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4"/>
  </p:sldMasterIdLst>
  <p:sldIdLst>
    <p:sldId id="256" r:id="rId5"/>
    <p:sldId id="261" r:id="rId6"/>
    <p:sldId id="635" r:id="rId7"/>
    <p:sldId id="636" r:id="rId8"/>
    <p:sldId id="637" r:id="rId9"/>
    <p:sldId id="638" r:id="rId10"/>
    <p:sldId id="639" r:id="rId11"/>
    <p:sldId id="640" r:id="rId12"/>
    <p:sldId id="266" r:id="rId13"/>
    <p:sldId id="270" r:id="rId14"/>
    <p:sldId id="271" r:id="rId15"/>
    <p:sldId id="260" r:id="rId16"/>
    <p:sldId id="634" r:id="rId17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E9BD132-5650-B683-5D4E-E8DD828700F7}" name="Karina Mathisen" initials="KM" userId="S::karinam@ntnu.no::dfebf804-16b8-4a2a-b02f-76ec3b1f444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4"/>
  </p:normalViewPr>
  <p:slideViewPr>
    <p:cSldViewPr snapToGrid="0" snapToObjects="1">
      <p:cViewPr varScale="1">
        <p:scale>
          <a:sx n="88" d="100"/>
          <a:sy n="88" d="100"/>
        </p:scale>
        <p:origin x="684" y="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20" y="4838278"/>
            <a:ext cx="342081" cy="189077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05EC2AE0-B44F-054E-BFCD-76CABF1DC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648512"/>
          </a:xfrm>
          <a:prstGeom prst="rect">
            <a:avLst/>
          </a:prstGeom>
        </p:spPr>
        <p:txBody>
          <a:bodyPr wrap="square" lIns="90000" tIns="46800" rIns="90000" bIns="4680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D71B43E3-0CFC-1744-898D-8BFB6751A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1010266"/>
            <a:ext cx="8418747" cy="3613774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CB60B315-8747-3D4A-B631-78885B903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205979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8" name="Plassholder for innhold 3">
            <a:extLst>
              <a:ext uri="{FF2B5EF4-FFF2-40B4-BE49-F238E27FC236}">
                <a16:creationId xmlns:a16="http://schemas.microsoft.com/office/drawing/2014/main" id="{B542A489-F3D2-C548-950A-36FB292BF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219" y="1444342"/>
            <a:ext cx="4040188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9" name="Plassholder for tekst 4">
            <a:extLst>
              <a:ext uri="{FF2B5EF4-FFF2-40B4-BE49-F238E27FC236}">
                <a16:creationId xmlns:a16="http://schemas.microsoft.com/office/drawing/2014/main" id="{42C5FD02-ABC7-DC40-AB2C-6439D5A58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045" y="964522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lassholder for innhold 5">
            <a:extLst>
              <a:ext uri="{FF2B5EF4-FFF2-40B4-BE49-F238E27FC236}">
                <a16:creationId xmlns:a16="http://schemas.microsoft.com/office/drawing/2014/main" id="{1F31E274-9051-D14F-8975-C186AEDC0A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045" y="1444342"/>
            <a:ext cx="4041775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434436D4-0315-0747-8EE7-1FEDFC66B2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218" y="964521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03196" y="205979"/>
            <a:ext cx="8523170" cy="6463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03196" y="943276"/>
            <a:ext cx="8523170" cy="3651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6" name="Bilde 5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38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7126" y="1001374"/>
            <a:ext cx="7772400" cy="1200329"/>
          </a:xfrm>
        </p:spPr>
        <p:txBody>
          <a:bodyPr/>
          <a:lstStyle/>
          <a:p>
            <a:r>
              <a:rPr lang="nb-NO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Strukturering av studieprogram studieretning/spesialisering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95416" y="2201703"/>
            <a:ext cx="7772400" cy="1314450"/>
          </a:xfrm>
        </p:spPr>
        <p:txBody>
          <a:bodyPr>
            <a:normAutofit/>
          </a:bodyPr>
          <a:lstStyle/>
          <a:p>
            <a:r>
              <a:rPr lang="nb-NO" sz="2400" dirty="0"/>
              <a:t>Prodekan Karina Mathisen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B9070A41-1D3B-014A-A244-E11745070860}"/>
              </a:ext>
            </a:extLst>
          </p:cNvPr>
          <p:cNvSpPr txBox="1"/>
          <p:nvPr/>
        </p:nvSpPr>
        <p:spPr>
          <a:xfrm rot="16200000">
            <a:off x="7295730" y="1528836"/>
            <a:ext cx="2934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rgbClr val="0D4788"/>
                </a:solidFill>
              </a:rPr>
              <a:t>Kunnskap for ei betre verd</a:t>
            </a:r>
          </a:p>
        </p:txBody>
      </p:sp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37839B-D4FC-4399-9771-54BF03904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4" y="137160"/>
            <a:ext cx="8418747" cy="463846"/>
          </a:xfrm>
        </p:spPr>
        <p:txBody>
          <a:bodyPr/>
          <a:lstStyle/>
          <a:p>
            <a:r>
              <a:rPr lang="nb-NO" sz="2400" dirty="0"/>
              <a:t>Studieretning vs spesialisering – info fra sentralt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E87784-CA52-4E9E-A075-053C62070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3" y="785672"/>
            <a:ext cx="8418747" cy="3996074"/>
          </a:xfrm>
          <a:solidFill>
            <a:schemeClr val="bg1"/>
          </a:solidFill>
        </p:spPr>
        <p:txBody>
          <a:bodyPr/>
          <a:lstStyle/>
          <a:p>
            <a:r>
              <a:rPr lang="nb-NO" sz="1400" b="1" dirty="0"/>
              <a:t>Det ligger til fakultetet (evt. FUX) å opprette/ legge ned studietilbud på mindre enn 60 stp., herunder studieretninger. </a:t>
            </a:r>
          </a:p>
          <a:p>
            <a:pPr lvl="1"/>
            <a:r>
              <a:rPr lang="nb-NO" sz="1000" dirty="0"/>
              <a:t>Fakultetet selv foretar opptak til studieretninger, der opptak til studieretning skjer etter opptak til programmet. </a:t>
            </a:r>
          </a:p>
          <a:p>
            <a:pPr lvl="1"/>
            <a:r>
              <a:rPr lang="nb-NO" sz="1000" b="1" dirty="0"/>
              <a:t>Rektor involverer seg heller ikke i opprettelse/ nedleggelse av studieretning med direkte opptak</a:t>
            </a:r>
          </a:p>
          <a:p>
            <a:pPr lvl="1"/>
            <a:r>
              <a:rPr lang="nb-NO" sz="1000" dirty="0"/>
              <a:t>Studieplanmyndigheten (fakultet eller FUX) avgjør også selv sammensetning av obligatoriske og valgfrie emner, ut over de føringer som følger av evt. rammeplan og NTNUs fellesemneordning. </a:t>
            </a:r>
          </a:p>
          <a:p>
            <a:r>
              <a:rPr lang="nb-NO" sz="1400" b="1" dirty="0"/>
              <a:t>Det vil være naturlig å forvente en del obligatorisk innhold i en studieretning</a:t>
            </a:r>
          </a:p>
          <a:p>
            <a:pPr lvl="1"/>
            <a:r>
              <a:rPr lang="nb-NO" sz="1000" b="1" dirty="0"/>
              <a:t>Studieretning er det formelle begrepet, iht. opptaks- og studieforskrift. </a:t>
            </a:r>
          </a:p>
          <a:p>
            <a:pPr lvl="1"/>
            <a:r>
              <a:rPr lang="nb-NO" sz="1000" dirty="0"/>
              <a:t>Formelt sett opererer man også med begrepet fordypning i bachelor. </a:t>
            </a:r>
          </a:p>
          <a:p>
            <a:r>
              <a:rPr lang="nb-NO" sz="1400" b="1" dirty="0"/>
              <a:t>Spesialisering</a:t>
            </a:r>
            <a:r>
              <a:rPr lang="nb-NO" sz="1400" dirty="0"/>
              <a:t> er heller ikke en komponent i utdanningsplanen, men vi ser at noen har etablert en praksis med å anvende begrepet – og da r</a:t>
            </a:r>
            <a:r>
              <a:rPr lang="nb-NO" sz="1400" b="1" dirty="0"/>
              <a:t>elativt tilsvarende studieretning</a:t>
            </a:r>
            <a:r>
              <a:rPr lang="nb-NO" sz="1400" dirty="0"/>
              <a:t>. </a:t>
            </a:r>
          </a:p>
          <a:p>
            <a:r>
              <a:rPr lang="nb-NO" sz="1400" dirty="0"/>
              <a:t>Generelt sagt kan en formell studieretning være tydeligere å kommunisere til søkere og arbeidsgivere, mens </a:t>
            </a:r>
            <a:r>
              <a:rPr lang="nb-NO" sz="1400" b="1" dirty="0"/>
              <a:t>spesialiseringsbegrepet kanskje kan innby til noe mer fleksibilitet for studentene mtp. emnekombinasjoner </a:t>
            </a:r>
            <a:r>
              <a:rPr lang="nb-NO" sz="1400" dirty="0"/>
              <a:t>– samtidig som dette kan tenkes gi noe mer utfordringer mtp. forutsigbarhet i instituttenes ressursplanlegging. </a:t>
            </a:r>
          </a:p>
          <a:p>
            <a:pPr lvl="1"/>
            <a:r>
              <a:rPr lang="nb-NO" sz="1000" dirty="0"/>
              <a:t>Studieretning beskrives på vitnemålet, så dersom «spesialisert kompetanse» skal komme frem (og det er jo nyttig for potensielle arbeidsgivere) så må den der fremgå som studieretning. </a:t>
            </a:r>
          </a:p>
          <a:p>
            <a:endParaRPr lang="nb-NO" sz="1400" b="1" dirty="0"/>
          </a:p>
          <a:p>
            <a:endParaRPr lang="nb-NO" sz="1400" dirty="0"/>
          </a:p>
          <a:p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2103817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D9544-5217-41C2-BDDC-B6A029941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74" y="140684"/>
            <a:ext cx="8418747" cy="648512"/>
          </a:xfrm>
        </p:spPr>
        <p:txBody>
          <a:bodyPr/>
          <a:lstStyle/>
          <a:p>
            <a:r>
              <a:rPr lang="nb-NO" dirty="0"/>
              <a:t>Studieretning </a:t>
            </a:r>
            <a:r>
              <a:rPr lang="nb-NO" dirty="0" err="1"/>
              <a:t>vs</a:t>
            </a:r>
            <a:r>
              <a:rPr lang="nb-NO" dirty="0"/>
              <a:t> spesialisering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7B1CC-248D-4819-BCAA-868DEB98C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673" y="1128409"/>
            <a:ext cx="8418747" cy="3467755"/>
          </a:xfrm>
        </p:spPr>
        <p:txBody>
          <a:bodyPr/>
          <a:lstStyle/>
          <a:p>
            <a:r>
              <a:rPr lang="nb-NO" sz="1800" dirty="0"/>
              <a:t>Studieretning er det formelle begrepet, og er også da vi kan tydeligjøre fordypning for fremtidig arbeidsliv</a:t>
            </a:r>
          </a:p>
          <a:p>
            <a:pPr lvl="1"/>
            <a:r>
              <a:rPr lang="nb-NO" sz="1400" dirty="0"/>
              <a:t>Antyder høyere andel obligatoriske emner(?)</a:t>
            </a:r>
          </a:p>
          <a:p>
            <a:endParaRPr lang="nb-NO" sz="1800" dirty="0"/>
          </a:p>
          <a:p>
            <a:r>
              <a:rPr lang="nb-NO" sz="1800" dirty="0"/>
              <a:t>Hva er god praksis?</a:t>
            </a:r>
          </a:p>
          <a:p>
            <a:pPr lvl="1"/>
            <a:r>
              <a:rPr lang="nb-NO" sz="1600" dirty="0"/>
              <a:t>Økt kompleksitet i studieprogram bør være godt faglig begrunnet</a:t>
            </a:r>
          </a:p>
          <a:p>
            <a:pPr lvl="1"/>
            <a:r>
              <a:rPr lang="nb-NO" sz="1600" dirty="0"/>
              <a:t>Det bør unngås faglig overlap av studieretninger</a:t>
            </a:r>
          </a:p>
          <a:p>
            <a:pPr lvl="1"/>
            <a:r>
              <a:rPr lang="nb-NO" sz="1600" dirty="0"/>
              <a:t>Det bør være et rimelig antall studenter på studieretningen som sikrer et godt læringsmiljø (hva er dette?)</a:t>
            </a:r>
          </a:p>
          <a:p>
            <a:pPr lvl="1"/>
            <a:r>
              <a:rPr lang="nb-NO" sz="1600" dirty="0"/>
              <a:t>Program med studieretninger med direkte opptak bør ha minst ett fellesemne i starten av studiet</a:t>
            </a:r>
          </a:p>
          <a:p>
            <a:pPr lvl="1"/>
            <a:endParaRPr lang="nb-NO" sz="1600" dirty="0"/>
          </a:p>
          <a:p>
            <a:pPr lvl="1"/>
            <a:endParaRPr lang="nb-NO" sz="1600" dirty="0"/>
          </a:p>
          <a:p>
            <a:pPr lvl="1"/>
            <a:endParaRPr lang="nb-NO" sz="1600" dirty="0"/>
          </a:p>
          <a:p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651294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4A9E55-DEED-4809-8B8B-FEAAE232488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6690" y="480060"/>
          <a:ext cx="8770620" cy="4433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198">
                  <a:extLst>
                    <a:ext uri="{9D8B030D-6E8A-4147-A177-3AD203B41FA5}">
                      <a16:colId xmlns:a16="http://schemas.microsoft.com/office/drawing/2014/main" val="1346050831"/>
                    </a:ext>
                  </a:extLst>
                </a:gridCol>
                <a:gridCol w="1131352">
                  <a:extLst>
                    <a:ext uri="{9D8B030D-6E8A-4147-A177-3AD203B41FA5}">
                      <a16:colId xmlns:a16="http://schemas.microsoft.com/office/drawing/2014/main" val="1557618231"/>
                    </a:ext>
                  </a:extLst>
                </a:gridCol>
                <a:gridCol w="3832860">
                  <a:extLst>
                    <a:ext uri="{9D8B030D-6E8A-4147-A177-3AD203B41FA5}">
                      <a16:colId xmlns:a16="http://schemas.microsoft.com/office/drawing/2014/main" val="2378662062"/>
                    </a:ext>
                  </a:extLst>
                </a:gridCol>
                <a:gridCol w="3204210">
                  <a:extLst>
                    <a:ext uri="{9D8B030D-6E8A-4147-A177-3AD203B41FA5}">
                      <a16:colId xmlns:a16="http://schemas.microsoft.com/office/drawing/2014/main" val="1501319088"/>
                    </a:ext>
                  </a:extLst>
                </a:gridCol>
              </a:tblGrid>
              <a:tr h="358072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Institutt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dirty="0">
                          <a:effectLst/>
                        </a:rPr>
                        <a:t>Program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dirty="0">
                          <a:effectLst/>
                        </a:rPr>
                        <a:t>Spesialisering/studieretning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 dirty="0">
                          <a:effectLst/>
                        </a:rPr>
                        <a:t>Gjennomsnittlig studieretningsvalg 2019-2021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extLst>
                  <a:ext uri="{0D108BD9-81ED-4DB2-BD59-A6C34878D82A}">
                    <a16:rowId xmlns:a16="http://schemas.microsoft.com/office/drawing/2014/main" val="4200952627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IKJ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MSCHEM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err="1">
                          <a:effectLst/>
                        </a:rPr>
                        <a:t>Organic</a:t>
                      </a:r>
                      <a:r>
                        <a:rPr lang="nb-NO" sz="1100" u="none" strike="noStrike">
                          <a:effectLst/>
                        </a:rPr>
                        <a:t> </a:t>
                      </a:r>
                      <a:r>
                        <a:rPr lang="nb-NO" sz="1100" u="none" strike="noStrike" err="1">
                          <a:effectLst/>
                        </a:rPr>
                        <a:t>chemistry</a:t>
                      </a:r>
                      <a:r>
                        <a:rPr lang="nb-NO" sz="1100" u="none" strike="noStrike">
                          <a:effectLst/>
                        </a:rPr>
                        <a:t> 2019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 dirty="0">
                          <a:effectLst/>
                        </a:rPr>
                        <a:t>12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404748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err="1">
                          <a:effectLst/>
                        </a:rPr>
                        <a:t>Structural</a:t>
                      </a:r>
                      <a:r>
                        <a:rPr lang="nb-NO" sz="1100" u="none" strike="noStrike">
                          <a:effectLst/>
                        </a:rPr>
                        <a:t> </a:t>
                      </a:r>
                      <a:r>
                        <a:rPr lang="nb-NO" sz="1100" u="none" strike="noStrike" err="1">
                          <a:effectLst/>
                        </a:rPr>
                        <a:t>chemistry</a:t>
                      </a:r>
                      <a:r>
                        <a:rPr lang="nb-NO" sz="1100" u="none" strike="noStrike">
                          <a:effectLst/>
                        </a:rPr>
                        <a:t> 2019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>
                          <a:effectLst/>
                        </a:rPr>
                        <a:t>3,7</a:t>
                      </a:r>
                      <a:endParaRPr lang="nb-N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4208"/>
                  </a:ext>
                </a:extLst>
              </a:tr>
              <a:tr h="179556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err="1">
                          <a:effectLst/>
                        </a:rPr>
                        <a:t>Theoretical</a:t>
                      </a:r>
                      <a:r>
                        <a:rPr lang="nb-NO" sz="1100" u="none" strike="noStrike">
                          <a:effectLst/>
                        </a:rPr>
                        <a:t> </a:t>
                      </a:r>
                      <a:r>
                        <a:rPr lang="nb-NO" sz="1100" u="none" strike="noStrike" err="1">
                          <a:effectLst/>
                        </a:rPr>
                        <a:t>Chemistry</a:t>
                      </a:r>
                      <a:r>
                        <a:rPr lang="nb-NO" sz="1100" u="none" strike="noStrike">
                          <a:effectLst/>
                        </a:rPr>
                        <a:t> 2019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>
                          <a:effectLst/>
                        </a:rPr>
                        <a:t>3,7</a:t>
                      </a:r>
                      <a:endParaRPr lang="nb-N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515705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MSENVITOX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err="1">
                          <a:effectLst/>
                        </a:rPr>
                        <a:t>Environmental</a:t>
                      </a:r>
                      <a:r>
                        <a:rPr lang="nb-NO" sz="1100" u="none" strike="noStrike">
                          <a:effectLst/>
                        </a:rPr>
                        <a:t> </a:t>
                      </a:r>
                      <a:r>
                        <a:rPr lang="nb-NO" sz="1100" u="none" strike="noStrike" err="1">
                          <a:effectLst/>
                        </a:rPr>
                        <a:t>Chemistry</a:t>
                      </a:r>
                      <a:r>
                        <a:rPr lang="nb-NO" sz="1100" u="none" strike="noStrike">
                          <a:effectLst/>
                        </a:rPr>
                        <a:t> 2019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 dirty="0">
                          <a:effectLst/>
                        </a:rPr>
                        <a:t>7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830670"/>
                  </a:ext>
                </a:extLst>
              </a:tr>
              <a:tr h="16750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dirty="0">
                          <a:effectLst/>
                        </a:rPr>
                        <a:t>IBI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err="1">
                          <a:effectLst/>
                        </a:rPr>
                        <a:t>Environmental</a:t>
                      </a:r>
                      <a:r>
                        <a:rPr lang="nb-NO" sz="1100" u="none" strike="noStrike">
                          <a:effectLst/>
                        </a:rPr>
                        <a:t> </a:t>
                      </a:r>
                      <a:r>
                        <a:rPr lang="nb-NO" sz="1100" u="none" strike="noStrike" err="1">
                          <a:effectLst/>
                        </a:rPr>
                        <a:t>toxicology</a:t>
                      </a:r>
                      <a:r>
                        <a:rPr lang="nb-NO" sz="1100" u="none" strike="noStrike">
                          <a:effectLst/>
                        </a:rPr>
                        <a:t> 2019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>
                          <a:effectLst/>
                        </a:rPr>
                        <a:t>3,3</a:t>
                      </a:r>
                      <a:endParaRPr lang="nb-N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618040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IKP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MSCHEMBI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Chemical </a:t>
                      </a:r>
                      <a:r>
                        <a:rPr lang="nb-NO" sz="1100" u="none" strike="noStrike" err="1">
                          <a:effectLst/>
                        </a:rPr>
                        <a:t>engineering</a:t>
                      </a:r>
                      <a:r>
                        <a:rPr lang="nb-NO" sz="1100" u="none" strike="noStrike">
                          <a:effectLst/>
                        </a:rPr>
                        <a:t> 2019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>
                          <a:effectLst/>
                        </a:rPr>
                        <a:t>7</a:t>
                      </a:r>
                      <a:endParaRPr lang="nb-N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525541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dirty="0">
                          <a:effectLst/>
                        </a:rPr>
                        <a:t>IKJ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err="1">
                          <a:effectLst/>
                        </a:rPr>
                        <a:t>Chemistry</a:t>
                      </a:r>
                      <a:r>
                        <a:rPr lang="nb-NO" sz="1100" u="none" strike="noStrike">
                          <a:effectLst/>
                        </a:rPr>
                        <a:t> 2019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>
                          <a:effectLst/>
                        </a:rPr>
                        <a:t>3</a:t>
                      </a:r>
                      <a:endParaRPr lang="nb-N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540649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dirty="0">
                          <a:effectLst/>
                        </a:rPr>
                        <a:t>IBT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Biotechnology 2019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>
                          <a:effectLst/>
                        </a:rPr>
                        <a:t>3</a:t>
                      </a:r>
                      <a:endParaRPr lang="nb-N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656106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IBI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MSBIO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Cell and Molucular biology 2019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>
                          <a:effectLst/>
                        </a:rPr>
                        <a:t>6,3</a:t>
                      </a:r>
                      <a:endParaRPr lang="nb-N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541484"/>
                  </a:ext>
                </a:extLst>
              </a:tr>
              <a:tr h="115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err="1">
                          <a:effectLst/>
                        </a:rPr>
                        <a:t>Physiology</a:t>
                      </a:r>
                      <a:r>
                        <a:rPr lang="nb-NO" sz="1100" u="none" strike="noStrike">
                          <a:effectLst/>
                        </a:rPr>
                        <a:t> 2019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 dirty="0">
                          <a:effectLst/>
                        </a:rPr>
                        <a:t>4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368521"/>
                  </a:ext>
                </a:extLst>
              </a:tr>
              <a:tr h="22750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Ecology, </a:t>
                      </a:r>
                      <a:r>
                        <a:rPr lang="en-US" sz="1100" u="none" strike="noStrike" err="1">
                          <a:effectLst/>
                        </a:rPr>
                        <a:t>behaviour</a:t>
                      </a:r>
                      <a:r>
                        <a:rPr lang="en-US" sz="1100" u="none" strike="noStrike">
                          <a:effectLst/>
                        </a:rPr>
                        <a:t>, evolution and biosystematics 2019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>
                          <a:effectLst/>
                        </a:rPr>
                        <a:t>7</a:t>
                      </a:r>
                      <a:endParaRPr lang="nb-N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74716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dirty="0">
                          <a:effectLst/>
                        </a:rPr>
                        <a:t>Biodiversity and systematics 2019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 dirty="0">
                          <a:effectLst/>
                        </a:rPr>
                        <a:t>2,6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772069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MSNARM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err="1">
                          <a:effectLst/>
                        </a:rPr>
                        <a:t>Biology</a:t>
                      </a:r>
                      <a:r>
                        <a:rPr lang="nb-NO" sz="1100" u="none" strike="noStrike">
                          <a:effectLst/>
                        </a:rPr>
                        <a:t> 2019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>
                          <a:effectLst/>
                        </a:rPr>
                        <a:t>5,3</a:t>
                      </a:r>
                      <a:endParaRPr lang="nb-N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33574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err="1">
                          <a:effectLst/>
                        </a:rPr>
                        <a:t>Geography</a:t>
                      </a:r>
                      <a:r>
                        <a:rPr lang="nb-NO" sz="1100" u="none" strike="noStrike">
                          <a:effectLst/>
                        </a:rPr>
                        <a:t> 2019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>
                          <a:effectLst/>
                        </a:rPr>
                        <a:t>5</a:t>
                      </a:r>
                      <a:endParaRPr lang="nb-N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502995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MSOCEAN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err="1">
                          <a:effectLst/>
                        </a:rPr>
                        <a:t>Aquaculture</a:t>
                      </a:r>
                      <a:r>
                        <a:rPr lang="nb-NO" sz="1100" u="none" strike="noStrike">
                          <a:effectLst/>
                        </a:rPr>
                        <a:t> 2019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 dirty="0">
                          <a:effectLst/>
                        </a:rPr>
                        <a:t>6,7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952346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Harvesting 2019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nb-NO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612218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Marine biochemistry and technology 2019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nb-NO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556694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err="1">
                          <a:effectLst/>
                        </a:rPr>
                        <a:t>Aquatic</a:t>
                      </a:r>
                      <a:r>
                        <a:rPr lang="nb-NO" sz="1100" u="none" strike="noStrike">
                          <a:effectLst/>
                        </a:rPr>
                        <a:t> </a:t>
                      </a:r>
                      <a:r>
                        <a:rPr lang="nb-NO" sz="1100" u="none" strike="noStrike" err="1">
                          <a:effectLst/>
                        </a:rPr>
                        <a:t>food</a:t>
                      </a:r>
                      <a:r>
                        <a:rPr lang="nb-NO" sz="1100" u="none" strike="noStrike">
                          <a:effectLst/>
                        </a:rPr>
                        <a:t> science 2019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0,33</a:t>
                      </a:r>
                      <a:endParaRPr lang="nb-NO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745510"/>
                  </a:ext>
                </a:extLst>
              </a:tr>
              <a:tr h="22750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Ecosystems- Biology, ecology and biogeochemistry 2019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 dirty="0">
                          <a:effectLst/>
                        </a:rPr>
                        <a:t>3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762744"/>
                  </a:ext>
                </a:extLst>
              </a:tr>
              <a:tr h="155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IMA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MSMT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Metal production, refining and recycling 2019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>
                          <a:effectLst/>
                        </a:rPr>
                        <a:t>3</a:t>
                      </a:r>
                      <a:endParaRPr lang="nb-N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extLst>
                  <a:ext uri="{0D108BD9-81ED-4DB2-BD59-A6C34878D82A}">
                    <a16:rowId xmlns:a16="http://schemas.microsoft.com/office/drawing/2014/main" val="4260449978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Material development and use 2019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 dirty="0">
                          <a:effectLst/>
                        </a:rPr>
                        <a:t>5,7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extLst>
                  <a:ext uri="{0D108BD9-81ED-4DB2-BD59-A6C34878D82A}">
                    <a16:rowId xmlns:a16="http://schemas.microsoft.com/office/drawing/2014/main" val="1753412303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 err="1">
                          <a:effectLst/>
                        </a:rPr>
                        <a:t>Functional</a:t>
                      </a:r>
                      <a:r>
                        <a:rPr lang="nb-NO" sz="1100" u="none" strike="noStrike">
                          <a:effectLst/>
                        </a:rPr>
                        <a:t> Materials 2019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u="none" strike="noStrike" dirty="0">
                          <a:effectLst/>
                        </a:rPr>
                        <a:t>9</a:t>
                      </a:r>
                      <a:endParaRPr lang="nb-N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extLst>
                  <a:ext uri="{0D108BD9-81ED-4DB2-BD59-A6C34878D82A}">
                    <a16:rowId xmlns:a16="http://schemas.microsoft.com/office/drawing/2014/main" val="2692885000"/>
                  </a:ext>
                </a:extLst>
              </a:tr>
              <a:tr h="146771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 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Energy Storage: Batteries and Hydrogen 2019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u="none" strike="noStrike" dirty="0">
                          <a:effectLst/>
                        </a:rPr>
                        <a:t>Ny retning</a:t>
                      </a:r>
                      <a:endParaRPr lang="nb-N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24" marR="4424" marT="4424" marB="0" anchor="ctr"/>
                </a:tc>
                <a:extLst>
                  <a:ext uri="{0D108BD9-81ED-4DB2-BD59-A6C34878D82A}">
                    <a16:rowId xmlns:a16="http://schemas.microsoft.com/office/drawing/2014/main" val="1264666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669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CDF4B-4D50-4CE7-BD7E-EA97AB566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Anbefaling fra NVUU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56CCB-7A54-41D7-A1E2-9D3AAEDBA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1010266"/>
            <a:ext cx="8713075" cy="3613774"/>
          </a:xfrm>
        </p:spPr>
        <p:txBody>
          <a:bodyPr/>
          <a:lstStyle/>
          <a:p>
            <a:r>
              <a:rPr lang="nb-NO" sz="2000" dirty="0"/>
              <a:t>Studieretning/spesialisering/hovedprofil</a:t>
            </a:r>
          </a:p>
          <a:p>
            <a:pPr lvl="1"/>
            <a:r>
              <a:rPr lang="nb-NO" sz="1800" dirty="0"/>
              <a:t>Ikke bevisst valgt og trengs avklaring ift hva som står på vitnemål</a:t>
            </a:r>
          </a:p>
          <a:p>
            <a:r>
              <a:rPr lang="nb-NO" sz="2000" dirty="0"/>
              <a:t>NVUU rapporterer om nokså lik valgfrihet i emnesammensetning uavhengig av om det er studieretning eller spesialisering</a:t>
            </a:r>
          </a:p>
          <a:p>
            <a:endParaRPr lang="nb-NO" sz="2000" dirty="0"/>
          </a:p>
          <a:p>
            <a:r>
              <a:rPr lang="nb-NO" sz="2000" b="1" dirty="0"/>
              <a:t>Dersom 0 studenter tre siste år bør studieretningen vurderes nedlagt</a:t>
            </a:r>
          </a:p>
          <a:p>
            <a:r>
              <a:rPr lang="nb-NO" sz="2000" b="1" dirty="0"/>
              <a:t>Dersom det kreves ekstra ressurser å holde en studieretning i gang pga liten valgbarhet må dette vurderes i forhold til emnestørrelse</a:t>
            </a:r>
          </a:p>
        </p:txBody>
      </p:sp>
    </p:spTree>
    <p:extLst>
      <p:ext uri="{BB962C8B-B14F-4D97-AF65-F5344CB8AC3E}">
        <p14:creationId xmlns:p14="http://schemas.microsoft.com/office/powerpoint/2010/main" val="391679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0886D-0A63-4735-86F5-FC3C4D823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14" y="51302"/>
            <a:ext cx="8418747" cy="648512"/>
          </a:xfrm>
        </p:spPr>
        <p:txBody>
          <a:bodyPr/>
          <a:lstStyle/>
          <a:p>
            <a:r>
              <a:rPr lang="nb-NO" dirty="0"/>
              <a:t>Struktur av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A272B-79E7-48A4-941A-93F6436BF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616" y="638823"/>
            <a:ext cx="8418747" cy="978320"/>
          </a:xfrm>
        </p:spPr>
        <p:txBody>
          <a:bodyPr/>
          <a:lstStyle/>
          <a:p>
            <a:r>
              <a:rPr lang="nb-NO" sz="1800" dirty="0">
                <a:latin typeface="+mn-lt"/>
                <a:ea typeface="Calibri" panose="020F0502020204030204" pitchFamily="34" charset="0"/>
              </a:rPr>
              <a:t>Forskjellige praksis på NV</a:t>
            </a:r>
            <a:endParaRPr lang="nb-NO" sz="1800" dirty="0">
              <a:effectLst/>
              <a:latin typeface="+mn-lt"/>
              <a:ea typeface="Calibri" panose="020F0502020204030204" pitchFamily="34" charset="0"/>
            </a:endParaRPr>
          </a:p>
          <a:p>
            <a:pPr lvl="1"/>
            <a:r>
              <a:rPr lang="nb-NO" sz="1400" dirty="0">
                <a:effectLst/>
                <a:latin typeface="+mn-lt"/>
                <a:ea typeface="Calibri" panose="020F0502020204030204" pitchFamily="34" charset="0"/>
              </a:rPr>
              <a:t>Siv.ing.-programmene har typisk følgende struktur </a:t>
            </a:r>
          </a:p>
          <a:p>
            <a:pPr lvl="2"/>
            <a:r>
              <a:rPr lang="nb-NO" sz="1400" dirty="0">
                <a:effectLst/>
                <a:latin typeface="+mn-lt"/>
                <a:ea typeface="Calibri" panose="020F0502020204030204" pitchFamily="34" charset="0"/>
              </a:rPr>
              <a:t>Studieprogram - Studieretninger - Hovedprofiler. </a:t>
            </a:r>
          </a:p>
          <a:p>
            <a:pPr lvl="1"/>
            <a:r>
              <a:rPr lang="nb-NO" sz="1400" dirty="0">
                <a:effectLst/>
                <a:latin typeface="+mn-lt"/>
                <a:ea typeface="Calibri" panose="020F0502020204030204" pitchFamily="34" charset="0"/>
              </a:rPr>
              <a:t>I realfagprogrammene velges både studieretning og spesialisering</a:t>
            </a:r>
          </a:p>
          <a:p>
            <a:pPr marL="0" indent="0">
              <a:buNone/>
            </a:pPr>
            <a:endParaRPr lang="nb-NO" sz="18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B6BD53-8D10-4838-B564-0B264561E846}"/>
              </a:ext>
            </a:extLst>
          </p:cNvPr>
          <p:cNvSpPr/>
          <p:nvPr/>
        </p:nvSpPr>
        <p:spPr>
          <a:xfrm>
            <a:off x="718458" y="3599545"/>
            <a:ext cx="391886" cy="11103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9C6DAF-9D95-42ED-87DA-3B892B024DF6}"/>
              </a:ext>
            </a:extLst>
          </p:cNvPr>
          <p:cNvSpPr/>
          <p:nvPr/>
        </p:nvSpPr>
        <p:spPr>
          <a:xfrm>
            <a:off x="1117602" y="3599544"/>
            <a:ext cx="391886" cy="1110343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038885-68EA-46A9-8FA1-67BD247A7EB9}"/>
              </a:ext>
            </a:extLst>
          </p:cNvPr>
          <p:cNvSpPr/>
          <p:nvPr/>
        </p:nvSpPr>
        <p:spPr>
          <a:xfrm>
            <a:off x="1516746" y="3599543"/>
            <a:ext cx="391886" cy="1110343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62C87F-0923-4E83-8EF1-4AA6D8202C8F}"/>
              </a:ext>
            </a:extLst>
          </p:cNvPr>
          <p:cNvSpPr/>
          <p:nvPr/>
        </p:nvSpPr>
        <p:spPr>
          <a:xfrm>
            <a:off x="2823028" y="3657596"/>
            <a:ext cx="1190174" cy="105229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05FC35B-226A-46BA-8148-2182703AC051}"/>
              </a:ext>
            </a:extLst>
          </p:cNvPr>
          <p:cNvSpPr/>
          <p:nvPr/>
        </p:nvSpPr>
        <p:spPr>
          <a:xfrm>
            <a:off x="2823028" y="2534473"/>
            <a:ext cx="391886" cy="11103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CB412E-7BB2-45E7-9D72-88E1AE1E12C5}"/>
              </a:ext>
            </a:extLst>
          </p:cNvPr>
          <p:cNvSpPr/>
          <p:nvPr/>
        </p:nvSpPr>
        <p:spPr>
          <a:xfrm>
            <a:off x="3222172" y="2534472"/>
            <a:ext cx="391886" cy="1110343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099386-5E43-415D-B5D3-6DC740D41578}"/>
              </a:ext>
            </a:extLst>
          </p:cNvPr>
          <p:cNvSpPr/>
          <p:nvPr/>
        </p:nvSpPr>
        <p:spPr>
          <a:xfrm>
            <a:off x="3621316" y="2534471"/>
            <a:ext cx="391886" cy="1110343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F014CB-C8C5-4649-8C38-2DE5312DF8B4}"/>
              </a:ext>
            </a:extLst>
          </p:cNvPr>
          <p:cNvSpPr txBox="1"/>
          <p:nvPr/>
        </p:nvSpPr>
        <p:spPr>
          <a:xfrm>
            <a:off x="653135" y="2769978"/>
            <a:ext cx="1444176" cy="5232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Direkte opptak studieretning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2FE6D6-0887-47CF-B538-14D46BB472CE}"/>
              </a:ext>
            </a:extLst>
          </p:cNvPr>
          <p:cNvSpPr txBox="1"/>
          <p:nvPr/>
        </p:nvSpPr>
        <p:spPr>
          <a:xfrm>
            <a:off x="5221295" y="2967114"/>
            <a:ext cx="1444176" cy="5232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Valg av spesialisering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84F5B6-5C9B-4E8F-98FF-251964CFBE2C}"/>
              </a:ext>
            </a:extLst>
          </p:cNvPr>
          <p:cNvSpPr/>
          <p:nvPr/>
        </p:nvSpPr>
        <p:spPr>
          <a:xfrm>
            <a:off x="5246913" y="3657599"/>
            <a:ext cx="1190174" cy="105229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270D20-1322-4F6A-A825-6225C00410FC}"/>
              </a:ext>
            </a:extLst>
          </p:cNvPr>
          <p:cNvSpPr/>
          <p:nvPr/>
        </p:nvSpPr>
        <p:spPr>
          <a:xfrm>
            <a:off x="5246912" y="3657599"/>
            <a:ext cx="595087" cy="5261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EFAFB01-DFB1-48B5-BFA9-6A15EB8ED787}"/>
              </a:ext>
            </a:extLst>
          </p:cNvPr>
          <p:cNvSpPr/>
          <p:nvPr/>
        </p:nvSpPr>
        <p:spPr>
          <a:xfrm>
            <a:off x="5842000" y="3657599"/>
            <a:ext cx="595087" cy="5261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F39209-996D-4237-A241-6CB29BB88523}"/>
              </a:ext>
            </a:extLst>
          </p:cNvPr>
          <p:cNvSpPr txBox="1"/>
          <p:nvPr/>
        </p:nvSpPr>
        <p:spPr>
          <a:xfrm>
            <a:off x="2823028" y="1911776"/>
            <a:ext cx="1291772" cy="5232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nb-NO" sz="1400" dirty="0"/>
              <a:t>Valg av studieretning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DAEECDF-FF25-4238-8074-0540AE753039}"/>
              </a:ext>
            </a:extLst>
          </p:cNvPr>
          <p:cNvSpPr/>
          <p:nvPr/>
        </p:nvSpPr>
        <p:spPr>
          <a:xfrm>
            <a:off x="4357991" y="2013626"/>
            <a:ext cx="1444176" cy="756352"/>
          </a:xfrm>
          <a:prstGeom prst="ellipse">
            <a:avLst/>
          </a:prstGeom>
          <a:solidFill>
            <a:srgbClr val="43B7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1200" dirty="0"/>
              <a:t>Er disse egentlig forskjellig?</a:t>
            </a:r>
          </a:p>
        </p:txBody>
      </p:sp>
    </p:spTree>
    <p:extLst>
      <p:ext uri="{BB962C8B-B14F-4D97-AF65-F5344CB8AC3E}">
        <p14:creationId xmlns:p14="http://schemas.microsoft.com/office/powerpoint/2010/main" val="758536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ADF524-8592-285D-E6C4-7E68E9ED85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46331"/>
          </a:xfrm>
        </p:spPr>
        <p:txBody>
          <a:bodyPr/>
          <a:lstStyle/>
          <a:p>
            <a:r>
              <a:rPr lang="nb-NO" dirty="0"/>
              <a:t>Erfaring fra BKJ + MSCHEM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C8311DC-315A-38C7-D0B9-FD03669E7D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7620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D1E99-7286-9060-0368-CC74F0D92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Gammel modell BKJ + MKJ 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90E300F-09A5-5656-86C7-4110594B6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15353" y="1200151"/>
            <a:ext cx="5671447" cy="3394472"/>
          </a:xfrm>
        </p:spPr>
        <p:txBody>
          <a:bodyPr>
            <a:normAutofit fontScale="70000" lnSpcReduction="20000"/>
          </a:bodyPr>
          <a:lstStyle/>
          <a:p>
            <a:r>
              <a:rPr lang="nb-NO" dirty="0"/>
              <a:t>Norsk master med de samme  studieretningene som bachelorprogrammet</a:t>
            </a:r>
          </a:p>
          <a:p>
            <a:endParaRPr lang="nb-NO" dirty="0"/>
          </a:p>
          <a:p>
            <a:r>
              <a:rPr lang="nb-NO" dirty="0"/>
              <a:t>Bachelor program med noen fellesemner første studieår.</a:t>
            </a:r>
          </a:p>
          <a:p>
            <a:r>
              <a:rPr lang="nb-NO" dirty="0"/>
              <a:t>Tidlig valg av studieretning</a:t>
            </a:r>
          </a:p>
          <a:p>
            <a:pPr lvl="1"/>
            <a:r>
              <a:rPr lang="nb-NO" dirty="0"/>
              <a:t>Organisk</a:t>
            </a:r>
          </a:p>
          <a:p>
            <a:pPr lvl="1"/>
            <a:r>
              <a:rPr lang="nb-NO" dirty="0"/>
              <a:t>Naturmiljø/analytisk</a:t>
            </a:r>
          </a:p>
          <a:p>
            <a:pPr lvl="1"/>
            <a:r>
              <a:rPr lang="nb-NO" dirty="0"/>
              <a:t>Teoretisk</a:t>
            </a:r>
          </a:p>
          <a:p>
            <a:pPr lvl="1"/>
            <a:r>
              <a:rPr lang="nb-NO" dirty="0"/>
              <a:t>Strukturkjemi</a:t>
            </a:r>
          </a:p>
          <a:p>
            <a:r>
              <a:rPr lang="nb-NO" dirty="0"/>
              <a:t>Høy grad av obligatoriske emner per studieretning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9B929F-72AF-F96C-EA2A-2D4BF2BF22FC}"/>
              </a:ext>
            </a:extLst>
          </p:cNvPr>
          <p:cNvSpPr/>
          <p:nvPr/>
        </p:nvSpPr>
        <p:spPr>
          <a:xfrm>
            <a:off x="1009652" y="2872016"/>
            <a:ext cx="391886" cy="7284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85EFD3-511C-5179-9166-858730DB40FF}"/>
              </a:ext>
            </a:extLst>
          </p:cNvPr>
          <p:cNvSpPr/>
          <p:nvPr/>
        </p:nvSpPr>
        <p:spPr>
          <a:xfrm>
            <a:off x="1408796" y="2872015"/>
            <a:ext cx="391886" cy="72843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3C9A5E-86E5-387B-453A-FDAA039ACA05}"/>
              </a:ext>
            </a:extLst>
          </p:cNvPr>
          <p:cNvSpPr/>
          <p:nvPr/>
        </p:nvSpPr>
        <p:spPr>
          <a:xfrm>
            <a:off x="1807940" y="2872014"/>
            <a:ext cx="391886" cy="728436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44F70E-CC92-D83F-D63D-071EC54FE021}"/>
              </a:ext>
            </a:extLst>
          </p:cNvPr>
          <p:cNvSpPr/>
          <p:nvPr/>
        </p:nvSpPr>
        <p:spPr>
          <a:xfrm>
            <a:off x="2207084" y="2872014"/>
            <a:ext cx="391886" cy="7284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309588-2BE8-BB1E-5043-9D79A59039AB}"/>
              </a:ext>
            </a:extLst>
          </p:cNvPr>
          <p:cNvSpPr/>
          <p:nvPr/>
        </p:nvSpPr>
        <p:spPr>
          <a:xfrm>
            <a:off x="1009652" y="3608614"/>
            <a:ext cx="1599299" cy="33082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9A65B4-9E3E-FA01-3006-CE0112F471D7}"/>
              </a:ext>
            </a:extLst>
          </p:cNvPr>
          <p:cNvSpPr/>
          <p:nvPr/>
        </p:nvSpPr>
        <p:spPr>
          <a:xfrm>
            <a:off x="1016910" y="1843316"/>
            <a:ext cx="391886" cy="7284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D9FF39C-C5B3-0FD7-1FCA-C8CFD90FAE41}"/>
              </a:ext>
            </a:extLst>
          </p:cNvPr>
          <p:cNvSpPr/>
          <p:nvPr/>
        </p:nvSpPr>
        <p:spPr>
          <a:xfrm>
            <a:off x="1416054" y="1843315"/>
            <a:ext cx="391886" cy="72843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380D2AC-59C3-01B1-1E52-425BB31640F4}"/>
              </a:ext>
            </a:extLst>
          </p:cNvPr>
          <p:cNvSpPr/>
          <p:nvPr/>
        </p:nvSpPr>
        <p:spPr>
          <a:xfrm>
            <a:off x="1815198" y="1843314"/>
            <a:ext cx="391886" cy="728436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023E8F-2885-231D-E6B1-29358E7457CA}"/>
              </a:ext>
            </a:extLst>
          </p:cNvPr>
          <p:cNvSpPr/>
          <p:nvPr/>
        </p:nvSpPr>
        <p:spPr>
          <a:xfrm>
            <a:off x="2214342" y="1843314"/>
            <a:ext cx="391886" cy="7284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1DF71C-0A6B-C163-2018-070092584C23}"/>
              </a:ext>
            </a:extLst>
          </p:cNvPr>
          <p:cNvSpPr txBox="1"/>
          <p:nvPr/>
        </p:nvSpPr>
        <p:spPr>
          <a:xfrm>
            <a:off x="0" y="3048000"/>
            <a:ext cx="95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3 (</a:t>
            </a:r>
            <a:r>
              <a:rPr lang="nb-NO" dirty="0" err="1"/>
              <a:t>BSc</a:t>
            </a:r>
            <a:r>
              <a:rPr lang="nb-NO" dirty="0"/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EF973DB-0C3D-6AD6-6300-D29394BFC90C}"/>
              </a:ext>
            </a:extLst>
          </p:cNvPr>
          <p:cNvSpPr txBox="1"/>
          <p:nvPr/>
        </p:nvSpPr>
        <p:spPr>
          <a:xfrm>
            <a:off x="330200" y="2512024"/>
            <a:ext cx="74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+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114954-A2AC-475D-6495-779C8D8C9019}"/>
              </a:ext>
            </a:extLst>
          </p:cNvPr>
          <p:cNvSpPr txBox="1"/>
          <p:nvPr/>
        </p:nvSpPr>
        <p:spPr>
          <a:xfrm>
            <a:off x="8163" y="2022866"/>
            <a:ext cx="998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2 (</a:t>
            </a:r>
            <a:r>
              <a:rPr lang="nb-NO" dirty="0" err="1"/>
              <a:t>MSc</a:t>
            </a:r>
            <a:r>
              <a:rPr lang="nb-NO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4163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B67E63-CBF8-5A58-085E-576367715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Utfordringer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2D376D-C2B8-601D-F9CD-F59A23C23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Studenter usikre på valg av studieretning</a:t>
            </a:r>
          </a:p>
          <a:p>
            <a:pPr lvl="1"/>
            <a:r>
              <a:rPr lang="nb-NO" dirty="0"/>
              <a:t>Mye administrativ «støy» </a:t>
            </a:r>
          </a:p>
          <a:p>
            <a:pPr lvl="1"/>
            <a:r>
              <a:rPr lang="nb-NO" dirty="0"/>
              <a:t>Mye hel/halvgardering</a:t>
            </a:r>
          </a:p>
          <a:p>
            <a:r>
              <a:rPr lang="nb-NO" dirty="0"/>
              <a:t>Strenge obligatoriske krav </a:t>
            </a:r>
            <a:r>
              <a:rPr lang="nb-NO" dirty="0">
                <a:sym typeface="Wingdings" panose="05000000000000000000" pitchFamily="2" charset="2"/>
              </a:rPr>
              <a:t> </a:t>
            </a:r>
            <a:r>
              <a:rPr lang="nb-NO" dirty="0"/>
              <a:t>utsatt opptak til master</a:t>
            </a:r>
          </a:p>
          <a:p>
            <a:pPr lvl="1"/>
            <a:r>
              <a:rPr lang="nb-NO" dirty="0"/>
              <a:t>Uønsket forsinkelse</a:t>
            </a:r>
          </a:p>
          <a:p>
            <a:r>
              <a:rPr lang="nb-NO" dirty="0"/>
              <a:t>Tidlig konkurranse om studenter</a:t>
            </a:r>
          </a:p>
          <a:p>
            <a:r>
              <a:rPr lang="nb-NO" dirty="0"/>
              <a:t>Hinder for utvikling av helhetlige fagstrenger i programmet</a:t>
            </a:r>
          </a:p>
          <a:p>
            <a:pPr lvl="1"/>
            <a:r>
              <a:rPr lang="nb-NO" dirty="0"/>
              <a:t>Digitalisering/bærekraft</a:t>
            </a:r>
          </a:p>
          <a:p>
            <a:pPr lvl="1"/>
            <a:r>
              <a:rPr lang="nb-NO" dirty="0"/>
              <a:t>Lab-ferdigheter </a:t>
            </a:r>
          </a:p>
          <a:p>
            <a:pPr lvl="1"/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87300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72C75-0963-FFC8-A715-8F72280D5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586957"/>
          </a:xfrm>
        </p:spPr>
        <p:txBody>
          <a:bodyPr/>
          <a:lstStyle/>
          <a:p>
            <a:r>
              <a:rPr lang="nb-NO" sz="3200" dirty="0"/>
              <a:t>Innføring av internasjonal masterprogram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27041-F74B-6BA9-C40A-8D79DB3EF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Vanskelig å vurdere internasjonale søkere </a:t>
            </a:r>
            <a:r>
              <a:rPr lang="nb-NO" dirty="0" err="1"/>
              <a:t>ift</a:t>
            </a:r>
            <a:r>
              <a:rPr lang="nb-NO" dirty="0"/>
              <a:t> obligatorisk krav i studieretningene</a:t>
            </a:r>
          </a:p>
          <a:p>
            <a:pPr lvl="1"/>
            <a:r>
              <a:rPr lang="nb-NO" dirty="0"/>
              <a:t>Studieretninger ikke overlappende med internasjonale institusjoner</a:t>
            </a:r>
          </a:p>
          <a:p>
            <a:r>
              <a:rPr lang="nb-NO" dirty="0"/>
              <a:t>Vanskelig å likebehandle norske og internasjonale søkere</a:t>
            </a:r>
          </a:p>
        </p:txBody>
      </p:sp>
    </p:spTree>
    <p:extLst>
      <p:ext uri="{BB962C8B-B14F-4D97-AF65-F5344CB8AC3E}">
        <p14:creationId xmlns:p14="http://schemas.microsoft.com/office/powerpoint/2010/main" val="3583273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046A1308-F4DE-7E37-C561-B8F3CC3F3A64}"/>
              </a:ext>
            </a:extLst>
          </p:cNvPr>
          <p:cNvSpPr/>
          <p:nvPr/>
        </p:nvSpPr>
        <p:spPr>
          <a:xfrm>
            <a:off x="1435558" y="1613953"/>
            <a:ext cx="1589319" cy="7284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363DFFE-049B-75B7-7A2A-7C24072DB66C}"/>
              </a:ext>
            </a:extLst>
          </p:cNvPr>
          <p:cNvSpPr/>
          <p:nvPr/>
        </p:nvSpPr>
        <p:spPr>
          <a:xfrm>
            <a:off x="1253216" y="1718583"/>
            <a:ext cx="1589319" cy="7284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E0886E-58DB-80EF-4033-8F357F6B9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196" y="205979"/>
            <a:ext cx="8523170" cy="523220"/>
          </a:xfrm>
        </p:spPr>
        <p:txBody>
          <a:bodyPr/>
          <a:lstStyle/>
          <a:p>
            <a:r>
              <a:rPr lang="nb-NO" sz="2800" dirty="0"/>
              <a:t>Ny modell BKJ + MSCHEM/ENVITOX/++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8554BA-7DD0-4599-586A-AE88A3670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43250" y="791029"/>
            <a:ext cx="5670550" cy="3947885"/>
          </a:xfrm>
        </p:spPr>
        <p:txBody>
          <a:bodyPr>
            <a:normAutofit fontScale="70000" lnSpcReduction="20000"/>
          </a:bodyPr>
          <a:lstStyle/>
          <a:p>
            <a:r>
              <a:rPr lang="nb-NO" dirty="0"/>
              <a:t>Flere mastermuligheter</a:t>
            </a:r>
          </a:p>
          <a:p>
            <a:r>
              <a:rPr lang="nb-NO" dirty="0"/>
              <a:t>Internasjonal master med opptak til program</a:t>
            </a:r>
          </a:p>
          <a:p>
            <a:pPr lvl="1"/>
            <a:r>
              <a:rPr lang="nb-NO" dirty="0"/>
              <a:t>Valg av spesialisering etter opptak</a:t>
            </a:r>
          </a:p>
          <a:p>
            <a:pPr lvl="1"/>
            <a:r>
              <a:rPr lang="nb-NO" dirty="0"/>
              <a:t>Få obligatoriske emner</a:t>
            </a:r>
          </a:p>
          <a:p>
            <a:endParaRPr lang="nb-NO" dirty="0"/>
          </a:p>
          <a:p>
            <a:r>
              <a:rPr lang="nb-NO" dirty="0"/>
              <a:t>Bachelor har obligatoriske fellesemner to første år</a:t>
            </a:r>
          </a:p>
          <a:p>
            <a:pPr lvl="1"/>
            <a:r>
              <a:rPr lang="nb-NO" dirty="0"/>
              <a:t>Høy grad kjemisk fordypning alle spesialiseringer</a:t>
            </a:r>
          </a:p>
          <a:p>
            <a:r>
              <a:rPr lang="nb-NO" dirty="0"/>
              <a:t>Valg av spesialisering siste studieår</a:t>
            </a:r>
          </a:p>
          <a:p>
            <a:pPr lvl="1"/>
            <a:r>
              <a:rPr lang="nb-NO" dirty="0"/>
              <a:t>Større faglig forutsetning for valg</a:t>
            </a:r>
          </a:p>
          <a:p>
            <a:pPr lvl="1"/>
            <a:r>
              <a:rPr lang="nb-NO" dirty="0"/>
              <a:t>Valgfrie emner</a:t>
            </a:r>
          </a:p>
          <a:p>
            <a:pPr lvl="1"/>
            <a:r>
              <a:rPr lang="nb-NO" dirty="0"/>
              <a:t>To spesialiseringer har ett </a:t>
            </a:r>
            <a:r>
              <a:rPr lang="nb-NO" dirty="0" err="1"/>
              <a:t>oblig</a:t>
            </a:r>
            <a:r>
              <a:rPr lang="nb-NO" dirty="0"/>
              <a:t>-emne, de to andre ingen</a:t>
            </a:r>
          </a:p>
          <a:p>
            <a:pPr lvl="1"/>
            <a:r>
              <a:rPr lang="nb-NO" dirty="0"/>
              <a:t>Bachelor oppgave innført siste semester</a:t>
            </a:r>
          </a:p>
          <a:p>
            <a:pPr lvl="1"/>
            <a:endParaRPr lang="nb-NO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2F76AE-2F86-16C5-2D7A-A7E70656523F}"/>
              </a:ext>
            </a:extLst>
          </p:cNvPr>
          <p:cNvSpPr/>
          <p:nvPr/>
        </p:nvSpPr>
        <p:spPr>
          <a:xfrm>
            <a:off x="1009651" y="2872016"/>
            <a:ext cx="825499" cy="3308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766157-52FB-339B-8141-58378875470C}"/>
              </a:ext>
            </a:extLst>
          </p:cNvPr>
          <p:cNvSpPr/>
          <p:nvPr/>
        </p:nvSpPr>
        <p:spPr>
          <a:xfrm>
            <a:off x="1835151" y="2872016"/>
            <a:ext cx="771078" cy="34016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577A80-4569-A2DF-A786-E350ADE81431}"/>
              </a:ext>
            </a:extLst>
          </p:cNvPr>
          <p:cNvSpPr/>
          <p:nvPr/>
        </p:nvSpPr>
        <p:spPr>
          <a:xfrm>
            <a:off x="1009653" y="3202834"/>
            <a:ext cx="1596576" cy="7366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12EDFDC-2CEA-4959-8F9D-3A55B895B4A0}"/>
              </a:ext>
            </a:extLst>
          </p:cNvPr>
          <p:cNvSpPr/>
          <p:nvPr/>
        </p:nvSpPr>
        <p:spPr>
          <a:xfrm>
            <a:off x="1016909" y="1843316"/>
            <a:ext cx="1589319" cy="7284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1026F3-A1E9-D3F7-75BC-BF05AFC32571}"/>
              </a:ext>
            </a:extLst>
          </p:cNvPr>
          <p:cNvSpPr txBox="1"/>
          <p:nvPr/>
        </p:nvSpPr>
        <p:spPr>
          <a:xfrm>
            <a:off x="330200" y="2512024"/>
            <a:ext cx="74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+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F0E8F9-D37D-1A82-D525-8BCBEF921537}"/>
              </a:ext>
            </a:extLst>
          </p:cNvPr>
          <p:cNvSpPr txBox="1"/>
          <p:nvPr/>
        </p:nvSpPr>
        <p:spPr>
          <a:xfrm>
            <a:off x="0" y="3048000"/>
            <a:ext cx="95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3 (</a:t>
            </a:r>
            <a:r>
              <a:rPr lang="nb-NO" dirty="0" err="1"/>
              <a:t>BSc</a:t>
            </a:r>
            <a:r>
              <a:rPr lang="nb-NO" dirty="0"/>
              <a:t>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2EF459-E309-3A30-DC2A-CA700CA85102}"/>
              </a:ext>
            </a:extLst>
          </p:cNvPr>
          <p:cNvSpPr txBox="1"/>
          <p:nvPr/>
        </p:nvSpPr>
        <p:spPr>
          <a:xfrm>
            <a:off x="8163" y="2022866"/>
            <a:ext cx="998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2 (</a:t>
            </a:r>
            <a:r>
              <a:rPr lang="nb-NO" dirty="0" err="1"/>
              <a:t>MSc</a:t>
            </a:r>
            <a:r>
              <a:rPr lang="nb-NO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24157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C93A9B6-AFCE-C134-8668-FC3153D96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Vurdering av endring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96F548-FE10-B2A3-5220-D8FDBA39B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Felles faglig basis – mindre støy rundt valg</a:t>
            </a:r>
          </a:p>
          <a:p>
            <a:r>
              <a:rPr lang="nb-NO" dirty="0"/>
              <a:t>Flere studenter/emne (2-3000-nivå)</a:t>
            </a:r>
          </a:p>
          <a:p>
            <a:r>
              <a:rPr lang="nb-NO" dirty="0"/>
              <a:t>Ønske om reduksjon av spesialiserte emner med </a:t>
            </a:r>
            <a:r>
              <a:rPr lang="nb-NO"/>
              <a:t>få studenter</a:t>
            </a:r>
            <a:endParaRPr lang="nb-NO" dirty="0"/>
          </a:p>
          <a:p>
            <a:r>
              <a:rPr lang="nb-NO" dirty="0"/>
              <a:t>Innføring av fagstrenger på tvers av faggrupper	</a:t>
            </a:r>
          </a:p>
          <a:p>
            <a:r>
              <a:rPr lang="nb-NO" dirty="0"/>
              <a:t>Større likebehandling søkere til master</a:t>
            </a:r>
          </a:p>
          <a:p>
            <a:r>
              <a:rPr lang="nb-NO" dirty="0"/>
              <a:t>Promoterer faglig samarbeid på tvers av spesialiseringer</a:t>
            </a:r>
          </a:p>
          <a:p>
            <a:pPr lvl="1"/>
            <a:r>
              <a:rPr lang="nb-NO" dirty="0"/>
              <a:t>Organisk/analytisk</a:t>
            </a:r>
          </a:p>
          <a:p>
            <a:pPr lvl="1"/>
            <a:r>
              <a:rPr lang="nb-NO" dirty="0"/>
              <a:t>Organisk/strukturkjemi</a:t>
            </a:r>
          </a:p>
        </p:txBody>
      </p:sp>
    </p:spTree>
    <p:extLst>
      <p:ext uri="{BB962C8B-B14F-4D97-AF65-F5344CB8AC3E}">
        <p14:creationId xmlns:p14="http://schemas.microsoft.com/office/powerpoint/2010/main" val="3517011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839C4-E377-4921-A446-67048BD8C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Finnes noen føringer?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C69F1F-6F74-46A7-B8AB-5D26E9FFA6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798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nu_blaa_stripe_bunn_nn_16_9" id="{EBE1AC35-47D0-344B-B7C3-CDF8C77E45F0}" vid="{9DE0281C-E8E9-B248-856D-8D0634A25C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5656FDEE575645BBDCBBB846497E47" ma:contentTypeVersion="4" ma:contentTypeDescription="Create a new document." ma:contentTypeScope="" ma:versionID="e37f6dda7ed2274a7bba8923fe9829e0">
  <xsd:schema xmlns:xsd="http://www.w3.org/2001/XMLSchema" xmlns:xs="http://www.w3.org/2001/XMLSchema" xmlns:p="http://schemas.microsoft.com/office/2006/metadata/properties" xmlns:ns2="479e4292-3130-4386-af7e-9a24bd50c411" xmlns:ns3="7f4b8da4-5c45-47fe-8599-aaf55f91f8f8" targetNamespace="http://schemas.microsoft.com/office/2006/metadata/properties" ma:root="true" ma:fieldsID="d4d64c7270cd260283631a6c7df2e99e" ns2:_="" ns3:_="">
    <xsd:import namespace="479e4292-3130-4386-af7e-9a24bd50c411"/>
    <xsd:import namespace="7f4b8da4-5c45-47fe-8599-aaf55f91f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9e4292-3130-4386-af7e-9a24bd50c4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4b8da4-5c45-47fe-8599-aaf55f91f8f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f4b8da4-5c45-47fe-8599-aaf55f91f8f8">
      <UserInfo>
        <DisplayName>o365_K, J, E on tour Members</DisplayName>
        <AccountId>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2C3714F-5E3A-4A90-A08D-F666779F09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9e4292-3130-4386-af7e-9a24bd50c411"/>
    <ds:schemaRef ds:uri="7f4b8da4-5c45-47fe-8599-aaf55f91f8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9D1633-29AF-4406-BD41-3B1C4F49C3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42F350-07DF-43FF-8C9B-2DC6CBEBC9AC}">
  <ds:schemaRefs>
    <ds:schemaRef ds:uri="http://schemas.openxmlformats.org/package/2006/metadata/core-properties"/>
    <ds:schemaRef ds:uri="http://schemas.microsoft.com/office/2006/documentManagement/types"/>
    <ds:schemaRef ds:uri="479e4292-3130-4386-af7e-9a24bd50c411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7f4b8da4-5c45-47fe-8599-aaf55f91f8f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ntnu_blaa_stripe_bunn_nn_16_9</Template>
  <TotalTime>0</TotalTime>
  <Words>856</Words>
  <Application>Microsoft Office PowerPoint</Application>
  <PresentationFormat>On-screen Show (16:9)</PresentationFormat>
  <Paragraphs>192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Office-tema</vt:lpstr>
      <vt:lpstr>Strukturering av studieprogram studieretning/spesialisering</vt:lpstr>
      <vt:lpstr>Struktur av program</vt:lpstr>
      <vt:lpstr>Erfaring fra BKJ + MSCHEM</vt:lpstr>
      <vt:lpstr>Gammel modell BKJ + MKJ </vt:lpstr>
      <vt:lpstr>Utfordringer</vt:lpstr>
      <vt:lpstr>Innføring av internasjonal masterprogram</vt:lpstr>
      <vt:lpstr>Ny modell BKJ + MSCHEM/ENVITOX/++</vt:lpstr>
      <vt:lpstr>Vurdering av endring</vt:lpstr>
      <vt:lpstr>Finnes noen føringer?</vt:lpstr>
      <vt:lpstr>Studieretning vs spesialisering – info fra sentralt</vt:lpstr>
      <vt:lpstr>Studieretning vs spesialisering</vt:lpstr>
      <vt:lpstr>PowerPoint Presentation</vt:lpstr>
      <vt:lpstr>Anbefaling fra NVUU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Rammer for strukturering av studieprogram</dc:title>
  <dc:creator>Karina Mathisen</dc:creator>
  <cp:lastModifiedBy>Karina Mathisen</cp:lastModifiedBy>
  <cp:revision>27</cp:revision>
  <dcterms:created xsi:type="dcterms:W3CDTF">2022-06-15T09:04:58Z</dcterms:created>
  <dcterms:modified xsi:type="dcterms:W3CDTF">2022-08-18T06:44:52Z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0x010100D35656FDEE575645BBDCBBB846497E47</vt:lpwstr>
  </property>
</Properties>
</file>