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331" r:id="rId3"/>
    <p:sldId id="257" r:id="rId4"/>
    <p:sldId id="260" r:id="rId5"/>
    <p:sldId id="269" r:id="rId6"/>
    <p:sldId id="274" r:id="rId7"/>
    <p:sldId id="290" r:id="rId8"/>
    <p:sldId id="310" r:id="rId9"/>
    <p:sldId id="298" r:id="rId10"/>
    <p:sldId id="314" r:id="rId1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71"/>
    <p:restoredTop sz="94940"/>
  </p:normalViewPr>
  <p:slideViewPr>
    <p:cSldViewPr snapToGrid="0" snapToObjects="1">
      <p:cViewPr>
        <p:scale>
          <a:sx n="90" d="100"/>
          <a:sy n="90" d="100"/>
        </p:scale>
        <p:origin x="1528" y="92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CF1A31-4A04-8D4C-96EE-DB95EE3E9D13}" type="datetimeFigureOut">
              <a:rPr lang="nb-NO" smtClean="0"/>
              <a:t>04.04.2017</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CF2102-4325-4147-889C-C48BEDCA8DB7}" type="slidenum">
              <a:rPr lang="nb-NO" smtClean="0"/>
              <a:t>‹#›</a:t>
            </a:fld>
            <a:endParaRPr lang="nb-NO"/>
          </a:p>
        </p:txBody>
      </p:sp>
    </p:spTree>
    <p:extLst>
      <p:ext uri="{BB962C8B-B14F-4D97-AF65-F5344CB8AC3E}">
        <p14:creationId xmlns:p14="http://schemas.microsoft.com/office/powerpoint/2010/main" val="2037063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smtClean="0"/>
              <a:t>Starmus</a:t>
            </a:r>
            <a:r>
              <a:rPr lang="nb-NO" baseline="0" dirty="0" smtClean="0"/>
              <a:t> er en Spansk festival som kommer til Trondheim.</a:t>
            </a:r>
          </a:p>
          <a:p>
            <a:r>
              <a:rPr lang="nb-NO" baseline="0" dirty="0" smtClean="0"/>
              <a:t>Nasjonal hendelse med internasjonalt nedslagsfelt</a:t>
            </a:r>
          </a:p>
          <a:p>
            <a:r>
              <a:rPr lang="nb-NO" baseline="0" dirty="0" smtClean="0"/>
              <a:t>Formålet står i sentrum.</a:t>
            </a:r>
          </a:p>
          <a:p>
            <a:r>
              <a:rPr lang="nb-NO" baseline="0" dirty="0" err="1" smtClean="0"/>
              <a:t>Ekslusiv</a:t>
            </a:r>
            <a:r>
              <a:rPr lang="nb-NO" baseline="0" dirty="0" smtClean="0"/>
              <a:t> og </a:t>
            </a:r>
            <a:r>
              <a:rPr lang="nb-NO" baseline="0" dirty="0" err="1" smtClean="0"/>
              <a:t>tiljengelig</a:t>
            </a:r>
            <a:r>
              <a:rPr lang="nb-NO" baseline="0" dirty="0" smtClean="0"/>
              <a:t> på samme tid. 108´vs </a:t>
            </a:r>
            <a:r>
              <a:rPr lang="nb-NO" baseline="0" dirty="0" err="1" smtClean="0"/>
              <a:t>storkjermer</a:t>
            </a:r>
            <a:r>
              <a:rPr lang="nb-NO" baseline="0" dirty="0" smtClean="0"/>
              <a:t> og SH til barn og unge.</a:t>
            </a:r>
            <a:endParaRPr lang="nb-NO" dirty="0"/>
          </a:p>
        </p:txBody>
      </p:sp>
      <p:sp>
        <p:nvSpPr>
          <p:cNvPr id="4" name="Plassholder for lysbildenummer 3"/>
          <p:cNvSpPr>
            <a:spLocks noGrp="1"/>
          </p:cNvSpPr>
          <p:nvPr>
            <p:ph type="sldNum" sz="quarter" idx="10"/>
          </p:nvPr>
        </p:nvSpPr>
        <p:spPr/>
        <p:txBody>
          <a:bodyPr/>
          <a:lstStyle/>
          <a:p>
            <a:fld id="{FDCF2102-4325-4147-889C-C48BEDCA8DB7}" type="slidenum">
              <a:rPr lang="nb-NO" smtClean="0"/>
              <a:t>3</a:t>
            </a:fld>
            <a:endParaRPr lang="nb-NO"/>
          </a:p>
        </p:txBody>
      </p:sp>
    </p:spTree>
    <p:extLst>
      <p:ext uri="{BB962C8B-B14F-4D97-AF65-F5344CB8AC3E}">
        <p14:creationId xmlns:p14="http://schemas.microsoft.com/office/powerpoint/2010/main" val="1299622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Enormt nettverk både</a:t>
            </a:r>
            <a:r>
              <a:rPr lang="nb-NO" baseline="0" dirty="0" smtClean="0"/>
              <a:t> innen forskning og artister.</a:t>
            </a:r>
          </a:p>
          <a:p>
            <a:r>
              <a:rPr lang="nb-NO" baseline="0" dirty="0" smtClean="0"/>
              <a:t>Tilsammen over 5,5 millioner </a:t>
            </a:r>
            <a:r>
              <a:rPr lang="nb-NO" baseline="0" dirty="0" err="1" smtClean="0"/>
              <a:t>følgere</a:t>
            </a:r>
            <a:r>
              <a:rPr lang="nb-NO" baseline="0" dirty="0" smtClean="0"/>
              <a:t> på </a:t>
            </a:r>
            <a:r>
              <a:rPr lang="nb-NO" baseline="0" dirty="0" err="1" smtClean="0"/>
              <a:t>Facebook</a:t>
            </a:r>
            <a:r>
              <a:rPr lang="nb-NO" baseline="0" dirty="0" smtClean="0"/>
              <a:t>.</a:t>
            </a:r>
            <a:endParaRPr lang="nb-NO" dirty="0"/>
          </a:p>
        </p:txBody>
      </p:sp>
      <p:sp>
        <p:nvSpPr>
          <p:cNvPr id="4" name="Plassholder for lysbildenummer 3"/>
          <p:cNvSpPr>
            <a:spLocks noGrp="1"/>
          </p:cNvSpPr>
          <p:nvPr>
            <p:ph type="sldNum" sz="quarter" idx="10"/>
          </p:nvPr>
        </p:nvSpPr>
        <p:spPr/>
        <p:txBody>
          <a:bodyPr/>
          <a:lstStyle/>
          <a:p>
            <a:fld id="{FDCF2102-4325-4147-889C-C48BEDCA8DB7}" type="slidenum">
              <a:rPr lang="nb-NO" smtClean="0"/>
              <a:t>6</a:t>
            </a:fld>
            <a:endParaRPr lang="nb-NO"/>
          </a:p>
        </p:txBody>
      </p:sp>
    </p:spTree>
    <p:extLst>
      <p:ext uri="{BB962C8B-B14F-4D97-AF65-F5344CB8AC3E}">
        <p14:creationId xmlns:p14="http://schemas.microsoft.com/office/powerpoint/2010/main" val="42834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smtClean="0"/>
              <a:t>Klikk for å redigere tittelstil</a:t>
            </a:r>
            <a:endParaRPr lang="nb-NO"/>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63A3E065-1E0F-204B-9183-0C40D3F71E1F}" type="datetimeFigureOut">
              <a:rPr lang="nb-NO" smtClean="0"/>
              <a:t>04.04.2017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8B2A19BF-CF98-604B-8042-B959ED9395DA}" type="slidenum">
              <a:rPr lang="nb-NO" smtClean="0"/>
              <a:t>‹#›</a:t>
            </a:fld>
            <a:endParaRPr lang="nb-NO"/>
          </a:p>
        </p:txBody>
      </p:sp>
    </p:spTree>
    <p:extLst>
      <p:ext uri="{BB962C8B-B14F-4D97-AF65-F5344CB8AC3E}">
        <p14:creationId xmlns:p14="http://schemas.microsoft.com/office/powerpoint/2010/main" val="487750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63A3E065-1E0F-204B-9183-0C40D3F71E1F}" type="datetimeFigureOut">
              <a:rPr lang="nb-NO" smtClean="0"/>
              <a:t>04.04.2017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8B2A19BF-CF98-604B-8042-B959ED9395DA}" type="slidenum">
              <a:rPr lang="nb-NO" smtClean="0"/>
              <a:t>‹#›</a:t>
            </a:fld>
            <a:endParaRPr lang="nb-NO"/>
          </a:p>
        </p:txBody>
      </p:sp>
    </p:spTree>
    <p:extLst>
      <p:ext uri="{BB962C8B-B14F-4D97-AF65-F5344CB8AC3E}">
        <p14:creationId xmlns:p14="http://schemas.microsoft.com/office/powerpoint/2010/main" val="584006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63A3E065-1E0F-204B-9183-0C40D3F71E1F}" type="datetimeFigureOut">
              <a:rPr lang="nb-NO" smtClean="0"/>
              <a:t>04.04.2017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8B2A19BF-CF98-604B-8042-B959ED9395DA}" type="slidenum">
              <a:rPr lang="nb-NO" smtClean="0"/>
              <a:t>‹#›</a:t>
            </a:fld>
            <a:endParaRPr lang="nb-NO"/>
          </a:p>
        </p:txBody>
      </p:sp>
    </p:spTree>
    <p:extLst>
      <p:ext uri="{BB962C8B-B14F-4D97-AF65-F5344CB8AC3E}">
        <p14:creationId xmlns:p14="http://schemas.microsoft.com/office/powerpoint/2010/main" val="1391163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63A3E065-1E0F-204B-9183-0C40D3F71E1F}" type="datetimeFigureOut">
              <a:rPr lang="nb-NO" smtClean="0"/>
              <a:t>04.04.2017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8B2A19BF-CF98-604B-8042-B959ED9395DA}" type="slidenum">
              <a:rPr lang="nb-NO" smtClean="0"/>
              <a:t>‹#›</a:t>
            </a:fld>
            <a:endParaRPr lang="nb-NO"/>
          </a:p>
        </p:txBody>
      </p:sp>
    </p:spTree>
    <p:extLst>
      <p:ext uri="{BB962C8B-B14F-4D97-AF65-F5344CB8AC3E}">
        <p14:creationId xmlns:p14="http://schemas.microsoft.com/office/powerpoint/2010/main" val="1024900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smtClean="0"/>
              <a:t>Klikk for å redigere tittelstil</a:t>
            </a:r>
            <a:endParaRPr lang="nb-NO"/>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63A3E065-1E0F-204B-9183-0C40D3F71E1F}" type="datetimeFigureOut">
              <a:rPr lang="nb-NO" smtClean="0"/>
              <a:t>04.04.2017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8B2A19BF-CF98-604B-8042-B959ED9395DA}" type="slidenum">
              <a:rPr lang="nb-NO" smtClean="0"/>
              <a:t>‹#›</a:t>
            </a:fld>
            <a:endParaRPr lang="nb-NO"/>
          </a:p>
        </p:txBody>
      </p:sp>
    </p:spTree>
    <p:extLst>
      <p:ext uri="{BB962C8B-B14F-4D97-AF65-F5344CB8AC3E}">
        <p14:creationId xmlns:p14="http://schemas.microsoft.com/office/powerpoint/2010/main" val="541681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838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72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63A3E065-1E0F-204B-9183-0C40D3F71E1F}" type="datetimeFigureOut">
              <a:rPr lang="nb-NO" smtClean="0"/>
              <a:t>04.04.2017</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8B2A19BF-CF98-604B-8042-B959ED9395DA}" type="slidenum">
              <a:rPr lang="nb-NO" smtClean="0"/>
              <a:t>‹#›</a:t>
            </a:fld>
            <a:endParaRPr lang="nb-NO"/>
          </a:p>
        </p:txBody>
      </p:sp>
    </p:spTree>
    <p:extLst>
      <p:ext uri="{BB962C8B-B14F-4D97-AF65-F5344CB8AC3E}">
        <p14:creationId xmlns:p14="http://schemas.microsoft.com/office/powerpoint/2010/main" val="864933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63A3E065-1E0F-204B-9183-0C40D3F71E1F}" type="datetimeFigureOut">
              <a:rPr lang="nb-NO" smtClean="0"/>
              <a:t>04.04.2017</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8B2A19BF-CF98-604B-8042-B959ED9395DA}" type="slidenum">
              <a:rPr lang="nb-NO" smtClean="0"/>
              <a:t>‹#›</a:t>
            </a:fld>
            <a:endParaRPr lang="nb-NO"/>
          </a:p>
        </p:txBody>
      </p:sp>
    </p:spTree>
    <p:extLst>
      <p:ext uri="{BB962C8B-B14F-4D97-AF65-F5344CB8AC3E}">
        <p14:creationId xmlns:p14="http://schemas.microsoft.com/office/powerpoint/2010/main" val="626275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63A3E065-1E0F-204B-9183-0C40D3F71E1F}" type="datetimeFigureOut">
              <a:rPr lang="nb-NO" smtClean="0"/>
              <a:t>04.04.2017</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8B2A19BF-CF98-604B-8042-B959ED9395DA}" type="slidenum">
              <a:rPr lang="nb-NO" smtClean="0"/>
              <a:t>‹#›</a:t>
            </a:fld>
            <a:endParaRPr lang="nb-NO"/>
          </a:p>
        </p:txBody>
      </p:sp>
    </p:spTree>
    <p:extLst>
      <p:ext uri="{BB962C8B-B14F-4D97-AF65-F5344CB8AC3E}">
        <p14:creationId xmlns:p14="http://schemas.microsoft.com/office/powerpoint/2010/main" val="1002554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63A3E065-1E0F-204B-9183-0C40D3F71E1F}" type="datetimeFigureOut">
              <a:rPr lang="nb-NO" smtClean="0"/>
              <a:t>04.04.2017</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8B2A19BF-CF98-604B-8042-B959ED9395DA}" type="slidenum">
              <a:rPr lang="nb-NO" smtClean="0"/>
              <a:t>‹#›</a:t>
            </a:fld>
            <a:endParaRPr lang="nb-NO"/>
          </a:p>
        </p:txBody>
      </p:sp>
    </p:spTree>
    <p:extLst>
      <p:ext uri="{BB962C8B-B14F-4D97-AF65-F5344CB8AC3E}">
        <p14:creationId xmlns:p14="http://schemas.microsoft.com/office/powerpoint/2010/main" val="776955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63A3E065-1E0F-204B-9183-0C40D3F71E1F}" type="datetimeFigureOut">
              <a:rPr lang="nb-NO" smtClean="0"/>
              <a:t>04.04.2017</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8B2A19BF-CF98-604B-8042-B959ED9395DA}" type="slidenum">
              <a:rPr lang="nb-NO" smtClean="0"/>
              <a:t>‹#›</a:t>
            </a:fld>
            <a:endParaRPr lang="nb-NO"/>
          </a:p>
        </p:txBody>
      </p:sp>
    </p:spTree>
    <p:extLst>
      <p:ext uri="{BB962C8B-B14F-4D97-AF65-F5344CB8AC3E}">
        <p14:creationId xmlns:p14="http://schemas.microsoft.com/office/powerpoint/2010/main" val="1585607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63A3E065-1E0F-204B-9183-0C40D3F71E1F}" type="datetimeFigureOut">
              <a:rPr lang="nb-NO" smtClean="0"/>
              <a:t>04.04.2017</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8B2A19BF-CF98-604B-8042-B959ED9395DA}" type="slidenum">
              <a:rPr lang="nb-NO" smtClean="0"/>
              <a:t>‹#›</a:t>
            </a:fld>
            <a:endParaRPr lang="nb-NO"/>
          </a:p>
        </p:txBody>
      </p:sp>
    </p:spTree>
    <p:extLst>
      <p:ext uri="{BB962C8B-B14F-4D97-AF65-F5344CB8AC3E}">
        <p14:creationId xmlns:p14="http://schemas.microsoft.com/office/powerpoint/2010/main" val="11738868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3E065-1E0F-204B-9183-0C40D3F71E1F}" type="datetimeFigureOut">
              <a:rPr lang="nb-NO" smtClean="0"/>
              <a:t>04.04.2017</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2A19BF-CF98-604B-8042-B959ED9395DA}" type="slidenum">
              <a:rPr lang="nb-NO" smtClean="0"/>
              <a:t>‹#›</a:t>
            </a:fld>
            <a:endParaRPr lang="nb-NO"/>
          </a:p>
        </p:txBody>
      </p:sp>
      <p:pic>
        <p:nvPicPr>
          <p:cNvPr id="8" name="Bilde 7" descr="starmus_svart_liten.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127252" y="194060"/>
            <a:ext cx="1801368" cy="499872"/>
          </a:xfrm>
          <a:prstGeom prst="rect">
            <a:avLst/>
          </a:prstGeom>
        </p:spPr>
      </p:pic>
    </p:spTree>
    <p:extLst>
      <p:ext uri="{BB962C8B-B14F-4D97-AF65-F5344CB8AC3E}">
        <p14:creationId xmlns:p14="http://schemas.microsoft.com/office/powerpoint/2010/main" val="576541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forside.jpg"/>
          <p:cNvPicPr>
            <a:picLocks noChangeAspect="1"/>
          </p:cNvPicPr>
          <p:nvPr/>
        </p:nvPicPr>
        <p:blipFill rotWithShape="1">
          <a:blip r:embed="rId2" cstate="print">
            <a:extLst>
              <a:ext uri="{28A0092B-C50C-407E-A947-70E740481C1C}">
                <a14:useLocalDpi xmlns:a14="http://schemas.microsoft.com/office/drawing/2010/main" val="0"/>
              </a:ext>
            </a:extLst>
          </a:blip>
          <a:srcRect b="2992"/>
          <a:stretch/>
        </p:blipFill>
        <p:spPr>
          <a:xfrm>
            <a:off x="0" y="0"/>
            <a:ext cx="12192000" cy="5913562"/>
          </a:xfrm>
          <a:prstGeom prst="rect">
            <a:avLst/>
          </a:prstGeom>
        </p:spPr>
      </p:pic>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604" y="6067424"/>
            <a:ext cx="11520488" cy="579275"/>
          </a:xfrm>
          <a:prstGeom prst="rect">
            <a:avLst/>
          </a:prstGeom>
        </p:spPr>
      </p:pic>
    </p:spTree>
    <p:extLst>
      <p:ext uri="{BB962C8B-B14F-4D97-AF65-F5344CB8AC3E}">
        <p14:creationId xmlns:p14="http://schemas.microsoft.com/office/powerpoint/2010/main" val="6698752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483" y="1173163"/>
            <a:ext cx="11197903" cy="5041901"/>
          </a:xfrm>
          <a:prstGeom prst="rect">
            <a:avLst/>
          </a:prstGeom>
        </p:spPr>
      </p:pic>
    </p:spTree>
    <p:extLst>
      <p:ext uri="{BB962C8B-B14F-4D97-AF65-F5344CB8AC3E}">
        <p14:creationId xmlns:p14="http://schemas.microsoft.com/office/powerpoint/2010/main" val="18111368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467079"/>
            <a:ext cx="10515600" cy="1325563"/>
          </a:xfrm>
        </p:spPr>
        <p:txBody>
          <a:bodyPr/>
          <a:lstStyle/>
          <a:p>
            <a:r>
              <a:rPr lang="nb-NO" dirty="0">
                <a:latin typeface="Arial" charset="0"/>
                <a:ea typeface="Arial" charset="0"/>
                <a:cs typeface="Arial" charset="0"/>
              </a:rPr>
              <a:t>STARMUSFESTIVALEN</a:t>
            </a:r>
            <a:br>
              <a:rPr lang="nb-NO" dirty="0">
                <a:latin typeface="Arial" charset="0"/>
                <a:ea typeface="Arial" charset="0"/>
                <a:cs typeface="Arial" charset="0"/>
              </a:rPr>
            </a:br>
            <a:endParaRPr lang="nb-NO" dirty="0">
              <a:latin typeface="Arial" charset="0"/>
              <a:ea typeface="Arial" charset="0"/>
              <a:cs typeface="Arial" charset="0"/>
            </a:endParaRPr>
          </a:p>
        </p:txBody>
      </p:sp>
      <p:sp>
        <p:nvSpPr>
          <p:cNvPr id="3" name="Plassholder for innhold 2"/>
          <p:cNvSpPr>
            <a:spLocks noGrp="1"/>
          </p:cNvSpPr>
          <p:nvPr>
            <p:ph idx="1"/>
          </p:nvPr>
        </p:nvSpPr>
        <p:spPr>
          <a:xfrm>
            <a:off x="838200" y="1402294"/>
            <a:ext cx="10515600" cy="5032376"/>
          </a:xfrm>
        </p:spPr>
        <p:txBody>
          <a:bodyPr>
            <a:normAutofit fontScale="92500"/>
          </a:bodyPr>
          <a:lstStyle/>
          <a:p>
            <a:pPr>
              <a:lnSpc>
                <a:spcPct val="100000"/>
              </a:lnSpc>
            </a:pPr>
            <a:r>
              <a:rPr lang="nb-NO" dirty="0" smtClean="0">
                <a:latin typeface="Arial" charset="0"/>
                <a:ea typeface="Arial" charset="0"/>
                <a:cs typeface="Arial" charset="0"/>
              </a:rPr>
              <a:t>«</a:t>
            </a:r>
            <a:r>
              <a:rPr lang="nb-NO" dirty="0">
                <a:latin typeface="Arial" charset="0"/>
                <a:ea typeface="Arial" charset="0"/>
                <a:cs typeface="Arial" charset="0"/>
              </a:rPr>
              <a:t>Life And The </a:t>
            </a:r>
            <a:r>
              <a:rPr lang="nb-NO" dirty="0" err="1">
                <a:latin typeface="Arial" charset="0"/>
                <a:ea typeface="Arial" charset="0"/>
                <a:cs typeface="Arial" charset="0"/>
              </a:rPr>
              <a:t>Universe</a:t>
            </a:r>
            <a:r>
              <a:rPr lang="nb-NO" dirty="0">
                <a:latin typeface="Arial" charset="0"/>
                <a:ea typeface="Arial" charset="0"/>
                <a:cs typeface="Arial" charset="0"/>
              </a:rPr>
              <a:t>» Trondheim 18.–23. juni 2017</a:t>
            </a:r>
          </a:p>
          <a:p>
            <a:pPr>
              <a:lnSpc>
                <a:spcPct val="100000"/>
              </a:lnSpc>
            </a:pPr>
            <a:r>
              <a:rPr lang="nb-NO" b="1" dirty="0">
                <a:latin typeface="Arial" charset="0"/>
                <a:ea typeface="Arial" charset="0"/>
                <a:cs typeface="Arial" charset="0"/>
              </a:rPr>
              <a:t>Verdens mest ambisiøse vitenskaps- og musikkfestival</a:t>
            </a:r>
            <a:r>
              <a:rPr lang="nb-NO" dirty="0">
                <a:latin typeface="Arial" charset="0"/>
                <a:ea typeface="Arial" charset="0"/>
                <a:cs typeface="Arial" charset="0"/>
              </a:rPr>
              <a:t> flytter til Norges teknologihovedstad </a:t>
            </a:r>
            <a:r>
              <a:rPr lang="nb-NO" b="1" dirty="0">
                <a:latin typeface="Arial" charset="0"/>
                <a:ea typeface="Arial" charset="0"/>
                <a:cs typeface="Arial" charset="0"/>
              </a:rPr>
              <a:t>Trondheim</a:t>
            </a:r>
            <a:r>
              <a:rPr lang="nb-NO" dirty="0">
                <a:latin typeface="Arial" charset="0"/>
                <a:ea typeface="Arial" charset="0"/>
                <a:cs typeface="Arial" charset="0"/>
              </a:rPr>
              <a:t>. </a:t>
            </a:r>
            <a:endParaRPr lang="nb-NO" dirty="0" smtClean="0">
              <a:latin typeface="Arial" charset="0"/>
              <a:ea typeface="Arial" charset="0"/>
              <a:cs typeface="Arial" charset="0"/>
            </a:endParaRPr>
          </a:p>
          <a:p>
            <a:pPr>
              <a:lnSpc>
                <a:spcPct val="100000"/>
              </a:lnSpc>
            </a:pPr>
            <a:r>
              <a:rPr lang="nb-NO" dirty="0" smtClean="0">
                <a:latin typeface="Arial" charset="0"/>
                <a:ea typeface="Arial" charset="0"/>
                <a:cs typeface="Arial" charset="0"/>
              </a:rPr>
              <a:t>NTNU er vertskap og organiserer festivalen. </a:t>
            </a:r>
          </a:p>
          <a:p>
            <a:pPr>
              <a:lnSpc>
                <a:spcPct val="100000"/>
              </a:lnSpc>
            </a:pPr>
            <a:r>
              <a:rPr lang="nb-NO" dirty="0" smtClean="0">
                <a:latin typeface="Arial" charset="0"/>
                <a:ea typeface="Arial" charset="0"/>
                <a:cs typeface="Arial" charset="0"/>
              </a:rPr>
              <a:t>Det er ventet en </a:t>
            </a:r>
            <a:r>
              <a:rPr lang="nb-NO" dirty="0">
                <a:latin typeface="Arial" charset="0"/>
                <a:ea typeface="Arial" charset="0"/>
                <a:cs typeface="Arial" charset="0"/>
              </a:rPr>
              <a:t>mengde nobelprisvinnere og øvrige forskere og musikere i verdensklasse er sammen med verdensrommets </a:t>
            </a:r>
            <a:r>
              <a:rPr lang="nb-NO" dirty="0" err="1">
                <a:latin typeface="Arial" charset="0"/>
                <a:ea typeface="Arial" charset="0"/>
                <a:cs typeface="Arial" charset="0"/>
              </a:rPr>
              <a:t>pionerer</a:t>
            </a:r>
            <a:r>
              <a:rPr lang="nb-NO" dirty="0">
                <a:latin typeface="Arial" charset="0"/>
                <a:ea typeface="Arial" charset="0"/>
                <a:cs typeface="Arial" charset="0"/>
              </a:rPr>
              <a:t> ventet til festivalen. Den akademiske superstjernen og musikkelskeren </a:t>
            </a:r>
            <a:r>
              <a:rPr lang="nb-NO" b="1" dirty="0">
                <a:latin typeface="Arial" charset="0"/>
                <a:ea typeface="Arial" charset="0"/>
                <a:cs typeface="Arial" charset="0"/>
              </a:rPr>
              <a:t>Stephen Hawking </a:t>
            </a:r>
            <a:r>
              <a:rPr lang="nb-NO" dirty="0">
                <a:latin typeface="Arial" charset="0"/>
                <a:ea typeface="Arial" charset="0"/>
                <a:cs typeface="Arial" charset="0"/>
              </a:rPr>
              <a:t>er en av foredragsholderne</a:t>
            </a:r>
            <a:r>
              <a:rPr lang="nb-NO" dirty="0" smtClean="0">
                <a:latin typeface="Arial" charset="0"/>
                <a:ea typeface="Arial" charset="0"/>
                <a:cs typeface="Arial" charset="0"/>
              </a:rPr>
              <a:t>.</a:t>
            </a:r>
          </a:p>
          <a:p>
            <a:pPr>
              <a:lnSpc>
                <a:spcPct val="100000"/>
              </a:lnSpc>
            </a:pPr>
            <a:r>
              <a:rPr lang="nb-NO" b="1" dirty="0" err="1">
                <a:latin typeface="Arial" charset="0"/>
                <a:ea typeface="Arial" charset="0"/>
                <a:cs typeface="Arial" charset="0"/>
              </a:rPr>
              <a:t>Starmus</a:t>
            </a:r>
            <a:r>
              <a:rPr lang="nb-NO" b="1" dirty="0">
                <a:latin typeface="Arial" charset="0"/>
                <a:ea typeface="Arial" charset="0"/>
                <a:cs typeface="Arial" charset="0"/>
              </a:rPr>
              <a:t> 2017 blir en nasjonal hendelse med et internasjonalt nedslagsfelt.</a:t>
            </a:r>
            <a:r>
              <a:rPr lang="nb-NO" dirty="0">
                <a:latin typeface="Arial" charset="0"/>
                <a:ea typeface="Arial" charset="0"/>
                <a:cs typeface="Arial" charset="0"/>
              </a:rPr>
              <a:t> Festivalen følges over hele verden, både gjennom pressedekning og direktestrømming av </a:t>
            </a:r>
            <a:r>
              <a:rPr lang="nb-NO" dirty="0" smtClean="0">
                <a:latin typeface="Arial" charset="0"/>
                <a:ea typeface="Arial" charset="0"/>
                <a:cs typeface="Arial" charset="0"/>
              </a:rPr>
              <a:t>arrangementene</a:t>
            </a:r>
            <a:endParaRPr lang="nb-NO" dirty="0">
              <a:latin typeface="Arial" charset="0"/>
              <a:ea typeface="Arial" charset="0"/>
              <a:cs typeface="Arial" charset="0"/>
            </a:endParaRPr>
          </a:p>
        </p:txBody>
      </p:sp>
    </p:spTree>
    <p:extLst>
      <p:ext uri="{BB962C8B-B14F-4D97-AF65-F5344CB8AC3E}">
        <p14:creationId xmlns:p14="http://schemas.microsoft.com/office/powerpoint/2010/main" val="457332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81861"/>
            <a:ext cx="10515600" cy="1460500"/>
          </a:xfrm>
        </p:spPr>
        <p:txBody>
          <a:bodyPr/>
          <a:lstStyle/>
          <a:p>
            <a:r>
              <a:rPr lang="nb-NO" dirty="0">
                <a:latin typeface="Arial" charset="0"/>
                <a:ea typeface="Arial" charset="0"/>
                <a:cs typeface="Arial" charset="0"/>
              </a:rPr>
              <a:t>En festival med stor betydning</a:t>
            </a:r>
          </a:p>
        </p:txBody>
      </p:sp>
      <p:sp>
        <p:nvSpPr>
          <p:cNvPr id="3" name="Plassholder for innhold 2"/>
          <p:cNvSpPr>
            <a:spLocks noGrp="1"/>
          </p:cNvSpPr>
          <p:nvPr>
            <p:ph idx="1"/>
          </p:nvPr>
        </p:nvSpPr>
        <p:spPr>
          <a:xfrm>
            <a:off x="788161" y="1359651"/>
            <a:ext cx="3989294" cy="4829175"/>
          </a:xfrm>
        </p:spPr>
        <p:txBody>
          <a:bodyPr>
            <a:noAutofit/>
          </a:bodyPr>
          <a:lstStyle/>
          <a:p>
            <a:pPr>
              <a:lnSpc>
                <a:spcPct val="120000"/>
              </a:lnSpc>
            </a:pPr>
            <a:r>
              <a:rPr lang="nb-NO" sz="1600" dirty="0" smtClean="0">
                <a:latin typeface="Arial" charset="0"/>
                <a:ea typeface="Arial" charset="0"/>
                <a:cs typeface="Arial" charset="0"/>
              </a:rPr>
              <a:t>STARMUS-navnet er en forkortelse for «stars and </a:t>
            </a:r>
            <a:r>
              <a:rPr lang="nb-NO" sz="1600" dirty="0" err="1" smtClean="0">
                <a:latin typeface="Arial" charset="0"/>
                <a:ea typeface="Arial" charset="0"/>
                <a:cs typeface="Arial" charset="0"/>
              </a:rPr>
              <a:t>music</a:t>
            </a:r>
            <a:r>
              <a:rPr lang="nb-NO" sz="1600" dirty="0" smtClean="0">
                <a:latin typeface="Arial" charset="0"/>
                <a:ea typeface="Arial" charset="0"/>
                <a:cs typeface="Arial" charset="0"/>
              </a:rPr>
              <a:t>»</a:t>
            </a:r>
          </a:p>
          <a:p>
            <a:pPr>
              <a:lnSpc>
                <a:spcPct val="120000"/>
              </a:lnSpc>
            </a:pPr>
            <a:r>
              <a:rPr lang="nb-NO" sz="1600" dirty="0" err="1" smtClean="0">
                <a:latin typeface="Arial" charset="0"/>
                <a:ea typeface="Arial" charset="0"/>
                <a:cs typeface="Arial" charset="0"/>
              </a:rPr>
              <a:t>Starmus</a:t>
            </a:r>
            <a:r>
              <a:rPr lang="nb-NO" sz="1600" dirty="0" smtClean="0">
                <a:latin typeface="Arial" charset="0"/>
                <a:ea typeface="Arial" charset="0"/>
                <a:cs typeface="Arial" charset="0"/>
              </a:rPr>
              <a:t> er en </a:t>
            </a:r>
            <a:r>
              <a:rPr lang="nb-NO" sz="1600" dirty="0">
                <a:latin typeface="Arial" charset="0"/>
                <a:ea typeface="Arial" charset="0"/>
                <a:cs typeface="Arial" charset="0"/>
              </a:rPr>
              <a:t>festival i krysningspunktet mellom vitenskap, kunst og kultur på internasjonalt elitenivå. Festivalens formål er å spre kunnskap, skape forbilder og inspirere den oppvoksende generasjon.</a:t>
            </a:r>
          </a:p>
          <a:p>
            <a:pPr>
              <a:lnSpc>
                <a:spcPct val="120000"/>
              </a:lnSpc>
            </a:pPr>
            <a:r>
              <a:rPr lang="nb-NO" sz="1600" dirty="0">
                <a:latin typeface="Arial" charset="0"/>
                <a:ea typeface="Arial" charset="0"/>
                <a:cs typeface="Arial" charset="0"/>
              </a:rPr>
              <a:t>Publikum vil på nært hold oppleve verdenseliten innen de ulike grenene, formidle sitt budskap på en forståelig og engasjerende måte. Dette gjøres gjennom korte forelesninger, konserter, filmer, kunstutstillinger, prisutdelinger, utstrakt bruk av byrommet, debatter, signeringer og mye mer.</a:t>
            </a:r>
          </a:p>
        </p:txBody>
      </p:sp>
      <p:pic>
        <p:nvPicPr>
          <p:cNvPr id="4" name="Bilde 3"/>
          <p:cNvPicPr>
            <a:picLocks noChangeAspect="1"/>
          </p:cNvPicPr>
          <p:nvPr/>
        </p:nvPicPr>
        <p:blipFill rotWithShape="1">
          <a:blip r:embed="rId3">
            <a:extLst>
              <a:ext uri="{28A0092B-C50C-407E-A947-70E740481C1C}">
                <a14:useLocalDpi xmlns:a14="http://schemas.microsoft.com/office/drawing/2010/main" val="0"/>
              </a:ext>
            </a:extLst>
          </a:blip>
          <a:srcRect l="3918" t="4485"/>
          <a:stretch/>
        </p:blipFill>
        <p:spPr>
          <a:xfrm>
            <a:off x="5150555" y="1542361"/>
            <a:ext cx="6425437" cy="4408688"/>
          </a:xfrm>
          <a:prstGeom prst="rect">
            <a:avLst/>
          </a:prstGeom>
        </p:spPr>
      </p:pic>
      <p:sp>
        <p:nvSpPr>
          <p:cNvPr id="5" name="TekstSylinder 4"/>
          <p:cNvSpPr txBox="1"/>
          <p:nvPr/>
        </p:nvSpPr>
        <p:spPr>
          <a:xfrm>
            <a:off x="4890697" y="5993382"/>
            <a:ext cx="6769962" cy="307777"/>
          </a:xfrm>
          <a:prstGeom prst="rect">
            <a:avLst/>
          </a:prstGeom>
          <a:noFill/>
        </p:spPr>
        <p:txBody>
          <a:bodyPr wrap="square" rtlCol="0">
            <a:spAutoFit/>
          </a:bodyPr>
          <a:lstStyle/>
          <a:p>
            <a:pPr algn="r"/>
            <a:r>
              <a:rPr lang="nb-NO" sz="1400" dirty="0" smtClean="0"/>
              <a:t>Den legendariske astronauten Alexei </a:t>
            </a:r>
            <a:r>
              <a:rPr lang="nb-NO" sz="1400" dirty="0" err="1" smtClean="0"/>
              <a:t>Leonov</a:t>
            </a:r>
            <a:r>
              <a:rPr lang="nb-NO" sz="1400" dirty="0" smtClean="0"/>
              <a:t>, det første mennesket i verdensrommet</a:t>
            </a:r>
            <a:endParaRPr lang="nb-NO" sz="1400" dirty="0"/>
          </a:p>
        </p:txBody>
      </p:sp>
    </p:spTree>
    <p:extLst>
      <p:ext uri="{BB962C8B-B14F-4D97-AF65-F5344CB8AC3E}">
        <p14:creationId xmlns:p14="http://schemas.microsoft.com/office/powerpoint/2010/main" val="20988438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29343" y="-453846"/>
            <a:ext cx="4789487" cy="1600200"/>
          </a:xfrm>
        </p:spPr>
        <p:txBody>
          <a:bodyPr/>
          <a:lstStyle/>
          <a:p>
            <a:r>
              <a:rPr lang="nb-NO" b="1" dirty="0" err="1" smtClean="0">
                <a:latin typeface="Arial" charset="0"/>
                <a:ea typeface="Arial" charset="0"/>
                <a:cs typeface="Arial" charset="0"/>
              </a:rPr>
              <a:t>Starmus</a:t>
            </a:r>
            <a:r>
              <a:rPr lang="nb-NO" b="1" dirty="0" smtClean="0">
                <a:latin typeface="Arial" charset="0"/>
                <a:ea typeface="Arial" charset="0"/>
                <a:cs typeface="Arial" charset="0"/>
              </a:rPr>
              <a:t> IV i Trondheim</a:t>
            </a:r>
            <a:endParaRPr lang="nb-NO" b="1" dirty="0">
              <a:latin typeface="Arial" charset="0"/>
              <a:ea typeface="Arial" charset="0"/>
              <a:cs typeface="Arial" charset="0"/>
            </a:endParaRPr>
          </a:p>
        </p:txBody>
      </p:sp>
      <p:pic>
        <p:nvPicPr>
          <p:cNvPr id="7" name="Plassholder for innhold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54888" y="372813"/>
            <a:ext cx="3913093" cy="6069289"/>
          </a:xfrm>
        </p:spPr>
      </p:pic>
      <p:sp>
        <p:nvSpPr>
          <p:cNvPr id="6" name="Plassholder for tekst 5"/>
          <p:cNvSpPr>
            <a:spLocks noGrp="1"/>
          </p:cNvSpPr>
          <p:nvPr>
            <p:ph type="body" sz="half" idx="2"/>
          </p:nvPr>
        </p:nvSpPr>
        <p:spPr>
          <a:xfrm>
            <a:off x="529342" y="1303516"/>
            <a:ext cx="5256214" cy="5145264"/>
          </a:xfrm>
        </p:spPr>
        <p:txBody>
          <a:bodyPr>
            <a:normAutofit lnSpcReduction="10000"/>
          </a:bodyPr>
          <a:lstStyle/>
          <a:p>
            <a:pPr marL="285750" indent="-285750">
              <a:lnSpc>
                <a:spcPct val="100000"/>
              </a:lnSpc>
              <a:buFont typeface="Arial" charset="0"/>
              <a:buChar char="•"/>
            </a:pPr>
            <a:r>
              <a:rPr lang="nb-NO" sz="1800" dirty="0" smtClean="0">
                <a:latin typeface="Arial" charset="0"/>
                <a:ea typeface="Arial" charset="0"/>
                <a:cs typeface="Arial" charset="0"/>
              </a:rPr>
              <a:t>Seks dagers vitenskapsprogram, et kokende </a:t>
            </a:r>
            <a:r>
              <a:rPr lang="nb-NO" sz="1800" dirty="0" err="1" smtClean="0">
                <a:latin typeface="Arial" charset="0"/>
                <a:ea typeface="Arial" charset="0"/>
                <a:cs typeface="Arial" charset="0"/>
              </a:rPr>
              <a:t>byprogram</a:t>
            </a:r>
            <a:r>
              <a:rPr lang="nb-NO" sz="1800" dirty="0" smtClean="0">
                <a:latin typeface="Arial" charset="0"/>
                <a:ea typeface="Arial" charset="0"/>
                <a:cs typeface="Arial" charset="0"/>
              </a:rPr>
              <a:t> og eget NTNU-</a:t>
            </a:r>
            <a:r>
              <a:rPr lang="nb-NO" sz="1800" dirty="0" err="1" smtClean="0">
                <a:latin typeface="Arial" charset="0"/>
                <a:ea typeface="Arial" charset="0"/>
                <a:cs typeface="Arial" charset="0"/>
              </a:rPr>
              <a:t>satelittprogram</a:t>
            </a:r>
            <a:endParaRPr lang="nb-NO" sz="1800" dirty="0" smtClean="0">
              <a:latin typeface="Arial" charset="0"/>
              <a:ea typeface="Arial" charset="0"/>
              <a:cs typeface="Arial" charset="0"/>
            </a:endParaRPr>
          </a:p>
          <a:p>
            <a:pPr marL="285750" indent="-285750">
              <a:lnSpc>
                <a:spcPct val="100000"/>
              </a:lnSpc>
              <a:buFont typeface="Arial" charset="0"/>
              <a:buChar char="•"/>
            </a:pPr>
            <a:r>
              <a:rPr lang="nb-NO" sz="1800" dirty="0" smtClean="0">
                <a:latin typeface="Arial" charset="0"/>
                <a:ea typeface="Arial" charset="0"/>
                <a:cs typeface="Arial" charset="0"/>
              </a:rPr>
              <a:t>Minst sju astronauter</a:t>
            </a:r>
            <a:r>
              <a:rPr lang="nb-NO" sz="1800" dirty="0">
                <a:latin typeface="Arial" charset="0"/>
                <a:ea typeface="Arial" charset="0"/>
                <a:cs typeface="Arial" charset="0"/>
              </a:rPr>
              <a:t> </a:t>
            </a:r>
            <a:r>
              <a:rPr lang="nb-NO" sz="1800" dirty="0" smtClean="0">
                <a:latin typeface="Arial" charset="0"/>
                <a:ea typeface="Arial" charset="0"/>
                <a:cs typeface="Arial" charset="0"/>
              </a:rPr>
              <a:t>og sju </a:t>
            </a:r>
            <a:r>
              <a:rPr lang="nb-NO" sz="1800" dirty="0">
                <a:latin typeface="Arial" charset="0"/>
                <a:ea typeface="Arial" charset="0"/>
                <a:cs typeface="Arial" charset="0"/>
              </a:rPr>
              <a:t>n</a:t>
            </a:r>
            <a:r>
              <a:rPr lang="nb-NO" sz="1800" dirty="0" smtClean="0">
                <a:latin typeface="Arial" charset="0"/>
                <a:ea typeface="Arial" charset="0"/>
                <a:cs typeface="Arial" charset="0"/>
              </a:rPr>
              <a:t>obelprisvinnere</a:t>
            </a:r>
          </a:p>
          <a:p>
            <a:pPr marL="285750" indent="-285750">
              <a:lnSpc>
                <a:spcPct val="100000"/>
              </a:lnSpc>
              <a:buFont typeface="Arial" charset="0"/>
              <a:buChar char="•"/>
            </a:pPr>
            <a:r>
              <a:rPr lang="nb-NO" sz="1800" dirty="0" smtClean="0">
                <a:latin typeface="Arial" charset="0"/>
                <a:ea typeface="Arial" charset="0"/>
                <a:cs typeface="Arial" charset="0"/>
              </a:rPr>
              <a:t>Noen av deltagerne er Stephen Hawking, Alexei </a:t>
            </a:r>
            <a:r>
              <a:rPr lang="nb-NO" sz="1800" dirty="0" err="1" smtClean="0">
                <a:latin typeface="Arial" charset="0"/>
                <a:ea typeface="Arial" charset="0"/>
                <a:cs typeface="Arial" charset="0"/>
              </a:rPr>
              <a:t>Leonov</a:t>
            </a:r>
            <a:r>
              <a:rPr lang="nb-NO" sz="1800" dirty="0" smtClean="0">
                <a:latin typeface="Arial" charset="0"/>
                <a:ea typeface="Arial" charset="0"/>
                <a:cs typeface="Arial" charset="0"/>
              </a:rPr>
              <a:t>, Sandy Magnus, Brian Eno, Buzz Aldrin, </a:t>
            </a:r>
            <a:r>
              <a:rPr lang="nb-NO" sz="1800" dirty="0" err="1" smtClean="0">
                <a:latin typeface="Arial" charset="0"/>
                <a:ea typeface="Arial" charset="0"/>
                <a:cs typeface="Arial" charset="0"/>
              </a:rPr>
              <a:t>Susumu</a:t>
            </a:r>
            <a:r>
              <a:rPr lang="nb-NO" sz="1800" dirty="0" smtClean="0">
                <a:latin typeface="Arial" charset="0"/>
                <a:ea typeface="Arial" charset="0"/>
                <a:cs typeface="Arial" charset="0"/>
              </a:rPr>
              <a:t> </a:t>
            </a:r>
            <a:r>
              <a:rPr lang="nb-NO" sz="1800" dirty="0" err="1" smtClean="0">
                <a:latin typeface="Arial" charset="0"/>
                <a:ea typeface="Arial" charset="0"/>
                <a:cs typeface="Arial" charset="0"/>
              </a:rPr>
              <a:t>Tonegawa</a:t>
            </a:r>
            <a:r>
              <a:rPr lang="nb-NO" sz="1800" dirty="0">
                <a:latin typeface="Arial" charset="0"/>
                <a:ea typeface="Arial" charset="0"/>
                <a:cs typeface="Arial" charset="0"/>
              </a:rPr>
              <a:t>, </a:t>
            </a:r>
            <a:r>
              <a:rPr lang="nb-NO" sz="1800" dirty="0" err="1">
                <a:latin typeface="Arial" charset="0"/>
                <a:ea typeface="Arial" charset="0"/>
                <a:cs typeface="Arial" charset="0"/>
              </a:rPr>
              <a:t>Emmanuelle</a:t>
            </a:r>
            <a:r>
              <a:rPr lang="nb-NO" sz="1800" dirty="0">
                <a:latin typeface="Arial" charset="0"/>
                <a:ea typeface="Arial" charset="0"/>
                <a:cs typeface="Arial" charset="0"/>
              </a:rPr>
              <a:t> </a:t>
            </a:r>
            <a:r>
              <a:rPr lang="nb-NO" sz="1800" dirty="0" err="1" smtClean="0">
                <a:latin typeface="Arial" charset="0"/>
                <a:ea typeface="Arial" charset="0"/>
                <a:cs typeface="Arial" charset="0"/>
              </a:rPr>
              <a:t>Charpentier</a:t>
            </a:r>
            <a:r>
              <a:rPr lang="nb-NO" sz="1800" dirty="0" smtClean="0">
                <a:latin typeface="Arial" charset="0"/>
                <a:ea typeface="Arial" charset="0"/>
                <a:cs typeface="Arial" charset="0"/>
              </a:rPr>
              <a:t>, Charlie Duke, Robert W. Wilson, og mange flere.</a:t>
            </a:r>
          </a:p>
          <a:p>
            <a:pPr marL="285750" indent="-285750">
              <a:lnSpc>
                <a:spcPct val="100000"/>
              </a:lnSpc>
              <a:buFont typeface="Arial" charset="0"/>
              <a:buChar char="•"/>
            </a:pPr>
            <a:r>
              <a:rPr lang="nb-NO" sz="1800" dirty="0" smtClean="0">
                <a:latin typeface="Arial" charset="0"/>
                <a:ea typeface="Arial" charset="0"/>
                <a:cs typeface="Arial" charset="0"/>
              </a:rPr>
              <a:t>Stephen Hawking planlegger å gjennomføre verdens største populærvitenskapelige foredrag</a:t>
            </a:r>
          </a:p>
          <a:p>
            <a:pPr marL="285750" indent="-285750">
              <a:lnSpc>
                <a:spcPct val="100000"/>
              </a:lnSpc>
              <a:buFont typeface="Arial" charset="0"/>
              <a:buChar char="•"/>
            </a:pPr>
            <a:r>
              <a:rPr lang="nb-NO" sz="1800" dirty="0" smtClean="0">
                <a:latin typeface="Arial" charset="0"/>
                <a:ea typeface="Arial" charset="0"/>
                <a:cs typeface="Arial" charset="0"/>
              </a:rPr>
              <a:t>Stephen Hawking- medaljeseremoni med priser for formidling innen </a:t>
            </a:r>
            <a:r>
              <a:rPr lang="nb-NO" sz="1800" dirty="0">
                <a:latin typeface="Arial" charset="0"/>
                <a:ea typeface="Arial" charset="0"/>
                <a:cs typeface="Arial" charset="0"/>
              </a:rPr>
              <a:t>forskning, kunst </a:t>
            </a:r>
            <a:r>
              <a:rPr lang="nb-NO" sz="1800" dirty="0" smtClean="0">
                <a:latin typeface="Arial" charset="0"/>
                <a:ea typeface="Arial" charset="0"/>
                <a:cs typeface="Arial" charset="0"/>
              </a:rPr>
              <a:t/>
            </a:r>
            <a:br>
              <a:rPr lang="nb-NO" sz="1800" dirty="0" smtClean="0">
                <a:latin typeface="Arial" charset="0"/>
                <a:ea typeface="Arial" charset="0"/>
                <a:cs typeface="Arial" charset="0"/>
              </a:rPr>
            </a:br>
            <a:r>
              <a:rPr lang="nb-NO" sz="1800" dirty="0" smtClean="0">
                <a:latin typeface="Arial" charset="0"/>
                <a:ea typeface="Arial" charset="0"/>
                <a:cs typeface="Arial" charset="0"/>
              </a:rPr>
              <a:t>og film</a:t>
            </a:r>
          </a:p>
          <a:p>
            <a:pPr marL="285750" indent="-285750">
              <a:lnSpc>
                <a:spcPct val="100000"/>
              </a:lnSpc>
              <a:buFont typeface="Arial" charset="0"/>
              <a:buChar char="•"/>
            </a:pPr>
            <a:r>
              <a:rPr lang="nb-NO" sz="1800" dirty="0" smtClean="0">
                <a:latin typeface="Arial" charset="0"/>
                <a:ea typeface="Arial" charset="0"/>
                <a:cs typeface="Arial" charset="0"/>
              </a:rPr>
              <a:t>Store konserter med internasjonale toppartister</a:t>
            </a:r>
          </a:p>
          <a:p>
            <a:pPr marL="285750" indent="-285750">
              <a:lnSpc>
                <a:spcPct val="100000"/>
              </a:lnSpc>
              <a:buFont typeface="Arial" charset="0"/>
              <a:buChar char="•"/>
            </a:pPr>
            <a:r>
              <a:rPr lang="nb-NO" sz="1800" dirty="0" smtClean="0">
                <a:latin typeface="Arial" charset="0"/>
                <a:ea typeface="Arial" charset="0"/>
                <a:cs typeface="Arial" charset="0"/>
              </a:rPr>
              <a:t>Fullt program på </a:t>
            </a:r>
            <a:r>
              <a:rPr lang="nb-NO" sz="1800" dirty="0" err="1" smtClean="0">
                <a:latin typeface="Arial" charset="0"/>
                <a:ea typeface="Arial" charset="0"/>
                <a:cs typeface="Arial" charset="0"/>
              </a:rPr>
              <a:t>ntnu.no</a:t>
            </a:r>
            <a:r>
              <a:rPr lang="nb-NO" sz="1800" dirty="0" smtClean="0">
                <a:latin typeface="Arial" charset="0"/>
                <a:ea typeface="Arial" charset="0"/>
                <a:cs typeface="Arial" charset="0"/>
              </a:rPr>
              <a:t>/</a:t>
            </a:r>
            <a:r>
              <a:rPr lang="nb-NO" sz="1800" dirty="0" err="1" smtClean="0">
                <a:latin typeface="Arial" charset="0"/>
                <a:ea typeface="Arial" charset="0"/>
                <a:cs typeface="Arial" charset="0"/>
              </a:rPr>
              <a:t>starmus</a:t>
            </a:r>
            <a:r>
              <a:rPr lang="nb-NO" sz="1800" dirty="0" smtClean="0">
                <a:latin typeface="Arial" charset="0"/>
                <a:ea typeface="Arial" charset="0"/>
                <a:cs typeface="Arial" charset="0"/>
              </a:rPr>
              <a:t> og </a:t>
            </a:r>
            <a:r>
              <a:rPr lang="nb-NO" sz="1800" dirty="0" err="1" smtClean="0">
                <a:latin typeface="Arial" charset="0"/>
                <a:ea typeface="Arial" charset="0"/>
                <a:cs typeface="Arial" charset="0"/>
              </a:rPr>
              <a:t>starmus.com</a:t>
            </a:r>
            <a:endParaRPr lang="nb-NO" sz="1800" dirty="0" smtClean="0">
              <a:latin typeface="Arial" charset="0"/>
              <a:ea typeface="Arial" charset="0"/>
              <a:cs typeface="Arial" charset="0"/>
            </a:endParaRPr>
          </a:p>
          <a:p>
            <a:pPr marL="285750" indent="-285750">
              <a:buFont typeface="Arial" charset="0"/>
              <a:buChar char="•"/>
            </a:pPr>
            <a:endParaRPr lang="nb-NO" dirty="0">
              <a:latin typeface="Arial" charset="0"/>
              <a:ea typeface="Arial" charset="0"/>
              <a:cs typeface="Arial" charset="0"/>
            </a:endParaRPr>
          </a:p>
        </p:txBody>
      </p:sp>
    </p:spTree>
    <p:extLst>
      <p:ext uri="{BB962C8B-B14F-4D97-AF65-F5344CB8AC3E}">
        <p14:creationId xmlns:p14="http://schemas.microsoft.com/office/powerpoint/2010/main" val="1702650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rotWithShape="1">
          <a:blip r:embed="rId2">
            <a:extLst>
              <a:ext uri="{28A0092B-C50C-407E-A947-70E740481C1C}">
                <a14:useLocalDpi xmlns:a14="http://schemas.microsoft.com/office/drawing/2010/main" val="0"/>
              </a:ext>
            </a:extLst>
          </a:blip>
          <a:srcRect l="15964" r="8917"/>
          <a:stretch/>
        </p:blipFill>
        <p:spPr>
          <a:xfrm>
            <a:off x="6208887" y="282388"/>
            <a:ext cx="3513667" cy="6279776"/>
          </a:xfrm>
          <a:prstGeom prst="rect">
            <a:avLst/>
          </a:prstGeom>
        </p:spPr>
      </p:pic>
      <p:sp>
        <p:nvSpPr>
          <p:cNvPr id="6" name="TekstSylinder 5"/>
          <p:cNvSpPr txBox="1"/>
          <p:nvPr/>
        </p:nvSpPr>
        <p:spPr>
          <a:xfrm>
            <a:off x="616170" y="3168278"/>
            <a:ext cx="4689610" cy="3416320"/>
          </a:xfrm>
          <a:prstGeom prst="rect">
            <a:avLst/>
          </a:prstGeom>
          <a:noFill/>
        </p:spPr>
        <p:txBody>
          <a:bodyPr wrap="square" rtlCol="0">
            <a:spAutoFit/>
          </a:bodyPr>
          <a:lstStyle/>
          <a:p>
            <a:r>
              <a:rPr lang="nb-NO" i="1" dirty="0">
                <a:latin typeface="Arial" charset="0"/>
                <a:ea typeface="Arial" charset="0"/>
                <a:cs typeface="Arial" charset="0"/>
              </a:rPr>
              <a:t>"</a:t>
            </a:r>
            <a:r>
              <a:rPr lang="nb-NO" i="1" dirty="0" err="1">
                <a:latin typeface="Arial" charset="0"/>
                <a:ea typeface="Arial" charset="0"/>
                <a:cs typeface="Arial" charset="0"/>
              </a:rPr>
              <a:t>When</a:t>
            </a:r>
            <a:r>
              <a:rPr lang="nb-NO" i="1" dirty="0">
                <a:latin typeface="Arial" charset="0"/>
                <a:ea typeface="Arial" charset="0"/>
                <a:cs typeface="Arial" charset="0"/>
              </a:rPr>
              <a:t> I </a:t>
            </a:r>
            <a:r>
              <a:rPr lang="nb-NO" i="1" dirty="0" err="1">
                <a:latin typeface="Arial" charset="0"/>
                <a:ea typeface="Arial" charset="0"/>
                <a:cs typeface="Arial" charset="0"/>
              </a:rPr>
              <a:t>wrote</a:t>
            </a:r>
            <a:r>
              <a:rPr lang="nb-NO" i="1" dirty="0">
                <a:latin typeface="Arial" charset="0"/>
                <a:ea typeface="Arial" charset="0"/>
                <a:cs typeface="Arial" charset="0"/>
              </a:rPr>
              <a:t> A </a:t>
            </a:r>
            <a:r>
              <a:rPr lang="nb-NO" i="1" dirty="0" err="1">
                <a:latin typeface="Arial" charset="0"/>
                <a:ea typeface="Arial" charset="0"/>
                <a:cs typeface="Arial" charset="0"/>
              </a:rPr>
              <a:t>Brief</a:t>
            </a:r>
            <a:r>
              <a:rPr lang="nb-NO" i="1" dirty="0">
                <a:latin typeface="Arial" charset="0"/>
                <a:ea typeface="Arial" charset="0"/>
                <a:cs typeface="Arial" charset="0"/>
              </a:rPr>
              <a:t> </a:t>
            </a:r>
            <a:r>
              <a:rPr lang="nb-NO" i="1" dirty="0" err="1">
                <a:latin typeface="Arial" charset="0"/>
                <a:ea typeface="Arial" charset="0"/>
                <a:cs typeface="Arial" charset="0"/>
              </a:rPr>
              <a:t>Theory</a:t>
            </a:r>
            <a:r>
              <a:rPr lang="nb-NO" i="1" dirty="0">
                <a:latin typeface="Arial" charset="0"/>
                <a:ea typeface="Arial" charset="0"/>
                <a:cs typeface="Arial" charset="0"/>
              </a:rPr>
              <a:t> </a:t>
            </a:r>
            <a:r>
              <a:rPr lang="nb-NO" i="1" dirty="0" err="1">
                <a:latin typeface="Arial" charset="0"/>
                <a:ea typeface="Arial" charset="0"/>
                <a:cs typeface="Arial" charset="0"/>
              </a:rPr>
              <a:t>Of</a:t>
            </a:r>
            <a:r>
              <a:rPr lang="nb-NO" i="1" dirty="0">
                <a:latin typeface="Arial" charset="0"/>
                <a:ea typeface="Arial" charset="0"/>
                <a:cs typeface="Arial" charset="0"/>
              </a:rPr>
              <a:t> </a:t>
            </a:r>
            <a:r>
              <a:rPr lang="nb-NO" i="1" dirty="0" err="1">
                <a:latin typeface="Arial" charset="0"/>
                <a:ea typeface="Arial" charset="0"/>
                <a:cs typeface="Arial" charset="0"/>
              </a:rPr>
              <a:t>Everything</a:t>
            </a:r>
            <a:r>
              <a:rPr lang="nb-NO" i="1" dirty="0">
                <a:latin typeface="Arial" charset="0"/>
                <a:ea typeface="Arial" charset="0"/>
                <a:cs typeface="Arial" charset="0"/>
              </a:rPr>
              <a:t>, I </a:t>
            </a:r>
            <a:r>
              <a:rPr lang="nb-NO" i="1" dirty="0" err="1">
                <a:latin typeface="Arial" charset="0"/>
                <a:ea typeface="Arial" charset="0"/>
                <a:cs typeface="Arial" charset="0"/>
              </a:rPr>
              <a:t>was</a:t>
            </a:r>
            <a:r>
              <a:rPr lang="nb-NO" i="1" dirty="0">
                <a:latin typeface="Arial" charset="0"/>
                <a:ea typeface="Arial" charset="0"/>
                <a:cs typeface="Arial" charset="0"/>
              </a:rPr>
              <a:t> </a:t>
            </a:r>
            <a:r>
              <a:rPr lang="nb-NO" i="1" dirty="0" err="1">
                <a:latin typeface="Arial" charset="0"/>
                <a:ea typeface="Arial" charset="0"/>
                <a:cs typeface="Arial" charset="0"/>
              </a:rPr>
              <a:t>told</a:t>
            </a:r>
            <a:r>
              <a:rPr lang="nb-NO" i="1" dirty="0">
                <a:latin typeface="Arial" charset="0"/>
                <a:ea typeface="Arial" charset="0"/>
                <a:cs typeface="Arial" charset="0"/>
              </a:rPr>
              <a:t> </a:t>
            </a:r>
            <a:r>
              <a:rPr lang="nb-NO" i="1" dirty="0" err="1">
                <a:latin typeface="Arial" charset="0"/>
                <a:ea typeface="Arial" charset="0"/>
                <a:cs typeface="Arial" charset="0"/>
              </a:rPr>
              <a:t>nobody</a:t>
            </a:r>
            <a:r>
              <a:rPr lang="nb-NO" i="1" dirty="0">
                <a:latin typeface="Arial" charset="0"/>
                <a:ea typeface="Arial" charset="0"/>
                <a:cs typeface="Arial" charset="0"/>
              </a:rPr>
              <a:t> </a:t>
            </a:r>
            <a:r>
              <a:rPr lang="nb-NO" i="1" dirty="0" err="1">
                <a:latin typeface="Arial" charset="0"/>
                <a:ea typeface="Arial" charset="0"/>
                <a:cs typeface="Arial" charset="0"/>
              </a:rPr>
              <a:t>would</a:t>
            </a:r>
            <a:r>
              <a:rPr lang="nb-NO" i="1" dirty="0">
                <a:latin typeface="Arial" charset="0"/>
                <a:ea typeface="Arial" charset="0"/>
                <a:cs typeface="Arial" charset="0"/>
              </a:rPr>
              <a:t> </a:t>
            </a:r>
            <a:r>
              <a:rPr lang="nb-NO" i="1" dirty="0" err="1">
                <a:latin typeface="Arial" charset="0"/>
                <a:ea typeface="Arial" charset="0"/>
                <a:cs typeface="Arial" charset="0"/>
              </a:rPr>
              <a:t>want</a:t>
            </a:r>
            <a:r>
              <a:rPr lang="nb-NO" i="1" dirty="0">
                <a:latin typeface="Arial" charset="0"/>
                <a:ea typeface="Arial" charset="0"/>
                <a:cs typeface="Arial" charset="0"/>
              </a:rPr>
              <a:t> to </a:t>
            </a:r>
            <a:r>
              <a:rPr lang="nb-NO" i="1" dirty="0" err="1">
                <a:latin typeface="Arial" charset="0"/>
                <a:ea typeface="Arial" charset="0"/>
                <a:cs typeface="Arial" charset="0"/>
              </a:rPr>
              <a:t>read</a:t>
            </a:r>
            <a:r>
              <a:rPr lang="nb-NO" i="1" dirty="0">
                <a:latin typeface="Arial" charset="0"/>
                <a:ea typeface="Arial" charset="0"/>
                <a:cs typeface="Arial" charset="0"/>
              </a:rPr>
              <a:t> a hardback book </a:t>
            </a:r>
            <a:r>
              <a:rPr lang="nb-NO" i="1" dirty="0" err="1">
                <a:latin typeface="Arial" charset="0"/>
                <a:ea typeface="Arial" charset="0"/>
                <a:cs typeface="Arial" charset="0"/>
              </a:rPr>
              <a:t>about</a:t>
            </a:r>
            <a:r>
              <a:rPr lang="nb-NO" i="1" dirty="0">
                <a:latin typeface="Arial" charset="0"/>
                <a:ea typeface="Arial" charset="0"/>
                <a:cs typeface="Arial" charset="0"/>
              </a:rPr>
              <a:t> </a:t>
            </a:r>
            <a:r>
              <a:rPr lang="nb-NO" i="1" dirty="0" err="1">
                <a:latin typeface="Arial" charset="0"/>
                <a:ea typeface="Arial" charset="0"/>
                <a:cs typeface="Arial" charset="0"/>
              </a:rPr>
              <a:t>physics</a:t>
            </a:r>
            <a:r>
              <a:rPr lang="nb-NO" i="1" dirty="0">
                <a:latin typeface="Arial" charset="0"/>
                <a:ea typeface="Arial" charset="0"/>
                <a:cs typeface="Arial" charset="0"/>
              </a:rPr>
              <a:t>. </a:t>
            </a:r>
            <a:r>
              <a:rPr lang="nb-NO" i="1" dirty="0" err="1">
                <a:latin typeface="Arial" charset="0"/>
                <a:ea typeface="Arial" charset="0"/>
                <a:cs typeface="Arial" charset="0"/>
              </a:rPr>
              <a:t>Luckily</a:t>
            </a:r>
            <a:r>
              <a:rPr lang="nb-NO" i="1" dirty="0">
                <a:latin typeface="Arial" charset="0"/>
                <a:ea typeface="Arial" charset="0"/>
                <a:cs typeface="Arial" charset="0"/>
              </a:rPr>
              <a:t> for </a:t>
            </a:r>
            <a:r>
              <a:rPr lang="nb-NO" i="1" dirty="0" err="1">
                <a:latin typeface="Arial" charset="0"/>
                <a:ea typeface="Arial" charset="0"/>
                <a:cs typeface="Arial" charset="0"/>
              </a:rPr>
              <a:t>me</a:t>
            </a:r>
            <a:r>
              <a:rPr lang="nb-NO" i="1" dirty="0">
                <a:latin typeface="Arial" charset="0"/>
                <a:ea typeface="Arial" charset="0"/>
                <a:cs typeface="Arial" charset="0"/>
              </a:rPr>
              <a:t> </a:t>
            </a:r>
            <a:r>
              <a:rPr lang="nb-NO" i="1" dirty="0" err="1">
                <a:latin typeface="Arial" charset="0"/>
                <a:ea typeface="Arial" charset="0"/>
                <a:cs typeface="Arial" charset="0"/>
              </a:rPr>
              <a:t>that</a:t>
            </a:r>
            <a:r>
              <a:rPr lang="nb-NO" i="1" dirty="0">
                <a:latin typeface="Arial" charset="0"/>
                <a:ea typeface="Arial" charset="0"/>
                <a:cs typeface="Arial" charset="0"/>
              </a:rPr>
              <a:t> </a:t>
            </a:r>
            <a:r>
              <a:rPr lang="nb-NO" i="1" dirty="0" err="1">
                <a:latin typeface="Arial" charset="0"/>
                <a:ea typeface="Arial" charset="0"/>
                <a:cs typeface="Arial" charset="0"/>
              </a:rPr>
              <a:t>turned</a:t>
            </a:r>
            <a:r>
              <a:rPr lang="nb-NO" i="1" dirty="0">
                <a:latin typeface="Arial" charset="0"/>
                <a:ea typeface="Arial" charset="0"/>
                <a:cs typeface="Arial" charset="0"/>
              </a:rPr>
              <a:t> </a:t>
            </a:r>
            <a:r>
              <a:rPr lang="nb-NO" i="1" dirty="0" err="1">
                <a:latin typeface="Arial" charset="0"/>
                <a:ea typeface="Arial" charset="0"/>
                <a:cs typeface="Arial" charset="0"/>
              </a:rPr>
              <a:t>out</a:t>
            </a:r>
            <a:r>
              <a:rPr lang="nb-NO" i="1" dirty="0">
                <a:latin typeface="Arial" charset="0"/>
                <a:ea typeface="Arial" charset="0"/>
                <a:cs typeface="Arial" charset="0"/>
              </a:rPr>
              <a:t> not to be true. The </a:t>
            </a:r>
            <a:r>
              <a:rPr lang="nb-NO" i="1" dirty="0" err="1">
                <a:latin typeface="Arial" charset="0"/>
                <a:ea typeface="Arial" charset="0"/>
                <a:cs typeface="Arial" charset="0"/>
              </a:rPr>
              <a:t>people</a:t>
            </a:r>
            <a:r>
              <a:rPr lang="nb-NO" i="1" dirty="0">
                <a:latin typeface="Arial" charset="0"/>
                <a:ea typeface="Arial" charset="0"/>
                <a:cs typeface="Arial" charset="0"/>
              </a:rPr>
              <a:t> </a:t>
            </a:r>
            <a:r>
              <a:rPr lang="nb-NO" i="1" dirty="0" err="1">
                <a:latin typeface="Arial" charset="0"/>
                <a:ea typeface="Arial" charset="0"/>
                <a:cs typeface="Arial" charset="0"/>
              </a:rPr>
              <a:t>wanted</a:t>
            </a:r>
            <a:r>
              <a:rPr lang="nb-NO" i="1" dirty="0">
                <a:latin typeface="Arial" charset="0"/>
                <a:ea typeface="Arial" charset="0"/>
                <a:cs typeface="Arial" charset="0"/>
              </a:rPr>
              <a:t> to </a:t>
            </a:r>
            <a:r>
              <a:rPr lang="nb-NO" i="1" dirty="0" err="1">
                <a:latin typeface="Arial" charset="0"/>
                <a:ea typeface="Arial" charset="0"/>
                <a:cs typeface="Arial" charset="0"/>
              </a:rPr>
              <a:t>know</a:t>
            </a:r>
            <a:r>
              <a:rPr lang="nb-NO" i="1" dirty="0">
                <a:latin typeface="Arial" charset="0"/>
                <a:ea typeface="Arial" charset="0"/>
                <a:cs typeface="Arial" charset="0"/>
              </a:rPr>
              <a:t>, </a:t>
            </a:r>
            <a:r>
              <a:rPr lang="nb-NO" i="1" dirty="0" err="1">
                <a:latin typeface="Arial" charset="0"/>
                <a:ea typeface="Arial" charset="0"/>
                <a:cs typeface="Arial" charset="0"/>
              </a:rPr>
              <a:t>they</a:t>
            </a:r>
            <a:r>
              <a:rPr lang="nb-NO" i="1" dirty="0">
                <a:latin typeface="Arial" charset="0"/>
                <a:ea typeface="Arial" charset="0"/>
                <a:cs typeface="Arial" charset="0"/>
              </a:rPr>
              <a:t> </a:t>
            </a:r>
            <a:r>
              <a:rPr lang="nb-NO" i="1" dirty="0" err="1">
                <a:latin typeface="Arial" charset="0"/>
                <a:ea typeface="Arial" charset="0"/>
                <a:cs typeface="Arial" charset="0"/>
              </a:rPr>
              <a:t>wanted</a:t>
            </a:r>
            <a:r>
              <a:rPr lang="nb-NO" i="1" dirty="0">
                <a:latin typeface="Arial" charset="0"/>
                <a:ea typeface="Arial" charset="0"/>
                <a:cs typeface="Arial" charset="0"/>
              </a:rPr>
              <a:t> to understand. Science </a:t>
            </a:r>
            <a:r>
              <a:rPr lang="nb-NO" i="1" dirty="0" err="1">
                <a:latin typeface="Arial" charset="0"/>
                <a:ea typeface="Arial" charset="0"/>
                <a:cs typeface="Arial" charset="0"/>
              </a:rPr>
              <a:t>communicators</a:t>
            </a:r>
            <a:r>
              <a:rPr lang="nb-NO" i="1" dirty="0">
                <a:latin typeface="Arial" charset="0"/>
                <a:ea typeface="Arial" charset="0"/>
                <a:cs typeface="Arial" charset="0"/>
              </a:rPr>
              <a:t> </a:t>
            </a:r>
            <a:r>
              <a:rPr lang="nb-NO" i="1" dirty="0" err="1">
                <a:latin typeface="Arial" charset="0"/>
                <a:ea typeface="Arial" charset="0"/>
                <a:cs typeface="Arial" charset="0"/>
              </a:rPr>
              <a:t>put</a:t>
            </a:r>
            <a:r>
              <a:rPr lang="nb-NO" i="1" dirty="0">
                <a:latin typeface="Arial" charset="0"/>
                <a:ea typeface="Arial" charset="0"/>
                <a:cs typeface="Arial" charset="0"/>
              </a:rPr>
              <a:t> science right at </a:t>
            </a:r>
            <a:r>
              <a:rPr lang="nb-NO" i="1" dirty="0" err="1">
                <a:latin typeface="Arial" charset="0"/>
                <a:ea typeface="Arial" charset="0"/>
                <a:cs typeface="Arial" charset="0"/>
              </a:rPr>
              <a:t>the</a:t>
            </a:r>
            <a:r>
              <a:rPr lang="nb-NO" i="1" dirty="0">
                <a:latin typeface="Arial" charset="0"/>
                <a:ea typeface="Arial" charset="0"/>
                <a:cs typeface="Arial" charset="0"/>
              </a:rPr>
              <a:t> </a:t>
            </a:r>
            <a:r>
              <a:rPr lang="nb-NO" i="1" dirty="0" err="1">
                <a:latin typeface="Arial" charset="0"/>
                <a:ea typeface="Arial" charset="0"/>
                <a:cs typeface="Arial" charset="0"/>
              </a:rPr>
              <a:t>heart</a:t>
            </a:r>
            <a:r>
              <a:rPr lang="nb-NO" i="1" dirty="0">
                <a:latin typeface="Arial" charset="0"/>
                <a:ea typeface="Arial" charset="0"/>
                <a:cs typeface="Arial" charset="0"/>
              </a:rPr>
              <a:t> </a:t>
            </a:r>
            <a:r>
              <a:rPr lang="nb-NO" i="1" dirty="0" err="1">
                <a:latin typeface="Arial" charset="0"/>
                <a:ea typeface="Arial" charset="0"/>
                <a:cs typeface="Arial" charset="0"/>
              </a:rPr>
              <a:t>of</a:t>
            </a:r>
            <a:r>
              <a:rPr lang="nb-NO" i="1" dirty="0">
                <a:latin typeface="Arial" charset="0"/>
                <a:ea typeface="Arial" charset="0"/>
                <a:cs typeface="Arial" charset="0"/>
              </a:rPr>
              <a:t> </a:t>
            </a:r>
            <a:r>
              <a:rPr lang="nb-NO" i="1" dirty="0" err="1">
                <a:latin typeface="Arial" charset="0"/>
                <a:ea typeface="Arial" charset="0"/>
                <a:cs typeface="Arial" charset="0"/>
              </a:rPr>
              <a:t>daily</a:t>
            </a:r>
            <a:r>
              <a:rPr lang="nb-NO" i="1" dirty="0">
                <a:latin typeface="Arial" charset="0"/>
                <a:ea typeface="Arial" charset="0"/>
                <a:cs typeface="Arial" charset="0"/>
              </a:rPr>
              <a:t> </a:t>
            </a:r>
            <a:r>
              <a:rPr lang="nb-NO" i="1" dirty="0" err="1">
                <a:latin typeface="Arial" charset="0"/>
                <a:ea typeface="Arial" charset="0"/>
                <a:cs typeface="Arial" charset="0"/>
              </a:rPr>
              <a:t>life</a:t>
            </a:r>
            <a:r>
              <a:rPr lang="nb-NO" i="1" dirty="0">
                <a:latin typeface="Arial" charset="0"/>
                <a:ea typeface="Arial" charset="0"/>
                <a:cs typeface="Arial" charset="0"/>
              </a:rPr>
              <a:t>. </a:t>
            </a:r>
            <a:r>
              <a:rPr lang="nb-NO" i="1" dirty="0" err="1">
                <a:latin typeface="Arial" charset="0"/>
                <a:ea typeface="Arial" charset="0"/>
                <a:cs typeface="Arial" charset="0"/>
              </a:rPr>
              <a:t>Bringing</a:t>
            </a:r>
            <a:r>
              <a:rPr lang="nb-NO" i="1" dirty="0">
                <a:latin typeface="Arial" charset="0"/>
                <a:ea typeface="Arial" charset="0"/>
                <a:cs typeface="Arial" charset="0"/>
              </a:rPr>
              <a:t> science to </a:t>
            </a:r>
            <a:r>
              <a:rPr lang="nb-NO" i="1" dirty="0" err="1">
                <a:latin typeface="Arial" charset="0"/>
                <a:ea typeface="Arial" charset="0"/>
                <a:cs typeface="Arial" charset="0"/>
              </a:rPr>
              <a:t>the</a:t>
            </a:r>
            <a:r>
              <a:rPr lang="nb-NO" i="1" dirty="0">
                <a:latin typeface="Arial" charset="0"/>
                <a:ea typeface="Arial" charset="0"/>
                <a:cs typeface="Arial" charset="0"/>
              </a:rPr>
              <a:t> </a:t>
            </a:r>
            <a:r>
              <a:rPr lang="nb-NO" i="1" dirty="0" err="1">
                <a:latin typeface="Arial" charset="0"/>
                <a:ea typeface="Arial" charset="0"/>
                <a:cs typeface="Arial" charset="0"/>
              </a:rPr>
              <a:t>people</a:t>
            </a:r>
            <a:r>
              <a:rPr lang="nb-NO" i="1" dirty="0">
                <a:latin typeface="Arial" charset="0"/>
                <a:ea typeface="Arial" charset="0"/>
                <a:cs typeface="Arial" charset="0"/>
              </a:rPr>
              <a:t> </a:t>
            </a:r>
            <a:r>
              <a:rPr lang="nb-NO" i="1" dirty="0" err="1">
                <a:latin typeface="Arial" charset="0"/>
                <a:ea typeface="Arial" charset="0"/>
                <a:cs typeface="Arial" charset="0"/>
              </a:rPr>
              <a:t>brings</a:t>
            </a:r>
            <a:r>
              <a:rPr lang="nb-NO" i="1" dirty="0">
                <a:latin typeface="Arial" charset="0"/>
                <a:ea typeface="Arial" charset="0"/>
                <a:cs typeface="Arial" charset="0"/>
              </a:rPr>
              <a:t> </a:t>
            </a:r>
            <a:r>
              <a:rPr lang="nb-NO" i="1" dirty="0" err="1">
                <a:latin typeface="Arial" charset="0"/>
                <a:ea typeface="Arial" charset="0"/>
                <a:cs typeface="Arial" charset="0"/>
              </a:rPr>
              <a:t>the</a:t>
            </a:r>
            <a:r>
              <a:rPr lang="nb-NO" i="1" dirty="0">
                <a:latin typeface="Arial" charset="0"/>
                <a:ea typeface="Arial" charset="0"/>
                <a:cs typeface="Arial" charset="0"/>
              </a:rPr>
              <a:t> </a:t>
            </a:r>
            <a:r>
              <a:rPr lang="nb-NO" i="1" dirty="0" err="1">
                <a:latin typeface="Arial" charset="0"/>
                <a:ea typeface="Arial" charset="0"/>
                <a:cs typeface="Arial" charset="0"/>
              </a:rPr>
              <a:t>people</a:t>
            </a:r>
            <a:r>
              <a:rPr lang="nb-NO" i="1" dirty="0">
                <a:latin typeface="Arial" charset="0"/>
                <a:ea typeface="Arial" charset="0"/>
                <a:cs typeface="Arial" charset="0"/>
              </a:rPr>
              <a:t> to science. This matters to </a:t>
            </a:r>
            <a:r>
              <a:rPr lang="nb-NO" i="1" dirty="0" err="1">
                <a:latin typeface="Arial" charset="0"/>
                <a:ea typeface="Arial" charset="0"/>
                <a:cs typeface="Arial" charset="0"/>
              </a:rPr>
              <a:t>me</a:t>
            </a:r>
            <a:r>
              <a:rPr lang="nb-NO" i="1" dirty="0">
                <a:latin typeface="Arial" charset="0"/>
                <a:ea typeface="Arial" charset="0"/>
                <a:cs typeface="Arial" charset="0"/>
              </a:rPr>
              <a:t>, to </a:t>
            </a:r>
            <a:r>
              <a:rPr lang="nb-NO" i="1" dirty="0" err="1">
                <a:latin typeface="Arial" charset="0"/>
                <a:ea typeface="Arial" charset="0"/>
                <a:cs typeface="Arial" charset="0"/>
              </a:rPr>
              <a:t>you</a:t>
            </a:r>
            <a:r>
              <a:rPr lang="nb-NO" i="1" dirty="0">
                <a:latin typeface="Arial" charset="0"/>
                <a:ea typeface="Arial" charset="0"/>
                <a:cs typeface="Arial" charset="0"/>
              </a:rPr>
              <a:t>, to </a:t>
            </a:r>
            <a:r>
              <a:rPr lang="nb-NO" i="1" dirty="0" err="1">
                <a:latin typeface="Arial" charset="0"/>
                <a:ea typeface="Arial" charset="0"/>
                <a:cs typeface="Arial" charset="0"/>
              </a:rPr>
              <a:t>the</a:t>
            </a:r>
            <a:r>
              <a:rPr lang="nb-NO" i="1" dirty="0">
                <a:latin typeface="Arial" charset="0"/>
                <a:ea typeface="Arial" charset="0"/>
                <a:cs typeface="Arial" charset="0"/>
              </a:rPr>
              <a:t> </a:t>
            </a:r>
            <a:r>
              <a:rPr lang="nb-NO" i="1" dirty="0" err="1">
                <a:latin typeface="Arial" charset="0"/>
                <a:ea typeface="Arial" charset="0"/>
                <a:cs typeface="Arial" charset="0"/>
              </a:rPr>
              <a:t>world</a:t>
            </a:r>
            <a:r>
              <a:rPr lang="nb-NO" i="1" dirty="0" smtClean="0">
                <a:latin typeface="Arial" charset="0"/>
                <a:ea typeface="Arial" charset="0"/>
                <a:cs typeface="Arial" charset="0"/>
              </a:rPr>
              <a:t>.” 				</a:t>
            </a:r>
          </a:p>
          <a:p>
            <a:r>
              <a:rPr lang="nb-NO" i="1" dirty="0" smtClean="0">
                <a:latin typeface="Arial" charset="0"/>
                <a:ea typeface="Arial" charset="0"/>
                <a:cs typeface="Arial" charset="0"/>
              </a:rPr>
              <a:t>S. Hawking</a:t>
            </a:r>
            <a:endParaRPr lang="nb-NO" dirty="0">
              <a:latin typeface="Arial" charset="0"/>
              <a:ea typeface="Arial" charset="0"/>
              <a:cs typeface="Arial" charset="0"/>
            </a:endParaRPr>
          </a:p>
          <a:p>
            <a:endParaRPr lang="nb-NO" dirty="0">
              <a:latin typeface="Arial" charset="0"/>
              <a:ea typeface="Arial" charset="0"/>
              <a:cs typeface="Arial" charset="0"/>
            </a:endParaRPr>
          </a:p>
        </p:txBody>
      </p:sp>
      <p:sp>
        <p:nvSpPr>
          <p:cNvPr id="7" name="TekstSylinder 6"/>
          <p:cNvSpPr txBox="1"/>
          <p:nvPr/>
        </p:nvSpPr>
        <p:spPr>
          <a:xfrm>
            <a:off x="616169" y="815043"/>
            <a:ext cx="5032147" cy="1938992"/>
          </a:xfrm>
          <a:prstGeom prst="rect">
            <a:avLst/>
          </a:prstGeom>
          <a:noFill/>
        </p:spPr>
        <p:txBody>
          <a:bodyPr wrap="none" rtlCol="0">
            <a:spAutoFit/>
          </a:bodyPr>
          <a:lstStyle/>
          <a:p>
            <a:r>
              <a:rPr lang="nb-NO" sz="2400" dirty="0" smtClean="0">
                <a:latin typeface="Arial" charset="0"/>
                <a:ea typeface="Arial" charset="0"/>
                <a:cs typeface="Arial" charset="0"/>
              </a:rPr>
              <a:t>Stephen Hawking Medal </a:t>
            </a:r>
            <a:r>
              <a:rPr lang="nb-NO" sz="2400" dirty="0" err="1" smtClean="0">
                <a:latin typeface="Arial" charset="0"/>
                <a:ea typeface="Arial" charset="0"/>
                <a:cs typeface="Arial" charset="0"/>
              </a:rPr>
              <a:t>Ceremony</a:t>
            </a:r>
            <a:endParaRPr lang="nb-NO" sz="2400" dirty="0" smtClean="0">
              <a:latin typeface="Arial" charset="0"/>
              <a:ea typeface="Arial" charset="0"/>
              <a:cs typeface="Arial" charset="0"/>
            </a:endParaRPr>
          </a:p>
          <a:p>
            <a:endParaRPr lang="nb-NO" sz="2400" dirty="0">
              <a:latin typeface="Arial" charset="0"/>
              <a:ea typeface="Arial" charset="0"/>
              <a:cs typeface="Arial" charset="0"/>
            </a:endParaRPr>
          </a:p>
          <a:p>
            <a:pPr marL="285750" indent="-285750">
              <a:buFont typeface="Arial" charset="0"/>
              <a:buChar char="•"/>
            </a:pPr>
            <a:r>
              <a:rPr lang="nb-NO" dirty="0" smtClean="0">
                <a:latin typeface="Arial" charset="0"/>
                <a:ea typeface="Arial" charset="0"/>
                <a:cs typeface="Arial" charset="0"/>
              </a:rPr>
              <a:t>Pris for forskningsformidling</a:t>
            </a:r>
          </a:p>
          <a:p>
            <a:pPr marL="285750" indent="-285750">
              <a:buFont typeface="Arial" charset="0"/>
              <a:buChar char="•"/>
            </a:pPr>
            <a:r>
              <a:rPr lang="nb-NO" dirty="0" smtClean="0">
                <a:latin typeface="Arial" charset="0"/>
                <a:ea typeface="Arial" charset="0"/>
                <a:cs typeface="Arial" charset="0"/>
              </a:rPr>
              <a:t>Tre kategorier; forskning, kunst og film</a:t>
            </a:r>
          </a:p>
          <a:p>
            <a:pPr marL="285750" indent="-285750">
              <a:buFont typeface="Arial" charset="0"/>
              <a:buChar char="•"/>
            </a:pPr>
            <a:r>
              <a:rPr lang="nb-NO" dirty="0" smtClean="0">
                <a:latin typeface="Arial" charset="0"/>
                <a:ea typeface="Arial" charset="0"/>
                <a:cs typeface="Arial" charset="0"/>
              </a:rPr>
              <a:t>Seremoni sammen med TSO </a:t>
            </a:r>
          </a:p>
          <a:p>
            <a:pPr marL="285750" indent="-285750">
              <a:buFont typeface="Arial" charset="0"/>
              <a:buChar char="•"/>
            </a:pPr>
            <a:endParaRPr lang="nb-NO" dirty="0">
              <a:latin typeface="Arial" charset="0"/>
              <a:ea typeface="Arial" charset="0"/>
              <a:cs typeface="Arial" charset="0"/>
            </a:endParaRPr>
          </a:p>
        </p:txBody>
      </p:sp>
    </p:spTree>
    <p:extLst>
      <p:ext uri="{BB962C8B-B14F-4D97-AF65-F5344CB8AC3E}">
        <p14:creationId xmlns:p14="http://schemas.microsoft.com/office/powerpoint/2010/main" val="1948732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714" y="1550104"/>
            <a:ext cx="10516730" cy="5098581"/>
          </a:xfrm>
          <a:prstGeom prst="rect">
            <a:avLst/>
          </a:prstGeom>
        </p:spPr>
      </p:pic>
      <p:sp>
        <p:nvSpPr>
          <p:cNvPr id="6" name="TekstSylinder 5"/>
          <p:cNvSpPr txBox="1"/>
          <p:nvPr/>
        </p:nvSpPr>
        <p:spPr>
          <a:xfrm>
            <a:off x="1100821" y="787451"/>
            <a:ext cx="3250762" cy="461665"/>
          </a:xfrm>
          <a:prstGeom prst="rect">
            <a:avLst/>
          </a:prstGeom>
          <a:noFill/>
        </p:spPr>
        <p:txBody>
          <a:bodyPr wrap="none" rtlCol="0">
            <a:spAutoFit/>
          </a:bodyPr>
          <a:lstStyle/>
          <a:p>
            <a:r>
              <a:rPr lang="nb-NO" sz="2400" b="1" dirty="0" err="1" smtClean="0"/>
              <a:t>Starmus</a:t>
            </a:r>
            <a:r>
              <a:rPr lang="nb-NO" sz="2400" b="1" dirty="0" smtClean="0"/>
              <a:t> </a:t>
            </a:r>
            <a:r>
              <a:rPr lang="nb-NO" sz="2400" b="1" dirty="0" err="1" smtClean="0"/>
              <a:t>Advisory</a:t>
            </a:r>
            <a:r>
              <a:rPr lang="nb-NO" sz="2400" b="1" dirty="0" smtClean="0"/>
              <a:t> Board</a:t>
            </a:r>
            <a:endParaRPr lang="nb-NO" sz="2400" b="1" dirty="0"/>
          </a:p>
        </p:txBody>
      </p:sp>
    </p:spTree>
    <p:extLst>
      <p:ext uri="{BB962C8B-B14F-4D97-AF65-F5344CB8AC3E}">
        <p14:creationId xmlns:p14="http://schemas.microsoft.com/office/powerpoint/2010/main" val="1302213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661927" y="1352331"/>
            <a:ext cx="4852721" cy="4814225"/>
          </a:xfrm>
        </p:spPr>
        <p:txBody>
          <a:bodyPr>
            <a:normAutofit/>
          </a:bodyPr>
          <a:lstStyle/>
          <a:p>
            <a:pPr marL="0" indent="0">
              <a:lnSpc>
                <a:spcPct val="100000"/>
              </a:lnSpc>
              <a:buNone/>
            </a:pPr>
            <a:r>
              <a:rPr lang="sk-SK" sz="2000" dirty="0" err="1" smtClean="0"/>
              <a:t>Her</a:t>
            </a:r>
            <a:r>
              <a:rPr lang="sk-SK" sz="2000" dirty="0" smtClean="0"/>
              <a:t> </a:t>
            </a:r>
            <a:r>
              <a:rPr lang="sk-SK" sz="2000" dirty="0" err="1"/>
              <a:t>på</a:t>
            </a:r>
            <a:r>
              <a:rPr lang="sk-SK" sz="2000" dirty="0"/>
              <a:t> NTNU </a:t>
            </a:r>
            <a:r>
              <a:rPr lang="sk-SK" sz="2000" dirty="0" err="1"/>
              <a:t>skal</a:t>
            </a:r>
            <a:r>
              <a:rPr lang="sk-SK" sz="2000" dirty="0"/>
              <a:t> vi </a:t>
            </a:r>
            <a:r>
              <a:rPr lang="sk-SK" sz="2000" dirty="0" err="1"/>
              <a:t>være</a:t>
            </a:r>
            <a:r>
              <a:rPr lang="sk-SK" sz="2000" dirty="0"/>
              <a:t> </a:t>
            </a:r>
            <a:r>
              <a:rPr lang="sk-SK" sz="2000" dirty="0" err="1"/>
              <a:t>internasjonalt</a:t>
            </a:r>
            <a:r>
              <a:rPr lang="sk-SK" sz="2000" dirty="0"/>
              <a:t> </a:t>
            </a:r>
            <a:r>
              <a:rPr lang="sk-SK" sz="2000" dirty="0" err="1"/>
              <a:t>fremragende</a:t>
            </a:r>
            <a:r>
              <a:rPr lang="sk-SK" sz="2000" dirty="0"/>
              <a:t> </a:t>
            </a:r>
            <a:r>
              <a:rPr lang="sk-SK" sz="2000" dirty="0" err="1"/>
              <a:t>og</a:t>
            </a:r>
            <a:r>
              <a:rPr lang="sk-SK" sz="2000" dirty="0"/>
              <a:t> </a:t>
            </a:r>
            <a:r>
              <a:rPr lang="sk-SK" sz="2000" dirty="0" err="1"/>
              <a:t>være</a:t>
            </a:r>
            <a:r>
              <a:rPr lang="sk-SK" sz="2000" dirty="0"/>
              <a:t> et </a:t>
            </a:r>
            <a:r>
              <a:rPr lang="sk-SK" sz="2000" dirty="0" err="1"/>
              <a:t>arnested</a:t>
            </a:r>
            <a:r>
              <a:rPr lang="sk-SK" sz="2000" dirty="0"/>
              <a:t> </a:t>
            </a:r>
            <a:r>
              <a:rPr lang="sk-SK" sz="2000" dirty="0" err="1"/>
              <a:t>for</a:t>
            </a:r>
            <a:r>
              <a:rPr lang="sk-SK" sz="2000" dirty="0"/>
              <a:t> </a:t>
            </a:r>
            <a:r>
              <a:rPr lang="sk-SK" sz="2000" dirty="0" err="1"/>
              <a:t>kunnskapsutvikling</a:t>
            </a:r>
            <a:r>
              <a:rPr lang="sk-SK" sz="2000" dirty="0"/>
              <a:t>, </a:t>
            </a:r>
            <a:r>
              <a:rPr lang="sk-SK" sz="2000" dirty="0" err="1"/>
              <a:t>kommersialisering</a:t>
            </a:r>
            <a:r>
              <a:rPr lang="sk-SK" sz="2000" dirty="0"/>
              <a:t> </a:t>
            </a:r>
            <a:r>
              <a:rPr lang="sk-SK" sz="2000" dirty="0" err="1"/>
              <a:t>og</a:t>
            </a:r>
            <a:r>
              <a:rPr lang="sk-SK" sz="2000" dirty="0"/>
              <a:t> </a:t>
            </a:r>
            <a:r>
              <a:rPr lang="sk-SK" sz="2000" dirty="0" err="1"/>
              <a:t>vekst</a:t>
            </a:r>
            <a:r>
              <a:rPr lang="sk-SK" sz="2000" dirty="0"/>
              <a:t> i </a:t>
            </a:r>
            <a:r>
              <a:rPr lang="sk-SK" sz="2000" dirty="0" err="1"/>
              <a:t>regionen</a:t>
            </a:r>
            <a:r>
              <a:rPr lang="sk-SK" sz="2000" dirty="0"/>
              <a:t> </a:t>
            </a:r>
            <a:r>
              <a:rPr lang="sk-SK" sz="2000" dirty="0" err="1"/>
              <a:t>og</a:t>
            </a:r>
            <a:r>
              <a:rPr lang="sk-SK" sz="2000" dirty="0"/>
              <a:t> </a:t>
            </a:r>
            <a:r>
              <a:rPr lang="sk-SK" sz="2000" dirty="0" err="1"/>
              <a:t>nasjonalt</a:t>
            </a:r>
            <a:r>
              <a:rPr lang="sk-SK" sz="2000" dirty="0"/>
              <a:t>. </a:t>
            </a:r>
          </a:p>
          <a:p>
            <a:pPr marL="0" indent="0">
              <a:lnSpc>
                <a:spcPct val="100000"/>
              </a:lnSpc>
              <a:buNone/>
            </a:pPr>
            <a:r>
              <a:rPr lang="sk-SK" sz="2000" dirty="0" err="1"/>
              <a:t>Nå</a:t>
            </a:r>
            <a:r>
              <a:rPr lang="sk-SK" sz="2000" dirty="0"/>
              <a:t> </a:t>
            </a:r>
            <a:r>
              <a:rPr lang="sk-SK" sz="2000" dirty="0" err="1"/>
              <a:t>har</a:t>
            </a:r>
            <a:r>
              <a:rPr lang="sk-SK" sz="2000" dirty="0"/>
              <a:t> vi </a:t>
            </a:r>
            <a:r>
              <a:rPr lang="sk-SK" sz="2000" dirty="0" err="1"/>
              <a:t>muligheten</a:t>
            </a:r>
            <a:r>
              <a:rPr lang="sk-SK" sz="2000" dirty="0"/>
              <a:t> </a:t>
            </a:r>
            <a:r>
              <a:rPr lang="sk-SK" sz="2000" dirty="0" err="1"/>
              <a:t>til</a:t>
            </a:r>
            <a:r>
              <a:rPr lang="sk-SK" sz="2000" dirty="0"/>
              <a:t> </a:t>
            </a:r>
            <a:r>
              <a:rPr lang="sk-SK" sz="2000" dirty="0" err="1"/>
              <a:t>å</a:t>
            </a:r>
            <a:r>
              <a:rPr lang="sk-SK" sz="2000" dirty="0"/>
              <a:t> </a:t>
            </a:r>
            <a:r>
              <a:rPr lang="sk-SK" sz="2000" dirty="0" err="1"/>
              <a:t>samle</a:t>
            </a:r>
            <a:r>
              <a:rPr lang="sk-SK" sz="2000" dirty="0"/>
              <a:t> </a:t>
            </a:r>
            <a:r>
              <a:rPr lang="sk-SK" sz="2000" dirty="0" err="1"/>
              <a:t>verdens</a:t>
            </a:r>
            <a:r>
              <a:rPr lang="sk-SK" sz="2000" dirty="0"/>
              <a:t> </a:t>
            </a:r>
            <a:r>
              <a:rPr lang="sk-SK" sz="2000" dirty="0" err="1"/>
              <a:t>nobelprisvinnere</a:t>
            </a:r>
            <a:r>
              <a:rPr lang="sk-SK" sz="2000" dirty="0"/>
              <a:t> </a:t>
            </a:r>
            <a:r>
              <a:rPr lang="sk-SK" sz="2000" dirty="0" err="1"/>
              <a:t>og</a:t>
            </a:r>
            <a:r>
              <a:rPr lang="sk-SK" sz="2000" dirty="0"/>
              <a:t> </a:t>
            </a:r>
            <a:r>
              <a:rPr lang="sk-SK" sz="2000" dirty="0" err="1"/>
              <a:t>andre</a:t>
            </a:r>
            <a:r>
              <a:rPr lang="sk-SK" sz="2000" dirty="0"/>
              <a:t> </a:t>
            </a:r>
            <a:r>
              <a:rPr lang="sk-SK" sz="2000" dirty="0" err="1"/>
              <a:t>fremragende</a:t>
            </a:r>
            <a:r>
              <a:rPr lang="sk-SK" sz="2000" dirty="0"/>
              <a:t> </a:t>
            </a:r>
            <a:r>
              <a:rPr lang="sk-SK" sz="2000" dirty="0" err="1"/>
              <a:t>forskere</a:t>
            </a:r>
            <a:r>
              <a:rPr lang="sk-SK" sz="2000" dirty="0"/>
              <a:t>, </a:t>
            </a:r>
            <a:r>
              <a:rPr lang="sk-SK" sz="2000" dirty="0" err="1"/>
              <a:t>musikere</a:t>
            </a:r>
            <a:r>
              <a:rPr lang="sk-SK" sz="2000" dirty="0"/>
              <a:t>, </a:t>
            </a:r>
            <a:r>
              <a:rPr lang="sk-SK" sz="2000" dirty="0" err="1"/>
              <a:t>debattanter</a:t>
            </a:r>
            <a:r>
              <a:rPr lang="sk-SK" sz="2000" dirty="0"/>
              <a:t> </a:t>
            </a:r>
            <a:r>
              <a:rPr lang="sk-SK" sz="2000" dirty="0" err="1"/>
              <a:t>og</a:t>
            </a:r>
            <a:r>
              <a:rPr lang="sk-SK" sz="2000" dirty="0"/>
              <a:t> </a:t>
            </a:r>
            <a:r>
              <a:rPr lang="sk-SK" sz="2000" dirty="0" err="1"/>
              <a:t>beslutningstakere</a:t>
            </a:r>
            <a:r>
              <a:rPr lang="sk-SK" sz="2000" dirty="0"/>
              <a:t> i </a:t>
            </a:r>
            <a:r>
              <a:rPr lang="sk-SK" sz="2000" dirty="0" err="1"/>
              <a:t>Trondheim</a:t>
            </a:r>
            <a:r>
              <a:rPr lang="sk-SK" sz="2000" dirty="0"/>
              <a:t>. </a:t>
            </a:r>
            <a:endParaRPr lang="sk-SK" sz="2000" dirty="0" smtClean="0"/>
          </a:p>
          <a:p>
            <a:pPr marL="0" indent="0">
              <a:lnSpc>
                <a:spcPct val="100000"/>
              </a:lnSpc>
              <a:buNone/>
            </a:pPr>
            <a:r>
              <a:rPr lang="sk-SK" sz="2000" dirty="0" err="1" smtClean="0"/>
              <a:t>Dette</a:t>
            </a:r>
            <a:r>
              <a:rPr lang="sk-SK" sz="2000" dirty="0" smtClean="0"/>
              <a:t> vil </a:t>
            </a:r>
            <a:r>
              <a:rPr lang="sk-SK" sz="2000" dirty="0" err="1" smtClean="0"/>
              <a:t>gi</a:t>
            </a:r>
            <a:r>
              <a:rPr lang="sk-SK" sz="2000" dirty="0" smtClean="0"/>
              <a:t> </a:t>
            </a:r>
            <a:r>
              <a:rPr lang="sk-SK" sz="2000" dirty="0" err="1"/>
              <a:t>enorme</a:t>
            </a:r>
            <a:r>
              <a:rPr lang="sk-SK" sz="2000" dirty="0"/>
              <a:t> </a:t>
            </a:r>
            <a:r>
              <a:rPr lang="sk-SK" sz="2000" dirty="0" err="1"/>
              <a:t>ringvirkninger</a:t>
            </a:r>
            <a:r>
              <a:rPr lang="sk-SK" sz="2000" dirty="0"/>
              <a:t> </a:t>
            </a:r>
            <a:r>
              <a:rPr lang="sk-SK" sz="2000" dirty="0" err="1"/>
              <a:t>for</a:t>
            </a:r>
            <a:r>
              <a:rPr lang="sk-SK" sz="2000" dirty="0"/>
              <a:t> </a:t>
            </a:r>
            <a:r>
              <a:rPr lang="sk-SK" sz="2000" dirty="0" err="1"/>
              <a:t>regionen</a:t>
            </a:r>
            <a:r>
              <a:rPr lang="sk-SK" sz="2000" dirty="0"/>
              <a:t> </a:t>
            </a:r>
            <a:r>
              <a:rPr lang="sk-SK" sz="2000" dirty="0" err="1"/>
              <a:t>vår</a:t>
            </a:r>
            <a:r>
              <a:rPr lang="sk-SK" sz="2000" dirty="0"/>
              <a:t>. </a:t>
            </a:r>
            <a:r>
              <a:rPr lang="sk-SK" sz="2000" dirty="0" err="1"/>
              <a:t>Dette</a:t>
            </a:r>
            <a:r>
              <a:rPr lang="sk-SK" sz="2000" dirty="0"/>
              <a:t> </a:t>
            </a:r>
            <a:r>
              <a:rPr lang="sk-SK" sz="2000" dirty="0" err="1"/>
              <a:t>er</a:t>
            </a:r>
            <a:r>
              <a:rPr lang="sk-SK" sz="2000" dirty="0"/>
              <a:t> </a:t>
            </a:r>
            <a:r>
              <a:rPr lang="sk-SK" sz="2000" dirty="0" err="1"/>
              <a:t>stort</a:t>
            </a:r>
            <a:r>
              <a:rPr lang="sk-SK" sz="2000" dirty="0"/>
              <a:t>!</a:t>
            </a:r>
          </a:p>
          <a:p>
            <a:pPr marL="0" indent="0">
              <a:buNone/>
            </a:pPr>
            <a:endParaRPr lang="sk-SK" sz="2000" dirty="0"/>
          </a:p>
          <a:p>
            <a:pPr marL="0" indent="0">
              <a:buNone/>
            </a:pPr>
            <a:r>
              <a:rPr lang="sk-SK" sz="2000" dirty="0"/>
              <a:t>	- </a:t>
            </a:r>
            <a:r>
              <a:rPr lang="sk-SK" sz="2000" dirty="0" err="1"/>
              <a:t>Gunnar</a:t>
            </a:r>
            <a:r>
              <a:rPr lang="sk-SK" sz="2000" dirty="0"/>
              <a:t> </a:t>
            </a:r>
            <a:r>
              <a:rPr lang="sk-SK" sz="2000" dirty="0" err="1"/>
              <a:t>Bovim</a:t>
            </a:r>
            <a:r>
              <a:rPr lang="sk-SK" sz="2000" dirty="0"/>
              <a:t>, Rektor </a:t>
            </a:r>
            <a:r>
              <a:rPr lang="sk-SK" sz="2000" dirty="0" smtClean="0"/>
              <a:t>NTNU</a:t>
            </a:r>
            <a:endParaRPr lang="sk-SK" sz="2000" dirty="0"/>
          </a:p>
        </p:txBody>
      </p:sp>
      <p:pic>
        <p:nvPicPr>
          <p:cNvPr id="5" name="Bil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4965" y="1408775"/>
            <a:ext cx="5994877" cy="4008004"/>
          </a:xfrm>
          <a:prstGeom prst="rect">
            <a:avLst/>
          </a:prstGeom>
        </p:spPr>
      </p:pic>
    </p:spTree>
    <p:extLst>
      <p:ext uri="{BB962C8B-B14F-4D97-AF65-F5344CB8AC3E}">
        <p14:creationId xmlns:p14="http://schemas.microsoft.com/office/powerpoint/2010/main" val="1453448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B40329C-A34B-450A-BE80-7865FAAFA744"/>
          <p:cNvPicPr>
            <a:picLocks noChangeAspect="1" noChangeArrowheads="1"/>
          </p:cNvPicPr>
          <p:nvPr/>
        </p:nvPicPr>
        <p:blipFill rotWithShape="1">
          <a:blip r:embed="rId2">
            <a:extLst>
              <a:ext uri="{28A0092B-C50C-407E-A947-70E740481C1C}">
                <a14:useLocalDpi xmlns:a14="http://schemas.microsoft.com/office/drawing/2010/main" val="0"/>
              </a:ext>
            </a:extLst>
          </a:blip>
          <a:srcRect l="788" t="8418" r="2227" b="1588"/>
          <a:stretch/>
        </p:blipFill>
        <p:spPr bwMode="auto">
          <a:xfrm>
            <a:off x="322558" y="275019"/>
            <a:ext cx="9298745" cy="6276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946415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92" y="607249"/>
            <a:ext cx="5776347" cy="3189346"/>
          </a:xfrm>
          <a:prstGeom prst="rect">
            <a:avLst/>
          </a:prstGeom>
        </p:spPr>
      </p:pic>
      <p:sp>
        <p:nvSpPr>
          <p:cNvPr id="2" name="Tittel 1"/>
          <p:cNvSpPr>
            <a:spLocks noGrp="1"/>
          </p:cNvSpPr>
          <p:nvPr>
            <p:ph type="title"/>
          </p:nvPr>
        </p:nvSpPr>
        <p:spPr>
          <a:xfrm>
            <a:off x="6716889" y="2702819"/>
            <a:ext cx="5263443" cy="4042293"/>
          </a:xfrm>
        </p:spPr>
        <p:txBody>
          <a:bodyPr>
            <a:noAutofit/>
          </a:bodyPr>
          <a:lstStyle/>
          <a:p>
            <a:pPr>
              <a:lnSpc>
                <a:spcPct val="100000"/>
              </a:lnSpc>
            </a:pPr>
            <a:r>
              <a:rPr lang="nb-NO" sz="1800" i="1" dirty="0">
                <a:latin typeface="Arial" charset="0"/>
                <a:ea typeface="Arial" charset="0"/>
                <a:cs typeface="Arial" charset="0"/>
              </a:rPr>
              <a:t>Jeg fikk stjerner i øyene. Det var til stor inspirasjon, ikke minst for barna og unge. </a:t>
            </a:r>
            <a:r>
              <a:rPr lang="nb-NO" sz="1800" i="1" dirty="0" smtClean="0">
                <a:latin typeface="Arial" charset="0"/>
                <a:ea typeface="Arial" charset="0"/>
                <a:cs typeface="Arial" charset="0"/>
              </a:rPr>
              <a:t/>
            </a:r>
            <a:br>
              <a:rPr lang="nb-NO" sz="1800" i="1" dirty="0" smtClean="0">
                <a:latin typeface="Arial" charset="0"/>
                <a:ea typeface="Arial" charset="0"/>
                <a:cs typeface="Arial" charset="0"/>
              </a:rPr>
            </a:br>
            <a:r>
              <a:rPr lang="nb-NO" sz="1800" i="1" dirty="0" smtClean="0">
                <a:latin typeface="Arial" charset="0"/>
                <a:ea typeface="Arial" charset="0"/>
                <a:cs typeface="Arial" charset="0"/>
              </a:rPr>
              <a:t>I </a:t>
            </a:r>
            <a:r>
              <a:rPr lang="nb-NO" sz="1800" i="1" dirty="0">
                <a:latin typeface="Arial" charset="0"/>
                <a:ea typeface="Arial" charset="0"/>
                <a:cs typeface="Arial" charset="0"/>
              </a:rPr>
              <a:t>tillegg til foredragene skjer det en masse rundt festivalen, med musikk og utstillinger. Festivalen vil sette Norge og Trondheim på verdenskartet som et sted der det drives vitenskap. Jeg opplevde kvaliteten på foredragene som imponerende høy, samtidig blir ting forklart så godt at alle kan forstå hva som formidles</a:t>
            </a:r>
            <a:r>
              <a:rPr lang="nb-NO" sz="1800" i="1" dirty="0" smtClean="0">
                <a:latin typeface="Arial" charset="0"/>
                <a:ea typeface="Arial" charset="0"/>
                <a:cs typeface="Arial" charset="0"/>
              </a:rPr>
              <a:t>.</a:t>
            </a:r>
            <a:br>
              <a:rPr lang="nb-NO" sz="1800" i="1" dirty="0" smtClean="0">
                <a:latin typeface="Arial" charset="0"/>
                <a:ea typeface="Arial" charset="0"/>
                <a:cs typeface="Arial" charset="0"/>
              </a:rPr>
            </a:br>
            <a:r>
              <a:rPr lang="nb-NO" sz="1800" dirty="0">
                <a:latin typeface="Arial" charset="0"/>
                <a:ea typeface="Arial" charset="0"/>
                <a:cs typeface="Arial" charset="0"/>
              </a:rPr>
              <a:t/>
            </a:r>
            <a:br>
              <a:rPr lang="nb-NO" sz="1800" dirty="0">
                <a:latin typeface="Arial" charset="0"/>
                <a:ea typeface="Arial" charset="0"/>
                <a:cs typeface="Arial" charset="0"/>
              </a:rPr>
            </a:br>
            <a:r>
              <a:rPr lang="nb-NO" sz="1600" dirty="0" smtClean="0">
                <a:latin typeface="Arial" charset="0"/>
                <a:ea typeface="Arial" charset="0"/>
                <a:cs typeface="Arial" charset="0"/>
              </a:rPr>
              <a:t>- Edvard </a:t>
            </a:r>
            <a:r>
              <a:rPr lang="nb-NO" sz="1600" dirty="0">
                <a:latin typeface="Arial" charset="0"/>
                <a:ea typeface="Arial" charset="0"/>
                <a:cs typeface="Arial" charset="0"/>
              </a:rPr>
              <a:t>Moser, hjerneforsker og </a:t>
            </a:r>
            <a:r>
              <a:rPr lang="nb-NO" sz="1600" dirty="0" smtClean="0">
                <a:latin typeface="Arial" charset="0"/>
                <a:ea typeface="Arial" charset="0"/>
                <a:cs typeface="Arial" charset="0"/>
              </a:rPr>
              <a:t>nobelprisvinner, NTNU</a:t>
            </a:r>
            <a:endParaRPr lang="nb-NO" sz="1600" dirty="0">
              <a:latin typeface="Arial" charset="0"/>
              <a:ea typeface="Arial" charset="0"/>
              <a:cs typeface="Arial" charset="0"/>
            </a:endParaRPr>
          </a:p>
        </p:txBody>
      </p:sp>
      <p:sp>
        <p:nvSpPr>
          <p:cNvPr id="5" name="TekstSylinder 4"/>
          <p:cNvSpPr txBox="1"/>
          <p:nvPr/>
        </p:nvSpPr>
        <p:spPr>
          <a:xfrm>
            <a:off x="578880" y="4295569"/>
            <a:ext cx="5776347" cy="2246769"/>
          </a:xfrm>
          <a:prstGeom prst="rect">
            <a:avLst/>
          </a:prstGeom>
          <a:noFill/>
        </p:spPr>
        <p:txBody>
          <a:bodyPr wrap="square" rtlCol="0">
            <a:spAutoFit/>
          </a:bodyPr>
          <a:lstStyle/>
          <a:p>
            <a:r>
              <a:rPr lang="nb-NO" i="1" dirty="0" smtClean="0">
                <a:latin typeface="Arial" charset="0"/>
                <a:ea typeface="Arial" charset="0"/>
                <a:cs typeface="Arial" charset="0"/>
              </a:rPr>
              <a:t> </a:t>
            </a:r>
            <a:r>
              <a:rPr lang="nb-NO" i="1" dirty="0">
                <a:latin typeface="Arial" charset="0"/>
                <a:ea typeface="Arial" charset="0"/>
                <a:cs typeface="Arial" charset="0"/>
              </a:rPr>
              <a:t>- Jeg tror det kan være utrolig bra. Mitt hjerte banker for Trondheim. Festivalen dekkes av internasjonal presse og hvis vi får til dette, vil det skape mye oppmerksomhet. Da får vi et utstillingsvindu der vi </a:t>
            </a:r>
            <a:r>
              <a:rPr lang="nb-NO" i="1" dirty="0" smtClean="0">
                <a:latin typeface="Arial" charset="0"/>
                <a:ea typeface="Arial" charset="0"/>
                <a:cs typeface="Arial" charset="0"/>
              </a:rPr>
              <a:t/>
            </a:r>
            <a:br>
              <a:rPr lang="nb-NO" i="1" dirty="0" smtClean="0">
                <a:latin typeface="Arial" charset="0"/>
                <a:ea typeface="Arial" charset="0"/>
                <a:cs typeface="Arial" charset="0"/>
              </a:rPr>
            </a:br>
            <a:r>
              <a:rPr lang="nb-NO" i="1" dirty="0" smtClean="0">
                <a:latin typeface="Arial" charset="0"/>
                <a:ea typeface="Arial" charset="0"/>
                <a:cs typeface="Arial" charset="0"/>
              </a:rPr>
              <a:t>viser </a:t>
            </a:r>
            <a:r>
              <a:rPr lang="nb-NO" i="1" dirty="0">
                <a:latin typeface="Arial" charset="0"/>
                <a:ea typeface="Arial" charset="0"/>
                <a:cs typeface="Arial" charset="0"/>
              </a:rPr>
              <a:t>det beste av oss selv.</a:t>
            </a:r>
            <a:r>
              <a:rPr lang="nb-NO" dirty="0">
                <a:latin typeface="Arial" charset="0"/>
                <a:ea typeface="Arial" charset="0"/>
                <a:cs typeface="Arial" charset="0"/>
              </a:rPr>
              <a:t/>
            </a:r>
            <a:br>
              <a:rPr lang="nb-NO" dirty="0">
                <a:latin typeface="Arial" charset="0"/>
                <a:ea typeface="Arial" charset="0"/>
                <a:cs typeface="Arial" charset="0"/>
              </a:rPr>
            </a:br>
            <a:endParaRPr lang="nb-NO" dirty="0" smtClean="0">
              <a:latin typeface="Arial" charset="0"/>
              <a:ea typeface="Arial" charset="0"/>
              <a:cs typeface="Arial" charset="0"/>
            </a:endParaRPr>
          </a:p>
          <a:p>
            <a:r>
              <a:rPr lang="nb-NO" sz="1600" dirty="0" smtClean="0">
                <a:latin typeface="Arial" charset="0"/>
                <a:ea typeface="Arial" charset="0"/>
                <a:cs typeface="Arial" charset="0"/>
              </a:rPr>
              <a:t>- May-Britt </a:t>
            </a:r>
            <a:r>
              <a:rPr lang="nb-NO" sz="1600" dirty="0">
                <a:latin typeface="Arial" charset="0"/>
                <a:ea typeface="Arial" charset="0"/>
                <a:cs typeface="Arial" charset="0"/>
              </a:rPr>
              <a:t>Moser, hjerneforsker og </a:t>
            </a:r>
            <a:r>
              <a:rPr lang="nb-NO" sz="1600" dirty="0" smtClean="0">
                <a:latin typeface="Arial" charset="0"/>
                <a:ea typeface="Arial" charset="0"/>
                <a:cs typeface="Arial" charset="0"/>
              </a:rPr>
              <a:t>nobelprisvinner, NTNU </a:t>
            </a:r>
            <a:r>
              <a:rPr lang="nb-NO" sz="1600" dirty="0">
                <a:latin typeface="Arial" charset="0"/>
                <a:ea typeface="Arial" charset="0"/>
                <a:cs typeface="Arial" charset="0"/>
              </a:rPr>
              <a:t/>
            </a:r>
            <a:br>
              <a:rPr lang="nb-NO" sz="1600" dirty="0">
                <a:latin typeface="Arial" charset="0"/>
                <a:ea typeface="Arial" charset="0"/>
                <a:cs typeface="Arial" charset="0"/>
              </a:rPr>
            </a:br>
            <a:endParaRPr lang="nb-NO" sz="1600" dirty="0">
              <a:latin typeface="Arial" charset="0"/>
              <a:ea typeface="Arial" charset="0"/>
              <a:cs typeface="Arial" charset="0"/>
            </a:endParaRPr>
          </a:p>
        </p:txBody>
      </p:sp>
    </p:spTree>
    <p:extLst>
      <p:ext uri="{BB962C8B-B14F-4D97-AF65-F5344CB8AC3E}">
        <p14:creationId xmlns:p14="http://schemas.microsoft.com/office/powerpoint/2010/main" val="188716330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7611</TotalTime>
  <Words>402</Words>
  <Application>Microsoft Macintosh PowerPoint</Application>
  <PresentationFormat>Widescreen</PresentationFormat>
  <Paragraphs>43</Paragraphs>
  <Slides>10</Slides>
  <Notes>2</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10</vt:i4>
      </vt:variant>
    </vt:vector>
  </HeadingPairs>
  <TitlesOfParts>
    <vt:vector size="14" baseType="lpstr">
      <vt:lpstr>Calibri</vt:lpstr>
      <vt:lpstr>Calibri Light</vt:lpstr>
      <vt:lpstr>Arial</vt:lpstr>
      <vt:lpstr>Office-tema</vt:lpstr>
      <vt:lpstr>PowerPoint-presentasjon</vt:lpstr>
      <vt:lpstr>STARMUSFESTIVALEN </vt:lpstr>
      <vt:lpstr>En festival med stor betydning</vt:lpstr>
      <vt:lpstr>Starmus IV i Trondheim</vt:lpstr>
      <vt:lpstr>PowerPoint-presentasjon</vt:lpstr>
      <vt:lpstr>PowerPoint-presentasjon</vt:lpstr>
      <vt:lpstr>PowerPoint-presentasjon</vt:lpstr>
      <vt:lpstr>PowerPoint-presentasjon</vt:lpstr>
      <vt:lpstr>Jeg fikk stjerner i øyene. Det var til stor inspirasjon, ikke minst for barna og unge.  I tillegg til foredragene skjer det en masse rundt festivalen, med musikk og utstillinger. Festivalen vil sette Norge og Trondheim på verdenskartet som et sted der det drives vitenskap. Jeg opplevde kvaliteten på foredragene som imponerende høy, samtidig blir ting forklart så godt at alle kan forstå hva som formidles.  - Edvard Moser, hjerneforsker og nobelprisvinner, NTNU</vt:lpstr>
      <vt:lpstr>PowerPoint-presentasjon</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Microsoft Office-bruker</dc:creator>
  <cp:lastModifiedBy>Kolbjørn Skarpnes</cp:lastModifiedBy>
  <cp:revision>69</cp:revision>
  <dcterms:created xsi:type="dcterms:W3CDTF">2016-09-30T14:52:51Z</dcterms:created>
  <dcterms:modified xsi:type="dcterms:W3CDTF">2017-04-04T09:06:56Z</dcterms:modified>
</cp:coreProperties>
</file>