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59" r:id="rId2"/>
    <p:sldId id="968" r:id="rId3"/>
    <p:sldId id="990" r:id="rId4"/>
    <p:sldId id="987" r:id="rId5"/>
    <p:sldId id="986" r:id="rId6"/>
    <p:sldId id="991" r:id="rId7"/>
    <p:sldId id="992" r:id="rId8"/>
    <p:sldId id="994" r:id="rId9"/>
    <p:sldId id="993" r:id="rId10"/>
    <p:sldId id="972" r:id="rId11"/>
    <p:sldId id="995" r:id="rId12"/>
    <p:sldId id="913" r:id="rId13"/>
    <p:sldId id="985" r:id="rId14"/>
    <p:sldId id="891" r:id="rId15"/>
    <p:sldId id="912" r:id="rId16"/>
  </p:sldIdLst>
  <p:sldSz cx="9144000" cy="6858000" type="screen4x3"/>
  <p:notesSz cx="6797675" cy="9926638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475"/>
    <a:srgbClr val="0099CC"/>
    <a:srgbClr val="FF9999"/>
    <a:srgbClr val="BBAC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793" autoAdjust="0"/>
    <p:restoredTop sz="66300" autoAdjust="0"/>
  </p:normalViewPr>
  <p:slideViewPr>
    <p:cSldViewPr snapToGrid="0" snapToObjects="1">
      <p:cViewPr>
        <p:scale>
          <a:sx n="120" d="100"/>
          <a:sy n="120" d="100"/>
        </p:scale>
        <p:origin x="3108" y="-23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16" d="100"/>
          <a:sy n="116" d="100"/>
        </p:scale>
        <p:origin x="5144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294" y="2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/>
          <a:lstStyle>
            <a:lvl1pPr algn="r">
              <a:defRPr sz="1200"/>
            </a:lvl1pPr>
          </a:lstStyle>
          <a:p>
            <a:fld id="{0418132C-AE33-44E4-8B53-D7CBD1AA12EE}" type="datetimeFigureOut">
              <a:rPr lang="nb-NO" smtClean="0"/>
              <a:t>24.06.2020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307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294" y="9429307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 anchor="b"/>
          <a:lstStyle>
            <a:lvl1pPr algn="r">
              <a:defRPr sz="1200"/>
            </a:lvl1pPr>
          </a:lstStyle>
          <a:p>
            <a:fld id="{83CC2BC7-3151-4EDB-B9D9-66ED041136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2270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294" y="2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/>
          <a:lstStyle>
            <a:lvl1pPr algn="r">
              <a:defRPr sz="1200"/>
            </a:lvl1pPr>
          </a:lstStyle>
          <a:p>
            <a:fld id="{B2030861-9F71-4AE5-A92B-D932B4A9F81E}" type="datetimeFigureOut">
              <a:rPr lang="nb-NO" smtClean="0"/>
              <a:t>24.06.2020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62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08" tIns="44104" rIns="88208" bIns="4410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65" y="4714653"/>
            <a:ext cx="5438748" cy="4466757"/>
          </a:xfrm>
          <a:prstGeom prst="rect">
            <a:avLst/>
          </a:prstGeom>
        </p:spPr>
        <p:txBody>
          <a:bodyPr vert="horz" lIns="88208" tIns="44104" rIns="88208" bIns="44104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307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294" y="9429307"/>
            <a:ext cx="2945862" cy="495793"/>
          </a:xfrm>
          <a:prstGeom prst="rect">
            <a:avLst/>
          </a:prstGeom>
        </p:spPr>
        <p:txBody>
          <a:bodyPr vert="horz" lIns="88208" tIns="44104" rIns="88208" bIns="44104" rtlCol="0" anchor="b"/>
          <a:lstStyle>
            <a:lvl1pPr algn="r">
              <a:defRPr sz="1200"/>
            </a:lvl1pPr>
          </a:lstStyle>
          <a:p>
            <a:fld id="{501870A5-F0F0-4B6D-A1D9-761EF963EFA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01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393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600" b="1" dirty="0"/>
              <a:t>Hvilke kostnader er forbundet med infrastrukturen?</a:t>
            </a:r>
            <a:r>
              <a:rPr lang="nb-NO" sz="1600" b="1" i="1" dirty="0"/>
              <a:t> </a:t>
            </a:r>
            <a:r>
              <a:rPr lang="nb-NO" sz="1600" i="1" dirty="0">
                <a:solidFill>
                  <a:schemeClr val="accent2">
                    <a:lumMod val="75000"/>
                  </a:schemeClr>
                </a:solidFill>
              </a:rPr>
              <a:t>(innkjøp, etablering, driftskostnader inkl. evt. teknisk kompetanse)?</a:t>
            </a:r>
          </a:p>
          <a:p>
            <a:r>
              <a:rPr lang="nb-NO" sz="1600" b="1" dirty="0"/>
              <a:t>Hvilken kapasitet vil infrastrukturen ha? </a:t>
            </a:r>
            <a:r>
              <a:rPr lang="nb-NO" sz="1600" i="1" dirty="0">
                <a:solidFill>
                  <a:schemeClr val="accent2">
                    <a:lumMod val="75000"/>
                  </a:schemeClr>
                </a:solidFill>
              </a:rPr>
              <a:t>(brukertimer </a:t>
            </a:r>
            <a:r>
              <a:rPr lang="nb-NO" sz="1600" i="1" dirty="0" err="1">
                <a:solidFill>
                  <a:schemeClr val="accent2">
                    <a:lumMod val="75000"/>
                  </a:schemeClr>
                </a:solidFill>
              </a:rPr>
              <a:t>el.l</a:t>
            </a:r>
            <a:r>
              <a:rPr lang="nb-NO" sz="1600" i="1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r>
              <a:rPr lang="nb-NO" sz="1600" b="1" dirty="0"/>
              <a:t>Hvem er de viktigste brukerne?</a:t>
            </a:r>
            <a:r>
              <a:rPr lang="nb-NO" sz="1600" i="1" dirty="0"/>
              <a:t> </a:t>
            </a:r>
            <a:r>
              <a:rPr lang="nb-NO" sz="1600" i="1" dirty="0">
                <a:solidFill>
                  <a:schemeClr val="accent2">
                    <a:lumMod val="75000"/>
                  </a:schemeClr>
                </a:solidFill>
              </a:rPr>
              <a:t>(inkluder både utdanning og forskning, både internfinansiert og eksternfinansiert bruk, spesifiser økonomisk og ikke-økonomisk aktivitet)</a:t>
            </a:r>
          </a:p>
          <a:p>
            <a:r>
              <a:rPr lang="nb-NO" sz="1600" b="1" dirty="0"/>
              <a:t>Hva vil være realistiske priser for bruk av infrastrukturen? </a:t>
            </a:r>
            <a:r>
              <a:rPr lang="nb-NO" sz="1600" i="1" dirty="0">
                <a:solidFill>
                  <a:schemeClr val="accent2">
                    <a:lumMod val="75000"/>
                  </a:schemeClr>
                </a:solidFill>
              </a:rPr>
              <a:t>(leiestedspris = kostnader/kapasitet, </a:t>
            </a:r>
            <a:r>
              <a:rPr lang="nb-NO" sz="1600" i="1" dirty="0" err="1">
                <a:solidFill>
                  <a:schemeClr val="accent2">
                    <a:lumMod val="75000"/>
                  </a:schemeClr>
                </a:solidFill>
              </a:rPr>
              <a:t>beregn</a:t>
            </a:r>
            <a:r>
              <a:rPr lang="nb-NO" sz="1600" i="1" dirty="0">
                <a:solidFill>
                  <a:schemeClr val="accent2">
                    <a:lumMod val="75000"/>
                  </a:schemeClr>
                </a:solidFill>
              </a:rPr>
              <a:t> bidragspris og oppdragspris).</a:t>
            </a:r>
          </a:p>
          <a:p>
            <a:r>
              <a:rPr lang="nb-NO" sz="1600" b="1" dirty="0"/>
              <a:t>Hvilken utnyttelse av kapasiteten kan forventes? </a:t>
            </a:r>
            <a:r>
              <a:rPr lang="nb-NO" sz="1600" i="1" dirty="0">
                <a:solidFill>
                  <a:schemeClr val="accent2">
                    <a:lumMod val="75000"/>
                  </a:schemeClr>
                </a:solidFill>
              </a:rPr>
              <a:t>(lag scenarier basert på prisene og antagelser om brukernes betalingsevne/-vilje </a:t>
            </a:r>
          </a:p>
          <a:p>
            <a:r>
              <a:rPr lang="nb-NO" sz="1600" b="1" dirty="0"/>
              <a:t>Hvordan skal risiko for ubenyttet tid fordeles mellom partnerne?</a:t>
            </a:r>
          </a:p>
          <a:p>
            <a:r>
              <a:rPr lang="nb-NO" sz="1600" b="1" dirty="0"/>
              <a:t>Hvor mye egenfinansiering vil hver per partner gå inn med?</a:t>
            </a:r>
          </a:p>
          <a:p>
            <a:endParaRPr lang="nb-NO" sz="1600" b="1" dirty="0"/>
          </a:p>
          <a:p>
            <a:r>
              <a:rPr lang="nb-NO" sz="1600" b="1" dirty="0"/>
              <a:t>Svarene gir pekepinn på hva som er fornuftig organisering og eierskap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6009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Plassholder for nota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b-NO" altLang="nb-NO" dirty="0">
              <a:latin typeface="Arial" panose="020B0604020202020204" pitchFamily="34" charset="0"/>
            </a:endParaRPr>
          </a:p>
        </p:txBody>
      </p:sp>
      <p:sp>
        <p:nvSpPr>
          <p:cNvPr id="74756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3801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727" indent="-285664" defTabSz="953801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57" indent="-228531" defTabSz="953801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9719" indent="-228531" defTabSz="953801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6781" indent="-228531" defTabSz="953801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3845" indent="-228531" defTabSz="953801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0907" indent="-228531" defTabSz="953801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7969" indent="-228531" defTabSz="953801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032" indent="-228531" defTabSz="953801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C5605C-F91D-489E-B053-A837E110878D}" type="slidenum">
              <a:rPr lang="nb-NO" altLang="nb-NO" sz="1200"/>
              <a:pPr/>
              <a:t>3</a:t>
            </a:fld>
            <a:endParaRPr lang="nb-NO" altLang="nb-NO" sz="1200"/>
          </a:p>
        </p:txBody>
      </p:sp>
    </p:spTree>
    <p:extLst>
      <p:ext uri="{BB962C8B-B14F-4D97-AF65-F5344CB8AC3E}">
        <p14:creationId xmlns:p14="http://schemas.microsoft.com/office/powerpoint/2010/main" val="3129666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09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3195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b-NO" altLang="nb-NO" dirty="0">
              <a:latin typeface="Arial" panose="020B0604020202020204" pitchFamily="34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64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281" indent="-285493" defTabSz="9564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1971" indent="-228394" defTabSz="9564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8760" indent="-228394" defTabSz="9564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5548" indent="-228394" defTabSz="956401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2337" indent="-228394" defTabSz="9564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9125" indent="-228394" defTabSz="9564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5914" indent="-228394" defTabSz="9564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2702" indent="-228394" defTabSz="95640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CEEC8A-7C7E-4EB2-89AB-92A9BB49F4D1}" type="slidenum">
              <a:rPr lang="nb-NO" altLang="nb-NO"/>
              <a:pPr>
                <a:spcBef>
                  <a:spcPct val="0"/>
                </a:spcBef>
              </a:pPr>
              <a:t>12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643867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870A5-F0F0-4B6D-A1D9-761EF963EFA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1140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68315" y="2677415"/>
            <a:ext cx="7772400" cy="901094"/>
          </a:xfrm>
        </p:spPr>
        <p:txBody>
          <a:bodyPr anchor="t" anchorCtr="0"/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68315" y="3645154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0001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98385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03183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lysbildenummer 5"/>
          <p:cNvSpPr txBox="1">
            <a:spLocks/>
          </p:cNvSpPr>
          <p:nvPr userDrawn="1"/>
        </p:nvSpPr>
        <p:spPr>
          <a:xfrm>
            <a:off x="8474800" y="6421247"/>
            <a:ext cx="342081" cy="365125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1853A39-49B3-554A-AE82-85611CEBD8E3}" type="slidenum">
              <a:rPr lang="nb-NO" b="0" i="0" smtClean="0">
                <a:solidFill>
                  <a:schemeClr val="tx1"/>
                </a:solidFill>
                <a:latin typeface="Arial"/>
                <a:cs typeface="Arial"/>
              </a:rPr>
              <a:pPr algn="ctr"/>
              <a:t>‹#›</a:t>
            </a:fld>
            <a:endParaRPr lang="nb-NO" b="0" i="0" dirty="0">
              <a:solidFill>
                <a:schemeClr val="tx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0019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8241294" y="6421247"/>
            <a:ext cx="426966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algn="r"/>
            <a:fld id="{91853A39-49B3-554A-AE82-85611CEBD8E3}" type="slidenum">
              <a:rPr lang="nb-NO" smtClean="0">
                <a:latin typeface="Arial"/>
                <a:cs typeface="Arial"/>
              </a:rPr>
              <a:pPr algn="r"/>
              <a:t>‹#›</a:t>
            </a:fld>
            <a:endParaRPr lang="nb-NO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2460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13729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702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172249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9718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59648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532236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TekstSylinder 4"/>
          <p:cNvSpPr txBox="1"/>
          <p:nvPr/>
        </p:nvSpPr>
        <p:spPr>
          <a:xfrm>
            <a:off x="1627359" y="6398815"/>
            <a:ext cx="38098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>
                <a:effectLst/>
                <a:latin typeface="Arial"/>
                <a:cs typeface="Arial"/>
              </a:rPr>
              <a:t>Kunnskap for en </a:t>
            </a:r>
            <a:r>
              <a:rPr lang="nb-NO" sz="1200" dirty="0">
                <a:solidFill>
                  <a:srgbClr val="0D3475"/>
                </a:solidFill>
                <a:effectLst/>
                <a:latin typeface="Arial"/>
                <a:cs typeface="Arial"/>
              </a:rPr>
              <a:t>bedre </a:t>
            </a:r>
            <a:r>
              <a:rPr lang="nb-NO" sz="1200" dirty="0">
                <a:solidFill>
                  <a:schemeClr val="tx1"/>
                </a:solidFill>
                <a:effectLst/>
                <a:latin typeface="Arial"/>
                <a:cs typeface="Arial"/>
              </a:rPr>
              <a:t>verden</a:t>
            </a:r>
          </a:p>
        </p:txBody>
      </p:sp>
      <p:pic>
        <p:nvPicPr>
          <p:cNvPr id="6" name="Bilde 5" descr="logo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7" y="6425083"/>
            <a:ext cx="976089" cy="18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innsida.ntnu.no/wiki/-/wiki/Norsk/Leiested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17125" y="2545773"/>
            <a:ext cx="8680663" cy="2524990"/>
          </a:xfrm>
        </p:spPr>
        <p:txBody>
          <a:bodyPr>
            <a:normAutofit fontScale="90000"/>
          </a:bodyPr>
          <a:lstStyle/>
          <a:p>
            <a:pPr lvl="0"/>
            <a:r>
              <a:rPr lang="nb-NO" dirty="0"/>
              <a:t>Sameie eller særeie?</a:t>
            </a:r>
            <a:br>
              <a:rPr lang="nb-NO" dirty="0"/>
            </a:br>
            <a:r>
              <a:rPr lang="nb-NO" sz="3100" dirty="0"/>
              <a:t>Eiermodeller for felles forskningsinfrastruktur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sz="2700" b="0" dirty="0"/>
              <a:t>Lise T. Sagdahl </a:t>
            </a:r>
            <a:br>
              <a:rPr lang="nb-NO" sz="2700" b="0" dirty="0"/>
            </a:br>
            <a:r>
              <a:rPr lang="nb-NO" sz="2700" b="0" dirty="0"/>
              <a:t>Hanne Sørgjerd</a:t>
            </a:r>
            <a:br>
              <a:rPr lang="nb-NO" sz="2700" b="0" dirty="0"/>
            </a:br>
            <a:r>
              <a:rPr lang="nb-NO" sz="2700" b="0" dirty="0"/>
              <a:t>NTNU, Avdeling for virksomhetsstyring</a:t>
            </a:r>
          </a:p>
        </p:txBody>
      </p:sp>
      <p:pic>
        <p:nvPicPr>
          <p:cNvPr id="5" name="Bilde 4" descr="ny_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01" y="603260"/>
            <a:ext cx="3139440" cy="89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29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title"/>
          </p:nvPr>
        </p:nvSpPr>
        <p:spPr>
          <a:xfrm>
            <a:off x="539750" y="333375"/>
            <a:ext cx="9145588" cy="735013"/>
          </a:xfrm>
        </p:spPr>
        <p:txBody>
          <a:bodyPr>
            <a:normAutofit/>
          </a:bodyPr>
          <a:lstStyle/>
          <a:p>
            <a:r>
              <a:rPr lang="nb-NO" altLang="nb-NO" sz="3200" b="1" dirty="0"/>
              <a:t>Anskaffelsesregelverket</a:t>
            </a:r>
            <a:endParaRPr lang="nb-NO" altLang="nb-NO" sz="1800" b="1" dirty="0"/>
          </a:p>
        </p:txBody>
      </p:sp>
      <p:sp>
        <p:nvSpPr>
          <p:cNvPr id="7171" name="Plassholder for innhold 2"/>
          <p:cNvSpPr>
            <a:spLocks noGrp="1"/>
          </p:cNvSpPr>
          <p:nvPr>
            <p:ph idx="1"/>
          </p:nvPr>
        </p:nvSpPr>
        <p:spPr>
          <a:xfrm>
            <a:off x="546102" y="1341438"/>
            <a:ext cx="8128772" cy="5227528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nb-NO" sz="2200" dirty="0"/>
              <a:t>UH-sektoren kan </a:t>
            </a:r>
            <a:r>
              <a:rPr lang="nb-NO" sz="2200" b="1" dirty="0"/>
              <a:t>ikke handle fritt </a:t>
            </a:r>
            <a:r>
              <a:rPr lang="nb-NO" sz="2200" dirty="0"/>
              <a:t>av instituttsektoren eller andre (jf. anskaffelsesregelverk), mens instituttsektoren kan gjøre det.</a:t>
            </a:r>
          </a:p>
          <a:p>
            <a:pPr lvl="1"/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272050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F21C814-B4E0-4D0D-BACC-2AF24C43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CC868AB-83FD-4414-896A-CE02047AE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endParaRPr lang="nb-NO" dirty="0"/>
          </a:p>
          <a:p>
            <a:pPr marL="0" indent="0">
              <a:buNone/>
            </a:pPr>
            <a:r>
              <a:rPr lang="nb-NO" dirty="0"/>
              <a:t>For mer info om leiestedsmodellen, se </a:t>
            </a:r>
            <a:r>
              <a:rPr lang="nb-NO" dirty="0">
                <a:hlinkClick r:id="rId2"/>
              </a:rPr>
              <a:t>https://innsida.ntnu.no/wiki/-/wiki/Norsk/Leiested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17433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1850064" y="4111256"/>
            <a:ext cx="3260651" cy="701749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5" y="1168400"/>
            <a:ext cx="835025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TDI modellen - for forskning – fra 2014</a:t>
            </a:r>
          </a:p>
        </p:txBody>
      </p:sp>
    </p:spTree>
    <p:extLst>
      <p:ext uri="{BB962C8B-B14F-4D97-AF65-F5344CB8AC3E}">
        <p14:creationId xmlns:p14="http://schemas.microsoft.com/office/powerpoint/2010/main" val="56203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Ellipse 2"/>
          <p:cNvSpPr>
            <a:spLocks noChangeArrowheads="1"/>
          </p:cNvSpPr>
          <p:nvPr/>
        </p:nvSpPr>
        <p:spPr bwMode="auto">
          <a:xfrm>
            <a:off x="322263" y="1190625"/>
            <a:ext cx="4827587" cy="50768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sp>
        <p:nvSpPr>
          <p:cNvPr id="22534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altLang="nb-NO" sz="3200" dirty="0"/>
              <a:t>Leiestedsmodellen UH</a:t>
            </a:r>
          </a:p>
        </p:txBody>
      </p:sp>
      <p:sp>
        <p:nvSpPr>
          <p:cNvPr id="4" name="Bindepunkt 3"/>
          <p:cNvSpPr/>
          <p:nvPr/>
        </p:nvSpPr>
        <p:spPr bwMode="auto">
          <a:xfrm>
            <a:off x="936625" y="2462213"/>
            <a:ext cx="636588" cy="69215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7" name="Bindepunkt 6"/>
          <p:cNvSpPr/>
          <p:nvPr/>
        </p:nvSpPr>
        <p:spPr bwMode="auto">
          <a:xfrm>
            <a:off x="3011488" y="4489450"/>
            <a:ext cx="431800" cy="50323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8" name="Bindepunkt 7"/>
          <p:cNvSpPr/>
          <p:nvPr/>
        </p:nvSpPr>
        <p:spPr bwMode="auto">
          <a:xfrm>
            <a:off x="2892425" y="3470275"/>
            <a:ext cx="431800" cy="504825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9" name="Bindepunkt 8"/>
          <p:cNvSpPr/>
          <p:nvPr/>
        </p:nvSpPr>
        <p:spPr bwMode="auto">
          <a:xfrm>
            <a:off x="3063875" y="2052638"/>
            <a:ext cx="431800" cy="503237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11" name="Bindepunkt 10"/>
          <p:cNvSpPr/>
          <p:nvPr/>
        </p:nvSpPr>
        <p:spPr bwMode="auto">
          <a:xfrm>
            <a:off x="927100" y="3941763"/>
            <a:ext cx="431800" cy="504825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12" name="Bindepunkt 11"/>
          <p:cNvSpPr/>
          <p:nvPr/>
        </p:nvSpPr>
        <p:spPr bwMode="auto">
          <a:xfrm>
            <a:off x="2124075" y="1714500"/>
            <a:ext cx="431800" cy="504825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11277" name="Bindepunkt 12"/>
          <p:cNvSpPr>
            <a:spLocks noChangeArrowheads="1"/>
          </p:cNvSpPr>
          <p:nvPr/>
        </p:nvSpPr>
        <p:spPr bwMode="auto">
          <a:xfrm>
            <a:off x="3856038" y="4430713"/>
            <a:ext cx="746125" cy="828675"/>
          </a:xfrm>
          <a:prstGeom prst="flowChartConnector">
            <a:avLst/>
          </a:prstGeom>
          <a:solidFill>
            <a:srgbClr val="FF0000">
              <a:alpha val="4588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pic>
        <p:nvPicPr>
          <p:cNvPr id="22542" name="Picture 2" descr="http://4.bp.blogspot.com/_mw0rB4R-yRA/S_51m5cc2UI/AAAAAAAABGM/rp2-F8Ftj3w/s1600/strekmann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0" y="2263775"/>
            <a:ext cx="557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2" descr="http://4.bp.blogspot.com/_mw0rB4R-yRA/S_51m5cc2UI/AAAAAAAABGM/rp2-F8Ftj3w/s1600/strekmann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2806700"/>
            <a:ext cx="555625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2" descr="http://4.bp.blogspot.com/_mw0rB4R-yRA/S_51m5cc2UI/AAAAAAAABGM/rp2-F8Ftj3w/s1600/strekmann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4676775"/>
            <a:ext cx="55721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TekstSylinder 13"/>
          <p:cNvSpPr txBox="1">
            <a:spLocks noChangeArrowheads="1"/>
          </p:cNvSpPr>
          <p:nvPr/>
        </p:nvSpPr>
        <p:spPr bwMode="auto">
          <a:xfrm>
            <a:off x="1573213" y="5216525"/>
            <a:ext cx="16811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Tilleggspris for ekstra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teknisk bistand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(timepriser)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 </a:t>
            </a:r>
          </a:p>
        </p:txBody>
      </p:sp>
      <p:sp>
        <p:nvSpPr>
          <p:cNvPr id="11282" name="TekstSylinder 24"/>
          <p:cNvSpPr txBox="1">
            <a:spLocks noChangeArrowheads="1"/>
          </p:cNvSpPr>
          <p:nvPr/>
        </p:nvSpPr>
        <p:spPr bwMode="auto">
          <a:xfrm>
            <a:off x="3279775" y="4056063"/>
            <a:ext cx="1893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Tilleggspris for bruk (rød)</a:t>
            </a:r>
          </a:p>
        </p:txBody>
      </p:sp>
      <p:sp>
        <p:nvSpPr>
          <p:cNvPr id="32" name="Bindepunkt 31"/>
          <p:cNvSpPr/>
          <p:nvPr/>
        </p:nvSpPr>
        <p:spPr bwMode="auto">
          <a:xfrm>
            <a:off x="2206625" y="2686050"/>
            <a:ext cx="215900" cy="26828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33" name="Bindepunkt 32"/>
          <p:cNvSpPr/>
          <p:nvPr/>
        </p:nvSpPr>
        <p:spPr bwMode="auto">
          <a:xfrm>
            <a:off x="4229100" y="3594100"/>
            <a:ext cx="215900" cy="269875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34" name="Bindepunkt 33"/>
          <p:cNvSpPr/>
          <p:nvPr/>
        </p:nvSpPr>
        <p:spPr bwMode="auto">
          <a:xfrm>
            <a:off x="2552700" y="4102100"/>
            <a:ext cx="215900" cy="268288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35" name="Bindepunkt 34"/>
          <p:cNvSpPr/>
          <p:nvPr/>
        </p:nvSpPr>
        <p:spPr bwMode="auto">
          <a:xfrm>
            <a:off x="1835150" y="3629025"/>
            <a:ext cx="360363" cy="40005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38" name="Bindepunkt 37"/>
          <p:cNvSpPr/>
          <p:nvPr/>
        </p:nvSpPr>
        <p:spPr bwMode="auto">
          <a:xfrm>
            <a:off x="1684338" y="4395788"/>
            <a:ext cx="635000" cy="690562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49" name="Bindepunkt 48"/>
          <p:cNvSpPr/>
          <p:nvPr/>
        </p:nvSpPr>
        <p:spPr bwMode="auto">
          <a:xfrm>
            <a:off x="3824288" y="2462213"/>
            <a:ext cx="635000" cy="69215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54" name="Pil høyre 53"/>
          <p:cNvSpPr/>
          <p:nvPr/>
        </p:nvSpPr>
        <p:spPr bwMode="auto">
          <a:xfrm>
            <a:off x="595313" y="1471613"/>
            <a:ext cx="1096962" cy="485775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22554" name="TekstSylinder 58"/>
          <p:cNvSpPr txBox="1">
            <a:spLocks noChangeArrowheads="1"/>
          </p:cNvSpPr>
          <p:nvPr/>
        </p:nvSpPr>
        <p:spPr bwMode="auto">
          <a:xfrm>
            <a:off x="-30163" y="1064400"/>
            <a:ext cx="2511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 dirty="0"/>
              <a:t>Inngangspris per time til leiested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nb-NO" altLang="nb-NO" sz="1200" dirty="0"/>
              <a:t>(lab/verksted område)</a:t>
            </a:r>
          </a:p>
          <a:p>
            <a:pPr>
              <a:spcBef>
                <a:spcPct val="0"/>
              </a:spcBef>
              <a:buFontTx/>
              <a:buNone/>
            </a:pPr>
            <a:endParaRPr lang="nb-NO" altLang="nb-NO" sz="1200" dirty="0"/>
          </a:p>
        </p:txBody>
      </p:sp>
      <p:sp>
        <p:nvSpPr>
          <p:cNvPr id="22555" name="TekstSylinder 59"/>
          <p:cNvSpPr txBox="1">
            <a:spLocks noChangeArrowheads="1"/>
          </p:cNvSpPr>
          <p:nvPr/>
        </p:nvSpPr>
        <p:spPr bwMode="auto">
          <a:xfrm>
            <a:off x="1573213" y="3192463"/>
            <a:ext cx="10541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sz="1200"/>
              <a:t>Fri bruk (blå)</a:t>
            </a:r>
          </a:p>
        </p:txBody>
      </p:sp>
      <p:pic>
        <p:nvPicPr>
          <p:cNvPr id="22556" name="Picture 2" descr="http://4.bp.blogspot.com/_mw0rB4R-yRA/S_51m5cc2UI/AAAAAAAABGM/rp2-F8Ftj3w/s1600/strekmann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3271838"/>
            <a:ext cx="55562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3" name="Pil høyre 103"/>
          <p:cNvSpPr>
            <a:spLocks noChangeArrowheads="1"/>
          </p:cNvSpPr>
          <p:nvPr/>
        </p:nvSpPr>
        <p:spPr bwMode="auto">
          <a:xfrm>
            <a:off x="2605088" y="5594350"/>
            <a:ext cx="458787" cy="260350"/>
          </a:xfrm>
          <a:prstGeom prst="rightArrow">
            <a:avLst>
              <a:gd name="adj1" fmla="val 50000"/>
              <a:gd name="adj2" fmla="val 50051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sp>
        <p:nvSpPr>
          <p:cNvPr id="11294" name="Pil høyre 105"/>
          <p:cNvSpPr>
            <a:spLocks noChangeArrowheads="1"/>
          </p:cNvSpPr>
          <p:nvPr/>
        </p:nvSpPr>
        <p:spPr bwMode="auto">
          <a:xfrm>
            <a:off x="3484563" y="4359275"/>
            <a:ext cx="457200" cy="260350"/>
          </a:xfrm>
          <a:prstGeom prst="rightArrow">
            <a:avLst>
              <a:gd name="adj1" fmla="val 50000"/>
              <a:gd name="adj2" fmla="val 49878"/>
            </a:avLst>
          </a:prstGeom>
          <a:solidFill>
            <a:srgbClr val="FF0000">
              <a:alpha val="4392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sp>
        <p:nvSpPr>
          <p:cNvPr id="11299" name="Rektangel 1"/>
          <p:cNvSpPr>
            <a:spLocks noChangeArrowheads="1"/>
          </p:cNvSpPr>
          <p:nvPr/>
        </p:nvSpPr>
        <p:spPr bwMode="auto">
          <a:xfrm>
            <a:off x="3092450" y="5403850"/>
            <a:ext cx="555625" cy="642938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pic>
        <p:nvPicPr>
          <p:cNvPr id="11300" name="Picture 2" descr="http://4.bp.blogspot.com/_mw0rB4R-yRA/S_51m5cc2UI/AAAAAAAABGM/rp2-F8Ftj3w/s1600/strekmann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5503863"/>
            <a:ext cx="4413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Plassholder for innhold 2"/>
          <p:cNvSpPr>
            <a:spLocks noGrp="1"/>
          </p:cNvSpPr>
          <p:nvPr>
            <p:ph idx="1"/>
          </p:nvPr>
        </p:nvSpPr>
        <p:spPr>
          <a:xfrm>
            <a:off x="5222874" y="1524000"/>
            <a:ext cx="3736976" cy="4704272"/>
          </a:xfrm>
          <a:ln w="952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6000">
                  <a:schemeClr val="accent2">
                    <a:lumMod val="60000"/>
                    <a:lumOff val="40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prstDash val="solid"/>
          </a:ln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nb-NO" sz="1800" b="1" dirty="0"/>
              <a:t>Kostnadene</a:t>
            </a:r>
            <a:r>
              <a:rPr lang="nb-NO" sz="1800" dirty="0"/>
              <a:t> for hvert leiested: </a:t>
            </a:r>
          </a:p>
          <a:p>
            <a:pPr>
              <a:defRPr/>
            </a:pPr>
            <a:r>
              <a:rPr lang="nb-NO" sz="1600" b="1" dirty="0"/>
              <a:t>Arealkostnader</a:t>
            </a:r>
            <a:r>
              <a:rPr lang="nb-NO" sz="1600" dirty="0"/>
              <a:t> inkludert bygningsavskrivninger</a:t>
            </a:r>
          </a:p>
          <a:p>
            <a:pPr>
              <a:defRPr/>
            </a:pPr>
            <a:r>
              <a:rPr lang="nb-NO" sz="1600" b="1" dirty="0"/>
              <a:t>Avskrivningskostnader utstyr </a:t>
            </a:r>
            <a:r>
              <a:rPr lang="nb-NO" sz="1600" dirty="0"/>
              <a:t>(ikke ta med BOA finansiert utstyr i bidragspris, alt offentlig finansiert utstyr skal inngå i oppdragspris)</a:t>
            </a:r>
          </a:p>
          <a:p>
            <a:pPr>
              <a:defRPr/>
            </a:pPr>
            <a:r>
              <a:rPr lang="nb-NO" sz="1600" b="1" dirty="0"/>
              <a:t>Felles driftsmidler</a:t>
            </a:r>
            <a:r>
              <a:rPr lang="nb-NO" sz="1600" dirty="0"/>
              <a:t> (kjemikalier, materiell, vedlikeholdskontrakter) </a:t>
            </a:r>
          </a:p>
          <a:p>
            <a:pPr>
              <a:defRPr/>
            </a:pPr>
            <a:r>
              <a:rPr lang="nb-NO" sz="1600" dirty="0"/>
              <a:t>Lønnskostnader og indirekte kostnader til </a:t>
            </a:r>
            <a:r>
              <a:rPr lang="nb-NO" sz="1600" b="1" dirty="0"/>
              <a:t>teknisk støttepersonell </a:t>
            </a:r>
            <a:r>
              <a:rPr lang="nb-NO" sz="1600" dirty="0"/>
              <a:t>som er nødvendig for at leiestedet skal være klar til bruk for forskere</a:t>
            </a:r>
          </a:p>
          <a:p>
            <a:pPr marL="0" indent="0">
              <a:buNone/>
              <a:defRPr/>
            </a:pPr>
            <a:r>
              <a:rPr lang="nb-NO" sz="1800" b="1" dirty="0"/>
              <a:t>Kapasitet:</a:t>
            </a:r>
          </a:p>
          <a:p>
            <a:pPr>
              <a:defRPr/>
            </a:pPr>
            <a:r>
              <a:rPr lang="nb-NO" sz="1600" b="1" dirty="0"/>
              <a:t>Dimensjonert antall brukertimer </a:t>
            </a:r>
            <a:r>
              <a:rPr lang="nb-NO" sz="1600" dirty="0"/>
              <a:t>per år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663" y="117476"/>
            <a:ext cx="2231329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7" grpId="0" animBg="1"/>
      <p:bldP spid="11281" grpId="0"/>
      <p:bldP spid="11282" grpId="0"/>
      <p:bldP spid="11293" grpId="0" animBg="1"/>
      <p:bldP spid="11294" grpId="0" animBg="1"/>
      <p:bldP spid="11299" grpId="0" animBg="1"/>
      <p:bldP spid="39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Bidrags- og oppdragspris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600200"/>
            <a:ext cx="8368748" cy="49894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800" b="1" dirty="0">
                <a:solidFill>
                  <a:srgbClr val="0070C0"/>
                </a:solidFill>
              </a:rPr>
              <a:t>Bidragspris</a:t>
            </a:r>
            <a:r>
              <a:rPr lang="nb-NO" sz="2800" dirty="0">
                <a:solidFill>
                  <a:srgbClr val="0070C0"/>
                </a:solidFill>
              </a:rPr>
              <a:t> </a:t>
            </a:r>
          </a:p>
          <a:p>
            <a:pPr lvl="0"/>
            <a:r>
              <a:rPr lang="nb-NO" sz="2200" dirty="0"/>
              <a:t>Inkluderer</a:t>
            </a:r>
            <a:r>
              <a:rPr lang="nb-NO" sz="2200" dirty="0">
                <a:solidFill>
                  <a:srgbClr val="FF0000"/>
                </a:solidFill>
              </a:rPr>
              <a:t> </a:t>
            </a:r>
            <a:r>
              <a:rPr lang="nb-NO" sz="2200" b="1" dirty="0"/>
              <a:t>eierinstitusjonens direkte og indirekte kostnader</a:t>
            </a:r>
            <a:r>
              <a:rPr lang="nb-NO" sz="2200" dirty="0"/>
              <a:t>, inkludert </a:t>
            </a:r>
            <a:r>
              <a:rPr lang="nb-NO" sz="2200" b="1" dirty="0"/>
              <a:t>utstyrsavskrivninger </a:t>
            </a:r>
            <a:r>
              <a:rPr lang="nb-NO" sz="2200" dirty="0"/>
              <a:t>på utstyr </a:t>
            </a:r>
            <a:r>
              <a:rPr lang="nb-NO" sz="2200" b="1" dirty="0"/>
              <a:t>finansiert av eierinstitusjonen </a:t>
            </a:r>
            <a:r>
              <a:rPr lang="nb-NO" sz="2200" dirty="0"/>
              <a:t>og </a:t>
            </a:r>
            <a:r>
              <a:rPr lang="nb-NO" sz="2200" b="1" dirty="0"/>
              <a:t>bygningsavskrivninger</a:t>
            </a:r>
            <a:r>
              <a:rPr lang="nb-NO" sz="2200" dirty="0"/>
              <a:t>.</a:t>
            </a:r>
          </a:p>
          <a:p>
            <a:pPr marL="0" indent="0">
              <a:buNone/>
            </a:pPr>
            <a:endParaRPr lang="nb-NO" sz="2000" i="1" dirty="0"/>
          </a:p>
          <a:p>
            <a:pPr marL="0" indent="0">
              <a:buNone/>
            </a:pPr>
            <a:r>
              <a:rPr lang="nb-NO" sz="2800" b="1" dirty="0">
                <a:solidFill>
                  <a:srgbClr val="FF0000"/>
                </a:solidFill>
              </a:rPr>
              <a:t>Oppdragspris</a:t>
            </a:r>
            <a:r>
              <a:rPr lang="nb-NO" sz="2800" dirty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lang="nb-NO" sz="2200" dirty="0"/>
              <a:t>Inkluderer </a:t>
            </a:r>
            <a:r>
              <a:rPr lang="nb-NO" sz="2200" b="1" dirty="0"/>
              <a:t>i tillegg </a:t>
            </a:r>
            <a:r>
              <a:rPr lang="nb-NO" sz="2200" dirty="0"/>
              <a:t>til avskrivninger avskrivninger på</a:t>
            </a:r>
            <a:r>
              <a:rPr lang="nb-NO" sz="2200" b="1" dirty="0"/>
              <a:t> utstyr som er finansiert med statlige midler</a:t>
            </a:r>
            <a:r>
              <a:rPr lang="nb-NO" sz="2200" dirty="0"/>
              <a:t> gjennom </a:t>
            </a:r>
            <a:r>
              <a:rPr lang="nb-NO" sz="2200" b="1" dirty="0"/>
              <a:t>Forskningsrådet </a:t>
            </a:r>
            <a:r>
              <a:rPr lang="nb-NO" sz="2200" dirty="0"/>
              <a:t>og andre kilder (men ikke gaver). </a:t>
            </a:r>
          </a:p>
          <a:p>
            <a:pPr lvl="0"/>
            <a:r>
              <a:rPr lang="nb-NO" sz="2200" dirty="0"/>
              <a:t>Det beregnes i tillegg en </a:t>
            </a:r>
            <a:r>
              <a:rPr lang="nb-NO" sz="2200" b="1" dirty="0"/>
              <a:t>rimelig margin for fortjeneste </a:t>
            </a:r>
            <a:r>
              <a:rPr lang="nb-NO" sz="2200" dirty="0"/>
              <a:t>på oppdrag (og salg). </a:t>
            </a:r>
          </a:p>
          <a:p>
            <a:pPr marL="0" lvl="0" indent="0">
              <a:buNone/>
            </a:pPr>
            <a:r>
              <a:rPr lang="nb-NO" i="1" dirty="0"/>
              <a:t>	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096" y="0"/>
            <a:ext cx="3325954" cy="187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85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altLang="nb-NO" sz="3200" b="1" dirty="0"/>
              <a:t>Regelverk</a:t>
            </a:r>
          </a:p>
        </p:txBody>
      </p:sp>
      <p:sp>
        <p:nvSpPr>
          <p:cNvPr id="6147" name="Plassholder for innhold 2"/>
          <p:cNvSpPr>
            <a:spLocks noGrp="1"/>
          </p:cNvSpPr>
          <p:nvPr>
            <p:ph idx="1"/>
          </p:nvPr>
        </p:nvSpPr>
        <p:spPr>
          <a:xfrm>
            <a:off x="244548" y="1811866"/>
            <a:ext cx="5415587" cy="3942172"/>
          </a:xfrm>
          <a:ln w="28575">
            <a:solidFill>
              <a:srgbClr val="FF0000"/>
            </a:solidFill>
          </a:ln>
        </p:spPr>
        <p:txBody>
          <a:bodyPr>
            <a:normAutofit/>
          </a:bodyPr>
          <a:lstStyle/>
          <a:p>
            <a:r>
              <a:rPr lang="nb-NO" altLang="nb-NO" dirty="0"/>
              <a:t>Regelverk for </a:t>
            </a:r>
            <a:r>
              <a:rPr lang="nb-NO" altLang="nb-NO" b="1" dirty="0"/>
              <a:t>offentlig støtte </a:t>
            </a:r>
            <a:r>
              <a:rPr lang="nb-NO" altLang="nb-NO" dirty="0"/>
              <a:t>(statsstøtteregelverket)</a:t>
            </a:r>
          </a:p>
          <a:p>
            <a:r>
              <a:rPr lang="nb-NO" altLang="nb-NO" dirty="0"/>
              <a:t>Reglement om statlige universiteter og høyskolers </a:t>
            </a:r>
            <a:r>
              <a:rPr lang="nb-NO" altLang="nb-NO" b="1" dirty="0"/>
              <a:t>forpliktende samarbeid </a:t>
            </a:r>
            <a:r>
              <a:rPr lang="nb-NO" altLang="nb-NO" dirty="0"/>
              <a:t>og erverv av aksjer (rundskriv F-07-13)</a:t>
            </a:r>
          </a:p>
          <a:p>
            <a:r>
              <a:rPr lang="nb-NO" altLang="nb-NO" dirty="0"/>
              <a:t>Lov om </a:t>
            </a:r>
            <a:r>
              <a:rPr lang="nb-NO" altLang="nb-NO" b="1" dirty="0"/>
              <a:t>merverdiavgift</a:t>
            </a:r>
          </a:p>
          <a:p>
            <a:r>
              <a:rPr lang="nb-NO" altLang="nb-NO" dirty="0"/>
              <a:t>Regelverk for offentlige </a:t>
            </a:r>
            <a:r>
              <a:rPr lang="nb-NO" altLang="nb-NO" b="1" dirty="0"/>
              <a:t>anskaffelser</a:t>
            </a:r>
          </a:p>
          <a:p>
            <a:endParaRPr lang="nb-NO" altLang="nb-NO" sz="1000" dirty="0"/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185" y="846138"/>
            <a:ext cx="3295816" cy="490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8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Huskeliste</a:t>
            </a:r>
            <a:endParaRPr lang="nb-NO" sz="3200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199" y="1600199"/>
            <a:ext cx="8686801" cy="4991793"/>
          </a:xfrm>
        </p:spPr>
        <p:txBody>
          <a:bodyPr>
            <a:noAutofit/>
          </a:bodyPr>
          <a:lstStyle/>
          <a:p>
            <a:r>
              <a:rPr lang="nb-NO" sz="2000" dirty="0"/>
              <a:t>Hvilke </a:t>
            </a:r>
            <a:r>
              <a:rPr lang="nb-NO" sz="2000" b="1" dirty="0"/>
              <a:t>kostnader</a:t>
            </a:r>
            <a:r>
              <a:rPr lang="nb-NO" sz="2000" dirty="0"/>
              <a:t> er forbundet med infrastrukturen?</a:t>
            </a:r>
            <a:r>
              <a:rPr lang="nb-NO" sz="2000" i="1" dirty="0"/>
              <a:t> </a:t>
            </a:r>
          </a:p>
          <a:p>
            <a:r>
              <a:rPr lang="nb-NO" sz="2000" dirty="0"/>
              <a:t>Hvilken </a:t>
            </a:r>
            <a:r>
              <a:rPr lang="nb-NO" sz="2000" b="1" dirty="0"/>
              <a:t>kapasitet</a:t>
            </a:r>
            <a:r>
              <a:rPr lang="nb-NO" sz="2000" dirty="0"/>
              <a:t> vil infrastrukturen ha?</a:t>
            </a:r>
          </a:p>
          <a:p>
            <a:r>
              <a:rPr lang="nb-NO" sz="2000" dirty="0"/>
              <a:t>Hvem er de viktigste </a:t>
            </a:r>
            <a:r>
              <a:rPr lang="nb-NO" sz="2000" b="1" dirty="0"/>
              <a:t>brukerne</a:t>
            </a:r>
            <a:r>
              <a:rPr lang="nb-NO" sz="2000" dirty="0"/>
              <a:t> av infrastrukturen?</a:t>
            </a:r>
            <a:r>
              <a:rPr lang="nb-NO" sz="2000" i="1" dirty="0"/>
              <a:t> </a:t>
            </a:r>
          </a:p>
          <a:p>
            <a:r>
              <a:rPr lang="nb-NO" sz="2000" dirty="0"/>
              <a:t>Hva vil være realistiske </a:t>
            </a:r>
            <a:r>
              <a:rPr lang="nb-NO" sz="2000" b="1" dirty="0"/>
              <a:t>priser </a:t>
            </a:r>
            <a:r>
              <a:rPr lang="nb-NO" sz="2000" dirty="0"/>
              <a:t>for bruk av infrastrukturen basert på kostnader og kapasitet? </a:t>
            </a:r>
          </a:p>
          <a:p>
            <a:r>
              <a:rPr lang="nb-NO" sz="2000" dirty="0"/>
              <a:t>Hvilken </a:t>
            </a:r>
            <a:r>
              <a:rPr lang="nb-NO" sz="2000" b="1" dirty="0"/>
              <a:t>utnyttelse</a:t>
            </a:r>
            <a:r>
              <a:rPr lang="nb-NO" sz="2000" dirty="0"/>
              <a:t> av kapasiteten kan forventes? Lag realistiske scenarier.</a:t>
            </a:r>
          </a:p>
          <a:p>
            <a:r>
              <a:rPr lang="nb-NO" sz="2000" dirty="0"/>
              <a:t>Hvordan skal </a:t>
            </a:r>
            <a:r>
              <a:rPr lang="nb-NO" sz="2000" b="1" dirty="0"/>
              <a:t>risiko</a:t>
            </a:r>
            <a:r>
              <a:rPr lang="nb-NO" sz="2000" dirty="0"/>
              <a:t> for ubenyttet tid fordeles mellom partnerne?</a:t>
            </a:r>
          </a:p>
          <a:p>
            <a:r>
              <a:rPr lang="nb-NO" sz="2000" dirty="0"/>
              <a:t>Hvor mye </a:t>
            </a:r>
            <a:r>
              <a:rPr lang="nb-NO" sz="2000" b="1" dirty="0"/>
              <a:t>egenfinansiering</a:t>
            </a:r>
            <a:r>
              <a:rPr lang="nb-NO" sz="2000" dirty="0"/>
              <a:t> vil hver per partner gå inn med?</a:t>
            </a:r>
          </a:p>
          <a:p>
            <a:pPr lvl="1"/>
            <a:endParaRPr lang="nb-NO" dirty="0"/>
          </a:p>
          <a:p>
            <a:pPr lvl="1"/>
            <a:r>
              <a:rPr lang="nb-NO" dirty="0"/>
              <a:t>Organisering og eierskap</a:t>
            </a:r>
          </a:p>
          <a:p>
            <a:pPr marL="0" indent="0">
              <a:buNone/>
            </a:pPr>
            <a:endParaRPr lang="nb-NO" dirty="0"/>
          </a:p>
          <a:p>
            <a:pPr lvl="1"/>
            <a:endParaRPr lang="nb-NO" sz="2400" dirty="0"/>
          </a:p>
        </p:txBody>
      </p:sp>
      <p:sp>
        <p:nvSpPr>
          <p:cNvPr id="4" name="Pil høyre 3"/>
          <p:cNvSpPr/>
          <p:nvPr/>
        </p:nvSpPr>
        <p:spPr>
          <a:xfrm>
            <a:off x="546654" y="5187158"/>
            <a:ext cx="685800" cy="30811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46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altLang="nb-NO" sz="3200" dirty="0"/>
              <a:t>Felles laboratorier med andre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9342" y="1268413"/>
            <a:ext cx="8574658" cy="5471434"/>
          </a:xfrm>
        </p:spPr>
        <p:txBody>
          <a:bodyPr>
            <a:normAutofit/>
          </a:bodyPr>
          <a:lstStyle/>
          <a:p>
            <a:pPr marL="0" lvl="1" indent="0">
              <a:buNone/>
              <a:defRPr/>
            </a:pPr>
            <a:r>
              <a:rPr lang="nb-NO" sz="2200" b="1" dirty="0"/>
              <a:t>Flere partnere </a:t>
            </a:r>
            <a:r>
              <a:rPr lang="nb-NO" sz="2200" dirty="0"/>
              <a:t>(og eksterne brukere) skal ha </a:t>
            </a:r>
            <a:r>
              <a:rPr lang="nb-NO" sz="2200" b="1" dirty="0"/>
              <a:t>tilgang til hele infrastrukturen </a:t>
            </a:r>
            <a:r>
              <a:rPr lang="nb-NO" sz="2200" dirty="0"/>
              <a:t>og </a:t>
            </a:r>
            <a:r>
              <a:rPr lang="nb-NO" sz="2200" b="1" dirty="0"/>
              <a:t>alle utstyrsenheter. 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endParaRPr lang="nb-NO" sz="2200" b="1" dirty="0"/>
          </a:p>
          <a:p>
            <a:pPr marL="457200" lvl="1" indent="-457200">
              <a:buFont typeface="Arial" panose="020B0604020202020204" pitchFamily="34" charset="0"/>
              <a:buChar char="•"/>
              <a:defRPr/>
            </a:pPr>
            <a:r>
              <a:rPr lang="nb-NO" sz="2800" b="1" dirty="0"/>
              <a:t>«Særeie»: </a:t>
            </a:r>
            <a:r>
              <a:rPr lang="nb-NO" sz="2400" b="1" dirty="0"/>
              <a:t>en partner eier og de andre faktureres for bruk av leiestedet</a:t>
            </a:r>
            <a:r>
              <a:rPr lang="nb-NO" sz="2400" b="1" i="1" dirty="0"/>
              <a:t> </a:t>
            </a:r>
          </a:p>
          <a:p>
            <a:pPr marL="457200" lvl="1" indent="-457200">
              <a:buFont typeface="Arial" panose="020B0604020202020204" pitchFamily="34" charset="0"/>
              <a:buChar char="•"/>
              <a:defRPr/>
            </a:pPr>
            <a:endParaRPr lang="nb-NO" sz="2400" b="1" i="1" dirty="0"/>
          </a:p>
          <a:p>
            <a:pPr marL="457200" lvl="1" indent="-457200">
              <a:buFont typeface="Arial" panose="020B0604020202020204" pitchFamily="34" charset="0"/>
              <a:buChar char="•"/>
              <a:defRPr/>
            </a:pPr>
            <a:r>
              <a:rPr lang="nb-NO" sz="2800" b="1" dirty="0"/>
              <a:t>«Sameie»: </a:t>
            </a:r>
            <a:r>
              <a:rPr lang="nb-NO" sz="2400" b="1" dirty="0"/>
              <a:t>partnerne eier andeler av infrastrukturen</a:t>
            </a:r>
          </a:p>
          <a:p>
            <a:pPr marL="857250" lvl="2" indent="-457200">
              <a:buFont typeface="Arial" panose="020B0604020202020204" pitchFamily="34" charset="0"/>
              <a:buChar char="•"/>
              <a:defRPr/>
            </a:pPr>
            <a:r>
              <a:rPr lang="nb-NO" sz="2200" dirty="0"/>
              <a:t>deler kostnader og kapasitet i henhold til eierbrøk</a:t>
            </a:r>
          </a:p>
          <a:p>
            <a:pPr marL="857250" lvl="2" indent="-457200">
              <a:buFont typeface="Arial" panose="020B0604020202020204" pitchFamily="34" charset="0"/>
              <a:buChar char="•"/>
              <a:defRPr/>
            </a:pPr>
            <a:r>
              <a:rPr lang="nb-NO" sz="2200" dirty="0"/>
              <a:t>kan ha to/flere leiesteder på infrastrukturen</a:t>
            </a:r>
          </a:p>
          <a:p>
            <a:pPr marL="400050" lvl="2" indent="0">
              <a:lnSpc>
                <a:spcPct val="150000"/>
              </a:lnSpc>
              <a:buNone/>
              <a:defRPr/>
            </a:pPr>
            <a:endParaRPr lang="nb-NO" sz="3500" b="1" i="1" dirty="0"/>
          </a:p>
          <a:p>
            <a:pPr marL="742950" lvl="2" indent="-3429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endParaRPr lang="nb-NO" sz="3500" dirty="0"/>
          </a:p>
        </p:txBody>
      </p:sp>
    </p:spTree>
    <p:extLst>
      <p:ext uri="{BB962C8B-B14F-4D97-AF65-F5344CB8AC3E}">
        <p14:creationId xmlns:p14="http://schemas.microsoft.com/office/powerpoint/2010/main" val="154282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Felles infrastruktur – særeie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91" y="2752580"/>
            <a:ext cx="3219280" cy="2635431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88972" y="2161557"/>
            <a:ext cx="4247170" cy="3549274"/>
          </a:xfrm>
          <a:prstGeom prst="ellipse">
            <a:avLst/>
          </a:prstGeom>
          <a:noFill/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592" y="2894894"/>
            <a:ext cx="3690943" cy="2262733"/>
          </a:xfrm>
          <a:prstGeom prst="rect">
            <a:avLst/>
          </a:prstGeom>
        </p:spPr>
      </p:pic>
      <p:sp>
        <p:nvSpPr>
          <p:cNvPr id="9" name="Ellipse 8"/>
          <p:cNvSpPr/>
          <p:nvPr/>
        </p:nvSpPr>
        <p:spPr>
          <a:xfrm>
            <a:off x="4639625" y="2080350"/>
            <a:ext cx="4253264" cy="3630481"/>
          </a:xfrm>
          <a:prstGeom prst="ellipse">
            <a:avLst/>
          </a:prstGeom>
          <a:noFill/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Ellipse 11"/>
          <p:cNvSpPr/>
          <p:nvPr/>
        </p:nvSpPr>
        <p:spPr>
          <a:xfrm>
            <a:off x="129310" y="1607619"/>
            <a:ext cx="8913090" cy="4616809"/>
          </a:xfrm>
          <a:prstGeom prst="ellipse">
            <a:avLst/>
          </a:pr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002060"/>
              </a:solidFill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5016507" y="6349561"/>
            <a:ext cx="3876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050" dirty="0" err="1"/>
              <a:t>Bilder</a:t>
            </a:r>
            <a:r>
              <a:rPr lang="en-US" sz="1050" dirty="0"/>
              <a:t> </a:t>
            </a:r>
            <a:r>
              <a:rPr lang="en-US" sz="1050" dirty="0" err="1"/>
              <a:t>fra</a:t>
            </a:r>
            <a:r>
              <a:rPr lang="en-US" sz="1050" dirty="0"/>
              <a:t> Boise State, College of Engineering - Boise State University</a:t>
            </a:r>
            <a:endParaRPr lang="nb-NO" sz="1050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8C34AD0-E208-4D78-B831-FC34BBA704E6}"/>
              </a:ext>
            </a:extLst>
          </p:cNvPr>
          <p:cNvSpPr txBox="1"/>
          <p:nvPr/>
        </p:nvSpPr>
        <p:spPr>
          <a:xfrm>
            <a:off x="406191" y="1334505"/>
            <a:ext cx="31303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Hver node av infrastrukturen har</a:t>
            </a:r>
            <a:r>
              <a:rPr lang="nb-NO" i="1" dirty="0"/>
              <a:t> </a:t>
            </a:r>
            <a:r>
              <a:rPr lang="nb-NO" dirty="0"/>
              <a:t>kun</a:t>
            </a:r>
            <a:r>
              <a:rPr lang="nb-NO" i="1" dirty="0"/>
              <a:t> en </a:t>
            </a:r>
            <a:r>
              <a:rPr lang="nb-NO" dirty="0"/>
              <a:t>eier.</a:t>
            </a:r>
          </a:p>
          <a:p>
            <a:r>
              <a:rPr lang="nb-NO" dirty="0"/>
              <a:t>To særeier.</a:t>
            </a:r>
          </a:p>
        </p:txBody>
      </p:sp>
    </p:spTree>
    <p:extLst>
      <p:ext uri="{BB962C8B-B14F-4D97-AF65-F5344CB8AC3E}">
        <p14:creationId xmlns:p14="http://schemas.microsoft.com/office/powerpoint/2010/main" val="40663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Felles infrastruktur – sameie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630" y="2464905"/>
            <a:ext cx="3414765" cy="2795463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198783" y="1905632"/>
            <a:ext cx="8746433" cy="4253948"/>
          </a:xfrm>
          <a:prstGeom prst="ellipse">
            <a:avLst/>
          </a:prstGeom>
          <a:noFill/>
          <a:ln w="158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3771" y="2894894"/>
            <a:ext cx="3690943" cy="2262733"/>
          </a:xfrm>
          <a:prstGeom prst="rect">
            <a:avLst/>
          </a:prstGeom>
        </p:spPr>
      </p:pic>
      <p:sp>
        <p:nvSpPr>
          <p:cNvPr id="12" name="TekstSylinder 11"/>
          <p:cNvSpPr txBox="1"/>
          <p:nvPr/>
        </p:nvSpPr>
        <p:spPr>
          <a:xfrm>
            <a:off x="5750615" y="5557060"/>
            <a:ext cx="3058124" cy="830997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srgbClr val="FF0000"/>
                </a:solidFill>
              </a:rPr>
              <a:t>NB: Hold økonomisk aktivitet under 20 % !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267618" y="6559013"/>
            <a:ext cx="38763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en-US" sz="1050" dirty="0" err="1"/>
              <a:t>Bilder</a:t>
            </a:r>
            <a:r>
              <a:rPr lang="en-US" sz="1050" dirty="0"/>
              <a:t> </a:t>
            </a:r>
            <a:r>
              <a:rPr lang="en-US" sz="1050" dirty="0" err="1"/>
              <a:t>fra</a:t>
            </a:r>
            <a:r>
              <a:rPr lang="en-US" sz="1050" dirty="0"/>
              <a:t> Boise State, College of Engineering - Boise State University</a:t>
            </a:r>
            <a:endParaRPr lang="nb-NO" sz="1050" dirty="0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FB4953C-6430-4B62-94AA-A5038924D3AE}"/>
              </a:ext>
            </a:extLst>
          </p:cNvPr>
          <p:cNvSpPr txBox="1"/>
          <p:nvPr/>
        </p:nvSpPr>
        <p:spPr>
          <a:xfrm>
            <a:off x="406191" y="1334505"/>
            <a:ext cx="3621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Eier sammen: deler eierskap av utstyr og kostnader etter eierbrøk. Bruksrett = eierbrøk.</a:t>
            </a:r>
          </a:p>
        </p:txBody>
      </p:sp>
    </p:spTree>
    <p:extLst>
      <p:ext uri="{BB962C8B-B14F-4D97-AF65-F5344CB8AC3E}">
        <p14:creationId xmlns:p14="http://schemas.microsoft.com/office/powerpoint/2010/main" val="118059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Særeie</a:t>
            </a:r>
            <a:endParaRPr lang="nb-NO" sz="3200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743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000" b="1" dirty="0"/>
              <a:t>En partner eier og drifter, og fakturerer den andre partneren for all bruk </a:t>
            </a:r>
          </a:p>
          <a:p>
            <a:r>
              <a:rPr lang="nb-NO" sz="2000" dirty="0"/>
              <a:t>Naturlig at </a:t>
            </a:r>
            <a:r>
              <a:rPr lang="nb-NO" sz="2000" b="1" dirty="0"/>
              <a:t>hovedbruker er eier </a:t>
            </a:r>
          </a:p>
          <a:p>
            <a:r>
              <a:rPr lang="nb-NO" sz="2000" b="1" dirty="0"/>
              <a:t>Eier fastsetter leiestedspriser </a:t>
            </a:r>
            <a:r>
              <a:rPr lang="nb-NO" sz="2000" dirty="0"/>
              <a:t>basert på kostnader og valg av kapasitet</a:t>
            </a:r>
          </a:p>
          <a:p>
            <a:r>
              <a:rPr lang="nb-NO" sz="2000" b="1" dirty="0"/>
              <a:t>Risiko kan fordeles mellom flere parter </a:t>
            </a:r>
            <a:r>
              <a:rPr lang="nb-NO" sz="2000" dirty="0"/>
              <a:t>ved at samarbeidspartnere forplikter seg (skriftlig) til et antall timer per år (minimumsbruk).</a:t>
            </a:r>
          </a:p>
          <a:p>
            <a:r>
              <a:rPr lang="nb-NO" sz="2000" b="1" dirty="0"/>
              <a:t>NTNU</a:t>
            </a:r>
            <a:r>
              <a:rPr lang="nb-NO" sz="2000" dirty="0"/>
              <a:t> kan kun eie hvis </a:t>
            </a:r>
            <a:r>
              <a:rPr lang="nb-NO" sz="2000" b="1" dirty="0"/>
              <a:t>økonomisk aktivitet &lt; 20 % </a:t>
            </a:r>
            <a:r>
              <a:rPr lang="nb-NO" sz="2000" dirty="0"/>
              <a:t>av årlig kapasitet</a:t>
            </a:r>
            <a:r>
              <a:rPr lang="nb-NO" sz="2000" b="1" dirty="0"/>
              <a:t> </a:t>
            </a:r>
            <a:r>
              <a:rPr lang="nb-NO" sz="2000" dirty="0"/>
              <a:t>(jf. statsstøtteregelverket). SINTEF kan eie andre.</a:t>
            </a:r>
          </a:p>
          <a:p>
            <a:pPr marL="0" indent="0">
              <a:buNone/>
            </a:pPr>
            <a:endParaRPr lang="nb-NO" sz="2000" i="1" dirty="0">
              <a:solidFill>
                <a:srgbClr val="FF0000"/>
              </a:solidFill>
            </a:endParaRPr>
          </a:p>
        </p:txBody>
      </p:sp>
      <p:sp>
        <p:nvSpPr>
          <p:cNvPr id="4" name="TekstSylinder 3"/>
          <p:cNvSpPr txBox="1"/>
          <p:nvPr/>
        </p:nvSpPr>
        <p:spPr>
          <a:xfrm>
            <a:off x="5615709" y="231840"/>
            <a:ext cx="3001818" cy="83099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nb-NO" sz="4800" b="1" dirty="0">
                <a:solidFill>
                  <a:srgbClr val="00B050"/>
                </a:solidFill>
              </a:rPr>
              <a:t>Anbefales!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756" y="5193238"/>
            <a:ext cx="1721240" cy="141080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752" y="5457930"/>
            <a:ext cx="1849348" cy="1134063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3954801" y="5265488"/>
            <a:ext cx="2389097" cy="1518946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/>
          <p:cNvSpPr/>
          <p:nvPr/>
        </p:nvSpPr>
        <p:spPr>
          <a:xfrm>
            <a:off x="6462183" y="5193238"/>
            <a:ext cx="2389097" cy="1518946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607B496-D3A1-40AD-9EA4-5DD6C21D298A}"/>
              </a:ext>
            </a:extLst>
          </p:cNvPr>
          <p:cNvSpPr txBox="1"/>
          <p:nvPr/>
        </p:nvSpPr>
        <p:spPr>
          <a:xfrm>
            <a:off x="510214" y="5294968"/>
            <a:ext cx="3614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NB: en stor nasjonal infrastruktur kan deles i flere særeier slik at flere partnere eier ulike deler.</a:t>
            </a:r>
          </a:p>
        </p:txBody>
      </p:sp>
    </p:spTree>
    <p:extLst>
      <p:ext uri="{BB962C8B-B14F-4D97-AF65-F5344CB8AC3E}">
        <p14:creationId xmlns:p14="http://schemas.microsoft.com/office/powerpoint/2010/main" val="245252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Sameie </a:t>
            </a:r>
            <a:r>
              <a:rPr lang="nb-NO" sz="3200" dirty="0">
                <a:solidFill>
                  <a:srgbClr val="FF0000"/>
                </a:solidFill>
              </a:rPr>
              <a:t>(Aldri 1. valg)</a:t>
            </a:r>
            <a:endParaRPr lang="nb-NO" sz="4800" dirty="0">
              <a:solidFill>
                <a:srgbClr val="FF000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199" y="1417638"/>
            <a:ext cx="8633735" cy="52605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b-NO" sz="2200" b="1" dirty="0"/>
              <a:t>To eller parter eier og drifter sammen</a:t>
            </a:r>
            <a:r>
              <a:rPr lang="nb-NO" sz="2200" dirty="0"/>
              <a:t>, inngår </a:t>
            </a:r>
            <a:r>
              <a:rPr lang="nb-NO" sz="2200" b="1" dirty="0"/>
              <a:t>sameieavtaler</a:t>
            </a:r>
            <a:endParaRPr lang="nb-NO" sz="2200" dirty="0"/>
          </a:p>
          <a:p>
            <a:pPr marL="342900" lvl="1" indent="-342900">
              <a:buFont typeface="Arial"/>
              <a:buChar char="•"/>
            </a:pPr>
            <a:r>
              <a:rPr lang="nb-NO" dirty="0"/>
              <a:t>Relevant der betydelig andel av aktiviteten er knyttet til felles prosjekter med sampublisering, partene ønsker </a:t>
            </a:r>
            <a:r>
              <a:rPr lang="nb-NO" b="1" dirty="0"/>
              <a:t>felles, langsiktig strategi både for utvikling av felles prosjekter og av nødvendig forskningsinfrastruktur. </a:t>
            </a:r>
            <a:r>
              <a:rPr lang="nb-NO" dirty="0"/>
              <a:t>(Løsningen er likevel krevende!)</a:t>
            </a:r>
          </a:p>
          <a:p>
            <a:pPr marL="342900" lvl="1" indent="-342900">
              <a:buFont typeface="Arial"/>
              <a:buChar char="•"/>
            </a:pPr>
            <a:r>
              <a:rPr lang="nb-NO" b="1" dirty="0"/>
              <a:t>Bruksrett = eierandel </a:t>
            </a:r>
            <a:r>
              <a:rPr lang="nb-NO" dirty="0"/>
              <a:t>(samme eierandel på hver enkelt utstyrsenhet)</a:t>
            </a:r>
          </a:p>
          <a:p>
            <a:pPr marL="342900" lvl="1" indent="-342900">
              <a:buFont typeface="Arial"/>
              <a:buChar char="•"/>
            </a:pPr>
            <a:r>
              <a:rPr lang="nb-NO" sz="2000" b="1" dirty="0"/>
              <a:t>Partene fastsetter pris for sin andel (evt. sitt leiested) </a:t>
            </a:r>
            <a:r>
              <a:rPr lang="nb-NO" sz="2000" dirty="0"/>
              <a:t>basert på sine totale kostnader og sin eierandel (sin andel av kapasitet)</a:t>
            </a:r>
          </a:p>
          <a:p>
            <a:pPr marL="342900" lvl="1" indent="-342900">
              <a:buFont typeface="Arial"/>
              <a:buChar char="•"/>
            </a:pPr>
            <a:r>
              <a:rPr lang="nb-NO" sz="2000" b="1" dirty="0"/>
              <a:t>Ingen fakturering </a:t>
            </a:r>
            <a:r>
              <a:rPr lang="nb-NO" sz="2000" dirty="0"/>
              <a:t>for bruk av infrastruktur </a:t>
            </a:r>
            <a:r>
              <a:rPr lang="nb-NO" sz="2000" b="1" dirty="0"/>
              <a:t>mellom partene før bruk overstiger eierandel</a:t>
            </a:r>
            <a:r>
              <a:rPr lang="nb-NO" sz="2000" dirty="0"/>
              <a:t> (= bruksrett)</a:t>
            </a:r>
          </a:p>
          <a:p>
            <a:pPr marL="342900" lvl="1" indent="-342900">
              <a:buFont typeface="Arial"/>
              <a:buChar char="•"/>
            </a:pPr>
            <a:r>
              <a:rPr lang="nb-NO" b="1" dirty="0"/>
              <a:t>En part kan ha teknisk kompetanse </a:t>
            </a:r>
            <a:r>
              <a:rPr lang="nb-NO" dirty="0"/>
              <a:t>for hele sameiet, men tjenesten </a:t>
            </a:r>
            <a:r>
              <a:rPr lang="nb-NO" b="1" dirty="0"/>
              <a:t>faktureres</a:t>
            </a:r>
            <a:r>
              <a:rPr lang="nb-NO" dirty="0"/>
              <a:t> den andre i henhold til sameiebrøk (eks. månedlig)</a:t>
            </a:r>
          </a:p>
          <a:p>
            <a:pPr marL="342900" lvl="1" indent="-342900">
              <a:buFont typeface="Arial"/>
              <a:buChar char="•"/>
            </a:pPr>
            <a:r>
              <a:rPr lang="nb-NO" b="1" dirty="0"/>
              <a:t>Åpen tilgang for alle brukere krever </a:t>
            </a:r>
            <a:r>
              <a:rPr lang="nb-NO" dirty="0"/>
              <a:t>god informasjon (</a:t>
            </a:r>
            <a:r>
              <a:rPr lang="nb-NO" dirty="0" err="1"/>
              <a:t>bookingregler</a:t>
            </a:r>
            <a:r>
              <a:rPr lang="nb-NO" dirty="0"/>
              <a:t>, prislister, </a:t>
            </a:r>
            <a:r>
              <a:rPr lang="nb-NO" dirty="0" err="1"/>
              <a:t>osv</a:t>
            </a:r>
            <a:r>
              <a:rPr lang="nb-NO" dirty="0"/>
              <a:t>) – sameiet må regulere fordeling av eksterne brukere</a:t>
            </a:r>
            <a:endParaRPr lang="nb-NO" sz="2200" dirty="0"/>
          </a:p>
          <a:p>
            <a:pPr marL="342900" lvl="1" indent="-342900">
              <a:buFont typeface="Arial"/>
              <a:buChar char="•"/>
            </a:pP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220" y="61244"/>
            <a:ext cx="1543958" cy="1265494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452" y="192675"/>
            <a:ext cx="1849348" cy="1134063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693594" y="71918"/>
            <a:ext cx="4397340" cy="1345719"/>
          </a:xfrm>
          <a:prstGeom prst="ellipse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228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46100" y="1341438"/>
            <a:ext cx="8391165" cy="4391025"/>
          </a:xfrm>
        </p:spPr>
        <p:txBody>
          <a:bodyPr>
            <a:norm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nb-NO" dirty="0"/>
              <a:t>I et </a:t>
            </a:r>
            <a:r>
              <a:rPr lang="nb-NO" b="1" dirty="0"/>
              <a:t>sameie</a:t>
            </a:r>
            <a:r>
              <a:rPr lang="nb-NO" dirty="0"/>
              <a:t> er det </a:t>
            </a:r>
            <a:r>
              <a:rPr lang="nb-NO" b="1" dirty="0"/>
              <a:t>ikke «vi eller dem», men vi!</a:t>
            </a:r>
          </a:p>
          <a:p>
            <a:pPr marL="742950" lvl="2" indent="-342900"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Innkjøp/eierskap til infrastruktur (hvert enkelt utstyr) må være konsistent med sameiebrøk</a:t>
            </a:r>
          </a:p>
          <a:p>
            <a:pPr marL="742950" lvl="2" indent="-342900">
              <a:buFont typeface="Arial" panose="020B0604020202020204" pitchFamily="34" charset="0"/>
              <a:buChar char="•"/>
              <a:defRPr/>
            </a:pPr>
            <a:r>
              <a:rPr lang="nb-NO" sz="2000" dirty="0"/>
              <a:t>Kostnader fordeles (se eksempel på neste lysark)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nb-NO" b="1" dirty="0"/>
              <a:t>Krevende å få til langsiktige avtaler </a:t>
            </a:r>
            <a:r>
              <a:rPr lang="nb-NO" dirty="0"/>
              <a:t>om investeringer og oppgraderinger når partnere ikke kan ta samme risiko (og samtidig)</a:t>
            </a:r>
          </a:p>
          <a:p>
            <a:pPr marL="342900" lvl="1" indent="-342900">
              <a:buFont typeface="Arial" panose="020B0604020202020204" pitchFamily="34" charset="0"/>
              <a:buChar char="•"/>
              <a:defRPr/>
            </a:pPr>
            <a:r>
              <a:rPr lang="nb-NO" b="1" dirty="0"/>
              <a:t>Konflikter</a:t>
            </a:r>
            <a:r>
              <a:rPr lang="nb-NO" dirty="0"/>
              <a:t> rundt drift og økonomi kan </a:t>
            </a:r>
            <a:r>
              <a:rPr lang="nb-NO" b="1" dirty="0"/>
              <a:t>svekke det faglige samarbeidet</a:t>
            </a:r>
          </a:p>
          <a:p>
            <a:pPr marL="0" lvl="1" indent="0">
              <a:buNone/>
              <a:defRPr/>
            </a:pPr>
            <a:endParaRPr lang="nb-NO" b="1" dirty="0"/>
          </a:p>
          <a:p>
            <a:pPr marL="0" lvl="1" indent="0">
              <a:buNone/>
              <a:defRPr/>
            </a:pPr>
            <a:r>
              <a:rPr lang="nb-NO" b="1" dirty="0"/>
              <a:t>Særeie</a:t>
            </a:r>
            <a:r>
              <a:rPr lang="nb-NO" dirty="0"/>
              <a:t> koblet med </a:t>
            </a:r>
            <a:r>
              <a:rPr lang="nb-NO" b="1" dirty="0"/>
              <a:t>samarbeidsavtaler</a:t>
            </a:r>
            <a:r>
              <a:rPr lang="nb-NO" dirty="0"/>
              <a:t> der </a:t>
            </a:r>
            <a:r>
              <a:rPr lang="nb-NO" b="1" dirty="0"/>
              <a:t>en part garanterer for en gitt bruk (minstekjøp),</a:t>
            </a:r>
            <a:r>
              <a:rPr lang="nb-NO" dirty="0"/>
              <a:t> har klare fordeler ved samarbeid med  instituttsektoren, sykehusene og andre eksterne. </a:t>
            </a:r>
          </a:p>
          <a:p>
            <a:pPr marL="685800" lvl="2" indent="-285750">
              <a:defRPr/>
            </a:pPr>
            <a:endParaRPr lang="nb-NO" sz="1800" dirty="0"/>
          </a:p>
          <a:p>
            <a:pPr marL="0" indent="0">
              <a:buFontTx/>
              <a:buNone/>
              <a:defRPr/>
            </a:pPr>
            <a:endParaRPr lang="nb-NO" sz="2000" dirty="0"/>
          </a:p>
          <a:p>
            <a:pPr>
              <a:defRPr/>
            </a:pPr>
            <a:endParaRPr lang="nb-NO" sz="3200" dirty="0"/>
          </a:p>
          <a:p>
            <a:pPr>
              <a:defRPr/>
            </a:pPr>
            <a:endParaRPr lang="nb-NO" dirty="0"/>
          </a:p>
        </p:txBody>
      </p:sp>
      <p:sp>
        <p:nvSpPr>
          <p:cNvPr id="4" name="Tittel 1"/>
          <p:cNvSpPr txBox="1">
            <a:spLocks/>
          </p:cNvSpPr>
          <p:nvPr/>
        </p:nvSpPr>
        <p:spPr bwMode="auto">
          <a:xfrm>
            <a:off x="692150" y="485775"/>
            <a:ext cx="7772400" cy="73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b-NO" b="1" dirty="0">
                <a:solidFill>
                  <a:schemeClr val="tx1"/>
                </a:solidFill>
                <a:latin typeface="Arial"/>
                <a:cs typeface="Arial"/>
              </a:rPr>
              <a:t>Utfordringer med sameie</a:t>
            </a:r>
          </a:p>
        </p:txBody>
      </p:sp>
    </p:spTree>
    <p:extLst>
      <p:ext uri="{BB962C8B-B14F-4D97-AF65-F5344CB8AC3E}">
        <p14:creationId xmlns:p14="http://schemas.microsoft.com/office/powerpoint/2010/main" val="317356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Ellipse 2"/>
          <p:cNvSpPr>
            <a:spLocks noChangeArrowheads="1"/>
          </p:cNvSpPr>
          <p:nvPr/>
        </p:nvSpPr>
        <p:spPr bwMode="auto">
          <a:xfrm>
            <a:off x="3798216" y="1113793"/>
            <a:ext cx="4827587" cy="5076825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nb-NO" dirty="0"/>
              <a:t>50/50 sameie</a:t>
            </a:r>
          </a:p>
        </p:txBody>
      </p:sp>
      <p:sp>
        <p:nvSpPr>
          <p:cNvPr id="17414" name="Tittel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611985" cy="1143000"/>
          </a:xfrm>
        </p:spPr>
        <p:txBody>
          <a:bodyPr>
            <a:normAutofit/>
          </a:bodyPr>
          <a:lstStyle/>
          <a:p>
            <a:r>
              <a:rPr lang="nb-NO" altLang="nb-NO" sz="2400" dirty="0"/>
              <a:t>Sameiebrøk = eierandel = bruksrett = kostnadsfordeling</a:t>
            </a:r>
          </a:p>
        </p:txBody>
      </p:sp>
      <p:sp>
        <p:nvSpPr>
          <p:cNvPr id="4" name="Bindepunkt 3"/>
          <p:cNvSpPr/>
          <p:nvPr/>
        </p:nvSpPr>
        <p:spPr bwMode="auto">
          <a:xfrm>
            <a:off x="5254273" y="4013399"/>
            <a:ext cx="636588" cy="69215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12" name="Bindepunkt 11"/>
          <p:cNvSpPr/>
          <p:nvPr/>
        </p:nvSpPr>
        <p:spPr bwMode="auto">
          <a:xfrm>
            <a:off x="5875816" y="3543583"/>
            <a:ext cx="431800" cy="504825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11277" name="Bindepunkt 12"/>
          <p:cNvSpPr>
            <a:spLocks noChangeArrowheads="1"/>
          </p:cNvSpPr>
          <p:nvPr/>
        </p:nvSpPr>
        <p:spPr bwMode="auto">
          <a:xfrm>
            <a:off x="4572000" y="4595374"/>
            <a:ext cx="746125" cy="828675"/>
          </a:xfrm>
          <a:prstGeom prst="flowChartConnector">
            <a:avLst/>
          </a:prstGeom>
          <a:solidFill>
            <a:srgbClr val="FF0000">
              <a:alpha val="45882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b-NO" altLang="nb-NO" sz="3600"/>
          </a:p>
        </p:txBody>
      </p:sp>
      <p:pic>
        <p:nvPicPr>
          <p:cNvPr id="17422" name="Picture 2" descr="http://4.bp.blogspot.com/_mw0rB4R-yRA/S_51m5cc2UI/AAAAAAAABGM/rp2-F8Ftj3w/s1600/strekmann+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339" y="2272409"/>
            <a:ext cx="55721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Bindepunkt 38"/>
          <p:cNvSpPr/>
          <p:nvPr/>
        </p:nvSpPr>
        <p:spPr bwMode="auto">
          <a:xfrm>
            <a:off x="6327314" y="2825234"/>
            <a:ext cx="636588" cy="692150"/>
          </a:xfrm>
          <a:prstGeom prst="flowChartConnector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nb-NO">
              <a:latin typeface="Arial" charset="0"/>
            </a:endParaRPr>
          </a:p>
        </p:txBody>
      </p:sp>
      <p:sp>
        <p:nvSpPr>
          <p:cNvPr id="42" name="TekstSylinder 41"/>
          <p:cNvSpPr txBox="1"/>
          <p:nvPr/>
        </p:nvSpPr>
        <p:spPr>
          <a:xfrm>
            <a:off x="545503" y="1387651"/>
            <a:ext cx="330597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nb-NO" sz="1400" b="1" dirty="0">
                <a:latin typeface="Arial" panose="020B0604020202020204" pitchFamily="34" charset="0"/>
              </a:rPr>
              <a:t>Laboratorier / verksteder</a:t>
            </a:r>
          </a:p>
          <a:p>
            <a:pPr>
              <a:defRPr/>
            </a:pPr>
            <a:r>
              <a:rPr lang="nb-NO" sz="1400" dirty="0">
                <a:latin typeface="Arial" panose="020B0604020202020204" pitchFamily="34" charset="0"/>
              </a:rPr>
              <a:t>Arealkostnader belastes hver partner etter sameiebrøk (uavhengig av hvem som eier lokalet).</a:t>
            </a:r>
          </a:p>
          <a:p>
            <a:pPr>
              <a:defRPr/>
            </a:pPr>
            <a:endParaRPr lang="nb-NO" sz="14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nb-NO" sz="1400" b="1" dirty="0">
                <a:latin typeface="Arial" panose="020B0604020202020204" pitchFamily="34" charset="0"/>
              </a:rPr>
              <a:t>Utstyr / maskiner / fartøy</a:t>
            </a:r>
          </a:p>
          <a:p>
            <a:pPr marL="0" lvl="1">
              <a:defRPr/>
            </a:pPr>
            <a:r>
              <a:rPr lang="nb-NO" sz="1400" dirty="0">
                <a:latin typeface="Arial" panose="020B0604020202020204" pitchFamily="34" charset="0"/>
              </a:rPr>
              <a:t>Partnerne må eie sin andel av hver utstyrsenhet i </a:t>
            </a:r>
            <a:r>
              <a:rPr lang="nb-NO" sz="1400" dirty="0" err="1">
                <a:latin typeface="Arial" panose="020B0604020202020204" pitchFamily="34" charset="0"/>
              </a:rPr>
              <a:t>hht</a:t>
            </a:r>
            <a:r>
              <a:rPr lang="nb-NO" sz="1400" dirty="0">
                <a:latin typeface="Arial" panose="020B0604020202020204" pitchFamily="34" charset="0"/>
              </a:rPr>
              <a:t>. sameiebrøk (avskrivninger)</a:t>
            </a:r>
          </a:p>
          <a:p>
            <a:pPr>
              <a:defRPr/>
            </a:pPr>
            <a:endParaRPr lang="nb-NO" sz="14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nb-NO" sz="1400" b="1" dirty="0">
                <a:latin typeface="Arial" panose="020B0604020202020204" pitchFamily="34" charset="0"/>
              </a:rPr>
              <a:t>Felles driftsmidler</a:t>
            </a:r>
          </a:p>
          <a:p>
            <a:pPr marL="0" lvl="1">
              <a:defRPr/>
            </a:pPr>
            <a:r>
              <a:rPr lang="nb-NO" sz="1400" dirty="0">
                <a:latin typeface="Arial" panose="020B0604020202020204" pitchFamily="34" charset="0"/>
              </a:rPr>
              <a:t>Kjemikalier, materiell, vedlikeholdskontrakter, etc. deles i </a:t>
            </a:r>
            <a:r>
              <a:rPr lang="nb-NO" sz="1400" dirty="0" err="1">
                <a:latin typeface="Arial" panose="020B0604020202020204" pitchFamily="34" charset="0"/>
              </a:rPr>
              <a:t>hht</a:t>
            </a:r>
            <a:r>
              <a:rPr lang="nb-NO" sz="1400" dirty="0">
                <a:latin typeface="Arial" panose="020B0604020202020204" pitchFamily="34" charset="0"/>
              </a:rPr>
              <a:t>. sameiebrøk (så fremt de inkluderes i leiestedspris)</a:t>
            </a:r>
          </a:p>
          <a:p>
            <a:pPr>
              <a:defRPr/>
            </a:pPr>
            <a:endParaRPr lang="nb-NO" sz="1400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nb-NO" sz="1400" b="1" dirty="0">
                <a:latin typeface="Arial" panose="020B0604020202020204" pitchFamily="34" charset="0"/>
              </a:rPr>
              <a:t>Teknisk støttepersonell</a:t>
            </a:r>
          </a:p>
          <a:p>
            <a:pPr>
              <a:defRPr/>
            </a:pPr>
            <a:r>
              <a:rPr lang="nb-NO" sz="1400" dirty="0">
                <a:latin typeface="Arial" panose="020B0604020202020204" pitchFamily="34" charset="0"/>
              </a:rPr>
              <a:t>Lønn + sosiale kostnader + indirekte kostnader deles i </a:t>
            </a:r>
            <a:r>
              <a:rPr lang="nb-NO" sz="1400" dirty="0" err="1">
                <a:latin typeface="Arial" panose="020B0604020202020204" pitchFamily="34" charset="0"/>
              </a:rPr>
              <a:t>hht</a:t>
            </a:r>
            <a:r>
              <a:rPr lang="nb-NO" sz="1400" dirty="0">
                <a:latin typeface="Arial" panose="020B0604020202020204" pitchFamily="34" charset="0"/>
              </a:rPr>
              <a:t>. sameiebrøk. Alternativt kan NTNU ha tekniker og fakturere SINTEF for bruk. (NTNU kan ikke leie tekniker av SINTEF pga. anskaffelsesregelverk.)</a:t>
            </a:r>
          </a:p>
        </p:txBody>
      </p:sp>
      <p:cxnSp>
        <p:nvCxnSpPr>
          <p:cNvPr id="62" name="Rett linje 61"/>
          <p:cNvCxnSpPr>
            <a:endCxn id="17413" idx="7"/>
          </p:cNvCxnSpPr>
          <p:nvPr/>
        </p:nvCxnSpPr>
        <p:spPr>
          <a:xfrm flipV="1">
            <a:off x="4555918" y="1857277"/>
            <a:ext cx="3362901" cy="3625733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Sylinder 19"/>
          <p:cNvSpPr txBox="1"/>
          <p:nvPr/>
        </p:nvSpPr>
        <p:spPr>
          <a:xfrm>
            <a:off x="4013255" y="1189826"/>
            <a:ext cx="130487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2400">
                <a:latin typeface="Arial" panose="020B0604020202020204" pitchFamily="34" charset="0"/>
              </a:defRPr>
            </a:lvl1pPr>
          </a:lstStyle>
          <a:p>
            <a:r>
              <a:rPr lang="nb-NO" sz="1800" b="1" dirty="0"/>
              <a:t>Eksempel </a:t>
            </a:r>
          </a:p>
        </p:txBody>
      </p:sp>
      <p:sp>
        <p:nvSpPr>
          <p:cNvPr id="21" name="TekstSylinder 20"/>
          <p:cNvSpPr txBox="1"/>
          <p:nvPr/>
        </p:nvSpPr>
        <p:spPr>
          <a:xfrm>
            <a:off x="3987635" y="2386479"/>
            <a:ext cx="20049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0070C0"/>
                </a:solidFill>
              </a:rPr>
              <a:t>Kostnadene fordeles 50/50.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600" dirty="0">
                <a:solidFill>
                  <a:srgbClr val="0070C0"/>
                </a:solidFill>
              </a:rPr>
              <a:t>NTNU og SINTEF kan benytte </a:t>
            </a:r>
            <a:r>
              <a:rPr lang="nb-NO" sz="1600" u="sng" dirty="0">
                <a:solidFill>
                  <a:srgbClr val="0070C0"/>
                </a:solidFill>
              </a:rPr>
              <a:t>hele</a:t>
            </a:r>
            <a:r>
              <a:rPr lang="nb-NO" sz="1600" dirty="0">
                <a:solidFill>
                  <a:srgbClr val="0070C0"/>
                </a:solidFill>
              </a:rPr>
              <a:t> leiestedet 50 % av kapasiteten hver.</a:t>
            </a:r>
          </a:p>
        </p:txBody>
      </p:sp>
    </p:spTree>
    <p:extLst>
      <p:ext uri="{BB962C8B-B14F-4D97-AF65-F5344CB8AC3E}">
        <p14:creationId xmlns:p14="http://schemas.microsoft.com/office/powerpoint/2010/main" val="1191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-tema">
  <a:themeElements>
    <a:clrScheme name="Blå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1058</Words>
  <Application>Microsoft Office PowerPoint</Application>
  <PresentationFormat>Skjermfremvisning (4:3)</PresentationFormat>
  <Paragraphs>121</Paragraphs>
  <Slides>15</Slides>
  <Notes>7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Office-tema</vt:lpstr>
      <vt:lpstr>Sameie eller særeie? Eiermodeller for felles forskningsinfrastruktur    Lise T. Sagdahl  Hanne Sørgjerd NTNU, Avdeling for virksomhetsstyring</vt:lpstr>
      <vt:lpstr>Huskeliste</vt:lpstr>
      <vt:lpstr>Felles laboratorier med andre</vt:lpstr>
      <vt:lpstr>Felles infrastruktur – særeie</vt:lpstr>
      <vt:lpstr>Felles infrastruktur – sameie</vt:lpstr>
      <vt:lpstr>Særeie</vt:lpstr>
      <vt:lpstr>Sameie (Aldri 1. valg)</vt:lpstr>
      <vt:lpstr>PowerPoint-presentasjon</vt:lpstr>
      <vt:lpstr>Sameiebrøk = eierandel = bruksrett = kostnadsfordeling</vt:lpstr>
      <vt:lpstr>Anskaffelsesregelverket</vt:lpstr>
      <vt:lpstr>PowerPoint-presentasjon</vt:lpstr>
      <vt:lpstr>TDI modellen - for forskning – fra 2014</vt:lpstr>
      <vt:lpstr>Leiestedsmodellen UH</vt:lpstr>
      <vt:lpstr>Bidrags- og oppdragspris</vt:lpstr>
      <vt:lpstr>Regelverk</vt:lpstr>
    </vt:vector>
  </TitlesOfParts>
  <Company>NTNU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lise@sagdahl.no</dc:creator>
  <cp:lastModifiedBy>Lise Trondsen Sagdahl</cp:lastModifiedBy>
  <cp:revision>873</cp:revision>
  <cp:lastPrinted>2018-03-05T11:39:25Z</cp:lastPrinted>
  <dcterms:created xsi:type="dcterms:W3CDTF">2013-06-10T16:56:09Z</dcterms:created>
  <dcterms:modified xsi:type="dcterms:W3CDTF">2020-06-24T07:24:15Z</dcterms:modified>
</cp:coreProperties>
</file>