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sldIdLst>
    <p:sldId id="256" r:id="rId5"/>
    <p:sldId id="257" r:id="rId6"/>
    <p:sldId id="258" r:id="rId7"/>
    <p:sldId id="259" r:id="rId8"/>
    <p:sldId id="260" r:id="rId9"/>
    <p:sldId id="261" r:id="rId10"/>
    <p:sldId id="276" r:id="rId11"/>
    <p:sldId id="277" r:id="rId12"/>
    <p:sldId id="280" r:id="rId13"/>
    <p:sldId id="278" r:id="rId14"/>
    <p:sldId id="275" r:id="rId15"/>
    <p:sldId id="272" r:id="rId16"/>
  </p:sldIdLst>
  <p:sldSz cx="9144000" cy="5143500" type="screen16x9"/>
  <p:notesSz cx="6858000" cy="9144000"/>
  <p:custDataLst>
    <p:tags r:id="rId18"/>
  </p:custDataLst>
  <p:defaultText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AC76"/>
    <a:srgbClr val="0D4788"/>
    <a:srgbClr val="0D347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507" autoAdjust="0"/>
  </p:normalViewPr>
  <p:slideViewPr>
    <p:cSldViewPr snapToGrid="0">
      <p:cViewPr varScale="1">
        <p:scale>
          <a:sx n="121" d="100"/>
          <a:sy n="121" d="100"/>
        </p:scale>
        <p:origin x="960" y="102"/>
      </p:cViewPr>
      <p:guideLst>
        <p:guide orient="horz" pos="1620"/>
        <p:guide pos="288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AC5A50-DB88-4EF8-8159-B7451D8C7208}" type="datetimeFigureOut">
              <a:rPr lang="nb-NO" smtClean="0"/>
              <a:t>18.09.2021</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12B57C-7064-42E6-BD46-46BFE41CD397}" type="slidenum">
              <a:rPr lang="nb-NO" smtClean="0"/>
              <a:t>‹#›</a:t>
            </a:fld>
            <a:endParaRPr lang="nb-NO"/>
          </a:p>
        </p:txBody>
      </p:sp>
    </p:spTree>
    <p:extLst>
      <p:ext uri="{BB962C8B-B14F-4D97-AF65-F5344CB8AC3E}">
        <p14:creationId xmlns:p14="http://schemas.microsoft.com/office/powerpoint/2010/main" val="3555012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regjeringen.no/no/tema/Koronasituasjonen/plan-for-gradvis-gjenapning/id2842645/"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a:cs typeface="Calibri"/>
              </a:rPr>
              <a:t>Se detaljer I den nasjonale gjenåpningsplanen på: </a:t>
            </a:r>
            <a:r>
              <a:rPr lang="en-US">
                <a:hlinkClick r:id="rId3"/>
              </a:rPr>
              <a:t>https://www.regjeringen.no/no/tema/Koronasituasjonen/plan-for-gradvis-gjenapning/id2842645/</a:t>
            </a:r>
            <a:r>
              <a:rPr lang="en-US"/>
              <a:t> </a:t>
            </a:r>
            <a:endParaRPr lang="nb-NO"/>
          </a:p>
        </p:txBody>
      </p:sp>
      <p:sp>
        <p:nvSpPr>
          <p:cNvPr id="4" name="Plassholder for lysbildenummer 3"/>
          <p:cNvSpPr>
            <a:spLocks noGrp="1"/>
          </p:cNvSpPr>
          <p:nvPr>
            <p:ph type="sldNum" sz="quarter" idx="5"/>
          </p:nvPr>
        </p:nvSpPr>
        <p:spPr/>
        <p:txBody>
          <a:bodyPr/>
          <a:lstStyle/>
          <a:p>
            <a:fld id="{B812B57C-7064-42E6-BD46-46BFE41CD397}" type="slidenum">
              <a:rPr lang="nb-NO" smtClean="0"/>
              <a:t>2</a:t>
            </a:fld>
            <a:endParaRPr lang="nb-NO"/>
          </a:p>
        </p:txBody>
      </p:sp>
    </p:spTree>
    <p:extLst>
      <p:ext uri="{BB962C8B-B14F-4D97-AF65-F5344CB8AC3E}">
        <p14:creationId xmlns:p14="http://schemas.microsoft.com/office/powerpoint/2010/main" val="2421660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cs typeface="Calibri"/>
            </a:endParaRPr>
          </a:p>
        </p:txBody>
      </p:sp>
      <p:sp>
        <p:nvSpPr>
          <p:cNvPr id="4" name="Plassholder for lysbildenummer 3"/>
          <p:cNvSpPr>
            <a:spLocks noGrp="1"/>
          </p:cNvSpPr>
          <p:nvPr>
            <p:ph type="sldNum" sz="quarter" idx="5"/>
          </p:nvPr>
        </p:nvSpPr>
        <p:spPr/>
        <p:txBody>
          <a:bodyPr/>
          <a:lstStyle/>
          <a:p>
            <a:fld id="{B812B57C-7064-42E6-BD46-46BFE41CD397}" type="slidenum">
              <a:rPr lang="nb-NO" smtClean="0"/>
              <a:t>4</a:t>
            </a:fld>
            <a:endParaRPr lang="nb-NO"/>
          </a:p>
        </p:txBody>
      </p:sp>
    </p:spTree>
    <p:extLst>
      <p:ext uri="{BB962C8B-B14F-4D97-AF65-F5344CB8AC3E}">
        <p14:creationId xmlns:p14="http://schemas.microsoft.com/office/powerpoint/2010/main" val="536724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US">
              <a:cs typeface="Calibri"/>
            </a:endParaRPr>
          </a:p>
        </p:txBody>
      </p:sp>
      <p:sp>
        <p:nvSpPr>
          <p:cNvPr id="4" name="Plassholder for lysbildenummer 3"/>
          <p:cNvSpPr>
            <a:spLocks noGrp="1"/>
          </p:cNvSpPr>
          <p:nvPr>
            <p:ph type="sldNum" sz="quarter" idx="5"/>
          </p:nvPr>
        </p:nvSpPr>
        <p:spPr/>
        <p:txBody>
          <a:bodyPr/>
          <a:lstStyle/>
          <a:p>
            <a:fld id="{B812B57C-7064-42E6-BD46-46BFE41CD397}" type="slidenum">
              <a:rPr lang="nb-NO" smtClean="0"/>
              <a:t>5</a:t>
            </a:fld>
            <a:endParaRPr lang="nb-NO"/>
          </a:p>
        </p:txBody>
      </p:sp>
    </p:spTree>
    <p:extLst>
      <p:ext uri="{BB962C8B-B14F-4D97-AF65-F5344CB8AC3E}">
        <p14:creationId xmlns:p14="http://schemas.microsoft.com/office/powerpoint/2010/main" val="480419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B812B57C-7064-42E6-BD46-46BFE41CD397}" type="slidenum">
              <a:rPr lang="nb-NO" smtClean="0"/>
              <a:t>6</a:t>
            </a:fld>
            <a:endParaRPr lang="nb-NO"/>
          </a:p>
        </p:txBody>
      </p:sp>
    </p:spTree>
    <p:extLst>
      <p:ext uri="{BB962C8B-B14F-4D97-AF65-F5344CB8AC3E}">
        <p14:creationId xmlns:p14="http://schemas.microsoft.com/office/powerpoint/2010/main" val="3302573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b="0"/>
              <a:t>Se FHIs vaksineringsscenarioer: https://www.fhi.no/publ/plakat/vaksineringsscenario/ </a:t>
            </a:r>
          </a:p>
          <a:p>
            <a:endParaRPr lang="en-US" b="1"/>
          </a:p>
          <a:p>
            <a:r>
              <a:rPr lang="en-US" b="1" err="1"/>
              <a:t>Definisjoner</a:t>
            </a:r>
            <a:endParaRPr lang="en-US"/>
          </a:p>
          <a:p>
            <a:r>
              <a:rPr lang="en-US" u="sng" err="1"/>
              <a:t>Fullvaksinert:</a:t>
            </a:r>
          </a:p>
          <a:p>
            <a:pPr marL="171450" indent="-171450">
              <a:buFont typeface="Arial"/>
              <a:buChar char="•"/>
            </a:pPr>
            <a:r>
              <a:rPr lang="en-US"/>
              <a:t>De som har fått to doser med vaksine, med virkning fra 1 uke etter siste dose.</a:t>
            </a:r>
            <a:endParaRPr lang="en-US">
              <a:cs typeface="Calibri"/>
            </a:endParaRPr>
          </a:p>
          <a:p>
            <a:pPr marL="171450" indent="-171450">
              <a:buFont typeface="Arial"/>
              <a:buChar char="•"/>
            </a:pPr>
            <a:r>
              <a:rPr lang="en-US"/>
              <a:t>De som har gjennomgått covid-19 og fått én vaksinedose minst 3 uker etter prøvedato, med virkning fra 1 uke etter vaksinasjon.</a:t>
            </a:r>
            <a:endParaRPr lang="en-US">
              <a:cs typeface="Calibri"/>
            </a:endParaRPr>
          </a:p>
          <a:p>
            <a:pPr marL="171450" indent="-171450">
              <a:buFont typeface="Arial"/>
              <a:buChar char="•"/>
            </a:pPr>
            <a:r>
              <a:rPr lang="en-US"/>
              <a:t>De som har fått 1. vaksinedose, og ved godkjent laboratoriemetode har testet positivt for covid-19 minst 3 uker etter vaksinasjonen, og er avisolert.</a:t>
            </a:r>
            <a:endParaRPr lang="en-US">
              <a:cs typeface="Calibri"/>
            </a:endParaRPr>
          </a:p>
          <a:p>
            <a:endParaRPr lang="en-US" u="sng"/>
          </a:p>
          <a:p>
            <a:r>
              <a:rPr lang="en-US" u="sng" err="1"/>
              <a:t>Beskyttet:</a:t>
            </a:r>
          </a:p>
          <a:p>
            <a:pPr marL="171450" indent="-171450">
              <a:buFont typeface="Arial"/>
              <a:buChar char="•"/>
            </a:pPr>
            <a:r>
              <a:rPr lang="en-US" err="1"/>
              <a:t>Fullvaksinerte</a:t>
            </a:r>
            <a:endParaRPr lang="en-US">
              <a:cs typeface="Calibri"/>
            </a:endParaRPr>
          </a:p>
          <a:p>
            <a:pPr marL="171450" indent="-171450">
              <a:buFont typeface="Arial"/>
              <a:buChar char="•"/>
            </a:pPr>
            <a:r>
              <a:rPr lang="en-US"/>
              <a:t>De som har fått første vaksinedose, med varighet 3-15 uker etter vaksinasjonen.</a:t>
            </a:r>
            <a:endParaRPr lang="en-US">
              <a:cs typeface="Calibri"/>
            </a:endParaRPr>
          </a:p>
          <a:p>
            <a:pPr marL="171450" indent="-171450">
              <a:buFont typeface="Arial"/>
              <a:buChar char="•"/>
            </a:pPr>
            <a:r>
              <a:rPr lang="en-US"/>
              <a:t>De som har hatt covid-19 med varighet fra avisolering til 6 måneder etter prøvedato godkjent laboratoriemetode.</a:t>
            </a:r>
            <a:endParaRPr lang="en-US">
              <a:cs typeface="Calibri"/>
            </a:endParaRPr>
          </a:p>
          <a:p>
            <a:endParaRPr lang="en-US">
              <a:cs typeface="Calibri"/>
            </a:endParaRPr>
          </a:p>
          <a:p>
            <a:endParaRPr lang="en-US">
              <a:cs typeface="Calibri"/>
            </a:endParaRPr>
          </a:p>
        </p:txBody>
      </p:sp>
      <p:sp>
        <p:nvSpPr>
          <p:cNvPr id="4" name="Plassholder for lysbildenummer 3"/>
          <p:cNvSpPr>
            <a:spLocks noGrp="1"/>
          </p:cNvSpPr>
          <p:nvPr>
            <p:ph type="sldNum" sz="quarter" idx="5"/>
          </p:nvPr>
        </p:nvSpPr>
        <p:spPr/>
        <p:txBody>
          <a:bodyPr/>
          <a:lstStyle/>
          <a:p>
            <a:fld id="{B812B57C-7064-42E6-BD46-46BFE41CD397}" type="slidenum">
              <a:rPr lang="nb-NO" smtClean="0"/>
              <a:t>11</a:t>
            </a:fld>
            <a:endParaRPr lang="nb-NO"/>
          </a:p>
        </p:txBody>
      </p:sp>
    </p:spTree>
    <p:extLst>
      <p:ext uri="{BB962C8B-B14F-4D97-AF65-F5344CB8AC3E}">
        <p14:creationId xmlns:p14="http://schemas.microsoft.com/office/powerpoint/2010/main" val="1945735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368315" y="2008061"/>
            <a:ext cx="7772400" cy="675821"/>
          </a:xfrm>
        </p:spPr>
        <p:txBody>
          <a:bodyPr anchor="t" anchorCtr="0"/>
          <a:lstStyle/>
          <a:p>
            <a:r>
              <a:rPr lang="nb-NO"/>
              <a:t>Klikk for å redigere tittelstil</a:t>
            </a:r>
          </a:p>
        </p:txBody>
      </p:sp>
      <p:sp>
        <p:nvSpPr>
          <p:cNvPr id="3" name="Undertittel 2"/>
          <p:cNvSpPr>
            <a:spLocks noGrp="1"/>
          </p:cNvSpPr>
          <p:nvPr>
            <p:ph type="subTitle" idx="1"/>
          </p:nvPr>
        </p:nvSpPr>
        <p:spPr>
          <a:xfrm>
            <a:off x="368315" y="2733866"/>
            <a:ext cx="7772400" cy="131445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p>
        </p:txBody>
      </p:sp>
    </p:spTree>
    <p:extLst>
      <p:ext uri="{BB962C8B-B14F-4D97-AF65-F5344CB8AC3E}">
        <p14:creationId xmlns:p14="http://schemas.microsoft.com/office/powerpoint/2010/main" val="1000159590"/>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98385065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05979"/>
            <a:ext cx="2057400" cy="4388644"/>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457200" y="205979"/>
            <a:ext cx="6019800" cy="4388644"/>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03183196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D37F6-C850-4256-9C23-4E5E3108BC77}"/>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92774705-3C22-4C93-840C-F12A3AA1BA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a:extLst>
              <a:ext uri="{FF2B5EF4-FFF2-40B4-BE49-F238E27FC236}">
                <a16:creationId xmlns:a16="http://schemas.microsoft.com/office/drawing/2014/main" id="{752949F9-4D41-4C25-AA5E-37E536A8F2C7}"/>
              </a:ext>
            </a:extLst>
          </p:cNvPr>
          <p:cNvSpPr>
            <a:spLocks noGrp="1"/>
          </p:cNvSpPr>
          <p:nvPr>
            <p:ph type="dt" sz="half" idx="10"/>
          </p:nvPr>
        </p:nvSpPr>
        <p:spPr/>
        <p:txBody>
          <a:bodyPr/>
          <a:lstStyle/>
          <a:p>
            <a:fld id="{B1C55CFD-8CDB-4133-AEFC-0F8B45EA048B}" type="datetimeFigureOut">
              <a:rPr lang="nb-NO" smtClean="0"/>
              <a:t>18.09.2021</a:t>
            </a:fld>
            <a:endParaRPr lang="nb-NO"/>
          </a:p>
        </p:txBody>
      </p:sp>
      <p:sp>
        <p:nvSpPr>
          <p:cNvPr id="5" name="Footer Placeholder 4">
            <a:extLst>
              <a:ext uri="{FF2B5EF4-FFF2-40B4-BE49-F238E27FC236}">
                <a16:creationId xmlns:a16="http://schemas.microsoft.com/office/drawing/2014/main" id="{6E97C8B5-22B3-4CEB-A66C-AC3286C77827}"/>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BF4F9E05-5358-4357-B531-1A1113175E23}"/>
              </a:ext>
            </a:extLst>
          </p:cNvPr>
          <p:cNvSpPr>
            <a:spLocks noGrp="1"/>
          </p:cNvSpPr>
          <p:nvPr>
            <p:ph type="sldNum" sz="quarter" idx="12"/>
          </p:nvPr>
        </p:nvSpPr>
        <p:spPr/>
        <p:txBody>
          <a:bodyPr/>
          <a:lstStyle/>
          <a:p>
            <a:fld id="{89DA88C3-D22F-4D5A-A9F9-A16D3503A212}" type="slidenum">
              <a:rPr lang="nb-NO" smtClean="0"/>
              <a:t>‹#›</a:t>
            </a:fld>
            <a:endParaRPr lang="nb-NO"/>
          </a:p>
        </p:txBody>
      </p:sp>
    </p:spTree>
    <p:extLst>
      <p:ext uri="{BB962C8B-B14F-4D97-AF65-F5344CB8AC3E}">
        <p14:creationId xmlns:p14="http://schemas.microsoft.com/office/powerpoint/2010/main" val="216634165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14" name="Plassholder for lysbildenummer 5"/>
          <p:cNvSpPr txBox="1"/>
          <p:nvPr userDrawn="1"/>
        </p:nvSpPr>
        <p:spPr>
          <a:xfrm>
            <a:off x="115120" y="4838278"/>
            <a:ext cx="342081" cy="189077"/>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b="1" i="0" smtClean="0">
                <a:solidFill>
                  <a:schemeClr val="bg1"/>
                </a:solidFill>
                <a:latin typeface="Arial"/>
                <a:cs typeface="Arial"/>
              </a:rPr>
              <a:pPr algn="ctr"/>
              <a:t>‹#›</a:t>
            </a:fld>
            <a:endParaRPr lang="nb-NO" b="1" i="0">
              <a:solidFill>
                <a:schemeClr val="bg1"/>
              </a:solidFill>
              <a:latin typeface="Arial"/>
              <a:cs typeface="Arial"/>
            </a:endParaRPr>
          </a:p>
        </p:txBody>
      </p:sp>
      <p:sp>
        <p:nvSpPr>
          <p:cNvPr id="5" name="Tittel 1">
            <a:extLst>
              <a:ext uri="{FF2B5EF4-FFF2-40B4-BE49-F238E27FC236}">
                <a16:creationId xmlns:a16="http://schemas.microsoft.com/office/drawing/2014/main" id="{EDDF0375-0873-B843-9EC0-A06479A80FA9}"/>
              </a:ext>
            </a:extLst>
          </p:cNvPr>
          <p:cNvSpPr>
            <a:spLocks noGrp="1"/>
          </p:cNvSpPr>
          <p:nvPr>
            <p:ph type="title"/>
          </p:nvPr>
        </p:nvSpPr>
        <p:spPr>
          <a:xfrm>
            <a:off x="301385" y="298339"/>
            <a:ext cx="8418747" cy="648512"/>
          </a:xfrm>
          <a:prstGeom prst="rect">
            <a:avLst/>
          </a:prstGeom>
        </p:spPr>
        <p:txBody>
          <a:bodyPr wrap="square" lIns="90000" tIns="46800" rIns="90000" bIns="46800" anchor="t" anchorCtr="0">
            <a:spAutoFit/>
          </a:bodyPr>
          <a:lstStyle/>
          <a:p>
            <a:r>
              <a:rPr lang="nb-NO"/>
              <a:t>Klikk for å redigere tittelstil</a:t>
            </a:r>
          </a:p>
        </p:txBody>
      </p:sp>
      <p:sp>
        <p:nvSpPr>
          <p:cNvPr id="6" name="Plassholder for innhold 2">
            <a:extLst>
              <a:ext uri="{FF2B5EF4-FFF2-40B4-BE49-F238E27FC236}">
                <a16:creationId xmlns:a16="http://schemas.microsoft.com/office/drawing/2014/main" id="{DE8648CE-2671-CD47-B4B1-0ED8BB6803AF}"/>
              </a:ext>
            </a:extLst>
          </p:cNvPr>
          <p:cNvSpPr>
            <a:spLocks noGrp="1"/>
          </p:cNvSpPr>
          <p:nvPr>
            <p:ph idx="1"/>
          </p:nvPr>
        </p:nvSpPr>
        <p:spPr>
          <a:xfrm>
            <a:off x="301385" y="1010266"/>
            <a:ext cx="8418747" cy="3613774"/>
          </a:xfrm>
          <a:prstGeom prst="rect">
            <a:avLst/>
          </a:prstGeom>
        </p:spPr>
        <p:txBody>
          <a:bodyPr lIns="90000" tIns="46800" rIns="90000" bIns="46800">
            <a:no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06001982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3305176"/>
            <a:ext cx="7772400" cy="1021556"/>
          </a:xfrm>
        </p:spPr>
        <p:txBody>
          <a:bodyPr anchor="t"/>
          <a:lstStyle>
            <a:lvl1pPr algn="l">
              <a:defRPr sz="4000" b="1" cap="all"/>
            </a:lvl1pPr>
          </a:lstStyle>
          <a:p>
            <a:r>
              <a:rPr lang="nb-NO"/>
              <a:t>Klikk for å redigere tittelstil</a:t>
            </a:r>
          </a:p>
        </p:txBody>
      </p:sp>
      <p:sp>
        <p:nvSpPr>
          <p:cNvPr id="3" name="Plassholder for teks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7" name="Plassholder for lysbildenummer 5"/>
          <p:cNvSpPr>
            <a:spLocks noGrp="1"/>
          </p:cNvSpPr>
          <p:nvPr>
            <p:ph type="sldNum" sz="quarter" idx="12"/>
          </p:nvPr>
        </p:nvSpPr>
        <p:spPr>
          <a:xfrm>
            <a:off x="8241294" y="4815936"/>
            <a:ext cx="426966" cy="273844"/>
          </a:xfrm>
          <a:prstGeom prst="rect">
            <a:avLst/>
          </a:prstGeom>
        </p:spPr>
        <p:txBody>
          <a:bodyPr/>
          <a:lstStyle>
            <a:lvl1pPr>
              <a:defRPr sz="1000"/>
            </a:lvl1pPr>
          </a:lstStyle>
          <a:p>
            <a:pPr algn="r"/>
            <a:fld id="{91853A39-49B3-554A-AE82-85611CEBD8E3}" type="slidenum">
              <a:rPr lang="nb-NO" smtClean="0">
                <a:latin typeface="Arial"/>
                <a:cs typeface="Arial"/>
              </a:rPr>
              <a:pPr algn="r"/>
              <a:t>‹#›</a:t>
            </a:fld>
            <a:endParaRPr lang="nb-NO">
              <a:latin typeface="Arial"/>
              <a:cs typeface="Arial"/>
            </a:endParaRPr>
          </a:p>
        </p:txBody>
      </p:sp>
    </p:spTree>
    <p:extLst>
      <p:ext uri="{BB962C8B-B14F-4D97-AF65-F5344CB8AC3E}">
        <p14:creationId xmlns:p14="http://schemas.microsoft.com/office/powerpoint/2010/main" val="298246049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249043"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440043"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37291424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7" name="Tittel 1">
            <a:extLst>
              <a:ext uri="{FF2B5EF4-FFF2-40B4-BE49-F238E27FC236}">
                <a16:creationId xmlns:a16="http://schemas.microsoft.com/office/drawing/2014/main" id="{15AB0DDD-5101-CF40-8356-9C539FE928C5}"/>
              </a:ext>
            </a:extLst>
          </p:cNvPr>
          <p:cNvSpPr>
            <a:spLocks noGrp="1"/>
          </p:cNvSpPr>
          <p:nvPr>
            <p:ph type="title"/>
          </p:nvPr>
        </p:nvSpPr>
        <p:spPr>
          <a:xfrm>
            <a:off x="280219" y="205979"/>
            <a:ext cx="8229600" cy="646331"/>
          </a:xfrm>
        </p:spPr>
        <p:txBody>
          <a:bodyPr/>
          <a:lstStyle>
            <a:lvl1pPr>
              <a:defRPr/>
            </a:lvl1pPr>
          </a:lstStyle>
          <a:p>
            <a:r>
              <a:rPr lang="nb-NO"/>
              <a:t>Klikk for å redigere tittelstil</a:t>
            </a:r>
          </a:p>
        </p:txBody>
      </p:sp>
      <p:sp>
        <p:nvSpPr>
          <p:cNvPr id="8" name="Plassholder for innhold 3">
            <a:extLst>
              <a:ext uri="{FF2B5EF4-FFF2-40B4-BE49-F238E27FC236}">
                <a16:creationId xmlns:a16="http://schemas.microsoft.com/office/drawing/2014/main" id="{234AFF7B-7C34-7B47-812A-63DDBA93AB47}"/>
              </a:ext>
            </a:extLst>
          </p:cNvPr>
          <p:cNvSpPr>
            <a:spLocks noGrp="1"/>
          </p:cNvSpPr>
          <p:nvPr>
            <p:ph sz="half" idx="2"/>
          </p:nvPr>
        </p:nvSpPr>
        <p:spPr>
          <a:xfrm>
            <a:off x="280219" y="1444342"/>
            <a:ext cx="4040188" cy="33636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9" name="Plassholder for tekst 4">
            <a:extLst>
              <a:ext uri="{FF2B5EF4-FFF2-40B4-BE49-F238E27FC236}">
                <a16:creationId xmlns:a16="http://schemas.microsoft.com/office/drawing/2014/main" id="{47B44B46-B0BE-A64D-8CD4-1109D4692A49}"/>
              </a:ext>
            </a:extLst>
          </p:cNvPr>
          <p:cNvSpPr>
            <a:spLocks noGrp="1"/>
          </p:cNvSpPr>
          <p:nvPr>
            <p:ph type="body" sz="quarter" idx="3"/>
          </p:nvPr>
        </p:nvSpPr>
        <p:spPr>
          <a:xfrm>
            <a:off x="4468045" y="964522"/>
            <a:ext cx="4041775" cy="47982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a:t>
            </a:r>
          </a:p>
        </p:txBody>
      </p:sp>
      <p:sp>
        <p:nvSpPr>
          <p:cNvPr id="10" name="Plassholder for innhold 5">
            <a:extLst>
              <a:ext uri="{FF2B5EF4-FFF2-40B4-BE49-F238E27FC236}">
                <a16:creationId xmlns:a16="http://schemas.microsoft.com/office/drawing/2014/main" id="{1C4D38D1-6ECD-794C-8B46-83AEE26790A5}"/>
              </a:ext>
            </a:extLst>
          </p:cNvPr>
          <p:cNvSpPr>
            <a:spLocks noGrp="1"/>
          </p:cNvSpPr>
          <p:nvPr>
            <p:ph sz="quarter" idx="4"/>
          </p:nvPr>
        </p:nvSpPr>
        <p:spPr>
          <a:xfrm>
            <a:off x="4468045" y="1444342"/>
            <a:ext cx="4041775" cy="33636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4">
            <a:extLst>
              <a:ext uri="{FF2B5EF4-FFF2-40B4-BE49-F238E27FC236}">
                <a16:creationId xmlns:a16="http://schemas.microsoft.com/office/drawing/2014/main" id="{BD8E673F-9EC8-124B-9ACB-8BF4AAF39D9D}"/>
              </a:ext>
            </a:extLst>
          </p:cNvPr>
          <p:cNvSpPr>
            <a:spLocks noGrp="1"/>
          </p:cNvSpPr>
          <p:nvPr>
            <p:ph type="body" sz="quarter" idx="10"/>
          </p:nvPr>
        </p:nvSpPr>
        <p:spPr>
          <a:xfrm>
            <a:off x="280218" y="964521"/>
            <a:ext cx="4041775" cy="47982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a:t>
            </a:r>
          </a:p>
        </p:txBody>
      </p:sp>
    </p:spTree>
    <p:extLst>
      <p:ext uri="{BB962C8B-B14F-4D97-AF65-F5344CB8AC3E}">
        <p14:creationId xmlns:p14="http://schemas.microsoft.com/office/powerpoint/2010/main" val="70223664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317224962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971850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1" y="204787"/>
            <a:ext cx="3008313" cy="871538"/>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Tree>
    <p:extLst>
      <p:ext uri="{BB962C8B-B14F-4D97-AF65-F5344CB8AC3E}">
        <p14:creationId xmlns:p14="http://schemas.microsoft.com/office/powerpoint/2010/main" val="159648620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3600450"/>
            <a:ext cx="5486400" cy="425054"/>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Tree>
    <p:extLst>
      <p:ext uri="{BB962C8B-B14F-4D97-AF65-F5344CB8AC3E}">
        <p14:creationId xmlns:p14="http://schemas.microsoft.com/office/powerpoint/2010/main" val="353223685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249043" y="205979"/>
            <a:ext cx="8552985" cy="646331"/>
          </a:xfrm>
          <a:prstGeom prst="rect">
            <a:avLst/>
          </a:prstGeom>
        </p:spPr>
        <p:txBody>
          <a:bodyPr vert="horz" lIns="91440" tIns="45720" rIns="91440" bIns="45720" rtlCol="0" anchor="t" anchorCtr="0">
            <a:spAutoFit/>
          </a:bodyPr>
          <a:lstStyle/>
          <a:p>
            <a:r>
              <a:rPr lang="nb-NO"/>
              <a:t>Klikk for å redigere tittelstil</a:t>
            </a:r>
          </a:p>
        </p:txBody>
      </p:sp>
      <p:sp>
        <p:nvSpPr>
          <p:cNvPr id="3" name="Plassholder for tekst 2"/>
          <p:cNvSpPr>
            <a:spLocks noGrp="1"/>
          </p:cNvSpPr>
          <p:nvPr>
            <p:ph type="body" idx="1"/>
          </p:nvPr>
        </p:nvSpPr>
        <p:spPr>
          <a:xfrm>
            <a:off x="249043" y="952901"/>
            <a:ext cx="8552985" cy="3641722"/>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pic>
        <p:nvPicPr>
          <p:cNvPr id="5" name="Bilde 4" descr="hor_blaa_stripe.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4783836"/>
            <a:ext cx="9144000" cy="359664"/>
          </a:xfrm>
          <a:prstGeom prst="rect">
            <a:avLst/>
          </a:prstGeom>
        </p:spPr>
      </p:pic>
    </p:spTree>
    <p:extLst>
      <p:ext uri="{BB962C8B-B14F-4D97-AF65-F5344CB8AC3E}">
        <p14:creationId xmlns:p14="http://schemas.microsoft.com/office/powerpoint/2010/main" val="5777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transition/>
  <p:txStyles>
    <p:titleStyle>
      <a:lvl1pPr algn="l" defTabSz="457200" rtl="0" eaLnBrk="1" latinLnBrk="0" hangingPunct="1">
        <a:spcBef>
          <a:spcPct val="0"/>
        </a:spcBef>
        <a:buNone/>
        <a:defRPr sz="36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4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regjeringen.no/no/tema/utenrikssaker/reiseinformasjon/korona_info/id2691821/?expand=factbox2724449"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innsida.ntnu.no/wiki/-/wiki/English/Guidelines+for+the+use+of+campus+area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517126" y="1001374"/>
            <a:ext cx="7787952" cy="1200329"/>
          </a:xfrm>
        </p:spPr>
        <p:txBody>
          <a:bodyPr/>
          <a:lstStyle/>
          <a:p>
            <a:pPr>
              <a:defRPr b="0" i="0"/>
            </a:pPr>
            <a:r>
              <a:rPr lang="2057" b="1" dirty="0"/>
              <a:t>Reopening plan for NTNU </a:t>
            </a:r>
            <a:br>
              <a:rPr lang="2057" b="1" dirty="0"/>
            </a:br>
            <a:r>
              <a:rPr lang="en-GB" b="1" dirty="0"/>
              <a:t>at</a:t>
            </a:r>
            <a:r>
              <a:rPr lang="2057" b="1" dirty="0"/>
              <a:t> 1</a:t>
            </a:r>
            <a:r>
              <a:rPr lang="nb-NO" b="1" dirty="0"/>
              <a:t>7</a:t>
            </a:r>
            <a:r>
              <a:rPr lang="2057" b="1" dirty="0"/>
              <a:t> September 2021 (Version </a:t>
            </a:r>
            <a:r>
              <a:rPr lang="nb-NO" b="1" dirty="0"/>
              <a:t>9</a:t>
            </a:r>
            <a:r>
              <a:rPr lang="2057" b="1" dirty="0"/>
              <a:t>) </a:t>
            </a:r>
          </a:p>
        </p:txBody>
      </p:sp>
      <p:sp>
        <p:nvSpPr>
          <p:cNvPr id="3" name="Undertittel 2"/>
          <p:cNvSpPr>
            <a:spLocks noGrp="1"/>
          </p:cNvSpPr>
          <p:nvPr>
            <p:ph type="subTitle" idx="1"/>
          </p:nvPr>
        </p:nvSpPr>
        <p:spPr>
          <a:xfrm>
            <a:off x="515352" y="2355420"/>
            <a:ext cx="7772400" cy="1314450"/>
          </a:xfrm>
        </p:spPr>
        <p:txBody>
          <a:bodyPr vert="horz" lIns="91440" tIns="45720" rIns="91440" bIns="45720" rtlCol="0" anchor="t">
            <a:normAutofit/>
          </a:bodyPr>
          <a:lstStyle/>
          <a:p>
            <a:pPr>
              <a:defRPr b="0" i="0"/>
            </a:pPr>
            <a:r>
              <a:rPr lang="2057" sz="1600" dirty="0"/>
              <a:t>From the Central Emergency Response Management</a:t>
            </a:r>
          </a:p>
        </p:txBody>
      </p:sp>
      <p:sp>
        <p:nvSpPr>
          <p:cNvPr id="7" name="TekstSylinder 6">
            <a:extLst>
              <a:ext uri="{FF2B5EF4-FFF2-40B4-BE49-F238E27FC236}">
                <a16:creationId xmlns:a16="http://schemas.microsoft.com/office/drawing/2014/main" id="{02E93105-4AEF-5144-BDE5-9DB9B1670EF5}"/>
              </a:ext>
            </a:extLst>
          </p:cNvPr>
          <p:cNvSpPr txBox="1"/>
          <p:nvPr/>
        </p:nvSpPr>
        <p:spPr>
          <a:xfrm rot="16200000">
            <a:off x="7125512" y="1687833"/>
            <a:ext cx="3271251" cy="366126"/>
          </a:xfrm>
          <a:prstGeom prst="rect">
            <a:avLst/>
          </a:prstGeom>
          <a:noFill/>
        </p:spPr>
        <p:txBody>
          <a:bodyPr wrap="square" rtlCol="0">
            <a:spAutoFit/>
          </a:bodyPr>
          <a:lstStyle/>
          <a:p>
            <a:pPr>
              <a:defRPr b="0" i="0"/>
            </a:pPr>
            <a:r>
              <a:rPr lang="2057">
                <a:solidFill>
                  <a:srgbClr val="0D4788"/>
                </a:solidFill>
              </a:rPr>
              <a:t>Knowledge for a Better World </a:t>
            </a:r>
          </a:p>
        </p:txBody>
      </p:sp>
    </p:spTree>
    <p:extLst>
      <p:ext uri="{BB962C8B-B14F-4D97-AF65-F5344CB8AC3E}">
        <p14:creationId xmlns:p14="http://schemas.microsoft.com/office/powerpoint/2010/main" val="324310205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6392DE9-B35B-4A1D-81B9-92F893E92287}"/>
              </a:ext>
            </a:extLst>
          </p:cNvPr>
          <p:cNvSpPr>
            <a:spLocks noGrp="1"/>
          </p:cNvSpPr>
          <p:nvPr>
            <p:ph type="title"/>
          </p:nvPr>
        </p:nvSpPr>
        <p:spPr>
          <a:xfrm>
            <a:off x="301385" y="298339"/>
            <a:ext cx="8435592" cy="459819"/>
          </a:xfrm>
        </p:spPr>
        <p:txBody>
          <a:bodyPr/>
          <a:lstStyle/>
          <a:p>
            <a:pPr>
              <a:defRPr b="0" i="0"/>
            </a:pPr>
            <a:r>
              <a:rPr lang="2057" sz="2400" b="1"/>
              <a:t>Protection of unvaccinated people and other risk groups </a:t>
            </a:r>
          </a:p>
        </p:txBody>
      </p:sp>
      <p:sp>
        <p:nvSpPr>
          <p:cNvPr id="3" name="Plassholder for innhold 2">
            <a:extLst>
              <a:ext uri="{FF2B5EF4-FFF2-40B4-BE49-F238E27FC236}">
                <a16:creationId xmlns:a16="http://schemas.microsoft.com/office/drawing/2014/main" id="{0ADB02CD-14D3-4BBC-8F9C-FD25B0677929}"/>
              </a:ext>
            </a:extLst>
          </p:cNvPr>
          <p:cNvSpPr>
            <a:spLocks noGrp="1"/>
          </p:cNvSpPr>
          <p:nvPr>
            <p:ph idx="1"/>
          </p:nvPr>
        </p:nvSpPr>
        <p:spPr>
          <a:xfrm>
            <a:off x="301385" y="914400"/>
            <a:ext cx="8418747" cy="3709640"/>
          </a:xfrm>
        </p:spPr>
        <p:txBody>
          <a:bodyPr/>
          <a:lstStyle/>
          <a:p>
            <a:pPr>
              <a:defRPr b="0" i="0"/>
            </a:pPr>
            <a:r>
              <a:rPr lang="2057" sz="1800"/>
              <a:t>Although a steadily increasing percentage of students and staff is fully vaccinated and the restrictions at NTNU are gradually being removed, it is important to consider those who are unprotected or in risk groups. The vaccine protects against serious illness, but not against spreading infection. </a:t>
            </a:r>
          </a:p>
          <a:p>
            <a:pPr>
              <a:defRPr b="0" i="0"/>
            </a:pPr>
            <a:r>
              <a:rPr lang="2057" sz="1800">
                <a:effectLst/>
                <a:latin typeface="+mn-lt"/>
              </a:rPr>
              <a:t>Students and staff who need special adaptations for documented medical reasons are asked to discuss this with their course lecturer or line manager. Adaptations will be made according to the same guidelines as for other types of illness or disability. </a:t>
            </a:r>
            <a:endParaRPr lang="nb-NO" sz="1800">
              <a:effectLst/>
              <a:latin typeface="+mn-lt"/>
            </a:endParaRPr>
          </a:p>
        </p:txBody>
      </p:sp>
    </p:spTree>
    <p:extLst>
      <p:ext uri="{BB962C8B-B14F-4D97-AF65-F5344CB8AC3E}">
        <p14:creationId xmlns:p14="http://schemas.microsoft.com/office/powerpoint/2010/main" val="196971936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7E46AA-F8D2-49B8-9C4D-A5089E279BFA}"/>
              </a:ext>
            </a:extLst>
          </p:cNvPr>
          <p:cNvSpPr>
            <a:spLocks noGrp="1"/>
          </p:cNvSpPr>
          <p:nvPr>
            <p:ph type="title"/>
          </p:nvPr>
        </p:nvSpPr>
        <p:spPr>
          <a:xfrm>
            <a:off x="301385" y="298339"/>
            <a:ext cx="8435592" cy="520840"/>
          </a:xfrm>
        </p:spPr>
        <p:txBody>
          <a:bodyPr/>
          <a:lstStyle/>
          <a:p>
            <a:pPr>
              <a:defRPr b="0" i="0"/>
            </a:pPr>
            <a:r>
              <a:rPr lang="2057" sz="2800" b="1" dirty="0"/>
              <a:t>Elements of uncertainty: Vaccination rate </a:t>
            </a:r>
          </a:p>
        </p:txBody>
      </p:sp>
      <p:sp>
        <p:nvSpPr>
          <p:cNvPr id="3" name="Plassholder for innhold 2">
            <a:extLst>
              <a:ext uri="{FF2B5EF4-FFF2-40B4-BE49-F238E27FC236}">
                <a16:creationId xmlns:a16="http://schemas.microsoft.com/office/drawing/2014/main" id="{F70B05CD-E74E-484E-9E86-AA11E93A904D}"/>
              </a:ext>
            </a:extLst>
          </p:cNvPr>
          <p:cNvSpPr>
            <a:spLocks noGrp="1"/>
          </p:cNvSpPr>
          <p:nvPr>
            <p:ph idx="1"/>
          </p:nvPr>
        </p:nvSpPr>
        <p:spPr>
          <a:xfrm>
            <a:off x="301385" y="964276"/>
            <a:ext cx="8604816" cy="3537758"/>
          </a:xfrm>
        </p:spPr>
        <p:txBody>
          <a:bodyPr vert="horz" lIns="90000" tIns="46800" rIns="90000" bIns="46800" rtlCol="0" anchor="t">
            <a:noAutofit/>
          </a:bodyPr>
          <a:lstStyle/>
          <a:p>
            <a:pPr>
              <a:defRPr b="0" i="0"/>
            </a:pPr>
            <a:r>
              <a:rPr lang="2057" sz="2000" dirty="0"/>
              <a:t>The spread of the Delta variant has led to postponement and then cancellation of Step Four in the national reopening plan. </a:t>
            </a:r>
          </a:p>
          <a:p>
            <a:pPr>
              <a:defRPr b="0" i="0"/>
            </a:pPr>
            <a:r>
              <a:rPr lang="2057" sz="2000" dirty="0"/>
              <a:t>All students will get their second dose in the student city where they are staying. Outbound and inbound exchange students will also be offered vaccination. </a:t>
            </a:r>
          </a:p>
          <a:p>
            <a:pPr>
              <a:defRPr b="0" i="0"/>
            </a:pPr>
            <a:r>
              <a:rPr lang="2057" sz="2000" dirty="0"/>
              <a:t>Trondheim municipality estimates that at least 90 per cent of all students and staff in the city will be fully vaccinated by 7 October. </a:t>
            </a:r>
          </a:p>
          <a:p>
            <a:pPr lvl="1">
              <a:defRPr b="0" i="0"/>
            </a:pPr>
            <a:r>
              <a:rPr lang="2057" sz="1600" dirty="0"/>
              <a:t>At 1</a:t>
            </a:r>
            <a:r>
              <a:rPr lang="nb-NO" sz="1600" dirty="0"/>
              <a:t>6</a:t>
            </a:r>
            <a:r>
              <a:rPr lang="2057" sz="1600" dirty="0"/>
              <a:t> September, 7</a:t>
            </a:r>
            <a:r>
              <a:rPr lang="nb-NO" sz="1600" dirty="0"/>
              <a:t>4</a:t>
            </a:r>
            <a:r>
              <a:rPr lang="2057" sz="1600" dirty="0"/>
              <a:t>.</a:t>
            </a:r>
            <a:r>
              <a:rPr lang="nb-NO" sz="1600" dirty="0"/>
              <a:t>4</a:t>
            </a:r>
            <a:r>
              <a:rPr lang="2057" sz="1600" dirty="0"/>
              <a:t> per cent of all people aged 18-24 in </a:t>
            </a:r>
            <a:r>
              <a:rPr lang="nb-NO" sz="1600" dirty="0" err="1"/>
              <a:t>the</a:t>
            </a:r>
            <a:r>
              <a:rPr lang="nb-NO" sz="1600" dirty="0"/>
              <a:t> city</a:t>
            </a:r>
            <a:r>
              <a:rPr lang="2057" sz="1600" dirty="0"/>
              <a:t> had been fully vaccinated.</a:t>
            </a:r>
          </a:p>
          <a:p>
            <a:pPr>
              <a:defRPr b="0" i="0"/>
            </a:pPr>
            <a:r>
              <a:rPr lang="2057" sz="2000" dirty="0"/>
              <a:t>Uncertain how long the vaccine provides immunity and how well it protects against new variants. </a:t>
            </a:r>
            <a:endParaRPr lang="nb-NO" sz="2000" strike="sngStrike" dirty="0">
              <a:solidFill>
                <a:srgbClr val="FF0000"/>
              </a:solidFill>
            </a:endParaRPr>
          </a:p>
        </p:txBody>
      </p:sp>
    </p:spTree>
    <p:extLst>
      <p:ext uri="{BB962C8B-B14F-4D97-AF65-F5344CB8AC3E}">
        <p14:creationId xmlns:p14="http://schemas.microsoft.com/office/powerpoint/2010/main" val="380113827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61AD2-DB2E-477A-B9C4-DF8315D6731E}"/>
              </a:ext>
            </a:extLst>
          </p:cNvPr>
          <p:cNvSpPr>
            <a:spLocks noGrp="1"/>
          </p:cNvSpPr>
          <p:nvPr>
            <p:ph type="title"/>
          </p:nvPr>
        </p:nvSpPr>
        <p:spPr>
          <a:xfrm>
            <a:off x="186783" y="154484"/>
            <a:ext cx="8150534" cy="839038"/>
          </a:xfrm>
        </p:spPr>
        <p:txBody>
          <a:bodyPr/>
          <a:lstStyle/>
          <a:p>
            <a:pPr>
              <a:defRPr b="0" i="0"/>
            </a:pPr>
            <a:r>
              <a:rPr lang="2057" sz="2800" b="1"/>
              <a:t>Exams in autumn 2021 </a:t>
            </a:r>
            <a:br>
              <a:rPr lang="2057" sz="2800" b="1"/>
            </a:br>
            <a:r>
              <a:rPr lang="2057" sz="2100" b="0"/>
              <a:t>(main period 29 November – 21 December)</a:t>
            </a:r>
          </a:p>
        </p:txBody>
      </p:sp>
      <p:sp>
        <p:nvSpPr>
          <p:cNvPr id="3" name="Content Placeholder 2">
            <a:extLst>
              <a:ext uri="{FF2B5EF4-FFF2-40B4-BE49-F238E27FC236}">
                <a16:creationId xmlns:a16="http://schemas.microsoft.com/office/drawing/2014/main" id="{BC671628-D95C-4697-965D-2A5464277EC4}"/>
              </a:ext>
            </a:extLst>
          </p:cNvPr>
          <p:cNvSpPr>
            <a:spLocks noGrp="1"/>
          </p:cNvSpPr>
          <p:nvPr>
            <p:ph idx="1"/>
          </p:nvPr>
        </p:nvSpPr>
        <p:spPr>
          <a:xfrm>
            <a:off x="290945" y="1174819"/>
            <a:ext cx="8506712" cy="3263504"/>
          </a:xfrm>
        </p:spPr>
        <p:txBody>
          <a:bodyPr vert="horz" lIns="91440" tIns="45720" rIns="91440" bIns="45720" rtlCol="0" anchor="t">
            <a:noAutofit/>
          </a:bodyPr>
          <a:lstStyle/>
          <a:p>
            <a:pPr lvl="0">
              <a:defRPr b="0" i="0"/>
            </a:pPr>
            <a:r>
              <a:rPr lang="2057" sz="2000" dirty="0"/>
              <a:t>The exam period has been extended until 7 January 2022. Exams for some courses will thus be held during the first week in January. </a:t>
            </a:r>
          </a:p>
          <a:p>
            <a:pPr lvl="0">
              <a:defRPr b="0" i="0"/>
            </a:pPr>
            <a:r>
              <a:rPr lang="2057" sz="2000" dirty="0"/>
              <a:t>There will be digital and analogue exams written on campus as well as digital home exams.</a:t>
            </a:r>
          </a:p>
          <a:p>
            <a:pPr lvl="0">
              <a:defRPr b="0" i="0"/>
            </a:pPr>
            <a:r>
              <a:rPr lang="2057" sz="2000" dirty="0"/>
              <a:t>Capacity in Trondheim has been reduced by 20% because parts of the exam buildings are being used as a vaccination centre.</a:t>
            </a:r>
          </a:p>
          <a:p>
            <a:pPr lvl="0">
              <a:defRPr b="0" i="0"/>
            </a:pPr>
            <a:r>
              <a:rPr lang="2057" sz="2000" dirty="0"/>
              <a:t>The exam schedule was published at the start of the semester (week 33/34). </a:t>
            </a:r>
          </a:p>
        </p:txBody>
      </p:sp>
    </p:spTree>
    <p:extLst>
      <p:ext uri="{BB962C8B-B14F-4D97-AF65-F5344CB8AC3E}">
        <p14:creationId xmlns:p14="http://schemas.microsoft.com/office/powerpoint/2010/main" val="332795477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4B6F7FE-1C5B-314E-9EB6-C3D6F936303D}"/>
              </a:ext>
            </a:extLst>
          </p:cNvPr>
          <p:cNvSpPr>
            <a:spLocks noGrp="1"/>
          </p:cNvSpPr>
          <p:nvPr>
            <p:ph type="title"/>
          </p:nvPr>
        </p:nvSpPr>
        <p:spPr>
          <a:xfrm>
            <a:off x="301385" y="183139"/>
            <a:ext cx="8435592" cy="520840"/>
          </a:xfrm>
        </p:spPr>
        <p:txBody>
          <a:bodyPr/>
          <a:lstStyle/>
          <a:p>
            <a:pPr>
              <a:defRPr b="0" i="0"/>
            </a:pPr>
            <a:r>
              <a:rPr lang="2057" sz="2800" b="1"/>
              <a:t>The Government’s reopening plan for Norway</a:t>
            </a:r>
          </a:p>
        </p:txBody>
      </p:sp>
      <p:sp>
        <p:nvSpPr>
          <p:cNvPr id="3" name="Plassholder for innhold 2">
            <a:extLst>
              <a:ext uri="{FF2B5EF4-FFF2-40B4-BE49-F238E27FC236}">
                <a16:creationId xmlns:a16="http://schemas.microsoft.com/office/drawing/2014/main" id="{8B10C514-EF45-4E45-AC21-B580BE9D8E1F}"/>
              </a:ext>
            </a:extLst>
          </p:cNvPr>
          <p:cNvSpPr>
            <a:spLocks noGrp="1"/>
          </p:cNvSpPr>
          <p:nvPr>
            <p:ph idx="1"/>
          </p:nvPr>
        </p:nvSpPr>
        <p:spPr>
          <a:xfrm>
            <a:off x="301385" y="830266"/>
            <a:ext cx="8547415" cy="3613774"/>
          </a:xfrm>
        </p:spPr>
        <p:txBody>
          <a:bodyPr vert="horz" lIns="90000" tIns="46800" rIns="90000" bIns="46800" rtlCol="0" anchor="t">
            <a:noAutofit/>
          </a:bodyPr>
          <a:lstStyle/>
          <a:p>
            <a:pPr marL="0" indent="0">
              <a:buNone/>
              <a:defRPr b="0" i="0"/>
            </a:pPr>
            <a:r>
              <a:rPr lang="2057" sz="1600" b="1">
                <a:solidFill>
                  <a:schemeClr val="bg1"/>
                </a:solidFill>
                <a:highlight>
                  <a:srgbClr val="808000"/>
                </a:highlight>
              </a:rPr>
              <a:t>Step 1 from 16 April:</a:t>
            </a:r>
            <a:r>
              <a:rPr lang="2057" sz="1600"/>
              <a:t>  Easing the restrictions that were introduced before Easter</a:t>
            </a:r>
          </a:p>
          <a:p>
            <a:pPr marL="457200" lvl="1" indent="0">
              <a:buNone/>
              <a:defRPr b="0" i="0"/>
            </a:pPr>
            <a:r>
              <a:rPr lang="2057" sz="1200"/>
              <a:t>Change back to 1 metre social distancing, limited serving of alcohol permitted, more people attending events in person, etc.</a:t>
            </a:r>
          </a:p>
          <a:p>
            <a:pPr marL="0" indent="0">
              <a:buNone/>
              <a:defRPr b="0" i="0"/>
            </a:pPr>
            <a:r>
              <a:rPr lang="2057" sz="1600" b="1">
                <a:solidFill>
                  <a:schemeClr val="bg1"/>
                </a:solidFill>
                <a:highlight>
                  <a:srgbClr val="BBAC76"/>
                </a:highlight>
              </a:rPr>
              <a:t>Step 2 from 27 May:</a:t>
            </a:r>
            <a:r>
              <a:rPr lang="2057" sz="1600"/>
              <a:t> Further relaxation of restrictions</a:t>
            </a:r>
          </a:p>
          <a:p>
            <a:pPr marL="457200" lvl="1" indent="0">
              <a:buNone/>
              <a:defRPr b="0" i="0"/>
            </a:pPr>
            <a:r>
              <a:rPr lang="2057" sz="1200"/>
              <a:t>More in-person teaching, even more guests allowed in private homes and at events, longer hours for serving of alcohol, more scope for recreational sports, etc.</a:t>
            </a:r>
          </a:p>
          <a:p>
            <a:pPr marL="0" indent="0">
              <a:buNone/>
              <a:defRPr b="0" i="0"/>
            </a:pPr>
            <a:r>
              <a:rPr lang="2057" sz="1600" b="1">
                <a:solidFill>
                  <a:schemeClr val="bg1"/>
                </a:solidFill>
                <a:highlight>
                  <a:srgbClr val="008000"/>
                </a:highlight>
              </a:rPr>
              <a:t>Stage 3 from 20 June:</a:t>
            </a:r>
            <a:r>
              <a:rPr lang="2057" sz="1600"/>
              <a:t> Opening in more areas</a:t>
            </a:r>
          </a:p>
          <a:p>
            <a:pPr marL="457200" lvl="1" indent="0">
              <a:buNone/>
              <a:defRPr b="0" i="0"/>
            </a:pPr>
            <a:r>
              <a:rPr lang="2057" sz="1200"/>
              <a:t>Frequent use of rapid tests and Covid-19 certificates, competitions in recreational sports, more travel abroad, more scope for cross-border workers, etc.</a:t>
            </a:r>
          </a:p>
          <a:p>
            <a:pPr marL="0" indent="0">
              <a:buNone/>
              <a:defRPr b="0" i="0"/>
            </a:pPr>
            <a:r>
              <a:rPr lang="2057" sz="1600" b="1">
                <a:highlight>
                  <a:srgbClr val="00FF00"/>
                </a:highlight>
              </a:rPr>
              <a:t>Almost normal everyday life, with increased preparedness</a:t>
            </a:r>
            <a:r>
              <a:rPr lang="2057" sz="1600" b="1">
                <a:solidFill>
                  <a:srgbClr val="FF0000"/>
                </a:solidFill>
                <a:highlight>
                  <a:srgbClr val="00FF00"/>
                </a:highlight>
              </a:rPr>
              <a:t>: </a:t>
            </a:r>
            <a:r>
              <a:rPr lang="2057" sz="1600">
                <a:solidFill>
                  <a:srgbClr val="FF0000"/>
                </a:solidFill>
              </a:rPr>
              <a:t> </a:t>
            </a:r>
          </a:p>
          <a:p>
            <a:pPr marL="0" indent="0">
              <a:buNone/>
              <a:defRPr b="0" i="0"/>
            </a:pPr>
            <a:r>
              <a:rPr lang="2057" sz="1600">
                <a:solidFill>
                  <a:srgbClr val="FF0000"/>
                </a:solidFill>
              </a:rPr>
              <a:t>	</a:t>
            </a:r>
            <a:r>
              <a:rPr lang="2057" sz="1200"/>
              <a:t>Continued measures to prevent infection, entry restrictions from some countries. </a:t>
            </a:r>
          </a:p>
          <a:p>
            <a:pPr marL="57150" indent="0">
              <a:buNone/>
            </a:pPr>
            <a:endParaRPr lang="nb-NO" sz="1200"/>
          </a:p>
          <a:p>
            <a:pPr marL="57150" indent="0">
              <a:buNone/>
              <a:defRPr b="0" i="0"/>
            </a:pPr>
            <a:r>
              <a:rPr lang="2057" sz="1200"/>
              <a:t>Data and not dates control the time between each step. The conditions for moving from one step to the next are that there is no negative trend in infection rates, that the public health service has good capacity and that the vaccination plan is followed. </a:t>
            </a:r>
          </a:p>
        </p:txBody>
      </p:sp>
    </p:spTree>
    <p:extLst>
      <p:ext uri="{BB962C8B-B14F-4D97-AF65-F5344CB8AC3E}">
        <p14:creationId xmlns:p14="http://schemas.microsoft.com/office/powerpoint/2010/main" val="358089393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F39D7C4C-0F9F-4FA4-A9E9-5EFCF4E35054}"/>
              </a:ext>
            </a:extLst>
          </p:cNvPr>
          <p:cNvSpPr>
            <a:spLocks noGrp="1"/>
          </p:cNvSpPr>
          <p:nvPr>
            <p:ph idx="1"/>
          </p:nvPr>
        </p:nvSpPr>
        <p:spPr>
          <a:xfrm>
            <a:off x="403438" y="1010266"/>
            <a:ext cx="8316694" cy="2447180"/>
          </a:xfrm>
        </p:spPr>
        <p:txBody>
          <a:bodyPr vert="horz" lIns="90000" tIns="46800" rIns="90000" bIns="46800" rtlCol="0" anchor="t">
            <a:noAutofit/>
          </a:bodyPr>
          <a:lstStyle/>
          <a:p>
            <a:pPr>
              <a:defRPr b="0" i="0"/>
            </a:pPr>
            <a:r>
              <a:rPr lang="2057"/>
              <a:t>About 50% in-person teaching</a:t>
            </a:r>
          </a:p>
          <a:p>
            <a:pPr>
              <a:defRPr b="0" i="0"/>
            </a:pPr>
            <a:r>
              <a:rPr lang="2057"/>
              <a:t>Maximum 200 at lectures and 50 in group teaching </a:t>
            </a:r>
          </a:p>
          <a:p>
            <a:pPr>
              <a:defRPr b="0" i="0"/>
            </a:pPr>
            <a:r>
              <a:rPr lang="2057"/>
              <a:t>Continued working from home for those who can </a:t>
            </a:r>
          </a:p>
          <a:p>
            <a:pPr>
              <a:defRPr b="0" i="0"/>
            </a:pPr>
            <a:r>
              <a:rPr lang="2057"/>
              <a:t>Cautious reopening of social activities on campus</a:t>
            </a:r>
          </a:p>
          <a:p>
            <a:pPr>
              <a:defRPr b="0" i="0"/>
            </a:pPr>
            <a:r>
              <a:rPr lang="2057"/>
              <a:t>Focus on psychosocial initiatives for students</a:t>
            </a:r>
          </a:p>
        </p:txBody>
      </p:sp>
      <p:sp>
        <p:nvSpPr>
          <p:cNvPr id="2" name="Tittel 1">
            <a:extLst>
              <a:ext uri="{FF2B5EF4-FFF2-40B4-BE49-F238E27FC236}">
                <a16:creationId xmlns:a16="http://schemas.microsoft.com/office/drawing/2014/main" id="{A28937FA-2242-455E-BA60-FC7A7CBE365C}"/>
              </a:ext>
            </a:extLst>
          </p:cNvPr>
          <p:cNvSpPr>
            <a:spLocks noGrp="1"/>
          </p:cNvSpPr>
          <p:nvPr>
            <p:ph type="title"/>
          </p:nvPr>
        </p:nvSpPr>
        <p:spPr>
          <a:xfrm>
            <a:off x="301385" y="298339"/>
            <a:ext cx="8802086" cy="947987"/>
          </a:xfrm>
        </p:spPr>
        <p:txBody>
          <a:bodyPr/>
          <a:lstStyle/>
          <a:p>
            <a:pPr>
              <a:defRPr b="0" i="0"/>
            </a:pPr>
            <a:r>
              <a:rPr lang="2057" sz="2800" b="1"/>
              <a:t>NTNU’s reopening plan - </a:t>
            </a:r>
            <a:r>
              <a:rPr lang="2057" sz="2800" b="1">
                <a:solidFill>
                  <a:schemeClr val="bg1"/>
                </a:solidFill>
                <a:highlight>
                  <a:srgbClr val="808000"/>
                </a:highlight>
              </a:rPr>
              <a:t>Step 1</a:t>
            </a:r>
            <a:r>
              <a:rPr lang="2057" sz="2800" b="0"/>
              <a:t> (from 19 April)</a:t>
            </a:r>
            <a:br>
              <a:rPr lang="2057" sz="2800" b="0"/>
            </a:br>
            <a:endParaRPr lang="nb-NO" sz="2800" b="0"/>
          </a:p>
        </p:txBody>
      </p:sp>
      <p:cxnSp>
        <p:nvCxnSpPr>
          <p:cNvPr id="5" name="Rett linje 4">
            <a:extLst>
              <a:ext uri="{FF2B5EF4-FFF2-40B4-BE49-F238E27FC236}">
                <a16:creationId xmlns:a16="http://schemas.microsoft.com/office/drawing/2014/main" id="{36B21255-996F-4EE8-A26A-82AABDD571C7}"/>
              </a:ext>
            </a:extLst>
          </p:cNvPr>
          <p:cNvCxnSpPr/>
          <p:nvPr/>
        </p:nvCxnSpPr>
        <p:spPr>
          <a:xfrm>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 name="Rett linje 5">
            <a:extLst>
              <a:ext uri="{FF2B5EF4-FFF2-40B4-BE49-F238E27FC236}">
                <a16:creationId xmlns:a16="http://schemas.microsoft.com/office/drawing/2014/main" id="{61546C04-E757-4E0B-BDFA-A2010A939D35}"/>
              </a:ext>
            </a:extLst>
          </p:cNvPr>
          <p:cNvCxnSpPr/>
          <p:nvPr/>
        </p:nvCxnSpPr>
        <p:spPr>
          <a:xfrm flipV="1">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9263966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7FACBFA-95A0-4BB1-87A2-467D36F3EC7C}"/>
              </a:ext>
            </a:extLst>
          </p:cNvPr>
          <p:cNvSpPr>
            <a:spLocks noGrp="1"/>
          </p:cNvSpPr>
          <p:nvPr>
            <p:ph type="title"/>
          </p:nvPr>
        </p:nvSpPr>
        <p:spPr>
          <a:xfrm>
            <a:off x="301385" y="298339"/>
            <a:ext cx="8435592" cy="520840"/>
          </a:xfrm>
        </p:spPr>
        <p:txBody>
          <a:bodyPr/>
          <a:lstStyle/>
          <a:p>
            <a:pPr>
              <a:defRPr b="0" i="0"/>
            </a:pPr>
            <a:r>
              <a:rPr lang="2057" sz="2800" b="1">
                <a:solidFill>
                  <a:schemeClr val="bg1"/>
                </a:solidFill>
                <a:highlight>
                  <a:srgbClr val="BBAC76"/>
                </a:highlight>
              </a:rPr>
              <a:t>Step 2</a:t>
            </a:r>
            <a:r>
              <a:rPr lang="2057" sz="2800" b="1">
                <a:solidFill>
                  <a:srgbClr val="000000"/>
                </a:solidFill>
              </a:rPr>
              <a:t> at NTNU </a:t>
            </a:r>
            <a:r>
              <a:rPr lang="2057" sz="2800" b="0">
                <a:solidFill>
                  <a:srgbClr val="000000"/>
                </a:solidFill>
              </a:rPr>
              <a:t>(from 27 May) </a:t>
            </a:r>
          </a:p>
        </p:txBody>
      </p:sp>
      <p:sp>
        <p:nvSpPr>
          <p:cNvPr id="3" name="Plassholder for innhold 2">
            <a:extLst>
              <a:ext uri="{FF2B5EF4-FFF2-40B4-BE49-F238E27FC236}">
                <a16:creationId xmlns:a16="http://schemas.microsoft.com/office/drawing/2014/main" id="{35B03188-E14E-4118-9FBE-1B61539CD99D}"/>
              </a:ext>
            </a:extLst>
          </p:cNvPr>
          <p:cNvSpPr>
            <a:spLocks noGrp="1"/>
          </p:cNvSpPr>
          <p:nvPr>
            <p:ph idx="1"/>
          </p:nvPr>
        </p:nvSpPr>
        <p:spPr>
          <a:xfrm>
            <a:off x="301385" y="950771"/>
            <a:ext cx="8616986" cy="3501586"/>
          </a:xfrm>
        </p:spPr>
        <p:txBody>
          <a:bodyPr vert="horz" lIns="90000" tIns="46800" rIns="90000" bIns="46800" rtlCol="0" anchor="t">
            <a:noAutofit/>
          </a:bodyPr>
          <a:lstStyle/>
          <a:p>
            <a:pPr>
              <a:defRPr b="0" i="0"/>
            </a:pPr>
            <a:r>
              <a:rPr lang="2057" sz="1800"/>
              <a:t>Increased in-person teaching. </a:t>
            </a:r>
            <a:endParaRPr lang="nb-NO"/>
          </a:p>
          <a:p>
            <a:pPr>
              <a:defRPr b="0" i="0"/>
            </a:pPr>
            <a:r>
              <a:rPr lang="2057" sz="1800"/>
              <a:t>Increased use of regular testing and mass testing.</a:t>
            </a:r>
            <a:endParaRPr lang="nb-NO"/>
          </a:p>
          <a:p>
            <a:pPr>
              <a:defRPr b="0" i="0"/>
            </a:pPr>
            <a:r>
              <a:rPr lang="2057" sz="1800"/>
              <a:t>Online exams take place (11 May - 11 June)</a:t>
            </a:r>
          </a:p>
          <a:p>
            <a:pPr>
              <a:defRPr b="0" i="0"/>
            </a:pPr>
            <a:r>
              <a:rPr lang="2057" sz="1800"/>
              <a:t>Continued working from home for everyone who has the opportunity and/or flexible working hours.</a:t>
            </a:r>
          </a:p>
          <a:p>
            <a:pPr>
              <a:defRPr b="0" i="0"/>
            </a:pPr>
            <a:r>
              <a:rPr lang="2057" sz="1800"/>
              <a:t>More people present at social events for students and staff (indoors maximum 10 without fixed seating, 100 with fixed seating). </a:t>
            </a:r>
          </a:p>
          <a:p>
            <a:pPr>
              <a:defRPr b="0" i="0"/>
            </a:pPr>
            <a:r>
              <a:rPr lang="2057" sz="1800"/>
              <a:t>Separate rules for outdoor activities.</a:t>
            </a:r>
          </a:p>
          <a:p>
            <a:pPr>
              <a:defRPr b="0" i="0"/>
            </a:pPr>
            <a:r>
              <a:rPr lang="2057" sz="1800"/>
              <a:t>Mandatory face masks in many places in Trondheim municipality from 20 May. </a:t>
            </a:r>
          </a:p>
          <a:p>
            <a:pPr>
              <a:defRPr b="0" i="0"/>
            </a:pPr>
            <a:r>
              <a:rPr lang="2057" sz="1800"/>
              <a:t>Travel within Norway is possible. Travel abroad is still not advised.</a:t>
            </a:r>
          </a:p>
          <a:p>
            <a:pPr>
              <a:defRPr b="0" i="0"/>
            </a:pPr>
            <a:r>
              <a:rPr lang="2057" sz="1800"/>
              <a:t>Strict restrictions on entry still apply to foreigners who are not resident in Norway. </a:t>
            </a:r>
          </a:p>
          <a:p>
            <a:pPr>
              <a:defRPr b="0" i="0"/>
            </a:pPr>
            <a:r>
              <a:rPr lang="2057" sz="1800"/>
              <a:t>Continued focus on psychosocial measures for students.</a:t>
            </a:r>
          </a:p>
        </p:txBody>
      </p:sp>
      <p:cxnSp>
        <p:nvCxnSpPr>
          <p:cNvPr id="6" name="Rett linje 5">
            <a:extLst>
              <a:ext uri="{FF2B5EF4-FFF2-40B4-BE49-F238E27FC236}">
                <a16:creationId xmlns:a16="http://schemas.microsoft.com/office/drawing/2014/main" id="{069BBD26-7187-4FE4-B21F-F82A37AF07D6}"/>
              </a:ext>
            </a:extLst>
          </p:cNvPr>
          <p:cNvCxnSpPr/>
          <p:nvPr/>
        </p:nvCxnSpPr>
        <p:spPr>
          <a:xfrm>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 name="Rett linje 6">
            <a:extLst>
              <a:ext uri="{FF2B5EF4-FFF2-40B4-BE49-F238E27FC236}">
                <a16:creationId xmlns:a16="http://schemas.microsoft.com/office/drawing/2014/main" id="{3AD50891-01A8-4191-8BD0-180BA15DAE7D}"/>
              </a:ext>
            </a:extLst>
          </p:cNvPr>
          <p:cNvCxnSpPr/>
          <p:nvPr/>
        </p:nvCxnSpPr>
        <p:spPr>
          <a:xfrm flipV="1">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6779181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25198F3-A505-430E-A4AF-E8204BBBD837}"/>
              </a:ext>
            </a:extLst>
          </p:cNvPr>
          <p:cNvSpPr>
            <a:spLocks noGrp="1"/>
          </p:cNvSpPr>
          <p:nvPr>
            <p:ph type="title"/>
          </p:nvPr>
        </p:nvSpPr>
        <p:spPr>
          <a:xfrm>
            <a:off x="301385" y="298339"/>
            <a:ext cx="8435592" cy="520840"/>
          </a:xfrm>
        </p:spPr>
        <p:txBody>
          <a:bodyPr/>
          <a:lstStyle/>
          <a:p>
            <a:pPr>
              <a:defRPr b="0" i="0"/>
            </a:pPr>
            <a:r>
              <a:rPr lang="2057" sz="2800" b="1">
                <a:solidFill>
                  <a:schemeClr val="bg1"/>
                </a:solidFill>
                <a:highlight>
                  <a:srgbClr val="008000"/>
                </a:highlight>
              </a:rPr>
              <a:t>Step 3</a:t>
            </a:r>
            <a:r>
              <a:rPr lang="2057" sz="2800" b="1"/>
              <a:t> at NTNU </a:t>
            </a:r>
            <a:r>
              <a:rPr lang="2057" sz="2800" b="0"/>
              <a:t>(from 22 June) </a:t>
            </a:r>
          </a:p>
        </p:txBody>
      </p:sp>
      <p:sp>
        <p:nvSpPr>
          <p:cNvPr id="3" name="Plassholder for innhold 2">
            <a:extLst>
              <a:ext uri="{FF2B5EF4-FFF2-40B4-BE49-F238E27FC236}">
                <a16:creationId xmlns:a16="http://schemas.microsoft.com/office/drawing/2014/main" id="{74592891-0B5D-4862-8798-8235C1E3A925}"/>
              </a:ext>
            </a:extLst>
          </p:cNvPr>
          <p:cNvSpPr>
            <a:spLocks noGrp="1"/>
          </p:cNvSpPr>
          <p:nvPr>
            <p:ph idx="1"/>
          </p:nvPr>
        </p:nvSpPr>
        <p:spPr>
          <a:xfrm>
            <a:off x="301385" y="990913"/>
            <a:ext cx="8541230" cy="3854248"/>
          </a:xfrm>
        </p:spPr>
        <p:txBody>
          <a:bodyPr vert="horz" lIns="90000" tIns="46800" rIns="90000" bIns="46800" rtlCol="0" anchor="t">
            <a:noAutofit/>
          </a:bodyPr>
          <a:lstStyle/>
          <a:p>
            <a:pPr>
              <a:defRPr b="0" i="0"/>
            </a:pPr>
            <a:r>
              <a:rPr lang="2057" sz="1600" dirty="0"/>
              <a:t>Increased in-person teaching where applicable (up to about 80% of normal capacity).</a:t>
            </a:r>
          </a:p>
          <a:p>
            <a:pPr>
              <a:defRPr b="0" i="0"/>
            </a:pPr>
            <a:r>
              <a:rPr lang="2057" sz="1600" dirty="0"/>
              <a:t>One-metre distancing rule in teaching spaces </a:t>
            </a:r>
            <a:r>
              <a:rPr lang="nb-NO" sz="1600" dirty="0" err="1"/>
              <a:t>removed</a:t>
            </a:r>
            <a:r>
              <a:rPr lang="nb-NO" sz="1600" dirty="0"/>
              <a:t> from 21 September.</a:t>
            </a:r>
            <a:r>
              <a:rPr lang="2057" sz="1600" dirty="0"/>
              <a:t> </a:t>
            </a:r>
          </a:p>
          <a:p>
            <a:pPr>
              <a:defRPr b="0" i="0"/>
            </a:pPr>
            <a:r>
              <a:rPr lang="nb-NO" sz="1600" dirty="0"/>
              <a:t>S</a:t>
            </a:r>
            <a:r>
              <a:rPr lang="2057" sz="1600" dirty="0"/>
              <a:t>taff </a:t>
            </a:r>
            <a:r>
              <a:rPr lang="nb-NO" sz="1600" dirty="0" err="1"/>
              <a:t>will</a:t>
            </a:r>
            <a:r>
              <a:rPr lang="nb-NO" sz="1600" dirty="0"/>
              <a:t> </a:t>
            </a:r>
            <a:r>
              <a:rPr lang="2057" sz="1600" dirty="0"/>
              <a:t>have NTNU’s premises</a:t>
            </a:r>
            <a:r>
              <a:rPr lang="nb-NO" sz="1600" dirty="0"/>
              <a:t> </a:t>
            </a:r>
            <a:r>
              <a:rPr lang="2057" sz="1600" dirty="0"/>
              <a:t>a</a:t>
            </a:r>
            <a:r>
              <a:rPr lang="nb-NO" sz="1600" dirty="0"/>
              <a:t>s </a:t>
            </a:r>
            <a:r>
              <a:rPr lang="nb-NO" sz="1600" dirty="0" err="1"/>
              <a:t>their</a:t>
            </a:r>
            <a:r>
              <a:rPr lang="2057" sz="1600" dirty="0"/>
              <a:t> permanent workplace </a:t>
            </a:r>
            <a:r>
              <a:rPr lang="nb-NO" sz="1600" dirty="0"/>
              <a:t>from 21 September. </a:t>
            </a:r>
            <a:r>
              <a:rPr lang="2057" sz="1600" dirty="0"/>
              <a:t> </a:t>
            </a:r>
          </a:p>
          <a:p>
            <a:pPr>
              <a:defRPr b="0" i="0"/>
            </a:pPr>
            <a:r>
              <a:rPr lang="2057" sz="1600" dirty="0"/>
              <a:t>General measures to prevent infection and use of Check-in.</a:t>
            </a:r>
          </a:p>
          <a:p>
            <a:pPr>
              <a:defRPr b="0" i="0"/>
            </a:pPr>
            <a:r>
              <a:rPr lang="2057" sz="1600" dirty="0"/>
              <a:t>Holding events outdoors rather than indoors is still recommended.</a:t>
            </a:r>
          </a:p>
          <a:p>
            <a:pPr lvl="1">
              <a:defRPr b="0" i="0"/>
            </a:pPr>
            <a:r>
              <a:rPr lang="2057" sz="1200" dirty="0"/>
              <a:t>Indoors: Up to 400 people at events without fixed places, 1000 with fixed places. If pre-event testing and Covid-19 certificates are used, the number can be increased by 50 per cent.</a:t>
            </a:r>
          </a:p>
          <a:p>
            <a:pPr lvl="1">
              <a:defRPr b="0" i="0"/>
            </a:pPr>
            <a:r>
              <a:rPr lang="2057" sz="1200" dirty="0"/>
              <a:t>Risk assessments must be done for events on campus. </a:t>
            </a:r>
            <a:endParaRPr lang="nb-NO" sz="1200" dirty="0"/>
          </a:p>
          <a:p>
            <a:pPr>
              <a:defRPr b="0" i="0"/>
            </a:pPr>
            <a:r>
              <a:rPr lang="2057" sz="1600" dirty="0"/>
              <a:t>International students </a:t>
            </a:r>
            <a:r>
              <a:rPr lang="en-GB" sz="1600" dirty="0"/>
              <a:t>were allowed to enter</a:t>
            </a:r>
            <a:r>
              <a:rPr lang="2057" sz="1600" dirty="0"/>
              <a:t> Norway from 1 August. PhD students could </a:t>
            </a:r>
            <a:r>
              <a:rPr lang="en-GB" sz="1600" dirty="0"/>
              <a:t>come to Norway</a:t>
            </a:r>
            <a:r>
              <a:rPr lang="2057" sz="1600" dirty="0"/>
              <a:t> from 15 August. </a:t>
            </a:r>
          </a:p>
          <a:p>
            <a:pPr>
              <a:defRPr b="0" i="0"/>
            </a:pPr>
            <a:r>
              <a:rPr lang="2057" sz="1600" dirty="0">
                <a:hlinkClick r:id="rId3"/>
              </a:rPr>
              <a:t>Travel restrictions still in place for particularly hard-hit countries. </a:t>
            </a:r>
            <a:endParaRPr lang="nb-NO" sz="1600" strike="sngStrike" dirty="0"/>
          </a:p>
        </p:txBody>
      </p:sp>
    </p:spTree>
    <p:extLst>
      <p:ext uri="{BB962C8B-B14F-4D97-AF65-F5344CB8AC3E}">
        <p14:creationId xmlns:p14="http://schemas.microsoft.com/office/powerpoint/2010/main" val="238599203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63579A7-37FE-44DD-BCAE-ED4F64D5A0FA}"/>
              </a:ext>
            </a:extLst>
          </p:cNvPr>
          <p:cNvSpPr>
            <a:spLocks noGrp="1"/>
          </p:cNvSpPr>
          <p:nvPr>
            <p:ph type="title"/>
          </p:nvPr>
        </p:nvSpPr>
        <p:spPr>
          <a:xfrm>
            <a:off x="301385" y="298339"/>
            <a:ext cx="8710382" cy="525401"/>
          </a:xfrm>
        </p:spPr>
        <p:txBody>
          <a:bodyPr/>
          <a:lstStyle/>
          <a:p>
            <a:pPr>
              <a:defRPr b="0" i="0"/>
            </a:pPr>
            <a:r>
              <a:rPr lang="2057" sz="2800" b="1" dirty="0">
                <a:highlight>
                  <a:srgbClr val="00FF00"/>
                </a:highlight>
              </a:rPr>
              <a:t>Almost normal,</a:t>
            </a:r>
            <a:r>
              <a:rPr lang="2057" sz="2800" b="1" dirty="0"/>
              <a:t> with increased preparedness</a:t>
            </a:r>
            <a:endParaRPr lang="nb-NO" sz="2800" b="0" dirty="0"/>
          </a:p>
        </p:txBody>
      </p:sp>
      <p:sp>
        <p:nvSpPr>
          <p:cNvPr id="3" name="Plassholder for innhold 2">
            <a:extLst>
              <a:ext uri="{FF2B5EF4-FFF2-40B4-BE49-F238E27FC236}">
                <a16:creationId xmlns:a16="http://schemas.microsoft.com/office/drawing/2014/main" id="{C1046088-D28D-4F81-B26E-16FAE0C0AD60}"/>
              </a:ext>
            </a:extLst>
          </p:cNvPr>
          <p:cNvSpPr>
            <a:spLocks noGrp="1"/>
          </p:cNvSpPr>
          <p:nvPr>
            <p:ph idx="1"/>
          </p:nvPr>
        </p:nvSpPr>
        <p:spPr>
          <a:xfrm>
            <a:off x="301384" y="1011050"/>
            <a:ext cx="8576609" cy="3014732"/>
          </a:xfrm>
        </p:spPr>
        <p:txBody>
          <a:bodyPr vert="horz" lIns="90000" tIns="46800" rIns="90000" bIns="46800" rtlCol="0" anchor="t">
            <a:noAutofit/>
          </a:bodyPr>
          <a:lstStyle/>
          <a:p>
            <a:pPr>
              <a:defRPr b="0" i="0"/>
            </a:pPr>
            <a:r>
              <a:rPr lang="en-GB" sz="1600" dirty="0"/>
              <a:t>National measures, like social distancing, will generally be phased out. Preparedness measures will still be taken.</a:t>
            </a:r>
          </a:p>
          <a:p>
            <a:pPr>
              <a:defRPr b="0" i="0"/>
            </a:pPr>
            <a:r>
              <a:rPr lang="en-GB" sz="1600" dirty="0"/>
              <a:t>From 27 September health authorities will do less contact tracing and focus more on Covid testing. </a:t>
            </a:r>
          </a:p>
          <a:p>
            <a:pPr>
              <a:defRPr b="0" i="0"/>
            </a:pPr>
            <a:r>
              <a:rPr lang="en-GB" sz="1600" dirty="0"/>
              <a:t>General steps to prevent infection will continue, but it is not yet clear how strict these will be.  </a:t>
            </a:r>
            <a:r>
              <a:rPr lang="en-GB" sz="1600" strike="sngStrike" dirty="0"/>
              <a:t>  </a:t>
            </a:r>
          </a:p>
          <a:p>
            <a:pPr>
              <a:defRPr b="0" i="0"/>
            </a:pPr>
            <a:r>
              <a:rPr lang="en-GB" sz="1600" dirty="0"/>
              <a:t>In-person teaching up to about 80% of normal capacity during this autumn. Online teaching methods used where they are best suited. </a:t>
            </a:r>
          </a:p>
          <a:p>
            <a:pPr>
              <a:defRPr b="0" i="0"/>
            </a:pPr>
            <a:r>
              <a:rPr lang="en-GB" sz="1600" dirty="0"/>
              <a:t>Exams will be held as planned previously with a mix of exams on campus and at home. </a:t>
            </a:r>
          </a:p>
          <a:p>
            <a:pPr>
              <a:defRPr b="0" i="0"/>
            </a:pPr>
            <a:endParaRPr lang="en-GB" sz="1600" dirty="0"/>
          </a:p>
          <a:p>
            <a:pPr marL="0" indent="0">
              <a:buNone/>
              <a:defRPr b="0" i="0"/>
            </a:pPr>
            <a:r>
              <a:rPr lang="en-GB" sz="1600" dirty="0"/>
              <a:t>This phase comes into force when at least 90 per cent of the adult population (aged over 18) is fully vaccinated, and the national situation makes this possible. </a:t>
            </a:r>
          </a:p>
        </p:txBody>
      </p:sp>
    </p:spTree>
    <p:extLst>
      <p:ext uri="{BB962C8B-B14F-4D97-AF65-F5344CB8AC3E}">
        <p14:creationId xmlns:p14="http://schemas.microsoft.com/office/powerpoint/2010/main" val="170951908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2E9C57-67BA-4FF1-AF03-236C0C55FE2B}"/>
              </a:ext>
            </a:extLst>
          </p:cNvPr>
          <p:cNvSpPr>
            <a:spLocks noGrp="1"/>
          </p:cNvSpPr>
          <p:nvPr>
            <p:ph type="title"/>
          </p:nvPr>
        </p:nvSpPr>
        <p:spPr>
          <a:xfrm>
            <a:off x="362626" y="213489"/>
            <a:ext cx="8435594" cy="520840"/>
          </a:xfrm>
        </p:spPr>
        <p:txBody>
          <a:bodyPr/>
          <a:lstStyle/>
          <a:p>
            <a:pPr>
              <a:defRPr b="0" i="0"/>
            </a:pPr>
            <a:r>
              <a:rPr lang="2057" sz="2800" b="1"/>
              <a:t>Gradual phasing out of restrictions at NTNU - 1</a:t>
            </a:r>
          </a:p>
        </p:txBody>
      </p:sp>
      <p:sp>
        <p:nvSpPr>
          <p:cNvPr id="3" name="Plassholder for innhold 2">
            <a:extLst>
              <a:ext uri="{FF2B5EF4-FFF2-40B4-BE49-F238E27FC236}">
                <a16:creationId xmlns:a16="http://schemas.microsoft.com/office/drawing/2014/main" id="{8D0C53D7-DC64-4DE4-A80A-E237295ACAAE}"/>
              </a:ext>
            </a:extLst>
          </p:cNvPr>
          <p:cNvSpPr>
            <a:spLocks noGrp="1"/>
          </p:cNvSpPr>
          <p:nvPr>
            <p:ph idx="1"/>
          </p:nvPr>
        </p:nvSpPr>
        <p:spPr>
          <a:xfrm>
            <a:off x="301384" y="880779"/>
            <a:ext cx="8626859" cy="3613774"/>
          </a:xfrm>
        </p:spPr>
        <p:txBody>
          <a:bodyPr/>
          <a:lstStyle/>
          <a:p>
            <a:pPr marL="0" indent="0">
              <a:buNone/>
              <a:defRPr b="0" i="0"/>
            </a:pPr>
            <a:r>
              <a:rPr lang="2057" sz="1400" dirty="0"/>
              <a:t>The infection situation remains uncertain in all three university cities and local outbreaks may cause restrictions to be reintroduced or extended at short notice. Unless the infection situation gets worse, there will be no new rounds of mass testing (rapid tests) of students or staff. </a:t>
            </a:r>
          </a:p>
          <a:p>
            <a:pPr marL="0" indent="0">
              <a:buNone/>
            </a:pPr>
            <a:endParaRPr lang="nb-NO" sz="1400" dirty="0"/>
          </a:p>
          <a:p>
            <a:pPr marL="0" indent="0">
              <a:buNone/>
              <a:defRPr b="0" i="0"/>
            </a:pPr>
            <a:r>
              <a:rPr lang="2057" sz="1400" u="sng" dirty="0"/>
              <a:t>To be lifted from Tuesday 21 September: </a:t>
            </a:r>
          </a:p>
          <a:p>
            <a:pPr>
              <a:defRPr b="0" i="0"/>
            </a:pPr>
            <a:r>
              <a:rPr lang="2057" sz="1400" b="1" dirty="0"/>
              <a:t>The recommendation to cancel large student events in Trondheim.</a:t>
            </a:r>
          </a:p>
          <a:p>
            <a:pPr>
              <a:defRPr b="0" i="0"/>
            </a:pPr>
            <a:r>
              <a:rPr lang="2057" sz="1400" b="1" dirty="0"/>
              <a:t>Restrictions on events and stands on campus.  </a:t>
            </a:r>
            <a:r>
              <a:rPr lang="2057" sz="1400" b="0" dirty="0"/>
              <a:t>As long as the infection situation does not get worse, the ordinary rules in effect before the pandemic will apply. The following requirements must still be met until the end of phase three in the national reopening plan:</a:t>
            </a:r>
          </a:p>
          <a:p>
            <a:pPr lvl="1">
              <a:defRPr b="0" i="0"/>
            </a:pPr>
            <a:r>
              <a:rPr lang="2057" sz="1200" dirty="0"/>
              <a:t>General measures to prevent infection must be followed. </a:t>
            </a:r>
            <a:endParaRPr lang="nb-NO" sz="1400" dirty="0"/>
          </a:p>
          <a:p>
            <a:pPr lvl="1">
              <a:defRPr b="0" i="0"/>
            </a:pPr>
            <a:r>
              <a:rPr lang="2057" sz="1200" dirty="0"/>
              <a:t>Risk analysis must be carried out (</a:t>
            </a:r>
            <a:r>
              <a:rPr lang="2057" sz="1200" dirty="0">
                <a:hlinkClick r:id="rId2"/>
              </a:rPr>
              <a:t>the form </a:t>
            </a:r>
            <a:r>
              <a:rPr lang="nb-NO" sz="1200" dirty="0" err="1">
                <a:hlinkClick r:id="rId2"/>
              </a:rPr>
              <a:t>can</a:t>
            </a:r>
            <a:r>
              <a:rPr lang="nb-NO" sz="1200" dirty="0">
                <a:hlinkClick r:id="rId2"/>
              </a:rPr>
              <a:t> be </a:t>
            </a:r>
            <a:r>
              <a:rPr lang="nb-NO" sz="1200" dirty="0" err="1">
                <a:hlinkClick r:id="rId2"/>
              </a:rPr>
              <a:t>downloaded</a:t>
            </a:r>
            <a:r>
              <a:rPr lang="nb-NO" sz="1200" dirty="0">
                <a:hlinkClick r:id="rId2"/>
              </a:rPr>
              <a:t> from </a:t>
            </a:r>
            <a:r>
              <a:rPr lang="nb-NO" sz="1200" dirty="0" err="1">
                <a:hlinkClick r:id="rId2"/>
              </a:rPr>
              <a:t>this</a:t>
            </a:r>
            <a:r>
              <a:rPr lang="nb-NO" sz="1200" dirty="0">
                <a:hlinkClick r:id="rId2"/>
              </a:rPr>
              <a:t> web </a:t>
            </a:r>
            <a:r>
              <a:rPr lang="nb-NO" sz="1200" dirty="0" err="1">
                <a:hlinkClick r:id="rId2"/>
              </a:rPr>
              <a:t>page</a:t>
            </a:r>
            <a:r>
              <a:rPr lang="2057" sz="1200" dirty="0"/>
              <a:t>). </a:t>
            </a:r>
          </a:p>
          <a:p>
            <a:pPr lvl="1">
              <a:defRPr b="0" i="0"/>
            </a:pPr>
            <a:r>
              <a:rPr lang="2057" sz="1200" dirty="0"/>
              <a:t>Alcohol use is not permitted on NTNU’s premises on campus. </a:t>
            </a:r>
          </a:p>
        </p:txBody>
      </p:sp>
    </p:spTree>
    <p:extLst>
      <p:ext uri="{BB962C8B-B14F-4D97-AF65-F5344CB8AC3E}">
        <p14:creationId xmlns:p14="http://schemas.microsoft.com/office/powerpoint/2010/main" val="65055388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2E9C57-67BA-4FF1-AF03-236C0C55FE2B}"/>
              </a:ext>
            </a:extLst>
          </p:cNvPr>
          <p:cNvSpPr>
            <a:spLocks noGrp="1"/>
          </p:cNvSpPr>
          <p:nvPr>
            <p:ph type="title"/>
          </p:nvPr>
        </p:nvSpPr>
        <p:spPr>
          <a:xfrm>
            <a:off x="301385" y="298339"/>
            <a:ext cx="8435592" cy="520840"/>
          </a:xfrm>
        </p:spPr>
        <p:txBody>
          <a:bodyPr/>
          <a:lstStyle/>
          <a:p>
            <a:pPr>
              <a:defRPr b="0" i="0"/>
            </a:pPr>
            <a:r>
              <a:rPr lang="2057" sz="2800" b="1"/>
              <a:t>Gradual phasing out of restrictions at NTNU - 2</a:t>
            </a:r>
          </a:p>
        </p:txBody>
      </p:sp>
      <p:sp>
        <p:nvSpPr>
          <p:cNvPr id="3" name="Plassholder for innhold 2">
            <a:extLst>
              <a:ext uri="{FF2B5EF4-FFF2-40B4-BE49-F238E27FC236}">
                <a16:creationId xmlns:a16="http://schemas.microsoft.com/office/drawing/2014/main" id="{8D0C53D7-DC64-4DE4-A80A-E237295ACAAE}"/>
              </a:ext>
            </a:extLst>
          </p:cNvPr>
          <p:cNvSpPr>
            <a:spLocks noGrp="1"/>
          </p:cNvSpPr>
          <p:nvPr>
            <p:ph idx="1"/>
          </p:nvPr>
        </p:nvSpPr>
        <p:spPr>
          <a:xfrm>
            <a:off x="301385" y="924674"/>
            <a:ext cx="8418747" cy="3699366"/>
          </a:xfrm>
        </p:spPr>
        <p:txBody>
          <a:bodyPr/>
          <a:lstStyle/>
          <a:p>
            <a:pPr marL="0" indent="0">
              <a:buNone/>
              <a:defRPr b="0" i="0"/>
            </a:pPr>
            <a:r>
              <a:rPr lang="2057" sz="1400" u="sng" dirty="0"/>
              <a:t>To be lifted from Tuesday 21 September - continued: </a:t>
            </a:r>
          </a:p>
          <a:p>
            <a:pPr>
              <a:defRPr b="0" i="0"/>
            </a:pPr>
            <a:r>
              <a:rPr lang="2057" sz="1400" b="1" dirty="0"/>
              <a:t>One-metre distancing in teaching situations. </a:t>
            </a:r>
            <a:r>
              <a:rPr lang="2057" sz="1400" b="0" dirty="0"/>
              <a:t>But you should still keep a distance of at least one metre in rooms where there is no teaching (reading rooms, cafeterias and common areas) - see the advice from the Norwegian Institute of Public Health. </a:t>
            </a:r>
            <a:endParaRPr lang="nb-NO" sz="1400" dirty="0"/>
          </a:p>
          <a:p>
            <a:pPr>
              <a:defRPr b="0" i="0"/>
            </a:pPr>
            <a:r>
              <a:rPr lang="2057" sz="1400" b="1" dirty="0"/>
              <a:t>Arrangements for working from home</a:t>
            </a:r>
            <a:r>
              <a:rPr lang="2057" sz="1400" b="0" dirty="0"/>
              <a:t> The current scheme will end when it is no longer necessary to provide for working from home for staff in Trondheim who use public transport to get to work. The main rule from 21 September will be that staff have a permanent workplace on NTNU’s premises. </a:t>
            </a:r>
          </a:p>
          <a:p>
            <a:endParaRPr lang="nb-NO" sz="1400" b="1" dirty="0"/>
          </a:p>
          <a:p>
            <a:pPr marL="0" indent="0">
              <a:buNone/>
              <a:defRPr b="0" i="0"/>
            </a:pPr>
            <a:r>
              <a:rPr lang="2057" sz="1400" u="sng" dirty="0"/>
              <a:t>To end when phase three of the national reopening ends (probably at the end of September):  </a:t>
            </a:r>
          </a:p>
          <a:p>
            <a:pPr>
              <a:defRPr b="0" i="0"/>
            </a:pPr>
            <a:r>
              <a:rPr lang="2057" sz="1400" b="1" dirty="0"/>
              <a:t>Recommendations on face masks.  </a:t>
            </a:r>
            <a:r>
              <a:rPr lang="2057" sz="1400" b="0" dirty="0"/>
              <a:t>Applies where you cannot keep a distance of one metre and where crowding may occur. </a:t>
            </a:r>
          </a:p>
          <a:p>
            <a:pPr>
              <a:defRPr b="0" i="0"/>
            </a:pPr>
            <a:r>
              <a:rPr lang="2057" sz="1400" b="1" dirty="0"/>
              <a:t>Ban on alcohol use on NTNU’s premises. </a:t>
            </a:r>
            <a:r>
              <a:rPr lang="2057" sz="1400" b="0" dirty="0"/>
              <a:t>NTNU will revert to the scheme that applied before the pandemic, where alcohol can be served at closed events after an application to the Campus Services Division. </a:t>
            </a:r>
          </a:p>
          <a:p>
            <a:pPr marL="0" indent="0">
              <a:buNone/>
            </a:pPr>
            <a:endParaRPr lang="nb-NO" sz="1400" dirty="0"/>
          </a:p>
        </p:txBody>
      </p:sp>
    </p:spTree>
    <p:extLst>
      <p:ext uri="{BB962C8B-B14F-4D97-AF65-F5344CB8AC3E}">
        <p14:creationId xmlns:p14="http://schemas.microsoft.com/office/powerpoint/2010/main" val="19348916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2E9C57-67BA-4FF1-AF03-236C0C55FE2B}"/>
              </a:ext>
            </a:extLst>
          </p:cNvPr>
          <p:cNvSpPr>
            <a:spLocks noGrp="1"/>
          </p:cNvSpPr>
          <p:nvPr>
            <p:ph type="title"/>
          </p:nvPr>
        </p:nvSpPr>
        <p:spPr>
          <a:xfrm>
            <a:off x="301385" y="298339"/>
            <a:ext cx="8435592" cy="520840"/>
          </a:xfrm>
        </p:spPr>
        <p:txBody>
          <a:bodyPr/>
          <a:lstStyle/>
          <a:p>
            <a:pPr>
              <a:defRPr b="0" i="0"/>
            </a:pPr>
            <a:r>
              <a:rPr lang="2057" sz="2800" b="1"/>
              <a:t>Gradual phasing out of restrictions at NTNU - 3</a:t>
            </a:r>
          </a:p>
        </p:txBody>
      </p:sp>
      <p:sp>
        <p:nvSpPr>
          <p:cNvPr id="3" name="Plassholder for innhold 2">
            <a:extLst>
              <a:ext uri="{FF2B5EF4-FFF2-40B4-BE49-F238E27FC236}">
                <a16:creationId xmlns:a16="http://schemas.microsoft.com/office/drawing/2014/main" id="{8D0C53D7-DC64-4DE4-A80A-E237295ACAAE}"/>
              </a:ext>
            </a:extLst>
          </p:cNvPr>
          <p:cNvSpPr>
            <a:spLocks noGrp="1"/>
          </p:cNvSpPr>
          <p:nvPr>
            <p:ph idx="1"/>
          </p:nvPr>
        </p:nvSpPr>
        <p:spPr>
          <a:xfrm>
            <a:off x="301385" y="924674"/>
            <a:ext cx="8418747" cy="3699366"/>
          </a:xfrm>
        </p:spPr>
        <p:txBody>
          <a:bodyPr/>
          <a:lstStyle/>
          <a:p>
            <a:pPr marL="0" indent="0">
              <a:buNone/>
              <a:defRPr b="0" i="0"/>
            </a:pPr>
            <a:r>
              <a:rPr lang="2057" sz="1600" u="sng" dirty="0"/>
              <a:t>To end on about 10 October: </a:t>
            </a:r>
          </a:p>
          <a:p>
            <a:pPr>
              <a:defRPr b="0" i="0"/>
            </a:pPr>
            <a:r>
              <a:rPr lang="2057" sz="1600" b="1" dirty="0"/>
              <a:t>Testing of students who are about to start practical training or excursions. </a:t>
            </a:r>
            <a:r>
              <a:rPr lang="2057" sz="1600" b="0" dirty="0"/>
              <a:t>The need will be assessed in the academic communities and the scheme will continue until all students have had the opportunity to get fully vaccinated.</a:t>
            </a:r>
          </a:p>
          <a:p>
            <a:pPr marL="0" indent="0">
              <a:buNone/>
            </a:pPr>
            <a:endParaRPr lang="nb-NO" sz="1600" dirty="0"/>
          </a:p>
          <a:p>
            <a:pPr marL="0" indent="0">
              <a:buNone/>
              <a:defRPr b="0" i="0"/>
            </a:pPr>
            <a:r>
              <a:rPr lang="2057" sz="1600" u="sng" dirty="0"/>
              <a:t>To end on about 31 October: </a:t>
            </a:r>
          </a:p>
          <a:p>
            <a:pPr>
              <a:defRPr b="0" i="0"/>
            </a:pPr>
            <a:r>
              <a:rPr lang="2057" sz="1600" b="1" dirty="0"/>
              <a:t>Use of  Check-in. </a:t>
            </a:r>
            <a:r>
              <a:rPr lang="2057" sz="1600" b="0" dirty="0"/>
              <a:t>The requirement for QR registration in all rooms will last until the end of October, because there is still a risk of minor outbreaks on the campuses in autumn.  </a:t>
            </a:r>
            <a:endParaRPr lang="nb-NO" sz="1600" i="1" dirty="0">
              <a:solidFill>
                <a:srgbClr val="FF0000"/>
              </a:solidFill>
            </a:endParaRPr>
          </a:p>
          <a:p>
            <a:pPr marL="0" indent="0">
              <a:buNone/>
            </a:pPr>
            <a:endParaRPr lang="nb-NO" sz="1600" dirty="0"/>
          </a:p>
        </p:txBody>
      </p:sp>
    </p:spTree>
    <p:extLst>
      <p:ext uri="{BB962C8B-B14F-4D97-AF65-F5344CB8AC3E}">
        <p14:creationId xmlns:p14="http://schemas.microsoft.com/office/powerpoint/2010/main" val="1187087065"/>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8.04.09"/>
  <p:tag name="AS_TITLE" val="Aspose.Slides for .NET 4.0 Client Profile"/>
  <p:tag name="AS_VERSION" val="18.4"/>
</p:tagLst>
</file>

<file path=ppt/theme/theme1.xml><?xml version="1.0" encoding="utf-8"?>
<a:theme xmlns:a="http://schemas.openxmlformats.org/drawingml/2006/main" name="Office-tema">
  <a:themeElements>
    <a:clrScheme name="NTNU FARGER UU">
      <a:dk1>
        <a:srgbClr val="000000"/>
      </a:dk1>
      <a:lt1>
        <a:srgbClr val="FFFFFF"/>
      </a:lt1>
      <a:dk2>
        <a:srgbClr val="014693"/>
      </a:dk2>
      <a:lt2>
        <a:srgbClr val="D6D7D6"/>
      </a:lt2>
      <a:accent1>
        <a:srgbClr val="B6C8E9"/>
      </a:accent1>
      <a:accent2>
        <a:srgbClr val="014693"/>
      </a:accent2>
      <a:accent3>
        <a:srgbClr val="BCD024"/>
      </a:accent3>
      <a:accent4>
        <a:srgbClr val="B01B81"/>
      </a:accent4>
      <a:accent5>
        <a:srgbClr val="F7D019"/>
      </a:accent5>
      <a:accent6>
        <a:srgbClr val="ED8013"/>
      </a:accent6>
      <a:hlink>
        <a:srgbClr val="3D2A68"/>
      </a:hlink>
      <a:folHlink>
        <a:srgbClr val="338C8F"/>
      </a:folHlink>
    </a:clrScheme>
    <a:fontScheme name="Arial">
      <a:maj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43B7B0"/>
        </a:solidFill>
        <a:ln>
          <a:noFill/>
        </a:ln>
        <a:effectLst>
          <a:outerShdw blurRad="114300" dist="12700" dir="5400000" rotWithShape="0">
            <a:srgbClr val="000000">
              <a:alpha val="35000"/>
            </a:srgbClr>
          </a:outerShdw>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9be51df3-bf77-4486-be94-f0e1fcca58ba">
      <UserInfo>
        <DisplayName>Arve Johansen</DisplayName>
        <AccountId>15</AccountId>
        <AccountType/>
      </UserInfo>
      <UserInfo>
        <DisplayName>Lise M. Konow Linnerud</DisplayName>
        <AccountId>54</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134EA1E386FE3429DEF27A24B08E2D1" ma:contentTypeVersion="10" ma:contentTypeDescription="Create a new document." ma:contentTypeScope="" ma:versionID="8391573e54c0a96d73971c69aad8dfd9">
  <xsd:schema xmlns:xsd="http://www.w3.org/2001/XMLSchema" xmlns:xs="http://www.w3.org/2001/XMLSchema" xmlns:p="http://schemas.microsoft.com/office/2006/metadata/properties" xmlns:ns2="f852edba-588a-4c06-b0d4-0251b3c94dcd" xmlns:ns3="9be51df3-bf77-4486-be94-f0e1fcca58ba" targetNamespace="http://schemas.microsoft.com/office/2006/metadata/properties" ma:root="true" ma:fieldsID="e92fa2fb50b7cfb23f11b066f8c4addf" ns2:_="" ns3:_="">
    <xsd:import namespace="f852edba-588a-4c06-b0d4-0251b3c94dcd"/>
    <xsd:import namespace="9be51df3-bf77-4486-be94-f0e1fcca58b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52edba-588a-4c06-b0d4-0251b3c94d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e51df3-bf77-4486-be94-f0e1fcca58b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306DB6-52AA-49E1-B3FF-53F9A8D6FFF2}">
  <ds:schemaRefs>
    <ds:schemaRef ds:uri="http://schemas.microsoft.com/sharepoint/v3/contenttype/forms"/>
  </ds:schemaRefs>
</ds:datastoreItem>
</file>

<file path=customXml/itemProps2.xml><?xml version="1.0" encoding="utf-8"?>
<ds:datastoreItem xmlns:ds="http://schemas.openxmlformats.org/officeDocument/2006/customXml" ds:itemID="{E7ECF4B1-238A-45DC-8DF8-3D336DC12CE1}">
  <ds:schemaRefs>
    <ds:schemaRef ds:uri="f852edba-588a-4c06-b0d4-0251b3c94dcd"/>
    <ds:schemaRef ds:uri="9be51df3-bf77-4486-be94-f0e1fcca58ba"/>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4D8449DB-2EED-41FB-A571-05154D4675A5}">
  <ds:schemaRefs>
    <ds:schemaRef ds:uri="9be51df3-bf77-4486-be94-f0e1fcca58ba"/>
    <ds:schemaRef ds:uri="f852edba-588a-4c06-b0d4-0251b3c94dc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1595</Words>
  <Application>Microsoft Office PowerPoint</Application>
  <PresentationFormat>Skjermfremvisning (16:9)</PresentationFormat>
  <Paragraphs>104</Paragraphs>
  <Slides>12</Slides>
  <Notes>5</Notes>
  <HiddenSlides>0</HiddenSlides>
  <MMClips>0</MMClips>
  <ScaleCrop>false</ScaleCrop>
  <HeadingPairs>
    <vt:vector size="6" baseType="variant">
      <vt:variant>
        <vt:lpstr>Brukte skrifter</vt:lpstr>
      </vt:variant>
      <vt:variant>
        <vt:i4>2</vt:i4>
      </vt:variant>
      <vt:variant>
        <vt:lpstr>Tema</vt:lpstr>
      </vt:variant>
      <vt:variant>
        <vt:i4>1</vt:i4>
      </vt:variant>
      <vt:variant>
        <vt:lpstr>Lysbildetitler</vt:lpstr>
      </vt:variant>
      <vt:variant>
        <vt:i4>12</vt:i4>
      </vt:variant>
    </vt:vector>
  </HeadingPairs>
  <TitlesOfParts>
    <vt:vector size="15" baseType="lpstr">
      <vt:lpstr>Arial</vt:lpstr>
      <vt:lpstr>Calibri</vt:lpstr>
      <vt:lpstr>Office-tema</vt:lpstr>
      <vt:lpstr>Reopening plan for NTNU  at 17 September 2021 (Version 9) </vt:lpstr>
      <vt:lpstr>The Government’s reopening plan for Norway</vt:lpstr>
      <vt:lpstr>NTNU’s reopening plan - Step 1 (from 19 April) </vt:lpstr>
      <vt:lpstr>Step 2 at NTNU (from 27 May) </vt:lpstr>
      <vt:lpstr>Step 3 at NTNU (from 22 June) </vt:lpstr>
      <vt:lpstr>Almost normal, with increased preparedness</vt:lpstr>
      <vt:lpstr>Gradual phasing out of restrictions at NTNU - 1</vt:lpstr>
      <vt:lpstr>Gradual phasing out of restrictions at NTNU - 2</vt:lpstr>
      <vt:lpstr>Gradual phasing out of restrictions at NTNU - 3</vt:lpstr>
      <vt:lpstr>Protection of unvaccinated people and other risk groups </vt:lpstr>
      <vt:lpstr>Elements of uncertainty: Vaccination rate </vt:lpstr>
      <vt:lpstr>Exams in autumn 2021  (main period 29 November – 21 December)</vt:lpstr>
    </vt:vector>
  </TitlesOfParts>
  <Company>NTNU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Kolbjørn Skarpnes</dc:creator>
  <cp:lastModifiedBy>Jan Erik Kaarø</cp:lastModifiedBy>
  <cp:revision>432</cp:revision>
  <dcterms:created xsi:type="dcterms:W3CDTF">2013-06-10T16:56:09Z</dcterms:created>
  <dcterms:modified xsi:type="dcterms:W3CDTF">2021-09-18T21:39:53Z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0x0101006134EA1E386FE3429DEF27A24B08E2D1</vt:lpwstr>
  </property>
</Properties>
</file>