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99" r:id="rId3"/>
    <p:sldId id="298" r:id="rId4"/>
    <p:sldId id="268" r:id="rId5"/>
    <p:sldId id="269" r:id="rId6"/>
    <p:sldId id="288" r:id="rId7"/>
    <p:sldId id="289" r:id="rId8"/>
    <p:sldId id="263" r:id="rId9"/>
    <p:sldId id="265" r:id="rId10"/>
    <p:sldId id="322" r:id="rId11"/>
    <p:sldId id="297" r:id="rId12"/>
    <p:sldId id="321" r:id="rId13"/>
  </p:sldIdLst>
  <p:sldSz cx="9144000" cy="6858000" type="screen4x3"/>
  <p:notesSz cx="6805613" cy="9944100"/>
  <p:custDataLst>
    <p:tags r:id="rId15"/>
  </p:custData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475"/>
    <a:srgbClr val="BBAC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8" autoAdjust="0"/>
    <p:restoredTop sz="81049" autoAdjust="0"/>
  </p:normalViewPr>
  <p:slideViewPr>
    <p:cSldViewPr snapToGrid="0" snapToObjects="1">
      <p:cViewPr varScale="1">
        <p:scale>
          <a:sx n="72" d="100"/>
          <a:sy n="72" d="100"/>
        </p:scale>
        <p:origin x="1565" y="62"/>
      </p:cViewPr>
      <p:guideLst>
        <p:guide orient="horz" pos="2160"/>
        <p:guide pos="2880"/>
      </p:guideLst>
    </p:cSldViewPr>
  </p:slideViewPr>
  <p:notesTextViewPr>
    <p:cViewPr>
      <p:scale>
        <a:sx n="100" d="100"/>
        <a:sy n="100" d="100"/>
      </p:scale>
      <p:origin x="0" y="0"/>
    </p:cViewPr>
  </p:notesTextViewPr>
  <p:sorterViewPr>
    <p:cViewPr>
      <p:scale>
        <a:sx n="98" d="100"/>
        <a:sy n="9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93B9B7-63C7-403F-BE2D-A46832BCD212}" type="doc">
      <dgm:prSet loTypeId="urn:microsoft.com/office/officeart/2005/8/layout/default" loCatId="list" qsTypeId="urn:microsoft.com/office/officeart/2005/8/quickstyle/simple1" qsCatId="accent1" csTypeId="urn:microsoft.com/office/officeart/2005/8/colors/accent1_2" csCatId="accent1" phldr="1"/>
      <dgm:spPr/>
      <dgm:t>
        <a:bodyPr/>
        <a:lstStyle/>
        <a:p>
          <a:endParaRPr lang="nb-NO"/>
        </a:p>
      </dgm:t>
    </dgm:pt>
    <dgm:pt modelId="{118ABC1A-CF91-4815-B1DC-D0500774A8EC}" type="parTrans" cxnId="{D4650E88-4BED-4016-BC71-1994ADE8CAB8}">
      <dgm:prSet/>
      <dgm:spPr/>
      <dgm:t>
        <a:bodyPr/>
        <a:lstStyle/>
        <a:p>
          <a:endParaRPr lang="nb-NO"/>
        </a:p>
      </dgm:t>
    </dgm:pt>
    <dgm:pt modelId="{0B8BB719-5893-43B6-BE38-DE79A6614670}">
      <dgm:prSet/>
      <dgm:spPr/>
      <dgm:t>
        <a:bodyPr/>
        <a:lstStyle/>
        <a:p>
          <a:pPr rtl="0">
            <a:defRPr b="0" i="0"/>
          </a:pPr>
          <a:r>
            <a:rPr lang="x-none" b="1" i="0" smtClean="0"/>
            <a:t>NTNU’s </a:t>
          </a:r>
          <a:br>
            <a:rPr lang="x-none" b="1" i="0" smtClean="0"/>
          </a:br>
          <a:r>
            <a:rPr lang="x-none" b="1" i="0" smtClean="0"/>
            <a:t>quality system </a:t>
          </a:r>
          <a:br>
            <a:rPr lang="x-none" b="1" i="0" smtClean="0"/>
          </a:br>
          <a:r>
            <a:rPr lang="x-none" b="1" i="0" smtClean="0"/>
            <a:t> for education</a:t>
          </a:r>
        </a:p>
      </dgm:t>
    </dgm:pt>
    <dgm:pt modelId="{3F73697C-B477-4224-A31F-AD83AA2429B4}" type="sibTrans" cxnId="{D4650E88-4BED-4016-BC71-1994ADE8CAB8}">
      <dgm:prSet/>
      <dgm:spPr/>
      <dgm:t>
        <a:bodyPr/>
        <a:lstStyle/>
        <a:p>
          <a:endParaRPr lang="nb-NO"/>
        </a:p>
      </dgm:t>
    </dgm:pt>
    <dgm:pt modelId="{C9CC70D9-D364-4100-B794-E6561BC1F77B}" type="pres">
      <dgm:prSet presAssocID="{B593B9B7-63C7-403F-BE2D-A46832BCD212}" presName="diagram" presStyleCnt="0">
        <dgm:presLayoutVars>
          <dgm:dir/>
          <dgm:resizeHandles val="exact"/>
        </dgm:presLayoutVars>
      </dgm:prSet>
      <dgm:spPr/>
      <dgm:t>
        <a:bodyPr/>
        <a:lstStyle/>
        <a:p>
          <a:endParaRPr lang="nb-NO"/>
        </a:p>
      </dgm:t>
    </dgm:pt>
    <dgm:pt modelId="{8CF6749A-F9C7-42A7-80F3-9C1B2996379C}" type="pres">
      <dgm:prSet presAssocID="{0B8BB719-5893-43B6-BE38-DE79A6614670}" presName="node" presStyleLbl="node1" presStyleIdx="0" presStyleCnt="1" custLinFactNeighborX="-80639" custLinFactNeighborY="-13579">
        <dgm:presLayoutVars>
          <dgm:bulletEnabled val="1"/>
        </dgm:presLayoutVars>
      </dgm:prSet>
      <dgm:spPr/>
      <dgm:t>
        <a:bodyPr/>
        <a:lstStyle/>
        <a:p>
          <a:endParaRPr lang="nb-NO"/>
        </a:p>
      </dgm:t>
    </dgm:pt>
  </dgm:ptLst>
  <dgm:cxnLst>
    <dgm:cxn modelId="{546DB328-B942-4AB8-9CEC-F36E62297439}" type="presOf" srcId="{B593B9B7-63C7-403F-BE2D-A46832BCD212}" destId="{C9CC70D9-D364-4100-B794-E6561BC1F77B}" srcOrd="0" destOrd="0" presId="urn:microsoft.com/office/officeart/2005/8/layout/default"/>
    <dgm:cxn modelId="{961FE24B-1862-45C9-AA9C-7F8903A598C1}" type="presOf" srcId="{0B8BB719-5893-43B6-BE38-DE79A6614670}" destId="{8CF6749A-F9C7-42A7-80F3-9C1B2996379C}" srcOrd="0" destOrd="0" presId="urn:microsoft.com/office/officeart/2005/8/layout/default"/>
    <dgm:cxn modelId="{D4650E88-4BED-4016-BC71-1994ADE8CAB8}" srcId="{B593B9B7-63C7-403F-BE2D-A46832BCD212}" destId="{0B8BB719-5893-43B6-BE38-DE79A6614670}" srcOrd="0" destOrd="0" parTransId="{118ABC1A-CF91-4815-B1DC-D0500774A8EC}" sibTransId="{3F73697C-B477-4224-A31F-AD83AA2429B4}"/>
    <dgm:cxn modelId="{6219C495-2BD1-4BD8-B428-91C9A86D452F}" type="presParOf" srcId="{C9CC70D9-D364-4100-B794-E6561BC1F77B}" destId="{8CF6749A-F9C7-42A7-80F3-9C1B2996379C}" srcOrd="0" destOrd="0" presId="urn:microsoft.com/office/officeart/2005/8/layout/default"/>
  </dgm:cxnLst>
  <dgm:bg/>
  <dgm:whole>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C931F0-3AD2-481A-8985-5CF1A5E0141B}" type="doc">
      <dgm:prSet loTypeId="urn:microsoft.com/office/officeart/2005/8/layout/venn2" loCatId="relationship" qsTypeId="urn:microsoft.com/office/officeart/2005/8/quickstyle/simple1" qsCatId="accent1" csTypeId="urn:microsoft.com/office/officeart/2005/8/colors/accent1_2" csCatId="accent1" phldr="1"/>
      <dgm:spPr/>
      <dgm:t>
        <a:bodyPr/>
        <a:lstStyle/>
        <a:p>
          <a:endParaRPr lang="nb-NO"/>
        </a:p>
      </dgm:t>
    </dgm:pt>
    <dgm:pt modelId="{F01DBBDA-ADC7-4C9D-A1B0-7915AAA15513}" type="parTrans" cxnId="{D1F5A9F1-8D41-4F47-BC35-53514376CB62}">
      <dgm:prSet/>
      <dgm:spPr/>
      <dgm:t>
        <a:bodyPr/>
        <a:lstStyle/>
        <a:p>
          <a:endParaRPr lang="nb-NO"/>
        </a:p>
      </dgm:t>
    </dgm:pt>
    <dgm:pt modelId="{2EE0E183-6982-4DC9-A849-97A57959508F}">
      <dgm:prSet custT="1"/>
      <dgm:spPr>
        <a:ln>
          <a:solidFill>
            <a:schemeClr val="bg2">
              <a:lumMod val="25000"/>
            </a:schemeClr>
          </a:solidFill>
        </a:ln>
      </dgm:spPr>
      <dgm:t>
        <a:bodyPr/>
        <a:lstStyle/>
        <a:p>
          <a:pPr rtl="0">
            <a:defRPr b="0" i="0"/>
          </a:pPr>
          <a:r>
            <a:rPr lang="x-none" sz="2400" b="1" smtClean="0"/>
            <a:t>Portfolio quality</a:t>
          </a:r>
          <a:r>
            <a:rPr lang="x-none" sz="2400" b="0" smtClean="0"/>
            <a:t> </a:t>
          </a:r>
        </a:p>
      </dgm:t>
    </dgm:pt>
    <dgm:pt modelId="{ADE06D74-9240-4905-9CCA-2A0FF6045E1B}" type="sibTrans" cxnId="{D1F5A9F1-8D41-4F47-BC35-53514376CB62}">
      <dgm:prSet/>
      <dgm:spPr/>
      <dgm:t>
        <a:bodyPr/>
        <a:lstStyle/>
        <a:p>
          <a:endParaRPr lang="nb-NO"/>
        </a:p>
      </dgm:t>
    </dgm:pt>
    <dgm:pt modelId="{257A4C13-74F6-4FB0-AB81-97987C55F37A}" type="parTrans" cxnId="{4930A1C0-8EA0-4147-824D-31150AF2291C}">
      <dgm:prSet/>
      <dgm:spPr/>
      <dgm:t>
        <a:bodyPr/>
        <a:lstStyle/>
        <a:p>
          <a:endParaRPr lang="nb-NO"/>
        </a:p>
      </dgm:t>
    </dgm:pt>
    <dgm:pt modelId="{12395764-3457-4EC6-9A04-5CDF8EF43521}">
      <dgm:prSet custT="1"/>
      <dgm:spPr>
        <a:ln>
          <a:solidFill>
            <a:schemeClr val="bg2">
              <a:lumMod val="25000"/>
            </a:schemeClr>
          </a:solidFill>
        </a:ln>
      </dgm:spPr>
      <dgm:t>
        <a:bodyPr/>
        <a:lstStyle/>
        <a:p>
          <a:pPr rtl="0">
            <a:defRPr b="0" i="0"/>
          </a:pPr>
          <a:r>
            <a:rPr lang="x-none" sz="2400" b="1" smtClean="0"/>
            <a:t>Programme quality</a:t>
          </a:r>
        </a:p>
      </dgm:t>
    </dgm:pt>
    <dgm:pt modelId="{6B682C5A-7356-4817-9CDF-9321353BE93B}" type="sibTrans" cxnId="{4930A1C0-8EA0-4147-824D-31150AF2291C}">
      <dgm:prSet/>
      <dgm:spPr/>
      <dgm:t>
        <a:bodyPr/>
        <a:lstStyle/>
        <a:p>
          <a:endParaRPr lang="nb-NO"/>
        </a:p>
      </dgm:t>
    </dgm:pt>
    <dgm:pt modelId="{D5FFDA3E-85AA-4ACD-B1C4-4A67C8E3EB97}" type="parTrans" cxnId="{56720C72-9EE8-4854-A01E-CE0F37E0E506}">
      <dgm:prSet/>
      <dgm:spPr/>
      <dgm:t>
        <a:bodyPr/>
        <a:lstStyle/>
        <a:p>
          <a:endParaRPr lang="nb-NO"/>
        </a:p>
      </dgm:t>
    </dgm:pt>
    <dgm:pt modelId="{255C9D29-4DB4-40BC-8DD1-C6D244B690D1}">
      <dgm:prSet custT="1"/>
      <dgm:spPr>
        <a:ln>
          <a:solidFill>
            <a:schemeClr val="bg2">
              <a:lumMod val="25000"/>
            </a:schemeClr>
          </a:solidFill>
        </a:ln>
      </dgm:spPr>
      <dgm:t>
        <a:bodyPr/>
        <a:lstStyle/>
        <a:p>
          <a:pPr rtl="0">
            <a:defRPr b="0" i="0"/>
          </a:pPr>
          <a:r>
            <a:rPr lang="x-none" sz="2400" b="1" smtClean="0"/>
            <a:t>Course quality</a:t>
          </a:r>
          <a:r>
            <a:rPr lang="x-none" sz="2400" b="0" smtClean="0"/>
            <a:t> </a:t>
          </a:r>
        </a:p>
      </dgm:t>
    </dgm:pt>
    <dgm:pt modelId="{8F5E9D31-1A73-4836-8FA1-D65EC9443497}" type="sibTrans" cxnId="{56720C72-9EE8-4854-A01E-CE0F37E0E506}">
      <dgm:prSet/>
      <dgm:spPr/>
      <dgm:t>
        <a:bodyPr/>
        <a:lstStyle/>
        <a:p>
          <a:endParaRPr lang="nb-NO"/>
        </a:p>
      </dgm:t>
    </dgm:pt>
    <dgm:pt modelId="{EBDC9717-38BB-4F34-AAAC-F9461ECFEC23}" type="pres">
      <dgm:prSet presAssocID="{EEC931F0-3AD2-481A-8985-5CF1A5E0141B}" presName="Name0" presStyleCnt="0">
        <dgm:presLayoutVars>
          <dgm:chMax val="7"/>
          <dgm:resizeHandles val="exact"/>
        </dgm:presLayoutVars>
      </dgm:prSet>
      <dgm:spPr/>
      <dgm:t>
        <a:bodyPr/>
        <a:lstStyle/>
        <a:p>
          <a:endParaRPr lang="nb-NO"/>
        </a:p>
      </dgm:t>
    </dgm:pt>
    <dgm:pt modelId="{BDA7E096-CBD1-4B07-B345-B28FE9270CA1}" type="pres">
      <dgm:prSet presAssocID="{EEC931F0-3AD2-481A-8985-5CF1A5E0141B}" presName="comp1" presStyleCnt="0"/>
      <dgm:spPr/>
      <dgm:t>
        <a:bodyPr/>
        <a:lstStyle/>
        <a:p>
          <a:endParaRPr/>
        </a:p>
      </dgm:t>
    </dgm:pt>
    <dgm:pt modelId="{7BA89BD2-6EB0-4A27-9715-7BE05C4DCE71}" type="pres">
      <dgm:prSet presAssocID="{EEC931F0-3AD2-481A-8985-5CF1A5E0141B}" presName="circle1" presStyleLbl="node1" presStyleIdx="0" presStyleCnt="3"/>
      <dgm:spPr/>
      <dgm:t>
        <a:bodyPr/>
        <a:lstStyle/>
        <a:p>
          <a:endParaRPr lang="nb-NO"/>
        </a:p>
      </dgm:t>
    </dgm:pt>
    <dgm:pt modelId="{00710100-BEF7-4188-B83B-54E17FCE7233}" type="pres">
      <dgm:prSet presAssocID="{EEC931F0-3AD2-481A-8985-5CF1A5E0141B}" presName="c1text" presStyleLbl="node1" presStyleIdx="0" presStyleCnt="3">
        <dgm:presLayoutVars>
          <dgm:bulletEnabled val="1"/>
        </dgm:presLayoutVars>
      </dgm:prSet>
      <dgm:spPr/>
      <dgm:t>
        <a:bodyPr/>
        <a:lstStyle/>
        <a:p>
          <a:endParaRPr lang="nb-NO"/>
        </a:p>
      </dgm:t>
    </dgm:pt>
    <dgm:pt modelId="{AE5AED95-6E2B-46E7-AFBD-BF9B47F32168}" type="pres">
      <dgm:prSet presAssocID="{EEC931F0-3AD2-481A-8985-5CF1A5E0141B}" presName="comp2" presStyleCnt="0"/>
      <dgm:spPr/>
      <dgm:t>
        <a:bodyPr/>
        <a:lstStyle/>
        <a:p>
          <a:endParaRPr/>
        </a:p>
      </dgm:t>
    </dgm:pt>
    <dgm:pt modelId="{2992E1C9-4BA4-475B-BEEF-BA0E5DB5876F}" type="pres">
      <dgm:prSet presAssocID="{EEC931F0-3AD2-481A-8985-5CF1A5E0141B}" presName="circle2" presStyleLbl="node1" presStyleIdx="1" presStyleCnt="3" custScaleX="107028" custScaleY="104184"/>
      <dgm:spPr/>
      <dgm:t>
        <a:bodyPr/>
        <a:lstStyle/>
        <a:p>
          <a:endParaRPr lang="nb-NO"/>
        </a:p>
      </dgm:t>
    </dgm:pt>
    <dgm:pt modelId="{C5722C85-8442-4CF9-9867-14696364ABC4}" type="pres">
      <dgm:prSet presAssocID="{EEC931F0-3AD2-481A-8985-5CF1A5E0141B}" presName="c2text" presStyleLbl="node1" presStyleIdx="1" presStyleCnt="3">
        <dgm:presLayoutVars>
          <dgm:bulletEnabled val="1"/>
        </dgm:presLayoutVars>
      </dgm:prSet>
      <dgm:spPr/>
      <dgm:t>
        <a:bodyPr/>
        <a:lstStyle/>
        <a:p>
          <a:endParaRPr lang="nb-NO"/>
        </a:p>
      </dgm:t>
    </dgm:pt>
    <dgm:pt modelId="{99ACAFC0-F53A-4E6A-9D16-C8E9EF20970C}" type="pres">
      <dgm:prSet presAssocID="{EEC931F0-3AD2-481A-8985-5CF1A5E0141B}" presName="comp3" presStyleCnt="0"/>
      <dgm:spPr/>
      <dgm:t>
        <a:bodyPr/>
        <a:lstStyle/>
        <a:p>
          <a:endParaRPr/>
        </a:p>
      </dgm:t>
    </dgm:pt>
    <dgm:pt modelId="{2FA12254-0037-45FB-82DA-8453EB49E2C3}" type="pres">
      <dgm:prSet presAssocID="{EEC931F0-3AD2-481A-8985-5CF1A5E0141B}" presName="circle3" presStyleLbl="node1" presStyleIdx="2" presStyleCnt="3"/>
      <dgm:spPr/>
      <dgm:t>
        <a:bodyPr/>
        <a:lstStyle/>
        <a:p>
          <a:endParaRPr lang="nb-NO"/>
        </a:p>
      </dgm:t>
    </dgm:pt>
    <dgm:pt modelId="{4C0335C2-C4E5-4B43-AB5F-2FD5E3221E75}" type="pres">
      <dgm:prSet presAssocID="{EEC931F0-3AD2-481A-8985-5CF1A5E0141B}" presName="c3text" presStyleLbl="node1" presStyleIdx="2" presStyleCnt="3">
        <dgm:presLayoutVars>
          <dgm:bulletEnabled val="1"/>
        </dgm:presLayoutVars>
      </dgm:prSet>
      <dgm:spPr/>
      <dgm:t>
        <a:bodyPr/>
        <a:lstStyle/>
        <a:p>
          <a:endParaRPr lang="nb-NO"/>
        </a:p>
      </dgm:t>
    </dgm:pt>
  </dgm:ptLst>
  <dgm:cxnLst>
    <dgm:cxn modelId="{A2C66062-6C2F-4700-AB98-5A7741B4E5E9}" type="presOf" srcId="{255C9D29-4DB4-40BC-8DD1-C6D244B690D1}" destId="{2FA12254-0037-45FB-82DA-8453EB49E2C3}" srcOrd="0" destOrd="0" presId="urn:microsoft.com/office/officeart/2005/8/layout/venn2"/>
    <dgm:cxn modelId="{F6B5F347-A746-4D3B-85C4-DC2C89CBBD58}" type="presOf" srcId="{2EE0E183-6982-4DC9-A849-97A57959508F}" destId="{00710100-BEF7-4188-B83B-54E17FCE7233}" srcOrd="1" destOrd="0" presId="urn:microsoft.com/office/officeart/2005/8/layout/venn2"/>
    <dgm:cxn modelId="{56720C72-9EE8-4854-A01E-CE0F37E0E506}" srcId="{EEC931F0-3AD2-481A-8985-5CF1A5E0141B}" destId="{255C9D29-4DB4-40BC-8DD1-C6D244B690D1}" srcOrd="2" destOrd="0" parTransId="{D5FFDA3E-85AA-4ACD-B1C4-4A67C8E3EB97}" sibTransId="{8F5E9D31-1A73-4836-8FA1-D65EC9443497}"/>
    <dgm:cxn modelId="{08C60522-0812-4F3A-B29E-C1D8ABAD461D}" type="presOf" srcId="{12395764-3457-4EC6-9A04-5CDF8EF43521}" destId="{C5722C85-8442-4CF9-9867-14696364ABC4}" srcOrd="1" destOrd="0" presId="urn:microsoft.com/office/officeart/2005/8/layout/venn2"/>
    <dgm:cxn modelId="{D1F5A9F1-8D41-4F47-BC35-53514376CB62}" srcId="{EEC931F0-3AD2-481A-8985-5CF1A5E0141B}" destId="{2EE0E183-6982-4DC9-A849-97A57959508F}" srcOrd="0" destOrd="0" parTransId="{F01DBBDA-ADC7-4C9D-A1B0-7915AAA15513}" sibTransId="{ADE06D74-9240-4905-9CCA-2A0FF6045E1B}"/>
    <dgm:cxn modelId="{4930A1C0-8EA0-4147-824D-31150AF2291C}" srcId="{EEC931F0-3AD2-481A-8985-5CF1A5E0141B}" destId="{12395764-3457-4EC6-9A04-5CDF8EF43521}" srcOrd="1" destOrd="0" parTransId="{257A4C13-74F6-4FB0-AB81-97987C55F37A}" sibTransId="{6B682C5A-7356-4817-9CDF-9321353BE93B}"/>
    <dgm:cxn modelId="{3A3B83F5-9F18-42A7-BA7B-22E923EE1690}" type="presOf" srcId="{2EE0E183-6982-4DC9-A849-97A57959508F}" destId="{7BA89BD2-6EB0-4A27-9715-7BE05C4DCE71}" srcOrd="0" destOrd="0" presId="urn:microsoft.com/office/officeart/2005/8/layout/venn2"/>
    <dgm:cxn modelId="{F36B1B4A-648B-4A10-94F0-CFB4B8B99B03}" type="presOf" srcId="{255C9D29-4DB4-40BC-8DD1-C6D244B690D1}" destId="{4C0335C2-C4E5-4B43-AB5F-2FD5E3221E75}" srcOrd="1" destOrd="0" presId="urn:microsoft.com/office/officeart/2005/8/layout/venn2"/>
    <dgm:cxn modelId="{BA5E4FCE-6ACD-495F-93F3-683A88F5A1FE}" type="presOf" srcId="{12395764-3457-4EC6-9A04-5CDF8EF43521}" destId="{2992E1C9-4BA4-475B-BEEF-BA0E5DB5876F}" srcOrd="0" destOrd="0" presId="urn:microsoft.com/office/officeart/2005/8/layout/venn2"/>
    <dgm:cxn modelId="{B3F5E85E-F577-4FE2-A05F-4462E578371C}" type="presOf" srcId="{EEC931F0-3AD2-481A-8985-5CF1A5E0141B}" destId="{EBDC9717-38BB-4F34-AAAC-F9461ECFEC23}" srcOrd="0" destOrd="0" presId="urn:microsoft.com/office/officeart/2005/8/layout/venn2"/>
    <dgm:cxn modelId="{8B078059-3A3A-46A6-BD3C-0483B6D04EBC}" type="presParOf" srcId="{EBDC9717-38BB-4F34-AAAC-F9461ECFEC23}" destId="{BDA7E096-CBD1-4B07-B345-B28FE9270CA1}" srcOrd="0" destOrd="0" presId="urn:microsoft.com/office/officeart/2005/8/layout/venn2"/>
    <dgm:cxn modelId="{6432A78A-4830-4B68-9096-F96D282988E6}" type="presParOf" srcId="{BDA7E096-CBD1-4B07-B345-B28FE9270CA1}" destId="{7BA89BD2-6EB0-4A27-9715-7BE05C4DCE71}" srcOrd="0" destOrd="0" presId="urn:microsoft.com/office/officeart/2005/8/layout/venn2"/>
    <dgm:cxn modelId="{D5C543FF-C188-46FD-B513-F23698F75BCA}" type="presParOf" srcId="{BDA7E096-CBD1-4B07-B345-B28FE9270CA1}" destId="{00710100-BEF7-4188-B83B-54E17FCE7233}" srcOrd="1" destOrd="0" presId="urn:microsoft.com/office/officeart/2005/8/layout/venn2"/>
    <dgm:cxn modelId="{FE4F94A3-96BD-41C4-BCC3-A3D69D38C9FF}" type="presParOf" srcId="{EBDC9717-38BB-4F34-AAAC-F9461ECFEC23}" destId="{AE5AED95-6E2B-46E7-AFBD-BF9B47F32168}" srcOrd="1" destOrd="0" presId="urn:microsoft.com/office/officeart/2005/8/layout/venn2"/>
    <dgm:cxn modelId="{A07EC794-0507-4A08-9FB0-29E7875CB70A}" type="presParOf" srcId="{AE5AED95-6E2B-46E7-AFBD-BF9B47F32168}" destId="{2992E1C9-4BA4-475B-BEEF-BA0E5DB5876F}" srcOrd="0" destOrd="0" presId="urn:microsoft.com/office/officeart/2005/8/layout/venn2"/>
    <dgm:cxn modelId="{8C72952A-8681-4E8D-9EF4-4B40E34D9F1C}" type="presParOf" srcId="{AE5AED95-6E2B-46E7-AFBD-BF9B47F32168}" destId="{C5722C85-8442-4CF9-9867-14696364ABC4}" srcOrd="1" destOrd="0" presId="urn:microsoft.com/office/officeart/2005/8/layout/venn2"/>
    <dgm:cxn modelId="{EE5BB96D-BE55-4AA1-AC91-666B464C4F40}" type="presParOf" srcId="{EBDC9717-38BB-4F34-AAAC-F9461ECFEC23}" destId="{99ACAFC0-F53A-4E6A-9D16-C8E9EF20970C}" srcOrd="2" destOrd="0" presId="urn:microsoft.com/office/officeart/2005/8/layout/venn2"/>
    <dgm:cxn modelId="{AA93BE6A-B588-4087-9722-68016ECB0A55}" type="presParOf" srcId="{99ACAFC0-F53A-4E6A-9D16-C8E9EF20970C}" destId="{2FA12254-0037-45FB-82DA-8453EB49E2C3}" srcOrd="0" destOrd="0" presId="urn:microsoft.com/office/officeart/2005/8/layout/venn2"/>
    <dgm:cxn modelId="{5B0323D0-C3E3-4717-A95F-75D0C3B0BD35}" type="presParOf" srcId="{99ACAFC0-F53A-4E6A-9D16-C8E9EF20970C}" destId="{4C0335C2-C4E5-4B43-AB5F-2FD5E3221E75}" srcOrd="1" destOrd="0" presId="urn:microsoft.com/office/officeart/2005/8/layout/venn2"/>
  </dgm:cxnLst>
  <dgm:bg>
    <a:noFill/>
  </dgm:bg>
  <dgm:whole>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6749A-F9C7-42A7-80F3-9C1B2996379C}">
      <dsp:nvSpPr>
        <dsp:cNvPr id="0" name=""/>
        <dsp:cNvSpPr/>
      </dsp:nvSpPr>
      <dsp:spPr>
        <a:xfrm>
          <a:off x="0" y="0"/>
          <a:ext cx="4559394" cy="27356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rtl="0">
            <a:lnSpc>
              <a:spcPct val="90000"/>
            </a:lnSpc>
            <a:spcBef>
              <a:spcPct val="0"/>
            </a:spcBef>
            <a:spcAft>
              <a:spcPct val="35000"/>
            </a:spcAft>
            <a:defRPr b="0" i="0"/>
          </a:pPr>
          <a:r>
            <a:rPr lang="x-none" sz="5400" b="1" i="0" kern="1200" smtClean="0"/>
            <a:t>NTNU’s </a:t>
          </a:r>
          <a:br>
            <a:rPr lang="x-none" sz="5400" b="1" i="0" kern="1200" smtClean="0"/>
          </a:br>
          <a:r>
            <a:rPr lang="x-none" sz="5400" b="1" i="0" kern="1200" smtClean="0"/>
            <a:t>quality system </a:t>
          </a:r>
          <a:br>
            <a:rPr lang="x-none" sz="5400" b="1" i="0" kern="1200" smtClean="0"/>
          </a:br>
          <a:r>
            <a:rPr lang="x-none" sz="5400" b="1" i="0" kern="1200" smtClean="0"/>
            <a:t> for education</a:t>
          </a:r>
        </a:p>
      </dsp:txBody>
      <dsp:txXfrm>
        <a:off x="0" y="0"/>
        <a:ext cx="4559394" cy="2735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89BD2-6EB0-4A27-9715-7BE05C4DCE71}">
      <dsp:nvSpPr>
        <dsp:cNvPr id="0" name=""/>
        <dsp:cNvSpPr/>
      </dsp:nvSpPr>
      <dsp:spPr>
        <a:xfrm>
          <a:off x="1599790" y="-38330"/>
          <a:ext cx="4886003" cy="4886003"/>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defRPr b="0" i="0"/>
          </a:pPr>
          <a:r>
            <a:rPr lang="x-none" sz="2400" b="1" kern="1200" smtClean="0"/>
            <a:t>Portfolio quality</a:t>
          </a:r>
          <a:r>
            <a:rPr lang="x-none" sz="2400" b="0" kern="1200" smtClean="0"/>
            <a:t> </a:t>
          </a:r>
        </a:p>
      </dsp:txBody>
      <dsp:txXfrm>
        <a:off x="3188962" y="205969"/>
        <a:ext cx="1707658" cy="732900"/>
      </dsp:txXfrm>
    </dsp:sp>
    <dsp:sp modelId="{2992E1C9-4BA4-475B-BEEF-BA0E5DB5876F}">
      <dsp:nvSpPr>
        <dsp:cNvPr id="0" name=""/>
        <dsp:cNvSpPr/>
      </dsp:nvSpPr>
      <dsp:spPr>
        <a:xfrm>
          <a:off x="2081770" y="1106508"/>
          <a:ext cx="3922043" cy="3817825"/>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defRPr b="0" i="0"/>
          </a:pPr>
          <a:r>
            <a:rPr lang="x-none" sz="2400" b="1" kern="1200" smtClean="0"/>
            <a:t>Programme quality</a:t>
          </a:r>
        </a:p>
      </dsp:txBody>
      <dsp:txXfrm>
        <a:off x="3128955" y="1345122"/>
        <a:ext cx="1827672" cy="715842"/>
      </dsp:txXfrm>
    </dsp:sp>
    <dsp:sp modelId="{2FA12254-0037-45FB-82DA-8453EB49E2C3}">
      <dsp:nvSpPr>
        <dsp:cNvPr id="0" name=""/>
        <dsp:cNvSpPr/>
      </dsp:nvSpPr>
      <dsp:spPr>
        <a:xfrm>
          <a:off x="2821291" y="2404670"/>
          <a:ext cx="2443001" cy="2443001"/>
        </a:xfrm>
        <a:prstGeom prst="ellipse">
          <a:avLst/>
        </a:prstGeom>
        <a:solidFill>
          <a:schemeClr val="accent1">
            <a:hueOff val="0"/>
            <a:satOff val="0"/>
            <a:lumOff val="0"/>
            <a:alphaOff val="0"/>
          </a:schemeClr>
        </a:solidFill>
        <a:ln w="25400" cap="flat" cmpd="sng" algn="ctr">
          <a:solidFill>
            <a:schemeClr val="bg2">
              <a:lumMod val="2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rtl="0">
            <a:lnSpc>
              <a:spcPct val="90000"/>
            </a:lnSpc>
            <a:spcBef>
              <a:spcPct val="0"/>
            </a:spcBef>
            <a:spcAft>
              <a:spcPct val="35000"/>
            </a:spcAft>
            <a:defRPr b="0" i="0"/>
          </a:pPr>
          <a:r>
            <a:rPr lang="x-none" sz="2400" b="1" kern="1200" smtClean="0"/>
            <a:t>Course quality</a:t>
          </a:r>
          <a:r>
            <a:rPr lang="x-none" sz="2400" b="0" kern="1200" smtClean="0"/>
            <a:t> </a:t>
          </a:r>
        </a:p>
      </dsp:txBody>
      <dsp:txXfrm>
        <a:off x="3179060" y="3015421"/>
        <a:ext cx="1727462" cy="1221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0F95A559-41B9-40FC-9EAF-C43B4363A5FB}" type="datetimeFigureOut">
              <a:rPr lang="nb-NO" smtClean="0"/>
              <a:t>05.09.2016</a:t>
            </a:fld>
            <a:endParaRPr lang="nb-NO"/>
          </a:p>
        </p:txBody>
      </p:sp>
      <p:sp>
        <p:nvSpPr>
          <p:cNvPr id="4" name="Plassholder for lysbilde 3"/>
          <p:cNvSpPr>
            <a:spLocks noGrp="1" noRot="1" noChangeAspect="1"/>
          </p:cNvSpPr>
          <p:nvPr>
            <p:ph type="sldImg" idx="2"/>
          </p:nvPr>
        </p:nvSpPr>
        <p:spPr>
          <a:xfrm>
            <a:off x="917575" y="746125"/>
            <a:ext cx="4972050" cy="3729038"/>
          </a:xfrm>
          <a:prstGeom prst="rect">
            <a:avLst/>
          </a:prstGeom>
          <a:noFill/>
          <a:ln w="12700">
            <a:solidFill>
              <a:prstClr val="black"/>
            </a:solidFill>
          </a:ln>
        </p:spPr>
      </p:sp>
      <p:sp>
        <p:nvSpPr>
          <p:cNvPr id="5" name="Plassholder for notat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92E33DA3-06E9-4A6B-A667-10AF038CDD3E}" type="slidenum">
              <a:rPr lang="nb-NO" smtClean="0"/>
              <a:t>‹#›</a:t>
            </a:fld>
            <a:endParaRPr lang="nb-NO"/>
          </a:p>
        </p:txBody>
      </p:sp>
    </p:spTree>
    <p:extLst>
      <p:ext uri="{BB962C8B-B14F-4D97-AF65-F5344CB8AC3E}">
        <p14:creationId xmlns:p14="http://schemas.microsoft.com/office/powerpoint/2010/main" val="263486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nb-NO" dirty="0"/>
          </a:p>
        </p:txBody>
      </p:sp>
      <p:sp>
        <p:nvSpPr>
          <p:cNvPr id="4" name="Plassholder for lysbildenummer 3"/>
          <p:cNvSpPr>
            <a:spLocks noGrp="1"/>
          </p:cNvSpPr>
          <p:nvPr>
            <p:ph type="sldNum" sz="quarter" idx="10"/>
          </p:nvPr>
        </p:nvSpPr>
        <p:spPr/>
        <p:txBody>
          <a:bodyPr/>
          <a:lstStyle/>
          <a:p>
            <a:pPr>
              <a:defRPr b="0" i="0"/>
            </a:pPr>
            <a:fld id="{931B99B6-E209-46A3-9E36-28ABF54A823B}" type="slidenum">
              <a:rPr lang="nb-NO" smtClean="0"/>
              <a:t>1</a:t>
            </a:fld>
            <a:endParaRPr lang="nb-NO" smtClean="0"/>
          </a:p>
        </p:txBody>
      </p:sp>
    </p:spTree>
    <p:extLst>
      <p:ext uri="{BB962C8B-B14F-4D97-AF65-F5344CB8AC3E}">
        <p14:creationId xmlns:p14="http://schemas.microsoft.com/office/powerpoint/2010/main" val="303851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nb-NO"/>
          </a:p>
        </p:txBody>
      </p:sp>
      <p:sp>
        <p:nvSpPr>
          <p:cNvPr id="4" name="Plassholder for lysbildenummer 3"/>
          <p:cNvSpPr>
            <a:spLocks noGrp="1"/>
          </p:cNvSpPr>
          <p:nvPr>
            <p:ph type="sldNum" sz="quarter" idx="10"/>
          </p:nvPr>
        </p:nvSpPr>
        <p:spPr/>
        <p:txBody>
          <a:bodyPr/>
          <a:lstStyle/>
          <a:p>
            <a:pPr>
              <a:defRPr b="0" i="0"/>
            </a:pPr>
            <a:fld id="{98FDAE47-0C34-45C4-A91D-2DB44545FAE0}" type="slidenum">
              <a:rPr lang="nb-NO" altLang="nb-NO" smtClean="0"/>
              <a:t>11</a:t>
            </a:fld>
            <a:endParaRPr lang="nb-NO" altLang="nb-NO" smtClean="0"/>
          </a:p>
        </p:txBody>
      </p:sp>
    </p:spTree>
    <p:extLst>
      <p:ext uri="{BB962C8B-B14F-4D97-AF65-F5344CB8AC3E}">
        <p14:creationId xmlns:p14="http://schemas.microsoft.com/office/powerpoint/2010/main" val="295001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nb-NO"/>
          </a:p>
        </p:txBody>
      </p:sp>
      <p:sp>
        <p:nvSpPr>
          <p:cNvPr id="4" name="Plassholder for lysbildenummer 3"/>
          <p:cNvSpPr>
            <a:spLocks noGrp="1"/>
          </p:cNvSpPr>
          <p:nvPr>
            <p:ph type="sldNum" sz="quarter" idx="10"/>
          </p:nvPr>
        </p:nvSpPr>
        <p:spPr/>
        <p:txBody>
          <a:bodyPr/>
          <a:lstStyle/>
          <a:p>
            <a:pPr>
              <a:defRPr b="0" i="0"/>
            </a:pPr>
            <a:fld id="{22B612E3-A120-4247-9A50-5980C590986C}" type="slidenum">
              <a:rPr lang="nb-NO" smtClean="0"/>
              <a:t>12</a:t>
            </a:fld>
            <a:endParaRPr lang="nb-NO" smtClean="0"/>
          </a:p>
        </p:txBody>
      </p:sp>
    </p:spTree>
    <p:extLst>
      <p:ext uri="{BB962C8B-B14F-4D97-AF65-F5344CB8AC3E}">
        <p14:creationId xmlns:p14="http://schemas.microsoft.com/office/powerpoint/2010/main" val="291097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p:sp>
      <p:sp>
        <p:nvSpPr>
          <p:cNvPr id="13315" name="Plassholder for notater 2"/>
          <p:cNvSpPr>
            <a:spLocks noGrp="1"/>
          </p:cNvSpPr>
          <p:nvPr>
            <p:ph type="body" idx="1"/>
          </p:nvPr>
        </p:nvSpPr>
        <p:spPr>
          <a:noFill/>
        </p:spPr>
        <p:txBody>
          <a:bodyPr/>
          <a:lstStyle/>
          <a:p>
            <a:pPr>
              <a:defRPr b="0" i="0"/>
            </a:pPr>
            <a:endParaRPr lang="x-none" altLang="nb-NO" b="1"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b="0" i="0"/>
            </a:pPr>
            <a:fld id="{10E1310A-0CEF-409D-BB49-A2A7CA95B917}" type="slidenum">
              <a:rPr lang="nb-NO" altLang="nb-NO" sz="1200">
                <a:solidFill>
                  <a:srgbClr val="000000"/>
                </a:solidFill>
              </a:rPr>
              <a:t>2</a:t>
            </a:fld>
            <a:endParaRPr lang="nb-NO" altLang="nb-NO" sz="1200">
              <a:solidFill>
                <a:srgbClr val="000000"/>
              </a:solidFill>
            </a:endParaRPr>
          </a:p>
        </p:txBody>
      </p:sp>
    </p:spTree>
    <p:extLst>
      <p:ext uri="{BB962C8B-B14F-4D97-AF65-F5344CB8AC3E}">
        <p14:creationId xmlns:p14="http://schemas.microsoft.com/office/powerpoint/2010/main" val="332145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x-none" b="1" i="1">
              <a:solidFill>
                <a:srgbClr val="FF0000"/>
              </a:solidFill>
            </a:endParaRPr>
          </a:p>
        </p:txBody>
      </p:sp>
      <p:sp>
        <p:nvSpPr>
          <p:cNvPr id="4" name="Plassholder for lysbildenummer 3"/>
          <p:cNvSpPr>
            <a:spLocks noGrp="1"/>
          </p:cNvSpPr>
          <p:nvPr>
            <p:ph type="sldNum" sz="quarter" idx="10"/>
          </p:nvPr>
        </p:nvSpPr>
        <p:spPr/>
        <p:txBody>
          <a:bodyPr/>
          <a:lstStyle/>
          <a:p>
            <a:pPr>
              <a:defRPr b="0" i="0"/>
            </a:pPr>
            <a:fld id="{48331DB2-D097-46B1-BFB9-C9A357A88B5D}" type="slidenum">
              <a:rPr lang="nb-NO" altLang="nb-NO" smtClean="0"/>
              <a:t>3</a:t>
            </a:fld>
            <a:endParaRPr lang="nb-NO" altLang="nb-NO" smtClean="0"/>
          </a:p>
        </p:txBody>
      </p:sp>
    </p:spTree>
    <p:extLst>
      <p:ext uri="{BB962C8B-B14F-4D97-AF65-F5344CB8AC3E}">
        <p14:creationId xmlns:p14="http://schemas.microsoft.com/office/powerpoint/2010/main" val="2019100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p:sp>
      <p:sp>
        <p:nvSpPr>
          <p:cNvPr id="13315" name="Plassholder for notater 2"/>
          <p:cNvSpPr>
            <a:spLocks noGrp="1"/>
          </p:cNvSpPr>
          <p:nvPr>
            <p:ph type="body" idx="1"/>
          </p:nvPr>
        </p:nvSpPr>
        <p:spPr>
          <a:noFill/>
        </p:spPr>
        <p:txBody>
          <a:bodyPr/>
          <a:lstStyle/>
          <a:p>
            <a:pPr>
              <a:defRPr b="0" i="0"/>
            </a:pPr>
            <a:r>
              <a:rPr lang="x-none" sz="1200" b="1" i="0" u="none" strike="noStrike" kern="1200" baseline="0" smtClean="0">
                <a:solidFill>
                  <a:schemeClr val="tx1"/>
                </a:solidFill>
                <a:latin typeface="+mn-lt"/>
                <a:ea typeface="+mn-ea"/>
                <a:cs typeface="+mn-cs"/>
              </a:rPr>
              <a:t>Development of the academic portfolio</a:t>
            </a:r>
            <a:r>
              <a:rPr lang="x-none" sz="1200" b="0" i="0" u="none" strike="noStrike" kern="1200" baseline="0" smtClean="0">
                <a:solidFill>
                  <a:schemeClr val="tx1"/>
                </a:solidFill>
                <a:latin typeface="+mn-lt"/>
                <a:ea typeface="+mn-ea"/>
                <a:cs typeface="+mn-cs"/>
              </a:rPr>
              <a:t> </a:t>
            </a:r>
          </a:p>
          <a:p>
            <a:pPr>
              <a:defRPr b="0" i="0"/>
            </a:pPr>
            <a:r>
              <a:rPr lang="x-none" sz="1200" b="0" i="0" u="none" strike="noStrike" kern="1200" baseline="0" smtClean="0">
                <a:solidFill>
                  <a:schemeClr val="tx1"/>
                </a:solidFill>
                <a:latin typeface="+mn-lt"/>
                <a:ea typeface="+mn-ea"/>
                <a:cs typeface="+mn-cs"/>
              </a:rPr>
              <a:t>Actions from the course evaluations and the annual programme evaluations are implemented in the annual process for planning of studies. </a:t>
            </a:r>
          </a:p>
          <a:p>
            <a:pPr>
              <a:defRPr b="0" i="0"/>
            </a:pPr>
            <a:r>
              <a:rPr lang="x-none" sz="1200" b="0" i="0" u="none" strike="noStrike" kern="1200" baseline="0" smtClean="0">
                <a:solidFill>
                  <a:schemeClr val="tx1"/>
                </a:solidFill>
                <a:latin typeface="+mn-lt"/>
                <a:ea typeface="+mn-ea"/>
                <a:cs typeface="+mn-cs"/>
              </a:rPr>
              <a:t>Based on the periodic evaluations of programmes of study, phasing out or change of existing programmes must be considered. “Requirements for studies” and accompanying guides describe the process, requirements for procedures and content.  </a:t>
            </a:r>
          </a:p>
          <a:p>
            <a:pPr>
              <a:defRPr b="0" i="0"/>
            </a:pPr>
            <a:r>
              <a:rPr lang="x-none" sz="1200" b="0" i="0" u="none" strike="noStrike" kern="1200" baseline="0" smtClean="0">
                <a:solidFill>
                  <a:schemeClr val="tx1"/>
                </a:solidFill>
                <a:latin typeface="+mn-lt"/>
                <a:ea typeface="+mn-ea"/>
                <a:cs typeface="+mn-cs"/>
              </a:rPr>
              <a:t>When new programmes of study are established, the requirements specified in ‘Requirements for studies’ and accompanying guides must be met. How the new programme contributes to fulfilling NTNU’s strategy is one of the aspects that must be highlighted. </a:t>
            </a:r>
          </a:p>
          <a:p>
            <a:pPr>
              <a:defRPr b="0" i="0"/>
            </a:pPr>
            <a:r>
              <a:rPr lang="x-none" sz="1200" b="0" i="0" u="none" strike="noStrike" kern="1200" baseline="0" smtClean="0">
                <a:solidFill>
                  <a:schemeClr val="tx1"/>
                </a:solidFill>
                <a:latin typeface="+mn-lt"/>
                <a:ea typeface="+mn-ea"/>
                <a:cs typeface="+mn-cs"/>
              </a:rPr>
              <a:t>The Board considers the overall academic portfolio as an agenda item in June, and decides on changes in the academic portfolio in October. Admission capacity is determined by the Board in November/December. </a:t>
            </a:r>
            <a:endParaRPr lang="x-none" sz="1200" b="1" i="0" u="none" strike="noStrike" kern="1200" baseline="0" smtClean="0">
              <a:solidFill>
                <a:schemeClr val="tx1"/>
              </a:solidFill>
              <a:latin typeface="+mn-lt"/>
              <a:ea typeface="+mn-ea"/>
              <a:cs typeface="+mn-cs"/>
            </a:endParaRPr>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b="0" i="0"/>
            </a:pPr>
            <a:fld id="{2998E0B0-5430-47AA-B000-1B7559295D5F}" type="slidenum">
              <a:rPr lang="nb-NO" altLang="nb-NO" sz="1200">
                <a:solidFill>
                  <a:srgbClr val="000000"/>
                </a:solidFill>
              </a:rPr>
              <a:t>4</a:t>
            </a:fld>
            <a:endParaRPr lang="nb-NO" altLang="nb-NO" sz="1200">
              <a:solidFill>
                <a:srgbClr val="000000"/>
              </a:solidFill>
            </a:endParaRPr>
          </a:p>
        </p:txBody>
      </p:sp>
    </p:spTree>
    <p:extLst>
      <p:ext uri="{BB962C8B-B14F-4D97-AF65-F5344CB8AC3E}">
        <p14:creationId xmlns:p14="http://schemas.microsoft.com/office/powerpoint/2010/main" val="3879961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p:sp>
      <p:sp>
        <p:nvSpPr>
          <p:cNvPr id="13315" name="Plassholder for notater 2"/>
          <p:cNvSpPr>
            <a:spLocks noGrp="1"/>
          </p:cNvSpPr>
          <p:nvPr>
            <p:ph type="body" idx="1"/>
          </p:nvPr>
        </p:nvSpPr>
        <p:spPr>
          <a:noFill/>
        </p:spPr>
        <p:txBody>
          <a:bodyPr/>
          <a:lstStyle/>
          <a:p>
            <a:pPr marL="0" indent="0">
              <a:buFontTx/>
              <a:buNone/>
              <a:defRPr b="0" i="0"/>
            </a:pPr>
            <a:endParaRPr lang="nb-NO" altLang="nb-NO" b="0"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b="0" i="0"/>
            </a:pPr>
            <a:fld id="{D5A8EAA2-A497-4DC1-AB6B-5266530AAD8C}" type="slidenum">
              <a:rPr lang="nb-NO" altLang="nb-NO" sz="1200">
                <a:solidFill>
                  <a:srgbClr val="000000"/>
                </a:solidFill>
              </a:rPr>
              <a:t>5</a:t>
            </a:fld>
            <a:endParaRPr lang="nb-NO" altLang="nb-NO" sz="1200">
              <a:solidFill>
                <a:srgbClr val="000000"/>
              </a:solidFill>
            </a:endParaRPr>
          </a:p>
        </p:txBody>
      </p:sp>
    </p:spTree>
    <p:extLst>
      <p:ext uri="{BB962C8B-B14F-4D97-AF65-F5344CB8AC3E}">
        <p14:creationId xmlns:p14="http://schemas.microsoft.com/office/powerpoint/2010/main" val="82268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p:sp>
      <p:sp>
        <p:nvSpPr>
          <p:cNvPr id="13315" name="Plassholder for notater 2"/>
          <p:cNvSpPr>
            <a:spLocks noGrp="1"/>
          </p:cNvSpPr>
          <p:nvPr>
            <p:ph type="body" idx="1"/>
          </p:nvPr>
        </p:nvSpPr>
        <p:spPr>
          <a:noFill/>
        </p:spPr>
        <p:txBody>
          <a:bodyPr/>
          <a:lstStyle/>
          <a:p>
            <a:pPr>
              <a:defRPr b="0" i="0"/>
            </a:pPr>
            <a:endParaRPr lang="x-none" altLang="nb-NO" b="1"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b="0" i="0"/>
            </a:pPr>
            <a:fld id="{85283588-90BC-4077-B4A9-9DEC337DBAC3}" type="slidenum">
              <a:rPr lang="nb-NO" altLang="nb-NO" sz="1200">
                <a:solidFill>
                  <a:srgbClr val="000000"/>
                </a:solidFill>
              </a:rPr>
              <a:t>6</a:t>
            </a:fld>
            <a:endParaRPr lang="nb-NO" altLang="nb-NO" sz="1200">
              <a:solidFill>
                <a:srgbClr val="000000"/>
              </a:solidFill>
            </a:endParaRPr>
          </a:p>
        </p:txBody>
      </p:sp>
    </p:spTree>
    <p:extLst>
      <p:ext uri="{BB962C8B-B14F-4D97-AF65-F5344CB8AC3E}">
        <p14:creationId xmlns:p14="http://schemas.microsoft.com/office/powerpoint/2010/main" val="1624147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lassholder for lysbilde 1"/>
          <p:cNvSpPr>
            <a:spLocks noGrp="1" noRot="1" noChangeAspect="1" noTextEdit="1"/>
          </p:cNvSpPr>
          <p:nvPr>
            <p:ph type="sldImg"/>
          </p:nvPr>
        </p:nvSpPr>
        <p:spPr/>
      </p:sp>
      <p:sp>
        <p:nvSpPr>
          <p:cNvPr id="13315" name="Plassholder for notater 2"/>
          <p:cNvSpPr>
            <a:spLocks noGrp="1"/>
          </p:cNvSpPr>
          <p:nvPr>
            <p:ph type="body" idx="1"/>
          </p:nvPr>
        </p:nvSpPr>
        <p:spPr>
          <a:noFill/>
        </p:spPr>
        <p:txBody>
          <a:bodyPr/>
          <a:lstStyle/>
          <a:p>
            <a:pPr>
              <a:defRPr b="0" i="0"/>
            </a:pPr>
            <a:endParaRPr lang="x-none" altLang="nb-NO" b="1" smtClean="0"/>
          </a:p>
        </p:txBody>
      </p:sp>
      <p:sp>
        <p:nvSpPr>
          <p:cNvPr id="13316" name="Plassholder for lysbildenummer 3"/>
          <p:cNvSpPr>
            <a:spLocks noGrp="1"/>
          </p:cNvSpPr>
          <p:nvPr>
            <p:ph type="sldNum" sz="quarter" idx="5"/>
          </p:nvPr>
        </p:nvSpPr>
        <p:spPr>
          <a:noFill/>
        </p:spPr>
        <p:txBody>
          <a:bodyPr/>
          <a:lstStyle>
            <a:lvl1pPr>
              <a:defRPr sz="3600">
                <a:solidFill>
                  <a:schemeClr val="tx1"/>
                </a:solidFill>
                <a:latin typeface="Arial" charset="0"/>
              </a:defRPr>
            </a:lvl1pPr>
            <a:lvl2pPr marL="742950" indent="-285750">
              <a:defRPr sz="3600">
                <a:solidFill>
                  <a:schemeClr val="tx1"/>
                </a:solidFill>
                <a:latin typeface="Arial" charset="0"/>
              </a:defRPr>
            </a:lvl2pPr>
            <a:lvl3pPr marL="1143000" indent="-228600">
              <a:defRPr sz="3600">
                <a:solidFill>
                  <a:schemeClr val="tx1"/>
                </a:solidFill>
                <a:latin typeface="Arial" charset="0"/>
              </a:defRPr>
            </a:lvl3pPr>
            <a:lvl4pPr marL="1600200" indent="-228600">
              <a:defRPr sz="3600">
                <a:solidFill>
                  <a:schemeClr val="tx1"/>
                </a:solidFill>
                <a:latin typeface="Arial" charset="0"/>
              </a:defRPr>
            </a:lvl4pPr>
            <a:lvl5pPr marL="2057400" indent="-228600">
              <a:defRPr sz="3600">
                <a:solidFill>
                  <a:schemeClr val="tx1"/>
                </a:solidFill>
                <a:latin typeface="Arial" charset="0"/>
              </a:defRPr>
            </a:lvl5pPr>
            <a:lvl6pPr marL="2514600" indent="-228600" eaLnBrk="0" fontAlgn="base" hangingPunct="0">
              <a:spcBef>
                <a:spcPct val="0"/>
              </a:spcBef>
              <a:spcAft>
                <a:spcPct val="0"/>
              </a:spcAft>
              <a:defRPr sz="3600">
                <a:solidFill>
                  <a:schemeClr val="tx1"/>
                </a:solidFill>
                <a:latin typeface="Arial" charset="0"/>
              </a:defRPr>
            </a:lvl6pPr>
            <a:lvl7pPr marL="2971800" indent="-228600" eaLnBrk="0" fontAlgn="base" hangingPunct="0">
              <a:spcBef>
                <a:spcPct val="0"/>
              </a:spcBef>
              <a:spcAft>
                <a:spcPct val="0"/>
              </a:spcAft>
              <a:defRPr sz="3600">
                <a:solidFill>
                  <a:schemeClr val="tx1"/>
                </a:solidFill>
                <a:latin typeface="Arial" charset="0"/>
              </a:defRPr>
            </a:lvl7pPr>
            <a:lvl8pPr marL="3429000" indent="-228600" eaLnBrk="0" fontAlgn="base" hangingPunct="0">
              <a:spcBef>
                <a:spcPct val="0"/>
              </a:spcBef>
              <a:spcAft>
                <a:spcPct val="0"/>
              </a:spcAft>
              <a:defRPr sz="3600">
                <a:solidFill>
                  <a:schemeClr val="tx1"/>
                </a:solidFill>
                <a:latin typeface="Arial" charset="0"/>
              </a:defRPr>
            </a:lvl8pPr>
            <a:lvl9pPr marL="3886200" indent="-228600" eaLnBrk="0" fontAlgn="base" hangingPunct="0">
              <a:spcBef>
                <a:spcPct val="0"/>
              </a:spcBef>
              <a:spcAft>
                <a:spcPct val="0"/>
              </a:spcAft>
              <a:defRPr sz="3600">
                <a:solidFill>
                  <a:schemeClr val="tx1"/>
                </a:solidFill>
                <a:latin typeface="Arial" charset="0"/>
              </a:defRPr>
            </a:lvl9pPr>
          </a:lstStyle>
          <a:p>
            <a:pPr>
              <a:defRPr b="0" i="0"/>
            </a:pPr>
            <a:fld id="{86A05DCD-6AF0-485D-987E-7E0F0EE1CEE2}" type="slidenum">
              <a:rPr lang="nb-NO" altLang="nb-NO" sz="1200">
                <a:solidFill>
                  <a:srgbClr val="000000"/>
                </a:solidFill>
              </a:rPr>
              <a:t>7</a:t>
            </a:fld>
            <a:endParaRPr lang="nb-NO" altLang="nb-NO" sz="1200">
              <a:solidFill>
                <a:srgbClr val="000000"/>
              </a:solidFill>
            </a:endParaRPr>
          </a:p>
        </p:txBody>
      </p:sp>
    </p:spTree>
    <p:extLst>
      <p:ext uri="{BB962C8B-B14F-4D97-AF65-F5344CB8AC3E}">
        <p14:creationId xmlns:p14="http://schemas.microsoft.com/office/powerpoint/2010/main" val="2699613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b="0" i="0"/>
            </a:pPr>
            <a:endParaRPr lang="x-none" sz="1200" b="0" i="1" u="none" strike="noStrike" kern="1200" baseline="0" smtClean="0">
              <a:solidFill>
                <a:schemeClr val="tx1"/>
              </a:solidFill>
              <a:latin typeface="Arial" charset="0"/>
              <a:ea typeface="+mn-ea"/>
              <a:cs typeface="+mn-cs"/>
            </a:endParaRPr>
          </a:p>
        </p:txBody>
      </p:sp>
      <p:sp>
        <p:nvSpPr>
          <p:cNvPr id="4" name="Plassholder for lysbildenummer 3"/>
          <p:cNvSpPr>
            <a:spLocks noGrp="1"/>
          </p:cNvSpPr>
          <p:nvPr>
            <p:ph type="sldNum" sz="quarter" idx="10"/>
          </p:nvPr>
        </p:nvSpPr>
        <p:spPr/>
        <p:txBody>
          <a:bodyPr/>
          <a:lstStyle/>
          <a:p>
            <a:pPr>
              <a:defRPr b="0" i="0"/>
            </a:pPr>
            <a:fld id="{4551235F-3C64-4891-AA02-497B63106D13}" type="slidenum">
              <a:rPr lang="nb-NO" smtClean="0">
                <a:solidFill>
                  <a:prstClr val="black"/>
                </a:solidFill>
              </a:rPr>
              <a:t>8</a:t>
            </a:fld>
            <a:endParaRPr lang="nb-NO" smtClean="0">
              <a:solidFill>
                <a:prstClr val="black"/>
              </a:solidFill>
            </a:endParaRPr>
          </a:p>
        </p:txBody>
      </p:sp>
    </p:spTree>
    <p:extLst>
      <p:ext uri="{BB962C8B-B14F-4D97-AF65-F5344CB8AC3E}">
        <p14:creationId xmlns:p14="http://schemas.microsoft.com/office/powerpoint/2010/main" val="378462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Tx/>
              <a:buChar char="-"/>
              <a:defRPr b="0" i="0"/>
            </a:pPr>
            <a:endParaRPr lang="nb-NO"/>
          </a:p>
        </p:txBody>
      </p:sp>
      <p:sp>
        <p:nvSpPr>
          <p:cNvPr id="4" name="Plassholder for lysbildenummer 3"/>
          <p:cNvSpPr>
            <a:spLocks noGrp="1"/>
          </p:cNvSpPr>
          <p:nvPr>
            <p:ph type="sldNum" sz="quarter" idx="10"/>
          </p:nvPr>
        </p:nvSpPr>
        <p:spPr/>
        <p:txBody>
          <a:bodyPr/>
          <a:lstStyle/>
          <a:p>
            <a:pPr>
              <a:defRPr b="0" i="0"/>
            </a:pPr>
            <a:fld id="{F7FDE29D-13F6-4CB5-80E7-630EB66C13BF}" type="slidenum">
              <a:rPr lang="nb-NO" smtClean="0"/>
              <a:t>9</a:t>
            </a:fld>
            <a:endParaRPr lang="nb-NO" smtClean="0"/>
          </a:p>
        </p:txBody>
      </p:sp>
    </p:spTree>
    <p:extLst>
      <p:ext uri="{BB962C8B-B14F-4D97-AF65-F5344CB8AC3E}">
        <p14:creationId xmlns:p14="http://schemas.microsoft.com/office/powerpoint/2010/main" val="2018156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368315" y="2677415"/>
            <a:ext cx="7772400" cy="901094"/>
          </a:xfrm>
        </p:spPr>
        <p:txBody>
          <a:bodyPr anchor="t" anchorCtr="0"/>
          <a:lstStyle/>
          <a:p>
            <a:r>
              <a:rPr lang="nb-NO" smtClean="0"/>
              <a:t>Klikk for å redigere tittelstil</a:t>
            </a:r>
            <a:endParaRPr lang="nb-NO"/>
          </a:p>
        </p:txBody>
      </p:sp>
      <p:sp>
        <p:nvSpPr>
          <p:cNvPr id="3" name="Undertittel 2"/>
          <p:cNvSpPr>
            <a:spLocks noGrp="1"/>
          </p:cNvSpPr>
          <p:nvPr>
            <p:ph type="subTitle" idx="1"/>
          </p:nvPr>
        </p:nvSpPr>
        <p:spPr>
          <a:xfrm>
            <a:off x="368315"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Tree>
    <p:extLst>
      <p:ext uri="{BB962C8B-B14F-4D97-AF65-F5344CB8AC3E}">
        <p14:creationId xmlns:p14="http://schemas.microsoft.com/office/powerpoint/2010/main" val="100015959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9838506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303183196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546100" y="533400"/>
            <a:ext cx="7772400" cy="1143000"/>
          </a:xfrm>
        </p:spPr>
        <p:txBody>
          <a:bodyPr/>
          <a:lstStyle/>
          <a:p>
            <a:r>
              <a:rPr lang="nb-NO" smtClean="0"/>
              <a:t>Klikk for å redigere tittelstil</a:t>
            </a:r>
            <a:endParaRPr lang="nb-NO"/>
          </a:p>
        </p:txBody>
      </p:sp>
      <p:sp>
        <p:nvSpPr>
          <p:cNvPr id="3" name="Plassholder for tekst 2"/>
          <p:cNvSpPr>
            <a:spLocks noGrp="1"/>
          </p:cNvSpPr>
          <p:nvPr>
            <p:ph type="body" sz="half" idx="1"/>
          </p:nvPr>
        </p:nvSpPr>
        <p:spPr>
          <a:xfrm>
            <a:off x="546100" y="1971675"/>
            <a:ext cx="3810000" cy="34321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08500" y="1971675"/>
            <a:ext cx="3810000" cy="3432175"/>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107"/>
          <p:cNvSpPr>
            <a:spLocks noGrp="1" noChangeArrowheads="1"/>
          </p:cNvSpPr>
          <p:nvPr>
            <p:ph type="dt" sz="half" idx="10"/>
          </p:nvPr>
        </p:nvSpPr>
        <p:spPr>
          <a:xfrm>
            <a:off x="3581400" y="6008688"/>
            <a:ext cx="1752600" cy="457200"/>
          </a:xfrm>
          <a:prstGeom prst="rect">
            <a:avLst/>
          </a:prstGeom>
        </p:spPr>
        <p:txBody>
          <a:bodyPr/>
          <a:lstStyle/>
          <a:p>
            <a:r>
              <a:rPr lang="nb-NO" smtClean="0"/>
              <a:t>April 2012</a:t>
            </a:r>
            <a:endParaRPr lang="nn-NO"/>
          </a:p>
        </p:txBody>
      </p:sp>
      <p:sp>
        <p:nvSpPr>
          <p:cNvPr id="6" name="Rectangle 108"/>
          <p:cNvSpPr>
            <a:spLocks noGrp="1" noChangeArrowheads="1"/>
          </p:cNvSpPr>
          <p:nvPr>
            <p:ph type="ftr" sz="quarter" idx="11"/>
          </p:nvPr>
        </p:nvSpPr>
        <p:spPr>
          <a:xfrm>
            <a:off x="533400" y="6013450"/>
            <a:ext cx="2895600" cy="457200"/>
          </a:xfrm>
          <a:prstGeom prst="rect">
            <a:avLst/>
          </a:prstGeom>
        </p:spPr>
        <p:txBody>
          <a:bodyPr/>
          <a:lstStyle/>
          <a:p>
            <a:endParaRPr lang="nn-NO"/>
          </a:p>
        </p:txBody>
      </p:sp>
    </p:spTree>
    <p:extLst>
      <p:ext uri="{BB962C8B-B14F-4D97-AF65-F5344CB8AC3E}">
        <p14:creationId xmlns:p14="http://schemas.microsoft.com/office/powerpoint/2010/main" val="40998506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pic>
        <p:nvPicPr>
          <p:cNvPr id="7" name="Bilde 6"/>
          <p:cNvPicPr>
            <a:picLocks noChangeAspect="1"/>
          </p:cNvPicPr>
          <p:nvPr userDrawn="1"/>
        </p:nvPicPr>
        <p:blipFill>
          <a:blip r:embed="rId2"/>
          <a:stretch/>
        </p:blipFill>
        <p:spPr>
          <a:xfrm>
            <a:off x="4241800" y="3073400"/>
            <a:ext cx="647700" cy="698500"/>
          </a:xfrm>
          <a:prstGeom prst="rect">
            <a:avLst/>
          </a:prstGeom>
        </p:spPr>
      </p:pic>
      <p:pic>
        <p:nvPicPr>
          <p:cNvPr id="8" name="Bilde 7"/>
          <p:cNvPicPr>
            <a:picLocks noChangeAspect="1"/>
          </p:cNvPicPr>
          <p:nvPr userDrawn="1"/>
        </p:nvPicPr>
        <p:blipFill>
          <a:blip r:embed="rId2"/>
          <a:stretch/>
        </p:blipFill>
        <p:spPr>
          <a:xfrm>
            <a:off x="4241800" y="3073400"/>
            <a:ext cx="647700" cy="698500"/>
          </a:xfrm>
          <a:prstGeom prst="rect">
            <a:avLst/>
          </a:prstGeom>
        </p:spPr>
      </p:pic>
      <p:sp>
        <p:nvSpPr>
          <p:cNvPr id="14" name="Plassholder for lysbildenummer 5"/>
          <p:cNvSpPr txBox="1"/>
          <p:nvPr userDrawn="1"/>
        </p:nvSpPr>
        <p:spPr>
          <a:xfrm>
            <a:off x="8474800" y="6421247"/>
            <a:ext cx="342081"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0" i="0" smtClean="0">
                <a:solidFill>
                  <a:schemeClr val="tx1"/>
                </a:solidFill>
                <a:latin typeface="Arial"/>
                <a:cs typeface="Arial"/>
              </a:rPr>
              <a:pPr algn="ctr"/>
              <a:t>‹#›</a:t>
            </a:fld>
            <a:endParaRPr lang="nb-NO" b="0" i="0">
              <a:solidFill>
                <a:schemeClr val="tx1"/>
              </a:solidFill>
              <a:latin typeface="Arial"/>
              <a:cs typeface="Arial"/>
            </a:endParaRPr>
          </a:p>
        </p:txBody>
      </p:sp>
    </p:spTree>
    <p:extLst>
      <p:ext uri="{BB962C8B-B14F-4D97-AF65-F5344CB8AC3E}">
        <p14:creationId xmlns:p14="http://schemas.microsoft.com/office/powerpoint/2010/main" val="20600198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Tree>
    <p:extLst>
      <p:ext uri="{BB962C8B-B14F-4D97-AF65-F5344CB8AC3E}">
        <p14:creationId xmlns:p14="http://schemas.microsoft.com/office/powerpoint/2010/main" val="298246049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13729142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p14="http://schemas.microsoft.com/office/powerpoint/2010/main" val="70223664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p14="http://schemas.microsoft.com/office/powerpoint/2010/main" val="31722496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7185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159648620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p14="http://schemas.microsoft.com/office/powerpoint/2010/main" val="35322368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pic>
        <p:nvPicPr>
          <p:cNvPr id="4" name="Bilde 3" descr="sirkler.jpg"/>
          <p:cNvPicPr>
            <a:picLocks noChangeAspect="1"/>
          </p:cNvPicPr>
          <p:nvPr userDrawn="1"/>
        </p:nvPicPr>
        <p:blipFill>
          <a:blip r:embed="rId14">
            <a:extLst>
              <a:ext uri="{28A0092B-C50C-407E-A947-70E740481C1C}">
                <a14:useLocalDpi xmlns:a14="http://schemas.microsoft.com/office/drawing/2010/main" val="0"/>
              </a:ext>
            </a:extLst>
          </a:blip>
          <a:srcRect r="18451"/>
          <a:stretch/>
        </p:blipFill>
        <p:spPr>
          <a:xfrm>
            <a:off x="7993703" y="511250"/>
            <a:ext cx="1151994" cy="1148515"/>
          </a:xfrm>
          <a:prstGeom prst="rect">
            <a:avLst/>
          </a:prstGeom>
        </p:spPr>
      </p:pic>
    </p:spTree>
    <p:extLst>
      <p:ext uri="{BB962C8B-B14F-4D97-AF65-F5344CB8AC3E}">
        <p14:creationId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nnsida.ntnu.no/avvi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spfarm.ntnu.no/system/doq/default.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p:cNvSpPr/>
          <p:nvPr/>
        </p:nvSpPr>
        <p:spPr>
          <a:xfrm>
            <a:off x="0" y="-96253"/>
            <a:ext cx="9144000" cy="6858000"/>
          </a:xfrm>
          <a:prstGeom prst="rect">
            <a:avLst/>
          </a:prstGeom>
          <a:solidFill>
            <a:schemeClr val="bg1"/>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a:p>
        </p:txBody>
      </p:sp>
      <p:graphicFrame>
        <p:nvGraphicFramePr>
          <p:cNvPr id="3" name="Diagram 2"/>
          <p:cNvGraphicFramePr/>
          <p:nvPr>
            <p:extLst>
              <p:ext uri="{D42A27DB-BD31-4B8C-83A1-F6EECF244321}">
                <p14:modId xmlns:p14="http://schemas.microsoft.com/office/powerpoint/2010/main" val="2949387666"/>
              </p:ext>
            </p:extLst>
          </p:nvPr>
        </p:nvGraphicFramePr>
        <p:xfrm>
          <a:off x="3709041" y="2291801"/>
          <a:ext cx="4559394" cy="297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pe 5"/>
          <p:cNvGrpSpPr/>
          <p:nvPr/>
        </p:nvGrpSpPr>
        <p:grpSpPr>
          <a:xfrm>
            <a:off x="6517094" y="359678"/>
            <a:ext cx="2155389" cy="1751325"/>
            <a:chOff x="6429510" y="337780"/>
            <a:chExt cx="2155389" cy="1751325"/>
          </a:xfrm>
        </p:grpSpPr>
        <p:sp>
          <p:nvSpPr>
            <p:cNvPr id="5" name="Ellipse 4"/>
            <p:cNvSpPr/>
            <p:nvPr/>
          </p:nvSpPr>
          <p:spPr>
            <a:xfrm>
              <a:off x="7596009" y="337780"/>
              <a:ext cx="988890" cy="988890"/>
            </a:xfrm>
            <a:prstGeom prst="ellipse">
              <a:avLst/>
            </a:prstGeom>
            <a:solidFill>
              <a:srgbClr val="0D3475">
                <a:alpha val="60000"/>
              </a:srgbClr>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a:p>
          </p:txBody>
        </p:sp>
        <p:sp>
          <p:nvSpPr>
            <p:cNvPr id="12" name="Ellipse 11"/>
            <p:cNvSpPr/>
            <p:nvPr/>
          </p:nvSpPr>
          <p:spPr>
            <a:xfrm>
              <a:off x="6815720" y="641606"/>
              <a:ext cx="475240" cy="475240"/>
            </a:xfrm>
            <a:prstGeom prst="ellipse">
              <a:avLst/>
            </a:prstGeom>
            <a:solidFill>
              <a:srgbClr val="0D3475"/>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a:p>
          </p:txBody>
        </p:sp>
        <p:sp>
          <p:nvSpPr>
            <p:cNvPr id="14" name="Ellipse 13"/>
            <p:cNvSpPr/>
            <p:nvPr/>
          </p:nvSpPr>
          <p:spPr>
            <a:xfrm>
              <a:off x="6995176" y="1326670"/>
              <a:ext cx="762435" cy="762435"/>
            </a:xfrm>
            <a:prstGeom prst="ellipse">
              <a:avLst/>
            </a:prstGeom>
            <a:solidFill>
              <a:srgbClr val="BBAC76"/>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a:p>
          </p:txBody>
        </p:sp>
        <p:sp>
          <p:nvSpPr>
            <p:cNvPr id="15" name="Ellipse 14"/>
            <p:cNvSpPr/>
            <p:nvPr/>
          </p:nvSpPr>
          <p:spPr>
            <a:xfrm>
              <a:off x="6429510" y="1339986"/>
              <a:ext cx="218266" cy="218266"/>
            </a:xfrm>
            <a:prstGeom prst="ellipse">
              <a:avLst/>
            </a:prstGeom>
            <a:solidFill>
              <a:srgbClr val="BBAC76">
                <a:alpha val="60000"/>
              </a:srgbClr>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a:p>
          </p:txBody>
        </p:sp>
      </p:grpSp>
      <p:pic>
        <p:nvPicPr>
          <p:cNvPr id="16" name="Bilde 15" descr="ny_logo.jpg"/>
          <p:cNvPicPr>
            <a:picLocks noChangeAspect="1"/>
          </p:cNvPicPr>
          <p:nvPr/>
        </p:nvPicPr>
        <p:blipFill>
          <a:blip r:embed="rId8">
            <a:extLst>
              <a:ext uri="{28A0092B-C50C-407E-A947-70E740481C1C}">
                <a14:useLocalDpi xmlns:a14="http://schemas.microsoft.com/office/drawing/2010/main" val="0"/>
              </a:ext>
            </a:extLst>
          </a:blip>
          <a:stretch/>
        </p:blipFill>
        <p:spPr>
          <a:xfrm>
            <a:off x="569601" y="603260"/>
            <a:ext cx="3139440" cy="893064"/>
          </a:xfrm>
          <a:prstGeom prst="rect">
            <a:avLst/>
          </a:prstGeom>
        </p:spPr>
      </p:pic>
      <p:pic>
        <p:nvPicPr>
          <p:cNvPr id="2" name="Bild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01" y="2291801"/>
            <a:ext cx="2652114" cy="3732605"/>
          </a:xfrm>
          <a:prstGeom prst="rect">
            <a:avLst/>
          </a:prstGeom>
        </p:spPr>
      </p:pic>
    </p:spTree>
    <p:extLst>
      <p:ext uri="{BB962C8B-B14F-4D97-AF65-F5344CB8AC3E}">
        <p14:creationId xmlns:p14="http://schemas.microsoft.com/office/powerpoint/2010/main" val="32431020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defRPr b="0" i="0"/>
            </a:pPr>
            <a:r>
              <a:rPr lang="x-none" b="1" smtClean="0"/>
              <a:t>Speak up – report </a:t>
            </a:r>
            <a:r>
              <a:rPr lang="nb-NO" b="1" dirty="0" smtClean="0"/>
              <a:t>problems</a:t>
            </a:r>
            <a:endParaRPr lang="x-none" b="1" smtClean="0"/>
          </a:p>
        </p:txBody>
      </p:sp>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57200" y="1821963"/>
            <a:ext cx="8229600" cy="4082436"/>
          </a:xfrm>
        </p:spPr>
      </p:pic>
    </p:spTree>
    <p:extLst>
      <p:ext uri="{BB962C8B-B14F-4D97-AF65-F5344CB8AC3E}">
        <p14:creationId xmlns:p14="http://schemas.microsoft.com/office/powerpoint/2010/main" val="38686786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defRPr b="0" i="0"/>
            </a:pPr>
            <a:r>
              <a:rPr lang="x-none" b="1" smtClean="0">
                <a:latin typeface="Arial" panose="020B0604020202020204" pitchFamily="34" charset="0"/>
                <a:cs typeface="Arial" panose="020B0604020202020204" pitchFamily="34" charset="0"/>
              </a:rPr>
              <a:t/>
            </a:r>
            <a:br>
              <a:rPr lang="x-none" b="1" smtClean="0">
                <a:latin typeface="Arial" panose="020B0604020202020204" pitchFamily="34" charset="0"/>
                <a:cs typeface="Arial" panose="020B0604020202020204" pitchFamily="34" charset="0"/>
              </a:rPr>
            </a:br>
            <a:r>
              <a:rPr lang="x-none" b="1" smtClean="0">
                <a:latin typeface="Arial" panose="020B0604020202020204" pitchFamily="34" charset="0"/>
                <a:cs typeface="Arial" panose="020B0604020202020204" pitchFamily="34" charset="0"/>
              </a:rPr>
              <a:t/>
            </a:r>
            <a:br>
              <a:rPr lang="x-none" b="1" smtClean="0">
                <a:latin typeface="Arial" panose="020B0604020202020204" pitchFamily="34" charset="0"/>
                <a:cs typeface="Arial" panose="020B0604020202020204" pitchFamily="34" charset="0"/>
              </a:rPr>
            </a:br>
            <a:r>
              <a:rPr lang="x-none" b="1" smtClean="0">
                <a:latin typeface="Arial" panose="020B0604020202020204" pitchFamily="34" charset="0"/>
                <a:cs typeface="Arial" panose="020B0604020202020204" pitchFamily="34" charset="0"/>
              </a:rPr>
              <a:t>NTNU’s strategy:</a:t>
            </a:r>
            <a:br>
              <a:rPr lang="x-none" b="1" smtClean="0">
                <a:latin typeface="Arial" panose="020B0604020202020204" pitchFamily="34" charset="0"/>
                <a:cs typeface="Arial" panose="020B0604020202020204" pitchFamily="34" charset="0"/>
              </a:rPr>
            </a:br>
            <a:r>
              <a:rPr lang="x-none" b="1" smtClean="0">
                <a:latin typeface="Arial" panose="020B0604020202020204" pitchFamily="34" charset="0"/>
                <a:cs typeface="Arial" panose="020B0604020202020204" pitchFamily="34" charset="0"/>
              </a:rPr>
              <a:t/>
            </a:r>
            <a:br>
              <a:rPr lang="x-none" b="1" smtClean="0">
                <a:latin typeface="Arial" panose="020B0604020202020204" pitchFamily="34" charset="0"/>
                <a:cs typeface="Arial" panose="020B0604020202020204" pitchFamily="34" charset="0"/>
              </a:rPr>
            </a:br>
            <a:r>
              <a:rPr lang="x-none" b="1" smtClean="0">
                <a:latin typeface="Arial" panose="020B0604020202020204" pitchFamily="34" charset="0"/>
                <a:cs typeface="Arial" panose="020B0604020202020204" pitchFamily="34" charset="0"/>
              </a:rPr>
              <a:t>Knowledge for a better world </a:t>
            </a:r>
          </a:p>
        </p:txBody>
      </p:sp>
      <p:sp>
        <p:nvSpPr>
          <p:cNvPr id="3" name="Plassholder for innhold 2"/>
          <p:cNvSpPr>
            <a:spLocks noGrp="1"/>
          </p:cNvSpPr>
          <p:nvPr>
            <p:ph idx="1"/>
          </p:nvPr>
        </p:nvSpPr>
        <p:spPr>
          <a:xfrm>
            <a:off x="457200" y="1600200"/>
            <a:ext cx="4001678" cy="4593210"/>
          </a:xfrm>
        </p:spPr>
        <p:txBody>
          <a:bodyPr>
            <a:normAutofit lnSpcReduction="10000"/>
          </a:bodyPr>
          <a:lstStyle/>
          <a:p>
            <a:pPr marL="0" indent="0">
              <a:buNone/>
              <a:defRPr b="0" i="0"/>
            </a:pPr>
            <a:r>
              <a:rPr lang="x-none" smtClean="0"/>
              <a:t>"</a:t>
            </a:r>
          </a:p>
          <a:p>
            <a:pPr marL="0" indent="0">
              <a:buNone/>
              <a:defRPr b="0" i="0"/>
            </a:pPr>
            <a:endParaRPr lang="nb-NO"/>
          </a:p>
          <a:p>
            <a:pPr marL="0" indent="0">
              <a:buNone/>
              <a:defRPr b="0" i="0"/>
            </a:pPr>
            <a:endParaRPr lang="nb-NO" smtClean="0"/>
          </a:p>
          <a:p>
            <a:pPr marL="0" indent="0">
              <a:buNone/>
              <a:defRPr b="0" i="0"/>
            </a:pPr>
            <a:r>
              <a:rPr lang="x-none" sz="2800"/>
              <a:t>NTNU’s quality system aims to contribute to an education characterized by quality at a high international level, in academic and pedagogical terms</a:t>
            </a:r>
            <a:br>
              <a:rPr lang="x-none" sz="2800"/>
            </a:br>
            <a:endParaRPr lang="x-none" sz="2800"/>
          </a:p>
          <a:p>
            <a:pPr marL="0" indent="0">
              <a:buNone/>
              <a:defRPr b="0" i="0"/>
            </a:pPr>
            <a:endParaRPr lang="nb-NO" sz="2800"/>
          </a:p>
        </p:txBody>
      </p:sp>
      <p:sp>
        <p:nvSpPr>
          <p:cNvPr id="4" name="Ellipse 3"/>
          <p:cNvSpPr/>
          <p:nvPr/>
        </p:nvSpPr>
        <p:spPr>
          <a:xfrm>
            <a:off x="4572000" y="2420889"/>
            <a:ext cx="4032448" cy="3705274"/>
          </a:xfrm>
          <a:prstGeom prst="ellipse">
            <a:avLst/>
          </a:prstGeom>
          <a:blipFill>
            <a:blip r:embed="rId3">
              <a:extLst>
                <a:ext uri="{28A0092B-C50C-407E-A947-70E740481C1C}">
                  <a14:useLocalDpi xmlns:a14="http://schemas.microsoft.com/office/drawing/2010/main" val="0"/>
                </a:ext>
              </a:extLst>
            </a:blip>
            <a:stretch>
              <a:fillRect l="-26000" r="-26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a:p>
        </p:txBody>
      </p:sp>
    </p:spTree>
    <p:extLst>
      <p:ext uri="{BB962C8B-B14F-4D97-AF65-F5344CB8AC3E}">
        <p14:creationId xmlns:p14="http://schemas.microsoft.com/office/powerpoint/2010/main" val="327784346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b="0" i="0"/>
            </a:pPr>
            <a:r>
              <a:rPr lang="x-none" b="1" smtClean="0"/>
              <a:t>Further information</a:t>
            </a:r>
          </a:p>
        </p:txBody>
      </p:sp>
      <p:sp>
        <p:nvSpPr>
          <p:cNvPr id="3" name="Content Placeholder 2"/>
          <p:cNvSpPr>
            <a:spLocks noGrp="1"/>
          </p:cNvSpPr>
          <p:nvPr>
            <p:ph idx="1"/>
          </p:nvPr>
        </p:nvSpPr>
        <p:spPr>
          <a:xfrm>
            <a:off x="235016" y="2216772"/>
            <a:ext cx="8974972" cy="3432175"/>
          </a:xfrm>
        </p:spPr>
        <p:txBody>
          <a:bodyPr>
            <a:normAutofit fontScale="85000" lnSpcReduction="20000"/>
          </a:bodyPr>
          <a:lstStyle/>
          <a:p>
            <a:pPr>
              <a:defRPr b="0" i="0"/>
            </a:pPr>
            <a:r>
              <a:rPr lang="x-none" smtClean="0"/>
              <a:t>About education quality at NTNU: </a:t>
            </a:r>
          </a:p>
          <a:p>
            <a:pPr marL="0" indent="0">
              <a:buNone/>
              <a:defRPr b="0" i="0"/>
            </a:pPr>
            <a:r>
              <a:rPr lang="x-none" smtClean="0"/>
              <a:t>	http://www.ntnu.no/utdanningskvalitet/</a:t>
            </a:r>
          </a:p>
          <a:p>
            <a:pPr>
              <a:defRPr b="0" i="0"/>
            </a:pPr>
            <a:endParaRPr lang="nb-NO" dirty="0" smtClean="0"/>
          </a:p>
          <a:p>
            <a:pPr>
              <a:defRPr b="0" i="0"/>
            </a:pPr>
            <a:r>
              <a:rPr lang="x-none" smtClean="0"/>
              <a:t>Description of the system on Innsida                               https://innsida.ntnu.no/wiki/-/wiki/English/Quality+assurance+of+education</a:t>
            </a:r>
          </a:p>
          <a:p>
            <a:pPr>
              <a:defRPr b="0" i="0"/>
            </a:pPr>
            <a:endParaRPr lang="nb-NO" dirty="0" smtClean="0"/>
          </a:p>
          <a:p>
            <a:pPr>
              <a:defRPr b="0" i="0"/>
            </a:pPr>
            <a:r>
              <a:rPr lang="x-none" smtClean="0"/>
              <a:t>“Speak Up” page for reporting problems </a:t>
            </a:r>
            <a:br>
              <a:rPr lang="x-none" smtClean="0"/>
            </a:br>
            <a:r>
              <a:rPr lang="x-none" smtClean="0">
                <a:hlinkClick r:id="rId3"/>
              </a:rPr>
              <a:t>https://innsida.ntnu.no/avvik</a:t>
            </a:r>
            <a:r>
              <a:rPr lang="nb-NO" dirty="0" smtClean="0"/>
              <a:t> </a:t>
            </a:r>
            <a:endParaRPr lang="x-none" smtClean="0"/>
          </a:p>
          <a:p>
            <a:pPr>
              <a:defRPr b="0" i="0"/>
            </a:pPr>
            <a:endParaRPr lang="nb-NO" dirty="0" smtClean="0"/>
          </a:p>
          <a:p>
            <a:pPr>
              <a:defRPr b="0" i="0"/>
            </a:pPr>
            <a:r>
              <a:rPr lang="x-none" smtClean="0"/>
              <a:t>Database </a:t>
            </a:r>
            <a:r>
              <a:rPr lang="nb-NO" dirty="0" err="1" smtClean="0"/>
              <a:t>of</a:t>
            </a:r>
            <a:r>
              <a:rPr lang="nb-NO" dirty="0" smtClean="0"/>
              <a:t> </a:t>
            </a:r>
            <a:r>
              <a:rPr lang="x-none" smtClean="0"/>
              <a:t>course and programme reports: </a:t>
            </a:r>
            <a:r>
              <a:rPr lang="x-none" smtClean="0">
                <a:hlinkClick r:id="rId4"/>
              </a:rPr>
              <a:t>https://spfarm.ntnu.no/system/doq/default.aspx</a:t>
            </a:r>
            <a:r>
              <a:rPr lang="nb-NO" dirty="0" smtClean="0"/>
              <a:t> </a:t>
            </a:r>
            <a:endParaRPr lang="x-none" smtClean="0"/>
          </a:p>
          <a:p>
            <a:pPr>
              <a:defRPr b="0" i="0"/>
            </a:pPr>
            <a:endParaRPr lang="nb-NO" dirty="0" smtClean="0"/>
          </a:p>
          <a:p>
            <a:pPr>
              <a:defRPr b="0" i="0"/>
            </a:pPr>
            <a:endParaRPr lang="nb-NO" dirty="0" smtClean="0"/>
          </a:p>
          <a:p>
            <a:pPr>
              <a:defRPr b="0" i="0"/>
            </a:pPr>
            <a:endParaRPr lang="en-US" dirty="0"/>
          </a:p>
        </p:txBody>
      </p:sp>
    </p:spTree>
    <p:extLst>
      <p:ext uri="{BB962C8B-B14F-4D97-AF65-F5344CB8AC3E}">
        <p14:creationId xmlns:p14="http://schemas.microsoft.com/office/powerpoint/2010/main" val="49932487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2987675" y="2205038"/>
            <a:ext cx="5857875" cy="3136900"/>
          </a:xfrm>
        </p:spPr>
        <p:txBody>
          <a:bodyPr>
            <a:normAutofit/>
          </a:bodyPr>
          <a:lstStyle/>
          <a:p>
            <a:pPr marL="0" indent="0">
              <a:buNone/>
              <a:defRPr b="0" i="0"/>
            </a:pPr>
            <a:endParaRPr lang="x-none" sz="1600" b="1" smtClean="0"/>
          </a:p>
          <a:p>
            <a:pPr marL="0" indent="0">
              <a:buFontTx/>
              <a:buNone/>
              <a:defRPr b="0" i="0"/>
            </a:pPr>
            <a:endParaRPr lang="nb-NO" altLang="nb-NO" smtClean="0"/>
          </a:p>
        </p:txBody>
      </p:sp>
      <p:sp>
        <p:nvSpPr>
          <p:cNvPr id="3" name="Tittel 2"/>
          <p:cNvSpPr>
            <a:spLocks noGrp="1"/>
          </p:cNvSpPr>
          <p:nvPr>
            <p:ph type="title"/>
          </p:nvPr>
        </p:nvSpPr>
        <p:spPr>
          <a:xfrm>
            <a:off x="41728" y="274638"/>
            <a:ext cx="8229600" cy="1143000"/>
          </a:xfrm>
        </p:spPr>
        <p:txBody>
          <a:bodyPr>
            <a:noAutofit/>
          </a:bodyPr>
          <a:lstStyle/>
          <a:p>
            <a:pPr>
              <a:defRPr b="0" i="0"/>
            </a:pPr>
            <a:r>
              <a:rPr lang="x-none" b="1"/>
              <a:t/>
            </a:r>
            <a:br>
              <a:rPr lang="x-none" b="1"/>
            </a:br>
            <a:r>
              <a:rPr lang="x-none" b="1"/>
              <a:t>NTNU’s quality system for education</a:t>
            </a:r>
            <a:br>
              <a:rPr lang="x-none" b="1"/>
            </a:br>
            <a:endParaRPr lang="x-none" b="1"/>
          </a:p>
        </p:txBody>
      </p:sp>
      <p:sp>
        <p:nvSpPr>
          <p:cNvPr id="5" name="Plassholder for innhold 2"/>
          <p:cNvSpPr txBox="1"/>
          <p:nvPr/>
        </p:nvSpPr>
        <p:spPr>
          <a:xfrm>
            <a:off x="3398836" y="2081212"/>
            <a:ext cx="5287963" cy="4376737"/>
          </a:xfrm>
          <a:prstGeom prst="rect">
            <a:avLst/>
          </a:prstGeom>
        </p:spPr>
        <p:txBody>
          <a:bodyPr vert="horz" lIns="91440" tIns="45720" rIns="91440" bIns="45720" rtlCol="0">
            <a:normAutofit fontScale="6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b="0" i="0"/>
            </a:pPr>
            <a:r>
              <a:rPr lang="x-none" sz="2600"/>
              <a:t>NTNU’s system for quality of education describes the goals of the quality processes and defines roles, responsibilities, tasks and follow-up </a:t>
            </a:r>
            <a:r>
              <a:rPr lang="x-none" sz="2600" smtClean="0"/>
              <a:t>processes </a:t>
            </a:r>
            <a:endParaRPr lang="x-none" sz="2600"/>
          </a:p>
          <a:p>
            <a:pPr>
              <a:defRPr b="0" i="0"/>
            </a:pPr>
            <a:r>
              <a:rPr lang="x-none" sz="2600"/>
              <a:t>The aim is to develop the quality of education at all levels – bachelor’s, master’s and PhD – and to ensure the quality of processes and activities that influence education quality</a:t>
            </a:r>
          </a:p>
          <a:p>
            <a:pPr>
              <a:defRPr b="0" i="0"/>
            </a:pPr>
            <a:r>
              <a:rPr lang="x-none" sz="2600" b="1" smtClean="0"/>
              <a:t>Quality improvement work is intended to help students achieve the learning outcomes that have been defined for courses and programmes of study, and to ensure that education at NTNU is characterized by quality at a high international level, in academic and pedagogical terms</a:t>
            </a:r>
            <a:br>
              <a:rPr lang="x-none" sz="2600" b="1" smtClean="0"/>
            </a:br>
            <a:endParaRPr lang="x-none" sz="2600" b="1" smtClean="0"/>
          </a:p>
          <a:p>
            <a:pPr>
              <a:defRPr b="0" i="0"/>
            </a:pPr>
            <a:endParaRPr lang="x-none" b="1"/>
          </a:p>
          <a:p>
            <a:pPr>
              <a:defRPr b="0" i="0"/>
            </a:pPr>
            <a:endParaRPr lang="x-none" b="1"/>
          </a:p>
        </p:txBody>
      </p:sp>
      <p:pic>
        <p:nvPicPr>
          <p:cNvPr id="7" name="Bil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081212"/>
            <a:ext cx="2652114" cy="3732605"/>
          </a:xfrm>
          <a:prstGeom prst="rect">
            <a:avLst/>
          </a:prstGeom>
        </p:spPr>
      </p:pic>
    </p:spTree>
    <p:extLst>
      <p:ext uri="{BB962C8B-B14F-4D97-AF65-F5344CB8AC3E}">
        <p14:creationId xmlns:p14="http://schemas.microsoft.com/office/powerpoint/2010/main" val="11710358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b="1" smtClean="0"/>
              <a:t>The quality system covers:</a:t>
            </a:r>
          </a:p>
        </p:txBody>
      </p:sp>
      <p:graphicFrame>
        <p:nvGraphicFramePr>
          <p:cNvPr id="6" name="Plassholder for innhold 5"/>
          <p:cNvGraphicFramePr>
            <a:graphicFrameLocks noGrp="1"/>
          </p:cNvGraphicFramePr>
          <p:nvPr>
            <p:ph idx="1"/>
            <p:extLst>
              <p:ext uri="{D42A27DB-BD31-4B8C-83A1-F6EECF244321}">
                <p14:modId xmlns:p14="http://schemas.microsoft.com/office/powerpoint/2010/main" val="1008831679"/>
              </p:ext>
            </p:extLst>
          </p:nvPr>
        </p:nvGraphicFramePr>
        <p:xfrm>
          <a:off x="251520" y="1556792"/>
          <a:ext cx="8085584" cy="4886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855711"/>
      </p:ext>
    </p:extLst>
  </p:cSld>
  <p:clrMapOvr>
    <a:masterClrMapping/>
  </p:clrMapOvr>
  <mc:AlternateContent xmlns:mc="http://schemas.openxmlformats.org/markup-compatibility/2006" xmlns:p14="http://schemas.microsoft.com/office/powerpoint/2010/main">
    <mc:Choice Requires="p14">
      <p:transition p14:dur="0"/>
    </mc:Choice>
    <mc:Fallback xmlns:p15="http://schemas.microsoft.com/office/powerpoint/2012/main"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3054350" y="1842014"/>
            <a:ext cx="5937250" cy="4247701"/>
          </a:xfrm>
        </p:spPr>
        <p:txBody>
          <a:bodyPr>
            <a:noAutofit/>
          </a:bodyPr>
          <a:lstStyle/>
          <a:p>
            <a:pPr marL="0" indent="0">
              <a:buNone/>
              <a:defRPr b="0" i="0"/>
            </a:pPr>
            <a:r>
              <a:rPr lang="x-none" sz="1200" b="1" smtClean="0"/>
              <a:t>Course evaluation</a:t>
            </a:r>
            <a:br>
              <a:rPr lang="x-none" sz="1200" b="1" smtClean="0"/>
            </a:br>
            <a:r>
              <a:rPr lang="x-none" sz="1200" b="0" smtClean="0"/>
              <a:t>During each course, the course coordinator must carry out an evaluation. All course evaluations must include a student evaluation, normally based on the reference group method. At least every third time the course is completed, the course coordinator must actively ask for feedback from all the students in the course to ensure that the information base is representative. </a:t>
            </a:r>
            <a:br>
              <a:rPr lang="x-none" sz="1200" b="0" smtClean="0"/>
            </a:br>
            <a:endParaRPr lang="x-none" sz="1200" b="0" smtClean="0"/>
          </a:p>
          <a:p>
            <a:pPr marL="0" indent="0">
              <a:buNone/>
              <a:defRPr b="0" i="0"/>
            </a:pPr>
            <a:r>
              <a:rPr lang="x-none" sz="1200" b="1" smtClean="0"/>
              <a:t>Evaluation of study programmes</a:t>
            </a:r>
            <a:br>
              <a:rPr lang="x-none" sz="1200" b="1" smtClean="0"/>
            </a:br>
            <a:r>
              <a:rPr lang="x-none" sz="1200" b="0" smtClean="0"/>
              <a:t>Every year, the study programme coordinator must conduct an evaluation of the study programme focused on the inner quality of the programme. The study programme coordinator must prepare a report on the programme. At least every five years, the Dean must ensure that a periodic evaluation of the programmes of study is conducted with input from students, the working world and external parties at the national or international level. </a:t>
            </a:r>
          </a:p>
          <a:p>
            <a:pPr marL="0" indent="0">
              <a:buNone/>
              <a:defRPr b="0" i="0"/>
            </a:pPr>
            <a:r>
              <a:rPr lang="x-none" sz="1200" b="1" smtClean="0"/>
              <a:t/>
            </a:r>
            <a:br>
              <a:rPr lang="x-none" sz="1200" b="1" smtClean="0"/>
            </a:br>
            <a:r>
              <a:rPr lang="x-none" sz="1200" b="1" smtClean="0"/>
              <a:t>Development of the academic portfolio</a:t>
            </a:r>
            <a:r>
              <a:rPr lang="x-none" sz="1200" b="0" smtClean="0"/>
              <a:t> </a:t>
            </a:r>
            <a:r>
              <a:rPr lang="x-none" sz="1200" b="1" smtClean="0"/>
              <a:t/>
            </a:r>
            <a:br>
              <a:rPr lang="x-none" sz="1200" b="1" smtClean="0"/>
            </a:br>
            <a:r>
              <a:rPr lang="x-none" sz="1200" b="0" smtClean="0"/>
              <a:t>Measures from the course evaluations and the annual programme evaluations are implemented in the annual process for planning of studies. Based on the periodic evaluations of programmes of study, phasing out or change of existing programmes must be considered. “Requirements for studies” and accompanying guides describe the process, requirements for procedures and content. </a:t>
            </a:r>
          </a:p>
          <a:p>
            <a:pPr marL="0" indent="0">
              <a:buNone/>
              <a:defRPr b="0" i="0"/>
            </a:pPr>
            <a:endParaRPr lang="x-none" altLang="nb-NO" sz="1200" b="1"/>
          </a:p>
          <a:p>
            <a:pPr>
              <a:defRPr b="0" i="0"/>
            </a:pPr>
            <a:endParaRPr lang="nb-NO" sz="1200"/>
          </a:p>
          <a:p>
            <a:pPr marL="0" indent="0">
              <a:buFontTx/>
              <a:buNone/>
              <a:defRPr b="0" i="0"/>
            </a:pPr>
            <a:endParaRPr lang="nb-NO" altLang="nb-NO" sz="1200" smtClean="0"/>
          </a:p>
        </p:txBody>
      </p:sp>
      <p:sp>
        <p:nvSpPr>
          <p:cNvPr id="3" name="Tittel 2"/>
          <p:cNvSpPr>
            <a:spLocks noGrp="1"/>
          </p:cNvSpPr>
          <p:nvPr>
            <p:ph type="title"/>
          </p:nvPr>
        </p:nvSpPr>
        <p:spPr/>
        <p:txBody>
          <a:bodyPr>
            <a:noAutofit/>
          </a:bodyPr>
          <a:lstStyle/>
          <a:p>
            <a:pPr>
              <a:defRPr b="0" i="0"/>
            </a:pPr>
            <a:r>
              <a:rPr lang="x-none" b="1"/>
              <a:t>Requirements for evaluation of courses, programmes </a:t>
            </a:r>
            <a:r>
              <a:rPr lang="x-none" b="1" smtClean="0"/>
              <a:t>and </a:t>
            </a:r>
            <a:r>
              <a:rPr lang="x-none" b="1"/>
              <a:t>portfolios</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40927"/>
            <a:ext cx="2579589" cy="3630533"/>
          </a:xfrm>
          <a:prstGeom prst="rect">
            <a:avLst/>
          </a:prstGeom>
        </p:spPr>
      </p:pic>
    </p:spTree>
    <p:extLst>
      <p:ext uri="{BB962C8B-B14F-4D97-AF65-F5344CB8AC3E}">
        <p14:creationId xmlns:p14="http://schemas.microsoft.com/office/powerpoint/2010/main" val="38809717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Plassholder for innhold 6"/>
          <p:cNvSpPr>
            <a:spLocks noGrp="1"/>
          </p:cNvSpPr>
          <p:nvPr>
            <p:ph idx="1"/>
          </p:nvPr>
        </p:nvSpPr>
        <p:spPr>
          <a:xfrm>
            <a:off x="3203575" y="2081213"/>
            <a:ext cx="5857875" cy="3136900"/>
          </a:xfrm>
        </p:spPr>
        <p:txBody>
          <a:bodyPr>
            <a:normAutofit fontScale="85000" lnSpcReduction="20000"/>
          </a:bodyPr>
          <a:lstStyle/>
          <a:p>
            <a:pPr marL="0" indent="0">
              <a:buFontTx/>
              <a:buNone/>
              <a:defRPr b="0" i="0"/>
            </a:pPr>
            <a:endParaRPr lang="x-none" altLang="nb-NO" b="1" smtClean="0"/>
          </a:p>
          <a:p>
            <a:pPr>
              <a:buFont typeface="Arial" panose="020B0604020202020204" pitchFamily="34" charset="0"/>
              <a:buChar char="•"/>
              <a:defRPr b="0" i="0"/>
            </a:pPr>
            <a:r>
              <a:rPr lang="x-none" altLang="nb-NO" b="1" smtClean="0"/>
              <a:t>Board</a:t>
            </a:r>
          </a:p>
          <a:p>
            <a:pPr>
              <a:buFont typeface="Arial" panose="020B0604020202020204" pitchFamily="34" charset="0"/>
              <a:buChar char="•"/>
              <a:defRPr b="0" i="0"/>
            </a:pPr>
            <a:r>
              <a:rPr lang="x-none" altLang="nb-NO" b="1" smtClean="0"/>
              <a:t>Rector</a:t>
            </a:r>
          </a:p>
          <a:p>
            <a:pPr>
              <a:buFont typeface="Arial" panose="020B0604020202020204" pitchFamily="34" charset="0"/>
              <a:buChar char="•"/>
              <a:defRPr b="0" i="0"/>
            </a:pPr>
            <a:r>
              <a:rPr lang="x-none" altLang="nb-NO" b="1" smtClean="0"/>
              <a:t>Dean</a:t>
            </a:r>
          </a:p>
          <a:p>
            <a:pPr>
              <a:buFont typeface="Arial" panose="020B0604020202020204" pitchFamily="34" charset="0"/>
              <a:buChar char="•"/>
              <a:defRPr b="0" i="0"/>
            </a:pPr>
            <a:r>
              <a:rPr lang="x-none" altLang="nb-NO" b="1" smtClean="0"/>
              <a:t>Study Programme Coordinator</a:t>
            </a:r>
          </a:p>
          <a:p>
            <a:pPr>
              <a:buFont typeface="Arial" panose="020B0604020202020204" pitchFamily="34" charset="0"/>
              <a:buChar char="•"/>
              <a:defRPr b="0" i="0"/>
            </a:pPr>
            <a:r>
              <a:rPr lang="x-none" altLang="nb-NO" b="1" smtClean="0"/>
              <a:t>Head of Department</a:t>
            </a:r>
          </a:p>
          <a:p>
            <a:pPr>
              <a:buFont typeface="Arial" panose="020B0604020202020204" pitchFamily="34" charset="0"/>
              <a:buChar char="•"/>
              <a:defRPr b="0" i="0"/>
            </a:pPr>
            <a:r>
              <a:rPr lang="x-none" b="1" smtClean="0"/>
              <a:t>Course Coordinator</a:t>
            </a:r>
            <a:r>
              <a:rPr lang="x-none" b="0" smtClean="0"/>
              <a:t> </a:t>
            </a:r>
          </a:p>
          <a:p>
            <a:pPr>
              <a:buFont typeface="Arial" panose="020B0604020202020204" pitchFamily="34" charset="0"/>
              <a:buChar char="•"/>
              <a:defRPr b="0" i="0"/>
            </a:pPr>
            <a:r>
              <a:rPr lang="x-none" b="1" smtClean="0"/>
              <a:t>Teaching staff</a:t>
            </a:r>
            <a:r>
              <a:rPr lang="x-none" b="0" smtClean="0"/>
              <a:t> </a:t>
            </a:r>
          </a:p>
          <a:p>
            <a:pPr>
              <a:buFont typeface="Arial" panose="020B0604020202020204" pitchFamily="34" charset="0"/>
              <a:buChar char="•"/>
              <a:defRPr b="0" i="0"/>
            </a:pPr>
            <a:r>
              <a:rPr lang="x-none" b="1" smtClean="0"/>
              <a:t>Student</a:t>
            </a:r>
          </a:p>
          <a:p>
            <a:pPr>
              <a:buFont typeface="Arial" panose="020B0604020202020204" pitchFamily="34" charset="0"/>
              <a:buChar char="•"/>
              <a:defRPr b="0" i="0"/>
            </a:pPr>
            <a:r>
              <a:rPr lang="x-none" b="1" smtClean="0"/>
              <a:t>Committee</a:t>
            </a:r>
          </a:p>
          <a:p>
            <a:pPr marL="0" indent="0">
              <a:buFontTx/>
              <a:buNone/>
              <a:defRPr b="0" i="0"/>
            </a:pPr>
            <a:endParaRPr lang="nb-NO" altLang="nb-NO" sz="1600" smtClean="0"/>
          </a:p>
          <a:p>
            <a:pPr marL="0" indent="0">
              <a:buFontTx/>
              <a:buNone/>
              <a:defRPr b="0" i="0"/>
            </a:pPr>
            <a:endParaRPr lang="nb-NO" altLang="nb-NO" smtClean="0"/>
          </a:p>
        </p:txBody>
      </p:sp>
      <p:sp>
        <p:nvSpPr>
          <p:cNvPr id="3" name="Tittel 2"/>
          <p:cNvSpPr>
            <a:spLocks noGrp="1"/>
          </p:cNvSpPr>
          <p:nvPr>
            <p:ph type="title"/>
          </p:nvPr>
        </p:nvSpPr>
        <p:spPr/>
        <p:txBody>
          <a:bodyPr>
            <a:noAutofit/>
          </a:bodyPr>
          <a:lstStyle/>
          <a:p>
            <a:pPr>
              <a:defRPr b="0" i="0"/>
            </a:pPr>
            <a:r>
              <a:rPr lang="x-none" b="1" smtClean="0"/>
              <a:t>Roles in NTNU’s quality system for education </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291801"/>
            <a:ext cx="2652114" cy="3732605"/>
          </a:xfrm>
          <a:prstGeom prst="rect">
            <a:avLst/>
          </a:prstGeom>
        </p:spPr>
      </p:pic>
    </p:spTree>
    <p:extLst>
      <p:ext uri="{BB962C8B-B14F-4D97-AF65-F5344CB8AC3E}">
        <p14:creationId xmlns:p14="http://schemas.microsoft.com/office/powerpoint/2010/main" val="204833068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3838" y="333375"/>
            <a:ext cx="8740775" cy="1143000"/>
          </a:xfrm>
        </p:spPr>
        <p:txBody>
          <a:bodyPr>
            <a:normAutofit fontScale="90000"/>
          </a:bodyPr>
          <a:lstStyle/>
          <a:p>
            <a:pPr marL="514350" indent="-457200">
              <a:defRPr b="0" i="0"/>
            </a:pPr>
            <a:r>
              <a:rPr lang="x-none" b="1"/>
              <a:t>NTNU’s quality system for education – tasks  </a:t>
            </a:r>
          </a:p>
        </p:txBody>
      </p:sp>
      <p:sp>
        <p:nvSpPr>
          <p:cNvPr id="8196" name="Plassholder for innhold 6"/>
          <p:cNvSpPr>
            <a:spLocks noGrp="1"/>
          </p:cNvSpPr>
          <p:nvPr>
            <p:ph idx="1"/>
          </p:nvPr>
        </p:nvSpPr>
        <p:spPr>
          <a:xfrm>
            <a:off x="3203575" y="2152651"/>
            <a:ext cx="5857875" cy="3136900"/>
          </a:xfrm>
        </p:spPr>
        <p:txBody>
          <a:bodyPr>
            <a:normAutofit fontScale="87500" lnSpcReduction="10000"/>
          </a:bodyPr>
          <a:lstStyle/>
          <a:p>
            <a:pPr marL="0" indent="0">
              <a:buFontTx/>
              <a:buNone/>
              <a:defRPr b="0" i="0"/>
            </a:pPr>
            <a:endParaRPr lang="x-none" altLang="nb-NO" b="1" smtClean="0"/>
          </a:p>
          <a:p>
            <a:pPr marL="0" indent="0">
              <a:buNone/>
              <a:defRPr b="0" i="0"/>
            </a:pPr>
            <a:r>
              <a:rPr lang="x-none" altLang="nb-NO" sz="1600" b="0" smtClean="0"/>
              <a:t>The </a:t>
            </a:r>
            <a:r>
              <a:rPr lang="x-none" altLang="nb-NO" sz="1600" b="1" smtClean="0"/>
              <a:t>Dean </a:t>
            </a:r>
            <a:r>
              <a:rPr lang="x-none" altLang="nb-NO" sz="1600" b="0" smtClean="0"/>
              <a:t>must ensure all programmes of study have a study programme coordinator and a programme council, as well as sufficient resources for the management of the programme and quality improvement work. At least every five years, the Dean must ensure that a periodic evaluation of the programmes of study is conducted.</a:t>
            </a:r>
            <a:br>
              <a:rPr lang="x-none" altLang="nb-NO" sz="1600" b="0" smtClean="0"/>
            </a:br>
            <a:endParaRPr lang="x-none" altLang="nb-NO" sz="1600" b="0" smtClean="0"/>
          </a:p>
          <a:p>
            <a:pPr marL="0" indent="0">
              <a:buNone/>
              <a:defRPr b="0" i="0"/>
            </a:pPr>
            <a:r>
              <a:rPr lang="x-none" altLang="nb-NO" sz="1600" b="0" smtClean="0"/>
              <a:t>The </a:t>
            </a:r>
            <a:r>
              <a:rPr lang="x-none" altLang="nb-NO" sz="1600" b="1" smtClean="0"/>
              <a:t>Study Programme Coordinator</a:t>
            </a:r>
            <a:r>
              <a:rPr lang="x-none" altLang="nb-NO" sz="1600" b="0" smtClean="0"/>
              <a:t> must conduct an programme evaluation every year and prepare a report on the programme. The Study Programme Coordinator has an advisory role and must contribute to developing the learning environment as well as the academic and pedagogical quality of the programme of study. </a:t>
            </a:r>
          </a:p>
          <a:p>
            <a:pPr marL="0" indent="0">
              <a:buFontTx/>
              <a:buNone/>
              <a:defRPr b="0" i="0"/>
            </a:pPr>
            <a:r>
              <a:rPr lang="x-none" sz="1600" smtClean="0"/>
              <a:t>The Study Programme Coordinator chairs the council for the programme of study and reports to the responsible line manager. </a:t>
            </a:r>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291801"/>
            <a:ext cx="2652114" cy="3732605"/>
          </a:xfrm>
          <a:prstGeom prst="rect">
            <a:avLst/>
          </a:prstGeom>
        </p:spPr>
      </p:pic>
    </p:spTree>
    <p:extLst>
      <p:ext uri="{BB962C8B-B14F-4D97-AF65-F5344CB8AC3E}">
        <p14:creationId xmlns:p14="http://schemas.microsoft.com/office/powerpoint/2010/main" val="23993213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23838" y="333375"/>
            <a:ext cx="8740775" cy="1143000"/>
          </a:xfrm>
        </p:spPr>
        <p:txBody>
          <a:bodyPr>
            <a:normAutofit fontScale="90000"/>
          </a:bodyPr>
          <a:lstStyle/>
          <a:p>
            <a:pPr marL="514350" indent="-457200">
              <a:defRPr b="0" i="0"/>
            </a:pPr>
            <a:r>
              <a:rPr lang="x-none" b="1"/>
              <a:t>NTNU’s quality system for education – tasks </a:t>
            </a:r>
          </a:p>
        </p:txBody>
      </p:sp>
      <p:sp>
        <p:nvSpPr>
          <p:cNvPr id="8196" name="Plassholder for innhold 6"/>
          <p:cNvSpPr>
            <a:spLocks noGrp="1"/>
          </p:cNvSpPr>
          <p:nvPr>
            <p:ph idx="1"/>
          </p:nvPr>
        </p:nvSpPr>
        <p:spPr>
          <a:xfrm>
            <a:off x="3106738" y="2328863"/>
            <a:ext cx="5857875" cy="3136900"/>
          </a:xfrm>
        </p:spPr>
        <p:txBody>
          <a:bodyPr>
            <a:normAutofit fontScale="95000" lnSpcReduction="10000"/>
          </a:bodyPr>
          <a:lstStyle/>
          <a:p>
            <a:pPr marL="0" indent="0">
              <a:buNone/>
              <a:defRPr b="0" i="0"/>
            </a:pPr>
            <a:r>
              <a:rPr lang="x-none" altLang="nb-NO" sz="1600" b="1" smtClean="0"/>
              <a:t>The Head of Department </a:t>
            </a:r>
            <a:r>
              <a:rPr lang="x-none" altLang="nb-NO" sz="1600" b="0" smtClean="0"/>
              <a:t>must ensure that quality assurance of the department’s courses is implemented in accordance with the requirements and that the quality processes are documented and  included in the annual quality reporting process. The Head of Department approves plans of action and follows these up through resource allocation and personnel management.</a:t>
            </a:r>
          </a:p>
          <a:p>
            <a:pPr marL="0" indent="0">
              <a:buNone/>
              <a:defRPr b="0" i="0"/>
            </a:pPr>
            <a:r>
              <a:rPr lang="x-none" sz="1600" b="1" smtClean="0"/>
              <a:t/>
            </a:r>
            <a:br>
              <a:rPr lang="x-none" sz="1600" b="1" smtClean="0"/>
            </a:br>
            <a:r>
              <a:rPr lang="x-none" sz="1600" b="0" smtClean="0"/>
              <a:t>The </a:t>
            </a:r>
            <a:r>
              <a:rPr lang="x-none" sz="1600" b="1" smtClean="0"/>
              <a:t>Course Coordinator</a:t>
            </a:r>
            <a:r>
              <a:rPr lang="x-none" sz="1600" b="0" smtClean="0"/>
              <a:t> is responsible for planning, coordination and implementation of the course, so that the relationship between teaching, learning activities and assessment is appropriate and helps students to achieve the learning outcome for the course. The Course Coordinator must follow up the plan of action as decided by the Head of Department.</a:t>
            </a:r>
          </a:p>
          <a:p>
            <a:pPr marL="0" indent="0">
              <a:buNone/>
              <a:defRPr b="0" i="0"/>
            </a:pPr>
            <a:r>
              <a:rPr lang="x-none" sz="1600"/>
              <a:t> </a:t>
            </a:r>
          </a:p>
          <a:p>
            <a:pPr marL="0" indent="0">
              <a:buNone/>
              <a:defRPr b="0" i="0"/>
            </a:pPr>
            <a:endParaRPr lang="nb-NO" sz="1600"/>
          </a:p>
          <a:p>
            <a:pPr marL="0" indent="0">
              <a:buFontTx/>
              <a:buNone/>
              <a:defRPr b="0" i="0"/>
            </a:pPr>
            <a:endParaRPr lang="nb-NO" altLang="nb-NO" smtClean="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01" y="2291801"/>
            <a:ext cx="2652114" cy="3732605"/>
          </a:xfrm>
          <a:prstGeom prst="rect">
            <a:avLst/>
          </a:prstGeom>
        </p:spPr>
      </p:pic>
    </p:spTree>
    <p:extLst>
      <p:ext uri="{BB962C8B-B14F-4D97-AF65-F5344CB8AC3E}">
        <p14:creationId xmlns:p14="http://schemas.microsoft.com/office/powerpoint/2010/main" val="35683932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 y="5755"/>
            <a:ext cx="8779858" cy="974973"/>
          </a:xfrm>
        </p:spPr>
        <p:txBody>
          <a:bodyPr>
            <a:noAutofit/>
          </a:bodyPr>
          <a:lstStyle/>
          <a:p>
            <a:pPr>
              <a:defRPr b="0" i="0"/>
            </a:pPr>
            <a:r>
              <a:rPr lang="x-none" b="1"/>
              <a:t>Process for reporting and follow-up</a:t>
            </a:r>
          </a:p>
        </p:txBody>
      </p:sp>
      <p:sp>
        <p:nvSpPr>
          <p:cNvPr id="4" name="TekstSylinder 3"/>
          <p:cNvSpPr txBox="1"/>
          <p:nvPr/>
        </p:nvSpPr>
        <p:spPr>
          <a:xfrm>
            <a:off x="5061764" y="6031767"/>
            <a:ext cx="3725536" cy="625465"/>
          </a:xfrm>
          <a:prstGeom prst="rect">
            <a:avLst/>
          </a:prstGeom>
          <a:noFill/>
        </p:spPr>
        <p:txBody>
          <a:bodyPr wrap="square" rtlCol="0">
            <a:spAutoFit/>
          </a:bodyPr>
          <a:lstStyle/>
          <a:p>
            <a:pPr>
              <a:defRPr b="0" i="0"/>
            </a:pPr>
            <a:r>
              <a:rPr lang="x-none" sz="700" smtClean="0"/>
              <a:t>*</a:t>
            </a:r>
            <a:r>
              <a:rPr lang="x-none" sz="700" i="1" smtClean="0">
                <a:latin typeface="Arial" charset="0"/>
              </a:rPr>
              <a:t>The study programme coordinator reports to the Dean or to the Head of Department, depending on how the tasks related to quality assurance of the programme have been delegated. Where the study programme coordinator reports to the Head of Department, follow-up can also be done by the Head of Department</a:t>
            </a:r>
          </a:p>
          <a:p>
            <a:pPr>
              <a:defRPr b="0" i="0"/>
            </a:pPr>
            <a:endParaRPr lang="nb-NO" sz="700"/>
          </a:p>
        </p:txBody>
      </p:sp>
      <p:pic>
        <p:nvPicPr>
          <p:cNvPr id="1026" name="Picture 2" descr="AB8902DE-A780-476C-A84D-C93D958E8038"/>
          <p:cNvPicPr>
            <a:picLocks noChangeAspect="1" noChangeArrowheads="1"/>
          </p:cNvPicPr>
          <p:nvPr/>
        </p:nvPicPr>
        <p:blipFill>
          <a:blip r:embed="rId3">
            <a:extLst>
              <a:ext uri="{28A0092B-C50C-407E-A947-70E740481C1C}">
                <a14:useLocalDpi xmlns:a14="http://schemas.microsoft.com/office/drawing/2010/main" val="0"/>
              </a:ext>
            </a:extLst>
          </a:blip>
          <a:stretch/>
        </p:blipFill>
        <p:spPr>
          <a:xfrm>
            <a:off x="746574" y="1247428"/>
            <a:ext cx="4998602" cy="526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33983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defRPr b="0" i="0"/>
            </a:pPr>
            <a:r>
              <a:rPr lang="x-none" b="1"/>
              <a:t>Database of course and study programme reports</a:t>
            </a:r>
          </a:p>
        </p:txBody>
      </p:sp>
      <p:pic>
        <p:nvPicPr>
          <p:cNvPr id="7" name="Plassholder for innhold 3"/>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457200" y="1764052"/>
            <a:ext cx="8229600" cy="4198259"/>
          </a:xfrm>
        </p:spPr>
      </p:pic>
      <p:pic>
        <p:nvPicPr>
          <p:cNvPr id="4" name="Bilde 3"/>
          <p:cNvPicPr>
            <a:picLocks noChangeAspect="1"/>
          </p:cNvPicPr>
          <p:nvPr/>
        </p:nvPicPr>
        <p:blipFill>
          <a:blip r:embed="rId4">
            <a:extLst>
              <a:ext uri="{28A0092B-C50C-407E-A947-70E740481C1C}">
                <a14:useLocalDpi xmlns:a14="http://schemas.microsoft.com/office/drawing/2010/main" val="0"/>
              </a:ext>
            </a:extLst>
          </a:blip>
          <a:stretch/>
        </p:blipFill>
        <p:spPr>
          <a:xfrm>
            <a:off x="6421582" y="3253084"/>
            <a:ext cx="2265218" cy="3234504"/>
          </a:xfrm>
          <a:prstGeom prst="rect">
            <a:avLst/>
          </a:prstGeom>
        </p:spPr>
      </p:pic>
    </p:spTree>
    <p:extLst>
      <p:ext uri="{BB962C8B-B14F-4D97-AF65-F5344CB8AC3E}">
        <p14:creationId xmlns:p14="http://schemas.microsoft.com/office/powerpoint/2010/main" val="143201121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10.24"/>
  <p:tag name="AS_TITLE" val="Aspose.Slides for .NET 4.0 Client Profile"/>
  <p:tag name="AS_VERSION" val="14.8.1.0"/>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TotalTime>
  <Words>525</Words>
  <Application>Microsoft Office PowerPoint</Application>
  <PresentationFormat>Skjermfremvisning (4:3)</PresentationFormat>
  <Paragraphs>69</Paragraphs>
  <Slides>12</Slides>
  <Notes>11</Notes>
  <HiddenSlides>1</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12</vt:i4>
      </vt:variant>
    </vt:vector>
  </HeadingPairs>
  <TitlesOfParts>
    <vt:vector size="15" baseType="lpstr">
      <vt:lpstr>Arial</vt:lpstr>
      <vt:lpstr>Calibri</vt:lpstr>
      <vt:lpstr>Office-tema</vt:lpstr>
      <vt:lpstr>PowerPoint-presentasjon</vt:lpstr>
      <vt:lpstr> NTNU’s quality system for education </vt:lpstr>
      <vt:lpstr>The quality system covers:</vt:lpstr>
      <vt:lpstr>Requirements for evaluation of courses, programmes and portfolios</vt:lpstr>
      <vt:lpstr>Roles in NTNU’s quality system for education </vt:lpstr>
      <vt:lpstr>NTNU’s quality system for education – tasks  </vt:lpstr>
      <vt:lpstr>NTNU’s quality system for education – tasks </vt:lpstr>
      <vt:lpstr>Process for reporting and follow-up</vt:lpstr>
      <vt:lpstr>Database of course and study programme reports</vt:lpstr>
      <vt:lpstr>Speak up – report problems</vt:lpstr>
      <vt:lpstr>  NTNU’s strategy:  Knowledge for a better world </vt:lpstr>
      <vt:lpstr>Further information</vt:lpstr>
    </vt:vector>
  </TitlesOfParts>
  <Manager/>
  <Company>NTNU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NTNU</dc:creator>
  <cp:lastModifiedBy>Kjerstin Tobiassen</cp:lastModifiedBy>
  <cp:revision>219</cp:revision>
  <cp:lastPrinted>2014-01-14T08:32:26Z</cp:lastPrinted>
  <dcterms:created xsi:type="dcterms:W3CDTF">2013-06-10T16:56:09Z</dcterms:created>
  <dcterms:modified xsi:type="dcterms:W3CDTF">2016-09-05T18:50:45Z</dcterms:modified>
</cp:coreProperties>
</file>