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6" r:id="rId5"/>
    <p:sldId id="257" r:id="rId6"/>
    <p:sldId id="258" r:id="rId7"/>
    <p:sldId id="259" r:id="rId8"/>
    <p:sldId id="260" r:id="rId9"/>
    <p:sldId id="261" r:id="rId10"/>
    <p:sldId id="275" r:id="rId11"/>
    <p:sldId id="262" r:id="rId12"/>
    <p:sldId id="272" r:id="rId13"/>
  </p:sldIdLst>
  <p:sldSz cx="9144000" cy="5143500" type="screen16x9"/>
  <p:notesSz cx="6858000" cy="9144000"/>
  <p:custDataLst>
    <p:tags r:id="rId15"/>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46" autoAdjust="0"/>
  </p:normalViewPr>
  <p:slideViewPr>
    <p:cSldViewPr snapToGrid="0">
      <p:cViewPr varScale="1">
        <p:scale>
          <a:sx n="112" d="100"/>
          <a:sy n="112" d="100"/>
        </p:scale>
        <p:origin x="1230" y="102"/>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24.08.2021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regjeringen.no/no/aktuelt/forlenger-intervallet-mellom-forste-og-andre-vaksinedose/id2846787/"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a:cs typeface="Calibri"/>
              </a:rPr>
              <a:t>Se detaljer I den nasjonale gjenåpningsplanen på: </a:t>
            </a:r>
            <a:r>
              <a:rPr lang="en-US">
                <a:hlinkClick r:id="rId3"/>
              </a:rPr>
              <a:t>https://www.regjeringen.no/no/tema/Koronasituasjonen/plan-for-gradvis-gjenapning/id2842645/</a:t>
            </a:r>
            <a:r>
              <a:rPr lang="en-US"/>
              <a:t> </a:t>
            </a:r>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a:t>Se FHIs vaksineringsscenarioer: https://www.fhi.no/publ/plakat/vaksineringsscenario/</a:t>
            </a:r>
          </a:p>
          <a:p>
            <a:endParaRPr lang="en-US" b="1"/>
          </a:p>
          <a:p>
            <a:r>
              <a:rPr lang="en-US" b="1" err="1"/>
              <a:t>Definisjoner</a:t>
            </a:r>
            <a:endParaRPr lang="en-US"/>
          </a:p>
          <a:p>
            <a:r>
              <a:rPr lang="en-US" u="sng" err="1"/>
              <a:t>Fullvaksinert:</a:t>
            </a:r>
          </a:p>
          <a:p>
            <a:pPr marL="171450" indent="-171450">
              <a:buFont typeface="Arial"/>
              <a:buChar char="•"/>
            </a:pPr>
            <a:r>
              <a:rPr lang="en-US"/>
              <a:t>De som har fått to doser med vaksine, med virkning fra 1 uke etter siste dose.</a:t>
            </a:r>
            <a:endParaRPr lang="en-US">
              <a:cs typeface="Calibri"/>
            </a:endParaRPr>
          </a:p>
          <a:p>
            <a:pPr marL="171450" indent="-171450">
              <a:buFont typeface="Arial"/>
              <a:buChar char="•"/>
            </a:pPr>
            <a:r>
              <a:rPr lang="en-US"/>
              <a:t>De som har gjennomgått covid-19 og fått én vaksinedose minst 3 uker etter prøvedato, med virkning fra 1 uke etter vaksinasjon.</a:t>
            </a:r>
            <a:endParaRPr lang="en-US">
              <a:cs typeface="Calibri"/>
            </a:endParaRPr>
          </a:p>
          <a:p>
            <a:pPr marL="171450" indent="-171450">
              <a:buFont typeface="Arial"/>
              <a:buChar char="•"/>
            </a:pPr>
            <a:r>
              <a:rPr lang="en-US"/>
              <a:t>De som har fått 1. vaksinedose, og ved godkjent laboratoriemetode har testet positivt for covid-19 minst 3 uker etter vaksinasjonen, og er avisolert.</a:t>
            </a:r>
            <a:endParaRPr lang="en-US">
              <a:cs typeface="Calibri"/>
            </a:endParaRPr>
          </a:p>
          <a:p>
            <a:r>
              <a:rPr lang="en-US" u="sng" err="1"/>
              <a:t>Beskyttet:</a:t>
            </a:r>
          </a:p>
          <a:p>
            <a:pPr marL="171450" indent="-171450">
              <a:buFont typeface="Arial"/>
              <a:buChar char="•"/>
            </a:pPr>
            <a:r>
              <a:rPr lang="en-US" err="1"/>
              <a:t>Fullvaksinerte</a:t>
            </a:r>
            <a:endParaRPr lang="en-US">
              <a:cs typeface="Calibri"/>
            </a:endParaRPr>
          </a:p>
          <a:p>
            <a:pPr marL="171450" indent="-171450">
              <a:buFont typeface="Arial"/>
              <a:buChar char="•"/>
            </a:pPr>
            <a:r>
              <a:rPr lang="en-US"/>
              <a:t>De som har fått første vaksinedose, med varighet 3-15 uker etter vaksinasjonen.</a:t>
            </a:r>
            <a:endParaRPr lang="en-US">
              <a:cs typeface="Calibri"/>
            </a:endParaRPr>
          </a:p>
          <a:p>
            <a:pPr marL="171450" indent="-171450">
              <a:buFont typeface="Arial"/>
              <a:buChar char="•"/>
            </a:pPr>
            <a:r>
              <a:rPr lang="en-US"/>
              <a:t>De som har hatt covid-19 med varighet fra avisolering til 6 måneder etter prøvedato godkjent laboratoriemetode.</a:t>
            </a:r>
            <a:endParaRPr lang="en-US">
              <a:cs typeface="Calibri"/>
            </a:endParaRPr>
          </a:p>
          <a:p>
            <a:endParaRPr lang="en-US">
              <a:cs typeface="Calibri"/>
            </a:endParaRPr>
          </a:p>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7</a:t>
            </a:fld>
            <a:endParaRPr lang="nb-NO"/>
          </a:p>
        </p:txBody>
      </p:sp>
    </p:spTree>
    <p:extLst>
      <p:ext uri="{BB962C8B-B14F-4D97-AF65-F5344CB8AC3E}">
        <p14:creationId xmlns:p14="http://schemas.microsoft.com/office/powerpoint/2010/main" val="1945735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kern="1200">
                <a:solidFill>
                  <a:schemeClr val="tx1"/>
                </a:solidFill>
                <a:effectLst/>
                <a:latin typeface="+mn-lt"/>
                <a:ea typeface="+mn-ea"/>
                <a:cs typeface="+mn-cs"/>
              </a:rPr>
              <a:t>Nyere kunnskap om effekten etter vaksinasjon med mRNA-vaksine, tyder på at det kun er minimal forskjell på antistoffnivået fra seks til 12 uker. Disse vaksinene gir altså god beskyttelse de første 12 ukene etter første dose.</a:t>
            </a:r>
            <a:endParaRPr lang="nb-NO"/>
          </a:p>
          <a:p>
            <a:r>
              <a:rPr lang="nb-NO">
                <a:hlinkClick r:id="rId3"/>
              </a:rPr>
              <a:t>https://www.regjeringen.no/no/aktuelt/forlenger-intervallet-mellom-forste-og-andre-vaksinedose/id2846787/</a:t>
            </a:r>
            <a:r>
              <a:rPr lang="nb-NO"/>
              <a:t>  </a:t>
            </a:r>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8</a:t>
            </a:fld>
            <a:endParaRPr lang="nb-NO"/>
          </a:p>
        </p:txBody>
      </p:sp>
    </p:spTree>
    <p:extLst>
      <p:ext uri="{BB962C8B-B14F-4D97-AF65-F5344CB8AC3E}">
        <p14:creationId xmlns:p14="http://schemas.microsoft.com/office/powerpoint/2010/main" val="695596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24.08.2021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87952" cy="1189909"/>
          </a:xfrm>
        </p:spPr>
        <p:txBody>
          <a:bodyPr/>
          <a:lstStyle/>
          <a:p>
            <a:pPr>
              <a:defRPr b="0" i="0"/>
            </a:pPr>
            <a:r>
              <a:rPr lang="2057" b="1" dirty="0"/>
              <a:t>Reopening plan for NTNU </a:t>
            </a:r>
            <a:br>
              <a:rPr lang="2057" b="1" dirty="0"/>
            </a:br>
            <a:r>
              <a:rPr lang="2057" b="1" dirty="0"/>
              <a:t>as of </a:t>
            </a:r>
            <a:r>
              <a:rPr lang="nb-NO" b="1" dirty="0"/>
              <a:t>24</a:t>
            </a:r>
            <a:r>
              <a:rPr lang="2057" b="1" dirty="0"/>
              <a:t> August 2021</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pPr>
              <a:defRPr b="0" i="0"/>
            </a:pPr>
            <a:r>
              <a:rPr lang="2057" sz="1600"/>
              <a:t>From the Central Emergency Response Management</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5512" y="1687833"/>
            <a:ext cx="3271251" cy="366126"/>
          </a:xfrm>
          <a:prstGeom prst="rect">
            <a:avLst/>
          </a:prstGeom>
          <a:noFill/>
        </p:spPr>
        <p:txBody>
          <a:bodyPr wrap="square" rtlCol="0">
            <a:spAutoFit/>
          </a:bodyPr>
          <a:lstStyle/>
          <a:p>
            <a:pPr>
              <a:defRPr b="0" i="0"/>
            </a:pPr>
            <a:r>
              <a:rPr lang="2057">
                <a:solidFill>
                  <a:srgbClr val="0D4788"/>
                </a:solidFill>
              </a:rPr>
              <a:t>Knowledge for a better world</a:t>
            </a:r>
          </a:p>
        </p:txBody>
      </p:sp>
    </p:spTree>
    <p:extLst>
      <p:ext uri="{BB962C8B-B14F-4D97-AF65-F5344CB8AC3E}">
        <p14:creationId xmlns:p14="http://schemas.microsoft.com/office/powerpoint/2010/main" val="32431020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35592" cy="520840"/>
          </a:xfrm>
        </p:spPr>
        <p:txBody>
          <a:bodyPr/>
          <a:lstStyle/>
          <a:p>
            <a:pPr>
              <a:defRPr b="0" i="0"/>
            </a:pPr>
            <a:r>
              <a:rPr lang="2057" sz="2800" b="1"/>
              <a:t>The Government’s reopening plan for Norway</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defRPr b="0" i="0"/>
            </a:pPr>
            <a:r>
              <a:rPr lang="2057" sz="1600" b="1" dirty="0">
                <a:solidFill>
                  <a:schemeClr val="bg1"/>
                </a:solidFill>
                <a:highlight>
                  <a:srgbClr val="808000"/>
                </a:highlight>
              </a:rPr>
              <a:t>Step 1 from 16 April:</a:t>
            </a:r>
            <a:r>
              <a:rPr lang="2057" sz="1600" dirty="0"/>
              <a:t>  Easing the restrictions that were introduced before Easter</a:t>
            </a:r>
          </a:p>
          <a:p>
            <a:pPr marL="457200" lvl="1" indent="0">
              <a:buNone/>
              <a:defRPr b="0" i="0"/>
            </a:pPr>
            <a:r>
              <a:rPr lang="2057" sz="1200" dirty="0"/>
              <a:t>Change back to 1 metre social distancing, limited serving of alcohol permitted, more people attending events in person, etc.</a:t>
            </a:r>
          </a:p>
          <a:p>
            <a:pPr marL="0" indent="0">
              <a:buNone/>
              <a:defRPr b="0" i="0"/>
            </a:pPr>
            <a:r>
              <a:rPr lang="2057" sz="1600" b="1" dirty="0">
                <a:solidFill>
                  <a:schemeClr val="bg1"/>
                </a:solidFill>
                <a:highlight>
                  <a:srgbClr val="BBAC76"/>
                </a:highlight>
              </a:rPr>
              <a:t>Step 2 from 27 May:</a:t>
            </a:r>
            <a:r>
              <a:rPr lang="2057" sz="1600" dirty="0"/>
              <a:t> Further relaxation of restrictions</a:t>
            </a:r>
          </a:p>
          <a:p>
            <a:pPr marL="457200" lvl="1" indent="0">
              <a:buNone/>
              <a:defRPr b="0" i="0"/>
            </a:pPr>
            <a:r>
              <a:rPr lang="2057" sz="1200" dirty="0"/>
              <a:t>More in-person teaching, even more guests allowed in private homes and at events, longer hours for serving of alcohol, more scope for recreational sports, etc.</a:t>
            </a:r>
          </a:p>
          <a:p>
            <a:pPr marL="0" indent="0">
              <a:buNone/>
              <a:defRPr b="0" i="0"/>
            </a:pPr>
            <a:r>
              <a:rPr lang="2057" sz="1600" b="1" dirty="0">
                <a:solidFill>
                  <a:schemeClr val="bg1"/>
                </a:solidFill>
                <a:highlight>
                  <a:srgbClr val="008000"/>
                </a:highlight>
              </a:rPr>
              <a:t>Stage 3 from 20 June:</a:t>
            </a:r>
            <a:r>
              <a:rPr lang="2057" sz="1600" dirty="0"/>
              <a:t> Opening in more areas</a:t>
            </a:r>
          </a:p>
          <a:p>
            <a:pPr marL="457200" lvl="1" indent="0">
              <a:buNone/>
              <a:defRPr b="0" i="0"/>
            </a:pPr>
            <a:r>
              <a:rPr lang="2057" sz="1200" dirty="0"/>
              <a:t>Frequent use of rapid tests and Covid-19 certificates, competitions in recreational sports, more travel abroad, more scope for cross-border workers, etc.</a:t>
            </a:r>
          </a:p>
          <a:p>
            <a:pPr marL="0" indent="0">
              <a:buNone/>
              <a:defRPr b="0" i="0"/>
            </a:pPr>
            <a:r>
              <a:rPr lang="2057" sz="1600" b="1" dirty="0">
                <a:highlight>
                  <a:srgbClr val="00FF00"/>
                </a:highlight>
              </a:rPr>
              <a:t>Step 4 </a:t>
            </a:r>
            <a:r>
              <a:rPr lang="nb-NO" sz="1600" b="1" dirty="0">
                <a:highlight>
                  <a:srgbClr val="00FF00"/>
                </a:highlight>
              </a:rPr>
              <a:t>–</a:t>
            </a:r>
            <a:r>
              <a:rPr lang="2057" sz="1600" b="1" dirty="0">
                <a:highlight>
                  <a:srgbClr val="00FF00"/>
                </a:highlight>
              </a:rPr>
              <a:t> </a:t>
            </a:r>
            <a:r>
              <a:rPr lang="nb-NO" sz="1600" b="1" dirty="0" err="1">
                <a:highlight>
                  <a:srgbClr val="00FF00"/>
                </a:highlight>
              </a:rPr>
              <a:t>when</a:t>
            </a:r>
            <a:r>
              <a:rPr lang="nb-NO" sz="1600" b="1" dirty="0">
                <a:highlight>
                  <a:srgbClr val="00FF00"/>
                </a:highlight>
              </a:rPr>
              <a:t> all adults </a:t>
            </a:r>
            <a:r>
              <a:rPr lang="nb-NO" sz="1600" b="1" dirty="0" err="1">
                <a:highlight>
                  <a:srgbClr val="00FF00"/>
                </a:highlight>
              </a:rPr>
              <a:t>are</a:t>
            </a:r>
            <a:r>
              <a:rPr lang="nb-NO" sz="1600" b="1" dirty="0">
                <a:highlight>
                  <a:srgbClr val="00FF00"/>
                </a:highlight>
              </a:rPr>
              <a:t> </a:t>
            </a:r>
            <a:r>
              <a:rPr lang="nb-NO" sz="1600" b="1" dirty="0" err="1">
                <a:highlight>
                  <a:srgbClr val="00FF00"/>
                </a:highlight>
              </a:rPr>
              <a:t>protected</a:t>
            </a:r>
            <a:r>
              <a:rPr lang="2057" sz="1600" b="1" dirty="0">
                <a:solidFill>
                  <a:srgbClr val="FF0000"/>
                </a:solidFill>
                <a:highlight>
                  <a:srgbClr val="00FF00"/>
                </a:highlight>
              </a:rPr>
              <a:t>:</a:t>
            </a:r>
            <a:r>
              <a:rPr lang="2057" sz="1600" dirty="0">
                <a:solidFill>
                  <a:srgbClr val="FF0000"/>
                </a:solidFill>
              </a:rPr>
              <a:t> </a:t>
            </a:r>
            <a:r>
              <a:rPr lang="2057" sz="1600" dirty="0"/>
              <a:t>Almost back to normal</a:t>
            </a:r>
          </a:p>
          <a:p>
            <a:pPr marL="457200" lvl="1" indent="0">
              <a:buNone/>
              <a:defRPr b="0" i="0"/>
            </a:pPr>
            <a:r>
              <a:rPr lang="2057" sz="1200" dirty="0"/>
              <a:t>Continued measures to prevent infection, entry restrictions from some countries, etc. </a:t>
            </a:r>
          </a:p>
          <a:p>
            <a:pPr marL="57150" indent="0">
              <a:buNone/>
            </a:pPr>
            <a:endParaRPr lang="nb-NO" sz="1200" dirty="0"/>
          </a:p>
          <a:p>
            <a:pPr marL="57150" indent="0">
              <a:buNone/>
              <a:defRPr b="0" i="0"/>
            </a:pPr>
            <a:r>
              <a:rPr lang="2057" sz="1200" dirty="0"/>
              <a:t>Data and not dates control the time between each step. The conditions for moving from one step to the next are that there is no negative trend in infection rates, that the public health service has good capacity and that the vaccination plan is followed. </a:t>
            </a:r>
          </a:p>
        </p:txBody>
      </p:sp>
    </p:spTree>
    <p:extLst>
      <p:ext uri="{BB962C8B-B14F-4D97-AF65-F5344CB8AC3E}">
        <p14:creationId xmlns:p14="http://schemas.microsoft.com/office/powerpoint/2010/main" val="3580893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pPr>
              <a:defRPr b="0" i="0"/>
            </a:pPr>
            <a:r>
              <a:rPr lang="2057"/>
              <a:t>About 50% in-person teaching</a:t>
            </a:r>
          </a:p>
          <a:p>
            <a:pPr>
              <a:defRPr b="0" i="0"/>
            </a:pPr>
            <a:r>
              <a:rPr lang="2057"/>
              <a:t>Maximum 200 at lectures and 50 in group teaching </a:t>
            </a:r>
          </a:p>
          <a:p>
            <a:pPr>
              <a:defRPr b="0" i="0"/>
            </a:pPr>
            <a:r>
              <a:rPr lang="2057"/>
              <a:t>Continued working from home for those who can </a:t>
            </a:r>
          </a:p>
          <a:p>
            <a:pPr>
              <a:defRPr b="0" i="0"/>
            </a:pPr>
            <a:r>
              <a:rPr lang="2057"/>
              <a:t>Cautious reopening of social activities on campus</a:t>
            </a:r>
          </a:p>
          <a:p>
            <a:pPr>
              <a:defRPr b="0" i="0"/>
            </a:pPr>
            <a:r>
              <a:rPr lang="2057"/>
              <a:t>Focus on psychosocial initiatives for students</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802086" cy="947987"/>
          </a:xfrm>
        </p:spPr>
        <p:txBody>
          <a:bodyPr/>
          <a:lstStyle/>
          <a:p>
            <a:pPr>
              <a:defRPr b="0" i="0"/>
            </a:pPr>
            <a:r>
              <a:rPr lang="2057" sz="2800" b="1"/>
              <a:t>NTNU’s reopening plan - </a:t>
            </a:r>
            <a:r>
              <a:rPr lang="2057" sz="2800" b="1">
                <a:solidFill>
                  <a:schemeClr val="bg1"/>
                </a:solidFill>
                <a:highlight>
                  <a:srgbClr val="808000"/>
                </a:highlight>
              </a:rPr>
              <a:t>Step 1</a:t>
            </a:r>
            <a:r>
              <a:rPr lang="2057" sz="2800" b="0"/>
              <a:t> (from 19 April)</a:t>
            </a:r>
            <a:br>
              <a:rPr lang="2057" sz="2800" b="0"/>
            </a:br>
            <a:endParaRPr lang="nb-NO" sz="2800" b="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BBAC76"/>
                </a:highlight>
              </a:rPr>
              <a:t>Step 2</a:t>
            </a:r>
            <a:r>
              <a:rPr lang="2057" sz="2800" b="1">
                <a:solidFill>
                  <a:srgbClr val="000000"/>
                </a:solidFill>
              </a:rPr>
              <a:t> at NTNU </a:t>
            </a:r>
            <a:r>
              <a:rPr lang="2057" sz="2800" b="0">
                <a:solidFill>
                  <a:srgbClr val="000000"/>
                </a:solidFill>
              </a:rPr>
              <a:t>(from 27 May)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pPr>
              <a:defRPr b="0" i="0"/>
            </a:pPr>
            <a:r>
              <a:rPr lang="2057" sz="1800"/>
              <a:t>Increased in-person teaching. </a:t>
            </a:r>
            <a:endParaRPr lang="nb-NO"/>
          </a:p>
          <a:p>
            <a:pPr>
              <a:defRPr b="0" i="0"/>
            </a:pPr>
            <a:r>
              <a:rPr lang="2057" sz="1800"/>
              <a:t>Increased use of regular testing and mass testing.</a:t>
            </a:r>
            <a:endParaRPr lang="nb-NO"/>
          </a:p>
          <a:p>
            <a:pPr>
              <a:defRPr b="0" i="0"/>
            </a:pPr>
            <a:r>
              <a:rPr lang="2057" sz="1800"/>
              <a:t>Online exams take place (11 May - 11 June)</a:t>
            </a:r>
          </a:p>
          <a:p>
            <a:pPr>
              <a:defRPr b="0" i="0"/>
            </a:pPr>
            <a:r>
              <a:rPr lang="2057" sz="1800"/>
              <a:t>Continued working from home for everyone who has the opportunity and/or flexible working hours.</a:t>
            </a:r>
          </a:p>
          <a:p>
            <a:pPr>
              <a:defRPr b="0" i="0"/>
            </a:pPr>
            <a:r>
              <a:rPr lang="2057" sz="1800"/>
              <a:t>More people present at social events for students and staff (indoors maximum 10 without fixed seating, 100 with fixed seating). </a:t>
            </a:r>
          </a:p>
          <a:p>
            <a:pPr>
              <a:defRPr b="0" i="0"/>
            </a:pPr>
            <a:r>
              <a:rPr lang="2057" sz="1800"/>
              <a:t>Separate rules for outdoor activities.</a:t>
            </a:r>
          </a:p>
          <a:p>
            <a:pPr>
              <a:defRPr b="0" i="0"/>
            </a:pPr>
            <a:r>
              <a:rPr lang="2057" sz="1800"/>
              <a:t>Mandatory face masks in many places in Trondheim municipality from 20 May. </a:t>
            </a:r>
          </a:p>
          <a:p>
            <a:pPr>
              <a:defRPr b="0" i="0"/>
            </a:pPr>
            <a:r>
              <a:rPr lang="2057" sz="1800"/>
              <a:t>Travel within Norway is possible. Travel abroad is still not advised.</a:t>
            </a:r>
          </a:p>
          <a:p>
            <a:pPr>
              <a:defRPr b="0" i="0"/>
            </a:pPr>
            <a:r>
              <a:rPr lang="2057" sz="1800"/>
              <a:t>Strict restrictions on entry still apply to foreigners who are not resident in Norway. </a:t>
            </a:r>
          </a:p>
          <a:p>
            <a:pPr>
              <a:defRPr b="0" i="0"/>
            </a:pPr>
            <a:r>
              <a:rPr lang="2057" sz="1800"/>
              <a:t>Continued focus on psychosocial measures for students.</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008000"/>
                </a:highlight>
              </a:rPr>
              <a:t>Step 3</a:t>
            </a:r>
            <a:r>
              <a:rPr lang="2057" sz="2800" b="1"/>
              <a:t> at NTNU </a:t>
            </a:r>
            <a:r>
              <a:rPr lang="2057" sz="2800" b="0"/>
              <a:t>(from 22 June)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22547"/>
            <a:ext cx="8560604" cy="3854248"/>
          </a:xfrm>
        </p:spPr>
        <p:txBody>
          <a:bodyPr vert="horz" lIns="90000" tIns="46800" rIns="90000" bIns="46800" rtlCol="0" anchor="t">
            <a:noAutofit/>
          </a:bodyPr>
          <a:lstStyle/>
          <a:p>
            <a:pPr>
              <a:defRPr b="0" i="0"/>
            </a:pPr>
            <a:r>
              <a:rPr lang="2057" sz="1600" dirty="0">
                <a:latin typeface="+mn-lt"/>
              </a:rPr>
              <a:t>Increased in-person teaching where applicable (up to about 80% of normal capacity).</a:t>
            </a:r>
          </a:p>
          <a:p>
            <a:pPr>
              <a:defRPr b="0" i="0"/>
            </a:pPr>
            <a:r>
              <a:rPr lang="2057" sz="1600" dirty="0">
                <a:latin typeface="+mn-lt"/>
              </a:rPr>
              <a:t>Physical distance requirements for teaching </a:t>
            </a:r>
            <a:r>
              <a:rPr kumimoji="0" lang="nb-NO" altLang="nb-NO" sz="1600" b="0" i="0" u="none" strike="noStrike" cap="none" normalizeH="0" baseline="0" dirty="0" err="1">
                <a:ln>
                  <a:noFill/>
                </a:ln>
                <a:solidFill>
                  <a:srgbClr val="202124"/>
                </a:solidFill>
                <a:effectLst/>
                <a:latin typeface="+mn-lt"/>
              </a:rPr>
              <a:t>temporarily</a:t>
            </a:r>
            <a:r>
              <a:rPr kumimoji="0" lang="nb-NO" altLang="nb-NO" sz="1600" b="0" i="0" u="none" strike="noStrike" cap="none" normalizeH="0" baseline="0" dirty="0">
                <a:ln>
                  <a:noFill/>
                </a:ln>
                <a:solidFill>
                  <a:srgbClr val="202124"/>
                </a:solidFill>
                <a:effectLst/>
                <a:latin typeface="+mn-lt"/>
              </a:rPr>
              <a:t> </a:t>
            </a:r>
            <a:r>
              <a:rPr kumimoji="0" lang="nb-NO" altLang="nb-NO" sz="1600" b="0" i="0" u="none" strike="noStrike" cap="none" normalizeH="0" baseline="0" dirty="0" err="1">
                <a:ln>
                  <a:noFill/>
                </a:ln>
                <a:solidFill>
                  <a:srgbClr val="202124"/>
                </a:solidFill>
                <a:effectLst/>
                <a:latin typeface="+mn-lt"/>
              </a:rPr>
              <a:t>reintroduced</a:t>
            </a:r>
            <a:r>
              <a:rPr kumimoji="0" lang="nb-NO" altLang="nb-NO" sz="1600" b="0" i="0" u="none" strike="noStrike" cap="none" normalizeH="0" baseline="0" dirty="0">
                <a:ln>
                  <a:noFill/>
                </a:ln>
                <a:solidFill>
                  <a:srgbClr val="202124"/>
                </a:solidFill>
                <a:effectLst/>
                <a:latin typeface="+mn-lt"/>
              </a:rPr>
              <a:t> due to </a:t>
            </a:r>
            <a:r>
              <a:rPr kumimoji="0" lang="nb-NO" altLang="nb-NO" sz="1600" b="0" i="0" u="none" strike="noStrike" cap="none" normalizeH="0" baseline="0" dirty="0" err="1">
                <a:ln>
                  <a:noFill/>
                </a:ln>
                <a:solidFill>
                  <a:srgbClr val="202124"/>
                </a:solidFill>
                <a:effectLst/>
                <a:latin typeface="+mn-lt"/>
              </a:rPr>
              <a:t>corona</a:t>
            </a:r>
            <a:r>
              <a:rPr kumimoji="0" lang="nb-NO" altLang="nb-NO" sz="1600" b="0" i="0" u="none" strike="noStrike" cap="none" normalizeH="0" baseline="0" dirty="0">
                <a:ln>
                  <a:noFill/>
                </a:ln>
                <a:solidFill>
                  <a:srgbClr val="202124"/>
                </a:solidFill>
                <a:effectLst/>
                <a:latin typeface="+mn-lt"/>
              </a:rPr>
              <a:t> </a:t>
            </a:r>
            <a:r>
              <a:rPr kumimoji="0" lang="nb-NO" altLang="nb-NO" sz="1600" b="0" i="0" u="none" strike="noStrike" cap="none" normalizeH="0" baseline="0" dirty="0" err="1">
                <a:ln>
                  <a:noFill/>
                </a:ln>
                <a:solidFill>
                  <a:srgbClr val="202124"/>
                </a:solidFill>
                <a:effectLst/>
                <a:latin typeface="+mn-lt"/>
              </a:rPr>
              <a:t>outbreaks</a:t>
            </a:r>
            <a:r>
              <a:rPr kumimoji="0" lang="nb-NO" altLang="nb-NO" sz="1600" b="0" i="0" u="none" strike="noStrike" cap="none" normalizeH="0" baseline="0" dirty="0">
                <a:ln>
                  <a:noFill/>
                </a:ln>
                <a:solidFill>
                  <a:srgbClr val="202124"/>
                </a:solidFill>
                <a:effectLst/>
                <a:latin typeface="+mn-lt"/>
              </a:rPr>
              <a:t> in all </a:t>
            </a:r>
            <a:r>
              <a:rPr kumimoji="0" lang="nb-NO" altLang="nb-NO" sz="1600" b="0" i="0" u="none" strike="noStrike" cap="none" normalizeH="0" baseline="0" dirty="0" err="1">
                <a:ln>
                  <a:noFill/>
                </a:ln>
                <a:solidFill>
                  <a:srgbClr val="202124"/>
                </a:solidFill>
                <a:effectLst/>
                <a:latin typeface="+mn-lt"/>
              </a:rPr>
              <a:t>three</a:t>
            </a:r>
            <a:r>
              <a:rPr lang="nb-NO" altLang="nb-NO" sz="1600" dirty="0">
                <a:solidFill>
                  <a:srgbClr val="202124"/>
                </a:solidFill>
                <a:latin typeface="+mn-lt"/>
              </a:rPr>
              <a:t> </a:t>
            </a:r>
            <a:r>
              <a:rPr lang="nb-NO" altLang="nb-NO" sz="1600" dirty="0" err="1">
                <a:solidFill>
                  <a:srgbClr val="202124"/>
                </a:solidFill>
                <a:latin typeface="+mn-lt"/>
              </a:rPr>
              <a:t>cities</a:t>
            </a:r>
            <a:r>
              <a:rPr lang="nb-NO" altLang="nb-NO" sz="1600" dirty="0">
                <a:solidFill>
                  <a:srgbClr val="202124"/>
                </a:solidFill>
                <a:latin typeface="+mn-lt"/>
              </a:rPr>
              <a:t>. </a:t>
            </a:r>
            <a:r>
              <a:rPr lang="nb-NO" altLang="nb-NO" sz="1600" dirty="0" err="1">
                <a:solidFill>
                  <a:srgbClr val="202124"/>
                </a:solidFill>
                <a:latin typeface="+mn-lt"/>
              </a:rPr>
              <a:t>Originally</a:t>
            </a:r>
            <a:r>
              <a:rPr lang="nb-NO" altLang="nb-NO" sz="1600" dirty="0">
                <a:solidFill>
                  <a:srgbClr val="202124"/>
                </a:solidFill>
                <a:latin typeface="+mn-lt"/>
              </a:rPr>
              <a:t> </a:t>
            </a:r>
            <a:r>
              <a:rPr lang="nb-NO" altLang="nb-NO" sz="1600" dirty="0" err="1">
                <a:solidFill>
                  <a:srgbClr val="202124"/>
                </a:solidFill>
                <a:latin typeface="+mn-lt"/>
              </a:rPr>
              <a:t>removed</a:t>
            </a:r>
            <a:r>
              <a:rPr lang="nb-NO" altLang="nb-NO" sz="1600" dirty="0">
                <a:solidFill>
                  <a:srgbClr val="202124"/>
                </a:solidFill>
                <a:latin typeface="+mn-lt"/>
              </a:rPr>
              <a:t> by </a:t>
            </a:r>
            <a:r>
              <a:rPr lang="nb-NO" altLang="nb-NO" sz="1600" dirty="0" err="1">
                <a:solidFill>
                  <a:srgbClr val="202124"/>
                </a:solidFill>
                <a:latin typeface="+mn-lt"/>
              </a:rPr>
              <a:t>the</a:t>
            </a:r>
            <a:r>
              <a:rPr lang="nb-NO" altLang="nb-NO" sz="1600" dirty="0">
                <a:solidFill>
                  <a:srgbClr val="202124"/>
                </a:solidFill>
                <a:latin typeface="+mn-lt"/>
              </a:rPr>
              <a:t> </a:t>
            </a:r>
            <a:r>
              <a:rPr lang="nb-NO" altLang="nb-NO" sz="1600" dirty="0" err="1">
                <a:solidFill>
                  <a:srgbClr val="202124"/>
                </a:solidFill>
                <a:latin typeface="+mn-lt"/>
              </a:rPr>
              <a:t>government</a:t>
            </a:r>
            <a:r>
              <a:rPr lang="nb-NO" altLang="nb-NO" sz="1600" dirty="0">
                <a:solidFill>
                  <a:srgbClr val="202124"/>
                </a:solidFill>
                <a:latin typeface="+mn-lt"/>
              </a:rPr>
              <a:t> August 13.</a:t>
            </a:r>
            <a:r>
              <a:rPr lang="nb-NO" altLang="nb-NO" sz="1600" dirty="0">
                <a:latin typeface="+mn-lt"/>
              </a:rPr>
              <a:t> </a:t>
            </a:r>
            <a:endParaRPr lang="en-US" sz="1600" dirty="0">
              <a:latin typeface="+mn-lt"/>
            </a:endParaRPr>
          </a:p>
          <a:p>
            <a:pPr>
              <a:defRPr b="0" i="0"/>
            </a:pPr>
            <a:r>
              <a:rPr lang="2057" sz="1600" dirty="0">
                <a:latin typeface="+mn-lt"/>
              </a:rPr>
              <a:t>All staff members can have their main workplace on campus if they want this after the summer break. Still possible to work from home when this is suitable based on the nature of the work; and by agreement with the line manager. </a:t>
            </a:r>
          </a:p>
          <a:p>
            <a:pPr>
              <a:defRPr b="0" i="0"/>
            </a:pPr>
            <a:r>
              <a:rPr lang="2057" sz="1600" dirty="0">
                <a:latin typeface="+mn-lt"/>
              </a:rPr>
              <a:t>General measures to prevent infection and use of Check-in.</a:t>
            </a:r>
          </a:p>
          <a:p>
            <a:pPr>
              <a:defRPr b="0" i="0"/>
            </a:pPr>
            <a:r>
              <a:rPr lang="2057" sz="1600" dirty="0"/>
              <a:t>Holding events outdoors rather than indoors is still recommended.</a:t>
            </a:r>
          </a:p>
          <a:p>
            <a:pPr lvl="1">
              <a:defRPr b="0" i="0"/>
            </a:pPr>
            <a:r>
              <a:rPr lang="2057" sz="1200" dirty="0"/>
              <a:t>Indoors: Up to 400 people at events without fixed places, 1000 with fixed places. If pre-event testing and Covid-19 certificates are used, the number can be increased by 50 per cent.</a:t>
            </a:r>
          </a:p>
          <a:p>
            <a:pPr lvl="1">
              <a:defRPr b="0" i="0"/>
            </a:pPr>
            <a:r>
              <a:rPr lang="2057" sz="1200" dirty="0"/>
              <a:t>Risk assessments must be done for events on campus. </a:t>
            </a:r>
            <a:endParaRPr lang="nb-NO" sz="1200" dirty="0"/>
          </a:p>
          <a:p>
            <a:pPr>
              <a:defRPr b="0" i="0"/>
            </a:pPr>
            <a:r>
              <a:rPr lang="2057" sz="1600" dirty="0"/>
              <a:t>International students can come to Norway from 1 August. </a:t>
            </a:r>
            <a:r>
              <a:rPr lang="nb-NO" sz="1600" dirty="0" err="1"/>
              <a:t>PhD</a:t>
            </a:r>
            <a:r>
              <a:rPr lang="nb-NO" sz="1600" dirty="0"/>
              <a:t> students </a:t>
            </a:r>
            <a:r>
              <a:rPr lang="nb-NO" sz="1600" dirty="0" err="1"/>
              <a:t>can</a:t>
            </a:r>
            <a:r>
              <a:rPr lang="nb-NO" sz="1600" dirty="0"/>
              <a:t> </a:t>
            </a:r>
            <a:r>
              <a:rPr lang="nb-NO" sz="1600" dirty="0" err="1"/>
              <a:t>enter</a:t>
            </a:r>
            <a:r>
              <a:rPr lang="nb-NO" sz="1600" dirty="0"/>
              <a:t> from August 15.</a:t>
            </a:r>
            <a:endParaRPr lang="2057" sz="1600" dirty="0"/>
          </a:p>
          <a:p>
            <a:pPr>
              <a:defRPr b="0" i="0"/>
            </a:pPr>
            <a:r>
              <a:rPr lang="2057" sz="1600" dirty="0"/>
              <a:t>Travel restrictions still in place for particularly hard-hit countries. </a:t>
            </a:r>
            <a:endParaRPr lang="nb-NO" sz="1600" strike="sngStrike" dirty="0"/>
          </a:p>
        </p:txBody>
      </p:sp>
    </p:spTree>
    <p:extLst>
      <p:ext uri="{BB962C8B-B14F-4D97-AF65-F5344CB8AC3E}">
        <p14:creationId xmlns:p14="http://schemas.microsoft.com/office/powerpoint/2010/main" val="2385992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710382" cy="520840"/>
          </a:xfrm>
        </p:spPr>
        <p:txBody>
          <a:bodyPr/>
          <a:lstStyle/>
          <a:p>
            <a:pPr>
              <a:defRPr b="0" i="0"/>
            </a:pPr>
            <a:r>
              <a:rPr lang="2057" sz="2800" b="1">
                <a:highlight>
                  <a:srgbClr val="00FF00"/>
                </a:highlight>
              </a:rPr>
              <a:t>Step 4</a:t>
            </a:r>
            <a:r>
              <a:rPr lang="2057" sz="2800" b="1"/>
              <a:t> at NTNU </a:t>
            </a:r>
            <a:r>
              <a:rPr lang="2057" sz="2800" b="0"/>
              <a:t>(at the earliest from mid-August) </a:t>
            </a:r>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pPr>
              <a:defRPr b="0" i="0"/>
            </a:pPr>
            <a:r>
              <a:rPr lang="2057" sz="1600" dirty="0"/>
              <a:t>In-person teaching up to about 80% of normal capacity. Online teaching methods used where they are best suited. </a:t>
            </a:r>
          </a:p>
          <a:p>
            <a:pPr>
              <a:defRPr b="0" i="0"/>
            </a:pPr>
            <a:r>
              <a:rPr lang="2057" sz="1600" dirty="0"/>
              <a:t>General measures to prevent infection and use of Check-in continue until October.  </a:t>
            </a:r>
          </a:p>
          <a:p>
            <a:pPr>
              <a:defRPr b="0" i="0"/>
            </a:pPr>
            <a:r>
              <a:rPr lang="2057" sz="1600" dirty="0"/>
              <a:t>All staff members can have their main workplace on campus if they want this. Still possible to work from home when this is suitable based on the nature of the work; and by agreement with the line manager. </a:t>
            </a:r>
          </a:p>
          <a:p>
            <a:pPr>
              <a:defRPr b="0" i="0"/>
            </a:pPr>
            <a:r>
              <a:rPr lang="2057" sz="1600" dirty="0"/>
              <a:t>Events outdoors rather than indoors. </a:t>
            </a:r>
          </a:p>
          <a:p>
            <a:pPr lvl="1">
              <a:defRPr b="0" i="0"/>
            </a:pPr>
            <a:r>
              <a:rPr lang="2057" sz="1200" dirty="0"/>
              <a:t>Indoors, 750 are allowed to attend without fixed seats, 2500 with fixed seats.</a:t>
            </a:r>
          </a:p>
          <a:p>
            <a:pPr lvl="1">
              <a:defRPr b="0" i="0"/>
            </a:pPr>
            <a:r>
              <a:rPr lang="2057" sz="1200" dirty="0"/>
              <a:t>Using pre-event testing and Covid-19 certificates, the number can be increased further.</a:t>
            </a:r>
          </a:p>
          <a:p>
            <a:pPr lvl="1">
              <a:defRPr b="0" i="0"/>
            </a:pPr>
            <a:r>
              <a:rPr lang="2057" sz="1200" dirty="0"/>
              <a:t>Risk assessments must be done for events on campus. </a:t>
            </a:r>
            <a:endParaRPr lang="nb-NO" sz="1200" dirty="0"/>
          </a:p>
          <a:p>
            <a:pPr>
              <a:defRPr b="0" i="0"/>
            </a:pPr>
            <a:r>
              <a:rPr lang="2057" sz="1600" dirty="0"/>
              <a:t>All measures will probably be lifted and we can live almost normally from the end of September, according to statements from the government on 9 August. </a:t>
            </a:r>
            <a:r>
              <a:rPr lang="nb-NO" sz="1600" dirty="0" err="1"/>
              <a:t>But</a:t>
            </a:r>
            <a:r>
              <a:rPr lang="nb-NO" sz="1600" dirty="0"/>
              <a:t> </a:t>
            </a:r>
            <a:r>
              <a:rPr lang="nb-NO" sz="1600" dirty="0" err="1"/>
              <a:t>preparedness</a:t>
            </a:r>
            <a:r>
              <a:rPr lang="nb-NO" sz="1600" dirty="0"/>
              <a:t> </a:t>
            </a:r>
            <a:r>
              <a:rPr lang="nb-NO" sz="1600" dirty="0" err="1"/>
              <a:t>measures</a:t>
            </a:r>
            <a:r>
              <a:rPr lang="nb-NO" sz="1600" dirty="0"/>
              <a:t> </a:t>
            </a:r>
            <a:r>
              <a:rPr lang="nb-NO" sz="1600" dirty="0" err="1"/>
              <a:t>will</a:t>
            </a:r>
            <a:r>
              <a:rPr lang="nb-NO" sz="1600" dirty="0"/>
              <a:t> be held </a:t>
            </a:r>
            <a:r>
              <a:rPr lang="nb-NO" sz="1600" dirty="0" err="1"/>
              <a:t>on</a:t>
            </a:r>
            <a:r>
              <a:rPr lang="nb-NO" sz="1600" dirty="0"/>
              <a:t> standby.</a:t>
            </a:r>
            <a:endParaRPr lang="2057" sz="1600" dirty="0"/>
          </a:p>
        </p:txBody>
      </p:sp>
    </p:spTree>
    <p:extLst>
      <p:ext uri="{BB962C8B-B14F-4D97-AF65-F5344CB8AC3E}">
        <p14:creationId xmlns:p14="http://schemas.microsoft.com/office/powerpoint/2010/main" val="17095190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35592" cy="520840"/>
          </a:xfrm>
        </p:spPr>
        <p:txBody>
          <a:bodyPr/>
          <a:lstStyle/>
          <a:p>
            <a:pPr>
              <a:defRPr b="0" i="0"/>
            </a:pPr>
            <a:r>
              <a:rPr lang="2057" sz="2800" b="1"/>
              <a:t>Elements of uncertainty:  Vaccination rate </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pPr>
              <a:defRPr b="0" i="0"/>
            </a:pPr>
            <a:r>
              <a:rPr lang="2057" sz="2000" dirty="0"/>
              <a:t>The spread of the Delta variant has led to postponement of Step Four in the national reopening plan. </a:t>
            </a:r>
          </a:p>
          <a:p>
            <a:pPr>
              <a:defRPr b="0" i="0"/>
            </a:pPr>
            <a:r>
              <a:rPr lang="2057" sz="2000" dirty="0"/>
              <a:t>All students can get their second dose in the student city where they stay. Outbound and inbound exchange students will also be offered vaccination. </a:t>
            </a:r>
          </a:p>
          <a:p>
            <a:pPr>
              <a:defRPr b="0" i="0"/>
            </a:pPr>
            <a:r>
              <a:rPr lang="2057" sz="2000" dirty="0"/>
              <a:t>Not all students will be fully vaccinated at the start of their studies. Most students and staff will get their second dose by October. </a:t>
            </a:r>
          </a:p>
          <a:p>
            <a:pPr>
              <a:defRPr b="0" i="0"/>
            </a:pPr>
            <a:r>
              <a:rPr lang="2057" sz="2000" dirty="0"/>
              <a:t>Uncertain how long the vaccine provides immunity and how well it protects against new variants.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BB722B-8544-4280-B9F7-CC13F1A3D4E1}"/>
              </a:ext>
            </a:extLst>
          </p:cNvPr>
          <p:cNvSpPr>
            <a:spLocks noGrp="1"/>
          </p:cNvSpPr>
          <p:nvPr>
            <p:ph type="title"/>
          </p:nvPr>
        </p:nvSpPr>
        <p:spPr>
          <a:xfrm>
            <a:off x="339066" y="197855"/>
            <a:ext cx="8435594" cy="520840"/>
          </a:xfrm>
        </p:spPr>
        <p:txBody>
          <a:bodyPr/>
          <a:lstStyle/>
          <a:p>
            <a:pPr>
              <a:defRPr b="0" i="0"/>
            </a:pPr>
            <a:r>
              <a:rPr lang="2057" sz="2800" b="1"/>
              <a:t>How the autumn semester will start </a:t>
            </a:r>
          </a:p>
        </p:txBody>
      </p:sp>
      <p:sp>
        <p:nvSpPr>
          <p:cNvPr id="3" name="Plassholder for innhold 2">
            <a:extLst>
              <a:ext uri="{FF2B5EF4-FFF2-40B4-BE49-F238E27FC236}">
                <a16:creationId xmlns:a16="http://schemas.microsoft.com/office/drawing/2014/main" id="{F30A2FAC-D08E-4529-8356-B2235CBDA958}"/>
              </a:ext>
            </a:extLst>
          </p:cNvPr>
          <p:cNvSpPr>
            <a:spLocks noGrp="1"/>
          </p:cNvSpPr>
          <p:nvPr>
            <p:ph idx="1"/>
          </p:nvPr>
        </p:nvSpPr>
        <p:spPr>
          <a:xfrm>
            <a:off x="301385" y="752778"/>
            <a:ext cx="8418747" cy="3871262"/>
          </a:xfrm>
        </p:spPr>
        <p:txBody>
          <a:bodyPr vert="horz" lIns="90000" tIns="46800" rIns="90000" bIns="46800" rtlCol="0" anchor="t">
            <a:noAutofit/>
          </a:bodyPr>
          <a:lstStyle/>
          <a:p>
            <a:pPr>
              <a:defRPr b="0" i="0"/>
            </a:pPr>
            <a:r>
              <a:rPr lang="2057" sz="2000" dirty="0"/>
              <a:t>From 9 August, NTNU’s buildings will be open 7-16 on weekdays and 8-15 on Saturdays. In the evenings and on Sundays, a card and code must be used. </a:t>
            </a:r>
          </a:p>
          <a:p>
            <a:pPr>
              <a:defRPr b="0" i="0"/>
            </a:pPr>
            <a:r>
              <a:rPr lang="2057" sz="2000" dirty="0"/>
              <a:t>Matriculation Ceremony and start of the orientation (buddy) week on Monday 16 August. Students meet in person in their</a:t>
            </a:r>
            <a:r>
              <a:rPr lang="en-GB" sz="2000" dirty="0"/>
              <a:t> study </a:t>
            </a:r>
            <a:r>
              <a:rPr lang="2057" sz="2000" dirty="0"/>
              <a:t>programmes around the campus. </a:t>
            </a:r>
            <a:r>
              <a:rPr lang="en-GB" sz="2000" dirty="0"/>
              <a:t>S</a:t>
            </a:r>
            <a:r>
              <a:rPr lang="2057" sz="2000" dirty="0"/>
              <a:t>tage programme will be streamed.</a:t>
            </a:r>
          </a:p>
          <a:p>
            <a:pPr>
              <a:defRPr b="0" i="0"/>
            </a:pPr>
            <a:r>
              <a:rPr lang="2057" sz="2000" dirty="0"/>
              <a:t>Welcome activities in week 33 (16-22 August)</a:t>
            </a:r>
          </a:p>
          <a:p>
            <a:pPr>
              <a:defRPr b="0" i="0"/>
            </a:pPr>
            <a:r>
              <a:rPr lang="2057" sz="2000" dirty="0"/>
              <a:t>Start of teaching in week 34 (23-29 August)</a:t>
            </a:r>
          </a:p>
          <a:p>
            <a:pPr>
              <a:defRPr b="0" i="0"/>
            </a:pPr>
            <a:r>
              <a:rPr lang="2057" sz="2000" dirty="0"/>
              <a:t>Special safety measures for the orientation week on campus. Greater number of smaller events; no large gatherings. </a:t>
            </a:r>
          </a:p>
          <a:p>
            <a:pPr>
              <a:defRPr b="0" i="0"/>
            </a:pPr>
            <a:r>
              <a:rPr lang="2057" sz="2000" dirty="0"/>
              <a:t>All employees can work on campus.</a:t>
            </a:r>
          </a:p>
        </p:txBody>
      </p:sp>
    </p:spTree>
    <p:extLst>
      <p:ext uri="{BB962C8B-B14F-4D97-AF65-F5344CB8AC3E}">
        <p14:creationId xmlns:p14="http://schemas.microsoft.com/office/powerpoint/2010/main" val="20160263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50534" cy="839038"/>
          </a:xfrm>
        </p:spPr>
        <p:txBody>
          <a:bodyPr/>
          <a:lstStyle/>
          <a:p>
            <a:pPr>
              <a:defRPr b="0" i="0"/>
            </a:pPr>
            <a:r>
              <a:rPr lang="2057" sz="2800" b="1"/>
              <a:t>Exams in autumn 2021 </a:t>
            </a:r>
            <a:br>
              <a:rPr lang="2057" sz="2800" b="1"/>
            </a:br>
            <a:r>
              <a:rPr lang="2057" sz="2100" b="0"/>
              <a:t>(main period 29 November – 21 December)</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rmAutofit fontScale="92500"/>
          </a:bodyPr>
          <a:lstStyle/>
          <a:p>
            <a:pPr lvl="0">
              <a:defRPr b="0" i="0"/>
            </a:pPr>
            <a:r>
              <a:rPr lang="2057" dirty="0"/>
              <a:t>There will be digital and analogue exams written on campus as well as digital home exams.</a:t>
            </a:r>
          </a:p>
          <a:p>
            <a:pPr lvl="0">
              <a:defRPr b="0" i="0"/>
            </a:pPr>
            <a:r>
              <a:rPr lang="2057"/>
              <a:t>Capacity in Trondheim has been reduced by 20% because parts of the exam buildings are being used as a vaccination centre. </a:t>
            </a:r>
          </a:p>
          <a:p>
            <a:pPr lvl="0">
              <a:defRPr b="0" i="0"/>
            </a:pPr>
            <a:r>
              <a:rPr lang="2057" dirty="0"/>
              <a:t>With an extension of the interim Covid-19 Regulations, there is scope for exams in the first week of 2022, but only for a few courses. </a:t>
            </a:r>
          </a:p>
          <a:p>
            <a:pPr lvl="0">
              <a:defRPr b="0" i="0"/>
            </a:pPr>
            <a:r>
              <a:rPr lang="2057" dirty="0"/>
              <a:t>The exam schedule will be published at the start of the semester (week 33/34)</a:t>
            </a:r>
          </a:p>
        </p:txBody>
      </p:sp>
    </p:spTree>
    <p:extLst>
      <p:ext uri="{BB962C8B-B14F-4D97-AF65-F5344CB8AC3E}">
        <p14:creationId xmlns:p14="http://schemas.microsoft.com/office/powerpoint/2010/main" val="332795477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D306DB6-52AA-49E1-B3FF-53F9A8D6FF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1266</Words>
  <Application>Microsoft Office PowerPoint</Application>
  <PresentationFormat>Skjermfremvisning (16:9)</PresentationFormat>
  <Paragraphs>87</Paragraphs>
  <Slides>9</Slides>
  <Notes>6</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9</vt:i4>
      </vt:variant>
    </vt:vector>
  </HeadingPairs>
  <TitlesOfParts>
    <vt:vector size="12" baseType="lpstr">
      <vt:lpstr>Arial</vt:lpstr>
      <vt:lpstr>Calibri</vt:lpstr>
      <vt:lpstr>Office-tema</vt:lpstr>
      <vt:lpstr>Reopening plan for NTNU  as of 24 August 2021</vt:lpstr>
      <vt:lpstr>The Government’s reopening plan for Norway</vt:lpstr>
      <vt:lpstr>NTNU’s reopening plan - Step 1 (from 19 April) </vt:lpstr>
      <vt:lpstr>Step 2 at NTNU (from 27 May) </vt:lpstr>
      <vt:lpstr>Step 3 at NTNU (from 22 June) </vt:lpstr>
      <vt:lpstr>Step 4 at NTNU (at the earliest from mid-August) </vt:lpstr>
      <vt:lpstr>Elements of uncertainty:  Vaccination rate </vt:lpstr>
      <vt:lpstr>How the autumn semester will start </vt:lpstr>
      <vt:lpstr>Exams in autumn 2021  (main period 29 November – 21 December)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412</cp:revision>
  <dcterms:created xsi:type="dcterms:W3CDTF">2013-06-10T16:56:09Z</dcterms:created>
  <dcterms:modified xsi:type="dcterms:W3CDTF">2021-08-24T21:02:23Z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