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620" r:id="rId2"/>
    <p:sldId id="609" r:id="rId3"/>
    <p:sldId id="529" r:id="rId4"/>
    <p:sldId id="618" r:id="rId5"/>
    <p:sldId id="613" r:id="rId6"/>
    <p:sldId id="614" r:id="rId7"/>
    <p:sldId id="615" r:id="rId8"/>
    <p:sldId id="617" r:id="rId9"/>
    <p:sldId id="559" r:id="rId10"/>
    <p:sldId id="619" r:id="rId11"/>
  </p:sldIdLst>
  <p:sldSz cx="9144000" cy="5143500" type="screen16x9"/>
  <p:notesSz cx="6858000" cy="9144000"/>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istin Lysklett" initials="KL" lastIdx="14" clrIdx="0">
    <p:extLst>
      <p:ext uri="{19B8F6BF-5375-455C-9EA6-DF929625EA0E}">
        <p15:presenceInfo xmlns:p15="http://schemas.microsoft.com/office/powerpoint/2012/main" userId="S::kristly@ntnu.no::4adc7e50-f3a4-4e1e-a3e9-4039b9dcffd1" providerId="AD"/>
      </p:ext>
    </p:extLst>
  </p:cmAuthor>
  <p:cmAuthor id="2" name="Borgny Hedvig Wold" initials="BHW" lastIdx="5" clrIdx="1">
    <p:extLst>
      <p:ext uri="{19B8F6BF-5375-455C-9EA6-DF929625EA0E}">
        <p15:presenceInfo xmlns:p15="http://schemas.microsoft.com/office/powerpoint/2012/main" userId="S::borgnyhw@ntnu.no::5fbf0d81-12cd-4ce9-a2e5-b4afee78153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F9F"/>
    <a:srgbClr val="4277B8"/>
    <a:srgbClr val="01509D"/>
    <a:srgbClr val="FBE481"/>
    <a:srgbClr val="FADF6A"/>
    <a:srgbClr val="F6EA04"/>
    <a:srgbClr val="0D4788"/>
    <a:srgbClr val="BBAC76"/>
    <a:srgbClr val="0D347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iddels stil 2 – utheving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810" autoAdjust="0"/>
    <p:restoredTop sz="86508" autoAdjust="0"/>
  </p:normalViewPr>
  <p:slideViewPr>
    <p:cSldViewPr snapToGrid="0" snapToObjects="1">
      <p:cViewPr varScale="1">
        <p:scale>
          <a:sx n="89" d="100"/>
          <a:sy n="89" d="100"/>
        </p:scale>
        <p:origin x="197" y="53"/>
      </p:cViewPr>
      <p:guideLst>
        <p:guide orient="horz" pos="1620"/>
        <p:guide pos="2880"/>
      </p:guideLst>
    </p:cSldViewPr>
  </p:slideViewPr>
  <p:outlineViewPr>
    <p:cViewPr>
      <p:scale>
        <a:sx n="33" d="100"/>
        <a:sy n="33" d="100"/>
      </p:scale>
      <p:origin x="0" y="-3610"/>
    </p:cViewPr>
  </p:outlineViewPr>
  <p:notesTextViewPr>
    <p:cViewPr>
      <p:scale>
        <a:sx n="150" d="100"/>
        <a:sy n="150" d="100"/>
      </p:scale>
      <p:origin x="0" y="0"/>
    </p:cViewPr>
  </p:notesTextViewPr>
  <p:sorterViewPr>
    <p:cViewPr>
      <p:scale>
        <a:sx n="66" d="100"/>
        <a:sy n="66" d="100"/>
      </p:scale>
      <p:origin x="0" y="0"/>
    </p:cViewPr>
  </p:sorterViewPr>
  <p:notesViewPr>
    <p:cSldViewPr snapToGrid="0" snapToObjects="1">
      <p:cViewPr varScale="1">
        <p:scale>
          <a:sx n="59" d="100"/>
          <a:sy n="59" d="100"/>
        </p:scale>
        <p:origin x="3226"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6CA6AE1-68AF-4398-B199-37B0D3EE51F7}" type="doc">
      <dgm:prSet loTypeId="urn:microsoft.com/office/officeart/2005/8/layout/cycle1" loCatId="cycle" qsTypeId="urn:microsoft.com/office/officeart/2005/8/quickstyle/simple2" qsCatId="simple" csTypeId="urn:microsoft.com/office/officeart/2005/8/colors/accent1_2" csCatId="accent1" phldr="1"/>
      <dgm:spPr/>
      <dgm:t>
        <a:bodyPr/>
        <a:lstStyle/>
        <a:p>
          <a:endParaRPr lang="nb-NO"/>
        </a:p>
      </dgm:t>
    </dgm:pt>
    <dgm:pt modelId="{3D160528-164D-4206-982F-2E54103D2FE9}">
      <dgm:prSet phldrT="[Tekst]" custT="1"/>
      <dgm:spPr>
        <a:ln w="3175">
          <a:noFill/>
        </a:ln>
      </dgm:spPr>
      <dgm:t>
        <a:bodyPr/>
        <a:lstStyle/>
        <a:p>
          <a:r>
            <a:rPr lang="en-GB" sz="1200">
              <a:solidFill>
                <a:schemeClr val="bg1"/>
              </a:solidFill>
            </a:rPr>
            <a:t>Aug</a:t>
          </a:r>
        </a:p>
      </dgm:t>
    </dgm:pt>
    <dgm:pt modelId="{64BF4F8C-CE5B-4C92-B687-BA50F5AC0E1B}" type="parTrans" cxnId="{A9AB44CA-E88F-4179-B47B-1FDE6EBD7088}">
      <dgm:prSet/>
      <dgm:spPr/>
      <dgm:t>
        <a:bodyPr/>
        <a:lstStyle/>
        <a:p>
          <a:endParaRPr lang="nb-NO"/>
        </a:p>
      </dgm:t>
    </dgm:pt>
    <dgm:pt modelId="{005454F1-49CA-4F7F-A664-95C97C070E0A}" type="sibTrans" cxnId="{A9AB44CA-E88F-4179-B47B-1FDE6EBD7088}">
      <dgm:prSet/>
      <dgm:spPr>
        <a:ln w="3175"/>
      </dgm:spPr>
      <dgm:t>
        <a:bodyPr/>
        <a:lstStyle/>
        <a:p>
          <a:endParaRPr lang="nb-NO"/>
        </a:p>
      </dgm:t>
    </dgm:pt>
    <dgm:pt modelId="{363B5FC0-3D8E-47CD-A6D6-0EB0BC74C175}">
      <dgm:prSet phldrT="[Tekst]" custT="1"/>
      <dgm:spPr>
        <a:ln w="3175">
          <a:noFill/>
        </a:ln>
      </dgm:spPr>
      <dgm:t>
        <a:bodyPr/>
        <a:lstStyle/>
        <a:p>
          <a:r>
            <a:rPr lang="en-GB" sz="1200">
              <a:solidFill>
                <a:schemeClr val="bg1"/>
              </a:solidFill>
            </a:rPr>
            <a:t>Sep</a:t>
          </a:r>
        </a:p>
      </dgm:t>
    </dgm:pt>
    <dgm:pt modelId="{1A363DB2-C81D-44AD-9E1F-DFCE89DB7E77}" type="parTrans" cxnId="{8D89E537-DFD9-40B5-B9A5-38D4FBA61125}">
      <dgm:prSet/>
      <dgm:spPr/>
      <dgm:t>
        <a:bodyPr/>
        <a:lstStyle/>
        <a:p>
          <a:endParaRPr lang="nb-NO"/>
        </a:p>
      </dgm:t>
    </dgm:pt>
    <dgm:pt modelId="{32C66D64-9817-4A3F-B9C6-E509020BAFEF}" type="sibTrans" cxnId="{8D89E537-DFD9-40B5-B9A5-38D4FBA61125}">
      <dgm:prSet/>
      <dgm:spPr>
        <a:ln w="3175"/>
      </dgm:spPr>
      <dgm:t>
        <a:bodyPr/>
        <a:lstStyle/>
        <a:p>
          <a:endParaRPr lang="nb-NO"/>
        </a:p>
      </dgm:t>
    </dgm:pt>
    <dgm:pt modelId="{3E3F74FC-BCD5-4D49-A040-9732C22445F3}">
      <dgm:prSet phldrT="[Tekst]" custT="1"/>
      <dgm:spPr>
        <a:ln w="3175">
          <a:noFill/>
        </a:ln>
      </dgm:spPr>
      <dgm:t>
        <a:bodyPr/>
        <a:lstStyle/>
        <a:p>
          <a:r>
            <a:rPr lang="en-GB" sz="1200">
              <a:solidFill>
                <a:schemeClr val="bg1"/>
              </a:solidFill>
            </a:rPr>
            <a:t>Oct</a:t>
          </a:r>
        </a:p>
      </dgm:t>
    </dgm:pt>
    <dgm:pt modelId="{40DFBFEB-32CB-4F1C-8689-699ED8C5EEA9}" type="parTrans" cxnId="{C535C650-EEE1-47C9-A14D-12B671B58008}">
      <dgm:prSet/>
      <dgm:spPr/>
      <dgm:t>
        <a:bodyPr/>
        <a:lstStyle/>
        <a:p>
          <a:endParaRPr lang="nb-NO"/>
        </a:p>
      </dgm:t>
    </dgm:pt>
    <dgm:pt modelId="{2E2D5D6C-EE87-498A-8DC9-E5AA2DDF2D1A}" type="sibTrans" cxnId="{C535C650-EEE1-47C9-A14D-12B671B58008}">
      <dgm:prSet/>
      <dgm:spPr>
        <a:ln w="3175">
          <a:solidFill>
            <a:schemeClr val="tx1"/>
          </a:solidFill>
        </a:ln>
      </dgm:spPr>
      <dgm:t>
        <a:bodyPr/>
        <a:lstStyle/>
        <a:p>
          <a:endParaRPr lang="nb-NO"/>
        </a:p>
      </dgm:t>
    </dgm:pt>
    <dgm:pt modelId="{E5B4B17C-F1C0-43A1-A086-6C67F4FCAB46}">
      <dgm:prSet phldrT="[Tekst]" custT="1"/>
      <dgm:spPr>
        <a:ln w="3175">
          <a:noFill/>
        </a:ln>
      </dgm:spPr>
      <dgm:t>
        <a:bodyPr/>
        <a:lstStyle/>
        <a:p>
          <a:r>
            <a:rPr lang="en-GB" sz="1200">
              <a:solidFill>
                <a:schemeClr val="bg1"/>
              </a:solidFill>
            </a:rPr>
            <a:t>Nov</a:t>
          </a:r>
        </a:p>
      </dgm:t>
    </dgm:pt>
    <dgm:pt modelId="{23206057-DEDA-49C7-8CF5-46F1C1AB360A}" type="parTrans" cxnId="{B05E51B2-E202-41B1-94E2-54AAB4D45F0B}">
      <dgm:prSet/>
      <dgm:spPr/>
      <dgm:t>
        <a:bodyPr/>
        <a:lstStyle/>
        <a:p>
          <a:endParaRPr lang="nb-NO"/>
        </a:p>
      </dgm:t>
    </dgm:pt>
    <dgm:pt modelId="{ADEDC3B6-1E1B-499B-81C2-A9ED7B7BBE5B}" type="sibTrans" cxnId="{B05E51B2-E202-41B1-94E2-54AAB4D45F0B}">
      <dgm:prSet/>
      <dgm:spPr>
        <a:ln w="6350"/>
      </dgm:spPr>
      <dgm:t>
        <a:bodyPr/>
        <a:lstStyle/>
        <a:p>
          <a:endParaRPr lang="nb-NO"/>
        </a:p>
      </dgm:t>
    </dgm:pt>
    <dgm:pt modelId="{5C75FB63-3647-4E94-9956-D0FBFC45C643}">
      <dgm:prSet phldrT="[Tekst]" custT="1"/>
      <dgm:spPr>
        <a:ln w="3175">
          <a:noFill/>
        </a:ln>
      </dgm:spPr>
      <dgm:t>
        <a:bodyPr/>
        <a:lstStyle/>
        <a:p>
          <a:r>
            <a:rPr lang="en-GB" sz="1200">
              <a:solidFill>
                <a:schemeClr val="bg1"/>
              </a:solidFill>
            </a:rPr>
            <a:t>Dec</a:t>
          </a:r>
        </a:p>
      </dgm:t>
    </dgm:pt>
    <dgm:pt modelId="{D2C218DC-0E87-4ACF-AE44-3BE529945FD9}" type="parTrans" cxnId="{2F6AD87D-F3F3-4580-B29D-E44B69AAAE78}">
      <dgm:prSet/>
      <dgm:spPr/>
      <dgm:t>
        <a:bodyPr/>
        <a:lstStyle/>
        <a:p>
          <a:endParaRPr lang="nb-NO"/>
        </a:p>
      </dgm:t>
    </dgm:pt>
    <dgm:pt modelId="{3CF51FC6-37F9-4E91-96B8-2F8987AE2618}" type="sibTrans" cxnId="{2F6AD87D-F3F3-4580-B29D-E44B69AAAE78}">
      <dgm:prSet/>
      <dgm:spPr>
        <a:ln w="3175"/>
      </dgm:spPr>
      <dgm:t>
        <a:bodyPr/>
        <a:lstStyle/>
        <a:p>
          <a:endParaRPr lang="nb-NO"/>
        </a:p>
      </dgm:t>
    </dgm:pt>
    <dgm:pt modelId="{18BD3B4E-C145-423D-8B9D-6F979256946D}">
      <dgm:prSet phldrT="[Tekst]" custT="1"/>
      <dgm:spPr>
        <a:ln w="3175">
          <a:noFill/>
        </a:ln>
      </dgm:spPr>
      <dgm:t>
        <a:bodyPr/>
        <a:lstStyle/>
        <a:p>
          <a:r>
            <a:rPr lang="en-GB" sz="1200">
              <a:solidFill>
                <a:schemeClr val="bg1"/>
              </a:solidFill>
            </a:rPr>
            <a:t>Jan</a:t>
          </a:r>
        </a:p>
      </dgm:t>
    </dgm:pt>
    <dgm:pt modelId="{E75B9CC8-8637-4079-AABB-38AED3D32A96}" type="parTrans" cxnId="{A8719260-78B9-43A7-86E6-E06D25C4635F}">
      <dgm:prSet/>
      <dgm:spPr/>
      <dgm:t>
        <a:bodyPr/>
        <a:lstStyle/>
        <a:p>
          <a:endParaRPr lang="nb-NO"/>
        </a:p>
      </dgm:t>
    </dgm:pt>
    <dgm:pt modelId="{3B702B44-B60F-46DD-A159-9B9AA0C6662A}" type="sibTrans" cxnId="{A8719260-78B9-43A7-86E6-E06D25C4635F}">
      <dgm:prSet/>
      <dgm:spPr>
        <a:ln w="3175"/>
      </dgm:spPr>
      <dgm:t>
        <a:bodyPr/>
        <a:lstStyle/>
        <a:p>
          <a:endParaRPr lang="nb-NO"/>
        </a:p>
      </dgm:t>
    </dgm:pt>
    <dgm:pt modelId="{009E9B9D-057B-46BA-BD7D-2B780A6A1FC5}">
      <dgm:prSet phldrT="[Tekst]" custT="1"/>
      <dgm:spPr>
        <a:ln w="3175">
          <a:noFill/>
        </a:ln>
      </dgm:spPr>
      <dgm:t>
        <a:bodyPr/>
        <a:lstStyle/>
        <a:p>
          <a:r>
            <a:rPr lang="en-GB" sz="1200">
              <a:solidFill>
                <a:schemeClr val="bg1"/>
              </a:solidFill>
            </a:rPr>
            <a:t>Feb</a:t>
          </a:r>
        </a:p>
      </dgm:t>
    </dgm:pt>
    <dgm:pt modelId="{6C1A6C9D-A888-4F0B-8C5F-B769C0E298F4}" type="parTrans" cxnId="{CEE2ABB2-F71A-448E-9EC7-6030226B7B0A}">
      <dgm:prSet/>
      <dgm:spPr/>
      <dgm:t>
        <a:bodyPr/>
        <a:lstStyle/>
        <a:p>
          <a:endParaRPr lang="nb-NO"/>
        </a:p>
      </dgm:t>
    </dgm:pt>
    <dgm:pt modelId="{69975808-2F34-469C-BFD4-86BD95A936B5}" type="sibTrans" cxnId="{CEE2ABB2-F71A-448E-9EC7-6030226B7B0A}">
      <dgm:prSet/>
      <dgm:spPr>
        <a:ln w="3175"/>
      </dgm:spPr>
      <dgm:t>
        <a:bodyPr/>
        <a:lstStyle/>
        <a:p>
          <a:endParaRPr lang="nb-NO"/>
        </a:p>
      </dgm:t>
    </dgm:pt>
    <dgm:pt modelId="{A063F4D6-5255-4E4F-829A-014D51CC0E64}">
      <dgm:prSet phldrT="[Tekst]" custT="1"/>
      <dgm:spPr>
        <a:ln w="3175">
          <a:noFill/>
        </a:ln>
      </dgm:spPr>
      <dgm:t>
        <a:bodyPr/>
        <a:lstStyle/>
        <a:p>
          <a:r>
            <a:rPr lang="en-GB" sz="1200">
              <a:solidFill>
                <a:schemeClr val="bg1"/>
              </a:solidFill>
            </a:rPr>
            <a:t>Mar</a:t>
          </a:r>
        </a:p>
      </dgm:t>
    </dgm:pt>
    <dgm:pt modelId="{01BB3756-4E5C-49E0-B6F9-02ACF2D75CE3}" type="parTrans" cxnId="{F9FE5D9E-6B11-4C99-934E-11D2709C5039}">
      <dgm:prSet/>
      <dgm:spPr/>
      <dgm:t>
        <a:bodyPr/>
        <a:lstStyle/>
        <a:p>
          <a:endParaRPr lang="nb-NO"/>
        </a:p>
      </dgm:t>
    </dgm:pt>
    <dgm:pt modelId="{12CA32B4-2082-4F86-9F1A-8D84F8D31613}" type="sibTrans" cxnId="{F9FE5D9E-6B11-4C99-934E-11D2709C5039}">
      <dgm:prSet/>
      <dgm:spPr>
        <a:ln w="3175"/>
      </dgm:spPr>
      <dgm:t>
        <a:bodyPr/>
        <a:lstStyle/>
        <a:p>
          <a:endParaRPr lang="nb-NO"/>
        </a:p>
      </dgm:t>
    </dgm:pt>
    <dgm:pt modelId="{61F69490-BF23-4542-8BA0-8A3539B28F2E}">
      <dgm:prSet phldrT="[Tekst]" custT="1"/>
      <dgm:spPr>
        <a:ln w="3175">
          <a:noFill/>
        </a:ln>
      </dgm:spPr>
      <dgm:t>
        <a:bodyPr/>
        <a:lstStyle/>
        <a:p>
          <a:r>
            <a:rPr lang="en-GB" sz="1200">
              <a:solidFill>
                <a:schemeClr val="bg1"/>
              </a:solidFill>
            </a:rPr>
            <a:t>Apr</a:t>
          </a:r>
        </a:p>
      </dgm:t>
    </dgm:pt>
    <dgm:pt modelId="{0EED29B8-1F32-4AC2-8265-5CE188B930C0}" type="parTrans" cxnId="{1EB5644C-67B8-4569-A09F-3AAA142AFC64}">
      <dgm:prSet/>
      <dgm:spPr/>
      <dgm:t>
        <a:bodyPr/>
        <a:lstStyle/>
        <a:p>
          <a:endParaRPr lang="nb-NO"/>
        </a:p>
      </dgm:t>
    </dgm:pt>
    <dgm:pt modelId="{8BE62900-2D0C-44D1-BBC7-F5F6B8A3425B}" type="sibTrans" cxnId="{1EB5644C-67B8-4569-A09F-3AAA142AFC64}">
      <dgm:prSet/>
      <dgm:spPr>
        <a:ln w="3175"/>
      </dgm:spPr>
      <dgm:t>
        <a:bodyPr/>
        <a:lstStyle/>
        <a:p>
          <a:endParaRPr lang="nb-NO"/>
        </a:p>
      </dgm:t>
    </dgm:pt>
    <dgm:pt modelId="{93A5AF68-6788-4BDA-A753-BFB2B87193F3}">
      <dgm:prSet phldrT="[Tekst]" custT="1"/>
      <dgm:spPr>
        <a:ln w="3175">
          <a:noFill/>
        </a:ln>
      </dgm:spPr>
      <dgm:t>
        <a:bodyPr/>
        <a:lstStyle/>
        <a:p>
          <a:r>
            <a:rPr lang="en-GB" sz="1200">
              <a:solidFill>
                <a:schemeClr val="bg1"/>
              </a:solidFill>
            </a:rPr>
            <a:t>May</a:t>
          </a:r>
        </a:p>
      </dgm:t>
    </dgm:pt>
    <dgm:pt modelId="{E065F272-612A-4F07-B881-663FC580537C}" type="parTrans" cxnId="{CC9FC27E-EE0E-4BFE-BBD2-446155E39387}">
      <dgm:prSet/>
      <dgm:spPr/>
      <dgm:t>
        <a:bodyPr/>
        <a:lstStyle/>
        <a:p>
          <a:endParaRPr lang="nb-NO"/>
        </a:p>
      </dgm:t>
    </dgm:pt>
    <dgm:pt modelId="{4B240C4F-27E5-4833-A0F7-57B738410057}" type="sibTrans" cxnId="{CC9FC27E-EE0E-4BFE-BBD2-446155E39387}">
      <dgm:prSet/>
      <dgm:spPr>
        <a:ln w="3175"/>
      </dgm:spPr>
      <dgm:t>
        <a:bodyPr/>
        <a:lstStyle/>
        <a:p>
          <a:endParaRPr lang="nb-NO"/>
        </a:p>
      </dgm:t>
    </dgm:pt>
    <dgm:pt modelId="{1E5BC351-14FA-486C-B957-49E35A624E93}">
      <dgm:prSet phldrT="[Tekst]" custT="1"/>
      <dgm:spPr>
        <a:ln w="3175">
          <a:noFill/>
        </a:ln>
      </dgm:spPr>
      <dgm:t>
        <a:bodyPr/>
        <a:lstStyle/>
        <a:p>
          <a:r>
            <a:rPr lang="en-GB" sz="1200">
              <a:solidFill>
                <a:schemeClr val="bg1"/>
              </a:solidFill>
            </a:rPr>
            <a:t>Jun</a:t>
          </a:r>
        </a:p>
      </dgm:t>
    </dgm:pt>
    <dgm:pt modelId="{A71B06A5-36EE-4129-AC7A-52F0DD34E462}" type="parTrans" cxnId="{E5104C74-CA7C-4FAD-B63E-9127EB96E34C}">
      <dgm:prSet/>
      <dgm:spPr/>
      <dgm:t>
        <a:bodyPr/>
        <a:lstStyle/>
        <a:p>
          <a:endParaRPr lang="nb-NO"/>
        </a:p>
      </dgm:t>
    </dgm:pt>
    <dgm:pt modelId="{3FF73CAE-CFD6-4B79-8431-F1208BED65FD}" type="sibTrans" cxnId="{E5104C74-CA7C-4FAD-B63E-9127EB96E34C}">
      <dgm:prSet/>
      <dgm:spPr>
        <a:ln w="3175"/>
      </dgm:spPr>
      <dgm:t>
        <a:bodyPr/>
        <a:lstStyle/>
        <a:p>
          <a:endParaRPr lang="nb-NO">
            <a:solidFill>
              <a:schemeClr val="bg1"/>
            </a:solidFill>
          </a:endParaRPr>
        </a:p>
      </dgm:t>
    </dgm:pt>
    <dgm:pt modelId="{340FDE9B-C7BD-4718-B497-A34D096BC62E}" type="pres">
      <dgm:prSet presAssocID="{C6CA6AE1-68AF-4398-B199-37B0D3EE51F7}" presName="cycle" presStyleCnt="0">
        <dgm:presLayoutVars>
          <dgm:dir/>
          <dgm:resizeHandles val="exact"/>
        </dgm:presLayoutVars>
      </dgm:prSet>
      <dgm:spPr/>
    </dgm:pt>
    <dgm:pt modelId="{8B3AECBA-D1E9-4C6D-9155-B828A728F809}" type="pres">
      <dgm:prSet presAssocID="{3D160528-164D-4206-982F-2E54103D2FE9}" presName="dummy" presStyleCnt="0"/>
      <dgm:spPr/>
    </dgm:pt>
    <dgm:pt modelId="{3D10D1A6-0565-4541-8E66-235D1C14BC99}" type="pres">
      <dgm:prSet presAssocID="{3D160528-164D-4206-982F-2E54103D2FE9}" presName="node" presStyleLbl="revTx" presStyleIdx="0" presStyleCnt="11">
        <dgm:presLayoutVars>
          <dgm:bulletEnabled val="1"/>
        </dgm:presLayoutVars>
      </dgm:prSet>
      <dgm:spPr/>
    </dgm:pt>
    <dgm:pt modelId="{95AEEFF1-6E9D-4712-9BA0-7F41DE61CAF3}" type="pres">
      <dgm:prSet presAssocID="{005454F1-49CA-4F7F-A664-95C97C070E0A}" presName="sibTrans" presStyleLbl="node1" presStyleIdx="0" presStyleCnt="11"/>
      <dgm:spPr/>
    </dgm:pt>
    <dgm:pt modelId="{4EA5A296-A1E3-4B6C-B6AB-C5E033BA55A3}" type="pres">
      <dgm:prSet presAssocID="{363B5FC0-3D8E-47CD-A6D6-0EB0BC74C175}" presName="dummy" presStyleCnt="0"/>
      <dgm:spPr/>
    </dgm:pt>
    <dgm:pt modelId="{E7595587-114E-459F-A4F9-F84AD7397409}" type="pres">
      <dgm:prSet presAssocID="{363B5FC0-3D8E-47CD-A6D6-0EB0BC74C175}" presName="node" presStyleLbl="revTx" presStyleIdx="1" presStyleCnt="11">
        <dgm:presLayoutVars>
          <dgm:bulletEnabled val="1"/>
        </dgm:presLayoutVars>
      </dgm:prSet>
      <dgm:spPr/>
    </dgm:pt>
    <dgm:pt modelId="{1439F4FC-7F89-48FC-B4E5-6676961CF771}" type="pres">
      <dgm:prSet presAssocID="{32C66D64-9817-4A3F-B9C6-E509020BAFEF}" presName="sibTrans" presStyleLbl="node1" presStyleIdx="1" presStyleCnt="11"/>
      <dgm:spPr/>
    </dgm:pt>
    <dgm:pt modelId="{BE606B12-D80A-4694-B6F5-2C9AC7FDD1D0}" type="pres">
      <dgm:prSet presAssocID="{3E3F74FC-BCD5-4D49-A040-9732C22445F3}" presName="dummy" presStyleCnt="0"/>
      <dgm:spPr/>
    </dgm:pt>
    <dgm:pt modelId="{BB58DD2F-521C-4A83-A219-3E4219FB4FC9}" type="pres">
      <dgm:prSet presAssocID="{3E3F74FC-BCD5-4D49-A040-9732C22445F3}" presName="node" presStyleLbl="revTx" presStyleIdx="2" presStyleCnt="11">
        <dgm:presLayoutVars>
          <dgm:bulletEnabled val="1"/>
        </dgm:presLayoutVars>
      </dgm:prSet>
      <dgm:spPr/>
    </dgm:pt>
    <dgm:pt modelId="{66802738-DC6A-47CF-8403-318843DB0572}" type="pres">
      <dgm:prSet presAssocID="{2E2D5D6C-EE87-498A-8DC9-E5AA2DDF2D1A}" presName="sibTrans" presStyleLbl="node1" presStyleIdx="2" presStyleCnt="11"/>
      <dgm:spPr/>
    </dgm:pt>
    <dgm:pt modelId="{76C2E109-3A96-4A1F-AA77-F0BBFA2DB391}" type="pres">
      <dgm:prSet presAssocID="{E5B4B17C-F1C0-43A1-A086-6C67F4FCAB46}" presName="dummy" presStyleCnt="0"/>
      <dgm:spPr/>
    </dgm:pt>
    <dgm:pt modelId="{6647A5F3-AB62-4F18-87F9-F0A7338E5F86}" type="pres">
      <dgm:prSet presAssocID="{E5B4B17C-F1C0-43A1-A086-6C67F4FCAB46}" presName="node" presStyleLbl="revTx" presStyleIdx="3" presStyleCnt="11">
        <dgm:presLayoutVars>
          <dgm:bulletEnabled val="1"/>
        </dgm:presLayoutVars>
      </dgm:prSet>
      <dgm:spPr/>
    </dgm:pt>
    <dgm:pt modelId="{C0AA60DB-37A6-4DC8-ACCC-E1DD15C92BEE}" type="pres">
      <dgm:prSet presAssocID="{ADEDC3B6-1E1B-499B-81C2-A9ED7B7BBE5B}" presName="sibTrans" presStyleLbl="node1" presStyleIdx="3" presStyleCnt="11"/>
      <dgm:spPr/>
    </dgm:pt>
    <dgm:pt modelId="{ADD463D7-EB7D-4C99-A2AA-D14173631839}" type="pres">
      <dgm:prSet presAssocID="{5C75FB63-3647-4E94-9956-D0FBFC45C643}" presName="dummy" presStyleCnt="0"/>
      <dgm:spPr/>
    </dgm:pt>
    <dgm:pt modelId="{D0F64749-3B46-480D-AA21-E8556E500B8E}" type="pres">
      <dgm:prSet presAssocID="{5C75FB63-3647-4E94-9956-D0FBFC45C643}" presName="node" presStyleLbl="revTx" presStyleIdx="4" presStyleCnt="11">
        <dgm:presLayoutVars>
          <dgm:bulletEnabled val="1"/>
        </dgm:presLayoutVars>
      </dgm:prSet>
      <dgm:spPr/>
    </dgm:pt>
    <dgm:pt modelId="{C788F5C7-7A13-48BE-AAD1-933580C608FE}" type="pres">
      <dgm:prSet presAssocID="{3CF51FC6-37F9-4E91-96B8-2F8987AE2618}" presName="sibTrans" presStyleLbl="node1" presStyleIdx="4" presStyleCnt="11"/>
      <dgm:spPr/>
    </dgm:pt>
    <dgm:pt modelId="{C96F8648-0B09-40DE-A55B-41F493AFB26F}" type="pres">
      <dgm:prSet presAssocID="{18BD3B4E-C145-423D-8B9D-6F979256946D}" presName="dummy" presStyleCnt="0"/>
      <dgm:spPr/>
    </dgm:pt>
    <dgm:pt modelId="{AFDA4291-8C3B-4260-8562-20A372E9D8C5}" type="pres">
      <dgm:prSet presAssocID="{18BD3B4E-C145-423D-8B9D-6F979256946D}" presName="node" presStyleLbl="revTx" presStyleIdx="5" presStyleCnt="11">
        <dgm:presLayoutVars>
          <dgm:bulletEnabled val="1"/>
        </dgm:presLayoutVars>
      </dgm:prSet>
      <dgm:spPr/>
    </dgm:pt>
    <dgm:pt modelId="{F0D3ECFD-4C80-4A39-A71F-BF7BDC5E22E6}" type="pres">
      <dgm:prSet presAssocID="{3B702B44-B60F-46DD-A159-9B9AA0C6662A}" presName="sibTrans" presStyleLbl="node1" presStyleIdx="5" presStyleCnt="11"/>
      <dgm:spPr/>
    </dgm:pt>
    <dgm:pt modelId="{9B16C7B7-EB6A-4682-83AD-EFFBDC9DFF4E}" type="pres">
      <dgm:prSet presAssocID="{009E9B9D-057B-46BA-BD7D-2B780A6A1FC5}" presName="dummy" presStyleCnt="0"/>
      <dgm:spPr/>
    </dgm:pt>
    <dgm:pt modelId="{B133E88F-F31E-4842-9CC7-C13F42F9DF85}" type="pres">
      <dgm:prSet presAssocID="{009E9B9D-057B-46BA-BD7D-2B780A6A1FC5}" presName="node" presStyleLbl="revTx" presStyleIdx="6" presStyleCnt="11">
        <dgm:presLayoutVars>
          <dgm:bulletEnabled val="1"/>
        </dgm:presLayoutVars>
      </dgm:prSet>
      <dgm:spPr/>
    </dgm:pt>
    <dgm:pt modelId="{55E564C1-07FE-4230-B24E-6D910A738E78}" type="pres">
      <dgm:prSet presAssocID="{69975808-2F34-469C-BFD4-86BD95A936B5}" presName="sibTrans" presStyleLbl="node1" presStyleIdx="6" presStyleCnt="11"/>
      <dgm:spPr/>
    </dgm:pt>
    <dgm:pt modelId="{699975DB-33C6-4C60-A04F-145AAF6D1143}" type="pres">
      <dgm:prSet presAssocID="{A063F4D6-5255-4E4F-829A-014D51CC0E64}" presName="dummy" presStyleCnt="0"/>
      <dgm:spPr/>
    </dgm:pt>
    <dgm:pt modelId="{BAE400A8-161E-4F85-9EBC-BFC599DCA2D5}" type="pres">
      <dgm:prSet presAssocID="{A063F4D6-5255-4E4F-829A-014D51CC0E64}" presName="node" presStyleLbl="revTx" presStyleIdx="7" presStyleCnt="11">
        <dgm:presLayoutVars>
          <dgm:bulletEnabled val="1"/>
        </dgm:presLayoutVars>
      </dgm:prSet>
      <dgm:spPr/>
    </dgm:pt>
    <dgm:pt modelId="{7E4CAF2D-8DAB-4848-8007-EC6E6E03FF99}" type="pres">
      <dgm:prSet presAssocID="{12CA32B4-2082-4F86-9F1A-8D84F8D31613}" presName="sibTrans" presStyleLbl="node1" presStyleIdx="7" presStyleCnt="11"/>
      <dgm:spPr/>
    </dgm:pt>
    <dgm:pt modelId="{145D0135-1CB1-457D-9C85-951E020432C4}" type="pres">
      <dgm:prSet presAssocID="{61F69490-BF23-4542-8BA0-8A3539B28F2E}" presName="dummy" presStyleCnt="0"/>
      <dgm:spPr/>
    </dgm:pt>
    <dgm:pt modelId="{44D8A867-9679-454B-ABCF-813A99D2386A}" type="pres">
      <dgm:prSet presAssocID="{61F69490-BF23-4542-8BA0-8A3539B28F2E}" presName="node" presStyleLbl="revTx" presStyleIdx="8" presStyleCnt="11">
        <dgm:presLayoutVars>
          <dgm:bulletEnabled val="1"/>
        </dgm:presLayoutVars>
      </dgm:prSet>
      <dgm:spPr/>
    </dgm:pt>
    <dgm:pt modelId="{0C612310-A1FF-446A-97EF-1D288B9BA8F4}" type="pres">
      <dgm:prSet presAssocID="{8BE62900-2D0C-44D1-BBC7-F5F6B8A3425B}" presName="sibTrans" presStyleLbl="node1" presStyleIdx="8" presStyleCnt="11"/>
      <dgm:spPr/>
    </dgm:pt>
    <dgm:pt modelId="{C7679E4D-E447-4411-9381-CE367E889C48}" type="pres">
      <dgm:prSet presAssocID="{93A5AF68-6788-4BDA-A753-BFB2B87193F3}" presName="dummy" presStyleCnt="0"/>
      <dgm:spPr/>
    </dgm:pt>
    <dgm:pt modelId="{04F4C9A4-73FA-4925-934C-06CB9579F63E}" type="pres">
      <dgm:prSet presAssocID="{93A5AF68-6788-4BDA-A753-BFB2B87193F3}" presName="node" presStyleLbl="revTx" presStyleIdx="9" presStyleCnt="11">
        <dgm:presLayoutVars>
          <dgm:bulletEnabled val="1"/>
        </dgm:presLayoutVars>
      </dgm:prSet>
      <dgm:spPr/>
    </dgm:pt>
    <dgm:pt modelId="{C0CF3FD0-5205-423F-B560-C5510E85BCE2}" type="pres">
      <dgm:prSet presAssocID="{4B240C4F-27E5-4833-A0F7-57B738410057}" presName="sibTrans" presStyleLbl="node1" presStyleIdx="9" presStyleCnt="11"/>
      <dgm:spPr/>
    </dgm:pt>
    <dgm:pt modelId="{0B2B2DF5-B00D-4779-96FE-7E421B4F25DF}" type="pres">
      <dgm:prSet presAssocID="{1E5BC351-14FA-486C-B957-49E35A624E93}" presName="dummy" presStyleCnt="0"/>
      <dgm:spPr/>
    </dgm:pt>
    <dgm:pt modelId="{8A83BF21-6B57-49CD-A59B-BCA36366FFD0}" type="pres">
      <dgm:prSet presAssocID="{1E5BC351-14FA-486C-B957-49E35A624E93}" presName="node" presStyleLbl="revTx" presStyleIdx="10" presStyleCnt="11">
        <dgm:presLayoutVars>
          <dgm:bulletEnabled val="1"/>
        </dgm:presLayoutVars>
      </dgm:prSet>
      <dgm:spPr/>
    </dgm:pt>
    <dgm:pt modelId="{0B8ED0FC-D80B-4D02-B8E9-D77D2B3F7A15}" type="pres">
      <dgm:prSet presAssocID="{3FF73CAE-CFD6-4B79-8431-F1208BED65FD}" presName="sibTrans" presStyleLbl="node1" presStyleIdx="10" presStyleCnt="11"/>
      <dgm:spPr/>
    </dgm:pt>
  </dgm:ptLst>
  <dgm:cxnLst>
    <dgm:cxn modelId="{188F5615-6C4A-45F0-A1CA-E59C3F7474F8}" type="presOf" srcId="{C6CA6AE1-68AF-4398-B199-37B0D3EE51F7}" destId="{340FDE9B-C7BD-4718-B497-A34D096BC62E}" srcOrd="0" destOrd="0" presId="urn:microsoft.com/office/officeart/2005/8/layout/cycle1"/>
    <dgm:cxn modelId="{80024030-3EE3-4AD2-854E-99E2B4CC755E}" type="presOf" srcId="{2E2D5D6C-EE87-498A-8DC9-E5AA2DDF2D1A}" destId="{66802738-DC6A-47CF-8403-318843DB0572}" srcOrd="0" destOrd="0" presId="urn:microsoft.com/office/officeart/2005/8/layout/cycle1"/>
    <dgm:cxn modelId="{8D89E537-DFD9-40B5-B9A5-38D4FBA61125}" srcId="{C6CA6AE1-68AF-4398-B199-37B0D3EE51F7}" destId="{363B5FC0-3D8E-47CD-A6D6-0EB0BC74C175}" srcOrd="1" destOrd="0" parTransId="{1A363DB2-C81D-44AD-9E1F-DFCE89DB7E77}" sibTransId="{32C66D64-9817-4A3F-B9C6-E509020BAFEF}"/>
    <dgm:cxn modelId="{A58E705C-922D-45B5-AAAC-B310C7E5225D}" type="presOf" srcId="{009E9B9D-057B-46BA-BD7D-2B780A6A1FC5}" destId="{B133E88F-F31E-4842-9CC7-C13F42F9DF85}" srcOrd="0" destOrd="0" presId="urn:microsoft.com/office/officeart/2005/8/layout/cycle1"/>
    <dgm:cxn modelId="{A8719260-78B9-43A7-86E6-E06D25C4635F}" srcId="{C6CA6AE1-68AF-4398-B199-37B0D3EE51F7}" destId="{18BD3B4E-C145-423D-8B9D-6F979256946D}" srcOrd="5" destOrd="0" parTransId="{E75B9CC8-8637-4079-AABB-38AED3D32A96}" sibTransId="{3B702B44-B60F-46DD-A159-9B9AA0C6662A}"/>
    <dgm:cxn modelId="{993B0E63-0C00-4BE0-B842-F92EFD6D91D0}" type="presOf" srcId="{93A5AF68-6788-4BDA-A753-BFB2B87193F3}" destId="{04F4C9A4-73FA-4925-934C-06CB9579F63E}" srcOrd="0" destOrd="0" presId="urn:microsoft.com/office/officeart/2005/8/layout/cycle1"/>
    <dgm:cxn modelId="{58125F49-345A-4D55-AA3E-8AAFAC2FB4EB}" type="presOf" srcId="{3FF73CAE-CFD6-4B79-8431-F1208BED65FD}" destId="{0B8ED0FC-D80B-4D02-B8E9-D77D2B3F7A15}" srcOrd="0" destOrd="0" presId="urn:microsoft.com/office/officeart/2005/8/layout/cycle1"/>
    <dgm:cxn modelId="{7D74E149-65B2-47BC-A1A9-35AA709BC800}" type="presOf" srcId="{4B240C4F-27E5-4833-A0F7-57B738410057}" destId="{C0CF3FD0-5205-423F-B560-C5510E85BCE2}" srcOrd="0" destOrd="0" presId="urn:microsoft.com/office/officeart/2005/8/layout/cycle1"/>
    <dgm:cxn modelId="{1EB5644C-67B8-4569-A09F-3AAA142AFC64}" srcId="{C6CA6AE1-68AF-4398-B199-37B0D3EE51F7}" destId="{61F69490-BF23-4542-8BA0-8A3539B28F2E}" srcOrd="8" destOrd="0" parTransId="{0EED29B8-1F32-4AC2-8265-5CE188B930C0}" sibTransId="{8BE62900-2D0C-44D1-BBC7-F5F6B8A3425B}"/>
    <dgm:cxn modelId="{B6F0E36F-1480-4108-B8BB-60531B4FFD39}" type="presOf" srcId="{8BE62900-2D0C-44D1-BBC7-F5F6B8A3425B}" destId="{0C612310-A1FF-446A-97EF-1D288B9BA8F4}" srcOrd="0" destOrd="0" presId="urn:microsoft.com/office/officeart/2005/8/layout/cycle1"/>
    <dgm:cxn modelId="{B8CE0150-B051-4A4A-A199-CCD2ABD26C7D}" type="presOf" srcId="{61F69490-BF23-4542-8BA0-8A3539B28F2E}" destId="{44D8A867-9679-454B-ABCF-813A99D2386A}" srcOrd="0" destOrd="0" presId="urn:microsoft.com/office/officeart/2005/8/layout/cycle1"/>
    <dgm:cxn modelId="{C535C650-EEE1-47C9-A14D-12B671B58008}" srcId="{C6CA6AE1-68AF-4398-B199-37B0D3EE51F7}" destId="{3E3F74FC-BCD5-4D49-A040-9732C22445F3}" srcOrd="2" destOrd="0" parTransId="{40DFBFEB-32CB-4F1C-8689-699ED8C5EEA9}" sibTransId="{2E2D5D6C-EE87-498A-8DC9-E5AA2DDF2D1A}"/>
    <dgm:cxn modelId="{E5104C74-CA7C-4FAD-B63E-9127EB96E34C}" srcId="{C6CA6AE1-68AF-4398-B199-37B0D3EE51F7}" destId="{1E5BC351-14FA-486C-B957-49E35A624E93}" srcOrd="10" destOrd="0" parTransId="{A71B06A5-36EE-4129-AC7A-52F0DD34E462}" sibTransId="{3FF73CAE-CFD6-4B79-8431-F1208BED65FD}"/>
    <dgm:cxn modelId="{2F6AD87D-F3F3-4580-B29D-E44B69AAAE78}" srcId="{C6CA6AE1-68AF-4398-B199-37B0D3EE51F7}" destId="{5C75FB63-3647-4E94-9956-D0FBFC45C643}" srcOrd="4" destOrd="0" parTransId="{D2C218DC-0E87-4ACF-AE44-3BE529945FD9}" sibTransId="{3CF51FC6-37F9-4E91-96B8-2F8987AE2618}"/>
    <dgm:cxn modelId="{CC9FC27E-EE0E-4BFE-BBD2-446155E39387}" srcId="{C6CA6AE1-68AF-4398-B199-37B0D3EE51F7}" destId="{93A5AF68-6788-4BDA-A753-BFB2B87193F3}" srcOrd="9" destOrd="0" parTransId="{E065F272-612A-4F07-B881-663FC580537C}" sibTransId="{4B240C4F-27E5-4833-A0F7-57B738410057}"/>
    <dgm:cxn modelId="{A50B4195-2976-4927-90DF-61BA70DC3E6A}" type="presOf" srcId="{18BD3B4E-C145-423D-8B9D-6F979256946D}" destId="{AFDA4291-8C3B-4260-8562-20A372E9D8C5}" srcOrd="0" destOrd="0" presId="urn:microsoft.com/office/officeart/2005/8/layout/cycle1"/>
    <dgm:cxn modelId="{4A7DD097-E217-40D3-9F24-2AAFD5F5BBF8}" type="presOf" srcId="{3D160528-164D-4206-982F-2E54103D2FE9}" destId="{3D10D1A6-0565-4541-8E66-235D1C14BC99}" srcOrd="0" destOrd="0" presId="urn:microsoft.com/office/officeart/2005/8/layout/cycle1"/>
    <dgm:cxn modelId="{57DDA39C-C3B9-4A53-85CF-55732674419A}" type="presOf" srcId="{A063F4D6-5255-4E4F-829A-014D51CC0E64}" destId="{BAE400A8-161E-4F85-9EBC-BFC599DCA2D5}" srcOrd="0" destOrd="0" presId="urn:microsoft.com/office/officeart/2005/8/layout/cycle1"/>
    <dgm:cxn modelId="{A3C3FD9D-D5AB-483B-B0DC-C6FB7C1134E0}" type="presOf" srcId="{005454F1-49CA-4F7F-A664-95C97C070E0A}" destId="{95AEEFF1-6E9D-4712-9BA0-7F41DE61CAF3}" srcOrd="0" destOrd="0" presId="urn:microsoft.com/office/officeart/2005/8/layout/cycle1"/>
    <dgm:cxn modelId="{F9FE5D9E-6B11-4C99-934E-11D2709C5039}" srcId="{C6CA6AE1-68AF-4398-B199-37B0D3EE51F7}" destId="{A063F4D6-5255-4E4F-829A-014D51CC0E64}" srcOrd="7" destOrd="0" parTransId="{01BB3756-4E5C-49E0-B6F9-02ACF2D75CE3}" sibTransId="{12CA32B4-2082-4F86-9F1A-8D84F8D31613}"/>
    <dgm:cxn modelId="{8195A1A5-1349-46A1-9A93-3EA6471F172F}" type="presOf" srcId="{ADEDC3B6-1E1B-499B-81C2-A9ED7B7BBE5B}" destId="{C0AA60DB-37A6-4DC8-ACCC-E1DD15C92BEE}" srcOrd="0" destOrd="0" presId="urn:microsoft.com/office/officeart/2005/8/layout/cycle1"/>
    <dgm:cxn modelId="{574D18AF-5114-4FC3-B359-60EDFBBEE6D2}" type="presOf" srcId="{E5B4B17C-F1C0-43A1-A086-6C67F4FCAB46}" destId="{6647A5F3-AB62-4F18-87F9-F0A7338E5F86}" srcOrd="0" destOrd="0" presId="urn:microsoft.com/office/officeart/2005/8/layout/cycle1"/>
    <dgm:cxn modelId="{B05E51B2-E202-41B1-94E2-54AAB4D45F0B}" srcId="{C6CA6AE1-68AF-4398-B199-37B0D3EE51F7}" destId="{E5B4B17C-F1C0-43A1-A086-6C67F4FCAB46}" srcOrd="3" destOrd="0" parTransId="{23206057-DEDA-49C7-8CF5-46F1C1AB360A}" sibTransId="{ADEDC3B6-1E1B-499B-81C2-A9ED7B7BBE5B}"/>
    <dgm:cxn modelId="{CEE2ABB2-F71A-448E-9EC7-6030226B7B0A}" srcId="{C6CA6AE1-68AF-4398-B199-37B0D3EE51F7}" destId="{009E9B9D-057B-46BA-BD7D-2B780A6A1FC5}" srcOrd="6" destOrd="0" parTransId="{6C1A6C9D-A888-4F0B-8C5F-B769C0E298F4}" sibTransId="{69975808-2F34-469C-BFD4-86BD95A936B5}"/>
    <dgm:cxn modelId="{08CF0BB8-419A-493B-B882-3D7D74DF0E5D}" type="presOf" srcId="{12CA32B4-2082-4F86-9F1A-8D84F8D31613}" destId="{7E4CAF2D-8DAB-4848-8007-EC6E6E03FF99}" srcOrd="0" destOrd="0" presId="urn:microsoft.com/office/officeart/2005/8/layout/cycle1"/>
    <dgm:cxn modelId="{1F2ACBBD-40F6-43E7-B423-65A46D3EDA6A}" type="presOf" srcId="{69975808-2F34-469C-BFD4-86BD95A936B5}" destId="{55E564C1-07FE-4230-B24E-6D910A738E78}" srcOrd="0" destOrd="0" presId="urn:microsoft.com/office/officeart/2005/8/layout/cycle1"/>
    <dgm:cxn modelId="{4828CBC6-96EC-42A7-8767-6EA4846CD46D}" type="presOf" srcId="{3E3F74FC-BCD5-4D49-A040-9732C22445F3}" destId="{BB58DD2F-521C-4A83-A219-3E4219FB4FC9}" srcOrd="0" destOrd="0" presId="urn:microsoft.com/office/officeart/2005/8/layout/cycle1"/>
    <dgm:cxn modelId="{A9AB44CA-E88F-4179-B47B-1FDE6EBD7088}" srcId="{C6CA6AE1-68AF-4398-B199-37B0D3EE51F7}" destId="{3D160528-164D-4206-982F-2E54103D2FE9}" srcOrd="0" destOrd="0" parTransId="{64BF4F8C-CE5B-4C92-B687-BA50F5AC0E1B}" sibTransId="{005454F1-49CA-4F7F-A664-95C97C070E0A}"/>
    <dgm:cxn modelId="{28D12FD5-174A-454A-89A7-FF6E745E982F}" type="presOf" srcId="{1E5BC351-14FA-486C-B957-49E35A624E93}" destId="{8A83BF21-6B57-49CD-A59B-BCA36366FFD0}" srcOrd="0" destOrd="0" presId="urn:microsoft.com/office/officeart/2005/8/layout/cycle1"/>
    <dgm:cxn modelId="{892B11E8-7251-4848-B764-3FA4B9FABFB6}" type="presOf" srcId="{32C66D64-9817-4A3F-B9C6-E509020BAFEF}" destId="{1439F4FC-7F89-48FC-B4E5-6676961CF771}" srcOrd="0" destOrd="0" presId="urn:microsoft.com/office/officeart/2005/8/layout/cycle1"/>
    <dgm:cxn modelId="{7D1474F4-EDC6-455D-B8C6-15726CF05C0A}" type="presOf" srcId="{363B5FC0-3D8E-47CD-A6D6-0EB0BC74C175}" destId="{E7595587-114E-459F-A4F9-F84AD7397409}" srcOrd="0" destOrd="0" presId="urn:microsoft.com/office/officeart/2005/8/layout/cycle1"/>
    <dgm:cxn modelId="{02CC18F6-71FF-4198-A4C6-1E191C2A1250}" type="presOf" srcId="{3CF51FC6-37F9-4E91-96B8-2F8987AE2618}" destId="{C788F5C7-7A13-48BE-AAD1-933580C608FE}" srcOrd="0" destOrd="0" presId="urn:microsoft.com/office/officeart/2005/8/layout/cycle1"/>
    <dgm:cxn modelId="{8D9D0FF7-C17E-47B1-9278-E985770A410E}" type="presOf" srcId="{3B702B44-B60F-46DD-A159-9B9AA0C6662A}" destId="{F0D3ECFD-4C80-4A39-A71F-BF7BDC5E22E6}" srcOrd="0" destOrd="0" presId="urn:microsoft.com/office/officeart/2005/8/layout/cycle1"/>
    <dgm:cxn modelId="{2AD4F9F7-FA4F-45F7-9DD5-A14391DC1612}" type="presOf" srcId="{5C75FB63-3647-4E94-9956-D0FBFC45C643}" destId="{D0F64749-3B46-480D-AA21-E8556E500B8E}" srcOrd="0" destOrd="0" presId="urn:microsoft.com/office/officeart/2005/8/layout/cycle1"/>
    <dgm:cxn modelId="{E620634D-4560-4053-B3E5-F5D21FE26F99}" type="presParOf" srcId="{340FDE9B-C7BD-4718-B497-A34D096BC62E}" destId="{8B3AECBA-D1E9-4C6D-9155-B828A728F809}" srcOrd="0" destOrd="0" presId="urn:microsoft.com/office/officeart/2005/8/layout/cycle1"/>
    <dgm:cxn modelId="{0C9929F7-78EE-49DD-8892-2387ABB61918}" type="presParOf" srcId="{340FDE9B-C7BD-4718-B497-A34D096BC62E}" destId="{3D10D1A6-0565-4541-8E66-235D1C14BC99}" srcOrd="1" destOrd="0" presId="urn:microsoft.com/office/officeart/2005/8/layout/cycle1"/>
    <dgm:cxn modelId="{3FA5E044-D456-479B-B975-69FBA1F518CD}" type="presParOf" srcId="{340FDE9B-C7BD-4718-B497-A34D096BC62E}" destId="{95AEEFF1-6E9D-4712-9BA0-7F41DE61CAF3}" srcOrd="2" destOrd="0" presId="urn:microsoft.com/office/officeart/2005/8/layout/cycle1"/>
    <dgm:cxn modelId="{BAF41007-A987-49CF-B331-61A4DE0ED495}" type="presParOf" srcId="{340FDE9B-C7BD-4718-B497-A34D096BC62E}" destId="{4EA5A296-A1E3-4B6C-B6AB-C5E033BA55A3}" srcOrd="3" destOrd="0" presId="urn:microsoft.com/office/officeart/2005/8/layout/cycle1"/>
    <dgm:cxn modelId="{7A1CA9D8-2965-4160-911E-DFBD1A280046}" type="presParOf" srcId="{340FDE9B-C7BD-4718-B497-A34D096BC62E}" destId="{E7595587-114E-459F-A4F9-F84AD7397409}" srcOrd="4" destOrd="0" presId="urn:microsoft.com/office/officeart/2005/8/layout/cycle1"/>
    <dgm:cxn modelId="{79CB3E59-EE66-4FF2-AEA4-938ED81EF3BB}" type="presParOf" srcId="{340FDE9B-C7BD-4718-B497-A34D096BC62E}" destId="{1439F4FC-7F89-48FC-B4E5-6676961CF771}" srcOrd="5" destOrd="0" presId="urn:microsoft.com/office/officeart/2005/8/layout/cycle1"/>
    <dgm:cxn modelId="{11124AFC-1E24-4930-A5D2-9EE28BAE9BE0}" type="presParOf" srcId="{340FDE9B-C7BD-4718-B497-A34D096BC62E}" destId="{BE606B12-D80A-4694-B6F5-2C9AC7FDD1D0}" srcOrd="6" destOrd="0" presId="urn:microsoft.com/office/officeart/2005/8/layout/cycle1"/>
    <dgm:cxn modelId="{D19EA38B-2918-4941-9FCD-99E8EEDDA2A6}" type="presParOf" srcId="{340FDE9B-C7BD-4718-B497-A34D096BC62E}" destId="{BB58DD2F-521C-4A83-A219-3E4219FB4FC9}" srcOrd="7" destOrd="0" presId="urn:microsoft.com/office/officeart/2005/8/layout/cycle1"/>
    <dgm:cxn modelId="{ECEE979B-D831-4352-902A-FDABEC041FC5}" type="presParOf" srcId="{340FDE9B-C7BD-4718-B497-A34D096BC62E}" destId="{66802738-DC6A-47CF-8403-318843DB0572}" srcOrd="8" destOrd="0" presId="urn:microsoft.com/office/officeart/2005/8/layout/cycle1"/>
    <dgm:cxn modelId="{F3242918-A4FC-4370-B3D6-4667CC8DAD3E}" type="presParOf" srcId="{340FDE9B-C7BD-4718-B497-A34D096BC62E}" destId="{76C2E109-3A96-4A1F-AA77-F0BBFA2DB391}" srcOrd="9" destOrd="0" presId="urn:microsoft.com/office/officeart/2005/8/layout/cycle1"/>
    <dgm:cxn modelId="{6811BB91-B758-4A49-96EC-D96C8557A487}" type="presParOf" srcId="{340FDE9B-C7BD-4718-B497-A34D096BC62E}" destId="{6647A5F3-AB62-4F18-87F9-F0A7338E5F86}" srcOrd="10" destOrd="0" presId="urn:microsoft.com/office/officeart/2005/8/layout/cycle1"/>
    <dgm:cxn modelId="{BEA13CB8-B37E-4923-B7E9-2868F9602159}" type="presParOf" srcId="{340FDE9B-C7BD-4718-B497-A34D096BC62E}" destId="{C0AA60DB-37A6-4DC8-ACCC-E1DD15C92BEE}" srcOrd="11" destOrd="0" presId="urn:microsoft.com/office/officeart/2005/8/layout/cycle1"/>
    <dgm:cxn modelId="{F38F4CF4-C4DC-4BF5-90C7-F12879E00B01}" type="presParOf" srcId="{340FDE9B-C7BD-4718-B497-A34D096BC62E}" destId="{ADD463D7-EB7D-4C99-A2AA-D14173631839}" srcOrd="12" destOrd="0" presId="urn:microsoft.com/office/officeart/2005/8/layout/cycle1"/>
    <dgm:cxn modelId="{7F97C0F6-BB4B-451E-82EF-E9931FB6F4A2}" type="presParOf" srcId="{340FDE9B-C7BD-4718-B497-A34D096BC62E}" destId="{D0F64749-3B46-480D-AA21-E8556E500B8E}" srcOrd="13" destOrd="0" presId="urn:microsoft.com/office/officeart/2005/8/layout/cycle1"/>
    <dgm:cxn modelId="{398DD68B-56EE-48FA-836E-45F8B08D6F13}" type="presParOf" srcId="{340FDE9B-C7BD-4718-B497-A34D096BC62E}" destId="{C788F5C7-7A13-48BE-AAD1-933580C608FE}" srcOrd="14" destOrd="0" presId="urn:microsoft.com/office/officeart/2005/8/layout/cycle1"/>
    <dgm:cxn modelId="{825F927A-E8CB-4069-8000-84AAADBB7D70}" type="presParOf" srcId="{340FDE9B-C7BD-4718-B497-A34D096BC62E}" destId="{C96F8648-0B09-40DE-A55B-41F493AFB26F}" srcOrd="15" destOrd="0" presId="urn:microsoft.com/office/officeart/2005/8/layout/cycle1"/>
    <dgm:cxn modelId="{3ACEEE32-BDBA-46BC-BDE9-88FCF84DDB30}" type="presParOf" srcId="{340FDE9B-C7BD-4718-B497-A34D096BC62E}" destId="{AFDA4291-8C3B-4260-8562-20A372E9D8C5}" srcOrd="16" destOrd="0" presId="urn:microsoft.com/office/officeart/2005/8/layout/cycle1"/>
    <dgm:cxn modelId="{85A15963-1D35-4C6F-85BC-F8E6EF6C46FA}" type="presParOf" srcId="{340FDE9B-C7BD-4718-B497-A34D096BC62E}" destId="{F0D3ECFD-4C80-4A39-A71F-BF7BDC5E22E6}" srcOrd="17" destOrd="0" presId="urn:microsoft.com/office/officeart/2005/8/layout/cycle1"/>
    <dgm:cxn modelId="{A7CE2287-9A1E-4153-A77A-92E52C87218F}" type="presParOf" srcId="{340FDE9B-C7BD-4718-B497-A34D096BC62E}" destId="{9B16C7B7-EB6A-4682-83AD-EFFBDC9DFF4E}" srcOrd="18" destOrd="0" presId="urn:microsoft.com/office/officeart/2005/8/layout/cycle1"/>
    <dgm:cxn modelId="{4F679715-8A57-4B17-BD05-62562729A2EA}" type="presParOf" srcId="{340FDE9B-C7BD-4718-B497-A34D096BC62E}" destId="{B133E88F-F31E-4842-9CC7-C13F42F9DF85}" srcOrd="19" destOrd="0" presId="urn:microsoft.com/office/officeart/2005/8/layout/cycle1"/>
    <dgm:cxn modelId="{3D71F967-6391-4DDD-AEAA-FEE452715F17}" type="presParOf" srcId="{340FDE9B-C7BD-4718-B497-A34D096BC62E}" destId="{55E564C1-07FE-4230-B24E-6D910A738E78}" srcOrd="20" destOrd="0" presId="urn:microsoft.com/office/officeart/2005/8/layout/cycle1"/>
    <dgm:cxn modelId="{3403AEC3-3CC6-4E07-B618-F0868A394942}" type="presParOf" srcId="{340FDE9B-C7BD-4718-B497-A34D096BC62E}" destId="{699975DB-33C6-4C60-A04F-145AAF6D1143}" srcOrd="21" destOrd="0" presId="urn:microsoft.com/office/officeart/2005/8/layout/cycle1"/>
    <dgm:cxn modelId="{6BB85642-0870-4B17-B28B-3C092EDBC385}" type="presParOf" srcId="{340FDE9B-C7BD-4718-B497-A34D096BC62E}" destId="{BAE400A8-161E-4F85-9EBC-BFC599DCA2D5}" srcOrd="22" destOrd="0" presId="urn:microsoft.com/office/officeart/2005/8/layout/cycle1"/>
    <dgm:cxn modelId="{5E39EBDD-9A8E-427E-BAB9-1E65F8F74C44}" type="presParOf" srcId="{340FDE9B-C7BD-4718-B497-A34D096BC62E}" destId="{7E4CAF2D-8DAB-4848-8007-EC6E6E03FF99}" srcOrd="23" destOrd="0" presId="urn:microsoft.com/office/officeart/2005/8/layout/cycle1"/>
    <dgm:cxn modelId="{466CEEFB-4E73-42AD-8791-DA80DC4ED750}" type="presParOf" srcId="{340FDE9B-C7BD-4718-B497-A34D096BC62E}" destId="{145D0135-1CB1-457D-9C85-951E020432C4}" srcOrd="24" destOrd="0" presId="urn:microsoft.com/office/officeart/2005/8/layout/cycle1"/>
    <dgm:cxn modelId="{E5B34BF9-FE1F-49F6-BEE4-A45555D41783}" type="presParOf" srcId="{340FDE9B-C7BD-4718-B497-A34D096BC62E}" destId="{44D8A867-9679-454B-ABCF-813A99D2386A}" srcOrd="25" destOrd="0" presId="urn:microsoft.com/office/officeart/2005/8/layout/cycle1"/>
    <dgm:cxn modelId="{9A418F2E-395E-4AD8-9770-DD11A1C4DDE7}" type="presParOf" srcId="{340FDE9B-C7BD-4718-B497-A34D096BC62E}" destId="{0C612310-A1FF-446A-97EF-1D288B9BA8F4}" srcOrd="26" destOrd="0" presId="urn:microsoft.com/office/officeart/2005/8/layout/cycle1"/>
    <dgm:cxn modelId="{26904925-48F4-4AF2-B4AA-40B49D427CC9}" type="presParOf" srcId="{340FDE9B-C7BD-4718-B497-A34D096BC62E}" destId="{C7679E4D-E447-4411-9381-CE367E889C48}" srcOrd="27" destOrd="0" presId="urn:microsoft.com/office/officeart/2005/8/layout/cycle1"/>
    <dgm:cxn modelId="{592F9E55-91D2-4BF8-9383-E3A49F4C93AA}" type="presParOf" srcId="{340FDE9B-C7BD-4718-B497-A34D096BC62E}" destId="{04F4C9A4-73FA-4925-934C-06CB9579F63E}" srcOrd="28" destOrd="0" presId="urn:microsoft.com/office/officeart/2005/8/layout/cycle1"/>
    <dgm:cxn modelId="{0643F556-C772-4C44-A885-EE1409B32A23}" type="presParOf" srcId="{340FDE9B-C7BD-4718-B497-A34D096BC62E}" destId="{C0CF3FD0-5205-423F-B560-C5510E85BCE2}" srcOrd="29" destOrd="0" presId="urn:microsoft.com/office/officeart/2005/8/layout/cycle1"/>
    <dgm:cxn modelId="{B2258597-1F89-43FB-B814-9BA77E5D310C}" type="presParOf" srcId="{340FDE9B-C7BD-4718-B497-A34D096BC62E}" destId="{0B2B2DF5-B00D-4779-96FE-7E421B4F25DF}" srcOrd="30" destOrd="0" presId="urn:microsoft.com/office/officeart/2005/8/layout/cycle1"/>
    <dgm:cxn modelId="{DAD8EB62-B7C9-4942-841D-3ADDEC282DAF}" type="presParOf" srcId="{340FDE9B-C7BD-4718-B497-A34D096BC62E}" destId="{8A83BF21-6B57-49CD-A59B-BCA36366FFD0}" srcOrd="31" destOrd="0" presId="urn:microsoft.com/office/officeart/2005/8/layout/cycle1"/>
    <dgm:cxn modelId="{5D3650B0-3EED-4AD7-AEBF-38459B7AF064}" type="presParOf" srcId="{340FDE9B-C7BD-4718-B497-A34D096BC62E}" destId="{0B8ED0FC-D80B-4D02-B8E9-D77D2B3F7A15}" srcOrd="32" destOrd="0" presId="urn:microsoft.com/office/officeart/2005/8/layout/cycle1"/>
  </dgm:cxnLst>
  <dgm:bg/>
  <dgm:whole>
    <a:ln w="3175"/>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D10D1A6-0565-4541-8E66-235D1C14BC99}">
      <dsp:nvSpPr>
        <dsp:cNvPr id="0" name=""/>
        <dsp:cNvSpPr/>
      </dsp:nvSpPr>
      <dsp:spPr>
        <a:xfrm>
          <a:off x="2949238" y="2309"/>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solidFill>
                <a:schemeClr val="bg1"/>
              </a:solidFill>
            </a:rPr>
            <a:t>Aug</a:t>
          </a:r>
        </a:p>
      </dsp:txBody>
      <dsp:txXfrm>
        <a:off x="2949238" y="2309"/>
        <a:ext cx="423170" cy="423170"/>
      </dsp:txXfrm>
    </dsp:sp>
    <dsp:sp modelId="{95AEEFF1-6E9D-4712-9BA0-7F41DE61CAF3}">
      <dsp:nvSpPr>
        <dsp:cNvPr id="0" name=""/>
        <dsp:cNvSpPr/>
      </dsp:nvSpPr>
      <dsp:spPr>
        <a:xfrm>
          <a:off x="993413" y="58828"/>
          <a:ext cx="3421299" cy="3421299"/>
        </a:xfrm>
        <a:prstGeom prst="circularArrow">
          <a:avLst>
            <a:gd name="adj1" fmla="val 2412"/>
            <a:gd name="adj2" fmla="val 145822"/>
            <a:gd name="adj3" fmla="val 18376178"/>
            <a:gd name="adj4" fmla="val 17660736"/>
            <a:gd name="adj5" fmla="val 2814"/>
          </a:avLst>
        </a:prstGeom>
        <a:solidFill>
          <a:schemeClr val="accent1">
            <a:hueOff val="0"/>
            <a:satOff val="0"/>
            <a:lumOff val="0"/>
            <a:alphaOff val="0"/>
          </a:schemeClr>
        </a:solidFill>
        <a:ln w="3175" cap="flat" cmpd="sng" algn="ctr">
          <a:solidFill>
            <a:scrgbClr r="0" g="0" b="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E7595587-114E-459F-A4F9-F84AD7397409}">
      <dsp:nvSpPr>
        <dsp:cNvPr id="0" name=""/>
        <dsp:cNvSpPr/>
      </dsp:nvSpPr>
      <dsp:spPr>
        <a:xfrm>
          <a:off x="3717740" y="496196"/>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solidFill>
                <a:schemeClr val="bg1"/>
              </a:solidFill>
            </a:rPr>
            <a:t>Sep</a:t>
          </a:r>
        </a:p>
      </dsp:txBody>
      <dsp:txXfrm>
        <a:off x="3717740" y="496196"/>
        <a:ext cx="423170" cy="423170"/>
      </dsp:txXfrm>
    </dsp:sp>
    <dsp:sp modelId="{1439F4FC-7F89-48FC-B4E5-6676961CF771}">
      <dsp:nvSpPr>
        <dsp:cNvPr id="0" name=""/>
        <dsp:cNvSpPr/>
      </dsp:nvSpPr>
      <dsp:spPr>
        <a:xfrm>
          <a:off x="993413" y="58828"/>
          <a:ext cx="3421299" cy="3421299"/>
        </a:xfrm>
        <a:prstGeom prst="circularArrow">
          <a:avLst>
            <a:gd name="adj1" fmla="val 2412"/>
            <a:gd name="adj2" fmla="val 145822"/>
            <a:gd name="adj3" fmla="val 20504243"/>
            <a:gd name="adj4" fmla="val 19702515"/>
            <a:gd name="adj5" fmla="val 2814"/>
          </a:avLst>
        </a:prstGeom>
        <a:solidFill>
          <a:schemeClr val="accent1">
            <a:hueOff val="0"/>
            <a:satOff val="0"/>
            <a:lumOff val="0"/>
            <a:alphaOff val="0"/>
          </a:schemeClr>
        </a:solidFill>
        <a:ln w="3175" cap="flat" cmpd="sng" algn="ctr">
          <a:solidFill>
            <a:scrgbClr r="0" g="0" b="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B58DD2F-521C-4A83-A219-3E4219FB4FC9}">
      <dsp:nvSpPr>
        <dsp:cNvPr id="0" name=""/>
        <dsp:cNvSpPr/>
      </dsp:nvSpPr>
      <dsp:spPr>
        <a:xfrm>
          <a:off x="4097231" y="1327164"/>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solidFill>
                <a:schemeClr val="bg1"/>
              </a:solidFill>
            </a:rPr>
            <a:t>Oct</a:t>
          </a:r>
        </a:p>
      </dsp:txBody>
      <dsp:txXfrm>
        <a:off x="4097231" y="1327164"/>
        <a:ext cx="423170" cy="423170"/>
      </dsp:txXfrm>
    </dsp:sp>
    <dsp:sp modelId="{66802738-DC6A-47CF-8403-318843DB0572}">
      <dsp:nvSpPr>
        <dsp:cNvPr id="0" name=""/>
        <dsp:cNvSpPr/>
      </dsp:nvSpPr>
      <dsp:spPr>
        <a:xfrm>
          <a:off x="993413" y="58828"/>
          <a:ext cx="3421299" cy="3421299"/>
        </a:xfrm>
        <a:prstGeom prst="circularArrow">
          <a:avLst>
            <a:gd name="adj1" fmla="val 2412"/>
            <a:gd name="adj2" fmla="val 145822"/>
            <a:gd name="adj3" fmla="val 847379"/>
            <a:gd name="adj4" fmla="val 21559406"/>
            <a:gd name="adj5" fmla="val 2814"/>
          </a:avLst>
        </a:prstGeom>
        <a:solidFill>
          <a:schemeClr val="accent1">
            <a:hueOff val="0"/>
            <a:satOff val="0"/>
            <a:lumOff val="0"/>
            <a:alphaOff val="0"/>
          </a:schemeClr>
        </a:solidFill>
        <a:ln w="3175" cap="flat" cmpd="sng" algn="ctr">
          <a:solidFill>
            <a:schemeClr val="tx1"/>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6647A5F3-AB62-4F18-87F9-F0A7338E5F86}">
      <dsp:nvSpPr>
        <dsp:cNvPr id="0" name=""/>
        <dsp:cNvSpPr/>
      </dsp:nvSpPr>
      <dsp:spPr>
        <a:xfrm>
          <a:off x="3967223" y="2231386"/>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solidFill>
                <a:schemeClr val="bg1"/>
              </a:solidFill>
            </a:rPr>
            <a:t>Nov</a:t>
          </a:r>
        </a:p>
      </dsp:txBody>
      <dsp:txXfrm>
        <a:off x="3967223" y="2231386"/>
        <a:ext cx="423170" cy="423170"/>
      </dsp:txXfrm>
    </dsp:sp>
    <dsp:sp modelId="{C0AA60DB-37A6-4DC8-ACCC-E1DD15C92BEE}">
      <dsp:nvSpPr>
        <dsp:cNvPr id="0" name=""/>
        <dsp:cNvSpPr/>
      </dsp:nvSpPr>
      <dsp:spPr>
        <a:xfrm>
          <a:off x="993413" y="58828"/>
          <a:ext cx="3421299" cy="3421299"/>
        </a:xfrm>
        <a:prstGeom prst="circularArrow">
          <a:avLst>
            <a:gd name="adj1" fmla="val 2412"/>
            <a:gd name="adj2" fmla="val 145822"/>
            <a:gd name="adj3" fmla="val 2724835"/>
            <a:gd name="adj4" fmla="val 1985261"/>
            <a:gd name="adj5" fmla="val 2814"/>
          </a:avLst>
        </a:prstGeom>
        <a:solidFill>
          <a:schemeClr val="accent1">
            <a:hueOff val="0"/>
            <a:satOff val="0"/>
            <a:lumOff val="0"/>
            <a:alphaOff val="0"/>
          </a:schemeClr>
        </a:solidFill>
        <a:ln w="6350" cap="flat" cmpd="sng" algn="ctr">
          <a:solidFill>
            <a:scrgbClr r="0" g="0" b="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D0F64749-3B46-480D-AA21-E8556E500B8E}">
      <dsp:nvSpPr>
        <dsp:cNvPr id="0" name=""/>
        <dsp:cNvSpPr/>
      </dsp:nvSpPr>
      <dsp:spPr>
        <a:xfrm>
          <a:off x="3368994" y="2921779"/>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solidFill>
                <a:schemeClr val="bg1"/>
              </a:solidFill>
            </a:rPr>
            <a:t>Dec</a:t>
          </a:r>
        </a:p>
      </dsp:txBody>
      <dsp:txXfrm>
        <a:off x="3368994" y="2921779"/>
        <a:ext cx="423170" cy="423170"/>
      </dsp:txXfrm>
    </dsp:sp>
    <dsp:sp modelId="{C788F5C7-7A13-48BE-AAD1-933580C608FE}">
      <dsp:nvSpPr>
        <dsp:cNvPr id="0" name=""/>
        <dsp:cNvSpPr/>
      </dsp:nvSpPr>
      <dsp:spPr>
        <a:xfrm>
          <a:off x="993413" y="58828"/>
          <a:ext cx="3421299" cy="3421299"/>
        </a:xfrm>
        <a:prstGeom prst="circularArrow">
          <a:avLst>
            <a:gd name="adj1" fmla="val 2412"/>
            <a:gd name="adj2" fmla="val 145822"/>
            <a:gd name="adj3" fmla="val 4804245"/>
            <a:gd name="adj4" fmla="val 3947205"/>
            <a:gd name="adj5" fmla="val 2814"/>
          </a:avLst>
        </a:prstGeom>
        <a:solidFill>
          <a:schemeClr val="accent1">
            <a:hueOff val="0"/>
            <a:satOff val="0"/>
            <a:lumOff val="0"/>
            <a:alphaOff val="0"/>
          </a:schemeClr>
        </a:solidFill>
        <a:ln w="3175" cap="flat" cmpd="sng" algn="ctr">
          <a:solidFill>
            <a:scrgbClr r="0" g="0" b="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AFDA4291-8C3B-4260-8562-20A372E9D8C5}">
      <dsp:nvSpPr>
        <dsp:cNvPr id="0" name=""/>
        <dsp:cNvSpPr/>
      </dsp:nvSpPr>
      <dsp:spPr>
        <a:xfrm>
          <a:off x="2492477" y="3179147"/>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solidFill>
                <a:schemeClr val="bg1"/>
              </a:solidFill>
            </a:rPr>
            <a:t>Jan</a:t>
          </a:r>
        </a:p>
      </dsp:txBody>
      <dsp:txXfrm>
        <a:off x="2492477" y="3179147"/>
        <a:ext cx="423170" cy="423170"/>
      </dsp:txXfrm>
    </dsp:sp>
    <dsp:sp modelId="{F0D3ECFD-4C80-4A39-A71F-BF7BDC5E22E6}">
      <dsp:nvSpPr>
        <dsp:cNvPr id="0" name=""/>
        <dsp:cNvSpPr/>
      </dsp:nvSpPr>
      <dsp:spPr>
        <a:xfrm>
          <a:off x="993413" y="58828"/>
          <a:ext cx="3421299" cy="3421299"/>
        </a:xfrm>
        <a:prstGeom prst="circularArrow">
          <a:avLst>
            <a:gd name="adj1" fmla="val 2412"/>
            <a:gd name="adj2" fmla="val 145822"/>
            <a:gd name="adj3" fmla="val 6706973"/>
            <a:gd name="adj4" fmla="val 5849933"/>
            <a:gd name="adj5" fmla="val 2814"/>
          </a:avLst>
        </a:prstGeom>
        <a:solidFill>
          <a:schemeClr val="accent1">
            <a:hueOff val="0"/>
            <a:satOff val="0"/>
            <a:lumOff val="0"/>
            <a:alphaOff val="0"/>
          </a:schemeClr>
        </a:solidFill>
        <a:ln w="3175" cap="flat" cmpd="sng" algn="ctr">
          <a:solidFill>
            <a:scrgbClr r="0" g="0" b="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133E88F-F31E-4842-9CC7-C13F42F9DF85}">
      <dsp:nvSpPr>
        <dsp:cNvPr id="0" name=""/>
        <dsp:cNvSpPr/>
      </dsp:nvSpPr>
      <dsp:spPr>
        <a:xfrm>
          <a:off x="1615961" y="2921779"/>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solidFill>
                <a:schemeClr val="bg1"/>
              </a:solidFill>
            </a:rPr>
            <a:t>Feb</a:t>
          </a:r>
        </a:p>
      </dsp:txBody>
      <dsp:txXfrm>
        <a:off x="1615961" y="2921779"/>
        <a:ext cx="423170" cy="423170"/>
      </dsp:txXfrm>
    </dsp:sp>
    <dsp:sp modelId="{55E564C1-07FE-4230-B24E-6D910A738E78}">
      <dsp:nvSpPr>
        <dsp:cNvPr id="0" name=""/>
        <dsp:cNvSpPr/>
      </dsp:nvSpPr>
      <dsp:spPr>
        <a:xfrm>
          <a:off x="993413" y="58828"/>
          <a:ext cx="3421299" cy="3421299"/>
        </a:xfrm>
        <a:prstGeom prst="circularArrow">
          <a:avLst>
            <a:gd name="adj1" fmla="val 2412"/>
            <a:gd name="adj2" fmla="val 145822"/>
            <a:gd name="adj3" fmla="val 8668917"/>
            <a:gd name="adj4" fmla="val 7929343"/>
            <a:gd name="adj5" fmla="val 2814"/>
          </a:avLst>
        </a:prstGeom>
        <a:solidFill>
          <a:schemeClr val="accent1">
            <a:hueOff val="0"/>
            <a:satOff val="0"/>
            <a:lumOff val="0"/>
            <a:alphaOff val="0"/>
          </a:schemeClr>
        </a:solidFill>
        <a:ln w="3175" cap="flat" cmpd="sng" algn="ctr">
          <a:solidFill>
            <a:scrgbClr r="0" g="0" b="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AE400A8-161E-4F85-9EBC-BFC599DCA2D5}">
      <dsp:nvSpPr>
        <dsp:cNvPr id="0" name=""/>
        <dsp:cNvSpPr/>
      </dsp:nvSpPr>
      <dsp:spPr>
        <a:xfrm>
          <a:off x="1017732" y="2231386"/>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solidFill>
                <a:schemeClr val="bg1"/>
              </a:solidFill>
            </a:rPr>
            <a:t>Mar</a:t>
          </a:r>
        </a:p>
      </dsp:txBody>
      <dsp:txXfrm>
        <a:off x="1017732" y="2231386"/>
        <a:ext cx="423170" cy="423170"/>
      </dsp:txXfrm>
    </dsp:sp>
    <dsp:sp modelId="{7E4CAF2D-8DAB-4848-8007-EC6E6E03FF99}">
      <dsp:nvSpPr>
        <dsp:cNvPr id="0" name=""/>
        <dsp:cNvSpPr/>
      </dsp:nvSpPr>
      <dsp:spPr>
        <a:xfrm>
          <a:off x="993413" y="58828"/>
          <a:ext cx="3421299" cy="3421299"/>
        </a:xfrm>
        <a:prstGeom prst="circularArrow">
          <a:avLst>
            <a:gd name="adj1" fmla="val 2412"/>
            <a:gd name="adj2" fmla="val 145822"/>
            <a:gd name="adj3" fmla="val 10694771"/>
            <a:gd name="adj4" fmla="val 9806799"/>
            <a:gd name="adj5" fmla="val 2814"/>
          </a:avLst>
        </a:prstGeom>
        <a:solidFill>
          <a:schemeClr val="accent1">
            <a:hueOff val="0"/>
            <a:satOff val="0"/>
            <a:lumOff val="0"/>
            <a:alphaOff val="0"/>
          </a:schemeClr>
        </a:solidFill>
        <a:ln w="3175" cap="flat" cmpd="sng" algn="ctr">
          <a:solidFill>
            <a:scrgbClr r="0" g="0" b="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44D8A867-9679-454B-ABCF-813A99D2386A}">
      <dsp:nvSpPr>
        <dsp:cNvPr id="0" name=""/>
        <dsp:cNvSpPr/>
      </dsp:nvSpPr>
      <dsp:spPr>
        <a:xfrm>
          <a:off x="887724" y="1327164"/>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solidFill>
                <a:schemeClr val="bg1"/>
              </a:solidFill>
            </a:rPr>
            <a:t>Apr</a:t>
          </a:r>
        </a:p>
      </dsp:txBody>
      <dsp:txXfrm>
        <a:off x="887724" y="1327164"/>
        <a:ext cx="423170" cy="423170"/>
      </dsp:txXfrm>
    </dsp:sp>
    <dsp:sp modelId="{0C612310-A1FF-446A-97EF-1D288B9BA8F4}">
      <dsp:nvSpPr>
        <dsp:cNvPr id="0" name=""/>
        <dsp:cNvSpPr/>
      </dsp:nvSpPr>
      <dsp:spPr>
        <a:xfrm>
          <a:off x="993413" y="58828"/>
          <a:ext cx="3421299" cy="3421299"/>
        </a:xfrm>
        <a:prstGeom prst="circularArrow">
          <a:avLst>
            <a:gd name="adj1" fmla="val 2412"/>
            <a:gd name="adj2" fmla="val 145822"/>
            <a:gd name="adj3" fmla="val 12551663"/>
            <a:gd name="adj4" fmla="val 11749935"/>
            <a:gd name="adj5" fmla="val 2814"/>
          </a:avLst>
        </a:prstGeom>
        <a:solidFill>
          <a:schemeClr val="accent1">
            <a:hueOff val="0"/>
            <a:satOff val="0"/>
            <a:lumOff val="0"/>
            <a:alphaOff val="0"/>
          </a:schemeClr>
        </a:solidFill>
        <a:ln w="3175" cap="flat" cmpd="sng" algn="ctr">
          <a:solidFill>
            <a:scrgbClr r="0" g="0" b="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04F4C9A4-73FA-4925-934C-06CB9579F63E}">
      <dsp:nvSpPr>
        <dsp:cNvPr id="0" name=""/>
        <dsp:cNvSpPr/>
      </dsp:nvSpPr>
      <dsp:spPr>
        <a:xfrm>
          <a:off x="1267215" y="496196"/>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solidFill>
                <a:schemeClr val="bg1"/>
              </a:solidFill>
            </a:rPr>
            <a:t>May</a:t>
          </a:r>
        </a:p>
      </dsp:txBody>
      <dsp:txXfrm>
        <a:off x="1267215" y="496196"/>
        <a:ext cx="423170" cy="423170"/>
      </dsp:txXfrm>
    </dsp:sp>
    <dsp:sp modelId="{C0CF3FD0-5205-423F-B560-C5510E85BCE2}">
      <dsp:nvSpPr>
        <dsp:cNvPr id="0" name=""/>
        <dsp:cNvSpPr/>
      </dsp:nvSpPr>
      <dsp:spPr>
        <a:xfrm>
          <a:off x="993413" y="58828"/>
          <a:ext cx="3421299" cy="3421299"/>
        </a:xfrm>
        <a:prstGeom prst="circularArrow">
          <a:avLst>
            <a:gd name="adj1" fmla="val 2412"/>
            <a:gd name="adj2" fmla="val 145822"/>
            <a:gd name="adj3" fmla="val 14593442"/>
            <a:gd name="adj4" fmla="val 13878000"/>
            <a:gd name="adj5" fmla="val 2814"/>
          </a:avLst>
        </a:prstGeom>
        <a:solidFill>
          <a:schemeClr val="accent1">
            <a:hueOff val="0"/>
            <a:satOff val="0"/>
            <a:lumOff val="0"/>
            <a:alphaOff val="0"/>
          </a:schemeClr>
        </a:solidFill>
        <a:ln w="3175" cap="flat" cmpd="sng" algn="ctr">
          <a:solidFill>
            <a:scrgbClr r="0" g="0" b="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8A83BF21-6B57-49CD-A59B-BCA36366FFD0}">
      <dsp:nvSpPr>
        <dsp:cNvPr id="0" name=""/>
        <dsp:cNvSpPr/>
      </dsp:nvSpPr>
      <dsp:spPr>
        <a:xfrm>
          <a:off x="2035717" y="2309"/>
          <a:ext cx="423170" cy="423170"/>
        </a:xfrm>
        <a:prstGeom prst="rect">
          <a:avLst/>
        </a:prstGeom>
        <a:noFill/>
        <a:ln w="3175">
          <a:noFill/>
        </a:ln>
        <a:effectLst/>
      </dsp:spPr>
      <dsp:style>
        <a:lnRef idx="0">
          <a:scrgbClr r="0" g="0" b="0"/>
        </a:lnRef>
        <a:fillRef idx="0">
          <a:scrgbClr r="0" g="0" b="0"/>
        </a:fillRef>
        <a:effectRef idx="0">
          <a:scrgbClr r="0" g="0" b="0"/>
        </a:effectRef>
        <a:fontRef idx="minor"/>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GB" sz="1200" kern="1200">
              <a:solidFill>
                <a:schemeClr val="bg1"/>
              </a:solidFill>
            </a:rPr>
            <a:t>Jun</a:t>
          </a:r>
        </a:p>
      </dsp:txBody>
      <dsp:txXfrm>
        <a:off x="2035717" y="2309"/>
        <a:ext cx="423170" cy="423170"/>
      </dsp:txXfrm>
    </dsp:sp>
    <dsp:sp modelId="{0B8ED0FC-D80B-4D02-B8E9-D77D2B3F7A15}">
      <dsp:nvSpPr>
        <dsp:cNvPr id="0" name=""/>
        <dsp:cNvSpPr/>
      </dsp:nvSpPr>
      <dsp:spPr>
        <a:xfrm>
          <a:off x="993413" y="58828"/>
          <a:ext cx="3421299" cy="3421299"/>
        </a:xfrm>
        <a:prstGeom prst="circularArrow">
          <a:avLst>
            <a:gd name="adj1" fmla="val 2412"/>
            <a:gd name="adj2" fmla="val 145822"/>
            <a:gd name="adj3" fmla="val 16576056"/>
            <a:gd name="adj4" fmla="val 15678122"/>
            <a:gd name="adj5" fmla="val 2814"/>
          </a:avLst>
        </a:prstGeom>
        <a:solidFill>
          <a:schemeClr val="accent1">
            <a:hueOff val="0"/>
            <a:satOff val="0"/>
            <a:lumOff val="0"/>
            <a:alphaOff val="0"/>
          </a:schemeClr>
        </a:solidFill>
        <a:ln w="3175" cap="flat" cmpd="sng" algn="ctr">
          <a:solidFill>
            <a:scrgbClr r="0" g="0" b="0"/>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5E55C1-7967-4111-AC12-046FBA04968E}" type="datetimeFigureOut">
              <a:rPr lang="nb-NO" smtClean="0"/>
              <a:t>01.09.2020</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4434A9-DF1E-479A-84B1-F099390BB6C4}" type="slidenum">
              <a:rPr lang="nb-NO" smtClean="0"/>
              <a:t>‹#›</a:t>
            </a:fld>
            <a:endParaRPr lang="nb-NO"/>
          </a:p>
        </p:txBody>
      </p:sp>
    </p:spTree>
    <p:extLst>
      <p:ext uri="{BB962C8B-B14F-4D97-AF65-F5344CB8AC3E}">
        <p14:creationId xmlns:p14="http://schemas.microsoft.com/office/powerpoint/2010/main" val="3245905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innsida.ntnu.no/wiki/-/wiki/Norsk/rapporter+om+mobbing+og+trakassering"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innsida.ntnu.no/wiki/-/wiki/Norsk/Arbeidsmilj&#248;unders&#248;kelse+-+for+ledere"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nSpc>
                <a:spcPct val="107000"/>
              </a:lnSpc>
              <a:spcAft>
                <a:spcPts val="8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Background notes for the manager:</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The coronavirus pandemic has affected the follow-up of the working environment survey at all units. Many units did not have time to complete the follow-up meetings, whereas others were not able to complete action plans or start implementing measures. No matter how far the different units were able to get, we need to put the </a:t>
            </a:r>
          </a:p>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“Working environment on the agenda” this autumn to survey how our employees are doing </a:t>
            </a:r>
            <a:r>
              <a:rPr lang="en-GB" i="1" dirty="0">
                <a:effectLst/>
                <a:latin typeface="Calibri" panose="020F0502020204030204" pitchFamily="34" charset="0"/>
                <a:ea typeface="Calibri" panose="020F0502020204030204" pitchFamily="34" charset="0"/>
                <a:cs typeface="Times New Roman" panose="02020603050405020304" pitchFamily="18" charset="0"/>
              </a:rPr>
              <a:t>now</a:t>
            </a:r>
            <a:r>
              <a:rPr lang="en-GB" dirty="0">
                <a:effectLst/>
                <a:latin typeface="Calibri" panose="020F0502020204030204" pitchFamily="34" charset="0"/>
                <a:ea typeface="Calibri" panose="020F0502020204030204" pitchFamily="34" charset="0"/>
                <a:cs typeface="Times New Roman" panose="02020603050405020304" pitchFamily="18" charset="0"/>
              </a:rPr>
              <a:t>, and which measures are needed to ensure a safe working environment for all employees in </a:t>
            </a:r>
            <a:r>
              <a:rPr lang="en-GB" i="1" dirty="0">
                <a:effectLst/>
                <a:latin typeface="Calibri" panose="020F0502020204030204" pitchFamily="34" charset="0"/>
                <a:ea typeface="Calibri" panose="020F0502020204030204" pitchFamily="34" charset="0"/>
                <a:cs typeface="Times New Roman" panose="02020603050405020304" pitchFamily="18" charset="0"/>
              </a:rPr>
              <a:t>these uncertain times</a:t>
            </a:r>
            <a:r>
              <a:rPr lang="en-GB" dirty="0">
                <a:effectLst/>
                <a:latin typeface="Calibri" panose="020F0502020204030204" pitchFamily="34" charset="0"/>
                <a:ea typeface="Calibri" panose="020F0502020204030204" pitchFamily="34" charset="0"/>
                <a:cs typeface="Times New Roman" panose="02020603050405020304" pitchFamily="18" charset="0"/>
              </a:rPr>
              <a:t>. There is a procedure in place for the follow-up process, adapted to how far the unit got this spring.</a:t>
            </a:r>
          </a:p>
          <a:p>
            <a:pPr>
              <a:lnSpc>
                <a:spcPct val="107000"/>
              </a:lnSpc>
              <a:spcAft>
                <a:spcPts val="800"/>
              </a:spcAft>
            </a:pP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When you as manager welcome everybody, it can be a good idea to say a few words about the things that have affected the working environment lately, relevant measures put into place during the pandemic, and how any measures your are currently working on should be seen in the context of other working environment efforts at the unit. </a:t>
            </a:r>
          </a:p>
          <a:p>
            <a:pPr>
              <a:lnSpc>
                <a:spcPct val="107000"/>
              </a:lnSpc>
              <a:spcAft>
                <a:spcPts val="800"/>
              </a:spcAft>
            </a:pP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Be personal. Why are working environment efforts important to you as a manager?</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nb-NO" i="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 </a:t>
            </a: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b-NO" dirty="0"/>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b-NO" dirty="0"/>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nb-NO" dirty="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nb-NO" dirty="0"/>
          </a:p>
          <a:p>
            <a:pPr marL="0" indent="0">
              <a:buFont typeface="Arial" panose="020B0604020202020204" pitchFamily="34" charset="0"/>
              <a:buNone/>
            </a:pPr>
            <a:endParaRPr lang="nb-NO" dirty="0"/>
          </a:p>
        </p:txBody>
      </p:sp>
      <p:sp>
        <p:nvSpPr>
          <p:cNvPr id="4" name="Plassholder for lysbildenummer 3"/>
          <p:cNvSpPr>
            <a:spLocks noGrp="1"/>
          </p:cNvSpPr>
          <p:nvPr>
            <p:ph type="sldNum" sz="quarter" idx="5"/>
          </p:nvPr>
        </p:nvSpPr>
        <p:spPr/>
        <p:txBody>
          <a:bodyPr/>
          <a:lstStyle/>
          <a:p>
            <a:fld id="{674434A9-DF1E-479A-84B1-F099390BB6C4}" type="slidenum">
              <a:rPr lang="nb-NO" smtClean="0"/>
              <a:t>1</a:t>
            </a:fld>
            <a:endParaRPr lang="nb-NO"/>
          </a:p>
        </p:txBody>
      </p:sp>
    </p:spTree>
    <p:extLst>
      <p:ext uri="{BB962C8B-B14F-4D97-AF65-F5344CB8AC3E}">
        <p14:creationId xmlns:p14="http://schemas.microsoft.com/office/powerpoint/2010/main" val="3094315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419100" y="625475"/>
            <a:ext cx="4060825" cy="2284413"/>
          </a:xfrm>
        </p:spPr>
      </p:sp>
      <p:sp>
        <p:nvSpPr>
          <p:cNvPr id="3" name="Plassholder for notater 2"/>
          <p:cNvSpPr>
            <a:spLocks noGrp="1"/>
          </p:cNvSpPr>
          <p:nvPr>
            <p:ph type="body" idx="1"/>
          </p:nvPr>
        </p:nvSpPr>
        <p:spPr>
          <a:xfrm>
            <a:off x="418561" y="3182648"/>
            <a:ext cx="5643220" cy="6426896"/>
          </a:xfrm>
        </p:spPr>
        <p:txBody>
          <a:bodyPr/>
          <a:lstStyle/>
          <a:p>
            <a:pPr>
              <a:lnSpc>
                <a:spcPct val="107000"/>
              </a:lnSpc>
              <a:spcAft>
                <a:spcPts val="80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Background notes for the manager:</a:t>
            </a:r>
            <a:endParaRPr lang="nb-NO"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000" i="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0" i="0" dirty="0">
                <a:effectLst/>
                <a:latin typeface="Calibri" panose="020F0502020204030204" pitchFamily="34" charset="0"/>
                <a:ea typeface="Calibri" panose="020F0502020204030204" pitchFamily="34" charset="0"/>
                <a:cs typeface="Times New Roman" panose="02020603050405020304" pitchFamily="18" charset="0"/>
              </a:rPr>
              <a:t>Background for showing this slide: </a:t>
            </a:r>
            <a:endParaRPr lang="nb-NO" sz="1000" b="0" i="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In May, 2019, a (national) survey was conducted regarding the subjects of bullying and harassment, sexual harassment, sexual assault, and knowledge to and experiences with whistleblowing systems. The survey results were only presented as aggregated for the entire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NTNU</a:t>
            </a:r>
            <a:r>
              <a:rPr lang="en-GB" sz="1000" dirty="0">
                <a:effectLst/>
                <a:latin typeface="Calibri" panose="020F0502020204030204" pitchFamily="34" charset="0"/>
                <a:ea typeface="Calibri" panose="020F0502020204030204" pitchFamily="34" charset="0"/>
                <a:cs typeface="Times New Roman" panose="02020603050405020304" pitchFamily="18" charset="0"/>
              </a:rPr>
              <a:t>. The reports are available on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Innsida</a:t>
            </a:r>
            <a:r>
              <a:rPr lang="en-GB" sz="1000" dirty="0">
                <a:effectLst/>
                <a:latin typeface="Calibri" panose="020F0502020204030204" pitchFamily="34" charset="0"/>
                <a:ea typeface="Calibri" panose="020F0502020204030204" pitchFamily="34" charset="0"/>
                <a:cs typeface="Times New Roman" panose="02020603050405020304" pitchFamily="18" charset="0"/>
              </a:rPr>
              <a:t>, here: </a:t>
            </a:r>
            <a:r>
              <a:rPr lang="en-GB" sz="1000"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https://innsida.ntnu.no/wiki/-/wiki/Norsk/rapporter+om+mobbing+og+trakassering</a:t>
            </a:r>
            <a:endParaRPr lang="nb-NO"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4 of 10 do not know where to find the whistleblowing system at NTNU. This is significantly higher than the country average (see the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NTNU</a:t>
            </a:r>
            <a:r>
              <a:rPr lang="en-GB" sz="1000" dirty="0">
                <a:effectLst/>
                <a:latin typeface="Calibri" panose="020F0502020204030204" pitchFamily="34" charset="0"/>
                <a:ea typeface="Calibri" panose="020F0502020204030204" pitchFamily="34" charset="0"/>
                <a:cs typeface="Times New Roman" panose="02020603050405020304" pitchFamily="18" charset="0"/>
              </a:rPr>
              <a:t> report p. 24).</a:t>
            </a:r>
            <a:endParaRPr lang="nb-NO"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In order for cases to be handled, the employees have to notify their employer about what they have experienced or observed.</a:t>
            </a:r>
            <a:endParaRPr lang="nb-NO"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If an employee reports harassment or other unacceptable behaviour to the </a:t>
            </a:r>
            <a:r>
              <a:rPr lang="en-GB" sz="1000" b="1" dirty="0">
                <a:effectLst/>
                <a:latin typeface="Calibri" panose="020F0502020204030204" pitchFamily="34" charset="0"/>
                <a:ea typeface="Calibri" panose="020F0502020204030204" pitchFamily="34" charset="0"/>
                <a:cs typeface="Times New Roman" panose="02020603050405020304" pitchFamily="18" charset="0"/>
              </a:rPr>
              <a:t>employer</a:t>
            </a:r>
            <a:r>
              <a:rPr lang="en-GB" sz="1000" dirty="0">
                <a:effectLst/>
                <a:latin typeface="Calibri" panose="020F0502020204030204" pitchFamily="34" charset="0"/>
                <a:ea typeface="Calibri" panose="020F0502020204030204" pitchFamily="34" charset="0"/>
                <a:cs typeface="Times New Roman" panose="02020603050405020304" pitchFamily="18" charset="0"/>
              </a:rPr>
              <a:t> (nearest manager, other manager, HR and HSE Director), they are obligated to elevate the matter. This is stated in the Working Environment Act. The nearest manager is usually responsible for the formal handling of the issue. </a:t>
            </a:r>
            <a:endParaRPr lang="nb-NO"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If the </a:t>
            </a:r>
            <a:r>
              <a:rPr lang="en-GB" sz="1000" b="1" dirty="0">
                <a:effectLst/>
                <a:latin typeface="Calibri" panose="020F0502020204030204" pitchFamily="34" charset="0"/>
                <a:ea typeface="Calibri" panose="020F0502020204030204" pitchFamily="34" charset="0"/>
                <a:cs typeface="Times New Roman" panose="02020603050405020304" pitchFamily="18" charset="0"/>
              </a:rPr>
              <a:t>safety deputy</a:t>
            </a:r>
            <a:r>
              <a:rPr lang="en-GB" sz="1000" dirty="0">
                <a:effectLst/>
                <a:latin typeface="Calibri" panose="020F0502020204030204" pitchFamily="34" charset="0"/>
                <a:ea typeface="Calibri" panose="020F0502020204030204" pitchFamily="34" charset="0"/>
                <a:cs typeface="Times New Roman" panose="02020603050405020304" pitchFamily="18" charset="0"/>
              </a:rPr>
              <a:t> becomes aware that employees have experienced harassment or other unacceptable behaviour, they are (as opposed to employee representatives) by law obligated to inform the employer. </a:t>
            </a:r>
            <a:endParaRPr lang="nb-NO"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If you have experienced criminal actions, you should report this to the </a:t>
            </a:r>
            <a:r>
              <a:rPr lang="en-GB" sz="1000" b="1" dirty="0">
                <a:effectLst/>
                <a:latin typeface="Calibri" panose="020F0502020204030204" pitchFamily="34" charset="0"/>
                <a:ea typeface="Calibri" panose="020F0502020204030204" pitchFamily="34" charset="0"/>
                <a:cs typeface="Times New Roman" panose="02020603050405020304" pitchFamily="18" charset="0"/>
              </a:rPr>
              <a:t>Police</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endParaRPr lang="nb-NO"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0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When are employees obligated to notify their manager? </a:t>
            </a:r>
            <a:endParaRPr lang="nb-NO"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All employees at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NTNU</a:t>
            </a:r>
            <a:r>
              <a:rPr lang="en-GB" sz="1000" dirty="0">
                <a:effectLst/>
                <a:latin typeface="Calibri" panose="020F0502020204030204" pitchFamily="34" charset="0"/>
                <a:ea typeface="Calibri" panose="020F0502020204030204" pitchFamily="34" charset="0"/>
                <a:cs typeface="Times New Roman" panose="02020603050405020304" pitchFamily="18" charset="0"/>
              </a:rPr>
              <a:t> are obligated to notify their manager if they observe or are made aware of harassment (including bullying and sexual harassment) or discrimination.</a:t>
            </a:r>
            <a:endParaRPr lang="nb-NO" sz="10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sz="1000" b="0" dirty="0">
              <a:effectLst/>
            </a:endParaRPr>
          </a:p>
          <a:p>
            <a:endParaRPr lang="nb-NO" sz="1000" dirty="0"/>
          </a:p>
        </p:txBody>
      </p:sp>
      <p:sp>
        <p:nvSpPr>
          <p:cNvPr id="4" name="Plassholder for lysbildenummer 3"/>
          <p:cNvSpPr>
            <a:spLocks noGrp="1"/>
          </p:cNvSpPr>
          <p:nvPr>
            <p:ph type="sldNum" sz="quarter" idx="10"/>
          </p:nvPr>
        </p:nvSpPr>
        <p:spPr/>
        <p:txBody>
          <a:bodyPr/>
          <a:lstStyle/>
          <a:p>
            <a:fld id="{A6D932E0-4D7A-4082-89E1-8328E5D3DB3F}" type="slidenum">
              <a:rPr lang="nb-NO" smtClean="0"/>
              <a:t>10</a:t>
            </a:fld>
            <a:endParaRPr lang="nb-NO"/>
          </a:p>
        </p:txBody>
      </p:sp>
    </p:spTree>
    <p:extLst>
      <p:ext uri="{BB962C8B-B14F-4D97-AF65-F5344CB8AC3E}">
        <p14:creationId xmlns:p14="http://schemas.microsoft.com/office/powerpoint/2010/main" val="1050588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nSpc>
                <a:spcPct val="107000"/>
              </a:lnSpc>
              <a:spcAft>
                <a:spcPts val="8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Background notes for the manager:</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Notable deadlines: </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b="1" dirty="0">
                <a:effectLst/>
                <a:latin typeface="Calibri" panose="020F0502020204030204" pitchFamily="34" charset="0"/>
                <a:ea typeface="Calibri" panose="020F0502020204030204" pitchFamily="34" charset="0"/>
                <a:cs typeface="Times New Roman" panose="02020603050405020304" pitchFamily="18" charset="0"/>
              </a:rPr>
              <a:t>30 October: Archiving action plans under the unit’s case in </a:t>
            </a:r>
            <a:r>
              <a:rPr lang="en-GB" b="1" dirty="0" err="1">
                <a:effectLst/>
                <a:latin typeface="Calibri" panose="020F0502020204030204" pitchFamily="34" charset="0"/>
                <a:ea typeface="Calibri" panose="020F0502020204030204" pitchFamily="34" charset="0"/>
                <a:cs typeface="Times New Roman" panose="02020603050405020304" pitchFamily="18" charset="0"/>
              </a:rPr>
              <a:t>ePhorte</a:t>
            </a:r>
            <a:r>
              <a:rPr lang="en-GB" b="1" dirty="0">
                <a:effectLst/>
                <a:latin typeface="Calibri" panose="020F0502020204030204" pitchFamily="34" charset="0"/>
                <a:ea typeface="Calibri" panose="020F0502020204030204" pitchFamily="34" charset="0"/>
                <a:cs typeface="Times New Roman" panose="02020603050405020304" pitchFamily="18" charset="0"/>
              </a:rPr>
              <a:t> </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    You can ask the working environment survey coordinator for help. You will find an overview of the coordinators (</a:t>
            </a:r>
            <a:r>
              <a:rPr lang="en-GB" dirty="0" err="1">
                <a:effectLst/>
                <a:latin typeface="Calibri" panose="020F0502020204030204" pitchFamily="34" charset="0"/>
                <a:ea typeface="Calibri" panose="020F0502020204030204" pitchFamily="34" charset="0"/>
                <a:cs typeface="Times New Roman" panose="02020603050405020304" pitchFamily="18" charset="0"/>
              </a:rPr>
              <a:t>Innsida</a:t>
            </a:r>
            <a:r>
              <a:rPr lang="en-GB" dirty="0">
                <a:effectLst/>
                <a:latin typeface="Calibri" panose="020F0502020204030204" pitchFamily="34" charset="0"/>
                <a:ea typeface="Calibri" panose="020F0502020204030204" pitchFamily="34" charset="0"/>
                <a:cs typeface="Times New Roman" panose="02020603050405020304" pitchFamily="18" charset="0"/>
              </a:rPr>
              <a:t>) at the bottom of this page: </a:t>
            </a:r>
            <a:r>
              <a:rPr lang="en-GB" u="sng"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https://innsida.ntnu.no/wiki/-/wiki/Norsk/Arbeidsmilj%C3%B8unders%C3%B8kelse+-+for+ledere</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b="1" dirty="0">
                <a:effectLst/>
                <a:latin typeface="Calibri" panose="020F0502020204030204" pitchFamily="34" charset="0"/>
                <a:ea typeface="Calibri" panose="020F0502020204030204" pitchFamily="34" charset="0"/>
                <a:cs typeface="Times New Roman" panose="02020603050405020304" pitchFamily="18" charset="0"/>
              </a:rPr>
              <a:t>16 December: Filling out the “Summary and evaluation” form online</a:t>
            </a:r>
            <a:r>
              <a:rPr lang="en-GB" dirty="0">
                <a:effectLst/>
                <a:latin typeface="Calibri" panose="020F0502020204030204" pitchFamily="34" charset="0"/>
                <a:ea typeface="Calibri" panose="020F0502020204030204" pitchFamily="34" charset="0"/>
                <a:cs typeface="Times New Roman" panose="02020603050405020304" pitchFamily="18" charset="0"/>
              </a:rPr>
              <a:t> </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     The manager will receive an email from </a:t>
            </a:r>
            <a:r>
              <a:rPr lang="en-GB" u="sng" dirty="0">
                <a:effectLst/>
                <a:latin typeface="Calibri" panose="020F0502020204030204" pitchFamily="34" charset="0"/>
                <a:ea typeface="Calibri" panose="020F0502020204030204" pitchFamily="34" charset="0"/>
                <a:cs typeface="Times New Roman" panose="02020603050405020304" pitchFamily="18" charset="0"/>
              </a:rPr>
              <a:t>ark-kontakt@ntnu.no</a:t>
            </a:r>
            <a:r>
              <a:rPr lang="en-GB" dirty="0">
                <a:effectLst/>
                <a:latin typeface="Calibri" panose="020F0502020204030204" pitchFamily="34" charset="0"/>
                <a:ea typeface="Calibri" panose="020F0502020204030204" pitchFamily="34" charset="0"/>
                <a:cs typeface="Times New Roman" panose="02020603050405020304" pitchFamily="18" charset="0"/>
              </a:rPr>
              <a:t> with a link to the form for their unit. The form is completed and delivered digitally. </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ssholder for lysbildenummer 3"/>
          <p:cNvSpPr>
            <a:spLocks noGrp="1"/>
          </p:cNvSpPr>
          <p:nvPr>
            <p:ph type="sldNum" sz="quarter" idx="5"/>
          </p:nvPr>
        </p:nvSpPr>
        <p:spPr/>
        <p:txBody>
          <a:bodyPr/>
          <a:lstStyle/>
          <a:p>
            <a:fld id="{674434A9-DF1E-479A-84B1-F099390BB6C4}" type="slidenum">
              <a:rPr lang="nb-NO" smtClean="0"/>
              <a:t>2</a:t>
            </a:fld>
            <a:endParaRPr lang="nb-NO"/>
          </a:p>
        </p:txBody>
      </p:sp>
    </p:spTree>
    <p:extLst>
      <p:ext uri="{BB962C8B-B14F-4D97-AF65-F5344CB8AC3E}">
        <p14:creationId xmlns:p14="http://schemas.microsoft.com/office/powerpoint/2010/main" val="13023529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nSpc>
                <a:spcPct val="107000"/>
              </a:lnSpc>
              <a:spcAft>
                <a:spcPts val="8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Background notes for the manager:</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The main focus should be on things you can change.</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Significant aspects that the group cannot affect directly, can be discussed and elevated to the right forums. It can be beneficial to collect these suggestions on a separate board or sheet. </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The manager is responsible for elevating these issues. The safety deputy follows up on this. </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r>
              <a:rPr lang="nb-NO" sz="1400" b="0" i="0" kern="1200" dirty="0">
                <a:solidFill>
                  <a:schemeClr val="tx1"/>
                </a:solidFill>
                <a:effectLst/>
                <a:latin typeface="+mn-lt"/>
                <a:ea typeface="+mn-ea"/>
                <a:cs typeface="+mn-cs"/>
              </a:rPr>
              <a:t> </a:t>
            </a:r>
            <a:endParaRPr lang="nb-NO" sz="1400" dirty="0"/>
          </a:p>
        </p:txBody>
      </p:sp>
      <p:sp>
        <p:nvSpPr>
          <p:cNvPr id="4" name="Plassholder for lysbildenummer 3"/>
          <p:cNvSpPr>
            <a:spLocks noGrp="1"/>
          </p:cNvSpPr>
          <p:nvPr>
            <p:ph type="sldNum" sz="quarter" idx="5"/>
          </p:nvPr>
        </p:nvSpPr>
        <p:spPr/>
        <p:txBody>
          <a:bodyPr/>
          <a:lstStyle/>
          <a:p>
            <a:fld id="{D485E713-3660-4A28-87B5-5ACC619D8F5B}" type="slidenum">
              <a:rPr lang="nb-NO" smtClean="0"/>
              <a:t>3</a:t>
            </a:fld>
            <a:endParaRPr lang="nb-NO"/>
          </a:p>
        </p:txBody>
      </p:sp>
    </p:spTree>
    <p:extLst>
      <p:ext uri="{BB962C8B-B14F-4D97-AF65-F5344CB8AC3E}">
        <p14:creationId xmlns:p14="http://schemas.microsoft.com/office/powerpoint/2010/main" val="2096654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nSpc>
                <a:spcPct val="107000"/>
              </a:lnSpc>
              <a:spcAft>
                <a:spcPts val="8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Background notes for the manager:</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Bring these questions along to the group assignments on page 6, 7 or 8. Are there other aspects that should be discussed in your group in relation to how the coronavirus pandemic has affected your work and working environment?</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ssholder for lysbildenummer 3"/>
          <p:cNvSpPr>
            <a:spLocks noGrp="1"/>
          </p:cNvSpPr>
          <p:nvPr>
            <p:ph type="sldNum" sz="quarter" idx="5"/>
          </p:nvPr>
        </p:nvSpPr>
        <p:spPr/>
        <p:txBody>
          <a:bodyPr/>
          <a:lstStyle/>
          <a:p>
            <a:fld id="{674434A9-DF1E-479A-84B1-F099390BB6C4}" type="slidenum">
              <a:rPr lang="nb-NO" smtClean="0"/>
              <a:t>4</a:t>
            </a:fld>
            <a:endParaRPr lang="nb-NO"/>
          </a:p>
        </p:txBody>
      </p:sp>
    </p:spTree>
    <p:extLst>
      <p:ext uri="{BB962C8B-B14F-4D97-AF65-F5344CB8AC3E}">
        <p14:creationId xmlns:p14="http://schemas.microsoft.com/office/powerpoint/2010/main" val="1134209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685800" y="306388"/>
            <a:ext cx="2728913" cy="1535112"/>
          </a:xfrm>
        </p:spPr>
      </p:sp>
      <p:sp>
        <p:nvSpPr>
          <p:cNvPr id="3" name="Plassholder for notater 2"/>
          <p:cNvSpPr>
            <a:spLocks noGrp="1"/>
          </p:cNvSpPr>
          <p:nvPr>
            <p:ph type="body" idx="1"/>
          </p:nvPr>
        </p:nvSpPr>
        <p:spPr>
          <a:xfrm>
            <a:off x="671513" y="2223089"/>
            <a:ext cx="5486400" cy="8305574"/>
          </a:xfrm>
        </p:spPr>
        <p:txBody>
          <a:bodyPr/>
          <a:lstStyle/>
          <a:p>
            <a:pPr>
              <a:lnSpc>
                <a:spcPct val="107000"/>
              </a:lnSpc>
              <a:spcAft>
                <a:spcPts val="800"/>
              </a:spcAft>
            </a:pPr>
            <a:r>
              <a:rPr lang="en-GB" sz="700" b="1" dirty="0">
                <a:effectLst/>
                <a:latin typeface="Calibri" panose="020F0502020204030204" pitchFamily="34" charset="0"/>
                <a:ea typeface="Calibri" panose="020F0502020204030204" pitchFamily="34" charset="0"/>
                <a:cs typeface="Times New Roman" panose="02020603050405020304" pitchFamily="18" charset="0"/>
              </a:rPr>
              <a:t>Background notes for the manager:</a:t>
            </a:r>
            <a:endParaRPr lang="nb-NO"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Select </a:t>
            </a:r>
            <a:r>
              <a:rPr lang="en-GB" sz="700" i="1" dirty="0">
                <a:effectLst/>
                <a:latin typeface="Calibri" panose="020F0502020204030204" pitchFamily="34" charset="0"/>
                <a:ea typeface="Calibri" panose="020F0502020204030204" pitchFamily="34" charset="0"/>
                <a:cs typeface="Times New Roman" panose="02020603050405020304" pitchFamily="18" charset="0"/>
              </a:rPr>
              <a:t>one</a:t>
            </a:r>
            <a:r>
              <a:rPr lang="en-GB" sz="700" dirty="0">
                <a:effectLst/>
                <a:latin typeface="Calibri" panose="020F0502020204030204" pitchFamily="34" charset="0"/>
                <a:ea typeface="Calibri" panose="020F0502020204030204" pitchFamily="34" charset="0"/>
                <a:cs typeface="Times New Roman" panose="02020603050405020304" pitchFamily="18" charset="0"/>
              </a:rPr>
              <a:t> of the next 3 slides depending on how far you got in the process of following up the working environment survey this spring. </a:t>
            </a:r>
          </a:p>
          <a:p>
            <a:pPr>
              <a:lnSpc>
                <a:spcPct val="107000"/>
              </a:lnSpc>
              <a:spcAft>
                <a:spcPts val="800"/>
              </a:spcAft>
            </a:pPr>
            <a:endParaRPr lang="nb-NO"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700" b="1" dirty="0">
                <a:effectLst/>
                <a:latin typeface="Calibri" panose="020F0502020204030204" pitchFamily="34" charset="0"/>
                <a:ea typeface="Calibri" panose="020F0502020204030204" pitchFamily="34" charset="0"/>
                <a:cs typeface="Times New Roman" panose="02020603050405020304" pitchFamily="18" charset="0"/>
              </a:rPr>
              <a:t>Units that did not have a follow-up meeting this spring </a:t>
            </a:r>
            <a:r>
              <a:rPr lang="en-GB" sz="700" dirty="0">
                <a:effectLst/>
                <a:latin typeface="Calibri" panose="020F0502020204030204" pitchFamily="34" charset="0"/>
                <a:ea typeface="Calibri" panose="020F0502020204030204" pitchFamily="34" charset="0"/>
                <a:cs typeface="Times New Roman" panose="02020603050405020304" pitchFamily="18" charset="0"/>
              </a:rPr>
              <a:t>should use the group process on page 6</a:t>
            </a:r>
            <a:endParaRPr lang="nb-NO"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700" b="1" dirty="0">
                <a:effectLst/>
                <a:latin typeface="Calibri" panose="020F0502020204030204" pitchFamily="34" charset="0"/>
                <a:ea typeface="Calibri" panose="020F0502020204030204" pitchFamily="34" charset="0"/>
                <a:cs typeface="Times New Roman" panose="02020603050405020304" pitchFamily="18" charset="0"/>
              </a:rPr>
              <a:t>Units that were interrupted “mid process” this spring </a:t>
            </a:r>
            <a:r>
              <a:rPr lang="en-GB" sz="700" dirty="0">
                <a:effectLst/>
                <a:latin typeface="Calibri" panose="020F0502020204030204" pitchFamily="34" charset="0"/>
                <a:ea typeface="Calibri" panose="020F0502020204030204" pitchFamily="34" charset="0"/>
                <a:cs typeface="Times New Roman" panose="02020603050405020304" pitchFamily="18" charset="0"/>
              </a:rPr>
              <a:t>should use the group process on page 7</a:t>
            </a:r>
            <a:endParaRPr lang="nb-NO"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700" b="1" dirty="0">
                <a:effectLst/>
                <a:latin typeface="Calibri" panose="020F0502020204030204" pitchFamily="34" charset="0"/>
                <a:ea typeface="Calibri" panose="020F0502020204030204" pitchFamily="34" charset="0"/>
                <a:cs typeface="Times New Roman" panose="02020603050405020304" pitchFamily="18" charset="0"/>
              </a:rPr>
              <a:t>Units that completed an action plan this spring </a:t>
            </a:r>
            <a:r>
              <a:rPr lang="en-GB" sz="700" dirty="0">
                <a:effectLst/>
                <a:latin typeface="Calibri" panose="020F0502020204030204" pitchFamily="34" charset="0"/>
                <a:ea typeface="Calibri" panose="020F0502020204030204" pitchFamily="34" charset="0"/>
                <a:cs typeface="Times New Roman" panose="02020603050405020304" pitchFamily="18" charset="0"/>
              </a:rPr>
              <a:t>should use the group process on page 8</a:t>
            </a:r>
            <a:endParaRPr lang="nb-NO"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Make sure that the </a:t>
            </a:r>
            <a:r>
              <a:rPr lang="en-GB" sz="700" b="1" dirty="0">
                <a:effectLst/>
                <a:latin typeface="Calibri" panose="020F0502020204030204" pitchFamily="34" charset="0"/>
                <a:ea typeface="Calibri" panose="020F0502020204030204" pitchFamily="34" charset="0"/>
                <a:cs typeface="Times New Roman" panose="02020603050405020304" pitchFamily="18" charset="0"/>
              </a:rPr>
              <a:t>safety deputy</a:t>
            </a:r>
            <a:r>
              <a:rPr lang="en-GB" sz="700" dirty="0">
                <a:effectLst/>
                <a:latin typeface="Calibri" panose="020F0502020204030204" pitchFamily="34" charset="0"/>
                <a:ea typeface="Calibri" panose="020F0502020204030204" pitchFamily="34" charset="0"/>
                <a:cs typeface="Times New Roman" panose="02020603050405020304" pitchFamily="18" charset="0"/>
              </a:rPr>
              <a:t> and </a:t>
            </a:r>
            <a:r>
              <a:rPr lang="en-GB" sz="700" b="1" dirty="0">
                <a:effectLst/>
                <a:latin typeface="Calibri" panose="020F0502020204030204" pitchFamily="34" charset="0"/>
                <a:ea typeface="Calibri" panose="020F0502020204030204" pitchFamily="34" charset="0"/>
                <a:cs typeface="Times New Roman" panose="02020603050405020304" pitchFamily="18" charset="0"/>
              </a:rPr>
              <a:t>LOSAM</a:t>
            </a:r>
            <a:r>
              <a:rPr lang="en-GB" sz="700" dirty="0">
                <a:effectLst/>
                <a:latin typeface="Calibri" panose="020F0502020204030204" pitchFamily="34" charset="0"/>
                <a:ea typeface="Calibri" panose="020F0502020204030204" pitchFamily="34" charset="0"/>
                <a:cs typeface="Times New Roman" panose="02020603050405020304" pitchFamily="18" charset="0"/>
              </a:rPr>
              <a:t> is involved throughout the process. Units that did not have a follow-up meeting this spring </a:t>
            </a:r>
            <a:r>
              <a:rPr lang="en-GB" sz="700" i="1" dirty="0">
                <a:effectLst/>
                <a:latin typeface="Calibri" panose="020F0502020204030204" pitchFamily="34" charset="0"/>
                <a:ea typeface="Calibri" panose="020F0502020204030204" pitchFamily="34" charset="0"/>
                <a:cs typeface="Times New Roman" panose="02020603050405020304" pitchFamily="18" charset="0"/>
              </a:rPr>
              <a:t>must</a:t>
            </a:r>
            <a:r>
              <a:rPr lang="en-GB" sz="700" dirty="0">
                <a:effectLst/>
                <a:latin typeface="Calibri" panose="020F0502020204030204" pitchFamily="34" charset="0"/>
                <a:ea typeface="Calibri" panose="020F0502020204030204" pitchFamily="34" charset="0"/>
                <a:cs typeface="Times New Roman" panose="02020603050405020304" pitchFamily="18" charset="0"/>
              </a:rPr>
              <a:t> plan this autumn’s process together with the safety deputy. How to practically solve this should be decided locally. As we are in the middle of a special and uncertain situation, we will need to risk assess the working environment and put the </a:t>
            </a:r>
            <a:r>
              <a:rPr lang="en-GB" sz="700" i="1" dirty="0">
                <a:effectLst/>
                <a:latin typeface="Calibri" panose="020F0502020204030204" pitchFamily="34" charset="0"/>
                <a:ea typeface="Calibri" panose="020F0502020204030204" pitchFamily="34" charset="0"/>
                <a:cs typeface="Times New Roman" panose="02020603050405020304" pitchFamily="18" charset="0"/>
              </a:rPr>
              <a:t>psychosocial and organisational working environment</a:t>
            </a:r>
            <a:r>
              <a:rPr lang="en-GB" sz="700" dirty="0">
                <a:effectLst/>
                <a:latin typeface="Calibri" panose="020F0502020204030204" pitchFamily="34" charset="0"/>
                <a:ea typeface="Calibri" panose="020F0502020204030204" pitchFamily="34" charset="0"/>
                <a:cs typeface="Times New Roman" panose="02020603050405020304" pitchFamily="18" charset="0"/>
              </a:rPr>
              <a:t> on the agenda in management meetings, regardless of the current stage of the process. </a:t>
            </a:r>
            <a:endParaRPr lang="nb-NO"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Additionally, it is obviously important that you, as managers, reflect on how you should follow up the different units based on the employees’ needs and other circumstances. We therefore encourage all managers to take personal ownership of this process.</a:t>
            </a:r>
            <a:endParaRPr lang="nb-NO"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7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700" b="1" dirty="0">
                <a:effectLst/>
                <a:latin typeface="Calibri" panose="020F0502020204030204" pitchFamily="34" charset="0"/>
                <a:ea typeface="Calibri" panose="020F0502020204030204" pitchFamily="34" charset="0"/>
                <a:cs typeface="Times New Roman" panose="02020603050405020304" pitchFamily="18" charset="0"/>
              </a:rPr>
              <a:t>Units that did not have a follow-up meeting this spring (page 6 process) must plan this autumn’s process, </a:t>
            </a:r>
            <a:r>
              <a:rPr lang="en-GB" sz="700" b="1" i="1" dirty="0">
                <a:effectLst/>
                <a:latin typeface="Calibri" panose="020F0502020204030204" pitchFamily="34" charset="0"/>
                <a:ea typeface="Calibri" panose="020F0502020204030204" pitchFamily="34" charset="0"/>
                <a:cs typeface="Times New Roman" panose="02020603050405020304" pitchFamily="18" charset="0"/>
              </a:rPr>
              <a:t>“Working environment on the agenda”</a:t>
            </a:r>
            <a:r>
              <a:rPr lang="en-GB" sz="700" b="1" dirty="0">
                <a:effectLst/>
                <a:latin typeface="Calibri" panose="020F0502020204030204" pitchFamily="34" charset="0"/>
                <a:ea typeface="Calibri" panose="020F0502020204030204" pitchFamily="34" charset="0"/>
                <a:cs typeface="Times New Roman" panose="02020603050405020304" pitchFamily="18" charset="0"/>
              </a:rPr>
              <a:t>, together with the safety deputy. Planning checklist: </a:t>
            </a:r>
            <a:endParaRPr lang="nb-NO" sz="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n-GB" sz="700" dirty="0">
                <a:effectLst/>
                <a:latin typeface="Calibri" panose="020F0502020204030204" pitchFamily="34" charset="0"/>
                <a:ea typeface="Calibri" panose="020F0502020204030204" pitchFamily="34" charset="0"/>
                <a:cs typeface="Times New Roman" panose="02020603050405020304" pitchFamily="18" charset="0"/>
              </a:rPr>
              <a:t>  Take a look at the unit’s 2019 results if the employees have not seen them before. </a:t>
            </a:r>
            <a:endParaRPr lang="nb-NO" sz="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n-GB" sz="700" dirty="0">
                <a:effectLst/>
                <a:latin typeface="Calibri" panose="020F0502020204030204" pitchFamily="34" charset="0"/>
                <a:ea typeface="Calibri" panose="020F0502020204030204" pitchFamily="34" charset="0"/>
                <a:cs typeface="Times New Roman" panose="02020603050405020304" pitchFamily="18" charset="0"/>
              </a:rPr>
              <a:t>  Perform a risk assessment of the psychosocial working environment –&gt; plan the rest of the process based on this. </a:t>
            </a:r>
            <a:endParaRPr lang="nb-NO" sz="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n-GB" sz="700" dirty="0">
                <a:effectLst/>
                <a:latin typeface="Calibri" panose="020F0502020204030204" pitchFamily="34" charset="0"/>
                <a:ea typeface="Calibri" panose="020F0502020204030204" pitchFamily="34" charset="0"/>
                <a:cs typeface="Times New Roman" panose="02020603050405020304" pitchFamily="18" charset="0"/>
              </a:rPr>
              <a:t>  You should also assess the risk associated with aspects that can affect the meeting. What do we do if challenges arise during the meeting? </a:t>
            </a:r>
            <a:endParaRPr lang="nb-NO" sz="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n-GB" sz="700" dirty="0">
                <a:effectLst/>
                <a:latin typeface="Calibri" panose="020F0502020204030204" pitchFamily="34" charset="0"/>
                <a:ea typeface="Calibri" panose="020F0502020204030204" pitchFamily="34" charset="0"/>
                <a:cs typeface="Times New Roman" panose="02020603050405020304" pitchFamily="18" charset="0"/>
              </a:rPr>
              <a:t>  Agree on roles before the meeting. Who does what? </a:t>
            </a:r>
            <a:endParaRPr lang="nb-NO" sz="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n-GB" sz="700" dirty="0">
                <a:effectLst/>
                <a:latin typeface="Calibri" panose="020F0502020204030204" pitchFamily="34" charset="0"/>
                <a:ea typeface="Calibri" panose="020F0502020204030204" pitchFamily="34" charset="0"/>
                <a:cs typeface="Times New Roman" panose="02020603050405020304" pitchFamily="18" charset="0"/>
              </a:rPr>
              <a:t>  How should we conduct the meeting (groups and methods)?</a:t>
            </a:r>
            <a:endParaRPr lang="nb-NO" sz="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n-GB" sz="700" dirty="0">
                <a:effectLst/>
                <a:latin typeface="Calibri" panose="020F0502020204030204" pitchFamily="34" charset="0"/>
                <a:ea typeface="Calibri" panose="020F0502020204030204" pitchFamily="34" charset="0"/>
                <a:cs typeface="Times New Roman" panose="02020603050405020304" pitchFamily="18" charset="0"/>
              </a:rPr>
              <a:t>  Time frame </a:t>
            </a:r>
            <a:endParaRPr lang="nb-NO" sz="7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tabLst>
                <a:tab pos="457200" algn="l"/>
              </a:tabLst>
            </a:pPr>
            <a:r>
              <a:rPr lang="en-GB" sz="700" dirty="0">
                <a:effectLst/>
                <a:latin typeface="Calibri" panose="020F0502020204030204" pitchFamily="34" charset="0"/>
                <a:ea typeface="Calibri" panose="020F0502020204030204" pitchFamily="34" charset="0"/>
                <a:cs typeface="Times New Roman" panose="02020603050405020304" pitchFamily="18" charset="0"/>
              </a:rPr>
              <a:t>  How do we summarise the group work for everybody? How do we prioritise the measures?</a:t>
            </a:r>
            <a:endParaRPr lang="nb-NO"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7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700" b="1" dirty="0">
                <a:effectLst/>
                <a:latin typeface="Calibri" panose="020F0502020204030204" pitchFamily="34" charset="0"/>
                <a:ea typeface="Calibri" panose="020F0502020204030204" pitchFamily="34" charset="0"/>
                <a:cs typeface="Times New Roman" panose="02020603050405020304" pitchFamily="18" charset="0"/>
              </a:rPr>
              <a:t>If needed, you can reach out to the working environment survey coordinator for help planning the meeting. If there are indications of an unsafe working environment with a risk of disease or injury, you should seek advise from coordinators (faculty HR/HSE) or central HR/HSE. </a:t>
            </a:r>
            <a:endParaRPr lang="nb-NO"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Make sure that the safety deputy and </a:t>
            </a:r>
            <a:r>
              <a:rPr lang="en-GB" sz="700" dirty="0" err="1">
                <a:effectLst/>
                <a:latin typeface="Calibri" panose="020F0502020204030204" pitchFamily="34" charset="0"/>
                <a:ea typeface="Calibri" panose="020F0502020204030204" pitchFamily="34" charset="0"/>
                <a:cs typeface="Times New Roman" panose="02020603050405020304" pitchFamily="18" charset="0"/>
              </a:rPr>
              <a:t>LOSAM</a:t>
            </a:r>
            <a:r>
              <a:rPr lang="en-GB" sz="700" dirty="0">
                <a:effectLst/>
                <a:latin typeface="Calibri" panose="020F0502020204030204" pitchFamily="34" charset="0"/>
                <a:ea typeface="Calibri" panose="020F0502020204030204" pitchFamily="34" charset="0"/>
                <a:cs typeface="Times New Roman" panose="02020603050405020304" pitchFamily="18" charset="0"/>
              </a:rPr>
              <a:t> is involved throughout the process. Units that did not have a follow-up meeting this spring must plan this autumn’s process together with the safety deputy. How to practically solve this should be decided locally. </a:t>
            </a:r>
            <a:endParaRPr lang="nb-NO"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 </a:t>
            </a:r>
            <a:endParaRPr lang="nb-NO" sz="7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700" dirty="0">
                <a:effectLst/>
                <a:latin typeface="Calibri" panose="020F0502020204030204" pitchFamily="34" charset="0"/>
                <a:ea typeface="Calibri" panose="020F0502020204030204" pitchFamily="34" charset="0"/>
                <a:cs typeface="Times New Roman" panose="02020603050405020304" pitchFamily="18" charset="0"/>
              </a:rPr>
              <a:t>Additionally, it is obviously important that you, as managers, reflect on how you should follow up the different units based on the employees’ needs and other circumstances. We therefore encourage all managers to take personal ownership of this process.</a:t>
            </a:r>
            <a:endParaRPr lang="nb-NO" sz="700" dirty="0">
              <a:effectLst/>
              <a:latin typeface="Calibri" panose="020F0502020204030204" pitchFamily="34" charset="0"/>
              <a:ea typeface="Calibri" panose="020F0502020204030204" pitchFamily="34" charset="0"/>
              <a:cs typeface="Times New Roman" panose="02020603050405020304" pitchFamily="18" charset="0"/>
            </a:endParaRPr>
          </a:p>
          <a:p>
            <a:endParaRPr lang="nb-NO" sz="900" dirty="0"/>
          </a:p>
        </p:txBody>
      </p:sp>
      <p:sp>
        <p:nvSpPr>
          <p:cNvPr id="4" name="Plassholder for lysbildenummer 3"/>
          <p:cNvSpPr>
            <a:spLocks noGrp="1"/>
          </p:cNvSpPr>
          <p:nvPr>
            <p:ph type="sldNum" sz="quarter" idx="5"/>
          </p:nvPr>
        </p:nvSpPr>
        <p:spPr/>
        <p:txBody>
          <a:bodyPr/>
          <a:lstStyle/>
          <a:p>
            <a:fld id="{674434A9-DF1E-479A-84B1-F099390BB6C4}" type="slidenum">
              <a:rPr lang="nb-NO" sz="1100" smtClean="0"/>
              <a:t>5</a:t>
            </a:fld>
            <a:endParaRPr lang="nb-NO" sz="1100"/>
          </a:p>
        </p:txBody>
      </p:sp>
    </p:spTree>
    <p:extLst>
      <p:ext uri="{BB962C8B-B14F-4D97-AF65-F5344CB8AC3E}">
        <p14:creationId xmlns:p14="http://schemas.microsoft.com/office/powerpoint/2010/main" val="7501610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nSpc>
                <a:spcPct val="107000"/>
              </a:lnSpc>
              <a:spcAft>
                <a:spcPts val="8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Background notes for the manager:</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This process is intended as an alternative to an ordinary follow-up meeting after the working environment survey. These meetings usually last at least three hours. Make a good schedule and try to stick to it. </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We recommend that you shift between group and communal sessions. </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You can come up with brand new measures and/or choose to continue existing ones.</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The time frame for the action plan is the academic year of 2020/2021.</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p>
        </p:txBody>
      </p:sp>
      <p:sp>
        <p:nvSpPr>
          <p:cNvPr id="4" name="Plassholder for lysbildenummer 3"/>
          <p:cNvSpPr>
            <a:spLocks noGrp="1"/>
          </p:cNvSpPr>
          <p:nvPr>
            <p:ph type="sldNum" sz="quarter" idx="5"/>
          </p:nvPr>
        </p:nvSpPr>
        <p:spPr/>
        <p:txBody>
          <a:bodyPr/>
          <a:lstStyle/>
          <a:p>
            <a:fld id="{674434A9-DF1E-479A-84B1-F099390BB6C4}" type="slidenum">
              <a:rPr lang="nb-NO" smtClean="0"/>
              <a:t>6</a:t>
            </a:fld>
            <a:endParaRPr lang="nb-NO"/>
          </a:p>
        </p:txBody>
      </p:sp>
    </p:spTree>
    <p:extLst>
      <p:ext uri="{BB962C8B-B14F-4D97-AF65-F5344CB8AC3E}">
        <p14:creationId xmlns:p14="http://schemas.microsoft.com/office/powerpoint/2010/main" val="222700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nSpc>
                <a:spcPct val="107000"/>
              </a:lnSpc>
              <a:spcAft>
                <a:spcPts val="8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Background notes for the manager:</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Decide on an appropriate time and place to conduct this process. Perhaps you can carry out this process as part of your existing meeting structure?</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We recommend that you shift between group and communal sessions. </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You can come up with brand new measures and/or choose to continue existing ones.</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The time frame for the action plan is the academic year of 2020/2021.</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Plassholder for lysbildenummer 3"/>
          <p:cNvSpPr>
            <a:spLocks noGrp="1"/>
          </p:cNvSpPr>
          <p:nvPr>
            <p:ph type="sldNum" sz="quarter" idx="5"/>
          </p:nvPr>
        </p:nvSpPr>
        <p:spPr/>
        <p:txBody>
          <a:bodyPr/>
          <a:lstStyle/>
          <a:p>
            <a:fld id="{674434A9-DF1E-479A-84B1-F099390BB6C4}" type="slidenum">
              <a:rPr lang="nb-NO" smtClean="0"/>
              <a:t>7</a:t>
            </a:fld>
            <a:endParaRPr lang="nb-NO"/>
          </a:p>
        </p:txBody>
      </p:sp>
    </p:spTree>
    <p:extLst>
      <p:ext uri="{BB962C8B-B14F-4D97-AF65-F5344CB8AC3E}">
        <p14:creationId xmlns:p14="http://schemas.microsoft.com/office/powerpoint/2010/main" val="2769264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a:lnSpc>
                <a:spcPct val="107000"/>
              </a:lnSpc>
              <a:spcAft>
                <a:spcPts val="8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Background notes for the manager:</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Decide on an appropriate time and place to conduct this group process. You should be able to carry out this process as part of your existing meeting structure. You can assess whether it is sufficient that the leader and safety deputy (and possibly other key roles) suggest answers to the reflection tasks, before discussing and finalising them together with the employees. </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We recommend that you shift between group and communal sessions. </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You can come up with brand new measures and/or choose to continue existing ones.</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The time frame for the action plan is the academic year of 2020/2021.</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p>
          <a:p>
            <a:endParaRPr lang="nb-NO" dirty="0"/>
          </a:p>
          <a:p>
            <a:endParaRPr lang="nb-NO" dirty="0"/>
          </a:p>
        </p:txBody>
      </p:sp>
      <p:sp>
        <p:nvSpPr>
          <p:cNvPr id="4" name="Plassholder for lysbildenummer 3"/>
          <p:cNvSpPr>
            <a:spLocks noGrp="1"/>
          </p:cNvSpPr>
          <p:nvPr>
            <p:ph type="sldNum" sz="quarter" idx="5"/>
          </p:nvPr>
        </p:nvSpPr>
        <p:spPr/>
        <p:txBody>
          <a:bodyPr/>
          <a:lstStyle/>
          <a:p>
            <a:fld id="{674434A9-DF1E-479A-84B1-F099390BB6C4}" type="slidenum">
              <a:rPr lang="nb-NO" smtClean="0"/>
              <a:t>8</a:t>
            </a:fld>
            <a:endParaRPr lang="nb-NO"/>
          </a:p>
        </p:txBody>
      </p:sp>
    </p:spTree>
    <p:extLst>
      <p:ext uri="{BB962C8B-B14F-4D97-AF65-F5344CB8AC3E}">
        <p14:creationId xmlns:p14="http://schemas.microsoft.com/office/powerpoint/2010/main" val="41620643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a:xfrm>
            <a:off x="685800" y="557213"/>
            <a:ext cx="4332288" cy="2436812"/>
          </a:xfrm>
        </p:spPr>
      </p:sp>
      <p:sp>
        <p:nvSpPr>
          <p:cNvPr id="3" name="Plassholder for notater 2"/>
          <p:cNvSpPr>
            <a:spLocks noGrp="1"/>
          </p:cNvSpPr>
          <p:nvPr>
            <p:ph type="body" idx="1"/>
          </p:nvPr>
        </p:nvSpPr>
        <p:spPr>
          <a:xfrm>
            <a:off x="685800" y="3259015"/>
            <a:ext cx="5486400" cy="5884985"/>
          </a:xfrm>
        </p:spPr>
        <p:txBody>
          <a:bodyPr/>
          <a:lstStyle/>
          <a:p>
            <a:pPr>
              <a:lnSpc>
                <a:spcPct val="107000"/>
              </a:lnSpc>
              <a:spcAft>
                <a:spcPts val="800"/>
              </a:spcAft>
            </a:pPr>
            <a:r>
              <a:rPr lang="en-GB" b="1" dirty="0">
                <a:effectLst/>
                <a:latin typeface="Calibri" panose="020F0502020204030204" pitchFamily="34" charset="0"/>
                <a:ea typeface="Calibri" panose="020F0502020204030204" pitchFamily="34" charset="0"/>
                <a:cs typeface="Times New Roman" panose="02020603050405020304" pitchFamily="18" charset="0"/>
              </a:rPr>
              <a:t>Background notes for the manager:</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The time frame for the action plan is the academic year of 2020/2021.</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Concretising an action plan can be time consuming. If you are not able to complete the process during the meeting, the groups can continue working on it later. Another option is that the manager and safety deputy work together to concretise measures, before running this by the group later. </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If there is a need for more resources in terms of people or money, the unit’s leadership must be involved. Some measures might also need to be included in the budget process. </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Those responsible for initiating measures are also responsible to include the others in the efforts and evaluation of the measures. </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Arial" panose="020B0604020202020204" pitchFamily="34" charset="0"/>
              <a:buChar char="•"/>
              <a:tabLst>
                <a:tab pos="457200" algn="l"/>
              </a:tabLst>
            </a:pPr>
            <a:r>
              <a:rPr lang="en-GB" dirty="0">
                <a:effectLst/>
                <a:latin typeface="Calibri" panose="020F0502020204030204" pitchFamily="34" charset="0"/>
                <a:ea typeface="Calibri" panose="020F0502020204030204" pitchFamily="34" charset="0"/>
                <a:cs typeface="Times New Roman" panose="02020603050405020304" pitchFamily="18" charset="0"/>
              </a:rPr>
              <a:t>How many measures should be part of the action plan? This must be assessed in the process. Remember that it is better to have a few measures that are actually implemented, than many measures that are not.</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Working environment efforts should be a continuous process. Therefore, the action plan must be evaluated and revised. Changes to the working environment can demand new of changed measures. </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dirty="0">
                <a:effectLst/>
                <a:latin typeface="Calibri" panose="020F0502020204030204" pitchFamily="34" charset="0"/>
                <a:ea typeface="Calibri" panose="020F0502020204030204" pitchFamily="34" charset="0"/>
                <a:cs typeface="Times New Roman" panose="02020603050405020304" pitchFamily="18" charset="0"/>
              </a:rPr>
              <a:t>Many measures will need to be adjusted throughout the academic year of 2020/2021, which is the time frame for the action plan. </a:t>
            </a:r>
            <a:endParaRPr lang="nb-NO" dirty="0">
              <a:effectLst/>
              <a:latin typeface="Calibri" panose="020F0502020204030204" pitchFamily="34" charset="0"/>
              <a:ea typeface="Calibri" panose="020F0502020204030204" pitchFamily="34" charset="0"/>
              <a:cs typeface="Times New Roman" panose="02020603050405020304" pitchFamily="18" charset="0"/>
            </a:endParaRPr>
          </a:p>
          <a:p>
            <a:endParaRPr lang="nb-NO" dirty="0"/>
          </a:p>
        </p:txBody>
      </p:sp>
      <p:sp>
        <p:nvSpPr>
          <p:cNvPr id="4" name="Plassholder for lysbildenummer 3"/>
          <p:cNvSpPr>
            <a:spLocks noGrp="1"/>
          </p:cNvSpPr>
          <p:nvPr>
            <p:ph type="sldNum" sz="quarter" idx="5"/>
          </p:nvPr>
        </p:nvSpPr>
        <p:spPr>
          <a:xfrm>
            <a:off x="3878154" y="9428585"/>
            <a:ext cx="2945659" cy="498055"/>
          </a:xfrm>
        </p:spPr>
        <p:txBody>
          <a:bodyPr/>
          <a:lstStyle/>
          <a:p>
            <a:fld id="{D485E713-3660-4A28-87B5-5ACC619D8F5B}" type="slidenum">
              <a:rPr lang="nb-NO" smtClean="0"/>
              <a:t>9</a:t>
            </a:fld>
            <a:endParaRPr lang="nb-NO"/>
          </a:p>
        </p:txBody>
      </p:sp>
    </p:spTree>
    <p:extLst>
      <p:ext uri="{BB962C8B-B14F-4D97-AF65-F5344CB8AC3E}">
        <p14:creationId xmlns:p14="http://schemas.microsoft.com/office/powerpoint/2010/main" val="3354464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368315" y="2008061"/>
            <a:ext cx="7772400" cy="675821"/>
          </a:xfrm>
        </p:spPr>
        <p:txBody>
          <a:bodyPr anchor="t" anchorCtr="0"/>
          <a:lstStyle/>
          <a:p>
            <a:r>
              <a:rPr lang="nb-NO"/>
              <a:t>Klikk for å redigere tittelstil</a:t>
            </a:r>
            <a:endParaRPr lang="nb-NO" dirty="0"/>
          </a:p>
        </p:txBody>
      </p:sp>
      <p:sp>
        <p:nvSpPr>
          <p:cNvPr id="3" name="Undertittel 2"/>
          <p:cNvSpPr>
            <a:spLocks noGrp="1"/>
          </p:cNvSpPr>
          <p:nvPr>
            <p:ph type="subTitle" idx="1"/>
          </p:nvPr>
        </p:nvSpPr>
        <p:spPr>
          <a:xfrm>
            <a:off x="368315" y="2733866"/>
            <a:ext cx="7772400" cy="131445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b-NO" dirty="0"/>
          </a:p>
        </p:txBody>
      </p:sp>
    </p:spTree>
    <p:extLst>
      <p:ext uri="{BB962C8B-B14F-4D97-AF65-F5344CB8AC3E}">
        <p14:creationId xmlns:p14="http://schemas.microsoft.com/office/powerpoint/2010/main" val="1000159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9838506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05979"/>
            <a:ext cx="2057400" cy="4388644"/>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05979"/>
            <a:ext cx="6019800" cy="438864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03183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14" name="Plassholder for lysbildenummer 5"/>
          <p:cNvSpPr txBox="1">
            <a:spLocks/>
          </p:cNvSpPr>
          <p:nvPr userDrawn="1"/>
        </p:nvSpPr>
        <p:spPr>
          <a:xfrm>
            <a:off x="115120" y="4838278"/>
            <a:ext cx="342081" cy="189077"/>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b="1" i="0" smtClean="0">
                <a:solidFill>
                  <a:schemeClr val="bg1"/>
                </a:solidFill>
                <a:latin typeface="Arial"/>
                <a:cs typeface="Arial"/>
              </a:rPr>
              <a:pPr algn="ctr"/>
              <a:t>‹#›</a:t>
            </a:fld>
            <a:endParaRPr lang="nb-NO" b="1" i="0" dirty="0">
              <a:solidFill>
                <a:schemeClr val="bg1"/>
              </a:solidFill>
              <a:latin typeface="Arial"/>
              <a:cs typeface="Arial"/>
            </a:endParaRPr>
          </a:p>
        </p:txBody>
      </p:sp>
      <p:sp>
        <p:nvSpPr>
          <p:cNvPr id="5" name="Tittel 1">
            <a:extLst>
              <a:ext uri="{FF2B5EF4-FFF2-40B4-BE49-F238E27FC236}">
                <a16:creationId xmlns:a16="http://schemas.microsoft.com/office/drawing/2014/main" id="{EDDF0375-0873-B843-9EC0-A06479A80FA9}"/>
              </a:ext>
            </a:extLst>
          </p:cNvPr>
          <p:cNvSpPr>
            <a:spLocks noGrp="1"/>
          </p:cNvSpPr>
          <p:nvPr>
            <p:ph type="title"/>
          </p:nvPr>
        </p:nvSpPr>
        <p:spPr>
          <a:xfrm>
            <a:off x="301385" y="298339"/>
            <a:ext cx="8418747" cy="648512"/>
          </a:xfrm>
          <a:prstGeom prst="rect">
            <a:avLst/>
          </a:prstGeom>
        </p:spPr>
        <p:txBody>
          <a:bodyPr wrap="square" lIns="90000" tIns="46800" rIns="90000" bIns="46800" anchor="t" anchorCtr="0">
            <a:spAutoFit/>
          </a:bodyPr>
          <a:lstStyle/>
          <a:p>
            <a:r>
              <a:rPr lang="nb-NO"/>
              <a:t>Klikk for å redigere tittelstil</a:t>
            </a:r>
            <a:endParaRPr lang="nb-NO" dirty="0"/>
          </a:p>
        </p:txBody>
      </p:sp>
      <p:sp>
        <p:nvSpPr>
          <p:cNvPr id="6" name="Plassholder for innhold 2">
            <a:extLst>
              <a:ext uri="{FF2B5EF4-FFF2-40B4-BE49-F238E27FC236}">
                <a16:creationId xmlns:a16="http://schemas.microsoft.com/office/drawing/2014/main" id="{DE8648CE-2671-CD47-B4B1-0ED8BB6803AF}"/>
              </a:ext>
            </a:extLst>
          </p:cNvPr>
          <p:cNvSpPr>
            <a:spLocks noGrp="1"/>
          </p:cNvSpPr>
          <p:nvPr>
            <p:ph idx="1"/>
          </p:nvPr>
        </p:nvSpPr>
        <p:spPr>
          <a:xfrm>
            <a:off x="301385" y="1010266"/>
            <a:ext cx="8418747" cy="3613774"/>
          </a:xfrm>
          <a:prstGeom prst="rect">
            <a:avLst/>
          </a:prstGeom>
        </p:spPr>
        <p:txBody>
          <a:bodyPr lIns="90000" tIns="46800" rIns="90000" bIns="46800">
            <a:no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Tree>
    <p:extLst>
      <p:ext uri="{BB962C8B-B14F-4D97-AF65-F5344CB8AC3E}">
        <p14:creationId xmlns:p14="http://schemas.microsoft.com/office/powerpoint/2010/main" val="20600198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3305176"/>
            <a:ext cx="7772400" cy="1021556"/>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7" name="Plassholder for lysbildenummer 5"/>
          <p:cNvSpPr>
            <a:spLocks noGrp="1"/>
          </p:cNvSpPr>
          <p:nvPr>
            <p:ph type="sldNum" sz="quarter" idx="12"/>
          </p:nvPr>
        </p:nvSpPr>
        <p:spPr>
          <a:xfrm>
            <a:off x="8241294" y="4815936"/>
            <a:ext cx="426966" cy="273844"/>
          </a:xfrm>
          <a:prstGeom prst="rect">
            <a:avLst/>
          </a:prstGeom>
        </p:spPr>
        <p:txBody>
          <a:bodyPr/>
          <a:lstStyle>
            <a:lvl1pPr>
              <a:defRPr sz="1000"/>
            </a:lvl1pPr>
          </a:lstStyle>
          <a:p>
            <a:pPr algn="r"/>
            <a:fld id="{91853A39-49B3-554A-AE82-85611CEBD8E3}" type="slidenum">
              <a:rPr lang="nb-NO" smtClean="0">
                <a:latin typeface="Arial"/>
                <a:cs typeface="Arial"/>
              </a:rPr>
              <a:pPr algn="r"/>
              <a:t>‹#›</a:t>
            </a:fld>
            <a:endParaRPr lang="nb-NO" dirty="0">
              <a:latin typeface="Arial"/>
              <a:cs typeface="Arial"/>
            </a:endParaRPr>
          </a:p>
        </p:txBody>
      </p:sp>
    </p:spTree>
    <p:extLst>
      <p:ext uri="{BB962C8B-B14F-4D97-AF65-F5344CB8AC3E}">
        <p14:creationId xmlns:p14="http://schemas.microsoft.com/office/powerpoint/2010/main" val="2982460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249043"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innhold 3"/>
          <p:cNvSpPr>
            <a:spLocks noGrp="1"/>
          </p:cNvSpPr>
          <p:nvPr>
            <p:ph sz="half" idx="2"/>
          </p:nvPr>
        </p:nvSpPr>
        <p:spPr>
          <a:xfrm>
            <a:off x="4440043"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372914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7" name="Tittel 1">
            <a:extLst>
              <a:ext uri="{FF2B5EF4-FFF2-40B4-BE49-F238E27FC236}">
                <a16:creationId xmlns:a16="http://schemas.microsoft.com/office/drawing/2014/main" id="{15AB0DDD-5101-CF40-8356-9C539FE928C5}"/>
              </a:ext>
            </a:extLst>
          </p:cNvPr>
          <p:cNvSpPr>
            <a:spLocks noGrp="1"/>
          </p:cNvSpPr>
          <p:nvPr>
            <p:ph type="title"/>
          </p:nvPr>
        </p:nvSpPr>
        <p:spPr>
          <a:xfrm>
            <a:off x="280219" y="205979"/>
            <a:ext cx="8229600" cy="646331"/>
          </a:xfrm>
        </p:spPr>
        <p:txBody>
          <a:bodyPr/>
          <a:lstStyle>
            <a:lvl1pPr>
              <a:defRPr/>
            </a:lvl1pPr>
          </a:lstStyle>
          <a:p>
            <a:r>
              <a:rPr lang="nb-NO"/>
              <a:t>Klikk for å redigere tittelstil</a:t>
            </a:r>
          </a:p>
        </p:txBody>
      </p:sp>
      <p:sp>
        <p:nvSpPr>
          <p:cNvPr id="8" name="Plassholder for innhold 3">
            <a:extLst>
              <a:ext uri="{FF2B5EF4-FFF2-40B4-BE49-F238E27FC236}">
                <a16:creationId xmlns:a16="http://schemas.microsoft.com/office/drawing/2014/main" id="{234AFF7B-7C34-7B47-812A-63DDBA93AB47}"/>
              </a:ext>
            </a:extLst>
          </p:cNvPr>
          <p:cNvSpPr>
            <a:spLocks noGrp="1"/>
          </p:cNvSpPr>
          <p:nvPr>
            <p:ph sz="half" idx="2"/>
          </p:nvPr>
        </p:nvSpPr>
        <p:spPr>
          <a:xfrm>
            <a:off x="280219" y="1444342"/>
            <a:ext cx="4040188"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9" name="Plassholder for tekst 4">
            <a:extLst>
              <a:ext uri="{FF2B5EF4-FFF2-40B4-BE49-F238E27FC236}">
                <a16:creationId xmlns:a16="http://schemas.microsoft.com/office/drawing/2014/main" id="{47B44B46-B0BE-A64D-8CD4-1109D4692A49}"/>
              </a:ext>
            </a:extLst>
          </p:cNvPr>
          <p:cNvSpPr>
            <a:spLocks noGrp="1"/>
          </p:cNvSpPr>
          <p:nvPr>
            <p:ph type="body" sz="quarter" idx="3"/>
          </p:nvPr>
        </p:nvSpPr>
        <p:spPr>
          <a:xfrm>
            <a:off x="4468045" y="964522"/>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10" name="Plassholder for innhold 5">
            <a:extLst>
              <a:ext uri="{FF2B5EF4-FFF2-40B4-BE49-F238E27FC236}">
                <a16:creationId xmlns:a16="http://schemas.microsoft.com/office/drawing/2014/main" id="{1C4D38D1-6ECD-794C-8B46-83AEE26790A5}"/>
              </a:ext>
            </a:extLst>
          </p:cNvPr>
          <p:cNvSpPr>
            <a:spLocks noGrp="1"/>
          </p:cNvSpPr>
          <p:nvPr>
            <p:ph sz="quarter" idx="4"/>
          </p:nvPr>
        </p:nvSpPr>
        <p:spPr>
          <a:xfrm>
            <a:off x="4468045" y="1444342"/>
            <a:ext cx="4041775"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4">
            <a:extLst>
              <a:ext uri="{FF2B5EF4-FFF2-40B4-BE49-F238E27FC236}">
                <a16:creationId xmlns:a16="http://schemas.microsoft.com/office/drawing/2014/main" id="{BD8E673F-9EC8-124B-9ACB-8BF4AAF39D9D}"/>
              </a:ext>
            </a:extLst>
          </p:cNvPr>
          <p:cNvSpPr>
            <a:spLocks noGrp="1"/>
          </p:cNvSpPr>
          <p:nvPr>
            <p:ph type="body" sz="quarter" idx="10"/>
          </p:nvPr>
        </p:nvSpPr>
        <p:spPr>
          <a:xfrm>
            <a:off x="280218" y="964521"/>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Tree>
    <p:extLst>
      <p:ext uri="{BB962C8B-B14F-4D97-AF65-F5344CB8AC3E}">
        <p14:creationId xmlns:p14="http://schemas.microsoft.com/office/powerpoint/2010/main" val="702236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31722496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9718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1" y="204787"/>
            <a:ext cx="3008313" cy="871538"/>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1596486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3600450"/>
            <a:ext cx="5486400" cy="425054"/>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på ikonet for å legge til et bilde</a:t>
            </a:r>
          </a:p>
        </p:txBody>
      </p:sp>
      <p:sp>
        <p:nvSpPr>
          <p:cNvPr id="4" name="Plassholder for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3532236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249043" y="205979"/>
            <a:ext cx="8552985" cy="646331"/>
          </a:xfrm>
          <a:prstGeom prst="rect">
            <a:avLst/>
          </a:prstGeom>
        </p:spPr>
        <p:txBody>
          <a:bodyPr vert="horz" lIns="91440" tIns="45720" rIns="91440" bIns="45720" rtlCol="0" anchor="t" anchorCtr="0">
            <a:spAutoFit/>
          </a:bodyPr>
          <a:lstStyle/>
          <a:p>
            <a:r>
              <a:rPr lang="nb-NO" dirty="0"/>
              <a:t>Klikk for å redigere tittelstil</a:t>
            </a:r>
          </a:p>
        </p:txBody>
      </p:sp>
      <p:sp>
        <p:nvSpPr>
          <p:cNvPr id="3" name="Plassholder for tekst 2"/>
          <p:cNvSpPr>
            <a:spLocks noGrp="1"/>
          </p:cNvSpPr>
          <p:nvPr>
            <p:ph type="body" idx="1"/>
          </p:nvPr>
        </p:nvSpPr>
        <p:spPr>
          <a:xfrm>
            <a:off x="249043" y="952901"/>
            <a:ext cx="8552985" cy="3641722"/>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5" name="Bilde 4" descr="hor_blaa_stripe.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4783836"/>
            <a:ext cx="9144000" cy="359664"/>
          </a:xfrm>
          <a:prstGeom prst="rect">
            <a:avLst/>
          </a:prstGeom>
        </p:spPr>
      </p:pic>
    </p:spTree>
    <p:extLst>
      <p:ext uri="{BB962C8B-B14F-4D97-AF65-F5344CB8AC3E}">
        <p14:creationId xmlns:p14="http://schemas.microsoft.com/office/powerpoint/2010/main" val="5777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2.jpg"/><Relationship Id="rId7" Type="http://schemas.openxmlformats.org/officeDocument/2006/relationships/diagramColors" Target="../diagrams/colors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Undertittel 2"/>
          <p:cNvSpPr>
            <a:spLocks noGrp="1"/>
          </p:cNvSpPr>
          <p:nvPr>
            <p:ph type="subTitle" idx="1"/>
          </p:nvPr>
        </p:nvSpPr>
        <p:spPr>
          <a:xfrm>
            <a:off x="537031" y="2513694"/>
            <a:ext cx="7607355" cy="2217964"/>
          </a:xfrm>
        </p:spPr>
        <p:txBody>
          <a:bodyPr>
            <a:normAutofit fontScale="85000" lnSpcReduction="20000"/>
          </a:bodyPr>
          <a:lstStyle/>
          <a:p>
            <a:r>
              <a:rPr lang="en-GB" b="1">
                <a:solidFill>
                  <a:schemeClr val="tx1"/>
                </a:solidFill>
              </a:rPr>
              <a:t>Why? </a:t>
            </a:r>
          </a:p>
          <a:p>
            <a:pPr marL="342900" indent="-342900">
              <a:buFont typeface="Arial" panose="020B0604020202020204" pitchFamily="34" charset="0"/>
              <a:buChar char="•"/>
            </a:pPr>
            <a:r>
              <a:rPr lang="en-GB">
                <a:solidFill>
                  <a:schemeClr val="tx1"/>
                </a:solidFill>
              </a:rPr>
              <a:t>Follow up the 2019 working environment survey </a:t>
            </a:r>
          </a:p>
          <a:p>
            <a:pPr marL="342900" indent="-342900">
              <a:buFont typeface="Arial" panose="020B0604020202020204" pitchFamily="34" charset="0"/>
              <a:buChar char="•"/>
            </a:pPr>
            <a:r>
              <a:rPr lang="en-GB">
                <a:solidFill>
                  <a:schemeClr val="tx1"/>
                </a:solidFill>
                <a:latin typeface="Arial" panose="020B0604020202020204" pitchFamily="34" charset="0"/>
                <a:cs typeface="Arial" panose="020B0604020202020204" pitchFamily="34" charset="0"/>
              </a:rPr>
              <a:t>Securing a safe working environment </a:t>
            </a:r>
          </a:p>
          <a:p>
            <a:pPr marL="342900" indent="-342900">
              <a:buFont typeface="Arial" panose="020B0604020202020204" pitchFamily="34" charset="0"/>
              <a:buChar char="•"/>
            </a:pPr>
            <a:r>
              <a:rPr lang="en-GB">
                <a:solidFill>
                  <a:schemeClr val="tx1"/>
                </a:solidFill>
              </a:rPr>
              <a:t>Agree on relevant measures for the working environment</a:t>
            </a:r>
          </a:p>
          <a:p>
            <a:endParaRPr lang="nb-NO" dirty="0">
              <a:solidFill>
                <a:schemeClr val="tx1"/>
              </a:solidFill>
            </a:endParaRPr>
          </a:p>
          <a:p>
            <a:r>
              <a:rPr lang="en-GB">
                <a:solidFill>
                  <a:schemeClr val="tx1"/>
                </a:solidFill>
              </a:rPr>
              <a:t>Managers and employees have a common responsibility for developing a good working environment. </a:t>
            </a:r>
          </a:p>
          <a:p>
            <a:pPr marL="342900" indent="-342900">
              <a:buFont typeface="Arial" panose="020B0604020202020204" pitchFamily="34" charset="0"/>
              <a:buChar char="•"/>
            </a:pPr>
            <a:endParaRPr lang="nb-NO" dirty="0">
              <a:solidFill>
                <a:schemeClr val="tx1"/>
              </a:solidFill>
            </a:endParaRPr>
          </a:p>
          <a:p>
            <a:endParaRPr lang="nb-NO" dirty="0"/>
          </a:p>
        </p:txBody>
      </p:sp>
      <p:sp>
        <p:nvSpPr>
          <p:cNvPr id="7" name="TekstSylinder 6">
            <a:extLst>
              <a:ext uri="{FF2B5EF4-FFF2-40B4-BE49-F238E27FC236}">
                <a16:creationId xmlns:a16="http://schemas.microsoft.com/office/drawing/2014/main" id="{02E93105-4AEF-5144-BDE5-9DB9B1670EF5}"/>
              </a:ext>
            </a:extLst>
          </p:cNvPr>
          <p:cNvSpPr txBox="1"/>
          <p:nvPr/>
        </p:nvSpPr>
        <p:spPr>
          <a:xfrm rot="16200000">
            <a:off x="7128750" y="1687862"/>
            <a:ext cx="3267983" cy="369332"/>
          </a:xfrm>
          <a:prstGeom prst="rect">
            <a:avLst/>
          </a:prstGeom>
          <a:noFill/>
        </p:spPr>
        <p:txBody>
          <a:bodyPr wrap="square" rtlCol="0">
            <a:spAutoFit/>
          </a:bodyPr>
          <a:lstStyle/>
          <a:p>
            <a:r>
              <a:rPr lang="en-GB">
                <a:solidFill>
                  <a:srgbClr val="0D4788"/>
                </a:solidFill>
              </a:rPr>
              <a:t>Knowledge for a Better World</a:t>
            </a:r>
          </a:p>
        </p:txBody>
      </p:sp>
      <p:pic>
        <p:nvPicPr>
          <p:cNvPr id="6" name="Bilde 5" descr="ny_logo.jpg">
            <a:extLst>
              <a:ext uri="{FF2B5EF4-FFF2-40B4-BE49-F238E27FC236}">
                <a16:creationId xmlns:a16="http://schemas.microsoft.com/office/drawing/2014/main" id="{F3AF6A65-F591-4B14-BE5C-4CD3AFA2ACD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1384" y="243195"/>
            <a:ext cx="2848216" cy="810221"/>
          </a:xfrm>
          <a:prstGeom prst="rect">
            <a:avLst/>
          </a:prstGeom>
        </p:spPr>
      </p:pic>
      <p:sp>
        <p:nvSpPr>
          <p:cNvPr id="8" name="Tittel 1">
            <a:extLst>
              <a:ext uri="{FF2B5EF4-FFF2-40B4-BE49-F238E27FC236}">
                <a16:creationId xmlns:a16="http://schemas.microsoft.com/office/drawing/2014/main" id="{4B6109F0-8B25-451E-B807-CD853D9E4031}"/>
              </a:ext>
            </a:extLst>
          </p:cNvPr>
          <p:cNvSpPr>
            <a:spLocks noGrp="1"/>
          </p:cNvSpPr>
          <p:nvPr>
            <p:ph type="ctrTitle"/>
          </p:nvPr>
        </p:nvSpPr>
        <p:spPr>
          <a:xfrm>
            <a:off x="368300" y="1317401"/>
            <a:ext cx="7776086" cy="676275"/>
          </a:xfrm>
        </p:spPr>
        <p:txBody>
          <a:bodyPr>
            <a:normAutofit fontScale="90000"/>
          </a:bodyPr>
          <a:lstStyle/>
          <a:p>
            <a:r>
              <a:rPr lang="en-GB" dirty="0"/>
              <a:t>“Working environment on the agenda” at </a:t>
            </a:r>
            <a:r>
              <a:rPr lang="en-GB" dirty="0" err="1"/>
              <a:t>NTNU’s</a:t>
            </a:r>
            <a:r>
              <a:rPr lang="en-GB" dirty="0"/>
              <a:t> units, autumn, 2020</a:t>
            </a:r>
          </a:p>
        </p:txBody>
      </p:sp>
    </p:spTree>
    <p:extLst>
      <p:ext uri="{BB962C8B-B14F-4D97-AF65-F5344CB8AC3E}">
        <p14:creationId xmlns:p14="http://schemas.microsoft.com/office/powerpoint/2010/main" val="1217567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35131" y="285251"/>
            <a:ext cx="8797110" cy="441131"/>
          </a:xfrm>
          <a:solidFill>
            <a:schemeClr val="bg1"/>
          </a:solidFill>
        </p:spPr>
        <p:txBody>
          <a:bodyPr>
            <a:noAutofit/>
          </a:bodyPr>
          <a:lstStyle/>
          <a:p>
            <a:r>
              <a:rPr lang="en-GB" sz="2400">
                <a:solidFill>
                  <a:srgbClr val="004F9F"/>
                </a:solidFill>
                <a:latin typeface="Arial" panose="020B0604020202020204" pitchFamily="34" charset="0"/>
                <a:cs typeface="Arial" panose="020B0604020202020204" pitchFamily="34" charset="0"/>
              </a:rPr>
              <a:t>It should be safe to work and study at NTNU. </a:t>
            </a:r>
          </a:p>
        </p:txBody>
      </p:sp>
      <p:sp>
        <p:nvSpPr>
          <p:cNvPr id="3" name="Plassholder for innhold 2"/>
          <p:cNvSpPr>
            <a:spLocks noGrp="1"/>
          </p:cNvSpPr>
          <p:nvPr>
            <p:ph idx="1"/>
          </p:nvPr>
        </p:nvSpPr>
        <p:spPr>
          <a:xfrm>
            <a:off x="311232" y="849802"/>
            <a:ext cx="7813593" cy="1472706"/>
          </a:xfrm>
        </p:spPr>
        <p:txBody>
          <a:bodyPr>
            <a:normAutofit fontScale="85000" lnSpcReduction="20000"/>
          </a:bodyPr>
          <a:lstStyle/>
          <a:p>
            <a:pPr>
              <a:spcAft>
                <a:spcPts val="900"/>
              </a:spcAft>
            </a:pPr>
            <a:r>
              <a:rPr lang="en-GB" sz="1700">
                <a:latin typeface="Arial" panose="020B0604020202020204" pitchFamily="34" charset="0"/>
                <a:cs typeface="Arial" panose="020B0604020202020204" pitchFamily="34" charset="0"/>
              </a:rPr>
              <a:t>In order for cases to be handled, the employees have to notify their employer about what they have experienced or observed.</a:t>
            </a:r>
          </a:p>
          <a:p>
            <a:pPr>
              <a:lnSpc>
                <a:spcPct val="110000"/>
              </a:lnSpc>
              <a:spcAft>
                <a:spcPts val="900"/>
              </a:spcAft>
            </a:pPr>
            <a:r>
              <a:rPr lang="en-GB" sz="1700" b="1">
                <a:latin typeface="Arial" panose="020B0604020202020204" pitchFamily="34" charset="0"/>
                <a:cs typeface="Arial" panose="020B0604020202020204" pitchFamily="34" charset="0"/>
              </a:rPr>
              <a:t>Notifying the employer normally means alerting your nearest manager.</a:t>
            </a:r>
          </a:p>
          <a:p>
            <a:pPr>
              <a:lnSpc>
                <a:spcPct val="110000"/>
              </a:lnSpc>
              <a:spcAft>
                <a:spcPts val="900"/>
              </a:spcAft>
            </a:pPr>
            <a:r>
              <a:rPr lang="en-GB" sz="1700">
                <a:latin typeface="Arial" panose="020B0604020202020204" pitchFamily="34" charset="0"/>
                <a:cs typeface="Arial" panose="020B0604020202020204" pitchFamily="34" charset="0"/>
              </a:rPr>
              <a:t>If you for some reason do not trust your nearest manager, you may notify the superior manager, or in some special cases the HR or HSE Director. </a:t>
            </a:r>
          </a:p>
          <a:p>
            <a:pPr marL="0" indent="0">
              <a:lnSpc>
                <a:spcPct val="110000"/>
              </a:lnSpc>
              <a:spcAft>
                <a:spcPts val="900"/>
              </a:spcAft>
              <a:buNone/>
            </a:pPr>
            <a:endParaRPr lang="nb-NO" dirty="0">
              <a:solidFill>
                <a:schemeClr val="bg2">
                  <a:lumMod val="75000"/>
                </a:schemeClr>
              </a:solidFill>
              <a:latin typeface="Arial" panose="020B0604020202020204" pitchFamily="34" charset="0"/>
              <a:cs typeface="Arial" panose="020B0604020202020204" pitchFamily="34" charset="0"/>
            </a:endParaRPr>
          </a:p>
        </p:txBody>
      </p:sp>
      <p:sp>
        <p:nvSpPr>
          <p:cNvPr id="4" name="Plassholder for lysbildenummer 3">
            <a:extLst>
              <a:ext uri="{FF2B5EF4-FFF2-40B4-BE49-F238E27FC236}">
                <a16:creationId xmlns:a16="http://schemas.microsoft.com/office/drawing/2014/main" id="{8B7C36A4-C188-4BEE-923A-E2C2F0BB19A0}"/>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nb-NO"/>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F03E31A-22DC-4071-8E1C-4A431B9D4E0C}" type="slidenum">
              <a:rPr lang="nb-NO" smtClean="0"/>
              <a:pPr/>
              <a:t>10</a:t>
            </a:fld>
            <a:endParaRPr lang="nb-NO"/>
          </a:p>
        </p:txBody>
      </p:sp>
      <p:sp>
        <p:nvSpPr>
          <p:cNvPr id="8" name="Tittel 1">
            <a:extLst>
              <a:ext uri="{FF2B5EF4-FFF2-40B4-BE49-F238E27FC236}">
                <a16:creationId xmlns:a16="http://schemas.microsoft.com/office/drawing/2014/main" id="{66BF9259-95EA-427A-8682-6C404238CAA7}"/>
              </a:ext>
            </a:extLst>
          </p:cNvPr>
          <p:cNvSpPr txBox="1">
            <a:spLocks/>
          </p:cNvSpPr>
          <p:nvPr/>
        </p:nvSpPr>
        <p:spPr>
          <a:xfrm>
            <a:off x="311231" y="2254332"/>
            <a:ext cx="8299370" cy="566662"/>
          </a:xfrm>
          <a:prstGeom prst="rect">
            <a:avLst/>
          </a:prstGeom>
          <a:noFill/>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000" b="1">
                <a:solidFill>
                  <a:srgbClr val="004F9F"/>
                </a:solidFill>
                <a:latin typeface="Arial" panose="020B0604020202020204" pitchFamily="34" charset="0"/>
                <a:cs typeface="Arial" panose="020B0604020202020204" pitchFamily="34" charset="0"/>
              </a:rPr>
              <a:t>If you want an informal and confidential conversation, you can contact:</a:t>
            </a:r>
          </a:p>
        </p:txBody>
      </p:sp>
      <p:sp>
        <p:nvSpPr>
          <p:cNvPr id="9" name="TekstSylinder 8">
            <a:extLst>
              <a:ext uri="{FF2B5EF4-FFF2-40B4-BE49-F238E27FC236}">
                <a16:creationId xmlns:a16="http://schemas.microsoft.com/office/drawing/2014/main" id="{5F725F0C-299E-40FD-9DD8-F5F3233FC9EA}"/>
              </a:ext>
            </a:extLst>
          </p:cNvPr>
          <p:cNvSpPr txBox="1"/>
          <p:nvPr/>
        </p:nvSpPr>
        <p:spPr>
          <a:xfrm>
            <a:off x="311230" y="2820995"/>
            <a:ext cx="7169433" cy="1308050"/>
          </a:xfrm>
          <a:prstGeom prst="rect">
            <a:avLst/>
          </a:prstGeom>
          <a:noFill/>
        </p:spPr>
        <p:txBody>
          <a:bodyPr wrap="square" rtlCol="0">
            <a:spAutoFit/>
          </a:bodyPr>
          <a:lstStyle/>
          <a:p>
            <a:pPr marL="285750" indent="-285750">
              <a:spcAft>
                <a:spcPts val="900"/>
              </a:spcAft>
              <a:buFont typeface="Arial" panose="020B0604020202020204" pitchFamily="34" charset="0"/>
              <a:buChar char="•"/>
            </a:pPr>
            <a:r>
              <a:rPr lang="en-GB" sz="1600">
                <a:latin typeface="Arial" panose="020B0604020202020204" pitchFamily="34" charset="0"/>
                <a:cs typeface="Arial" panose="020B0604020202020204" pitchFamily="34" charset="0"/>
              </a:rPr>
              <a:t>Occupational Health Services (BHT)</a:t>
            </a:r>
          </a:p>
          <a:p>
            <a:pPr marL="285750" indent="-285750">
              <a:spcAft>
                <a:spcPts val="900"/>
              </a:spcAft>
              <a:buFont typeface="Arial" panose="020B0604020202020204" pitchFamily="34" charset="0"/>
              <a:buChar char="•"/>
            </a:pPr>
            <a:r>
              <a:rPr lang="en-GB" sz="1600">
                <a:latin typeface="Arial" panose="020B0604020202020204" pitchFamily="34" charset="0"/>
                <a:cs typeface="Arial" panose="020B0604020202020204" pitchFamily="34" charset="0"/>
              </a:rPr>
              <a:t>Union representatives</a:t>
            </a:r>
          </a:p>
          <a:p>
            <a:pPr marL="285750" indent="-285750">
              <a:spcAft>
                <a:spcPts val="900"/>
              </a:spcAft>
              <a:buFont typeface="Arial" panose="020B0604020202020204" pitchFamily="34" charset="0"/>
              <a:buChar char="•"/>
            </a:pPr>
            <a:r>
              <a:rPr lang="en-GB" sz="1600">
                <a:latin typeface="Arial" panose="020B0604020202020204" pitchFamily="34" charset="0"/>
                <a:cs typeface="Arial" panose="020B0604020202020204" pitchFamily="34" charset="0"/>
              </a:rPr>
              <a:t>Alternatively: confiding in a lawyer, doctor, psychologist or other professions with a duty of confidentiality</a:t>
            </a:r>
          </a:p>
        </p:txBody>
      </p:sp>
      <p:sp>
        <p:nvSpPr>
          <p:cNvPr id="10" name="TekstSylinder 9">
            <a:extLst>
              <a:ext uri="{FF2B5EF4-FFF2-40B4-BE49-F238E27FC236}">
                <a16:creationId xmlns:a16="http://schemas.microsoft.com/office/drawing/2014/main" id="{5162C4E8-85D4-4171-8484-FB8A5CDB2D63}"/>
              </a:ext>
            </a:extLst>
          </p:cNvPr>
          <p:cNvSpPr txBox="1"/>
          <p:nvPr/>
        </p:nvSpPr>
        <p:spPr>
          <a:xfrm>
            <a:off x="365761" y="4369955"/>
            <a:ext cx="8087360" cy="338554"/>
          </a:xfrm>
          <a:prstGeom prst="rect">
            <a:avLst/>
          </a:prstGeom>
          <a:noFill/>
        </p:spPr>
        <p:txBody>
          <a:bodyPr wrap="square" rtlCol="0">
            <a:spAutoFit/>
          </a:bodyPr>
          <a:lstStyle/>
          <a:p>
            <a:r>
              <a:rPr lang="en-GB" sz="1600" i="1"/>
              <a:t>Read more on Innsida: “Unacceptable behaviour – harassment and conflict”</a:t>
            </a:r>
          </a:p>
        </p:txBody>
      </p:sp>
      <p:sp>
        <p:nvSpPr>
          <p:cNvPr id="11" name="TekstSylinder 10">
            <a:extLst>
              <a:ext uri="{FF2B5EF4-FFF2-40B4-BE49-F238E27FC236}">
                <a16:creationId xmlns:a16="http://schemas.microsoft.com/office/drawing/2014/main" id="{5E9E8B73-D245-406D-98EF-80D72CA1D378}"/>
              </a:ext>
            </a:extLst>
          </p:cNvPr>
          <p:cNvSpPr txBox="1"/>
          <p:nvPr/>
        </p:nvSpPr>
        <p:spPr>
          <a:xfrm>
            <a:off x="6498782" y="2819989"/>
            <a:ext cx="1454593" cy="738664"/>
          </a:xfrm>
          <a:prstGeom prst="rect">
            <a:avLst/>
          </a:prstGeom>
          <a:noFill/>
          <a:ln>
            <a:solidFill>
              <a:schemeClr val="tx1"/>
            </a:solidFill>
          </a:ln>
        </p:spPr>
        <p:txBody>
          <a:bodyPr wrap="square" rtlCol="0">
            <a:spAutoFit/>
          </a:bodyPr>
          <a:lstStyle/>
          <a:p>
            <a:pPr algn="ctr"/>
            <a:r>
              <a:rPr lang="en-GB" sz="1400" b="1" dirty="0">
                <a:solidFill>
                  <a:srgbClr val="C00000"/>
                </a:solidFill>
              </a:rPr>
              <a:t>All the above have a duty of</a:t>
            </a:r>
          </a:p>
          <a:p>
            <a:pPr algn="ctr"/>
            <a:r>
              <a:rPr lang="en-GB" sz="1400" b="1" dirty="0">
                <a:solidFill>
                  <a:srgbClr val="C00000"/>
                </a:solidFill>
              </a:rPr>
              <a:t> confidentiality</a:t>
            </a:r>
          </a:p>
        </p:txBody>
      </p:sp>
    </p:spTree>
    <p:extLst>
      <p:ext uri="{BB962C8B-B14F-4D97-AF65-F5344CB8AC3E}">
        <p14:creationId xmlns:p14="http://schemas.microsoft.com/office/powerpoint/2010/main" val="3560373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5DE522E2-FB25-4C82-BC8F-9A2A58989E51}"/>
              </a:ext>
            </a:extLst>
          </p:cNvPr>
          <p:cNvSpPr/>
          <p:nvPr/>
        </p:nvSpPr>
        <p:spPr>
          <a:xfrm>
            <a:off x="0" y="4563708"/>
            <a:ext cx="9144000" cy="579792"/>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nb-NO"/>
          </a:p>
        </p:txBody>
      </p:sp>
      <p:sp>
        <p:nvSpPr>
          <p:cNvPr id="14" name="Delvis sirkel 13">
            <a:extLst>
              <a:ext uri="{FF2B5EF4-FFF2-40B4-BE49-F238E27FC236}">
                <a16:creationId xmlns:a16="http://schemas.microsoft.com/office/drawing/2014/main" id="{893630E8-1C2E-4C29-9AA9-3C2E97DFE38E}"/>
              </a:ext>
            </a:extLst>
          </p:cNvPr>
          <p:cNvSpPr/>
          <p:nvPr/>
        </p:nvSpPr>
        <p:spPr>
          <a:xfrm rot="16200000">
            <a:off x="2799538" y="2822169"/>
            <a:ext cx="1772462" cy="1772462"/>
          </a:xfrm>
          <a:prstGeom prst="pieWedge">
            <a:avLst/>
          </a:prstGeom>
          <a:solidFill>
            <a:srgbClr val="4277B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5" name="Delvis sirkel 14">
            <a:extLst>
              <a:ext uri="{FF2B5EF4-FFF2-40B4-BE49-F238E27FC236}">
                <a16:creationId xmlns:a16="http://schemas.microsoft.com/office/drawing/2014/main" id="{6541902D-1E59-48B1-8073-BC022BBDF01C}"/>
              </a:ext>
            </a:extLst>
          </p:cNvPr>
          <p:cNvSpPr/>
          <p:nvPr/>
        </p:nvSpPr>
        <p:spPr>
          <a:xfrm>
            <a:off x="2804093" y="980668"/>
            <a:ext cx="1772462" cy="1772462"/>
          </a:xfrm>
          <a:prstGeom prst="pieWedge">
            <a:avLst/>
          </a:prstGeom>
          <a:solidFill>
            <a:srgbClr val="4277B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6" name="Delvis sirkel 15">
            <a:extLst>
              <a:ext uri="{FF2B5EF4-FFF2-40B4-BE49-F238E27FC236}">
                <a16:creationId xmlns:a16="http://schemas.microsoft.com/office/drawing/2014/main" id="{D5278E4D-3B74-4B36-AC17-C21748A558F6}"/>
              </a:ext>
            </a:extLst>
          </p:cNvPr>
          <p:cNvSpPr/>
          <p:nvPr/>
        </p:nvSpPr>
        <p:spPr>
          <a:xfrm rot="5400000">
            <a:off x="4632892" y="980668"/>
            <a:ext cx="1772462" cy="1772462"/>
          </a:xfrm>
          <a:prstGeom prst="pieWedge">
            <a:avLst/>
          </a:prstGeom>
          <a:solidFill>
            <a:srgbClr val="4277B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7" name="Delvis sirkel 16">
            <a:extLst>
              <a:ext uri="{FF2B5EF4-FFF2-40B4-BE49-F238E27FC236}">
                <a16:creationId xmlns:a16="http://schemas.microsoft.com/office/drawing/2014/main" id="{CD28658E-71ED-4CE1-AE3F-B483B12FBEBC}"/>
              </a:ext>
            </a:extLst>
          </p:cNvPr>
          <p:cNvSpPr/>
          <p:nvPr/>
        </p:nvSpPr>
        <p:spPr>
          <a:xfrm rot="10800000">
            <a:off x="4632892" y="2820791"/>
            <a:ext cx="1772462" cy="1772462"/>
          </a:xfrm>
          <a:prstGeom prst="pieWedge">
            <a:avLst/>
          </a:prstGeom>
          <a:solidFill>
            <a:srgbClr val="4277B8"/>
          </a:solidFill>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pic>
        <p:nvPicPr>
          <p:cNvPr id="18" name="Bilde 17" descr="ny_logo.jpg">
            <a:extLst>
              <a:ext uri="{FF2B5EF4-FFF2-40B4-BE49-F238E27FC236}">
                <a16:creationId xmlns:a16="http://schemas.microsoft.com/office/drawing/2014/main" id="{1E450914-74E1-4A81-B0A6-F8C46B63560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1677" y="4563708"/>
            <a:ext cx="1355012" cy="385455"/>
          </a:xfrm>
          <a:prstGeom prst="rect">
            <a:avLst/>
          </a:prstGeom>
        </p:spPr>
      </p:pic>
      <p:graphicFrame>
        <p:nvGraphicFramePr>
          <p:cNvPr id="19" name="Diagram 18">
            <a:extLst>
              <a:ext uri="{FF2B5EF4-FFF2-40B4-BE49-F238E27FC236}">
                <a16:creationId xmlns:a16="http://schemas.microsoft.com/office/drawing/2014/main" id="{7B8A9427-1682-43C5-A54B-D7BF0F3DBDCC}"/>
              </a:ext>
            </a:extLst>
          </p:cNvPr>
          <p:cNvGraphicFramePr/>
          <p:nvPr>
            <p:extLst>
              <p:ext uri="{D42A27DB-BD31-4B8C-83A1-F6EECF244321}">
                <p14:modId xmlns:p14="http://schemas.microsoft.com/office/powerpoint/2010/main" val="191878239"/>
              </p:ext>
            </p:extLst>
          </p:nvPr>
        </p:nvGraphicFramePr>
        <p:xfrm>
          <a:off x="1898365" y="1018903"/>
          <a:ext cx="5408126" cy="360462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0" name="TekstSylinder 19">
            <a:extLst>
              <a:ext uri="{FF2B5EF4-FFF2-40B4-BE49-F238E27FC236}">
                <a16:creationId xmlns:a16="http://schemas.microsoft.com/office/drawing/2014/main" id="{B53B9515-4CA2-4C5D-9B94-96DAB1064852}"/>
              </a:ext>
            </a:extLst>
          </p:cNvPr>
          <p:cNvSpPr txBox="1"/>
          <p:nvPr/>
        </p:nvSpPr>
        <p:spPr>
          <a:xfrm>
            <a:off x="4602428" y="1914027"/>
            <a:ext cx="1419498" cy="276999"/>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GB" sz="1200" b="1">
                <a:solidFill>
                  <a:schemeClr val="accent3">
                    <a:lumMod val="40000"/>
                    <a:lumOff val="60000"/>
                  </a:schemeClr>
                </a:solidFill>
              </a:rPr>
              <a:t>Developing measures</a:t>
            </a:r>
          </a:p>
        </p:txBody>
      </p:sp>
      <p:sp>
        <p:nvSpPr>
          <p:cNvPr id="21" name="TekstSylinder 20">
            <a:extLst>
              <a:ext uri="{FF2B5EF4-FFF2-40B4-BE49-F238E27FC236}">
                <a16:creationId xmlns:a16="http://schemas.microsoft.com/office/drawing/2014/main" id="{6E281CB5-7716-49D8-B40E-6512B9BCADD4}"/>
              </a:ext>
            </a:extLst>
          </p:cNvPr>
          <p:cNvSpPr txBox="1"/>
          <p:nvPr/>
        </p:nvSpPr>
        <p:spPr>
          <a:xfrm>
            <a:off x="4632892" y="3218639"/>
            <a:ext cx="1419498" cy="461665"/>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GB" sz="1200" b="1">
                <a:solidFill>
                  <a:schemeClr val="accent3">
                    <a:lumMod val="40000"/>
                    <a:lumOff val="60000"/>
                  </a:schemeClr>
                </a:solidFill>
              </a:rPr>
              <a:t>Initiate and evaluate</a:t>
            </a:r>
          </a:p>
        </p:txBody>
      </p:sp>
      <p:sp>
        <p:nvSpPr>
          <p:cNvPr id="22" name="TekstSylinder 21">
            <a:extLst>
              <a:ext uri="{FF2B5EF4-FFF2-40B4-BE49-F238E27FC236}">
                <a16:creationId xmlns:a16="http://schemas.microsoft.com/office/drawing/2014/main" id="{A8B11D9C-D097-4D9A-9603-7E57C6BFFC51}"/>
              </a:ext>
            </a:extLst>
          </p:cNvPr>
          <p:cNvSpPr txBox="1"/>
          <p:nvPr/>
        </p:nvSpPr>
        <p:spPr>
          <a:xfrm>
            <a:off x="3182930" y="3275085"/>
            <a:ext cx="1419498" cy="276999"/>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GB" sz="1200" b="1">
                <a:solidFill>
                  <a:schemeClr val="accent3">
                    <a:lumMod val="40000"/>
                    <a:lumOff val="60000"/>
                  </a:schemeClr>
                </a:solidFill>
              </a:rPr>
              <a:t>Follow-up</a:t>
            </a:r>
          </a:p>
        </p:txBody>
      </p:sp>
      <p:sp>
        <p:nvSpPr>
          <p:cNvPr id="23" name="TekstSylinder 22">
            <a:extLst>
              <a:ext uri="{FF2B5EF4-FFF2-40B4-BE49-F238E27FC236}">
                <a16:creationId xmlns:a16="http://schemas.microsoft.com/office/drawing/2014/main" id="{43575C37-AC68-4E90-809C-5F2E8428AC07}"/>
              </a:ext>
            </a:extLst>
          </p:cNvPr>
          <p:cNvSpPr txBox="1"/>
          <p:nvPr/>
        </p:nvSpPr>
        <p:spPr>
          <a:xfrm>
            <a:off x="3228538" y="1898624"/>
            <a:ext cx="1419498" cy="276999"/>
          </a:xfrm>
          <a:prstGeom prst="rect">
            <a:avLst/>
          </a:prstGeom>
          <a:noFill/>
          <a:effectLst>
            <a:outerShdw blurRad="50800" dist="38100" dir="5400000" algn="t" rotWithShape="0">
              <a:prstClr val="black">
                <a:alpha val="40000"/>
              </a:prstClr>
            </a:outerShdw>
          </a:effectLst>
        </p:spPr>
        <p:txBody>
          <a:bodyPr wrap="square" rtlCol="0">
            <a:spAutoFit/>
          </a:bodyPr>
          <a:lstStyle/>
          <a:p>
            <a:pPr algn="ctr"/>
            <a:r>
              <a:rPr lang="en-GB" sz="1200" b="1">
                <a:solidFill>
                  <a:schemeClr val="accent3">
                    <a:lumMod val="40000"/>
                    <a:lumOff val="60000"/>
                  </a:schemeClr>
                </a:solidFill>
              </a:rPr>
              <a:t>Follow-up</a:t>
            </a:r>
          </a:p>
        </p:txBody>
      </p:sp>
      <p:sp>
        <p:nvSpPr>
          <p:cNvPr id="24" name="Avrundet rektangel 16">
            <a:extLst>
              <a:ext uri="{FF2B5EF4-FFF2-40B4-BE49-F238E27FC236}">
                <a16:creationId xmlns:a16="http://schemas.microsoft.com/office/drawing/2014/main" id="{78329DEF-D4FE-43B6-B1FA-E4BD8C5053BB}"/>
              </a:ext>
            </a:extLst>
          </p:cNvPr>
          <p:cNvSpPr/>
          <p:nvPr/>
        </p:nvSpPr>
        <p:spPr>
          <a:xfrm>
            <a:off x="6057860" y="306234"/>
            <a:ext cx="2968980" cy="1726072"/>
          </a:xfrm>
          <a:prstGeom prst="round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endParaRPr lang="nb-NO" sz="1200" dirty="0">
              <a:solidFill>
                <a:schemeClr val="tx2"/>
              </a:solidFill>
            </a:endParaRPr>
          </a:p>
          <a:p>
            <a:endParaRPr lang="nb-NO" sz="300" dirty="0">
              <a:solidFill>
                <a:schemeClr val="tx2"/>
              </a:solidFill>
            </a:endParaRPr>
          </a:p>
          <a:p>
            <a:r>
              <a:rPr lang="en-GB" sz="1200" dirty="0">
                <a:solidFill>
                  <a:schemeClr val="tx2"/>
                </a:solidFill>
              </a:rPr>
              <a:t>Working environment on the agenda </a:t>
            </a:r>
          </a:p>
          <a:p>
            <a:pPr marL="171450" indent="-171450">
              <a:buFont typeface="Arial" panose="020B0604020202020204" pitchFamily="34" charset="0"/>
              <a:buChar char="•"/>
            </a:pPr>
            <a:r>
              <a:rPr lang="en-GB" sz="1050" dirty="0">
                <a:solidFill>
                  <a:schemeClr val="tx2"/>
                </a:solidFill>
              </a:rPr>
              <a:t>Pre-meeting manager and safety deputy</a:t>
            </a:r>
          </a:p>
          <a:p>
            <a:pPr marL="171450" indent="-171450">
              <a:buFont typeface="Arial" panose="020B0604020202020204" pitchFamily="34" charset="0"/>
              <a:buChar char="•"/>
            </a:pPr>
            <a:r>
              <a:rPr lang="en-GB" sz="1050" dirty="0">
                <a:solidFill>
                  <a:schemeClr val="tx2"/>
                </a:solidFill>
              </a:rPr>
              <a:t>Together with the employees: </a:t>
            </a:r>
          </a:p>
          <a:p>
            <a:pPr marL="628650" lvl="1" indent="-171450">
              <a:buFont typeface="Arial" panose="020B0604020202020204" pitchFamily="34" charset="0"/>
              <a:buChar char="•"/>
            </a:pPr>
            <a:r>
              <a:rPr lang="en-GB" sz="1050" dirty="0">
                <a:solidFill>
                  <a:schemeClr val="tx2"/>
                </a:solidFill>
              </a:rPr>
              <a:t>surveying (new) challenges</a:t>
            </a:r>
          </a:p>
          <a:p>
            <a:pPr marL="628650" lvl="1" indent="-171450">
              <a:buFont typeface="Arial" panose="020B0604020202020204" pitchFamily="34" charset="0"/>
              <a:buChar char="•"/>
            </a:pPr>
            <a:r>
              <a:rPr lang="en-GB" sz="1050" dirty="0">
                <a:solidFill>
                  <a:schemeClr val="tx2"/>
                </a:solidFill>
              </a:rPr>
              <a:t>developing measures (if needed)</a:t>
            </a:r>
          </a:p>
          <a:p>
            <a:pPr marL="171450" indent="-171450">
              <a:buFont typeface="Arial" panose="020B0604020202020204" pitchFamily="34" charset="0"/>
              <a:buChar char="•"/>
            </a:pPr>
            <a:r>
              <a:rPr lang="en-GB" sz="1050" dirty="0">
                <a:solidFill>
                  <a:schemeClr val="tx2"/>
                </a:solidFill>
              </a:rPr>
              <a:t>The main aspects are reported to the senior manager, and the plans should be documented in </a:t>
            </a:r>
            <a:r>
              <a:rPr lang="en-GB" sz="1050" dirty="0" err="1">
                <a:solidFill>
                  <a:schemeClr val="tx2"/>
                </a:solidFill>
              </a:rPr>
              <a:t>ePhorte</a:t>
            </a:r>
            <a:r>
              <a:rPr lang="en-GB" sz="1050" dirty="0">
                <a:solidFill>
                  <a:schemeClr val="tx2"/>
                </a:solidFill>
              </a:rPr>
              <a:t> (deadline 30 October).</a:t>
            </a:r>
          </a:p>
          <a:p>
            <a:pPr marL="171450" indent="-171450">
              <a:buFont typeface="Arial" panose="020B0604020202020204" pitchFamily="34" charset="0"/>
              <a:buChar char="•"/>
            </a:pPr>
            <a:endParaRPr lang="nb-NO" sz="300" dirty="0"/>
          </a:p>
          <a:p>
            <a:pPr marL="285750" indent="-285750">
              <a:buFont typeface="Arial" panose="020B0604020202020204" pitchFamily="34" charset="0"/>
              <a:buChar char="•"/>
            </a:pPr>
            <a:endParaRPr lang="nb-NO" sz="1400" dirty="0"/>
          </a:p>
        </p:txBody>
      </p:sp>
      <p:sp>
        <p:nvSpPr>
          <p:cNvPr id="25" name="Avrundet rektangel 17">
            <a:extLst>
              <a:ext uri="{FF2B5EF4-FFF2-40B4-BE49-F238E27FC236}">
                <a16:creationId xmlns:a16="http://schemas.microsoft.com/office/drawing/2014/main" id="{3E4790D2-A079-4FEB-8D7E-2418CD2C67E9}"/>
              </a:ext>
            </a:extLst>
          </p:cNvPr>
          <p:cNvSpPr/>
          <p:nvPr/>
        </p:nvSpPr>
        <p:spPr>
          <a:xfrm>
            <a:off x="62856" y="2052526"/>
            <a:ext cx="2675789" cy="1426170"/>
          </a:xfrm>
          <a:prstGeom prst="round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rtlCol="0" anchor="ctr"/>
          <a:lstStyle/>
          <a:p>
            <a:r>
              <a:rPr lang="en-GB" sz="1600">
                <a:solidFill>
                  <a:schemeClr val="tx2"/>
                </a:solidFill>
              </a:rPr>
              <a:t>Working environment follow-up</a:t>
            </a:r>
          </a:p>
          <a:p>
            <a:pPr marL="171450" indent="-171450">
              <a:buFont typeface="Arial" panose="020B0604020202020204" pitchFamily="34" charset="0"/>
              <a:buChar char="•"/>
            </a:pPr>
            <a:r>
              <a:rPr lang="en-GB" sz="1200">
                <a:solidFill>
                  <a:schemeClr val="tx2"/>
                </a:solidFill>
              </a:rPr>
              <a:t>Continuous follow-up and adjustment of measures at the unit throughout the year</a:t>
            </a:r>
          </a:p>
          <a:p>
            <a:pPr marL="171450" indent="-171450">
              <a:buFont typeface="Arial" panose="020B0604020202020204" pitchFamily="34" charset="0"/>
              <a:buChar char="•"/>
            </a:pPr>
            <a:r>
              <a:rPr lang="en-GB" sz="1200">
                <a:solidFill>
                  <a:schemeClr val="tx2"/>
                </a:solidFill>
              </a:rPr>
              <a:t>Follow-up among managers</a:t>
            </a:r>
          </a:p>
          <a:p>
            <a:pPr marL="171450" indent="-171450">
              <a:buFont typeface="Arial" panose="020B0604020202020204" pitchFamily="34" charset="0"/>
              <a:buChar char="•"/>
            </a:pPr>
            <a:r>
              <a:rPr lang="en-GB" sz="1200">
                <a:solidFill>
                  <a:schemeClr val="tx2"/>
                </a:solidFill>
              </a:rPr>
              <a:t>Follow-up of individuals</a:t>
            </a:r>
          </a:p>
        </p:txBody>
      </p:sp>
      <p:sp>
        <p:nvSpPr>
          <p:cNvPr id="26" name="Avrundet rektangel 16">
            <a:extLst>
              <a:ext uri="{FF2B5EF4-FFF2-40B4-BE49-F238E27FC236}">
                <a16:creationId xmlns:a16="http://schemas.microsoft.com/office/drawing/2014/main" id="{2C8CAE98-EDE9-45C5-8BA3-6E994220CF3C}"/>
              </a:ext>
            </a:extLst>
          </p:cNvPr>
          <p:cNvSpPr/>
          <p:nvPr/>
        </p:nvSpPr>
        <p:spPr>
          <a:xfrm>
            <a:off x="6035730" y="3680304"/>
            <a:ext cx="2836593" cy="1222372"/>
          </a:xfrm>
          <a:prstGeom prst="roundRect">
            <a:avLst/>
          </a:prstGeom>
          <a:solidFill>
            <a:schemeClr val="accent3">
              <a:lumMod val="40000"/>
              <a:lumOff val="60000"/>
            </a:schemeClr>
          </a:solidFill>
        </p:spPr>
        <p:style>
          <a:lnRef idx="1">
            <a:schemeClr val="accent1"/>
          </a:lnRef>
          <a:fillRef idx="3">
            <a:schemeClr val="accent1"/>
          </a:fillRef>
          <a:effectRef idx="2">
            <a:schemeClr val="accent1"/>
          </a:effectRef>
          <a:fontRef idx="minor">
            <a:schemeClr val="lt1"/>
          </a:fontRef>
        </p:style>
        <p:txBody>
          <a:bodyPr rtlCol="0" anchor="ctr"/>
          <a:lstStyle/>
          <a:p>
            <a:endParaRPr lang="nb-NO" sz="1600" dirty="0">
              <a:solidFill>
                <a:schemeClr val="tx2"/>
              </a:solidFill>
            </a:endParaRPr>
          </a:p>
          <a:p>
            <a:pPr marL="171450" indent="-171450">
              <a:buFont typeface="Arial" panose="020B0604020202020204" pitchFamily="34" charset="0"/>
              <a:buChar char="•"/>
            </a:pPr>
            <a:r>
              <a:rPr lang="en-GB" sz="1200" dirty="0">
                <a:solidFill>
                  <a:schemeClr val="tx2"/>
                </a:solidFill>
              </a:rPr>
              <a:t>The manager and the safety deputy should complete the form “Summary and evaluation” (deadline 16 December). The manager will receive the form by email.</a:t>
            </a:r>
          </a:p>
          <a:p>
            <a:pPr marL="285750" indent="-285750">
              <a:buFont typeface="Arial" panose="020B0604020202020204" pitchFamily="34" charset="0"/>
              <a:buChar char="•"/>
            </a:pPr>
            <a:endParaRPr lang="nb-NO" dirty="0"/>
          </a:p>
        </p:txBody>
      </p:sp>
      <p:sp>
        <p:nvSpPr>
          <p:cNvPr id="2" name="TekstSylinder 1">
            <a:extLst>
              <a:ext uri="{FF2B5EF4-FFF2-40B4-BE49-F238E27FC236}">
                <a16:creationId xmlns:a16="http://schemas.microsoft.com/office/drawing/2014/main" id="{4BD291C4-4766-4289-AFDD-F63987A9FED6}"/>
              </a:ext>
            </a:extLst>
          </p:cNvPr>
          <p:cNvSpPr txBox="1"/>
          <p:nvPr/>
        </p:nvSpPr>
        <p:spPr>
          <a:xfrm>
            <a:off x="271675" y="267226"/>
            <a:ext cx="5946245" cy="400110"/>
          </a:xfrm>
          <a:prstGeom prst="rect">
            <a:avLst/>
          </a:prstGeom>
          <a:noFill/>
        </p:spPr>
        <p:txBody>
          <a:bodyPr wrap="square" rtlCol="0">
            <a:spAutoFit/>
          </a:bodyPr>
          <a:lstStyle/>
          <a:p>
            <a:r>
              <a:rPr lang="en-GB" sz="2000" b="1">
                <a:solidFill>
                  <a:srgbClr val="004F9F"/>
                </a:solidFill>
              </a:rPr>
              <a:t>2020/21 schedule for working environment efforts</a:t>
            </a:r>
          </a:p>
        </p:txBody>
      </p:sp>
    </p:spTree>
    <p:extLst>
      <p:ext uri="{BB962C8B-B14F-4D97-AF65-F5344CB8AC3E}">
        <p14:creationId xmlns:p14="http://schemas.microsoft.com/office/powerpoint/2010/main" val="38248334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235D163-720E-40A8-8CA7-72CA62AF5CA0}"/>
              </a:ext>
            </a:extLst>
          </p:cNvPr>
          <p:cNvSpPr>
            <a:spLocks noGrp="1"/>
          </p:cNvSpPr>
          <p:nvPr>
            <p:ph type="title"/>
          </p:nvPr>
        </p:nvSpPr>
        <p:spPr/>
        <p:txBody>
          <a:bodyPr>
            <a:normAutofit/>
          </a:bodyPr>
          <a:lstStyle/>
          <a:p>
            <a:r>
              <a:rPr lang="en-GB" b="1">
                <a:solidFill>
                  <a:srgbClr val="01509D"/>
                </a:solidFill>
                <a:latin typeface="+mj-lt"/>
                <a:cs typeface="Arial" panose="020B0604020202020204" pitchFamily="34" charset="0"/>
              </a:rPr>
              <a:t>Local focus</a:t>
            </a:r>
          </a:p>
        </p:txBody>
      </p:sp>
      <p:sp>
        <p:nvSpPr>
          <p:cNvPr id="3" name="Plassholder for innhold 2">
            <a:extLst>
              <a:ext uri="{FF2B5EF4-FFF2-40B4-BE49-F238E27FC236}">
                <a16:creationId xmlns:a16="http://schemas.microsoft.com/office/drawing/2014/main" id="{4CCBE0E9-1BAE-46CD-B5F3-58CCD4D59C52}"/>
              </a:ext>
            </a:extLst>
          </p:cNvPr>
          <p:cNvSpPr>
            <a:spLocks noGrp="1"/>
          </p:cNvSpPr>
          <p:nvPr>
            <p:ph idx="1"/>
          </p:nvPr>
        </p:nvSpPr>
        <p:spPr>
          <a:xfrm>
            <a:off x="206621" y="1504334"/>
            <a:ext cx="8159158" cy="2917373"/>
          </a:xfrm>
        </p:spPr>
        <p:txBody>
          <a:bodyPr>
            <a:noAutofit/>
          </a:bodyPr>
          <a:lstStyle/>
          <a:p>
            <a:pPr fontAlgn="base"/>
            <a:r>
              <a:rPr lang="en-GB" sz="2000">
                <a:latin typeface="Arial" panose="020B0604020202020204" pitchFamily="34" charset="0"/>
                <a:cs typeface="Arial" panose="020B0604020202020204" pitchFamily="34" charset="0"/>
              </a:rPr>
              <a:t>Work with what you can change, in the short and long term.</a:t>
            </a:r>
          </a:p>
          <a:p>
            <a:pPr fontAlgn="base"/>
            <a:endParaRPr lang="nb-NO" sz="2000" dirty="0">
              <a:latin typeface="Arial" panose="020B0604020202020204" pitchFamily="34" charset="0"/>
              <a:cs typeface="Arial" panose="020B0604020202020204" pitchFamily="34" charset="0"/>
            </a:endParaRPr>
          </a:p>
          <a:p>
            <a:pPr fontAlgn="base"/>
            <a:r>
              <a:rPr lang="en-GB" sz="2000">
                <a:latin typeface="Arial" panose="020B0604020202020204" pitchFamily="34" charset="0"/>
                <a:cs typeface="Arial" panose="020B0604020202020204" pitchFamily="34" charset="0"/>
              </a:rPr>
              <a:t>Significant aspects that the group cannot affect directly, should be reported to the manager or in other appropriate forums. </a:t>
            </a:r>
          </a:p>
          <a:p>
            <a:pPr fontAlgn="base">
              <a:lnSpc>
                <a:spcPct val="150000"/>
              </a:lnSpc>
            </a:pPr>
            <a:endParaRPr lang="nb-NO" sz="2325" dirty="0">
              <a:solidFill>
                <a:srgbClr val="0066CC"/>
              </a:solidFill>
              <a:latin typeface="Arial" panose="020B0604020202020204" pitchFamily="34" charset="0"/>
              <a:cs typeface="Arial" panose="020B0604020202020204" pitchFamily="34" charset="0"/>
            </a:endParaRPr>
          </a:p>
        </p:txBody>
      </p:sp>
      <p:sp>
        <p:nvSpPr>
          <p:cNvPr id="4" name="Plassholder for lysbildenummer 3">
            <a:extLst>
              <a:ext uri="{FF2B5EF4-FFF2-40B4-BE49-F238E27FC236}">
                <a16:creationId xmlns:a16="http://schemas.microsoft.com/office/drawing/2014/main" id="{0AC8BD36-7624-4FDC-9700-63903357155F}"/>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nb-NO"/>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F03E31A-22DC-4071-8E1C-4A431B9D4E0C}" type="slidenum">
              <a:rPr lang="nb-NO" smtClean="0"/>
              <a:pPr/>
              <a:t>3</a:t>
            </a:fld>
            <a:endParaRPr lang="nb-NO"/>
          </a:p>
        </p:txBody>
      </p:sp>
    </p:spTree>
    <p:extLst>
      <p:ext uri="{BB962C8B-B14F-4D97-AF65-F5344CB8AC3E}">
        <p14:creationId xmlns:p14="http://schemas.microsoft.com/office/powerpoint/2010/main" val="17679707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0F61708-A728-416B-87CF-8DBC24B88498}"/>
              </a:ext>
            </a:extLst>
          </p:cNvPr>
          <p:cNvSpPr>
            <a:spLocks noGrp="1"/>
          </p:cNvSpPr>
          <p:nvPr>
            <p:ph type="title"/>
          </p:nvPr>
        </p:nvSpPr>
        <p:spPr>
          <a:xfrm>
            <a:off x="301387" y="298339"/>
            <a:ext cx="6820774" cy="951621"/>
          </a:xfrm>
        </p:spPr>
        <p:txBody>
          <a:bodyPr/>
          <a:lstStyle/>
          <a:p>
            <a:r>
              <a:rPr lang="en-GB" sz="2400">
                <a:solidFill>
                  <a:srgbClr val="004F9F"/>
                </a:solidFill>
              </a:rPr>
              <a:t>How has the coronavirus pandemic affected our work and working environment?</a:t>
            </a:r>
            <a:br>
              <a:rPr lang="en-GB" sz="2800">
                <a:solidFill>
                  <a:srgbClr val="004F9F"/>
                </a:solidFill>
              </a:rPr>
            </a:br>
            <a:endParaRPr lang="en-GB" sz="2800">
              <a:solidFill>
                <a:srgbClr val="004F9F"/>
              </a:solidFill>
            </a:endParaRPr>
          </a:p>
        </p:txBody>
      </p:sp>
      <p:sp>
        <p:nvSpPr>
          <p:cNvPr id="3" name="Plassholder for innhold 2">
            <a:extLst>
              <a:ext uri="{FF2B5EF4-FFF2-40B4-BE49-F238E27FC236}">
                <a16:creationId xmlns:a16="http://schemas.microsoft.com/office/drawing/2014/main" id="{5A30A88C-D1D5-42FC-9A6D-7E073AF06A69}"/>
              </a:ext>
            </a:extLst>
          </p:cNvPr>
          <p:cNvSpPr>
            <a:spLocks noGrp="1"/>
          </p:cNvSpPr>
          <p:nvPr>
            <p:ph idx="1"/>
          </p:nvPr>
        </p:nvSpPr>
        <p:spPr>
          <a:xfrm>
            <a:off x="301385" y="1498600"/>
            <a:ext cx="8418747" cy="3125440"/>
          </a:xfrm>
        </p:spPr>
        <p:txBody>
          <a:bodyPr/>
          <a:lstStyle/>
          <a:p>
            <a:pPr marL="0" lvl="0" indent="0">
              <a:buNone/>
            </a:pPr>
            <a:r>
              <a:rPr lang="en-GB" sz="1800" b="1">
                <a:solidFill>
                  <a:srgbClr val="004F9F"/>
                </a:solidFill>
              </a:rPr>
              <a:t> Examples of possible topics: </a:t>
            </a:r>
          </a:p>
          <a:p>
            <a:pPr lvl="0"/>
            <a:r>
              <a:rPr lang="en-GB" sz="1800"/>
              <a:t>Do we have the competence required to cope with the new digital workday?</a:t>
            </a:r>
          </a:p>
          <a:p>
            <a:pPr lvl="0"/>
            <a:r>
              <a:rPr lang="en-GB" sz="1800"/>
              <a:t>How do we use our facilities when we have more digital meetings than we used to? </a:t>
            </a:r>
          </a:p>
          <a:p>
            <a:pPr lvl="0"/>
            <a:r>
              <a:rPr lang="en-GB" sz="1800"/>
              <a:t>Are more flexible working methods (e.g. working from home) compatible with our type of work and our working environment?</a:t>
            </a:r>
          </a:p>
          <a:p>
            <a:pPr lvl="0"/>
            <a:r>
              <a:rPr lang="en-GB" sz="1800"/>
              <a:t>Is infection control something we still have to contend with, and what does that mean for our work this autumn?</a:t>
            </a:r>
          </a:p>
          <a:p>
            <a:pPr lvl="0"/>
            <a:r>
              <a:rPr lang="en-GB" sz="1800"/>
              <a:t>How can we take care of employees who for different reasons are not able to be present on campus?</a:t>
            </a:r>
          </a:p>
          <a:p>
            <a:endParaRPr lang="nb-NO" sz="1800" dirty="0"/>
          </a:p>
        </p:txBody>
      </p:sp>
    </p:spTree>
    <p:extLst>
      <p:ext uri="{BB962C8B-B14F-4D97-AF65-F5344CB8AC3E}">
        <p14:creationId xmlns:p14="http://schemas.microsoft.com/office/powerpoint/2010/main" val="1777268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A3F9AF0-AB24-4105-9636-ECEB981B50E4}"/>
              </a:ext>
            </a:extLst>
          </p:cNvPr>
          <p:cNvSpPr>
            <a:spLocks noGrp="1"/>
          </p:cNvSpPr>
          <p:nvPr>
            <p:ph type="title"/>
          </p:nvPr>
        </p:nvSpPr>
        <p:spPr>
          <a:xfrm>
            <a:off x="301385" y="298339"/>
            <a:ext cx="8418747" cy="463846"/>
          </a:xfrm>
        </p:spPr>
        <p:txBody>
          <a:bodyPr/>
          <a:lstStyle/>
          <a:p>
            <a:r>
              <a:rPr lang="en-GB" sz="2400">
                <a:solidFill>
                  <a:srgbClr val="004F9F"/>
                </a:solidFill>
              </a:rPr>
              <a:t>Planning the follow-up process</a:t>
            </a:r>
          </a:p>
        </p:txBody>
      </p:sp>
      <p:sp>
        <p:nvSpPr>
          <p:cNvPr id="3" name="Plassholder for innhold 2">
            <a:extLst>
              <a:ext uri="{FF2B5EF4-FFF2-40B4-BE49-F238E27FC236}">
                <a16:creationId xmlns:a16="http://schemas.microsoft.com/office/drawing/2014/main" id="{8EBD6EE9-407E-457C-BC53-3C291D74DE84}"/>
              </a:ext>
            </a:extLst>
          </p:cNvPr>
          <p:cNvSpPr>
            <a:spLocks noGrp="1"/>
          </p:cNvSpPr>
          <p:nvPr>
            <p:ph idx="1"/>
          </p:nvPr>
        </p:nvSpPr>
        <p:spPr/>
        <p:txBody>
          <a:bodyPr/>
          <a:lstStyle/>
          <a:p>
            <a:pPr marL="0" indent="0">
              <a:buNone/>
            </a:pPr>
            <a:r>
              <a:rPr lang="en-GB" sz="1800" b="1"/>
              <a:t>Choose ground rules that protect infection control</a:t>
            </a:r>
          </a:p>
          <a:p>
            <a:pPr marL="0" indent="0">
              <a:buNone/>
            </a:pPr>
            <a:r>
              <a:rPr lang="en-GB" sz="1600"/>
              <a:t>Provided that we have to account for the risk of infection and </a:t>
            </a:r>
            <a:r>
              <a:rPr lang="en-GB" sz="1600" i="1"/>
              <a:t>adhere to the one meter rule</a:t>
            </a:r>
            <a:r>
              <a:rPr lang="en-GB" sz="1600"/>
              <a:t>, many units will not be able to gather all their employees for a follow-up meeting. </a:t>
            </a:r>
          </a:p>
          <a:p>
            <a:r>
              <a:rPr lang="en-GB" sz="1600"/>
              <a:t>You should therefore consider </a:t>
            </a:r>
            <a:r>
              <a:rPr lang="en-GB" sz="1600" i="1"/>
              <a:t>establishing</a:t>
            </a:r>
            <a:r>
              <a:rPr lang="en-GB" sz="1600"/>
              <a:t> </a:t>
            </a:r>
            <a:r>
              <a:rPr lang="en-GB" sz="1600" i="1"/>
              <a:t>groups/cohorts of employees</a:t>
            </a:r>
            <a:r>
              <a:rPr lang="en-GB" sz="1600"/>
              <a:t> to ensure that all of them are able to partake.  </a:t>
            </a:r>
          </a:p>
          <a:p>
            <a:r>
              <a:rPr lang="en-GB" sz="1600"/>
              <a:t>Follow-up meetings can also be held on Zoom or similar tools, with a communal review and discussions in groups. </a:t>
            </a:r>
          </a:p>
          <a:p>
            <a:pPr marL="0" indent="0">
              <a:buNone/>
            </a:pPr>
            <a:endParaRPr lang="nb-NO" sz="1800" dirty="0"/>
          </a:p>
          <a:p>
            <a:pPr marL="0" indent="0">
              <a:buNone/>
            </a:pPr>
            <a:r>
              <a:rPr lang="en-GB" sz="1800" b="1"/>
              <a:t>Alternative follow-up processes</a:t>
            </a:r>
            <a:br>
              <a:rPr lang="en-GB" sz="1800"/>
            </a:br>
            <a:r>
              <a:rPr lang="en-GB" sz="1600"/>
              <a:t>Select </a:t>
            </a:r>
            <a:r>
              <a:rPr lang="en-GB" sz="1600" i="1"/>
              <a:t>one</a:t>
            </a:r>
            <a:r>
              <a:rPr lang="en-GB" sz="1600"/>
              <a:t> of the next 3 slides depending on how far you got in the process of following up the working environment survey this spring.</a:t>
            </a:r>
          </a:p>
          <a:p>
            <a:pPr marL="0" indent="0">
              <a:buNone/>
            </a:pPr>
            <a:endParaRPr lang="nb-NO" sz="2000" dirty="0"/>
          </a:p>
          <a:p>
            <a:pPr marL="0" indent="0">
              <a:buNone/>
            </a:pPr>
            <a:endParaRPr lang="nb-NO" sz="2000" dirty="0"/>
          </a:p>
        </p:txBody>
      </p:sp>
    </p:spTree>
    <p:extLst>
      <p:ext uri="{BB962C8B-B14F-4D97-AF65-F5344CB8AC3E}">
        <p14:creationId xmlns:p14="http://schemas.microsoft.com/office/powerpoint/2010/main" val="953082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84D7F46-A390-4D17-8808-0CA5DFBBD1FF}"/>
              </a:ext>
            </a:extLst>
          </p:cNvPr>
          <p:cNvSpPr>
            <a:spLocks noGrp="1"/>
          </p:cNvSpPr>
          <p:nvPr>
            <p:ph type="title"/>
          </p:nvPr>
        </p:nvSpPr>
        <p:spPr>
          <a:xfrm>
            <a:off x="301385" y="218829"/>
            <a:ext cx="8923895" cy="771623"/>
          </a:xfrm>
        </p:spPr>
        <p:txBody>
          <a:bodyPr/>
          <a:lstStyle/>
          <a:p>
            <a:r>
              <a:rPr lang="en-GB" sz="2400" dirty="0">
                <a:solidFill>
                  <a:srgbClr val="01509D"/>
                </a:solidFill>
              </a:rPr>
              <a:t>“Working environment on the agenda” </a:t>
            </a:r>
            <a:br>
              <a:rPr lang="en-GB" sz="2400" dirty="0">
                <a:solidFill>
                  <a:srgbClr val="01509D"/>
                </a:solidFill>
              </a:rPr>
            </a:br>
            <a:r>
              <a:rPr lang="en-GB" sz="2000" b="0" dirty="0">
                <a:solidFill>
                  <a:srgbClr val="01509D"/>
                </a:solidFill>
              </a:rPr>
              <a:t>Alternative follow-up meeting – for those who did not have a meeting this spring</a:t>
            </a:r>
          </a:p>
        </p:txBody>
      </p:sp>
      <p:sp>
        <p:nvSpPr>
          <p:cNvPr id="3" name="Plassholder for innhold 2">
            <a:extLst>
              <a:ext uri="{FF2B5EF4-FFF2-40B4-BE49-F238E27FC236}">
                <a16:creationId xmlns:a16="http://schemas.microsoft.com/office/drawing/2014/main" id="{565B7F5D-50AF-4639-B75E-56AD9908B21C}"/>
              </a:ext>
            </a:extLst>
          </p:cNvPr>
          <p:cNvSpPr>
            <a:spLocks noGrp="1"/>
          </p:cNvSpPr>
          <p:nvPr>
            <p:ph idx="1"/>
          </p:nvPr>
        </p:nvSpPr>
        <p:spPr>
          <a:xfrm>
            <a:off x="301384" y="1152938"/>
            <a:ext cx="8418747" cy="3610447"/>
          </a:xfrm>
        </p:spPr>
        <p:txBody>
          <a:bodyPr/>
          <a:lstStyle/>
          <a:p>
            <a:pPr>
              <a:buAutoNum type="alphaLcParenR"/>
            </a:pPr>
            <a:r>
              <a:rPr lang="en-GB" sz="1400" b="1" dirty="0"/>
              <a:t>Quickly review the results of the working environment survey for 2019 </a:t>
            </a:r>
          </a:p>
          <a:p>
            <a:pPr marL="0" indent="0">
              <a:buNone/>
            </a:pPr>
            <a:r>
              <a:rPr lang="en-GB" sz="1400" dirty="0"/>
              <a:t>What is the most important information we can take from the working environment survey? </a:t>
            </a:r>
          </a:p>
          <a:p>
            <a:pPr>
              <a:buAutoNum type="alphaLcParenR"/>
            </a:pPr>
            <a:endParaRPr lang="nb-NO" sz="800" dirty="0"/>
          </a:p>
          <a:p>
            <a:pPr marL="0" indent="0">
              <a:buNone/>
            </a:pPr>
            <a:r>
              <a:rPr lang="en-GB" sz="1400" b="1" dirty="0"/>
              <a:t>b) Surveying – what has changed? </a:t>
            </a:r>
          </a:p>
          <a:p>
            <a:pPr marL="0" indent="0">
              <a:buNone/>
            </a:pPr>
            <a:r>
              <a:rPr lang="en-GB" sz="1400" dirty="0"/>
              <a:t>How has the coronavirus pandemic affected our work and working environment? </a:t>
            </a:r>
          </a:p>
          <a:p>
            <a:pPr marL="0" indent="0">
              <a:buNone/>
            </a:pPr>
            <a:endParaRPr lang="nb-NO" sz="800" dirty="0"/>
          </a:p>
          <a:p>
            <a:pPr marL="0" indent="0">
              <a:buNone/>
            </a:pPr>
            <a:r>
              <a:rPr lang="en-GB" sz="1400" b="1" dirty="0"/>
              <a:t>You should then agree on: </a:t>
            </a:r>
          </a:p>
          <a:p>
            <a:pPr marL="0" indent="0">
              <a:buNone/>
            </a:pPr>
            <a:r>
              <a:rPr lang="en-GB" sz="1400" dirty="0"/>
              <a:t>Which are the most important areas to preserve right now?</a:t>
            </a:r>
          </a:p>
          <a:p>
            <a:pPr marL="0" indent="0">
              <a:buNone/>
            </a:pPr>
            <a:r>
              <a:rPr lang="en-GB" sz="1400" dirty="0"/>
              <a:t>Which are the most important areas to develop right now?</a:t>
            </a:r>
          </a:p>
          <a:p>
            <a:pPr marL="0" indent="0">
              <a:buNone/>
            </a:pPr>
            <a:endParaRPr lang="nb-NO" sz="800" dirty="0"/>
          </a:p>
          <a:p>
            <a:pPr marL="0" indent="0">
              <a:buNone/>
            </a:pPr>
            <a:r>
              <a:rPr lang="en-GB" sz="1400" b="1" dirty="0"/>
              <a:t>c) Developing measures</a:t>
            </a:r>
          </a:p>
          <a:p>
            <a:pPr marL="0" indent="0">
              <a:buNone/>
            </a:pPr>
            <a:r>
              <a:rPr lang="en-GB" sz="1400" dirty="0"/>
              <a:t>Which measures will contribute to preserving/developing the areas you identified? </a:t>
            </a:r>
          </a:p>
          <a:p>
            <a:pPr marL="0" indent="0">
              <a:buNone/>
            </a:pPr>
            <a:r>
              <a:rPr lang="en-GB" sz="1400" dirty="0"/>
              <a:t>Prioritise the measures and make an action plan for the unit</a:t>
            </a:r>
          </a:p>
          <a:p>
            <a:pPr marL="0" indent="0">
              <a:buNone/>
            </a:pPr>
            <a:endParaRPr lang="nb-NO" sz="800" i="1" dirty="0"/>
          </a:p>
          <a:p>
            <a:pPr marL="0" indent="0">
              <a:buNone/>
            </a:pPr>
            <a:r>
              <a:rPr lang="en-GB" sz="1400" i="1" dirty="0"/>
              <a:t>You can come up with brand new measures and/or choose to continue existing ones.</a:t>
            </a:r>
          </a:p>
          <a:p>
            <a:pPr marL="0" indent="0">
              <a:buNone/>
            </a:pPr>
            <a:endParaRPr lang="nb-NO" dirty="0"/>
          </a:p>
          <a:p>
            <a:endParaRPr lang="nb-NO" dirty="0"/>
          </a:p>
          <a:p>
            <a:pPr marL="0" indent="0">
              <a:buNone/>
            </a:pPr>
            <a:endParaRPr lang="nb-NO" dirty="0"/>
          </a:p>
          <a:p>
            <a:endParaRPr lang="nb-NO" dirty="0"/>
          </a:p>
          <a:p>
            <a:pPr lvl="1"/>
            <a:endParaRPr lang="nb-NO" dirty="0"/>
          </a:p>
          <a:p>
            <a:endParaRPr lang="nb-NO" dirty="0"/>
          </a:p>
        </p:txBody>
      </p:sp>
    </p:spTree>
    <p:extLst>
      <p:ext uri="{BB962C8B-B14F-4D97-AF65-F5344CB8AC3E}">
        <p14:creationId xmlns:p14="http://schemas.microsoft.com/office/powerpoint/2010/main" val="17317545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tel 1">
            <a:extLst>
              <a:ext uri="{FF2B5EF4-FFF2-40B4-BE49-F238E27FC236}">
                <a16:creationId xmlns:a16="http://schemas.microsoft.com/office/drawing/2014/main" id="{689EA069-10E8-40E8-AEED-24B8A88AE953}"/>
              </a:ext>
            </a:extLst>
          </p:cNvPr>
          <p:cNvSpPr>
            <a:spLocks noGrp="1"/>
          </p:cNvSpPr>
          <p:nvPr>
            <p:ph type="title"/>
          </p:nvPr>
        </p:nvSpPr>
        <p:spPr>
          <a:xfrm>
            <a:off x="301385" y="218829"/>
            <a:ext cx="8909522" cy="1079399"/>
          </a:xfrm>
        </p:spPr>
        <p:txBody>
          <a:bodyPr/>
          <a:lstStyle/>
          <a:p>
            <a:r>
              <a:rPr lang="en-GB" sz="2400" dirty="0">
                <a:solidFill>
                  <a:srgbClr val="01509D"/>
                </a:solidFill>
              </a:rPr>
              <a:t>“Working environment on the agenda” </a:t>
            </a:r>
            <a:br>
              <a:rPr lang="en-GB" sz="2400" dirty="0">
                <a:solidFill>
                  <a:srgbClr val="01509D"/>
                </a:solidFill>
              </a:rPr>
            </a:br>
            <a:r>
              <a:rPr lang="en-GB" sz="2000" b="0" dirty="0">
                <a:solidFill>
                  <a:srgbClr val="01509D"/>
                </a:solidFill>
              </a:rPr>
              <a:t>Develop and concretise measures – for those that were aborted “mid process” this spring</a:t>
            </a:r>
          </a:p>
        </p:txBody>
      </p:sp>
      <p:sp>
        <p:nvSpPr>
          <p:cNvPr id="7" name="Plassholder for innhold 2">
            <a:extLst>
              <a:ext uri="{FF2B5EF4-FFF2-40B4-BE49-F238E27FC236}">
                <a16:creationId xmlns:a16="http://schemas.microsoft.com/office/drawing/2014/main" id="{EDC249E0-A4EE-48AC-B891-E0E29AEBD6B1}"/>
              </a:ext>
            </a:extLst>
          </p:cNvPr>
          <p:cNvSpPr>
            <a:spLocks noGrp="1"/>
          </p:cNvSpPr>
          <p:nvPr>
            <p:ph idx="1"/>
          </p:nvPr>
        </p:nvSpPr>
        <p:spPr>
          <a:xfrm>
            <a:off x="301385" y="1382751"/>
            <a:ext cx="8349634" cy="3100600"/>
          </a:xfrm>
        </p:spPr>
        <p:txBody>
          <a:bodyPr/>
          <a:lstStyle/>
          <a:p>
            <a:pPr marL="0" indent="0">
              <a:buNone/>
            </a:pPr>
            <a:r>
              <a:rPr lang="en-GB" sz="1400"/>
              <a:t>Go back to what the group decided in the follow-up meeting this spring. </a:t>
            </a:r>
            <a:br>
              <a:rPr lang="en-GB" sz="1400"/>
            </a:br>
            <a:r>
              <a:rPr lang="en-GB" sz="1400"/>
              <a:t>Discuss this with your co-workers: </a:t>
            </a:r>
          </a:p>
          <a:p>
            <a:pPr marL="0" indent="0">
              <a:buNone/>
            </a:pPr>
            <a:endParaRPr lang="nb-NO" sz="1400" b="1" dirty="0"/>
          </a:p>
          <a:p>
            <a:pPr>
              <a:buAutoNum type="alphaLcParenR"/>
            </a:pPr>
            <a:r>
              <a:rPr lang="en-GB" sz="1400" b="1"/>
              <a:t>Surveying – what has changed? </a:t>
            </a:r>
          </a:p>
          <a:p>
            <a:pPr marL="0" indent="0">
              <a:buNone/>
            </a:pPr>
            <a:r>
              <a:rPr lang="en-GB" sz="1400"/>
              <a:t>How has the coronavirus pandemic affected our work and working environment? </a:t>
            </a:r>
            <a:br>
              <a:rPr lang="en-GB" sz="1400"/>
            </a:br>
            <a:r>
              <a:rPr lang="en-GB" sz="1400"/>
              <a:t>Have other or new factors arisen that need to be addressed (preservation/development)?</a:t>
            </a:r>
          </a:p>
          <a:p>
            <a:endParaRPr lang="nb-NO" sz="1400" b="1" dirty="0"/>
          </a:p>
          <a:p>
            <a:pPr>
              <a:buFont typeface="+mj-lt"/>
              <a:buAutoNum type="alphaLcParenR" startAt="2"/>
            </a:pPr>
            <a:r>
              <a:rPr lang="en-GB" sz="1400" b="1"/>
              <a:t>Developing measures</a:t>
            </a:r>
          </a:p>
          <a:p>
            <a:pPr marL="0" indent="0" defTabSz="914400">
              <a:spcBef>
                <a:spcPts val="0"/>
              </a:spcBef>
              <a:buNone/>
              <a:defRPr/>
            </a:pPr>
            <a:r>
              <a:rPr lang="en-GB" sz="1400"/>
              <a:t>Which working environment measures are needed? Prioritise the measures and make/complete an action plan for the unit. </a:t>
            </a:r>
          </a:p>
          <a:p>
            <a:pPr marL="0" indent="0" defTabSz="914400">
              <a:spcBef>
                <a:spcPts val="0"/>
              </a:spcBef>
              <a:buNone/>
              <a:defRPr/>
            </a:pPr>
            <a:endParaRPr lang="nb-NO" sz="1400" dirty="0"/>
          </a:p>
          <a:p>
            <a:pPr marL="0" indent="0">
              <a:buNone/>
            </a:pPr>
            <a:r>
              <a:rPr lang="en-GB" sz="1400" i="1"/>
              <a:t>You can come up with brand new measures and/or choose to continue existing ones.</a:t>
            </a:r>
          </a:p>
          <a:p>
            <a:pPr marL="0" indent="0" defTabSz="914400">
              <a:spcBef>
                <a:spcPts val="0"/>
              </a:spcBef>
              <a:buNone/>
              <a:defRPr/>
            </a:pPr>
            <a:endParaRPr lang="nb-NO" sz="1400" b="1" dirty="0"/>
          </a:p>
          <a:p>
            <a:pPr marL="0" indent="0">
              <a:buNone/>
            </a:pPr>
            <a:endParaRPr lang="nb-NO" sz="2000" dirty="0"/>
          </a:p>
          <a:p>
            <a:endParaRPr lang="nb-NO" dirty="0"/>
          </a:p>
          <a:p>
            <a:endParaRPr lang="nb-NO" dirty="0"/>
          </a:p>
          <a:p>
            <a:pPr marL="0" indent="0">
              <a:buNone/>
            </a:pPr>
            <a:endParaRPr lang="nb-NO" dirty="0"/>
          </a:p>
          <a:p>
            <a:endParaRPr lang="nb-NO" dirty="0"/>
          </a:p>
          <a:p>
            <a:pPr lvl="1"/>
            <a:endParaRPr lang="nb-NO" dirty="0"/>
          </a:p>
          <a:p>
            <a:endParaRPr lang="nb-NO" dirty="0"/>
          </a:p>
        </p:txBody>
      </p:sp>
    </p:spTree>
    <p:extLst>
      <p:ext uri="{BB962C8B-B14F-4D97-AF65-F5344CB8AC3E}">
        <p14:creationId xmlns:p14="http://schemas.microsoft.com/office/powerpoint/2010/main" val="36953824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8991CE98-A5CF-4FF9-9376-C63A9538D057}"/>
              </a:ext>
            </a:extLst>
          </p:cNvPr>
          <p:cNvSpPr>
            <a:spLocks noGrp="1"/>
          </p:cNvSpPr>
          <p:nvPr>
            <p:ph idx="1"/>
          </p:nvPr>
        </p:nvSpPr>
        <p:spPr>
          <a:xfrm>
            <a:off x="301385" y="990452"/>
            <a:ext cx="8418747" cy="3633588"/>
          </a:xfrm>
        </p:spPr>
        <p:txBody>
          <a:bodyPr/>
          <a:lstStyle/>
          <a:p>
            <a:pPr marL="0" indent="0">
              <a:buNone/>
            </a:pPr>
            <a:endParaRPr lang="nb-NO" sz="1400" dirty="0"/>
          </a:p>
          <a:p>
            <a:pPr marL="0" indent="0">
              <a:buNone/>
            </a:pPr>
            <a:r>
              <a:rPr lang="en-GB" sz="1400"/>
              <a:t>Go through the plan you made this spring. </a:t>
            </a:r>
          </a:p>
          <a:p>
            <a:pPr marL="0" indent="0">
              <a:buNone/>
            </a:pPr>
            <a:endParaRPr lang="nb-NO" sz="1400" b="1" dirty="0"/>
          </a:p>
          <a:p>
            <a:pPr>
              <a:buAutoNum type="alphaLcParenR"/>
            </a:pPr>
            <a:r>
              <a:rPr lang="en-GB" sz="1400" b="1"/>
              <a:t>Surveying – what has changed? </a:t>
            </a:r>
          </a:p>
          <a:p>
            <a:pPr marL="0" indent="0">
              <a:buNone/>
            </a:pPr>
            <a:r>
              <a:rPr lang="en-GB" sz="1400"/>
              <a:t>How has the coronavirus pandemic affected our work and working environment? </a:t>
            </a:r>
            <a:br>
              <a:rPr lang="en-GB" sz="1400"/>
            </a:br>
            <a:r>
              <a:rPr lang="en-GB" sz="1400"/>
              <a:t>Have other or new factors arisen that need to be addressed (preservation/development)?</a:t>
            </a:r>
          </a:p>
          <a:p>
            <a:endParaRPr lang="nb-NO" sz="1400" b="1" dirty="0"/>
          </a:p>
          <a:p>
            <a:pPr>
              <a:buFont typeface="+mj-lt"/>
              <a:buAutoNum type="alphaLcParenR" startAt="2"/>
            </a:pPr>
            <a:r>
              <a:rPr lang="en-GB" sz="1400" b="1"/>
              <a:t>Developing measures</a:t>
            </a:r>
          </a:p>
          <a:p>
            <a:pPr marL="0" indent="0">
              <a:buNone/>
            </a:pPr>
            <a:r>
              <a:rPr lang="en-GB" sz="1400"/>
              <a:t>Are existing measures good enough, or do you have to initiate other measures? Adjust the plan if needed. </a:t>
            </a:r>
          </a:p>
          <a:p>
            <a:pPr marL="0" indent="0">
              <a:buNone/>
            </a:pPr>
            <a:endParaRPr lang="nb-NO" sz="1400" dirty="0"/>
          </a:p>
          <a:p>
            <a:pPr marL="0" indent="0">
              <a:buNone/>
            </a:pPr>
            <a:r>
              <a:rPr lang="en-GB" sz="1400" i="1"/>
              <a:t>You can come up with brand new measures and/or choose to continue existing ones.</a:t>
            </a:r>
          </a:p>
          <a:p>
            <a:pPr marL="0" indent="0">
              <a:buNone/>
            </a:pPr>
            <a:endParaRPr lang="nb-NO" sz="1400" dirty="0"/>
          </a:p>
          <a:p>
            <a:pPr marL="0" indent="0">
              <a:buNone/>
            </a:pPr>
            <a:endParaRPr lang="nb-NO" sz="1400" dirty="0"/>
          </a:p>
        </p:txBody>
      </p:sp>
      <p:sp>
        <p:nvSpPr>
          <p:cNvPr id="4" name="Tittel 1">
            <a:extLst>
              <a:ext uri="{FF2B5EF4-FFF2-40B4-BE49-F238E27FC236}">
                <a16:creationId xmlns:a16="http://schemas.microsoft.com/office/drawing/2014/main" id="{E273A9E7-681D-485B-91E7-17A7A576F790}"/>
              </a:ext>
            </a:extLst>
          </p:cNvPr>
          <p:cNvSpPr>
            <a:spLocks noGrp="1"/>
          </p:cNvSpPr>
          <p:nvPr>
            <p:ph type="title"/>
          </p:nvPr>
        </p:nvSpPr>
        <p:spPr>
          <a:xfrm>
            <a:off x="301385" y="218829"/>
            <a:ext cx="8418747" cy="771623"/>
          </a:xfrm>
        </p:spPr>
        <p:txBody>
          <a:bodyPr/>
          <a:lstStyle/>
          <a:p>
            <a:r>
              <a:rPr lang="en-GB" sz="2400">
                <a:solidFill>
                  <a:srgbClr val="01509D"/>
                </a:solidFill>
              </a:rPr>
              <a:t>“Working environment on the agenda” </a:t>
            </a:r>
            <a:br>
              <a:rPr lang="en-GB" sz="2400">
                <a:solidFill>
                  <a:srgbClr val="01509D"/>
                </a:solidFill>
              </a:rPr>
            </a:br>
            <a:r>
              <a:rPr lang="en-GB" sz="2000" b="0">
                <a:solidFill>
                  <a:srgbClr val="01509D"/>
                </a:solidFill>
              </a:rPr>
              <a:t>Evaluate the action plan – for those who completed the plan this spring </a:t>
            </a:r>
          </a:p>
        </p:txBody>
      </p:sp>
    </p:spTree>
    <p:extLst>
      <p:ext uri="{BB962C8B-B14F-4D97-AF65-F5344CB8AC3E}">
        <p14:creationId xmlns:p14="http://schemas.microsoft.com/office/powerpoint/2010/main" val="2463838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48EBF3E-7DE6-4B60-A270-D79FC0FA9327}"/>
              </a:ext>
            </a:extLst>
          </p:cNvPr>
          <p:cNvSpPr>
            <a:spLocks noGrp="1"/>
          </p:cNvSpPr>
          <p:nvPr>
            <p:ph type="title"/>
          </p:nvPr>
        </p:nvSpPr>
        <p:spPr>
          <a:xfrm>
            <a:off x="381000" y="0"/>
            <a:ext cx="8229600" cy="802894"/>
          </a:xfrm>
        </p:spPr>
        <p:txBody>
          <a:bodyPr>
            <a:normAutofit fontScale="90000"/>
          </a:bodyPr>
          <a:lstStyle/>
          <a:p>
            <a:r>
              <a:rPr lang="en-GB" sz="2000" b="1">
                <a:solidFill>
                  <a:srgbClr val="0066CC"/>
                </a:solidFill>
                <a:latin typeface="Arial Narrow" panose="020B0606020202030204" pitchFamily="34" charset="0"/>
                <a:cs typeface="Arial" panose="020B0604020202020204" pitchFamily="34" charset="0"/>
              </a:rPr>
              <a:t>ACTION PLAN 2020–2021</a:t>
            </a:r>
            <a:br>
              <a:rPr lang="en-GB" sz="2000" b="1">
                <a:solidFill>
                  <a:srgbClr val="0066CC"/>
                </a:solidFill>
                <a:latin typeface="Arial Narrow" panose="020B0606020202030204" pitchFamily="34" charset="0"/>
                <a:cs typeface="Arial" panose="020B0604020202020204" pitchFamily="34" charset="0"/>
              </a:rPr>
            </a:br>
            <a:r>
              <a:rPr lang="en-GB" sz="1600"/>
              <a:t>Date: …… Unit name: ………………………………………….</a:t>
            </a:r>
            <a:br>
              <a:rPr lang="en-GB" sz="1600"/>
            </a:br>
            <a:r>
              <a:rPr lang="en-GB" sz="1600" b="0"/>
              <a:t>(Send to your senior manager and document in ePhorte by 30 October 2020)</a:t>
            </a:r>
            <a:br>
              <a:rPr lang="en-GB" sz="1600"/>
            </a:br>
            <a:br>
              <a:rPr lang="en-GB" sz="1600"/>
            </a:br>
            <a:endParaRPr lang="en-GB" sz="1600"/>
          </a:p>
        </p:txBody>
      </p:sp>
      <p:graphicFrame>
        <p:nvGraphicFramePr>
          <p:cNvPr id="4" name="Tabell 3">
            <a:extLst>
              <a:ext uri="{FF2B5EF4-FFF2-40B4-BE49-F238E27FC236}">
                <a16:creationId xmlns:a16="http://schemas.microsoft.com/office/drawing/2014/main" id="{072F310D-A8CF-4398-9E6C-F7EEF42F2136}"/>
              </a:ext>
            </a:extLst>
          </p:cNvPr>
          <p:cNvGraphicFramePr>
            <a:graphicFrameLocks noGrp="1"/>
          </p:cNvGraphicFramePr>
          <p:nvPr>
            <p:extLst>
              <p:ext uri="{D42A27DB-BD31-4B8C-83A1-F6EECF244321}">
                <p14:modId xmlns:p14="http://schemas.microsoft.com/office/powerpoint/2010/main" val="641135893"/>
              </p:ext>
            </p:extLst>
          </p:nvPr>
        </p:nvGraphicFramePr>
        <p:xfrm>
          <a:off x="403859" y="802894"/>
          <a:ext cx="8336284" cy="3986005"/>
        </p:xfrm>
        <a:graphic>
          <a:graphicData uri="http://schemas.openxmlformats.org/drawingml/2006/table">
            <a:tbl>
              <a:tblPr firstRow="1" bandRow="1">
                <a:tableStyleId>{5C22544A-7EE6-4342-B048-85BDC9FD1C3A}</a:tableStyleId>
              </a:tblPr>
              <a:tblGrid>
                <a:gridCol w="1121765">
                  <a:extLst>
                    <a:ext uri="{9D8B030D-6E8A-4147-A177-3AD203B41FA5}">
                      <a16:colId xmlns:a16="http://schemas.microsoft.com/office/drawing/2014/main" val="20000"/>
                    </a:ext>
                  </a:extLst>
                </a:gridCol>
                <a:gridCol w="1169688">
                  <a:extLst>
                    <a:ext uri="{9D8B030D-6E8A-4147-A177-3AD203B41FA5}">
                      <a16:colId xmlns:a16="http://schemas.microsoft.com/office/drawing/2014/main" val="689903010"/>
                    </a:ext>
                  </a:extLst>
                </a:gridCol>
                <a:gridCol w="1821793">
                  <a:extLst>
                    <a:ext uri="{9D8B030D-6E8A-4147-A177-3AD203B41FA5}">
                      <a16:colId xmlns:a16="http://schemas.microsoft.com/office/drawing/2014/main" val="259058914"/>
                    </a:ext>
                  </a:extLst>
                </a:gridCol>
                <a:gridCol w="1615365">
                  <a:extLst>
                    <a:ext uri="{9D8B030D-6E8A-4147-A177-3AD203B41FA5}">
                      <a16:colId xmlns:a16="http://schemas.microsoft.com/office/drawing/2014/main" val="2556542556"/>
                    </a:ext>
                  </a:extLst>
                </a:gridCol>
                <a:gridCol w="1412490">
                  <a:extLst>
                    <a:ext uri="{9D8B030D-6E8A-4147-A177-3AD203B41FA5}">
                      <a16:colId xmlns:a16="http://schemas.microsoft.com/office/drawing/2014/main" val="20001"/>
                    </a:ext>
                  </a:extLst>
                </a:gridCol>
                <a:gridCol w="1195183">
                  <a:extLst>
                    <a:ext uri="{9D8B030D-6E8A-4147-A177-3AD203B41FA5}">
                      <a16:colId xmlns:a16="http://schemas.microsoft.com/office/drawing/2014/main" val="20002"/>
                    </a:ext>
                  </a:extLst>
                </a:gridCol>
              </a:tblGrid>
              <a:tr h="600077">
                <a:tc>
                  <a:txBody>
                    <a:bodyPr/>
                    <a:lstStyle/>
                    <a:p>
                      <a:r>
                        <a:rPr lang="en-GB" sz="1200"/>
                        <a:t>Area for</a:t>
                      </a:r>
                    </a:p>
                    <a:p>
                      <a:r>
                        <a:rPr lang="en-GB" sz="1200"/>
                        <a:t>preserving/development</a:t>
                      </a:r>
                    </a:p>
                  </a:txBody>
                  <a:tcPr marL="51435" marR="51435" marT="25718" marB="25718"/>
                </a:tc>
                <a:tc>
                  <a:txBody>
                    <a:bodyPr/>
                    <a:lstStyle/>
                    <a:p>
                      <a:r>
                        <a:rPr lang="en-GB" sz="1200"/>
                        <a:t>Measure</a:t>
                      </a:r>
                    </a:p>
                    <a:p>
                      <a:endParaRPr lang="nb-NO" sz="1200" b="1" dirty="0">
                        <a:solidFill>
                          <a:schemeClr val="tx1"/>
                        </a:solidFill>
                      </a:endParaRPr>
                    </a:p>
                  </a:txBody>
                  <a:tcPr marL="51435" marR="51435" marT="25718" marB="25718"/>
                </a:tc>
                <a:tc>
                  <a:txBody>
                    <a:bodyPr/>
                    <a:lstStyle/>
                    <a:p>
                      <a:r>
                        <a:rPr lang="en-GB" sz="1200" baseline="0"/>
                        <a:t>Describe the measure </a:t>
                      </a:r>
                    </a:p>
                  </a:txBody>
                  <a:tcPr marL="51435" marR="51435" marT="25718" marB="25718"/>
                </a:tc>
                <a:tc>
                  <a:txBody>
                    <a:bodyPr/>
                    <a:lstStyle/>
                    <a:p>
                      <a:r>
                        <a:rPr lang="en-GB" sz="1200"/>
                        <a:t>GOAL</a:t>
                      </a:r>
                    </a:p>
                    <a:p>
                      <a:r>
                        <a:rPr lang="en-GB" sz="1100" b="0"/>
                        <a:t>(as concrete as possible)</a:t>
                      </a:r>
                    </a:p>
                  </a:txBody>
                  <a:tcPr marL="51435" marR="51435" marT="25718" marB="25718"/>
                </a:tc>
                <a:tc>
                  <a:txBody>
                    <a:bodyPr/>
                    <a:lstStyle/>
                    <a:p>
                      <a:r>
                        <a:rPr lang="en-GB" sz="1200"/>
                        <a:t>Responsible</a:t>
                      </a:r>
                    </a:p>
                  </a:txBody>
                  <a:tcPr marL="51435" marR="51435" marT="25718" marB="25718"/>
                </a:tc>
                <a:tc>
                  <a:txBody>
                    <a:bodyPr/>
                    <a:lstStyle/>
                    <a:p>
                      <a:r>
                        <a:rPr lang="en-GB" sz="1200"/>
                        <a:t>Deadline</a:t>
                      </a:r>
                    </a:p>
                    <a:p>
                      <a:r>
                        <a:rPr lang="en-GB" sz="1200" b="0"/>
                        <a:t>(evaluated/</a:t>
                      </a:r>
                    </a:p>
                    <a:p>
                      <a:r>
                        <a:rPr lang="en-GB" sz="1200" b="0"/>
                        <a:t>completed)</a:t>
                      </a:r>
                    </a:p>
                  </a:txBody>
                  <a:tcPr marL="51435" marR="51435" marT="25718" marB="25718"/>
                </a:tc>
                <a:extLst>
                  <a:ext uri="{0D108BD9-81ED-4DB2-BD59-A6C34878D82A}">
                    <a16:rowId xmlns:a16="http://schemas.microsoft.com/office/drawing/2014/main" val="10010"/>
                  </a:ext>
                </a:extLst>
              </a:tr>
              <a:tr h="1067277">
                <a:tc>
                  <a:txBody>
                    <a:bodyPr/>
                    <a:lstStyle/>
                    <a:p>
                      <a:r>
                        <a:rPr lang="en-GB" sz="1100" i="0"/>
                        <a:t>Example: Need for more cooperation in and development of teaching</a:t>
                      </a:r>
                    </a:p>
                  </a:txBody>
                  <a:tcPr marL="38576" marR="38576" marT="19289" marB="19289"/>
                </a:tc>
                <a:tc>
                  <a:txBody>
                    <a:bodyPr/>
                    <a:lstStyle/>
                    <a:p>
                      <a:r>
                        <a:rPr lang="en-GB" sz="1100" i="0" baseline="0"/>
                        <a:t>Regular meeting focused on the academic aspect</a:t>
                      </a:r>
                    </a:p>
                    <a:p>
                      <a:r>
                        <a:rPr lang="en-GB" sz="1100" i="0" baseline="0"/>
                        <a:t>Better organisation</a:t>
                      </a:r>
                    </a:p>
                  </a:txBody>
                  <a:tcPr marL="38576" marR="38576" marT="19289" marB="19289"/>
                </a:tc>
                <a:tc>
                  <a:txBody>
                    <a:bodyPr/>
                    <a:lstStyle/>
                    <a:p>
                      <a:r>
                        <a:rPr lang="en-GB" sz="1100" i="0" baseline="0"/>
                        <a:t>Regular meetings for all participants in each study programme</a:t>
                      </a:r>
                    </a:p>
                  </a:txBody>
                  <a:tcPr marL="38576" marR="38576" marT="19289" marB="19289"/>
                </a:tc>
                <a:tc>
                  <a:txBody>
                    <a:bodyPr/>
                    <a:lstStyle/>
                    <a:p>
                      <a:r>
                        <a:rPr lang="en-GB" sz="1100" i="0"/>
                        <a:t>More satisfied students, better scores in student evaluations</a:t>
                      </a:r>
                    </a:p>
                    <a:p>
                      <a:r>
                        <a:rPr lang="en-GB" sz="1100" i="0"/>
                        <a:t>The students get better results</a:t>
                      </a:r>
                    </a:p>
                    <a:p>
                      <a:r>
                        <a:rPr lang="en-GB" sz="1100" i="0"/>
                        <a:t>More academic cooperation</a:t>
                      </a:r>
                    </a:p>
                  </a:txBody>
                  <a:tcPr marL="38576" marR="38576" marT="19289" marB="19289"/>
                </a:tc>
                <a:tc>
                  <a:txBody>
                    <a:bodyPr/>
                    <a:lstStyle/>
                    <a:p>
                      <a:r>
                        <a:rPr lang="en-GB" sz="1100" i="0"/>
                        <a:t>Study programme leaders and anyone who takes part in lectures</a:t>
                      </a:r>
                    </a:p>
                  </a:txBody>
                  <a:tcPr marL="38576" marR="38576" marT="19289" marB="19289"/>
                </a:tc>
                <a:tc>
                  <a:txBody>
                    <a:bodyPr/>
                    <a:lstStyle/>
                    <a:p>
                      <a:r>
                        <a:rPr lang="en-GB" sz="1100" i="0"/>
                        <a:t>Starting immediately.</a:t>
                      </a:r>
                    </a:p>
                    <a:p>
                      <a:r>
                        <a:rPr lang="en-GB" sz="1100" i="0" baseline="0"/>
                        <a:t>Evaluation after ½ year.</a:t>
                      </a:r>
                    </a:p>
                  </a:txBody>
                  <a:tcPr marL="38576" marR="38576" marT="19289" marB="19289"/>
                </a:tc>
                <a:extLst>
                  <a:ext uri="{0D108BD9-81ED-4DB2-BD59-A6C34878D82A}">
                    <a16:rowId xmlns:a16="http://schemas.microsoft.com/office/drawing/2014/main" val="10012"/>
                  </a:ext>
                </a:extLst>
              </a:tr>
              <a:tr h="434774">
                <a:tc>
                  <a:txBody>
                    <a:bodyPr/>
                    <a:lstStyle/>
                    <a:p>
                      <a:endParaRPr lang="nb-NO" sz="1100" dirty="0"/>
                    </a:p>
                  </a:txBody>
                  <a:tcPr marL="51435" marR="51435" marT="25718" marB="25718"/>
                </a:tc>
                <a:tc>
                  <a:txBody>
                    <a:bodyPr/>
                    <a:lstStyle/>
                    <a:p>
                      <a:endParaRPr lang="nb-NO" sz="1100" dirty="0"/>
                    </a:p>
                  </a:txBody>
                  <a:tcPr marL="51435" marR="51435" marT="25718" marB="25718"/>
                </a:tc>
                <a:tc>
                  <a:txBody>
                    <a:bodyPr/>
                    <a:lstStyle/>
                    <a:p>
                      <a:endParaRPr lang="nb-NO" sz="1100" dirty="0"/>
                    </a:p>
                  </a:txBody>
                  <a:tcPr marL="51435" marR="51435" marT="25718" marB="25718"/>
                </a:tc>
                <a:tc>
                  <a:txBody>
                    <a:bodyPr/>
                    <a:lstStyle/>
                    <a:p>
                      <a:endParaRPr lang="nb-NO" sz="1100" dirty="0"/>
                    </a:p>
                  </a:txBody>
                  <a:tcPr marL="51435" marR="51435" marT="25718" marB="25718"/>
                </a:tc>
                <a:tc>
                  <a:txBody>
                    <a:bodyPr/>
                    <a:lstStyle/>
                    <a:p>
                      <a:endParaRPr lang="nb-NO" sz="1100" dirty="0"/>
                    </a:p>
                  </a:txBody>
                  <a:tcPr marL="51435" marR="51435" marT="25718" marB="25718"/>
                </a:tc>
                <a:tc>
                  <a:txBody>
                    <a:bodyPr/>
                    <a:lstStyle/>
                    <a:p>
                      <a:endParaRPr lang="nb-NO" sz="1100" dirty="0"/>
                    </a:p>
                  </a:txBody>
                  <a:tcPr marL="51435" marR="51435" marT="25718" marB="25718"/>
                </a:tc>
                <a:extLst>
                  <a:ext uri="{0D108BD9-81ED-4DB2-BD59-A6C34878D82A}">
                    <a16:rowId xmlns:a16="http://schemas.microsoft.com/office/drawing/2014/main" val="10013"/>
                  </a:ext>
                </a:extLst>
              </a:tr>
              <a:tr h="434774">
                <a:tc>
                  <a:txBody>
                    <a:bodyPr/>
                    <a:lstStyle/>
                    <a:p>
                      <a:endParaRPr lang="nb-NO" sz="1100" dirty="0"/>
                    </a:p>
                  </a:txBody>
                  <a:tcPr marL="51435" marR="51435" marT="25718" marB="25718"/>
                </a:tc>
                <a:tc>
                  <a:txBody>
                    <a:bodyPr/>
                    <a:lstStyle/>
                    <a:p>
                      <a:endParaRPr lang="nb-NO" sz="1100" dirty="0"/>
                    </a:p>
                  </a:txBody>
                  <a:tcPr marL="51435" marR="51435" marT="25718" marB="25718"/>
                </a:tc>
                <a:tc>
                  <a:txBody>
                    <a:bodyPr/>
                    <a:lstStyle/>
                    <a:p>
                      <a:endParaRPr lang="nb-NO" sz="1100" dirty="0"/>
                    </a:p>
                  </a:txBody>
                  <a:tcPr marL="51435" marR="51435" marT="25718" marB="25718"/>
                </a:tc>
                <a:tc>
                  <a:txBody>
                    <a:bodyPr/>
                    <a:lstStyle/>
                    <a:p>
                      <a:endParaRPr lang="nb-NO" sz="1100" dirty="0"/>
                    </a:p>
                  </a:txBody>
                  <a:tcPr marL="51435" marR="51435" marT="25718" marB="25718"/>
                </a:tc>
                <a:tc>
                  <a:txBody>
                    <a:bodyPr/>
                    <a:lstStyle/>
                    <a:p>
                      <a:endParaRPr lang="nb-NO" sz="1100" dirty="0"/>
                    </a:p>
                  </a:txBody>
                  <a:tcPr marL="51435" marR="51435" marT="25718" marB="25718"/>
                </a:tc>
                <a:tc>
                  <a:txBody>
                    <a:bodyPr/>
                    <a:lstStyle/>
                    <a:p>
                      <a:endParaRPr lang="nb-NO" sz="1100" dirty="0"/>
                    </a:p>
                  </a:txBody>
                  <a:tcPr marL="51435" marR="51435" marT="25718" marB="25718"/>
                </a:tc>
                <a:extLst>
                  <a:ext uri="{0D108BD9-81ED-4DB2-BD59-A6C34878D82A}">
                    <a16:rowId xmlns:a16="http://schemas.microsoft.com/office/drawing/2014/main" val="1713258932"/>
                  </a:ext>
                </a:extLst>
              </a:tr>
              <a:tr h="434774">
                <a:tc>
                  <a:txBody>
                    <a:bodyPr/>
                    <a:lstStyle/>
                    <a:p>
                      <a:endParaRPr lang="nb-NO" sz="1100" dirty="0"/>
                    </a:p>
                  </a:txBody>
                  <a:tcPr marL="51435" marR="51435" marT="25718" marB="25718"/>
                </a:tc>
                <a:tc>
                  <a:txBody>
                    <a:bodyPr/>
                    <a:lstStyle/>
                    <a:p>
                      <a:endParaRPr lang="nb-NO" sz="1100" dirty="0"/>
                    </a:p>
                  </a:txBody>
                  <a:tcPr marL="51435" marR="51435" marT="25718" marB="25718"/>
                </a:tc>
                <a:tc>
                  <a:txBody>
                    <a:bodyPr/>
                    <a:lstStyle/>
                    <a:p>
                      <a:endParaRPr lang="nb-NO" sz="1100" dirty="0"/>
                    </a:p>
                  </a:txBody>
                  <a:tcPr marL="51435" marR="51435" marT="25718" marB="25718"/>
                </a:tc>
                <a:tc>
                  <a:txBody>
                    <a:bodyPr/>
                    <a:lstStyle/>
                    <a:p>
                      <a:endParaRPr lang="nb-NO" sz="1100" dirty="0"/>
                    </a:p>
                  </a:txBody>
                  <a:tcPr marL="51435" marR="51435" marT="25718" marB="25718"/>
                </a:tc>
                <a:tc>
                  <a:txBody>
                    <a:bodyPr/>
                    <a:lstStyle/>
                    <a:p>
                      <a:endParaRPr lang="nb-NO" sz="1100" dirty="0"/>
                    </a:p>
                  </a:txBody>
                  <a:tcPr marL="51435" marR="51435" marT="25718" marB="25718"/>
                </a:tc>
                <a:tc>
                  <a:txBody>
                    <a:bodyPr/>
                    <a:lstStyle/>
                    <a:p>
                      <a:endParaRPr lang="nb-NO" sz="1100" dirty="0"/>
                    </a:p>
                  </a:txBody>
                  <a:tcPr marL="51435" marR="51435" marT="25718" marB="25718"/>
                </a:tc>
                <a:extLst>
                  <a:ext uri="{0D108BD9-81ED-4DB2-BD59-A6C34878D82A}">
                    <a16:rowId xmlns:a16="http://schemas.microsoft.com/office/drawing/2014/main" val="10014"/>
                  </a:ext>
                </a:extLst>
              </a:tr>
              <a:tr h="434774">
                <a:tc>
                  <a:txBody>
                    <a:bodyPr/>
                    <a:lstStyle/>
                    <a:p>
                      <a:endParaRPr lang="nb-NO" sz="1100" dirty="0"/>
                    </a:p>
                  </a:txBody>
                  <a:tcPr marL="51435" marR="51435" marT="25718" marB="25718"/>
                </a:tc>
                <a:tc>
                  <a:txBody>
                    <a:bodyPr/>
                    <a:lstStyle/>
                    <a:p>
                      <a:endParaRPr lang="nb-NO" sz="1100" dirty="0"/>
                    </a:p>
                  </a:txBody>
                  <a:tcPr marL="51435" marR="51435" marT="25718" marB="25718"/>
                </a:tc>
                <a:tc>
                  <a:txBody>
                    <a:bodyPr/>
                    <a:lstStyle/>
                    <a:p>
                      <a:endParaRPr lang="nb-NO" sz="1100" dirty="0"/>
                    </a:p>
                  </a:txBody>
                  <a:tcPr marL="51435" marR="51435" marT="25718" marB="25718"/>
                </a:tc>
                <a:tc>
                  <a:txBody>
                    <a:bodyPr/>
                    <a:lstStyle/>
                    <a:p>
                      <a:endParaRPr lang="nb-NO" sz="1100" dirty="0"/>
                    </a:p>
                  </a:txBody>
                  <a:tcPr marL="51435" marR="51435" marT="25718" marB="25718"/>
                </a:tc>
                <a:tc>
                  <a:txBody>
                    <a:bodyPr/>
                    <a:lstStyle/>
                    <a:p>
                      <a:endParaRPr lang="nb-NO" sz="1100" dirty="0"/>
                    </a:p>
                  </a:txBody>
                  <a:tcPr marL="51435" marR="51435" marT="25718" marB="25718"/>
                </a:tc>
                <a:tc>
                  <a:txBody>
                    <a:bodyPr/>
                    <a:lstStyle/>
                    <a:p>
                      <a:endParaRPr lang="nb-NO" sz="1100" dirty="0"/>
                    </a:p>
                  </a:txBody>
                  <a:tcPr marL="51435" marR="51435" marT="25718" marB="25718"/>
                </a:tc>
                <a:extLst>
                  <a:ext uri="{0D108BD9-81ED-4DB2-BD59-A6C34878D82A}">
                    <a16:rowId xmlns:a16="http://schemas.microsoft.com/office/drawing/2014/main" val="338225580"/>
                  </a:ext>
                </a:extLst>
              </a:tr>
              <a:tr h="434774">
                <a:tc>
                  <a:txBody>
                    <a:bodyPr/>
                    <a:lstStyle/>
                    <a:p>
                      <a:endParaRPr lang="nb-NO" sz="1100" dirty="0"/>
                    </a:p>
                  </a:txBody>
                  <a:tcPr marL="51435" marR="51435" marT="25718" marB="25718"/>
                </a:tc>
                <a:tc>
                  <a:txBody>
                    <a:bodyPr/>
                    <a:lstStyle/>
                    <a:p>
                      <a:endParaRPr lang="nb-NO" sz="1100" dirty="0"/>
                    </a:p>
                  </a:txBody>
                  <a:tcPr marL="51435" marR="51435" marT="25718" marB="25718"/>
                </a:tc>
                <a:tc>
                  <a:txBody>
                    <a:bodyPr/>
                    <a:lstStyle/>
                    <a:p>
                      <a:endParaRPr lang="nb-NO" sz="1100" dirty="0"/>
                    </a:p>
                  </a:txBody>
                  <a:tcPr marL="51435" marR="51435" marT="25718" marB="25718"/>
                </a:tc>
                <a:tc>
                  <a:txBody>
                    <a:bodyPr/>
                    <a:lstStyle/>
                    <a:p>
                      <a:endParaRPr lang="nb-NO" sz="1100" dirty="0"/>
                    </a:p>
                  </a:txBody>
                  <a:tcPr marL="51435" marR="51435" marT="25718" marB="25718"/>
                </a:tc>
                <a:tc>
                  <a:txBody>
                    <a:bodyPr/>
                    <a:lstStyle/>
                    <a:p>
                      <a:endParaRPr lang="nb-NO" sz="1100" dirty="0"/>
                    </a:p>
                  </a:txBody>
                  <a:tcPr marL="51435" marR="51435" marT="25718" marB="25718"/>
                </a:tc>
                <a:tc>
                  <a:txBody>
                    <a:bodyPr/>
                    <a:lstStyle/>
                    <a:p>
                      <a:endParaRPr lang="nb-NO" sz="1100" dirty="0"/>
                    </a:p>
                  </a:txBody>
                  <a:tcPr marL="51435" marR="51435" marT="25718" marB="25718"/>
                </a:tc>
                <a:extLst>
                  <a:ext uri="{0D108BD9-81ED-4DB2-BD59-A6C34878D82A}">
                    <a16:rowId xmlns:a16="http://schemas.microsoft.com/office/drawing/2014/main" val="2875622729"/>
                  </a:ext>
                </a:extLst>
              </a:tr>
            </a:tbl>
          </a:graphicData>
        </a:graphic>
      </p:graphicFrame>
      <p:sp>
        <p:nvSpPr>
          <p:cNvPr id="3" name="Plassholder for lysbildenummer 2">
            <a:extLst>
              <a:ext uri="{FF2B5EF4-FFF2-40B4-BE49-F238E27FC236}">
                <a16:creationId xmlns:a16="http://schemas.microsoft.com/office/drawing/2014/main" id="{BB0CA6D1-FAC7-4B9C-8EE4-23DAEC33DA2E}"/>
              </a:ext>
            </a:extLst>
          </p:cNvPr>
          <p:cNvSpPr>
            <a:spLocks noGrp="1"/>
          </p:cNvSpPr>
          <p:nvPr>
            <p:ph type="sldNum" sz="quarter" idx="12"/>
          </p:nvPr>
        </p:nvSpPr>
        <p:spPr>
          <a:xfrm>
            <a:off x="8610600" y="6356350"/>
            <a:ext cx="2743200" cy="365125"/>
          </a:xfrm>
          <a:prstGeom prst="rect">
            <a:avLst/>
          </a:prstGeom>
        </p:spPr>
        <p:txBody>
          <a:bodyPr vert="horz" lIns="91440" tIns="45720" rIns="91440" bIns="45720" rtlCol="0" anchor="ctr"/>
          <a:lstStyle>
            <a:defPPr>
              <a:defRPr lang="nb-NO"/>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FF03E31A-22DC-4071-8E1C-4A431B9D4E0C}" type="slidenum">
              <a:rPr lang="nb-NO" smtClean="0"/>
              <a:pPr/>
              <a:t>9</a:t>
            </a:fld>
            <a:endParaRPr lang="nb-NO"/>
          </a:p>
        </p:txBody>
      </p:sp>
    </p:spTree>
    <p:extLst>
      <p:ext uri="{BB962C8B-B14F-4D97-AF65-F5344CB8AC3E}">
        <p14:creationId xmlns:p14="http://schemas.microsoft.com/office/powerpoint/2010/main" val="402890672"/>
      </p:ext>
    </p:extLst>
  </p:cSld>
  <p:clrMapOvr>
    <a:masterClrMapping/>
  </p:clrMapOvr>
</p:sld>
</file>

<file path=ppt/theme/theme1.xml><?xml version="1.0" encoding="utf-8"?>
<a:theme xmlns:a="http://schemas.openxmlformats.org/drawingml/2006/main" name="Office-tema">
  <a:themeElements>
    <a:clrScheme name="NTNU FARGER UU">
      <a:dk1>
        <a:srgbClr val="000000"/>
      </a:dk1>
      <a:lt1>
        <a:srgbClr val="FFFFFF"/>
      </a:lt1>
      <a:dk2>
        <a:srgbClr val="014693"/>
      </a:dk2>
      <a:lt2>
        <a:srgbClr val="D6D7D6"/>
      </a:lt2>
      <a:accent1>
        <a:srgbClr val="B6C8E9"/>
      </a:accent1>
      <a:accent2>
        <a:srgbClr val="014693"/>
      </a:accent2>
      <a:accent3>
        <a:srgbClr val="BCD024"/>
      </a:accent3>
      <a:accent4>
        <a:srgbClr val="B01B81"/>
      </a:accent4>
      <a:accent5>
        <a:srgbClr val="F7D019"/>
      </a:accent5>
      <a:accent6>
        <a:srgbClr val="ED8013"/>
      </a:accent6>
      <a:hlink>
        <a:srgbClr val="3D2A68"/>
      </a:hlink>
      <a:folHlink>
        <a:srgbClr val="338C8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3B7B0"/>
        </a:solidFill>
        <a:ln>
          <a:noFill/>
        </a:ln>
        <a:effectLst>
          <a:outerShdw blurRad="114300" dist="12700" dir="5400000" rotWithShape="0">
            <a:srgbClr val="000000">
              <a:alpha val="35000"/>
            </a:srgbClr>
          </a:outerShdw>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ntnu_blaa_stripe_bunn_16_9" id="{06CDA077-D319-284F-8119-D9CA2608E69B}" vid="{5E773DD7-F7CF-F243-90E7-78EC275BD66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ntnu_blaa_stripe_bunn_16_9</Template>
  <TotalTime>0</TotalTime>
  <Words>2825</Words>
  <Application>Microsoft Office PowerPoint</Application>
  <PresentationFormat>Skjermfremvisning (16:9)</PresentationFormat>
  <Paragraphs>238</Paragraphs>
  <Slides>10</Slides>
  <Notes>10</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10</vt:i4>
      </vt:variant>
    </vt:vector>
  </HeadingPairs>
  <TitlesOfParts>
    <vt:vector size="15" baseType="lpstr">
      <vt:lpstr>Arial</vt:lpstr>
      <vt:lpstr>Arial Narrow</vt:lpstr>
      <vt:lpstr>Calibri</vt:lpstr>
      <vt:lpstr>Wingdings</vt:lpstr>
      <vt:lpstr>Office-tema</vt:lpstr>
      <vt:lpstr>“Working environment on the agenda” at NTNU’s units, autumn, 2020</vt:lpstr>
      <vt:lpstr>PowerPoint-presentasjon</vt:lpstr>
      <vt:lpstr>Local focus</vt:lpstr>
      <vt:lpstr>How has the coronavirus pandemic affected our work and working environment? </vt:lpstr>
      <vt:lpstr>Planning the follow-up process</vt:lpstr>
      <vt:lpstr>“Working environment on the agenda”  Alternative follow-up meeting – for those who did not have a meeting this spring</vt:lpstr>
      <vt:lpstr>“Working environment on the agenda”  Develop and concretise measures – for those that were aborted “mid process” this spring</vt:lpstr>
      <vt:lpstr>“Working environment on the agenda”  Evaluate the action plan – for those who completed the plan this spring </vt:lpstr>
      <vt:lpstr>ACTION PLAN 2020–2021 Date: …… Unit name: …………………………………………. (Send to your senior manager and document in ePhorte by 30 October 2020)  </vt:lpstr>
      <vt:lpstr>It should be safe to work and study at NTNU. </vt:lpstr>
    </vt:vector>
  </TitlesOfParts>
  <Company>NTNU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«Arbeidsmiljø på dagsorden»</dc:title>
  <dc:creator>Kristin Lysklett</dc:creator>
  <cp:lastModifiedBy>Kristin Lysklett</cp:lastModifiedBy>
  <cp:revision>197</cp:revision>
  <dcterms:created xsi:type="dcterms:W3CDTF">2020-06-04T11:04:15Z</dcterms:created>
  <dcterms:modified xsi:type="dcterms:W3CDTF">2020-09-01T12:29:04Z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b7c3c65-c754-49fd-9431-de67f4812c51_Enabled">
    <vt:lpwstr>True</vt:lpwstr>
  </property>
  <property fmtid="{D5CDD505-2E9C-101B-9397-08002B2CF9AE}" pid="3" name="MSIP_Label_6b7c3c65-c754-49fd-9431-de67f4812c51_SiteId">
    <vt:lpwstr>09a10672-822f-4467-a5ba-5bb375967c05</vt:lpwstr>
  </property>
  <property fmtid="{D5CDD505-2E9C-101B-9397-08002B2CF9AE}" pid="4" name="MSIP_Label_6b7c3c65-c754-49fd-9431-de67f4812c51_Owner">
    <vt:lpwstr>kristly@ntnu.no</vt:lpwstr>
  </property>
  <property fmtid="{D5CDD505-2E9C-101B-9397-08002B2CF9AE}" pid="5" name="MSIP_Label_6b7c3c65-c754-49fd-9431-de67f4812c51_SetDate">
    <vt:lpwstr>2020-06-15T18:47:31.2812640Z</vt:lpwstr>
  </property>
  <property fmtid="{D5CDD505-2E9C-101B-9397-08002B2CF9AE}" pid="6" name="MSIP_Label_6b7c3c65-c754-49fd-9431-de67f4812c51_Name">
    <vt:lpwstr>Private</vt:lpwstr>
  </property>
  <property fmtid="{D5CDD505-2E9C-101B-9397-08002B2CF9AE}" pid="7" name="MSIP_Label_6b7c3c65-c754-49fd-9431-de67f4812c51_Application">
    <vt:lpwstr>Microsoft Azure Information Protection</vt:lpwstr>
  </property>
  <property fmtid="{D5CDD505-2E9C-101B-9397-08002B2CF9AE}" pid="8" name="MSIP_Label_6b7c3c65-c754-49fd-9431-de67f4812c51_ActionId">
    <vt:lpwstr>7f260ad1-e156-4ee6-adcc-e59d783d2348</vt:lpwstr>
  </property>
  <property fmtid="{D5CDD505-2E9C-101B-9397-08002B2CF9AE}" pid="9" name="MSIP_Label_6b7c3c65-c754-49fd-9431-de67f4812c51_Extended_MSFT_Method">
    <vt:lpwstr>Manual</vt:lpwstr>
  </property>
  <property fmtid="{D5CDD505-2E9C-101B-9397-08002B2CF9AE}" pid="10" name="Sensitivity">
    <vt:lpwstr>Private</vt:lpwstr>
  </property>
</Properties>
</file>