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9" r:id="rId2"/>
    <p:sldId id="290" r:id="rId3"/>
    <p:sldId id="300" r:id="rId4"/>
    <p:sldId id="291" r:id="rId5"/>
    <p:sldId id="292" r:id="rId6"/>
    <p:sldId id="299" r:id="rId7"/>
    <p:sldId id="293" r:id="rId8"/>
    <p:sldId id="294" r:id="rId9"/>
    <p:sldId id="295" r:id="rId10"/>
    <p:sldId id="296" r:id="rId11"/>
    <p:sldId id="301" r:id="rId12"/>
    <p:sldId id="302" r:id="rId13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45" autoAdjust="0"/>
    <p:restoredTop sz="95118" autoAdjust="0"/>
  </p:normalViewPr>
  <p:slideViewPr>
    <p:cSldViewPr snapToGrid="0" snapToObjects="1">
      <p:cViewPr varScale="1">
        <p:scale>
          <a:sx n="145" d="100"/>
          <a:sy n="145" d="100"/>
        </p:scale>
        <p:origin x="126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C3F2A-DFDA-4614-953A-EDB0EAA27139}" type="datetimeFigureOut">
              <a:rPr lang="nb-NO" smtClean="0"/>
              <a:t>27.01.2015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B7F12-7588-4DB9-92AA-E865AC9F3E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632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B7F12-7588-4DB9-92AA-E865AC9F3E5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69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627359" y="6398815"/>
            <a:ext cx="380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effectLst/>
                <a:latin typeface="Arial"/>
                <a:cs typeface="Arial"/>
              </a:rPr>
              <a:t>Kunnskap for en </a:t>
            </a:r>
            <a:r>
              <a:rPr lang="nb-NO" sz="1200" dirty="0" smtClean="0">
                <a:solidFill>
                  <a:srgbClr val="0D3475"/>
                </a:solidFill>
                <a:effectLst/>
                <a:latin typeface="Arial"/>
                <a:cs typeface="Arial"/>
              </a:rPr>
              <a:t>bedre </a:t>
            </a:r>
            <a:r>
              <a:rPr lang="nb-NO" sz="1200" dirty="0" smtClean="0">
                <a:solidFill>
                  <a:schemeClr val="tx1"/>
                </a:solidFill>
                <a:effectLst/>
                <a:latin typeface="Arial"/>
                <a:cs typeface="Arial"/>
              </a:rPr>
              <a:t>verden</a:t>
            </a:r>
            <a:endParaRPr lang="nb-NO" sz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6" name="Bilde 5" descr="lo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7" y="6425083"/>
            <a:ext cx="976089" cy="1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99923" y="288193"/>
            <a:ext cx="4435587" cy="54405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b="1" dirty="0" smtClean="0"/>
              <a:t>NTNUs visjon</a:t>
            </a:r>
            <a:r>
              <a:rPr lang="nb-NO" sz="2800" b="1" dirty="0"/>
              <a:t>: </a:t>
            </a:r>
            <a:endParaRPr lang="nb-NO" sz="2800" b="1" dirty="0" smtClean="0"/>
          </a:p>
          <a:p>
            <a:pPr marL="0" indent="0">
              <a:buNone/>
            </a:pPr>
            <a:r>
              <a:rPr lang="nb-NO" sz="2800" b="1" dirty="0" smtClean="0"/>
              <a:t>Kunnskap </a:t>
            </a:r>
            <a:r>
              <a:rPr lang="nb-NO" sz="2800" b="1" dirty="0"/>
              <a:t>for en bedre verden</a:t>
            </a:r>
          </a:p>
          <a:p>
            <a:endParaRPr lang="nb-NO" sz="2000" b="1" dirty="0" smtClean="0"/>
          </a:p>
          <a:p>
            <a:pPr marL="0" indent="0">
              <a:buNone/>
            </a:pPr>
            <a:r>
              <a:rPr lang="nb-NO" sz="1800" dirty="0" smtClean="0"/>
              <a:t>NTNU </a:t>
            </a:r>
            <a:r>
              <a:rPr lang="nb-NO" sz="1800" dirty="0"/>
              <a:t>skal legge premisser for kunnskapsutviklingen og skape verdier – økonomisk, kulturelt og sosialt. </a:t>
            </a:r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/>
              <a:t>Vi </a:t>
            </a:r>
            <a:r>
              <a:rPr lang="nb-NO" sz="1800" dirty="0"/>
              <a:t>skal utnytte vår teknisk-naturvitenskapelige hovedprofil, faglige bredde og tverrfaglige kompetanse til å møte de store, sammensatte utfordringene Norge og verdenssamfunnet står overfor.</a:t>
            </a:r>
            <a:br>
              <a:rPr lang="nb-NO" sz="1800" dirty="0"/>
            </a:br>
            <a:r>
              <a:rPr lang="nb-NO" sz="1800" dirty="0"/>
              <a:t> </a:t>
            </a:r>
          </a:p>
          <a:p>
            <a:endParaRPr lang="nb-NO" sz="2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11" y="274638"/>
            <a:ext cx="4151336" cy="60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5"/>
          <p:cNvSpPr/>
          <p:nvPr/>
        </p:nvSpPr>
        <p:spPr>
          <a:xfrm>
            <a:off x="8362950" y="1043782"/>
            <a:ext cx="701675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Status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0" name="Tittel 59"/>
          <p:cNvSpPr>
            <a:spLocks noGrp="1"/>
          </p:cNvSpPr>
          <p:nvPr>
            <p:ph type="title"/>
          </p:nvPr>
        </p:nvSpPr>
        <p:spPr>
          <a:xfrm>
            <a:off x="450850" y="250340"/>
            <a:ext cx="8291513" cy="4175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b-NO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Driftsavdelingen – virksomhetsplan 2015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"/>
          <p:cNvSpPr/>
          <p:nvPr/>
        </p:nvSpPr>
        <p:spPr>
          <a:xfrm>
            <a:off x="169863" y="1581150"/>
            <a:ext cx="2071687" cy="1357313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Økonomi og ressursstyring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105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Vi bidrar til å ivareta og utvikle NTNUs verdier og ressurser</a:t>
            </a:r>
            <a:endParaRPr lang="en-US" sz="105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1" name="Rounded Rectangle 3"/>
          <p:cNvSpPr/>
          <p:nvPr/>
        </p:nvSpPr>
        <p:spPr>
          <a:xfrm>
            <a:off x="169863" y="2914650"/>
            <a:ext cx="2071687" cy="1214438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Kunde og tjeneste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1050" b="1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har fokus på service, utvikling og kompetanse, slik at vi kan levere riktige og avklarte tjenester til våre kunder</a:t>
            </a:r>
            <a:endParaRPr lang="en-GB" sz="1050" i="1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2" name="Rounded Rectangle 4"/>
          <p:cNvSpPr/>
          <p:nvPr/>
        </p:nvSpPr>
        <p:spPr>
          <a:xfrm>
            <a:off x="169863" y="4138613"/>
            <a:ext cx="2071687" cy="11715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Organisasjon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105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 har engasjerte medarbeidere, synlige ledere og et godt arbeidsmiljø</a:t>
            </a:r>
            <a:endParaRPr lang="en-US" sz="105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3" name="Rounded Rectangle 5"/>
          <p:cNvSpPr/>
          <p:nvPr/>
        </p:nvSpPr>
        <p:spPr>
          <a:xfrm>
            <a:off x="169863" y="5310188"/>
            <a:ext cx="2071687" cy="13747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Miljø og samfunnsansvar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105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105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er et forbilde ved å være en miljøvennlig og bærekraftig virksomhet</a:t>
            </a:r>
            <a:r>
              <a:rPr lang="en-GB" sz="1050" i="1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en-GB" sz="1050" i="1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4" name="Rounded Rectangle 8"/>
          <p:cNvSpPr/>
          <p:nvPr/>
        </p:nvSpPr>
        <p:spPr>
          <a:xfrm>
            <a:off x="2228850" y="1581150"/>
            <a:ext cx="2025650" cy="13335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nb-NO" sz="8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VP-mål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</a:t>
            </a: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Være konkurransedyktig på Driftsavdelingens kjernevirksomhet</a:t>
            </a: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Kompetansemål: Styrke vår kompetanse på virksomhetsstyring</a:t>
            </a:r>
          </a:p>
          <a:p>
            <a:pPr>
              <a:defRPr/>
            </a:pPr>
            <a:endParaRPr lang="nb-NO" sz="800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80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HMS-mål: Vi skal ikke ha arbeidsrelaterte sykdommer eller skader som følge av arbeidsmiljø og/eller arbeidsoppgaver</a:t>
            </a: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105" name="Rounded Rectangle 9"/>
          <p:cNvSpPr>
            <a:spLocks noChangeArrowheads="1"/>
          </p:cNvSpPr>
          <p:nvPr/>
        </p:nvSpPr>
        <p:spPr bwMode="auto">
          <a:xfrm>
            <a:off x="2228850" y="2914650"/>
            <a:ext cx="2046288" cy="1223963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VP-mål: Tjenesteleveransenivået skal være avklart og kommunisert for egne ansatte, alle kunder og byggeier</a:t>
            </a:r>
            <a:b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Kompetansemål</a:t>
            </a: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: Styrke vår kundeforståelse  og evne til behovsrettet kommunikasjon</a:t>
            </a:r>
          </a:p>
          <a:p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HMS-mål</a:t>
            </a: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. Ingen som oppholder seg på Campus blir utsatt for </a:t>
            </a: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fare/skade pga manglende leveranse fra DA</a:t>
            </a:r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0"/>
          <p:cNvSpPr/>
          <p:nvPr/>
        </p:nvSpPr>
        <p:spPr>
          <a:xfrm>
            <a:off x="2228850" y="4138613"/>
            <a:ext cx="2035175" cy="117157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lnSpc>
                <a:spcPct val="115000"/>
              </a:lnSpc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VP-mål: </a:t>
            </a: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Tydelig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synlig og utviklingsorientert </a:t>
            </a: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ledelse med selvstendige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</a:t>
            </a: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ansvarsbevisste 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og positive medarbeidere 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Kompetansemål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</a:t>
            </a: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 endringskultur som gir forbedring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HMS-mål</a:t>
            </a:r>
            <a:r>
              <a:rPr lang="nb-NO" sz="80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Vi skal ha tilfredse medarbeidere</a:t>
            </a:r>
            <a:endParaRPr lang="en-GB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107" name="Rounded Rectangle 11"/>
          <p:cNvSpPr>
            <a:spLocks noChangeArrowheads="1"/>
          </p:cNvSpPr>
          <p:nvPr/>
        </p:nvSpPr>
        <p:spPr bwMode="auto">
          <a:xfrm>
            <a:off x="2228850" y="5310188"/>
            <a:ext cx="2035175" cy="13747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VP-mål</a:t>
            </a: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Driftsavdelingen skal være et forbilde i miljøtiltak og samfunnsansvar</a:t>
            </a:r>
          </a:p>
          <a:p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Kompetansemål: Ha en organisasjon som tar samfunns­ansvar </a:t>
            </a:r>
          </a:p>
          <a:p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HMS-mål: Øke andelen miljøvennlige løsninger</a:t>
            </a:r>
          </a:p>
        </p:txBody>
      </p:sp>
      <p:sp>
        <p:nvSpPr>
          <p:cNvPr id="4108" name="Rounded Rectangle 12"/>
          <p:cNvSpPr>
            <a:spLocks noChangeArrowheads="1"/>
          </p:cNvSpPr>
          <p:nvPr/>
        </p:nvSpPr>
        <p:spPr bwMode="auto">
          <a:xfrm>
            <a:off x="6146800" y="5310188"/>
            <a:ext cx="2274888" cy="13747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171450" indent="-171450">
              <a:buFontTx/>
              <a:buChar char="-"/>
            </a:pP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Redusere </a:t>
            </a: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NTNUs vann og energiforbruk pr. bruker</a:t>
            </a:r>
            <a:endParaRPr lang="nb-NO" altLang="nb-NO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Lærlinger i alle fag</a:t>
            </a:r>
          </a:p>
          <a:p>
            <a:pPr marL="171450" indent="-171450">
              <a:buFontTx/>
              <a:buChar char="-"/>
            </a:pP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Vært en inkluderende arbeidsplass  </a:t>
            </a:r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13"/>
          <p:cNvSpPr/>
          <p:nvPr/>
        </p:nvSpPr>
        <p:spPr>
          <a:xfrm>
            <a:off x="6146800" y="4138613"/>
            <a:ext cx="2287588" cy="117157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b-NO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100 % gjennomførte planlagte </a:t>
            </a:r>
            <a:r>
              <a:rPr lang="nb-NO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medarbeidsamtaler</a:t>
            </a:r>
            <a:r>
              <a:rPr lang="nb-NO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b-NO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Alle ansatte har deltatt på virksomhetsopplæring</a:t>
            </a: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b-NO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Etablert oppfølgingstiltak på alle enheter etter </a:t>
            </a:r>
            <a:r>
              <a:rPr lang="nb-NO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arb.miljøundersøkelsen</a:t>
            </a:r>
            <a:r>
              <a:rPr lang="nb-NO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og gjennomført 100 % av årets tiltak </a:t>
            </a: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b-NO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Minimum 92 % nærvær på DA</a:t>
            </a:r>
            <a:endParaRPr lang="nb-NO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062" name="Rounded Rectangle 14"/>
          <p:cNvSpPr>
            <a:spLocks noChangeArrowheads="1"/>
          </p:cNvSpPr>
          <p:nvPr/>
        </p:nvSpPr>
        <p:spPr bwMode="auto">
          <a:xfrm>
            <a:off x="6146800" y="2914650"/>
            <a:ext cx="2287588" cy="121443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171450" indent="-171450" eaLnBrk="1" hangingPunct="1">
              <a:lnSpc>
                <a:spcPct val="115000"/>
              </a:lnSpc>
              <a:buFontTx/>
              <a:buChar char="-"/>
              <a:defRPr/>
            </a:pPr>
            <a:r>
              <a:rPr lang="nb-NO" altLang="nb-NO" sz="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Ingen e-poster til NTNU-ledelse om  manglende leveranser fra DA</a:t>
            </a:r>
          </a:p>
          <a:p>
            <a:pPr marL="171450" indent="-171450" eaLnBrk="1" hangingPunct="1">
              <a:lnSpc>
                <a:spcPct val="115000"/>
              </a:lnSpc>
              <a:buFontTx/>
              <a:buChar char="-"/>
              <a:defRPr/>
            </a:pPr>
            <a:r>
              <a:rPr lang="nb-NO" altLang="nb-NO" sz="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Alle fakultet har SLA-avtale på kjerneleveranser, og faste kundemøte</a:t>
            </a:r>
            <a:br>
              <a:rPr lang="nb-NO" altLang="nb-NO" sz="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nb-NO" altLang="nb-NO" sz="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Alle ansatte har gjennomført leveranseopplæring</a:t>
            </a:r>
          </a:p>
          <a:p>
            <a:pPr marL="171450" indent="-171450" eaLnBrk="1" hangingPunct="1">
              <a:lnSpc>
                <a:spcPct val="115000"/>
              </a:lnSpc>
              <a:buFontTx/>
              <a:buChar char="-"/>
              <a:defRPr/>
            </a:pPr>
            <a:r>
              <a:rPr lang="nb-NO" altLang="nb-NO" sz="8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Ingen personskade på campus som følge av manglende leveranser fra DA</a:t>
            </a:r>
          </a:p>
        </p:txBody>
      </p:sp>
      <p:sp>
        <p:nvSpPr>
          <p:cNvPr id="4111" name="Rounded Rectangle 16"/>
          <p:cNvSpPr>
            <a:spLocks noChangeArrowheads="1"/>
          </p:cNvSpPr>
          <p:nvPr/>
        </p:nvSpPr>
        <p:spPr bwMode="auto">
          <a:xfrm>
            <a:off x="8415338" y="1581150"/>
            <a:ext cx="579437" cy="1357313"/>
          </a:xfrm>
          <a:prstGeom prst="roundRect">
            <a:avLst>
              <a:gd name="adj" fmla="val 16667"/>
            </a:avLst>
          </a:prstGeom>
          <a:solidFill>
            <a:srgbClr val="FDEADA"/>
          </a:solidFill>
          <a:ln w="25400" algn="ctr">
            <a:solidFill>
              <a:srgbClr val="1F497D"/>
            </a:solidFill>
            <a:round/>
            <a:headEnd/>
            <a:tailEnd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nb-NO" altLang="nb-NO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2" name="Rounded Rectangle 17"/>
          <p:cNvSpPr/>
          <p:nvPr/>
        </p:nvSpPr>
        <p:spPr>
          <a:xfrm>
            <a:off x="8415338" y="2914650"/>
            <a:ext cx="587375" cy="1223963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3" name="Rounded Rectangle 19"/>
          <p:cNvSpPr/>
          <p:nvPr/>
        </p:nvSpPr>
        <p:spPr>
          <a:xfrm>
            <a:off x="8415338" y="5310188"/>
            <a:ext cx="598487" cy="13747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</a:t>
            </a:r>
            <a:b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</a:t>
            </a:r>
            <a:r>
              <a:rPr lang="en-GB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4" name="Rounded Rectangle 20"/>
          <p:cNvSpPr/>
          <p:nvPr/>
        </p:nvSpPr>
        <p:spPr>
          <a:xfrm>
            <a:off x="6146800" y="1581150"/>
            <a:ext cx="2287588" cy="13335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indent="-171450">
              <a:lnSpc>
                <a:spcPct val="115000"/>
              </a:lnSpc>
              <a:buFontTx/>
              <a:buChar char="-"/>
              <a:defRPr/>
            </a:pP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Effektiviserte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arbeidsprosesser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15000"/>
              </a:lnSpc>
              <a:buFontTx/>
              <a:buChar char="-"/>
              <a:defRPr/>
            </a:pP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Frigjøre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4 mill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til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kjernevirksomhet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15000"/>
              </a:lnSpc>
              <a:buFontTx/>
              <a:buChar char="-"/>
              <a:defRPr/>
            </a:pP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Gjennomfør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vedlikehold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for 35 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mill </a:t>
            </a: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henhold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til</a:t>
            </a:r>
            <a:r>
              <a:rPr lang="en-US" sz="800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vedlikeholdsplan</a:t>
            </a: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2" name="Rounded Rectangle 37"/>
          <p:cNvSpPr/>
          <p:nvPr/>
        </p:nvSpPr>
        <p:spPr>
          <a:xfrm>
            <a:off x="8415338" y="4138613"/>
            <a:ext cx="587375" cy="11715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nb-NO" sz="800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	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00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00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Flowchart: Connector 30"/>
          <p:cNvSpPr/>
          <p:nvPr/>
        </p:nvSpPr>
        <p:spPr>
          <a:xfrm>
            <a:off x="8618538" y="652463"/>
            <a:ext cx="180975" cy="212725"/>
          </a:xfrm>
          <a:prstGeom prst="flowChartConnector">
            <a:avLst/>
          </a:prstGeom>
          <a:solidFill>
            <a:srgbClr val="00B05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92D05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6" name="Rectangle 6"/>
          <p:cNvSpPr/>
          <p:nvPr/>
        </p:nvSpPr>
        <p:spPr>
          <a:xfrm>
            <a:off x="2238375" y="972345"/>
            <a:ext cx="1512888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Mål DA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7" name="Rectangle 7"/>
          <p:cNvSpPr/>
          <p:nvPr/>
        </p:nvSpPr>
        <p:spPr>
          <a:xfrm>
            <a:off x="6156325" y="1040607"/>
            <a:ext cx="2130425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 smtClean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Indikator DA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9" name="Rectangle 7"/>
          <p:cNvSpPr/>
          <p:nvPr/>
        </p:nvSpPr>
        <p:spPr>
          <a:xfrm>
            <a:off x="179388" y="1023145"/>
            <a:ext cx="1779587" cy="39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400" b="1" dirty="0">
              <a:solidFill>
                <a:schemeClr val="tx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Virksomhetsmål ØE</a:t>
            </a:r>
          </a:p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Flowchart: Connector 30"/>
          <p:cNvSpPr/>
          <p:nvPr/>
        </p:nvSpPr>
        <p:spPr>
          <a:xfrm>
            <a:off x="8618538" y="361950"/>
            <a:ext cx="180975" cy="233363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B05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9" name="Flowchart: Connector 30"/>
          <p:cNvSpPr/>
          <p:nvPr/>
        </p:nvSpPr>
        <p:spPr>
          <a:xfrm>
            <a:off x="8618538" y="106363"/>
            <a:ext cx="180975" cy="233362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B05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7" name="Rounded Rectangle 8"/>
          <p:cNvSpPr/>
          <p:nvPr/>
        </p:nvSpPr>
        <p:spPr>
          <a:xfrm>
            <a:off x="4259263" y="1581150"/>
            <a:ext cx="1870075" cy="13335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 gjennomføre forbedringstiltak ut fra resultater fra 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eksterne og interne sammenligninger </a:t>
            </a:r>
            <a:endParaRPr lang="nb-NO" sz="8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 bruke prosessanalyse til utvikling og forbedring som understøtter 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NTNUs primæroppgaver </a:t>
            </a:r>
            <a:endParaRPr lang="nb-NO" sz="8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endParaRPr lang="nb-NO" sz="800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800" kern="0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123" name="Rounded Rectangle 9"/>
          <p:cNvSpPr>
            <a:spLocks noChangeArrowheads="1"/>
          </p:cNvSpPr>
          <p:nvPr/>
        </p:nvSpPr>
        <p:spPr bwMode="auto">
          <a:xfrm>
            <a:off x="4259263" y="2914650"/>
            <a:ext cx="1889125" cy="121443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 sluttføre arbeid med tjenesteavtaler med fakultet (SLA)</a:t>
            </a:r>
            <a:b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 sørge for at tjenestenivået etterleves i egen organisasjon</a:t>
            </a:r>
          </a:p>
          <a:p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 gjennomfør pilot, evaluer og evt. etabler «Flink med folk»</a:t>
            </a:r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lnSpc>
                <a:spcPct val="115000"/>
              </a:lnSpc>
              <a:buFontTx/>
              <a:buChar char="-"/>
            </a:pP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etabler faste kundemøte med alle fakultet</a:t>
            </a:r>
          </a:p>
        </p:txBody>
      </p:sp>
      <p:sp>
        <p:nvSpPr>
          <p:cNvPr id="40" name="Rounded Rectangle 10"/>
          <p:cNvSpPr/>
          <p:nvPr/>
        </p:nvSpPr>
        <p:spPr>
          <a:xfrm>
            <a:off x="4266406" y="4129088"/>
            <a:ext cx="1878012" cy="117157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 gjennomføre leder- og medarbeiderutvikling med fokus på rolle, rammebetingelser og NTNUs verdier/strategier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 er </a:t>
            </a: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du i tvil ta </a:t>
            </a: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sjansen!</a:t>
            </a:r>
            <a:b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8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 f</a:t>
            </a:r>
            <a:r>
              <a:rPr lang="nb-NO" sz="800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ølge opp </a:t>
            </a:r>
            <a:r>
              <a:rPr lang="nb-NO" sz="800" kern="0" dirty="0" err="1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arb.milj.undersøkelsen</a:t>
            </a:r>
            <a:r>
              <a:rPr lang="nb-NO" sz="800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800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800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 etablere kvalitetssystem</a:t>
            </a:r>
            <a:endParaRPr lang="en-GB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125" name="Rounded Rectangle 11"/>
          <p:cNvSpPr>
            <a:spLocks noChangeArrowheads="1"/>
          </p:cNvSpPr>
          <p:nvPr/>
        </p:nvSpPr>
        <p:spPr bwMode="auto">
          <a:xfrm>
            <a:off x="4259263" y="5310188"/>
            <a:ext cx="1878012" cy="13747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Videreutvikle ENØK-arbeidet </a:t>
            </a:r>
          </a:p>
          <a:p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Fullfører prosjekt klimafot </a:t>
            </a: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avfall</a:t>
            </a:r>
          </a:p>
          <a:p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Videreutvikle holdninger om miljøbevissthet og samfunnsansvar i organisasjonen</a:t>
            </a:r>
          </a:p>
        </p:txBody>
      </p:sp>
      <p:sp>
        <p:nvSpPr>
          <p:cNvPr id="45" name="Rectangle 6"/>
          <p:cNvSpPr/>
          <p:nvPr/>
        </p:nvSpPr>
        <p:spPr>
          <a:xfrm>
            <a:off x="4268788" y="972345"/>
            <a:ext cx="1565275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Tiltak DA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"/>
          <p:cNvSpPr/>
          <p:nvPr/>
        </p:nvSpPr>
        <p:spPr>
          <a:xfrm>
            <a:off x="134938" y="1119388"/>
            <a:ext cx="1397000" cy="136842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Økonomi og ressursstyring</a:t>
            </a:r>
            <a:br>
              <a:rPr lang="nb-NO" sz="1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nb-NO" sz="12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bidrar til å ivareta og utvikle NTNUs verdier og ressurser</a:t>
            </a:r>
            <a:endParaRPr lang="en-GB" sz="800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1" name="Rounded Rectangle 3"/>
          <p:cNvSpPr/>
          <p:nvPr/>
        </p:nvSpPr>
        <p:spPr>
          <a:xfrm>
            <a:off x="134938" y="2487813"/>
            <a:ext cx="1408113" cy="14636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Kunde og tjeneste</a:t>
            </a:r>
            <a:endParaRPr lang="nb-NO" sz="1100" b="1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har fokus på service, utvikling og kompetanse, slik at vi kan levere riktige og avklarte tjenester til våre kunder.</a:t>
            </a:r>
            <a:endParaRPr lang="en-GB" sz="800" i="1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01" name="Rounded Rectangle 4"/>
          <p:cNvSpPr>
            <a:spLocks noChangeArrowheads="1"/>
          </p:cNvSpPr>
          <p:nvPr/>
        </p:nvSpPr>
        <p:spPr bwMode="auto">
          <a:xfrm>
            <a:off x="134938" y="3961013"/>
            <a:ext cx="1397000" cy="1428750"/>
          </a:xfrm>
          <a:prstGeom prst="roundRect">
            <a:avLst>
              <a:gd name="adj" fmla="val 16667"/>
            </a:avLst>
          </a:prstGeom>
          <a:solidFill>
            <a:srgbClr val="FDEADA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b-NO" altLang="nb-NO" sz="1100" b="1">
                <a:latin typeface="Arial" panose="020B0604020202020204" pitchFamily="34" charset="0"/>
                <a:cs typeface="Arial" panose="020B0604020202020204" pitchFamily="34" charset="0"/>
              </a:rPr>
              <a:t>Organisasjon</a:t>
            </a:r>
          </a:p>
          <a:p>
            <a:pPr eaLnBrk="1" hangingPunct="1"/>
            <a:endParaRPr lang="nb-NO" altLang="nb-NO" sz="11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har engasjerte medarbeidere, synlige ledere og et godt arbeidsmiljø.</a:t>
            </a:r>
          </a:p>
        </p:txBody>
      </p:sp>
      <p:sp>
        <p:nvSpPr>
          <p:cNvPr id="33" name="Rounded Rectangle 5"/>
          <p:cNvSpPr/>
          <p:nvPr/>
        </p:nvSpPr>
        <p:spPr>
          <a:xfrm>
            <a:off x="134938" y="5367538"/>
            <a:ext cx="1412426" cy="133985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Miljø og </a:t>
            </a:r>
            <a:endParaRPr lang="nb-NO" sz="1100" b="1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1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Samfunns-ansvar</a:t>
            </a:r>
            <a:endParaRPr lang="nb-NO" sz="12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er et forbilde ved å være en samfunns-ansvarlig, miljøvennlig og bærekraftig virksomhet</a:t>
            </a:r>
            <a:r>
              <a:rPr lang="en-GB" sz="800" i="1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en-GB" sz="800" i="1" kern="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4" name="Rounded Rectangle 8"/>
          <p:cNvSpPr/>
          <p:nvPr/>
        </p:nvSpPr>
        <p:spPr>
          <a:xfrm>
            <a:off x="1531938" y="1133995"/>
            <a:ext cx="1890713" cy="138398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nb-NO" sz="6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105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0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Mål- og ressurseffektive  økonomiprosesser -</a:t>
            </a:r>
          </a:p>
          <a:p>
            <a:pPr>
              <a:defRPr/>
            </a:pPr>
            <a:r>
              <a:rPr lang="nb-NO" sz="1000" b="1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«god økonomisk internkontroll» </a:t>
            </a:r>
          </a:p>
          <a:p>
            <a:pPr>
              <a:defRPr/>
            </a:pPr>
            <a:endParaRPr lang="nb-NO" sz="10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700" u="sng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Kompetansgrep:</a:t>
            </a:r>
            <a:r>
              <a:rPr lang="nb-NO" sz="7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nb-NO" sz="7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Videreføre satsningen på utvikling av konkurransedyktige tjenester. </a:t>
            </a:r>
          </a:p>
          <a:p>
            <a:pPr>
              <a:defRPr/>
            </a:pPr>
            <a:r>
              <a:rPr lang="nb-NO" sz="6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6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6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6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n-US" sz="6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104" name="Rounded Rectangle 9"/>
          <p:cNvSpPr>
            <a:spLocks noChangeArrowheads="1"/>
          </p:cNvSpPr>
          <p:nvPr/>
        </p:nvSpPr>
        <p:spPr bwMode="auto">
          <a:xfrm>
            <a:off x="1547364" y="2538613"/>
            <a:ext cx="1857824" cy="14128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b-NO" altLang="nb-NO" sz="1000" b="1">
                <a:latin typeface="Arial" panose="020B0604020202020204" pitchFamily="34" charset="0"/>
                <a:cs typeface="Arial" panose="020B0604020202020204" pitchFamily="34" charset="0"/>
              </a:rPr>
              <a:t>Styrket kunderelasjon</a:t>
            </a:r>
          </a:p>
          <a:p>
            <a:endParaRPr lang="nb-NO" altLang="nb-NO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700" u="sng">
                <a:latin typeface="Arial" panose="020B0604020202020204" pitchFamily="34" charset="0"/>
                <a:cs typeface="Arial" panose="020B0604020202020204" pitchFamily="34" charset="0"/>
              </a:rPr>
              <a:t>Kompetansegrep:</a:t>
            </a:r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Styrke vår kundeforståelse og evne til behovsrettet kommunikasjon</a:t>
            </a:r>
          </a:p>
        </p:txBody>
      </p:sp>
      <p:sp>
        <p:nvSpPr>
          <p:cNvPr id="4105" name="Rounded Rectangle 10"/>
          <p:cNvSpPr>
            <a:spLocks noChangeArrowheads="1"/>
          </p:cNvSpPr>
          <p:nvPr/>
        </p:nvSpPr>
        <p:spPr bwMode="auto">
          <a:xfrm>
            <a:off x="1543051" y="3951488"/>
            <a:ext cx="1879600" cy="14382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b-NO" altLang="nb-NO" sz="1000" b="1">
                <a:latin typeface="Arial" panose="020B0604020202020204" pitchFamily="34" charset="0"/>
                <a:cs typeface="Arial" panose="020B0604020202020204" pitchFamily="34" charset="0"/>
              </a:rPr>
              <a:t>Fremtidens medarbeidere og ledere</a:t>
            </a:r>
          </a:p>
          <a:p>
            <a:endParaRPr lang="nb-NO" altLang="nb-NO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700" u="sng">
                <a:latin typeface="Arial" panose="020B0604020202020204" pitchFamily="34" charset="0"/>
                <a:cs typeface="Arial" panose="020B0604020202020204" pitchFamily="34" charset="0"/>
              </a:rPr>
              <a:t>Kompetansegrep</a:t>
            </a:r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Videreutvikle</a:t>
            </a:r>
          </a:p>
          <a:p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 endringskultur, tydelig ledelse og godt medarbeiderskap</a:t>
            </a:r>
            <a:endParaRPr lang="nb-NO" altLang="nb-NO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" name="Rounded Rectangle 11"/>
          <p:cNvSpPr>
            <a:spLocks noChangeArrowheads="1"/>
          </p:cNvSpPr>
          <p:nvPr/>
        </p:nvSpPr>
        <p:spPr bwMode="auto">
          <a:xfrm>
            <a:off x="1543051" y="5389763"/>
            <a:ext cx="1903412" cy="129540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nb-NO" altLang="nb-NO" sz="1000" b="1">
                <a:latin typeface="Arial" panose="020B0604020202020204" pitchFamily="34" charset="0"/>
                <a:cs typeface="Arial" panose="020B0604020202020204" pitchFamily="34" charset="0"/>
              </a:rPr>
              <a:t>Pådriver for å ivareta  samfunnsansvar i anskaffelser</a:t>
            </a:r>
          </a:p>
          <a:p>
            <a:endParaRPr lang="nb-NO" altLang="nb-NO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700" u="sng">
                <a:latin typeface="Arial" panose="020B0604020202020204" pitchFamily="34" charset="0"/>
                <a:cs typeface="Arial" panose="020B0604020202020204" pitchFamily="34" charset="0"/>
              </a:rPr>
              <a:t>Kompetansegrep:</a:t>
            </a:r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b-NO" altLang="nb-NO" sz="700">
                <a:latin typeface="Arial" panose="020B0604020202020204" pitchFamily="34" charset="0"/>
                <a:cs typeface="Arial" panose="020B0604020202020204" pitchFamily="34" charset="0"/>
              </a:rPr>
              <a:t>Utvikle samfunns­ansvar som en langsiktig strategi i ØE</a:t>
            </a:r>
          </a:p>
        </p:txBody>
      </p:sp>
      <p:sp>
        <p:nvSpPr>
          <p:cNvPr id="2059" name="Rounded Rectangle 12"/>
          <p:cNvSpPr>
            <a:spLocks noChangeArrowheads="1"/>
          </p:cNvSpPr>
          <p:nvPr/>
        </p:nvSpPr>
        <p:spPr bwMode="auto">
          <a:xfrm>
            <a:off x="3446463" y="5397041"/>
            <a:ext cx="3138488" cy="128812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marL="171450" indent="-1714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defRPr/>
            </a:pPr>
            <a:endParaRPr lang="nb-NO" sz="800" u="sng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nb-NO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Videreutvikle system </a:t>
            </a:r>
            <a:r>
              <a:rPr lang="nb-NO" sz="800" b="1" dirty="0">
                <a:latin typeface="Arial" panose="020B0604020202020204" pitchFamily="34" charset="0"/>
                <a:cs typeface="Arial" panose="020B0604020202020204" pitchFamily="34" charset="0"/>
              </a:rPr>
              <a:t>for å </a:t>
            </a:r>
            <a:r>
              <a:rPr lang="nb-NO" altLang="nb-NO" sz="800" b="1" dirty="0">
                <a:latin typeface="Arial" panose="020B0604020202020204" pitchFamily="34" charset="0"/>
                <a:cs typeface="Arial" panose="020B0604020202020204" pitchFamily="34" charset="0"/>
              </a:rPr>
              <a:t>ivareta </a:t>
            </a:r>
            <a:r>
              <a:rPr lang="nb-NO" alt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samfunnsansvar </a:t>
            </a:r>
            <a:r>
              <a:rPr lang="nb-NO" altLang="nb-NO" sz="8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nb-NO" alt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anskaffelser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Øke andelen elektronisk arbeidsflyt</a:t>
            </a:r>
            <a:endParaRPr lang="nb-NO" altLang="nb-NO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nb-NO" sz="800" u="sng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nb-NO" sz="800" u="sng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Kompetansetiltak: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Styrke kompetanse og holdninger knyttet til  samfunnsansvar i anskaffelser</a:t>
            </a:r>
          </a:p>
          <a:p>
            <a:pPr marL="0" indent="0">
              <a:defRPr/>
            </a:pPr>
            <a:endParaRPr lang="nb-NO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nb-NO" altLang="nb-NO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7"/>
          <p:cNvSpPr/>
          <p:nvPr/>
        </p:nvSpPr>
        <p:spPr>
          <a:xfrm>
            <a:off x="3029639" y="488209"/>
            <a:ext cx="4159323" cy="46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2"/>
          <p:cNvSpPr>
            <a:spLocks noChangeArrowheads="1"/>
          </p:cNvSpPr>
          <p:nvPr/>
        </p:nvSpPr>
        <p:spPr bwMode="auto">
          <a:xfrm>
            <a:off x="3446463" y="3969041"/>
            <a:ext cx="3146425" cy="142072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marL="171450" indent="-1714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b="1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Videreføre: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b="1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Rammeledelse 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b="1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Trygge, proaktiv og selvstendige medarbeidere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b="1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Teamutvikling</a:t>
            </a:r>
          </a:p>
          <a:p>
            <a:pPr marL="0" indent="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800" u="sng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u="sng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Kompetansetiltak: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Styrke rammeledelse </a:t>
            </a:r>
            <a:r>
              <a:rPr lang="nb-NO" sz="800" dirty="0">
                <a:latin typeface="Arial" panose="020B0604020202020204" pitchFamily="34" charset="0"/>
                <a:cs typeface="Arial" panose="020B0604020202020204" pitchFamily="34" charset="0"/>
              </a:rPr>
              <a:t>som metodikk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Styrke medarbeiderskap </a:t>
            </a:r>
            <a:r>
              <a:rPr lang="nb-NO" sz="800" dirty="0">
                <a:latin typeface="Arial" panose="020B0604020202020204" pitchFamily="34" charset="0"/>
                <a:cs typeface="Arial" panose="020B0604020202020204" pitchFamily="34" charset="0"/>
              </a:rPr>
              <a:t>i praksis</a:t>
            </a:r>
          </a:p>
        </p:txBody>
      </p:sp>
      <p:sp>
        <p:nvSpPr>
          <p:cNvPr id="40" name="Rounded Rectangle 12"/>
          <p:cNvSpPr>
            <a:spLocks noChangeArrowheads="1"/>
          </p:cNvSpPr>
          <p:nvPr/>
        </p:nvSpPr>
        <p:spPr bwMode="auto">
          <a:xfrm>
            <a:off x="3422651" y="2526029"/>
            <a:ext cx="3192462" cy="142545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marL="171450" indent="-1714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Etablere «Økonomiskolen»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Sluttføre </a:t>
            </a:r>
            <a:r>
              <a:rPr lang="nb-NO" sz="800" b="1" dirty="0">
                <a:latin typeface="Arial" panose="020B0604020202020204" pitchFamily="34" charset="0"/>
                <a:cs typeface="Arial" panose="020B0604020202020204" pitchFamily="34" charset="0"/>
              </a:rPr>
              <a:t>«Prosjektet i Fokus» i tråd med prosjektplan</a:t>
            </a:r>
            <a:r>
              <a:rPr lang="nb-NO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b-NO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nb-NO" sz="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Kompetansetiltak</a:t>
            </a: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Kommunikasjon, presentasjon og formidlingskompetanse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«Flink </a:t>
            </a:r>
            <a:r>
              <a:rPr lang="nb-NO" sz="800" dirty="0">
                <a:latin typeface="Arial" panose="020B0604020202020204" pitchFamily="34" charset="0"/>
                <a:cs typeface="Arial" panose="020B0604020202020204" pitchFamily="34" charset="0"/>
              </a:rPr>
              <a:t>med folk</a:t>
            </a: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 - fellestiltak ØE</a:t>
            </a:r>
            <a:endParaRPr 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Engelskkompetanse</a:t>
            </a:r>
            <a:endParaRPr 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2"/>
          <p:cNvSpPr>
            <a:spLocks noChangeArrowheads="1"/>
          </p:cNvSpPr>
          <p:nvPr/>
        </p:nvSpPr>
        <p:spPr bwMode="auto">
          <a:xfrm>
            <a:off x="3422651" y="1133995"/>
            <a:ext cx="3162300" cy="13728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marL="171450" indent="-1714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800" b="1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b="1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Gjennomføre prosessforbedringer  med fokus på standardisering, effektivitet og kvalitet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b="1" kern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Deltar i BOTT – prosess - framtidig ERP-system </a:t>
            </a:r>
          </a:p>
          <a:p>
            <a:pPr marL="0" indent="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Kompetansetiltak:</a:t>
            </a:r>
            <a:r>
              <a:rPr lang="nb-NO" sz="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Etablere kunnskap om god økonomisk internkontroll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Prosessforbedrings- </a:t>
            </a:r>
            <a:r>
              <a:rPr lang="nb-NO" sz="800" dirty="0"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prosjektkompetanse 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Delta i prosessforbedringsarbeid 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7" name="Rounded Rectangle 8"/>
          <p:cNvSpPr/>
          <p:nvPr/>
        </p:nvSpPr>
        <p:spPr>
          <a:xfrm>
            <a:off x="6615113" y="5388175"/>
            <a:ext cx="2447925" cy="130651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Vedta retningslinjer for etisk handel ( Co)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Antall konkurranser som innehar etiske krav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Antall avtaler som støtter opp om NTNU sin miljøambisjon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Reduksjon av manuelle skjema / arbeidsflyt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8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endParaRPr lang="nb-NO" sz="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8" name="Rounded Rectangle 8"/>
          <p:cNvSpPr/>
          <p:nvPr/>
        </p:nvSpPr>
        <p:spPr>
          <a:xfrm>
            <a:off x="6615113" y="3926088"/>
            <a:ext cx="2447925" cy="144145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en-US" sz="800" kern="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Nærværsprosent</a:t>
            </a:r>
            <a:endParaRPr lang="en-US" sz="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%-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andel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av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definerte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“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virksomhetskritiske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”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oppgaver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kan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ivaretas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av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miniumum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2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eller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flere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medarbeidere</a:t>
            </a: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9" name="Rounded Rectangle 8"/>
          <p:cNvSpPr/>
          <p:nvPr/>
        </p:nvSpPr>
        <p:spPr>
          <a:xfrm>
            <a:off x="6615113" y="2533850"/>
            <a:ext cx="2474913" cy="13970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/>
          <a:lstStyle/>
          <a:p>
            <a:pPr marL="228600" indent="-228600">
              <a:buFont typeface="+mj-lt"/>
              <a:buAutoNum type="arabicPeriod"/>
              <a:defRPr/>
            </a:pPr>
            <a:endParaRPr 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endParaRPr 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nb-NO" sz="800" dirty="0">
                <a:latin typeface="Arial" panose="020B0604020202020204" pitchFamily="34" charset="0"/>
                <a:cs typeface="Arial" panose="020B0604020202020204" pitchFamily="34" charset="0"/>
              </a:rPr>
              <a:t>Antall tilbud innenfor økonomiskolen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Maconomy/PIF </a:t>
            </a:r>
            <a:r>
              <a:rPr lang="en-US" sz="800" kern="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brukertilfredshet</a:t>
            </a:r>
            <a:r>
              <a:rPr lang="en-US" sz="800" kern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sz="8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118" name="Rounded Rectangle 8"/>
          <p:cNvSpPr>
            <a:spLocks noChangeArrowheads="1"/>
          </p:cNvSpPr>
          <p:nvPr/>
        </p:nvSpPr>
        <p:spPr bwMode="auto">
          <a:xfrm>
            <a:off x="6584951" y="1133995"/>
            <a:ext cx="2478087" cy="1372867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0" tIns="36000" rIns="36000" bIns="36000" anchor="ctr"/>
          <a:lstStyle>
            <a:lvl1pPr marL="2286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Andel av gjennomførte prosessforbedringer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nb-NO" alt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nb-NO" altLang="nb-NO" sz="800" dirty="0">
                <a:latin typeface="Arial" panose="020B0604020202020204" pitchFamily="34" charset="0"/>
                <a:cs typeface="Arial" panose="020B0604020202020204" pitchFamily="34" charset="0"/>
              </a:rPr>
              <a:t>Effekt av prosessforbedringene</a:t>
            </a:r>
          </a:p>
        </p:txBody>
      </p:sp>
      <p:sp>
        <p:nvSpPr>
          <p:cNvPr id="24" name="Tittel 59"/>
          <p:cNvSpPr>
            <a:spLocks noGrp="1"/>
          </p:cNvSpPr>
          <p:nvPr>
            <p:ph type="title"/>
          </p:nvPr>
        </p:nvSpPr>
        <p:spPr>
          <a:xfrm>
            <a:off x="107950" y="88835"/>
            <a:ext cx="8285163" cy="5044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nb-NO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Økonomiavdelingen  - Virksomhetsplan </a:t>
            </a:r>
            <a:r>
              <a:rPr lang="nb-NO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br>
              <a:rPr lang="nb-NO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1547364" y="631084"/>
            <a:ext cx="1915768" cy="465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Målområder </a:t>
            </a:r>
          </a:p>
          <a:p>
            <a:pPr algn="ctr">
              <a:defRPr/>
            </a:pPr>
            <a:r>
              <a:rPr lang="nb-NO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Øk.avd</a:t>
            </a:r>
            <a:r>
              <a:rPr lang="nb-N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7"/>
          <p:cNvSpPr/>
          <p:nvPr/>
        </p:nvSpPr>
        <p:spPr>
          <a:xfrm>
            <a:off x="3029639" y="622135"/>
            <a:ext cx="4159323" cy="46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15"/>
          <p:cNvSpPr/>
          <p:nvPr/>
        </p:nvSpPr>
        <p:spPr>
          <a:xfrm>
            <a:off x="6349896" y="727825"/>
            <a:ext cx="2794104" cy="32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 </a:t>
            </a:r>
            <a:r>
              <a:rPr lang="nb-NO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Øk.avd</a:t>
            </a:r>
            <a:endParaRPr lang="nb-NO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b-N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7"/>
          <p:cNvSpPr/>
          <p:nvPr/>
        </p:nvSpPr>
        <p:spPr>
          <a:xfrm>
            <a:off x="-186635" y="670035"/>
            <a:ext cx="1938188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Virksomhetsmål </a:t>
            </a:r>
          </a:p>
          <a:p>
            <a:pPr algn="ctr">
              <a:defRPr/>
            </a:pPr>
            <a:r>
              <a:rPr lang="nb-N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ØE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3561638" y="633847"/>
            <a:ext cx="3159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Tiltak/handlingsplaner </a:t>
            </a:r>
            <a:r>
              <a:rPr lang="nb-NO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Øk.avd</a:t>
            </a:r>
            <a:r>
              <a:rPr lang="nb-NO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5"/>
          <p:cNvSpPr/>
          <p:nvPr/>
        </p:nvSpPr>
        <p:spPr>
          <a:xfrm>
            <a:off x="8286750" y="1125137"/>
            <a:ext cx="777875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ittel 59"/>
          <p:cNvSpPr>
            <a:spLocks noGrp="1"/>
          </p:cNvSpPr>
          <p:nvPr>
            <p:ph type="title"/>
          </p:nvPr>
        </p:nvSpPr>
        <p:spPr>
          <a:xfrm>
            <a:off x="322661" y="133350"/>
            <a:ext cx="8291513" cy="5715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b-NO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NTNUs Eiendomsledelse – Virksomhetsplan 2015 </a:t>
            </a:r>
            <a:r>
              <a:rPr lang="nb-NO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"/>
          <p:cNvSpPr/>
          <p:nvPr/>
        </p:nvSpPr>
        <p:spPr>
          <a:xfrm>
            <a:off x="179388" y="1485500"/>
            <a:ext cx="2071687" cy="121602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Økonomi og ressursstyring</a:t>
            </a:r>
            <a:endParaRPr lang="nb-NO" sz="12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9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Vi bidrar til å ivareta og utvikle NTNUs verdier og ressurser</a:t>
            </a:r>
            <a:endParaRPr lang="en-US" sz="10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1" name="Rounded Rectangle 3"/>
          <p:cNvSpPr/>
          <p:nvPr/>
        </p:nvSpPr>
        <p:spPr>
          <a:xfrm>
            <a:off x="179388" y="2693587"/>
            <a:ext cx="2071687" cy="15652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nb-NO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Kunde og tjeneste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900" b="1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har fokus på service, utvikling og kompetanse, slik at vi kan levere riktige og avklarte tjenester til våre kunder</a:t>
            </a:r>
            <a:endParaRPr lang="en-GB" sz="1000" i="1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2" name="Rounded Rectangle 4"/>
          <p:cNvSpPr/>
          <p:nvPr/>
        </p:nvSpPr>
        <p:spPr>
          <a:xfrm>
            <a:off x="179388" y="4292200"/>
            <a:ext cx="2071687" cy="120015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Organisasjon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9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 har engasjerte medarbeidere, synlige ledere og et godt arbeidsmiljø</a:t>
            </a:r>
            <a:endParaRPr lang="en-US" sz="10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3" name="Rounded Rectangle 5"/>
          <p:cNvSpPr/>
          <p:nvPr/>
        </p:nvSpPr>
        <p:spPr>
          <a:xfrm>
            <a:off x="179388" y="5492351"/>
            <a:ext cx="2071687" cy="121285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Miljø og samfunnsansvar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lang="nb-NO" sz="9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nb-NO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er et forbilde ved å være en miljøvennlig og bærekraftig virksomhet</a:t>
            </a:r>
            <a:r>
              <a:rPr lang="en-GB" sz="1000" i="1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en-GB" sz="1000" i="1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4" name="Rounded Rectangle 8"/>
          <p:cNvSpPr/>
          <p:nvPr/>
        </p:nvSpPr>
        <p:spPr>
          <a:xfrm>
            <a:off x="2238375" y="1490262"/>
            <a:ext cx="2025650" cy="1214438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9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har gode planer for vedlikehold og utvikling av bygg og campuser.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Internhusleien gir insentiver til riktige prioriteringer og arealeffektivitet. </a:t>
            </a:r>
          </a:p>
          <a:p>
            <a:pPr>
              <a:defRPr/>
            </a:pPr>
            <a:endParaRPr lang="nb-NO" sz="900" kern="0" dirty="0">
              <a:solidFill>
                <a:prstClr val="white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057" name="Rounded Rectangle 9"/>
          <p:cNvSpPr>
            <a:spLocks noChangeArrowheads="1"/>
          </p:cNvSpPr>
          <p:nvPr/>
        </p:nvSpPr>
        <p:spPr bwMode="auto">
          <a:xfrm>
            <a:off x="2239963" y="2709462"/>
            <a:ext cx="2046287" cy="154940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Vi skal bidra til å utvikle funksjonelle, innovative og framtidsrettede arealer/bygg med gode læringsmiljø og attraktive møteplasser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Eiendomsforvaltningen ansvarsområde er tydelig for våre kunder.</a:t>
            </a:r>
          </a:p>
        </p:txBody>
      </p:sp>
      <p:sp>
        <p:nvSpPr>
          <p:cNvPr id="36" name="Rounded Rectangle 10"/>
          <p:cNvSpPr/>
          <p:nvPr/>
        </p:nvSpPr>
        <p:spPr>
          <a:xfrm>
            <a:off x="2255838" y="4292200"/>
            <a:ext cx="2035175" cy="127317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har engasjerte, ansvarlige og konstruktive medarbeidere med et strategisk perspektiv</a:t>
            </a: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</a:t>
            </a:r>
            <a:endParaRPr lang="nb-NO" sz="9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vil hverandre godt.</a:t>
            </a:r>
            <a:endParaRPr lang="en-GB" sz="900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059" name="Rounded Rectangle 11"/>
          <p:cNvSpPr>
            <a:spLocks noChangeArrowheads="1"/>
          </p:cNvSpPr>
          <p:nvPr/>
        </p:nvSpPr>
        <p:spPr bwMode="auto">
          <a:xfrm>
            <a:off x="2274888" y="5492350"/>
            <a:ext cx="2035175" cy="121285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Vi har gode planer, mål og aktiviteter innenfor eiendomsområdet som bidrag til at NTNU når sine miljømål.</a:t>
            </a:r>
          </a:p>
        </p:txBody>
      </p:sp>
      <p:sp>
        <p:nvSpPr>
          <p:cNvPr id="2060" name="Rounded Rectangle 12"/>
          <p:cNvSpPr>
            <a:spLocks noChangeArrowheads="1"/>
          </p:cNvSpPr>
          <p:nvPr/>
        </p:nvSpPr>
        <p:spPr bwMode="auto">
          <a:xfrm>
            <a:off x="6156325" y="5527275"/>
            <a:ext cx="2274888" cy="118745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/>
          <a:lstStyle>
            <a:lvl1pPr marL="171450" indent="-1714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Det foreligger en skisse/plan for  «nullutslippscampus».</a:t>
            </a:r>
          </a:p>
          <a:p>
            <a:pPr>
              <a:buFont typeface="Arial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Det foreligger mål for energi og miljø for prosjekt som skal gjennomføres fra 2016.</a:t>
            </a:r>
          </a:p>
          <a:p>
            <a:pPr marL="0" indent="0"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13"/>
          <p:cNvSpPr/>
          <p:nvPr/>
        </p:nvSpPr>
        <p:spPr>
          <a:xfrm>
            <a:off x="6156325" y="4308075"/>
            <a:ext cx="2287588" cy="1208087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/>
          <a:lstStyle/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9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 har gjennomført organisasjonsutviklingsprosess.</a:t>
            </a: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Det foreligger en plan for tiltak etter arbeidsmiljøundersøkelsen.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9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62" name="Rounded Rectangle 14"/>
          <p:cNvSpPr>
            <a:spLocks noChangeArrowheads="1"/>
          </p:cNvSpPr>
          <p:nvPr/>
        </p:nvSpPr>
        <p:spPr bwMode="auto">
          <a:xfrm>
            <a:off x="6156325" y="2709462"/>
            <a:ext cx="2287588" cy="158273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Har gjennomført en kundeundersøkelse som viser at </a:t>
            </a:r>
            <a:b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nb-NO" altLang="nb-NO" sz="900" dirty="0">
                <a:latin typeface="Arial" panose="020B0604020202020204" pitchFamily="34" charset="0"/>
                <a:cs typeface="Arial" panose="020B0604020202020204" pitchFamily="34" charset="0"/>
              </a:rPr>
              <a:t>% av arealkontakter mener det er et </a:t>
            </a: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klart </a:t>
            </a:r>
            <a:r>
              <a:rPr lang="nb-NO" altLang="nb-NO" sz="900" dirty="0">
                <a:latin typeface="Arial" panose="020B0604020202020204" pitchFamily="34" charset="0"/>
                <a:cs typeface="Arial" panose="020B0604020202020204" pitchFamily="34" charset="0"/>
              </a:rPr>
              <a:t>grensesnitt mellom Eiendom og Drift.</a:t>
            </a:r>
          </a:p>
          <a:p>
            <a:pPr marL="171450" indent="-171450" eaLnBrk="1" hangingPunct="1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defRPr/>
            </a:pPr>
            <a:endParaRPr lang="nb-NO" altLang="nb-NO" sz="900" i="1" dirty="0" smtClean="0">
              <a:solidFill>
                <a:srgbClr val="FF000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4111" name="Rounded Rectangle 16"/>
          <p:cNvSpPr>
            <a:spLocks noChangeArrowheads="1"/>
          </p:cNvSpPr>
          <p:nvPr/>
        </p:nvSpPr>
        <p:spPr bwMode="auto">
          <a:xfrm>
            <a:off x="8424863" y="1491850"/>
            <a:ext cx="579437" cy="1209675"/>
          </a:xfrm>
          <a:prstGeom prst="roundRect">
            <a:avLst>
              <a:gd name="adj" fmla="val 16667"/>
            </a:avLst>
          </a:prstGeom>
          <a:solidFill>
            <a:srgbClr val="FDEADA"/>
          </a:solidFill>
          <a:ln w="25400" algn="ctr">
            <a:solidFill>
              <a:srgbClr val="1F497D"/>
            </a:solidFill>
            <a:round/>
            <a:headEnd/>
            <a:tailEnd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nb-NO" altLang="nb-NO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2" name="Rounded Rectangle 17"/>
          <p:cNvSpPr/>
          <p:nvPr/>
        </p:nvSpPr>
        <p:spPr>
          <a:xfrm>
            <a:off x="8424863" y="2709462"/>
            <a:ext cx="587375" cy="1582738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3" name="Rounded Rectangle 19"/>
          <p:cNvSpPr/>
          <p:nvPr/>
        </p:nvSpPr>
        <p:spPr>
          <a:xfrm>
            <a:off x="8424863" y="5565375"/>
            <a:ext cx="598487" cy="114935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</a:t>
            </a:r>
            <a:b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sz="800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</a:t>
            </a:r>
            <a:r>
              <a:rPr lang="en-GB" sz="800" kern="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4" name="Rounded Rectangle 20"/>
          <p:cNvSpPr/>
          <p:nvPr/>
        </p:nvSpPr>
        <p:spPr>
          <a:xfrm>
            <a:off x="6156325" y="1490262"/>
            <a:ext cx="2268538" cy="120332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/>
          <a:lstStyle/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900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Regjeringsvedtak </a:t>
            </a: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om samlet campus i 2015/2016.</a:t>
            </a: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Samlet tilstandsgrad </a:t>
            </a: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reduseres fra år til </a:t>
            </a: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år.</a:t>
            </a:r>
            <a:endParaRPr lang="nb-NO" sz="9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2" name="Rounded Rectangle 37"/>
          <p:cNvSpPr/>
          <p:nvPr/>
        </p:nvSpPr>
        <p:spPr>
          <a:xfrm>
            <a:off x="8424863" y="4292200"/>
            <a:ext cx="587375" cy="1273175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nb-NO" sz="800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	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00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00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en-GB" sz="800" kern="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Flowchart: Connector 30"/>
          <p:cNvSpPr/>
          <p:nvPr/>
        </p:nvSpPr>
        <p:spPr>
          <a:xfrm>
            <a:off x="8618538" y="652463"/>
            <a:ext cx="180975" cy="212725"/>
          </a:xfrm>
          <a:prstGeom prst="flowChartConnector">
            <a:avLst/>
          </a:prstGeom>
          <a:solidFill>
            <a:srgbClr val="00B05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92D05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6" name="Rectangle 6"/>
          <p:cNvSpPr/>
          <p:nvPr/>
        </p:nvSpPr>
        <p:spPr>
          <a:xfrm>
            <a:off x="2238375" y="1053700"/>
            <a:ext cx="1512888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 Eiendom</a:t>
            </a:r>
          </a:p>
        </p:txBody>
      </p:sp>
      <p:sp>
        <p:nvSpPr>
          <p:cNvPr id="57" name="Rectangle 7"/>
          <p:cNvSpPr/>
          <p:nvPr/>
        </p:nvSpPr>
        <p:spPr>
          <a:xfrm>
            <a:off x="6156325" y="1121962"/>
            <a:ext cx="2130425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Indikator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7"/>
          <p:cNvSpPr/>
          <p:nvPr/>
        </p:nvSpPr>
        <p:spPr>
          <a:xfrm>
            <a:off x="179388" y="1104500"/>
            <a:ext cx="1779587" cy="39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b-NO" sz="13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Virksomhetsmål ØE</a:t>
            </a:r>
          </a:p>
          <a:p>
            <a:pPr algn="ctr">
              <a:defRPr/>
            </a:pPr>
            <a:r>
              <a:rPr lang="nb-NO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Connector 30"/>
          <p:cNvSpPr/>
          <p:nvPr/>
        </p:nvSpPr>
        <p:spPr>
          <a:xfrm>
            <a:off x="8618538" y="374650"/>
            <a:ext cx="180975" cy="233363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B05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9" name="Flowchart: Connector 30"/>
          <p:cNvSpPr/>
          <p:nvPr/>
        </p:nvSpPr>
        <p:spPr>
          <a:xfrm>
            <a:off x="8618538" y="106363"/>
            <a:ext cx="180975" cy="233362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B05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22" name="Rounded Rectangle 8"/>
          <p:cNvSpPr>
            <a:spLocks noChangeArrowheads="1"/>
          </p:cNvSpPr>
          <p:nvPr/>
        </p:nvSpPr>
        <p:spPr bwMode="auto">
          <a:xfrm>
            <a:off x="4268788" y="1482325"/>
            <a:ext cx="1870075" cy="1211262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/>
          <a:lstStyle>
            <a:lvl1pPr marL="171450" indent="-1714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Bidra </a:t>
            </a:r>
            <a:r>
              <a:rPr lang="nb-NO" altLang="nb-NO" sz="900" dirty="0">
                <a:latin typeface="Arial" panose="020B0604020202020204" pitchFamily="34" charset="0"/>
                <a:cs typeface="Arial" panose="020B0604020202020204" pitchFamily="34" charset="0"/>
              </a:rPr>
              <a:t>til vedtak om en mer samlet campus etter KS1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900" dirty="0">
                <a:latin typeface="Arial" panose="020B0604020202020204" pitchFamily="34" charset="0"/>
                <a:cs typeface="Arial" panose="020B0604020202020204" pitchFamily="34" charset="0"/>
              </a:rPr>
              <a:t>Utvikling internhusleien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900" dirty="0">
                <a:latin typeface="Arial" panose="020B0604020202020204" pitchFamily="34" charset="0"/>
                <a:cs typeface="Arial" panose="020B0604020202020204" pitchFamily="34" charset="0"/>
              </a:rPr>
              <a:t>Vurdere </a:t>
            </a: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brukbarhet bygg</a:t>
            </a:r>
            <a:endParaRPr lang="nb-NO" alt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nb-NO" altLang="nb-N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3" name="Rounded Rectangle 9"/>
          <p:cNvSpPr>
            <a:spLocks noChangeArrowheads="1"/>
          </p:cNvSpPr>
          <p:nvPr/>
        </p:nvSpPr>
        <p:spPr bwMode="auto">
          <a:xfrm>
            <a:off x="4268788" y="2709462"/>
            <a:ext cx="1889125" cy="158273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/>
          <a:lstStyle>
            <a:lvl1pPr marL="171450" indent="-1714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Gjennomføre prosjektet framtidsrettede  læringsareal 2015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Starte arbeidet med en helhetlig plan for offentlige areal og møteplasser på Gløshaugen</a:t>
            </a:r>
          </a:p>
          <a:p>
            <a:pPr marL="0" indent="0"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nb-NO" altLang="nb-NO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10"/>
          <p:cNvSpPr/>
          <p:nvPr/>
        </p:nvSpPr>
        <p:spPr>
          <a:xfrm>
            <a:off x="4278313" y="4308075"/>
            <a:ext cx="1878012" cy="1219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Invitere andre fagmiljø for utvikling  av kunnskap</a:t>
            </a:r>
            <a:r>
              <a:rPr lang="nb-NO" sz="9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</a:t>
            </a:r>
          </a:p>
          <a:p>
            <a:pPr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9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71450" indent="-171450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90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Øke andelen teamarbeid</a:t>
            </a:r>
            <a:r>
              <a:rPr lang="nb-NO" sz="900" kern="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</a:t>
            </a:r>
            <a:endParaRPr lang="nb-NO" sz="900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25" name="Rounded Rectangle 11"/>
          <p:cNvSpPr>
            <a:spLocks noChangeArrowheads="1"/>
          </p:cNvSpPr>
          <p:nvPr/>
        </p:nvSpPr>
        <p:spPr bwMode="auto">
          <a:xfrm>
            <a:off x="4330700" y="5527275"/>
            <a:ext cx="1816100" cy="1222375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/>
          <a:lstStyle>
            <a:lvl1pPr marL="171450" indent="-1714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b-NO" altLang="nb-NO" sz="900" dirty="0" smtClean="0">
                <a:latin typeface="+mn-lt"/>
                <a:cs typeface="Arial" panose="020B0604020202020204" pitchFamily="34" charset="0"/>
              </a:rPr>
              <a:t>Etablere </a:t>
            </a:r>
            <a:r>
              <a:rPr lang="nb-NO" altLang="nb-NO" sz="900" dirty="0" smtClean="0">
                <a:latin typeface="+mn-lt"/>
                <a:cs typeface="Arial" panose="020B0604020202020204" pitchFamily="34" charset="0"/>
              </a:rPr>
              <a:t>tydelige energi- </a:t>
            </a:r>
            <a:r>
              <a:rPr lang="nb-NO" altLang="nb-NO" sz="900" dirty="0">
                <a:latin typeface="+mn-lt"/>
                <a:cs typeface="Arial" panose="020B0604020202020204" pitchFamily="34" charset="0"/>
              </a:rPr>
              <a:t>og </a:t>
            </a:r>
            <a:r>
              <a:rPr lang="nb-NO" altLang="nb-NO" sz="900" dirty="0" smtClean="0">
                <a:latin typeface="+mn-lt"/>
                <a:cs typeface="Arial" panose="020B0604020202020204" pitchFamily="34" charset="0"/>
              </a:rPr>
              <a:t>miljøkrav ved prosjektgjennomføring.</a:t>
            </a:r>
            <a:endParaRPr lang="nb-NO" altLang="nb-NO" sz="900" dirty="0">
              <a:latin typeface="+mn-lt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sz="900" dirty="0" smtClean="0">
                <a:latin typeface="+mn-lt"/>
                <a:cs typeface="Arial" panose="020B0604020202020204" pitchFamily="34" charset="0"/>
              </a:rPr>
              <a:t>Starte </a:t>
            </a:r>
            <a:r>
              <a:rPr lang="nb-NO" altLang="nb-NO" sz="900" dirty="0">
                <a:latin typeface="+mn-lt"/>
                <a:cs typeface="Arial" panose="020B0604020202020204" pitchFamily="34" charset="0"/>
              </a:rPr>
              <a:t>arbeidet med planer </a:t>
            </a:r>
            <a:r>
              <a:rPr lang="nb-NO" altLang="nb-NO" sz="900" dirty="0" smtClean="0">
                <a:latin typeface="+mn-lt"/>
                <a:cs typeface="Arial" panose="020B0604020202020204" pitchFamily="34" charset="0"/>
              </a:rPr>
              <a:t>og mål for </a:t>
            </a:r>
            <a:r>
              <a:rPr lang="nb-NO" altLang="nb-NO" sz="900" dirty="0">
                <a:latin typeface="+mn-lt"/>
                <a:cs typeface="Arial" panose="020B0604020202020204" pitchFamily="34" charset="0"/>
              </a:rPr>
              <a:t>«null-utslippscampus»</a:t>
            </a:r>
          </a:p>
          <a:p>
            <a:pPr>
              <a:buFont typeface="Arial" panose="020B0604020202020204" pitchFamily="34" charset="0"/>
              <a:buChar char="•"/>
            </a:pPr>
            <a:endParaRPr lang="nb-NO" altLang="nb-NO" sz="900" dirty="0">
              <a:latin typeface="+mn-lt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altLang="nb-NO" sz="900" dirty="0">
              <a:cs typeface="Arial" panose="020B0604020202020204" pitchFamily="34" charset="0"/>
            </a:endParaRPr>
          </a:p>
        </p:txBody>
      </p:sp>
      <p:sp>
        <p:nvSpPr>
          <p:cNvPr id="45" name="Rectangle 6"/>
          <p:cNvSpPr/>
          <p:nvPr/>
        </p:nvSpPr>
        <p:spPr>
          <a:xfrm>
            <a:off x="4268788" y="1053700"/>
            <a:ext cx="1565275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Tiltak 2015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5342" y="917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sz="3100" dirty="0" smtClean="0"/>
              <a:t>Viktige verdier ved NTNU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2141" y="1322540"/>
            <a:ext cx="3884371" cy="50051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sz="2600" b="1" dirty="0" smtClean="0"/>
              <a:t>Kreativ</a:t>
            </a:r>
            <a:endParaRPr lang="nb-NO" sz="2600" b="1" dirty="0"/>
          </a:p>
          <a:p>
            <a:r>
              <a:rPr lang="nb-NO" dirty="0"/>
              <a:t>Vi skal våge å gi oss i kast med de mest utfordrende spørsmålene i vitenskapen og søke innovative løsninger. </a:t>
            </a: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sz="2600" b="1" dirty="0"/>
              <a:t>Konstruktiv</a:t>
            </a:r>
          </a:p>
          <a:p>
            <a:r>
              <a:rPr lang="nb-NO" dirty="0"/>
              <a:t>Vi skal være i åpen og konstruktiv dialog internt og med omverdenen. </a:t>
            </a: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sz="2600" b="1" dirty="0"/>
              <a:t>Kritisk</a:t>
            </a:r>
          </a:p>
          <a:p>
            <a:r>
              <a:rPr lang="nb-NO" dirty="0" smtClean="0"/>
              <a:t>Vi </a:t>
            </a:r>
            <a:r>
              <a:rPr lang="nb-NO" dirty="0"/>
              <a:t>skal utfordre konvensjonelle ideer og løsninger, søke ny kunnskap og utøve vår gjerning i tråd med normene for god etikk.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2600" b="1" dirty="0"/>
              <a:t>Respektfull og omtenksom</a:t>
            </a:r>
          </a:p>
          <a:p>
            <a:r>
              <a:rPr lang="nb-NO" dirty="0" smtClean="0"/>
              <a:t>Vi </a:t>
            </a:r>
            <a:r>
              <a:rPr lang="nb-NO" dirty="0"/>
              <a:t>skal fremme likeverd og kreve toleranse på tvers av livssyn, kultur og kjønn. </a:t>
            </a:r>
            <a:endParaRPr lang="nb-NO" dirty="0" smtClean="0"/>
          </a:p>
          <a:p>
            <a:r>
              <a:rPr lang="nb-NO" dirty="0" smtClean="0"/>
              <a:t>Vi </a:t>
            </a:r>
            <a:r>
              <a:rPr lang="nb-NO" dirty="0"/>
              <a:t>skal bidra til mangfold og likestilling i arbeidsliv og egen virksomhet. </a:t>
            </a:r>
            <a:endParaRPr lang="nb-NO" dirty="0" smtClean="0"/>
          </a:p>
          <a:p>
            <a:r>
              <a:rPr lang="nb-NO" dirty="0" smtClean="0"/>
              <a:t>Sammen </a:t>
            </a:r>
            <a:r>
              <a:rPr lang="nb-NO" dirty="0"/>
              <a:t>skal vi legge forholdene til rette for personlig vekst og kompetanseutvikling.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r="3182" b="17693"/>
          <a:stretch/>
        </p:blipFill>
        <p:spPr>
          <a:xfrm>
            <a:off x="4230142" y="1322540"/>
            <a:ext cx="4654475" cy="43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384836" y="659486"/>
            <a:ext cx="574624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1" dirty="0" smtClean="0"/>
              <a:t>NTNUs hovedprioriteringer 2015</a:t>
            </a:r>
          </a:p>
          <a:p>
            <a:pPr marL="0" indent="0">
              <a:buNone/>
            </a:pPr>
            <a:endParaRPr lang="nb-NO" sz="1600" b="1" dirty="0" smtClean="0">
              <a:solidFill>
                <a:prstClr val="black"/>
              </a:solidFill>
            </a:endParaRPr>
          </a:p>
          <a:p>
            <a:r>
              <a:rPr lang="nb-NO" sz="1600" b="1" dirty="0" smtClean="0">
                <a:solidFill>
                  <a:prstClr val="black"/>
                </a:solidFill>
              </a:rPr>
              <a:t>Horisont 2020</a:t>
            </a:r>
          </a:p>
          <a:p>
            <a:endParaRPr lang="nb-NO" sz="1600" dirty="0">
              <a:solidFill>
                <a:prstClr val="black"/>
              </a:solidFill>
            </a:endParaRPr>
          </a:p>
          <a:p>
            <a:r>
              <a:rPr lang="nb-NO" sz="1600" b="1" dirty="0">
                <a:solidFill>
                  <a:prstClr val="black"/>
                </a:solidFill>
              </a:rPr>
              <a:t>Framtidsrettede studier og </a:t>
            </a:r>
            <a:endParaRPr lang="nb-NO" sz="1600" b="1" dirty="0" smtClean="0">
              <a:solidFill>
                <a:prstClr val="black"/>
              </a:solidFill>
            </a:endParaRPr>
          </a:p>
          <a:p>
            <a:r>
              <a:rPr lang="nb-NO" sz="1600" b="1" dirty="0" smtClean="0">
                <a:solidFill>
                  <a:prstClr val="black"/>
                </a:solidFill>
              </a:rPr>
              <a:t>innovative læringsformer</a:t>
            </a:r>
          </a:p>
          <a:p>
            <a:endParaRPr lang="nb-NO" sz="1600" b="1" dirty="0" smtClean="0">
              <a:solidFill>
                <a:prstClr val="black"/>
              </a:solidFill>
            </a:endParaRPr>
          </a:p>
          <a:p>
            <a:r>
              <a:rPr lang="nb-NO" sz="1600" b="1" dirty="0" smtClean="0">
                <a:solidFill>
                  <a:prstClr val="black"/>
                </a:solidFill>
              </a:rPr>
              <a:t>Tematiske </a:t>
            </a:r>
            <a:r>
              <a:rPr lang="nb-NO" sz="1600" b="1" dirty="0">
                <a:solidFill>
                  <a:prstClr val="black"/>
                </a:solidFill>
              </a:rPr>
              <a:t>satsinger og </a:t>
            </a:r>
            <a:endParaRPr lang="nb-NO" sz="1600" b="1" dirty="0" smtClean="0">
              <a:solidFill>
                <a:prstClr val="black"/>
              </a:solidFill>
            </a:endParaRPr>
          </a:p>
          <a:p>
            <a:r>
              <a:rPr lang="nb-NO" sz="1600" b="1" dirty="0" smtClean="0">
                <a:solidFill>
                  <a:prstClr val="black"/>
                </a:solidFill>
              </a:rPr>
              <a:t>muliggjørende teknologier</a:t>
            </a:r>
          </a:p>
          <a:p>
            <a:endParaRPr lang="nb-NO" sz="1600" b="1" dirty="0" smtClean="0">
              <a:solidFill>
                <a:prstClr val="black"/>
              </a:solidFill>
            </a:endParaRPr>
          </a:p>
          <a:p>
            <a:r>
              <a:rPr lang="nb-NO" sz="1600" b="1" dirty="0" smtClean="0">
                <a:solidFill>
                  <a:prstClr val="black"/>
                </a:solidFill>
              </a:rPr>
              <a:t>Bærekraftig nyskapingsarbeid</a:t>
            </a:r>
          </a:p>
          <a:p>
            <a:endParaRPr lang="nb-NO" sz="1600" b="1" dirty="0" smtClean="0">
              <a:solidFill>
                <a:prstClr val="black"/>
              </a:solidFill>
            </a:endParaRPr>
          </a:p>
          <a:p>
            <a:r>
              <a:rPr lang="nb-NO" sz="1600" b="1" dirty="0" smtClean="0">
                <a:solidFill>
                  <a:prstClr val="black"/>
                </a:solidFill>
              </a:rPr>
              <a:t>Levende campus</a:t>
            </a:r>
            <a:endParaRPr lang="nb-NO" sz="1600" dirty="0">
              <a:solidFill>
                <a:prstClr val="black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451" y="2395268"/>
            <a:ext cx="4507312" cy="31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8766" y="438182"/>
            <a:ext cx="5944747" cy="5321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1" dirty="0" smtClean="0"/>
              <a:t>Økonomi og eiendoms visjon:  </a:t>
            </a:r>
            <a:endParaRPr lang="nb-NO" sz="2800" b="1" dirty="0"/>
          </a:p>
          <a:p>
            <a:pPr marL="400050" lvl="1" indent="0">
              <a:buFontTx/>
              <a:buNone/>
              <a:defRPr/>
            </a:pPr>
            <a:endParaRPr lang="nb-NO" altLang="nb-NO" sz="1800" b="1" dirty="0" smtClean="0"/>
          </a:p>
          <a:p>
            <a:pPr marL="400050" lvl="1" indent="0">
              <a:buFontTx/>
              <a:buNone/>
              <a:defRPr/>
            </a:pPr>
            <a:r>
              <a:rPr lang="nb-NO" altLang="nb-NO" sz="1800" b="1" dirty="0" smtClean="0"/>
              <a:t>«Vi skal være den klart beste økonomi og eiendomsfunksjonen som NTNU kan ha»</a:t>
            </a:r>
          </a:p>
          <a:p>
            <a:pPr marL="400050" lvl="1" indent="0">
              <a:buFontTx/>
              <a:buNone/>
              <a:defRPr/>
            </a:pPr>
            <a:endParaRPr lang="nb-NO" altLang="nb-NO" b="1" dirty="0" smtClean="0"/>
          </a:p>
          <a:p>
            <a:pPr marL="400050" lvl="1" indent="0">
              <a:buFontTx/>
              <a:buNone/>
              <a:defRPr/>
            </a:pPr>
            <a:r>
              <a:rPr lang="nb-NO" altLang="nb-NO" sz="1600" dirty="0" smtClean="0"/>
              <a:t>- være den beste driftsavdelingen NTNU kan ha»</a:t>
            </a:r>
          </a:p>
          <a:p>
            <a:pPr marL="400050" lvl="1" indent="0">
              <a:buFontTx/>
              <a:buNone/>
              <a:defRPr/>
            </a:pPr>
            <a:r>
              <a:rPr lang="nb-NO" altLang="nb-NO" sz="1600" dirty="0" smtClean="0"/>
              <a:t>- være den beste økonomiavdelingen NTNU kan ha»</a:t>
            </a:r>
          </a:p>
          <a:p>
            <a:pPr marL="400050" lvl="1" indent="0">
              <a:buFontTx/>
              <a:buNone/>
              <a:defRPr/>
            </a:pPr>
            <a:r>
              <a:rPr lang="nb-NO" altLang="nb-NO" sz="1600" dirty="0" smtClean="0"/>
              <a:t>- være den beste eiendomsstaben NTNU kan ha»</a:t>
            </a:r>
          </a:p>
          <a:p>
            <a:pPr marL="400050" lvl="1" indent="0">
              <a:buFontTx/>
              <a:buNone/>
              <a:defRPr/>
            </a:pPr>
            <a:r>
              <a:rPr lang="nb-NO" altLang="nb-NO" sz="1600" dirty="0" smtClean="0"/>
              <a:t>- være den beste </a:t>
            </a:r>
            <a:r>
              <a:rPr lang="nb-NO" altLang="nb-NO" sz="1600" dirty="0" err="1" smtClean="0"/>
              <a:t>controllerstaben</a:t>
            </a:r>
            <a:r>
              <a:rPr lang="nb-NO" altLang="nb-NO" sz="1600" dirty="0" smtClean="0"/>
              <a:t> NTNU kan ha»</a:t>
            </a:r>
          </a:p>
          <a:p>
            <a:pPr lvl="1" indent="-342900">
              <a:buFontTx/>
              <a:buChar char="-"/>
              <a:defRPr/>
            </a:pPr>
            <a:endParaRPr lang="nb-NO" altLang="nb-NO" dirty="0" smtClean="0"/>
          </a:p>
          <a:p>
            <a:pPr marL="400050" lvl="1" indent="0">
              <a:buNone/>
              <a:defRPr/>
            </a:pPr>
            <a:r>
              <a:rPr lang="nb-NO" dirty="0"/>
              <a:t>«</a:t>
            </a:r>
            <a:r>
              <a:rPr lang="nb-NO" dirty="0" err="1"/>
              <a:t>Dæm</a:t>
            </a:r>
            <a:r>
              <a:rPr lang="nb-NO" dirty="0"/>
              <a:t> si vi e </a:t>
            </a:r>
            <a:r>
              <a:rPr lang="nb-NO" dirty="0" err="1"/>
              <a:t>go</a:t>
            </a:r>
            <a:r>
              <a:rPr lang="nb-NO" dirty="0"/>
              <a:t>»</a:t>
            </a:r>
          </a:p>
          <a:p>
            <a:pPr lvl="1" indent="-342900">
              <a:buFontTx/>
              <a:buChar char="-"/>
              <a:defRPr/>
            </a:pPr>
            <a:endParaRPr lang="nb-NO" altLang="nb-NO" dirty="0"/>
          </a:p>
          <a:p>
            <a:pPr lvl="1" indent="-342900">
              <a:buFontTx/>
              <a:buChar char="-"/>
              <a:defRPr/>
            </a:pPr>
            <a:endParaRPr lang="nb-NO" altLang="nb-NO" dirty="0" smtClean="0"/>
          </a:p>
          <a:p>
            <a:pPr marL="400050" lvl="1" indent="0">
              <a:buNone/>
              <a:defRPr/>
            </a:pPr>
            <a:endParaRPr lang="nb-NO" altLang="nb-NO" dirty="0">
              <a:solidFill>
                <a:srgbClr val="00B0F0"/>
              </a:solidFill>
            </a:endParaRPr>
          </a:p>
          <a:p>
            <a:pPr lvl="1" indent="-342900">
              <a:buFontTx/>
              <a:buChar char="-"/>
              <a:defRPr/>
            </a:pPr>
            <a:endParaRPr lang="nb-NO" altLang="nb-NO" dirty="0" smtClean="0">
              <a:solidFill>
                <a:srgbClr val="00B0F0"/>
              </a:solidFill>
            </a:endParaRPr>
          </a:p>
          <a:p>
            <a:pPr marL="400050" lvl="1" indent="0">
              <a:buFontTx/>
              <a:buNone/>
              <a:defRPr/>
            </a:pPr>
            <a:endParaRPr lang="nb-NO" altLang="nb-NO" sz="1800" dirty="0" smtClean="0">
              <a:solidFill>
                <a:srgbClr val="00B050"/>
              </a:solidFill>
            </a:endParaRPr>
          </a:p>
          <a:p>
            <a:pPr marL="400050" lvl="1" indent="0">
              <a:buFontTx/>
              <a:buNone/>
              <a:defRPr/>
            </a:pPr>
            <a:endParaRPr lang="nb-NO" altLang="nb-NO" sz="1800" dirty="0" smtClean="0">
              <a:solidFill>
                <a:srgbClr val="00B050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048" y="4021430"/>
            <a:ext cx="4229721" cy="2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41" y="1306410"/>
            <a:ext cx="5616575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Virksomhetsmål Økonomi og eiendom</a:t>
            </a:r>
            <a:r>
              <a:rPr lang="nb-NO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32635" y="4354410"/>
            <a:ext cx="3384550" cy="1460500"/>
          </a:xfrm>
        </p:spPr>
        <p:txBody>
          <a:bodyPr/>
          <a:lstStyle/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sz="1600" b="1" dirty="0" smtClean="0">
                <a:cs typeface="Arial" panose="020B0604020202020204" pitchFamily="34" charset="0"/>
              </a:rPr>
              <a:t>Miljø </a:t>
            </a:r>
            <a:r>
              <a:rPr lang="nb-NO" sz="1600" b="1" dirty="0">
                <a:cs typeface="Arial" panose="020B0604020202020204" pitchFamily="34" charset="0"/>
              </a:rPr>
              <a:t>og samfunnsansvar</a:t>
            </a:r>
          </a:p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sz="1600" dirty="0" smtClean="0">
                <a:cs typeface="Arial" panose="020B0604020202020204" pitchFamily="34" charset="0"/>
              </a:rPr>
              <a:t>Vi </a:t>
            </a:r>
            <a:r>
              <a:rPr lang="nb-NO" sz="1600" dirty="0">
                <a:cs typeface="Arial" panose="020B0604020202020204" pitchFamily="34" charset="0"/>
              </a:rPr>
              <a:t>er et forbilde ved å være en miljøvennlig og bærekraftig </a:t>
            </a:r>
            <a:r>
              <a:rPr lang="nb-NO" sz="1600" dirty="0" smtClean="0">
                <a:cs typeface="Arial" panose="020B0604020202020204" pitchFamily="34" charset="0"/>
              </a:rPr>
              <a:t>virksomhet, og ta samfunnsansvar</a:t>
            </a:r>
            <a:r>
              <a:rPr lang="en-GB" sz="1600" i="1" dirty="0" smtClean="0">
                <a:ea typeface="Calibri"/>
                <a:cs typeface="Arial" panose="020B0604020202020204" pitchFamily="34" charset="0"/>
              </a:rPr>
              <a:t>.</a:t>
            </a:r>
            <a:endParaRPr lang="en-GB" sz="1600" i="1" dirty="0">
              <a:ea typeface="Times New Roman"/>
              <a:cs typeface="Arial" panose="020B0604020202020204" pitchFamily="34" charset="0"/>
            </a:endParaRPr>
          </a:p>
          <a:p>
            <a:pPr>
              <a:defRPr/>
            </a:pPr>
            <a:endParaRPr lang="nb-NO" sz="1600" dirty="0"/>
          </a:p>
        </p:txBody>
      </p:sp>
      <p:sp>
        <p:nvSpPr>
          <p:cNvPr id="3077" name="TekstSylinder 4"/>
          <p:cNvSpPr txBox="1">
            <a:spLocks noChangeArrowheads="1"/>
          </p:cNvSpPr>
          <p:nvPr/>
        </p:nvSpPr>
        <p:spPr bwMode="auto">
          <a:xfrm>
            <a:off x="5041316" y="1585810"/>
            <a:ext cx="36464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600" b="1" dirty="0">
                <a:latin typeface="Arial" charset="0"/>
                <a:cs typeface="Arial" charset="0"/>
              </a:rPr>
              <a:t>Økonomi og ressursstyring</a:t>
            </a:r>
          </a:p>
          <a:p>
            <a:pPr eaLnBrk="1" hangingPunct="1"/>
            <a:r>
              <a:rPr lang="nb-NO" altLang="nb-NO" sz="1600" dirty="0">
                <a:latin typeface="Arial" charset="0"/>
                <a:cs typeface="Arial" charset="0"/>
              </a:rPr>
              <a:t>Vi bidrar til å ivareta og utvikle NTNUs verdier og ressurser</a:t>
            </a:r>
          </a:p>
          <a:p>
            <a:endParaRPr lang="nb-NO" altLang="nb-NO" sz="1600" dirty="0"/>
          </a:p>
        </p:txBody>
      </p:sp>
      <p:sp>
        <p:nvSpPr>
          <p:cNvPr id="3078" name="TekstSylinder 5"/>
          <p:cNvSpPr txBox="1">
            <a:spLocks noChangeArrowheads="1"/>
          </p:cNvSpPr>
          <p:nvPr/>
        </p:nvSpPr>
        <p:spPr bwMode="auto">
          <a:xfrm>
            <a:off x="504241" y="1606448"/>
            <a:ext cx="2663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600" b="1">
                <a:latin typeface="Arial" charset="0"/>
                <a:cs typeface="Arial" charset="0"/>
              </a:rPr>
              <a:t>Kunde og tjeneste</a:t>
            </a:r>
            <a:endParaRPr lang="nb-NO" altLang="nb-NO" sz="16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nb-NO" altLang="nb-NO" sz="1600">
                <a:latin typeface="Arial" charset="0"/>
                <a:cs typeface="Arial" charset="0"/>
              </a:rPr>
              <a:t>Vi har fokus på service, utvikling og kompetanse, slik at vi kan levere riktige og avklarte tjenester til våre kunder</a:t>
            </a:r>
          </a:p>
          <a:p>
            <a:endParaRPr lang="nb-NO" altLang="nb-NO" sz="1600"/>
          </a:p>
        </p:txBody>
      </p:sp>
      <p:sp>
        <p:nvSpPr>
          <p:cNvPr id="3079" name="TekstSylinder 6"/>
          <p:cNvSpPr txBox="1">
            <a:spLocks noChangeArrowheads="1"/>
          </p:cNvSpPr>
          <p:nvPr/>
        </p:nvSpPr>
        <p:spPr bwMode="auto">
          <a:xfrm>
            <a:off x="288341" y="4490935"/>
            <a:ext cx="34559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600" b="1">
                <a:latin typeface="Arial" charset="0"/>
                <a:cs typeface="Arial" charset="0"/>
              </a:rPr>
              <a:t>Organisasjon</a:t>
            </a:r>
          </a:p>
          <a:p>
            <a:pPr eaLnBrk="1" hangingPunct="1"/>
            <a:r>
              <a:rPr lang="nb-NO" altLang="nb-NO" sz="1600">
                <a:latin typeface="Arial" charset="0"/>
                <a:ea typeface="Calibri" pitchFamily="34" charset="0"/>
                <a:cs typeface="Arial" charset="0"/>
              </a:rPr>
              <a:t>Vi har engasjerte medarbeidere, synlige ledere og et godt arbeidsmiljø</a:t>
            </a:r>
            <a:endParaRPr lang="en-US" altLang="nb-NO" sz="160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endParaRPr lang="nb-NO" altLang="nb-NO" sz="1600"/>
          </a:p>
        </p:txBody>
      </p:sp>
      <p:sp>
        <p:nvSpPr>
          <p:cNvPr id="4" name="Rektangel 3"/>
          <p:cNvSpPr/>
          <p:nvPr/>
        </p:nvSpPr>
        <p:spPr>
          <a:xfrm>
            <a:off x="2771800" y="5832670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indent="0">
              <a:buNone/>
              <a:defRPr/>
            </a:pPr>
            <a:r>
              <a:rPr lang="nb-NO" dirty="0"/>
              <a:t>«</a:t>
            </a:r>
            <a:r>
              <a:rPr lang="nb-NO" dirty="0" err="1"/>
              <a:t>Dæm</a:t>
            </a:r>
            <a:r>
              <a:rPr lang="nb-NO" dirty="0"/>
              <a:t> si vi e </a:t>
            </a:r>
            <a:r>
              <a:rPr lang="nb-NO" dirty="0" err="1"/>
              <a:t>go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108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61810" cy="1143000"/>
          </a:xfrm>
        </p:spPr>
        <p:txBody>
          <a:bodyPr>
            <a:normAutofit/>
          </a:bodyPr>
          <a:lstStyle/>
          <a:p>
            <a:r>
              <a:rPr lang="nb-NO" sz="2800" dirty="0" smtClean="0"/>
              <a:t>Økonomi og eiendoms hovedprioriteringer i 2015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13980" y="1313762"/>
            <a:ext cx="2646308" cy="4525963"/>
          </a:xfrm>
        </p:spPr>
        <p:txBody>
          <a:bodyPr/>
          <a:lstStyle/>
          <a:p>
            <a:endParaRPr lang="nb-NO" dirty="0" smtClean="0"/>
          </a:p>
          <a:p>
            <a:r>
              <a:rPr lang="nb-NO" sz="1800" dirty="0" smtClean="0"/>
              <a:t>Kvalitetssystem og prosessanalyse</a:t>
            </a:r>
          </a:p>
          <a:p>
            <a:endParaRPr lang="nb-NO" sz="1800" dirty="0" smtClean="0"/>
          </a:p>
          <a:p>
            <a:r>
              <a:rPr lang="nb-NO" sz="1800" dirty="0" smtClean="0"/>
              <a:t>Teamarbeid </a:t>
            </a:r>
            <a:endParaRPr lang="nb-NO" sz="1800" dirty="0" smtClean="0"/>
          </a:p>
          <a:p>
            <a:endParaRPr lang="nb-NO" sz="1800" dirty="0" smtClean="0"/>
          </a:p>
          <a:p>
            <a:r>
              <a:rPr lang="nb-NO" sz="1800" dirty="0" smtClean="0"/>
              <a:t>Følge opp arbeidsmiljø-undersøkelsen </a:t>
            </a:r>
          </a:p>
          <a:p>
            <a:endParaRPr lang="nb-NO" sz="1800" dirty="0" smtClean="0"/>
          </a:p>
          <a:p>
            <a:r>
              <a:rPr lang="nb-NO" sz="1800" dirty="0" smtClean="0"/>
              <a:t>«Flink </a:t>
            </a:r>
            <a:r>
              <a:rPr lang="nb-NO" sz="1800" dirty="0"/>
              <a:t>med folk»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357" y="1881427"/>
            <a:ext cx="5150902" cy="34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80" y="1969629"/>
            <a:ext cx="4238678" cy="376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Virksomhetsmål - Driftsavdelingen</a:t>
            </a:r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9450" y="4077072"/>
            <a:ext cx="3384550" cy="3168352"/>
          </a:xfrm>
        </p:spPr>
        <p:txBody>
          <a:bodyPr/>
          <a:lstStyle/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sz="1200" b="1" dirty="0" smtClean="0">
                <a:cs typeface="Arial" panose="020B0604020202020204" pitchFamily="34" charset="0"/>
              </a:rPr>
              <a:t>Miljø </a:t>
            </a:r>
            <a:r>
              <a:rPr lang="nb-NO" sz="1200" b="1" dirty="0">
                <a:cs typeface="Arial" panose="020B0604020202020204" pitchFamily="34" charset="0"/>
              </a:rPr>
              <a:t>og </a:t>
            </a:r>
            <a:r>
              <a:rPr lang="nb-NO" sz="1200" b="1" dirty="0" smtClean="0">
                <a:cs typeface="Arial" panose="020B0604020202020204" pitchFamily="34" charset="0"/>
              </a:rPr>
              <a:t>samfunnsansvar</a:t>
            </a:r>
          </a:p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altLang="nb-NO" sz="1200" dirty="0">
                <a:latin typeface="Arial" charset="0"/>
                <a:cs typeface="Arial" charset="0"/>
              </a:rPr>
              <a:t/>
            </a:r>
            <a:br>
              <a:rPr lang="nb-NO" altLang="nb-NO" sz="1200" dirty="0">
                <a:latin typeface="Arial" charset="0"/>
                <a:cs typeface="Arial" charset="0"/>
              </a:rPr>
            </a:br>
            <a:r>
              <a:rPr lang="nb-NO" altLang="nb-NO" sz="1200" dirty="0">
                <a:latin typeface="Arial" charset="0"/>
                <a:cs typeface="Arial" charset="0"/>
              </a:rPr>
              <a:t>VP-mål: Utvikle tiltak for et «grønt universitet»</a:t>
            </a:r>
          </a:p>
          <a:p>
            <a:endParaRPr lang="nb-NO" altLang="nb-NO" sz="12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nb-NO" altLang="nb-NO" sz="1200" dirty="0">
                <a:latin typeface="Arial" charset="0"/>
                <a:cs typeface="Arial" charset="0"/>
              </a:rPr>
              <a:t>Kompetansemål: Ha en organisasjon som tar samfunns­ansvar </a:t>
            </a:r>
          </a:p>
          <a:p>
            <a:endParaRPr lang="nb-NO" altLang="nb-NO" sz="12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nb-NO" altLang="nb-NO" sz="1200" dirty="0">
                <a:latin typeface="Arial" charset="0"/>
                <a:cs typeface="Arial" charset="0"/>
              </a:rPr>
              <a:t>HMS-mål: Øke andelen miljøvennlige løsninger</a:t>
            </a:r>
          </a:p>
          <a:p>
            <a:pPr>
              <a:defRPr/>
            </a:pPr>
            <a:endParaRPr lang="nb-NO" sz="1200" dirty="0"/>
          </a:p>
        </p:txBody>
      </p:sp>
      <p:sp>
        <p:nvSpPr>
          <p:cNvPr id="3077" name="TekstSylinder 4"/>
          <p:cNvSpPr txBox="1">
            <a:spLocks noChangeArrowheads="1"/>
          </p:cNvSpPr>
          <p:nvPr/>
        </p:nvSpPr>
        <p:spPr bwMode="auto">
          <a:xfrm>
            <a:off x="5796136" y="1052736"/>
            <a:ext cx="315390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>
                <a:latin typeface="Arial" charset="0"/>
                <a:cs typeface="Arial" charset="0"/>
              </a:rPr>
              <a:t>Økonomi og </a:t>
            </a:r>
            <a:r>
              <a:rPr lang="nb-NO" altLang="nb-NO" sz="1200" b="1" dirty="0" smtClean="0">
                <a:latin typeface="Arial" charset="0"/>
                <a:cs typeface="Arial" charset="0"/>
              </a:rPr>
              <a:t>ressursstyring</a:t>
            </a:r>
          </a:p>
          <a:p>
            <a:pPr eaLnBrk="1" hangingPunct="1"/>
            <a:endParaRPr lang="nb-NO" altLang="nb-NO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nb-NO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VP-mål: Systematisk analyse av kostnader og ressursbruk pr. bygg</a:t>
            </a:r>
          </a:p>
          <a:p>
            <a:pPr>
              <a:defRPr/>
            </a:pPr>
            <a:endParaRPr lang="nb-NO" sz="12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Kompetansemål: Styrke vår kompetanse på virksomhetsstyring</a:t>
            </a:r>
          </a:p>
          <a:p>
            <a:pPr>
              <a:defRPr/>
            </a:pPr>
            <a:endParaRPr lang="nb-NO" sz="1200" kern="0" dirty="0">
              <a:solidFill>
                <a:prstClr val="white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20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HMS-mål: Vi skal ikke ha arbeidsrelaterte sykdommer eller skader som følge av arbeidsmiljø og/eller arbeidsoppgaver</a:t>
            </a:r>
            <a:endParaRPr lang="en-US" sz="1200" kern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eaLnBrk="1" hangingPunct="1"/>
            <a:endParaRPr lang="nb-NO" altLang="nb-NO" sz="1200" b="1" dirty="0">
              <a:latin typeface="Arial" charset="0"/>
              <a:cs typeface="Arial" charset="0"/>
            </a:endParaRPr>
          </a:p>
          <a:p>
            <a:endParaRPr lang="nb-NO" altLang="nb-NO" sz="1200" dirty="0"/>
          </a:p>
        </p:txBody>
      </p:sp>
      <p:sp>
        <p:nvSpPr>
          <p:cNvPr id="3078" name="TekstSylinder 5"/>
          <p:cNvSpPr txBox="1">
            <a:spLocks noChangeArrowheads="1"/>
          </p:cNvSpPr>
          <p:nvPr/>
        </p:nvSpPr>
        <p:spPr bwMode="auto">
          <a:xfrm>
            <a:off x="288340" y="1052736"/>
            <a:ext cx="26638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>
                <a:latin typeface="Arial" charset="0"/>
                <a:cs typeface="Arial" charset="0"/>
              </a:rPr>
              <a:t>Kunde og </a:t>
            </a:r>
            <a:r>
              <a:rPr lang="nb-NO" altLang="nb-NO" sz="1200" b="1" dirty="0" smtClean="0">
                <a:latin typeface="Arial" charset="0"/>
                <a:cs typeface="Arial" charset="0"/>
              </a:rPr>
              <a:t>tjeneste</a:t>
            </a:r>
          </a:p>
          <a:p>
            <a:endParaRPr lang="nb-NO" altLang="nb-NO" sz="1200" dirty="0" smtClean="0">
              <a:latin typeface="Arial" charset="0"/>
              <a:cs typeface="Arial" charset="0"/>
            </a:endParaRPr>
          </a:p>
          <a:p>
            <a:r>
              <a:rPr lang="nb-NO" altLang="nb-NO" sz="1200" dirty="0" smtClean="0">
                <a:latin typeface="Arial" charset="0"/>
                <a:cs typeface="Arial" charset="0"/>
              </a:rPr>
              <a:t>VP-mål</a:t>
            </a:r>
            <a:r>
              <a:rPr lang="nb-NO" altLang="nb-NO" sz="1200" dirty="0">
                <a:latin typeface="Arial" charset="0"/>
                <a:cs typeface="Arial" charset="0"/>
              </a:rPr>
              <a:t>: Skal være den mest attraktive og foretrukne leverandør på NTNUs drift, vedlikeholds og serviceoppgaver. </a:t>
            </a:r>
          </a:p>
          <a:p>
            <a:endParaRPr lang="nb-NO" altLang="nb-NO" sz="1200" dirty="0">
              <a:latin typeface="Arial" charset="0"/>
              <a:cs typeface="Arial" charset="0"/>
            </a:endParaRPr>
          </a:p>
          <a:p>
            <a:r>
              <a:rPr lang="nb-NO" altLang="nb-NO" sz="1200" dirty="0">
                <a:latin typeface="Arial" charset="0"/>
                <a:cs typeface="Arial" charset="0"/>
              </a:rPr>
              <a:t>Kompetansemål: Styrke vår kundeforståelse  og evne til behovsrettet kommunikasjon</a:t>
            </a:r>
          </a:p>
          <a:p>
            <a:endParaRPr lang="nb-NO" altLang="nb-NO" sz="1200" dirty="0">
              <a:latin typeface="Arial" charset="0"/>
              <a:cs typeface="Arial" charset="0"/>
            </a:endParaRPr>
          </a:p>
          <a:p>
            <a:r>
              <a:rPr lang="nb-NO" altLang="nb-NO" sz="1200" dirty="0">
                <a:latin typeface="Arial" charset="0"/>
                <a:cs typeface="Arial" charset="0"/>
              </a:rPr>
              <a:t>HMS-mål. Ingen som oppholder seg på Campus blir utsatt for </a:t>
            </a:r>
            <a:r>
              <a:rPr lang="nb-NO" altLang="nb-NO" sz="1200" dirty="0" smtClean="0">
                <a:latin typeface="Arial" charset="0"/>
                <a:cs typeface="Arial" charset="0"/>
              </a:rPr>
              <a:t>fare/skade </a:t>
            </a:r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pga </a:t>
            </a: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manglende leveranse fra DA</a:t>
            </a:r>
          </a:p>
          <a:p>
            <a:endParaRPr lang="nb-NO" altLang="nb-NO" sz="1200" dirty="0">
              <a:latin typeface="Arial" charset="0"/>
              <a:cs typeface="Arial" charset="0"/>
            </a:endParaRPr>
          </a:p>
        </p:txBody>
      </p:sp>
      <p:sp>
        <p:nvSpPr>
          <p:cNvPr id="3079" name="TekstSylinder 6"/>
          <p:cNvSpPr txBox="1">
            <a:spLocks noChangeArrowheads="1"/>
          </p:cNvSpPr>
          <p:nvPr/>
        </p:nvSpPr>
        <p:spPr bwMode="auto">
          <a:xfrm>
            <a:off x="302409" y="4221088"/>
            <a:ext cx="3455988" cy="21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 smtClean="0">
                <a:latin typeface="Arial" charset="0"/>
                <a:cs typeface="Arial" charset="0"/>
              </a:rPr>
              <a:t>Organisasjon</a:t>
            </a:r>
          </a:p>
          <a:p>
            <a:pPr eaLnBrk="1" hangingPunct="1"/>
            <a:endParaRPr lang="nb-NO" altLang="nb-NO" sz="1200" b="1" dirty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VP-mål: Selvstendige, ansvars-bevisste og positive medarbeidere </a:t>
            </a: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12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Kompetansemål: Arbeide for å bygge en endringskultur</a:t>
            </a: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1200" kern="0" dirty="0">
              <a:solidFill>
                <a:prstClr val="black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HMS-mål: Vi skal ha tilfredse medarbeidere</a:t>
            </a:r>
            <a:endParaRPr lang="en-GB" sz="1200" kern="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nb-NO" altLang="nb-NO" sz="1200" dirty="0"/>
          </a:p>
        </p:txBody>
      </p:sp>
      <p:sp>
        <p:nvSpPr>
          <p:cNvPr id="4" name="Rektangel 3"/>
          <p:cNvSpPr/>
          <p:nvPr/>
        </p:nvSpPr>
        <p:spPr>
          <a:xfrm>
            <a:off x="6532975" y="79630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indent="0">
              <a:buNone/>
              <a:defRPr/>
            </a:pPr>
            <a:r>
              <a:rPr lang="nb-NO" dirty="0"/>
              <a:t>«</a:t>
            </a:r>
            <a:r>
              <a:rPr lang="nb-NO" dirty="0" err="1"/>
              <a:t>Dæm</a:t>
            </a:r>
            <a:r>
              <a:rPr lang="nb-NO" dirty="0"/>
              <a:t> si vi e </a:t>
            </a:r>
            <a:r>
              <a:rPr lang="nb-NO" dirty="0" err="1"/>
              <a:t>go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053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00" y="1628800"/>
            <a:ext cx="4533573" cy="40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Virksomhetsmål - Økonomiavdelingen</a:t>
            </a:r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80815" y="4005064"/>
            <a:ext cx="3384550" cy="3168352"/>
          </a:xfrm>
        </p:spPr>
        <p:txBody>
          <a:bodyPr/>
          <a:lstStyle/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Miljø </a:t>
            </a:r>
            <a:r>
              <a:rPr lang="nb-NO" sz="1200" b="1" dirty="0"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samfunnsansvar</a:t>
            </a:r>
          </a:p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VP-mål: Pådriver </a:t>
            </a: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for å ivareta miljø- og samfunnsansvar i anskaffelser</a:t>
            </a:r>
          </a:p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Kompetansegrep: Utvikle samfunns­ansvar som en langsiktig strategi i ØE</a:t>
            </a:r>
          </a:p>
        </p:txBody>
      </p:sp>
      <p:sp>
        <p:nvSpPr>
          <p:cNvPr id="3077" name="TekstSylinder 4"/>
          <p:cNvSpPr txBox="1">
            <a:spLocks noChangeArrowheads="1"/>
          </p:cNvSpPr>
          <p:nvPr/>
        </p:nvSpPr>
        <p:spPr bwMode="auto">
          <a:xfrm>
            <a:off x="5796136" y="1196752"/>
            <a:ext cx="31539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>
                <a:latin typeface="Arial" panose="020B0604020202020204" pitchFamily="34" charset="0"/>
                <a:cs typeface="Arial" panose="020B0604020202020204" pitchFamily="34" charset="0"/>
              </a:rPr>
              <a:t>Økonomi og </a:t>
            </a:r>
            <a: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ressursstyring</a:t>
            </a:r>
          </a:p>
          <a:p>
            <a:pPr eaLnBrk="1" hangingPunct="1"/>
            <a:endParaRPr lang="nb-NO" altLang="nb-NO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VP-mål: Mål- og ressurseffektive  økonomiprosesser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Kompetansgrep: Videreføre satsningen på utvikling av konkurransedyktige tjenester</a:t>
            </a:r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b-NO" alt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TekstSylinder 5"/>
          <p:cNvSpPr txBox="1">
            <a:spLocks noChangeArrowheads="1"/>
          </p:cNvSpPr>
          <p:nvPr/>
        </p:nvSpPr>
        <p:spPr bwMode="auto">
          <a:xfrm>
            <a:off x="288341" y="1196752"/>
            <a:ext cx="2663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>
                <a:latin typeface="Arial" panose="020B0604020202020204" pitchFamily="34" charset="0"/>
                <a:cs typeface="Arial" panose="020B0604020202020204" pitchFamily="34" charset="0"/>
              </a:rPr>
              <a:t>Kunde og </a:t>
            </a:r>
            <a: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tjeneste</a:t>
            </a:r>
          </a:p>
          <a:p>
            <a:pPr eaLnBrk="1" hangingPunct="1"/>
            <a:endParaRPr lang="nb-NO" altLang="nb-NO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VP-mål: </a:t>
            </a: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Styrket kunderelasjon</a:t>
            </a:r>
          </a:p>
          <a:p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Kompetansegrep: Videreutvikle våre arbeidsprosesser for å ivareta kundene bedre</a:t>
            </a:r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9" name="TekstSylinder 6"/>
          <p:cNvSpPr txBox="1">
            <a:spLocks noChangeArrowheads="1"/>
          </p:cNvSpPr>
          <p:nvPr/>
        </p:nvSpPr>
        <p:spPr bwMode="auto">
          <a:xfrm>
            <a:off x="241075" y="4238907"/>
            <a:ext cx="3455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Organisasjon</a:t>
            </a:r>
            <a:b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VP-mål: Fremtidens </a:t>
            </a: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medarbeidere og ledere</a:t>
            </a:r>
          </a:p>
          <a:p>
            <a:pPr eaLnBrk="1" hangingPunct="1"/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Kompetansegrep: Bygge endringskultur, tydelig ledelse og godt medarbeiderskap</a:t>
            </a:r>
          </a:p>
        </p:txBody>
      </p:sp>
      <p:sp>
        <p:nvSpPr>
          <p:cNvPr id="4" name="Rektangel 3"/>
          <p:cNvSpPr/>
          <p:nvPr/>
        </p:nvSpPr>
        <p:spPr>
          <a:xfrm>
            <a:off x="6452559" y="43805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indent="0">
              <a:buNone/>
              <a:defRPr/>
            </a:pPr>
            <a:r>
              <a:rPr lang="nb-NO" dirty="0"/>
              <a:t>«</a:t>
            </a:r>
            <a:r>
              <a:rPr lang="nb-NO" dirty="0" err="1"/>
              <a:t>Dæm</a:t>
            </a:r>
            <a:r>
              <a:rPr lang="nb-NO" dirty="0"/>
              <a:t> si vi e </a:t>
            </a:r>
            <a:r>
              <a:rPr lang="nb-NO" dirty="0" err="1"/>
              <a:t>go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550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00" y="1628800"/>
            <a:ext cx="4533573" cy="402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Virksomhetsmål - Eiendomsforvaltning</a:t>
            </a:r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80815" y="4005064"/>
            <a:ext cx="3384550" cy="1618838"/>
          </a:xfrm>
        </p:spPr>
        <p:txBody>
          <a:bodyPr/>
          <a:lstStyle/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Miljø </a:t>
            </a:r>
            <a:r>
              <a:rPr lang="nb-NO" sz="1200" b="1" dirty="0"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samfunnsansvar</a:t>
            </a:r>
          </a:p>
          <a:p>
            <a:pPr marL="0" indent="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VP-mål</a:t>
            </a: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: Høy bevissthet om hvordan vi kan bidra til at NTNU når sine miljømål</a:t>
            </a:r>
          </a:p>
        </p:txBody>
      </p:sp>
      <p:sp>
        <p:nvSpPr>
          <p:cNvPr id="3077" name="TekstSylinder 4"/>
          <p:cNvSpPr txBox="1">
            <a:spLocks noChangeArrowheads="1"/>
          </p:cNvSpPr>
          <p:nvPr/>
        </p:nvSpPr>
        <p:spPr bwMode="auto">
          <a:xfrm>
            <a:off x="5796136" y="1196752"/>
            <a:ext cx="31539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>
                <a:latin typeface="Arial" panose="020B0604020202020204" pitchFamily="34" charset="0"/>
                <a:cs typeface="Arial" panose="020B0604020202020204" pitchFamily="34" charset="0"/>
              </a:rPr>
              <a:t>Økonomi og </a:t>
            </a:r>
            <a: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ressursstyring</a:t>
            </a:r>
          </a:p>
          <a:p>
            <a:pPr eaLnBrk="1" hangingPunct="1"/>
            <a:endParaRPr lang="nb-NO" altLang="nb-NO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VP-mål: Gode 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planer for vedlikehold og utvikling av bygg og campuser. </a:t>
            </a:r>
            <a:endParaRPr lang="nb-NO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Internhusleien og IFM gir insentiver til riktige prioriteringer og arealeffektivitet</a:t>
            </a:r>
            <a:endParaRPr lang="nb-NO" alt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TekstSylinder 5"/>
          <p:cNvSpPr txBox="1">
            <a:spLocks noChangeArrowheads="1"/>
          </p:cNvSpPr>
          <p:nvPr/>
        </p:nvSpPr>
        <p:spPr bwMode="auto">
          <a:xfrm>
            <a:off x="288341" y="1196752"/>
            <a:ext cx="26638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>
                <a:latin typeface="Arial" panose="020B0604020202020204" pitchFamily="34" charset="0"/>
                <a:cs typeface="Arial" panose="020B0604020202020204" pitchFamily="34" charset="0"/>
              </a:rPr>
              <a:t>Kunde og </a:t>
            </a:r>
            <a: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tjeneste</a:t>
            </a:r>
          </a:p>
          <a:p>
            <a:pPr eaLnBrk="1" hangingPunct="1"/>
            <a:endParaRPr lang="nb-NO" altLang="nb-NO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VP-mål: Vi </a:t>
            </a:r>
            <a:r>
              <a:rPr lang="nb-NO" altLang="nb-NO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 bidra til å utvikle funksjonelle, innovative og framtidsrettede arealer/bygg. </a:t>
            </a:r>
          </a:p>
          <a:p>
            <a:pPr eaLnBrk="1" hangingPunct="1"/>
            <a:endParaRPr lang="nb-NO" altLang="nb-NO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Eiendomsforvaltningens </a:t>
            </a:r>
            <a:r>
              <a:rPr lang="nb-NO" altLang="nb-NO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ansvarsområde er tydelig for våre kunder.</a:t>
            </a:r>
          </a:p>
        </p:txBody>
      </p:sp>
      <p:sp>
        <p:nvSpPr>
          <p:cNvPr id="3079" name="TekstSylinder 6"/>
          <p:cNvSpPr txBox="1">
            <a:spLocks noChangeArrowheads="1"/>
          </p:cNvSpPr>
          <p:nvPr/>
        </p:nvSpPr>
        <p:spPr bwMode="auto">
          <a:xfrm>
            <a:off x="241075" y="4238907"/>
            <a:ext cx="34559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Organisasjon</a:t>
            </a:r>
            <a:br>
              <a:rPr lang="nb-NO" alt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VP-mål</a:t>
            </a:r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: Vi har engasjerte, ansvarlige og konstruktive medarbeidere med et strategisk perspektiv.</a:t>
            </a:r>
          </a:p>
          <a:p>
            <a:pPr eaLnBrk="1" hangingPunct="1"/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b-NO" altLang="nb-NO" sz="1200" dirty="0">
                <a:latin typeface="Arial" panose="020B0604020202020204" pitchFamily="34" charset="0"/>
                <a:cs typeface="Arial" panose="020B0604020202020204" pitchFamily="34" charset="0"/>
              </a:rPr>
              <a:t>Vi vil hverandre </a:t>
            </a:r>
            <a:r>
              <a:rPr lang="nb-NO" altLang="nb-NO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godt!</a:t>
            </a:r>
            <a:endParaRPr lang="nb-NO" alt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6384911" y="115761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indent="0">
              <a:buNone/>
              <a:defRPr/>
            </a:pPr>
            <a:r>
              <a:rPr lang="nb-NO" dirty="0"/>
              <a:t>«</a:t>
            </a:r>
            <a:r>
              <a:rPr lang="nb-NO" dirty="0" err="1"/>
              <a:t>Dæm</a:t>
            </a:r>
            <a:r>
              <a:rPr lang="nb-NO" dirty="0"/>
              <a:t> si vi e </a:t>
            </a:r>
            <a:r>
              <a:rPr lang="nb-NO" dirty="0" err="1"/>
              <a:t>go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056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nu_enk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ntnu_enkel</Template>
  <TotalTime>0</TotalTime>
  <Words>1413</Words>
  <Application>Microsoft Office PowerPoint</Application>
  <PresentationFormat>Skjermfremvisning (4:3)</PresentationFormat>
  <Paragraphs>365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9" baseType="lpstr">
      <vt:lpstr>ＭＳ Ｐゴシック</vt:lpstr>
      <vt:lpstr>ＭＳ Ｐゴシック</vt:lpstr>
      <vt:lpstr>Arial</vt:lpstr>
      <vt:lpstr>Calibri</vt:lpstr>
      <vt:lpstr>Times</vt:lpstr>
      <vt:lpstr>Times New Roman</vt:lpstr>
      <vt:lpstr>ntnu_enkel</vt:lpstr>
      <vt:lpstr> </vt:lpstr>
      <vt:lpstr> Viktige verdier ved NTNU </vt:lpstr>
      <vt:lpstr>PowerPoint-presentasjon</vt:lpstr>
      <vt:lpstr>PowerPoint-presentasjon</vt:lpstr>
      <vt:lpstr>Virksomhetsmål Økonomi og eiendom </vt:lpstr>
      <vt:lpstr>Økonomi og eiendoms hovedprioriteringer i 2015</vt:lpstr>
      <vt:lpstr>Virksomhetsmål - Driftsavdelingen</vt:lpstr>
      <vt:lpstr>Virksomhetsmål - Økonomiavdelingen</vt:lpstr>
      <vt:lpstr>Virksomhetsmål - Eiendomsforvaltning</vt:lpstr>
      <vt:lpstr>Driftsavdelingen – virksomhetsplan 2015</vt:lpstr>
      <vt:lpstr>Økonomiavdelingen  - Virksomhetsplan 2015 </vt:lpstr>
      <vt:lpstr>NTNUs Eiendomsledelse – Virksomhetsplan 2015  </vt:lpstr>
    </vt:vector>
  </TitlesOfParts>
  <Company>NTNU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Jens Petter Nygård</dc:creator>
  <cp:lastModifiedBy>Jens Petter Nygård</cp:lastModifiedBy>
  <cp:revision>115</cp:revision>
  <dcterms:created xsi:type="dcterms:W3CDTF">2014-04-07T15:12:12Z</dcterms:created>
  <dcterms:modified xsi:type="dcterms:W3CDTF">2015-01-27T10:37:16Z</dcterms:modified>
</cp:coreProperties>
</file>