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notesMasterIdLst>
    <p:notesMasterId r:id="rId4"/>
  </p:notesMasterIdLst>
  <p:sldIdLst>
    <p:sldId id="256" r:id="rId2"/>
    <p:sldId id="259" r:id="rId3"/>
  </p:sldIdLst>
  <p:sldSz cx="9144000" cy="5143500" type="screen16x9"/>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AC76"/>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45" autoAdjust="0"/>
    <p:restoredTop sz="94660"/>
  </p:normalViewPr>
  <p:slideViewPr>
    <p:cSldViewPr snapToGrid="0" snapToObjects="1">
      <p:cViewPr>
        <p:scale>
          <a:sx n="131" d="100"/>
          <a:sy n="131" d="100"/>
        </p:scale>
        <p:origin x="3302" y="1085"/>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hyperlink" Target="https://www.ntnu.edu/studies/courses/HFEL8000#tab=omEmnet"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s://www.ntnu.edu/studies/courses/HFEL8000#tab=omEmnet" TargetMode="External"/><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844A76-1A38-4B19-9E99-55453C30AFDE}" type="doc">
      <dgm:prSet loTypeId="urn:microsoft.com/office/officeart/2005/8/layout/radial3" loCatId="cycle" qsTypeId="urn:microsoft.com/office/officeart/2005/8/quickstyle/3d1" qsCatId="3D" csTypeId="urn:microsoft.com/office/officeart/2005/8/colors/accent3_5" csCatId="accent3" phldr="1"/>
      <dgm:spPr/>
      <dgm:t>
        <a:bodyPr/>
        <a:lstStyle/>
        <a:p>
          <a:endParaRPr lang="en-US"/>
        </a:p>
      </dgm:t>
    </dgm:pt>
    <dgm:pt modelId="{CD9477D7-3DED-4BE1-90B2-F7757D754075}">
      <dgm:prSet phldrT="[Text]" custT="1"/>
      <dgm:spPr>
        <a:solidFill>
          <a:schemeClr val="accent3">
            <a:alpha val="50000"/>
          </a:schemeClr>
        </a:solidFill>
      </dgm:spPr>
      <dgm:t>
        <a:bodyPr/>
        <a:lstStyle/>
        <a:p>
          <a:r>
            <a:rPr lang="en-US" sz="1000" dirty="0" smtClean="0">
              <a:effectLst>
                <a:outerShdw blurRad="38100" dist="38100" dir="2700000" algn="tl">
                  <a:srgbClr val="000000">
                    <a:alpha val="43137"/>
                  </a:srgbClr>
                </a:outerShdw>
              </a:effectLst>
            </a:rPr>
            <a:t>Research </a:t>
          </a:r>
          <a:r>
            <a:rPr lang="en-US" sz="1000" dirty="0" smtClean="0">
              <a:effectLst>
                <a:outerShdw blurRad="38100" dist="38100" dir="2700000" algn="tl">
                  <a:srgbClr val="000000">
                    <a:alpha val="43137"/>
                  </a:srgbClr>
                </a:outerShdw>
              </a:effectLst>
            </a:rPr>
            <a:t/>
          </a:r>
          <a:br>
            <a:rPr lang="en-US" sz="1000" dirty="0" smtClean="0">
              <a:effectLst>
                <a:outerShdw blurRad="38100" dist="38100" dir="2700000" algn="tl">
                  <a:srgbClr val="000000">
                    <a:alpha val="43137"/>
                  </a:srgbClr>
                </a:outerShdw>
              </a:effectLst>
            </a:rPr>
          </a:br>
          <a:r>
            <a:rPr lang="en-US" sz="1000" dirty="0" smtClean="0">
              <a:effectLst>
                <a:outerShdw blurRad="38100" dist="38100" dir="2700000" algn="tl">
                  <a:srgbClr val="000000">
                    <a:alpha val="43137"/>
                  </a:srgbClr>
                </a:outerShdw>
              </a:effectLst>
            </a:rPr>
            <a:t>Ethics</a:t>
          </a:r>
          <a:endParaRPr lang="en-US" sz="1000" dirty="0">
            <a:effectLst>
              <a:outerShdw blurRad="38100" dist="38100" dir="2700000" algn="tl">
                <a:srgbClr val="000000">
                  <a:alpha val="43137"/>
                </a:srgbClr>
              </a:outerShdw>
            </a:effectLst>
          </a:endParaRPr>
        </a:p>
      </dgm:t>
    </dgm:pt>
    <dgm:pt modelId="{C7BD6B9A-0FD9-44E0-99B4-5A987412CDD2}" type="parTrans" cxnId="{54FCCA5C-245B-406E-AC2B-A1CE3EFF57D6}">
      <dgm:prSet/>
      <dgm:spPr/>
      <dgm:t>
        <a:bodyPr/>
        <a:lstStyle/>
        <a:p>
          <a:endParaRPr lang="en-US"/>
        </a:p>
      </dgm:t>
    </dgm:pt>
    <dgm:pt modelId="{6D86D53D-7B62-49BC-8D99-997FA174E207}" type="sibTrans" cxnId="{54FCCA5C-245B-406E-AC2B-A1CE3EFF57D6}">
      <dgm:prSet/>
      <dgm:spPr/>
      <dgm:t>
        <a:bodyPr/>
        <a:lstStyle/>
        <a:p>
          <a:endParaRPr lang="en-US"/>
        </a:p>
      </dgm:t>
    </dgm:pt>
    <dgm:pt modelId="{AF7100E1-381E-4EB9-A410-A474690049EE}">
      <dgm:prSet phldrT="[Text]" custT="1"/>
      <dgm:spPr/>
      <dgm:t>
        <a:bodyPr/>
        <a:lstStyle/>
        <a:p>
          <a:r>
            <a:rPr lang="en-US" sz="1000" dirty="0" smtClean="0">
              <a:effectLst>
                <a:outerShdw blurRad="38100" dist="38100" dir="2700000" algn="tl">
                  <a:srgbClr val="000000">
                    <a:alpha val="43137"/>
                  </a:srgbClr>
                </a:outerShdw>
              </a:effectLst>
            </a:rPr>
            <a:t>Communicating Science</a:t>
          </a:r>
          <a:endParaRPr lang="en-US" sz="1000" dirty="0">
            <a:effectLst>
              <a:outerShdw blurRad="38100" dist="38100" dir="2700000" algn="tl">
                <a:srgbClr val="000000">
                  <a:alpha val="43137"/>
                </a:srgbClr>
              </a:outerShdw>
            </a:effectLst>
          </a:endParaRPr>
        </a:p>
      </dgm:t>
    </dgm:pt>
    <dgm:pt modelId="{49EE33A4-7262-4569-8C1B-E38E4F7FA1CF}" type="parTrans" cxnId="{B2F3580A-61D0-494C-A4E8-18A387796D01}">
      <dgm:prSet/>
      <dgm:spPr/>
      <dgm:t>
        <a:bodyPr/>
        <a:lstStyle/>
        <a:p>
          <a:endParaRPr lang="en-US"/>
        </a:p>
      </dgm:t>
    </dgm:pt>
    <dgm:pt modelId="{90FA6044-2EF5-4A77-B194-78A60380FE14}" type="sibTrans" cxnId="{B2F3580A-61D0-494C-A4E8-18A387796D01}">
      <dgm:prSet/>
      <dgm:spPr/>
      <dgm:t>
        <a:bodyPr/>
        <a:lstStyle/>
        <a:p>
          <a:endParaRPr lang="en-US"/>
        </a:p>
      </dgm:t>
    </dgm:pt>
    <dgm:pt modelId="{581867AB-BCBD-4A93-8885-C964CE1FC492}">
      <dgm:prSet phldrT="[Text]" custT="1"/>
      <dgm:spPr/>
      <dgm:t>
        <a:bodyPr/>
        <a:lstStyle/>
        <a:p>
          <a:r>
            <a:rPr lang="en-US" sz="1000" dirty="0" smtClean="0">
              <a:effectLst>
                <a:outerShdw blurRad="38100" dist="38100" dir="2700000" algn="tl">
                  <a:srgbClr val="000000">
                    <a:alpha val="43137"/>
                  </a:srgbClr>
                </a:outerShdw>
              </a:effectLst>
            </a:rPr>
            <a:t>Research </a:t>
          </a:r>
          <a:br>
            <a:rPr lang="en-US" sz="1000" dirty="0" smtClean="0">
              <a:effectLst>
                <a:outerShdw blurRad="38100" dist="38100" dir="2700000" algn="tl">
                  <a:srgbClr val="000000">
                    <a:alpha val="43137"/>
                  </a:srgbClr>
                </a:outerShdw>
              </a:effectLst>
            </a:rPr>
          </a:br>
          <a:r>
            <a:rPr lang="en-US" sz="1000" dirty="0" smtClean="0">
              <a:effectLst>
                <a:outerShdw blurRad="38100" dist="38100" dir="2700000" algn="tl">
                  <a:srgbClr val="000000">
                    <a:alpha val="43137"/>
                  </a:srgbClr>
                </a:outerShdw>
              </a:effectLst>
            </a:rPr>
            <a:t>Based </a:t>
          </a:r>
          <a:br>
            <a:rPr lang="en-US" sz="1000" dirty="0" smtClean="0">
              <a:effectLst>
                <a:outerShdw blurRad="38100" dist="38100" dir="2700000" algn="tl">
                  <a:srgbClr val="000000">
                    <a:alpha val="43137"/>
                  </a:srgbClr>
                </a:outerShdw>
              </a:effectLst>
            </a:rPr>
          </a:br>
          <a:r>
            <a:rPr lang="en-US" sz="1000" dirty="0" smtClean="0">
              <a:effectLst>
                <a:outerShdw blurRad="38100" dist="38100" dir="2700000" algn="tl">
                  <a:srgbClr val="000000">
                    <a:alpha val="43137"/>
                  </a:srgbClr>
                </a:outerShdw>
              </a:effectLst>
            </a:rPr>
            <a:t>Innovation</a:t>
          </a:r>
          <a:endParaRPr lang="en-US" sz="1000" dirty="0">
            <a:effectLst>
              <a:outerShdw blurRad="38100" dist="38100" dir="2700000" algn="tl">
                <a:srgbClr val="000000">
                  <a:alpha val="43137"/>
                </a:srgbClr>
              </a:outerShdw>
            </a:effectLst>
          </a:endParaRPr>
        </a:p>
      </dgm:t>
    </dgm:pt>
    <dgm:pt modelId="{A8224050-31EF-4D9D-860B-2C992DDE48B2}" type="parTrans" cxnId="{D14EB18E-EF4C-430F-BA49-9BFF446386A6}">
      <dgm:prSet/>
      <dgm:spPr/>
      <dgm:t>
        <a:bodyPr/>
        <a:lstStyle/>
        <a:p>
          <a:endParaRPr lang="en-US"/>
        </a:p>
      </dgm:t>
    </dgm:pt>
    <dgm:pt modelId="{C68C9C11-C22F-4123-9387-C2F1BA2AAA44}" type="sibTrans" cxnId="{D14EB18E-EF4C-430F-BA49-9BFF446386A6}">
      <dgm:prSet/>
      <dgm:spPr/>
      <dgm:t>
        <a:bodyPr/>
        <a:lstStyle/>
        <a:p>
          <a:endParaRPr lang="en-US"/>
        </a:p>
      </dgm:t>
    </dgm:pt>
    <dgm:pt modelId="{9AAF90B2-A292-44F2-A47F-327CC19CC54C}">
      <dgm:prSet phldrT="[Text]" custT="1"/>
      <dgm:spPr/>
      <dgm:t>
        <a:bodyPr/>
        <a:lstStyle/>
        <a:p>
          <a:r>
            <a:rPr lang="en-US" sz="1000" dirty="0" smtClean="0">
              <a:effectLst>
                <a:outerShdw blurRad="38100" dist="38100" dir="2700000" algn="tl">
                  <a:srgbClr val="000000">
                    <a:alpha val="43137"/>
                  </a:srgbClr>
                </a:outerShdw>
              </a:effectLst>
            </a:rPr>
            <a:t>Project  Development and Management</a:t>
          </a:r>
          <a:endParaRPr lang="en-US" sz="1000" dirty="0">
            <a:effectLst>
              <a:outerShdw blurRad="38100" dist="38100" dir="2700000" algn="tl">
                <a:srgbClr val="000000">
                  <a:alpha val="43137"/>
                </a:srgbClr>
              </a:outerShdw>
            </a:effectLst>
          </a:endParaRPr>
        </a:p>
      </dgm:t>
    </dgm:pt>
    <dgm:pt modelId="{0EE0CC33-CCF4-4E9D-B34D-28D97D9C4DF7}" type="parTrans" cxnId="{850184E7-C7DC-405B-AE0D-A1EA222E5A09}">
      <dgm:prSet/>
      <dgm:spPr/>
      <dgm:t>
        <a:bodyPr/>
        <a:lstStyle/>
        <a:p>
          <a:endParaRPr lang="en-US"/>
        </a:p>
      </dgm:t>
    </dgm:pt>
    <dgm:pt modelId="{08B8166E-FC48-44C6-87BF-0D11967EE271}" type="sibTrans" cxnId="{850184E7-C7DC-405B-AE0D-A1EA222E5A09}">
      <dgm:prSet/>
      <dgm:spPr/>
      <dgm:t>
        <a:bodyPr/>
        <a:lstStyle/>
        <a:p>
          <a:endParaRPr lang="en-US"/>
        </a:p>
      </dgm:t>
    </dgm:pt>
    <dgm:pt modelId="{35C3AE92-4814-4A2B-B5DE-529B6972A0D5}">
      <dgm:prSet phldrT="[Text]" custT="1"/>
      <dgm:spPr/>
      <dgm:t>
        <a:bodyPr/>
        <a:lstStyle/>
        <a:p>
          <a:r>
            <a:rPr lang="en-US" sz="1000" dirty="0" smtClean="0">
              <a:effectLst>
                <a:outerShdw blurRad="38100" dist="38100" dir="2700000" algn="tl">
                  <a:srgbClr val="000000">
                    <a:alpha val="43137"/>
                  </a:srgbClr>
                </a:outerShdw>
              </a:effectLst>
            </a:rPr>
            <a:t>Basic </a:t>
          </a:r>
          <a:br>
            <a:rPr lang="en-US" sz="1000" dirty="0" smtClean="0">
              <a:effectLst>
                <a:outerShdw blurRad="38100" dist="38100" dir="2700000" algn="tl">
                  <a:srgbClr val="000000">
                    <a:alpha val="43137"/>
                  </a:srgbClr>
                </a:outerShdw>
              </a:effectLst>
            </a:rPr>
          </a:br>
          <a:r>
            <a:rPr lang="en-US" sz="1000" dirty="0" smtClean="0">
              <a:effectLst>
                <a:outerShdw blurRad="38100" dist="38100" dir="2700000" algn="tl">
                  <a:srgbClr val="000000">
                    <a:alpha val="43137"/>
                  </a:srgbClr>
                </a:outerShdw>
              </a:effectLst>
            </a:rPr>
            <a:t>University</a:t>
          </a:r>
          <a:br>
            <a:rPr lang="en-US" sz="1000" dirty="0" smtClean="0">
              <a:effectLst>
                <a:outerShdw blurRad="38100" dist="38100" dir="2700000" algn="tl">
                  <a:srgbClr val="000000">
                    <a:alpha val="43137"/>
                  </a:srgbClr>
                </a:outerShdw>
              </a:effectLst>
            </a:rPr>
          </a:br>
          <a:r>
            <a:rPr lang="en-US" sz="1000" dirty="0" smtClean="0">
              <a:effectLst>
                <a:outerShdw blurRad="38100" dist="38100" dir="2700000" algn="tl">
                  <a:srgbClr val="000000">
                    <a:alpha val="43137"/>
                  </a:srgbClr>
                </a:outerShdw>
              </a:effectLst>
            </a:rPr>
            <a:t>Didactics</a:t>
          </a:r>
          <a:endParaRPr lang="en-US" sz="1000" dirty="0">
            <a:effectLst>
              <a:outerShdw blurRad="38100" dist="38100" dir="2700000" algn="tl">
                <a:srgbClr val="000000">
                  <a:alpha val="43137"/>
                </a:srgbClr>
              </a:outerShdw>
            </a:effectLst>
          </a:endParaRPr>
        </a:p>
      </dgm:t>
    </dgm:pt>
    <dgm:pt modelId="{FBBCC054-A321-46B0-A6F7-AB583D4CF448}" type="parTrans" cxnId="{8B2A7ECD-D64E-45EC-BECA-55E0BE3F3D96}">
      <dgm:prSet/>
      <dgm:spPr/>
      <dgm:t>
        <a:bodyPr/>
        <a:lstStyle/>
        <a:p>
          <a:endParaRPr lang="en-US"/>
        </a:p>
      </dgm:t>
    </dgm:pt>
    <dgm:pt modelId="{82D255B5-5403-4E0F-B668-E68A64F36FC6}" type="sibTrans" cxnId="{8B2A7ECD-D64E-45EC-BECA-55E0BE3F3D96}">
      <dgm:prSet/>
      <dgm:spPr/>
      <dgm:t>
        <a:bodyPr/>
        <a:lstStyle/>
        <a:p>
          <a:endParaRPr lang="en-US"/>
        </a:p>
      </dgm:t>
    </dgm:pt>
    <dgm:pt modelId="{77C375C2-AFE2-455D-A080-A63521459524}" type="pres">
      <dgm:prSet presAssocID="{F4844A76-1A38-4B19-9E99-55453C30AFDE}" presName="composite" presStyleCnt="0">
        <dgm:presLayoutVars>
          <dgm:chMax val="1"/>
          <dgm:dir/>
          <dgm:resizeHandles val="exact"/>
        </dgm:presLayoutVars>
      </dgm:prSet>
      <dgm:spPr/>
      <dgm:t>
        <a:bodyPr/>
        <a:lstStyle/>
        <a:p>
          <a:endParaRPr lang="en-US"/>
        </a:p>
      </dgm:t>
    </dgm:pt>
    <dgm:pt modelId="{911B6A5A-FA04-4F58-8DCB-86E62647B2E7}" type="pres">
      <dgm:prSet presAssocID="{F4844A76-1A38-4B19-9E99-55453C30AFDE}" presName="radial" presStyleCnt="0">
        <dgm:presLayoutVars>
          <dgm:animLvl val="ctr"/>
        </dgm:presLayoutVars>
      </dgm:prSet>
      <dgm:spPr/>
    </dgm:pt>
    <dgm:pt modelId="{D1898EB8-5762-46A7-A780-90B9DC730420}" type="pres">
      <dgm:prSet presAssocID="{CD9477D7-3DED-4BE1-90B2-F7757D754075}" presName="centerShape" presStyleLbl="vennNode1" presStyleIdx="0" presStyleCnt="5" custScaleX="80981" custScaleY="80981" custLinFactNeighborX="139"/>
      <dgm:spPr/>
      <dgm:t>
        <a:bodyPr/>
        <a:lstStyle/>
        <a:p>
          <a:endParaRPr lang="en-US"/>
        </a:p>
      </dgm:t>
    </dgm:pt>
    <dgm:pt modelId="{828FD36C-DB4E-41FF-9623-056D107F3E87}" type="pres">
      <dgm:prSet presAssocID="{AF7100E1-381E-4EB9-A410-A474690049EE}" presName="node" presStyleLbl="vennNode1" presStyleIdx="1" presStyleCnt="5" custScaleX="159712" custScaleY="159712" custRadScaleRad="106041" custRadScaleInc="-2914">
        <dgm:presLayoutVars>
          <dgm:bulletEnabled val="1"/>
        </dgm:presLayoutVars>
      </dgm:prSet>
      <dgm:spPr/>
      <dgm:t>
        <a:bodyPr/>
        <a:lstStyle/>
        <a:p>
          <a:endParaRPr lang="en-US"/>
        </a:p>
      </dgm:t>
    </dgm:pt>
    <dgm:pt modelId="{6E99FE02-B214-4A26-91E8-25839AD62D17}" type="pres">
      <dgm:prSet presAssocID="{581867AB-BCBD-4A93-8885-C964CE1FC492}" presName="node" presStyleLbl="vennNode1" presStyleIdx="2" presStyleCnt="5" custScaleX="159712" custScaleY="159712" custRadScaleRad="110241">
        <dgm:presLayoutVars>
          <dgm:bulletEnabled val="1"/>
        </dgm:presLayoutVars>
      </dgm:prSet>
      <dgm:spPr/>
      <dgm:t>
        <a:bodyPr/>
        <a:lstStyle/>
        <a:p>
          <a:endParaRPr lang="en-US"/>
        </a:p>
      </dgm:t>
    </dgm:pt>
    <dgm:pt modelId="{53F6F01F-C953-42F5-9DFD-1F2A212009E9}" type="pres">
      <dgm:prSet presAssocID="{9AAF90B2-A292-44F2-A47F-327CC19CC54C}" presName="node" presStyleLbl="vennNode1" presStyleIdx="3" presStyleCnt="5" custScaleX="159712" custScaleY="159712" custRadScaleRad="105718" custRadScaleInc="0">
        <dgm:presLayoutVars>
          <dgm:bulletEnabled val="1"/>
        </dgm:presLayoutVars>
      </dgm:prSet>
      <dgm:spPr/>
      <dgm:t>
        <a:bodyPr/>
        <a:lstStyle/>
        <a:p>
          <a:endParaRPr lang="en-US"/>
        </a:p>
      </dgm:t>
    </dgm:pt>
    <dgm:pt modelId="{513DE646-744C-486B-9690-3AA76303E4E5}" type="pres">
      <dgm:prSet presAssocID="{35C3AE92-4814-4A2B-B5DE-529B6972A0D5}" presName="node" presStyleLbl="vennNode1" presStyleIdx="4" presStyleCnt="5" custScaleX="159712" custScaleY="159712" custRadScaleRad="107546">
        <dgm:presLayoutVars>
          <dgm:bulletEnabled val="1"/>
        </dgm:presLayoutVars>
      </dgm:prSet>
      <dgm:spPr/>
      <dgm:t>
        <a:bodyPr/>
        <a:lstStyle/>
        <a:p>
          <a:endParaRPr lang="en-US"/>
        </a:p>
      </dgm:t>
    </dgm:pt>
  </dgm:ptLst>
  <dgm:cxnLst>
    <dgm:cxn modelId="{CF62E0DF-DD43-4D3B-A065-4D988DEA5E67}" type="presOf" srcId="{F4844A76-1A38-4B19-9E99-55453C30AFDE}" destId="{77C375C2-AFE2-455D-A080-A63521459524}" srcOrd="0" destOrd="0" presId="urn:microsoft.com/office/officeart/2005/8/layout/radial3"/>
    <dgm:cxn modelId="{BE781876-1DAB-4E67-9D70-16DD4E5DAFD4}" type="presOf" srcId="{9AAF90B2-A292-44F2-A47F-327CC19CC54C}" destId="{53F6F01F-C953-42F5-9DFD-1F2A212009E9}" srcOrd="0" destOrd="0" presId="urn:microsoft.com/office/officeart/2005/8/layout/radial3"/>
    <dgm:cxn modelId="{B2F3580A-61D0-494C-A4E8-18A387796D01}" srcId="{CD9477D7-3DED-4BE1-90B2-F7757D754075}" destId="{AF7100E1-381E-4EB9-A410-A474690049EE}" srcOrd="0" destOrd="0" parTransId="{49EE33A4-7262-4569-8C1B-E38E4F7FA1CF}" sibTransId="{90FA6044-2EF5-4A77-B194-78A60380FE14}"/>
    <dgm:cxn modelId="{8B2A7ECD-D64E-45EC-BECA-55E0BE3F3D96}" srcId="{CD9477D7-3DED-4BE1-90B2-F7757D754075}" destId="{35C3AE92-4814-4A2B-B5DE-529B6972A0D5}" srcOrd="3" destOrd="0" parTransId="{FBBCC054-A321-46B0-A6F7-AB583D4CF448}" sibTransId="{82D255B5-5403-4E0F-B668-E68A64F36FC6}"/>
    <dgm:cxn modelId="{54FCCA5C-245B-406E-AC2B-A1CE3EFF57D6}" srcId="{F4844A76-1A38-4B19-9E99-55453C30AFDE}" destId="{CD9477D7-3DED-4BE1-90B2-F7757D754075}" srcOrd="0" destOrd="0" parTransId="{C7BD6B9A-0FD9-44E0-99B4-5A987412CDD2}" sibTransId="{6D86D53D-7B62-49BC-8D99-997FA174E207}"/>
    <dgm:cxn modelId="{C778F0F1-3937-4281-8E62-DE606E5A28D0}" type="presOf" srcId="{35C3AE92-4814-4A2B-B5DE-529B6972A0D5}" destId="{513DE646-744C-486B-9690-3AA76303E4E5}" srcOrd="0" destOrd="0" presId="urn:microsoft.com/office/officeart/2005/8/layout/radial3"/>
    <dgm:cxn modelId="{D14EB18E-EF4C-430F-BA49-9BFF446386A6}" srcId="{CD9477D7-3DED-4BE1-90B2-F7757D754075}" destId="{581867AB-BCBD-4A93-8885-C964CE1FC492}" srcOrd="1" destOrd="0" parTransId="{A8224050-31EF-4D9D-860B-2C992DDE48B2}" sibTransId="{C68C9C11-C22F-4123-9387-C2F1BA2AAA44}"/>
    <dgm:cxn modelId="{20C16899-E926-4C17-A52D-31245BFACDA4}" type="presOf" srcId="{CD9477D7-3DED-4BE1-90B2-F7757D754075}" destId="{D1898EB8-5762-46A7-A780-90B9DC730420}" srcOrd="0" destOrd="0" presId="urn:microsoft.com/office/officeart/2005/8/layout/radial3"/>
    <dgm:cxn modelId="{850184E7-C7DC-405B-AE0D-A1EA222E5A09}" srcId="{CD9477D7-3DED-4BE1-90B2-F7757D754075}" destId="{9AAF90B2-A292-44F2-A47F-327CC19CC54C}" srcOrd="2" destOrd="0" parTransId="{0EE0CC33-CCF4-4E9D-B34D-28D97D9C4DF7}" sibTransId="{08B8166E-FC48-44C6-87BF-0D11967EE271}"/>
    <dgm:cxn modelId="{F203800E-CF5F-4F76-BF34-C2DD9CD11690}" type="presOf" srcId="{581867AB-BCBD-4A93-8885-C964CE1FC492}" destId="{6E99FE02-B214-4A26-91E8-25839AD62D17}" srcOrd="0" destOrd="0" presId="urn:microsoft.com/office/officeart/2005/8/layout/radial3"/>
    <dgm:cxn modelId="{664A6D12-6663-4457-8807-06D450F519E3}" type="presOf" srcId="{AF7100E1-381E-4EB9-A410-A474690049EE}" destId="{828FD36C-DB4E-41FF-9623-056D107F3E87}" srcOrd="0" destOrd="0" presId="urn:microsoft.com/office/officeart/2005/8/layout/radial3"/>
    <dgm:cxn modelId="{01DB5FFD-1D7C-4EF7-BC17-AB3D0A8F9BCC}" type="presParOf" srcId="{77C375C2-AFE2-455D-A080-A63521459524}" destId="{911B6A5A-FA04-4F58-8DCB-86E62647B2E7}" srcOrd="0" destOrd="0" presId="urn:microsoft.com/office/officeart/2005/8/layout/radial3"/>
    <dgm:cxn modelId="{DFC991A0-018A-4325-88BD-BD73EB83A00E}" type="presParOf" srcId="{911B6A5A-FA04-4F58-8DCB-86E62647B2E7}" destId="{D1898EB8-5762-46A7-A780-90B9DC730420}" srcOrd="0" destOrd="0" presId="urn:microsoft.com/office/officeart/2005/8/layout/radial3"/>
    <dgm:cxn modelId="{76E8D701-7863-4A17-BDDD-CB6934432B17}" type="presParOf" srcId="{911B6A5A-FA04-4F58-8DCB-86E62647B2E7}" destId="{828FD36C-DB4E-41FF-9623-056D107F3E87}" srcOrd="1" destOrd="0" presId="urn:microsoft.com/office/officeart/2005/8/layout/radial3"/>
    <dgm:cxn modelId="{2E3832FB-48C2-4989-B3F5-7A6D72CED188}" type="presParOf" srcId="{911B6A5A-FA04-4F58-8DCB-86E62647B2E7}" destId="{6E99FE02-B214-4A26-91E8-25839AD62D17}" srcOrd="2" destOrd="0" presId="urn:microsoft.com/office/officeart/2005/8/layout/radial3"/>
    <dgm:cxn modelId="{8A58497F-1316-4E4B-A2A3-2FFFB475AA81}" type="presParOf" srcId="{911B6A5A-FA04-4F58-8DCB-86E62647B2E7}" destId="{53F6F01F-C953-42F5-9DFD-1F2A212009E9}" srcOrd="3" destOrd="0" presId="urn:microsoft.com/office/officeart/2005/8/layout/radial3"/>
    <dgm:cxn modelId="{1A8E492A-6D6C-4C80-A6EB-8E4B81EA1690}" type="presParOf" srcId="{911B6A5A-FA04-4F58-8DCB-86E62647B2E7}" destId="{513DE646-744C-486B-9690-3AA76303E4E5}"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7B66C2-A0DF-4B3B-BE8A-973C0C15719C}"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1F1B5552-9DB0-430B-B775-ED34A6FBC025}">
      <dgm:prSet phldrT="[Text]" custT="1"/>
      <dgm:spPr>
        <a:solidFill>
          <a:schemeClr val="accent3"/>
        </a:solidFill>
      </dgm:spPr>
      <dgm:t>
        <a:bodyPr/>
        <a:lstStyle/>
        <a:p>
          <a:pPr algn="l"/>
          <a:r>
            <a:rPr lang="en-US" sz="11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Research Ethics</a:t>
          </a:r>
          <a:endParaRPr lang="en-US" sz="11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34765769-A532-4B7F-B5CB-2F29744E0F5A}" type="parTrans" cxnId="{28EEF325-01A1-4FEE-99B1-192A41540934}">
      <dgm:prSet/>
      <dgm:spPr/>
      <dgm:t>
        <a:bodyPr/>
        <a:lstStyle/>
        <a:p>
          <a:endParaRPr lang="en-US">
            <a:latin typeface="Calibri" panose="020F0502020204030204" pitchFamily="34" charset="0"/>
            <a:cs typeface="Calibri" panose="020F0502020204030204" pitchFamily="34" charset="0"/>
          </a:endParaRPr>
        </a:p>
      </dgm:t>
    </dgm:pt>
    <dgm:pt modelId="{BAE44D9C-0235-4FB6-BC73-200F9C6D3799}" type="sibTrans" cxnId="{28EEF325-01A1-4FEE-99B1-192A41540934}">
      <dgm:prSet/>
      <dgm:spPr/>
      <dgm:t>
        <a:bodyPr/>
        <a:lstStyle/>
        <a:p>
          <a:endParaRPr lang="en-US">
            <a:latin typeface="Calibri" panose="020F0502020204030204" pitchFamily="34" charset="0"/>
            <a:cs typeface="Calibri" panose="020F0502020204030204" pitchFamily="34" charset="0"/>
          </a:endParaRPr>
        </a:p>
      </dgm:t>
    </dgm:pt>
    <dgm:pt modelId="{F87CB182-C4A1-4BBE-A1D0-E629667E7A07}">
      <dgm:prSet phldrT="[Text]" custT="1"/>
      <dgm:spPr/>
      <dgm:t>
        <a:bodyPr/>
        <a:lstStyle/>
        <a:p>
          <a:r>
            <a:rPr lang="en-US" sz="900" dirty="0" smtClean="0">
              <a:latin typeface="Calibri" panose="020F0502020204030204" pitchFamily="34" charset="0"/>
              <a:cs typeface="Calibri" panose="020F0502020204030204" pitchFamily="34" charset="0"/>
            </a:rPr>
            <a:t>To fulfill requirements of the academic community and the wider society, researchers must be familiar with and adhere to moral and ethical norms. The exposure to such concerns will differ from one researcher to another, but will inevitably include issues of academic misconduct and questionable research practice, including the core tenets of reproducibility and verifiability, but also on practices for authorship and ensuring that work is credited correctly. In many cases, research may require the handling of personal and sensitive information, or may have dual-use concerns where not only legal but also ethical constraints must be duly considered.</a:t>
          </a:r>
          <a:endParaRPr lang="en-US" sz="900" dirty="0">
            <a:latin typeface="Calibri" panose="020F0502020204030204" pitchFamily="34" charset="0"/>
            <a:cs typeface="Calibri" panose="020F0502020204030204" pitchFamily="34" charset="0"/>
          </a:endParaRPr>
        </a:p>
      </dgm:t>
    </dgm:pt>
    <dgm:pt modelId="{6A7F498E-51B4-486F-B6EC-E25AB3A6CC5F}" type="parTrans" cxnId="{6E0E747A-F198-4500-91E3-85BBB16A3384}">
      <dgm:prSet/>
      <dgm:spPr/>
      <dgm:t>
        <a:bodyPr/>
        <a:lstStyle/>
        <a:p>
          <a:endParaRPr lang="en-US">
            <a:latin typeface="Calibri" panose="020F0502020204030204" pitchFamily="34" charset="0"/>
            <a:cs typeface="Calibri" panose="020F0502020204030204" pitchFamily="34" charset="0"/>
          </a:endParaRPr>
        </a:p>
      </dgm:t>
    </dgm:pt>
    <dgm:pt modelId="{90B3E839-1F77-4040-A13A-1D1CAB6E653C}" type="sibTrans" cxnId="{6E0E747A-F198-4500-91E3-85BBB16A3384}">
      <dgm:prSet/>
      <dgm:spPr/>
      <dgm:t>
        <a:bodyPr/>
        <a:lstStyle/>
        <a:p>
          <a:endParaRPr lang="en-US">
            <a:latin typeface="Calibri" panose="020F0502020204030204" pitchFamily="34" charset="0"/>
            <a:cs typeface="Calibri" panose="020F0502020204030204" pitchFamily="34" charset="0"/>
          </a:endParaRPr>
        </a:p>
      </dgm:t>
    </dgm:pt>
    <dgm:pt modelId="{A6C8978E-5177-434B-84BC-81B7671F463B}">
      <dgm:prSet phldrT="[Text]" custT="1"/>
      <dgm:spPr>
        <a:solidFill>
          <a:schemeClr val="accent3"/>
        </a:solidFill>
      </dgm:spPr>
      <dgm:t>
        <a:bodyPr/>
        <a:lstStyle/>
        <a:p>
          <a:pPr algn="l"/>
          <a:r>
            <a:rPr lang="en-US" sz="11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Basic University Didactics</a:t>
          </a:r>
          <a:endParaRPr lang="en-US" sz="11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46E7FDD5-E569-448A-A715-9D201DED2E55}" type="parTrans" cxnId="{BD22D0B9-508F-45CB-9C09-F3D53AEBD1EC}">
      <dgm:prSet/>
      <dgm:spPr/>
      <dgm:t>
        <a:bodyPr/>
        <a:lstStyle/>
        <a:p>
          <a:endParaRPr lang="en-US">
            <a:latin typeface="Calibri" panose="020F0502020204030204" pitchFamily="34" charset="0"/>
            <a:cs typeface="Calibri" panose="020F0502020204030204" pitchFamily="34" charset="0"/>
          </a:endParaRPr>
        </a:p>
      </dgm:t>
    </dgm:pt>
    <dgm:pt modelId="{CA58E637-3CB0-40B1-8597-F612A62F4259}" type="sibTrans" cxnId="{BD22D0B9-508F-45CB-9C09-F3D53AEBD1EC}">
      <dgm:prSet/>
      <dgm:spPr/>
      <dgm:t>
        <a:bodyPr/>
        <a:lstStyle/>
        <a:p>
          <a:endParaRPr lang="en-US">
            <a:latin typeface="Calibri" panose="020F0502020204030204" pitchFamily="34" charset="0"/>
            <a:cs typeface="Calibri" panose="020F0502020204030204" pitchFamily="34" charset="0"/>
          </a:endParaRPr>
        </a:p>
      </dgm:t>
    </dgm:pt>
    <dgm:pt modelId="{5581300C-1C57-46FB-811A-CF7B214A6FBD}">
      <dgm:prSet phldrT="[Text]" custT="1"/>
      <dgm:spPr/>
      <dgm:t>
        <a:bodyPr/>
        <a:lstStyle/>
        <a:p>
          <a:r>
            <a:rPr lang="en-GB" sz="900" dirty="0" smtClean="0">
              <a:latin typeface="Calibri" panose="020F0502020204030204" pitchFamily="34" charset="0"/>
              <a:cs typeface="Calibri" panose="020F0502020204030204" pitchFamily="34" charset="0"/>
            </a:rPr>
            <a:t>In order to constructively contribute to the development and design of teaching-learning activities, courses or study programs for those who teach in higher education need to be able to put into practice the results of recent research in the field of higher education. </a:t>
          </a:r>
          <a:br>
            <a:rPr lang="en-GB" sz="900" dirty="0" smtClean="0">
              <a:latin typeface="Calibri" panose="020F0502020204030204" pitchFamily="34" charset="0"/>
              <a:cs typeface="Calibri" panose="020F0502020204030204" pitchFamily="34" charset="0"/>
            </a:rPr>
          </a:br>
          <a:r>
            <a:rPr lang="en-GB" sz="900" dirty="0" smtClean="0">
              <a:latin typeface="Calibri" panose="020F0502020204030204" pitchFamily="34" charset="0"/>
              <a:cs typeface="Calibri" panose="020F0502020204030204" pitchFamily="34" charset="0"/>
            </a:rPr>
            <a:t>Basic University Didactics is aimed at PhD students with an interest in acquiring knowledge and skills relevant for building a basic competence as a teacher in higher education. The course covers a basic introduction to principles and practices of a variety of teaching-learning situations, particularly relevant for PhD students at the IE faculty. The participants will cover examples of suitable use of feedback and reflection practices, learning environments, and the design of different teaching-learning activities. Participants will also be introduced to recent research on teaching and learning within their own subject areas. </a:t>
          </a:r>
          <a:br>
            <a:rPr lang="en-GB" sz="900" dirty="0" smtClean="0">
              <a:latin typeface="Calibri" panose="020F0502020204030204" pitchFamily="34" charset="0"/>
              <a:cs typeface="Calibri" panose="020F0502020204030204" pitchFamily="34" charset="0"/>
            </a:rPr>
          </a:br>
          <a:r>
            <a:rPr lang="en-GB" sz="900" dirty="0" smtClean="0">
              <a:latin typeface="Calibri" panose="020F0502020204030204" pitchFamily="34" charset="0"/>
              <a:cs typeface="Calibri" panose="020F0502020204030204" pitchFamily="34" charset="0"/>
            </a:rPr>
            <a:t>In order to be admitted the candidate must have teaching or supervision duties in the same semester.</a:t>
          </a:r>
          <a:endParaRPr lang="en-US" sz="900" dirty="0">
            <a:latin typeface="Calibri" panose="020F0502020204030204" pitchFamily="34" charset="0"/>
            <a:cs typeface="Calibri" panose="020F0502020204030204" pitchFamily="34" charset="0"/>
          </a:endParaRPr>
        </a:p>
      </dgm:t>
    </dgm:pt>
    <dgm:pt modelId="{BFFE6D25-0258-4098-8D56-02F57AE54808}" type="parTrans" cxnId="{691BBBF9-0522-4619-AB58-433B1C347D0D}">
      <dgm:prSet/>
      <dgm:spPr/>
      <dgm:t>
        <a:bodyPr/>
        <a:lstStyle/>
        <a:p>
          <a:endParaRPr lang="en-US">
            <a:latin typeface="Calibri" panose="020F0502020204030204" pitchFamily="34" charset="0"/>
            <a:cs typeface="Calibri" panose="020F0502020204030204" pitchFamily="34" charset="0"/>
          </a:endParaRPr>
        </a:p>
      </dgm:t>
    </dgm:pt>
    <dgm:pt modelId="{CE7A0DF9-0420-49EE-9636-80E246066FC6}" type="sibTrans" cxnId="{691BBBF9-0522-4619-AB58-433B1C347D0D}">
      <dgm:prSet/>
      <dgm:spPr/>
      <dgm:t>
        <a:bodyPr/>
        <a:lstStyle/>
        <a:p>
          <a:endParaRPr lang="en-US">
            <a:latin typeface="Calibri" panose="020F0502020204030204" pitchFamily="34" charset="0"/>
            <a:cs typeface="Calibri" panose="020F0502020204030204" pitchFamily="34" charset="0"/>
          </a:endParaRPr>
        </a:p>
      </dgm:t>
    </dgm:pt>
    <dgm:pt modelId="{A4ADE300-4640-4AF4-B698-FF983409B9E3}">
      <dgm:prSet phldrT="[Text]" custT="1"/>
      <dgm:spPr>
        <a:solidFill>
          <a:schemeClr val="accent1">
            <a:lumMod val="75000"/>
          </a:schemeClr>
        </a:solidFill>
        <a:ln>
          <a:solidFill>
            <a:schemeClr val="accent3"/>
          </a:solidFill>
        </a:ln>
      </dgm:spPr>
      <dgm:t>
        <a:bodyPr/>
        <a:lstStyle/>
        <a:p>
          <a:pPr algn="l"/>
          <a:r>
            <a:rPr lang="en-US" sz="11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Communicating Science </a:t>
          </a:r>
          <a:endParaRPr lang="en-US" sz="11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B2CB56E7-57BA-4759-9B52-5A036B8509C5}" type="parTrans" cxnId="{BBB8766D-EAE1-48D8-AC24-872B2CEB1A3D}">
      <dgm:prSet/>
      <dgm:spPr/>
      <dgm:t>
        <a:bodyPr/>
        <a:lstStyle/>
        <a:p>
          <a:endParaRPr lang="en-US">
            <a:latin typeface="Calibri" panose="020F0502020204030204" pitchFamily="34" charset="0"/>
            <a:cs typeface="Calibri" panose="020F0502020204030204" pitchFamily="34" charset="0"/>
          </a:endParaRPr>
        </a:p>
      </dgm:t>
    </dgm:pt>
    <dgm:pt modelId="{4841B209-61DC-4DF4-8EA9-3DF63EE54ACD}" type="sibTrans" cxnId="{BBB8766D-EAE1-48D8-AC24-872B2CEB1A3D}">
      <dgm:prSet/>
      <dgm:spPr/>
      <dgm:t>
        <a:bodyPr/>
        <a:lstStyle/>
        <a:p>
          <a:endParaRPr lang="en-US">
            <a:latin typeface="Calibri" panose="020F0502020204030204" pitchFamily="34" charset="0"/>
            <a:cs typeface="Calibri" panose="020F0502020204030204" pitchFamily="34" charset="0"/>
          </a:endParaRPr>
        </a:p>
      </dgm:t>
    </dgm:pt>
    <dgm:pt modelId="{5EF78160-0443-4909-B8A2-378EE42551B0}">
      <dgm:prSet phldrT="[Text]" custT="1"/>
      <dgm:spPr/>
      <dgm:t>
        <a:bodyPr/>
        <a:lstStyle/>
        <a:p>
          <a:r>
            <a:rPr lang="nb-NO" sz="105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hlinkClick xmlns:r="http://schemas.openxmlformats.org/officeDocument/2006/relationships" r:id="rId1"/>
            </a:rPr>
            <a:t>HFEL8000</a:t>
          </a:r>
          <a:r>
            <a:rPr lang="nb-NO" sz="105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 </a:t>
          </a:r>
          <a:r>
            <a:rPr lang="nb-NO" sz="1050" b="1"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Communicating</a:t>
          </a:r>
          <a:r>
            <a:rPr lang="nb-NO" sz="105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Science: </a:t>
          </a:r>
          <a:r>
            <a:rPr lang="nb-NO" sz="1050" b="1"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audiences</a:t>
          </a:r>
          <a:r>
            <a:rPr lang="nb-NO" sz="105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purposes and </a:t>
          </a:r>
          <a:r>
            <a:rPr lang="nb-NO" sz="1050" b="1"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conventions</a:t>
          </a:r>
          <a:r>
            <a:rPr lang="nb-NO" sz="105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(3 ECTS)</a:t>
          </a:r>
          <a:endParaRPr lang="en-US" sz="105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7B5AAC3A-8F7D-4300-9621-9A29B1C7E00D}" type="parTrans" cxnId="{9FA36F61-3E03-41D8-93A1-DDFC851FC52B}">
      <dgm:prSet/>
      <dgm:spPr/>
      <dgm:t>
        <a:bodyPr/>
        <a:lstStyle/>
        <a:p>
          <a:endParaRPr lang="en-US">
            <a:latin typeface="Calibri" panose="020F0502020204030204" pitchFamily="34" charset="0"/>
            <a:cs typeface="Calibri" panose="020F0502020204030204" pitchFamily="34" charset="0"/>
          </a:endParaRPr>
        </a:p>
      </dgm:t>
    </dgm:pt>
    <dgm:pt modelId="{1E7A3298-3980-4F3B-80DC-474358F90A2D}" type="sibTrans" cxnId="{9FA36F61-3E03-41D8-93A1-DDFC851FC52B}">
      <dgm:prSet/>
      <dgm:spPr/>
      <dgm:t>
        <a:bodyPr/>
        <a:lstStyle/>
        <a:p>
          <a:endParaRPr lang="en-US">
            <a:latin typeface="Calibri" panose="020F0502020204030204" pitchFamily="34" charset="0"/>
            <a:cs typeface="Calibri" panose="020F0502020204030204" pitchFamily="34" charset="0"/>
          </a:endParaRPr>
        </a:p>
      </dgm:t>
    </dgm:pt>
    <dgm:pt modelId="{B95D0315-3A42-4642-B8C7-17C63AB56490}">
      <dgm:prSet phldrT="[Text]" custT="1"/>
      <dgm:spPr>
        <a:solidFill>
          <a:schemeClr val="bg1">
            <a:lumMod val="65000"/>
          </a:schemeClr>
        </a:solidFill>
        <a:ln>
          <a:solidFill>
            <a:schemeClr val="accent2"/>
          </a:solidFill>
        </a:ln>
      </dgm:spPr>
      <dgm:t>
        <a:bodyPr/>
        <a:lstStyle/>
        <a:p>
          <a:pPr algn="l"/>
          <a:r>
            <a:rPr lang="en-US" sz="11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Research Based Innovation</a:t>
          </a:r>
          <a:endParaRPr lang="en-US" sz="11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4EA6C74E-A54A-43E0-8B2D-A51AB2C5FA93}" type="parTrans" cxnId="{91C949C7-830B-41B8-B34A-30D4EFEB64C3}">
      <dgm:prSet/>
      <dgm:spPr/>
      <dgm:t>
        <a:bodyPr/>
        <a:lstStyle/>
        <a:p>
          <a:endParaRPr lang="en-US">
            <a:latin typeface="Calibri" panose="020F0502020204030204" pitchFamily="34" charset="0"/>
            <a:cs typeface="Calibri" panose="020F0502020204030204" pitchFamily="34" charset="0"/>
          </a:endParaRPr>
        </a:p>
      </dgm:t>
    </dgm:pt>
    <dgm:pt modelId="{2F3BAAD6-827D-4829-BD02-2A7BAB40070D}" type="sibTrans" cxnId="{91C949C7-830B-41B8-B34A-30D4EFEB64C3}">
      <dgm:prSet/>
      <dgm:spPr/>
      <dgm:t>
        <a:bodyPr/>
        <a:lstStyle/>
        <a:p>
          <a:endParaRPr lang="en-US">
            <a:latin typeface="Calibri" panose="020F0502020204030204" pitchFamily="34" charset="0"/>
            <a:cs typeface="Calibri" panose="020F0502020204030204" pitchFamily="34" charset="0"/>
          </a:endParaRPr>
        </a:p>
      </dgm:t>
    </dgm:pt>
    <dgm:pt modelId="{FF7DB6FC-EC54-4C70-935A-B9ABD289667D}">
      <dgm:prSet phldrT="[Text]" custT="1"/>
      <dgm:spPr>
        <a:solidFill>
          <a:schemeClr val="bg1">
            <a:lumMod val="65000"/>
          </a:schemeClr>
        </a:solidFill>
        <a:ln>
          <a:solidFill>
            <a:schemeClr val="accent2"/>
          </a:solidFill>
        </a:ln>
      </dgm:spPr>
      <dgm:t>
        <a:bodyPr/>
        <a:lstStyle/>
        <a:p>
          <a:pPr algn="l"/>
          <a:r>
            <a:rPr lang="en-US" sz="11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Project Development and Management</a:t>
          </a:r>
          <a:endParaRPr lang="en-US" sz="11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EDF20068-1D5A-4052-9334-6A9756D75C6C}" type="parTrans" cxnId="{0517BA9D-EEBE-4142-83FD-C066B1DFB6C2}">
      <dgm:prSet/>
      <dgm:spPr/>
      <dgm:t>
        <a:bodyPr/>
        <a:lstStyle/>
        <a:p>
          <a:endParaRPr lang="en-US">
            <a:latin typeface="Calibri" panose="020F0502020204030204" pitchFamily="34" charset="0"/>
            <a:cs typeface="Calibri" panose="020F0502020204030204" pitchFamily="34" charset="0"/>
          </a:endParaRPr>
        </a:p>
      </dgm:t>
    </dgm:pt>
    <dgm:pt modelId="{2292094E-1DD8-404F-A3B1-E0BFE307AE54}" type="sibTrans" cxnId="{0517BA9D-EEBE-4142-83FD-C066B1DFB6C2}">
      <dgm:prSet/>
      <dgm:spPr/>
      <dgm:t>
        <a:bodyPr/>
        <a:lstStyle/>
        <a:p>
          <a:endParaRPr lang="en-US">
            <a:latin typeface="Calibri" panose="020F0502020204030204" pitchFamily="34" charset="0"/>
            <a:cs typeface="Calibri" panose="020F0502020204030204" pitchFamily="34" charset="0"/>
          </a:endParaRPr>
        </a:p>
      </dgm:t>
    </dgm:pt>
    <dgm:pt modelId="{B5E87E98-445B-471E-A98F-8E05C1FE1CD1}">
      <dgm:prSet phldrT="[Text]" custT="1"/>
      <dgm:spPr/>
      <dgm:t>
        <a:bodyPr/>
        <a:lstStyle/>
        <a:p>
          <a:r>
            <a:rPr lang="en-US" sz="1100" b="1" i="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…to be offered Spring 2020</a:t>
          </a:r>
          <a:endParaRPr lang="en-US" sz="1100" b="1" i="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FA49C50D-1078-4D86-BCCA-039DCD4960C7}" type="parTrans" cxnId="{09247597-6B8D-419E-970D-DC349C402D51}">
      <dgm:prSet/>
      <dgm:spPr/>
      <dgm:t>
        <a:bodyPr/>
        <a:lstStyle/>
        <a:p>
          <a:endParaRPr lang="en-US">
            <a:latin typeface="Calibri" panose="020F0502020204030204" pitchFamily="34" charset="0"/>
            <a:cs typeface="Calibri" panose="020F0502020204030204" pitchFamily="34" charset="0"/>
          </a:endParaRPr>
        </a:p>
      </dgm:t>
    </dgm:pt>
    <dgm:pt modelId="{4D398B9C-289F-4443-AAC7-8AE261F0A1F0}" type="sibTrans" cxnId="{09247597-6B8D-419E-970D-DC349C402D51}">
      <dgm:prSet/>
      <dgm:spPr/>
      <dgm:t>
        <a:bodyPr/>
        <a:lstStyle/>
        <a:p>
          <a:endParaRPr lang="en-US">
            <a:latin typeface="Calibri" panose="020F0502020204030204" pitchFamily="34" charset="0"/>
            <a:cs typeface="Calibri" panose="020F0502020204030204" pitchFamily="34" charset="0"/>
          </a:endParaRPr>
        </a:p>
      </dgm:t>
    </dgm:pt>
    <dgm:pt modelId="{1DAD6AAA-8E40-4B9A-BBFC-726235283F47}">
      <dgm:prSet phldrT="[Text]" custT="1"/>
      <dgm:spPr/>
      <dgm:t>
        <a:bodyPr/>
        <a:lstStyle/>
        <a:p>
          <a:r>
            <a:rPr lang="en-US" sz="1100" b="1" i="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…to be offered Spring 2020</a:t>
          </a:r>
          <a:endParaRPr lang="en-US" sz="1100" b="1" i="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5E5151AA-9774-4BDA-AA20-BBA443D57FA0}" type="parTrans" cxnId="{45CFBE0D-A671-4420-9AE2-673B3D5F78EF}">
      <dgm:prSet/>
      <dgm:spPr/>
      <dgm:t>
        <a:bodyPr/>
        <a:lstStyle/>
        <a:p>
          <a:endParaRPr lang="en-US">
            <a:latin typeface="Calibri" panose="020F0502020204030204" pitchFamily="34" charset="0"/>
            <a:cs typeface="Calibri" panose="020F0502020204030204" pitchFamily="34" charset="0"/>
          </a:endParaRPr>
        </a:p>
      </dgm:t>
    </dgm:pt>
    <dgm:pt modelId="{403F1D5A-D3C2-47FB-B091-631B7781DEAC}" type="sibTrans" cxnId="{45CFBE0D-A671-4420-9AE2-673B3D5F78EF}">
      <dgm:prSet/>
      <dgm:spPr/>
      <dgm:t>
        <a:bodyPr/>
        <a:lstStyle/>
        <a:p>
          <a:endParaRPr lang="en-US">
            <a:latin typeface="Calibri" panose="020F0502020204030204" pitchFamily="34" charset="0"/>
            <a:cs typeface="Calibri" panose="020F0502020204030204" pitchFamily="34" charset="0"/>
          </a:endParaRPr>
        </a:p>
      </dgm:t>
    </dgm:pt>
    <dgm:pt modelId="{C985A855-C742-40B0-A026-FF5FC7CA2D7A}">
      <dgm:prSet phldrT="[Text]" custT="1"/>
      <dgm:spPr/>
      <dgm:t>
        <a:bodyPr/>
        <a:lstStyle/>
        <a:p>
          <a:r>
            <a:rPr lang="en-US" sz="1100" b="1" dirty="0" smtClean="0">
              <a:solidFill>
                <a:schemeClr val="accent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NEW 2.5 ECTS module offered Autumn 2019!!! </a:t>
          </a:r>
          <a:r>
            <a:rPr lang="en-US" sz="1100" b="1" dirty="0" smtClean="0">
              <a:solidFill>
                <a:schemeClr val="accent4"/>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to be fully announced in August!</a:t>
          </a:r>
          <a:r>
            <a:rPr lang="en-US" sz="1100" b="1" dirty="0" smtClean="0">
              <a:solidFill>
                <a:schemeClr val="accent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endParaRPr lang="en-US" sz="1100" b="1" dirty="0">
            <a:solidFill>
              <a:schemeClr val="accent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DF0D4113-95E4-484B-A1FC-22ADFC47EA0E}" type="parTrans" cxnId="{0C14506E-FEE1-4E09-B905-17601161A035}">
      <dgm:prSet/>
      <dgm:spPr/>
      <dgm:t>
        <a:bodyPr/>
        <a:lstStyle/>
        <a:p>
          <a:endParaRPr lang="en-US">
            <a:latin typeface="Calibri" panose="020F0502020204030204" pitchFamily="34" charset="0"/>
            <a:cs typeface="Calibri" panose="020F0502020204030204" pitchFamily="34" charset="0"/>
          </a:endParaRPr>
        </a:p>
      </dgm:t>
    </dgm:pt>
    <dgm:pt modelId="{E47EDF1D-E1E8-4F07-B37D-083AB333F9BE}" type="sibTrans" cxnId="{0C14506E-FEE1-4E09-B905-17601161A035}">
      <dgm:prSet/>
      <dgm:spPr/>
      <dgm:t>
        <a:bodyPr/>
        <a:lstStyle/>
        <a:p>
          <a:endParaRPr lang="en-US">
            <a:latin typeface="Calibri" panose="020F0502020204030204" pitchFamily="34" charset="0"/>
            <a:cs typeface="Calibri" panose="020F0502020204030204" pitchFamily="34" charset="0"/>
          </a:endParaRPr>
        </a:p>
      </dgm:t>
    </dgm:pt>
    <dgm:pt modelId="{C6846292-74DE-47E5-B107-8A7C98C350B8}">
      <dgm:prSet phldrT="[Text]" custT="1"/>
      <dgm:spPr/>
      <dgm:t>
        <a:bodyPr/>
        <a:lstStyle/>
        <a:p>
          <a:r>
            <a:rPr lang="en-US" sz="1100" b="1" dirty="0" smtClean="0">
              <a:solidFill>
                <a:schemeClr val="accent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NEW 2.5 ECTS module offered Autumn 2019!!! </a:t>
          </a:r>
          <a:r>
            <a:rPr lang="en-US" sz="1100" b="1" dirty="0" smtClean="0">
              <a:solidFill>
                <a:schemeClr val="accent4"/>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to be fully announced in August!</a:t>
          </a:r>
          <a:endParaRPr lang="en-US" sz="1100" b="1" dirty="0">
            <a:solidFill>
              <a:schemeClr val="accent4"/>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gm:t>
    </dgm:pt>
    <dgm:pt modelId="{738CB805-E21D-471D-9142-A190A9168E85}" type="parTrans" cxnId="{8321E9A3-18F8-4A42-B285-498606773F0A}">
      <dgm:prSet/>
      <dgm:spPr/>
      <dgm:t>
        <a:bodyPr/>
        <a:lstStyle/>
        <a:p>
          <a:endParaRPr lang="en-US">
            <a:latin typeface="Calibri" panose="020F0502020204030204" pitchFamily="34" charset="0"/>
            <a:cs typeface="Calibri" panose="020F0502020204030204" pitchFamily="34" charset="0"/>
          </a:endParaRPr>
        </a:p>
      </dgm:t>
    </dgm:pt>
    <dgm:pt modelId="{29F97872-8480-491E-A9D9-71C0090CCC70}" type="sibTrans" cxnId="{8321E9A3-18F8-4A42-B285-498606773F0A}">
      <dgm:prSet/>
      <dgm:spPr/>
      <dgm:t>
        <a:bodyPr/>
        <a:lstStyle/>
        <a:p>
          <a:endParaRPr lang="en-US">
            <a:latin typeface="Calibri" panose="020F0502020204030204" pitchFamily="34" charset="0"/>
            <a:cs typeface="Calibri" panose="020F0502020204030204" pitchFamily="34" charset="0"/>
          </a:endParaRPr>
        </a:p>
      </dgm:t>
    </dgm:pt>
    <dgm:pt modelId="{C3142C81-AAFE-4933-9323-6473CD9EF365}" type="pres">
      <dgm:prSet presAssocID="{987B66C2-A0DF-4B3B-BE8A-973C0C15719C}" presName="Name0" presStyleCnt="0">
        <dgm:presLayoutVars>
          <dgm:chMax/>
          <dgm:chPref val="3"/>
          <dgm:dir/>
          <dgm:animOne val="branch"/>
          <dgm:animLvl val="lvl"/>
        </dgm:presLayoutVars>
      </dgm:prSet>
      <dgm:spPr/>
    </dgm:pt>
    <dgm:pt modelId="{EACC8857-A205-4779-A370-4734D75E96BB}" type="pres">
      <dgm:prSet presAssocID="{1F1B5552-9DB0-430B-B775-ED34A6FBC025}" presName="composite" presStyleCnt="0"/>
      <dgm:spPr/>
    </dgm:pt>
    <dgm:pt modelId="{08D35938-1281-4DC8-81C4-37BD2DDD357B}" type="pres">
      <dgm:prSet presAssocID="{1F1B5552-9DB0-430B-B775-ED34A6FBC025}" presName="FirstChild" presStyleLbl="revTx" presStyleIdx="0" presStyleCnt="7" custLinFactNeighborY="69532">
        <dgm:presLayoutVars>
          <dgm:chMax val="0"/>
          <dgm:chPref val="0"/>
          <dgm:bulletEnabled val="1"/>
        </dgm:presLayoutVars>
      </dgm:prSet>
      <dgm:spPr/>
      <dgm:t>
        <a:bodyPr/>
        <a:lstStyle/>
        <a:p>
          <a:endParaRPr lang="en-US"/>
        </a:p>
      </dgm:t>
    </dgm:pt>
    <dgm:pt modelId="{EC930C19-0D38-4959-8DE0-DFC803047288}" type="pres">
      <dgm:prSet presAssocID="{1F1B5552-9DB0-430B-B775-ED34A6FBC025}" presName="Parent" presStyleLbl="alignNode1" presStyleIdx="0" presStyleCnt="5" custScaleX="100000" custLinFactNeighborY="69125">
        <dgm:presLayoutVars>
          <dgm:chMax val="3"/>
          <dgm:chPref val="3"/>
          <dgm:bulletEnabled val="1"/>
        </dgm:presLayoutVars>
      </dgm:prSet>
      <dgm:spPr/>
      <dgm:t>
        <a:bodyPr/>
        <a:lstStyle/>
        <a:p>
          <a:endParaRPr lang="en-US"/>
        </a:p>
      </dgm:t>
    </dgm:pt>
    <dgm:pt modelId="{96939E90-355E-48D6-A02C-E801671F08B2}" type="pres">
      <dgm:prSet presAssocID="{1F1B5552-9DB0-430B-B775-ED34A6FBC025}" presName="Accent" presStyleLbl="parChTrans1D1" presStyleIdx="0" presStyleCnt="5" custLinFactY="454522" custLinFactNeighborY="500000"/>
      <dgm:spPr/>
    </dgm:pt>
    <dgm:pt modelId="{D3CF2CA6-AFEB-4ECB-B0F9-02BEA706699B}" type="pres">
      <dgm:prSet presAssocID="{1F1B5552-9DB0-430B-B775-ED34A6FBC025}" presName="Child" presStyleLbl="revTx" presStyleIdx="1" presStyleCnt="7" custLinFactY="32244" custLinFactNeighborY="100000">
        <dgm:presLayoutVars>
          <dgm:chMax val="0"/>
          <dgm:chPref val="0"/>
          <dgm:bulletEnabled val="1"/>
        </dgm:presLayoutVars>
      </dgm:prSet>
      <dgm:spPr/>
      <dgm:t>
        <a:bodyPr/>
        <a:lstStyle/>
        <a:p>
          <a:endParaRPr lang="en-US"/>
        </a:p>
      </dgm:t>
    </dgm:pt>
    <dgm:pt modelId="{C7847349-5869-4AD7-B160-793028FDEB60}" type="pres">
      <dgm:prSet presAssocID="{BAE44D9C-0235-4FB6-BC73-200F9C6D3799}" presName="sibTrans" presStyleCnt="0"/>
      <dgm:spPr/>
    </dgm:pt>
    <dgm:pt modelId="{023C0BC5-BB87-45F9-A631-E956B97F2490}" type="pres">
      <dgm:prSet presAssocID="{A6C8978E-5177-434B-84BC-81B7671F463B}" presName="composite" presStyleCnt="0"/>
      <dgm:spPr/>
    </dgm:pt>
    <dgm:pt modelId="{B583A1E4-B572-4D73-AE89-7B0F74A1B8AA}" type="pres">
      <dgm:prSet presAssocID="{A6C8978E-5177-434B-84BC-81B7671F463B}" presName="FirstChild" presStyleLbl="revTx" presStyleIdx="2" presStyleCnt="7" custLinFactNeighborY="9616">
        <dgm:presLayoutVars>
          <dgm:chMax val="0"/>
          <dgm:chPref val="0"/>
          <dgm:bulletEnabled val="1"/>
        </dgm:presLayoutVars>
      </dgm:prSet>
      <dgm:spPr/>
      <dgm:t>
        <a:bodyPr/>
        <a:lstStyle/>
        <a:p>
          <a:endParaRPr lang="en-US"/>
        </a:p>
      </dgm:t>
    </dgm:pt>
    <dgm:pt modelId="{0578F1CD-4549-4078-8025-A59A1F1D6DDD}" type="pres">
      <dgm:prSet presAssocID="{A6C8978E-5177-434B-84BC-81B7671F463B}" presName="Parent" presStyleLbl="alignNode1" presStyleIdx="1" presStyleCnt="5" custScaleX="100000" custLinFactNeighborY="4820">
        <dgm:presLayoutVars>
          <dgm:chMax val="3"/>
          <dgm:chPref val="3"/>
          <dgm:bulletEnabled val="1"/>
        </dgm:presLayoutVars>
      </dgm:prSet>
      <dgm:spPr/>
      <dgm:t>
        <a:bodyPr/>
        <a:lstStyle/>
        <a:p>
          <a:endParaRPr lang="en-US"/>
        </a:p>
      </dgm:t>
    </dgm:pt>
    <dgm:pt modelId="{839F5F8D-4DF3-4AB8-BA4C-560EEC94F0E0}" type="pres">
      <dgm:prSet presAssocID="{A6C8978E-5177-434B-84BC-81B7671F463B}" presName="Accent" presStyleLbl="parChTrans1D1" presStyleIdx="1" presStyleCnt="5" custLinFactNeighborY="64717"/>
      <dgm:spPr/>
    </dgm:pt>
    <dgm:pt modelId="{E7424460-9026-4437-8003-473F45E036E6}" type="pres">
      <dgm:prSet presAssocID="{A6C8978E-5177-434B-84BC-81B7671F463B}" presName="Child" presStyleLbl="revTx" presStyleIdx="3" presStyleCnt="7" custScaleY="118808" custLinFactY="777" custLinFactNeighborY="100000">
        <dgm:presLayoutVars>
          <dgm:chMax val="0"/>
          <dgm:chPref val="0"/>
          <dgm:bulletEnabled val="1"/>
        </dgm:presLayoutVars>
      </dgm:prSet>
      <dgm:spPr/>
      <dgm:t>
        <a:bodyPr/>
        <a:lstStyle/>
        <a:p>
          <a:endParaRPr lang="en-US"/>
        </a:p>
      </dgm:t>
    </dgm:pt>
    <dgm:pt modelId="{A6FEBDDF-4D3D-496D-893B-497303D4637C}" type="pres">
      <dgm:prSet presAssocID="{CA58E637-3CB0-40B1-8597-F612A62F4259}" presName="sibTrans" presStyleCnt="0"/>
      <dgm:spPr/>
    </dgm:pt>
    <dgm:pt modelId="{AF0C8C65-783B-4407-AEB6-E8EA548CE62C}" type="pres">
      <dgm:prSet presAssocID="{A4ADE300-4640-4AF4-B698-FF983409B9E3}" presName="composite" presStyleCnt="0"/>
      <dgm:spPr/>
    </dgm:pt>
    <dgm:pt modelId="{DC6A859D-77B7-46F2-9A4F-F230BDC690C5}" type="pres">
      <dgm:prSet presAssocID="{A4ADE300-4640-4AF4-B698-FF983409B9E3}" presName="FirstChild" presStyleLbl="revTx" presStyleIdx="4" presStyleCnt="7" custLinFactNeighborY="-15561">
        <dgm:presLayoutVars>
          <dgm:chMax val="0"/>
          <dgm:chPref val="0"/>
          <dgm:bulletEnabled val="1"/>
        </dgm:presLayoutVars>
      </dgm:prSet>
      <dgm:spPr/>
      <dgm:t>
        <a:bodyPr/>
        <a:lstStyle/>
        <a:p>
          <a:endParaRPr lang="en-US"/>
        </a:p>
      </dgm:t>
    </dgm:pt>
    <dgm:pt modelId="{A8DBE4EF-0FA0-4B93-B215-95B77A8262E1}" type="pres">
      <dgm:prSet presAssocID="{A4ADE300-4640-4AF4-B698-FF983409B9E3}" presName="Parent" presStyleLbl="alignNode1" presStyleIdx="2" presStyleCnt="5" custScaleX="100000" custLinFactNeighborY="-15561">
        <dgm:presLayoutVars>
          <dgm:chMax val="3"/>
          <dgm:chPref val="3"/>
          <dgm:bulletEnabled val="1"/>
        </dgm:presLayoutVars>
      </dgm:prSet>
      <dgm:spPr/>
    </dgm:pt>
    <dgm:pt modelId="{9022937E-3B0C-4637-A7E0-493CAB74A84B}" type="pres">
      <dgm:prSet presAssocID="{A4ADE300-4640-4AF4-B698-FF983409B9E3}" presName="Accent" presStyleLbl="parChTrans1D1" presStyleIdx="2" presStyleCnt="5" custLinFactY="-100000" custLinFactNeighborY="-126494"/>
      <dgm:spPr>
        <a:blipFill rotWithShape="0">
          <a:blip xmlns:r="http://schemas.openxmlformats.org/officeDocument/2006/relationships" r:embed="rId2"/>
          <a:stretch>
            <a:fillRect/>
          </a:stretch>
        </a:blipFill>
      </dgm:spPr>
      <dgm:t>
        <a:bodyPr/>
        <a:lstStyle/>
        <a:p>
          <a:endParaRPr lang="en-US"/>
        </a:p>
      </dgm:t>
    </dgm:pt>
    <dgm:pt modelId="{1C6AC5EE-C281-4B96-B7B8-3BFFA09AE6EE}" type="pres">
      <dgm:prSet presAssocID="{4841B209-61DC-4DF4-8EA9-3DF63EE54ACD}" presName="sibTrans" presStyleCnt="0"/>
      <dgm:spPr/>
    </dgm:pt>
    <dgm:pt modelId="{E3128F35-1C67-4105-80C9-E9086D817AD3}" type="pres">
      <dgm:prSet presAssocID="{B95D0315-3A42-4642-B8C7-17C63AB56490}" presName="composite" presStyleCnt="0"/>
      <dgm:spPr/>
    </dgm:pt>
    <dgm:pt modelId="{7429DA4E-9EED-4C7A-B2C9-9C0272ECE2A8}" type="pres">
      <dgm:prSet presAssocID="{B95D0315-3A42-4642-B8C7-17C63AB56490}" presName="FirstChild" presStyleLbl="revTx" presStyleIdx="5" presStyleCnt="7">
        <dgm:presLayoutVars>
          <dgm:chMax val="0"/>
          <dgm:chPref val="0"/>
          <dgm:bulletEnabled val="1"/>
        </dgm:presLayoutVars>
      </dgm:prSet>
      <dgm:spPr/>
      <dgm:t>
        <a:bodyPr/>
        <a:lstStyle/>
        <a:p>
          <a:endParaRPr lang="en-US"/>
        </a:p>
      </dgm:t>
    </dgm:pt>
    <dgm:pt modelId="{FFF657B9-F759-4628-AF13-D357A041BF8E}" type="pres">
      <dgm:prSet presAssocID="{B95D0315-3A42-4642-B8C7-17C63AB56490}" presName="Parent" presStyleLbl="alignNode1" presStyleIdx="3" presStyleCnt="5" custScaleX="100000" custLinFactNeighborX="-309" custLinFactNeighborY="-1197">
        <dgm:presLayoutVars>
          <dgm:chMax val="3"/>
          <dgm:chPref val="3"/>
          <dgm:bulletEnabled val="1"/>
        </dgm:presLayoutVars>
      </dgm:prSet>
      <dgm:spPr/>
      <dgm:t>
        <a:bodyPr/>
        <a:lstStyle/>
        <a:p>
          <a:endParaRPr lang="en-US"/>
        </a:p>
      </dgm:t>
    </dgm:pt>
    <dgm:pt modelId="{70BFD4A2-2C15-4371-907C-9B231A5C410D}" type="pres">
      <dgm:prSet presAssocID="{B95D0315-3A42-4642-B8C7-17C63AB56490}" presName="Accent" presStyleLbl="parChTrans1D1" presStyleIdx="3" presStyleCnt="5"/>
      <dgm:spPr/>
    </dgm:pt>
    <dgm:pt modelId="{9A14D9AB-B4BE-4009-9954-4C4D95BF98B8}" type="pres">
      <dgm:prSet presAssocID="{2F3BAAD6-827D-4829-BD02-2A7BAB40070D}" presName="sibTrans" presStyleCnt="0"/>
      <dgm:spPr/>
    </dgm:pt>
    <dgm:pt modelId="{260183B0-CF8A-4EDF-ABE8-174FF651A2E9}" type="pres">
      <dgm:prSet presAssocID="{FF7DB6FC-EC54-4C70-935A-B9ABD289667D}" presName="composite" presStyleCnt="0"/>
      <dgm:spPr/>
    </dgm:pt>
    <dgm:pt modelId="{7E56B6B3-77CF-4E05-A3CA-B750DD78B490}" type="pres">
      <dgm:prSet presAssocID="{FF7DB6FC-EC54-4C70-935A-B9ABD289667D}" presName="FirstChild" presStyleLbl="revTx" presStyleIdx="6" presStyleCnt="7">
        <dgm:presLayoutVars>
          <dgm:chMax val="0"/>
          <dgm:chPref val="0"/>
          <dgm:bulletEnabled val="1"/>
        </dgm:presLayoutVars>
      </dgm:prSet>
      <dgm:spPr/>
    </dgm:pt>
    <dgm:pt modelId="{1360FDB4-45FC-4416-85DC-0EE2A541CF61}" type="pres">
      <dgm:prSet presAssocID="{FF7DB6FC-EC54-4C70-935A-B9ABD289667D}" presName="Parent" presStyleLbl="alignNode1" presStyleIdx="4" presStyleCnt="5" custScaleX="100000">
        <dgm:presLayoutVars>
          <dgm:chMax val="3"/>
          <dgm:chPref val="3"/>
          <dgm:bulletEnabled val="1"/>
        </dgm:presLayoutVars>
      </dgm:prSet>
      <dgm:spPr/>
      <dgm:t>
        <a:bodyPr/>
        <a:lstStyle/>
        <a:p>
          <a:endParaRPr lang="en-US"/>
        </a:p>
      </dgm:t>
    </dgm:pt>
    <dgm:pt modelId="{0A21AB19-D9C9-400B-98FF-B45932CDEECB}" type="pres">
      <dgm:prSet presAssocID="{FF7DB6FC-EC54-4C70-935A-B9ABD289667D}" presName="Accent" presStyleLbl="parChTrans1D1" presStyleIdx="4" presStyleCnt="5"/>
      <dgm:spPr/>
    </dgm:pt>
  </dgm:ptLst>
  <dgm:cxnLst>
    <dgm:cxn modelId="{8321E9A3-18F8-4A42-B285-498606773F0A}" srcId="{A6C8978E-5177-434B-84BC-81B7671F463B}" destId="{C6846292-74DE-47E5-B107-8A7C98C350B8}" srcOrd="0" destOrd="0" parTransId="{738CB805-E21D-471D-9142-A190A9168E85}" sibTransId="{29F97872-8480-491E-A9D9-71C0090CCC70}"/>
    <dgm:cxn modelId="{B2D3E634-8DEC-4ABC-BA6D-68B1C06AAF64}" type="presOf" srcId="{F87CB182-C4A1-4BBE-A1D0-E629667E7A07}" destId="{D3CF2CA6-AFEB-4ECB-B0F9-02BEA706699B}" srcOrd="0" destOrd="0" presId="urn:microsoft.com/office/officeart/2011/layout/TabList"/>
    <dgm:cxn modelId="{91C949C7-830B-41B8-B34A-30D4EFEB64C3}" srcId="{987B66C2-A0DF-4B3B-BE8A-973C0C15719C}" destId="{B95D0315-3A42-4642-B8C7-17C63AB56490}" srcOrd="3" destOrd="0" parTransId="{4EA6C74E-A54A-43E0-8B2D-A51AB2C5FA93}" sibTransId="{2F3BAAD6-827D-4829-BD02-2A7BAB40070D}"/>
    <dgm:cxn modelId="{5C02F63B-492C-4F93-9BF8-881B16CF19D5}" type="presOf" srcId="{A6C8978E-5177-434B-84BC-81B7671F463B}" destId="{0578F1CD-4549-4078-8025-A59A1F1D6DDD}" srcOrd="0" destOrd="0" presId="urn:microsoft.com/office/officeart/2011/layout/TabList"/>
    <dgm:cxn modelId="{BBB8766D-EAE1-48D8-AC24-872B2CEB1A3D}" srcId="{987B66C2-A0DF-4B3B-BE8A-973C0C15719C}" destId="{A4ADE300-4640-4AF4-B698-FF983409B9E3}" srcOrd="2" destOrd="0" parTransId="{B2CB56E7-57BA-4759-9B52-5A036B8509C5}" sibTransId="{4841B209-61DC-4DF4-8EA9-3DF63EE54ACD}"/>
    <dgm:cxn modelId="{A2893F9D-8E53-4639-BE4C-342FF86C3C81}" type="presOf" srcId="{987B66C2-A0DF-4B3B-BE8A-973C0C15719C}" destId="{C3142C81-AAFE-4933-9323-6473CD9EF365}" srcOrd="0" destOrd="0" presId="urn:microsoft.com/office/officeart/2011/layout/TabList"/>
    <dgm:cxn modelId="{98E04278-5363-4DED-A9BD-6318FB98E993}" type="presOf" srcId="{B95D0315-3A42-4642-B8C7-17C63AB56490}" destId="{FFF657B9-F759-4628-AF13-D357A041BF8E}" srcOrd="0" destOrd="0" presId="urn:microsoft.com/office/officeart/2011/layout/TabList"/>
    <dgm:cxn modelId="{56A021AC-78BF-49EB-8F94-9C9F09AB5CB6}" type="presOf" srcId="{C985A855-C742-40B0-A026-FF5FC7CA2D7A}" destId="{08D35938-1281-4DC8-81C4-37BD2DDD357B}" srcOrd="0" destOrd="0" presId="urn:microsoft.com/office/officeart/2011/layout/TabList"/>
    <dgm:cxn modelId="{D2F78A2F-E446-4A7A-9E91-170C85733D07}" type="presOf" srcId="{A4ADE300-4640-4AF4-B698-FF983409B9E3}" destId="{A8DBE4EF-0FA0-4B93-B215-95B77A8262E1}" srcOrd="0" destOrd="0" presId="urn:microsoft.com/office/officeart/2011/layout/TabList"/>
    <dgm:cxn modelId="{6247234A-9D33-44F1-8674-1A75BA471FC8}" type="presOf" srcId="{1DAD6AAA-8E40-4B9A-BBFC-726235283F47}" destId="{7E56B6B3-77CF-4E05-A3CA-B750DD78B490}" srcOrd="0" destOrd="0" presId="urn:microsoft.com/office/officeart/2011/layout/TabList"/>
    <dgm:cxn modelId="{691BBBF9-0522-4619-AB58-433B1C347D0D}" srcId="{A6C8978E-5177-434B-84BC-81B7671F463B}" destId="{5581300C-1C57-46FB-811A-CF7B214A6FBD}" srcOrd="1" destOrd="0" parTransId="{BFFE6D25-0258-4098-8D56-02F57AE54808}" sibTransId="{CE7A0DF9-0420-49EE-9636-80E246066FC6}"/>
    <dgm:cxn modelId="{E25398EF-FC76-46E1-B9F8-C0AC54BEAC97}" type="presOf" srcId="{B5E87E98-445B-471E-A98F-8E05C1FE1CD1}" destId="{7429DA4E-9EED-4C7A-B2C9-9C0272ECE2A8}" srcOrd="0" destOrd="0" presId="urn:microsoft.com/office/officeart/2011/layout/TabList"/>
    <dgm:cxn modelId="{34A93710-CF83-4B5A-B42C-8C21303D9446}" type="presOf" srcId="{5EF78160-0443-4909-B8A2-378EE42551B0}" destId="{DC6A859D-77B7-46F2-9A4F-F230BDC690C5}" srcOrd="0" destOrd="0" presId="urn:microsoft.com/office/officeart/2011/layout/TabList"/>
    <dgm:cxn modelId="{2E9E4235-A43D-499E-837B-3BE46C723167}" type="presOf" srcId="{C6846292-74DE-47E5-B107-8A7C98C350B8}" destId="{B583A1E4-B572-4D73-AE89-7B0F74A1B8AA}" srcOrd="0" destOrd="0" presId="urn:microsoft.com/office/officeart/2011/layout/TabList"/>
    <dgm:cxn modelId="{09247597-6B8D-419E-970D-DC349C402D51}" srcId="{B95D0315-3A42-4642-B8C7-17C63AB56490}" destId="{B5E87E98-445B-471E-A98F-8E05C1FE1CD1}" srcOrd="0" destOrd="0" parTransId="{FA49C50D-1078-4D86-BCCA-039DCD4960C7}" sibTransId="{4D398B9C-289F-4443-AAC7-8AE261F0A1F0}"/>
    <dgm:cxn modelId="{6E0E747A-F198-4500-91E3-85BBB16A3384}" srcId="{1F1B5552-9DB0-430B-B775-ED34A6FBC025}" destId="{F87CB182-C4A1-4BBE-A1D0-E629667E7A07}" srcOrd="1" destOrd="0" parTransId="{6A7F498E-51B4-486F-B6EC-E25AB3A6CC5F}" sibTransId="{90B3E839-1F77-4040-A13A-1D1CAB6E653C}"/>
    <dgm:cxn modelId="{0517BA9D-EEBE-4142-83FD-C066B1DFB6C2}" srcId="{987B66C2-A0DF-4B3B-BE8A-973C0C15719C}" destId="{FF7DB6FC-EC54-4C70-935A-B9ABD289667D}" srcOrd="4" destOrd="0" parTransId="{EDF20068-1D5A-4052-9334-6A9756D75C6C}" sibTransId="{2292094E-1DD8-404F-A3B1-E0BFE307AE54}"/>
    <dgm:cxn modelId="{9FA36F61-3E03-41D8-93A1-DDFC851FC52B}" srcId="{A4ADE300-4640-4AF4-B698-FF983409B9E3}" destId="{5EF78160-0443-4909-B8A2-378EE42551B0}" srcOrd="0" destOrd="0" parTransId="{7B5AAC3A-8F7D-4300-9621-9A29B1C7E00D}" sibTransId="{1E7A3298-3980-4F3B-80DC-474358F90A2D}"/>
    <dgm:cxn modelId="{0C14506E-FEE1-4E09-B905-17601161A035}" srcId="{1F1B5552-9DB0-430B-B775-ED34A6FBC025}" destId="{C985A855-C742-40B0-A026-FF5FC7CA2D7A}" srcOrd="0" destOrd="0" parTransId="{DF0D4113-95E4-484B-A1FC-22ADFC47EA0E}" sibTransId="{E47EDF1D-E1E8-4F07-B37D-083AB333F9BE}"/>
    <dgm:cxn modelId="{8A2F28A7-9DB2-4761-8DA0-0BD12DCAFBB4}" type="presOf" srcId="{5581300C-1C57-46FB-811A-CF7B214A6FBD}" destId="{E7424460-9026-4437-8003-473F45E036E6}" srcOrd="0" destOrd="0" presId="urn:microsoft.com/office/officeart/2011/layout/TabList"/>
    <dgm:cxn modelId="{4FF9655B-2B3B-4FA5-9F4E-19895BF90C48}" type="presOf" srcId="{FF7DB6FC-EC54-4C70-935A-B9ABD289667D}" destId="{1360FDB4-45FC-4416-85DC-0EE2A541CF61}" srcOrd="0" destOrd="0" presId="urn:microsoft.com/office/officeart/2011/layout/TabList"/>
    <dgm:cxn modelId="{87B4557C-EB41-44D9-991A-F7AE9B969415}" type="presOf" srcId="{1F1B5552-9DB0-430B-B775-ED34A6FBC025}" destId="{EC930C19-0D38-4959-8DE0-DFC803047288}" srcOrd="0" destOrd="0" presId="urn:microsoft.com/office/officeart/2011/layout/TabList"/>
    <dgm:cxn modelId="{28EEF325-01A1-4FEE-99B1-192A41540934}" srcId="{987B66C2-A0DF-4B3B-BE8A-973C0C15719C}" destId="{1F1B5552-9DB0-430B-B775-ED34A6FBC025}" srcOrd="0" destOrd="0" parTransId="{34765769-A532-4B7F-B5CB-2F29744E0F5A}" sibTransId="{BAE44D9C-0235-4FB6-BC73-200F9C6D3799}"/>
    <dgm:cxn modelId="{BD22D0B9-508F-45CB-9C09-F3D53AEBD1EC}" srcId="{987B66C2-A0DF-4B3B-BE8A-973C0C15719C}" destId="{A6C8978E-5177-434B-84BC-81B7671F463B}" srcOrd="1" destOrd="0" parTransId="{46E7FDD5-E569-448A-A715-9D201DED2E55}" sibTransId="{CA58E637-3CB0-40B1-8597-F612A62F4259}"/>
    <dgm:cxn modelId="{45CFBE0D-A671-4420-9AE2-673B3D5F78EF}" srcId="{FF7DB6FC-EC54-4C70-935A-B9ABD289667D}" destId="{1DAD6AAA-8E40-4B9A-BBFC-726235283F47}" srcOrd="0" destOrd="0" parTransId="{5E5151AA-9774-4BDA-AA20-BBA443D57FA0}" sibTransId="{403F1D5A-D3C2-47FB-B091-631B7781DEAC}"/>
    <dgm:cxn modelId="{8B9D94E7-1480-434B-800D-714416A35441}" type="presParOf" srcId="{C3142C81-AAFE-4933-9323-6473CD9EF365}" destId="{EACC8857-A205-4779-A370-4734D75E96BB}" srcOrd="0" destOrd="0" presId="urn:microsoft.com/office/officeart/2011/layout/TabList"/>
    <dgm:cxn modelId="{1EADF876-AE76-4947-B16C-E22E67781956}" type="presParOf" srcId="{EACC8857-A205-4779-A370-4734D75E96BB}" destId="{08D35938-1281-4DC8-81C4-37BD2DDD357B}" srcOrd="0" destOrd="0" presId="urn:microsoft.com/office/officeart/2011/layout/TabList"/>
    <dgm:cxn modelId="{07A49D7B-73C3-4CE2-B375-5C4705B71F88}" type="presParOf" srcId="{EACC8857-A205-4779-A370-4734D75E96BB}" destId="{EC930C19-0D38-4959-8DE0-DFC803047288}" srcOrd="1" destOrd="0" presId="urn:microsoft.com/office/officeart/2011/layout/TabList"/>
    <dgm:cxn modelId="{B8F058A0-425B-4CA2-99DA-5F35119D2A0F}" type="presParOf" srcId="{EACC8857-A205-4779-A370-4734D75E96BB}" destId="{96939E90-355E-48D6-A02C-E801671F08B2}" srcOrd="2" destOrd="0" presId="urn:microsoft.com/office/officeart/2011/layout/TabList"/>
    <dgm:cxn modelId="{FE374B8D-0049-4EF1-9D68-F29B5CAD7C01}" type="presParOf" srcId="{C3142C81-AAFE-4933-9323-6473CD9EF365}" destId="{D3CF2CA6-AFEB-4ECB-B0F9-02BEA706699B}" srcOrd="1" destOrd="0" presId="urn:microsoft.com/office/officeart/2011/layout/TabList"/>
    <dgm:cxn modelId="{45244F32-1044-4DFD-9E22-884F420AEEF1}" type="presParOf" srcId="{C3142C81-AAFE-4933-9323-6473CD9EF365}" destId="{C7847349-5869-4AD7-B160-793028FDEB60}" srcOrd="2" destOrd="0" presId="urn:microsoft.com/office/officeart/2011/layout/TabList"/>
    <dgm:cxn modelId="{E4A2CCBF-69CA-4DE1-A6D9-4BD91D254814}" type="presParOf" srcId="{C3142C81-AAFE-4933-9323-6473CD9EF365}" destId="{023C0BC5-BB87-45F9-A631-E956B97F2490}" srcOrd="3" destOrd="0" presId="urn:microsoft.com/office/officeart/2011/layout/TabList"/>
    <dgm:cxn modelId="{661DC412-5CD4-4F13-AE74-4E9176A013E3}" type="presParOf" srcId="{023C0BC5-BB87-45F9-A631-E956B97F2490}" destId="{B583A1E4-B572-4D73-AE89-7B0F74A1B8AA}" srcOrd="0" destOrd="0" presId="urn:microsoft.com/office/officeart/2011/layout/TabList"/>
    <dgm:cxn modelId="{E6F49B0A-EC61-4DEB-AAC4-64DBCA4082B0}" type="presParOf" srcId="{023C0BC5-BB87-45F9-A631-E956B97F2490}" destId="{0578F1CD-4549-4078-8025-A59A1F1D6DDD}" srcOrd="1" destOrd="0" presId="urn:microsoft.com/office/officeart/2011/layout/TabList"/>
    <dgm:cxn modelId="{EA2EF05E-7283-48B6-9A9D-206427B0EFBC}" type="presParOf" srcId="{023C0BC5-BB87-45F9-A631-E956B97F2490}" destId="{839F5F8D-4DF3-4AB8-BA4C-560EEC94F0E0}" srcOrd="2" destOrd="0" presId="urn:microsoft.com/office/officeart/2011/layout/TabList"/>
    <dgm:cxn modelId="{F6A4E97F-866D-40BA-8E9C-60FBB8DC0965}" type="presParOf" srcId="{C3142C81-AAFE-4933-9323-6473CD9EF365}" destId="{E7424460-9026-4437-8003-473F45E036E6}" srcOrd="4" destOrd="0" presId="urn:microsoft.com/office/officeart/2011/layout/TabList"/>
    <dgm:cxn modelId="{CAC8A840-2298-4591-A456-E7D7DBE1BCA7}" type="presParOf" srcId="{C3142C81-AAFE-4933-9323-6473CD9EF365}" destId="{A6FEBDDF-4D3D-496D-893B-497303D4637C}" srcOrd="5" destOrd="0" presId="urn:microsoft.com/office/officeart/2011/layout/TabList"/>
    <dgm:cxn modelId="{EC7ED9AA-AC3E-43B0-AD4D-934C8772FEC4}" type="presParOf" srcId="{C3142C81-AAFE-4933-9323-6473CD9EF365}" destId="{AF0C8C65-783B-4407-AEB6-E8EA548CE62C}" srcOrd="6" destOrd="0" presId="urn:microsoft.com/office/officeart/2011/layout/TabList"/>
    <dgm:cxn modelId="{7EF5FF0A-9F2A-4876-A853-37D8C190B9C7}" type="presParOf" srcId="{AF0C8C65-783B-4407-AEB6-E8EA548CE62C}" destId="{DC6A859D-77B7-46F2-9A4F-F230BDC690C5}" srcOrd="0" destOrd="0" presId="urn:microsoft.com/office/officeart/2011/layout/TabList"/>
    <dgm:cxn modelId="{F5FB0DA0-1CAC-479A-B409-AE89F3AD47EC}" type="presParOf" srcId="{AF0C8C65-783B-4407-AEB6-E8EA548CE62C}" destId="{A8DBE4EF-0FA0-4B93-B215-95B77A8262E1}" srcOrd="1" destOrd="0" presId="urn:microsoft.com/office/officeart/2011/layout/TabList"/>
    <dgm:cxn modelId="{0B5963FD-748A-4E3A-9C45-71C017DF1F8C}" type="presParOf" srcId="{AF0C8C65-783B-4407-AEB6-E8EA548CE62C}" destId="{9022937E-3B0C-4637-A7E0-493CAB74A84B}" srcOrd="2" destOrd="0" presId="urn:microsoft.com/office/officeart/2011/layout/TabList"/>
    <dgm:cxn modelId="{6DF424A1-E282-45FF-8F94-6F8860B351EA}" type="presParOf" srcId="{C3142C81-AAFE-4933-9323-6473CD9EF365}" destId="{1C6AC5EE-C281-4B96-B7B8-3BFFA09AE6EE}" srcOrd="7" destOrd="0" presId="urn:microsoft.com/office/officeart/2011/layout/TabList"/>
    <dgm:cxn modelId="{C4FC406B-B4A0-40E1-BD72-02D78A46D886}" type="presParOf" srcId="{C3142C81-AAFE-4933-9323-6473CD9EF365}" destId="{E3128F35-1C67-4105-80C9-E9086D817AD3}" srcOrd="8" destOrd="0" presId="urn:microsoft.com/office/officeart/2011/layout/TabList"/>
    <dgm:cxn modelId="{6DC145F8-E651-4AC2-B84B-A672BEB93D40}" type="presParOf" srcId="{E3128F35-1C67-4105-80C9-E9086D817AD3}" destId="{7429DA4E-9EED-4C7A-B2C9-9C0272ECE2A8}" srcOrd="0" destOrd="0" presId="urn:microsoft.com/office/officeart/2011/layout/TabList"/>
    <dgm:cxn modelId="{4B81711A-AB8C-4C5A-8004-D5709BFA3B11}" type="presParOf" srcId="{E3128F35-1C67-4105-80C9-E9086D817AD3}" destId="{FFF657B9-F759-4628-AF13-D357A041BF8E}" srcOrd="1" destOrd="0" presId="urn:microsoft.com/office/officeart/2011/layout/TabList"/>
    <dgm:cxn modelId="{0607D541-B4FF-4753-8F14-590C0F272C86}" type="presParOf" srcId="{E3128F35-1C67-4105-80C9-E9086D817AD3}" destId="{70BFD4A2-2C15-4371-907C-9B231A5C410D}" srcOrd="2" destOrd="0" presId="urn:microsoft.com/office/officeart/2011/layout/TabList"/>
    <dgm:cxn modelId="{CD9B7B28-0218-4347-AA63-C05C1E25562B}" type="presParOf" srcId="{C3142C81-AAFE-4933-9323-6473CD9EF365}" destId="{9A14D9AB-B4BE-4009-9954-4C4D95BF98B8}" srcOrd="9" destOrd="0" presId="urn:microsoft.com/office/officeart/2011/layout/TabList"/>
    <dgm:cxn modelId="{FD7F26D9-0873-4B3E-9055-65ABE251A64E}" type="presParOf" srcId="{C3142C81-AAFE-4933-9323-6473CD9EF365}" destId="{260183B0-CF8A-4EDF-ABE8-174FF651A2E9}" srcOrd="10" destOrd="0" presId="urn:microsoft.com/office/officeart/2011/layout/TabList"/>
    <dgm:cxn modelId="{BFDBB386-91C3-4E7E-9607-F743A694D137}" type="presParOf" srcId="{260183B0-CF8A-4EDF-ABE8-174FF651A2E9}" destId="{7E56B6B3-77CF-4E05-A3CA-B750DD78B490}" srcOrd="0" destOrd="0" presId="urn:microsoft.com/office/officeart/2011/layout/TabList"/>
    <dgm:cxn modelId="{878F0415-2C59-40B8-812D-4BE3BCC52E7E}" type="presParOf" srcId="{260183B0-CF8A-4EDF-ABE8-174FF651A2E9}" destId="{1360FDB4-45FC-4416-85DC-0EE2A541CF61}" srcOrd="1" destOrd="0" presId="urn:microsoft.com/office/officeart/2011/layout/TabList"/>
    <dgm:cxn modelId="{EC02C6BC-C05E-46E3-B84F-593A8821D75B}" type="presParOf" srcId="{260183B0-CF8A-4EDF-ABE8-174FF651A2E9}" destId="{0A21AB19-D9C9-400B-98FF-B45932CDEECB}"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98EB8-5762-46A7-A780-90B9DC730420}">
      <dsp:nvSpPr>
        <dsp:cNvPr id="0" name=""/>
        <dsp:cNvSpPr/>
      </dsp:nvSpPr>
      <dsp:spPr>
        <a:xfrm>
          <a:off x="1812686" y="823728"/>
          <a:ext cx="1343523" cy="1343523"/>
        </a:xfrm>
        <a:prstGeom prst="ellipse">
          <a:avLst/>
        </a:prstGeom>
        <a:solidFill>
          <a:schemeClr val="accent3">
            <a:alpha val="5000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effectLst>
                <a:outerShdw blurRad="38100" dist="38100" dir="2700000" algn="tl">
                  <a:srgbClr val="000000">
                    <a:alpha val="43137"/>
                  </a:srgbClr>
                </a:outerShdw>
              </a:effectLst>
            </a:rPr>
            <a:t>Research </a:t>
          </a:r>
          <a:r>
            <a:rPr lang="en-US" sz="1000" kern="1200" dirty="0" smtClean="0">
              <a:effectLst>
                <a:outerShdw blurRad="38100" dist="38100" dir="2700000" algn="tl">
                  <a:srgbClr val="000000">
                    <a:alpha val="43137"/>
                  </a:srgbClr>
                </a:outerShdw>
              </a:effectLst>
            </a:rPr>
            <a:t/>
          </a:r>
          <a:br>
            <a:rPr lang="en-US" sz="1000" kern="1200" dirty="0" smtClean="0">
              <a:effectLst>
                <a:outerShdw blurRad="38100" dist="38100" dir="2700000" algn="tl">
                  <a:srgbClr val="000000">
                    <a:alpha val="43137"/>
                  </a:srgbClr>
                </a:outerShdw>
              </a:effectLst>
            </a:rPr>
          </a:br>
          <a:r>
            <a:rPr lang="en-US" sz="1000" kern="1200" dirty="0" smtClean="0">
              <a:effectLst>
                <a:outerShdw blurRad="38100" dist="38100" dir="2700000" algn="tl">
                  <a:srgbClr val="000000">
                    <a:alpha val="43137"/>
                  </a:srgbClr>
                </a:outerShdw>
              </a:effectLst>
            </a:rPr>
            <a:t>Ethics</a:t>
          </a:r>
          <a:endParaRPr lang="en-US" sz="1000" kern="1200" dirty="0">
            <a:effectLst>
              <a:outerShdw blurRad="38100" dist="38100" dir="2700000" algn="tl">
                <a:srgbClr val="000000">
                  <a:alpha val="43137"/>
                </a:srgbClr>
              </a:outerShdw>
            </a:effectLst>
          </a:endParaRPr>
        </a:p>
      </dsp:txBody>
      <dsp:txXfrm>
        <a:off x="2009440" y="1020482"/>
        <a:ext cx="950015" cy="950015"/>
      </dsp:txXfrm>
    </dsp:sp>
    <dsp:sp modelId="{828FD36C-DB4E-41FF-9623-056D107F3E87}">
      <dsp:nvSpPr>
        <dsp:cNvPr id="0" name=""/>
        <dsp:cNvSpPr/>
      </dsp:nvSpPr>
      <dsp:spPr>
        <a:xfrm>
          <a:off x="1766591" y="-247368"/>
          <a:ext cx="1324858" cy="1324858"/>
        </a:xfrm>
        <a:prstGeom prst="ellipse">
          <a:avLst/>
        </a:prstGeom>
        <a:solidFill>
          <a:schemeClr val="accent3">
            <a:shade val="80000"/>
            <a:alpha val="50000"/>
            <a:hueOff val="7"/>
            <a:satOff val="3528"/>
            <a:lumOff val="1375"/>
            <a:alphaOff val="750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effectLst>
                <a:outerShdw blurRad="38100" dist="38100" dir="2700000" algn="tl">
                  <a:srgbClr val="000000">
                    <a:alpha val="43137"/>
                  </a:srgbClr>
                </a:outerShdw>
              </a:effectLst>
            </a:rPr>
            <a:t>Communicating Science</a:t>
          </a:r>
          <a:endParaRPr lang="en-US" sz="1000" kern="1200" dirty="0">
            <a:effectLst>
              <a:outerShdw blurRad="38100" dist="38100" dir="2700000" algn="tl">
                <a:srgbClr val="000000">
                  <a:alpha val="43137"/>
                </a:srgbClr>
              </a:outerShdw>
            </a:effectLst>
          </a:endParaRPr>
        </a:p>
      </dsp:txBody>
      <dsp:txXfrm>
        <a:off x="1960612" y="-53347"/>
        <a:ext cx="936816" cy="936816"/>
      </dsp:txXfrm>
    </dsp:sp>
    <dsp:sp modelId="{6E99FE02-B214-4A26-91E8-25839AD62D17}">
      <dsp:nvSpPr>
        <dsp:cNvPr id="0" name=""/>
        <dsp:cNvSpPr/>
      </dsp:nvSpPr>
      <dsp:spPr>
        <a:xfrm>
          <a:off x="3010091" y="833061"/>
          <a:ext cx="1324858" cy="1324858"/>
        </a:xfrm>
        <a:prstGeom prst="ellipse">
          <a:avLst/>
        </a:prstGeom>
        <a:solidFill>
          <a:schemeClr val="accent3">
            <a:shade val="80000"/>
            <a:alpha val="50000"/>
            <a:hueOff val="14"/>
            <a:satOff val="7057"/>
            <a:lumOff val="2751"/>
            <a:alphaOff val="1500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effectLst>
                <a:outerShdw blurRad="38100" dist="38100" dir="2700000" algn="tl">
                  <a:srgbClr val="000000">
                    <a:alpha val="43137"/>
                  </a:srgbClr>
                </a:outerShdw>
              </a:effectLst>
            </a:rPr>
            <a:t>Research </a:t>
          </a:r>
          <a:br>
            <a:rPr lang="en-US" sz="1000" kern="1200" dirty="0" smtClean="0">
              <a:effectLst>
                <a:outerShdw blurRad="38100" dist="38100" dir="2700000" algn="tl">
                  <a:srgbClr val="000000">
                    <a:alpha val="43137"/>
                  </a:srgbClr>
                </a:outerShdw>
              </a:effectLst>
            </a:rPr>
          </a:br>
          <a:r>
            <a:rPr lang="en-US" sz="1000" kern="1200" dirty="0" smtClean="0">
              <a:effectLst>
                <a:outerShdw blurRad="38100" dist="38100" dir="2700000" algn="tl">
                  <a:srgbClr val="000000">
                    <a:alpha val="43137"/>
                  </a:srgbClr>
                </a:outerShdw>
              </a:effectLst>
            </a:rPr>
            <a:t>Based </a:t>
          </a:r>
          <a:br>
            <a:rPr lang="en-US" sz="1000" kern="1200" dirty="0" smtClean="0">
              <a:effectLst>
                <a:outerShdw blurRad="38100" dist="38100" dir="2700000" algn="tl">
                  <a:srgbClr val="000000">
                    <a:alpha val="43137"/>
                  </a:srgbClr>
                </a:outerShdw>
              </a:effectLst>
            </a:rPr>
          </a:br>
          <a:r>
            <a:rPr lang="en-US" sz="1000" kern="1200" dirty="0" smtClean="0">
              <a:effectLst>
                <a:outerShdw blurRad="38100" dist="38100" dir="2700000" algn="tl">
                  <a:srgbClr val="000000">
                    <a:alpha val="43137"/>
                  </a:srgbClr>
                </a:outerShdw>
              </a:effectLst>
            </a:rPr>
            <a:t>Innovation</a:t>
          </a:r>
          <a:endParaRPr lang="en-US" sz="1000" kern="1200" dirty="0">
            <a:effectLst>
              <a:outerShdw blurRad="38100" dist="38100" dir="2700000" algn="tl">
                <a:srgbClr val="000000">
                  <a:alpha val="43137"/>
                </a:srgbClr>
              </a:outerShdw>
            </a:effectLst>
          </a:endParaRPr>
        </a:p>
      </dsp:txBody>
      <dsp:txXfrm>
        <a:off x="3204112" y="1027082"/>
        <a:ext cx="936816" cy="936816"/>
      </dsp:txXfrm>
    </dsp:sp>
    <dsp:sp modelId="{53F6F01F-C953-42F5-9DFD-1F2A212009E9}">
      <dsp:nvSpPr>
        <dsp:cNvPr id="0" name=""/>
        <dsp:cNvSpPr/>
      </dsp:nvSpPr>
      <dsp:spPr>
        <a:xfrm>
          <a:off x="1819015" y="1913490"/>
          <a:ext cx="1324858" cy="1324858"/>
        </a:xfrm>
        <a:prstGeom prst="ellipse">
          <a:avLst/>
        </a:prstGeom>
        <a:solidFill>
          <a:schemeClr val="accent3">
            <a:shade val="80000"/>
            <a:alpha val="50000"/>
            <a:hueOff val="20"/>
            <a:satOff val="10585"/>
            <a:lumOff val="4126"/>
            <a:alphaOff val="2250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effectLst>
                <a:outerShdw blurRad="38100" dist="38100" dir="2700000" algn="tl">
                  <a:srgbClr val="000000">
                    <a:alpha val="43137"/>
                  </a:srgbClr>
                </a:outerShdw>
              </a:effectLst>
            </a:rPr>
            <a:t>Project  Development and Management</a:t>
          </a:r>
          <a:endParaRPr lang="en-US" sz="1000" kern="1200" dirty="0">
            <a:effectLst>
              <a:outerShdw blurRad="38100" dist="38100" dir="2700000" algn="tl">
                <a:srgbClr val="000000">
                  <a:alpha val="43137"/>
                </a:srgbClr>
              </a:outerShdw>
            </a:effectLst>
          </a:endParaRPr>
        </a:p>
      </dsp:txBody>
      <dsp:txXfrm>
        <a:off x="2013036" y="2107511"/>
        <a:ext cx="936816" cy="936816"/>
      </dsp:txXfrm>
    </dsp:sp>
    <dsp:sp modelId="{513DE646-744C-486B-9690-3AA76303E4E5}">
      <dsp:nvSpPr>
        <dsp:cNvPr id="0" name=""/>
        <dsp:cNvSpPr/>
      </dsp:nvSpPr>
      <dsp:spPr>
        <a:xfrm>
          <a:off x="657056" y="833061"/>
          <a:ext cx="1324858" cy="1324858"/>
        </a:xfrm>
        <a:prstGeom prst="ellipse">
          <a:avLst/>
        </a:prstGeom>
        <a:solidFill>
          <a:schemeClr val="accent3">
            <a:shade val="80000"/>
            <a:alpha val="50000"/>
            <a:hueOff val="27"/>
            <a:satOff val="14113"/>
            <a:lumOff val="5501"/>
            <a:alphaOff val="3000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effectLst>
                <a:outerShdw blurRad="38100" dist="38100" dir="2700000" algn="tl">
                  <a:srgbClr val="000000">
                    <a:alpha val="43137"/>
                  </a:srgbClr>
                </a:outerShdw>
              </a:effectLst>
            </a:rPr>
            <a:t>Basic </a:t>
          </a:r>
          <a:br>
            <a:rPr lang="en-US" sz="1000" kern="1200" dirty="0" smtClean="0">
              <a:effectLst>
                <a:outerShdw blurRad="38100" dist="38100" dir="2700000" algn="tl">
                  <a:srgbClr val="000000">
                    <a:alpha val="43137"/>
                  </a:srgbClr>
                </a:outerShdw>
              </a:effectLst>
            </a:rPr>
          </a:br>
          <a:r>
            <a:rPr lang="en-US" sz="1000" kern="1200" dirty="0" smtClean="0">
              <a:effectLst>
                <a:outerShdw blurRad="38100" dist="38100" dir="2700000" algn="tl">
                  <a:srgbClr val="000000">
                    <a:alpha val="43137"/>
                  </a:srgbClr>
                </a:outerShdw>
              </a:effectLst>
            </a:rPr>
            <a:t>University</a:t>
          </a:r>
          <a:br>
            <a:rPr lang="en-US" sz="1000" kern="1200" dirty="0" smtClean="0">
              <a:effectLst>
                <a:outerShdw blurRad="38100" dist="38100" dir="2700000" algn="tl">
                  <a:srgbClr val="000000">
                    <a:alpha val="43137"/>
                  </a:srgbClr>
                </a:outerShdw>
              </a:effectLst>
            </a:rPr>
          </a:br>
          <a:r>
            <a:rPr lang="en-US" sz="1000" kern="1200" dirty="0" smtClean="0">
              <a:effectLst>
                <a:outerShdw blurRad="38100" dist="38100" dir="2700000" algn="tl">
                  <a:srgbClr val="000000">
                    <a:alpha val="43137"/>
                  </a:srgbClr>
                </a:outerShdw>
              </a:effectLst>
            </a:rPr>
            <a:t>Didactics</a:t>
          </a:r>
          <a:endParaRPr lang="en-US" sz="1000" kern="1200" dirty="0">
            <a:effectLst>
              <a:outerShdw blurRad="38100" dist="38100" dir="2700000" algn="tl">
                <a:srgbClr val="000000">
                  <a:alpha val="43137"/>
                </a:srgbClr>
              </a:outerShdw>
            </a:effectLst>
          </a:endParaRPr>
        </a:p>
      </dsp:txBody>
      <dsp:txXfrm>
        <a:off x="851077" y="1027082"/>
        <a:ext cx="936816" cy="936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1AB19-D9C9-400B-98FF-B45932CDEECB}">
      <dsp:nvSpPr>
        <dsp:cNvPr id="0" name=""/>
        <dsp:cNvSpPr/>
      </dsp:nvSpPr>
      <dsp:spPr>
        <a:xfrm>
          <a:off x="0" y="4660182"/>
          <a:ext cx="7247252"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BFD4A2-2C15-4371-907C-9B231A5C410D}">
      <dsp:nvSpPr>
        <dsp:cNvPr id="0" name=""/>
        <dsp:cNvSpPr/>
      </dsp:nvSpPr>
      <dsp:spPr>
        <a:xfrm>
          <a:off x="0" y="4149485"/>
          <a:ext cx="7247252"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22937E-3B0C-4637-A7E0-493CAB74A84B}">
      <dsp:nvSpPr>
        <dsp:cNvPr id="0" name=""/>
        <dsp:cNvSpPr/>
      </dsp:nvSpPr>
      <dsp:spPr>
        <a:xfrm>
          <a:off x="0" y="3557250"/>
          <a:ext cx="7247252" cy="0"/>
        </a:xfrm>
        <a:prstGeom prst="line">
          <a:avLst/>
        </a:prstGeom>
        <a:blipFill rotWithShape="0">
          <a:blip xmlns:r="http://schemas.openxmlformats.org/officeDocument/2006/relationships" r:embed="rId1"/>
          <a:stretch>
            <a:fillRect/>
          </a:stretch>
        </a:blip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9F5F8D-4DF3-4AB8-BA4C-560EEC94F0E0}">
      <dsp:nvSpPr>
        <dsp:cNvPr id="0" name=""/>
        <dsp:cNvSpPr/>
      </dsp:nvSpPr>
      <dsp:spPr>
        <a:xfrm>
          <a:off x="0" y="1995504"/>
          <a:ext cx="7247252"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9E90-355E-48D6-A02C-E801671F08B2}">
      <dsp:nvSpPr>
        <dsp:cNvPr id="0" name=""/>
        <dsp:cNvSpPr/>
      </dsp:nvSpPr>
      <dsp:spPr>
        <a:xfrm>
          <a:off x="0" y="832234"/>
          <a:ext cx="7247252"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D35938-1281-4DC8-81C4-37BD2DDD357B}">
      <dsp:nvSpPr>
        <dsp:cNvPr id="0" name=""/>
        <dsp:cNvSpPr/>
      </dsp:nvSpPr>
      <dsp:spPr>
        <a:xfrm>
          <a:off x="1884285" y="340417"/>
          <a:ext cx="5362966" cy="486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lvl="0" algn="l" defTabSz="488950">
            <a:lnSpc>
              <a:spcPct val="90000"/>
            </a:lnSpc>
            <a:spcBef>
              <a:spcPct val="0"/>
            </a:spcBef>
            <a:spcAft>
              <a:spcPct val="35000"/>
            </a:spcAft>
          </a:pPr>
          <a:r>
            <a:rPr lang="en-US" sz="1100" b="1" kern="1200" dirty="0" smtClean="0">
              <a:solidFill>
                <a:schemeClr val="accent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NEW 2.5 ECTS module offered Autumn 2019!!! </a:t>
          </a:r>
          <a:r>
            <a:rPr lang="en-US" sz="1100" b="1" kern="1200" dirty="0" smtClean="0">
              <a:solidFill>
                <a:schemeClr val="accent4"/>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to be fully announced in August!</a:t>
          </a:r>
          <a:r>
            <a:rPr lang="en-US" sz="1100" b="1" kern="1200" dirty="0" smtClean="0">
              <a:solidFill>
                <a:schemeClr val="accent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endParaRPr lang="en-US" sz="1100" b="1" kern="1200" dirty="0">
            <a:solidFill>
              <a:schemeClr val="accent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1884285" y="340417"/>
        <a:ext cx="5362966" cy="486378"/>
      </dsp:txXfrm>
    </dsp:sp>
    <dsp:sp modelId="{EC930C19-0D38-4959-8DE0-DFC803047288}">
      <dsp:nvSpPr>
        <dsp:cNvPr id="0" name=""/>
        <dsp:cNvSpPr/>
      </dsp:nvSpPr>
      <dsp:spPr>
        <a:xfrm>
          <a:off x="0" y="338437"/>
          <a:ext cx="1884285" cy="486378"/>
        </a:xfrm>
        <a:prstGeom prst="round2SameRect">
          <a:avLst>
            <a:gd name="adj1" fmla="val 16670"/>
            <a:gd name="adj2" fmla="val 0"/>
          </a:avLst>
        </a:prstGeom>
        <a:solidFill>
          <a:schemeClr val="accent3"/>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l" defTabSz="488950">
            <a:lnSpc>
              <a:spcPct val="90000"/>
            </a:lnSpc>
            <a:spcBef>
              <a:spcPct val="0"/>
            </a:spcBef>
            <a:spcAft>
              <a:spcPct val="35000"/>
            </a:spcAft>
          </a:pPr>
          <a:r>
            <a:rPr lang="en-US" sz="1100" b="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Research Ethics</a:t>
          </a:r>
          <a:endParaRPr lang="en-US" sz="1100" b="1"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23747" y="362184"/>
        <a:ext cx="1836791" cy="462631"/>
      </dsp:txXfrm>
    </dsp:sp>
    <dsp:sp modelId="{D3CF2CA6-AFEB-4ECB-B0F9-02BEA706699B}">
      <dsp:nvSpPr>
        <dsp:cNvPr id="0" name=""/>
        <dsp:cNvSpPr/>
      </dsp:nvSpPr>
      <dsp:spPr>
        <a:xfrm>
          <a:off x="0" y="826628"/>
          <a:ext cx="7247252" cy="9729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latin typeface="Calibri" panose="020F0502020204030204" pitchFamily="34" charset="0"/>
              <a:cs typeface="Calibri" panose="020F0502020204030204" pitchFamily="34" charset="0"/>
            </a:rPr>
            <a:t>To fulfill requirements of the academic community and the wider society, researchers must be familiar with and adhere to moral and ethical norms. The exposure to such concerns will differ from one researcher to another, but will inevitably include issues of academic misconduct and questionable research practice, including the core tenets of reproducibility and verifiability, but also on practices for authorship and ensuring that work is credited correctly. In many cases, research may require the handling of personal and sensitive information, or may have dual-use concerns where not only legal but also ethical constraints must be duly considered.</a:t>
          </a:r>
          <a:endParaRPr lang="en-US" sz="900" kern="1200" dirty="0">
            <a:latin typeface="Calibri" panose="020F0502020204030204" pitchFamily="34" charset="0"/>
            <a:cs typeface="Calibri" panose="020F0502020204030204" pitchFamily="34" charset="0"/>
          </a:endParaRPr>
        </a:p>
      </dsp:txBody>
      <dsp:txXfrm>
        <a:off x="0" y="826628"/>
        <a:ext cx="7247252" cy="972901"/>
      </dsp:txXfrm>
    </dsp:sp>
    <dsp:sp modelId="{B583A1E4-B572-4D73-AE89-7B0F74A1B8AA}">
      <dsp:nvSpPr>
        <dsp:cNvPr id="0" name=""/>
        <dsp:cNvSpPr/>
      </dsp:nvSpPr>
      <dsp:spPr>
        <a:xfrm>
          <a:off x="1884285" y="1532597"/>
          <a:ext cx="5362966" cy="486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lvl="0" algn="l" defTabSz="488950">
            <a:lnSpc>
              <a:spcPct val="90000"/>
            </a:lnSpc>
            <a:spcBef>
              <a:spcPct val="0"/>
            </a:spcBef>
            <a:spcAft>
              <a:spcPct val="35000"/>
            </a:spcAft>
          </a:pPr>
          <a:r>
            <a:rPr lang="en-US" sz="1100" b="1" kern="1200" dirty="0" smtClean="0">
              <a:solidFill>
                <a:schemeClr val="accent3"/>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NEW 2.5 ECTS module offered Autumn 2019!!! </a:t>
          </a:r>
          <a:r>
            <a:rPr lang="en-US" sz="1100" b="1" kern="1200" dirty="0" smtClean="0">
              <a:solidFill>
                <a:schemeClr val="accent4"/>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to be fully announced in August!</a:t>
          </a:r>
          <a:endParaRPr lang="en-US" sz="1100" b="1" kern="1200" dirty="0">
            <a:solidFill>
              <a:schemeClr val="accent4"/>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1884285" y="1532597"/>
        <a:ext cx="5362966" cy="486378"/>
      </dsp:txXfrm>
    </dsp:sp>
    <dsp:sp modelId="{0578F1CD-4549-4078-8025-A59A1F1D6DDD}">
      <dsp:nvSpPr>
        <dsp:cNvPr id="0" name=""/>
        <dsp:cNvSpPr/>
      </dsp:nvSpPr>
      <dsp:spPr>
        <a:xfrm>
          <a:off x="0" y="1509271"/>
          <a:ext cx="1884285" cy="486378"/>
        </a:xfrm>
        <a:prstGeom prst="round2SameRect">
          <a:avLst>
            <a:gd name="adj1" fmla="val 16670"/>
            <a:gd name="adj2" fmla="val 0"/>
          </a:avLst>
        </a:prstGeom>
        <a:solidFill>
          <a:schemeClr val="accent3"/>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l" defTabSz="488950">
            <a:lnSpc>
              <a:spcPct val="90000"/>
            </a:lnSpc>
            <a:spcBef>
              <a:spcPct val="0"/>
            </a:spcBef>
            <a:spcAft>
              <a:spcPct val="35000"/>
            </a:spcAft>
          </a:pPr>
          <a:r>
            <a:rPr lang="en-US" sz="1100" b="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Basic University Didactics</a:t>
          </a:r>
          <a:endParaRPr lang="en-US" sz="1100" b="1"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23747" y="1533018"/>
        <a:ext cx="1836791" cy="462631"/>
      </dsp:txXfrm>
    </dsp:sp>
    <dsp:sp modelId="{E7424460-9026-4437-8003-473F45E036E6}">
      <dsp:nvSpPr>
        <dsp:cNvPr id="0" name=""/>
        <dsp:cNvSpPr/>
      </dsp:nvSpPr>
      <dsp:spPr>
        <a:xfrm>
          <a:off x="0" y="2004084"/>
          <a:ext cx="7247252" cy="1155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t" anchorCtr="0">
          <a:noAutofit/>
        </a:bodyPr>
        <a:lstStyle/>
        <a:p>
          <a:pPr marL="57150" lvl="1" indent="-57150" algn="l" defTabSz="400050">
            <a:lnSpc>
              <a:spcPct val="90000"/>
            </a:lnSpc>
            <a:spcBef>
              <a:spcPct val="0"/>
            </a:spcBef>
            <a:spcAft>
              <a:spcPct val="15000"/>
            </a:spcAft>
            <a:buChar char="••"/>
          </a:pPr>
          <a:r>
            <a:rPr lang="en-GB" sz="900" kern="1200" dirty="0" smtClean="0">
              <a:latin typeface="Calibri" panose="020F0502020204030204" pitchFamily="34" charset="0"/>
              <a:cs typeface="Calibri" panose="020F0502020204030204" pitchFamily="34" charset="0"/>
            </a:rPr>
            <a:t>In order to constructively contribute to the development and design of teaching-learning activities, courses or study programs for those who teach in higher education need to be able to put into practice the results of recent research in the field of higher education. </a:t>
          </a:r>
          <a:br>
            <a:rPr lang="en-GB" sz="900" kern="1200" dirty="0" smtClean="0">
              <a:latin typeface="Calibri" panose="020F0502020204030204" pitchFamily="34" charset="0"/>
              <a:cs typeface="Calibri" panose="020F0502020204030204" pitchFamily="34" charset="0"/>
            </a:rPr>
          </a:br>
          <a:r>
            <a:rPr lang="en-GB" sz="900" kern="1200" dirty="0" smtClean="0">
              <a:latin typeface="Calibri" panose="020F0502020204030204" pitchFamily="34" charset="0"/>
              <a:cs typeface="Calibri" panose="020F0502020204030204" pitchFamily="34" charset="0"/>
            </a:rPr>
            <a:t>Basic University Didactics is aimed at PhD students with an interest in acquiring knowledge and skills relevant for building a basic competence as a teacher in higher education. The course covers a basic introduction to principles and practices of a variety of teaching-learning situations, particularly relevant for PhD students at the IE faculty. The participants will cover examples of suitable use of feedback and reflection practices, learning environments, and the design of different teaching-learning activities. Participants will also be introduced to recent research on teaching and learning within their own subject areas. </a:t>
          </a:r>
          <a:br>
            <a:rPr lang="en-GB" sz="900" kern="1200" dirty="0" smtClean="0">
              <a:latin typeface="Calibri" panose="020F0502020204030204" pitchFamily="34" charset="0"/>
              <a:cs typeface="Calibri" panose="020F0502020204030204" pitchFamily="34" charset="0"/>
            </a:rPr>
          </a:br>
          <a:r>
            <a:rPr lang="en-GB" sz="900" kern="1200" dirty="0" smtClean="0">
              <a:latin typeface="Calibri" panose="020F0502020204030204" pitchFamily="34" charset="0"/>
              <a:cs typeface="Calibri" panose="020F0502020204030204" pitchFamily="34" charset="0"/>
            </a:rPr>
            <a:t>In order to be admitted the candidate must have teaching or supervision duties in the same semester.</a:t>
          </a:r>
          <a:endParaRPr lang="en-US" sz="900" kern="1200" dirty="0">
            <a:latin typeface="Calibri" panose="020F0502020204030204" pitchFamily="34" charset="0"/>
            <a:cs typeface="Calibri" panose="020F0502020204030204" pitchFamily="34" charset="0"/>
          </a:endParaRPr>
        </a:p>
      </dsp:txBody>
      <dsp:txXfrm>
        <a:off x="0" y="2004084"/>
        <a:ext cx="7247252" cy="1155885"/>
      </dsp:txXfrm>
    </dsp:sp>
    <dsp:sp modelId="{DC6A859D-77B7-46F2-9A4F-F230BDC690C5}">
      <dsp:nvSpPr>
        <dsp:cNvPr id="0" name=""/>
        <dsp:cNvSpPr/>
      </dsp:nvSpPr>
      <dsp:spPr>
        <a:xfrm>
          <a:off x="1884285" y="3076724"/>
          <a:ext cx="5362966" cy="486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lvl="0" algn="l" defTabSz="466725">
            <a:lnSpc>
              <a:spcPct val="90000"/>
            </a:lnSpc>
            <a:spcBef>
              <a:spcPct val="0"/>
            </a:spcBef>
            <a:spcAft>
              <a:spcPct val="35000"/>
            </a:spcAft>
          </a:pPr>
          <a:r>
            <a:rPr lang="nb-NO" sz="1050" b="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hlinkClick xmlns:r="http://schemas.openxmlformats.org/officeDocument/2006/relationships" r:id="rId2"/>
            </a:rPr>
            <a:t>HFEL8000</a:t>
          </a:r>
          <a:r>
            <a:rPr lang="nb-NO" sz="1050" b="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 </a:t>
          </a:r>
          <a:r>
            <a:rPr lang="nb-NO" sz="1050" b="1" kern="1200"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Communicating</a:t>
          </a:r>
          <a:r>
            <a:rPr lang="nb-NO" sz="1050" b="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Science: </a:t>
          </a:r>
          <a:r>
            <a:rPr lang="nb-NO" sz="1050" b="1" kern="1200"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audiences</a:t>
          </a:r>
          <a:r>
            <a:rPr lang="nb-NO" sz="1050" b="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purposes and </a:t>
          </a:r>
          <a:r>
            <a:rPr lang="nb-NO" sz="1050" b="1" kern="1200"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conventions</a:t>
          </a:r>
          <a:r>
            <a:rPr lang="nb-NO" sz="1050" b="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(3 ECTS)</a:t>
          </a:r>
          <a:endParaRPr lang="en-US" sz="1050"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1884285" y="3076724"/>
        <a:ext cx="5362966" cy="486378"/>
      </dsp:txXfrm>
    </dsp:sp>
    <dsp:sp modelId="{A8DBE4EF-0FA0-4B93-B215-95B77A8262E1}">
      <dsp:nvSpPr>
        <dsp:cNvPr id="0" name=""/>
        <dsp:cNvSpPr/>
      </dsp:nvSpPr>
      <dsp:spPr>
        <a:xfrm>
          <a:off x="0" y="3076724"/>
          <a:ext cx="1884285" cy="486378"/>
        </a:xfrm>
        <a:prstGeom prst="round2SameRect">
          <a:avLst>
            <a:gd name="adj1" fmla="val 16670"/>
            <a:gd name="adj2" fmla="val 0"/>
          </a:avLst>
        </a:prstGeom>
        <a:solidFill>
          <a:schemeClr val="accent1">
            <a:lumMod val="75000"/>
          </a:schemeClr>
        </a:solidFill>
        <a:ln w="15875" cap="rnd"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l" defTabSz="488950">
            <a:lnSpc>
              <a:spcPct val="90000"/>
            </a:lnSpc>
            <a:spcBef>
              <a:spcPct val="0"/>
            </a:spcBef>
            <a:spcAft>
              <a:spcPct val="35000"/>
            </a:spcAft>
          </a:pPr>
          <a:r>
            <a:rPr lang="en-US" sz="1100" b="1" kern="12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Communicating Science </a:t>
          </a:r>
          <a:endParaRPr lang="en-US" sz="1100" b="1" kern="12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23747" y="3100471"/>
        <a:ext cx="1836791" cy="462631"/>
      </dsp:txXfrm>
    </dsp:sp>
    <dsp:sp modelId="{7429DA4E-9EED-4C7A-B2C9-9C0272ECE2A8}">
      <dsp:nvSpPr>
        <dsp:cNvPr id="0" name=""/>
        <dsp:cNvSpPr/>
      </dsp:nvSpPr>
      <dsp:spPr>
        <a:xfrm>
          <a:off x="1884285" y="3663107"/>
          <a:ext cx="5362966" cy="486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lvl="0" algn="l" defTabSz="488950">
            <a:lnSpc>
              <a:spcPct val="90000"/>
            </a:lnSpc>
            <a:spcBef>
              <a:spcPct val="0"/>
            </a:spcBef>
            <a:spcAft>
              <a:spcPct val="35000"/>
            </a:spcAft>
          </a:pPr>
          <a:r>
            <a:rPr lang="en-US" sz="1100" b="1" i="1" kern="1200"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…to be offered Spring 2020</a:t>
          </a:r>
          <a:endParaRPr lang="en-US" sz="1100" b="1" i="1" kern="1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1884285" y="3663107"/>
        <a:ext cx="5362966" cy="486378"/>
      </dsp:txXfrm>
    </dsp:sp>
    <dsp:sp modelId="{FFF657B9-F759-4628-AF13-D357A041BF8E}">
      <dsp:nvSpPr>
        <dsp:cNvPr id="0" name=""/>
        <dsp:cNvSpPr/>
      </dsp:nvSpPr>
      <dsp:spPr>
        <a:xfrm>
          <a:off x="0" y="3657285"/>
          <a:ext cx="1884285" cy="486378"/>
        </a:xfrm>
        <a:prstGeom prst="round2SameRect">
          <a:avLst>
            <a:gd name="adj1" fmla="val 16670"/>
            <a:gd name="adj2" fmla="val 0"/>
          </a:avLst>
        </a:prstGeom>
        <a:solidFill>
          <a:schemeClr val="bg1">
            <a:lumMod val="65000"/>
          </a:schemeClr>
        </a:solidFill>
        <a:ln w="15875"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l" defTabSz="488950">
            <a:lnSpc>
              <a:spcPct val="90000"/>
            </a:lnSpc>
            <a:spcBef>
              <a:spcPct val="0"/>
            </a:spcBef>
            <a:spcAft>
              <a:spcPct val="35000"/>
            </a:spcAft>
          </a:pPr>
          <a:r>
            <a:rPr lang="en-US" sz="1100" b="1" kern="1200"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Research Based Innovation</a:t>
          </a:r>
          <a:endParaRPr lang="en-US" sz="1100" b="1" kern="1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23747" y="3681032"/>
        <a:ext cx="1836791" cy="462631"/>
      </dsp:txXfrm>
    </dsp:sp>
    <dsp:sp modelId="{7E56B6B3-77CF-4E05-A3CA-B750DD78B490}">
      <dsp:nvSpPr>
        <dsp:cNvPr id="0" name=""/>
        <dsp:cNvSpPr/>
      </dsp:nvSpPr>
      <dsp:spPr>
        <a:xfrm>
          <a:off x="1884285" y="4173804"/>
          <a:ext cx="5362966" cy="486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 tIns="20955" rIns="20955" bIns="20955" numCol="1" spcCol="1270" anchor="b" anchorCtr="0">
          <a:noAutofit/>
        </a:bodyPr>
        <a:lstStyle/>
        <a:p>
          <a:pPr lvl="0" algn="l" defTabSz="488950">
            <a:lnSpc>
              <a:spcPct val="90000"/>
            </a:lnSpc>
            <a:spcBef>
              <a:spcPct val="0"/>
            </a:spcBef>
            <a:spcAft>
              <a:spcPct val="35000"/>
            </a:spcAft>
          </a:pPr>
          <a:r>
            <a:rPr lang="en-US" sz="1100" b="1" i="1" kern="1200"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…to be offered Spring 2020</a:t>
          </a:r>
          <a:endParaRPr lang="en-US" sz="1100" b="1" i="1" kern="1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1884285" y="4173804"/>
        <a:ext cx="5362966" cy="486378"/>
      </dsp:txXfrm>
    </dsp:sp>
    <dsp:sp modelId="{1360FDB4-45FC-4416-85DC-0EE2A541CF61}">
      <dsp:nvSpPr>
        <dsp:cNvPr id="0" name=""/>
        <dsp:cNvSpPr/>
      </dsp:nvSpPr>
      <dsp:spPr>
        <a:xfrm>
          <a:off x="0" y="4173804"/>
          <a:ext cx="1884285" cy="486378"/>
        </a:xfrm>
        <a:prstGeom prst="round2SameRect">
          <a:avLst>
            <a:gd name="adj1" fmla="val 16670"/>
            <a:gd name="adj2" fmla="val 0"/>
          </a:avLst>
        </a:prstGeom>
        <a:solidFill>
          <a:schemeClr val="bg1">
            <a:lumMod val="65000"/>
          </a:schemeClr>
        </a:solidFill>
        <a:ln w="15875" cap="rnd"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l" defTabSz="488950">
            <a:lnSpc>
              <a:spcPct val="90000"/>
            </a:lnSpc>
            <a:spcBef>
              <a:spcPct val="0"/>
            </a:spcBef>
            <a:spcAft>
              <a:spcPct val="35000"/>
            </a:spcAft>
          </a:pPr>
          <a:r>
            <a:rPr lang="en-US" sz="1100" b="1" kern="1200"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Project Development and Management</a:t>
          </a:r>
          <a:endParaRPr lang="en-US" sz="1100" b="1" kern="1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dsp:txBody>
      <dsp:txXfrm>
        <a:off x="23747" y="4197551"/>
        <a:ext cx="1836791" cy="46263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5D384154-310E-4A2C-B1D5-65339E6927AA}" type="datetimeFigureOut">
              <a:rPr lang="nb-NO" smtClean="0"/>
              <a:t>04.07.2019</a:t>
            </a:fld>
            <a:endParaRPr lang="nb-NO"/>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1A03A64C-73CA-4F3B-9D89-DD5969347BE1}" type="slidenum">
              <a:rPr lang="nb-NO" smtClean="0"/>
              <a:t>‹#›</a:t>
            </a:fld>
            <a:endParaRPr lang="nb-NO"/>
          </a:p>
        </p:txBody>
      </p:sp>
    </p:spTree>
    <p:extLst>
      <p:ext uri="{BB962C8B-B14F-4D97-AF65-F5344CB8AC3E}">
        <p14:creationId xmlns:p14="http://schemas.microsoft.com/office/powerpoint/2010/main" val="3161969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A03A64C-73CA-4F3B-9D89-DD5969347BE1}" type="slidenum">
              <a:rPr lang="nb-NO" smtClean="0"/>
              <a:t>1</a:t>
            </a:fld>
            <a:endParaRPr lang="nb-NO"/>
          </a:p>
        </p:txBody>
      </p:sp>
    </p:spTree>
    <p:extLst>
      <p:ext uri="{BB962C8B-B14F-4D97-AF65-F5344CB8AC3E}">
        <p14:creationId xmlns:p14="http://schemas.microsoft.com/office/powerpoint/2010/main" val="3274182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A03A64C-73CA-4F3B-9D89-DD5969347BE1}" type="slidenum">
              <a:rPr lang="nb-NO" smtClean="0"/>
              <a:t>2</a:t>
            </a:fld>
            <a:endParaRPr lang="nb-NO"/>
          </a:p>
        </p:txBody>
      </p:sp>
    </p:spTree>
    <p:extLst>
      <p:ext uri="{BB962C8B-B14F-4D97-AF65-F5344CB8AC3E}">
        <p14:creationId xmlns:p14="http://schemas.microsoft.com/office/powerpoint/2010/main" val="375009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409575" y="-3572"/>
            <a:ext cx="3761184" cy="5147072"/>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035052"/>
            <a:ext cx="6430967" cy="1962149"/>
          </a:xfrm>
        </p:spPr>
        <p:txBody>
          <a:bodyPr anchor="b">
            <a:normAutofit/>
          </a:bodyPr>
          <a:lstStyle>
            <a:lvl1pPr algn="r">
              <a:defRPr sz="45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386533" y="2997200"/>
            <a:ext cx="5240734" cy="1041401"/>
          </a:xfrm>
        </p:spPr>
        <p:txBody>
          <a:bodyPr anchor="t">
            <a:normAutofit/>
          </a:bodyPr>
          <a:lstStyle>
            <a:lvl1pPr marL="0" indent="0" algn="r">
              <a:buNone/>
              <a:defRPr sz="157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18BD01-86BF-4A66-B20B-DBF5E1DFF5D5}" type="datetimeFigureOut">
              <a:rPr lang="nb-NO" smtClean="0"/>
              <a:t>04.07.2019</a:t>
            </a:fld>
            <a:endParaRPr lang="nb-NO"/>
          </a:p>
        </p:txBody>
      </p:sp>
      <p:sp>
        <p:nvSpPr>
          <p:cNvPr id="5" name="Footer Placeholder 4"/>
          <p:cNvSpPr>
            <a:spLocks noGrp="1"/>
          </p:cNvSpPr>
          <p:nvPr>
            <p:ph type="ftr" sz="quarter" idx="11"/>
          </p:nvPr>
        </p:nvSpPr>
        <p:spPr>
          <a:xfrm>
            <a:off x="3999309" y="4412457"/>
            <a:ext cx="3243033" cy="273844"/>
          </a:xfrm>
        </p:spPr>
        <p:txBody>
          <a:bodyPr/>
          <a:lstStyle/>
          <a:p>
            <a:endParaRPr lang="nb-NO"/>
          </a:p>
        </p:txBody>
      </p:sp>
      <p:sp>
        <p:nvSpPr>
          <p:cNvPr id="6" name="Slide Number Placeholder 5"/>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198424829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3549649"/>
            <a:ext cx="7514033" cy="425054"/>
          </a:xfrm>
        </p:spPr>
        <p:txBody>
          <a:bodyPr anchor="b">
            <a:normAutofit/>
          </a:bodyPr>
          <a:lstStyle>
            <a:lvl1pPr algn="ctr">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509" y="699084"/>
            <a:ext cx="6169458" cy="237373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1113234" y="3974702"/>
            <a:ext cx="7514033" cy="370284"/>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8F18BD01-86BF-4A66-B20B-DBF5E1DFF5D5}" type="datetimeFigureOut">
              <a:rPr lang="nb-NO" smtClean="0"/>
              <a:t>04.07.2019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2360427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5" y="514350"/>
            <a:ext cx="7514033" cy="2286000"/>
          </a:xfrm>
        </p:spPr>
        <p:txBody>
          <a:bodyPr anchor="ctr">
            <a:normAutofit/>
          </a:bodyPr>
          <a:lstStyle>
            <a:lvl1pPr algn="ctr">
              <a:defRPr sz="2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3257550"/>
            <a:ext cx="7514035" cy="108585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18BD01-86BF-4A66-B20B-DBF5E1DFF5D5}" type="datetimeFigureOut">
              <a:rPr lang="nb-NO" smtClean="0"/>
              <a:t>04.07.2019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4231725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647267"/>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11454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514351"/>
            <a:ext cx="6742509" cy="2057399"/>
          </a:xfrm>
        </p:spPr>
        <p:txBody>
          <a:bodyPr anchor="ctr">
            <a:normAutofit/>
          </a:bodyPr>
          <a:lstStyle>
            <a:lvl1pPr algn="ctr">
              <a:defRPr sz="24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827609" y="2571749"/>
            <a:ext cx="6399611" cy="28575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234" y="3257550"/>
            <a:ext cx="7514033" cy="108585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18BD01-86BF-4A66-B20B-DBF5E1DFF5D5}" type="datetimeFigureOut">
              <a:rPr lang="nb-NO" smtClean="0"/>
              <a:t>04.07.2019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3653088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2481436"/>
            <a:ext cx="7514032" cy="1101600"/>
          </a:xfrm>
        </p:spPr>
        <p:txBody>
          <a:bodyPr anchor="b">
            <a:normAutofit/>
          </a:bodyPr>
          <a:lstStyle>
            <a:lvl1pPr algn="r">
              <a:defRPr sz="2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3583036"/>
            <a:ext cx="7514033" cy="6453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18BD01-86BF-4A66-B20B-DBF5E1DFF5D5}" type="datetimeFigureOut">
              <a:rPr lang="nb-NO" smtClean="0"/>
              <a:t>04.07.2019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412453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647267"/>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11454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514351"/>
            <a:ext cx="6742509" cy="2057399"/>
          </a:xfrm>
        </p:spPr>
        <p:txBody>
          <a:bodyPr anchor="ctr">
            <a:normAutofit/>
          </a:bodyPr>
          <a:lstStyle>
            <a:lvl1pPr algn="ctr">
              <a:defRPr sz="24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235" y="2914650"/>
            <a:ext cx="7514033" cy="666750"/>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234" y="3581400"/>
            <a:ext cx="7514033" cy="762000"/>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18BD01-86BF-4A66-B20B-DBF5E1DFF5D5}" type="datetimeFigureOut">
              <a:rPr lang="nb-NO" smtClean="0"/>
              <a:t>04.07.2019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3284276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514350"/>
            <a:ext cx="7514034" cy="2045494"/>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234" y="2628900"/>
            <a:ext cx="7514035" cy="62865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234" y="3257550"/>
            <a:ext cx="7514035" cy="108585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18BD01-86BF-4A66-B20B-DBF5E1DFF5D5}" type="datetimeFigureOut">
              <a:rPr lang="nb-NO" smtClean="0"/>
              <a:t>04.07.2019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281359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18BD01-86BF-4A66-B20B-DBF5E1DFF5D5}" type="datetimeFigureOut">
              <a:rPr lang="nb-NO" smtClean="0"/>
              <a:t>04.07.2019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2616168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514350"/>
            <a:ext cx="1327777" cy="38290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234" y="514350"/>
            <a:ext cx="6014807" cy="382905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18BD01-86BF-4A66-B20B-DBF5E1DFF5D5}" type="datetimeFigureOut">
              <a:rPr lang="nb-NO" smtClean="0"/>
              <a:t>04.07.2019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98115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18BD01-86BF-4A66-B20B-DBF5E1DFF5D5}" type="datetimeFigureOut">
              <a:rPr lang="nb-NO" smtClean="0"/>
              <a:t>04.07.2019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a:xfrm>
            <a:off x="8213893" y="4400349"/>
            <a:ext cx="413375" cy="273844"/>
          </a:xfrm>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419554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0" y="2000249"/>
            <a:ext cx="6698060" cy="1582787"/>
          </a:xfrm>
        </p:spPr>
        <p:txBody>
          <a:bodyPr anchor="b"/>
          <a:lstStyle>
            <a:lvl1pPr algn="r">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29209" y="3583036"/>
            <a:ext cx="6698061" cy="6453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18BD01-86BF-4A66-B20B-DBF5E1DFF5D5}" type="datetimeFigureOut">
              <a:rPr lang="nb-NO" smtClean="0"/>
              <a:t>04.07.2019</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266931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4" y="514351"/>
            <a:ext cx="7514035" cy="131444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13235" y="2000250"/>
            <a:ext cx="3671291" cy="234315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55975" y="2000250"/>
            <a:ext cx="3671292" cy="234315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18BD01-86BF-4A66-B20B-DBF5E1DFF5D5}" type="datetimeFigureOut">
              <a:rPr lang="nb-NO" smtClean="0"/>
              <a:t>04.07.2019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76369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134" y="1993900"/>
            <a:ext cx="3455391" cy="432197"/>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113233" y="2501503"/>
            <a:ext cx="3671292" cy="1841897"/>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0366" y="2000250"/>
            <a:ext cx="3466903" cy="432197"/>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955975" y="2501503"/>
            <a:ext cx="3671292" cy="1841897"/>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18BD01-86BF-4A66-B20B-DBF5E1DFF5D5}" type="datetimeFigureOut">
              <a:rPr lang="nb-NO" smtClean="0"/>
              <a:t>04.07.2019</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298604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18BD01-86BF-4A66-B20B-DBF5E1DFF5D5}" type="datetimeFigureOut">
              <a:rPr lang="nb-NO" smtClean="0"/>
              <a:t>04.07.2019</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142074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8BD01-86BF-4A66-B20B-DBF5E1DFF5D5}" type="datetimeFigureOut">
              <a:rPr lang="nb-NO" smtClean="0"/>
              <a:t>04.07.2019</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303248055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1200150"/>
            <a:ext cx="2661841" cy="1028700"/>
          </a:xfrm>
        </p:spPr>
        <p:txBody>
          <a:bodyPr anchor="b">
            <a:normAutofit/>
          </a:bodyPr>
          <a:lstStyle>
            <a:lvl1pPr algn="ctr">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3946525" y="514350"/>
            <a:ext cx="4680743" cy="382905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234" y="2228850"/>
            <a:ext cx="2661841" cy="1371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8F18BD01-86BF-4A66-B20B-DBF5E1DFF5D5}" type="datetimeFigureOut">
              <a:rPr lang="nb-NO" smtClean="0"/>
              <a:t>04.07.2019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383804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3" y="1314449"/>
            <a:ext cx="4069619" cy="1028700"/>
          </a:xfrm>
        </p:spPr>
        <p:txBody>
          <a:bodyPr anchor="b">
            <a:normAutofit/>
          </a:bodyPr>
          <a:lstStyle>
            <a:lvl1pPr algn="ctr">
              <a:defRPr sz="21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6011" y="685800"/>
            <a:ext cx="2460731" cy="3429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1112043" y="2343149"/>
            <a:ext cx="4069619" cy="13716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8F18BD01-86BF-4A66-B20B-DBF5E1DFF5D5}" type="datetimeFigureOut">
              <a:rPr lang="nb-NO" smtClean="0"/>
              <a:t>04.07.2019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B01FA22-C85D-4C1A-91EF-61A5A898EF67}" type="slidenum">
              <a:rPr lang="nb-NO" smtClean="0"/>
              <a:t>‹#›</a:t>
            </a:fld>
            <a:endParaRPr lang="nb-NO"/>
          </a:p>
        </p:txBody>
      </p:sp>
    </p:spTree>
    <p:extLst>
      <p:ext uri="{BB962C8B-B14F-4D97-AF65-F5344CB8AC3E}">
        <p14:creationId xmlns:p14="http://schemas.microsoft.com/office/powerpoint/2010/main" val="1847524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09" y="0"/>
            <a:ext cx="1827610" cy="51435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514351"/>
            <a:ext cx="7514035" cy="131444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3" y="2000250"/>
            <a:ext cx="7514035" cy="234315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4412457"/>
            <a:ext cx="857250" cy="273844"/>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8F18BD01-86BF-4A66-B20B-DBF5E1DFF5D5}" type="datetimeFigureOut">
              <a:rPr lang="nb-NO" smtClean="0"/>
              <a:t>04.07.2019</a:t>
            </a:fld>
            <a:endParaRPr lang="nb-NO"/>
          </a:p>
        </p:txBody>
      </p:sp>
      <p:sp>
        <p:nvSpPr>
          <p:cNvPr id="5" name="Footer Placeholder 4"/>
          <p:cNvSpPr>
            <a:spLocks noGrp="1"/>
          </p:cNvSpPr>
          <p:nvPr>
            <p:ph type="ftr" sz="quarter" idx="3"/>
          </p:nvPr>
        </p:nvSpPr>
        <p:spPr>
          <a:xfrm>
            <a:off x="1929210" y="4412457"/>
            <a:ext cx="5313133" cy="273844"/>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nb-NO"/>
          </a:p>
        </p:txBody>
      </p:sp>
      <p:sp>
        <p:nvSpPr>
          <p:cNvPr id="6" name="Slide Number Placeholder 5"/>
          <p:cNvSpPr>
            <a:spLocks noGrp="1"/>
          </p:cNvSpPr>
          <p:nvPr>
            <p:ph type="sldNum" sz="quarter" idx="4"/>
          </p:nvPr>
        </p:nvSpPr>
        <p:spPr>
          <a:xfrm>
            <a:off x="8213893" y="4412457"/>
            <a:ext cx="413375" cy="273844"/>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3B01FA22-C85D-4C1A-91EF-61A5A898EF67}" type="slidenum">
              <a:rPr lang="nb-NO" smtClean="0"/>
              <a:t>‹#›</a:t>
            </a:fld>
            <a:endParaRPr lang="nb-NO"/>
          </a:p>
        </p:txBody>
      </p:sp>
      <p:pic>
        <p:nvPicPr>
          <p:cNvPr id="14" name="Bilde 3" descr="hor_blaa_stripe.jpg"/>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361704076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17126" y="296647"/>
            <a:ext cx="7772400" cy="675821"/>
          </a:xfrm>
        </p:spPr>
        <p:txBody>
          <a:bodyPr>
            <a:normAutofit fontScale="90000"/>
          </a:bodyPr>
          <a:lstStyle/>
          <a:p>
            <a:pPr algn="l"/>
            <a:r>
              <a:rPr lang="nb-NO" dirty="0" smtClean="0">
                <a:effectLst>
                  <a:outerShdw blurRad="38100" dist="38100" dir="2700000" algn="tl">
                    <a:srgbClr val="000000">
                      <a:alpha val="43137"/>
                    </a:srgbClr>
                  </a:outerShdw>
                </a:effectLst>
              </a:rPr>
              <a:t>			</a:t>
            </a:r>
            <a:r>
              <a:rPr lang="nb-NO" dirty="0" err="1" smtClean="0">
                <a:effectLst>
                  <a:outerShdw blurRad="38100" dist="38100" dir="2700000" algn="tl">
                    <a:srgbClr val="000000">
                      <a:alpha val="43137"/>
                    </a:srgbClr>
                  </a:outerShdw>
                </a:effectLst>
              </a:rPr>
              <a:t>Transferable</a:t>
            </a:r>
            <a:r>
              <a:rPr lang="nb-NO" dirty="0" smtClean="0">
                <a:effectLst>
                  <a:outerShdw blurRad="38100" dist="38100" dir="2700000" algn="tl">
                    <a:srgbClr val="000000">
                      <a:alpha val="43137"/>
                    </a:srgbClr>
                  </a:outerShdw>
                </a:effectLst>
              </a:rPr>
              <a:t> </a:t>
            </a:r>
            <a:r>
              <a:rPr lang="nb-NO" dirty="0" smtClean="0">
                <a:effectLst>
                  <a:outerShdw blurRad="38100" dist="38100" dir="2700000" algn="tl">
                    <a:srgbClr val="000000">
                      <a:alpha val="43137"/>
                    </a:srgbClr>
                  </a:outerShdw>
                </a:effectLst>
              </a:rPr>
              <a:t>skills</a:t>
            </a:r>
            <a:endParaRPr lang="nb-NO" dirty="0">
              <a:effectLst>
                <a:outerShdw blurRad="38100" dist="38100" dir="2700000" algn="tl">
                  <a:srgbClr val="000000">
                    <a:alpha val="43137"/>
                  </a:srgbClr>
                </a:outerShdw>
              </a:effectLst>
            </a:endParaRPr>
          </a:p>
        </p:txBody>
      </p:sp>
      <p:sp>
        <p:nvSpPr>
          <p:cNvPr id="3" name="Undertittel 2"/>
          <p:cNvSpPr>
            <a:spLocks noGrp="1"/>
          </p:cNvSpPr>
          <p:nvPr>
            <p:ph type="subTitle" idx="1"/>
          </p:nvPr>
        </p:nvSpPr>
        <p:spPr>
          <a:xfrm>
            <a:off x="1618189" y="876236"/>
            <a:ext cx="3904096" cy="259484"/>
          </a:xfrm>
        </p:spPr>
        <p:txBody>
          <a:bodyPr>
            <a:noAutofit/>
          </a:bodyPr>
          <a:lstStyle/>
          <a:p>
            <a:pPr algn="ctr"/>
            <a:r>
              <a:rPr lang="en-US" sz="1100" b="1" dirty="0" smtClean="0">
                <a:solidFill>
                  <a:srgbClr val="FFC000"/>
                </a:solidFill>
                <a:effectLst>
                  <a:outerShdw blurRad="38100" dist="38100" dir="2700000" algn="tl">
                    <a:srgbClr val="000000">
                      <a:alpha val="43137"/>
                    </a:srgbClr>
                  </a:outerShdw>
                </a:effectLst>
                <a:latin typeface="+mj-lt"/>
                <a:ea typeface="Cambria Math" panose="02040503050406030204" pitchFamily="18" charset="0"/>
              </a:rPr>
              <a:t>Faculty </a:t>
            </a:r>
            <a:r>
              <a:rPr lang="en-US" sz="1100" b="1" dirty="0">
                <a:solidFill>
                  <a:srgbClr val="FFC000"/>
                </a:solidFill>
                <a:effectLst>
                  <a:outerShdw blurRad="38100" dist="38100" dir="2700000" algn="tl">
                    <a:srgbClr val="000000">
                      <a:alpha val="43137"/>
                    </a:srgbClr>
                  </a:outerShdw>
                </a:effectLst>
                <a:latin typeface="+mj-lt"/>
                <a:ea typeface="Cambria Math" panose="02040503050406030204" pitchFamily="18" charset="0"/>
              </a:rPr>
              <a:t>of Information Technology and Electrical </a:t>
            </a:r>
            <a:r>
              <a:rPr lang="en-US" sz="1100" b="1" dirty="0" smtClean="0">
                <a:solidFill>
                  <a:srgbClr val="FFC000"/>
                </a:solidFill>
                <a:effectLst>
                  <a:outerShdw blurRad="38100" dist="38100" dir="2700000" algn="tl">
                    <a:srgbClr val="000000">
                      <a:alpha val="43137"/>
                    </a:srgbClr>
                  </a:outerShdw>
                </a:effectLst>
                <a:latin typeface="+mj-lt"/>
                <a:ea typeface="Cambria Math" panose="02040503050406030204" pitchFamily="18" charset="0"/>
              </a:rPr>
              <a:t>Engineering</a:t>
            </a:r>
            <a:endParaRPr lang="en-US" sz="1100" b="1" dirty="0" smtClean="0">
              <a:solidFill>
                <a:srgbClr val="FFC000"/>
              </a:solidFill>
              <a:effectLst>
                <a:outerShdw blurRad="38100" dist="38100" dir="2700000" algn="tl">
                  <a:srgbClr val="000000">
                    <a:alpha val="43137"/>
                  </a:srgbClr>
                </a:outerShdw>
              </a:effectLst>
              <a:latin typeface="+mj-lt"/>
              <a:ea typeface="Cambria Math" panose="02040503050406030204" pitchFamily="18" charset="0"/>
            </a:endParaRPr>
          </a:p>
        </p:txBody>
      </p:sp>
      <p:graphicFrame>
        <p:nvGraphicFramePr>
          <p:cNvPr id="7" name="Diagram 6"/>
          <p:cNvGraphicFramePr/>
          <p:nvPr>
            <p:extLst>
              <p:ext uri="{D42A27DB-BD31-4B8C-83A1-F6EECF244321}">
                <p14:modId xmlns:p14="http://schemas.microsoft.com/office/powerpoint/2010/main" val="2388687984"/>
              </p:ext>
            </p:extLst>
          </p:nvPr>
        </p:nvGraphicFramePr>
        <p:xfrm>
          <a:off x="4163635" y="1843371"/>
          <a:ext cx="4962889" cy="2990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rot="14285078">
            <a:off x="-613576" y="3483957"/>
            <a:ext cx="3291286" cy="369332"/>
          </a:xfrm>
          <a:prstGeom prst="rect">
            <a:avLst/>
          </a:prstGeom>
          <a:noFill/>
        </p:spPr>
        <p:txBody>
          <a:bodyPr wrap="none" rtlCol="0">
            <a:spAutoFit/>
          </a:bodyPr>
          <a:lstStyle/>
          <a:p>
            <a:r>
              <a:rPr lang="en-US" dirty="0" smtClean="0">
                <a:solidFill>
                  <a:srgbClr val="FFC000"/>
                </a:solidFill>
                <a:effectLst>
                  <a:outerShdw blurRad="38100" dist="38100" dir="2700000" algn="tl">
                    <a:srgbClr val="000000">
                      <a:alpha val="43137"/>
                    </a:srgbClr>
                  </a:outerShdw>
                </a:effectLst>
                <a:ea typeface="Cambria Math" panose="02040503050406030204" pitchFamily="18" charset="0"/>
              </a:rPr>
              <a:t>Offered from </a:t>
            </a:r>
            <a:r>
              <a:rPr lang="en-US" dirty="0">
                <a:solidFill>
                  <a:srgbClr val="FFC000"/>
                </a:solidFill>
                <a:effectLst>
                  <a:outerShdw blurRad="38100" dist="38100" dir="2700000" algn="tl">
                    <a:srgbClr val="000000">
                      <a:alpha val="43137"/>
                    </a:srgbClr>
                  </a:outerShdw>
                </a:effectLst>
                <a:ea typeface="Cambria Math" panose="02040503050406030204" pitchFamily="18" charset="0"/>
              </a:rPr>
              <a:t>the academic </a:t>
            </a:r>
            <a:r>
              <a:rPr lang="en-US" dirty="0" smtClean="0">
                <a:solidFill>
                  <a:srgbClr val="FFC000"/>
                </a:solidFill>
                <a:effectLst>
                  <a:outerShdw blurRad="38100" dist="38100" dir="2700000" algn="tl">
                    <a:srgbClr val="000000">
                      <a:alpha val="43137"/>
                    </a:srgbClr>
                  </a:outerShdw>
                </a:effectLst>
                <a:ea typeface="Cambria Math" panose="02040503050406030204" pitchFamily="18" charset="0"/>
              </a:rPr>
              <a:t>year:</a:t>
            </a:r>
            <a:endParaRPr lang="nb-NO" dirty="0"/>
          </a:p>
        </p:txBody>
      </p:sp>
      <p:sp>
        <p:nvSpPr>
          <p:cNvPr id="5" name="TextBox 4"/>
          <p:cNvSpPr txBox="1"/>
          <p:nvPr/>
        </p:nvSpPr>
        <p:spPr>
          <a:xfrm rot="17095778">
            <a:off x="-496061" y="437750"/>
            <a:ext cx="1687834" cy="646331"/>
          </a:xfrm>
          <a:prstGeom prst="rect">
            <a:avLst/>
          </a:prstGeom>
          <a:noFill/>
        </p:spPr>
        <p:txBody>
          <a:bodyPr wrap="none" rtlCol="0">
            <a:spAutoFit/>
          </a:bodyPr>
          <a:lstStyle/>
          <a:p>
            <a:r>
              <a:rPr lang="en-US" sz="3600" dirty="0" smtClean="0">
                <a:solidFill>
                  <a:srgbClr val="FFC000"/>
                </a:solidFill>
                <a:effectLst>
                  <a:outerShdw blurRad="38100" dist="38100" dir="2700000" algn="tl">
                    <a:srgbClr val="000000">
                      <a:alpha val="43137"/>
                    </a:srgbClr>
                  </a:outerShdw>
                </a:effectLst>
                <a:ea typeface="Cambria Math" panose="02040503050406030204" pitchFamily="18" charset="0"/>
              </a:rPr>
              <a:t>2019/20</a:t>
            </a:r>
            <a:endParaRPr lang="en-US" sz="3600" dirty="0">
              <a:solidFill>
                <a:srgbClr val="FFC000"/>
              </a:solidFill>
              <a:effectLst>
                <a:outerShdw blurRad="38100" dist="38100" dir="2700000" algn="tl">
                  <a:srgbClr val="000000">
                    <a:alpha val="43137"/>
                  </a:srgbClr>
                </a:outerShdw>
              </a:effectLst>
              <a:ea typeface="Cambria Math" panose="02040503050406030204" pitchFamily="18" charset="0"/>
            </a:endParaRPr>
          </a:p>
        </p:txBody>
      </p:sp>
      <p:sp>
        <p:nvSpPr>
          <p:cNvPr id="6" name="TextBox 5"/>
          <p:cNvSpPr txBox="1"/>
          <p:nvPr/>
        </p:nvSpPr>
        <p:spPr>
          <a:xfrm>
            <a:off x="1659898" y="1319407"/>
            <a:ext cx="3820678" cy="861774"/>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000" dirty="0">
                <a:solidFill>
                  <a:schemeClr val="bg1"/>
                </a:solidFill>
                <a:effectLst>
                  <a:outerShdw blurRad="38100" dist="38100" dir="2700000" algn="tl">
                    <a:srgbClr val="000000">
                      <a:alpha val="43137"/>
                    </a:srgbClr>
                  </a:outerShdw>
                </a:effectLst>
              </a:rPr>
              <a:t>The challenge for Innovative </a:t>
            </a:r>
            <a:r>
              <a:rPr lang="en-US" sz="1000" dirty="0" smtClean="0">
                <a:solidFill>
                  <a:schemeClr val="bg1"/>
                </a:solidFill>
                <a:effectLst>
                  <a:outerShdw blurRad="38100" dist="38100" dir="2700000" algn="tl">
                    <a:srgbClr val="000000">
                      <a:alpha val="43137"/>
                    </a:srgbClr>
                  </a:outerShdw>
                </a:effectLst>
              </a:rPr>
              <a:t>Doctoral </a:t>
            </a:r>
            <a:r>
              <a:rPr lang="en-US" sz="1000" dirty="0">
                <a:solidFill>
                  <a:schemeClr val="bg1"/>
                </a:solidFill>
                <a:effectLst>
                  <a:outerShdw blurRad="38100" dist="38100" dir="2700000" algn="tl">
                    <a:srgbClr val="000000">
                      <a:alpha val="43137"/>
                    </a:srgbClr>
                  </a:outerShdw>
                </a:effectLst>
              </a:rPr>
              <a:t>Training </a:t>
            </a:r>
            <a:r>
              <a:rPr lang="en-US" sz="1000" dirty="0" err="1">
                <a:solidFill>
                  <a:schemeClr val="bg1"/>
                </a:solidFill>
                <a:effectLst>
                  <a:outerShdw blurRad="38100" dist="38100" dir="2700000" algn="tl">
                    <a:srgbClr val="000000">
                      <a:alpha val="43137"/>
                    </a:srgbClr>
                  </a:outerShdw>
                </a:effectLst>
              </a:rPr>
              <a:t>programmes</a:t>
            </a:r>
            <a:r>
              <a:rPr lang="en-US" sz="1000" dirty="0">
                <a:solidFill>
                  <a:schemeClr val="bg1"/>
                </a:solidFill>
                <a:effectLst>
                  <a:outerShdw blurRad="38100" dist="38100" dir="2700000" algn="tl">
                    <a:srgbClr val="000000">
                      <a:alpha val="43137"/>
                    </a:srgbClr>
                  </a:outerShdw>
                </a:effectLst>
              </a:rPr>
              <a:t> is to continually ensure </a:t>
            </a:r>
            <a:r>
              <a:rPr lang="en-US" sz="1000" dirty="0" smtClean="0">
                <a:solidFill>
                  <a:schemeClr val="bg1"/>
                </a:solidFill>
                <a:effectLst>
                  <a:outerShdw blurRad="38100" dist="38100" dir="2700000" algn="tl">
                    <a:srgbClr val="000000">
                      <a:alpha val="43137"/>
                    </a:srgbClr>
                  </a:outerShdw>
                </a:effectLst>
              </a:rPr>
              <a:t>an </a:t>
            </a:r>
            <a:r>
              <a:rPr lang="en-US" sz="1000" dirty="0">
                <a:solidFill>
                  <a:schemeClr val="bg1"/>
                </a:solidFill>
                <a:effectLst>
                  <a:outerShdw blurRad="38100" dist="38100" dir="2700000" algn="tl">
                    <a:srgbClr val="000000">
                      <a:alpha val="43137"/>
                    </a:srgbClr>
                  </a:outerShdw>
                </a:effectLst>
              </a:rPr>
              <a:t>appropriate balance between excellent </a:t>
            </a:r>
            <a:r>
              <a:rPr lang="en-US" sz="1000" dirty="0" smtClean="0">
                <a:solidFill>
                  <a:schemeClr val="bg1"/>
                </a:solidFill>
                <a:effectLst>
                  <a:outerShdw blurRad="38100" dist="38100" dir="2700000" algn="tl">
                    <a:srgbClr val="000000">
                      <a:alpha val="43137"/>
                    </a:srgbClr>
                  </a:outerShdw>
                </a:effectLst>
              </a:rPr>
              <a:t>discipline-based </a:t>
            </a:r>
            <a:r>
              <a:rPr lang="en-US" sz="1000" dirty="0">
                <a:solidFill>
                  <a:schemeClr val="bg1"/>
                </a:solidFill>
                <a:effectLst>
                  <a:outerShdw blurRad="38100" dist="38100" dir="2700000" algn="tl">
                    <a:srgbClr val="000000">
                      <a:alpha val="43137"/>
                    </a:srgbClr>
                  </a:outerShdw>
                </a:effectLst>
              </a:rPr>
              <a:t>foundations and the capacity for working in </a:t>
            </a:r>
            <a:r>
              <a:rPr lang="en-US" sz="1000" dirty="0" smtClean="0">
                <a:solidFill>
                  <a:schemeClr val="bg1"/>
                </a:solidFill>
                <a:effectLst>
                  <a:outerShdw blurRad="38100" dist="38100" dir="2700000" algn="tl">
                    <a:srgbClr val="000000">
                      <a:alpha val="43137"/>
                    </a:srgbClr>
                  </a:outerShdw>
                </a:effectLst>
              </a:rPr>
              <a:t>interdisciplinary </a:t>
            </a:r>
            <a:r>
              <a:rPr lang="en-US" sz="1000" dirty="0">
                <a:solidFill>
                  <a:schemeClr val="bg1"/>
                </a:solidFill>
                <a:effectLst>
                  <a:outerShdw blurRad="38100" dist="38100" dir="2700000" algn="tl">
                    <a:srgbClr val="000000">
                      <a:alpha val="43137"/>
                    </a:srgbClr>
                  </a:outerShdw>
                </a:effectLst>
              </a:rPr>
              <a:t>teams or across disciplines. That </a:t>
            </a:r>
            <a:r>
              <a:rPr lang="en-US" sz="1000" dirty="0" smtClean="0">
                <a:solidFill>
                  <a:schemeClr val="bg1"/>
                </a:solidFill>
                <a:effectLst>
                  <a:outerShdw blurRad="38100" dist="38100" dir="2700000" algn="tl">
                    <a:srgbClr val="000000">
                      <a:alpha val="43137"/>
                    </a:srgbClr>
                  </a:outerShdw>
                </a:effectLst>
              </a:rPr>
              <a:t>requires </a:t>
            </a:r>
            <a:r>
              <a:rPr lang="en-US" sz="1000" dirty="0">
                <a:solidFill>
                  <a:schemeClr val="bg1"/>
                </a:solidFill>
                <a:effectLst>
                  <a:outerShdw blurRad="38100" dist="38100" dir="2700000" algn="tl">
                    <a:srgbClr val="000000">
                      <a:alpha val="43137"/>
                    </a:srgbClr>
                  </a:outerShdw>
                </a:effectLst>
              </a:rPr>
              <a:t>access to transferable competences, </a:t>
            </a:r>
            <a:r>
              <a:rPr lang="en-US" sz="1000" dirty="0" smtClean="0">
                <a:solidFill>
                  <a:schemeClr val="bg1"/>
                </a:solidFill>
                <a:effectLst>
                  <a:outerShdw blurRad="38100" dist="38100" dir="2700000" algn="tl">
                    <a:srgbClr val="000000">
                      <a:alpha val="43137"/>
                    </a:srgbClr>
                  </a:outerShdw>
                </a:effectLst>
              </a:rPr>
              <a:t>capabilities </a:t>
            </a:r>
            <a:r>
              <a:rPr lang="en-US" sz="1000" dirty="0">
                <a:solidFill>
                  <a:schemeClr val="bg1"/>
                </a:solidFill>
                <a:effectLst>
                  <a:outerShdw blurRad="38100" dist="38100" dir="2700000" algn="tl">
                    <a:srgbClr val="000000">
                      <a:alpha val="43137"/>
                    </a:srgbClr>
                  </a:outerShdw>
                </a:effectLst>
              </a:rPr>
              <a:t>and </a:t>
            </a:r>
            <a:r>
              <a:rPr lang="en-US" sz="1000" dirty="0" smtClean="0">
                <a:solidFill>
                  <a:schemeClr val="bg1"/>
                </a:solidFill>
                <a:effectLst>
                  <a:outerShdw blurRad="38100" dist="38100" dir="2700000" algn="tl">
                    <a:srgbClr val="000000">
                      <a:alpha val="43137"/>
                    </a:srgbClr>
                  </a:outerShdw>
                </a:effectLst>
              </a:rPr>
              <a:t>skills. </a:t>
            </a:r>
            <a:endParaRPr lang="en-US" sz="1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3102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6737504">
            <a:off x="-1141664" y="1674996"/>
            <a:ext cx="4057022" cy="666450"/>
          </a:xfrm>
        </p:spPr>
        <p:txBody>
          <a:bodyPr>
            <a:normAutofit fontScale="90000"/>
          </a:bodyPr>
          <a:lstStyle/>
          <a:p>
            <a:r>
              <a:rPr lang="nb-NO" sz="1300" i="1" dirty="0" smtClean="0">
                <a:solidFill>
                  <a:srgbClr val="FFC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To be </a:t>
            </a:r>
            <a:r>
              <a:rPr lang="nb-NO" sz="1300" i="1" dirty="0" err="1" smtClean="0">
                <a:solidFill>
                  <a:srgbClr val="FFC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offered</a:t>
            </a:r>
            <a:r>
              <a:rPr lang="nb-NO" sz="1300" i="1" dirty="0" smtClean="0">
                <a:solidFill>
                  <a:srgbClr val="FFC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2019/20</a:t>
            </a:r>
            <a:r>
              <a:rPr lang="nb-NO" i="1" dirty="0" smtClean="0">
                <a:latin typeface="Calibri" panose="020F0502020204030204" pitchFamily="34" charset="0"/>
                <a:cs typeface="Calibri" panose="020F0502020204030204" pitchFamily="34" charset="0"/>
              </a:rPr>
              <a:t/>
            </a:r>
            <a:br>
              <a:rPr lang="nb-NO" i="1" dirty="0" smtClean="0">
                <a:latin typeface="Calibri" panose="020F0502020204030204" pitchFamily="34" charset="0"/>
                <a:cs typeface="Calibri" panose="020F0502020204030204" pitchFamily="34" charset="0"/>
              </a:rPr>
            </a:br>
            <a:r>
              <a:rPr lang="nb-NO" sz="1600" i="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 </a:t>
            </a:r>
            <a:r>
              <a:rPr lang="nb-NO" sz="1600" i="1"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recommended</a:t>
            </a:r>
            <a:r>
              <a:rPr lang="nb-NO" sz="1600" i="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nb-NO" sz="1600" i="1"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modules</a:t>
            </a:r>
            <a:r>
              <a:rPr lang="nb-NO" sz="1600" i="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in </a:t>
            </a:r>
            <a:r>
              <a:rPr lang="nb-NO" sz="1600"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Transferable</a:t>
            </a:r>
            <a:r>
              <a:rPr lang="nb-NO" sz="1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skills at IE:</a:t>
            </a:r>
            <a:endParaRPr lang="nb-NO" sz="1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 name="Rectangle 3"/>
          <p:cNvSpPr/>
          <p:nvPr/>
        </p:nvSpPr>
        <p:spPr>
          <a:xfrm>
            <a:off x="1109648" y="4732301"/>
            <a:ext cx="6858929" cy="400110"/>
          </a:xfrm>
          <a:prstGeom prst="rect">
            <a:avLst/>
          </a:prstGeom>
          <a:noFill/>
        </p:spPr>
        <p:txBody>
          <a:bodyPr wrap="none" lIns="91440" tIns="45720" rIns="91440" bIns="45720">
            <a:spAutoFit/>
          </a:bodyPr>
          <a:lstStyle/>
          <a:p>
            <a:r>
              <a:rPr lang="en-US" sz="2000" dirty="0">
                <a:solidFill>
                  <a:schemeClr val="bg1"/>
                </a:solidFill>
                <a:latin typeface="Cambria Math" panose="02040503050406030204" pitchFamily="18" charset="0"/>
                <a:ea typeface="Cambria Math" panose="02040503050406030204" pitchFamily="18" charset="0"/>
              </a:rPr>
              <a:t>Faculty of Information Technology and Electrical </a:t>
            </a:r>
            <a:r>
              <a:rPr lang="en-US" sz="2000" dirty="0" smtClean="0">
                <a:solidFill>
                  <a:schemeClr val="bg1"/>
                </a:solidFill>
                <a:latin typeface="Cambria Math" panose="02040503050406030204" pitchFamily="18" charset="0"/>
                <a:ea typeface="Cambria Math" panose="02040503050406030204" pitchFamily="18" charset="0"/>
              </a:rPr>
              <a:t>Engineering</a:t>
            </a:r>
            <a:endParaRPr lang="en-US" sz="2000" dirty="0">
              <a:solidFill>
                <a:schemeClr val="bg1"/>
              </a:solidFill>
              <a:latin typeface="Cambria Math" panose="02040503050406030204" pitchFamily="18" charset="0"/>
              <a:ea typeface="Cambria Math" panose="02040503050406030204" pitchFamily="18" charset="0"/>
            </a:endParaRPr>
          </a:p>
        </p:txBody>
      </p:sp>
      <p:graphicFrame>
        <p:nvGraphicFramePr>
          <p:cNvPr id="13" name="Diagram 12"/>
          <p:cNvGraphicFramePr/>
          <p:nvPr>
            <p:extLst>
              <p:ext uri="{D42A27DB-BD31-4B8C-83A1-F6EECF244321}">
                <p14:modId xmlns:p14="http://schemas.microsoft.com/office/powerpoint/2010/main" val="209517437"/>
              </p:ext>
            </p:extLst>
          </p:nvPr>
        </p:nvGraphicFramePr>
        <p:xfrm>
          <a:off x="1681252" y="58242"/>
          <a:ext cx="7247252" cy="4662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p:cNvSpPr txBox="1"/>
          <p:nvPr/>
        </p:nvSpPr>
        <p:spPr>
          <a:xfrm>
            <a:off x="1681252" y="23301"/>
            <a:ext cx="7247252" cy="400110"/>
          </a:xfrm>
          <a:prstGeom prst="rect">
            <a:avLst/>
          </a:prstGeom>
          <a:solidFill>
            <a:schemeClr val="accent1"/>
          </a:solidFill>
          <a:ln>
            <a:solidFill>
              <a:schemeClr val="bg1"/>
            </a:solidFill>
          </a:ln>
        </p:spPr>
        <p:txBody>
          <a:bodyPr wrap="square" rtlCol="0">
            <a:spAutoFit/>
          </a:bodyPr>
          <a:lstStyle/>
          <a:p>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t>
            </a:r>
            <a:r>
              <a:rPr lang="nb-NO" sz="1000" b="1" dirty="0" err="1"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a:t>
            </a:r>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IE-</a:t>
            </a:r>
            <a:r>
              <a:rPr lang="nb-NO" sz="1000" b="1" dirty="0" err="1"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faculty</a:t>
            </a:r>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it </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is </a:t>
            </a:r>
            <a:r>
              <a:rPr lang="nb-NO" sz="1000" b="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required</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nb-NO" sz="1000" b="1" dirty="0" err="1"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that</a:t>
            </a:r>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all PhD </a:t>
            </a:r>
            <a:r>
              <a:rPr lang="nb-NO" sz="1000" b="1" dirty="0" err="1"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candidates</a:t>
            </a:r>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nb-NO" sz="1000" b="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admitted</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 </a:t>
            </a:r>
            <a:r>
              <a:rPr lang="nb-NO" sz="1000" b="1" dirty="0" err="1"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a:t>
            </a:r>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nb-NO" sz="1000" b="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academic</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nb-NO" sz="1000" b="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year</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2019/20 or later) </a:t>
            </a:r>
            <a:r>
              <a:rPr lang="nb-NO" sz="1000" b="1" dirty="0" err="1"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includes</a:t>
            </a:r>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 </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minimum of 5 ECTS </a:t>
            </a:r>
            <a:r>
              <a:rPr lang="nb-NO" sz="1000" b="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within</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nb-NO" sz="1000" b="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transferable</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skills </a:t>
            </a:r>
            <a:r>
              <a:rPr lang="nb-NO" sz="1000" b="1" dirty="0" err="1"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on</a:t>
            </a:r>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PhD </a:t>
            </a:r>
            <a:r>
              <a:rPr lang="nb-NO" sz="1000" b="1" dirty="0" err="1"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level</a:t>
            </a:r>
            <a:r>
              <a:rPr lang="nb-NO" sz="1000" b="1" dirty="0"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It </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is </a:t>
            </a:r>
            <a:r>
              <a:rPr lang="nb-NO" sz="1000" b="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mandatory</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to </a:t>
            </a:r>
            <a:r>
              <a:rPr lang="nb-NO" sz="1000" b="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include</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t>
            </a:r>
            <a:r>
              <a:rPr lang="nb-NO" sz="1000" b="1"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least</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2.5 ECTS of </a:t>
            </a:r>
            <a:r>
              <a:rPr lang="nb-NO" sz="1000" b="1" dirty="0" err="1" smtClean="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ethics</a:t>
            </a:r>
            <a:r>
              <a:rPr lang="nb-NO" sz="1000" b="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40135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0</TotalTime>
  <Words>346</Words>
  <Application>Microsoft Office PowerPoint</Application>
  <PresentationFormat>On-screen Show (16:9)</PresentationFormat>
  <Paragraphs>27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Cambria Math</vt:lpstr>
      <vt:lpstr>Corbel</vt:lpstr>
      <vt:lpstr>Parallax</vt:lpstr>
      <vt:lpstr>   Transferable skills</vt:lpstr>
      <vt:lpstr>To be offered 2019/20 5 recommended modules in Transferable skills at IE:</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Transferable skills</dc:title>
  <dc:creator>Harald Lenschow</dc:creator>
  <cp:lastModifiedBy>Harald Lenschow</cp:lastModifiedBy>
  <cp:revision>23</cp:revision>
  <cp:lastPrinted>2019-07-04T11:01:03Z</cp:lastPrinted>
  <dcterms:created xsi:type="dcterms:W3CDTF">2019-07-03T15:37:12Z</dcterms:created>
  <dcterms:modified xsi:type="dcterms:W3CDTF">2019-07-04T11:36:01Z</dcterms:modified>
</cp:coreProperties>
</file>