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9.xml" ContentType="application/vnd.openxmlformats-officedocument.presentationml.tags+xml"/>
  <Override PartName="/ppt/tags/tag3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tags/tag31.xml" ContentType="application/vnd.openxmlformats-officedocument.presentationml.tags+xml"/>
  <Override PartName="/ppt/tags/tag32.xml" ContentType="application/vnd.openxmlformats-officedocument.presentationml.tags+xml"/>
  <Override PartName="/ppt/notesSlides/notesSlide24.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8"/>
  </p:notesMasterIdLst>
  <p:sldIdLst>
    <p:sldId id="3551" r:id="rId5"/>
    <p:sldId id="2147309123" r:id="rId6"/>
    <p:sldId id="2147309151" r:id="rId7"/>
    <p:sldId id="2147309125" r:id="rId8"/>
    <p:sldId id="2147309126" r:id="rId9"/>
    <p:sldId id="2147309127" r:id="rId10"/>
    <p:sldId id="2147309124" r:id="rId11"/>
    <p:sldId id="2147309128" r:id="rId12"/>
    <p:sldId id="2147309129" r:id="rId13"/>
    <p:sldId id="2147309153" r:id="rId14"/>
    <p:sldId id="2147309152" r:id="rId15"/>
    <p:sldId id="2147309130" r:id="rId16"/>
    <p:sldId id="2147195800" r:id="rId17"/>
    <p:sldId id="2147309131" r:id="rId18"/>
    <p:sldId id="2783" r:id="rId19"/>
    <p:sldId id="2147195838" r:id="rId20"/>
    <p:sldId id="2147195797" r:id="rId21"/>
    <p:sldId id="2147195901" r:id="rId22"/>
    <p:sldId id="3542" r:id="rId23"/>
    <p:sldId id="2147195798" r:id="rId24"/>
    <p:sldId id="2147309119" r:id="rId25"/>
    <p:sldId id="2147309139" r:id="rId26"/>
    <p:sldId id="2147309138" r:id="rId27"/>
    <p:sldId id="2147309141" r:id="rId28"/>
    <p:sldId id="2147309146" r:id="rId29"/>
    <p:sldId id="3533" r:id="rId30"/>
    <p:sldId id="2147309133" r:id="rId31"/>
    <p:sldId id="2147309134" r:id="rId32"/>
    <p:sldId id="2147195879" r:id="rId33"/>
    <p:sldId id="2147195857" r:id="rId34"/>
    <p:sldId id="2147195855" r:id="rId35"/>
    <p:sldId id="294" r:id="rId36"/>
    <p:sldId id="2147309132" r:id="rId37"/>
    <p:sldId id="2662" r:id="rId38"/>
    <p:sldId id="2147309143" r:id="rId39"/>
    <p:sldId id="275" r:id="rId40"/>
    <p:sldId id="277" r:id="rId41"/>
    <p:sldId id="278" r:id="rId42"/>
    <p:sldId id="279" r:id="rId43"/>
    <p:sldId id="280" r:id="rId44"/>
    <p:sldId id="281" r:id="rId45"/>
    <p:sldId id="2147309150" r:id="rId46"/>
    <p:sldId id="2147309145" r:id="rId47"/>
    <p:sldId id="2147309144" r:id="rId48"/>
    <p:sldId id="2147309147" r:id="rId49"/>
    <p:sldId id="2147309148" r:id="rId50"/>
    <p:sldId id="339" r:id="rId51"/>
    <p:sldId id="2147195865" r:id="rId52"/>
    <p:sldId id="2147309149" r:id="rId53"/>
    <p:sldId id="2147195861" r:id="rId54"/>
    <p:sldId id="2147195809" r:id="rId55"/>
    <p:sldId id="2147309135" r:id="rId56"/>
    <p:sldId id="2147309121" r:id="rId57"/>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6503ECDF-B2E9-4291-9128-1EF8A8D0F202}">
          <p14:sldIdLst>
            <p14:sldId id="3551"/>
          </p14:sldIdLst>
        </p14:section>
        <p14:section name="Icebreaker" id="{9F55417D-075B-427D-AB16-234F0A6779A5}">
          <p14:sldIdLst>
            <p14:sldId id="2147309123"/>
            <p14:sldId id="2147309151"/>
            <p14:sldId id="2147309125"/>
            <p14:sldId id="2147309126"/>
            <p14:sldId id="2147309127"/>
            <p14:sldId id="2147309124"/>
            <p14:sldId id="2147309128"/>
            <p14:sldId id="2147309129"/>
            <p14:sldId id="2147309153"/>
            <p14:sldId id="2147309152"/>
          </p14:sldIdLst>
        </p14:section>
        <p14:section name="Sprintmetodikk" id="{4C14C1A9-0027-4EC7-8EE4-F2896CC2D566}">
          <p14:sldIdLst>
            <p14:sldId id="2147309130"/>
            <p14:sldId id="2147195800"/>
            <p14:sldId id="2147309131"/>
            <p14:sldId id="2783"/>
            <p14:sldId id="2147195838"/>
            <p14:sldId id="2147195797"/>
            <p14:sldId id="2147195901"/>
            <p14:sldId id="3542"/>
            <p14:sldId id="2147195798"/>
          </p14:sldIdLst>
        </p14:section>
        <p14:section name="Tema og sprintspørsmål" id="{1B4CF317-FF4F-46A7-9608-85CCC0D84C2C}">
          <p14:sldIdLst>
            <p14:sldId id="2147309119"/>
          </p14:sldIdLst>
        </p14:section>
        <p14:section name="9:30" id="{336E2193-422B-4BB2-BE23-2ECEFAC608AE}">
          <p14:sldIdLst>
            <p14:sldId id="2147309139"/>
            <p14:sldId id="2147309138"/>
            <p14:sldId id="2147309141"/>
          </p14:sldIdLst>
        </p14:section>
        <p14:section name="10:00" id="{80CFECE8-BE36-4593-A719-1B484EDE203A}">
          <p14:sldIdLst>
            <p14:sldId id="2147309146"/>
            <p14:sldId id="3533"/>
            <p14:sldId id="2147309133"/>
            <p14:sldId id="2147309134"/>
          </p14:sldIdLst>
        </p14:section>
        <p14:section name="Prinsipper for organisering" id="{413D4017-B15D-4CB5-A6E2-DC95E3AD23C3}">
          <p14:sldIdLst>
            <p14:sldId id="2147195879"/>
            <p14:sldId id="2147195857"/>
          </p14:sldIdLst>
        </p14:section>
        <p14:section name="HKVB-spørsmål" id="{8BD7434E-E749-4077-90F8-561996AEDC47}">
          <p14:sldIdLst>
            <p14:sldId id="2147195855"/>
          </p14:sldIdLst>
        </p14:section>
        <p14:section name="Idégenerering" id="{03A5B651-7A3E-42BA-BAB0-E634A1F4294E}">
          <p14:sldIdLst>
            <p14:sldId id="294"/>
            <p14:sldId id="2147309132"/>
            <p14:sldId id="2662"/>
          </p14:sldIdLst>
        </p14:section>
        <p14:section name="Intro - Idégenerering" id="{83BB2A9A-2261-48C6-ADE4-CED218886AF3}">
          <p14:sldIdLst>
            <p14:sldId id="2147309143"/>
            <p14:sldId id="275"/>
            <p14:sldId id="277"/>
            <p14:sldId id="278"/>
            <p14:sldId id="279"/>
            <p14:sldId id="280"/>
            <p14:sldId id="281"/>
            <p14:sldId id="2147309150"/>
          </p14:sldIdLst>
        </p14:section>
        <p14:section name="Steg-for-steg" id="{8E5AEBF0-E3CE-43B9-A708-53619A5B823F}">
          <p14:sldIdLst>
            <p14:sldId id="2147309145"/>
            <p14:sldId id="2147309144"/>
            <p14:sldId id="2147309147"/>
            <p14:sldId id="2147309148"/>
            <p14:sldId id="339"/>
            <p14:sldId id="2147195865"/>
            <p14:sldId id="2147309149"/>
            <p14:sldId id="2147195861"/>
          </p14:sldIdLst>
        </p14:section>
        <p14:section name="Avslutning" id="{7FDCF158-80E2-47F8-A93B-6478E245D290}">
          <p14:sldIdLst>
            <p14:sldId id="2147195809"/>
            <p14:sldId id="2147309135"/>
            <p14:sldId id="214730912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B97F37-8A5D-E1F3-F12B-E63F58F70070}" name="Gunn Nancy Halsetrønning" initials="GH" userId="S::gunncy@ntnu.no::0485084a-e6e2-433b-8dfd-2fa452a1ae00" providerId="AD"/>
  <p188:author id="{71776770-F624-F5E0-E19B-5C680A3FD0C5}" name="Bjørn Haugstad" initials="BH" userId="S::bjhaugs@ntnu.no::afb9e6f2-d8bd-4cee-94d6-0a5ade91ae1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3B3D0"/>
    <a:srgbClr val="C7B98A"/>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ys stil 1 – uthevin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635" autoAdjust="0"/>
  </p:normalViewPr>
  <p:slideViewPr>
    <p:cSldViewPr snapToGrid="0">
      <p:cViewPr varScale="1">
        <p:scale>
          <a:sx n="69" d="100"/>
          <a:sy n="69" d="100"/>
        </p:scale>
        <p:origin x="1858" y="53"/>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D6F949-B5EB-49D9-A519-7572A9767DB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nb-NO"/>
        </a:p>
      </dgm:t>
    </dgm:pt>
    <dgm:pt modelId="{8DB4B86B-3D9F-4655-BBC0-4B5D11C22205}">
      <dgm:prSet phldrT="[Text]" custT="1"/>
      <dgm:spPr/>
      <dgm:t>
        <a:bodyPr/>
        <a:lstStyle/>
        <a:p>
          <a:r>
            <a:rPr lang="nb-NO" sz="1600"/>
            <a:t>Hvorfor design sprint?</a:t>
          </a:r>
        </a:p>
      </dgm:t>
    </dgm:pt>
    <dgm:pt modelId="{E86512B7-7D9F-411D-A5F2-675D8E0A2FDA}" type="parTrans" cxnId="{91EE9C1B-1A9B-4C16-8BAF-D337D6C921E4}">
      <dgm:prSet/>
      <dgm:spPr/>
      <dgm:t>
        <a:bodyPr/>
        <a:lstStyle/>
        <a:p>
          <a:endParaRPr lang="nb-NO" sz="1600"/>
        </a:p>
      </dgm:t>
    </dgm:pt>
    <dgm:pt modelId="{CA0479B8-DFFF-42E5-BABA-2B2350357CFE}" type="sibTrans" cxnId="{91EE9C1B-1A9B-4C16-8BAF-D337D6C921E4}">
      <dgm:prSet custT="1"/>
      <dgm:spPr/>
      <dgm:t>
        <a:bodyPr/>
        <a:lstStyle/>
        <a:p>
          <a:endParaRPr lang="nb-NO" sz="1050"/>
        </a:p>
      </dgm:t>
    </dgm:pt>
    <dgm:pt modelId="{7D37A033-B134-4E70-AA6F-B808C3B7CA62}">
      <dgm:prSet phldrT="[Text]" custT="1"/>
      <dgm:spPr/>
      <dgm:t>
        <a:bodyPr/>
        <a:lstStyle/>
        <a:p>
          <a:r>
            <a:rPr lang="nb-NO" sz="1200"/>
            <a:t>Gir mulighet til å jobbe konsentrert og fokusert med konkrete fokusområder i en kort periode</a:t>
          </a:r>
        </a:p>
      </dgm:t>
    </dgm:pt>
    <dgm:pt modelId="{AC7799D4-1A7B-4504-8270-5DA908C54253}" type="parTrans" cxnId="{358BC88B-39E5-4028-B259-6B6E90C4C78D}">
      <dgm:prSet/>
      <dgm:spPr/>
      <dgm:t>
        <a:bodyPr/>
        <a:lstStyle/>
        <a:p>
          <a:endParaRPr lang="nb-NO" sz="1600"/>
        </a:p>
      </dgm:t>
    </dgm:pt>
    <dgm:pt modelId="{336C3A72-D91E-44F5-BC45-78D47423289A}" type="sibTrans" cxnId="{358BC88B-39E5-4028-B259-6B6E90C4C78D}">
      <dgm:prSet custT="1"/>
      <dgm:spPr/>
      <dgm:t>
        <a:bodyPr/>
        <a:lstStyle/>
        <a:p>
          <a:endParaRPr lang="nb-NO" sz="1050"/>
        </a:p>
      </dgm:t>
    </dgm:pt>
    <dgm:pt modelId="{2523AD18-D65D-4C3E-B2B9-0DD88E1F3EF3}">
      <dgm:prSet custT="1"/>
      <dgm:spPr/>
      <dgm:t>
        <a:bodyPr/>
        <a:lstStyle/>
        <a:p>
          <a:r>
            <a:rPr lang="nb-NO" sz="1200"/>
            <a:t>Effektiv og strukturert metode for å komme fram til løsninger raskt, vi sparer tid</a:t>
          </a:r>
        </a:p>
      </dgm:t>
    </dgm:pt>
    <dgm:pt modelId="{8EFD16C1-1CDD-4374-BD30-ADC7BE4FBE2A}" type="parTrans" cxnId="{71FBDF8B-549E-4F82-831C-3E52E3AEC3AA}">
      <dgm:prSet/>
      <dgm:spPr/>
      <dgm:t>
        <a:bodyPr/>
        <a:lstStyle/>
        <a:p>
          <a:endParaRPr lang="nb-NO" sz="1600"/>
        </a:p>
      </dgm:t>
    </dgm:pt>
    <dgm:pt modelId="{5A2DD11D-A9E2-4B5B-ACC3-35DD57E1C9F9}" type="sibTrans" cxnId="{71FBDF8B-549E-4F82-831C-3E52E3AEC3AA}">
      <dgm:prSet custT="1"/>
      <dgm:spPr/>
      <dgm:t>
        <a:bodyPr/>
        <a:lstStyle/>
        <a:p>
          <a:endParaRPr lang="nb-NO" sz="1050"/>
        </a:p>
      </dgm:t>
    </dgm:pt>
    <dgm:pt modelId="{359311B3-624A-44DE-95F2-22C7BFDB85BA}">
      <dgm:prSet custT="1"/>
      <dgm:spPr/>
      <dgm:t>
        <a:bodyPr/>
        <a:lstStyle/>
        <a:p>
          <a:r>
            <a:rPr lang="nb-NO" sz="1200"/>
            <a:t>Tverrfaglig, ulike aktører er inne på ulike tidspunkter og har ulike roller og oppgaver</a:t>
          </a:r>
        </a:p>
      </dgm:t>
    </dgm:pt>
    <dgm:pt modelId="{B3086474-CB9F-4A5E-BB54-AFC97CCC1DFF}" type="parTrans" cxnId="{36A4F1D0-D293-41F9-8B3C-E752D89DCD44}">
      <dgm:prSet/>
      <dgm:spPr/>
      <dgm:t>
        <a:bodyPr/>
        <a:lstStyle/>
        <a:p>
          <a:endParaRPr lang="nb-NO" sz="1600"/>
        </a:p>
      </dgm:t>
    </dgm:pt>
    <dgm:pt modelId="{9C3E3C84-DF44-4D91-9F08-2F96D5DFB5FE}" type="sibTrans" cxnId="{36A4F1D0-D293-41F9-8B3C-E752D89DCD44}">
      <dgm:prSet custT="1"/>
      <dgm:spPr/>
      <dgm:t>
        <a:bodyPr/>
        <a:lstStyle/>
        <a:p>
          <a:endParaRPr lang="nb-NO" sz="1050"/>
        </a:p>
      </dgm:t>
    </dgm:pt>
    <dgm:pt modelId="{D3E5E329-8DD2-4014-80AE-93D50CCF6BF4}">
      <dgm:prSet custT="1"/>
      <dgm:spPr/>
      <dgm:t>
        <a:bodyPr/>
        <a:lstStyle/>
        <a:p>
          <a:r>
            <a:rPr lang="nb-NO" sz="1200"/>
            <a:t>Gir store mengder input som prosesseres uten avbrudd</a:t>
          </a:r>
        </a:p>
      </dgm:t>
    </dgm:pt>
    <dgm:pt modelId="{6B53416A-D324-4C4A-B530-A7DCF41D9892}" type="parTrans" cxnId="{50D29B09-8CEA-4FB1-BE50-BF19C08117D1}">
      <dgm:prSet/>
      <dgm:spPr/>
      <dgm:t>
        <a:bodyPr/>
        <a:lstStyle/>
        <a:p>
          <a:endParaRPr lang="nb-NO" sz="1600"/>
        </a:p>
      </dgm:t>
    </dgm:pt>
    <dgm:pt modelId="{6B4E64EC-5B82-40E9-9EAF-6FAD8B11BE14}" type="sibTrans" cxnId="{50D29B09-8CEA-4FB1-BE50-BF19C08117D1}">
      <dgm:prSet/>
      <dgm:spPr/>
      <dgm:t>
        <a:bodyPr/>
        <a:lstStyle/>
        <a:p>
          <a:endParaRPr lang="nb-NO" sz="1600"/>
        </a:p>
      </dgm:t>
    </dgm:pt>
    <dgm:pt modelId="{E9ED0641-A2D8-4072-8C94-F0296C050FA9}" type="pres">
      <dgm:prSet presAssocID="{5AD6F949-B5EB-49D9-A519-7572A9767DBC}" presName="diagram" presStyleCnt="0">
        <dgm:presLayoutVars>
          <dgm:dir/>
          <dgm:resizeHandles val="exact"/>
        </dgm:presLayoutVars>
      </dgm:prSet>
      <dgm:spPr/>
    </dgm:pt>
    <dgm:pt modelId="{EB045DE2-6E44-4994-8D44-0CE744B50AE6}" type="pres">
      <dgm:prSet presAssocID="{8DB4B86B-3D9F-4655-BBC0-4B5D11C22205}" presName="node" presStyleLbl="node1" presStyleIdx="0" presStyleCnt="5" custScaleX="116916" custScaleY="70715">
        <dgm:presLayoutVars>
          <dgm:bulletEnabled val="1"/>
        </dgm:presLayoutVars>
      </dgm:prSet>
      <dgm:spPr/>
    </dgm:pt>
    <dgm:pt modelId="{4DF28F4A-A9EC-4271-8CE9-5C7FCDCCBD64}" type="pres">
      <dgm:prSet presAssocID="{CA0479B8-DFFF-42E5-BABA-2B2350357CFE}" presName="sibTrans" presStyleCnt="0"/>
      <dgm:spPr/>
    </dgm:pt>
    <dgm:pt modelId="{9DEBD255-9D08-4E4C-8070-7C87EC5E5537}" type="pres">
      <dgm:prSet presAssocID="{7D37A033-B134-4E70-AA6F-B808C3B7CA62}" presName="node" presStyleLbl="node1" presStyleIdx="1" presStyleCnt="5" custScaleX="116856">
        <dgm:presLayoutVars>
          <dgm:bulletEnabled val="1"/>
        </dgm:presLayoutVars>
      </dgm:prSet>
      <dgm:spPr/>
    </dgm:pt>
    <dgm:pt modelId="{A83081F9-78A6-439A-8171-317CB523EBB1}" type="pres">
      <dgm:prSet presAssocID="{336C3A72-D91E-44F5-BC45-78D47423289A}" presName="sibTrans" presStyleCnt="0"/>
      <dgm:spPr/>
    </dgm:pt>
    <dgm:pt modelId="{560F2D0E-85CA-4C0B-81B2-CC08FC8E52C1}" type="pres">
      <dgm:prSet presAssocID="{2523AD18-D65D-4C3E-B2B9-0DD88E1F3EF3}" presName="node" presStyleLbl="node1" presStyleIdx="2" presStyleCnt="5" custScaleX="116856">
        <dgm:presLayoutVars>
          <dgm:bulletEnabled val="1"/>
        </dgm:presLayoutVars>
      </dgm:prSet>
      <dgm:spPr/>
    </dgm:pt>
    <dgm:pt modelId="{DE985C56-39AB-4F3A-87E4-341592BEF821}" type="pres">
      <dgm:prSet presAssocID="{5A2DD11D-A9E2-4B5B-ACC3-35DD57E1C9F9}" presName="sibTrans" presStyleCnt="0"/>
      <dgm:spPr/>
    </dgm:pt>
    <dgm:pt modelId="{BBC5943C-621B-48D7-8154-EFB9C09F6C58}" type="pres">
      <dgm:prSet presAssocID="{359311B3-624A-44DE-95F2-22C7BFDB85BA}" presName="node" presStyleLbl="node1" presStyleIdx="3" presStyleCnt="5" custScaleX="116856">
        <dgm:presLayoutVars>
          <dgm:bulletEnabled val="1"/>
        </dgm:presLayoutVars>
      </dgm:prSet>
      <dgm:spPr/>
    </dgm:pt>
    <dgm:pt modelId="{72677DF2-703E-4238-BE1D-2142BBDA007D}" type="pres">
      <dgm:prSet presAssocID="{9C3E3C84-DF44-4D91-9F08-2F96D5DFB5FE}" presName="sibTrans" presStyleCnt="0"/>
      <dgm:spPr/>
    </dgm:pt>
    <dgm:pt modelId="{78C4EB1B-CA68-48C7-A34D-F9410E8042CA}" type="pres">
      <dgm:prSet presAssocID="{D3E5E329-8DD2-4014-80AE-93D50CCF6BF4}" presName="node" presStyleLbl="node1" presStyleIdx="4" presStyleCnt="5" custScaleX="116856">
        <dgm:presLayoutVars>
          <dgm:bulletEnabled val="1"/>
        </dgm:presLayoutVars>
      </dgm:prSet>
      <dgm:spPr/>
    </dgm:pt>
  </dgm:ptLst>
  <dgm:cxnLst>
    <dgm:cxn modelId="{50D29B09-8CEA-4FB1-BE50-BF19C08117D1}" srcId="{5AD6F949-B5EB-49D9-A519-7572A9767DBC}" destId="{D3E5E329-8DD2-4014-80AE-93D50CCF6BF4}" srcOrd="4" destOrd="0" parTransId="{6B53416A-D324-4C4A-B530-A7DCF41D9892}" sibTransId="{6B4E64EC-5B82-40E9-9EAF-6FAD8B11BE14}"/>
    <dgm:cxn modelId="{91EE9C1B-1A9B-4C16-8BAF-D337D6C921E4}" srcId="{5AD6F949-B5EB-49D9-A519-7572A9767DBC}" destId="{8DB4B86B-3D9F-4655-BBC0-4B5D11C22205}" srcOrd="0" destOrd="0" parTransId="{E86512B7-7D9F-411D-A5F2-675D8E0A2FDA}" sibTransId="{CA0479B8-DFFF-42E5-BABA-2B2350357CFE}"/>
    <dgm:cxn modelId="{7C74771D-5C36-4B74-AC8D-2F881F45B59E}" type="presOf" srcId="{359311B3-624A-44DE-95F2-22C7BFDB85BA}" destId="{BBC5943C-621B-48D7-8154-EFB9C09F6C58}" srcOrd="0" destOrd="0" presId="urn:microsoft.com/office/officeart/2005/8/layout/default"/>
    <dgm:cxn modelId="{B82F7F5C-EEBC-4D32-9D97-3EE2F99F8C80}" type="presOf" srcId="{7D37A033-B134-4E70-AA6F-B808C3B7CA62}" destId="{9DEBD255-9D08-4E4C-8070-7C87EC5E5537}" srcOrd="0" destOrd="0" presId="urn:microsoft.com/office/officeart/2005/8/layout/default"/>
    <dgm:cxn modelId="{8F0A866B-92F9-4147-8013-85DA4E6A4862}" type="presOf" srcId="{2523AD18-D65D-4C3E-B2B9-0DD88E1F3EF3}" destId="{560F2D0E-85CA-4C0B-81B2-CC08FC8E52C1}" srcOrd="0" destOrd="0" presId="urn:microsoft.com/office/officeart/2005/8/layout/default"/>
    <dgm:cxn modelId="{CEA3DE80-6DFE-41AC-90D8-BF5FB0B9DA1A}" type="presOf" srcId="{8DB4B86B-3D9F-4655-BBC0-4B5D11C22205}" destId="{EB045DE2-6E44-4994-8D44-0CE744B50AE6}" srcOrd="0" destOrd="0" presId="urn:microsoft.com/office/officeart/2005/8/layout/default"/>
    <dgm:cxn modelId="{358BC88B-39E5-4028-B259-6B6E90C4C78D}" srcId="{5AD6F949-B5EB-49D9-A519-7572A9767DBC}" destId="{7D37A033-B134-4E70-AA6F-B808C3B7CA62}" srcOrd="1" destOrd="0" parTransId="{AC7799D4-1A7B-4504-8270-5DA908C54253}" sibTransId="{336C3A72-D91E-44F5-BC45-78D47423289A}"/>
    <dgm:cxn modelId="{71FBDF8B-549E-4F82-831C-3E52E3AEC3AA}" srcId="{5AD6F949-B5EB-49D9-A519-7572A9767DBC}" destId="{2523AD18-D65D-4C3E-B2B9-0DD88E1F3EF3}" srcOrd="2" destOrd="0" parTransId="{8EFD16C1-1CDD-4374-BD30-ADC7BE4FBE2A}" sibTransId="{5A2DD11D-A9E2-4B5B-ACC3-35DD57E1C9F9}"/>
    <dgm:cxn modelId="{8B6035A8-FAC5-4C35-B7D6-51AC51B74162}" type="presOf" srcId="{5AD6F949-B5EB-49D9-A519-7572A9767DBC}" destId="{E9ED0641-A2D8-4072-8C94-F0296C050FA9}" srcOrd="0" destOrd="0" presId="urn:microsoft.com/office/officeart/2005/8/layout/default"/>
    <dgm:cxn modelId="{C5F164C5-2C66-4044-B132-FA0BBB796CE1}" type="presOf" srcId="{D3E5E329-8DD2-4014-80AE-93D50CCF6BF4}" destId="{78C4EB1B-CA68-48C7-A34D-F9410E8042CA}" srcOrd="0" destOrd="0" presId="urn:microsoft.com/office/officeart/2005/8/layout/default"/>
    <dgm:cxn modelId="{36A4F1D0-D293-41F9-8B3C-E752D89DCD44}" srcId="{5AD6F949-B5EB-49D9-A519-7572A9767DBC}" destId="{359311B3-624A-44DE-95F2-22C7BFDB85BA}" srcOrd="3" destOrd="0" parTransId="{B3086474-CB9F-4A5E-BB54-AFC97CCC1DFF}" sibTransId="{9C3E3C84-DF44-4D91-9F08-2F96D5DFB5FE}"/>
    <dgm:cxn modelId="{F552BCE1-95CB-425F-92D0-797293D7F02F}" type="presParOf" srcId="{E9ED0641-A2D8-4072-8C94-F0296C050FA9}" destId="{EB045DE2-6E44-4994-8D44-0CE744B50AE6}" srcOrd="0" destOrd="0" presId="urn:microsoft.com/office/officeart/2005/8/layout/default"/>
    <dgm:cxn modelId="{177C33D0-B72B-4C06-892A-938897BB4C60}" type="presParOf" srcId="{E9ED0641-A2D8-4072-8C94-F0296C050FA9}" destId="{4DF28F4A-A9EC-4271-8CE9-5C7FCDCCBD64}" srcOrd="1" destOrd="0" presId="urn:microsoft.com/office/officeart/2005/8/layout/default"/>
    <dgm:cxn modelId="{429B333F-D7C9-4FAD-9190-D905B9621508}" type="presParOf" srcId="{E9ED0641-A2D8-4072-8C94-F0296C050FA9}" destId="{9DEBD255-9D08-4E4C-8070-7C87EC5E5537}" srcOrd="2" destOrd="0" presId="urn:microsoft.com/office/officeart/2005/8/layout/default"/>
    <dgm:cxn modelId="{1CD81D71-2F5F-4715-8C1F-9B4E5C128A00}" type="presParOf" srcId="{E9ED0641-A2D8-4072-8C94-F0296C050FA9}" destId="{A83081F9-78A6-439A-8171-317CB523EBB1}" srcOrd="3" destOrd="0" presId="urn:microsoft.com/office/officeart/2005/8/layout/default"/>
    <dgm:cxn modelId="{0DFAAB92-B2ED-4C25-A6AC-5786785CC8B3}" type="presParOf" srcId="{E9ED0641-A2D8-4072-8C94-F0296C050FA9}" destId="{560F2D0E-85CA-4C0B-81B2-CC08FC8E52C1}" srcOrd="4" destOrd="0" presId="urn:microsoft.com/office/officeart/2005/8/layout/default"/>
    <dgm:cxn modelId="{5319040B-9A2B-4722-AD18-42333537EA4E}" type="presParOf" srcId="{E9ED0641-A2D8-4072-8C94-F0296C050FA9}" destId="{DE985C56-39AB-4F3A-87E4-341592BEF821}" srcOrd="5" destOrd="0" presId="urn:microsoft.com/office/officeart/2005/8/layout/default"/>
    <dgm:cxn modelId="{77EB56F0-6661-4AC1-B15D-135C533F1E8B}" type="presParOf" srcId="{E9ED0641-A2D8-4072-8C94-F0296C050FA9}" destId="{BBC5943C-621B-48D7-8154-EFB9C09F6C58}" srcOrd="6" destOrd="0" presId="urn:microsoft.com/office/officeart/2005/8/layout/default"/>
    <dgm:cxn modelId="{1ED51145-045A-4648-8C0A-6AB6F9696B77}" type="presParOf" srcId="{E9ED0641-A2D8-4072-8C94-F0296C050FA9}" destId="{72677DF2-703E-4238-BE1D-2142BBDA007D}" srcOrd="7" destOrd="0" presId="urn:microsoft.com/office/officeart/2005/8/layout/default"/>
    <dgm:cxn modelId="{5A4F34DC-42DB-4E33-8BAA-20C1A7AD6D19}" type="presParOf" srcId="{E9ED0641-A2D8-4072-8C94-F0296C050FA9}" destId="{78C4EB1B-CA68-48C7-A34D-F9410E8042CA}"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127392-C0E5-4505-B9D4-67054FF4624C}" type="doc">
      <dgm:prSet loTypeId="urn:diagrams.loki3.com/VaryingWidthList" loCatId="list" qsTypeId="urn:microsoft.com/office/officeart/2005/8/quickstyle/simple1" qsCatId="simple" csTypeId="urn:microsoft.com/office/officeart/2005/8/colors/colorful1" csCatId="colorful" phldr="1"/>
      <dgm:spPr/>
      <dgm:t>
        <a:bodyPr/>
        <a:lstStyle/>
        <a:p>
          <a:endParaRPr lang="nb-NO"/>
        </a:p>
      </dgm:t>
    </dgm:pt>
    <dgm:pt modelId="{1CE0A4FC-9FA1-4D22-ABCC-FE0010925ABC}">
      <dgm:prSet phldrT="[Text]"/>
      <dgm:spPr/>
      <dgm:t>
        <a:bodyPr/>
        <a:lstStyle/>
        <a:p>
          <a:r>
            <a:rPr lang="nb-NO"/>
            <a:t>Gjensidig taushetsplikt i gruppen</a:t>
          </a:r>
        </a:p>
      </dgm:t>
    </dgm:pt>
    <dgm:pt modelId="{0FDBBBF9-8BF3-4E02-BB7E-7A3299195088}" type="parTrans" cxnId="{AECA3BBF-166B-42E1-92A4-18EF0827EC1D}">
      <dgm:prSet/>
      <dgm:spPr/>
      <dgm:t>
        <a:bodyPr/>
        <a:lstStyle/>
        <a:p>
          <a:endParaRPr lang="nb-NO"/>
        </a:p>
      </dgm:t>
    </dgm:pt>
    <dgm:pt modelId="{B838F476-5B12-467B-ADB1-B6973A1F1E96}" type="sibTrans" cxnId="{AECA3BBF-166B-42E1-92A4-18EF0827EC1D}">
      <dgm:prSet/>
      <dgm:spPr/>
      <dgm:t>
        <a:bodyPr/>
        <a:lstStyle/>
        <a:p>
          <a:endParaRPr lang="nb-NO"/>
        </a:p>
      </dgm:t>
    </dgm:pt>
    <dgm:pt modelId="{5E5F879E-A6CD-4A96-9800-A69D22B08161}">
      <dgm:prSet/>
      <dgm:spPr/>
      <dgm:t>
        <a:bodyPr/>
        <a:lstStyle/>
        <a:p>
          <a:r>
            <a:rPr lang="nb-NO"/>
            <a:t>Lytt mer enn du snakker</a:t>
          </a:r>
        </a:p>
      </dgm:t>
    </dgm:pt>
    <dgm:pt modelId="{7FB99774-009C-4BD2-B3DC-24D42302FC99}" type="parTrans" cxnId="{80A3FD42-5C5A-40D7-A9E9-C27E22EE88CD}">
      <dgm:prSet/>
      <dgm:spPr/>
      <dgm:t>
        <a:bodyPr/>
        <a:lstStyle/>
        <a:p>
          <a:endParaRPr lang="nb-NO"/>
        </a:p>
      </dgm:t>
    </dgm:pt>
    <dgm:pt modelId="{705ADF6A-F755-4D15-9738-AE41DC0D93F9}" type="sibTrans" cxnId="{80A3FD42-5C5A-40D7-A9E9-C27E22EE88CD}">
      <dgm:prSet/>
      <dgm:spPr/>
      <dgm:t>
        <a:bodyPr/>
        <a:lstStyle/>
        <a:p>
          <a:endParaRPr lang="nb-NO"/>
        </a:p>
      </dgm:t>
    </dgm:pt>
    <dgm:pt modelId="{A484FFA3-8655-4221-BB13-B106DF689858}">
      <dgm:prSet/>
      <dgm:spPr/>
      <dgm:t>
        <a:bodyPr/>
        <a:lstStyle/>
        <a:p>
          <a:r>
            <a:rPr lang="nb-NO"/>
            <a:t>Still utforskende spørsmål «hvorfor, hvordan, hvilke…»</a:t>
          </a:r>
        </a:p>
      </dgm:t>
    </dgm:pt>
    <dgm:pt modelId="{718E9760-2C05-4283-AE8B-98BF8605E3C5}" type="parTrans" cxnId="{74EE45D3-408E-4071-BDA6-97E50F182A61}">
      <dgm:prSet/>
      <dgm:spPr/>
      <dgm:t>
        <a:bodyPr/>
        <a:lstStyle/>
        <a:p>
          <a:endParaRPr lang="nb-NO"/>
        </a:p>
      </dgm:t>
    </dgm:pt>
    <dgm:pt modelId="{0B965FB9-8D4C-4738-A63D-EB043C849820}" type="sibTrans" cxnId="{74EE45D3-408E-4071-BDA6-97E50F182A61}">
      <dgm:prSet/>
      <dgm:spPr/>
      <dgm:t>
        <a:bodyPr/>
        <a:lstStyle/>
        <a:p>
          <a:endParaRPr lang="nb-NO"/>
        </a:p>
      </dgm:t>
    </dgm:pt>
    <dgm:pt modelId="{5BB7114F-A958-4498-9A73-F2E930BCC4C1}">
      <dgm:prSet/>
      <dgm:spPr/>
      <dgm:t>
        <a:bodyPr/>
        <a:lstStyle/>
        <a:p>
          <a:r>
            <a:rPr lang="nb-NO"/>
            <a:t>Vær åpen for andres idéer</a:t>
          </a:r>
        </a:p>
      </dgm:t>
    </dgm:pt>
    <dgm:pt modelId="{5A76CDB0-B7B1-46D5-BC95-E96039FB22B2}" type="parTrans" cxnId="{C24F4A90-EE48-4F5F-A43C-33658E4B1532}">
      <dgm:prSet/>
      <dgm:spPr/>
      <dgm:t>
        <a:bodyPr/>
        <a:lstStyle/>
        <a:p>
          <a:endParaRPr lang="nb-NO"/>
        </a:p>
      </dgm:t>
    </dgm:pt>
    <dgm:pt modelId="{325DA0A4-8C08-46A7-AB89-6280AED30F17}" type="sibTrans" cxnId="{C24F4A90-EE48-4F5F-A43C-33658E4B1532}">
      <dgm:prSet/>
      <dgm:spPr/>
      <dgm:t>
        <a:bodyPr/>
        <a:lstStyle/>
        <a:p>
          <a:endParaRPr lang="nb-NO"/>
        </a:p>
      </dgm:t>
    </dgm:pt>
    <dgm:pt modelId="{FFD20287-3F51-4959-90FA-7BA14FDF1A4E}">
      <dgm:prSet/>
      <dgm:spPr/>
      <dgm:t>
        <a:bodyPr/>
        <a:lstStyle/>
        <a:p>
          <a:r>
            <a:rPr lang="nb-NO"/>
            <a:t>Ha respekt for hverandre</a:t>
          </a:r>
        </a:p>
      </dgm:t>
    </dgm:pt>
    <dgm:pt modelId="{7D61D25C-63D1-409F-B855-E9C41A9339EF}" type="parTrans" cxnId="{918DEDEA-48F0-4E9E-B965-897F9EABF2E9}">
      <dgm:prSet/>
      <dgm:spPr/>
      <dgm:t>
        <a:bodyPr/>
        <a:lstStyle/>
        <a:p>
          <a:endParaRPr lang="nb-NO"/>
        </a:p>
      </dgm:t>
    </dgm:pt>
    <dgm:pt modelId="{5EA8C0BA-EF10-4520-8B0B-515FE0883C9E}" type="sibTrans" cxnId="{918DEDEA-48F0-4E9E-B965-897F9EABF2E9}">
      <dgm:prSet/>
      <dgm:spPr/>
      <dgm:t>
        <a:bodyPr/>
        <a:lstStyle/>
        <a:p>
          <a:endParaRPr lang="nb-NO"/>
        </a:p>
      </dgm:t>
    </dgm:pt>
    <dgm:pt modelId="{8DF826E5-A0E1-47DD-A021-DD6B805BFBCC}" type="pres">
      <dgm:prSet presAssocID="{E6127392-C0E5-4505-B9D4-67054FF4624C}" presName="Name0" presStyleCnt="0">
        <dgm:presLayoutVars>
          <dgm:resizeHandles/>
        </dgm:presLayoutVars>
      </dgm:prSet>
      <dgm:spPr/>
    </dgm:pt>
    <dgm:pt modelId="{360E27C0-8F5C-4710-84DD-52CBFDA712E9}" type="pres">
      <dgm:prSet presAssocID="{1CE0A4FC-9FA1-4D22-ABCC-FE0010925ABC}" presName="text" presStyleLbl="node1" presStyleIdx="0" presStyleCnt="5">
        <dgm:presLayoutVars>
          <dgm:bulletEnabled val="1"/>
        </dgm:presLayoutVars>
      </dgm:prSet>
      <dgm:spPr/>
    </dgm:pt>
    <dgm:pt modelId="{B2A6067B-8191-43F0-8095-3CE3E583D84C}" type="pres">
      <dgm:prSet presAssocID="{B838F476-5B12-467B-ADB1-B6973A1F1E96}" presName="space" presStyleCnt="0"/>
      <dgm:spPr/>
    </dgm:pt>
    <dgm:pt modelId="{F93A105E-D9B9-48EB-B3F0-81E997B47F9F}" type="pres">
      <dgm:prSet presAssocID="{5E5F879E-A6CD-4A96-9800-A69D22B08161}" presName="text" presStyleLbl="node1" presStyleIdx="1" presStyleCnt="5">
        <dgm:presLayoutVars>
          <dgm:bulletEnabled val="1"/>
        </dgm:presLayoutVars>
      </dgm:prSet>
      <dgm:spPr/>
    </dgm:pt>
    <dgm:pt modelId="{188EFBC6-E2E8-4B97-9274-F15E55227BE6}" type="pres">
      <dgm:prSet presAssocID="{705ADF6A-F755-4D15-9738-AE41DC0D93F9}" presName="space" presStyleCnt="0"/>
      <dgm:spPr/>
    </dgm:pt>
    <dgm:pt modelId="{F3C24223-7154-4444-ACA6-9E51B6185CF8}" type="pres">
      <dgm:prSet presAssocID="{A484FFA3-8655-4221-BB13-B106DF689858}" presName="text" presStyleLbl="node1" presStyleIdx="2" presStyleCnt="5">
        <dgm:presLayoutVars>
          <dgm:bulletEnabled val="1"/>
        </dgm:presLayoutVars>
      </dgm:prSet>
      <dgm:spPr/>
    </dgm:pt>
    <dgm:pt modelId="{E78E6358-0024-4DF3-BE62-CD161C286180}" type="pres">
      <dgm:prSet presAssocID="{0B965FB9-8D4C-4738-A63D-EB043C849820}" presName="space" presStyleCnt="0"/>
      <dgm:spPr/>
    </dgm:pt>
    <dgm:pt modelId="{461C6DCE-066A-4503-AC58-E5B3263655B8}" type="pres">
      <dgm:prSet presAssocID="{5BB7114F-A958-4498-9A73-F2E930BCC4C1}" presName="text" presStyleLbl="node1" presStyleIdx="3" presStyleCnt="5">
        <dgm:presLayoutVars>
          <dgm:bulletEnabled val="1"/>
        </dgm:presLayoutVars>
      </dgm:prSet>
      <dgm:spPr/>
    </dgm:pt>
    <dgm:pt modelId="{7C23AB72-38D8-42A3-BE9B-1B9E6394C4D5}" type="pres">
      <dgm:prSet presAssocID="{325DA0A4-8C08-46A7-AB89-6280AED30F17}" presName="space" presStyleCnt="0"/>
      <dgm:spPr/>
    </dgm:pt>
    <dgm:pt modelId="{9B4DBF96-201C-45E0-89DC-B684D28AEB2D}" type="pres">
      <dgm:prSet presAssocID="{FFD20287-3F51-4959-90FA-7BA14FDF1A4E}" presName="text" presStyleLbl="node1" presStyleIdx="4" presStyleCnt="5">
        <dgm:presLayoutVars>
          <dgm:bulletEnabled val="1"/>
        </dgm:presLayoutVars>
      </dgm:prSet>
      <dgm:spPr/>
    </dgm:pt>
  </dgm:ptLst>
  <dgm:cxnLst>
    <dgm:cxn modelId="{7439FE01-07EE-49B3-AB62-F092FCC85CD0}" type="presOf" srcId="{FFD20287-3F51-4959-90FA-7BA14FDF1A4E}" destId="{9B4DBF96-201C-45E0-89DC-B684D28AEB2D}" srcOrd="0" destOrd="0" presId="urn:diagrams.loki3.com/VaryingWidthList"/>
    <dgm:cxn modelId="{75109809-9DA2-4059-B847-E83C4B5D57B7}" type="presOf" srcId="{1CE0A4FC-9FA1-4D22-ABCC-FE0010925ABC}" destId="{360E27C0-8F5C-4710-84DD-52CBFDA712E9}" srcOrd="0" destOrd="0" presId="urn:diagrams.loki3.com/VaryingWidthList"/>
    <dgm:cxn modelId="{9C814216-6E35-49C1-8780-CFEA68A0D7BF}" type="presOf" srcId="{5E5F879E-A6CD-4A96-9800-A69D22B08161}" destId="{F93A105E-D9B9-48EB-B3F0-81E997B47F9F}" srcOrd="0" destOrd="0" presId="urn:diagrams.loki3.com/VaryingWidthList"/>
    <dgm:cxn modelId="{022C7C35-6BD8-474A-8DB8-B4C21CF4D150}" type="presOf" srcId="{A484FFA3-8655-4221-BB13-B106DF689858}" destId="{F3C24223-7154-4444-ACA6-9E51B6185CF8}" srcOrd="0" destOrd="0" presId="urn:diagrams.loki3.com/VaryingWidthList"/>
    <dgm:cxn modelId="{A1C3A837-3478-4A18-A497-E61AB0CD763A}" type="presOf" srcId="{5BB7114F-A958-4498-9A73-F2E930BCC4C1}" destId="{461C6DCE-066A-4503-AC58-E5B3263655B8}" srcOrd="0" destOrd="0" presId="urn:diagrams.loki3.com/VaryingWidthList"/>
    <dgm:cxn modelId="{80A3FD42-5C5A-40D7-A9E9-C27E22EE88CD}" srcId="{E6127392-C0E5-4505-B9D4-67054FF4624C}" destId="{5E5F879E-A6CD-4A96-9800-A69D22B08161}" srcOrd="1" destOrd="0" parTransId="{7FB99774-009C-4BD2-B3DC-24D42302FC99}" sibTransId="{705ADF6A-F755-4D15-9738-AE41DC0D93F9}"/>
    <dgm:cxn modelId="{B5A43556-0F6A-4CF3-87A5-EFBD7D8FF262}" type="presOf" srcId="{E6127392-C0E5-4505-B9D4-67054FF4624C}" destId="{8DF826E5-A0E1-47DD-A021-DD6B805BFBCC}" srcOrd="0" destOrd="0" presId="urn:diagrams.loki3.com/VaryingWidthList"/>
    <dgm:cxn modelId="{C24F4A90-EE48-4F5F-A43C-33658E4B1532}" srcId="{E6127392-C0E5-4505-B9D4-67054FF4624C}" destId="{5BB7114F-A958-4498-9A73-F2E930BCC4C1}" srcOrd="3" destOrd="0" parTransId="{5A76CDB0-B7B1-46D5-BC95-E96039FB22B2}" sibTransId="{325DA0A4-8C08-46A7-AB89-6280AED30F17}"/>
    <dgm:cxn modelId="{AECA3BBF-166B-42E1-92A4-18EF0827EC1D}" srcId="{E6127392-C0E5-4505-B9D4-67054FF4624C}" destId="{1CE0A4FC-9FA1-4D22-ABCC-FE0010925ABC}" srcOrd="0" destOrd="0" parTransId="{0FDBBBF9-8BF3-4E02-BB7E-7A3299195088}" sibTransId="{B838F476-5B12-467B-ADB1-B6973A1F1E96}"/>
    <dgm:cxn modelId="{74EE45D3-408E-4071-BDA6-97E50F182A61}" srcId="{E6127392-C0E5-4505-B9D4-67054FF4624C}" destId="{A484FFA3-8655-4221-BB13-B106DF689858}" srcOrd="2" destOrd="0" parTransId="{718E9760-2C05-4283-AE8B-98BF8605E3C5}" sibTransId="{0B965FB9-8D4C-4738-A63D-EB043C849820}"/>
    <dgm:cxn modelId="{918DEDEA-48F0-4E9E-B965-897F9EABF2E9}" srcId="{E6127392-C0E5-4505-B9D4-67054FF4624C}" destId="{FFD20287-3F51-4959-90FA-7BA14FDF1A4E}" srcOrd="4" destOrd="0" parTransId="{7D61D25C-63D1-409F-B855-E9C41A9339EF}" sibTransId="{5EA8C0BA-EF10-4520-8B0B-515FE0883C9E}"/>
    <dgm:cxn modelId="{A18365F1-1EB9-4653-8DBD-224EF6622F8A}" type="presParOf" srcId="{8DF826E5-A0E1-47DD-A021-DD6B805BFBCC}" destId="{360E27C0-8F5C-4710-84DD-52CBFDA712E9}" srcOrd="0" destOrd="0" presId="urn:diagrams.loki3.com/VaryingWidthList"/>
    <dgm:cxn modelId="{FBACF31F-5E55-43FB-8BFD-D0CCE3337D94}" type="presParOf" srcId="{8DF826E5-A0E1-47DD-A021-DD6B805BFBCC}" destId="{B2A6067B-8191-43F0-8095-3CE3E583D84C}" srcOrd="1" destOrd="0" presId="urn:diagrams.loki3.com/VaryingWidthList"/>
    <dgm:cxn modelId="{5A0551A2-6509-4CD9-843B-AC44C4085E1C}" type="presParOf" srcId="{8DF826E5-A0E1-47DD-A021-DD6B805BFBCC}" destId="{F93A105E-D9B9-48EB-B3F0-81E997B47F9F}" srcOrd="2" destOrd="0" presId="urn:diagrams.loki3.com/VaryingWidthList"/>
    <dgm:cxn modelId="{F5DA711D-A5B5-401A-9058-D350DF0D1962}" type="presParOf" srcId="{8DF826E5-A0E1-47DD-A021-DD6B805BFBCC}" destId="{188EFBC6-E2E8-4B97-9274-F15E55227BE6}" srcOrd="3" destOrd="0" presId="urn:diagrams.loki3.com/VaryingWidthList"/>
    <dgm:cxn modelId="{0DD6DD69-ED95-40DA-B21F-6EAC4048466E}" type="presParOf" srcId="{8DF826E5-A0E1-47DD-A021-DD6B805BFBCC}" destId="{F3C24223-7154-4444-ACA6-9E51B6185CF8}" srcOrd="4" destOrd="0" presId="urn:diagrams.loki3.com/VaryingWidthList"/>
    <dgm:cxn modelId="{A398FDBD-D38A-4CD9-81A0-1407544A0BE8}" type="presParOf" srcId="{8DF826E5-A0E1-47DD-A021-DD6B805BFBCC}" destId="{E78E6358-0024-4DF3-BE62-CD161C286180}" srcOrd="5" destOrd="0" presId="urn:diagrams.loki3.com/VaryingWidthList"/>
    <dgm:cxn modelId="{6BB68FE6-262B-4567-8CFA-8BE8289DB3B2}" type="presParOf" srcId="{8DF826E5-A0E1-47DD-A021-DD6B805BFBCC}" destId="{461C6DCE-066A-4503-AC58-E5B3263655B8}" srcOrd="6" destOrd="0" presId="urn:diagrams.loki3.com/VaryingWidthList"/>
    <dgm:cxn modelId="{E82993EC-4CAB-4024-9A78-DEF07FB5964A}" type="presParOf" srcId="{8DF826E5-A0E1-47DD-A021-DD6B805BFBCC}" destId="{7C23AB72-38D8-42A3-BE9B-1B9E6394C4D5}" srcOrd="7" destOrd="0" presId="urn:diagrams.loki3.com/VaryingWidthList"/>
    <dgm:cxn modelId="{87415628-8E25-4A8A-B64A-C2C90BE80C8E}" type="presParOf" srcId="{8DF826E5-A0E1-47DD-A021-DD6B805BFBCC}" destId="{9B4DBF96-201C-45E0-89DC-B684D28AEB2D}" srcOrd="8"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045DE2-6E44-4994-8D44-0CE744B50AE6}">
      <dsp:nvSpPr>
        <dsp:cNvPr id="0" name=""/>
        <dsp:cNvSpPr/>
      </dsp:nvSpPr>
      <dsp:spPr>
        <a:xfrm>
          <a:off x="126352" y="459"/>
          <a:ext cx="1625475" cy="58988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a:t>Hvorfor design sprint?</a:t>
          </a:r>
        </a:p>
      </dsp:txBody>
      <dsp:txXfrm>
        <a:off x="126352" y="459"/>
        <a:ext cx="1625475" cy="589887"/>
      </dsp:txXfrm>
    </dsp:sp>
    <dsp:sp modelId="{9DEBD255-9D08-4E4C-8070-7C87EC5E5537}">
      <dsp:nvSpPr>
        <dsp:cNvPr id="0" name=""/>
        <dsp:cNvSpPr/>
      </dsp:nvSpPr>
      <dsp:spPr>
        <a:xfrm>
          <a:off x="126769" y="729376"/>
          <a:ext cx="1624641" cy="83417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b-NO" sz="1200" kern="1200"/>
            <a:t>Gir mulighet til å jobbe konsentrert og fokusert med konkrete fokusområder i en kort periode</a:t>
          </a:r>
        </a:p>
      </dsp:txBody>
      <dsp:txXfrm>
        <a:off x="126769" y="729376"/>
        <a:ext cx="1624641" cy="834176"/>
      </dsp:txXfrm>
    </dsp:sp>
    <dsp:sp modelId="{560F2D0E-85CA-4C0B-81B2-CC08FC8E52C1}">
      <dsp:nvSpPr>
        <dsp:cNvPr id="0" name=""/>
        <dsp:cNvSpPr/>
      </dsp:nvSpPr>
      <dsp:spPr>
        <a:xfrm>
          <a:off x="126769" y="1702582"/>
          <a:ext cx="1624641" cy="83417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b-NO" sz="1200" kern="1200"/>
            <a:t>Effektiv og strukturert metode for å komme fram til løsninger raskt, vi sparer tid</a:t>
          </a:r>
        </a:p>
      </dsp:txBody>
      <dsp:txXfrm>
        <a:off x="126769" y="1702582"/>
        <a:ext cx="1624641" cy="834176"/>
      </dsp:txXfrm>
    </dsp:sp>
    <dsp:sp modelId="{BBC5943C-621B-48D7-8154-EFB9C09F6C58}">
      <dsp:nvSpPr>
        <dsp:cNvPr id="0" name=""/>
        <dsp:cNvSpPr/>
      </dsp:nvSpPr>
      <dsp:spPr>
        <a:xfrm>
          <a:off x="126769" y="2675787"/>
          <a:ext cx="1624641" cy="83417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b-NO" sz="1200" kern="1200"/>
            <a:t>Tverrfaglig, ulike aktører er inne på ulike tidspunkter og har ulike roller og oppgaver</a:t>
          </a:r>
        </a:p>
      </dsp:txBody>
      <dsp:txXfrm>
        <a:off x="126769" y="2675787"/>
        <a:ext cx="1624641" cy="834176"/>
      </dsp:txXfrm>
    </dsp:sp>
    <dsp:sp modelId="{78C4EB1B-CA68-48C7-A34D-F9410E8042CA}">
      <dsp:nvSpPr>
        <dsp:cNvPr id="0" name=""/>
        <dsp:cNvSpPr/>
      </dsp:nvSpPr>
      <dsp:spPr>
        <a:xfrm>
          <a:off x="126769" y="3648993"/>
          <a:ext cx="1624641" cy="834176"/>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b-NO" sz="1200" kern="1200"/>
            <a:t>Gir store mengder input som prosesseres uten avbrudd</a:t>
          </a:r>
        </a:p>
      </dsp:txBody>
      <dsp:txXfrm>
        <a:off x="126769" y="3648993"/>
        <a:ext cx="1624641" cy="8341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E27C0-8F5C-4710-84DD-52CBFDA712E9}">
      <dsp:nvSpPr>
        <dsp:cNvPr id="0" name=""/>
        <dsp:cNvSpPr/>
      </dsp:nvSpPr>
      <dsp:spPr>
        <a:xfrm>
          <a:off x="1734454" y="1587"/>
          <a:ext cx="4950000" cy="69430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nb-NO" sz="2600" kern="1200"/>
            <a:t>Gjensidig taushetsplikt i gruppen</a:t>
          </a:r>
        </a:p>
      </dsp:txBody>
      <dsp:txXfrm>
        <a:off x="1734454" y="1587"/>
        <a:ext cx="4950000" cy="694302"/>
      </dsp:txXfrm>
    </dsp:sp>
    <dsp:sp modelId="{F93A105E-D9B9-48EB-B3F0-81E997B47F9F}">
      <dsp:nvSpPr>
        <dsp:cNvPr id="0" name=""/>
        <dsp:cNvSpPr/>
      </dsp:nvSpPr>
      <dsp:spPr>
        <a:xfrm>
          <a:off x="2364454" y="730605"/>
          <a:ext cx="3690000" cy="69430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nb-NO" sz="2600" kern="1200"/>
            <a:t>Lytt mer enn du snakker</a:t>
          </a:r>
        </a:p>
      </dsp:txBody>
      <dsp:txXfrm>
        <a:off x="2364454" y="730605"/>
        <a:ext cx="3690000" cy="694302"/>
      </dsp:txXfrm>
    </dsp:sp>
    <dsp:sp modelId="{F3C24223-7154-4444-ACA6-9E51B6185CF8}">
      <dsp:nvSpPr>
        <dsp:cNvPr id="0" name=""/>
        <dsp:cNvSpPr/>
      </dsp:nvSpPr>
      <dsp:spPr>
        <a:xfrm>
          <a:off x="69454" y="1459622"/>
          <a:ext cx="8280000" cy="69430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nb-NO" sz="2600" kern="1200"/>
            <a:t>Still utforskende spørsmål «hvorfor, hvordan, hvilke…»</a:t>
          </a:r>
        </a:p>
      </dsp:txBody>
      <dsp:txXfrm>
        <a:off x="69454" y="1459622"/>
        <a:ext cx="8280000" cy="694302"/>
      </dsp:txXfrm>
    </dsp:sp>
    <dsp:sp modelId="{461C6DCE-066A-4503-AC58-E5B3263655B8}">
      <dsp:nvSpPr>
        <dsp:cNvPr id="0" name=""/>
        <dsp:cNvSpPr/>
      </dsp:nvSpPr>
      <dsp:spPr>
        <a:xfrm>
          <a:off x="2184454" y="2188639"/>
          <a:ext cx="4050000" cy="69430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nb-NO" sz="2600" kern="1200"/>
            <a:t>Vær åpen for andres idéer</a:t>
          </a:r>
        </a:p>
      </dsp:txBody>
      <dsp:txXfrm>
        <a:off x="2184454" y="2188639"/>
        <a:ext cx="4050000" cy="694302"/>
      </dsp:txXfrm>
    </dsp:sp>
    <dsp:sp modelId="{9B4DBF96-201C-45E0-89DC-B684D28AEB2D}">
      <dsp:nvSpPr>
        <dsp:cNvPr id="0" name=""/>
        <dsp:cNvSpPr/>
      </dsp:nvSpPr>
      <dsp:spPr>
        <a:xfrm>
          <a:off x="2274454" y="2917656"/>
          <a:ext cx="3870000" cy="69430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nb-NO" sz="2600" kern="1200"/>
            <a:t>Ha respekt for hverandre</a:t>
          </a:r>
        </a:p>
      </dsp:txBody>
      <dsp:txXfrm>
        <a:off x="2274454" y="2917656"/>
        <a:ext cx="3870000" cy="69430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1T20:57:43.115"/>
    </inkml:context>
    <inkml:brush xml:id="br0">
      <inkml:brushProperty name="width" value="0.05" units="cm"/>
      <inkml:brushProperty name="height" value="0.05" units="cm"/>
    </inkml:brush>
  </inkml:definitions>
  <inkml:trace contextRef="#ctx0" brushRef="#br0">0 2 24575,'7'0'0,"-4"-1"0,0 1 0,1 0 0,-1-1 0,1 1 0,-1 0 0,1 1 0,-1-1 0,0 0 0,1 1 0,-1 0 0,0 0 0,1 0 0,-1 0 0,0 1 0,0-1 0,0 1 0,0 0 0,0-1 0,0 1 0,-1 1 0,1-1 0,-1 0 0,1 1 0,-1-1 0,0 1 0,3 4 0,-2-3-1365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1T20:57:44.729"/>
    </inkml:context>
    <inkml:brush xml:id="br0">
      <inkml:brushProperty name="width" value="0.05" units="cm"/>
      <inkml:brushProperty name="height" value="0.05" units="cm"/>
    </inkml:brush>
  </inkml:definitions>
  <inkml:trace contextRef="#ctx0" brushRef="#br0">14 128 24575,'-13'-127'-1365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5B1970-1CE2-404A-BAA5-4DFC2E9F071C}" type="datetimeFigureOut">
              <a:rPr lang="nb-NO" smtClean="0"/>
              <a:t>22.08.2023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7E59F-1A56-4950-9022-82C2CFF5FB30}" type="slidenum">
              <a:rPr lang="nb-NO" smtClean="0"/>
              <a:t>‹#›</a:t>
            </a:fld>
            <a:endParaRPr lang="nb-NO"/>
          </a:p>
        </p:txBody>
      </p:sp>
    </p:spTree>
    <p:extLst>
      <p:ext uri="{BB962C8B-B14F-4D97-AF65-F5344CB8AC3E}">
        <p14:creationId xmlns:p14="http://schemas.microsoft.com/office/powerpoint/2010/main" val="2224485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nti.com/murssqj27c"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AEB7E59F-1A56-4950-9022-82C2CFF5FB30}" type="slidenum">
              <a:rPr lang="nb-NO" smtClean="0"/>
              <a:t>12</a:t>
            </a:fld>
            <a:endParaRPr lang="nb-NO"/>
          </a:p>
        </p:txBody>
      </p:sp>
    </p:spTree>
    <p:extLst>
      <p:ext uri="{BB962C8B-B14F-4D97-AF65-F5344CB8AC3E}">
        <p14:creationId xmlns:p14="http://schemas.microsoft.com/office/powerpoint/2010/main" val="134753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a:solidFill>
                  <a:srgbClr val="000000"/>
                </a:solidFill>
                <a:effectLst/>
                <a:latin typeface="Calibri" panose="020F0502020204030204" pitchFamily="34" charset="0"/>
              </a:rPr>
              <a:t>Til slutt ønsker Direktør for organisasjon og infrastruktur at minst ett av forslagene til ny organisasjonsmodell skal beskrive hvordan vi kan etablere og bygge opp et kompetansemiljø for utvikling og prosjektledelse.</a:t>
            </a:r>
          </a:p>
          <a:p>
            <a:endParaRPr lang="nb-NO" b="0" i="0">
              <a:solidFill>
                <a:srgbClr val="000000"/>
              </a:solidFill>
              <a:effectLst/>
              <a:latin typeface="Calibri" panose="020F0502020204030204" pitchFamily="34" charset="0"/>
            </a:endParaRPr>
          </a:p>
          <a:p>
            <a:r>
              <a:rPr lang="nb-NO" b="0" i="0">
                <a:solidFill>
                  <a:srgbClr val="000000"/>
                </a:solidFill>
                <a:effectLst/>
                <a:latin typeface="Calibri" panose="020F0502020204030204" pitchFamily="34" charset="0"/>
              </a:rPr>
              <a:t>Designsprint: Dette innebærer at vi raskt får opp ulike modellalternativer som deretter skal diskuteres i organisasjonen.</a:t>
            </a:r>
          </a:p>
          <a:p>
            <a:endParaRPr lang="nb-NO"/>
          </a:p>
          <a:p>
            <a:r>
              <a:rPr lang="nb-NO" b="1"/>
              <a:t>Dette får vi mulighet til å diskutere med Bjørn etter møtet med referansegruppa!</a:t>
            </a:r>
          </a:p>
          <a:p>
            <a:endParaRPr lang="nb-NO" b="1"/>
          </a:p>
          <a:p>
            <a:r>
              <a:rPr lang="nb-NO" b="0"/>
              <a:t>Viktig at vi i løpet av dagen i dag er omforente om målsettingen med sprinten</a:t>
            </a:r>
          </a:p>
        </p:txBody>
      </p:sp>
      <p:sp>
        <p:nvSpPr>
          <p:cNvPr id="4" name="Plassholder for lysbildenummer 3"/>
          <p:cNvSpPr>
            <a:spLocks noGrp="1"/>
          </p:cNvSpPr>
          <p:nvPr>
            <p:ph type="sldNum" sz="quarter" idx="5"/>
          </p:nvPr>
        </p:nvSpPr>
        <p:spPr/>
        <p:txBody>
          <a:bodyPr/>
          <a:lstStyle/>
          <a:p>
            <a:fld id="{7403EADB-4766-4B5A-8961-9D104AD2AD4F}" type="slidenum">
              <a:rPr lang="nb-NO" smtClean="0"/>
              <a:t>21</a:t>
            </a:fld>
            <a:endParaRPr lang="nb-NO"/>
          </a:p>
        </p:txBody>
      </p:sp>
    </p:spTree>
    <p:extLst>
      <p:ext uri="{BB962C8B-B14F-4D97-AF65-F5344CB8AC3E}">
        <p14:creationId xmlns:p14="http://schemas.microsoft.com/office/powerpoint/2010/main" val="3687360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Det er liten tvil om at mandagen var ganske hektisk og litt kaotisk, og derfor trenger vi å bruke litt tid på to ekstra øvelser – etablere sprintmål og noen gode sprintspørsmål som vi kan bruke når vi tester modellene våre. Men først til sprintmålet. </a:t>
            </a:r>
          </a:p>
          <a:p>
            <a:endParaRPr lang="nb-NO"/>
          </a:p>
        </p:txBody>
      </p:sp>
      <p:sp>
        <p:nvSpPr>
          <p:cNvPr id="4" name="Plassholder for lysbildenummer 3"/>
          <p:cNvSpPr>
            <a:spLocks noGrp="1"/>
          </p:cNvSpPr>
          <p:nvPr>
            <p:ph type="sldNum" sz="quarter" idx="5"/>
          </p:nvPr>
        </p:nvSpPr>
        <p:spPr/>
        <p:txBody>
          <a:bodyPr/>
          <a:lstStyle/>
          <a:p>
            <a:fld id="{AEB7E59F-1A56-4950-9022-82C2CFF5FB30}" type="slidenum">
              <a:rPr lang="nb-NO" smtClean="0"/>
              <a:t>22</a:t>
            </a:fld>
            <a:endParaRPr lang="nb-NO"/>
          </a:p>
        </p:txBody>
      </p:sp>
    </p:spTree>
    <p:extLst>
      <p:ext uri="{BB962C8B-B14F-4D97-AF65-F5344CB8AC3E}">
        <p14:creationId xmlns:p14="http://schemas.microsoft.com/office/powerpoint/2010/main" val="3350623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rtl="0" fontAlgn="base">
              <a:lnSpc>
                <a:spcPct val="90000"/>
              </a:lnSpc>
              <a:buNone/>
            </a:pPr>
            <a:r>
              <a:rPr lang="nb-NO" sz="1200" b="0" i="0">
                <a:effectLst/>
              </a:rPr>
              <a:t>Dette er NTNUs strategiske mål for administrasjonen, og rektor har presisert hva dette betyr for henne i sin ambisjon  </a:t>
            </a:r>
          </a:p>
          <a:p>
            <a:pPr marL="0" indent="0" rtl="0" fontAlgn="base">
              <a:lnSpc>
                <a:spcPct val="90000"/>
              </a:lnSpc>
              <a:buNone/>
            </a:pPr>
            <a:endParaRPr lang="nb-NO" sz="1200" b="0" i="0">
              <a:effectLst/>
            </a:endParaRPr>
          </a:p>
          <a:p>
            <a:endParaRPr lang="nb-NO"/>
          </a:p>
        </p:txBody>
      </p:sp>
      <p:sp>
        <p:nvSpPr>
          <p:cNvPr id="4" name="Plassholder for lysbildenummer 3"/>
          <p:cNvSpPr>
            <a:spLocks noGrp="1"/>
          </p:cNvSpPr>
          <p:nvPr>
            <p:ph type="sldNum" sz="quarter" idx="5"/>
          </p:nvPr>
        </p:nvSpPr>
        <p:spPr/>
        <p:txBody>
          <a:bodyPr/>
          <a:lstStyle/>
          <a:p>
            <a:fld id="{AEB7E59F-1A56-4950-9022-82C2CFF5FB30}" type="slidenum">
              <a:rPr lang="nb-NO" smtClean="0"/>
              <a:t>23</a:t>
            </a:fld>
            <a:endParaRPr lang="nb-NO"/>
          </a:p>
        </p:txBody>
      </p:sp>
    </p:spTree>
    <p:extLst>
      <p:ext uri="{BB962C8B-B14F-4D97-AF65-F5344CB8AC3E}">
        <p14:creationId xmlns:p14="http://schemas.microsoft.com/office/powerpoint/2010/main" val="2426638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Sprintmålene skal definere hva vi skal oppnå i designsprinten. Og i utgangspunktet er dette noe hver enkelt sprintgruppe skal definere selv. Nå er det sånn at vi har fått et ganske klart oppdrag fra vår prosjekteier, og han har sånn sett definert sprintmålene for oss: </a:t>
            </a:r>
          </a:p>
          <a:p>
            <a:r>
              <a:rPr lang="nb-NO"/>
              <a:t>Jeg foreslår at vi tar en 3 minutter for oss selv, for å tenker over om dette tar opp i seg de forventningene vi selv har til sprinten, og om det er noe annet/mer eller andre formuleringer som enda bedre reflekterer det vi skal oppnå disse dagene. Deretter tar vi en diskusjon i plenum </a:t>
            </a:r>
          </a:p>
        </p:txBody>
      </p:sp>
      <p:sp>
        <p:nvSpPr>
          <p:cNvPr id="4" name="Plassholder for lysbildenummer 3"/>
          <p:cNvSpPr>
            <a:spLocks noGrp="1"/>
          </p:cNvSpPr>
          <p:nvPr>
            <p:ph type="sldNum" sz="quarter" idx="5"/>
          </p:nvPr>
        </p:nvSpPr>
        <p:spPr/>
        <p:txBody>
          <a:bodyPr/>
          <a:lstStyle/>
          <a:p>
            <a:fld id="{AEB7E59F-1A56-4950-9022-82C2CFF5FB30}" type="slidenum">
              <a:rPr lang="nb-NO" smtClean="0"/>
              <a:t>24</a:t>
            </a:fld>
            <a:endParaRPr lang="nb-NO"/>
          </a:p>
        </p:txBody>
      </p:sp>
    </p:spTree>
    <p:extLst>
      <p:ext uri="{BB962C8B-B14F-4D97-AF65-F5344CB8AC3E}">
        <p14:creationId xmlns:p14="http://schemas.microsoft.com/office/powerpoint/2010/main" val="1533966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lnSpc>
                <a:spcPct val="90000"/>
              </a:lnSpc>
              <a:spcAft>
                <a:spcPts val="600"/>
              </a:spcAft>
              <a:buFont typeface="Arial" panose="020B0604020202020204" pitchFamily="34" charset="0"/>
              <a:buNone/>
            </a:pPr>
            <a:r>
              <a:rPr lang="nb-NO"/>
              <a:t>Sprintspørsmålene våre er vår egen test på om vi svarer ut både målsettingene ved arbeidet, og om vi løser problembeskrivelsene (den fra mandatet og de andre som vi fikk fra ekspertene i går).  Sprintspørsmålene skal vi etter hvert bruke når vi tester prototypene våre senere i uka. </a:t>
            </a:r>
          </a:p>
          <a:p>
            <a:pPr marL="0" indent="0">
              <a:lnSpc>
                <a:spcPct val="90000"/>
              </a:lnSpc>
              <a:spcAft>
                <a:spcPts val="600"/>
              </a:spcAft>
              <a:buFont typeface="Arial" panose="020B0604020202020204" pitchFamily="34" charset="0"/>
              <a:buNone/>
            </a:pPr>
            <a:endParaRPr lang="nb-NO"/>
          </a:p>
          <a:p>
            <a:pPr marL="0" indent="0">
              <a:lnSpc>
                <a:spcPct val="90000"/>
              </a:lnSpc>
              <a:spcAft>
                <a:spcPts val="600"/>
              </a:spcAft>
              <a:buFont typeface="Arial" panose="020B0604020202020204" pitchFamily="34" charset="0"/>
              <a:buNone/>
            </a:pPr>
            <a:endParaRPr lang="nb-NO"/>
          </a:p>
          <a:p>
            <a:pPr marL="0" indent="0">
              <a:lnSpc>
                <a:spcPct val="90000"/>
              </a:lnSpc>
              <a:spcAft>
                <a:spcPts val="600"/>
              </a:spcAft>
              <a:buFont typeface="Arial" panose="020B0604020202020204" pitchFamily="34" charset="0"/>
              <a:buNone/>
            </a:pPr>
            <a:endParaRPr lang="nb-NO" sz="1200">
              <a:solidFill>
                <a:schemeClr val="tx2"/>
              </a:solidFill>
              <a:cs typeface="Calibri"/>
            </a:endParaRPr>
          </a:p>
          <a:p>
            <a:endParaRPr lang="nb-NO"/>
          </a:p>
        </p:txBody>
      </p:sp>
      <p:sp>
        <p:nvSpPr>
          <p:cNvPr id="4" name="Plassholder for lysbildenummer 3"/>
          <p:cNvSpPr>
            <a:spLocks noGrp="1"/>
          </p:cNvSpPr>
          <p:nvPr>
            <p:ph type="sldNum" sz="quarter" idx="5"/>
          </p:nvPr>
        </p:nvSpPr>
        <p:spPr/>
        <p:txBody>
          <a:bodyPr/>
          <a:lstStyle/>
          <a:p>
            <a:fld id="{AEB7E59F-1A56-4950-9022-82C2CFF5FB30}" type="slidenum">
              <a:rPr lang="nb-NO" smtClean="0"/>
              <a:t>25</a:t>
            </a:fld>
            <a:endParaRPr lang="nb-NO"/>
          </a:p>
        </p:txBody>
      </p:sp>
    </p:spTree>
    <p:extLst>
      <p:ext uri="{BB962C8B-B14F-4D97-AF65-F5344CB8AC3E}">
        <p14:creationId xmlns:p14="http://schemas.microsoft.com/office/powerpoint/2010/main" val="1242853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For å rekapitulere, er problembeskrivelsen fra Ett NTNU-rapporten og mandatet vår (tidligere konseptnotatet) godt forankret som «virkelighetsbilde». </a:t>
            </a:r>
          </a:p>
          <a:p>
            <a:r>
              <a:rPr lang="nb-NO"/>
              <a:t>I tillegg fikk vi jo en del problembeskrivelser fra ekspertene våre i går, som kanskje bidrar til å berike problemforståelsen. </a:t>
            </a:r>
          </a:p>
          <a:p>
            <a:r>
              <a:rPr lang="nb-NO"/>
              <a:t>+HKVB</a:t>
            </a:r>
          </a:p>
          <a:p>
            <a:r>
              <a:rPr lang="nb-NO"/>
              <a:t>+Kunnskapsgrunnlaget</a:t>
            </a:r>
          </a:p>
          <a:p>
            <a:r>
              <a:rPr lang="nb-NO"/>
              <a:t>Og ikke minst har vi de langsiktige målene fra strategien og rektor vi ikke skal glemme. </a:t>
            </a:r>
          </a:p>
          <a:p>
            <a:endParaRPr lang="nb-NO"/>
          </a:p>
          <a:p>
            <a:r>
              <a:rPr lang="nb-NO"/>
              <a:t>Et sprintsspørsmål kan for eksempel utformes sånn: </a:t>
            </a:r>
          </a:p>
          <a:p>
            <a:r>
              <a:rPr lang="nb-NO" sz="1200" b="1" i="1">
                <a:effectLst/>
              </a:rPr>
              <a:t>Hvordan sikrer løsningsforslaget gode administrative prosesser som underbygger faglig virksomhet hele veien?</a:t>
            </a:r>
            <a:r>
              <a:rPr lang="nb-NO" sz="1200" b="0" i="0">
                <a:effectLst/>
              </a:rPr>
              <a:t> Det er et stort og omfattende spørsmål som kan bli vanskelig å besvare. En annen måte å lage et designspørsmål er: </a:t>
            </a:r>
            <a:r>
              <a:rPr lang="nb-NO" sz="1200" b="1" i="1">
                <a:solidFill>
                  <a:schemeClr val="tx1"/>
                </a:solidFill>
                <a:effectLst/>
              </a:rPr>
              <a:t>h</a:t>
            </a:r>
            <a:r>
              <a:rPr lang="nb-NO" sz="1200" b="1" i="1">
                <a:solidFill>
                  <a:schemeClr val="tx2"/>
                </a:solidFill>
              </a:rPr>
              <a:t>vordan sikrer løsningsalternativet hensiktsmessig kvalitet i leveransene?</a:t>
            </a:r>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AEB7E59F-1A56-4950-9022-82C2CFF5FB30}" type="slidenum">
              <a:rPr lang="nb-NO" smtClean="0"/>
              <a:t>26</a:t>
            </a:fld>
            <a:endParaRPr lang="nb-NO"/>
          </a:p>
        </p:txBody>
      </p:sp>
    </p:spTree>
    <p:extLst>
      <p:ext uri="{BB962C8B-B14F-4D97-AF65-F5344CB8AC3E}">
        <p14:creationId xmlns:p14="http://schemas.microsoft.com/office/powerpoint/2010/main" val="3117045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«Tema» kan da være et kulepunkt i problembeskrivelsen eller en problembeskrivelse fra ekspertpanelet vårt. Eller det kan være et av de spesielle områdene det er viktig at fellesadministrasjonen løser (</a:t>
            </a:r>
            <a:r>
              <a:rPr lang="nb-NO" err="1"/>
              <a:t>ref</a:t>
            </a:r>
            <a:r>
              <a:rPr lang="nb-NO"/>
              <a:t> kunnskapsgrunnlaget vårt)</a:t>
            </a:r>
          </a:p>
        </p:txBody>
      </p:sp>
      <p:sp>
        <p:nvSpPr>
          <p:cNvPr id="4" name="Plassholder for lysbildenummer 3"/>
          <p:cNvSpPr>
            <a:spLocks noGrp="1"/>
          </p:cNvSpPr>
          <p:nvPr>
            <p:ph type="sldNum" sz="quarter" idx="5"/>
          </p:nvPr>
        </p:nvSpPr>
        <p:spPr/>
        <p:txBody>
          <a:bodyPr/>
          <a:lstStyle/>
          <a:p>
            <a:fld id="{AEB7E59F-1A56-4950-9022-82C2CFF5FB30}" type="slidenum">
              <a:rPr lang="nb-NO" smtClean="0"/>
              <a:t>27</a:t>
            </a:fld>
            <a:endParaRPr lang="nb-NO"/>
          </a:p>
        </p:txBody>
      </p:sp>
    </p:spTree>
    <p:extLst>
      <p:ext uri="{BB962C8B-B14F-4D97-AF65-F5344CB8AC3E}">
        <p14:creationId xmlns:p14="http://schemas.microsoft.com/office/powerpoint/2010/main" val="3336534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29</a:t>
            </a:fld>
            <a:endParaRPr lang="en-US"/>
          </a:p>
        </p:txBody>
      </p:sp>
    </p:spTree>
    <p:extLst>
      <p:ext uri="{BB962C8B-B14F-4D97-AF65-F5344CB8AC3E}">
        <p14:creationId xmlns:p14="http://schemas.microsoft.com/office/powerpoint/2010/main" val="2919821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600" b="0" i="0" kern="1200">
                <a:solidFill>
                  <a:schemeClr val="tx1"/>
                </a:solidFill>
                <a:effectLst/>
                <a:latin typeface="Arial" panose="020B0604020202020204" pitchFamily="34" charset="0"/>
                <a:ea typeface="+mn-ea"/>
                <a:cs typeface="+mn-cs"/>
              </a:rPr>
              <a:t>3. Be alle se/reflektere over langsiktig mål og sprint spørsmålene</a:t>
            </a:r>
          </a:p>
          <a:p>
            <a:r>
              <a:rPr lang="nb-NO" sz="1600" b="0" i="0" kern="1200">
                <a:solidFill>
                  <a:schemeClr val="tx1"/>
                </a:solidFill>
                <a:effectLst/>
                <a:latin typeface="Arial" panose="020B0604020202020204" pitchFamily="34" charset="0"/>
                <a:ea typeface="+mn-ea"/>
                <a:cs typeface="+mn-cs"/>
              </a:rPr>
              <a:t>4. Be alle stemme individuelt i stillhet på den nyttigste/ mest brukbare HMW</a:t>
            </a:r>
          </a:p>
          <a:p>
            <a:r>
              <a:rPr lang="nb-NO" sz="1600" b="0" i="0" kern="1200">
                <a:solidFill>
                  <a:schemeClr val="tx1"/>
                </a:solidFill>
                <a:effectLst/>
                <a:latin typeface="Arial" panose="020B0604020202020204" pitchFamily="34" charset="0"/>
                <a:ea typeface="+mn-ea"/>
                <a:cs typeface="+mn-cs"/>
              </a:rPr>
              <a:t>5. kan stemme på din egen lapp eller stemme flere ganger på samme.</a:t>
            </a:r>
          </a:p>
          <a:p>
            <a:br>
              <a:rPr lang="nb-NO" sz="1600" b="0" i="0" kern="1200">
                <a:solidFill>
                  <a:schemeClr val="tx1"/>
                </a:solidFill>
                <a:effectLst/>
                <a:latin typeface="Arial" panose="020B0604020202020204" pitchFamily="34" charset="0"/>
                <a:ea typeface="+mn-ea"/>
                <a:cs typeface="+mn-cs"/>
              </a:rPr>
            </a:br>
            <a:endParaRPr lang="nb-NO" sz="1600" b="0" i="0" kern="1200">
              <a:solidFill>
                <a:schemeClr val="tx1"/>
              </a:solidFill>
              <a:effectLst/>
              <a:latin typeface="Arial" panose="020B0604020202020204" pitchFamily="34" charset="0"/>
              <a:ea typeface="+mn-ea"/>
              <a:cs typeface="+mn-cs"/>
            </a:endParaRPr>
          </a:p>
          <a:p>
            <a:r>
              <a:rPr lang="nb-NO" sz="1600" b="0" i="0" kern="1200">
                <a:solidFill>
                  <a:schemeClr val="tx1"/>
                </a:solidFill>
                <a:effectLst/>
                <a:latin typeface="Arial" panose="020B0604020202020204" pitchFamily="34" charset="0"/>
                <a:ea typeface="+mn-ea"/>
                <a:cs typeface="+mn-cs"/>
              </a:rPr>
              <a:t>Ta de mest populære av veggen og se hvor de kan passe i kartet vårt/overordnet brukerreise/prosess</a:t>
            </a:r>
          </a:p>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30</a:t>
            </a:fld>
            <a:endParaRPr lang="en-US"/>
          </a:p>
        </p:txBody>
      </p:sp>
    </p:spTree>
    <p:extLst>
      <p:ext uri="{BB962C8B-B14F-4D97-AF65-F5344CB8AC3E}">
        <p14:creationId xmlns:p14="http://schemas.microsoft.com/office/powerpoint/2010/main" val="2145724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3DAA9CC9-F38B-4096-8307-049C0F4A3DF3}" type="slidenum">
              <a:rPr lang="nb-NO" smtClean="0"/>
              <a:t>31</a:t>
            </a:fld>
            <a:endParaRPr lang="nb-NO"/>
          </a:p>
        </p:txBody>
      </p:sp>
    </p:spTree>
    <p:extLst>
      <p:ext uri="{BB962C8B-B14F-4D97-AF65-F5344CB8AC3E}">
        <p14:creationId xmlns:p14="http://schemas.microsoft.com/office/powerpoint/2010/main" val="125273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285750" indent="-285750" fontAlgn="base">
              <a:buFont typeface="Arial" panose="020B0604020202020204" pitchFamily="34" charset="0"/>
              <a:buChar char="•"/>
            </a:pPr>
            <a:r>
              <a:rPr lang="nb-NO" sz="1600" dirty="0"/>
              <a:t>Vi går inn i dette arbeidet med ulike utgangspunkt – noen har kjørt masse design sprint, og noen har ikke prøvd dette før</a:t>
            </a:r>
          </a:p>
          <a:p>
            <a:pPr marL="285750" indent="-285750" fontAlgn="base">
              <a:buFont typeface="Arial" panose="020B0604020202020204" pitchFamily="34" charset="0"/>
              <a:buChar char="•"/>
            </a:pPr>
            <a:r>
              <a:rPr lang="nb-NO" sz="1600" dirty="0"/>
              <a:t>Dette er en velprøvd metodikk</a:t>
            </a:r>
          </a:p>
          <a:p>
            <a:pPr marL="285750" indent="-285750" fontAlgn="base">
              <a:buFont typeface="Arial" panose="020B0604020202020204" pitchFamily="34" charset="0"/>
              <a:buChar char="•"/>
            </a:pPr>
            <a:r>
              <a:rPr lang="nb-NO" sz="1600" dirty="0"/>
              <a:t>Et tverrfunksjonelt team forsøker å løse et stort problem på kort tid</a:t>
            </a:r>
          </a:p>
          <a:p>
            <a:pPr marL="285750" indent="-285750" fontAlgn="base">
              <a:buFont typeface="Arial" panose="020B0604020202020204" pitchFamily="34" charset="0"/>
              <a:buChar char="•"/>
            </a:pPr>
            <a:r>
              <a:rPr lang="nb-NO" sz="1600" dirty="0"/>
              <a:t>Vi jobber intensivt i 5 dager for å komme opp med ett eller flere konkrete løsningsforslag – en prototype</a:t>
            </a:r>
          </a:p>
          <a:p>
            <a:pPr marL="285750" indent="-285750" fontAlgn="base">
              <a:buFont typeface="Arial" panose="020B0604020202020204" pitchFamily="34" charset="0"/>
              <a:buChar char="•"/>
            </a:pPr>
            <a:r>
              <a:rPr lang="nb-NO" sz="1600" dirty="0"/>
              <a:t>Metoden er særlig egnet for å raskt utforske, utvikle og teste nye løsninger på mange ulike områder</a:t>
            </a:r>
            <a:endParaRPr lang="en-US" sz="1600" dirty="0"/>
          </a:p>
          <a:p>
            <a:pPr fontAlgn="base"/>
            <a:endParaRPr lang="nb-NO" sz="1600" dirty="0"/>
          </a:p>
          <a:p>
            <a:pPr fontAlgn="base"/>
            <a:r>
              <a:rPr lang="nb-NO" sz="1600" dirty="0"/>
              <a:t>Noen små grep som er litt viktige – mye post </a:t>
            </a:r>
            <a:r>
              <a:rPr lang="nb-NO" sz="1600" dirty="0" err="1"/>
              <a:t>its</a:t>
            </a:r>
            <a:r>
              <a:rPr lang="nb-NO" sz="1600" dirty="0"/>
              <a:t>, tjukk tusj = tvinger oss til kort og konsist</a:t>
            </a:r>
          </a:p>
          <a:p>
            <a:pPr fontAlgn="base"/>
            <a:r>
              <a:rPr lang="nb-NO" sz="1600" dirty="0"/>
              <a:t>Bruk lappene til notater – legg bort pc</a:t>
            </a:r>
          </a:p>
          <a:p>
            <a:pPr fontAlgn="base"/>
            <a:r>
              <a:rPr lang="nb-NO" sz="1600" dirty="0"/>
              <a:t>Vi er sammen i dette rommet for å tenke SAMMEN – rommet er «vår felles hjerne og hukommelse» denne uka</a:t>
            </a:r>
          </a:p>
          <a:p>
            <a:pPr fontAlgn="base"/>
            <a:endParaRPr lang="nb-NO" sz="1600" dirty="0"/>
          </a:p>
          <a:p>
            <a:pPr marL="0" indent="0" fontAlgn="base">
              <a:buFont typeface="Arial" panose="020B0604020202020204" pitchFamily="34" charset="0"/>
              <a:buNone/>
            </a:pPr>
            <a:r>
              <a:rPr lang="nb-NO" sz="1600" dirty="0">
                <a:sym typeface="Wingdings" panose="05000000000000000000" pitchFamily="2" charset="2"/>
              </a:rPr>
              <a:t> </a:t>
            </a:r>
            <a:r>
              <a:rPr lang="nb-NO" sz="1600" dirty="0"/>
              <a:t>Innovasjonsmetodikk basert på elementer fra bl.a. </a:t>
            </a:r>
            <a:r>
              <a:rPr lang="nb-NO" sz="1600" b="1" dirty="0"/>
              <a:t>Design </a:t>
            </a:r>
            <a:r>
              <a:rPr lang="nb-NO" sz="1600" b="1" dirty="0" err="1"/>
              <a:t>Thinking</a:t>
            </a:r>
            <a:r>
              <a:rPr lang="nb-NO" sz="1600" dirty="0"/>
              <a:t>: forstå brukernes behov og designe løsninger for disse, gjennom en åpen og kreativ, men strukturert prosess.</a:t>
            </a:r>
          </a:p>
          <a:p>
            <a:pPr marL="285750" indent="-285750" fontAlgn="base">
              <a:buFont typeface="Arial" panose="020B0604020202020204" pitchFamily="34" charset="0"/>
              <a:buChar char="•"/>
            </a:pPr>
            <a:endParaRPr lang="nb-NO" sz="1600" dirty="0"/>
          </a:p>
          <a:p>
            <a:pPr marL="0" indent="0" fontAlgn="base">
              <a:buFont typeface="Arial" panose="020B0604020202020204" pitchFamily="34" charset="0"/>
              <a:buNone/>
            </a:pPr>
            <a:endParaRPr lang="nb-NO" sz="1600" dirty="0"/>
          </a:p>
          <a:p>
            <a:pPr marL="0" indent="0" fontAlgn="base">
              <a:buFont typeface="Arial" panose="020B0604020202020204" pitchFamily="34" charset="0"/>
              <a:buNone/>
            </a:pPr>
            <a:r>
              <a:rPr lang="nb-NO" sz="1600" dirty="0"/>
              <a:t>---</a:t>
            </a:r>
          </a:p>
          <a:p>
            <a:pPr marL="285750" indent="-285750" fontAlgn="base">
              <a:buFont typeface="Arial" panose="020B0604020202020204" pitchFamily="34" charset="0"/>
              <a:buChar char="•"/>
            </a:pPr>
            <a:r>
              <a:rPr lang="nb-NO" sz="1600" dirty="0"/>
              <a:t>En Design Sprint er en innovasjonsmetode hvor vi setter av en uke/ 5 fulle arbeidsdager på rad for å utforske og løse et konkret problem. På disse dagene jobber vi fokusert og intensivt med kun en problemstilling/område. </a:t>
            </a:r>
            <a:endParaRPr lang="en-US" sz="1600"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13</a:t>
            </a:fld>
            <a:endParaRPr lang="en-US"/>
          </a:p>
        </p:txBody>
      </p:sp>
    </p:spTree>
    <p:extLst>
      <p:ext uri="{BB962C8B-B14F-4D97-AF65-F5344CB8AC3E}">
        <p14:creationId xmlns:p14="http://schemas.microsoft.com/office/powerpoint/2010/main" val="459832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nb-NO" dirty="0"/>
              <a:t>Fra boka:</a:t>
            </a:r>
          </a:p>
          <a:p>
            <a:pPr marL="228600" indent="-228600">
              <a:buAutoNum type="arabicPeriod"/>
            </a:pPr>
            <a:r>
              <a:rPr lang="nb-NO" dirty="0"/>
              <a:t>«</a:t>
            </a:r>
            <a:r>
              <a:rPr lang="nb-NO" dirty="0" err="1"/>
              <a:t>divide</a:t>
            </a:r>
            <a:r>
              <a:rPr lang="nb-NO" dirty="0"/>
              <a:t> or </a:t>
            </a:r>
            <a:r>
              <a:rPr lang="nb-NO" dirty="0" err="1"/>
              <a:t>swarm</a:t>
            </a:r>
            <a:r>
              <a:rPr lang="nb-NO" dirty="0"/>
              <a:t>» – skal vi dele oss opp eller fortsette sammen? Forslag: velge/fordele de 4 søylene. Ideelt den de har lyst til å jobbe med. Ellers trekker vi. </a:t>
            </a:r>
          </a:p>
          <a:p>
            <a:pPr marL="228600" indent="-228600">
              <a:buAutoNum type="arabicPeriod"/>
            </a:pPr>
            <a:r>
              <a:rPr lang="nb-NO" dirty="0"/>
              <a:t>Lag egne notater (20 min): Basert på kunnskapsgrunnlag og gårsdagens intervjuer - hva er de beste ideene vi må ta vare på vs. Din oppgave/modell?</a:t>
            </a:r>
          </a:p>
          <a:p>
            <a:pPr marL="685800" lvl="1" indent="-228600">
              <a:buAutoNum type="arabicPeriod"/>
            </a:pPr>
            <a:r>
              <a:rPr lang="nb-NO" dirty="0"/>
              <a:t>Skriv ned gode poeng</a:t>
            </a:r>
          </a:p>
          <a:p>
            <a:pPr marL="685800" lvl="1" indent="-228600">
              <a:buAutoNum type="arabicPeriod"/>
            </a:pPr>
            <a:r>
              <a:rPr lang="nb-NO" dirty="0"/>
              <a:t>Ring rundt det viktigste</a:t>
            </a:r>
          </a:p>
          <a:p>
            <a:pPr marL="228600" indent="-228600">
              <a:buAutoNum type="arabicPeriod"/>
            </a:pPr>
            <a:r>
              <a:rPr lang="nb-NO" dirty="0"/>
              <a:t>Ideer: «</a:t>
            </a:r>
            <a:r>
              <a:rPr lang="nb-NO" dirty="0" err="1"/>
              <a:t>Doodle</a:t>
            </a:r>
            <a:r>
              <a:rPr lang="nb-NO" dirty="0"/>
              <a:t> rough </a:t>
            </a:r>
            <a:r>
              <a:rPr lang="nb-NO" dirty="0" err="1"/>
              <a:t>solutions</a:t>
            </a:r>
            <a:r>
              <a:rPr lang="nb-NO" dirty="0"/>
              <a:t>» (20 min) individuelt</a:t>
            </a:r>
          </a:p>
          <a:p>
            <a:pPr marL="228600" indent="-228600">
              <a:buAutoNum type="arabicPeriod"/>
            </a:pPr>
            <a:r>
              <a:rPr lang="nb-NO" dirty="0"/>
              <a:t>Crazy8 (8 min) – </a:t>
            </a:r>
            <a:r>
              <a:rPr lang="nb-NO" dirty="0" err="1"/>
              <a:t>try</a:t>
            </a:r>
            <a:r>
              <a:rPr lang="nb-NO" dirty="0"/>
              <a:t> rapid </a:t>
            </a:r>
            <a:r>
              <a:rPr lang="nb-NO" dirty="0" err="1"/>
              <a:t>variations</a:t>
            </a:r>
            <a:r>
              <a:rPr lang="nb-NO" dirty="0"/>
              <a:t> </a:t>
            </a:r>
            <a:r>
              <a:rPr lang="nb-NO" dirty="0" err="1"/>
              <a:t>of</a:t>
            </a:r>
            <a:r>
              <a:rPr lang="nb-NO" dirty="0"/>
              <a:t> </a:t>
            </a:r>
            <a:r>
              <a:rPr lang="nb-NO" dirty="0" err="1"/>
              <a:t>your</a:t>
            </a:r>
            <a:r>
              <a:rPr lang="nb-NO" dirty="0"/>
              <a:t> best </a:t>
            </a:r>
            <a:r>
              <a:rPr lang="nb-NO" dirty="0" err="1"/>
              <a:t>ideas</a:t>
            </a:r>
            <a:r>
              <a:rPr lang="nb-NO" dirty="0"/>
              <a:t>. </a:t>
            </a:r>
            <a:r>
              <a:rPr lang="nb-NO" dirty="0">
                <a:sym typeface="Wingdings" panose="05000000000000000000" pitchFamily="2" charset="2"/>
              </a:rPr>
              <a:t> hva vil vi bruke denne til? Utforske hva som kan fungere godt innafor din idé/skisse?</a:t>
            </a:r>
            <a:endParaRPr lang="nb-NO" dirty="0"/>
          </a:p>
          <a:p>
            <a:pPr marL="228600" indent="-228600">
              <a:buAutoNum type="arabicPeriod"/>
            </a:pPr>
            <a:r>
              <a:rPr lang="nb-NO" dirty="0"/>
              <a:t>Solution </a:t>
            </a:r>
            <a:r>
              <a:rPr lang="nb-NO" dirty="0" err="1"/>
              <a:t>sketch</a:t>
            </a:r>
            <a:r>
              <a:rPr lang="nb-NO" dirty="0"/>
              <a:t> (30+ min, 2 og 2): </a:t>
            </a:r>
            <a:r>
              <a:rPr lang="nb-NO" dirty="0" err="1"/>
              <a:t>Figure</a:t>
            </a:r>
            <a:r>
              <a:rPr lang="nb-NO" dirty="0"/>
              <a:t> </a:t>
            </a:r>
            <a:r>
              <a:rPr lang="nb-NO" dirty="0" err="1"/>
              <a:t>out</a:t>
            </a:r>
            <a:r>
              <a:rPr lang="nb-NO" dirty="0"/>
              <a:t> </a:t>
            </a:r>
            <a:r>
              <a:rPr lang="nb-NO" dirty="0" err="1"/>
              <a:t>the</a:t>
            </a:r>
            <a:r>
              <a:rPr lang="nb-NO" dirty="0"/>
              <a:t> </a:t>
            </a:r>
            <a:r>
              <a:rPr lang="nb-NO" dirty="0" err="1"/>
              <a:t>details</a:t>
            </a:r>
            <a:endParaRPr lang="nb-NO" dirty="0"/>
          </a:p>
          <a:p>
            <a:pPr marL="228600" indent="-228600">
              <a:buAutoNum type="arabicPeriod"/>
            </a:pPr>
            <a:endParaRPr lang="nb-NO" dirty="0"/>
          </a:p>
          <a:p>
            <a:pPr marL="0" indent="0">
              <a:buNone/>
            </a:pPr>
            <a:r>
              <a:rPr lang="nb-NO" dirty="0"/>
              <a:t>Onsdag: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b-NO" dirty="0"/>
              <a:t>Intro til de ulike modellene (1-3 + åpen) – hvordan er de beskrevet i notatet?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b-NO" dirty="0" err="1"/>
              <a:t>Dotvote</a:t>
            </a:r>
            <a:r>
              <a:rPr lang="nb-NO" dirty="0"/>
              <a:t> – finne de beste elementene fra alle skissene</a:t>
            </a:r>
          </a:p>
        </p:txBody>
      </p:sp>
      <p:sp>
        <p:nvSpPr>
          <p:cNvPr id="4" name="Slide Number Placeholder 3"/>
          <p:cNvSpPr>
            <a:spLocks noGrp="1"/>
          </p:cNvSpPr>
          <p:nvPr>
            <p:ph type="sldNum" sz="quarter" idx="10"/>
          </p:nvPr>
        </p:nvSpPr>
        <p:spPr/>
        <p:txBody>
          <a:bodyPr/>
          <a:lstStyle/>
          <a:p>
            <a:fld id="{C0F4A2C8-6C88-4E71-83EE-698B9D4FE22F}" type="slidenum">
              <a:rPr lang="nb-NO" smtClean="0"/>
              <a:pPr/>
              <a:t>32</a:t>
            </a:fld>
            <a:endParaRPr lang="nb-NO"/>
          </a:p>
        </p:txBody>
      </p:sp>
    </p:spTree>
    <p:extLst>
      <p:ext uri="{BB962C8B-B14F-4D97-AF65-F5344CB8AC3E}">
        <p14:creationId xmlns:p14="http://schemas.microsoft.com/office/powerpoint/2010/main" val="4108975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025" y="525463"/>
            <a:ext cx="6269038" cy="3527425"/>
          </a:xfrm>
        </p:spPr>
      </p:sp>
      <p:sp>
        <p:nvSpPr>
          <p:cNvPr id="3" name="Notes Placeholder 2"/>
          <p:cNvSpPr>
            <a:spLocks noGrp="1"/>
          </p:cNvSpPr>
          <p:nvPr>
            <p:ph type="body" idx="1"/>
          </p:nvPr>
        </p:nvSpPr>
        <p:spPr/>
        <p:txBody>
          <a:bodyPr/>
          <a:lstStyle/>
          <a:p>
            <a:r>
              <a:rPr lang="nb-NO" sz="1200" b="0" baseline="0">
                <a:cs typeface="Calibri"/>
              </a:rPr>
              <a:t>Kjøreregler! </a:t>
            </a:r>
          </a:p>
          <a:p>
            <a:endParaRPr lang="nb-NO" sz="1200" b="0" baseline="0">
              <a:cs typeface="Calibri"/>
            </a:endParaRPr>
          </a:p>
          <a:p>
            <a:pPr marL="171450" indent="-171450" defTabSz="1370411">
              <a:buFont typeface="Arial" panose="020B0604020202020204" pitchFamily="34" charset="0"/>
              <a:buChar char="•"/>
              <a:defRPr/>
            </a:pPr>
            <a:r>
              <a:rPr lang="nb-NO" sz="1200"/>
              <a:t>Vi vil ha kvantitet, ikke kvalitet!</a:t>
            </a:r>
            <a:r>
              <a:rPr lang="nb-NO" sz="1200">
                <a:cs typeface="Calibri"/>
              </a:rPr>
              <a:t> - </a:t>
            </a:r>
            <a:r>
              <a:rPr lang="nb-NO" sz="1200"/>
              <a:t>«Den beste måten å lage gode ideer, er å lage mange ideer»</a:t>
            </a:r>
            <a:endParaRPr lang="nb-NO" sz="1200">
              <a:cs typeface="Calibri"/>
            </a:endParaRPr>
          </a:p>
          <a:p>
            <a:pPr marL="171450" indent="-171450" defTabSz="1370411">
              <a:buFont typeface="Arial" panose="020B0604020202020204" pitchFamily="34" charset="0"/>
              <a:buChar char="•"/>
              <a:defRPr/>
            </a:pPr>
            <a:r>
              <a:rPr lang="nb-NO" sz="1200"/>
              <a:t>Ideene trenger ikke å</a:t>
            </a:r>
            <a:r>
              <a:rPr lang="nb-NO" sz="1200" baseline="0"/>
              <a:t> være det dere ender på. Det kan hjelpe hverandre med å tenke</a:t>
            </a:r>
          </a:p>
          <a:p>
            <a:pPr marL="171450" marR="0" lvl="0" indent="-171450" algn="l" defTabSz="13704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aseline="0"/>
              <a:t>Prioriteringer og praktiske forhold er viktig, men det kommer i neste fase</a:t>
            </a:r>
            <a:endParaRPr lang="nb-NO" sz="1200" baseline="0">
              <a:cs typeface="Calibri"/>
            </a:endParaRPr>
          </a:p>
          <a:p>
            <a:pPr marL="171450" indent="-171450" defTabSz="1370411">
              <a:buFont typeface="Arial" panose="020B0604020202020204" pitchFamily="34" charset="0"/>
              <a:buChar char="•"/>
              <a:defRPr/>
            </a:pPr>
            <a:r>
              <a:rPr lang="nb-NO" sz="1200"/>
              <a:t>Alt. Er.</a:t>
            </a:r>
            <a:r>
              <a:rPr lang="nb-NO" sz="1200" baseline="0"/>
              <a:t> Lov.</a:t>
            </a:r>
            <a:endParaRPr lang="nb-NO" sz="1200" baseline="0">
              <a:cs typeface="Calibri"/>
            </a:endParaRPr>
          </a:p>
          <a:p>
            <a:pPr marL="171450" indent="-171450">
              <a:buFont typeface="Arial" panose="020B0604020202020204" pitchFamily="34" charset="0"/>
              <a:buChar char="•"/>
              <a:defRPr/>
            </a:pPr>
            <a:r>
              <a:rPr lang="nb-NO" sz="1200" baseline="0"/>
              <a:t>Å «</a:t>
            </a:r>
            <a:r>
              <a:rPr lang="nb-NO" sz="1200" baseline="0" err="1"/>
              <a:t>steal</a:t>
            </a:r>
            <a:r>
              <a:rPr lang="nb-NO" sz="1200" baseline="0"/>
              <a:t> </a:t>
            </a:r>
            <a:r>
              <a:rPr lang="nb-NO" sz="1200" baseline="0" err="1"/>
              <a:t>with</a:t>
            </a:r>
            <a:r>
              <a:rPr lang="nb-NO" sz="1200" baseline="0"/>
              <a:t> </a:t>
            </a:r>
            <a:r>
              <a:rPr lang="nb-NO" sz="1200" baseline="0" err="1"/>
              <a:t>pride</a:t>
            </a:r>
            <a:r>
              <a:rPr lang="nb-NO" sz="1200" baseline="0"/>
              <a:t>» er også ok.</a:t>
            </a:r>
            <a:r>
              <a:rPr lang="nb-NO" sz="1200"/>
              <a:t> </a:t>
            </a:r>
          </a:p>
          <a:p>
            <a:endParaRPr lang="nb-NO"/>
          </a:p>
        </p:txBody>
      </p:sp>
      <p:sp>
        <p:nvSpPr>
          <p:cNvPr id="4" name="Slide Number Placeholder 3"/>
          <p:cNvSpPr>
            <a:spLocks noGrp="1"/>
          </p:cNvSpPr>
          <p:nvPr>
            <p:ph type="sldNum" sz="quarter" idx="5"/>
          </p:nvPr>
        </p:nvSpPr>
        <p:spPr/>
        <p:txBody>
          <a:bodyPr/>
          <a:lstStyle/>
          <a:p>
            <a:fld id="{EF8A2AF7-2D85-4421-9B02-2B5F9CC37447}" type="slidenum">
              <a:rPr lang="nb-NO" smtClean="0"/>
              <a:t>34</a:t>
            </a:fld>
            <a:endParaRPr lang="nb-NO"/>
          </a:p>
        </p:txBody>
      </p:sp>
    </p:spTree>
    <p:extLst>
      <p:ext uri="{BB962C8B-B14F-4D97-AF65-F5344CB8AC3E}">
        <p14:creationId xmlns:p14="http://schemas.microsoft.com/office/powerpoint/2010/main" val="391316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Nå skal vi følge sprintmetodikken – dette er det kanskje mest utfordrende steget</a:t>
            </a:r>
          </a:p>
          <a:p>
            <a:r>
              <a:rPr lang="nb-NO" dirty="0"/>
              <a:t>Overgangen fra gode og løsrevne ideer til konkrete og mer sammenhengende scenarier som kan funke</a:t>
            </a:r>
          </a:p>
          <a:p>
            <a:endParaRPr lang="nb-NO" dirty="0"/>
          </a:p>
          <a:p>
            <a:r>
              <a:rPr lang="nb-NO" dirty="0"/>
              <a:t>I </a:t>
            </a:r>
            <a:r>
              <a:rPr lang="nb-NO" dirty="0" err="1"/>
              <a:t>mårra</a:t>
            </a:r>
            <a:r>
              <a:rPr lang="nb-NO" dirty="0"/>
              <a:t> skal vi jobbe videre med ideene, og spesielt med å kombinere det beste fra alles individuelle tenking i et utvalg prototyper.</a:t>
            </a:r>
          </a:p>
        </p:txBody>
      </p:sp>
      <p:sp>
        <p:nvSpPr>
          <p:cNvPr id="4" name="Slide Number Placeholder 3"/>
          <p:cNvSpPr>
            <a:spLocks noGrp="1"/>
          </p:cNvSpPr>
          <p:nvPr>
            <p:ph type="sldNum" sz="quarter" idx="5"/>
          </p:nvPr>
        </p:nvSpPr>
        <p:spPr/>
        <p:txBody>
          <a:bodyPr/>
          <a:lstStyle/>
          <a:p>
            <a:fld id="{AEB7E59F-1A56-4950-9022-82C2CFF5FB30}" type="slidenum">
              <a:rPr lang="nb-NO" smtClean="0"/>
              <a:t>35</a:t>
            </a:fld>
            <a:endParaRPr lang="nb-NO"/>
          </a:p>
        </p:txBody>
      </p:sp>
    </p:spTree>
    <p:extLst>
      <p:ext uri="{BB962C8B-B14F-4D97-AF65-F5344CB8AC3E}">
        <p14:creationId xmlns:p14="http://schemas.microsoft.com/office/powerpoint/2010/main" val="1455531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13" indent="-214313">
              <a:buFont typeface="Arial" panose="020B0604020202020204" pitchFamily="34" charset="0"/>
              <a:buChar char="•"/>
            </a:pPr>
            <a:r>
              <a:rPr lang="nb-NO" sz="1200" dirty="0"/>
              <a:t>Skissen må være selvforklarende – gjennomtenkt og lett å forstå</a:t>
            </a:r>
          </a:p>
          <a:p>
            <a:endParaRPr lang="nb-NO" sz="1200" dirty="0"/>
          </a:p>
          <a:p>
            <a:pPr marL="257175" indent="-257175">
              <a:buFont typeface="Arial" panose="020B0604020202020204" pitchFamily="34" charset="0"/>
              <a:buChar char="•"/>
            </a:pPr>
            <a:r>
              <a:rPr lang="nb-NO" sz="1200" dirty="0"/>
              <a:t>Ord er betydningsfulle – bruk realistiske formuleringer. Manglende detaljer kan føre til at idé ikke blir verdsatt nok</a:t>
            </a:r>
          </a:p>
          <a:p>
            <a:endParaRPr lang="nb-NO" sz="1200" dirty="0"/>
          </a:p>
          <a:p>
            <a:pPr marL="214313" indent="-214313">
              <a:buFont typeface="Arial" panose="020B0604020202020204" pitchFamily="34" charset="0"/>
              <a:buChar char="•"/>
            </a:pPr>
            <a:r>
              <a:rPr lang="nb-NO" sz="1200" dirty="0"/>
              <a:t>«</a:t>
            </a:r>
            <a:r>
              <a:rPr lang="nb-NO" sz="1200" dirty="0" err="1"/>
              <a:t>Ugly</a:t>
            </a:r>
            <a:r>
              <a:rPr lang="nb-NO" sz="1200" dirty="0"/>
              <a:t> is okay»</a:t>
            </a:r>
          </a:p>
          <a:p>
            <a:endParaRPr lang="nb-NO" sz="1200" dirty="0"/>
          </a:p>
          <a:p>
            <a:pPr marL="214313" indent="-214313">
              <a:buFont typeface="Arial" panose="020B0604020202020204" pitchFamily="34" charset="0"/>
              <a:buChar char="•"/>
            </a:pPr>
            <a:r>
              <a:rPr lang="nb-NO" sz="1200" dirty="0"/>
              <a:t>Gi den en fengende tittel</a:t>
            </a:r>
          </a:p>
          <a:p>
            <a:pPr marL="214313" indent="-214313">
              <a:buFont typeface="Arial" panose="020B0604020202020204" pitchFamily="34" charset="0"/>
              <a:buChar char="•"/>
            </a:pPr>
            <a:endParaRPr lang="nb-NO" sz="1200" dirty="0"/>
          </a:p>
          <a:p>
            <a:pPr marL="214313" indent="-214313">
              <a:buFont typeface="Arial" panose="020B0604020202020204" pitchFamily="34" charset="0"/>
              <a:buChar char="•"/>
            </a:pPr>
            <a:r>
              <a:rPr lang="nb-NO" sz="1200" dirty="0"/>
              <a:t>Hensikten med skisser – raskeste og enkleste vei fra abstrakt idé til konkret løsning</a:t>
            </a:r>
          </a:p>
          <a:p>
            <a:endParaRPr lang="nb-NO" dirty="0"/>
          </a:p>
        </p:txBody>
      </p:sp>
      <p:sp>
        <p:nvSpPr>
          <p:cNvPr id="4" name="Slide Number Placeholder 3"/>
          <p:cNvSpPr>
            <a:spLocks noGrp="1"/>
          </p:cNvSpPr>
          <p:nvPr>
            <p:ph type="sldNum" sz="quarter" idx="5"/>
          </p:nvPr>
        </p:nvSpPr>
        <p:spPr/>
        <p:txBody>
          <a:bodyPr/>
          <a:lstStyle/>
          <a:p>
            <a:fld id="{AEB7E59F-1A56-4950-9022-82C2CFF5FB30}" type="slidenum">
              <a:rPr lang="nb-NO" smtClean="0"/>
              <a:t>41</a:t>
            </a:fld>
            <a:endParaRPr lang="nb-NO"/>
          </a:p>
        </p:txBody>
      </p:sp>
    </p:spTree>
    <p:extLst>
      <p:ext uri="{BB962C8B-B14F-4D97-AF65-F5344CB8AC3E}">
        <p14:creationId xmlns:p14="http://schemas.microsoft.com/office/powerpoint/2010/main" val="1549474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Flere variasjoner over et tema?</a:t>
            </a:r>
          </a:p>
        </p:txBody>
      </p:sp>
      <p:sp>
        <p:nvSpPr>
          <p:cNvPr id="4" name="Slide Number Placeholder 3"/>
          <p:cNvSpPr>
            <a:spLocks noGrp="1"/>
          </p:cNvSpPr>
          <p:nvPr>
            <p:ph type="sldNum" sz="quarter" idx="10"/>
          </p:nvPr>
        </p:nvSpPr>
        <p:spPr/>
        <p:txBody>
          <a:bodyPr/>
          <a:lstStyle/>
          <a:p>
            <a:fld id="{C0F4A2C8-6C88-4E71-83EE-698B9D4FE22F}" type="slidenum">
              <a:rPr lang="nb-NO" smtClean="0"/>
              <a:pPr/>
              <a:t>47</a:t>
            </a:fld>
            <a:endParaRPr lang="nb-NO"/>
          </a:p>
        </p:txBody>
      </p:sp>
    </p:spTree>
    <p:extLst>
      <p:ext uri="{BB962C8B-B14F-4D97-AF65-F5344CB8AC3E}">
        <p14:creationId xmlns:p14="http://schemas.microsoft.com/office/powerpoint/2010/main" val="2374511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1219170" rtl="0" eaLnBrk="1" fontAlgn="auto" latinLnBrk="0" hangingPunct="1">
              <a:lnSpc>
                <a:spcPct val="100000"/>
              </a:lnSpc>
              <a:spcBef>
                <a:spcPts val="0"/>
              </a:spcBef>
              <a:spcAft>
                <a:spcPts val="0"/>
              </a:spcAft>
              <a:buClrTx/>
              <a:buSzPct val="100000"/>
              <a:buFontTx/>
              <a:buNone/>
              <a:tabLst/>
              <a:defRPr/>
            </a:pPr>
            <a:r>
              <a:rPr lang="nb-NO" sz="1200" b="0" dirty="0">
                <a:solidFill>
                  <a:schemeClr val="accent4"/>
                </a:solidFill>
              </a:rPr>
              <a:t>Hvis dere husker ukeoversikten fra sprinten? Jobb</a:t>
            </a:r>
            <a:endParaRPr lang="nb-NO" sz="1200" b="0" dirty="0">
              <a:solidFill>
                <a:schemeClr val="accent4"/>
              </a:solidFill>
              <a:sym typeface="Wingdings" panose="05000000000000000000" pitchFamily="2" charset="2"/>
            </a:endParaRPr>
          </a:p>
          <a:p>
            <a:pPr marL="0" marR="0" lvl="0" indent="0" algn="just" defTabSz="1219170" rtl="0" eaLnBrk="1" fontAlgn="auto" latinLnBrk="0" hangingPunct="1">
              <a:lnSpc>
                <a:spcPct val="100000"/>
              </a:lnSpc>
              <a:spcBef>
                <a:spcPts val="0"/>
              </a:spcBef>
              <a:spcAft>
                <a:spcPts val="0"/>
              </a:spcAft>
              <a:buClrTx/>
              <a:buSzPct val="100000"/>
              <a:buFontTx/>
              <a:buNone/>
              <a:tabLst/>
              <a:defRPr/>
            </a:pPr>
            <a:endParaRPr lang="nb-NO" sz="1200" b="1" dirty="0">
              <a:solidFill>
                <a:schemeClr val="accent4"/>
              </a:solidFill>
            </a:endParaRPr>
          </a:p>
          <a:p>
            <a:pPr marL="0" marR="0" lvl="0" indent="0" algn="just" defTabSz="1219170" rtl="0" eaLnBrk="1" fontAlgn="auto" latinLnBrk="0" hangingPunct="1">
              <a:lnSpc>
                <a:spcPct val="100000"/>
              </a:lnSpc>
              <a:spcBef>
                <a:spcPts val="0"/>
              </a:spcBef>
              <a:spcAft>
                <a:spcPts val="0"/>
              </a:spcAft>
              <a:buClrTx/>
              <a:buSzPct val="100000"/>
              <a:buFontTx/>
              <a:buNone/>
              <a:tabLst/>
              <a:defRPr/>
            </a:pPr>
            <a:r>
              <a:rPr lang="nb-NO" sz="1200" b="1" dirty="0">
                <a:solidFill>
                  <a:schemeClr val="accent4"/>
                </a:solidFill>
              </a:rPr>
              <a:t>Begge: </a:t>
            </a:r>
            <a:r>
              <a:rPr lang="nb-NO" sz="1200" b="0" dirty="0">
                <a:solidFill>
                  <a:schemeClr val="accent4"/>
                </a:solidFill>
              </a:rPr>
              <a:t>først åpne, så lukke</a:t>
            </a:r>
          </a:p>
          <a:p>
            <a:pPr marL="0" marR="0" lvl="0" indent="0" algn="just" defTabSz="1219170" rtl="0" eaLnBrk="1" fontAlgn="auto" latinLnBrk="0" hangingPunct="1">
              <a:lnSpc>
                <a:spcPct val="100000"/>
              </a:lnSpc>
              <a:spcBef>
                <a:spcPts val="0"/>
              </a:spcBef>
              <a:spcAft>
                <a:spcPts val="0"/>
              </a:spcAft>
              <a:buClrTx/>
              <a:buSzPct val="100000"/>
              <a:buFontTx/>
              <a:buNone/>
              <a:tabLst/>
              <a:defRPr/>
            </a:pPr>
            <a:endParaRPr lang="nb-NO" sz="1200" b="1" dirty="0">
              <a:solidFill>
                <a:schemeClr val="accent4"/>
              </a:solidFill>
            </a:endParaRPr>
          </a:p>
          <a:p>
            <a:pPr marL="0" marR="0" lvl="0" indent="0" algn="just" defTabSz="1219170" rtl="0" eaLnBrk="1" fontAlgn="auto" latinLnBrk="0" hangingPunct="1">
              <a:lnSpc>
                <a:spcPct val="100000"/>
              </a:lnSpc>
              <a:spcBef>
                <a:spcPts val="0"/>
              </a:spcBef>
              <a:spcAft>
                <a:spcPts val="0"/>
              </a:spcAft>
              <a:buClrTx/>
              <a:buSzPct val="100000"/>
              <a:buFontTx/>
              <a:buNone/>
              <a:tabLst/>
              <a:defRPr/>
            </a:pPr>
            <a:r>
              <a:rPr lang="nb-NO" sz="1200" b="0" dirty="0">
                <a:solidFill>
                  <a:schemeClr val="accent4"/>
                </a:solidFill>
                <a:sym typeface="Wingdings" panose="05000000000000000000" pitchFamily="2" charset="2"/>
              </a:rPr>
              <a:t>For å unngå å løse «feil» problem, eller gå glipp av gode muligheter er det</a:t>
            </a:r>
            <a:endParaRPr lang="nb-NO" sz="1200" b="0" dirty="0">
              <a:solidFill>
                <a:schemeClr val="accent4"/>
              </a:solidFill>
            </a:endParaRPr>
          </a:p>
          <a:p>
            <a:pPr marL="0" marR="0" lvl="0" indent="0" algn="just" defTabSz="1219170" rtl="0" eaLnBrk="1" fontAlgn="auto" latinLnBrk="0" hangingPunct="1">
              <a:lnSpc>
                <a:spcPct val="100000"/>
              </a:lnSpc>
              <a:spcBef>
                <a:spcPts val="0"/>
              </a:spcBef>
              <a:spcAft>
                <a:spcPts val="0"/>
              </a:spcAft>
              <a:buClrTx/>
              <a:buSzPct val="100000"/>
              <a:buFont typeface="Wingdings" panose="05000000000000000000" pitchFamily="2" charset="2"/>
              <a:buNone/>
              <a:tabLst/>
              <a:defRPr/>
            </a:pPr>
            <a:r>
              <a:rPr lang="nb-NO" sz="1200" b="0" dirty="0">
                <a:solidFill>
                  <a:schemeClr val="accent4"/>
                </a:solidFill>
                <a:sym typeface="Wingdings" panose="05000000000000000000" pitchFamily="2" charset="2"/>
              </a:rPr>
              <a:t>viktig å ha tillit til prosessen, så vi ikke går for tidlig i løsningsmodus. </a:t>
            </a:r>
          </a:p>
          <a:p>
            <a:pPr marL="0" marR="0" lvl="0" indent="0" algn="just" defTabSz="1219170" rtl="0" eaLnBrk="1" fontAlgn="auto" latinLnBrk="0" hangingPunct="1">
              <a:lnSpc>
                <a:spcPct val="100000"/>
              </a:lnSpc>
              <a:spcBef>
                <a:spcPts val="0"/>
              </a:spcBef>
              <a:spcAft>
                <a:spcPts val="0"/>
              </a:spcAft>
              <a:buClrTx/>
              <a:buSzPct val="100000"/>
              <a:buFontTx/>
              <a:buNone/>
              <a:tabLst/>
              <a:defRPr/>
            </a:pPr>
            <a:endParaRPr lang="nb-NO" sz="1200" b="1" dirty="0">
              <a:solidFill>
                <a:schemeClr val="accent4"/>
              </a:solidFill>
            </a:endParaRPr>
          </a:p>
          <a:p>
            <a:pPr marL="0" marR="0" lvl="0" indent="0" algn="just" defTabSz="1219170" rtl="0" eaLnBrk="1" fontAlgn="auto" latinLnBrk="0" hangingPunct="1">
              <a:lnSpc>
                <a:spcPct val="100000"/>
              </a:lnSpc>
              <a:spcBef>
                <a:spcPts val="0"/>
              </a:spcBef>
              <a:spcAft>
                <a:spcPts val="0"/>
              </a:spcAft>
              <a:buClrTx/>
              <a:buSzPct val="100000"/>
              <a:buFontTx/>
              <a:buNone/>
              <a:tabLst/>
              <a:defRPr/>
            </a:pPr>
            <a:endParaRPr lang="nb-NO" sz="1200" b="1" dirty="0">
              <a:solidFill>
                <a:schemeClr val="accent4"/>
              </a:solidFill>
            </a:endParaRPr>
          </a:p>
          <a:p>
            <a:pPr marL="0" marR="0" lvl="0" indent="0" algn="just" defTabSz="1219170" rtl="0" eaLnBrk="1" fontAlgn="auto" latinLnBrk="0" hangingPunct="1">
              <a:lnSpc>
                <a:spcPct val="100000"/>
              </a:lnSpc>
              <a:spcBef>
                <a:spcPts val="0"/>
              </a:spcBef>
              <a:spcAft>
                <a:spcPts val="0"/>
              </a:spcAft>
              <a:buClrTx/>
              <a:buSzPct val="100000"/>
              <a:buFontTx/>
              <a:buNone/>
              <a:tabLst/>
              <a:defRPr/>
            </a:pPr>
            <a:endParaRPr lang="nb-NO" sz="1200" b="1" dirty="0">
              <a:solidFill>
                <a:schemeClr val="accent4"/>
              </a:solidFill>
            </a:endParaRPr>
          </a:p>
          <a:p>
            <a:pPr marL="0" marR="0" lvl="0" indent="0" algn="just" defTabSz="1219170" rtl="0" eaLnBrk="1" fontAlgn="auto" latinLnBrk="0" hangingPunct="1">
              <a:lnSpc>
                <a:spcPct val="100000"/>
              </a:lnSpc>
              <a:spcBef>
                <a:spcPts val="0"/>
              </a:spcBef>
              <a:spcAft>
                <a:spcPts val="0"/>
              </a:spcAft>
              <a:buClrTx/>
              <a:buSzPct val="100000"/>
              <a:buFontTx/>
              <a:buNone/>
              <a:tabLst/>
              <a:defRPr/>
            </a:pPr>
            <a:r>
              <a:rPr lang="nb-NO" sz="1200" b="1" dirty="0">
                <a:solidFill>
                  <a:schemeClr val="accent4"/>
                </a:solidFill>
                <a:sym typeface="Wingdings" panose="05000000000000000000" pitchFamily="2" charset="2"/>
              </a:rPr>
              <a:t> Dette må vi stå i sammen – kreative prosesser kan være en berg- og dalbane</a:t>
            </a:r>
            <a:endParaRPr lang="nb-NO" sz="1200" b="1" dirty="0">
              <a:solidFill>
                <a:schemeClr val="accent4"/>
              </a:solidFill>
            </a:endParaRPr>
          </a:p>
          <a:p>
            <a:pPr marL="0" marR="0" lvl="0" indent="0" algn="just" defTabSz="1219170" rtl="0" eaLnBrk="1" fontAlgn="auto" latinLnBrk="0" hangingPunct="1">
              <a:lnSpc>
                <a:spcPct val="100000"/>
              </a:lnSpc>
              <a:spcBef>
                <a:spcPts val="0"/>
              </a:spcBef>
              <a:spcAft>
                <a:spcPts val="0"/>
              </a:spcAft>
              <a:buClrTx/>
              <a:buSzPct val="100000"/>
              <a:buFontTx/>
              <a:buNone/>
              <a:tabLst/>
              <a:defRPr/>
            </a:pPr>
            <a:endParaRPr lang="nb-NO" sz="1200" b="1" dirty="0">
              <a:solidFill>
                <a:schemeClr val="accent4"/>
              </a:solidFill>
            </a:endParaRPr>
          </a:p>
          <a:p>
            <a:pPr marL="0" marR="0" lvl="0" indent="0" algn="just" defTabSz="1219170" rtl="0" eaLnBrk="1" fontAlgn="auto" latinLnBrk="0" hangingPunct="1">
              <a:lnSpc>
                <a:spcPct val="100000"/>
              </a:lnSpc>
              <a:spcBef>
                <a:spcPts val="0"/>
              </a:spcBef>
              <a:spcAft>
                <a:spcPts val="0"/>
              </a:spcAft>
              <a:buClrTx/>
              <a:buSzPct val="100000"/>
              <a:buFontTx/>
              <a:buNone/>
              <a:tabLst/>
              <a:defRPr/>
            </a:pPr>
            <a:r>
              <a:rPr lang="nb-NO" sz="1200" b="1" dirty="0">
                <a:solidFill>
                  <a:schemeClr val="accent4"/>
                </a:solidFill>
              </a:rPr>
              <a:t>---</a:t>
            </a:r>
          </a:p>
          <a:p>
            <a:pPr marL="0" marR="0" lvl="0" indent="0" algn="just" defTabSz="1219170" rtl="0" eaLnBrk="1" fontAlgn="auto" latinLnBrk="0" hangingPunct="1">
              <a:lnSpc>
                <a:spcPct val="100000"/>
              </a:lnSpc>
              <a:spcBef>
                <a:spcPts val="0"/>
              </a:spcBef>
              <a:spcAft>
                <a:spcPts val="0"/>
              </a:spcAft>
              <a:buClrTx/>
              <a:buSzPct val="100000"/>
              <a:buFontTx/>
              <a:buNone/>
              <a:tabLst/>
              <a:defRPr/>
            </a:pPr>
            <a:r>
              <a:rPr lang="nb-NO" sz="1200" b="1" dirty="0">
                <a:solidFill>
                  <a:schemeClr val="accent4"/>
                </a:solidFill>
              </a:rPr>
              <a:t>Fase 1: Åpne</a:t>
            </a:r>
          </a:p>
          <a:p>
            <a:pPr marL="171450" indent="-171450" algn="just">
              <a:spcBef>
                <a:spcPts val="0"/>
              </a:spcBef>
              <a:buSzPct val="100000"/>
              <a:buFont typeface="Arial" panose="020B0604020202020204" pitchFamily="34" charset="0"/>
              <a:buChar char="•"/>
            </a:pPr>
            <a:r>
              <a:rPr lang="nb-NO" sz="1200" dirty="0"/>
              <a:t>I en åpnende fase starter vi med se ulike muligheter og tenke kreativt. Dette kan handle om å utforsker brukerperspektiver, utarbeide hypoteser, eller generere ideer. </a:t>
            </a:r>
          </a:p>
          <a:p>
            <a:pPr marL="171450" indent="-171450" algn="just">
              <a:spcBef>
                <a:spcPts val="0"/>
              </a:spcBef>
              <a:buSzPct val="100000"/>
              <a:buFont typeface="Arial" panose="020B0604020202020204" pitchFamily="34" charset="0"/>
              <a:buChar char="•"/>
            </a:pPr>
            <a:r>
              <a:rPr lang="nb-NO" sz="1200" dirty="0"/>
              <a:t>Målet med fasen er å skape muligheter vi ikke hadde tidligere. </a:t>
            </a:r>
          </a:p>
          <a:p>
            <a:pPr marL="171450" indent="-171450" algn="just">
              <a:spcBef>
                <a:spcPts val="0"/>
              </a:spcBef>
              <a:buSzPct val="100000"/>
              <a:buFont typeface="Arial" panose="020B0604020202020204" pitchFamily="34" charset="0"/>
              <a:buChar char="•"/>
            </a:pPr>
            <a:r>
              <a:rPr lang="nb-NO" sz="1200" dirty="0"/>
              <a:t>Fasen vektlegger kreativt tenkning over kritisk tenkning. </a:t>
            </a:r>
          </a:p>
          <a:p>
            <a:pPr marL="171450" indent="-171450" algn="just">
              <a:spcBef>
                <a:spcPts val="0"/>
              </a:spcBef>
              <a:buSzPct val="100000"/>
              <a:buFont typeface="Arial" panose="020B0604020202020204" pitchFamily="34" charset="0"/>
              <a:buChar char="•"/>
            </a:pPr>
            <a:r>
              <a:rPr lang="nb-NO" sz="1200" dirty="0"/>
              <a:t>Dere bør være forberedte på å forsøke å tenke utenfor boksen, og være åpne heller enn kritiserende.</a:t>
            </a:r>
          </a:p>
          <a:p>
            <a:pPr algn="just">
              <a:spcBef>
                <a:spcPts val="0"/>
              </a:spcBef>
              <a:buSzPct val="100000"/>
            </a:pPr>
            <a:endParaRPr lang="nb-NO" sz="1200" dirty="0"/>
          </a:p>
          <a:p>
            <a:pPr algn="just">
              <a:spcBef>
                <a:spcPts val="0"/>
              </a:spcBef>
              <a:buSzPct val="100000"/>
            </a:pPr>
            <a:r>
              <a:rPr lang="nb-NO" sz="1200" b="1" dirty="0">
                <a:solidFill>
                  <a:schemeClr val="accent4"/>
                </a:solidFill>
              </a:rPr>
              <a:t>Fase 2: Lukke</a:t>
            </a:r>
          </a:p>
          <a:p>
            <a:pPr marL="171450" indent="-171450" algn="just">
              <a:spcBef>
                <a:spcPts val="0"/>
              </a:spcBef>
              <a:spcAft>
                <a:spcPts val="1333"/>
              </a:spcAft>
              <a:buSzPct val="100000"/>
              <a:buFont typeface="Arial" panose="020B0604020202020204" pitchFamily="34" charset="0"/>
              <a:buChar char="•"/>
            </a:pPr>
            <a:r>
              <a:rPr lang="nb-NO" sz="1200" dirty="0"/>
              <a:t>I en lukkende fase skal vi snevre inn antall muligheter og tenke kritisk i større grad. </a:t>
            </a:r>
          </a:p>
          <a:p>
            <a:pPr marL="171450" indent="-171450" algn="just">
              <a:spcBef>
                <a:spcPts val="0"/>
              </a:spcBef>
              <a:spcAft>
                <a:spcPts val="1333"/>
              </a:spcAft>
              <a:buSzPct val="100000"/>
              <a:buFont typeface="Arial" panose="020B0604020202020204" pitchFamily="34" charset="0"/>
              <a:buChar char="•"/>
            </a:pPr>
            <a:r>
              <a:rPr lang="nb-NO" sz="1200" dirty="0"/>
              <a:t>Dette kan handle om å konkludere på hypoteser, komme til enighet i gruppen, eller videreutvikle og problematisere ideer. </a:t>
            </a:r>
          </a:p>
          <a:p>
            <a:pPr marL="171450" indent="-171450" algn="just">
              <a:spcBef>
                <a:spcPts val="0"/>
              </a:spcBef>
              <a:spcAft>
                <a:spcPts val="1333"/>
              </a:spcAft>
              <a:buSzPct val="100000"/>
              <a:buFont typeface="Arial" panose="020B0604020202020204" pitchFamily="34" charset="0"/>
              <a:buChar char="•"/>
            </a:pPr>
            <a:r>
              <a:rPr lang="nb-NO" sz="1200" dirty="0"/>
              <a:t>Målet med fasen er å velge de beste mulighetene. </a:t>
            </a:r>
          </a:p>
          <a:p>
            <a:pPr marL="171450" indent="-171450" algn="just">
              <a:spcBef>
                <a:spcPts val="0"/>
              </a:spcBef>
              <a:spcAft>
                <a:spcPts val="1333"/>
              </a:spcAft>
              <a:buSzPct val="100000"/>
              <a:buFont typeface="Arial" panose="020B0604020202020204" pitchFamily="34" charset="0"/>
              <a:buChar char="•"/>
            </a:pPr>
            <a:r>
              <a:rPr lang="nb-NO" sz="1200" dirty="0"/>
              <a:t>Fasen vektlegger enighet og kritisk tenkning. </a:t>
            </a:r>
          </a:p>
          <a:p>
            <a:pPr marL="171450" indent="-171450" algn="just">
              <a:spcBef>
                <a:spcPts val="0"/>
              </a:spcBef>
              <a:spcAft>
                <a:spcPts val="1333"/>
              </a:spcAft>
              <a:buSzPct val="100000"/>
              <a:buFont typeface="Arial" panose="020B0604020202020204" pitchFamily="34" charset="0"/>
              <a:buChar char="•"/>
            </a:pPr>
            <a:r>
              <a:rPr lang="nb-NO" sz="1200" dirty="0"/>
              <a:t>Dere bør være forberedt på å skulle utfordre hverandres ideer og komme til enighet.</a:t>
            </a:r>
          </a:p>
          <a:p>
            <a:pPr algn="just">
              <a:spcBef>
                <a:spcPts val="0"/>
              </a:spcBef>
              <a:buSzPct val="100000"/>
            </a:pPr>
            <a:endParaRPr lang="nb-NO" sz="1200" dirty="0"/>
          </a:p>
          <a:p>
            <a:pPr algn="just">
              <a:spcBef>
                <a:spcPts val="0"/>
              </a:spcBef>
              <a:buSzPct val="100000"/>
            </a:pPr>
            <a:endParaRPr lang="nb-NO" sz="1200" dirty="0"/>
          </a:p>
          <a:p>
            <a:pPr algn="just">
              <a:spcBef>
                <a:spcPts val="0"/>
              </a:spcBef>
              <a:buSzPct val="100000"/>
            </a:pPr>
            <a:r>
              <a:rPr lang="nb-NO" sz="1200" b="1" dirty="0"/>
              <a:t>Forstå:</a:t>
            </a:r>
          </a:p>
          <a:p>
            <a:pPr marL="342539" indent="-342539" defTabSz="608960">
              <a:spcAft>
                <a:spcPts val="799"/>
              </a:spcAft>
              <a:buFontTx/>
              <a:buChar char="-"/>
            </a:pPr>
            <a:r>
              <a:rPr lang="nb-NO" sz="1200" b="1" dirty="0">
                <a:solidFill>
                  <a:srgbClr val="FFFFFF"/>
                </a:solidFill>
                <a:latin typeface="Segoe UI" panose="020B0502040204020203" pitchFamily="34" charset="0"/>
                <a:cs typeface="Segoe UI" panose="020B0502040204020203" pitchFamily="34" charset="0"/>
              </a:rPr>
              <a:t>Observere underliggende behov</a:t>
            </a:r>
            <a:r>
              <a:rPr lang="nb-NO" sz="1200" dirty="0">
                <a:solidFill>
                  <a:srgbClr val="FFFFFF"/>
                </a:solidFill>
                <a:latin typeface="Segoe UI" panose="020B0502040204020203" pitchFamily="34" charset="0"/>
                <a:cs typeface="Segoe UI" panose="020B0502040204020203" pitchFamily="34" charset="0"/>
              </a:rPr>
              <a:t> og prioriteringer hos kundene eller brukerne</a:t>
            </a:r>
          </a:p>
          <a:p>
            <a:pPr marL="342539" indent="-342539" defTabSz="608960">
              <a:spcAft>
                <a:spcPts val="799"/>
              </a:spcAft>
              <a:buFontTx/>
              <a:buChar char="-"/>
            </a:pPr>
            <a:r>
              <a:rPr lang="nb-NO" sz="1200" dirty="0">
                <a:solidFill>
                  <a:srgbClr val="FFFFFF"/>
                </a:solidFill>
                <a:latin typeface="Segoe UI" panose="020B0502040204020203" pitchFamily="34" charset="0"/>
                <a:cs typeface="Segoe UI" panose="020B0502040204020203" pitchFamily="34" charset="0"/>
              </a:rPr>
              <a:t>Observere den </a:t>
            </a:r>
            <a:r>
              <a:rPr lang="nb-NO" sz="1200" b="1" dirty="0">
                <a:solidFill>
                  <a:srgbClr val="FFFFFF"/>
                </a:solidFill>
                <a:latin typeface="Segoe UI" panose="020B0502040204020203" pitchFamily="34" charset="0"/>
                <a:cs typeface="Segoe UI" panose="020B0502040204020203" pitchFamily="34" charset="0"/>
              </a:rPr>
              <a:t>konteksten / situasjonen</a:t>
            </a:r>
            <a:r>
              <a:rPr lang="nb-NO" sz="1200" dirty="0">
                <a:solidFill>
                  <a:srgbClr val="FFFFFF"/>
                </a:solidFill>
                <a:latin typeface="Segoe UI" panose="020B0502040204020203" pitchFamily="34" charset="0"/>
                <a:cs typeface="Segoe UI" panose="020B0502040204020203" pitchFamily="34" charset="0"/>
              </a:rPr>
              <a:t> de er i når de skal bruke det vi lager</a:t>
            </a:r>
          </a:p>
          <a:p>
            <a:pPr marL="342539" indent="-342539" defTabSz="608960">
              <a:spcAft>
                <a:spcPts val="799"/>
              </a:spcAft>
              <a:buFontTx/>
              <a:buChar char="-"/>
            </a:pPr>
            <a:r>
              <a:rPr lang="nb-NO" sz="1200" dirty="0">
                <a:solidFill>
                  <a:srgbClr val="FFFFFF"/>
                </a:solidFill>
                <a:latin typeface="Segoe UI" panose="020B0502040204020203" pitchFamily="34" charset="0"/>
                <a:cs typeface="Segoe UI" panose="020B0502040204020203" pitchFamily="34" charset="0"/>
              </a:rPr>
              <a:t>Erstatte antagelser om hva mennesker trenger og hvorfor de trenger det med </a:t>
            </a:r>
            <a:r>
              <a:rPr lang="nb-NO" sz="1200" b="1" dirty="0">
                <a:solidFill>
                  <a:srgbClr val="FFFFFF"/>
                </a:solidFill>
                <a:latin typeface="Segoe UI" panose="020B0502040204020203" pitchFamily="34" charset="0"/>
                <a:cs typeface="Segoe UI" panose="020B0502040204020203" pitchFamily="34" charset="0"/>
              </a:rPr>
              <a:t>faktisk innsikt</a:t>
            </a:r>
            <a:endParaRPr lang="nb-NO" sz="1200" dirty="0">
              <a:solidFill>
                <a:srgbClr val="FFFFFF"/>
              </a:solidFill>
              <a:latin typeface="Segoe UI" panose="020B0502040204020203" pitchFamily="34" charset="0"/>
              <a:cs typeface="Segoe UI" panose="020B0502040204020203" pitchFamily="34" charset="0"/>
            </a:endParaRPr>
          </a:p>
          <a:p>
            <a:pPr marL="342539" indent="-342539" defTabSz="608960">
              <a:spcAft>
                <a:spcPts val="799"/>
              </a:spcAft>
              <a:buFontTx/>
              <a:buChar char="-"/>
            </a:pPr>
            <a:r>
              <a:rPr lang="nb-NO" sz="1200" dirty="0">
                <a:solidFill>
                  <a:srgbClr val="FFFFFF"/>
                </a:solidFill>
                <a:latin typeface="Segoe UI" panose="020B0502040204020203" pitchFamily="34" charset="0"/>
                <a:cs typeface="Segoe UI" panose="020B0502040204020203" pitchFamily="34" charset="0"/>
              </a:rPr>
              <a:t>Høre hvordan reelle brukere beskriver opplevelsen for å designe </a:t>
            </a:r>
            <a:r>
              <a:rPr lang="nb-NO" sz="1200" b="1" dirty="0">
                <a:solidFill>
                  <a:srgbClr val="FFFFFF"/>
                </a:solidFill>
                <a:latin typeface="Segoe UI" panose="020B0502040204020203" pitchFamily="34" charset="0"/>
                <a:cs typeface="Segoe UI" panose="020B0502040204020203" pitchFamily="34" charset="0"/>
              </a:rPr>
              <a:t>ordlyden</a:t>
            </a:r>
            <a:r>
              <a:rPr lang="nb-NO" sz="1200" dirty="0">
                <a:solidFill>
                  <a:srgbClr val="FFFFFF"/>
                </a:solidFill>
                <a:latin typeface="Segoe UI" panose="020B0502040204020203" pitchFamily="34" charset="0"/>
                <a:cs typeface="Segoe UI" panose="020B0502040204020203" pitchFamily="34" charset="0"/>
              </a:rPr>
              <a:t> </a:t>
            </a:r>
            <a:r>
              <a:rPr lang="nb-NO" sz="1200" b="1" dirty="0">
                <a:solidFill>
                  <a:srgbClr val="FFFFFF"/>
                </a:solidFill>
                <a:latin typeface="Segoe UI" panose="020B0502040204020203" pitchFamily="34" charset="0"/>
                <a:cs typeface="Segoe UI" panose="020B0502040204020203" pitchFamily="34" charset="0"/>
              </a:rPr>
              <a:t>til løsningen</a:t>
            </a:r>
          </a:p>
          <a:p>
            <a:pPr algn="just">
              <a:spcBef>
                <a:spcPts val="0"/>
              </a:spcBef>
              <a:buSzPct val="100000"/>
            </a:pPr>
            <a:endParaRPr lang="nb-NO" sz="1200" dirty="0"/>
          </a:p>
          <a:p>
            <a:r>
              <a:rPr lang="nb-NO" dirty="0"/>
              <a:t>PMI = pluss, minus, interessant</a:t>
            </a:r>
          </a:p>
        </p:txBody>
      </p:sp>
      <p:sp>
        <p:nvSpPr>
          <p:cNvPr id="4" name="Slide Number Placeholder 3"/>
          <p:cNvSpPr>
            <a:spLocks noGrp="1"/>
          </p:cNvSpPr>
          <p:nvPr>
            <p:ph type="sldNum" sz="quarter" idx="5"/>
          </p:nvPr>
        </p:nvSpPr>
        <p:spPr/>
        <p:txBody>
          <a:bodyPr/>
          <a:lstStyle/>
          <a:p>
            <a:fld id="{0F64D623-0724-42ED-8B8E-C19B63461FD8}" type="slidenum">
              <a:rPr lang="nb-NO" smtClean="0"/>
              <a:t>14</a:t>
            </a:fld>
            <a:endParaRPr lang="nb-NO"/>
          </a:p>
        </p:txBody>
      </p:sp>
    </p:spTree>
    <p:extLst>
      <p:ext uri="{BB962C8B-B14F-4D97-AF65-F5344CB8AC3E}">
        <p14:creationId xmlns:p14="http://schemas.microsoft.com/office/powerpoint/2010/main" val="1684197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a:p>
            <a:r>
              <a:rPr lang="nb-NO">
                <a:sym typeface="Wingdings" panose="05000000000000000000" pitchFamily="2" charset="2"/>
              </a:rPr>
              <a:t> Men vi skal sørge for at vi kommer gjennom dette sammen</a:t>
            </a:r>
            <a:endParaRPr lang="nb-NO"/>
          </a:p>
        </p:txBody>
      </p:sp>
      <p:sp>
        <p:nvSpPr>
          <p:cNvPr id="4" name="Slide Number Placeholder 3"/>
          <p:cNvSpPr>
            <a:spLocks noGrp="1"/>
          </p:cNvSpPr>
          <p:nvPr>
            <p:ph type="sldNum" sz="quarter" idx="5"/>
          </p:nvPr>
        </p:nvSpPr>
        <p:spPr/>
        <p:txBody>
          <a:bodyPr/>
          <a:lstStyle/>
          <a:p>
            <a:fld id="{C0F4A2C8-6C88-4E71-83EE-698B9D4FE22F}" type="slidenum">
              <a:rPr lang="nb-NO" smtClean="0"/>
              <a:pPr/>
              <a:t>15</a:t>
            </a:fld>
            <a:endParaRPr lang="nb-NO"/>
          </a:p>
        </p:txBody>
      </p:sp>
    </p:spTree>
    <p:extLst>
      <p:ext uri="{BB962C8B-B14F-4D97-AF65-F5344CB8AC3E}">
        <p14:creationId xmlns:p14="http://schemas.microsoft.com/office/powerpoint/2010/main" val="1464834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600" b="0" i="0" kern="1200">
                <a:solidFill>
                  <a:schemeClr val="tx1"/>
                </a:solidFill>
                <a:effectLst/>
                <a:latin typeface="Arial" panose="020B0604020202020204" pitchFamily="34" charset="0"/>
                <a:ea typeface="+mn-ea"/>
                <a:cs typeface="+mn-cs"/>
              </a:rPr>
              <a:t>Parkeringsplass!</a:t>
            </a:r>
          </a:p>
          <a:p>
            <a:endParaRPr lang="nb-NO" sz="1600" b="0" i="0" kern="1200">
              <a:solidFill>
                <a:schemeClr val="tx1"/>
              </a:solidFill>
              <a:effectLst/>
              <a:latin typeface="Arial" panose="020B0604020202020204" pitchFamily="34" charset="0"/>
              <a:ea typeface="+mn-ea"/>
              <a:cs typeface="+mn-cs"/>
            </a:endParaRPr>
          </a:p>
          <a:p>
            <a:r>
              <a:rPr lang="nb-NO" sz="1600" b="0" i="0" kern="1200">
                <a:solidFill>
                  <a:schemeClr val="tx1"/>
                </a:solidFill>
                <a:effectLst/>
                <a:latin typeface="Arial" panose="020B0604020202020204" pitchFamily="34" charset="0"/>
                <a:ea typeface="+mn-ea"/>
                <a:cs typeface="+mn-cs"/>
              </a:rPr>
              <a:t>Ta notater – vi skal bruke de senere! Dere skal ikke bare lytte etc.</a:t>
            </a:r>
          </a:p>
          <a:p>
            <a:endParaRPr lang="nb-NO" sz="1600" b="0" i="0" kern="1200">
              <a:solidFill>
                <a:schemeClr val="tx1"/>
              </a:solidFill>
              <a:effectLst/>
              <a:latin typeface="Arial" panose="020B0604020202020204" pitchFamily="34" charset="0"/>
              <a:ea typeface="+mn-ea"/>
              <a:cs typeface="+mn-cs"/>
            </a:endParaRPr>
          </a:p>
          <a:p>
            <a:r>
              <a:rPr lang="nb-NO" sz="1600" b="1" i="0" kern="1200">
                <a:solidFill>
                  <a:schemeClr val="tx1"/>
                </a:solidFill>
                <a:effectLst/>
                <a:latin typeface="Arial" panose="020B0604020202020204" pitchFamily="34" charset="0"/>
                <a:ea typeface="+mn-ea"/>
                <a:cs typeface="+mn-cs"/>
              </a:rPr>
              <a:t>Høres det greit ut?</a:t>
            </a:r>
          </a:p>
          <a:p>
            <a:endParaRPr lang="nb-NO" sz="1600" b="1" i="0" kern="1200">
              <a:solidFill>
                <a:schemeClr val="tx1"/>
              </a:solidFill>
              <a:effectLst/>
              <a:latin typeface="Arial" panose="020B0604020202020204" pitchFamily="34" charset="0"/>
              <a:ea typeface="+mn-ea"/>
              <a:cs typeface="+mn-cs"/>
            </a:endParaRPr>
          </a:p>
          <a:p>
            <a:r>
              <a:rPr lang="nb-NO" sz="1600" b="1" i="0" kern="1200">
                <a:solidFill>
                  <a:schemeClr val="tx1"/>
                </a:solidFill>
                <a:effectLst/>
                <a:latin typeface="Arial" panose="020B0604020202020204" pitchFamily="34" charset="0"/>
                <a:ea typeface="+mn-ea"/>
                <a:cs typeface="+mn-cs"/>
                <a:sym typeface="Wingdings" panose="05000000000000000000" pitchFamily="2" charset="2"/>
              </a:rPr>
              <a:t> Se på planen for uka</a:t>
            </a:r>
            <a:endParaRPr lang="nb-NO" sz="1600" b="1" i="0" kern="120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C0F4A2C8-6C88-4E71-83EE-698B9D4FE22F}" type="slidenum">
              <a:rPr lang="en-US" smtClean="0"/>
              <a:pPr/>
              <a:t>16</a:t>
            </a:fld>
            <a:endParaRPr lang="en-US"/>
          </a:p>
        </p:txBody>
      </p:sp>
    </p:spTree>
    <p:extLst>
      <p:ext uri="{BB962C8B-B14F-4D97-AF65-F5344CB8AC3E}">
        <p14:creationId xmlns:p14="http://schemas.microsoft.com/office/powerpoint/2010/main" val="1657008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57CE9826-A35B-49DD-8A3F-454B7E60E108}" type="slidenum">
              <a:rPr lang="nb-NO" smtClean="0"/>
              <a:t>17</a:t>
            </a:fld>
            <a:endParaRPr lang="nb-NO"/>
          </a:p>
        </p:txBody>
      </p:sp>
    </p:spTree>
    <p:extLst>
      <p:ext uri="{BB962C8B-B14F-4D97-AF65-F5344CB8AC3E}">
        <p14:creationId xmlns:p14="http://schemas.microsoft.com/office/powerpoint/2010/main" val="1102494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a:p>
            <a:r>
              <a:rPr lang="nb-NO"/>
              <a:t>Sprinten som del av en større prosess</a:t>
            </a:r>
          </a:p>
          <a:p>
            <a:endParaRPr lang="nb-NO"/>
          </a:p>
          <a:p>
            <a:r>
              <a:rPr lang="nb-NO">
                <a:sym typeface="Wingdings" panose="05000000000000000000" pitchFamily="2" charset="2"/>
              </a:rPr>
              <a:t> Tidslinja for </a:t>
            </a:r>
            <a:endParaRPr lang="nb-NO"/>
          </a:p>
        </p:txBody>
      </p:sp>
      <p:sp>
        <p:nvSpPr>
          <p:cNvPr id="4" name="Slide Number Placeholder 3"/>
          <p:cNvSpPr>
            <a:spLocks noGrp="1"/>
          </p:cNvSpPr>
          <p:nvPr>
            <p:ph type="sldNum" sz="quarter" idx="5"/>
          </p:nvPr>
        </p:nvSpPr>
        <p:spPr/>
        <p:txBody>
          <a:bodyPr/>
          <a:lstStyle/>
          <a:p>
            <a:fld id="{0F64D623-0724-42ED-8B8E-C19B63461FD8}" type="slidenum">
              <a:rPr lang="nb-NO" smtClean="0"/>
              <a:t>18</a:t>
            </a:fld>
            <a:endParaRPr lang="nb-NO"/>
          </a:p>
        </p:txBody>
      </p:sp>
    </p:spTree>
    <p:extLst>
      <p:ext uri="{BB962C8B-B14F-4D97-AF65-F5344CB8AC3E}">
        <p14:creationId xmlns:p14="http://schemas.microsoft.com/office/powerpoint/2010/main" val="2536609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0" i="0">
                <a:solidFill>
                  <a:srgbClr val="000000"/>
                </a:solidFill>
                <a:effectLst/>
                <a:latin typeface="Calibri" panose="020F0502020204030204" pitchFamily="34" charset="0"/>
              </a:rPr>
              <a:t>Før lunsj: lukke første diamant. Etter lunsj: åpne andre diamant</a:t>
            </a:r>
            <a:endParaRPr lang="nb-NO"/>
          </a:p>
        </p:txBody>
      </p:sp>
      <p:sp>
        <p:nvSpPr>
          <p:cNvPr id="4" name="Slide Number Placeholder 3"/>
          <p:cNvSpPr>
            <a:spLocks noGrp="1"/>
          </p:cNvSpPr>
          <p:nvPr>
            <p:ph type="sldNum" sz="quarter" idx="5"/>
          </p:nvPr>
        </p:nvSpPr>
        <p:spPr/>
        <p:txBody>
          <a:bodyPr/>
          <a:lstStyle/>
          <a:p>
            <a:fld id="{57CE9826-A35B-49DD-8A3F-454B7E60E108}" type="slidenum">
              <a:rPr lang="nb-NO" smtClean="0"/>
              <a:t>19</a:t>
            </a:fld>
            <a:endParaRPr lang="nb-NO"/>
          </a:p>
        </p:txBody>
      </p:sp>
    </p:spTree>
    <p:extLst>
      <p:ext uri="{BB962C8B-B14F-4D97-AF65-F5344CB8AC3E}">
        <p14:creationId xmlns:p14="http://schemas.microsoft.com/office/powerpoint/2010/main" val="1974963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hlinkClick r:id="rId3"/>
              </a:rPr>
              <a:t>https://www.menti.com/murssqj27c</a:t>
            </a:r>
            <a:endParaRPr lang="en-US"/>
          </a:p>
        </p:txBody>
      </p:sp>
      <p:sp>
        <p:nvSpPr>
          <p:cNvPr id="4" name="Slide Number Placeholder 3"/>
          <p:cNvSpPr>
            <a:spLocks noGrp="1"/>
          </p:cNvSpPr>
          <p:nvPr>
            <p:ph type="sldNum" sz="quarter" idx="5"/>
          </p:nvPr>
        </p:nvSpPr>
        <p:spPr/>
        <p:txBody>
          <a:bodyPr/>
          <a:lstStyle/>
          <a:p>
            <a:fld id="{C0F4A2C8-6C88-4E71-83EE-698B9D4FE22F}" type="slidenum">
              <a:rPr lang="en-US" smtClean="0"/>
              <a:pPr/>
              <a:t>20</a:t>
            </a:fld>
            <a:endParaRPr lang="en-US"/>
          </a:p>
        </p:txBody>
      </p:sp>
    </p:spTree>
    <p:extLst>
      <p:ext uri="{BB962C8B-B14F-4D97-AF65-F5344CB8AC3E}">
        <p14:creationId xmlns:p14="http://schemas.microsoft.com/office/powerpoint/2010/main" val="660168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a:prstGeom prst="rect">
            <a:avLst/>
          </a:prstGeom>
        </p:spPr>
        <p:txBody>
          <a:bodyPr anchor="t" anchorCtr="0"/>
          <a:lstStyle/>
          <a:p>
            <a:r>
              <a:rPr lang="nb-NO"/>
              <a:t>Klikk for å redigere tittelstil</a:t>
            </a:r>
          </a:p>
        </p:txBody>
      </p:sp>
      <p:sp>
        <p:nvSpPr>
          <p:cNvPr id="3" name="Undertittel 2"/>
          <p:cNvSpPr>
            <a:spLocks noGrp="1"/>
          </p:cNvSpPr>
          <p:nvPr>
            <p:ph type="subTitle" idx="1"/>
          </p:nvPr>
        </p:nvSpPr>
        <p:spPr>
          <a:xfrm>
            <a:off x="368315" y="2733866"/>
            <a:ext cx="7772400" cy="1314450"/>
          </a:xfrm>
          <a:prstGeom prst="rect">
            <a:avLst/>
          </a:prstGeo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a:t>Klikk for å redigere tittelstil</a:t>
            </a:r>
          </a:p>
        </p:txBody>
      </p:sp>
      <p:sp>
        <p:nvSpPr>
          <p:cNvPr id="3" name="Plassholder for loddrett tekst 2"/>
          <p:cNvSpPr>
            <a:spLocks noGrp="1"/>
          </p:cNvSpPr>
          <p:nvPr>
            <p:ph type="body" orient="vert" idx="1"/>
          </p:nvPr>
        </p:nvSpPr>
        <p:spPr>
          <a:xfrm>
            <a:off x="457200" y="1200151"/>
            <a:ext cx="8229600" cy="3394472"/>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a:prstGeom prst="rect">
            <a:avLst/>
          </a:prstGeo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64C31FF-FBA0-4DC4-B7A0-1CDC28413C3B}"/>
              </a:ext>
            </a:extLst>
          </p:cNvPr>
          <p:cNvGraphicFramePr>
            <a:graphicFrameLocks noChangeAspect="1"/>
          </p:cNvGraphicFramePr>
          <p:nvPr userDrawn="1">
            <p:custDataLst>
              <p:tags r:id="rId1"/>
            </p:custDataLst>
            <p:extLst>
              <p:ext uri="{D42A27DB-BD31-4B8C-83A1-F6EECF244321}">
                <p14:modId xmlns:p14="http://schemas.microsoft.com/office/powerpoint/2010/main" val="408427427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864C31FF-FBA0-4DC4-B7A0-1CDC28413C3B}"/>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93FCDCF-BA29-4705-8163-232F25A9D1C4}"/>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2700" b="0" i="0" baseline="0">
              <a:latin typeface="Calibri Light" panose="020F0302020204030204" pitchFamily="34" charset="0"/>
              <a:ea typeface="+mj-ea"/>
              <a:cs typeface="+mj-cs"/>
              <a:sym typeface="Calibri Light" panose="020F0302020204030204" pitchFamily="34" charset="0"/>
            </a:endParaRPr>
          </a:p>
        </p:txBody>
      </p:sp>
      <p:sp>
        <p:nvSpPr>
          <p:cNvPr id="7" name="Date Placeholder 3"/>
          <p:cNvSpPr>
            <a:spLocks noGrp="1"/>
          </p:cNvSpPr>
          <p:nvPr>
            <p:ph type="dt" sz="half" idx="2"/>
          </p:nvPr>
        </p:nvSpPr>
        <p:spPr>
          <a:xfrm>
            <a:off x="5923835" y="4863511"/>
            <a:ext cx="792088" cy="246221"/>
          </a:xfrm>
          <a:prstGeom prst="rect">
            <a:avLst/>
          </a:prstGeom>
        </p:spPr>
        <p:txBody>
          <a:bodyPr vert="horz" lIns="91440" tIns="45720" rIns="91440" bIns="45720" rtlCol="0" anchor="ctr"/>
          <a:lstStyle>
            <a:lvl1pPr algn="l">
              <a:defRPr sz="749">
                <a:solidFill>
                  <a:schemeClr val="tx2"/>
                </a:solidFill>
              </a:defRPr>
            </a:lvl1pPr>
          </a:lstStyle>
          <a:p>
            <a:endParaRPr lang="nb-NO"/>
          </a:p>
        </p:txBody>
      </p:sp>
      <p:sp>
        <p:nvSpPr>
          <p:cNvPr id="8" name="Footer Placeholder 4"/>
          <p:cNvSpPr>
            <a:spLocks noGrp="1"/>
          </p:cNvSpPr>
          <p:nvPr>
            <p:ph type="ftr" sz="quarter" idx="3"/>
          </p:nvPr>
        </p:nvSpPr>
        <p:spPr>
          <a:xfrm>
            <a:off x="1354175" y="4866413"/>
            <a:ext cx="4513067" cy="243318"/>
          </a:xfrm>
          <a:prstGeom prst="rect">
            <a:avLst/>
          </a:prstGeom>
        </p:spPr>
        <p:txBody>
          <a:bodyPr vert="horz" lIns="91440" tIns="45720" rIns="91440" bIns="45720" rtlCol="0" anchor="ctr"/>
          <a:lstStyle>
            <a:lvl1pPr algn="ctr">
              <a:defRPr sz="749">
                <a:solidFill>
                  <a:schemeClr val="tx2"/>
                </a:solidFill>
              </a:defRPr>
            </a:lvl1pPr>
          </a:lstStyle>
          <a:p>
            <a:endParaRPr lang="nb-NO"/>
          </a:p>
        </p:txBody>
      </p:sp>
      <p:sp>
        <p:nvSpPr>
          <p:cNvPr id="9" name="Slide Number Placeholder 5"/>
          <p:cNvSpPr>
            <a:spLocks noGrp="1"/>
          </p:cNvSpPr>
          <p:nvPr>
            <p:ph type="sldNum" sz="quarter" idx="4"/>
          </p:nvPr>
        </p:nvSpPr>
        <p:spPr>
          <a:xfrm>
            <a:off x="6802771" y="4863511"/>
            <a:ext cx="432048" cy="246221"/>
          </a:xfrm>
          <a:prstGeom prst="rect">
            <a:avLst/>
          </a:prstGeom>
        </p:spPr>
        <p:txBody>
          <a:bodyPr vert="horz" lIns="91440" tIns="45720" rIns="91440" bIns="45720" rtlCol="0" anchor="ctr"/>
          <a:lstStyle>
            <a:lvl1pPr algn="r">
              <a:defRPr sz="749">
                <a:solidFill>
                  <a:schemeClr val="tx2"/>
                </a:solidFill>
              </a:defRPr>
            </a:lvl1pPr>
          </a:lstStyle>
          <a:p>
            <a:fld id="{98F0E40C-7BDB-4B48-9A53-25BCD6350548}" type="slidenum">
              <a:rPr lang="nb-NO" smtClean="0"/>
              <a:pPr/>
              <a:t>‹#›</a:t>
            </a:fld>
            <a:endParaRPr lang="nb-NO"/>
          </a:p>
        </p:txBody>
      </p:sp>
      <p:sp>
        <p:nvSpPr>
          <p:cNvPr id="10"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nb-NO"/>
              <a:t>Click to edit Master title style</a:t>
            </a:r>
          </a:p>
        </p:txBody>
      </p:sp>
    </p:spTree>
    <p:extLst>
      <p:ext uri="{BB962C8B-B14F-4D97-AF65-F5344CB8AC3E}">
        <p14:creationId xmlns:p14="http://schemas.microsoft.com/office/powerpoint/2010/main" val="396580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36040187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nb-NO" sz="1500" b="0" i="0" baseline="0">
              <a:latin typeface="Comic Book" panose="02000500000000000000" pitchFamily="2" charset="0"/>
              <a:ea typeface="+mj-ea"/>
              <a:cs typeface="+mj-cs"/>
              <a:sym typeface="Comic Book" panose="02000500000000000000" pitchFamily="2" charset="0"/>
            </a:endParaRPr>
          </a:p>
        </p:txBody>
      </p:sp>
      <p:sp>
        <p:nvSpPr>
          <p:cNvPr id="2" name="Rectangle 1"/>
          <p:cNvSpPr/>
          <p:nvPr userDrawn="1"/>
        </p:nvSpPr>
        <p:spPr>
          <a:xfrm>
            <a:off x="209939" y="216936"/>
            <a:ext cx="8740451" cy="4716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nb-NO" sz="120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05690" y="216937"/>
            <a:ext cx="844700" cy="697199"/>
          </a:xfrm>
          <a:prstGeom prst="rect">
            <a:avLst/>
          </a:prstGeom>
        </p:spPr>
      </p:pic>
      <p:sp>
        <p:nvSpPr>
          <p:cNvPr id="4" name="Title 3"/>
          <p:cNvSpPr>
            <a:spLocks noGrp="1"/>
          </p:cNvSpPr>
          <p:nvPr>
            <p:ph type="title"/>
          </p:nvPr>
        </p:nvSpPr>
        <p:spPr>
          <a:xfrm>
            <a:off x="377747" y="351194"/>
            <a:ext cx="7727943" cy="428683"/>
          </a:xfrm>
        </p:spPr>
        <p:txBody>
          <a:bodyPr>
            <a:normAutofit/>
          </a:bodyPr>
          <a:lstStyle>
            <a:lvl1pPr>
              <a:defRPr sz="1500">
                <a:latin typeface="Comic Book" panose="02000500000000000000" pitchFamily="2" charset="0"/>
              </a:defRPr>
            </a:lvl1pPr>
          </a:lstStyle>
          <a:p>
            <a:r>
              <a:rPr lang="nb-NO" err="1"/>
              <a:t>Click</a:t>
            </a:r>
            <a:r>
              <a:rPr lang="nb-NO"/>
              <a:t> to </a:t>
            </a:r>
            <a:r>
              <a:rPr lang="nb-NO" err="1"/>
              <a:t>edit</a:t>
            </a:r>
            <a:r>
              <a:rPr lang="nb-NO"/>
              <a:t> Master </a:t>
            </a:r>
            <a:r>
              <a:rPr lang="nb-NO" err="1"/>
              <a:t>title</a:t>
            </a:r>
            <a:r>
              <a:rPr lang="nb-NO"/>
              <a:t> style</a:t>
            </a:r>
          </a:p>
        </p:txBody>
      </p:sp>
    </p:spTree>
    <p:extLst>
      <p:ext uri="{BB962C8B-B14F-4D97-AF65-F5344CB8AC3E}">
        <p14:creationId xmlns:p14="http://schemas.microsoft.com/office/powerpoint/2010/main" val="3367031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38" y="238126"/>
            <a:ext cx="8391525" cy="523875"/>
          </a:xfrm>
          <a:prstGeom prst="rect">
            <a:avLst/>
          </a:prstGeom>
        </p:spPr>
        <p:txBody>
          <a:bodyPr vert="horz" lIns="0" tIns="0" rIns="0" bIns="0" rtlCol="0" anchor="t" anchorCtr="0">
            <a:noAutofit/>
          </a:bodyPr>
          <a:lstStyle>
            <a:lvl1pPr>
              <a:defRPr/>
            </a:lvl1pPr>
          </a:lstStyle>
          <a:p>
            <a:r>
              <a:rPr lang="en-US" noProof="0"/>
              <a:t>Click to add title</a:t>
            </a:r>
          </a:p>
        </p:txBody>
      </p:sp>
      <p:sp>
        <p:nvSpPr>
          <p:cNvPr id="5" name="Picture Placeholder 9"/>
          <p:cNvSpPr>
            <a:spLocks noGrp="1"/>
          </p:cNvSpPr>
          <p:nvPr>
            <p:ph type="pic" sz="quarter" idx="15"/>
          </p:nvPr>
        </p:nvSpPr>
        <p:spPr>
          <a:xfrm>
            <a:off x="4087763" y="1276351"/>
            <a:ext cx="4680000" cy="3509963"/>
          </a:xfrm>
        </p:spPr>
        <p:txBody>
          <a:bodyPr/>
          <a:lstStyle/>
          <a:p>
            <a:r>
              <a:rPr lang="en-US" noProof="0"/>
              <a:t>Click icon to add picture</a:t>
            </a:r>
          </a:p>
        </p:txBody>
      </p:sp>
      <p:sp>
        <p:nvSpPr>
          <p:cNvPr id="6" name="Content Placeholder 3"/>
          <p:cNvSpPr>
            <a:spLocks noGrp="1"/>
          </p:cNvSpPr>
          <p:nvPr>
            <p:ph sz="quarter" idx="10"/>
          </p:nvPr>
        </p:nvSpPr>
        <p:spPr>
          <a:xfrm>
            <a:off x="376239" y="1248967"/>
            <a:ext cx="3342322" cy="3537347"/>
          </a:xfrm>
          <a:prstGeom prst="rect">
            <a:avLst/>
          </a:prstGeom>
        </p:spPr>
        <p:txBody>
          <a:bodyPr/>
          <a:lstStyle>
            <a:lvl1pPr>
              <a:tabLst>
                <a:tab pos="3771900" algn="r"/>
              </a:tabLst>
              <a:defRPr>
                <a:latin typeface="+mn-lt"/>
              </a:defRPr>
            </a:lvl1pPr>
            <a:lvl2pPr>
              <a:tabLst>
                <a:tab pos="3771900" algn="r"/>
              </a:tabLst>
              <a:defRPr>
                <a:latin typeface="+mj-lt"/>
              </a:defRPr>
            </a:lvl2pPr>
            <a:lvl3pPr>
              <a:tabLst>
                <a:tab pos="3771900" algn="r"/>
              </a:tabLst>
              <a:defRPr>
                <a:latin typeface="+mn-lt"/>
              </a:defRPr>
            </a:lvl3pPr>
            <a:lvl4pPr>
              <a:tabLst>
                <a:tab pos="3771900" algn="r"/>
              </a:tabLst>
              <a:defRPr>
                <a:latin typeface="+mn-lt"/>
              </a:defRPr>
            </a:lvl4pPr>
            <a:lvl5pPr>
              <a:tabLst>
                <a:tab pos="3771900" algn="r"/>
              </a:tabLst>
              <a:defRPr baseline="0">
                <a:latin typeface="+mn-l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Footer Placeholder 1">
            <a:extLst>
              <a:ext uri="{FF2B5EF4-FFF2-40B4-BE49-F238E27FC236}">
                <a16:creationId xmlns:a16="http://schemas.microsoft.com/office/drawing/2014/main" id="{B6C932B1-062B-489C-833C-DA2B2CB995DE}"/>
              </a:ext>
            </a:extLst>
          </p:cNvPr>
          <p:cNvSpPr>
            <a:spLocks noGrp="1"/>
          </p:cNvSpPr>
          <p:nvPr>
            <p:ph type="ftr" sz="quarter" idx="16"/>
          </p:nvPr>
        </p:nvSpPr>
        <p:spPr/>
        <p:txBody>
          <a:bodyPr/>
          <a:lstStyle/>
          <a:p>
            <a:endParaRPr lang="en-GB"/>
          </a:p>
        </p:txBody>
      </p:sp>
      <p:sp>
        <p:nvSpPr>
          <p:cNvPr id="3" name="Slide Number Placeholder 2">
            <a:extLst>
              <a:ext uri="{FF2B5EF4-FFF2-40B4-BE49-F238E27FC236}">
                <a16:creationId xmlns:a16="http://schemas.microsoft.com/office/drawing/2014/main" id="{2DBCDB15-8427-479E-ABFC-7931E28ED3D7}"/>
              </a:ext>
            </a:extLst>
          </p:cNvPr>
          <p:cNvSpPr>
            <a:spLocks noGrp="1"/>
          </p:cNvSpPr>
          <p:nvPr>
            <p:ph type="sldNum" sz="quarter" idx="17"/>
          </p:nvPr>
        </p:nvSpPr>
        <p:spPr/>
        <p:txBody>
          <a:bodyPr/>
          <a:lstStyle/>
          <a:p>
            <a:fld id="{DE3CCE21-0F43-465D-A95C-235E160BA085}" type="slidenum">
              <a:rPr lang="en-GB"/>
              <a:pPr/>
              <a:t>‹#›</a:t>
            </a:fld>
            <a:endParaRPr lang="en-GB"/>
          </a:p>
        </p:txBody>
      </p:sp>
    </p:spTree>
    <p:extLst>
      <p:ext uri="{BB962C8B-B14F-4D97-AF65-F5344CB8AC3E}">
        <p14:creationId xmlns:p14="http://schemas.microsoft.com/office/powerpoint/2010/main" val="295504222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350458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4" name="Plassholder for lysbildenummer 5"/>
          <p:cNvSpPr txBox="1">
            <a:spLocks/>
          </p:cNvSpPr>
          <p:nvPr userDrawn="1"/>
        </p:nvSpPr>
        <p:spPr>
          <a:xfrm>
            <a:off x="8474801" y="4815936"/>
            <a:ext cx="342081" cy="273844"/>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0" i="0" smtClean="0">
                <a:solidFill>
                  <a:schemeClr val="tx1"/>
                </a:solidFill>
                <a:latin typeface="Arial"/>
                <a:cs typeface="Arial"/>
              </a:rPr>
              <a:pPr algn="ctr"/>
              <a:t>‹#›</a:t>
            </a:fld>
            <a:endParaRPr lang="nb-NO" b="0" i="0">
              <a:solidFill>
                <a:schemeClr val="tx1"/>
              </a:solidFill>
              <a:latin typeface="Arial"/>
              <a:cs typeface="Arial"/>
            </a:endParaRPr>
          </a:p>
        </p:txBody>
      </p:sp>
      <p:sp>
        <p:nvSpPr>
          <p:cNvPr id="5" name="Tittel 1">
            <a:extLst>
              <a:ext uri="{FF2B5EF4-FFF2-40B4-BE49-F238E27FC236}">
                <a16:creationId xmlns:a16="http://schemas.microsoft.com/office/drawing/2014/main" id="{313B4243-673D-8446-80E9-474870DDACFF}"/>
              </a:ext>
            </a:extLst>
          </p:cNvPr>
          <p:cNvSpPr>
            <a:spLocks noGrp="1"/>
          </p:cNvSpPr>
          <p:nvPr>
            <p:ph type="title"/>
          </p:nvPr>
        </p:nvSpPr>
        <p:spPr>
          <a:xfrm>
            <a:off x="301385" y="298339"/>
            <a:ext cx="8418747" cy="648512"/>
          </a:xfrm>
          <a:prstGeom prst="rect">
            <a:avLst/>
          </a:prstGeom>
        </p:spPr>
        <p:txBody>
          <a:bodyPr wrap="square" lIns="90000" tIns="46800" rIns="90000" bIns="46800" anchor="t" anchorCtr="0">
            <a:spAutoFit/>
          </a:bodyPr>
          <a:lstStyle/>
          <a:p>
            <a:r>
              <a:rPr lang="nb-NO"/>
              <a:t>Klikk for å redigere tittelstil</a:t>
            </a:r>
          </a:p>
        </p:txBody>
      </p:sp>
      <p:sp>
        <p:nvSpPr>
          <p:cNvPr id="6" name="Plassholder for innhold 2">
            <a:extLst>
              <a:ext uri="{FF2B5EF4-FFF2-40B4-BE49-F238E27FC236}">
                <a16:creationId xmlns:a16="http://schemas.microsoft.com/office/drawing/2014/main" id="{5CE35FA2-62CD-F64A-A367-5A26CCC55F4D}"/>
              </a:ext>
            </a:extLst>
          </p:cNvPr>
          <p:cNvSpPr>
            <a:spLocks noGrp="1"/>
          </p:cNvSpPr>
          <p:nvPr>
            <p:ph idx="1"/>
          </p:nvPr>
        </p:nvSpPr>
        <p:spPr>
          <a:xfrm>
            <a:off x="301385" y="1010266"/>
            <a:ext cx="8418747" cy="3613774"/>
          </a:xfrm>
          <a:prstGeom prst="rect">
            <a:avLst/>
          </a:prstGeom>
        </p:spPr>
        <p:txBody>
          <a:bodyPr lIns="90000" tIns="46800" rIns="90000" bIns="4680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a:latin typeface="Arial"/>
              <a:cs typeface="Arial"/>
            </a:endParaRP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959970DA-EE83-6D4C-A7D9-24270734442D}"/>
              </a:ext>
            </a:extLst>
          </p:cNvPr>
          <p:cNvSpPr>
            <a:spLocks noGrp="1"/>
          </p:cNvSpPr>
          <p:nvPr>
            <p:ph type="title"/>
          </p:nvPr>
        </p:nvSpPr>
        <p:spPr>
          <a:xfrm>
            <a:off x="280219" y="205979"/>
            <a:ext cx="8229600" cy="646331"/>
          </a:xfrm>
        </p:spPr>
        <p:txBody>
          <a:bodyPr/>
          <a:lstStyle>
            <a:lvl1pPr>
              <a:defRPr/>
            </a:lvl1pPr>
          </a:lstStyle>
          <a:p>
            <a:r>
              <a:rPr lang="nb-NO"/>
              <a:t>Klikk for å redigere tittelstil</a:t>
            </a:r>
          </a:p>
        </p:txBody>
      </p:sp>
      <p:sp>
        <p:nvSpPr>
          <p:cNvPr id="8" name="Plassholder for innhold 3">
            <a:extLst>
              <a:ext uri="{FF2B5EF4-FFF2-40B4-BE49-F238E27FC236}">
                <a16:creationId xmlns:a16="http://schemas.microsoft.com/office/drawing/2014/main" id="{22250DC5-D43E-DF47-8946-580345545925}"/>
              </a:ext>
            </a:extLst>
          </p:cNvPr>
          <p:cNvSpPr>
            <a:spLocks noGrp="1"/>
          </p:cNvSpPr>
          <p:nvPr>
            <p:ph sz="half" idx="2"/>
          </p:nvPr>
        </p:nvSpPr>
        <p:spPr>
          <a:xfrm>
            <a:off x="280219" y="1444342"/>
            <a:ext cx="4040188"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ekst 4">
            <a:extLst>
              <a:ext uri="{FF2B5EF4-FFF2-40B4-BE49-F238E27FC236}">
                <a16:creationId xmlns:a16="http://schemas.microsoft.com/office/drawing/2014/main" id="{4938533B-98B9-FE49-BD38-3FE354B5DB86}"/>
              </a:ext>
            </a:extLst>
          </p:cNvPr>
          <p:cNvSpPr>
            <a:spLocks noGrp="1"/>
          </p:cNvSpPr>
          <p:nvPr>
            <p:ph type="body" sz="quarter" idx="3"/>
          </p:nvPr>
        </p:nvSpPr>
        <p:spPr>
          <a:xfrm>
            <a:off x="4468045" y="964522"/>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0" name="Plassholder for innhold 5">
            <a:extLst>
              <a:ext uri="{FF2B5EF4-FFF2-40B4-BE49-F238E27FC236}">
                <a16:creationId xmlns:a16="http://schemas.microsoft.com/office/drawing/2014/main" id="{AAE60141-BB9F-7A45-AD28-419E734080CD}"/>
              </a:ext>
            </a:extLst>
          </p:cNvPr>
          <p:cNvSpPr>
            <a:spLocks noGrp="1"/>
          </p:cNvSpPr>
          <p:nvPr>
            <p:ph sz="quarter" idx="4"/>
          </p:nvPr>
        </p:nvSpPr>
        <p:spPr>
          <a:xfrm>
            <a:off x="4468045" y="1444342"/>
            <a:ext cx="4041775"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4">
            <a:extLst>
              <a:ext uri="{FF2B5EF4-FFF2-40B4-BE49-F238E27FC236}">
                <a16:creationId xmlns:a16="http://schemas.microsoft.com/office/drawing/2014/main" id="{DE388575-68AB-9547-8F46-F2D9AF39D5FA}"/>
              </a:ext>
            </a:extLst>
          </p:cNvPr>
          <p:cNvSpPr>
            <a:spLocks noGrp="1"/>
          </p:cNvSpPr>
          <p:nvPr>
            <p:ph type="body" sz="quarter" idx="10"/>
          </p:nvPr>
        </p:nvSpPr>
        <p:spPr>
          <a:xfrm>
            <a:off x="280218" y="964521"/>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a:prstGeom prst="rect">
            <a:avLst/>
          </a:prstGeo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a:prstGeom prst="rect">
            <a:avLst/>
          </a:prstGeo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323849" y="205979"/>
            <a:ext cx="8458815" cy="646331"/>
          </a:xfrm>
          <a:prstGeom prst="rect">
            <a:avLst/>
          </a:prstGeom>
        </p:spPr>
        <p:txBody>
          <a:bodyPr vert="horz" lIns="91440" tIns="45720" rIns="91440" bIns="45720" rtlCol="0" anchor="t" anchorCtr="0">
            <a:spAutoFit/>
          </a:bodyPr>
          <a:lstStyle/>
          <a:p>
            <a:r>
              <a:rPr lang="nb-NO"/>
              <a:t>Klikk for å redigere tittelstil</a:t>
            </a:r>
          </a:p>
        </p:txBody>
      </p:sp>
      <p:sp>
        <p:nvSpPr>
          <p:cNvPr id="3" name="Plassholder for tekst 2"/>
          <p:cNvSpPr>
            <a:spLocks noGrp="1"/>
          </p:cNvSpPr>
          <p:nvPr>
            <p:ph type="body" idx="1"/>
          </p:nvPr>
        </p:nvSpPr>
        <p:spPr>
          <a:xfrm>
            <a:off x="323849" y="936523"/>
            <a:ext cx="8458815" cy="365810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1" name="Bilde 10">
            <a:extLst>
              <a:ext uri="{FF2B5EF4-FFF2-40B4-BE49-F238E27FC236}">
                <a16:creationId xmlns:a16="http://schemas.microsoft.com/office/drawing/2014/main" id="{AB1FCAE9-E6CF-CA49-A956-CEDD0847952D}"/>
              </a:ext>
            </a:extLst>
          </p:cNvPr>
          <p:cNvPicPr>
            <a:picLocks noChangeAspect="1"/>
          </p:cNvPicPr>
          <p:nvPr userDrawn="1"/>
        </p:nvPicPr>
        <p:blipFill>
          <a:blip r:embed="rId17"/>
          <a:stretch>
            <a:fillRect/>
          </a:stretch>
        </p:blipFill>
        <p:spPr>
          <a:xfrm>
            <a:off x="423180" y="4800918"/>
            <a:ext cx="2520045" cy="204809"/>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6" r:id="rId15"/>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hyperlink" Target="https://flickr.com/photos/74274915@n00/18765170481" TargetMode="External"/><Relationship Id="rId5" Type="http://schemas.openxmlformats.org/officeDocument/2006/relationships/image" Target="../media/image4.jpe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6.jpe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2.emf"/><Relationship Id="rId4" Type="http://schemas.openxmlformats.org/officeDocument/2006/relationships/oleObject" Target="../embeddings/oleObject13.bin"/></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9.pn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11.png"/><Relationship Id="rId10" Type="http://schemas.microsoft.com/office/2007/relationships/diagramDrawing" Target="../diagrams/drawing1.xml"/><Relationship Id="rId4" Type="http://schemas.openxmlformats.org/officeDocument/2006/relationships/image" Target="../media/image10.png"/><Relationship Id="rId9" Type="http://schemas.openxmlformats.org/officeDocument/2006/relationships/diagramColors" Target="../diagrams/colors1.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5.png"/><Relationship Id="rId2" Type="http://schemas.openxmlformats.org/officeDocument/2006/relationships/slideLayout" Target="../slideLayouts/slideLayout14.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2.emf"/><Relationship Id="rId4" Type="http://schemas.openxmlformats.org/officeDocument/2006/relationships/oleObject" Target="../embeddings/oleObject14.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emf"/><Relationship Id="rId4" Type="http://schemas.openxmlformats.org/officeDocument/2006/relationships/oleObject" Target="../embeddings/oleObject15.bin"/></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hyperlink" Target="https://medium.com/productmanagement101/design-sprints-at-google-85ff62fed5f8" TargetMode="Externa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emf"/><Relationship Id="rId5" Type="http://schemas.openxmlformats.org/officeDocument/2006/relationships/oleObject" Target="../embeddings/oleObject16.bin"/><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2.xml"/><Relationship Id="rId7" Type="http://schemas.openxmlformats.org/officeDocument/2006/relationships/oleObject" Target="../embeddings/oleObject17.bin"/><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6.png"/><Relationship Id="rId5" Type="http://schemas.openxmlformats.org/officeDocument/2006/relationships/hyperlink" Target="https://medium.com/productmanagement101/design-sprints-at-google-85ff62fed5f8" TargetMode="External"/><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5.jpe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notesSlide" Target="../notesSlides/notesSlide17.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35.jpeg"/><Relationship Id="rId5" Type="http://schemas.openxmlformats.org/officeDocument/2006/relationships/image" Target="../media/image2.emf"/><Relationship Id="rId4" Type="http://schemas.openxmlformats.org/officeDocument/2006/relationships/oleObject" Target="../embeddings/oleObject18.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image" Target="../media/image6.jpeg"/><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24.xml"/><Relationship Id="rId6" Type="http://schemas.openxmlformats.org/officeDocument/2006/relationships/image" Target="../media/image38.jpeg"/><Relationship Id="rId5" Type="http://schemas.openxmlformats.org/officeDocument/2006/relationships/image" Target="../media/image2.emf"/><Relationship Id="rId4" Type="http://schemas.openxmlformats.org/officeDocument/2006/relationships/oleObject" Target="../embeddings/oleObject19.bin"/></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9.jpe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emf"/><Relationship Id="rId5" Type="http://schemas.openxmlformats.org/officeDocument/2006/relationships/oleObject" Target="../embeddings/oleObject20.bin"/><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7.xml"/><Relationship Id="rId6" Type="http://schemas.openxmlformats.org/officeDocument/2006/relationships/image" Target="../media/image40.png"/><Relationship Id="rId5" Type="http://schemas.openxmlformats.org/officeDocument/2006/relationships/image" Target="../media/image2.emf"/><Relationship Id="rId4" Type="http://schemas.openxmlformats.org/officeDocument/2006/relationships/oleObject" Target="../embeddings/oleObject21.bin"/></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oleObject" Target="../embeddings/oleObject22.bin"/><Relationship Id="rId7" Type="http://schemas.openxmlformats.org/officeDocument/2006/relationships/diagramQuickStyle" Target="../diagrams/quickStyle2.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emf"/><Relationship Id="rId9" Type="http://schemas.microsoft.com/office/2007/relationships/diagramDrawing" Target="../diagrams/drawing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41.emf"/><Relationship Id="rId5" Type="http://schemas.openxmlformats.org/officeDocument/2006/relationships/oleObject" Target="../embeddings/oleObject23.bin"/><Relationship Id="rId4"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6.jpeg"/><Relationship Id="rId4" Type="http://schemas.openxmlformats.org/officeDocument/2006/relationships/image" Target="../media/image2.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customXml" Target="../ink/ink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0.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emf"/><Relationship Id="rId5" Type="http://schemas.openxmlformats.org/officeDocument/2006/relationships/oleObject" Target="../embeddings/oleObject24.bin"/><Relationship Id="rId4" Type="http://schemas.openxmlformats.org/officeDocument/2006/relationships/notesSlide" Target="../notesSlides/notesSlide24.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image" Target="../media/image6.jpeg"/><Relationship Id="rId4" Type="http://schemas.openxmlformats.org/officeDocument/2006/relationships/image" Target="../media/image2.emf"/></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2.xml"/><Relationship Id="rId1" Type="http://schemas.openxmlformats.org/officeDocument/2006/relationships/tags" Target="../tags/tag33.xml"/><Relationship Id="rId5" Type="http://schemas.openxmlformats.org/officeDocument/2006/relationships/image" Target="../media/image52.png"/><Relationship Id="rId4" Type="http://schemas.openxmlformats.org/officeDocument/2006/relationships/image" Target="../media/image2.emf"/></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7.png"/><Relationship Id="rId5" Type="http://schemas.openxmlformats.org/officeDocument/2006/relationships/image" Target="../media/image2.emf"/><Relationship Id="rId4" Type="http://schemas.openxmlformats.org/officeDocument/2006/relationships/oleObject" Target="../embeddings/oleObject26.bin"/></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image" Target="../media/image6.jpeg"/><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image" Target="../media/image6.jpe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6.jpeg"/><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tags" Target="../tags/tag13.xml"/><Relationship Id="rId5" Type="http://schemas.openxmlformats.org/officeDocument/2006/relationships/image" Target="../media/image6.jpe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1ACD6FB-5B3E-4532-BCA4-2CFD9D724578}"/>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3" name="Object 2" hidden="1">
                        <a:extLst>
                          <a:ext uri="{FF2B5EF4-FFF2-40B4-BE49-F238E27FC236}">
                            <a16:creationId xmlns:a16="http://schemas.microsoft.com/office/drawing/2014/main" id="{11ACD6FB-5B3E-4532-BCA4-2CFD9D724578}"/>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E95E7DC-193A-4BAB-BA9D-3052A86A46EE}"/>
              </a:ext>
            </a:extLst>
          </p:cNvPr>
          <p:cNvSpPr>
            <a:spLocks noGrp="1"/>
          </p:cNvSpPr>
          <p:nvPr>
            <p:ph type="title"/>
          </p:nvPr>
        </p:nvSpPr>
        <p:spPr>
          <a:xfrm>
            <a:off x="301385" y="298339"/>
            <a:ext cx="8418747" cy="648512"/>
          </a:xfrm>
        </p:spPr>
        <p:txBody>
          <a:bodyPr vert="horz" wrap="square" anchor="t">
            <a:normAutofit/>
          </a:bodyPr>
          <a:lstStyle/>
          <a:p>
            <a:r>
              <a:rPr lang="nb-NO"/>
              <a:t>Velkommen til dag 2!</a:t>
            </a:r>
          </a:p>
        </p:txBody>
      </p:sp>
      <p:pic>
        <p:nvPicPr>
          <p:cNvPr id="9" name="Picture 9" descr="A body of water with buildings along it&#10;&#10;Description automatically generated">
            <a:extLst>
              <a:ext uri="{FF2B5EF4-FFF2-40B4-BE49-F238E27FC236}">
                <a16:creationId xmlns:a16="http://schemas.microsoft.com/office/drawing/2014/main" id="{9EB03CB0-1293-4C62-A5ED-9C23983D0458}"/>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10443" r="-2" b="13244"/>
          <a:stretch/>
        </p:blipFill>
        <p:spPr>
          <a:xfrm>
            <a:off x="301385" y="1010266"/>
            <a:ext cx="8418747" cy="3613774"/>
          </a:xfrm>
          <a:prstGeom prst="rect">
            <a:avLst/>
          </a:prstGeom>
          <a:noFill/>
        </p:spPr>
      </p:pic>
    </p:spTree>
    <p:extLst>
      <p:ext uri="{BB962C8B-B14F-4D97-AF65-F5344CB8AC3E}">
        <p14:creationId xmlns:p14="http://schemas.microsoft.com/office/powerpoint/2010/main" val="2410859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79770AD-E0FD-47D2-B187-00CAD75ECCA8}"/>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3" name="Object 2" hidden="1">
                        <a:extLst>
                          <a:ext uri="{FF2B5EF4-FFF2-40B4-BE49-F238E27FC236}">
                            <a16:creationId xmlns:a16="http://schemas.microsoft.com/office/drawing/2014/main" id="{279770AD-E0FD-47D2-B187-00CAD75ECCA8}"/>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5" name="Picture 4" descr="Coconut tree leaves">
            <a:extLst>
              <a:ext uri="{FF2B5EF4-FFF2-40B4-BE49-F238E27FC236}">
                <a16:creationId xmlns:a16="http://schemas.microsoft.com/office/drawing/2014/main" id="{54211BE9-52C9-436E-AFBC-C98735D20036}"/>
              </a:ext>
            </a:extLst>
          </p:cNvPr>
          <p:cNvPicPr>
            <a:picLocks noChangeAspect="1"/>
          </p:cNvPicPr>
          <p:nvPr/>
        </p:nvPicPr>
        <p:blipFill>
          <a:blip r:embed="rId5"/>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7E47917-CB37-4027-8187-29A6053B9665}"/>
              </a:ext>
            </a:extLst>
          </p:cNvPr>
          <p:cNvSpPr txBox="1"/>
          <p:nvPr/>
        </p:nvSpPr>
        <p:spPr>
          <a:xfrm>
            <a:off x="551352" y="1237493"/>
            <a:ext cx="7792839" cy="507831"/>
          </a:xfrm>
          <a:prstGeom prst="rect">
            <a:avLst/>
          </a:prstGeom>
          <a:solidFill>
            <a:schemeClr val="bg1">
              <a:alpha val="50000"/>
            </a:schemeClr>
          </a:solidFill>
        </p:spPr>
        <p:txBody>
          <a:bodyPr wrap="square" rtlCol="0">
            <a:spAutoFit/>
          </a:bodyPr>
          <a:lstStyle/>
          <a:p>
            <a:r>
              <a:rPr lang="en-US" sz="2700" b="1" err="1"/>
              <a:t>Bodø</a:t>
            </a:r>
            <a:r>
              <a:rPr lang="en-US" sz="2700" b="1"/>
              <a:t>/</a:t>
            </a:r>
            <a:r>
              <a:rPr lang="en-US" sz="2700" b="1" err="1"/>
              <a:t>Glimt</a:t>
            </a:r>
            <a:r>
              <a:rPr lang="en-US" sz="2700" b="1"/>
              <a:t> </a:t>
            </a:r>
            <a:r>
              <a:rPr lang="en-US" sz="2700" b="1" err="1"/>
              <a:t>eller</a:t>
            </a:r>
            <a:r>
              <a:rPr lang="en-US" sz="2700" b="1"/>
              <a:t> </a:t>
            </a:r>
            <a:r>
              <a:rPr lang="en-US" sz="2700" b="1" err="1"/>
              <a:t>Rosenborg</a:t>
            </a:r>
            <a:r>
              <a:rPr lang="en-US" sz="2700" b="1"/>
              <a:t>?</a:t>
            </a:r>
            <a:endParaRPr lang="nb-NO" sz="14925" b="1"/>
          </a:p>
        </p:txBody>
      </p:sp>
    </p:spTree>
    <p:extLst>
      <p:ext uri="{BB962C8B-B14F-4D97-AF65-F5344CB8AC3E}">
        <p14:creationId xmlns:p14="http://schemas.microsoft.com/office/powerpoint/2010/main" val="2228826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1BFE63A-8DF1-4C70-814C-F4C31F7EF38D}"/>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8" name="Object 7" hidden="1">
                        <a:extLst>
                          <a:ext uri="{FF2B5EF4-FFF2-40B4-BE49-F238E27FC236}">
                            <a16:creationId xmlns:a16="http://schemas.microsoft.com/office/drawing/2014/main" id="{D1BFE63A-8DF1-4C70-814C-F4C31F7EF38D}"/>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27E330FD-305E-43DB-8D22-8E4A40FE8BCD}"/>
              </a:ext>
            </a:extLst>
          </p:cNvPr>
          <p:cNvSpPr/>
          <p:nvPr>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b-NO" sz="2400">
              <a:latin typeface="Calibri Light" panose="020F0302020204030204" pitchFamily="34" charset="0"/>
              <a:ea typeface="+mj-ea"/>
              <a:cs typeface="+mj-cs"/>
              <a:sym typeface="Calibri Light" panose="020F0302020204030204" pitchFamily="34" charset="0"/>
            </a:endParaRPr>
          </a:p>
        </p:txBody>
      </p:sp>
      <p:sp>
        <p:nvSpPr>
          <p:cNvPr id="6" name="Title 5">
            <a:extLst>
              <a:ext uri="{FF2B5EF4-FFF2-40B4-BE49-F238E27FC236}">
                <a16:creationId xmlns:a16="http://schemas.microsoft.com/office/drawing/2014/main" id="{41CB51EA-51B8-4BE7-9B6F-6C83E26185B7}"/>
              </a:ext>
            </a:extLst>
          </p:cNvPr>
          <p:cNvSpPr>
            <a:spLocks noGrp="1"/>
          </p:cNvSpPr>
          <p:nvPr>
            <p:ph type="title"/>
          </p:nvPr>
        </p:nvSpPr>
        <p:spPr>
          <a:xfrm>
            <a:off x="362627" y="526939"/>
            <a:ext cx="8418747" cy="925343"/>
          </a:xfrm>
        </p:spPr>
        <p:txBody>
          <a:bodyPr vert="horz">
            <a:normAutofit/>
          </a:bodyPr>
          <a:lstStyle/>
          <a:p>
            <a:pPr algn="ctr"/>
            <a:r>
              <a:rPr lang="nb-NO"/>
              <a:t>Hvor er vi nå?</a:t>
            </a:r>
          </a:p>
        </p:txBody>
      </p:sp>
      <p:pic>
        <p:nvPicPr>
          <p:cNvPr id="5" name="Picture 4">
            <a:extLst>
              <a:ext uri="{FF2B5EF4-FFF2-40B4-BE49-F238E27FC236}">
                <a16:creationId xmlns:a16="http://schemas.microsoft.com/office/drawing/2014/main" id="{7AE0B801-C75A-4073-813C-4CB74A680641}"/>
              </a:ext>
            </a:extLst>
          </p:cNvPr>
          <p:cNvPicPr>
            <a:picLocks noChangeAspect="1"/>
          </p:cNvPicPr>
          <p:nvPr/>
        </p:nvPicPr>
        <p:blipFill>
          <a:blip r:embed="rId6"/>
          <a:stretch>
            <a:fillRect/>
          </a:stretch>
        </p:blipFill>
        <p:spPr>
          <a:xfrm>
            <a:off x="866602" y="1763961"/>
            <a:ext cx="7410797" cy="2299704"/>
          </a:xfrm>
          <a:prstGeom prst="rect">
            <a:avLst/>
          </a:prstGeom>
        </p:spPr>
      </p:pic>
    </p:spTree>
    <p:extLst>
      <p:ext uri="{BB962C8B-B14F-4D97-AF65-F5344CB8AC3E}">
        <p14:creationId xmlns:p14="http://schemas.microsoft.com/office/powerpoint/2010/main" val="3476686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enior couple looking at map">
            <a:extLst>
              <a:ext uri="{FF2B5EF4-FFF2-40B4-BE49-F238E27FC236}">
                <a16:creationId xmlns:a16="http://schemas.microsoft.com/office/drawing/2014/main" id="{BD0BD32D-0FD7-FE00-CFC4-85FD9221C01A}"/>
              </a:ext>
            </a:extLst>
          </p:cNvPr>
          <p:cNvPicPr>
            <a:picLocks noGrp="1" noChangeAspect="1"/>
          </p:cNvPicPr>
          <p:nvPr>
            <p:ph idx="1"/>
          </p:nvPr>
        </p:nvPicPr>
        <p:blipFill>
          <a:blip r:embed="rId3"/>
          <a:stretch>
            <a:fillRect/>
          </a:stretch>
        </p:blipFill>
        <p:spPr>
          <a:xfrm>
            <a:off x="0" y="-187351"/>
            <a:ext cx="9144000" cy="6090154"/>
          </a:xfrm>
        </p:spPr>
      </p:pic>
      <p:sp>
        <p:nvSpPr>
          <p:cNvPr id="2" name="Title 1">
            <a:extLst>
              <a:ext uri="{FF2B5EF4-FFF2-40B4-BE49-F238E27FC236}">
                <a16:creationId xmlns:a16="http://schemas.microsoft.com/office/drawing/2014/main" id="{832BADAB-25D6-AEFD-CB49-E2425A0F307C}"/>
              </a:ext>
            </a:extLst>
          </p:cNvPr>
          <p:cNvSpPr>
            <a:spLocks noGrp="1"/>
          </p:cNvSpPr>
          <p:nvPr>
            <p:ph type="title"/>
          </p:nvPr>
        </p:nvSpPr>
        <p:spPr>
          <a:xfrm>
            <a:off x="6724650" y="1442620"/>
            <a:ext cx="2143125" cy="648512"/>
          </a:xfrm>
        </p:spPr>
        <p:txBody>
          <a:bodyPr/>
          <a:lstStyle/>
          <a:p>
            <a:pPr algn="ctr"/>
            <a:r>
              <a:rPr lang="nb-NO">
                <a:solidFill>
                  <a:schemeClr val="bg1"/>
                </a:solidFill>
              </a:rPr>
              <a:t>Hvor er vi nå?</a:t>
            </a:r>
          </a:p>
        </p:txBody>
      </p:sp>
    </p:spTree>
    <p:extLst>
      <p:ext uri="{BB962C8B-B14F-4D97-AF65-F5344CB8AC3E}">
        <p14:creationId xmlns:p14="http://schemas.microsoft.com/office/powerpoint/2010/main" val="4079732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7FD33-638F-4DB4-A61B-3E3C1A312AA7}"/>
              </a:ext>
            </a:extLst>
          </p:cNvPr>
          <p:cNvSpPr>
            <a:spLocks noGrp="1"/>
          </p:cNvSpPr>
          <p:nvPr>
            <p:ph type="title"/>
          </p:nvPr>
        </p:nvSpPr>
        <p:spPr/>
        <p:txBody>
          <a:bodyPr/>
          <a:lstStyle/>
          <a:p>
            <a:r>
              <a:rPr lang="nb-NO"/>
              <a:t>Design sprint som metode</a:t>
            </a:r>
          </a:p>
        </p:txBody>
      </p:sp>
      <p:pic>
        <p:nvPicPr>
          <p:cNvPr id="5" name="Picture 5">
            <a:extLst>
              <a:ext uri="{FF2B5EF4-FFF2-40B4-BE49-F238E27FC236}">
                <a16:creationId xmlns:a16="http://schemas.microsoft.com/office/drawing/2014/main" id="{C03AB0F2-B1F2-485C-9AE3-91924678F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428" y="3297095"/>
            <a:ext cx="2312660" cy="12539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for post">
            <a:extLst>
              <a:ext uri="{FF2B5EF4-FFF2-40B4-BE49-F238E27FC236}">
                <a16:creationId xmlns:a16="http://schemas.microsoft.com/office/drawing/2014/main" id="{68286CD9-5ADC-40F4-9373-9D1C7569D78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2255" r="34640"/>
          <a:stretch/>
        </p:blipFill>
        <p:spPr bwMode="auto">
          <a:xfrm>
            <a:off x="1478117" y="3187194"/>
            <a:ext cx="1128760" cy="13638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11474017-DD34-455D-A345-600A8D98BF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875" y="1252931"/>
            <a:ext cx="5927388" cy="17380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C1004C8C-4240-1139-320A-9CA9D4635617}"/>
              </a:ext>
            </a:extLst>
          </p:cNvPr>
          <p:cNvGraphicFramePr/>
          <p:nvPr>
            <p:extLst>
              <p:ext uri="{D42A27DB-BD31-4B8C-83A1-F6EECF244321}">
                <p14:modId xmlns:p14="http://schemas.microsoft.com/office/powerpoint/2010/main" val="3045766362"/>
              </p:ext>
            </p:extLst>
          </p:nvPr>
        </p:nvGraphicFramePr>
        <p:xfrm>
          <a:off x="6979019" y="298339"/>
          <a:ext cx="1878180" cy="448362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458563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C75E62-ABE5-1EC6-2FCD-800F04BEFBD5}"/>
              </a:ext>
            </a:extLst>
          </p:cNvPr>
          <p:cNvPicPr>
            <a:picLocks noChangeAspect="1"/>
          </p:cNvPicPr>
          <p:nvPr/>
        </p:nvPicPr>
        <p:blipFill>
          <a:blip r:embed="rId3"/>
          <a:stretch>
            <a:fillRect/>
          </a:stretch>
        </p:blipFill>
        <p:spPr>
          <a:xfrm>
            <a:off x="1101975" y="1160523"/>
            <a:ext cx="7088192" cy="2936815"/>
          </a:xfrm>
          <a:prstGeom prst="rect">
            <a:avLst/>
          </a:prstGeom>
        </p:spPr>
      </p:pic>
      <p:grpSp>
        <p:nvGrpSpPr>
          <p:cNvPr id="7" name="Group 6">
            <a:extLst>
              <a:ext uri="{FF2B5EF4-FFF2-40B4-BE49-F238E27FC236}">
                <a16:creationId xmlns:a16="http://schemas.microsoft.com/office/drawing/2014/main" id="{9C27E518-022D-F2D9-26A1-B838232DA89A}"/>
              </a:ext>
            </a:extLst>
          </p:cNvPr>
          <p:cNvGrpSpPr/>
          <p:nvPr/>
        </p:nvGrpSpPr>
        <p:grpSpPr>
          <a:xfrm>
            <a:off x="748698" y="1011827"/>
            <a:ext cx="2399817" cy="3712064"/>
            <a:chOff x="3165071" y="1018398"/>
            <a:chExt cx="2399817" cy="3712064"/>
          </a:xfrm>
        </p:grpSpPr>
        <p:sp>
          <p:nvSpPr>
            <p:cNvPr id="8" name="Rectangle 7">
              <a:extLst>
                <a:ext uri="{FF2B5EF4-FFF2-40B4-BE49-F238E27FC236}">
                  <a16:creationId xmlns:a16="http://schemas.microsoft.com/office/drawing/2014/main" id="{C9718412-1922-B124-EB24-F152B80DDF7B}"/>
                </a:ext>
              </a:extLst>
            </p:cNvPr>
            <p:cNvSpPr/>
            <p:nvPr/>
          </p:nvSpPr>
          <p:spPr>
            <a:xfrm>
              <a:off x="3165071" y="1018398"/>
              <a:ext cx="2399817" cy="3712064"/>
            </a:xfrm>
            <a:prstGeom prst="rect">
              <a:avLst/>
            </a:prstGeom>
            <a:solidFill>
              <a:srgbClr val="A3B3D0">
                <a:alpha val="60000"/>
              </a:srgb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9" name="TextBox 8">
              <a:extLst>
                <a:ext uri="{FF2B5EF4-FFF2-40B4-BE49-F238E27FC236}">
                  <a16:creationId xmlns:a16="http://schemas.microsoft.com/office/drawing/2014/main" id="{DD48BC55-45F6-C9A6-234D-04383F6CD020}"/>
                </a:ext>
              </a:extLst>
            </p:cNvPr>
            <p:cNvSpPr txBox="1"/>
            <p:nvPr/>
          </p:nvSpPr>
          <p:spPr>
            <a:xfrm>
              <a:off x="3245838" y="1055004"/>
              <a:ext cx="2023610" cy="369332"/>
            </a:xfrm>
            <a:prstGeom prst="rect">
              <a:avLst/>
            </a:prstGeom>
            <a:noFill/>
          </p:spPr>
          <p:txBody>
            <a:bodyPr wrap="square" rtlCol="0">
              <a:spAutoFit/>
            </a:bodyPr>
            <a:lstStyle/>
            <a:p>
              <a:pPr algn="ctr"/>
              <a:r>
                <a:rPr lang="en-GB" b="1">
                  <a:solidFill>
                    <a:schemeClr val="bg1"/>
                  </a:solidFill>
                </a:rPr>
                <a:t>Her var vi i </a:t>
              </a:r>
              <a:r>
                <a:rPr lang="en-GB" b="1" err="1">
                  <a:solidFill>
                    <a:schemeClr val="bg1"/>
                  </a:solidFill>
                </a:rPr>
                <a:t>går</a:t>
              </a:r>
              <a:endParaRPr lang="en-GB" b="1">
                <a:solidFill>
                  <a:schemeClr val="bg1"/>
                </a:solidFill>
              </a:endParaRPr>
            </a:p>
          </p:txBody>
        </p:sp>
      </p:grpSp>
      <p:grpSp>
        <p:nvGrpSpPr>
          <p:cNvPr id="3" name="Group 2">
            <a:extLst>
              <a:ext uri="{FF2B5EF4-FFF2-40B4-BE49-F238E27FC236}">
                <a16:creationId xmlns:a16="http://schemas.microsoft.com/office/drawing/2014/main" id="{23E41D8E-1581-243E-AEFD-CFD26F9376F6}"/>
              </a:ext>
            </a:extLst>
          </p:cNvPr>
          <p:cNvGrpSpPr/>
          <p:nvPr/>
        </p:nvGrpSpPr>
        <p:grpSpPr>
          <a:xfrm>
            <a:off x="3165071" y="1011827"/>
            <a:ext cx="2399817" cy="3712064"/>
            <a:chOff x="3165071" y="1018398"/>
            <a:chExt cx="2399817" cy="3712064"/>
          </a:xfrm>
        </p:grpSpPr>
        <p:sp>
          <p:nvSpPr>
            <p:cNvPr id="14" name="Rectangle 13">
              <a:extLst>
                <a:ext uri="{FF2B5EF4-FFF2-40B4-BE49-F238E27FC236}">
                  <a16:creationId xmlns:a16="http://schemas.microsoft.com/office/drawing/2014/main" id="{6F5554B4-5B94-174D-6E75-00EED2F548ED}"/>
                </a:ext>
              </a:extLst>
            </p:cNvPr>
            <p:cNvSpPr/>
            <p:nvPr/>
          </p:nvSpPr>
          <p:spPr>
            <a:xfrm>
              <a:off x="3165071" y="1018398"/>
              <a:ext cx="2399817" cy="3712064"/>
            </a:xfrm>
            <a:prstGeom prst="rect">
              <a:avLst/>
            </a:prstGeom>
            <a:solidFill>
              <a:srgbClr val="A3B3D0">
                <a:alpha val="60000"/>
              </a:srgb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15" name="TextBox 14">
              <a:extLst>
                <a:ext uri="{FF2B5EF4-FFF2-40B4-BE49-F238E27FC236}">
                  <a16:creationId xmlns:a16="http://schemas.microsoft.com/office/drawing/2014/main" id="{3E401DF6-4ACF-F9E9-6A69-05749F3FFC08}"/>
                </a:ext>
              </a:extLst>
            </p:cNvPr>
            <p:cNvSpPr txBox="1"/>
            <p:nvPr/>
          </p:nvSpPr>
          <p:spPr>
            <a:xfrm>
              <a:off x="3549353" y="1057899"/>
              <a:ext cx="1625987" cy="369332"/>
            </a:xfrm>
            <a:prstGeom prst="rect">
              <a:avLst/>
            </a:prstGeom>
            <a:noFill/>
          </p:spPr>
          <p:txBody>
            <a:bodyPr wrap="square" rtlCol="0">
              <a:spAutoFit/>
            </a:bodyPr>
            <a:lstStyle/>
            <a:p>
              <a:pPr algn="ctr"/>
              <a:r>
                <a:rPr lang="en-GB" b="1">
                  <a:solidFill>
                    <a:schemeClr val="bg1"/>
                  </a:solidFill>
                </a:rPr>
                <a:t>Vi er ca her</a:t>
              </a:r>
            </a:p>
          </p:txBody>
        </p:sp>
      </p:grpSp>
      <p:sp>
        <p:nvSpPr>
          <p:cNvPr id="2" name="Title 1">
            <a:extLst>
              <a:ext uri="{FF2B5EF4-FFF2-40B4-BE49-F238E27FC236}">
                <a16:creationId xmlns:a16="http://schemas.microsoft.com/office/drawing/2014/main" id="{46438FA8-F616-BF17-8A82-B4F89D588651}"/>
              </a:ext>
            </a:extLst>
          </p:cNvPr>
          <p:cNvSpPr>
            <a:spLocks noGrp="1"/>
          </p:cNvSpPr>
          <p:nvPr>
            <p:ph type="title"/>
          </p:nvPr>
        </p:nvSpPr>
        <p:spPr/>
        <p:txBody>
          <a:bodyPr/>
          <a:lstStyle/>
          <a:p>
            <a:r>
              <a:rPr lang="nb-NO"/>
              <a:t>Design </a:t>
            </a:r>
            <a:r>
              <a:rPr lang="nb-NO" err="1"/>
              <a:t>thinking</a:t>
            </a:r>
            <a:r>
              <a:rPr lang="nb-NO"/>
              <a:t> – den doble diamant</a:t>
            </a:r>
          </a:p>
        </p:txBody>
      </p:sp>
      <p:grpSp>
        <p:nvGrpSpPr>
          <p:cNvPr id="33" name="Group 32">
            <a:extLst>
              <a:ext uri="{FF2B5EF4-FFF2-40B4-BE49-F238E27FC236}">
                <a16:creationId xmlns:a16="http://schemas.microsoft.com/office/drawing/2014/main" id="{74F15D0E-9847-FABF-E15A-89BDD3654142}"/>
              </a:ext>
            </a:extLst>
          </p:cNvPr>
          <p:cNvGrpSpPr/>
          <p:nvPr/>
        </p:nvGrpSpPr>
        <p:grpSpPr>
          <a:xfrm>
            <a:off x="1444188" y="3672467"/>
            <a:ext cx="890114" cy="800493"/>
            <a:chOff x="1925583" y="5192330"/>
            <a:chExt cx="1186819" cy="1067324"/>
          </a:xfrm>
        </p:grpSpPr>
        <p:sp>
          <p:nvSpPr>
            <p:cNvPr id="18" name="TextBox 17">
              <a:extLst>
                <a:ext uri="{FF2B5EF4-FFF2-40B4-BE49-F238E27FC236}">
                  <a16:creationId xmlns:a16="http://schemas.microsoft.com/office/drawing/2014/main" id="{656B2457-0371-D07E-AF67-126A72E55B39}"/>
                </a:ext>
              </a:extLst>
            </p:cNvPr>
            <p:cNvSpPr txBox="1"/>
            <p:nvPr/>
          </p:nvSpPr>
          <p:spPr>
            <a:xfrm>
              <a:off x="1925583" y="5952049"/>
              <a:ext cx="1186819" cy="307605"/>
            </a:xfrm>
            <a:prstGeom prst="rect">
              <a:avLst/>
            </a:prstGeom>
            <a:noFill/>
            <a:ln>
              <a:noFill/>
            </a:ln>
          </p:spPr>
          <p:txBody>
            <a:bodyPr wrap="square" lIns="0" tIns="0" rIns="0" bIns="0" rtlCol="0">
              <a:spAutoFit/>
            </a:bodyPr>
            <a:lstStyle/>
            <a:p>
              <a:pPr marL="32367" algn="ctr" defTabSz="456731" fontAlgn="base">
                <a:spcBef>
                  <a:spcPts val="524"/>
                </a:spcBef>
                <a:spcAft>
                  <a:spcPct val="0"/>
                </a:spcAft>
                <a:buClr>
                  <a:srgbClr val="FF5400"/>
                </a:buClr>
                <a:buSzPct val="110000"/>
                <a:defRPr/>
              </a:pPr>
              <a:r>
                <a:rPr lang="nb-NO" sz="1499">
                  <a:latin typeface="Segoe UI"/>
                  <a:cs typeface="Segoe UI"/>
                </a:rPr>
                <a:t>Forstå</a:t>
              </a:r>
            </a:p>
          </p:txBody>
        </p:sp>
        <p:pic>
          <p:nvPicPr>
            <p:cNvPr id="26" name="Graphic 25" descr="Eye">
              <a:extLst>
                <a:ext uri="{FF2B5EF4-FFF2-40B4-BE49-F238E27FC236}">
                  <a16:creationId xmlns:a16="http://schemas.microsoft.com/office/drawing/2014/main" id="{7FAC25EF-16B5-2BD7-0E4F-38AB6E7AEB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2269" y="5192330"/>
              <a:ext cx="913448" cy="913448"/>
            </a:xfrm>
            <a:prstGeom prst="rect">
              <a:avLst/>
            </a:prstGeom>
          </p:spPr>
        </p:pic>
      </p:grpSp>
      <p:grpSp>
        <p:nvGrpSpPr>
          <p:cNvPr id="34" name="Group 33">
            <a:extLst>
              <a:ext uri="{FF2B5EF4-FFF2-40B4-BE49-F238E27FC236}">
                <a16:creationId xmlns:a16="http://schemas.microsoft.com/office/drawing/2014/main" id="{ECF14FEF-3CFA-B99B-ECE5-F1D8493F410B}"/>
              </a:ext>
            </a:extLst>
          </p:cNvPr>
          <p:cNvGrpSpPr/>
          <p:nvPr/>
        </p:nvGrpSpPr>
        <p:grpSpPr>
          <a:xfrm>
            <a:off x="3183508" y="3638366"/>
            <a:ext cx="890114" cy="868695"/>
            <a:chOff x="4244677" y="5192330"/>
            <a:chExt cx="1186819" cy="1158259"/>
          </a:xfrm>
        </p:grpSpPr>
        <p:sp>
          <p:nvSpPr>
            <p:cNvPr id="19" name="TextBox 18">
              <a:extLst>
                <a:ext uri="{FF2B5EF4-FFF2-40B4-BE49-F238E27FC236}">
                  <a16:creationId xmlns:a16="http://schemas.microsoft.com/office/drawing/2014/main" id="{F299D9C4-CB8C-CD2C-CE47-3ABFCD6DF2C7}"/>
                </a:ext>
              </a:extLst>
            </p:cNvPr>
            <p:cNvSpPr txBox="1"/>
            <p:nvPr/>
          </p:nvSpPr>
          <p:spPr>
            <a:xfrm>
              <a:off x="4244677" y="6042984"/>
              <a:ext cx="1186819" cy="307605"/>
            </a:xfrm>
            <a:prstGeom prst="rect">
              <a:avLst/>
            </a:prstGeom>
            <a:noFill/>
            <a:ln>
              <a:noFill/>
            </a:ln>
          </p:spPr>
          <p:txBody>
            <a:bodyPr wrap="square" lIns="0" tIns="0" rIns="0" bIns="0" rtlCol="0">
              <a:spAutoFit/>
            </a:bodyPr>
            <a:lstStyle/>
            <a:p>
              <a:pPr marL="32367" algn="ctr" defTabSz="456731" fontAlgn="base">
                <a:spcBef>
                  <a:spcPts val="524"/>
                </a:spcBef>
                <a:spcAft>
                  <a:spcPct val="0"/>
                </a:spcAft>
                <a:buClr>
                  <a:srgbClr val="FF5400"/>
                </a:buClr>
                <a:buSzPct val="110000"/>
                <a:defRPr/>
              </a:pPr>
              <a:r>
                <a:rPr lang="nb-NO" sz="1499">
                  <a:latin typeface="Segoe UI"/>
                  <a:cs typeface="Segoe UI"/>
                </a:rPr>
                <a:t>Definere</a:t>
              </a:r>
            </a:p>
          </p:txBody>
        </p:sp>
        <p:pic>
          <p:nvPicPr>
            <p:cNvPr id="27" name="Graphic 26" descr="Brain">
              <a:extLst>
                <a:ext uri="{FF2B5EF4-FFF2-40B4-BE49-F238E27FC236}">
                  <a16:creationId xmlns:a16="http://schemas.microsoft.com/office/drawing/2014/main" id="{BDA7212C-88D4-27F4-84F9-65A48E7F7E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81363" y="5192330"/>
              <a:ext cx="913448" cy="913448"/>
            </a:xfrm>
            <a:prstGeom prst="rect">
              <a:avLst/>
            </a:prstGeom>
          </p:spPr>
        </p:pic>
      </p:grpSp>
      <p:grpSp>
        <p:nvGrpSpPr>
          <p:cNvPr id="35" name="Group 34">
            <a:extLst>
              <a:ext uri="{FF2B5EF4-FFF2-40B4-BE49-F238E27FC236}">
                <a16:creationId xmlns:a16="http://schemas.microsoft.com/office/drawing/2014/main" id="{BF604095-3948-810F-9D83-47555507AC73}"/>
              </a:ext>
            </a:extLst>
          </p:cNvPr>
          <p:cNvGrpSpPr/>
          <p:nvPr/>
        </p:nvGrpSpPr>
        <p:grpSpPr>
          <a:xfrm>
            <a:off x="4961974" y="3646861"/>
            <a:ext cx="1153577" cy="851592"/>
            <a:chOff x="6615964" y="5289406"/>
            <a:chExt cx="1538103" cy="1135455"/>
          </a:xfrm>
        </p:grpSpPr>
        <p:sp>
          <p:nvSpPr>
            <p:cNvPr id="20" name="TextBox 19">
              <a:extLst>
                <a:ext uri="{FF2B5EF4-FFF2-40B4-BE49-F238E27FC236}">
                  <a16:creationId xmlns:a16="http://schemas.microsoft.com/office/drawing/2014/main" id="{3C53D4F6-393A-1CE3-9AB1-F18626E19051}"/>
                </a:ext>
              </a:extLst>
            </p:cNvPr>
            <p:cNvSpPr txBox="1"/>
            <p:nvPr/>
          </p:nvSpPr>
          <p:spPr>
            <a:xfrm>
              <a:off x="6615964" y="6147863"/>
              <a:ext cx="1538103" cy="276998"/>
            </a:xfrm>
            <a:prstGeom prst="rect">
              <a:avLst/>
            </a:prstGeom>
            <a:noFill/>
            <a:ln>
              <a:noFill/>
            </a:ln>
          </p:spPr>
          <p:txBody>
            <a:bodyPr wrap="square" lIns="0" tIns="0" rIns="0" bIns="0" rtlCol="0">
              <a:spAutoFit/>
            </a:bodyPr>
            <a:lstStyle/>
            <a:p>
              <a:pPr marL="32367" algn="ctr" defTabSz="456731" fontAlgn="base">
                <a:spcBef>
                  <a:spcPts val="524"/>
                </a:spcBef>
                <a:spcAft>
                  <a:spcPct val="0"/>
                </a:spcAft>
                <a:buClr>
                  <a:srgbClr val="FF5400"/>
                </a:buClr>
                <a:buSzPct val="110000"/>
                <a:defRPr/>
              </a:pPr>
              <a:r>
                <a:rPr lang="nb-NO" sz="1350" err="1">
                  <a:latin typeface="Segoe UI"/>
                  <a:cs typeface="Segoe UI"/>
                </a:rPr>
                <a:t>Idégenerere</a:t>
              </a:r>
              <a:endParaRPr lang="nb-NO" sz="1499">
                <a:latin typeface="Segoe UI"/>
                <a:cs typeface="Segoe UI"/>
              </a:endParaRPr>
            </a:p>
          </p:txBody>
        </p:sp>
        <p:grpSp>
          <p:nvGrpSpPr>
            <p:cNvPr id="31" name="Group 30">
              <a:extLst>
                <a:ext uri="{FF2B5EF4-FFF2-40B4-BE49-F238E27FC236}">
                  <a16:creationId xmlns:a16="http://schemas.microsoft.com/office/drawing/2014/main" id="{A9B5FD10-AD58-5E98-89E3-A80334A0A035}"/>
                </a:ext>
              </a:extLst>
            </p:cNvPr>
            <p:cNvGrpSpPr/>
            <p:nvPr/>
          </p:nvGrpSpPr>
          <p:grpSpPr>
            <a:xfrm>
              <a:off x="6700457" y="5289406"/>
              <a:ext cx="1425172" cy="861097"/>
              <a:chOff x="6601725" y="5289406"/>
              <a:chExt cx="1425172" cy="861097"/>
            </a:xfrm>
          </p:grpSpPr>
          <p:grpSp>
            <p:nvGrpSpPr>
              <p:cNvPr id="22" name="Group 21">
                <a:extLst>
                  <a:ext uri="{FF2B5EF4-FFF2-40B4-BE49-F238E27FC236}">
                    <a16:creationId xmlns:a16="http://schemas.microsoft.com/office/drawing/2014/main" id="{793A1DF0-B473-C70A-D228-FC324B4C0993}"/>
                  </a:ext>
                </a:extLst>
              </p:cNvPr>
              <p:cNvGrpSpPr>
                <a:grpSpLocks noChangeAspect="1"/>
              </p:cNvGrpSpPr>
              <p:nvPr/>
            </p:nvGrpSpPr>
            <p:grpSpPr>
              <a:xfrm rot="915824">
                <a:off x="7267798" y="5297819"/>
                <a:ext cx="136586" cy="710919"/>
                <a:chOff x="334662" y="3384107"/>
                <a:chExt cx="59595" cy="310198"/>
              </a:xfrm>
              <a:solidFill>
                <a:schemeClr val="accent2"/>
              </a:solidFill>
            </p:grpSpPr>
            <p:sp>
              <p:nvSpPr>
                <p:cNvPr id="23" name="Freeform 470">
                  <a:extLst>
                    <a:ext uri="{FF2B5EF4-FFF2-40B4-BE49-F238E27FC236}">
                      <a16:creationId xmlns:a16="http://schemas.microsoft.com/office/drawing/2014/main" id="{7FB55923-1326-2C15-3000-60CCB5BEBF4D}"/>
                    </a:ext>
                  </a:extLst>
                </p:cNvPr>
                <p:cNvSpPr>
                  <a:spLocks/>
                </p:cNvSpPr>
                <p:nvPr/>
              </p:nvSpPr>
              <p:spPr bwMode="auto">
                <a:xfrm>
                  <a:off x="365224" y="3526217"/>
                  <a:ext cx="27505" cy="168088"/>
                </a:xfrm>
                <a:custGeom>
                  <a:avLst/>
                  <a:gdLst>
                    <a:gd name="T0" fmla="*/ 52 w 52"/>
                    <a:gd name="T1" fmla="*/ 0 h 329"/>
                    <a:gd name="T2" fmla="*/ 52 w 52"/>
                    <a:gd name="T3" fmla="*/ 0 h 329"/>
                    <a:gd name="T4" fmla="*/ 52 w 52"/>
                    <a:gd name="T5" fmla="*/ 73 h 329"/>
                    <a:gd name="T6" fmla="*/ 51 w 52"/>
                    <a:gd name="T7" fmla="*/ 138 h 329"/>
                    <a:gd name="T8" fmla="*/ 47 w 52"/>
                    <a:gd name="T9" fmla="*/ 194 h 329"/>
                    <a:gd name="T10" fmla="*/ 44 w 52"/>
                    <a:gd name="T11" fmla="*/ 241 h 329"/>
                    <a:gd name="T12" fmla="*/ 41 w 52"/>
                    <a:gd name="T13" fmla="*/ 279 h 329"/>
                    <a:gd name="T14" fmla="*/ 36 w 52"/>
                    <a:gd name="T15" fmla="*/ 307 h 329"/>
                    <a:gd name="T16" fmla="*/ 34 w 52"/>
                    <a:gd name="T17" fmla="*/ 316 h 329"/>
                    <a:gd name="T18" fmla="*/ 31 w 52"/>
                    <a:gd name="T19" fmla="*/ 323 h 329"/>
                    <a:gd name="T20" fmla="*/ 28 w 52"/>
                    <a:gd name="T21" fmla="*/ 327 h 329"/>
                    <a:gd name="T22" fmla="*/ 27 w 52"/>
                    <a:gd name="T23" fmla="*/ 328 h 329"/>
                    <a:gd name="T24" fmla="*/ 26 w 52"/>
                    <a:gd name="T25" fmla="*/ 329 h 329"/>
                    <a:gd name="T26" fmla="*/ 26 w 52"/>
                    <a:gd name="T27" fmla="*/ 329 h 329"/>
                    <a:gd name="T28" fmla="*/ 24 w 52"/>
                    <a:gd name="T29" fmla="*/ 328 h 329"/>
                    <a:gd name="T30" fmla="*/ 23 w 52"/>
                    <a:gd name="T31" fmla="*/ 327 h 329"/>
                    <a:gd name="T32" fmla="*/ 21 w 52"/>
                    <a:gd name="T33" fmla="*/ 323 h 329"/>
                    <a:gd name="T34" fmla="*/ 18 w 52"/>
                    <a:gd name="T35" fmla="*/ 316 h 329"/>
                    <a:gd name="T36" fmla="*/ 16 w 52"/>
                    <a:gd name="T37" fmla="*/ 306 h 329"/>
                    <a:gd name="T38" fmla="*/ 11 w 52"/>
                    <a:gd name="T39" fmla="*/ 279 h 329"/>
                    <a:gd name="T40" fmla="*/ 7 w 52"/>
                    <a:gd name="T41" fmla="*/ 241 h 329"/>
                    <a:gd name="T42" fmla="*/ 4 w 52"/>
                    <a:gd name="T43" fmla="*/ 194 h 329"/>
                    <a:gd name="T44" fmla="*/ 2 w 52"/>
                    <a:gd name="T45" fmla="*/ 138 h 329"/>
                    <a:gd name="T46" fmla="*/ 0 w 52"/>
                    <a:gd name="T47" fmla="*/ 73 h 329"/>
                    <a:gd name="T48" fmla="*/ 0 w 52"/>
                    <a:gd name="T49" fmla="*/ 0 h 329"/>
                    <a:gd name="T50" fmla="*/ 52 w 52"/>
                    <a:gd name="T5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 h="329">
                      <a:moveTo>
                        <a:pt x="52" y="0"/>
                      </a:moveTo>
                      <a:lnTo>
                        <a:pt x="52" y="0"/>
                      </a:lnTo>
                      <a:lnTo>
                        <a:pt x="52" y="73"/>
                      </a:lnTo>
                      <a:lnTo>
                        <a:pt x="51" y="138"/>
                      </a:lnTo>
                      <a:lnTo>
                        <a:pt x="47" y="194"/>
                      </a:lnTo>
                      <a:lnTo>
                        <a:pt x="44" y="241"/>
                      </a:lnTo>
                      <a:lnTo>
                        <a:pt x="41" y="279"/>
                      </a:lnTo>
                      <a:lnTo>
                        <a:pt x="36" y="307"/>
                      </a:lnTo>
                      <a:lnTo>
                        <a:pt x="34" y="316"/>
                      </a:lnTo>
                      <a:lnTo>
                        <a:pt x="31" y="323"/>
                      </a:lnTo>
                      <a:lnTo>
                        <a:pt x="28" y="327"/>
                      </a:lnTo>
                      <a:lnTo>
                        <a:pt x="27" y="328"/>
                      </a:lnTo>
                      <a:lnTo>
                        <a:pt x="26" y="329"/>
                      </a:lnTo>
                      <a:lnTo>
                        <a:pt x="26" y="329"/>
                      </a:lnTo>
                      <a:lnTo>
                        <a:pt x="24" y="328"/>
                      </a:lnTo>
                      <a:lnTo>
                        <a:pt x="23" y="327"/>
                      </a:lnTo>
                      <a:lnTo>
                        <a:pt x="21" y="323"/>
                      </a:lnTo>
                      <a:lnTo>
                        <a:pt x="18" y="316"/>
                      </a:lnTo>
                      <a:lnTo>
                        <a:pt x="16" y="306"/>
                      </a:lnTo>
                      <a:lnTo>
                        <a:pt x="11" y="279"/>
                      </a:lnTo>
                      <a:lnTo>
                        <a:pt x="7" y="241"/>
                      </a:lnTo>
                      <a:lnTo>
                        <a:pt x="4" y="194"/>
                      </a:lnTo>
                      <a:lnTo>
                        <a:pt x="2" y="138"/>
                      </a:lnTo>
                      <a:lnTo>
                        <a:pt x="0" y="73"/>
                      </a:lnTo>
                      <a:lnTo>
                        <a:pt x="0" y="0"/>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793" tIns="60896" rIns="121793" bIns="60896" numCol="1" anchor="t" anchorCtr="0" compatLnSpc="1">
                  <a:prstTxWarp prst="textNoShape">
                    <a:avLst/>
                  </a:prstTxWarp>
                </a:bodyPr>
                <a:lstStyle/>
                <a:p>
                  <a:pPr defTabSz="456720" fontAlgn="base">
                    <a:spcBef>
                      <a:spcPct val="0"/>
                    </a:spcBef>
                    <a:spcAft>
                      <a:spcPct val="0"/>
                    </a:spcAft>
                    <a:defRPr/>
                  </a:pPr>
                  <a:endParaRPr lang="nb-NO" sz="1799">
                    <a:solidFill>
                      <a:srgbClr val="333333"/>
                    </a:solidFill>
                    <a:latin typeface="Arial" charset="0"/>
                  </a:endParaRPr>
                </a:p>
              </p:txBody>
            </p:sp>
            <p:sp>
              <p:nvSpPr>
                <p:cNvPr id="24" name="Freeform 471">
                  <a:extLst>
                    <a:ext uri="{FF2B5EF4-FFF2-40B4-BE49-F238E27FC236}">
                      <a16:creationId xmlns:a16="http://schemas.microsoft.com/office/drawing/2014/main" id="{4FABD230-577D-B974-41C6-FE83DE97EF6A}"/>
                    </a:ext>
                  </a:extLst>
                </p:cNvPr>
                <p:cNvSpPr>
                  <a:spLocks/>
                </p:cNvSpPr>
                <p:nvPr/>
              </p:nvSpPr>
              <p:spPr bwMode="auto">
                <a:xfrm>
                  <a:off x="334662" y="3394803"/>
                  <a:ext cx="19865" cy="120718"/>
                </a:xfrm>
                <a:custGeom>
                  <a:avLst/>
                  <a:gdLst>
                    <a:gd name="T0" fmla="*/ 24 w 39"/>
                    <a:gd name="T1" fmla="*/ 0 h 237"/>
                    <a:gd name="T2" fmla="*/ 24 w 39"/>
                    <a:gd name="T3" fmla="*/ 0 h 237"/>
                    <a:gd name="T4" fmla="*/ 18 w 39"/>
                    <a:gd name="T5" fmla="*/ 2 h 237"/>
                    <a:gd name="T6" fmla="*/ 14 w 39"/>
                    <a:gd name="T7" fmla="*/ 5 h 237"/>
                    <a:gd name="T8" fmla="*/ 11 w 39"/>
                    <a:gd name="T9" fmla="*/ 9 h 237"/>
                    <a:gd name="T10" fmla="*/ 10 w 39"/>
                    <a:gd name="T11" fmla="*/ 15 h 237"/>
                    <a:gd name="T12" fmla="*/ 10 w 39"/>
                    <a:gd name="T13" fmla="*/ 206 h 237"/>
                    <a:gd name="T14" fmla="*/ 10 w 39"/>
                    <a:gd name="T15" fmla="*/ 206 h 237"/>
                    <a:gd name="T16" fmla="*/ 6 w 39"/>
                    <a:gd name="T17" fmla="*/ 208 h 237"/>
                    <a:gd name="T18" fmla="*/ 3 w 39"/>
                    <a:gd name="T19" fmla="*/ 212 h 237"/>
                    <a:gd name="T20" fmla="*/ 1 w 39"/>
                    <a:gd name="T21" fmla="*/ 216 h 237"/>
                    <a:gd name="T22" fmla="*/ 0 w 39"/>
                    <a:gd name="T23" fmla="*/ 222 h 237"/>
                    <a:gd name="T24" fmla="*/ 0 w 39"/>
                    <a:gd name="T25" fmla="*/ 222 h 237"/>
                    <a:gd name="T26" fmla="*/ 1 w 39"/>
                    <a:gd name="T27" fmla="*/ 228 h 237"/>
                    <a:gd name="T28" fmla="*/ 4 w 39"/>
                    <a:gd name="T29" fmla="*/ 233 h 237"/>
                    <a:gd name="T30" fmla="*/ 10 w 39"/>
                    <a:gd name="T31" fmla="*/ 236 h 237"/>
                    <a:gd name="T32" fmla="*/ 13 w 39"/>
                    <a:gd name="T33" fmla="*/ 237 h 237"/>
                    <a:gd name="T34" fmla="*/ 15 w 39"/>
                    <a:gd name="T35" fmla="*/ 237 h 237"/>
                    <a:gd name="T36" fmla="*/ 15 w 39"/>
                    <a:gd name="T37" fmla="*/ 237 h 237"/>
                    <a:gd name="T38" fmla="*/ 21 w 39"/>
                    <a:gd name="T39" fmla="*/ 236 h 237"/>
                    <a:gd name="T40" fmla="*/ 26 w 39"/>
                    <a:gd name="T41" fmla="*/ 233 h 237"/>
                    <a:gd name="T42" fmla="*/ 29 w 39"/>
                    <a:gd name="T43" fmla="*/ 229 h 237"/>
                    <a:gd name="T44" fmla="*/ 31 w 39"/>
                    <a:gd name="T45" fmla="*/ 223 h 237"/>
                    <a:gd name="T46" fmla="*/ 31 w 39"/>
                    <a:gd name="T47" fmla="*/ 223 h 237"/>
                    <a:gd name="T48" fmla="*/ 34 w 39"/>
                    <a:gd name="T49" fmla="*/ 220 h 237"/>
                    <a:gd name="T50" fmla="*/ 36 w 39"/>
                    <a:gd name="T51" fmla="*/ 217 h 237"/>
                    <a:gd name="T52" fmla="*/ 38 w 39"/>
                    <a:gd name="T53" fmla="*/ 214 h 237"/>
                    <a:gd name="T54" fmla="*/ 39 w 39"/>
                    <a:gd name="T55" fmla="*/ 210 h 237"/>
                    <a:gd name="T56" fmla="*/ 39 w 39"/>
                    <a:gd name="T57" fmla="*/ 15 h 237"/>
                    <a:gd name="T58" fmla="*/ 39 w 39"/>
                    <a:gd name="T59" fmla="*/ 15 h 237"/>
                    <a:gd name="T60" fmla="*/ 37 w 39"/>
                    <a:gd name="T61" fmla="*/ 9 h 237"/>
                    <a:gd name="T62" fmla="*/ 35 w 39"/>
                    <a:gd name="T63" fmla="*/ 5 h 237"/>
                    <a:gd name="T64" fmla="*/ 30 w 39"/>
                    <a:gd name="T65" fmla="*/ 2 h 237"/>
                    <a:gd name="T66" fmla="*/ 24 w 39"/>
                    <a:gd name="T67" fmla="*/ 0 h 237"/>
                    <a:gd name="T68" fmla="*/ 24 w 39"/>
                    <a:gd name="T69"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237">
                      <a:moveTo>
                        <a:pt x="24" y="0"/>
                      </a:moveTo>
                      <a:lnTo>
                        <a:pt x="24" y="0"/>
                      </a:lnTo>
                      <a:lnTo>
                        <a:pt x="18" y="2"/>
                      </a:lnTo>
                      <a:lnTo>
                        <a:pt x="14" y="5"/>
                      </a:lnTo>
                      <a:lnTo>
                        <a:pt x="11" y="9"/>
                      </a:lnTo>
                      <a:lnTo>
                        <a:pt x="10" y="15"/>
                      </a:lnTo>
                      <a:lnTo>
                        <a:pt x="10" y="206"/>
                      </a:lnTo>
                      <a:lnTo>
                        <a:pt x="10" y="206"/>
                      </a:lnTo>
                      <a:lnTo>
                        <a:pt x="6" y="208"/>
                      </a:lnTo>
                      <a:lnTo>
                        <a:pt x="3" y="212"/>
                      </a:lnTo>
                      <a:lnTo>
                        <a:pt x="1" y="216"/>
                      </a:lnTo>
                      <a:lnTo>
                        <a:pt x="0" y="222"/>
                      </a:lnTo>
                      <a:lnTo>
                        <a:pt x="0" y="222"/>
                      </a:lnTo>
                      <a:lnTo>
                        <a:pt x="1" y="228"/>
                      </a:lnTo>
                      <a:lnTo>
                        <a:pt x="4" y="233"/>
                      </a:lnTo>
                      <a:lnTo>
                        <a:pt x="10" y="236"/>
                      </a:lnTo>
                      <a:lnTo>
                        <a:pt x="13" y="237"/>
                      </a:lnTo>
                      <a:lnTo>
                        <a:pt x="15" y="237"/>
                      </a:lnTo>
                      <a:lnTo>
                        <a:pt x="15" y="237"/>
                      </a:lnTo>
                      <a:lnTo>
                        <a:pt x="21" y="236"/>
                      </a:lnTo>
                      <a:lnTo>
                        <a:pt x="26" y="233"/>
                      </a:lnTo>
                      <a:lnTo>
                        <a:pt x="29" y="229"/>
                      </a:lnTo>
                      <a:lnTo>
                        <a:pt x="31" y="223"/>
                      </a:lnTo>
                      <a:lnTo>
                        <a:pt x="31" y="223"/>
                      </a:lnTo>
                      <a:lnTo>
                        <a:pt x="34" y="220"/>
                      </a:lnTo>
                      <a:lnTo>
                        <a:pt x="36" y="217"/>
                      </a:lnTo>
                      <a:lnTo>
                        <a:pt x="38" y="214"/>
                      </a:lnTo>
                      <a:lnTo>
                        <a:pt x="39" y="210"/>
                      </a:lnTo>
                      <a:lnTo>
                        <a:pt x="39" y="15"/>
                      </a:lnTo>
                      <a:lnTo>
                        <a:pt x="39" y="15"/>
                      </a:lnTo>
                      <a:lnTo>
                        <a:pt x="37" y="9"/>
                      </a:lnTo>
                      <a:lnTo>
                        <a:pt x="35" y="5"/>
                      </a:lnTo>
                      <a:lnTo>
                        <a:pt x="30" y="2"/>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793" tIns="60896" rIns="121793" bIns="60896" numCol="1" anchor="t" anchorCtr="0" compatLnSpc="1">
                  <a:prstTxWarp prst="textNoShape">
                    <a:avLst/>
                  </a:prstTxWarp>
                </a:bodyPr>
                <a:lstStyle/>
                <a:p>
                  <a:pPr defTabSz="456720" fontAlgn="base">
                    <a:spcBef>
                      <a:spcPct val="0"/>
                    </a:spcBef>
                    <a:spcAft>
                      <a:spcPct val="0"/>
                    </a:spcAft>
                    <a:defRPr/>
                  </a:pPr>
                  <a:endParaRPr lang="nb-NO" sz="1799">
                    <a:solidFill>
                      <a:srgbClr val="333333"/>
                    </a:solidFill>
                    <a:latin typeface="Arial" charset="0"/>
                  </a:endParaRPr>
                </a:p>
              </p:txBody>
            </p:sp>
            <p:sp>
              <p:nvSpPr>
                <p:cNvPr id="25" name="Freeform 472">
                  <a:extLst>
                    <a:ext uri="{FF2B5EF4-FFF2-40B4-BE49-F238E27FC236}">
                      <a16:creationId xmlns:a16="http://schemas.microsoft.com/office/drawing/2014/main" id="{20EE15BE-E729-DBCE-473A-352F3DBEA96E}"/>
                    </a:ext>
                  </a:extLst>
                </p:cNvPr>
                <p:cNvSpPr>
                  <a:spLocks/>
                </p:cNvSpPr>
                <p:nvPr/>
              </p:nvSpPr>
              <p:spPr bwMode="auto">
                <a:xfrm>
                  <a:off x="363696" y="3384107"/>
                  <a:ext cx="30561" cy="134470"/>
                </a:xfrm>
                <a:custGeom>
                  <a:avLst/>
                  <a:gdLst>
                    <a:gd name="T0" fmla="*/ 61 w 61"/>
                    <a:gd name="T1" fmla="*/ 264 h 264"/>
                    <a:gd name="T2" fmla="*/ 61 w 61"/>
                    <a:gd name="T3" fmla="*/ 19 h 264"/>
                    <a:gd name="T4" fmla="*/ 61 w 61"/>
                    <a:gd name="T5" fmla="*/ 19 h 264"/>
                    <a:gd name="T6" fmla="*/ 61 w 61"/>
                    <a:gd name="T7" fmla="*/ 15 h 264"/>
                    <a:gd name="T8" fmla="*/ 59 w 61"/>
                    <a:gd name="T9" fmla="*/ 12 h 264"/>
                    <a:gd name="T10" fmla="*/ 58 w 61"/>
                    <a:gd name="T11" fmla="*/ 9 h 264"/>
                    <a:gd name="T12" fmla="*/ 56 w 61"/>
                    <a:gd name="T13" fmla="*/ 5 h 264"/>
                    <a:gd name="T14" fmla="*/ 52 w 61"/>
                    <a:gd name="T15" fmla="*/ 3 h 264"/>
                    <a:gd name="T16" fmla="*/ 49 w 61"/>
                    <a:gd name="T17" fmla="*/ 1 h 264"/>
                    <a:gd name="T18" fmla="*/ 45 w 61"/>
                    <a:gd name="T19" fmla="*/ 0 h 264"/>
                    <a:gd name="T20" fmla="*/ 42 w 61"/>
                    <a:gd name="T21" fmla="*/ 0 h 264"/>
                    <a:gd name="T22" fmla="*/ 42 w 61"/>
                    <a:gd name="T23" fmla="*/ 0 h 264"/>
                    <a:gd name="T24" fmla="*/ 21 w 61"/>
                    <a:gd name="T25" fmla="*/ 0 h 264"/>
                    <a:gd name="T26" fmla="*/ 21 w 61"/>
                    <a:gd name="T27" fmla="*/ 0 h 264"/>
                    <a:gd name="T28" fmla="*/ 16 w 61"/>
                    <a:gd name="T29" fmla="*/ 0 h 264"/>
                    <a:gd name="T30" fmla="*/ 13 w 61"/>
                    <a:gd name="T31" fmla="*/ 1 h 264"/>
                    <a:gd name="T32" fmla="*/ 9 w 61"/>
                    <a:gd name="T33" fmla="*/ 3 h 264"/>
                    <a:gd name="T34" fmla="*/ 7 w 61"/>
                    <a:gd name="T35" fmla="*/ 5 h 264"/>
                    <a:gd name="T36" fmla="*/ 5 w 61"/>
                    <a:gd name="T37" fmla="*/ 9 h 264"/>
                    <a:gd name="T38" fmla="*/ 2 w 61"/>
                    <a:gd name="T39" fmla="*/ 12 h 264"/>
                    <a:gd name="T40" fmla="*/ 1 w 61"/>
                    <a:gd name="T41" fmla="*/ 15 h 264"/>
                    <a:gd name="T42" fmla="*/ 0 w 61"/>
                    <a:gd name="T43" fmla="*/ 19 h 264"/>
                    <a:gd name="T44" fmla="*/ 0 w 61"/>
                    <a:gd name="T45" fmla="*/ 19 h 264"/>
                    <a:gd name="T46" fmla="*/ 0 w 61"/>
                    <a:gd name="T47" fmla="*/ 264 h 264"/>
                    <a:gd name="T48" fmla="*/ 61 w 61"/>
                    <a:gd name="T49"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264">
                      <a:moveTo>
                        <a:pt x="61" y="264"/>
                      </a:moveTo>
                      <a:lnTo>
                        <a:pt x="61" y="19"/>
                      </a:lnTo>
                      <a:lnTo>
                        <a:pt x="61" y="19"/>
                      </a:lnTo>
                      <a:lnTo>
                        <a:pt x="61" y="15"/>
                      </a:lnTo>
                      <a:lnTo>
                        <a:pt x="59" y="12"/>
                      </a:lnTo>
                      <a:lnTo>
                        <a:pt x="58" y="9"/>
                      </a:lnTo>
                      <a:lnTo>
                        <a:pt x="56" y="5"/>
                      </a:lnTo>
                      <a:lnTo>
                        <a:pt x="52" y="3"/>
                      </a:lnTo>
                      <a:lnTo>
                        <a:pt x="49" y="1"/>
                      </a:lnTo>
                      <a:lnTo>
                        <a:pt x="45" y="0"/>
                      </a:lnTo>
                      <a:lnTo>
                        <a:pt x="42" y="0"/>
                      </a:lnTo>
                      <a:lnTo>
                        <a:pt x="42" y="0"/>
                      </a:lnTo>
                      <a:lnTo>
                        <a:pt x="21" y="0"/>
                      </a:lnTo>
                      <a:lnTo>
                        <a:pt x="21" y="0"/>
                      </a:lnTo>
                      <a:lnTo>
                        <a:pt x="16" y="0"/>
                      </a:lnTo>
                      <a:lnTo>
                        <a:pt x="13" y="1"/>
                      </a:lnTo>
                      <a:lnTo>
                        <a:pt x="9" y="3"/>
                      </a:lnTo>
                      <a:lnTo>
                        <a:pt x="7" y="5"/>
                      </a:lnTo>
                      <a:lnTo>
                        <a:pt x="5" y="9"/>
                      </a:lnTo>
                      <a:lnTo>
                        <a:pt x="2" y="12"/>
                      </a:lnTo>
                      <a:lnTo>
                        <a:pt x="1" y="15"/>
                      </a:lnTo>
                      <a:lnTo>
                        <a:pt x="0" y="19"/>
                      </a:lnTo>
                      <a:lnTo>
                        <a:pt x="0" y="19"/>
                      </a:lnTo>
                      <a:lnTo>
                        <a:pt x="0" y="264"/>
                      </a:lnTo>
                      <a:lnTo>
                        <a:pt x="61"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793" tIns="60896" rIns="121793" bIns="60896" numCol="1" anchor="t" anchorCtr="0" compatLnSpc="1">
                  <a:prstTxWarp prst="textNoShape">
                    <a:avLst/>
                  </a:prstTxWarp>
                </a:bodyPr>
                <a:lstStyle/>
                <a:p>
                  <a:pPr defTabSz="456720" fontAlgn="base">
                    <a:spcBef>
                      <a:spcPct val="0"/>
                    </a:spcBef>
                    <a:spcAft>
                      <a:spcPct val="0"/>
                    </a:spcAft>
                    <a:defRPr/>
                  </a:pPr>
                  <a:endParaRPr lang="nb-NO" sz="1799">
                    <a:solidFill>
                      <a:srgbClr val="333333"/>
                    </a:solidFill>
                    <a:latin typeface="Arial" charset="0"/>
                  </a:endParaRPr>
                </a:p>
              </p:txBody>
            </p:sp>
          </p:grpSp>
          <p:pic>
            <p:nvPicPr>
              <p:cNvPr id="28" name="Graphic 27" descr="Paint brush">
                <a:extLst>
                  <a:ext uri="{FF2B5EF4-FFF2-40B4-BE49-F238E27FC236}">
                    <a16:creationId xmlns:a16="http://schemas.microsoft.com/office/drawing/2014/main" id="{A4414A8E-871D-6FD0-D190-58BCC75C0F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7349409">
                <a:off x="6601725" y="5289406"/>
                <a:ext cx="711750" cy="711750"/>
              </a:xfrm>
              <a:prstGeom prst="rect">
                <a:avLst/>
              </a:prstGeom>
            </p:spPr>
          </p:pic>
          <p:pic>
            <p:nvPicPr>
              <p:cNvPr id="29" name="Graphic 28" descr="Pencil">
                <a:extLst>
                  <a:ext uri="{FF2B5EF4-FFF2-40B4-BE49-F238E27FC236}">
                    <a16:creationId xmlns:a16="http://schemas.microsoft.com/office/drawing/2014/main" id="{84C4A433-495A-2D81-6AAE-878D667F891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36091" y="5459697"/>
                <a:ext cx="690806" cy="690806"/>
              </a:xfrm>
              <a:prstGeom prst="rect">
                <a:avLst/>
              </a:prstGeom>
            </p:spPr>
          </p:pic>
        </p:grpSp>
      </p:grpSp>
      <p:grpSp>
        <p:nvGrpSpPr>
          <p:cNvPr id="32" name="Group 31">
            <a:extLst>
              <a:ext uri="{FF2B5EF4-FFF2-40B4-BE49-F238E27FC236}">
                <a16:creationId xmlns:a16="http://schemas.microsoft.com/office/drawing/2014/main" id="{3FC9E10D-3400-E22F-71B0-A062CAE450BE}"/>
              </a:ext>
            </a:extLst>
          </p:cNvPr>
          <p:cNvGrpSpPr/>
          <p:nvPr/>
        </p:nvGrpSpPr>
        <p:grpSpPr>
          <a:xfrm>
            <a:off x="6997618" y="3604685"/>
            <a:ext cx="890114" cy="936057"/>
            <a:chOff x="9330156" y="5293182"/>
            <a:chExt cx="1186819" cy="1248075"/>
          </a:xfrm>
        </p:grpSpPr>
        <p:sp>
          <p:nvSpPr>
            <p:cNvPr id="21" name="TextBox 20">
              <a:extLst>
                <a:ext uri="{FF2B5EF4-FFF2-40B4-BE49-F238E27FC236}">
                  <a16:creationId xmlns:a16="http://schemas.microsoft.com/office/drawing/2014/main" id="{24B46AC5-296D-1953-3C2E-A772DEA14364}"/>
                </a:ext>
              </a:extLst>
            </p:cNvPr>
            <p:cNvSpPr txBox="1"/>
            <p:nvPr/>
          </p:nvSpPr>
          <p:spPr>
            <a:xfrm>
              <a:off x="9330156" y="6233652"/>
              <a:ext cx="1186819" cy="307605"/>
            </a:xfrm>
            <a:prstGeom prst="rect">
              <a:avLst/>
            </a:prstGeom>
            <a:noFill/>
            <a:ln>
              <a:noFill/>
            </a:ln>
          </p:spPr>
          <p:txBody>
            <a:bodyPr wrap="square" lIns="0" tIns="0" rIns="0" bIns="0" rtlCol="0">
              <a:spAutoFit/>
            </a:bodyPr>
            <a:lstStyle/>
            <a:p>
              <a:pPr marL="32367" algn="ctr" defTabSz="456731" fontAlgn="base">
                <a:spcBef>
                  <a:spcPts val="524"/>
                </a:spcBef>
                <a:spcAft>
                  <a:spcPct val="0"/>
                </a:spcAft>
                <a:buClr>
                  <a:srgbClr val="FF5400"/>
                </a:buClr>
                <a:buSzPct val="110000"/>
                <a:defRPr/>
              </a:pPr>
              <a:r>
                <a:rPr lang="nb-NO" sz="1499">
                  <a:latin typeface="Segoe UI"/>
                  <a:cs typeface="Segoe UI"/>
                </a:rPr>
                <a:t>Prototype</a:t>
              </a:r>
            </a:p>
          </p:txBody>
        </p:sp>
        <p:pic>
          <p:nvPicPr>
            <p:cNvPr id="30" name="Graphic 29" descr="Lightbulb and pencil">
              <a:extLst>
                <a:ext uri="{FF2B5EF4-FFF2-40B4-BE49-F238E27FC236}">
                  <a16:creationId xmlns:a16="http://schemas.microsoft.com/office/drawing/2014/main" id="{65E679D5-3DE9-196B-CF18-6E8DDB715F1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66841" y="5293182"/>
              <a:ext cx="913448" cy="913448"/>
            </a:xfrm>
            <a:prstGeom prst="rect">
              <a:avLst/>
            </a:prstGeom>
          </p:spPr>
        </p:pic>
      </p:grpSp>
      <p:sp>
        <p:nvSpPr>
          <p:cNvPr id="37" name="TextBox 36">
            <a:extLst>
              <a:ext uri="{FF2B5EF4-FFF2-40B4-BE49-F238E27FC236}">
                <a16:creationId xmlns:a16="http://schemas.microsoft.com/office/drawing/2014/main" id="{3B102B02-DF88-10E6-B977-FC4DA5B2635E}"/>
              </a:ext>
            </a:extLst>
          </p:cNvPr>
          <p:cNvSpPr txBox="1"/>
          <p:nvPr/>
        </p:nvSpPr>
        <p:spPr>
          <a:xfrm>
            <a:off x="1987474" y="1847143"/>
            <a:ext cx="963974" cy="369332"/>
          </a:xfrm>
          <a:prstGeom prst="rect">
            <a:avLst/>
          </a:prstGeom>
          <a:noFill/>
        </p:spPr>
        <p:txBody>
          <a:bodyPr wrap="square" rtlCol="0">
            <a:spAutoFit/>
          </a:bodyPr>
          <a:lstStyle/>
          <a:p>
            <a:pPr algn="ctr"/>
            <a:r>
              <a:rPr lang="nb-NO" sz="900"/>
              <a:t>Bruker- og ekspertintervju</a:t>
            </a:r>
          </a:p>
        </p:txBody>
      </p:sp>
      <p:sp>
        <p:nvSpPr>
          <p:cNvPr id="38" name="TextBox 37">
            <a:extLst>
              <a:ext uri="{FF2B5EF4-FFF2-40B4-BE49-F238E27FC236}">
                <a16:creationId xmlns:a16="http://schemas.microsoft.com/office/drawing/2014/main" id="{F1580BEC-F5F5-638D-94A1-ED40098FD52B}"/>
              </a:ext>
            </a:extLst>
          </p:cNvPr>
          <p:cNvSpPr txBox="1"/>
          <p:nvPr/>
        </p:nvSpPr>
        <p:spPr>
          <a:xfrm>
            <a:off x="1149141" y="2454661"/>
            <a:ext cx="904578" cy="369332"/>
          </a:xfrm>
          <a:prstGeom prst="rect">
            <a:avLst/>
          </a:prstGeom>
          <a:noFill/>
        </p:spPr>
        <p:txBody>
          <a:bodyPr wrap="square" rtlCol="0">
            <a:spAutoFit/>
          </a:bodyPr>
          <a:lstStyle/>
          <a:p>
            <a:pPr algn="ctr"/>
            <a:r>
              <a:rPr lang="nb-NO" sz="900"/>
              <a:t>Fakta og statistikk</a:t>
            </a:r>
          </a:p>
        </p:txBody>
      </p:sp>
      <p:sp>
        <p:nvSpPr>
          <p:cNvPr id="40" name="TextBox 39">
            <a:extLst>
              <a:ext uri="{FF2B5EF4-FFF2-40B4-BE49-F238E27FC236}">
                <a16:creationId xmlns:a16="http://schemas.microsoft.com/office/drawing/2014/main" id="{9D19AE17-F5E3-78CD-5023-BD5FF8EF6524}"/>
              </a:ext>
            </a:extLst>
          </p:cNvPr>
          <p:cNvSpPr txBox="1"/>
          <p:nvPr/>
        </p:nvSpPr>
        <p:spPr>
          <a:xfrm>
            <a:off x="1968792" y="2412908"/>
            <a:ext cx="816535" cy="369332"/>
          </a:xfrm>
          <a:prstGeom prst="rect">
            <a:avLst/>
          </a:prstGeom>
          <a:noFill/>
        </p:spPr>
        <p:txBody>
          <a:bodyPr wrap="square" rtlCol="0">
            <a:spAutoFit/>
          </a:bodyPr>
          <a:lstStyle/>
          <a:p>
            <a:pPr algn="ctr"/>
            <a:r>
              <a:rPr lang="nb-NO" sz="900"/>
              <a:t>Zoom ut – Zoom inn</a:t>
            </a:r>
          </a:p>
        </p:txBody>
      </p:sp>
      <p:sp>
        <p:nvSpPr>
          <p:cNvPr id="41" name="TextBox 40">
            <a:extLst>
              <a:ext uri="{FF2B5EF4-FFF2-40B4-BE49-F238E27FC236}">
                <a16:creationId xmlns:a16="http://schemas.microsoft.com/office/drawing/2014/main" id="{91844332-130D-2AE3-08E2-7E1117A32FFD}"/>
              </a:ext>
            </a:extLst>
          </p:cNvPr>
          <p:cNvSpPr txBox="1"/>
          <p:nvPr/>
        </p:nvSpPr>
        <p:spPr>
          <a:xfrm>
            <a:off x="1830325" y="2966655"/>
            <a:ext cx="963974" cy="230832"/>
          </a:xfrm>
          <a:prstGeom prst="rect">
            <a:avLst/>
          </a:prstGeom>
          <a:noFill/>
        </p:spPr>
        <p:txBody>
          <a:bodyPr wrap="square" rtlCol="0">
            <a:spAutoFit/>
          </a:bodyPr>
          <a:lstStyle/>
          <a:p>
            <a:pPr algn="ctr"/>
            <a:r>
              <a:rPr lang="nb-NO" sz="900"/>
              <a:t>Observasjon</a:t>
            </a:r>
          </a:p>
        </p:txBody>
      </p:sp>
      <p:sp>
        <p:nvSpPr>
          <p:cNvPr id="42" name="TextBox 41">
            <a:extLst>
              <a:ext uri="{FF2B5EF4-FFF2-40B4-BE49-F238E27FC236}">
                <a16:creationId xmlns:a16="http://schemas.microsoft.com/office/drawing/2014/main" id="{F10678FD-AAB6-A753-1043-8CA947306919}"/>
              </a:ext>
            </a:extLst>
          </p:cNvPr>
          <p:cNvSpPr txBox="1"/>
          <p:nvPr/>
        </p:nvSpPr>
        <p:spPr>
          <a:xfrm>
            <a:off x="2863988" y="1938259"/>
            <a:ext cx="904578" cy="369332"/>
          </a:xfrm>
          <a:prstGeom prst="rect">
            <a:avLst/>
          </a:prstGeom>
          <a:noFill/>
        </p:spPr>
        <p:txBody>
          <a:bodyPr wrap="square" rtlCol="0">
            <a:spAutoFit/>
          </a:bodyPr>
          <a:lstStyle/>
          <a:p>
            <a:pPr algn="ctr"/>
            <a:r>
              <a:rPr lang="nb-NO" sz="900"/>
              <a:t>Dra ut essensen</a:t>
            </a:r>
          </a:p>
        </p:txBody>
      </p:sp>
      <p:sp>
        <p:nvSpPr>
          <p:cNvPr id="43" name="TextBox 42">
            <a:extLst>
              <a:ext uri="{FF2B5EF4-FFF2-40B4-BE49-F238E27FC236}">
                <a16:creationId xmlns:a16="http://schemas.microsoft.com/office/drawing/2014/main" id="{C60067B5-7844-2C4B-1768-4D62B66E0467}"/>
              </a:ext>
            </a:extLst>
          </p:cNvPr>
          <p:cNvSpPr txBox="1"/>
          <p:nvPr/>
        </p:nvSpPr>
        <p:spPr>
          <a:xfrm>
            <a:off x="2908058" y="3055513"/>
            <a:ext cx="904578" cy="230832"/>
          </a:xfrm>
          <a:prstGeom prst="rect">
            <a:avLst/>
          </a:prstGeom>
          <a:noFill/>
        </p:spPr>
        <p:txBody>
          <a:bodyPr wrap="square" rtlCol="0">
            <a:spAutoFit/>
          </a:bodyPr>
          <a:lstStyle/>
          <a:p>
            <a:pPr algn="ctr"/>
            <a:r>
              <a:rPr lang="nb-NO" sz="900" err="1"/>
              <a:t>Personas</a:t>
            </a:r>
            <a:endParaRPr lang="nb-NO" sz="900"/>
          </a:p>
        </p:txBody>
      </p:sp>
      <p:sp>
        <p:nvSpPr>
          <p:cNvPr id="44" name="TextBox 43">
            <a:extLst>
              <a:ext uri="{FF2B5EF4-FFF2-40B4-BE49-F238E27FC236}">
                <a16:creationId xmlns:a16="http://schemas.microsoft.com/office/drawing/2014/main" id="{89B2B497-67AA-1B25-23A2-8954DD194580}"/>
              </a:ext>
            </a:extLst>
          </p:cNvPr>
          <p:cNvSpPr txBox="1"/>
          <p:nvPr/>
        </p:nvSpPr>
        <p:spPr>
          <a:xfrm>
            <a:off x="2856057" y="2575133"/>
            <a:ext cx="904578" cy="369332"/>
          </a:xfrm>
          <a:prstGeom prst="rect">
            <a:avLst/>
          </a:prstGeom>
          <a:noFill/>
        </p:spPr>
        <p:txBody>
          <a:bodyPr wrap="square" rtlCol="0">
            <a:spAutoFit/>
          </a:bodyPr>
          <a:lstStyle/>
          <a:p>
            <a:pPr algn="ctr"/>
            <a:r>
              <a:rPr lang="nb-NO" sz="900"/>
              <a:t>Ønsker og utfordringer</a:t>
            </a:r>
          </a:p>
        </p:txBody>
      </p:sp>
      <p:sp>
        <p:nvSpPr>
          <p:cNvPr id="45" name="TextBox 44">
            <a:extLst>
              <a:ext uri="{FF2B5EF4-FFF2-40B4-BE49-F238E27FC236}">
                <a16:creationId xmlns:a16="http://schemas.microsoft.com/office/drawing/2014/main" id="{CFFB18D7-E821-5FCE-538F-76B1B7949299}"/>
              </a:ext>
            </a:extLst>
          </p:cNvPr>
          <p:cNvSpPr txBox="1"/>
          <p:nvPr/>
        </p:nvSpPr>
        <p:spPr>
          <a:xfrm>
            <a:off x="3360347" y="2313648"/>
            <a:ext cx="904578" cy="230832"/>
          </a:xfrm>
          <a:prstGeom prst="rect">
            <a:avLst/>
          </a:prstGeom>
          <a:noFill/>
        </p:spPr>
        <p:txBody>
          <a:bodyPr wrap="square" rtlCol="0">
            <a:spAutoFit/>
          </a:bodyPr>
          <a:lstStyle/>
          <a:p>
            <a:pPr algn="ctr"/>
            <a:r>
              <a:rPr lang="nb-NO" sz="900"/>
              <a:t>PMI</a:t>
            </a:r>
          </a:p>
        </p:txBody>
      </p:sp>
      <p:sp>
        <p:nvSpPr>
          <p:cNvPr id="46" name="TextBox 45">
            <a:extLst>
              <a:ext uri="{FF2B5EF4-FFF2-40B4-BE49-F238E27FC236}">
                <a16:creationId xmlns:a16="http://schemas.microsoft.com/office/drawing/2014/main" id="{A8C955CA-1E79-DC56-93BB-BB4AC90F01AF}"/>
              </a:ext>
            </a:extLst>
          </p:cNvPr>
          <p:cNvSpPr txBox="1"/>
          <p:nvPr/>
        </p:nvSpPr>
        <p:spPr>
          <a:xfrm>
            <a:off x="4193782" y="2170962"/>
            <a:ext cx="904578" cy="369332"/>
          </a:xfrm>
          <a:prstGeom prst="rect">
            <a:avLst/>
          </a:prstGeom>
          <a:noFill/>
        </p:spPr>
        <p:txBody>
          <a:bodyPr wrap="square" rtlCol="0">
            <a:spAutoFit/>
          </a:bodyPr>
          <a:lstStyle/>
          <a:p>
            <a:pPr algn="ctr"/>
            <a:r>
              <a:rPr lang="nb-NO" sz="900"/>
              <a:t>Hvordan kan vi…?</a:t>
            </a:r>
          </a:p>
        </p:txBody>
      </p:sp>
      <p:sp>
        <p:nvSpPr>
          <p:cNvPr id="47" name="TextBox 46">
            <a:extLst>
              <a:ext uri="{FF2B5EF4-FFF2-40B4-BE49-F238E27FC236}">
                <a16:creationId xmlns:a16="http://schemas.microsoft.com/office/drawing/2014/main" id="{739B5CB4-6389-566A-25AB-FB3CD02CF64B}"/>
              </a:ext>
            </a:extLst>
          </p:cNvPr>
          <p:cNvSpPr txBox="1"/>
          <p:nvPr/>
        </p:nvSpPr>
        <p:spPr>
          <a:xfrm>
            <a:off x="5507200" y="1950993"/>
            <a:ext cx="904578" cy="230832"/>
          </a:xfrm>
          <a:prstGeom prst="rect">
            <a:avLst/>
          </a:prstGeom>
          <a:noFill/>
        </p:spPr>
        <p:txBody>
          <a:bodyPr wrap="square" rtlCol="0">
            <a:spAutoFit/>
          </a:bodyPr>
          <a:lstStyle/>
          <a:p>
            <a:pPr algn="ctr"/>
            <a:r>
              <a:rPr lang="nb-NO" sz="900"/>
              <a:t>Brainstorming</a:t>
            </a:r>
          </a:p>
        </p:txBody>
      </p:sp>
      <p:sp>
        <p:nvSpPr>
          <p:cNvPr id="48" name="TextBox 47">
            <a:extLst>
              <a:ext uri="{FF2B5EF4-FFF2-40B4-BE49-F238E27FC236}">
                <a16:creationId xmlns:a16="http://schemas.microsoft.com/office/drawing/2014/main" id="{C5E4CCAD-F2FB-2754-0B6F-0BA25EA05A28}"/>
              </a:ext>
            </a:extLst>
          </p:cNvPr>
          <p:cNvSpPr txBox="1"/>
          <p:nvPr/>
        </p:nvSpPr>
        <p:spPr>
          <a:xfrm>
            <a:off x="5128917" y="2298761"/>
            <a:ext cx="904578" cy="230832"/>
          </a:xfrm>
          <a:prstGeom prst="rect">
            <a:avLst/>
          </a:prstGeom>
          <a:noFill/>
        </p:spPr>
        <p:txBody>
          <a:bodyPr wrap="square" rtlCol="0">
            <a:spAutoFit/>
          </a:bodyPr>
          <a:lstStyle/>
          <a:p>
            <a:pPr algn="ctr"/>
            <a:r>
              <a:rPr lang="nb-NO" sz="900"/>
              <a:t>Idebygging</a:t>
            </a:r>
          </a:p>
        </p:txBody>
      </p:sp>
      <p:sp>
        <p:nvSpPr>
          <p:cNvPr id="49" name="TextBox 48">
            <a:extLst>
              <a:ext uri="{FF2B5EF4-FFF2-40B4-BE49-F238E27FC236}">
                <a16:creationId xmlns:a16="http://schemas.microsoft.com/office/drawing/2014/main" id="{315EB6B6-BF3F-8D86-0F8D-9C05961A02DE}"/>
              </a:ext>
            </a:extLst>
          </p:cNvPr>
          <p:cNvSpPr txBox="1"/>
          <p:nvPr/>
        </p:nvSpPr>
        <p:spPr>
          <a:xfrm>
            <a:off x="5521851" y="2594787"/>
            <a:ext cx="904578" cy="230832"/>
          </a:xfrm>
          <a:prstGeom prst="rect">
            <a:avLst/>
          </a:prstGeom>
          <a:noFill/>
        </p:spPr>
        <p:txBody>
          <a:bodyPr wrap="square" rtlCol="0">
            <a:spAutoFit/>
          </a:bodyPr>
          <a:lstStyle/>
          <a:p>
            <a:pPr algn="ctr"/>
            <a:r>
              <a:rPr lang="nb-NO" sz="900" err="1"/>
              <a:t>Brainwriting</a:t>
            </a:r>
            <a:endParaRPr lang="nb-NO" sz="900"/>
          </a:p>
        </p:txBody>
      </p:sp>
      <p:sp>
        <p:nvSpPr>
          <p:cNvPr id="50" name="TextBox 49">
            <a:extLst>
              <a:ext uri="{FF2B5EF4-FFF2-40B4-BE49-F238E27FC236}">
                <a16:creationId xmlns:a16="http://schemas.microsoft.com/office/drawing/2014/main" id="{DDC01654-AF9C-1CAB-F90B-D434E29ED606}"/>
              </a:ext>
            </a:extLst>
          </p:cNvPr>
          <p:cNvSpPr txBox="1"/>
          <p:nvPr/>
        </p:nvSpPr>
        <p:spPr>
          <a:xfrm>
            <a:off x="6436121" y="1879777"/>
            <a:ext cx="904578" cy="230832"/>
          </a:xfrm>
          <a:prstGeom prst="rect">
            <a:avLst/>
          </a:prstGeom>
          <a:noFill/>
        </p:spPr>
        <p:txBody>
          <a:bodyPr wrap="square" rtlCol="0">
            <a:spAutoFit/>
          </a:bodyPr>
          <a:lstStyle/>
          <a:p>
            <a:pPr algn="ctr"/>
            <a:r>
              <a:rPr lang="nb-NO" sz="900"/>
              <a:t>Brukerreise</a:t>
            </a:r>
          </a:p>
        </p:txBody>
      </p:sp>
      <p:sp>
        <p:nvSpPr>
          <p:cNvPr id="51" name="TextBox 50">
            <a:extLst>
              <a:ext uri="{FF2B5EF4-FFF2-40B4-BE49-F238E27FC236}">
                <a16:creationId xmlns:a16="http://schemas.microsoft.com/office/drawing/2014/main" id="{EC4D6F4A-2480-7F81-CC53-F017364EB33B}"/>
              </a:ext>
            </a:extLst>
          </p:cNvPr>
          <p:cNvSpPr txBox="1"/>
          <p:nvPr/>
        </p:nvSpPr>
        <p:spPr>
          <a:xfrm>
            <a:off x="6398324" y="2249469"/>
            <a:ext cx="904578" cy="369332"/>
          </a:xfrm>
          <a:prstGeom prst="rect">
            <a:avLst/>
          </a:prstGeom>
          <a:noFill/>
        </p:spPr>
        <p:txBody>
          <a:bodyPr wrap="square" rtlCol="0">
            <a:spAutoFit/>
          </a:bodyPr>
          <a:lstStyle/>
          <a:p>
            <a:pPr algn="ctr"/>
            <a:r>
              <a:rPr lang="nb-NO" sz="900"/>
              <a:t>Spørsmåls-storm</a:t>
            </a:r>
          </a:p>
        </p:txBody>
      </p:sp>
      <p:sp>
        <p:nvSpPr>
          <p:cNvPr id="52" name="TextBox 51">
            <a:extLst>
              <a:ext uri="{FF2B5EF4-FFF2-40B4-BE49-F238E27FC236}">
                <a16:creationId xmlns:a16="http://schemas.microsoft.com/office/drawing/2014/main" id="{B0FE9BE2-0FDF-352F-A58E-C1F8C6AAB51C}"/>
              </a:ext>
            </a:extLst>
          </p:cNvPr>
          <p:cNvSpPr txBox="1"/>
          <p:nvPr/>
        </p:nvSpPr>
        <p:spPr>
          <a:xfrm>
            <a:off x="6532024" y="2679966"/>
            <a:ext cx="904578" cy="230832"/>
          </a:xfrm>
          <a:prstGeom prst="rect">
            <a:avLst/>
          </a:prstGeom>
          <a:noFill/>
        </p:spPr>
        <p:txBody>
          <a:bodyPr wrap="square" rtlCol="0">
            <a:spAutoFit/>
          </a:bodyPr>
          <a:lstStyle/>
          <a:p>
            <a:pPr algn="ctr"/>
            <a:r>
              <a:rPr lang="nb-NO" sz="900" err="1"/>
              <a:t>Storyboarding</a:t>
            </a:r>
            <a:endParaRPr lang="nb-NO" sz="900"/>
          </a:p>
        </p:txBody>
      </p:sp>
      <p:sp>
        <p:nvSpPr>
          <p:cNvPr id="53" name="TextBox 52">
            <a:extLst>
              <a:ext uri="{FF2B5EF4-FFF2-40B4-BE49-F238E27FC236}">
                <a16:creationId xmlns:a16="http://schemas.microsoft.com/office/drawing/2014/main" id="{854498A6-710D-F791-C8BF-E8C478A6BC28}"/>
              </a:ext>
            </a:extLst>
          </p:cNvPr>
          <p:cNvSpPr txBox="1"/>
          <p:nvPr/>
        </p:nvSpPr>
        <p:spPr>
          <a:xfrm>
            <a:off x="5036785" y="2795382"/>
            <a:ext cx="904578" cy="230832"/>
          </a:xfrm>
          <a:prstGeom prst="rect">
            <a:avLst/>
          </a:prstGeom>
          <a:noFill/>
        </p:spPr>
        <p:txBody>
          <a:bodyPr wrap="square" rtlCol="0">
            <a:spAutoFit/>
          </a:bodyPr>
          <a:lstStyle/>
          <a:p>
            <a:pPr algn="ctr"/>
            <a:r>
              <a:rPr lang="nb-NO" sz="900"/>
              <a:t>Crazy 8’s</a:t>
            </a:r>
          </a:p>
        </p:txBody>
      </p:sp>
      <p:sp>
        <p:nvSpPr>
          <p:cNvPr id="54" name="TextBox 53">
            <a:extLst>
              <a:ext uri="{FF2B5EF4-FFF2-40B4-BE49-F238E27FC236}">
                <a16:creationId xmlns:a16="http://schemas.microsoft.com/office/drawing/2014/main" id="{5C373901-684D-CB3C-877D-AE49368A2971}"/>
              </a:ext>
            </a:extLst>
          </p:cNvPr>
          <p:cNvSpPr txBox="1"/>
          <p:nvPr/>
        </p:nvSpPr>
        <p:spPr>
          <a:xfrm>
            <a:off x="6550793" y="2957089"/>
            <a:ext cx="904578" cy="230832"/>
          </a:xfrm>
          <a:prstGeom prst="rect">
            <a:avLst/>
          </a:prstGeom>
          <a:noFill/>
        </p:spPr>
        <p:txBody>
          <a:bodyPr wrap="square" rtlCol="0">
            <a:spAutoFit/>
          </a:bodyPr>
          <a:lstStyle/>
          <a:p>
            <a:pPr algn="ctr"/>
            <a:r>
              <a:rPr lang="nb-NO" sz="900"/>
              <a:t>Brukertesting</a:t>
            </a:r>
          </a:p>
        </p:txBody>
      </p:sp>
      <p:sp>
        <p:nvSpPr>
          <p:cNvPr id="55" name="TextBox 54">
            <a:extLst>
              <a:ext uri="{FF2B5EF4-FFF2-40B4-BE49-F238E27FC236}">
                <a16:creationId xmlns:a16="http://schemas.microsoft.com/office/drawing/2014/main" id="{8B5AC220-D3FD-A161-A7CA-B32E820864E7}"/>
              </a:ext>
            </a:extLst>
          </p:cNvPr>
          <p:cNvSpPr txBox="1"/>
          <p:nvPr/>
        </p:nvSpPr>
        <p:spPr>
          <a:xfrm>
            <a:off x="7250018" y="2484186"/>
            <a:ext cx="904578" cy="230832"/>
          </a:xfrm>
          <a:prstGeom prst="rect">
            <a:avLst/>
          </a:prstGeom>
          <a:noFill/>
        </p:spPr>
        <p:txBody>
          <a:bodyPr wrap="square" rtlCol="0">
            <a:spAutoFit/>
          </a:bodyPr>
          <a:lstStyle/>
          <a:p>
            <a:pPr algn="ctr"/>
            <a:r>
              <a:rPr lang="nb-NO" sz="900" err="1"/>
              <a:t>Roadmap</a:t>
            </a:r>
            <a:endParaRPr lang="nb-NO" sz="900"/>
          </a:p>
        </p:txBody>
      </p:sp>
      <p:sp>
        <p:nvSpPr>
          <p:cNvPr id="56" name="TextBox 55">
            <a:extLst>
              <a:ext uri="{FF2B5EF4-FFF2-40B4-BE49-F238E27FC236}">
                <a16:creationId xmlns:a16="http://schemas.microsoft.com/office/drawing/2014/main" id="{61D444B8-BABC-E35D-2539-E5FD91AB3DAA}"/>
              </a:ext>
            </a:extLst>
          </p:cNvPr>
          <p:cNvSpPr txBox="1"/>
          <p:nvPr/>
        </p:nvSpPr>
        <p:spPr>
          <a:xfrm>
            <a:off x="5513069" y="3140005"/>
            <a:ext cx="904578" cy="230832"/>
          </a:xfrm>
          <a:prstGeom prst="rect">
            <a:avLst/>
          </a:prstGeom>
          <a:noFill/>
        </p:spPr>
        <p:txBody>
          <a:bodyPr wrap="square" rtlCol="0">
            <a:spAutoFit/>
          </a:bodyPr>
          <a:lstStyle/>
          <a:p>
            <a:pPr algn="ctr"/>
            <a:r>
              <a:rPr lang="nb-NO" sz="900"/>
              <a:t>Røffe utkast</a:t>
            </a:r>
          </a:p>
        </p:txBody>
      </p:sp>
      <p:sp>
        <p:nvSpPr>
          <p:cNvPr id="57" name="TextBox 56">
            <a:extLst>
              <a:ext uri="{FF2B5EF4-FFF2-40B4-BE49-F238E27FC236}">
                <a16:creationId xmlns:a16="http://schemas.microsoft.com/office/drawing/2014/main" id="{B68408D3-35F4-5D53-41CC-79D5AA441AFD}"/>
              </a:ext>
            </a:extLst>
          </p:cNvPr>
          <p:cNvSpPr txBox="1"/>
          <p:nvPr/>
        </p:nvSpPr>
        <p:spPr>
          <a:xfrm>
            <a:off x="6237868" y="3170929"/>
            <a:ext cx="904578" cy="369332"/>
          </a:xfrm>
          <a:prstGeom prst="rect">
            <a:avLst/>
          </a:prstGeom>
          <a:noFill/>
        </p:spPr>
        <p:txBody>
          <a:bodyPr wrap="square" rtlCol="0">
            <a:spAutoFit/>
          </a:bodyPr>
          <a:lstStyle/>
          <a:p>
            <a:pPr algn="ctr"/>
            <a:r>
              <a:rPr lang="nb-NO" sz="900"/>
              <a:t>SWOT-analyse</a:t>
            </a:r>
          </a:p>
        </p:txBody>
      </p:sp>
      <p:grpSp>
        <p:nvGrpSpPr>
          <p:cNvPr id="4" name="Group 3">
            <a:extLst>
              <a:ext uri="{FF2B5EF4-FFF2-40B4-BE49-F238E27FC236}">
                <a16:creationId xmlns:a16="http://schemas.microsoft.com/office/drawing/2014/main" id="{B76107EE-2070-61E4-548B-1F62E4FECC9B}"/>
              </a:ext>
            </a:extLst>
          </p:cNvPr>
          <p:cNvGrpSpPr/>
          <p:nvPr/>
        </p:nvGrpSpPr>
        <p:grpSpPr>
          <a:xfrm>
            <a:off x="88494" y="1598840"/>
            <a:ext cx="1467264" cy="1541165"/>
            <a:chOff x="2481485" y="1422460"/>
            <a:chExt cx="3873163" cy="3505483"/>
          </a:xfrm>
        </p:grpSpPr>
        <p:pic>
          <p:nvPicPr>
            <p:cNvPr id="5" name="Picture 4">
              <a:extLst>
                <a:ext uri="{FF2B5EF4-FFF2-40B4-BE49-F238E27FC236}">
                  <a16:creationId xmlns:a16="http://schemas.microsoft.com/office/drawing/2014/main" id="{4D0300A1-7DBB-007C-E47B-44F00914B046}"/>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2481485" y="1422460"/>
              <a:ext cx="3873163" cy="3505483"/>
            </a:xfrm>
            <a:prstGeom prst="rect">
              <a:avLst/>
            </a:prstGeom>
          </p:spPr>
        </p:pic>
        <p:sp>
          <p:nvSpPr>
            <p:cNvPr id="6" name="TextBox 5">
              <a:extLst>
                <a:ext uri="{FF2B5EF4-FFF2-40B4-BE49-F238E27FC236}">
                  <a16:creationId xmlns:a16="http://schemas.microsoft.com/office/drawing/2014/main" id="{B6E6FC37-4248-C18D-61F0-9762BBAEC061}"/>
                </a:ext>
              </a:extLst>
            </p:cNvPr>
            <p:cNvSpPr txBox="1"/>
            <p:nvPr/>
          </p:nvSpPr>
          <p:spPr>
            <a:xfrm>
              <a:off x="3954759" y="1701786"/>
              <a:ext cx="2368113" cy="1260106"/>
            </a:xfrm>
            <a:prstGeom prst="rect">
              <a:avLst/>
            </a:prstGeom>
            <a:noFill/>
          </p:spPr>
          <p:txBody>
            <a:bodyPr wrap="square" rtlCol="0">
              <a:spAutoFit/>
            </a:bodyPr>
            <a:lstStyle/>
            <a:p>
              <a:pPr algn="ctr" defTabSz="342900">
                <a:defRPr/>
              </a:pPr>
              <a:r>
                <a:rPr lang="nb-NO" sz="1000">
                  <a:solidFill>
                    <a:srgbClr val="000000"/>
                  </a:solidFill>
                  <a:latin typeface="Ink Free" panose="03080402000500000000" pitchFamily="66" charset="0"/>
                </a:rPr>
                <a:t> Hva kan vi gjøre med dette…</a:t>
              </a:r>
            </a:p>
          </p:txBody>
        </p:sp>
      </p:grpSp>
    </p:spTree>
    <p:extLst>
      <p:ext uri="{BB962C8B-B14F-4D97-AF65-F5344CB8AC3E}">
        <p14:creationId xmlns:p14="http://schemas.microsoft.com/office/powerpoint/2010/main" val="3211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FBB7A44-2616-4F1C-86B6-4D16D90FBED7}"/>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BFBB7A44-2616-4F1C-86B6-4D16D90FBED7}"/>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6" name="Title 12">
            <a:extLst>
              <a:ext uri="{FF2B5EF4-FFF2-40B4-BE49-F238E27FC236}">
                <a16:creationId xmlns:a16="http://schemas.microsoft.com/office/drawing/2014/main" id="{943DD0F3-F720-6347-8D23-E417B7435BE0}"/>
              </a:ext>
            </a:extLst>
          </p:cNvPr>
          <p:cNvSpPr txBox="1">
            <a:spLocks/>
          </p:cNvSpPr>
          <p:nvPr/>
        </p:nvSpPr>
        <p:spPr>
          <a:xfrm>
            <a:off x="255480" y="579792"/>
            <a:ext cx="8570357" cy="262457"/>
          </a:xfrm>
          <a:prstGeom prst="rect">
            <a:avLst/>
          </a:prstGeom>
        </p:spPr>
        <p:txBody>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defTabSz="685800"/>
            <a:endParaRPr lang="nb-NO" sz="2400"/>
          </a:p>
        </p:txBody>
      </p:sp>
      <p:pic>
        <p:nvPicPr>
          <p:cNvPr id="7" name="Picture 6">
            <a:extLst>
              <a:ext uri="{FF2B5EF4-FFF2-40B4-BE49-F238E27FC236}">
                <a16:creationId xmlns:a16="http://schemas.microsoft.com/office/drawing/2014/main" id="{FAFAA811-71C4-A94A-85BA-8CB1CD911A81}"/>
              </a:ext>
            </a:extLst>
          </p:cNvPr>
          <p:cNvPicPr>
            <a:picLocks noChangeAspect="1"/>
          </p:cNvPicPr>
          <p:nvPr/>
        </p:nvPicPr>
        <p:blipFill>
          <a:blip r:embed="rId6"/>
          <a:stretch>
            <a:fillRect/>
          </a:stretch>
        </p:blipFill>
        <p:spPr>
          <a:xfrm>
            <a:off x="372282" y="1103667"/>
            <a:ext cx="4199719" cy="3393372"/>
          </a:xfrm>
          <a:prstGeom prst="rect">
            <a:avLst/>
          </a:prstGeom>
        </p:spPr>
      </p:pic>
      <p:sp>
        <p:nvSpPr>
          <p:cNvPr id="3" name="Title 2">
            <a:extLst>
              <a:ext uri="{FF2B5EF4-FFF2-40B4-BE49-F238E27FC236}">
                <a16:creationId xmlns:a16="http://schemas.microsoft.com/office/drawing/2014/main" id="{C605C57E-19C9-464D-8E7F-565369FA981F}"/>
              </a:ext>
            </a:extLst>
          </p:cNvPr>
          <p:cNvSpPr>
            <a:spLocks noGrp="1"/>
          </p:cNvSpPr>
          <p:nvPr>
            <p:ph type="title"/>
          </p:nvPr>
        </p:nvSpPr>
        <p:spPr/>
        <p:txBody>
          <a:bodyPr vert="horz"/>
          <a:lstStyle/>
          <a:p>
            <a:r>
              <a:rPr lang="nb-NO" sz="3300"/>
              <a:t>Hvordan kreative prosesser oppleves…</a:t>
            </a:r>
            <a:br>
              <a:rPr lang="nb-NO" sz="3300"/>
            </a:br>
            <a:endParaRPr lang="nb-NO" sz="3300"/>
          </a:p>
        </p:txBody>
      </p:sp>
      <p:pic>
        <p:nvPicPr>
          <p:cNvPr id="4" name="Picture 3">
            <a:extLst>
              <a:ext uri="{FF2B5EF4-FFF2-40B4-BE49-F238E27FC236}">
                <a16:creationId xmlns:a16="http://schemas.microsoft.com/office/drawing/2014/main" id="{E318C514-C2AA-48EE-BB1D-AAF811AE54C5}"/>
              </a:ext>
            </a:extLst>
          </p:cNvPr>
          <p:cNvPicPr>
            <a:picLocks noChangeAspect="1"/>
          </p:cNvPicPr>
          <p:nvPr/>
        </p:nvPicPr>
        <p:blipFill rotWithShape="1">
          <a:blip r:embed="rId7"/>
          <a:srcRect l="15600" t="7534" r="22107"/>
          <a:stretch/>
        </p:blipFill>
        <p:spPr>
          <a:xfrm>
            <a:off x="4961553" y="1350606"/>
            <a:ext cx="3612944" cy="3030666"/>
          </a:xfrm>
          <a:prstGeom prst="rect">
            <a:avLst/>
          </a:prstGeom>
        </p:spPr>
      </p:pic>
    </p:spTree>
    <p:extLst>
      <p:ext uri="{BB962C8B-B14F-4D97-AF65-F5344CB8AC3E}">
        <p14:creationId xmlns:p14="http://schemas.microsoft.com/office/powerpoint/2010/main" val="316282473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EB27100-FC98-4D71-BEC6-3599976D2548}"/>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5" name="Object 4" hidden="1">
                        <a:extLst>
                          <a:ext uri="{FF2B5EF4-FFF2-40B4-BE49-F238E27FC236}">
                            <a16:creationId xmlns:a16="http://schemas.microsoft.com/office/drawing/2014/main" id="{EEB27100-FC98-4D71-BEC6-3599976D2548}"/>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56D7A48-3BC3-472A-8F98-047B664B3122}"/>
              </a:ext>
            </a:extLst>
          </p:cNvPr>
          <p:cNvSpPr/>
          <p:nvPr/>
        </p:nvSpPr>
        <p:spPr>
          <a:xfrm>
            <a:off x="362627" y="371139"/>
            <a:ext cx="8418747" cy="4284233"/>
          </a:xfrm>
          <a:prstGeom prst="rect">
            <a:avLst/>
          </a:prstGeom>
          <a:solidFill>
            <a:schemeClr val="accent2"/>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2" name="Title 1">
            <a:extLst>
              <a:ext uri="{FF2B5EF4-FFF2-40B4-BE49-F238E27FC236}">
                <a16:creationId xmlns:a16="http://schemas.microsoft.com/office/drawing/2014/main" id="{865A9509-84BA-42D9-A4A7-A03CFC5CD22A}"/>
              </a:ext>
            </a:extLst>
          </p:cNvPr>
          <p:cNvSpPr>
            <a:spLocks noGrp="1"/>
          </p:cNvSpPr>
          <p:nvPr>
            <p:ph type="title"/>
          </p:nvPr>
        </p:nvSpPr>
        <p:spPr>
          <a:xfrm>
            <a:off x="731721" y="561479"/>
            <a:ext cx="8418747" cy="463846"/>
          </a:xfrm>
        </p:spPr>
        <p:txBody>
          <a:bodyPr vert="horz"/>
          <a:lstStyle/>
          <a:p>
            <a:r>
              <a:rPr lang="nb-NO" sz="2400">
                <a:solidFill>
                  <a:schemeClr val="bg1"/>
                </a:solidFill>
              </a:rPr>
              <a:t>Roller i sprinten </a:t>
            </a:r>
          </a:p>
        </p:txBody>
      </p:sp>
      <p:sp>
        <p:nvSpPr>
          <p:cNvPr id="9" name="Rectangle 8">
            <a:extLst>
              <a:ext uri="{FF2B5EF4-FFF2-40B4-BE49-F238E27FC236}">
                <a16:creationId xmlns:a16="http://schemas.microsoft.com/office/drawing/2014/main" id="{A830161C-FB60-4560-9B7A-30913A3FB065}"/>
              </a:ext>
            </a:extLst>
          </p:cNvPr>
          <p:cNvSpPr/>
          <p:nvPr/>
        </p:nvSpPr>
        <p:spPr>
          <a:xfrm>
            <a:off x="731722" y="2138449"/>
            <a:ext cx="4040432" cy="2169825"/>
          </a:xfrm>
          <a:prstGeom prst="rect">
            <a:avLst/>
          </a:prstGeom>
        </p:spPr>
        <p:txBody>
          <a:bodyPr wrap="square">
            <a:spAutoFit/>
          </a:bodyPr>
          <a:lstStyle/>
          <a:p>
            <a:pPr marL="257175" indent="-257175">
              <a:buFont typeface="Arial" panose="020B0604020202020204" pitchFamily="34" charset="0"/>
              <a:buChar char="•"/>
              <a:defRPr/>
            </a:pPr>
            <a:r>
              <a:rPr lang="nb-NO" sz="1350">
                <a:solidFill>
                  <a:srgbClr val="FFFFFF"/>
                </a:solidFill>
              </a:rPr>
              <a:t>Sikrer at alle relevante sider av fokusområdene belyses</a:t>
            </a:r>
          </a:p>
          <a:p>
            <a:pPr marL="257175" indent="-257175">
              <a:buFont typeface="Arial" panose="020B0604020202020204" pitchFamily="34" charset="0"/>
              <a:buChar char="•"/>
              <a:defRPr/>
            </a:pPr>
            <a:endParaRPr lang="nb-NO" sz="1350">
              <a:solidFill>
                <a:srgbClr val="FFFFFF"/>
              </a:solidFill>
            </a:endParaRPr>
          </a:p>
          <a:p>
            <a:pPr marL="257175" indent="-257175">
              <a:buFont typeface="Arial" panose="020B0604020202020204" pitchFamily="34" charset="0"/>
              <a:buChar char="•"/>
              <a:defRPr/>
            </a:pPr>
            <a:r>
              <a:rPr lang="nb-NO" sz="1350">
                <a:solidFill>
                  <a:srgbClr val="FFFFFF"/>
                </a:solidFill>
              </a:rPr>
              <a:t>Deltar aktivt og deler innsikt og oversikt med resten av gruppen</a:t>
            </a:r>
          </a:p>
          <a:p>
            <a:pPr lvl="0">
              <a:defRPr/>
            </a:pPr>
            <a:endParaRPr lang="nb-NO" sz="1350">
              <a:solidFill>
                <a:srgbClr val="FFFFFF"/>
              </a:solidFill>
            </a:endParaRPr>
          </a:p>
          <a:p>
            <a:pPr marL="257175" indent="-257175">
              <a:buFont typeface="Arial" panose="020B0604020202020204" pitchFamily="34" charset="0"/>
              <a:buChar char="•"/>
              <a:defRPr/>
            </a:pPr>
            <a:r>
              <a:rPr lang="nb-NO" sz="1350">
                <a:solidFill>
                  <a:srgbClr val="FFFFFF"/>
                </a:solidFill>
              </a:rPr>
              <a:t>Kommer frem til løsningsforslag</a:t>
            </a:r>
          </a:p>
          <a:p>
            <a:pPr marL="257175" indent="-257175">
              <a:buFont typeface="Arial" panose="020B0604020202020204" pitchFamily="34" charset="0"/>
              <a:buChar char="•"/>
              <a:defRPr/>
            </a:pPr>
            <a:endParaRPr lang="nb-NO" sz="1350">
              <a:solidFill>
                <a:srgbClr val="FFFFFF"/>
              </a:solidFill>
            </a:endParaRPr>
          </a:p>
          <a:p>
            <a:pPr marL="257175" indent="-257175">
              <a:buFont typeface="Arial" panose="020B0604020202020204" pitchFamily="34" charset="0"/>
              <a:buChar char="•"/>
              <a:defRPr/>
            </a:pPr>
            <a:r>
              <a:rPr lang="nb-NO" sz="1350">
                <a:solidFill>
                  <a:srgbClr val="FFFFFF"/>
                </a:solidFill>
              </a:rPr>
              <a:t>Presenterer løsningsforslag </a:t>
            </a:r>
          </a:p>
          <a:p>
            <a:pPr lvl="0">
              <a:defRPr/>
            </a:pPr>
            <a:endParaRPr lang="nb-NO" sz="1350">
              <a:solidFill>
                <a:srgbClr val="FFFFFF"/>
              </a:solidFill>
            </a:endParaRPr>
          </a:p>
        </p:txBody>
      </p:sp>
      <p:sp>
        <p:nvSpPr>
          <p:cNvPr id="10" name="Rectangle 9">
            <a:extLst>
              <a:ext uri="{FF2B5EF4-FFF2-40B4-BE49-F238E27FC236}">
                <a16:creationId xmlns:a16="http://schemas.microsoft.com/office/drawing/2014/main" id="{EB2F3075-5EB9-4F9F-B49D-1E2DFB6DE866}"/>
              </a:ext>
            </a:extLst>
          </p:cNvPr>
          <p:cNvSpPr/>
          <p:nvPr/>
        </p:nvSpPr>
        <p:spPr>
          <a:xfrm>
            <a:off x="4924563" y="2138450"/>
            <a:ext cx="3795569" cy="1546577"/>
          </a:xfrm>
          <a:prstGeom prst="rect">
            <a:avLst/>
          </a:prstGeom>
        </p:spPr>
        <p:txBody>
          <a:bodyPr wrap="square">
            <a:spAutoFit/>
          </a:bodyPr>
          <a:lstStyle/>
          <a:p>
            <a:pPr marL="557213" lvl="1" indent="-214313">
              <a:buFont typeface="Arial" panose="020B0604020202020204" pitchFamily="34" charset="0"/>
              <a:buChar char="•"/>
              <a:defRPr/>
            </a:pPr>
            <a:r>
              <a:rPr lang="nb-NO" sz="1350">
                <a:solidFill>
                  <a:srgbClr val="FFFFFF"/>
                </a:solidFill>
              </a:rPr>
              <a:t>Har ansvar for program og tidsplan</a:t>
            </a:r>
          </a:p>
          <a:p>
            <a:pPr marL="557213" lvl="1" indent="-214313">
              <a:buFont typeface="Arial" panose="020B0604020202020204" pitchFamily="34" charset="0"/>
              <a:buChar char="•"/>
              <a:defRPr/>
            </a:pPr>
            <a:endParaRPr lang="nb-NO" sz="1350">
              <a:solidFill>
                <a:srgbClr val="FFFFFF"/>
              </a:solidFill>
            </a:endParaRPr>
          </a:p>
          <a:p>
            <a:pPr marL="557213" lvl="1" indent="-214313">
              <a:buFont typeface="Arial" panose="020B0604020202020204" pitchFamily="34" charset="0"/>
              <a:buChar char="•"/>
              <a:defRPr/>
            </a:pPr>
            <a:r>
              <a:rPr lang="nb-NO" sz="1350">
                <a:solidFill>
                  <a:srgbClr val="FFFFFF"/>
                </a:solidFill>
              </a:rPr>
              <a:t>Kan parkere diskusjoner for å sikre fremgang</a:t>
            </a:r>
          </a:p>
          <a:p>
            <a:pPr marL="557213" lvl="1" indent="-214313">
              <a:buFont typeface="Arial" panose="020B0604020202020204" pitchFamily="34" charset="0"/>
              <a:buChar char="•"/>
              <a:defRPr/>
            </a:pPr>
            <a:endParaRPr lang="nb-NO" sz="1350">
              <a:solidFill>
                <a:srgbClr val="FFFFFF"/>
              </a:solidFill>
            </a:endParaRPr>
          </a:p>
          <a:p>
            <a:pPr marL="557213" lvl="1" indent="-214313">
              <a:buFont typeface="Arial" panose="020B0604020202020204" pitchFamily="34" charset="0"/>
              <a:buChar char="•"/>
              <a:defRPr/>
            </a:pPr>
            <a:r>
              <a:rPr lang="nb-NO" sz="1350">
                <a:solidFill>
                  <a:srgbClr val="FFFFFF"/>
                </a:solidFill>
              </a:rPr>
              <a:t>Oppsummerer diskusjoner underveis</a:t>
            </a:r>
          </a:p>
          <a:p>
            <a:pPr lvl="1">
              <a:defRPr/>
            </a:pPr>
            <a:endParaRPr lang="nb-NO" sz="1350">
              <a:solidFill>
                <a:srgbClr val="FFFFFF"/>
              </a:solidFill>
            </a:endParaRPr>
          </a:p>
        </p:txBody>
      </p:sp>
      <p:sp>
        <p:nvSpPr>
          <p:cNvPr id="7" name="Rectangle 6">
            <a:extLst>
              <a:ext uri="{FF2B5EF4-FFF2-40B4-BE49-F238E27FC236}">
                <a16:creationId xmlns:a16="http://schemas.microsoft.com/office/drawing/2014/main" id="{C1A04BF6-CB29-4310-BC12-CCF7C240AD62}"/>
              </a:ext>
            </a:extLst>
          </p:cNvPr>
          <p:cNvSpPr/>
          <p:nvPr/>
        </p:nvSpPr>
        <p:spPr>
          <a:xfrm>
            <a:off x="731721" y="1192037"/>
            <a:ext cx="3878597" cy="1200329"/>
          </a:xfrm>
          <a:prstGeom prst="rect">
            <a:avLst/>
          </a:prstGeom>
        </p:spPr>
        <p:txBody>
          <a:bodyPr wrap="square">
            <a:spAutoFit/>
          </a:bodyPr>
          <a:lstStyle/>
          <a:p>
            <a:r>
              <a:rPr lang="nb-NO" sz="2100" u="sng">
                <a:solidFill>
                  <a:schemeClr val="bg1"/>
                </a:solidFill>
              </a:rPr>
              <a:t>Kjerneteamet </a:t>
            </a:r>
          </a:p>
          <a:p>
            <a:r>
              <a:rPr lang="nb-NO" sz="1500">
                <a:solidFill>
                  <a:schemeClr val="bg1"/>
                </a:solidFill>
              </a:rPr>
              <a:t>Dere er ekspertene og designer løsning  </a:t>
            </a:r>
          </a:p>
          <a:p>
            <a:endParaRPr lang="nb-NO" sz="1500" u="sng">
              <a:solidFill>
                <a:schemeClr val="bg1"/>
              </a:solidFill>
            </a:endParaRPr>
          </a:p>
          <a:p>
            <a:pPr marL="385763" indent="-385763">
              <a:buFont typeface="+mj-lt"/>
              <a:buAutoNum type="arabicPeriod"/>
            </a:pPr>
            <a:endParaRPr lang="nb-NO" sz="2100" u="sng">
              <a:solidFill>
                <a:schemeClr val="bg1"/>
              </a:solidFill>
            </a:endParaRPr>
          </a:p>
        </p:txBody>
      </p:sp>
      <p:grpSp>
        <p:nvGrpSpPr>
          <p:cNvPr id="18" name="Group 17">
            <a:extLst>
              <a:ext uri="{FF2B5EF4-FFF2-40B4-BE49-F238E27FC236}">
                <a16:creationId xmlns:a16="http://schemas.microsoft.com/office/drawing/2014/main" id="{9D0D0646-AE96-48AD-A26F-BB11031A8DE7}"/>
              </a:ext>
            </a:extLst>
          </p:cNvPr>
          <p:cNvGrpSpPr/>
          <p:nvPr/>
        </p:nvGrpSpPr>
        <p:grpSpPr>
          <a:xfrm>
            <a:off x="5277807" y="1192037"/>
            <a:ext cx="3564808" cy="969496"/>
            <a:chOff x="6301845" y="1336167"/>
            <a:chExt cx="4753077" cy="1292661"/>
          </a:xfrm>
        </p:grpSpPr>
        <p:sp>
          <p:nvSpPr>
            <p:cNvPr id="8" name="Rectangle 7">
              <a:extLst>
                <a:ext uri="{FF2B5EF4-FFF2-40B4-BE49-F238E27FC236}">
                  <a16:creationId xmlns:a16="http://schemas.microsoft.com/office/drawing/2014/main" id="{24F89D0B-133F-404C-B540-223598470ACC}"/>
                </a:ext>
              </a:extLst>
            </p:cNvPr>
            <p:cNvSpPr/>
            <p:nvPr/>
          </p:nvSpPr>
          <p:spPr>
            <a:xfrm>
              <a:off x="6301845" y="1336167"/>
              <a:ext cx="4219728" cy="1292661"/>
            </a:xfrm>
            <a:prstGeom prst="rect">
              <a:avLst/>
            </a:prstGeom>
          </p:spPr>
          <p:txBody>
            <a:bodyPr wrap="square">
              <a:spAutoFit/>
            </a:bodyPr>
            <a:lstStyle/>
            <a:p>
              <a:r>
                <a:rPr lang="nb-NO" sz="2100" u="sng" err="1">
                  <a:solidFill>
                    <a:srgbClr val="FFFFFF"/>
                  </a:solidFill>
                </a:rPr>
                <a:t>Fasilitatorene</a:t>
              </a:r>
              <a:endParaRPr lang="nb-NO" sz="2100" u="sng">
                <a:solidFill>
                  <a:srgbClr val="FFFFFF"/>
                </a:solidFill>
              </a:endParaRPr>
            </a:p>
            <a:p>
              <a:r>
                <a:rPr lang="nb-NO" sz="1500">
                  <a:solidFill>
                    <a:srgbClr val="FFFFFF"/>
                  </a:solidFill>
                </a:rPr>
                <a:t>Vi støtter dere gjennom en prosess</a:t>
              </a:r>
              <a:endParaRPr lang="nb-NO" sz="1500">
                <a:solidFill>
                  <a:schemeClr val="bg1"/>
                </a:solidFill>
              </a:endParaRPr>
            </a:p>
            <a:p>
              <a:pPr marL="385763" indent="-385763">
                <a:buFont typeface="+mj-lt"/>
                <a:buAutoNum type="arabicPeriod"/>
              </a:pPr>
              <a:endParaRPr lang="nb-NO" sz="2100" u="sng">
                <a:solidFill>
                  <a:schemeClr val="bg1"/>
                </a:solidFill>
              </a:endParaRPr>
            </a:p>
          </p:txBody>
        </p:sp>
        <p:sp>
          <p:nvSpPr>
            <p:cNvPr id="12" name="Rectangle 11">
              <a:extLst>
                <a:ext uri="{FF2B5EF4-FFF2-40B4-BE49-F238E27FC236}">
                  <a16:creationId xmlns:a16="http://schemas.microsoft.com/office/drawing/2014/main" id="{E289DF60-AA7A-4A3D-9874-D9AF72EC7B3D}"/>
                </a:ext>
              </a:extLst>
            </p:cNvPr>
            <p:cNvSpPr/>
            <p:nvPr/>
          </p:nvSpPr>
          <p:spPr>
            <a:xfrm>
              <a:off x="6301845" y="1890164"/>
              <a:ext cx="4753077" cy="430887"/>
            </a:xfrm>
            <a:prstGeom prst="rect">
              <a:avLst/>
            </a:prstGeom>
          </p:spPr>
          <p:txBody>
            <a:bodyPr wrap="square">
              <a:spAutoFit/>
            </a:bodyPr>
            <a:lstStyle/>
            <a:p>
              <a:endParaRPr lang="nb-NO" sz="1500">
                <a:solidFill>
                  <a:schemeClr val="bg1"/>
                </a:solidFill>
              </a:endParaRPr>
            </a:p>
          </p:txBody>
        </p:sp>
      </p:grpSp>
    </p:spTree>
    <p:extLst>
      <p:ext uri="{BB962C8B-B14F-4D97-AF65-F5344CB8AC3E}">
        <p14:creationId xmlns:p14="http://schemas.microsoft.com/office/powerpoint/2010/main" val="1577986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E8DCAB7-3BB9-4C44-AEEA-76EA78C119F2}"/>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6" name="Object 5" hidden="1">
                        <a:extLst>
                          <a:ext uri="{FF2B5EF4-FFF2-40B4-BE49-F238E27FC236}">
                            <a16:creationId xmlns:a16="http://schemas.microsoft.com/office/drawing/2014/main" id="{6E8DCAB7-3BB9-4C44-AEEA-76EA78C119F2}"/>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AEA2AD-52C8-46A3-A747-820A73B8D9AF}"/>
              </a:ext>
            </a:extLst>
          </p:cNvPr>
          <p:cNvSpPr/>
          <p:nvPr>
            <p:custDataLst>
              <p:tags r:id="rId2"/>
            </p:custDataLst>
          </p:nvPr>
        </p:nvSpPr>
        <p:spPr>
          <a:xfrm>
            <a:off x="1" y="1"/>
            <a:ext cx="158750" cy="158750"/>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defRPr/>
            </a:pPr>
            <a:endParaRPr lang="nb-NO" sz="2400" b="1">
              <a:solidFill>
                <a:srgbClr val="FFFFFF"/>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CF1E5449-5907-45C8-959C-2BE182CC74F6}"/>
              </a:ext>
            </a:extLst>
          </p:cNvPr>
          <p:cNvSpPr>
            <a:spLocks noGrp="1"/>
          </p:cNvSpPr>
          <p:nvPr>
            <p:ph type="title"/>
          </p:nvPr>
        </p:nvSpPr>
        <p:spPr>
          <a:xfrm>
            <a:off x="401847" y="397786"/>
            <a:ext cx="11224996" cy="463846"/>
          </a:xfrm>
        </p:spPr>
        <p:txBody>
          <a:bodyPr/>
          <a:lstStyle/>
          <a:p>
            <a:r>
              <a:rPr lang="nb-NO" sz="2400"/>
              <a:t>Hvordan ser planen for uken ut?</a:t>
            </a:r>
            <a:endParaRPr lang="nb-NO" sz="1800"/>
          </a:p>
        </p:txBody>
      </p:sp>
      <p:graphicFrame>
        <p:nvGraphicFramePr>
          <p:cNvPr id="19" name="Table 19">
            <a:extLst>
              <a:ext uri="{FF2B5EF4-FFF2-40B4-BE49-F238E27FC236}">
                <a16:creationId xmlns:a16="http://schemas.microsoft.com/office/drawing/2014/main" id="{9B8010A0-F12C-4323-9139-938DF3DC8A6A}"/>
              </a:ext>
            </a:extLst>
          </p:cNvPr>
          <p:cNvGraphicFramePr>
            <a:graphicFrameLocks noGrp="1"/>
          </p:cNvGraphicFramePr>
          <p:nvPr>
            <p:extLst>
              <p:ext uri="{D42A27DB-BD31-4B8C-83A1-F6EECF244321}">
                <p14:modId xmlns:p14="http://schemas.microsoft.com/office/powerpoint/2010/main" val="3738461763"/>
              </p:ext>
            </p:extLst>
          </p:nvPr>
        </p:nvGraphicFramePr>
        <p:xfrm>
          <a:off x="396635" y="1266316"/>
          <a:ext cx="8323495" cy="3230270"/>
        </p:xfrm>
        <a:graphic>
          <a:graphicData uri="http://schemas.openxmlformats.org/drawingml/2006/table">
            <a:tbl>
              <a:tblPr firstRow="1">
                <a:tableStyleId>{21E4AEA4-8DFA-4A89-87EB-49C32662AFE0}</a:tableStyleId>
              </a:tblPr>
              <a:tblGrid>
                <a:gridCol w="1664699">
                  <a:extLst>
                    <a:ext uri="{9D8B030D-6E8A-4147-A177-3AD203B41FA5}">
                      <a16:colId xmlns:a16="http://schemas.microsoft.com/office/drawing/2014/main" val="559768178"/>
                    </a:ext>
                  </a:extLst>
                </a:gridCol>
                <a:gridCol w="1664699">
                  <a:extLst>
                    <a:ext uri="{9D8B030D-6E8A-4147-A177-3AD203B41FA5}">
                      <a16:colId xmlns:a16="http://schemas.microsoft.com/office/drawing/2014/main" val="4062673064"/>
                    </a:ext>
                  </a:extLst>
                </a:gridCol>
                <a:gridCol w="1664699">
                  <a:extLst>
                    <a:ext uri="{9D8B030D-6E8A-4147-A177-3AD203B41FA5}">
                      <a16:colId xmlns:a16="http://schemas.microsoft.com/office/drawing/2014/main" val="1316617364"/>
                    </a:ext>
                  </a:extLst>
                </a:gridCol>
                <a:gridCol w="1664699">
                  <a:extLst>
                    <a:ext uri="{9D8B030D-6E8A-4147-A177-3AD203B41FA5}">
                      <a16:colId xmlns:a16="http://schemas.microsoft.com/office/drawing/2014/main" val="2476370768"/>
                    </a:ext>
                  </a:extLst>
                </a:gridCol>
                <a:gridCol w="1664699">
                  <a:extLst>
                    <a:ext uri="{9D8B030D-6E8A-4147-A177-3AD203B41FA5}">
                      <a16:colId xmlns:a16="http://schemas.microsoft.com/office/drawing/2014/main" val="1646304084"/>
                    </a:ext>
                  </a:extLst>
                </a:gridCol>
              </a:tblGrid>
              <a:tr h="262890">
                <a:tc>
                  <a:txBody>
                    <a:bodyPr/>
                    <a:lstStyle/>
                    <a:p>
                      <a:pPr marL="0" indent="0" algn="ctr">
                        <a:buFont typeface="Arial" panose="020B0604020202020204" pitchFamily="34" charset="0"/>
                        <a:buNone/>
                      </a:pPr>
                      <a:r>
                        <a:rPr lang="nb-NO" sz="1100">
                          <a:solidFill>
                            <a:schemeClr val="bg1"/>
                          </a:solidFill>
                        </a:rPr>
                        <a:t>Mandag</a:t>
                      </a:r>
                    </a:p>
                  </a:txBody>
                  <a:tcPr/>
                </a:tc>
                <a:tc>
                  <a:txBody>
                    <a:bodyPr/>
                    <a:lstStyle/>
                    <a:p>
                      <a:pPr marL="0" indent="0" algn="ctr">
                        <a:buFont typeface="Arial" panose="020B0604020202020204" pitchFamily="34" charset="0"/>
                        <a:buNone/>
                      </a:pPr>
                      <a:r>
                        <a:rPr lang="nb-NO" sz="1100"/>
                        <a:t>Tirsdag</a:t>
                      </a:r>
                    </a:p>
                  </a:txBody>
                  <a:tcPr/>
                </a:tc>
                <a:tc>
                  <a:txBody>
                    <a:bodyPr/>
                    <a:lstStyle/>
                    <a:p>
                      <a:pPr marL="0" indent="0" algn="ctr">
                        <a:buFont typeface="Arial" panose="020B0604020202020204" pitchFamily="34" charset="0"/>
                        <a:buNone/>
                      </a:pPr>
                      <a:r>
                        <a:rPr lang="nb-NO" sz="1100"/>
                        <a:t>Onsdag</a:t>
                      </a:r>
                    </a:p>
                  </a:txBody>
                  <a:tcPr/>
                </a:tc>
                <a:tc>
                  <a:txBody>
                    <a:bodyPr/>
                    <a:lstStyle/>
                    <a:p>
                      <a:pPr marL="0" indent="0" algn="ctr">
                        <a:buFont typeface="Arial" panose="020B0604020202020204" pitchFamily="34" charset="0"/>
                        <a:buNone/>
                      </a:pPr>
                      <a:r>
                        <a:rPr lang="nb-NO" sz="1100"/>
                        <a:t>Torsdag</a:t>
                      </a:r>
                    </a:p>
                  </a:txBody>
                  <a:tcPr/>
                </a:tc>
                <a:tc>
                  <a:txBody>
                    <a:bodyPr/>
                    <a:lstStyle/>
                    <a:p>
                      <a:pPr marL="0" indent="0" algn="ctr">
                        <a:buFont typeface="Arial" panose="020B0604020202020204" pitchFamily="34" charset="0"/>
                        <a:buNone/>
                      </a:pPr>
                      <a:r>
                        <a:rPr lang="nb-NO" sz="1100"/>
                        <a:t>Fredag</a:t>
                      </a:r>
                    </a:p>
                  </a:txBody>
                  <a:tcPr/>
                </a:tc>
                <a:extLst>
                  <a:ext uri="{0D108BD9-81ED-4DB2-BD59-A6C34878D82A}">
                    <a16:rowId xmlns:a16="http://schemas.microsoft.com/office/drawing/2014/main" val="1129494764"/>
                  </a:ext>
                </a:extLst>
              </a:tr>
              <a:tr h="1165377">
                <a:tc>
                  <a:txBody>
                    <a:bodyPr/>
                    <a:lstStyle/>
                    <a:p>
                      <a:pPr marL="0" indent="0" algn="ctr">
                        <a:buFont typeface="Arial" panose="020B0604020202020204" pitchFamily="34" charset="0"/>
                        <a:buNone/>
                      </a:pPr>
                      <a:endParaRPr lang="nb-NO" sz="1100">
                        <a:solidFill>
                          <a:schemeClr val="tx1"/>
                        </a:solidFill>
                      </a:endParaRPr>
                    </a:p>
                  </a:txBody>
                  <a:tcPr>
                    <a:solidFill>
                      <a:schemeClr val="bg1"/>
                    </a:solidFill>
                  </a:tcPr>
                </a:tc>
                <a:tc>
                  <a:txBody>
                    <a:bodyPr/>
                    <a:lstStyle/>
                    <a:p>
                      <a:pPr marL="0" indent="0" algn="ctr">
                        <a:buFont typeface="Arial" panose="020B0604020202020204" pitchFamily="34" charset="0"/>
                        <a:buNone/>
                      </a:pPr>
                      <a:endParaRPr lang="nb-NO" sz="1100"/>
                    </a:p>
                  </a:txBody>
                  <a:tcPr>
                    <a:solidFill>
                      <a:schemeClr val="bg1"/>
                    </a:solidFill>
                  </a:tcPr>
                </a:tc>
                <a:tc>
                  <a:txBody>
                    <a:bodyPr/>
                    <a:lstStyle/>
                    <a:p>
                      <a:pPr marL="0" indent="0" algn="ctr">
                        <a:buFont typeface="Arial" panose="020B0604020202020204" pitchFamily="34" charset="0"/>
                        <a:buNone/>
                      </a:pPr>
                      <a:endParaRPr lang="nb-NO" sz="1100"/>
                    </a:p>
                  </a:txBody>
                  <a:tcPr>
                    <a:solidFill>
                      <a:schemeClr val="bg1"/>
                    </a:solidFill>
                  </a:tcPr>
                </a:tc>
                <a:tc>
                  <a:txBody>
                    <a:bodyPr/>
                    <a:lstStyle/>
                    <a:p>
                      <a:pPr marL="0" indent="0" algn="ctr">
                        <a:buFont typeface="Arial" panose="020B0604020202020204" pitchFamily="34" charset="0"/>
                        <a:buNone/>
                      </a:pPr>
                      <a:endParaRPr lang="nb-NO" sz="1100"/>
                    </a:p>
                  </a:txBody>
                  <a:tcPr>
                    <a:solidFill>
                      <a:schemeClr val="bg1"/>
                    </a:solidFill>
                  </a:tcPr>
                </a:tc>
                <a:tc>
                  <a:txBody>
                    <a:bodyPr/>
                    <a:lstStyle/>
                    <a:p>
                      <a:pPr marL="0" indent="0" algn="ctr">
                        <a:buFont typeface="Arial" panose="020B0604020202020204" pitchFamily="34" charset="0"/>
                        <a:buNone/>
                      </a:pPr>
                      <a:endParaRPr lang="nb-NO" sz="1100"/>
                    </a:p>
                  </a:txBody>
                  <a:tcPr>
                    <a:solidFill>
                      <a:schemeClr val="bg1"/>
                    </a:solidFill>
                  </a:tcPr>
                </a:tc>
                <a:extLst>
                  <a:ext uri="{0D108BD9-81ED-4DB2-BD59-A6C34878D82A}">
                    <a16:rowId xmlns:a16="http://schemas.microsoft.com/office/drawing/2014/main" val="659481140"/>
                  </a:ext>
                </a:extLst>
              </a:tr>
              <a:tr h="262890">
                <a:tc>
                  <a:txBody>
                    <a:bodyPr/>
                    <a:lstStyle/>
                    <a:p>
                      <a:pPr marL="0" indent="0" algn="ctr">
                        <a:buFont typeface="Arial" panose="020B0604020202020204" pitchFamily="34" charset="0"/>
                        <a:buNone/>
                      </a:pPr>
                      <a:r>
                        <a:rPr lang="nb-NO" sz="1100" b="1" dirty="0">
                          <a:solidFill>
                            <a:schemeClr val="tx2"/>
                          </a:solidFill>
                        </a:rPr>
                        <a:t>Forståelse</a:t>
                      </a:r>
                    </a:p>
                  </a:txBody>
                  <a:tcPr>
                    <a:solidFill>
                      <a:schemeClr val="bg1"/>
                    </a:solidFill>
                  </a:tcPr>
                </a:tc>
                <a:tc>
                  <a:txBody>
                    <a:bodyPr/>
                    <a:lstStyle/>
                    <a:p>
                      <a:pPr marL="0" indent="0" algn="ctr">
                        <a:buFont typeface="Arial" panose="020B0604020202020204" pitchFamily="34" charset="0"/>
                        <a:buNone/>
                      </a:pPr>
                      <a:r>
                        <a:rPr lang="nb-NO" sz="1100" b="1">
                          <a:solidFill>
                            <a:schemeClr val="tx2"/>
                          </a:solidFill>
                        </a:rPr>
                        <a:t>Hypoteser</a:t>
                      </a:r>
                    </a:p>
                  </a:txBody>
                  <a:tcPr>
                    <a:solidFill>
                      <a:schemeClr val="bg1"/>
                    </a:solidFill>
                  </a:tcPr>
                </a:tc>
                <a:tc>
                  <a:txBody>
                    <a:bodyPr/>
                    <a:lstStyle/>
                    <a:p>
                      <a:pPr marL="0" indent="0" algn="ctr">
                        <a:buFont typeface="Arial" panose="020B0604020202020204" pitchFamily="34" charset="0"/>
                        <a:buNone/>
                      </a:pPr>
                      <a:r>
                        <a:rPr lang="nb-NO" sz="1100" b="1">
                          <a:solidFill>
                            <a:schemeClr val="tx2"/>
                          </a:solidFill>
                        </a:rPr>
                        <a:t>Test</a:t>
                      </a:r>
                    </a:p>
                  </a:txBody>
                  <a:tcPr>
                    <a:solidFill>
                      <a:schemeClr val="bg1"/>
                    </a:solidFill>
                  </a:tcPr>
                </a:tc>
                <a:tc>
                  <a:txBody>
                    <a:bodyPr/>
                    <a:lstStyle/>
                    <a:p>
                      <a:pPr marL="0" indent="0" algn="ctr">
                        <a:buFont typeface="Arial" panose="020B0604020202020204" pitchFamily="34" charset="0"/>
                        <a:buNone/>
                      </a:pPr>
                      <a:r>
                        <a:rPr lang="nb-NO" sz="1100" b="1">
                          <a:solidFill>
                            <a:schemeClr val="tx2"/>
                          </a:solidFill>
                        </a:rPr>
                        <a:t>Bearbeide innspill</a:t>
                      </a:r>
                    </a:p>
                  </a:txBody>
                  <a:tcPr>
                    <a:solidFill>
                      <a:schemeClr val="bg1"/>
                    </a:solidFill>
                  </a:tcPr>
                </a:tc>
                <a:tc>
                  <a:txBody>
                    <a:bodyPr/>
                    <a:lstStyle/>
                    <a:p>
                      <a:pPr marL="0" indent="0" algn="ctr">
                        <a:buFont typeface="Arial" panose="020B0604020202020204" pitchFamily="34" charset="0"/>
                        <a:buNone/>
                      </a:pPr>
                      <a:r>
                        <a:rPr lang="nb-NO" sz="1100" b="1">
                          <a:solidFill>
                            <a:schemeClr val="tx2"/>
                          </a:solidFill>
                        </a:rPr>
                        <a:t>Løsningsforslag </a:t>
                      </a:r>
                    </a:p>
                  </a:txBody>
                  <a:tcPr>
                    <a:solidFill>
                      <a:schemeClr val="bg1"/>
                    </a:solidFill>
                  </a:tcPr>
                </a:tc>
                <a:extLst>
                  <a:ext uri="{0D108BD9-81ED-4DB2-BD59-A6C34878D82A}">
                    <a16:rowId xmlns:a16="http://schemas.microsoft.com/office/drawing/2014/main" val="4037100347"/>
                  </a:ext>
                </a:extLst>
              </a:tr>
              <a:tr h="945545">
                <a:tc>
                  <a:txBody>
                    <a:bodyPr/>
                    <a:lstStyle/>
                    <a:p>
                      <a:pPr marL="171450" indent="-171450" algn="l">
                        <a:buFont typeface="Arial" panose="020B0604020202020204" pitchFamily="34" charset="0"/>
                        <a:buChar char="•"/>
                      </a:pPr>
                      <a:r>
                        <a:rPr lang="nb-NO" sz="1000"/>
                        <a:t>Belyse fokusområder</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000"/>
                        <a:t>Kunnskapsgrunnlag og workshop med referanseteam</a:t>
                      </a:r>
                      <a:endParaRPr lang="nb-NO" sz="1000" b="0">
                        <a:solidFill>
                          <a:schemeClr val="tx1"/>
                        </a:solidFill>
                      </a:endParaRPr>
                    </a:p>
                  </a:txBody>
                  <a:tcPr>
                    <a:solidFill>
                      <a:schemeClr val="bg1"/>
                    </a:solidFill>
                  </a:tcPr>
                </a:tc>
                <a:tc>
                  <a:txBody>
                    <a:bodyPr/>
                    <a:lstStyle/>
                    <a:p>
                      <a:pPr marL="171450" indent="-171450" algn="l">
                        <a:buFont typeface="Arial" panose="020B0604020202020204" pitchFamily="34" charset="0"/>
                        <a:buChar char="•"/>
                      </a:pPr>
                      <a:r>
                        <a:rPr lang="nb-NO" sz="1000"/>
                        <a:t>Konkrete løsningsforslag per problemstilling</a:t>
                      </a:r>
                    </a:p>
                    <a:p>
                      <a:pPr marL="171450" indent="-171450" algn="l">
                        <a:buFont typeface="Arial" panose="020B0604020202020204" pitchFamily="34" charset="0"/>
                        <a:buChar char="•"/>
                      </a:pPr>
                      <a:r>
                        <a:rPr lang="nb-NO" sz="1000"/>
                        <a:t>Prioritere 2-3 mulige løsninger</a:t>
                      </a:r>
                    </a:p>
                  </a:txBody>
                  <a:tcPr>
                    <a:solidFill>
                      <a:schemeClr val="bg1"/>
                    </a:solidFill>
                  </a:tcPr>
                </a:tc>
                <a:tc>
                  <a:txBody>
                    <a:bodyPr/>
                    <a:lstStyle/>
                    <a:p>
                      <a:pPr marL="171450" indent="-171450" algn="l">
                        <a:buFont typeface="Arial" panose="020B0604020202020204" pitchFamily="34" charset="0"/>
                        <a:buChar char="•"/>
                      </a:pPr>
                      <a:r>
                        <a:rPr lang="nb-NO" sz="1000"/>
                        <a:t>Presentere løsningsforslag for referanseteam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000"/>
                        <a:t>Innspill fra operativ prosesseier</a:t>
                      </a:r>
                    </a:p>
                  </a:txBody>
                  <a:tcPr>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000"/>
                        <a:t>Bearbeide innspill med Kjerneteamet</a:t>
                      </a:r>
                    </a:p>
                    <a:p>
                      <a:pPr marL="171450" indent="-171450" algn="l">
                        <a:buFont typeface="Arial" panose="020B0604020202020204" pitchFamily="34" charset="0"/>
                        <a:buChar char="•"/>
                      </a:pPr>
                      <a:r>
                        <a:rPr lang="nb-NO" sz="1000"/>
                        <a:t>Ferdigstille løsningsforslag</a:t>
                      </a:r>
                    </a:p>
                  </a:txBody>
                  <a:tcPr>
                    <a:solidFill>
                      <a:schemeClr val="bg1"/>
                    </a:solidFill>
                  </a:tcPr>
                </a:tc>
                <a:tc>
                  <a:txBody>
                    <a:bodyPr/>
                    <a:lstStyle/>
                    <a:p>
                      <a:pPr marL="171450" indent="-171450" algn="l">
                        <a:buFont typeface="Arial" panose="020B0604020202020204" pitchFamily="34" charset="0"/>
                        <a:buChar char="•"/>
                      </a:pPr>
                      <a:r>
                        <a:rPr lang="nb-NO" sz="1000"/>
                        <a:t>Presentere løsningsforslag </a:t>
                      </a:r>
                    </a:p>
                  </a:txBody>
                  <a:tcPr>
                    <a:solidFill>
                      <a:schemeClr val="bg1"/>
                    </a:solidFill>
                  </a:tcPr>
                </a:tc>
                <a:extLst>
                  <a:ext uri="{0D108BD9-81ED-4DB2-BD59-A6C34878D82A}">
                    <a16:rowId xmlns:a16="http://schemas.microsoft.com/office/drawing/2014/main" val="1758165501"/>
                  </a:ext>
                </a:extLst>
              </a:tr>
              <a:tr h="593568">
                <a:tc>
                  <a:txBody>
                    <a:bodyPr/>
                    <a:lstStyle/>
                    <a:p>
                      <a:pPr marL="171450" indent="-171450" algn="l">
                        <a:buFont typeface="Arial" panose="020B0604020202020204" pitchFamily="34" charset="0"/>
                        <a:buChar char="•"/>
                      </a:pPr>
                      <a:r>
                        <a:rPr lang="nb-NO" sz="1000" b="0">
                          <a:solidFill>
                            <a:schemeClr val="tx1"/>
                          </a:solidFill>
                        </a:rPr>
                        <a:t>Kjerneteam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000" b="0">
                          <a:solidFill>
                            <a:schemeClr val="tx1"/>
                          </a:solidFill>
                        </a:rPr>
                        <a:t>Referanseteam</a:t>
                      </a:r>
                    </a:p>
                  </a:txBody>
                  <a:tcPr>
                    <a:solidFill>
                      <a:schemeClr val="bg1"/>
                    </a:solidFill>
                  </a:tcPr>
                </a:tc>
                <a:tc>
                  <a:txBody>
                    <a:bodyPr/>
                    <a:lstStyle/>
                    <a:p>
                      <a:pPr marL="171450" indent="-171450" algn="l">
                        <a:buFont typeface="Arial" panose="020B0604020202020204" pitchFamily="34" charset="0"/>
                        <a:buChar char="•"/>
                      </a:pPr>
                      <a:r>
                        <a:rPr lang="nb-NO" sz="1000"/>
                        <a:t>Kjerneteam</a:t>
                      </a:r>
                    </a:p>
                  </a:txBody>
                  <a:tcPr>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000"/>
                        <a:t>Kjerneteam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000"/>
                        <a:t>Referanseteam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000"/>
                        <a:t>Styringsgruppen</a:t>
                      </a:r>
                    </a:p>
                  </a:txBody>
                  <a:tcPr>
                    <a:solidFill>
                      <a:schemeClr val="bg1"/>
                    </a:solidFill>
                  </a:tcPr>
                </a:tc>
                <a:tc>
                  <a:txBody>
                    <a:bodyPr/>
                    <a:lstStyle/>
                    <a:p>
                      <a:pPr marL="171450" indent="-171450" algn="l">
                        <a:buFont typeface="Arial" panose="020B0604020202020204" pitchFamily="34" charset="0"/>
                        <a:buChar char="•"/>
                      </a:pPr>
                      <a:r>
                        <a:rPr lang="nb-NO" sz="1000"/>
                        <a:t>Kjerneteam</a:t>
                      </a:r>
                    </a:p>
                  </a:txBody>
                  <a:tcPr>
                    <a:solidFill>
                      <a:schemeClr val="bg1"/>
                    </a:solidFill>
                  </a:tcPr>
                </a:tc>
                <a:tc>
                  <a:txBody>
                    <a:bodyPr/>
                    <a:lstStyle/>
                    <a:p>
                      <a:pPr marL="171450" indent="-171450" algn="l">
                        <a:buFont typeface="Arial" panose="020B0604020202020204" pitchFamily="34" charset="0"/>
                        <a:buChar char="•"/>
                      </a:pPr>
                      <a:r>
                        <a:rPr lang="nb-NO" sz="1000" b="0"/>
                        <a:t>Kjerneteam</a:t>
                      </a:r>
                    </a:p>
                    <a:p>
                      <a:pPr marL="171450" indent="-171450" algn="l">
                        <a:buFont typeface="Arial" panose="020B0604020202020204" pitchFamily="34" charset="0"/>
                        <a:buChar char="•"/>
                      </a:pPr>
                      <a:r>
                        <a:rPr lang="nb-NO" sz="1000" b="0"/>
                        <a:t>Styringsgruppen</a:t>
                      </a:r>
                    </a:p>
                  </a:txBody>
                  <a:tcPr>
                    <a:solidFill>
                      <a:schemeClr val="bg1"/>
                    </a:solidFill>
                  </a:tcPr>
                </a:tc>
                <a:extLst>
                  <a:ext uri="{0D108BD9-81ED-4DB2-BD59-A6C34878D82A}">
                    <a16:rowId xmlns:a16="http://schemas.microsoft.com/office/drawing/2014/main" val="2587966208"/>
                  </a:ext>
                </a:extLst>
              </a:tr>
            </a:tbl>
          </a:graphicData>
        </a:graphic>
      </p:graphicFrame>
      <p:grpSp>
        <p:nvGrpSpPr>
          <p:cNvPr id="29" name="Group 28">
            <a:extLst>
              <a:ext uri="{FF2B5EF4-FFF2-40B4-BE49-F238E27FC236}">
                <a16:creationId xmlns:a16="http://schemas.microsoft.com/office/drawing/2014/main" id="{8CD5D6C0-6AFA-470D-B229-CA4961FA0E2D}"/>
              </a:ext>
            </a:extLst>
          </p:cNvPr>
          <p:cNvGrpSpPr/>
          <p:nvPr/>
        </p:nvGrpSpPr>
        <p:grpSpPr>
          <a:xfrm>
            <a:off x="472819" y="1581106"/>
            <a:ext cx="8137639" cy="1075562"/>
            <a:chOff x="-389322" y="2070835"/>
            <a:chExt cx="9846530" cy="1301430"/>
          </a:xfrm>
        </p:grpSpPr>
        <p:pic>
          <p:nvPicPr>
            <p:cNvPr id="25" name="Picture 2" descr="How Google Design Sprint works - Product Management 101 ...">
              <a:hlinkClick r:id="rId7"/>
              <a:extLst>
                <a:ext uri="{FF2B5EF4-FFF2-40B4-BE49-F238E27FC236}">
                  <a16:creationId xmlns:a16="http://schemas.microsoft.com/office/drawing/2014/main" id="{D08E93CF-000D-4CD2-8612-34CCADC89A1B}"/>
                </a:ext>
              </a:extLst>
            </p:cNvPr>
            <p:cNvPicPr>
              <a:picLocks noChangeAspect="1" noChangeArrowheads="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val="0"/>
                </a:ext>
              </a:extLst>
            </a:blip>
            <a:srcRect l="1055" t="18176" r="78810" b="42613"/>
            <a:stretch/>
          </p:blipFill>
          <p:spPr bwMode="auto">
            <a:xfrm>
              <a:off x="-389322" y="2070835"/>
              <a:ext cx="1652986" cy="13014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ow Google Design Sprint works - Product Management 101 ...">
              <a:hlinkClick r:id="rId7"/>
              <a:extLst>
                <a:ext uri="{FF2B5EF4-FFF2-40B4-BE49-F238E27FC236}">
                  <a16:creationId xmlns:a16="http://schemas.microsoft.com/office/drawing/2014/main" id="{AD4AF167-9C70-4C17-A5F2-CDAD3EEC3181}"/>
                </a:ext>
              </a:extLst>
            </p:cNvPr>
            <p:cNvPicPr>
              <a:picLocks noChangeAspect="1" noChangeArrowheads="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val="0"/>
                </a:ext>
              </a:extLst>
            </a:blip>
            <a:srcRect l="40251" t="18176" r="41616" b="42613"/>
            <a:stretch/>
          </p:blipFill>
          <p:spPr bwMode="auto">
            <a:xfrm>
              <a:off x="3821919" y="2070835"/>
              <a:ext cx="1488643" cy="13014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ow Google Design Sprint works - Product Management 101 ...">
              <a:hlinkClick r:id="rId7"/>
              <a:extLst>
                <a:ext uri="{FF2B5EF4-FFF2-40B4-BE49-F238E27FC236}">
                  <a16:creationId xmlns:a16="http://schemas.microsoft.com/office/drawing/2014/main" id="{19F0EA4B-6412-4782-9CBE-449CAD021772}"/>
                </a:ext>
              </a:extLst>
            </p:cNvPr>
            <p:cNvPicPr>
              <a:picLocks noChangeAspect="1" noChangeArrowheads="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val="0"/>
                </a:ext>
              </a:extLst>
            </a:blip>
            <a:srcRect l="59241" t="18176" r="19975" b="42613"/>
            <a:stretch/>
          </p:blipFill>
          <p:spPr bwMode="auto">
            <a:xfrm>
              <a:off x="5722192" y="2070835"/>
              <a:ext cx="1706258" cy="130143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ow Google Design Sprint works - Product Management 101 ...">
              <a:hlinkClick r:id="rId7"/>
              <a:extLst>
                <a:ext uri="{FF2B5EF4-FFF2-40B4-BE49-F238E27FC236}">
                  <a16:creationId xmlns:a16="http://schemas.microsoft.com/office/drawing/2014/main" id="{108B63CE-C3C5-407E-BE9E-EDBF3832DACF}"/>
                </a:ext>
              </a:extLst>
            </p:cNvPr>
            <p:cNvPicPr>
              <a:picLocks noChangeAspect="1" noChangeArrowheads="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val="0"/>
                </a:ext>
              </a:extLst>
            </a:blip>
            <a:srcRect l="77983" t="18176" b="42613"/>
            <a:stretch/>
          </p:blipFill>
          <p:spPr bwMode="auto">
            <a:xfrm>
              <a:off x="7649733" y="2070835"/>
              <a:ext cx="1807475" cy="130143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ow Google Design Sprint works - Product Management 101 ...">
              <a:hlinkClick r:id="rId7"/>
              <a:extLst>
                <a:ext uri="{FF2B5EF4-FFF2-40B4-BE49-F238E27FC236}">
                  <a16:creationId xmlns:a16="http://schemas.microsoft.com/office/drawing/2014/main" id="{B4DFD824-19EB-40C8-941A-123D380039C5}"/>
                </a:ext>
              </a:extLst>
            </p:cNvPr>
            <p:cNvPicPr>
              <a:picLocks noChangeAspect="1" noChangeArrowheads="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val="0"/>
                </a:ext>
              </a:extLst>
            </a:blip>
            <a:srcRect l="20916" t="18176" r="59667" b="42613"/>
            <a:stretch/>
          </p:blipFill>
          <p:spPr bwMode="auto">
            <a:xfrm>
              <a:off x="1730617" y="2070835"/>
              <a:ext cx="1594073" cy="130143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Rounded Corners 19">
            <a:extLst>
              <a:ext uri="{FF2B5EF4-FFF2-40B4-BE49-F238E27FC236}">
                <a16:creationId xmlns:a16="http://schemas.microsoft.com/office/drawing/2014/main" id="{C41F73EA-8190-4DC4-BA28-EF7FACACDE18}"/>
              </a:ext>
            </a:extLst>
          </p:cNvPr>
          <p:cNvSpPr/>
          <p:nvPr/>
        </p:nvSpPr>
        <p:spPr>
          <a:xfrm rot="20869639">
            <a:off x="233567" y="3848477"/>
            <a:ext cx="434077" cy="115872"/>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700">
                <a:solidFill>
                  <a:schemeClr val="tx1">
                    <a:lumMod val="75000"/>
                    <a:lumOff val="25000"/>
                  </a:schemeClr>
                </a:solidFill>
              </a:rPr>
              <a:t>Deltakere</a:t>
            </a:r>
          </a:p>
        </p:txBody>
      </p:sp>
      <p:sp>
        <p:nvSpPr>
          <p:cNvPr id="21" name="Rectangle: Rounded Corners 20">
            <a:extLst>
              <a:ext uri="{FF2B5EF4-FFF2-40B4-BE49-F238E27FC236}">
                <a16:creationId xmlns:a16="http://schemas.microsoft.com/office/drawing/2014/main" id="{5D29CEC8-8991-4C8F-AF7B-66285E2F2E16}"/>
              </a:ext>
            </a:extLst>
          </p:cNvPr>
          <p:cNvSpPr/>
          <p:nvPr/>
        </p:nvSpPr>
        <p:spPr>
          <a:xfrm rot="20973762">
            <a:off x="247348" y="2885147"/>
            <a:ext cx="434077" cy="115872"/>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700">
                <a:solidFill>
                  <a:schemeClr val="tx1">
                    <a:lumMod val="75000"/>
                    <a:lumOff val="25000"/>
                  </a:schemeClr>
                </a:solidFill>
              </a:rPr>
              <a:t>Aktiviteter</a:t>
            </a:r>
          </a:p>
        </p:txBody>
      </p:sp>
      <p:sp>
        <p:nvSpPr>
          <p:cNvPr id="3" name="Rectangle: Rounded Corners 2">
            <a:extLst>
              <a:ext uri="{FF2B5EF4-FFF2-40B4-BE49-F238E27FC236}">
                <a16:creationId xmlns:a16="http://schemas.microsoft.com/office/drawing/2014/main" id="{C7EF8C82-33FC-4990-80D6-8AF0AAA573D3}"/>
              </a:ext>
            </a:extLst>
          </p:cNvPr>
          <p:cNvSpPr/>
          <p:nvPr/>
        </p:nvSpPr>
        <p:spPr>
          <a:xfrm>
            <a:off x="169682" y="1266315"/>
            <a:ext cx="3583783" cy="3290937"/>
          </a:xfrm>
          <a:prstGeom prst="roundRect">
            <a:avLst/>
          </a:prstGeom>
          <a:noFill/>
          <a:ln w="28575">
            <a:solidFill>
              <a:srgbClr val="00B05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b-NO" sz="1350"/>
          </a:p>
        </p:txBody>
      </p:sp>
    </p:spTree>
    <p:extLst>
      <p:ext uri="{BB962C8B-B14F-4D97-AF65-F5344CB8AC3E}">
        <p14:creationId xmlns:p14="http://schemas.microsoft.com/office/powerpoint/2010/main" val="1191552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D yellow star">
            <a:extLst>
              <a:ext uri="{FF2B5EF4-FFF2-40B4-BE49-F238E27FC236}">
                <a16:creationId xmlns:a16="http://schemas.microsoft.com/office/drawing/2014/main" id="{C4881F53-2AEA-48BE-8455-2B9C6750A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4159" y="895024"/>
            <a:ext cx="3041651" cy="3041651"/>
          </a:xfrm>
          <a:prstGeom prst="rect">
            <a:avLst/>
          </a:prstGeom>
        </p:spPr>
      </p:pic>
      <p:sp>
        <p:nvSpPr>
          <p:cNvPr id="7" name="Arrow: Right 6">
            <a:extLst>
              <a:ext uri="{FF2B5EF4-FFF2-40B4-BE49-F238E27FC236}">
                <a16:creationId xmlns:a16="http://schemas.microsoft.com/office/drawing/2014/main" id="{EF896C65-4021-F826-A2FB-D41B69880F8B}"/>
              </a:ext>
            </a:extLst>
          </p:cNvPr>
          <p:cNvSpPr/>
          <p:nvPr/>
        </p:nvSpPr>
        <p:spPr>
          <a:xfrm>
            <a:off x="0" y="2989657"/>
            <a:ext cx="9144000" cy="2137565"/>
          </a:xfrm>
          <a:prstGeom prst="rightArrow">
            <a:avLst>
              <a:gd name="adj1" fmla="val 50000"/>
              <a:gd name="adj2" fmla="val 5000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b-NO" sz="1350"/>
          </a:p>
        </p:txBody>
      </p:sp>
      <p:sp>
        <p:nvSpPr>
          <p:cNvPr id="2" name="Title 1">
            <a:extLst>
              <a:ext uri="{FF2B5EF4-FFF2-40B4-BE49-F238E27FC236}">
                <a16:creationId xmlns:a16="http://schemas.microsoft.com/office/drawing/2014/main" id="{B7E231BA-C487-FFCA-6A9E-CBEF6CFD45F1}"/>
              </a:ext>
            </a:extLst>
          </p:cNvPr>
          <p:cNvSpPr>
            <a:spLocks noGrp="1"/>
          </p:cNvSpPr>
          <p:nvPr>
            <p:ph type="title"/>
          </p:nvPr>
        </p:nvSpPr>
        <p:spPr>
          <a:xfrm>
            <a:off x="196059" y="3717631"/>
            <a:ext cx="3911484" cy="1202510"/>
          </a:xfrm>
        </p:spPr>
        <p:txBody>
          <a:bodyPr/>
          <a:lstStyle/>
          <a:p>
            <a:r>
              <a:rPr lang="nb-NO"/>
              <a:t>…og mandag</a:t>
            </a:r>
          </a:p>
        </p:txBody>
      </p:sp>
      <p:sp>
        <p:nvSpPr>
          <p:cNvPr id="3" name="Content Placeholder 2">
            <a:extLst>
              <a:ext uri="{FF2B5EF4-FFF2-40B4-BE49-F238E27FC236}">
                <a16:creationId xmlns:a16="http://schemas.microsoft.com/office/drawing/2014/main" id="{98EF8682-D009-8B84-76DE-E7AE5BDC84A1}"/>
              </a:ext>
            </a:extLst>
          </p:cNvPr>
          <p:cNvSpPr>
            <a:spLocks noGrp="1"/>
          </p:cNvSpPr>
          <p:nvPr>
            <p:ph idx="1"/>
          </p:nvPr>
        </p:nvSpPr>
        <p:spPr>
          <a:xfrm>
            <a:off x="3441700" y="3407566"/>
            <a:ext cx="4885919" cy="1301750"/>
          </a:xfrm>
        </p:spPr>
        <p:txBody>
          <a:bodyPr anchor="ctr"/>
          <a:lstStyle/>
          <a:p>
            <a:r>
              <a:rPr lang="nb-NO" sz="1500"/>
              <a:t>Prosjektgruppa jobber videre med SWOT-analyse</a:t>
            </a:r>
          </a:p>
          <a:p>
            <a:r>
              <a:rPr lang="nb-NO" sz="1500"/>
              <a:t>Presentasjon for styringsgruppa</a:t>
            </a:r>
          </a:p>
        </p:txBody>
      </p:sp>
      <p:pic>
        <p:nvPicPr>
          <p:cNvPr id="8" name="Picture 7">
            <a:extLst>
              <a:ext uri="{FF2B5EF4-FFF2-40B4-BE49-F238E27FC236}">
                <a16:creationId xmlns:a16="http://schemas.microsoft.com/office/drawing/2014/main" id="{B762B826-C1F1-271E-F601-EA2DB2B70C89}"/>
              </a:ext>
            </a:extLst>
          </p:cNvPr>
          <p:cNvPicPr>
            <a:picLocks noChangeAspect="1"/>
          </p:cNvPicPr>
          <p:nvPr/>
        </p:nvPicPr>
        <p:blipFill>
          <a:blip r:embed="rId4"/>
          <a:stretch>
            <a:fillRect/>
          </a:stretch>
        </p:blipFill>
        <p:spPr>
          <a:xfrm>
            <a:off x="56951" y="6922"/>
            <a:ext cx="6093818" cy="3427772"/>
          </a:xfrm>
          <a:prstGeom prst="rect">
            <a:avLst/>
          </a:prstGeom>
        </p:spPr>
      </p:pic>
    </p:spTree>
    <p:extLst>
      <p:ext uri="{BB962C8B-B14F-4D97-AF65-F5344CB8AC3E}">
        <p14:creationId xmlns:p14="http://schemas.microsoft.com/office/powerpoint/2010/main" val="32671565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ow Google Design Sprint works - Product Management 101 ...">
            <a:hlinkClick r:id="rId5"/>
            <a:extLst>
              <a:ext uri="{FF2B5EF4-FFF2-40B4-BE49-F238E27FC236}">
                <a16:creationId xmlns:a16="http://schemas.microsoft.com/office/drawing/2014/main" id="{B05C4E39-4E17-4AED-81D3-C1A71FDEDF3E}"/>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20916" t="18176" r="59667" b="42613"/>
          <a:stretch/>
        </p:blipFill>
        <p:spPr bwMode="auto">
          <a:xfrm>
            <a:off x="1309101" y="1445539"/>
            <a:ext cx="1317418" cy="10755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hidden="1">
            <a:extLst>
              <a:ext uri="{FF2B5EF4-FFF2-40B4-BE49-F238E27FC236}">
                <a16:creationId xmlns:a16="http://schemas.microsoft.com/office/drawing/2014/main" id="{6E8DCAB7-3BB9-4C44-AEEA-76EA78C119F2}"/>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6" name="Object 5" hidden="1">
                        <a:extLst>
                          <a:ext uri="{FF2B5EF4-FFF2-40B4-BE49-F238E27FC236}">
                            <a16:creationId xmlns:a16="http://schemas.microsoft.com/office/drawing/2014/main" id="{6E8DCAB7-3BB9-4C44-AEEA-76EA78C119F2}"/>
                          </a:ext>
                        </a:extLst>
                      </p:cNvPr>
                      <p:cNvPicPr/>
                      <p:nvPr/>
                    </p:nvPicPr>
                    <p:blipFill>
                      <a:blip r:embed="rId8"/>
                      <a:stretch>
                        <a:fillRect/>
                      </a:stretch>
                    </p:blipFill>
                    <p:spPr>
                      <a:xfrm>
                        <a:off x="1589" y="1589"/>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AEA2AD-52C8-46A3-A747-820A73B8D9AF}"/>
              </a:ext>
            </a:extLst>
          </p:cNvPr>
          <p:cNvSpPr/>
          <p:nvPr>
            <p:custDataLst>
              <p:tags r:id="rId2"/>
            </p:custDataLst>
          </p:nvPr>
        </p:nvSpPr>
        <p:spPr>
          <a:xfrm>
            <a:off x="1" y="1"/>
            <a:ext cx="158750" cy="158750"/>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defRPr/>
            </a:pPr>
            <a:endParaRPr lang="nb-NO" sz="2400" b="1">
              <a:solidFill>
                <a:srgbClr val="FFFFFF"/>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CF1E5449-5907-45C8-959C-2BE182CC74F6}"/>
              </a:ext>
            </a:extLst>
          </p:cNvPr>
          <p:cNvSpPr>
            <a:spLocks noGrp="1"/>
          </p:cNvSpPr>
          <p:nvPr>
            <p:ph type="title"/>
          </p:nvPr>
        </p:nvSpPr>
        <p:spPr>
          <a:xfrm>
            <a:off x="724189" y="421688"/>
            <a:ext cx="2487242" cy="771623"/>
          </a:xfrm>
        </p:spPr>
        <p:txBody>
          <a:bodyPr/>
          <a:lstStyle/>
          <a:p>
            <a:pPr algn="ctr"/>
            <a:r>
              <a:rPr lang="nb-NO" sz="4400"/>
              <a:t>Tirsdag</a:t>
            </a:r>
            <a:endParaRPr lang="nb-NO"/>
          </a:p>
        </p:txBody>
      </p:sp>
      <p:graphicFrame>
        <p:nvGraphicFramePr>
          <p:cNvPr id="7" name="Table 19">
            <a:extLst>
              <a:ext uri="{FF2B5EF4-FFF2-40B4-BE49-F238E27FC236}">
                <a16:creationId xmlns:a16="http://schemas.microsoft.com/office/drawing/2014/main" id="{DD8F3D04-F509-4FD7-B1FD-AEB6FED98BDA}"/>
              </a:ext>
            </a:extLst>
          </p:cNvPr>
          <p:cNvGraphicFramePr>
            <a:graphicFrameLocks noGrp="1"/>
          </p:cNvGraphicFramePr>
          <p:nvPr>
            <p:extLst>
              <p:ext uri="{D42A27DB-BD31-4B8C-83A1-F6EECF244321}">
                <p14:modId xmlns:p14="http://schemas.microsoft.com/office/powerpoint/2010/main" val="394735769"/>
              </p:ext>
            </p:extLst>
          </p:nvPr>
        </p:nvGraphicFramePr>
        <p:xfrm>
          <a:off x="3392665" y="1445539"/>
          <a:ext cx="5253037" cy="3256020"/>
        </p:xfrm>
        <a:graphic>
          <a:graphicData uri="http://schemas.openxmlformats.org/drawingml/2006/table">
            <a:tbl>
              <a:tblPr firstRow="1" bandRow="1">
                <a:tableStyleId>{21E4AEA4-8DFA-4A89-87EB-49C32662AFE0}</a:tableStyleId>
              </a:tblPr>
              <a:tblGrid>
                <a:gridCol w="535523">
                  <a:extLst>
                    <a:ext uri="{9D8B030D-6E8A-4147-A177-3AD203B41FA5}">
                      <a16:colId xmlns:a16="http://schemas.microsoft.com/office/drawing/2014/main" val="1351008796"/>
                    </a:ext>
                  </a:extLst>
                </a:gridCol>
                <a:gridCol w="531845">
                  <a:extLst>
                    <a:ext uri="{9D8B030D-6E8A-4147-A177-3AD203B41FA5}">
                      <a16:colId xmlns:a16="http://schemas.microsoft.com/office/drawing/2014/main" val="1752468797"/>
                    </a:ext>
                  </a:extLst>
                </a:gridCol>
                <a:gridCol w="2052734">
                  <a:extLst>
                    <a:ext uri="{9D8B030D-6E8A-4147-A177-3AD203B41FA5}">
                      <a16:colId xmlns:a16="http://schemas.microsoft.com/office/drawing/2014/main" val="559768178"/>
                    </a:ext>
                  </a:extLst>
                </a:gridCol>
                <a:gridCol w="861457">
                  <a:extLst>
                    <a:ext uri="{9D8B030D-6E8A-4147-A177-3AD203B41FA5}">
                      <a16:colId xmlns:a16="http://schemas.microsoft.com/office/drawing/2014/main" val="1148587230"/>
                    </a:ext>
                  </a:extLst>
                </a:gridCol>
                <a:gridCol w="1271478">
                  <a:extLst>
                    <a:ext uri="{9D8B030D-6E8A-4147-A177-3AD203B41FA5}">
                      <a16:colId xmlns:a16="http://schemas.microsoft.com/office/drawing/2014/main" val="1646304084"/>
                    </a:ext>
                  </a:extLst>
                </a:gridCol>
              </a:tblGrid>
              <a:tr h="434340">
                <a:tc>
                  <a:txBody>
                    <a:bodyPr/>
                    <a:lstStyle/>
                    <a:p>
                      <a:pPr marL="0" indent="0" algn="l">
                        <a:buFont typeface="Arial" panose="020B0604020202020204" pitchFamily="34" charset="0"/>
                        <a:buNone/>
                      </a:pPr>
                      <a:r>
                        <a:rPr lang="nb-NO" sz="1100"/>
                        <a:t>Fra</a:t>
                      </a:r>
                    </a:p>
                  </a:txBody>
                  <a:tcPr/>
                </a:tc>
                <a:tc>
                  <a:txBody>
                    <a:bodyPr/>
                    <a:lstStyle/>
                    <a:p>
                      <a:pPr marL="0" indent="0" algn="l">
                        <a:buFont typeface="Arial" panose="020B0604020202020204" pitchFamily="34" charset="0"/>
                        <a:buNone/>
                      </a:pPr>
                      <a:r>
                        <a:rPr lang="nb-NO" sz="1100"/>
                        <a:t>Til</a:t>
                      </a:r>
                    </a:p>
                  </a:txBody>
                  <a:tcPr/>
                </a:tc>
                <a:tc>
                  <a:txBody>
                    <a:bodyPr/>
                    <a:lstStyle/>
                    <a:p>
                      <a:pPr marL="0" indent="0" algn="l">
                        <a:buFont typeface="Arial" panose="020B0604020202020204" pitchFamily="34" charset="0"/>
                        <a:buNone/>
                      </a:pPr>
                      <a:r>
                        <a:rPr lang="nb-NO" sz="1100"/>
                        <a:t>Tema som skal belyses</a:t>
                      </a:r>
                      <a:endParaRPr lang="nb-NO" sz="1100">
                        <a:solidFill>
                          <a:schemeClr val="bg1"/>
                        </a:solidFill>
                      </a:endParaRPr>
                    </a:p>
                  </a:txBody>
                  <a:tcPr/>
                </a:tc>
                <a:tc>
                  <a:txBody>
                    <a:bodyPr/>
                    <a:lstStyle/>
                    <a:p>
                      <a:pPr marL="0" indent="0" algn="l">
                        <a:buFont typeface="Arial" panose="020B0604020202020204" pitchFamily="34" charset="0"/>
                        <a:buNone/>
                      </a:pPr>
                      <a:r>
                        <a:rPr lang="nb-NO" sz="1100"/>
                        <a:t>Format</a:t>
                      </a:r>
                    </a:p>
                  </a:txBody>
                  <a:tcPr/>
                </a:tc>
                <a:tc>
                  <a:txBody>
                    <a:bodyPr/>
                    <a:lstStyle/>
                    <a:p>
                      <a:pPr marL="0" indent="0" algn="l">
                        <a:buFont typeface="Arial" panose="020B0604020202020204" pitchFamily="34" charset="0"/>
                        <a:buNone/>
                      </a:pPr>
                      <a:r>
                        <a:rPr lang="nb-NO" sz="1100"/>
                        <a:t>Deltakere</a:t>
                      </a:r>
                    </a:p>
                  </a:txBody>
                  <a:tcPr/>
                </a:tc>
                <a:extLst>
                  <a:ext uri="{0D108BD9-81ED-4DB2-BD59-A6C34878D82A}">
                    <a16:rowId xmlns:a16="http://schemas.microsoft.com/office/drawing/2014/main" val="1129494764"/>
                  </a:ext>
                </a:extLst>
              </a:tr>
              <a:tr h="502920">
                <a:tc>
                  <a:txBody>
                    <a:bodyPr/>
                    <a:lstStyle/>
                    <a:p>
                      <a:pPr marL="0" indent="0" algn="l">
                        <a:buFont typeface="Arial" panose="020B0604020202020204" pitchFamily="34" charset="0"/>
                        <a:buNone/>
                      </a:pPr>
                      <a:r>
                        <a:rPr lang="nb-NO" sz="900" i="0"/>
                        <a:t>09:00</a:t>
                      </a:r>
                    </a:p>
                  </a:txBody>
                  <a:tcPr anchor="ctr"/>
                </a:tc>
                <a:tc>
                  <a:txBody>
                    <a:bodyPr/>
                    <a:lstStyle/>
                    <a:p>
                      <a:pPr marL="0" indent="0" algn="l">
                        <a:buFont typeface="Arial" panose="020B0604020202020204" pitchFamily="34" charset="0"/>
                        <a:buNone/>
                      </a:pPr>
                      <a:r>
                        <a:rPr lang="nb-NO" sz="900" i="0"/>
                        <a:t>09:30</a:t>
                      </a:r>
                    </a:p>
                  </a:txBody>
                  <a:tcPr anchor="ctr"/>
                </a:tc>
                <a:tc>
                  <a:txBody>
                    <a:bodyPr/>
                    <a:lstStyle/>
                    <a:p>
                      <a:pPr marL="0" indent="0" algn="l">
                        <a:buFont typeface="Arial" panose="020B0604020202020204" pitchFamily="34" charset="0"/>
                        <a:buNone/>
                      </a:pPr>
                      <a:r>
                        <a:rPr lang="nb-NO" sz="900" b="0">
                          <a:solidFill>
                            <a:schemeClr val="tx1"/>
                          </a:solidFill>
                        </a:rPr>
                        <a:t>Kort intro til sprintmetodikk</a:t>
                      </a:r>
                    </a:p>
                    <a:p>
                      <a:pPr marL="0" indent="0" algn="l">
                        <a:buFont typeface="Arial" panose="020B0604020202020204" pitchFamily="34" charset="0"/>
                        <a:buNone/>
                      </a:pPr>
                      <a:r>
                        <a:rPr lang="nb-NO" sz="900" b="0">
                          <a:solidFill>
                            <a:schemeClr val="tx1"/>
                          </a:solidFill>
                        </a:rPr>
                        <a:t>Hvor er vi nå</a:t>
                      </a:r>
                    </a:p>
                  </a:txBody>
                  <a:tcPr anchor="ctr"/>
                </a:tc>
                <a:tc>
                  <a:txBody>
                    <a:bodyPr/>
                    <a:lstStyle/>
                    <a:p>
                      <a:pPr marL="0" indent="0" algn="l">
                        <a:buFont typeface="Arial" panose="020B0604020202020204" pitchFamily="34" charset="0"/>
                        <a:buNone/>
                      </a:pPr>
                      <a:r>
                        <a:rPr lang="nb-NO" sz="900"/>
                        <a:t>Fysisk rom</a:t>
                      </a:r>
                    </a:p>
                  </a:txBody>
                  <a:tcPr anchor="ct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err="1"/>
                        <a:t>Kjerneteam</a:t>
                      </a:r>
                      <a:endParaRPr lang="nb-NO" sz="900"/>
                    </a:p>
                  </a:txBody>
                  <a:tcPr anchor="ctr"/>
                </a:tc>
                <a:extLst>
                  <a:ext uri="{0D108BD9-81ED-4DB2-BD59-A6C34878D82A}">
                    <a16:rowId xmlns:a16="http://schemas.microsoft.com/office/drawing/2014/main" val="1758165501"/>
                  </a:ext>
                </a:extLst>
              </a:tr>
              <a:tr h="502920">
                <a:tc>
                  <a:txBody>
                    <a:bodyPr/>
                    <a:lstStyle/>
                    <a:p>
                      <a:pPr marL="0" indent="0" algn="l">
                        <a:buFont typeface="Arial" panose="020B0604020202020204" pitchFamily="34" charset="0"/>
                        <a:buNone/>
                      </a:pPr>
                      <a:r>
                        <a:rPr lang="nb-NO" sz="900" i="0"/>
                        <a:t>09:30</a:t>
                      </a:r>
                    </a:p>
                  </a:txBody>
                  <a:tcPr anchor="ctr"/>
                </a:tc>
                <a:tc>
                  <a:txBody>
                    <a:bodyPr/>
                    <a:lstStyle/>
                    <a:p>
                      <a:pPr marL="0" indent="0" algn="l">
                        <a:buFont typeface="Arial" panose="020B0604020202020204" pitchFamily="34" charset="0"/>
                        <a:buNone/>
                      </a:pPr>
                      <a:r>
                        <a:rPr lang="nb-NO" sz="900" i="0"/>
                        <a:t>11:30</a:t>
                      </a:r>
                    </a:p>
                  </a:txBody>
                  <a:tcPr anchor="ctr"/>
                </a:tc>
                <a:tc>
                  <a:txBody>
                    <a:bodyPr/>
                    <a:lstStyle/>
                    <a:p>
                      <a:pPr marL="0" indent="0" algn="l">
                        <a:buFont typeface="Arial" panose="020B0604020202020204" pitchFamily="34" charset="0"/>
                        <a:buNone/>
                      </a:pPr>
                      <a:r>
                        <a:rPr lang="nb-NO" sz="900" b="0">
                          <a:solidFill>
                            <a:schemeClr val="tx1"/>
                          </a:solidFill>
                        </a:rPr>
                        <a:t>Lukke første diamant</a:t>
                      </a:r>
                    </a:p>
                  </a:txBody>
                  <a:tcPr anchor="ctr"/>
                </a:tc>
                <a:tc>
                  <a:txBody>
                    <a:bodyPr/>
                    <a:lstStyle/>
                    <a:p>
                      <a:pPr marL="0" indent="0" algn="l">
                        <a:buFont typeface="Arial" panose="020B0604020202020204" pitchFamily="34" charset="0"/>
                        <a:buNone/>
                      </a:pPr>
                      <a:r>
                        <a:rPr lang="nb-NO" sz="900"/>
                        <a:t>Fysisk rom</a:t>
                      </a:r>
                    </a:p>
                  </a:txBody>
                  <a:tcPr anchor="ct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a:t>Kjerneteam</a:t>
                      </a:r>
                    </a:p>
                  </a:txBody>
                  <a:tcPr anchor="ctr"/>
                </a:tc>
                <a:extLst>
                  <a:ext uri="{0D108BD9-81ED-4DB2-BD59-A6C34878D82A}">
                    <a16:rowId xmlns:a16="http://schemas.microsoft.com/office/drawing/2014/main" val="2339501375"/>
                  </a:ext>
                </a:extLst>
              </a:tr>
              <a:tr h="502920">
                <a:tc>
                  <a:txBody>
                    <a:bodyPr/>
                    <a:lstStyle/>
                    <a:p>
                      <a:pPr marL="0" indent="0" algn="l">
                        <a:buFont typeface="Arial" panose="020B0604020202020204" pitchFamily="34" charset="0"/>
                        <a:buNone/>
                      </a:pPr>
                      <a:r>
                        <a:rPr lang="nb-NO" sz="900" i="0"/>
                        <a:t>11:30</a:t>
                      </a:r>
                    </a:p>
                  </a:txBody>
                  <a:tcPr anchor="ctr"/>
                </a:tc>
                <a:tc>
                  <a:txBody>
                    <a:bodyPr/>
                    <a:lstStyle/>
                    <a:p>
                      <a:pPr marL="0" indent="0" algn="l">
                        <a:buFont typeface="Arial" panose="020B0604020202020204" pitchFamily="34" charset="0"/>
                        <a:buNone/>
                      </a:pPr>
                      <a:r>
                        <a:rPr lang="nb-NO" sz="900" i="0"/>
                        <a:t>12:30</a:t>
                      </a:r>
                    </a:p>
                  </a:txBody>
                  <a:tcPr anchor="ctr"/>
                </a:tc>
                <a:tc>
                  <a:txBody>
                    <a:bodyPr/>
                    <a:lstStyle/>
                    <a:p>
                      <a:pPr marL="0" indent="0" algn="l">
                        <a:buFont typeface="Arial" panose="020B0604020202020204" pitchFamily="34" charset="0"/>
                        <a:buNone/>
                      </a:pPr>
                      <a:r>
                        <a:rPr lang="nb-NO" sz="900" b="0" err="1">
                          <a:solidFill>
                            <a:schemeClr val="tx1"/>
                          </a:solidFill>
                        </a:rPr>
                        <a:t>Lønsj</a:t>
                      </a:r>
                      <a:endParaRPr lang="nb-NO" sz="900" b="0">
                        <a:solidFill>
                          <a:schemeClr val="tx1"/>
                        </a:solidFill>
                      </a:endParaRPr>
                    </a:p>
                  </a:txBody>
                  <a:tcPr anchor="ctr"/>
                </a:tc>
                <a:tc>
                  <a:txBody>
                    <a:bodyPr/>
                    <a:lstStyle/>
                    <a:p>
                      <a:pPr marL="0" indent="0" algn="l">
                        <a:buFont typeface="Arial" panose="020B0604020202020204" pitchFamily="34" charset="0"/>
                        <a:buNone/>
                      </a:pPr>
                      <a:endParaRPr lang="nb-NO" sz="900"/>
                    </a:p>
                  </a:txBody>
                  <a:tcPr anchor="ct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900"/>
                    </a:p>
                  </a:txBody>
                  <a:tcPr anchor="ctr"/>
                </a:tc>
                <a:extLst>
                  <a:ext uri="{0D108BD9-81ED-4DB2-BD59-A6C34878D82A}">
                    <a16:rowId xmlns:a16="http://schemas.microsoft.com/office/drawing/2014/main" val="4025273126"/>
                  </a:ext>
                </a:extLst>
              </a:tr>
              <a:tr h="502920">
                <a:tc>
                  <a:txBody>
                    <a:bodyPr/>
                    <a:lstStyle/>
                    <a:p>
                      <a:pPr marL="0" indent="0" algn="l">
                        <a:buFont typeface="Arial" panose="020B0604020202020204" pitchFamily="34" charset="0"/>
                        <a:buNone/>
                      </a:pPr>
                      <a:r>
                        <a:rPr lang="nb-NO" sz="900" i="0"/>
                        <a:t>12:30</a:t>
                      </a:r>
                    </a:p>
                  </a:txBody>
                  <a:tcPr anchor="ctr"/>
                </a:tc>
                <a:tc>
                  <a:txBody>
                    <a:bodyPr/>
                    <a:lstStyle/>
                    <a:p>
                      <a:pPr marL="0" indent="0" algn="l">
                        <a:buFont typeface="Arial" panose="020B0604020202020204" pitchFamily="34" charset="0"/>
                        <a:buNone/>
                      </a:pPr>
                      <a:r>
                        <a:rPr lang="nb-NO" sz="900" i="0"/>
                        <a:t>15:00</a:t>
                      </a:r>
                    </a:p>
                  </a:txBody>
                  <a:tcPr anchor="ctr"/>
                </a:tc>
                <a:tc>
                  <a:txBody>
                    <a:bodyPr/>
                    <a:lstStyle/>
                    <a:p>
                      <a:pPr marL="0" indent="0" algn="l">
                        <a:buFont typeface="Arial" panose="020B0604020202020204" pitchFamily="34" charset="0"/>
                        <a:buNone/>
                      </a:pPr>
                      <a:r>
                        <a:rPr lang="nb-NO" sz="900" b="0">
                          <a:solidFill>
                            <a:schemeClr val="tx1"/>
                          </a:solidFill>
                        </a:rPr>
                        <a:t>Åpne andre diamant</a:t>
                      </a:r>
                    </a:p>
                    <a:p>
                      <a:pPr marL="0" indent="0" algn="l">
                        <a:buFont typeface="Arial" panose="020B0604020202020204" pitchFamily="34" charset="0"/>
                        <a:buNone/>
                      </a:pPr>
                      <a:r>
                        <a:rPr lang="nb-NO" sz="900" b="0">
                          <a:solidFill>
                            <a:schemeClr val="tx1"/>
                          </a:solidFill>
                        </a:rPr>
                        <a:t>Idéutvikling: Mitt drømmescenario</a:t>
                      </a:r>
                    </a:p>
                  </a:txBody>
                  <a:tcPr anchor="ctr"/>
                </a:tc>
                <a:tc>
                  <a:txBody>
                    <a:bodyPr/>
                    <a:lstStyle/>
                    <a:p>
                      <a:pPr marL="0" indent="0" algn="l">
                        <a:buFont typeface="Arial" panose="020B0604020202020204" pitchFamily="34" charset="0"/>
                        <a:buNone/>
                      </a:pPr>
                      <a:r>
                        <a:rPr lang="nb-NO" sz="900"/>
                        <a:t>Fysisk rom</a:t>
                      </a:r>
                    </a:p>
                  </a:txBody>
                  <a:tcPr anchor="ct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err="1"/>
                        <a:t>Kjerneteam</a:t>
                      </a:r>
                      <a:endParaRPr lang="nb-NO" sz="900"/>
                    </a:p>
                  </a:txBody>
                  <a:tcPr anchor="ctr"/>
                </a:tc>
                <a:extLst>
                  <a:ext uri="{0D108BD9-81ED-4DB2-BD59-A6C34878D82A}">
                    <a16:rowId xmlns:a16="http://schemas.microsoft.com/office/drawing/2014/main" val="3762337630"/>
                  </a:ext>
                </a:extLst>
              </a:tr>
              <a:tr h="405000">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i="0"/>
                        <a:t>15:00</a:t>
                      </a:r>
                    </a:p>
                    <a:p>
                      <a:pPr marL="0" indent="0" algn="l">
                        <a:buFont typeface="Arial" panose="020B0604020202020204" pitchFamily="34" charset="0"/>
                        <a:buNone/>
                      </a:pPr>
                      <a:endParaRPr lang="nb-NO" sz="900" i="0"/>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i="0"/>
                        <a:t>16:00</a:t>
                      </a:r>
                    </a:p>
                    <a:p>
                      <a:pPr marL="0" indent="0" algn="l">
                        <a:buFont typeface="Arial" panose="020B0604020202020204" pitchFamily="34" charset="0"/>
                        <a:buNone/>
                      </a:pPr>
                      <a:endParaRPr lang="nb-NO" sz="900" i="0"/>
                    </a:p>
                  </a:txBody>
                  <a:tcPr anchor="ctr"/>
                </a:tc>
                <a:tc>
                  <a:txBody>
                    <a:bodyPr/>
                    <a:lstStyle/>
                    <a:p>
                      <a:pPr marL="0" indent="0" algn="l">
                        <a:buFont typeface="Arial" panose="020B0604020202020204" pitchFamily="34" charset="0"/>
                        <a:buNone/>
                      </a:pPr>
                      <a:r>
                        <a:rPr lang="nb-NO" sz="900" b="0">
                          <a:solidFill>
                            <a:schemeClr val="tx1"/>
                          </a:solidFill>
                        </a:rPr>
                        <a:t>Oppsummering av dagen og planlegging av neste dag</a:t>
                      </a:r>
                    </a:p>
                  </a:txBody>
                  <a:tcPr anchor="ctr"/>
                </a:tc>
                <a:tc>
                  <a:txBody>
                    <a:bodyPr/>
                    <a:lstStyle/>
                    <a:p>
                      <a:pPr marL="0" indent="0" algn="l">
                        <a:buFont typeface="Arial" panose="020B0604020202020204" pitchFamily="34" charset="0"/>
                        <a:buNone/>
                      </a:pPr>
                      <a:r>
                        <a:rPr lang="nb-NO" sz="900"/>
                        <a:t>Fysisk rom</a:t>
                      </a:r>
                    </a:p>
                  </a:txBody>
                  <a:tcPr anchor="ct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a:t>Prosjektgruppa</a:t>
                      </a:r>
                    </a:p>
                  </a:txBody>
                  <a:tcPr anchor="ctr"/>
                </a:tc>
                <a:extLst>
                  <a:ext uri="{0D108BD9-81ED-4DB2-BD59-A6C34878D82A}">
                    <a16:rowId xmlns:a16="http://schemas.microsoft.com/office/drawing/2014/main" val="3481912879"/>
                  </a:ext>
                </a:extLst>
              </a:tr>
              <a:tr h="405000">
                <a:tc>
                  <a:txBody>
                    <a:bodyPr/>
                    <a:lstStyle/>
                    <a:p>
                      <a:pPr marL="0" indent="0" algn="l">
                        <a:buFont typeface="Arial" panose="020B0604020202020204" pitchFamily="34" charset="0"/>
                        <a:buNone/>
                      </a:pPr>
                      <a:r>
                        <a:rPr lang="nb-NO" sz="900" i="0"/>
                        <a:t>16:00</a:t>
                      </a:r>
                    </a:p>
                  </a:txBody>
                  <a:tcPr anchor="ctr"/>
                </a:tc>
                <a:tc>
                  <a:txBody>
                    <a:bodyPr/>
                    <a:lstStyle/>
                    <a:p>
                      <a:pPr marL="0" indent="0" algn="l">
                        <a:buFont typeface="Arial" panose="020B0604020202020204" pitchFamily="34" charset="0"/>
                        <a:buNone/>
                      </a:pPr>
                      <a:r>
                        <a:rPr lang="nb-NO" sz="900" i="0"/>
                        <a:t>16:30</a:t>
                      </a:r>
                    </a:p>
                  </a:txBody>
                  <a:tcPr anchor="ctr"/>
                </a:tc>
                <a:tc>
                  <a:txBody>
                    <a:bodyPr/>
                    <a:lstStyle/>
                    <a:p>
                      <a:pPr marL="0" indent="0" algn="l">
                        <a:buFont typeface="Arial" panose="020B0604020202020204" pitchFamily="34" charset="0"/>
                        <a:buNone/>
                      </a:pPr>
                      <a:r>
                        <a:rPr lang="nb-NO" sz="900" b="0">
                          <a:solidFill>
                            <a:schemeClr val="tx1"/>
                          </a:solidFill>
                        </a:rPr>
                        <a:t>Standup med prosjekteier</a:t>
                      </a:r>
                    </a:p>
                  </a:txBody>
                  <a:tcPr anchor="ctr"/>
                </a:tc>
                <a:tc>
                  <a:txBody>
                    <a:bodyPr/>
                    <a:lstStyle/>
                    <a:p>
                      <a:pPr marL="0" indent="0" algn="l">
                        <a:buFont typeface="Arial" panose="020B0604020202020204" pitchFamily="34" charset="0"/>
                        <a:buNone/>
                      </a:pPr>
                      <a:r>
                        <a:rPr lang="nb-NO" sz="900"/>
                        <a:t>Digitalt</a:t>
                      </a:r>
                    </a:p>
                  </a:txBody>
                  <a:tcPr anchor="ct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a:t>Prosjektleder/</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t>prosjektansvarlig</a:t>
                      </a:r>
                    </a:p>
                  </a:txBody>
                  <a:tcPr anchor="ctr"/>
                </a:tc>
                <a:extLst>
                  <a:ext uri="{0D108BD9-81ED-4DB2-BD59-A6C34878D82A}">
                    <a16:rowId xmlns:a16="http://schemas.microsoft.com/office/drawing/2014/main" val="2178290483"/>
                  </a:ext>
                </a:extLst>
              </a:tr>
            </a:tbl>
          </a:graphicData>
        </a:graphic>
      </p:graphicFrame>
      <p:graphicFrame>
        <p:nvGraphicFramePr>
          <p:cNvPr id="9" name="Table 8">
            <a:extLst>
              <a:ext uri="{FF2B5EF4-FFF2-40B4-BE49-F238E27FC236}">
                <a16:creationId xmlns:a16="http://schemas.microsoft.com/office/drawing/2014/main" id="{17F74376-37C0-4AE9-9BE1-29D27E5C7ABA}"/>
              </a:ext>
            </a:extLst>
          </p:cNvPr>
          <p:cNvGraphicFramePr>
            <a:graphicFrameLocks noGrp="1"/>
          </p:cNvGraphicFramePr>
          <p:nvPr>
            <p:extLst>
              <p:ext uri="{D42A27DB-BD31-4B8C-83A1-F6EECF244321}">
                <p14:modId xmlns:p14="http://schemas.microsoft.com/office/powerpoint/2010/main" val="4147511455"/>
              </p:ext>
            </p:extLst>
          </p:nvPr>
        </p:nvGraphicFramePr>
        <p:xfrm>
          <a:off x="1135461" y="2651658"/>
          <a:ext cx="1822343" cy="1909475"/>
        </p:xfrm>
        <a:graphic>
          <a:graphicData uri="http://schemas.openxmlformats.org/drawingml/2006/table">
            <a:tbl>
              <a:tblPr firstRow="1">
                <a:tableStyleId>{21E4AEA4-8DFA-4A89-87EB-49C32662AFE0}</a:tableStyleId>
              </a:tblPr>
              <a:tblGrid>
                <a:gridCol w="1822343">
                  <a:extLst>
                    <a:ext uri="{9D8B030D-6E8A-4147-A177-3AD203B41FA5}">
                      <a16:colId xmlns:a16="http://schemas.microsoft.com/office/drawing/2014/main" val="748787648"/>
                    </a:ext>
                  </a:extLst>
                </a:gridCol>
              </a:tblGrid>
              <a:tr h="262890">
                <a:tc>
                  <a:txBody>
                    <a:bodyPr/>
                    <a:lstStyle/>
                    <a:p>
                      <a:pPr marL="0" indent="0" algn="ctr">
                        <a:buFont typeface="Arial" panose="020B0604020202020204" pitchFamily="34" charset="0"/>
                        <a:buNone/>
                      </a:pPr>
                      <a:r>
                        <a:rPr lang="nb-NO" sz="1100" b="1">
                          <a:solidFill>
                            <a:schemeClr val="tx2"/>
                          </a:solidFill>
                        </a:rPr>
                        <a:t>Hypoteser (og skisser)</a:t>
                      </a:r>
                    </a:p>
                  </a:txBody>
                  <a:tcPr>
                    <a:solidFill>
                      <a:schemeClr val="bg1"/>
                    </a:solidFill>
                  </a:tcPr>
                </a:tc>
                <a:extLst>
                  <a:ext uri="{0D108BD9-81ED-4DB2-BD59-A6C34878D82A}">
                    <a16:rowId xmlns:a16="http://schemas.microsoft.com/office/drawing/2014/main" val="1074765073"/>
                  </a:ext>
                </a:extLst>
              </a:tr>
              <a:tr h="945545">
                <a:tc>
                  <a:txBody>
                    <a:bodyPr/>
                    <a:lstStyle/>
                    <a:p>
                      <a:pPr marL="171450" indent="-171450" algn="l">
                        <a:buFont typeface="Arial" panose="020B0604020202020204" pitchFamily="34" charset="0"/>
                        <a:buChar char="•"/>
                      </a:pPr>
                      <a:r>
                        <a:rPr lang="nb-NO" sz="1000"/>
                        <a:t>Konkrete løsningsforslag per problemstilling</a:t>
                      </a:r>
                    </a:p>
                  </a:txBody>
                  <a:tcPr>
                    <a:solidFill>
                      <a:schemeClr val="bg1"/>
                    </a:solidFill>
                  </a:tcPr>
                </a:tc>
                <a:extLst>
                  <a:ext uri="{0D108BD9-81ED-4DB2-BD59-A6C34878D82A}">
                    <a16:rowId xmlns:a16="http://schemas.microsoft.com/office/drawing/2014/main" val="2599379424"/>
                  </a:ext>
                </a:extLst>
              </a:tr>
              <a:tr h="701040">
                <a:tc>
                  <a:txBody>
                    <a:bodyPr/>
                    <a:lstStyle/>
                    <a:p>
                      <a:pPr marL="171450" indent="-171450" algn="l">
                        <a:buFont typeface="Arial" panose="020B0604020202020204" pitchFamily="34" charset="0"/>
                        <a:buChar char="•"/>
                      </a:pPr>
                      <a:r>
                        <a:rPr lang="nb-NO" sz="1000" err="1"/>
                        <a:t>Kjerneteam</a:t>
                      </a:r>
                      <a:endParaRPr lang="nb-NO" sz="1000"/>
                    </a:p>
                  </a:txBody>
                  <a:tcPr>
                    <a:solidFill>
                      <a:schemeClr val="bg1"/>
                    </a:solidFill>
                  </a:tcPr>
                </a:tc>
                <a:extLst>
                  <a:ext uri="{0D108BD9-81ED-4DB2-BD59-A6C34878D82A}">
                    <a16:rowId xmlns:a16="http://schemas.microsoft.com/office/drawing/2014/main" val="3787517410"/>
                  </a:ext>
                </a:extLst>
              </a:tr>
            </a:tbl>
          </a:graphicData>
        </a:graphic>
      </p:graphicFrame>
      <p:sp>
        <p:nvSpPr>
          <p:cNvPr id="10" name="Rectangle: Rounded Corners 9">
            <a:extLst>
              <a:ext uri="{FF2B5EF4-FFF2-40B4-BE49-F238E27FC236}">
                <a16:creationId xmlns:a16="http://schemas.microsoft.com/office/drawing/2014/main" id="{8BBD4709-56A2-4440-A6EF-F8D4D4D3C5A4}"/>
              </a:ext>
            </a:extLst>
          </p:cNvPr>
          <p:cNvSpPr/>
          <p:nvPr/>
        </p:nvSpPr>
        <p:spPr>
          <a:xfrm rot="20869639">
            <a:off x="904641" y="3815586"/>
            <a:ext cx="434077" cy="115872"/>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700">
                <a:solidFill>
                  <a:schemeClr val="tx1">
                    <a:lumMod val="75000"/>
                    <a:lumOff val="25000"/>
                  </a:schemeClr>
                </a:solidFill>
              </a:rPr>
              <a:t>Deltakere</a:t>
            </a:r>
          </a:p>
        </p:txBody>
      </p:sp>
      <p:sp>
        <p:nvSpPr>
          <p:cNvPr id="11" name="Rectangle: Rounded Corners 10">
            <a:extLst>
              <a:ext uri="{FF2B5EF4-FFF2-40B4-BE49-F238E27FC236}">
                <a16:creationId xmlns:a16="http://schemas.microsoft.com/office/drawing/2014/main" id="{5D717410-268F-48E3-A38F-DEADFD2B2D8B}"/>
              </a:ext>
            </a:extLst>
          </p:cNvPr>
          <p:cNvSpPr/>
          <p:nvPr/>
        </p:nvSpPr>
        <p:spPr>
          <a:xfrm rot="20973762">
            <a:off x="918422" y="2948554"/>
            <a:ext cx="434077" cy="115872"/>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700">
                <a:solidFill>
                  <a:schemeClr val="tx1">
                    <a:lumMod val="75000"/>
                    <a:lumOff val="25000"/>
                  </a:schemeClr>
                </a:solidFill>
              </a:rPr>
              <a:t>Aktiviteter</a:t>
            </a:r>
          </a:p>
        </p:txBody>
      </p:sp>
    </p:spTree>
    <p:extLst>
      <p:ext uri="{BB962C8B-B14F-4D97-AF65-F5344CB8AC3E}">
        <p14:creationId xmlns:p14="http://schemas.microsoft.com/office/powerpoint/2010/main" val="2634477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BF8893F-7AC5-4E66-B191-27EC7D7B4E21}"/>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8" name="Object 7" hidden="1">
                        <a:extLst>
                          <a:ext uri="{FF2B5EF4-FFF2-40B4-BE49-F238E27FC236}">
                            <a16:creationId xmlns:a16="http://schemas.microsoft.com/office/drawing/2014/main" id="{5BF8893F-7AC5-4E66-B191-27EC7D7B4E21}"/>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5" name="Picture 4" descr="A picture containing text, necktie&#10;&#10;Description automatically generated">
            <a:extLst>
              <a:ext uri="{FF2B5EF4-FFF2-40B4-BE49-F238E27FC236}">
                <a16:creationId xmlns:a16="http://schemas.microsoft.com/office/drawing/2014/main" id="{26AF2FAC-B754-4D1E-9644-751C25509AC1}"/>
              </a:ext>
            </a:extLst>
          </p:cNvPr>
          <p:cNvPicPr>
            <a:picLocks noChangeAspect="1"/>
          </p:cNvPicPr>
          <p:nvPr/>
        </p:nvPicPr>
        <p:blipFill>
          <a:blip r:embed="rId5"/>
          <a:stretch>
            <a:fillRect/>
          </a:stretch>
        </p:blipFill>
        <p:spPr>
          <a:xfrm>
            <a:off x="0" y="0"/>
            <a:ext cx="9144000" cy="5159230"/>
          </a:xfrm>
          <a:prstGeom prst="rect">
            <a:avLst/>
          </a:prstGeom>
        </p:spPr>
      </p:pic>
      <p:sp>
        <p:nvSpPr>
          <p:cNvPr id="9" name="TextBox 8">
            <a:extLst>
              <a:ext uri="{FF2B5EF4-FFF2-40B4-BE49-F238E27FC236}">
                <a16:creationId xmlns:a16="http://schemas.microsoft.com/office/drawing/2014/main" id="{25C47348-F7C1-4533-BEDA-FD6953D32040}"/>
              </a:ext>
            </a:extLst>
          </p:cNvPr>
          <p:cNvSpPr txBox="1"/>
          <p:nvPr/>
        </p:nvSpPr>
        <p:spPr>
          <a:xfrm>
            <a:off x="558142" y="3050449"/>
            <a:ext cx="7792839" cy="1107996"/>
          </a:xfrm>
          <a:prstGeom prst="rect">
            <a:avLst/>
          </a:prstGeom>
          <a:solidFill>
            <a:schemeClr val="bg1">
              <a:alpha val="50000"/>
            </a:schemeClr>
          </a:solidFill>
        </p:spPr>
        <p:txBody>
          <a:bodyPr wrap="square" rtlCol="0">
            <a:spAutoFit/>
          </a:bodyPr>
          <a:lstStyle/>
          <a:p>
            <a:r>
              <a:rPr lang="nb-NO" sz="6600" b="1"/>
              <a:t>Ville du helst…?</a:t>
            </a:r>
          </a:p>
        </p:txBody>
      </p:sp>
    </p:spTree>
    <p:extLst>
      <p:ext uri="{BB962C8B-B14F-4D97-AF65-F5344CB8AC3E}">
        <p14:creationId xmlns:p14="http://schemas.microsoft.com/office/powerpoint/2010/main" val="1945586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852A0-D070-4C1D-8E20-1A31E73C0217}"/>
              </a:ext>
            </a:extLst>
          </p:cNvPr>
          <p:cNvSpPr>
            <a:spLocks noGrp="1"/>
          </p:cNvSpPr>
          <p:nvPr>
            <p:ph type="title"/>
          </p:nvPr>
        </p:nvSpPr>
        <p:spPr>
          <a:xfrm>
            <a:off x="0" y="1774560"/>
            <a:ext cx="3312672" cy="1618008"/>
          </a:xfrm>
        </p:spPr>
        <p:txBody>
          <a:bodyPr/>
          <a:lstStyle/>
          <a:p>
            <a:pPr algn="ctr"/>
            <a:r>
              <a:rPr lang="nb-NO" sz="3300"/>
              <a:t>Hva er dine forventninger til denne uka?</a:t>
            </a:r>
          </a:p>
        </p:txBody>
      </p:sp>
      <p:sp>
        <p:nvSpPr>
          <p:cNvPr id="5" name="TextBox 4">
            <a:extLst>
              <a:ext uri="{FF2B5EF4-FFF2-40B4-BE49-F238E27FC236}">
                <a16:creationId xmlns:a16="http://schemas.microsoft.com/office/drawing/2014/main" id="{C277F05B-1FC1-4795-ACC7-73E453A7CA9C}"/>
              </a:ext>
            </a:extLst>
          </p:cNvPr>
          <p:cNvSpPr txBox="1"/>
          <p:nvPr/>
        </p:nvSpPr>
        <p:spPr>
          <a:xfrm>
            <a:off x="-3715443" y="2571750"/>
            <a:ext cx="2822815" cy="154657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a:t>Bruk 3 min</a:t>
            </a:r>
          </a:p>
          <a:p>
            <a:r>
              <a:rPr lang="en-US" sz="2400" err="1"/>
              <a:t>Skriv</a:t>
            </a:r>
            <a:r>
              <a:rPr lang="en-US" sz="2400"/>
              <a:t> </a:t>
            </a:r>
            <a:r>
              <a:rPr lang="en-US" sz="2400" err="1"/>
              <a:t>ned</a:t>
            </a:r>
            <a:r>
              <a:rPr lang="en-US" sz="2400"/>
              <a:t> dine </a:t>
            </a:r>
            <a:r>
              <a:rPr lang="en-US" sz="2400" err="1"/>
              <a:t>forventninger</a:t>
            </a:r>
            <a:r>
              <a:rPr lang="en-US" sz="2400"/>
              <a:t> </a:t>
            </a:r>
            <a:r>
              <a:rPr lang="en-US" sz="2400" err="1"/>
              <a:t>som</a:t>
            </a:r>
            <a:r>
              <a:rPr lang="en-US" sz="2400"/>
              <a:t> </a:t>
            </a:r>
            <a:r>
              <a:rPr lang="en-US" sz="2400" err="1"/>
              <a:t>stikkord</a:t>
            </a:r>
            <a:r>
              <a:rPr lang="en-US" sz="2400"/>
              <a:t> </a:t>
            </a:r>
            <a:r>
              <a:rPr lang="en-US" sz="2400" err="1"/>
              <a:t>på</a:t>
            </a:r>
            <a:r>
              <a:rPr lang="en-US" sz="2400"/>
              <a:t> post-its</a:t>
            </a:r>
          </a:p>
        </p:txBody>
      </p:sp>
      <p:pic>
        <p:nvPicPr>
          <p:cNvPr id="4" name="Picture 3" descr="Person tying shoes">
            <a:extLst>
              <a:ext uri="{FF2B5EF4-FFF2-40B4-BE49-F238E27FC236}">
                <a16:creationId xmlns:a16="http://schemas.microsoft.com/office/drawing/2014/main" id="{C4D45952-655C-4DB4-B80D-DB080B0762D3}"/>
              </a:ext>
            </a:extLst>
          </p:cNvPr>
          <p:cNvPicPr>
            <a:picLocks noChangeAspect="1"/>
          </p:cNvPicPr>
          <p:nvPr/>
        </p:nvPicPr>
        <p:blipFill rotWithShape="1">
          <a:blip r:embed="rId3">
            <a:extLst>
              <a:ext uri="{28A0092B-C50C-407E-A947-70E740481C1C}">
                <a14:useLocalDpi xmlns:a14="http://schemas.microsoft.com/office/drawing/2010/main" val="0"/>
              </a:ext>
            </a:extLst>
          </a:blip>
          <a:srcRect l="8655" r="16257"/>
          <a:stretch/>
        </p:blipFill>
        <p:spPr>
          <a:xfrm>
            <a:off x="3200400" y="0"/>
            <a:ext cx="5943600" cy="5143500"/>
          </a:xfrm>
          <a:prstGeom prst="rect">
            <a:avLst/>
          </a:prstGeom>
        </p:spPr>
      </p:pic>
    </p:spTree>
    <p:extLst>
      <p:ext uri="{BB962C8B-B14F-4D97-AF65-F5344CB8AC3E}">
        <p14:creationId xmlns:p14="http://schemas.microsoft.com/office/powerpoint/2010/main" val="4156850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White arrows going to the red target">
            <a:extLst>
              <a:ext uri="{FF2B5EF4-FFF2-40B4-BE49-F238E27FC236}">
                <a16:creationId xmlns:a16="http://schemas.microsoft.com/office/drawing/2014/main" id="{BBC7F7F2-91FC-0990-1BFB-C8F67230DC47}"/>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b="8926"/>
          <a:stretch/>
        </p:blipFill>
        <p:spPr>
          <a:xfrm>
            <a:off x="0" y="-1581150"/>
            <a:ext cx="10244137" cy="6219825"/>
          </a:xfrm>
          <a:prstGeom prst="rect">
            <a:avLst/>
          </a:prstGeom>
        </p:spPr>
      </p:pic>
      <p:sp>
        <p:nvSpPr>
          <p:cNvPr id="2" name="Tittel 1">
            <a:extLst>
              <a:ext uri="{FF2B5EF4-FFF2-40B4-BE49-F238E27FC236}">
                <a16:creationId xmlns:a16="http://schemas.microsoft.com/office/drawing/2014/main" id="{FED88288-B799-9800-D4F3-FB9EFB7B9942}"/>
              </a:ext>
            </a:extLst>
          </p:cNvPr>
          <p:cNvSpPr>
            <a:spLocks noGrp="1"/>
          </p:cNvSpPr>
          <p:nvPr>
            <p:ph type="title"/>
          </p:nvPr>
        </p:nvSpPr>
        <p:spPr>
          <a:xfrm>
            <a:off x="457200" y="685752"/>
            <a:ext cx="8229600" cy="646331"/>
          </a:xfrm>
        </p:spPr>
        <p:txBody>
          <a:bodyPr/>
          <a:lstStyle/>
          <a:p>
            <a:r>
              <a:rPr lang="nb-NO"/>
              <a:t>Oppdrag fra prosjekteier</a:t>
            </a:r>
            <a:endParaRPr lang="nb-NO">
              <a:highlight>
                <a:srgbClr val="FF0000"/>
              </a:highlight>
            </a:endParaRPr>
          </a:p>
        </p:txBody>
      </p:sp>
      <p:sp>
        <p:nvSpPr>
          <p:cNvPr id="3" name="Plassholder for innhold 2">
            <a:extLst>
              <a:ext uri="{FF2B5EF4-FFF2-40B4-BE49-F238E27FC236}">
                <a16:creationId xmlns:a16="http://schemas.microsoft.com/office/drawing/2014/main" id="{1ED22CE5-1F20-F5EE-5DCA-AFC6AAB6D76B}"/>
              </a:ext>
            </a:extLst>
          </p:cNvPr>
          <p:cNvSpPr>
            <a:spLocks noGrp="1"/>
          </p:cNvSpPr>
          <p:nvPr>
            <p:ph sz="half" idx="1"/>
          </p:nvPr>
        </p:nvSpPr>
        <p:spPr>
          <a:xfrm>
            <a:off x="457201" y="1401799"/>
            <a:ext cx="3993356" cy="3344372"/>
          </a:xfrm>
        </p:spPr>
        <p:txBody>
          <a:bodyPr vert="horz" lIns="67500" tIns="35100" rIns="67500" bIns="35100" rtlCol="0" anchor="t">
            <a:noAutofit/>
          </a:bodyPr>
          <a:lstStyle/>
          <a:p>
            <a:pPr marL="0" indent="0">
              <a:buNone/>
            </a:pPr>
            <a:r>
              <a:rPr lang="nb-NO" sz="1425"/>
              <a:t>Sprinten skal levere </a:t>
            </a:r>
            <a:r>
              <a:rPr lang="nb-NO" sz="1425" b="1"/>
              <a:t>4 konseptforslag</a:t>
            </a:r>
            <a:r>
              <a:rPr lang="nb-NO" sz="1425"/>
              <a:t> til ny organisering i fellesadministrasjonen, og beskrive hvilke prinsipper som ligger til grunn for organiseringen. De tre forhåndsdefinerte alternativene skal være en del av leveransen. Minst ett av forslagene må legge til rette for etablering og oppbygging av et kompetansemiljø for utvikling og prosjektledelse.</a:t>
            </a:r>
          </a:p>
          <a:p>
            <a:pPr marL="0" indent="0">
              <a:buNone/>
            </a:pPr>
            <a:endParaRPr lang="nb-NO" sz="1425"/>
          </a:p>
          <a:p>
            <a:pPr marL="0" indent="0">
              <a:buNone/>
            </a:pPr>
            <a:r>
              <a:rPr lang="nb-NO" sz="1425"/>
              <a:t>Deltakerne i sprinten får i oppdrag å finne en løsning til det beste for NTNU som helhet. Enhetenes ulike interesser vil ivaretas gjennom referansegruppa og i styringsgruppa.</a:t>
            </a:r>
          </a:p>
        </p:txBody>
      </p:sp>
      <p:sp>
        <p:nvSpPr>
          <p:cNvPr id="4" name="Content Placeholder 3">
            <a:extLst>
              <a:ext uri="{FF2B5EF4-FFF2-40B4-BE49-F238E27FC236}">
                <a16:creationId xmlns:a16="http://schemas.microsoft.com/office/drawing/2014/main" id="{FBB49F78-6317-1BAD-3EAB-615AE683693C}"/>
              </a:ext>
            </a:extLst>
          </p:cNvPr>
          <p:cNvSpPr>
            <a:spLocks noGrp="1"/>
          </p:cNvSpPr>
          <p:nvPr>
            <p:ph sz="half" idx="2"/>
          </p:nvPr>
        </p:nvSpPr>
        <p:spPr>
          <a:xfrm>
            <a:off x="4572000" y="2090057"/>
            <a:ext cx="4229100" cy="2656113"/>
          </a:xfrm>
        </p:spPr>
        <p:txBody>
          <a:bodyPr>
            <a:normAutofit fontScale="85000" lnSpcReduction="10000"/>
          </a:bodyPr>
          <a:lstStyle/>
          <a:p>
            <a:pPr marL="0" indent="0">
              <a:buNone/>
            </a:pPr>
            <a:r>
              <a:rPr lang="nb-NO" sz="1800" b="1"/>
              <a:t>Elementer som bør være med i prototypene:</a:t>
            </a:r>
          </a:p>
          <a:p>
            <a:pPr marL="342434" indent="-285274"/>
            <a:r>
              <a:rPr lang="nb-NO" sz="1500"/>
              <a:t>Prinsipp(er) for organisering</a:t>
            </a:r>
          </a:p>
          <a:p>
            <a:pPr marL="342434" indent="-285274"/>
            <a:r>
              <a:rPr lang="nb-NO" sz="1500"/>
              <a:t>Forslag til organisatorisk modell</a:t>
            </a:r>
          </a:p>
          <a:p>
            <a:pPr marL="342434" indent="-285274"/>
            <a:r>
              <a:rPr lang="nb-NO" sz="1500"/>
              <a:t>Forslag til hvilke kompetansemiljø som kan gå inn i en eventuell ny avdeling, og hvem som blir nødvendige/relevante samarbeidspartnere med ved andre avdelinger</a:t>
            </a:r>
          </a:p>
          <a:p>
            <a:pPr marL="342434" indent="-285274"/>
            <a:r>
              <a:rPr lang="nb-NO" sz="1500"/>
              <a:t>Beskrivelse av hvordan de spesielle samarbeidsområdene fra kunnskapsgrunnlaget blir påvirket av ny organisering</a:t>
            </a:r>
          </a:p>
          <a:p>
            <a:pPr marL="342434" indent="-285274"/>
            <a:r>
              <a:rPr lang="nb-NO" sz="1500"/>
              <a:t>Beskrivelse av hvordan denne organiseringen skal fungere i kontekst av FA som helhet, og ut mot nivå 2 og 3</a:t>
            </a:r>
          </a:p>
        </p:txBody>
      </p:sp>
    </p:spTree>
    <p:extLst>
      <p:ext uri="{BB962C8B-B14F-4D97-AF65-F5344CB8AC3E}">
        <p14:creationId xmlns:p14="http://schemas.microsoft.com/office/powerpoint/2010/main" val="17167602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7179A9B-4702-DA80-9A2A-C733FB5A8E1C}"/>
              </a:ext>
            </a:extLst>
          </p:cNvPr>
          <p:cNvSpPr>
            <a:spLocks noGrp="1"/>
          </p:cNvSpPr>
          <p:nvPr>
            <p:ph type="title"/>
          </p:nvPr>
        </p:nvSpPr>
        <p:spPr>
          <a:xfrm>
            <a:off x="301385" y="298339"/>
            <a:ext cx="8418747" cy="648512"/>
          </a:xfrm>
        </p:spPr>
        <p:txBody>
          <a:bodyPr/>
          <a:lstStyle/>
          <a:p>
            <a:r>
              <a:rPr lang="en-US" err="1"/>
              <a:t>Mål</a:t>
            </a:r>
            <a:endParaRPr lang="en-US"/>
          </a:p>
        </p:txBody>
      </p:sp>
      <p:pic>
        <p:nvPicPr>
          <p:cNvPr id="3" name="Bilde 2" descr="Kompass og kart">
            <a:extLst>
              <a:ext uri="{FF2B5EF4-FFF2-40B4-BE49-F238E27FC236}">
                <a16:creationId xmlns:a16="http://schemas.microsoft.com/office/drawing/2014/main" id="{31499D3B-0D0A-C5AF-ACA1-89DDEB7285C7}"/>
              </a:ext>
            </a:extLst>
          </p:cNvPr>
          <p:cNvPicPr>
            <a:picLocks noChangeAspect="1"/>
          </p:cNvPicPr>
          <p:nvPr/>
        </p:nvPicPr>
        <p:blipFill rotWithShape="1">
          <a:blip r:embed="rId3"/>
          <a:srcRect t="4077" r="1" b="1"/>
          <a:stretch/>
        </p:blipFill>
        <p:spPr>
          <a:xfrm>
            <a:off x="301385" y="1010266"/>
            <a:ext cx="8418747" cy="3613774"/>
          </a:xfrm>
          <a:prstGeom prst="rect">
            <a:avLst/>
          </a:prstGeom>
          <a:noFill/>
        </p:spPr>
      </p:pic>
    </p:spTree>
    <p:extLst>
      <p:ext uri="{BB962C8B-B14F-4D97-AF65-F5344CB8AC3E}">
        <p14:creationId xmlns:p14="http://schemas.microsoft.com/office/powerpoint/2010/main" val="2635652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AC830A-0309-BC22-5F79-4F4150A6FD76}"/>
              </a:ext>
            </a:extLst>
          </p:cNvPr>
          <p:cNvSpPr>
            <a:spLocks noGrp="1"/>
          </p:cNvSpPr>
          <p:nvPr>
            <p:ph type="title"/>
          </p:nvPr>
        </p:nvSpPr>
        <p:spPr>
          <a:xfrm>
            <a:off x="301385" y="298339"/>
            <a:ext cx="8418747" cy="648512"/>
          </a:xfrm>
        </p:spPr>
        <p:txBody>
          <a:bodyPr wrap="square" anchor="t">
            <a:normAutofit fontScale="90000"/>
          </a:bodyPr>
          <a:lstStyle/>
          <a:p>
            <a:r>
              <a:rPr lang="nb-NO"/>
              <a:t>Langsiktig mål for NTNUs administrasjon</a:t>
            </a:r>
          </a:p>
        </p:txBody>
      </p:sp>
      <p:sp>
        <p:nvSpPr>
          <p:cNvPr id="4" name="Plassholder for innhold 3">
            <a:extLst>
              <a:ext uri="{FF2B5EF4-FFF2-40B4-BE49-F238E27FC236}">
                <a16:creationId xmlns:a16="http://schemas.microsoft.com/office/drawing/2014/main" id="{17FD1A71-C98A-E07B-AB30-0BD8647EF7B1}"/>
              </a:ext>
            </a:extLst>
          </p:cNvPr>
          <p:cNvSpPr>
            <a:spLocks noGrp="1"/>
          </p:cNvSpPr>
          <p:nvPr>
            <p:ph idx="1"/>
          </p:nvPr>
        </p:nvSpPr>
        <p:spPr>
          <a:xfrm>
            <a:off x="245165" y="1260845"/>
            <a:ext cx="8418747" cy="1310905"/>
          </a:xfrm>
        </p:spPr>
        <p:txBody>
          <a:bodyPr>
            <a:normAutofit/>
          </a:bodyPr>
          <a:lstStyle/>
          <a:p>
            <a:pPr marL="0" indent="0" rtl="0" fontAlgn="base">
              <a:lnSpc>
                <a:spcPct val="90000"/>
              </a:lnSpc>
              <a:buNone/>
            </a:pPr>
            <a:r>
              <a:rPr lang="nb-NO" sz="2000" b="0" i="1">
                <a:effectLst/>
              </a:rPr>
              <a:t>«Vi har utviklet og modernisert det teknisk-administrative støtteapparatet og yter tjenester med riktig kvalitet tilpasset behovet til brukerne. Hver medarbeiders kompetanse blir verdsatt og utviklet systematisk»</a:t>
            </a:r>
            <a:r>
              <a:rPr lang="nb-NO" sz="2000" b="0" i="0">
                <a:effectLst/>
              </a:rPr>
              <a:t>. </a:t>
            </a:r>
            <a:endParaRPr lang="nb-NO" sz="2000"/>
          </a:p>
        </p:txBody>
      </p:sp>
      <p:sp>
        <p:nvSpPr>
          <p:cNvPr id="9" name="TekstSylinder 8">
            <a:extLst>
              <a:ext uri="{FF2B5EF4-FFF2-40B4-BE49-F238E27FC236}">
                <a16:creationId xmlns:a16="http://schemas.microsoft.com/office/drawing/2014/main" id="{5AD729C5-4C4A-ED45-8B90-26F7761EAA8F}"/>
              </a:ext>
            </a:extLst>
          </p:cNvPr>
          <p:cNvSpPr txBox="1"/>
          <p:nvPr/>
        </p:nvSpPr>
        <p:spPr>
          <a:xfrm>
            <a:off x="0" y="2571750"/>
            <a:ext cx="8474967" cy="1865126"/>
          </a:xfrm>
          <a:prstGeom prst="rect">
            <a:avLst/>
          </a:prstGeom>
          <a:noFill/>
        </p:spPr>
        <p:txBody>
          <a:bodyPr wrap="square" rtlCol="0">
            <a:spAutoFit/>
          </a:bodyPr>
          <a:lstStyle/>
          <a:p>
            <a:pPr marL="742950" lvl="1" indent="-285750" fontAlgn="base">
              <a:lnSpc>
                <a:spcPct val="90000"/>
              </a:lnSpc>
              <a:buFont typeface="Arial" panose="020B0604020202020204" pitchFamily="34" charset="0"/>
              <a:buChar char="•"/>
            </a:pPr>
            <a:r>
              <a:rPr lang="nb-NO" sz="1800" b="0" i="0">
                <a:effectLst/>
              </a:rPr>
              <a:t>Vi skal ha en administrasjon som er brukerorientert og effektiv på tvers av NTNU </a:t>
            </a:r>
          </a:p>
          <a:p>
            <a:pPr marL="742950" lvl="1" indent="-285750" fontAlgn="base">
              <a:lnSpc>
                <a:spcPct val="90000"/>
              </a:lnSpc>
              <a:buFont typeface="Arial" panose="020B0604020202020204" pitchFamily="34" charset="0"/>
              <a:buChar char="•"/>
            </a:pPr>
            <a:r>
              <a:rPr lang="nb-NO" sz="1800" b="0" i="0">
                <a:effectLst/>
              </a:rPr>
              <a:t>Vi skal ha gode administrative prosesser som underbygger faglig virksomhet hele veien​ </a:t>
            </a:r>
          </a:p>
          <a:p>
            <a:pPr marL="742950" lvl="1" indent="-285750" fontAlgn="base">
              <a:lnSpc>
                <a:spcPct val="90000"/>
              </a:lnSpc>
              <a:buFont typeface="Arial" panose="020B0604020202020204" pitchFamily="34" charset="0"/>
              <a:buChar char="•"/>
            </a:pPr>
            <a:r>
              <a:rPr lang="nb-NO" sz="1800" b="0" i="0">
                <a:effectLst/>
              </a:rPr>
              <a:t>Vi skal strekke oss mot å ha enda tydeligere og mer gjennomgående felles prosesser og ​digitale verktøy</a:t>
            </a:r>
          </a:p>
          <a:p>
            <a:endParaRPr lang="nb-NO"/>
          </a:p>
        </p:txBody>
      </p:sp>
    </p:spTree>
    <p:extLst>
      <p:ext uri="{BB962C8B-B14F-4D97-AF65-F5344CB8AC3E}">
        <p14:creationId xmlns:p14="http://schemas.microsoft.com/office/powerpoint/2010/main" val="263804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E62A506-90B5-BC91-DBC5-33D60C0E776B}"/>
              </a:ext>
            </a:extLst>
          </p:cNvPr>
          <p:cNvSpPr>
            <a:spLocks noGrp="1"/>
          </p:cNvSpPr>
          <p:nvPr>
            <p:ph type="title"/>
          </p:nvPr>
        </p:nvSpPr>
        <p:spPr/>
        <p:txBody>
          <a:bodyPr/>
          <a:lstStyle/>
          <a:p>
            <a:r>
              <a:rPr lang="nb-NO"/>
              <a:t>Sprintmål</a:t>
            </a:r>
          </a:p>
        </p:txBody>
      </p:sp>
      <p:sp>
        <p:nvSpPr>
          <p:cNvPr id="3" name="Plassholder for innhold 2">
            <a:extLst>
              <a:ext uri="{FF2B5EF4-FFF2-40B4-BE49-F238E27FC236}">
                <a16:creationId xmlns:a16="http://schemas.microsoft.com/office/drawing/2014/main" id="{29FB4045-B7B4-A50A-1B01-8A2E47121234}"/>
              </a:ext>
            </a:extLst>
          </p:cNvPr>
          <p:cNvSpPr>
            <a:spLocks noGrp="1"/>
          </p:cNvSpPr>
          <p:nvPr>
            <p:ph idx="1"/>
          </p:nvPr>
        </p:nvSpPr>
        <p:spPr>
          <a:xfrm>
            <a:off x="301385" y="1010265"/>
            <a:ext cx="8418747" cy="4033311"/>
          </a:xfrm>
        </p:spPr>
        <p:txBody>
          <a:bodyPr/>
          <a:lstStyle/>
          <a:p>
            <a:r>
              <a:rPr lang="nb-NO" sz="2800" i="1"/>
              <a:t>Målet med sprinten er å levere minimum en prototype for hvert alternativ som ligger i mandatet</a:t>
            </a:r>
          </a:p>
          <a:p>
            <a:pPr marL="0" indent="0">
              <a:buNone/>
            </a:pPr>
            <a:endParaRPr lang="nb-NO" sz="2800" i="1"/>
          </a:p>
          <a:p>
            <a:r>
              <a:rPr lang="nb-NO" sz="2800" i="1"/>
              <a:t>Til grunn for alle prototypene ligger at de skal representere en løsning som svarer ut problembeskrivelsen i mandatet (konseptnotatet)</a:t>
            </a:r>
          </a:p>
        </p:txBody>
      </p:sp>
    </p:spTree>
    <p:extLst>
      <p:ext uri="{BB962C8B-B14F-4D97-AF65-F5344CB8AC3E}">
        <p14:creationId xmlns:p14="http://schemas.microsoft.com/office/powerpoint/2010/main" val="1253347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A51D2F0-057C-80AB-85D0-4079D02BF991}"/>
              </a:ext>
            </a:extLst>
          </p:cNvPr>
          <p:cNvSpPr>
            <a:spLocks noGrp="1"/>
          </p:cNvSpPr>
          <p:nvPr>
            <p:ph type="title"/>
          </p:nvPr>
        </p:nvSpPr>
        <p:spPr>
          <a:xfrm>
            <a:off x="301385" y="298339"/>
            <a:ext cx="8418747" cy="648512"/>
          </a:xfrm>
        </p:spPr>
        <p:txBody>
          <a:bodyPr/>
          <a:lstStyle/>
          <a:p>
            <a:r>
              <a:rPr lang="en-US" err="1"/>
              <a:t>Sprintspørsmål</a:t>
            </a:r>
            <a:endParaRPr lang="en-US"/>
          </a:p>
        </p:txBody>
      </p:sp>
      <p:pic>
        <p:nvPicPr>
          <p:cNvPr id="3" name="Bilde 2" descr="Person med idé">
            <a:extLst>
              <a:ext uri="{FF2B5EF4-FFF2-40B4-BE49-F238E27FC236}">
                <a16:creationId xmlns:a16="http://schemas.microsoft.com/office/drawing/2014/main" id="{5D5356D2-BD21-00AD-252C-99A834DF0B18}"/>
              </a:ext>
            </a:extLst>
          </p:cNvPr>
          <p:cNvPicPr>
            <a:picLocks noChangeAspect="1"/>
          </p:cNvPicPr>
          <p:nvPr/>
        </p:nvPicPr>
        <p:blipFill rotWithShape="1">
          <a:blip r:embed="rId3"/>
          <a:srcRect t="13053" r="1" b="22640"/>
          <a:stretch/>
        </p:blipFill>
        <p:spPr>
          <a:xfrm>
            <a:off x="301385" y="1010266"/>
            <a:ext cx="8418747" cy="3613774"/>
          </a:xfrm>
          <a:prstGeom prst="rect">
            <a:avLst/>
          </a:prstGeom>
          <a:noFill/>
        </p:spPr>
      </p:pic>
    </p:spTree>
    <p:extLst>
      <p:ext uri="{BB962C8B-B14F-4D97-AF65-F5344CB8AC3E}">
        <p14:creationId xmlns:p14="http://schemas.microsoft.com/office/powerpoint/2010/main" val="462407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FE23F8-72D2-E64B-B9C2-8C16EC1B275B}"/>
              </a:ext>
            </a:extLst>
          </p:cNvPr>
          <p:cNvSpPr>
            <a:spLocks noGrp="1"/>
          </p:cNvSpPr>
          <p:nvPr>
            <p:ph type="title"/>
          </p:nvPr>
        </p:nvSpPr>
        <p:spPr>
          <a:xfrm>
            <a:off x="457200" y="205979"/>
            <a:ext cx="5133109" cy="857250"/>
          </a:xfrm>
        </p:spPr>
        <p:txBody>
          <a:bodyPr anchor="t">
            <a:normAutofit fontScale="90000"/>
          </a:bodyPr>
          <a:lstStyle/>
          <a:p>
            <a:r>
              <a:rPr lang="nb-NO" sz="3300"/>
              <a:t>Hvorfor endre fellesadministrasjonen?</a:t>
            </a:r>
          </a:p>
        </p:txBody>
      </p:sp>
      <p:sp>
        <p:nvSpPr>
          <p:cNvPr id="3" name="Plassholder for innhold 2">
            <a:extLst>
              <a:ext uri="{FF2B5EF4-FFF2-40B4-BE49-F238E27FC236}">
                <a16:creationId xmlns:a16="http://schemas.microsoft.com/office/drawing/2014/main" id="{B695E83B-4A59-3B43-8765-AD5BE8E0B36B}"/>
              </a:ext>
            </a:extLst>
          </p:cNvPr>
          <p:cNvSpPr>
            <a:spLocks noGrp="1"/>
          </p:cNvSpPr>
          <p:nvPr>
            <p:ph sz="half" idx="1"/>
          </p:nvPr>
        </p:nvSpPr>
        <p:spPr>
          <a:xfrm>
            <a:off x="457200" y="1200151"/>
            <a:ext cx="4038600" cy="3394472"/>
          </a:xfrm>
        </p:spPr>
        <p:txBody>
          <a:bodyPr>
            <a:normAutofit/>
          </a:bodyPr>
          <a:lstStyle/>
          <a:p>
            <a:pPr marL="0" marR="53975" lvl="0" indent="0">
              <a:lnSpc>
                <a:spcPct val="90000"/>
              </a:lnSpc>
              <a:spcAft>
                <a:spcPts val="300"/>
              </a:spcAft>
              <a:buNone/>
            </a:pPr>
            <a:r>
              <a:rPr lang="nb-NO" sz="2000" b="1" dirty="0">
                <a:effectLst/>
                <a:latin typeface="Calibri" panose="020F0502020204030204" pitchFamily="34" charset="0"/>
                <a:cs typeface="Calibri" panose="020F0502020204030204" pitchFamily="34" charset="0"/>
              </a:rPr>
              <a:t>Det er behov for å:</a:t>
            </a:r>
          </a:p>
          <a:p>
            <a:pPr marL="342900" marR="53975" lvl="0" indent="-342900">
              <a:lnSpc>
                <a:spcPct val="90000"/>
              </a:lnSpc>
              <a:spcAft>
                <a:spcPts val="300"/>
              </a:spcAft>
              <a:buFont typeface="Symbol" panose="05050102010706020507" pitchFamily="18" charset="2"/>
              <a:buChar char=""/>
            </a:pPr>
            <a:r>
              <a:rPr lang="nb-NO" sz="1800" dirty="0">
                <a:latin typeface="Calibri" panose="020F0502020204030204" pitchFamily="34" charset="0"/>
                <a:cs typeface="Calibri" panose="020F0502020204030204" pitchFamily="34" charset="0"/>
              </a:rPr>
              <a:t>forb</a:t>
            </a:r>
            <a:r>
              <a:rPr lang="nb-NO" sz="1800" dirty="0">
                <a:effectLst/>
                <a:latin typeface="Calibri" panose="020F0502020204030204" pitchFamily="34" charset="0"/>
                <a:cs typeface="Calibri" panose="020F0502020204030204" pitchFamily="34" charset="0"/>
              </a:rPr>
              <a:t>edre koordinering, samordning og samhandling på tvers i fellesadministrasjonen</a:t>
            </a:r>
          </a:p>
          <a:p>
            <a:pPr marL="342900" marR="53975" lvl="0" indent="-342900">
              <a:lnSpc>
                <a:spcPct val="90000"/>
              </a:lnSpc>
              <a:spcAft>
                <a:spcPts val="300"/>
              </a:spcAft>
              <a:buFont typeface="Symbol" panose="05050102010706020507" pitchFamily="18" charset="2"/>
              <a:buChar char=""/>
            </a:pPr>
            <a:r>
              <a:rPr lang="nb-NO" sz="1800" dirty="0">
                <a:latin typeface="Calibri" panose="020F0502020204030204" pitchFamily="34" charset="0"/>
                <a:cs typeface="Calibri" panose="020F0502020204030204" pitchFamily="34" charset="0"/>
              </a:rPr>
              <a:t>etablere t</a:t>
            </a:r>
            <a:r>
              <a:rPr lang="nb-NO" sz="1800" dirty="0">
                <a:effectLst/>
                <a:latin typeface="Calibri" panose="020F0502020204030204" pitchFamily="34" charset="0"/>
                <a:cs typeface="Calibri" panose="020F0502020204030204" pitchFamily="34" charset="0"/>
              </a:rPr>
              <a:t>ydeligere roller og ansvar, spesielt i lederlinja</a:t>
            </a:r>
          </a:p>
          <a:p>
            <a:pPr marL="342900" marR="53975" lvl="0" indent="-342900">
              <a:lnSpc>
                <a:spcPct val="90000"/>
              </a:lnSpc>
              <a:spcAft>
                <a:spcPts val="300"/>
              </a:spcAft>
              <a:buFont typeface="Symbol" panose="05050102010706020507" pitchFamily="18" charset="2"/>
              <a:buChar char=""/>
            </a:pPr>
            <a:r>
              <a:rPr lang="nb-NO" sz="1800" dirty="0">
                <a:latin typeface="Calibri" panose="020F0502020204030204" pitchFamily="34" charset="0"/>
                <a:cs typeface="Calibri" panose="020F0502020204030204" pitchFamily="34" charset="0"/>
              </a:rPr>
              <a:t>øke</a:t>
            </a:r>
            <a:r>
              <a:rPr lang="nb-NO" sz="1800" dirty="0">
                <a:effectLst/>
                <a:latin typeface="Calibri" panose="020F0502020204030204" pitchFamily="34" charset="0"/>
                <a:cs typeface="Calibri" panose="020F0502020204030204" pitchFamily="34" charset="0"/>
              </a:rPr>
              <a:t> gjennomføringskraften og styrke prioriteringsevnen </a:t>
            </a:r>
          </a:p>
          <a:p>
            <a:pPr marL="342900" marR="53975" lvl="0" indent="-342900">
              <a:lnSpc>
                <a:spcPct val="90000"/>
              </a:lnSpc>
              <a:spcAft>
                <a:spcPts val="300"/>
              </a:spcAft>
              <a:buFont typeface="Symbol" panose="05050102010706020507" pitchFamily="18" charset="2"/>
              <a:buChar char=""/>
            </a:pPr>
            <a:r>
              <a:rPr lang="nb-NO" sz="1800" dirty="0">
                <a:latin typeface="Calibri" panose="020F0502020204030204" pitchFamily="34" charset="0"/>
                <a:cs typeface="Calibri" panose="020F0502020204030204" pitchFamily="34" charset="0"/>
              </a:rPr>
              <a:t>Styrke utviklingskraften</a:t>
            </a:r>
            <a:endParaRPr lang="nb-NO" sz="1800" dirty="0">
              <a:effectLst/>
              <a:latin typeface="Calibri" panose="020F0502020204030204" pitchFamily="34" charset="0"/>
              <a:cs typeface="Calibri" panose="020F0502020204030204" pitchFamily="34" charset="0"/>
            </a:endParaRPr>
          </a:p>
          <a:p>
            <a:pPr marL="342900" marR="53975" lvl="0" indent="-342900">
              <a:lnSpc>
                <a:spcPct val="90000"/>
              </a:lnSpc>
              <a:spcAft>
                <a:spcPts val="300"/>
              </a:spcAft>
              <a:buFont typeface="Symbol" panose="05050102010706020507" pitchFamily="18" charset="2"/>
              <a:buChar char=""/>
            </a:pPr>
            <a:r>
              <a:rPr lang="nb-NO" sz="1800" dirty="0">
                <a:latin typeface="Calibri" panose="020F0502020204030204" pitchFamily="34" charset="0"/>
                <a:cs typeface="Calibri" panose="020F0502020204030204" pitchFamily="34" charset="0"/>
              </a:rPr>
              <a:t>u</a:t>
            </a:r>
            <a:r>
              <a:rPr lang="nb-NO" sz="1800" dirty="0">
                <a:effectLst/>
                <a:latin typeface="Calibri" panose="020F0502020204030204" pitchFamily="34" charset="0"/>
                <a:cs typeface="Calibri" panose="020F0502020204030204" pitchFamily="34" charset="0"/>
              </a:rPr>
              <a:t>tvikle mer effektive prosesser og tjenester tilpasset brukerne</a:t>
            </a:r>
            <a:r>
              <a:rPr lang="nb-NO" sz="1800" dirty="0">
                <a:effectLst/>
              </a:rPr>
              <a:t>. </a:t>
            </a:r>
          </a:p>
          <a:p>
            <a:pPr>
              <a:lnSpc>
                <a:spcPct val="90000"/>
              </a:lnSpc>
            </a:pPr>
            <a:endParaRPr lang="nb-NO" sz="1800" dirty="0"/>
          </a:p>
        </p:txBody>
      </p:sp>
      <p:pic>
        <p:nvPicPr>
          <p:cNvPr id="1026" name="Picture 2" descr="Herding Cats: Being advice to aspiring academic and research leaders:  Garrett, Geoff, Davies, Graeme: 9781908009340: Amazon.com: Books">
            <a:extLst>
              <a:ext uri="{FF2B5EF4-FFF2-40B4-BE49-F238E27FC236}">
                <a16:creationId xmlns:a16="http://schemas.microsoft.com/office/drawing/2014/main" id="{A14BD951-F85B-B02E-AE94-DF86AA8AE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972" y="21677"/>
            <a:ext cx="378602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009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02590-CD4A-13D4-3414-6CD4C73C92C6}"/>
              </a:ext>
            </a:extLst>
          </p:cNvPr>
          <p:cNvSpPr>
            <a:spLocks noGrp="1"/>
          </p:cNvSpPr>
          <p:nvPr>
            <p:ph type="title"/>
          </p:nvPr>
        </p:nvSpPr>
        <p:spPr>
          <a:xfrm>
            <a:off x="457200" y="205979"/>
            <a:ext cx="8229600" cy="857250"/>
          </a:xfrm>
        </p:spPr>
        <p:txBody>
          <a:bodyPr anchor="t">
            <a:normAutofit/>
          </a:bodyPr>
          <a:lstStyle/>
          <a:p>
            <a:r>
              <a:rPr lang="nb-NO"/>
              <a:t>Oppgave</a:t>
            </a:r>
          </a:p>
        </p:txBody>
      </p:sp>
      <p:pic>
        <p:nvPicPr>
          <p:cNvPr id="5" name="Bilde 4" descr="Svart penn mot et ark med skygge lagte tall">
            <a:extLst>
              <a:ext uri="{FF2B5EF4-FFF2-40B4-BE49-F238E27FC236}">
                <a16:creationId xmlns:a16="http://schemas.microsoft.com/office/drawing/2014/main" id="{3F0C3C15-DCAD-A239-D1F5-B60AAB38C91B}"/>
              </a:ext>
            </a:extLst>
          </p:cNvPr>
          <p:cNvPicPr>
            <a:picLocks noChangeAspect="1"/>
          </p:cNvPicPr>
          <p:nvPr/>
        </p:nvPicPr>
        <p:blipFill>
          <a:blip r:embed="rId3"/>
          <a:stretch>
            <a:fillRect/>
          </a:stretch>
        </p:blipFill>
        <p:spPr>
          <a:xfrm>
            <a:off x="457200" y="1549504"/>
            <a:ext cx="4038600" cy="2695765"/>
          </a:xfrm>
          <a:prstGeom prst="rect">
            <a:avLst/>
          </a:prstGeom>
          <a:noFill/>
        </p:spPr>
      </p:pic>
      <p:sp>
        <p:nvSpPr>
          <p:cNvPr id="3" name="Content Placeholder 2">
            <a:extLst>
              <a:ext uri="{FF2B5EF4-FFF2-40B4-BE49-F238E27FC236}">
                <a16:creationId xmlns:a16="http://schemas.microsoft.com/office/drawing/2014/main" id="{481A6E69-9400-8626-8186-D51CB30A4EA6}"/>
              </a:ext>
            </a:extLst>
          </p:cNvPr>
          <p:cNvSpPr>
            <a:spLocks noGrp="1"/>
          </p:cNvSpPr>
          <p:nvPr>
            <p:ph sz="half" idx="2"/>
          </p:nvPr>
        </p:nvSpPr>
        <p:spPr>
          <a:xfrm>
            <a:off x="4648202" y="1929562"/>
            <a:ext cx="4038600" cy="1935647"/>
          </a:xfrm>
        </p:spPr>
        <p:txBody>
          <a:bodyPr>
            <a:normAutofit/>
          </a:bodyPr>
          <a:lstStyle/>
          <a:p>
            <a:pPr marL="0" indent="0">
              <a:buNone/>
            </a:pPr>
            <a:r>
              <a:rPr lang="nb-NO"/>
              <a:t>Gå sammen i par</a:t>
            </a:r>
          </a:p>
          <a:p>
            <a:pPr marL="0" indent="0">
              <a:buNone/>
            </a:pPr>
            <a:r>
              <a:rPr lang="nb-NO"/>
              <a:t>Skriv inntil 2 sprintspørsmål til 5 «tema»</a:t>
            </a:r>
          </a:p>
        </p:txBody>
      </p:sp>
    </p:spTree>
    <p:extLst>
      <p:ext uri="{BB962C8B-B14F-4D97-AF65-F5344CB8AC3E}">
        <p14:creationId xmlns:p14="http://schemas.microsoft.com/office/powerpoint/2010/main" val="2376140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91A7B-C30F-A799-491E-D1350C9B8D80}"/>
              </a:ext>
            </a:extLst>
          </p:cNvPr>
          <p:cNvSpPr>
            <a:spLocks noGrp="1"/>
          </p:cNvSpPr>
          <p:nvPr>
            <p:ph type="title"/>
          </p:nvPr>
        </p:nvSpPr>
        <p:spPr>
          <a:xfrm>
            <a:off x="301385" y="298339"/>
            <a:ext cx="8418747" cy="648512"/>
          </a:xfrm>
        </p:spPr>
        <p:txBody>
          <a:bodyPr wrap="square" anchor="t">
            <a:normAutofit/>
          </a:bodyPr>
          <a:lstStyle/>
          <a:p>
            <a:pPr>
              <a:lnSpc>
                <a:spcPct val="90000"/>
              </a:lnSpc>
            </a:pPr>
            <a:r>
              <a:rPr lang="nb-NO" sz="2000"/>
              <a:t>Vi stemmer frem de 3-5 viktigste sprintspørsmålene vi skal teste i sprinten</a:t>
            </a:r>
          </a:p>
        </p:txBody>
      </p:sp>
      <p:pic>
        <p:nvPicPr>
          <p:cNvPr id="4" name="Plassholder for innhold 3" descr="Svart penn mot et ark med skygge lagte tall">
            <a:extLst>
              <a:ext uri="{FF2B5EF4-FFF2-40B4-BE49-F238E27FC236}">
                <a16:creationId xmlns:a16="http://schemas.microsoft.com/office/drawing/2014/main" id="{59A5DE05-6513-4936-A3FC-D1FBA941ACF9}"/>
              </a:ext>
            </a:extLst>
          </p:cNvPr>
          <p:cNvPicPr>
            <a:picLocks noGrp="1" noChangeAspect="1"/>
          </p:cNvPicPr>
          <p:nvPr>
            <p:ph idx="1"/>
          </p:nvPr>
        </p:nvPicPr>
        <p:blipFill rotWithShape="1">
          <a:blip r:embed="rId2"/>
          <a:srcRect t="15595" r="1" b="20098"/>
          <a:stretch/>
        </p:blipFill>
        <p:spPr>
          <a:xfrm>
            <a:off x="301385" y="1010266"/>
            <a:ext cx="8418747" cy="3613774"/>
          </a:xfrm>
          <a:prstGeom prst="rect">
            <a:avLst/>
          </a:prstGeom>
          <a:noFill/>
        </p:spPr>
      </p:pic>
    </p:spTree>
    <p:extLst>
      <p:ext uri="{BB962C8B-B14F-4D97-AF65-F5344CB8AC3E}">
        <p14:creationId xmlns:p14="http://schemas.microsoft.com/office/powerpoint/2010/main" val="3570960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5D0463E-311D-42FD-B17A-BEAC4843D4E8}"/>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95D0463E-311D-42FD-B17A-BEAC4843D4E8}"/>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23" name="Picture 22" descr="An asphalt road and clear skies">
            <a:extLst>
              <a:ext uri="{FF2B5EF4-FFF2-40B4-BE49-F238E27FC236}">
                <a16:creationId xmlns:a16="http://schemas.microsoft.com/office/drawing/2014/main" id="{953E8F3E-2A8F-4B33-A337-E18A0A122FDF}"/>
              </a:ext>
            </a:extLst>
          </p:cNvPr>
          <p:cNvPicPr>
            <a:picLocks noChangeAspect="1"/>
          </p:cNvPicPr>
          <p:nvPr/>
        </p:nvPicPr>
        <p:blipFill>
          <a:blip r:embed="rId6"/>
          <a:stretch>
            <a:fillRect/>
          </a:stretch>
        </p:blipFill>
        <p:spPr>
          <a:xfrm>
            <a:off x="0" y="0"/>
            <a:ext cx="9144000" cy="5143500"/>
          </a:xfrm>
          <a:prstGeom prst="rect">
            <a:avLst/>
          </a:prstGeom>
        </p:spPr>
      </p:pic>
      <p:pic>
        <p:nvPicPr>
          <p:cNvPr id="24" name="Graphic 23" descr="Chevron arrows with solid fill">
            <a:extLst>
              <a:ext uri="{FF2B5EF4-FFF2-40B4-BE49-F238E27FC236}">
                <a16:creationId xmlns:a16="http://schemas.microsoft.com/office/drawing/2014/main" id="{4399083A-7B9B-4035-9E3D-5F84D80DC9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047959">
            <a:off x="6397579" y="3330957"/>
            <a:ext cx="685800" cy="685800"/>
          </a:xfrm>
          <a:prstGeom prst="rect">
            <a:avLst/>
          </a:prstGeom>
        </p:spPr>
      </p:pic>
      <p:sp>
        <p:nvSpPr>
          <p:cNvPr id="25" name="TextBox 24">
            <a:extLst>
              <a:ext uri="{FF2B5EF4-FFF2-40B4-BE49-F238E27FC236}">
                <a16:creationId xmlns:a16="http://schemas.microsoft.com/office/drawing/2014/main" id="{E961A6F2-7DD8-4895-8D45-301089C5879F}"/>
              </a:ext>
            </a:extLst>
          </p:cNvPr>
          <p:cNvSpPr txBox="1"/>
          <p:nvPr/>
        </p:nvSpPr>
        <p:spPr>
          <a:xfrm rot="17814719">
            <a:off x="6877411" y="2402134"/>
            <a:ext cx="747320" cy="461665"/>
          </a:xfrm>
          <a:prstGeom prst="rect">
            <a:avLst/>
          </a:prstGeom>
          <a:noFill/>
        </p:spPr>
        <p:txBody>
          <a:bodyPr wrap="none" rtlCol="0">
            <a:spAutoFit/>
          </a:bodyPr>
          <a:lstStyle/>
          <a:p>
            <a:r>
              <a:rPr lang="nb-NO" sz="2400" b="1"/>
              <a:t>???</a:t>
            </a:r>
          </a:p>
        </p:txBody>
      </p:sp>
      <p:pic>
        <p:nvPicPr>
          <p:cNvPr id="26" name="Graphic 25" descr="Chevron arrows with solid fill">
            <a:extLst>
              <a:ext uri="{FF2B5EF4-FFF2-40B4-BE49-F238E27FC236}">
                <a16:creationId xmlns:a16="http://schemas.microsoft.com/office/drawing/2014/main" id="{EFE23213-0002-4E62-BC90-04E94FB62F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047959">
            <a:off x="7486214" y="1258214"/>
            <a:ext cx="685800" cy="685800"/>
          </a:xfrm>
          <a:prstGeom prst="rect">
            <a:avLst/>
          </a:prstGeom>
        </p:spPr>
      </p:pic>
      <p:pic>
        <p:nvPicPr>
          <p:cNvPr id="27" name="Graphic 26" descr="Chevron arrows with solid fill">
            <a:extLst>
              <a:ext uri="{FF2B5EF4-FFF2-40B4-BE49-F238E27FC236}">
                <a16:creationId xmlns:a16="http://schemas.microsoft.com/office/drawing/2014/main" id="{A62F56B2-C221-4507-86B5-52EA5DE4A5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4011476" y="2971430"/>
            <a:ext cx="685800" cy="685800"/>
          </a:xfrm>
          <a:prstGeom prst="rect">
            <a:avLst/>
          </a:prstGeom>
        </p:spPr>
      </p:pic>
      <p:pic>
        <p:nvPicPr>
          <p:cNvPr id="28" name="Graphic 27" descr="Chevron arrows with solid fill">
            <a:extLst>
              <a:ext uri="{FF2B5EF4-FFF2-40B4-BE49-F238E27FC236}">
                <a16:creationId xmlns:a16="http://schemas.microsoft.com/office/drawing/2014/main" id="{EA40504C-FEB6-4A6A-ABFD-3A458BA940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280990">
            <a:off x="1610625" y="3386063"/>
            <a:ext cx="685800" cy="685800"/>
          </a:xfrm>
          <a:prstGeom prst="rect">
            <a:avLst/>
          </a:prstGeom>
        </p:spPr>
      </p:pic>
      <p:pic>
        <p:nvPicPr>
          <p:cNvPr id="29" name="Graphic 28" descr="Chevron arrows with solid fill">
            <a:extLst>
              <a:ext uri="{FF2B5EF4-FFF2-40B4-BE49-F238E27FC236}">
                <a16:creationId xmlns:a16="http://schemas.microsoft.com/office/drawing/2014/main" id="{856AAB4B-8B58-4959-953A-4EC748B57E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4046884" y="424497"/>
            <a:ext cx="685800" cy="685800"/>
          </a:xfrm>
          <a:prstGeom prst="rect">
            <a:avLst/>
          </a:prstGeom>
        </p:spPr>
      </p:pic>
      <p:sp>
        <p:nvSpPr>
          <p:cNvPr id="30" name="TextBox 29">
            <a:extLst>
              <a:ext uri="{FF2B5EF4-FFF2-40B4-BE49-F238E27FC236}">
                <a16:creationId xmlns:a16="http://schemas.microsoft.com/office/drawing/2014/main" id="{56A2C937-487D-4666-97A1-29A78362794D}"/>
              </a:ext>
            </a:extLst>
          </p:cNvPr>
          <p:cNvSpPr txBox="1"/>
          <p:nvPr/>
        </p:nvSpPr>
        <p:spPr>
          <a:xfrm rot="16200000">
            <a:off x="3959508" y="1808278"/>
            <a:ext cx="747320" cy="461665"/>
          </a:xfrm>
          <a:prstGeom prst="rect">
            <a:avLst/>
          </a:prstGeom>
          <a:noFill/>
        </p:spPr>
        <p:txBody>
          <a:bodyPr wrap="none" rtlCol="0">
            <a:spAutoFit/>
          </a:bodyPr>
          <a:lstStyle/>
          <a:p>
            <a:r>
              <a:rPr lang="nb-NO" sz="2400" b="1"/>
              <a:t>???</a:t>
            </a:r>
          </a:p>
        </p:txBody>
      </p:sp>
      <p:pic>
        <p:nvPicPr>
          <p:cNvPr id="31" name="Graphic 30" descr="Chevron arrows with solid fill">
            <a:extLst>
              <a:ext uri="{FF2B5EF4-FFF2-40B4-BE49-F238E27FC236}">
                <a16:creationId xmlns:a16="http://schemas.microsoft.com/office/drawing/2014/main" id="{FC4866F7-4F78-4DEB-A6F7-4AA98C2B33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280990">
            <a:off x="763094" y="1138088"/>
            <a:ext cx="685800" cy="685800"/>
          </a:xfrm>
          <a:prstGeom prst="rect">
            <a:avLst/>
          </a:prstGeom>
        </p:spPr>
      </p:pic>
      <p:sp>
        <p:nvSpPr>
          <p:cNvPr id="32" name="TextBox 31">
            <a:extLst>
              <a:ext uri="{FF2B5EF4-FFF2-40B4-BE49-F238E27FC236}">
                <a16:creationId xmlns:a16="http://schemas.microsoft.com/office/drawing/2014/main" id="{A09F2101-031C-4184-AD3B-F1F7CE08FD6F}"/>
              </a:ext>
            </a:extLst>
          </p:cNvPr>
          <p:cNvSpPr txBox="1"/>
          <p:nvPr/>
        </p:nvSpPr>
        <p:spPr>
          <a:xfrm rot="15060604">
            <a:off x="1092045" y="2302665"/>
            <a:ext cx="747320" cy="461665"/>
          </a:xfrm>
          <a:prstGeom prst="rect">
            <a:avLst/>
          </a:prstGeom>
          <a:noFill/>
        </p:spPr>
        <p:txBody>
          <a:bodyPr wrap="none" rtlCol="0">
            <a:spAutoFit/>
          </a:bodyPr>
          <a:lstStyle/>
          <a:p>
            <a:r>
              <a:rPr lang="nb-NO" sz="2400" b="1"/>
              <a:t>???</a:t>
            </a:r>
          </a:p>
        </p:txBody>
      </p:sp>
      <p:sp>
        <p:nvSpPr>
          <p:cNvPr id="2" name="Oval 1">
            <a:extLst>
              <a:ext uri="{FF2B5EF4-FFF2-40B4-BE49-F238E27FC236}">
                <a16:creationId xmlns:a16="http://schemas.microsoft.com/office/drawing/2014/main" id="{992C928D-539E-41D0-AFA3-B8D7FBCC9FE7}"/>
              </a:ext>
            </a:extLst>
          </p:cNvPr>
          <p:cNvSpPr/>
          <p:nvPr/>
        </p:nvSpPr>
        <p:spPr>
          <a:xfrm>
            <a:off x="2057401" y="3812369"/>
            <a:ext cx="4614620" cy="1197458"/>
          </a:xfrm>
          <a:prstGeom prst="ellipse">
            <a:avLst/>
          </a:prstGeom>
          <a:solidFill>
            <a:schemeClr val="bg2">
              <a:lumMod val="7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nb-NO" sz="2100" b="1">
                <a:solidFill>
                  <a:schemeClr val="tx1"/>
                </a:solidFill>
              </a:rPr>
              <a:t>Strategi</a:t>
            </a:r>
          </a:p>
          <a:p>
            <a:pPr algn="ctr"/>
            <a:r>
              <a:rPr lang="nb-NO" sz="2100" b="1">
                <a:solidFill>
                  <a:schemeClr val="tx1"/>
                </a:solidFill>
              </a:rPr>
              <a:t>Samarbeid</a:t>
            </a:r>
          </a:p>
        </p:txBody>
      </p:sp>
      <p:pic>
        <p:nvPicPr>
          <p:cNvPr id="35" name="Graphic 34" descr="Chevron arrows with solid fill">
            <a:extLst>
              <a:ext uri="{FF2B5EF4-FFF2-40B4-BE49-F238E27FC236}">
                <a16:creationId xmlns:a16="http://schemas.microsoft.com/office/drawing/2014/main" id="{63784F09-3550-47E6-8F0A-DE796E4B5E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4011476" y="2971430"/>
            <a:ext cx="685800" cy="685800"/>
          </a:xfrm>
          <a:prstGeom prst="rect">
            <a:avLst/>
          </a:prstGeom>
        </p:spPr>
      </p:pic>
      <p:pic>
        <p:nvPicPr>
          <p:cNvPr id="36" name="Graphic 35" descr="Chevron arrows with solid fill">
            <a:extLst>
              <a:ext uri="{FF2B5EF4-FFF2-40B4-BE49-F238E27FC236}">
                <a16:creationId xmlns:a16="http://schemas.microsoft.com/office/drawing/2014/main" id="{9F705681-E5DD-44B7-BFDD-D6EBFE62ED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280990">
            <a:off x="1610626" y="3386063"/>
            <a:ext cx="685800" cy="685800"/>
          </a:xfrm>
          <a:prstGeom prst="rect">
            <a:avLst/>
          </a:prstGeom>
        </p:spPr>
      </p:pic>
      <p:pic>
        <p:nvPicPr>
          <p:cNvPr id="38" name="Graphic 37" descr="Chevron arrows with solid fill">
            <a:extLst>
              <a:ext uri="{FF2B5EF4-FFF2-40B4-BE49-F238E27FC236}">
                <a16:creationId xmlns:a16="http://schemas.microsoft.com/office/drawing/2014/main" id="{253768F5-D377-4681-96E7-5F6F40BA63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280990">
            <a:off x="763095" y="1138088"/>
            <a:ext cx="685800" cy="685800"/>
          </a:xfrm>
          <a:prstGeom prst="rect">
            <a:avLst/>
          </a:prstGeom>
        </p:spPr>
      </p:pic>
      <p:sp>
        <p:nvSpPr>
          <p:cNvPr id="40" name="Oval 39">
            <a:extLst>
              <a:ext uri="{FF2B5EF4-FFF2-40B4-BE49-F238E27FC236}">
                <a16:creationId xmlns:a16="http://schemas.microsoft.com/office/drawing/2014/main" id="{10FB4548-E683-4E04-9F81-77CACF33DC32}"/>
              </a:ext>
            </a:extLst>
          </p:cNvPr>
          <p:cNvSpPr/>
          <p:nvPr/>
        </p:nvSpPr>
        <p:spPr>
          <a:xfrm>
            <a:off x="2057401" y="3812369"/>
            <a:ext cx="4614620" cy="1197458"/>
          </a:xfrm>
          <a:prstGeom prst="ellipse">
            <a:avLst/>
          </a:prstGeom>
          <a:solidFill>
            <a:schemeClr val="bg2">
              <a:lumMod val="7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nb-NO" sz="2100" b="1">
                <a:solidFill>
                  <a:schemeClr val="tx1"/>
                </a:solidFill>
              </a:rPr>
              <a:t>Strategi</a:t>
            </a:r>
          </a:p>
          <a:p>
            <a:pPr algn="ctr"/>
            <a:r>
              <a:rPr lang="nb-NO" sz="2100" b="1">
                <a:solidFill>
                  <a:schemeClr val="tx1"/>
                </a:solidFill>
              </a:rPr>
              <a:t>Samarbeid</a:t>
            </a:r>
          </a:p>
        </p:txBody>
      </p:sp>
      <p:pic>
        <p:nvPicPr>
          <p:cNvPr id="41" name="Graphic 40" descr="Chevron arrows with solid fill">
            <a:extLst>
              <a:ext uri="{FF2B5EF4-FFF2-40B4-BE49-F238E27FC236}">
                <a16:creationId xmlns:a16="http://schemas.microsoft.com/office/drawing/2014/main" id="{F2252864-E78C-42D6-9C6A-7779283F72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047959">
            <a:off x="6397578" y="3330957"/>
            <a:ext cx="685800" cy="685800"/>
          </a:xfrm>
          <a:prstGeom prst="rect">
            <a:avLst/>
          </a:prstGeom>
        </p:spPr>
      </p:pic>
      <p:pic>
        <p:nvPicPr>
          <p:cNvPr id="43" name="Graphic 42" descr="Chevron arrows with solid fill">
            <a:extLst>
              <a:ext uri="{FF2B5EF4-FFF2-40B4-BE49-F238E27FC236}">
                <a16:creationId xmlns:a16="http://schemas.microsoft.com/office/drawing/2014/main" id="{E7A38CCD-9CE8-4B3D-BD69-B0C7042F3B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4046883" y="424497"/>
            <a:ext cx="685800" cy="685800"/>
          </a:xfrm>
          <a:prstGeom prst="rect">
            <a:avLst/>
          </a:prstGeom>
        </p:spPr>
      </p:pic>
      <p:pic>
        <p:nvPicPr>
          <p:cNvPr id="44" name="Graphic 43" descr="Chevron arrows with solid fill">
            <a:extLst>
              <a:ext uri="{FF2B5EF4-FFF2-40B4-BE49-F238E27FC236}">
                <a16:creationId xmlns:a16="http://schemas.microsoft.com/office/drawing/2014/main" id="{B5714ED0-3B3A-481E-936F-2C555B1ECB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4011476" y="2971430"/>
            <a:ext cx="685800" cy="685800"/>
          </a:xfrm>
          <a:prstGeom prst="rect">
            <a:avLst/>
          </a:prstGeom>
        </p:spPr>
      </p:pic>
      <p:pic>
        <p:nvPicPr>
          <p:cNvPr id="45" name="Graphic 44" descr="Chevron arrows with solid fill">
            <a:extLst>
              <a:ext uri="{FF2B5EF4-FFF2-40B4-BE49-F238E27FC236}">
                <a16:creationId xmlns:a16="http://schemas.microsoft.com/office/drawing/2014/main" id="{8AF164F1-222E-4035-9C8E-809CAFAB3F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280990">
            <a:off x="1610625" y="3386063"/>
            <a:ext cx="685800" cy="685800"/>
          </a:xfrm>
          <a:prstGeom prst="rect">
            <a:avLst/>
          </a:prstGeom>
        </p:spPr>
      </p:pic>
      <p:pic>
        <p:nvPicPr>
          <p:cNvPr id="47" name="Graphic 46" descr="Chevron arrows with solid fill">
            <a:extLst>
              <a:ext uri="{FF2B5EF4-FFF2-40B4-BE49-F238E27FC236}">
                <a16:creationId xmlns:a16="http://schemas.microsoft.com/office/drawing/2014/main" id="{C43650CA-E88C-4655-A796-264D4D72F2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280990">
            <a:off x="763094" y="1138088"/>
            <a:ext cx="685800" cy="685800"/>
          </a:xfrm>
          <a:prstGeom prst="rect">
            <a:avLst/>
          </a:prstGeom>
        </p:spPr>
      </p:pic>
      <p:sp>
        <p:nvSpPr>
          <p:cNvPr id="49" name="Oval 48">
            <a:extLst>
              <a:ext uri="{FF2B5EF4-FFF2-40B4-BE49-F238E27FC236}">
                <a16:creationId xmlns:a16="http://schemas.microsoft.com/office/drawing/2014/main" id="{FB5AF74A-8E39-4859-B1DE-3C754822D9BB}"/>
              </a:ext>
            </a:extLst>
          </p:cNvPr>
          <p:cNvSpPr/>
          <p:nvPr/>
        </p:nvSpPr>
        <p:spPr>
          <a:xfrm>
            <a:off x="2057401" y="3812369"/>
            <a:ext cx="4614620" cy="1197458"/>
          </a:xfrm>
          <a:prstGeom prst="ellipse">
            <a:avLst/>
          </a:prstGeom>
          <a:solidFill>
            <a:schemeClr val="bg2">
              <a:lumMod val="7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nb-NO" sz="2100" b="1">
                <a:solidFill>
                  <a:schemeClr val="tx1"/>
                </a:solidFill>
              </a:rPr>
              <a:t>God forvaltning, sikker drift og utvikling</a:t>
            </a:r>
          </a:p>
        </p:txBody>
      </p:sp>
      <p:sp>
        <p:nvSpPr>
          <p:cNvPr id="3" name="TextBox 31">
            <a:extLst>
              <a:ext uri="{FF2B5EF4-FFF2-40B4-BE49-F238E27FC236}">
                <a16:creationId xmlns:a16="http://schemas.microsoft.com/office/drawing/2014/main" id="{E93579C3-E5A0-5F77-56AE-FF398076B379}"/>
              </a:ext>
            </a:extLst>
          </p:cNvPr>
          <p:cNvSpPr txBox="1"/>
          <p:nvPr/>
        </p:nvSpPr>
        <p:spPr>
          <a:xfrm rot="16899526">
            <a:off x="5557351" y="1928205"/>
            <a:ext cx="747320" cy="461665"/>
          </a:xfrm>
          <a:prstGeom prst="rect">
            <a:avLst/>
          </a:prstGeom>
          <a:noFill/>
        </p:spPr>
        <p:txBody>
          <a:bodyPr wrap="none" rtlCol="0">
            <a:spAutoFit/>
          </a:bodyPr>
          <a:lstStyle/>
          <a:p>
            <a:r>
              <a:rPr lang="nb-NO" sz="2400" b="1"/>
              <a:t>???</a:t>
            </a:r>
          </a:p>
        </p:txBody>
      </p:sp>
      <p:pic>
        <p:nvPicPr>
          <p:cNvPr id="5" name="Graphic 44" descr="Chevron arrows with solid fill">
            <a:extLst>
              <a:ext uri="{FF2B5EF4-FFF2-40B4-BE49-F238E27FC236}">
                <a16:creationId xmlns:a16="http://schemas.microsoft.com/office/drawing/2014/main" id="{6888896B-1B66-A091-4C54-257072DC5D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280990">
            <a:off x="2744745" y="2985166"/>
            <a:ext cx="685800" cy="685800"/>
          </a:xfrm>
          <a:prstGeom prst="rect">
            <a:avLst/>
          </a:prstGeom>
        </p:spPr>
      </p:pic>
      <p:pic>
        <p:nvPicPr>
          <p:cNvPr id="6" name="Graphic 46" descr="Chevron arrows with solid fill">
            <a:extLst>
              <a:ext uri="{FF2B5EF4-FFF2-40B4-BE49-F238E27FC236}">
                <a16:creationId xmlns:a16="http://schemas.microsoft.com/office/drawing/2014/main" id="{19B54CAA-D3D8-038E-4113-C3299E1202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280990">
            <a:off x="1897214" y="737191"/>
            <a:ext cx="685800" cy="685800"/>
          </a:xfrm>
          <a:prstGeom prst="rect">
            <a:avLst/>
          </a:prstGeom>
        </p:spPr>
      </p:pic>
      <p:sp>
        <p:nvSpPr>
          <p:cNvPr id="7" name="TextBox 31">
            <a:extLst>
              <a:ext uri="{FF2B5EF4-FFF2-40B4-BE49-F238E27FC236}">
                <a16:creationId xmlns:a16="http://schemas.microsoft.com/office/drawing/2014/main" id="{56E42AC2-D206-0D8E-4CCE-06353B352958}"/>
              </a:ext>
            </a:extLst>
          </p:cNvPr>
          <p:cNvSpPr txBox="1"/>
          <p:nvPr/>
        </p:nvSpPr>
        <p:spPr>
          <a:xfrm rot="15060604">
            <a:off x="2378565" y="2054168"/>
            <a:ext cx="747320" cy="461665"/>
          </a:xfrm>
          <a:prstGeom prst="rect">
            <a:avLst/>
          </a:prstGeom>
          <a:noFill/>
        </p:spPr>
        <p:txBody>
          <a:bodyPr wrap="none" rtlCol="0">
            <a:spAutoFit/>
          </a:bodyPr>
          <a:lstStyle/>
          <a:p>
            <a:r>
              <a:rPr lang="nb-NO" sz="2400" b="1"/>
              <a:t>???</a:t>
            </a:r>
          </a:p>
        </p:txBody>
      </p:sp>
      <p:pic>
        <p:nvPicPr>
          <p:cNvPr id="8" name="Graphic 44" descr="Chevron arrows with solid fill">
            <a:extLst>
              <a:ext uri="{FF2B5EF4-FFF2-40B4-BE49-F238E27FC236}">
                <a16:creationId xmlns:a16="http://schemas.microsoft.com/office/drawing/2014/main" id="{55A30507-B27D-C25D-A72D-48DCEEBDC9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400343">
            <a:off x="5239535" y="3032665"/>
            <a:ext cx="685800" cy="685800"/>
          </a:xfrm>
          <a:prstGeom prst="rect">
            <a:avLst/>
          </a:prstGeom>
        </p:spPr>
      </p:pic>
      <p:pic>
        <p:nvPicPr>
          <p:cNvPr id="9" name="Graphic 46" descr="Chevron arrows with solid fill">
            <a:extLst>
              <a:ext uri="{FF2B5EF4-FFF2-40B4-BE49-F238E27FC236}">
                <a16:creationId xmlns:a16="http://schemas.microsoft.com/office/drawing/2014/main" id="{320A9FB6-4EB2-BED9-7465-F3BE0659BC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160813">
            <a:off x="5889691" y="667320"/>
            <a:ext cx="685800" cy="685800"/>
          </a:xfrm>
          <a:prstGeom prst="rect">
            <a:avLst/>
          </a:prstGeom>
        </p:spPr>
      </p:pic>
    </p:spTree>
    <p:extLst>
      <p:ext uri="{BB962C8B-B14F-4D97-AF65-F5344CB8AC3E}">
        <p14:creationId xmlns:p14="http://schemas.microsoft.com/office/powerpoint/2010/main" val="353212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79770AD-E0FD-47D2-B187-00CAD75ECCA8}"/>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3" name="Object 2" hidden="1">
                        <a:extLst>
                          <a:ext uri="{FF2B5EF4-FFF2-40B4-BE49-F238E27FC236}">
                            <a16:creationId xmlns:a16="http://schemas.microsoft.com/office/drawing/2014/main" id="{279770AD-E0FD-47D2-B187-00CAD75ECCA8}"/>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5" name="Picture 4" descr="Coconut tree leaves">
            <a:extLst>
              <a:ext uri="{FF2B5EF4-FFF2-40B4-BE49-F238E27FC236}">
                <a16:creationId xmlns:a16="http://schemas.microsoft.com/office/drawing/2014/main" id="{54211BE9-52C9-436E-AFBC-C98735D20036}"/>
              </a:ext>
            </a:extLst>
          </p:cNvPr>
          <p:cNvPicPr>
            <a:picLocks noChangeAspect="1"/>
          </p:cNvPicPr>
          <p:nvPr/>
        </p:nvPicPr>
        <p:blipFill>
          <a:blip r:embed="rId5"/>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7E47917-CB37-4027-8187-29A6053B9665}"/>
              </a:ext>
            </a:extLst>
          </p:cNvPr>
          <p:cNvSpPr txBox="1"/>
          <p:nvPr/>
        </p:nvSpPr>
        <p:spPr>
          <a:xfrm>
            <a:off x="551352" y="1237493"/>
            <a:ext cx="7792839" cy="507831"/>
          </a:xfrm>
          <a:prstGeom prst="rect">
            <a:avLst/>
          </a:prstGeom>
          <a:solidFill>
            <a:schemeClr val="bg1">
              <a:alpha val="50000"/>
            </a:schemeClr>
          </a:solidFill>
        </p:spPr>
        <p:txBody>
          <a:bodyPr wrap="square" rtlCol="0">
            <a:spAutoFit/>
          </a:bodyPr>
          <a:lstStyle/>
          <a:p>
            <a:r>
              <a:rPr lang="en-US" sz="2700" b="1"/>
              <a:t>Jarlsberg </a:t>
            </a:r>
            <a:r>
              <a:rPr lang="en-US" sz="2700" b="1" err="1"/>
              <a:t>eller</a:t>
            </a:r>
            <a:r>
              <a:rPr lang="en-US" sz="2700" b="1"/>
              <a:t> </a:t>
            </a:r>
            <a:r>
              <a:rPr lang="en-US" sz="2700" b="1" err="1"/>
              <a:t>Norvegia</a:t>
            </a:r>
            <a:r>
              <a:rPr lang="en-US" sz="2700" b="1"/>
              <a:t>?</a:t>
            </a:r>
            <a:endParaRPr lang="nb-NO" sz="14925" b="1"/>
          </a:p>
        </p:txBody>
      </p:sp>
    </p:spTree>
    <p:extLst>
      <p:ext uri="{BB962C8B-B14F-4D97-AF65-F5344CB8AC3E}">
        <p14:creationId xmlns:p14="http://schemas.microsoft.com/office/powerpoint/2010/main" val="1013991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133EB5F-B88F-4B15-9F73-543980DABF93}"/>
              </a:ext>
            </a:extLst>
          </p:cNvPr>
          <p:cNvSpPr>
            <a:spLocks noGrp="1"/>
          </p:cNvSpPr>
          <p:nvPr>
            <p:ph type="title"/>
          </p:nvPr>
        </p:nvSpPr>
        <p:spPr>
          <a:xfrm>
            <a:off x="720489" y="724693"/>
            <a:ext cx="4442061" cy="923330"/>
          </a:xfrm>
        </p:spPr>
        <p:txBody>
          <a:bodyPr vert="horz"/>
          <a:lstStyle/>
          <a:p>
            <a:r>
              <a:rPr lang="nb-NO" sz="5400" err="1"/>
              <a:t>Dotvote</a:t>
            </a:r>
            <a:r>
              <a:rPr lang="nb-NO" sz="5400"/>
              <a:t>!</a:t>
            </a:r>
          </a:p>
        </p:txBody>
      </p:sp>
      <p:pic>
        <p:nvPicPr>
          <p:cNvPr id="5" name="Content Placeholder 4"/>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a:off x="5715000" y="0"/>
            <a:ext cx="3429000" cy="5143500"/>
          </a:xfrm>
        </p:spPr>
      </p:pic>
      <p:sp>
        <p:nvSpPr>
          <p:cNvPr id="11" name="TextBox 10"/>
          <p:cNvSpPr txBox="1"/>
          <p:nvPr/>
        </p:nvSpPr>
        <p:spPr>
          <a:xfrm>
            <a:off x="720489" y="2038668"/>
            <a:ext cx="4731222" cy="1918474"/>
          </a:xfrm>
          <a:prstGeom prst="rect">
            <a:avLst/>
          </a:prstGeom>
          <a:noFill/>
        </p:spPr>
        <p:txBody>
          <a:bodyPr wrap="square" lIns="0" tIns="0" rIns="0" bIns="0" rtlCol="0" anchor="t">
            <a:spAutoFit/>
          </a:bodyPr>
          <a:lstStyle/>
          <a:p>
            <a:pPr marL="171450" indent="-171450">
              <a:spcAft>
                <a:spcPts val="1000"/>
              </a:spcAft>
              <a:buSzPct val="100000"/>
              <a:buFontTx/>
              <a:buAutoNum type="arabicPeriod"/>
            </a:pPr>
            <a:r>
              <a:rPr lang="nb-NO" kern="0">
                <a:latin typeface="+mj-lt"/>
                <a:ea typeface="Verdana"/>
                <a:cs typeface="Verdana" panose="020B0604030504040204" pitchFamily="34" charset="0"/>
              </a:rPr>
              <a:t>Gi en stemme hver per kategori til ideene dere har fått presentert. Bruk en tusj og lag en tydelig prikk ved ideene du stemmer på.</a:t>
            </a:r>
          </a:p>
          <a:p>
            <a:pPr marL="171450" indent="-171450">
              <a:spcAft>
                <a:spcPts val="1000"/>
              </a:spcAft>
              <a:buSzPct val="100000"/>
              <a:buAutoNum type="arabicPeriod"/>
            </a:pPr>
            <a:endParaRPr lang="nb-NO" kern="0">
              <a:solidFill>
                <a:prstClr val="black"/>
              </a:solidFill>
              <a:latin typeface="+mj-lt"/>
              <a:ea typeface="Verdana" panose="020B0604030504040204" pitchFamily="34" charset="0"/>
              <a:cs typeface="Verdana" panose="020B0604030504040204" pitchFamily="34" charset="0"/>
            </a:endParaRPr>
          </a:p>
          <a:p>
            <a:pPr marL="171450" indent="-171450">
              <a:spcAft>
                <a:spcPts val="1000"/>
              </a:spcAft>
              <a:buSzPct val="100000"/>
              <a:buFontTx/>
              <a:buAutoNum type="arabicPeriod"/>
            </a:pPr>
            <a:r>
              <a:rPr lang="nb-NO" kern="0">
                <a:latin typeface="+mj-lt"/>
                <a:ea typeface="Verdana"/>
                <a:cs typeface="Verdana" panose="020B0604030504040204" pitchFamily="34" charset="0"/>
              </a:rPr>
              <a:t>Tell opp alle stemmene og kår ideer dere skal jobbe videre med</a:t>
            </a:r>
            <a:endParaRPr lang="nb-NO" sz="1500">
              <a:ea typeface="Verdana"/>
            </a:endParaRPr>
          </a:p>
        </p:txBody>
      </p:sp>
    </p:spTree>
    <p:extLst>
      <p:ext uri="{BB962C8B-B14F-4D97-AF65-F5344CB8AC3E}">
        <p14:creationId xmlns:p14="http://schemas.microsoft.com/office/powerpoint/2010/main" val="233785579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32EDCF9-86DB-46C7-8FE8-8A69A8BE8D01}"/>
              </a:ext>
            </a:extLst>
          </p:cNvPr>
          <p:cNvGraphicFramePr>
            <a:graphicFrameLocks noChangeAspect="1"/>
          </p:cNvGraphicFramePr>
          <p:nvPr>
            <p:custDataLst>
              <p:tags r:id="rId1"/>
            </p:custDataLst>
          </p:nvPr>
        </p:nvGraphicFramePr>
        <p:xfrm>
          <a:off x="1190" y="3866"/>
          <a:ext cx="1190" cy="1190"/>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832EDCF9-86DB-46C7-8FE8-8A69A8BE8D01}"/>
                          </a:ext>
                        </a:extLst>
                      </p:cNvPr>
                      <p:cNvPicPr/>
                      <p:nvPr/>
                    </p:nvPicPr>
                    <p:blipFill>
                      <a:blip r:embed="rId6"/>
                      <a:stretch>
                        <a:fillRect/>
                      </a:stretch>
                    </p:blipFill>
                    <p:spPr>
                      <a:xfrm>
                        <a:off x="1190" y="3866"/>
                        <a:ext cx="1190" cy="119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0660FB3-B358-439A-A8C6-3D80534A21CF}"/>
              </a:ext>
            </a:extLst>
          </p:cNvPr>
          <p:cNvSpPr/>
          <p:nvPr>
            <p:custDataLst>
              <p:tags r:id="rId2"/>
            </p:custDataLst>
          </p:nvPr>
        </p:nvSpPr>
        <p:spPr>
          <a:xfrm>
            <a:off x="0" y="2676"/>
            <a:ext cx="118939" cy="118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nb-NO" sz="2098" b="1">
              <a:latin typeface="Arial" panose="020B0604020202020204" pitchFamily="34" charset="0"/>
              <a:ea typeface="+mj-ea"/>
              <a:cs typeface="+mj-cs"/>
              <a:sym typeface="Arial" panose="020B0604020202020204" pitchFamily="34" charset="0"/>
            </a:endParaRPr>
          </a:p>
        </p:txBody>
      </p:sp>
      <p:pic>
        <p:nvPicPr>
          <p:cNvPr id="5" name="Picture 4">
            <a:extLst>
              <a:ext uri="{FF2B5EF4-FFF2-40B4-BE49-F238E27FC236}">
                <a16:creationId xmlns:a16="http://schemas.microsoft.com/office/drawing/2014/main" id="{5D4D0525-3E5A-4D1A-9707-8AF221C7CB46}"/>
              </a:ext>
            </a:extLst>
          </p:cNvPr>
          <p:cNvPicPr>
            <a:picLocks noChangeAspect="1"/>
          </p:cNvPicPr>
          <p:nvPr/>
        </p:nvPicPr>
        <p:blipFill>
          <a:blip r:embed="rId7"/>
          <a:stretch>
            <a:fillRect/>
          </a:stretch>
        </p:blipFill>
        <p:spPr>
          <a:xfrm>
            <a:off x="0" y="2676"/>
            <a:ext cx="9144000" cy="5140824"/>
          </a:xfrm>
          <a:prstGeom prst="rect">
            <a:avLst/>
          </a:prstGeom>
        </p:spPr>
      </p:pic>
      <p:sp>
        <p:nvSpPr>
          <p:cNvPr id="2" name="TextBox 1">
            <a:extLst>
              <a:ext uri="{FF2B5EF4-FFF2-40B4-BE49-F238E27FC236}">
                <a16:creationId xmlns:a16="http://schemas.microsoft.com/office/drawing/2014/main" id="{BDF23533-602F-1CAE-96D8-C4A8076B86D2}"/>
              </a:ext>
            </a:extLst>
          </p:cNvPr>
          <p:cNvSpPr txBox="1"/>
          <p:nvPr/>
        </p:nvSpPr>
        <p:spPr>
          <a:xfrm>
            <a:off x="1771527" y="2210409"/>
            <a:ext cx="5337110" cy="1862048"/>
          </a:xfrm>
          <a:prstGeom prst="rect">
            <a:avLst/>
          </a:prstGeom>
          <a:noFill/>
        </p:spPr>
        <p:txBody>
          <a:bodyPr wrap="square" rtlCol="0">
            <a:spAutoFit/>
          </a:bodyPr>
          <a:lstStyle/>
          <a:p>
            <a:pPr algn="ctr"/>
            <a:r>
              <a:rPr lang="nb-NO" sz="11500" b="1">
                <a:solidFill>
                  <a:schemeClr val="bg1"/>
                </a:solidFill>
              </a:rPr>
              <a:t>LØNSJ</a:t>
            </a:r>
            <a:endParaRPr lang="nb-NO" sz="2000" b="1">
              <a:solidFill>
                <a:schemeClr val="bg1"/>
              </a:solidFill>
            </a:endParaRPr>
          </a:p>
        </p:txBody>
      </p:sp>
      <p:pic>
        <p:nvPicPr>
          <p:cNvPr id="14" name="Picture 13">
            <a:extLst>
              <a:ext uri="{FF2B5EF4-FFF2-40B4-BE49-F238E27FC236}">
                <a16:creationId xmlns:a16="http://schemas.microsoft.com/office/drawing/2014/main" id="{ED5470A4-AA81-4887-B39B-976BB4453ABE}"/>
              </a:ext>
            </a:extLst>
          </p:cNvPr>
          <p:cNvPicPr>
            <a:picLocks noChangeAspect="1"/>
          </p:cNvPicPr>
          <p:nvPr/>
        </p:nvPicPr>
        <p:blipFill>
          <a:blip r:embed="rId7"/>
          <a:srcRect l="47843" t="69683" r="49000" b="22952"/>
          <a:stretch>
            <a:fillRect/>
          </a:stretch>
        </p:blipFill>
        <p:spPr>
          <a:xfrm>
            <a:off x="4374766" y="3583070"/>
            <a:ext cx="288715" cy="378428"/>
          </a:xfrm>
          <a:custGeom>
            <a:avLst/>
            <a:gdLst>
              <a:gd name="connsiteX0" fmla="*/ 335280 w 385354"/>
              <a:gd name="connsiteY0" fmla="*/ 0 h 505097"/>
              <a:gd name="connsiteX1" fmla="*/ 335280 w 385354"/>
              <a:gd name="connsiteY1" fmla="*/ 58782 h 505097"/>
              <a:gd name="connsiteX2" fmla="*/ 337457 w 385354"/>
              <a:gd name="connsiteY2" fmla="*/ 150222 h 505097"/>
              <a:gd name="connsiteX3" fmla="*/ 354874 w 385354"/>
              <a:gd name="connsiteY3" fmla="*/ 246017 h 505097"/>
              <a:gd name="connsiteX4" fmla="*/ 357052 w 385354"/>
              <a:gd name="connsiteY4" fmla="*/ 300445 h 505097"/>
              <a:gd name="connsiteX5" fmla="*/ 372292 w 385354"/>
              <a:gd name="connsiteY5" fmla="*/ 378822 h 505097"/>
              <a:gd name="connsiteX6" fmla="*/ 385354 w 385354"/>
              <a:gd name="connsiteY6" fmla="*/ 448491 h 505097"/>
              <a:gd name="connsiteX7" fmla="*/ 148046 w 385354"/>
              <a:gd name="connsiteY7" fmla="*/ 505097 h 505097"/>
              <a:gd name="connsiteX8" fmla="*/ 47897 w 385354"/>
              <a:gd name="connsiteY8" fmla="*/ 478971 h 505097"/>
              <a:gd name="connsiteX9" fmla="*/ 6532 w 385354"/>
              <a:gd name="connsiteY9" fmla="*/ 448491 h 505097"/>
              <a:gd name="connsiteX10" fmla="*/ 0 w 385354"/>
              <a:gd name="connsiteY10" fmla="*/ 404948 h 505097"/>
              <a:gd name="connsiteX11" fmla="*/ 6532 w 385354"/>
              <a:gd name="connsiteY11" fmla="*/ 383177 h 505097"/>
              <a:gd name="connsiteX12" fmla="*/ 6532 w 385354"/>
              <a:gd name="connsiteY12" fmla="*/ 341811 h 505097"/>
              <a:gd name="connsiteX13" fmla="*/ 6532 w 385354"/>
              <a:gd name="connsiteY13" fmla="*/ 283028 h 505097"/>
              <a:gd name="connsiteX14" fmla="*/ 6532 w 385354"/>
              <a:gd name="connsiteY14" fmla="*/ 219891 h 505097"/>
              <a:gd name="connsiteX15" fmla="*/ 6532 w 385354"/>
              <a:gd name="connsiteY15" fmla="*/ 143691 h 505097"/>
              <a:gd name="connsiteX16" fmla="*/ 15240 w 385354"/>
              <a:gd name="connsiteY16" fmla="*/ 80554 h 505097"/>
              <a:gd name="connsiteX17" fmla="*/ 15240 w 385354"/>
              <a:gd name="connsiteY17" fmla="*/ 17417 h 50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5354" h="505097">
                <a:moveTo>
                  <a:pt x="335280" y="0"/>
                </a:moveTo>
                <a:lnTo>
                  <a:pt x="335280" y="58782"/>
                </a:lnTo>
                <a:cubicBezTo>
                  <a:pt x="336006" y="89262"/>
                  <a:pt x="336731" y="119742"/>
                  <a:pt x="337457" y="150222"/>
                </a:cubicBezTo>
                <a:lnTo>
                  <a:pt x="354874" y="246017"/>
                </a:lnTo>
                <a:lnTo>
                  <a:pt x="357052" y="300445"/>
                </a:lnTo>
                <a:lnTo>
                  <a:pt x="372292" y="378822"/>
                </a:lnTo>
                <a:lnTo>
                  <a:pt x="385354" y="448491"/>
                </a:lnTo>
                <a:lnTo>
                  <a:pt x="148046" y="505097"/>
                </a:lnTo>
                <a:lnTo>
                  <a:pt x="47897" y="478971"/>
                </a:lnTo>
                <a:lnTo>
                  <a:pt x="6532" y="448491"/>
                </a:lnTo>
                <a:lnTo>
                  <a:pt x="0" y="404948"/>
                </a:lnTo>
                <a:lnTo>
                  <a:pt x="6532" y="383177"/>
                </a:lnTo>
                <a:lnTo>
                  <a:pt x="6532" y="341811"/>
                </a:lnTo>
                <a:lnTo>
                  <a:pt x="6532" y="283028"/>
                </a:lnTo>
                <a:lnTo>
                  <a:pt x="6532" y="219891"/>
                </a:lnTo>
                <a:lnTo>
                  <a:pt x="6532" y="143691"/>
                </a:lnTo>
                <a:lnTo>
                  <a:pt x="15240" y="80554"/>
                </a:lnTo>
                <a:lnTo>
                  <a:pt x="15240" y="17417"/>
                </a:lnTo>
                <a:close/>
              </a:path>
            </a:pathLst>
          </a:custGeom>
        </p:spPr>
      </p:pic>
    </p:spTree>
    <p:extLst>
      <p:ext uri="{BB962C8B-B14F-4D97-AF65-F5344CB8AC3E}">
        <p14:creationId xmlns:p14="http://schemas.microsoft.com/office/powerpoint/2010/main" val="349644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4272" t="20453"/>
          <a:stretch/>
        </p:blipFill>
        <p:spPr>
          <a:xfrm>
            <a:off x="0" y="0"/>
            <a:ext cx="9144000" cy="5147075"/>
          </a:xfrm>
          <a:prstGeom prst="rect">
            <a:avLst/>
          </a:prstGeom>
        </p:spPr>
      </p:pic>
      <p:sp>
        <p:nvSpPr>
          <p:cNvPr id="5" name="Round Diagonal Corner Rectangle 4"/>
          <p:cNvSpPr/>
          <p:nvPr/>
        </p:nvSpPr>
        <p:spPr>
          <a:xfrm>
            <a:off x="515638" y="3005759"/>
            <a:ext cx="3349303" cy="1912062"/>
          </a:xfrm>
          <a:prstGeom prst="round2DiagRect">
            <a:avLst/>
          </a:prstGeom>
          <a:solidFill>
            <a:schemeClr val="bg1">
              <a:lumMod val="95000"/>
            </a:schemeClr>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14313" indent="-214313">
              <a:buFont typeface="Arial" panose="020B0604020202020204" pitchFamily="34" charset="0"/>
              <a:buChar char="•"/>
            </a:pPr>
            <a:r>
              <a:rPr lang="nb-NO" sz="1050" dirty="0">
                <a:solidFill>
                  <a:prstClr val="black"/>
                </a:solidFill>
              </a:rPr>
              <a:t>Idégenerering er første steg i løsningsfasen, der hensikten er å tømme hodet for alle ideer som svarer ut «problemstillingen» - Fremtidens fellesadministrasjon</a:t>
            </a:r>
          </a:p>
          <a:p>
            <a:pPr marL="214313" indent="-214313">
              <a:buFont typeface="Arial" panose="020B0604020202020204" pitchFamily="34" charset="0"/>
              <a:buChar char="•"/>
            </a:pPr>
            <a:r>
              <a:rPr lang="nb-NO" sz="1050" dirty="0">
                <a:solidFill>
                  <a:prstClr val="black"/>
                </a:solidFill>
              </a:rPr>
              <a:t>Vi deler idéene med gruppa før vi sorterer og kategoriserer dem</a:t>
            </a:r>
          </a:p>
          <a:p>
            <a:pPr marL="214313" indent="-214313">
              <a:buFont typeface="Arial" panose="020B0604020202020204" pitchFamily="34" charset="0"/>
              <a:buChar char="•"/>
            </a:pPr>
            <a:r>
              <a:rPr lang="nb-NO" sz="1050" dirty="0">
                <a:solidFill>
                  <a:prstClr val="black"/>
                </a:solidFill>
              </a:rPr>
              <a:t>Siste del av idégenereringsfasen er å velge ut hvilke idéer vi vil jobbe videre med</a:t>
            </a:r>
          </a:p>
        </p:txBody>
      </p:sp>
      <p:sp>
        <p:nvSpPr>
          <p:cNvPr id="6" name="Title 1"/>
          <p:cNvSpPr txBox="1">
            <a:spLocks/>
          </p:cNvSpPr>
          <p:nvPr/>
        </p:nvSpPr>
        <p:spPr>
          <a:xfrm>
            <a:off x="515638" y="3005759"/>
            <a:ext cx="3384090" cy="42868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000" kern="1200">
                <a:solidFill>
                  <a:schemeClr val="tx1"/>
                </a:solidFill>
                <a:latin typeface="Comic Book" panose="02000500000000000000" pitchFamily="2" charset="0"/>
                <a:ea typeface="+mj-ea"/>
                <a:cs typeface="+mj-cs"/>
              </a:defRPr>
            </a:lvl1pPr>
          </a:lstStyle>
          <a:p>
            <a:pPr algn="ctr"/>
            <a:r>
              <a:rPr lang="nb-NO" sz="1500" dirty="0">
                <a:solidFill>
                  <a:schemeClr val="tx1">
                    <a:lumMod val="95000"/>
                    <a:lumOff val="5000"/>
                  </a:schemeClr>
                </a:solidFill>
              </a:rPr>
              <a:t>Idégenerering</a:t>
            </a:r>
          </a:p>
        </p:txBody>
      </p:sp>
    </p:spTree>
    <p:extLst>
      <p:ext uri="{BB962C8B-B14F-4D97-AF65-F5344CB8AC3E}">
        <p14:creationId xmlns:p14="http://schemas.microsoft.com/office/powerpoint/2010/main" val="4008990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D1D748B-4A0F-4C8D-B82C-73512CBFC7AC}"/>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5" name="Object 4" hidden="1">
                        <a:extLst>
                          <a:ext uri="{FF2B5EF4-FFF2-40B4-BE49-F238E27FC236}">
                            <a16:creationId xmlns:a16="http://schemas.microsoft.com/office/drawing/2014/main" id="{9D1D748B-4A0F-4C8D-B82C-73512CBFC7AC}"/>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857BA8C-A63C-44EE-99D6-BD3878380628}"/>
              </a:ext>
            </a:extLst>
          </p:cNvPr>
          <p:cNvSpPr>
            <a:spLocks noGrp="1"/>
          </p:cNvSpPr>
          <p:nvPr>
            <p:ph type="title"/>
          </p:nvPr>
        </p:nvSpPr>
        <p:spPr/>
        <p:txBody>
          <a:bodyPr vert="horz"/>
          <a:lstStyle/>
          <a:p>
            <a:pPr algn="ctr"/>
            <a:r>
              <a:rPr lang="nb-NO"/>
              <a:t>Rammer for prosessen</a:t>
            </a:r>
          </a:p>
        </p:txBody>
      </p:sp>
      <p:graphicFrame>
        <p:nvGraphicFramePr>
          <p:cNvPr id="4" name="Content Placeholder 3">
            <a:extLst>
              <a:ext uri="{FF2B5EF4-FFF2-40B4-BE49-F238E27FC236}">
                <a16:creationId xmlns:a16="http://schemas.microsoft.com/office/drawing/2014/main" id="{E945AE15-08F8-4BA5-54E2-8CD5AA4EA959}"/>
              </a:ext>
            </a:extLst>
          </p:cNvPr>
          <p:cNvGraphicFramePr>
            <a:graphicFrameLocks noGrp="1"/>
          </p:cNvGraphicFramePr>
          <p:nvPr>
            <p:ph idx="1"/>
          </p:nvPr>
        </p:nvGraphicFramePr>
        <p:xfrm>
          <a:off x="301229" y="1010841"/>
          <a:ext cx="8418909" cy="36135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52673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424705D-74A9-4FE9-952A-24CCAF85863F}"/>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5" imgW="359" imgH="358" progId="TCLayout.ActiveDocument.1">
                  <p:embed/>
                </p:oleObj>
              </mc:Choice>
              <mc:Fallback>
                <p:oleObj name="think-cell Slide" r:id="rId5" imgW="359" imgH="358" progId="TCLayout.ActiveDocument.1">
                  <p:embed/>
                  <p:pic>
                    <p:nvPicPr>
                      <p:cNvPr id="8" name="Object 7" hidden="1">
                        <a:extLst>
                          <a:ext uri="{FF2B5EF4-FFF2-40B4-BE49-F238E27FC236}">
                            <a16:creationId xmlns:a16="http://schemas.microsoft.com/office/drawing/2014/main" id="{4424705D-74A9-4FE9-952A-24CCAF85863F}"/>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A1C11CC3-614B-455F-94EE-DCE379D8ED2F}"/>
              </a:ext>
            </a:extLst>
          </p:cNvPr>
          <p:cNvGrpSpPr/>
          <p:nvPr/>
        </p:nvGrpSpPr>
        <p:grpSpPr>
          <a:xfrm>
            <a:off x="2827586" y="379552"/>
            <a:ext cx="6015029" cy="4262286"/>
            <a:chOff x="5797550" y="1885951"/>
            <a:chExt cx="620713" cy="574675"/>
          </a:xfrm>
          <a:solidFill>
            <a:schemeClr val="accent1"/>
          </a:solidFill>
        </p:grpSpPr>
        <p:sp>
          <p:nvSpPr>
            <p:cNvPr id="10" name="Freeform 15">
              <a:extLst>
                <a:ext uri="{FF2B5EF4-FFF2-40B4-BE49-F238E27FC236}">
                  <a16:creationId xmlns:a16="http://schemas.microsoft.com/office/drawing/2014/main" id="{035FAD41-DD58-4094-809B-A979AB687651}"/>
                </a:ext>
              </a:extLst>
            </p:cNvPr>
            <p:cNvSpPr>
              <a:spLocks noEditPoints="1"/>
            </p:cNvSpPr>
            <p:nvPr/>
          </p:nvSpPr>
          <p:spPr bwMode="auto">
            <a:xfrm>
              <a:off x="5797550" y="1885951"/>
              <a:ext cx="620713" cy="574675"/>
            </a:xfrm>
            <a:custGeom>
              <a:avLst/>
              <a:gdLst>
                <a:gd name="T0" fmla="*/ 153 w 158"/>
                <a:gd name="T1" fmla="*/ 139 h 146"/>
                <a:gd name="T2" fmla="*/ 145 w 158"/>
                <a:gd name="T3" fmla="*/ 142 h 146"/>
                <a:gd name="T4" fmla="*/ 124 w 158"/>
                <a:gd name="T5" fmla="*/ 144 h 146"/>
                <a:gd name="T6" fmla="*/ 102 w 158"/>
                <a:gd name="T7" fmla="*/ 146 h 146"/>
                <a:gd name="T8" fmla="*/ 77 w 158"/>
                <a:gd name="T9" fmla="*/ 145 h 146"/>
                <a:gd name="T10" fmla="*/ 55 w 158"/>
                <a:gd name="T11" fmla="*/ 145 h 146"/>
                <a:gd name="T12" fmla="*/ 31 w 158"/>
                <a:gd name="T13" fmla="*/ 145 h 146"/>
                <a:gd name="T14" fmla="*/ 13 w 158"/>
                <a:gd name="T15" fmla="*/ 145 h 146"/>
                <a:gd name="T16" fmla="*/ 4 w 158"/>
                <a:gd name="T17" fmla="*/ 143 h 146"/>
                <a:gd name="T18" fmla="*/ 1 w 158"/>
                <a:gd name="T19" fmla="*/ 128 h 146"/>
                <a:gd name="T20" fmla="*/ 12 w 158"/>
                <a:gd name="T21" fmla="*/ 103 h 146"/>
                <a:gd name="T22" fmla="*/ 19 w 158"/>
                <a:gd name="T23" fmla="*/ 86 h 146"/>
                <a:gd name="T24" fmla="*/ 28 w 158"/>
                <a:gd name="T25" fmla="*/ 67 h 146"/>
                <a:gd name="T26" fmla="*/ 37 w 158"/>
                <a:gd name="T27" fmla="*/ 49 h 146"/>
                <a:gd name="T28" fmla="*/ 49 w 158"/>
                <a:gd name="T29" fmla="*/ 26 h 146"/>
                <a:gd name="T30" fmla="*/ 55 w 158"/>
                <a:gd name="T31" fmla="*/ 11 h 146"/>
                <a:gd name="T32" fmla="*/ 66 w 158"/>
                <a:gd name="T33" fmla="*/ 2 h 146"/>
                <a:gd name="T34" fmla="*/ 83 w 158"/>
                <a:gd name="T35" fmla="*/ 13 h 146"/>
                <a:gd name="T36" fmla="*/ 90 w 158"/>
                <a:gd name="T37" fmla="*/ 24 h 146"/>
                <a:gd name="T38" fmla="*/ 103 w 158"/>
                <a:gd name="T39" fmla="*/ 41 h 146"/>
                <a:gd name="T40" fmla="*/ 121 w 158"/>
                <a:gd name="T41" fmla="*/ 69 h 146"/>
                <a:gd name="T42" fmla="*/ 131 w 158"/>
                <a:gd name="T43" fmla="*/ 82 h 146"/>
                <a:gd name="T44" fmla="*/ 146 w 158"/>
                <a:gd name="T45" fmla="*/ 102 h 146"/>
                <a:gd name="T46" fmla="*/ 157 w 158"/>
                <a:gd name="T47" fmla="*/ 123 h 146"/>
                <a:gd name="T48" fmla="*/ 158 w 158"/>
                <a:gd name="T49" fmla="*/ 134 h 146"/>
                <a:gd name="T50" fmla="*/ 6 w 158"/>
                <a:gd name="T51" fmla="*/ 139 h 146"/>
                <a:gd name="T52" fmla="*/ 20 w 158"/>
                <a:gd name="T53" fmla="*/ 142 h 146"/>
                <a:gd name="T54" fmla="*/ 48 w 158"/>
                <a:gd name="T55" fmla="*/ 143 h 146"/>
                <a:gd name="T56" fmla="*/ 74 w 158"/>
                <a:gd name="T57" fmla="*/ 141 h 146"/>
                <a:gd name="T58" fmla="*/ 94 w 158"/>
                <a:gd name="T59" fmla="*/ 143 h 146"/>
                <a:gd name="T60" fmla="*/ 115 w 158"/>
                <a:gd name="T61" fmla="*/ 142 h 146"/>
                <a:gd name="T62" fmla="*/ 137 w 158"/>
                <a:gd name="T63" fmla="*/ 140 h 146"/>
                <a:gd name="T64" fmla="*/ 152 w 158"/>
                <a:gd name="T65" fmla="*/ 135 h 146"/>
                <a:gd name="T66" fmla="*/ 151 w 158"/>
                <a:gd name="T67" fmla="*/ 117 h 146"/>
                <a:gd name="T68" fmla="*/ 131 w 158"/>
                <a:gd name="T69" fmla="*/ 88 h 146"/>
                <a:gd name="T70" fmla="*/ 115 w 158"/>
                <a:gd name="T71" fmla="*/ 65 h 146"/>
                <a:gd name="T72" fmla="*/ 104 w 158"/>
                <a:gd name="T73" fmla="*/ 48 h 146"/>
                <a:gd name="T74" fmla="*/ 87 w 158"/>
                <a:gd name="T75" fmla="*/ 26 h 146"/>
                <a:gd name="T76" fmla="*/ 73 w 158"/>
                <a:gd name="T77" fmla="*/ 10 h 146"/>
                <a:gd name="T78" fmla="*/ 58 w 158"/>
                <a:gd name="T79" fmla="*/ 15 h 146"/>
                <a:gd name="T80" fmla="*/ 48 w 158"/>
                <a:gd name="T81" fmla="*/ 32 h 146"/>
                <a:gd name="T82" fmla="*/ 39 w 158"/>
                <a:gd name="T83" fmla="*/ 51 h 146"/>
                <a:gd name="T84" fmla="*/ 30 w 158"/>
                <a:gd name="T85" fmla="*/ 70 h 146"/>
                <a:gd name="T86" fmla="*/ 24 w 158"/>
                <a:gd name="T87" fmla="*/ 83 h 146"/>
                <a:gd name="T88" fmla="*/ 19 w 158"/>
                <a:gd name="T89" fmla="*/ 93 h 146"/>
                <a:gd name="T90" fmla="*/ 9 w 158"/>
                <a:gd name="T91" fmla="*/ 117 h 146"/>
                <a:gd name="T92" fmla="*/ 4 w 158"/>
                <a:gd name="T93" fmla="*/ 13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146">
                  <a:moveTo>
                    <a:pt x="158" y="134"/>
                  </a:moveTo>
                  <a:cubicBezTo>
                    <a:pt x="158" y="135"/>
                    <a:pt x="157" y="136"/>
                    <a:pt x="156" y="137"/>
                  </a:cubicBezTo>
                  <a:cubicBezTo>
                    <a:pt x="155" y="138"/>
                    <a:pt x="154" y="138"/>
                    <a:pt x="153" y="139"/>
                  </a:cubicBezTo>
                  <a:cubicBezTo>
                    <a:pt x="152" y="140"/>
                    <a:pt x="150" y="140"/>
                    <a:pt x="150" y="141"/>
                  </a:cubicBezTo>
                  <a:cubicBezTo>
                    <a:pt x="150" y="142"/>
                    <a:pt x="148" y="142"/>
                    <a:pt x="148" y="142"/>
                  </a:cubicBezTo>
                  <a:cubicBezTo>
                    <a:pt x="147" y="142"/>
                    <a:pt x="146" y="142"/>
                    <a:pt x="145" y="142"/>
                  </a:cubicBezTo>
                  <a:cubicBezTo>
                    <a:pt x="144" y="142"/>
                    <a:pt x="143" y="142"/>
                    <a:pt x="142" y="142"/>
                  </a:cubicBezTo>
                  <a:cubicBezTo>
                    <a:pt x="138" y="142"/>
                    <a:pt x="135" y="143"/>
                    <a:pt x="132" y="144"/>
                  </a:cubicBezTo>
                  <a:cubicBezTo>
                    <a:pt x="129" y="144"/>
                    <a:pt x="126" y="144"/>
                    <a:pt x="124" y="144"/>
                  </a:cubicBezTo>
                  <a:cubicBezTo>
                    <a:pt x="122" y="144"/>
                    <a:pt x="120" y="145"/>
                    <a:pt x="119" y="145"/>
                  </a:cubicBezTo>
                  <a:cubicBezTo>
                    <a:pt x="115" y="145"/>
                    <a:pt x="111" y="145"/>
                    <a:pt x="107" y="146"/>
                  </a:cubicBezTo>
                  <a:cubicBezTo>
                    <a:pt x="105" y="146"/>
                    <a:pt x="104" y="146"/>
                    <a:pt x="102" y="146"/>
                  </a:cubicBezTo>
                  <a:cubicBezTo>
                    <a:pt x="100" y="146"/>
                    <a:pt x="99" y="146"/>
                    <a:pt x="97" y="146"/>
                  </a:cubicBezTo>
                  <a:cubicBezTo>
                    <a:pt x="94" y="146"/>
                    <a:pt x="91" y="146"/>
                    <a:pt x="88" y="146"/>
                  </a:cubicBezTo>
                  <a:cubicBezTo>
                    <a:pt x="84" y="146"/>
                    <a:pt x="81" y="145"/>
                    <a:pt x="77" y="145"/>
                  </a:cubicBezTo>
                  <a:cubicBezTo>
                    <a:pt x="73" y="145"/>
                    <a:pt x="69" y="145"/>
                    <a:pt x="65" y="145"/>
                  </a:cubicBezTo>
                  <a:cubicBezTo>
                    <a:pt x="63" y="145"/>
                    <a:pt x="62" y="145"/>
                    <a:pt x="61" y="145"/>
                  </a:cubicBezTo>
                  <a:cubicBezTo>
                    <a:pt x="59" y="145"/>
                    <a:pt x="57" y="145"/>
                    <a:pt x="55" y="145"/>
                  </a:cubicBezTo>
                  <a:cubicBezTo>
                    <a:pt x="52" y="145"/>
                    <a:pt x="50" y="145"/>
                    <a:pt x="47" y="145"/>
                  </a:cubicBezTo>
                  <a:cubicBezTo>
                    <a:pt x="44" y="145"/>
                    <a:pt x="41" y="146"/>
                    <a:pt x="38" y="146"/>
                  </a:cubicBezTo>
                  <a:cubicBezTo>
                    <a:pt x="36" y="146"/>
                    <a:pt x="33" y="146"/>
                    <a:pt x="31" y="145"/>
                  </a:cubicBezTo>
                  <a:cubicBezTo>
                    <a:pt x="29" y="145"/>
                    <a:pt x="27" y="145"/>
                    <a:pt x="25" y="145"/>
                  </a:cubicBezTo>
                  <a:cubicBezTo>
                    <a:pt x="22" y="145"/>
                    <a:pt x="20" y="145"/>
                    <a:pt x="17" y="145"/>
                  </a:cubicBezTo>
                  <a:cubicBezTo>
                    <a:pt x="16" y="145"/>
                    <a:pt x="15" y="145"/>
                    <a:pt x="13" y="145"/>
                  </a:cubicBezTo>
                  <a:cubicBezTo>
                    <a:pt x="12" y="145"/>
                    <a:pt x="11" y="145"/>
                    <a:pt x="10" y="144"/>
                  </a:cubicBezTo>
                  <a:cubicBezTo>
                    <a:pt x="9" y="144"/>
                    <a:pt x="7" y="144"/>
                    <a:pt x="6" y="144"/>
                  </a:cubicBezTo>
                  <a:cubicBezTo>
                    <a:pt x="5" y="144"/>
                    <a:pt x="4" y="143"/>
                    <a:pt x="4" y="143"/>
                  </a:cubicBezTo>
                  <a:cubicBezTo>
                    <a:pt x="3" y="141"/>
                    <a:pt x="2" y="140"/>
                    <a:pt x="2" y="139"/>
                  </a:cubicBezTo>
                  <a:cubicBezTo>
                    <a:pt x="1" y="138"/>
                    <a:pt x="1" y="137"/>
                    <a:pt x="1" y="135"/>
                  </a:cubicBezTo>
                  <a:cubicBezTo>
                    <a:pt x="1" y="133"/>
                    <a:pt x="0" y="131"/>
                    <a:pt x="1" y="128"/>
                  </a:cubicBezTo>
                  <a:cubicBezTo>
                    <a:pt x="3" y="124"/>
                    <a:pt x="5" y="119"/>
                    <a:pt x="7" y="115"/>
                  </a:cubicBezTo>
                  <a:cubicBezTo>
                    <a:pt x="8" y="111"/>
                    <a:pt x="10" y="108"/>
                    <a:pt x="11" y="105"/>
                  </a:cubicBezTo>
                  <a:cubicBezTo>
                    <a:pt x="11" y="104"/>
                    <a:pt x="11" y="103"/>
                    <a:pt x="12" y="103"/>
                  </a:cubicBezTo>
                  <a:cubicBezTo>
                    <a:pt x="12" y="101"/>
                    <a:pt x="13" y="100"/>
                    <a:pt x="14" y="98"/>
                  </a:cubicBezTo>
                  <a:cubicBezTo>
                    <a:pt x="15" y="97"/>
                    <a:pt x="15" y="95"/>
                    <a:pt x="16" y="93"/>
                  </a:cubicBezTo>
                  <a:cubicBezTo>
                    <a:pt x="17" y="91"/>
                    <a:pt x="18" y="88"/>
                    <a:pt x="19" y="86"/>
                  </a:cubicBezTo>
                  <a:cubicBezTo>
                    <a:pt x="20" y="84"/>
                    <a:pt x="21" y="82"/>
                    <a:pt x="22" y="80"/>
                  </a:cubicBezTo>
                  <a:cubicBezTo>
                    <a:pt x="24" y="77"/>
                    <a:pt x="25" y="75"/>
                    <a:pt x="26" y="72"/>
                  </a:cubicBezTo>
                  <a:cubicBezTo>
                    <a:pt x="27" y="71"/>
                    <a:pt x="28" y="69"/>
                    <a:pt x="28" y="67"/>
                  </a:cubicBezTo>
                  <a:cubicBezTo>
                    <a:pt x="29" y="65"/>
                    <a:pt x="30" y="64"/>
                    <a:pt x="31" y="62"/>
                  </a:cubicBezTo>
                  <a:cubicBezTo>
                    <a:pt x="32" y="60"/>
                    <a:pt x="32" y="59"/>
                    <a:pt x="33" y="57"/>
                  </a:cubicBezTo>
                  <a:cubicBezTo>
                    <a:pt x="34" y="55"/>
                    <a:pt x="36" y="52"/>
                    <a:pt x="37" y="49"/>
                  </a:cubicBezTo>
                  <a:cubicBezTo>
                    <a:pt x="38" y="47"/>
                    <a:pt x="39" y="44"/>
                    <a:pt x="41" y="41"/>
                  </a:cubicBezTo>
                  <a:cubicBezTo>
                    <a:pt x="42" y="38"/>
                    <a:pt x="44" y="35"/>
                    <a:pt x="45" y="32"/>
                  </a:cubicBezTo>
                  <a:cubicBezTo>
                    <a:pt x="46" y="30"/>
                    <a:pt x="47" y="28"/>
                    <a:pt x="49" y="26"/>
                  </a:cubicBezTo>
                  <a:cubicBezTo>
                    <a:pt x="49" y="24"/>
                    <a:pt x="51" y="22"/>
                    <a:pt x="51" y="20"/>
                  </a:cubicBezTo>
                  <a:cubicBezTo>
                    <a:pt x="52" y="19"/>
                    <a:pt x="52" y="17"/>
                    <a:pt x="53" y="15"/>
                  </a:cubicBezTo>
                  <a:cubicBezTo>
                    <a:pt x="54" y="14"/>
                    <a:pt x="54" y="12"/>
                    <a:pt x="55" y="11"/>
                  </a:cubicBezTo>
                  <a:cubicBezTo>
                    <a:pt x="56" y="10"/>
                    <a:pt x="57" y="9"/>
                    <a:pt x="58" y="8"/>
                  </a:cubicBezTo>
                  <a:cubicBezTo>
                    <a:pt x="60" y="6"/>
                    <a:pt x="61" y="5"/>
                    <a:pt x="63" y="4"/>
                  </a:cubicBezTo>
                  <a:cubicBezTo>
                    <a:pt x="64" y="3"/>
                    <a:pt x="65" y="2"/>
                    <a:pt x="66" y="2"/>
                  </a:cubicBezTo>
                  <a:cubicBezTo>
                    <a:pt x="69" y="0"/>
                    <a:pt x="72" y="1"/>
                    <a:pt x="74" y="4"/>
                  </a:cubicBezTo>
                  <a:cubicBezTo>
                    <a:pt x="75" y="6"/>
                    <a:pt x="75" y="8"/>
                    <a:pt x="77" y="9"/>
                  </a:cubicBezTo>
                  <a:cubicBezTo>
                    <a:pt x="79" y="10"/>
                    <a:pt x="80" y="13"/>
                    <a:pt x="83" y="13"/>
                  </a:cubicBezTo>
                  <a:cubicBezTo>
                    <a:pt x="83" y="14"/>
                    <a:pt x="84" y="15"/>
                    <a:pt x="84" y="15"/>
                  </a:cubicBezTo>
                  <a:cubicBezTo>
                    <a:pt x="84" y="17"/>
                    <a:pt x="85" y="18"/>
                    <a:pt x="86" y="19"/>
                  </a:cubicBezTo>
                  <a:cubicBezTo>
                    <a:pt x="87" y="21"/>
                    <a:pt x="89" y="22"/>
                    <a:pt x="90" y="24"/>
                  </a:cubicBezTo>
                  <a:cubicBezTo>
                    <a:pt x="92" y="26"/>
                    <a:pt x="93" y="29"/>
                    <a:pt x="95" y="31"/>
                  </a:cubicBezTo>
                  <a:cubicBezTo>
                    <a:pt x="96" y="33"/>
                    <a:pt x="98" y="35"/>
                    <a:pt x="99" y="36"/>
                  </a:cubicBezTo>
                  <a:cubicBezTo>
                    <a:pt x="100" y="38"/>
                    <a:pt x="101" y="40"/>
                    <a:pt x="103" y="41"/>
                  </a:cubicBezTo>
                  <a:cubicBezTo>
                    <a:pt x="106" y="45"/>
                    <a:pt x="108" y="48"/>
                    <a:pt x="111" y="52"/>
                  </a:cubicBezTo>
                  <a:cubicBezTo>
                    <a:pt x="112" y="55"/>
                    <a:pt x="114" y="57"/>
                    <a:pt x="116" y="59"/>
                  </a:cubicBezTo>
                  <a:cubicBezTo>
                    <a:pt x="118" y="63"/>
                    <a:pt x="119" y="66"/>
                    <a:pt x="121" y="69"/>
                  </a:cubicBezTo>
                  <a:cubicBezTo>
                    <a:pt x="122" y="70"/>
                    <a:pt x="122" y="70"/>
                    <a:pt x="123" y="71"/>
                  </a:cubicBezTo>
                  <a:cubicBezTo>
                    <a:pt x="124" y="72"/>
                    <a:pt x="125" y="74"/>
                    <a:pt x="127" y="76"/>
                  </a:cubicBezTo>
                  <a:cubicBezTo>
                    <a:pt x="128" y="78"/>
                    <a:pt x="130" y="80"/>
                    <a:pt x="131" y="82"/>
                  </a:cubicBezTo>
                  <a:cubicBezTo>
                    <a:pt x="132" y="83"/>
                    <a:pt x="133" y="84"/>
                    <a:pt x="134" y="86"/>
                  </a:cubicBezTo>
                  <a:cubicBezTo>
                    <a:pt x="136" y="88"/>
                    <a:pt x="138" y="90"/>
                    <a:pt x="139" y="93"/>
                  </a:cubicBezTo>
                  <a:cubicBezTo>
                    <a:pt x="142" y="96"/>
                    <a:pt x="144" y="99"/>
                    <a:pt x="146" y="102"/>
                  </a:cubicBezTo>
                  <a:cubicBezTo>
                    <a:pt x="148" y="104"/>
                    <a:pt x="150" y="106"/>
                    <a:pt x="150" y="109"/>
                  </a:cubicBezTo>
                  <a:cubicBezTo>
                    <a:pt x="151" y="111"/>
                    <a:pt x="153" y="112"/>
                    <a:pt x="153" y="114"/>
                  </a:cubicBezTo>
                  <a:cubicBezTo>
                    <a:pt x="155" y="117"/>
                    <a:pt x="156" y="119"/>
                    <a:pt x="157" y="123"/>
                  </a:cubicBezTo>
                  <a:cubicBezTo>
                    <a:pt x="157" y="123"/>
                    <a:pt x="157" y="123"/>
                    <a:pt x="157" y="123"/>
                  </a:cubicBezTo>
                  <a:cubicBezTo>
                    <a:pt x="157" y="124"/>
                    <a:pt x="158" y="125"/>
                    <a:pt x="158" y="126"/>
                  </a:cubicBezTo>
                  <a:cubicBezTo>
                    <a:pt x="158" y="129"/>
                    <a:pt x="158" y="132"/>
                    <a:pt x="158" y="134"/>
                  </a:cubicBezTo>
                  <a:close/>
                  <a:moveTo>
                    <a:pt x="4" y="133"/>
                  </a:moveTo>
                  <a:cubicBezTo>
                    <a:pt x="4" y="135"/>
                    <a:pt x="5" y="137"/>
                    <a:pt x="6" y="139"/>
                  </a:cubicBezTo>
                  <a:cubicBezTo>
                    <a:pt x="6" y="139"/>
                    <a:pt x="6" y="139"/>
                    <a:pt x="6" y="139"/>
                  </a:cubicBezTo>
                  <a:cubicBezTo>
                    <a:pt x="7" y="139"/>
                    <a:pt x="9" y="140"/>
                    <a:pt x="10" y="140"/>
                  </a:cubicBezTo>
                  <a:cubicBezTo>
                    <a:pt x="11" y="140"/>
                    <a:pt x="12" y="140"/>
                    <a:pt x="12" y="140"/>
                  </a:cubicBezTo>
                  <a:cubicBezTo>
                    <a:pt x="15" y="141"/>
                    <a:pt x="17" y="141"/>
                    <a:pt x="20" y="142"/>
                  </a:cubicBezTo>
                  <a:cubicBezTo>
                    <a:pt x="22" y="142"/>
                    <a:pt x="24" y="142"/>
                    <a:pt x="27" y="142"/>
                  </a:cubicBezTo>
                  <a:cubicBezTo>
                    <a:pt x="31" y="142"/>
                    <a:pt x="34" y="142"/>
                    <a:pt x="38" y="143"/>
                  </a:cubicBezTo>
                  <a:cubicBezTo>
                    <a:pt x="41" y="143"/>
                    <a:pt x="45" y="143"/>
                    <a:pt x="48" y="143"/>
                  </a:cubicBezTo>
                  <a:cubicBezTo>
                    <a:pt x="51" y="142"/>
                    <a:pt x="55" y="142"/>
                    <a:pt x="58" y="142"/>
                  </a:cubicBezTo>
                  <a:cubicBezTo>
                    <a:pt x="62" y="142"/>
                    <a:pt x="65" y="142"/>
                    <a:pt x="69" y="142"/>
                  </a:cubicBezTo>
                  <a:cubicBezTo>
                    <a:pt x="71" y="142"/>
                    <a:pt x="72" y="141"/>
                    <a:pt x="74" y="141"/>
                  </a:cubicBezTo>
                  <a:cubicBezTo>
                    <a:pt x="77" y="142"/>
                    <a:pt x="81" y="142"/>
                    <a:pt x="84" y="142"/>
                  </a:cubicBezTo>
                  <a:cubicBezTo>
                    <a:pt x="86" y="142"/>
                    <a:pt x="88" y="143"/>
                    <a:pt x="90" y="143"/>
                  </a:cubicBezTo>
                  <a:cubicBezTo>
                    <a:pt x="92" y="143"/>
                    <a:pt x="93" y="143"/>
                    <a:pt x="94" y="143"/>
                  </a:cubicBezTo>
                  <a:cubicBezTo>
                    <a:pt x="97" y="143"/>
                    <a:pt x="99" y="143"/>
                    <a:pt x="102" y="143"/>
                  </a:cubicBezTo>
                  <a:cubicBezTo>
                    <a:pt x="104" y="143"/>
                    <a:pt x="105" y="142"/>
                    <a:pt x="107" y="142"/>
                  </a:cubicBezTo>
                  <a:cubicBezTo>
                    <a:pt x="110" y="142"/>
                    <a:pt x="112" y="142"/>
                    <a:pt x="115" y="142"/>
                  </a:cubicBezTo>
                  <a:cubicBezTo>
                    <a:pt x="117" y="142"/>
                    <a:pt x="119" y="142"/>
                    <a:pt x="121" y="141"/>
                  </a:cubicBezTo>
                  <a:cubicBezTo>
                    <a:pt x="123" y="141"/>
                    <a:pt x="126" y="141"/>
                    <a:pt x="129" y="141"/>
                  </a:cubicBezTo>
                  <a:cubicBezTo>
                    <a:pt x="131" y="141"/>
                    <a:pt x="134" y="140"/>
                    <a:pt x="137" y="140"/>
                  </a:cubicBezTo>
                  <a:cubicBezTo>
                    <a:pt x="139" y="139"/>
                    <a:pt x="142" y="139"/>
                    <a:pt x="145" y="138"/>
                  </a:cubicBezTo>
                  <a:cubicBezTo>
                    <a:pt x="146" y="138"/>
                    <a:pt x="147" y="137"/>
                    <a:pt x="148" y="137"/>
                  </a:cubicBezTo>
                  <a:cubicBezTo>
                    <a:pt x="149" y="137"/>
                    <a:pt x="151" y="136"/>
                    <a:pt x="152" y="135"/>
                  </a:cubicBezTo>
                  <a:cubicBezTo>
                    <a:pt x="154" y="134"/>
                    <a:pt x="155" y="133"/>
                    <a:pt x="155" y="131"/>
                  </a:cubicBezTo>
                  <a:cubicBezTo>
                    <a:pt x="155" y="129"/>
                    <a:pt x="155" y="127"/>
                    <a:pt x="154" y="124"/>
                  </a:cubicBezTo>
                  <a:cubicBezTo>
                    <a:pt x="154" y="122"/>
                    <a:pt x="152" y="120"/>
                    <a:pt x="151" y="117"/>
                  </a:cubicBezTo>
                  <a:cubicBezTo>
                    <a:pt x="149" y="113"/>
                    <a:pt x="147" y="109"/>
                    <a:pt x="144" y="105"/>
                  </a:cubicBezTo>
                  <a:cubicBezTo>
                    <a:pt x="141" y="101"/>
                    <a:pt x="139" y="98"/>
                    <a:pt x="136" y="94"/>
                  </a:cubicBezTo>
                  <a:cubicBezTo>
                    <a:pt x="135" y="92"/>
                    <a:pt x="133" y="90"/>
                    <a:pt x="131" y="88"/>
                  </a:cubicBezTo>
                  <a:cubicBezTo>
                    <a:pt x="129" y="85"/>
                    <a:pt x="127" y="82"/>
                    <a:pt x="124" y="79"/>
                  </a:cubicBezTo>
                  <a:cubicBezTo>
                    <a:pt x="122" y="76"/>
                    <a:pt x="120" y="73"/>
                    <a:pt x="118" y="70"/>
                  </a:cubicBezTo>
                  <a:cubicBezTo>
                    <a:pt x="117" y="68"/>
                    <a:pt x="116" y="66"/>
                    <a:pt x="115" y="65"/>
                  </a:cubicBezTo>
                  <a:cubicBezTo>
                    <a:pt x="113" y="62"/>
                    <a:pt x="111" y="59"/>
                    <a:pt x="109" y="56"/>
                  </a:cubicBezTo>
                  <a:cubicBezTo>
                    <a:pt x="108" y="54"/>
                    <a:pt x="107" y="52"/>
                    <a:pt x="105" y="50"/>
                  </a:cubicBezTo>
                  <a:cubicBezTo>
                    <a:pt x="105" y="50"/>
                    <a:pt x="105" y="49"/>
                    <a:pt x="104" y="48"/>
                  </a:cubicBezTo>
                  <a:cubicBezTo>
                    <a:pt x="103" y="47"/>
                    <a:pt x="101" y="46"/>
                    <a:pt x="100" y="44"/>
                  </a:cubicBezTo>
                  <a:cubicBezTo>
                    <a:pt x="98" y="41"/>
                    <a:pt x="96" y="38"/>
                    <a:pt x="94" y="35"/>
                  </a:cubicBezTo>
                  <a:cubicBezTo>
                    <a:pt x="92" y="32"/>
                    <a:pt x="89" y="29"/>
                    <a:pt x="87" y="26"/>
                  </a:cubicBezTo>
                  <a:cubicBezTo>
                    <a:pt x="85" y="23"/>
                    <a:pt x="82" y="21"/>
                    <a:pt x="80" y="18"/>
                  </a:cubicBezTo>
                  <a:cubicBezTo>
                    <a:pt x="79" y="18"/>
                    <a:pt x="78" y="18"/>
                    <a:pt x="77" y="17"/>
                  </a:cubicBezTo>
                  <a:cubicBezTo>
                    <a:pt x="74" y="15"/>
                    <a:pt x="74" y="12"/>
                    <a:pt x="73" y="10"/>
                  </a:cubicBezTo>
                  <a:cubicBezTo>
                    <a:pt x="71" y="8"/>
                    <a:pt x="70" y="6"/>
                    <a:pt x="67" y="7"/>
                  </a:cubicBezTo>
                  <a:cubicBezTo>
                    <a:pt x="63" y="7"/>
                    <a:pt x="60" y="9"/>
                    <a:pt x="59" y="13"/>
                  </a:cubicBezTo>
                  <a:cubicBezTo>
                    <a:pt x="59" y="14"/>
                    <a:pt x="59" y="15"/>
                    <a:pt x="58" y="15"/>
                  </a:cubicBezTo>
                  <a:cubicBezTo>
                    <a:pt x="57" y="15"/>
                    <a:pt x="56" y="17"/>
                    <a:pt x="56" y="18"/>
                  </a:cubicBezTo>
                  <a:cubicBezTo>
                    <a:pt x="54" y="21"/>
                    <a:pt x="52" y="25"/>
                    <a:pt x="51" y="28"/>
                  </a:cubicBezTo>
                  <a:cubicBezTo>
                    <a:pt x="50" y="30"/>
                    <a:pt x="49" y="31"/>
                    <a:pt x="48" y="32"/>
                  </a:cubicBezTo>
                  <a:cubicBezTo>
                    <a:pt x="47" y="36"/>
                    <a:pt x="45" y="40"/>
                    <a:pt x="43" y="43"/>
                  </a:cubicBezTo>
                  <a:cubicBezTo>
                    <a:pt x="43" y="44"/>
                    <a:pt x="42" y="44"/>
                    <a:pt x="42" y="45"/>
                  </a:cubicBezTo>
                  <a:cubicBezTo>
                    <a:pt x="41" y="47"/>
                    <a:pt x="40" y="49"/>
                    <a:pt x="39" y="51"/>
                  </a:cubicBezTo>
                  <a:cubicBezTo>
                    <a:pt x="38" y="53"/>
                    <a:pt x="38" y="54"/>
                    <a:pt x="37" y="56"/>
                  </a:cubicBezTo>
                  <a:cubicBezTo>
                    <a:pt x="36" y="57"/>
                    <a:pt x="35" y="59"/>
                    <a:pt x="35" y="60"/>
                  </a:cubicBezTo>
                  <a:cubicBezTo>
                    <a:pt x="33" y="63"/>
                    <a:pt x="32" y="66"/>
                    <a:pt x="30" y="70"/>
                  </a:cubicBezTo>
                  <a:cubicBezTo>
                    <a:pt x="29" y="72"/>
                    <a:pt x="29" y="75"/>
                    <a:pt x="27" y="77"/>
                  </a:cubicBezTo>
                  <a:cubicBezTo>
                    <a:pt x="27" y="77"/>
                    <a:pt x="27" y="77"/>
                    <a:pt x="27" y="77"/>
                  </a:cubicBezTo>
                  <a:cubicBezTo>
                    <a:pt x="26" y="79"/>
                    <a:pt x="25" y="81"/>
                    <a:pt x="24" y="83"/>
                  </a:cubicBezTo>
                  <a:cubicBezTo>
                    <a:pt x="24" y="83"/>
                    <a:pt x="24" y="84"/>
                    <a:pt x="23" y="85"/>
                  </a:cubicBezTo>
                  <a:cubicBezTo>
                    <a:pt x="23" y="86"/>
                    <a:pt x="22" y="87"/>
                    <a:pt x="22" y="88"/>
                  </a:cubicBezTo>
                  <a:cubicBezTo>
                    <a:pt x="21" y="90"/>
                    <a:pt x="20" y="92"/>
                    <a:pt x="19" y="93"/>
                  </a:cubicBezTo>
                  <a:cubicBezTo>
                    <a:pt x="18" y="96"/>
                    <a:pt x="17" y="99"/>
                    <a:pt x="16" y="101"/>
                  </a:cubicBezTo>
                  <a:cubicBezTo>
                    <a:pt x="15" y="103"/>
                    <a:pt x="14" y="105"/>
                    <a:pt x="13" y="106"/>
                  </a:cubicBezTo>
                  <a:cubicBezTo>
                    <a:pt x="12" y="110"/>
                    <a:pt x="11" y="114"/>
                    <a:pt x="9" y="117"/>
                  </a:cubicBezTo>
                  <a:cubicBezTo>
                    <a:pt x="8" y="120"/>
                    <a:pt x="6" y="122"/>
                    <a:pt x="6" y="125"/>
                  </a:cubicBezTo>
                  <a:cubicBezTo>
                    <a:pt x="6" y="126"/>
                    <a:pt x="6" y="126"/>
                    <a:pt x="6" y="127"/>
                  </a:cubicBezTo>
                  <a:cubicBezTo>
                    <a:pt x="5" y="129"/>
                    <a:pt x="4" y="131"/>
                    <a:pt x="4"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6">
              <a:extLst>
                <a:ext uri="{FF2B5EF4-FFF2-40B4-BE49-F238E27FC236}">
                  <a16:creationId xmlns:a16="http://schemas.microsoft.com/office/drawing/2014/main" id="{35073307-CF29-420D-A06D-0D10A97C525B}"/>
                </a:ext>
              </a:extLst>
            </p:cNvPr>
            <p:cNvSpPr>
              <a:spLocks noEditPoints="1"/>
            </p:cNvSpPr>
            <p:nvPr/>
          </p:nvSpPr>
          <p:spPr bwMode="auto">
            <a:xfrm>
              <a:off x="5872163" y="1973263"/>
              <a:ext cx="479425" cy="439738"/>
            </a:xfrm>
            <a:custGeom>
              <a:avLst/>
              <a:gdLst>
                <a:gd name="T0" fmla="*/ 54 w 122"/>
                <a:gd name="T1" fmla="*/ 2 h 112"/>
                <a:gd name="T2" fmla="*/ 67 w 122"/>
                <a:gd name="T3" fmla="*/ 17 h 112"/>
                <a:gd name="T4" fmla="*/ 75 w 122"/>
                <a:gd name="T5" fmla="*/ 29 h 112"/>
                <a:gd name="T6" fmla="*/ 82 w 122"/>
                <a:gd name="T7" fmla="*/ 37 h 112"/>
                <a:gd name="T8" fmla="*/ 90 w 122"/>
                <a:gd name="T9" fmla="*/ 49 h 112"/>
                <a:gd name="T10" fmla="*/ 99 w 122"/>
                <a:gd name="T11" fmla="*/ 63 h 112"/>
                <a:gd name="T12" fmla="*/ 106 w 122"/>
                <a:gd name="T13" fmla="*/ 73 h 112"/>
                <a:gd name="T14" fmla="*/ 117 w 122"/>
                <a:gd name="T15" fmla="*/ 90 h 112"/>
                <a:gd name="T16" fmla="*/ 122 w 122"/>
                <a:gd name="T17" fmla="*/ 102 h 112"/>
                <a:gd name="T18" fmla="*/ 120 w 122"/>
                <a:gd name="T19" fmla="*/ 106 h 112"/>
                <a:gd name="T20" fmla="*/ 115 w 122"/>
                <a:gd name="T21" fmla="*/ 110 h 112"/>
                <a:gd name="T22" fmla="*/ 99 w 122"/>
                <a:gd name="T23" fmla="*/ 111 h 112"/>
                <a:gd name="T24" fmla="*/ 89 w 122"/>
                <a:gd name="T25" fmla="*/ 111 h 112"/>
                <a:gd name="T26" fmla="*/ 78 w 122"/>
                <a:gd name="T27" fmla="*/ 112 h 112"/>
                <a:gd name="T28" fmla="*/ 63 w 122"/>
                <a:gd name="T29" fmla="*/ 112 h 112"/>
                <a:gd name="T30" fmla="*/ 50 w 122"/>
                <a:gd name="T31" fmla="*/ 112 h 112"/>
                <a:gd name="T32" fmla="*/ 40 w 122"/>
                <a:gd name="T33" fmla="*/ 111 h 112"/>
                <a:gd name="T34" fmla="*/ 31 w 122"/>
                <a:gd name="T35" fmla="*/ 111 h 112"/>
                <a:gd name="T36" fmla="*/ 17 w 122"/>
                <a:gd name="T37" fmla="*/ 110 h 112"/>
                <a:gd name="T38" fmla="*/ 12 w 122"/>
                <a:gd name="T39" fmla="*/ 109 h 112"/>
                <a:gd name="T40" fmla="*/ 1 w 122"/>
                <a:gd name="T41" fmla="*/ 103 h 112"/>
                <a:gd name="T42" fmla="*/ 4 w 122"/>
                <a:gd name="T43" fmla="*/ 92 h 112"/>
                <a:gd name="T44" fmla="*/ 8 w 122"/>
                <a:gd name="T45" fmla="*/ 84 h 112"/>
                <a:gd name="T46" fmla="*/ 12 w 122"/>
                <a:gd name="T47" fmla="*/ 75 h 112"/>
                <a:gd name="T48" fmla="*/ 16 w 122"/>
                <a:gd name="T49" fmla="*/ 64 h 112"/>
                <a:gd name="T50" fmla="*/ 24 w 122"/>
                <a:gd name="T51" fmla="*/ 48 h 112"/>
                <a:gd name="T52" fmla="*/ 25 w 122"/>
                <a:gd name="T53" fmla="*/ 46 h 112"/>
                <a:gd name="T54" fmla="*/ 31 w 122"/>
                <a:gd name="T55" fmla="*/ 32 h 112"/>
                <a:gd name="T56" fmla="*/ 37 w 122"/>
                <a:gd name="T57" fmla="*/ 21 h 112"/>
                <a:gd name="T58" fmla="*/ 45 w 122"/>
                <a:gd name="T59" fmla="*/ 7 h 112"/>
                <a:gd name="T60" fmla="*/ 50 w 122"/>
                <a:gd name="T61" fmla="*/ 0 h 112"/>
                <a:gd name="T62" fmla="*/ 61 w 122"/>
                <a:gd name="T63" fmla="*/ 15 h 112"/>
                <a:gd name="T64" fmla="*/ 54 w 122"/>
                <a:gd name="T65" fmla="*/ 6 h 112"/>
                <a:gd name="T66" fmla="*/ 47 w 122"/>
                <a:gd name="T67" fmla="*/ 9 h 112"/>
                <a:gd name="T68" fmla="*/ 42 w 122"/>
                <a:gd name="T69" fmla="*/ 18 h 112"/>
                <a:gd name="T70" fmla="*/ 33 w 122"/>
                <a:gd name="T71" fmla="*/ 35 h 112"/>
                <a:gd name="T72" fmla="*/ 29 w 122"/>
                <a:gd name="T73" fmla="*/ 44 h 112"/>
                <a:gd name="T74" fmla="*/ 24 w 122"/>
                <a:gd name="T75" fmla="*/ 55 h 112"/>
                <a:gd name="T76" fmla="*/ 20 w 122"/>
                <a:gd name="T77" fmla="*/ 65 h 112"/>
                <a:gd name="T78" fmla="*/ 14 w 122"/>
                <a:gd name="T79" fmla="*/ 79 h 112"/>
                <a:gd name="T80" fmla="*/ 9 w 122"/>
                <a:gd name="T81" fmla="*/ 90 h 112"/>
                <a:gd name="T82" fmla="*/ 5 w 122"/>
                <a:gd name="T83" fmla="*/ 101 h 112"/>
                <a:gd name="T84" fmla="*/ 13 w 122"/>
                <a:gd name="T85" fmla="*/ 106 h 112"/>
                <a:gd name="T86" fmla="*/ 28 w 122"/>
                <a:gd name="T87" fmla="*/ 107 h 112"/>
                <a:gd name="T88" fmla="*/ 31 w 122"/>
                <a:gd name="T89" fmla="*/ 107 h 112"/>
                <a:gd name="T90" fmla="*/ 41 w 122"/>
                <a:gd name="T91" fmla="*/ 108 h 112"/>
                <a:gd name="T92" fmla="*/ 51 w 122"/>
                <a:gd name="T93" fmla="*/ 109 h 112"/>
                <a:gd name="T94" fmla="*/ 63 w 122"/>
                <a:gd name="T95" fmla="*/ 109 h 112"/>
                <a:gd name="T96" fmla="*/ 76 w 122"/>
                <a:gd name="T97" fmla="*/ 108 h 112"/>
                <a:gd name="T98" fmla="*/ 97 w 122"/>
                <a:gd name="T99" fmla="*/ 108 h 112"/>
                <a:gd name="T100" fmla="*/ 112 w 122"/>
                <a:gd name="T101" fmla="*/ 107 h 112"/>
                <a:gd name="T102" fmla="*/ 115 w 122"/>
                <a:gd name="T103" fmla="*/ 103 h 112"/>
                <a:gd name="T104" fmla="*/ 118 w 122"/>
                <a:gd name="T105" fmla="*/ 100 h 112"/>
                <a:gd name="T106" fmla="*/ 108 w 122"/>
                <a:gd name="T107" fmla="*/ 81 h 112"/>
                <a:gd name="T108" fmla="*/ 102 w 122"/>
                <a:gd name="T109" fmla="*/ 72 h 112"/>
                <a:gd name="T110" fmla="*/ 93 w 122"/>
                <a:gd name="T111" fmla="*/ 58 h 112"/>
                <a:gd name="T112" fmla="*/ 83 w 122"/>
                <a:gd name="T113" fmla="*/ 44 h 112"/>
                <a:gd name="T114" fmla="*/ 74 w 122"/>
                <a:gd name="T115" fmla="*/ 34 h 112"/>
                <a:gd name="T116" fmla="*/ 66 w 122"/>
                <a:gd name="T117" fmla="*/ 2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12">
                  <a:moveTo>
                    <a:pt x="50" y="0"/>
                  </a:moveTo>
                  <a:cubicBezTo>
                    <a:pt x="51" y="0"/>
                    <a:pt x="53" y="1"/>
                    <a:pt x="54" y="2"/>
                  </a:cubicBezTo>
                  <a:cubicBezTo>
                    <a:pt x="57" y="4"/>
                    <a:pt x="59" y="7"/>
                    <a:pt x="61" y="10"/>
                  </a:cubicBezTo>
                  <a:cubicBezTo>
                    <a:pt x="63" y="13"/>
                    <a:pt x="65" y="15"/>
                    <a:pt x="67" y="17"/>
                  </a:cubicBezTo>
                  <a:cubicBezTo>
                    <a:pt x="68" y="20"/>
                    <a:pt x="69" y="22"/>
                    <a:pt x="71" y="24"/>
                  </a:cubicBezTo>
                  <a:cubicBezTo>
                    <a:pt x="72" y="26"/>
                    <a:pt x="74" y="27"/>
                    <a:pt x="75" y="29"/>
                  </a:cubicBezTo>
                  <a:cubicBezTo>
                    <a:pt x="76" y="31"/>
                    <a:pt x="78" y="33"/>
                    <a:pt x="79" y="35"/>
                  </a:cubicBezTo>
                  <a:cubicBezTo>
                    <a:pt x="80" y="36"/>
                    <a:pt x="81" y="37"/>
                    <a:pt x="82" y="37"/>
                  </a:cubicBezTo>
                  <a:cubicBezTo>
                    <a:pt x="83" y="39"/>
                    <a:pt x="84" y="41"/>
                    <a:pt x="85" y="43"/>
                  </a:cubicBezTo>
                  <a:cubicBezTo>
                    <a:pt x="87" y="45"/>
                    <a:pt x="89" y="47"/>
                    <a:pt x="90" y="49"/>
                  </a:cubicBezTo>
                  <a:cubicBezTo>
                    <a:pt x="92" y="51"/>
                    <a:pt x="93" y="54"/>
                    <a:pt x="94" y="56"/>
                  </a:cubicBezTo>
                  <a:cubicBezTo>
                    <a:pt x="96" y="58"/>
                    <a:pt x="97" y="60"/>
                    <a:pt x="99" y="63"/>
                  </a:cubicBezTo>
                  <a:cubicBezTo>
                    <a:pt x="100" y="64"/>
                    <a:pt x="101" y="65"/>
                    <a:pt x="102" y="67"/>
                  </a:cubicBezTo>
                  <a:cubicBezTo>
                    <a:pt x="103" y="69"/>
                    <a:pt x="105" y="71"/>
                    <a:pt x="106" y="73"/>
                  </a:cubicBezTo>
                  <a:cubicBezTo>
                    <a:pt x="109" y="77"/>
                    <a:pt x="111" y="80"/>
                    <a:pt x="114" y="84"/>
                  </a:cubicBezTo>
                  <a:cubicBezTo>
                    <a:pt x="115" y="86"/>
                    <a:pt x="116" y="88"/>
                    <a:pt x="117" y="90"/>
                  </a:cubicBezTo>
                  <a:cubicBezTo>
                    <a:pt x="119" y="92"/>
                    <a:pt x="120" y="94"/>
                    <a:pt x="121" y="96"/>
                  </a:cubicBezTo>
                  <a:cubicBezTo>
                    <a:pt x="122" y="98"/>
                    <a:pt x="122" y="100"/>
                    <a:pt x="122" y="102"/>
                  </a:cubicBezTo>
                  <a:cubicBezTo>
                    <a:pt x="122" y="102"/>
                    <a:pt x="121" y="103"/>
                    <a:pt x="121" y="103"/>
                  </a:cubicBezTo>
                  <a:cubicBezTo>
                    <a:pt x="120" y="104"/>
                    <a:pt x="119" y="104"/>
                    <a:pt x="120" y="106"/>
                  </a:cubicBezTo>
                  <a:cubicBezTo>
                    <a:pt x="120" y="106"/>
                    <a:pt x="120" y="107"/>
                    <a:pt x="120" y="107"/>
                  </a:cubicBezTo>
                  <a:cubicBezTo>
                    <a:pt x="119" y="109"/>
                    <a:pt x="117" y="110"/>
                    <a:pt x="115" y="110"/>
                  </a:cubicBezTo>
                  <a:cubicBezTo>
                    <a:pt x="112" y="110"/>
                    <a:pt x="109" y="111"/>
                    <a:pt x="106" y="111"/>
                  </a:cubicBezTo>
                  <a:cubicBezTo>
                    <a:pt x="104" y="111"/>
                    <a:pt x="101" y="111"/>
                    <a:pt x="99" y="111"/>
                  </a:cubicBezTo>
                  <a:cubicBezTo>
                    <a:pt x="97" y="111"/>
                    <a:pt x="95" y="112"/>
                    <a:pt x="93" y="112"/>
                  </a:cubicBezTo>
                  <a:cubicBezTo>
                    <a:pt x="92" y="112"/>
                    <a:pt x="90" y="111"/>
                    <a:pt x="89" y="111"/>
                  </a:cubicBezTo>
                  <a:cubicBezTo>
                    <a:pt x="87" y="111"/>
                    <a:pt x="86" y="111"/>
                    <a:pt x="84" y="111"/>
                  </a:cubicBezTo>
                  <a:cubicBezTo>
                    <a:pt x="82" y="112"/>
                    <a:pt x="80" y="112"/>
                    <a:pt x="78" y="112"/>
                  </a:cubicBezTo>
                  <a:cubicBezTo>
                    <a:pt x="76" y="112"/>
                    <a:pt x="75" y="112"/>
                    <a:pt x="73" y="112"/>
                  </a:cubicBezTo>
                  <a:cubicBezTo>
                    <a:pt x="70" y="112"/>
                    <a:pt x="66" y="111"/>
                    <a:pt x="63" y="112"/>
                  </a:cubicBezTo>
                  <a:cubicBezTo>
                    <a:pt x="60" y="112"/>
                    <a:pt x="57" y="112"/>
                    <a:pt x="55" y="112"/>
                  </a:cubicBezTo>
                  <a:cubicBezTo>
                    <a:pt x="53" y="112"/>
                    <a:pt x="51" y="112"/>
                    <a:pt x="50" y="112"/>
                  </a:cubicBezTo>
                  <a:cubicBezTo>
                    <a:pt x="47" y="112"/>
                    <a:pt x="45" y="111"/>
                    <a:pt x="42" y="111"/>
                  </a:cubicBezTo>
                  <a:cubicBezTo>
                    <a:pt x="41" y="111"/>
                    <a:pt x="41" y="111"/>
                    <a:pt x="40" y="111"/>
                  </a:cubicBezTo>
                  <a:cubicBezTo>
                    <a:pt x="39" y="111"/>
                    <a:pt x="38" y="111"/>
                    <a:pt x="36" y="111"/>
                  </a:cubicBezTo>
                  <a:cubicBezTo>
                    <a:pt x="35" y="111"/>
                    <a:pt x="33" y="111"/>
                    <a:pt x="31" y="111"/>
                  </a:cubicBezTo>
                  <a:cubicBezTo>
                    <a:pt x="28" y="110"/>
                    <a:pt x="25" y="110"/>
                    <a:pt x="22" y="110"/>
                  </a:cubicBezTo>
                  <a:cubicBezTo>
                    <a:pt x="21" y="110"/>
                    <a:pt x="19" y="110"/>
                    <a:pt x="17" y="110"/>
                  </a:cubicBezTo>
                  <a:cubicBezTo>
                    <a:pt x="15" y="110"/>
                    <a:pt x="14" y="110"/>
                    <a:pt x="12" y="110"/>
                  </a:cubicBezTo>
                  <a:cubicBezTo>
                    <a:pt x="12" y="110"/>
                    <a:pt x="12" y="109"/>
                    <a:pt x="12" y="109"/>
                  </a:cubicBezTo>
                  <a:cubicBezTo>
                    <a:pt x="9" y="109"/>
                    <a:pt x="8" y="108"/>
                    <a:pt x="5" y="107"/>
                  </a:cubicBezTo>
                  <a:cubicBezTo>
                    <a:pt x="3" y="106"/>
                    <a:pt x="2" y="105"/>
                    <a:pt x="1" y="103"/>
                  </a:cubicBezTo>
                  <a:cubicBezTo>
                    <a:pt x="0" y="101"/>
                    <a:pt x="1" y="100"/>
                    <a:pt x="2" y="98"/>
                  </a:cubicBezTo>
                  <a:cubicBezTo>
                    <a:pt x="3" y="96"/>
                    <a:pt x="3" y="94"/>
                    <a:pt x="4" y="92"/>
                  </a:cubicBezTo>
                  <a:cubicBezTo>
                    <a:pt x="5" y="91"/>
                    <a:pt x="5" y="90"/>
                    <a:pt x="6" y="90"/>
                  </a:cubicBezTo>
                  <a:cubicBezTo>
                    <a:pt x="7" y="88"/>
                    <a:pt x="7" y="86"/>
                    <a:pt x="8" y="84"/>
                  </a:cubicBezTo>
                  <a:cubicBezTo>
                    <a:pt x="9" y="83"/>
                    <a:pt x="9" y="82"/>
                    <a:pt x="10" y="81"/>
                  </a:cubicBezTo>
                  <a:cubicBezTo>
                    <a:pt x="11" y="79"/>
                    <a:pt x="12" y="77"/>
                    <a:pt x="12" y="75"/>
                  </a:cubicBezTo>
                  <a:cubicBezTo>
                    <a:pt x="13" y="72"/>
                    <a:pt x="15" y="69"/>
                    <a:pt x="16" y="66"/>
                  </a:cubicBezTo>
                  <a:cubicBezTo>
                    <a:pt x="16" y="65"/>
                    <a:pt x="16" y="65"/>
                    <a:pt x="16" y="64"/>
                  </a:cubicBezTo>
                  <a:cubicBezTo>
                    <a:pt x="18" y="61"/>
                    <a:pt x="19" y="58"/>
                    <a:pt x="20" y="56"/>
                  </a:cubicBezTo>
                  <a:cubicBezTo>
                    <a:pt x="22" y="53"/>
                    <a:pt x="23" y="51"/>
                    <a:pt x="24" y="48"/>
                  </a:cubicBezTo>
                  <a:cubicBezTo>
                    <a:pt x="24" y="48"/>
                    <a:pt x="24" y="47"/>
                    <a:pt x="24" y="47"/>
                  </a:cubicBezTo>
                  <a:cubicBezTo>
                    <a:pt x="25" y="47"/>
                    <a:pt x="25" y="46"/>
                    <a:pt x="25" y="46"/>
                  </a:cubicBezTo>
                  <a:cubicBezTo>
                    <a:pt x="27" y="44"/>
                    <a:pt x="27" y="40"/>
                    <a:pt x="29" y="38"/>
                  </a:cubicBezTo>
                  <a:cubicBezTo>
                    <a:pt x="30" y="36"/>
                    <a:pt x="30" y="34"/>
                    <a:pt x="31" y="32"/>
                  </a:cubicBezTo>
                  <a:cubicBezTo>
                    <a:pt x="33" y="29"/>
                    <a:pt x="35" y="26"/>
                    <a:pt x="36" y="23"/>
                  </a:cubicBezTo>
                  <a:cubicBezTo>
                    <a:pt x="37" y="22"/>
                    <a:pt x="37" y="22"/>
                    <a:pt x="37" y="21"/>
                  </a:cubicBezTo>
                  <a:cubicBezTo>
                    <a:pt x="38" y="19"/>
                    <a:pt x="40" y="17"/>
                    <a:pt x="41" y="14"/>
                  </a:cubicBezTo>
                  <a:cubicBezTo>
                    <a:pt x="42" y="12"/>
                    <a:pt x="43" y="9"/>
                    <a:pt x="45" y="7"/>
                  </a:cubicBezTo>
                  <a:cubicBezTo>
                    <a:pt x="45" y="5"/>
                    <a:pt x="46" y="3"/>
                    <a:pt x="47" y="1"/>
                  </a:cubicBezTo>
                  <a:cubicBezTo>
                    <a:pt x="48" y="1"/>
                    <a:pt x="49" y="0"/>
                    <a:pt x="50" y="0"/>
                  </a:cubicBezTo>
                  <a:close/>
                  <a:moveTo>
                    <a:pt x="61" y="16"/>
                  </a:moveTo>
                  <a:cubicBezTo>
                    <a:pt x="61" y="16"/>
                    <a:pt x="61" y="15"/>
                    <a:pt x="61" y="15"/>
                  </a:cubicBezTo>
                  <a:cubicBezTo>
                    <a:pt x="59" y="13"/>
                    <a:pt x="58" y="11"/>
                    <a:pt x="57" y="10"/>
                  </a:cubicBezTo>
                  <a:cubicBezTo>
                    <a:pt x="56" y="8"/>
                    <a:pt x="54" y="7"/>
                    <a:pt x="54" y="6"/>
                  </a:cubicBezTo>
                  <a:cubicBezTo>
                    <a:pt x="53" y="4"/>
                    <a:pt x="51" y="3"/>
                    <a:pt x="50" y="4"/>
                  </a:cubicBezTo>
                  <a:cubicBezTo>
                    <a:pt x="49" y="5"/>
                    <a:pt x="48" y="7"/>
                    <a:pt x="47" y="9"/>
                  </a:cubicBezTo>
                  <a:cubicBezTo>
                    <a:pt x="46" y="10"/>
                    <a:pt x="46" y="12"/>
                    <a:pt x="45" y="14"/>
                  </a:cubicBezTo>
                  <a:cubicBezTo>
                    <a:pt x="44" y="15"/>
                    <a:pt x="43" y="17"/>
                    <a:pt x="42" y="18"/>
                  </a:cubicBezTo>
                  <a:cubicBezTo>
                    <a:pt x="41" y="21"/>
                    <a:pt x="39" y="23"/>
                    <a:pt x="38" y="26"/>
                  </a:cubicBezTo>
                  <a:cubicBezTo>
                    <a:pt x="37" y="29"/>
                    <a:pt x="34" y="32"/>
                    <a:pt x="33" y="35"/>
                  </a:cubicBezTo>
                  <a:cubicBezTo>
                    <a:pt x="33" y="37"/>
                    <a:pt x="32" y="38"/>
                    <a:pt x="31" y="39"/>
                  </a:cubicBezTo>
                  <a:cubicBezTo>
                    <a:pt x="30" y="41"/>
                    <a:pt x="30" y="43"/>
                    <a:pt x="29" y="44"/>
                  </a:cubicBezTo>
                  <a:cubicBezTo>
                    <a:pt x="28" y="46"/>
                    <a:pt x="27" y="48"/>
                    <a:pt x="26" y="51"/>
                  </a:cubicBezTo>
                  <a:cubicBezTo>
                    <a:pt x="26" y="52"/>
                    <a:pt x="25" y="54"/>
                    <a:pt x="24" y="55"/>
                  </a:cubicBezTo>
                  <a:cubicBezTo>
                    <a:pt x="23" y="56"/>
                    <a:pt x="22" y="58"/>
                    <a:pt x="22" y="59"/>
                  </a:cubicBezTo>
                  <a:cubicBezTo>
                    <a:pt x="21" y="61"/>
                    <a:pt x="20" y="63"/>
                    <a:pt x="20" y="65"/>
                  </a:cubicBezTo>
                  <a:cubicBezTo>
                    <a:pt x="19" y="67"/>
                    <a:pt x="18" y="69"/>
                    <a:pt x="17" y="71"/>
                  </a:cubicBezTo>
                  <a:cubicBezTo>
                    <a:pt x="16" y="73"/>
                    <a:pt x="15" y="76"/>
                    <a:pt x="14" y="79"/>
                  </a:cubicBezTo>
                  <a:cubicBezTo>
                    <a:pt x="14" y="80"/>
                    <a:pt x="13" y="82"/>
                    <a:pt x="13" y="83"/>
                  </a:cubicBezTo>
                  <a:cubicBezTo>
                    <a:pt x="12" y="86"/>
                    <a:pt x="10" y="88"/>
                    <a:pt x="9" y="90"/>
                  </a:cubicBezTo>
                  <a:cubicBezTo>
                    <a:pt x="8" y="92"/>
                    <a:pt x="7" y="94"/>
                    <a:pt x="6" y="96"/>
                  </a:cubicBezTo>
                  <a:cubicBezTo>
                    <a:pt x="6" y="97"/>
                    <a:pt x="5" y="99"/>
                    <a:pt x="5" y="101"/>
                  </a:cubicBezTo>
                  <a:cubicBezTo>
                    <a:pt x="6" y="102"/>
                    <a:pt x="7" y="103"/>
                    <a:pt x="8" y="104"/>
                  </a:cubicBezTo>
                  <a:cubicBezTo>
                    <a:pt x="10" y="106"/>
                    <a:pt x="11" y="106"/>
                    <a:pt x="13" y="106"/>
                  </a:cubicBezTo>
                  <a:cubicBezTo>
                    <a:pt x="16" y="107"/>
                    <a:pt x="19" y="107"/>
                    <a:pt x="22" y="107"/>
                  </a:cubicBezTo>
                  <a:cubicBezTo>
                    <a:pt x="24" y="107"/>
                    <a:pt x="26" y="108"/>
                    <a:pt x="28" y="107"/>
                  </a:cubicBezTo>
                  <a:cubicBezTo>
                    <a:pt x="28" y="107"/>
                    <a:pt x="29" y="107"/>
                    <a:pt x="29" y="107"/>
                  </a:cubicBezTo>
                  <a:cubicBezTo>
                    <a:pt x="29" y="108"/>
                    <a:pt x="30" y="107"/>
                    <a:pt x="31" y="107"/>
                  </a:cubicBezTo>
                  <a:cubicBezTo>
                    <a:pt x="31" y="107"/>
                    <a:pt x="32" y="107"/>
                    <a:pt x="32" y="107"/>
                  </a:cubicBezTo>
                  <a:cubicBezTo>
                    <a:pt x="35" y="107"/>
                    <a:pt x="38" y="108"/>
                    <a:pt x="41" y="108"/>
                  </a:cubicBezTo>
                  <a:cubicBezTo>
                    <a:pt x="42" y="108"/>
                    <a:pt x="44" y="108"/>
                    <a:pt x="46" y="108"/>
                  </a:cubicBezTo>
                  <a:cubicBezTo>
                    <a:pt x="48" y="109"/>
                    <a:pt x="49" y="109"/>
                    <a:pt x="51" y="109"/>
                  </a:cubicBezTo>
                  <a:cubicBezTo>
                    <a:pt x="53" y="109"/>
                    <a:pt x="54" y="108"/>
                    <a:pt x="56" y="108"/>
                  </a:cubicBezTo>
                  <a:cubicBezTo>
                    <a:pt x="58" y="109"/>
                    <a:pt x="61" y="109"/>
                    <a:pt x="63" y="109"/>
                  </a:cubicBezTo>
                  <a:cubicBezTo>
                    <a:pt x="66" y="108"/>
                    <a:pt x="69" y="109"/>
                    <a:pt x="72" y="108"/>
                  </a:cubicBezTo>
                  <a:cubicBezTo>
                    <a:pt x="73" y="108"/>
                    <a:pt x="74" y="108"/>
                    <a:pt x="76" y="108"/>
                  </a:cubicBezTo>
                  <a:cubicBezTo>
                    <a:pt x="78" y="108"/>
                    <a:pt x="80" y="108"/>
                    <a:pt x="83" y="108"/>
                  </a:cubicBezTo>
                  <a:cubicBezTo>
                    <a:pt x="88" y="108"/>
                    <a:pt x="93" y="108"/>
                    <a:pt x="97" y="108"/>
                  </a:cubicBezTo>
                  <a:cubicBezTo>
                    <a:pt x="99" y="108"/>
                    <a:pt x="101" y="108"/>
                    <a:pt x="103" y="108"/>
                  </a:cubicBezTo>
                  <a:cubicBezTo>
                    <a:pt x="106" y="108"/>
                    <a:pt x="109" y="107"/>
                    <a:pt x="112" y="107"/>
                  </a:cubicBezTo>
                  <a:cubicBezTo>
                    <a:pt x="113" y="107"/>
                    <a:pt x="114" y="106"/>
                    <a:pt x="115" y="106"/>
                  </a:cubicBezTo>
                  <a:cubicBezTo>
                    <a:pt x="113" y="104"/>
                    <a:pt x="113" y="103"/>
                    <a:pt x="115" y="103"/>
                  </a:cubicBezTo>
                  <a:cubicBezTo>
                    <a:pt x="116" y="102"/>
                    <a:pt x="116" y="102"/>
                    <a:pt x="117" y="102"/>
                  </a:cubicBezTo>
                  <a:cubicBezTo>
                    <a:pt x="117" y="101"/>
                    <a:pt x="118" y="100"/>
                    <a:pt x="118" y="100"/>
                  </a:cubicBezTo>
                  <a:cubicBezTo>
                    <a:pt x="117" y="97"/>
                    <a:pt x="116" y="94"/>
                    <a:pt x="115" y="92"/>
                  </a:cubicBezTo>
                  <a:cubicBezTo>
                    <a:pt x="113" y="88"/>
                    <a:pt x="110" y="85"/>
                    <a:pt x="108" y="81"/>
                  </a:cubicBezTo>
                  <a:cubicBezTo>
                    <a:pt x="107" y="80"/>
                    <a:pt x="106" y="79"/>
                    <a:pt x="106" y="78"/>
                  </a:cubicBezTo>
                  <a:cubicBezTo>
                    <a:pt x="104" y="76"/>
                    <a:pt x="103" y="74"/>
                    <a:pt x="102" y="72"/>
                  </a:cubicBezTo>
                  <a:cubicBezTo>
                    <a:pt x="100" y="70"/>
                    <a:pt x="99" y="68"/>
                    <a:pt x="98" y="67"/>
                  </a:cubicBezTo>
                  <a:cubicBezTo>
                    <a:pt x="96" y="64"/>
                    <a:pt x="95" y="61"/>
                    <a:pt x="93" y="58"/>
                  </a:cubicBezTo>
                  <a:cubicBezTo>
                    <a:pt x="91" y="56"/>
                    <a:pt x="90" y="54"/>
                    <a:pt x="88" y="52"/>
                  </a:cubicBezTo>
                  <a:cubicBezTo>
                    <a:pt x="86" y="49"/>
                    <a:pt x="85" y="47"/>
                    <a:pt x="83" y="44"/>
                  </a:cubicBezTo>
                  <a:cubicBezTo>
                    <a:pt x="81" y="42"/>
                    <a:pt x="80" y="40"/>
                    <a:pt x="78" y="38"/>
                  </a:cubicBezTo>
                  <a:cubicBezTo>
                    <a:pt x="77" y="37"/>
                    <a:pt x="76" y="35"/>
                    <a:pt x="74" y="34"/>
                  </a:cubicBezTo>
                  <a:cubicBezTo>
                    <a:pt x="73" y="32"/>
                    <a:pt x="71" y="30"/>
                    <a:pt x="70" y="28"/>
                  </a:cubicBezTo>
                  <a:cubicBezTo>
                    <a:pt x="69" y="26"/>
                    <a:pt x="67" y="25"/>
                    <a:pt x="66" y="23"/>
                  </a:cubicBezTo>
                  <a:cubicBezTo>
                    <a:pt x="64" y="21"/>
                    <a:pt x="63" y="19"/>
                    <a:pt x="6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7">
              <a:extLst>
                <a:ext uri="{FF2B5EF4-FFF2-40B4-BE49-F238E27FC236}">
                  <a16:creationId xmlns:a16="http://schemas.microsoft.com/office/drawing/2014/main" id="{E3B26B04-7CDE-4F0B-AFD8-7DA3C0946DED}"/>
                </a:ext>
              </a:extLst>
            </p:cNvPr>
            <p:cNvSpPr>
              <a:spLocks noEditPoints="1"/>
            </p:cNvSpPr>
            <p:nvPr/>
          </p:nvSpPr>
          <p:spPr bwMode="auto">
            <a:xfrm>
              <a:off x="6045200" y="2043113"/>
              <a:ext cx="85725" cy="257175"/>
            </a:xfrm>
            <a:custGeom>
              <a:avLst/>
              <a:gdLst>
                <a:gd name="T0" fmla="*/ 7 w 22"/>
                <a:gd name="T1" fmla="*/ 0 h 65"/>
                <a:gd name="T2" fmla="*/ 10 w 22"/>
                <a:gd name="T3" fmla="*/ 1 h 65"/>
                <a:gd name="T4" fmla="*/ 14 w 22"/>
                <a:gd name="T5" fmla="*/ 4 h 65"/>
                <a:gd name="T6" fmla="*/ 15 w 22"/>
                <a:gd name="T7" fmla="*/ 4 h 65"/>
                <a:gd name="T8" fmla="*/ 20 w 22"/>
                <a:gd name="T9" fmla="*/ 10 h 65"/>
                <a:gd name="T10" fmla="*/ 22 w 22"/>
                <a:gd name="T11" fmla="*/ 16 h 65"/>
                <a:gd name="T12" fmla="*/ 22 w 22"/>
                <a:gd name="T13" fmla="*/ 20 h 65"/>
                <a:gd name="T14" fmla="*/ 22 w 22"/>
                <a:gd name="T15" fmla="*/ 25 h 65"/>
                <a:gd name="T16" fmla="*/ 22 w 22"/>
                <a:gd name="T17" fmla="*/ 31 h 65"/>
                <a:gd name="T18" fmla="*/ 22 w 22"/>
                <a:gd name="T19" fmla="*/ 36 h 65"/>
                <a:gd name="T20" fmla="*/ 22 w 22"/>
                <a:gd name="T21" fmla="*/ 41 h 65"/>
                <a:gd name="T22" fmla="*/ 21 w 22"/>
                <a:gd name="T23" fmla="*/ 48 h 65"/>
                <a:gd name="T24" fmla="*/ 19 w 22"/>
                <a:gd name="T25" fmla="*/ 56 h 65"/>
                <a:gd name="T26" fmla="*/ 19 w 22"/>
                <a:gd name="T27" fmla="*/ 59 h 65"/>
                <a:gd name="T28" fmla="*/ 16 w 22"/>
                <a:gd name="T29" fmla="*/ 62 h 65"/>
                <a:gd name="T30" fmla="*/ 10 w 22"/>
                <a:gd name="T31" fmla="*/ 65 h 65"/>
                <a:gd name="T32" fmla="*/ 3 w 22"/>
                <a:gd name="T33" fmla="*/ 60 h 65"/>
                <a:gd name="T34" fmla="*/ 2 w 22"/>
                <a:gd name="T35" fmla="*/ 48 h 65"/>
                <a:gd name="T36" fmla="*/ 2 w 22"/>
                <a:gd name="T37" fmla="*/ 44 h 65"/>
                <a:gd name="T38" fmla="*/ 1 w 22"/>
                <a:gd name="T39" fmla="*/ 42 h 65"/>
                <a:gd name="T40" fmla="*/ 1 w 22"/>
                <a:gd name="T41" fmla="*/ 34 h 65"/>
                <a:gd name="T42" fmla="*/ 2 w 22"/>
                <a:gd name="T43" fmla="*/ 29 h 65"/>
                <a:gd name="T44" fmla="*/ 1 w 22"/>
                <a:gd name="T45" fmla="*/ 24 h 65"/>
                <a:gd name="T46" fmla="*/ 1 w 22"/>
                <a:gd name="T47" fmla="*/ 19 h 65"/>
                <a:gd name="T48" fmla="*/ 1 w 22"/>
                <a:gd name="T49" fmla="*/ 14 h 65"/>
                <a:gd name="T50" fmla="*/ 1 w 22"/>
                <a:gd name="T51" fmla="*/ 12 h 65"/>
                <a:gd name="T52" fmla="*/ 1 w 22"/>
                <a:gd name="T53" fmla="*/ 5 h 65"/>
                <a:gd name="T54" fmla="*/ 5 w 22"/>
                <a:gd name="T55" fmla="*/ 0 h 65"/>
                <a:gd name="T56" fmla="*/ 7 w 22"/>
                <a:gd name="T57" fmla="*/ 0 h 65"/>
                <a:gd name="T58" fmla="*/ 18 w 22"/>
                <a:gd name="T59" fmla="*/ 29 h 65"/>
                <a:gd name="T60" fmla="*/ 18 w 22"/>
                <a:gd name="T61" fmla="*/ 29 h 65"/>
                <a:gd name="T62" fmla="*/ 18 w 22"/>
                <a:gd name="T63" fmla="*/ 26 h 65"/>
                <a:gd name="T64" fmla="*/ 18 w 22"/>
                <a:gd name="T65" fmla="*/ 22 h 65"/>
                <a:gd name="T66" fmla="*/ 18 w 22"/>
                <a:gd name="T67" fmla="*/ 22 h 65"/>
                <a:gd name="T68" fmla="*/ 18 w 22"/>
                <a:gd name="T69" fmla="*/ 29 h 65"/>
                <a:gd name="T70" fmla="*/ 18 w 22"/>
                <a:gd name="T71" fmla="*/ 14 h 65"/>
                <a:gd name="T72" fmla="*/ 17 w 22"/>
                <a:gd name="T73" fmla="*/ 12 h 65"/>
                <a:gd name="T74" fmla="*/ 16 w 22"/>
                <a:gd name="T75" fmla="*/ 11 h 65"/>
                <a:gd name="T76" fmla="*/ 16 w 22"/>
                <a:gd name="T77" fmla="*/ 11 h 65"/>
                <a:gd name="T78" fmla="*/ 16 w 22"/>
                <a:gd name="T79" fmla="*/ 15 h 65"/>
                <a:gd name="T80" fmla="*/ 18 w 22"/>
                <a:gd name="T81" fmla="*/ 14 h 65"/>
                <a:gd name="T82" fmla="*/ 14 w 22"/>
                <a:gd name="T83" fmla="*/ 59 h 65"/>
                <a:gd name="T84" fmla="*/ 14 w 22"/>
                <a:gd name="T85" fmla="*/ 59 h 65"/>
                <a:gd name="T86" fmla="*/ 15 w 22"/>
                <a:gd name="T87" fmla="*/ 57 h 65"/>
                <a:gd name="T88" fmla="*/ 13 w 22"/>
                <a:gd name="T89" fmla="*/ 58 h 65"/>
                <a:gd name="T90" fmla="*/ 14 w 22"/>
                <a:gd name="T91" fmla="*/ 59 h 65"/>
                <a:gd name="T92" fmla="*/ 18 w 22"/>
                <a:gd name="T93" fmla="*/ 37 h 65"/>
                <a:gd name="T94" fmla="*/ 18 w 22"/>
                <a:gd name="T95" fmla="*/ 32 h 65"/>
                <a:gd name="T96" fmla="*/ 18 w 22"/>
                <a:gd name="T97"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 h="65">
                  <a:moveTo>
                    <a:pt x="7" y="0"/>
                  </a:moveTo>
                  <a:cubicBezTo>
                    <a:pt x="8" y="0"/>
                    <a:pt x="9" y="1"/>
                    <a:pt x="10" y="1"/>
                  </a:cubicBezTo>
                  <a:cubicBezTo>
                    <a:pt x="12" y="2"/>
                    <a:pt x="13" y="3"/>
                    <a:pt x="14" y="4"/>
                  </a:cubicBezTo>
                  <a:cubicBezTo>
                    <a:pt x="15" y="4"/>
                    <a:pt x="15" y="4"/>
                    <a:pt x="15" y="4"/>
                  </a:cubicBezTo>
                  <a:cubicBezTo>
                    <a:pt x="17" y="6"/>
                    <a:pt x="18" y="8"/>
                    <a:pt x="20" y="10"/>
                  </a:cubicBezTo>
                  <a:cubicBezTo>
                    <a:pt x="21" y="12"/>
                    <a:pt x="22" y="13"/>
                    <a:pt x="22" y="16"/>
                  </a:cubicBezTo>
                  <a:cubicBezTo>
                    <a:pt x="22" y="17"/>
                    <a:pt x="22" y="19"/>
                    <a:pt x="22" y="20"/>
                  </a:cubicBezTo>
                  <a:cubicBezTo>
                    <a:pt x="22" y="22"/>
                    <a:pt x="22" y="24"/>
                    <a:pt x="22" y="25"/>
                  </a:cubicBezTo>
                  <a:cubicBezTo>
                    <a:pt x="22" y="27"/>
                    <a:pt x="22" y="29"/>
                    <a:pt x="22" y="31"/>
                  </a:cubicBezTo>
                  <a:cubicBezTo>
                    <a:pt x="22" y="32"/>
                    <a:pt x="22" y="34"/>
                    <a:pt x="22" y="36"/>
                  </a:cubicBezTo>
                  <a:cubicBezTo>
                    <a:pt x="22" y="38"/>
                    <a:pt x="22" y="39"/>
                    <a:pt x="22" y="41"/>
                  </a:cubicBezTo>
                  <a:cubicBezTo>
                    <a:pt x="22" y="44"/>
                    <a:pt x="21" y="46"/>
                    <a:pt x="21" y="48"/>
                  </a:cubicBezTo>
                  <a:cubicBezTo>
                    <a:pt x="20" y="51"/>
                    <a:pt x="20" y="54"/>
                    <a:pt x="19" y="56"/>
                  </a:cubicBezTo>
                  <a:cubicBezTo>
                    <a:pt x="19" y="57"/>
                    <a:pt x="19" y="58"/>
                    <a:pt x="19" y="59"/>
                  </a:cubicBezTo>
                  <a:cubicBezTo>
                    <a:pt x="19" y="61"/>
                    <a:pt x="18" y="62"/>
                    <a:pt x="16" y="62"/>
                  </a:cubicBezTo>
                  <a:cubicBezTo>
                    <a:pt x="14" y="63"/>
                    <a:pt x="12" y="64"/>
                    <a:pt x="10" y="65"/>
                  </a:cubicBezTo>
                  <a:cubicBezTo>
                    <a:pt x="8" y="65"/>
                    <a:pt x="4" y="62"/>
                    <a:pt x="3" y="60"/>
                  </a:cubicBezTo>
                  <a:cubicBezTo>
                    <a:pt x="3" y="56"/>
                    <a:pt x="2" y="52"/>
                    <a:pt x="2" y="48"/>
                  </a:cubicBezTo>
                  <a:cubicBezTo>
                    <a:pt x="2" y="47"/>
                    <a:pt x="2" y="45"/>
                    <a:pt x="2" y="44"/>
                  </a:cubicBezTo>
                  <a:cubicBezTo>
                    <a:pt x="2" y="43"/>
                    <a:pt x="2" y="42"/>
                    <a:pt x="1" y="42"/>
                  </a:cubicBezTo>
                  <a:cubicBezTo>
                    <a:pt x="0" y="39"/>
                    <a:pt x="1" y="37"/>
                    <a:pt x="1" y="34"/>
                  </a:cubicBezTo>
                  <a:cubicBezTo>
                    <a:pt x="1" y="33"/>
                    <a:pt x="2" y="31"/>
                    <a:pt x="2" y="29"/>
                  </a:cubicBezTo>
                  <a:cubicBezTo>
                    <a:pt x="1" y="27"/>
                    <a:pt x="2" y="26"/>
                    <a:pt x="1" y="24"/>
                  </a:cubicBezTo>
                  <a:cubicBezTo>
                    <a:pt x="1" y="23"/>
                    <a:pt x="1" y="21"/>
                    <a:pt x="1" y="19"/>
                  </a:cubicBezTo>
                  <a:cubicBezTo>
                    <a:pt x="1" y="18"/>
                    <a:pt x="0" y="16"/>
                    <a:pt x="1" y="14"/>
                  </a:cubicBezTo>
                  <a:cubicBezTo>
                    <a:pt x="1" y="14"/>
                    <a:pt x="1" y="13"/>
                    <a:pt x="1" y="12"/>
                  </a:cubicBezTo>
                  <a:cubicBezTo>
                    <a:pt x="1" y="10"/>
                    <a:pt x="1" y="8"/>
                    <a:pt x="1" y="5"/>
                  </a:cubicBezTo>
                  <a:cubicBezTo>
                    <a:pt x="1" y="4"/>
                    <a:pt x="3" y="1"/>
                    <a:pt x="5" y="0"/>
                  </a:cubicBezTo>
                  <a:cubicBezTo>
                    <a:pt x="6" y="0"/>
                    <a:pt x="6" y="0"/>
                    <a:pt x="7" y="0"/>
                  </a:cubicBezTo>
                  <a:close/>
                  <a:moveTo>
                    <a:pt x="18" y="29"/>
                  </a:moveTo>
                  <a:cubicBezTo>
                    <a:pt x="18" y="29"/>
                    <a:pt x="18" y="29"/>
                    <a:pt x="18" y="29"/>
                  </a:cubicBezTo>
                  <a:cubicBezTo>
                    <a:pt x="18" y="28"/>
                    <a:pt x="18" y="27"/>
                    <a:pt x="18" y="26"/>
                  </a:cubicBezTo>
                  <a:cubicBezTo>
                    <a:pt x="18" y="25"/>
                    <a:pt x="18" y="24"/>
                    <a:pt x="18" y="22"/>
                  </a:cubicBezTo>
                  <a:cubicBezTo>
                    <a:pt x="18" y="22"/>
                    <a:pt x="18" y="22"/>
                    <a:pt x="18" y="22"/>
                  </a:cubicBezTo>
                  <a:cubicBezTo>
                    <a:pt x="17" y="24"/>
                    <a:pt x="18" y="27"/>
                    <a:pt x="18" y="29"/>
                  </a:cubicBezTo>
                  <a:close/>
                  <a:moveTo>
                    <a:pt x="18" y="14"/>
                  </a:moveTo>
                  <a:cubicBezTo>
                    <a:pt x="17" y="13"/>
                    <a:pt x="17" y="13"/>
                    <a:pt x="17" y="12"/>
                  </a:cubicBezTo>
                  <a:cubicBezTo>
                    <a:pt x="17" y="12"/>
                    <a:pt x="16" y="11"/>
                    <a:pt x="16" y="11"/>
                  </a:cubicBezTo>
                  <a:cubicBezTo>
                    <a:pt x="16" y="11"/>
                    <a:pt x="16" y="11"/>
                    <a:pt x="16" y="11"/>
                  </a:cubicBezTo>
                  <a:cubicBezTo>
                    <a:pt x="16" y="12"/>
                    <a:pt x="16" y="14"/>
                    <a:pt x="16" y="15"/>
                  </a:cubicBezTo>
                  <a:cubicBezTo>
                    <a:pt x="17" y="15"/>
                    <a:pt x="17" y="15"/>
                    <a:pt x="18" y="14"/>
                  </a:cubicBezTo>
                  <a:close/>
                  <a:moveTo>
                    <a:pt x="14" y="59"/>
                  </a:moveTo>
                  <a:cubicBezTo>
                    <a:pt x="14" y="59"/>
                    <a:pt x="14" y="59"/>
                    <a:pt x="14" y="59"/>
                  </a:cubicBezTo>
                  <a:cubicBezTo>
                    <a:pt x="15" y="59"/>
                    <a:pt x="15" y="58"/>
                    <a:pt x="15" y="57"/>
                  </a:cubicBezTo>
                  <a:cubicBezTo>
                    <a:pt x="14" y="56"/>
                    <a:pt x="14" y="57"/>
                    <a:pt x="13" y="58"/>
                  </a:cubicBezTo>
                  <a:cubicBezTo>
                    <a:pt x="13" y="58"/>
                    <a:pt x="13" y="59"/>
                    <a:pt x="14" y="59"/>
                  </a:cubicBezTo>
                  <a:close/>
                  <a:moveTo>
                    <a:pt x="18" y="37"/>
                  </a:moveTo>
                  <a:cubicBezTo>
                    <a:pt x="20" y="35"/>
                    <a:pt x="19" y="34"/>
                    <a:pt x="18" y="32"/>
                  </a:cubicBezTo>
                  <a:cubicBezTo>
                    <a:pt x="18" y="34"/>
                    <a:pt x="18" y="35"/>
                    <a:pt x="18"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859AC185-49B6-43D9-80A7-F05C7E6D0A98}"/>
                </a:ext>
              </a:extLst>
            </p:cNvPr>
            <p:cNvSpPr>
              <a:spLocks/>
            </p:cNvSpPr>
            <p:nvPr/>
          </p:nvSpPr>
          <p:spPr bwMode="auto">
            <a:xfrm>
              <a:off x="6053138" y="2314576"/>
              <a:ext cx="77788" cy="74613"/>
            </a:xfrm>
            <a:custGeom>
              <a:avLst/>
              <a:gdLst>
                <a:gd name="T0" fmla="*/ 10 w 20"/>
                <a:gd name="T1" fmla="*/ 0 h 19"/>
                <a:gd name="T2" fmla="*/ 18 w 20"/>
                <a:gd name="T3" fmla="*/ 5 h 19"/>
                <a:gd name="T4" fmla="*/ 19 w 20"/>
                <a:gd name="T5" fmla="*/ 12 h 19"/>
                <a:gd name="T6" fmla="*/ 14 w 20"/>
                <a:gd name="T7" fmla="*/ 17 h 19"/>
                <a:gd name="T8" fmla="*/ 12 w 20"/>
                <a:gd name="T9" fmla="*/ 18 h 19"/>
                <a:gd name="T10" fmla="*/ 7 w 20"/>
                <a:gd name="T11" fmla="*/ 18 h 19"/>
                <a:gd name="T12" fmla="*/ 1 w 20"/>
                <a:gd name="T13" fmla="*/ 12 h 19"/>
                <a:gd name="T14" fmla="*/ 0 w 20"/>
                <a:gd name="T15" fmla="*/ 6 h 19"/>
                <a:gd name="T16" fmla="*/ 0 w 20"/>
                <a:gd name="T17" fmla="*/ 5 h 19"/>
                <a:gd name="T18" fmla="*/ 6 w 20"/>
                <a:gd name="T19" fmla="*/ 0 h 19"/>
                <a:gd name="T20" fmla="*/ 10 w 20"/>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9">
                  <a:moveTo>
                    <a:pt x="10" y="0"/>
                  </a:moveTo>
                  <a:cubicBezTo>
                    <a:pt x="13" y="0"/>
                    <a:pt x="16" y="2"/>
                    <a:pt x="18" y="5"/>
                  </a:cubicBezTo>
                  <a:cubicBezTo>
                    <a:pt x="19" y="7"/>
                    <a:pt x="20" y="9"/>
                    <a:pt x="19" y="12"/>
                  </a:cubicBezTo>
                  <a:cubicBezTo>
                    <a:pt x="18" y="14"/>
                    <a:pt x="16" y="16"/>
                    <a:pt x="14" y="17"/>
                  </a:cubicBezTo>
                  <a:cubicBezTo>
                    <a:pt x="13" y="18"/>
                    <a:pt x="13" y="18"/>
                    <a:pt x="12" y="18"/>
                  </a:cubicBezTo>
                  <a:cubicBezTo>
                    <a:pt x="11" y="19"/>
                    <a:pt x="9" y="19"/>
                    <a:pt x="7" y="18"/>
                  </a:cubicBezTo>
                  <a:cubicBezTo>
                    <a:pt x="5" y="17"/>
                    <a:pt x="2" y="15"/>
                    <a:pt x="1" y="12"/>
                  </a:cubicBezTo>
                  <a:cubicBezTo>
                    <a:pt x="0" y="10"/>
                    <a:pt x="0" y="8"/>
                    <a:pt x="0" y="6"/>
                  </a:cubicBezTo>
                  <a:cubicBezTo>
                    <a:pt x="0" y="6"/>
                    <a:pt x="0" y="6"/>
                    <a:pt x="0" y="5"/>
                  </a:cubicBezTo>
                  <a:cubicBezTo>
                    <a:pt x="2" y="3"/>
                    <a:pt x="4" y="2"/>
                    <a:pt x="6" y="0"/>
                  </a:cubicBezTo>
                  <a:cubicBezTo>
                    <a:pt x="7" y="0"/>
                    <a:pt x="8"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a:extLst>
              <a:ext uri="{FF2B5EF4-FFF2-40B4-BE49-F238E27FC236}">
                <a16:creationId xmlns:a16="http://schemas.microsoft.com/office/drawing/2014/main" id="{3A1CDE91-68EB-459A-B5DE-D7DE16034B2D}"/>
              </a:ext>
            </a:extLst>
          </p:cNvPr>
          <p:cNvSpPr>
            <a:spLocks noGrp="1"/>
          </p:cNvSpPr>
          <p:nvPr>
            <p:ph idx="1"/>
          </p:nvPr>
        </p:nvSpPr>
        <p:spPr>
          <a:xfrm>
            <a:off x="301385" y="946851"/>
            <a:ext cx="8418747" cy="3613774"/>
          </a:xfrm>
        </p:spPr>
        <p:txBody>
          <a:bodyPr>
            <a:normAutofit/>
          </a:bodyPr>
          <a:lstStyle/>
          <a:p>
            <a:r>
              <a:rPr lang="nb-NO"/>
              <a:t>Oppmuntre til ville ideer</a:t>
            </a:r>
          </a:p>
          <a:p>
            <a:r>
              <a:rPr lang="nb-NO"/>
              <a:t>Bygge på hverandres ideer</a:t>
            </a:r>
          </a:p>
          <a:p>
            <a:r>
              <a:rPr lang="nb-NO"/>
              <a:t>Kvantitet</a:t>
            </a:r>
          </a:p>
          <a:p>
            <a:r>
              <a:rPr lang="nb-NO"/>
              <a:t>Det handler om å generere ikke evaluere</a:t>
            </a:r>
          </a:p>
          <a:p>
            <a:r>
              <a:rPr lang="nb-NO"/>
              <a:t>Hvordan løser vi…</a:t>
            </a:r>
          </a:p>
          <a:p>
            <a:r>
              <a:rPr lang="nb-NO"/>
              <a:t>Hvordan kan vi…</a:t>
            </a:r>
          </a:p>
          <a:p>
            <a:r>
              <a:rPr lang="nb-NO"/>
              <a:t>«Ja, og…», ikke «nei, men»</a:t>
            </a:r>
          </a:p>
          <a:p>
            <a:r>
              <a:rPr lang="nb-NO"/>
              <a:t>ALT. ER. LOV</a:t>
            </a:r>
          </a:p>
        </p:txBody>
      </p:sp>
      <p:sp>
        <p:nvSpPr>
          <p:cNvPr id="7" name="Rectangle 6" hidden="1">
            <a:extLst>
              <a:ext uri="{FF2B5EF4-FFF2-40B4-BE49-F238E27FC236}">
                <a16:creationId xmlns:a16="http://schemas.microsoft.com/office/drawing/2014/main" id="{B1616B95-692E-430D-A088-B8CF4EB93ABC}"/>
              </a:ext>
            </a:extLst>
          </p:cNvPr>
          <p:cNvSpPr/>
          <p:nvPr>
            <p:custDataLst>
              <p:tags r:id="rId2"/>
            </p:custDataLst>
          </p:nvPr>
        </p:nvSpPr>
        <p:spPr>
          <a:xfrm>
            <a:off x="1" y="1"/>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nb-NO" sz="3400" b="1">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C48FAC55-BB32-4897-8C05-B55CF47ABFC2}"/>
              </a:ext>
            </a:extLst>
          </p:cNvPr>
          <p:cNvSpPr>
            <a:spLocks noGrp="1"/>
          </p:cNvSpPr>
          <p:nvPr>
            <p:ph type="title"/>
          </p:nvPr>
        </p:nvSpPr>
        <p:spPr/>
        <p:txBody>
          <a:bodyPr vert="horz"/>
          <a:lstStyle/>
          <a:p>
            <a:r>
              <a:rPr lang="nb-NO"/>
              <a:t>Regler </a:t>
            </a:r>
          </a:p>
        </p:txBody>
      </p:sp>
    </p:spTree>
    <p:extLst>
      <p:ext uri="{BB962C8B-B14F-4D97-AF65-F5344CB8AC3E}">
        <p14:creationId xmlns:p14="http://schemas.microsoft.com/office/powerpoint/2010/main" val="555174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ketch of outdoor things">
            <a:extLst>
              <a:ext uri="{FF2B5EF4-FFF2-40B4-BE49-F238E27FC236}">
                <a16:creationId xmlns:a16="http://schemas.microsoft.com/office/drawing/2014/main" id="{10EE46A0-EDCE-FF29-1AF6-050789A1199A}"/>
              </a:ext>
            </a:extLst>
          </p:cNvPr>
          <p:cNvPicPr>
            <a:picLocks noChangeAspect="1"/>
          </p:cNvPicPr>
          <p:nvPr/>
        </p:nvPicPr>
        <p:blipFill>
          <a:blip r:embed="rId3"/>
          <a:stretch>
            <a:fillRect/>
          </a:stretch>
        </p:blipFill>
        <p:spPr>
          <a:xfrm>
            <a:off x="-14242" y="-788543"/>
            <a:ext cx="9158242" cy="5932043"/>
          </a:xfrm>
          <a:prstGeom prst="rect">
            <a:avLst/>
          </a:prstGeom>
        </p:spPr>
      </p:pic>
      <p:sp>
        <p:nvSpPr>
          <p:cNvPr id="2" name="Title 1">
            <a:extLst>
              <a:ext uri="{FF2B5EF4-FFF2-40B4-BE49-F238E27FC236}">
                <a16:creationId xmlns:a16="http://schemas.microsoft.com/office/drawing/2014/main" id="{13BCBA5D-6DFF-BBFA-89A3-4A929CDECDD0}"/>
              </a:ext>
            </a:extLst>
          </p:cNvPr>
          <p:cNvSpPr>
            <a:spLocks noGrp="1"/>
          </p:cNvSpPr>
          <p:nvPr>
            <p:ph type="title"/>
          </p:nvPr>
        </p:nvSpPr>
        <p:spPr>
          <a:xfrm>
            <a:off x="457200" y="3564294"/>
            <a:ext cx="8229600" cy="1380468"/>
          </a:xfrm>
        </p:spPr>
        <p:txBody>
          <a:bodyPr>
            <a:normAutofit fontScale="90000"/>
          </a:bodyPr>
          <a:lstStyle/>
          <a:p>
            <a:pPr algn="ctr"/>
            <a:r>
              <a:rPr lang="nb-NO" sz="5300">
                <a:solidFill>
                  <a:schemeClr val="bg1"/>
                </a:solidFill>
              </a:rPr>
              <a:t>Idégenerering</a:t>
            </a:r>
            <a:br>
              <a:rPr lang="nb-NO" sz="4000">
                <a:solidFill>
                  <a:schemeClr val="bg1"/>
                </a:solidFill>
              </a:rPr>
            </a:br>
            <a:r>
              <a:rPr lang="nb-NO" sz="4000">
                <a:solidFill>
                  <a:schemeClr val="bg1"/>
                </a:solidFill>
              </a:rPr>
              <a:t>Fra abstrakt idé til konkret scenario</a:t>
            </a:r>
          </a:p>
        </p:txBody>
      </p:sp>
    </p:spTree>
    <p:extLst>
      <p:ext uri="{BB962C8B-B14F-4D97-AF65-F5344CB8AC3E}">
        <p14:creationId xmlns:p14="http://schemas.microsoft.com/office/powerpoint/2010/main" val="1654237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 name="Group 242"/>
          <p:cNvGrpSpPr/>
          <p:nvPr/>
        </p:nvGrpSpPr>
        <p:grpSpPr>
          <a:xfrm>
            <a:off x="-69286" y="-84498"/>
            <a:ext cx="9068947" cy="5312495"/>
            <a:chOff x="0" y="0"/>
            <a:chExt cx="16122570" cy="9444435"/>
          </a:xfrm>
        </p:grpSpPr>
        <p:pic>
          <p:nvPicPr>
            <p:cNvPr id="236" name="endpaper B&amp;W 600.jpg"/>
            <p:cNvPicPr>
              <a:picLocks noChangeAspect="1"/>
            </p:cNvPicPr>
            <p:nvPr/>
          </p:nvPicPr>
          <p:blipFill>
            <a:blip r:embed="rId2"/>
            <a:srcRect l="9252" t="23482" r="12420" b="16892"/>
            <a:stretch>
              <a:fillRect/>
            </a:stretch>
          </p:blipFill>
          <p:spPr>
            <a:xfrm>
              <a:off x="0" y="0"/>
              <a:ext cx="16122571" cy="9444436"/>
            </a:xfrm>
            <a:prstGeom prst="rect">
              <a:avLst/>
            </a:prstGeom>
            <a:ln w="12700" cap="flat">
              <a:noFill/>
              <a:miter lim="400000"/>
            </a:ln>
            <a:effectLst/>
          </p:spPr>
        </p:pic>
        <p:sp>
          <p:nvSpPr>
            <p:cNvPr id="237" name="Shape 237"/>
            <p:cNvSpPr/>
            <p:nvPr/>
          </p:nvSpPr>
          <p:spPr>
            <a:xfrm>
              <a:off x="1319774" y="1506835"/>
              <a:ext cx="2457980" cy="1477777"/>
            </a:xfrm>
            <a:custGeom>
              <a:avLst/>
              <a:gdLst/>
              <a:ahLst/>
              <a:cxnLst>
                <a:cxn ang="0">
                  <a:pos x="wd2" y="hd2"/>
                </a:cxn>
                <a:cxn ang="5400000">
                  <a:pos x="wd2" y="hd2"/>
                </a:cxn>
                <a:cxn ang="10800000">
                  <a:pos x="wd2" y="hd2"/>
                </a:cxn>
                <a:cxn ang="16200000">
                  <a:pos x="wd2" y="hd2"/>
                </a:cxn>
              </a:cxnLst>
              <a:rect l="0" t="0" r="r" b="b"/>
              <a:pathLst>
                <a:path w="21600" h="21600" extrusionOk="0">
                  <a:moveTo>
                    <a:pt x="0" y="3394"/>
                  </a:moveTo>
                  <a:lnTo>
                    <a:pt x="0" y="21600"/>
                  </a:lnTo>
                  <a:lnTo>
                    <a:pt x="21600" y="15343"/>
                  </a:lnTo>
                  <a:lnTo>
                    <a:pt x="19835" y="0"/>
                  </a:lnTo>
                  <a:lnTo>
                    <a:pt x="0" y="3394"/>
                  </a:lnTo>
                  <a:close/>
                </a:path>
              </a:pathLst>
            </a:custGeom>
            <a:solidFill>
              <a:srgbClr val="FFFFFF"/>
            </a:solidFill>
            <a:ln w="25400" cap="flat">
              <a:solidFill>
                <a:srgbClr val="FFFFFF"/>
              </a:solidFill>
              <a:prstDash val="solid"/>
              <a:miter lim="400000"/>
            </a:ln>
            <a:effectLst/>
          </p:spPr>
          <p:txBody>
            <a:bodyPr wrap="square" lIns="28575" tIns="28575" rIns="28575" bIns="28575" numCol="1" anchor="ctr">
              <a:noAutofit/>
            </a:bodyPr>
            <a:lstStyle/>
            <a:p>
              <a:pPr algn="ctr" defTabSz="307181">
                <a:defRPr sz="26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463"/>
            </a:p>
          </p:txBody>
        </p:sp>
        <p:sp>
          <p:nvSpPr>
            <p:cNvPr id="238" name="Shape 238"/>
            <p:cNvSpPr/>
            <p:nvPr/>
          </p:nvSpPr>
          <p:spPr>
            <a:xfrm>
              <a:off x="4162011" y="1935426"/>
              <a:ext cx="2458462" cy="1814641"/>
            </a:xfrm>
            <a:custGeom>
              <a:avLst/>
              <a:gdLst/>
              <a:ahLst/>
              <a:cxnLst>
                <a:cxn ang="0">
                  <a:pos x="wd2" y="hd2"/>
                </a:cxn>
                <a:cxn ang="5400000">
                  <a:pos x="wd2" y="hd2"/>
                </a:cxn>
                <a:cxn ang="10800000">
                  <a:pos x="wd2" y="hd2"/>
                </a:cxn>
                <a:cxn ang="16200000">
                  <a:pos x="wd2" y="hd2"/>
                </a:cxn>
              </a:cxnLst>
              <a:rect l="0" t="0" r="r" b="b"/>
              <a:pathLst>
                <a:path w="21600" h="21600" extrusionOk="0">
                  <a:moveTo>
                    <a:pt x="0" y="3394"/>
                  </a:moveTo>
                  <a:lnTo>
                    <a:pt x="0" y="21600"/>
                  </a:lnTo>
                  <a:lnTo>
                    <a:pt x="21600" y="15343"/>
                  </a:lnTo>
                  <a:lnTo>
                    <a:pt x="19835" y="0"/>
                  </a:lnTo>
                  <a:lnTo>
                    <a:pt x="0" y="3394"/>
                  </a:lnTo>
                  <a:close/>
                </a:path>
              </a:pathLst>
            </a:custGeom>
            <a:solidFill>
              <a:srgbClr val="FFFFFF"/>
            </a:solidFill>
            <a:ln w="25400" cap="flat">
              <a:solidFill>
                <a:srgbClr val="FFFFFF"/>
              </a:solidFill>
              <a:prstDash val="solid"/>
              <a:miter lim="400000"/>
            </a:ln>
            <a:effectLst/>
          </p:spPr>
          <p:txBody>
            <a:bodyPr wrap="square" lIns="28575" tIns="28575" rIns="28575" bIns="28575" numCol="1" anchor="ctr">
              <a:noAutofit/>
            </a:bodyPr>
            <a:lstStyle/>
            <a:p>
              <a:pPr algn="ctr" defTabSz="307181">
                <a:defRPr sz="26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463"/>
            </a:p>
          </p:txBody>
        </p:sp>
        <p:sp>
          <p:nvSpPr>
            <p:cNvPr id="239" name="Shape 239"/>
            <p:cNvSpPr/>
            <p:nvPr/>
          </p:nvSpPr>
          <p:spPr>
            <a:xfrm>
              <a:off x="12869180" y="6243896"/>
              <a:ext cx="1911973" cy="1476393"/>
            </a:xfrm>
            <a:custGeom>
              <a:avLst/>
              <a:gdLst/>
              <a:ahLst/>
              <a:cxnLst>
                <a:cxn ang="0">
                  <a:pos x="wd2" y="hd2"/>
                </a:cxn>
                <a:cxn ang="5400000">
                  <a:pos x="wd2" y="hd2"/>
                </a:cxn>
                <a:cxn ang="10800000">
                  <a:pos x="wd2" y="hd2"/>
                </a:cxn>
                <a:cxn ang="16200000">
                  <a:pos x="wd2" y="hd2"/>
                </a:cxn>
              </a:cxnLst>
              <a:rect l="0" t="0" r="r" b="b"/>
              <a:pathLst>
                <a:path w="21600" h="21600" extrusionOk="0">
                  <a:moveTo>
                    <a:pt x="0" y="3394"/>
                  </a:moveTo>
                  <a:lnTo>
                    <a:pt x="0" y="21600"/>
                  </a:lnTo>
                  <a:lnTo>
                    <a:pt x="21600" y="15343"/>
                  </a:lnTo>
                  <a:lnTo>
                    <a:pt x="19835" y="0"/>
                  </a:lnTo>
                  <a:lnTo>
                    <a:pt x="0" y="3394"/>
                  </a:lnTo>
                  <a:close/>
                </a:path>
              </a:pathLst>
            </a:custGeom>
            <a:solidFill>
              <a:srgbClr val="FFFFFF"/>
            </a:solidFill>
            <a:ln w="25400" cap="flat">
              <a:solidFill>
                <a:srgbClr val="FFFFFF"/>
              </a:solidFill>
              <a:prstDash val="solid"/>
              <a:miter lim="400000"/>
            </a:ln>
            <a:effectLst/>
          </p:spPr>
          <p:txBody>
            <a:bodyPr wrap="square" lIns="28575" tIns="28575" rIns="28575" bIns="28575" numCol="1" anchor="ctr">
              <a:noAutofit/>
            </a:bodyPr>
            <a:lstStyle/>
            <a:p>
              <a:pPr algn="ctr" defTabSz="307181">
                <a:defRPr sz="26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463"/>
            </a:p>
          </p:txBody>
        </p:sp>
        <p:sp>
          <p:nvSpPr>
            <p:cNvPr id="240" name="Shape 240"/>
            <p:cNvSpPr/>
            <p:nvPr/>
          </p:nvSpPr>
          <p:spPr>
            <a:xfrm>
              <a:off x="7130825" y="5587845"/>
              <a:ext cx="2666702" cy="2029362"/>
            </a:xfrm>
            <a:custGeom>
              <a:avLst/>
              <a:gdLst/>
              <a:ahLst/>
              <a:cxnLst>
                <a:cxn ang="0">
                  <a:pos x="wd2" y="hd2"/>
                </a:cxn>
                <a:cxn ang="5400000">
                  <a:pos x="wd2" y="hd2"/>
                </a:cxn>
                <a:cxn ang="10800000">
                  <a:pos x="wd2" y="hd2"/>
                </a:cxn>
                <a:cxn ang="16200000">
                  <a:pos x="wd2" y="hd2"/>
                </a:cxn>
              </a:cxnLst>
              <a:rect l="0" t="0" r="r" b="b"/>
              <a:pathLst>
                <a:path w="21600" h="21600" extrusionOk="0">
                  <a:moveTo>
                    <a:pt x="1296" y="1973"/>
                  </a:moveTo>
                  <a:lnTo>
                    <a:pt x="0" y="21600"/>
                  </a:lnTo>
                  <a:lnTo>
                    <a:pt x="20287" y="18592"/>
                  </a:lnTo>
                  <a:lnTo>
                    <a:pt x="21600" y="6678"/>
                  </a:lnTo>
                  <a:lnTo>
                    <a:pt x="17238" y="0"/>
                  </a:lnTo>
                  <a:lnTo>
                    <a:pt x="1296" y="1973"/>
                  </a:lnTo>
                  <a:close/>
                </a:path>
              </a:pathLst>
            </a:custGeom>
            <a:solidFill>
              <a:srgbClr val="FFFFFF"/>
            </a:solidFill>
            <a:ln w="25400" cap="flat">
              <a:solidFill>
                <a:srgbClr val="FFFFFF"/>
              </a:solidFill>
              <a:prstDash val="solid"/>
              <a:miter lim="400000"/>
            </a:ln>
            <a:effectLst/>
          </p:spPr>
          <p:txBody>
            <a:bodyPr wrap="square" lIns="28575" tIns="28575" rIns="28575" bIns="28575" numCol="1" anchor="ctr">
              <a:noAutofit/>
            </a:bodyPr>
            <a:lstStyle/>
            <a:p>
              <a:pPr algn="ctr" defTabSz="307181">
                <a:defRPr sz="26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463"/>
            </a:p>
          </p:txBody>
        </p:sp>
        <p:sp>
          <p:nvSpPr>
            <p:cNvPr id="241" name="Shape 241"/>
            <p:cNvSpPr/>
            <p:nvPr/>
          </p:nvSpPr>
          <p:spPr>
            <a:xfrm>
              <a:off x="1387683" y="5588880"/>
              <a:ext cx="2218206" cy="2170813"/>
            </a:xfrm>
            <a:prstGeom prst="rect">
              <a:avLst/>
            </a:prstGeom>
            <a:solidFill>
              <a:srgbClr val="FFFFFF"/>
            </a:solidFill>
            <a:ln w="25400" cap="flat">
              <a:solidFill>
                <a:srgbClr val="FFFFFF"/>
              </a:solidFill>
              <a:prstDash val="solid"/>
              <a:miter lim="400000"/>
            </a:ln>
            <a:effectLst/>
          </p:spPr>
          <p:txBody>
            <a:bodyPr wrap="square" lIns="28575" tIns="28575" rIns="28575" bIns="28575" numCol="1" anchor="ctr">
              <a:noAutofit/>
            </a:bodyPr>
            <a:lstStyle/>
            <a:p>
              <a:pPr algn="ctr" defTabSz="307181">
                <a:defRPr sz="26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463"/>
            </a:p>
          </p:txBody>
        </p:sp>
      </p:grpSp>
      <p:sp>
        <p:nvSpPr>
          <p:cNvPr id="243" name="Shape 243"/>
          <p:cNvSpPr/>
          <p:nvPr/>
        </p:nvSpPr>
        <p:spPr>
          <a:xfrm>
            <a:off x="3570654" y="71276"/>
            <a:ext cx="6682335" cy="49303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1" y="11765"/>
                </a:lnTo>
                <a:lnTo>
                  <a:pt x="255" y="21482"/>
                </a:lnTo>
                <a:lnTo>
                  <a:pt x="21600" y="21600"/>
                </a:lnTo>
                <a:lnTo>
                  <a:pt x="21600" y="135"/>
                </a:lnTo>
                <a:lnTo>
                  <a:pt x="0" y="0"/>
                </a:lnTo>
                <a:close/>
              </a:path>
            </a:pathLst>
          </a:custGeom>
          <a:solidFill>
            <a:srgbClr val="FFFFFF"/>
          </a:solidFill>
          <a:ln w="25400">
            <a:solidFill>
              <a:srgbClr val="FFFFFF"/>
            </a:solidFill>
            <a:miter lim="400000"/>
          </a:ln>
        </p:spPr>
        <p:txBody>
          <a:bodyPr lIns="28575" tIns="28575" rIns="28575" bIns="28575" anchor="ctr"/>
          <a:lstStyle/>
          <a:p>
            <a:pPr algn="ctr" defTabSz="307181">
              <a:defRPr sz="26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463"/>
          </a:p>
        </p:txBody>
      </p:sp>
      <p:sp>
        <p:nvSpPr>
          <p:cNvPr id="244" name="Shape 244"/>
          <p:cNvSpPr/>
          <p:nvPr/>
        </p:nvSpPr>
        <p:spPr>
          <a:xfrm>
            <a:off x="131901" y="32107"/>
            <a:ext cx="2119372" cy="49769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401"/>
                </a:lnTo>
                <a:lnTo>
                  <a:pt x="20158" y="21600"/>
                </a:lnTo>
                <a:lnTo>
                  <a:pt x="21600" y="12821"/>
                </a:lnTo>
                <a:lnTo>
                  <a:pt x="18254" y="332"/>
                </a:lnTo>
                <a:lnTo>
                  <a:pt x="0" y="0"/>
                </a:lnTo>
                <a:close/>
              </a:path>
            </a:pathLst>
          </a:custGeom>
          <a:solidFill>
            <a:srgbClr val="FFFFFF">
              <a:alpha val="78013"/>
            </a:srgbClr>
          </a:solidFill>
          <a:ln w="25400">
            <a:solidFill>
              <a:srgbClr val="FFFFFF">
                <a:alpha val="78013"/>
              </a:srgbClr>
            </a:solidFill>
            <a:miter lim="400000"/>
          </a:ln>
        </p:spPr>
        <p:txBody>
          <a:bodyPr lIns="28575" tIns="28575" rIns="28575" bIns="28575" anchor="ctr"/>
          <a:lstStyle/>
          <a:p>
            <a:pPr algn="ctr" defTabSz="307181">
              <a:defRPr sz="26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1463"/>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p:nvPr/>
        </p:nvSpPr>
        <p:spPr>
          <a:xfrm>
            <a:off x="725748" y="301039"/>
            <a:ext cx="7794013" cy="1378446"/>
          </a:xfrm>
          <a:prstGeom prst="rect">
            <a:avLst/>
          </a:prstGeom>
          <a:ln w="12700">
            <a:miter lim="400000"/>
          </a:ln>
          <a:extLst>
            <a:ext uri="{C572A759-6A51-4108-AA02-DFA0A04FC94B}">
              <ma14:wrappingTextBoxFlag xmlns="" xmlns:ma14="http://schemas.microsoft.com/office/mac/drawingml/2011/main" val="1"/>
            </a:ext>
          </a:extLst>
        </p:spPr>
        <p:txBody>
          <a:bodyPr lIns="28575" tIns="28575" rIns="28575" bIns="28575"/>
          <a:lstStyle>
            <a:lvl1pPr defTabSz="546100">
              <a:lnSpc>
                <a:spcPct val="80000"/>
              </a:lnSpc>
              <a:defRPr sz="8600" b="1">
                <a:solidFill>
                  <a:srgbClr val="1195BE"/>
                </a:solidFill>
                <a:latin typeface="+mn-lt"/>
                <a:ea typeface="+mn-ea"/>
                <a:cs typeface="+mn-cs"/>
                <a:sym typeface="Helvetica Neue"/>
              </a:defRPr>
            </a:lvl1pPr>
          </a:lstStyle>
          <a:p>
            <a:r>
              <a:rPr lang="nb-NO" sz="4838"/>
              <a:t>Nå skal dere jobbe fram hver deres idéskisse</a:t>
            </a:r>
            <a:endParaRPr sz="4838"/>
          </a:p>
        </p:txBody>
      </p:sp>
      <p:pic>
        <p:nvPicPr>
          <p:cNvPr id="249" name="29.jpg"/>
          <p:cNvPicPr>
            <a:picLocks noChangeAspect="1"/>
          </p:cNvPicPr>
          <p:nvPr/>
        </p:nvPicPr>
        <p:blipFill>
          <a:blip r:embed="rId2"/>
          <a:srcRect t="19235" b="24967"/>
          <a:stretch>
            <a:fillRect/>
          </a:stretch>
        </p:blipFill>
        <p:spPr>
          <a:xfrm rot="111828">
            <a:off x="540933" y="1654722"/>
            <a:ext cx="8062133" cy="2338160"/>
          </a:xfrm>
          <a:custGeom>
            <a:avLst/>
            <a:gdLst/>
            <a:ahLst/>
            <a:cxnLst>
              <a:cxn ang="0">
                <a:pos x="wd2" y="hd2"/>
              </a:cxn>
              <a:cxn ang="5400000">
                <a:pos x="wd2" y="hd2"/>
              </a:cxn>
              <a:cxn ang="10800000">
                <a:pos x="wd2" y="hd2"/>
              </a:cxn>
              <a:cxn ang="16200000">
                <a:pos x="wd2" y="hd2"/>
              </a:cxn>
            </a:cxnLst>
            <a:rect l="0" t="0" r="r" b="b"/>
            <a:pathLst>
              <a:path w="21600" h="21600" extrusionOk="0">
                <a:moveTo>
                  <a:pt x="0" y="2412"/>
                </a:moveTo>
                <a:lnTo>
                  <a:pt x="0" y="12512"/>
                </a:lnTo>
                <a:lnTo>
                  <a:pt x="86" y="21600"/>
                </a:lnTo>
                <a:lnTo>
                  <a:pt x="21600" y="19186"/>
                </a:lnTo>
                <a:lnTo>
                  <a:pt x="21600" y="11308"/>
                </a:lnTo>
                <a:lnTo>
                  <a:pt x="21493" y="0"/>
                </a:lnTo>
                <a:lnTo>
                  <a:pt x="0" y="2412"/>
                </a:lnTo>
                <a:close/>
              </a:path>
            </a:pathLst>
          </a:custGeom>
          <a:ln w="12700">
            <a:miter lim="400000"/>
          </a:ln>
        </p:spPr>
      </p:pic>
      <p:sp>
        <p:nvSpPr>
          <p:cNvPr id="250" name="Shape 250"/>
          <p:cNvSpPr/>
          <p:nvPr/>
        </p:nvSpPr>
        <p:spPr>
          <a:xfrm>
            <a:off x="725748" y="4123369"/>
            <a:ext cx="8387256" cy="369332"/>
          </a:xfrm>
          <a:prstGeom prst="rect">
            <a:avLst/>
          </a:prstGeom>
          <a:ln w="12700">
            <a:miter lim="400000"/>
          </a:ln>
          <a:extLst>
            <a:ext uri="{C572A759-6A51-4108-AA02-DFA0A04FC94B}">
              <ma14:wrappingTextBoxFlag xmlns="" xmlns:ma14="http://schemas.microsoft.com/office/mac/drawingml/2011/main" val="1"/>
            </a:ext>
          </a:extLst>
        </p:spPr>
        <p:txBody>
          <a:bodyPr lIns="28575" tIns="28575" rIns="28575" bIns="28575">
            <a:spAutoFit/>
          </a:bodyPr>
          <a:lstStyle>
            <a:lvl1pPr>
              <a:defRPr sz="3600" b="1">
                <a:latin typeface="+mn-lt"/>
                <a:ea typeface="+mn-ea"/>
                <a:cs typeface="+mn-cs"/>
                <a:sym typeface="Helvetica Neue"/>
              </a:defRPr>
            </a:lvl1pPr>
          </a:lstStyle>
          <a:p>
            <a:r>
              <a:rPr lang="nb-NO" sz="2025" dirty="0"/>
              <a:t>Vi følger en stegvis prosess for å gjøre det enkelt</a:t>
            </a:r>
            <a:r>
              <a:rPr sz="2025" dirty="0"/>
              <a:t>.</a:t>
            </a: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p:nvPr/>
        </p:nvSpPr>
        <p:spPr>
          <a:xfrm>
            <a:off x="725747" y="255584"/>
            <a:ext cx="7692505" cy="4251332"/>
          </a:xfrm>
          <a:prstGeom prst="rect">
            <a:avLst/>
          </a:prstGeom>
          <a:ln w="12700">
            <a:miter lim="400000"/>
          </a:ln>
          <a:extLst>
            <a:ext uri="{C572A759-6A51-4108-AA02-DFA0A04FC94B}">
              <ma14:wrappingTextBoxFlag xmlns="" xmlns:ma14="http://schemas.microsoft.com/office/mac/drawingml/2011/main" val="1"/>
            </a:ext>
          </a:extLst>
        </p:spPr>
        <p:txBody>
          <a:bodyPr lIns="28575" tIns="28575" rIns="28575" bIns="28575"/>
          <a:lstStyle>
            <a:lvl1pPr defTabSz="546100">
              <a:lnSpc>
                <a:spcPct val="80000"/>
              </a:lnSpc>
              <a:defRPr sz="15000" b="1">
                <a:latin typeface="+mn-lt"/>
                <a:ea typeface="+mn-ea"/>
                <a:cs typeface="+mn-cs"/>
                <a:sym typeface="Helvetica Neue"/>
              </a:defRPr>
            </a:lvl1pPr>
          </a:lstStyle>
          <a:p>
            <a:r>
              <a:rPr lang="nb-NO" sz="8438"/>
              <a:t>Skissene vil se sånn ut på slutten av dagen</a:t>
            </a:r>
            <a:r>
              <a:rPr sz="8438"/>
              <a:t>:</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pasted-image.png"/>
          <p:cNvPicPr>
            <a:picLocks noChangeAspect="1"/>
          </p:cNvPicPr>
          <p:nvPr/>
        </p:nvPicPr>
        <p:blipFill>
          <a:blip r:embed="rId2"/>
          <a:stretch>
            <a:fillRect/>
          </a:stretch>
        </p:blipFill>
        <p:spPr>
          <a:xfrm>
            <a:off x="0" y="-42313"/>
            <a:ext cx="9144000" cy="665226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79770AD-E0FD-47D2-B187-00CAD75ECCA8}"/>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3" name="Object 2" hidden="1">
                        <a:extLst>
                          <a:ext uri="{FF2B5EF4-FFF2-40B4-BE49-F238E27FC236}">
                            <a16:creationId xmlns:a16="http://schemas.microsoft.com/office/drawing/2014/main" id="{279770AD-E0FD-47D2-B187-00CAD75ECCA8}"/>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5" name="Picture 4" descr="Coconut tree leaves">
            <a:extLst>
              <a:ext uri="{FF2B5EF4-FFF2-40B4-BE49-F238E27FC236}">
                <a16:creationId xmlns:a16="http://schemas.microsoft.com/office/drawing/2014/main" id="{54211BE9-52C9-436E-AFBC-C98735D20036}"/>
              </a:ext>
            </a:extLst>
          </p:cNvPr>
          <p:cNvPicPr>
            <a:picLocks noChangeAspect="1"/>
          </p:cNvPicPr>
          <p:nvPr/>
        </p:nvPicPr>
        <p:blipFill>
          <a:blip r:embed="rId5"/>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7E47917-CB37-4027-8187-29A6053B9665}"/>
              </a:ext>
            </a:extLst>
          </p:cNvPr>
          <p:cNvSpPr txBox="1"/>
          <p:nvPr/>
        </p:nvSpPr>
        <p:spPr>
          <a:xfrm>
            <a:off x="551352" y="1237492"/>
            <a:ext cx="7792839" cy="923330"/>
          </a:xfrm>
          <a:prstGeom prst="rect">
            <a:avLst/>
          </a:prstGeom>
          <a:solidFill>
            <a:schemeClr val="bg1">
              <a:alpha val="50000"/>
            </a:schemeClr>
          </a:solidFill>
        </p:spPr>
        <p:txBody>
          <a:bodyPr wrap="square" rtlCol="0">
            <a:spAutoFit/>
          </a:bodyPr>
          <a:lstStyle/>
          <a:p>
            <a:r>
              <a:rPr lang="en-US" sz="2700" b="1"/>
              <a:t>Ville du </a:t>
            </a:r>
            <a:r>
              <a:rPr lang="en-US" sz="2700" b="1" err="1"/>
              <a:t>helst</a:t>
            </a:r>
            <a:r>
              <a:rPr lang="en-US" sz="2700" b="1"/>
              <a:t> </a:t>
            </a:r>
            <a:r>
              <a:rPr lang="en-US" sz="2700" err="1"/>
              <a:t>måtte</a:t>
            </a:r>
            <a:r>
              <a:rPr lang="en-US" sz="2700"/>
              <a:t> </a:t>
            </a:r>
            <a:r>
              <a:rPr lang="en-US" sz="2700" err="1"/>
              <a:t>synge</a:t>
            </a:r>
            <a:r>
              <a:rPr lang="en-US" sz="2700"/>
              <a:t> </a:t>
            </a:r>
            <a:r>
              <a:rPr lang="en-US" sz="2700" err="1"/>
              <a:t>eller</a:t>
            </a:r>
            <a:r>
              <a:rPr lang="en-US" sz="2700"/>
              <a:t> danse </a:t>
            </a:r>
            <a:r>
              <a:rPr lang="en-US" sz="2700" err="1"/>
              <a:t>til</a:t>
            </a:r>
            <a:r>
              <a:rPr lang="en-US" sz="2700"/>
              <a:t> </a:t>
            </a:r>
            <a:r>
              <a:rPr lang="en-US" sz="2700" err="1"/>
              <a:t>hver</a:t>
            </a:r>
            <a:r>
              <a:rPr lang="en-US" sz="2700"/>
              <a:t> </a:t>
            </a:r>
            <a:r>
              <a:rPr lang="en-US" sz="2700" err="1"/>
              <a:t>eneste</a:t>
            </a:r>
            <a:r>
              <a:rPr lang="en-US" sz="2700"/>
              <a:t> sang du </a:t>
            </a:r>
            <a:r>
              <a:rPr lang="en-US" sz="2700" err="1"/>
              <a:t>hører</a:t>
            </a:r>
            <a:r>
              <a:rPr lang="en-US" sz="2700"/>
              <a:t>?</a:t>
            </a:r>
            <a:endParaRPr lang="nb-NO" sz="14925" b="1"/>
          </a:p>
        </p:txBody>
      </p:sp>
    </p:spTree>
    <p:extLst>
      <p:ext uri="{BB962C8B-B14F-4D97-AF65-F5344CB8AC3E}">
        <p14:creationId xmlns:p14="http://schemas.microsoft.com/office/powerpoint/2010/main" val="3270263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p:nvPr/>
        </p:nvSpPr>
        <p:spPr>
          <a:xfrm>
            <a:off x="725748" y="952500"/>
            <a:ext cx="7692505" cy="3744916"/>
          </a:xfrm>
          <a:prstGeom prst="rect">
            <a:avLst/>
          </a:prstGeom>
          <a:ln w="12700">
            <a:miter lim="400000"/>
          </a:ln>
          <a:extLst>
            <a:ext uri="{C572A759-6A51-4108-AA02-DFA0A04FC94B}">
              <ma14:wrappingTextBoxFlag xmlns="" xmlns:ma14="http://schemas.microsoft.com/office/mac/drawingml/2011/main" val="1"/>
            </a:ext>
          </a:extLst>
        </p:spPr>
        <p:txBody>
          <a:bodyPr lIns="28575" tIns="28575" rIns="28575" bIns="28575"/>
          <a:lstStyle/>
          <a:p>
            <a:pPr defTabSz="307181">
              <a:lnSpc>
                <a:spcPct val="80000"/>
              </a:lnSpc>
              <a:defRPr sz="15000" b="1">
                <a:latin typeface="+mn-lt"/>
                <a:ea typeface="+mn-ea"/>
                <a:cs typeface="+mn-cs"/>
                <a:sym typeface="Helvetica Neue"/>
              </a:defRPr>
            </a:pPr>
            <a:r>
              <a:rPr sz="8438"/>
              <a:t>Haha!</a:t>
            </a:r>
          </a:p>
          <a:p>
            <a:pPr defTabSz="307181">
              <a:lnSpc>
                <a:spcPct val="80000"/>
              </a:lnSpc>
              <a:defRPr sz="15000" b="1">
                <a:latin typeface="+mn-lt"/>
                <a:ea typeface="+mn-ea"/>
                <a:cs typeface="+mn-cs"/>
                <a:sym typeface="Helvetica Neue"/>
              </a:defRPr>
            </a:pPr>
            <a:r>
              <a:rPr lang="nb-NO" sz="8438"/>
              <a:t>Bare tulla</a:t>
            </a:r>
            <a:r>
              <a:rPr sz="8438"/>
              <a:t>.</a:t>
            </a:r>
          </a:p>
          <a:p>
            <a:pPr defTabSz="307181">
              <a:lnSpc>
                <a:spcPct val="80000"/>
              </a:lnSpc>
              <a:defRPr sz="15000" b="1">
                <a:latin typeface="+mn-lt"/>
                <a:ea typeface="+mn-ea"/>
                <a:cs typeface="+mn-cs"/>
                <a:sym typeface="Helvetica Neue"/>
              </a:defRPr>
            </a:pPr>
            <a:r>
              <a:rPr lang="nb-NO" sz="8438"/>
              <a:t>Mer som dette</a:t>
            </a:r>
            <a:r>
              <a:rPr sz="8438"/>
              <a:t>:</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8" name="Group 268"/>
          <p:cNvGrpSpPr/>
          <p:nvPr/>
        </p:nvGrpSpPr>
        <p:grpSpPr>
          <a:xfrm>
            <a:off x="53829" y="592942"/>
            <a:ext cx="9036343" cy="3957616"/>
            <a:chOff x="0" y="0"/>
            <a:chExt cx="16064608" cy="7035761"/>
          </a:xfrm>
        </p:grpSpPr>
        <p:pic>
          <p:nvPicPr>
            <p:cNvPr id="258" name="28.jpg"/>
            <p:cNvPicPr>
              <a:picLocks noChangeAspect="1"/>
            </p:cNvPicPr>
            <p:nvPr/>
          </p:nvPicPr>
          <p:blipFill>
            <a:blip r:embed="rId3"/>
            <a:srcRect/>
            <a:stretch>
              <a:fillRect/>
            </a:stretch>
          </p:blipFill>
          <p:spPr>
            <a:xfrm>
              <a:off x="0" y="0"/>
              <a:ext cx="16064609" cy="7035762"/>
            </a:xfrm>
            <a:prstGeom prst="rect">
              <a:avLst/>
            </a:prstGeom>
            <a:ln w="12700" cap="flat">
              <a:noFill/>
              <a:miter lim="400000"/>
            </a:ln>
            <a:effectLst/>
          </p:spPr>
        </p:pic>
        <p:sp>
          <p:nvSpPr>
            <p:cNvPr id="259" name="Shape 259"/>
            <p:cNvSpPr/>
            <p:nvPr/>
          </p:nvSpPr>
          <p:spPr>
            <a:xfrm>
              <a:off x="328898" y="443222"/>
              <a:ext cx="2931161" cy="1799685"/>
            </a:xfrm>
            <a:custGeom>
              <a:avLst/>
              <a:gdLst/>
              <a:ahLst/>
              <a:cxnLst>
                <a:cxn ang="0">
                  <a:pos x="wd2" y="hd2"/>
                </a:cxn>
                <a:cxn ang="5400000">
                  <a:pos x="wd2" y="hd2"/>
                </a:cxn>
                <a:cxn ang="10800000">
                  <a:pos x="wd2" y="hd2"/>
                </a:cxn>
                <a:cxn ang="16200000">
                  <a:pos x="wd2" y="hd2"/>
                </a:cxn>
              </a:cxnLst>
              <a:rect l="0" t="0" r="r" b="b"/>
              <a:pathLst>
                <a:path w="21600" h="21600" extrusionOk="0">
                  <a:moveTo>
                    <a:pt x="0" y="788"/>
                  </a:moveTo>
                  <a:lnTo>
                    <a:pt x="319" y="21067"/>
                  </a:lnTo>
                  <a:lnTo>
                    <a:pt x="21551" y="21600"/>
                  </a:lnTo>
                  <a:lnTo>
                    <a:pt x="21600" y="0"/>
                  </a:lnTo>
                  <a:lnTo>
                    <a:pt x="0" y="788"/>
                  </a:lnTo>
                  <a:close/>
                </a:path>
              </a:pathLst>
            </a:custGeom>
            <a:solidFill>
              <a:srgbClr val="FFFB79">
                <a:alpha val="51862"/>
              </a:srgbClr>
            </a:solidFill>
            <a:ln w="12700" cap="flat">
              <a:noFill/>
              <a:miter lim="400000"/>
            </a:ln>
            <a:effectLst/>
          </p:spPr>
          <p:txBody>
            <a:bodyPr wrap="square" lIns="28575" tIns="28575" rIns="28575" bIns="28575" numCol="1" anchor="ctr">
              <a:noAutofit/>
            </a:bodyPr>
            <a:lstStyle/>
            <a:p>
              <a:pPr algn="ctr" defTabSz="464344">
                <a:defRPr sz="3600">
                  <a:solidFill>
                    <a:srgbClr val="FFFFFF"/>
                  </a:solidFill>
                  <a:latin typeface="Helvetica Light"/>
                  <a:ea typeface="Helvetica Light"/>
                  <a:cs typeface="Helvetica Light"/>
                  <a:sym typeface="Helvetica Light"/>
                </a:defRPr>
              </a:pPr>
              <a:endParaRPr sz="2025"/>
            </a:p>
          </p:txBody>
        </p:sp>
        <p:sp>
          <p:nvSpPr>
            <p:cNvPr id="260" name="Shape 260"/>
            <p:cNvSpPr/>
            <p:nvPr/>
          </p:nvSpPr>
          <p:spPr>
            <a:xfrm>
              <a:off x="328898" y="2391752"/>
              <a:ext cx="2931161" cy="1799685"/>
            </a:xfrm>
            <a:custGeom>
              <a:avLst/>
              <a:gdLst/>
              <a:ahLst/>
              <a:cxnLst>
                <a:cxn ang="0">
                  <a:pos x="wd2" y="hd2"/>
                </a:cxn>
                <a:cxn ang="5400000">
                  <a:pos x="wd2" y="hd2"/>
                </a:cxn>
                <a:cxn ang="10800000">
                  <a:pos x="wd2" y="hd2"/>
                </a:cxn>
                <a:cxn ang="16200000">
                  <a:pos x="wd2" y="hd2"/>
                </a:cxn>
              </a:cxnLst>
              <a:rect l="0" t="0" r="r" b="b"/>
              <a:pathLst>
                <a:path w="21600" h="21600" extrusionOk="0">
                  <a:moveTo>
                    <a:pt x="0" y="788"/>
                  </a:moveTo>
                  <a:lnTo>
                    <a:pt x="319" y="21067"/>
                  </a:lnTo>
                  <a:lnTo>
                    <a:pt x="21551" y="21600"/>
                  </a:lnTo>
                  <a:lnTo>
                    <a:pt x="21600" y="0"/>
                  </a:lnTo>
                  <a:lnTo>
                    <a:pt x="0" y="788"/>
                  </a:lnTo>
                  <a:close/>
                </a:path>
              </a:pathLst>
            </a:custGeom>
            <a:solidFill>
              <a:srgbClr val="FFFB79">
                <a:alpha val="51862"/>
              </a:srgbClr>
            </a:solidFill>
            <a:ln w="12700" cap="flat">
              <a:noFill/>
              <a:miter lim="400000"/>
            </a:ln>
            <a:effectLst/>
          </p:spPr>
          <p:txBody>
            <a:bodyPr wrap="square" lIns="28575" tIns="28575" rIns="28575" bIns="28575" numCol="1" anchor="ctr">
              <a:noAutofit/>
            </a:bodyPr>
            <a:lstStyle/>
            <a:p>
              <a:pPr algn="ctr" defTabSz="464344">
                <a:defRPr sz="3600">
                  <a:solidFill>
                    <a:srgbClr val="FFFFFF"/>
                  </a:solidFill>
                  <a:latin typeface="Helvetica Light"/>
                  <a:ea typeface="Helvetica Light"/>
                  <a:cs typeface="Helvetica Light"/>
                  <a:sym typeface="Helvetica Light"/>
                </a:defRPr>
              </a:pPr>
              <a:endParaRPr sz="2025"/>
            </a:p>
          </p:txBody>
        </p:sp>
        <p:sp>
          <p:nvSpPr>
            <p:cNvPr id="261" name="Shape 261"/>
            <p:cNvSpPr/>
            <p:nvPr/>
          </p:nvSpPr>
          <p:spPr>
            <a:xfrm>
              <a:off x="328898" y="4340282"/>
              <a:ext cx="2931161" cy="1799684"/>
            </a:xfrm>
            <a:custGeom>
              <a:avLst/>
              <a:gdLst/>
              <a:ahLst/>
              <a:cxnLst>
                <a:cxn ang="0">
                  <a:pos x="wd2" y="hd2"/>
                </a:cxn>
                <a:cxn ang="5400000">
                  <a:pos x="wd2" y="hd2"/>
                </a:cxn>
                <a:cxn ang="10800000">
                  <a:pos x="wd2" y="hd2"/>
                </a:cxn>
                <a:cxn ang="16200000">
                  <a:pos x="wd2" y="hd2"/>
                </a:cxn>
              </a:cxnLst>
              <a:rect l="0" t="0" r="r" b="b"/>
              <a:pathLst>
                <a:path w="21600" h="21600" extrusionOk="0">
                  <a:moveTo>
                    <a:pt x="0" y="788"/>
                  </a:moveTo>
                  <a:lnTo>
                    <a:pt x="319" y="21067"/>
                  </a:lnTo>
                  <a:lnTo>
                    <a:pt x="21551" y="21600"/>
                  </a:lnTo>
                  <a:lnTo>
                    <a:pt x="21600" y="0"/>
                  </a:lnTo>
                  <a:lnTo>
                    <a:pt x="0" y="788"/>
                  </a:lnTo>
                  <a:close/>
                </a:path>
              </a:pathLst>
            </a:custGeom>
            <a:solidFill>
              <a:srgbClr val="FFFB79">
                <a:alpha val="51862"/>
              </a:srgbClr>
            </a:solidFill>
            <a:ln w="12700" cap="flat">
              <a:noFill/>
              <a:miter lim="400000"/>
            </a:ln>
            <a:effectLst/>
          </p:spPr>
          <p:txBody>
            <a:bodyPr wrap="square" lIns="28575" tIns="28575" rIns="28575" bIns="28575" numCol="1" anchor="ctr">
              <a:noAutofit/>
            </a:bodyPr>
            <a:lstStyle/>
            <a:p>
              <a:pPr algn="ctr" defTabSz="464344">
                <a:defRPr sz="3600">
                  <a:solidFill>
                    <a:srgbClr val="FFFFFF"/>
                  </a:solidFill>
                  <a:latin typeface="Helvetica Light"/>
                  <a:ea typeface="Helvetica Light"/>
                  <a:cs typeface="Helvetica Light"/>
                  <a:sym typeface="Helvetica Light"/>
                </a:defRPr>
              </a:pPr>
              <a:endParaRPr sz="2025"/>
            </a:p>
          </p:txBody>
        </p:sp>
        <p:sp>
          <p:nvSpPr>
            <p:cNvPr id="262" name="Shape 262"/>
            <p:cNvSpPr/>
            <p:nvPr/>
          </p:nvSpPr>
          <p:spPr>
            <a:xfrm>
              <a:off x="6566724" y="854579"/>
              <a:ext cx="2931160" cy="1799684"/>
            </a:xfrm>
            <a:custGeom>
              <a:avLst/>
              <a:gdLst/>
              <a:ahLst/>
              <a:cxnLst>
                <a:cxn ang="0">
                  <a:pos x="wd2" y="hd2"/>
                </a:cxn>
                <a:cxn ang="5400000">
                  <a:pos x="wd2" y="hd2"/>
                </a:cxn>
                <a:cxn ang="10800000">
                  <a:pos x="wd2" y="hd2"/>
                </a:cxn>
                <a:cxn ang="16200000">
                  <a:pos x="wd2" y="hd2"/>
                </a:cxn>
              </a:cxnLst>
              <a:rect l="0" t="0" r="r" b="b"/>
              <a:pathLst>
                <a:path w="21600" h="21600" extrusionOk="0">
                  <a:moveTo>
                    <a:pt x="0" y="788"/>
                  </a:moveTo>
                  <a:lnTo>
                    <a:pt x="319" y="21067"/>
                  </a:lnTo>
                  <a:lnTo>
                    <a:pt x="21551" y="21600"/>
                  </a:lnTo>
                  <a:lnTo>
                    <a:pt x="21600" y="0"/>
                  </a:lnTo>
                  <a:lnTo>
                    <a:pt x="0" y="788"/>
                  </a:lnTo>
                  <a:close/>
                </a:path>
              </a:pathLst>
            </a:custGeom>
            <a:solidFill>
              <a:srgbClr val="FFFB79">
                <a:alpha val="51862"/>
              </a:srgbClr>
            </a:solidFill>
            <a:ln w="12700" cap="flat">
              <a:noFill/>
              <a:miter lim="400000"/>
            </a:ln>
            <a:effectLst/>
          </p:spPr>
          <p:txBody>
            <a:bodyPr wrap="square" lIns="28575" tIns="28575" rIns="28575" bIns="28575" numCol="1" anchor="ctr">
              <a:noAutofit/>
            </a:bodyPr>
            <a:lstStyle/>
            <a:p>
              <a:pPr algn="ctr" defTabSz="464344">
                <a:defRPr sz="3600">
                  <a:solidFill>
                    <a:srgbClr val="FFFFFF"/>
                  </a:solidFill>
                  <a:latin typeface="Helvetica Light"/>
                  <a:ea typeface="Helvetica Light"/>
                  <a:cs typeface="Helvetica Light"/>
                  <a:sym typeface="Helvetica Light"/>
                </a:defRPr>
              </a:pPr>
              <a:endParaRPr sz="2025"/>
            </a:p>
          </p:txBody>
        </p:sp>
        <p:sp>
          <p:nvSpPr>
            <p:cNvPr id="263" name="Shape 263"/>
            <p:cNvSpPr/>
            <p:nvPr/>
          </p:nvSpPr>
          <p:spPr>
            <a:xfrm>
              <a:off x="6566724" y="2976311"/>
              <a:ext cx="2931160" cy="1799684"/>
            </a:xfrm>
            <a:custGeom>
              <a:avLst/>
              <a:gdLst/>
              <a:ahLst/>
              <a:cxnLst>
                <a:cxn ang="0">
                  <a:pos x="wd2" y="hd2"/>
                </a:cxn>
                <a:cxn ang="5400000">
                  <a:pos x="wd2" y="hd2"/>
                </a:cxn>
                <a:cxn ang="10800000">
                  <a:pos x="wd2" y="hd2"/>
                </a:cxn>
                <a:cxn ang="16200000">
                  <a:pos x="wd2" y="hd2"/>
                </a:cxn>
              </a:cxnLst>
              <a:rect l="0" t="0" r="r" b="b"/>
              <a:pathLst>
                <a:path w="21600" h="21600" extrusionOk="0">
                  <a:moveTo>
                    <a:pt x="0" y="788"/>
                  </a:moveTo>
                  <a:lnTo>
                    <a:pt x="319" y="21067"/>
                  </a:lnTo>
                  <a:lnTo>
                    <a:pt x="21551" y="21600"/>
                  </a:lnTo>
                  <a:lnTo>
                    <a:pt x="21600" y="0"/>
                  </a:lnTo>
                  <a:lnTo>
                    <a:pt x="0" y="788"/>
                  </a:lnTo>
                  <a:close/>
                </a:path>
              </a:pathLst>
            </a:custGeom>
            <a:solidFill>
              <a:srgbClr val="FFFB79">
                <a:alpha val="51862"/>
              </a:srgbClr>
            </a:solidFill>
            <a:ln w="12700" cap="flat">
              <a:noFill/>
              <a:miter lim="400000"/>
            </a:ln>
            <a:effectLst/>
          </p:spPr>
          <p:txBody>
            <a:bodyPr wrap="square" lIns="28575" tIns="28575" rIns="28575" bIns="28575" numCol="1" anchor="ctr">
              <a:noAutofit/>
            </a:bodyPr>
            <a:lstStyle/>
            <a:p>
              <a:pPr algn="ctr" defTabSz="464344">
                <a:defRPr sz="3600">
                  <a:solidFill>
                    <a:srgbClr val="FFFFFF"/>
                  </a:solidFill>
                  <a:latin typeface="Helvetica Light"/>
                  <a:ea typeface="Helvetica Light"/>
                  <a:cs typeface="Helvetica Light"/>
                  <a:sym typeface="Helvetica Light"/>
                </a:defRPr>
              </a:pPr>
              <a:endParaRPr sz="2025"/>
            </a:p>
          </p:txBody>
        </p:sp>
        <p:sp>
          <p:nvSpPr>
            <p:cNvPr id="264" name="Shape 264"/>
            <p:cNvSpPr/>
            <p:nvPr/>
          </p:nvSpPr>
          <p:spPr>
            <a:xfrm>
              <a:off x="6566724" y="4881540"/>
              <a:ext cx="2931160" cy="1799685"/>
            </a:xfrm>
            <a:custGeom>
              <a:avLst/>
              <a:gdLst/>
              <a:ahLst/>
              <a:cxnLst>
                <a:cxn ang="0">
                  <a:pos x="wd2" y="hd2"/>
                </a:cxn>
                <a:cxn ang="5400000">
                  <a:pos x="wd2" y="hd2"/>
                </a:cxn>
                <a:cxn ang="10800000">
                  <a:pos x="wd2" y="hd2"/>
                </a:cxn>
                <a:cxn ang="16200000">
                  <a:pos x="wd2" y="hd2"/>
                </a:cxn>
              </a:cxnLst>
              <a:rect l="0" t="0" r="r" b="b"/>
              <a:pathLst>
                <a:path w="21600" h="21600" extrusionOk="0">
                  <a:moveTo>
                    <a:pt x="0" y="788"/>
                  </a:moveTo>
                  <a:lnTo>
                    <a:pt x="319" y="21067"/>
                  </a:lnTo>
                  <a:lnTo>
                    <a:pt x="21551" y="21600"/>
                  </a:lnTo>
                  <a:lnTo>
                    <a:pt x="21600" y="0"/>
                  </a:lnTo>
                  <a:lnTo>
                    <a:pt x="0" y="788"/>
                  </a:lnTo>
                  <a:close/>
                </a:path>
              </a:pathLst>
            </a:custGeom>
            <a:solidFill>
              <a:srgbClr val="FFFB79">
                <a:alpha val="51862"/>
              </a:srgbClr>
            </a:solidFill>
            <a:ln w="12700" cap="flat">
              <a:noFill/>
              <a:miter lim="400000"/>
            </a:ln>
            <a:effectLst/>
          </p:spPr>
          <p:txBody>
            <a:bodyPr wrap="square" lIns="28575" tIns="28575" rIns="28575" bIns="28575" numCol="1" anchor="ctr">
              <a:noAutofit/>
            </a:bodyPr>
            <a:lstStyle/>
            <a:p>
              <a:pPr algn="ctr" defTabSz="464344">
                <a:defRPr sz="3600">
                  <a:solidFill>
                    <a:srgbClr val="FFFFFF"/>
                  </a:solidFill>
                  <a:latin typeface="Helvetica Light"/>
                  <a:ea typeface="Helvetica Light"/>
                  <a:cs typeface="Helvetica Light"/>
                  <a:sym typeface="Helvetica Light"/>
                </a:defRPr>
              </a:pPr>
              <a:endParaRPr sz="2025"/>
            </a:p>
          </p:txBody>
        </p:sp>
        <p:sp>
          <p:nvSpPr>
            <p:cNvPr id="265" name="Shape 265"/>
            <p:cNvSpPr/>
            <p:nvPr/>
          </p:nvSpPr>
          <p:spPr>
            <a:xfrm>
              <a:off x="11806104" y="984481"/>
              <a:ext cx="2931161" cy="1799685"/>
            </a:xfrm>
            <a:custGeom>
              <a:avLst/>
              <a:gdLst/>
              <a:ahLst/>
              <a:cxnLst>
                <a:cxn ang="0">
                  <a:pos x="wd2" y="hd2"/>
                </a:cxn>
                <a:cxn ang="5400000">
                  <a:pos x="wd2" y="hd2"/>
                </a:cxn>
                <a:cxn ang="10800000">
                  <a:pos x="wd2" y="hd2"/>
                </a:cxn>
                <a:cxn ang="16200000">
                  <a:pos x="wd2" y="hd2"/>
                </a:cxn>
              </a:cxnLst>
              <a:rect l="0" t="0" r="r" b="b"/>
              <a:pathLst>
                <a:path w="21600" h="21600" extrusionOk="0">
                  <a:moveTo>
                    <a:pt x="0" y="788"/>
                  </a:moveTo>
                  <a:lnTo>
                    <a:pt x="319" y="21067"/>
                  </a:lnTo>
                  <a:lnTo>
                    <a:pt x="21551" y="21600"/>
                  </a:lnTo>
                  <a:lnTo>
                    <a:pt x="21600" y="0"/>
                  </a:lnTo>
                  <a:lnTo>
                    <a:pt x="0" y="788"/>
                  </a:lnTo>
                  <a:close/>
                </a:path>
              </a:pathLst>
            </a:custGeom>
            <a:solidFill>
              <a:srgbClr val="FFFB79">
                <a:alpha val="51862"/>
              </a:srgbClr>
            </a:solidFill>
            <a:ln w="12700" cap="flat">
              <a:noFill/>
              <a:miter lim="400000"/>
            </a:ln>
            <a:effectLst/>
          </p:spPr>
          <p:txBody>
            <a:bodyPr wrap="square" lIns="28575" tIns="28575" rIns="28575" bIns="28575" numCol="1" anchor="ctr">
              <a:noAutofit/>
            </a:bodyPr>
            <a:lstStyle/>
            <a:p>
              <a:pPr algn="ctr" defTabSz="464344">
                <a:defRPr sz="3600">
                  <a:solidFill>
                    <a:srgbClr val="FFFFFF"/>
                  </a:solidFill>
                  <a:latin typeface="Helvetica Light"/>
                  <a:ea typeface="Helvetica Light"/>
                  <a:cs typeface="Helvetica Light"/>
                  <a:sym typeface="Helvetica Light"/>
                </a:defRPr>
              </a:pPr>
              <a:endParaRPr sz="2025"/>
            </a:p>
          </p:txBody>
        </p:sp>
        <p:sp>
          <p:nvSpPr>
            <p:cNvPr id="266" name="Shape 266"/>
            <p:cNvSpPr/>
            <p:nvPr/>
          </p:nvSpPr>
          <p:spPr>
            <a:xfrm>
              <a:off x="11806104" y="2976311"/>
              <a:ext cx="2931161" cy="1799684"/>
            </a:xfrm>
            <a:custGeom>
              <a:avLst/>
              <a:gdLst/>
              <a:ahLst/>
              <a:cxnLst>
                <a:cxn ang="0">
                  <a:pos x="wd2" y="hd2"/>
                </a:cxn>
                <a:cxn ang="5400000">
                  <a:pos x="wd2" y="hd2"/>
                </a:cxn>
                <a:cxn ang="10800000">
                  <a:pos x="wd2" y="hd2"/>
                </a:cxn>
                <a:cxn ang="16200000">
                  <a:pos x="wd2" y="hd2"/>
                </a:cxn>
              </a:cxnLst>
              <a:rect l="0" t="0" r="r" b="b"/>
              <a:pathLst>
                <a:path w="21600" h="21600" extrusionOk="0">
                  <a:moveTo>
                    <a:pt x="0" y="788"/>
                  </a:moveTo>
                  <a:lnTo>
                    <a:pt x="319" y="21067"/>
                  </a:lnTo>
                  <a:lnTo>
                    <a:pt x="21551" y="21600"/>
                  </a:lnTo>
                  <a:lnTo>
                    <a:pt x="21600" y="0"/>
                  </a:lnTo>
                  <a:lnTo>
                    <a:pt x="0" y="788"/>
                  </a:lnTo>
                  <a:close/>
                </a:path>
              </a:pathLst>
            </a:custGeom>
            <a:solidFill>
              <a:srgbClr val="FFFB79">
                <a:alpha val="51862"/>
              </a:srgbClr>
            </a:solidFill>
            <a:ln w="12700" cap="flat">
              <a:noFill/>
              <a:miter lim="400000"/>
            </a:ln>
            <a:effectLst/>
          </p:spPr>
          <p:txBody>
            <a:bodyPr wrap="square" lIns="28575" tIns="28575" rIns="28575" bIns="28575" numCol="1" anchor="ctr">
              <a:noAutofit/>
            </a:bodyPr>
            <a:lstStyle/>
            <a:p>
              <a:pPr algn="ctr" defTabSz="464344">
                <a:defRPr sz="3600">
                  <a:solidFill>
                    <a:srgbClr val="FFFFFF"/>
                  </a:solidFill>
                  <a:latin typeface="Helvetica Light"/>
                  <a:ea typeface="Helvetica Light"/>
                  <a:cs typeface="Helvetica Light"/>
                  <a:sym typeface="Helvetica Light"/>
                </a:defRPr>
              </a:pPr>
              <a:endParaRPr sz="2025"/>
            </a:p>
          </p:txBody>
        </p:sp>
        <p:sp>
          <p:nvSpPr>
            <p:cNvPr id="267" name="Shape 267"/>
            <p:cNvSpPr/>
            <p:nvPr/>
          </p:nvSpPr>
          <p:spPr>
            <a:xfrm>
              <a:off x="11806104" y="4881540"/>
              <a:ext cx="2931161" cy="1799685"/>
            </a:xfrm>
            <a:custGeom>
              <a:avLst/>
              <a:gdLst/>
              <a:ahLst/>
              <a:cxnLst>
                <a:cxn ang="0">
                  <a:pos x="wd2" y="hd2"/>
                </a:cxn>
                <a:cxn ang="5400000">
                  <a:pos x="wd2" y="hd2"/>
                </a:cxn>
                <a:cxn ang="10800000">
                  <a:pos x="wd2" y="hd2"/>
                </a:cxn>
                <a:cxn ang="16200000">
                  <a:pos x="wd2" y="hd2"/>
                </a:cxn>
              </a:cxnLst>
              <a:rect l="0" t="0" r="r" b="b"/>
              <a:pathLst>
                <a:path w="21600" h="21600" extrusionOk="0">
                  <a:moveTo>
                    <a:pt x="0" y="788"/>
                  </a:moveTo>
                  <a:lnTo>
                    <a:pt x="319" y="21067"/>
                  </a:lnTo>
                  <a:lnTo>
                    <a:pt x="21551" y="21600"/>
                  </a:lnTo>
                  <a:lnTo>
                    <a:pt x="21600" y="0"/>
                  </a:lnTo>
                  <a:lnTo>
                    <a:pt x="0" y="788"/>
                  </a:lnTo>
                  <a:close/>
                </a:path>
              </a:pathLst>
            </a:custGeom>
            <a:solidFill>
              <a:srgbClr val="FFFB79">
                <a:alpha val="51862"/>
              </a:srgbClr>
            </a:solidFill>
            <a:ln w="12700" cap="flat">
              <a:noFill/>
              <a:miter lim="400000"/>
            </a:ln>
            <a:effectLst/>
          </p:spPr>
          <p:txBody>
            <a:bodyPr wrap="square" lIns="28575" tIns="28575" rIns="28575" bIns="28575" numCol="1" anchor="ctr">
              <a:noAutofit/>
            </a:bodyPr>
            <a:lstStyle/>
            <a:p>
              <a:pPr algn="ctr" defTabSz="464344">
                <a:defRPr sz="3600">
                  <a:solidFill>
                    <a:srgbClr val="FFFFFF"/>
                  </a:solidFill>
                  <a:latin typeface="Helvetica Light"/>
                  <a:ea typeface="Helvetica Light"/>
                  <a:cs typeface="Helvetica Light"/>
                  <a:sym typeface="Helvetica Light"/>
                </a:defRPr>
              </a:pPr>
              <a:endParaRPr sz="2025"/>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ild drawing the earth">
            <a:extLst>
              <a:ext uri="{FF2B5EF4-FFF2-40B4-BE49-F238E27FC236}">
                <a16:creationId xmlns:a16="http://schemas.microsoft.com/office/drawing/2014/main" id="{25A39158-E262-BE4C-BC3B-29D796CFC3BA}"/>
              </a:ext>
            </a:extLst>
          </p:cNvPr>
          <p:cNvPicPr>
            <a:picLocks noGrp="1" noChangeAspect="1"/>
          </p:cNvPicPr>
          <p:nvPr>
            <p:ph idx="1"/>
          </p:nvPr>
        </p:nvPicPr>
        <p:blipFill>
          <a:blip r:embed="rId2"/>
          <a:srcRect t="3775" b="3775"/>
          <a:stretch/>
        </p:blipFill>
        <p:spPr>
          <a:xfrm>
            <a:off x="0" y="-481011"/>
            <a:ext cx="9144000" cy="5624511"/>
          </a:xfrm>
        </p:spPr>
      </p:pic>
      <p:sp>
        <p:nvSpPr>
          <p:cNvPr id="2" name="Title 1">
            <a:extLst>
              <a:ext uri="{FF2B5EF4-FFF2-40B4-BE49-F238E27FC236}">
                <a16:creationId xmlns:a16="http://schemas.microsoft.com/office/drawing/2014/main" id="{E1E594B1-3D38-CB0B-6B47-EE532C1C6B0A}"/>
              </a:ext>
            </a:extLst>
          </p:cNvPr>
          <p:cNvSpPr>
            <a:spLocks noGrp="1"/>
          </p:cNvSpPr>
          <p:nvPr>
            <p:ph type="title"/>
          </p:nvPr>
        </p:nvSpPr>
        <p:spPr>
          <a:xfrm rot="21036463">
            <a:off x="-419100" y="414339"/>
            <a:ext cx="6743700" cy="771623"/>
          </a:xfrm>
        </p:spPr>
        <p:txBody>
          <a:bodyPr/>
          <a:lstStyle/>
          <a:p>
            <a:pPr algn="ctr"/>
            <a:r>
              <a:rPr lang="nb-NO" sz="4400">
                <a:highlight>
                  <a:srgbClr val="FFFF00"/>
                </a:highlight>
              </a:rPr>
              <a:t>Vi trener tegnemuskelen!</a:t>
            </a:r>
          </a:p>
        </p:txBody>
      </p:sp>
    </p:spTree>
    <p:extLst>
      <p:ext uri="{BB962C8B-B14F-4D97-AF65-F5344CB8AC3E}">
        <p14:creationId xmlns:p14="http://schemas.microsoft.com/office/powerpoint/2010/main" val="4205940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67E10-0014-A59B-0B9C-470D24C1A986}"/>
              </a:ext>
            </a:extLst>
          </p:cNvPr>
          <p:cNvSpPr>
            <a:spLocks noGrp="1"/>
          </p:cNvSpPr>
          <p:nvPr>
            <p:ph type="title"/>
          </p:nvPr>
        </p:nvSpPr>
        <p:spPr>
          <a:xfrm>
            <a:off x="457200" y="205977"/>
            <a:ext cx="8229600" cy="2145337"/>
          </a:xfrm>
        </p:spPr>
        <p:txBody>
          <a:bodyPr>
            <a:normAutofit fontScale="90000"/>
          </a:bodyPr>
          <a:lstStyle/>
          <a:p>
            <a:r>
              <a:rPr lang="nb-NO" dirty="0"/>
              <a:t>0. Velg det organiseringsprinsippet fra veggen som du liker best, eller mener har best potensiale for å løse FAs utfordringer (10 min)</a:t>
            </a:r>
          </a:p>
        </p:txBody>
      </p:sp>
      <p:grpSp>
        <p:nvGrpSpPr>
          <p:cNvPr id="8" name="Group 7">
            <a:extLst>
              <a:ext uri="{FF2B5EF4-FFF2-40B4-BE49-F238E27FC236}">
                <a16:creationId xmlns:a16="http://schemas.microsoft.com/office/drawing/2014/main" id="{7FB3F16D-0383-BD6A-DF69-54CEA234E218}"/>
              </a:ext>
            </a:extLst>
          </p:cNvPr>
          <p:cNvGrpSpPr/>
          <p:nvPr/>
        </p:nvGrpSpPr>
        <p:grpSpPr>
          <a:xfrm>
            <a:off x="4688486" y="2028048"/>
            <a:ext cx="3027930" cy="2676913"/>
            <a:chOff x="2915670" y="2102693"/>
            <a:chExt cx="3027930" cy="2676913"/>
          </a:xfrm>
        </p:grpSpPr>
        <p:grpSp>
          <p:nvGrpSpPr>
            <p:cNvPr id="3" name="Group 2">
              <a:extLst>
                <a:ext uri="{FF2B5EF4-FFF2-40B4-BE49-F238E27FC236}">
                  <a16:creationId xmlns:a16="http://schemas.microsoft.com/office/drawing/2014/main" id="{22635009-E5C4-35CA-B510-6006470EE71E}"/>
                </a:ext>
              </a:extLst>
            </p:cNvPr>
            <p:cNvGrpSpPr/>
            <p:nvPr/>
          </p:nvGrpSpPr>
          <p:grpSpPr>
            <a:xfrm>
              <a:off x="2915670" y="2102693"/>
              <a:ext cx="3027930" cy="2676913"/>
              <a:chOff x="2481485" y="1422460"/>
              <a:chExt cx="3873163" cy="3505483"/>
            </a:xfrm>
          </p:grpSpPr>
          <p:pic>
            <p:nvPicPr>
              <p:cNvPr id="4" name="Picture 3">
                <a:extLst>
                  <a:ext uri="{FF2B5EF4-FFF2-40B4-BE49-F238E27FC236}">
                    <a16:creationId xmlns:a16="http://schemas.microsoft.com/office/drawing/2014/main" id="{8B42281F-6D54-7DD5-5BAB-065E4C54D3A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481485" y="1422460"/>
                <a:ext cx="3873163" cy="3505483"/>
              </a:xfrm>
              <a:prstGeom prst="rect">
                <a:avLst/>
              </a:prstGeom>
            </p:spPr>
          </p:pic>
          <p:sp>
            <p:nvSpPr>
              <p:cNvPr id="5" name="TextBox 4">
                <a:extLst>
                  <a:ext uri="{FF2B5EF4-FFF2-40B4-BE49-F238E27FC236}">
                    <a16:creationId xmlns:a16="http://schemas.microsoft.com/office/drawing/2014/main" id="{FED73644-0D69-8066-CC6F-6548A86A37F2}"/>
                  </a:ext>
                </a:extLst>
              </p:cNvPr>
              <p:cNvSpPr txBox="1"/>
              <p:nvPr/>
            </p:nvSpPr>
            <p:spPr>
              <a:xfrm>
                <a:off x="3908559" y="1588378"/>
                <a:ext cx="2368113" cy="1330036"/>
              </a:xfrm>
              <a:prstGeom prst="rect">
                <a:avLst/>
              </a:prstGeom>
              <a:noFill/>
            </p:spPr>
            <p:txBody>
              <a:bodyPr wrap="square" rtlCol="0">
                <a:spAutoFit/>
              </a:bodyPr>
              <a:lstStyle/>
              <a:p>
                <a:pPr algn="ctr" defTabSz="342900">
                  <a:defRPr/>
                </a:pPr>
                <a:r>
                  <a:rPr lang="nb-NO" sz="2000">
                    <a:solidFill>
                      <a:srgbClr val="000000"/>
                    </a:solidFill>
                    <a:latin typeface="Ink Free" panose="03080402000500000000" pitchFamily="66" charset="0"/>
                  </a:rPr>
                  <a:t>Kanskje vi kan teste denne løsningen?</a:t>
                </a:r>
              </a:p>
            </p:txBody>
          </p:sp>
        </p:gr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4F52DA5A-D522-50D3-4531-8BD6CACF61EE}"/>
                    </a:ext>
                  </a:extLst>
                </p14:cNvPr>
                <p14:cNvContentPartPr/>
                <p14:nvPr/>
              </p14:nvContentPartPr>
              <p14:xfrm>
                <a:off x="3443205" y="3609083"/>
                <a:ext cx="34200" cy="15480"/>
              </p14:xfrm>
            </p:contentPart>
          </mc:Choice>
          <mc:Fallback>
            <p:pic>
              <p:nvPicPr>
                <p:cNvPr id="6" name="Ink 5">
                  <a:extLst>
                    <a:ext uri="{FF2B5EF4-FFF2-40B4-BE49-F238E27FC236}">
                      <a16:creationId xmlns:a16="http://schemas.microsoft.com/office/drawing/2014/main" id="{4F52DA5A-D522-50D3-4531-8BD6CACF61EE}"/>
                    </a:ext>
                  </a:extLst>
                </p:cNvPr>
                <p:cNvPicPr/>
                <p:nvPr/>
              </p:nvPicPr>
              <p:blipFill>
                <a:blip r:embed="rId4"/>
                <a:stretch>
                  <a:fillRect/>
                </a:stretch>
              </p:blipFill>
              <p:spPr>
                <a:xfrm>
                  <a:off x="3434205" y="3600083"/>
                  <a:ext cx="51840" cy="331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518B4FAC-C01A-7E03-9E71-415892B25C3C}"/>
                    </a:ext>
                  </a:extLst>
                </p14:cNvPr>
                <p14:cNvContentPartPr/>
                <p14:nvPr/>
              </p14:nvContentPartPr>
              <p14:xfrm>
                <a:off x="3569205" y="3547163"/>
                <a:ext cx="5040" cy="46080"/>
              </p14:xfrm>
            </p:contentPart>
          </mc:Choice>
          <mc:Fallback>
            <p:pic>
              <p:nvPicPr>
                <p:cNvPr id="7" name="Ink 6">
                  <a:extLst>
                    <a:ext uri="{FF2B5EF4-FFF2-40B4-BE49-F238E27FC236}">
                      <a16:creationId xmlns:a16="http://schemas.microsoft.com/office/drawing/2014/main" id="{518B4FAC-C01A-7E03-9E71-415892B25C3C}"/>
                    </a:ext>
                  </a:extLst>
                </p:cNvPr>
                <p:cNvPicPr/>
                <p:nvPr/>
              </p:nvPicPr>
              <p:blipFill>
                <a:blip r:embed="rId6"/>
                <a:stretch>
                  <a:fillRect/>
                </a:stretch>
              </p:blipFill>
              <p:spPr>
                <a:xfrm>
                  <a:off x="3560205" y="3538163"/>
                  <a:ext cx="22680" cy="63720"/>
                </a:xfrm>
                <a:prstGeom prst="rect">
                  <a:avLst/>
                </a:prstGeom>
              </p:spPr>
            </p:pic>
          </mc:Fallback>
        </mc:AlternateContent>
      </p:grpSp>
    </p:spTree>
    <p:extLst>
      <p:ext uri="{BB962C8B-B14F-4D97-AF65-F5344CB8AC3E}">
        <p14:creationId xmlns:p14="http://schemas.microsoft.com/office/powerpoint/2010/main" val="2192622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A1DE-6AF5-581D-F40C-BCB075D7EB92}"/>
              </a:ext>
            </a:extLst>
          </p:cNvPr>
          <p:cNvSpPr>
            <a:spLocks noGrp="1"/>
          </p:cNvSpPr>
          <p:nvPr>
            <p:ph type="title"/>
          </p:nvPr>
        </p:nvSpPr>
        <p:spPr>
          <a:xfrm>
            <a:off x="457200" y="205977"/>
            <a:ext cx="8229600" cy="1924747"/>
          </a:xfrm>
        </p:spPr>
        <p:txBody>
          <a:bodyPr>
            <a:noAutofit/>
          </a:bodyPr>
          <a:lstStyle/>
          <a:p>
            <a:r>
              <a:rPr lang="nb-NO" sz="2800" dirty="0"/>
              <a:t>1. Noter de beste tankene, spørsmålene, poengene og andre ting du mener er viktig og interessant, basert på det vi har gjort så langt. (20 min) </a:t>
            </a:r>
            <a:br>
              <a:rPr lang="nb-NO" sz="2800" dirty="0"/>
            </a:br>
            <a:r>
              <a:rPr lang="nb-NO" sz="2800" dirty="0"/>
              <a:t>Ring rundt det som peker seg ut (3 min)</a:t>
            </a:r>
          </a:p>
        </p:txBody>
      </p:sp>
      <p:pic>
        <p:nvPicPr>
          <p:cNvPr id="3" name="29.jpg">
            <a:extLst>
              <a:ext uri="{FF2B5EF4-FFF2-40B4-BE49-F238E27FC236}">
                <a16:creationId xmlns:a16="http://schemas.microsoft.com/office/drawing/2014/main" id="{CC71C01E-2267-7FCF-F2FF-1ACEBF0A0520}"/>
              </a:ext>
            </a:extLst>
          </p:cNvPr>
          <p:cNvPicPr>
            <a:picLocks noChangeAspect="1"/>
          </p:cNvPicPr>
          <p:nvPr/>
        </p:nvPicPr>
        <p:blipFill>
          <a:blip r:embed="rId2"/>
          <a:srcRect t="19235" b="24967"/>
          <a:stretch>
            <a:fillRect/>
          </a:stretch>
        </p:blipFill>
        <p:spPr>
          <a:xfrm rot="111828">
            <a:off x="540931" y="2261212"/>
            <a:ext cx="8062133" cy="2338160"/>
          </a:xfrm>
          <a:custGeom>
            <a:avLst/>
            <a:gdLst/>
            <a:ahLst/>
            <a:cxnLst>
              <a:cxn ang="0">
                <a:pos x="wd2" y="hd2"/>
              </a:cxn>
              <a:cxn ang="5400000">
                <a:pos x="wd2" y="hd2"/>
              </a:cxn>
              <a:cxn ang="10800000">
                <a:pos x="wd2" y="hd2"/>
              </a:cxn>
              <a:cxn ang="16200000">
                <a:pos x="wd2" y="hd2"/>
              </a:cxn>
            </a:cxnLst>
            <a:rect l="0" t="0" r="r" b="b"/>
            <a:pathLst>
              <a:path w="21600" h="21600" extrusionOk="0">
                <a:moveTo>
                  <a:pt x="0" y="2412"/>
                </a:moveTo>
                <a:lnTo>
                  <a:pt x="0" y="12512"/>
                </a:lnTo>
                <a:lnTo>
                  <a:pt x="86" y="21600"/>
                </a:lnTo>
                <a:lnTo>
                  <a:pt x="21600" y="19186"/>
                </a:lnTo>
                <a:lnTo>
                  <a:pt x="21600" y="11308"/>
                </a:lnTo>
                <a:lnTo>
                  <a:pt x="21493" y="0"/>
                </a:lnTo>
                <a:lnTo>
                  <a:pt x="0" y="2412"/>
                </a:lnTo>
                <a:close/>
              </a:path>
            </a:pathLst>
          </a:custGeom>
          <a:ln w="12700">
            <a:miter lim="400000"/>
          </a:ln>
        </p:spPr>
      </p:pic>
      <p:sp>
        <p:nvSpPr>
          <p:cNvPr id="4" name="Oval 3">
            <a:extLst>
              <a:ext uri="{FF2B5EF4-FFF2-40B4-BE49-F238E27FC236}">
                <a16:creationId xmlns:a16="http://schemas.microsoft.com/office/drawing/2014/main" id="{07F4461E-93D7-7359-F535-898C635FDEA4}"/>
              </a:ext>
            </a:extLst>
          </p:cNvPr>
          <p:cNvSpPr/>
          <p:nvPr/>
        </p:nvSpPr>
        <p:spPr>
          <a:xfrm>
            <a:off x="298580" y="2338389"/>
            <a:ext cx="2985796" cy="2214950"/>
          </a:xfrm>
          <a:custGeom>
            <a:avLst/>
            <a:gdLst>
              <a:gd name="connsiteX0" fmla="*/ 0 w 2985796"/>
              <a:gd name="connsiteY0" fmla="*/ 1107475 h 2214950"/>
              <a:gd name="connsiteX1" fmla="*/ 1492898 w 2985796"/>
              <a:gd name="connsiteY1" fmla="*/ 0 h 2214950"/>
              <a:gd name="connsiteX2" fmla="*/ 2985796 w 2985796"/>
              <a:gd name="connsiteY2" fmla="*/ 1107475 h 2214950"/>
              <a:gd name="connsiteX3" fmla="*/ 1492898 w 2985796"/>
              <a:gd name="connsiteY3" fmla="*/ 2214950 h 2214950"/>
              <a:gd name="connsiteX4" fmla="*/ 0 w 2985796"/>
              <a:gd name="connsiteY4" fmla="*/ 1107475 h 221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796" h="2214950" extrusionOk="0">
                <a:moveTo>
                  <a:pt x="0" y="1107475"/>
                </a:moveTo>
                <a:cubicBezTo>
                  <a:pt x="-16881" y="525450"/>
                  <a:pt x="604336" y="-26452"/>
                  <a:pt x="1492898" y="0"/>
                </a:cubicBezTo>
                <a:cubicBezTo>
                  <a:pt x="2436528" y="-17586"/>
                  <a:pt x="2899582" y="652857"/>
                  <a:pt x="2985796" y="1107475"/>
                </a:cubicBezTo>
                <a:cubicBezTo>
                  <a:pt x="2820828" y="1774254"/>
                  <a:pt x="2169258" y="2390133"/>
                  <a:pt x="1492898" y="2214950"/>
                </a:cubicBezTo>
                <a:cubicBezTo>
                  <a:pt x="679918" y="2207492"/>
                  <a:pt x="-93891" y="1740654"/>
                  <a:pt x="0" y="1107475"/>
                </a:cubicBezTo>
                <a:close/>
              </a:path>
            </a:pathLst>
          </a:custGeom>
          <a:noFill/>
          <a:ln>
            <a:extLst>
              <a:ext uri="{C807C97D-BFC1-408E-A445-0C87EB9F89A2}">
                <ask:lineSketchStyleProps xmlns:ask="http://schemas.microsoft.com/office/drawing/2018/sketchyshapes" sd="981765707">
                  <a:prstGeom prst="ellipse">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3214523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A1DE-6AF5-581D-F40C-BCB075D7EB92}"/>
              </a:ext>
            </a:extLst>
          </p:cNvPr>
          <p:cNvSpPr>
            <a:spLocks noGrp="1"/>
          </p:cNvSpPr>
          <p:nvPr>
            <p:ph type="title"/>
          </p:nvPr>
        </p:nvSpPr>
        <p:spPr>
          <a:xfrm>
            <a:off x="457200" y="205977"/>
            <a:ext cx="8229600" cy="1924747"/>
          </a:xfrm>
        </p:spPr>
        <p:txBody>
          <a:bodyPr>
            <a:noAutofit/>
          </a:bodyPr>
          <a:lstStyle/>
          <a:p>
            <a:r>
              <a:rPr lang="nb-NO" sz="2800" dirty="0"/>
              <a:t>2. Drodle / tegn / samle de beste idéene fra notatene dine. (20 min)</a:t>
            </a:r>
          </a:p>
        </p:txBody>
      </p:sp>
      <p:pic>
        <p:nvPicPr>
          <p:cNvPr id="3" name="29.jpg">
            <a:extLst>
              <a:ext uri="{FF2B5EF4-FFF2-40B4-BE49-F238E27FC236}">
                <a16:creationId xmlns:a16="http://schemas.microsoft.com/office/drawing/2014/main" id="{CC71C01E-2267-7FCF-F2FF-1ACEBF0A0520}"/>
              </a:ext>
            </a:extLst>
          </p:cNvPr>
          <p:cNvPicPr>
            <a:picLocks noChangeAspect="1"/>
          </p:cNvPicPr>
          <p:nvPr/>
        </p:nvPicPr>
        <p:blipFill>
          <a:blip r:embed="rId2"/>
          <a:srcRect t="19235" b="24967"/>
          <a:stretch>
            <a:fillRect/>
          </a:stretch>
        </p:blipFill>
        <p:spPr>
          <a:xfrm rot="111828">
            <a:off x="540931" y="2261212"/>
            <a:ext cx="8062133" cy="2338160"/>
          </a:xfrm>
          <a:custGeom>
            <a:avLst/>
            <a:gdLst/>
            <a:ahLst/>
            <a:cxnLst>
              <a:cxn ang="0">
                <a:pos x="wd2" y="hd2"/>
              </a:cxn>
              <a:cxn ang="5400000">
                <a:pos x="wd2" y="hd2"/>
              </a:cxn>
              <a:cxn ang="10800000">
                <a:pos x="wd2" y="hd2"/>
              </a:cxn>
              <a:cxn ang="16200000">
                <a:pos x="wd2" y="hd2"/>
              </a:cxn>
            </a:cxnLst>
            <a:rect l="0" t="0" r="r" b="b"/>
            <a:pathLst>
              <a:path w="21600" h="21600" extrusionOk="0">
                <a:moveTo>
                  <a:pt x="0" y="2412"/>
                </a:moveTo>
                <a:lnTo>
                  <a:pt x="0" y="12512"/>
                </a:lnTo>
                <a:lnTo>
                  <a:pt x="86" y="21600"/>
                </a:lnTo>
                <a:lnTo>
                  <a:pt x="21600" y="19186"/>
                </a:lnTo>
                <a:lnTo>
                  <a:pt x="21600" y="11308"/>
                </a:lnTo>
                <a:lnTo>
                  <a:pt x="21493" y="0"/>
                </a:lnTo>
                <a:lnTo>
                  <a:pt x="0" y="2412"/>
                </a:lnTo>
                <a:close/>
              </a:path>
            </a:pathLst>
          </a:custGeom>
          <a:ln w="12700">
            <a:miter lim="400000"/>
          </a:ln>
        </p:spPr>
      </p:pic>
      <p:sp>
        <p:nvSpPr>
          <p:cNvPr id="4" name="Oval 3">
            <a:extLst>
              <a:ext uri="{FF2B5EF4-FFF2-40B4-BE49-F238E27FC236}">
                <a16:creationId xmlns:a16="http://schemas.microsoft.com/office/drawing/2014/main" id="{07F4461E-93D7-7359-F535-898C635FDEA4}"/>
              </a:ext>
            </a:extLst>
          </p:cNvPr>
          <p:cNvSpPr/>
          <p:nvPr/>
        </p:nvSpPr>
        <p:spPr>
          <a:xfrm>
            <a:off x="2248678" y="1938633"/>
            <a:ext cx="2985796" cy="2791226"/>
          </a:xfrm>
          <a:custGeom>
            <a:avLst/>
            <a:gdLst>
              <a:gd name="connsiteX0" fmla="*/ 0 w 2985796"/>
              <a:gd name="connsiteY0" fmla="*/ 1395613 h 2791226"/>
              <a:gd name="connsiteX1" fmla="*/ 1492898 w 2985796"/>
              <a:gd name="connsiteY1" fmla="*/ 0 h 2791226"/>
              <a:gd name="connsiteX2" fmla="*/ 2985796 w 2985796"/>
              <a:gd name="connsiteY2" fmla="*/ 1395613 h 2791226"/>
              <a:gd name="connsiteX3" fmla="*/ 1492898 w 2985796"/>
              <a:gd name="connsiteY3" fmla="*/ 2791226 h 2791226"/>
              <a:gd name="connsiteX4" fmla="*/ 0 w 2985796"/>
              <a:gd name="connsiteY4" fmla="*/ 1395613 h 2791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796" h="2791226" extrusionOk="0">
                <a:moveTo>
                  <a:pt x="0" y="1395613"/>
                </a:moveTo>
                <a:cubicBezTo>
                  <a:pt x="-16881" y="654454"/>
                  <a:pt x="604336" y="-26452"/>
                  <a:pt x="1492898" y="0"/>
                </a:cubicBezTo>
                <a:cubicBezTo>
                  <a:pt x="2455368" y="-20367"/>
                  <a:pt x="2875088" y="826473"/>
                  <a:pt x="2985796" y="1395613"/>
                </a:cubicBezTo>
                <a:cubicBezTo>
                  <a:pt x="2820828" y="2221526"/>
                  <a:pt x="2169258" y="2966409"/>
                  <a:pt x="1492898" y="2791226"/>
                </a:cubicBezTo>
                <a:cubicBezTo>
                  <a:pt x="732597" y="2749677"/>
                  <a:pt x="-108688" y="2191321"/>
                  <a:pt x="0" y="1395613"/>
                </a:cubicBezTo>
                <a:close/>
              </a:path>
            </a:pathLst>
          </a:custGeom>
          <a:noFill/>
          <a:ln>
            <a:extLst>
              <a:ext uri="{C807C97D-BFC1-408E-A445-0C87EB9F89A2}">
                <ask:lineSketchStyleProps xmlns:ask="http://schemas.microsoft.com/office/drawing/2018/sketchyshapes" sd="981765707">
                  <a:prstGeom prst="ellipse">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33638476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A1DE-6AF5-581D-F40C-BCB075D7EB92}"/>
              </a:ext>
            </a:extLst>
          </p:cNvPr>
          <p:cNvSpPr>
            <a:spLocks noGrp="1"/>
          </p:cNvSpPr>
          <p:nvPr>
            <p:ph type="title"/>
          </p:nvPr>
        </p:nvSpPr>
        <p:spPr>
          <a:xfrm>
            <a:off x="457200" y="205977"/>
            <a:ext cx="8229600" cy="1924747"/>
          </a:xfrm>
        </p:spPr>
        <p:txBody>
          <a:bodyPr>
            <a:noAutofit/>
          </a:bodyPr>
          <a:lstStyle/>
          <a:p>
            <a:r>
              <a:rPr lang="nb-NO" sz="2800" dirty="0"/>
              <a:t>3. Crazy 8’s (10 min)</a:t>
            </a:r>
          </a:p>
        </p:txBody>
      </p:sp>
      <p:pic>
        <p:nvPicPr>
          <p:cNvPr id="3" name="29.jpg">
            <a:extLst>
              <a:ext uri="{FF2B5EF4-FFF2-40B4-BE49-F238E27FC236}">
                <a16:creationId xmlns:a16="http://schemas.microsoft.com/office/drawing/2014/main" id="{CC71C01E-2267-7FCF-F2FF-1ACEBF0A0520}"/>
              </a:ext>
            </a:extLst>
          </p:cNvPr>
          <p:cNvPicPr>
            <a:picLocks noChangeAspect="1"/>
          </p:cNvPicPr>
          <p:nvPr/>
        </p:nvPicPr>
        <p:blipFill>
          <a:blip r:embed="rId2"/>
          <a:srcRect t="19235" b="24967"/>
          <a:stretch>
            <a:fillRect/>
          </a:stretch>
        </p:blipFill>
        <p:spPr>
          <a:xfrm rot="111828">
            <a:off x="540931" y="2261212"/>
            <a:ext cx="8062133" cy="2338160"/>
          </a:xfrm>
          <a:custGeom>
            <a:avLst/>
            <a:gdLst/>
            <a:ahLst/>
            <a:cxnLst>
              <a:cxn ang="0">
                <a:pos x="wd2" y="hd2"/>
              </a:cxn>
              <a:cxn ang="5400000">
                <a:pos x="wd2" y="hd2"/>
              </a:cxn>
              <a:cxn ang="10800000">
                <a:pos x="wd2" y="hd2"/>
              </a:cxn>
              <a:cxn ang="16200000">
                <a:pos x="wd2" y="hd2"/>
              </a:cxn>
            </a:cxnLst>
            <a:rect l="0" t="0" r="r" b="b"/>
            <a:pathLst>
              <a:path w="21600" h="21600" extrusionOk="0">
                <a:moveTo>
                  <a:pt x="0" y="2412"/>
                </a:moveTo>
                <a:lnTo>
                  <a:pt x="0" y="12512"/>
                </a:lnTo>
                <a:lnTo>
                  <a:pt x="86" y="21600"/>
                </a:lnTo>
                <a:lnTo>
                  <a:pt x="21600" y="19186"/>
                </a:lnTo>
                <a:lnTo>
                  <a:pt x="21600" y="11308"/>
                </a:lnTo>
                <a:lnTo>
                  <a:pt x="21493" y="0"/>
                </a:lnTo>
                <a:lnTo>
                  <a:pt x="0" y="2412"/>
                </a:lnTo>
                <a:close/>
              </a:path>
            </a:pathLst>
          </a:custGeom>
          <a:ln w="12700">
            <a:miter lim="400000"/>
          </a:ln>
        </p:spPr>
      </p:pic>
      <p:sp>
        <p:nvSpPr>
          <p:cNvPr id="4" name="Oval 3">
            <a:extLst>
              <a:ext uri="{FF2B5EF4-FFF2-40B4-BE49-F238E27FC236}">
                <a16:creationId xmlns:a16="http://schemas.microsoft.com/office/drawing/2014/main" id="{07F4461E-93D7-7359-F535-898C635FDEA4}"/>
              </a:ext>
            </a:extLst>
          </p:cNvPr>
          <p:cNvSpPr/>
          <p:nvPr/>
        </p:nvSpPr>
        <p:spPr>
          <a:xfrm>
            <a:off x="4655975" y="1909880"/>
            <a:ext cx="2416629" cy="2791226"/>
          </a:xfrm>
          <a:custGeom>
            <a:avLst/>
            <a:gdLst>
              <a:gd name="connsiteX0" fmla="*/ 0 w 2416629"/>
              <a:gd name="connsiteY0" fmla="*/ 1395613 h 2791226"/>
              <a:gd name="connsiteX1" fmla="*/ 1208315 w 2416629"/>
              <a:gd name="connsiteY1" fmla="*/ 0 h 2791226"/>
              <a:gd name="connsiteX2" fmla="*/ 2416630 w 2416629"/>
              <a:gd name="connsiteY2" fmla="*/ 1395613 h 2791226"/>
              <a:gd name="connsiteX3" fmla="*/ 1208315 w 2416629"/>
              <a:gd name="connsiteY3" fmla="*/ 2791226 h 2791226"/>
              <a:gd name="connsiteX4" fmla="*/ 0 w 2416629"/>
              <a:gd name="connsiteY4" fmla="*/ 1395613 h 2791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6629" h="2791226" extrusionOk="0">
                <a:moveTo>
                  <a:pt x="0" y="1395613"/>
                </a:moveTo>
                <a:cubicBezTo>
                  <a:pt x="-70664" y="748813"/>
                  <a:pt x="365229" y="-72575"/>
                  <a:pt x="1208315" y="0"/>
                </a:cubicBezTo>
                <a:cubicBezTo>
                  <a:pt x="2013614" y="-20367"/>
                  <a:pt x="2305922" y="826473"/>
                  <a:pt x="2416630" y="1395613"/>
                </a:cubicBezTo>
                <a:cubicBezTo>
                  <a:pt x="2231277" y="2228339"/>
                  <a:pt x="1831975" y="2842870"/>
                  <a:pt x="1208315" y="2791226"/>
                </a:cubicBezTo>
                <a:cubicBezTo>
                  <a:pt x="605185" y="2749677"/>
                  <a:pt x="-108688" y="2191321"/>
                  <a:pt x="0" y="1395613"/>
                </a:cubicBezTo>
                <a:close/>
              </a:path>
            </a:pathLst>
          </a:custGeom>
          <a:noFill/>
          <a:ln>
            <a:extLst>
              <a:ext uri="{C807C97D-BFC1-408E-A445-0C87EB9F89A2}">
                <ask:lineSketchStyleProps xmlns:ask="http://schemas.microsoft.com/office/drawing/2018/sketchyshapes" sd="981765707">
                  <a:prstGeom prst="ellipse">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11007611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13" name="Object 12" hidden="1"/>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12" name="Rectangle 11" hidden="1"/>
          <p:cNvSpPr/>
          <p:nvPr>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nb-NO" sz="1847">
              <a:latin typeface="Verdana" panose="020B0604030504040204" pitchFamily="34" charset="0"/>
              <a:ea typeface="+mj-ea"/>
              <a:cs typeface="+mj-cs"/>
              <a:sym typeface="Verdana" panose="020B0604030504040204" pitchFamily="34" charset="0"/>
            </a:endParaRPr>
          </a:p>
        </p:txBody>
      </p:sp>
      <p:sp>
        <p:nvSpPr>
          <p:cNvPr id="3" name="Round Diagonal Corner Rectangle 2"/>
          <p:cNvSpPr/>
          <p:nvPr/>
        </p:nvSpPr>
        <p:spPr>
          <a:xfrm>
            <a:off x="384860" y="1063228"/>
            <a:ext cx="1976323" cy="1961233"/>
          </a:xfrm>
          <a:prstGeom prst="round2DiagRect">
            <a:avLst/>
          </a:prstGeom>
          <a:solidFill>
            <a:srgbClr val="CBFCCD"/>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a:solidFill>
                  <a:schemeClr val="tx1"/>
                </a:solidFill>
                <a:latin typeface="Verdana" panose="020B0604030504040204" pitchFamily="34" charset="0"/>
                <a:ea typeface="Verdana" panose="020B0604030504040204" pitchFamily="34" charset="0"/>
                <a:cs typeface="Verdana" panose="020B0604030504040204" pitchFamily="34" charset="0"/>
              </a:rPr>
              <a:t>Ta et A3-papir og brett 3 ganger så du får 8 rammer</a:t>
            </a:r>
          </a:p>
        </p:txBody>
      </p:sp>
      <p:sp>
        <p:nvSpPr>
          <p:cNvPr id="4" name="Round Diagonal Corner Rectangle 3"/>
          <p:cNvSpPr/>
          <p:nvPr/>
        </p:nvSpPr>
        <p:spPr>
          <a:xfrm>
            <a:off x="2023771" y="2404258"/>
            <a:ext cx="2056148" cy="2017520"/>
          </a:xfrm>
          <a:prstGeom prst="round2DiagRect">
            <a:avLst/>
          </a:prstGeom>
          <a:solidFill>
            <a:srgbClr val="CBFCCD"/>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a:solidFill>
                  <a:schemeClr val="tx1"/>
                </a:solidFill>
                <a:latin typeface="Verdana" panose="020B0604030504040204" pitchFamily="34" charset="0"/>
                <a:ea typeface="Verdana" panose="020B0604030504040204" pitchFamily="34" charset="0"/>
                <a:cs typeface="Verdana" panose="020B0604030504040204" pitchFamily="34" charset="0"/>
              </a:rPr>
              <a:t>Skisser åtte raske variasjoner av dine beste idéer</a:t>
            </a:r>
          </a:p>
          <a:p>
            <a:pPr algn="ctr"/>
            <a:r>
              <a:rPr lang="nb-NO" sz="1500">
                <a:solidFill>
                  <a:schemeClr val="tx1"/>
                </a:solidFill>
                <a:latin typeface="Verdana" panose="020B0604030504040204" pitchFamily="34" charset="0"/>
                <a:ea typeface="Verdana" panose="020B0604030504040204" pitchFamily="34" charset="0"/>
                <a:cs typeface="Verdana" panose="020B0604030504040204" pitchFamily="34" charset="0"/>
              </a:rPr>
              <a:t>Bruk </a:t>
            </a:r>
            <a:r>
              <a:rPr lang="nb-NO" sz="1500" b="1">
                <a:solidFill>
                  <a:schemeClr val="tx1"/>
                </a:solidFill>
                <a:latin typeface="Verdana" panose="020B0604030504040204" pitchFamily="34" charset="0"/>
                <a:ea typeface="Verdana" panose="020B0604030504040204" pitchFamily="34" charset="0"/>
                <a:cs typeface="Verdana" panose="020B0604030504040204" pitchFamily="34" charset="0"/>
              </a:rPr>
              <a:t>1 minutt </a:t>
            </a:r>
            <a:r>
              <a:rPr lang="nb-NO" sz="1500">
                <a:solidFill>
                  <a:schemeClr val="tx1"/>
                </a:solidFill>
                <a:latin typeface="Verdana" panose="020B0604030504040204" pitchFamily="34" charset="0"/>
                <a:ea typeface="Verdana" panose="020B0604030504040204" pitchFamily="34" charset="0"/>
                <a:cs typeface="Verdana" panose="020B0604030504040204" pitchFamily="34" charset="0"/>
              </a:rPr>
              <a:t>på hver tegning</a:t>
            </a:r>
          </a:p>
        </p:txBody>
      </p:sp>
      <p:pic>
        <p:nvPicPr>
          <p:cNvPr id="15" name="Picture 14">
            <a:extLst>
              <a:ext uri="{FF2B5EF4-FFF2-40B4-BE49-F238E27FC236}">
                <a16:creationId xmlns:a16="http://schemas.microsoft.com/office/drawing/2014/main" id="{54B315A9-4B0B-45AC-A0FF-15437D9F8653}"/>
              </a:ext>
            </a:extLst>
          </p:cNvPr>
          <p:cNvPicPr>
            <a:picLocks noChangeAspect="1"/>
          </p:cNvPicPr>
          <p:nvPr/>
        </p:nvPicPr>
        <p:blipFill rotWithShape="1">
          <a:blip r:embed="rId7"/>
          <a:srcRect r="2534"/>
          <a:stretch/>
        </p:blipFill>
        <p:spPr>
          <a:xfrm>
            <a:off x="4173478" y="1063228"/>
            <a:ext cx="4513322" cy="3340136"/>
          </a:xfrm>
          <a:prstGeom prst="rect">
            <a:avLst/>
          </a:prstGeom>
        </p:spPr>
      </p:pic>
      <p:sp>
        <p:nvSpPr>
          <p:cNvPr id="6" name="Title 5">
            <a:extLst>
              <a:ext uri="{FF2B5EF4-FFF2-40B4-BE49-F238E27FC236}">
                <a16:creationId xmlns:a16="http://schemas.microsoft.com/office/drawing/2014/main" id="{59FC19A1-0152-BE72-E1A3-9455B90F825C}"/>
              </a:ext>
            </a:extLst>
          </p:cNvPr>
          <p:cNvSpPr>
            <a:spLocks noGrp="1"/>
          </p:cNvSpPr>
          <p:nvPr>
            <p:ph type="title"/>
          </p:nvPr>
        </p:nvSpPr>
        <p:spPr/>
        <p:txBody>
          <a:bodyPr/>
          <a:lstStyle/>
          <a:p>
            <a:endParaRPr lang="nb-NO"/>
          </a:p>
        </p:txBody>
      </p:sp>
    </p:spTree>
    <p:extLst>
      <p:ext uri="{BB962C8B-B14F-4D97-AF65-F5344CB8AC3E}">
        <p14:creationId xmlns:p14="http://schemas.microsoft.com/office/powerpoint/2010/main" val="506100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7218-25AA-4601-9D41-5703B93EED42}"/>
              </a:ext>
            </a:extLst>
          </p:cNvPr>
          <p:cNvSpPr>
            <a:spLocks noGrp="1"/>
          </p:cNvSpPr>
          <p:nvPr>
            <p:ph type="title"/>
          </p:nvPr>
        </p:nvSpPr>
        <p:spPr/>
        <p:txBody>
          <a:bodyPr/>
          <a:lstStyle/>
          <a:p>
            <a:endParaRPr lang="nb-NO"/>
          </a:p>
        </p:txBody>
      </p:sp>
      <p:pic>
        <p:nvPicPr>
          <p:cNvPr id="4" name="Picture 3">
            <a:extLst>
              <a:ext uri="{FF2B5EF4-FFF2-40B4-BE49-F238E27FC236}">
                <a16:creationId xmlns:a16="http://schemas.microsoft.com/office/drawing/2014/main" id="{9FE173FC-AF06-4216-8E81-0B1212E15E6B}"/>
              </a:ext>
            </a:extLst>
          </p:cNvPr>
          <p:cNvPicPr>
            <a:picLocks noChangeAspect="1"/>
          </p:cNvPicPr>
          <p:nvPr/>
        </p:nvPicPr>
        <p:blipFill>
          <a:blip r:embed="rId2"/>
          <a:stretch>
            <a:fillRect/>
          </a:stretch>
        </p:blipFill>
        <p:spPr>
          <a:xfrm>
            <a:off x="0" y="-458106"/>
            <a:ext cx="9609195" cy="6362562"/>
          </a:xfrm>
          <a:prstGeom prst="rect">
            <a:avLst/>
          </a:prstGeom>
        </p:spPr>
      </p:pic>
    </p:spTree>
    <p:extLst>
      <p:ext uri="{BB962C8B-B14F-4D97-AF65-F5344CB8AC3E}">
        <p14:creationId xmlns:p14="http://schemas.microsoft.com/office/powerpoint/2010/main" val="2905237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A1DE-6AF5-581D-F40C-BCB075D7EB92}"/>
              </a:ext>
            </a:extLst>
          </p:cNvPr>
          <p:cNvSpPr>
            <a:spLocks noGrp="1"/>
          </p:cNvSpPr>
          <p:nvPr>
            <p:ph type="title"/>
          </p:nvPr>
        </p:nvSpPr>
        <p:spPr>
          <a:xfrm>
            <a:off x="457200" y="205977"/>
            <a:ext cx="8229600" cy="1924747"/>
          </a:xfrm>
        </p:spPr>
        <p:txBody>
          <a:bodyPr>
            <a:noAutofit/>
          </a:bodyPr>
          <a:lstStyle/>
          <a:p>
            <a:r>
              <a:rPr lang="nb-NO" sz="2800" dirty="0"/>
              <a:t>4. Lag din idéskisse (60 min)</a:t>
            </a:r>
          </a:p>
        </p:txBody>
      </p:sp>
      <p:pic>
        <p:nvPicPr>
          <p:cNvPr id="3" name="29.jpg">
            <a:extLst>
              <a:ext uri="{FF2B5EF4-FFF2-40B4-BE49-F238E27FC236}">
                <a16:creationId xmlns:a16="http://schemas.microsoft.com/office/drawing/2014/main" id="{CC71C01E-2267-7FCF-F2FF-1ACEBF0A0520}"/>
              </a:ext>
            </a:extLst>
          </p:cNvPr>
          <p:cNvPicPr>
            <a:picLocks noChangeAspect="1"/>
          </p:cNvPicPr>
          <p:nvPr/>
        </p:nvPicPr>
        <p:blipFill>
          <a:blip r:embed="rId2"/>
          <a:srcRect t="19235" b="24967"/>
          <a:stretch>
            <a:fillRect/>
          </a:stretch>
        </p:blipFill>
        <p:spPr>
          <a:xfrm rot="111828">
            <a:off x="540931" y="2261212"/>
            <a:ext cx="8062133" cy="2338160"/>
          </a:xfrm>
          <a:custGeom>
            <a:avLst/>
            <a:gdLst/>
            <a:ahLst/>
            <a:cxnLst>
              <a:cxn ang="0">
                <a:pos x="wd2" y="hd2"/>
              </a:cxn>
              <a:cxn ang="5400000">
                <a:pos x="wd2" y="hd2"/>
              </a:cxn>
              <a:cxn ang="10800000">
                <a:pos x="wd2" y="hd2"/>
              </a:cxn>
              <a:cxn ang="16200000">
                <a:pos x="wd2" y="hd2"/>
              </a:cxn>
            </a:cxnLst>
            <a:rect l="0" t="0" r="r" b="b"/>
            <a:pathLst>
              <a:path w="21600" h="21600" extrusionOk="0">
                <a:moveTo>
                  <a:pt x="0" y="2412"/>
                </a:moveTo>
                <a:lnTo>
                  <a:pt x="0" y="12512"/>
                </a:lnTo>
                <a:lnTo>
                  <a:pt x="86" y="21600"/>
                </a:lnTo>
                <a:lnTo>
                  <a:pt x="21600" y="19186"/>
                </a:lnTo>
                <a:lnTo>
                  <a:pt x="21600" y="11308"/>
                </a:lnTo>
                <a:lnTo>
                  <a:pt x="21493" y="0"/>
                </a:lnTo>
                <a:lnTo>
                  <a:pt x="0" y="2412"/>
                </a:lnTo>
                <a:close/>
              </a:path>
            </a:pathLst>
          </a:custGeom>
          <a:ln w="12700">
            <a:miter lim="400000"/>
          </a:ln>
        </p:spPr>
      </p:pic>
      <p:sp>
        <p:nvSpPr>
          <p:cNvPr id="4" name="Oval 3">
            <a:extLst>
              <a:ext uri="{FF2B5EF4-FFF2-40B4-BE49-F238E27FC236}">
                <a16:creationId xmlns:a16="http://schemas.microsoft.com/office/drawing/2014/main" id="{07F4461E-93D7-7359-F535-898C635FDEA4}"/>
              </a:ext>
            </a:extLst>
          </p:cNvPr>
          <p:cNvSpPr/>
          <p:nvPr/>
        </p:nvSpPr>
        <p:spPr>
          <a:xfrm>
            <a:off x="6606073" y="2130723"/>
            <a:ext cx="2220686" cy="2599135"/>
          </a:xfrm>
          <a:custGeom>
            <a:avLst/>
            <a:gdLst>
              <a:gd name="connsiteX0" fmla="*/ 0 w 2220686"/>
              <a:gd name="connsiteY0" fmla="*/ 1299568 h 2599135"/>
              <a:gd name="connsiteX1" fmla="*/ 1110343 w 2220686"/>
              <a:gd name="connsiteY1" fmla="*/ 0 h 2599135"/>
              <a:gd name="connsiteX2" fmla="*/ 2220686 w 2220686"/>
              <a:gd name="connsiteY2" fmla="*/ 1299568 h 2599135"/>
              <a:gd name="connsiteX3" fmla="*/ 1110343 w 2220686"/>
              <a:gd name="connsiteY3" fmla="*/ 2599136 h 2599135"/>
              <a:gd name="connsiteX4" fmla="*/ 0 w 2220686"/>
              <a:gd name="connsiteY4" fmla="*/ 1299568 h 2599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0686" h="2599135" extrusionOk="0">
                <a:moveTo>
                  <a:pt x="0" y="1299568"/>
                </a:moveTo>
                <a:cubicBezTo>
                  <a:pt x="-71603" y="707460"/>
                  <a:pt x="425888" y="-29414"/>
                  <a:pt x="1110343" y="0"/>
                </a:cubicBezTo>
                <a:cubicBezTo>
                  <a:pt x="1845477" y="-17997"/>
                  <a:pt x="2141036" y="726905"/>
                  <a:pt x="2220686" y="1299568"/>
                </a:cubicBezTo>
                <a:cubicBezTo>
                  <a:pt x="2156619" y="2038713"/>
                  <a:pt x="1633215" y="2705980"/>
                  <a:pt x="1110343" y="2599136"/>
                </a:cubicBezTo>
                <a:cubicBezTo>
                  <a:pt x="580800" y="2544981"/>
                  <a:pt x="-78478" y="2035302"/>
                  <a:pt x="0" y="1299568"/>
                </a:cubicBezTo>
                <a:close/>
              </a:path>
            </a:pathLst>
          </a:custGeom>
          <a:noFill/>
          <a:ln>
            <a:extLst>
              <a:ext uri="{C807C97D-BFC1-408E-A445-0C87EB9F89A2}">
                <ask:lineSketchStyleProps xmlns:ask="http://schemas.microsoft.com/office/drawing/2018/sketchyshapes" sd="981765707">
                  <a:prstGeom prst="ellipse">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8330819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79770AD-E0FD-47D2-B187-00CAD75ECCA8}"/>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3" name="Object 2" hidden="1">
                        <a:extLst>
                          <a:ext uri="{FF2B5EF4-FFF2-40B4-BE49-F238E27FC236}">
                            <a16:creationId xmlns:a16="http://schemas.microsoft.com/office/drawing/2014/main" id="{279770AD-E0FD-47D2-B187-00CAD75ECCA8}"/>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5" name="Picture 4" descr="Coconut tree leaves">
            <a:extLst>
              <a:ext uri="{FF2B5EF4-FFF2-40B4-BE49-F238E27FC236}">
                <a16:creationId xmlns:a16="http://schemas.microsoft.com/office/drawing/2014/main" id="{54211BE9-52C9-436E-AFBC-C98735D20036}"/>
              </a:ext>
            </a:extLst>
          </p:cNvPr>
          <p:cNvPicPr>
            <a:picLocks noChangeAspect="1"/>
          </p:cNvPicPr>
          <p:nvPr/>
        </p:nvPicPr>
        <p:blipFill>
          <a:blip r:embed="rId5"/>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7E47917-CB37-4027-8187-29A6053B9665}"/>
              </a:ext>
            </a:extLst>
          </p:cNvPr>
          <p:cNvSpPr txBox="1"/>
          <p:nvPr/>
        </p:nvSpPr>
        <p:spPr>
          <a:xfrm>
            <a:off x="551352" y="1237492"/>
            <a:ext cx="7792839" cy="507831"/>
          </a:xfrm>
          <a:prstGeom prst="rect">
            <a:avLst/>
          </a:prstGeom>
          <a:solidFill>
            <a:schemeClr val="bg1">
              <a:alpha val="50000"/>
            </a:schemeClr>
          </a:solidFill>
        </p:spPr>
        <p:txBody>
          <a:bodyPr wrap="square" rtlCol="0">
            <a:spAutoFit/>
          </a:bodyPr>
          <a:lstStyle/>
          <a:p>
            <a:r>
              <a:rPr lang="en-US" sz="2700" b="1"/>
              <a:t>Hund </a:t>
            </a:r>
            <a:r>
              <a:rPr lang="en-US" sz="2700" b="1" err="1"/>
              <a:t>eller</a:t>
            </a:r>
            <a:r>
              <a:rPr lang="en-US" sz="2700" b="1"/>
              <a:t> </a:t>
            </a:r>
            <a:r>
              <a:rPr lang="en-US" sz="2700" b="1" err="1"/>
              <a:t>katt</a:t>
            </a:r>
            <a:r>
              <a:rPr lang="en-US" sz="2700" b="1"/>
              <a:t>?</a:t>
            </a:r>
            <a:endParaRPr lang="nb-NO" sz="14925" b="1"/>
          </a:p>
        </p:txBody>
      </p:sp>
    </p:spTree>
    <p:extLst>
      <p:ext uri="{BB962C8B-B14F-4D97-AF65-F5344CB8AC3E}">
        <p14:creationId xmlns:p14="http://schemas.microsoft.com/office/powerpoint/2010/main" val="2850822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234EF37-5CDC-4036-AE02-784387EE3C72}"/>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6" name="Object 5" hidden="1">
                        <a:extLst>
                          <a:ext uri="{FF2B5EF4-FFF2-40B4-BE49-F238E27FC236}">
                            <a16:creationId xmlns:a16="http://schemas.microsoft.com/office/drawing/2014/main" id="{3234EF37-5CDC-4036-AE02-784387EE3C72}"/>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2" name="Footer Placeholder 1">
            <a:extLst>
              <a:ext uri="{FF2B5EF4-FFF2-40B4-BE49-F238E27FC236}">
                <a16:creationId xmlns:a16="http://schemas.microsoft.com/office/drawing/2014/main" id="{FBD6F9F1-879F-406E-B7FE-B818AC9BC119}"/>
              </a:ext>
            </a:extLst>
          </p:cNvPr>
          <p:cNvSpPr>
            <a:spLocks noGrp="1"/>
          </p:cNvSpPr>
          <p:nvPr>
            <p:ph type="ftr" sz="quarter" idx="3"/>
          </p:nvPr>
        </p:nvSpPr>
        <p:spPr/>
        <p:txBody>
          <a:bodyPr/>
          <a:lstStyle/>
          <a:p>
            <a:endParaRPr lang="nb-NO"/>
          </a:p>
        </p:txBody>
      </p:sp>
      <p:sp>
        <p:nvSpPr>
          <p:cNvPr id="3" name="Slide Number Placeholder 2">
            <a:extLst>
              <a:ext uri="{FF2B5EF4-FFF2-40B4-BE49-F238E27FC236}">
                <a16:creationId xmlns:a16="http://schemas.microsoft.com/office/drawing/2014/main" id="{15EA3A67-9DA9-4CF5-8BA6-B18BE1AE129C}"/>
              </a:ext>
            </a:extLst>
          </p:cNvPr>
          <p:cNvSpPr>
            <a:spLocks noGrp="1"/>
          </p:cNvSpPr>
          <p:nvPr>
            <p:ph type="sldNum" sz="quarter" idx="4"/>
          </p:nvPr>
        </p:nvSpPr>
        <p:spPr/>
        <p:txBody>
          <a:bodyPr/>
          <a:lstStyle/>
          <a:p>
            <a:fld id="{98F0E40C-7BDB-4B48-9A53-25BCD6350548}" type="slidenum">
              <a:rPr lang="nb-NO" smtClean="0"/>
              <a:pPr/>
              <a:t>50</a:t>
            </a:fld>
            <a:endParaRPr lang="nb-NO"/>
          </a:p>
        </p:txBody>
      </p:sp>
      <p:sp>
        <p:nvSpPr>
          <p:cNvPr id="4" name="Title 3">
            <a:extLst>
              <a:ext uri="{FF2B5EF4-FFF2-40B4-BE49-F238E27FC236}">
                <a16:creationId xmlns:a16="http://schemas.microsoft.com/office/drawing/2014/main" id="{624D97AA-21F3-4D66-AF53-5EC302387DFB}"/>
              </a:ext>
            </a:extLst>
          </p:cNvPr>
          <p:cNvSpPr>
            <a:spLocks noGrp="1"/>
          </p:cNvSpPr>
          <p:nvPr>
            <p:ph type="title"/>
          </p:nvPr>
        </p:nvSpPr>
        <p:spPr/>
        <p:txBody>
          <a:bodyPr vert="horz"/>
          <a:lstStyle/>
          <a:p>
            <a:r>
              <a:rPr lang="nb-NO"/>
              <a:t>Hva må du tenke på?</a:t>
            </a:r>
          </a:p>
        </p:txBody>
      </p:sp>
      <p:pic>
        <p:nvPicPr>
          <p:cNvPr id="5" name="Picture 4">
            <a:extLst>
              <a:ext uri="{FF2B5EF4-FFF2-40B4-BE49-F238E27FC236}">
                <a16:creationId xmlns:a16="http://schemas.microsoft.com/office/drawing/2014/main" id="{DC5FFA52-76C9-4265-A32C-464ABAA54257}"/>
              </a:ext>
            </a:extLst>
          </p:cNvPr>
          <p:cNvPicPr>
            <a:picLocks noChangeAspect="1"/>
          </p:cNvPicPr>
          <p:nvPr/>
        </p:nvPicPr>
        <p:blipFill>
          <a:blip r:embed="rId5"/>
          <a:stretch>
            <a:fillRect/>
          </a:stretch>
        </p:blipFill>
        <p:spPr>
          <a:xfrm>
            <a:off x="5417100" y="948847"/>
            <a:ext cx="3362051" cy="3914664"/>
          </a:xfrm>
          <a:prstGeom prst="rect">
            <a:avLst/>
          </a:prstGeom>
        </p:spPr>
      </p:pic>
      <p:sp>
        <p:nvSpPr>
          <p:cNvPr id="7" name="TextBox 6">
            <a:extLst>
              <a:ext uri="{FF2B5EF4-FFF2-40B4-BE49-F238E27FC236}">
                <a16:creationId xmlns:a16="http://schemas.microsoft.com/office/drawing/2014/main" id="{5D54B702-8B82-45B3-87A2-E94BB92F4B78}"/>
              </a:ext>
            </a:extLst>
          </p:cNvPr>
          <p:cNvSpPr txBox="1"/>
          <p:nvPr/>
        </p:nvSpPr>
        <p:spPr>
          <a:xfrm>
            <a:off x="457200" y="1063228"/>
            <a:ext cx="4734838" cy="3539430"/>
          </a:xfrm>
          <a:prstGeom prst="rect">
            <a:avLst/>
          </a:prstGeom>
          <a:noFill/>
        </p:spPr>
        <p:txBody>
          <a:bodyPr wrap="square" rtlCol="0">
            <a:spAutoFit/>
          </a:bodyPr>
          <a:lstStyle/>
          <a:p>
            <a:pPr marL="214313" indent="-214313">
              <a:buFont typeface="Arial" panose="020B0604020202020204" pitchFamily="34" charset="0"/>
              <a:buChar char="•"/>
            </a:pPr>
            <a:r>
              <a:rPr lang="nb-NO" sz="1600" dirty="0"/>
              <a:t>Skissen må være selvforklarende – gjennomtenkt og lett å forstå</a:t>
            </a:r>
          </a:p>
          <a:p>
            <a:endParaRPr lang="nb-NO" sz="1600" dirty="0"/>
          </a:p>
          <a:p>
            <a:pPr marL="257175" indent="-257175">
              <a:buFont typeface="Arial" panose="020B0604020202020204" pitchFamily="34" charset="0"/>
              <a:buChar char="•"/>
            </a:pPr>
            <a:r>
              <a:rPr lang="nb-NO" sz="1600" dirty="0"/>
              <a:t>Ord er betydningsfulle – bruk realistiske formuleringer. Manglende detaljer kan føre til at idé ikke blir verdsatt nok</a:t>
            </a:r>
          </a:p>
          <a:p>
            <a:endParaRPr lang="nb-NO" sz="1600" dirty="0"/>
          </a:p>
          <a:p>
            <a:pPr marL="214313" indent="-214313">
              <a:buFont typeface="Arial" panose="020B0604020202020204" pitchFamily="34" charset="0"/>
              <a:buChar char="•"/>
            </a:pPr>
            <a:r>
              <a:rPr lang="nb-NO" sz="1600" dirty="0"/>
              <a:t>«</a:t>
            </a:r>
            <a:r>
              <a:rPr lang="nb-NO" sz="1600" dirty="0" err="1"/>
              <a:t>Ugly</a:t>
            </a:r>
            <a:r>
              <a:rPr lang="nb-NO" sz="1600" dirty="0"/>
              <a:t> is okay»</a:t>
            </a:r>
          </a:p>
          <a:p>
            <a:endParaRPr lang="nb-NO" sz="1600" dirty="0"/>
          </a:p>
          <a:p>
            <a:pPr marL="214313" indent="-214313">
              <a:buFont typeface="Arial" panose="020B0604020202020204" pitchFamily="34" charset="0"/>
              <a:buChar char="•"/>
            </a:pPr>
            <a:r>
              <a:rPr lang="nb-NO" sz="1600" dirty="0"/>
              <a:t>Gi den en fengende tittel</a:t>
            </a:r>
          </a:p>
          <a:p>
            <a:pPr marL="214313" indent="-214313">
              <a:buFont typeface="Arial" panose="020B0604020202020204" pitchFamily="34" charset="0"/>
              <a:buChar char="•"/>
            </a:pPr>
            <a:endParaRPr lang="nb-NO" sz="1600" dirty="0"/>
          </a:p>
          <a:p>
            <a:pPr marL="214313" indent="-214313">
              <a:buFont typeface="Arial" panose="020B0604020202020204" pitchFamily="34" charset="0"/>
              <a:buChar char="•"/>
            </a:pPr>
            <a:r>
              <a:rPr lang="nb-NO" sz="1600" dirty="0"/>
              <a:t>Hensikten med skisser – raskeste og enkleste vei fra abstrakt idé til konkret løsning</a:t>
            </a:r>
          </a:p>
          <a:p>
            <a:pPr marL="214313" indent="-214313">
              <a:buFont typeface="Arial" panose="020B0604020202020204" pitchFamily="34" charset="0"/>
              <a:buChar char="•"/>
            </a:pPr>
            <a:endParaRPr lang="nb-NO" sz="1600" dirty="0"/>
          </a:p>
        </p:txBody>
      </p:sp>
    </p:spTree>
    <p:extLst>
      <p:ext uri="{BB962C8B-B14F-4D97-AF65-F5344CB8AC3E}">
        <p14:creationId xmlns:p14="http://schemas.microsoft.com/office/powerpoint/2010/main" val="968147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1671-C602-49A6-A9AC-843E8F6B3FF7}"/>
              </a:ext>
            </a:extLst>
          </p:cNvPr>
          <p:cNvSpPr>
            <a:spLocks noGrp="1"/>
          </p:cNvSpPr>
          <p:nvPr>
            <p:ph type="title"/>
          </p:nvPr>
        </p:nvSpPr>
        <p:spPr>
          <a:xfrm>
            <a:off x="301386" y="1147425"/>
            <a:ext cx="8418747" cy="1017844"/>
          </a:xfrm>
        </p:spPr>
        <p:txBody>
          <a:bodyPr/>
          <a:lstStyle/>
          <a:p>
            <a:r>
              <a:rPr lang="nb-NO" sz="6000" err="1"/>
              <a:t>Debrief</a:t>
            </a:r>
            <a:endParaRPr lang="nb-NO" sz="6000"/>
          </a:p>
        </p:txBody>
      </p:sp>
      <p:sp>
        <p:nvSpPr>
          <p:cNvPr id="3" name="Content Placeholder 2">
            <a:extLst>
              <a:ext uri="{FF2B5EF4-FFF2-40B4-BE49-F238E27FC236}">
                <a16:creationId xmlns:a16="http://schemas.microsoft.com/office/drawing/2014/main" id="{BB479CED-715C-4BBE-8E0B-0050CB2A9643}"/>
              </a:ext>
            </a:extLst>
          </p:cNvPr>
          <p:cNvSpPr>
            <a:spLocks noGrp="1"/>
          </p:cNvSpPr>
          <p:nvPr>
            <p:ph idx="1"/>
          </p:nvPr>
        </p:nvSpPr>
        <p:spPr>
          <a:xfrm>
            <a:off x="301386" y="2379306"/>
            <a:ext cx="4492357" cy="2244734"/>
          </a:xfrm>
        </p:spPr>
        <p:txBody>
          <a:bodyPr/>
          <a:lstStyle/>
          <a:p>
            <a:r>
              <a:rPr lang="nb-NO"/>
              <a:t>Hva har vi gjort i dag?</a:t>
            </a:r>
          </a:p>
          <a:p>
            <a:r>
              <a:rPr lang="nb-NO"/>
              <a:t>Hvordan har det gått?</a:t>
            </a:r>
          </a:p>
          <a:p>
            <a:r>
              <a:rPr lang="nb-NO"/>
              <a:t>Hva skal vi gjøre i morgen?</a:t>
            </a:r>
          </a:p>
        </p:txBody>
      </p:sp>
      <p:pic>
        <p:nvPicPr>
          <p:cNvPr id="5" name="Picture 4">
            <a:extLst>
              <a:ext uri="{FF2B5EF4-FFF2-40B4-BE49-F238E27FC236}">
                <a16:creationId xmlns:a16="http://schemas.microsoft.com/office/drawing/2014/main" id="{05D1F495-C111-4F69-A1EA-30491CF2BF81}"/>
              </a:ext>
            </a:extLst>
          </p:cNvPr>
          <p:cNvPicPr>
            <a:picLocks noChangeAspect="1"/>
          </p:cNvPicPr>
          <p:nvPr/>
        </p:nvPicPr>
        <p:blipFill>
          <a:blip r:embed="rId2"/>
          <a:stretch>
            <a:fillRect/>
          </a:stretch>
        </p:blipFill>
        <p:spPr>
          <a:xfrm>
            <a:off x="5148811" y="-12118"/>
            <a:ext cx="3995189" cy="5155618"/>
          </a:xfrm>
          <a:prstGeom prst="rect">
            <a:avLst/>
          </a:prstGeom>
        </p:spPr>
      </p:pic>
    </p:spTree>
    <p:extLst>
      <p:ext uri="{BB962C8B-B14F-4D97-AF65-F5344CB8AC3E}">
        <p14:creationId xmlns:p14="http://schemas.microsoft.com/office/powerpoint/2010/main" val="29825380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1BFE63A-8DF1-4C70-814C-F4C31F7EF38D}"/>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8" name="Object 7" hidden="1">
                        <a:extLst>
                          <a:ext uri="{FF2B5EF4-FFF2-40B4-BE49-F238E27FC236}">
                            <a16:creationId xmlns:a16="http://schemas.microsoft.com/office/drawing/2014/main" id="{D1BFE63A-8DF1-4C70-814C-F4C31F7EF38D}"/>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27E330FD-305E-43DB-8D22-8E4A40FE8BCD}"/>
              </a:ext>
            </a:extLst>
          </p:cNvPr>
          <p:cNvSpPr/>
          <p:nvPr>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b-NO" sz="2400">
              <a:latin typeface="Calibri Light" panose="020F0302020204030204" pitchFamily="34" charset="0"/>
              <a:ea typeface="+mj-ea"/>
              <a:cs typeface="+mj-cs"/>
              <a:sym typeface="Calibri Light" panose="020F0302020204030204" pitchFamily="34" charset="0"/>
            </a:endParaRPr>
          </a:p>
        </p:txBody>
      </p:sp>
      <p:sp>
        <p:nvSpPr>
          <p:cNvPr id="6" name="Title 5">
            <a:extLst>
              <a:ext uri="{FF2B5EF4-FFF2-40B4-BE49-F238E27FC236}">
                <a16:creationId xmlns:a16="http://schemas.microsoft.com/office/drawing/2014/main" id="{41CB51EA-51B8-4BE7-9B6F-6C83E26185B7}"/>
              </a:ext>
            </a:extLst>
          </p:cNvPr>
          <p:cNvSpPr>
            <a:spLocks noGrp="1"/>
          </p:cNvSpPr>
          <p:nvPr>
            <p:ph type="title"/>
          </p:nvPr>
        </p:nvSpPr>
        <p:spPr>
          <a:xfrm>
            <a:off x="362627" y="526939"/>
            <a:ext cx="8418747" cy="925343"/>
          </a:xfrm>
        </p:spPr>
        <p:txBody>
          <a:bodyPr vert="horz">
            <a:normAutofit/>
          </a:bodyPr>
          <a:lstStyle/>
          <a:p>
            <a:pPr algn="ctr"/>
            <a:r>
              <a:rPr lang="nb-NO"/>
              <a:t>Hvor er vi nå?</a:t>
            </a:r>
          </a:p>
        </p:txBody>
      </p:sp>
      <p:pic>
        <p:nvPicPr>
          <p:cNvPr id="5" name="Picture 4">
            <a:extLst>
              <a:ext uri="{FF2B5EF4-FFF2-40B4-BE49-F238E27FC236}">
                <a16:creationId xmlns:a16="http://schemas.microsoft.com/office/drawing/2014/main" id="{7AE0B801-C75A-4073-813C-4CB74A680641}"/>
              </a:ext>
            </a:extLst>
          </p:cNvPr>
          <p:cNvPicPr>
            <a:picLocks noChangeAspect="1"/>
          </p:cNvPicPr>
          <p:nvPr/>
        </p:nvPicPr>
        <p:blipFill>
          <a:blip r:embed="rId6"/>
          <a:stretch>
            <a:fillRect/>
          </a:stretch>
        </p:blipFill>
        <p:spPr>
          <a:xfrm>
            <a:off x="866602" y="1763961"/>
            <a:ext cx="7410797" cy="2299704"/>
          </a:xfrm>
          <a:prstGeom prst="rect">
            <a:avLst/>
          </a:prstGeom>
        </p:spPr>
      </p:pic>
    </p:spTree>
    <p:extLst>
      <p:ext uri="{BB962C8B-B14F-4D97-AF65-F5344CB8AC3E}">
        <p14:creationId xmlns:p14="http://schemas.microsoft.com/office/powerpoint/2010/main" val="3854974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eet of  child in yellow rubber boots jumping in puddle">
            <a:extLst>
              <a:ext uri="{FF2B5EF4-FFF2-40B4-BE49-F238E27FC236}">
                <a16:creationId xmlns:a16="http://schemas.microsoft.com/office/drawing/2014/main" id="{9935DEB8-6736-2E66-4C72-A21122821665}"/>
              </a:ext>
            </a:extLst>
          </p:cNvPr>
          <p:cNvPicPr>
            <a:picLocks noChangeAspect="1"/>
          </p:cNvPicPr>
          <p:nvPr/>
        </p:nvPicPr>
        <p:blipFill>
          <a:blip r:embed="rId2"/>
          <a:srcRect/>
          <a:stretch/>
        </p:blipFill>
        <p:spPr>
          <a:xfrm>
            <a:off x="-149290" y="0"/>
            <a:ext cx="9293290" cy="4646645"/>
          </a:xfrm>
          <a:prstGeom prst="rect">
            <a:avLst/>
          </a:prstGeom>
        </p:spPr>
      </p:pic>
      <p:sp>
        <p:nvSpPr>
          <p:cNvPr id="5" name="Title 4">
            <a:extLst>
              <a:ext uri="{FF2B5EF4-FFF2-40B4-BE49-F238E27FC236}">
                <a16:creationId xmlns:a16="http://schemas.microsoft.com/office/drawing/2014/main" id="{6FD925DC-4695-0A32-4450-6097767FF61E}"/>
              </a:ext>
            </a:extLst>
          </p:cNvPr>
          <p:cNvSpPr>
            <a:spLocks noGrp="1"/>
          </p:cNvSpPr>
          <p:nvPr>
            <p:ph type="title"/>
          </p:nvPr>
        </p:nvSpPr>
        <p:spPr>
          <a:xfrm>
            <a:off x="457200" y="933767"/>
            <a:ext cx="8229600" cy="646331"/>
          </a:xfrm>
        </p:spPr>
        <p:txBody>
          <a:bodyPr/>
          <a:lstStyle/>
          <a:p>
            <a:pPr algn="ctr"/>
            <a:r>
              <a:rPr lang="nb-NO">
                <a:solidFill>
                  <a:schemeClr val="bg1"/>
                </a:solidFill>
              </a:rPr>
              <a:t>Takk for i dag!</a:t>
            </a:r>
          </a:p>
        </p:txBody>
      </p:sp>
    </p:spTree>
    <p:extLst>
      <p:ext uri="{BB962C8B-B14F-4D97-AF65-F5344CB8AC3E}">
        <p14:creationId xmlns:p14="http://schemas.microsoft.com/office/powerpoint/2010/main" val="3470862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79770AD-E0FD-47D2-B187-00CAD75ECCA8}"/>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3" name="Object 2" hidden="1">
                        <a:extLst>
                          <a:ext uri="{FF2B5EF4-FFF2-40B4-BE49-F238E27FC236}">
                            <a16:creationId xmlns:a16="http://schemas.microsoft.com/office/drawing/2014/main" id="{279770AD-E0FD-47D2-B187-00CAD75ECCA8}"/>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5" name="Picture 4" descr="Coconut tree leaves">
            <a:extLst>
              <a:ext uri="{FF2B5EF4-FFF2-40B4-BE49-F238E27FC236}">
                <a16:creationId xmlns:a16="http://schemas.microsoft.com/office/drawing/2014/main" id="{54211BE9-52C9-436E-AFBC-C98735D20036}"/>
              </a:ext>
            </a:extLst>
          </p:cNvPr>
          <p:cNvPicPr>
            <a:picLocks noChangeAspect="1"/>
          </p:cNvPicPr>
          <p:nvPr/>
        </p:nvPicPr>
        <p:blipFill>
          <a:blip r:embed="rId5"/>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7E47917-CB37-4027-8187-29A6053B9665}"/>
              </a:ext>
            </a:extLst>
          </p:cNvPr>
          <p:cNvSpPr txBox="1"/>
          <p:nvPr/>
        </p:nvSpPr>
        <p:spPr>
          <a:xfrm>
            <a:off x="551352" y="1237492"/>
            <a:ext cx="7792839" cy="507831"/>
          </a:xfrm>
          <a:prstGeom prst="rect">
            <a:avLst/>
          </a:prstGeom>
          <a:solidFill>
            <a:schemeClr val="bg1">
              <a:alpha val="50000"/>
            </a:schemeClr>
          </a:solidFill>
        </p:spPr>
        <p:txBody>
          <a:bodyPr wrap="square" rtlCol="0">
            <a:spAutoFit/>
          </a:bodyPr>
          <a:lstStyle/>
          <a:p>
            <a:r>
              <a:rPr lang="en-US" sz="2700" b="1"/>
              <a:t>Ananas </a:t>
            </a:r>
            <a:r>
              <a:rPr lang="en-US" sz="2700" b="1" err="1"/>
              <a:t>på</a:t>
            </a:r>
            <a:r>
              <a:rPr lang="en-US" sz="2700" b="1"/>
              <a:t> pizza? Ja, </a:t>
            </a:r>
            <a:r>
              <a:rPr lang="en-US" sz="2700" b="1" err="1"/>
              <a:t>nei</a:t>
            </a:r>
            <a:r>
              <a:rPr lang="en-US" sz="2700" b="1"/>
              <a:t>?</a:t>
            </a:r>
            <a:endParaRPr lang="nb-NO" sz="14925" b="1"/>
          </a:p>
        </p:txBody>
      </p:sp>
    </p:spTree>
    <p:extLst>
      <p:ext uri="{BB962C8B-B14F-4D97-AF65-F5344CB8AC3E}">
        <p14:creationId xmlns:p14="http://schemas.microsoft.com/office/powerpoint/2010/main" val="1990016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79770AD-E0FD-47D2-B187-00CAD75ECCA8}"/>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3" name="Object 2" hidden="1">
                        <a:extLst>
                          <a:ext uri="{FF2B5EF4-FFF2-40B4-BE49-F238E27FC236}">
                            <a16:creationId xmlns:a16="http://schemas.microsoft.com/office/drawing/2014/main" id="{279770AD-E0FD-47D2-B187-00CAD75ECCA8}"/>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5" name="Picture 4" descr="Coconut tree leaves">
            <a:extLst>
              <a:ext uri="{FF2B5EF4-FFF2-40B4-BE49-F238E27FC236}">
                <a16:creationId xmlns:a16="http://schemas.microsoft.com/office/drawing/2014/main" id="{54211BE9-52C9-436E-AFBC-C98735D20036}"/>
              </a:ext>
            </a:extLst>
          </p:cNvPr>
          <p:cNvPicPr>
            <a:picLocks noChangeAspect="1"/>
          </p:cNvPicPr>
          <p:nvPr/>
        </p:nvPicPr>
        <p:blipFill>
          <a:blip r:embed="rId5"/>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7E47917-CB37-4027-8187-29A6053B9665}"/>
              </a:ext>
            </a:extLst>
          </p:cNvPr>
          <p:cNvSpPr txBox="1"/>
          <p:nvPr/>
        </p:nvSpPr>
        <p:spPr>
          <a:xfrm>
            <a:off x="551352" y="1237493"/>
            <a:ext cx="7792839" cy="507831"/>
          </a:xfrm>
          <a:prstGeom prst="rect">
            <a:avLst/>
          </a:prstGeom>
          <a:solidFill>
            <a:schemeClr val="bg1">
              <a:alpha val="50000"/>
            </a:schemeClr>
          </a:solidFill>
        </p:spPr>
        <p:txBody>
          <a:bodyPr wrap="square" rtlCol="0">
            <a:spAutoFit/>
          </a:bodyPr>
          <a:lstStyle/>
          <a:p>
            <a:r>
              <a:rPr lang="en-US" sz="2700" b="1"/>
              <a:t>A-</a:t>
            </a:r>
            <a:r>
              <a:rPr lang="en-US" sz="2700" b="1" err="1"/>
              <a:t>menneske</a:t>
            </a:r>
            <a:r>
              <a:rPr lang="en-US" sz="2700" b="1"/>
              <a:t>, </a:t>
            </a:r>
            <a:r>
              <a:rPr lang="en-US" sz="2700" b="1" err="1"/>
              <a:t>eller</a:t>
            </a:r>
            <a:r>
              <a:rPr lang="en-US" sz="2700" b="1"/>
              <a:t> B-</a:t>
            </a:r>
            <a:r>
              <a:rPr lang="en-US" sz="2700" b="1" err="1"/>
              <a:t>menneske</a:t>
            </a:r>
            <a:r>
              <a:rPr lang="en-US" sz="2700" b="1"/>
              <a:t>?</a:t>
            </a:r>
            <a:endParaRPr lang="nb-NO" sz="14925" b="1"/>
          </a:p>
        </p:txBody>
      </p:sp>
    </p:spTree>
    <p:extLst>
      <p:ext uri="{BB962C8B-B14F-4D97-AF65-F5344CB8AC3E}">
        <p14:creationId xmlns:p14="http://schemas.microsoft.com/office/powerpoint/2010/main" val="2831826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79770AD-E0FD-47D2-B187-00CAD75ECCA8}"/>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3" name="Object 2" hidden="1">
                        <a:extLst>
                          <a:ext uri="{FF2B5EF4-FFF2-40B4-BE49-F238E27FC236}">
                            <a16:creationId xmlns:a16="http://schemas.microsoft.com/office/drawing/2014/main" id="{279770AD-E0FD-47D2-B187-00CAD75ECCA8}"/>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5" name="Picture 4" descr="Coconut tree leaves">
            <a:extLst>
              <a:ext uri="{FF2B5EF4-FFF2-40B4-BE49-F238E27FC236}">
                <a16:creationId xmlns:a16="http://schemas.microsoft.com/office/drawing/2014/main" id="{54211BE9-52C9-436E-AFBC-C98735D20036}"/>
              </a:ext>
            </a:extLst>
          </p:cNvPr>
          <p:cNvPicPr>
            <a:picLocks noChangeAspect="1"/>
          </p:cNvPicPr>
          <p:nvPr/>
        </p:nvPicPr>
        <p:blipFill>
          <a:blip r:embed="rId5"/>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7E47917-CB37-4027-8187-29A6053B9665}"/>
              </a:ext>
            </a:extLst>
          </p:cNvPr>
          <p:cNvSpPr txBox="1"/>
          <p:nvPr/>
        </p:nvSpPr>
        <p:spPr>
          <a:xfrm>
            <a:off x="551352" y="1237492"/>
            <a:ext cx="7792839" cy="484748"/>
          </a:xfrm>
          <a:prstGeom prst="rect">
            <a:avLst/>
          </a:prstGeom>
          <a:solidFill>
            <a:schemeClr val="bg1">
              <a:alpha val="50000"/>
            </a:schemeClr>
          </a:solidFill>
        </p:spPr>
        <p:txBody>
          <a:bodyPr wrap="square" lIns="68580" tIns="34290" rIns="68580" bIns="34290" rtlCol="0" anchor="t">
            <a:spAutoFit/>
          </a:bodyPr>
          <a:lstStyle/>
          <a:p>
            <a:r>
              <a:rPr lang="en-US" sz="2700" b="1"/>
              <a:t>Introvert </a:t>
            </a:r>
            <a:r>
              <a:rPr lang="en-US" sz="2700" b="1" err="1"/>
              <a:t>eller</a:t>
            </a:r>
            <a:r>
              <a:rPr lang="en-US" sz="2700" b="1"/>
              <a:t> </a:t>
            </a:r>
            <a:r>
              <a:rPr lang="en-US" sz="2700" b="1" err="1"/>
              <a:t>ekstrovert</a:t>
            </a:r>
            <a:r>
              <a:rPr lang="en-US" sz="2700" b="1"/>
              <a:t>?</a:t>
            </a:r>
            <a:endParaRPr lang="nb-NO" sz="14925" b="1"/>
          </a:p>
        </p:txBody>
      </p:sp>
    </p:spTree>
    <p:extLst>
      <p:ext uri="{BB962C8B-B14F-4D97-AF65-F5344CB8AC3E}">
        <p14:creationId xmlns:p14="http://schemas.microsoft.com/office/powerpoint/2010/main" val="2897784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79770AD-E0FD-47D2-B187-00CAD75ECCA8}"/>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3" name="Object 2" hidden="1">
                        <a:extLst>
                          <a:ext uri="{FF2B5EF4-FFF2-40B4-BE49-F238E27FC236}">
                            <a16:creationId xmlns:a16="http://schemas.microsoft.com/office/drawing/2014/main" id="{279770AD-E0FD-47D2-B187-00CAD75ECCA8}"/>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pic>
        <p:nvPicPr>
          <p:cNvPr id="5" name="Picture 4" descr="Coconut tree leaves">
            <a:extLst>
              <a:ext uri="{FF2B5EF4-FFF2-40B4-BE49-F238E27FC236}">
                <a16:creationId xmlns:a16="http://schemas.microsoft.com/office/drawing/2014/main" id="{54211BE9-52C9-436E-AFBC-C98735D20036}"/>
              </a:ext>
            </a:extLst>
          </p:cNvPr>
          <p:cNvPicPr>
            <a:picLocks noChangeAspect="1"/>
          </p:cNvPicPr>
          <p:nvPr/>
        </p:nvPicPr>
        <p:blipFill>
          <a:blip r:embed="rId5"/>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7E47917-CB37-4027-8187-29A6053B9665}"/>
              </a:ext>
            </a:extLst>
          </p:cNvPr>
          <p:cNvSpPr txBox="1"/>
          <p:nvPr/>
        </p:nvSpPr>
        <p:spPr>
          <a:xfrm>
            <a:off x="551352" y="1237493"/>
            <a:ext cx="7792839" cy="507831"/>
          </a:xfrm>
          <a:prstGeom prst="rect">
            <a:avLst/>
          </a:prstGeom>
          <a:solidFill>
            <a:schemeClr val="bg1">
              <a:alpha val="50000"/>
            </a:schemeClr>
          </a:solidFill>
        </p:spPr>
        <p:txBody>
          <a:bodyPr wrap="square" rtlCol="0">
            <a:spAutoFit/>
          </a:bodyPr>
          <a:lstStyle/>
          <a:p>
            <a:r>
              <a:rPr lang="en-US" sz="2700" b="1" err="1"/>
              <a:t>Struktur</a:t>
            </a:r>
            <a:r>
              <a:rPr lang="en-US" sz="2700" b="1"/>
              <a:t> </a:t>
            </a:r>
            <a:r>
              <a:rPr lang="en-US" sz="2700" b="1" err="1"/>
              <a:t>eller</a:t>
            </a:r>
            <a:r>
              <a:rPr lang="en-US" sz="2700" b="1"/>
              <a:t> </a:t>
            </a:r>
            <a:r>
              <a:rPr lang="en-US" sz="2700" b="1" err="1"/>
              <a:t>spontanitet</a:t>
            </a:r>
            <a:r>
              <a:rPr lang="en-US" sz="2700" b="1"/>
              <a:t>?</a:t>
            </a:r>
            <a:endParaRPr lang="nb-NO" sz="14925" b="1"/>
          </a:p>
        </p:txBody>
      </p:sp>
    </p:spTree>
    <p:extLst>
      <p:ext uri="{BB962C8B-B14F-4D97-AF65-F5344CB8AC3E}">
        <p14:creationId xmlns:p14="http://schemas.microsoft.com/office/powerpoint/2010/main" val="9191740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aTpSFG9KvrbksZf0iPQ4t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zgcEpPKWyeJss5kW6mMR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qEP_1wyeiLd6GuG03BG1O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qEP_1wyeiLd6GuG03BG1O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5gWCLzbao6ElEu4v8Fp.S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JxdUU6czffQVmjdoZ8Nrx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5NSmZJ7tQMS58y4A3oO57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aTpSFG9KvrbksZf0iPQ4t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nHjR0y1wSQODTI4F2YSWb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nu_enkel_16_9" id="{3C0BA782-5172-F642-A498-CA4BE8ACBC6B}" vid="{76C47D60-C956-264E-AE82-D07413210B5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ED2BECA50A494DA9EA767D06D848FE" ma:contentTypeVersion="13" ma:contentTypeDescription="Create a new document." ma:contentTypeScope="" ma:versionID="2061946216e17b4d02e90131717ff43a">
  <xsd:schema xmlns:xsd="http://www.w3.org/2001/XMLSchema" xmlns:xs="http://www.w3.org/2001/XMLSchema" xmlns:p="http://schemas.microsoft.com/office/2006/metadata/properties" xmlns:ns2="aa8f4f6a-6736-4342-88d8-e6f2e0484753" xmlns:ns3="9b0e1ed3-153d-4aea-a473-5eb4b5c623b3" targetNamespace="http://schemas.microsoft.com/office/2006/metadata/properties" ma:root="true" ma:fieldsID="2a7ef62bbde2155d8f210d3337979f9e" ns2:_="" ns3:_="">
    <xsd:import namespace="aa8f4f6a-6736-4342-88d8-e6f2e0484753"/>
    <xsd:import namespace="9b0e1ed3-153d-4aea-a473-5eb4b5c623b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8f4f6a-6736-4342-88d8-e6f2e04847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e7bc199-5fe5-462f-a3d8-26f806c1f49a"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0e1ed3-153d-4aea-a473-5eb4b5c623b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e382539b-2afd-47b3-919b-080859f4050a}" ma:internalName="TaxCatchAll" ma:showField="CatchAllData" ma:web="9b0e1ed3-153d-4aea-a473-5eb4b5c623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8f4f6a-6736-4342-88d8-e6f2e0484753">
      <Terms xmlns="http://schemas.microsoft.com/office/infopath/2007/PartnerControls"/>
    </lcf76f155ced4ddcb4097134ff3c332f>
    <TaxCatchAll xmlns="9b0e1ed3-153d-4aea-a473-5eb4b5c623b3" xsi:nil="true"/>
  </documentManagement>
</p:properties>
</file>

<file path=customXml/itemProps1.xml><?xml version="1.0" encoding="utf-8"?>
<ds:datastoreItem xmlns:ds="http://schemas.openxmlformats.org/officeDocument/2006/customXml" ds:itemID="{9A7FE234-296C-4C13-974F-7CFA27105A98}">
  <ds:schemaRefs>
    <ds:schemaRef ds:uri="http://schemas.microsoft.com/sharepoint/v3/contenttype/forms"/>
  </ds:schemaRefs>
</ds:datastoreItem>
</file>

<file path=customXml/itemProps2.xml><?xml version="1.0" encoding="utf-8"?>
<ds:datastoreItem xmlns:ds="http://schemas.openxmlformats.org/officeDocument/2006/customXml" ds:itemID="{1B9E6A34-2934-418C-A3A2-ED96890F9762}">
  <ds:schemaRefs>
    <ds:schemaRef ds:uri="9b0e1ed3-153d-4aea-a473-5eb4b5c623b3"/>
    <ds:schemaRef ds:uri="aa8f4f6a-6736-4342-88d8-e6f2e04847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D4BD8B7-464D-48FA-B037-51A046AA568C}">
  <ds:schemaRefs>
    <ds:schemaRef ds:uri="9b0e1ed3-153d-4aea-a473-5eb4b5c623b3"/>
    <ds:schemaRef ds:uri="aa8f4f6a-6736-4342-88d8-e6f2e04847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ntnu_enkel_16_9</Template>
  <TotalTime>0</TotalTime>
  <Words>2689</Words>
  <Application>Microsoft Office PowerPoint</Application>
  <PresentationFormat>On-screen Show (16:9)</PresentationFormat>
  <Paragraphs>392</Paragraphs>
  <Slides>53</Slides>
  <Notes>24</Notes>
  <HiddenSlides>2</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5" baseType="lpstr">
      <vt:lpstr>Arial</vt:lpstr>
      <vt:lpstr>Calibri</vt:lpstr>
      <vt:lpstr>Calibri Light</vt:lpstr>
      <vt:lpstr>Comic Book</vt:lpstr>
      <vt:lpstr>Helvetica Light</vt:lpstr>
      <vt:lpstr>Ink Free</vt:lpstr>
      <vt:lpstr>Segoe UI</vt:lpstr>
      <vt:lpstr>Symbol</vt:lpstr>
      <vt:lpstr>Verdana</vt:lpstr>
      <vt:lpstr>Wingdings</vt:lpstr>
      <vt:lpstr>Office-tema</vt:lpstr>
      <vt:lpstr>think-cell Slide</vt:lpstr>
      <vt:lpstr>Velkommen til dag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Hvor er vi nå?</vt:lpstr>
      <vt:lpstr>Hvor er vi nå?</vt:lpstr>
      <vt:lpstr>Design sprint som metode</vt:lpstr>
      <vt:lpstr>Design thinking – den doble diamant</vt:lpstr>
      <vt:lpstr>Hvordan kreative prosesser oppleves… </vt:lpstr>
      <vt:lpstr>Roller i sprinten </vt:lpstr>
      <vt:lpstr>Hvordan ser planen for uken ut?</vt:lpstr>
      <vt:lpstr>…og mandag</vt:lpstr>
      <vt:lpstr>Tirsdag</vt:lpstr>
      <vt:lpstr>Hva er dine forventninger til denne uka?</vt:lpstr>
      <vt:lpstr>Oppdrag fra prosjekteier</vt:lpstr>
      <vt:lpstr>Mål</vt:lpstr>
      <vt:lpstr>Langsiktig mål for NTNUs administrasjon</vt:lpstr>
      <vt:lpstr>Sprintmål</vt:lpstr>
      <vt:lpstr>Sprintspørsmål</vt:lpstr>
      <vt:lpstr>Hvorfor endre fellesadministrasjonen?</vt:lpstr>
      <vt:lpstr>Oppgave</vt:lpstr>
      <vt:lpstr>Vi stemmer frem de 3-5 viktigste sprintspørsmålene vi skal teste i sprinten</vt:lpstr>
      <vt:lpstr>PowerPoint Presentation</vt:lpstr>
      <vt:lpstr>Dotvote!</vt:lpstr>
      <vt:lpstr>PowerPoint Presentation</vt:lpstr>
      <vt:lpstr>PowerPoint Presentation</vt:lpstr>
      <vt:lpstr>Rammer for prosessen</vt:lpstr>
      <vt:lpstr>Regler </vt:lpstr>
      <vt:lpstr>Idégenerering Fra abstrakt idé til konkret scenario</vt:lpstr>
      <vt:lpstr>PowerPoint Presentation</vt:lpstr>
      <vt:lpstr>PowerPoint Presentation</vt:lpstr>
      <vt:lpstr>PowerPoint Presentation</vt:lpstr>
      <vt:lpstr>PowerPoint Presentation</vt:lpstr>
      <vt:lpstr>PowerPoint Presentation</vt:lpstr>
      <vt:lpstr>PowerPoint Presentation</vt:lpstr>
      <vt:lpstr>Vi trener tegnemuskelen!</vt:lpstr>
      <vt:lpstr>0. Velg det organiseringsprinsippet fra veggen som du liker best, eller mener har best potensiale for å løse FAs utfordringer (10 min)</vt:lpstr>
      <vt:lpstr>1. Noter de beste tankene, spørsmålene, poengene og andre ting du mener er viktig og interessant, basert på det vi har gjort så langt. (20 min)  Ring rundt det som peker seg ut (3 min)</vt:lpstr>
      <vt:lpstr>2. Drodle / tegn / samle de beste idéene fra notatene dine. (20 min)</vt:lpstr>
      <vt:lpstr>3. Crazy 8’s (10 min)</vt:lpstr>
      <vt:lpstr>PowerPoint Presentation</vt:lpstr>
      <vt:lpstr>PowerPoint Presentation</vt:lpstr>
      <vt:lpstr>4. Lag din idéskisse (60 min)</vt:lpstr>
      <vt:lpstr>Hva må du tenke på?</vt:lpstr>
      <vt:lpstr>Debrief</vt:lpstr>
      <vt:lpstr>Hvor er vi nå?</vt:lpstr>
      <vt:lpstr>Takk for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Framtidas fellesadministrasjon</dc:title>
  <dc:creator>Gunn Nancy Halsetrønning</dc:creator>
  <cp:lastModifiedBy>Merete Aagesen</cp:lastModifiedBy>
  <cp:revision>4</cp:revision>
  <dcterms:created xsi:type="dcterms:W3CDTF">2023-05-11T11:52:22Z</dcterms:created>
  <dcterms:modified xsi:type="dcterms:W3CDTF">2023-08-23T12:18:30Z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0x010100B6ED2BECA50A494DA9EA767D06D848FE</vt:lpwstr>
  </property>
  <property fmtid="{D5CDD505-2E9C-101B-9397-08002B2CF9AE}" pid="3" name="MediaServiceImageTags">
    <vt:lpwstr/>
  </property>
</Properties>
</file>