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65" r:id="rId2"/>
    <p:sldId id="573" r:id="rId3"/>
    <p:sldId id="580" r:id="rId4"/>
    <p:sldId id="576" r:id="rId5"/>
    <p:sldId id="569" r:id="rId6"/>
    <p:sldId id="575" r:id="rId7"/>
    <p:sldId id="582" r:id="rId8"/>
  </p:sldIdLst>
  <p:sldSz cx="12192000" cy="6858000"/>
  <p:notesSz cx="6858000" cy="9144000"/>
  <p:custDataLst>
    <p:tags r:id="rId10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Borge Johannesen" initials="ABJ" lastIdx="0" clrIdx="0">
    <p:extLst>
      <p:ext uri="{19B8F6BF-5375-455C-9EA6-DF929625EA0E}">
        <p15:presenceInfo xmlns:p15="http://schemas.microsoft.com/office/powerpoint/2012/main" userId="S-1-5-21-3959417778-1711865379-3952174976-176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649" autoAdjust="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5F012-5F5D-422D-A877-77AFE4E626D3}" type="datetimeFigureOut">
              <a:rPr lang="nb-NO" smtClean="0"/>
              <a:t>18.04.2024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22983-99B8-4733-92C5-D88340E0F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20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6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68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78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705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23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3BBA9-FCEE-A9B3-BA73-88C325B4D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855B0E7F-24B5-CAA6-3142-EA232AE894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631AD6F2-8020-DC90-7EA9-3272BBC1EC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40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38C110F-6D12-F77D-AB44-DD0E933B8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5E713-3660-4A28-87B5-5ACC619D8F5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75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2273-147A-40C6-B8AC-9103D7772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B5CE4-4711-49D3-8ECE-1076DEBB5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433FC-4BD1-4115-B8F5-6B943E12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9886-E37C-4F11-9597-3D4B04A981E4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C578-262F-45F9-9C6D-86A6122E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2C274-D8F2-453C-9FBE-B0FE92F3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7919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8AE8-4B67-44E6-A3C9-013D5E09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833E-BD62-4747-BF48-FC3FA516A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D7988-6DB3-4CF9-BC25-647BDE2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8BEA-BDD2-4DB0-AFD6-11C21F242E0E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FE40-2F7F-438D-9A40-9A1FAD6C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B333A-BCA2-4ECA-89A8-45BE2F47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204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7C63D-45CE-4562-85E1-1C11E2570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DD6C0-06DA-416C-A815-72862909E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11BF5-A280-468D-8AEA-A9184C4F8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EF8B-302C-4C1B-942A-78FC3F8DE4A1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39CDE-9227-43AE-9CF7-B35702EC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8955-9A71-4E3A-BDF0-727B8BFD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92068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D3DF-8A96-4C79-912B-DCC96748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7D18E-41D9-4C61-A5FC-DA623B51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1B5B6-5A34-4094-B492-1856F713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A02-EDB5-4AEA-B844-8C9EE8A10114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209E0-1114-493A-8120-E95654A6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F3082-5CD3-4549-BDFD-654AF5DC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5465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BABAD-EAE5-439B-8D0E-3D7E6523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4B8D3-1490-4E13-A2C7-E0AA1574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6505C-1214-4B89-BB94-2FE45807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DD22-44C8-4964-A112-E691CA4EF248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078BA-8FE9-457E-836D-4F68CBE4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3438D-E93A-4A64-92F8-975E1C60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8052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FF01-5502-4A60-BF06-B1EBD9D8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F4EDA-9195-409E-9AC0-D9BF4DEF3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DF5A5-CEF5-4779-9D0C-107BEFCA2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E9F40-2AF2-40DE-8BA8-F306A108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D5E-4CF4-4AB5-B2D1-CD9B4B6CF6BC}" type="datetime1">
              <a:rPr lang="nb-NO" smtClean="0"/>
              <a:t>18.04.2024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F5C1-BAC1-4F3D-8620-1AB3301D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D39EB-C263-493C-889E-27A8BF1A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55955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D8C5-D234-41CA-B7D9-E1D7E00C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CC0E-4086-4B4D-B4EB-91C9F97A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15404F-36C3-4D84-955F-1BA0DBFF7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F2895A-58B4-4C2D-8D89-78EEAE9C8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94FB1-F1F0-4ED1-9493-25EC06079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1DA9EE-017D-4B46-990F-5AE7D96D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ED52-4110-48B6-9BFF-199057ED6C0C}" type="datetime1">
              <a:rPr lang="nb-NO" smtClean="0"/>
              <a:t>18.04.2024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86F69-3A45-4991-969B-EC0B6320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5D973-6A10-4FB4-B941-1A2D46DB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4280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EDB4-9090-4055-AE07-92FD3F76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B3658-4BED-4D9A-96D5-36447B9E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A279-6B96-4F91-836C-B705EACF9CED}" type="datetime1">
              <a:rPr lang="nb-NO" smtClean="0"/>
              <a:t>18.04.2024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E19CD-0F53-4F46-96EC-E0749E92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74C35-A122-492B-914A-3DD006E4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4013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DC368-8214-4F9B-81C7-BC8FD17B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BE9-6E04-4E62-975B-9C028DF5B6F7}" type="datetime1">
              <a:rPr lang="nb-NO" smtClean="0"/>
              <a:t>18.04.2024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CCD58-EC73-4A70-BACE-3DD796C8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11E57-2C38-437C-A55D-181B0C0C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80153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C1AC-06EC-414B-A7DC-67A9DA8F1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7B2B-2494-47A4-8D59-5AC529C37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BDD25-5460-4048-B818-9FA20A05C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D767C-EE1C-449C-97E9-0C4FE62E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58AF-B3CA-47ED-AF8C-972686204403}" type="datetime1">
              <a:rPr lang="nb-NO" smtClean="0"/>
              <a:t>18.04.2024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A49A8-7E0F-4450-B1F3-DB25D75F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AC3D0-F88E-49BD-9808-5CEEE6D6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744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C23D-05F5-4787-AA9D-204E93E1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BBDBE-5749-4048-AD68-82A5E4769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3A28E-C5EF-45B4-86CB-6B01662D6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7FC22-3BD2-4D64-BF04-6BBECDD3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17D3-F5A8-4B61-882D-D3348A061638}" type="datetime1">
              <a:rPr lang="nb-NO" smtClean="0"/>
              <a:t>18.04.2024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69DA7-30B4-4B9D-8134-99BA24F9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8E206-4EFD-4F7A-B10C-7E40C8E1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9263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3FA40-81DF-426E-AD7B-4E8127F0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9F18C-ED67-4DA9-B8A2-08F5100E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0115-02A4-469E-BDFD-DBC009A4A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CA96-F076-4664-AB5C-3D0672DD4CF7}" type="datetime1">
              <a:rPr lang="nb-NO" smtClean="0"/>
              <a:t>18.04.2024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8A0EA-D629-49D4-992F-059FBD0A4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32E4B-A3D8-452F-BABA-506C2514A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5C41-A523-4558-892F-4DB20FC80E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61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.ntnu.no/wiki/-/wiki/Norsk/Informasjon+for+ansatte+ved+IS%C3%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94841"/>
            <a:ext cx="10972800" cy="525264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0066CC"/>
                </a:solidFill>
                <a:effectLst/>
                <a:latin typeface="Arial Narrow"/>
                <a:ea typeface="Arial Narrow"/>
                <a:cs typeface="Arial Narrow"/>
              </a:rPr>
              <a:t>ACTION PLAN 2024-2025 Department of Economics (ISØ)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993550"/>
              </p:ext>
            </p:extLst>
          </p:nvPr>
        </p:nvGraphicFramePr>
        <p:xfrm>
          <a:off x="538477" y="820105"/>
          <a:ext cx="11115045" cy="571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557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2013858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1949997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2348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1344"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Preserve community and strengthen culture of development –</a:t>
                      </a:r>
                    </a:p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Education</a:t>
                      </a:r>
                    </a:p>
                    <a:p>
                      <a:endParaRPr lang="nb-NO" sz="1200" baseline="0"/>
                    </a:p>
                    <a:p>
                      <a:endParaRPr lang="nb-NO" sz="1200" baseline="0"/>
                    </a:p>
                    <a:p>
                      <a:endParaRPr lang="nb-NO" sz="1200" baseline="0"/>
                    </a:p>
                    <a:p>
                      <a:endParaRPr lang="nb-NO" sz="12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Internal overview of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individual teaching areas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Publish who are responsible lecturer for each course on ISØ’s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3" history="0"/>
                        </a:rPr>
                        <a:t>internal info page</a:t>
                      </a: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internal collaboration and culture of sharing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sense of belonging and integration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Teaching quality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Administration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Introduced in spring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200" b="0" i="0" baseline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Evaluate after 1 year</a:t>
                      </a:r>
                      <a:endParaRPr lang="nb-NO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nb-NO" sz="1200" b="0" i="0" dirty="0"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Preserve community and strengthen culture of development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Education </a:t>
                      </a:r>
                    </a:p>
                    <a:p>
                      <a:endParaRPr lang="nb-NO" sz="12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Share teaching experiences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Use fifteen minutes for short presentations based on experience from own teaching or ideas for own teaching</a:t>
                      </a:r>
                      <a:endParaRPr lang="nb-NO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Establish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‘45 minutes’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for sharing experiences and discussion of teaching, evaluation and examination.</a:t>
                      </a:r>
                      <a:r>
                        <a:rPr sz="1200" dirty="0"/>
                        <a:t/>
                      </a:r>
                      <a:br>
                        <a:rPr sz="1200" dirty="0"/>
                      </a:b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To be carried out 1-2 times during the semester with Mondays 14:15-15:00 as a possible time.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Continue with annual ‘Summary of teaching’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internal collaboration, sharing culture and culture of development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Teaching quality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 and Deputy Head of Education are responsible for initiating and maintaining the 15 and 45 minute sessions on teaching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 lecturers are responsible for contributing examples from their own teaching or </a:t>
                      </a:r>
                      <a:r>
                        <a:rPr lang="en-GB" sz="1200" b="0" i="0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suggest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topics or guests. Suggestions are reported to Head of Department who keeps an overview of the meeting series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lecturers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participate in the meetings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15 and 45 minute sessions on teaching will be carried out for the first time in autumn 2024 and then on an ongoing basis</a:t>
                      </a:r>
                    </a:p>
                    <a:p>
                      <a:endParaRPr lang="nb-NO" sz="1200" b="0" i="0" dirty="0">
                        <a:latin typeface="+mn-lt"/>
                      </a:endParaRPr>
                    </a:p>
                    <a:p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Evaluate after 1 year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97999186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306969" y="2843177"/>
            <a:ext cx="360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306969" y="5501555"/>
            <a:ext cx="360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DC49A-2A31-48EA-A8E9-DFD66BD2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61939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8" y="185087"/>
            <a:ext cx="10972800" cy="650584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0066CC"/>
                </a:solidFill>
                <a:effectLst/>
                <a:latin typeface="Arial Narrow"/>
                <a:ea typeface="Arial Narrow"/>
                <a:cs typeface="Arial Narrow"/>
              </a:rPr>
              <a:t>ACTION PLAN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2024-2025 Department of Economics (ISØ)</a:t>
            </a:r>
            <a:endParaRPr lang="en-GB" sz="4000" b="1" i="0" strike="noStrike" cap="none" baseline="0" dirty="0">
              <a:solidFill>
                <a:srgbClr val="0066CC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3002"/>
              </p:ext>
            </p:extLst>
          </p:nvPr>
        </p:nvGraphicFramePr>
        <p:xfrm>
          <a:off x="538478" y="734821"/>
          <a:ext cx="11115045" cy="615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643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722949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2153820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7609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41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Preserve community, strengthen culture of development, autonomy, meaning in work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en-GB" sz="1200" b="0" i="0" strike="noStrike" cap="none" baseline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motivation</a:t>
                      </a:r>
                      <a:r>
                        <a:rPr lang="en-GB" sz="1200" b="0" i="0" strike="noStrike" cap="none" baseline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Education and time for 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200" baseline="0" dirty="0"/>
                    </a:p>
                    <a:p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Ensure continuity and </a:t>
                      </a:r>
                      <a:r>
                        <a:rPr lang="en-GB" sz="1200" b="0" i="0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predictability in the allocation of courses among faculty members (FVA)</a:t>
                      </a: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Every course in the portfolio of compulsory courses</a:t>
                      </a:r>
                      <a:r>
                        <a:rPr lang="en-GB" sz="1200" b="0" i="0" strike="noStrike" cap="none" baseline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should</a:t>
                      </a:r>
                      <a:r>
                        <a:rPr lang="en-GB" sz="1200" b="0" i="0" strike="noStrike" cap="none" baseline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 designed so that more </a:t>
                      </a:r>
                      <a:r>
                        <a:rPr lang="en-GB" sz="1200" b="0" i="0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FVA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has the competency to teach 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Ensure that the portfolio of elective courses reflects the competence of the department’s FVAs </a:t>
                      </a: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Efforts should be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made to ensure that individual FVAs teach the same courses over several years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Appropriate portfolio and allocation. Substantial changes to a course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should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 made jointly with all FVAs and administration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portfolio of elective courses at the 2000 and 3500 levels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will be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 revised to reflect the areas of competence at ISØ.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revision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will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also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consider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the possibility of creating elective courses that have broad appeal among students at NTNU. The revision must not increase the teaching load.</a:t>
                      </a: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Continuity, predictability and a portfolio adapted to FVAs’ competence are important prerequisites for quality in teaching, for motivation to develop own teaching and to ensure time for 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Quality in teaching and research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Education </a:t>
                      </a:r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Education All FVAs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Administration</a:t>
                      </a: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endParaRPr lang="nb-NO" sz="1200" dirty="0"/>
                    </a:p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Education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Study programme leaders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Other FVAs participate in groups that revise and discuss possible changes</a:t>
                      </a:r>
                    </a:p>
                    <a:p>
                      <a:pPr marL="0" indent="0">
                        <a:buNone/>
                      </a:pPr>
                      <a:endParaRPr lang="nb-NO" sz="1200" baseline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Annual review of the portfolio in connection with programme description revision</a:t>
                      </a: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Revision of elective courses to be completed by 1 Dec 2024 and evaluated in connection with study programme evaluations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095670" y="4937268"/>
            <a:ext cx="360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198A8-A78B-4E16-AD6A-D609EA40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9710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94840"/>
            <a:ext cx="10972800" cy="513623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4472C4"/>
                </a:solidFill>
                <a:effectLst/>
                <a:latin typeface="Arial Narrow"/>
                <a:ea typeface="Arial Narrow"/>
                <a:cs typeface="Arial Narrow"/>
              </a:rPr>
              <a:t>ACTION PLAN 2024-2025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Department of Economics (ISØ)</a:t>
            </a:r>
            <a:endParaRPr lang="en-GB" sz="4000" b="1" i="0" strike="noStrike" cap="none" baseline="0" dirty="0">
              <a:solidFill>
                <a:srgbClr val="4472C4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316729"/>
              </p:ext>
            </p:extLst>
          </p:nvPr>
        </p:nvGraphicFramePr>
        <p:xfrm>
          <a:off x="538477" y="956230"/>
          <a:ext cx="11115045" cy="3056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44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837248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2153820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201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927"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Preserve autonomy and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motivation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Administration supports core activities: Teaching and research</a:t>
                      </a:r>
                    </a:p>
                    <a:p>
                      <a:endParaRPr lang="nb-NO" sz="1200" b="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As far as possible academic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staff </a:t>
                      </a:r>
                      <a:r>
                        <a:rPr lang="nb-NO" sz="1200" b="0" i="0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should</a:t>
                      </a:r>
                      <a:r>
                        <a:rPr lang="nb-NO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be </a:t>
                      </a:r>
                      <a:r>
                        <a:rPr lang="nb-NO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shielded</a:t>
                      </a:r>
                      <a:r>
                        <a:rPr lang="nb-NO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from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administrative work and other tasks that are not academically relevant</a:t>
                      </a:r>
                    </a:p>
                    <a:p>
                      <a:endParaRPr lang="nb-NO" sz="1200" b="0" i="0" baseline="0" dirty="0">
                        <a:latin typeface="+mn-lt"/>
                      </a:endParaRPr>
                    </a:p>
                    <a:p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Joint meetings must be brief, at regular times and with a clear agenda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Sustain motivation by allowing academic staff to prioritise their own time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FVAs save time to do research</a:t>
                      </a: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nb-NO" sz="1200" dirty="0"/>
                        <a:t>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Quality in research and teaching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office</a:t>
                      </a:r>
                    </a:p>
                    <a:p>
                      <a:endParaRPr lang="nb-NO" sz="1200" b="0" i="0" baseline="0" dirty="0">
                        <a:latin typeface="+mn-lt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Ongoing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Evaluate after 1 year</a:t>
                      </a: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90B44-A4CF-4AFF-98A8-00CDD807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3</a:t>
            </a:fld>
            <a:endParaRPr lang="nb-NO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74810" y="2990480"/>
            <a:ext cx="360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090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34122"/>
            <a:ext cx="10972800" cy="563930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4472C4"/>
                </a:solidFill>
                <a:effectLst/>
                <a:latin typeface="Arial Narrow"/>
                <a:ea typeface="Arial Narrow"/>
                <a:cs typeface="Arial Narrow"/>
              </a:rPr>
              <a:t>ACTION PLAN 2024-25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Department of Economics (ISØ)</a:t>
            </a:r>
            <a:endParaRPr lang="en-GB" sz="4000" b="1" i="0" strike="noStrike" cap="none" baseline="0" dirty="0">
              <a:solidFill>
                <a:srgbClr val="4472C4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51490"/>
              </p:ext>
            </p:extLst>
          </p:nvPr>
        </p:nvGraphicFramePr>
        <p:xfrm>
          <a:off x="538477" y="862946"/>
          <a:ext cx="11115045" cy="5879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44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837248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1830786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2206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535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8995"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Preserve community, strengthen culture of sharing and sense of belonging</a:t>
                      </a:r>
                      <a:r>
                        <a:rPr lang="en-GB" sz="1200" b="0" i="0" strike="noStrike" cap="none" baseline="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to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workplace –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Internal sharing of research ideas and ongoing research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Internal seminar in addition to Thursday seminar during non-teaching periods for presentation of research ideas and ongoing research</a:t>
                      </a:r>
                      <a:r>
                        <a:rPr sz="1200" dirty="0"/>
                        <a:t/>
                      </a:r>
                      <a:br>
                        <a:rPr sz="1200" dirty="0"/>
                      </a:b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Arrange </a:t>
                      </a:r>
                      <a:r>
                        <a:rPr lang="en-GB" sz="1200" b="0" i="0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annual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meeting for all FVAs on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project ideas and application plans well before the application deadline of Research Council of Norway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Celebrate submissions for externally funded research (BOA) </a:t>
                      </a:r>
                      <a:endParaRPr lang="nb-NO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Feedback on own research and research ideas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Prevent the emergence of destructive rivalry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 interaction between employees at ISØ and between ISØ and SØF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GB" sz="1200" b="0" i="0" strike="noStrike" cap="non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Involve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more people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Better and more applications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 quality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Research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Define the internal seminar coordinator (from ISØ/SØF) who encourages internal staff (at ISØ/SØF) to present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 academic employees </a:t>
                      </a:r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                                  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Research</a:t>
                      </a:r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Introduce autumn 2024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Evaluate in spring 2025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1200" b="0" i="0" strike="noStrike" cap="none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To continue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1200" b="0" i="0" strike="noStrike" cap="none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Annually, next time spring 2024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b="0" i="0" dirty="0"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A5AB79-DF1C-439D-96CA-A4AF4601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4</a:t>
            </a:fld>
            <a:endParaRPr lang="nb-NO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12288" y="6146813"/>
            <a:ext cx="360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1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94840"/>
            <a:ext cx="10972800" cy="496897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4472C4"/>
                </a:solidFill>
                <a:effectLst/>
                <a:latin typeface="Arial Narrow"/>
                <a:ea typeface="Arial Narrow"/>
                <a:cs typeface="Arial Narrow"/>
              </a:rPr>
              <a:t>ACTION PLAN 2024-2025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Department of Economics (ISØ)</a:t>
            </a:r>
            <a:endParaRPr lang="en-GB" sz="4000" b="1" i="0" strike="noStrike" cap="none" baseline="0" dirty="0">
              <a:solidFill>
                <a:srgbClr val="4472C4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621343"/>
              </p:ext>
            </p:extLst>
          </p:nvPr>
        </p:nvGraphicFramePr>
        <p:xfrm>
          <a:off x="491282" y="791737"/>
          <a:ext cx="11115045" cy="499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132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941460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2153820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728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9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communication and participation, autonomy, meaning in work, sense of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belonging to the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workplace</a:t>
                      </a:r>
                      <a:endParaRPr lang="nb-NO" sz="1200" dirty="0"/>
                    </a:p>
                    <a:p>
                      <a:endParaRPr lang="nb-NO" sz="1200" baseline="0" dirty="0"/>
                    </a:p>
                    <a:p>
                      <a:endParaRPr lang="nb-NO" sz="1200" baseline="0" dirty="0"/>
                    </a:p>
                    <a:p>
                      <a:endParaRPr lang="nb-NO" sz="1200" baseline="0" dirty="0"/>
                    </a:p>
                    <a:p>
                      <a:endParaRPr lang="nb-NO" sz="1200" baseline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Efficient sharing of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Obtain feedback from staff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department management will use ISØ’s internal info page and ‘Fifteen minutes’ to share information and address issues which require feedback.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Meetings should take no longer than 15 minutes.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The ‘Fifteen minute’ presentations are sent to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everyone prior to meetings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when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it is appropriate to prepare for the meeting</a:t>
                      </a:r>
                      <a:endParaRPr lang="en-GB" sz="1200" b="0" i="0" strike="noStrike" cap="none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Good information flow strengthens affiliation and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involvement, autonomy, and motivation.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Motivation and quality in the work we 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 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office</a:t>
                      </a:r>
                    </a:p>
                    <a:p>
                      <a:endParaRPr lang="nb-NO" sz="1200" dirty="0"/>
                    </a:p>
                    <a:p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 employees are responsible for participating and read ISØ’s info page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Information in the Fifteen minutes is carried out on an ongoing basis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200" b="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Permanent information is posted on ISØ’s info page on an ongoing basis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nb-NO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054705" y="3889331"/>
            <a:ext cx="3017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E52FE0-2183-4B6F-ACA6-6D1947E42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84997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EBF3E-7DE6-4B60-A270-D79FC0FA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94840"/>
            <a:ext cx="10972800" cy="547077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4472C4"/>
                </a:solidFill>
                <a:effectLst/>
                <a:latin typeface="Arial Narrow"/>
                <a:ea typeface="Arial Narrow"/>
                <a:cs typeface="Arial Narrow"/>
              </a:rPr>
              <a:t>ACTION PLAN 2024-2025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Department of Economics (ISØ)</a:t>
            </a:r>
            <a:endParaRPr lang="en-GB" sz="4000" b="1" i="0" strike="noStrike" cap="none" baseline="0" dirty="0">
              <a:solidFill>
                <a:srgbClr val="4472C4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2F310D-A8CF-4398-9E6C-F7EEF42F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39504"/>
              </p:ext>
            </p:extLst>
          </p:nvPr>
        </p:nvGraphicFramePr>
        <p:xfrm>
          <a:off x="538477" y="953439"/>
          <a:ext cx="11115045" cy="414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132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941460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2153820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020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4296"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integration of new employees and safeguard the working environment at ISØ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 for new permanent academic employees: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Inform about teaching routines at ISØ (reference group and other forms of student participation and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evaluation, term paper,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forms of assessment, blackboard,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teaching assistants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etc.)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Update ISØ’s internal info page with frequently asked questions from lecturers</a:t>
                      </a:r>
                      <a:endParaRPr lang="nb-NO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Define who is primarily responsible for informing new employees and answer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study 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administrative questions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New employees feel more confident in their roles and spend less time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searching for information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 Strengthen affiliation with the workplace, community, autonomy and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motivation</a:t>
                      </a:r>
                      <a:endParaRPr lang="nb-NO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Education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Study Programme leaders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Head of office</a:t>
                      </a:r>
                      <a:endParaRPr lang="nb-NO" sz="1200" dirty="0"/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Student advisor</a:t>
                      </a:r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Define person who is primarily responsible in spring 2024</a:t>
                      </a:r>
                    </a:p>
                    <a:p>
                      <a:endParaRPr lang="nb-NO" sz="1200" b="0" i="0" baseline="0" dirty="0">
                        <a:latin typeface="+mn-lt"/>
                      </a:endParaRP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Evaluate in spring 2025</a:t>
                      </a:r>
                    </a:p>
                    <a:p>
                      <a:endParaRPr lang="nb-NO" sz="1200" b="0" i="0" dirty="0"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21C797-FF8D-4D1F-B288-FAD27FA9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5822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F80BA-BB92-A0A6-F89A-BDAE9E53C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FE483D-DA4F-A0EF-72F7-74BFB999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7" y="294840"/>
            <a:ext cx="10972800" cy="547077"/>
          </a:xfrm>
        </p:spPr>
        <p:txBody>
          <a:bodyPr>
            <a:normAutofit fontScale="90000"/>
          </a:bodyPr>
          <a:lstStyle/>
          <a:p>
            <a:r>
              <a:rPr lang="en-GB" sz="4000" b="1" i="0" strike="noStrike" cap="none" baseline="0" dirty="0">
                <a:solidFill>
                  <a:srgbClr val="4472C4"/>
                </a:solidFill>
                <a:effectLst/>
                <a:latin typeface="Arial Narrow"/>
                <a:ea typeface="Arial Narrow"/>
                <a:cs typeface="Arial Narrow"/>
              </a:rPr>
              <a:t>ACTION PLAN 2024-2025 </a:t>
            </a:r>
            <a:r>
              <a:rPr lang="en-GB" sz="4000" b="1" dirty="0">
                <a:solidFill>
                  <a:srgbClr val="0066CC"/>
                </a:solidFill>
                <a:latin typeface="Arial Narrow"/>
                <a:ea typeface="Arial Narrow"/>
                <a:cs typeface="Arial Narrow"/>
              </a:rPr>
              <a:t>Department of Economics (ISØ)</a:t>
            </a:r>
            <a:endParaRPr lang="en-GB" sz="4000" b="1" i="0" strike="noStrike" cap="none" baseline="0" dirty="0">
              <a:solidFill>
                <a:srgbClr val="4472C4"/>
              </a:solidFill>
              <a:effectLst/>
              <a:latin typeface="Arial Narrow"/>
              <a:ea typeface="Arial Narrow"/>
              <a:cs typeface="Arial Narrow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B8ADABD-BC0B-03FA-C910-4E3FB8805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80794"/>
              </p:ext>
            </p:extLst>
          </p:nvPr>
        </p:nvGraphicFramePr>
        <p:xfrm>
          <a:off x="538477" y="953439"/>
          <a:ext cx="11115045" cy="5840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132">
                  <a:extLst>
                    <a:ext uri="{9D8B030D-6E8A-4147-A177-3AD203B41FA5}">
                      <a16:colId xmlns:a16="http://schemas.microsoft.com/office/drawing/2014/main" val="689903010"/>
                    </a:ext>
                  </a:extLst>
                </a:gridCol>
                <a:gridCol w="1941460">
                  <a:extLst>
                    <a:ext uri="{9D8B030D-6E8A-4147-A177-3AD203B41FA5}">
                      <a16:colId xmlns:a16="http://schemas.microsoft.com/office/drawing/2014/main" val="259058914"/>
                    </a:ext>
                  </a:extLst>
                </a:gridCol>
                <a:gridCol w="2153820">
                  <a:extLst>
                    <a:ext uri="{9D8B030D-6E8A-4147-A177-3AD203B41FA5}">
                      <a16:colId xmlns:a16="http://schemas.microsoft.com/office/drawing/2014/main" val="2556542556"/>
                    </a:ext>
                  </a:extLst>
                </a:gridCol>
                <a:gridCol w="18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020"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Preservation/</a:t>
                      </a:r>
                    </a:p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Development Area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</a:t>
                      </a:r>
                    </a:p>
                    <a:p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Description of measures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GOAL</a:t>
                      </a:r>
                    </a:p>
                    <a:p>
                      <a:r>
                        <a:rPr lang="en-GB" sz="15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 specific as possible)</a:t>
                      </a:r>
                      <a:endParaRPr lang="nb-NO" sz="15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party</a:t>
                      </a:r>
                      <a:endParaRPr lang="nb-NO" sz="16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tc>
                  <a:txBody>
                    <a:bodyPr/>
                    <a:lstStyle/>
                    <a:p>
                      <a:r>
                        <a:rPr lang="en-GB" sz="1600" b="1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Deadline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(evaluated/</a:t>
                      </a:r>
                    </a:p>
                    <a:p>
                      <a:r>
                        <a:rPr lang="en-GB" sz="1600" b="0" i="0" strike="noStrike" cap="none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completed)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1" marB="3429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4296"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integration of new employees and safeguard the working environment at ISØ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Measures for new PhD candidates and postdocs:</a:t>
                      </a:r>
                      <a:endParaRPr lang="nb-NO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Supervisor </a:t>
                      </a:r>
                      <a:r>
                        <a:rPr lang="en-GB" sz="1200" b="0" i="0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responsible for clarifying expectations regarding participation in department seminars, PhD seminars and other academic meeting places, and encouraging participation in conferences and periods of study abroad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 quality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 programme quality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Self-management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Supervisors PhD</a:t>
                      </a:r>
                      <a:endParaRPr lang="nb-NO" sz="1200"/>
                    </a:p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FVAs with responsibility for the project the postdoc is working on </a:t>
                      </a:r>
                    </a:p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 candidates and postdocs</a:t>
                      </a:r>
                      <a:endParaRPr lang="nb-NO" sz="1200"/>
                    </a:p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Research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 start-up and ongoing</a:t>
                      </a:r>
                      <a:endParaRPr lang="nb-NO" sz="1200" b="0" i="0">
                        <a:latin typeface="+mn-lt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8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PhD and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post doc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environment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Discuss with the faculty whether it is better to receive e.g. 2 </a:t>
                      </a:r>
                      <a:r>
                        <a:rPr lang="en-GB" sz="1200" b="0" i="0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positions every second year instead of 1 position each year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Take initiative to establish meeting places for PhD candidates across the faculty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b-NO" sz="12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Investigate the possibility for joint meeting places for PhD candidates with </a:t>
                      </a:r>
                      <a:r>
                        <a:rPr lang="en-GB" sz="1200" b="0" i="0" strike="noStrike" cap="non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UiO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GB" sz="1200" b="0" i="0" strike="noStrike" cap="non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UiB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BI, Stavanger, </a:t>
                      </a:r>
                      <a:r>
                        <a:rPr lang="en-GB" sz="1200" b="0" i="0" strike="noStrike" cap="non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Tromsø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 seminar with external </a:t>
                      </a:r>
                      <a:r>
                        <a:rPr lang="en-GB" sz="1200" b="0" i="0" strike="noStrike" cap="non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phds</a:t>
                      </a: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200" b="0" i="0" strike="noStrike" cap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and post docs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Research quality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PhD programme quality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nb-NO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Strengthen research environment for PhD candidates and post docs</a:t>
                      </a: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Head of Department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Research</a:t>
                      </a:r>
                    </a:p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PhD candidates and postdocs</a:t>
                      </a:r>
                      <a:endParaRPr lang="nb-NO" sz="1200" baseline="0" dirty="0"/>
                    </a:p>
                    <a:p>
                      <a:endParaRPr lang="nb-NO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Deputy Head of Research is responsible for ensuring that the PhD seminar is maintained. The actual operation must be done by the PhD group and the postdoc group.</a:t>
                      </a:r>
                      <a:endParaRPr lang="nb-NO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n-GB" sz="1200" b="0" i="0" strike="noStrike" cap="non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Investigate external interest in 2024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707936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FFD1C1-349C-8FBA-FB3B-DA5DC586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5C41-A523-4558-892F-4DB20FC80E5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43307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1160"/>
  <p:tag name="AS_RELEASE_DATE" val="2023.06.30"/>
  <p:tag name="AS_TITLE" val="Aspose.Slides for Java"/>
  <p:tag name="AS_VERSION" val="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1452</Words>
  <Application>Microsoft Office PowerPoint</Application>
  <PresentationFormat>Widescreen</PresentationFormat>
  <Paragraphs>367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ACTION PLAN 2024-2025 Department of Economics (ISØ)</vt:lpstr>
      <vt:lpstr>ACTION PLAN 2024-2025 Department of Economics (ISØ)</vt:lpstr>
      <vt:lpstr>ACTION PLAN 2024-2025 Department of Economics (ISØ)</vt:lpstr>
      <vt:lpstr>ACTION PLAN 2024-25 Department of Economics (ISØ)</vt:lpstr>
      <vt:lpstr>ACTION PLAN 2024-2025 Department of Economics (ISØ)</vt:lpstr>
      <vt:lpstr>ACTION PLAN 2024-2025 Department of Economics (ISØ)</vt:lpstr>
      <vt:lpstr>ACTION PLAN 2024-2025 Department of Economics (ISØ)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TILTAKSPLAN</dc:title>
  <dc:creator>Anne Larsen</dc:creator>
  <cp:keywords>class='Internal'</cp:keywords>
  <cp:lastModifiedBy>Anne Borge Johannesen</cp:lastModifiedBy>
  <cp:revision>110</cp:revision>
  <dcterms:created xsi:type="dcterms:W3CDTF">2020-06-18T11:00:51Z</dcterms:created>
  <dcterms:modified xsi:type="dcterms:W3CDTF">2024-04-18T08:48:22Z</dcterms:modified>
</cp:coreProperties>
</file>