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399" r:id="rId3"/>
    <p:sldId id="398" r:id="rId4"/>
    <p:sldId id="400" r:id="rId5"/>
    <p:sldId id="402" r:id="rId6"/>
  </p:sldIdLst>
  <p:sldSz cx="9144000" cy="6858000" type="screen4x3"/>
  <p:notesSz cx="6858000" cy="9144000"/>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5"/>
    <a:srgbClr val="BBAC7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08" autoAdjust="0"/>
    <p:restoredTop sz="78060" autoAdjust="0"/>
  </p:normalViewPr>
  <p:slideViewPr>
    <p:cSldViewPr snapToGrid="0" snapToObjects="1">
      <p:cViewPr varScale="1">
        <p:scale>
          <a:sx n="127" d="100"/>
          <a:sy n="127" d="100"/>
        </p:scale>
        <p:origin x="126" y="4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ED83D4-BF6F-6448-B0BA-3B4FE2262722}" type="datetimeFigureOut">
              <a:rPr lang="en-US" smtClean="0"/>
              <a:t>5/31/2016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619EA7-3782-AD47-9B2A-2F5E103BAEF2}" type="slidenum">
              <a:rPr lang="en-US" smtClean="0"/>
              <a:t>‹#›</a:t>
            </a:fld>
            <a:endParaRPr lang="en-US"/>
          </a:p>
        </p:txBody>
      </p:sp>
    </p:spTree>
    <p:extLst>
      <p:ext uri="{BB962C8B-B14F-4D97-AF65-F5344CB8AC3E}">
        <p14:creationId xmlns:p14="http://schemas.microsoft.com/office/powerpoint/2010/main" val="23644137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3619EA7-3782-AD47-9B2A-2F5E103BAEF2}" type="slidenum">
              <a:rPr lang="en-US" smtClean="0"/>
              <a:t>4</a:t>
            </a:fld>
            <a:endParaRPr lang="en-US"/>
          </a:p>
        </p:txBody>
      </p:sp>
    </p:spTree>
    <p:extLst>
      <p:ext uri="{BB962C8B-B14F-4D97-AF65-F5344CB8AC3E}">
        <p14:creationId xmlns:p14="http://schemas.microsoft.com/office/powerpoint/2010/main" val="4274901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3490"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latin typeface="Calibri" charset="0"/>
            </a:endParaRPr>
          </a:p>
        </p:txBody>
      </p:sp>
      <p:sp>
        <p:nvSpPr>
          <p:cNvPr id="63491"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ヒラギノ角ゴ Pro W3" charset="0"/>
                <a:cs typeface="ヒラギノ角ゴ Pro W3" charset="0"/>
              </a:defRPr>
            </a:lvl1pPr>
            <a:lvl2pPr marL="742950" indent="-285750" eaLnBrk="0" hangingPunct="0">
              <a:defRPr sz="2400">
                <a:solidFill>
                  <a:schemeClr val="tx1"/>
                </a:solidFill>
                <a:latin typeface="Arial" charset="0"/>
                <a:ea typeface="ヒラギノ角ゴ Pro W3" charset="0"/>
                <a:cs typeface="ヒラギノ角ゴ Pro W3" charset="0"/>
              </a:defRPr>
            </a:lvl2pPr>
            <a:lvl3pPr marL="1143000" indent="-228600" eaLnBrk="0" hangingPunct="0">
              <a:defRPr sz="2400">
                <a:solidFill>
                  <a:schemeClr val="tx1"/>
                </a:solidFill>
                <a:latin typeface="Arial" charset="0"/>
                <a:ea typeface="ヒラギノ角ゴ Pro W3" charset="0"/>
                <a:cs typeface="ヒラギノ角ゴ Pro W3" charset="0"/>
              </a:defRPr>
            </a:lvl3pPr>
            <a:lvl4pPr marL="1600200" indent="-228600" eaLnBrk="0" hangingPunct="0">
              <a:defRPr sz="2400">
                <a:solidFill>
                  <a:schemeClr val="tx1"/>
                </a:solidFill>
                <a:latin typeface="Arial" charset="0"/>
                <a:ea typeface="ヒラギノ角ゴ Pro W3" charset="0"/>
                <a:cs typeface="ヒラギノ角ゴ Pro W3" charset="0"/>
              </a:defRPr>
            </a:lvl4pPr>
            <a:lvl5pPr marL="2057400" indent="-228600" eaLnBrk="0" hangingPunct="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eaLnBrk="1" hangingPunct="1"/>
            <a:fld id="{AB0632F2-D82D-B647-85AD-7B4F7F92AB96}" type="slidenum">
              <a:rPr lang="nb-NO" sz="1200">
                <a:ea typeface="ＭＳ Ｐゴシック" charset="0"/>
                <a:cs typeface="ＭＳ Ｐゴシック" charset="0"/>
              </a:rPr>
              <a:pPr eaLnBrk="1" hangingPunct="1"/>
              <a:t>5</a:t>
            </a:fld>
            <a:endParaRPr lang="nb-NO" sz="1200">
              <a:ea typeface="ＭＳ Ｐゴシック" charset="0"/>
              <a:cs typeface="ＭＳ Ｐゴシック" charset="0"/>
            </a:endParaRPr>
          </a:p>
        </p:txBody>
      </p:sp>
    </p:spTree>
    <p:extLst>
      <p:ext uri="{BB962C8B-B14F-4D97-AF65-F5344CB8AC3E}">
        <p14:creationId xmlns:p14="http://schemas.microsoft.com/office/powerpoint/2010/main" val="1464171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114753" y="2677415"/>
            <a:ext cx="7772400" cy="901094"/>
          </a:xfrm>
        </p:spPr>
        <p:txBody>
          <a:bodyPr anchor="t" anchorCtr="0"/>
          <a:lstStyle/>
          <a:p>
            <a:r>
              <a:rPr lang="nb-NO" dirty="0" smtClean="0"/>
              <a:t>Klikk for å redigere tittelstil</a:t>
            </a:r>
            <a:endParaRPr lang="nb-NO" dirty="0"/>
          </a:p>
        </p:txBody>
      </p:sp>
      <p:sp>
        <p:nvSpPr>
          <p:cNvPr id="3" name="Undertittel 2"/>
          <p:cNvSpPr>
            <a:spLocks noGrp="1"/>
          </p:cNvSpPr>
          <p:nvPr>
            <p:ph type="subTitle" idx="1"/>
          </p:nvPr>
        </p:nvSpPr>
        <p:spPr>
          <a:xfrm>
            <a:off x="1114753" y="3645154"/>
            <a:ext cx="77724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smtClean="0"/>
              <a:t>Klikk for å redigere undertittelstil i malen</a:t>
            </a:r>
            <a:endParaRPr lang="nb-NO" dirty="0"/>
          </a:p>
        </p:txBody>
      </p:sp>
    </p:spTree>
    <p:extLst>
      <p:ext uri="{BB962C8B-B14F-4D97-AF65-F5344CB8AC3E}">
        <p14:creationId xmlns:p14="http://schemas.microsoft.com/office/powerpoint/2010/main" val="1000159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983850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40"/>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1017750" y="274640"/>
            <a:ext cx="5459249" cy="5851525"/>
          </a:xfrm>
        </p:spPr>
        <p:txBody>
          <a:bodyPr vert="eaVert"/>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Tree>
    <p:extLst>
      <p:ext uri="{BB962C8B-B14F-4D97-AF65-F5344CB8AC3E}">
        <p14:creationId xmlns:p14="http://schemas.microsoft.com/office/powerpoint/2010/main" val="3031831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Innholdsside med bullets">
    <p:spTree>
      <p:nvGrpSpPr>
        <p:cNvPr id="1" name=""/>
        <p:cNvGrpSpPr/>
        <p:nvPr/>
      </p:nvGrpSpPr>
      <p:grpSpPr>
        <a:xfrm>
          <a:off x="0" y="0"/>
          <a:ext cx="0" cy="0"/>
          <a:chOff x="0" y="0"/>
          <a:chExt cx="0" cy="0"/>
        </a:xfrm>
      </p:grpSpPr>
      <p:sp>
        <p:nvSpPr>
          <p:cNvPr id="2" name="Tittel 1"/>
          <p:cNvSpPr>
            <a:spLocks noGrp="1"/>
          </p:cNvSpPr>
          <p:nvPr>
            <p:ph type="title"/>
          </p:nvPr>
        </p:nvSpPr>
        <p:spPr>
          <a:xfrm>
            <a:off x="457200" y="352426"/>
            <a:ext cx="8153400" cy="1025525"/>
          </a:xfrm>
        </p:spPr>
        <p:txBody>
          <a:bodyPr/>
          <a:lstStyle/>
          <a:p>
            <a:r>
              <a:rPr lang="nb-NO" smtClean="0"/>
              <a:t>Klikk for å redigere tittelstil</a:t>
            </a:r>
            <a:endParaRPr lang="nn-NO" dirty="0"/>
          </a:p>
        </p:txBody>
      </p:sp>
      <p:sp>
        <p:nvSpPr>
          <p:cNvPr id="17" name="Text Placeholder 16"/>
          <p:cNvSpPr>
            <a:spLocks noGrp="1"/>
          </p:cNvSpPr>
          <p:nvPr>
            <p:ph type="body" sz="quarter" idx="13"/>
          </p:nvPr>
        </p:nvSpPr>
        <p:spPr>
          <a:xfrm>
            <a:off x="500035" y="1857378"/>
            <a:ext cx="8110567" cy="4391025"/>
          </a:xfrm>
        </p:spPr>
        <p:txBody>
          <a:bodyPr/>
          <a:lstStyle>
            <a:lvl1pPr>
              <a:buSzPct val="50000"/>
              <a:buFont typeface="Webdings" pitchFamily="18" charset="2"/>
              <a:buChar char="4"/>
              <a:defRPr/>
            </a:lvl1pPr>
            <a:lvl2pPr>
              <a:buSzPct val="50000"/>
              <a:buFont typeface="Webdings" pitchFamily="18" charset="2"/>
              <a:buChar char="4"/>
              <a:defRPr/>
            </a:lvl2pPr>
            <a:lvl3pPr>
              <a:buSzPct val="50000"/>
              <a:buFont typeface="Webdings" pitchFamily="18" charset="2"/>
              <a:buChar char="4"/>
              <a:defRPr/>
            </a:lvl3pPr>
            <a:lvl4pPr>
              <a:buSzPct val="50000"/>
              <a:buFont typeface="Webdings" pitchFamily="18" charset="2"/>
              <a:buChar char="4"/>
              <a:defRPr/>
            </a:lvl4pPr>
            <a:lvl5pPr>
              <a:buSzPct val="50000"/>
              <a:buFont typeface="Webdings" pitchFamily="18" charset="2"/>
              <a:buChar char="4"/>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Tree>
    <p:extLst>
      <p:ext uri="{BB962C8B-B14F-4D97-AF65-F5344CB8AC3E}">
        <p14:creationId xmlns:p14="http://schemas.microsoft.com/office/powerpoint/2010/main" val="2827770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Klikk for å redigere tittelstil</a:t>
            </a:r>
            <a:endParaRPr lang="nb-NO" dirty="0"/>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lysbildenummer 5"/>
          <p:cNvSpPr txBox="1">
            <a:spLocks/>
          </p:cNvSpPr>
          <p:nvPr userDrawn="1"/>
        </p:nvSpPr>
        <p:spPr>
          <a:xfrm>
            <a:off x="0" y="6421249"/>
            <a:ext cx="862779"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b="1" i="0" smtClean="0">
                <a:latin typeface="Arial"/>
                <a:cs typeface="Arial"/>
              </a:rPr>
              <a:pPr algn="ctr"/>
              <a:t>‹#›</a:t>
            </a:fld>
            <a:endParaRPr lang="nb-NO" b="1" i="0" dirty="0">
              <a:latin typeface="Arial"/>
              <a:cs typeface="Arial"/>
            </a:endParaRPr>
          </a:p>
        </p:txBody>
      </p:sp>
    </p:spTree>
    <p:extLst>
      <p:ext uri="{BB962C8B-B14F-4D97-AF65-F5344CB8AC3E}">
        <p14:creationId xmlns:p14="http://schemas.microsoft.com/office/powerpoint/2010/main" val="2060019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35766" y="4406902"/>
            <a:ext cx="7458948" cy="1362075"/>
          </a:xfrm>
        </p:spPr>
        <p:txBody>
          <a:bodyPr anchor="t"/>
          <a:lstStyle>
            <a:lvl1pPr algn="l">
              <a:defRPr sz="4000" b="1" cap="all"/>
            </a:lvl1pPr>
          </a:lstStyle>
          <a:p>
            <a:r>
              <a:rPr lang="nb-NO" dirty="0" smtClean="0"/>
              <a:t>Klikk for å redigere tittelstil</a:t>
            </a:r>
            <a:endParaRPr lang="nb-NO" dirty="0"/>
          </a:p>
        </p:txBody>
      </p:sp>
      <p:sp>
        <p:nvSpPr>
          <p:cNvPr id="3" name="Plassholder for tekst 2"/>
          <p:cNvSpPr>
            <a:spLocks noGrp="1"/>
          </p:cNvSpPr>
          <p:nvPr>
            <p:ph type="body" idx="1"/>
          </p:nvPr>
        </p:nvSpPr>
        <p:spPr>
          <a:xfrm>
            <a:off x="1035766" y="2906713"/>
            <a:ext cx="7458948"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dirty="0" smtClean="0"/>
              <a:t>Klikk for å redigere tekststiler i malen</a:t>
            </a:r>
          </a:p>
        </p:txBody>
      </p:sp>
    </p:spTree>
    <p:extLst>
      <p:ext uri="{BB962C8B-B14F-4D97-AF65-F5344CB8AC3E}">
        <p14:creationId xmlns:p14="http://schemas.microsoft.com/office/powerpoint/2010/main" val="298246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1095551" y="274638"/>
            <a:ext cx="7407404" cy="1143000"/>
          </a:xfrm>
        </p:spPr>
        <p:txBody>
          <a:bodyPr/>
          <a:lstStyle/>
          <a:p>
            <a:r>
              <a:rPr lang="nb-NO" dirty="0" smtClean="0"/>
              <a:t>Klikk for å redigere tittelstil</a:t>
            </a:r>
            <a:endParaRPr lang="nb-NO" dirty="0"/>
          </a:p>
        </p:txBody>
      </p:sp>
      <p:sp>
        <p:nvSpPr>
          <p:cNvPr id="3" name="Plassholder for innhold 2"/>
          <p:cNvSpPr>
            <a:spLocks noGrp="1"/>
          </p:cNvSpPr>
          <p:nvPr>
            <p:ph sz="half" idx="1"/>
          </p:nvPr>
        </p:nvSpPr>
        <p:spPr>
          <a:xfrm>
            <a:off x="1114712" y="1600202"/>
            <a:ext cx="366784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5305712" y="1600202"/>
            <a:ext cx="367394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Tree>
    <p:extLst>
      <p:ext uri="{BB962C8B-B14F-4D97-AF65-F5344CB8AC3E}">
        <p14:creationId xmlns:p14="http://schemas.microsoft.com/office/powerpoint/2010/main" val="137291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1059523" y="274638"/>
            <a:ext cx="7407404" cy="1143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1069676" y="1535113"/>
            <a:ext cx="376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1069676" y="2174875"/>
            <a:ext cx="376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
        <p:nvSpPr>
          <p:cNvPr id="5" name="Plassholder for tekst 4"/>
          <p:cNvSpPr>
            <a:spLocks noGrp="1"/>
          </p:cNvSpPr>
          <p:nvPr>
            <p:ph type="body" sz="quarter" idx="3"/>
          </p:nvPr>
        </p:nvSpPr>
        <p:spPr>
          <a:xfrm>
            <a:off x="5257502" y="1535113"/>
            <a:ext cx="38122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5257502" y="2174875"/>
            <a:ext cx="381221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70223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3172249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9718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024641"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4142491" y="273052"/>
            <a:ext cx="476508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102464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59648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353223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194628" y="274638"/>
            <a:ext cx="7407404" cy="1143000"/>
          </a:xfrm>
          <a:prstGeom prst="rect">
            <a:avLst/>
          </a:prstGeom>
        </p:spPr>
        <p:txBody>
          <a:bodyPr vert="horz" lIns="91440" tIns="45720" rIns="91440" bIns="45720" rtlCol="0" anchor="ctr">
            <a:normAutofit/>
          </a:bodyPr>
          <a:lstStyle/>
          <a:p>
            <a:r>
              <a:rPr lang="nb-NO" dirty="0" smtClean="0"/>
              <a:t>Klikk for å redigere tittelstil</a:t>
            </a:r>
            <a:endParaRPr lang="nb-NO" dirty="0"/>
          </a:p>
        </p:txBody>
      </p:sp>
      <p:sp>
        <p:nvSpPr>
          <p:cNvPr id="3" name="Plassholder for tekst 2"/>
          <p:cNvSpPr>
            <a:spLocks noGrp="1"/>
          </p:cNvSpPr>
          <p:nvPr>
            <p:ph type="body" idx="1"/>
          </p:nvPr>
        </p:nvSpPr>
        <p:spPr>
          <a:xfrm>
            <a:off x="1194628" y="1600202"/>
            <a:ext cx="7407404" cy="4525963"/>
          </a:xfrm>
          <a:prstGeom prst="rect">
            <a:avLst/>
          </a:prstGeom>
        </p:spPr>
        <p:txBody>
          <a:bodyPr vert="horz" lIns="91440" tIns="45720" rIns="91440" bIns="45720" rtlCol="0">
            <a:normAutofit/>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pic>
        <p:nvPicPr>
          <p:cNvPr id="6" name="Bilde 5" descr="stripe.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 y="0"/>
            <a:ext cx="860290" cy="6858000"/>
          </a:xfrm>
          <a:prstGeom prst="rect">
            <a:avLst/>
          </a:prstGeom>
        </p:spPr>
      </p:pic>
    </p:spTree>
    <p:extLst>
      <p:ext uri="{BB962C8B-B14F-4D97-AF65-F5344CB8AC3E}">
        <p14:creationId xmlns:p14="http://schemas.microsoft.com/office/powerpoint/2010/main" val="5777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267185" y="1467214"/>
            <a:ext cx="7772400" cy="901094"/>
          </a:xfrm>
        </p:spPr>
        <p:txBody>
          <a:bodyPr>
            <a:normAutofit/>
          </a:bodyPr>
          <a:lstStyle/>
          <a:p>
            <a:r>
              <a:rPr lang="nb-NO" dirty="0" smtClean="0"/>
              <a:t>Tema: endringsledelse</a:t>
            </a:r>
            <a:endParaRPr lang="nb-NO" dirty="0"/>
          </a:p>
        </p:txBody>
      </p:sp>
      <p:sp>
        <p:nvSpPr>
          <p:cNvPr id="3" name="Undertittel 2"/>
          <p:cNvSpPr>
            <a:spLocks noGrp="1"/>
          </p:cNvSpPr>
          <p:nvPr>
            <p:ph type="subTitle" idx="1"/>
          </p:nvPr>
        </p:nvSpPr>
        <p:spPr>
          <a:xfrm>
            <a:off x="1267185" y="3836931"/>
            <a:ext cx="7772400" cy="1652201"/>
          </a:xfrm>
        </p:spPr>
        <p:txBody>
          <a:bodyPr>
            <a:normAutofit/>
          </a:bodyPr>
          <a:lstStyle/>
          <a:p>
            <a:endParaRPr lang="nb-NO" dirty="0" smtClean="0"/>
          </a:p>
          <a:p>
            <a:r>
              <a:rPr lang="nb-NO" dirty="0" smtClean="0"/>
              <a:t>Verktøykasse for ledere på NTNU</a:t>
            </a:r>
            <a:endParaRPr lang="nb-NO" sz="2400" dirty="0"/>
          </a:p>
        </p:txBody>
      </p:sp>
      <p:pic>
        <p:nvPicPr>
          <p:cNvPr id="4" name="Bilde 3" descr="stripe_teks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860290" cy="6858000"/>
          </a:xfrm>
          <a:prstGeom prst="rect">
            <a:avLst/>
          </a:prstGeom>
        </p:spPr>
      </p:pic>
    </p:spTree>
    <p:extLst>
      <p:ext uri="{BB962C8B-B14F-4D97-AF65-F5344CB8AC3E}">
        <p14:creationId xmlns:p14="http://schemas.microsoft.com/office/powerpoint/2010/main" val="3243102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Innledning</a:t>
            </a:r>
            <a:endParaRPr lang="nb-NO" dirty="0"/>
          </a:p>
        </p:txBody>
      </p:sp>
      <p:sp>
        <p:nvSpPr>
          <p:cNvPr id="3" name="Plassholder for innhold 2"/>
          <p:cNvSpPr>
            <a:spLocks noGrp="1"/>
          </p:cNvSpPr>
          <p:nvPr>
            <p:ph idx="1"/>
          </p:nvPr>
        </p:nvSpPr>
        <p:spPr>
          <a:xfrm>
            <a:off x="1194628" y="1246911"/>
            <a:ext cx="7407404" cy="914398"/>
          </a:xfrm>
        </p:spPr>
        <p:txBody>
          <a:bodyPr>
            <a:normAutofit/>
          </a:bodyPr>
          <a:lstStyle/>
          <a:p>
            <a:pPr marL="0" indent="0">
              <a:buNone/>
            </a:pPr>
            <a:r>
              <a:rPr lang="nb-NO" sz="1200" dirty="0"/>
              <a:t>Av de mange endringsinitiativene som settes i gang er det kun et fåtall som virkelig lykkes. Likevel er endring helt nødvendig for å henge med og for å holde seg relevant. Å mestre endring er da både nødvendig og utfordrende som leder. Denne seksjonen tar for seg suksessfaktorer i en endringsprosess, modeller for involvering, og en modell for interessentanalyse. </a:t>
            </a:r>
          </a:p>
        </p:txBody>
      </p:sp>
      <p:graphicFrame>
        <p:nvGraphicFramePr>
          <p:cNvPr id="4" name="Table 3"/>
          <p:cNvGraphicFramePr>
            <a:graphicFrameLocks noGrp="1"/>
          </p:cNvGraphicFramePr>
          <p:nvPr>
            <p:extLst>
              <p:ext uri="{D42A27DB-BD31-4B8C-83A1-F6EECF244321}">
                <p14:modId xmlns:p14="http://schemas.microsoft.com/office/powerpoint/2010/main" val="467460072"/>
              </p:ext>
            </p:extLst>
          </p:nvPr>
        </p:nvGraphicFramePr>
        <p:xfrm>
          <a:off x="1194628" y="2172854"/>
          <a:ext cx="6096000" cy="1478280"/>
        </p:xfrm>
        <a:graphic>
          <a:graphicData uri="http://schemas.openxmlformats.org/drawingml/2006/table">
            <a:tbl>
              <a:tblPr firstRow="1" bandRow="1">
                <a:tableStyleId>{5C22544A-7EE6-4342-B048-85BDC9FD1C3A}</a:tableStyleId>
              </a:tblPr>
              <a:tblGrid>
                <a:gridCol w="5386281">
                  <a:extLst>
                    <a:ext uri="{9D8B030D-6E8A-4147-A177-3AD203B41FA5}">
                      <a16:colId xmlns:a16="http://schemas.microsoft.com/office/drawing/2014/main" val="20000"/>
                    </a:ext>
                  </a:extLst>
                </a:gridCol>
                <a:gridCol w="709719">
                  <a:extLst>
                    <a:ext uri="{9D8B030D-6E8A-4147-A177-3AD203B41FA5}">
                      <a16:colId xmlns:a16="http://schemas.microsoft.com/office/drawing/2014/main" val="20001"/>
                    </a:ext>
                  </a:extLst>
                </a:gridCol>
              </a:tblGrid>
              <a:tr h="370840">
                <a:tc>
                  <a:txBody>
                    <a:bodyPr/>
                    <a:lstStyle/>
                    <a:p>
                      <a:r>
                        <a:rPr lang="nb-NO" noProof="0" dirty="0" smtClean="0"/>
                        <a:t>Modell</a:t>
                      </a:r>
                      <a:endParaRPr lang="nb-NO" noProof="0" dirty="0"/>
                    </a:p>
                  </a:txBody>
                  <a:tcPr/>
                </a:tc>
                <a:tc>
                  <a:txBody>
                    <a:bodyPr/>
                    <a:lstStyle/>
                    <a:p>
                      <a:r>
                        <a:rPr lang="nb-NO" noProof="0" dirty="0" smtClean="0"/>
                        <a:t>Side</a:t>
                      </a:r>
                      <a:endParaRPr lang="nb-NO" noProof="0" dirty="0"/>
                    </a:p>
                  </a:txBody>
                  <a:tcPr/>
                </a:tc>
                <a:extLst>
                  <a:ext uri="{0D108BD9-81ED-4DB2-BD59-A6C34878D82A}">
                    <a16:rowId xmlns:a16="http://schemas.microsoft.com/office/drawing/2014/main" val="10000"/>
                  </a:ext>
                </a:extLst>
              </a:tr>
              <a:tr h="338051">
                <a:tc>
                  <a:txBody>
                    <a:bodyPr/>
                    <a:lstStyle/>
                    <a:p>
                      <a:r>
                        <a:rPr lang="nb-NO" noProof="0" dirty="0" smtClean="0"/>
                        <a:t>Suksessfaktorer</a:t>
                      </a:r>
                      <a:r>
                        <a:rPr lang="nb-NO" baseline="0" noProof="0" dirty="0" smtClean="0"/>
                        <a:t> i en endringsprosess</a:t>
                      </a:r>
                      <a:endParaRPr lang="nb-NO" noProof="0" dirty="0"/>
                    </a:p>
                  </a:txBody>
                  <a:tcPr/>
                </a:tc>
                <a:tc>
                  <a:txBody>
                    <a:bodyPr/>
                    <a:lstStyle/>
                    <a:p>
                      <a:r>
                        <a:rPr lang="nb-NO" noProof="0" dirty="0" smtClean="0"/>
                        <a:t>3</a:t>
                      </a:r>
                      <a:endParaRPr lang="nb-NO" noProof="0" dirty="0"/>
                    </a:p>
                  </a:txBody>
                  <a:tcPr/>
                </a:tc>
                <a:extLst>
                  <a:ext uri="{0D108BD9-81ED-4DB2-BD59-A6C34878D82A}">
                    <a16:rowId xmlns:a16="http://schemas.microsoft.com/office/drawing/2014/main" val="10001"/>
                  </a:ext>
                </a:extLst>
              </a:tr>
              <a:tr h="370840">
                <a:tc>
                  <a:txBody>
                    <a:bodyPr/>
                    <a:lstStyle/>
                    <a:p>
                      <a:r>
                        <a:rPr lang="nb-NO" noProof="0" dirty="0" smtClean="0"/>
                        <a:t>Involvering</a:t>
                      </a:r>
                      <a:endParaRPr lang="nb-NO" noProof="0" dirty="0"/>
                    </a:p>
                  </a:txBody>
                  <a:tcPr/>
                </a:tc>
                <a:tc>
                  <a:txBody>
                    <a:bodyPr/>
                    <a:lstStyle/>
                    <a:p>
                      <a:r>
                        <a:rPr lang="nb-NO" noProof="0" dirty="0" smtClean="0"/>
                        <a:t>4</a:t>
                      </a:r>
                      <a:endParaRPr lang="nb-NO" noProof="0" dirty="0"/>
                    </a:p>
                  </a:txBody>
                  <a:tcPr/>
                </a:tc>
                <a:extLst>
                  <a:ext uri="{0D108BD9-81ED-4DB2-BD59-A6C34878D82A}">
                    <a16:rowId xmlns:a16="http://schemas.microsoft.com/office/drawing/2014/main" val="10002"/>
                  </a:ext>
                </a:extLst>
              </a:tr>
              <a:tr h="370840">
                <a:tc>
                  <a:txBody>
                    <a:bodyPr/>
                    <a:lstStyle/>
                    <a:p>
                      <a:r>
                        <a:rPr lang="nb-NO" noProof="0" dirty="0" smtClean="0"/>
                        <a:t>Interessentanalyse</a:t>
                      </a:r>
                      <a:endParaRPr lang="nb-NO" noProof="0" dirty="0"/>
                    </a:p>
                  </a:txBody>
                  <a:tcPr/>
                </a:tc>
                <a:tc>
                  <a:txBody>
                    <a:bodyPr/>
                    <a:lstStyle/>
                    <a:p>
                      <a:r>
                        <a:rPr lang="nb-NO" noProof="0" dirty="0" smtClean="0"/>
                        <a:t>5</a:t>
                      </a:r>
                      <a:endParaRPr lang="nb-NO" noProof="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73416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Modell 1: Suksessfaktorer for gjennomføring av en endring.</a:t>
            </a:r>
            <a:br>
              <a:rPr lang="nb-NO" dirty="0"/>
            </a:br>
            <a:endParaRPr lang="nb-NO" dirty="0"/>
          </a:p>
        </p:txBody>
      </p:sp>
      <p:sp>
        <p:nvSpPr>
          <p:cNvPr id="7" name="Rectangle 2"/>
          <p:cNvSpPr>
            <a:spLocks noChangeArrowheads="1"/>
          </p:cNvSpPr>
          <p:nvPr/>
        </p:nvSpPr>
        <p:spPr bwMode="auto">
          <a:xfrm>
            <a:off x="927206" y="2774224"/>
            <a:ext cx="386646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b-NO" altLang="nb-NO" sz="1000" b="0" i="1"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Bilde: 4 suksessfaktorer for gjennomføring av endring</a:t>
            </a:r>
            <a:endParaRPr kumimoji="0" lang="nb-NO" altLang="nb-NO" sz="1800" b="0" i="0" u="none" strike="noStrike" cap="none" normalizeH="0" baseline="0" dirty="0" smtClean="0">
              <a:ln>
                <a:noFill/>
              </a:ln>
              <a:solidFill>
                <a:schemeClr val="tx1"/>
              </a:solidFill>
              <a:effectLst/>
              <a:latin typeface="Arial" panose="020B0604020202020204" pitchFamily="34" charset="0"/>
            </a:endParaRPr>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890" y="1496292"/>
            <a:ext cx="4746625" cy="120808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a:spLocks noChangeArrowheads="1"/>
          </p:cNvSpPr>
          <p:nvPr/>
        </p:nvSpPr>
        <p:spPr bwMode="auto">
          <a:xfrm>
            <a:off x="1183515" y="23760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b-NO" altLang="nb-NO" sz="10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nb-NO" altLang="nb-NO" sz="10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endParaRPr kumimoji="0" lang="nb-NO" altLang="nb-NO" sz="1800" b="0" i="0" u="none" strike="noStrike" cap="none" normalizeH="0" baseline="0" smtClean="0">
              <a:ln>
                <a:noFill/>
              </a:ln>
              <a:solidFill>
                <a:schemeClr val="tx1"/>
              </a:solidFill>
              <a:effectLst/>
              <a:latin typeface="Arial" panose="020B0604020202020204" pitchFamily="34" charset="0"/>
            </a:endParaRPr>
          </a:p>
        </p:txBody>
      </p:sp>
      <p:sp>
        <p:nvSpPr>
          <p:cNvPr id="10" name="Rectangle 9"/>
          <p:cNvSpPr/>
          <p:nvPr/>
        </p:nvSpPr>
        <p:spPr>
          <a:xfrm>
            <a:off x="6040582" y="1573895"/>
            <a:ext cx="2334491" cy="861774"/>
          </a:xfrm>
          <a:prstGeom prst="rect">
            <a:avLst/>
          </a:prstGeom>
        </p:spPr>
        <p:txBody>
          <a:bodyPr wrap="square">
            <a:spAutoFit/>
          </a:bodyPr>
          <a:lstStyle/>
          <a:p>
            <a:pPr algn="just">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Flere forutsetninger kreves for at en skal lykkes med endring. Over er 4 viktige suksessfaktorer som bør være tilstede for at endringsprosjekter skal være vellykkede.</a:t>
            </a:r>
            <a:endParaRPr lang="nb-NO" sz="10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12" name="Picture 11"/>
          <p:cNvPicPr/>
          <p:nvPr/>
        </p:nvPicPr>
        <p:blipFill>
          <a:blip r:embed="rId3"/>
          <a:stretch>
            <a:fillRect/>
          </a:stretch>
        </p:blipFill>
        <p:spPr>
          <a:xfrm>
            <a:off x="1100224" y="3334474"/>
            <a:ext cx="4655291" cy="2602200"/>
          </a:xfrm>
          <a:prstGeom prst="rect">
            <a:avLst/>
          </a:prstGeom>
        </p:spPr>
      </p:pic>
      <p:sp>
        <p:nvSpPr>
          <p:cNvPr id="11" name="Rectangle 10"/>
          <p:cNvSpPr/>
          <p:nvPr/>
        </p:nvSpPr>
        <p:spPr>
          <a:xfrm>
            <a:off x="1008890" y="6004482"/>
            <a:ext cx="4572000" cy="246221"/>
          </a:xfrm>
          <a:prstGeom prst="rect">
            <a:avLst/>
          </a:prstGeom>
        </p:spPr>
        <p:txBody>
          <a:bodyPr>
            <a:spAutoFit/>
          </a:bodyPr>
          <a:lstStyle/>
          <a:p>
            <a:pPr>
              <a:spcAft>
                <a:spcPts val="0"/>
              </a:spcAft>
            </a:pPr>
            <a:r>
              <a:rPr lang="nb-NO" sz="1000" i="1" dirty="0">
                <a:latin typeface="Arial" panose="020B0604020202020204" pitchFamily="34" charset="0"/>
                <a:ea typeface="Calibri" panose="020F0502020204030204" pitchFamily="34" charset="0"/>
                <a:cs typeface="Times New Roman" panose="02020603050405020304" pitchFamily="18" charset="0"/>
              </a:rPr>
              <a:t>Bilde: Konsekvenser av manglende forutsetninger</a:t>
            </a:r>
            <a:endParaRPr lang="nb-NO" sz="10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3" name="Rectangle 12"/>
          <p:cNvSpPr/>
          <p:nvPr/>
        </p:nvSpPr>
        <p:spPr>
          <a:xfrm>
            <a:off x="6040582" y="3334474"/>
            <a:ext cx="2334491" cy="2400657"/>
          </a:xfrm>
          <a:prstGeom prst="rect">
            <a:avLst/>
          </a:prstGeom>
        </p:spPr>
        <p:txBody>
          <a:bodyPr wrap="square">
            <a:spAutoFit/>
          </a:bodyPr>
          <a:lstStyle/>
          <a:p>
            <a:pPr algn="just">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Bildet </a:t>
            </a:r>
            <a:r>
              <a:rPr lang="nb-NO" sz="1000" dirty="0" smtClean="0">
                <a:latin typeface="Arial" panose="020B0604020202020204" pitchFamily="34" charset="0"/>
                <a:ea typeface="Calibri" panose="020F0502020204030204" pitchFamily="34" charset="0"/>
                <a:cs typeface="Times New Roman" panose="02020603050405020304" pitchFamily="18" charset="0"/>
              </a:rPr>
              <a:t>viser </a:t>
            </a:r>
            <a:r>
              <a:rPr lang="nb-NO" sz="1000" dirty="0">
                <a:latin typeface="Arial" panose="020B0604020202020204" pitchFamily="34" charset="0"/>
                <a:ea typeface="Calibri" panose="020F0502020204030204" pitchFamily="34" charset="0"/>
                <a:cs typeface="Times New Roman" panose="02020603050405020304" pitchFamily="18" charset="0"/>
              </a:rPr>
              <a:t>konsekvensene av at de ulike forutsetningene ikke er tilstede. Fravær av opplevd forandringsbehov blant interessenter leder til lite fokus og lav prioritet. Fravær av felles fremtidsbilde gir et prosjekt som starter lovende, men som snart svekkes. Fravær av tilstrekkelige ressurser og kapasitet til omstillingsprosessen kan skape uro og frustrasjon. Om de første skrittene ikke gjøres på riktig måte kan det føre til at utviklingen går i feil retning – starten av en endringsprosess kan derfor være avgjørende.</a:t>
            </a:r>
            <a:endParaRPr lang="nb-NO" sz="1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1849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194628" y="810490"/>
            <a:ext cx="7407404" cy="607147"/>
          </a:xfrm>
        </p:spPr>
        <p:txBody>
          <a:bodyPr>
            <a:normAutofit fontScale="90000"/>
          </a:bodyPr>
          <a:lstStyle/>
          <a:p>
            <a:r>
              <a:rPr lang="nb-NO" dirty="0" smtClean="0"/>
              <a:t>Modeller for involvering </a:t>
            </a:r>
            <a:r>
              <a:rPr lang="nb-NO" dirty="0"/>
              <a:t/>
            </a:r>
            <a:br>
              <a:rPr lang="nb-NO" dirty="0"/>
            </a:br>
            <a:r>
              <a:rPr lang="nb-NO" dirty="0"/>
              <a:t/>
            </a:r>
            <a:br>
              <a:rPr lang="nb-NO" dirty="0"/>
            </a:br>
            <a:endParaRPr lang="nb-NO" dirty="0"/>
          </a:p>
        </p:txBody>
      </p:sp>
      <p:sp>
        <p:nvSpPr>
          <p:cNvPr id="8" name="Rectangle 3"/>
          <p:cNvSpPr>
            <a:spLocks noChangeArrowheads="1"/>
          </p:cNvSpPr>
          <p:nvPr/>
        </p:nvSpPr>
        <p:spPr bwMode="auto">
          <a:xfrm>
            <a:off x="1183515" y="23760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b-NO" altLang="nb-NO" sz="10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r>
            <a:br>
              <a:rPr kumimoji="0" lang="nb-NO" altLang="nb-NO" sz="10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endParaRPr kumimoji="0" lang="nb-NO" altLang="nb-NO" sz="1800" b="0" i="0" u="none" strike="noStrike" cap="none" normalizeH="0" baseline="0" smtClean="0">
              <a:ln>
                <a:noFill/>
              </a:ln>
              <a:solidFill>
                <a:schemeClr val="tx1"/>
              </a:solidFill>
              <a:effectLst/>
              <a:latin typeface="Arial" panose="020B0604020202020204" pitchFamily="34" charset="0"/>
            </a:endParaRPr>
          </a:p>
        </p:txBody>
      </p:sp>
      <p:pic>
        <p:nvPicPr>
          <p:cNvPr id="14" name="Picture 13"/>
          <p:cNvPicPr/>
          <p:nvPr/>
        </p:nvPicPr>
        <p:blipFill>
          <a:blip r:embed="rId3"/>
          <a:stretch>
            <a:fillRect/>
          </a:stretch>
        </p:blipFill>
        <p:spPr>
          <a:xfrm>
            <a:off x="1085272" y="1011440"/>
            <a:ext cx="4064000" cy="1662430"/>
          </a:xfrm>
          <a:prstGeom prst="rect">
            <a:avLst/>
          </a:prstGeom>
        </p:spPr>
      </p:pic>
      <p:sp>
        <p:nvSpPr>
          <p:cNvPr id="3" name="Rectangle 2"/>
          <p:cNvSpPr/>
          <p:nvPr/>
        </p:nvSpPr>
        <p:spPr>
          <a:xfrm>
            <a:off x="1054798" y="2648239"/>
            <a:ext cx="1991251" cy="246221"/>
          </a:xfrm>
          <a:prstGeom prst="rect">
            <a:avLst/>
          </a:prstGeom>
        </p:spPr>
        <p:txBody>
          <a:bodyPr wrap="none">
            <a:spAutoFit/>
          </a:bodyPr>
          <a:lstStyle/>
          <a:p>
            <a:pPr>
              <a:spcAft>
                <a:spcPts val="0"/>
              </a:spcAft>
            </a:pPr>
            <a:r>
              <a:rPr lang="nb-NO" sz="1000" i="1" dirty="0">
                <a:latin typeface="Arial" panose="020B0604020202020204" pitchFamily="34" charset="0"/>
                <a:ea typeface="Calibri" panose="020F0502020204030204" pitchFamily="34" charset="0"/>
                <a:cs typeface="Times New Roman" panose="02020603050405020304" pitchFamily="18" charset="0"/>
              </a:rPr>
              <a:t>Bilde: Modell for å skape aksept</a:t>
            </a:r>
            <a:endParaRPr lang="nb-NO" sz="10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054798" y="2932200"/>
            <a:ext cx="4064000" cy="3939540"/>
          </a:xfrm>
          <a:prstGeom prst="rect">
            <a:avLst/>
          </a:prstGeom>
        </p:spPr>
        <p:txBody>
          <a:bodyPr wrap="square">
            <a:spAutoFit/>
          </a:bodyPr>
          <a:lstStyle/>
          <a:p>
            <a:pPr>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En konstruktiv tilnærming til samme tema er å jobbe for aksept – det motsatte av motstand.</a:t>
            </a:r>
          </a:p>
          <a:p>
            <a:pPr>
              <a:spcAft>
                <a:spcPts val="0"/>
              </a:spcAft>
            </a:pPr>
            <a:r>
              <a:rPr lang="nb-NO" sz="1000" b="1" dirty="0">
                <a:latin typeface="Arial" panose="020B0604020202020204" pitchFamily="34" charset="0"/>
                <a:ea typeface="Calibri" panose="020F0502020204030204" pitchFamily="34" charset="0"/>
                <a:cs typeface="Times New Roman" panose="02020603050405020304" pitchFamily="18" charset="0"/>
              </a:rPr>
              <a:t> </a:t>
            </a:r>
            <a:endParaRPr lang="nb-NO" sz="10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Aksept forutsetter både kunnskap og motivasjon. Kunnskap har både en informasjons- og en treningskomponent. Uten informasjon oppstår det usikkerhet og mistillit – har ledelsen noe å skjule?  Det å ikke kunne kan være til stor hinder for å gjennomføre endringen. Som Kanter viser er redsel for å ikke mestre den nye situasjonen et hovedårsak for motstand. </a:t>
            </a:r>
          </a:p>
          <a:p>
            <a:pPr>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Motivasjon har på samme måte to komponenter: Å ville er drivkraften for all atferd. Her er igjen avveiinger” </a:t>
            </a:r>
            <a:r>
              <a:rPr lang="nb-NO" sz="1000" dirty="0" err="1">
                <a:latin typeface="Arial" panose="020B0604020202020204" pitchFamily="34" charset="0"/>
                <a:ea typeface="Calibri" panose="020F0502020204030204" pitchFamily="34" charset="0"/>
                <a:cs typeface="Times New Roman" panose="02020603050405020304" pitchFamily="18" charset="0"/>
              </a:rPr>
              <a:t>What</a:t>
            </a:r>
            <a:r>
              <a:rPr lang="nb-NO" sz="1000" dirty="0">
                <a:latin typeface="Arial" panose="020B0604020202020204" pitchFamily="34" charset="0"/>
                <a:ea typeface="Calibri" panose="020F0502020204030204" pitchFamily="34" charset="0"/>
                <a:cs typeface="Times New Roman" panose="02020603050405020304" pitchFamily="18" charset="0"/>
              </a:rPr>
              <a:t> is in it for </a:t>
            </a:r>
            <a:r>
              <a:rPr lang="nb-NO" sz="1000" dirty="0" err="1">
                <a:latin typeface="Arial" panose="020B0604020202020204" pitchFamily="34" charset="0"/>
                <a:ea typeface="Calibri" panose="020F0502020204030204" pitchFamily="34" charset="0"/>
                <a:cs typeface="Times New Roman" panose="02020603050405020304" pitchFamily="18" charset="0"/>
              </a:rPr>
              <a:t>me</a:t>
            </a:r>
            <a:r>
              <a:rPr lang="nb-NO" sz="1000" dirty="0">
                <a:latin typeface="Arial" panose="020B0604020202020204" pitchFamily="34" charset="0"/>
                <a:ea typeface="Calibri" panose="020F0502020204030204" pitchFamily="34" charset="0"/>
                <a:cs typeface="Times New Roman" panose="02020603050405020304" pitchFamily="18" charset="0"/>
              </a:rPr>
              <a:t>?” viktig. Hvilke insentiver kan man bygge for sine ansatte for å være med? Det siste element -” å ha lov” – eksempel: Linke det opp mot konsekvenskultur</a:t>
            </a:r>
          </a:p>
          <a:p>
            <a:pPr>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God lederatferd for å skape aksept:</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Sørg for god informasjon og mye dialog!</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Møt motargumenter med åpenhet – hva er kjernen i det?</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Tren på ny atferd, formidle nye kompetanser</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Prøv å forstå den personlige “</a:t>
            </a:r>
            <a:r>
              <a:rPr lang="nb-NO" sz="1000" dirty="0" err="1">
                <a:latin typeface="Arial" panose="020B0604020202020204" pitchFamily="34" charset="0"/>
                <a:ea typeface="Calibri" panose="020F0502020204030204" pitchFamily="34" charset="0"/>
                <a:cs typeface="Times New Roman" panose="02020603050405020304" pitchFamily="18" charset="0"/>
              </a:rPr>
              <a:t>What´s</a:t>
            </a:r>
            <a:r>
              <a:rPr lang="nb-NO" sz="1000" dirty="0">
                <a:latin typeface="Arial" panose="020B0604020202020204" pitchFamily="34" charset="0"/>
                <a:ea typeface="Calibri" panose="020F0502020204030204" pitchFamily="34" charset="0"/>
                <a:cs typeface="Times New Roman" panose="02020603050405020304" pitchFamily="18" charset="0"/>
              </a:rPr>
              <a:t> in it for </a:t>
            </a:r>
            <a:r>
              <a:rPr lang="nb-NO" sz="1000" dirty="0" err="1">
                <a:latin typeface="Arial" panose="020B0604020202020204" pitchFamily="34" charset="0"/>
                <a:ea typeface="Calibri" panose="020F0502020204030204" pitchFamily="34" charset="0"/>
                <a:cs typeface="Times New Roman" panose="02020603050405020304" pitchFamily="18" charset="0"/>
              </a:rPr>
              <a:t>me</a:t>
            </a:r>
            <a:r>
              <a:rPr lang="nb-NO" sz="1000" dirty="0">
                <a:latin typeface="Arial" panose="020B0604020202020204" pitchFamily="34" charset="0"/>
                <a:ea typeface="Calibri" panose="020F0502020204030204" pitchFamily="34" charset="0"/>
                <a:cs typeface="Times New Roman" panose="02020603050405020304" pitchFamily="18" charset="0"/>
              </a:rPr>
              <a:t>?” – kan du gjøre endringen attraktiv?</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Sørg for tilpasning av systemer og prosesser</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Gi positiv oppmerksomhet til ønsket atferd</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Lev læren selv! </a:t>
            </a:r>
            <a:endParaRPr lang="nb-NO" sz="10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5499205" y="2920091"/>
            <a:ext cx="3561667" cy="2554545"/>
          </a:xfrm>
          <a:prstGeom prst="rect">
            <a:avLst/>
          </a:prstGeom>
          <a:ln>
            <a:noFill/>
          </a:ln>
        </p:spPr>
        <p:txBody>
          <a:bodyPr wrap="square">
            <a:spAutoFit/>
          </a:bodyPr>
          <a:lstStyle/>
          <a:p>
            <a:pPr>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Forskning peker på følgende sammenheng med involvering:</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Økt arbeidsmotivasjon</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Økt tilfredshet</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Høyere kvalitet i beslutninger</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Høyere </a:t>
            </a:r>
            <a:r>
              <a:rPr lang="nb-NO" sz="1000" dirty="0" err="1">
                <a:latin typeface="Arial" panose="020B0604020202020204" pitchFamily="34" charset="0"/>
                <a:ea typeface="Calibri" panose="020F0502020204030204" pitchFamily="34" charset="0"/>
                <a:cs typeface="Times New Roman" panose="02020603050405020304" pitchFamily="18" charset="0"/>
              </a:rPr>
              <a:t>akseptanse</a:t>
            </a:r>
            <a:r>
              <a:rPr lang="nb-NO" sz="1000" dirty="0">
                <a:latin typeface="Arial" panose="020B0604020202020204" pitchFamily="34" charset="0"/>
                <a:ea typeface="Calibri" panose="020F0502020204030204" pitchFamily="34" charset="0"/>
                <a:cs typeface="Times New Roman" panose="02020603050405020304" pitchFamily="18" charset="0"/>
              </a:rPr>
              <a:t> for beslutninger</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Bedre kompetanse</a:t>
            </a:r>
          </a:p>
          <a:p>
            <a:pPr>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Usikkert: Sammenheng med prestasjon</a:t>
            </a:r>
          </a:p>
          <a:p>
            <a:pPr>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 </a:t>
            </a:r>
          </a:p>
          <a:p>
            <a:pPr>
              <a:spcAft>
                <a:spcPts val="0"/>
              </a:spcAft>
            </a:pPr>
            <a:r>
              <a:rPr lang="nb-NO" sz="1000" dirty="0">
                <a:latin typeface="Arial" panose="020B0604020202020204" pitchFamily="34" charset="0"/>
                <a:ea typeface="Calibri" panose="020F0502020204030204" pitchFamily="34" charset="0"/>
                <a:cs typeface="Times New Roman" panose="02020603050405020304" pitchFamily="18" charset="0"/>
              </a:rPr>
              <a:t>Spørsmål og utfordringer rundt involvering:</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Hvor mange og hvilke medarbeidere skal involveres? Dilemma: Bred involvering koster tid og ressurser</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Hvordan håndtere divergerende interesser? Dilemma: Kan ikke gjøre alle til lags </a:t>
            </a:r>
          </a:p>
          <a:p>
            <a:pPr marL="342900" lvl="0" indent="-342900">
              <a:spcAft>
                <a:spcPts val="0"/>
              </a:spcAft>
              <a:buFont typeface="Arial" panose="020B0604020202020204" pitchFamily="34" charset="0"/>
              <a:buChar char="•"/>
              <a:tabLst>
                <a:tab pos="457200" algn="l"/>
              </a:tabLst>
            </a:pPr>
            <a:r>
              <a:rPr lang="nb-NO" sz="1000" dirty="0">
                <a:latin typeface="Arial" panose="020B0604020202020204" pitchFamily="34" charset="0"/>
                <a:ea typeface="Calibri" panose="020F0502020204030204" pitchFamily="34" charset="0"/>
                <a:cs typeface="Times New Roman" panose="02020603050405020304" pitchFamily="18" charset="0"/>
              </a:rPr>
              <a:t>NB! Gå aldri inn i ”late”-prosesser – gjør rammen for involvering tydelig Dilemma: Akademisk frihet </a:t>
            </a:r>
            <a:r>
              <a:rPr lang="nb-NO" sz="1000" dirty="0" err="1">
                <a:latin typeface="Arial" panose="020B0604020202020204" pitchFamily="34" charset="0"/>
                <a:ea typeface="Calibri" panose="020F0502020204030204" pitchFamily="34" charset="0"/>
                <a:cs typeface="Times New Roman" panose="02020603050405020304" pitchFamily="18" charset="0"/>
              </a:rPr>
              <a:t>vs</a:t>
            </a:r>
            <a:r>
              <a:rPr lang="nb-NO" sz="1000" dirty="0">
                <a:latin typeface="Arial" panose="020B0604020202020204" pitchFamily="34" charset="0"/>
                <a:ea typeface="Calibri" panose="020F0502020204030204" pitchFamily="34" charset="0"/>
                <a:cs typeface="Times New Roman" panose="02020603050405020304" pitchFamily="18" charset="0"/>
              </a:rPr>
              <a:t> overordnede rammer</a:t>
            </a:r>
            <a:endParaRPr lang="nb-NO" sz="10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15" name="Picture 14"/>
          <p:cNvPicPr/>
          <p:nvPr/>
        </p:nvPicPr>
        <p:blipFill>
          <a:blip r:embed="rId4"/>
          <a:stretch>
            <a:fillRect/>
          </a:stretch>
        </p:blipFill>
        <p:spPr>
          <a:xfrm>
            <a:off x="5499205" y="810490"/>
            <a:ext cx="3242310" cy="1869440"/>
          </a:xfrm>
          <a:prstGeom prst="rect">
            <a:avLst/>
          </a:prstGeom>
        </p:spPr>
      </p:pic>
      <p:sp>
        <p:nvSpPr>
          <p:cNvPr id="6" name="Rectangle 5"/>
          <p:cNvSpPr/>
          <p:nvPr/>
        </p:nvSpPr>
        <p:spPr>
          <a:xfrm>
            <a:off x="5499205" y="2650678"/>
            <a:ext cx="1745991" cy="246221"/>
          </a:xfrm>
          <a:prstGeom prst="rect">
            <a:avLst/>
          </a:prstGeom>
        </p:spPr>
        <p:txBody>
          <a:bodyPr wrap="none">
            <a:spAutoFit/>
          </a:bodyPr>
          <a:lstStyle/>
          <a:p>
            <a:pPr>
              <a:spcAft>
                <a:spcPts val="0"/>
              </a:spcAft>
            </a:pPr>
            <a:r>
              <a:rPr lang="nb-NO" sz="1000" i="1" dirty="0">
                <a:latin typeface="Arial" panose="020B0604020202020204" pitchFamily="34" charset="0"/>
                <a:ea typeface="Calibri" panose="020F0502020204030204" pitchFamily="34" charset="0"/>
                <a:cs typeface="Times New Roman" panose="02020603050405020304" pitchFamily="18" charset="0"/>
              </a:rPr>
              <a:t>Bilde: Modell for involvering</a:t>
            </a:r>
            <a:endParaRPr lang="nb-NO" sz="1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9712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tel 1"/>
          <p:cNvSpPr>
            <a:spLocks noGrp="1"/>
          </p:cNvSpPr>
          <p:nvPr>
            <p:ph type="title"/>
          </p:nvPr>
        </p:nvSpPr>
        <p:spPr>
          <a:xfrm>
            <a:off x="1055915" y="260534"/>
            <a:ext cx="6769100" cy="1025525"/>
          </a:xfrm>
        </p:spPr>
        <p:txBody>
          <a:bodyPr/>
          <a:lstStyle/>
          <a:p>
            <a:r>
              <a:rPr lang="nb-NO" dirty="0" smtClean="0">
                <a:latin typeface="Arial" charset="0"/>
                <a:ea typeface="ＭＳ Ｐゴシック" charset="0"/>
                <a:cs typeface="ＭＳ Ｐゴシック" charset="0"/>
              </a:rPr>
              <a:t>Modell 3: Interessentanalyse</a:t>
            </a:r>
            <a:endParaRPr lang="nb-NO" dirty="0">
              <a:latin typeface="Arial" charset="0"/>
              <a:ea typeface="ＭＳ Ｐゴシック" charset="0"/>
              <a:cs typeface="ＭＳ Ｐゴシック" charset="0"/>
            </a:endParaRPr>
          </a:p>
        </p:txBody>
      </p:sp>
      <p:sp>
        <p:nvSpPr>
          <p:cNvPr id="62467" name="Plassholder for innhold 2"/>
          <p:cNvSpPr>
            <a:spLocks noGrp="1"/>
          </p:cNvSpPr>
          <p:nvPr>
            <p:ph idx="1"/>
          </p:nvPr>
        </p:nvSpPr>
        <p:spPr>
          <a:xfrm>
            <a:off x="910773" y="1524000"/>
            <a:ext cx="3788228" cy="4547748"/>
          </a:xfrm>
        </p:spPr>
        <p:txBody>
          <a:bodyPr>
            <a:normAutofit lnSpcReduction="10000"/>
          </a:bodyPr>
          <a:lstStyle/>
          <a:p>
            <a:pPr>
              <a:lnSpc>
                <a:spcPct val="90000"/>
              </a:lnSpc>
              <a:buFontTx/>
              <a:buNone/>
            </a:pPr>
            <a:r>
              <a:rPr lang="nb-NO" sz="1600" dirty="0">
                <a:latin typeface="Arial" charset="0"/>
                <a:ea typeface="ＭＳ Ｐゴシック" charset="0"/>
                <a:cs typeface="ＭＳ Ｐゴシック" charset="0"/>
              </a:rPr>
              <a:t>En interessentanalyse inneholder følgende komponenter: </a:t>
            </a:r>
            <a:endParaRPr lang="nb-NO" sz="1600" dirty="0" smtClean="0">
              <a:latin typeface="Arial" charset="0"/>
              <a:ea typeface="ＭＳ Ｐゴシック" charset="0"/>
              <a:cs typeface="ＭＳ Ｐゴシック" charset="0"/>
            </a:endParaRPr>
          </a:p>
          <a:p>
            <a:pPr>
              <a:lnSpc>
                <a:spcPct val="80000"/>
              </a:lnSpc>
              <a:buFontTx/>
              <a:buNone/>
            </a:pPr>
            <a:endParaRPr lang="nb-NO" sz="1600" dirty="0">
              <a:latin typeface="Arial" charset="0"/>
              <a:ea typeface="ＭＳ Ｐゴシック" charset="0"/>
              <a:cs typeface="ＭＳ Ｐゴシック" charset="0"/>
            </a:endParaRPr>
          </a:p>
          <a:p>
            <a:r>
              <a:rPr lang="nb-NO" sz="1600" dirty="0">
                <a:latin typeface="Arial" charset="0"/>
              </a:rPr>
              <a:t>Identifisering av </a:t>
            </a:r>
            <a:r>
              <a:rPr lang="nb-NO" sz="1600" dirty="0" smtClean="0">
                <a:latin typeface="Arial" charset="0"/>
              </a:rPr>
              <a:t>viktige grupper/nøkkelpersoner</a:t>
            </a:r>
          </a:p>
          <a:p>
            <a:endParaRPr lang="nb-NO" sz="1600" dirty="0">
              <a:latin typeface="Arial" charset="0"/>
            </a:endParaRPr>
          </a:p>
          <a:p>
            <a:r>
              <a:rPr lang="nb-NO" sz="1600" dirty="0">
                <a:latin typeface="Arial" charset="0"/>
              </a:rPr>
              <a:t>Subjektiv vurdering av </a:t>
            </a:r>
            <a:r>
              <a:rPr lang="nb-NO" sz="1600" dirty="0" smtClean="0">
                <a:latin typeface="Arial" charset="0"/>
              </a:rPr>
              <a:t>grupper/nøkkelpersoner med </a:t>
            </a:r>
            <a:r>
              <a:rPr lang="nb-NO" sz="1600" dirty="0">
                <a:latin typeface="Arial" charset="0"/>
              </a:rPr>
              <a:t>blikk på grad av påvirkning, holdning og posisjonering i </a:t>
            </a:r>
            <a:r>
              <a:rPr lang="nb-NO" sz="1600" dirty="0" smtClean="0">
                <a:latin typeface="Arial" charset="0"/>
              </a:rPr>
              <a:t>matrisen</a:t>
            </a:r>
          </a:p>
          <a:p>
            <a:endParaRPr lang="nb-NO" sz="1600" dirty="0">
              <a:latin typeface="Arial" charset="0"/>
            </a:endParaRPr>
          </a:p>
          <a:p>
            <a:r>
              <a:rPr lang="nb-NO" sz="1600" dirty="0">
                <a:latin typeface="Arial" charset="0"/>
              </a:rPr>
              <a:t>Utvikling av budskap og tiltak for å </a:t>
            </a:r>
            <a:r>
              <a:rPr lang="nb-NO" sz="1600" dirty="0" smtClean="0">
                <a:latin typeface="Arial" charset="0"/>
              </a:rPr>
              <a:t>adressere/</a:t>
            </a:r>
            <a:r>
              <a:rPr lang="nb-NO" sz="1600" dirty="0">
                <a:latin typeface="Arial" charset="0"/>
              </a:rPr>
              <a:t>involvere på en hensiktsmessig måte</a:t>
            </a:r>
            <a:r>
              <a:rPr lang="nb-NO" sz="1600" dirty="0" smtClean="0">
                <a:latin typeface="Arial" charset="0"/>
              </a:rPr>
              <a:t>.</a:t>
            </a:r>
          </a:p>
          <a:p>
            <a:endParaRPr lang="nb-NO" sz="1600" dirty="0">
              <a:latin typeface="Arial" charset="0"/>
            </a:endParaRPr>
          </a:p>
          <a:p>
            <a:pPr>
              <a:lnSpc>
                <a:spcPct val="80000"/>
              </a:lnSpc>
            </a:pPr>
            <a:r>
              <a:rPr lang="nb-NO" sz="1600" dirty="0">
                <a:latin typeface="Arial" charset="0"/>
                <a:ea typeface="ＭＳ Ｐゴシック" charset="0"/>
                <a:cs typeface="ＭＳ Ｐゴシック" charset="0"/>
              </a:rPr>
              <a:t>Oppdatering av endringsstrategi basert på de ovenstående vurderinger</a:t>
            </a:r>
          </a:p>
          <a:p>
            <a:pPr>
              <a:lnSpc>
                <a:spcPct val="80000"/>
              </a:lnSpc>
            </a:pPr>
            <a:endParaRPr lang="nb-NO" sz="1600" dirty="0">
              <a:latin typeface="Arial" charset="0"/>
              <a:ea typeface="ＭＳ Ｐゴシック" charset="0"/>
              <a:cs typeface="ＭＳ Ｐゴシック" charset="0"/>
            </a:endParaRPr>
          </a:p>
        </p:txBody>
      </p:sp>
      <p:grpSp>
        <p:nvGrpSpPr>
          <p:cNvPr id="5" name="Group 4"/>
          <p:cNvGrpSpPr/>
          <p:nvPr/>
        </p:nvGrpSpPr>
        <p:grpSpPr>
          <a:xfrm>
            <a:off x="4502784" y="1954300"/>
            <a:ext cx="4316313" cy="3406718"/>
            <a:chOff x="476800" y="1012825"/>
            <a:chExt cx="5819225" cy="4176783"/>
          </a:xfrm>
          <a:solidFill>
            <a:schemeClr val="accent1">
              <a:lumMod val="60000"/>
              <a:lumOff val="40000"/>
            </a:schemeClr>
          </a:solidFill>
        </p:grpSpPr>
        <p:sp>
          <p:nvSpPr>
            <p:cNvPr id="6" name="Rektangel 2"/>
            <p:cNvSpPr/>
            <p:nvPr/>
          </p:nvSpPr>
          <p:spPr>
            <a:xfrm>
              <a:off x="4105275" y="1292225"/>
              <a:ext cx="1868488" cy="1787525"/>
            </a:xfrm>
            <a:prstGeom prst="rect">
              <a:avLst/>
            </a:prstGeom>
            <a:solidFill>
              <a:schemeClr val="accent1">
                <a:lumMod val="75000"/>
              </a:schemeClr>
            </a:solidFill>
            <a:ln>
              <a:solidFill>
                <a:schemeClr val="accent5">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nb-NO" sz="1200">
                <a:latin typeface="Helvetica Light"/>
                <a:cs typeface="Helvetica Light"/>
              </a:endParaRPr>
            </a:p>
          </p:txBody>
        </p:sp>
        <p:sp>
          <p:nvSpPr>
            <p:cNvPr id="7" name="Rektangel 3"/>
            <p:cNvSpPr/>
            <p:nvPr/>
          </p:nvSpPr>
          <p:spPr>
            <a:xfrm>
              <a:off x="2236788" y="1292225"/>
              <a:ext cx="1868487" cy="1787525"/>
            </a:xfrm>
            <a:prstGeom prst="rect">
              <a:avLst/>
            </a:prstGeom>
            <a:solidFill>
              <a:schemeClr val="accent1">
                <a:lumMod val="60000"/>
                <a:lumOff val="40000"/>
              </a:schemeClr>
            </a:solidFill>
            <a:ln>
              <a:solidFill>
                <a:schemeClr val="accent5">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nb-NO" sz="1200">
                <a:latin typeface="Helvetica Light"/>
                <a:cs typeface="Helvetica Light"/>
              </a:endParaRPr>
            </a:p>
          </p:txBody>
        </p:sp>
        <p:sp>
          <p:nvSpPr>
            <p:cNvPr id="8" name="Rektangel 4"/>
            <p:cNvSpPr/>
            <p:nvPr/>
          </p:nvSpPr>
          <p:spPr>
            <a:xfrm>
              <a:off x="2236788" y="3079750"/>
              <a:ext cx="1868487" cy="1785938"/>
            </a:xfrm>
            <a:prstGeom prst="rect">
              <a:avLst/>
            </a:prstGeom>
            <a:solidFill>
              <a:schemeClr val="accent1">
                <a:lumMod val="20000"/>
                <a:lumOff val="80000"/>
              </a:schemeClr>
            </a:solidFill>
            <a:ln>
              <a:solidFill>
                <a:schemeClr val="accent5">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nb-NO" sz="1200">
                <a:latin typeface="Helvetica Light"/>
                <a:cs typeface="Helvetica Light"/>
              </a:endParaRPr>
            </a:p>
          </p:txBody>
        </p:sp>
        <p:sp>
          <p:nvSpPr>
            <p:cNvPr id="9" name="Rektangel 5"/>
            <p:cNvSpPr/>
            <p:nvPr/>
          </p:nvSpPr>
          <p:spPr>
            <a:xfrm>
              <a:off x="4105275" y="3079750"/>
              <a:ext cx="1868488" cy="1785938"/>
            </a:xfrm>
            <a:prstGeom prst="rect">
              <a:avLst/>
            </a:prstGeom>
            <a:solidFill>
              <a:schemeClr val="accent1">
                <a:lumMod val="40000"/>
                <a:lumOff val="60000"/>
              </a:schemeClr>
            </a:solidFill>
            <a:ln>
              <a:solidFill>
                <a:schemeClr val="accent5">
                  <a:lumMod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nb-NO" sz="1200">
                <a:latin typeface="Helvetica Light"/>
                <a:cs typeface="Helvetica Light"/>
              </a:endParaRPr>
            </a:p>
          </p:txBody>
        </p:sp>
        <p:cxnSp>
          <p:nvCxnSpPr>
            <p:cNvPr id="10" name="Rett pil 9"/>
            <p:cNvCxnSpPr/>
            <p:nvPr/>
          </p:nvCxnSpPr>
          <p:spPr>
            <a:xfrm rot="5400000" flipH="1" flipV="1">
              <a:off x="311150" y="2938463"/>
              <a:ext cx="3852863" cy="1587"/>
            </a:xfrm>
            <a:prstGeom prst="straightConnector1">
              <a:avLst/>
            </a:prstGeom>
            <a:grpFill/>
            <a:ln>
              <a:solidFill>
                <a:schemeClr val="accent5">
                  <a:lumMod val="50000"/>
                </a:schemeClr>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 name="Rett pil 11"/>
            <p:cNvCxnSpPr/>
            <p:nvPr/>
          </p:nvCxnSpPr>
          <p:spPr>
            <a:xfrm>
              <a:off x="2236788" y="4865688"/>
              <a:ext cx="4059237" cy="1587"/>
            </a:xfrm>
            <a:prstGeom prst="straightConnector1">
              <a:avLst/>
            </a:prstGeom>
            <a:grpFill/>
            <a:ln>
              <a:solidFill>
                <a:schemeClr val="accent5">
                  <a:lumMod val="50000"/>
                </a:schemeClr>
              </a:solidFill>
              <a:tailEnd type="arrow"/>
            </a:ln>
            <a:effectLst/>
          </p:spPr>
          <p:style>
            <a:lnRef idx="2">
              <a:schemeClr val="accent1"/>
            </a:lnRef>
            <a:fillRef idx="0">
              <a:schemeClr val="accent1"/>
            </a:fillRef>
            <a:effectRef idx="1">
              <a:schemeClr val="accent1"/>
            </a:effectRef>
            <a:fontRef idx="minor">
              <a:schemeClr val="tx1"/>
            </a:fontRef>
          </p:style>
        </p:cxnSp>
        <p:sp>
          <p:nvSpPr>
            <p:cNvPr id="12" name="TekstSylinder 12"/>
            <p:cNvSpPr txBox="1">
              <a:spLocks noChangeArrowheads="1"/>
            </p:cNvSpPr>
            <p:nvPr/>
          </p:nvSpPr>
          <p:spPr bwMode="auto">
            <a:xfrm>
              <a:off x="476800" y="2894012"/>
              <a:ext cx="1502912" cy="566021"/>
            </a:xfrm>
            <a:prstGeom prst="rect">
              <a:avLst/>
            </a:prstGeom>
            <a:solidFill>
              <a:schemeClr val="bg1"/>
            </a:solidFill>
            <a:ln w="9525">
              <a:noFill/>
              <a:miter lim="800000"/>
              <a:headEnd/>
              <a:tailEnd/>
            </a:ln>
          </p:spPr>
          <p:txBody>
            <a:bodyPr wrap="square">
              <a:prstTxWarp prst="textNoShape">
                <a:avLst/>
              </a:prstTxWarp>
              <a:spAutoFit/>
            </a:bodyPr>
            <a:lstStyle/>
            <a:p>
              <a:pPr algn="ctr"/>
              <a:r>
                <a:rPr lang="nb-NO" sz="1200" dirty="0" smtClean="0">
                  <a:latin typeface="Helvetica Light" pitchFamily="1" charset="0"/>
                  <a:ea typeface="Helvetica Light" pitchFamily="1" charset="0"/>
                  <a:cs typeface="Helvetica Light" pitchFamily="1" charset="0"/>
                </a:rPr>
                <a:t>Mulighet til påvirkning</a:t>
              </a:r>
              <a:endParaRPr lang="nb-NO" sz="1200" dirty="0">
                <a:latin typeface="Helvetica Light" pitchFamily="1" charset="0"/>
                <a:ea typeface="Helvetica Light" pitchFamily="1" charset="0"/>
                <a:cs typeface="Helvetica Light" pitchFamily="1" charset="0"/>
              </a:endParaRPr>
            </a:p>
          </p:txBody>
        </p:sp>
        <p:sp>
          <p:nvSpPr>
            <p:cNvPr id="13" name="TekstSylinder 14"/>
            <p:cNvSpPr txBox="1">
              <a:spLocks noChangeArrowheads="1"/>
            </p:cNvSpPr>
            <p:nvPr/>
          </p:nvSpPr>
          <p:spPr bwMode="auto">
            <a:xfrm>
              <a:off x="1811338" y="4497388"/>
              <a:ext cx="560172" cy="320745"/>
            </a:xfrm>
            <a:prstGeom prst="rect">
              <a:avLst/>
            </a:prstGeom>
            <a:noFill/>
            <a:ln w="9525">
              <a:noFill/>
              <a:miter lim="800000"/>
              <a:headEnd/>
              <a:tailEnd/>
            </a:ln>
          </p:spPr>
          <p:txBody>
            <a:bodyPr wrap="none">
              <a:prstTxWarp prst="textNoShape">
                <a:avLst/>
              </a:prstTxWarp>
              <a:spAutoFit/>
            </a:bodyPr>
            <a:lstStyle/>
            <a:p>
              <a:r>
                <a:rPr lang="nb-NO" sz="1050" dirty="0">
                  <a:latin typeface="Helvetica Light" pitchFamily="1" charset="0"/>
                  <a:ea typeface="Helvetica Light" pitchFamily="1" charset="0"/>
                  <a:cs typeface="Helvetica Light" pitchFamily="1" charset="0"/>
                </a:rPr>
                <a:t>Lav</a:t>
              </a:r>
            </a:p>
          </p:txBody>
        </p:sp>
        <p:sp>
          <p:nvSpPr>
            <p:cNvPr id="14" name="TekstSylinder 15"/>
            <p:cNvSpPr txBox="1">
              <a:spLocks noChangeArrowheads="1"/>
            </p:cNvSpPr>
            <p:nvPr/>
          </p:nvSpPr>
          <p:spPr bwMode="auto">
            <a:xfrm>
              <a:off x="2238375" y="4868863"/>
              <a:ext cx="905958" cy="320745"/>
            </a:xfrm>
            <a:prstGeom prst="rect">
              <a:avLst/>
            </a:prstGeom>
            <a:solidFill>
              <a:schemeClr val="bg1"/>
            </a:solidFill>
            <a:ln w="9525">
              <a:noFill/>
              <a:miter lim="800000"/>
              <a:headEnd/>
              <a:tailEnd/>
            </a:ln>
          </p:spPr>
          <p:txBody>
            <a:bodyPr wrap="none">
              <a:prstTxWarp prst="textNoShape">
                <a:avLst/>
              </a:prstTxWarp>
              <a:spAutoFit/>
            </a:bodyPr>
            <a:lstStyle/>
            <a:p>
              <a:r>
                <a:rPr lang="nb-NO" sz="1050" dirty="0" smtClean="0">
                  <a:latin typeface="Helvetica Light" pitchFamily="1" charset="0"/>
                  <a:ea typeface="Helvetica Light" pitchFamily="1" charset="0"/>
                  <a:cs typeface="Helvetica Light" pitchFamily="1" charset="0"/>
                </a:rPr>
                <a:t>Negativ</a:t>
              </a:r>
              <a:endParaRPr lang="nb-NO" sz="1050" dirty="0">
                <a:latin typeface="Helvetica Light" pitchFamily="1" charset="0"/>
                <a:ea typeface="Helvetica Light" pitchFamily="1" charset="0"/>
                <a:cs typeface="Helvetica Light" pitchFamily="1" charset="0"/>
              </a:endParaRPr>
            </a:p>
          </p:txBody>
        </p:sp>
        <p:sp>
          <p:nvSpPr>
            <p:cNvPr id="15" name="TekstSylinder 16"/>
            <p:cNvSpPr txBox="1">
              <a:spLocks noChangeArrowheads="1"/>
            </p:cNvSpPr>
            <p:nvPr/>
          </p:nvSpPr>
          <p:spPr bwMode="auto">
            <a:xfrm>
              <a:off x="5418138" y="4868863"/>
              <a:ext cx="802222" cy="320745"/>
            </a:xfrm>
            <a:prstGeom prst="rect">
              <a:avLst/>
            </a:prstGeom>
            <a:solidFill>
              <a:schemeClr val="bg1"/>
            </a:solidFill>
            <a:ln w="9525">
              <a:noFill/>
              <a:miter lim="800000"/>
              <a:headEnd/>
              <a:tailEnd/>
            </a:ln>
          </p:spPr>
          <p:txBody>
            <a:bodyPr wrap="none">
              <a:prstTxWarp prst="textNoShape">
                <a:avLst/>
              </a:prstTxWarp>
              <a:spAutoFit/>
            </a:bodyPr>
            <a:lstStyle/>
            <a:p>
              <a:r>
                <a:rPr lang="nb-NO" sz="1050" dirty="0" smtClean="0">
                  <a:latin typeface="Helvetica Light" pitchFamily="1" charset="0"/>
                  <a:ea typeface="Helvetica Light" pitchFamily="1" charset="0"/>
                  <a:cs typeface="Helvetica Light" pitchFamily="1" charset="0"/>
                </a:rPr>
                <a:t>Positiv</a:t>
              </a:r>
              <a:endParaRPr lang="nb-NO" sz="1050" dirty="0">
                <a:latin typeface="Helvetica Light" pitchFamily="1" charset="0"/>
                <a:ea typeface="Helvetica Light" pitchFamily="1" charset="0"/>
                <a:cs typeface="Helvetica Light" pitchFamily="1" charset="0"/>
              </a:endParaRPr>
            </a:p>
          </p:txBody>
        </p:sp>
        <p:sp>
          <p:nvSpPr>
            <p:cNvPr id="16" name="TekstSylinder 17"/>
            <p:cNvSpPr txBox="1">
              <a:spLocks noChangeArrowheads="1"/>
            </p:cNvSpPr>
            <p:nvPr/>
          </p:nvSpPr>
          <p:spPr bwMode="auto">
            <a:xfrm>
              <a:off x="1765300" y="1292226"/>
              <a:ext cx="594750" cy="320745"/>
            </a:xfrm>
            <a:prstGeom prst="rect">
              <a:avLst/>
            </a:prstGeom>
            <a:noFill/>
            <a:ln w="9525">
              <a:noFill/>
              <a:miter lim="800000"/>
              <a:headEnd/>
              <a:tailEnd/>
            </a:ln>
          </p:spPr>
          <p:txBody>
            <a:bodyPr wrap="none">
              <a:prstTxWarp prst="textNoShape">
                <a:avLst/>
              </a:prstTxWarp>
              <a:spAutoFit/>
            </a:bodyPr>
            <a:lstStyle/>
            <a:p>
              <a:r>
                <a:rPr lang="nb-NO" sz="1050" dirty="0">
                  <a:latin typeface="Helvetica Light" pitchFamily="1" charset="0"/>
                  <a:ea typeface="Helvetica Light" pitchFamily="1" charset="0"/>
                  <a:cs typeface="Helvetica Light" pitchFamily="1" charset="0"/>
                </a:rPr>
                <a:t>Høy</a:t>
              </a:r>
            </a:p>
          </p:txBody>
        </p:sp>
        <p:sp>
          <p:nvSpPr>
            <p:cNvPr id="17" name="TekstSylinder 19"/>
            <p:cNvSpPr txBox="1">
              <a:spLocks noChangeArrowheads="1"/>
            </p:cNvSpPr>
            <p:nvPr/>
          </p:nvSpPr>
          <p:spPr bwMode="auto">
            <a:xfrm>
              <a:off x="2530475" y="1774825"/>
              <a:ext cx="1220788" cy="1018838"/>
            </a:xfrm>
            <a:prstGeom prst="rect">
              <a:avLst/>
            </a:prstGeom>
            <a:grpFill/>
            <a:ln w="9525">
              <a:noFill/>
              <a:miter lim="800000"/>
              <a:headEnd/>
              <a:tailEnd/>
            </a:ln>
          </p:spPr>
          <p:txBody>
            <a:bodyPr>
              <a:prstTxWarp prst="textNoShape">
                <a:avLst/>
              </a:prstTxWarp>
              <a:spAutoFit/>
            </a:bodyPr>
            <a:lstStyle/>
            <a:p>
              <a:pPr algn="ctr"/>
              <a:r>
                <a:rPr lang="nb-NO" sz="1200" dirty="0" smtClean="0">
                  <a:latin typeface="Helvetica Light" pitchFamily="1" charset="0"/>
                  <a:ea typeface="Helvetica Light" pitchFamily="1" charset="0"/>
                  <a:cs typeface="Helvetica Light" pitchFamily="1" charset="0"/>
                </a:rPr>
                <a:t>Gjøres tilfredse – møt behovene</a:t>
              </a:r>
              <a:endParaRPr lang="nb-NO" sz="1200" dirty="0">
                <a:latin typeface="Helvetica Light" pitchFamily="1" charset="0"/>
                <a:ea typeface="Helvetica Light" pitchFamily="1" charset="0"/>
                <a:cs typeface="Helvetica Light" pitchFamily="1" charset="0"/>
              </a:endParaRPr>
            </a:p>
          </p:txBody>
        </p:sp>
        <p:sp>
          <p:nvSpPr>
            <p:cNvPr id="18" name="TekstSylinder 20"/>
            <p:cNvSpPr txBox="1">
              <a:spLocks noChangeArrowheads="1"/>
            </p:cNvSpPr>
            <p:nvPr/>
          </p:nvSpPr>
          <p:spPr bwMode="auto">
            <a:xfrm>
              <a:off x="4568825" y="1774825"/>
              <a:ext cx="1227310" cy="1018838"/>
            </a:xfrm>
            <a:prstGeom prst="rect">
              <a:avLst/>
            </a:prstGeom>
            <a:noFill/>
            <a:ln w="9525">
              <a:noFill/>
              <a:miter lim="800000"/>
              <a:headEnd/>
              <a:tailEnd/>
            </a:ln>
          </p:spPr>
          <p:txBody>
            <a:bodyPr wrap="square">
              <a:prstTxWarp prst="textNoShape">
                <a:avLst/>
              </a:prstTxWarp>
              <a:spAutoFit/>
            </a:bodyPr>
            <a:lstStyle/>
            <a:p>
              <a:pPr algn="ctr"/>
              <a:r>
                <a:rPr lang="nb-NO" sz="1200" dirty="0" smtClean="0">
                  <a:latin typeface="Helvetica Light" pitchFamily="1" charset="0"/>
                  <a:ea typeface="Helvetica Light" pitchFamily="1" charset="0"/>
                  <a:cs typeface="Helvetica Light" pitchFamily="1" charset="0"/>
                </a:rPr>
                <a:t>Mobiliser – bruk som sponsor</a:t>
              </a:r>
              <a:endParaRPr lang="nb-NO" sz="1200" dirty="0">
                <a:latin typeface="Helvetica Light" pitchFamily="1" charset="0"/>
                <a:ea typeface="Helvetica Light" pitchFamily="1" charset="0"/>
                <a:cs typeface="Helvetica Light" pitchFamily="1" charset="0"/>
              </a:endParaRPr>
            </a:p>
          </p:txBody>
        </p:sp>
        <p:sp>
          <p:nvSpPr>
            <p:cNvPr id="19" name="TekstSylinder 21"/>
            <p:cNvSpPr txBox="1">
              <a:spLocks noChangeArrowheads="1"/>
            </p:cNvSpPr>
            <p:nvPr/>
          </p:nvSpPr>
          <p:spPr bwMode="auto">
            <a:xfrm>
              <a:off x="4405313" y="3702050"/>
              <a:ext cx="1317625" cy="792430"/>
            </a:xfrm>
            <a:prstGeom prst="rect">
              <a:avLst/>
            </a:prstGeom>
            <a:noFill/>
            <a:ln w="9525">
              <a:noFill/>
              <a:miter lim="800000"/>
              <a:headEnd/>
              <a:tailEnd/>
            </a:ln>
          </p:spPr>
          <p:txBody>
            <a:bodyPr>
              <a:prstTxWarp prst="textNoShape">
                <a:avLst/>
              </a:prstTxWarp>
              <a:spAutoFit/>
            </a:bodyPr>
            <a:lstStyle/>
            <a:p>
              <a:pPr algn="ctr"/>
              <a:r>
                <a:rPr lang="nb-NO" sz="1200" dirty="0" smtClean="0">
                  <a:latin typeface="Helvetica Light" pitchFamily="1" charset="0"/>
                  <a:ea typeface="Helvetica Light" pitchFamily="1" charset="0"/>
                  <a:cs typeface="Helvetica Light" pitchFamily="1" charset="0"/>
                </a:rPr>
                <a:t>Samarbeid - hold </a:t>
              </a:r>
              <a:r>
                <a:rPr lang="nb-NO" sz="1200" dirty="0">
                  <a:latin typeface="Helvetica Light" pitchFamily="1" charset="0"/>
                  <a:ea typeface="Helvetica Light" pitchFamily="1" charset="0"/>
                  <a:cs typeface="Helvetica Light" pitchFamily="1" charset="0"/>
                </a:rPr>
                <a:t>informert</a:t>
              </a:r>
            </a:p>
          </p:txBody>
        </p:sp>
        <p:sp>
          <p:nvSpPr>
            <p:cNvPr id="20" name="TekstSylinder 22"/>
            <p:cNvSpPr txBox="1">
              <a:spLocks noChangeArrowheads="1"/>
            </p:cNvSpPr>
            <p:nvPr/>
          </p:nvSpPr>
          <p:spPr bwMode="auto">
            <a:xfrm>
              <a:off x="2397600" y="3811588"/>
              <a:ext cx="1742353" cy="566021"/>
            </a:xfrm>
            <a:prstGeom prst="rect">
              <a:avLst/>
            </a:prstGeom>
            <a:noFill/>
            <a:ln w="9525">
              <a:noFill/>
              <a:miter lim="800000"/>
              <a:headEnd/>
              <a:tailEnd/>
            </a:ln>
          </p:spPr>
          <p:txBody>
            <a:bodyPr wrap="square">
              <a:prstTxWarp prst="textNoShape">
                <a:avLst/>
              </a:prstTxWarp>
              <a:spAutoFit/>
            </a:bodyPr>
            <a:lstStyle/>
            <a:p>
              <a:pPr algn="ctr"/>
              <a:r>
                <a:rPr lang="nb-NO" sz="1200" dirty="0" smtClean="0">
                  <a:latin typeface="Helvetica Light" pitchFamily="1" charset="0"/>
                  <a:ea typeface="Helvetica Light" pitchFamily="1" charset="0"/>
                  <a:cs typeface="Helvetica Light" pitchFamily="1" charset="0"/>
                </a:rPr>
                <a:t>Lav prioritet – følg med</a:t>
              </a:r>
              <a:endParaRPr lang="nb-NO" sz="1200" dirty="0">
                <a:latin typeface="Helvetica Light" pitchFamily="1" charset="0"/>
                <a:ea typeface="Helvetica Light" pitchFamily="1" charset="0"/>
                <a:cs typeface="Helvetica Light" pitchFamily="1" charset="0"/>
              </a:endParaRPr>
            </a:p>
          </p:txBody>
        </p:sp>
      </p:grpSp>
      <p:sp>
        <p:nvSpPr>
          <p:cNvPr id="21" name="TekstSylinder 12"/>
          <p:cNvSpPr txBox="1">
            <a:spLocks noChangeArrowheads="1"/>
          </p:cNvSpPr>
          <p:nvPr/>
        </p:nvSpPr>
        <p:spPr bwMode="auto">
          <a:xfrm>
            <a:off x="6482266" y="5130185"/>
            <a:ext cx="1114760" cy="461665"/>
          </a:xfrm>
          <a:prstGeom prst="rect">
            <a:avLst/>
          </a:prstGeom>
          <a:solidFill>
            <a:schemeClr val="bg1"/>
          </a:solidFill>
          <a:ln w="9525">
            <a:noFill/>
            <a:miter lim="800000"/>
            <a:headEnd/>
            <a:tailEnd/>
          </a:ln>
        </p:spPr>
        <p:txBody>
          <a:bodyPr wrap="square">
            <a:prstTxWarp prst="textNoShape">
              <a:avLst/>
            </a:prstTxWarp>
            <a:spAutoFit/>
          </a:bodyPr>
          <a:lstStyle/>
          <a:p>
            <a:pPr algn="ctr"/>
            <a:r>
              <a:rPr lang="nb-NO" sz="1200" dirty="0" smtClean="0">
                <a:latin typeface="Helvetica Light" pitchFamily="1" charset="0"/>
                <a:ea typeface="Helvetica Light" pitchFamily="1" charset="0"/>
                <a:cs typeface="Helvetica Light" pitchFamily="1" charset="0"/>
              </a:rPr>
              <a:t>Holdning til endring</a:t>
            </a:r>
            <a:endParaRPr lang="nb-NO" sz="1200" dirty="0">
              <a:latin typeface="Helvetica Light" pitchFamily="1" charset="0"/>
              <a:ea typeface="Helvetica Light" pitchFamily="1" charset="0"/>
              <a:cs typeface="Helvetica Light" pitchFamily="1" charset="0"/>
            </a:endParaRPr>
          </a:p>
        </p:txBody>
      </p:sp>
    </p:spTree>
    <p:extLst>
      <p:ext uri="{BB962C8B-B14F-4D97-AF65-F5344CB8AC3E}">
        <p14:creationId xmlns:p14="http://schemas.microsoft.com/office/powerpoint/2010/main" val="235662208"/>
      </p:ext>
    </p:extLst>
  </p:cSld>
  <p:clrMapOvr>
    <a:masterClrMapping/>
  </p:clrMapOvr>
  <p:transition spd="med" advClick="0">
    <p:fade/>
  </p:transition>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TotalTime>
  <Words>362</Words>
  <Application>Microsoft Office PowerPoint</Application>
  <PresentationFormat>Skjermfremvisning (4:3)</PresentationFormat>
  <Paragraphs>71</Paragraphs>
  <Slides>5</Slides>
  <Notes>2</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5</vt:i4>
      </vt:variant>
    </vt:vector>
  </HeadingPairs>
  <TitlesOfParts>
    <vt:vector size="12" baseType="lpstr">
      <vt:lpstr>ＭＳ Ｐゴシック</vt:lpstr>
      <vt:lpstr>Arial</vt:lpstr>
      <vt:lpstr>Calibri</vt:lpstr>
      <vt:lpstr>Helvetica Light</vt:lpstr>
      <vt:lpstr>Times New Roman</vt:lpstr>
      <vt:lpstr>Webdings</vt:lpstr>
      <vt:lpstr>Office-tema</vt:lpstr>
      <vt:lpstr>Tema: endringsledelse</vt:lpstr>
      <vt:lpstr>Innledning</vt:lpstr>
      <vt:lpstr>Modell 1: Suksessfaktorer for gjennomføring av en endring. </vt:lpstr>
      <vt:lpstr>Modeller for involvering   </vt:lpstr>
      <vt:lpstr>Modell 3: Interessentanalyse</vt:lpstr>
    </vt:vector>
  </TitlesOfParts>
  <Company>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Kolbjørn Skarpnes</dc:creator>
  <cp:lastModifiedBy>Martin Fjeldvær</cp:lastModifiedBy>
  <cp:revision>154</cp:revision>
  <dcterms:created xsi:type="dcterms:W3CDTF">2013-06-10T16:56:09Z</dcterms:created>
  <dcterms:modified xsi:type="dcterms:W3CDTF">2016-05-31T11:02:19Z</dcterms:modified>
</cp:coreProperties>
</file>