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0" r:id="rId5"/>
  </p:sldMasterIdLst>
  <p:notesMasterIdLst>
    <p:notesMasterId r:id="rId21"/>
  </p:notesMasterIdLst>
  <p:sldIdLst>
    <p:sldId id="256" r:id="rId6"/>
    <p:sldId id="2147309204" r:id="rId7"/>
    <p:sldId id="263" r:id="rId8"/>
    <p:sldId id="2147309202" r:id="rId9"/>
    <p:sldId id="2147309203" r:id="rId10"/>
    <p:sldId id="265" r:id="rId11"/>
    <p:sldId id="2147309193" r:id="rId12"/>
    <p:sldId id="2147309176" r:id="rId13"/>
    <p:sldId id="259" r:id="rId14"/>
    <p:sldId id="2147309191" r:id="rId15"/>
    <p:sldId id="2147309171" r:id="rId16"/>
    <p:sldId id="2147309195" r:id="rId17"/>
    <p:sldId id="2147309196" r:id="rId18"/>
    <p:sldId id="2147309187" r:id="rId19"/>
    <p:sldId id="2147309205" r:id="rId20"/>
  </p:sldIdLst>
  <p:sldSz cx="9144000" cy="5143500" type="screen16x9"/>
  <p:notesSz cx="6797675" cy="9926638"/>
  <p:custDataLst>
    <p:tags r:id="rId22"/>
  </p:custDataLst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54FA061-79EA-4C7E-A004-5F6C8A651179}">
          <p14:sldIdLst>
            <p14:sldId id="256"/>
            <p14:sldId id="2147309204"/>
            <p14:sldId id="263"/>
            <p14:sldId id="2147309202"/>
            <p14:sldId id="2147309203"/>
            <p14:sldId id="265"/>
            <p14:sldId id="2147309193"/>
            <p14:sldId id="2147309176"/>
            <p14:sldId id="259"/>
            <p14:sldId id="2147309191"/>
          </p14:sldIdLst>
        </p14:section>
        <p14:section name="Om rollene" id="{897042F4-54EA-48DD-830D-6AC7250D1652}">
          <p14:sldIdLst>
            <p14:sldId id="2147309171"/>
            <p14:sldId id="2147309195"/>
            <p14:sldId id="2147309196"/>
          </p14:sldIdLst>
        </p14:section>
        <p14:section name="Forberedelser" id="{24D85D60-80B7-48F0-A3BE-77705677999C}">
          <p14:sldIdLst>
            <p14:sldId id="2147309187"/>
            <p14:sldId id="2147309205"/>
          </p14:sldIdLst>
        </p14:section>
        <p14:section name="Spørsmål og svar" id="{79B057BC-9F3E-410D-AB0E-DE9B5DB8DAC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475"/>
    <a:srgbClr val="D1EAEB"/>
    <a:srgbClr val="FDD9B5"/>
    <a:srgbClr val="6096D0"/>
    <a:srgbClr val="BBAC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E555A0-1625-4E2A-8064-A189F4E3BCF5}" v="929" dt="2022-09-01T10:38:31.237"/>
    <p1510:client id="{68E2CB99-754D-49C6-A67E-3847B9A60B8B}" v="360" dt="2022-09-01T10:42:19.889"/>
    <p1510:client id="{E4BC1C80-0D57-D5F7-F299-AF901AEAA698}" v="44" dt="2022-09-01T10:45:39.6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86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gs" Target="tags/tag1.xml"/><Relationship Id="rId27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io.no/for-ansatte/arbeidsstotte/lonnsadministrasjon/bilagslonn/toa/godkjenne-kontrakt.html" TargetMode="External"/><Relationship Id="rId2" Type="http://schemas.openxmlformats.org/officeDocument/2006/relationships/hyperlink" Target="https://www.uio.no/for-ansatte/arbeidsstotte/lonnsadministrasjon/bilagslonn/toa/opprette-eller-behandle-kontrakt.html" TargetMode="External"/><Relationship Id="rId1" Type="http://schemas.openxmlformats.org/officeDocument/2006/relationships/hyperlink" Target="https://www.uio.no/for-ansatte/arbeidsstotte/lonnsadministrasjon/bilagslonn/toa/bestille-kontrakt.html" TargetMode="External"/><Relationship Id="rId6" Type="http://schemas.openxmlformats.org/officeDocument/2006/relationships/hyperlink" Target="https://www.uio.no/for-ansatte/arbeidsstotte/lonnsadministrasjon/bilagslonn/toa/godkjenne-utbetaling.html" TargetMode="External"/><Relationship Id="rId5" Type="http://schemas.openxmlformats.org/officeDocument/2006/relationships/hyperlink" Target="https://www.uio.no/for-ansatte/arbeidsstotte/lonnsadministrasjon/bilagslonn/toa/oppfolging-av-kontrakter-og-ansatte.html" TargetMode="External"/><Relationship Id="rId4" Type="http://schemas.openxmlformats.org/officeDocument/2006/relationships/hyperlink" Target="https://www.uio.no/for-ansatte/arbeidsstotte/lonnsadministrasjon/bilagslonn/toa/signere-kontrakt.html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io.no/for-ansatte/arbeidsstotte/lonnsadministrasjon/bilagslonn/toa/godkjenne-kontrakt.html" TargetMode="External"/><Relationship Id="rId2" Type="http://schemas.openxmlformats.org/officeDocument/2006/relationships/hyperlink" Target="https://www.uio.no/for-ansatte/arbeidsstotte/lonnsadministrasjon/bilagslonn/toa/opprette-eller-behandle-kontrakt.html" TargetMode="External"/><Relationship Id="rId1" Type="http://schemas.openxmlformats.org/officeDocument/2006/relationships/hyperlink" Target="https://www.uio.no/for-ansatte/arbeidsstotte/lonnsadministrasjon/bilagslonn/toa/bestille-kontrakt.html" TargetMode="External"/><Relationship Id="rId6" Type="http://schemas.openxmlformats.org/officeDocument/2006/relationships/hyperlink" Target="https://www.uio.no/for-ansatte/arbeidsstotte/lonnsadministrasjon/bilagslonn/toa/godkjenne-utbetaling.html" TargetMode="External"/><Relationship Id="rId5" Type="http://schemas.openxmlformats.org/officeDocument/2006/relationships/hyperlink" Target="https://www.uio.no/for-ansatte/arbeidsstotte/lonnsadministrasjon/bilagslonn/toa/oppfolging-av-kontrakter-og-ansatte.html" TargetMode="External"/><Relationship Id="rId4" Type="http://schemas.openxmlformats.org/officeDocument/2006/relationships/hyperlink" Target="https://www.uio.no/for-ansatte/arbeidsstotte/lonnsadministrasjon/bilagslonn/toa/signere-kontrakt.htm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C6A930-CDB0-4E1C-AA0E-915058EA054F}" type="doc">
      <dgm:prSet loTypeId="urn:microsoft.com/office/officeart/2005/8/layout/vList5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nb-NO"/>
        </a:p>
      </dgm:t>
    </dgm:pt>
    <dgm:pt modelId="{DEE0D405-DA76-44B9-948A-58CD584C1ED2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FDD9B5"/>
        </a:solidFill>
      </dgm:spPr>
      <dgm:t>
        <a:bodyPr/>
        <a:lstStyle/>
        <a:p>
          <a:r>
            <a:rPr lang="nb-NO" b="0" i="0" u="sng" dirty="0">
              <a:hlinkClick xmlns:r="http://schemas.openxmlformats.org/officeDocument/2006/relationships" r:id="rId1"/>
            </a:rPr>
            <a:t>R</a:t>
          </a:r>
          <a:r>
            <a:rPr lang="nb-NO" u="sng" dirty="0">
              <a:hlinkClick xmlns:r="http://schemas.openxmlformats.org/officeDocument/2006/relationships" r:id="rId1"/>
            </a:rPr>
            <a:t>ekvirere kontrakt </a:t>
          </a:r>
          <a:endParaRPr lang="nb-NO" dirty="0"/>
        </a:p>
      </dgm:t>
    </dgm:pt>
    <dgm:pt modelId="{0F96E09D-FFA5-47AA-8D6F-74EE589AF996}" type="parTrans" cxnId="{84C4F479-5EA7-4D1D-A0AE-D37088FFB61D}">
      <dgm:prSet/>
      <dgm:spPr/>
      <dgm:t>
        <a:bodyPr/>
        <a:lstStyle/>
        <a:p>
          <a:endParaRPr lang="nb-NO"/>
        </a:p>
      </dgm:t>
    </dgm:pt>
    <dgm:pt modelId="{A0A496FB-ADB6-490B-9161-3F7B0008A2A3}" type="sibTrans" cxnId="{84C4F479-5EA7-4D1D-A0AE-D37088FFB61D}">
      <dgm:prSet/>
      <dgm:spPr/>
      <dgm:t>
        <a:bodyPr/>
        <a:lstStyle/>
        <a:p>
          <a:endParaRPr lang="nb-NO"/>
        </a:p>
      </dgm:t>
    </dgm:pt>
    <dgm:pt modelId="{3B39506C-0BB6-41F1-8F7F-9743AF1C145F}">
      <dgm:prSet/>
      <dgm:spPr/>
      <dgm:t>
        <a:bodyPr/>
        <a:lstStyle/>
        <a:p>
          <a:r>
            <a:rPr lang="nb-NO" b="1" i="0" dirty="0"/>
            <a:t>For deg som har </a:t>
          </a:r>
          <a:r>
            <a:rPr lang="nb-NO" b="1" dirty="0"/>
            <a:t>hensikt å få opprettet kontrakt (</a:t>
          </a:r>
          <a:r>
            <a:rPr lang="nb-NO" b="0" dirty="0" err="1"/>
            <a:t>f.eks</a:t>
          </a:r>
          <a:r>
            <a:rPr lang="nb-NO" b="0" dirty="0"/>
            <a:t> prof</a:t>
          </a:r>
          <a:r>
            <a:rPr lang="nb-NO" b="1" dirty="0"/>
            <a:t>.)</a:t>
          </a:r>
          <a:endParaRPr lang="nb-NO" dirty="0"/>
        </a:p>
      </dgm:t>
    </dgm:pt>
    <dgm:pt modelId="{3B6E5DAD-194C-404A-9F9E-4611419DFB06}" type="parTrans" cxnId="{D05ACD0B-774F-4EF1-AAFE-0C5168F1076F}">
      <dgm:prSet/>
      <dgm:spPr/>
      <dgm:t>
        <a:bodyPr/>
        <a:lstStyle/>
        <a:p>
          <a:endParaRPr lang="nb-NO"/>
        </a:p>
      </dgm:t>
    </dgm:pt>
    <dgm:pt modelId="{A562F4F7-6709-443E-98D6-38B73B731D18}" type="sibTrans" cxnId="{D05ACD0B-774F-4EF1-AAFE-0C5168F1076F}">
      <dgm:prSet/>
      <dgm:spPr/>
      <dgm:t>
        <a:bodyPr/>
        <a:lstStyle/>
        <a:p>
          <a:endParaRPr lang="nb-NO"/>
        </a:p>
      </dgm:t>
    </dgm:pt>
    <dgm:pt modelId="{FD945CD9-2494-4B62-893D-1D3069D4927F}">
      <dgm:prSet/>
      <dgm:spPr>
        <a:solidFill>
          <a:srgbClr val="D1EAEB"/>
        </a:solidFill>
      </dgm:spPr>
      <dgm:t>
        <a:bodyPr/>
        <a:lstStyle/>
        <a:p>
          <a:r>
            <a:rPr lang="nb-NO" b="0" i="0" u="sng">
              <a:hlinkClick xmlns:r="http://schemas.openxmlformats.org/officeDocument/2006/relationships" r:id="rId1"/>
            </a:rPr>
            <a:t>Bestille kontrakt</a:t>
          </a:r>
          <a:endParaRPr lang="nb-NO"/>
        </a:p>
      </dgm:t>
    </dgm:pt>
    <dgm:pt modelId="{7EB6B858-CBB9-4242-B365-33103F7546FF}" type="parTrans" cxnId="{9C2E8582-C377-41A0-8479-DF227B2D1843}">
      <dgm:prSet/>
      <dgm:spPr/>
      <dgm:t>
        <a:bodyPr/>
        <a:lstStyle/>
        <a:p>
          <a:endParaRPr lang="nb-NO"/>
        </a:p>
      </dgm:t>
    </dgm:pt>
    <dgm:pt modelId="{7F2F10DC-F044-4F89-AABE-C3DFB276DA96}" type="sibTrans" cxnId="{9C2E8582-C377-41A0-8479-DF227B2D1843}">
      <dgm:prSet/>
      <dgm:spPr/>
      <dgm:t>
        <a:bodyPr/>
        <a:lstStyle/>
        <a:p>
          <a:endParaRPr lang="nb-NO"/>
        </a:p>
      </dgm:t>
    </dgm:pt>
    <dgm:pt modelId="{627A7FDC-CF26-4387-9958-F4D28678644E}">
      <dgm:prSet/>
      <dgm:spPr/>
      <dgm:t>
        <a:bodyPr/>
        <a:lstStyle/>
        <a:p>
          <a:r>
            <a:rPr lang="nb-NO" b="1" i="0" dirty="0"/>
            <a:t>For deg som skal bestille</a:t>
          </a:r>
          <a:r>
            <a:rPr lang="nb-NO" b="0" i="0" dirty="0"/>
            <a:t> (Behovshaver kontrakt)</a:t>
          </a:r>
          <a:endParaRPr lang="nb-NO" dirty="0"/>
        </a:p>
      </dgm:t>
    </dgm:pt>
    <dgm:pt modelId="{3D0416BA-EE21-4E28-A0AF-93C1339A3055}" type="parTrans" cxnId="{E5DCE8E0-4226-4AD3-9035-3FCD76FBA58A}">
      <dgm:prSet/>
      <dgm:spPr/>
      <dgm:t>
        <a:bodyPr/>
        <a:lstStyle/>
        <a:p>
          <a:endParaRPr lang="nb-NO"/>
        </a:p>
      </dgm:t>
    </dgm:pt>
    <dgm:pt modelId="{E74B1758-BE05-4278-BDE4-41F3DB2433B2}" type="sibTrans" cxnId="{E5DCE8E0-4226-4AD3-9035-3FCD76FBA58A}">
      <dgm:prSet/>
      <dgm:spPr/>
      <dgm:t>
        <a:bodyPr/>
        <a:lstStyle/>
        <a:p>
          <a:endParaRPr lang="nb-NO"/>
        </a:p>
      </dgm:t>
    </dgm:pt>
    <dgm:pt modelId="{9DD37B76-E2FF-4E7A-9D93-D11CDBB61927}">
      <dgm:prSet/>
      <dgm:spPr>
        <a:solidFill>
          <a:srgbClr val="D1EAEB"/>
        </a:solidFill>
      </dgm:spPr>
      <dgm:t>
        <a:bodyPr/>
        <a:lstStyle/>
        <a:p>
          <a:r>
            <a:rPr lang="nb-NO" b="0" i="0" u="sng">
              <a:hlinkClick xmlns:r="http://schemas.openxmlformats.org/officeDocument/2006/relationships" r:id="rId2"/>
            </a:rPr>
            <a:t>Opprette eller behandle kontrakt</a:t>
          </a:r>
          <a:endParaRPr lang="nb-NO"/>
        </a:p>
      </dgm:t>
    </dgm:pt>
    <dgm:pt modelId="{7A7B83D7-6650-49B2-B041-8C78DBFE0C6A}" type="parTrans" cxnId="{A2D96994-A250-4E16-96B5-205E5ECC877D}">
      <dgm:prSet/>
      <dgm:spPr/>
      <dgm:t>
        <a:bodyPr/>
        <a:lstStyle/>
        <a:p>
          <a:endParaRPr lang="nb-NO"/>
        </a:p>
      </dgm:t>
    </dgm:pt>
    <dgm:pt modelId="{0CE64A13-3413-40C8-A408-1460F63212B3}" type="sibTrans" cxnId="{A2D96994-A250-4E16-96B5-205E5ECC877D}">
      <dgm:prSet/>
      <dgm:spPr/>
      <dgm:t>
        <a:bodyPr/>
        <a:lstStyle/>
        <a:p>
          <a:endParaRPr lang="nb-NO"/>
        </a:p>
      </dgm:t>
    </dgm:pt>
    <dgm:pt modelId="{5E620665-9B18-4E54-8F65-EF3AA2CA0FA1}">
      <dgm:prSet/>
      <dgm:spPr/>
      <dgm:t>
        <a:bodyPr/>
        <a:lstStyle/>
        <a:p>
          <a:r>
            <a:rPr lang="nb-NO" b="1" i="0" dirty="0"/>
            <a:t>For saksbehandler</a:t>
          </a:r>
          <a:r>
            <a:rPr lang="nb-NO" b="0" i="0" dirty="0"/>
            <a:t> (Koordinator kontrakt)</a:t>
          </a:r>
          <a:endParaRPr lang="nb-NO" dirty="0"/>
        </a:p>
      </dgm:t>
    </dgm:pt>
    <dgm:pt modelId="{5BEC5E77-338C-4780-BE15-4553670380CF}" type="parTrans" cxnId="{4E6B2B81-F66A-419E-80C6-7FC9206E5426}">
      <dgm:prSet/>
      <dgm:spPr/>
      <dgm:t>
        <a:bodyPr/>
        <a:lstStyle/>
        <a:p>
          <a:endParaRPr lang="nb-NO"/>
        </a:p>
      </dgm:t>
    </dgm:pt>
    <dgm:pt modelId="{230B1540-5233-4A06-974E-E3CFD063CBC6}" type="sibTrans" cxnId="{4E6B2B81-F66A-419E-80C6-7FC9206E5426}">
      <dgm:prSet/>
      <dgm:spPr/>
      <dgm:t>
        <a:bodyPr/>
        <a:lstStyle/>
        <a:p>
          <a:endParaRPr lang="nb-NO"/>
        </a:p>
      </dgm:t>
    </dgm:pt>
    <dgm:pt modelId="{AF62C38F-BBA6-4B24-BFBA-EDAD9807CE52}">
      <dgm:prSet/>
      <dgm:spPr>
        <a:solidFill>
          <a:srgbClr val="D1EAEB"/>
        </a:solidFill>
      </dgm:spPr>
      <dgm:t>
        <a:bodyPr/>
        <a:lstStyle/>
        <a:p>
          <a:r>
            <a:rPr lang="nb-NO" b="0" i="0" u="sng">
              <a:hlinkClick xmlns:r="http://schemas.openxmlformats.org/officeDocument/2006/relationships" r:id="rId3"/>
            </a:rPr>
            <a:t>Godkjenne kontrakt</a:t>
          </a:r>
          <a:endParaRPr lang="nb-NO"/>
        </a:p>
      </dgm:t>
    </dgm:pt>
    <dgm:pt modelId="{95FD6305-49E8-4399-AA0C-549FBDDAEBB9}" type="parTrans" cxnId="{C8EEA1BF-B435-4EA2-858A-F21F76EB5BFC}">
      <dgm:prSet/>
      <dgm:spPr/>
      <dgm:t>
        <a:bodyPr/>
        <a:lstStyle/>
        <a:p>
          <a:endParaRPr lang="nb-NO"/>
        </a:p>
      </dgm:t>
    </dgm:pt>
    <dgm:pt modelId="{A4517FEA-95FA-4939-B282-5D28B5E2334C}" type="sibTrans" cxnId="{C8EEA1BF-B435-4EA2-858A-F21F76EB5BFC}">
      <dgm:prSet/>
      <dgm:spPr/>
      <dgm:t>
        <a:bodyPr/>
        <a:lstStyle/>
        <a:p>
          <a:endParaRPr lang="nb-NO"/>
        </a:p>
      </dgm:t>
    </dgm:pt>
    <dgm:pt modelId="{3D63C0EF-E4CC-4828-AE06-CC1808EA8801}">
      <dgm:prSet/>
      <dgm:spPr/>
      <dgm:t>
        <a:bodyPr/>
        <a:lstStyle/>
        <a:p>
          <a:r>
            <a:rPr lang="nb-NO" b="1" i="0"/>
            <a:t>For leder</a:t>
          </a:r>
          <a:r>
            <a:rPr lang="nb-NO" b="0" i="0"/>
            <a:t> (Kostnadsgodkjenner)</a:t>
          </a:r>
          <a:endParaRPr lang="nb-NO"/>
        </a:p>
      </dgm:t>
    </dgm:pt>
    <dgm:pt modelId="{6EC2D32D-0B47-4F8F-89A3-DE831DCE6252}" type="parTrans" cxnId="{6C6CE46C-964D-44CB-BFF2-F75DB9AD3A4C}">
      <dgm:prSet/>
      <dgm:spPr/>
      <dgm:t>
        <a:bodyPr/>
        <a:lstStyle/>
        <a:p>
          <a:endParaRPr lang="nb-NO"/>
        </a:p>
      </dgm:t>
    </dgm:pt>
    <dgm:pt modelId="{56636158-E226-43B7-95FB-88B5DB27323F}" type="sibTrans" cxnId="{6C6CE46C-964D-44CB-BFF2-F75DB9AD3A4C}">
      <dgm:prSet/>
      <dgm:spPr/>
      <dgm:t>
        <a:bodyPr/>
        <a:lstStyle/>
        <a:p>
          <a:endParaRPr lang="nb-NO"/>
        </a:p>
      </dgm:t>
    </dgm:pt>
    <dgm:pt modelId="{9D095765-F486-42BA-870D-C06F42E2512A}">
      <dgm:prSet/>
      <dgm:spPr>
        <a:solidFill>
          <a:srgbClr val="D1EAEB"/>
        </a:solidFill>
      </dgm:spPr>
      <dgm:t>
        <a:bodyPr/>
        <a:lstStyle/>
        <a:p>
          <a:r>
            <a:rPr lang="nb-NO" b="0" i="0" u="sng">
              <a:hlinkClick xmlns:r="http://schemas.openxmlformats.org/officeDocument/2006/relationships" r:id="rId4"/>
            </a:rPr>
            <a:t>Signere kontrakt</a:t>
          </a:r>
          <a:endParaRPr lang="nb-NO"/>
        </a:p>
      </dgm:t>
    </dgm:pt>
    <dgm:pt modelId="{95E8C020-EE86-4506-BE57-B1DECED1B231}" type="parTrans" cxnId="{51AE77E7-F277-401C-B78C-52F9B69ADF8B}">
      <dgm:prSet/>
      <dgm:spPr/>
      <dgm:t>
        <a:bodyPr/>
        <a:lstStyle/>
        <a:p>
          <a:endParaRPr lang="nb-NO"/>
        </a:p>
      </dgm:t>
    </dgm:pt>
    <dgm:pt modelId="{B74027B9-09A9-4EC7-AB92-D7FC80931E31}" type="sibTrans" cxnId="{51AE77E7-F277-401C-B78C-52F9B69ADF8B}">
      <dgm:prSet/>
      <dgm:spPr/>
      <dgm:t>
        <a:bodyPr/>
        <a:lstStyle/>
        <a:p>
          <a:endParaRPr lang="nb-NO"/>
        </a:p>
      </dgm:t>
    </dgm:pt>
    <dgm:pt modelId="{F9F91E63-0A53-4ABD-B96B-C862E19650AB}">
      <dgm:prSet/>
      <dgm:spPr/>
      <dgm:t>
        <a:bodyPr/>
        <a:lstStyle/>
        <a:p>
          <a:r>
            <a:rPr lang="nb-NO" b="1" i="0"/>
            <a:t>For deg som skal inngå kontrakt</a:t>
          </a:r>
          <a:endParaRPr lang="nb-NO"/>
        </a:p>
      </dgm:t>
    </dgm:pt>
    <dgm:pt modelId="{16E2F312-1E72-459C-BD52-3AF804FD20D8}" type="parTrans" cxnId="{79659C3F-7697-42F7-8FBE-695205CC50D5}">
      <dgm:prSet/>
      <dgm:spPr/>
      <dgm:t>
        <a:bodyPr/>
        <a:lstStyle/>
        <a:p>
          <a:endParaRPr lang="nb-NO"/>
        </a:p>
      </dgm:t>
    </dgm:pt>
    <dgm:pt modelId="{C9000379-D62B-4238-804D-81B6225AD0C9}" type="sibTrans" cxnId="{79659C3F-7697-42F7-8FBE-695205CC50D5}">
      <dgm:prSet/>
      <dgm:spPr/>
      <dgm:t>
        <a:bodyPr/>
        <a:lstStyle/>
        <a:p>
          <a:endParaRPr lang="nb-NO"/>
        </a:p>
      </dgm:t>
    </dgm:pt>
    <dgm:pt modelId="{EEAE55CC-DDC4-4284-BBE3-F7A8126820D1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FDD9B5"/>
        </a:solidFill>
      </dgm:spPr>
      <dgm:t>
        <a:bodyPr/>
        <a:lstStyle/>
        <a:p>
          <a:r>
            <a:rPr lang="nb-NO" b="0" i="0" u="sng" dirty="0">
              <a:hlinkClick xmlns:r="http://schemas.openxmlformats.org/officeDocument/2006/relationships" r:id="rId5"/>
            </a:rPr>
            <a:t>Oppfølging av kontrakter og ansatte</a:t>
          </a:r>
          <a:endParaRPr lang="nb-NO" dirty="0"/>
        </a:p>
      </dgm:t>
    </dgm:pt>
    <dgm:pt modelId="{124D169B-B44C-4EBA-B6A6-7EF157351194}" type="parTrans" cxnId="{3EFAE2E9-585A-4663-B048-8D0D63E68C5A}">
      <dgm:prSet/>
      <dgm:spPr/>
      <dgm:t>
        <a:bodyPr/>
        <a:lstStyle/>
        <a:p>
          <a:endParaRPr lang="nb-NO"/>
        </a:p>
      </dgm:t>
    </dgm:pt>
    <dgm:pt modelId="{D67440B9-D120-446B-992D-CF820E452FF8}" type="sibTrans" cxnId="{3EFAE2E9-585A-4663-B048-8D0D63E68C5A}">
      <dgm:prSet/>
      <dgm:spPr/>
      <dgm:t>
        <a:bodyPr/>
        <a:lstStyle/>
        <a:p>
          <a:endParaRPr lang="nb-NO"/>
        </a:p>
      </dgm:t>
    </dgm:pt>
    <dgm:pt modelId="{FFE11EC4-B8EC-4311-85DC-3F0955113B10}">
      <dgm:prSet/>
      <dgm:spPr/>
      <dgm:t>
        <a:bodyPr/>
        <a:lstStyle/>
        <a:p>
          <a:r>
            <a:rPr lang="nb-NO" b="1" i="0" dirty="0"/>
            <a:t>Samarbeid mellom behovshaver og koordinator kontrakt</a:t>
          </a:r>
          <a:endParaRPr lang="nb-NO" b="1" dirty="0"/>
        </a:p>
      </dgm:t>
    </dgm:pt>
    <dgm:pt modelId="{E663A838-7FF6-41DA-83E0-4B1BC58032B4}" type="parTrans" cxnId="{32195271-A19B-4FC7-B3D9-757AB5BF05AD}">
      <dgm:prSet/>
      <dgm:spPr/>
      <dgm:t>
        <a:bodyPr/>
        <a:lstStyle/>
        <a:p>
          <a:endParaRPr lang="nb-NO"/>
        </a:p>
      </dgm:t>
    </dgm:pt>
    <dgm:pt modelId="{B444AB88-91C0-43EA-A058-215151391A7E}" type="sibTrans" cxnId="{32195271-A19B-4FC7-B3D9-757AB5BF05AD}">
      <dgm:prSet/>
      <dgm:spPr/>
      <dgm:t>
        <a:bodyPr/>
        <a:lstStyle/>
        <a:p>
          <a:endParaRPr lang="nb-NO"/>
        </a:p>
      </dgm:t>
    </dgm:pt>
    <dgm:pt modelId="{F488C939-0100-44E6-9370-97426C5560F3}">
      <dgm:prSet/>
      <dgm:spPr>
        <a:solidFill>
          <a:srgbClr val="D1EAEB"/>
        </a:solidFill>
      </dgm:spPr>
      <dgm:t>
        <a:bodyPr/>
        <a:lstStyle/>
        <a:p>
          <a:r>
            <a:rPr lang="nb-NO" b="0" i="0" u="sng" dirty="0">
              <a:hlinkClick xmlns:r="http://schemas.openxmlformats.org/officeDocument/2006/relationships" r:id="rId6"/>
            </a:rPr>
            <a:t>Godkjenne utbetaling</a:t>
          </a:r>
          <a:endParaRPr lang="nb-NO" dirty="0"/>
        </a:p>
      </dgm:t>
    </dgm:pt>
    <dgm:pt modelId="{CAED63C2-53BD-4A5D-BFCB-BD408C4B94DA}" type="parTrans" cxnId="{36C2FE63-6536-48E2-A42E-B14BFC917C7D}">
      <dgm:prSet/>
      <dgm:spPr/>
      <dgm:t>
        <a:bodyPr/>
        <a:lstStyle/>
        <a:p>
          <a:endParaRPr lang="nb-NO"/>
        </a:p>
      </dgm:t>
    </dgm:pt>
    <dgm:pt modelId="{E65AC4DF-5E27-4CE7-A16D-34694555FA72}" type="sibTrans" cxnId="{36C2FE63-6536-48E2-A42E-B14BFC917C7D}">
      <dgm:prSet/>
      <dgm:spPr/>
      <dgm:t>
        <a:bodyPr/>
        <a:lstStyle/>
        <a:p>
          <a:endParaRPr lang="nb-NO"/>
        </a:p>
      </dgm:t>
    </dgm:pt>
    <dgm:pt modelId="{A53B4AE3-CCBF-4D2E-99E1-E9336BE0C5E8}">
      <dgm:prSet/>
      <dgm:spPr/>
      <dgm:t>
        <a:bodyPr/>
        <a:lstStyle/>
        <a:p>
          <a:r>
            <a:rPr lang="nb-NO" b="1" i="0"/>
            <a:t>For saksbehandler</a:t>
          </a:r>
          <a:r>
            <a:rPr lang="nb-NO" b="0" i="0"/>
            <a:t> (Koordinator kontrakt)</a:t>
          </a:r>
          <a:endParaRPr lang="nb-NO"/>
        </a:p>
      </dgm:t>
    </dgm:pt>
    <dgm:pt modelId="{08606112-66FB-42A6-B6FD-7C16EF112E55}" type="parTrans" cxnId="{B8B57895-FE96-43D1-8360-BFB6E6A4E95B}">
      <dgm:prSet/>
      <dgm:spPr/>
      <dgm:t>
        <a:bodyPr/>
        <a:lstStyle/>
        <a:p>
          <a:endParaRPr lang="nb-NO"/>
        </a:p>
      </dgm:t>
    </dgm:pt>
    <dgm:pt modelId="{FA5BF2EE-8686-4413-9277-22B33DD6C808}" type="sibTrans" cxnId="{B8B57895-FE96-43D1-8360-BFB6E6A4E95B}">
      <dgm:prSet/>
      <dgm:spPr/>
      <dgm:t>
        <a:bodyPr/>
        <a:lstStyle/>
        <a:p>
          <a:endParaRPr lang="nb-NO"/>
        </a:p>
      </dgm:t>
    </dgm:pt>
    <dgm:pt modelId="{0D4CAB53-7A27-4B26-9D6E-B14457408C58}" type="pres">
      <dgm:prSet presAssocID="{DAC6A930-CDB0-4E1C-AA0E-915058EA054F}" presName="Name0" presStyleCnt="0">
        <dgm:presLayoutVars>
          <dgm:dir/>
          <dgm:animLvl val="lvl"/>
          <dgm:resizeHandles val="exact"/>
        </dgm:presLayoutVars>
      </dgm:prSet>
      <dgm:spPr/>
    </dgm:pt>
    <dgm:pt modelId="{B4E0E5A3-E668-43D1-845A-5452E9F38F44}" type="pres">
      <dgm:prSet presAssocID="{DEE0D405-DA76-44B9-948A-58CD584C1ED2}" presName="linNode" presStyleCnt="0"/>
      <dgm:spPr/>
    </dgm:pt>
    <dgm:pt modelId="{B935F1B7-CA84-4E01-9809-2D1EEF77CDF3}" type="pres">
      <dgm:prSet presAssocID="{DEE0D405-DA76-44B9-948A-58CD584C1ED2}" presName="parentText" presStyleLbl="node1" presStyleIdx="0" presStyleCnt="7">
        <dgm:presLayoutVars>
          <dgm:chMax val="1"/>
          <dgm:bulletEnabled val="1"/>
        </dgm:presLayoutVars>
      </dgm:prSet>
      <dgm:spPr/>
    </dgm:pt>
    <dgm:pt modelId="{C9AC154B-7D20-41FE-9CB0-EB69826B9F6B}" type="pres">
      <dgm:prSet presAssocID="{DEE0D405-DA76-44B9-948A-58CD584C1ED2}" presName="descendantText" presStyleLbl="alignAccFollowNode1" presStyleIdx="0" presStyleCnt="7">
        <dgm:presLayoutVars>
          <dgm:bulletEnabled val="1"/>
        </dgm:presLayoutVars>
      </dgm:prSet>
      <dgm:spPr/>
    </dgm:pt>
    <dgm:pt modelId="{FAFC570B-6AFA-426E-A162-B03919B1DB80}" type="pres">
      <dgm:prSet presAssocID="{A0A496FB-ADB6-490B-9161-3F7B0008A2A3}" presName="sp" presStyleCnt="0"/>
      <dgm:spPr/>
    </dgm:pt>
    <dgm:pt modelId="{7C61F9CE-4337-45C4-B17D-2396CA449CD2}" type="pres">
      <dgm:prSet presAssocID="{FD945CD9-2494-4B62-893D-1D3069D4927F}" presName="linNode" presStyleCnt="0"/>
      <dgm:spPr/>
    </dgm:pt>
    <dgm:pt modelId="{8127978C-47B7-4FD1-9582-970928220EBD}" type="pres">
      <dgm:prSet presAssocID="{FD945CD9-2494-4B62-893D-1D3069D4927F}" presName="parentText" presStyleLbl="node1" presStyleIdx="1" presStyleCnt="7">
        <dgm:presLayoutVars>
          <dgm:chMax val="1"/>
          <dgm:bulletEnabled val="1"/>
        </dgm:presLayoutVars>
      </dgm:prSet>
      <dgm:spPr/>
    </dgm:pt>
    <dgm:pt modelId="{DEF3373B-510B-4664-A262-DA518C764B22}" type="pres">
      <dgm:prSet presAssocID="{FD945CD9-2494-4B62-893D-1D3069D4927F}" presName="descendantText" presStyleLbl="alignAccFollowNode1" presStyleIdx="1" presStyleCnt="7">
        <dgm:presLayoutVars>
          <dgm:bulletEnabled val="1"/>
        </dgm:presLayoutVars>
      </dgm:prSet>
      <dgm:spPr/>
    </dgm:pt>
    <dgm:pt modelId="{BDCF250C-9049-4E4E-A467-5525EA5EDD93}" type="pres">
      <dgm:prSet presAssocID="{7F2F10DC-F044-4F89-AABE-C3DFB276DA96}" presName="sp" presStyleCnt="0"/>
      <dgm:spPr/>
    </dgm:pt>
    <dgm:pt modelId="{EC3B65CC-AF9B-4077-895E-E8B9CC4426C3}" type="pres">
      <dgm:prSet presAssocID="{9DD37B76-E2FF-4E7A-9D93-D11CDBB61927}" presName="linNode" presStyleCnt="0"/>
      <dgm:spPr/>
    </dgm:pt>
    <dgm:pt modelId="{FE1095DD-4AB2-4C9D-A201-BDB3426A0DDF}" type="pres">
      <dgm:prSet presAssocID="{9DD37B76-E2FF-4E7A-9D93-D11CDBB61927}" presName="parentText" presStyleLbl="node1" presStyleIdx="2" presStyleCnt="7">
        <dgm:presLayoutVars>
          <dgm:chMax val="1"/>
          <dgm:bulletEnabled val="1"/>
        </dgm:presLayoutVars>
      </dgm:prSet>
      <dgm:spPr/>
    </dgm:pt>
    <dgm:pt modelId="{B4BA3248-D133-41EF-8FF6-C8ECFAAD32E1}" type="pres">
      <dgm:prSet presAssocID="{9DD37B76-E2FF-4E7A-9D93-D11CDBB61927}" presName="descendantText" presStyleLbl="alignAccFollowNode1" presStyleIdx="2" presStyleCnt="7">
        <dgm:presLayoutVars>
          <dgm:bulletEnabled val="1"/>
        </dgm:presLayoutVars>
      </dgm:prSet>
      <dgm:spPr/>
    </dgm:pt>
    <dgm:pt modelId="{102ECC2C-2B8D-48AB-83B7-682AED441A96}" type="pres">
      <dgm:prSet presAssocID="{0CE64A13-3413-40C8-A408-1460F63212B3}" presName="sp" presStyleCnt="0"/>
      <dgm:spPr/>
    </dgm:pt>
    <dgm:pt modelId="{55DEACFB-29AC-4FE9-A013-FB5487341C0A}" type="pres">
      <dgm:prSet presAssocID="{AF62C38F-BBA6-4B24-BFBA-EDAD9807CE52}" presName="linNode" presStyleCnt="0"/>
      <dgm:spPr/>
    </dgm:pt>
    <dgm:pt modelId="{09CA68C4-80EB-4F58-81F2-16AFC63C2946}" type="pres">
      <dgm:prSet presAssocID="{AF62C38F-BBA6-4B24-BFBA-EDAD9807CE52}" presName="parentText" presStyleLbl="node1" presStyleIdx="3" presStyleCnt="7">
        <dgm:presLayoutVars>
          <dgm:chMax val="1"/>
          <dgm:bulletEnabled val="1"/>
        </dgm:presLayoutVars>
      </dgm:prSet>
      <dgm:spPr/>
    </dgm:pt>
    <dgm:pt modelId="{9E17DBC9-E433-465D-A0A5-5870DCC429EC}" type="pres">
      <dgm:prSet presAssocID="{AF62C38F-BBA6-4B24-BFBA-EDAD9807CE52}" presName="descendantText" presStyleLbl="alignAccFollowNode1" presStyleIdx="3" presStyleCnt="7">
        <dgm:presLayoutVars>
          <dgm:bulletEnabled val="1"/>
        </dgm:presLayoutVars>
      </dgm:prSet>
      <dgm:spPr/>
    </dgm:pt>
    <dgm:pt modelId="{2CC2D027-9BE7-41C5-B9E3-ED0AA98D0C84}" type="pres">
      <dgm:prSet presAssocID="{A4517FEA-95FA-4939-B282-5D28B5E2334C}" presName="sp" presStyleCnt="0"/>
      <dgm:spPr/>
    </dgm:pt>
    <dgm:pt modelId="{86EE24B5-118B-4321-918B-B0004D993473}" type="pres">
      <dgm:prSet presAssocID="{9D095765-F486-42BA-870D-C06F42E2512A}" presName="linNode" presStyleCnt="0"/>
      <dgm:spPr/>
    </dgm:pt>
    <dgm:pt modelId="{4DD72D0B-C02A-4FB3-B5B8-9FF4A5BAFE88}" type="pres">
      <dgm:prSet presAssocID="{9D095765-F486-42BA-870D-C06F42E2512A}" presName="parentText" presStyleLbl="node1" presStyleIdx="4" presStyleCnt="7">
        <dgm:presLayoutVars>
          <dgm:chMax val="1"/>
          <dgm:bulletEnabled val="1"/>
        </dgm:presLayoutVars>
      </dgm:prSet>
      <dgm:spPr/>
    </dgm:pt>
    <dgm:pt modelId="{6FCEDE75-B871-49FA-95A1-75AB43EAA32D}" type="pres">
      <dgm:prSet presAssocID="{9D095765-F486-42BA-870D-C06F42E2512A}" presName="descendantText" presStyleLbl="alignAccFollowNode1" presStyleIdx="4" presStyleCnt="7">
        <dgm:presLayoutVars>
          <dgm:bulletEnabled val="1"/>
        </dgm:presLayoutVars>
      </dgm:prSet>
      <dgm:spPr/>
    </dgm:pt>
    <dgm:pt modelId="{8333E9E5-158E-4D8A-979E-6F23E6BAF07F}" type="pres">
      <dgm:prSet presAssocID="{B74027B9-09A9-4EC7-AB92-D7FC80931E31}" presName="sp" presStyleCnt="0"/>
      <dgm:spPr/>
    </dgm:pt>
    <dgm:pt modelId="{B7B558F4-2353-41A9-BC03-BF86FAF2165D}" type="pres">
      <dgm:prSet presAssocID="{EEAE55CC-DDC4-4284-BBE3-F7A8126820D1}" presName="linNode" presStyleCnt="0"/>
      <dgm:spPr/>
    </dgm:pt>
    <dgm:pt modelId="{880AF5EC-A253-4D30-A53A-98C53E1C8E4E}" type="pres">
      <dgm:prSet presAssocID="{EEAE55CC-DDC4-4284-BBE3-F7A8126820D1}" presName="parentText" presStyleLbl="node1" presStyleIdx="5" presStyleCnt="7">
        <dgm:presLayoutVars>
          <dgm:chMax val="1"/>
          <dgm:bulletEnabled val="1"/>
        </dgm:presLayoutVars>
      </dgm:prSet>
      <dgm:spPr/>
    </dgm:pt>
    <dgm:pt modelId="{A46CEDD8-0399-4099-A609-2EF73737C0C2}" type="pres">
      <dgm:prSet presAssocID="{EEAE55CC-DDC4-4284-BBE3-F7A8126820D1}" presName="descendantText" presStyleLbl="alignAccFollowNode1" presStyleIdx="5" presStyleCnt="7">
        <dgm:presLayoutVars>
          <dgm:bulletEnabled val="1"/>
        </dgm:presLayoutVars>
      </dgm:prSet>
      <dgm:spPr/>
    </dgm:pt>
    <dgm:pt modelId="{DCF2B81B-BAA4-4F84-BDFA-397EA804946B}" type="pres">
      <dgm:prSet presAssocID="{D67440B9-D120-446B-992D-CF820E452FF8}" presName="sp" presStyleCnt="0"/>
      <dgm:spPr/>
    </dgm:pt>
    <dgm:pt modelId="{EB0C0272-D83C-4EE5-8687-937BD77C8BB9}" type="pres">
      <dgm:prSet presAssocID="{F488C939-0100-44E6-9370-97426C5560F3}" presName="linNode" presStyleCnt="0"/>
      <dgm:spPr/>
    </dgm:pt>
    <dgm:pt modelId="{0206527A-415F-4EFA-AFD7-8BCBD59559B9}" type="pres">
      <dgm:prSet presAssocID="{F488C939-0100-44E6-9370-97426C5560F3}" presName="parentText" presStyleLbl="node1" presStyleIdx="6" presStyleCnt="7">
        <dgm:presLayoutVars>
          <dgm:chMax val="1"/>
          <dgm:bulletEnabled val="1"/>
        </dgm:presLayoutVars>
      </dgm:prSet>
      <dgm:spPr/>
    </dgm:pt>
    <dgm:pt modelId="{7D117E31-4704-46D0-84CA-5624200A21BB}" type="pres">
      <dgm:prSet presAssocID="{F488C939-0100-44E6-9370-97426C5560F3}" presName="descendantText" presStyleLbl="alignAccFollowNode1" presStyleIdx="6" presStyleCnt="7">
        <dgm:presLayoutVars>
          <dgm:bulletEnabled val="1"/>
        </dgm:presLayoutVars>
      </dgm:prSet>
      <dgm:spPr/>
    </dgm:pt>
  </dgm:ptLst>
  <dgm:cxnLst>
    <dgm:cxn modelId="{B6363603-3D98-4EE9-AD43-CC025D46D02A}" type="presOf" srcId="{F9F91E63-0A53-4ABD-B96B-C862E19650AB}" destId="{6FCEDE75-B871-49FA-95A1-75AB43EAA32D}" srcOrd="0" destOrd="0" presId="urn:microsoft.com/office/officeart/2005/8/layout/vList5"/>
    <dgm:cxn modelId="{D05ACD0B-774F-4EF1-AAFE-0C5168F1076F}" srcId="{DEE0D405-DA76-44B9-948A-58CD584C1ED2}" destId="{3B39506C-0BB6-41F1-8F7F-9743AF1C145F}" srcOrd="0" destOrd="0" parTransId="{3B6E5DAD-194C-404A-9F9E-4611419DFB06}" sibTransId="{A562F4F7-6709-443E-98D6-38B73B731D18}"/>
    <dgm:cxn modelId="{290CBD29-7220-4C50-9CCB-11EE612F9C08}" type="presOf" srcId="{9D095765-F486-42BA-870D-C06F42E2512A}" destId="{4DD72D0B-C02A-4FB3-B5B8-9FF4A5BAFE88}" srcOrd="0" destOrd="0" presId="urn:microsoft.com/office/officeart/2005/8/layout/vList5"/>
    <dgm:cxn modelId="{173DD42E-B088-4AAD-9655-3F3E5B9D3606}" type="presOf" srcId="{EEAE55CC-DDC4-4284-BBE3-F7A8126820D1}" destId="{880AF5EC-A253-4D30-A53A-98C53E1C8E4E}" srcOrd="0" destOrd="0" presId="urn:microsoft.com/office/officeart/2005/8/layout/vList5"/>
    <dgm:cxn modelId="{79659C3F-7697-42F7-8FBE-695205CC50D5}" srcId="{9D095765-F486-42BA-870D-C06F42E2512A}" destId="{F9F91E63-0A53-4ABD-B96B-C862E19650AB}" srcOrd="0" destOrd="0" parTransId="{16E2F312-1E72-459C-BD52-3AF804FD20D8}" sibTransId="{C9000379-D62B-4238-804D-81B6225AD0C9}"/>
    <dgm:cxn modelId="{36C2FE63-6536-48E2-A42E-B14BFC917C7D}" srcId="{DAC6A930-CDB0-4E1C-AA0E-915058EA054F}" destId="{F488C939-0100-44E6-9370-97426C5560F3}" srcOrd="6" destOrd="0" parTransId="{CAED63C2-53BD-4A5D-BFCB-BD408C4B94DA}" sibTransId="{E65AC4DF-5E27-4CE7-A16D-34694555FA72}"/>
    <dgm:cxn modelId="{297F3C49-FDBC-4AE6-8A33-90886761F8AC}" type="presOf" srcId="{DAC6A930-CDB0-4E1C-AA0E-915058EA054F}" destId="{0D4CAB53-7A27-4B26-9D6E-B14457408C58}" srcOrd="0" destOrd="0" presId="urn:microsoft.com/office/officeart/2005/8/layout/vList5"/>
    <dgm:cxn modelId="{D020ED4A-02FA-4F04-9CA5-840D21428B8F}" type="presOf" srcId="{DEE0D405-DA76-44B9-948A-58CD584C1ED2}" destId="{B935F1B7-CA84-4E01-9809-2D1EEF77CDF3}" srcOrd="0" destOrd="0" presId="urn:microsoft.com/office/officeart/2005/8/layout/vList5"/>
    <dgm:cxn modelId="{6C6CE46C-964D-44CB-BFF2-F75DB9AD3A4C}" srcId="{AF62C38F-BBA6-4B24-BFBA-EDAD9807CE52}" destId="{3D63C0EF-E4CC-4828-AE06-CC1808EA8801}" srcOrd="0" destOrd="0" parTransId="{6EC2D32D-0B47-4F8F-89A3-DE831DCE6252}" sibTransId="{56636158-E226-43B7-95FB-88B5DB27323F}"/>
    <dgm:cxn modelId="{32195271-A19B-4FC7-B3D9-757AB5BF05AD}" srcId="{EEAE55CC-DDC4-4284-BBE3-F7A8126820D1}" destId="{FFE11EC4-B8EC-4311-85DC-3F0955113B10}" srcOrd="0" destOrd="0" parTransId="{E663A838-7FF6-41DA-83E0-4B1BC58032B4}" sibTransId="{B444AB88-91C0-43EA-A058-215151391A7E}"/>
    <dgm:cxn modelId="{7E53D378-26E4-4BAE-8FAB-DD018AAC75A2}" type="presOf" srcId="{3B39506C-0BB6-41F1-8F7F-9743AF1C145F}" destId="{C9AC154B-7D20-41FE-9CB0-EB69826B9F6B}" srcOrd="0" destOrd="0" presId="urn:microsoft.com/office/officeart/2005/8/layout/vList5"/>
    <dgm:cxn modelId="{84C4F479-5EA7-4D1D-A0AE-D37088FFB61D}" srcId="{DAC6A930-CDB0-4E1C-AA0E-915058EA054F}" destId="{DEE0D405-DA76-44B9-948A-58CD584C1ED2}" srcOrd="0" destOrd="0" parTransId="{0F96E09D-FFA5-47AA-8D6F-74EE589AF996}" sibTransId="{A0A496FB-ADB6-490B-9161-3F7B0008A2A3}"/>
    <dgm:cxn modelId="{4E6B2B81-F66A-419E-80C6-7FC9206E5426}" srcId="{9DD37B76-E2FF-4E7A-9D93-D11CDBB61927}" destId="{5E620665-9B18-4E54-8F65-EF3AA2CA0FA1}" srcOrd="0" destOrd="0" parTransId="{5BEC5E77-338C-4780-BE15-4553670380CF}" sibTransId="{230B1540-5233-4A06-974E-E3CFD063CBC6}"/>
    <dgm:cxn modelId="{9C2E8582-C377-41A0-8479-DF227B2D1843}" srcId="{DAC6A930-CDB0-4E1C-AA0E-915058EA054F}" destId="{FD945CD9-2494-4B62-893D-1D3069D4927F}" srcOrd="1" destOrd="0" parTransId="{7EB6B858-CBB9-4242-B365-33103F7546FF}" sibTransId="{7F2F10DC-F044-4F89-AABE-C3DFB276DA96}"/>
    <dgm:cxn modelId="{82C67A8F-B517-4833-BCB7-97063878AB80}" type="presOf" srcId="{AF62C38F-BBA6-4B24-BFBA-EDAD9807CE52}" destId="{09CA68C4-80EB-4F58-81F2-16AFC63C2946}" srcOrd="0" destOrd="0" presId="urn:microsoft.com/office/officeart/2005/8/layout/vList5"/>
    <dgm:cxn modelId="{A2D96994-A250-4E16-96B5-205E5ECC877D}" srcId="{DAC6A930-CDB0-4E1C-AA0E-915058EA054F}" destId="{9DD37B76-E2FF-4E7A-9D93-D11CDBB61927}" srcOrd="2" destOrd="0" parTransId="{7A7B83D7-6650-49B2-B041-8C78DBFE0C6A}" sibTransId="{0CE64A13-3413-40C8-A408-1460F63212B3}"/>
    <dgm:cxn modelId="{B8B57895-FE96-43D1-8360-BFB6E6A4E95B}" srcId="{F488C939-0100-44E6-9370-97426C5560F3}" destId="{A53B4AE3-CCBF-4D2E-99E1-E9336BE0C5E8}" srcOrd="0" destOrd="0" parTransId="{08606112-66FB-42A6-B6FD-7C16EF112E55}" sibTransId="{FA5BF2EE-8686-4413-9277-22B33DD6C808}"/>
    <dgm:cxn modelId="{F0C226A4-80CB-4C2D-B53C-52E181326688}" type="presOf" srcId="{FD945CD9-2494-4B62-893D-1D3069D4927F}" destId="{8127978C-47B7-4FD1-9582-970928220EBD}" srcOrd="0" destOrd="0" presId="urn:microsoft.com/office/officeart/2005/8/layout/vList5"/>
    <dgm:cxn modelId="{C8EEA1BF-B435-4EA2-858A-F21F76EB5BFC}" srcId="{DAC6A930-CDB0-4E1C-AA0E-915058EA054F}" destId="{AF62C38F-BBA6-4B24-BFBA-EDAD9807CE52}" srcOrd="3" destOrd="0" parTransId="{95FD6305-49E8-4399-AA0C-549FBDDAEBB9}" sibTransId="{A4517FEA-95FA-4939-B282-5D28B5E2334C}"/>
    <dgm:cxn modelId="{A05276C9-9EA9-4F9D-B0EC-FB467D312281}" type="presOf" srcId="{3D63C0EF-E4CC-4828-AE06-CC1808EA8801}" destId="{9E17DBC9-E433-465D-A0A5-5870DCC429EC}" srcOrd="0" destOrd="0" presId="urn:microsoft.com/office/officeart/2005/8/layout/vList5"/>
    <dgm:cxn modelId="{598EFDC9-64BB-44C1-8CC3-0CE9BB016689}" type="presOf" srcId="{627A7FDC-CF26-4387-9958-F4D28678644E}" destId="{DEF3373B-510B-4664-A262-DA518C764B22}" srcOrd="0" destOrd="0" presId="urn:microsoft.com/office/officeart/2005/8/layout/vList5"/>
    <dgm:cxn modelId="{E5DCE8E0-4226-4AD3-9035-3FCD76FBA58A}" srcId="{FD945CD9-2494-4B62-893D-1D3069D4927F}" destId="{627A7FDC-CF26-4387-9958-F4D28678644E}" srcOrd="0" destOrd="0" parTransId="{3D0416BA-EE21-4E28-A0AF-93C1339A3055}" sibTransId="{E74B1758-BE05-4278-BDE4-41F3DB2433B2}"/>
    <dgm:cxn modelId="{51AE77E7-F277-401C-B78C-52F9B69ADF8B}" srcId="{DAC6A930-CDB0-4E1C-AA0E-915058EA054F}" destId="{9D095765-F486-42BA-870D-C06F42E2512A}" srcOrd="4" destOrd="0" parTransId="{95E8C020-EE86-4506-BE57-B1DECED1B231}" sibTransId="{B74027B9-09A9-4EC7-AB92-D7FC80931E31}"/>
    <dgm:cxn modelId="{5049CCE8-EF65-4D14-8D60-2ACF95648C44}" type="presOf" srcId="{A53B4AE3-CCBF-4D2E-99E1-E9336BE0C5E8}" destId="{7D117E31-4704-46D0-84CA-5624200A21BB}" srcOrd="0" destOrd="0" presId="urn:microsoft.com/office/officeart/2005/8/layout/vList5"/>
    <dgm:cxn modelId="{3EFAE2E9-585A-4663-B048-8D0D63E68C5A}" srcId="{DAC6A930-CDB0-4E1C-AA0E-915058EA054F}" destId="{EEAE55CC-DDC4-4284-BBE3-F7A8126820D1}" srcOrd="5" destOrd="0" parTransId="{124D169B-B44C-4EBA-B6A6-7EF157351194}" sibTransId="{D67440B9-D120-446B-992D-CF820E452FF8}"/>
    <dgm:cxn modelId="{F261CDEA-A61D-4F59-AF93-B70F304C6F50}" type="presOf" srcId="{5E620665-9B18-4E54-8F65-EF3AA2CA0FA1}" destId="{B4BA3248-D133-41EF-8FF6-C8ECFAAD32E1}" srcOrd="0" destOrd="0" presId="urn:microsoft.com/office/officeart/2005/8/layout/vList5"/>
    <dgm:cxn modelId="{9607A9F3-D09C-4FEF-BD69-BE759B55D47B}" type="presOf" srcId="{FFE11EC4-B8EC-4311-85DC-3F0955113B10}" destId="{A46CEDD8-0399-4099-A609-2EF73737C0C2}" srcOrd="0" destOrd="0" presId="urn:microsoft.com/office/officeart/2005/8/layout/vList5"/>
    <dgm:cxn modelId="{E67B37F4-1B98-4733-A34F-D4619330C7B4}" type="presOf" srcId="{F488C939-0100-44E6-9370-97426C5560F3}" destId="{0206527A-415F-4EFA-AFD7-8BCBD59559B9}" srcOrd="0" destOrd="0" presId="urn:microsoft.com/office/officeart/2005/8/layout/vList5"/>
    <dgm:cxn modelId="{D55101F7-0E7C-451E-B914-E71EBEEB53B1}" type="presOf" srcId="{9DD37B76-E2FF-4E7A-9D93-D11CDBB61927}" destId="{FE1095DD-4AB2-4C9D-A201-BDB3426A0DDF}" srcOrd="0" destOrd="0" presId="urn:microsoft.com/office/officeart/2005/8/layout/vList5"/>
    <dgm:cxn modelId="{AF873C67-A041-43ED-B17A-09B7E5BC7122}" type="presParOf" srcId="{0D4CAB53-7A27-4B26-9D6E-B14457408C58}" destId="{B4E0E5A3-E668-43D1-845A-5452E9F38F44}" srcOrd="0" destOrd="0" presId="urn:microsoft.com/office/officeart/2005/8/layout/vList5"/>
    <dgm:cxn modelId="{5D45F14E-BEE8-4FA2-9332-C1BFC9451075}" type="presParOf" srcId="{B4E0E5A3-E668-43D1-845A-5452E9F38F44}" destId="{B935F1B7-CA84-4E01-9809-2D1EEF77CDF3}" srcOrd="0" destOrd="0" presId="urn:microsoft.com/office/officeart/2005/8/layout/vList5"/>
    <dgm:cxn modelId="{77A12A83-1800-4A88-A7D1-4F6C680EA965}" type="presParOf" srcId="{B4E0E5A3-E668-43D1-845A-5452E9F38F44}" destId="{C9AC154B-7D20-41FE-9CB0-EB69826B9F6B}" srcOrd="1" destOrd="0" presId="urn:microsoft.com/office/officeart/2005/8/layout/vList5"/>
    <dgm:cxn modelId="{EC08EB52-581D-40EA-B02F-8195223EC909}" type="presParOf" srcId="{0D4CAB53-7A27-4B26-9D6E-B14457408C58}" destId="{FAFC570B-6AFA-426E-A162-B03919B1DB80}" srcOrd="1" destOrd="0" presId="urn:microsoft.com/office/officeart/2005/8/layout/vList5"/>
    <dgm:cxn modelId="{198292A1-8706-4AC4-A09F-894E5BAA40D2}" type="presParOf" srcId="{0D4CAB53-7A27-4B26-9D6E-B14457408C58}" destId="{7C61F9CE-4337-45C4-B17D-2396CA449CD2}" srcOrd="2" destOrd="0" presId="urn:microsoft.com/office/officeart/2005/8/layout/vList5"/>
    <dgm:cxn modelId="{9A6CC0AF-F55D-4DDA-B9B6-1FD014F171D4}" type="presParOf" srcId="{7C61F9CE-4337-45C4-B17D-2396CA449CD2}" destId="{8127978C-47B7-4FD1-9582-970928220EBD}" srcOrd="0" destOrd="0" presId="urn:microsoft.com/office/officeart/2005/8/layout/vList5"/>
    <dgm:cxn modelId="{127ED199-E215-4EF4-809D-EB46F33A3EAD}" type="presParOf" srcId="{7C61F9CE-4337-45C4-B17D-2396CA449CD2}" destId="{DEF3373B-510B-4664-A262-DA518C764B22}" srcOrd="1" destOrd="0" presId="urn:microsoft.com/office/officeart/2005/8/layout/vList5"/>
    <dgm:cxn modelId="{978133DD-D25F-49E8-8B7D-20FB6E36F72E}" type="presParOf" srcId="{0D4CAB53-7A27-4B26-9D6E-B14457408C58}" destId="{BDCF250C-9049-4E4E-A467-5525EA5EDD93}" srcOrd="3" destOrd="0" presId="urn:microsoft.com/office/officeart/2005/8/layout/vList5"/>
    <dgm:cxn modelId="{B17D55EA-43F6-442F-B65A-2DF1D4135F52}" type="presParOf" srcId="{0D4CAB53-7A27-4B26-9D6E-B14457408C58}" destId="{EC3B65CC-AF9B-4077-895E-E8B9CC4426C3}" srcOrd="4" destOrd="0" presId="urn:microsoft.com/office/officeart/2005/8/layout/vList5"/>
    <dgm:cxn modelId="{FBC553A7-BDD8-4195-A327-750374D7B0CC}" type="presParOf" srcId="{EC3B65CC-AF9B-4077-895E-E8B9CC4426C3}" destId="{FE1095DD-4AB2-4C9D-A201-BDB3426A0DDF}" srcOrd="0" destOrd="0" presId="urn:microsoft.com/office/officeart/2005/8/layout/vList5"/>
    <dgm:cxn modelId="{98308771-493F-4712-B7A1-F768494BBE17}" type="presParOf" srcId="{EC3B65CC-AF9B-4077-895E-E8B9CC4426C3}" destId="{B4BA3248-D133-41EF-8FF6-C8ECFAAD32E1}" srcOrd="1" destOrd="0" presId="urn:microsoft.com/office/officeart/2005/8/layout/vList5"/>
    <dgm:cxn modelId="{FEFAF650-2F7D-40CC-AF0F-D1A4DF62ABA2}" type="presParOf" srcId="{0D4CAB53-7A27-4B26-9D6E-B14457408C58}" destId="{102ECC2C-2B8D-48AB-83B7-682AED441A96}" srcOrd="5" destOrd="0" presId="urn:microsoft.com/office/officeart/2005/8/layout/vList5"/>
    <dgm:cxn modelId="{FC45AC7E-CEE1-42E6-9AE4-CE9CD0C6400D}" type="presParOf" srcId="{0D4CAB53-7A27-4B26-9D6E-B14457408C58}" destId="{55DEACFB-29AC-4FE9-A013-FB5487341C0A}" srcOrd="6" destOrd="0" presId="urn:microsoft.com/office/officeart/2005/8/layout/vList5"/>
    <dgm:cxn modelId="{FB180321-44C7-43A3-959A-C5A40F576605}" type="presParOf" srcId="{55DEACFB-29AC-4FE9-A013-FB5487341C0A}" destId="{09CA68C4-80EB-4F58-81F2-16AFC63C2946}" srcOrd="0" destOrd="0" presId="urn:microsoft.com/office/officeart/2005/8/layout/vList5"/>
    <dgm:cxn modelId="{702576C2-8AC4-4A3D-89B2-CE565386C204}" type="presParOf" srcId="{55DEACFB-29AC-4FE9-A013-FB5487341C0A}" destId="{9E17DBC9-E433-465D-A0A5-5870DCC429EC}" srcOrd="1" destOrd="0" presId="urn:microsoft.com/office/officeart/2005/8/layout/vList5"/>
    <dgm:cxn modelId="{A8E0996D-029A-4C8B-912E-532B15EFC643}" type="presParOf" srcId="{0D4CAB53-7A27-4B26-9D6E-B14457408C58}" destId="{2CC2D027-9BE7-41C5-B9E3-ED0AA98D0C84}" srcOrd="7" destOrd="0" presId="urn:microsoft.com/office/officeart/2005/8/layout/vList5"/>
    <dgm:cxn modelId="{84A7F0F1-4251-4D47-9F06-366D40769476}" type="presParOf" srcId="{0D4CAB53-7A27-4B26-9D6E-B14457408C58}" destId="{86EE24B5-118B-4321-918B-B0004D993473}" srcOrd="8" destOrd="0" presId="urn:microsoft.com/office/officeart/2005/8/layout/vList5"/>
    <dgm:cxn modelId="{6542AA48-54FD-4D41-B435-B0E890231146}" type="presParOf" srcId="{86EE24B5-118B-4321-918B-B0004D993473}" destId="{4DD72D0B-C02A-4FB3-B5B8-9FF4A5BAFE88}" srcOrd="0" destOrd="0" presId="urn:microsoft.com/office/officeart/2005/8/layout/vList5"/>
    <dgm:cxn modelId="{63631053-8A6B-4A49-AC86-A791BC1E03F9}" type="presParOf" srcId="{86EE24B5-118B-4321-918B-B0004D993473}" destId="{6FCEDE75-B871-49FA-95A1-75AB43EAA32D}" srcOrd="1" destOrd="0" presId="urn:microsoft.com/office/officeart/2005/8/layout/vList5"/>
    <dgm:cxn modelId="{511C52E1-A44E-4521-8F15-B78F03BB6CE5}" type="presParOf" srcId="{0D4CAB53-7A27-4B26-9D6E-B14457408C58}" destId="{8333E9E5-158E-4D8A-979E-6F23E6BAF07F}" srcOrd="9" destOrd="0" presId="urn:microsoft.com/office/officeart/2005/8/layout/vList5"/>
    <dgm:cxn modelId="{74D2F513-1066-4D9C-8FFD-0C00C826A0C1}" type="presParOf" srcId="{0D4CAB53-7A27-4B26-9D6E-B14457408C58}" destId="{B7B558F4-2353-41A9-BC03-BF86FAF2165D}" srcOrd="10" destOrd="0" presId="urn:microsoft.com/office/officeart/2005/8/layout/vList5"/>
    <dgm:cxn modelId="{54421E34-EF47-4392-8E0B-A056BED34435}" type="presParOf" srcId="{B7B558F4-2353-41A9-BC03-BF86FAF2165D}" destId="{880AF5EC-A253-4D30-A53A-98C53E1C8E4E}" srcOrd="0" destOrd="0" presId="urn:microsoft.com/office/officeart/2005/8/layout/vList5"/>
    <dgm:cxn modelId="{D7EF6CCD-E8B2-44FA-A6FA-94C1104AEE2F}" type="presParOf" srcId="{B7B558F4-2353-41A9-BC03-BF86FAF2165D}" destId="{A46CEDD8-0399-4099-A609-2EF73737C0C2}" srcOrd="1" destOrd="0" presId="urn:microsoft.com/office/officeart/2005/8/layout/vList5"/>
    <dgm:cxn modelId="{73586DB8-7871-4768-AC3A-03F01A247267}" type="presParOf" srcId="{0D4CAB53-7A27-4B26-9D6E-B14457408C58}" destId="{DCF2B81B-BAA4-4F84-BDFA-397EA804946B}" srcOrd="11" destOrd="0" presId="urn:microsoft.com/office/officeart/2005/8/layout/vList5"/>
    <dgm:cxn modelId="{7F9326D7-8C5D-4435-ACBA-A11E8B207FDB}" type="presParOf" srcId="{0D4CAB53-7A27-4B26-9D6E-B14457408C58}" destId="{EB0C0272-D83C-4EE5-8687-937BD77C8BB9}" srcOrd="12" destOrd="0" presId="urn:microsoft.com/office/officeart/2005/8/layout/vList5"/>
    <dgm:cxn modelId="{32F068BB-501C-4514-8C71-293108CC71F8}" type="presParOf" srcId="{EB0C0272-D83C-4EE5-8687-937BD77C8BB9}" destId="{0206527A-415F-4EFA-AFD7-8BCBD59559B9}" srcOrd="0" destOrd="0" presId="urn:microsoft.com/office/officeart/2005/8/layout/vList5"/>
    <dgm:cxn modelId="{E12161AE-46D1-45D0-A798-0B221AC4652C}" type="presParOf" srcId="{EB0C0272-D83C-4EE5-8687-937BD77C8BB9}" destId="{7D117E31-4704-46D0-84CA-5624200A21B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AC154B-7D20-41FE-9CB0-EB69826B9F6B}">
      <dsp:nvSpPr>
        <dsp:cNvPr id="0" name=""/>
        <dsp:cNvSpPr/>
      </dsp:nvSpPr>
      <dsp:spPr>
        <a:xfrm rot="5400000">
          <a:off x="5285871" y="-2321801"/>
          <a:ext cx="424260" cy="517459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300" b="1" i="0" kern="1200" dirty="0"/>
            <a:t>For deg som har </a:t>
          </a:r>
          <a:r>
            <a:rPr lang="nb-NO" sz="1300" b="1" kern="1200" dirty="0"/>
            <a:t>hensikt å få opprettet kontrakt (</a:t>
          </a:r>
          <a:r>
            <a:rPr lang="nb-NO" sz="1300" b="0" kern="1200" dirty="0" err="1"/>
            <a:t>f.eks</a:t>
          </a:r>
          <a:r>
            <a:rPr lang="nb-NO" sz="1300" b="0" kern="1200" dirty="0"/>
            <a:t> prof</a:t>
          </a:r>
          <a:r>
            <a:rPr lang="nb-NO" sz="1300" b="1" kern="1200" dirty="0"/>
            <a:t>.)</a:t>
          </a:r>
          <a:endParaRPr lang="nb-NO" sz="1300" kern="1200" dirty="0"/>
        </a:p>
      </dsp:txBody>
      <dsp:txXfrm rot="-5400000">
        <a:off x="2910707" y="74074"/>
        <a:ext cx="5153879" cy="382838"/>
      </dsp:txXfrm>
    </dsp:sp>
    <dsp:sp modelId="{B935F1B7-CA84-4E01-9809-2D1EEF77CDF3}">
      <dsp:nvSpPr>
        <dsp:cNvPr id="0" name=""/>
        <dsp:cNvSpPr/>
      </dsp:nvSpPr>
      <dsp:spPr>
        <a:xfrm>
          <a:off x="0" y="330"/>
          <a:ext cx="2910706" cy="530325"/>
        </a:xfrm>
        <a:prstGeom prst="roundRect">
          <a:avLst/>
        </a:prstGeom>
        <a:solidFill>
          <a:srgbClr val="FDD9B5"/>
        </a:soli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b="0" i="0" u="sng" kern="1200" dirty="0">
              <a:hlinkClick xmlns:r="http://schemas.openxmlformats.org/officeDocument/2006/relationships" r:id="rId1"/>
            </a:rPr>
            <a:t>R</a:t>
          </a:r>
          <a:r>
            <a:rPr lang="nb-NO" sz="1500" u="sng" kern="1200" dirty="0">
              <a:hlinkClick xmlns:r="http://schemas.openxmlformats.org/officeDocument/2006/relationships" r:id="rId1"/>
            </a:rPr>
            <a:t>ekvirere kontrakt </a:t>
          </a:r>
          <a:endParaRPr lang="nb-NO" sz="1500" kern="1200" dirty="0"/>
        </a:p>
      </dsp:txBody>
      <dsp:txXfrm>
        <a:off x="25888" y="26218"/>
        <a:ext cx="2858930" cy="478549"/>
      </dsp:txXfrm>
    </dsp:sp>
    <dsp:sp modelId="{DEF3373B-510B-4664-A262-DA518C764B22}">
      <dsp:nvSpPr>
        <dsp:cNvPr id="0" name=""/>
        <dsp:cNvSpPr/>
      </dsp:nvSpPr>
      <dsp:spPr>
        <a:xfrm rot="5400000">
          <a:off x="5285871" y="-1764959"/>
          <a:ext cx="424260" cy="517459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300" b="1" i="0" kern="1200" dirty="0"/>
            <a:t>For deg som skal bestille</a:t>
          </a:r>
          <a:r>
            <a:rPr lang="nb-NO" sz="1300" b="0" i="0" kern="1200" dirty="0"/>
            <a:t> (Behovshaver kontrakt)</a:t>
          </a:r>
          <a:endParaRPr lang="nb-NO" sz="1300" kern="1200" dirty="0"/>
        </a:p>
      </dsp:txBody>
      <dsp:txXfrm rot="-5400000">
        <a:off x="2910707" y="630916"/>
        <a:ext cx="5153879" cy="382838"/>
      </dsp:txXfrm>
    </dsp:sp>
    <dsp:sp modelId="{8127978C-47B7-4FD1-9582-970928220EBD}">
      <dsp:nvSpPr>
        <dsp:cNvPr id="0" name=""/>
        <dsp:cNvSpPr/>
      </dsp:nvSpPr>
      <dsp:spPr>
        <a:xfrm>
          <a:off x="0" y="557172"/>
          <a:ext cx="2910706" cy="530325"/>
        </a:xfrm>
        <a:prstGeom prst="roundRect">
          <a:avLst/>
        </a:prstGeom>
        <a:solidFill>
          <a:srgbClr val="D1EAE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b="0" i="0" u="sng" kern="1200">
              <a:hlinkClick xmlns:r="http://schemas.openxmlformats.org/officeDocument/2006/relationships" r:id="rId1"/>
            </a:rPr>
            <a:t>Bestille kontrakt</a:t>
          </a:r>
          <a:endParaRPr lang="nb-NO" sz="1500" kern="1200"/>
        </a:p>
      </dsp:txBody>
      <dsp:txXfrm>
        <a:off x="25888" y="583060"/>
        <a:ext cx="2858930" cy="478549"/>
      </dsp:txXfrm>
    </dsp:sp>
    <dsp:sp modelId="{B4BA3248-D133-41EF-8FF6-C8ECFAAD32E1}">
      <dsp:nvSpPr>
        <dsp:cNvPr id="0" name=""/>
        <dsp:cNvSpPr/>
      </dsp:nvSpPr>
      <dsp:spPr>
        <a:xfrm rot="5400000">
          <a:off x="5285871" y="-1208117"/>
          <a:ext cx="424260" cy="517459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300" b="1" i="0" kern="1200" dirty="0"/>
            <a:t>For saksbehandler</a:t>
          </a:r>
          <a:r>
            <a:rPr lang="nb-NO" sz="1300" b="0" i="0" kern="1200" dirty="0"/>
            <a:t> (Koordinator kontrakt)</a:t>
          </a:r>
          <a:endParaRPr lang="nb-NO" sz="1300" kern="1200" dirty="0"/>
        </a:p>
      </dsp:txBody>
      <dsp:txXfrm rot="-5400000">
        <a:off x="2910707" y="1187758"/>
        <a:ext cx="5153879" cy="382838"/>
      </dsp:txXfrm>
    </dsp:sp>
    <dsp:sp modelId="{FE1095DD-4AB2-4C9D-A201-BDB3426A0DDF}">
      <dsp:nvSpPr>
        <dsp:cNvPr id="0" name=""/>
        <dsp:cNvSpPr/>
      </dsp:nvSpPr>
      <dsp:spPr>
        <a:xfrm>
          <a:off x="0" y="1114014"/>
          <a:ext cx="2910706" cy="530325"/>
        </a:xfrm>
        <a:prstGeom prst="roundRect">
          <a:avLst/>
        </a:prstGeom>
        <a:solidFill>
          <a:srgbClr val="D1EAE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b="0" i="0" u="sng" kern="1200">
              <a:hlinkClick xmlns:r="http://schemas.openxmlformats.org/officeDocument/2006/relationships" r:id="rId2"/>
            </a:rPr>
            <a:t>Opprette eller behandle kontrakt</a:t>
          </a:r>
          <a:endParaRPr lang="nb-NO" sz="1500" kern="1200"/>
        </a:p>
      </dsp:txBody>
      <dsp:txXfrm>
        <a:off x="25888" y="1139902"/>
        <a:ext cx="2858930" cy="478549"/>
      </dsp:txXfrm>
    </dsp:sp>
    <dsp:sp modelId="{9E17DBC9-E433-465D-A0A5-5870DCC429EC}">
      <dsp:nvSpPr>
        <dsp:cNvPr id="0" name=""/>
        <dsp:cNvSpPr/>
      </dsp:nvSpPr>
      <dsp:spPr>
        <a:xfrm rot="5400000">
          <a:off x="5285871" y="-651275"/>
          <a:ext cx="424260" cy="517459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300" b="1" i="0" kern="1200"/>
            <a:t>For leder</a:t>
          </a:r>
          <a:r>
            <a:rPr lang="nb-NO" sz="1300" b="0" i="0" kern="1200"/>
            <a:t> (Kostnadsgodkjenner)</a:t>
          </a:r>
          <a:endParaRPr lang="nb-NO" sz="1300" kern="1200"/>
        </a:p>
      </dsp:txBody>
      <dsp:txXfrm rot="-5400000">
        <a:off x="2910707" y="1744600"/>
        <a:ext cx="5153879" cy="382838"/>
      </dsp:txXfrm>
    </dsp:sp>
    <dsp:sp modelId="{09CA68C4-80EB-4F58-81F2-16AFC63C2946}">
      <dsp:nvSpPr>
        <dsp:cNvPr id="0" name=""/>
        <dsp:cNvSpPr/>
      </dsp:nvSpPr>
      <dsp:spPr>
        <a:xfrm>
          <a:off x="0" y="1670856"/>
          <a:ext cx="2910706" cy="530325"/>
        </a:xfrm>
        <a:prstGeom prst="roundRect">
          <a:avLst/>
        </a:prstGeom>
        <a:solidFill>
          <a:srgbClr val="D1EAE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b="0" i="0" u="sng" kern="1200">
              <a:hlinkClick xmlns:r="http://schemas.openxmlformats.org/officeDocument/2006/relationships" r:id="rId3"/>
            </a:rPr>
            <a:t>Godkjenne kontrakt</a:t>
          </a:r>
          <a:endParaRPr lang="nb-NO" sz="1500" kern="1200"/>
        </a:p>
      </dsp:txBody>
      <dsp:txXfrm>
        <a:off x="25888" y="1696744"/>
        <a:ext cx="2858930" cy="478549"/>
      </dsp:txXfrm>
    </dsp:sp>
    <dsp:sp modelId="{6FCEDE75-B871-49FA-95A1-75AB43EAA32D}">
      <dsp:nvSpPr>
        <dsp:cNvPr id="0" name=""/>
        <dsp:cNvSpPr/>
      </dsp:nvSpPr>
      <dsp:spPr>
        <a:xfrm rot="5400000">
          <a:off x="5285871" y="-94433"/>
          <a:ext cx="424260" cy="517459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300" b="1" i="0" kern="1200"/>
            <a:t>For deg som skal inngå kontrakt</a:t>
          </a:r>
          <a:endParaRPr lang="nb-NO" sz="1300" kern="1200"/>
        </a:p>
      </dsp:txBody>
      <dsp:txXfrm rot="-5400000">
        <a:off x="2910707" y="2301442"/>
        <a:ext cx="5153879" cy="382838"/>
      </dsp:txXfrm>
    </dsp:sp>
    <dsp:sp modelId="{4DD72D0B-C02A-4FB3-B5B8-9FF4A5BAFE88}">
      <dsp:nvSpPr>
        <dsp:cNvPr id="0" name=""/>
        <dsp:cNvSpPr/>
      </dsp:nvSpPr>
      <dsp:spPr>
        <a:xfrm>
          <a:off x="0" y="2227698"/>
          <a:ext cx="2910706" cy="530325"/>
        </a:xfrm>
        <a:prstGeom prst="roundRect">
          <a:avLst/>
        </a:prstGeom>
        <a:solidFill>
          <a:srgbClr val="D1EAE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b="0" i="0" u="sng" kern="1200">
              <a:hlinkClick xmlns:r="http://schemas.openxmlformats.org/officeDocument/2006/relationships" r:id="rId4"/>
            </a:rPr>
            <a:t>Signere kontrakt</a:t>
          </a:r>
          <a:endParaRPr lang="nb-NO" sz="1500" kern="1200"/>
        </a:p>
      </dsp:txBody>
      <dsp:txXfrm>
        <a:off x="25888" y="2253586"/>
        <a:ext cx="2858930" cy="478549"/>
      </dsp:txXfrm>
    </dsp:sp>
    <dsp:sp modelId="{A46CEDD8-0399-4099-A609-2EF73737C0C2}">
      <dsp:nvSpPr>
        <dsp:cNvPr id="0" name=""/>
        <dsp:cNvSpPr/>
      </dsp:nvSpPr>
      <dsp:spPr>
        <a:xfrm rot="5400000">
          <a:off x="5285871" y="462408"/>
          <a:ext cx="424260" cy="517459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300" b="1" i="0" kern="1200" dirty="0"/>
            <a:t>Samarbeid mellom behovshaver og koordinator kontrakt</a:t>
          </a:r>
          <a:endParaRPr lang="nb-NO" sz="1300" b="1" kern="1200" dirty="0"/>
        </a:p>
      </dsp:txBody>
      <dsp:txXfrm rot="-5400000">
        <a:off x="2910707" y="2858284"/>
        <a:ext cx="5153879" cy="382838"/>
      </dsp:txXfrm>
    </dsp:sp>
    <dsp:sp modelId="{880AF5EC-A253-4D30-A53A-98C53E1C8E4E}">
      <dsp:nvSpPr>
        <dsp:cNvPr id="0" name=""/>
        <dsp:cNvSpPr/>
      </dsp:nvSpPr>
      <dsp:spPr>
        <a:xfrm>
          <a:off x="0" y="2784540"/>
          <a:ext cx="2910706" cy="530325"/>
        </a:xfrm>
        <a:prstGeom prst="roundRect">
          <a:avLst/>
        </a:prstGeom>
        <a:solidFill>
          <a:srgbClr val="FDD9B5"/>
        </a:soli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b="0" i="0" u="sng" kern="1200" dirty="0">
              <a:hlinkClick xmlns:r="http://schemas.openxmlformats.org/officeDocument/2006/relationships" r:id="rId5"/>
            </a:rPr>
            <a:t>Oppfølging av kontrakter og ansatte</a:t>
          </a:r>
          <a:endParaRPr lang="nb-NO" sz="1500" kern="1200" dirty="0"/>
        </a:p>
      </dsp:txBody>
      <dsp:txXfrm>
        <a:off x="25888" y="2810428"/>
        <a:ext cx="2858930" cy="478549"/>
      </dsp:txXfrm>
    </dsp:sp>
    <dsp:sp modelId="{7D117E31-4704-46D0-84CA-5624200A21BB}">
      <dsp:nvSpPr>
        <dsp:cNvPr id="0" name=""/>
        <dsp:cNvSpPr/>
      </dsp:nvSpPr>
      <dsp:spPr>
        <a:xfrm rot="5400000">
          <a:off x="5285871" y="1019250"/>
          <a:ext cx="424260" cy="517459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300" b="1" i="0" kern="1200"/>
            <a:t>For saksbehandler</a:t>
          </a:r>
          <a:r>
            <a:rPr lang="nb-NO" sz="1300" b="0" i="0" kern="1200"/>
            <a:t> (Koordinator kontrakt)</a:t>
          </a:r>
          <a:endParaRPr lang="nb-NO" sz="1300" kern="1200"/>
        </a:p>
      </dsp:txBody>
      <dsp:txXfrm rot="-5400000">
        <a:off x="2910707" y="3415126"/>
        <a:ext cx="5153879" cy="382838"/>
      </dsp:txXfrm>
    </dsp:sp>
    <dsp:sp modelId="{0206527A-415F-4EFA-AFD7-8BCBD59559B9}">
      <dsp:nvSpPr>
        <dsp:cNvPr id="0" name=""/>
        <dsp:cNvSpPr/>
      </dsp:nvSpPr>
      <dsp:spPr>
        <a:xfrm>
          <a:off x="0" y="3341382"/>
          <a:ext cx="2910706" cy="530325"/>
        </a:xfrm>
        <a:prstGeom prst="roundRect">
          <a:avLst/>
        </a:prstGeom>
        <a:solidFill>
          <a:srgbClr val="D1EAE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b="0" i="0" u="sng" kern="1200" dirty="0">
              <a:hlinkClick xmlns:r="http://schemas.openxmlformats.org/officeDocument/2006/relationships" r:id="rId6"/>
            </a:rPr>
            <a:t>Godkjenne utbetaling</a:t>
          </a:r>
          <a:endParaRPr lang="nb-NO" sz="1500" kern="1200" dirty="0"/>
        </a:p>
      </dsp:txBody>
      <dsp:txXfrm>
        <a:off x="25888" y="3367270"/>
        <a:ext cx="2858930" cy="4785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DF8443-3C72-40AB-B7EA-888C701B667F}" type="datetimeFigureOut">
              <a:rPr lang="nb-NO" smtClean="0"/>
              <a:t>02.09.2022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073E2-DE77-4445-980F-3DE415846D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6078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io.no/for-ansatte/arbeidsstotte/lonnsadministrasjon/bilagslonn/toa/oversikt.html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Bakgrunn for infomøte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/>
              <a:t>Gode erfaringer med å kjøre infomøter om konkrete roller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err="1"/>
              <a:t>Utfodrenede</a:t>
            </a:r>
            <a:r>
              <a:rPr lang="nb-NO"/>
              <a:t> å forstå/plassere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/>
              <a:t>Erfaringer fra BOTT-</a:t>
            </a:r>
            <a:r>
              <a:rPr lang="nb-NO" err="1"/>
              <a:t>uni</a:t>
            </a:r>
            <a:r>
              <a:rPr lang="nb-NO"/>
              <a:t> </a:t>
            </a:r>
            <a:r>
              <a:rPr lang="nb-NO" err="1"/>
              <a:t>mtp</a:t>
            </a:r>
            <a:r>
              <a:rPr lang="nb-NO"/>
              <a:t> at man treffer med innplassering av rolle i organisasjonen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/>
          </a:p>
          <a:p>
            <a:pPr marL="0" indent="0">
              <a:buFont typeface="Arial" panose="020B0604020202020204" pitchFamily="34" charset="0"/>
              <a:buNone/>
            </a:pPr>
            <a:r>
              <a:rPr lang="nb-NO"/>
              <a:t>Introdusere oss som er med: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/>
              <a:t>meg: 50/50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/>
              <a:t>Elisabeth Åsmul og Gøril Wærum – prosessansvarlig i </a:t>
            </a:r>
            <a:r>
              <a:rPr lang="nb-NO" err="1"/>
              <a:t>tjenstesenteret</a:t>
            </a:r>
            <a:r>
              <a:rPr lang="nb-NO"/>
              <a:t> (Lønn og lønnsnær HR)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/>
              <a:t>Frida Haugen – prosessrådgiver innen </a:t>
            </a:r>
            <a:r>
              <a:rPr lang="nb-NO" err="1"/>
              <a:t>TOa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1448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Tydeliggjøre hvilke typer NTNU-ressurser som kan ha en slik rolle </a:t>
            </a:r>
            <a:r>
              <a:rPr lang="nb-NO">
                <a:sym typeface="Wingdings" panose="05000000000000000000" pitchFamily="2" charset="2"/>
              </a:rPr>
              <a:t> tenk gjerne med utgangspunkt i de som har denne oppgaven/rollen i dag</a:t>
            </a:r>
          </a:p>
          <a:p>
            <a:br>
              <a:rPr lang="nb-NO">
                <a:sym typeface="Wingdings" panose="05000000000000000000" pitchFamily="2" charset="2"/>
              </a:rPr>
            </a:br>
            <a:r>
              <a:rPr lang="nb-NO">
                <a:sym typeface="Wingdings" panose="05000000000000000000" pitchFamily="2" charset="2"/>
              </a:rPr>
              <a:t>Merk: Desentral rolle fordi behovet for å opprette kontrakt ligger desentralisert 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C1D193-156D-49E0-8F8B-B7BDA735AEBD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261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Tydeliggjøre hvilke typer NTNU-ressurser som kan ha en slik rolle </a:t>
            </a:r>
            <a:r>
              <a:rPr lang="nb-NO">
                <a:sym typeface="Wingdings" panose="05000000000000000000" pitchFamily="2" charset="2"/>
              </a:rPr>
              <a:t> tenk gjerne med utgangspunkt i de som har denne oppgaven/rollen i dag</a:t>
            </a:r>
          </a:p>
          <a:p>
            <a:br>
              <a:rPr lang="nb-NO">
                <a:sym typeface="Wingdings" panose="05000000000000000000" pitchFamily="2" charset="2"/>
              </a:rPr>
            </a:br>
            <a:r>
              <a:rPr lang="nb-NO">
                <a:sym typeface="Wingdings" panose="05000000000000000000" pitchFamily="2" charset="2"/>
              </a:rPr>
              <a:t>Merk: Desentral rolle fordi behovet for å opprette kontrakt ligger desentralisert 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C1D193-156D-49E0-8F8B-B7BDA735AEBD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2027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Tydeliggjøre hvilke typer NTNU-ressurser som kan ha en slik rolle </a:t>
            </a:r>
            <a:r>
              <a:rPr lang="nb-NO">
                <a:sym typeface="Wingdings" panose="05000000000000000000" pitchFamily="2" charset="2"/>
              </a:rPr>
              <a:t> tenk gjerne med utgangspunkt i de som har denne oppgaven/rollen i dag</a:t>
            </a:r>
          </a:p>
          <a:p>
            <a:br>
              <a:rPr lang="nb-NO">
                <a:sym typeface="Wingdings" panose="05000000000000000000" pitchFamily="2" charset="2"/>
              </a:rPr>
            </a:br>
            <a:r>
              <a:rPr lang="nb-NO">
                <a:sym typeface="Wingdings" panose="05000000000000000000" pitchFamily="2" charset="2"/>
              </a:rPr>
              <a:t>Merk: Desentral rolle fordi behovet for å opprette kontrakt ligger desentralisert 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C1D193-156D-49E0-8F8B-B7BDA735AEBD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31195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75845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8101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4437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8881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0672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8993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10000"/>
              </a:lnSpc>
              <a:spcBef>
                <a:spcPct val="20000"/>
              </a:spcBef>
              <a:buFont typeface="Arial"/>
              <a:buChar char="•"/>
            </a:pPr>
            <a:r>
              <a:rPr lang="en-US" dirty="0" err="1"/>
              <a:t>Ansatte</a:t>
            </a:r>
            <a:r>
              <a:rPr lang="en-US" dirty="0"/>
              <a:t> </a:t>
            </a:r>
            <a:r>
              <a:rPr lang="en-US" dirty="0" err="1"/>
              <a:t>ved</a:t>
            </a:r>
            <a:r>
              <a:rPr lang="en-US" dirty="0"/>
              <a:t> NTNU </a:t>
            </a:r>
            <a:r>
              <a:rPr lang="en-US" dirty="0" err="1"/>
              <a:t>kan</a:t>
            </a:r>
            <a:r>
              <a:rPr lang="en-US" dirty="0"/>
              <a:t> </a:t>
            </a:r>
            <a:r>
              <a:rPr lang="en-US" dirty="0" err="1"/>
              <a:t>ikke</a:t>
            </a:r>
            <a:r>
              <a:rPr lang="en-US" dirty="0"/>
              <a:t> </a:t>
            </a:r>
            <a:r>
              <a:rPr lang="en-US" dirty="0" err="1"/>
              <a:t>bli</a:t>
            </a:r>
            <a:r>
              <a:rPr lang="en-US" dirty="0"/>
              <a:t> </a:t>
            </a:r>
            <a:r>
              <a:rPr lang="en-US" dirty="0" err="1"/>
              <a:t>engasjert</a:t>
            </a:r>
            <a:r>
              <a:rPr lang="en-US" dirty="0"/>
              <a:t> </a:t>
            </a:r>
            <a:r>
              <a:rPr lang="en-US" dirty="0" err="1"/>
              <a:t>som</a:t>
            </a:r>
            <a:r>
              <a:rPr lang="en-US" dirty="0"/>
              <a:t> </a:t>
            </a:r>
            <a:r>
              <a:rPr lang="en-US" dirty="0" err="1"/>
              <a:t>ekstern</a:t>
            </a:r>
            <a:r>
              <a:rPr lang="en-US" dirty="0"/>
              <a:t> </a:t>
            </a:r>
            <a:r>
              <a:rPr lang="en-US" dirty="0" err="1"/>
              <a:t>timelærer</a:t>
            </a:r>
            <a:r>
              <a:rPr lang="en-US" dirty="0"/>
              <a:t> </a:t>
            </a:r>
            <a:r>
              <a:rPr lang="en-US" dirty="0" err="1"/>
              <a:t>eller</a:t>
            </a:r>
            <a:r>
              <a:rPr lang="en-US" dirty="0"/>
              <a:t> sensor </a:t>
            </a:r>
            <a:r>
              <a:rPr lang="en-US" dirty="0" err="1"/>
              <a:t>og</a:t>
            </a:r>
            <a:r>
              <a:rPr lang="en-US" dirty="0"/>
              <a:t> </a:t>
            </a:r>
            <a:r>
              <a:rPr lang="en-US" dirty="0" err="1"/>
              <a:t>liknende</a:t>
            </a:r>
            <a:r>
              <a:rPr lang="en-US" dirty="0"/>
              <a:t> </a:t>
            </a:r>
            <a:r>
              <a:rPr lang="en-US" dirty="0" err="1"/>
              <a:t>utover</a:t>
            </a:r>
            <a:r>
              <a:rPr lang="en-US" dirty="0"/>
              <a:t> </a:t>
            </a:r>
            <a:br>
              <a:rPr lang="en-US" dirty="0">
                <a:cs typeface="+mn-lt"/>
              </a:rPr>
            </a:br>
            <a:r>
              <a:rPr lang="en-US" dirty="0"/>
              <a:t>100 </a:t>
            </a:r>
            <a:r>
              <a:rPr lang="en-US" dirty="0" err="1"/>
              <a:t>prosent</a:t>
            </a:r>
            <a:r>
              <a:rPr lang="en-US" dirty="0"/>
              <a:t> fast </a:t>
            </a:r>
            <a:r>
              <a:rPr lang="en-US" dirty="0" err="1"/>
              <a:t>tilknytning</a:t>
            </a:r>
            <a:r>
              <a:rPr lang="en-US" dirty="0"/>
              <a:t>. I </a:t>
            </a:r>
            <a:r>
              <a:rPr lang="en-US" dirty="0" err="1"/>
              <a:t>slike</a:t>
            </a:r>
            <a:r>
              <a:rPr lang="en-US" dirty="0"/>
              <a:t> </a:t>
            </a:r>
            <a:r>
              <a:rPr lang="en-US" dirty="0" err="1"/>
              <a:t>tilfeller</a:t>
            </a:r>
            <a:r>
              <a:rPr lang="en-US" dirty="0"/>
              <a:t> </a:t>
            </a:r>
            <a:r>
              <a:rPr lang="en-US" dirty="0" err="1"/>
              <a:t>skal</a:t>
            </a:r>
            <a:r>
              <a:rPr lang="en-US" dirty="0"/>
              <a:t> </a:t>
            </a:r>
            <a:r>
              <a:rPr lang="en-US" dirty="0" err="1"/>
              <a:t>medarbeideren</a:t>
            </a:r>
            <a:r>
              <a:rPr lang="en-US" dirty="0"/>
              <a:t> </a:t>
            </a:r>
            <a:r>
              <a:rPr lang="en-US" dirty="0" err="1"/>
              <a:t>kompenseres</a:t>
            </a:r>
            <a:r>
              <a:rPr lang="en-US" dirty="0"/>
              <a:t> med </a:t>
            </a:r>
            <a:r>
              <a:rPr lang="en-US" dirty="0" err="1"/>
              <a:t>overtid</a:t>
            </a:r>
            <a:r>
              <a:rPr lang="en-US" dirty="0"/>
              <a:t>.</a:t>
            </a:r>
            <a:br>
              <a:rPr lang="en-US" dirty="0">
                <a:cs typeface="+mn-lt"/>
              </a:rPr>
            </a:br>
            <a:endParaRPr lang="en-US" dirty="0"/>
          </a:p>
          <a:p>
            <a:pPr marL="285750" indent="-285750">
              <a:lnSpc>
                <a:spcPct val="110000"/>
              </a:lnSpc>
              <a:spcBef>
                <a:spcPct val="20000"/>
              </a:spcBef>
              <a:buFont typeface="Arial"/>
              <a:buChar char="•"/>
            </a:pPr>
            <a:r>
              <a:rPr lang="en-US" dirty="0" err="1"/>
              <a:t>Ansatte</a:t>
            </a:r>
            <a:r>
              <a:rPr lang="en-US" dirty="0"/>
              <a:t> </a:t>
            </a:r>
            <a:r>
              <a:rPr lang="en-US" dirty="0" err="1"/>
              <a:t>ved</a:t>
            </a:r>
            <a:r>
              <a:rPr lang="en-US" dirty="0"/>
              <a:t> NTNU </a:t>
            </a:r>
            <a:r>
              <a:rPr lang="en-US" dirty="0" err="1"/>
              <a:t>kan</a:t>
            </a:r>
            <a:r>
              <a:rPr lang="en-US" dirty="0"/>
              <a:t> </a:t>
            </a:r>
            <a:r>
              <a:rPr lang="en-US" dirty="0" err="1"/>
              <a:t>ikke</a:t>
            </a:r>
            <a:r>
              <a:rPr lang="en-US" dirty="0"/>
              <a:t> </a:t>
            </a:r>
            <a:r>
              <a:rPr lang="en-US" dirty="0" err="1"/>
              <a:t>engasjeres</a:t>
            </a:r>
            <a:r>
              <a:rPr lang="en-US" dirty="0"/>
              <a:t> </a:t>
            </a:r>
            <a:r>
              <a:rPr lang="en-US" dirty="0" err="1"/>
              <a:t>som</a:t>
            </a:r>
            <a:r>
              <a:rPr lang="en-US" dirty="0"/>
              <a:t> </a:t>
            </a:r>
            <a:r>
              <a:rPr lang="en-US" dirty="0" err="1"/>
              <a:t>selvstendig</a:t>
            </a:r>
            <a:r>
              <a:rPr lang="en-US" dirty="0"/>
              <a:t> </a:t>
            </a:r>
            <a:r>
              <a:rPr lang="en-US" dirty="0" err="1"/>
              <a:t>næringsdrivende</a:t>
            </a:r>
            <a:r>
              <a:rPr lang="en-US" dirty="0"/>
              <a:t> med </a:t>
            </a:r>
            <a:r>
              <a:rPr lang="en-US" dirty="0" err="1"/>
              <a:t>mindre</a:t>
            </a:r>
            <a:r>
              <a:rPr lang="en-US" dirty="0"/>
              <a:t> </a:t>
            </a:r>
            <a:r>
              <a:rPr lang="en-US" dirty="0" err="1"/>
              <a:t>oppdraget</a:t>
            </a:r>
            <a:r>
              <a:rPr lang="en-US" dirty="0"/>
              <a:t> </a:t>
            </a:r>
            <a:r>
              <a:rPr lang="en-US" dirty="0" err="1"/>
              <a:t>avviker</a:t>
            </a:r>
            <a:r>
              <a:rPr lang="en-US" dirty="0"/>
              <a:t> </a:t>
            </a:r>
            <a:r>
              <a:rPr lang="en-US" dirty="0" err="1"/>
              <a:t>vesentlig</a:t>
            </a:r>
            <a:r>
              <a:rPr lang="en-US" dirty="0"/>
              <a:t> </a:t>
            </a:r>
            <a:r>
              <a:rPr lang="en-US" dirty="0" err="1"/>
              <a:t>fra</a:t>
            </a:r>
            <a:r>
              <a:rPr lang="en-US" dirty="0"/>
              <a:t> </a:t>
            </a:r>
            <a:r>
              <a:rPr lang="en-US" dirty="0" err="1"/>
              <a:t>deres</a:t>
            </a:r>
            <a:r>
              <a:rPr lang="en-US" dirty="0"/>
              <a:t> </a:t>
            </a:r>
            <a:r>
              <a:rPr lang="en-US" dirty="0" err="1"/>
              <a:t>normale</a:t>
            </a:r>
            <a:r>
              <a:rPr lang="en-US" dirty="0"/>
              <a:t> </a:t>
            </a:r>
            <a:r>
              <a:rPr lang="en-US" dirty="0" err="1"/>
              <a:t>arbeid</a:t>
            </a:r>
            <a:r>
              <a:rPr lang="en-US" dirty="0"/>
              <a:t>. Det er </a:t>
            </a:r>
            <a:r>
              <a:rPr lang="en-US" dirty="0" err="1"/>
              <a:t>enhetens</a:t>
            </a:r>
            <a:r>
              <a:rPr lang="en-US" dirty="0"/>
              <a:t> </a:t>
            </a:r>
            <a:r>
              <a:rPr lang="en-US" dirty="0" err="1"/>
              <a:t>ansvar</a:t>
            </a:r>
            <a:r>
              <a:rPr lang="en-US" dirty="0"/>
              <a:t> å </a:t>
            </a:r>
            <a:r>
              <a:rPr lang="en-US" dirty="0" err="1"/>
              <a:t>sjekke</a:t>
            </a:r>
            <a:r>
              <a:rPr lang="en-US" dirty="0"/>
              <a:t> den </a:t>
            </a:r>
            <a:r>
              <a:rPr lang="en-US" dirty="0" err="1"/>
              <a:t>selvstendig</a:t>
            </a:r>
            <a:r>
              <a:rPr lang="en-US" dirty="0"/>
              <a:t> </a:t>
            </a:r>
            <a:r>
              <a:rPr lang="en-US" dirty="0" err="1"/>
              <a:t>næringsdrivendes</a:t>
            </a:r>
            <a:r>
              <a:rPr lang="en-US" dirty="0"/>
              <a:t> status </a:t>
            </a:r>
            <a:r>
              <a:rPr lang="en-US" dirty="0" err="1"/>
              <a:t>som</a:t>
            </a:r>
            <a:r>
              <a:rPr lang="en-US" dirty="0"/>
              <a:t> </a:t>
            </a:r>
            <a:r>
              <a:rPr lang="en-US" dirty="0" err="1"/>
              <a:t>ansatt</a:t>
            </a:r>
            <a:r>
              <a:rPr lang="en-US" dirty="0"/>
              <a:t> </a:t>
            </a:r>
            <a:r>
              <a:rPr lang="en-US" dirty="0" err="1"/>
              <a:t>og</a:t>
            </a:r>
            <a:r>
              <a:rPr lang="en-US" dirty="0"/>
              <a:t> </a:t>
            </a:r>
            <a:r>
              <a:rPr lang="en-US" dirty="0" err="1"/>
              <a:t>lovligheten</a:t>
            </a:r>
            <a:r>
              <a:rPr lang="en-US" dirty="0"/>
              <a:t> </a:t>
            </a:r>
            <a:r>
              <a:rPr lang="en-US" dirty="0" err="1"/>
              <a:t>i</a:t>
            </a:r>
            <a:r>
              <a:rPr lang="en-US" dirty="0"/>
              <a:t> å </a:t>
            </a:r>
            <a:r>
              <a:rPr lang="en-US" dirty="0" err="1"/>
              <a:t>hyre</a:t>
            </a:r>
            <a:r>
              <a:rPr lang="en-US" dirty="0"/>
              <a:t> inn </a:t>
            </a:r>
            <a:r>
              <a:rPr lang="en-US" dirty="0" err="1"/>
              <a:t>personen</a:t>
            </a:r>
            <a:r>
              <a:rPr lang="en-US" dirty="0"/>
              <a:t> </a:t>
            </a:r>
            <a:r>
              <a:rPr lang="en-US" dirty="0" err="1"/>
              <a:t>som</a:t>
            </a:r>
            <a:r>
              <a:rPr lang="en-US" dirty="0"/>
              <a:t> </a:t>
            </a:r>
            <a:r>
              <a:rPr lang="en-US" dirty="0" err="1"/>
              <a:t>selvstendig</a:t>
            </a:r>
            <a:r>
              <a:rPr lang="en-US" dirty="0"/>
              <a:t> </a:t>
            </a:r>
            <a:r>
              <a:rPr lang="en-US" dirty="0" err="1"/>
              <a:t>næringsdrivende</a:t>
            </a:r>
            <a:r>
              <a:rPr lang="en-US" dirty="0"/>
              <a:t>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4634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SJ"/>
              <a:t>Den største endringen kommer ifm oppdragsavtaler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4488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  <a:p>
            <a:r>
              <a:rPr lang="nb-NO">
                <a:hlinkClick r:id="rId3"/>
              </a:rPr>
              <a:t>Tilknytningsformer for timeansatte, oppdragstakere og selvstendig næringsdrivende - For ansatte - Universitetet i Oslo (uio.no)</a:t>
            </a:r>
            <a:endParaRPr lang="nb-NO"/>
          </a:p>
          <a:p>
            <a:endParaRPr lang="nb-NO"/>
          </a:p>
          <a:p>
            <a:r>
              <a:rPr lang="nb-NO"/>
              <a:t>https://www.uio.no/for-ansatte/arbeidsstotte/lonnsadministrasjon/bilagslonn/toa/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B410B-A66E-467E-A2B7-2EE1DAF00560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0464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Synliggjøre hvilke informasjonsbehov/opplysninger som må gis til koordinator kontrakt (trenger å ha denne informasjonen)</a:t>
            </a:r>
            <a:br>
              <a:rPr lang="nb-NO"/>
            </a:br>
            <a:r>
              <a:rPr lang="nb-NO"/>
              <a:t>Synliggjøre forskjellen </a:t>
            </a:r>
            <a:br>
              <a:rPr lang="nb-NO"/>
            </a:br>
            <a:br>
              <a:rPr lang="nb-NO"/>
            </a:br>
            <a:r>
              <a:rPr lang="nb-NO"/>
              <a:t>Ligger et </a:t>
            </a:r>
            <a:r>
              <a:rPr lang="nb-NO" err="1"/>
              <a:t>endringsønkse</a:t>
            </a:r>
            <a:r>
              <a:rPr lang="nb-NO"/>
              <a:t> om at koordinator kontrakt skal kunne kommunisere videre til behovshaver (slik at man vet hvorvidt oppdraget er utført) – nå stopper kommunikasjonssløyfen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9935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1"/>
            <a:ext cx="7772400" cy="675821"/>
          </a:xfr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2"/>
            <a:ext cx="7772400" cy="646331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627255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000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13B4243-673D-8446-80E9-474870DD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648512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E35FA2-62CD-F64A-A367-5A26CCC5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5" y="1010266"/>
            <a:ext cx="8418747" cy="3613774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59564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32343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241294" y="4815936"/>
            <a:ext cx="426966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2187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577514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959970DA-EE83-6D4C-A7D9-242707344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80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22250DC5-D43E-DF47-8946-580345545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20" y="1444343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4938533B-98B9-FE49-BD38-3FE354B5D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6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AAE60141-BB9F-7A45-AD28-419E73408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6" y="1444343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DE388575-68AB-9547-8F46-F2D9AF39D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9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2317577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9686158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0202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2" y="368439"/>
            <a:ext cx="3008313" cy="70788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968993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2344BB71-0781-BE4B-991A-D131BC6BE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3" y="205979"/>
            <a:ext cx="8381997" cy="646331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8AF6411C-65FD-A24C-9C3D-9E5091552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3" y="928914"/>
            <a:ext cx="8381997" cy="366570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25395"/>
            <a:ext cx="5486400" cy="40011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746638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3599600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7394139" y="205980"/>
            <a:ext cx="1292662" cy="4388644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662777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page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1768277"/>
              </p:ext>
            </p:ext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9840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E56B820D-AB7F-5A44-8020-5D09944AA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79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AE7B768E-548A-B44A-978C-328D3FD09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19" y="1444342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37E158BE-6530-394F-B377-3FE8EA1DC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5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9F076E42-9075-F143-9FC0-531C50D54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5" y="1444342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BF3EDB8E-E4B3-2B49-9493-A3FEF0A85B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8" y="964521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74394623-160E-4BDA-8166-722D8E8F922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8278734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395" imgH="394" progId="TCLayout.ActiveDocument.1">
                  <p:embed/>
                </p:oleObj>
              </mc:Choice>
              <mc:Fallback>
                <p:oleObj name="think-cell Slide" r:id="rId14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74394623-160E-4BDA-8166-722D8E8F92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304299"/>
            <a:ext cx="8229600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025501"/>
            <a:ext cx="8229600" cy="3813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5" name="Bilde 4" descr="sirkler.jpg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51"/>
          <a:stretch/>
        </p:blipFill>
        <p:spPr>
          <a:xfrm>
            <a:off x="7993703" y="379170"/>
            <a:ext cx="1151994" cy="114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0F553F2-CB7D-46D6-A6A5-D16CF29D07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587843601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592" imgH="591" progId="TCLayout.ActiveDocument.1">
                  <p:embed/>
                </p:oleObj>
              </mc:Choice>
              <mc:Fallback>
                <p:oleObj name="think-cell Slide" r:id="rId16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0F553F2-CB7D-46D6-A6A5-D16CF29D07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E29948F-3307-473B-885D-E9EEF3840228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1" y="1"/>
            <a:ext cx="158750" cy="158750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nb-NO" sz="36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323849" y="205980"/>
            <a:ext cx="8458815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23849" y="936523"/>
            <a:ext cx="8458815" cy="365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1FCAE9-E6CF-CA49-A956-CEDD0847952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23181" y="4800919"/>
            <a:ext cx="2520045" cy="204809"/>
          </a:xfrm>
          <a:prstGeom prst="rect">
            <a:avLst/>
          </a:prstGeom>
        </p:spPr>
      </p:pic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FE08F9A8-C6B7-4BAE-BD6C-8CDE0653CD72}"/>
              </a:ext>
            </a:extLst>
          </p:cNvPr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000" b="0" i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415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xStyles>
    <p:titleStyle>
      <a:lvl1pPr algn="l" defTabSz="457189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6" Type="http://schemas.openxmlformats.org/officeDocument/2006/relationships/image" Target="../media/image2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hyperlink" Target="https://www.bott-samarbeidet.no/okonomi/opplering/lonn/ansettelse-til-avgang/" TargetMode="Externa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6" Type="http://schemas.openxmlformats.org/officeDocument/2006/relationships/image" Target="../media/image2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6" Type="http://schemas.openxmlformats.org/officeDocument/2006/relationships/hyperlink" Target="https://www.bott-samarbeidet.no/okonomi/opplering/lonn/ansettelse-til-avgang/" TargetMode="Externa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hyperlink" Target="https://www.bott-samarbeidet.no/okonomi/opplering/lonn/ansettelse-til-avgang/" TargetMode="Externa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Relationship Id="rId6" Type="http://schemas.openxmlformats.org/officeDocument/2006/relationships/image" Target="../media/image2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8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1.emf"/><Relationship Id="rId10" Type="http://schemas.openxmlformats.org/officeDocument/2006/relationships/image" Target="../media/image31.pn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3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1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0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Svart kaffe i en hvit kopp og hvitt tefat">
            <a:extLst>
              <a:ext uri="{FF2B5EF4-FFF2-40B4-BE49-F238E27FC236}">
                <a16:creationId xmlns:a16="http://schemas.microsoft.com/office/drawing/2014/main" id="{8464C147-1ADD-D6F8-5336-7EB2860CFC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4963" b="8366"/>
          <a:stretch/>
        </p:blipFill>
        <p:spPr>
          <a:xfrm>
            <a:off x="4524935" y="1826054"/>
            <a:ext cx="4619065" cy="3317446"/>
          </a:xfrm>
          <a:prstGeom prst="rect">
            <a:avLst/>
          </a:prstGeom>
        </p:spPr>
      </p:pic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376B983-217F-4B58-A01A-5B88DF36409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894479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376B983-217F-4B58-A01A-5B88DF3640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88165" y="1014450"/>
            <a:ext cx="6736316" cy="5878532"/>
          </a:xfrm>
        </p:spPr>
        <p:txBody>
          <a:bodyPr vert="horz"/>
          <a:lstStyle/>
          <a:p>
            <a:r>
              <a:rPr lang="nb-NO" sz="1800" dirty="0"/>
              <a:t>Velkommen til høstens første fagkafé fra BOTT ØL! </a:t>
            </a:r>
            <a:br>
              <a:rPr lang="nb-NO" sz="2800" dirty="0"/>
            </a:br>
            <a:br>
              <a:rPr lang="nb-NO" sz="2800" dirty="0"/>
            </a:br>
            <a:r>
              <a:rPr lang="nb-NO" sz="2400" dirty="0"/>
              <a:t>Tema for dagen:</a:t>
            </a:r>
            <a:br>
              <a:rPr lang="nb-NO" sz="2800" dirty="0"/>
            </a:br>
            <a:r>
              <a:rPr lang="nb-SJ" sz="2800" dirty="0"/>
              <a:t>Tilsetting og arbeidskontrakt (TOA)</a:t>
            </a:r>
            <a:br>
              <a:rPr lang="nb-NO" sz="2800" dirty="0"/>
            </a:br>
            <a:br>
              <a:rPr lang="nb-NO" sz="2800" b="0" dirty="0"/>
            </a:br>
            <a:r>
              <a:rPr lang="nb-NO" sz="1600" dirty="0">
                <a:latin typeface="+mn-lt"/>
              </a:rPr>
              <a:t>Målgruppe: </a:t>
            </a:r>
            <a:r>
              <a:rPr lang="nb-NO" sz="1600" b="0" dirty="0">
                <a:effectLst/>
                <a:latin typeface="+mn-lt"/>
                <a:ea typeface="Calibri" panose="020F0502020204030204" pitchFamily="34" charset="0"/>
              </a:rPr>
              <a:t>Møtet i dag er mest aktuelt for ledere, </a:t>
            </a:r>
            <a:br>
              <a:rPr lang="nb-NO" sz="1600" b="0" dirty="0">
                <a:effectLst/>
                <a:latin typeface="+mn-lt"/>
                <a:ea typeface="Calibri" panose="020F0502020204030204" pitchFamily="34" charset="0"/>
              </a:rPr>
            </a:br>
            <a:r>
              <a:rPr lang="nb-NO" sz="1600" b="0" dirty="0">
                <a:effectLst/>
                <a:latin typeface="+mn-lt"/>
                <a:ea typeface="Calibri" panose="020F0502020204030204" pitchFamily="34" charset="0"/>
              </a:rPr>
              <a:t>fagressurser innenfor HR på institutt og fakultet </a:t>
            </a:r>
            <a:br>
              <a:rPr lang="nb-NO" sz="1600" b="0" dirty="0">
                <a:effectLst/>
                <a:latin typeface="+mn-lt"/>
                <a:ea typeface="Calibri" panose="020F0502020204030204" pitchFamily="34" charset="0"/>
              </a:rPr>
            </a:br>
            <a:r>
              <a:rPr lang="nb-NO" sz="1600" b="0" dirty="0">
                <a:effectLst/>
                <a:latin typeface="+mn-lt"/>
                <a:ea typeface="Calibri" panose="020F0502020204030204" pitchFamily="34" charset="0"/>
              </a:rPr>
              <a:t>og ansatte i Tjenestesenteret. </a:t>
            </a:r>
            <a:br>
              <a:rPr lang="nb-NO" sz="2800" dirty="0"/>
            </a:br>
            <a:br>
              <a:rPr lang="nb-NO" sz="2800" dirty="0"/>
            </a:br>
            <a:br>
              <a:rPr lang="nb-NO" sz="2800" dirty="0"/>
            </a:br>
            <a:r>
              <a:rPr lang="nb-NO" sz="1600" dirty="0"/>
              <a:t>Fredag 2. september kl. 09.00-10.30</a:t>
            </a:r>
            <a:br>
              <a:rPr lang="nb-SJ" sz="2800" dirty="0"/>
            </a:br>
            <a:br>
              <a:rPr lang="nb-SJ" sz="2800" dirty="0"/>
            </a:br>
            <a:br>
              <a:rPr lang="nb-NO" sz="1800" dirty="0">
                <a:solidFill>
                  <a:schemeClr val="tx1"/>
                </a:solidFill>
              </a:rPr>
            </a:br>
            <a:br>
              <a:rPr lang="nb-NO" sz="2800" dirty="0"/>
            </a:br>
            <a:br>
              <a:rPr lang="nb-NO" sz="2800" dirty="0"/>
            </a:br>
            <a:endParaRPr lang="nb-NO" sz="2800" b="0" dirty="0"/>
          </a:p>
        </p:txBody>
      </p:sp>
      <p:pic>
        <p:nvPicPr>
          <p:cNvPr id="13" name="Bilde 12" descr="Et bilde som inneholder tekst&#10;&#10;Automatisk generert beskrivelse">
            <a:extLst>
              <a:ext uri="{FF2B5EF4-FFF2-40B4-BE49-F238E27FC236}">
                <a16:creationId xmlns:a16="http://schemas.microsoft.com/office/drawing/2014/main" id="{4EFA0A44-25A8-FD7E-C9EF-4286724737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217" y="224966"/>
            <a:ext cx="2763371" cy="71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C6F4A688-D079-4557-9244-EF2FAF958A0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C6F4A688-D079-4557-9244-EF2FAF958A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FC6785F-EB3A-4966-A7F2-7E84D0099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933" y="916406"/>
            <a:ext cx="7932733" cy="525401"/>
          </a:xfrm>
        </p:spPr>
        <p:txBody>
          <a:bodyPr vert="horz"/>
          <a:lstStyle/>
          <a:p>
            <a:r>
              <a:rPr lang="nb-NO" sz="2800" dirty="0"/>
              <a:t>Hvilke roller inngår i TOA-prosessen?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D9F693E-859D-D831-906F-C6386AC61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67" y="1789281"/>
            <a:ext cx="1092200" cy="116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6D5EDDCE-17DF-FD6A-D334-9F48434CF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562" y="1770231"/>
            <a:ext cx="1113737" cy="118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D32A4743-DD71-C175-1699-C8EC2F01A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396" y="1770231"/>
            <a:ext cx="1113737" cy="118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ADEC764F-BE53-2F25-FB08-3ABDD5F4FEAD}"/>
              </a:ext>
            </a:extLst>
          </p:cNvPr>
          <p:cNvSpPr txBox="1"/>
          <p:nvPr/>
        </p:nvSpPr>
        <p:spPr>
          <a:xfrm>
            <a:off x="187403" y="3174199"/>
            <a:ext cx="2497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1"/>
              <a:t>Behovshaver</a:t>
            </a:r>
          </a:p>
          <a:p>
            <a:pPr algn="ctr"/>
            <a:r>
              <a:rPr lang="nb-NO" b="1"/>
              <a:t>kontrakt:</a:t>
            </a:r>
            <a:br>
              <a:rPr lang="nb-NO" b="1"/>
            </a:br>
            <a:r>
              <a:rPr lang="nb-NO"/>
              <a:t>d</a:t>
            </a:r>
            <a:r>
              <a:rPr lang="nb-SJ"/>
              <a:t>edikert person </a:t>
            </a:r>
            <a:br>
              <a:rPr lang="nb-NO"/>
            </a:br>
            <a:r>
              <a:rPr lang="nb-SJ"/>
              <a:t>på enheten</a:t>
            </a:r>
            <a:endParaRPr lang="nb-NO"/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A66DBB71-D73C-7FD6-ED1A-7E4C9F3A4623}"/>
              </a:ext>
            </a:extLst>
          </p:cNvPr>
          <p:cNvSpPr txBox="1"/>
          <p:nvPr/>
        </p:nvSpPr>
        <p:spPr>
          <a:xfrm>
            <a:off x="2993011" y="3215218"/>
            <a:ext cx="2497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1"/>
              <a:t>Koor</a:t>
            </a:r>
            <a:r>
              <a:rPr lang="nb-NO" b="1">
                <a:solidFill>
                  <a:schemeClr val="tx1">
                    <a:lumMod val="95000"/>
                    <a:lumOff val="5000"/>
                  </a:schemeClr>
                </a:solidFill>
              </a:rPr>
              <a:t>d</a:t>
            </a:r>
            <a:r>
              <a:rPr lang="nb-NO" b="1"/>
              <a:t>inator kontrakt:</a:t>
            </a:r>
            <a:br>
              <a:rPr lang="nb-NO" b="1"/>
            </a:br>
            <a:r>
              <a:rPr lang="nb-NO" err="1"/>
              <a:t>tjenestesenter</a:t>
            </a:r>
            <a:r>
              <a:rPr lang="nb-NO"/>
              <a:t>-</a:t>
            </a:r>
          </a:p>
          <a:p>
            <a:pPr algn="ctr"/>
            <a:r>
              <a:rPr lang="nb-NO"/>
              <a:t>ansatt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E5725767-DEBF-042C-B3ED-43F3A4D296D6}"/>
              </a:ext>
            </a:extLst>
          </p:cNvPr>
          <p:cNvSpPr txBox="1"/>
          <p:nvPr/>
        </p:nvSpPr>
        <p:spPr>
          <a:xfrm>
            <a:off x="5929177" y="2949032"/>
            <a:ext cx="28716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b="1" dirty="0"/>
          </a:p>
          <a:p>
            <a:pPr algn="ctr"/>
            <a:r>
              <a:rPr lang="nb-NO" b="1" dirty="0" err="1"/>
              <a:t>Kostnadsgodkjenner</a:t>
            </a:r>
            <a:r>
              <a:rPr lang="nb-NO" b="1" dirty="0"/>
              <a:t>:</a:t>
            </a:r>
            <a:br>
              <a:rPr lang="nb-NO" b="1" dirty="0"/>
            </a:br>
            <a:r>
              <a:rPr lang="nb-NO" dirty="0"/>
              <a:t>en med </a:t>
            </a:r>
            <a:r>
              <a:rPr lang="nb-SJ" dirty="0"/>
              <a:t>budsjettdisponerings</a:t>
            </a:r>
            <a:r>
              <a:rPr lang="nb-NO" dirty="0"/>
              <a:t>-</a:t>
            </a:r>
            <a:r>
              <a:rPr lang="nb-SJ" dirty="0"/>
              <a:t>myndighet</a:t>
            </a:r>
            <a:endParaRPr lang="nb-NO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12A29654-0E60-3582-7B11-4D6C2B751BEE}"/>
              </a:ext>
            </a:extLst>
          </p:cNvPr>
          <p:cNvSpPr txBox="1"/>
          <p:nvPr/>
        </p:nvSpPr>
        <p:spPr>
          <a:xfrm>
            <a:off x="1241255" y="2916837"/>
            <a:ext cx="389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/>
              <a:t>1</a:t>
            </a:r>
            <a:endParaRPr lang="nb-NO"/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E7AB9350-D0D3-04F6-D885-684A8C173A0C}"/>
              </a:ext>
            </a:extLst>
          </p:cNvPr>
          <p:cNvSpPr txBox="1"/>
          <p:nvPr/>
        </p:nvSpPr>
        <p:spPr>
          <a:xfrm>
            <a:off x="4055863" y="2916837"/>
            <a:ext cx="389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/>
              <a:t>2</a:t>
            </a:r>
            <a:endParaRPr lang="nb-NO"/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A07FE660-1EB4-A20C-BB50-ACE99DDDD1A9}"/>
              </a:ext>
            </a:extLst>
          </p:cNvPr>
          <p:cNvSpPr txBox="1"/>
          <p:nvPr/>
        </p:nvSpPr>
        <p:spPr>
          <a:xfrm>
            <a:off x="7048495" y="2949032"/>
            <a:ext cx="3681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b="1"/>
              <a:t>3</a:t>
            </a:r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F7E62BAB-C8A4-729D-6B05-16D196C1BB1A}"/>
              </a:ext>
            </a:extLst>
          </p:cNvPr>
          <p:cNvSpPr/>
          <p:nvPr/>
        </p:nvSpPr>
        <p:spPr>
          <a:xfrm>
            <a:off x="6245318" y="1"/>
            <a:ext cx="1566332" cy="369793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9DE206FF-F573-340A-7463-B5AB063FE921}"/>
              </a:ext>
            </a:extLst>
          </p:cNvPr>
          <p:cNvSpPr/>
          <p:nvPr/>
        </p:nvSpPr>
        <p:spPr>
          <a:xfrm>
            <a:off x="1566332" y="0"/>
            <a:ext cx="1566332" cy="36979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BB415461-BBA5-3202-462C-E1789843F925}"/>
              </a:ext>
            </a:extLst>
          </p:cNvPr>
          <p:cNvSpPr/>
          <p:nvPr/>
        </p:nvSpPr>
        <p:spPr>
          <a:xfrm>
            <a:off x="0" y="1"/>
            <a:ext cx="1566332" cy="36979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F984CB16-7C8D-AC09-4979-F5C4A6BCB109}"/>
              </a:ext>
            </a:extLst>
          </p:cNvPr>
          <p:cNvSpPr/>
          <p:nvPr/>
        </p:nvSpPr>
        <p:spPr>
          <a:xfrm>
            <a:off x="3118627" y="-515"/>
            <a:ext cx="1566332" cy="36979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6346B9B2-2DCE-5D6C-567C-C3B5274038D2}"/>
              </a:ext>
            </a:extLst>
          </p:cNvPr>
          <p:cNvSpPr/>
          <p:nvPr/>
        </p:nvSpPr>
        <p:spPr>
          <a:xfrm>
            <a:off x="4687341" y="0"/>
            <a:ext cx="1566332" cy="36979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6529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0713B360-6832-4579-9F39-37C46A2B0E6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52670411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0713B360-6832-4579-9F39-37C46A2B0E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ktangel 7">
            <a:extLst>
              <a:ext uri="{FF2B5EF4-FFF2-40B4-BE49-F238E27FC236}">
                <a16:creationId xmlns:a16="http://schemas.microsoft.com/office/drawing/2014/main" id="{7C8AA404-1545-4DC3-8463-E58A155F88BE}"/>
              </a:ext>
            </a:extLst>
          </p:cNvPr>
          <p:cNvSpPr/>
          <p:nvPr/>
        </p:nvSpPr>
        <p:spPr>
          <a:xfrm>
            <a:off x="552000" y="2033426"/>
            <a:ext cx="1608586" cy="17250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endParaRPr lang="nb-NO" sz="135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5" name="Rektangel 6">
            <a:extLst>
              <a:ext uri="{FF2B5EF4-FFF2-40B4-BE49-F238E27FC236}">
                <a16:creationId xmlns:a16="http://schemas.microsoft.com/office/drawing/2014/main" id="{6D1DD5A1-4DE5-429C-A09D-6777DDAC2252}"/>
              </a:ext>
            </a:extLst>
          </p:cNvPr>
          <p:cNvSpPr/>
          <p:nvPr/>
        </p:nvSpPr>
        <p:spPr>
          <a:xfrm>
            <a:off x="552000" y="1137072"/>
            <a:ext cx="8168132" cy="537328"/>
          </a:xfrm>
          <a:prstGeom prst="rect">
            <a:avLst/>
          </a:prstGeom>
          <a:solidFill>
            <a:schemeClr val="accent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nb-NO" sz="2000" b="1">
                <a:solidFill>
                  <a:srgbClr val="FFFFFF"/>
                </a:solidFill>
                <a:latin typeface="Arial" panose="020B0604020202020204"/>
              </a:rPr>
              <a:t>Behovshaver kontrakt </a:t>
            </a:r>
            <a:r>
              <a:rPr lang="nb-NO" sz="2000">
                <a:solidFill>
                  <a:srgbClr val="FFFFFF"/>
                </a:solidFill>
                <a:latin typeface="Arial" panose="020B0604020202020204"/>
              </a:rPr>
              <a:t>bestiller kontrakten  </a:t>
            </a:r>
          </a:p>
        </p:txBody>
      </p:sp>
      <p:sp>
        <p:nvSpPr>
          <p:cNvPr id="7" name="TekstSylinder 2">
            <a:extLst>
              <a:ext uri="{FF2B5EF4-FFF2-40B4-BE49-F238E27FC236}">
                <a16:creationId xmlns:a16="http://schemas.microsoft.com/office/drawing/2014/main" id="{F8527C33-0580-43A1-869B-461B68DC2AAA}"/>
              </a:ext>
            </a:extLst>
          </p:cNvPr>
          <p:cNvSpPr txBox="1"/>
          <p:nvPr/>
        </p:nvSpPr>
        <p:spPr>
          <a:xfrm>
            <a:off x="2298077" y="1716809"/>
            <a:ext cx="29225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/>
            <a:r>
              <a:rPr lang="nb-NO" sz="1600" b="1">
                <a:solidFill>
                  <a:prstClr val="black"/>
                </a:solidFill>
                <a:latin typeface="Arial"/>
              </a:rPr>
              <a:t>Sentrale oppgaver for rollen</a:t>
            </a:r>
          </a:p>
        </p:txBody>
      </p:sp>
      <p:sp>
        <p:nvSpPr>
          <p:cNvPr id="8" name="Rektangel 19">
            <a:extLst>
              <a:ext uri="{FF2B5EF4-FFF2-40B4-BE49-F238E27FC236}">
                <a16:creationId xmlns:a16="http://schemas.microsoft.com/office/drawing/2014/main" id="{81AF0185-6617-442A-9C9B-48221C870153}"/>
              </a:ext>
            </a:extLst>
          </p:cNvPr>
          <p:cNvSpPr/>
          <p:nvPr/>
        </p:nvSpPr>
        <p:spPr>
          <a:xfrm>
            <a:off x="2380129" y="2033426"/>
            <a:ext cx="3847179" cy="1725025"/>
          </a:xfrm>
          <a:prstGeom prst="rect">
            <a:avLst/>
          </a:prstGeom>
          <a:solidFill>
            <a:srgbClr val="B6C8E9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defTabSz="914378"/>
            <a:r>
              <a:rPr lang="nb-NO" sz="1600">
                <a:solidFill>
                  <a:schemeClr val="tx1"/>
                </a:solidFill>
                <a:latin typeface="Arial"/>
              </a:rPr>
              <a:t>Legger inn bestilling i TOA-løsningen på:</a:t>
            </a:r>
            <a:endParaRPr lang="nb-NO" sz="1600">
              <a:solidFill>
                <a:schemeClr val="tx1"/>
              </a:solidFill>
              <a:latin typeface="Arial"/>
              <a:cs typeface="Arial"/>
            </a:endParaRPr>
          </a:p>
          <a:p>
            <a:pPr marL="628650" lvl="1" indent="-171450" defTabSz="914378">
              <a:buFont typeface="Arial" panose="020B0604020202020204" pitchFamily="34" charset="0"/>
              <a:buChar char="•"/>
            </a:pPr>
            <a:r>
              <a:rPr lang="nb-NO" sz="1600">
                <a:solidFill>
                  <a:schemeClr val="tx1"/>
                </a:solidFill>
                <a:latin typeface="Arial"/>
              </a:rPr>
              <a:t>oppdragskontrakter</a:t>
            </a:r>
            <a:endParaRPr lang="nb-NO" sz="1600">
              <a:solidFill>
                <a:schemeClr val="tx1"/>
              </a:solidFill>
              <a:latin typeface="Arial"/>
              <a:cs typeface="Arial"/>
            </a:endParaRPr>
          </a:p>
          <a:p>
            <a:pPr marL="628650" lvl="1" indent="-171450" defTabSz="914378">
              <a:buFont typeface="Arial" panose="020B0604020202020204" pitchFamily="34" charset="0"/>
              <a:buChar char="•"/>
            </a:pPr>
            <a:r>
              <a:rPr lang="nb-NO" sz="1600">
                <a:solidFill>
                  <a:schemeClr val="tx1"/>
                </a:solidFill>
                <a:latin typeface="Arial"/>
              </a:rPr>
              <a:t>timekontrakter </a:t>
            </a:r>
          </a:p>
          <a:p>
            <a:pPr marL="628650" lvl="1" indent="-171450" defTabSz="914378">
              <a:buFont typeface="Arial" panose="020B0604020202020204" pitchFamily="34" charset="0"/>
              <a:buChar char="•"/>
            </a:pPr>
            <a:r>
              <a:rPr lang="nb-NO" sz="1600">
                <a:solidFill>
                  <a:schemeClr val="tx1"/>
                </a:solidFill>
                <a:latin typeface="Arial"/>
              </a:rPr>
              <a:t>månedskontrakter </a:t>
            </a:r>
            <a:endParaRPr lang="nb-NO" sz="1600">
              <a:solidFill>
                <a:schemeClr val="tx1"/>
              </a:solidFill>
              <a:latin typeface="Arial"/>
              <a:cs typeface="Arial"/>
            </a:endParaRPr>
          </a:p>
          <a:p>
            <a:pPr lvl="1" defTabSz="914378"/>
            <a:endParaRPr lang="nb-NO" sz="1600">
              <a:solidFill>
                <a:schemeClr val="tx1"/>
              </a:solidFill>
              <a:latin typeface="Arial"/>
              <a:cs typeface="Arial"/>
            </a:endParaRPr>
          </a:p>
          <a:p>
            <a:pPr lvl="1" defTabSz="914378"/>
            <a:r>
              <a:rPr lang="nb-NO" sz="1600">
                <a:solidFill>
                  <a:schemeClr val="tx1"/>
                </a:solidFill>
                <a:latin typeface="Arial"/>
              </a:rPr>
              <a:t>Setter rammene for kontrakten</a:t>
            </a:r>
            <a:endParaRPr lang="nb-NO" sz="160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7" name="Rektangel 7">
            <a:extLst>
              <a:ext uri="{FF2B5EF4-FFF2-40B4-BE49-F238E27FC236}">
                <a16:creationId xmlns:a16="http://schemas.microsoft.com/office/drawing/2014/main" id="{2BE1C12F-E477-4C6D-9542-ECC8442B8901}"/>
              </a:ext>
            </a:extLst>
          </p:cNvPr>
          <p:cNvSpPr/>
          <p:nvPr/>
        </p:nvSpPr>
        <p:spPr>
          <a:xfrm>
            <a:off x="6380619" y="2033428"/>
            <a:ext cx="2339514" cy="17250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8588" indent="-128588" defTabSz="685800">
              <a:buFont typeface="Arial" panose="020B0604020202020204" pitchFamily="34" charset="0"/>
              <a:buChar char="•"/>
            </a:pPr>
            <a:r>
              <a:rPr lang="nb-NO" sz="1600">
                <a:solidFill>
                  <a:srgbClr val="000000"/>
                </a:solidFill>
                <a:latin typeface="Arial" panose="020B0604020202020204"/>
              </a:rPr>
              <a:t>kunnskap om regelverket for avtaleinngåelse</a:t>
            </a:r>
            <a:br>
              <a:rPr lang="nb-NO" sz="1600">
                <a:solidFill>
                  <a:srgbClr val="000000"/>
                </a:solidFill>
                <a:latin typeface="Arial" panose="020B0604020202020204"/>
              </a:rPr>
            </a:br>
            <a:r>
              <a:rPr lang="nb-NO" sz="1600">
                <a:solidFill>
                  <a:srgbClr val="000000"/>
                </a:solidFill>
                <a:latin typeface="Arial" panose="020B0604020202020204"/>
              </a:rPr>
              <a:t> </a:t>
            </a:r>
          </a:p>
          <a:p>
            <a:pPr marL="128588" indent="-128588" defTabSz="685800">
              <a:buFont typeface="Arial" panose="020B0604020202020204" pitchFamily="34" charset="0"/>
              <a:buChar char="•"/>
            </a:pPr>
            <a:r>
              <a:rPr lang="nb-NO" sz="1600">
                <a:solidFill>
                  <a:srgbClr val="000000"/>
                </a:solidFill>
                <a:latin typeface="Arial" panose="020B0604020202020204"/>
              </a:rPr>
              <a:t>DFØ Selvbetjeningsportal</a:t>
            </a:r>
          </a:p>
        </p:txBody>
      </p:sp>
      <p:sp>
        <p:nvSpPr>
          <p:cNvPr id="18" name="TekstSylinder 2">
            <a:extLst>
              <a:ext uri="{FF2B5EF4-FFF2-40B4-BE49-F238E27FC236}">
                <a16:creationId xmlns:a16="http://schemas.microsoft.com/office/drawing/2014/main" id="{E8A051A5-33D8-463D-AF17-966FB96BFE66}"/>
              </a:ext>
            </a:extLst>
          </p:cNvPr>
          <p:cNvSpPr txBox="1"/>
          <p:nvPr/>
        </p:nvSpPr>
        <p:spPr>
          <a:xfrm>
            <a:off x="6309360" y="1768711"/>
            <a:ext cx="18357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/>
            <a:r>
              <a:rPr lang="nb-NO" sz="1600" b="1">
                <a:solidFill>
                  <a:prstClr val="black"/>
                </a:solidFill>
                <a:latin typeface="Arial"/>
              </a:rPr>
              <a:t>Kompetansekrav</a:t>
            </a:r>
          </a:p>
        </p:txBody>
      </p:sp>
      <p:sp>
        <p:nvSpPr>
          <p:cNvPr id="21" name="Rektangel 7">
            <a:extLst>
              <a:ext uri="{FF2B5EF4-FFF2-40B4-BE49-F238E27FC236}">
                <a16:creationId xmlns:a16="http://schemas.microsoft.com/office/drawing/2014/main" id="{34287469-F5F6-4BEB-979D-DA92EA9FBED5}"/>
              </a:ext>
            </a:extLst>
          </p:cNvPr>
          <p:cNvSpPr/>
          <p:nvPr/>
        </p:nvSpPr>
        <p:spPr>
          <a:xfrm>
            <a:off x="703226" y="2248655"/>
            <a:ext cx="1306134" cy="1294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endParaRPr lang="nb-NO" sz="1350">
              <a:solidFill>
                <a:srgbClr val="000000"/>
              </a:solidFill>
              <a:latin typeface="Arial" panose="020B060402020202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6E556A-3B90-445D-8920-05692320F8E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379" t="8417" r="15734"/>
          <a:stretch/>
        </p:blipFill>
        <p:spPr>
          <a:xfrm>
            <a:off x="846165" y="2368044"/>
            <a:ext cx="1020256" cy="1163368"/>
          </a:xfrm>
          <a:prstGeom prst="rect">
            <a:avLst/>
          </a:prstGeom>
        </p:spPr>
      </p:pic>
      <p:sp>
        <p:nvSpPr>
          <p:cNvPr id="22" name="TextBox 12">
            <a:extLst>
              <a:ext uri="{FF2B5EF4-FFF2-40B4-BE49-F238E27FC236}">
                <a16:creationId xmlns:a16="http://schemas.microsoft.com/office/drawing/2014/main" id="{A731D7BC-E9F8-DAE0-8C83-382B3D831DD5}"/>
              </a:ext>
            </a:extLst>
          </p:cNvPr>
          <p:cNvSpPr txBox="1"/>
          <p:nvPr/>
        </p:nvSpPr>
        <p:spPr>
          <a:xfrm>
            <a:off x="5713077" y="4814470"/>
            <a:ext cx="32762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i="1"/>
              <a:t>*</a:t>
            </a:r>
            <a:r>
              <a:rPr lang="nb-NO" sz="800" i="1">
                <a:hlinkClick r:id="rId7"/>
              </a:rPr>
              <a:t>Se fullstendige beskrivelse av oppgaver i rollebeskrivelse</a:t>
            </a:r>
            <a:r>
              <a:rPr lang="nb-NO" sz="800" i="1"/>
              <a:t> 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BE3EAC79-C950-6CB2-DD7A-58A93E4592E1}"/>
              </a:ext>
            </a:extLst>
          </p:cNvPr>
          <p:cNvSpPr/>
          <p:nvPr/>
        </p:nvSpPr>
        <p:spPr>
          <a:xfrm>
            <a:off x="6245318" y="1"/>
            <a:ext cx="1566332" cy="369793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A7E1A053-FB80-F2BF-3D58-6C6FF7B8CD37}"/>
              </a:ext>
            </a:extLst>
          </p:cNvPr>
          <p:cNvSpPr/>
          <p:nvPr/>
        </p:nvSpPr>
        <p:spPr>
          <a:xfrm>
            <a:off x="1566332" y="0"/>
            <a:ext cx="1566332" cy="36979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1D4DB273-FCAF-1987-EED2-324F69D2E64E}"/>
              </a:ext>
            </a:extLst>
          </p:cNvPr>
          <p:cNvSpPr/>
          <p:nvPr/>
        </p:nvSpPr>
        <p:spPr>
          <a:xfrm>
            <a:off x="0" y="1"/>
            <a:ext cx="1566332" cy="36979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D19771CF-8D70-D4C9-7F42-6CB6C56EF5EA}"/>
              </a:ext>
            </a:extLst>
          </p:cNvPr>
          <p:cNvSpPr/>
          <p:nvPr/>
        </p:nvSpPr>
        <p:spPr>
          <a:xfrm>
            <a:off x="3118627" y="-515"/>
            <a:ext cx="1566332" cy="36979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59C43D1D-BCB0-6E61-DA9D-48319CDF0EC7}"/>
              </a:ext>
            </a:extLst>
          </p:cNvPr>
          <p:cNvSpPr/>
          <p:nvPr/>
        </p:nvSpPr>
        <p:spPr>
          <a:xfrm>
            <a:off x="4681148" y="137"/>
            <a:ext cx="1566332" cy="36979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5458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0713B360-6832-4579-9F39-37C46A2B0E6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0713B360-6832-4579-9F39-37C46A2B0E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ktangel 7">
            <a:extLst>
              <a:ext uri="{FF2B5EF4-FFF2-40B4-BE49-F238E27FC236}">
                <a16:creationId xmlns:a16="http://schemas.microsoft.com/office/drawing/2014/main" id="{7C8AA404-1545-4DC3-8463-E58A155F88BE}"/>
              </a:ext>
            </a:extLst>
          </p:cNvPr>
          <p:cNvSpPr/>
          <p:nvPr/>
        </p:nvSpPr>
        <p:spPr>
          <a:xfrm>
            <a:off x="552000" y="2052565"/>
            <a:ext cx="1608586" cy="16032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endParaRPr lang="nb-NO" sz="135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5" name="Rektangel 6">
            <a:extLst>
              <a:ext uri="{FF2B5EF4-FFF2-40B4-BE49-F238E27FC236}">
                <a16:creationId xmlns:a16="http://schemas.microsoft.com/office/drawing/2014/main" id="{6D1DD5A1-4DE5-429C-A09D-6777DDAC2252}"/>
              </a:ext>
            </a:extLst>
          </p:cNvPr>
          <p:cNvSpPr/>
          <p:nvPr/>
        </p:nvSpPr>
        <p:spPr>
          <a:xfrm>
            <a:off x="552000" y="1137072"/>
            <a:ext cx="8168132" cy="537328"/>
          </a:xfrm>
          <a:prstGeom prst="rect">
            <a:avLst/>
          </a:prstGeom>
          <a:solidFill>
            <a:schemeClr val="accent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nb-NO" sz="2000" b="1">
                <a:solidFill>
                  <a:srgbClr val="FFFFFF"/>
                </a:solidFill>
                <a:latin typeface="Arial" panose="020B0604020202020204"/>
              </a:rPr>
              <a:t>Koordinator kontrakt </a:t>
            </a:r>
            <a:r>
              <a:rPr lang="nb-NO" sz="2000">
                <a:solidFill>
                  <a:srgbClr val="FFFFFF"/>
                </a:solidFill>
                <a:latin typeface="Arial" panose="020B0604020202020204"/>
              </a:rPr>
              <a:t>oppretter kontrakten og registrerer opplysninger</a:t>
            </a:r>
            <a:endParaRPr lang="nb-NO" sz="2000">
              <a:solidFill>
                <a:srgbClr val="FFFFFF"/>
              </a:solidFill>
              <a:highlight>
                <a:srgbClr val="FFFF00"/>
              </a:highlight>
              <a:latin typeface="Arial" panose="020B0604020202020204"/>
            </a:endParaRPr>
          </a:p>
        </p:txBody>
      </p:sp>
      <p:sp>
        <p:nvSpPr>
          <p:cNvPr id="7" name="TekstSylinder 2">
            <a:extLst>
              <a:ext uri="{FF2B5EF4-FFF2-40B4-BE49-F238E27FC236}">
                <a16:creationId xmlns:a16="http://schemas.microsoft.com/office/drawing/2014/main" id="{F8527C33-0580-43A1-869B-461B68DC2AAA}"/>
              </a:ext>
            </a:extLst>
          </p:cNvPr>
          <p:cNvSpPr txBox="1"/>
          <p:nvPr/>
        </p:nvSpPr>
        <p:spPr>
          <a:xfrm>
            <a:off x="2264916" y="1738746"/>
            <a:ext cx="32075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nb-NO" sz="1600" b="1">
                <a:solidFill>
                  <a:prstClr val="black"/>
                </a:solidFill>
                <a:latin typeface="Arial"/>
              </a:rPr>
              <a:t>Sentrale oppgaver for rollen*</a:t>
            </a:r>
          </a:p>
        </p:txBody>
      </p:sp>
      <p:sp>
        <p:nvSpPr>
          <p:cNvPr id="8" name="Rektangel 19">
            <a:extLst>
              <a:ext uri="{FF2B5EF4-FFF2-40B4-BE49-F238E27FC236}">
                <a16:creationId xmlns:a16="http://schemas.microsoft.com/office/drawing/2014/main" id="{81AF0185-6617-442A-9C9B-48221C870153}"/>
              </a:ext>
            </a:extLst>
          </p:cNvPr>
          <p:cNvSpPr/>
          <p:nvPr/>
        </p:nvSpPr>
        <p:spPr>
          <a:xfrm>
            <a:off x="2303732" y="2073633"/>
            <a:ext cx="3880501" cy="1603206"/>
          </a:xfrm>
          <a:prstGeom prst="rect">
            <a:avLst/>
          </a:prstGeom>
          <a:solidFill>
            <a:srgbClr val="B6C8E9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171450" indent="-171450" defTabSz="914378">
              <a:buFont typeface="Arial" panose="020B0604020202020204" pitchFamily="34" charset="0"/>
              <a:buChar char="•"/>
            </a:pPr>
            <a:r>
              <a:rPr lang="nb-NO" sz="1600">
                <a:solidFill>
                  <a:schemeClr val="tx1"/>
                </a:solidFill>
              </a:rPr>
              <a:t>opprette time-, oppdrag-, og månedskontrakter (de som kommer utenom rekruttering)​ </a:t>
            </a:r>
            <a:endParaRPr lang="nb-SJ" sz="1600">
              <a:solidFill>
                <a:schemeClr val="tx1"/>
              </a:solidFill>
            </a:endParaRPr>
          </a:p>
          <a:p>
            <a:pPr marL="171450" indent="-171450" defTabSz="914378">
              <a:buFont typeface="Arial" panose="020B0604020202020204" pitchFamily="34" charset="0"/>
              <a:buChar char="•"/>
            </a:pPr>
            <a:r>
              <a:rPr lang="nb-NO" sz="1600">
                <a:solidFill>
                  <a:schemeClr val="tx1"/>
                </a:solidFill>
              </a:rPr>
              <a:t>attestere timer som føres via tilsetting </a:t>
            </a:r>
            <a:br>
              <a:rPr lang="nb-NO" sz="1600"/>
            </a:br>
            <a:r>
              <a:rPr lang="nb-NO" sz="1600">
                <a:solidFill>
                  <a:schemeClr val="tx1"/>
                </a:solidFill>
              </a:rPr>
              <a:t>og arbeidskontrakt​ </a:t>
            </a:r>
            <a:endParaRPr lang="nb-SJ" sz="1600">
              <a:solidFill>
                <a:schemeClr val="tx1"/>
              </a:solidFill>
            </a:endParaRPr>
          </a:p>
          <a:p>
            <a:pPr marL="171450" indent="-171450" defTabSz="914378">
              <a:buFont typeface="Arial" panose="020B0604020202020204" pitchFamily="34" charset="0"/>
              <a:buChar char="•"/>
            </a:pPr>
            <a:r>
              <a:rPr lang="nb-NO" sz="1600">
                <a:solidFill>
                  <a:schemeClr val="tx1"/>
                </a:solidFill>
              </a:rPr>
              <a:t>godkjenne oppdrag når de er utført​</a:t>
            </a:r>
            <a:endParaRPr lang="nb-NO" sz="1600">
              <a:solidFill>
                <a:schemeClr val="tx1"/>
              </a:solidFill>
              <a:latin typeface="Arial"/>
            </a:endParaRPr>
          </a:p>
        </p:txBody>
      </p:sp>
      <p:sp>
        <p:nvSpPr>
          <p:cNvPr id="17" name="Rektangel 7">
            <a:extLst>
              <a:ext uri="{FF2B5EF4-FFF2-40B4-BE49-F238E27FC236}">
                <a16:creationId xmlns:a16="http://schemas.microsoft.com/office/drawing/2014/main" id="{2BE1C12F-E477-4C6D-9542-ECC8442B8901}"/>
              </a:ext>
            </a:extLst>
          </p:cNvPr>
          <p:cNvSpPr/>
          <p:nvPr/>
        </p:nvSpPr>
        <p:spPr>
          <a:xfrm>
            <a:off x="6360459" y="2067763"/>
            <a:ext cx="2363831" cy="27562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nb-NO" sz="1200" b="1">
                <a:solidFill>
                  <a:schemeClr val="tx1"/>
                </a:solidFill>
              </a:rPr>
              <a:t>Grunnleggende kunnskap om</a:t>
            </a:r>
            <a:r>
              <a:rPr lang="nb-NO" sz="1200">
                <a:solidFill>
                  <a:schemeClr val="tx1"/>
                </a:solidFill>
              </a:rPr>
              <a:t> </a:t>
            </a:r>
            <a:endParaRPr lang="nb-SJ" sz="1200">
              <a:solidFill>
                <a:schemeClr val="tx1"/>
              </a:solidFill>
            </a:endParaRPr>
          </a:p>
          <a:p>
            <a:pPr marL="171450" indent="-171450" defTabSz="685800">
              <a:buFont typeface="Arial" panose="020B0604020202020204" pitchFamily="34" charset="0"/>
              <a:buChar char="•"/>
            </a:pPr>
            <a:r>
              <a:rPr lang="nb-NO" sz="1200">
                <a:solidFill>
                  <a:schemeClr val="tx1"/>
                </a:solidFill>
              </a:rPr>
              <a:t>kontering​ </a:t>
            </a:r>
            <a:endParaRPr lang="nb-SJ" sz="1200">
              <a:solidFill>
                <a:schemeClr val="tx1"/>
              </a:solidFill>
            </a:endParaRPr>
          </a:p>
          <a:p>
            <a:pPr marL="171450" indent="-171450" defTabSz="685800">
              <a:buFont typeface="Arial" panose="020B0604020202020204" pitchFamily="34" charset="0"/>
              <a:buChar char="•"/>
            </a:pPr>
            <a:r>
              <a:rPr lang="nb-NO" sz="1200">
                <a:solidFill>
                  <a:schemeClr val="tx1"/>
                </a:solidFill>
              </a:rPr>
              <a:t>økonomireglementet i staten </a:t>
            </a:r>
          </a:p>
          <a:p>
            <a:pPr marL="171450" indent="-171450" defTabSz="685800">
              <a:buFont typeface="Arial" panose="020B0604020202020204" pitchFamily="34" charset="0"/>
              <a:buChar char="•"/>
            </a:pPr>
            <a:endParaRPr lang="nb-SJ" sz="1200">
              <a:solidFill>
                <a:schemeClr val="tx1"/>
              </a:solidFill>
            </a:endParaRPr>
          </a:p>
          <a:p>
            <a:pPr defTabSz="685800"/>
            <a:r>
              <a:rPr lang="nb-NO" sz="1200" b="1">
                <a:solidFill>
                  <a:schemeClr val="tx1"/>
                </a:solidFill>
              </a:rPr>
              <a:t>Inngående kunnskap om</a:t>
            </a:r>
            <a:endParaRPr lang="nb-SJ" sz="1200" b="1">
              <a:solidFill>
                <a:schemeClr val="tx1"/>
              </a:solidFill>
            </a:endParaRPr>
          </a:p>
          <a:p>
            <a:pPr marL="171450" indent="-171450" defTabSz="685800">
              <a:buFont typeface="Arial" panose="020B0604020202020204" pitchFamily="34" charset="0"/>
              <a:buChar char="•"/>
            </a:pPr>
            <a:r>
              <a:rPr lang="nb-NO" sz="1200">
                <a:solidFill>
                  <a:schemeClr val="tx1"/>
                </a:solidFill>
              </a:rPr>
              <a:t>regelverk knyttet til ansettelser i staten​ </a:t>
            </a:r>
            <a:endParaRPr lang="nb-SJ" sz="1200">
              <a:solidFill>
                <a:schemeClr val="tx1"/>
              </a:solidFill>
            </a:endParaRPr>
          </a:p>
          <a:p>
            <a:pPr marL="171450" indent="-171450" defTabSz="685800">
              <a:buFont typeface="Arial" panose="020B0604020202020204" pitchFamily="34" charset="0"/>
              <a:buChar char="•"/>
            </a:pPr>
            <a:r>
              <a:rPr lang="nb-NO" sz="1200">
                <a:solidFill>
                  <a:schemeClr val="tx1"/>
                </a:solidFill>
              </a:rPr>
              <a:t>ansatte uten medlemskap i norsk folketrygd​</a:t>
            </a:r>
            <a:endParaRPr lang="nb-SJ" sz="1200">
              <a:solidFill>
                <a:schemeClr val="tx1"/>
              </a:solidFill>
            </a:endParaRPr>
          </a:p>
          <a:p>
            <a:pPr marL="171450" indent="-171450" defTabSz="685800">
              <a:buFont typeface="Arial" panose="020B0604020202020204" pitchFamily="34" charset="0"/>
              <a:buChar char="•"/>
            </a:pPr>
            <a:r>
              <a:rPr lang="nb-NO" sz="1200">
                <a:solidFill>
                  <a:schemeClr val="tx1"/>
                </a:solidFill>
              </a:rPr>
              <a:t>selvbetjeningsløsningen​ </a:t>
            </a:r>
            <a:endParaRPr lang="nb-SJ" sz="1200">
              <a:solidFill>
                <a:schemeClr val="tx1"/>
              </a:solidFill>
            </a:endParaRPr>
          </a:p>
          <a:p>
            <a:pPr marL="171450" indent="-171450" defTabSz="685800">
              <a:buFont typeface="Arial" panose="020B0604020202020204" pitchFamily="34" charset="0"/>
              <a:buChar char="•"/>
            </a:pPr>
            <a:r>
              <a:rPr lang="nb-NO" sz="1200">
                <a:solidFill>
                  <a:schemeClr val="tx1"/>
                </a:solidFill>
              </a:rPr>
              <a:t>lønnsområdet</a:t>
            </a:r>
          </a:p>
          <a:p>
            <a:pPr marL="171450" indent="-171450" defTabSz="685800">
              <a:buFont typeface="Arial" panose="020B0604020202020204" pitchFamily="34" charset="0"/>
              <a:buChar char="•"/>
            </a:pPr>
            <a:endParaRPr lang="nb-SJ" sz="1200">
              <a:solidFill>
                <a:schemeClr val="tx1"/>
              </a:solidFill>
            </a:endParaRPr>
          </a:p>
          <a:p>
            <a:pPr defTabSz="685800"/>
            <a:r>
              <a:rPr lang="nb-NO" sz="1200" b="1">
                <a:solidFill>
                  <a:schemeClr val="tx1"/>
                </a:solidFill>
              </a:rPr>
              <a:t>Ekspertkunnskap om</a:t>
            </a:r>
            <a:endParaRPr lang="nb-SJ" sz="1200" b="1">
              <a:solidFill>
                <a:schemeClr val="tx1"/>
              </a:solidFill>
            </a:endParaRPr>
          </a:p>
          <a:p>
            <a:pPr marL="171450" indent="-171450" defTabSz="685800">
              <a:buFont typeface="Arial" panose="020B0604020202020204" pitchFamily="34" charset="0"/>
              <a:buChar char="•"/>
            </a:pPr>
            <a:r>
              <a:rPr lang="nb-NO" sz="1200">
                <a:solidFill>
                  <a:schemeClr val="tx1"/>
                </a:solidFill>
              </a:rPr>
              <a:t>tariffavtalene i staten</a:t>
            </a:r>
            <a:endParaRPr lang="nb-NO" sz="1200">
              <a:solidFill>
                <a:schemeClr val="tx1"/>
              </a:solidFill>
              <a:latin typeface="Arial" panose="020B0604020202020204"/>
            </a:endParaRPr>
          </a:p>
        </p:txBody>
      </p:sp>
      <p:sp>
        <p:nvSpPr>
          <p:cNvPr id="18" name="TekstSylinder 2">
            <a:extLst>
              <a:ext uri="{FF2B5EF4-FFF2-40B4-BE49-F238E27FC236}">
                <a16:creationId xmlns:a16="http://schemas.microsoft.com/office/drawing/2014/main" id="{E8A051A5-33D8-463D-AF17-966FB96BFE66}"/>
              </a:ext>
            </a:extLst>
          </p:cNvPr>
          <p:cNvSpPr txBox="1"/>
          <p:nvPr/>
        </p:nvSpPr>
        <p:spPr>
          <a:xfrm>
            <a:off x="6602506" y="1768711"/>
            <a:ext cx="2082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nb-NO" sz="1600" b="1">
                <a:solidFill>
                  <a:prstClr val="black"/>
                </a:solidFill>
                <a:latin typeface="Arial"/>
              </a:rPr>
              <a:t>Kompetansekrav</a:t>
            </a:r>
          </a:p>
        </p:txBody>
      </p:sp>
      <p:sp>
        <p:nvSpPr>
          <p:cNvPr id="21" name="Rektangel 7">
            <a:extLst>
              <a:ext uri="{FF2B5EF4-FFF2-40B4-BE49-F238E27FC236}">
                <a16:creationId xmlns:a16="http://schemas.microsoft.com/office/drawing/2014/main" id="{34287469-F5F6-4BEB-979D-DA92EA9FBED5}"/>
              </a:ext>
            </a:extLst>
          </p:cNvPr>
          <p:cNvSpPr/>
          <p:nvPr/>
        </p:nvSpPr>
        <p:spPr>
          <a:xfrm>
            <a:off x="703226" y="2206885"/>
            <a:ext cx="1306134" cy="1294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endParaRPr lang="nb-NO" sz="135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6D631D-1D7C-4B3D-961F-8AB273F27901}"/>
              </a:ext>
            </a:extLst>
          </p:cNvPr>
          <p:cNvSpPr txBox="1"/>
          <p:nvPr/>
        </p:nvSpPr>
        <p:spPr>
          <a:xfrm>
            <a:off x="5713077" y="4821194"/>
            <a:ext cx="32762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i="1"/>
              <a:t>*</a:t>
            </a:r>
            <a:r>
              <a:rPr lang="nb-NO" sz="800" i="1">
                <a:hlinkClick r:id="rId6"/>
              </a:rPr>
              <a:t>Se fullstendige beskrivelse av oppgaver i rollebeskrivelse</a:t>
            </a:r>
            <a:r>
              <a:rPr lang="nb-NO" sz="800" i="1"/>
              <a:t> </a:t>
            </a:r>
          </a:p>
        </p:txBody>
      </p:sp>
      <p:pic>
        <p:nvPicPr>
          <p:cNvPr id="22" name="Picture 6">
            <a:extLst>
              <a:ext uri="{FF2B5EF4-FFF2-40B4-BE49-F238E27FC236}">
                <a16:creationId xmlns:a16="http://schemas.microsoft.com/office/drawing/2014/main" id="{BA2944BD-4CFA-36AF-1027-971A54F63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02" y="2328675"/>
            <a:ext cx="984466" cy="105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7B3434C1-8E4A-F3A4-7BED-2697849AA1F1}"/>
              </a:ext>
            </a:extLst>
          </p:cNvPr>
          <p:cNvSpPr/>
          <p:nvPr/>
        </p:nvSpPr>
        <p:spPr>
          <a:xfrm>
            <a:off x="6245318" y="1"/>
            <a:ext cx="1566332" cy="369793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8D63CFD7-7707-9638-F72E-D76C3B7CE684}"/>
              </a:ext>
            </a:extLst>
          </p:cNvPr>
          <p:cNvSpPr/>
          <p:nvPr/>
        </p:nvSpPr>
        <p:spPr>
          <a:xfrm>
            <a:off x="1566332" y="0"/>
            <a:ext cx="1566332" cy="36979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9AB5A542-4DED-5BDC-A909-16DB0C9848FF}"/>
              </a:ext>
            </a:extLst>
          </p:cNvPr>
          <p:cNvSpPr/>
          <p:nvPr/>
        </p:nvSpPr>
        <p:spPr>
          <a:xfrm>
            <a:off x="0" y="1"/>
            <a:ext cx="1566332" cy="36979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DECBC85E-F9B2-5D33-75EE-3BFCBC1C4CAC}"/>
              </a:ext>
            </a:extLst>
          </p:cNvPr>
          <p:cNvSpPr/>
          <p:nvPr/>
        </p:nvSpPr>
        <p:spPr>
          <a:xfrm>
            <a:off x="3118627" y="-515"/>
            <a:ext cx="1566332" cy="36979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D61F848D-07D4-BEF3-9DC4-F3BE9A1F68B1}"/>
              </a:ext>
            </a:extLst>
          </p:cNvPr>
          <p:cNvSpPr/>
          <p:nvPr/>
        </p:nvSpPr>
        <p:spPr>
          <a:xfrm>
            <a:off x="4682547" y="0"/>
            <a:ext cx="1566332" cy="36979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2150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0713B360-6832-4579-9F39-37C46A2B0E6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0713B360-6832-4579-9F39-37C46A2B0E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ktangel 7">
            <a:extLst>
              <a:ext uri="{FF2B5EF4-FFF2-40B4-BE49-F238E27FC236}">
                <a16:creationId xmlns:a16="http://schemas.microsoft.com/office/drawing/2014/main" id="{7C8AA404-1545-4DC3-8463-E58A155F88BE}"/>
              </a:ext>
            </a:extLst>
          </p:cNvPr>
          <p:cNvSpPr/>
          <p:nvPr/>
        </p:nvSpPr>
        <p:spPr>
          <a:xfrm>
            <a:off x="552000" y="2060322"/>
            <a:ext cx="1608586" cy="16032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endParaRPr lang="nb-NO" sz="135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5" name="Rektangel 6">
            <a:extLst>
              <a:ext uri="{FF2B5EF4-FFF2-40B4-BE49-F238E27FC236}">
                <a16:creationId xmlns:a16="http://schemas.microsoft.com/office/drawing/2014/main" id="{6D1DD5A1-4DE5-429C-A09D-6777DDAC2252}"/>
              </a:ext>
            </a:extLst>
          </p:cNvPr>
          <p:cNvSpPr/>
          <p:nvPr/>
        </p:nvSpPr>
        <p:spPr>
          <a:xfrm>
            <a:off x="552000" y="1137072"/>
            <a:ext cx="8168132" cy="537328"/>
          </a:xfrm>
          <a:prstGeom prst="rect">
            <a:avLst/>
          </a:prstGeom>
          <a:solidFill>
            <a:schemeClr val="accent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nb-NO" sz="2000" b="1" err="1">
                <a:solidFill>
                  <a:srgbClr val="FFFFFF"/>
                </a:solidFill>
                <a:latin typeface="Arial" panose="020B0604020202020204"/>
              </a:rPr>
              <a:t>Kostnadsgodkjenneren</a:t>
            </a:r>
            <a:r>
              <a:rPr lang="nb-NO" sz="2000" b="1">
                <a:solidFill>
                  <a:srgbClr val="FFFFFF"/>
                </a:solidFill>
                <a:latin typeface="Arial" panose="020B0604020202020204"/>
              </a:rPr>
              <a:t> </a:t>
            </a:r>
            <a:r>
              <a:rPr lang="nb-NO" sz="2000">
                <a:solidFill>
                  <a:srgbClr val="FFFFFF"/>
                </a:solidFill>
                <a:latin typeface="Arial" panose="020B0604020202020204"/>
              </a:rPr>
              <a:t>kontrollerer kontrakten</a:t>
            </a:r>
            <a:endParaRPr lang="nb-NO" sz="2000">
              <a:solidFill>
                <a:srgbClr val="FFFFFF"/>
              </a:solidFill>
              <a:highlight>
                <a:srgbClr val="FFFF00"/>
              </a:highlight>
              <a:latin typeface="Arial" panose="020B0604020202020204"/>
            </a:endParaRPr>
          </a:p>
        </p:txBody>
      </p:sp>
      <p:sp>
        <p:nvSpPr>
          <p:cNvPr id="7" name="TekstSylinder 2">
            <a:extLst>
              <a:ext uri="{FF2B5EF4-FFF2-40B4-BE49-F238E27FC236}">
                <a16:creationId xmlns:a16="http://schemas.microsoft.com/office/drawing/2014/main" id="{F8527C33-0580-43A1-869B-461B68DC2AAA}"/>
              </a:ext>
            </a:extLst>
          </p:cNvPr>
          <p:cNvSpPr txBox="1"/>
          <p:nvPr/>
        </p:nvSpPr>
        <p:spPr>
          <a:xfrm>
            <a:off x="2290280" y="1735127"/>
            <a:ext cx="3524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/>
            <a:r>
              <a:rPr lang="nb-NO" sz="1600" b="1">
                <a:solidFill>
                  <a:prstClr val="black"/>
                </a:solidFill>
                <a:latin typeface="Arial"/>
              </a:rPr>
              <a:t>Sentrale oppgaver for rollen i TOA</a:t>
            </a:r>
            <a:endParaRPr lang="nb-NO" sz="1050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Rektangel 19">
            <a:extLst>
              <a:ext uri="{FF2B5EF4-FFF2-40B4-BE49-F238E27FC236}">
                <a16:creationId xmlns:a16="http://schemas.microsoft.com/office/drawing/2014/main" id="{81AF0185-6617-442A-9C9B-48221C870153}"/>
              </a:ext>
            </a:extLst>
          </p:cNvPr>
          <p:cNvSpPr/>
          <p:nvPr/>
        </p:nvSpPr>
        <p:spPr>
          <a:xfrm>
            <a:off x="2351989" y="2060322"/>
            <a:ext cx="4106286" cy="1277964"/>
          </a:xfrm>
          <a:prstGeom prst="rect">
            <a:avLst/>
          </a:prstGeom>
          <a:solidFill>
            <a:srgbClr val="B6C8E9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8"/>
            <a:r>
              <a:rPr lang="nb-NO" sz="1600">
                <a:solidFill>
                  <a:schemeClr val="tx1"/>
                </a:solidFill>
              </a:rPr>
              <a:t>Vurdere og godkjenne</a:t>
            </a:r>
            <a:endParaRPr lang="nb-SJ" sz="1600">
              <a:solidFill>
                <a:schemeClr val="tx1"/>
              </a:solidFill>
            </a:endParaRPr>
          </a:p>
          <a:p>
            <a:pPr defTabSz="914378"/>
            <a:r>
              <a:rPr lang="nb-NO" sz="1600">
                <a:solidFill>
                  <a:schemeClr val="tx1"/>
                </a:solidFill>
              </a:rPr>
              <a:t>time-, oppdrag og månedskontrakter</a:t>
            </a:r>
            <a:r>
              <a:rPr lang="nb-NO" sz="1200">
                <a:solidFill>
                  <a:schemeClr val="tx1"/>
                </a:solidFill>
              </a:rPr>
              <a:t>​ </a:t>
            </a:r>
            <a:endParaRPr lang="nb-SJ" sz="1200">
              <a:solidFill>
                <a:schemeClr val="tx1"/>
              </a:solidFill>
            </a:endParaRPr>
          </a:p>
        </p:txBody>
      </p:sp>
      <p:sp>
        <p:nvSpPr>
          <p:cNvPr id="17" name="Rektangel 7">
            <a:extLst>
              <a:ext uri="{FF2B5EF4-FFF2-40B4-BE49-F238E27FC236}">
                <a16:creationId xmlns:a16="http://schemas.microsoft.com/office/drawing/2014/main" id="{2BE1C12F-E477-4C6D-9542-ECC8442B8901}"/>
              </a:ext>
            </a:extLst>
          </p:cNvPr>
          <p:cNvSpPr/>
          <p:nvPr/>
        </p:nvSpPr>
        <p:spPr>
          <a:xfrm>
            <a:off x="6657825" y="2060322"/>
            <a:ext cx="2062307" cy="16767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nb-NO" sz="1200" b="1">
                <a:solidFill>
                  <a:schemeClr val="tx1"/>
                </a:solidFill>
              </a:rPr>
              <a:t>Inngående kunnskap om</a:t>
            </a:r>
            <a:endParaRPr lang="nb-SJ" sz="1200" b="1">
              <a:solidFill>
                <a:schemeClr val="tx1"/>
              </a:solidFill>
            </a:endParaRPr>
          </a:p>
          <a:p>
            <a:pPr marL="171450" indent="-171450" defTabSz="685800">
              <a:buFont typeface="Arial" panose="020B0604020202020204" pitchFamily="34" charset="0"/>
              <a:buChar char="•"/>
            </a:pPr>
            <a:r>
              <a:rPr lang="nb-NO" sz="1200">
                <a:solidFill>
                  <a:schemeClr val="tx1"/>
                </a:solidFill>
              </a:rPr>
              <a:t>BOTT økonomimodell </a:t>
            </a:r>
            <a:endParaRPr lang="nb-SJ" sz="1200">
              <a:solidFill>
                <a:schemeClr val="tx1"/>
              </a:solidFill>
            </a:endParaRPr>
          </a:p>
          <a:p>
            <a:pPr marL="171450" indent="-171450" defTabSz="685800">
              <a:buFont typeface="Arial" panose="020B0604020202020204" pitchFamily="34" charset="0"/>
              <a:buChar char="•"/>
            </a:pPr>
            <a:r>
              <a:rPr lang="nb-NO" sz="1200">
                <a:solidFill>
                  <a:schemeClr val="tx1"/>
                </a:solidFill>
              </a:rPr>
              <a:t>statens økonomireglement og andre aktuelle lover og regler som omhandler BDM </a:t>
            </a:r>
            <a:endParaRPr lang="nb-SJ" sz="1200">
              <a:solidFill>
                <a:schemeClr val="tx1"/>
              </a:solidFill>
            </a:endParaRPr>
          </a:p>
          <a:p>
            <a:pPr marL="171450" indent="-171450" defTabSz="685800">
              <a:buFont typeface="Arial" panose="020B0604020202020204" pitchFamily="34" charset="0"/>
              <a:buChar char="•"/>
            </a:pPr>
            <a:r>
              <a:rPr lang="nb-NO" sz="1200">
                <a:solidFill>
                  <a:schemeClr val="tx1"/>
                </a:solidFill>
              </a:rPr>
              <a:t>prosesser og rutiner innen økonomi og lønn</a:t>
            </a:r>
            <a:endParaRPr lang="nb-NO" sz="1200">
              <a:solidFill>
                <a:schemeClr val="tx1"/>
              </a:solidFill>
              <a:latin typeface="Arial" panose="020B0604020202020204"/>
            </a:endParaRPr>
          </a:p>
        </p:txBody>
      </p:sp>
      <p:sp>
        <p:nvSpPr>
          <p:cNvPr id="18" name="TekstSylinder 2">
            <a:extLst>
              <a:ext uri="{FF2B5EF4-FFF2-40B4-BE49-F238E27FC236}">
                <a16:creationId xmlns:a16="http://schemas.microsoft.com/office/drawing/2014/main" id="{E8A051A5-33D8-463D-AF17-966FB96BFE66}"/>
              </a:ext>
            </a:extLst>
          </p:cNvPr>
          <p:cNvSpPr txBox="1"/>
          <p:nvPr/>
        </p:nvSpPr>
        <p:spPr>
          <a:xfrm>
            <a:off x="6587969" y="1729848"/>
            <a:ext cx="19416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nb-NO" sz="1600" b="1">
                <a:solidFill>
                  <a:prstClr val="black"/>
                </a:solidFill>
                <a:latin typeface="Arial"/>
              </a:rPr>
              <a:t>Kompetansekrav</a:t>
            </a:r>
          </a:p>
        </p:txBody>
      </p:sp>
      <p:sp>
        <p:nvSpPr>
          <p:cNvPr id="21" name="Rektangel 7">
            <a:extLst>
              <a:ext uri="{FF2B5EF4-FFF2-40B4-BE49-F238E27FC236}">
                <a16:creationId xmlns:a16="http://schemas.microsoft.com/office/drawing/2014/main" id="{34287469-F5F6-4BEB-979D-DA92EA9FBED5}"/>
              </a:ext>
            </a:extLst>
          </p:cNvPr>
          <p:cNvSpPr/>
          <p:nvPr/>
        </p:nvSpPr>
        <p:spPr>
          <a:xfrm>
            <a:off x="703226" y="2214642"/>
            <a:ext cx="1306134" cy="1294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endParaRPr lang="nb-NO" sz="1350">
              <a:solidFill>
                <a:srgbClr val="000000"/>
              </a:solidFill>
              <a:latin typeface="Arial" panose="020B0604020202020204"/>
            </a:endParaRPr>
          </a:p>
        </p:txBody>
      </p:sp>
      <p:pic>
        <p:nvPicPr>
          <p:cNvPr id="27" name="Picture 8">
            <a:extLst>
              <a:ext uri="{FF2B5EF4-FFF2-40B4-BE49-F238E27FC236}">
                <a16:creationId xmlns:a16="http://schemas.microsoft.com/office/drawing/2014/main" id="{8877AF05-0EEA-5E53-831A-D90290B23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50" y="2270818"/>
            <a:ext cx="927929" cy="98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12">
            <a:extLst>
              <a:ext uri="{FF2B5EF4-FFF2-40B4-BE49-F238E27FC236}">
                <a16:creationId xmlns:a16="http://schemas.microsoft.com/office/drawing/2014/main" id="{DA4065E2-77EE-4AB6-B959-8E8C69BEDADF}"/>
              </a:ext>
            </a:extLst>
          </p:cNvPr>
          <p:cNvSpPr txBox="1"/>
          <p:nvPr/>
        </p:nvSpPr>
        <p:spPr>
          <a:xfrm>
            <a:off x="5713077" y="4814470"/>
            <a:ext cx="32762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i="1"/>
              <a:t>*</a:t>
            </a:r>
            <a:r>
              <a:rPr lang="nb-NO" sz="800" i="1">
                <a:hlinkClick r:id="rId7"/>
              </a:rPr>
              <a:t>Se fullstendige beskrivelse av oppgaver i rollebeskrivelse</a:t>
            </a:r>
            <a:r>
              <a:rPr lang="nb-NO" sz="800" i="1"/>
              <a:t> 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A2CBED97-938F-1932-6F87-AD2CD19EFF9F}"/>
              </a:ext>
            </a:extLst>
          </p:cNvPr>
          <p:cNvSpPr/>
          <p:nvPr/>
        </p:nvSpPr>
        <p:spPr>
          <a:xfrm>
            <a:off x="6245318" y="1"/>
            <a:ext cx="1566332" cy="369793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A26EF95B-C2BA-16CC-E400-E9399B4D5577}"/>
              </a:ext>
            </a:extLst>
          </p:cNvPr>
          <p:cNvSpPr/>
          <p:nvPr/>
        </p:nvSpPr>
        <p:spPr>
          <a:xfrm>
            <a:off x="1566332" y="0"/>
            <a:ext cx="1566332" cy="36979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052B5512-A94F-797B-ED8A-2DB0B6AD247B}"/>
              </a:ext>
            </a:extLst>
          </p:cNvPr>
          <p:cNvSpPr/>
          <p:nvPr/>
        </p:nvSpPr>
        <p:spPr>
          <a:xfrm>
            <a:off x="0" y="1"/>
            <a:ext cx="1566332" cy="36979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D7C82EA5-D394-5710-8574-7E9598205C5C}"/>
              </a:ext>
            </a:extLst>
          </p:cNvPr>
          <p:cNvSpPr/>
          <p:nvPr/>
        </p:nvSpPr>
        <p:spPr>
          <a:xfrm>
            <a:off x="3118627" y="-515"/>
            <a:ext cx="1566332" cy="36979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83E68B57-2F70-4FB2-C441-1C1C522E2168}"/>
              </a:ext>
            </a:extLst>
          </p:cNvPr>
          <p:cNvSpPr/>
          <p:nvPr/>
        </p:nvSpPr>
        <p:spPr>
          <a:xfrm>
            <a:off x="4686299" y="-977"/>
            <a:ext cx="1566332" cy="36979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5299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5" hidden="1">
            <a:extLst>
              <a:ext uri="{FF2B5EF4-FFF2-40B4-BE49-F238E27FC236}">
                <a16:creationId xmlns:a16="http://schemas.microsoft.com/office/drawing/2014/main" id="{CD0FBA75-5B1B-4306-ACE8-2F851A187D2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26" name="Object 25" hidden="1">
                        <a:extLst>
                          <a:ext uri="{FF2B5EF4-FFF2-40B4-BE49-F238E27FC236}">
                            <a16:creationId xmlns:a16="http://schemas.microsoft.com/office/drawing/2014/main" id="{CD0FBA75-5B1B-4306-ACE8-2F851A187D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104907D-C964-4274-8D19-3C1F43220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883" y="818289"/>
            <a:ext cx="8381997" cy="523220"/>
          </a:xfrm>
        </p:spPr>
        <p:txBody>
          <a:bodyPr vert="horz"/>
          <a:lstStyle/>
          <a:p>
            <a:r>
              <a:rPr lang="nb-NO" sz="2800" dirty="0"/>
              <a:t>Slik kan vi forberede oss:</a:t>
            </a:r>
          </a:p>
        </p:txBody>
      </p:sp>
      <p:sp>
        <p:nvSpPr>
          <p:cNvPr id="14" name="Rektangel 7">
            <a:extLst>
              <a:ext uri="{FF2B5EF4-FFF2-40B4-BE49-F238E27FC236}">
                <a16:creationId xmlns:a16="http://schemas.microsoft.com/office/drawing/2014/main" id="{68FED559-C21C-4381-B33E-3ED00A8EC95F}"/>
              </a:ext>
            </a:extLst>
          </p:cNvPr>
          <p:cNvSpPr/>
          <p:nvPr/>
        </p:nvSpPr>
        <p:spPr>
          <a:xfrm>
            <a:off x="1724441" y="2396478"/>
            <a:ext cx="6448690" cy="6982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</a:pPr>
            <a:r>
              <a:rPr lang="nb-NO" sz="1600" b="1" kern="0" dirty="0">
                <a:solidFill>
                  <a:srgbClr val="000000"/>
                </a:solidFill>
                <a:latin typeface="Arial"/>
                <a:sym typeface="Arial"/>
              </a:rPr>
              <a:t>Opplæring til alle involverte</a:t>
            </a:r>
          </a:p>
          <a:p>
            <a:pPr marL="171450" indent="-171450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nb-NO" sz="1600" kern="0" dirty="0">
                <a:solidFill>
                  <a:srgbClr val="000000"/>
                </a:solidFill>
                <a:latin typeface="Arial"/>
                <a:sym typeface="Arial"/>
              </a:rPr>
              <a:t>i system, rolle og prosess</a:t>
            </a:r>
          </a:p>
          <a:p>
            <a:pPr marL="171450" indent="-171450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nb-SJ" sz="1600" kern="0" dirty="0">
                <a:solidFill>
                  <a:srgbClr val="000000"/>
                </a:solidFill>
                <a:latin typeface="Arial"/>
                <a:sym typeface="Arial"/>
              </a:rPr>
              <a:t>tilpasset opplæring for behovshaver kontrakt</a:t>
            </a:r>
            <a:endParaRPr lang="nb-NO" sz="1600" kern="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15" name="Rektangel 24">
            <a:extLst>
              <a:ext uri="{FF2B5EF4-FFF2-40B4-BE49-F238E27FC236}">
                <a16:creationId xmlns:a16="http://schemas.microsoft.com/office/drawing/2014/main" id="{67723FF5-266B-4677-A733-5EC77493D08A}"/>
              </a:ext>
            </a:extLst>
          </p:cNvPr>
          <p:cNvSpPr/>
          <p:nvPr/>
        </p:nvSpPr>
        <p:spPr>
          <a:xfrm>
            <a:off x="455388" y="2406495"/>
            <a:ext cx="1187725" cy="6982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4" name="Rektangel 7">
            <a:extLst>
              <a:ext uri="{FF2B5EF4-FFF2-40B4-BE49-F238E27FC236}">
                <a16:creationId xmlns:a16="http://schemas.microsoft.com/office/drawing/2014/main" id="{3A815C49-A948-4978-9A49-C6BC506A3EC1}"/>
              </a:ext>
            </a:extLst>
          </p:cNvPr>
          <p:cNvSpPr/>
          <p:nvPr/>
        </p:nvSpPr>
        <p:spPr>
          <a:xfrm>
            <a:off x="1724441" y="1445734"/>
            <a:ext cx="6448690" cy="7137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defTabSz="1219170">
              <a:buClr>
                <a:srgbClr val="000000"/>
              </a:buClr>
            </a:pPr>
            <a:r>
              <a:rPr lang="nb-NO" sz="1600" b="1" kern="0" dirty="0">
                <a:solidFill>
                  <a:srgbClr val="000000"/>
                </a:solidFill>
                <a:latin typeface="Arial"/>
                <a:sym typeface="Arial"/>
              </a:rPr>
              <a:t>Kontinuerlig dialog </a:t>
            </a:r>
            <a:endParaRPr lang="nb-NO" sz="1600" b="1" kern="0" dirty="0">
              <a:solidFill>
                <a:srgbClr val="FF0000"/>
              </a:solidFill>
              <a:latin typeface="Arial"/>
              <a:sym typeface="Arial"/>
            </a:endParaRPr>
          </a:p>
          <a:p>
            <a:pPr marL="171450" indent="-171450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nb-NO" sz="1600" kern="0" dirty="0">
                <a:solidFill>
                  <a:srgbClr val="000000"/>
                </a:solidFill>
                <a:latin typeface="Arial"/>
                <a:sym typeface="Arial"/>
              </a:rPr>
              <a:t>mellom Tjenestesenteret og fakultetene</a:t>
            </a:r>
          </a:p>
          <a:p>
            <a:pPr marL="171450" indent="-171450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nb-SJ" sz="1600" kern="0" dirty="0">
                <a:solidFill>
                  <a:srgbClr val="000000"/>
                </a:solidFill>
                <a:latin typeface="Arial"/>
                <a:sym typeface="Arial"/>
              </a:rPr>
              <a:t>mellom behovshaver kontrakt og koordinator kontrakt</a:t>
            </a:r>
            <a:endParaRPr lang="nb-NO" sz="1600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Rektangel 24">
            <a:extLst>
              <a:ext uri="{FF2B5EF4-FFF2-40B4-BE49-F238E27FC236}">
                <a16:creationId xmlns:a16="http://schemas.microsoft.com/office/drawing/2014/main" id="{E2E9A47A-430A-473E-8C91-56E7D86E3646}"/>
              </a:ext>
            </a:extLst>
          </p:cNvPr>
          <p:cNvSpPr/>
          <p:nvPr/>
        </p:nvSpPr>
        <p:spPr>
          <a:xfrm>
            <a:off x="424074" y="1445734"/>
            <a:ext cx="1187725" cy="7137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29" name="Rektangel 24">
            <a:extLst>
              <a:ext uri="{FF2B5EF4-FFF2-40B4-BE49-F238E27FC236}">
                <a16:creationId xmlns:a16="http://schemas.microsoft.com/office/drawing/2014/main" id="{88197AAA-91F9-2295-42C9-00B44521420C}"/>
              </a:ext>
            </a:extLst>
          </p:cNvPr>
          <p:cNvSpPr/>
          <p:nvPr/>
        </p:nvSpPr>
        <p:spPr>
          <a:xfrm>
            <a:off x="455389" y="3331574"/>
            <a:ext cx="1187725" cy="6982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30" name="Rektangel 7">
            <a:extLst>
              <a:ext uri="{FF2B5EF4-FFF2-40B4-BE49-F238E27FC236}">
                <a16:creationId xmlns:a16="http://schemas.microsoft.com/office/drawing/2014/main" id="{3AE6EB5A-4B75-69AB-CD4B-1E354DFBB0F8}"/>
              </a:ext>
            </a:extLst>
          </p:cNvPr>
          <p:cNvSpPr/>
          <p:nvPr/>
        </p:nvSpPr>
        <p:spPr>
          <a:xfrm>
            <a:off x="1763585" y="3331649"/>
            <a:ext cx="6448690" cy="70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</a:pPr>
            <a:r>
              <a:rPr lang="nb-NO" sz="1600" b="1" kern="0" dirty="0">
                <a:solidFill>
                  <a:srgbClr val="000000"/>
                </a:solidFill>
                <a:latin typeface="Arial"/>
                <a:sym typeface="Arial"/>
              </a:rPr>
              <a:t>Gode </a:t>
            </a:r>
            <a:r>
              <a:rPr lang="nb-SJ" sz="1600" b="1" kern="0" dirty="0">
                <a:solidFill>
                  <a:srgbClr val="000000"/>
                </a:solidFill>
                <a:latin typeface="Arial"/>
                <a:sym typeface="Arial"/>
              </a:rPr>
              <a:t>rutiner </a:t>
            </a:r>
            <a:endParaRPr lang="nb-NO" sz="1600" b="1" kern="0" dirty="0">
              <a:solidFill>
                <a:srgbClr val="000000"/>
              </a:solidFill>
              <a:latin typeface="Arial"/>
              <a:sym typeface="Arial"/>
            </a:endParaRPr>
          </a:p>
          <a:p>
            <a:pPr marL="171450" indent="-171450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nb-SJ" sz="1600" kern="0" dirty="0">
                <a:solidFill>
                  <a:srgbClr val="000000"/>
                </a:solidFill>
                <a:latin typeface="Arial"/>
                <a:sym typeface="Arial"/>
              </a:rPr>
              <a:t>f.eks</a:t>
            </a:r>
            <a:r>
              <a:rPr lang="nb-NO" sz="1600" kern="0" dirty="0">
                <a:solidFill>
                  <a:srgbClr val="000000"/>
                </a:solidFill>
                <a:latin typeface="Arial"/>
                <a:sym typeface="Arial"/>
              </a:rPr>
              <a:t> et eget NTNU-skjema inn mot TOA-løsningen for </a:t>
            </a:r>
            <a:br>
              <a:rPr lang="nb-NO" sz="1600" kern="0" dirty="0">
                <a:solidFill>
                  <a:srgbClr val="000000"/>
                </a:solidFill>
                <a:latin typeface="Arial"/>
                <a:sym typeface="Arial"/>
              </a:rPr>
            </a:br>
            <a:r>
              <a:rPr lang="nb-NO" sz="1600" kern="0" dirty="0">
                <a:solidFill>
                  <a:srgbClr val="000000"/>
                </a:solidFill>
                <a:latin typeface="Arial"/>
                <a:sym typeface="Arial"/>
              </a:rPr>
              <a:t>den som melder inn behovet</a:t>
            </a:r>
            <a:r>
              <a:rPr lang="nb-SJ" sz="1600" kern="0" dirty="0">
                <a:solidFill>
                  <a:srgbClr val="000000"/>
                </a:solidFill>
                <a:latin typeface="Arial"/>
                <a:sym typeface="Arial"/>
              </a:rPr>
              <a:t> på enhetene</a:t>
            </a:r>
            <a:endParaRPr lang="nb-NO" sz="1600" kern="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pic>
        <p:nvPicPr>
          <p:cNvPr id="32" name="Grafikk 31" descr="Blåkopi kontur">
            <a:extLst>
              <a:ext uri="{FF2B5EF4-FFF2-40B4-BE49-F238E27FC236}">
                <a16:creationId xmlns:a16="http://schemas.microsoft.com/office/drawing/2014/main" id="{000569D0-E40A-BEF6-182D-38B1D670F3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8417" y="3329987"/>
            <a:ext cx="698246" cy="698246"/>
          </a:xfrm>
          <a:prstGeom prst="rect">
            <a:avLst/>
          </a:prstGeom>
        </p:spPr>
      </p:pic>
      <p:pic>
        <p:nvPicPr>
          <p:cNvPr id="34" name="Grafikk 33" descr="Klasserom kontur">
            <a:extLst>
              <a:ext uri="{FF2B5EF4-FFF2-40B4-BE49-F238E27FC236}">
                <a16:creationId xmlns:a16="http://schemas.microsoft.com/office/drawing/2014/main" id="{009BF2B1-88B3-404D-D2C0-B3D9525111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7974" y="2406495"/>
            <a:ext cx="722551" cy="722551"/>
          </a:xfrm>
          <a:prstGeom prst="rect">
            <a:avLst/>
          </a:prstGeom>
        </p:spPr>
      </p:pic>
      <p:pic>
        <p:nvPicPr>
          <p:cNvPr id="13" name="Grafikk 12" descr="Chat kontur">
            <a:extLst>
              <a:ext uri="{FF2B5EF4-FFF2-40B4-BE49-F238E27FC236}">
                <a16:creationId xmlns:a16="http://schemas.microsoft.com/office/drawing/2014/main" id="{0DCB6AB7-3778-C830-DF9E-FB6B6748E59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60735" y="1345411"/>
            <a:ext cx="914400" cy="914400"/>
          </a:xfrm>
          <a:prstGeom prst="rect">
            <a:avLst/>
          </a:prstGeom>
        </p:spPr>
      </p:pic>
      <p:sp>
        <p:nvSpPr>
          <p:cNvPr id="20" name="Rektangel 19">
            <a:extLst>
              <a:ext uri="{FF2B5EF4-FFF2-40B4-BE49-F238E27FC236}">
                <a16:creationId xmlns:a16="http://schemas.microsoft.com/office/drawing/2014/main" id="{D5AFD69D-44AD-F6BE-9F7D-7F044B819587}"/>
              </a:ext>
            </a:extLst>
          </p:cNvPr>
          <p:cNvSpPr/>
          <p:nvPr/>
        </p:nvSpPr>
        <p:spPr>
          <a:xfrm>
            <a:off x="1566332" y="0"/>
            <a:ext cx="1566332" cy="36979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6C15501D-77CA-2785-3109-3346F33E11A2}"/>
              </a:ext>
            </a:extLst>
          </p:cNvPr>
          <p:cNvSpPr/>
          <p:nvPr/>
        </p:nvSpPr>
        <p:spPr>
          <a:xfrm>
            <a:off x="0" y="1"/>
            <a:ext cx="1566332" cy="36979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76411A60-C0C2-6906-44ED-775F8CE7A443}"/>
              </a:ext>
            </a:extLst>
          </p:cNvPr>
          <p:cNvSpPr/>
          <p:nvPr/>
        </p:nvSpPr>
        <p:spPr>
          <a:xfrm>
            <a:off x="3118627" y="-515"/>
            <a:ext cx="1566332" cy="36979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5EAE6B25-71F7-E2C1-82E3-13EC5A96986D}"/>
              </a:ext>
            </a:extLst>
          </p:cNvPr>
          <p:cNvSpPr/>
          <p:nvPr/>
        </p:nvSpPr>
        <p:spPr>
          <a:xfrm>
            <a:off x="4686299" y="-977"/>
            <a:ext cx="1566332" cy="36979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18EDFFA4-6F78-B393-C058-C6327E3575F1}"/>
              </a:ext>
            </a:extLst>
          </p:cNvPr>
          <p:cNvSpPr/>
          <p:nvPr/>
        </p:nvSpPr>
        <p:spPr>
          <a:xfrm>
            <a:off x="6252631" y="1845"/>
            <a:ext cx="1566332" cy="36979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5531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5" hidden="1">
            <a:extLst>
              <a:ext uri="{FF2B5EF4-FFF2-40B4-BE49-F238E27FC236}">
                <a16:creationId xmlns:a16="http://schemas.microsoft.com/office/drawing/2014/main" id="{CD0FBA75-5B1B-4306-ACE8-2F851A187D2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26" name="Object 25" hidden="1">
                        <a:extLst>
                          <a:ext uri="{FF2B5EF4-FFF2-40B4-BE49-F238E27FC236}">
                            <a16:creationId xmlns:a16="http://schemas.microsoft.com/office/drawing/2014/main" id="{CD0FBA75-5B1B-4306-ACE8-2F851A187D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ktangel 19">
            <a:extLst>
              <a:ext uri="{FF2B5EF4-FFF2-40B4-BE49-F238E27FC236}">
                <a16:creationId xmlns:a16="http://schemas.microsoft.com/office/drawing/2014/main" id="{D5AFD69D-44AD-F6BE-9F7D-7F044B819587}"/>
              </a:ext>
            </a:extLst>
          </p:cNvPr>
          <p:cNvSpPr/>
          <p:nvPr/>
        </p:nvSpPr>
        <p:spPr>
          <a:xfrm>
            <a:off x="1566332" y="0"/>
            <a:ext cx="1566332" cy="36979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6C15501D-77CA-2785-3109-3346F33E11A2}"/>
              </a:ext>
            </a:extLst>
          </p:cNvPr>
          <p:cNvSpPr/>
          <p:nvPr/>
        </p:nvSpPr>
        <p:spPr>
          <a:xfrm>
            <a:off x="0" y="1"/>
            <a:ext cx="1566332" cy="36979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76411A60-C0C2-6906-44ED-775F8CE7A443}"/>
              </a:ext>
            </a:extLst>
          </p:cNvPr>
          <p:cNvSpPr/>
          <p:nvPr/>
        </p:nvSpPr>
        <p:spPr>
          <a:xfrm>
            <a:off x="3118627" y="-515"/>
            <a:ext cx="1566332" cy="36979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5EAE6B25-71F7-E2C1-82E3-13EC5A96986D}"/>
              </a:ext>
            </a:extLst>
          </p:cNvPr>
          <p:cNvSpPr/>
          <p:nvPr/>
        </p:nvSpPr>
        <p:spPr>
          <a:xfrm>
            <a:off x="4686299" y="-977"/>
            <a:ext cx="1566332" cy="36979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18EDFFA4-6F78-B393-C058-C6327E3575F1}"/>
              </a:ext>
            </a:extLst>
          </p:cNvPr>
          <p:cNvSpPr/>
          <p:nvPr/>
        </p:nvSpPr>
        <p:spPr>
          <a:xfrm>
            <a:off x="6252631" y="1845"/>
            <a:ext cx="1566332" cy="36979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8D4226B2-AF2A-8FD7-2A7A-A6932FC91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26" y="569049"/>
            <a:ext cx="8381997" cy="646331"/>
          </a:xfrm>
        </p:spPr>
        <p:txBody>
          <a:bodyPr/>
          <a:lstStyle/>
          <a:p>
            <a:r>
              <a:rPr lang="nb-NO" dirty="0"/>
              <a:t>Prosessrådgivere TOA</a:t>
            </a:r>
          </a:p>
        </p:txBody>
      </p:sp>
      <p:pic>
        <p:nvPicPr>
          <p:cNvPr id="22" name="Picture 2" descr="profileimage">
            <a:extLst>
              <a:ext uri="{FF2B5EF4-FFF2-40B4-BE49-F238E27FC236}">
                <a16:creationId xmlns:a16="http://schemas.microsoft.com/office/drawing/2014/main" id="{08AF17F6-5B4F-9A2C-17F5-D5BBC43FF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28" y="1817223"/>
            <a:ext cx="1127037" cy="112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rofileimage">
            <a:extLst>
              <a:ext uri="{FF2B5EF4-FFF2-40B4-BE49-F238E27FC236}">
                <a16:creationId xmlns:a16="http://schemas.microsoft.com/office/drawing/2014/main" id="{254A8015-835A-B030-06E1-CC6B80169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28" y="3360572"/>
            <a:ext cx="1127037" cy="112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ktangel 7">
            <a:extLst>
              <a:ext uri="{FF2B5EF4-FFF2-40B4-BE49-F238E27FC236}">
                <a16:creationId xmlns:a16="http://schemas.microsoft.com/office/drawing/2014/main" id="{F20B5BA6-9F5D-BC6A-FC4C-CCDEC944739D}"/>
              </a:ext>
            </a:extLst>
          </p:cNvPr>
          <p:cNvSpPr/>
          <p:nvPr/>
        </p:nvSpPr>
        <p:spPr>
          <a:xfrm>
            <a:off x="1758058" y="1817223"/>
            <a:ext cx="6448690" cy="11270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</a:pPr>
            <a:r>
              <a:rPr lang="nb-NO" sz="1600" b="1" dirty="0">
                <a:solidFill>
                  <a:schemeClr val="tx1"/>
                </a:solidFill>
              </a:rPr>
              <a:t>Frida Engelsen Haugen,</a:t>
            </a:r>
          </a:p>
          <a:p>
            <a:pPr defTabSz="1219170">
              <a:buClr>
                <a:srgbClr val="000000"/>
              </a:buClr>
            </a:pPr>
            <a:r>
              <a:rPr lang="nb-NO" sz="1600" kern="0" dirty="0">
                <a:solidFill>
                  <a:schemeClr val="tx1"/>
                </a:solidFill>
                <a:latin typeface="Arial"/>
                <a:sym typeface="Arial"/>
              </a:rPr>
              <a:t>Fram til oktober 2022</a:t>
            </a:r>
          </a:p>
        </p:txBody>
      </p:sp>
      <p:sp>
        <p:nvSpPr>
          <p:cNvPr id="28" name="Rektangel 7">
            <a:extLst>
              <a:ext uri="{FF2B5EF4-FFF2-40B4-BE49-F238E27FC236}">
                <a16:creationId xmlns:a16="http://schemas.microsoft.com/office/drawing/2014/main" id="{1C849726-3BCB-8F18-B153-770BB77DCE29}"/>
              </a:ext>
            </a:extLst>
          </p:cNvPr>
          <p:cNvSpPr/>
          <p:nvPr/>
        </p:nvSpPr>
        <p:spPr>
          <a:xfrm>
            <a:off x="1757557" y="3360573"/>
            <a:ext cx="6448690" cy="11270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</a:pPr>
            <a:r>
              <a:rPr lang="nb-NO" sz="1600" b="1" kern="0" dirty="0">
                <a:solidFill>
                  <a:schemeClr val="tx1"/>
                </a:solidFill>
                <a:latin typeface="Arial"/>
                <a:sym typeface="Arial"/>
              </a:rPr>
              <a:t>Thomas Bendik Hagen</a:t>
            </a:r>
          </a:p>
          <a:p>
            <a:pPr defTabSz="1219170">
              <a:buClr>
                <a:srgbClr val="000000"/>
              </a:buClr>
            </a:pPr>
            <a:r>
              <a:rPr lang="nb-NO" sz="1600" kern="0" dirty="0">
                <a:solidFill>
                  <a:schemeClr val="tx1"/>
                </a:solidFill>
                <a:latin typeface="Arial"/>
                <a:sym typeface="Arial"/>
              </a:rPr>
              <a:t>tar over TOA-prosessrådgiverrollen fra oktober 2022</a:t>
            </a:r>
          </a:p>
        </p:txBody>
      </p:sp>
    </p:spTree>
    <p:extLst>
      <p:ext uri="{BB962C8B-B14F-4D97-AF65-F5344CB8AC3E}">
        <p14:creationId xmlns:p14="http://schemas.microsoft.com/office/powerpoint/2010/main" val="3060631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k 12" descr="Radiomikrofon med heldekkende fyll">
            <a:extLst>
              <a:ext uri="{FF2B5EF4-FFF2-40B4-BE49-F238E27FC236}">
                <a16:creationId xmlns:a16="http://schemas.microsoft.com/office/drawing/2014/main" id="{38C3CF31-31FC-0125-1734-2E527B0AB8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7664" y="1322013"/>
            <a:ext cx="2072530" cy="2072530"/>
          </a:xfrm>
          <a:prstGeom prst="rect">
            <a:avLst/>
          </a:prstGeom>
        </p:spPr>
      </p:pic>
      <p:cxnSp>
        <p:nvCxnSpPr>
          <p:cNvPr id="15" name="Rett linje 14">
            <a:extLst>
              <a:ext uri="{FF2B5EF4-FFF2-40B4-BE49-F238E27FC236}">
                <a16:creationId xmlns:a16="http://schemas.microsoft.com/office/drawing/2014/main" id="{BDBD7DEA-1C98-8979-9711-CC7942157604}"/>
              </a:ext>
            </a:extLst>
          </p:cNvPr>
          <p:cNvCxnSpPr>
            <a:cxnSpLocks/>
          </p:cNvCxnSpPr>
          <p:nvPr/>
        </p:nvCxnSpPr>
        <p:spPr>
          <a:xfrm flipV="1">
            <a:off x="1611966" y="1692648"/>
            <a:ext cx="1843926" cy="133125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068B2E00-9FBC-0190-9EA5-E70DD92A059B}"/>
              </a:ext>
            </a:extLst>
          </p:cNvPr>
          <p:cNvSpPr txBox="1"/>
          <p:nvPr/>
        </p:nvSpPr>
        <p:spPr>
          <a:xfrm>
            <a:off x="911036" y="3481917"/>
            <a:ext cx="3529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Husk å ha mikrofonen din avslått når du ikke skal prate i plenum. 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6C0D42DB-344E-2546-9DA4-B0666E388679}"/>
              </a:ext>
            </a:extLst>
          </p:cNvPr>
          <p:cNvSpPr txBox="1"/>
          <p:nvPr/>
        </p:nvSpPr>
        <p:spPr>
          <a:xfrm>
            <a:off x="4853266" y="3481917"/>
            <a:ext cx="3802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Det gjøres video-opptak av møtet. Opptaket publiseres på Innsida. 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7B17B321-2B9F-68A6-B481-5DFD7054E8E2}"/>
              </a:ext>
            </a:extLst>
          </p:cNvPr>
          <p:cNvSpPr/>
          <p:nvPr/>
        </p:nvSpPr>
        <p:spPr>
          <a:xfrm>
            <a:off x="6262969" y="2161614"/>
            <a:ext cx="769845" cy="729503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12A9D6CB-1852-413E-52CE-4C2BB528F473}"/>
              </a:ext>
            </a:extLst>
          </p:cNvPr>
          <p:cNvSpPr/>
          <p:nvPr/>
        </p:nvSpPr>
        <p:spPr>
          <a:xfrm>
            <a:off x="5904941" y="1804425"/>
            <a:ext cx="1485899" cy="1443879"/>
          </a:xfrm>
          <a:prstGeom prst="ellipse">
            <a:avLst/>
          </a:prstGeom>
          <a:noFill/>
          <a:ln w="47625"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8799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9236BA70-1211-DD50-875B-51E0E3B926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691" t="20031" r="22426" b="60204"/>
          <a:stretch/>
        </p:blipFill>
        <p:spPr>
          <a:xfrm>
            <a:off x="533748" y="2895864"/>
            <a:ext cx="6646434" cy="222212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4C2FC-6200-440B-85E5-FF627608D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4025" y="2769799"/>
            <a:ext cx="7094708" cy="2100554"/>
          </a:xfrm>
        </p:spPr>
        <p:txBody>
          <a:bodyPr>
            <a:normAutofit/>
          </a:bodyPr>
          <a:lstStyle/>
          <a:p>
            <a:pPr lvl="1"/>
            <a:endParaRPr lang="nb-NO" dirty="0"/>
          </a:p>
          <a:p>
            <a:endParaRPr lang="nb-NO" dirty="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F35EDCC7-687B-A4F8-5833-C4F79ACD2340}"/>
              </a:ext>
            </a:extLst>
          </p:cNvPr>
          <p:cNvSpPr txBox="1"/>
          <p:nvPr/>
        </p:nvSpPr>
        <p:spPr>
          <a:xfrm>
            <a:off x="605118" y="174812"/>
            <a:ext cx="7422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b="1" dirty="0"/>
              <a:t>Har du spørsmål eller innspill?</a:t>
            </a:r>
          </a:p>
        </p:txBody>
      </p:sp>
      <p:sp>
        <p:nvSpPr>
          <p:cNvPr id="4" name="Plassholder for innhold 2">
            <a:extLst>
              <a:ext uri="{FF2B5EF4-FFF2-40B4-BE49-F238E27FC236}">
                <a16:creationId xmlns:a16="http://schemas.microsoft.com/office/drawing/2014/main" id="{C62191C1-3472-7A18-1D44-8412A21B33BC}"/>
              </a:ext>
            </a:extLst>
          </p:cNvPr>
          <p:cNvSpPr txBox="1">
            <a:spLocks/>
          </p:cNvSpPr>
          <p:nvPr/>
        </p:nvSpPr>
        <p:spPr>
          <a:xfrm>
            <a:off x="658906" y="1136572"/>
            <a:ext cx="7699827" cy="1633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nb-NO" sz="2000" dirty="0"/>
              <a:t>Gå til nettsiden </a:t>
            </a:r>
            <a:r>
              <a:rPr lang="nb-NO" sz="2000" u="sng" dirty="0">
                <a:solidFill>
                  <a:schemeClr val="accent1">
                    <a:lumMod val="50000"/>
                  </a:schemeClr>
                </a:solidFill>
              </a:rPr>
              <a:t>menti.com</a:t>
            </a:r>
            <a:r>
              <a:rPr lang="nb-NO" sz="20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000" dirty="0"/>
              <a:t>Tast inn kode </a:t>
            </a:r>
            <a:r>
              <a:rPr lang="nb-NO" sz="2000" i="0" dirty="0">
                <a:solidFill>
                  <a:srgbClr val="252B36"/>
                </a:solidFill>
                <a:effectLst/>
                <a:latin typeface="+mj-lt"/>
              </a:rPr>
              <a:t>3675 6799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000" dirty="0"/>
              <a:t>Skriv inn spørsmålet ditt (anonymt).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000" dirty="0"/>
              <a:t>Vi gjennomgår spørsmålene etter presentasjonen</a:t>
            </a:r>
            <a:r>
              <a:rPr lang="nb-NO" dirty="0"/>
              <a:t>.  </a:t>
            </a:r>
          </a:p>
          <a:p>
            <a:pPr marL="0" indent="0">
              <a:buFont typeface="Arial"/>
              <a:buNone/>
            </a:pPr>
            <a:endParaRPr lang="nb-NO"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D6F5A3B-0ED8-413E-B88C-CEECAD9A384B}"/>
              </a:ext>
            </a:extLst>
          </p:cNvPr>
          <p:cNvSpPr txBox="1"/>
          <p:nvPr/>
        </p:nvSpPr>
        <p:spPr>
          <a:xfrm>
            <a:off x="1567130" y="3953436"/>
            <a:ext cx="79337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1100" b="1" i="0" dirty="0">
                <a:solidFill>
                  <a:srgbClr val="252B36"/>
                </a:solidFill>
                <a:effectLst/>
                <a:latin typeface="Gilroy"/>
              </a:rPr>
              <a:t>3675 6799</a:t>
            </a:r>
            <a:endParaRPr lang="nb-NO" sz="1100" dirty="0"/>
          </a:p>
        </p:txBody>
      </p:sp>
      <p:pic>
        <p:nvPicPr>
          <p:cNvPr id="15" name="Grafikk 14" descr="Markør kontur">
            <a:extLst>
              <a:ext uri="{FF2B5EF4-FFF2-40B4-BE49-F238E27FC236}">
                <a16:creationId xmlns:a16="http://schemas.microsoft.com/office/drawing/2014/main" id="{40E4D275-D5BC-70C7-E43D-EA2BE85C08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54179" y="400692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540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FD3C8-9491-4823-8333-44B69CC48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nb-NO" dirty="0"/>
              <a:t>Agenda </a:t>
            </a:r>
            <a:br>
              <a:rPr lang="nb-NO" sz="3600" dirty="0"/>
            </a:b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4C2FC-6200-440B-85E5-FF627608D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2488" y="3602725"/>
            <a:ext cx="6435960" cy="1628238"/>
          </a:xfrm>
        </p:spPr>
        <p:txBody>
          <a:bodyPr>
            <a:normAutofit/>
          </a:bodyPr>
          <a:lstStyle/>
          <a:p>
            <a:pPr lvl="1"/>
            <a:endParaRPr lang="nb-NO"/>
          </a:p>
          <a:p>
            <a:endParaRPr lang="nb-NO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CEC64A9-177F-4F35-BFC9-924D072343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77644"/>
              </p:ext>
            </p:extLst>
          </p:nvPr>
        </p:nvGraphicFramePr>
        <p:xfrm>
          <a:off x="520228" y="973898"/>
          <a:ext cx="7700726" cy="31099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81967">
                  <a:extLst>
                    <a:ext uri="{9D8B030D-6E8A-4147-A177-3AD203B41FA5}">
                      <a16:colId xmlns:a16="http://schemas.microsoft.com/office/drawing/2014/main" val="3031343381"/>
                    </a:ext>
                  </a:extLst>
                </a:gridCol>
                <a:gridCol w="1518759">
                  <a:extLst>
                    <a:ext uri="{9D8B030D-6E8A-4147-A177-3AD203B41FA5}">
                      <a16:colId xmlns:a16="http://schemas.microsoft.com/office/drawing/2014/main" val="2136914587"/>
                    </a:ext>
                  </a:extLst>
                </a:gridCol>
              </a:tblGrid>
              <a:tr h="510571">
                <a:tc>
                  <a:txBody>
                    <a:bodyPr/>
                    <a:lstStyle/>
                    <a:p>
                      <a:r>
                        <a:rPr lang="nb-NO" sz="2000" b="1">
                          <a:solidFill>
                            <a:schemeClr val="bg1"/>
                          </a:solidFill>
                        </a:rPr>
                        <a:t>Ny TOA-løsning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356267"/>
                  </a:ext>
                </a:extLst>
              </a:tr>
              <a:tr h="64303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385281"/>
                  </a:ext>
                </a:extLst>
              </a:tr>
              <a:tr h="639571"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71162"/>
                  </a:ext>
                </a:extLst>
              </a:tr>
              <a:tr h="677167"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2691380"/>
                  </a:ext>
                </a:extLst>
              </a:tr>
              <a:tr h="639571"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4368156"/>
                  </a:ext>
                </a:extLst>
              </a:tr>
            </a:tbl>
          </a:graphicData>
        </a:graphic>
      </p:graphicFrame>
      <p:pic>
        <p:nvPicPr>
          <p:cNvPr id="1026" name="Picture 2" descr="profileimage">
            <a:extLst>
              <a:ext uri="{FF2B5EF4-FFF2-40B4-BE49-F238E27FC236}">
                <a16:creationId xmlns:a16="http://schemas.microsoft.com/office/drawing/2014/main" id="{311C782F-3FAD-94F4-4952-6DE13A5D9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28" y="2974600"/>
            <a:ext cx="665572" cy="66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1685E60E-B1C7-CF0D-9FDA-8AFC53382570}"/>
              </a:ext>
            </a:extLst>
          </p:cNvPr>
          <p:cNvSpPr txBox="1"/>
          <p:nvPr/>
        </p:nvSpPr>
        <p:spPr>
          <a:xfrm>
            <a:off x="1308384" y="1590857"/>
            <a:ext cx="623583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br>
              <a:rPr lang="nb-NO" sz="1800" b="1" dirty="0"/>
            </a:br>
            <a:r>
              <a:rPr lang="nb-NO" sz="1800" b="1" dirty="0"/>
              <a:t>Introduksjon</a:t>
            </a:r>
            <a:r>
              <a:rPr lang="nb-NO" sz="1800" dirty="0"/>
              <a:t> ved Ingrid Eide </a:t>
            </a:r>
            <a:br>
              <a:rPr lang="nb-NO" sz="1800" dirty="0"/>
            </a:br>
            <a:r>
              <a:rPr lang="nb-NO" sz="1600" dirty="0"/>
              <a:t>seksjonssjef lønn og HR-tjenester </a:t>
            </a:r>
            <a:r>
              <a:rPr lang="nb-NO" sz="1600" dirty="0" err="1"/>
              <a:t>aka</a:t>
            </a:r>
            <a:r>
              <a:rPr lang="nb-NO" sz="1600" dirty="0"/>
              <a:t> Tjenestesenteret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nb-NO" sz="1600" dirty="0"/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nb-NO" sz="1800" b="1" dirty="0"/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b-NO" sz="1800" b="1" dirty="0"/>
              <a:t>Presentasjon</a:t>
            </a:r>
            <a:r>
              <a:rPr lang="nb-NO" sz="1800" dirty="0"/>
              <a:t> ved Frida Engelsen Haugen</a:t>
            </a:r>
            <a:br>
              <a:rPr lang="nb-NO" sz="1800" dirty="0"/>
            </a:br>
            <a:r>
              <a:rPr lang="nb-NO" sz="1600" dirty="0"/>
              <a:t>seniorkonsulent og prosessrådgiver i Seksjon lønn og HR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nb-NO" sz="1600" dirty="0"/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nb-NO" sz="1600" dirty="0"/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b-NO" b="1" dirty="0"/>
              <a:t>Gjennomgang av s</a:t>
            </a:r>
            <a:r>
              <a:rPr lang="nb-NO" sz="1800" b="1" dirty="0"/>
              <a:t>pørsmål </a:t>
            </a:r>
            <a:r>
              <a:rPr lang="nb-NO" sz="1800" dirty="0"/>
              <a:t>sendt inn via </a:t>
            </a:r>
            <a:r>
              <a:rPr lang="nb-NO" sz="1800" dirty="0" err="1"/>
              <a:t>Menti</a:t>
            </a:r>
            <a:endParaRPr lang="nb-NO" sz="1800" dirty="0"/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nb-NO" dirty="0"/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nb-NO" sz="1800" dirty="0"/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br>
              <a:rPr lang="nb-NO" sz="1800" b="1" dirty="0"/>
            </a:br>
            <a:endParaRPr lang="nb-NO" sz="1800" b="1" dirty="0"/>
          </a:p>
          <a:p>
            <a:endParaRPr lang="nb-NO" dirty="0"/>
          </a:p>
        </p:txBody>
      </p:sp>
      <p:pic>
        <p:nvPicPr>
          <p:cNvPr id="1030" name="Picture 6" descr="profileimage">
            <a:extLst>
              <a:ext uri="{FF2B5EF4-FFF2-40B4-BE49-F238E27FC236}">
                <a16:creationId xmlns:a16="http://schemas.microsoft.com/office/drawing/2014/main" id="{A2B1B340-700D-17C3-30C7-D896F9B90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28" y="1893868"/>
            <a:ext cx="677882" cy="67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k 6" descr="Spørsmål med heldekkende fyll">
            <a:extLst>
              <a:ext uri="{FF2B5EF4-FFF2-40B4-BE49-F238E27FC236}">
                <a16:creationId xmlns:a16="http://schemas.microsoft.com/office/drawing/2014/main" id="{F4079120-993F-0D27-3D38-812E4184D4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1550" y="3937749"/>
            <a:ext cx="677882" cy="67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070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ome notes for businesses to hire and recruit outside short-term personnel">
            <a:extLst>
              <a:ext uri="{FF2B5EF4-FFF2-40B4-BE49-F238E27FC236}">
                <a16:creationId xmlns:a16="http://schemas.microsoft.com/office/drawing/2014/main" id="{926CA333-CF70-7202-BAE3-D23D3DBCAF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8" r="15596"/>
          <a:stretch/>
        </p:blipFill>
        <p:spPr bwMode="auto">
          <a:xfrm>
            <a:off x="5170813" y="1707776"/>
            <a:ext cx="3751329" cy="285459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4C2FC-6200-440B-85E5-FF627608D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2488" y="3602725"/>
            <a:ext cx="6435960" cy="1628238"/>
          </a:xfrm>
        </p:spPr>
        <p:txBody>
          <a:bodyPr>
            <a:normAutofit/>
          </a:bodyPr>
          <a:lstStyle/>
          <a:p>
            <a:pPr lvl="1"/>
            <a:endParaRPr lang="nb-NO"/>
          </a:p>
          <a:p>
            <a:endParaRPr lang="nb-NO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CEC64A9-177F-4F35-BFC9-924D072343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635720"/>
              </p:ext>
            </p:extLst>
          </p:nvPr>
        </p:nvGraphicFramePr>
        <p:xfrm>
          <a:off x="359773" y="462168"/>
          <a:ext cx="7700726" cy="43844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81967">
                  <a:extLst>
                    <a:ext uri="{9D8B030D-6E8A-4147-A177-3AD203B41FA5}">
                      <a16:colId xmlns:a16="http://schemas.microsoft.com/office/drawing/2014/main" val="3031343381"/>
                    </a:ext>
                  </a:extLst>
                </a:gridCol>
                <a:gridCol w="1518759">
                  <a:extLst>
                    <a:ext uri="{9D8B030D-6E8A-4147-A177-3AD203B41FA5}">
                      <a16:colId xmlns:a16="http://schemas.microsoft.com/office/drawing/2014/main" val="2136914587"/>
                    </a:ext>
                  </a:extLst>
                </a:gridCol>
              </a:tblGrid>
              <a:tr h="327489">
                <a:tc>
                  <a:txBody>
                    <a:bodyPr/>
                    <a:lstStyle/>
                    <a:p>
                      <a:r>
                        <a:rPr lang="nb-NO" sz="2000" b="1" dirty="0">
                          <a:solidFill>
                            <a:schemeClr val="bg1"/>
                          </a:solidFill>
                        </a:rPr>
                        <a:t>Tilsetting og arbeidskontrakt (TOA):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356267"/>
                  </a:ext>
                </a:extLst>
              </a:tr>
              <a:tr h="229242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b-NO" sz="1600" b="1" dirty="0"/>
                        <a:t>- n</a:t>
                      </a:r>
                      <a:r>
                        <a:rPr lang="nb-SJ" sz="1600" b="1" dirty="0"/>
                        <a:t>y løsning utviklet for </a:t>
                      </a:r>
                      <a:r>
                        <a:rPr lang="nb-NO" sz="1600" b="1" dirty="0"/>
                        <a:t>universitetene i </a:t>
                      </a:r>
                      <a:br>
                        <a:rPr lang="nb-NO" sz="16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nb-NO" sz="1600" b="1" dirty="0"/>
                        <a:t>Bergen, Oslo, Tromsø og Trondheim (BOTT)</a:t>
                      </a:r>
                      <a:br>
                        <a:rPr lang="nb-NO" sz="16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nb-SJ" sz="1600" b="1" dirty="0"/>
                        <a:t>for </a:t>
                      </a:r>
                      <a:r>
                        <a:rPr lang="nb-NO" sz="1600" b="1" dirty="0"/>
                        <a:t>å inngå arbeidsavtaler digitalt.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b-NO" sz="1600" dirty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b-NO" sz="1600" dirty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b-NO" sz="2000" b="1" dirty="0"/>
                        <a:t>I denne presentasjonen skal du få info om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600" dirty="0"/>
                        <a:t>h</a:t>
                      </a:r>
                      <a:r>
                        <a:rPr lang="nb-SJ" sz="1600" dirty="0"/>
                        <a:t>vilke </a:t>
                      </a:r>
                      <a:r>
                        <a:rPr lang="nb-SJ" sz="1600" b="1" dirty="0"/>
                        <a:t>kontrakter</a:t>
                      </a:r>
                      <a:r>
                        <a:rPr lang="nb-SJ" sz="1600" dirty="0"/>
                        <a:t> </a:t>
                      </a:r>
                      <a:r>
                        <a:rPr lang="nb-NO" sz="1600" dirty="0"/>
                        <a:t>som skal opprettes i </a:t>
                      </a:r>
                      <a:r>
                        <a:rPr lang="nb-SJ" sz="1600" dirty="0"/>
                        <a:t>løsningen</a:t>
                      </a:r>
                      <a:endParaRPr lang="nb-NO" sz="1600" dirty="0"/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600" dirty="0"/>
                        <a:t>hva som er </a:t>
                      </a:r>
                      <a:r>
                        <a:rPr lang="nb-NO" sz="1600" b="1" dirty="0"/>
                        <a:t>hoved-endringene</a:t>
                      </a:r>
                      <a:r>
                        <a:rPr lang="nb-NO" sz="1600" dirty="0"/>
                        <a:t> fra dagens prosess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600" dirty="0"/>
                        <a:t>hvordan </a:t>
                      </a:r>
                      <a:r>
                        <a:rPr lang="nb-NO" sz="1600" b="1" dirty="0"/>
                        <a:t>prosessflyten </a:t>
                      </a:r>
                      <a:r>
                        <a:rPr lang="nb-NO" sz="1600" b="0" dirty="0"/>
                        <a:t>er i  </a:t>
                      </a:r>
                      <a:r>
                        <a:rPr lang="nb-NO" sz="1600" dirty="0" err="1"/>
                        <a:t>i</a:t>
                      </a:r>
                      <a:r>
                        <a:rPr lang="nb-NO" sz="1600" dirty="0"/>
                        <a:t> TOA-løsningen</a:t>
                      </a:r>
                      <a:endParaRPr lang="nb-SJ" sz="1600" dirty="0"/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600" dirty="0"/>
                        <a:t>hvilke </a:t>
                      </a:r>
                      <a:r>
                        <a:rPr lang="nb-NO" sz="1600" b="1" dirty="0"/>
                        <a:t>r</a:t>
                      </a:r>
                      <a:r>
                        <a:rPr lang="nb-SJ" sz="1600" b="1" dirty="0"/>
                        <a:t>oller</a:t>
                      </a:r>
                      <a:r>
                        <a:rPr lang="nb-NO" sz="1600" b="1" dirty="0"/>
                        <a:t> som</a:t>
                      </a:r>
                      <a:r>
                        <a:rPr lang="nb-SJ" sz="1600" b="1" dirty="0"/>
                        <a:t> </a:t>
                      </a:r>
                      <a:r>
                        <a:rPr lang="nb-SJ" sz="1600" dirty="0"/>
                        <a:t>i</a:t>
                      </a:r>
                      <a:r>
                        <a:rPr lang="nb-NO" sz="1600" dirty="0" err="1"/>
                        <a:t>nngår</a:t>
                      </a:r>
                      <a:r>
                        <a:rPr lang="nb-NO" sz="1600" dirty="0"/>
                        <a:t> i</a:t>
                      </a:r>
                      <a:r>
                        <a:rPr lang="nb-SJ" sz="1600" dirty="0"/>
                        <a:t> prosessen</a:t>
                      </a:r>
                      <a:endParaRPr lang="nb-NO" sz="1600" dirty="0"/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600" dirty="0"/>
                        <a:t>hvordan vi kan </a:t>
                      </a:r>
                      <a:r>
                        <a:rPr lang="nb-NO" sz="1600" b="1" dirty="0"/>
                        <a:t>forberede oss </a:t>
                      </a:r>
                      <a:r>
                        <a:rPr lang="nb-NO" sz="1600" dirty="0"/>
                        <a:t>på nytt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385281"/>
                  </a:ext>
                </a:extLst>
              </a:tr>
              <a:tr h="377119">
                <a:tc>
                  <a:txBody>
                    <a:bodyPr/>
                    <a:lstStyle/>
                    <a:p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71162"/>
                  </a:ext>
                </a:extLst>
              </a:tr>
              <a:tr h="399288">
                <a:tc>
                  <a:txBody>
                    <a:bodyPr/>
                    <a:lstStyle/>
                    <a:p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2691380"/>
                  </a:ext>
                </a:extLst>
              </a:tr>
              <a:tr h="377119">
                <a:tc>
                  <a:txBody>
                    <a:bodyPr/>
                    <a:lstStyle/>
                    <a:p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4368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8794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Trakt – Wikipedia">
            <a:extLst>
              <a:ext uri="{FF2B5EF4-FFF2-40B4-BE49-F238E27FC236}">
                <a16:creationId xmlns:a16="http://schemas.microsoft.com/office/drawing/2014/main" id="{DFD27C2A-267E-34DD-267C-C3BEC651771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 rot="16200000">
            <a:off x="4875699" y="1255731"/>
            <a:ext cx="3394472" cy="338598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5500957C-D89D-28DC-7A7B-EE669442E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194" y="822861"/>
            <a:ext cx="8334867" cy="857250"/>
          </a:xfrm>
        </p:spPr>
        <p:txBody>
          <a:bodyPr vert="horz" lIns="68580" tIns="34290" rIns="68580" bIns="34290" rtlCol="0" anchor="t" anchorCtr="0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800" dirty="0" err="1"/>
              <a:t>Hvilke</a:t>
            </a:r>
            <a:r>
              <a:rPr lang="en-US" sz="2800" dirty="0"/>
              <a:t> </a:t>
            </a:r>
            <a:r>
              <a:rPr lang="en-US" sz="2800" dirty="0" err="1"/>
              <a:t>kontrakter</a:t>
            </a:r>
            <a:r>
              <a:rPr lang="en-US" sz="2800" dirty="0"/>
              <a:t> </a:t>
            </a:r>
            <a:r>
              <a:rPr lang="en-US" sz="2800" dirty="0" err="1"/>
              <a:t>skal</a:t>
            </a:r>
            <a:r>
              <a:rPr lang="en-US" sz="2800" dirty="0"/>
              <a:t> </a:t>
            </a:r>
            <a:r>
              <a:rPr lang="en-US" sz="2800" dirty="0" err="1"/>
              <a:t>opprettes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den </a:t>
            </a:r>
            <a:br>
              <a:rPr lang="en-US" sz="2800" dirty="0"/>
            </a:br>
            <a:r>
              <a:rPr lang="en-US" sz="2800" dirty="0"/>
              <a:t>nye TOA-</a:t>
            </a:r>
            <a:r>
              <a:rPr lang="en-US" sz="2800" dirty="0" err="1"/>
              <a:t>løsningen</a:t>
            </a:r>
            <a:r>
              <a:rPr lang="en-US" sz="2800" dirty="0"/>
              <a:t>?</a:t>
            </a:r>
            <a:br>
              <a:rPr lang="en-US" sz="1700" dirty="0"/>
            </a:br>
            <a:endParaRPr lang="en-US" sz="1700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FF8A5B3-92CF-6DB6-A37E-A285F2657B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6194" y="1583531"/>
            <a:ext cx="4323230" cy="3394472"/>
          </a:xfrm>
        </p:spPr>
        <p:txBody>
          <a:bodyPr vert="horz" lIns="68580" tIns="34290" rIns="68580" bIns="34290" rtlCol="0" anchor="t">
            <a:normAutofit fontScale="92500" lnSpcReduction="10000"/>
          </a:bodyPr>
          <a:lstStyle/>
          <a:p>
            <a:pPr marL="257175">
              <a:lnSpc>
                <a:spcPct val="90000"/>
              </a:lnSpc>
            </a:pPr>
            <a:endParaRPr lang="en-US" sz="1100" b="1" dirty="0"/>
          </a:p>
          <a:p>
            <a:pPr marL="257175">
              <a:lnSpc>
                <a:spcPct val="90000"/>
              </a:lnSpc>
            </a:pPr>
            <a:r>
              <a:rPr lang="en-US" sz="1700" dirty="0" err="1"/>
              <a:t>gjesteforelesere</a:t>
            </a:r>
            <a:endParaRPr lang="en-US" sz="1700" dirty="0"/>
          </a:p>
          <a:p>
            <a:pPr marL="257175">
              <a:lnSpc>
                <a:spcPct val="90000"/>
              </a:lnSpc>
            </a:pPr>
            <a:r>
              <a:rPr lang="en-US" sz="1700" dirty="0" err="1"/>
              <a:t>pensjonistvilkår</a:t>
            </a:r>
            <a:endParaRPr lang="en-US" sz="1700" dirty="0"/>
          </a:p>
          <a:p>
            <a:pPr marL="257175">
              <a:lnSpc>
                <a:spcPct val="90000"/>
              </a:lnSpc>
            </a:pPr>
            <a:r>
              <a:rPr lang="en-US" sz="1700" dirty="0" err="1"/>
              <a:t>studentassistenter</a:t>
            </a:r>
            <a:endParaRPr lang="en-US" sz="1700" dirty="0"/>
          </a:p>
          <a:p>
            <a:pPr marL="257175">
              <a:lnSpc>
                <a:spcPct val="90000"/>
              </a:lnSpc>
            </a:pPr>
            <a:r>
              <a:rPr lang="en-US" sz="1700" dirty="0" err="1"/>
              <a:t>tillitsvalgte</a:t>
            </a:r>
            <a:r>
              <a:rPr lang="en-US" sz="1700" dirty="0"/>
              <a:t> (ITV </a:t>
            </a:r>
            <a:r>
              <a:rPr lang="en-US" sz="1700" dirty="0" err="1"/>
              <a:t>og</a:t>
            </a:r>
            <a:r>
              <a:rPr lang="en-US" sz="1700" dirty="0"/>
              <a:t> FTV)</a:t>
            </a:r>
          </a:p>
          <a:p>
            <a:pPr marL="257175">
              <a:lnSpc>
                <a:spcPct val="90000"/>
              </a:lnSpc>
            </a:pPr>
            <a:r>
              <a:rPr lang="en-US" sz="1700" dirty="0" err="1"/>
              <a:t>sensorer</a:t>
            </a:r>
            <a:endParaRPr lang="en-US" sz="1700" dirty="0"/>
          </a:p>
          <a:p>
            <a:pPr marL="257175">
              <a:lnSpc>
                <a:spcPct val="90000"/>
              </a:lnSpc>
            </a:pPr>
            <a:r>
              <a:rPr lang="en-US" sz="1700" dirty="0" err="1"/>
              <a:t>timelærere</a:t>
            </a:r>
            <a:endParaRPr lang="en-US" sz="1700" dirty="0"/>
          </a:p>
          <a:p>
            <a:pPr marL="257175">
              <a:lnSpc>
                <a:spcPct val="90000"/>
              </a:lnSpc>
            </a:pPr>
            <a:r>
              <a:rPr lang="en-US" sz="1700" dirty="0"/>
              <a:t>diverse </a:t>
            </a:r>
            <a:r>
              <a:rPr lang="en-US" sz="1700" err="1"/>
              <a:t>honorarmottakere</a:t>
            </a:r>
          </a:p>
          <a:p>
            <a:pPr marL="257175">
              <a:lnSpc>
                <a:spcPct val="90000"/>
              </a:lnSpc>
            </a:pPr>
            <a:r>
              <a:rPr lang="en-US" sz="1700" dirty="0" err="1"/>
              <a:t>seminarledere</a:t>
            </a:r>
            <a:endParaRPr lang="en-US" sz="1700"/>
          </a:p>
          <a:p>
            <a:pPr marL="257175">
              <a:lnSpc>
                <a:spcPct val="90000"/>
              </a:lnSpc>
            </a:pPr>
            <a:r>
              <a:rPr lang="en-US" sz="1700" dirty="0" err="1"/>
              <a:t>opponenter</a:t>
            </a:r>
            <a:r>
              <a:rPr lang="en-US" sz="1700" dirty="0"/>
              <a:t> </a:t>
            </a:r>
            <a:r>
              <a:rPr lang="en-US" sz="1700" dirty="0" err="1"/>
              <a:t>i</a:t>
            </a:r>
            <a:r>
              <a:rPr lang="en-US" sz="1700" dirty="0"/>
              <a:t> </a:t>
            </a:r>
            <a:r>
              <a:rPr lang="en-US" sz="1700" dirty="0" err="1"/>
              <a:t>forbindelse</a:t>
            </a:r>
            <a:r>
              <a:rPr lang="en-US" sz="1700" dirty="0"/>
              <a:t> med </a:t>
            </a:r>
            <a:r>
              <a:rPr lang="en-US" sz="1700" dirty="0" err="1"/>
              <a:t>disputas</a:t>
            </a:r>
            <a:endParaRPr lang="en-US" sz="1700" dirty="0"/>
          </a:p>
          <a:p>
            <a:pPr marL="257175">
              <a:lnSpc>
                <a:spcPct val="90000"/>
              </a:lnSpc>
            </a:pPr>
            <a:r>
              <a:rPr lang="en-US" sz="1700" dirty="0" err="1"/>
              <a:t>eksterne</a:t>
            </a:r>
            <a:r>
              <a:rPr lang="en-US" sz="1700" dirty="0"/>
              <a:t> </a:t>
            </a:r>
            <a:r>
              <a:rPr lang="en-US" sz="1700" dirty="0" err="1"/>
              <a:t>medlemmer</a:t>
            </a:r>
            <a:r>
              <a:rPr lang="en-US" sz="1700" dirty="0"/>
              <a:t> av </a:t>
            </a:r>
            <a:r>
              <a:rPr lang="en-US" sz="1700" dirty="0" err="1"/>
              <a:t>styrer</a:t>
            </a:r>
            <a:r>
              <a:rPr lang="en-US" sz="1700" dirty="0"/>
              <a:t> </a:t>
            </a:r>
            <a:r>
              <a:rPr lang="en-US" sz="1700" dirty="0" err="1"/>
              <a:t>og</a:t>
            </a:r>
            <a:r>
              <a:rPr lang="en-US" sz="1700" dirty="0"/>
              <a:t> </a:t>
            </a:r>
            <a:r>
              <a:rPr lang="en-US" sz="1700" dirty="0" err="1"/>
              <a:t>råd</a:t>
            </a:r>
            <a:endParaRPr lang="en-US" sz="1700" dirty="0">
              <a:solidFill>
                <a:srgbClr val="FF0000"/>
              </a:solidFill>
            </a:endParaRPr>
          </a:p>
          <a:p>
            <a:pPr marL="257175">
              <a:lnSpc>
                <a:spcPct val="90000"/>
              </a:lnSpc>
            </a:pPr>
            <a:r>
              <a:rPr lang="en-US" sz="1700" dirty="0" err="1"/>
              <a:t>feltarbeidere</a:t>
            </a:r>
            <a:br>
              <a:rPr lang="en-US" sz="1700" dirty="0"/>
            </a:br>
            <a:br>
              <a:rPr lang="en-US" sz="1700" dirty="0"/>
            </a:br>
            <a:r>
              <a:rPr lang="en-US" sz="1700" dirty="0" err="1"/>
              <a:t>m.fl</a:t>
            </a:r>
            <a:r>
              <a:rPr lang="en-US" sz="1700" dirty="0"/>
              <a:t>.</a:t>
            </a:r>
          </a:p>
          <a:p>
            <a:pPr>
              <a:lnSpc>
                <a:spcPct val="90000"/>
              </a:lnSpc>
            </a:pPr>
            <a:endParaRPr lang="en-US" sz="1100" dirty="0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C60DF376-93FA-66F8-38E2-3131DB4EBB5D}"/>
              </a:ext>
            </a:extLst>
          </p:cNvPr>
          <p:cNvSpPr/>
          <p:nvPr/>
        </p:nvSpPr>
        <p:spPr>
          <a:xfrm>
            <a:off x="0" y="1"/>
            <a:ext cx="1566332" cy="36979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7B90F7AA-FEFD-3597-850F-37D4170192FD}"/>
              </a:ext>
            </a:extLst>
          </p:cNvPr>
          <p:cNvSpPr/>
          <p:nvPr/>
        </p:nvSpPr>
        <p:spPr>
          <a:xfrm>
            <a:off x="1566332" y="0"/>
            <a:ext cx="1566332" cy="369794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3807ED0F-A123-C688-51B6-F6612838BCAE}"/>
              </a:ext>
            </a:extLst>
          </p:cNvPr>
          <p:cNvSpPr/>
          <p:nvPr/>
        </p:nvSpPr>
        <p:spPr>
          <a:xfrm>
            <a:off x="3132664" y="0"/>
            <a:ext cx="1566332" cy="369794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701E602C-53DA-1952-1E2D-F715B6524B38}"/>
              </a:ext>
            </a:extLst>
          </p:cNvPr>
          <p:cNvSpPr/>
          <p:nvPr/>
        </p:nvSpPr>
        <p:spPr>
          <a:xfrm>
            <a:off x="4698996" y="0"/>
            <a:ext cx="1566332" cy="369794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D602E03C-BDA4-1C4A-C9A1-43DAE69AFCCF}"/>
              </a:ext>
            </a:extLst>
          </p:cNvPr>
          <p:cNvSpPr/>
          <p:nvPr/>
        </p:nvSpPr>
        <p:spPr>
          <a:xfrm>
            <a:off x="6265328" y="0"/>
            <a:ext cx="1566332" cy="369793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3217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0CA2229-B713-50D4-A629-5037D7757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072" y="1043236"/>
            <a:ext cx="8862927" cy="366570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b="1" dirty="0"/>
              <a:t>Disse </a:t>
            </a:r>
            <a:r>
              <a:rPr lang="en-US" sz="3200" b="1" dirty="0" err="1"/>
              <a:t>skal</a:t>
            </a:r>
            <a:r>
              <a:rPr lang="en-US" sz="3200" b="1" dirty="0"/>
              <a:t> </a:t>
            </a:r>
            <a:r>
              <a:rPr lang="en-US" sz="3200" b="1" dirty="0" err="1"/>
              <a:t>ikke</a:t>
            </a:r>
            <a:r>
              <a:rPr lang="en-US" sz="3200" b="1" dirty="0"/>
              <a:t> </a:t>
            </a:r>
            <a:r>
              <a:rPr lang="en-US" sz="3200" b="1" dirty="0" err="1"/>
              <a:t>registeres</a:t>
            </a:r>
            <a:r>
              <a:rPr lang="en-US" sz="3200" b="1" dirty="0"/>
              <a:t> via TOA:</a:t>
            </a:r>
            <a:br>
              <a:rPr lang="en-US" sz="2000" dirty="0"/>
            </a:br>
            <a:endParaRPr lang="en-US" sz="2000" dirty="0"/>
          </a:p>
          <a:p>
            <a:pPr fontAlgn="base">
              <a:lnSpc>
                <a:spcPct val="110000"/>
              </a:lnSpc>
            </a:pPr>
            <a:r>
              <a:rPr lang="en-US" sz="2000" dirty="0" err="1"/>
              <a:t>Gjester</a:t>
            </a:r>
            <a:r>
              <a:rPr lang="en-US" sz="2000" dirty="0"/>
              <a:t>/</a:t>
            </a:r>
            <a:r>
              <a:rPr lang="en-US" sz="2000" dirty="0" err="1"/>
              <a:t>eksterne</a:t>
            </a:r>
            <a:r>
              <a:rPr lang="en-US" sz="2000" dirty="0"/>
              <a:t> </a:t>
            </a:r>
            <a:r>
              <a:rPr lang="en-US" sz="2000" dirty="0" err="1"/>
              <a:t>som</a:t>
            </a:r>
            <a:r>
              <a:rPr lang="en-US" sz="2000" dirty="0"/>
              <a:t> </a:t>
            </a:r>
            <a:r>
              <a:rPr lang="en-US" sz="2000" dirty="0" err="1"/>
              <a:t>ikke</a:t>
            </a:r>
            <a:r>
              <a:rPr lang="en-US" sz="2000" dirty="0"/>
              <a:t> </a:t>
            </a:r>
            <a:r>
              <a:rPr lang="en-US" sz="2000" dirty="0" err="1"/>
              <a:t>skal</a:t>
            </a:r>
            <a:r>
              <a:rPr lang="en-US" sz="2000" dirty="0"/>
              <a:t> ha </a:t>
            </a:r>
            <a:r>
              <a:rPr lang="en-US" sz="2000" dirty="0" err="1"/>
              <a:t>betaling</a:t>
            </a:r>
            <a:r>
              <a:rPr lang="en-US" sz="2000" dirty="0"/>
              <a:t>. De </a:t>
            </a:r>
            <a:r>
              <a:rPr lang="en-US" sz="2000" dirty="0" err="1"/>
              <a:t>skal</a:t>
            </a:r>
            <a:r>
              <a:rPr lang="en-US" sz="2000" dirty="0"/>
              <a:t> </a:t>
            </a:r>
            <a:r>
              <a:rPr lang="en-US" sz="2000" dirty="0" err="1"/>
              <a:t>ikke</a:t>
            </a:r>
            <a:r>
              <a:rPr lang="en-US" sz="2000" dirty="0"/>
              <a:t> via TOA, </a:t>
            </a:r>
            <a:br>
              <a:rPr lang="en-US" sz="2000" dirty="0"/>
            </a:br>
            <a:r>
              <a:rPr lang="en-US" sz="2000" dirty="0"/>
              <a:t>men </a:t>
            </a:r>
            <a:r>
              <a:rPr lang="en-US" sz="2000" dirty="0" err="1"/>
              <a:t>registreres</a:t>
            </a:r>
            <a:r>
              <a:rPr lang="en-US" sz="2000" dirty="0"/>
              <a:t> </a:t>
            </a:r>
            <a:r>
              <a:rPr lang="en-US" sz="2000" b="1" dirty="0"/>
              <a:t>via ITs nye </a:t>
            </a:r>
            <a:r>
              <a:rPr lang="en-US" sz="2000" b="1" dirty="0" err="1"/>
              <a:t>tillgangssystem</a:t>
            </a:r>
            <a:r>
              <a:rPr lang="en-US" sz="2000" b="1" dirty="0"/>
              <a:t> </a:t>
            </a:r>
            <a:r>
              <a:rPr lang="en-US" sz="2000" dirty="0" err="1"/>
              <a:t>når</a:t>
            </a:r>
            <a:r>
              <a:rPr lang="en-US" sz="2000" dirty="0"/>
              <a:t> det er </a:t>
            </a:r>
            <a:r>
              <a:rPr lang="en-US" sz="2000" dirty="0" err="1"/>
              <a:t>klart</a:t>
            </a:r>
            <a:r>
              <a:rPr lang="en-US" sz="2000" dirty="0"/>
              <a:t>. Disse </a:t>
            </a:r>
            <a:r>
              <a:rPr lang="en-US" sz="2000" dirty="0" err="1"/>
              <a:t>går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dag</a:t>
            </a:r>
            <a:r>
              <a:rPr lang="en-US" sz="2000" dirty="0"/>
              <a:t> via </a:t>
            </a:r>
            <a:r>
              <a:rPr lang="en-US" sz="2000" dirty="0" err="1"/>
              <a:t>tilgangsavtaler</a:t>
            </a:r>
            <a:r>
              <a:rPr lang="en-US" sz="2000" dirty="0"/>
              <a:t>.</a:t>
            </a:r>
            <a:br>
              <a:rPr lang="en-US" sz="2000" dirty="0"/>
            </a:br>
            <a:endParaRPr lang="en-US" sz="2000" dirty="0"/>
          </a:p>
          <a:p>
            <a:pPr fontAlgn="base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nb-NO" sz="2000" dirty="0"/>
              <a:t>De "vanlige" ansettelsene via </a:t>
            </a:r>
            <a:r>
              <a:rPr lang="nb-NO" sz="2000" b="1" dirty="0"/>
              <a:t>jobbnorge.no</a:t>
            </a:r>
            <a:r>
              <a:rPr lang="nb-NO" sz="2000" dirty="0"/>
              <a:t> skal gå som før. Disse kontraktene på faste og midlertidige ansatte som har gått igjennom de tyngre søknadsprosessene, skal det ikke opprettes kontrakt </a:t>
            </a:r>
            <a:br>
              <a:rPr lang="nb-NO" sz="2000" dirty="0"/>
            </a:br>
            <a:r>
              <a:rPr lang="nb-NO" sz="2000" dirty="0"/>
              <a:t>på via TOA.</a:t>
            </a:r>
            <a:endParaRPr lang="nb-NO" sz="2000" b="0" i="0" dirty="0">
              <a:effectLst/>
            </a:endParaRP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2E0F77F9-535D-C3C7-AB61-C5206F699048}"/>
              </a:ext>
            </a:extLst>
          </p:cNvPr>
          <p:cNvSpPr/>
          <p:nvPr/>
        </p:nvSpPr>
        <p:spPr>
          <a:xfrm>
            <a:off x="0" y="1"/>
            <a:ext cx="1566332" cy="36979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D0199E4E-A46C-4785-3055-B552ACA5ABB2}"/>
              </a:ext>
            </a:extLst>
          </p:cNvPr>
          <p:cNvSpPr/>
          <p:nvPr/>
        </p:nvSpPr>
        <p:spPr>
          <a:xfrm>
            <a:off x="1566332" y="0"/>
            <a:ext cx="1566332" cy="369794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73AAC08-8B97-8D63-C205-6B70E5BECA2D}"/>
              </a:ext>
            </a:extLst>
          </p:cNvPr>
          <p:cNvSpPr/>
          <p:nvPr/>
        </p:nvSpPr>
        <p:spPr>
          <a:xfrm>
            <a:off x="3132664" y="0"/>
            <a:ext cx="1566332" cy="369794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089F05A5-0F76-42F4-7FAB-3093CF5DD66B}"/>
              </a:ext>
            </a:extLst>
          </p:cNvPr>
          <p:cNvSpPr/>
          <p:nvPr/>
        </p:nvSpPr>
        <p:spPr>
          <a:xfrm>
            <a:off x="4698996" y="0"/>
            <a:ext cx="1566332" cy="369794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99CA96E-F458-2C4F-A646-E35D9B30F9A0}"/>
              </a:ext>
            </a:extLst>
          </p:cNvPr>
          <p:cNvSpPr/>
          <p:nvPr/>
        </p:nvSpPr>
        <p:spPr>
          <a:xfrm>
            <a:off x="6265328" y="0"/>
            <a:ext cx="1566332" cy="369793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8131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7">
            <a:extLst>
              <a:ext uri="{FF2B5EF4-FFF2-40B4-BE49-F238E27FC236}">
                <a16:creationId xmlns:a16="http://schemas.microsoft.com/office/drawing/2014/main" id="{66F77DC2-24DB-3710-4FF3-B7365B809FB3}"/>
              </a:ext>
            </a:extLst>
          </p:cNvPr>
          <p:cNvSpPr/>
          <p:nvPr/>
        </p:nvSpPr>
        <p:spPr>
          <a:xfrm>
            <a:off x="1468409" y="3153673"/>
            <a:ext cx="6969877" cy="10681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</a:pPr>
            <a:endParaRPr lang="nb-NO" sz="1600" kern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15" name="Rektangel 7">
            <a:extLst>
              <a:ext uri="{FF2B5EF4-FFF2-40B4-BE49-F238E27FC236}">
                <a16:creationId xmlns:a16="http://schemas.microsoft.com/office/drawing/2014/main" id="{ACFBE30D-4621-DFF5-055B-58D4BF427A15}"/>
              </a:ext>
            </a:extLst>
          </p:cNvPr>
          <p:cNvSpPr/>
          <p:nvPr/>
        </p:nvSpPr>
        <p:spPr>
          <a:xfrm>
            <a:off x="1468409" y="1887636"/>
            <a:ext cx="6969877" cy="10681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</a:pPr>
            <a:endParaRPr lang="nb-NO" sz="1600" kern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14" name="Rektangel 24">
            <a:extLst>
              <a:ext uri="{FF2B5EF4-FFF2-40B4-BE49-F238E27FC236}">
                <a16:creationId xmlns:a16="http://schemas.microsoft.com/office/drawing/2014/main" id="{EE45B644-4E42-C1A8-9310-80CF80E7ADA9}"/>
              </a:ext>
            </a:extLst>
          </p:cNvPr>
          <p:cNvSpPr/>
          <p:nvPr/>
        </p:nvSpPr>
        <p:spPr>
          <a:xfrm>
            <a:off x="189303" y="3153672"/>
            <a:ext cx="1187725" cy="10681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3" name="Rektangel 24">
            <a:extLst>
              <a:ext uri="{FF2B5EF4-FFF2-40B4-BE49-F238E27FC236}">
                <a16:creationId xmlns:a16="http://schemas.microsoft.com/office/drawing/2014/main" id="{86E50F2A-835C-6ECA-2828-7F62BAE7234D}"/>
              </a:ext>
            </a:extLst>
          </p:cNvPr>
          <p:cNvSpPr/>
          <p:nvPr/>
        </p:nvSpPr>
        <p:spPr>
          <a:xfrm>
            <a:off x="199998" y="1879390"/>
            <a:ext cx="1187725" cy="10681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DB07B48-207E-432C-B213-DAE22268C5E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831676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1DB07B48-207E-432C-B213-DAE22268C5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104907D-C964-4274-8D19-3C1F43220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84" y="840084"/>
            <a:ext cx="8381997" cy="523220"/>
          </a:xfrm>
        </p:spPr>
        <p:txBody>
          <a:bodyPr vert="horz"/>
          <a:lstStyle/>
          <a:p>
            <a:r>
              <a:rPr lang="nb-NO" sz="2800" dirty="0" err="1"/>
              <a:t>Hovedendringer</a:t>
            </a:r>
            <a:r>
              <a:rPr lang="nb-NO" sz="2800" dirty="0"/>
              <a:t> fra dagens prosess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CD88BC-0B35-4BE9-8789-1D47B2454259}"/>
              </a:ext>
            </a:extLst>
          </p:cNvPr>
          <p:cNvSpPr txBox="1"/>
          <p:nvPr/>
        </p:nvSpPr>
        <p:spPr>
          <a:xfrm>
            <a:off x="1566333" y="2099459"/>
            <a:ext cx="6952639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1600" dirty="0"/>
              <a:t>Avtaler skal inngås før oppdrag uføres. Det gjelder også i dag, men vil være ekstra viktig i nytt system for å få utbetalt riktig lønn til riktig tid.  </a:t>
            </a:r>
            <a:endParaRPr lang="nb-NO" sz="1600" dirty="0">
              <a:highlight>
                <a:srgbClr val="FFFF00"/>
              </a:highlight>
            </a:endParaRPr>
          </a:p>
        </p:txBody>
      </p:sp>
      <p:pic>
        <p:nvPicPr>
          <p:cNvPr id="6" name="Grafikk 5" descr="Kontrakt kontur">
            <a:extLst>
              <a:ext uri="{FF2B5EF4-FFF2-40B4-BE49-F238E27FC236}">
                <a16:creationId xmlns:a16="http://schemas.microsoft.com/office/drawing/2014/main" id="{D909B2B6-27E1-1937-7227-AD108E4294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6660" y="1948864"/>
            <a:ext cx="914400" cy="914400"/>
          </a:xfrm>
          <a:prstGeom prst="rect">
            <a:avLst/>
          </a:prstGeom>
        </p:spPr>
      </p:pic>
      <p:sp>
        <p:nvSpPr>
          <p:cNvPr id="18" name="TextBox 12">
            <a:extLst>
              <a:ext uri="{FF2B5EF4-FFF2-40B4-BE49-F238E27FC236}">
                <a16:creationId xmlns:a16="http://schemas.microsoft.com/office/drawing/2014/main" id="{374F90F4-FB2C-1688-F9C6-23B0CF81EFE9}"/>
              </a:ext>
            </a:extLst>
          </p:cNvPr>
          <p:cNvSpPr txBox="1"/>
          <p:nvPr/>
        </p:nvSpPr>
        <p:spPr>
          <a:xfrm>
            <a:off x="1566332" y="3272240"/>
            <a:ext cx="67053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SJ" sz="1600" dirty="0"/>
              <a:t>Alle avtaler godkjennes med en ramme av kostnadsgodkjenner før oppstart. Det betyr at beløp for oppdrag og timer må estimeres før inngåelse av avtalen. </a:t>
            </a:r>
            <a:endParaRPr lang="nb-NO" sz="1600" dirty="0"/>
          </a:p>
        </p:txBody>
      </p:sp>
      <p:pic>
        <p:nvPicPr>
          <p:cNvPr id="19" name="Grafikk 18" descr="Snakkeboble kontur">
            <a:extLst>
              <a:ext uri="{FF2B5EF4-FFF2-40B4-BE49-F238E27FC236}">
                <a16:creationId xmlns:a16="http://schemas.microsoft.com/office/drawing/2014/main" id="{05191193-8A96-CB8B-FE7C-9210FBC1FD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7144" y="3257623"/>
            <a:ext cx="914400" cy="914400"/>
          </a:xfrm>
          <a:prstGeom prst="rect">
            <a:avLst/>
          </a:prstGeom>
        </p:spPr>
      </p:pic>
      <p:sp>
        <p:nvSpPr>
          <p:cNvPr id="31" name="Rektangel 30">
            <a:extLst>
              <a:ext uri="{FF2B5EF4-FFF2-40B4-BE49-F238E27FC236}">
                <a16:creationId xmlns:a16="http://schemas.microsoft.com/office/drawing/2014/main" id="{E3AB9B41-3202-5892-5449-538E555EA1D4}"/>
              </a:ext>
            </a:extLst>
          </p:cNvPr>
          <p:cNvSpPr/>
          <p:nvPr/>
        </p:nvSpPr>
        <p:spPr>
          <a:xfrm>
            <a:off x="3131324" y="-10402"/>
            <a:ext cx="1566332" cy="369794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C261FA5C-3EB9-DC55-967A-0A41CD39DA42}"/>
              </a:ext>
            </a:extLst>
          </p:cNvPr>
          <p:cNvSpPr/>
          <p:nvPr/>
        </p:nvSpPr>
        <p:spPr>
          <a:xfrm>
            <a:off x="4697656" y="-10402"/>
            <a:ext cx="1566332" cy="369794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F8CF7D1E-9F34-4E6A-4EEA-A8B9ED22E22D}"/>
              </a:ext>
            </a:extLst>
          </p:cNvPr>
          <p:cNvSpPr/>
          <p:nvPr/>
        </p:nvSpPr>
        <p:spPr>
          <a:xfrm>
            <a:off x="6238594" y="-10401"/>
            <a:ext cx="1566332" cy="369793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8C14AF47-0DD8-7C8F-E8F5-F5C517A346CA}"/>
              </a:ext>
            </a:extLst>
          </p:cNvPr>
          <p:cNvSpPr/>
          <p:nvPr/>
        </p:nvSpPr>
        <p:spPr>
          <a:xfrm>
            <a:off x="1566332" y="-10402"/>
            <a:ext cx="1566332" cy="36979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570F399D-B6E2-CB57-5C78-C97A8D104429}"/>
              </a:ext>
            </a:extLst>
          </p:cNvPr>
          <p:cNvSpPr/>
          <p:nvPr/>
        </p:nvSpPr>
        <p:spPr>
          <a:xfrm>
            <a:off x="0" y="-10401"/>
            <a:ext cx="1566332" cy="36979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0137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B6B64C-5A4C-D51F-1762-190FC680D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147" y="40645"/>
            <a:ext cx="8085296" cy="1015663"/>
          </a:xfrm>
        </p:spPr>
        <p:txBody>
          <a:bodyPr/>
          <a:lstStyle/>
          <a:p>
            <a:r>
              <a:rPr lang="nb-NO" sz="280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Prosessflyt</a:t>
            </a:r>
            <a:br>
              <a:rPr lang="nb-NO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nb-NO" sz="1600" b="0" i="0" dirty="0">
                <a:solidFill>
                  <a:srgbClr val="444444"/>
                </a:solidFill>
                <a:effectLst/>
                <a:latin typeface="+mn-lt"/>
              </a:rPr>
              <a:t>Toa-prosessen beskriver stegene for å etablere time-, måneds- og oppdragskontrakt</a:t>
            </a:r>
            <a:endParaRPr lang="nb-NO" sz="1600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24F9B47C-3B0B-BE67-9F20-8C5805646D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2190720"/>
              </p:ext>
            </p:extLst>
          </p:nvPr>
        </p:nvGraphicFramePr>
        <p:xfrm>
          <a:off x="504146" y="885205"/>
          <a:ext cx="8085297" cy="3872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Pil: ned 7">
            <a:extLst>
              <a:ext uri="{FF2B5EF4-FFF2-40B4-BE49-F238E27FC236}">
                <a16:creationId xmlns:a16="http://schemas.microsoft.com/office/drawing/2014/main" id="{5064EBC9-4FB9-B899-9FE4-60A01C082DC2}"/>
              </a:ext>
            </a:extLst>
          </p:cNvPr>
          <p:cNvSpPr/>
          <p:nvPr/>
        </p:nvSpPr>
        <p:spPr>
          <a:xfrm>
            <a:off x="33090" y="979463"/>
            <a:ext cx="471055" cy="3683522"/>
          </a:xfrm>
          <a:prstGeom prst="downArrow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35807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aKSskg._JnrYXWlrABv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tnu_nn_16_9" id="{4910B9C1-D771-E44C-AB7F-12A684D03AF5}" vid="{81D91624-0E0F-3E4C-94FB-A3058ED54ED7}"/>
    </a:ext>
  </a:extLst>
</a:theme>
</file>

<file path=ppt/theme/theme2.xml><?xml version="1.0" encoding="utf-8"?>
<a:theme xmlns:a="http://schemas.openxmlformats.org/drawingml/2006/main" name="1_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e32ddb8-1a0d-4a03-a29d-e6a163c6dd1f">
      <UserInfo>
        <DisplayName>Gøril Wærum</DisplayName>
        <AccountId>23</AccountId>
        <AccountType/>
      </UserInfo>
      <UserInfo>
        <DisplayName>Thomas Bendik Hagen</DisplayName>
        <AccountId>48</AccountId>
        <AccountType/>
      </UserInfo>
      <UserInfo>
        <DisplayName>Merete Aagesen</DisplayName>
        <AccountId>53</AccountId>
        <AccountType/>
      </UserInfo>
      <UserInfo>
        <DisplayName>Frida Engelsen Haugen</DisplayName>
        <AccountId>25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C7570FD286324A84A98F2345150A92" ma:contentTypeVersion="11" ma:contentTypeDescription="Create a new document." ma:contentTypeScope="" ma:versionID="7c7bea9bc4f38636815f4fd33a7be6ac">
  <xsd:schema xmlns:xsd="http://www.w3.org/2001/XMLSchema" xmlns:xs="http://www.w3.org/2001/XMLSchema" xmlns:p="http://schemas.microsoft.com/office/2006/metadata/properties" xmlns:ns2="5928b6f9-4a6d-44c0-ab20-a746212c4fee" xmlns:ns3="1e32ddb8-1a0d-4a03-a29d-e6a163c6dd1f" targetNamespace="http://schemas.microsoft.com/office/2006/metadata/properties" ma:root="true" ma:fieldsID="06c6ccd278305db9ba589f8cfbe9917e" ns2:_="" ns3:_="">
    <xsd:import namespace="5928b6f9-4a6d-44c0-ab20-a746212c4fee"/>
    <xsd:import namespace="1e32ddb8-1a0d-4a03-a29d-e6a163c6dd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28b6f9-4a6d-44c0-ab20-a746212c4f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32ddb8-1a0d-4a03-a29d-e6a163c6dd1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83F270-11ED-4F08-A7D9-D3F9906BA1B0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1e32ddb8-1a0d-4a03-a29d-e6a163c6dd1f"/>
    <ds:schemaRef ds:uri="http://purl.org/dc/terms/"/>
    <ds:schemaRef ds:uri="5928b6f9-4a6d-44c0-ab20-a746212c4fe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3D9C836-F99A-4B96-81F2-35EA25B4E1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F366F6-A85D-4F35-B116-4063953170D6}">
  <ds:schemaRefs>
    <ds:schemaRef ds:uri="1e32ddb8-1a0d-4a03-a29d-e6a163c6dd1f"/>
    <ds:schemaRef ds:uri="5928b6f9-4a6d-44c0-ab20-a746212c4fe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ntnu_nn_16_9</Template>
  <TotalTime>0</TotalTime>
  <Words>1144</Words>
  <Application>Microsoft Office PowerPoint</Application>
  <PresentationFormat>On-screen Show (16:9)</PresentationFormat>
  <Paragraphs>167</Paragraphs>
  <Slides>15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Gilroy</vt:lpstr>
      <vt:lpstr>Office-tema</vt:lpstr>
      <vt:lpstr>1_Office-tema</vt:lpstr>
      <vt:lpstr>think-cell Slide</vt:lpstr>
      <vt:lpstr>Velkommen til høstens første fagkafé fra BOTT ØL!   Tema for dagen: Tilsetting og arbeidskontrakt (TOA)  Målgruppe: Møtet i dag er mest aktuelt for ledere,  fagressurser innenfor HR på institutt og fakultet  og ansatte i Tjenestesenteret.    Fredag 2. september kl. 09.00-10.30     </vt:lpstr>
      <vt:lpstr>PowerPoint Presentation</vt:lpstr>
      <vt:lpstr>PowerPoint Presentation</vt:lpstr>
      <vt:lpstr>Agenda  </vt:lpstr>
      <vt:lpstr>PowerPoint Presentation</vt:lpstr>
      <vt:lpstr>Hvilke kontrakter skal opprettes i den  nye TOA-løsningen? </vt:lpstr>
      <vt:lpstr>PowerPoint Presentation</vt:lpstr>
      <vt:lpstr>Hovedendringer fra dagens prosess </vt:lpstr>
      <vt:lpstr>Prosessflyt Toa-prosessen beskriver stegene for å etablere time-, måneds- og oppdragskontrakt</vt:lpstr>
      <vt:lpstr>Hvilke roller inngår i TOA-prosessen? </vt:lpstr>
      <vt:lpstr>PowerPoint Presentation</vt:lpstr>
      <vt:lpstr>PowerPoint Presentation</vt:lpstr>
      <vt:lpstr>PowerPoint Presentation</vt:lpstr>
      <vt:lpstr>Slik kan vi forberede oss:</vt:lpstr>
      <vt:lpstr>Prosessrådgivere TOA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Åpningsside</dc:title>
  <dc:creator>Gry-Lene Johansen</dc:creator>
  <cp:lastModifiedBy>Merete Aagesen</cp:lastModifiedBy>
  <cp:revision>2</cp:revision>
  <cp:lastPrinted>2022-04-05T07:41:04Z</cp:lastPrinted>
  <dcterms:created xsi:type="dcterms:W3CDTF">2022-03-25T07:38:29Z</dcterms:created>
  <dcterms:modified xsi:type="dcterms:W3CDTF">2022-09-02T13:17:23Z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0x010100DBC7570FD286324A84A98F2345150A92</vt:lpwstr>
  </property>
  <property fmtid="{D5CDD505-2E9C-101B-9397-08002B2CF9AE}" pid="3" name="MSIP_Label_ea60d57e-af5b-4752-ac57-3e4f28ca11dc_Enabled">
    <vt:lpwstr>true</vt:lpwstr>
  </property>
  <property fmtid="{D5CDD505-2E9C-101B-9397-08002B2CF9AE}" pid="4" name="MSIP_Label_ea60d57e-af5b-4752-ac57-3e4f28ca11dc_SetDate">
    <vt:lpwstr>2022-04-27T09:36:24Z</vt:lpwstr>
  </property>
  <property fmtid="{D5CDD505-2E9C-101B-9397-08002B2CF9AE}" pid="5" name="MSIP_Label_ea60d57e-af5b-4752-ac57-3e4f28ca11dc_Method">
    <vt:lpwstr>Standard</vt:lpwstr>
  </property>
  <property fmtid="{D5CDD505-2E9C-101B-9397-08002B2CF9AE}" pid="6" name="MSIP_Label_ea60d57e-af5b-4752-ac57-3e4f28ca11dc_Name">
    <vt:lpwstr>ea60d57e-af5b-4752-ac57-3e4f28ca11dc</vt:lpwstr>
  </property>
  <property fmtid="{D5CDD505-2E9C-101B-9397-08002B2CF9AE}" pid="7" name="MSIP_Label_ea60d57e-af5b-4752-ac57-3e4f28ca11dc_SiteId">
    <vt:lpwstr>36da45f1-dd2c-4d1f-af13-5abe46b99921</vt:lpwstr>
  </property>
  <property fmtid="{D5CDD505-2E9C-101B-9397-08002B2CF9AE}" pid="8" name="MSIP_Label_ea60d57e-af5b-4752-ac57-3e4f28ca11dc_ActionId">
    <vt:lpwstr>07bf267c-82bd-486a-8860-ea7de6759f39</vt:lpwstr>
  </property>
  <property fmtid="{D5CDD505-2E9C-101B-9397-08002B2CF9AE}" pid="9" name="MSIP_Label_ea60d57e-af5b-4752-ac57-3e4f28ca11dc_ContentBits">
    <vt:lpwstr>0</vt:lpwstr>
  </property>
</Properties>
</file>