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563" r:id="rId3"/>
    <p:sldId id="387" r:id="rId4"/>
    <p:sldId id="384" r:id="rId5"/>
  </p:sldIdLst>
  <p:sldSz cx="9144000" cy="5143500" type="screen16x9"/>
  <p:notesSz cx="6797675" cy="9926638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FF0000"/>
    <a:srgbClr val="CC99FF"/>
    <a:srgbClr val="CCECFF"/>
    <a:srgbClr val="FFFF99"/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stil 1 – uthev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emastil 1 – utheving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emastil 1 – utheving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ys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17" autoAdjust="0"/>
  </p:normalViewPr>
  <p:slideViewPr>
    <p:cSldViewPr snapToGrid="0" snapToObjects="1">
      <p:cViewPr varScale="1">
        <p:scale>
          <a:sx n="163" d="100"/>
          <a:sy n="163" d="100"/>
        </p:scale>
        <p:origin x="150" y="2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C27B2-0CC4-45F0-9994-CC0E9EB2D664}" type="datetimeFigureOut">
              <a:rPr lang="nb-NO" smtClean="0"/>
              <a:t>14.07.2021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5A402-2E02-44A4-B000-B7D7A8D2BA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6090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1" y="4815936"/>
            <a:ext cx="342081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9" name="Bilde 8" descr="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80" y="4814945"/>
            <a:ext cx="976089" cy="183326"/>
          </a:xfrm>
          <a:prstGeom prst="rect">
            <a:avLst/>
          </a:prstGeom>
        </p:spPr>
      </p:pic>
      <p:sp>
        <p:nvSpPr>
          <p:cNvPr id="10" name="TekstSylinder 9"/>
          <p:cNvSpPr txBox="1"/>
          <p:nvPr userDrawn="1"/>
        </p:nvSpPr>
        <p:spPr>
          <a:xfrm>
            <a:off x="1529842" y="4786170"/>
            <a:ext cx="2250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effectLst/>
                <a:latin typeface="Arial"/>
                <a:cs typeface="Arial"/>
              </a:rPr>
              <a:t>Kunnskap for en </a:t>
            </a:r>
            <a:r>
              <a:rPr lang="nb-NO" sz="1200" dirty="0">
                <a:solidFill>
                  <a:srgbClr val="0D3475"/>
                </a:solidFill>
                <a:effectLst/>
                <a:latin typeface="Arial"/>
                <a:cs typeface="Arial"/>
              </a:rPr>
              <a:t>bedre </a:t>
            </a:r>
            <a:r>
              <a:rPr lang="nb-NO" sz="1200" dirty="0">
                <a:solidFill>
                  <a:schemeClr val="tx1"/>
                </a:solidFill>
                <a:effectLst/>
                <a:latin typeface="Arial"/>
                <a:cs typeface="Arial"/>
              </a:rPr>
              <a:t>verden</a:t>
            </a:r>
          </a:p>
        </p:txBody>
      </p:sp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6" name="Bilde 5" descr="ny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01" y="519284"/>
            <a:ext cx="3139440" cy="893064"/>
          </a:xfrm>
          <a:prstGeom prst="rect">
            <a:avLst/>
          </a:prstGeom>
        </p:spPr>
      </p:pic>
      <p:sp>
        <p:nvSpPr>
          <p:cNvPr id="9" name="Tittel 1"/>
          <p:cNvSpPr>
            <a:spLocks noGrp="1"/>
          </p:cNvSpPr>
          <p:nvPr>
            <p:ph type="ctrTitle"/>
          </p:nvPr>
        </p:nvSpPr>
        <p:spPr>
          <a:xfrm>
            <a:off x="517126" y="1803475"/>
            <a:ext cx="8478594" cy="675821"/>
          </a:xfrm>
        </p:spPr>
        <p:txBody>
          <a:bodyPr>
            <a:noAutofit/>
          </a:bodyPr>
          <a:lstStyle/>
          <a:p>
            <a:r>
              <a:rPr lang="nb-NO" sz="2900" dirty="0"/>
              <a:t>Styringshjulet 2021</a:t>
            </a:r>
          </a:p>
        </p:txBody>
      </p:sp>
      <p:sp>
        <p:nvSpPr>
          <p:cNvPr id="10" name="Undertittel 2"/>
          <p:cNvSpPr>
            <a:spLocks noGrp="1"/>
          </p:cNvSpPr>
          <p:nvPr>
            <p:ph type="subTitle" idx="1"/>
          </p:nvPr>
        </p:nvSpPr>
        <p:spPr>
          <a:xfrm>
            <a:off x="517126" y="2870423"/>
            <a:ext cx="8198982" cy="1731075"/>
          </a:xfrm>
        </p:spPr>
        <p:txBody>
          <a:bodyPr>
            <a:normAutofit/>
          </a:bodyPr>
          <a:lstStyle/>
          <a:p>
            <a:endParaRPr lang="nb-NO" sz="2000" dirty="0"/>
          </a:p>
          <a:p>
            <a:r>
              <a:rPr lang="nb-NO" sz="2000" dirty="0"/>
              <a:t>Vedlegg til tildelingsbrevet for 2021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/>
        </p:nvSpPr>
        <p:spPr>
          <a:xfrm>
            <a:off x="0" y="4676361"/>
            <a:ext cx="9144000" cy="4671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92823"/>
          </a:xfrm>
        </p:spPr>
        <p:txBody>
          <a:bodyPr>
            <a:noAutofit/>
          </a:bodyPr>
          <a:lstStyle/>
          <a:p>
            <a:r>
              <a:rPr lang="nb-NO" sz="2800" dirty="0"/>
              <a:t>NTNUs styre: møtedatoer i 2021</a:t>
            </a:r>
            <a:br>
              <a:rPr lang="nb-NO" sz="1800" dirty="0"/>
            </a:br>
            <a:r>
              <a:rPr lang="nb-NO" sz="1400" i="1" dirty="0"/>
              <a:t>Utkast til oversikt - faste saker knyttet til strategi og ressursfordeling </a:t>
            </a:r>
            <a:endParaRPr lang="nb-NO" sz="1800" b="0" i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657" y="1634020"/>
            <a:ext cx="3044892" cy="2703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Sylinder 5"/>
          <p:cNvSpPr txBox="1"/>
          <p:nvPr/>
        </p:nvSpPr>
        <p:spPr>
          <a:xfrm>
            <a:off x="5198409" y="4094235"/>
            <a:ext cx="332946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b="1" dirty="0"/>
              <a:t>Styremøte 17. juni 2021: </a:t>
            </a:r>
          </a:p>
          <a:p>
            <a:r>
              <a:rPr lang="nb-NO" sz="1050" dirty="0"/>
              <a:t>Virksomhetsrapport 1. tertial 2021</a:t>
            </a:r>
          </a:p>
          <a:p>
            <a:r>
              <a:rPr lang="nb-NO" sz="1050" dirty="0"/>
              <a:t>Strategisk studieporteføljeutvikling</a:t>
            </a:r>
          </a:p>
          <a:p>
            <a:r>
              <a:rPr lang="nb-NO" sz="1050" dirty="0"/>
              <a:t>Drøftingssak om Ramme Strategi og omstilling</a:t>
            </a:r>
          </a:p>
          <a:p>
            <a:r>
              <a:rPr lang="nb-NO" sz="1050" dirty="0"/>
              <a:t>Riksrevisjonens beretning om årsregnskapet for 2020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261991" y="2340312"/>
            <a:ext cx="289443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050" b="1" dirty="0"/>
              <a:t>Styremøte 28. oktober 2021:</a:t>
            </a:r>
          </a:p>
          <a:p>
            <a:pPr algn="r"/>
            <a:r>
              <a:rPr lang="nb-NO" sz="1050" dirty="0"/>
              <a:t>Status - midtveis i strategien</a:t>
            </a:r>
          </a:p>
          <a:p>
            <a:pPr algn="r"/>
            <a:r>
              <a:rPr lang="nb-NO" sz="1050" dirty="0"/>
              <a:t>Virksomhetsrapport 2. tertial 2020</a:t>
            </a:r>
          </a:p>
          <a:p>
            <a:pPr algn="r"/>
            <a:r>
              <a:rPr lang="nb-NO" sz="1050" dirty="0"/>
              <a:t>Studieporteføljeendringer </a:t>
            </a:r>
          </a:p>
          <a:p>
            <a:pPr algn="r"/>
            <a:r>
              <a:rPr lang="nb-NO" sz="1050" dirty="0"/>
              <a:t>Budsjettforslag for 2023 til KD</a:t>
            </a:r>
          </a:p>
          <a:p>
            <a:pPr algn="r"/>
            <a:r>
              <a:rPr lang="nb-NO" sz="1050" dirty="0"/>
              <a:t>Informasjon om statsbudsjettet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5948839" y="2459352"/>
            <a:ext cx="283695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b="1" dirty="0"/>
              <a:t>Styremøte 11. mars 2021:</a:t>
            </a:r>
          </a:p>
          <a:p>
            <a:r>
              <a:rPr lang="nb-NO" sz="1050" dirty="0"/>
              <a:t>Årsrapport og årsregnskap 2020 til KD</a:t>
            </a:r>
          </a:p>
          <a:p>
            <a:r>
              <a:rPr lang="nb-NO" sz="1050" dirty="0"/>
              <a:t>Kvalitetsmeldinga for utdanning 2020</a:t>
            </a:r>
          </a:p>
          <a:p>
            <a:r>
              <a:rPr lang="nb-NO" sz="1050" dirty="0"/>
              <a:t>Årsrapport HMS 2020</a:t>
            </a:r>
          </a:p>
          <a:p>
            <a:r>
              <a:rPr lang="nb-NO" sz="1050" dirty="0"/>
              <a:t>Internrevisjonens årsrapport 2020 og plan 2021 Budsjett 2021 og langtidsutsikter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4691487" y="1179889"/>
            <a:ext cx="31478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b="1" dirty="0"/>
              <a:t>Styremøte 20. januar 2021:  </a:t>
            </a:r>
          </a:p>
          <a:p>
            <a:r>
              <a:rPr lang="nb-NO" sz="1050" dirty="0"/>
              <a:t>Tildelingsbrevet fra KD</a:t>
            </a:r>
          </a:p>
        </p:txBody>
      </p:sp>
      <p:sp>
        <p:nvSpPr>
          <p:cNvPr id="10" name="Ellipse 9"/>
          <p:cNvSpPr/>
          <p:nvPr/>
        </p:nvSpPr>
        <p:spPr>
          <a:xfrm>
            <a:off x="5515504" y="2563449"/>
            <a:ext cx="361954" cy="226986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11" name="Ellipse 10"/>
          <p:cNvSpPr/>
          <p:nvPr/>
        </p:nvSpPr>
        <p:spPr>
          <a:xfrm>
            <a:off x="3262185" y="2563449"/>
            <a:ext cx="361954" cy="226986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12" name="Ellipse 11"/>
          <p:cNvSpPr/>
          <p:nvPr/>
        </p:nvSpPr>
        <p:spPr>
          <a:xfrm>
            <a:off x="4691487" y="3986650"/>
            <a:ext cx="361954" cy="226986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13" name="Ellipse 12"/>
          <p:cNvSpPr/>
          <p:nvPr/>
        </p:nvSpPr>
        <p:spPr>
          <a:xfrm>
            <a:off x="4687255" y="1740611"/>
            <a:ext cx="361954" cy="226986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14" name="Ellipse 13"/>
          <p:cNvSpPr/>
          <p:nvPr/>
        </p:nvSpPr>
        <p:spPr>
          <a:xfrm>
            <a:off x="4097152" y="1741833"/>
            <a:ext cx="361954" cy="226986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15" name="Ellipse 14"/>
          <p:cNvSpPr/>
          <p:nvPr/>
        </p:nvSpPr>
        <p:spPr>
          <a:xfrm>
            <a:off x="3581160" y="3685967"/>
            <a:ext cx="361954" cy="226986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16" name="TekstSylinder 15"/>
          <p:cNvSpPr txBox="1"/>
          <p:nvPr/>
        </p:nvSpPr>
        <p:spPr>
          <a:xfrm>
            <a:off x="304703" y="3730811"/>
            <a:ext cx="3176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050" b="1" dirty="0"/>
              <a:t>Styremøte 18.-19. august 2021: </a:t>
            </a:r>
            <a:endParaRPr lang="nb-NO" sz="1050" b="1" dirty="0">
              <a:solidFill>
                <a:srgbClr val="FF0000"/>
              </a:solidFill>
            </a:endParaRPr>
          </a:p>
          <a:p>
            <a:pPr algn="r"/>
            <a:r>
              <a:rPr lang="nb-NO" sz="1050" dirty="0"/>
              <a:t>Eierstyring, NTNUs selskaper</a:t>
            </a:r>
          </a:p>
          <a:p>
            <a:pPr algn="r"/>
            <a:r>
              <a:rPr lang="nb-NO" sz="1050" dirty="0"/>
              <a:t>Planleggingsrammer for 2022</a:t>
            </a:r>
          </a:p>
          <a:p>
            <a:pPr algn="r"/>
            <a:endParaRPr lang="nb-NO" sz="1050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676765" y="1101177"/>
            <a:ext cx="3192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050" b="1" dirty="0"/>
              <a:t>Styremøte 1. og 2. desember 2021: </a:t>
            </a:r>
            <a:endParaRPr lang="nb-NO" sz="1050" b="1" dirty="0">
              <a:solidFill>
                <a:srgbClr val="FF0000"/>
              </a:solidFill>
            </a:endParaRPr>
          </a:p>
          <a:p>
            <a:pPr algn="r"/>
            <a:r>
              <a:rPr lang="nb-NO" sz="1050" dirty="0"/>
              <a:t>Årsplan og rammefordeling 2022</a:t>
            </a:r>
          </a:p>
          <a:p>
            <a:pPr algn="r"/>
            <a:r>
              <a:rPr lang="nb-NO" sz="1050" dirty="0"/>
              <a:t>Opptaksrammefordeling</a:t>
            </a:r>
          </a:p>
          <a:p>
            <a:pPr algn="r"/>
            <a:r>
              <a:rPr lang="nb-NO" sz="1050" dirty="0"/>
              <a:t>Langtidsplaner for infrastruktur</a:t>
            </a:r>
          </a:p>
        </p:txBody>
      </p:sp>
      <p:sp>
        <p:nvSpPr>
          <p:cNvPr id="19" name="TekstSylinder 18"/>
          <p:cNvSpPr txBox="1"/>
          <p:nvPr/>
        </p:nvSpPr>
        <p:spPr>
          <a:xfrm>
            <a:off x="5672150" y="1784166"/>
            <a:ext cx="311364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b="1" dirty="0"/>
              <a:t>Styremøte 11. februar 2021:</a:t>
            </a:r>
          </a:p>
          <a:p>
            <a:r>
              <a:rPr lang="nb-NO" sz="1050" dirty="0"/>
              <a:t>Styrets beretning for 2020 (første behandling)</a:t>
            </a:r>
          </a:p>
        </p:txBody>
      </p:sp>
      <p:sp>
        <p:nvSpPr>
          <p:cNvPr id="21" name="Ellipse 20"/>
          <p:cNvSpPr/>
          <p:nvPr/>
        </p:nvSpPr>
        <p:spPr>
          <a:xfrm>
            <a:off x="5198409" y="2042554"/>
            <a:ext cx="361954" cy="226986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</p:spTree>
    <p:extLst>
      <p:ext uri="{BB962C8B-B14F-4D97-AF65-F5344CB8AC3E}">
        <p14:creationId xmlns:p14="http://schemas.microsoft.com/office/powerpoint/2010/main" val="314446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4676361"/>
            <a:ext cx="9144000" cy="4671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655325"/>
              </p:ext>
            </p:extLst>
          </p:nvPr>
        </p:nvGraphicFramePr>
        <p:xfrm>
          <a:off x="269733" y="1050749"/>
          <a:ext cx="8604533" cy="3680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578">
                  <a:extLst>
                    <a:ext uri="{9D8B030D-6E8A-4147-A177-3AD203B41FA5}">
                      <a16:colId xmlns:a16="http://schemas.microsoft.com/office/drawing/2014/main" val="2323419809"/>
                    </a:ext>
                  </a:extLst>
                </a:gridCol>
                <a:gridCol w="3316104">
                  <a:extLst>
                    <a:ext uri="{9D8B030D-6E8A-4147-A177-3AD203B41FA5}">
                      <a16:colId xmlns:a16="http://schemas.microsoft.com/office/drawing/2014/main" val="3762452782"/>
                    </a:ext>
                  </a:extLst>
                </a:gridCol>
                <a:gridCol w="715108">
                  <a:extLst>
                    <a:ext uri="{9D8B030D-6E8A-4147-A177-3AD203B41FA5}">
                      <a16:colId xmlns:a16="http://schemas.microsoft.com/office/drawing/2014/main" val="582815280"/>
                    </a:ext>
                  </a:extLst>
                </a:gridCol>
                <a:gridCol w="568569">
                  <a:extLst>
                    <a:ext uri="{9D8B030D-6E8A-4147-A177-3AD203B41FA5}">
                      <a16:colId xmlns:a16="http://schemas.microsoft.com/office/drawing/2014/main" val="3321513986"/>
                    </a:ext>
                  </a:extLst>
                </a:gridCol>
                <a:gridCol w="3417174">
                  <a:extLst>
                    <a:ext uri="{9D8B030D-6E8A-4147-A177-3AD203B41FA5}">
                      <a16:colId xmlns:a16="http://schemas.microsoft.com/office/drawing/2014/main" val="2361896984"/>
                    </a:ext>
                  </a:extLst>
                </a:gridCol>
              </a:tblGrid>
              <a:tr h="115431">
                <a:tc>
                  <a:txBody>
                    <a:bodyPr/>
                    <a:lstStyle/>
                    <a:p>
                      <a:r>
                        <a:rPr lang="nb-NO" sz="700" dirty="0"/>
                        <a:t>Måned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Leveranse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Frist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Ansvarlig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Formål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82012590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r>
                        <a:rPr lang="nb-NO" sz="700" dirty="0"/>
                        <a:t>Jan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Styresak 20. januar:</a:t>
                      </a:r>
                      <a:r>
                        <a:rPr lang="nb-NO" sz="700" baseline="0" dirty="0"/>
                        <a:t> Tildelingsbrev fra KD</a:t>
                      </a:r>
                      <a:endParaRPr lang="nb-NO" sz="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8. januar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Orientering til styret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4867009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endParaRPr lang="nb-NO" sz="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Internregnskapet for 2020 er ferdig og rapporter kan tas ut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14. januar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SØR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7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01666879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endParaRPr lang="nb-NO" sz="700">
                        <a:highlight>
                          <a:srgbClr val="FFFF00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Detaljbudsjett 2021 endelig frist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25. januar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FAK/AVD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Oppdatering etter endelig tildeling og årsavslutning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70748021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endParaRPr lang="nb-NO" sz="700" dirty="0">
                        <a:highlight>
                          <a:srgbClr val="FFFF00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Rapportering økonomistyring 2020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22.</a:t>
                      </a:r>
                      <a:r>
                        <a:rPr lang="nb-NO" sz="700" baseline="0" dirty="0">
                          <a:solidFill>
                            <a:schemeClr val="tx1"/>
                          </a:solidFill>
                        </a:rPr>
                        <a:t> januar</a:t>
                      </a:r>
                      <a:endParaRPr lang="nb-NO" sz="7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FAK/AVD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dirty="0"/>
                        <a:t>Rapportering til Rektor,</a:t>
                      </a:r>
                      <a:r>
                        <a:rPr lang="nb-NO" sz="700" baseline="0" dirty="0"/>
                        <a:t> grunnlag for styresak</a:t>
                      </a:r>
                      <a:endParaRPr lang="nb-NO" sz="7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4206746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r>
                        <a:rPr lang="nb-NO" sz="700" dirty="0" err="1"/>
                        <a:t>Feb</a:t>
                      </a:r>
                      <a:endParaRPr lang="nb-NO" sz="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dirty="0"/>
                        <a:t>Strategioppfølging og øvrig årsrapportering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2. februar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FAK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dirty="0"/>
                        <a:t>Rapportering til Rektor,</a:t>
                      </a:r>
                      <a:r>
                        <a:rPr lang="nb-NO" sz="700" baseline="0" dirty="0"/>
                        <a:t> grunnlag for styresaker og årsrapport til KD</a:t>
                      </a:r>
                      <a:endParaRPr lang="nb-NO" sz="7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87750337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endParaRPr lang="nb-NO" sz="700" dirty="0">
                        <a:highlight>
                          <a:srgbClr val="FFFF00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Årsregnskap til</a:t>
                      </a:r>
                      <a:r>
                        <a:rPr lang="nb-NO" sz="700" baseline="0" dirty="0">
                          <a:solidFill>
                            <a:schemeClr val="tx1"/>
                          </a:solidFill>
                        </a:rPr>
                        <a:t> DBH</a:t>
                      </a:r>
                      <a:endParaRPr lang="nb-NO" sz="7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10. februar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SØR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Rapportering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3608456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endParaRPr lang="nb-NO" sz="700">
                        <a:highlight>
                          <a:srgbClr val="FFFF00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Årsrapportering data til</a:t>
                      </a:r>
                      <a:r>
                        <a:rPr lang="nb-NO" sz="700" baseline="0" dirty="0">
                          <a:solidFill>
                            <a:schemeClr val="tx1"/>
                          </a:solidFill>
                        </a:rPr>
                        <a:t> DBH</a:t>
                      </a:r>
                      <a:endParaRPr lang="nb-NO" sz="7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15. februar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Rapportering, grunnlag for årsrapport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08957096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r>
                        <a:rPr lang="nb-NO" sz="700" dirty="0"/>
                        <a:t>Mars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Styresak 11. mars: Budsjett</a:t>
                      </a:r>
                      <a:r>
                        <a:rPr lang="nb-NO" sz="700" baseline="0" dirty="0"/>
                        <a:t> 2020 og langtidsperioden</a:t>
                      </a:r>
                      <a:endParaRPr lang="nb-NO" sz="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25. februar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dirty="0"/>
                        <a:t>Orientering til styret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74890949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endParaRPr lang="nb-NO" sz="7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Styresak 11. mars: Årsrapport</a:t>
                      </a:r>
                      <a:r>
                        <a:rPr lang="nb-NO" sz="700" baseline="0" dirty="0"/>
                        <a:t> og årsregnskap for 2019</a:t>
                      </a:r>
                      <a:endParaRPr lang="nb-NO" sz="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4. mars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Rapportering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11473724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endParaRPr lang="nb-NO" sz="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Innsendelse av «Årsrapport 2019» til KD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15. mars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Grunnlag</a:t>
                      </a:r>
                      <a:r>
                        <a:rPr lang="nb-NO" sz="700" baseline="0" dirty="0"/>
                        <a:t> for styringsdialogen med KD og kunnskapsgrunnlag for planer 2021</a:t>
                      </a:r>
                      <a:endParaRPr lang="nb-NO" sz="7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59243308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endParaRPr lang="nb-NO" sz="7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Rektors dialogmøter med fakultetene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Uke 14/15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VIRK m.fl.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7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61035449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April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Frist for å melde</a:t>
                      </a:r>
                      <a:r>
                        <a:rPr lang="nb-NO" sz="700" baseline="0" dirty="0">
                          <a:solidFill>
                            <a:schemeClr val="tx1"/>
                          </a:solidFill>
                        </a:rPr>
                        <a:t> utviklingsbaner på resultatindikatorene i RFM, samt årsverksutvikling</a:t>
                      </a:r>
                      <a:endParaRPr lang="nb-NO" sz="7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26. mars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FAK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Grunnlag</a:t>
                      </a:r>
                      <a:r>
                        <a:rPr lang="nb-NO" sz="700" baseline="0" dirty="0">
                          <a:solidFill>
                            <a:schemeClr val="tx1"/>
                          </a:solidFill>
                        </a:rPr>
                        <a:t> for foreløpig rammefordeling (RFM)</a:t>
                      </a:r>
                      <a:endParaRPr lang="nb-NO" sz="7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04980686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endParaRPr lang="nb-NO" sz="7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Utsendelse av foreløpig rammefordeling for 2022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15. april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Planleggingsgrunnlag</a:t>
                      </a:r>
                      <a:r>
                        <a:rPr lang="nb-NO" sz="700" baseline="0" dirty="0">
                          <a:solidFill>
                            <a:schemeClr val="tx1"/>
                          </a:solidFill>
                        </a:rPr>
                        <a:t> for Fakultetene/VM og AVD</a:t>
                      </a:r>
                      <a:endParaRPr lang="nb-NO" sz="7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38138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Mai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RNB legges fram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11.mai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7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7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79672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nb-NO" sz="7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Virksomhetsrapport 1.tertial, strategi og økonomi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21. mai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FAK/AVD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Statusrapportering til Rektor, grunnlag</a:t>
                      </a:r>
                      <a:r>
                        <a:rPr lang="nb-NO" sz="700" baseline="0" dirty="0">
                          <a:solidFill>
                            <a:schemeClr val="tx1"/>
                          </a:solidFill>
                        </a:rPr>
                        <a:t> styresak</a:t>
                      </a:r>
                      <a:endParaRPr lang="nb-NO" sz="7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88457963"/>
                  </a:ext>
                </a:extLst>
              </a:tr>
              <a:tr h="151272">
                <a:tc>
                  <a:txBody>
                    <a:bodyPr/>
                    <a:lstStyle/>
                    <a:p>
                      <a:endParaRPr lang="nb-NO" sz="7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Langtidsbudsjett 2022-2025,</a:t>
                      </a:r>
                      <a:r>
                        <a:rPr lang="nb-NO" sz="700" baseline="0" dirty="0">
                          <a:solidFill>
                            <a:schemeClr val="tx1"/>
                          </a:solidFill>
                        </a:rPr>
                        <a:t> runde 1</a:t>
                      </a:r>
                      <a:endParaRPr lang="nb-NO" sz="7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29. mai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FAK og 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aseline="0" dirty="0">
                          <a:solidFill>
                            <a:schemeClr val="tx1"/>
                          </a:solidFill>
                        </a:rPr>
                        <a:t>Lokale planleggingsrammer og grunnlag for </a:t>
                      </a:r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helhetlig</a:t>
                      </a:r>
                      <a:r>
                        <a:rPr lang="nb-NO" sz="700" baseline="0" dirty="0">
                          <a:solidFill>
                            <a:schemeClr val="tx1"/>
                          </a:solidFill>
                        </a:rPr>
                        <a:t> økonomistyring NTNU</a:t>
                      </a:r>
                      <a:endParaRPr lang="nb-NO" sz="7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76733877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r>
                        <a:rPr lang="nb-NO" sz="700" dirty="0"/>
                        <a:t>Juni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Styresak 17. juni: Virksomhetsrapport, 1. tertial, samt prognoser for langtidsperioden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3. juni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/>
                        <a:t>Statusrapportering</a:t>
                      </a:r>
                      <a:r>
                        <a:rPr lang="nb-NO" sz="700" baseline="0" dirty="0"/>
                        <a:t> til styret om status for NTNUs årsplan</a:t>
                      </a:r>
                      <a:endParaRPr lang="nb-NO" sz="7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7069006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nb-NO" sz="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Styresak </a:t>
                      </a:r>
                      <a:r>
                        <a:rPr lang="nb-NO" sz="700" dirty="0"/>
                        <a:t>17. juni</a:t>
                      </a:r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: Drøftingssak om Ramme strategi og omstilling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3. juni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7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7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1429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nb-NO" sz="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Plan- og</a:t>
                      </a:r>
                      <a:r>
                        <a:rPr lang="nb-NO" sz="700" baseline="0">
                          <a:solidFill>
                            <a:schemeClr val="tx1"/>
                          </a:solidFill>
                        </a:rPr>
                        <a:t> budsjettseminar</a:t>
                      </a:r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 for dekanmøtet m.fl.</a:t>
                      </a:r>
                      <a:endParaRPr lang="nb-NO" sz="7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19. mai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aseline="0" dirty="0">
                          <a:solidFill>
                            <a:schemeClr val="tx1"/>
                          </a:solidFill>
                        </a:rPr>
                        <a:t>Prioriteringer for 2022, grunnlag styresak om planleggingsrammer</a:t>
                      </a:r>
                      <a:endParaRPr lang="nb-NO" sz="7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25385656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endParaRPr lang="nb-NO" sz="7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dirty="0">
                          <a:solidFill>
                            <a:schemeClr val="tx1"/>
                          </a:solidFill>
                          <a:latin typeface="+mn-lt"/>
                        </a:rPr>
                        <a:t>Økonomioppfølgingsmøter med fakultetene og FA driftsenheter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juni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VIRK/SØR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Tema:</a:t>
                      </a:r>
                      <a:r>
                        <a:rPr lang="nb-NO" sz="7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nb-NO" sz="7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etter 1. tertial og langtidsbudsjett runde 1</a:t>
                      </a:r>
                      <a:endParaRPr lang="nb-NO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62032795"/>
                  </a:ext>
                </a:extLst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018294"/>
              </p:ext>
            </p:extLst>
          </p:nvPr>
        </p:nvGraphicFramePr>
        <p:xfrm>
          <a:off x="6950195" y="80058"/>
          <a:ext cx="1907382" cy="8474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57213">
                  <a:extLst>
                    <a:ext uri="{9D8B030D-6E8A-4147-A177-3AD203B41FA5}">
                      <a16:colId xmlns:a16="http://schemas.microsoft.com/office/drawing/2014/main" val="2969464655"/>
                    </a:ext>
                  </a:extLst>
                </a:gridCol>
                <a:gridCol w="1350169">
                  <a:extLst>
                    <a:ext uri="{9D8B030D-6E8A-4147-A177-3AD203B41FA5}">
                      <a16:colId xmlns:a16="http://schemas.microsoft.com/office/drawing/2014/main" val="3427422909"/>
                    </a:ext>
                  </a:extLst>
                </a:gridCol>
              </a:tblGrid>
              <a:tr h="160020">
                <a:tc>
                  <a:txBody>
                    <a:bodyPr/>
                    <a:lstStyle/>
                    <a:p>
                      <a:r>
                        <a:rPr lang="nb-NO" sz="600" dirty="0"/>
                        <a:t>Forkortelse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600" dirty="0"/>
                        <a:t>Hvem?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48363935"/>
                  </a:ext>
                </a:extLst>
              </a:tr>
              <a:tr h="183689">
                <a:tc>
                  <a:txBody>
                    <a:bodyPr/>
                    <a:lstStyle/>
                    <a:p>
                      <a:r>
                        <a:rPr lang="nb-NO" sz="600" dirty="0"/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600" dirty="0"/>
                        <a:t>Avdeling for virksomhetsstyring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88536409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r>
                        <a:rPr lang="nb-NO" sz="600" dirty="0"/>
                        <a:t>FAK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600" dirty="0"/>
                        <a:t>Fakultetene og museet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87023174"/>
                  </a:ext>
                </a:extLst>
              </a:tr>
              <a:tr h="183689">
                <a:tc>
                  <a:txBody>
                    <a:bodyPr/>
                    <a:lstStyle/>
                    <a:p>
                      <a:r>
                        <a:rPr lang="nb-NO" sz="600" dirty="0"/>
                        <a:t>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600" dirty="0"/>
                        <a:t>Avdelingene i Fellesadministrasjonen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28003827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r>
                        <a:rPr lang="nb-NO" sz="600" dirty="0"/>
                        <a:t>SØR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600" dirty="0"/>
                        <a:t>Seksjon for Økonomirådgivning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60771465"/>
                  </a:ext>
                </a:extLst>
              </a:tr>
            </a:tbl>
          </a:graphicData>
        </a:graphic>
      </p:graphicFrame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Styringshjul </a:t>
            </a:r>
            <a:r>
              <a:rPr lang="nb-NO" dirty="0"/>
              <a:t>vår 2021</a:t>
            </a:r>
          </a:p>
        </p:txBody>
      </p:sp>
    </p:spTree>
    <p:extLst>
      <p:ext uri="{BB962C8B-B14F-4D97-AF65-F5344CB8AC3E}">
        <p14:creationId xmlns:p14="http://schemas.microsoft.com/office/powerpoint/2010/main" val="815681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4676361"/>
            <a:ext cx="9144000" cy="4671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189785" cy="857250"/>
          </a:xfrm>
        </p:spPr>
        <p:txBody>
          <a:bodyPr>
            <a:normAutofit/>
          </a:bodyPr>
          <a:lstStyle/>
          <a:p>
            <a:r>
              <a:rPr lang="nb-NO" dirty="0"/>
              <a:t>Styringshjul høst 2021 </a:t>
            </a:r>
            <a:endParaRPr lang="nb-NO" sz="2200" dirty="0">
              <a:solidFill>
                <a:srgbClr val="FF0000"/>
              </a:solidFill>
            </a:endParaRPr>
          </a:p>
        </p:txBody>
      </p:sp>
      <p:graphicFrame>
        <p:nvGraphicFramePr>
          <p:cNvPr id="8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4993489"/>
              </p:ext>
            </p:extLst>
          </p:nvPr>
        </p:nvGraphicFramePr>
        <p:xfrm>
          <a:off x="253043" y="1133980"/>
          <a:ext cx="8604533" cy="3329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107">
                  <a:extLst>
                    <a:ext uri="{9D8B030D-6E8A-4147-A177-3AD203B41FA5}">
                      <a16:colId xmlns:a16="http://schemas.microsoft.com/office/drawing/2014/main" val="2323419809"/>
                    </a:ext>
                  </a:extLst>
                </a:gridCol>
                <a:gridCol w="3337801">
                  <a:extLst>
                    <a:ext uri="{9D8B030D-6E8A-4147-A177-3AD203B41FA5}">
                      <a16:colId xmlns:a16="http://schemas.microsoft.com/office/drawing/2014/main" val="3762452782"/>
                    </a:ext>
                  </a:extLst>
                </a:gridCol>
                <a:gridCol w="776798">
                  <a:extLst>
                    <a:ext uri="{9D8B030D-6E8A-4147-A177-3AD203B41FA5}">
                      <a16:colId xmlns:a16="http://schemas.microsoft.com/office/drawing/2014/main" val="582815280"/>
                    </a:ext>
                  </a:extLst>
                </a:gridCol>
                <a:gridCol w="846511">
                  <a:extLst>
                    <a:ext uri="{9D8B030D-6E8A-4147-A177-3AD203B41FA5}">
                      <a16:colId xmlns:a16="http://schemas.microsoft.com/office/drawing/2014/main" val="3321513986"/>
                    </a:ext>
                  </a:extLst>
                </a:gridCol>
                <a:gridCol w="3077316">
                  <a:extLst>
                    <a:ext uri="{9D8B030D-6E8A-4147-A177-3AD203B41FA5}">
                      <a16:colId xmlns:a16="http://schemas.microsoft.com/office/drawing/2014/main" val="2361896984"/>
                    </a:ext>
                  </a:extLst>
                </a:gridCol>
              </a:tblGrid>
              <a:tr h="147445">
                <a:tc>
                  <a:txBody>
                    <a:bodyPr/>
                    <a:lstStyle/>
                    <a:p>
                      <a:r>
                        <a:rPr lang="nb-NO" sz="700" dirty="0">
                          <a:latin typeface="+mn-lt"/>
                        </a:rPr>
                        <a:t>Måned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latin typeface="+mn-lt"/>
                        </a:rPr>
                        <a:t>Leveranse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latin typeface="+mn-lt"/>
                        </a:rPr>
                        <a:t>Frist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latin typeface="+mn-lt"/>
                        </a:rPr>
                        <a:t>Ansvarlig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latin typeface="+mn-lt"/>
                        </a:rPr>
                        <a:t>Formål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82012590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r>
                        <a:rPr lang="nb-NO" sz="700" dirty="0">
                          <a:latin typeface="+mn-lt"/>
                        </a:rPr>
                        <a:t>August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latin typeface="+mn-lt"/>
                        </a:rPr>
                        <a:t>Styresak 18./19.august: Planleggingsrammer</a:t>
                      </a:r>
                      <a:r>
                        <a:rPr lang="nb-NO" sz="700" baseline="0" dirty="0">
                          <a:latin typeface="+mn-lt"/>
                        </a:rPr>
                        <a:t> for 2022</a:t>
                      </a:r>
                      <a:endParaRPr lang="nb-NO" sz="7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latin typeface="+mn-lt"/>
                        </a:rPr>
                        <a:t>4. august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latin typeface="+mn-lt"/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latin typeface="+mn-lt"/>
                        </a:rPr>
                        <a:t>Planleggingsgrunnlag</a:t>
                      </a:r>
                      <a:r>
                        <a:rPr lang="nb-NO" sz="700" baseline="0" dirty="0">
                          <a:latin typeface="+mn-lt"/>
                        </a:rPr>
                        <a:t> for organisasjonen</a:t>
                      </a:r>
                      <a:endParaRPr lang="nb-NO" sz="7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36378266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  <a:latin typeface="+mn-lt"/>
                        </a:rPr>
                        <a:t>September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  <a:latin typeface="+mn-lt"/>
                        </a:rPr>
                        <a:t>Frist for levering av Virksomhetsrapport 2.tertial, strategi og økonomi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24. september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FAK/AVD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  <a:latin typeface="+mn-lt"/>
                        </a:rPr>
                        <a:t>Statusrapportering til Rektor, grunnlag</a:t>
                      </a:r>
                      <a:r>
                        <a:rPr lang="nb-NO" sz="7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styresak</a:t>
                      </a:r>
                      <a:endParaRPr lang="nb-NO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4867009"/>
                  </a:ext>
                </a:extLst>
              </a:tr>
              <a:tr h="1568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dirty="0">
                          <a:solidFill>
                            <a:schemeClr val="tx1"/>
                          </a:solidFill>
                          <a:latin typeface="+mn-lt"/>
                        </a:rPr>
                        <a:t>Oktober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Frist for å melde</a:t>
                      </a:r>
                      <a:r>
                        <a:rPr lang="nb-NO" sz="700" baseline="0" dirty="0">
                          <a:solidFill>
                            <a:schemeClr val="tx1"/>
                          </a:solidFill>
                        </a:rPr>
                        <a:t> utviklingsbaner på resultatindikatorene i RFM, samt årsverksutvikling</a:t>
                      </a:r>
                      <a:endParaRPr lang="nb-NO" sz="7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8. oktober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FAK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Budsjettunderlag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19414200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Statsbudsjettet</a:t>
                      </a:r>
                      <a:r>
                        <a:rPr lang="nb-NO" sz="7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legges frem</a:t>
                      </a:r>
                      <a:endParaRPr lang="nb-NO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13. oktober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Forslag til bevilgning og prioriteringer for 2022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23624448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Styresak 21. oktober: Orientering om statsbudsjettet for 2021</a:t>
                      </a:r>
                      <a:endParaRPr lang="nb-NO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14.oktober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Informasjon</a:t>
                      </a:r>
                      <a:r>
                        <a:rPr lang="nb-NO" sz="7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til styret</a:t>
                      </a:r>
                      <a:endParaRPr lang="nb-NO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70748021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Styresak 21. oktober: Virksomhetsrapport, 2. tertial</a:t>
                      </a:r>
                      <a:endParaRPr lang="nb-NO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14.oktober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Statusrapportering</a:t>
                      </a:r>
                      <a:r>
                        <a:rPr lang="nb-NO" sz="7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til styret på NTNUs årsplan</a:t>
                      </a:r>
                      <a:endParaRPr lang="nb-NO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4206746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Styresak </a:t>
                      </a:r>
                      <a:r>
                        <a:rPr lang="nb-NO" sz="7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21. oktober</a:t>
                      </a:r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: Budsjettforslag til KD</a:t>
                      </a:r>
                      <a:r>
                        <a:rPr lang="nb-NO" sz="7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for 2023</a:t>
                      </a:r>
                      <a:endParaRPr lang="nb-NO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strike="noStrike">
                          <a:solidFill>
                            <a:schemeClr val="tx1"/>
                          </a:solidFill>
                          <a:latin typeface="+mn-lt"/>
                        </a:rPr>
                        <a:t>14.oktober</a:t>
                      </a:r>
                      <a:endParaRPr lang="nb-NO" sz="700" b="0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Innspill</a:t>
                      </a:r>
                      <a:r>
                        <a:rPr lang="nb-NO" sz="7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til arbeidet med statsbudsjettet for 2022</a:t>
                      </a:r>
                      <a:endParaRPr lang="nb-NO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85384244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Endelig rammefordeling 2022 og for LTB 2022-2025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15.oktober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Grunnlag for</a:t>
                      </a:r>
                      <a:r>
                        <a:rPr lang="nb-NO" sz="7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detaljbudsjett</a:t>
                      </a:r>
                      <a:endParaRPr lang="nb-NO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96271299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Frist langtidsbudsjett</a:t>
                      </a:r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 2021-2025,</a:t>
                      </a:r>
                      <a:r>
                        <a:rPr lang="nb-NO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runde 2</a:t>
                      </a:r>
                      <a:endParaRPr lang="nb-NO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25.oktober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FAK/AVD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aseline="0" dirty="0">
                          <a:solidFill>
                            <a:schemeClr val="tx1"/>
                          </a:solidFill>
                        </a:rPr>
                        <a:t>Grunnlag for langsiktig, lokal styring og </a:t>
                      </a:r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helhetlig</a:t>
                      </a:r>
                      <a:r>
                        <a:rPr lang="nb-NO" sz="700" baseline="0" dirty="0">
                          <a:solidFill>
                            <a:schemeClr val="tx1"/>
                          </a:solidFill>
                        </a:rPr>
                        <a:t> økonomistyring NTNU</a:t>
                      </a:r>
                      <a:endParaRPr lang="nb-NO" sz="7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99089508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  <a:latin typeface="+mn-lt"/>
                        </a:rPr>
                        <a:t>November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Budsjettseminar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VIRK/SØR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15170290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Økonomioppfølgingsmøter med fakultetene og FA driftsenheter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november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VIRK/SØR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Tema:</a:t>
                      </a:r>
                      <a:r>
                        <a:rPr lang="nb-NO" sz="7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nb-NO" sz="7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etter 2. tertial og langtidsbudsjett runde 2</a:t>
                      </a:r>
                      <a:endParaRPr lang="nb-NO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12690207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Styresak 1./2. desember: Årsplan og rammefordeling for 2022 og</a:t>
                      </a:r>
                      <a:r>
                        <a:rPr lang="nb-NO" sz="7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langtidsperioden</a:t>
                      </a:r>
                      <a:endParaRPr lang="nb-NO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17. november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Felles prioriteringer for NTNU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26270636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Frist</a:t>
                      </a:r>
                      <a:r>
                        <a:rPr lang="nb-NO" sz="7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for godkjenning av langtidsbudsjetter</a:t>
                      </a:r>
                      <a:endParaRPr lang="nb-NO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3. desember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ØE-direktør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tx1"/>
                          </a:solidFill>
                        </a:rPr>
                        <a:t>Helhetlig økonomistyring NTNU og rammer for FAK/AVD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40697891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dirty="0">
                          <a:solidFill>
                            <a:schemeClr val="tx1"/>
                          </a:solidFill>
                          <a:latin typeface="+mn-lt"/>
                        </a:rPr>
                        <a:t>Desember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Frist for levering av detaljert årsbudsjett 2022</a:t>
                      </a:r>
                      <a:endParaRPr lang="nb-NO" sz="7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10.</a:t>
                      </a:r>
                      <a:r>
                        <a:rPr lang="nb-NO" sz="7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desember</a:t>
                      </a:r>
                      <a:endParaRPr lang="nb-NO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FAK/AVD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13647867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Frist for oversendelse av planer for 2022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18. desember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tx1"/>
                          </a:solidFill>
                          <a:latin typeface="+mn-lt"/>
                        </a:rPr>
                        <a:t>FAK/AVD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7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05571737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r>
                        <a:rPr lang="nb-NO" sz="7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Jan. 2022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Detaljbudsjett 2022, endelig frist 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28. januar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FAK/AVD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Oppdatering etter endelig tildeling og årsavslutning</a:t>
                      </a: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2608957096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Langtidsbudsjett 2022-2025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28. januar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FAK/AVD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Oppdatering etter endelig tildeling og årsavslutning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74890949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Tildelingsbrev til fakultetene, VM og FA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7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7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11991501"/>
                  </a:ext>
                </a:extLst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171445"/>
              </p:ext>
            </p:extLst>
          </p:nvPr>
        </p:nvGraphicFramePr>
        <p:xfrm>
          <a:off x="6950195" y="80058"/>
          <a:ext cx="1907382" cy="8474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57213">
                  <a:extLst>
                    <a:ext uri="{9D8B030D-6E8A-4147-A177-3AD203B41FA5}">
                      <a16:colId xmlns:a16="http://schemas.microsoft.com/office/drawing/2014/main" val="2969464655"/>
                    </a:ext>
                  </a:extLst>
                </a:gridCol>
                <a:gridCol w="1350169">
                  <a:extLst>
                    <a:ext uri="{9D8B030D-6E8A-4147-A177-3AD203B41FA5}">
                      <a16:colId xmlns:a16="http://schemas.microsoft.com/office/drawing/2014/main" val="3427422909"/>
                    </a:ext>
                  </a:extLst>
                </a:gridCol>
              </a:tblGrid>
              <a:tr h="160020">
                <a:tc>
                  <a:txBody>
                    <a:bodyPr/>
                    <a:lstStyle/>
                    <a:p>
                      <a:r>
                        <a:rPr lang="nb-NO" sz="600" dirty="0"/>
                        <a:t>Forkortelse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600" dirty="0"/>
                        <a:t>Hvem?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48363935"/>
                  </a:ext>
                </a:extLst>
              </a:tr>
              <a:tr h="183689">
                <a:tc>
                  <a:txBody>
                    <a:bodyPr/>
                    <a:lstStyle/>
                    <a:p>
                      <a:r>
                        <a:rPr lang="nb-NO" sz="600" dirty="0"/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600" dirty="0"/>
                        <a:t>Avdeling for virksomhetsstyring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88536409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r>
                        <a:rPr lang="nb-NO" sz="600" dirty="0"/>
                        <a:t>FAK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600" dirty="0"/>
                        <a:t>Fakultetene og museet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87023174"/>
                  </a:ext>
                </a:extLst>
              </a:tr>
              <a:tr h="183689">
                <a:tc>
                  <a:txBody>
                    <a:bodyPr/>
                    <a:lstStyle/>
                    <a:p>
                      <a:r>
                        <a:rPr lang="nb-NO" sz="600" dirty="0"/>
                        <a:t>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600" dirty="0"/>
                        <a:t>Avdelingene i Fellesadministrasjonen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28003827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r>
                        <a:rPr lang="nb-NO" sz="600" dirty="0"/>
                        <a:t>SØR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600" dirty="0"/>
                        <a:t>Seksjon for Økonomirådgivning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60771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268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856</Words>
  <Application>Microsoft Office PowerPoint</Application>
  <PresentationFormat>Skjermfremvisning (16:9)</PresentationFormat>
  <Paragraphs>215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Styringshjulet 2021</vt:lpstr>
      <vt:lpstr>NTNUs styre: møtedatoer i 2021 Utkast til oversikt - faste saker knyttet til strategi og ressursfordeling </vt:lpstr>
      <vt:lpstr>Styringshjul vår 2021</vt:lpstr>
      <vt:lpstr>Styringshjul høst 2021 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Underlagsmateriale til Plan- og budsjettseminar</dc:title>
  <dc:creator>Marianne Lyngdal Dyresen</dc:creator>
  <cp:lastModifiedBy>Kristin Myraunet Hals</cp:lastModifiedBy>
  <cp:revision>585</cp:revision>
  <cp:lastPrinted>2018-08-28T09:02:06Z</cp:lastPrinted>
  <dcterms:created xsi:type="dcterms:W3CDTF">2018-04-19T08:06:19Z</dcterms:created>
  <dcterms:modified xsi:type="dcterms:W3CDTF">2021-07-14T11:16:36Z</dcterms:modified>
</cp:coreProperties>
</file>