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94" r:id="rId5"/>
    <p:sldMasterId id="2147483673" r:id="rId6"/>
  </p:sldMasterIdLst>
  <p:notesMasterIdLst>
    <p:notesMasterId r:id="rId33"/>
  </p:notesMasterIdLst>
  <p:sldIdLst>
    <p:sldId id="256" r:id="rId7"/>
    <p:sldId id="287" r:id="rId8"/>
    <p:sldId id="3627" r:id="rId9"/>
    <p:sldId id="3628" r:id="rId10"/>
    <p:sldId id="3629" r:id="rId11"/>
    <p:sldId id="3633" r:id="rId12"/>
    <p:sldId id="3632" r:id="rId13"/>
    <p:sldId id="3630" r:id="rId14"/>
    <p:sldId id="257" r:id="rId15"/>
    <p:sldId id="258" r:id="rId16"/>
    <p:sldId id="265" r:id="rId17"/>
    <p:sldId id="259" r:id="rId18"/>
    <p:sldId id="266" r:id="rId19"/>
    <p:sldId id="3635" r:id="rId20"/>
    <p:sldId id="260" r:id="rId21"/>
    <p:sldId id="267" r:id="rId22"/>
    <p:sldId id="3636" r:id="rId23"/>
    <p:sldId id="271" r:id="rId24"/>
    <p:sldId id="269" r:id="rId25"/>
    <p:sldId id="3637" r:id="rId26"/>
    <p:sldId id="3638" r:id="rId27"/>
    <p:sldId id="3639" r:id="rId28"/>
    <p:sldId id="3634" r:id="rId29"/>
    <p:sldId id="262" r:id="rId30"/>
    <p:sldId id="261" r:id="rId31"/>
    <p:sldId id="3625" r:id="rId32"/>
  </p:sldIdLst>
  <p:sldSz cx="18288000" cy="10287000"/>
  <p:notesSz cx="9926638" cy="6797675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Kollektif Bold" panose="020B0604020202020204" charset="0"/>
      <p:regular r:id="rId40"/>
      <p:bold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C6FD5-6673-4A62-9586-FE96A2169D03}" v="41" dt="2023-08-28T09:05:27.868"/>
    <p1510:client id="{0BDBF2AC-5EF7-425A-A7A6-A4EA1625B3F4}" v="2165" dt="2023-08-28T12:03:40.468"/>
    <p1510:client id="{3D72702F-D7AE-40F7-842F-CB7D5BA7C692}" v="952" dt="2023-08-28T20:04:09.213"/>
    <p1510:client id="{80970A57-6F3A-4F32-B6B1-3B4572C6DB04}" vWet="4" dt="2023-08-28T12:01:08.793"/>
    <p1510:client id="{A0F0D315-340C-4C85-AA6E-D50D5A8F5B7C}" v="11" dt="2023-08-28T20:27:58.169"/>
    <p1510:client id="{A3DB9EB6-025E-474F-8168-BCB6B3D7FACB}" v="902" dt="2023-08-28T08:00:27.920"/>
    <p1510:client id="{ED36FBFC-9571-4D01-941D-130082F64E67}" v="238" vWet="244" dt="2023-08-28T11:14:2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1" autoAdjust="0"/>
  </p:normalViewPr>
  <p:slideViewPr>
    <p:cSldViewPr snapToGrid="0">
      <p:cViewPr varScale="1">
        <p:scale>
          <a:sx n="49" d="100"/>
          <a:sy n="49" d="100"/>
        </p:scale>
        <p:origin x="104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9T04:39:29.56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3006,'36'10,"0"-2,0-2,2-2,-1-1,-1-1,2-2,14-5,76-8,59-17,-152 24,322-69,-5-15,47-30,692-269,-755 265,-279 101,1633-577,-935 365,217-17,34 54,212 19,1032-53,-1588 170,3634-257,13 233,-430 145,-60 68,-1917 67,-24 137,-1192-167,22 38,-353-82,-4 15,272 150,-443-190,-6 7,-5 7,53 52,-141-97,-4 2,-2 6,-3 2,-5 4,-1 0,-6 6,26 43,-58-76,-2-1,-2 1,-2 1,-4 2,0 2,-3-2,-3 1,-3 2,-1 0,-4-1,-1 1,-3 0,-3 0,-3 0,-1 0,-2-2,-5 1,-1-1,-3-1,0 0,-13 17,-19 31,-4-2,-4-1,-5-4,-5-4,-2-1,-4-4,-5-4,-37 29,-74 54,-8-9,-6-9,-68 32,-185 92,-11-20,-161 43,-1007 352,506-272,-14-52,-388 26,-374-12,-89-78,-368-16,-566 65,-379 134,1715-163,-90 92,893-158,8 37,13 30,-539 289,762-292,15 24,10 21,17 24,15 21,-144 161,362-278,10 10,-54 89,199-207,7 3,5 8,7 2,7 5,-36 99,88-169,5 1,3 1,3 1,6 2,3-1,5 3,5-1,4 1,2 0,5 0,6 0,2-2,5 1,4-2,4 1,4-2,20 38,-13-46,4-4,4-1,2-2,3-2,5-2,2-2,4-4,29 26,-7-18,3-3,5-3,1-4,1-5,7-5,62 28,47 8,3-8,5-11,2-9,2-9,15-8,164 14,2-15,166-12,211-28,334-56,775-131,-1114 103,4538-380,-421 39,-2854 181,137-11,-1326 170,2742-284,-1960 149,544-59,-2094 266,214-17,130 8,-422 19,0-1,0-1,0 2,-2-1,2 1,2-1,-2 1,0-2,0 0,0 1,0 1,0-1,1 1,-1-2,0 1,2 1,-2-1,1-1,-1 2,0-2,0 0,2 1,-1 1,-1-1,2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A2018-9E90-4E03-80C4-87FA2DC777FF}" type="datetimeFigureOut">
              <a:rPr lang="nb-NO" smtClean="0"/>
              <a:t>28.08.2023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F55AF-C273-4C70-9D93-DC65D263CF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7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750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0"/>
              <a:t>Oppdraget for dette alternativet var å lage en prototype som gir liten endring i formell struktur fra dagens situasjon</a:t>
            </a:r>
            <a:r>
              <a:rPr lang="nb-NO"/>
              <a:t>.</a:t>
            </a:r>
            <a:endParaRPr lang="nb-NO" b="0"/>
          </a:p>
          <a:p>
            <a:pPr>
              <a:defRPr/>
            </a:pPr>
            <a:r>
              <a:rPr lang="nb-NO"/>
              <a:t>Prototypen</a:t>
            </a:r>
            <a:r>
              <a:rPr lang="nb-NO" b="0"/>
              <a:t> </a:t>
            </a:r>
            <a:r>
              <a:rPr lang="nb-NO"/>
              <a:t>åpner for </a:t>
            </a:r>
            <a:r>
              <a:rPr lang="nb-NO" b="0"/>
              <a:t>å etablere effektive mekanismer som sørger for koordinering.</a:t>
            </a:r>
            <a:r>
              <a:rPr lang="nb-NO"/>
              <a:t> </a:t>
            </a:r>
            <a:endParaRPr lang="nb-NO" b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Koordineringsnettverket</a:t>
            </a:r>
            <a:endParaRPr lang="nb-NO" b="1">
              <a:cs typeface="Calibri"/>
            </a:endParaRPr>
          </a:p>
          <a:p>
            <a:pPr>
              <a:defRPr/>
            </a:pPr>
            <a:r>
              <a:rPr lang="nb-NO"/>
              <a:t>Dette har vi løst ved å etablere</a:t>
            </a:r>
            <a:r>
              <a:rPr lang="nb-NO" b="0"/>
              <a:t> </a:t>
            </a:r>
            <a:r>
              <a:rPr lang="nb-NO"/>
              <a:t>et</a:t>
            </a:r>
            <a:r>
              <a:rPr lang="nb-NO" b="0"/>
              <a:t> koordineringsnettverk </a:t>
            </a:r>
            <a:r>
              <a:rPr lang="nb-NO"/>
              <a:t>som koordinerer prosesser og tjenester i Fellesadministrasjonen, slik at FA fremstår koordinert </a:t>
            </a:r>
            <a:r>
              <a:rPr lang="nb-NO" err="1"/>
              <a:t>mtp</a:t>
            </a:r>
            <a:r>
              <a:rPr lang="nb-NO"/>
              <a:t>. bestillinger, årshjul mm. mot fakultetene.</a:t>
            </a:r>
            <a:endParaRPr lang="nb-NO">
              <a:cs typeface="Calibri"/>
            </a:endParaRP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890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0"/>
              <a:t>Her ser dere </a:t>
            </a:r>
            <a:r>
              <a:rPr lang="nb-NO"/>
              <a:t>prototypen</a:t>
            </a:r>
            <a:r>
              <a:rPr lang="nb-NO" b="0"/>
              <a:t> for «status </a:t>
            </a:r>
            <a:r>
              <a:rPr lang="nb-NO" b="0" err="1"/>
              <a:t>quo</a:t>
            </a:r>
            <a:r>
              <a:rPr lang="nb-NO" b="0"/>
              <a:t>-løsningen</a:t>
            </a:r>
            <a:r>
              <a:rPr lang="nb-NO"/>
              <a:t>». Den innebærer ingen strukturelle endringer fra dagens modell.</a:t>
            </a:r>
            <a:endParaRPr lang="nb-NO" b="0"/>
          </a:p>
          <a:p>
            <a:pPr>
              <a:defRPr/>
            </a:pPr>
            <a:r>
              <a:rPr lang="nb-NO"/>
              <a:t> </a:t>
            </a:r>
            <a:endParaRPr lang="nb-NO">
              <a:cs typeface="Calibri" panose="020F0502020204030204"/>
            </a:endParaRPr>
          </a:p>
          <a:p>
            <a:pPr>
              <a:defRPr/>
            </a:pPr>
            <a:r>
              <a:rPr lang="nb-NO" b="0"/>
              <a:t>Den eneste endringen sammenlignet med dagens situasjon er da koordineringsnettverket som etableres. Her </a:t>
            </a:r>
            <a:r>
              <a:rPr lang="nb-NO"/>
              <a:t>koordineres prosesser og tjenester i Fellesadministrasjonen, slik at FA fremstår koordinert </a:t>
            </a:r>
            <a:r>
              <a:rPr lang="nb-NO" err="1"/>
              <a:t>mtp</a:t>
            </a:r>
            <a:r>
              <a:rPr lang="nb-NO"/>
              <a:t>. bestillinger, årshjul mm. internt og mot fakultetene.</a:t>
            </a:r>
            <a:endParaRPr lang="nb-NO">
              <a:cs typeface="Calibri"/>
            </a:endParaRPr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/>
              <a:t>Avdeling for virksomhetsstyring er ansvarlig for koordineringsnettverket, og alle avdelingene i Fellesadministrasjonen vil ha representanter i nettverket slik at man kan koordinere bestillinger, årshjul etc. på tvers. </a:t>
            </a:r>
            <a:endParaRPr lang="nb-NO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926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/>
              <a:t>Oppdraget</a:t>
            </a:r>
            <a:r>
              <a:rPr lang="nb-NO" b="0"/>
              <a:t> for dette alternativet var å lage en prototype </a:t>
            </a:r>
            <a:r>
              <a:rPr lang="nb-NO"/>
              <a:t>hvor</a:t>
            </a:r>
            <a:r>
              <a:rPr lang="nb-NO" b="0"/>
              <a:t> det etableres en ny avdeling for virksomhetsstyring og utvikling som innbefatter </a:t>
            </a:r>
            <a:r>
              <a:rPr lang="nb-NO"/>
              <a:t>Virksomhetsstyring</a:t>
            </a:r>
            <a:r>
              <a:rPr lang="nb-NO" b="0"/>
              <a:t>, </a:t>
            </a:r>
            <a:r>
              <a:rPr lang="nb-NO"/>
              <a:t>Dokumentasjonsforvaltning</a:t>
            </a:r>
            <a:r>
              <a:rPr lang="nb-NO" b="0"/>
              <a:t>, </a:t>
            </a:r>
            <a:r>
              <a:rPr lang="nb-NO"/>
              <a:t>Digitaliseringsprogrammet</a:t>
            </a:r>
            <a:r>
              <a:rPr lang="nb-NO" b="0"/>
              <a:t> og </a:t>
            </a:r>
            <a:r>
              <a:rPr lang="nb-NO"/>
              <a:t>Tjenesteutviklingsteamet</a:t>
            </a:r>
            <a:r>
              <a:rPr lang="nb-NO" b="0"/>
              <a:t>. I tillegg kan det suppleres med seksjoner/faggrupper fra HR/HMS, IT og/eller </a:t>
            </a:r>
            <a:r>
              <a:rPr lang="nb-NO"/>
              <a:t>Økonomiavdelingen</a:t>
            </a:r>
            <a:r>
              <a:rPr lang="nb-NO" b="0"/>
              <a:t>.</a:t>
            </a:r>
            <a:r>
              <a:rPr lang="nb-NO"/>
              <a:t> </a:t>
            </a:r>
            <a:endParaRPr lang="nb-NO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/>
              <a:t>______________</a:t>
            </a:r>
            <a:endParaRPr lang="nb-NO">
              <a:cs typeface="Calibri"/>
            </a:endParaRPr>
          </a:p>
          <a:p>
            <a:pPr rtl="0"/>
            <a:endParaRPr lang="nb-NO"/>
          </a:p>
          <a:p>
            <a:r>
              <a:rPr lang="nb-NO"/>
              <a:t>"Prototypen" som er utarbeidet i løpet av denne uken tar utgangspunkt i blant annet områder fra Ett NTNU-rapporten, og vi ser det er behov for  å styrke:</a:t>
            </a:r>
            <a:endParaRPr lang="nb-NO">
              <a:cs typeface="Calibri" panose="020F0502020204030204"/>
            </a:endParaRPr>
          </a:p>
          <a:p>
            <a:pPr rtl="0"/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En tydeligere styringsstruktur (</a:t>
            </a:r>
            <a:r>
              <a:rPr lang="nb-NO" err="1"/>
              <a:t>governance</a:t>
            </a:r>
            <a:r>
              <a:rPr lang="nb-NO"/>
              <a:t>)</a:t>
            </a:r>
            <a:endParaRPr lang="en-US">
              <a:cs typeface="+mn-lt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/>
              <a:t>Helhetlig forvaltning og prioritering av gjennomgående tjenester</a:t>
            </a:r>
            <a:endParaRPr lang="nb-NO">
              <a:cs typeface="Calibri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/>
              <a:t>En samlet, styrket utviklingskraft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Bedre koordinering på tvers i FA og fakultet og institutt</a:t>
            </a:r>
            <a:endParaRPr lang="nb-NO">
              <a:cs typeface="Calibri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Helhetlig PBO-prosess for FA</a:t>
            </a:r>
          </a:p>
          <a:p>
            <a:pPr rtl="0"/>
            <a:r>
              <a:rPr lang="nb-NO">
                <a:effectLst/>
              </a:rPr>
              <a:t> 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Prototypen styrker også compliance (etterlevelse av lover, regler og føringer) + forvaltningsansvaret NTNU har.</a:t>
            </a:r>
            <a:endParaRPr lang="nb-NO">
              <a:cs typeface="Calibri"/>
            </a:endParaRPr>
          </a:p>
          <a:p>
            <a:pPr rtl="0"/>
            <a:endParaRPr lang="nb-NO"/>
          </a:p>
          <a:p>
            <a:pPr rtl="0"/>
            <a:r>
              <a:rPr lang="nb-NO"/>
              <a:t>   </a:t>
            </a:r>
            <a:endParaRPr lang="nb-NO">
              <a:cs typeface="Calibri"/>
            </a:endParaRPr>
          </a:p>
          <a:p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21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/>
              <a:t>Den nye avdelingen deles opp i 4 seksjoner.</a:t>
            </a:r>
            <a:r>
              <a:rPr lang="nb-NO"/>
              <a:t> </a:t>
            </a:r>
            <a:endParaRPr lang="nb-NO" b="0"/>
          </a:p>
          <a:p>
            <a:endParaRPr lang="nb-NO" b="1"/>
          </a:p>
          <a:p>
            <a:r>
              <a:rPr lang="nb-NO" b="1"/>
              <a:t>Seksjon for virksomhetsstyring NTNU</a:t>
            </a:r>
            <a:r>
              <a:rPr lang="nb-NO"/>
              <a:t>: Premissleverandør for NTNU – er rektors instrument til å utøve styring. </a:t>
            </a:r>
            <a:endParaRPr lang="nb-NO">
              <a:cs typeface="Calibri"/>
            </a:endParaRPr>
          </a:p>
          <a:p>
            <a:endParaRPr lang="nb-NO"/>
          </a:p>
          <a:p>
            <a:r>
              <a:rPr lang="nb-NO"/>
              <a:t>Funksjoner som inngår: 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Virksomhetsstyring for hele NTNU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err="1"/>
              <a:t>Governance</a:t>
            </a:r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Virksomhetsarkitektur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Virksomhetsanalyse 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Gevinstrealisering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 b="1"/>
              <a:t>Seksjon for forvaltning</a:t>
            </a:r>
            <a:r>
              <a:rPr lang="nb-NO"/>
              <a:t>: Forvaltningsleverandør for NTNU. </a:t>
            </a:r>
            <a:endParaRPr lang="nb-NO">
              <a:cs typeface="Calibri"/>
            </a:endParaRPr>
          </a:p>
          <a:p>
            <a:r>
              <a:rPr lang="nb-NO"/>
              <a:t>Compliance-ansvar ved NTNU:  etterlevelse av lover, regler og føringer. Eksempler kan være personvern, informasjonssikkerhet, universell utforming, lovverksforståelse, føringer etc.  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Funksjoner som inngår: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Forvaltning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Personvern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Juridiske tjenester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Dokumentforvaltning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Miljø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Forvaltning av tjenester 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/>
          </a:p>
          <a:p>
            <a:r>
              <a:rPr lang="nb-NO" b="1"/>
              <a:t>Seksjon for organisasjonsutvikling og digital omstilling: </a:t>
            </a:r>
            <a:r>
              <a:rPr lang="nb-NO"/>
              <a:t>Utviklingsleverandør for NTNU. 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Funksjoner som inngår: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Organisasjonsutvikling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Kompetanseutvikling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Lederutvikling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Felles kompetansemiljø for utvikling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Tjenesteutvikling 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Digitaliseringsprogrammet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r>
              <a:rPr lang="nb-NO" b="1"/>
              <a:t>Seksjon for virksomhetsstyring for Fellesadministrasjonen</a:t>
            </a:r>
            <a:r>
              <a:rPr lang="nb-NO"/>
              <a:t>: Fellestjenester for Fellesadministrasjonen. 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Funksjoner som inngår: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Virksomhetsstyring for FA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HR for FA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Strategisk HR for FA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___________________________________________________________________________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r>
              <a:rPr lang="nb-NO" b="1"/>
              <a:t>Koordineringsnettverket: </a:t>
            </a:r>
            <a:endParaRPr lang="nb-NO" b="1">
              <a:cs typeface="Calibri"/>
            </a:endParaRPr>
          </a:p>
          <a:p>
            <a:pPr>
              <a:buFont typeface="Arial" panose="020B0604020202020204" pitchFamily="34" charset="0"/>
            </a:pPr>
            <a:r>
              <a:rPr lang="nb-NO" b="0"/>
              <a:t>Det etableres </a:t>
            </a:r>
            <a:r>
              <a:rPr lang="nb-NO"/>
              <a:t>et </a:t>
            </a:r>
            <a:r>
              <a:rPr lang="nb-NO" b="0"/>
              <a:t>koordineringsnettverk. Forvaltningsseksjonen har ansvaret for å drifte et koordineringsnettverk som koordinerer prosesser og tjenester i Fellesadministrasjonen, slik at FA fremstår koordinert </a:t>
            </a:r>
            <a:r>
              <a:rPr lang="nb-NO" b="0" err="1"/>
              <a:t>mtp</a:t>
            </a:r>
            <a:r>
              <a:rPr lang="nb-NO" b="0"/>
              <a:t>. bestillinger, årshjul mm. mot fakultetene.</a:t>
            </a:r>
            <a:endParaRPr lang="nb-NO" b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>
              <a:defRPr/>
            </a:pPr>
            <a:r>
              <a:rPr lang="nb-NO"/>
              <a:t>Modellen etablerer det vi har valgt å kalle klynger på aktuelle områder. </a:t>
            </a:r>
            <a:endParaRPr lang="nb-NO">
              <a:cs typeface="Calibri"/>
            </a:endParaRPr>
          </a:p>
          <a:p>
            <a:pPr>
              <a:defRPr/>
            </a:pPr>
            <a:r>
              <a:rPr lang="nb-NO"/>
              <a:t>Noen klynger vil være rettet mot FA, mens andre klynger vil inkludere fakultet/institutt. Dette vil variere ut ifra klyngens formål. 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___________________________________________________________________________</a:t>
            </a: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r>
              <a:rPr lang="nb-NO"/>
              <a:t>I tillegg har avdelingen en egen stab som yter lederstøtte til avdelingsdirektør.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endParaRPr lang="nb-NO"/>
          </a:p>
          <a:p>
            <a:r>
              <a:rPr lang="nb-NO" b="1"/>
              <a:t>For å sørge for at denne modellen får tilstrekkelig gjennomføringskraft forutsetter vi at det etableres et helhetlig prioriteringsråd med mandat til å prioritere ressurser i tråd med virksomhetens behov og NTNUs periodeplan.</a:t>
            </a:r>
            <a:endParaRPr lang="nb-NO"/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55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Seksjon for virksomhetsstyring NTNU</a:t>
            </a:r>
            <a:r>
              <a:rPr lang="nb-NO"/>
              <a:t>: Premissleverandør for NTNU – er rektors instrument til å utøve styring.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VIRK – PBO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IT strategi og styring – virksomhetsarkitektur + styring</a:t>
            </a:r>
          </a:p>
          <a:p>
            <a:endParaRPr lang="nb-NO"/>
          </a:p>
          <a:p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Seksjon for forvaltning</a:t>
            </a:r>
            <a:r>
              <a:rPr lang="nb-NO"/>
              <a:t>: Forvaltningsleverandør for NTNU.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VIRK – Jurister + BEVISST + miljø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IT strategi og styring – </a:t>
            </a:r>
            <a:r>
              <a:rPr lang="nb-NO" err="1"/>
              <a:t>compliance</a:t>
            </a:r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IT Forvaltning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DOKU</a:t>
            </a:r>
          </a:p>
          <a:p>
            <a:endParaRPr lang="nb-NO"/>
          </a:p>
          <a:p>
            <a:endParaRPr lang="nb-NO"/>
          </a:p>
          <a:p>
            <a:r>
              <a:rPr lang="nb-NO" b="1"/>
              <a:t>Seksjon for organisasjonsutvikling og digital omstilling: </a:t>
            </a:r>
            <a:r>
              <a:rPr lang="nb-NO"/>
              <a:t>Utviklingsleverandør for NTNU. 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IT strategi &amp; utvikling – «prosjektkontoret»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Nytt kompetansemiljø for utvikling og prosjektledelse </a:t>
            </a:r>
            <a:r>
              <a:rPr lang="nb-NO" sz="12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(jf. endringene i statsansattloven)</a:t>
            </a:r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TUT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Digitaliseringsprogrammet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Faggruppe for kompetanse og lederutvikling (HR-avdeling), </a:t>
            </a:r>
            <a:r>
              <a:rPr lang="nb-NO" err="1"/>
              <a:t>eksl</a:t>
            </a:r>
            <a:r>
              <a:rPr lang="nb-NO"/>
              <a:t>. opplæringskontoret (HR-avdelingen)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r>
              <a:rPr lang="nb-NO" b="1"/>
              <a:t>Seksjon for virksomhetsstyring for Fellesadministrasjonen</a:t>
            </a:r>
            <a:r>
              <a:rPr lang="nb-NO"/>
              <a:t>: Fellestjenester for Fellesadministrasjonen.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/>
              <a:t>Funksjoner som inngår: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Seksjon for økonomitjenester i FA (Økonomiavdelingen)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Seksjon for HR i FA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Strategisk HR for FA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pPr marL="0" indent="0">
              <a:buFont typeface="Arial" panose="020B0604020202020204" pitchFamily="34" charset="0"/>
              <a:buNone/>
            </a:pPr>
            <a:endParaRPr lang="nb-NO"/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830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/>
              <a:t>Oppdraget er en konfigurasjon der VIRK, DOKU, Tjenesteutviklingsteamet og Digitaliseringsprogrammet inngår i andre avdelingene, dvs. HR/HMS-avdelingen, IT-avdelingen og/eller Økonomiavdelingen. </a:t>
            </a:r>
          </a:p>
          <a:p>
            <a:endParaRPr lang="nb-NO" sz="2000"/>
          </a:p>
          <a:p>
            <a:r>
              <a:rPr lang="nb-NO" sz="2000"/>
              <a:t>___________________</a:t>
            </a:r>
          </a:p>
          <a:p>
            <a:endParaRPr lang="nb-NO" sz="2000"/>
          </a:p>
          <a:p>
            <a:r>
              <a:rPr lang="nb-NO" sz="2000"/>
              <a:t>Prototype 3 er en mindre justering av </a:t>
            </a:r>
            <a:r>
              <a:rPr lang="nb-NO" sz="2000" err="1"/>
              <a:t>org.strukturen</a:t>
            </a:r>
            <a:r>
              <a:rPr lang="nb-NO" sz="2000"/>
              <a:t> sammenlignet med modell 2 og 4.</a:t>
            </a:r>
          </a:p>
          <a:p>
            <a:endParaRPr lang="nb-NO" sz="2000"/>
          </a:p>
          <a:p>
            <a:r>
              <a:rPr lang="nb-NO" sz="2000"/>
              <a:t>De berørte enhetene (VIRK, DOKU, TUT, DP) går inn i enten IT, HR/HMS eller ØK-avdelingen.</a:t>
            </a:r>
          </a:p>
          <a:p>
            <a:r>
              <a:rPr lang="nb-NO" sz="2000"/>
              <a:t>Det ligger en premiss i modellen at tidligere endringer ikke skal reverseres. Dette innebærer for eksempel at Digitaliseringsprogrammet ikke skal flyttes til IT-avdelingen.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82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800"/>
              <a:t>De berørte enhetene (VIRK, DOKU, TUT, DP) går inn i enten IT, HR/HMS eller ØK-avdelingen.</a:t>
            </a:r>
          </a:p>
          <a:p>
            <a:endParaRPr lang="nb-NO" sz="4800"/>
          </a:p>
          <a:p>
            <a:r>
              <a:rPr lang="nb-NO" sz="4800"/>
              <a:t>I staben til DOI vil overordnet virksomhetsstyringsområdet flyttes. </a:t>
            </a:r>
          </a:p>
          <a:p>
            <a:r>
              <a:rPr lang="nb-NO" sz="4800"/>
              <a:t>internkontroll flyttes til økonomiavdelingen. </a:t>
            </a:r>
          </a:p>
          <a:p>
            <a:r>
              <a:rPr lang="nb-NO" sz="4800"/>
              <a:t>Dokumentforvaltning flyttes til IT-avdelingen. </a:t>
            </a:r>
          </a:p>
          <a:p>
            <a:endParaRPr lang="nb-NO" sz="4800"/>
          </a:p>
          <a:p>
            <a:r>
              <a:rPr lang="nb-NO" sz="4800"/>
              <a:t>TUT vil fortsatt være i HR/HMS-avdelingen. I tillegg vil HR-avdelingen ha juridisk rådgivning over alle rettsområder som i dag er inkludert i de berørte enhetene, miljø og digitaliseringsprogrammet. </a:t>
            </a:r>
          </a:p>
          <a:p>
            <a:endParaRPr lang="nb-NO" sz="4800"/>
          </a:p>
          <a:p>
            <a:r>
              <a:rPr lang="nb-NO" sz="4800"/>
              <a:t>For å kunne ivareta koordinering vil det etableres nettverk på tvers i Fellesadministrasjonen. Dette kan være både utviklingsnettverk, prosessnettverk, drift- og forvaltningsnettverk og tjenestenettverk.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97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800" b="1"/>
              <a:t>Staben til DOI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Eksisterende stab 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VIRK - PBO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8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800" b="1"/>
              <a:t>Økonomiavdelingen: </a:t>
            </a:r>
            <a:endParaRPr lang="nb-NO" sz="4800" b="0"/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Eksisterende økonomiavdeling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VIRK – BEVISST + Internkontroll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4800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4800" b="1"/>
              <a:t>IT-avdelingen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Eksisterende IT-avdeling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DOKU</a:t>
            </a:r>
            <a:endParaRPr lang="nb-NO" sz="4800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800" b="1"/>
              <a:t>HR/HMS-avdelingen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Eksisterende HR/HMS-avdeling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TUT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Digitaliseringsprogrammet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4800" b="0"/>
              <a:t>VIRK – Jurister + miljø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5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9098" lvl="1">
              <a:lnSpc>
                <a:spcPts val="3360"/>
              </a:lnSpc>
            </a:pPr>
            <a:endParaRPr lang="en-US" sz="1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endParaRPr lang="en-US" sz="1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marR="0" lvl="1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Berører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mange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enheter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dagens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situasjon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flere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funksjonsområder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enhetene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inkluderes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omorganiseringen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59098" lvl="1">
              <a:lnSpc>
                <a:spcPts val="3360"/>
              </a:lnSpc>
            </a:pPr>
            <a:endParaRPr lang="en-US" sz="1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funksjoner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samlet under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felles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ledelse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fokus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på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styring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forvaltning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utvikling</a:t>
            </a:r>
            <a:r>
              <a:rPr lang="en-US" sz="1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59098" lvl="1">
              <a:lnSpc>
                <a:spcPts val="3360"/>
              </a:lnSpc>
            </a:pPr>
            <a:endParaRPr lang="en-US" sz="1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endParaRPr lang="en-US" sz="1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345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/>
          </a:p>
          <a:p>
            <a:r>
              <a:rPr lang="nb-NO" b="0"/>
              <a:t>I denne prototypen vil det etableres en ny avdeling og et tjenestesenter som vil være under DOI i organisasjonsstrukturen.</a:t>
            </a:r>
          </a:p>
          <a:p>
            <a:endParaRPr lang="nb-NO" b="1"/>
          </a:p>
          <a:p>
            <a:endParaRPr lang="nb-NO" b="0"/>
          </a:p>
          <a:p>
            <a:r>
              <a:rPr lang="nb-NO" b="1"/>
              <a:t>Avdeling for styring, strategi og utvikling</a:t>
            </a:r>
          </a:p>
          <a:p>
            <a:r>
              <a:rPr lang="nb-NO" b="0"/>
              <a:t>Den nye avdelingen har 3 seksjoner </a:t>
            </a:r>
            <a:r>
              <a:rPr lang="nb-NO" b="0">
                <a:sym typeface="Wingdings" panose="05000000000000000000" pitchFamily="2" charset="2"/>
              </a:rPr>
              <a:t> virksomhetsstyring for NTNU, virksomhetsutvikling og virksomhetsforvaltning.</a:t>
            </a:r>
          </a:p>
          <a:p>
            <a:r>
              <a:rPr lang="nb-NO" b="0">
                <a:sym typeface="Wingdings" panose="05000000000000000000" pitchFamily="2" charset="2"/>
              </a:rPr>
              <a:t>I avdelingen etableres det flere tjenestesenter som leverer brukerorienterte tjenester. </a:t>
            </a:r>
          </a:p>
          <a:p>
            <a:endParaRPr lang="nb-NO" b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viktig premiss for modellen er å sikre bedre tjenester til NTNUs ansatte på alle nivå. I tillegg ivaretar modellen oppdraget om å samle utviklingsmiljø for å sikre utviklingskraft. Modellen ivaretar en helhetlig forvaltning av de tjenester og prosesser avdelingen har eierskap for. Modellen samler kompetansemiljø for forvaltning, utvikling og styring, og fordrer også i stor grad matrisearbeid i og utenfor avdelingen. Forslaget tar også inn oppdraget om å styrke utviklingskraft og gjennomføringskraft i NTNUs prosjekter, prosesser og tjenester. Modellen legger opp til ulike nivå av lederroller for å sikre gjennomføringskraft og effektiv ledelse av styrings- forvaltnings- og utviklingsprosesser, samt tjenester.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Tjenestesenter for FA:  </a:t>
            </a:r>
            <a:r>
              <a:rPr lang="nb-NO" b="0"/>
              <a:t>Dette er et operativt nivå som utøver tjenester til </a:t>
            </a:r>
            <a:r>
              <a:rPr lang="nb-NO" b="0" err="1"/>
              <a:t>Fellesadm</a:t>
            </a:r>
            <a:r>
              <a:rPr lang="nb-NO" b="0"/>
              <a:t>. </a:t>
            </a:r>
            <a:endParaRPr lang="nb-NO" b="1"/>
          </a:p>
          <a:p>
            <a:r>
              <a:rPr lang="nb-NO" b="0"/>
              <a:t>Det opprettes et nytt tjenestesenter som ligger direkte under DOI. </a:t>
            </a:r>
          </a:p>
          <a:p>
            <a:r>
              <a:rPr lang="nb-NO" b="0"/>
              <a:t>Dette senteret skal serve Fellesadministrasjonen med tanke på både HR, økonomi, innkjøp, internkommunikasjon og være prosessrådgiver for saksbehandling. </a:t>
            </a:r>
          </a:p>
          <a:p>
            <a:r>
              <a:rPr lang="nb-NO" b="0"/>
              <a:t>Dette er altså en fullservicefunksjon til FA sin ledelse. </a:t>
            </a:r>
          </a:p>
          <a:p>
            <a:endParaRPr lang="nb-NO" b="0"/>
          </a:p>
          <a:p>
            <a:r>
              <a:rPr lang="nb-NO" b="0"/>
              <a:t>Tjenestesenteret har en egen leder («kontorsjef») som rapporterer til DOI.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34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r>
              <a:rPr lang="nb-NO">
                <a:sym typeface="Wingdings" panose="05000000000000000000" pitchFamily="2" charset="2"/>
              </a:rPr>
              <a:t> Marte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641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/>
              <a:t>Tjenestesenter for FA: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Seksjon for økonomitjenester i FA (Økonomiavdelingen)</a:t>
            </a:r>
            <a:endParaRPr lang="nb-NO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Seksjon for HR i FA (HR/HMS-avdelingen)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Kommunikasjonsavdelingen – intern kommunikasjon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>
                <a:cs typeface="Calibri"/>
              </a:rPr>
              <a:t>DOKU – prosessrådgiver saksbehandling</a:t>
            </a:r>
          </a:p>
          <a:p>
            <a:endParaRPr lang="nb-NO" b="0"/>
          </a:p>
          <a:p>
            <a:endParaRPr lang="nb-NO" b="1"/>
          </a:p>
          <a:p>
            <a:r>
              <a:rPr lang="nb-NO" b="1"/>
              <a:t>Avdeling for styring, strategi og utvikling – 3 seksjoner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u="sng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Seksjon for virksomhetsstyring: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VIRK – PBO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strategi &amp; styring – virksomhetsarkitektur + styring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HR/HMS – sikkerhet og beredskap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Digitaliseringsprogrammet – porteføljestyring – tildeling av midler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 u="none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u="sng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Virksomhetsutvikling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IT-strategi &amp; styring – prosjektkontoret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Nytt kompetansemiljø for utvikling og prosjektledelse (jf. endringene i statsansattloven)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Digitaliseringsprogrammet – oppfølging av prosjekter, prosjektledelse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TUT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 u="none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Faggruppe for kompetanse- og lederutvikling (eksl. opplæringskontoret (HR/HMS-avdelingen)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sz="1800" b="0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800" b="0" u="sng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Virksomhetsforvaltning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VIRK – Jurister + BEVISST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strategi &amp; styring – compliance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IT-forvaltning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DOKU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b="0">
                <a:effectLst/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Økonomiavdelingen (eksl. seksjon for økonomitjenester for FA)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800" b="0">
              <a:effectLst/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218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375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853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818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058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075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BB302-9660-F344-8E4C-44B4ECEB709A}" type="slidenum">
              <a:rPr kumimoji="0" lang="e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6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Design sprint som metodikk er utviklet nettopp for å komme i gang med utforsking av store og «hårete» problemstillinger på kort tid.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Vi har jo utvilsomt fått en stor utfordring fra vår prosjekteier.</a:t>
            </a:r>
          </a:p>
          <a:p>
            <a:endParaRPr lang="nb-NO"/>
          </a:p>
          <a:p>
            <a:r>
              <a:rPr lang="nb-NO"/>
              <a:t>Prosessen er lagt opp sånn at en tverrfaglig gruppe skal kunne produsere og teste en prototype i løpet av ei arbeidsuke. </a:t>
            </a:r>
          </a:p>
          <a:p>
            <a:endParaRPr lang="nb-NO"/>
          </a:p>
          <a:p>
            <a:r>
              <a:rPr lang="nb-NO"/>
              <a:t>Så er nok ikke alle like kjent med hva en prototype er:</a:t>
            </a:r>
          </a:p>
          <a:p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En prototype er en aller første versjon av det produktet, tjenesten – eller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i dette tilfellet organisasjonsstrukturen – vi skal lage.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Prototypen er altså konturene av et produkt,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="1"/>
              <a:t>et utkast som er ferdig NOK </a:t>
            </a:r>
            <a:r>
              <a:rPr lang="nb-NO"/>
              <a:t>til at vi finner ut om den kan fungere eller ikke. </a:t>
            </a:r>
          </a:p>
          <a:p>
            <a:endParaRPr lang="nb-NO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 får testet om en idé er konkret nok til at vi kan kommunisere den til andre,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 får tidlig innsikt i mulige problemer, og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/>
              <a:t>vi får en mulighet til å oppdage viktige spørsmål som må avklares i den videre prosessen</a:t>
            </a:r>
          </a:p>
          <a:p>
            <a:endParaRPr lang="nb-NO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b-NO"/>
              <a:t>Det betyr at alt innholdet i prototypene på ingen måte er ferdige modeller, (men er) noen forståelige utkast til løsninger som vi kan diskutere videre.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22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Marte</a:t>
            </a:r>
          </a:p>
          <a:p>
            <a:endParaRPr lang="nb-NO"/>
          </a:p>
          <a:p>
            <a:r>
              <a:rPr lang="nb-NO"/>
              <a:t>Det å lage en prototype på denne måten innebærer at vi jobber veldig intensivt i starten av en prosess. </a:t>
            </a:r>
          </a:p>
          <a:p>
            <a:endParaRPr lang="nb-NO"/>
          </a:p>
          <a:p>
            <a:r>
              <a:rPr lang="nb-NO"/>
              <a:t>Målet er å avdekke store utfordringer tidlig, </a:t>
            </a:r>
          </a:p>
          <a:p>
            <a:r>
              <a:rPr lang="nb-NO"/>
              <a:t>sånn at vi kan bruke tid og ressurser videre på konsepter og modeller som vi har tro på at kan fungere.</a:t>
            </a:r>
          </a:p>
          <a:p>
            <a:endParaRPr lang="nb-NO"/>
          </a:p>
          <a:p>
            <a:r>
              <a:rPr lang="nb-NO">
                <a:sym typeface="Wingdings" panose="05000000000000000000" pitchFamily="2" charset="2"/>
              </a:rPr>
              <a:t> </a:t>
            </a:r>
            <a:r>
              <a:rPr lang="nb-NO"/>
              <a:t>Og da, Gunn Nancy, skal vi vel se litt nærmere på hva vi nå leverer fra 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79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CE9826-A35B-49DD-8A3F-454B7E60E10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249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39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Radikal tjenesteorganisering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pPr algn="l" rtl="0" fontAlgn="base"/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Radikal </a:t>
            </a:r>
            <a:r>
              <a:rPr lang="en-US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tjenesteorganisering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er </a:t>
            </a:r>
            <a:r>
              <a:rPr lang="en-US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tanke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</a:t>
            </a:r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 utgangspunkt i behovene til menneskene i organisasjonen vår, våre studenter og eksterne samarbeidspartnere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​.</a:t>
            </a:r>
            <a:endParaRPr lang="nb-NO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Til venstre ser vi fakulteter og institutter som er hvor de fleste av våre ansatte, ph.d.-kandidater, studenter og ledere er.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Til høyre ser vi hvordan vi samordner tjeneste i store felles avdelinger for spesifikke tjenester (</a:t>
            </a:r>
            <a:r>
              <a:rPr lang="nb-NO" b="0" i="0" u="none" strike="noStrike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ansattetjenester</a:t>
            </a:r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studenttjenester) 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nb-NO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I tillegg synliggjøres løsning for å dekke fellesbehov NTNU har som organisasjon og det er å sikre gode fellestjenester for infrastruktur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​.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Og helt til høyre har vi føringer fra universitetsstyre og rektorat som beslutter og prioriterer strategi, styring, forvaltning og utvikling. </a:t>
            </a:r>
          </a:p>
          <a:p>
            <a:pPr algn="l" rtl="0" fontAlgn="base"/>
            <a:endParaRPr lang="nb-NO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 har også behov for en avdeling som sikrer god koordinering og samordning av strategi, styring, forvaltning og utvikling for hele NTNU i tråd med fakultetenes, instituttenes og rektoratets behov. </a:t>
            </a:r>
          </a:p>
          <a:p>
            <a:pPr algn="l" rtl="0" fontAlgn="base"/>
            <a:endParaRPr lang="nb-NO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Gjennomføringskraften ligger i samspillet mellom rektoratet, dekanene og en felles avdeling for strategi, styring, forvaltning og utvikling.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å få full effekt av å se sammenhengene i modellen: venstre side og høyre side møts når vi lar de to endene møtes og vi former en sirkel.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nb-NO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 Det er sirkelen i NTNUs LOGO)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2049B-DE5D-4EB2-AB57-22387FB602A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79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 er laget 4 prototyper </a:t>
            </a:r>
            <a:r>
              <a:rPr lang="nb-NO">
                <a:sym typeface="Wingdings" panose="05000000000000000000" pitchFamily="2" charset="2"/>
              </a:rPr>
              <a:t> 3 som svarer på bestillingen + et fjerde alternativ som ligger utenfor beskrivelsen av alternativ 1 – 3. </a:t>
            </a:r>
          </a:p>
          <a:p>
            <a:endParaRPr lang="nb-NO">
              <a:sym typeface="Wingdings" panose="05000000000000000000" pitchFamily="2" charset="2"/>
            </a:endParaRPr>
          </a:p>
          <a:p>
            <a:r>
              <a:rPr lang="nb-NO" b="1">
                <a:sym typeface="Wingdings" panose="05000000000000000000" pitchFamily="2" charset="2"/>
              </a:rPr>
              <a:t>Prototype 1 – status </a:t>
            </a:r>
            <a:r>
              <a:rPr lang="nb-NO" b="1" err="1">
                <a:sym typeface="Wingdings" panose="05000000000000000000" pitchFamily="2" charset="2"/>
              </a:rPr>
              <a:t>quo</a:t>
            </a:r>
            <a:endParaRPr lang="nb-NO" b="1">
              <a:sym typeface="Wingdings" panose="05000000000000000000" pitchFamily="2" charset="2"/>
            </a:endParaRPr>
          </a:p>
          <a:p>
            <a:r>
              <a:rPr lang="nb-NO">
                <a:sym typeface="Wingdings" panose="05000000000000000000" pitchFamily="2" charset="2"/>
              </a:rPr>
              <a:t>I hovedsak ingen endring i formell struktur fra dagens situasjon</a:t>
            </a:r>
          </a:p>
          <a:p>
            <a:endParaRPr lang="nb-NO">
              <a:sym typeface="Wingdings" panose="05000000000000000000" pitchFamily="2" charset="2"/>
            </a:endParaRPr>
          </a:p>
          <a:p>
            <a:r>
              <a:rPr lang="nb-NO" b="1" err="1">
                <a:sym typeface="Wingdings" panose="05000000000000000000" pitchFamily="2" charset="2"/>
              </a:rPr>
              <a:t>Protoype</a:t>
            </a:r>
            <a:r>
              <a:rPr lang="nb-NO" b="1">
                <a:sym typeface="Wingdings" panose="05000000000000000000" pitchFamily="2" charset="2"/>
              </a:rPr>
              <a:t> 2 – det vi må lykkes med</a:t>
            </a:r>
          </a:p>
          <a:p>
            <a:r>
              <a:rPr lang="nb-NO">
                <a:sym typeface="Wingdings" panose="05000000000000000000" pitchFamily="2" charset="2"/>
              </a:rPr>
              <a:t>En ny avdeling etableres som heter «Avdeling for virksomhetsstyring og utvikling»</a:t>
            </a:r>
          </a:p>
          <a:p>
            <a:endParaRPr lang="nb-NO">
              <a:sym typeface="Wingdings" panose="05000000000000000000" pitchFamily="2" charset="2"/>
            </a:endParaRPr>
          </a:p>
          <a:p>
            <a:r>
              <a:rPr lang="nb-NO" b="1" err="1">
                <a:sym typeface="Wingdings" panose="05000000000000000000" pitchFamily="2" charset="2"/>
              </a:rPr>
              <a:t>Protoype</a:t>
            </a:r>
            <a:r>
              <a:rPr lang="nb-NO" b="1">
                <a:sym typeface="Wingdings" panose="05000000000000000000" pitchFamily="2" charset="2"/>
              </a:rPr>
              <a:t> 3 – integrasjon</a:t>
            </a:r>
          </a:p>
          <a:p>
            <a:r>
              <a:rPr lang="nb-NO">
                <a:sym typeface="Wingdings" panose="05000000000000000000" pitchFamily="2" charset="2"/>
              </a:rPr>
              <a:t>De berørte enhetene går inn i enten HR/HMS-avdelingen, IT-avdelingen eller ØK-avdelingen. </a:t>
            </a:r>
          </a:p>
          <a:p>
            <a:endParaRPr lang="nb-NO">
              <a:sym typeface="Wingdings" panose="05000000000000000000" pitchFamily="2" charset="2"/>
            </a:endParaRPr>
          </a:p>
          <a:p>
            <a:r>
              <a:rPr lang="nb-NO" b="1" err="1">
                <a:sym typeface="Wingdings" panose="05000000000000000000" pitchFamily="2" charset="2"/>
              </a:rPr>
              <a:t>Protoype</a:t>
            </a:r>
            <a:r>
              <a:rPr lang="nb-NO" b="1">
                <a:sym typeface="Wingdings" panose="05000000000000000000" pitchFamily="2" charset="2"/>
              </a:rPr>
              <a:t> 4 – alle skal med</a:t>
            </a:r>
          </a:p>
          <a:p>
            <a:r>
              <a:rPr lang="nb-NO">
                <a:sym typeface="Wingdings" panose="05000000000000000000" pitchFamily="2" charset="2"/>
              </a:rPr>
              <a:t>Dette er den prototypen som gir størst endringer sammenlignet med dagens situasjon. </a:t>
            </a:r>
          </a:p>
          <a:p>
            <a:r>
              <a:rPr lang="nb-NO">
                <a:sym typeface="Wingdings" panose="05000000000000000000" pitchFamily="2" charset="2"/>
              </a:rPr>
              <a:t>En ny avdeling etableres, hvor flere enheter inngår enn i prototype 2. </a:t>
            </a:r>
          </a:p>
          <a:p>
            <a:endParaRPr lang="nb-NO">
              <a:sym typeface="Wingdings" panose="05000000000000000000" pitchFamily="2" charset="2"/>
            </a:endParaRPr>
          </a:p>
          <a:p>
            <a:r>
              <a:rPr lang="nb-NO">
                <a:sym typeface="Wingdings" panose="05000000000000000000" pitchFamily="2" charset="2"/>
              </a:rPr>
              <a:t>_________________________</a:t>
            </a:r>
          </a:p>
          <a:p>
            <a:endParaRPr lang="nb-NO">
              <a:sym typeface="Wingdings" panose="05000000000000000000" pitchFamily="2" charset="2"/>
            </a:endParaRPr>
          </a:p>
          <a:p>
            <a:r>
              <a:rPr lang="nb-NO">
                <a:sym typeface="Wingdings" panose="05000000000000000000" pitchFamily="2" charset="2"/>
              </a:rPr>
              <a:t>Vi kommer nå til å gjennomgå de ulike prototypene. </a:t>
            </a:r>
          </a:p>
          <a:p>
            <a:r>
              <a:rPr lang="nb-NO">
                <a:sym typeface="Wingdings" panose="05000000000000000000" pitchFamily="2" charset="2"/>
              </a:rPr>
              <a:t>Men husk at dette er prototyper, og ikke ferdige løsninger.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F55AF-C273-4C70-9D93-DC65D263CFC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45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6630" y="4016123"/>
            <a:ext cx="15544800" cy="1200329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6630" y="5467732"/>
            <a:ext cx="15544800" cy="2628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010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6949603" y="9631872"/>
            <a:ext cx="684162" cy="547688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2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2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71" y="596678"/>
            <a:ext cx="16837494" cy="120251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71" y="2020532"/>
            <a:ext cx="16837494" cy="72275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0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554545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6482588" y="9631872"/>
            <a:ext cx="853932" cy="5476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87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2003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69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" y="411959"/>
            <a:ext cx="16459200" cy="12003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" y="2888685"/>
            <a:ext cx="8080376" cy="672726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36091" y="1929044"/>
            <a:ext cx="8083550" cy="959644"/>
          </a:xfrm>
        </p:spPr>
        <p:txBody>
          <a:bodyPr anchor="t" anchorCtr="0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36091" y="2888685"/>
            <a:ext cx="8083550" cy="6727262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437" y="1929042"/>
            <a:ext cx="8083550" cy="959644"/>
          </a:xfrm>
        </p:spPr>
        <p:txBody>
          <a:bodyPr anchor="t" anchorCtr="0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28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2003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108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76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3" y="829211"/>
            <a:ext cx="6016626" cy="1323439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6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4576" y="7343122"/>
            <a:ext cx="10972800" cy="707886"/>
          </a:xfrm>
          <a:prstGeom prst="rect">
            <a:avLst/>
          </a:prstGeo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363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2003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2400302"/>
            <a:ext cx="16459200" cy="67889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22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4972943" y="411958"/>
            <a:ext cx="2400657" cy="87772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8936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6519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6631" y="4016123"/>
            <a:ext cx="15544800" cy="1246496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6631" y="5467733"/>
            <a:ext cx="15544800" cy="2628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502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/>
        </p:nvSpPr>
        <p:spPr>
          <a:xfrm>
            <a:off x="16949603" y="9631873"/>
            <a:ext cx="684162" cy="547688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2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2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71" y="596678"/>
            <a:ext cx="16837494" cy="120251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71" y="2020532"/>
            <a:ext cx="16837494" cy="72275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399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600520"/>
          </a:xfrm>
          <a:prstGeom prst="rect">
            <a:avLst/>
          </a:prstGeo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001">
                <a:solidFill>
                  <a:schemeClr val="tx1">
                    <a:tint val="75000"/>
                  </a:schemeClr>
                </a:solidFill>
              </a:defRPr>
            </a:lvl1pPr>
            <a:lvl2pPr marL="91437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5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131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4pPr>
            <a:lvl5pPr marL="3657509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6pPr>
            <a:lvl7pPr marL="5486264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8pPr>
            <a:lvl9pPr marL="7315017" indent="0">
              <a:buNone/>
              <a:defRPr sz="28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6482588" y="9631873"/>
            <a:ext cx="853932" cy="5476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0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246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1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1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876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" y="411959"/>
            <a:ext cx="16459200" cy="120032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40" y="2888685"/>
            <a:ext cx="8080376" cy="6727262"/>
          </a:xfrm>
        </p:spPr>
        <p:txBody>
          <a:bodyPr/>
          <a:lstStyle>
            <a:lvl1pPr>
              <a:defRPr sz="4800"/>
            </a:lvl1pPr>
            <a:lvl2pPr>
              <a:defRPr sz="4001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36092" y="1929044"/>
            <a:ext cx="8083550" cy="959645"/>
          </a:xfrm>
        </p:spPr>
        <p:txBody>
          <a:bodyPr anchor="t" anchorCtr="0"/>
          <a:lstStyle>
            <a:lvl1pPr marL="0" indent="0">
              <a:buNone/>
              <a:defRPr sz="4800" b="1"/>
            </a:lvl1pPr>
            <a:lvl2pPr marL="914378" indent="0">
              <a:buNone/>
              <a:defRPr sz="4001" b="1"/>
            </a:lvl2pPr>
            <a:lvl3pPr marL="1828755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4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36092" y="2888685"/>
            <a:ext cx="8083550" cy="6727262"/>
          </a:xfrm>
        </p:spPr>
        <p:txBody>
          <a:bodyPr/>
          <a:lstStyle>
            <a:lvl1pPr>
              <a:defRPr sz="4800"/>
            </a:lvl1pPr>
            <a:lvl2pPr>
              <a:defRPr sz="4001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438" y="1929043"/>
            <a:ext cx="8083550" cy="959645"/>
          </a:xfrm>
        </p:spPr>
        <p:txBody>
          <a:bodyPr anchor="t" anchorCtr="0"/>
          <a:lstStyle>
            <a:lvl1pPr marL="0" indent="0">
              <a:buNone/>
              <a:defRPr sz="4800" b="1"/>
            </a:lvl1pPr>
            <a:lvl2pPr marL="914378" indent="0">
              <a:buNone/>
              <a:defRPr sz="4001" b="1"/>
            </a:lvl2pPr>
            <a:lvl3pPr marL="1828755" indent="0">
              <a:buNone/>
              <a:defRPr sz="3600" b="1"/>
            </a:lvl3pPr>
            <a:lvl4pPr marL="2743131" indent="0">
              <a:buNone/>
              <a:defRPr sz="3200" b="1"/>
            </a:lvl4pPr>
            <a:lvl5pPr marL="3657509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4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167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246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34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982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3" y="782852"/>
            <a:ext cx="6016626" cy="1369799"/>
          </a:xfrm>
          <a:prstGeom prst="rect">
            <a:avLst/>
          </a:prstGeom>
        </p:spPr>
        <p:txBody>
          <a:bodyPr anchor="b"/>
          <a:lstStyle>
            <a:lvl1pPr algn="l">
              <a:defRPr sz="4001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1" cy="8779670"/>
          </a:xfrm>
          <a:prstGeom prst="rect">
            <a:avLst/>
          </a:prstGeom>
        </p:spPr>
        <p:txBody>
          <a:bodyPr/>
          <a:lstStyle>
            <a:lvl1pPr>
              <a:defRPr sz="6401"/>
            </a:lvl1pPr>
            <a:lvl2pPr>
              <a:defRPr sz="5600"/>
            </a:lvl2pPr>
            <a:lvl3pPr>
              <a:defRPr sz="4800"/>
            </a:lvl3pPr>
            <a:lvl4pPr>
              <a:defRPr sz="4001"/>
            </a:lvl4pPr>
            <a:lvl5pPr>
              <a:defRPr sz="4001"/>
            </a:lvl5pPr>
            <a:lvl6pPr>
              <a:defRPr sz="4001"/>
            </a:lvl6pPr>
            <a:lvl7pPr>
              <a:defRPr sz="4001"/>
            </a:lvl7pPr>
            <a:lvl8pPr>
              <a:defRPr sz="4001"/>
            </a:lvl8pPr>
            <a:lvl9pPr>
              <a:defRPr sz="4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914403" y="2152654"/>
            <a:ext cx="6016626" cy="7036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/>
            </a:lvl1pPr>
            <a:lvl2pPr marL="914378" indent="0">
              <a:buNone/>
              <a:defRPr sz="2400"/>
            </a:lvl2pPr>
            <a:lvl3pPr marL="1828755" indent="0">
              <a:buNone/>
              <a:defRPr sz="2000"/>
            </a:lvl3pPr>
            <a:lvl4pPr marL="2743131" indent="0">
              <a:buNone/>
              <a:defRPr sz="1800"/>
            </a:lvl4pPr>
            <a:lvl5pPr marL="3657509" indent="0">
              <a:buNone/>
              <a:defRPr sz="1800"/>
            </a:lvl5pPr>
            <a:lvl6pPr marL="4571886" indent="0">
              <a:buNone/>
              <a:defRPr sz="1800"/>
            </a:lvl6pPr>
            <a:lvl7pPr marL="5486264" indent="0">
              <a:buNone/>
              <a:defRPr sz="1800"/>
            </a:lvl7pPr>
            <a:lvl8pPr marL="6400640" indent="0">
              <a:buNone/>
              <a:defRPr sz="1800"/>
            </a:lvl8pPr>
            <a:lvl9pPr marL="731501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88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584576" y="7342995"/>
            <a:ext cx="10972800" cy="708014"/>
          </a:xfrm>
          <a:prstGeom prst="rect">
            <a:avLst/>
          </a:prstGeom>
        </p:spPr>
        <p:txBody>
          <a:bodyPr anchor="b"/>
          <a:lstStyle>
            <a:lvl1pPr algn="l">
              <a:defRPr sz="4001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1"/>
            </a:lvl1pPr>
            <a:lvl2pPr marL="914378" indent="0">
              <a:buNone/>
              <a:defRPr sz="5600"/>
            </a:lvl2pPr>
            <a:lvl3pPr marL="1828755" indent="0">
              <a:buNone/>
              <a:defRPr sz="4800"/>
            </a:lvl3pPr>
            <a:lvl4pPr marL="2743131" indent="0">
              <a:buNone/>
              <a:defRPr sz="4001"/>
            </a:lvl4pPr>
            <a:lvl5pPr marL="3657509" indent="0">
              <a:buNone/>
              <a:defRPr sz="4001"/>
            </a:lvl5pPr>
            <a:lvl6pPr marL="4571886" indent="0">
              <a:buNone/>
              <a:defRPr sz="4001"/>
            </a:lvl6pPr>
            <a:lvl7pPr marL="5486264" indent="0">
              <a:buNone/>
              <a:defRPr sz="4001"/>
            </a:lvl7pPr>
            <a:lvl8pPr marL="6400640" indent="0">
              <a:buNone/>
              <a:defRPr sz="4001"/>
            </a:lvl8pPr>
            <a:lvl9pPr marL="7315017" indent="0">
              <a:buNone/>
              <a:defRPr sz="4001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584576" y="8051008"/>
            <a:ext cx="10972800" cy="1207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1"/>
            </a:lvl1pPr>
            <a:lvl2pPr marL="914378" indent="0">
              <a:buNone/>
              <a:defRPr sz="2400"/>
            </a:lvl2pPr>
            <a:lvl3pPr marL="1828755" indent="0">
              <a:buNone/>
              <a:defRPr sz="2000"/>
            </a:lvl3pPr>
            <a:lvl4pPr marL="2743131" indent="0">
              <a:buNone/>
              <a:defRPr sz="1800"/>
            </a:lvl4pPr>
            <a:lvl5pPr marL="3657509" indent="0">
              <a:buNone/>
              <a:defRPr sz="1800"/>
            </a:lvl5pPr>
            <a:lvl6pPr marL="4571886" indent="0">
              <a:buNone/>
              <a:defRPr sz="1800"/>
            </a:lvl6pPr>
            <a:lvl7pPr marL="5486264" indent="0">
              <a:buNone/>
              <a:defRPr sz="1800"/>
            </a:lvl7pPr>
            <a:lvl8pPr marL="6400640" indent="0">
              <a:buNone/>
              <a:defRPr sz="1800"/>
            </a:lvl8pPr>
            <a:lvl9pPr marL="731501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411959"/>
            <a:ext cx="16459200" cy="1246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849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4972944" y="411959"/>
            <a:ext cx="2400657" cy="87772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338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6949603" y="9631873"/>
            <a:ext cx="684162" cy="547688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2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2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71" y="596678"/>
            <a:ext cx="16837494" cy="120251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71" y="2020532"/>
            <a:ext cx="16837494" cy="7227548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1957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0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7CAF720-515B-461D-832C-DA87FCC5165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430000" y="-12700"/>
            <a:ext cx="6858000" cy="10299701"/>
          </a:xfrm>
        </p:spPr>
        <p:txBody>
          <a:bodyPr/>
          <a:lstStyle>
            <a:lvl1pPr marL="0" indent="0">
              <a:buNone/>
              <a:defRPr sz="2801">
                <a:latin typeface="+mj-lt"/>
              </a:defRPr>
            </a:lvl1pPr>
          </a:lstStyle>
          <a:p>
            <a:r>
              <a:rPr lang="nb-NO"/>
              <a:t>Sett inn bilde</a:t>
            </a:r>
          </a:p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A3518-4FDB-4E05-A9A1-F924FDB64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43930"/>
            <a:ext cx="9948996" cy="120032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err="1"/>
              <a:t>Bakgrunn</a:t>
            </a:r>
            <a:r>
              <a:rPr lang="en-US"/>
              <a:t> (m/</a:t>
            </a:r>
            <a:r>
              <a:rPr lang="en-US" err="1"/>
              <a:t>bilde</a:t>
            </a:r>
            <a:r>
              <a:rPr lang="en-US"/>
              <a:t>)</a:t>
            </a:r>
            <a:endParaRPr lang="nb-N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1FA58-E560-4DD2-98EF-85C1388C5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86CA8-987E-4286-898D-73C1DB102DC4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EF52998-08F2-42E6-80DF-61E2455A4DF2}"/>
              </a:ext>
            </a:extLst>
          </p:cNvPr>
          <p:cNvCxnSpPr>
            <a:cxnSpLocks/>
          </p:cNvCxnSpPr>
          <p:nvPr userDrawn="1"/>
        </p:nvCxnSpPr>
        <p:spPr>
          <a:xfrm>
            <a:off x="11430000" y="-14176"/>
            <a:ext cx="0" cy="10301177"/>
          </a:xfrm>
          <a:prstGeom prst="line">
            <a:avLst/>
          </a:prstGeom>
          <a:ln w="38100">
            <a:solidFill>
              <a:srgbClr val="00509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04689D-B767-44C2-91FA-AB63A27EB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2" y="2816944"/>
            <a:ext cx="9950450" cy="6527087"/>
          </a:xfrm>
        </p:spPr>
        <p:txBody>
          <a:bodyPr/>
          <a:lstStyle>
            <a:lvl1pPr>
              <a:defRPr sz="4001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punkter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894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4C31FF-FBA0-4DC4-B7A0-1CDC28413C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6129225"/>
              </p:ext>
            </p:extLst>
          </p:nvPr>
        </p:nvGraphicFramePr>
        <p:xfrm>
          <a:off x="2382" y="2382"/>
          <a:ext cx="2382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64C31FF-FBA0-4DC4-B7A0-1CDC28413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93FCDCF-BA29-4705-8163-232F25A9D1C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381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5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847670" y="9727022"/>
            <a:ext cx="1584176" cy="492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9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08351" y="9732827"/>
            <a:ext cx="9026133" cy="486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99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05542" y="9727022"/>
            <a:ext cx="864096" cy="4924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9">
                <a:solidFill>
                  <a:schemeClr val="tx2"/>
                </a:solidFill>
              </a:defRPr>
            </a:lvl1pPr>
          </a:lstStyle>
          <a:p>
            <a:fld id="{98F0E40C-7BDB-4B48-9A53-25BCD6350548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7794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2477" y="476252"/>
            <a:ext cx="16783050" cy="1047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175527" y="2552702"/>
            <a:ext cx="9360000" cy="701992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2477" y="2497934"/>
            <a:ext cx="6684644" cy="7074695"/>
          </a:xfrm>
          <a:prstGeom prst="rect">
            <a:avLst/>
          </a:prstGeom>
        </p:spPr>
        <p:txBody>
          <a:bodyPr/>
          <a:lstStyle>
            <a:lvl1pPr>
              <a:tabLst>
                <a:tab pos="7543800" algn="r"/>
              </a:tabLst>
              <a:defRPr>
                <a:latin typeface="+mn-lt"/>
              </a:defRPr>
            </a:lvl1pPr>
            <a:lvl2pPr>
              <a:tabLst>
                <a:tab pos="7543800" algn="r"/>
              </a:tabLst>
              <a:defRPr>
                <a:latin typeface="+mj-lt"/>
              </a:defRPr>
            </a:lvl2pPr>
            <a:lvl3pPr>
              <a:tabLst>
                <a:tab pos="7543800" algn="r"/>
              </a:tabLst>
              <a:defRPr>
                <a:latin typeface="+mn-lt"/>
              </a:defRPr>
            </a:lvl3pPr>
            <a:lvl4pPr>
              <a:tabLst>
                <a:tab pos="7543800" algn="r"/>
              </a:tabLst>
              <a:defRPr>
                <a:latin typeface="+mn-lt"/>
              </a:defRPr>
            </a:lvl4pPr>
            <a:lvl5pPr>
              <a:tabLst>
                <a:tab pos="7543800" algn="r"/>
              </a:tabLst>
              <a:defRPr baseline="0">
                <a:latin typeface="+mn-lt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C932B1-062B-489C-833C-DA2B2CB995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BCDB15-8427-479E-ABFC-7931E28ED3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3CCE21-0F43-465D-A95C-235E160BA0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3738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uid - Tru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8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57" userDrawn="1">
          <p15:clr>
            <a:srgbClr val="FBAE40"/>
          </p15:clr>
        </p15:guide>
        <p15:guide id="9" pos="2154" userDrawn="1">
          <p15:clr>
            <a:srgbClr val="FBAE40"/>
          </p15:clr>
        </p15:guide>
        <p15:guide id="10" pos="7563" userDrawn="1">
          <p15:clr>
            <a:srgbClr val="FBAE40"/>
          </p15:clr>
        </p15:guide>
        <p15:guide id="11" pos="9366" userDrawn="1">
          <p15:clr>
            <a:srgbClr val="FBAE40"/>
          </p15:clr>
        </p15:guide>
        <p15:guide id="12" pos="4860" userDrawn="1">
          <p15:clr>
            <a:srgbClr val="FBAE40"/>
          </p15:clr>
        </p15:guide>
        <p15:guide id="13" pos="3054" userDrawn="1">
          <p15:clr>
            <a:srgbClr val="FBAE40"/>
          </p15:clr>
        </p15:guide>
        <p15:guide id="14" pos="1253" userDrawn="1">
          <p15:clr>
            <a:srgbClr val="FBAE40"/>
          </p15:clr>
        </p15:guide>
        <p15:guide id="15" pos="6662" userDrawn="1">
          <p15:clr>
            <a:srgbClr val="FBAE40"/>
          </p15:clr>
        </p15:guide>
        <p15:guide id="16" pos="8465" userDrawn="1">
          <p15:clr>
            <a:srgbClr val="FBAE40"/>
          </p15:clr>
        </p15:guide>
        <p15:guide id="17" pos="10268" userDrawn="1">
          <p15:clr>
            <a:srgbClr val="FBAE40"/>
          </p15:clr>
        </p15:guide>
        <p15:guide id="18" orient="horz" pos="2514" userDrawn="1">
          <p15:clr>
            <a:srgbClr val="FBAE40"/>
          </p15:clr>
        </p15:guide>
        <p15:guide id="19" orient="horz" pos="1794" userDrawn="1">
          <p15:clr>
            <a:srgbClr val="FBAE40"/>
          </p15:clr>
        </p15:guide>
        <p15:guide id="20" orient="horz" pos="1073" userDrawn="1">
          <p15:clr>
            <a:srgbClr val="FBAE40"/>
          </p15:clr>
        </p15:guide>
        <p15:guide id="21" orient="horz" pos="3963" userDrawn="1">
          <p15:clr>
            <a:srgbClr val="FBAE40"/>
          </p15:clr>
        </p15:guide>
        <p15:guide id="22" orient="horz" pos="4686" userDrawn="1">
          <p15:clr>
            <a:srgbClr val="FBAE40"/>
          </p15:clr>
        </p15:guide>
        <p15:guide id="23" orient="horz" pos="5406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954784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ktside_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5420808"/>
              </p:ext>
            </p:extLst>
          </p:nvPr>
        </p:nvGraphicFramePr>
        <p:xfrm>
          <a:off x="3177" y="3177"/>
          <a:ext cx="3174" cy="3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77" y="3177"/>
                        <a:ext cx="3174" cy="3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E1CBD82-C551-464C-A973-FB901DF3D22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3812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4796" b="0" i="0" baseline="0"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" name="Tittel 6"/>
          <p:cNvSpPr>
            <a:spLocks noGrp="1"/>
          </p:cNvSpPr>
          <p:nvPr>
            <p:ph type="title" hasCustomPrompt="1"/>
          </p:nvPr>
        </p:nvSpPr>
        <p:spPr>
          <a:xfrm>
            <a:off x="1079105" y="1140746"/>
            <a:ext cx="16129793" cy="80727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algn="l">
              <a:spcBef>
                <a:spcPts val="1199"/>
              </a:spcBef>
              <a:defRPr sz="4796">
                <a:solidFill>
                  <a:schemeClr val="accent2"/>
                </a:solidFill>
                <a:latin typeface="Segoe UI"/>
                <a:cs typeface="Segoe U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105" y="2551212"/>
            <a:ext cx="16129793" cy="691276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517854" indent="-431547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/>
              <a:buChar char="•"/>
              <a:defRPr sz="3197" baseline="0">
                <a:solidFill>
                  <a:schemeClr val="accent2"/>
                </a:solidFill>
                <a:latin typeface="Segoe UI"/>
              </a:defRPr>
            </a:lvl1pPr>
            <a:lvl2pPr marL="1438488" indent="-431547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/>
              <a:buChar char="•"/>
              <a:defRPr sz="2397">
                <a:solidFill>
                  <a:schemeClr val="accent2"/>
                </a:solidFill>
                <a:latin typeface="Segoe UI"/>
              </a:defRPr>
            </a:lvl2pPr>
            <a:lvl3pPr marL="2157732" indent="-431547">
              <a:lnSpc>
                <a:spcPct val="100000"/>
              </a:lnSpc>
              <a:spcBef>
                <a:spcPts val="1398"/>
              </a:spcBef>
              <a:spcAft>
                <a:spcPts val="0"/>
              </a:spcAft>
              <a:buClr>
                <a:schemeClr val="accent6"/>
              </a:buClr>
              <a:buSzPct val="110000"/>
              <a:buFont typeface="Arial"/>
              <a:buChar char="•"/>
              <a:tabLst>
                <a:tab pos="2890079" algn="l"/>
              </a:tabLst>
              <a:defRPr sz="1998">
                <a:solidFill>
                  <a:schemeClr val="accent2"/>
                </a:solidFill>
                <a:latin typeface="Segoe UI"/>
              </a:defRPr>
            </a:lvl3pPr>
            <a:lvl4pPr marL="3532319" indent="-697665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2798"/>
            </a:lvl4pPr>
            <a:lvl5pPr marL="4281597" indent="-697665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SzPct val="125000"/>
              <a:buFont typeface="Wingdings" charset="2"/>
              <a:buChar char="§"/>
              <a:defRPr sz="2397"/>
            </a:lvl5pPr>
            <a:lvl6pPr>
              <a:defRPr sz="2798"/>
            </a:lvl6pPr>
            <a:lvl7pPr>
              <a:defRPr sz="2798"/>
            </a:lvl7pPr>
            <a:lvl8pPr>
              <a:defRPr sz="2798"/>
            </a:lvl8pPr>
            <a:lvl9pPr>
              <a:defRPr sz="2798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225556354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AB6785F-358C-42A2-FD10-9A7F18E377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182503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622" imgH="623" progId="TCLayout.ActiveDocument.1">
                  <p:embed/>
                </p:oleObj>
              </mc:Choice>
              <mc:Fallback>
                <p:oleObj name="think-cell Slide" r:id="rId14" imgW="622" imgH="6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8AB6785F-358C-42A2-FD10-9A7F18E37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726FE0-4D31-D6FD-2B9A-0CAAA4CF7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833507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726FE0-4D31-D6FD-2B9A-0CAAA4CF7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47699" y="411959"/>
            <a:ext cx="1691763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47699" y="1873046"/>
            <a:ext cx="16917630" cy="731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46361" y="9601837"/>
            <a:ext cx="5040090" cy="40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685800" indent="-6858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Arial"/>
          <a:ea typeface="+mn-ea"/>
          <a:cs typeface="Arial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Arial"/>
          <a:ea typeface="+mn-ea"/>
          <a:cs typeface="Arial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Arial"/>
          <a:ea typeface="+mn-ea"/>
          <a:cs typeface="Arial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Arial"/>
          <a:ea typeface="+mn-ea"/>
          <a:cs typeface="Arial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E1E7B9-2666-C1CB-8CC7-BB58155F28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27448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CE1E7B9-2666-C1CB-8CC7-BB58155F28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47699" y="411959"/>
            <a:ext cx="16917630" cy="12003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47699" y="1873046"/>
            <a:ext cx="16917630" cy="731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6362" y="9601838"/>
            <a:ext cx="5040090" cy="4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0" r:id="rId16"/>
    <p:sldLayoutId id="2147483691" r:id="rId17"/>
    <p:sldLayoutId id="2147483692" r:id="rId18"/>
    <p:sldLayoutId id="2147483693" r:id="rId19"/>
  </p:sldLayoutIdLst>
  <p:txStyles>
    <p:titleStyle>
      <a:lvl1pPr algn="l" defTabSz="914378" rtl="0" eaLnBrk="1" latinLnBrk="0" hangingPunct="1">
        <a:spcBef>
          <a:spcPct val="0"/>
        </a:spcBef>
        <a:buNone/>
        <a:defRPr sz="7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685784" indent="-685784" algn="l" defTabSz="914378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Arial"/>
          <a:ea typeface="+mn-ea"/>
          <a:cs typeface="Arial"/>
        </a:defRPr>
      </a:lvl1pPr>
      <a:lvl2pPr marL="1485863" indent="-571485" algn="l" defTabSz="914378" rtl="0" eaLnBrk="1" latinLnBrk="0" hangingPunct="1">
        <a:spcBef>
          <a:spcPct val="20000"/>
        </a:spcBef>
        <a:buFont typeface="Arial"/>
        <a:buChar char="–"/>
        <a:defRPr sz="4001" kern="1200">
          <a:solidFill>
            <a:schemeClr val="tx1"/>
          </a:solidFill>
          <a:latin typeface="Arial"/>
          <a:ea typeface="+mn-ea"/>
          <a:cs typeface="Arial"/>
        </a:defRPr>
      </a:lvl2pPr>
      <a:lvl3pPr marL="2285943" indent="-457188" algn="l" defTabSz="91437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Arial"/>
          <a:ea typeface="+mn-ea"/>
          <a:cs typeface="Arial"/>
        </a:defRPr>
      </a:lvl3pPr>
      <a:lvl4pPr marL="3200321" indent="-457188" algn="l" defTabSz="914378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4114697" indent="-457188" algn="l" defTabSz="914378" rtl="0" eaLnBrk="1" latinLnBrk="0" hangingPunct="1">
        <a:spcBef>
          <a:spcPct val="20000"/>
        </a:spcBef>
        <a:buFont typeface="Arial"/>
        <a:buChar char="»"/>
        <a:defRPr sz="2801" kern="1200">
          <a:solidFill>
            <a:schemeClr val="tx1"/>
          </a:solidFill>
          <a:latin typeface="Arial"/>
          <a:ea typeface="+mn-ea"/>
          <a:cs typeface="Arial"/>
        </a:defRPr>
      </a:lvl5pPr>
      <a:lvl6pPr marL="5029074" indent="-457188" algn="l" defTabSz="914378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914378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9" indent="-457188" algn="l" defTabSz="914378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5" indent="-457188" algn="l" defTabSz="914378" rtl="0" eaLnBrk="1" latinLnBrk="0" hangingPunct="1">
        <a:spcBef>
          <a:spcPct val="20000"/>
        </a:spcBef>
        <a:buFont typeface="Arial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5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1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9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4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7" algn="l" defTabSz="91437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11" Type="http://schemas.openxmlformats.org/officeDocument/2006/relationships/image" Target="../media/image44.png"/><Relationship Id="rId5" Type="http://schemas.openxmlformats.org/officeDocument/2006/relationships/image" Target="../media/image1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2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7.png"/><Relationship Id="rId4" Type="http://schemas.openxmlformats.org/officeDocument/2006/relationships/image" Target="../media/image5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5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sv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67.svg"/><Relationship Id="rId12" Type="http://schemas.openxmlformats.org/officeDocument/2006/relationships/image" Target="../media/image58.sv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2.svg"/><Relationship Id="rId20" Type="http://schemas.openxmlformats.org/officeDocument/2006/relationships/image" Target="../media/image66.png"/><Relationship Id="rId1" Type="http://schemas.openxmlformats.org/officeDocument/2006/relationships/tags" Target="../tags/tag13.xml"/><Relationship Id="rId6" Type="http://schemas.openxmlformats.org/officeDocument/2006/relationships/customXml" Target="../ink/ink1.xml"/><Relationship Id="rId11" Type="http://schemas.openxmlformats.org/officeDocument/2006/relationships/image" Target="../media/image57.png"/><Relationship Id="rId5" Type="http://schemas.openxmlformats.org/officeDocument/2006/relationships/image" Target="../media/image4.emf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19" Type="http://schemas.openxmlformats.org/officeDocument/2006/relationships/image" Target="../media/image65.svg"/><Relationship Id="rId4" Type="http://schemas.openxmlformats.org/officeDocument/2006/relationships/oleObject" Target="../embeddings/oleObject9.bin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2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5.xml"/><Relationship Id="rId7" Type="http://schemas.openxmlformats.org/officeDocument/2006/relationships/hyperlink" Target="https://medium.com/productmanagement101/design-sprints-at-google-85ff62fed5f8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2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sv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5" Type="http://schemas.openxmlformats.org/officeDocument/2006/relationships/image" Target="../media/image40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86377" y="3740150"/>
            <a:ext cx="11315247" cy="575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b="1" dirty="0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Styringsgruppemøte</a:t>
            </a:r>
            <a:endParaRPr lang="en-US" sz="64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6400"/>
              </a:lnSpc>
            </a:pPr>
            <a:r>
              <a:rPr lang="en-US" sz="6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28.08.23</a:t>
            </a:r>
          </a:p>
          <a:p>
            <a:pPr algn="ctr">
              <a:lnSpc>
                <a:spcPts val="6400"/>
              </a:lnSpc>
            </a:pPr>
            <a:endParaRPr lang="en-US" sz="64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6400"/>
              </a:lnSpc>
            </a:pPr>
            <a:r>
              <a:rPr lang="en-US" sz="6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DESIGNSPRINT</a:t>
            </a:r>
          </a:p>
          <a:p>
            <a:pPr algn="ctr">
              <a:lnSpc>
                <a:spcPts val="6400"/>
              </a:lnSpc>
            </a:pPr>
            <a:r>
              <a:rPr lang="en-US" sz="6400" b="1" dirty="0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FRAMTIDAS FELLESADMINISTRASJON</a:t>
            </a:r>
          </a:p>
          <a:p>
            <a:pPr algn="ctr">
              <a:lnSpc>
                <a:spcPts val="6400"/>
              </a:lnSpc>
            </a:pPr>
            <a:endParaRPr lang="en-US" sz="6400" b="1" dirty="0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454721" y="476970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8" y="0"/>
                </a:lnTo>
                <a:lnTo>
                  <a:pt x="3901188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 rot="-10800000">
            <a:off x="0" y="0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 rot="-10800000" flipH="1">
            <a:off x="-3396778" y="6863279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Freeform 7"/>
          <p:cNvSpPr/>
          <p:nvPr/>
        </p:nvSpPr>
        <p:spPr>
          <a:xfrm>
            <a:off x="15285275" y="791308"/>
            <a:ext cx="2240081" cy="3449951"/>
          </a:xfrm>
          <a:custGeom>
            <a:avLst/>
            <a:gdLst/>
            <a:ahLst/>
            <a:cxnLst/>
            <a:rect l="l" t="t" r="r" b="b"/>
            <a:pathLst>
              <a:path w="2240081" h="3449951">
                <a:moveTo>
                  <a:pt x="0" y="0"/>
                </a:moveTo>
                <a:lnTo>
                  <a:pt x="2240080" y="0"/>
                </a:lnTo>
                <a:lnTo>
                  <a:pt x="2240080" y="3449951"/>
                </a:lnTo>
                <a:lnTo>
                  <a:pt x="0" y="34499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93895"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123603" y="7005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678105" y="1518389"/>
            <a:ext cx="5480392" cy="212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endParaRPr lang="en-US" sz="5600" b="1">
              <a:solidFill>
                <a:srgbClr val="EF8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EF8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1</a:t>
            </a:r>
          </a:p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EF8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“STATUS QUO”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8104" y="4010886"/>
            <a:ext cx="8685096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Eksisterende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organisasjonsstruktur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beholdes</a:t>
            </a: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Etablering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koordineringsnettverk</a:t>
            </a: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7B5EB711-3EFA-C1A4-EADF-D7BF658C318B}"/>
              </a:ext>
            </a:extLst>
          </p:cNvPr>
          <p:cNvSpPr txBox="1"/>
          <p:nvPr/>
        </p:nvSpPr>
        <p:spPr>
          <a:xfrm>
            <a:off x="11164126" y="2425188"/>
            <a:ext cx="5010152" cy="43416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OPPDRAG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formell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status quo.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effektive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mekanismer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koordinering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prioritering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4879C5A-60E0-B6CF-6E8A-26C6BC586B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6781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4879C5A-60E0-B6CF-6E8A-26C6BC586B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 flipH="1">
            <a:off x="13123603" y="7005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934120" y="0"/>
            <a:ext cx="12794494" cy="14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endParaRPr lang="en-US" sz="5600" b="1">
              <a:solidFill>
                <a:srgbClr val="EF8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EF8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1: “STATUS QUO”</a:t>
            </a:r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5FC183-563C-9C3E-6BD6-44B1E5E635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"/>
          <a:stretch/>
        </p:blipFill>
        <p:spPr bwMode="auto">
          <a:xfrm>
            <a:off x="934120" y="2186702"/>
            <a:ext cx="16419760" cy="758562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176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888607" flipH="1">
            <a:off x="-4396850" y="7447281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9142295" cy="14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2: </a:t>
            </a:r>
          </a:p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“DET VI MÅ LYKKES MED”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7754" y="3575131"/>
            <a:ext cx="8306246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628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En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tydeligere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styringsstruktur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 (Governance)</a:t>
            </a:r>
            <a:endParaRPr lang="nb-NO">
              <a:latin typeface="Open Sans"/>
              <a:ea typeface="Open Sans"/>
              <a:cs typeface="Open Sans"/>
            </a:endParaRPr>
          </a:p>
          <a:p>
            <a:pPr marL="259080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628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Helhetlig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forvaltning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prioritering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av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gjennomgående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tjenester</a:t>
            </a:r>
            <a:endParaRPr lang="en-US" sz="32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marL="259080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628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En samlet,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styrket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utviklingskraft</a:t>
            </a:r>
            <a:endParaRPr lang="en-US" sz="32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marL="259080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1628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Bedre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koordinering</a:t>
            </a:r>
            <a:endParaRPr lang="en-US" sz="32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marL="71628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endParaRPr lang="en-US" sz="3200">
              <a:solidFill>
                <a:srgbClr val="545454"/>
              </a:solidFill>
              <a:latin typeface="Open Sans"/>
              <a:ea typeface="Open Sans"/>
              <a:cs typeface="Open Sans"/>
            </a:endParaRPr>
          </a:p>
          <a:p>
            <a:pPr marL="716280" lvl="1" indent="-457200">
              <a:lnSpc>
                <a:spcPts val="3360"/>
              </a:lnSpc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Helhetlig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PBO-</a:t>
            </a:r>
            <a:r>
              <a:rPr lang="en-US" sz="3200" err="1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prosess</a:t>
            </a:r>
            <a:r>
              <a:rPr lang="en-US" sz="32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 for FA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EE3D7D-6EAE-7E07-9CD0-926DBB444561}"/>
              </a:ext>
            </a:extLst>
          </p:cNvPr>
          <p:cNvSpPr txBox="1"/>
          <p:nvPr/>
        </p:nvSpPr>
        <p:spPr>
          <a:xfrm>
            <a:off x="10166203" y="1467998"/>
            <a:ext cx="6179525" cy="48240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OPPDRAG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Virksomhetsstyring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utvikling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innbefatter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VIRK, DOKU, DP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TUT. 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suppleres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seksjoner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HR/HMS, IT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ØK.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15336078" cy="71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2: “DET VI MÅ LYKKES MED”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1B2A6-7F45-1DBA-1194-C742518A4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1700241"/>
            <a:ext cx="14679706" cy="82401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343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15336078" cy="71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2: “DET VI MÅ LYKKES MED”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355969-FF1E-F749-8F7B-8F50410092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31" y="1726856"/>
            <a:ext cx="15423823" cy="856014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988F8B-175D-E02C-FCAC-06C7BD8B06A3}"/>
              </a:ext>
            </a:extLst>
          </p:cNvPr>
          <p:cNvSpPr txBox="1"/>
          <p:nvPr/>
        </p:nvSpPr>
        <p:spPr>
          <a:xfrm rot="19904025">
            <a:off x="-9379" y="2136410"/>
            <a:ext cx="772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>
                <a:solidFill>
                  <a:srgbClr val="FF0000"/>
                </a:solidFill>
              </a:rPr>
              <a:t>FORSLAG TIL ENHETER SOM KAN INNGÅ I NY ORGANISERING</a:t>
            </a:r>
            <a:endParaRPr lang="nb-NO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8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625288" y="832267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678105" y="2013589"/>
            <a:ext cx="7465895" cy="212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EF8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3: “INTEGRASJON”</a:t>
            </a:r>
          </a:p>
          <a:p>
            <a:pPr>
              <a:lnSpc>
                <a:spcPts val="5544"/>
              </a:lnSpc>
            </a:pPr>
            <a:endParaRPr lang="en-US" sz="5600" b="1">
              <a:solidFill>
                <a:srgbClr val="EF8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78106" y="3813715"/>
            <a:ext cx="8608895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Enkel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justering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sammenlignet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dagens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avdelingsstrukturer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Berørte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enhetene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går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IT, HR/HMS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ØK-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avdelingen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D44EF2-D721-889B-3A8E-E11BF84A1673}"/>
              </a:ext>
            </a:extLst>
          </p:cNvPr>
          <p:cNvSpPr txBox="1"/>
          <p:nvPr/>
        </p:nvSpPr>
        <p:spPr>
          <a:xfrm>
            <a:off x="10961459" y="2490291"/>
            <a:ext cx="5766891" cy="48240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OPPDRAG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konfigurasjon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de fire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enhetene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inngår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(HR/HMS, IT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ØK). 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grunn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tidligere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endringer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reverseres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625288" y="832267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685800" y="625008"/>
            <a:ext cx="14173200" cy="14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EF8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3: “INTEGRASJON”</a:t>
            </a:r>
          </a:p>
          <a:p>
            <a:pPr>
              <a:lnSpc>
                <a:spcPts val="5544"/>
              </a:lnSpc>
            </a:pPr>
            <a:endParaRPr lang="en-US" sz="5600" b="1">
              <a:solidFill>
                <a:srgbClr val="EF8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43A8C-56A1-EFEB-9463-FBB0D6490B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684" y="1726415"/>
            <a:ext cx="14022257" cy="84034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629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4625288" y="832267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>
            <a:off x="813741" y="5544614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685800" y="625008"/>
            <a:ext cx="14173200" cy="14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EF81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3: “INTEGRASJON”</a:t>
            </a:r>
          </a:p>
          <a:p>
            <a:pPr>
              <a:lnSpc>
                <a:spcPts val="5544"/>
              </a:lnSpc>
            </a:pPr>
            <a:endParaRPr lang="en-US" sz="5600" b="1">
              <a:solidFill>
                <a:srgbClr val="EF81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124A4-F03C-BAA3-D4B3-182976D60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225" y="1559061"/>
            <a:ext cx="14370067" cy="86037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937BC42-1091-DBF0-A207-9C229587E297}"/>
              </a:ext>
            </a:extLst>
          </p:cNvPr>
          <p:cNvSpPr txBox="1"/>
          <p:nvPr/>
        </p:nvSpPr>
        <p:spPr>
          <a:xfrm rot="19904025">
            <a:off x="-295130" y="3533516"/>
            <a:ext cx="772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>
                <a:solidFill>
                  <a:srgbClr val="FF0000"/>
                </a:solidFill>
              </a:rPr>
              <a:t>FORSLAG TIL ENHETER SOM KAN INNGÅ I NY ORGANISERING</a:t>
            </a:r>
            <a:endParaRPr lang="nb-NO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1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718791" y="1181308"/>
            <a:ext cx="9142295" cy="1419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4: </a:t>
            </a:r>
          </a:p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“ALLE SKAL MED”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68626" y="2666868"/>
            <a:ext cx="7449447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Samler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prosesser og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knyttet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 strategi,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forvaltning og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utvikling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Organiseres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rundt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tjenestesenter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fokus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på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brukeren</a:t>
            </a: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marR="0" lvl="1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Samler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operative administrative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Fellesadministrasjonen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et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tjenestesenter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FA</a:t>
            </a:r>
          </a:p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9098" lvl="1"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97F20-F7D6-8DEA-BADE-2210C985B02B}"/>
              </a:ext>
            </a:extLst>
          </p:cNvPr>
          <p:cNvSpPr txBox="1"/>
          <p:nvPr/>
        </p:nvSpPr>
        <p:spPr>
          <a:xfrm>
            <a:off x="10511250" y="1891150"/>
            <a:ext cx="5556128" cy="5306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OPPDRAG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fjerde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presenteres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gjennom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arbeidet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 et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forslag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 ligger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utenfor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beskrivelsen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– 3. 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8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13716000" cy="71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4: “ALLE SKAL MED”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F0E92-E91A-7DFE-4E5B-00AA48B16B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273" y="1997268"/>
            <a:ext cx="13967012" cy="79283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258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0A83BA5-7E9A-BC1C-7F97-21F57CF2DFD1}"/>
              </a:ext>
            </a:extLst>
          </p:cNvPr>
          <p:cNvSpPr/>
          <p:nvPr/>
        </p:nvSpPr>
        <p:spPr>
          <a:xfrm>
            <a:off x="14454721" y="476970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8" y="0"/>
                </a:lnTo>
                <a:lnTo>
                  <a:pt x="3901188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4D997163-519E-AC87-B31F-ECBEDC99ABE7}"/>
              </a:ext>
            </a:extLst>
          </p:cNvPr>
          <p:cNvSpPr/>
          <p:nvPr/>
        </p:nvSpPr>
        <p:spPr>
          <a:xfrm rot="-10800000">
            <a:off x="0" y="0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6E3C335-E492-190E-7B1D-ED3093A66B48}"/>
              </a:ext>
            </a:extLst>
          </p:cNvPr>
          <p:cNvSpPr/>
          <p:nvPr/>
        </p:nvSpPr>
        <p:spPr>
          <a:xfrm rot="-10800000" flipH="1">
            <a:off x="-2691162" y="683443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4AD2249-0768-0F26-BEA7-EFBAACB44CBB}"/>
              </a:ext>
            </a:extLst>
          </p:cNvPr>
          <p:cNvSpPr/>
          <p:nvPr/>
        </p:nvSpPr>
        <p:spPr>
          <a:xfrm>
            <a:off x="15285275" y="791308"/>
            <a:ext cx="2240081" cy="3449951"/>
          </a:xfrm>
          <a:custGeom>
            <a:avLst/>
            <a:gdLst/>
            <a:ahLst/>
            <a:cxnLst/>
            <a:rect l="l" t="t" r="r" b="b"/>
            <a:pathLst>
              <a:path w="2240081" h="3449951">
                <a:moveTo>
                  <a:pt x="0" y="0"/>
                </a:moveTo>
                <a:lnTo>
                  <a:pt x="2240080" y="0"/>
                </a:lnTo>
                <a:lnTo>
                  <a:pt x="2240080" y="3449951"/>
                </a:lnTo>
                <a:lnTo>
                  <a:pt x="0" y="34499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9389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442B787-C9B9-E717-65F1-42F48390C475}"/>
              </a:ext>
            </a:extLst>
          </p:cNvPr>
          <p:cNvSpPr txBox="1"/>
          <p:nvPr/>
        </p:nvSpPr>
        <p:spPr>
          <a:xfrm>
            <a:off x="3486376" y="2292386"/>
            <a:ext cx="11315247" cy="82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b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A6E5C-C59C-E09C-044E-2F8FB6DC315A}"/>
              </a:ext>
            </a:extLst>
          </p:cNvPr>
          <p:cNvSpPr txBox="1"/>
          <p:nvPr/>
        </p:nvSpPr>
        <p:spPr>
          <a:xfrm>
            <a:off x="4280369" y="3711923"/>
            <a:ext cx="11004906" cy="3816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Informasjon</a:t>
            </a:r>
            <a:r>
              <a:rPr lang="en-US" sz="44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44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desingsprintuka</a:t>
            </a:r>
            <a:endParaRPr lang="en-US" sz="44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Presentasjon</a:t>
            </a:r>
            <a:r>
              <a:rPr lang="en-US" sz="44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prototypene</a:t>
            </a:r>
            <a:r>
              <a:rPr lang="en-US" sz="44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Beslutningspunkt</a:t>
            </a:r>
            <a:endParaRPr lang="en-US" sz="44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</a:t>
            </a: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skjer</a:t>
            </a:r>
            <a:r>
              <a:rPr lang="en-US" sz="44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videre</a:t>
            </a:r>
            <a:endParaRPr lang="en-US" sz="44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Risikovurdering</a:t>
            </a:r>
            <a:endParaRPr lang="en-US" sz="44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28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0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5F0C0D8-E3ED-63BC-6EA8-AF426E130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19706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5F0C0D8-E3ED-63BC-6EA8-AF426E130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13716000" cy="71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4: “ALLE SKAL MED”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A1C59C-4F25-3F7B-F104-387552BB84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460" y="1783346"/>
            <a:ext cx="14410387" cy="8292638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5092F35-C70B-FCBF-A5AE-2815E0B74472}"/>
              </a:ext>
            </a:extLst>
          </p:cNvPr>
          <p:cNvSpPr txBox="1"/>
          <p:nvPr/>
        </p:nvSpPr>
        <p:spPr>
          <a:xfrm rot="19904025">
            <a:off x="-295130" y="3533516"/>
            <a:ext cx="772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>
                <a:solidFill>
                  <a:srgbClr val="FF0000"/>
                </a:solidFill>
              </a:rPr>
              <a:t>FORSLAG TIL ENHETER SOM KAN INNGÅ I NY ORGANISERING</a:t>
            </a:r>
            <a:endParaRPr lang="nb-NO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61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13716000" cy="71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 err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Beslutningspunkt</a:t>
            </a:r>
            <a:endParaRPr lang="en-US" sz="5600" b="1">
              <a:solidFill>
                <a:srgbClr val="6096D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CB63204-E18E-09BF-3535-9D60E2436F77}"/>
              </a:ext>
            </a:extLst>
          </p:cNvPr>
          <p:cNvSpPr txBox="1"/>
          <p:nvPr/>
        </p:nvSpPr>
        <p:spPr>
          <a:xfrm>
            <a:off x="838200" y="1906859"/>
            <a:ext cx="120972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/>
              <a:t>Styringsgruppa tar i mot og aksepterer leveransen fra designsprinten</a:t>
            </a:r>
          </a:p>
          <a:p>
            <a:pPr marL="342900" indent="-342900">
              <a:buAutoNum type="arabicPeriod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70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6174278" y="390865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7"/>
                </a:lnTo>
                <a:lnTo>
                  <a:pt x="0" y="17958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838200" y="797190"/>
            <a:ext cx="13716000" cy="714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</a:t>
            </a:r>
            <a:r>
              <a:rPr lang="en-US" sz="5600" b="1" err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skjer</a:t>
            </a:r>
            <a:r>
              <a:rPr lang="en-US" sz="5600" b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600" b="1" err="1">
                <a:solidFill>
                  <a:srgbClr val="6096D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videre</a:t>
            </a:r>
            <a:endParaRPr lang="en-US" sz="5600" b="1">
              <a:solidFill>
                <a:srgbClr val="6096D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CB63204-E18E-09BF-3535-9D60E2436F77}"/>
              </a:ext>
            </a:extLst>
          </p:cNvPr>
          <p:cNvSpPr txBox="1"/>
          <p:nvPr/>
        </p:nvSpPr>
        <p:spPr>
          <a:xfrm>
            <a:off x="838200" y="1906859"/>
            <a:ext cx="147400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/>
              <a:t>29. august: </a:t>
            </a:r>
            <a:r>
              <a:rPr lang="nb-NO" sz="4400"/>
              <a:t>Spørretime for ledere</a:t>
            </a:r>
          </a:p>
          <a:p>
            <a:endParaRPr lang="nb-NO" sz="4400"/>
          </a:p>
          <a:p>
            <a:r>
              <a:rPr lang="nb-NO" sz="4400" b="1"/>
              <a:t>30. august: </a:t>
            </a:r>
            <a:r>
              <a:rPr lang="nb-NO" sz="4400"/>
              <a:t>styringsgruppa får tilsendt vurderingsrapporten</a:t>
            </a:r>
          </a:p>
          <a:p>
            <a:endParaRPr lang="nb-NO" sz="4400"/>
          </a:p>
          <a:p>
            <a:r>
              <a:rPr lang="nb-NO" sz="4400" b="1"/>
              <a:t>1. september: </a:t>
            </a:r>
            <a:r>
              <a:rPr lang="nb-NO" sz="4400"/>
              <a:t>Åpen spørretime</a:t>
            </a:r>
          </a:p>
          <a:p>
            <a:pPr marL="342900" indent="-342900">
              <a:buAutoNum type="arabicPeriod"/>
            </a:pP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D9225DF-534F-CF2A-89E1-0676D03B4734}"/>
              </a:ext>
            </a:extLst>
          </p:cNvPr>
          <p:cNvSpPr txBox="1"/>
          <p:nvPr/>
        </p:nvSpPr>
        <p:spPr>
          <a:xfrm>
            <a:off x="769883" y="5816896"/>
            <a:ext cx="147400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/>
              <a:t>4. September: N</a:t>
            </a:r>
            <a:r>
              <a:rPr lang="nb-NO" sz="4400"/>
              <a:t>ytt styringsgruppemøte</a:t>
            </a:r>
          </a:p>
          <a:p>
            <a:r>
              <a:rPr lang="nb-NO" sz="4400"/>
              <a:t>Hensikt:</a:t>
            </a:r>
          </a:p>
          <a:p>
            <a:r>
              <a:rPr lang="nb-NO" sz="4400"/>
              <a:t>Styringsgruppa anbefaler hvilke prototyper </a:t>
            </a:r>
          </a:p>
          <a:p>
            <a:r>
              <a:rPr lang="nb-NO" sz="4400"/>
              <a:t>organisasjonen skal medvirke på</a:t>
            </a:r>
          </a:p>
          <a:p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050602D-8E6D-6D0E-60EA-9A4EF4AAF3BC}"/>
              </a:ext>
            </a:extLst>
          </p:cNvPr>
          <p:cNvSpPr txBox="1"/>
          <p:nvPr/>
        </p:nvSpPr>
        <p:spPr>
          <a:xfrm>
            <a:off x="838199" y="9061184"/>
            <a:ext cx="1474005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b="1"/>
              <a:t>7. September: </a:t>
            </a:r>
            <a:r>
              <a:rPr lang="nb-NO" sz="4400"/>
              <a:t>Workshop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78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5773A5E8-2EBD-18C7-E78C-C84C1DBAE757}"/>
              </a:ext>
            </a:extLst>
          </p:cNvPr>
          <p:cNvGraphicFramePr>
            <a:graphicFrameLocks noGrp="1"/>
          </p:cNvGraphicFramePr>
          <p:nvPr/>
        </p:nvGraphicFramePr>
        <p:xfrm>
          <a:off x="1388908" y="1570023"/>
          <a:ext cx="9263786" cy="8344833"/>
        </p:xfrm>
        <a:graphic>
          <a:graphicData uri="http://schemas.openxmlformats.org/drawingml/2006/table">
            <a:tbl>
              <a:tblPr firstRow="1" firstCol="1" bandRow="1"/>
              <a:tblGrid>
                <a:gridCol w="1323398">
                  <a:extLst>
                    <a:ext uri="{9D8B030D-6E8A-4147-A177-3AD203B41FA5}">
                      <a16:colId xmlns:a16="http://schemas.microsoft.com/office/drawing/2014/main" val="1461907012"/>
                    </a:ext>
                  </a:extLst>
                </a:gridCol>
                <a:gridCol w="1323398">
                  <a:extLst>
                    <a:ext uri="{9D8B030D-6E8A-4147-A177-3AD203B41FA5}">
                      <a16:colId xmlns:a16="http://schemas.microsoft.com/office/drawing/2014/main" val="2619812622"/>
                    </a:ext>
                  </a:extLst>
                </a:gridCol>
                <a:gridCol w="1323398">
                  <a:extLst>
                    <a:ext uri="{9D8B030D-6E8A-4147-A177-3AD203B41FA5}">
                      <a16:colId xmlns:a16="http://schemas.microsoft.com/office/drawing/2014/main" val="2687966554"/>
                    </a:ext>
                  </a:extLst>
                </a:gridCol>
                <a:gridCol w="1323398">
                  <a:extLst>
                    <a:ext uri="{9D8B030D-6E8A-4147-A177-3AD203B41FA5}">
                      <a16:colId xmlns:a16="http://schemas.microsoft.com/office/drawing/2014/main" val="3863327470"/>
                    </a:ext>
                  </a:extLst>
                </a:gridCol>
                <a:gridCol w="1323398">
                  <a:extLst>
                    <a:ext uri="{9D8B030D-6E8A-4147-A177-3AD203B41FA5}">
                      <a16:colId xmlns:a16="http://schemas.microsoft.com/office/drawing/2014/main" val="2241641985"/>
                    </a:ext>
                  </a:extLst>
                </a:gridCol>
                <a:gridCol w="1323398">
                  <a:extLst>
                    <a:ext uri="{9D8B030D-6E8A-4147-A177-3AD203B41FA5}">
                      <a16:colId xmlns:a16="http://schemas.microsoft.com/office/drawing/2014/main" val="4046920548"/>
                    </a:ext>
                  </a:extLst>
                </a:gridCol>
                <a:gridCol w="1323398">
                  <a:extLst>
                    <a:ext uri="{9D8B030D-6E8A-4147-A177-3AD203B41FA5}">
                      <a16:colId xmlns:a16="http://schemas.microsoft.com/office/drawing/2014/main" val="4293993011"/>
                    </a:ext>
                  </a:extLst>
                </a:gridCol>
              </a:tblGrid>
              <a:tr h="1384316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Sannsynlighet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184" marR="9818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Svært sannsynlig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831280"/>
                  </a:ext>
                </a:extLst>
              </a:tr>
              <a:tr h="138431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Meget sannsynlig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264332"/>
                  </a:ext>
                </a:extLst>
              </a:tr>
              <a:tr h="138431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Sannsynlig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37979"/>
                  </a:ext>
                </a:extLst>
              </a:tr>
              <a:tr h="138431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Mindre sannsynlig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212397"/>
                  </a:ext>
                </a:extLst>
              </a:tr>
              <a:tr h="138431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 sannsynlig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64967"/>
                  </a:ext>
                </a:extLst>
              </a:tr>
              <a:tr h="64218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8184" marR="981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Ubetydelig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Lav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Alvorlig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Svært alvorlig</a:t>
                      </a: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99572"/>
                  </a:ext>
                </a:extLst>
              </a:tr>
              <a:tr h="78107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Konsekvens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184" marR="981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550095"/>
                  </a:ext>
                </a:extLst>
              </a:tr>
            </a:tbl>
          </a:graphicData>
        </a:graphic>
      </p:graphicFrame>
      <p:sp>
        <p:nvSpPr>
          <p:cNvPr id="3" name="Bindepunkt 2">
            <a:extLst>
              <a:ext uri="{FF2B5EF4-FFF2-40B4-BE49-F238E27FC236}">
                <a16:creationId xmlns:a16="http://schemas.microsoft.com/office/drawing/2014/main" id="{AA75637E-401C-DB5E-1DDF-09D7EED3A84D}"/>
              </a:ext>
            </a:extLst>
          </p:cNvPr>
          <p:cNvSpPr/>
          <p:nvPr/>
        </p:nvSpPr>
        <p:spPr>
          <a:xfrm>
            <a:off x="8197144" y="4562690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2</a:t>
            </a:r>
          </a:p>
        </p:txBody>
      </p:sp>
      <p:sp>
        <p:nvSpPr>
          <p:cNvPr id="4" name="Bindepunkt 3">
            <a:extLst>
              <a:ext uri="{FF2B5EF4-FFF2-40B4-BE49-F238E27FC236}">
                <a16:creationId xmlns:a16="http://schemas.microsoft.com/office/drawing/2014/main" id="{78489725-9753-45FB-7101-F0EBEB8B125C}"/>
              </a:ext>
            </a:extLst>
          </p:cNvPr>
          <p:cNvSpPr/>
          <p:nvPr/>
        </p:nvSpPr>
        <p:spPr>
          <a:xfrm rot="265227">
            <a:off x="9546469" y="4527692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3</a:t>
            </a:r>
            <a:endParaRPr lang="nb-NO" sz="2700"/>
          </a:p>
        </p:txBody>
      </p:sp>
      <p:sp>
        <p:nvSpPr>
          <p:cNvPr id="5" name="Bindepunkt 4">
            <a:extLst>
              <a:ext uri="{FF2B5EF4-FFF2-40B4-BE49-F238E27FC236}">
                <a16:creationId xmlns:a16="http://schemas.microsoft.com/office/drawing/2014/main" id="{49BA0324-90C7-40D0-2B2D-25B8EB1BF954}"/>
              </a:ext>
            </a:extLst>
          </p:cNvPr>
          <p:cNvSpPr/>
          <p:nvPr/>
        </p:nvSpPr>
        <p:spPr>
          <a:xfrm>
            <a:off x="8791511" y="4969771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4</a:t>
            </a:r>
            <a:endParaRPr lang="nb-NO" sz="2700"/>
          </a:p>
        </p:txBody>
      </p:sp>
      <p:sp>
        <p:nvSpPr>
          <p:cNvPr id="6" name="Bindepunkt 5">
            <a:extLst>
              <a:ext uri="{FF2B5EF4-FFF2-40B4-BE49-F238E27FC236}">
                <a16:creationId xmlns:a16="http://schemas.microsoft.com/office/drawing/2014/main" id="{C01507EC-7B99-EED4-1D36-E379783C9E42}"/>
              </a:ext>
            </a:extLst>
          </p:cNvPr>
          <p:cNvSpPr/>
          <p:nvPr/>
        </p:nvSpPr>
        <p:spPr>
          <a:xfrm>
            <a:off x="7073105" y="4783729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5</a:t>
            </a:r>
            <a:endParaRPr lang="nb-NO" sz="2700"/>
          </a:p>
        </p:txBody>
      </p:sp>
      <p:sp>
        <p:nvSpPr>
          <p:cNvPr id="7" name="Bindepunkt 6">
            <a:extLst>
              <a:ext uri="{FF2B5EF4-FFF2-40B4-BE49-F238E27FC236}">
                <a16:creationId xmlns:a16="http://schemas.microsoft.com/office/drawing/2014/main" id="{10C114F7-B747-9055-1A04-167270F295CC}"/>
              </a:ext>
            </a:extLst>
          </p:cNvPr>
          <p:cNvSpPr/>
          <p:nvPr/>
        </p:nvSpPr>
        <p:spPr>
          <a:xfrm rot="184770">
            <a:off x="9704605" y="3098044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6</a:t>
            </a:r>
            <a:endParaRPr lang="nb-NO" sz="2700"/>
          </a:p>
        </p:txBody>
      </p:sp>
      <p:sp>
        <p:nvSpPr>
          <p:cNvPr id="8" name="Bindepunkt 7">
            <a:extLst>
              <a:ext uri="{FF2B5EF4-FFF2-40B4-BE49-F238E27FC236}">
                <a16:creationId xmlns:a16="http://schemas.microsoft.com/office/drawing/2014/main" id="{AE8DAB07-4983-66D0-9234-6DEA00A50847}"/>
              </a:ext>
            </a:extLst>
          </p:cNvPr>
          <p:cNvSpPr/>
          <p:nvPr/>
        </p:nvSpPr>
        <p:spPr>
          <a:xfrm>
            <a:off x="5950135" y="7417380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cs typeface="Arial"/>
              </a:rPr>
              <a:t>7</a:t>
            </a:r>
          </a:p>
        </p:txBody>
      </p:sp>
      <p:sp>
        <p:nvSpPr>
          <p:cNvPr id="9" name="Bindepunkt 8">
            <a:extLst>
              <a:ext uri="{FF2B5EF4-FFF2-40B4-BE49-F238E27FC236}">
                <a16:creationId xmlns:a16="http://schemas.microsoft.com/office/drawing/2014/main" id="{26223024-AD8D-B3C5-A768-0EF8FDC4932A}"/>
              </a:ext>
            </a:extLst>
          </p:cNvPr>
          <p:cNvSpPr/>
          <p:nvPr/>
        </p:nvSpPr>
        <p:spPr>
          <a:xfrm>
            <a:off x="7587668" y="4139855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8</a:t>
            </a:r>
            <a:endParaRPr lang="nb-NO" sz="2700"/>
          </a:p>
        </p:txBody>
      </p:sp>
      <p:sp>
        <p:nvSpPr>
          <p:cNvPr id="10" name="Bindepunkt 9">
            <a:extLst>
              <a:ext uri="{FF2B5EF4-FFF2-40B4-BE49-F238E27FC236}">
                <a16:creationId xmlns:a16="http://schemas.microsoft.com/office/drawing/2014/main" id="{632394D5-76C7-F22C-3DE6-C01D23A715F8}"/>
              </a:ext>
            </a:extLst>
          </p:cNvPr>
          <p:cNvSpPr/>
          <p:nvPr/>
        </p:nvSpPr>
        <p:spPr>
          <a:xfrm rot="309153">
            <a:off x="8740664" y="3100232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1</a:t>
            </a:r>
            <a:endParaRPr lang="nb-NO" sz="270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8746C53-3A6E-3E78-DE2D-084BF21E33C1}"/>
              </a:ext>
            </a:extLst>
          </p:cNvPr>
          <p:cNvSpPr txBox="1"/>
          <p:nvPr/>
        </p:nvSpPr>
        <p:spPr>
          <a:xfrm>
            <a:off x="11004302" y="1677689"/>
            <a:ext cx="6615841" cy="889474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nb-NO" sz="2700" b="1"/>
              <a:t>Riskoliste: </a:t>
            </a:r>
          </a:p>
          <a:p>
            <a:pPr marL="514350" indent="-514350">
              <a:buAutoNum type="arabicPeriod"/>
            </a:pPr>
            <a:r>
              <a:rPr lang="nb-NO" sz="2700"/>
              <a:t>For høy belastning på nøkkelressurser</a:t>
            </a:r>
          </a:p>
          <a:p>
            <a:pPr marL="514350" indent="-514350">
              <a:buAutoNum type="arabicPeriod"/>
            </a:pPr>
            <a:r>
              <a:rPr lang="nb-NO" sz="2700"/>
              <a:t>Manglende involvering av nivå 2 og 3</a:t>
            </a:r>
          </a:p>
          <a:p>
            <a:pPr marL="514350" indent="-514350">
              <a:buAutoNum type="arabicPeriod"/>
            </a:pPr>
            <a:r>
              <a:rPr lang="nb-NO" sz="2700"/>
              <a:t>Usikkerhet og motstand i organisasjonen</a:t>
            </a:r>
          </a:p>
          <a:p>
            <a:pPr marL="514350" indent="-514350">
              <a:buAutoNum type="arabicPeriod"/>
            </a:pPr>
            <a:r>
              <a:rPr lang="nb-NO" sz="2700"/>
              <a:t>Utilstrekkelig informasjon, medvirkning og medbestemmelse </a:t>
            </a:r>
          </a:p>
          <a:p>
            <a:pPr marL="514350" indent="-514350">
              <a:buAutoNum type="arabicPeriod"/>
            </a:pPr>
            <a:r>
              <a:rPr lang="nb-NO" sz="2700"/>
              <a:t>Uklart </a:t>
            </a:r>
            <a:r>
              <a:rPr lang="nb-NO" sz="2700" err="1"/>
              <a:t>målbilde</a:t>
            </a:r>
            <a:endParaRPr lang="nb-NO" sz="2700"/>
          </a:p>
          <a:p>
            <a:pPr marL="514350" indent="-514350">
              <a:buAutoNum type="arabicPeriod"/>
            </a:pPr>
            <a:r>
              <a:rPr lang="nb-NO" sz="2700"/>
              <a:t>For barsk tidslinje </a:t>
            </a:r>
          </a:p>
          <a:p>
            <a:pPr marL="514350" indent="-514350">
              <a:buAutoNum type="arabicPeriod"/>
            </a:pPr>
            <a:r>
              <a:rPr lang="nb-NO" sz="2700"/>
              <a:t>Utilstrekkelig kunnskapsgrunnlag </a:t>
            </a:r>
          </a:p>
          <a:p>
            <a:pPr marL="514350" indent="-514350">
              <a:buAutoNum type="arabicPeriod"/>
            </a:pPr>
            <a:r>
              <a:rPr lang="nb-NO" sz="2700"/>
              <a:t>«Dårlige» beslutninger / </a:t>
            </a:r>
            <a:br>
              <a:rPr lang="nb-NO" sz="2700"/>
            </a:br>
            <a:r>
              <a:rPr lang="nb-NO" sz="2700"/>
              <a:t>uenighet rundt beslutningspunkter</a:t>
            </a:r>
          </a:p>
          <a:p>
            <a:pPr marL="514350" indent="-514350">
              <a:buAutoNum type="arabicPeriod"/>
            </a:pPr>
            <a:r>
              <a:rPr lang="nb-NO" sz="2700"/>
              <a:t>For vidt/komplekst </a:t>
            </a:r>
            <a:r>
              <a:rPr lang="nb-NO" sz="2700" err="1"/>
              <a:t>scope</a:t>
            </a:r>
            <a:r>
              <a:rPr lang="nb-NO" sz="2700"/>
              <a:t> </a:t>
            </a:r>
          </a:p>
          <a:p>
            <a:pPr marL="514350" indent="-514350">
              <a:buAutoNum type="arabicPeriod"/>
            </a:pPr>
            <a:r>
              <a:rPr lang="nb-NO" sz="2700"/>
              <a:t>Riktig / viktig kompetanse mangler i prosjektgruppa </a:t>
            </a:r>
          </a:p>
          <a:p>
            <a:pPr marL="514350" indent="-514350">
              <a:buAutoNum type="arabicPeriod"/>
            </a:pPr>
            <a:r>
              <a:rPr lang="nb-NO" sz="2800"/>
              <a:t>Glemmer å "ta vare på folk i fellesadministrasjonen" (NY 28.8.)</a:t>
            </a:r>
            <a:endParaRPr lang="nb-NO" sz="2700">
              <a:cs typeface="Arial"/>
            </a:endParaRPr>
          </a:p>
          <a:p>
            <a:pPr marL="514350" indent="-514350">
              <a:buAutoNum type="arabicPeriod"/>
            </a:pPr>
            <a:endParaRPr lang="nb-NO" sz="2700"/>
          </a:p>
          <a:p>
            <a:pPr marL="514350" indent="-514350">
              <a:buAutoNum type="arabicPeriod"/>
            </a:pPr>
            <a:endParaRPr lang="nb-NO" sz="2700"/>
          </a:p>
          <a:p>
            <a:pPr marL="514350" indent="-514350">
              <a:buAutoNum type="arabicPeriod"/>
            </a:pPr>
            <a:endParaRPr lang="nb-NO" sz="2700"/>
          </a:p>
        </p:txBody>
      </p:sp>
      <p:sp>
        <p:nvSpPr>
          <p:cNvPr id="12" name="Bindepunkt 11">
            <a:extLst>
              <a:ext uri="{FF2B5EF4-FFF2-40B4-BE49-F238E27FC236}">
                <a16:creationId xmlns:a16="http://schemas.microsoft.com/office/drawing/2014/main" id="{1D1CDBBF-0DEC-1BE5-7C62-63A53B3F5A4E}"/>
              </a:ext>
            </a:extLst>
          </p:cNvPr>
          <p:cNvSpPr/>
          <p:nvPr/>
        </p:nvSpPr>
        <p:spPr>
          <a:xfrm>
            <a:off x="8491568" y="5776313"/>
            <a:ext cx="723098" cy="40858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75"/>
              <a:t>10</a:t>
            </a:r>
          </a:p>
        </p:txBody>
      </p:sp>
      <p:sp>
        <p:nvSpPr>
          <p:cNvPr id="13" name="Bindepunkt 12">
            <a:extLst>
              <a:ext uri="{FF2B5EF4-FFF2-40B4-BE49-F238E27FC236}">
                <a16:creationId xmlns:a16="http://schemas.microsoft.com/office/drawing/2014/main" id="{93CE8DCA-5859-AE0E-0F01-A2977BA3ACFB}"/>
              </a:ext>
            </a:extLst>
          </p:cNvPr>
          <p:cNvSpPr/>
          <p:nvPr/>
        </p:nvSpPr>
        <p:spPr>
          <a:xfrm>
            <a:off x="8155327" y="5155811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9</a:t>
            </a:r>
            <a:endParaRPr lang="nb-NO" sz="2700"/>
          </a:p>
        </p:txBody>
      </p:sp>
      <p:sp>
        <p:nvSpPr>
          <p:cNvPr id="14" name="Bindepunkt 13">
            <a:extLst>
              <a:ext uri="{FF2B5EF4-FFF2-40B4-BE49-F238E27FC236}">
                <a16:creationId xmlns:a16="http://schemas.microsoft.com/office/drawing/2014/main" id="{B527E653-CF98-C0BB-2AB0-EEB14AFBBD82}"/>
              </a:ext>
            </a:extLst>
          </p:cNvPr>
          <p:cNvSpPr/>
          <p:nvPr/>
        </p:nvSpPr>
        <p:spPr>
          <a:xfrm rot="924281">
            <a:off x="-2505488" y="5485805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3</a:t>
            </a:r>
            <a:endParaRPr lang="nb-NO" sz="2700"/>
          </a:p>
        </p:txBody>
      </p:sp>
      <p:sp>
        <p:nvSpPr>
          <p:cNvPr id="15" name="Bindepunkt 14">
            <a:extLst>
              <a:ext uri="{FF2B5EF4-FFF2-40B4-BE49-F238E27FC236}">
                <a16:creationId xmlns:a16="http://schemas.microsoft.com/office/drawing/2014/main" id="{127F4EE9-E057-267D-3B67-AEE7C88915D2}"/>
              </a:ext>
            </a:extLst>
          </p:cNvPr>
          <p:cNvSpPr/>
          <p:nvPr/>
        </p:nvSpPr>
        <p:spPr>
          <a:xfrm rot="924281">
            <a:off x="-3443293" y="5926751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4</a:t>
            </a:r>
            <a:endParaRPr lang="nb-NO" sz="2700"/>
          </a:p>
        </p:txBody>
      </p:sp>
      <p:sp>
        <p:nvSpPr>
          <p:cNvPr id="16" name="Bindepunkt 15">
            <a:extLst>
              <a:ext uri="{FF2B5EF4-FFF2-40B4-BE49-F238E27FC236}">
                <a16:creationId xmlns:a16="http://schemas.microsoft.com/office/drawing/2014/main" id="{653F6356-5F78-1550-D765-53890FE958DC}"/>
              </a:ext>
            </a:extLst>
          </p:cNvPr>
          <p:cNvSpPr/>
          <p:nvPr/>
        </p:nvSpPr>
        <p:spPr>
          <a:xfrm rot="924281">
            <a:off x="-2995213" y="5967770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5</a:t>
            </a:r>
            <a:endParaRPr lang="nb-NO" sz="2700"/>
          </a:p>
        </p:txBody>
      </p:sp>
      <p:sp>
        <p:nvSpPr>
          <p:cNvPr id="17" name="Bindepunkt 16">
            <a:extLst>
              <a:ext uri="{FF2B5EF4-FFF2-40B4-BE49-F238E27FC236}">
                <a16:creationId xmlns:a16="http://schemas.microsoft.com/office/drawing/2014/main" id="{433115A8-55AF-725E-88D8-E6B12E11FEB0}"/>
              </a:ext>
            </a:extLst>
          </p:cNvPr>
          <p:cNvSpPr/>
          <p:nvPr/>
        </p:nvSpPr>
        <p:spPr>
          <a:xfrm rot="924281">
            <a:off x="-2532538" y="5967770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6</a:t>
            </a:r>
            <a:endParaRPr lang="nb-NO" sz="2700"/>
          </a:p>
        </p:txBody>
      </p:sp>
      <p:sp>
        <p:nvSpPr>
          <p:cNvPr id="18" name="Bindepunkt 17">
            <a:extLst>
              <a:ext uri="{FF2B5EF4-FFF2-40B4-BE49-F238E27FC236}">
                <a16:creationId xmlns:a16="http://schemas.microsoft.com/office/drawing/2014/main" id="{F658F777-FF4D-1E83-CF05-E5D424628535}"/>
              </a:ext>
            </a:extLst>
          </p:cNvPr>
          <p:cNvSpPr/>
          <p:nvPr/>
        </p:nvSpPr>
        <p:spPr>
          <a:xfrm rot="924281">
            <a:off x="-3443294" y="6384520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7</a:t>
            </a:r>
            <a:endParaRPr lang="nb-NO" sz="2700"/>
          </a:p>
        </p:txBody>
      </p:sp>
      <p:sp>
        <p:nvSpPr>
          <p:cNvPr id="19" name="Bindepunkt 18">
            <a:extLst>
              <a:ext uri="{FF2B5EF4-FFF2-40B4-BE49-F238E27FC236}">
                <a16:creationId xmlns:a16="http://schemas.microsoft.com/office/drawing/2014/main" id="{FAE8393C-AADE-BDA7-7879-8F24E707AF1E}"/>
              </a:ext>
            </a:extLst>
          </p:cNvPr>
          <p:cNvSpPr/>
          <p:nvPr/>
        </p:nvSpPr>
        <p:spPr>
          <a:xfrm rot="924281">
            <a:off x="-2970286" y="6394247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8</a:t>
            </a:r>
            <a:endParaRPr lang="nb-NO" sz="270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3A02D95-B573-E6EC-EA87-CCCE1ADA338C}"/>
              </a:ext>
            </a:extLst>
          </p:cNvPr>
          <p:cNvSpPr txBox="1"/>
          <p:nvPr/>
        </p:nvSpPr>
        <p:spPr>
          <a:xfrm>
            <a:off x="1388908" y="486698"/>
            <a:ext cx="9263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200"/>
              <a:t>Risikovurdering 14.8.2023</a:t>
            </a:r>
          </a:p>
        </p:txBody>
      </p:sp>
      <p:sp>
        <p:nvSpPr>
          <p:cNvPr id="20" name="Bindepunkt 19">
            <a:extLst>
              <a:ext uri="{FF2B5EF4-FFF2-40B4-BE49-F238E27FC236}">
                <a16:creationId xmlns:a16="http://schemas.microsoft.com/office/drawing/2014/main" id="{F7882E7B-18FF-09B7-CC69-0AE628FB05A1}"/>
              </a:ext>
            </a:extLst>
          </p:cNvPr>
          <p:cNvSpPr/>
          <p:nvPr/>
        </p:nvSpPr>
        <p:spPr>
          <a:xfrm>
            <a:off x="5950136" y="6477927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>
                <a:cs typeface="Arial"/>
              </a:rPr>
              <a:t>7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FFA5DF-E2F8-7954-4009-48DACA653011}"/>
              </a:ext>
            </a:extLst>
          </p:cNvPr>
          <p:cNvCxnSpPr>
            <a:cxnSpLocks/>
            <a:stCxn id="20" idx="4"/>
            <a:endCxn id="8" idx="0"/>
          </p:cNvCxnSpPr>
          <p:nvPr/>
        </p:nvCxnSpPr>
        <p:spPr>
          <a:xfrm flipH="1">
            <a:off x="6161713" y="6850010"/>
            <a:ext cx="1" cy="56737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Bindepunkt 8">
            <a:extLst>
              <a:ext uri="{FF2B5EF4-FFF2-40B4-BE49-F238E27FC236}">
                <a16:creationId xmlns:a16="http://schemas.microsoft.com/office/drawing/2014/main" id="{3F61F4AD-45DE-B998-6264-B7A509B06A30}"/>
              </a:ext>
            </a:extLst>
          </p:cNvPr>
          <p:cNvSpPr/>
          <p:nvPr/>
        </p:nvSpPr>
        <p:spPr>
          <a:xfrm>
            <a:off x="8117309" y="3511110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8</a:t>
            </a:r>
            <a:endParaRPr lang="nb-NO" sz="27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A0B497-36D9-EEF2-9C05-02B1D8DB7500}"/>
              </a:ext>
            </a:extLst>
          </p:cNvPr>
          <p:cNvCxnSpPr>
            <a:stCxn id="9" idx="7"/>
            <a:endCxn id="26" idx="3"/>
          </p:cNvCxnSpPr>
          <p:nvPr/>
        </p:nvCxnSpPr>
        <p:spPr>
          <a:xfrm flipV="1">
            <a:off x="7948853" y="3828703"/>
            <a:ext cx="230426" cy="365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Bindepunkt 12">
            <a:extLst>
              <a:ext uri="{FF2B5EF4-FFF2-40B4-BE49-F238E27FC236}">
                <a16:creationId xmlns:a16="http://schemas.microsoft.com/office/drawing/2014/main" id="{832F908D-160C-7495-8DEB-70ED812C1EB0}"/>
              </a:ext>
            </a:extLst>
          </p:cNvPr>
          <p:cNvSpPr/>
          <p:nvPr/>
        </p:nvSpPr>
        <p:spPr>
          <a:xfrm>
            <a:off x="7376090" y="5962918"/>
            <a:ext cx="423155" cy="372083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/>
              <a:t>9</a:t>
            </a:r>
            <a:endParaRPr lang="nb-NO" sz="270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B5303CB-CB25-FB2C-3266-D8AD98C7BA80}"/>
              </a:ext>
            </a:extLst>
          </p:cNvPr>
          <p:cNvCxnSpPr>
            <a:stCxn id="13" idx="3"/>
            <a:endCxn id="29" idx="7"/>
          </p:cNvCxnSpPr>
          <p:nvPr/>
        </p:nvCxnSpPr>
        <p:spPr>
          <a:xfrm flipH="1">
            <a:off x="7737275" y="5473404"/>
            <a:ext cx="480022" cy="5440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Bindepunkt 11">
            <a:extLst>
              <a:ext uri="{FF2B5EF4-FFF2-40B4-BE49-F238E27FC236}">
                <a16:creationId xmlns:a16="http://schemas.microsoft.com/office/drawing/2014/main" id="{5FE5F21A-71BC-5E86-3DA6-6CA40086D491}"/>
              </a:ext>
            </a:extLst>
          </p:cNvPr>
          <p:cNvSpPr/>
          <p:nvPr/>
        </p:nvSpPr>
        <p:spPr>
          <a:xfrm>
            <a:off x="7073105" y="7264096"/>
            <a:ext cx="723098" cy="40858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75"/>
              <a:t>10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D2B9CE-3DB1-873E-CA05-CFDE7F019F10}"/>
              </a:ext>
            </a:extLst>
          </p:cNvPr>
          <p:cNvCxnSpPr>
            <a:stCxn id="12" idx="3"/>
            <a:endCxn id="32" idx="7"/>
          </p:cNvCxnSpPr>
          <p:nvPr/>
        </p:nvCxnSpPr>
        <p:spPr>
          <a:xfrm flipH="1">
            <a:off x="7690308" y="6125061"/>
            <a:ext cx="907155" cy="11988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EEF791-A201-C0AE-9334-93E8810BCB44}"/>
              </a:ext>
            </a:extLst>
          </p:cNvPr>
          <p:cNvCxnSpPr/>
          <p:nvPr/>
        </p:nvCxnSpPr>
        <p:spPr>
          <a:xfrm flipV="1">
            <a:off x="7949991" y="3814424"/>
            <a:ext cx="230426" cy="36564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2CCCFF-4A65-88E9-1845-A2E70C955550}"/>
              </a:ext>
            </a:extLst>
          </p:cNvPr>
          <p:cNvCxnSpPr/>
          <p:nvPr/>
        </p:nvCxnSpPr>
        <p:spPr>
          <a:xfrm flipH="1">
            <a:off x="7738413" y="5459125"/>
            <a:ext cx="480022" cy="5440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Bindepunkt 11">
            <a:extLst>
              <a:ext uri="{FF2B5EF4-FFF2-40B4-BE49-F238E27FC236}">
                <a16:creationId xmlns:a16="http://schemas.microsoft.com/office/drawing/2014/main" id="{1349620D-BD38-CECD-C9AB-A0771AFE2B98}"/>
              </a:ext>
            </a:extLst>
          </p:cNvPr>
          <p:cNvSpPr/>
          <p:nvPr/>
        </p:nvSpPr>
        <p:spPr>
          <a:xfrm>
            <a:off x="8540431" y="6507370"/>
            <a:ext cx="723098" cy="408584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575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7197838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D282D83-DB35-20C2-A6C7-34D37743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70783"/>
              </p:ext>
            </p:extLst>
          </p:nvPr>
        </p:nvGraphicFramePr>
        <p:xfrm>
          <a:off x="634208" y="1103686"/>
          <a:ext cx="16907031" cy="8550631"/>
        </p:xfrm>
        <a:graphic>
          <a:graphicData uri="http://schemas.openxmlformats.org/drawingml/2006/table">
            <a:tbl>
              <a:tblPr firstRow="1" firstCol="1" bandRow="1"/>
              <a:tblGrid>
                <a:gridCol w="1521555">
                  <a:extLst>
                    <a:ext uri="{9D8B030D-6E8A-4147-A177-3AD203B41FA5}">
                      <a16:colId xmlns:a16="http://schemas.microsoft.com/office/drawing/2014/main" val="3387731379"/>
                    </a:ext>
                  </a:extLst>
                </a:gridCol>
                <a:gridCol w="4747957">
                  <a:extLst>
                    <a:ext uri="{9D8B030D-6E8A-4147-A177-3AD203B41FA5}">
                      <a16:colId xmlns:a16="http://schemas.microsoft.com/office/drawing/2014/main" val="2456667520"/>
                    </a:ext>
                  </a:extLst>
                </a:gridCol>
                <a:gridCol w="6970861">
                  <a:extLst>
                    <a:ext uri="{9D8B030D-6E8A-4147-A177-3AD203B41FA5}">
                      <a16:colId xmlns:a16="http://schemas.microsoft.com/office/drawing/2014/main" val="2379796905"/>
                    </a:ext>
                  </a:extLst>
                </a:gridCol>
                <a:gridCol w="1873873">
                  <a:extLst>
                    <a:ext uri="{9D8B030D-6E8A-4147-A177-3AD203B41FA5}">
                      <a16:colId xmlns:a16="http://schemas.microsoft.com/office/drawing/2014/main" val="613154886"/>
                    </a:ext>
                  </a:extLst>
                </a:gridCol>
                <a:gridCol w="1792785">
                  <a:extLst>
                    <a:ext uri="{9D8B030D-6E8A-4147-A177-3AD203B41FA5}">
                      <a16:colId xmlns:a16="http://schemas.microsoft.com/office/drawing/2014/main" val="244547077"/>
                    </a:ext>
                  </a:extLst>
                </a:gridCol>
              </a:tblGrid>
              <a:tr h="1082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Risiko #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Beskrivelse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Tiltak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Ny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100" b="1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sannsynlighet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(1-5)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Ny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100" b="1" err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konsekvens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100" b="1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(1-5)</a:t>
                      </a:r>
                      <a:endParaRPr lang="nb-NO" sz="21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102870" marR="1028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5076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1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For høy belastning på nøkkelressurser i prosjektet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Frigjøre kapasitet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Forlenge prosjektet</a:t>
                      </a: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Dublereing på oppgaver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703393"/>
                  </a:ext>
                </a:extLst>
              </a:tr>
              <a:tr h="927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2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Manglende involvering av nivå 2 og 3 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Jobbe med plan for medvirkning og involvering</a:t>
                      </a:r>
                    </a:p>
                    <a:p>
                      <a:pPr marL="171450" marR="0" lvl="0" indent="-171450" algn="l" defTabSz="609585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Involvere ALU/skaffe forankring hos ALU</a:t>
                      </a: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 </a:t>
                      </a:r>
                    </a:p>
                    <a:p>
                      <a:pPr marL="171450" marR="0" lvl="0" indent="-17145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Informere om arbeidet i Rektoratet og hos dekanene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07404"/>
                  </a:ext>
                </a:extLst>
              </a:tr>
              <a:tr h="61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3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Usikkerhet og motstand i organisasjonen 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Jevnlig og relevant informasjon</a:t>
                      </a:r>
                      <a:endParaRPr lang="nb-NO" sz="5400"/>
                    </a:p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cs typeface="Calibri"/>
                        </a:rPr>
                        <a:t>Tydelig i budskap på hvorfor arbeidet er satt i gang</a:t>
                      </a:r>
                      <a:endParaRPr lang="nb-NO" sz="5400"/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42094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4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Utilstrekkelig informasjon, medvirkning og medbestemmelse 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Sørge for å jobbe med styringsgruppa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Holde resten av FA-ledergruppe orientert</a:t>
                      </a: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 panose="020B0604020202020204" pitchFamily="34" charset="0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Informasjonsambassadører 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46841"/>
                  </a:ext>
                </a:extLst>
              </a:tr>
              <a:tr h="61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5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Uklart målbilde for prosjektet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cs typeface="Calibri"/>
                        </a:rPr>
                        <a:t>Tydelig informasjon</a:t>
                      </a:r>
                      <a:endParaRPr lang="en-US" sz="1800"/>
                    </a:p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Skape felles forståelse av hvor vi skal</a:t>
                      </a:r>
                      <a:endParaRPr lang="en-US" sz="1800"/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9143"/>
                  </a:ext>
                </a:extLst>
              </a:tr>
              <a:tr h="926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6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For "barsk" tidslinje 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Ta jevnlig utsjekk på milepæler</a:t>
                      </a:r>
                      <a:endParaRPr lang="nb-NO" sz="5400"/>
                    </a:p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Gjøre en risikovurdering av de arbeidsmiljømessige konsekvensene av arbeidet</a:t>
                      </a:r>
                      <a:endParaRPr lang="nb-NO" sz="5400"/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-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405300"/>
                  </a:ext>
                </a:extLst>
              </a:tr>
              <a:tr h="296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7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Utilstrekkelig kunnskapsgrunnlag 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Gjøre utsjekk og supplere underveis ut fra behov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1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2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1158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8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«Dårlige» beslutninger / uenighet rundt beslutningspunkter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Være tydelig i hva som besluttes og når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4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4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457099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9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b-NO" sz="1800">
                          <a:latin typeface="Calibri"/>
                          <a:cs typeface="Calibri"/>
                        </a:rPr>
                        <a:t>For vidt / komplekst scope </a:t>
                      </a:r>
                      <a:endParaRPr lang="nb-NO" sz="1800">
                        <a:effectLst/>
                        <a:latin typeface="Calibri"/>
                        <a:ea typeface="Arial" panose="020B0604020202020204" pitchFamily="34" charset="0"/>
                        <a:cs typeface="Calibri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Ta jevnlige utsjekker på om scopet er for vidt og evt justere seg inn</a:t>
                      </a:r>
                    </a:p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cs typeface="Calibri"/>
                        </a:rPr>
                        <a:t>Konkretisere og avgrense mål og leveranser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3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2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188781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10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nb-NO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Riktig / viktig kompetanse mangler i prosjektgruppa</a:t>
                      </a:r>
                      <a:endParaRPr lang="nb-NO" sz="5400"/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Beskrive hvilken kompetanse som trengs </a:t>
                      </a:r>
                      <a:endParaRPr lang="nb-NO" sz="5400"/>
                    </a:p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Evt justere/supplere med riktig kompetanse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1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3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599256"/>
                  </a:ext>
                </a:extLst>
              </a:tr>
              <a:tr h="612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>
                          <a:effectLst/>
                          <a:latin typeface="Calibri"/>
                          <a:ea typeface="Arial" panose="020B0604020202020204" pitchFamily="34" charset="0"/>
                          <a:cs typeface="Calibri"/>
                        </a:rPr>
                        <a:t>11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buNone/>
                      </a:pPr>
                      <a:r>
                        <a:rPr lang="nb-NO" sz="18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Glemmer å "ta vare på folk i fellesadministrasjonen" (NY 28.8.)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14999"/>
                        </a:lnSpc>
                        <a:buFont typeface="Arial"/>
                        <a:buChar char="•"/>
                      </a:pPr>
                      <a:r>
                        <a:rPr lang="nb-NO" sz="18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Systematisk arbeid med lederoppfølging og medvirkningsplan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nb-NO" sz="1800" b="0" i="0" u="none" strike="noStrike" kern="1200" baseline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29289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F6BCF8A5-6EFD-08FB-7DFA-891C53AADEB4}"/>
              </a:ext>
            </a:extLst>
          </p:cNvPr>
          <p:cNvSpPr txBox="1"/>
          <p:nvPr/>
        </p:nvSpPr>
        <p:spPr>
          <a:xfrm>
            <a:off x="1659193" y="365022"/>
            <a:ext cx="12388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200"/>
              <a:t>Risikoreduserende tiltak</a:t>
            </a:r>
          </a:p>
        </p:txBody>
      </p:sp>
    </p:spTree>
    <p:extLst>
      <p:ext uri="{BB962C8B-B14F-4D97-AF65-F5344CB8AC3E}">
        <p14:creationId xmlns:p14="http://schemas.microsoft.com/office/powerpoint/2010/main" val="3984240875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961740" flipH="1">
            <a:off x="-4262379" y="667292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5"/>
                </a:lnTo>
                <a:lnTo>
                  <a:pt x="7325424" y="7325425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5400000" flipV="1">
            <a:off x="13545614" y="5593253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5556128"/>
                </a:moveTo>
                <a:lnTo>
                  <a:pt x="3928645" y="5556128"/>
                </a:lnTo>
                <a:lnTo>
                  <a:pt x="3928645" y="0"/>
                </a:lnTo>
                <a:lnTo>
                  <a:pt x="0" y="0"/>
                </a:lnTo>
                <a:lnTo>
                  <a:pt x="0" y="55561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0" y="1542679"/>
            <a:ext cx="18288000" cy="8744321"/>
          </a:xfrm>
          <a:custGeom>
            <a:avLst/>
            <a:gdLst/>
            <a:ahLst/>
            <a:cxnLst/>
            <a:rect l="l" t="t" r="r" b="b"/>
            <a:pathLst>
              <a:path w="18288000" h="8744321">
                <a:moveTo>
                  <a:pt x="0" y="0"/>
                </a:moveTo>
                <a:lnTo>
                  <a:pt x="18288000" y="0"/>
                </a:lnTo>
                <a:lnTo>
                  <a:pt x="18288000" y="8744321"/>
                </a:lnTo>
                <a:lnTo>
                  <a:pt x="0" y="87443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7642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15474687" y="130781"/>
            <a:ext cx="1784613" cy="1795837"/>
          </a:xfrm>
          <a:custGeom>
            <a:avLst/>
            <a:gdLst/>
            <a:ahLst/>
            <a:cxnLst/>
            <a:rect l="l" t="t" r="r" b="b"/>
            <a:pathLst>
              <a:path w="1784613" h="1795837">
                <a:moveTo>
                  <a:pt x="0" y="0"/>
                </a:moveTo>
                <a:lnTo>
                  <a:pt x="1784613" y="0"/>
                </a:lnTo>
                <a:lnTo>
                  <a:pt x="1784613" y="1795838"/>
                </a:lnTo>
                <a:lnTo>
                  <a:pt x="0" y="1795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1678105" y="606361"/>
            <a:ext cx="5480392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4"/>
              </a:lnSpc>
            </a:pPr>
            <a:r>
              <a:rPr lang="en-US" sz="5600">
                <a:solidFill>
                  <a:srgbClr val="6096D0"/>
                </a:solidFill>
                <a:latin typeface="Kollektif Bold"/>
              </a:rPr>
              <a:t>TIDSPLAN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7B3C88-8D56-ADE3-A1A3-E74B82EEF285}"/>
              </a:ext>
            </a:extLst>
          </p:cNvPr>
          <p:cNvSpPr/>
          <p:nvPr/>
        </p:nvSpPr>
        <p:spPr>
          <a:xfrm>
            <a:off x="14941119" y="1"/>
            <a:ext cx="3346882" cy="2024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099296E-E9E7-4801-A9DB-8DCC4065C07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0910526"/>
              </p:ext>
            </p:extLst>
          </p:nvPr>
        </p:nvGraphicFramePr>
        <p:xfrm>
          <a:off x="2385" y="2385"/>
          <a:ext cx="2382" cy="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099296E-E9E7-4801-A9DB-8DCC4065C0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5" y="2385"/>
                        <a:ext cx="2382" cy="2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E753D5-3587-433C-803B-2AA666ECEEFE}"/>
                  </a:ext>
                </a:extLst>
              </p14:cNvPr>
              <p14:cNvContentPartPr/>
              <p14:nvPr/>
            </p14:nvContentPartPr>
            <p14:xfrm>
              <a:off x="1713041" y="1523104"/>
              <a:ext cx="13005678" cy="6822288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E753D5-3587-433C-803B-2AA666ECEE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95041" y="1505104"/>
                <a:ext cx="13041318" cy="6857928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073538A-9B1C-441B-BF61-432DB5479706}"/>
              </a:ext>
            </a:extLst>
          </p:cNvPr>
          <p:cNvSpPr/>
          <p:nvPr/>
        </p:nvSpPr>
        <p:spPr>
          <a:xfrm>
            <a:off x="14633931" y="2059160"/>
            <a:ext cx="1875946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18. aug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Første møte i styringsgruppa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A09FA0-AC3F-4726-9893-2EF994D3783C}"/>
              </a:ext>
            </a:extLst>
          </p:cNvPr>
          <p:cNvSpPr/>
          <p:nvPr/>
        </p:nvSpPr>
        <p:spPr>
          <a:xfrm>
            <a:off x="13618793" y="1832659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19" name="Graphic 18" descr="Meeting">
            <a:extLst>
              <a:ext uri="{FF2B5EF4-FFF2-40B4-BE49-F238E27FC236}">
                <a16:creationId xmlns:a16="http://schemas.microsoft.com/office/drawing/2014/main" id="{0159E0B9-2F80-4009-AF6B-1754CDC5B5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602025" y="1733099"/>
            <a:ext cx="995862" cy="9958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92F3F49-9BA0-4C37-AEA9-B26EDFE1EBA9}"/>
              </a:ext>
            </a:extLst>
          </p:cNvPr>
          <p:cNvSpPr/>
          <p:nvPr/>
        </p:nvSpPr>
        <p:spPr>
          <a:xfrm>
            <a:off x="929641" y="3094125"/>
            <a:ext cx="2234182" cy="122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2. juni</a:t>
            </a:r>
            <a:br>
              <a:rPr lang="nn-NO" sz="1576" b="1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Konseptnotat sendt til ledere </a:t>
            </a: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omfattet</a:t>
            </a: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 av 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omorganisering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FD8A7F-D3C3-45D7-B795-E97BEAEDB8E3}"/>
              </a:ext>
            </a:extLst>
          </p:cNvPr>
          <p:cNvSpPr/>
          <p:nvPr/>
        </p:nvSpPr>
        <p:spPr>
          <a:xfrm>
            <a:off x="1593821" y="1989467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392C0C-283D-462A-BF5D-8633E2C61F6D}"/>
              </a:ext>
            </a:extLst>
          </p:cNvPr>
          <p:cNvSpPr/>
          <p:nvPr/>
        </p:nvSpPr>
        <p:spPr>
          <a:xfrm>
            <a:off x="5803119" y="2336876"/>
            <a:ext cx="147089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Sommer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Arbeid med kunnskaps-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grunnlag i </a:t>
            </a: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arb</a:t>
            </a: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. grupper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F868EC3-9AA3-4EF3-A432-F0A6FF3228A5}"/>
              </a:ext>
            </a:extLst>
          </p:cNvPr>
          <p:cNvSpPr/>
          <p:nvPr/>
        </p:nvSpPr>
        <p:spPr>
          <a:xfrm>
            <a:off x="5934873" y="1225107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9" name="Graphic 28" descr="Boardroom">
            <a:extLst>
              <a:ext uri="{FF2B5EF4-FFF2-40B4-BE49-F238E27FC236}">
                <a16:creationId xmlns:a16="http://schemas.microsoft.com/office/drawing/2014/main" id="{CA075793-B7CE-4850-A3C6-1268DD6C5C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16913" y="1184299"/>
            <a:ext cx="1008630" cy="1008630"/>
          </a:xfrm>
          <a:prstGeom prst="rect">
            <a:avLst/>
          </a:prstGeom>
        </p:spPr>
      </p:pic>
      <p:pic>
        <p:nvPicPr>
          <p:cNvPr id="31" name="Graphic 30" descr="Document">
            <a:extLst>
              <a:ext uri="{FF2B5EF4-FFF2-40B4-BE49-F238E27FC236}">
                <a16:creationId xmlns:a16="http://schemas.microsoft.com/office/drawing/2014/main" id="{4B02E818-A50E-4E95-9FA0-7F09EAEB1C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12882" y="2093256"/>
            <a:ext cx="794076" cy="79407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868AE7D-3800-4CBD-B57A-2986491EFDC8}"/>
              </a:ext>
            </a:extLst>
          </p:cNvPr>
          <p:cNvSpPr/>
          <p:nvPr/>
        </p:nvSpPr>
        <p:spPr>
          <a:xfrm>
            <a:off x="11899196" y="2269809"/>
            <a:ext cx="13067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16. aug</a:t>
            </a:r>
          </a:p>
          <a:p>
            <a:pPr>
              <a:lnSpc>
                <a:spcPts val="1800"/>
              </a:lnSpc>
            </a:pP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Ferdigstit</a:t>
            </a: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Kunnskaps- 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grunnlag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9A804C4-09ED-4BED-AB01-AE2C006A4CF8}"/>
              </a:ext>
            </a:extLst>
          </p:cNvPr>
          <p:cNvSpPr/>
          <p:nvPr/>
        </p:nvSpPr>
        <p:spPr>
          <a:xfrm>
            <a:off x="11912171" y="1174769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4" name="Graphic 33" descr="Document">
            <a:extLst>
              <a:ext uri="{FF2B5EF4-FFF2-40B4-BE49-F238E27FC236}">
                <a16:creationId xmlns:a16="http://schemas.microsoft.com/office/drawing/2014/main" id="{6934F771-0A55-49FB-87AB-D18B451196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019840" y="1196715"/>
            <a:ext cx="794076" cy="88539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CF711177-C7F0-4513-B7B2-7373C03FB0B4}"/>
              </a:ext>
            </a:extLst>
          </p:cNvPr>
          <p:cNvSpPr/>
          <p:nvPr/>
        </p:nvSpPr>
        <p:spPr>
          <a:xfrm>
            <a:off x="2941556" y="4592305"/>
            <a:ext cx="14207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31. aug</a:t>
            </a: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ALU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4AF43E-60F0-404A-B435-335D9E92BE18}"/>
              </a:ext>
            </a:extLst>
          </p:cNvPr>
          <p:cNvSpPr/>
          <p:nvPr/>
        </p:nvSpPr>
        <p:spPr>
          <a:xfrm>
            <a:off x="7494729" y="7563233"/>
            <a:ext cx="1008630" cy="10086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44" name="Graphic 43" descr="Meeting">
            <a:extLst>
              <a:ext uri="{FF2B5EF4-FFF2-40B4-BE49-F238E27FC236}">
                <a16:creationId xmlns:a16="http://schemas.microsoft.com/office/drawing/2014/main" id="{B6ACEA45-5914-4979-B589-41C2BECB10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7497" y="7561831"/>
            <a:ext cx="995862" cy="99586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A459C3C-AF84-4E4B-9E54-5A57019C2A4D}"/>
              </a:ext>
            </a:extLst>
          </p:cNvPr>
          <p:cNvSpPr/>
          <p:nvPr/>
        </p:nvSpPr>
        <p:spPr>
          <a:xfrm>
            <a:off x="13694398" y="8006255"/>
            <a:ext cx="389941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November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Beslutning av organisering, funksjoner og stillingsstruktur</a:t>
            </a: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17CD017-97F3-40AC-8789-628C1B96DAD9}"/>
              </a:ext>
            </a:extLst>
          </p:cNvPr>
          <p:cNvSpPr/>
          <p:nvPr/>
        </p:nvSpPr>
        <p:spPr>
          <a:xfrm>
            <a:off x="13625301" y="6802841"/>
            <a:ext cx="1008630" cy="10086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71" name="Graphic 70" descr="Gavel">
            <a:extLst>
              <a:ext uri="{FF2B5EF4-FFF2-40B4-BE49-F238E27FC236}">
                <a16:creationId xmlns:a16="http://schemas.microsoft.com/office/drawing/2014/main" id="{6BB05313-33FC-4ED6-98D8-03E230C05E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721855" y="6824790"/>
            <a:ext cx="840810" cy="840812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4517F0E-0D0D-442A-8ED3-4E4F804D0AFA}"/>
              </a:ext>
            </a:extLst>
          </p:cNvPr>
          <p:cNvSpPr/>
          <p:nvPr/>
        </p:nvSpPr>
        <p:spPr>
          <a:xfrm>
            <a:off x="14288859" y="694273"/>
            <a:ext cx="573790" cy="57379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A1E1D9-A2B0-45E1-8C83-130B57A4976D}"/>
              </a:ext>
            </a:extLst>
          </p:cNvPr>
          <p:cNvSpPr/>
          <p:nvPr/>
        </p:nvSpPr>
        <p:spPr>
          <a:xfrm>
            <a:off x="14288859" y="62211"/>
            <a:ext cx="573790" cy="5737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E58F1-B66F-4E61-9C16-30DFB322C3D4}"/>
              </a:ext>
            </a:extLst>
          </p:cNvPr>
          <p:cNvSpPr txBox="1"/>
          <p:nvPr/>
        </p:nvSpPr>
        <p:spPr>
          <a:xfrm>
            <a:off x="14915411" y="196966"/>
            <a:ext cx="388438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76">
                <a:solidFill>
                  <a:srgbClr val="000000"/>
                </a:solidFill>
                <a:latin typeface="Arial" panose="020B0604020202020204"/>
              </a:rPr>
              <a:t>Prosess i </a:t>
            </a:r>
            <a:r>
              <a:rPr lang="nb-NO" sz="1576">
                <a:solidFill>
                  <a:srgbClr val="000000"/>
                </a:solidFill>
                <a:highlight>
                  <a:srgbClr val="EBEBEB"/>
                </a:highlight>
                <a:latin typeface="Arial" panose="020B0604020202020204"/>
              </a:rPr>
              <a:t>regi</a:t>
            </a:r>
            <a:r>
              <a:rPr lang="nb-NO" sz="1576">
                <a:solidFill>
                  <a:srgbClr val="000000"/>
                </a:solidFill>
                <a:latin typeface="Arial" panose="020B0604020202020204"/>
              </a:rPr>
              <a:t> av FF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477F15E-E88F-4DF1-8536-6F880EFE5973}"/>
              </a:ext>
            </a:extLst>
          </p:cNvPr>
          <p:cNvSpPr txBox="1"/>
          <p:nvPr/>
        </p:nvSpPr>
        <p:spPr>
          <a:xfrm>
            <a:off x="14902095" y="805444"/>
            <a:ext cx="388438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76">
                <a:solidFill>
                  <a:srgbClr val="000000"/>
                </a:solidFill>
                <a:latin typeface="Arial" panose="020B0604020202020204"/>
              </a:rPr>
              <a:t>Medvirkning og medbestemmelse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3DFB5-B924-420D-A4EE-247829504F8A}"/>
              </a:ext>
            </a:extLst>
          </p:cNvPr>
          <p:cNvSpPr txBox="1"/>
          <p:nvPr/>
        </p:nvSpPr>
        <p:spPr>
          <a:xfrm>
            <a:off x="141186" y="163962"/>
            <a:ext cx="11324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>
                <a:solidFill>
                  <a:srgbClr val="000000"/>
                </a:solidFill>
                <a:latin typeface="Arial" panose="020B0604020202020204"/>
              </a:rPr>
              <a:t>Medvirkning og medbestemmelse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CC5DDC6-CADE-C61F-2D58-3F2B23F95F22}"/>
              </a:ext>
            </a:extLst>
          </p:cNvPr>
          <p:cNvSpPr/>
          <p:nvPr/>
        </p:nvSpPr>
        <p:spPr>
          <a:xfrm>
            <a:off x="9697185" y="937513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0BEE37-73ED-4F30-DB41-80AF001822DB}"/>
              </a:ext>
            </a:extLst>
          </p:cNvPr>
          <p:cNvSpPr/>
          <p:nvPr/>
        </p:nvSpPr>
        <p:spPr>
          <a:xfrm>
            <a:off x="9495513" y="2068797"/>
            <a:ext cx="224813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14. aug</a:t>
            </a: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Workshop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Arbeidsgruppene oppsummerte arbeid og ga </a:t>
            </a: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innspill</a:t>
            </a:r>
            <a:endParaRPr lang="nn-NO" sz="1576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14" name="Graphic 13" descr="Teacher with solid fill">
            <a:extLst>
              <a:ext uri="{FF2B5EF4-FFF2-40B4-BE49-F238E27FC236}">
                <a16:creationId xmlns:a16="http://schemas.microsoft.com/office/drawing/2014/main" id="{0C0EEBA3-381C-89C2-B231-2B20CB485E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736304" y="1047786"/>
            <a:ext cx="851656" cy="85165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79AECA8-056C-C285-8A39-E61834E6C9AC}"/>
              </a:ext>
            </a:extLst>
          </p:cNvPr>
          <p:cNvSpPr/>
          <p:nvPr/>
        </p:nvSpPr>
        <p:spPr>
          <a:xfrm>
            <a:off x="3762101" y="5469469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20" name="Graphic 19" descr="Meeting with solid fill">
            <a:extLst>
              <a:ext uri="{FF2B5EF4-FFF2-40B4-BE49-F238E27FC236}">
                <a16:creationId xmlns:a16="http://schemas.microsoft.com/office/drawing/2014/main" id="{8AF48C0F-808C-807B-CD7D-549C8822EF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07267" y="5437383"/>
            <a:ext cx="936822" cy="9368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625EF0-B20C-7A05-D773-24B174BA4C6F}"/>
              </a:ext>
            </a:extLst>
          </p:cNvPr>
          <p:cNvSpPr/>
          <p:nvPr/>
        </p:nvSpPr>
        <p:spPr>
          <a:xfrm>
            <a:off x="7464253" y="8706040"/>
            <a:ext cx="1390034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20.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sep</a:t>
            </a:r>
            <a:endParaRPr lang="nn-NO" sz="1576" b="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SESAM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42B304B-F883-3792-90EE-6490214547B3}"/>
              </a:ext>
            </a:extLst>
          </p:cNvPr>
          <p:cNvSpPr/>
          <p:nvPr/>
        </p:nvSpPr>
        <p:spPr>
          <a:xfrm>
            <a:off x="14288859" y="1359955"/>
            <a:ext cx="573790" cy="57379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9463C3-8D27-748E-03D5-360F7705432E}"/>
              </a:ext>
            </a:extLst>
          </p:cNvPr>
          <p:cNvSpPr txBox="1"/>
          <p:nvPr/>
        </p:nvSpPr>
        <p:spPr>
          <a:xfrm>
            <a:off x="14902095" y="1453939"/>
            <a:ext cx="3884382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76">
                <a:solidFill>
                  <a:srgbClr val="000000"/>
                </a:solidFill>
                <a:latin typeface="Arial" panose="020B0604020202020204"/>
              </a:rPr>
              <a:t>Uavklart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FB47E8-5295-3F85-10C2-36900C3551C3}"/>
              </a:ext>
            </a:extLst>
          </p:cNvPr>
          <p:cNvGrpSpPr/>
          <p:nvPr/>
        </p:nvGrpSpPr>
        <p:grpSpPr>
          <a:xfrm>
            <a:off x="4266417" y="7887298"/>
            <a:ext cx="1008630" cy="1046932"/>
            <a:chOff x="3699141" y="3133166"/>
            <a:chExt cx="752475" cy="78105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1979A5-5FD4-69DB-4A1F-2E4E9BA34675}"/>
                </a:ext>
              </a:extLst>
            </p:cNvPr>
            <p:cNvSpPr/>
            <p:nvPr/>
          </p:nvSpPr>
          <p:spPr>
            <a:xfrm>
              <a:off x="3699141" y="3161741"/>
              <a:ext cx="752475" cy="7524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35" name="Graphic 34" descr="Meeting">
              <a:extLst>
                <a:ext uri="{FF2B5EF4-FFF2-40B4-BE49-F238E27FC236}">
                  <a16:creationId xmlns:a16="http://schemas.microsoft.com/office/drawing/2014/main" id="{9B9B8B5C-EF96-811E-5CAB-95B68964D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08666" y="3133166"/>
              <a:ext cx="742950" cy="74295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284BCEE0-1338-B420-F50B-6B1C18755F64}"/>
              </a:ext>
            </a:extLst>
          </p:cNvPr>
          <p:cNvSpPr/>
          <p:nvPr/>
        </p:nvSpPr>
        <p:spPr>
          <a:xfrm>
            <a:off x="4120210" y="8883160"/>
            <a:ext cx="1653036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8.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sep</a:t>
            </a:r>
            <a:endParaRPr lang="nn-NO" sz="1576" b="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LOSAM RO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12A5A9-5996-A1A6-F5CA-8968EFD49EDA}"/>
              </a:ext>
            </a:extLst>
          </p:cNvPr>
          <p:cNvGrpSpPr/>
          <p:nvPr/>
        </p:nvGrpSpPr>
        <p:grpSpPr>
          <a:xfrm>
            <a:off x="9008163" y="7448048"/>
            <a:ext cx="1008630" cy="1046932"/>
            <a:chOff x="3699141" y="3133166"/>
            <a:chExt cx="752475" cy="78105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ACA13C5-9CB7-A923-EB66-83258DEA690D}"/>
                </a:ext>
              </a:extLst>
            </p:cNvPr>
            <p:cNvSpPr/>
            <p:nvPr/>
          </p:nvSpPr>
          <p:spPr>
            <a:xfrm>
              <a:off x="3699141" y="3161741"/>
              <a:ext cx="752475" cy="7524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41" name="Graphic 40" descr="Meeting">
              <a:extLst>
                <a:ext uri="{FF2B5EF4-FFF2-40B4-BE49-F238E27FC236}">
                  <a16:creationId xmlns:a16="http://schemas.microsoft.com/office/drawing/2014/main" id="{FED6996F-4731-2E6C-C07E-02BE63AB9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08666" y="3133166"/>
              <a:ext cx="742950" cy="74295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B5679843-7208-FDC3-D605-39B54DDCDCB2}"/>
              </a:ext>
            </a:extLst>
          </p:cNvPr>
          <p:cNvSpPr/>
          <p:nvPr/>
        </p:nvSpPr>
        <p:spPr>
          <a:xfrm>
            <a:off x="8924859" y="8633350"/>
            <a:ext cx="1390034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20.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sep</a:t>
            </a:r>
            <a:endParaRPr lang="nn-NO" sz="1576" b="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AMU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1DB407-59CA-3EDF-158F-0DE545A08CDB}"/>
              </a:ext>
            </a:extLst>
          </p:cNvPr>
          <p:cNvSpPr/>
          <p:nvPr/>
        </p:nvSpPr>
        <p:spPr>
          <a:xfrm>
            <a:off x="9925204" y="5095732"/>
            <a:ext cx="164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23. aug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Møte styrings-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gruppe 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805CF5B-D202-51F4-BE60-02549E7296F6}"/>
              </a:ext>
            </a:extLst>
          </p:cNvPr>
          <p:cNvSpPr/>
          <p:nvPr/>
        </p:nvSpPr>
        <p:spPr>
          <a:xfrm>
            <a:off x="6241631" y="4569005"/>
            <a:ext cx="1008630" cy="10086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54" name="Graphic 53" descr="Meeting with solid fill">
            <a:extLst>
              <a:ext uri="{FF2B5EF4-FFF2-40B4-BE49-F238E27FC236}">
                <a16:creationId xmlns:a16="http://schemas.microsoft.com/office/drawing/2014/main" id="{2DCF9E73-50E0-1A67-04DD-EBBF33AF83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3439" y="4576513"/>
            <a:ext cx="936822" cy="93682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2AE04DEE-86D5-6770-F744-770B2A7CA8AB}"/>
              </a:ext>
            </a:extLst>
          </p:cNvPr>
          <p:cNvSpPr/>
          <p:nvPr/>
        </p:nvSpPr>
        <p:spPr>
          <a:xfrm>
            <a:off x="4894346" y="5905794"/>
            <a:ext cx="13902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31. aug</a:t>
            </a: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ÅSAM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65D0072-EF61-E5FC-7FFE-B7DC40F5BEC9}"/>
              </a:ext>
            </a:extLst>
          </p:cNvPr>
          <p:cNvSpPr/>
          <p:nvPr/>
        </p:nvSpPr>
        <p:spPr>
          <a:xfrm>
            <a:off x="4831085" y="4930827"/>
            <a:ext cx="1008630" cy="100863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77" name="Graphic 76" descr="Meeting with solid fill">
            <a:extLst>
              <a:ext uri="{FF2B5EF4-FFF2-40B4-BE49-F238E27FC236}">
                <a16:creationId xmlns:a16="http://schemas.microsoft.com/office/drawing/2014/main" id="{AD6C18C7-4EB8-39A0-2552-56747294F6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321" y="4954721"/>
            <a:ext cx="936822" cy="936822"/>
          </a:xfrm>
          <a:prstGeom prst="rect">
            <a:avLst/>
          </a:prstGeom>
        </p:spPr>
      </p:pic>
      <p:sp>
        <p:nvSpPr>
          <p:cNvPr id="80" name="Wave 79">
            <a:extLst>
              <a:ext uri="{FF2B5EF4-FFF2-40B4-BE49-F238E27FC236}">
                <a16:creationId xmlns:a16="http://schemas.microsoft.com/office/drawing/2014/main" id="{2B71341D-D9B6-2CC9-8A63-4E20DA8ADDAB}"/>
              </a:ext>
            </a:extLst>
          </p:cNvPr>
          <p:cNvSpPr/>
          <p:nvPr/>
        </p:nvSpPr>
        <p:spPr>
          <a:xfrm rot="21302702">
            <a:off x="10182046" y="7224103"/>
            <a:ext cx="3456056" cy="825822"/>
          </a:xfrm>
          <a:prstGeom prst="wav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>
                <a:solidFill>
                  <a:srgbClr val="FFFFFF"/>
                </a:solidFill>
                <a:latin typeface="Arial" panose="020B0604020202020204"/>
              </a:rPr>
              <a:t>Oppdateres forløpende med datoer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58863C-86F3-67AF-843C-23F9C1EC343A}"/>
              </a:ext>
            </a:extLst>
          </p:cNvPr>
          <p:cNvGrpSpPr/>
          <p:nvPr/>
        </p:nvGrpSpPr>
        <p:grpSpPr>
          <a:xfrm>
            <a:off x="6057841" y="7660122"/>
            <a:ext cx="1008630" cy="1046932"/>
            <a:chOff x="3699141" y="3133166"/>
            <a:chExt cx="752475" cy="7810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0F483E-0FF0-8304-5750-1F20B51662C2}"/>
                </a:ext>
              </a:extLst>
            </p:cNvPr>
            <p:cNvSpPr/>
            <p:nvPr/>
          </p:nvSpPr>
          <p:spPr>
            <a:xfrm>
              <a:off x="3699141" y="3161741"/>
              <a:ext cx="752475" cy="752475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1143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70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1" name="Graphic 10" descr="Meeting">
              <a:extLst>
                <a:ext uri="{FF2B5EF4-FFF2-40B4-BE49-F238E27FC236}">
                  <a16:creationId xmlns:a16="http://schemas.microsoft.com/office/drawing/2014/main" id="{23063E98-9C38-B370-F40A-FFC36C96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708666" y="3133166"/>
              <a:ext cx="742950" cy="742950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F10CA1C-922C-BCC3-25D7-B53D68B9EAF1}"/>
              </a:ext>
            </a:extLst>
          </p:cNvPr>
          <p:cNvSpPr/>
          <p:nvPr/>
        </p:nvSpPr>
        <p:spPr>
          <a:xfrm>
            <a:off x="5839715" y="8761330"/>
            <a:ext cx="1655014" cy="99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19.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sep</a:t>
            </a:r>
            <a:endParaRPr lang="nn-NO" sz="1576" b="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LOSAM ØE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607E2A-CE8F-F107-4819-162E4B757C42}"/>
              </a:ext>
            </a:extLst>
          </p:cNvPr>
          <p:cNvSpPr/>
          <p:nvPr/>
        </p:nvSpPr>
        <p:spPr>
          <a:xfrm>
            <a:off x="13694399" y="2909453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47DB6A-6E34-729B-0DEE-DDC77CE554A4}"/>
              </a:ext>
            </a:extLst>
          </p:cNvPr>
          <p:cNvSpPr/>
          <p:nvPr/>
        </p:nvSpPr>
        <p:spPr>
          <a:xfrm>
            <a:off x="13650650" y="3818168"/>
            <a:ext cx="1721328" cy="122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18. aug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Informasjons-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møte </a:t>
            </a:r>
          </a:p>
          <a:p>
            <a:pPr>
              <a:lnSpc>
                <a:spcPts val="1800"/>
              </a:lnSpc>
            </a:pP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Åpent</a:t>
            </a: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 for alle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EF8E87C-D5D1-8D4E-0D0E-939DF29DBFDC}"/>
              </a:ext>
            </a:extLst>
          </p:cNvPr>
          <p:cNvSpPr/>
          <p:nvPr/>
        </p:nvSpPr>
        <p:spPr>
          <a:xfrm>
            <a:off x="12616671" y="3425459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410F1D5-861B-013F-A6E4-F4F62C2EC86A}"/>
              </a:ext>
            </a:extLst>
          </p:cNvPr>
          <p:cNvSpPr/>
          <p:nvPr/>
        </p:nvSpPr>
        <p:spPr>
          <a:xfrm>
            <a:off x="8916575" y="4212477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3BD072-F939-F6DE-D6E8-781C4807D539}"/>
              </a:ext>
            </a:extLst>
          </p:cNvPr>
          <p:cNvSpPr/>
          <p:nvPr/>
        </p:nvSpPr>
        <p:spPr>
          <a:xfrm>
            <a:off x="7542965" y="4426513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16E8827-E522-555B-0BD8-8981FB3BDAF7}"/>
              </a:ext>
            </a:extLst>
          </p:cNvPr>
          <p:cNvSpPr/>
          <p:nvPr/>
        </p:nvSpPr>
        <p:spPr>
          <a:xfrm>
            <a:off x="2831495" y="7682739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49" name="Graphic 48" descr="Teacher with solid fill">
            <a:extLst>
              <a:ext uri="{FF2B5EF4-FFF2-40B4-BE49-F238E27FC236}">
                <a16:creationId xmlns:a16="http://schemas.microsoft.com/office/drawing/2014/main" id="{7133A7A8-CF3C-892C-1E03-2239637CEF4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42906" y="7706036"/>
            <a:ext cx="851656" cy="85165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3181AFB-3717-AEFD-2BCE-71592DD64CED}"/>
              </a:ext>
            </a:extLst>
          </p:cNvPr>
          <p:cNvSpPr/>
          <p:nvPr/>
        </p:nvSpPr>
        <p:spPr>
          <a:xfrm>
            <a:off x="1397983" y="8091916"/>
            <a:ext cx="24615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7.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sep</a:t>
            </a:r>
            <a:endParaRPr lang="nn-NO" sz="1576" b="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Workshop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Workshop med </a:t>
            </a: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medarbeidere</a:t>
            </a: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 som </a:t>
            </a: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omfattes</a:t>
            </a: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 av </a:t>
            </a:r>
            <a:r>
              <a:rPr lang="nn-NO" sz="1576" err="1">
                <a:solidFill>
                  <a:srgbClr val="000000"/>
                </a:solidFill>
                <a:latin typeface="Arial" panose="020B0604020202020204"/>
              </a:rPr>
              <a:t>endringer</a:t>
            </a:r>
            <a:endParaRPr lang="nn-NO" sz="1576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72" name="Graphic 71" descr="Online meeting with solid fill">
            <a:extLst>
              <a:ext uri="{FF2B5EF4-FFF2-40B4-BE49-F238E27FC236}">
                <a16:creationId xmlns:a16="http://schemas.microsoft.com/office/drawing/2014/main" id="{07ED9140-3DF4-1133-0019-F507B6F2CD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924859" y="4310849"/>
            <a:ext cx="910258" cy="910258"/>
          </a:xfrm>
          <a:prstGeom prst="rect">
            <a:avLst/>
          </a:prstGeom>
        </p:spPr>
      </p:pic>
      <p:pic>
        <p:nvPicPr>
          <p:cNvPr id="73" name="Graphic 72" descr="Online meeting with solid fill">
            <a:extLst>
              <a:ext uri="{FF2B5EF4-FFF2-40B4-BE49-F238E27FC236}">
                <a16:creationId xmlns:a16="http://schemas.microsoft.com/office/drawing/2014/main" id="{B6388B60-3EB3-BCE3-109F-9622435AA9C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1337" y="4484787"/>
            <a:ext cx="910258" cy="910258"/>
          </a:xfrm>
          <a:prstGeom prst="rect">
            <a:avLst/>
          </a:prstGeom>
        </p:spPr>
      </p:pic>
      <p:pic>
        <p:nvPicPr>
          <p:cNvPr id="74" name="Graphic 73" descr="Online meeting with solid fill">
            <a:extLst>
              <a:ext uri="{FF2B5EF4-FFF2-40B4-BE49-F238E27FC236}">
                <a16:creationId xmlns:a16="http://schemas.microsoft.com/office/drawing/2014/main" id="{072F32D4-2BC3-4C6C-6ADD-F2F3E8BE453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708535" y="3516255"/>
            <a:ext cx="910258" cy="910258"/>
          </a:xfrm>
          <a:prstGeom prst="rect">
            <a:avLst/>
          </a:prstGeom>
        </p:spPr>
      </p:pic>
      <p:pic>
        <p:nvPicPr>
          <p:cNvPr id="75" name="Graphic 74" descr="Online meeting with solid fill">
            <a:extLst>
              <a:ext uri="{FF2B5EF4-FFF2-40B4-BE49-F238E27FC236}">
                <a16:creationId xmlns:a16="http://schemas.microsoft.com/office/drawing/2014/main" id="{B7F22A16-2D25-B857-8B53-B1F838236EF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731571" y="3019517"/>
            <a:ext cx="910258" cy="910258"/>
          </a:xfrm>
          <a:prstGeom prst="rect">
            <a:avLst/>
          </a:prstGeom>
        </p:spPr>
      </p:pic>
      <p:sp>
        <p:nvSpPr>
          <p:cNvPr id="79" name="Oval 78">
            <a:extLst>
              <a:ext uri="{FF2B5EF4-FFF2-40B4-BE49-F238E27FC236}">
                <a16:creationId xmlns:a16="http://schemas.microsoft.com/office/drawing/2014/main" id="{BDE984CE-CDEC-30B6-27C7-70FC35D79208}"/>
              </a:ext>
            </a:extLst>
          </p:cNvPr>
          <p:cNvSpPr/>
          <p:nvPr/>
        </p:nvSpPr>
        <p:spPr>
          <a:xfrm>
            <a:off x="2687213" y="6124549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81" name="Graphic 80" descr="Online meeting with solid fill">
            <a:extLst>
              <a:ext uri="{FF2B5EF4-FFF2-40B4-BE49-F238E27FC236}">
                <a16:creationId xmlns:a16="http://schemas.microsoft.com/office/drawing/2014/main" id="{F0B26457-B447-29E7-C606-7E238052E7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08693" y="6203729"/>
            <a:ext cx="910258" cy="910258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410707B7-6533-2A75-DE71-9CF439E8C9CE}"/>
              </a:ext>
            </a:extLst>
          </p:cNvPr>
          <p:cNvSpPr/>
          <p:nvPr/>
        </p:nvSpPr>
        <p:spPr>
          <a:xfrm>
            <a:off x="11422215" y="3877011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83" name="Graphic 82" descr="Online meeting with solid fill">
            <a:extLst>
              <a:ext uri="{FF2B5EF4-FFF2-40B4-BE49-F238E27FC236}">
                <a16:creationId xmlns:a16="http://schemas.microsoft.com/office/drawing/2014/main" id="{11022799-ABFD-14F8-0FBF-20DC3E89FCE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65991" y="3966811"/>
            <a:ext cx="910258" cy="910258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2575EA33-4D17-E6AC-6196-DA8A64712342}"/>
              </a:ext>
            </a:extLst>
          </p:cNvPr>
          <p:cNvSpPr/>
          <p:nvPr/>
        </p:nvSpPr>
        <p:spPr>
          <a:xfrm>
            <a:off x="12430844" y="4484787"/>
            <a:ext cx="1995708" cy="168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21 aug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1. møte referansegruppe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Designsprint</a:t>
            </a:r>
          </a:p>
          <a:p>
            <a:pPr>
              <a:lnSpc>
                <a:spcPts val="1800"/>
              </a:lnSpc>
            </a:pPr>
            <a:r>
              <a:rPr lang="nn-NO" sz="1576" i="1">
                <a:solidFill>
                  <a:srgbClr val="000000"/>
                </a:solidFill>
                <a:latin typeface="Arial" panose="020B0604020202020204"/>
              </a:rPr>
              <a:t>Info og spørsmål/svar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F0EFA3-CF0A-EB74-2125-42B4BD2BFEBA}"/>
              </a:ext>
            </a:extLst>
          </p:cNvPr>
          <p:cNvSpPr/>
          <p:nvPr/>
        </p:nvSpPr>
        <p:spPr>
          <a:xfrm>
            <a:off x="11045047" y="5059997"/>
            <a:ext cx="1949586" cy="168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23. aug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2. møte referansegruppe</a:t>
            </a:r>
          </a:p>
          <a:p>
            <a:pPr>
              <a:lnSpc>
                <a:spcPts val="1800"/>
              </a:lnSpc>
            </a:pPr>
            <a:r>
              <a:rPr lang="nn-NO" sz="1576" i="1">
                <a:solidFill>
                  <a:srgbClr val="000000"/>
                </a:solidFill>
                <a:latin typeface="Arial" panose="020B0604020202020204"/>
              </a:rPr>
              <a:t>Designsprint</a:t>
            </a:r>
          </a:p>
          <a:p>
            <a:pPr>
              <a:lnSpc>
                <a:spcPts val="1800"/>
              </a:lnSpc>
            </a:pPr>
            <a:r>
              <a:rPr lang="nn-NO" sz="1576" i="1">
                <a:solidFill>
                  <a:srgbClr val="000000"/>
                </a:solidFill>
                <a:latin typeface="Arial" panose="020B0604020202020204"/>
              </a:rPr>
              <a:t>Info og spørsmål/svar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FC4EA85-BAE7-CA95-29AC-C5F3F4B712D4}"/>
              </a:ext>
            </a:extLst>
          </p:cNvPr>
          <p:cNvSpPr/>
          <p:nvPr/>
        </p:nvSpPr>
        <p:spPr>
          <a:xfrm>
            <a:off x="8670106" y="5255878"/>
            <a:ext cx="1447288" cy="191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25 aug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3. møte referanse- gruppe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Design- sprint</a:t>
            </a:r>
          </a:p>
          <a:p>
            <a:pPr>
              <a:lnSpc>
                <a:spcPts val="1800"/>
              </a:lnSpc>
            </a:pPr>
            <a:r>
              <a:rPr lang="nn-NO" sz="1576" i="1">
                <a:solidFill>
                  <a:srgbClr val="000000"/>
                </a:solidFill>
                <a:latin typeface="Arial" panose="020B0604020202020204"/>
              </a:rPr>
              <a:t>Forslag </a:t>
            </a:r>
            <a:r>
              <a:rPr lang="nn-NO" sz="1576" i="1" err="1">
                <a:solidFill>
                  <a:srgbClr val="000000"/>
                </a:solidFill>
                <a:latin typeface="Arial" panose="020B0604020202020204"/>
              </a:rPr>
              <a:t>legges</a:t>
            </a:r>
            <a:r>
              <a:rPr lang="nn-NO" sz="1576" i="1">
                <a:solidFill>
                  <a:srgbClr val="000000"/>
                </a:solidFill>
                <a:latin typeface="Arial" panose="020B0604020202020204"/>
              </a:rPr>
              <a:t> fram</a:t>
            </a: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139F4EC-6DB8-65BD-E874-DF38C4C8516F}"/>
              </a:ext>
            </a:extLst>
          </p:cNvPr>
          <p:cNvSpPr/>
          <p:nvPr/>
        </p:nvSpPr>
        <p:spPr>
          <a:xfrm>
            <a:off x="6176972" y="5851182"/>
            <a:ext cx="1250896" cy="53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br>
              <a:rPr lang="nn-NO" sz="1576" i="1">
                <a:solidFill>
                  <a:srgbClr val="000000"/>
                </a:solidFill>
                <a:latin typeface="Arial" panose="020B0604020202020204"/>
              </a:rPr>
            </a:br>
            <a:endParaRPr lang="nb-NO" sz="1200" i="1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88" name="Graphic 87" descr="Meeting">
            <a:extLst>
              <a:ext uri="{FF2B5EF4-FFF2-40B4-BE49-F238E27FC236}">
                <a16:creationId xmlns:a16="http://schemas.microsoft.com/office/drawing/2014/main" id="{DF78F68D-D110-1427-C9A7-56ECF7F22F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39409" y="3812917"/>
            <a:ext cx="995862" cy="995862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:a16="http://schemas.microsoft.com/office/drawing/2014/main" id="{7E5B49DF-9638-020D-2B3C-86A017C2AE9B}"/>
              </a:ext>
            </a:extLst>
          </p:cNvPr>
          <p:cNvSpPr/>
          <p:nvPr/>
        </p:nvSpPr>
        <p:spPr>
          <a:xfrm>
            <a:off x="10180323" y="4036113"/>
            <a:ext cx="1008630" cy="10086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70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91" name="Graphic 90" descr="Meeting">
            <a:extLst>
              <a:ext uri="{FF2B5EF4-FFF2-40B4-BE49-F238E27FC236}">
                <a16:creationId xmlns:a16="http://schemas.microsoft.com/office/drawing/2014/main" id="{87B53530-2B66-FB7C-E091-37CC6E74C5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97791" y="4014623"/>
            <a:ext cx="995862" cy="99586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0044792-E17C-464A-B798-0846CA1EB2F8}"/>
              </a:ext>
            </a:extLst>
          </p:cNvPr>
          <p:cNvSpPr/>
          <p:nvPr/>
        </p:nvSpPr>
        <p:spPr>
          <a:xfrm>
            <a:off x="6070608" y="5694545"/>
            <a:ext cx="164694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31. aug</a:t>
            </a: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GSAM</a:t>
            </a:r>
            <a:br>
              <a:rPr lang="nn-NO" sz="1576">
                <a:solidFill>
                  <a:srgbClr val="000000"/>
                </a:solidFill>
                <a:latin typeface="Arial" panose="020B0604020202020204"/>
              </a:rPr>
            </a:b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Orientering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0C9F39E-1DDD-C38D-5C73-34A5FD112B29}"/>
              </a:ext>
            </a:extLst>
          </p:cNvPr>
          <p:cNvSpPr/>
          <p:nvPr/>
        </p:nvSpPr>
        <p:spPr>
          <a:xfrm>
            <a:off x="7464253" y="5450015"/>
            <a:ext cx="13900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29. August</a:t>
            </a:r>
          </a:p>
          <a:p>
            <a:pPr>
              <a:lnSpc>
                <a:spcPts val="1800"/>
              </a:lnSpc>
            </a:pPr>
            <a:r>
              <a:rPr lang="nn-NO" sz="1576">
                <a:solidFill>
                  <a:srgbClr val="000000"/>
                </a:solidFill>
                <a:latin typeface="Arial" panose="020B0604020202020204"/>
              </a:rPr>
              <a:t>Spørsmål/ svar for ledere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F3E7426-64C5-A646-5B76-72D8F493C318}"/>
              </a:ext>
            </a:extLst>
          </p:cNvPr>
          <p:cNvSpPr/>
          <p:nvPr/>
        </p:nvSpPr>
        <p:spPr>
          <a:xfrm>
            <a:off x="1181749" y="6133127"/>
            <a:ext cx="175980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1.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sep</a:t>
            </a:r>
            <a:endParaRPr lang="nn-NO" sz="1576" b="1">
              <a:solidFill>
                <a:srgbClr val="000000"/>
              </a:solidFill>
              <a:latin typeface="Arial" panose="020B0604020202020204"/>
            </a:endParaRPr>
          </a:p>
          <a:p>
            <a:pPr>
              <a:lnSpc>
                <a:spcPts val="1800"/>
              </a:lnSpc>
            </a:pP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Åpen</a:t>
            </a: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 kafé</a:t>
            </a:r>
          </a:p>
          <a:p>
            <a:pPr>
              <a:lnSpc>
                <a:spcPts val="1800"/>
              </a:lnSpc>
            </a:pPr>
            <a:r>
              <a:rPr lang="nn-NO" sz="1576" b="1">
                <a:solidFill>
                  <a:srgbClr val="000000"/>
                </a:solidFill>
                <a:latin typeface="Arial" panose="020B0604020202020204"/>
              </a:rPr>
              <a:t>Spørsmål/ svar fra </a:t>
            </a:r>
            <a:r>
              <a:rPr lang="nn-NO" sz="1576" b="1" err="1">
                <a:solidFill>
                  <a:srgbClr val="000000"/>
                </a:solidFill>
                <a:latin typeface="Arial" panose="020B0604020202020204"/>
              </a:rPr>
              <a:t>medarbeidere</a:t>
            </a:r>
            <a:endParaRPr lang="nb-NO" sz="12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80F12DA2-B8CE-1844-3396-D16FA35ACD23}"/>
              </a:ext>
            </a:extLst>
          </p:cNvPr>
          <p:cNvSpPr/>
          <p:nvPr/>
        </p:nvSpPr>
        <p:spPr>
          <a:xfrm rot="21302702">
            <a:off x="3747467" y="7002655"/>
            <a:ext cx="3022114" cy="825822"/>
          </a:xfrm>
          <a:prstGeom prst="wave">
            <a:avLst/>
          </a:prstGeom>
          <a:solidFill>
            <a:schemeClr val="tx2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>
                <a:solidFill>
                  <a:srgbClr val="FFFFFF"/>
                </a:solidFill>
                <a:latin typeface="Arial" panose="020B0604020202020204"/>
              </a:rPr>
              <a:t>WS involverte enheter</a:t>
            </a:r>
          </a:p>
        </p:txBody>
      </p:sp>
    </p:spTree>
    <p:extLst>
      <p:ext uri="{BB962C8B-B14F-4D97-AF65-F5344CB8AC3E}">
        <p14:creationId xmlns:p14="http://schemas.microsoft.com/office/powerpoint/2010/main" val="393189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flipH="1">
            <a:off x="-4516601" y="-4926736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Rectangle 74">
            <a:extLst>
              <a:ext uri="{FF2B5EF4-FFF2-40B4-BE49-F238E27FC236}">
                <a16:creationId xmlns:a16="http://schemas.microsoft.com/office/drawing/2014/main" id="{324080CC-1A70-7050-49A6-0ABE7FE4683E}"/>
              </a:ext>
            </a:extLst>
          </p:cNvPr>
          <p:cNvSpPr/>
          <p:nvPr/>
        </p:nvSpPr>
        <p:spPr>
          <a:xfrm>
            <a:off x="868404" y="3431466"/>
            <a:ext cx="85629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486" indent="-571486" defTabSz="1828756">
              <a:buFont typeface="Arial" panose="020B0604020202020204" pitchFamily="34" charset="0"/>
              <a:buChar char="•"/>
              <a:defRPr/>
            </a:pPr>
            <a:r>
              <a:rPr lang="nb-NO" sz="4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Kommunisere idéer til andre </a:t>
            </a:r>
          </a:p>
          <a:p>
            <a:pPr marL="571486" indent="-571486" defTabSz="1828756">
              <a:buFont typeface="Arial" panose="020B0604020202020204" pitchFamily="34" charset="0"/>
              <a:buChar char="•"/>
              <a:defRPr/>
            </a:pPr>
            <a:r>
              <a:rPr lang="nb-NO" sz="4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 tidlig innsikt i problemer</a:t>
            </a:r>
          </a:p>
          <a:p>
            <a:pPr marL="571486" indent="-571486" defTabSz="1828756">
              <a:buFont typeface="Arial" panose="020B0604020202020204" pitchFamily="34" charset="0"/>
              <a:buChar char="•"/>
              <a:defRPr/>
            </a:pPr>
            <a:r>
              <a:rPr lang="nb-NO" sz="440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Oppdage viktige spørsmål</a:t>
            </a:r>
            <a:endParaRPr lang="en-US" sz="44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86" indent="-571486" defTabSz="685800">
              <a:buFont typeface="Arial" panose="020B0604020202020204" pitchFamily="34" charset="0"/>
              <a:buChar char="•"/>
              <a:defRPr/>
            </a:pPr>
            <a:endParaRPr lang="nb-NO" sz="440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486" indent="-571486" defTabSz="685800">
              <a:buFont typeface="Arial" panose="020B0604020202020204" pitchFamily="34" charset="0"/>
              <a:buChar char="•"/>
              <a:defRPr/>
            </a:pPr>
            <a:r>
              <a:rPr lang="nb-NO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Prototypen skal være akkurat </a:t>
            </a:r>
            <a:r>
              <a:rPr lang="nb-NO"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ferdig nok</a:t>
            </a:r>
            <a:r>
              <a:rPr lang="nb-NO" sz="4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til at den oppleves som et ferdig produkt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00027F24-3489-B547-C95E-4C6380791CD7}"/>
              </a:ext>
            </a:extLst>
          </p:cNvPr>
          <p:cNvGrpSpPr>
            <a:grpSpLocks noChangeAspect="1"/>
          </p:cNvGrpSpPr>
          <p:nvPr/>
        </p:nvGrpSpPr>
        <p:grpSpPr>
          <a:xfrm>
            <a:off x="9589646" y="3334395"/>
            <a:ext cx="7191916" cy="6095317"/>
            <a:chOff x="7092950" y="3536950"/>
            <a:chExt cx="2051051" cy="1738313"/>
          </a:xfrm>
          <a:solidFill>
            <a:srgbClr val="B01B81"/>
          </a:solidFill>
        </p:grpSpPr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78DC5DCA-78A8-8689-D1E8-A95695ABB7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9213" y="4552950"/>
              <a:ext cx="722313" cy="409575"/>
            </a:xfrm>
            <a:custGeom>
              <a:avLst/>
              <a:gdLst>
                <a:gd name="T0" fmla="*/ 12 w 74"/>
                <a:gd name="T1" fmla="*/ 7 h 42"/>
                <a:gd name="T2" fmla="*/ 1 w 74"/>
                <a:gd name="T3" fmla="*/ 17 h 42"/>
                <a:gd name="T4" fmla="*/ 3 w 74"/>
                <a:gd name="T5" fmla="*/ 27 h 42"/>
                <a:gd name="T6" fmla="*/ 64 w 74"/>
                <a:gd name="T7" fmla="*/ 34 h 42"/>
                <a:gd name="T8" fmla="*/ 74 w 74"/>
                <a:gd name="T9" fmla="*/ 21 h 42"/>
                <a:gd name="T10" fmla="*/ 73 w 74"/>
                <a:gd name="T11" fmla="*/ 17 h 42"/>
                <a:gd name="T12" fmla="*/ 55 w 74"/>
                <a:gd name="T13" fmla="*/ 5 h 42"/>
                <a:gd name="T14" fmla="*/ 53 w 74"/>
                <a:gd name="T15" fmla="*/ 4 h 42"/>
                <a:gd name="T16" fmla="*/ 53 w 74"/>
                <a:gd name="T17" fmla="*/ 4 h 42"/>
                <a:gd name="T18" fmla="*/ 12 w 74"/>
                <a:gd name="T19" fmla="*/ 7 h 42"/>
                <a:gd name="T20" fmla="*/ 4 w 74"/>
                <a:gd name="T21" fmla="*/ 26 h 42"/>
                <a:gd name="T22" fmla="*/ 3 w 74"/>
                <a:gd name="T23" fmla="*/ 21 h 42"/>
                <a:gd name="T24" fmla="*/ 3 w 74"/>
                <a:gd name="T25" fmla="*/ 18 h 42"/>
                <a:gd name="T26" fmla="*/ 13 w 74"/>
                <a:gd name="T27" fmla="*/ 9 h 42"/>
                <a:gd name="T28" fmla="*/ 32 w 74"/>
                <a:gd name="T29" fmla="*/ 4 h 42"/>
                <a:gd name="T30" fmla="*/ 33 w 74"/>
                <a:gd name="T31" fmla="*/ 5 h 42"/>
                <a:gd name="T32" fmla="*/ 55 w 74"/>
                <a:gd name="T33" fmla="*/ 7 h 42"/>
                <a:gd name="T34" fmla="*/ 71 w 74"/>
                <a:gd name="T35" fmla="*/ 17 h 42"/>
                <a:gd name="T36" fmla="*/ 63 w 74"/>
                <a:gd name="T37" fmla="*/ 32 h 42"/>
                <a:gd name="T38" fmla="*/ 4 w 74"/>
                <a:gd name="T3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42">
                  <a:moveTo>
                    <a:pt x="12" y="7"/>
                  </a:moveTo>
                  <a:cubicBezTo>
                    <a:pt x="7" y="9"/>
                    <a:pt x="3" y="13"/>
                    <a:pt x="1" y="17"/>
                  </a:cubicBezTo>
                  <a:cubicBezTo>
                    <a:pt x="0" y="21"/>
                    <a:pt x="1" y="24"/>
                    <a:pt x="3" y="27"/>
                  </a:cubicBezTo>
                  <a:cubicBezTo>
                    <a:pt x="11" y="40"/>
                    <a:pt x="45" y="42"/>
                    <a:pt x="64" y="34"/>
                  </a:cubicBezTo>
                  <a:cubicBezTo>
                    <a:pt x="70" y="30"/>
                    <a:pt x="74" y="26"/>
                    <a:pt x="74" y="21"/>
                  </a:cubicBezTo>
                  <a:cubicBezTo>
                    <a:pt x="74" y="19"/>
                    <a:pt x="74" y="18"/>
                    <a:pt x="73" y="17"/>
                  </a:cubicBezTo>
                  <a:cubicBezTo>
                    <a:pt x="71" y="10"/>
                    <a:pt x="62" y="6"/>
                    <a:pt x="55" y="5"/>
                  </a:cubicBezTo>
                  <a:cubicBezTo>
                    <a:pt x="55" y="5"/>
                    <a:pt x="54" y="5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5" y="0"/>
                    <a:pt x="21" y="3"/>
                    <a:pt x="12" y="7"/>
                  </a:cubicBezTo>
                  <a:close/>
                  <a:moveTo>
                    <a:pt x="4" y="26"/>
                  </a:moveTo>
                  <a:cubicBezTo>
                    <a:pt x="3" y="24"/>
                    <a:pt x="3" y="23"/>
                    <a:pt x="3" y="21"/>
                  </a:cubicBezTo>
                  <a:cubicBezTo>
                    <a:pt x="3" y="20"/>
                    <a:pt x="3" y="19"/>
                    <a:pt x="3" y="18"/>
                  </a:cubicBezTo>
                  <a:cubicBezTo>
                    <a:pt x="4" y="14"/>
                    <a:pt x="8" y="11"/>
                    <a:pt x="13" y="9"/>
                  </a:cubicBezTo>
                  <a:cubicBezTo>
                    <a:pt x="17" y="7"/>
                    <a:pt x="24" y="5"/>
                    <a:pt x="32" y="4"/>
                  </a:cubicBezTo>
                  <a:cubicBezTo>
                    <a:pt x="32" y="5"/>
                    <a:pt x="32" y="5"/>
                    <a:pt x="33" y="5"/>
                  </a:cubicBezTo>
                  <a:cubicBezTo>
                    <a:pt x="40" y="5"/>
                    <a:pt x="48" y="5"/>
                    <a:pt x="55" y="7"/>
                  </a:cubicBezTo>
                  <a:cubicBezTo>
                    <a:pt x="61" y="8"/>
                    <a:pt x="69" y="12"/>
                    <a:pt x="71" y="17"/>
                  </a:cubicBezTo>
                  <a:cubicBezTo>
                    <a:pt x="74" y="25"/>
                    <a:pt x="68" y="29"/>
                    <a:pt x="63" y="32"/>
                  </a:cubicBezTo>
                  <a:cubicBezTo>
                    <a:pt x="45" y="40"/>
                    <a:pt x="12" y="38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D503EF6D-3F81-685F-3319-1300A6844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9213" y="4562475"/>
              <a:ext cx="731838" cy="381000"/>
            </a:xfrm>
            <a:custGeom>
              <a:avLst/>
              <a:gdLst>
                <a:gd name="T0" fmla="*/ 11 w 75"/>
                <a:gd name="T1" fmla="*/ 5 h 39"/>
                <a:gd name="T2" fmla="*/ 0 w 75"/>
                <a:gd name="T3" fmla="*/ 16 h 39"/>
                <a:gd name="T4" fmla="*/ 1 w 75"/>
                <a:gd name="T5" fmla="*/ 27 h 39"/>
                <a:gd name="T6" fmla="*/ 36 w 75"/>
                <a:gd name="T7" fmla="*/ 39 h 39"/>
                <a:gd name="T8" fmla="*/ 72 w 75"/>
                <a:gd name="T9" fmla="*/ 28 h 39"/>
                <a:gd name="T10" fmla="*/ 74 w 75"/>
                <a:gd name="T11" fmla="*/ 15 h 39"/>
                <a:gd name="T12" fmla="*/ 67 w 75"/>
                <a:gd name="T13" fmla="*/ 7 h 39"/>
                <a:gd name="T14" fmla="*/ 56 w 75"/>
                <a:gd name="T15" fmla="*/ 3 h 39"/>
                <a:gd name="T16" fmla="*/ 53 w 75"/>
                <a:gd name="T17" fmla="*/ 3 h 39"/>
                <a:gd name="T18" fmla="*/ 54 w 75"/>
                <a:gd name="T19" fmla="*/ 2 h 39"/>
                <a:gd name="T20" fmla="*/ 37 w 75"/>
                <a:gd name="T21" fmla="*/ 0 h 39"/>
                <a:gd name="T22" fmla="*/ 12 w 75"/>
                <a:gd name="T23" fmla="*/ 6 h 39"/>
                <a:gd name="T24" fmla="*/ 37 w 75"/>
                <a:gd name="T25" fmla="*/ 2 h 39"/>
                <a:gd name="T26" fmla="*/ 52 w 75"/>
                <a:gd name="T27" fmla="*/ 4 h 39"/>
                <a:gd name="T28" fmla="*/ 52 w 75"/>
                <a:gd name="T29" fmla="*/ 4 h 39"/>
                <a:gd name="T30" fmla="*/ 52 w 75"/>
                <a:gd name="T31" fmla="*/ 4 h 39"/>
                <a:gd name="T32" fmla="*/ 52 w 75"/>
                <a:gd name="T33" fmla="*/ 4 h 39"/>
                <a:gd name="T34" fmla="*/ 52 w 75"/>
                <a:gd name="T35" fmla="*/ 4 h 39"/>
                <a:gd name="T36" fmla="*/ 52 w 75"/>
                <a:gd name="T37" fmla="*/ 4 h 39"/>
                <a:gd name="T38" fmla="*/ 55 w 75"/>
                <a:gd name="T39" fmla="*/ 5 h 39"/>
                <a:gd name="T40" fmla="*/ 55 w 75"/>
                <a:gd name="T41" fmla="*/ 5 h 39"/>
                <a:gd name="T42" fmla="*/ 72 w 75"/>
                <a:gd name="T43" fmla="*/ 16 h 39"/>
                <a:gd name="T44" fmla="*/ 73 w 75"/>
                <a:gd name="T45" fmla="*/ 20 h 39"/>
                <a:gd name="T46" fmla="*/ 63 w 75"/>
                <a:gd name="T47" fmla="*/ 32 h 39"/>
                <a:gd name="T48" fmla="*/ 16 w 75"/>
                <a:gd name="T49" fmla="*/ 34 h 39"/>
                <a:gd name="T50" fmla="*/ 2 w 75"/>
                <a:gd name="T51" fmla="*/ 20 h 39"/>
                <a:gd name="T52" fmla="*/ 3 w 75"/>
                <a:gd name="T53" fmla="*/ 17 h 39"/>
                <a:gd name="T54" fmla="*/ 12 w 75"/>
                <a:gd name="T55" fmla="*/ 6 h 39"/>
                <a:gd name="T56" fmla="*/ 5 w 75"/>
                <a:gd name="T57" fmla="*/ 24 h 39"/>
                <a:gd name="T58" fmla="*/ 4 w 75"/>
                <a:gd name="T59" fmla="*/ 17 h 39"/>
                <a:gd name="T60" fmla="*/ 13 w 75"/>
                <a:gd name="T61" fmla="*/ 9 h 39"/>
                <a:gd name="T62" fmla="*/ 32 w 75"/>
                <a:gd name="T63" fmla="*/ 3 h 39"/>
                <a:gd name="T64" fmla="*/ 31 w 75"/>
                <a:gd name="T65" fmla="*/ 5 h 39"/>
                <a:gd name="T66" fmla="*/ 33 w 75"/>
                <a:gd name="T67" fmla="*/ 5 h 39"/>
                <a:gd name="T68" fmla="*/ 33 w 75"/>
                <a:gd name="T69" fmla="*/ 5 h 39"/>
                <a:gd name="T70" fmla="*/ 55 w 75"/>
                <a:gd name="T71" fmla="*/ 7 h 39"/>
                <a:gd name="T72" fmla="*/ 70 w 75"/>
                <a:gd name="T73" fmla="*/ 17 h 39"/>
                <a:gd name="T74" fmla="*/ 68 w 75"/>
                <a:gd name="T75" fmla="*/ 26 h 39"/>
                <a:gd name="T76" fmla="*/ 36 w 75"/>
                <a:gd name="T77" fmla="*/ 35 h 39"/>
                <a:gd name="T78" fmla="*/ 5 w 75"/>
                <a:gd name="T79" fmla="*/ 24 h 39"/>
                <a:gd name="T80" fmla="*/ 4 w 75"/>
                <a:gd name="T81" fmla="*/ 25 h 39"/>
                <a:gd name="T82" fmla="*/ 16 w 75"/>
                <a:gd name="T83" fmla="*/ 34 h 39"/>
                <a:gd name="T84" fmla="*/ 63 w 75"/>
                <a:gd name="T85" fmla="*/ 32 h 39"/>
                <a:gd name="T86" fmla="*/ 73 w 75"/>
                <a:gd name="T87" fmla="*/ 20 h 39"/>
                <a:gd name="T88" fmla="*/ 65 w 75"/>
                <a:gd name="T89" fmla="*/ 8 h 39"/>
                <a:gd name="T90" fmla="*/ 37 w 75"/>
                <a:gd name="T91" fmla="*/ 3 h 39"/>
                <a:gd name="T92" fmla="*/ 33 w 75"/>
                <a:gd name="T93" fmla="*/ 3 h 39"/>
                <a:gd name="T94" fmla="*/ 33 w 75"/>
                <a:gd name="T95" fmla="*/ 3 h 39"/>
                <a:gd name="T96" fmla="*/ 33 w 75"/>
                <a:gd name="T97" fmla="*/ 3 h 39"/>
                <a:gd name="T98" fmla="*/ 33 w 75"/>
                <a:gd name="T99" fmla="*/ 3 h 39"/>
                <a:gd name="T100" fmla="*/ 33 w 75"/>
                <a:gd name="T101" fmla="*/ 3 h 39"/>
                <a:gd name="T102" fmla="*/ 33 w 75"/>
                <a:gd name="T103" fmla="*/ 3 h 39"/>
                <a:gd name="T104" fmla="*/ 33 w 75"/>
                <a:gd name="T105" fmla="*/ 3 h 39"/>
                <a:gd name="T106" fmla="*/ 33 w 75"/>
                <a:gd name="T107" fmla="*/ 3 h 39"/>
                <a:gd name="T108" fmla="*/ 33 w 75"/>
                <a:gd name="T109" fmla="*/ 3 h 39"/>
                <a:gd name="T110" fmla="*/ 12 w 75"/>
                <a:gd name="T111" fmla="*/ 7 h 39"/>
                <a:gd name="T112" fmla="*/ 2 w 75"/>
                <a:gd name="T113" fmla="*/ 17 h 39"/>
                <a:gd name="T114" fmla="*/ 3 w 75"/>
                <a:gd name="T115" fmla="*/ 26 h 39"/>
                <a:gd name="T116" fmla="*/ 4 w 75"/>
                <a:gd name="T117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39">
                  <a:moveTo>
                    <a:pt x="12" y="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6" y="7"/>
                    <a:pt x="2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0" y="20"/>
                  </a:cubicBezTo>
                  <a:cubicBezTo>
                    <a:pt x="0" y="22"/>
                    <a:pt x="0" y="24"/>
                    <a:pt x="1" y="27"/>
                  </a:cubicBezTo>
                  <a:cubicBezTo>
                    <a:pt x="4" y="31"/>
                    <a:pt x="9" y="34"/>
                    <a:pt x="15" y="36"/>
                  </a:cubicBezTo>
                  <a:cubicBezTo>
                    <a:pt x="21" y="38"/>
                    <a:pt x="29" y="39"/>
                    <a:pt x="36" y="39"/>
                  </a:cubicBezTo>
                  <a:cubicBezTo>
                    <a:pt x="46" y="39"/>
                    <a:pt x="56" y="37"/>
                    <a:pt x="64" y="34"/>
                  </a:cubicBezTo>
                  <a:cubicBezTo>
                    <a:pt x="68" y="32"/>
                    <a:pt x="70" y="30"/>
                    <a:pt x="72" y="28"/>
                  </a:cubicBezTo>
                  <a:cubicBezTo>
                    <a:pt x="74" y="25"/>
                    <a:pt x="75" y="23"/>
                    <a:pt x="75" y="20"/>
                  </a:cubicBezTo>
                  <a:cubicBezTo>
                    <a:pt x="75" y="18"/>
                    <a:pt x="75" y="17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2"/>
                    <a:pt x="70" y="9"/>
                    <a:pt x="67" y="7"/>
                  </a:cubicBezTo>
                  <a:cubicBezTo>
                    <a:pt x="63" y="5"/>
                    <a:pt x="59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54" y="2"/>
                    <a:pt x="54" y="2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4" y="3"/>
                    <a:pt x="54" y="3"/>
                    <a:pt x="54" y="2"/>
                  </a:cubicBezTo>
                  <a:cubicBezTo>
                    <a:pt x="54" y="2"/>
                    <a:pt x="53" y="2"/>
                    <a:pt x="53" y="2"/>
                  </a:cubicBezTo>
                  <a:cubicBezTo>
                    <a:pt x="47" y="0"/>
                    <a:pt x="42" y="0"/>
                    <a:pt x="37" y="0"/>
                  </a:cubicBezTo>
                  <a:cubicBezTo>
                    <a:pt x="27" y="0"/>
                    <a:pt x="18" y="2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5"/>
                    <a:pt x="27" y="2"/>
                    <a:pt x="37" y="2"/>
                  </a:cubicBezTo>
                  <a:cubicBezTo>
                    <a:pt x="42" y="2"/>
                    <a:pt x="47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3" y="5"/>
                    <a:pt x="53" y="5"/>
                  </a:cubicBezTo>
                  <a:cubicBezTo>
                    <a:pt x="54" y="5"/>
                    <a:pt x="54" y="5"/>
                    <a:pt x="55" y="5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8" y="6"/>
                    <a:pt x="62" y="7"/>
                    <a:pt x="65" y="9"/>
                  </a:cubicBezTo>
                  <a:cubicBezTo>
                    <a:pt x="69" y="11"/>
                    <a:pt x="71" y="13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7"/>
                    <a:pt x="73" y="19"/>
                    <a:pt x="73" y="20"/>
                  </a:cubicBezTo>
                  <a:cubicBezTo>
                    <a:pt x="73" y="22"/>
                    <a:pt x="72" y="24"/>
                    <a:pt x="70" y="26"/>
                  </a:cubicBezTo>
                  <a:cubicBezTo>
                    <a:pt x="69" y="28"/>
                    <a:pt x="66" y="30"/>
                    <a:pt x="63" y="32"/>
                  </a:cubicBezTo>
                  <a:cubicBezTo>
                    <a:pt x="56" y="35"/>
                    <a:pt x="46" y="37"/>
                    <a:pt x="36" y="37"/>
                  </a:cubicBezTo>
                  <a:cubicBezTo>
                    <a:pt x="29" y="37"/>
                    <a:pt x="22" y="36"/>
                    <a:pt x="16" y="34"/>
                  </a:cubicBezTo>
                  <a:cubicBezTo>
                    <a:pt x="10" y="32"/>
                    <a:pt x="6" y="29"/>
                    <a:pt x="4" y="25"/>
                  </a:cubicBezTo>
                  <a:cubicBezTo>
                    <a:pt x="3" y="24"/>
                    <a:pt x="2" y="22"/>
                    <a:pt x="2" y="20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3"/>
                    <a:pt x="7" y="9"/>
                    <a:pt x="12" y="7"/>
                  </a:cubicBezTo>
                  <a:lnTo>
                    <a:pt x="12" y="6"/>
                  </a:lnTo>
                  <a:close/>
                  <a:moveTo>
                    <a:pt x="4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4" y="21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5" y="14"/>
                    <a:pt x="9" y="11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8" y="7"/>
                    <a:pt x="24" y="5"/>
                    <a:pt x="32" y="5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2" y="5"/>
                    <a:pt x="32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43" y="5"/>
                    <a:pt x="49" y="6"/>
                    <a:pt x="55" y="7"/>
                  </a:cubicBezTo>
                  <a:cubicBezTo>
                    <a:pt x="58" y="8"/>
                    <a:pt x="61" y="9"/>
                    <a:pt x="64" y="11"/>
                  </a:cubicBezTo>
                  <a:cubicBezTo>
                    <a:pt x="67" y="12"/>
                    <a:pt x="69" y="14"/>
                    <a:pt x="70" y="17"/>
                  </a:cubicBezTo>
                  <a:cubicBezTo>
                    <a:pt x="71" y="18"/>
                    <a:pt x="71" y="19"/>
                    <a:pt x="71" y="20"/>
                  </a:cubicBezTo>
                  <a:cubicBezTo>
                    <a:pt x="71" y="22"/>
                    <a:pt x="70" y="24"/>
                    <a:pt x="68" y="26"/>
                  </a:cubicBezTo>
                  <a:cubicBezTo>
                    <a:pt x="67" y="27"/>
                    <a:pt x="64" y="29"/>
                    <a:pt x="62" y="30"/>
                  </a:cubicBezTo>
                  <a:cubicBezTo>
                    <a:pt x="55" y="33"/>
                    <a:pt x="46" y="35"/>
                    <a:pt x="36" y="35"/>
                  </a:cubicBezTo>
                  <a:cubicBezTo>
                    <a:pt x="29" y="35"/>
                    <a:pt x="23" y="34"/>
                    <a:pt x="17" y="32"/>
                  </a:cubicBezTo>
                  <a:cubicBezTo>
                    <a:pt x="11" y="30"/>
                    <a:pt x="7" y="28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6" y="30"/>
                    <a:pt x="10" y="32"/>
                    <a:pt x="16" y="34"/>
                  </a:cubicBezTo>
                  <a:cubicBezTo>
                    <a:pt x="22" y="36"/>
                    <a:pt x="29" y="37"/>
                    <a:pt x="36" y="37"/>
                  </a:cubicBezTo>
                  <a:cubicBezTo>
                    <a:pt x="46" y="37"/>
                    <a:pt x="56" y="35"/>
                    <a:pt x="63" y="32"/>
                  </a:cubicBezTo>
                  <a:cubicBezTo>
                    <a:pt x="66" y="31"/>
                    <a:pt x="68" y="29"/>
                    <a:pt x="70" y="27"/>
                  </a:cubicBezTo>
                  <a:cubicBezTo>
                    <a:pt x="72" y="25"/>
                    <a:pt x="73" y="23"/>
                    <a:pt x="73" y="20"/>
                  </a:cubicBezTo>
                  <a:cubicBezTo>
                    <a:pt x="73" y="19"/>
                    <a:pt x="73" y="17"/>
                    <a:pt x="72" y="16"/>
                  </a:cubicBezTo>
                  <a:cubicBezTo>
                    <a:pt x="71" y="13"/>
                    <a:pt x="69" y="10"/>
                    <a:pt x="65" y="8"/>
                  </a:cubicBezTo>
                  <a:cubicBezTo>
                    <a:pt x="62" y="7"/>
                    <a:pt x="59" y="5"/>
                    <a:pt x="55" y="5"/>
                  </a:cubicBezTo>
                  <a:cubicBezTo>
                    <a:pt x="49" y="3"/>
                    <a:pt x="43" y="3"/>
                    <a:pt x="37" y="3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24" y="3"/>
                    <a:pt x="17" y="5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7" y="9"/>
                    <a:pt x="3" y="13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2"/>
                    <a:pt x="2" y="24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lnTo>
                    <a:pt x="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EED5026D-DD78-C25F-7ADA-3C74BCE1B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37425" y="4983163"/>
              <a:ext cx="369888" cy="244475"/>
            </a:xfrm>
            <a:custGeom>
              <a:avLst/>
              <a:gdLst>
                <a:gd name="T0" fmla="*/ 2 w 38"/>
                <a:gd name="T1" fmla="*/ 9 h 25"/>
                <a:gd name="T2" fmla="*/ 1 w 38"/>
                <a:gd name="T3" fmla="*/ 17 h 25"/>
                <a:gd name="T4" fmla="*/ 8 w 38"/>
                <a:gd name="T5" fmla="*/ 22 h 25"/>
                <a:gd name="T6" fmla="*/ 29 w 38"/>
                <a:gd name="T7" fmla="*/ 21 h 25"/>
                <a:gd name="T8" fmla="*/ 38 w 38"/>
                <a:gd name="T9" fmla="*/ 11 h 25"/>
                <a:gd name="T10" fmla="*/ 37 w 38"/>
                <a:gd name="T11" fmla="*/ 9 h 25"/>
                <a:gd name="T12" fmla="*/ 27 w 38"/>
                <a:gd name="T13" fmla="*/ 2 h 25"/>
                <a:gd name="T14" fmla="*/ 26 w 38"/>
                <a:gd name="T15" fmla="*/ 1 h 25"/>
                <a:gd name="T16" fmla="*/ 2 w 38"/>
                <a:gd name="T17" fmla="*/ 9 h 25"/>
                <a:gd name="T18" fmla="*/ 8 w 38"/>
                <a:gd name="T19" fmla="*/ 20 h 25"/>
                <a:gd name="T20" fmla="*/ 3 w 38"/>
                <a:gd name="T21" fmla="*/ 16 h 25"/>
                <a:gd name="T22" fmla="*/ 3 w 38"/>
                <a:gd name="T23" fmla="*/ 14 h 25"/>
                <a:gd name="T24" fmla="*/ 4 w 38"/>
                <a:gd name="T25" fmla="*/ 10 h 25"/>
                <a:gd name="T26" fmla="*/ 20 w 38"/>
                <a:gd name="T27" fmla="*/ 3 h 25"/>
                <a:gd name="T28" fmla="*/ 21 w 38"/>
                <a:gd name="T29" fmla="*/ 4 h 25"/>
                <a:gd name="T30" fmla="*/ 35 w 38"/>
                <a:gd name="T31" fmla="*/ 10 h 25"/>
                <a:gd name="T32" fmla="*/ 29 w 38"/>
                <a:gd name="T33" fmla="*/ 19 h 25"/>
                <a:gd name="T34" fmla="*/ 8 w 38"/>
                <a:gd name="T35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5">
                  <a:moveTo>
                    <a:pt x="2" y="9"/>
                  </a:moveTo>
                  <a:cubicBezTo>
                    <a:pt x="0" y="11"/>
                    <a:pt x="0" y="14"/>
                    <a:pt x="1" y="17"/>
                  </a:cubicBezTo>
                  <a:cubicBezTo>
                    <a:pt x="2" y="19"/>
                    <a:pt x="5" y="21"/>
                    <a:pt x="8" y="22"/>
                  </a:cubicBezTo>
                  <a:cubicBezTo>
                    <a:pt x="15" y="25"/>
                    <a:pt x="25" y="23"/>
                    <a:pt x="29" y="21"/>
                  </a:cubicBezTo>
                  <a:cubicBezTo>
                    <a:pt x="36" y="18"/>
                    <a:pt x="38" y="14"/>
                    <a:pt x="38" y="11"/>
                  </a:cubicBezTo>
                  <a:cubicBezTo>
                    <a:pt x="38" y="10"/>
                    <a:pt x="38" y="10"/>
                    <a:pt x="37" y="9"/>
                  </a:cubicBezTo>
                  <a:cubicBezTo>
                    <a:pt x="36" y="6"/>
                    <a:pt x="33" y="2"/>
                    <a:pt x="27" y="2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1" y="0"/>
                    <a:pt x="7" y="3"/>
                    <a:pt x="2" y="9"/>
                  </a:cubicBezTo>
                  <a:close/>
                  <a:moveTo>
                    <a:pt x="8" y="20"/>
                  </a:moveTo>
                  <a:cubicBezTo>
                    <a:pt x="6" y="19"/>
                    <a:pt x="4" y="18"/>
                    <a:pt x="3" y="16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2"/>
                    <a:pt x="3" y="11"/>
                    <a:pt x="4" y="10"/>
                  </a:cubicBezTo>
                  <a:cubicBezTo>
                    <a:pt x="7" y="6"/>
                    <a:pt x="15" y="4"/>
                    <a:pt x="20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9" y="3"/>
                    <a:pt x="34" y="6"/>
                    <a:pt x="35" y="10"/>
                  </a:cubicBezTo>
                  <a:cubicBezTo>
                    <a:pt x="36" y="13"/>
                    <a:pt x="34" y="17"/>
                    <a:pt x="29" y="19"/>
                  </a:cubicBezTo>
                  <a:cubicBezTo>
                    <a:pt x="25" y="21"/>
                    <a:pt x="15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10998345-3B1F-12F4-25BC-FC7AED1C93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26313" y="4983163"/>
              <a:ext cx="392113" cy="244475"/>
            </a:xfrm>
            <a:custGeom>
              <a:avLst/>
              <a:gdLst>
                <a:gd name="T0" fmla="*/ 2 w 40"/>
                <a:gd name="T1" fmla="*/ 8 h 25"/>
                <a:gd name="T2" fmla="*/ 1 w 40"/>
                <a:gd name="T3" fmla="*/ 17 h 25"/>
                <a:gd name="T4" fmla="*/ 8 w 40"/>
                <a:gd name="T5" fmla="*/ 24 h 25"/>
                <a:gd name="T6" fmla="*/ 25 w 40"/>
                <a:gd name="T7" fmla="*/ 24 h 25"/>
                <a:gd name="T8" fmla="*/ 38 w 40"/>
                <a:gd name="T9" fmla="*/ 17 h 25"/>
                <a:gd name="T10" fmla="*/ 39 w 40"/>
                <a:gd name="T11" fmla="*/ 9 h 25"/>
                <a:gd name="T12" fmla="*/ 28 w 40"/>
                <a:gd name="T13" fmla="*/ 1 h 25"/>
                <a:gd name="T14" fmla="*/ 29 w 40"/>
                <a:gd name="T15" fmla="*/ 1 h 25"/>
                <a:gd name="T16" fmla="*/ 27 w 40"/>
                <a:gd name="T17" fmla="*/ 0 h 25"/>
                <a:gd name="T18" fmla="*/ 25 w 40"/>
                <a:gd name="T19" fmla="*/ 0 h 25"/>
                <a:gd name="T20" fmla="*/ 2 w 40"/>
                <a:gd name="T21" fmla="*/ 8 h 25"/>
                <a:gd name="T22" fmla="*/ 4 w 40"/>
                <a:gd name="T23" fmla="*/ 10 h 25"/>
                <a:gd name="T24" fmla="*/ 25 w 40"/>
                <a:gd name="T25" fmla="*/ 2 h 25"/>
                <a:gd name="T26" fmla="*/ 27 w 40"/>
                <a:gd name="T27" fmla="*/ 2 h 25"/>
                <a:gd name="T28" fmla="*/ 27 w 40"/>
                <a:gd name="T29" fmla="*/ 2 h 25"/>
                <a:gd name="T30" fmla="*/ 27 w 40"/>
                <a:gd name="T31" fmla="*/ 2 h 25"/>
                <a:gd name="T32" fmla="*/ 27 w 40"/>
                <a:gd name="T33" fmla="*/ 2 h 25"/>
                <a:gd name="T34" fmla="*/ 27 w 40"/>
                <a:gd name="T35" fmla="*/ 2 h 25"/>
                <a:gd name="T36" fmla="*/ 27 w 40"/>
                <a:gd name="T37" fmla="*/ 2 h 25"/>
                <a:gd name="T38" fmla="*/ 27 w 40"/>
                <a:gd name="T39" fmla="*/ 2 h 25"/>
                <a:gd name="T40" fmla="*/ 37 w 40"/>
                <a:gd name="T41" fmla="*/ 9 h 25"/>
                <a:gd name="T42" fmla="*/ 37 w 40"/>
                <a:gd name="T43" fmla="*/ 11 h 25"/>
                <a:gd name="T44" fmla="*/ 30 w 40"/>
                <a:gd name="T45" fmla="*/ 20 h 25"/>
                <a:gd name="T46" fmla="*/ 18 w 40"/>
                <a:gd name="T47" fmla="*/ 23 h 25"/>
                <a:gd name="T48" fmla="*/ 3 w 40"/>
                <a:gd name="T49" fmla="*/ 16 h 25"/>
                <a:gd name="T50" fmla="*/ 3 w 40"/>
                <a:gd name="T51" fmla="*/ 14 h 25"/>
                <a:gd name="T52" fmla="*/ 3 w 40"/>
                <a:gd name="T53" fmla="*/ 9 h 25"/>
                <a:gd name="T54" fmla="*/ 10 w 40"/>
                <a:gd name="T55" fmla="*/ 19 h 25"/>
                <a:gd name="T56" fmla="*/ 5 w 40"/>
                <a:gd name="T57" fmla="*/ 15 h 25"/>
                <a:gd name="T58" fmla="*/ 6 w 40"/>
                <a:gd name="T59" fmla="*/ 11 h 25"/>
                <a:gd name="T60" fmla="*/ 22 w 40"/>
                <a:gd name="T61" fmla="*/ 4 h 25"/>
                <a:gd name="T62" fmla="*/ 20 w 40"/>
                <a:gd name="T63" fmla="*/ 4 h 25"/>
                <a:gd name="T64" fmla="*/ 22 w 40"/>
                <a:gd name="T65" fmla="*/ 5 h 25"/>
                <a:gd name="T66" fmla="*/ 23 w 40"/>
                <a:gd name="T67" fmla="*/ 5 h 25"/>
                <a:gd name="T68" fmla="*/ 32 w 40"/>
                <a:gd name="T69" fmla="*/ 6 h 25"/>
                <a:gd name="T70" fmla="*/ 35 w 40"/>
                <a:gd name="T71" fmla="*/ 10 h 25"/>
                <a:gd name="T72" fmla="*/ 34 w 40"/>
                <a:gd name="T73" fmla="*/ 15 h 25"/>
                <a:gd name="T74" fmla="*/ 24 w 40"/>
                <a:gd name="T75" fmla="*/ 20 h 25"/>
                <a:gd name="T76" fmla="*/ 10 w 40"/>
                <a:gd name="T77" fmla="*/ 19 h 25"/>
                <a:gd name="T78" fmla="*/ 9 w 40"/>
                <a:gd name="T79" fmla="*/ 22 h 25"/>
                <a:gd name="T80" fmla="*/ 25 w 40"/>
                <a:gd name="T81" fmla="*/ 22 h 25"/>
                <a:gd name="T82" fmla="*/ 36 w 40"/>
                <a:gd name="T83" fmla="*/ 16 h 25"/>
                <a:gd name="T84" fmla="*/ 38 w 40"/>
                <a:gd name="T85" fmla="*/ 9 h 25"/>
                <a:gd name="T86" fmla="*/ 33 w 40"/>
                <a:gd name="T87" fmla="*/ 4 h 25"/>
                <a:gd name="T88" fmla="*/ 22 w 40"/>
                <a:gd name="T89" fmla="*/ 3 h 25"/>
                <a:gd name="T90" fmla="*/ 22 w 40"/>
                <a:gd name="T91" fmla="*/ 3 h 25"/>
                <a:gd name="T92" fmla="*/ 22 w 40"/>
                <a:gd name="T93" fmla="*/ 3 h 25"/>
                <a:gd name="T94" fmla="*/ 22 w 40"/>
                <a:gd name="T95" fmla="*/ 3 h 25"/>
                <a:gd name="T96" fmla="*/ 22 w 40"/>
                <a:gd name="T97" fmla="*/ 3 h 25"/>
                <a:gd name="T98" fmla="*/ 22 w 40"/>
                <a:gd name="T99" fmla="*/ 3 h 25"/>
                <a:gd name="T100" fmla="*/ 23 w 40"/>
                <a:gd name="T101" fmla="*/ 3 h 25"/>
                <a:gd name="T102" fmla="*/ 23 w 40"/>
                <a:gd name="T103" fmla="*/ 3 h 25"/>
                <a:gd name="T104" fmla="*/ 22 w 40"/>
                <a:gd name="T105" fmla="*/ 3 h 25"/>
                <a:gd name="T106" fmla="*/ 21 w 40"/>
                <a:gd name="T107" fmla="*/ 2 h 25"/>
                <a:gd name="T108" fmla="*/ 4 w 40"/>
                <a:gd name="T109" fmla="*/ 9 h 25"/>
                <a:gd name="T110" fmla="*/ 3 w 40"/>
                <a:gd name="T111" fmla="*/ 16 h 25"/>
                <a:gd name="T112" fmla="*/ 9 w 40"/>
                <a:gd name="T113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" h="25">
                  <a:moveTo>
                    <a:pt x="3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20"/>
                    <a:pt x="5" y="22"/>
                    <a:pt x="8" y="24"/>
                  </a:cubicBezTo>
                  <a:cubicBezTo>
                    <a:pt x="11" y="25"/>
                    <a:pt x="14" y="25"/>
                    <a:pt x="18" y="25"/>
                  </a:cubicBezTo>
                  <a:cubicBezTo>
                    <a:pt x="20" y="25"/>
                    <a:pt x="23" y="25"/>
                    <a:pt x="25" y="24"/>
                  </a:cubicBezTo>
                  <a:cubicBezTo>
                    <a:pt x="27" y="24"/>
                    <a:pt x="29" y="23"/>
                    <a:pt x="31" y="22"/>
                  </a:cubicBezTo>
                  <a:cubicBezTo>
                    <a:pt x="34" y="21"/>
                    <a:pt x="36" y="19"/>
                    <a:pt x="38" y="17"/>
                  </a:cubicBezTo>
                  <a:cubicBezTo>
                    <a:pt x="39" y="15"/>
                    <a:pt x="40" y="13"/>
                    <a:pt x="40" y="11"/>
                  </a:cubicBezTo>
                  <a:cubicBezTo>
                    <a:pt x="40" y="10"/>
                    <a:pt x="40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5"/>
                    <a:pt x="34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1" y="0"/>
                    <a:pt x="17" y="0"/>
                    <a:pt x="13" y="2"/>
                  </a:cubicBezTo>
                  <a:cubicBezTo>
                    <a:pt x="9" y="3"/>
                    <a:pt x="5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10" y="5"/>
                    <a:pt x="14" y="4"/>
                  </a:cubicBezTo>
                  <a:cubicBezTo>
                    <a:pt x="17" y="3"/>
                    <a:pt x="22" y="2"/>
                    <a:pt x="25" y="2"/>
                  </a:cubicBezTo>
                  <a:cubicBezTo>
                    <a:pt x="26" y="2"/>
                    <a:pt x="26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"/>
                    <a:pt x="27" y="3"/>
                    <a:pt x="28" y="3"/>
                  </a:cubicBezTo>
                  <a:cubicBezTo>
                    <a:pt x="33" y="4"/>
                    <a:pt x="36" y="7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1"/>
                    <a:pt x="37" y="11"/>
                  </a:cubicBezTo>
                  <a:cubicBezTo>
                    <a:pt x="37" y="13"/>
                    <a:pt x="37" y="14"/>
                    <a:pt x="36" y="16"/>
                  </a:cubicBezTo>
                  <a:cubicBezTo>
                    <a:pt x="35" y="17"/>
                    <a:pt x="33" y="19"/>
                    <a:pt x="30" y="20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3"/>
                    <a:pt x="18" y="23"/>
                  </a:cubicBezTo>
                  <a:cubicBezTo>
                    <a:pt x="15" y="23"/>
                    <a:pt x="12" y="22"/>
                    <a:pt x="9" y="21"/>
                  </a:cubicBezTo>
                  <a:cubicBezTo>
                    <a:pt x="6" y="20"/>
                    <a:pt x="4" y="18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2"/>
                    <a:pt x="3" y="11"/>
                    <a:pt x="4" y="10"/>
                  </a:cubicBezTo>
                  <a:lnTo>
                    <a:pt x="3" y="9"/>
                  </a:lnTo>
                  <a:close/>
                  <a:moveTo>
                    <a:pt x="9" y="20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7" y="18"/>
                    <a:pt x="6" y="17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7" y="9"/>
                    <a:pt x="10" y="8"/>
                    <a:pt x="13" y="7"/>
                  </a:cubicBezTo>
                  <a:cubicBezTo>
                    <a:pt x="16" y="5"/>
                    <a:pt x="19" y="5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4"/>
                    <a:pt x="21" y="5"/>
                  </a:cubicBezTo>
                  <a:cubicBezTo>
                    <a:pt x="21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8" y="5"/>
                    <a:pt x="30" y="6"/>
                    <a:pt x="32" y="6"/>
                  </a:cubicBezTo>
                  <a:cubicBezTo>
                    <a:pt x="34" y="7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1"/>
                    <a:pt x="35" y="11"/>
                  </a:cubicBezTo>
                  <a:cubicBezTo>
                    <a:pt x="35" y="12"/>
                    <a:pt x="35" y="14"/>
                    <a:pt x="34" y="15"/>
                  </a:cubicBezTo>
                  <a:cubicBezTo>
                    <a:pt x="33" y="16"/>
                    <a:pt x="31" y="17"/>
                    <a:pt x="29" y="18"/>
                  </a:cubicBezTo>
                  <a:cubicBezTo>
                    <a:pt x="28" y="19"/>
                    <a:pt x="26" y="19"/>
                    <a:pt x="24" y="20"/>
                  </a:cubicBezTo>
                  <a:cubicBezTo>
                    <a:pt x="22" y="20"/>
                    <a:pt x="20" y="20"/>
                    <a:pt x="18" y="20"/>
                  </a:cubicBezTo>
                  <a:cubicBezTo>
                    <a:pt x="15" y="20"/>
                    <a:pt x="12" y="20"/>
                    <a:pt x="10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2" y="23"/>
                    <a:pt x="15" y="23"/>
                    <a:pt x="18" y="23"/>
                  </a:cubicBezTo>
                  <a:cubicBezTo>
                    <a:pt x="20" y="23"/>
                    <a:pt x="22" y="23"/>
                    <a:pt x="25" y="22"/>
                  </a:cubicBezTo>
                  <a:cubicBezTo>
                    <a:pt x="27" y="22"/>
                    <a:pt x="29" y="21"/>
                    <a:pt x="30" y="21"/>
                  </a:cubicBezTo>
                  <a:cubicBezTo>
                    <a:pt x="33" y="19"/>
                    <a:pt x="34" y="18"/>
                    <a:pt x="36" y="16"/>
                  </a:cubicBezTo>
                  <a:cubicBezTo>
                    <a:pt x="37" y="15"/>
                    <a:pt x="38" y="13"/>
                    <a:pt x="38" y="11"/>
                  </a:cubicBezTo>
                  <a:cubicBezTo>
                    <a:pt x="38" y="11"/>
                    <a:pt x="38" y="10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7"/>
                    <a:pt x="35" y="6"/>
                    <a:pt x="33" y="4"/>
                  </a:cubicBezTo>
                  <a:cubicBezTo>
                    <a:pt x="31" y="3"/>
                    <a:pt x="28" y="2"/>
                    <a:pt x="25" y="2"/>
                  </a:cubicBezTo>
                  <a:cubicBezTo>
                    <a:pt x="24" y="2"/>
                    <a:pt x="23" y="2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18" y="2"/>
                    <a:pt x="15" y="3"/>
                    <a:pt x="12" y="4"/>
                  </a:cubicBezTo>
                  <a:cubicBezTo>
                    <a:pt x="9" y="5"/>
                    <a:pt x="6" y="7"/>
                    <a:pt x="4" y="9"/>
                  </a:cubicBezTo>
                  <a:cubicBezTo>
                    <a:pt x="3" y="11"/>
                    <a:pt x="2" y="12"/>
                    <a:pt x="2" y="14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9"/>
                    <a:pt x="6" y="21"/>
                    <a:pt x="9" y="22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69B9491D-7A64-4EF9-A71B-0C1B109E4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6213" y="5021263"/>
              <a:ext cx="371475" cy="244475"/>
            </a:xfrm>
            <a:custGeom>
              <a:avLst/>
              <a:gdLst>
                <a:gd name="T0" fmla="*/ 5 w 38"/>
                <a:gd name="T1" fmla="*/ 5 h 25"/>
                <a:gd name="T2" fmla="*/ 0 w 38"/>
                <a:gd name="T3" fmla="*/ 13 h 25"/>
                <a:gd name="T4" fmla="*/ 2 w 38"/>
                <a:gd name="T5" fmla="*/ 19 h 25"/>
                <a:gd name="T6" fmla="*/ 25 w 38"/>
                <a:gd name="T7" fmla="*/ 24 h 25"/>
                <a:gd name="T8" fmla="*/ 38 w 38"/>
                <a:gd name="T9" fmla="*/ 12 h 25"/>
                <a:gd name="T10" fmla="*/ 38 w 38"/>
                <a:gd name="T11" fmla="*/ 12 h 25"/>
                <a:gd name="T12" fmla="*/ 27 w 38"/>
                <a:gd name="T13" fmla="*/ 2 h 25"/>
                <a:gd name="T14" fmla="*/ 27 w 38"/>
                <a:gd name="T15" fmla="*/ 2 h 25"/>
                <a:gd name="T16" fmla="*/ 5 w 38"/>
                <a:gd name="T17" fmla="*/ 5 h 25"/>
                <a:gd name="T18" fmla="*/ 4 w 38"/>
                <a:gd name="T19" fmla="*/ 17 h 25"/>
                <a:gd name="T20" fmla="*/ 2 w 38"/>
                <a:gd name="T21" fmla="*/ 13 h 25"/>
                <a:gd name="T22" fmla="*/ 6 w 38"/>
                <a:gd name="T23" fmla="*/ 6 h 25"/>
                <a:gd name="T24" fmla="*/ 22 w 38"/>
                <a:gd name="T25" fmla="*/ 3 h 25"/>
                <a:gd name="T26" fmla="*/ 22 w 38"/>
                <a:gd name="T27" fmla="*/ 3 h 25"/>
                <a:gd name="T28" fmla="*/ 26 w 38"/>
                <a:gd name="T29" fmla="*/ 4 h 25"/>
                <a:gd name="T30" fmla="*/ 36 w 38"/>
                <a:gd name="T31" fmla="*/ 12 h 25"/>
                <a:gd name="T32" fmla="*/ 36 w 38"/>
                <a:gd name="T33" fmla="*/ 12 h 25"/>
                <a:gd name="T34" fmla="*/ 24 w 38"/>
                <a:gd name="T35" fmla="*/ 22 h 25"/>
                <a:gd name="T36" fmla="*/ 4 w 38"/>
                <a:gd name="T3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5">
                  <a:moveTo>
                    <a:pt x="5" y="5"/>
                  </a:moveTo>
                  <a:cubicBezTo>
                    <a:pt x="2" y="7"/>
                    <a:pt x="0" y="10"/>
                    <a:pt x="0" y="13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7" y="24"/>
                    <a:pt x="19" y="25"/>
                    <a:pt x="25" y="24"/>
                  </a:cubicBezTo>
                  <a:cubicBezTo>
                    <a:pt x="30" y="24"/>
                    <a:pt x="38" y="19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5"/>
                    <a:pt x="32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2" y="0"/>
                    <a:pt x="11" y="0"/>
                    <a:pt x="5" y="5"/>
                  </a:cubicBezTo>
                  <a:close/>
                  <a:moveTo>
                    <a:pt x="4" y="17"/>
                  </a:moveTo>
                  <a:cubicBezTo>
                    <a:pt x="2" y="16"/>
                    <a:pt x="2" y="15"/>
                    <a:pt x="2" y="13"/>
                  </a:cubicBezTo>
                  <a:cubicBezTo>
                    <a:pt x="2" y="10"/>
                    <a:pt x="3" y="8"/>
                    <a:pt x="6" y="6"/>
                  </a:cubicBezTo>
                  <a:cubicBezTo>
                    <a:pt x="10" y="3"/>
                    <a:pt x="17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2" y="5"/>
                    <a:pt x="36" y="6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7"/>
                    <a:pt x="29" y="22"/>
                    <a:pt x="24" y="22"/>
                  </a:cubicBezTo>
                  <a:cubicBezTo>
                    <a:pt x="20" y="23"/>
                    <a:pt x="8" y="22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570FEE9D-429F-D0A0-546C-1D13BF7168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6688" y="5021263"/>
              <a:ext cx="400050" cy="254000"/>
            </a:xfrm>
            <a:custGeom>
              <a:avLst/>
              <a:gdLst>
                <a:gd name="T0" fmla="*/ 5 w 41"/>
                <a:gd name="T1" fmla="*/ 4 h 26"/>
                <a:gd name="T2" fmla="*/ 0 w 41"/>
                <a:gd name="T3" fmla="*/ 13 h 26"/>
                <a:gd name="T4" fmla="*/ 0 w 41"/>
                <a:gd name="T5" fmla="*/ 13 h 26"/>
                <a:gd name="T6" fmla="*/ 2 w 41"/>
                <a:gd name="T7" fmla="*/ 20 h 26"/>
                <a:gd name="T8" fmla="*/ 23 w 41"/>
                <a:gd name="T9" fmla="*/ 26 h 26"/>
                <a:gd name="T10" fmla="*/ 26 w 41"/>
                <a:gd name="T11" fmla="*/ 25 h 26"/>
                <a:gd name="T12" fmla="*/ 39 w 41"/>
                <a:gd name="T13" fmla="*/ 17 h 26"/>
                <a:gd name="T14" fmla="*/ 41 w 41"/>
                <a:gd name="T15" fmla="*/ 12 h 26"/>
                <a:gd name="T16" fmla="*/ 40 w 41"/>
                <a:gd name="T17" fmla="*/ 7 h 26"/>
                <a:gd name="T18" fmla="*/ 29 w 41"/>
                <a:gd name="T19" fmla="*/ 1 h 26"/>
                <a:gd name="T20" fmla="*/ 29 w 41"/>
                <a:gd name="T21" fmla="*/ 1 h 26"/>
                <a:gd name="T22" fmla="*/ 28 w 41"/>
                <a:gd name="T23" fmla="*/ 1 h 26"/>
                <a:gd name="T24" fmla="*/ 20 w 41"/>
                <a:gd name="T25" fmla="*/ 0 h 26"/>
                <a:gd name="T26" fmla="*/ 6 w 41"/>
                <a:gd name="T27" fmla="*/ 5 h 26"/>
                <a:gd name="T28" fmla="*/ 20 w 41"/>
                <a:gd name="T29" fmla="*/ 2 h 26"/>
                <a:gd name="T30" fmla="*/ 28 w 41"/>
                <a:gd name="T31" fmla="*/ 2 h 26"/>
                <a:gd name="T32" fmla="*/ 28 w 41"/>
                <a:gd name="T33" fmla="*/ 2 h 26"/>
                <a:gd name="T34" fmla="*/ 28 w 41"/>
                <a:gd name="T35" fmla="*/ 3 h 26"/>
                <a:gd name="T36" fmla="*/ 27 w 41"/>
                <a:gd name="T37" fmla="*/ 3 h 26"/>
                <a:gd name="T38" fmla="*/ 28 w 41"/>
                <a:gd name="T39" fmla="*/ 3 h 26"/>
                <a:gd name="T40" fmla="*/ 35 w 41"/>
                <a:gd name="T41" fmla="*/ 6 h 26"/>
                <a:gd name="T42" fmla="*/ 38 w 41"/>
                <a:gd name="T43" fmla="*/ 12 h 26"/>
                <a:gd name="T44" fmla="*/ 39 w 41"/>
                <a:gd name="T45" fmla="*/ 12 h 26"/>
                <a:gd name="T46" fmla="*/ 37 w 41"/>
                <a:gd name="T47" fmla="*/ 16 h 26"/>
                <a:gd name="T48" fmla="*/ 25 w 41"/>
                <a:gd name="T49" fmla="*/ 23 h 26"/>
                <a:gd name="T50" fmla="*/ 23 w 41"/>
                <a:gd name="T51" fmla="*/ 23 h 26"/>
                <a:gd name="T52" fmla="*/ 4 w 41"/>
                <a:gd name="T53" fmla="*/ 18 h 26"/>
                <a:gd name="T54" fmla="*/ 2 w 41"/>
                <a:gd name="T55" fmla="*/ 13 h 26"/>
                <a:gd name="T56" fmla="*/ 2 w 41"/>
                <a:gd name="T57" fmla="*/ 13 h 26"/>
                <a:gd name="T58" fmla="*/ 6 w 41"/>
                <a:gd name="T59" fmla="*/ 6 h 26"/>
                <a:gd name="T60" fmla="*/ 5 w 41"/>
                <a:gd name="T61" fmla="*/ 17 h 26"/>
                <a:gd name="T62" fmla="*/ 4 w 41"/>
                <a:gd name="T63" fmla="*/ 15 h 26"/>
                <a:gd name="T64" fmla="*/ 4 w 41"/>
                <a:gd name="T65" fmla="*/ 13 h 26"/>
                <a:gd name="T66" fmla="*/ 7 w 41"/>
                <a:gd name="T67" fmla="*/ 7 h 26"/>
                <a:gd name="T68" fmla="*/ 23 w 41"/>
                <a:gd name="T69" fmla="*/ 4 h 26"/>
                <a:gd name="T70" fmla="*/ 23 w 41"/>
                <a:gd name="T71" fmla="*/ 4 h 26"/>
                <a:gd name="T72" fmla="*/ 23 w 41"/>
                <a:gd name="T73" fmla="*/ 4 h 26"/>
                <a:gd name="T74" fmla="*/ 26 w 41"/>
                <a:gd name="T75" fmla="*/ 5 h 26"/>
                <a:gd name="T76" fmla="*/ 36 w 41"/>
                <a:gd name="T77" fmla="*/ 9 h 26"/>
                <a:gd name="T78" fmla="*/ 36 w 41"/>
                <a:gd name="T79" fmla="*/ 12 h 26"/>
                <a:gd name="T80" fmla="*/ 36 w 41"/>
                <a:gd name="T81" fmla="*/ 12 h 26"/>
                <a:gd name="T82" fmla="*/ 31 w 41"/>
                <a:gd name="T83" fmla="*/ 19 h 26"/>
                <a:gd name="T84" fmla="*/ 23 w 41"/>
                <a:gd name="T85" fmla="*/ 21 h 26"/>
                <a:gd name="T86" fmla="*/ 6 w 41"/>
                <a:gd name="T87" fmla="*/ 16 h 26"/>
                <a:gd name="T88" fmla="*/ 4 w 41"/>
                <a:gd name="T89" fmla="*/ 18 h 26"/>
                <a:gd name="T90" fmla="*/ 23 w 41"/>
                <a:gd name="T91" fmla="*/ 24 h 26"/>
                <a:gd name="T92" fmla="*/ 34 w 41"/>
                <a:gd name="T93" fmla="*/ 20 h 26"/>
                <a:gd name="T94" fmla="*/ 39 w 41"/>
                <a:gd name="T95" fmla="*/ 12 h 26"/>
                <a:gd name="T96" fmla="*/ 39 w 41"/>
                <a:gd name="T97" fmla="*/ 12 h 26"/>
                <a:gd name="T98" fmla="*/ 33 w 41"/>
                <a:gd name="T99" fmla="*/ 4 h 26"/>
                <a:gd name="T100" fmla="*/ 27 w 41"/>
                <a:gd name="T101" fmla="*/ 4 h 26"/>
                <a:gd name="T102" fmla="*/ 24 w 41"/>
                <a:gd name="T103" fmla="*/ 2 h 26"/>
                <a:gd name="T104" fmla="*/ 24 w 41"/>
                <a:gd name="T105" fmla="*/ 2 h 26"/>
                <a:gd name="T106" fmla="*/ 23 w 41"/>
                <a:gd name="T107" fmla="*/ 2 h 26"/>
                <a:gd name="T108" fmla="*/ 6 w 41"/>
                <a:gd name="T109" fmla="*/ 5 h 26"/>
                <a:gd name="T110" fmla="*/ 2 w 41"/>
                <a:gd name="T111" fmla="*/ 13 h 26"/>
                <a:gd name="T112" fmla="*/ 2 w 41"/>
                <a:gd name="T113" fmla="*/ 16 h 26"/>
                <a:gd name="T114" fmla="*/ 5 w 41"/>
                <a:gd name="T11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" h="26">
                  <a:moveTo>
                    <a:pt x="6" y="5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2" y="6"/>
                    <a:pt x="1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1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2"/>
                    <a:pt x="8" y="23"/>
                    <a:pt x="12" y="24"/>
                  </a:cubicBezTo>
                  <a:cubicBezTo>
                    <a:pt x="16" y="25"/>
                    <a:pt x="20" y="26"/>
                    <a:pt x="23" y="26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9" y="25"/>
                    <a:pt x="32" y="24"/>
                    <a:pt x="35" y="21"/>
                  </a:cubicBezTo>
                  <a:cubicBezTo>
                    <a:pt x="37" y="20"/>
                    <a:pt x="38" y="19"/>
                    <a:pt x="39" y="17"/>
                  </a:cubicBezTo>
                  <a:cubicBezTo>
                    <a:pt x="40" y="16"/>
                    <a:pt x="41" y="14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0"/>
                    <a:pt x="40" y="8"/>
                    <a:pt x="40" y="7"/>
                  </a:cubicBezTo>
                  <a:cubicBezTo>
                    <a:pt x="38" y="5"/>
                    <a:pt x="37" y="4"/>
                    <a:pt x="35" y="3"/>
                  </a:cubicBezTo>
                  <a:cubicBezTo>
                    <a:pt x="33" y="2"/>
                    <a:pt x="31" y="1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6" y="0"/>
                    <a:pt x="23" y="0"/>
                    <a:pt x="20" y="0"/>
                  </a:cubicBezTo>
                  <a:cubicBezTo>
                    <a:pt x="15" y="0"/>
                    <a:pt x="9" y="1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0" y="3"/>
                    <a:pt x="15" y="2"/>
                    <a:pt x="20" y="2"/>
                  </a:cubicBezTo>
                  <a:cubicBezTo>
                    <a:pt x="23" y="2"/>
                    <a:pt x="26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1" y="4"/>
                    <a:pt x="33" y="5"/>
                    <a:pt x="35" y="6"/>
                  </a:cubicBezTo>
                  <a:cubicBezTo>
                    <a:pt x="36" y="6"/>
                    <a:pt x="37" y="7"/>
                    <a:pt x="37" y="8"/>
                  </a:cubicBezTo>
                  <a:cubicBezTo>
                    <a:pt x="38" y="9"/>
                    <a:pt x="38" y="10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8" y="15"/>
                    <a:pt x="37" y="16"/>
                  </a:cubicBezTo>
                  <a:cubicBezTo>
                    <a:pt x="36" y="18"/>
                    <a:pt x="34" y="20"/>
                    <a:pt x="32" y="21"/>
                  </a:cubicBezTo>
                  <a:cubicBezTo>
                    <a:pt x="30" y="22"/>
                    <a:pt x="27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3"/>
                    <a:pt x="23" y="23"/>
                  </a:cubicBezTo>
                  <a:cubicBezTo>
                    <a:pt x="20" y="23"/>
                    <a:pt x="16" y="23"/>
                    <a:pt x="13" y="22"/>
                  </a:cubicBezTo>
                  <a:cubicBezTo>
                    <a:pt x="9" y="21"/>
                    <a:pt x="6" y="20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6"/>
                    <a:pt x="2" y="15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1"/>
                    <a:pt x="3" y="10"/>
                    <a:pt x="3" y="9"/>
                  </a:cubicBezTo>
                  <a:cubicBezTo>
                    <a:pt x="4" y="8"/>
                    <a:pt x="5" y="7"/>
                    <a:pt x="6" y="6"/>
                  </a:cubicBezTo>
                  <a:lnTo>
                    <a:pt x="6" y="5"/>
                  </a:lnTo>
                  <a:close/>
                  <a:moveTo>
                    <a:pt x="5" y="17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5"/>
                    <a:pt x="4" y="15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1"/>
                    <a:pt x="5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11" y="5"/>
                    <a:pt x="16" y="4"/>
                    <a:pt x="20" y="4"/>
                  </a:cubicBezTo>
                  <a:cubicBezTo>
                    <a:pt x="21" y="4"/>
                    <a:pt x="22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9" y="6"/>
                    <a:pt x="32" y="6"/>
                    <a:pt x="34" y="7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10"/>
                    <a:pt x="36" y="11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3"/>
                    <a:pt x="36" y="14"/>
                    <a:pt x="35" y="15"/>
                  </a:cubicBezTo>
                  <a:cubicBezTo>
                    <a:pt x="34" y="17"/>
                    <a:pt x="33" y="18"/>
                    <a:pt x="31" y="19"/>
                  </a:cubicBezTo>
                  <a:cubicBezTo>
                    <a:pt x="29" y="20"/>
                    <a:pt x="27" y="21"/>
                    <a:pt x="25" y="21"/>
                  </a:cubicBezTo>
                  <a:cubicBezTo>
                    <a:pt x="25" y="21"/>
                    <a:pt x="24" y="21"/>
                    <a:pt x="23" y="21"/>
                  </a:cubicBezTo>
                  <a:cubicBezTo>
                    <a:pt x="20" y="21"/>
                    <a:pt x="17" y="21"/>
                    <a:pt x="13" y="20"/>
                  </a:cubicBezTo>
                  <a:cubicBezTo>
                    <a:pt x="10" y="19"/>
                    <a:pt x="7" y="18"/>
                    <a:pt x="6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0"/>
                    <a:pt x="9" y="21"/>
                    <a:pt x="13" y="22"/>
                  </a:cubicBezTo>
                  <a:cubicBezTo>
                    <a:pt x="16" y="23"/>
                    <a:pt x="20" y="24"/>
                    <a:pt x="23" y="24"/>
                  </a:cubicBezTo>
                  <a:cubicBezTo>
                    <a:pt x="24" y="24"/>
                    <a:pt x="25" y="23"/>
                    <a:pt x="25" y="23"/>
                  </a:cubicBezTo>
                  <a:cubicBezTo>
                    <a:pt x="28" y="23"/>
                    <a:pt x="31" y="22"/>
                    <a:pt x="34" y="20"/>
                  </a:cubicBezTo>
                  <a:cubicBezTo>
                    <a:pt x="35" y="19"/>
                    <a:pt x="36" y="18"/>
                    <a:pt x="37" y="16"/>
                  </a:cubicBezTo>
                  <a:cubicBezTo>
                    <a:pt x="38" y="15"/>
                    <a:pt x="39" y="14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0"/>
                    <a:pt x="38" y="9"/>
                    <a:pt x="38" y="8"/>
                  </a:cubicBezTo>
                  <a:cubicBezTo>
                    <a:pt x="37" y="6"/>
                    <a:pt x="35" y="5"/>
                    <a:pt x="33" y="4"/>
                  </a:cubicBezTo>
                  <a:cubicBezTo>
                    <a:pt x="31" y="4"/>
                    <a:pt x="29" y="3"/>
                    <a:pt x="27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2" y="2"/>
                    <a:pt x="21" y="2"/>
                    <a:pt x="20" y="2"/>
                  </a:cubicBezTo>
                  <a:cubicBezTo>
                    <a:pt x="16" y="2"/>
                    <a:pt x="10" y="3"/>
                    <a:pt x="6" y="5"/>
                  </a:cubicBezTo>
                  <a:cubicBezTo>
                    <a:pt x="5" y="6"/>
                    <a:pt x="4" y="7"/>
                    <a:pt x="3" y="9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3" y="17"/>
                    <a:pt x="3" y="17"/>
                    <a:pt x="4" y="18"/>
                  </a:cubicBezTo>
                  <a:lnTo>
                    <a:pt x="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A954CEB-EB11-A304-E00A-127F1E14B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0" y="5021263"/>
              <a:ext cx="371475" cy="206375"/>
            </a:xfrm>
            <a:custGeom>
              <a:avLst/>
              <a:gdLst>
                <a:gd name="T0" fmla="*/ 17 w 38"/>
                <a:gd name="T1" fmla="*/ 0 h 21"/>
                <a:gd name="T2" fmla="*/ 1 w 38"/>
                <a:gd name="T3" fmla="*/ 11 h 21"/>
                <a:gd name="T4" fmla="*/ 2 w 38"/>
                <a:gd name="T5" fmla="*/ 17 h 21"/>
                <a:gd name="T6" fmla="*/ 15 w 38"/>
                <a:gd name="T7" fmla="*/ 21 h 21"/>
                <a:gd name="T8" fmla="*/ 35 w 38"/>
                <a:gd name="T9" fmla="*/ 15 h 21"/>
                <a:gd name="T10" fmla="*/ 35 w 38"/>
                <a:gd name="T11" fmla="*/ 5 h 21"/>
                <a:gd name="T12" fmla="*/ 18 w 38"/>
                <a:gd name="T13" fmla="*/ 0 h 21"/>
                <a:gd name="T14" fmla="*/ 17 w 38"/>
                <a:gd name="T15" fmla="*/ 0 h 21"/>
                <a:gd name="T16" fmla="*/ 13 w 38"/>
                <a:gd name="T17" fmla="*/ 3 h 21"/>
                <a:gd name="T18" fmla="*/ 34 w 38"/>
                <a:gd name="T19" fmla="*/ 7 h 21"/>
                <a:gd name="T20" fmla="*/ 33 w 38"/>
                <a:gd name="T21" fmla="*/ 13 h 21"/>
                <a:gd name="T22" fmla="*/ 15 w 38"/>
                <a:gd name="T23" fmla="*/ 19 h 21"/>
                <a:gd name="T24" fmla="*/ 4 w 38"/>
                <a:gd name="T25" fmla="*/ 16 h 21"/>
                <a:gd name="T26" fmla="*/ 3 w 38"/>
                <a:gd name="T27" fmla="*/ 13 h 21"/>
                <a:gd name="T28" fmla="*/ 3 w 38"/>
                <a:gd name="T29" fmla="*/ 11 h 21"/>
                <a:gd name="T30" fmla="*/ 12 w 38"/>
                <a:gd name="T31" fmla="*/ 3 h 21"/>
                <a:gd name="T32" fmla="*/ 13 w 38"/>
                <a:gd name="T3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1">
                  <a:moveTo>
                    <a:pt x="17" y="0"/>
                  </a:moveTo>
                  <a:cubicBezTo>
                    <a:pt x="12" y="0"/>
                    <a:pt x="3" y="4"/>
                    <a:pt x="1" y="11"/>
                  </a:cubicBezTo>
                  <a:cubicBezTo>
                    <a:pt x="0" y="13"/>
                    <a:pt x="1" y="15"/>
                    <a:pt x="2" y="17"/>
                  </a:cubicBezTo>
                  <a:cubicBezTo>
                    <a:pt x="4" y="20"/>
                    <a:pt x="10" y="21"/>
                    <a:pt x="15" y="21"/>
                  </a:cubicBezTo>
                  <a:cubicBezTo>
                    <a:pt x="19" y="21"/>
                    <a:pt x="32" y="19"/>
                    <a:pt x="35" y="15"/>
                  </a:cubicBezTo>
                  <a:cubicBezTo>
                    <a:pt x="38" y="10"/>
                    <a:pt x="37" y="7"/>
                    <a:pt x="35" y="5"/>
                  </a:cubicBezTo>
                  <a:cubicBezTo>
                    <a:pt x="32" y="1"/>
                    <a:pt x="24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lose/>
                  <a:moveTo>
                    <a:pt x="13" y="3"/>
                  </a:moveTo>
                  <a:cubicBezTo>
                    <a:pt x="18" y="1"/>
                    <a:pt x="30" y="2"/>
                    <a:pt x="34" y="7"/>
                  </a:cubicBezTo>
                  <a:cubicBezTo>
                    <a:pt x="35" y="8"/>
                    <a:pt x="35" y="11"/>
                    <a:pt x="33" y="13"/>
                  </a:cubicBezTo>
                  <a:cubicBezTo>
                    <a:pt x="31" y="17"/>
                    <a:pt x="19" y="19"/>
                    <a:pt x="15" y="19"/>
                  </a:cubicBezTo>
                  <a:cubicBezTo>
                    <a:pt x="11" y="19"/>
                    <a:pt x="5" y="18"/>
                    <a:pt x="4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4" y="7"/>
                    <a:pt x="8" y="5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6" name="Freeform 43">
              <a:extLst>
                <a:ext uri="{FF2B5EF4-FFF2-40B4-BE49-F238E27FC236}">
                  <a16:creationId xmlns:a16="http://schemas.microsoft.com/office/drawing/2014/main" id="{1257FB2E-A969-795A-06D7-0BB7E7C9C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64525" y="5011738"/>
              <a:ext cx="381000" cy="225425"/>
            </a:xfrm>
            <a:custGeom>
              <a:avLst/>
              <a:gdLst>
                <a:gd name="T0" fmla="*/ 18 w 39"/>
                <a:gd name="T1" fmla="*/ 0 h 23"/>
                <a:gd name="T2" fmla="*/ 4 w 39"/>
                <a:gd name="T3" fmla="*/ 6 h 23"/>
                <a:gd name="T4" fmla="*/ 0 w 39"/>
                <a:gd name="T5" fmla="*/ 14 h 23"/>
                <a:gd name="T6" fmla="*/ 2 w 39"/>
                <a:gd name="T7" fmla="*/ 19 h 23"/>
                <a:gd name="T8" fmla="*/ 16 w 39"/>
                <a:gd name="T9" fmla="*/ 23 h 23"/>
                <a:gd name="T10" fmla="*/ 27 w 39"/>
                <a:gd name="T11" fmla="*/ 22 h 23"/>
                <a:gd name="T12" fmla="*/ 37 w 39"/>
                <a:gd name="T13" fmla="*/ 16 h 23"/>
                <a:gd name="T14" fmla="*/ 37 w 39"/>
                <a:gd name="T15" fmla="*/ 5 h 23"/>
                <a:gd name="T16" fmla="*/ 30 w 39"/>
                <a:gd name="T17" fmla="*/ 1 h 23"/>
                <a:gd name="T18" fmla="*/ 19 w 39"/>
                <a:gd name="T19" fmla="*/ 0 h 23"/>
                <a:gd name="T20" fmla="*/ 20 w 39"/>
                <a:gd name="T21" fmla="*/ 0 h 23"/>
                <a:gd name="T22" fmla="*/ 18 w 39"/>
                <a:gd name="T23" fmla="*/ 0 h 23"/>
                <a:gd name="T24" fmla="*/ 18 w 39"/>
                <a:gd name="T25" fmla="*/ 1 h 23"/>
                <a:gd name="T26" fmla="*/ 18 w 39"/>
                <a:gd name="T27" fmla="*/ 2 h 23"/>
                <a:gd name="T28" fmla="*/ 18 w 39"/>
                <a:gd name="T29" fmla="*/ 2 h 23"/>
                <a:gd name="T30" fmla="*/ 18 w 39"/>
                <a:gd name="T31" fmla="*/ 2 h 23"/>
                <a:gd name="T32" fmla="*/ 18 w 39"/>
                <a:gd name="T33" fmla="*/ 2 h 23"/>
                <a:gd name="T34" fmla="*/ 18 w 39"/>
                <a:gd name="T35" fmla="*/ 2 h 23"/>
                <a:gd name="T36" fmla="*/ 19 w 39"/>
                <a:gd name="T37" fmla="*/ 2 h 23"/>
                <a:gd name="T38" fmla="*/ 29 w 39"/>
                <a:gd name="T39" fmla="*/ 4 h 23"/>
                <a:gd name="T40" fmla="*/ 35 w 39"/>
                <a:gd name="T41" fmla="*/ 7 h 23"/>
                <a:gd name="T42" fmla="*/ 35 w 39"/>
                <a:gd name="T43" fmla="*/ 15 h 23"/>
                <a:gd name="T44" fmla="*/ 24 w 39"/>
                <a:gd name="T45" fmla="*/ 20 h 23"/>
                <a:gd name="T46" fmla="*/ 16 w 39"/>
                <a:gd name="T47" fmla="*/ 21 h 23"/>
                <a:gd name="T48" fmla="*/ 4 w 39"/>
                <a:gd name="T49" fmla="*/ 17 h 23"/>
                <a:gd name="T50" fmla="*/ 3 w 39"/>
                <a:gd name="T51" fmla="*/ 14 h 23"/>
                <a:gd name="T52" fmla="*/ 5 w 39"/>
                <a:gd name="T53" fmla="*/ 8 h 23"/>
                <a:gd name="T54" fmla="*/ 18 w 39"/>
                <a:gd name="T55" fmla="*/ 2 h 23"/>
                <a:gd name="T56" fmla="*/ 18 w 39"/>
                <a:gd name="T57" fmla="*/ 2 h 23"/>
                <a:gd name="T58" fmla="*/ 14 w 39"/>
                <a:gd name="T59" fmla="*/ 4 h 23"/>
                <a:gd name="T60" fmla="*/ 21 w 39"/>
                <a:gd name="T61" fmla="*/ 4 h 23"/>
                <a:gd name="T62" fmla="*/ 34 w 39"/>
                <a:gd name="T63" fmla="*/ 8 h 23"/>
                <a:gd name="T64" fmla="*/ 33 w 39"/>
                <a:gd name="T65" fmla="*/ 14 h 23"/>
                <a:gd name="T66" fmla="*/ 31 w 39"/>
                <a:gd name="T67" fmla="*/ 16 h 23"/>
                <a:gd name="T68" fmla="*/ 16 w 39"/>
                <a:gd name="T69" fmla="*/ 19 h 23"/>
                <a:gd name="T70" fmla="*/ 10 w 39"/>
                <a:gd name="T71" fmla="*/ 18 h 23"/>
                <a:gd name="T72" fmla="*/ 5 w 39"/>
                <a:gd name="T73" fmla="*/ 16 h 23"/>
                <a:gd name="T74" fmla="*/ 5 w 39"/>
                <a:gd name="T75" fmla="*/ 12 h 23"/>
                <a:gd name="T76" fmla="*/ 8 w 39"/>
                <a:gd name="T77" fmla="*/ 8 h 23"/>
                <a:gd name="T78" fmla="*/ 13 w 39"/>
                <a:gd name="T79" fmla="*/ 4 h 23"/>
                <a:gd name="T80" fmla="*/ 14 w 39"/>
                <a:gd name="T81" fmla="*/ 6 h 23"/>
                <a:gd name="T82" fmla="*/ 15 w 39"/>
                <a:gd name="T83" fmla="*/ 5 h 23"/>
                <a:gd name="T84" fmla="*/ 14 w 39"/>
                <a:gd name="T85" fmla="*/ 3 h 23"/>
                <a:gd name="T86" fmla="*/ 14 w 39"/>
                <a:gd name="T87" fmla="*/ 3 h 23"/>
                <a:gd name="T88" fmla="*/ 14 w 39"/>
                <a:gd name="T89" fmla="*/ 3 h 23"/>
                <a:gd name="T90" fmla="*/ 14 w 39"/>
                <a:gd name="T91" fmla="*/ 3 h 23"/>
                <a:gd name="T92" fmla="*/ 14 w 39"/>
                <a:gd name="T93" fmla="*/ 3 h 23"/>
                <a:gd name="T94" fmla="*/ 14 w 39"/>
                <a:gd name="T95" fmla="*/ 3 h 23"/>
                <a:gd name="T96" fmla="*/ 7 w 39"/>
                <a:gd name="T97" fmla="*/ 6 h 23"/>
                <a:gd name="T98" fmla="*/ 4 w 39"/>
                <a:gd name="T99" fmla="*/ 12 h 23"/>
                <a:gd name="T100" fmla="*/ 2 w 39"/>
                <a:gd name="T101" fmla="*/ 14 h 23"/>
                <a:gd name="T102" fmla="*/ 6 w 39"/>
                <a:gd name="T103" fmla="*/ 19 h 23"/>
                <a:gd name="T104" fmla="*/ 16 w 39"/>
                <a:gd name="T105" fmla="*/ 21 h 23"/>
                <a:gd name="T106" fmla="*/ 27 w 39"/>
                <a:gd name="T107" fmla="*/ 20 h 23"/>
                <a:gd name="T108" fmla="*/ 35 w 39"/>
                <a:gd name="T109" fmla="*/ 15 h 23"/>
                <a:gd name="T110" fmla="*/ 37 w 39"/>
                <a:gd name="T111" fmla="*/ 11 h 23"/>
                <a:gd name="T112" fmla="*/ 29 w 39"/>
                <a:gd name="T113" fmla="*/ 3 h 23"/>
                <a:gd name="T114" fmla="*/ 14 w 39"/>
                <a:gd name="T115" fmla="*/ 3 h 23"/>
                <a:gd name="T116" fmla="*/ 14 w 39"/>
                <a:gd name="T1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" h="23">
                  <a:moveTo>
                    <a:pt x="18" y="1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1" y="1"/>
                    <a:pt x="8" y="3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2" y="8"/>
                    <a:pt x="1" y="9"/>
                    <a:pt x="1" y="11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1" y="17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1"/>
                    <a:pt x="6" y="22"/>
                    <a:pt x="8" y="22"/>
                  </a:cubicBezTo>
                  <a:cubicBezTo>
                    <a:pt x="11" y="23"/>
                    <a:pt x="13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9" y="23"/>
                    <a:pt x="23" y="23"/>
                    <a:pt x="27" y="22"/>
                  </a:cubicBezTo>
                  <a:cubicBezTo>
                    <a:pt x="29" y="21"/>
                    <a:pt x="31" y="20"/>
                    <a:pt x="33" y="20"/>
                  </a:cubicBezTo>
                  <a:cubicBezTo>
                    <a:pt x="35" y="19"/>
                    <a:pt x="36" y="18"/>
                    <a:pt x="37" y="16"/>
                  </a:cubicBezTo>
                  <a:cubicBezTo>
                    <a:pt x="38" y="14"/>
                    <a:pt x="39" y="12"/>
                    <a:pt x="39" y="10"/>
                  </a:cubicBezTo>
                  <a:cubicBezTo>
                    <a:pt x="39" y="8"/>
                    <a:pt x="38" y="7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3"/>
                    <a:pt x="33" y="2"/>
                    <a:pt x="30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1" y="2"/>
                  </a:cubicBezTo>
                  <a:cubicBezTo>
                    <a:pt x="23" y="2"/>
                    <a:pt x="27" y="3"/>
                    <a:pt x="29" y="4"/>
                  </a:cubicBezTo>
                  <a:cubicBezTo>
                    <a:pt x="32" y="4"/>
                    <a:pt x="34" y="6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8"/>
                    <a:pt x="37" y="9"/>
                    <a:pt x="37" y="10"/>
                  </a:cubicBezTo>
                  <a:cubicBezTo>
                    <a:pt x="37" y="12"/>
                    <a:pt x="36" y="13"/>
                    <a:pt x="35" y="15"/>
                  </a:cubicBezTo>
                  <a:cubicBezTo>
                    <a:pt x="34" y="16"/>
                    <a:pt x="33" y="17"/>
                    <a:pt x="32" y="17"/>
                  </a:cubicBezTo>
                  <a:cubicBezTo>
                    <a:pt x="30" y="18"/>
                    <a:pt x="27" y="19"/>
                    <a:pt x="24" y="20"/>
                  </a:cubicBezTo>
                  <a:cubicBezTo>
                    <a:pt x="21" y="20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21"/>
                    <a:pt x="11" y="20"/>
                    <a:pt x="9" y="20"/>
                  </a:cubicBezTo>
                  <a:cubicBezTo>
                    <a:pt x="7" y="19"/>
                    <a:pt x="5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3" y="13"/>
                    <a:pt x="3" y="13"/>
                    <a:pt x="3" y="12"/>
                  </a:cubicBezTo>
                  <a:cubicBezTo>
                    <a:pt x="3" y="10"/>
                    <a:pt x="4" y="9"/>
                    <a:pt x="5" y="8"/>
                  </a:cubicBezTo>
                  <a:cubicBezTo>
                    <a:pt x="7" y="6"/>
                    <a:pt x="9" y="5"/>
                    <a:pt x="12" y="4"/>
                  </a:cubicBezTo>
                  <a:cubicBezTo>
                    <a:pt x="14" y="3"/>
                    <a:pt x="16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8" y="1"/>
                  </a:lnTo>
                  <a:close/>
                  <a:moveTo>
                    <a:pt x="14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8" y="4"/>
                    <a:pt x="21" y="4"/>
                  </a:cubicBezTo>
                  <a:cubicBezTo>
                    <a:pt x="23" y="4"/>
                    <a:pt x="26" y="5"/>
                    <a:pt x="28" y="5"/>
                  </a:cubicBezTo>
                  <a:cubicBezTo>
                    <a:pt x="31" y="6"/>
                    <a:pt x="33" y="7"/>
                    <a:pt x="34" y="8"/>
                  </a:cubicBezTo>
                  <a:cubicBezTo>
                    <a:pt x="34" y="9"/>
                    <a:pt x="35" y="10"/>
                    <a:pt x="35" y="11"/>
                  </a:cubicBezTo>
                  <a:cubicBezTo>
                    <a:pt x="35" y="11"/>
                    <a:pt x="34" y="12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2" y="15"/>
                    <a:pt x="31" y="16"/>
                  </a:cubicBezTo>
                  <a:cubicBezTo>
                    <a:pt x="29" y="17"/>
                    <a:pt x="26" y="17"/>
                    <a:pt x="23" y="18"/>
                  </a:cubicBezTo>
                  <a:cubicBezTo>
                    <a:pt x="21" y="18"/>
                    <a:pt x="18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18"/>
                    <a:pt x="12" y="18"/>
                    <a:pt x="10" y="18"/>
                  </a:cubicBezTo>
                  <a:cubicBezTo>
                    <a:pt x="9" y="18"/>
                    <a:pt x="8" y="17"/>
                    <a:pt x="7" y="17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7" y="9"/>
                    <a:pt x="8" y="8"/>
                  </a:cubicBezTo>
                  <a:cubicBezTo>
                    <a:pt x="10" y="7"/>
                    <a:pt x="12" y="6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4" y="6"/>
                    <a:pt x="14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1" y="4"/>
                    <a:pt x="8" y="5"/>
                    <a:pt x="7" y="6"/>
                  </a:cubicBezTo>
                  <a:cubicBezTo>
                    <a:pt x="5" y="8"/>
                    <a:pt x="3" y="9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4" y="18"/>
                    <a:pt x="5" y="19"/>
                    <a:pt x="6" y="19"/>
                  </a:cubicBezTo>
                  <a:cubicBezTo>
                    <a:pt x="7" y="20"/>
                    <a:pt x="9" y="20"/>
                    <a:pt x="11" y="21"/>
                  </a:cubicBezTo>
                  <a:cubicBezTo>
                    <a:pt x="12" y="21"/>
                    <a:pt x="14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23" y="21"/>
                    <a:pt x="27" y="20"/>
                  </a:cubicBezTo>
                  <a:cubicBezTo>
                    <a:pt x="28" y="19"/>
                    <a:pt x="30" y="19"/>
                    <a:pt x="32" y="18"/>
                  </a:cubicBezTo>
                  <a:cubicBezTo>
                    <a:pt x="33" y="17"/>
                    <a:pt x="35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6" y="14"/>
                    <a:pt x="37" y="12"/>
                    <a:pt x="37" y="11"/>
                  </a:cubicBezTo>
                  <a:cubicBezTo>
                    <a:pt x="37" y="9"/>
                    <a:pt x="36" y="8"/>
                    <a:pt x="36" y="7"/>
                  </a:cubicBezTo>
                  <a:cubicBezTo>
                    <a:pt x="34" y="5"/>
                    <a:pt x="32" y="4"/>
                    <a:pt x="29" y="3"/>
                  </a:cubicBezTo>
                  <a:cubicBezTo>
                    <a:pt x="26" y="2"/>
                    <a:pt x="24" y="2"/>
                    <a:pt x="21" y="2"/>
                  </a:cubicBezTo>
                  <a:cubicBezTo>
                    <a:pt x="18" y="2"/>
                    <a:pt x="16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lnTo>
                    <a:pt x="1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F78ABCE3-B412-718E-4ED5-B26D70071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88" y="4835525"/>
              <a:ext cx="136525" cy="157163"/>
            </a:xfrm>
            <a:custGeom>
              <a:avLst/>
              <a:gdLst>
                <a:gd name="T0" fmla="*/ 12 w 14"/>
                <a:gd name="T1" fmla="*/ 0 h 16"/>
                <a:gd name="T2" fmla="*/ 1 w 14"/>
                <a:gd name="T3" fmla="*/ 14 h 16"/>
                <a:gd name="T4" fmla="*/ 1 w 14"/>
                <a:gd name="T5" fmla="*/ 15 h 16"/>
                <a:gd name="T6" fmla="*/ 2 w 14"/>
                <a:gd name="T7" fmla="*/ 15 h 16"/>
                <a:gd name="T8" fmla="*/ 14 w 14"/>
                <a:gd name="T9" fmla="*/ 1 h 16"/>
                <a:gd name="T10" fmla="*/ 14 w 14"/>
                <a:gd name="T11" fmla="*/ 0 h 16"/>
                <a:gd name="T12" fmla="*/ 12 w 14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2" y="0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2" y="15"/>
                    <a:pt x="2" y="1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BBC6B382-0CBA-BC03-3376-F17EC96B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4826000"/>
              <a:ext cx="157163" cy="176213"/>
            </a:xfrm>
            <a:custGeom>
              <a:avLst/>
              <a:gdLst>
                <a:gd name="T0" fmla="*/ 12 w 16"/>
                <a:gd name="T1" fmla="*/ 0 h 18"/>
                <a:gd name="T2" fmla="*/ 2 w 16"/>
                <a:gd name="T3" fmla="*/ 15 h 18"/>
                <a:gd name="T4" fmla="*/ 0 w 16"/>
                <a:gd name="T5" fmla="*/ 15 h 18"/>
                <a:gd name="T6" fmla="*/ 2 w 16"/>
                <a:gd name="T7" fmla="*/ 16 h 18"/>
                <a:gd name="T8" fmla="*/ 2 w 16"/>
                <a:gd name="T9" fmla="*/ 18 h 18"/>
                <a:gd name="T10" fmla="*/ 4 w 16"/>
                <a:gd name="T11" fmla="*/ 17 h 18"/>
                <a:gd name="T12" fmla="*/ 16 w 16"/>
                <a:gd name="T13" fmla="*/ 3 h 18"/>
                <a:gd name="T14" fmla="*/ 15 w 16"/>
                <a:gd name="T15" fmla="*/ 0 h 18"/>
                <a:gd name="T16" fmla="*/ 14 w 16"/>
                <a:gd name="T17" fmla="*/ 0 h 18"/>
                <a:gd name="T18" fmla="*/ 13 w 16"/>
                <a:gd name="T19" fmla="*/ 1 h 18"/>
                <a:gd name="T20" fmla="*/ 13 w 16"/>
                <a:gd name="T21" fmla="*/ 1 h 18"/>
                <a:gd name="T22" fmla="*/ 14 w 16"/>
                <a:gd name="T23" fmla="*/ 2 h 18"/>
                <a:gd name="T24" fmla="*/ 14 w 16"/>
                <a:gd name="T25" fmla="*/ 2 h 18"/>
                <a:gd name="T26" fmla="*/ 14 w 16"/>
                <a:gd name="T27" fmla="*/ 2 h 18"/>
                <a:gd name="T28" fmla="*/ 14 w 16"/>
                <a:gd name="T29" fmla="*/ 2 h 18"/>
                <a:gd name="T30" fmla="*/ 14 w 16"/>
                <a:gd name="T31" fmla="*/ 2 h 18"/>
                <a:gd name="T32" fmla="*/ 14 w 16"/>
                <a:gd name="T33" fmla="*/ 2 h 18"/>
                <a:gd name="T34" fmla="*/ 14 w 16"/>
                <a:gd name="T35" fmla="*/ 2 h 18"/>
                <a:gd name="T36" fmla="*/ 14 w 16"/>
                <a:gd name="T37" fmla="*/ 2 h 18"/>
                <a:gd name="T38" fmla="*/ 14 w 16"/>
                <a:gd name="T39" fmla="*/ 2 h 18"/>
                <a:gd name="T40" fmla="*/ 14 w 16"/>
                <a:gd name="T41" fmla="*/ 2 h 18"/>
                <a:gd name="T42" fmla="*/ 14 w 16"/>
                <a:gd name="T43" fmla="*/ 2 h 18"/>
                <a:gd name="T44" fmla="*/ 2 w 16"/>
                <a:gd name="T45" fmla="*/ 15 h 18"/>
                <a:gd name="T46" fmla="*/ 2 w 16"/>
                <a:gd name="T47" fmla="*/ 15 h 18"/>
                <a:gd name="T48" fmla="*/ 2 w 16"/>
                <a:gd name="T49" fmla="*/ 15 h 18"/>
                <a:gd name="T50" fmla="*/ 2 w 16"/>
                <a:gd name="T51" fmla="*/ 15 h 18"/>
                <a:gd name="T52" fmla="*/ 2 w 16"/>
                <a:gd name="T53" fmla="*/ 15 h 18"/>
                <a:gd name="T54" fmla="*/ 2 w 16"/>
                <a:gd name="T55" fmla="*/ 15 h 18"/>
                <a:gd name="T56" fmla="*/ 3 w 16"/>
                <a:gd name="T57" fmla="*/ 15 h 18"/>
                <a:gd name="T58" fmla="*/ 2 w 16"/>
                <a:gd name="T59" fmla="*/ 15 h 18"/>
                <a:gd name="T60" fmla="*/ 2 w 16"/>
                <a:gd name="T61" fmla="*/ 15 h 18"/>
                <a:gd name="T62" fmla="*/ 3 w 16"/>
                <a:gd name="T63" fmla="*/ 15 h 18"/>
                <a:gd name="T64" fmla="*/ 3 w 16"/>
                <a:gd name="T65" fmla="*/ 16 h 18"/>
                <a:gd name="T66" fmla="*/ 2 w 16"/>
                <a:gd name="T67" fmla="*/ 15 h 18"/>
                <a:gd name="T68" fmla="*/ 3 w 16"/>
                <a:gd name="T69" fmla="*/ 16 h 18"/>
                <a:gd name="T70" fmla="*/ 14 w 16"/>
                <a:gd name="T7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8">
                  <a:moveTo>
                    <a:pt x="13" y="1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8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2"/>
                    <a:pt x="16" y="2"/>
                  </a:cubicBezTo>
                  <a:cubicBezTo>
                    <a:pt x="16" y="1"/>
                    <a:pt x="16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8AE0D54E-4C6B-1D28-5D4C-F1251DF8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5" y="4924425"/>
              <a:ext cx="39688" cy="127000"/>
            </a:xfrm>
            <a:custGeom>
              <a:avLst/>
              <a:gdLst>
                <a:gd name="T0" fmla="*/ 1 w 4"/>
                <a:gd name="T1" fmla="*/ 1 h 13"/>
                <a:gd name="T2" fmla="*/ 0 w 4"/>
                <a:gd name="T3" fmla="*/ 11 h 13"/>
                <a:gd name="T4" fmla="*/ 1 w 4"/>
                <a:gd name="T5" fmla="*/ 13 h 13"/>
                <a:gd name="T6" fmla="*/ 2 w 4"/>
                <a:gd name="T7" fmla="*/ 12 h 13"/>
                <a:gd name="T8" fmla="*/ 3 w 4"/>
                <a:gd name="T9" fmla="*/ 1 h 13"/>
                <a:gd name="T10" fmla="*/ 3 w 4"/>
                <a:gd name="T11" fmla="*/ 0 h 13"/>
                <a:gd name="T12" fmla="*/ 1 w 4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3">
                  <a:moveTo>
                    <a:pt x="1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" y="13"/>
                    <a:pt x="2" y="12"/>
                    <a:pt x="2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87A44947-5DBB-1A39-3CA5-224DB2AB1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0" y="4905375"/>
              <a:ext cx="58738" cy="155575"/>
            </a:xfrm>
            <a:custGeom>
              <a:avLst/>
              <a:gdLst>
                <a:gd name="T0" fmla="*/ 1 w 6"/>
                <a:gd name="T1" fmla="*/ 2 h 16"/>
                <a:gd name="T2" fmla="*/ 0 w 6"/>
                <a:gd name="T3" fmla="*/ 13 h 16"/>
                <a:gd name="T4" fmla="*/ 2 w 6"/>
                <a:gd name="T5" fmla="*/ 16 h 16"/>
                <a:gd name="T6" fmla="*/ 2 w 6"/>
                <a:gd name="T7" fmla="*/ 16 h 16"/>
                <a:gd name="T8" fmla="*/ 4 w 6"/>
                <a:gd name="T9" fmla="*/ 14 h 16"/>
                <a:gd name="T10" fmla="*/ 6 w 6"/>
                <a:gd name="T11" fmla="*/ 3 h 16"/>
                <a:gd name="T12" fmla="*/ 4 w 6"/>
                <a:gd name="T13" fmla="*/ 0 h 16"/>
                <a:gd name="T14" fmla="*/ 3 w 6"/>
                <a:gd name="T15" fmla="*/ 0 h 16"/>
                <a:gd name="T16" fmla="*/ 1 w 6"/>
                <a:gd name="T17" fmla="*/ 2 h 16"/>
                <a:gd name="T18" fmla="*/ 4 w 6"/>
                <a:gd name="T19" fmla="*/ 3 h 16"/>
                <a:gd name="T20" fmla="*/ 3 w 6"/>
                <a:gd name="T21" fmla="*/ 3 h 16"/>
                <a:gd name="T22" fmla="*/ 3 w 6"/>
                <a:gd name="T23" fmla="*/ 3 h 16"/>
                <a:gd name="T24" fmla="*/ 3 w 6"/>
                <a:gd name="T25" fmla="*/ 3 h 16"/>
                <a:gd name="T26" fmla="*/ 3 w 6"/>
                <a:gd name="T27" fmla="*/ 3 h 16"/>
                <a:gd name="T28" fmla="*/ 3 w 6"/>
                <a:gd name="T29" fmla="*/ 3 h 16"/>
                <a:gd name="T30" fmla="*/ 3 w 6"/>
                <a:gd name="T31" fmla="*/ 3 h 16"/>
                <a:gd name="T32" fmla="*/ 3 w 6"/>
                <a:gd name="T33" fmla="*/ 3 h 16"/>
                <a:gd name="T34" fmla="*/ 3 w 6"/>
                <a:gd name="T35" fmla="*/ 3 h 16"/>
                <a:gd name="T36" fmla="*/ 3 w 6"/>
                <a:gd name="T37" fmla="*/ 3 h 16"/>
                <a:gd name="T38" fmla="*/ 3 w 6"/>
                <a:gd name="T39" fmla="*/ 3 h 16"/>
                <a:gd name="T40" fmla="*/ 3 w 6"/>
                <a:gd name="T41" fmla="*/ 3 h 16"/>
                <a:gd name="T42" fmla="*/ 2 w 6"/>
                <a:gd name="T43" fmla="*/ 13 h 16"/>
                <a:gd name="T44" fmla="*/ 2 w 6"/>
                <a:gd name="T45" fmla="*/ 13 h 16"/>
                <a:gd name="T46" fmla="*/ 2 w 6"/>
                <a:gd name="T47" fmla="*/ 13 h 16"/>
                <a:gd name="T48" fmla="*/ 2 w 6"/>
                <a:gd name="T49" fmla="*/ 13 h 16"/>
                <a:gd name="T50" fmla="*/ 2 w 6"/>
                <a:gd name="T51" fmla="*/ 13 h 16"/>
                <a:gd name="T52" fmla="*/ 2 w 6"/>
                <a:gd name="T53" fmla="*/ 13 h 16"/>
                <a:gd name="T54" fmla="*/ 2 w 6"/>
                <a:gd name="T55" fmla="*/ 13 h 16"/>
                <a:gd name="T56" fmla="*/ 2 w 6"/>
                <a:gd name="T57" fmla="*/ 13 h 16"/>
                <a:gd name="T58" fmla="*/ 2 w 6"/>
                <a:gd name="T59" fmla="*/ 13 h 16"/>
                <a:gd name="T60" fmla="*/ 2 w 6"/>
                <a:gd name="T61" fmla="*/ 13 h 16"/>
                <a:gd name="T62" fmla="*/ 2 w 6"/>
                <a:gd name="T63" fmla="*/ 13 h 16"/>
                <a:gd name="T64" fmla="*/ 2 w 6"/>
                <a:gd name="T65" fmla="*/ 13 h 16"/>
                <a:gd name="T66" fmla="*/ 2 w 6"/>
                <a:gd name="T67" fmla="*/ 14 h 16"/>
                <a:gd name="T68" fmla="*/ 4 w 6"/>
                <a:gd name="T6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16">
                  <a:moveTo>
                    <a:pt x="2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6514E048-127A-7EC3-7225-B869D78B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4213" y="4856163"/>
              <a:ext cx="136525" cy="176213"/>
            </a:xfrm>
            <a:custGeom>
              <a:avLst/>
              <a:gdLst>
                <a:gd name="T0" fmla="*/ 0 w 14"/>
                <a:gd name="T1" fmla="*/ 0 h 18"/>
                <a:gd name="T2" fmla="*/ 0 w 14"/>
                <a:gd name="T3" fmla="*/ 1 h 18"/>
                <a:gd name="T4" fmla="*/ 12 w 14"/>
                <a:gd name="T5" fmla="*/ 17 h 18"/>
                <a:gd name="T6" fmla="*/ 13 w 14"/>
                <a:gd name="T7" fmla="*/ 17 h 18"/>
                <a:gd name="T8" fmla="*/ 13 w 14"/>
                <a:gd name="T9" fmla="*/ 16 h 18"/>
                <a:gd name="T10" fmla="*/ 2 w 14"/>
                <a:gd name="T11" fmla="*/ 0 h 18"/>
                <a:gd name="T12" fmla="*/ 0 w 1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3" y="18"/>
                    <a:pt x="13" y="17"/>
                  </a:cubicBezTo>
                  <a:cubicBezTo>
                    <a:pt x="14" y="17"/>
                    <a:pt x="14" y="16"/>
                    <a:pt x="13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B2F3391C-0AD3-12FA-9595-AA2FA94CE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688" y="4846638"/>
              <a:ext cx="155575" cy="195263"/>
            </a:xfrm>
            <a:custGeom>
              <a:avLst/>
              <a:gdLst>
                <a:gd name="T0" fmla="*/ 1 w 16"/>
                <a:gd name="T1" fmla="*/ 0 h 20"/>
                <a:gd name="T2" fmla="*/ 0 w 16"/>
                <a:gd name="T3" fmla="*/ 3 h 20"/>
                <a:gd name="T4" fmla="*/ 12 w 16"/>
                <a:gd name="T5" fmla="*/ 19 h 20"/>
                <a:gd name="T6" fmla="*/ 15 w 16"/>
                <a:gd name="T7" fmla="*/ 19 h 20"/>
                <a:gd name="T8" fmla="*/ 16 w 16"/>
                <a:gd name="T9" fmla="*/ 17 h 20"/>
                <a:gd name="T10" fmla="*/ 15 w 16"/>
                <a:gd name="T11" fmla="*/ 16 h 20"/>
                <a:gd name="T12" fmla="*/ 4 w 16"/>
                <a:gd name="T13" fmla="*/ 1 h 20"/>
                <a:gd name="T14" fmla="*/ 1 w 16"/>
                <a:gd name="T15" fmla="*/ 0 h 20"/>
                <a:gd name="T16" fmla="*/ 2 w 16"/>
                <a:gd name="T17" fmla="*/ 2 h 20"/>
                <a:gd name="T18" fmla="*/ 2 w 16"/>
                <a:gd name="T19" fmla="*/ 2 h 20"/>
                <a:gd name="T20" fmla="*/ 2 w 16"/>
                <a:gd name="T21" fmla="*/ 2 h 20"/>
                <a:gd name="T22" fmla="*/ 2 w 16"/>
                <a:gd name="T23" fmla="*/ 2 h 20"/>
                <a:gd name="T24" fmla="*/ 2 w 16"/>
                <a:gd name="T25" fmla="*/ 2 h 20"/>
                <a:gd name="T26" fmla="*/ 2 w 16"/>
                <a:gd name="T27" fmla="*/ 2 h 20"/>
                <a:gd name="T28" fmla="*/ 13 w 16"/>
                <a:gd name="T29" fmla="*/ 18 h 20"/>
                <a:gd name="T30" fmla="*/ 13 w 16"/>
                <a:gd name="T31" fmla="*/ 17 h 20"/>
                <a:gd name="T32" fmla="*/ 13 w 16"/>
                <a:gd name="T33" fmla="*/ 18 h 20"/>
                <a:gd name="T34" fmla="*/ 13 w 16"/>
                <a:gd name="T35" fmla="*/ 17 h 20"/>
                <a:gd name="T36" fmla="*/ 13 w 16"/>
                <a:gd name="T37" fmla="*/ 17 h 20"/>
                <a:gd name="T38" fmla="*/ 13 w 16"/>
                <a:gd name="T39" fmla="*/ 17 h 20"/>
                <a:gd name="T40" fmla="*/ 13 w 16"/>
                <a:gd name="T41" fmla="*/ 17 h 20"/>
                <a:gd name="T42" fmla="*/ 13 w 16"/>
                <a:gd name="T43" fmla="*/ 17 h 20"/>
                <a:gd name="T44" fmla="*/ 13 w 16"/>
                <a:gd name="T45" fmla="*/ 17 h 20"/>
                <a:gd name="T46" fmla="*/ 13 w 16"/>
                <a:gd name="T47" fmla="*/ 17 h 20"/>
                <a:gd name="T48" fmla="*/ 13 w 16"/>
                <a:gd name="T49" fmla="*/ 17 h 20"/>
                <a:gd name="T50" fmla="*/ 14 w 16"/>
                <a:gd name="T51" fmla="*/ 17 h 20"/>
                <a:gd name="T52" fmla="*/ 1 w 16"/>
                <a:gd name="T53" fmla="*/ 2 h 20"/>
                <a:gd name="T54" fmla="*/ 2 w 16"/>
                <a:gd name="T55" fmla="*/ 2 h 20"/>
                <a:gd name="T56" fmla="*/ 2 w 16"/>
                <a:gd name="T57" fmla="*/ 2 h 20"/>
                <a:gd name="T58" fmla="*/ 2 w 16"/>
                <a:gd name="T59" fmla="*/ 2 h 20"/>
                <a:gd name="T60" fmla="*/ 2 w 16"/>
                <a:gd name="T61" fmla="*/ 2 h 20"/>
                <a:gd name="T62" fmla="*/ 2 w 16"/>
                <a:gd name="T63" fmla="*/ 2 h 20"/>
                <a:gd name="T64" fmla="*/ 1 w 16"/>
                <a:gd name="T6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20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6" y="18"/>
                    <a:pt x="16" y="17"/>
                  </a:cubicBezTo>
                  <a:cubicBezTo>
                    <a:pt x="16" y="17"/>
                    <a:pt x="16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360D82E7-E6F7-61C2-B416-97E5DA836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97313"/>
              <a:ext cx="176213" cy="284163"/>
            </a:xfrm>
            <a:custGeom>
              <a:avLst/>
              <a:gdLst>
                <a:gd name="T0" fmla="*/ 2 w 18"/>
                <a:gd name="T1" fmla="*/ 6 h 29"/>
                <a:gd name="T2" fmla="*/ 2 w 18"/>
                <a:gd name="T3" fmla="*/ 14 h 29"/>
                <a:gd name="T4" fmla="*/ 6 w 18"/>
                <a:gd name="T5" fmla="*/ 13 h 29"/>
                <a:gd name="T6" fmla="*/ 6 w 18"/>
                <a:gd name="T7" fmla="*/ 12 h 29"/>
                <a:gd name="T8" fmla="*/ 5 w 18"/>
                <a:gd name="T9" fmla="*/ 12 h 29"/>
                <a:gd name="T10" fmla="*/ 3 w 18"/>
                <a:gd name="T11" fmla="*/ 12 h 29"/>
                <a:gd name="T12" fmla="*/ 3 w 18"/>
                <a:gd name="T13" fmla="*/ 7 h 29"/>
                <a:gd name="T14" fmla="*/ 13 w 18"/>
                <a:gd name="T15" fmla="*/ 4 h 29"/>
                <a:gd name="T16" fmla="*/ 15 w 18"/>
                <a:gd name="T17" fmla="*/ 9 h 29"/>
                <a:gd name="T18" fmla="*/ 11 w 18"/>
                <a:gd name="T19" fmla="*/ 14 h 29"/>
                <a:gd name="T20" fmla="*/ 6 w 18"/>
                <a:gd name="T21" fmla="*/ 24 h 29"/>
                <a:gd name="T22" fmla="*/ 11 w 18"/>
                <a:gd name="T23" fmla="*/ 29 h 29"/>
                <a:gd name="T24" fmla="*/ 12 w 18"/>
                <a:gd name="T25" fmla="*/ 28 h 29"/>
                <a:gd name="T26" fmla="*/ 12 w 18"/>
                <a:gd name="T27" fmla="*/ 27 h 29"/>
                <a:gd name="T28" fmla="*/ 8 w 18"/>
                <a:gd name="T29" fmla="*/ 24 h 29"/>
                <a:gd name="T30" fmla="*/ 13 w 18"/>
                <a:gd name="T31" fmla="*/ 15 h 29"/>
                <a:gd name="T32" fmla="*/ 17 w 18"/>
                <a:gd name="T33" fmla="*/ 10 h 29"/>
                <a:gd name="T34" fmla="*/ 14 w 18"/>
                <a:gd name="T35" fmla="*/ 2 h 29"/>
                <a:gd name="T36" fmla="*/ 2 w 18"/>
                <a:gd name="T3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9">
                  <a:moveTo>
                    <a:pt x="2" y="6"/>
                  </a:moveTo>
                  <a:cubicBezTo>
                    <a:pt x="1" y="8"/>
                    <a:pt x="0" y="12"/>
                    <a:pt x="2" y="14"/>
                  </a:cubicBezTo>
                  <a:cubicBezTo>
                    <a:pt x="2" y="14"/>
                    <a:pt x="4" y="15"/>
                    <a:pt x="6" y="13"/>
                  </a:cubicBezTo>
                  <a:cubicBezTo>
                    <a:pt x="7" y="13"/>
                    <a:pt x="7" y="12"/>
                    <a:pt x="6" y="12"/>
                  </a:cubicBezTo>
                  <a:cubicBezTo>
                    <a:pt x="6" y="11"/>
                    <a:pt x="5" y="11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2" y="11"/>
                    <a:pt x="3" y="8"/>
                    <a:pt x="3" y="7"/>
                  </a:cubicBezTo>
                  <a:cubicBezTo>
                    <a:pt x="5" y="4"/>
                    <a:pt x="11" y="2"/>
                    <a:pt x="13" y="4"/>
                  </a:cubicBezTo>
                  <a:cubicBezTo>
                    <a:pt x="16" y="5"/>
                    <a:pt x="15" y="7"/>
                    <a:pt x="15" y="9"/>
                  </a:cubicBezTo>
                  <a:cubicBezTo>
                    <a:pt x="14" y="10"/>
                    <a:pt x="13" y="12"/>
                    <a:pt x="11" y="14"/>
                  </a:cubicBezTo>
                  <a:cubicBezTo>
                    <a:pt x="8" y="17"/>
                    <a:pt x="5" y="21"/>
                    <a:pt x="6" y="24"/>
                  </a:cubicBezTo>
                  <a:cubicBezTo>
                    <a:pt x="7" y="26"/>
                    <a:pt x="8" y="28"/>
                    <a:pt x="11" y="29"/>
                  </a:cubicBezTo>
                  <a:cubicBezTo>
                    <a:pt x="11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0" y="26"/>
                    <a:pt x="8" y="25"/>
                    <a:pt x="8" y="24"/>
                  </a:cubicBezTo>
                  <a:cubicBezTo>
                    <a:pt x="8" y="21"/>
                    <a:pt x="10" y="18"/>
                    <a:pt x="13" y="15"/>
                  </a:cubicBezTo>
                  <a:cubicBezTo>
                    <a:pt x="14" y="13"/>
                    <a:pt x="16" y="11"/>
                    <a:pt x="17" y="10"/>
                  </a:cubicBezTo>
                  <a:cubicBezTo>
                    <a:pt x="18" y="6"/>
                    <a:pt x="17" y="3"/>
                    <a:pt x="14" y="2"/>
                  </a:cubicBezTo>
                  <a:cubicBezTo>
                    <a:pt x="11" y="0"/>
                    <a:pt x="4" y="2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3B9576FB-9D23-CF80-FD09-B65401669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3475" y="3897313"/>
              <a:ext cx="176213" cy="293688"/>
            </a:xfrm>
            <a:custGeom>
              <a:avLst/>
              <a:gdLst>
                <a:gd name="T0" fmla="*/ 0 w 18"/>
                <a:gd name="T1" fmla="*/ 8 h 30"/>
                <a:gd name="T2" fmla="*/ 1 w 18"/>
                <a:gd name="T3" fmla="*/ 14 h 30"/>
                <a:gd name="T4" fmla="*/ 7 w 18"/>
                <a:gd name="T5" fmla="*/ 14 h 30"/>
                <a:gd name="T6" fmla="*/ 7 w 18"/>
                <a:gd name="T7" fmla="*/ 11 h 30"/>
                <a:gd name="T8" fmla="*/ 4 w 18"/>
                <a:gd name="T9" fmla="*/ 11 h 30"/>
                <a:gd name="T10" fmla="*/ 4 w 18"/>
                <a:gd name="T11" fmla="*/ 11 h 30"/>
                <a:gd name="T12" fmla="*/ 4 w 18"/>
                <a:gd name="T13" fmla="*/ 11 h 30"/>
                <a:gd name="T14" fmla="*/ 4 w 18"/>
                <a:gd name="T15" fmla="*/ 11 h 30"/>
                <a:gd name="T16" fmla="*/ 4 w 18"/>
                <a:gd name="T17" fmla="*/ 11 h 30"/>
                <a:gd name="T18" fmla="*/ 3 w 18"/>
                <a:gd name="T19" fmla="*/ 12 h 30"/>
                <a:gd name="T20" fmla="*/ 4 w 18"/>
                <a:gd name="T21" fmla="*/ 11 h 30"/>
                <a:gd name="T22" fmla="*/ 4 w 18"/>
                <a:gd name="T23" fmla="*/ 11 h 30"/>
                <a:gd name="T24" fmla="*/ 4 w 18"/>
                <a:gd name="T25" fmla="*/ 11 h 30"/>
                <a:gd name="T26" fmla="*/ 4 w 18"/>
                <a:gd name="T27" fmla="*/ 11 h 30"/>
                <a:gd name="T28" fmla="*/ 4 w 18"/>
                <a:gd name="T29" fmla="*/ 8 h 30"/>
                <a:gd name="T30" fmla="*/ 7 w 18"/>
                <a:gd name="T31" fmla="*/ 5 h 30"/>
                <a:gd name="T32" fmla="*/ 14 w 18"/>
                <a:gd name="T33" fmla="*/ 6 h 30"/>
                <a:gd name="T34" fmla="*/ 13 w 18"/>
                <a:gd name="T35" fmla="*/ 8 h 30"/>
                <a:gd name="T36" fmla="*/ 10 w 18"/>
                <a:gd name="T37" fmla="*/ 13 h 30"/>
                <a:gd name="T38" fmla="*/ 5 w 18"/>
                <a:gd name="T39" fmla="*/ 24 h 30"/>
                <a:gd name="T40" fmla="*/ 10 w 18"/>
                <a:gd name="T41" fmla="*/ 30 h 30"/>
                <a:gd name="T42" fmla="*/ 13 w 18"/>
                <a:gd name="T43" fmla="*/ 29 h 30"/>
                <a:gd name="T44" fmla="*/ 12 w 18"/>
                <a:gd name="T45" fmla="*/ 26 h 30"/>
                <a:gd name="T46" fmla="*/ 9 w 18"/>
                <a:gd name="T47" fmla="*/ 23 h 30"/>
                <a:gd name="T48" fmla="*/ 14 w 18"/>
                <a:gd name="T49" fmla="*/ 16 h 30"/>
                <a:gd name="T50" fmla="*/ 18 w 18"/>
                <a:gd name="T51" fmla="*/ 7 h 30"/>
                <a:gd name="T52" fmla="*/ 11 w 18"/>
                <a:gd name="T53" fmla="*/ 0 h 30"/>
                <a:gd name="T54" fmla="*/ 2 w 18"/>
                <a:gd name="T55" fmla="*/ 6 h 30"/>
                <a:gd name="T56" fmla="*/ 11 w 18"/>
                <a:gd name="T57" fmla="*/ 2 h 30"/>
                <a:gd name="T58" fmla="*/ 16 w 18"/>
                <a:gd name="T59" fmla="*/ 7 h 30"/>
                <a:gd name="T60" fmla="*/ 12 w 18"/>
                <a:gd name="T61" fmla="*/ 14 h 30"/>
                <a:gd name="T62" fmla="*/ 7 w 18"/>
                <a:gd name="T63" fmla="*/ 24 h 30"/>
                <a:gd name="T64" fmla="*/ 11 w 18"/>
                <a:gd name="T65" fmla="*/ 28 h 30"/>
                <a:gd name="T66" fmla="*/ 11 w 18"/>
                <a:gd name="T67" fmla="*/ 28 h 30"/>
                <a:gd name="T68" fmla="*/ 11 w 18"/>
                <a:gd name="T69" fmla="*/ 28 h 30"/>
                <a:gd name="T70" fmla="*/ 11 w 18"/>
                <a:gd name="T71" fmla="*/ 28 h 30"/>
                <a:gd name="T72" fmla="*/ 11 w 18"/>
                <a:gd name="T73" fmla="*/ 28 h 30"/>
                <a:gd name="T74" fmla="*/ 11 w 18"/>
                <a:gd name="T75" fmla="*/ 28 h 30"/>
                <a:gd name="T76" fmla="*/ 11 w 18"/>
                <a:gd name="T77" fmla="*/ 28 h 30"/>
                <a:gd name="T78" fmla="*/ 11 w 18"/>
                <a:gd name="T79" fmla="*/ 28 h 30"/>
                <a:gd name="T80" fmla="*/ 7 w 18"/>
                <a:gd name="T81" fmla="*/ 24 h 30"/>
                <a:gd name="T82" fmla="*/ 9 w 18"/>
                <a:gd name="T83" fmla="*/ 19 h 30"/>
                <a:gd name="T84" fmla="*/ 14 w 18"/>
                <a:gd name="T85" fmla="*/ 12 h 30"/>
                <a:gd name="T86" fmla="*/ 16 w 18"/>
                <a:gd name="T87" fmla="*/ 7 h 30"/>
                <a:gd name="T88" fmla="*/ 11 w 18"/>
                <a:gd name="T89" fmla="*/ 2 h 30"/>
                <a:gd name="T90" fmla="*/ 2 w 18"/>
                <a:gd name="T91" fmla="*/ 6 h 30"/>
                <a:gd name="T92" fmla="*/ 2 w 18"/>
                <a:gd name="T93" fmla="*/ 12 h 30"/>
                <a:gd name="T94" fmla="*/ 4 w 18"/>
                <a:gd name="T95" fmla="*/ 13 h 30"/>
                <a:gd name="T96" fmla="*/ 6 w 18"/>
                <a:gd name="T97" fmla="*/ 13 h 30"/>
                <a:gd name="T98" fmla="*/ 6 w 18"/>
                <a:gd name="T99" fmla="*/ 13 h 30"/>
                <a:gd name="T100" fmla="*/ 6 w 18"/>
                <a:gd name="T101" fmla="*/ 12 h 30"/>
                <a:gd name="T102" fmla="*/ 6 w 18"/>
                <a:gd name="T103" fmla="*/ 12 h 30"/>
                <a:gd name="T104" fmla="*/ 6 w 18"/>
                <a:gd name="T105" fmla="*/ 12 h 30"/>
                <a:gd name="T106" fmla="*/ 6 w 18"/>
                <a:gd name="T107" fmla="*/ 12 h 30"/>
                <a:gd name="T108" fmla="*/ 5 w 18"/>
                <a:gd name="T109" fmla="*/ 12 h 30"/>
                <a:gd name="T110" fmla="*/ 5 w 18"/>
                <a:gd name="T111" fmla="*/ 12 h 30"/>
                <a:gd name="T112" fmla="*/ 3 w 18"/>
                <a:gd name="T113" fmla="*/ 13 h 30"/>
                <a:gd name="T114" fmla="*/ 2 w 18"/>
                <a:gd name="T115" fmla="*/ 10 h 30"/>
                <a:gd name="T116" fmla="*/ 2 w 18"/>
                <a:gd name="T1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30">
                  <a:moveTo>
                    <a:pt x="2" y="6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8" y="13"/>
                    <a:pt x="8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5" y="10"/>
                    <a:pt x="5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2" y="5"/>
                    <a:pt x="13" y="5"/>
                  </a:cubicBezTo>
                  <a:cubicBezTo>
                    <a:pt x="13" y="5"/>
                    <a:pt x="13" y="5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ubicBezTo>
                    <a:pt x="14" y="7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10"/>
                    <a:pt x="12" y="10"/>
                  </a:cubicBezTo>
                  <a:cubicBezTo>
                    <a:pt x="12" y="11"/>
                    <a:pt x="11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5"/>
                    <a:pt x="8" y="16"/>
                    <a:pt x="7" y="18"/>
                  </a:cubicBezTo>
                  <a:cubicBezTo>
                    <a:pt x="6" y="19"/>
                    <a:pt x="5" y="21"/>
                    <a:pt x="5" y="23"/>
                  </a:cubicBezTo>
                  <a:cubicBezTo>
                    <a:pt x="5" y="23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6"/>
                    <a:pt x="6" y="27"/>
                    <a:pt x="7" y="28"/>
                  </a:cubicBezTo>
                  <a:cubicBezTo>
                    <a:pt x="8" y="28"/>
                    <a:pt x="9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30"/>
                    <a:pt x="13" y="30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10" y="21"/>
                    <a:pt x="11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5" y="14"/>
                    <a:pt x="17" y="12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3" y="2"/>
                    <a:pt x="2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3"/>
                    <a:pt x="9" y="2"/>
                    <a:pt x="11" y="2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6" y="7"/>
                    <a:pt x="16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1"/>
                    <a:pt x="13" y="12"/>
                    <a:pt x="12" y="14"/>
                  </a:cubicBezTo>
                  <a:cubicBezTo>
                    <a:pt x="11" y="16"/>
                    <a:pt x="9" y="17"/>
                    <a:pt x="9" y="19"/>
                  </a:cubicBezTo>
                  <a:cubicBezTo>
                    <a:pt x="8" y="20"/>
                    <a:pt x="7" y="21"/>
                    <a:pt x="7" y="23"/>
                  </a:cubicBezTo>
                  <a:cubicBezTo>
                    <a:pt x="7" y="23"/>
                    <a:pt x="7" y="24"/>
                    <a:pt x="7" y="24"/>
                  </a:cubicBezTo>
                  <a:cubicBezTo>
                    <a:pt x="7" y="25"/>
                    <a:pt x="8" y="26"/>
                    <a:pt x="8" y="26"/>
                  </a:cubicBezTo>
                  <a:cubicBezTo>
                    <a:pt x="9" y="27"/>
                    <a:pt x="10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7"/>
                    <a:pt x="9" y="26"/>
                    <a:pt x="9" y="26"/>
                  </a:cubicBezTo>
                  <a:cubicBezTo>
                    <a:pt x="8" y="25"/>
                    <a:pt x="8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11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4" y="13"/>
                    <a:pt x="14" y="12"/>
                  </a:cubicBezTo>
                  <a:cubicBezTo>
                    <a:pt x="15" y="11"/>
                    <a:pt x="15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6"/>
                    <a:pt x="16" y="5"/>
                    <a:pt x="16" y="4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9" y="2"/>
                    <a:pt x="8" y="2"/>
                    <a:pt x="6" y="3"/>
                  </a:cubicBezTo>
                  <a:cubicBezTo>
                    <a:pt x="5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3" y="7"/>
                    <a:pt x="3" y="7"/>
                  </a:cubicBez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42B4342D-B28B-1926-9EB8-7123C7501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4191000"/>
              <a:ext cx="79375" cy="58738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2 h 6"/>
                <a:gd name="T4" fmla="*/ 6 w 8"/>
                <a:gd name="T5" fmla="*/ 4 h 6"/>
                <a:gd name="T6" fmla="*/ 5 w 8"/>
                <a:gd name="T7" fmla="*/ 4 h 6"/>
                <a:gd name="T8" fmla="*/ 3 w 8"/>
                <a:gd name="T9" fmla="*/ 4 h 6"/>
                <a:gd name="T10" fmla="*/ 3 w 8"/>
                <a:gd name="T11" fmla="*/ 4 h 6"/>
                <a:gd name="T12" fmla="*/ 4 w 8"/>
                <a:gd name="T13" fmla="*/ 3 h 6"/>
                <a:gd name="T14" fmla="*/ 3 w 8"/>
                <a:gd name="T15" fmla="*/ 2 h 6"/>
                <a:gd name="T16" fmla="*/ 2 w 8"/>
                <a:gd name="T17" fmla="*/ 2 h 6"/>
                <a:gd name="T18" fmla="*/ 1 w 8"/>
                <a:gd name="T19" fmla="*/ 5 h 6"/>
                <a:gd name="T20" fmla="*/ 4 w 8"/>
                <a:gd name="T21" fmla="*/ 6 h 6"/>
                <a:gd name="T22" fmla="*/ 8 w 8"/>
                <a:gd name="T23" fmla="*/ 4 h 6"/>
                <a:gd name="T24" fmla="*/ 6 w 8"/>
                <a:gd name="T25" fmla="*/ 1 h 6"/>
                <a:gd name="T26" fmla="*/ 5 w 8"/>
                <a:gd name="T2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cubicBezTo>
                    <a:pt x="4" y="1"/>
                    <a:pt x="4" y="2"/>
                    <a:pt x="5" y="2"/>
                  </a:cubicBez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1" y="6"/>
                    <a:pt x="2" y="6"/>
                    <a:pt x="4" y="6"/>
                  </a:cubicBezTo>
                  <a:cubicBezTo>
                    <a:pt x="5" y="6"/>
                    <a:pt x="7" y="6"/>
                    <a:pt x="8" y="4"/>
                  </a:cubicBezTo>
                  <a:cubicBezTo>
                    <a:pt x="8" y="4"/>
                    <a:pt x="8" y="2"/>
                    <a:pt x="6" y="1"/>
                  </a:cubicBezTo>
                  <a:cubicBezTo>
                    <a:pt x="6" y="0"/>
                    <a:pt x="5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3CF5334E-E245-CA13-55DC-9D64332F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263" y="4181475"/>
              <a:ext cx="98425" cy="87313"/>
            </a:xfrm>
            <a:custGeom>
              <a:avLst/>
              <a:gdLst>
                <a:gd name="T0" fmla="*/ 4 w 10"/>
                <a:gd name="T1" fmla="*/ 3 h 9"/>
                <a:gd name="T2" fmla="*/ 6 w 10"/>
                <a:gd name="T3" fmla="*/ 5 h 9"/>
                <a:gd name="T4" fmla="*/ 6 w 10"/>
                <a:gd name="T5" fmla="*/ 5 h 9"/>
                <a:gd name="T6" fmla="*/ 6 w 10"/>
                <a:gd name="T7" fmla="*/ 5 h 9"/>
                <a:gd name="T8" fmla="*/ 6 w 10"/>
                <a:gd name="T9" fmla="*/ 5 h 9"/>
                <a:gd name="T10" fmla="*/ 7 w 10"/>
                <a:gd name="T11" fmla="*/ 5 h 9"/>
                <a:gd name="T12" fmla="*/ 7 w 10"/>
                <a:gd name="T13" fmla="*/ 5 h 9"/>
                <a:gd name="T14" fmla="*/ 7 w 10"/>
                <a:gd name="T15" fmla="*/ 5 h 9"/>
                <a:gd name="T16" fmla="*/ 7 w 10"/>
                <a:gd name="T17" fmla="*/ 5 h 9"/>
                <a:gd name="T18" fmla="*/ 6 w 10"/>
                <a:gd name="T19" fmla="*/ 4 h 9"/>
                <a:gd name="T20" fmla="*/ 6 w 10"/>
                <a:gd name="T21" fmla="*/ 4 h 9"/>
                <a:gd name="T22" fmla="*/ 6 w 10"/>
                <a:gd name="T23" fmla="*/ 4 h 9"/>
                <a:gd name="T24" fmla="*/ 6 w 10"/>
                <a:gd name="T25" fmla="*/ 4 h 9"/>
                <a:gd name="T26" fmla="*/ 4 w 10"/>
                <a:gd name="T27" fmla="*/ 4 h 9"/>
                <a:gd name="T28" fmla="*/ 4 w 10"/>
                <a:gd name="T29" fmla="*/ 4 h 9"/>
                <a:gd name="T30" fmla="*/ 4 w 10"/>
                <a:gd name="T31" fmla="*/ 4 h 9"/>
                <a:gd name="T32" fmla="*/ 5 w 10"/>
                <a:gd name="T33" fmla="*/ 6 h 9"/>
                <a:gd name="T34" fmla="*/ 5 w 10"/>
                <a:gd name="T35" fmla="*/ 6 h 9"/>
                <a:gd name="T36" fmla="*/ 5 w 10"/>
                <a:gd name="T37" fmla="*/ 6 h 9"/>
                <a:gd name="T38" fmla="*/ 6 w 10"/>
                <a:gd name="T39" fmla="*/ 4 h 9"/>
                <a:gd name="T40" fmla="*/ 5 w 10"/>
                <a:gd name="T41" fmla="*/ 2 h 9"/>
                <a:gd name="T42" fmla="*/ 2 w 10"/>
                <a:gd name="T43" fmla="*/ 2 h 9"/>
                <a:gd name="T44" fmla="*/ 1 w 10"/>
                <a:gd name="T45" fmla="*/ 6 h 9"/>
                <a:gd name="T46" fmla="*/ 5 w 10"/>
                <a:gd name="T47" fmla="*/ 9 h 9"/>
                <a:gd name="T48" fmla="*/ 8 w 10"/>
                <a:gd name="T49" fmla="*/ 8 h 9"/>
                <a:gd name="T50" fmla="*/ 10 w 10"/>
                <a:gd name="T51" fmla="*/ 6 h 9"/>
                <a:gd name="T52" fmla="*/ 8 w 10"/>
                <a:gd name="T53" fmla="*/ 1 h 9"/>
                <a:gd name="T54" fmla="*/ 5 w 10"/>
                <a:gd name="T55" fmla="*/ 1 h 9"/>
                <a:gd name="T56" fmla="*/ 6 w 10"/>
                <a:gd name="T57" fmla="*/ 2 h 9"/>
                <a:gd name="T58" fmla="*/ 7 w 10"/>
                <a:gd name="T59" fmla="*/ 3 h 9"/>
                <a:gd name="T60" fmla="*/ 7 w 10"/>
                <a:gd name="T61" fmla="*/ 3 h 9"/>
                <a:gd name="T62" fmla="*/ 7 w 10"/>
                <a:gd name="T63" fmla="*/ 3 h 9"/>
                <a:gd name="T64" fmla="*/ 6 w 10"/>
                <a:gd name="T65" fmla="*/ 3 h 9"/>
                <a:gd name="T66" fmla="*/ 8 w 10"/>
                <a:gd name="T67" fmla="*/ 5 h 9"/>
                <a:gd name="T68" fmla="*/ 6 w 10"/>
                <a:gd name="T69" fmla="*/ 6 h 9"/>
                <a:gd name="T70" fmla="*/ 5 w 10"/>
                <a:gd name="T71" fmla="*/ 6 h 9"/>
                <a:gd name="T72" fmla="*/ 3 w 10"/>
                <a:gd name="T73" fmla="*/ 6 h 9"/>
                <a:gd name="T74" fmla="*/ 4 w 10"/>
                <a:gd name="T75" fmla="*/ 4 h 9"/>
                <a:gd name="T76" fmla="*/ 4 w 10"/>
                <a:gd name="T77" fmla="*/ 4 h 9"/>
                <a:gd name="T78" fmla="*/ 4 w 10"/>
                <a:gd name="T79" fmla="*/ 4 h 9"/>
                <a:gd name="T80" fmla="*/ 4 w 10"/>
                <a:gd name="T81" fmla="*/ 4 h 9"/>
                <a:gd name="T82" fmla="*/ 4 w 10"/>
                <a:gd name="T83" fmla="*/ 4 h 9"/>
                <a:gd name="T84" fmla="*/ 4 w 10"/>
                <a:gd name="T85" fmla="*/ 4 h 9"/>
                <a:gd name="T86" fmla="*/ 4 w 10"/>
                <a:gd name="T87" fmla="*/ 4 h 9"/>
                <a:gd name="T88" fmla="*/ 4 w 10"/>
                <a:gd name="T89" fmla="*/ 4 h 9"/>
                <a:gd name="T90" fmla="*/ 4 w 10"/>
                <a:gd name="T91" fmla="*/ 4 h 9"/>
                <a:gd name="T92" fmla="*/ 3 w 10"/>
                <a:gd name="T93" fmla="*/ 6 h 9"/>
                <a:gd name="T94" fmla="*/ 6 w 10"/>
                <a:gd name="T95" fmla="*/ 5 h 9"/>
                <a:gd name="T96" fmla="*/ 8 w 10"/>
                <a:gd name="T97" fmla="*/ 5 h 9"/>
                <a:gd name="T98" fmla="*/ 8 w 10"/>
                <a:gd name="T99" fmla="*/ 5 h 9"/>
                <a:gd name="T100" fmla="*/ 7 w 10"/>
                <a:gd name="T101" fmla="*/ 2 h 9"/>
                <a:gd name="T102" fmla="*/ 7 w 10"/>
                <a:gd name="T103" fmla="*/ 2 h 9"/>
                <a:gd name="T104" fmla="*/ 7 w 10"/>
                <a:gd name="T105" fmla="*/ 3 h 9"/>
                <a:gd name="T106" fmla="*/ 7 w 10"/>
                <a:gd name="T107" fmla="*/ 3 h 9"/>
                <a:gd name="T108" fmla="*/ 6 w 10"/>
                <a:gd name="T10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9">
                  <a:moveTo>
                    <a:pt x="6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9" y="7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CD0EC23A-10F9-7378-2200-F2D76D7AF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425950"/>
              <a:ext cx="411163" cy="263525"/>
            </a:xfrm>
            <a:custGeom>
              <a:avLst/>
              <a:gdLst>
                <a:gd name="T0" fmla="*/ 17 w 42"/>
                <a:gd name="T1" fmla="*/ 1 h 27"/>
                <a:gd name="T2" fmla="*/ 9 w 42"/>
                <a:gd name="T3" fmla="*/ 7 h 27"/>
                <a:gd name="T4" fmla="*/ 0 w 42"/>
                <a:gd name="T5" fmla="*/ 15 h 27"/>
                <a:gd name="T6" fmla="*/ 0 w 42"/>
                <a:gd name="T7" fmla="*/ 16 h 27"/>
                <a:gd name="T8" fmla="*/ 1 w 42"/>
                <a:gd name="T9" fmla="*/ 16 h 27"/>
                <a:gd name="T10" fmla="*/ 1 w 42"/>
                <a:gd name="T11" fmla="*/ 16 h 27"/>
                <a:gd name="T12" fmla="*/ 1 w 42"/>
                <a:gd name="T13" fmla="*/ 17 h 27"/>
                <a:gd name="T14" fmla="*/ 2 w 42"/>
                <a:gd name="T15" fmla="*/ 18 h 27"/>
                <a:gd name="T16" fmla="*/ 20 w 42"/>
                <a:gd name="T17" fmla="*/ 27 h 27"/>
                <a:gd name="T18" fmla="*/ 20 w 42"/>
                <a:gd name="T19" fmla="*/ 27 h 27"/>
                <a:gd name="T20" fmla="*/ 21 w 42"/>
                <a:gd name="T21" fmla="*/ 27 h 27"/>
                <a:gd name="T22" fmla="*/ 32 w 42"/>
                <a:gd name="T23" fmla="*/ 18 h 27"/>
                <a:gd name="T24" fmla="*/ 41 w 42"/>
                <a:gd name="T25" fmla="*/ 11 h 27"/>
                <a:gd name="T26" fmla="*/ 42 w 42"/>
                <a:gd name="T27" fmla="*/ 10 h 27"/>
                <a:gd name="T28" fmla="*/ 41 w 42"/>
                <a:gd name="T29" fmla="*/ 10 h 27"/>
                <a:gd name="T30" fmla="*/ 26 w 42"/>
                <a:gd name="T31" fmla="*/ 4 h 27"/>
                <a:gd name="T32" fmla="*/ 18 w 42"/>
                <a:gd name="T33" fmla="*/ 1 h 27"/>
                <a:gd name="T34" fmla="*/ 18 w 42"/>
                <a:gd name="T35" fmla="*/ 0 h 27"/>
                <a:gd name="T36" fmla="*/ 17 w 42"/>
                <a:gd name="T37" fmla="*/ 1 h 27"/>
                <a:gd name="T38" fmla="*/ 10 w 42"/>
                <a:gd name="T39" fmla="*/ 8 h 27"/>
                <a:gd name="T40" fmla="*/ 18 w 42"/>
                <a:gd name="T41" fmla="*/ 3 h 27"/>
                <a:gd name="T42" fmla="*/ 25 w 42"/>
                <a:gd name="T43" fmla="*/ 5 h 27"/>
                <a:gd name="T44" fmla="*/ 39 w 42"/>
                <a:gd name="T45" fmla="*/ 11 h 27"/>
                <a:gd name="T46" fmla="*/ 31 w 42"/>
                <a:gd name="T47" fmla="*/ 16 h 27"/>
                <a:gd name="T48" fmla="*/ 20 w 42"/>
                <a:gd name="T49" fmla="*/ 24 h 27"/>
                <a:gd name="T50" fmla="*/ 2 w 42"/>
                <a:gd name="T51" fmla="*/ 16 h 27"/>
                <a:gd name="T52" fmla="*/ 2 w 42"/>
                <a:gd name="T53" fmla="*/ 16 h 27"/>
                <a:gd name="T54" fmla="*/ 10 w 42"/>
                <a:gd name="T5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27">
                  <a:moveTo>
                    <a:pt x="17" y="1"/>
                  </a:moveTo>
                  <a:cubicBezTo>
                    <a:pt x="15" y="3"/>
                    <a:pt x="12" y="5"/>
                    <a:pt x="9" y="7"/>
                  </a:cubicBezTo>
                  <a:cubicBezTo>
                    <a:pt x="5" y="9"/>
                    <a:pt x="2" y="12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2" y="18"/>
                  </a:cubicBezTo>
                  <a:cubicBezTo>
                    <a:pt x="7" y="19"/>
                    <a:pt x="17" y="24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4" y="24"/>
                    <a:pt x="28" y="21"/>
                    <a:pt x="32" y="18"/>
                  </a:cubicBezTo>
                  <a:cubicBezTo>
                    <a:pt x="35" y="16"/>
                    <a:pt x="39" y="13"/>
                    <a:pt x="41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7" y="7"/>
                    <a:pt x="31" y="5"/>
                    <a:pt x="26" y="4"/>
                  </a:cubicBezTo>
                  <a:cubicBezTo>
                    <a:pt x="23" y="3"/>
                    <a:pt x="21" y="2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1"/>
                  </a:lnTo>
                  <a:close/>
                  <a:moveTo>
                    <a:pt x="10" y="8"/>
                  </a:moveTo>
                  <a:cubicBezTo>
                    <a:pt x="13" y="6"/>
                    <a:pt x="16" y="5"/>
                    <a:pt x="18" y="3"/>
                  </a:cubicBezTo>
                  <a:cubicBezTo>
                    <a:pt x="20" y="4"/>
                    <a:pt x="23" y="5"/>
                    <a:pt x="25" y="5"/>
                  </a:cubicBezTo>
                  <a:cubicBezTo>
                    <a:pt x="30" y="7"/>
                    <a:pt x="35" y="9"/>
                    <a:pt x="39" y="11"/>
                  </a:cubicBezTo>
                  <a:cubicBezTo>
                    <a:pt x="36" y="12"/>
                    <a:pt x="34" y="14"/>
                    <a:pt x="31" y="16"/>
                  </a:cubicBezTo>
                  <a:cubicBezTo>
                    <a:pt x="27" y="19"/>
                    <a:pt x="23" y="22"/>
                    <a:pt x="20" y="24"/>
                  </a:cubicBezTo>
                  <a:cubicBezTo>
                    <a:pt x="16" y="21"/>
                    <a:pt x="6" y="17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3"/>
                    <a:pt x="7" y="11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0EDE0EAA-512F-5939-C829-A37CCF60D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4263" y="4416425"/>
              <a:ext cx="439738" cy="292100"/>
            </a:xfrm>
            <a:custGeom>
              <a:avLst/>
              <a:gdLst>
                <a:gd name="T0" fmla="*/ 10 w 45"/>
                <a:gd name="T1" fmla="*/ 6 h 30"/>
                <a:gd name="T2" fmla="*/ 0 w 45"/>
                <a:gd name="T3" fmla="*/ 16 h 30"/>
                <a:gd name="T4" fmla="*/ 2 w 45"/>
                <a:gd name="T5" fmla="*/ 18 h 30"/>
                <a:gd name="T6" fmla="*/ 1 w 45"/>
                <a:gd name="T7" fmla="*/ 16 h 30"/>
                <a:gd name="T8" fmla="*/ 1 w 45"/>
                <a:gd name="T9" fmla="*/ 17 h 30"/>
                <a:gd name="T10" fmla="*/ 3 w 45"/>
                <a:gd name="T11" fmla="*/ 19 h 30"/>
                <a:gd name="T12" fmla="*/ 17 w 45"/>
                <a:gd name="T13" fmla="*/ 26 h 30"/>
                <a:gd name="T14" fmla="*/ 20 w 45"/>
                <a:gd name="T15" fmla="*/ 29 h 30"/>
                <a:gd name="T16" fmla="*/ 23 w 45"/>
                <a:gd name="T17" fmla="*/ 28 h 30"/>
                <a:gd name="T18" fmla="*/ 34 w 45"/>
                <a:gd name="T19" fmla="*/ 20 h 30"/>
                <a:gd name="T20" fmla="*/ 44 w 45"/>
                <a:gd name="T21" fmla="*/ 12 h 30"/>
                <a:gd name="T22" fmla="*/ 43 w 45"/>
                <a:gd name="T23" fmla="*/ 9 h 30"/>
                <a:gd name="T24" fmla="*/ 20 w 45"/>
                <a:gd name="T25" fmla="*/ 0 h 30"/>
                <a:gd name="T26" fmla="*/ 17 w 45"/>
                <a:gd name="T27" fmla="*/ 1 h 30"/>
                <a:gd name="T28" fmla="*/ 19 w 45"/>
                <a:gd name="T29" fmla="*/ 3 h 30"/>
                <a:gd name="T30" fmla="*/ 18 w 45"/>
                <a:gd name="T31" fmla="*/ 2 h 30"/>
                <a:gd name="T32" fmla="*/ 27 w 45"/>
                <a:gd name="T33" fmla="*/ 6 h 30"/>
                <a:gd name="T34" fmla="*/ 43 w 45"/>
                <a:gd name="T35" fmla="*/ 11 h 30"/>
                <a:gd name="T36" fmla="*/ 42 w 45"/>
                <a:gd name="T37" fmla="*/ 12 h 30"/>
                <a:gd name="T38" fmla="*/ 33 w 45"/>
                <a:gd name="T39" fmla="*/ 18 h 30"/>
                <a:gd name="T40" fmla="*/ 20 w 45"/>
                <a:gd name="T41" fmla="*/ 28 h 30"/>
                <a:gd name="T42" fmla="*/ 21 w 45"/>
                <a:gd name="T43" fmla="*/ 27 h 30"/>
                <a:gd name="T44" fmla="*/ 3 w 45"/>
                <a:gd name="T45" fmla="*/ 17 h 30"/>
                <a:gd name="T46" fmla="*/ 3 w 45"/>
                <a:gd name="T47" fmla="*/ 18 h 30"/>
                <a:gd name="T48" fmla="*/ 3 w 45"/>
                <a:gd name="T49" fmla="*/ 18 h 30"/>
                <a:gd name="T50" fmla="*/ 3 w 45"/>
                <a:gd name="T51" fmla="*/ 17 h 30"/>
                <a:gd name="T52" fmla="*/ 3 w 45"/>
                <a:gd name="T53" fmla="*/ 18 h 30"/>
                <a:gd name="T54" fmla="*/ 2 w 45"/>
                <a:gd name="T55" fmla="*/ 16 h 30"/>
                <a:gd name="T56" fmla="*/ 2 w 45"/>
                <a:gd name="T57" fmla="*/ 16 h 30"/>
                <a:gd name="T58" fmla="*/ 2 w 45"/>
                <a:gd name="T59" fmla="*/ 16 h 30"/>
                <a:gd name="T60" fmla="*/ 2 w 45"/>
                <a:gd name="T61" fmla="*/ 16 h 30"/>
                <a:gd name="T62" fmla="*/ 2 w 45"/>
                <a:gd name="T63" fmla="*/ 16 h 30"/>
                <a:gd name="T64" fmla="*/ 2 w 45"/>
                <a:gd name="T65" fmla="*/ 16 h 30"/>
                <a:gd name="T66" fmla="*/ 2 w 45"/>
                <a:gd name="T67" fmla="*/ 16 h 30"/>
                <a:gd name="T68" fmla="*/ 2 w 45"/>
                <a:gd name="T69" fmla="*/ 16 h 30"/>
                <a:gd name="T70" fmla="*/ 11 w 45"/>
                <a:gd name="T71" fmla="*/ 9 h 30"/>
                <a:gd name="T72" fmla="*/ 18 w 45"/>
                <a:gd name="T73" fmla="*/ 2 h 30"/>
                <a:gd name="T74" fmla="*/ 20 w 45"/>
                <a:gd name="T75" fmla="*/ 5 h 30"/>
                <a:gd name="T76" fmla="*/ 26 w 45"/>
                <a:gd name="T77" fmla="*/ 8 h 30"/>
                <a:gd name="T78" fmla="*/ 39 w 45"/>
                <a:gd name="T79" fmla="*/ 11 h 30"/>
                <a:gd name="T80" fmla="*/ 21 w 45"/>
                <a:gd name="T81" fmla="*/ 25 h 30"/>
                <a:gd name="T82" fmla="*/ 4 w 45"/>
                <a:gd name="T83" fmla="*/ 15 h 30"/>
                <a:gd name="T84" fmla="*/ 2 w 45"/>
                <a:gd name="T85" fmla="*/ 16 h 30"/>
                <a:gd name="T86" fmla="*/ 7 w 45"/>
                <a:gd name="T87" fmla="*/ 14 h 30"/>
                <a:gd name="T88" fmla="*/ 11 w 45"/>
                <a:gd name="T89" fmla="*/ 8 h 30"/>
                <a:gd name="T90" fmla="*/ 2 w 45"/>
                <a:gd name="T91" fmla="*/ 17 h 30"/>
                <a:gd name="T92" fmla="*/ 3 w 45"/>
                <a:gd name="T93" fmla="*/ 18 h 30"/>
                <a:gd name="T94" fmla="*/ 3 w 45"/>
                <a:gd name="T95" fmla="*/ 18 h 30"/>
                <a:gd name="T96" fmla="*/ 3 w 45"/>
                <a:gd name="T97" fmla="*/ 17 h 30"/>
                <a:gd name="T98" fmla="*/ 3 w 45"/>
                <a:gd name="T99" fmla="*/ 17 h 30"/>
                <a:gd name="T100" fmla="*/ 3 w 45"/>
                <a:gd name="T101" fmla="*/ 18 h 30"/>
                <a:gd name="T102" fmla="*/ 20 w 45"/>
                <a:gd name="T103" fmla="*/ 26 h 30"/>
                <a:gd name="T104" fmla="*/ 40 w 45"/>
                <a:gd name="T105" fmla="*/ 13 h 30"/>
                <a:gd name="T106" fmla="*/ 27 w 45"/>
                <a:gd name="T107" fmla="*/ 5 h 30"/>
                <a:gd name="T108" fmla="*/ 11 w 45"/>
                <a:gd name="T10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" h="30">
                  <a:moveTo>
                    <a:pt x="18" y="2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5" y="3"/>
                    <a:pt x="12" y="5"/>
                    <a:pt x="10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2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2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20"/>
                    <a:pt x="9" y="22"/>
                    <a:pt x="12" y="24"/>
                  </a:cubicBezTo>
                  <a:cubicBezTo>
                    <a:pt x="14" y="24"/>
                    <a:pt x="15" y="25"/>
                    <a:pt x="17" y="26"/>
                  </a:cubicBezTo>
                  <a:cubicBezTo>
                    <a:pt x="18" y="27"/>
                    <a:pt x="19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0"/>
                    <a:pt x="22" y="30"/>
                    <a:pt x="22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6" y="26"/>
                    <a:pt x="30" y="23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7" y="18"/>
                    <a:pt x="40" y="15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5" y="11"/>
                    <a:pt x="45" y="11"/>
                  </a:cubicBezTo>
                  <a:cubicBezTo>
                    <a:pt x="44" y="11"/>
                    <a:pt x="44" y="10"/>
                    <a:pt x="44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7"/>
                    <a:pt x="33" y="5"/>
                    <a:pt x="28" y="3"/>
                  </a:cubicBezTo>
                  <a:cubicBezTo>
                    <a:pt x="25" y="2"/>
                    <a:pt x="22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1" y="4"/>
                    <a:pt x="24" y="5"/>
                    <a:pt x="27" y="6"/>
                  </a:cubicBezTo>
                  <a:cubicBezTo>
                    <a:pt x="32" y="8"/>
                    <a:pt x="37" y="9"/>
                    <a:pt x="41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13"/>
                    <a:pt x="36" y="16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28" y="21"/>
                    <a:pt x="24" y="24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19" y="25"/>
                    <a:pt x="18" y="24"/>
                  </a:cubicBezTo>
                  <a:cubicBezTo>
                    <a:pt x="14" y="21"/>
                    <a:pt x="7" y="1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7"/>
                    <a:pt x="4" y="17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4" y="14"/>
                    <a:pt x="6" y="12"/>
                  </a:cubicBezTo>
                  <a:cubicBezTo>
                    <a:pt x="7" y="11"/>
                    <a:pt x="9" y="10"/>
                    <a:pt x="11" y="9"/>
                  </a:cubicBezTo>
                  <a:cubicBezTo>
                    <a:pt x="14" y="7"/>
                    <a:pt x="16" y="5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lnTo>
                    <a:pt x="18" y="2"/>
                  </a:lnTo>
                  <a:close/>
                  <a:moveTo>
                    <a:pt x="11" y="9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5" y="9"/>
                    <a:pt x="17" y="7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1" y="6"/>
                    <a:pt x="23" y="7"/>
                    <a:pt x="26" y="8"/>
                  </a:cubicBezTo>
                  <a:cubicBezTo>
                    <a:pt x="31" y="9"/>
                    <a:pt x="35" y="11"/>
                    <a:pt x="39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2"/>
                    <a:pt x="34" y="14"/>
                    <a:pt x="32" y="16"/>
                  </a:cubicBezTo>
                  <a:cubicBezTo>
                    <a:pt x="28" y="19"/>
                    <a:pt x="23" y="22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4"/>
                    <a:pt x="20" y="23"/>
                    <a:pt x="18" y="22"/>
                  </a:cubicBezTo>
                  <a:cubicBezTo>
                    <a:pt x="13" y="19"/>
                    <a:pt x="7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3" y="15"/>
                    <a:pt x="3" y="15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6"/>
                    <a:pt x="6" y="15"/>
                    <a:pt x="7" y="14"/>
                  </a:cubicBezTo>
                  <a:cubicBezTo>
                    <a:pt x="9" y="13"/>
                    <a:pt x="10" y="11"/>
                    <a:pt x="12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9"/>
                    <a:pt x="7" y="11"/>
                    <a:pt x="6" y="12"/>
                  </a:cubicBezTo>
                  <a:cubicBezTo>
                    <a:pt x="4" y="13"/>
                    <a:pt x="3" y="14"/>
                    <a:pt x="2" y="16"/>
                  </a:cubicBezTo>
                  <a:cubicBezTo>
                    <a:pt x="1" y="16"/>
                    <a:pt x="2" y="17"/>
                    <a:pt x="2" y="17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8"/>
                    <a:pt x="8" y="20"/>
                    <a:pt x="12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25"/>
                    <a:pt x="20" y="26"/>
                    <a:pt x="20" y="26"/>
                  </a:cubicBezTo>
                  <a:cubicBezTo>
                    <a:pt x="21" y="27"/>
                    <a:pt x="22" y="27"/>
                    <a:pt x="22" y="26"/>
                  </a:cubicBezTo>
                  <a:cubicBezTo>
                    <a:pt x="25" y="24"/>
                    <a:pt x="29" y="21"/>
                    <a:pt x="33" y="18"/>
                  </a:cubicBezTo>
                  <a:cubicBezTo>
                    <a:pt x="35" y="16"/>
                    <a:pt x="38" y="14"/>
                    <a:pt x="40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1"/>
                    <a:pt x="41" y="11"/>
                    <a:pt x="40" y="11"/>
                  </a:cubicBezTo>
                  <a:cubicBezTo>
                    <a:pt x="36" y="9"/>
                    <a:pt x="31" y="7"/>
                    <a:pt x="27" y="5"/>
                  </a:cubicBezTo>
                  <a:cubicBezTo>
                    <a:pt x="24" y="4"/>
                    <a:pt x="22" y="3"/>
                    <a:pt x="19" y="3"/>
                  </a:cubicBezTo>
                  <a:cubicBezTo>
                    <a:pt x="19" y="2"/>
                    <a:pt x="18" y="2"/>
                    <a:pt x="18" y="3"/>
                  </a:cubicBezTo>
                  <a:cubicBezTo>
                    <a:pt x="16" y="5"/>
                    <a:pt x="13" y="6"/>
                    <a:pt x="11" y="8"/>
                  </a:cubicBezTo>
                  <a:lnTo>
                    <a:pt x="1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BD2FE818-4709-BAD3-DB09-8166C949A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4689475"/>
              <a:ext cx="30163" cy="204788"/>
            </a:xfrm>
            <a:custGeom>
              <a:avLst/>
              <a:gdLst>
                <a:gd name="T0" fmla="*/ 1 w 3"/>
                <a:gd name="T1" fmla="*/ 0 h 21"/>
                <a:gd name="T2" fmla="*/ 0 w 3"/>
                <a:gd name="T3" fmla="*/ 1 h 21"/>
                <a:gd name="T4" fmla="*/ 1 w 3"/>
                <a:gd name="T5" fmla="*/ 11 h 21"/>
                <a:gd name="T6" fmla="*/ 1 w 3"/>
                <a:gd name="T7" fmla="*/ 20 h 21"/>
                <a:gd name="T8" fmla="*/ 2 w 3"/>
                <a:gd name="T9" fmla="*/ 21 h 21"/>
                <a:gd name="T10" fmla="*/ 3 w 3"/>
                <a:gd name="T11" fmla="*/ 20 h 21"/>
                <a:gd name="T12" fmla="*/ 3 w 3"/>
                <a:gd name="T13" fmla="*/ 11 h 21"/>
                <a:gd name="T14" fmla="*/ 2 w 3"/>
                <a:gd name="T15" fmla="*/ 1 h 21"/>
                <a:gd name="T16" fmla="*/ 1 w 3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4"/>
                    <a:pt x="1" y="8"/>
                    <a:pt x="1" y="11"/>
                  </a:cubicBezTo>
                  <a:cubicBezTo>
                    <a:pt x="1" y="14"/>
                    <a:pt x="1" y="17"/>
                    <a:pt x="1" y="20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3" y="21"/>
                    <a:pt x="3" y="21"/>
                    <a:pt x="3" y="20"/>
                  </a:cubicBezTo>
                  <a:cubicBezTo>
                    <a:pt x="3" y="17"/>
                    <a:pt x="3" y="14"/>
                    <a:pt x="3" y="11"/>
                  </a:cubicBezTo>
                  <a:cubicBezTo>
                    <a:pt x="3" y="7"/>
                    <a:pt x="3" y="4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2DE57AD0-8B51-E61E-C3DF-12A14114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4679950"/>
              <a:ext cx="49213" cy="225425"/>
            </a:xfrm>
            <a:custGeom>
              <a:avLst/>
              <a:gdLst>
                <a:gd name="T0" fmla="*/ 2 w 5"/>
                <a:gd name="T1" fmla="*/ 0 h 23"/>
                <a:gd name="T2" fmla="*/ 0 w 5"/>
                <a:gd name="T3" fmla="*/ 3 h 23"/>
                <a:gd name="T4" fmla="*/ 1 w 5"/>
                <a:gd name="T5" fmla="*/ 8 h 23"/>
                <a:gd name="T6" fmla="*/ 0 w 5"/>
                <a:gd name="T7" fmla="*/ 15 h 23"/>
                <a:gd name="T8" fmla="*/ 3 w 5"/>
                <a:gd name="T9" fmla="*/ 23 h 23"/>
                <a:gd name="T10" fmla="*/ 4 w 5"/>
                <a:gd name="T11" fmla="*/ 23 h 23"/>
                <a:gd name="T12" fmla="*/ 5 w 5"/>
                <a:gd name="T13" fmla="*/ 21 h 23"/>
                <a:gd name="T14" fmla="*/ 5 w 5"/>
                <a:gd name="T15" fmla="*/ 12 h 23"/>
                <a:gd name="T16" fmla="*/ 5 w 5"/>
                <a:gd name="T17" fmla="*/ 8 h 23"/>
                <a:gd name="T18" fmla="*/ 3 w 5"/>
                <a:gd name="T19" fmla="*/ 2 h 23"/>
                <a:gd name="T20" fmla="*/ 4 w 5"/>
                <a:gd name="T21" fmla="*/ 0 h 23"/>
                <a:gd name="T22" fmla="*/ 2 w 5"/>
                <a:gd name="T23" fmla="*/ 0 h 23"/>
                <a:gd name="T24" fmla="*/ 2 w 5"/>
                <a:gd name="T25" fmla="*/ 1 h 23"/>
                <a:gd name="T26" fmla="*/ 2 w 5"/>
                <a:gd name="T27" fmla="*/ 2 h 23"/>
                <a:gd name="T28" fmla="*/ 2 w 5"/>
                <a:gd name="T29" fmla="*/ 2 h 23"/>
                <a:gd name="T30" fmla="*/ 2 w 5"/>
                <a:gd name="T31" fmla="*/ 2 h 23"/>
                <a:gd name="T32" fmla="*/ 2 w 5"/>
                <a:gd name="T33" fmla="*/ 2 h 23"/>
                <a:gd name="T34" fmla="*/ 2 w 5"/>
                <a:gd name="T35" fmla="*/ 2 h 23"/>
                <a:gd name="T36" fmla="*/ 2 w 5"/>
                <a:gd name="T37" fmla="*/ 2 h 23"/>
                <a:gd name="T38" fmla="*/ 2 w 5"/>
                <a:gd name="T39" fmla="*/ 2 h 23"/>
                <a:gd name="T40" fmla="*/ 2 w 5"/>
                <a:gd name="T41" fmla="*/ 2 h 23"/>
                <a:gd name="T42" fmla="*/ 3 w 5"/>
                <a:gd name="T43" fmla="*/ 8 h 23"/>
                <a:gd name="T44" fmla="*/ 3 w 5"/>
                <a:gd name="T45" fmla="*/ 12 h 23"/>
                <a:gd name="T46" fmla="*/ 3 w 5"/>
                <a:gd name="T47" fmla="*/ 21 h 23"/>
                <a:gd name="T48" fmla="*/ 3 w 5"/>
                <a:gd name="T49" fmla="*/ 21 h 23"/>
                <a:gd name="T50" fmla="*/ 3 w 5"/>
                <a:gd name="T51" fmla="*/ 21 h 23"/>
                <a:gd name="T52" fmla="*/ 3 w 5"/>
                <a:gd name="T53" fmla="*/ 21 h 23"/>
                <a:gd name="T54" fmla="*/ 3 w 5"/>
                <a:gd name="T55" fmla="*/ 21 h 23"/>
                <a:gd name="T56" fmla="*/ 3 w 5"/>
                <a:gd name="T57" fmla="*/ 21 h 23"/>
                <a:gd name="T58" fmla="*/ 3 w 5"/>
                <a:gd name="T59" fmla="*/ 21 h 23"/>
                <a:gd name="T60" fmla="*/ 3 w 5"/>
                <a:gd name="T61" fmla="*/ 21 h 23"/>
                <a:gd name="T62" fmla="*/ 3 w 5"/>
                <a:gd name="T63" fmla="*/ 21 h 23"/>
                <a:gd name="T64" fmla="*/ 3 w 5"/>
                <a:gd name="T65" fmla="*/ 21 h 23"/>
                <a:gd name="T66" fmla="*/ 3 w 5"/>
                <a:gd name="T67" fmla="*/ 21 h 23"/>
                <a:gd name="T68" fmla="*/ 3 w 5"/>
                <a:gd name="T69" fmla="*/ 15 h 23"/>
                <a:gd name="T70" fmla="*/ 3 w 5"/>
                <a:gd name="T71" fmla="*/ 8 h 23"/>
                <a:gd name="T72" fmla="*/ 3 w 5"/>
                <a:gd name="T73" fmla="*/ 2 h 23"/>
                <a:gd name="T74" fmla="*/ 3 w 5"/>
                <a:gd name="T75" fmla="*/ 2 h 23"/>
                <a:gd name="T76" fmla="*/ 2 w 5"/>
                <a:gd name="T77" fmla="*/ 2 h 23"/>
                <a:gd name="T78" fmla="*/ 2 w 5"/>
                <a:gd name="T79" fmla="*/ 2 h 23"/>
                <a:gd name="T80" fmla="*/ 3 w 5"/>
                <a:gd name="T81" fmla="*/ 2 h 23"/>
                <a:gd name="T82" fmla="*/ 2 w 5"/>
                <a:gd name="T83" fmla="*/ 2 h 23"/>
                <a:gd name="T84" fmla="*/ 2 w 5"/>
                <a:gd name="T8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" h="23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6"/>
                    <a:pt x="1" y="8"/>
                  </a:cubicBezTo>
                  <a:cubicBezTo>
                    <a:pt x="1" y="9"/>
                    <a:pt x="1" y="11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19"/>
                    <a:pt x="5" y="17"/>
                    <a:pt x="5" y="15"/>
                  </a:cubicBezTo>
                  <a:cubicBezTo>
                    <a:pt x="5" y="14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9"/>
                    <a:pt x="5" y="8"/>
                  </a:cubicBezTo>
                  <a:cubicBezTo>
                    <a:pt x="5" y="6"/>
                    <a:pt x="5" y="4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3" y="6"/>
                    <a:pt x="3" y="8"/>
                  </a:cubicBezTo>
                  <a:cubicBezTo>
                    <a:pt x="3" y="9"/>
                    <a:pt x="3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4"/>
                    <a:pt x="2" y="15"/>
                  </a:cubicBezTo>
                  <a:cubicBezTo>
                    <a:pt x="2" y="17"/>
                    <a:pt x="3" y="19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11"/>
                    <a:pt x="3" y="9"/>
                    <a:pt x="3" y="8"/>
                  </a:cubicBezTo>
                  <a:cubicBezTo>
                    <a:pt x="3" y="6"/>
                    <a:pt x="3" y="4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063BB67-DA1D-CC3D-108E-58DB1CB5A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4543425"/>
              <a:ext cx="214313" cy="371475"/>
            </a:xfrm>
            <a:custGeom>
              <a:avLst/>
              <a:gdLst>
                <a:gd name="T0" fmla="*/ 19 w 22"/>
                <a:gd name="T1" fmla="*/ 1 h 38"/>
                <a:gd name="T2" fmla="*/ 18 w 22"/>
                <a:gd name="T3" fmla="*/ 22 h 38"/>
                <a:gd name="T4" fmla="*/ 1 w 22"/>
                <a:gd name="T5" fmla="*/ 36 h 38"/>
                <a:gd name="T6" fmla="*/ 0 w 22"/>
                <a:gd name="T7" fmla="*/ 37 h 38"/>
                <a:gd name="T8" fmla="*/ 1 w 22"/>
                <a:gd name="T9" fmla="*/ 38 h 38"/>
                <a:gd name="T10" fmla="*/ 2 w 22"/>
                <a:gd name="T11" fmla="*/ 37 h 38"/>
                <a:gd name="T12" fmla="*/ 20 w 22"/>
                <a:gd name="T13" fmla="*/ 24 h 38"/>
                <a:gd name="T14" fmla="*/ 20 w 22"/>
                <a:gd name="T15" fmla="*/ 23 h 38"/>
                <a:gd name="T16" fmla="*/ 20 w 22"/>
                <a:gd name="T17" fmla="*/ 23 h 38"/>
                <a:gd name="T18" fmla="*/ 21 w 22"/>
                <a:gd name="T19" fmla="*/ 1 h 38"/>
                <a:gd name="T20" fmla="*/ 21 w 22"/>
                <a:gd name="T21" fmla="*/ 0 h 38"/>
                <a:gd name="T22" fmla="*/ 19 w 22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8">
                  <a:moveTo>
                    <a:pt x="19" y="1"/>
                  </a:moveTo>
                  <a:cubicBezTo>
                    <a:pt x="18" y="6"/>
                    <a:pt x="18" y="19"/>
                    <a:pt x="18" y="22"/>
                  </a:cubicBezTo>
                  <a:cubicBezTo>
                    <a:pt x="16" y="24"/>
                    <a:pt x="4" y="32"/>
                    <a:pt x="1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1" y="37"/>
                    <a:pt x="1" y="38"/>
                  </a:cubicBezTo>
                  <a:cubicBezTo>
                    <a:pt x="1" y="38"/>
                    <a:pt x="2" y="38"/>
                    <a:pt x="2" y="37"/>
                  </a:cubicBezTo>
                  <a:cubicBezTo>
                    <a:pt x="6" y="33"/>
                    <a:pt x="19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6"/>
                    <a:pt x="21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0CF0913E-75E7-D863-1F8C-EBC027617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0" y="4533900"/>
              <a:ext cx="234950" cy="390525"/>
            </a:xfrm>
            <a:custGeom>
              <a:avLst/>
              <a:gdLst>
                <a:gd name="T0" fmla="*/ 19 w 24"/>
                <a:gd name="T1" fmla="*/ 1 h 40"/>
                <a:gd name="T2" fmla="*/ 18 w 24"/>
                <a:gd name="T3" fmla="*/ 23 h 40"/>
                <a:gd name="T4" fmla="*/ 18 w 24"/>
                <a:gd name="T5" fmla="*/ 22 h 40"/>
                <a:gd name="T6" fmla="*/ 5 w 24"/>
                <a:gd name="T7" fmla="*/ 32 h 40"/>
                <a:gd name="T8" fmla="*/ 1 w 24"/>
                <a:gd name="T9" fmla="*/ 36 h 40"/>
                <a:gd name="T10" fmla="*/ 1 w 24"/>
                <a:gd name="T11" fmla="*/ 40 h 40"/>
                <a:gd name="T12" fmla="*/ 1 w 24"/>
                <a:gd name="T13" fmla="*/ 40 h 40"/>
                <a:gd name="T14" fmla="*/ 4 w 24"/>
                <a:gd name="T15" fmla="*/ 39 h 40"/>
                <a:gd name="T16" fmla="*/ 8 w 24"/>
                <a:gd name="T17" fmla="*/ 35 h 40"/>
                <a:gd name="T18" fmla="*/ 21 w 24"/>
                <a:gd name="T19" fmla="*/ 26 h 40"/>
                <a:gd name="T20" fmla="*/ 21 w 24"/>
                <a:gd name="T21" fmla="*/ 26 h 40"/>
                <a:gd name="T22" fmla="*/ 22 w 24"/>
                <a:gd name="T23" fmla="*/ 24 h 40"/>
                <a:gd name="T24" fmla="*/ 22 w 24"/>
                <a:gd name="T25" fmla="*/ 23 h 40"/>
                <a:gd name="T26" fmla="*/ 23 w 24"/>
                <a:gd name="T27" fmla="*/ 7 h 40"/>
                <a:gd name="T28" fmla="*/ 24 w 24"/>
                <a:gd name="T29" fmla="*/ 2 h 40"/>
                <a:gd name="T30" fmla="*/ 23 w 24"/>
                <a:gd name="T31" fmla="*/ 1 h 40"/>
                <a:gd name="T32" fmla="*/ 22 w 24"/>
                <a:gd name="T33" fmla="*/ 0 h 40"/>
                <a:gd name="T34" fmla="*/ 19 w 24"/>
                <a:gd name="T35" fmla="*/ 1 h 40"/>
                <a:gd name="T36" fmla="*/ 20 w 24"/>
                <a:gd name="T37" fmla="*/ 2 h 40"/>
                <a:gd name="T38" fmla="*/ 21 w 24"/>
                <a:gd name="T39" fmla="*/ 2 h 40"/>
                <a:gd name="T40" fmla="*/ 22 w 24"/>
                <a:gd name="T41" fmla="*/ 2 h 40"/>
                <a:gd name="T42" fmla="*/ 21 w 24"/>
                <a:gd name="T43" fmla="*/ 2 h 40"/>
                <a:gd name="T44" fmla="*/ 21 w 24"/>
                <a:gd name="T45" fmla="*/ 2 h 40"/>
                <a:gd name="T46" fmla="*/ 21 w 24"/>
                <a:gd name="T47" fmla="*/ 2 h 40"/>
                <a:gd name="T48" fmla="*/ 22 w 24"/>
                <a:gd name="T49" fmla="*/ 1 h 40"/>
                <a:gd name="T50" fmla="*/ 21 w 24"/>
                <a:gd name="T51" fmla="*/ 2 h 40"/>
                <a:gd name="T52" fmla="*/ 21 w 24"/>
                <a:gd name="T53" fmla="*/ 2 h 40"/>
                <a:gd name="T54" fmla="*/ 21 w 24"/>
                <a:gd name="T55" fmla="*/ 2 h 40"/>
                <a:gd name="T56" fmla="*/ 21 w 24"/>
                <a:gd name="T57" fmla="*/ 2 h 40"/>
                <a:gd name="T58" fmla="*/ 21 w 24"/>
                <a:gd name="T59" fmla="*/ 2 h 40"/>
                <a:gd name="T60" fmla="*/ 21 w 24"/>
                <a:gd name="T61" fmla="*/ 2 h 40"/>
                <a:gd name="T62" fmla="*/ 21 w 24"/>
                <a:gd name="T63" fmla="*/ 2 h 40"/>
                <a:gd name="T64" fmla="*/ 21 w 24"/>
                <a:gd name="T65" fmla="*/ 2 h 40"/>
                <a:gd name="T66" fmla="*/ 21 w 24"/>
                <a:gd name="T67" fmla="*/ 2 h 40"/>
                <a:gd name="T68" fmla="*/ 20 w 24"/>
                <a:gd name="T69" fmla="*/ 23 h 40"/>
                <a:gd name="T70" fmla="*/ 20 w 24"/>
                <a:gd name="T71" fmla="*/ 24 h 40"/>
                <a:gd name="T72" fmla="*/ 20 w 24"/>
                <a:gd name="T73" fmla="*/ 23 h 40"/>
                <a:gd name="T74" fmla="*/ 20 w 24"/>
                <a:gd name="T75" fmla="*/ 24 h 40"/>
                <a:gd name="T76" fmla="*/ 7 w 24"/>
                <a:gd name="T77" fmla="*/ 33 h 40"/>
                <a:gd name="T78" fmla="*/ 2 w 24"/>
                <a:gd name="T79" fmla="*/ 38 h 40"/>
                <a:gd name="T80" fmla="*/ 2 w 24"/>
                <a:gd name="T81" fmla="*/ 38 h 40"/>
                <a:gd name="T82" fmla="*/ 2 w 24"/>
                <a:gd name="T83" fmla="*/ 38 h 40"/>
                <a:gd name="T84" fmla="*/ 2 w 24"/>
                <a:gd name="T85" fmla="*/ 38 h 40"/>
                <a:gd name="T86" fmla="*/ 2 w 24"/>
                <a:gd name="T87" fmla="*/ 38 h 40"/>
                <a:gd name="T88" fmla="*/ 3 w 24"/>
                <a:gd name="T89" fmla="*/ 38 h 40"/>
                <a:gd name="T90" fmla="*/ 2 w 24"/>
                <a:gd name="T91" fmla="*/ 38 h 40"/>
                <a:gd name="T92" fmla="*/ 3 w 24"/>
                <a:gd name="T93" fmla="*/ 38 h 40"/>
                <a:gd name="T94" fmla="*/ 3 w 24"/>
                <a:gd name="T95" fmla="*/ 38 h 40"/>
                <a:gd name="T96" fmla="*/ 3 w 24"/>
                <a:gd name="T97" fmla="*/ 38 h 40"/>
                <a:gd name="T98" fmla="*/ 2 w 24"/>
                <a:gd name="T99" fmla="*/ 38 h 40"/>
                <a:gd name="T100" fmla="*/ 2 w 24"/>
                <a:gd name="T101" fmla="*/ 37 h 40"/>
                <a:gd name="T102" fmla="*/ 6 w 24"/>
                <a:gd name="T103" fmla="*/ 34 h 40"/>
                <a:gd name="T104" fmla="*/ 20 w 24"/>
                <a:gd name="T105" fmla="*/ 23 h 40"/>
                <a:gd name="T106" fmla="*/ 21 w 24"/>
                <a:gd name="T107" fmla="*/ 7 h 40"/>
                <a:gd name="T108" fmla="*/ 22 w 24"/>
                <a:gd name="T10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40">
                  <a:moveTo>
                    <a:pt x="20" y="2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3"/>
                    <a:pt x="19" y="5"/>
                    <a:pt x="18" y="7"/>
                  </a:cubicBezTo>
                  <a:cubicBezTo>
                    <a:pt x="18" y="13"/>
                    <a:pt x="18" y="21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4" y="25"/>
                    <a:pt x="10" y="28"/>
                  </a:cubicBezTo>
                  <a:cubicBezTo>
                    <a:pt x="8" y="30"/>
                    <a:pt x="6" y="31"/>
                    <a:pt x="5" y="32"/>
                  </a:cubicBezTo>
                  <a:cubicBezTo>
                    <a:pt x="3" y="34"/>
                    <a:pt x="2" y="35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9"/>
                    <a:pt x="1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3" y="40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8"/>
                    <a:pt x="6" y="37"/>
                    <a:pt x="8" y="35"/>
                  </a:cubicBezTo>
                  <a:cubicBezTo>
                    <a:pt x="11" y="33"/>
                    <a:pt x="14" y="31"/>
                    <a:pt x="17" y="29"/>
                  </a:cubicBezTo>
                  <a:cubicBezTo>
                    <a:pt x="19" y="27"/>
                    <a:pt x="21" y="26"/>
                    <a:pt x="21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3"/>
                  </a:cubicBezTo>
                  <a:cubicBezTo>
                    <a:pt x="22" y="22"/>
                    <a:pt x="22" y="18"/>
                    <a:pt x="23" y="14"/>
                  </a:cubicBezTo>
                  <a:cubicBezTo>
                    <a:pt x="23" y="11"/>
                    <a:pt x="23" y="9"/>
                    <a:pt x="23" y="7"/>
                  </a:cubicBezTo>
                  <a:cubicBezTo>
                    <a:pt x="23" y="5"/>
                    <a:pt x="23" y="4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5"/>
                    <a:pt x="20" y="7"/>
                  </a:cubicBezTo>
                  <a:cubicBezTo>
                    <a:pt x="20" y="13"/>
                    <a:pt x="20" y="21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16" y="26"/>
                    <a:pt x="12" y="29"/>
                  </a:cubicBezTo>
                  <a:cubicBezTo>
                    <a:pt x="10" y="30"/>
                    <a:pt x="8" y="32"/>
                    <a:pt x="7" y="33"/>
                  </a:cubicBezTo>
                  <a:cubicBezTo>
                    <a:pt x="5" y="35"/>
                    <a:pt x="3" y="36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7"/>
                    <a:pt x="5" y="36"/>
                    <a:pt x="6" y="34"/>
                  </a:cubicBezTo>
                  <a:cubicBezTo>
                    <a:pt x="11" y="30"/>
                    <a:pt x="18" y="25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2"/>
                    <a:pt x="20" y="18"/>
                    <a:pt x="20" y="13"/>
                  </a:cubicBezTo>
                  <a:cubicBezTo>
                    <a:pt x="21" y="11"/>
                    <a:pt x="21" y="9"/>
                    <a:pt x="21" y="7"/>
                  </a:cubicBezTo>
                  <a:cubicBezTo>
                    <a:pt x="21" y="5"/>
                    <a:pt x="21" y="3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lnTo>
                    <a:pt x="2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3" name="Freeform 60">
              <a:extLst>
                <a:ext uri="{FF2B5EF4-FFF2-40B4-BE49-F238E27FC236}">
                  <a16:creationId xmlns:a16="http://schemas.microsoft.com/office/drawing/2014/main" id="{5A52223C-BF21-A9AA-CC43-FC11C107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3788" y="4592638"/>
              <a:ext cx="195263" cy="322263"/>
            </a:xfrm>
            <a:custGeom>
              <a:avLst/>
              <a:gdLst>
                <a:gd name="T0" fmla="*/ 0 w 20"/>
                <a:gd name="T1" fmla="*/ 0 h 33"/>
                <a:gd name="T2" fmla="*/ 0 w 20"/>
                <a:gd name="T3" fmla="*/ 1 h 33"/>
                <a:gd name="T4" fmla="*/ 1 w 20"/>
                <a:gd name="T5" fmla="*/ 2 h 33"/>
                <a:gd name="T6" fmla="*/ 0 w 20"/>
                <a:gd name="T7" fmla="*/ 2 h 33"/>
                <a:gd name="T8" fmla="*/ 0 w 20"/>
                <a:gd name="T9" fmla="*/ 2 h 33"/>
                <a:gd name="T10" fmla="*/ 1 w 20"/>
                <a:gd name="T11" fmla="*/ 14 h 33"/>
                <a:gd name="T12" fmla="*/ 2 w 20"/>
                <a:gd name="T13" fmla="*/ 23 h 33"/>
                <a:gd name="T14" fmla="*/ 2 w 20"/>
                <a:gd name="T15" fmla="*/ 24 h 33"/>
                <a:gd name="T16" fmla="*/ 3 w 20"/>
                <a:gd name="T17" fmla="*/ 24 h 33"/>
                <a:gd name="T18" fmla="*/ 18 w 20"/>
                <a:gd name="T19" fmla="*/ 32 h 33"/>
                <a:gd name="T20" fmla="*/ 20 w 20"/>
                <a:gd name="T21" fmla="*/ 33 h 33"/>
                <a:gd name="T22" fmla="*/ 20 w 20"/>
                <a:gd name="T23" fmla="*/ 32 h 33"/>
                <a:gd name="T24" fmla="*/ 20 w 20"/>
                <a:gd name="T25" fmla="*/ 31 h 33"/>
                <a:gd name="T26" fmla="*/ 4 w 20"/>
                <a:gd name="T27" fmla="*/ 22 h 33"/>
                <a:gd name="T28" fmla="*/ 3 w 20"/>
                <a:gd name="T29" fmla="*/ 14 h 33"/>
                <a:gd name="T30" fmla="*/ 1 w 20"/>
                <a:gd name="T31" fmla="*/ 0 h 33"/>
                <a:gd name="T32" fmla="*/ 0 w 20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10"/>
                    <a:pt x="1" y="14"/>
                  </a:cubicBezTo>
                  <a:cubicBezTo>
                    <a:pt x="1" y="18"/>
                    <a:pt x="2" y="22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5"/>
                    <a:pt x="16" y="29"/>
                    <a:pt x="18" y="32"/>
                  </a:cubicBezTo>
                  <a:cubicBezTo>
                    <a:pt x="19" y="33"/>
                    <a:pt x="19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17" y="28"/>
                    <a:pt x="8" y="23"/>
                    <a:pt x="4" y="22"/>
                  </a:cubicBezTo>
                  <a:cubicBezTo>
                    <a:pt x="4" y="20"/>
                    <a:pt x="3" y="17"/>
                    <a:pt x="3" y="14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BA1072AF-B3BE-14DB-F5FB-A91507FB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738" y="4581525"/>
              <a:ext cx="225425" cy="342900"/>
            </a:xfrm>
            <a:custGeom>
              <a:avLst/>
              <a:gdLst>
                <a:gd name="T0" fmla="*/ 1 w 23"/>
                <a:gd name="T1" fmla="*/ 1 h 35"/>
                <a:gd name="T2" fmla="*/ 1 w 23"/>
                <a:gd name="T3" fmla="*/ 3 h 35"/>
                <a:gd name="T4" fmla="*/ 3 w 23"/>
                <a:gd name="T5" fmla="*/ 4 h 35"/>
                <a:gd name="T6" fmla="*/ 4 w 23"/>
                <a:gd name="T7" fmla="*/ 2 h 35"/>
                <a:gd name="T8" fmla="*/ 3 w 23"/>
                <a:gd name="T9" fmla="*/ 2 h 35"/>
                <a:gd name="T10" fmla="*/ 1 w 23"/>
                <a:gd name="T11" fmla="*/ 3 h 35"/>
                <a:gd name="T12" fmla="*/ 1 w 23"/>
                <a:gd name="T13" fmla="*/ 3 h 35"/>
                <a:gd name="T14" fmla="*/ 2 w 23"/>
                <a:gd name="T15" fmla="*/ 9 h 35"/>
                <a:gd name="T16" fmla="*/ 2 w 23"/>
                <a:gd name="T17" fmla="*/ 21 h 35"/>
                <a:gd name="T18" fmla="*/ 3 w 23"/>
                <a:gd name="T19" fmla="*/ 25 h 35"/>
                <a:gd name="T20" fmla="*/ 4 w 23"/>
                <a:gd name="T21" fmla="*/ 26 h 35"/>
                <a:gd name="T22" fmla="*/ 17 w 23"/>
                <a:gd name="T23" fmla="*/ 33 h 35"/>
                <a:gd name="T24" fmla="*/ 19 w 23"/>
                <a:gd name="T25" fmla="*/ 34 h 35"/>
                <a:gd name="T26" fmla="*/ 22 w 23"/>
                <a:gd name="T27" fmla="*/ 34 h 35"/>
                <a:gd name="T28" fmla="*/ 23 w 23"/>
                <a:gd name="T29" fmla="*/ 31 h 35"/>
                <a:gd name="T30" fmla="*/ 12 w 23"/>
                <a:gd name="T31" fmla="*/ 25 h 35"/>
                <a:gd name="T32" fmla="*/ 7 w 23"/>
                <a:gd name="T33" fmla="*/ 23 h 35"/>
                <a:gd name="T34" fmla="*/ 6 w 23"/>
                <a:gd name="T35" fmla="*/ 4 h 35"/>
                <a:gd name="T36" fmla="*/ 4 w 23"/>
                <a:gd name="T37" fmla="*/ 0 h 35"/>
                <a:gd name="T38" fmla="*/ 1 w 23"/>
                <a:gd name="T39" fmla="*/ 0 h 35"/>
                <a:gd name="T40" fmla="*/ 3 w 23"/>
                <a:gd name="T41" fmla="*/ 2 h 35"/>
                <a:gd name="T42" fmla="*/ 3 w 23"/>
                <a:gd name="T43" fmla="*/ 2 h 35"/>
                <a:gd name="T44" fmla="*/ 3 w 23"/>
                <a:gd name="T45" fmla="*/ 2 h 35"/>
                <a:gd name="T46" fmla="*/ 3 w 23"/>
                <a:gd name="T47" fmla="*/ 2 h 35"/>
                <a:gd name="T48" fmla="*/ 4 w 23"/>
                <a:gd name="T49" fmla="*/ 15 h 35"/>
                <a:gd name="T50" fmla="*/ 5 w 23"/>
                <a:gd name="T51" fmla="*/ 24 h 35"/>
                <a:gd name="T52" fmla="*/ 21 w 23"/>
                <a:gd name="T53" fmla="*/ 33 h 35"/>
                <a:gd name="T54" fmla="*/ 21 w 23"/>
                <a:gd name="T55" fmla="*/ 33 h 35"/>
                <a:gd name="T56" fmla="*/ 21 w 23"/>
                <a:gd name="T57" fmla="*/ 33 h 35"/>
                <a:gd name="T58" fmla="*/ 21 w 23"/>
                <a:gd name="T59" fmla="*/ 33 h 35"/>
                <a:gd name="T60" fmla="*/ 21 w 23"/>
                <a:gd name="T61" fmla="*/ 33 h 35"/>
                <a:gd name="T62" fmla="*/ 21 w 23"/>
                <a:gd name="T63" fmla="*/ 33 h 35"/>
                <a:gd name="T64" fmla="*/ 21 w 23"/>
                <a:gd name="T65" fmla="*/ 33 h 35"/>
                <a:gd name="T66" fmla="*/ 21 w 23"/>
                <a:gd name="T67" fmla="*/ 33 h 35"/>
                <a:gd name="T68" fmla="*/ 18 w 23"/>
                <a:gd name="T69" fmla="*/ 30 h 35"/>
                <a:gd name="T70" fmla="*/ 5 w 23"/>
                <a:gd name="T71" fmla="*/ 24 h 35"/>
                <a:gd name="T72" fmla="*/ 4 w 23"/>
                <a:gd name="T73" fmla="*/ 24 h 35"/>
                <a:gd name="T74" fmla="*/ 5 w 23"/>
                <a:gd name="T75" fmla="*/ 24 h 35"/>
                <a:gd name="T76" fmla="*/ 4 w 23"/>
                <a:gd name="T77" fmla="*/ 15 h 35"/>
                <a:gd name="T78" fmla="*/ 4 w 23"/>
                <a:gd name="T79" fmla="*/ 4 h 35"/>
                <a:gd name="T80" fmla="*/ 2 w 23"/>
                <a:gd name="T81" fmla="*/ 3 h 35"/>
                <a:gd name="T82" fmla="*/ 3 w 23"/>
                <a:gd name="T83" fmla="*/ 4 h 35"/>
                <a:gd name="T84" fmla="*/ 3 w 23"/>
                <a:gd name="T85" fmla="*/ 2 h 35"/>
                <a:gd name="T86" fmla="*/ 3 w 23"/>
                <a:gd name="T87" fmla="*/ 2 h 35"/>
                <a:gd name="T88" fmla="*/ 3 w 23"/>
                <a:gd name="T89" fmla="*/ 2 h 35"/>
                <a:gd name="T90" fmla="*/ 3 w 23"/>
                <a:gd name="T91" fmla="*/ 2 h 35"/>
                <a:gd name="T92" fmla="*/ 3 w 23"/>
                <a:gd name="T93" fmla="*/ 2 h 35"/>
                <a:gd name="T94" fmla="*/ 3 w 23"/>
                <a:gd name="T95" fmla="*/ 2 h 35"/>
                <a:gd name="T96" fmla="*/ 3 w 23"/>
                <a:gd name="T97" fmla="*/ 2 h 35"/>
                <a:gd name="T98" fmla="*/ 3 w 23"/>
                <a:gd name="T99" fmla="*/ 2 h 35"/>
                <a:gd name="T100" fmla="*/ 3 w 23"/>
                <a:gd name="T101" fmla="*/ 2 h 35"/>
                <a:gd name="T102" fmla="*/ 2 w 23"/>
                <a:gd name="T103" fmla="*/ 2 h 35"/>
                <a:gd name="T104" fmla="*/ 2 w 23"/>
                <a:gd name="T105" fmla="*/ 2 h 35"/>
                <a:gd name="T106" fmla="*/ 2 w 23"/>
                <a:gd name="T10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5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7"/>
                    <a:pt x="2" y="9"/>
                  </a:cubicBezTo>
                  <a:cubicBezTo>
                    <a:pt x="2" y="11"/>
                    <a:pt x="2" y="13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2" y="19"/>
                    <a:pt x="2" y="21"/>
                  </a:cubicBezTo>
                  <a:cubicBezTo>
                    <a:pt x="2" y="22"/>
                    <a:pt x="3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6" y="27"/>
                    <a:pt x="8" y="27"/>
                  </a:cubicBezTo>
                  <a:cubicBezTo>
                    <a:pt x="10" y="28"/>
                    <a:pt x="12" y="29"/>
                    <a:pt x="14" y="31"/>
                  </a:cubicBezTo>
                  <a:cubicBezTo>
                    <a:pt x="15" y="31"/>
                    <a:pt x="17" y="32"/>
                    <a:pt x="17" y="33"/>
                  </a:cubicBezTo>
                  <a:cubicBezTo>
                    <a:pt x="18" y="33"/>
                    <a:pt x="19" y="34"/>
                    <a:pt x="19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5"/>
                    <a:pt x="20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4"/>
                    <a:pt x="23" y="33"/>
                    <a:pt x="23" y="33"/>
                  </a:cubicBezTo>
                  <a:cubicBezTo>
                    <a:pt x="23" y="32"/>
                    <a:pt x="23" y="32"/>
                    <a:pt x="23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2" y="30"/>
                    <a:pt x="21" y="29"/>
                    <a:pt x="19" y="28"/>
                  </a:cubicBezTo>
                  <a:cubicBezTo>
                    <a:pt x="17" y="27"/>
                    <a:pt x="15" y="26"/>
                    <a:pt x="12" y="25"/>
                  </a:cubicBezTo>
                  <a:cubicBezTo>
                    <a:pt x="10" y="23"/>
                    <a:pt x="8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18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9"/>
                    <a:pt x="6" y="6"/>
                    <a:pt x="6" y="4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5"/>
                    <a:pt x="4" y="7"/>
                  </a:cubicBezTo>
                  <a:cubicBezTo>
                    <a:pt x="4" y="9"/>
                    <a:pt x="4" y="11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8"/>
                    <a:pt x="4" y="21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11" y="26"/>
                    <a:pt x="14" y="28"/>
                  </a:cubicBezTo>
                  <a:cubicBezTo>
                    <a:pt x="15" y="29"/>
                    <a:pt x="17" y="30"/>
                    <a:pt x="18" y="31"/>
                  </a:cubicBezTo>
                  <a:cubicBezTo>
                    <a:pt x="19" y="31"/>
                    <a:pt x="20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2"/>
                    <a:pt x="19" y="31"/>
                    <a:pt x="18" y="30"/>
                  </a:cubicBezTo>
                  <a:cubicBezTo>
                    <a:pt x="16" y="28"/>
                    <a:pt x="13" y="27"/>
                    <a:pt x="11" y="26"/>
                  </a:cubicBezTo>
                  <a:cubicBezTo>
                    <a:pt x="10" y="25"/>
                    <a:pt x="8" y="25"/>
                    <a:pt x="7" y="25"/>
                  </a:cubicBezTo>
                  <a:cubicBezTo>
                    <a:pt x="6" y="24"/>
                    <a:pt x="6" y="24"/>
                    <a:pt x="5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5" y="20"/>
                  </a:cubicBezTo>
                  <a:cubicBezTo>
                    <a:pt x="5" y="19"/>
                    <a:pt x="5" y="17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4" y="10"/>
                    <a:pt x="4" y="8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85EA6268-BC98-7A6C-11AA-B41325D0DA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4425" y="3536950"/>
              <a:ext cx="214313" cy="292100"/>
            </a:xfrm>
            <a:custGeom>
              <a:avLst/>
              <a:gdLst>
                <a:gd name="T0" fmla="*/ 7 w 22"/>
                <a:gd name="T1" fmla="*/ 4 h 30"/>
                <a:gd name="T2" fmla="*/ 0 w 22"/>
                <a:gd name="T3" fmla="*/ 16 h 30"/>
                <a:gd name="T4" fmla="*/ 0 w 22"/>
                <a:gd name="T5" fmla="*/ 16 h 30"/>
                <a:gd name="T6" fmla="*/ 22 w 22"/>
                <a:gd name="T7" fmla="*/ 30 h 30"/>
                <a:gd name="T8" fmla="*/ 17 w 22"/>
                <a:gd name="T9" fmla="*/ 4 h 30"/>
                <a:gd name="T10" fmla="*/ 16 w 22"/>
                <a:gd name="T11" fmla="*/ 3 h 30"/>
                <a:gd name="T12" fmla="*/ 16 w 22"/>
                <a:gd name="T13" fmla="*/ 3 h 30"/>
                <a:gd name="T14" fmla="*/ 16 w 22"/>
                <a:gd name="T15" fmla="*/ 3 h 30"/>
                <a:gd name="T16" fmla="*/ 15 w 22"/>
                <a:gd name="T17" fmla="*/ 1 h 30"/>
                <a:gd name="T18" fmla="*/ 7 w 22"/>
                <a:gd name="T19" fmla="*/ 4 h 30"/>
                <a:gd name="T20" fmla="*/ 15 w 22"/>
                <a:gd name="T21" fmla="*/ 4 h 30"/>
                <a:gd name="T22" fmla="*/ 15 w 22"/>
                <a:gd name="T23" fmla="*/ 4 h 30"/>
                <a:gd name="T24" fmla="*/ 15 w 22"/>
                <a:gd name="T25" fmla="*/ 4 h 30"/>
                <a:gd name="T26" fmla="*/ 20 w 22"/>
                <a:gd name="T27" fmla="*/ 27 h 30"/>
                <a:gd name="T28" fmla="*/ 1 w 22"/>
                <a:gd name="T29" fmla="*/ 15 h 30"/>
                <a:gd name="T30" fmla="*/ 8 w 22"/>
                <a:gd name="T31" fmla="*/ 6 h 30"/>
                <a:gd name="T32" fmla="*/ 14 w 22"/>
                <a:gd name="T33" fmla="*/ 3 h 30"/>
                <a:gd name="T34" fmla="*/ 14 w 22"/>
                <a:gd name="T35" fmla="*/ 3 h 30"/>
                <a:gd name="T36" fmla="*/ 15 w 22"/>
                <a:gd name="T37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0">
                  <a:moveTo>
                    <a:pt x="7" y="4"/>
                  </a:moveTo>
                  <a:cubicBezTo>
                    <a:pt x="0" y="10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6" y="1"/>
                    <a:pt x="15" y="1"/>
                  </a:cubicBezTo>
                  <a:cubicBezTo>
                    <a:pt x="13" y="0"/>
                    <a:pt x="11" y="1"/>
                    <a:pt x="7" y="4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9" y="24"/>
                    <a:pt x="20" y="27"/>
                  </a:cubicBezTo>
                  <a:cubicBezTo>
                    <a:pt x="17" y="25"/>
                    <a:pt x="2" y="16"/>
                    <a:pt x="1" y="15"/>
                  </a:cubicBezTo>
                  <a:cubicBezTo>
                    <a:pt x="2" y="14"/>
                    <a:pt x="3" y="10"/>
                    <a:pt x="8" y="6"/>
                  </a:cubicBezTo>
                  <a:cubicBezTo>
                    <a:pt x="13" y="2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D63C94D8-CF53-44DA-57F4-DF85745FA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3788" y="3536950"/>
              <a:ext cx="254000" cy="312738"/>
            </a:xfrm>
            <a:custGeom>
              <a:avLst/>
              <a:gdLst>
                <a:gd name="T0" fmla="*/ 2 w 26"/>
                <a:gd name="T1" fmla="*/ 12 h 32"/>
                <a:gd name="T2" fmla="*/ 1 w 26"/>
                <a:gd name="T3" fmla="*/ 17 h 32"/>
                <a:gd name="T4" fmla="*/ 26 w 26"/>
                <a:gd name="T5" fmla="*/ 30 h 32"/>
                <a:gd name="T6" fmla="*/ 18 w 26"/>
                <a:gd name="T7" fmla="*/ 2 h 32"/>
                <a:gd name="T8" fmla="*/ 19 w 26"/>
                <a:gd name="T9" fmla="*/ 4 h 32"/>
                <a:gd name="T10" fmla="*/ 19 w 26"/>
                <a:gd name="T11" fmla="*/ 3 h 32"/>
                <a:gd name="T12" fmla="*/ 19 w 26"/>
                <a:gd name="T13" fmla="*/ 1 h 32"/>
                <a:gd name="T14" fmla="*/ 16 w 26"/>
                <a:gd name="T15" fmla="*/ 0 h 32"/>
                <a:gd name="T16" fmla="*/ 9 w 26"/>
                <a:gd name="T17" fmla="*/ 4 h 32"/>
                <a:gd name="T18" fmla="*/ 16 w 26"/>
                <a:gd name="T19" fmla="*/ 2 h 32"/>
                <a:gd name="T20" fmla="*/ 17 w 26"/>
                <a:gd name="T21" fmla="*/ 3 h 32"/>
                <a:gd name="T22" fmla="*/ 17 w 26"/>
                <a:gd name="T23" fmla="*/ 3 h 32"/>
                <a:gd name="T24" fmla="*/ 17 w 26"/>
                <a:gd name="T25" fmla="*/ 3 h 32"/>
                <a:gd name="T26" fmla="*/ 18 w 26"/>
                <a:gd name="T27" fmla="*/ 4 h 32"/>
                <a:gd name="T28" fmla="*/ 18 w 26"/>
                <a:gd name="T29" fmla="*/ 4 h 32"/>
                <a:gd name="T30" fmla="*/ 18 w 26"/>
                <a:gd name="T31" fmla="*/ 4 h 32"/>
                <a:gd name="T32" fmla="*/ 18 w 26"/>
                <a:gd name="T33" fmla="*/ 4 h 32"/>
                <a:gd name="T34" fmla="*/ 23 w 26"/>
                <a:gd name="T35" fmla="*/ 28 h 32"/>
                <a:gd name="T36" fmla="*/ 3 w 26"/>
                <a:gd name="T37" fmla="*/ 16 h 32"/>
                <a:gd name="T38" fmla="*/ 10 w 26"/>
                <a:gd name="T39" fmla="*/ 5 h 32"/>
                <a:gd name="T40" fmla="*/ 16 w 26"/>
                <a:gd name="T41" fmla="*/ 3 h 32"/>
                <a:gd name="T42" fmla="*/ 16 w 26"/>
                <a:gd name="T43" fmla="*/ 4 h 32"/>
                <a:gd name="T44" fmla="*/ 21 w 26"/>
                <a:gd name="T45" fmla="*/ 27 h 32"/>
                <a:gd name="T46" fmla="*/ 4 w 26"/>
                <a:gd name="T47" fmla="*/ 14 h 32"/>
                <a:gd name="T48" fmla="*/ 11 w 26"/>
                <a:gd name="T49" fmla="*/ 7 h 32"/>
                <a:gd name="T50" fmla="*/ 16 w 26"/>
                <a:gd name="T51" fmla="*/ 4 h 32"/>
                <a:gd name="T52" fmla="*/ 16 w 26"/>
                <a:gd name="T53" fmla="*/ 4 h 32"/>
                <a:gd name="T54" fmla="*/ 16 w 26"/>
                <a:gd name="T55" fmla="*/ 4 h 32"/>
                <a:gd name="T56" fmla="*/ 16 w 26"/>
                <a:gd name="T57" fmla="*/ 4 h 32"/>
                <a:gd name="T58" fmla="*/ 16 w 26"/>
                <a:gd name="T59" fmla="*/ 3 h 32"/>
                <a:gd name="T60" fmla="*/ 16 w 26"/>
                <a:gd name="T61" fmla="*/ 3 h 32"/>
                <a:gd name="T62" fmla="*/ 17 w 26"/>
                <a:gd name="T63" fmla="*/ 5 h 32"/>
                <a:gd name="T64" fmla="*/ 16 w 26"/>
                <a:gd name="T65" fmla="*/ 3 h 32"/>
                <a:gd name="T66" fmla="*/ 17 w 26"/>
                <a:gd name="T67" fmla="*/ 3 h 32"/>
                <a:gd name="T68" fmla="*/ 17 w 26"/>
                <a:gd name="T69" fmla="*/ 3 h 32"/>
                <a:gd name="T70" fmla="*/ 18 w 26"/>
                <a:gd name="T71" fmla="*/ 3 h 32"/>
                <a:gd name="T72" fmla="*/ 18 w 26"/>
                <a:gd name="T73" fmla="*/ 3 h 32"/>
                <a:gd name="T74" fmla="*/ 18 w 26"/>
                <a:gd name="T75" fmla="*/ 2 h 32"/>
                <a:gd name="T76" fmla="*/ 16 w 26"/>
                <a:gd name="T77" fmla="*/ 1 h 32"/>
                <a:gd name="T78" fmla="*/ 2 w 26"/>
                <a:gd name="T79" fmla="*/ 15 h 32"/>
                <a:gd name="T80" fmla="*/ 23 w 26"/>
                <a:gd name="T81" fmla="*/ 28 h 32"/>
                <a:gd name="T82" fmla="*/ 17 w 26"/>
                <a:gd name="T83" fmla="*/ 4 h 32"/>
                <a:gd name="T84" fmla="*/ 17 w 26"/>
                <a:gd name="T85" fmla="*/ 4 h 32"/>
                <a:gd name="T86" fmla="*/ 18 w 26"/>
                <a:gd name="T87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2">
                  <a:moveTo>
                    <a:pt x="9" y="4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5" y="6"/>
                    <a:pt x="3" y="9"/>
                    <a:pt x="2" y="12"/>
                  </a:cubicBezTo>
                  <a:cubicBezTo>
                    <a:pt x="1" y="14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7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2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3" y="3"/>
                    <a:pt x="14" y="3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1"/>
                    <a:pt x="10" y="5"/>
                  </a:cubicBezTo>
                  <a:lnTo>
                    <a:pt x="9" y="4"/>
                  </a:lnTo>
                  <a:close/>
                  <a:moveTo>
                    <a:pt x="17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6"/>
                    <a:pt x="17" y="7"/>
                  </a:cubicBezTo>
                  <a:cubicBezTo>
                    <a:pt x="18" y="13"/>
                    <a:pt x="20" y="25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0" y="24"/>
                    <a:pt x="5" y="15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6" y="11"/>
                    <a:pt x="11" y="7"/>
                  </a:cubicBezTo>
                  <a:cubicBezTo>
                    <a:pt x="13" y="5"/>
                    <a:pt x="14" y="5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4" y="2"/>
                  </a:cubicBezTo>
                  <a:cubicBezTo>
                    <a:pt x="13" y="2"/>
                    <a:pt x="11" y="3"/>
                    <a:pt x="10" y="5"/>
                  </a:cubicBezTo>
                  <a:cubicBezTo>
                    <a:pt x="4" y="9"/>
                    <a:pt x="2" y="14"/>
                    <a:pt x="2" y="15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7"/>
                    <a:pt x="19" y="26"/>
                    <a:pt x="21" y="28"/>
                  </a:cubicBezTo>
                  <a:cubicBezTo>
                    <a:pt x="22" y="28"/>
                    <a:pt x="22" y="28"/>
                    <a:pt x="23" y="28"/>
                  </a:cubicBezTo>
                  <a:cubicBezTo>
                    <a:pt x="23" y="28"/>
                    <a:pt x="23" y="27"/>
                    <a:pt x="23" y="27"/>
                  </a:cubicBezTo>
                  <a:cubicBezTo>
                    <a:pt x="23" y="2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8" y="3"/>
                    <a:pt x="18" y="2"/>
                    <a:pt x="17" y="2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7" name="Freeform 64">
              <a:extLst>
                <a:ext uri="{FF2B5EF4-FFF2-40B4-BE49-F238E27FC236}">
                  <a16:creationId xmlns:a16="http://schemas.microsoft.com/office/drawing/2014/main" id="{B54D8B31-1406-0630-E319-6AB1E2D8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263" y="3575050"/>
              <a:ext cx="538163" cy="538163"/>
            </a:xfrm>
            <a:custGeom>
              <a:avLst/>
              <a:gdLst>
                <a:gd name="T0" fmla="*/ 24 w 55"/>
                <a:gd name="T1" fmla="*/ 0 h 55"/>
                <a:gd name="T2" fmla="*/ 53 w 55"/>
                <a:gd name="T3" fmla="*/ 20 h 55"/>
                <a:gd name="T4" fmla="*/ 46 w 55"/>
                <a:gd name="T5" fmla="*/ 46 h 55"/>
                <a:gd name="T6" fmla="*/ 26 w 55"/>
                <a:gd name="T7" fmla="*/ 54 h 55"/>
                <a:gd name="T8" fmla="*/ 3 w 55"/>
                <a:gd name="T9" fmla="*/ 36 h 55"/>
                <a:gd name="T10" fmla="*/ 5 w 55"/>
                <a:gd name="T11" fmla="*/ 16 h 55"/>
                <a:gd name="T12" fmla="*/ 5 w 55"/>
                <a:gd name="T13" fmla="*/ 16 h 55"/>
                <a:gd name="T14" fmla="*/ 6 w 55"/>
                <a:gd name="T15" fmla="*/ 16 h 55"/>
                <a:gd name="T16" fmla="*/ 16 w 55"/>
                <a:gd name="T17" fmla="*/ 21 h 55"/>
                <a:gd name="T18" fmla="*/ 26 w 55"/>
                <a:gd name="T19" fmla="*/ 27 h 55"/>
                <a:gd name="T20" fmla="*/ 25 w 55"/>
                <a:gd name="T21" fmla="*/ 18 h 55"/>
                <a:gd name="T22" fmla="*/ 21 w 55"/>
                <a:gd name="T23" fmla="*/ 3 h 55"/>
                <a:gd name="T24" fmla="*/ 21 w 55"/>
                <a:gd name="T25" fmla="*/ 3 h 55"/>
                <a:gd name="T26" fmla="*/ 22 w 55"/>
                <a:gd name="T27" fmla="*/ 2 h 55"/>
                <a:gd name="T28" fmla="*/ 23 w 55"/>
                <a:gd name="T29" fmla="*/ 3 h 55"/>
                <a:gd name="T30" fmla="*/ 26 w 55"/>
                <a:gd name="T31" fmla="*/ 18 h 55"/>
                <a:gd name="T32" fmla="*/ 28 w 55"/>
                <a:gd name="T33" fmla="*/ 28 h 55"/>
                <a:gd name="T34" fmla="*/ 29 w 55"/>
                <a:gd name="T35" fmla="*/ 30 h 55"/>
                <a:gd name="T36" fmla="*/ 27 w 55"/>
                <a:gd name="T37" fmla="*/ 29 h 55"/>
                <a:gd name="T38" fmla="*/ 15 w 55"/>
                <a:gd name="T39" fmla="*/ 22 h 55"/>
                <a:gd name="T40" fmla="*/ 6 w 55"/>
                <a:gd name="T41" fmla="*/ 18 h 55"/>
                <a:gd name="T42" fmla="*/ 3 w 55"/>
                <a:gd name="T43" fmla="*/ 27 h 55"/>
                <a:gd name="T44" fmla="*/ 5 w 55"/>
                <a:gd name="T45" fmla="*/ 35 h 55"/>
                <a:gd name="T46" fmla="*/ 26 w 55"/>
                <a:gd name="T47" fmla="*/ 52 h 55"/>
                <a:gd name="T48" fmla="*/ 45 w 55"/>
                <a:gd name="T49" fmla="*/ 44 h 55"/>
                <a:gd name="T50" fmla="*/ 51 w 55"/>
                <a:gd name="T51" fmla="*/ 21 h 55"/>
                <a:gd name="T52" fmla="*/ 24 w 55"/>
                <a:gd name="T53" fmla="*/ 2 h 55"/>
                <a:gd name="T54" fmla="*/ 23 w 55"/>
                <a:gd name="T55" fmla="*/ 1 h 55"/>
                <a:gd name="T56" fmla="*/ 24 w 55"/>
                <a:gd name="T5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5" h="55">
                  <a:moveTo>
                    <a:pt x="24" y="0"/>
                  </a:moveTo>
                  <a:cubicBezTo>
                    <a:pt x="24" y="0"/>
                    <a:pt x="48" y="1"/>
                    <a:pt x="53" y="20"/>
                  </a:cubicBezTo>
                  <a:cubicBezTo>
                    <a:pt x="55" y="29"/>
                    <a:pt x="53" y="38"/>
                    <a:pt x="46" y="46"/>
                  </a:cubicBezTo>
                  <a:cubicBezTo>
                    <a:pt x="41" y="52"/>
                    <a:pt x="33" y="55"/>
                    <a:pt x="26" y="54"/>
                  </a:cubicBezTo>
                  <a:cubicBezTo>
                    <a:pt x="16" y="52"/>
                    <a:pt x="7" y="45"/>
                    <a:pt x="3" y="36"/>
                  </a:cubicBezTo>
                  <a:cubicBezTo>
                    <a:pt x="0" y="29"/>
                    <a:pt x="1" y="22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9" y="18"/>
                    <a:pt x="13" y="19"/>
                    <a:pt x="16" y="21"/>
                  </a:cubicBezTo>
                  <a:cubicBezTo>
                    <a:pt x="19" y="23"/>
                    <a:pt x="23" y="24"/>
                    <a:pt x="26" y="27"/>
                  </a:cubicBezTo>
                  <a:cubicBezTo>
                    <a:pt x="26" y="23"/>
                    <a:pt x="25" y="20"/>
                    <a:pt x="25" y="18"/>
                  </a:cubicBezTo>
                  <a:cubicBezTo>
                    <a:pt x="24" y="13"/>
                    <a:pt x="23" y="8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2"/>
                    <a:pt x="22" y="2"/>
                  </a:cubicBezTo>
                  <a:cubicBezTo>
                    <a:pt x="22" y="2"/>
                    <a:pt x="23" y="2"/>
                    <a:pt x="23" y="3"/>
                  </a:cubicBezTo>
                  <a:cubicBezTo>
                    <a:pt x="25" y="8"/>
                    <a:pt x="25" y="12"/>
                    <a:pt x="26" y="18"/>
                  </a:cubicBezTo>
                  <a:cubicBezTo>
                    <a:pt x="27" y="21"/>
                    <a:pt x="27" y="24"/>
                    <a:pt x="28" y="28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3" y="26"/>
                    <a:pt x="19" y="24"/>
                    <a:pt x="15" y="22"/>
                  </a:cubicBezTo>
                  <a:cubicBezTo>
                    <a:pt x="12" y="21"/>
                    <a:pt x="9" y="20"/>
                    <a:pt x="6" y="18"/>
                  </a:cubicBezTo>
                  <a:cubicBezTo>
                    <a:pt x="4" y="21"/>
                    <a:pt x="3" y="24"/>
                    <a:pt x="3" y="27"/>
                  </a:cubicBezTo>
                  <a:cubicBezTo>
                    <a:pt x="3" y="30"/>
                    <a:pt x="4" y="33"/>
                    <a:pt x="5" y="35"/>
                  </a:cubicBezTo>
                  <a:cubicBezTo>
                    <a:pt x="8" y="44"/>
                    <a:pt x="17" y="51"/>
                    <a:pt x="26" y="52"/>
                  </a:cubicBezTo>
                  <a:cubicBezTo>
                    <a:pt x="33" y="53"/>
                    <a:pt x="40" y="50"/>
                    <a:pt x="45" y="44"/>
                  </a:cubicBezTo>
                  <a:cubicBezTo>
                    <a:pt x="51" y="38"/>
                    <a:pt x="54" y="29"/>
                    <a:pt x="51" y="21"/>
                  </a:cubicBezTo>
                  <a:cubicBezTo>
                    <a:pt x="47" y="3"/>
                    <a:pt x="24" y="2"/>
                    <a:pt x="24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D9DA7529-A514-1310-4FF2-BBEC3FE09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263" y="3565525"/>
              <a:ext cx="538163" cy="547688"/>
            </a:xfrm>
            <a:custGeom>
              <a:avLst/>
              <a:gdLst>
                <a:gd name="T0" fmla="*/ 24 w 55"/>
                <a:gd name="T1" fmla="*/ 2 h 56"/>
                <a:gd name="T2" fmla="*/ 24 w 55"/>
                <a:gd name="T3" fmla="*/ 2 h 56"/>
                <a:gd name="T4" fmla="*/ 46 w 55"/>
                <a:gd name="T5" fmla="*/ 11 h 56"/>
                <a:gd name="T6" fmla="*/ 46 w 55"/>
                <a:gd name="T7" fmla="*/ 46 h 56"/>
                <a:gd name="T8" fmla="*/ 13 w 55"/>
                <a:gd name="T9" fmla="*/ 48 h 56"/>
                <a:gd name="T10" fmla="*/ 6 w 55"/>
                <a:gd name="T11" fmla="*/ 18 h 56"/>
                <a:gd name="T12" fmla="*/ 5 w 55"/>
                <a:gd name="T13" fmla="*/ 17 h 56"/>
                <a:gd name="T14" fmla="*/ 15 w 55"/>
                <a:gd name="T15" fmla="*/ 23 h 56"/>
                <a:gd name="T16" fmla="*/ 27 w 55"/>
                <a:gd name="T17" fmla="*/ 29 h 56"/>
                <a:gd name="T18" fmla="*/ 22 w 55"/>
                <a:gd name="T19" fmla="*/ 4 h 56"/>
                <a:gd name="T20" fmla="*/ 22 w 55"/>
                <a:gd name="T21" fmla="*/ 4 h 56"/>
                <a:gd name="T22" fmla="*/ 22 w 55"/>
                <a:gd name="T23" fmla="*/ 4 h 56"/>
                <a:gd name="T24" fmla="*/ 22 w 55"/>
                <a:gd name="T25" fmla="*/ 4 h 56"/>
                <a:gd name="T26" fmla="*/ 22 w 55"/>
                <a:gd name="T27" fmla="*/ 4 h 56"/>
                <a:gd name="T28" fmla="*/ 22 w 55"/>
                <a:gd name="T29" fmla="*/ 4 h 56"/>
                <a:gd name="T30" fmla="*/ 22 w 55"/>
                <a:gd name="T31" fmla="*/ 4 h 56"/>
                <a:gd name="T32" fmla="*/ 22 w 55"/>
                <a:gd name="T33" fmla="*/ 4 h 56"/>
                <a:gd name="T34" fmla="*/ 25 w 55"/>
                <a:gd name="T35" fmla="*/ 19 h 56"/>
                <a:gd name="T36" fmla="*/ 28 w 55"/>
                <a:gd name="T37" fmla="*/ 31 h 56"/>
                <a:gd name="T38" fmla="*/ 28 w 55"/>
                <a:gd name="T39" fmla="*/ 29 h 56"/>
                <a:gd name="T40" fmla="*/ 5 w 55"/>
                <a:gd name="T41" fmla="*/ 18 h 56"/>
                <a:gd name="T42" fmla="*/ 13 w 55"/>
                <a:gd name="T43" fmla="*/ 48 h 56"/>
                <a:gd name="T44" fmla="*/ 46 w 55"/>
                <a:gd name="T45" fmla="*/ 46 h 56"/>
                <a:gd name="T46" fmla="*/ 46 w 55"/>
                <a:gd name="T47" fmla="*/ 10 h 56"/>
                <a:gd name="T48" fmla="*/ 24 w 55"/>
                <a:gd name="T49" fmla="*/ 3 h 56"/>
                <a:gd name="T50" fmla="*/ 24 w 55"/>
                <a:gd name="T51" fmla="*/ 2 h 56"/>
                <a:gd name="T52" fmla="*/ 24 w 55"/>
                <a:gd name="T53" fmla="*/ 2 h 56"/>
                <a:gd name="T54" fmla="*/ 24 w 55"/>
                <a:gd name="T55" fmla="*/ 2 h 56"/>
                <a:gd name="T56" fmla="*/ 24 w 55"/>
                <a:gd name="T57" fmla="*/ 2 h 56"/>
                <a:gd name="T58" fmla="*/ 24 w 55"/>
                <a:gd name="T59" fmla="*/ 2 h 56"/>
                <a:gd name="T60" fmla="*/ 24 w 55"/>
                <a:gd name="T61" fmla="*/ 2 h 56"/>
                <a:gd name="T62" fmla="*/ 24 w 55"/>
                <a:gd name="T63" fmla="*/ 2 h 56"/>
                <a:gd name="T64" fmla="*/ 24 w 55"/>
                <a:gd name="T65" fmla="*/ 1 h 56"/>
                <a:gd name="T66" fmla="*/ 22 w 55"/>
                <a:gd name="T67" fmla="*/ 2 h 56"/>
                <a:gd name="T68" fmla="*/ 22 w 55"/>
                <a:gd name="T69" fmla="*/ 2 h 56"/>
                <a:gd name="T70" fmla="*/ 35 w 55"/>
                <a:gd name="T71" fmla="*/ 7 h 56"/>
                <a:gd name="T72" fmla="*/ 51 w 55"/>
                <a:gd name="T73" fmla="*/ 28 h 56"/>
                <a:gd name="T74" fmla="*/ 26 w 55"/>
                <a:gd name="T75" fmla="*/ 52 h 56"/>
                <a:gd name="T76" fmla="*/ 4 w 55"/>
                <a:gd name="T77" fmla="*/ 28 h 56"/>
                <a:gd name="T78" fmla="*/ 5 w 55"/>
                <a:gd name="T79" fmla="*/ 20 h 56"/>
                <a:gd name="T80" fmla="*/ 28 w 55"/>
                <a:gd name="T81" fmla="*/ 32 h 56"/>
                <a:gd name="T82" fmla="*/ 30 w 55"/>
                <a:gd name="T83" fmla="*/ 29 h 56"/>
                <a:gd name="T84" fmla="*/ 28 w 55"/>
                <a:gd name="T85" fmla="*/ 18 h 56"/>
                <a:gd name="T86" fmla="*/ 22 w 55"/>
                <a:gd name="T87" fmla="*/ 2 h 56"/>
                <a:gd name="T88" fmla="*/ 20 w 55"/>
                <a:gd name="T89" fmla="*/ 4 h 56"/>
                <a:gd name="T90" fmla="*/ 20 w 55"/>
                <a:gd name="T91" fmla="*/ 5 h 56"/>
                <a:gd name="T92" fmla="*/ 26 w 55"/>
                <a:gd name="T93" fmla="*/ 28 h 56"/>
                <a:gd name="T94" fmla="*/ 16 w 55"/>
                <a:gd name="T95" fmla="*/ 21 h 56"/>
                <a:gd name="T96" fmla="*/ 4 w 55"/>
                <a:gd name="T97" fmla="*/ 16 h 56"/>
                <a:gd name="T98" fmla="*/ 0 w 55"/>
                <a:gd name="T99" fmla="*/ 28 h 56"/>
                <a:gd name="T100" fmla="*/ 25 w 55"/>
                <a:gd name="T101" fmla="*/ 56 h 56"/>
                <a:gd name="T102" fmla="*/ 55 w 55"/>
                <a:gd name="T103" fmla="*/ 28 h 56"/>
                <a:gd name="T104" fmla="*/ 32 w 55"/>
                <a:gd name="T105" fmla="*/ 1 h 56"/>
                <a:gd name="T106" fmla="*/ 24 w 55"/>
                <a:gd name="T10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5" h="56">
                  <a:moveTo>
                    <a:pt x="24" y="1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30" y="3"/>
                    <a:pt x="36" y="5"/>
                  </a:cubicBezTo>
                  <a:cubicBezTo>
                    <a:pt x="39" y="7"/>
                    <a:pt x="43" y="8"/>
                    <a:pt x="46" y="11"/>
                  </a:cubicBezTo>
                  <a:cubicBezTo>
                    <a:pt x="48" y="14"/>
                    <a:pt x="51" y="17"/>
                    <a:pt x="52" y="21"/>
                  </a:cubicBezTo>
                  <a:cubicBezTo>
                    <a:pt x="52" y="23"/>
                    <a:pt x="53" y="26"/>
                    <a:pt x="53" y="28"/>
                  </a:cubicBezTo>
                  <a:cubicBezTo>
                    <a:pt x="53" y="34"/>
                    <a:pt x="50" y="41"/>
                    <a:pt x="46" y="46"/>
                  </a:cubicBezTo>
                  <a:cubicBezTo>
                    <a:pt x="41" y="51"/>
                    <a:pt x="35" y="54"/>
                    <a:pt x="29" y="54"/>
                  </a:cubicBezTo>
                  <a:cubicBezTo>
                    <a:pt x="28" y="54"/>
                    <a:pt x="27" y="54"/>
                    <a:pt x="26" y="54"/>
                  </a:cubicBezTo>
                  <a:cubicBezTo>
                    <a:pt x="21" y="53"/>
                    <a:pt x="17" y="51"/>
                    <a:pt x="13" y="48"/>
                  </a:cubicBezTo>
                  <a:cubicBezTo>
                    <a:pt x="9" y="45"/>
                    <a:pt x="6" y="41"/>
                    <a:pt x="4" y="36"/>
                  </a:cubicBezTo>
                  <a:cubicBezTo>
                    <a:pt x="3" y="34"/>
                    <a:pt x="3" y="31"/>
                    <a:pt x="3" y="28"/>
                  </a:cubicBezTo>
                  <a:cubicBezTo>
                    <a:pt x="3" y="25"/>
                    <a:pt x="4" y="21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20"/>
                    <a:pt x="12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9" y="25"/>
                    <a:pt x="22" y="26"/>
                    <a:pt x="26" y="29"/>
                  </a:cubicBezTo>
                  <a:cubicBezTo>
                    <a:pt x="26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7"/>
                  </a:cubicBezTo>
                  <a:cubicBezTo>
                    <a:pt x="27" y="24"/>
                    <a:pt x="26" y="21"/>
                    <a:pt x="26" y="19"/>
                  </a:cubicBezTo>
                  <a:cubicBezTo>
                    <a:pt x="25" y="13"/>
                    <a:pt x="24" y="9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9"/>
                    <a:pt x="24" y="14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2"/>
                    <a:pt x="26" y="25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4" y="26"/>
                    <a:pt x="20" y="24"/>
                    <a:pt x="15" y="22"/>
                  </a:cubicBezTo>
                  <a:cubicBezTo>
                    <a:pt x="13" y="21"/>
                    <a:pt x="10" y="19"/>
                    <a:pt x="6" y="18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3" y="22"/>
                    <a:pt x="2" y="25"/>
                    <a:pt x="2" y="28"/>
                  </a:cubicBezTo>
                  <a:cubicBezTo>
                    <a:pt x="2" y="31"/>
                    <a:pt x="3" y="34"/>
                    <a:pt x="3" y="36"/>
                  </a:cubicBezTo>
                  <a:cubicBezTo>
                    <a:pt x="5" y="41"/>
                    <a:pt x="9" y="45"/>
                    <a:pt x="13" y="48"/>
                  </a:cubicBezTo>
                  <a:cubicBezTo>
                    <a:pt x="16" y="51"/>
                    <a:pt x="21" y="54"/>
                    <a:pt x="26" y="54"/>
                  </a:cubicBezTo>
                  <a:cubicBezTo>
                    <a:pt x="27" y="55"/>
                    <a:pt x="28" y="55"/>
                    <a:pt x="29" y="55"/>
                  </a:cubicBezTo>
                  <a:cubicBezTo>
                    <a:pt x="35" y="55"/>
                    <a:pt x="41" y="52"/>
                    <a:pt x="46" y="46"/>
                  </a:cubicBezTo>
                  <a:cubicBezTo>
                    <a:pt x="51" y="41"/>
                    <a:pt x="54" y="34"/>
                    <a:pt x="54" y="28"/>
                  </a:cubicBezTo>
                  <a:cubicBezTo>
                    <a:pt x="54" y="25"/>
                    <a:pt x="53" y="23"/>
                    <a:pt x="53" y="21"/>
                  </a:cubicBezTo>
                  <a:cubicBezTo>
                    <a:pt x="51" y="17"/>
                    <a:pt x="49" y="13"/>
                    <a:pt x="46" y="10"/>
                  </a:cubicBezTo>
                  <a:cubicBezTo>
                    <a:pt x="41" y="6"/>
                    <a:pt x="36" y="4"/>
                    <a:pt x="32" y="3"/>
                  </a:cubicBezTo>
                  <a:cubicBezTo>
                    <a:pt x="27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3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9" y="4"/>
                    <a:pt x="35" y="7"/>
                  </a:cubicBezTo>
                  <a:cubicBezTo>
                    <a:pt x="38" y="8"/>
                    <a:pt x="42" y="10"/>
                    <a:pt x="44" y="12"/>
                  </a:cubicBezTo>
                  <a:cubicBezTo>
                    <a:pt x="47" y="15"/>
                    <a:pt x="49" y="18"/>
                    <a:pt x="50" y="22"/>
                  </a:cubicBezTo>
                  <a:cubicBezTo>
                    <a:pt x="51" y="24"/>
                    <a:pt x="51" y="26"/>
                    <a:pt x="51" y="28"/>
                  </a:cubicBezTo>
                  <a:cubicBezTo>
                    <a:pt x="51" y="34"/>
                    <a:pt x="49" y="40"/>
                    <a:pt x="44" y="45"/>
                  </a:cubicBezTo>
                  <a:cubicBezTo>
                    <a:pt x="40" y="50"/>
                    <a:pt x="34" y="52"/>
                    <a:pt x="29" y="52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2" y="51"/>
                    <a:pt x="18" y="49"/>
                    <a:pt x="14" y="46"/>
                  </a:cubicBezTo>
                  <a:cubicBezTo>
                    <a:pt x="10" y="43"/>
                    <a:pt x="7" y="40"/>
                    <a:pt x="6" y="36"/>
                  </a:cubicBezTo>
                  <a:cubicBezTo>
                    <a:pt x="5" y="33"/>
                    <a:pt x="4" y="31"/>
                    <a:pt x="4" y="28"/>
                  </a:cubicBezTo>
                  <a:cubicBezTo>
                    <a:pt x="4" y="25"/>
                    <a:pt x="5" y="23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22"/>
                    <a:pt x="11" y="23"/>
                    <a:pt x="14" y="24"/>
                  </a:cubicBezTo>
                  <a:cubicBezTo>
                    <a:pt x="19" y="26"/>
                    <a:pt x="22" y="28"/>
                    <a:pt x="27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2"/>
                    <a:pt x="29" y="32"/>
                    <a:pt x="30" y="32"/>
                  </a:cubicBezTo>
                  <a:cubicBezTo>
                    <a:pt x="30" y="32"/>
                    <a:pt x="30" y="31"/>
                    <a:pt x="30" y="3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5"/>
                    <a:pt x="28" y="21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3"/>
                    <a:pt x="26" y="9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10"/>
                    <a:pt x="23" y="14"/>
                    <a:pt x="23" y="19"/>
                  </a:cubicBezTo>
                  <a:cubicBezTo>
                    <a:pt x="24" y="22"/>
                    <a:pt x="25" y="25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3" y="24"/>
                    <a:pt x="20" y="23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3" y="19"/>
                    <a:pt x="10" y="18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" y="20"/>
                    <a:pt x="0" y="24"/>
                    <a:pt x="0" y="28"/>
                  </a:cubicBezTo>
                  <a:cubicBezTo>
                    <a:pt x="0" y="31"/>
                    <a:pt x="1" y="34"/>
                    <a:pt x="2" y="37"/>
                  </a:cubicBezTo>
                  <a:cubicBezTo>
                    <a:pt x="4" y="42"/>
                    <a:pt x="7" y="46"/>
                    <a:pt x="11" y="50"/>
                  </a:cubicBezTo>
                  <a:cubicBezTo>
                    <a:pt x="16" y="53"/>
                    <a:pt x="20" y="55"/>
                    <a:pt x="25" y="56"/>
                  </a:cubicBezTo>
                  <a:cubicBezTo>
                    <a:pt x="27" y="56"/>
                    <a:pt x="28" y="56"/>
                    <a:pt x="29" y="56"/>
                  </a:cubicBezTo>
                  <a:cubicBezTo>
                    <a:pt x="35" y="56"/>
                    <a:pt x="42" y="53"/>
                    <a:pt x="47" y="47"/>
                  </a:cubicBezTo>
                  <a:cubicBezTo>
                    <a:pt x="52" y="42"/>
                    <a:pt x="55" y="35"/>
                    <a:pt x="55" y="28"/>
                  </a:cubicBezTo>
                  <a:cubicBezTo>
                    <a:pt x="55" y="25"/>
                    <a:pt x="55" y="23"/>
                    <a:pt x="54" y="21"/>
                  </a:cubicBezTo>
                  <a:cubicBezTo>
                    <a:pt x="53" y="16"/>
                    <a:pt x="50" y="12"/>
                    <a:pt x="47" y="9"/>
                  </a:cubicBezTo>
                  <a:cubicBezTo>
                    <a:pt x="42" y="5"/>
                    <a:pt x="37" y="3"/>
                    <a:pt x="32" y="1"/>
                  </a:cubicBezTo>
                  <a:cubicBezTo>
                    <a:pt x="30" y="1"/>
                    <a:pt x="28" y="1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1F587614-0FB5-3202-86CC-1B5F3A293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0" y="3575050"/>
              <a:ext cx="185738" cy="234950"/>
            </a:xfrm>
            <a:custGeom>
              <a:avLst/>
              <a:gdLst>
                <a:gd name="T0" fmla="*/ 9 w 19"/>
                <a:gd name="T1" fmla="*/ 1 h 24"/>
                <a:gd name="T2" fmla="*/ 4 w 19"/>
                <a:gd name="T3" fmla="*/ 6 h 24"/>
                <a:gd name="T4" fmla="*/ 11 w 19"/>
                <a:gd name="T5" fmla="*/ 2 h 24"/>
                <a:gd name="T6" fmla="*/ 10 w 19"/>
                <a:gd name="T7" fmla="*/ 5 h 24"/>
                <a:gd name="T8" fmla="*/ 12 w 19"/>
                <a:gd name="T9" fmla="*/ 4 h 24"/>
                <a:gd name="T10" fmla="*/ 13 w 19"/>
                <a:gd name="T11" fmla="*/ 5 h 24"/>
                <a:gd name="T12" fmla="*/ 11 w 19"/>
                <a:gd name="T13" fmla="*/ 9 h 24"/>
                <a:gd name="T14" fmla="*/ 14 w 19"/>
                <a:gd name="T15" fmla="*/ 8 h 24"/>
                <a:gd name="T16" fmla="*/ 14 w 19"/>
                <a:gd name="T17" fmla="*/ 10 h 24"/>
                <a:gd name="T18" fmla="*/ 14 w 19"/>
                <a:gd name="T19" fmla="*/ 11 h 24"/>
                <a:gd name="T20" fmla="*/ 14 w 19"/>
                <a:gd name="T21" fmla="*/ 14 h 24"/>
                <a:gd name="T22" fmla="*/ 15 w 19"/>
                <a:gd name="T23" fmla="*/ 15 h 24"/>
                <a:gd name="T24" fmla="*/ 16 w 19"/>
                <a:gd name="T25" fmla="*/ 18 h 24"/>
                <a:gd name="T26" fmla="*/ 16 w 19"/>
                <a:gd name="T27" fmla="*/ 19 h 24"/>
                <a:gd name="T28" fmla="*/ 17 w 19"/>
                <a:gd name="T29" fmla="*/ 21 h 24"/>
                <a:gd name="T30" fmla="*/ 19 w 19"/>
                <a:gd name="T31" fmla="*/ 22 h 24"/>
                <a:gd name="T32" fmla="*/ 17 w 19"/>
                <a:gd name="T33" fmla="*/ 22 h 24"/>
                <a:gd name="T34" fmla="*/ 14 w 19"/>
                <a:gd name="T35" fmla="*/ 24 h 24"/>
                <a:gd name="T36" fmla="*/ 13 w 19"/>
                <a:gd name="T37" fmla="*/ 22 h 24"/>
                <a:gd name="T38" fmla="*/ 12 w 19"/>
                <a:gd name="T39" fmla="*/ 22 h 24"/>
                <a:gd name="T40" fmla="*/ 13 w 19"/>
                <a:gd name="T41" fmla="*/ 18 h 24"/>
                <a:gd name="T42" fmla="*/ 10 w 19"/>
                <a:gd name="T43" fmla="*/ 18 h 24"/>
                <a:gd name="T44" fmla="*/ 10 w 19"/>
                <a:gd name="T45" fmla="*/ 18 h 24"/>
                <a:gd name="T46" fmla="*/ 10 w 19"/>
                <a:gd name="T47" fmla="*/ 14 h 24"/>
                <a:gd name="T48" fmla="*/ 7 w 19"/>
                <a:gd name="T49" fmla="*/ 16 h 24"/>
                <a:gd name="T50" fmla="*/ 6 w 19"/>
                <a:gd name="T51" fmla="*/ 14 h 24"/>
                <a:gd name="T52" fmla="*/ 4 w 19"/>
                <a:gd name="T53" fmla="*/ 14 h 24"/>
                <a:gd name="T54" fmla="*/ 4 w 19"/>
                <a:gd name="T55" fmla="*/ 12 h 24"/>
                <a:gd name="T56" fmla="*/ 1 w 19"/>
                <a:gd name="T57" fmla="*/ 14 h 24"/>
                <a:gd name="T58" fmla="*/ 0 w 19"/>
                <a:gd name="T59" fmla="*/ 13 h 24"/>
                <a:gd name="T60" fmla="*/ 2 w 19"/>
                <a:gd name="T61" fmla="*/ 11 h 24"/>
                <a:gd name="T62" fmla="*/ 7 w 19"/>
                <a:gd name="T6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24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7" y="3"/>
                    <a:pt x="6" y="4"/>
                    <a:pt x="4" y="6"/>
                  </a:cubicBezTo>
                  <a:cubicBezTo>
                    <a:pt x="7" y="4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8" y="6"/>
                    <a:pt x="7" y="7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6"/>
                    <a:pt x="11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2" y="7"/>
                    <a:pt x="11" y="9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9"/>
                    <a:pt x="14" y="10"/>
                    <a:pt x="14" y="10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4" y="11"/>
                    <a:pt x="14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7" y="20"/>
                    <a:pt x="17" y="20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1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2"/>
                    <a:pt x="14" y="22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3" y="21"/>
                    <a:pt x="13" y="20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1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10" y="15"/>
                    <a:pt x="10" y="14"/>
                  </a:cubicBezTo>
                  <a:cubicBezTo>
                    <a:pt x="10" y="15"/>
                    <a:pt x="9" y="16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4"/>
                    <a:pt x="6" y="14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4" y="12"/>
                    <a:pt x="4" y="12"/>
                  </a:cubicBezTo>
                  <a:cubicBezTo>
                    <a:pt x="3" y="13"/>
                    <a:pt x="2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2"/>
                    <a:pt x="3" y="10"/>
                    <a:pt x="4" y="8"/>
                  </a:cubicBezTo>
                  <a:cubicBezTo>
                    <a:pt x="3" y="9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4" y="3"/>
                    <a:pt x="7" y="0"/>
                  </a:cubicBezTo>
                  <a:cubicBezTo>
                    <a:pt x="8" y="0"/>
                    <a:pt x="8" y="0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0" name="Freeform 67">
              <a:extLst>
                <a:ext uri="{FF2B5EF4-FFF2-40B4-BE49-F238E27FC236}">
                  <a16:creationId xmlns:a16="http://schemas.microsoft.com/office/drawing/2014/main" id="{15AB70F9-86F3-4768-C286-9E57D477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475" y="3565525"/>
              <a:ext cx="204788" cy="263525"/>
            </a:xfrm>
            <a:custGeom>
              <a:avLst/>
              <a:gdLst>
                <a:gd name="T0" fmla="*/ 8 w 21"/>
                <a:gd name="T1" fmla="*/ 2 h 27"/>
                <a:gd name="T2" fmla="*/ 4 w 21"/>
                <a:gd name="T3" fmla="*/ 6 h 27"/>
                <a:gd name="T4" fmla="*/ 11 w 21"/>
                <a:gd name="T5" fmla="*/ 4 h 27"/>
                <a:gd name="T6" fmla="*/ 11 w 21"/>
                <a:gd name="T7" fmla="*/ 6 h 27"/>
                <a:gd name="T8" fmla="*/ 14 w 21"/>
                <a:gd name="T9" fmla="*/ 6 h 27"/>
                <a:gd name="T10" fmla="*/ 13 w 21"/>
                <a:gd name="T11" fmla="*/ 6 h 27"/>
                <a:gd name="T12" fmla="*/ 13 w 21"/>
                <a:gd name="T13" fmla="*/ 8 h 27"/>
                <a:gd name="T14" fmla="*/ 13 w 21"/>
                <a:gd name="T15" fmla="*/ 11 h 27"/>
                <a:gd name="T16" fmla="*/ 16 w 21"/>
                <a:gd name="T17" fmla="*/ 13 h 27"/>
                <a:gd name="T18" fmla="*/ 15 w 21"/>
                <a:gd name="T19" fmla="*/ 16 h 27"/>
                <a:gd name="T20" fmla="*/ 17 w 21"/>
                <a:gd name="T21" fmla="*/ 17 h 27"/>
                <a:gd name="T22" fmla="*/ 16 w 21"/>
                <a:gd name="T23" fmla="*/ 20 h 27"/>
                <a:gd name="T24" fmla="*/ 18 w 21"/>
                <a:gd name="T25" fmla="*/ 23 h 27"/>
                <a:gd name="T26" fmla="*/ 18 w 21"/>
                <a:gd name="T27" fmla="*/ 22 h 27"/>
                <a:gd name="T28" fmla="*/ 18 w 21"/>
                <a:gd name="T29" fmla="*/ 22 h 27"/>
                <a:gd name="T30" fmla="*/ 19 w 21"/>
                <a:gd name="T31" fmla="*/ 22 h 27"/>
                <a:gd name="T32" fmla="*/ 18 w 21"/>
                <a:gd name="T33" fmla="*/ 22 h 27"/>
                <a:gd name="T34" fmla="*/ 16 w 21"/>
                <a:gd name="T35" fmla="*/ 26 h 27"/>
                <a:gd name="T36" fmla="*/ 15 w 21"/>
                <a:gd name="T37" fmla="*/ 22 h 27"/>
                <a:gd name="T38" fmla="*/ 15 w 21"/>
                <a:gd name="T39" fmla="*/ 20 h 27"/>
                <a:gd name="T40" fmla="*/ 13 w 21"/>
                <a:gd name="T41" fmla="*/ 19 h 27"/>
                <a:gd name="T42" fmla="*/ 11 w 21"/>
                <a:gd name="T43" fmla="*/ 18 h 27"/>
                <a:gd name="T44" fmla="*/ 12 w 21"/>
                <a:gd name="T45" fmla="*/ 14 h 27"/>
                <a:gd name="T46" fmla="*/ 9 w 21"/>
                <a:gd name="T47" fmla="*/ 17 h 27"/>
                <a:gd name="T48" fmla="*/ 9 w 21"/>
                <a:gd name="T49" fmla="*/ 12 h 27"/>
                <a:gd name="T50" fmla="*/ 5 w 21"/>
                <a:gd name="T51" fmla="*/ 15 h 27"/>
                <a:gd name="T52" fmla="*/ 1 w 21"/>
                <a:gd name="T53" fmla="*/ 14 h 27"/>
                <a:gd name="T54" fmla="*/ 1 w 21"/>
                <a:gd name="T55" fmla="*/ 14 h 27"/>
                <a:gd name="T56" fmla="*/ 3 w 21"/>
                <a:gd name="T57" fmla="*/ 11 h 27"/>
                <a:gd name="T58" fmla="*/ 9 w 21"/>
                <a:gd name="T59" fmla="*/ 3 h 27"/>
                <a:gd name="T60" fmla="*/ 9 w 21"/>
                <a:gd name="T61" fmla="*/ 2 h 27"/>
                <a:gd name="T62" fmla="*/ 11 w 21"/>
                <a:gd name="T63" fmla="*/ 1 h 27"/>
                <a:gd name="T64" fmla="*/ 2 w 21"/>
                <a:gd name="T65" fmla="*/ 13 h 27"/>
                <a:gd name="T66" fmla="*/ 0 w 21"/>
                <a:gd name="T67" fmla="*/ 13 h 27"/>
                <a:gd name="T68" fmla="*/ 5 w 21"/>
                <a:gd name="T69" fmla="*/ 13 h 27"/>
                <a:gd name="T70" fmla="*/ 8 w 21"/>
                <a:gd name="T71" fmla="*/ 13 h 27"/>
                <a:gd name="T72" fmla="*/ 7 w 21"/>
                <a:gd name="T73" fmla="*/ 16 h 27"/>
                <a:gd name="T74" fmla="*/ 9 w 21"/>
                <a:gd name="T75" fmla="*/ 17 h 27"/>
                <a:gd name="T76" fmla="*/ 12 w 21"/>
                <a:gd name="T77" fmla="*/ 18 h 27"/>
                <a:gd name="T78" fmla="*/ 14 w 21"/>
                <a:gd name="T79" fmla="*/ 19 h 27"/>
                <a:gd name="T80" fmla="*/ 15 w 21"/>
                <a:gd name="T81" fmla="*/ 22 h 27"/>
                <a:gd name="T82" fmla="*/ 14 w 21"/>
                <a:gd name="T83" fmla="*/ 23 h 27"/>
                <a:gd name="T84" fmla="*/ 18 w 21"/>
                <a:gd name="T85" fmla="*/ 24 h 27"/>
                <a:gd name="T86" fmla="*/ 17 w 21"/>
                <a:gd name="T87" fmla="*/ 24 h 27"/>
                <a:gd name="T88" fmla="*/ 17 w 21"/>
                <a:gd name="T89" fmla="*/ 24 h 27"/>
                <a:gd name="T90" fmla="*/ 18 w 21"/>
                <a:gd name="T91" fmla="*/ 24 h 27"/>
                <a:gd name="T92" fmla="*/ 19 w 21"/>
                <a:gd name="T93" fmla="*/ 20 h 27"/>
                <a:gd name="T94" fmla="*/ 18 w 21"/>
                <a:gd name="T95" fmla="*/ 22 h 27"/>
                <a:gd name="T96" fmla="*/ 17 w 21"/>
                <a:gd name="T97" fmla="*/ 19 h 27"/>
                <a:gd name="T98" fmla="*/ 18 w 21"/>
                <a:gd name="T99" fmla="*/ 16 h 27"/>
                <a:gd name="T100" fmla="*/ 15 w 21"/>
                <a:gd name="T101" fmla="*/ 11 h 27"/>
                <a:gd name="T102" fmla="*/ 15 w 21"/>
                <a:gd name="T103" fmla="*/ 9 h 27"/>
                <a:gd name="T104" fmla="*/ 11 w 21"/>
                <a:gd name="T105" fmla="*/ 9 h 27"/>
                <a:gd name="T106" fmla="*/ 14 w 21"/>
                <a:gd name="T107" fmla="*/ 4 h 27"/>
                <a:gd name="T108" fmla="*/ 12 w 21"/>
                <a:gd name="T109" fmla="*/ 5 h 27"/>
                <a:gd name="T110" fmla="*/ 13 w 21"/>
                <a:gd name="T111" fmla="*/ 2 h 27"/>
                <a:gd name="T112" fmla="*/ 9 w 21"/>
                <a:gd name="T1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" h="27">
                  <a:moveTo>
                    <a:pt x="10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3"/>
                    <a:pt x="6" y="5"/>
                    <a:pt x="4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8" y="7"/>
                    <a:pt x="9" y="6"/>
                    <a:pt x="10" y="5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8" y="6"/>
                    <a:pt x="7" y="7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10" y="8"/>
                    <a:pt x="11" y="8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3" y="8"/>
                  </a:cubicBezTo>
                  <a:cubicBezTo>
                    <a:pt x="13" y="7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8"/>
                    <a:pt x="11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3" y="10"/>
                    <a:pt x="14" y="9"/>
                    <a:pt x="14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3" y="12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4" y="15"/>
                    <a:pt x="15" y="15"/>
                    <a:pt x="15" y="14"/>
                  </a:cubicBezTo>
                  <a:cubicBezTo>
                    <a:pt x="15" y="14"/>
                    <a:pt x="16" y="13"/>
                    <a:pt x="16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4"/>
                    <a:pt x="14" y="14"/>
                  </a:cubicBezTo>
                  <a:cubicBezTo>
                    <a:pt x="14" y="15"/>
                    <a:pt x="14" y="15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15" y="17"/>
                    <a:pt x="15" y="17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4"/>
                    <a:pt x="16" y="23"/>
                  </a:cubicBezTo>
                  <a:cubicBezTo>
                    <a:pt x="16" y="23"/>
                    <a:pt x="16" y="22"/>
                    <a:pt x="16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1"/>
                    <a:pt x="16" y="20"/>
                    <a:pt x="15" y="20"/>
                  </a:cubicBezTo>
                  <a:cubicBezTo>
                    <a:pt x="14" y="20"/>
                    <a:pt x="14" y="20"/>
                    <a:pt x="13" y="20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19"/>
                    <a:pt x="15" y="19"/>
                  </a:cubicBezTo>
                  <a:cubicBezTo>
                    <a:pt x="15" y="18"/>
                    <a:pt x="15" y="18"/>
                    <a:pt x="14" y="18"/>
                  </a:cubicBezTo>
                  <a:cubicBezTo>
                    <a:pt x="14" y="17"/>
                    <a:pt x="13" y="17"/>
                    <a:pt x="13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3" y="18"/>
                    <a:pt x="13" y="18"/>
                    <a:pt x="13" y="17"/>
                  </a:cubicBezTo>
                  <a:cubicBezTo>
                    <a:pt x="12" y="17"/>
                    <a:pt x="12" y="17"/>
                    <a:pt x="11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2" y="16"/>
                    <a:pt x="12" y="16"/>
                  </a:cubicBezTo>
                  <a:cubicBezTo>
                    <a:pt x="13" y="15"/>
                    <a:pt x="13" y="14"/>
                    <a:pt x="12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5"/>
                    <a:pt x="9" y="16"/>
                    <a:pt x="8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9" y="15"/>
                  </a:cubicBezTo>
                  <a:cubicBezTo>
                    <a:pt x="9" y="15"/>
                    <a:pt x="8" y="14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9" y="14"/>
                    <a:pt x="9" y="13"/>
                  </a:cubicBezTo>
                  <a:cubicBezTo>
                    <a:pt x="10" y="13"/>
                    <a:pt x="9" y="12"/>
                    <a:pt x="9" y="12"/>
                  </a:cubicBezTo>
                  <a:cubicBezTo>
                    <a:pt x="9" y="11"/>
                    <a:pt x="8" y="11"/>
                    <a:pt x="7" y="12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5" y="12"/>
                    <a:pt x="5" y="12"/>
                    <a:pt x="4" y="12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4"/>
                    <a:pt x="5" y="12"/>
                    <a:pt x="6" y="10"/>
                  </a:cubicBezTo>
                  <a:cubicBezTo>
                    <a:pt x="7" y="10"/>
                    <a:pt x="7" y="9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9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0"/>
                    <a:pt x="5" y="8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2"/>
                    <a:pt x="5" y="3"/>
                  </a:cubicBezTo>
                  <a:cubicBezTo>
                    <a:pt x="2" y="6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2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7"/>
                    <a:pt x="5" y="17"/>
                    <a:pt x="6" y="16"/>
                  </a:cubicBezTo>
                  <a:cubicBezTo>
                    <a:pt x="7" y="15"/>
                    <a:pt x="8" y="15"/>
                    <a:pt x="9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6" y="14"/>
                    <a:pt x="6" y="15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6" y="16"/>
                    <a:pt x="7" y="17"/>
                    <a:pt x="7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9"/>
                    <a:pt x="10" y="18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5"/>
                    <a:pt x="9" y="16"/>
                    <a:pt x="9" y="17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19"/>
                    <a:pt x="10" y="20"/>
                    <a:pt x="11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3" y="21"/>
                    <a:pt x="13" y="21"/>
                  </a:cubicBezTo>
                  <a:cubicBezTo>
                    <a:pt x="14" y="20"/>
                    <a:pt x="14" y="20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3" y="24"/>
                    <a:pt x="14" y="24"/>
                    <a:pt x="14" y="24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5"/>
                    <a:pt x="14" y="25"/>
                  </a:cubicBezTo>
                  <a:cubicBezTo>
                    <a:pt x="13" y="26"/>
                    <a:pt x="14" y="26"/>
                    <a:pt x="14" y="26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0" y="21"/>
                    <a:pt x="19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9" y="17"/>
                  </a:cubicBezTo>
                  <a:cubicBezTo>
                    <a:pt x="19" y="17"/>
                    <a:pt x="18" y="16"/>
                    <a:pt x="18" y="16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8" y="16"/>
                    <a:pt x="18" y="16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6" y="12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5" y="9"/>
                    <a:pt x="15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0"/>
                    <a:pt x="16" y="10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8"/>
                    <a:pt x="12" y="8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6"/>
                    <a:pt x="11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9" y="6"/>
                    <a:pt x="8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7"/>
                    <a:pt x="12" y="6"/>
                    <a:pt x="13" y="4"/>
                  </a:cubicBezTo>
                  <a:cubicBezTo>
                    <a:pt x="13" y="4"/>
                    <a:pt x="13" y="3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7" y="4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3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1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1" name="Freeform 68">
              <a:extLst>
                <a:ext uri="{FF2B5EF4-FFF2-40B4-BE49-F238E27FC236}">
                  <a16:creationId xmlns:a16="http://schemas.microsoft.com/office/drawing/2014/main" id="{B152504C-5F17-6DD2-D99E-A89937FB5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5" y="4552950"/>
              <a:ext cx="39688" cy="400050"/>
            </a:xfrm>
            <a:custGeom>
              <a:avLst/>
              <a:gdLst>
                <a:gd name="T0" fmla="*/ 4 w 4"/>
                <a:gd name="T1" fmla="*/ 39 h 41"/>
                <a:gd name="T2" fmla="*/ 3 w 4"/>
                <a:gd name="T3" fmla="*/ 22 h 41"/>
                <a:gd name="T4" fmla="*/ 3 w 4"/>
                <a:gd name="T5" fmla="*/ 18 h 41"/>
                <a:gd name="T6" fmla="*/ 4 w 4"/>
                <a:gd name="T7" fmla="*/ 1 h 41"/>
                <a:gd name="T8" fmla="*/ 3 w 4"/>
                <a:gd name="T9" fmla="*/ 0 h 41"/>
                <a:gd name="T10" fmla="*/ 2 w 4"/>
                <a:gd name="T11" fmla="*/ 1 h 41"/>
                <a:gd name="T12" fmla="*/ 1 w 4"/>
                <a:gd name="T13" fmla="*/ 18 h 41"/>
                <a:gd name="T14" fmla="*/ 1 w 4"/>
                <a:gd name="T15" fmla="*/ 22 h 41"/>
                <a:gd name="T16" fmla="*/ 2 w 4"/>
                <a:gd name="T17" fmla="*/ 40 h 41"/>
                <a:gd name="T18" fmla="*/ 3 w 4"/>
                <a:gd name="T19" fmla="*/ 40 h 41"/>
                <a:gd name="T20" fmla="*/ 4 w 4"/>
                <a:gd name="T21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1">
                  <a:moveTo>
                    <a:pt x="4" y="39"/>
                  </a:moveTo>
                  <a:cubicBezTo>
                    <a:pt x="2" y="35"/>
                    <a:pt x="2" y="27"/>
                    <a:pt x="3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3"/>
                    <a:pt x="4" y="7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7"/>
                    <a:pt x="2" y="13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7"/>
                    <a:pt x="0" y="35"/>
                    <a:pt x="2" y="40"/>
                  </a:cubicBezTo>
                  <a:cubicBezTo>
                    <a:pt x="2" y="40"/>
                    <a:pt x="2" y="41"/>
                    <a:pt x="3" y="40"/>
                  </a:cubicBezTo>
                  <a:cubicBezTo>
                    <a:pt x="3" y="40"/>
                    <a:pt x="4" y="40"/>
                    <a:pt x="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2" name="Freeform 69">
              <a:extLst>
                <a:ext uri="{FF2B5EF4-FFF2-40B4-BE49-F238E27FC236}">
                  <a16:creationId xmlns:a16="http://schemas.microsoft.com/office/drawing/2014/main" id="{75DAF256-7DCD-BA39-96BD-43F2C70E9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0" y="4543425"/>
              <a:ext cx="58738" cy="419100"/>
            </a:xfrm>
            <a:custGeom>
              <a:avLst/>
              <a:gdLst>
                <a:gd name="T0" fmla="*/ 5 w 6"/>
                <a:gd name="T1" fmla="*/ 32 h 43"/>
                <a:gd name="T2" fmla="*/ 6 w 6"/>
                <a:gd name="T3" fmla="*/ 19 h 43"/>
                <a:gd name="T4" fmla="*/ 6 w 6"/>
                <a:gd name="T5" fmla="*/ 2 h 43"/>
                <a:gd name="T6" fmla="*/ 4 w 6"/>
                <a:gd name="T7" fmla="*/ 0 h 43"/>
                <a:gd name="T8" fmla="*/ 4 w 6"/>
                <a:gd name="T9" fmla="*/ 0 h 43"/>
                <a:gd name="T10" fmla="*/ 2 w 6"/>
                <a:gd name="T11" fmla="*/ 2 h 43"/>
                <a:gd name="T12" fmla="*/ 2 w 6"/>
                <a:gd name="T13" fmla="*/ 5 h 43"/>
                <a:gd name="T14" fmla="*/ 1 w 6"/>
                <a:gd name="T15" fmla="*/ 19 h 43"/>
                <a:gd name="T16" fmla="*/ 0 w 6"/>
                <a:gd name="T17" fmla="*/ 32 h 43"/>
                <a:gd name="T18" fmla="*/ 2 w 6"/>
                <a:gd name="T19" fmla="*/ 42 h 43"/>
                <a:gd name="T20" fmla="*/ 4 w 6"/>
                <a:gd name="T21" fmla="*/ 43 h 43"/>
                <a:gd name="T22" fmla="*/ 6 w 6"/>
                <a:gd name="T23" fmla="*/ 40 h 43"/>
                <a:gd name="T24" fmla="*/ 3 w 6"/>
                <a:gd name="T25" fmla="*/ 41 h 43"/>
                <a:gd name="T26" fmla="*/ 3 w 6"/>
                <a:gd name="T27" fmla="*/ 41 h 43"/>
                <a:gd name="T28" fmla="*/ 4 w 6"/>
                <a:gd name="T29" fmla="*/ 41 h 43"/>
                <a:gd name="T30" fmla="*/ 4 w 6"/>
                <a:gd name="T31" fmla="*/ 41 h 43"/>
                <a:gd name="T32" fmla="*/ 4 w 6"/>
                <a:gd name="T33" fmla="*/ 40 h 43"/>
                <a:gd name="T34" fmla="*/ 4 w 6"/>
                <a:gd name="T35" fmla="*/ 40 h 43"/>
                <a:gd name="T36" fmla="*/ 4 w 6"/>
                <a:gd name="T37" fmla="*/ 40 h 43"/>
                <a:gd name="T38" fmla="*/ 4 w 6"/>
                <a:gd name="T39" fmla="*/ 41 h 43"/>
                <a:gd name="T40" fmla="*/ 4 w 6"/>
                <a:gd name="T41" fmla="*/ 40 h 43"/>
                <a:gd name="T42" fmla="*/ 4 w 6"/>
                <a:gd name="T43" fmla="*/ 40 h 43"/>
                <a:gd name="T44" fmla="*/ 3 w 6"/>
                <a:gd name="T45" fmla="*/ 41 h 43"/>
                <a:gd name="T46" fmla="*/ 3 w 6"/>
                <a:gd name="T47" fmla="*/ 41 h 43"/>
                <a:gd name="T48" fmla="*/ 3 w 6"/>
                <a:gd name="T49" fmla="*/ 32 h 43"/>
                <a:gd name="T50" fmla="*/ 4 w 6"/>
                <a:gd name="T51" fmla="*/ 19 h 43"/>
                <a:gd name="T52" fmla="*/ 4 w 6"/>
                <a:gd name="T53" fmla="*/ 2 h 43"/>
                <a:gd name="T54" fmla="*/ 4 w 6"/>
                <a:gd name="T55" fmla="*/ 2 h 43"/>
                <a:gd name="T56" fmla="*/ 4 w 6"/>
                <a:gd name="T57" fmla="*/ 2 h 43"/>
                <a:gd name="T58" fmla="*/ 4 w 6"/>
                <a:gd name="T59" fmla="*/ 2 h 43"/>
                <a:gd name="T60" fmla="*/ 4 w 6"/>
                <a:gd name="T61" fmla="*/ 2 h 43"/>
                <a:gd name="T62" fmla="*/ 4 w 6"/>
                <a:gd name="T63" fmla="*/ 2 h 43"/>
                <a:gd name="T64" fmla="*/ 4 w 6"/>
                <a:gd name="T65" fmla="*/ 2 h 43"/>
                <a:gd name="T66" fmla="*/ 4 w 6"/>
                <a:gd name="T67" fmla="*/ 2 h 43"/>
                <a:gd name="T68" fmla="*/ 4 w 6"/>
                <a:gd name="T69" fmla="*/ 2 h 43"/>
                <a:gd name="T70" fmla="*/ 4 w 6"/>
                <a:gd name="T71" fmla="*/ 2 h 43"/>
                <a:gd name="T72" fmla="*/ 4 w 6"/>
                <a:gd name="T73" fmla="*/ 2 h 43"/>
                <a:gd name="T74" fmla="*/ 4 w 6"/>
                <a:gd name="T75" fmla="*/ 2 h 43"/>
                <a:gd name="T76" fmla="*/ 4 w 6"/>
                <a:gd name="T77" fmla="*/ 2 h 43"/>
                <a:gd name="T78" fmla="*/ 4 w 6"/>
                <a:gd name="T79" fmla="*/ 2 h 43"/>
                <a:gd name="T80" fmla="*/ 4 w 6"/>
                <a:gd name="T81" fmla="*/ 19 h 43"/>
                <a:gd name="T82" fmla="*/ 3 w 6"/>
                <a:gd name="T83" fmla="*/ 23 h 43"/>
                <a:gd name="T84" fmla="*/ 3 w 6"/>
                <a:gd name="T8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43">
                  <a:moveTo>
                    <a:pt x="5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5" y="38"/>
                    <a:pt x="5" y="35"/>
                    <a:pt x="5" y="32"/>
                  </a:cubicBezTo>
                  <a:cubicBezTo>
                    <a:pt x="5" y="29"/>
                    <a:pt x="5" y="26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5"/>
                    <a:pt x="6" y="10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10"/>
                    <a:pt x="1" y="15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29"/>
                    <a:pt x="0" y="32"/>
                  </a:cubicBezTo>
                  <a:cubicBezTo>
                    <a:pt x="0" y="36"/>
                    <a:pt x="0" y="39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3"/>
                    <a:pt x="3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38"/>
                    <a:pt x="3" y="35"/>
                    <a:pt x="3" y="32"/>
                  </a:cubicBezTo>
                  <a:cubicBezTo>
                    <a:pt x="3" y="29"/>
                    <a:pt x="3" y="26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5"/>
                    <a:pt x="4" y="10"/>
                    <a:pt x="4" y="5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10"/>
                    <a:pt x="3" y="15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6"/>
                    <a:pt x="2" y="29"/>
                    <a:pt x="2" y="32"/>
                  </a:cubicBezTo>
                  <a:cubicBezTo>
                    <a:pt x="2" y="35"/>
                    <a:pt x="2" y="38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lnTo>
                    <a:pt x="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3" name="Freeform 70">
              <a:extLst>
                <a:ext uri="{FF2B5EF4-FFF2-40B4-BE49-F238E27FC236}">
                  <a16:creationId xmlns:a16="http://schemas.microsoft.com/office/drawing/2014/main" id="{33837704-9A9B-CC87-3919-F251B97AF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950" y="4475163"/>
              <a:ext cx="127000" cy="117475"/>
            </a:xfrm>
            <a:custGeom>
              <a:avLst/>
              <a:gdLst>
                <a:gd name="T0" fmla="*/ 12 w 13"/>
                <a:gd name="T1" fmla="*/ 11 h 12"/>
                <a:gd name="T2" fmla="*/ 7 w 13"/>
                <a:gd name="T3" fmla="*/ 2 h 12"/>
                <a:gd name="T4" fmla="*/ 5 w 13"/>
                <a:gd name="T5" fmla="*/ 0 h 12"/>
                <a:gd name="T6" fmla="*/ 5 w 13"/>
                <a:gd name="T7" fmla="*/ 2 h 12"/>
                <a:gd name="T8" fmla="*/ 2 w 13"/>
                <a:gd name="T9" fmla="*/ 6 h 12"/>
                <a:gd name="T10" fmla="*/ 0 w 13"/>
                <a:gd name="T11" fmla="*/ 11 h 12"/>
                <a:gd name="T12" fmla="*/ 0 w 13"/>
                <a:gd name="T13" fmla="*/ 12 h 12"/>
                <a:gd name="T14" fmla="*/ 0 w 13"/>
                <a:gd name="T15" fmla="*/ 12 h 12"/>
                <a:gd name="T16" fmla="*/ 2 w 13"/>
                <a:gd name="T17" fmla="*/ 11 h 12"/>
                <a:gd name="T18" fmla="*/ 4 w 13"/>
                <a:gd name="T19" fmla="*/ 7 h 12"/>
                <a:gd name="T20" fmla="*/ 6 w 13"/>
                <a:gd name="T21" fmla="*/ 4 h 12"/>
                <a:gd name="T22" fmla="*/ 11 w 13"/>
                <a:gd name="T23" fmla="*/ 12 h 12"/>
                <a:gd name="T24" fmla="*/ 11 w 13"/>
                <a:gd name="T25" fmla="*/ 12 h 12"/>
                <a:gd name="T26" fmla="*/ 12 w 13"/>
                <a:gd name="T27" fmla="*/ 12 h 12"/>
                <a:gd name="T28" fmla="*/ 12 w 13"/>
                <a:gd name="T2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12" y="11"/>
                  </a:moveTo>
                  <a:cubicBezTo>
                    <a:pt x="10" y="8"/>
                    <a:pt x="9" y="5"/>
                    <a:pt x="7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3" y="5"/>
                    <a:pt x="2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2" y="11"/>
                  </a:cubicBezTo>
                  <a:cubicBezTo>
                    <a:pt x="2" y="10"/>
                    <a:pt x="3" y="9"/>
                    <a:pt x="4" y="7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7" y="7"/>
                    <a:pt x="9" y="9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2" y="12"/>
                    <a:pt x="13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4" name="Freeform 71">
              <a:extLst>
                <a:ext uri="{FF2B5EF4-FFF2-40B4-BE49-F238E27FC236}">
                  <a16:creationId xmlns:a16="http://schemas.microsoft.com/office/drawing/2014/main" id="{22302B68-0B3F-3FF1-CB95-45343819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4454525"/>
              <a:ext cx="157163" cy="157163"/>
            </a:xfrm>
            <a:custGeom>
              <a:avLst/>
              <a:gdLst>
                <a:gd name="T0" fmla="*/ 15 w 16"/>
                <a:gd name="T1" fmla="*/ 12 h 16"/>
                <a:gd name="T2" fmla="*/ 10 w 16"/>
                <a:gd name="T3" fmla="*/ 4 h 16"/>
                <a:gd name="T4" fmla="*/ 7 w 16"/>
                <a:gd name="T5" fmla="*/ 0 h 16"/>
                <a:gd name="T6" fmla="*/ 6 w 16"/>
                <a:gd name="T7" fmla="*/ 3 h 16"/>
                <a:gd name="T8" fmla="*/ 3 w 16"/>
                <a:gd name="T9" fmla="*/ 7 h 16"/>
                <a:gd name="T10" fmla="*/ 2 w 16"/>
                <a:gd name="T11" fmla="*/ 13 h 16"/>
                <a:gd name="T12" fmla="*/ 0 w 16"/>
                <a:gd name="T13" fmla="*/ 13 h 16"/>
                <a:gd name="T14" fmla="*/ 2 w 16"/>
                <a:gd name="T15" fmla="*/ 15 h 16"/>
                <a:gd name="T16" fmla="*/ 2 w 16"/>
                <a:gd name="T17" fmla="*/ 14 h 16"/>
                <a:gd name="T18" fmla="*/ 3 w 16"/>
                <a:gd name="T19" fmla="*/ 15 h 16"/>
                <a:gd name="T20" fmla="*/ 5 w 16"/>
                <a:gd name="T21" fmla="*/ 14 h 16"/>
                <a:gd name="T22" fmla="*/ 7 w 16"/>
                <a:gd name="T23" fmla="*/ 10 h 16"/>
                <a:gd name="T24" fmla="*/ 8 w 16"/>
                <a:gd name="T25" fmla="*/ 6 h 16"/>
                <a:gd name="T26" fmla="*/ 12 w 16"/>
                <a:gd name="T27" fmla="*/ 15 h 16"/>
                <a:gd name="T28" fmla="*/ 11 w 16"/>
                <a:gd name="T29" fmla="*/ 15 h 16"/>
                <a:gd name="T30" fmla="*/ 13 w 16"/>
                <a:gd name="T31" fmla="*/ 16 h 16"/>
                <a:gd name="T32" fmla="*/ 15 w 16"/>
                <a:gd name="T33" fmla="*/ 15 h 16"/>
                <a:gd name="T34" fmla="*/ 16 w 16"/>
                <a:gd name="T35" fmla="*/ 13 h 16"/>
                <a:gd name="T36" fmla="*/ 14 w 16"/>
                <a:gd name="T37" fmla="*/ 13 h 16"/>
                <a:gd name="T38" fmla="*/ 14 w 16"/>
                <a:gd name="T39" fmla="*/ 13 h 16"/>
                <a:gd name="T40" fmla="*/ 13 w 16"/>
                <a:gd name="T41" fmla="*/ 13 h 16"/>
                <a:gd name="T42" fmla="*/ 13 w 16"/>
                <a:gd name="T43" fmla="*/ 14 h 16"/>
                <a:gd name="T44" fmla="*/ 13 w 16"/>
                <a:gd name="T45" fmla="*/ 13 h 16"/>
                <a:gd name="T46" fmla="*/ 13 w 16"/>
                <a:gd name="T47" fmla="*/ 13 h 16"/>
                <a:gd name="T48" fmla="*/ 13 w 16"/>
                <a:gd name="T49" fmla="*/ 13 h 16"/>
                <a:gd name="T50" fmla="*/ 14 w 16"/>
                <a:gd name="T51" fmla="*/ 14 h 16"/>
                <a:gd name="T52" fmla="*/ 13 w 16"/>
                <a:gd name="T53" fmla="*/ 13 h 16"/>
                <a:gd name="T54" fmla="*/ 13 w 16"/>
                <a:gd name="T55" fmla="*/ 13 h 16"/>
                <a:gd name="T56" fmla="*/ 13 w 16"/>
                <a:gd name="T57" fmla="*/ 13 h 16"/>
                <a:gd name="T58" fmla="*/ 13 w 16"/>
                <a:gd name="T59" fmla="*/ 13 h 16"/>
                <a:gd name="T60" fmla="*/ 13 w 16"/>
                <a:gd name="T61" fmla="*/ 13 h 16"/>
                <a:gd name="T62" fmla="*/ 13 w 16"/>
                <a:gd name="T63" fmla="*/ 14 h 16"/>
                <a:gd name="T64" fmla="*/ 13 w 16"/>
                <a:gd name="T65" fmla="*/ 13 h 16"/>
                <a:gd name="T66" fmla="*/ 13 w 16"/>
                <a:gd name="T67" fmla="*/ 13 h 16"/>
                <a:gd name="T68" fmla="*/ 14 w 16"/>
                <a:gd name="T69" fmla="*/ 13 h 16"/>
                <a:gd name="T70" fmla="*/ 9 w 16"/>
                <a:gd name="T71" fmla="*/ 6 h 16"/>
                <a:gd name="T72" fmla="*/ 7 w 16"/>
                <a:gd name="T73" fmla="*/ 6 h 16"/>
                <a:gd name="T74" fmla="*/ 5 w 16"/>
                <a:gd name="T75" fmla="*/ 9 h 16"/>
                <a:gd name="T76" fmla="*/ 2 w 16"/>
                <a:gd name="T77" fmla="*/ 13 h 16"/>
                <a:gd name="T78" fmla="*/ 3 w 16"/>
                <a:gd name="T79" fmla="*/ 13 h 16"/>
                <a:gd name="T80" fmla="*/ 3 w 16"/>
                <a:gd name="T81" fmla="*/ 13 h 16"/>
                <a:gd name="T82" fmla="*/ 3 w 16"/>
                <a:gd name="T83" fmla="*/ 13 h 16"/>
                <a:gd name="T84" fmla="*/ 3 w 16"/>
                <a:gd name="T85" fmla="*/ 13 h 16"/>
                <a:gd name="T86" fmla="*/ 3 w 16"/>
                <a:gd name="T87" fmla="*/ 13 h 16"/>
                <a:gd name="T88" fmla="*/ 3 w 16"/>
                <a:gd name="T89" fmla="*/ 13 h 16"/>
                <a:gd name="T90" fmla="*/ 3 w 16"/>
                <a:gd name="T91" fmla="*/ 13 h 16"/>
                <a:gd name="T92" fmla="*/ 3 w 16"/>
                <a:gd name="T93" fmla="*/ 13 h 16"/>
                <a:gd name="T94" fmla="*/ 3 w 16"/>
                <a:gd name="T95" fmla="*/ 13 h 16"/>
                <a:gd name="T96" fmla="*/ 3 w 16"/>
                <a:gd name="T97" fmla="*/ 13 h 16"/>
                <a:gd name="T98" fmla="*/ 3 w 16"/>
                <a:gd name="T99" fmla="*/ 13 h 16"/>
                <a:gd name="T100" fmla="*/ 3 w 16"/>
                <a:gd name="T101" fmla="*/ 13 h 16"/>
                <a:gd name="T102" fmla="*/ 5 w 16"/>
                <a:gd name="T103" fmla="*/ 9 h 16"/>
                <a:gd name="T104" fmla="*/ 8 w 16"/>
                <a:gd name="T105" fmla="*/ 4 h 16"/>
                <a:gd name="T106" fmla="*/ 7 w 16"/>
                <a:gd name="T107" fmla="*/ 2 h 16"/>
                <a:gd name="T108" fmla="*/ 8 w 16"/>
                <a:gd name="T109" fmla="*/ 5 h 16"/>
                <a:gd name="T110" fmla="*/ 13 w 16"/>
                <a:gd name="T111" fmla="*/ 14 h 16"/>
                <a:gd name="T112" fmla="*/ 14 w 16"/>
                <a:gd name="T1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" h="16">
                  <a:moveTo>
                    <a:pt x="14" y="13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3" y="9"/>
                    <a:pt x="12" y="7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2" y="9"/>
                    <a:pt x="1" y="10"/>
                    <a:pt x="1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4" y="15"/>
                    <a:pt x="4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6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9"/>
                    <a:pt x="10" y="12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6" y="14"/>
                    <a:pt x="16" y="13"/>
                  </a:cubicBezTo>
                  <a:cubicBezTo>
                    <a:pt x="16" y="13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1"/>
                    <a:pt x="10" y="8"/>
                    <a:pt x="9" y="6"/>
                  </a:cubicBezTo>
                  <a:cubicBezTo>
                    <a:pt x="9" y="5"/>
                    <a:pt x="8" y="5"/>
                    <a:pt x="8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0"/>
                    <a:pt x="5" y="9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8"/>
                    <a:pt x="11" y="11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lnTo>
                    <a:pt x="1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5" name="Freeform 72">
              <a:extLst>
                <a:ext uri="{FF2B5EF4-FFF2-40B4-BE49-F238E27FC236}">
                  <a16:creationId xmlns:a16="http://schemas.microsoft.com/office/drawing/2014/main" id="{7DDEE04C-6458-1BC1-73FC-ED0E8EEBC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2000" y="4289425"/>
              <a:ext cx="234950" cy="527050"/>
            </a:xfrm>
            <a:custGeom>
              <a:avLst/>
              <a:gdLst>
                <a:gd name="T0" fmla="*/ 6 w 24"/>
                <a:gd name="T1" fmla="*/ 53 h 54"/>
                <a:gd name="T2" fmla="*/ 7 w 24"/>
                <a:gd name="T3" fmla="*/ 54 h 54"/>
                <a:gd name="T4" fmla="*/ 8 w 24"/>
                <a:gd name="T5" fmla="*/ 52 h 54"/>
                <a:gd name="T6" fmla="*/ 23 w 24"/>
                <a:gd name="T7" fmla="*/ 2 h 54"/>
                <a:gd name="T8" fmla="*/ 23 w 24"/>
                <a:gd name="T9" fmla="*/ 0 h 54"/>
                <a:gd name="T10" fmla="*/ 22 w 24"/>
                <a:gd name="T11" fmla="*/ 0 h 54"/>
                <a:gd name="T12" fmla="*/ 6 w 24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4">
                  <a:moveTo>
                    <a:pt x="6" y="53"/>
                  </a:moveTo>
                  <a:cubicBezTo>
                    <a:pt x="6" y="54"/>
                    <a:pt x="7" y="54"/>
                    <a:pt x="7" y="54"/>
                  </a:cubicBezTo>
                  <a:cubicBezTo>
                    <a:pt x="8" y="54"/>
                    <a:pt x="8" y="53"/>
                    <a:pt x="8" y="52"/>
                  </a:cubicBezTo>
                  <a:cubicBezTo>
                    <a:pt x="2" y="39"/>
                    <a:pt x="11" y="11"/>
                    <a:pt x="23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9" y="10"/>
                    <a:pt x="0" y="39"/>
                    <a:pt x="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6" name="Freeform 73">
              <a:extLst>
                <a:ext uri="{FF2B5EF4-FFF2-40B4-BE49-F238E27FC236}">
                  <a16:creationId xmlns:a16="http://schemas.microsoft.com/office/drawing/2014/main" id="{BE83CEB5-CF93-BF78-8216-DBCF8F31B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2163" y="4279900"/>
              <a:ext cx="214313" cy="546100"/>
            </a:xfrm>
            <a:custGeom>
              <a:avLst/>
              <a:gdLst>
                <a:gd name="T0" fmla="*/ 2 w 22"/>
                <a:gd name="T1" fmla="*/ 55 h 56"/>
                <a:gd name="T2" fmla="*/ 5 w 22"/>
                <a:gd name="T3" fmla="*/ 56 h 56"/>
                <a:gd name="T4" fmla="*/ 6 w 22"/>
                <a:gd name="T5" fmla="*/ 54 h 56"/>
                <a:gd name="T6" fmla="*/ 5 w 22"/>
                <a:gd name="T7" fmla="*/ 53 h 56"/>
                <a:gd name="T8" fmla="*/ 4 w 22"/>
                <a:gd name="T9" fmla="*/ 43 h 56"/>
                <a:gd name="T10" fmla="*/ 21 w 22"/>
                <a:gd name="T11" fmla="*/ 4 h 56"/>
                <a:gd name="T12" fmla="*/ 22 w 22"/>
                <a:gd name="T13" fmla="*/ 2 h 56"/>
                <a:gd name="T14" fmla="*/ 20 w 22"/>
                <a:gd name="T15" fmla="*/ 1 h 56"/>
                <a:gd name="T16" fmla="*/ 20 w 22"/>
                <a:gd name="T17" fmla="*/ 0 h 56"/>
                <a:gd name="T18" fmla="*/ 19 w 22"/>
                <a:gd name="T19" fmla="*/ 1 h 56"/>
                <a:gd name="T20" fmla="*/ 5 w 22"/>
                <a:gd name="T21" fmla="*/ 19 h 56"/>
                <a:gd name="T22" fmla="*/ 2 w 22"/>
                <a:gd name="T23" fmla="*/ 55 h 56"/>
                <a:gd name="T24" fmla="*/ 3 w 22"/>
                <a:gd name="T25" fmla="*/ 54 h 56"/>
                <a:gd name="T26" fmla="*/ 2 w 22"/>
                <a:gd name="T27" fmla="*/ 43 h 56"/>
                <a:gd name="T28" fmla="*/ 20 w 22"/>
                <a:gd name="T29" fmla="*/ 2 h 56"/>
                <a:gd name="T30" fmla="*/ 20 w 22"/>
                <a:gd name="T31" fmla="*/ 2 h 56"/>
                <a:gd name="T32" fmla="*/ 20 w 22"/>
                <a:gd name="T33" fmla="*/ 2 h 56"/>
                <a:gd name="T34" fmla="*/ 20 w 22"/>
                <a:gd name="T35" fmla="*/ 2 h 56"/>
                <a:gd name="T36" fmla="*/ 19 w 22"/>
                <a:gd name="T37" fmla="*/ 2 h 56"/>
                <a:gd name="T38" fmla="*/ 20 w 22"/>
                <a:gd name="T39" fmla="*/ 2 h 56"/>
                <a:gd name="T40" fmla="*/ 20 w 22"/>
                <a:gd name="T41" fmla="*/ 2 h 56"/>
                <a:gd name="T42" fmla="*/ 19 w 22"/>
                <a:gd name="T43" fmla="*/ 2 h 56"/>
                <a:gd name="T44" fmla="*/ 20 w 22"/>
                <a:gd name="T45" fmla="*/ 2 h 56"/>
                <a:gd name="T46" fmla="*/ 20 w 22"/>
                <a:gd name="T47" fmla="*/ 2 h 56"/>
                <a:gd name="T48" fmla="*/ 19 w 22"/>
                <a:gd name="T49" fmla="*/ 2 h 56"/>
                <a:gd name="T50" fmla="*/ 20 w 22"/>
                <a:gd name="T51" fmla="*/ 2 h 56"/>
                <a:gd name="T52" fmla="*/ 7 w 22"/>
                <a:gd name="T53" fmla="*/ 20 h 56"/>
                <a:gd name="T54" fmla="*/ 4 w 22"/>
                <a:gd name="T55" fmla="*/ 54 h 56"/>
                <a:gd name="T56" fmla="*/ 4 w 22"/>
                <a:gd name="T57" fmla="*/ 54 h 56"/>
                <a:gd name="T58" fmla="*/ 4 w 22"/>
                <a:gd name="T59" fmla="*/ 54 h 56"/>
                <a:gd name="T60" fmla="*/ 4 w 22"/>
                <a:gd name="T61" fmla="*/ 54 h 56"/>
                <a:gd name="T62" fmla="*/ 4 w 22"/>
                <a:gd name="T63" fmla="*/ 54 h 56"/>
                <a:gd name="T64" fmla="*/ 4 w 22"/>
                <a:gd name="T65" fmla="*/ 54 h 56"/>
                <a:gd name="T66" fmla="*/ 4 w 22"/>
                <a:gd name="T67" fmla="*/ 54 h 56"/>
                <a:gd name="T68" fmla="*/ 4 w 22"/>
                <a:gd name="T69" fmla="*/ 54 h 56"/>
                <a:gd name="T70" fmla="*/ 4 w 22"/>
                <a:gd name="T71" fmla="*/ 54 h 56"/>
                <a:gd name="T72" fmla="*/ 4 w 22"/>
                <a:gd name="T73" fmla="*/ 54 h 56"/>
                <a:gd name="T74" fmla="*/ 4 w 22"/>
                <a:gd name="T75" fmla="*/ 54 h 56"/>
                <a:gd name="T76" fmla="*/ 4 w 22"/>
                <a:gd name="T77" fmla="*/ 54 h 56"/>
                <a:gd name="T78" fmla="*/ 3 w 22"/>
                <a:gd name="T79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" h="56">
                  <a:moveTo>
                    <a:pt x="3" y="54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3" y="56"/>
                    <a:pt x="4" y="56"/>
                  </a:cubicBezTo>
                  <a:cubicBezTo>
                    <a:pt x="4" y="56"/>
                    <a:pt x="5" y="56"/>
                    <a:pt x="5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6"/>
                    <a:pt x="6" y="55"/>
                    <a:pt x="6" y="54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0"/>
                    <a:pt x="4" y="47"/>
                    <a:pt x="4" y="43"/>
                  </a:cubicBezTo>
                  <a:cubicBezTo>
                    <a:pt x="4" y="36"/>
                    <a:pt x="6" y="28"/>
                    <a:pt x="9" y="21"/>
                  </a:cubicBezTo>
                  <a:cubicBezTo>
                    <a:pt x="12" y="14"/>
                    <a:pt x="16" y="7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4"/>
                    <a:pt x="8" y="11"/>
                    <a:pt x="5" y="19"/>
                  </a:cubicBezTo>
                  <a:cubicBezTo>
                    <a:pt x="2" y="27"/>
                    <a:pt x="0" y="35"/>
                    <a:pt x="0" y="43"/>
                  </a:cubicBezTo>
                  <a:cubicBezTo>
                    <a:pt x="0" y="47"/>
                    <a:pt x="0" y="51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1"/>
                    <a:pt x="2" y="47"/>
                    <a:pt x="2" y="43"/>
                  </a:cubicBezTo>
                  <a:cubicBezTo>
                    <a:pt x="2" y="36"/>
                    <a:pt x="4" y="27"/>
                    <a:pt x="7" y="20"/>
                  </a:cubicBezTo>
                  <a:cubicBezTo>
                    <a:pt x="10" y="12"/>
                    <a:pt x="15" y="6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4" y="6"/>
                    <a:pt x="10" y="12"/>
                    <a:pt x="7" y="20"/>
                  </a:cubicBezTo>
                  <a:cubicBezTo>
                    <a:pt x="4" y="27"/>
                    <a:pt x="2" y="36"/>
                    <a:pt x="2" y="43"/>
                  </a:cubicBezTo>
                  <a:cubicBezTo>
                    <a:pt x="2" y="47"/>
                    <a:pt x="2" y="5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lnTo>
                    <a:pt x="3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7" name="Freeform 74">
              <a:extLst>
                <a:ext uri="{FF2B5EF4-FFF2-40B4-BE49-F238E27FC236}">
                  <a16:creationId xmlns:a16="http://schemas.microsoft.com/office/drawing/2014/main" id="{66D6A7BA-7BB2-B6A3-5FCD-7CD2A68C1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2475" y="4748213"/>
              <a:ext cx="155575" cy="146050"/>
            </a:xfrm>
            <a:custGeom>
              <a:avLst/>
              <a:gdLst>
                <a:gd name="T0" fmla="*/ 0 w 16"/>
                <a:gd name="T1" fmla="*/ 5 h 15"/>
                <a:gd name="T2" fmla="*/ 8 w 16"/>
                <a:gd name="T3" fmla="*/ 15 h 15"/>
                <a:gd name="T4" fmla="*/ 9 w 16"/>
                <a:gd name="T5" fmla="*/ 15 h 15"/>
                <a:gd name="T6" fmla="*/ 10 w 16"/>
                <a:gd name="T7" fmla="*/ 15 h 15"/>
                <a:gd name="T8" fmla="*/ 14 w 16"/>
                <a:gd name="T9" fmla="*/ 5 h 15"/>
                <a:gd name="T10" fmla="*/ 15 w 16"/>
                <a:gd name="T11" fmla="*/ 1 h 15"/>
                <a:gd name="T12" fmla="*/ 15 w 16"/>
                <a:gd name="T13" fmla="*/ 0 h 15"/>
                <a:gd name="T14" fmla="*/ 14 w 16"/>
                <a:gd name="T15" fmla="*/ 1 h 15"/>
                <a:gd name="T16" fmla="*/ 12 w 16"/>
                <a:gd name="T17" fmla="*/ 4 h 15"/>
                <a:gd name="T18" fmla="*/ 9 w 16"/>
                <a:gd name="T19" fmla="*/ 12 h 15"/>
                <a:gd name="T20" fmla="*/ 4 w 16"/>
                <a:gd name="T21" fmla="*/ 9 h 15"/>
                <a:gd name="T22" fmla="*/ 2 w 16"/>
                <a:gd name="T23" fmla="*/ 5 h 15"/>
                <a:gd name="T24" fmla="*/ 2 w 16"/>
                <a:gd name="T25" fmla="*/ 4 h 15"/>
                <a:gd name="T26" fmla="*/ 0 w 16"/>
                <a:gd name="T27" fmla="*/ 4 h 15"/>
                <a:gd name="T28" fmla="*/ 0 w 16"/>
                <a:gd name="T2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5">
                  <a:moveTo>
                    <a:pt x="0" y="5"/>
                  </a:moveTo>
                  <a:cubicBezTo>
                    <a:pt x="1" y="9"/>
                    <a:pt x="5" y="13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2"/>
                    <a:pt x="13" y="8"/>
                    <a:pt x="14" y="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10" y="10"/>
                    <a:pt x="9" y="12"/>
                  </a:cubicBezTo>
                  <a:cubicBezTo>
                    <a:pt x="7" y="11"/>
                    <a:pt x="6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8" name="Freeform 75">
              <a:extLst>
                <a:ext uri="{FF2B5EF4-FFF2-40B4-BE49-F238E27FC236}">
                  <a16:creationId xmlns:a16="http://schemas.microsoft.com/office/drawing/2014/main" id="{965410C2-3C39-D602-41B6-A87E01524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4738688"/>
              <a:ext cx="176213" cy="176213"/>
            </a:xfrm>
            <a:custGeom>
              <a:avLst/>
              <a:gdLst>
                <a:gd name="T0" fmla="*/ 0 w 18"/>
                <a:gd name="T1" fmla="*/ 7 h 18"/>
                <a:gd name="T2" fmla="*/ 9 w 18"/>
                <a:gd name="T3" fmla="*/ 17 h 18"/>
                <a:gd name="T4" fmla="*/ 9 w 18"/>
                <a:gd name="T5" fmla="*/ 17 h 18"/>
                <a:gd name="T6" fmla="*/ 12 w 18"/>
                <a:gd name="T7" fmla="*/ 16 h 18"/>
                <a:gd name="T8" fmla="*/ 15 w 18"/>
                <a:gd name="T9" fmla="*/ 6 h 18"/>
                <a:gd name="T10" fmla="*/ 18 w 18"/>
                <a:gd name="T11" fmla="*/ 3 h 18"/>
                <a:gd name="T12" fmla="*/ 18 w 18"/>
                <a:gd name="T13" fmla="*/ 2 h 18"/>
                <a:gd name="T14" fmla="*/ 16 w 18"/>
                <a:gd name="T15" fmla="*/ 0 h 18"/>
                <a:gd name="T16" fmla="*/ 16 w 18"/>
                <a:gd name="T17" fmla="*/ 0 h 18"/>
                <a:gd name="T18" fmla="*/ 13 w 18"/>
                <a:gd name="T19" fmla="*/ 1 h 18"/>
                <a:gd name="T20" fmla="*/ 12 w 18"/>
                <a:gd name="T21" fmla="*/ 5 h 18"/>
                <a:gd name="T22" fmla="*/ 9 w 18"/>
                <a:gd name="T23" fmla="*/ 13 h 18"/>
                <a:gd name="T24" fmla="*/ 10 w 18"/>
                <a:gd name="T25" fmla="*/ 12 h 18"/>
                <a:gd name="T26" fmla="*/ 4 w 18"/>
                <a:gd name="T27" fmla="*/ 5 h 18"/>
                <a:gd name="T28" fmla="*/ 4 w 18"/>
                <a:gd name="T29" fmla="*/ 5 h 18"/>
                <a:gd name="T30" fmla="*/ 2 w 18"/>
                <a:gd name="T31" fmla="*/ 4 h 18"/>
                <a:gd name="T32" fmla="*/ 1 w 18"/>
                <a:gd name="T33" fmla="*/ 4 h 18"/>
                <a:gd name="T34" fmla="*/ 0 w 18"/>
                <a:gd name="T35" fmla="*/ 7 h 18"/>
                <a:gd name="T36" fmla="*/ 0 w 18"/>
                <a:gd name="T37" fmla="*/ 7 h 18"/>
                <a:gd name="T38" fmla="*/ 2 w 18"/>
                <a:gd name="T39" fmla="*/ 6 h 18"/>
                <a:gd name="T40" fmla="*/ 2 w 18"/>
                <a:gd name="T41" fmla="*/ 6 h 18"/>
                <a:gd name="T42" fmla="*/ 2 w 18"/>
                <a:gd name="T43" fmla="*/ 6 h 18"/>
                <a:gd name="T44" fmla="*/ 2 w 18"/>
                <a:gd name="T45" fmla="*/ 6 h 18"/>
                <a:gd name="T46" fmla="*/ 2 w 18"/>
                <a:gd name="T47" fmla="*/ 6 h 18"/>
                <a:gd name="T48" fmla="*/ 2 w 18"/>
                <a:gd name="T49" fmla="*/ 6 h 18"/>
                <a:gd name="T50" fmla="*/ 2 w 18"/>
                <a:gd name="T51" fmla="*/ 6 h 18"/>
                <a:gd name="T52" fmla="*/ 2 w 18"/>
                <a:gd name="T53" fmla="*/ 6 h 18"/>
                <a:gd name="T54" fmla="*/ 2 w 18"/>
                <a:gd name="T55" fmla="*/ 6 h 18"/>
                <a:gd name="T56" fmla="*/ 2 w 18"/>
                <a:gd name="T57" fmla="*/ 6 h 18"/>
                <a:gd name="T58" fmla="*/ 2 w 18"/>
                <a:gd name="T59" fmla="*/ 6 h 18"/>
                <a:gd name="T60" fmla="*/ 2 w 18"/>
                <a:gd name="T61" fmla="*/ 6 h 18"/>
                <a:gd name="T62" fmla="*/ 2 w 18"/>
                <a:gd name="T63" fmla="*/ 6 h 18"/>
                <a:gd name="T64" fmla="*/ 3 w 18"/>
                <a:gd name="T65" fmla="*/ 6 h 18"/>
                <a:gd name="T66" fmla="*/ 5 w 18"/>
                <a:gd name="T67" fmla="*/ 10 h 18"/>
                <a:gd name="T68" fmla="*/ 10 w 18"/>
                <a:gd name="T69" fmla="*/ 15 h 18"/>
                <a:gd name="T70" fmla="*/ 14 w 18"/>
                <a:gd name="T71" fmla="*/ 6 h 18"/>
                <a:gd name="T72" fmla="*/ 14 w 18"/>
                <a:gd name="T73" fmla="*/ 6 h 18"/>
                <a:gd name="T74" fmla="*/ 16 w 18"/>
                <a:gd name="T75" fmla="*/ 2 h 18"/>
                <a:gd name="T76" fmla="*/ 15 w 18"/>
                <a:gd name="T77" fmla="*/ 2 h 18"/>
                <a:gd name="T78" fmla="*/ 15 w 18"/>
                <a:gd name="T79" fmla="*/ 2 h 18"/>
                <a:gd name="T80" fmla="*/ 15 w 18"/>
                <a:gd name="T81" fmla="*/ 2 h 18"/>
                <a:gd name="T82" fmla="*/ 15 w 18"/>
                <a:gd name="T83" fmla="*/ 2 h 18"/>
                <a:gd name="T84" fmla="*/ 15 w 18"/>
                <a:gd name="T85" fmla="*/ 2 h 18"/>
                <a:gd name="T86" fmla="*/ 16 w 18"/>
                <a:gd name="T87" fmla="*/ 2 h 18"/>
                <a:gd name="T88" fmla="*/ 15 w 18"/>
                <a:gd name="T89" fmla="*/ 2 h 18"/>
                <a:gd name="T90" fmla="*/ 15 w 18"/>
                <a:gd name="T91" fmla="*/ 2 h 18"/>
                <a:gd name="T92" fmla="*/ 15 w 18"/>
                <a:gd name="T93" fmla="*/ 2 h 18"/>
                <a:gd name="T94" fmla="*/ 15 w 18"/>
                <a:gd name="T95" fmla="*/ 2 h 18"/>
                <a:gd name="T96" fmla="*/ 15 w 18"/>
                <a:gd name="T97" fmla="*/ 2 h 18"/>
                <a:gd name="T98" fmla="*/ 15 w 18"/>
                <a:gd name="T99" fmla="*/ 2 h 18"/>
                <a:gd name="T100" fmla="*/ 15 w 18"/>
                <a:gd name="T101" fmla="*/ 2 h 18"/>
                <a:gd name="T102" fmla="*/ 14 w 18"/>
                <a:gd name="T103" fmla="*/ 6 h 18"/>
                <a:gd name="T104" fmla="*/ 10 w 18"/>
                <a:gd name="T105" fmla="*/ 15 h 18"/>
                <a:gd name="T106" fmla="*/ 10 w 18"/>
                <a:gd name="T107" fmla="*/ 16 h 18"/>
                <a:gd name="T108" fmla="*/ 10 w 18"/>
                <a:gd name="T109" fmla="*/ 15 h 18"/>
                <a:gd name="T110" fmla="*/ 5 w 18"/>
                <a:gd name="T111" fmla="*/ 11 h 18"/>
                <a:gd name="T112" fmla="*/ 2 w 18"/>
                <a:gd name="T11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" h="18">
                  <a:moveTo>
                    <a:pt x="1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2" y="11"/>
                    <a:pt x="4" y="12"/>
                  </a:cubicBezTo>
                  <a:cubicBezTo>
                    <a:pt x="5" y="14"/>
                    <a:pt x="7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1" y="18"/>
                    <a:pt x="11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3"/>
                    <a:pt x="15" y="10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8"/>
                    <a:pt x="10" y="11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8" y="10"/>
                    <a:pt x="6" y="9"/>
                  </a:cubicBezTo>
                  <a:cubicBezTo>
                    <a:pt x="5" y="8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0" y="15"/>
                    <a:pt x="10" y="14"/>
                    <a:pt x="11" y="14"/>
                  </a:cubicBezTo>
                  <a:cubicBezTo>
                    <a:pt x="12" y="12"/>
                    <a:pt x="13" y="9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9"/>
                    <a:pt x="12" y="12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4"/>
                    <a:pt x="7" y="12"/>
                    <a:pt x="5" y="11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49" name="Freeform 76">
              <a:extLst>
                <a:ext uri="{FF2B5EF4-FFF2-40B4-BE49-F238E27FC236}">
                  <a16:creationId xmlns:a16="http://schemas.microsoft.com/office/drawing/2014/main" id="{04C2B53A-EB5A-5814-6689-9D9A1B4B3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59738" y="3673475"/>
              <a:ext cx="185738" cy="350838"/>
            </a:xfrm>
            <a:custGeom>
              <a:avLst/>
              <a:gdLst>
                <a:gd name="T0" fmla="*/ 0 w 19"/>
                <a:gd name="T1" fmla="*/ 1 h 36"/>
                <a:gd name="T2" fmla="*/ 0 w 19"/>
                <a:gd name="T3" fmla="*/ 3 h 36"/>
                <a:gd name="T4" fmla="*/ 1 w 19"/>
                <a:gd name="T5" fmla="*/ 3 h 36"/>
                <a:gd name="T6" fmla="*/ 8 w 19"/>
                <a:gd name="T7" fmla="*/ 5 h 36"/>
                <a:gd name="T8" fmla="*/ 12 w 19"/>
                <a:gd name="T9" fmla="*/ 13 h 36"/>
                <a:gd name="T10" fmla="*/ 8 w 19"/>
                <a:gd name="T11" fmla="*/ 12 h 36"/>
                <a:gd name="T12" fmla="*/ 4 w 19"/>
                <a:gd name="T13" fmla="*/ 15 h 36"/>
                <a:gd name="T14" fmla="*/ 11 w 19"/>
                <a:gd name="T15" fmla="*/ 21 h 36"/>
                <a:gd name="T16" fmla="*/ 14 w 19"/>
                <a:gd name="T17" fmla="*/ 18 h 36"/>
                <a:gd name="T18" fmla="*/ 14 w 19"/>
                <a:gd name="T19" fmla="*/ 17 h 36"/>
                <a:gd name="T20" fmla="*/ 14 w 19"/>
                <a:gd name="T21" fmla="*/ 18 h 36"/>
                <a:gd name="T22" fmla="*/ 17 w 19"/>
                <a:gd name="T23" fmla="*/ 27 h 36"/>
                <a:gd name="T24" fmla="*/ 16 w 19"/>
                <a:gd name="T25" fmla="*/ 34 h 36"/>
                <a:gd name="T26" fmla="*/ 16 w 19"/>
                <a:gd name="T27" fmla="*/ 34 h 36"/>
                <a:gd name="T28" fmla="*/ 16 w 19"/>
                <a:gd name="T29" fmla="*/ 35 h 36"/>
                <a:gd name="T30" fmla="*/ 18 w 19"/>
                <a:gd name="T31" fmla="*/ 35 h 36"/>
                <a:gd name="T32" fmla="*/ 19 w 19"/>
                <a:gd name="T33" fmla="*/ 27 h 36"/>
                <a:gd name="T34" fmla="*/ 16 w 19"/>
                <a:gd name="T35" fmla="*/ 16 h 36"/>
                <a:gd name="T36" fmla="*/ 14 w 19"/>
                <a:gd name="T37" fmla="*/ 14 h 36"/>
                <a:gd name="T38" fmla="*/ 9 w 19"/>
                <a:gd name="T39" fmla="*/ 4 h 36"/>
                <a:gd name="T40" fmla="*/ 0 w 19"/>
                <a:gd name="T41" fmla="*/ 1 h 36"/>
                <a:gd name="T42" fmla="*/ 11 w 19"/>
                <a:gd name="T43" fmla="*/ 19 h 36"/>
                <a:gd name="T44" fmla="*/ 6 w 19"/>
                <a:gd name="T45" fmla="*/ 15 h 36"/>
                <a:gd name="T46" fmla="*/ 8 w 19"/>
                <a:gd name="T47" fmla="*/ 14 h 36"/>
                <a:gd name="T48" fmla="*/ 12 w 19"/>
                <a:gd name="T49" fmla="*/ 16 h 36"/>
                <a:gd name="T50" fmla="*/ 12 w 19"/>
                <a:gd name="T51" fmla="*/ 17 h 36"/>
                <a:gd name="T52" fmla="*/ 11 w 19"/>
                <a:gd name="T53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6">
                  <a:moveTo>
                    <a:pt x="0" y="1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4" y="2"/>
                    <a:pt x="7" y="4"/>
                    <a:pt x="8" y="5"/>
                  </a:cubicBezTo>
                  <a:cubicBezTo>
                    <a:pt x="10" y="7"/>
                    <a:pt x="12" y="10"/>
                    <a:pt x="12" y="13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7"/>
                    <a:pt x="8" y="20"/>
                    <a:pt x="11" y="21"/>
                  </a:cubicBezTo>
                  <a:cubicBezTo>
                    <a:pt x="13" y="21"/>
                    <a:pt x="14" y="20"/>
                    <a:pt x="14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20"/>
                    <a:pt x="17" y="23"/>
                    <a:pt x="17" y="27"/>
                  </a:cubicBezTo>
                  <a:cubicBezTo>
                    <a:pt x="17" y="29"/>
                    <a:pt x="17" y="31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6"/>
                    <a:pt x="18" y="35"/>
                    <a:pt x="18" y="35"/>
                  </a:cubicBezTo>
                  <a:cubicBezTo>
                    <a:pt x="19" y="32"/>
                    <a:pt x="19" y="29"/>
                    <a:pt x="19" y="27"/>
                  </a:cubicBezTo>
                  <a:cubicBezTo>
                    <a:pt x="19" y="23"/>
                    <a:pt x="18" y="19"/>
                    <a:pt x="16" y="16"/>
                  </a:cubicBezTo>
                  <a:cubicBezTo>
                    <a:pt x="16" y="16"/>
                    <a:pt x="15" y="15"/>
                    <a:pt x="14" y="14"/>
                  </a:cubicBezTo>
                  <a:cubicBezTo>
                    <a:pt x="14" y="10"/>
                    <a:pt x="12" y="6"/>
                    <a:pt x="9" y="4"/>
                  </a:cubicBezTo>
                  <a:cubicBezTo>
                    <a:pt x="7" y="1"/>
                    <a:pt x="4" y="0"/>
                    <a:pt x="0" y="1"/>
                  </a:cubicBezTo>
                  <a:close/>
                  <a:moveTo>
                    <a:pt x="11" y="19"/>
                  </a:moveTo>
                  <a:cubicBezTo>
                    <a:pt x="9" y="19"/>
                    <a:pt x="6" y="16"/>
                    <a:pt x="6" y="15"/>
                  </a:cubicBezTo>
                  <a:cubicBezTo>
                    <a:pt x="6" y="15"/>
                    <a:pt x="6" y="14"/>
                    <a:pt x="8" y="14"/>
                  </a:cubicBezTo>
                  <a:cubicBezTo>
                    <a:pt x="9" y="14"/>
                    <a:pt x="11" y="14"/>
                    <a:pt x="12" y="16"/>
                  </a:cubicBezTo>
                  <a:cubicBezTo>
                    <a:pt x="12" y="16"/>
                    <a:pt x="12" y="17"/>
                    <a:pt x="12" y="17"/>
                  </a:cubicBezTo>
                  <a:cubicBezTo>
                    <a:pt x="12" y="19"/>
                    <a:pt x="11" y="19"/>
                    <a:pt x="1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0" name="Freeform 77">
              <a:extLst>
                <a:ext uri="{FF2B5EF4-FFF2-40B4-BE49-F238E27FC236}">
                  <a16:creationId xmlns:a16="http://schemas.microsoft.com/office/drawing/2014/main" id="{6730625A-B967-DF63-3BC8-72CF6F48E4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0688" y="3673475"/>
              <a:ext cx="223838" cy="361950"/>
            </a:xfrm>
            <a:custGeom>
              <a:avLst/>
              <a:gdLst>
                <a:gd name="T0" fmla="*/ 1 w 23"/>
                <a:gd name="T1" fmla="*/ 3 h 37"/>
                <a:gd name="T2" fmla="*/ 5 w 23"/>
                <a:gd name="T3" fmla="*/ 4 h 37"/>
                <a:gd name="T4" fmla="*/ 14 w 23"/>
                <a:gd name="T5" fmla="*/ 13 h 37"/>
                <a:gd name="T6" fmla="*/ 10 w 23"/>
                <a:gd name="T7" fmla="*/ 11 h 37"/>
                <a:gd name="T8" fmla="*/ 6 w 23"/>
                <a:gd name="T9" fmla="*/ 15 h 37"/>
                <a:gd name="T10" fmla="*/ 9 w 23"/>
                <a:gd name="T11" fmla="*/ 20 h 37"/>
                <a:gd name="T12" fmla="*/ 16 w 23"/>
                <a:gd name="T13" fmla="*/ 21 h 37"/>
                <a:gd name="T14" fmla="*/ 16 w 23"/>
                <a:gd name="T15" fmla="*/ 17 h 37"/>
                <a:gd name="T16" fmla="*/ 15 w 23"/>
                <a:gd name="T17" fmla="*/ 18 h 37"/>
                <a:gd name="T18" fmla="*/ 17 w 23"/>
                <a:gd name="T19" fmla="*/ 34 h 37"/>
                <a:gd name="T20" fmla="*/ 19 w 23"/>
                <a:gd name="T21" fmla="*/ 37 h 37"/>
                <a:gd name="T22" fmla="*/ 23 w 23"/>
                <a:gd name="T23" fmla="*/ 27 h 37"/>
                <a:gd name="T24" fmla="*/ 16 w 23"/>
                <a:gd name="T25" fmla="*/ 14 h 37"/>
                <a:gd name="T26" fmla="*/ 2 w 23"/>
                <a:gd name="T27" fmla="*/ 0 h 37"/>
                <a:gd name="T28" fmla="*/ 3 w 23"/>
                <a:gd name="T29" fmla="*/ 3 h 37"/>
                <a:gd name="T30" fmla="*/ 16 w 23"/>
                <a:gd name="T31" fmla="*/ 15 h 37"/>
                <a:gd name="T32" fmla="*/ 19 w 23"/>
                <a:gd name="T33" fmla="*/ 34 h 37"/>
                <a:gd name="T34" fmla="*/ 19 w 23"/>
                <a:gd name="T35" fmla="*/ 34 h 37"/>
                <a:gd name="T36" fmla="*/ 19 w 23"/>
                <a:gd name="T37" fmla="*/ 34 h 37"/>
                <a:gd name="T38" fmla="*/ 19 w 23"/>
                <a:gd name="T39" fmla="*/ 34 h 37"/>
                <a:gd name="T40" fmla="*/ 19 w 23"/>
                <a:gd name="T41" fmla="*/ 34 h 37"/>
                <a:gd name="T42" fmla="*/ 19 w 23"/>
                <a:gd name="T43" fmla="*/ 34 h 37"/>
                <a:gd name="T44" fmla="*/ 17 w 23"/>
                <a:gd name="T45" fmla="*/ 17 h 37"/>
                <a:gd name="T46" fmla="*/ 15 w 23"/>
                <a:gd name="T47" fmla="*/ 17 h 37"/>
                <a:gd name="T48" fmla="*/ 14 w 23"/>
                <a:gd name="T49" fmla="*/ 19 h 37"/>
                <a:gd name="T50" fmla="*/ 9 w 23"/>
                <a:gd name="T51" fmla="*/ 18 h 37"/>
                <a:gd name="T52" fmla="*/ 8 w 23"/>
                <a:gd name="T53" fmla="*/ 15 h 37"/>
                <a:gd name="T54" fmla="*/ 10 w 23"/>
                <a:gd name="T55" fmla="*/ 13 h 37"/>
                <a:gd name="T56" fmla="*/ 15 w 23"/>
                <a:gd name="T57" fmla="*/ 13 h 37"/>
                <a:gd name="T58" fmla="*/ 3 w 23"/>
                <a:gd name="T59" fmla="*/ 2 h 37"/>
                <a:gd name="T60" fmla="*/ 3 w 23"/>
                <a:gd name="T61" fmla="*/ 2 h 37"/>
                <a:gd name="T62" fmla="*/ 3 w 23"/>
                <a:gd name="T63" fmla="*/ 2 h 37"/>
                <a:gd name="T64" fmla="*/ 3 w 23"/>
                <a:gd name="T65" fmla="*/ 2 h 37"/>
                <a:gd name="T66" fmla="*/ 3 w 23"/>
                <a:gd name="T67" fmla="*/ 2 h 37"/>
                <a:gd name="T68" fmla="*/ 3 w 23"/>
                <a:gd name="T69" fmla="*/ 2 h 37"/>
                <a:gd name="T70" fmla="*/ 13 w 23"/>
                <a:gd name="T71" fmla="*/ 19 h 37"/>
                <a:gd name="T72" fmla="*/ 10 w 23"/>
                <a:gd name="T73" fmla="*/ 15 h 37"/>
                <a:gd name="T74" fmla="*/ 9 w 23"/>
                <a:gd name="T75" fmla="*/ 15 h 37"/>
                <a:gd name="T76" fmla="*/ 10 w 23"/>
                <a:gd name="T77" fmla="*/ 15 h 37"/>
                <a:gd name="T78" fmla="*/ 9 w 23"/>
                <a:gd name="T79" fmla="*/ 15 h 37"/>
                <a:gd name="T80" fmla="*/ 9 w 23"/>
                <a:gd name="T81" fmla="*/ 15 h 37"/>
                <a:gd name="T82" fmla="*/ 10 w 23"/>
                <a:gd name="T83" fmla="*/ 15 h 37"/>
                <a:gd name="T84" fmla="*/ 9 w 23"/>
                <a:gd name="T85" fmla="*/ 15 h 37"/>
                <a:gd name="T86" fmla="*/ 10 w 23"/>
                <a:gd name="T87" fmla="*/ 15 h 37"/>
                <a:gd name="T88" fmla="*/ 13 w 23"/>
                <a:gd name="T89" fmla="*/ 17 h 37"/>
                <a:gd name="T90" fmla="*/ 13 w 23"/>
                <a:gd name="T91" fmla="*/ 18 h 37"/>
                <a:gd name="T92" fmla="*/ 13 w 23"/>
                <a:gd name="T93" fmla="*/ 18 h 37"/>
                <a:gd name="T94" fmla="*/ 13 w 23"/>
                <a:gd name="T95" fmla="*/ 18 h 37"/>
                <a:gd name="T96" fmla="*/ 13 w 23"/>
                <a:gd name="T97" fmla="*/ 17 h 37"/>
                <a:gd name="T98" fmla="*/ 13 w 23"/>
                <a:gd name="T99" fmla="*/ 17 h 37"/>
                <a:gd name="T100" fmla="*/ 14 w 23"/>
                <a:gd name="T101" fmla="*/ 20 h 37"/>
                <a:gd name="T102" fmla="*/ 16 w 23"/>
                <a:gd name="T103" fmla="*/ 16 h 37"/>
                <a:gd name="T104" fmla="*/ 8 w 23"/>
                <a:gd name="T105" fmla="*/ 13 h 37"/>
                <a:gd name="T106" fmla="*/ 7 w 23"/>
                <a:gd name="T107" fmla="*/ 15 h 37"/>
                <a:gd name="T108" fmla="*/ 7 w 23"/>
                <a:gd name="T109" fmla="*/ 15 h 37"/>
                <a:gd name="T110" fmla="*/ 8 w 23"/>
                <a:gd name="T111" fmla="*/ 16 h 37"/>
                <a:gd name="T112" fmla="*/ 13 w 23"/>
                <a:gd name="T1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" h="37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4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8"/>
                    <a:pt x="12" y="10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3" y="11"/>
                    <a:pt x="12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5" y="14"/>
                    <a:pt x="5" y="14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6" y="16"/>
                    <a:pt x="6" y="17"/>
                  </a:cubicBezTo>
                  <a:cubicBezTo>
                    <a:pt x="7" y="18"/>
                    <a:pt x="8" y="20"/>
                    <a:pt x="9" y="20"/>
                  </a:cubicBezTo>
                  <a:cubicBezTo>
                    <a:pt x="10" y="21"/>
                    <a:pt x="11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5" y="22"/>
                    <a:pt x="16" y="21"/>
                  </a:cubicBezTo>
                  <a:cubicBezTo>
                    <a:pt x="17" y="20"/>
                    <a:pt x="17" y="19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20"/>
                    <a:pt x="18" y="23"/>
                    <a:pt x="18" y="27"/>
                  </a:cubicBezTo>
                  <a:cubicBezTo>
                    <a:pt x="18" y="29"/>
                    <a:pt x="18" y="31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6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1" y="36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2"/>
                    <a:pt x="23" y="29"/>
                    <a:pt x="23" y="27"/>
                  </a:cubicBezTo>
                  <a:cubicBezTo>
                    <a:pt x="23" y="22"/>
                    <a:pt x="21" y="19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0"/>
                    <a:pt x="15" y="5"/>
                    <a:pt x="12" y="3"/>
                  </a:cubicBezTo>
                  <a:cubicBezTo>
                    <a:pt x="10" y="1"/>
                    <a:pt x="8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3" y="7"/>
                    <a:pt x="15" y="11"/>
                    <a:pt x="15" y="15"/>
                  </a:cubicBezTo>
                  <a:cubicBezTo>
                    <a:pt x="15" y="15"/>
                    <a:pt x="15" y="15"/>
                    <a:pt x="16" y="15"/>
                  </a:cubicBezTo>
                  <a:cubicBezTo>
                    <a:pt x="16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9" y="20"/>
                    <a:pt x="20" y="23"/>
                    <a:pt x="20" y="27"/>
                  </a:cubicBezTo>
                  <a:cubicBezTo>
                    <a:pt x="20" y="29"/>
                    <a:pt x="20" y="32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2"/>
                    <a:pt x="20" y="29"/>
                    <a:pt x="20" y="27"/>
                  </a:cubicBezTo>
                  <a:cubicBezTo>
                    <a:pt x="20" y="23"/>
                    <a:pt x="19" y="19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4" y="19"/>
                    <a:pt x="14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19"/>
                    <a:pt x="10" y="19"/>
                    <a:pt x="9" y="18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3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5" y="9"/>
                    <a:pt x="13" y="6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1"/>
                  </a:lnTo>
                  <a:close/>
                  <a:moveTo>
                    <a:pt x="13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1" y="17"/>
                    <a:pt x="11" y="16"/>
                    <a:pt x="10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5" y="19"/>
                    <a:pt x="15" y="19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3"/>
                    <a:pt x="12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7"/>
                    <a:pt x="9" y="18"/>
                    <a:pt x="10" y="19"/>
                  </a:cubicBezTo>
                  <a:cubicBezTo>
                    <a:pt x="11" y="19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lnTo>
                    <a:pt x="1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1" name="Freeform 78">
              <a:extLst>
                <a:ext uri="{FF2B5EF4-FFF2-40B4-BE49-F238E27FC236}">
                  <a16:creationId xmlns:a16="http://schemas.microsoft.com/office/drawing/2014/main" id="{61887903-FE68-2DDC-A72C-90E0733EE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163" y="3976688"/>
              <a:ext cx="127000" cy="87313"/>
            </a:xfrm>
            <a:custGeom>
              <a:avLst/>
              <a:gdLst>
                <a:gd name="T0" fmla="*/ 0 w 13"/>
                <a:gd name="T1" fmla="*/ 1 h 9"/>
                <a:gd name="T2" fmla="*/ 0 w 13"/>
                <a:gd name="T3" fmla="*/ 2 h 9"/>
                <a:gd name="T4" fmla="*/ 3 w 13"/>
                <a:gd name="T5" fmla="*/ 5 h 9"/>
                <a:gd name="T6" fmla="*/ 5 w 13"/>
                <a:gd name="T7" fmla="*/ 8 h 9"/>
                <a:gd name="T8" fmla="*/ 6 w 13"/>
                <a:gd name="T9" fmla="*/ 9 h 9"/>
                <a:gd name="T10" fmla="*/ 6 w 13"/>
                <a:gd name="T11" fmla="*/ 8 h 9"/>
                <a:gd name="T12" fmla="*/ 10 w 13"/>
                <a:gd name="T13" fmla="*/ 6 h 9"/>
                <a:gd name="T14" fmla="*/ 13 w 13"/>
                <a:gd name="T15" fmla="*/ 4 h 9"/>
                <a:gd name="T16" fmla="*/ 13 w 13"/>
                <a:gd name="T17" fmla="*/ 2 h 9"/>
                <a:gd name="T18" fmla="*/ 12 w 13"/>
                <a:gd name="T19" fmla="*/ 2 h 9"/>
                <a:gd name="T20" fmla="*/ 9 w 13"/>
                <a:gd name="T21" fmla="*/ 4 h 9"/>
                <a:gd name="T22" fmla="*/ 6 w 13"/>
                <a:gd name="T23" fmla="*/ 6 h 9"/>
                <a:gd name="T24" fmla="*/ 5 w 13"/>
                <a:gd name="T25" fmla="*/ 4 h 9"/>
                <a:gd name="T26" fmla="*/ 1 w 13"/>
                <a:gd name="T27" fmla="*/ 1 h 9"/>
                <a:gd name="T28" fmla="*/ 0 w 13"/>
                <a:gd name="T2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9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8"/>
                    <a:pt x="9" y="7"/>
                    <a:pt x="10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7" y="6"/>
                    <a:pt x="6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3" y="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2" name="Freeform 79">
              <a:extLst>
                <a:ext uri="{FF2B5EF4-FFF2-40B4-BE49-F238E27FC236}">
                  <a16:creationId xmlns:a16="http://schemas.microsoft.com/office/drawing/2014/main" id="{EC85237F-6E90-736A-2A42-A47A46181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525" y="3967163"/>
              <a:ext cx="166688" cy="106363"/>
            </a:xfrm>
            <a:custGeom>
              <a:avLst/>
              <a:gdLst>
                <a:gd name="T0" fmla="*/ 1 w 17"/>
                <a:gd name="T1" fmla="*/ 1 h 11"/>
                <a:gd name="T2" fmla="*/ 1 w 17"/>
                <a:gd name="T3" fmla="*/ 4 h 11"/>
                <a:gd name="T4" fmla="*/ 1 w 17"/>
                <a:gd name="T5" fmla="*/ 4 h 11"/>
                <a:gd name="T6" fmla="*/ 5 w 17"/>
                <a:gd name="T7" fmla="*/ 6 h 11"/>
                <a:gd name="T8" fmla="*/ 6 w 17"/>
                <a:gd name="T9" fmla="*/ 10 h 11"/>
                <a:gd name="T10" fmla="*/ 7 w 17"/>
                <a:gd name="T11" fmla="*/ 11 h 11"/>
                <a:gd name="T12" fmla="*/ 9 w 17"/>
                <a:gd name="T13" fmla="*/ 10 h 11"/>
                <a:gd name="T14" fmla="*/ 13 w 17"/>
                <a:gd name="T15" fmla="*/ 8 h 11"/>
                <a:gd name="T16" fmla="*/ 13 w 17"/>
                <a:gd name="T17" fmla="*/ 8 h 11"/>
                <a:gd name="T18" fmla="*/ 16 w 17"/>
                <a:gd name="T19" fmla="*/ 6 h 11"/>
                <a:gd name="T20" fmla="*/ 16 w 17"/>
                <a:gd name="T21" fmla="*/ 3 h 11"/>
                <a:gd name="T22" fmla="*/ 16 w 17"/>
                <a:gd name="T23" fmla="*/ 3 h 11"/>
                <a:gd name="T24" fmla="*/ 13 w 17"/>
                <a:gd name="T25" fmla="*/ 2 h 11"/>
                <a:gd name="T26" fmla="*/ 10 w 17"/>
                <a:gd name="T27" fmla="*/ 4 h 11"/>
                <a:gd name="T28" fmla="*/ 7 w 17"/>
                <a:gd name="T29" fmla="*/ 6 h 11"/>
                <a:gd name="T30" fmla="*/ 9 w 17"/>
                <a:gd name="T31" fmla="*/ 6 h 11"/>
                <a:gd name="T32" fmla="*/ 8 w 17"/>
                <a:gd name="T33" fmla="*/ 5 h 11"/>
                <a:gd name="T34" fmla="*/ 4 w 17"/>
                <a:gd name="T35" fmla="*/ 1 h 11"/>
                <a:gd name="T36" fmla="*/ 1 w 17"/>
                <a:gd name="T37" fmla="*/ 1 h 11"/>
                <a:gd name="T38" fmla="*/ 3 w 17"/>
                <a:gd name="T39" fmla="*/ 3 h 11"/>
                <a:gd name="T40" fmla="*/ 3 w 17"/>
                <a:gd name="T41" fmla="*/ 3 h 11"/>
                <a:gd name="T42" fmla="*/ 3 w 17"/>
                <a:gd name="T43" fmla="*/ 2 h 11"/>
                <a:gd name="T44" fmla="*/ 3 w 17"/>
                <a:gd name="T45" fmla="*/ 2 h 11"/>
                <a:gd name="T46" fmla="*/ 3 w 17"/>
                <a:gd name="T47" fmla="*/ 3 h 11"/>
                <a:gd name="T48" fmla="*/ 3 w 17"/>
                <a:gd name="T49" fmla="*/ 3 h 11"/>
                <a:gd name="T50" fmla="*/ 6 w 17"/>
                <a:gd name="T51" fmla="*/ 6 h 11"/>
                <a:gd name="T52" fmla="*/ 7 w 17"/>
                <a:gd name="T53" fmla="*/ 8 h 11"/>
                <a:gd name="T54" fmla="*/ 12 w 17"/>
                <a:gd name="T55" fmla="*/ 6 h 11"/>
                <a:gd name="T56" fmla="*/ 12 w 17"/>
                <a:gd name="T57" fmla="*/ 6 h 11"/>
                <a:gd name="T58" fmla="*/ 14 w 17"/>
                <a:gd name="T59" fmla="*/ 3 h 11"/>
                <a:gd name="T60" fmla="*/ 14 w 17"/>
                <a:gd name="T61" fmla="*/ 4 h 11"/>
                <a:gd name="T62" fmla="*/ 14 w 17"/>
                <a:gd name="T63" fmla="*/ 4 h 11"/>
                <a:gd name="T64" fmla="*/ 14 w 17"/>
                <a:gd name="T65" fmla="*/ 4 h 11"/>
                <a:gd name="T66" fmla="*/ 14 w 17"/>
                <a:gd name="T67" fmla="*/ 4 h 11"/>
                <a:gd name="T68" fmla="*/ 14 w 17"/>
                <a:gd name="T69" fmla="*/ 4 h 11"/>
                <a:gd name="T70" fmla="*/ 14 w 17"/>
                <a:gd name="T71" fmla="*/ 4 h 11"/>
                <a:gd name="T72" fmla="*/ 14 w 17"/>
                <a:gd name="T73" fmla="*/ 4 h 11"/>
                <a:gd name="T74" fmla="*/ 14 w 17"/>
                <a:gd name="T75" fmla="*/ 4 h 11"/>
                <a:gd name="T76" fmla="*/ 14 w 17"/>
                <a:gd name="T77" fmla="*/ 4 h 11"/>
                <a:gd name="T78" fmla="*/ 14 w 17"/>
                <a:gd name="T79" fmla="*/ 4 h 11"/>
                <a:gd name="T80" fmla="*/ 14 w 17"/>
                <a:gd name="T81" fmla="*/ 4 h 11"/>
                <a:gd name="T82" fmla="*/ 12 w 17"/>
                <a:gd name="T83" fmla="*/ 6 h 11"/>
                <a:gd name="T84" fmla="*/ 8 w 17"/>
                <a:gd name="T85" fmla="*/ 8 h 11"/>
                <a:gd name="T86" fmla="*/ 8 w 17"/>
                <a:gd name="T87" fmla="*/ 8 h 11"/>
                <a:gd name="T88" fmla="*/ 8 w 17"/>
                <a:gd name="T89" fmla="*/ 10 h 11"/>
                <a:gd name="T90" fmla="*/ 8 w 17"/>
                <a:gd name="T91" fmla="*/ 8 h 11"/>
                <a:gd name="T92" fmla="*/ 6 w 17"/>
                <a:gd name="T93" fmla="*/ 6 h 11"/>
                <a:gd name="T94" fmla="*/ 3 w 17"/>
                <a:gd name="T95" fmla="*/ 2 h 11"/>
                <a:gd name="T96" fmla="*/ 3 w 17"/>
                <a:gd name="T97" fmla="*/ 2 h 11"/>
                <a:gd name="T98" fmla="*/ 3 w 17"/>
                <a:gd name="T99" fmla="*/ 2 h 11"/>
                <a:gd name="T100" fmla="*/ 3 w 17"/>
                <a:gd name="T101" fmla="*/ 2 h 11"/>
                <a:gd name="T102" fmla="*/ 3 w 17"/>
                <a:gd name="T103" fmla="*/ 3 h 11"/>
                <a:gd name="T104" fmla="*/ 3 w 17"/>
                <a:gd name="T105" fmla="*/ 2 h 11"/>
                <a:gd name="T106" fmla="*/ 2 w 17"/>
                <a:gd name="T107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11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3" y="6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2" y="9"/>
                    <a:pt x="13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6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8" y="8"/>
                    <a:pt x="8" y="9"/>
                    <a:pt x="9" y="8"/>
                  </a:cubicBezTo>
                  <a:cubicBezTo>
                    <a:pt x="10" y="8"/>
                    <a:pt x="11" y="7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7"/>
                    <a:pt x="9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4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3" name="Freeform 80">
              <a:extLst>
                <a:ext uri="{FF2B5EF4-FFF2-40B4-BE49-F238E27FC236}">
                  <a16:creationId xmlns:a16="http://schemas.microsoft.com/office/drawing/2014/main" id="{EAF4EF5D-58DE-0745-0FAF-E1B09702E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525" y="4992688"/>
              <a:ext cx="166688" cy="234950"/>
            </a:xfrm>
            <a:custGeom>
              <a:avLst/>
              <a:gdLst>
                <a:gd name="T0" fmla="*/ 13 w 17"/>
                <a:gd name="T1" fmla="*/ 1 h 24"/>
                <a:gd name="T2" fmla="*/ 1 w 17"/>
                <a:gd name="T3" fmla="*/ 20 h 24"/>
                <a:gd name="T4" fmla="*/ 0 w 17"/>
                <a:gd name="T5" fmla="*/ 21 h 24"/>
                <a:gd name="T6" fmla="*/ 1 w 17"/>
                <a:gd name="T7" fmla="*/ 23 h 24"/>
                <a:gd name="T8" fmla="*/ 3 w 17"/>
                <a:gd name="T9" fmla="*/ 23 h 24"/>
                <a:gd name="T10" fmla="*/ 4 w 17"/>
                <a:gd name="T11" fmla="*/ 21 h 24"/>
                <a:gd name="T12" fmla="*/ 16 w 17"/>
                <a:gd name="T13" fmla="*/ 3 h 24"/>
                <a:gd name="T14" fmla="*/ 16 w 17"/>
                <a:gd name="T15" fmla="*/ 1 h 24"/>
                <a:gd name="T16" fmla="*/ 13 w 17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4">
                  <a:moveTo>
                    <a:pt x="13" y="1"/>
                  </a:moveTo>
                  <a:cubicBezTo>
                    <a:pt x="9" y="7"/>
                    <a:pt x="5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2" y="24"/>
                    <a:pt x="3" y="24"/>
                    <a:pt x="3" y="2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8" y="15"/>
                    <a:pt x="12" y="9"/>
                    <a:pt x="16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2B0CB1DF-2F93-C103-A0D6-BC42402A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4983163"/>
              <a:ext cx="185738" cy="254000"/>
            </a:xfrm>
            <a:custGeom>
              <a:avLst/>
              <a:gdLst>
                <a:gd name="T0" fmla="*/ 14 w 19"/>
                <a:gd name="T1" fmla="*/ 2 h 26"/>
                <a:gd name="T2" fmla="*/ 13 w 19"/>
                <a:gd name="T3" fmla="*/ 1 h 26"/>
                <a:gd name="T4" fmla="*/ 1 w 19"/>
                <a:gd name="T5" fmla="*/ 20 h 26"/>
                <a:gd name="T6" fmla="*/ 1 w 19"/>
                <a:gd name="T7" fmla="*/ 20 h 26"/>
                <a:gd name="T8" fmla="*/ 0 w 19"/>
                <a:gd name="T9" fmla="*/ 21 h 26"/>
                <a:gd name="T10" fmla="*/ 0 w 19"/>
                <a:gd name="T11" fmla="*/ 21 h 26"/>
                <a:gd name="T12" fmla="*/ 0 w 19"/>
                <a:gd name="T13" fmla="*/ 23 h 26"/>
                <a:gd name="T14" fmla="*/ 1 w 19"/>
                <a:gd name="T15" fmla="*/ 25 h 26"/>
                <a:gd name="T16" fmla="*/ 1 w 19"/>
                <a:gd name="T17" fmla="*/ 25 h 26"/>
                <a:gd name="T18" fmla="*/ 3 w 19"/>
                <a:gd name="T19" fmla="*/ 26 h 26"/>
                <a:gd name="T20" fmla="*/ 5 w 19"/>
                <a:gd name="T21" fmla="*/ 24 h 26"/>
                <a:gd name="T22" fmla="*/ 6 w 19"/>
                <a:gd name="T23" fmla="*/ 23 h 26"/>
                <a:gd name="T24" fmla="*/ 6 w 19"/>
                <a:gd name="T25" fmla="*/ 23 h 26"/>
                <a:gd name="T26" fmla="*/ 18 w 19"/>
                <a:gd name="T27" fmla="*/ 5 h 26"/>
                <a:gd name="T28" fmla="*/ 18 w 19"/>
                <a:gd name="T29" fmla="*/ 5 h 26"/>
                <a:gd name="T30" fmla="*/ 19 w 19"/>
                <a:gd name="T31" fmla="*/ 3 h 26"/>
                <a:gd name="T32" fmla="*/ 18 w 19"/>
                <a:gd name="T33" fmla="*/ 1 h 26"/>
                <a:gd name="T34" fmla="*/ 16 w 19"/>
                <a:gd name="T35" fmla="*/ 0 h 26"/>
                <a:gd name="T36" fmla="*/ 13 w 19"/>
                <a:gd name="T37" fmla="*/ 1 h 26"/>
                <a:gd name="T38" fmla="*/ 13 w 19"/>
                <a:gd name="T39" fmla="*/ 1 h 26"/>
                <a:gd name="T40" fmla="*/ 14 w 19"/>
                <a:gd name="T41" fmla="*/ 2 h 26"/>
                <a:gd name="T42" fmla="*/ 15 w 19"/>
                <a:gd name="T43" fmla="*/ 3 h 26"/>
                <a:gd name="T44" fmla="*/ 16 w 19"/>
                <a:gd name="T45" fmla="*/ 3 h 26"/>
                <a:gd name="T46" fmla="*/ 16 w 19"/>
                <a:gd name="T47" fmla="*/ 3 h 26"/>
                <a:gd name="T48" fmla="*/ 16 w 19"/>
                <a:gd name="T49" fmla="*/ 3 h 26"/>
                <a:gd name="T50" fmla="*/ 16 w 19"/>
                <a:gd name="T51" fmla="*/ 3 h 26"/>
                <a:gd name="T52" fmla="*/ 16 w 19"/>
                <a:gd name="T53" fmla="*/ 3 h 26"/>
                <a:gd name="T54" fmla="*/ 4 w 19"/>
                <a:gd name="T55" fmla="*/ 22 h 26"/>
                <a:gd name="T56" fmla="*/ 4 w 19"/>
                <a:gd name="T57" fmla="*/ 22 h 26"/>
                <a:gd name="T58" fmla="*/ 3 w 19"/>
                <a:gd name="T59" fmla="*/ 23 h 26"/>
                <a:gd name="T60" fmla="*/ 3 w 19"/>
                <a:gd name="T61" fmla="*/ 23 h 26"/>
                <a:gd name="T62" fmla="*/ 2 w 19"/>
                <a:gd name="T63" fmla="*/ 23 h 26"/>
                <a:gd name="T64" fmla="*/ 2 w 19"/>
                <a:gd name="T65" fmla="*/ 23 h 26"/>
                <a:gd name="T66" fmla="*/ 2 w 19"/>
                <a:gd name="T67" fmla="*/ 23 h 26"/>
                <a:gd name="T68" fmla="*/ 2 w 19"/>
                <a:gd name="T69" fmla="*/ 23 h 26"/>
                <a:gd name="T70" fmla="*/ 2 w 19"/>
                <a:gd name="T71" fmla="*/ 23 h 26"/>
                <a:gd name="T72" fmla="*/ 3 w 19"/>
                <a:gd name="T73" fmla="*/ 21 h 26"/>
                <a:gd name="T74" fmla="*/ 3 w 19"/>
                <a:gd name="T75" fmla="*/ 21 h 26"/>
                <a:gd name="T76" fmla="*/ 15 w 19"/>
                <a:gd name="T77" fmla="*/ 3 h 26"/>
                <a:gd name="T78" fmla="*/ 15 w 19"/>
                <a:gd name="T79" fmla="*/ 3 h 26"/>
                <a:gd name="T80" fmla="*/ 14 w 19"/>
                <a:gd name="T8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6">
                  <a:moveTo>
                    <a:pt x="14" y="2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7"/>
                    <a:pt x="5" y="14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3" y="26"/>
                  </a:cubicBezTo>
                  <a:cubicBezTo>
                    <a:pt x="4" y="26"/>
                    <a:pt x="5" y="25"/>
                    <a:pt x="5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7"/>
                    <a:pt x="14" y="10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9" y="4"/>
                    <a:pt x="19" y="3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2" y="9"/>
                    <a:pt x="8" y="15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7" y="15"/>
                    <a:pt x="11" y="8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5" name="Freeform 82">
              <a:extLst>
                <a:ext uri="{FF2B5EF4-FFF2-40B4-BE49-F238E27FC236}">
                  <a16:creationId xmlns:a16="http://schemas.microsoft.com/office/drawing/2014/main" id="{AF45BDC5-3C77-45E1-A90A-2AACAEC2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1525" y="5032375"/>
              <a:ext cx="166688" cy="223838"/>
            </a:xfrm>
            <a:custGeom>
              <a:avLst/>
              <a:gdLst>
                <a:gd name="T0" fmla="*/ 1 w 17"/>
                <a:gd name="T1" fmla="*/ 1 h 23"/>
                <a:gd name="T2" fmla="*/ 1 w 17"/>
                <a:gd name="T3" fmla="*/ 3 h 23"/>
                <a:gd name="T4" fmla="*/ 14 w 17"/>
                <a:gd name="T5" fmla="*/ 21 h 23"/>
                <a:gd name="T6" fmla="*/ 16 w 17"/>
                <a:gd name="T7" fmla="*/ 22 h 23"/>
                <a:gd name="T8" fmla="*/ 17 w 17"/>
                <a:gd name="T9" fmla="*/ 20 h 23"/>
                <a:gd name="T10" fmla="*/ 3 w 17"/>
                <a:gd name="T11" fmla="*/ 1 h 23"/>
                <a:gd name="T12" fmla="*/ 1 w 17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4" y="6"/>
                    <a:pt x="11" y="16"/>
                    <a:pt x="14" y="21"/>
                  </a:cubicBezTo>
                  <a:cubicBezTo>
                    <a:pt x="15" y="22"/>
                    <a:pt x="16" y="23"/>
                    <a:pt x="16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4" y="14"/>
                    <a:pt x="7" y="4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6" name="Freeform 83">
              <a:extLst>
                <a:ext uri="{FF2B5EF4-FFF2-40B4-BE49-F238E27FC236}">
                  <a16:creationId xmlns:a16="http://schemas.microsoft.com/office/drawing/2014/main" id="{CC0F51C6-4F81-7169-ACC3-2215F9F01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2000" y="5021263"/>
              <a:ext cx="185738" cy="244475"/>
            </a:xfrm>
            <a:custGeom>
              <a:avLst/>
              <a:gdLst>
                <a:gd name="T0" fmla="*/ 2 w 19"/>
                <a:gd name="T1" fmla="*/ 2 h 25"/>
                <a:gd name="T2" fmla="*/ 1 w 19"/>
                <a:gd name="T3" fmla="*/ 1 h 25"/>
                <a:gd name="T4" fmla="*/ 0 w 19"/>
                <a:gd name="T5" fmla="*/ 3 h 25"/>
                <a:gd name="T6" fmla="*/ 1 w 19"/>
                <a:gd name="T7" fmla="*/ 5 h 25"/>
                <a:gd name="T8" fmla="*/ 4 w 19"/>
                <a:gd name="T9" fmla="*/ 8 h 25"/>
                <a:gd name="T10" fmla="*/ 14 w 19"/>
                <a:gd name="T11" fmla="*/ 23 h 25"/>
                <a:gd name="T12" fmla="*/ 14 w 19"/>
                <a:gd name="T13" fmla="*/ 23 h 25"/>
                <a:gd name="T14" fmla="*/ 17 w 19"/>
                <a:gd name="T15" fmla="*/ 25 h 25"/>
                <a:gd name="T16" fmla="*/ 18 w 19"/>
                <a:gd name="T17" fmla="*/ 24 h 25"/>
                <a:gd name="T18" fmla="*/ 18 w 19"/>
                <a:gd name="T19" fmla="*/ 24 h 25"/>
                <a:gd name="T20" fmla="*/ 19 w 19"/>
                <a:gd name="T21" fmla="*/ 22 h 25"/>
                <a:gd name="T22" fmla="*/ 19 w 19"/>
                <a:gd name="T23" fmla="*/ 20 h 25"/>
                <a:gd name="T24" fmla="*/ 12 w 19"/>
                <a:gd name="T25" fmla="*/ 10 h 25"/>
                <a:gd name="T26" fmla="*/ 8 w 19"/>
                <a:gd name="T27" fmla="*/ 5 h 25"/>
                <a:gd name="T28" fmla="*/ 5 w 19"/>
                <a:gd name="T29" fmla="*/ 1 h 25"/>
                <a:gd name="T30" fmla="*/ 3 w 19"/>
                <a:gd name="T31" fmla="*/ 0 h 25"/>
                <a:gd name="T32" fmla="*/ 1 w 19"/>
                <a:gd name="T33" fmla="*/ 1 h 25"/>
                <a:gd name="T34" fmla="*/ 2 w 19"/>
                <a:gd name="T35" fmla="*/ 2 h 25"/>
                <a:gd name="T36" fmla="*/ 3 w 19"/>
                <a:gd name="T37" fmla="*/ 2 h 25"/>
                <a:gd name="T38" fmla="*/ 3 w 19"/>
                <a:gd name="T39" fmla="*/ 2 h 25"/>
                <a:gd name="T40" fmla="*/ 3 w 19"/>
                <a:gd name="T41" fmla="*/ 2 h 25"/>
                <a:gd name="T42" fmla="*/ 6 w 19"/>
                <a:gd name="T43" fmla="*/ 6 h 25"/>
                <a:gd name="T44" fmla="*/ 17 w 19"/>
                <a:gd name="T45" fmla="*/ 21 h 25"/>
                <a:gd name="T46" fmla="*/ 17 w 19"/>
                <a:gd name="T47" fmla="*/ 22 h 25"/>
                <a:gd name="T48" fmla="*/ 17 w 19"/>
                <a:gd name="T49" fmla="*/ 22 h 25"/>
                <a:gd name="T50" fmla="*/ 17 w 19"/>
                <a:gd name="T51" fmla="*/ 22 h 25"/>
                <a:gd name="T52" fmla="*/ 17 w 19"/>
                <a:gd name="T53" fmla="*/ 22 h 25"/>
                <a:gd name="T54" fmla="*/ 16 w 19"/>
                <a:gd name="T55" fmla="*/ 22 h 25"/>
                <a:gd name="T56" fmla="*/ 16 w 19"/>
                <a:gd name="T57" fmla="*/ 22 h 25"/>
                <a:gd name="T58" fmla="*/ 9 w 19"/>
                <a:gd name="T59" fmla="*/ 11 h 25"/>
                <a:gd name="T60" fmla="*/ 6 w 19"/>
                <a:gd name="T61" fmla="*/ 7 h 25"/>
                <a:gd name="T62" fmla="*/ 3 w 19"/>
                <a:gd name="T63" fmla="*/ 3 h 25"/>
                <a:gd name="T64" fmla="*/ 3 w 19"/>
                <a:gd name="T65" fmla="*/ 3 h 25"/>
                <a:gd name="T66" fmla="*/ 3 w 19"/>
                <a:gd name="T67" fmla="*/ 2 h 25"/>
                <a:gd name="T68" fmla="*/ 2 w 19"/>
                <a:gd name="T6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" h="25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2" y="6"/>
                    <a:pt x="3" y="7"/>
                    <a:pt x="4" y="8"/>
                  </a:cubicBezTo>
                  <a:cubicBezTo>
                    <a:pt x="7" y="12"/>
                    <a:pt x="12" y="19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6" y="25"/>
                    <a:pt x="17" y="25"/>
                  </a:cubicBezTo>
                  <a:cubicBezTo>
                    <a:pt x="17" y="25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3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7" y="17"/>
                    <a:pt x="15" y="13"/>
                    <a:pt x="12" y="10"/>
                  </a:cubicBezTo>
                  <a:cubicBezTo>
                    <a:pt x="11" y="8"/>
                    <a:pt x="10" y="6"/>
                    <a:pt x="8" y="5"/>
                  </a:cubicBezTo>
                  <a:cubicBezTo>
                    <a:pt x="7" y="3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5" y="5"/>
                    <a:pt x="6" y="6"/>
                  </a:cubicBezTo>
                  <a:cubicBezTo>
                    <a:pt x="10" y="11"/>
                    <a:pt x="15" y="17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19"/>
                    <a:pt x="12" y="15"/>
                    <a:pt x="9" y="11"/>
                  </a:cubicBezTo>
                  <a:cubicBezTo>
                    <a:pt x="8" y="10"/>
                    <a:pt x="7" y="8"/>
                    <a:pt x="6" y="7"/>
                  </a:cubicBezTo>
                  <a:cubicBezTo>
                    <a:pt x="5" y="5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7" name="Freeform 84">
              <a:extLst>
                <a:ext uri="{FF2B5EF4-FFF2-40B4-BE49-F238E27FC236}">
                  <a16:creationId xmlns:a16="http://schemas.microsoft.com/office/drawing/2014/main" id="{A883561A-195F-8166-DFE8-6537E0D9A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4425" y="5041900"/>
              <a:ext cx="115888" cy="136525"/>
            </a:xfrm>
            <a:custGeom>
              <a:avLst/>
              <a:gdLst>
                <a:gd name="T0" fmla="*/ 10 w 12"/>
                <a:gd name="T1" fmla="*/ 1 h 14"/>
                <a:gd name="T2" fmla="*/ 7 w 12"/>
                <a:gd name="T3" fmla="*/ 7 h 14"/>
                <a:gd name="T4" fmla="*/ 4 w 12"/>
                <a:gd name="T5" fmla="*/ 11 h 14"/>
                <a:gd name="T6" fmla="*/ 2 w 12"/>
                <a:gd name="T7" fmla="*/ 10 h 14"/>
                <a:gd name="T8" fmla="*/ 1 w 12"/>
                <a:gd name="T9" fmla="*/ 9 h 14"/>
                <a:gd name="T10" fmla="*/ 0 w 12"/>
                <a:gd name="T11" fmla="*/ 11 h 14"/>
                <a:gd name="T12" fmla="*/ 3 w 12"/>
                <a:gd name="T13" fmla="*/ 13 h 14"/>
                <a:gd name="T14" fmla="*/ 4 w 12"/>
                <a:gd name="T15" fmla="*/ 14 h 14"/>
                <a:gd name="T16" fmla="*/ 5 w 12"/>
                <a:gd name="T17" fmla="*/ 13 h 14"/>
                <a:gd name="T18" fmla="*/ 8 w 12"/>
                <a:gd name="T19" fmla="*/ 8 h 14"/>
                <a:gd name="T20" fmla="*/ 12 w 12"/>
                <a:gd name="T21" fmla="*/ 1 h 14"/>
                <a:gd name="T22" fmla="*/ 12 w 12"/>
                <a:gd name="T23" fmla="*/ 0 h 14"/>
                <a:gd name="T24" fmla="*/ 10 w 12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4">
                  <a:moveTo>
                    <a:pt x="10" y="1"/>
                  </a:moveTo>
                  <a:cubicBezTo>
                    <a:pt x="9" y="3"/>
                    <a:pt x="8" y="5"/>
                    <a:pt x="7" y="7"/>
                  </a:cubicBezTo>
                  <a:cubicBezTo>
                    <a:pt x="6" y="8"/>
                    <a:pt x="5" y="10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2"/>
                    <a:pt x="2" y="12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7" y="10"/>
                    <a:pt x="8" y="8"/>
                  </a:cubicBezTo>
                  <a:cubicBezTo>
                    <a:pt x="10" y="6"/>
                    <a:pt x="11" y="4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1" y="0"/>
                    <a:pt x="11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8" name="Freeform 85">
              <a:extLst>
                <a:ext uri="{FF2B5EF4-FFF2-40B4-BE49-F238E27FC236}">
                  <a16:creationId xmlns:a16="http://schemas.microsoft.com/office/drawing/2014/main" id="{09DEF088-46D1-8C97-FC4B-386FD5A5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313" y="5032375"/>
              <a:ext cx="138113" cy="155575"/>
            </a:xfrm>
            <a:custGeom>
              <a:avLst/>
              <a:gdLst>
                <a:gd name="T0" fmla="*/ 10 w 14"/>
                <a:gd name="T1" fmla="*/ 1 h 16"/>
                <a:gd name="T2" fmla="*/ 7 w 14"/>
                <a:gd name="T3" fmla="*/ 7 h 16"/>
                <a:gd name="T4" fmla="*/ 5 w 14"/>
                <a:gd name="T5" fmla="*/ 12 h 16"/>
                <a:gd name="T6" fmla="*/ 4 w 14"/>
                <a:gd name="T7" fmla="*/ 10 h 16"/>
                <a:gd name="T8" fmla="*/ 1 w 14"/>
                <a:gd name="T9" fmla="*/ 9 h 16"/>
                <a:gd name="T10" fmla="*/ 0 w 14"/>
                <a:gd name="T11" fmla="*/ 11 h 16"/>
                <a:gd name="T12" fmla="*/ 0 w 14"/>
                <a:gd name="T13" fmla="*/ 12 h 16"/>
                <a:gd name="T14" fmla="*/ 3 w 14"/>
                <a:gd name="T15" fmla="*/ 15 h 16"/>
                <a:gd name="T16" fmla="*/ 6 w 14"/>
                <a:gd name="T17" fmla="*/ 16 h 16"/>
                <a:gd name="T18" fmla="*/ 7 w 14"/>
                <a:gd name="T19" fmla="*/ 14 h 16"/>
                <a:gd name="T20" fmla="*/ 14 w 14"/>
                <a:gd name="T21" fmla="*/ 3 h 16"/>
                <a:gd name="T22" fmla="*/ 14 w 14"/>
                <a:gd name="T23" fmla="*/ 2 h 16"/>
                <a:gd name="T24" fmla="*/ 13 w 14"/>
                <a:gd name="T25" fmla="*/ 1 h 16"/>
                <a:gd name="T26" fmla="*/ 12 w 14"/>
                <a:gd name="T27" fmla="*/ 0 h 16"/>
                <a:gd name="T28" fmla="*/ 10 w 14"/>
                <a:gd name="T29" fmla="*/ 1 h 16"/>
                <a:gd name="T30" fmla="*/ 12 w 14"/>
                <a:gd name="T31" fmla="*/ 2 h 16"/>
                <a:gd name="T32" fmla="*/ 12 w 14"/>
                <a:gd name="T33" fmla="*/ 2 h 16"/>
                <a:gd name="T34" fmla="*/ 12 w 14"/>
                <a:gd name="T35" fmla="*/ 2 h 16"/>
                <a:gd name="T36" fmla="*/ 12 w 14"/>
                <a:gd name="T37" fmla="*/ 2 h 16"/>
                <a:gd name="T38" fmla="*/ 12 w 14"/>
                <a:gd name="T39" fmla="*/ 2 h 16"/>
                <a:gd name="T40" fmla="*/ 12 w 14"/>
                <a:gd name="T41" fmla="*/ 2 h 16"/>
                <a:gd name="T42" fmla="*/ 12 w 14"/>
                <a:gd name="T43" fmla="*/ 2 h 16"/>
                <a:gd name="T44" fmla="*/ 12 w 14"/>
                <a:gd name="T45" fmla="*/ 2 h 16"/>
                <a:gd name="T46" fmla="*/ 12 w 14"/>
                <a:gd name="T47" fmla="*/ 2 h 16"/>
                <a:gd name="T48" fmla="*/ 12 w 14"/>
                <a:gd name="T49" fmla="*/ 2 h 16"/>
                <a:gd name="T50" fmla="*/ 12 w 14"/>
                <a:gd name="T51" fmla="*/ 2 h 16"/>
                <a:gd name="T52" fmla="*/ 12 w 14"/>
                <a:gd name="T53" fmla="*/ 2 h 16"/>
                <a:gd name="T54" fmla="*/ 5 w 14"/>
                <a:gd name="T55" fmla="*/ 13 h 16"/>
                <a:gd name="T56" fmla="*/ 5 w 14"/>
                <a:gd name="T57" fmla="*/ 15 h 16"/>
                <a:gd name="T58" fmla="*/ 5 w 14"/>
                <a:gd name="T59" fmla="*/ 13 h 16"/>
                <a:gd name="T60" fmla="*/ 2 w 14"/>
                <a:gd name="T61" fmla="*/ 11 h 16"/>
                <a:gd name="T62" fmla="*/ 2 w 14"/>
                <a:gd name="T63" fmla="*/ 11 h 16"/>
                <a:gd name="T64" fmla="*/ 2 w 14"/>
                <a:gd name="T65" fmla="*/ 11 h 16"/>
                <a:gd name="T66" fmla="*/ 2 w 14"/>
                <a:gd name="T67" fmla="*/ 11 h 16"/>
                <a:gd name="T68" fmla="*/ 2 w 14"/>
                <a:gd name="T69" fmla="*/ 11 h 16"/>
                <a:gd name="T70" fmla="*/ 2 w 14"/>
                <a:gd name="T71" fmla="*/ 11 h 16"/>
                <a:gd name="T72" fmla="*/ 2 w 14"/>
                <a:gd name="T73" fmla="*/ 11 h 16"/>
                <a:gd name="T74" fmla="*/ 2 w 14"/>
                <a:gd name="T75" fmla="*/ 11 h 16"/>
                <a:gd name="T76" fmla="*/ 2 w 14"/>
                <a:gd name="T77" fmla="*/ 11 h 16"/>
                <a:gd name="T78" fmla="*/ 2 w 14"/>
                <a:gd name="T79" fmla="*/ 11 h 16"/>
                <a:gd name="T80" fmla="*/ 2 w 14"/>
                <a:gd name="T81" fmla="*/ 11 h 16"/>
                <a:gd name="T82" fmla="*/ 2 w 14"/>
                <a:gd name="T83" fmla="*/ 11 h 16"/>
                <a:gd name="T84" fmla="*/ 5 w 14"/>
                <a:gd name="T85" fmla="*/ 13 h 16"/>
                <a:gd name="T86" fmla="*/ 9 w 14"/>
                <a:gd name="T87" fmla="*/ 9 h 16"/>
                <a:gd name="T88" fmla="*/ 12 w 14"/>
                <a:gd name="T89" fmla="*/ 2 h 16"/>
                <a:gd name="T90" fmla="*/ 12 w 14"/>
                <a:gd name="T91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" h="16"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9" y="3"/>
                    <a:pt x="8" y="5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9"/>
                    <a:pt x="4" y="10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4" y="10"/>
                    <a:pt x="4" y="10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6"/>
                    <a:pt x="6" y="16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3"/>
                    <a:pt x="9" y="11"/>
                    <a:pt x="10" y="10"/>
                  </a:cubicBezTo>
                  <a:cubicBezTo>
                    <a:pt x="12" y="8"/>
                    <a:pt x="13" y="5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4"/>
                    <a:pt x="10" y="6"/>
                    <a:pt x="8" y="8"/>
                  </a:cubicBezTo>
                  <a:cubicBezTo>
                    <a:pt x="7" y="10"/>
                    <a:pt x="6" y="12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4" y="13"/>
                    <a:pt x="5" y="14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7"/>
                    <a:pt x="12" y="5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59" name="Freeform 86">
              <a:extLst>
                <a:ext uri="{FF2B5EF4-FFF2-40B4-BE49-F238E27FC236}">
                  <a16:creationId xmlns:a16="http://schemas.microsoft.com/office/drawing/2014/main" id="{D417F401-6632-7EC1-4F9B-3AEBA31F5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4152900"/>
              <a:ext cx="1192213" cy="263525"/>
            </a:xfrm>
            <a:custGeom>
              <a:avLst/>
              <a:gdLst>
                <a:gd name="T0" fmla="*/ 78 w 122"/>
                <a:gd name="T1" fmla="*/ 2 h 27"/>
                <a:gd name="T2" fmla="*/ 45 w 122"/>
                <a:gd name="T3" fmla="*/ 3 h 27"/>
                <a:gd name="T4" fmla="*/ 4 w 122"/>
                <a:gd name="T5" fmla="*/ 6 h 27"/>
                <a:gd name="T6" fmla="*/ 3 w 122"/>
                <a:gd name="T7" fmla="*/ 7 h 27"/>
                <a:gd name="T8" fmla="*/ 4 w 122"/>
                <a:gd name="T9" fmla="*/ 8 h 27"/>
                <a:gd name="T10" fmla="*/ 45 w 122"/>
                <a:gd name="T11" fmla="*/ 5 h 27"/>
                <a:gd name="T12" fmla="*/ 78 w 122"/>
                <a:gd name="T13" fmla="*/ 4 h 27"/>
                <a:gd name="T14" fmla="*/ 120 w 122"/>
                <a:gd name="T15" fmla="*/ 4 h 27"/>
                <a:gd name="T16" fmla="*/ 119 w 122"/>
                <a:gd name="T17" fmla="*/ 23 h 27"/>
                <a:gd name="T18" fmla="*/ 74 w 122"/>
                <a:gd name="T19" fmla="*/ 24 h 27"/>
                <a:gd name="T20" fmla="*/ 3 w 122"/>
                <a:gd name="T21" fmla="*/ 25 h 27"/>
                <a:gd name="T22" fmla="*/ 3 w 122"/>
                <a:gd name="T23" fmla="*/ 19 h 27"/>
                <a:gd name="T24" fmla="*/ 3 w 122"/>
                <a:gd name="T25" fmla="*/ 17 h 27"/>
                <a:gd name="T26" fmla="*/ 3 w 122"/>
                <a:gd name="T27" fmla="*/ 15 h 27"/>
                <a:gd name="T28" fmla="*/ 2 w 122"/>
                <a:gd name="T29" fmla="*/ 8 h 27"/>
                <a:gd name="T30" fmla="*/ 1 w 122"/>
                <a:gd name="T31" fmla="*/ 8 h 27"/>
                <a:gd name="T32" fmla="*/ 0 w 122"/>
                <a:gd name="T33" fmla="*/ 9 h 27"/>
                <a:gd name="T34" fmla="*/ 1 w 122"/>
                <a:gd name="T35" fmla="*/ 17 h 27"/>
                <a:gd name="T36" fmla="*/ 1 w 122"/>
                <a:gd name="T37" fmla="*/ 26 h 27"/>
                <a:gd name="T38" fmla="*/ 2 w 122"/>
                <a:gd name="T39" fmla="*/ 26 h 27"/>
                <a:gd name="T40" fmla="*/ 2 w 122"/>
                <a:gd name="T41" fmla="*/ 27 h 27"/>
                <a:gd name="T42" fmla="*/ 74 w 122"/>
                <a:gd name="T43" fmla="*/ 26 h 27"/>
                <a:gd name="T44" fmla="*/ 120 w 122"/>
                <a:gd name="T45" fmla="*/ 25 h 27"/>
                <a:gd name="T46" fmla="*/ 121 w 122"/>
                <a:gd name="T47" fmla="*/ 25 h 27"/>
                <a:gd name="T48" fmla="*/ 121 w 122"/>
                <a:gd name="T49" fmla="*/ 24 h 27"/>
                <a:gd name="T50" fmla="*/ 122 w 122"/>
                <a:gd name="T51" fmla="*/ 3 h 27"/>
                <a:gd name="T52" fmla="*/ 122 w 122"/>
                <a:gd name="T53" fmla="*/ 2 h 27"/>
                <a:gd name="T54" fmla="*/ 121 w 122"/>
                <a:gd name="T55" fmla="*/ 2 h 27"/>
                <a:gd name="T56" fmla="*/ 78 w 122"/>
                <a:gd name="T5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27">
                  <a:moveTo>
                    <a:pt x="78" y="2"/>
                  </a:moveTo>
                  <a:cubicBezTo>
                    <a:pt x="67" y="3"/>
                    <a:pt x="56" y="3"/>
                    <a:pt x="45" y="3"/>
                  </a:cubicBezTo>
                  <a:cubicBezTo>
                    <a:pt x="31" y="3"/>
                    <a:pt x="17" y="4"/>
                    <a:pt x="4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7"/>
                    <a:pt x="3" y="8"/>
                    <a:pt x="4" y="8"/>
                  </a:cubicBezTo>
                  <a:cubicBezTo>
                    <a:pt x="17" y="6"/>
                    <a:pt x="31" y="5"/>
                    <a:pt x="45" y="5"/>
                  </a:cubicBezTo>
                  <a:cubicBezTo>
                    <a:pt x="56" y="5"/>
                    <a:pt x="67" y="5"/>
                    <a:pt x="78" y="4"/>
                  </a:cubicBezTo>
                  <a:cubicBezTo>
                    <a:pt x="92" y="2"/>
                    <a:pt x="105" y="3"/>
                    <a:pt x="120" y="4"/>
                  </a:cubicBezTo>
                  <a:cubicBezTo>
                    <a:pt x="120" y="12"/>
                    <a:pt x="119" y="20"/>
                    <a:pt x="119" y="23"/>
                  </a:cubicBezTo>
                  <a:cubicBezTo>
                    <a:pt x="114" y="23"/>
                    <a:pt x="86" y="23"/>
                    <a:pt x="74" y="24"/>
                  </a:cubicBezTo>
                  <a:cubicBezTo>
                    <a:pt x="53" y="25"/>
                    <a:pt x="28" y="25"/>
                    <a:pt x="3" y="25"/>
                  </a:cubicBezTo>
                  <a:cubicBezTo>
                    <a:pt x="3" y="23"/>
                    <a:pt x="3" y="21"/>
                    <a:pt x="3" y="19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3" y="16"/>
                    <a:pt x="3" y="16"/>
                    <a:pt x="3" y="15"/>
                  </a:cubicBezTo>
                  <a:cubicBezTo>
                    <a:pt x="3" y="13"/>
                    <a:pt x="3" y="10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11"/>
                    <a:pt x="1" y="14"/>
                    <a:pt x="1" y="17"/>
                  </a:cubicBezTo>
                  <a:cubicBezTo>
                    <a:pt x="1" y="20"/>
                    <a:pt x="1" y="23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7" y="27"/>
                    <a:pt x="53" y="27"/>
                    <a:pt x="74" y="26"/>
                  </a:cubicBezTo>
                  <a:cubicBezTo>
                    <a:pt x="87" y="25"/>
                    <a:pt x="120" y="25"/>
                    <a:pt x="120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2" y="13"/>
                    <a:pt x="122" y="3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06" y="1"/>
                    <a:pt x="92" y="0"/>
                    <a:pt x="7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60" name="Freeform 87">
              <a:extLst>
                <a:ext uri="{FF2B5EF4-FFF2-40B4-BE49-F238E27FC236}">
                  <a16:creationId xmlns:a16="http://schemas.microsoft.com/office/drawing/2014/main" id="{60796571-73DC-266C-CD4C-DEB1861AE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4141788"/>
              <a:ext cx="1211263" cy="284163"/>
            </a:xfrm>
            <a:custGeom>
              <a:avLst/>
              <a:gdLst>
                <a:gd name="T0" fmla="*/ 46 w 124"/>
                <a:gd name="T1" fmla="*/ 3 h 29"/>
                <a:gd name="T2" fmla="*/ 2 w 124"/>
                <a:gd name="T3" fmla="*/ 8 h 29"/>
                <a:gd name="T4" fmla="*/ 5 w 124"/>
                <a:gd name="T5" fmla="*/ 10 h 29"/>
                <a:gd name="T6" fmla="*/ 80 w 124"/>
                <a:gd name="T7" fmla="*/ 6 h 29"/>
                <a:gd name="T8" fmla="*/ 121 w 124"/>
                <a:gd name="T9" fmla="*/ 5 h 29"/>
                <a:gd name="T10" fmla="*/ 120 w 124"/>
                <a:gd name="T11" fmla="*/ 24 h 29"/>
                <a:gd name="T12" fmla="*/ 27 w 124"/>
                <a:gd name="T13" fmla="*/ 25 h 29"/>
                <a:gd name="T14" fmla="*/ 5 w 124"/>
                <a:gd name="T15" fmla="*/ 25 h 29"/>
                <a:gd name="T16" fmla="*/ 4 w 124"/>
                <a:gd name="T17" fmla="*/ 18 h 29"/>
                <a:gd name="T18" fmla="*/ 4 w 124"/>
                <a:gd name="T19" fmla="*/ 9 h 29"/>
                <a:gd name="T20" fmla="*/ 2 w 124"/>
                <a:gd name="T21" fmla="*/ 7 h 29"/>
                <a:gd name="T22" fmla="*/ 0 w 124"/>
                <a:gd name="T23" fmla="*/ 10 h 29"/>
                <a:gd name="T24" fmla="*/ 0 w 124"/>
                <a:gd name="T25" fmla="*/ 16 h 29"/>
                <a:gd name="T26" fmla="*/ 0 w 124"/>
                <a:gd name="T27" fmla="*/ 20 h 29"/>
                <a:gd name="T28" fmla="*/ 1 w 124"/>
                <a:gd name="T29" fmla="*/ 28 h 29"/>
                <a:gd name="T30" fmla="*/ 27 w 124"/>
                <a:gd name="T31" fmla="*/ 29 h 29"/>
                <a:gd name="T32" fmla="*/ 121 w 124"/>
                <a:gd name="T33" fmla="*/ 28 h 29"/>
                <a:gd name="T34" fmla="*/ 124 w 124"/>
                <a:gd name="T35" fmla="*/ 25 h 29"/>
                <a:gd name="T36" fmla="*/ 124 w 124"/>
                <a:gd name="T37" fmla="*/ 25 h 29"/>
                <a:gd name="T38" fmla="*/ 124 w 124"/>
                <a:gd name="T39" fmla="*/ 25 h 29"/>
                <a:gd name="T40" fmla="*/ 124 w 124"/>
                <a:gd name="T41" fmla="*/ 4 h 29"/>
                <a:gd name="T42" fmla="*/ 122 w 124"/>
                <a:gd name="T43" fmla="*/ 1 h 29"/>
                <a:gd name="T44" fmla="*/ 79 w 124"/>
                <a:gd name="T45" fmla="*/ 1 h 29"/>
                <a:gd name="T46" fmla="*/ 97 w 124"/>
                <a:gd name="T47" fmla="*/ 3 h 29"/>
                <a:gd name="T48" fmla="*/ 123 w 124"/>
                <a:gd name="T49" fmla="*/ 4 h 29"/>
                <a:gd name="T50" fmla="*/ 122 w 124"/>
                <a:gd name="T51" fmla="*/ 4 h 29"/>
                <a:gd name="T52" fmla="*/ 121 w 124"/>
                <a:gd name="T53" fmla="*/ 23 h 29"/>
                <a:gd name="T54" fmla="*/ 121 w 124"/>
                <a:gd name="T55" fmla="*/ 25 h 29"/>
                <a:gd name="T56" fmla="*/ 121 w 124"/>
                <a:gd name="T57" fmla="*/ 25 h 29"/>
                <a:gd name="T58" fmla="*/ 122 w 124"/>
                <a:gd name="T59" fmla="*/ 25 h 29"/>
                <a:gd name="T60" fmla="*/ 75 w 124"/>
                <a:gd name="T61" fmla="*/ 26 h 29"/>
                <a:gd name="T62" fmla="*/ 3 w 124"/>
                <a:gd name="T63" fmla="*/ 26 h 29"/>
                <a:gd name="T64" fmla="*/ 4 w 124"/>
                <a:gd name="T65" fmla="*/ 26 h 29"/>
                <a:gd name="T66" fmla="*/ 3 w 124"/>
                <a:gd name="T67" fmla="*/ 18 h 29"/>
                <a:gd name="T68" fmla="*/ 2 w 124"/>
                <a:gd name="T69" fmla="*/ 10 h 29"/>
                <a:gd name="T70" fmla="*/ 2 w 124"/>
                <a:gd name="T71" fmla="*/ 10 h 29"/>
                <a:gd name="T72" fmla="*/ 2 w 124"/>
                <a:gd name="T73" fmla="*/ 10 h 29"/>
                <a:gd name="T74" fmla="*/ 2 w 124"/>
                <a:gd name="T75" fmla="*/ 10 h 29"/>
                <a:gd name="T76" fmla="*/ 2 w 124"/>
                <a:gd name="T77" fmla="*/ 9 h 29"/>
                <a:gd name="T78" fmla="*/ 2 w 124"/>
                <a:gd name="T79" fmla="*/ 10 h 29"/>
                <a:gd name="T80" fmla="*/ 2 w 124"/>
                <a:gd name="T81" fmla="*/ 10 h 29"/>
                <a:gd name="T82" fmla="*/ 2 w 124"/>
                <a:gd name="T83" fmla="*/ 10 h 29"/>
                <a:gd name="T84" fmla="*/ 2 w 124"/>
                <a:gd name="T85" fmla="*/ 10 h 29"/>
                <a:gd name="T86" fmla="*/ 2 w 124"/>
                <a:gd name="T87" fmla="*/ 18 h 29"/>
                <a:gd name="T88" fmla="*/ 4 w 124"/>
                <a:gd name="T89" fmla="*/ 27 h 29"/>
                <a:gd name="T90" fmla="*/ 120 w 124"/>
                <a:gd name="T91" fmla="*/ 25 h 29"/>
                <a:gd name="T92" fmla="*/ 121 w 124"/>
                <a:gd name="T93" fmla="*/ 3 h 29"/>
                <a:gd name="T94" fmla="*/ 46 w 124"/>
                <a:gd name="T95" fmla="*/ 5 h 29"/>
                <a:gd name="T96" fmla="*/ 5 w 124"/>
                <a:gd name="T97" fmla="*/ 8 h 29"/>
                <a:gd name="T98" fmla="*/ 5 w 124"/>
                <a:gd name="T99" fmla="*/ 8 h 29"/>
                <a:gd name="T100" fmla="*/ 5 w 124"/>
                <a:gd name="T101" fmla="*/ 8 h 29"/>
                <a:gd name="T102" fmla="*/ 5 w 124"/>
                <a:gd name="T103" fmla="*/ 8 h 29"/>
                <a:gd name="T104" fmla="*/ 5 w 124"/>
                <a:gd name="T105" fmla="*/ 8 h 29"/>
                <a:gd name="T106" fmla="*/ 5 w 124"/>
                <a:gd name="T107" fmla="*/ 8 h 29"/>
                <a:gd name="T108" fmla="*/ 5 w 124"/>
                <a:gd name="T109" fmla="*/ 8 h 29"/>
                <a:gd name="T110" fmla="*/ 46 w 124"/>
                <a:gd name="T1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4" h="29">
                  <a:moveTo>
                    <a:pt x="79" y="3"/>
                  </a:moveTo>
                  <a:cubicBezTo>
                    <a:pt x="79" y="1"/>
                    <a:pt x="79" y="1"/>
                    <a:pt x="79" y="1"/>
                  </a:cubicBezTo>
                  <a:cubicBezTo>
                    <a:pt x="68" y="3"/>
                    <a:pt x="57" y="3"/>
                    <a:pt x="46" y="3"/>
                  </a:cubicBezTo>
                  <a:cubicBezTo>
                    <a:pt x="32" y="3"/>
                    <a:pt x="18" y="3"/>
                    <a:pt x="4" y="5"/>
                  </a:cubicBezTo>
                  <a:cubicBezTo>
                    <a:pt x="3" y="6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8" y="8"/>
                    <a:pt x="32" y="8"/>
                    <a:pt x="46" y="7"/>
                  </a:cubicBezTo>
                  <a:cubicBezTo>
                    <a:pt x="57" y="7"/>
                    <a:pt x="68" y="7"/>
                    <a:pt x="80" y="6"/>
                  </a:cubicBezTo>
                  <a:cubicBezTo>
                    <a:pt x="85" y="5"/>
                    <a:pt x="91" y="5"/>
                    <a:pt x="97" y="5"/>
                  </a:cubicBezTo>
                  <a:cubicBezTo>
                    <a:pt x="105" y="5"/>
                    <a:pt x="112" y="5"/>
                    <a:pt x="121" y="6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13"/>
                    <a:pt x="119" y="21"/>
                    <a:pt x="119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5" y="23"/>
                    <a:pt x="87" y="23"/>
                    <a:pt x="75" y="24"/>
                  </a:cubicBezTo>
                  <a:cubicBezTo>
                    <a:pt x="60" y="24"/>
                    <a:pt x="44" y="25"/>
                    <a:pt x="27" y="25"/>
                  </a:cubicBezTo>
                  <a:cubicBezTo>
                    <a:pt x="20" y="25"/>
                    <a:pt x="12" y="25"/>
                    <a:pt x="4" y="24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4"/>
                    <a:pt x="5" y="22"/>
                    <a:pt x="5" y="20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7"/>
                    <a:pt x="5" y="16"/>
                  </a:cubicBezTo>
                  <a:cubicBezTo>
                    <a:pt x="5" y="14"/>
                    <a:pt x="5" y="11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2" y="7"/>
                    <a:pt x="2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2"/>
                    <a:pt x="1" y="25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1" y="29"/>
                    <a:pt x="19" y="29"/>
                    <a:pt x="27" y="29"/>
                  </a:cubicBezTo>
                  <a:cubicBezTo>
                    <a:pt x="44" y="29"/>
                    <a:pt x="61" y="29"/>
                    <a:pt x="75" y="28"/>
                  </a:cubicBezTo>
                  <a:cubicBezTo>
                    <a:pt x="86" y="28"/>
                    <a:pt x="110" y="28"/>
                    <a:pt x="118" y="28"/>
                  </a:cubicBezTo>
                  <a:cubicBezTo>
                    <a:pt x="120" y="28"/>
                    <a:pt x="121" y="28"/>
                    <a:pt x="121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3" y="28"/>
                    <a:pt x="123" y="27"/>
                    <a:pt x="123" y="26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5"/>
                    <a:pt x="124" y="24"/>
                    <a:pt x="124" y="23"/>
                  </a:cubicBezTo>
                  <a:cubicBezTo>
                    <a:pt x="124" y="19"/>
                    <a:pt x="124" y="11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4" y="2"/>
                    <a:pt x="124" y="2"/>
                    <a:pt x="123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3" y="1"/>
                    <a:pt x="105" y="0"/>
                    <a:pt x="97" y="0"/>
                  </a:cubicBezTo>
                  <a:cubicBezTo>
                    <a:pt x="91" y="0"/>
                    <a:pt x="85" y="1"/>
                    <a:pt x="79" y="1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85" y="3"/>
                    <a:pt x="91" y="3"/>
                    <a:pt x="97" y="3"/>
                  </a:cubicBezTo>
                  <a:cubicBezTo>
                    <a:pt x="105" y="3"/>
                    <a:pt x="113" y="3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2" y="9"/>
                    <a:pt x="121" y="14"/>
                    <a:pt x="121" y="18"/>
                  </a:cubicBezTo>
                  <a:cubicBezTo>
                    <a:pt x="121" y="20"/>
                    <a:pt x="121" y="22"/>
                    <a:pt x="121" y="23"/>
                  </a:cubicBezTo>
                  <a:cubicBezTo>
                    <a:pt x="121" y="24"/>
                    <a:pt x="121" y="24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6"/>
                    <a:pt x="122" y="26"/>
                    <a:pt x="122" y="26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0" y="25"/>
                    <a:pt x="118" y="25"/>
                  </a:cubicBezTo>
                  <a:cubicBezTo>
                    <a:pt x="110" y="25"/>
                    <a:pt x="86" y="25"/>
                    <a:pt x="75" y="26"/>
                  </a:cubicBezTo>
                  <a:cubicBezTo>
                    <a:pt x="60" y="26"/>
                    <a:pt x="44" y="27"/>
                    <a:pt x="27" y="27"/>
                  </a:cubicBezTo>
                  <a:cubicBezTo>
                    <a:pt x="19" y="27"/>
                    <a:pt x="11" y="27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4"/>
                    <a:pt x="3" y="22"/>
                    <a:pt x="3" y="20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4"/>
                    <a:pt x="3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4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3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12" y="27"/>
                    <a:pt x="20" y="27"/>
                    <a:pt x="27" y="27"/>
                  </a:cubicBezTo>
                  <a:cubicBezTo>
                    <a:pt x="44" y="27"/>
                    <a:pt x="60" y="27"/>
                    <a:pt x="75" y="26"/>
                  </a:cubicBezTo>
                  <a:cubicBezTo>
                    <a:pt x="87" y="25"/>
                    <a:pt x="115" y="25"/>
                    <a:pt x="120" y="25"/>
                  </a:cubicBezTo>
                  <a:cubicBezTo>
                    <a:pt x="121" y="25"/>
                    <a:pt x="121" y="25"/>
                    <a:pt x="122" y="24"/>
                  </a:cubicBezTo>
                  <a:cubicBezTo>
                    <a:pt x="122" y="21"/>
                    <a:pt x="122" y="13"/>
                    <a:pt x="122" y="5"/>
                  </a:cubicBezTo>
                  <a:cubicBezTo>
                    <a:pt x="122" y="4"/>
                    <a:pt x="122" y="3"/>
                    <a:pt x="121" y="3"/>
                  </a:cubicBezTo>
                  <a:cubicBezTo>
                    <a:pt x="113" y="3"/>
                    <a:pt x="105" y="3"/>
                    <a:pt x="97" y="3"/>
                  </a:cubicBezTo>
                  <a:cubicBezTo>
                    <a:pt x="91" y="3"/>
                    <a:pt x="85" y="3"/>
                    <a:pt x="79" y="3"/>
                  </a:cubicBezTo>
                  <a:cubicBezTo>
                    <a:pt x="68" y="5"/>
                    <a:pt x="57" y="5"/>
                    <a:pt x="46" y="5"/>
                  </a:cubicBezTo>
                  <a:cubicBezTo>
                    <a:pt x="32" y="5"/>
                    <a:pt x="18" y="5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18" y="6"/>
                    <a:pt x="32" y="6"/>
                    <a:pt x="46" y="5"/>
                  </a:cubicBezTo>
                  <a:cubicBezTo>
                    <a:pt x="57" y="5"/>
                    <a:pt x="68" y="5"/>
                    <a:pt x="79" y="4"/>
                  </a:cubicBezTo>
                  <a:lnTo>
                    <a:pt x="7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720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1777555" y="1355661"/>
            <a:ext cx="14732889" cy="12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>
                <a:solidFill>
                  <a:srgbClr val="B01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ER EN PROTOTYPE?</a:t>
            </a:r>
          </a:p>
        </p:txBody>
      </p:sp>
    </p:spTree>
    <p:extLst>
      <p:ext uri="{BB962C8B-B14F-4D97-AF65-F5344CB8AC3E}">
        <p14:creationId xmlns:p14="http://schemas.microsoft.com/office/powerpoint/2010/main" val="20556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15593094" flipH="1">
            <a:off x="-5300745" y="-4093017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pic>
        <p:nvPicPr>
          <p:cNvPr id="3" name="Bilde 2" descr="A graph of progress and 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EFFA3985-96B6-FEF3-2AF7-785C59A46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99" y="2823613"/>
            <a:ext cx="7800975" cy="6677025"/>
          </a:xfrm>
          <a:prstGeom prst="rect">
            <a:avLst/>
          </a:prstGeom>
        </p:spPr>
      </p:pic>
      <p:pic>
        <p:nvPicPr>
          <p:cNvPr id="5" name="Bilde 3" descr="A graph of progress and 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A8B89685-8917-9858-4A80-AA8E487A1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593" y="2505877"/>
            <a:ext cx="7800975" cy="667702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30432" y="828473"/>
            <a:ext cx="14732889" cy="1241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>
                <a:solidFill>
                  <a:srgbClr val="B01B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HVORFOR PROTOTYPE?</a:t>
            </a:r>
          </a:p>
        </p:txBody>
      </p:sp>
    </p:spTree>
    <p:extLst>
      <p:ext uri="{BB962C8B-B14F-4D97-AF65-F5344CB8AC3E}">
        <p14:creationId xmlns:p14="http://schemas.microsoft.com/office/powerpoint/2010/main" val="42608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0A83BA5-7E9A-BC1C-7F97-21F57CF2DFD1}"/>
              </a:ext>
            </a:extLst>
          </p:cNvPr>
          <p:cNvSpPr/>
          <p:nvPr/>
        </p:nvSpPr>
        <p:spPr>
          <a:xfrm>
            <a:off x="15019498" y="476970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8" y="0"/>
                </a:lnTo>
                <a:lnTo>
                  <a:pt x="3901188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4D997163-519E-AC87-B31F-ECBEDC99ABE7}"/>
              </a:ext>
            </a:extLst>
          </p:cNvPr>
          <p:cNvSpPr/>
          <p:nvPr/>
        </p:nvSpPr>
        <p:spPr>
          <a:xfrm rot="-10800000">
            <a:off x="0" y="0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6E3C335-E492-190E-7B1D-ED3093A66B48}"/>
              </a:ext>
            </a:extLst>
          </p:cNvPr>
          <p:cNvSpPr/>
          <p:nvPr/>
        </p:nvSpPr>
        <p:spPr>
          <a:xfrm rot="-10800000" flipH="1">
            <a:off x="-2691162" y="683443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4AD2249-0768-0F26-BEA7-EFBAACB44CBB}"/>
              </a:ext>
            </a:extLst>
          </p:cNvPr>
          <p:cNvSpPr/>
          <p:nvPr/>
        </p:nvSpPr>
        <p:spPr>
          <a:xfrm>
            <a:off x="15285275" y="791308"/>
            <a:ext cx="2240081" cy="3449951"/>
          </a:xfrm>
          <a:custGeom>
            <a:avLst/>
            <a:gdLst/>
            <a:ahLst/>
            <a:cxnLst/>
            <a:rect l="l" t="t" r="r" b="b"/>
            <a:pathLst>
              <a:path w="2240081" h="3449951">
                <a:moveTo>
                  <a:pt x="0" y="0"/>
                </a:moveTo>
                <a:lnTo>
                  <a:pt x="2240080" y="0"/>
                </a:lnTo>
                <a:lnTo>
                  <a:pt x="2240080" y="3449951"/>
                </a:lnTo>
                <a:lnTo>
                  <a:pt x="0" y="34499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9389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442B787-C9B9-E717-65F1-42F48390C475}"/>
              </a:ext>
            </a:extLst>
          </p:cNvPr>
          <p:cNvSpPr txBox="1"/>
          <p:nvPr/>
        </p:nvSpPr>
        <p:spPr>
          <a:xfrm>
            <a:off x="3486376" y="4050795"/>
            <a:ext cx="11315247" cy="82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b="1" err="1">
                <a:solidFill>
                  <a:srgbClr val="00509E"/>
                </a:solidFill>
                <a:latin typeface="Open Sans"/>
                <a:ea typeface="Open Sans"/>
                <a:cs typeface="Open Sans"/>
              </a:rPr>
              <a:t>Prosess</a:t>
            </a:r>
            <a:r>
              <a:rPr lang="en-US" sz="6400" b="1">
                <a:solidFill>
                  <a:srgbClr val="00509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6400" b="1" err="1">
                <a:solidFill>
                  <a:srgbClr val="00509E"/>
                </a:solidFill>
                <a:latin typeface="Open Sans"/>
                <a:ea typeface="Open Sans"/>
                <a:cs typeface="Open Sans"/>
              </a:rPr>
              <a:t>i</a:t>
            </a:r>
            <a:r>
              <a:rPr lang="en-US" sz="6400" b="1">
                <a:solidFill>
                  <a:srgbClr val="00509E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6400" b="1" err="1">
                <a:solidFill>
                  <a:srgbClr val="00509E"/>
                </a:solidFill>
                <a:latin typeface="Open Sans"/>
                <a:ea typeface="Open Sans"/>
                <a:cs typeface="Open Sans"/>
              </a:rPr>
              <a:t>sprintuka</a:t>
            </a:r>
            <a:endParaRPr lang="en-US" sz="6400" b="1" err="1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A6E5C-C59C-E09C-044E-2F8FB6DC315A}"/>
              </a:ext>
            </a:extLst>
          </p:cNvPr>
          <p:cNvSpPr txBox="1"/>
          <p:nvPr/>
        </p:nvSpPr>
        <p:spPr>
          <a:xfrm>
            <a:off x="5369234" y="5556127"/>
            <a:ext cx="764489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>
                <a:solidFill>
                  <a:srgbClr val="545454"/>
                </a:solidFill>
                <a:latin typeface="Open Sans"/>
                <a:ea typeface="Open Sans"/>
                <a:cs typeface="Open Sans"/>
              </a:rPr>
              <a:t>-</a:t>
            </a:r>
            <a:endParaRPr lang="en-US" sz="28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73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9B8010A0-F12C-4323-9139-938DF3DC8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46598"/>
              </p:ext>
            </p:extLst>
          </p:nvPr>
        </p:nvGraphicFramePr>
        <p:xfrm>
          <a:off x="396147" y="1478358"/>
          <a:ext cx="17489585" cy="784763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3497917">
                  <a:extLst>
                    <a:ext uri="{9D8B030D-6E8A-4147-A177-3AD203B41FA5}">
                      <a16:colId xmlns:a16="http://schemas.microsoft.com/office/drawing/2014/main" val="559768178"/>
                    </a:ext>
                  </a:extLst>
                </a:gridCol>
                <a:gridCol w="3497917">
                  <a:extLst>
                    <a:ext uri="{9D8B030D-6E8A-4147-A177-3AD203B41FA5}">
                      <a16:colId xmlns:a16="http://schemas.microsoft.com/office/drawing/2014/main" val="4062673064"/>
                    </a:ext>
                  </a:extLst>
                </a:gridCol>
                <a:gridCol w="3497917">
                  <a:extLst>
                    <a:ext uri="{9D8B030D-6E8A-4147-A177-3AD203B41FA5}">
                      <a16:colId xmlns:a16="http://schemas.microsoft.com/office/drawing/2014/main" val="1316617364"/>
                    </a:ext>
                  </a:extLst>
                </a:gridCol>
                <a:gridCol w="3497917">
                  <a:extLst>
                    <a:ext uri="{9D8B030D-6E8A-4147-A177-3AD203B41FA5}">
                      <a16:colId xmlns:a16="http://schemas.microsoft.com/office/drawing/2014/main" val="2476370768"/>
                    </a:ext>
                  </a:extLst>
                </a:gridCol>
                <a:gridCol w="3497917">
                  <a:extLst>
                    <a:ext uri="{9D8B030D-6E8A-4147-A177-3AD203B41FA5}">
                      <a16:colId xmlns:a16="http://schemas.microsoft.com/office/drawing/2014/main" val="164630408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>
                          <a:solidFill>
                            <a:schemeClr val="bg1"/>
                          </a:solidFill>
                        </a:rPr>
                        <a:t>Mandag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/>
                        <a:t>Tirsdag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/>
                        <a:t>Onsdag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/>
                        <a:t>Torsdag</a:t>
                      </a: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/>
                        <a:t>Fredag</a:t>
                      </a: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129494764"/>
                  </a:ext>
                </a:extLst>
              </a:tr>
              <a:tr h="2330754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2300">
                        <a:solidFill>
                          <a:schemeClr val="tx1"/>
                        </a:solidFill>
                      </a:endParaRP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2300"/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2300"/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2300"/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nb-NO" sz="2300"/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8114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 b="1">
                          <a:solidFill>
                            <a:schemeClr val="tx2"/>
                          </a:solidFill>
                        </a:rPr>
                        <a:t>Forståelse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 b="1">
                          <a:solidFill>
                            <a:schemeClr val="tx2"/>
                          </a:solidFill>
                        </a:rPr>
                        <a:t>Skisse</a:t>
                      </a:r>
                      <a:endParaRPr lang="nb-NO"/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 b="1">
                          <a:solidFill>
                            <a:schemeClr val="tx2"/>
                          </a:solidFill>
                        </a:rPr>
                        <a:t>Beslutte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nb-NO" sz="2300" b="1">
                          <a:solidFill>
                            <a:schemeClr val="tx2"/>
                          </a:solidFill>
                        </a:rPr>
                        <a:t>Prototype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nb-NO" sz="2300" b="1">
                          <a:solidFill>
                            <a:schemeClr val="tx2"/>
                          </a:solidFill>
                        </a:rPr>
                        <a:t>Presentere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0347"/>
                  </a:ext>
                </a:extLst>
              </a:tr>
              <a:tr h="22631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Oppstart med kjernegruppa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Løypemelding til referansegruppa </a:t>
                      </a:r>
                      <a:r>
                        <a:rPr lang="nb-NO" sz="2000" err="1"/>
                        <a:t>inkl</a:t>
                      </a:r>
                      <a:r>
                        <a:rPr lang="nb-NO" sz="2000"/>
                        <a:t> presentasjon av prosjektet og kunnskapsgrunnlaget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Intervju med 6 medarbeidere fra ulike nivå i organisasjonen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Felles arbeid med gjennomgående tema i materialet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Sprintmetodikk</a:t>
                      </a:r>
                      <a:endParaRPr lang="nb-NO"/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Oppdrag, sprintmål og sprintspørsmål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Ulike prinsipper for organisering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Øvelser for å konkretisere idéer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Arbeid med skisser til mulige løsninger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Felles gjennomgang av idéskisser - hente ut de beste elementene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Presentere løypemelding for referansegruppa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Arbeid med konfigurasjonene i bestillingen - verdenskafé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Arbeid med konsept til prototyping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Beslutning og prioritering av sprintressurser (K2 og K4)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 err="1"/>
                        <a:t>Avsjekk</a:t>
                      </a:r>
                      <a:r>
                        <a:rPr lang="nb-NO" sz="2000"/>
                        <a:t> med prosjekteier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Felles gjennomgang og signaler fra prosjekteier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Arbeid med prototyping i 2 grupper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Felles innspillsrunder kl 11 og 14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Ferdigstille prototyper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Forberede presentasjon til referansegruppe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Test av prototypene / Harvey Balls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Presentasjon av prototyper til referansegruppa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2000"/>
                        <a:t>Forberedelse til overlevering styringsgruppa mandag</a:t>
                      </a:r>
                    </a:p>
                  </a:txBody>
                  <a:tcPr marL="182880" marR="182880" marT="91440" marB="9144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65501"/>
                  </a:ext>
                </a:extLst>
              </a:tr>
            </a:tbl>
          </a:graphicData>
        </a:graphic>
      </p:graphicFrame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E8DCAB7-3BB9-4C44-AEEA-76EA78C119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4021372"/>
              </p:ext>
            </p:extLst>
          </p:nvPr>
        </p:nvGraphicFramePr>
        <p:xfrm>
          <a:off x="3178" y="3178"/>
          <a:ext cx="3176" cy="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E8DCAB7-3BB9-4C44-AEEA-76EA78C11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8" y="3178"/>
                        <a:ext cx="3176" cy="3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AEA2AD-52C8-46A3-A747-820A73B8D9A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317501" cy="317501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nb-NO" sz="4800" b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E5449-5907-45C8-959C-2BE182C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81" y="305715"/>
            <a:ext cx="16449242" cy="1110177"/>
          </a:xfrm>
        </p:spPr>
        <p:txBody>
          <a:bodyPr vert="horz"/>
          <a:lstStyle/>
          <a:p>
            <a:r>
              <a:rPr lang="nb-NO" sz="6600"/>
              <a:t>Oppsummering tilpasset sprintmetodikk</a:t>
            </a:r>
            <a:endParaRPr lang="nb-NO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CD5D6C0-6AFA-470D-B229-CA4961FA0E2D}"/>
              </a:ext>
            </a:extLst>
          </p:cNvPr>
          <p:cNvGrpSpPr/>
          <p:nvPr/>
        </p:nvGrpSpPr>
        <p:grpSpPr>
          <a:xfrm>
            <a:off x="570081" y="2182497"/>
            <a:ext cx="17320306" cy="2151125"/>
            <a:chOff x="-389322" y="2070835"/>
            <a:chExt cx="9846530" cy="1301430"/>
          </a:xfrm>
        </p:grpSpPr>
        <p:pic>
          <p:nvPicPr>
            <p:cNvPr id="25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D08E93CF-000D-4CD2-8612-34CCADC89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5" t="18176" r="78810" b="42613"/>
            <a:stretch/>
          </p:blipFill>
          <p:spPr bwMode="auto">
            <a:xfrm>
              <a:off x="-389322" y="2070835"/>
              <a:ext cx="1652986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AD4AF167-9C70-4C17-A5F2-CDAD3EEC31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51" t="18176" r="41616" b="42613"/>
            <a:stretch/>
          </p:blipFill>
          <p:spPr bwMode="auto">
            <a:xfrm>
              <a:off x="3821919" y="2070835"/>
              <a:ext cx="148864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19F0EA4B-6412-4782-9CBE-449CAD0217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1" t="18176" r="19975" b="42613"/>
            <a:stretch/>
          </p:blipFill>
          <p:spPr bwMode="auto">
            <a:xfrm>
              <a:off x="5722192" y="2070835"/>
              <a:ext cx="1706258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108B63CE-C3C5-407E-BE9E-EDBF3832DA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83" t="18176" b="42613"/>
            <a:stretch/>
          </p:blipFill>
          <p:spPr bwMode="auto">
            <a:xfrm>
              <a:off x="7649733" y="2070835"/>
              <a:ext cx="1807475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ow Google Design Sprint works - Product Management 101 ...">
              <a:hlinkClick r:id="rId7"/>
              <a:extLst>
                <a:ext uri="{FF2B5EF4-FFF2-40B4-BE49-F238E27FC236}">
                  <a16:creationId xmlns:a16="http://schemas.microsoft.com/office/drawing/2014/main" id="{B4DFD824-19EB-40C8-941A-123D380039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6" t="18176" r="59667" b="42613"/>
            <a:stretch/>
          </p:blipFill>
          <p:spPr bwMode="auto">
            <a:xfrm>
              <a:off x="1730617" y="2070835"/>
              <a:ext cx="1594073" cy="1301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29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0A83BA5-7E9A-BC1C-7F97-21F57CF2DFD1}"/>
              </a:ext>
            </a:extLst>
          </p:cNvPr>
          <p:cNvSpPr/>
          <p:nvPr/>
        </p:nvSpPr>
        <p:spPr>
          <a:xfrm>
            <a:off x="15019498" y="4769705"/>
            <a:ext cx="3901187" cy="5517295"/>
          </a:xfrm>
          <a:custGeom>
            <a:avLst/>
            <a:gdLst/>
            <a:ahLst/>
            <a:cxnLst/>
            <a:rect l="l" t="t" r="r" b="b"/>
            <a:pathLst>
              <a:path w="3901187" h="5517295">
                <a:moveTo>
                  <a:pt x="0" y="0"/>
                </a:moveTo>
                <a:lnTo>
                  <a:pt x="3901188" y="0"/>
                </a:lnTo>
                <a:lnTo>
                  <a:pt x="3901188" y="5517295"/>
                </a:lnTo>
                <a:lnTo>
                  <a:pt x="0" y="55172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4D997163-519E-AC87-B31F-ECBEDC99ABE7}"/>
              </a:ext>
            </a:extLst>
          </p:cNvPr>
          <p:cNvSpPr/>
          <p:nvPr/>
        </p:nvSpPr>
        <p:spPr>
          <a:xfrm rot="-10800000">
            <a:off x="0" y="0"/>
            <a:ext cx="3928645" cy="5556127"/>
          </a:xfrm>
          <a:custGeom>
            <a:avLst/>
            <a:gdLst/>
            <a:ahLst/>
            <a:cxnLst/>
            <a:rect l="l" t="t" r="r" b="b"/>
            <a:pathLst>
              <a:path w="3928645" h="5556127">
                <a:moveTo>
                  <a:pt x="0" y="0"/>
                </a:moveTo>
                <a:lnTo>
                  <a:pt x="3928645" y="0"/>
                </a:lnTo>
                <a:lnTo>
                  <a:pt x="3928645" y="5556127"/>
                </a:lnTo>
                <a:lnTo>
                  <a:pt x="0" y="55561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26E3C335-E492-190E-7B1D-ED3093A66B48}"/>
              </a:ext>
            </a:extLst>
          </p:cNvPr>
          <p:cNvSpPr/>
          <p:nvPr/>
        </p:nvSpPr>
        <p:spPr>
          <a:xfrm rot="-10800000" flipH="1">
            <a:off x="-2691162" y="683443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94AD2249-0768-0F26-BEA7-EFBAACB44CBB}"/>
              </a:ext>
            </a:extLst>
          </p:cNvPr>
          <p:cNvSpPr/>
          <p:nvPr/>
        </p:nvSpPr>
        <p:spPr>
          <a:xfrm>
            <a:off x="15285275" y="791308"/>
            <a:ext cx="2240081" cy="3449951"/>
          </a:xfrm>
          <a:custGeom>
            <a:avLst/>
            <a:gdLst/>
            <a:ahLst/>
            <a:cxnLst/>
            <a:rect l="l" t="t" r="r" b="b"/>
            <a:pathLst>
              <a:path w="2240081" h="3449951">
                <a:moveTo>
                  <a:pt x="0" y="0"/>
                </a:moveTo>
                <a:lnTo>
                  <a:pt x="2240080" y="0"/>
                </a:lnTo>
                <a:lnTo>
                  <a:pt x="2240080" y="3449951"/>
                </a:lnTo>
                <a:lnTo>
                  <a:pt x="0" y="34499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93895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442B787-C9B9-E717-65F1-42F48390C475}"/>
              </a:ext>
            </a:extLst>
          </p:cNvPr>
          <p:cNvSpPr txBox="1"/>
          <p:nvPr/>
        </p:nvSpPr>
        <p:spPr>
          <a:xfrm>
            <a:off x="3486376" y="4050795"/>
            <a:ext cx="11315247" cy="827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6400" b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 </a:t>
            </a:r>
            <a:r>
              <a:rPr lang="en-US" sz="6400" b="1" err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først</a:t>
            </a:r>
            <a:endParaRPr lang="en-US" sz="6400" b="1">
              <a:solidFill>
                <a:srgbClr val="00509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A6E5C-C59C-E09C-044E-2F8FB6DC315A}"/>
              </a:ext>
            </a:extLst>
          </p:cNvPr>
          <p:cNvSpPr txBox="1"/>
          <p:nvPr/>
        </p:nvSpPr>
        <p:spPr>
          <a:xfrm>
            <a:off x="5369234" y="5556127"/>
            <a:ext cx="7644898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</a:t>
            </a:r>
            <a:r>
              <a:rPr lang="en-US" sz="28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28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vært</a:t>
            </a:r>
            <a:r>
              <a:rPr lang="en-US" sz="28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helt</a:t>
            </a:r>
            <a:r>
              <a:rPr lang="en-US" sz="28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her…!</a:t>
            </a:r>
          </a:p>
        </p:txBody>
      </p:sp>
    </p:spTree>
    <p:extLst>
      <p:ext uri="{BB962C8B-B14F-4D97-AF65-F5344CB8AC3E}">
        <p14:creationId xmlns:p14="http://schemas.microsoft.com/office/powerpoint/2010/main" val="218291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76E967-5D40-9572-8DBB-1BAC38E8E9F9}"/>
              </a:ext>
            </a:extLst>
          </p:cNvPr>
          <p:cNvSpPr/>
          <p:nvPr/>
        </p:nvSpPr>
        <p:spPr>
          <a:xfrm>
            <a:off x="72879" y="1"/>
            <a:ext cx="1371600" cy="100726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b-NO" sz="4200"/>
              <a:t>Fakulteter  og  institutter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93850-CDD2-0687-5B17-7D36D0D5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79" y="239375"/>
            <a:ext cx="1501865" cy="1943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E42AC2-9F6D-4BD6-6C74-7785010F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778" y="6328720"/>
            <a:ext cx="1501865" cy="1950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F97D44-AB94-38DF-77F2-A1A1D1158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223" y="2379018"/>
            <a:ext cx="1501865" cy="1943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33379-8924-6EA1-E57F-F78DBEA23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899" y="4357739"/>
            <a:ext cx="1494123" cy="1935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3F9A15-809D-9A5D-59EE-CAAD7A11B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777" y="8351607"/>
            <a:ext cx="1494123" cy="1935393"/>
          </a:xfrm>
          <a:prstGeom prst="rect">
            <a:avLst/>
          </a:prstGeom>
        </p:spPr>
      </p:pic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D32E3414-64B3-46C6-0963-C2BEA792B5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46269" y="804618"/>
            <a:ext cx="1371600" cy="1371600"/>
          </a:xfrm>
          <a:prstGeom prst="rect">
            <a:avLst/>
          </a:prstGeom>
        </p:spPr>
      </p:pic>
      <p:pic>
        <p:nvPicPr>
          <p:cNvPr id="10" name="Graphic 9" descr="User with solid fill">
            <a:extLst>
              <a:ext uri="{FF2B5EF4-FFF2-40B4-BE49-F238E27FC236}">
                <a16:creationId xmlns:a16="http://schemas.microsoft.com/office/drawing/2014/main" id="{9DED9CAB-4D0C-1CAB-7F59-24591CC06D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6269" y="2473088"/>
            <a:ext cx="1371600" cy="1371600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ED87D2E8-C011-789B-A090-F3A916F0A4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46269" y="8022392"/>
            <a:ext cx="1371600" cy="1371600"/>
          </a:xfrm>
          <a:prstGeom prst="rect">
            <a:avLst/>
          </a:prstGeom>
        </p:spPr>
      </p:pic>
      <p:pic>
        <p:nvPicPr>
          <p:cNvPr id="12" name="Graphic 11" descr="User with solid fill">
            <a:extLst>
              <a:ext uri="{FF2B5EF4-FFF2-40B4-BE49-F238E27FC236}">
                <a16:creationId xmlns:a16="http://schemas.microsoft.com/office/drawing/2014/main" id="{7CE2E904-3244-D6E7-F5D4-FFA5913BE0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46269" y="4194947"/>
            <a:ext cx="1371600" cy="1371600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BCEA1909-BE72-DCE3-25E8-2A78706E36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46269" y="6271850"/>
            <a:ext cx="1371600" cy="137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EFB0B9-68C3-7764-C677-E09BE22A8F6D}"/>
              </a:ext>
            </a:extLst>
          </p:cNvPr>
          <p:cNvSpPr txBox="1"/>
          <p:nvPr/>
        </p:nvSpPr>
        <p:spPr>
          <a:xfrm>
            <a:off x="4992099" y="2002763"/>
            <a:ext cx="2343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/>
              <a:t>Studenter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291D7-CF6D-3A99-A42E-2059F3882390}"/>
              </a:ext>
            </a:extLst>
          </p:cNvPr>
          <p:cNvSpPr txBox="1"/>
          <p:nvPr/>
        </p:nvSpPr>
        <p:spPr>
          <a:xfrm>
            <a:off x="5118066" y="3669769"/>
            <a:ext cx="2343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/>
              <a:t>Ansatte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524AC3-A98E-98EE-7678-2E17A78ABAC7}"/>
              </a:ext>
            </a:extLst>
          </p:cNvPr>
          <p:cNvSpPr txBox="1"/>
          <p:nvPr/>
        </p:nvSpPr>
        <p:spPr>
          <a:xfrm>
            <a:off x="4827077" y="5315363"/>
            <a:ext cx="292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err="1"/>
              <a:t>Ph.D.</a:t>
            </a:r>
            <a:br>
              <a:rPr lang="nb-NO" sz="2700"/>
            </a:br>
            <a:r>
              <a:rPr lang="nb-NO" sz="2700"/>
              <a:t>-kandidater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1DF84-BCA4-5C3B-0C13-433AB282BB3B}"/>
              </a:ext>
            </a:extLst>
          </p:cNvPr>
          <p:cNvSpPr txBox="1"/>
          <p:nvPr/>
        </p:nvSpPr>
        <p:spPr>
          <a:xfrm>
            <a:off x="5157639" y="7377260"/>
            <a:ext cx="2925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/>
              <a:t>Ledere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D7720F-3CBF-08F4-10D3-0032DC8DB909}"/>
              </a:ext>
            </a:extLst>
          </p:cNvPr>
          <p:cNvSpPr txBox="1"/>
          <p:nvPr/>
        </p:nvSpPr>
        <p:spPr>
          <a:xfrm>
            <a:off x="5135448" y="9236251"/>
            <a:ext cx="29251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/>
              <a:t>Eksterne </a:t>
            </a:r>
          </a:p>
        </p:txBody>
      </p:sp>
      <p:pic>
        <p:nvPicPr>
          <p:cNvPr id="21" name="Graphic 20" descr="Influencer with solid fill">
            <a:extLst>
              <a:ext uri="{FF2B5EF4-FFF2-40B4-BE49-F238E27FC236}">
                <a16:creationId xmlns:a16="http://schemas.microsoft.com/office/drawing/2014/main" id="{6CFE515C-E82D-50EB-79C8-E2719FE8EB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81439" y="685859"/>
            <a:ext cx="723344" cy="723344"/>
          </a:xfrm>
          <a:prstGeom prst="rect">
            <a:avLst/>
          </a:prstGeom>
        </p:spPr>
      </p:pic>
      <p:pic>
        <p:nvPicPr>
          <p:cNvPr id="22" name="Graphic 21" descr="Influencer with solid fill">
            <a:extLst>
              <a:ext uri="{FF2B5EF4-FFF2-40B4-BE49-F238E27FC236}">
                <a16:creationId xmlns:a16="http://schemas.microsoft.com/office/drawing/2014/main" id="{C64E1E8A-3D62-B4ED-591F-E654A718F3A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82714" y="911455"/>
            <a:ext cx="723344" cy="723344"/>
          </a:xfrm>
          <a:prstGeom prst="rect">
            <a:avLst/>
          </a:prstGeom>
        </p:spPr>
      </p:pic>
      <p:pic>
        <p:nvPicPr>
          <p:cNvPr id="23" name="Graphic 22" descr="Influencer with solid fill">
            <a:extLst>
              <a:ext uri="{FF2B5EF4-FFF2-40B4-BE49-F238E27FC236}">
                <a16:creationId xmlns:a16="http://schemas.microsoft.com/office/drawing/2014/main" id="{CBA235E3-E697-4C01-DFB6-A498130380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02757" y="645788"/>
            <a:ext cx="723344" cy="723344"/>
          </a:xfrm>
          <a:prstGeom prst="rect">
            <a:avLst/>
          </a:prstGeom>
        </p:spPr>
      </p:pic>
      <p:pic>
        <p:nvPicPr>
          <p:cNvPr id="24" name="Graphic 23" descr="Influencer with solid fill">
            <a:extLst>
              <a:ext uri="{FF2B5EF4-FFF2-40B4-BE49-F238E27FC236}">
                <a16:creationId xmlns:a16="http://schemas.microsoft.com/office/drawing/2014/main" id="{081EF8DF-EC04-A265-C78B-6530DAB8D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50057" y="1435259"/>
            <a:ext cx="723344" cy="723344"/>
          </a:xfrm>
          <a:prstGeom prst="rect">
            <a:avLst/>
          </a:prstGeom>
        </p:spPr>
      </p:pic>
      <p:pic>
        <p:nvPicPr>
          <p:cNvPr id="25" name="Graphic 24" descr="Influencer with solid fill">
            <a:extLst>
              <a:ext uri="{FF2B5EF4-FFF2-40B4-BE49-F238E27FC236}">
                <a16:creationId xmlns:a16="http://schemas.microsoft.com/office/drawing/2014/main" id="{3DA0DC79-FDA0-80E2-BDE3-5C2FE33D6B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39907" y="1481282"/>
            <a:ext cx="723344" cy="723344"/>
          </a:xfrm>
          <a:prstGeom prst="rect">
            <a:avLst/>
          </a:prstGeom>
        </p:spPr>
      </p:pic>
      <p:pic>
        <p:nvPicPr>
          <p:cNvPr id="26" name="Graphic 25" descr="Influencer with solid fill">
            <a:extLst>
              <a:ext uri="{FF2B5EF4-FFF2-40B4-BE49-F238E27FC236}">
                <a16:creationId xmlns:a16="http://schemas.microsoft.com/office/drawing/2014/main" id="{8C4DA324-ECBE-786F-B692-B58097D842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05854" y="3047896"/>
            <a:ext cx="723344" cy="723344"/>
          </a:xfrm>
          <a:prstGeom prst="rect">
            <a:avLst/>
          </a:prstGeom>
        </p:spPr>
      </p:pic>
      <p:pic>
        <p:nvPicPr>
          <p:cNvPr id="27" name="Graphic 26" descr="Influencer with solid fill">
            <a:extLst>
              <a:ext uri="{FF2B5EF4-FFF2-40B4-BE49-F238E27FC236}">
                <a16:creationId xmlns:a16="http://schemas.microsoft.com/office/drawing/2014/main" id="{2638F280-FD5E-E37B-3708-884C5B5D318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83465" y="2637479"/>
            <a:ext cx="723344" cy="723344"/>
          </a:xfrm>
          <a:prstGeom prst="rect">
            <a:avLst/>
          </a:prstGeom>
        </p:spPr>
      </p:pic>
      <p:pic>
        <p:nvPicPr>
          <p:cNvPr id="28" name="Graphic 27" descr="Influencer with solid fill">
            <a:extLst>
              <a:ext uri="{FF2B5EF4-FFF2-40B4-BE49-F238E27FC236}">
                <a16:creationId xmlns:a16="http://schemas.microsoft.com/office/drawing/2014/main" id="{15C7FD54-0601-10C6-C3D3-620D41E038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32765" y="2678587"/>
            <a:ext cx="723344" cy="723344"/>
          </a:xfrm>
          <a:prstGeom prst="rect">
            <a:avLst/>
          </a:prstGeom>
        </p:spPr>
      </p:pic>
      <p:pic>
        <p:nvPicPr>
          <p:cNvPr id="29" name="Graphic 28" descr="Influencer with solid fill">
            <a:extLst>
              <a:ext uri="{FF2B5EF4-FFF2-40B4-BE49-F238E27FC236}">
                <a16:creationId xmlns:a16="http://schemas.microsoft.com/office/drawing/2014/main" id="{5752C94A-F66F-FDB7-C8DD-58DAF49D68D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832764" y="3498676"/>
            <a:ext cx="723344" cy="723344"/>
          </a:xfrm>
          <a:prstGeom prst="rect">
            <a:avLst/>
          </a:prstGeom>
        </p:spPr>
      </p:pic>
      <p:pic>
        <p:nvPicPr>
          <p:cNvPr id="30" name="Graphic 29" descr="Influencer with solid fill">
            <a:extLst>
              <a:ext uri="{FF2B5EF4-FFF2-40B4-BE49-F238E27FC236}">
                <a16:creationId xmlns:a16="http://schemas.microsoft.com/office/drawing/2014/main" id="{899FB940-1F72-913A-DE97-D69187FC57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10983" y="3577066"/>
            <a:ext cx="723344" cy="723344"/>
          </a:xfrm>
          <a:prstGeom prst="rect">
            <a:avLst/>
          </a:prstGeom>
        </p:spPr>
      </p:pic>
      <p:pic>
        <p:nvPicPr>
          <p:cNvPr id="31" name="Graphic 30" descr="Influencer with solid fill">
            <a:extLst>
              <a:ext uri="{FF2B5EF4-FFF2-40B4-BE49-F238E27FC236}">
                <a16:creationId xmlns:a16="http://schemas.microsoft.com/office/drawing/2014/main" id="{CD1C3376-DEEE-687D-7433-7C6C518E5C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434326" y="4414361"/>
            <a:ext cx="723344" cy="723344"/>
          </a:xfrm>
          <a:prstGeom prst="rect">
            <a:avLst/>
          </a:prstGeom>
        </p:spPr>
      </p:pic>
      <p:pic>
        <p:nvPicPr>
          <p:cNvPr id="32" name="Graphic 31" descr="Influencer with solid fill">
            <a:extLst>
              <a:ext uri="{FF2B5EF4-FFF2-40B4-BE49-F238E27FC236}">
                <a16:creationId xmlns:a16="http://schemas.microsoft.com/office/drawing/2014/main" id="{F93A64D7-3CEB-1E92-07CB-276BE0FB44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72362" y="4398647"/>
            <a:ext cx="723344" cy="723344"/>
          </a:xfrm>
          <a:prstGeom prst="rect">
            <a:avLst/>
          </a:prstGeom>
        </p:spPr>
      </p:pic>
      <p:pic>
        <p:nvPicPr>
          <p:cNvPr id="33" name="Graphic 32" descr="Influencer with solid fill">
            <a:extLst>
              <a:ext uri="{FF2B5EF4-FFF2-40B4-BE49-F238E27FC236}">
                <a16:creationId xmlns:a16="http://schemas.microsoft.com/office/drawing/2014/main" id="{2A5FDD93-7CB9-58E0-DD41-2FE9388F1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34343" y="4909574"/>
            <a:ext cx="723344" cy="723344"/>
          </a:xfrm>
          <a:prstGeom prst="rect">
            <a:avLst/>
          </a:prstGeom>
        </p:spPr>
      </p:pic>
      <p:pic>
        <p:nvPicPr>
          <p:cNvPr id="34" name="Graphic 33" descr="Influencer with solid fill">
            <a:extLst>
              <a:ext uri="{FF2B5EF4-FFF2-40B4-BE49-F238E27FC236}">
                <a16:creationId xmlns:a16="http://schemas.microsoft.com/office/drawing/2014/main" id="{8BB47918-3DEE-D0A7-BD8C-3E7A5AE02A9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68169" y="5211266"/>
            <a:ext cx="723344" cy="723344"/>
          </a:xfrm>
          <a:prstGeom prst="rect">
            <a:avLst/>
          </a:prstGeom>
        </p:spPr>
      </p:pic>
      <p:pic>
        <p:nvPicPr>
          <p:cNvPr id="35" name="Graphic 34" descr="Influencer with solid fill">
            <a:extLst>
              <a:ext uri="{FF2B5EF4-FFF2-40B4-BE49-F238E27FC236}">
                <a16:creationId xmlns:a16="http://schemas.microsoft.com/office/drawing/2014/main" id="{FE3C8373-04E6-0228-0943-12348C75B58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04339" y="6263294"/>
            <a:ext cx="723344" cy="723344"/>
          </a:xfrm>
          <a:prstGeom prst="rect">
            <a:avLst/>
          </a:prstGeom>
        </p:spPr>
      </p:pic>
      <p:pic>
        <p:nvPicPr>
          <p:cNvPr id="36" name="Graphic 35" descr="Influencer with solid fill">
            <a:extLst>
              <a:ext uri="{FF2B5EF4-FFF2-40B4-BE49-F238E27FC236}">
                <a16:creationId xmlns:a16="http://schemas.microsoft.com/office/drawing/2014/main" id="{86544069-7CBB-C3F8-6F9F-7C802305BCF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377460" y="6381548"/>
            <a:ext cx="723344" cy="723344"/>
          </a:xfrm>
          <a:prstGeom prst="rect">
            <a:avLst/>
          </a:prstGeom>
        </p:spPr>
      </p:pic>
      <p:pic>
        <p:nvPicPr>
          <p:cNvPr id="37" name="Graphic 36" descr="Influencer with solid fill">
            <a:extLst>
              <a:ext uri="{FF2B5EF4-FFF2-40B4-BE49-F238E27FC236}">
                <a16:creationId xmlns:a16="http://schemas.microsoft.com/office/drawing/2014/main" id="{C9622CB8-2714-0C02-3D82-0338DDE363A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81439" y="7004687"/>
            <a:ext cx="723344" cy="723344"/>
          </a:xfrm>
          <a:prstGeom prst="rect">
            <a:avLst/>
          </a:prstGeom>
        </p:spPr>
      </p:pic>
      <p:pic>
        <p:nvPicPr>
          <p:cNvPr id="38" name="Graphic 37" descr="Influencer with solid fill">
            <a:extLst>
              <a:ext uri="{FF2B5EF4-FFF2-40B4-BE49-F238E27FC236}">
                <a16:creationId xmlns:a16="http://schemas.microsoft.com/office/drawing/2014/main" id="{0E8F684D-67AB-6F2E-CCF9-ACD62788270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598800" y="7004687"/>
            <a:ext cx="723344" cy="723344"/>
          </a:xfrm>
          <a:prstGeom prst="rect">
            <a:avLst/>
          </a:prstGeom>
        </p:spPr>
      </p:pic>
      <p:pic>
        <p:nvPicPr>
          <p:cNvPr id="39" name="Graphic 38" descr="Influencer with solid fill">
            <a:extLst>
              <a:ext uri="{FF2B5EF4-FFF2-40B4-BE49-F238E27FC236}">
                <a16:creationId xmlns:a16="http://schemas.microsoft.com/office/drawing/2014/main" id="{A29946E4-2814-98FD-93B0-11F3B3A012F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34478" y="6491698"/>
            <a:ext cx="723344" cy="723344"/>
          </a:xfrm>
          <a:prstGeom prst="rect">
            <a:avLst/>
          </a:prstGeom>
        </p:spPr>
      </p:pic>
      <p:pic>
        <p:nvPicPr>
          <p:cNvPr id="40" name="Graphic 39" descr="Influencer with solid fill">
            <a:extLst>
              <a:ext uri="{FF2B5EF4-FFF2-40B4-BE49-F238E27FC236}">
                <a16:creationId xmlns:a16="http://schemas.microsoft.com/office/drawing/2014/main" id="{DEBBA034-548D-5016-8755-560CBF58965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504781" y="8595961"/>
            <a:ext cx="723344" cy="723344"/>
          </a:xfrm>
          <a:prstGeom prst="rect">
            <a:avLst/>
          </a:prstGeom>
        </p:spPr>
      </p:pic>
      <p:pic>
        <p:nvPicPr>
          <p:cNvPr id="41" name="Graphic 40" descr="Influencer with solid fill">
            <a:extLst>
              <a:ext uri="{FF2B5EF4-FFF2-40B4-BE49-F238E27FC236}">
                <a16:creationId xmlns:a16="http://schemas.microsoft.com/office/drawing/2014/main" id="{20603C12-39EF-B585-FE0B-9055518E582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00932" y="8291630"/>
            <a:ext cx="723344" cy="723344"/>
          </a:xfrm>
          <a:prstGeom prst="rect">
            <a:avLst/>
          </a:prstGeom>
        </p:spPr>
      </p:pic>
      <p:pic>
        <p:nvPicPr>
          <p:cNvPr id="43" name="Graphic 42" descr="Influencer with solid fill">
            <a:extLst>
              <a:ext uri="{FF2B5EF4-FFF2-40B4-BE49-F238E27FC236}">
                <a16:creationId xmlns:a16="http://schemas.microsoft.com/office/drawing/2014/main" id="{F6F0863E-13A4-5181-ED73-78919E9132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781438" y="9021463"/>
            <a:ext cx="723344" cy="7233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A26FB56-5564-B6A1-2444-A1D75B07C1D5}"/>
              </a:ext>
            </a:extLst>
          </p:cNvPr>
          <p:cNvSpPr txBox="1"/>
          <p:nvPr/>
        </p:nvSpPr>
        <p:spPr>
          <a:xfrm>
            <a:off x="9217114" y="911455"/>
            <a:ext cx="253819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700"/>
              <a:t>Studenttjenester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A789D8-948E-ACFA-5BBB-EFD30C35E099}"/>
              </a:ext>
            </a:extLst>
          </p:cNvPr>
          <p:cNvSpPr txBox="1"/>
          <p:nvPr/>
        </p:nvSpPr>
        <p:spPr>
          <a:xfrm>
            <a:off x="9143250" y="3010012"/>
            <a:ext cx="25117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700" err="1"/>
              <a:t>Ansattetjenester</a:t>
            </a:r>
            <a:endParaRPr lang="nb-NO" sz="27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4D4F35-4B67-1617-5214-ED0C2CDCF51C}"/>
              </a:ext>
            </a:extLst>
          </p:cNvPr>
          <p:cNvSpPr txBox="1"/>
          <p:nvPr/>
        </p:nvSpPr>
        <p:spPr>
          <a:xfrm>
            <a:off x="8894009" y="4670574"/>
            <a:ext cx="4254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/>
              <a:t>Tjenester for </a:t>
            </a:r>
            <a:r>
              <a:rPr lang="nb-NO" sz="2700" err="1"/>
              <a:t>Ph.D.</a:t>
            </a:r>
            <a:r>
              <a:rPr lang="nb-NO" sz="2700"/>
              <a:t>-kandidater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1471890-C368-F26F-A380-7583EC96D518}"/>
              </a:ext>
            </a:extLst>
          </p:cNvPr>
          <p:cNvSpPr txBox="1"/>
          <p:nvPr/>
        </p:nvSpPr>
        <p:spPr>
          <a:xfrm>
            <a:off x="8959168" y="6612563"/>
            <a:ext cx="29448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700"/>
              <a:t>Tjenester for ledere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988BA42-4885-9E79-A9DF-7755EC820D8A}"/>
              </a:ext>
            </a:extLst>
          </p:cNvPr>
          <p:cNvSpPr txBox="1"/>
          <p:nvPr/>
        </p:nvSpPr>
        <p:spPr>
          <a:xfrm>
            <a:off x="8563814" y="8637428"/>
            <a:ext cx="32655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700"/>
              <a:t>Tjenester for eksterne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11F097A-C3CC-31D9-EC22-F4CCBE2F616C}"/>
              </a:ext>
            </a:extLst>
          </p:cNvPr>
          <p:cNvSpPr/>
          <p:nvPr/>
        </p:nvSpPr>
        <p:spPr>
          <a:xfrm>
            <a:off x="13295903" y="85646"/>
            <a:ext cx="1076343" cy="10072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sz="2700"/>
              <a:t>Fellestjenester</a:t>
            </a:r>
          </a:p>
          <a:p>
            <a:pPr algn="ctr"/>
            <a:r>
              <a:rPr lang="nb-NO" sz="2700"/>
              <a:t>infrastruktur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099FD9-2A57-ED53-9700-2A58835A749C}"/>
              </a:ext>
            </a:extLst>
          </p:cNvPr>
          <p:cNvSpPr/>
          <p:nvPr/>
        </p:nvSpPr>
        <p:spPr>
          <a:xfrm>
            <a:off x="14503247" y="118981"/>
            <a:ext cx="1433661" cy="1007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2700">
                <a:solidFill>
                  <a:schemeClr val="tx1"/>
                </a:solidFill>
              </a:rPr>
              <a:t>Strategi, styring, forvaltning, utvikling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D528775-959F-2E66-610E-15B333EE8999}"/>
              </a:ext>
            </a:extLst>
          </p:cNvPr>
          <p:cNvSpPr/>
          <p:nvPr/>
        </p:nvSpPr>
        <p:spPr>
          <a:xfrm>
            <a:off x="16250215" y="3406610"/>
            <a:ext cx="781154" cy="31988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2700"/>
              <a:t>Rektorat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30AF9C-55E9-B73B-3BD2-69BC8D44019E}"/>
              </a:ext>
            </a:extLst>
          </p:cNvPr>
          <p:cNvSpPr/>
          <p:nvPr/>
        </p:nvSpPr>
        <p:spPr>
          <a:xfrm>
            <a:off x="17098718" y="3386563"/>
            <a:ext cx="781154" cy="319889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sz="2700"/>
              <a:t>Universitetsstyre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4F9021-1C4A-9766-8579-D534103659B9}"/>
              </a:ext>
            </a:extLst>
          </p:cNvPr>
          <p:cNvSpPr/>
          <p:nvPr/>
        </p:nvSpPr>
        <p:spPr>
          <a:xfrm>
            <a:off x="6642121" y="382708"/>
            <a:ext cx="5928083" cy="17746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FF2606-FF52-D8CA-BF06-9618316DBB5C}"/>
              </a:ext>
            </a:extLst>
          </p:cNvPr>
          <p:cNvSpPr/>
          <p:nvPr/>
        </p:nvSpPr>
        <p:spPr>
          <a:xfrm>
            <a:off x="6642121" y="2486734"/>
            <a:ext cx="5928083" cy="17732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DE0747-0A03-E0F8-CE9E-93934E4F6D50}"/>
              </a:ext>
            </a:extLst>
          </p:cNvPr>
          <p:cNvSpPr/>
          <p:nvPr/>
        </p:nvSpPr>
        <p:spPr>
          <a:xfrm>
            <a:off x="6642121" y="4359280"/>
            <a:ext cx="5928083" cy="177324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AC0641F-2312-9CDC-3447-8806E6BB4010}"/>
              </a:ext>
            </a:extLst>
          </p:cNvPr>
          <p:cNvSpPr/>
          <p:nvPr/>
        </p:nvSpPr>
        <p:spPr>
          <a:xfrm>
            <a:off x="6642121" y="6249713"/>
            <a:ext cx="5928083" cy="177324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A90C7E3-B26E-4305-49ED-EFB3A458F826}"/>
              </a:ext>
            </a:extLst>
          </p:cNvPr>
          <p:cNvSpPr/>
          <p:nvPr/>
        </p:nvSpPr>
        <p:spPr>
          <a:xfrm>
            <a:off x="6642121" y="8175293"/>
            <a:ext cx="5928083" cy="177324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</p:spTree>
    <p:extLst>
      <p:ext uri="{BB962C8B-B14F-4D97-AF65-F5344CB8AC3E}">
        <p14:creationId xmlns:p14="http://schemas.microsoft.com/office/powerpoint/2010/main" val="356404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48688" y="438326"/>
            <a:ext cx="12044053" cy="879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00"/>
              </a:lnSpc>
            </a:pPr>
            <a:r>
              <a:rPr lang="en-US" sz="6000" b="1">
                <a:solidFill>
                  <a:srgbClr val="00509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PROTOTYPER</a:t>
            </a:r>
          </a:p>
        </p:txBody>
      </p:sp>
      <p:sp>
        <p:nvSpPr>
          <p:cNvPr id="5" name="Freeform 5"/>
          <p:cNvSpPr/>
          <p:nvPr/>
        </p:nvSpPr>
        <p:spPr>
          <a:xfrm>
            <a:off x="12742603" y="6624288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0" y="0"/>
                </a:moveTo>
                <a:lnTo>
                  <a:pt x="7325424" y="0"/>
                </a:lnTo>
                <a:lnTo>
                  <a:pt x="7325424" y="7325424"/>
                </a:lnTo>
                <a:lnTo>
                  <a:pt x="0" y="7325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 flipH="1">
            <a:off x="-2634012" y="-3662712"/>
            <a:ext cx="7325424" cy="7325424"/>
          </a:xfrm>
          <a:custGeom>
            <a:avLst/>
            <a:gdLst/>
            <a:ahLst/>
            <a:cxnLst/>
            <a:rect l="l" t="t" r="r" b="b"/>
            <a:pathLst>
              <a:path w="7325424" h="7325424">
                <a:moveTo>
                  <a:pt x="7325424" y="0"/>
                </a:moveTo>
                <a:lnTo>
                  <a:pt x="0" y="0"/>
                </a:lnTo>
                <a:lnTo>
                  <a:pt x="0" y="7325424"/>
                </a:lnTo>
                <a:lnTo>
                  <a:pt x="7325424" y="7325424"/>
                </a:lnTo>
                <a:lnTo>
                  <a:pt x="73254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38CB0-4B0D-7E19-9DD4-892E7A42C405}"/>
              </a:ext>
            </a:extLst>
          </p:cNvPr>
          <p:cNvSpPr txBox="1"/>
          <p:nvPr/>
        </p:nvSpPr>
        <p:spPr>
          <a:xfrm>
            <a:off x="837345" y="1539692"/>
            <a:ext cx="8133370" cy="33768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1 “STATUS QUO”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Lite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formell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status quo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effektive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mekanismer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koordinering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prioritering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12D64-6C29-152E-DA11-44B26C575AF0}"/>
              </a:ext>
            </a:extLst>
          </p:cNvPr>
          <p:cNvSpPr txBox="1"/>
          <p:nvPr/>
        </p:nvSpPr>
        <p:spPr>
          <a:xfrm>
            <a:off x="837345" y="5597405"/>
            <a:ext cx="8133370" cy="43416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2 “DET VI MÅ LYKKES MED”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Virksomhetsstyring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utvikling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innbefatter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VIRK, DOKU, DP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TUT. 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suppleres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seksjoner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HR/HMS, IT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ØK.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949AB0-6146-C3C4-936C-42EAC8B4C56B}"/>
              </a:ext>
            </a:extLst>
          </p:cNvPr>
          <p:cNvSpPr txBox="1"/>
          <p:nvPr/>
        </p:nvSpPr>
        <p:spPr>
          <a:xfrm>
            <a:off x="9765680" y="1539692"/>
            <a:ext cx="8133370" cy="33768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3 “INTEGRASJON”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konfigurasjon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der de fire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enhetene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inngår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avdelinger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(HR/HMS, IT og ØK). </a:t>
            </a: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legges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grunn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tidligere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endringer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reverseres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E02A96-E225-D451-0454-7309A1F5BE18}"/>
              </a:ext>
            </a:extLst>
          </p:cNvPr>
          <p:cNvSpPr txBox="1"/>
          <p:nvPr/>
        </p:nvSpPr>
        <p:spPr>
          <a:xfrm>
            <a:off x="9765680" y="5601525"/>
            <a:ext cx="8133370" cy="43416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3200" b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4 “ALLE SKAL MED”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fjerde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presenters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gjennom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arbeidet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kommer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fram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forslag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som ligger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utenfor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beskrivelsen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3200" err="1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alternativ</a:t>
            </a:r>
            <a:r>
              <a:rPr lang="en-US" sz="3200">
                <a:solidFill>
                  <a:srgbClr val="5454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– 3. </a:t>
            </a: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60"/>
              </a:lnSpc>
            </a:pPr>
            <a:endParaRPr lang="en-US" sz="3200">
              <a:solidFill>
                <a:srgbClr val="54545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P_1wyeiLd6GuG03BG1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gcEpPKWyeJss5kW6mM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Xl7FcDgtrh5YRQUdPZ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enkel_16_9" id="{3C0BA782-5172-F642-A498-CA4BE8ACBC6B}" vid="{76C47D60-C956-264E-AE82-D07413210B52}"/>
    </a:ext>
  </a:extLst>
</a:theme>
</file>

<file path=ppt/theme/theme3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51570CF87CA142A0FA227C8ADDCDDF" ma:contentTypeVersion="5" ma:contentTypeDescription="Create a new document." ma:contentTypeScope="" ma:versionID="5550eb236431ffe2bbaf23339d434dc7">
  <xsd:schema xmlns:xsd="http://www.w3.org/2001/XMLSchema" xmlns:xs="http://www.w3.org/2001/XMLSchema" xmlns:p="http://schemas.microsoft.com/office/2006/metadata/properties" xmlns:ns2="25adc230-1a6a-4b80-b2b1-91017acf4dc0" xmlns:ns3="19e07bc8-e3b6-436a-bfb1-fb79b59531a5" targetNamespace="http://schemas.microsoft.com/office/2006/metadata/properties" ma:root="true" ma:fieldsID="4a1424772cb957c824fa092b62731d09" ns2:_="" ns3:_="">
    <xsd:import namespace="25adc230-1a6a-4b80-b2b1-91017acf4dc0"/>
    <xsd:import namespace="19e07bc8-e3b6-436a-bfb1-fb79b5953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dc230-1a6a-4b80-b2b1-91017acf4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07bc8-e3b6-436a-bfb1-fb79b5953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9e07bc8-e3b6-436a-bfb1-fb79b59531a5">
      <UserInfo>
        <DisplayName>Bjørn Haugstad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1CF531D-59EE-487D-95DB-3BAC86370B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A53C1D-EF4A-4101-9B95-608FB48D1545}">
  <ds:schemaRefs>
    <ds:schemaRef ds:uri="19e07bc8-e3b6-436a-bfb1-fb79b59531a5"/>
    <ds:schemaRef ds:uri="25adc230-1a6a-4b80-b2b1-91017acf4d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226F50-4A4B-4F2C-810D-30E64B134FCC}">
  <ds:schemaRefs>
    <ds:schemaRef ds:uri="http://schemas.microsoft.com/office/infopath/2007/PartnerControls"/>
    <ds:schemaRef ds:uri="http://schemas.microsoft.com/office/2006/documentManagement/types"/>
    <ds:schemaRef ds:uri="19e07bc8-e3b6-436a-bfb1-fb79b59531a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5adc230-1a6a-4b80-b2b1-91017acf4dc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3290</Words>
  <Application>Microsoft Office PowerPoint</Application>
  <PresentationFormat>Custom</PresentationFormat>
  <Paragraphs>658</Paragraphs>
  <Slides>26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Wingdings</vt:lpstr>
      <vt:lpstr>Segoe UI</vt:lpstr>
      <vt:lpstr>Calibri</vt:lpstr>
      <vt:lpstr>Kollektif Bold</vt:lpstr>
      <vt:lpstr>Arial</vt:lpstr>
      <vt:lpstr>Open Sans</vt:lpstr>
      <vt:lpstr>Calibri Light</vt:lpstr>
      <vt:lpstr>Office Theme</vt:lpstr>
      <vt:lpstr>1_Office-tema</vt:lpstr>
      <vt:lpstr>Office-tema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Oppsummering tilpasset sprintmetodikk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informasjonspakke framtidas fellesadministrasjon</dc:title>
  <dc:creator>Annette Ysland Ludvigsen</dc:creator>
  <cp:lastModifiedBy>Merete Aagesen</cp:lastModifiedBy>
  <cp:revision>2</cp:revision>
  <cp:lastPrinted>2023-08-25T07:21:06Z</cp:lastPrinted>
  <dcterms:created xsi:type="dcterms:W3CDTF">2006-08-16T00:00:00Z</dcterms:created>
  <dcterms:modified xsi:type="dcterms:W3CDTF">2023-08-28T20:53:21Z</dcterms:modified>
  <dc:identifier>DAFsQ_NFhHY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0x0101005251570CF87CA142A0FA227C8ADDCDDF</vt:lpwstr>
  </property>
  <property fmtid="{D5CDD505-2E9C-101B-9397-08002B2CF9AE}" pid="3" name="MediaServiceImageTags">
    <vt:lpwstr/>
  </property>
</Properties>
</file>