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7"/>
  </p:notesMasterIdLst>
  <p:handoutMasterIdLst>
    <p:handoutMasterId r:id="rId18"/>
  </p:handoutMasterIdLst>
  <p:sldIdLst>
    <p:sldId id="258" r:id="rId5"/>
    <p:sldId id="2147195797" r:id="rId6"/>
    <p:sldId id="595" r:id="rId7"/>
    <p:sldId id="2147195888" r:id="rId8"/>
    <p:sldId id="2147309138" r:id="rId9"/>
    <p:sldId id="2147309141" r:id="rId10"/>
    <p:sldId id="2147195902" r:id="rId11"/>
    <p:sldId id="2147309156" r:id="rId12"/>
    <p:sldId id="2147309155" r:id="rId13"/>
    <p:sldId id="2147309142" r:id="rId14"/>
    <p:sldId id="2147195896" r:id="rId15"/>
    <p:sldId id="259" r:id="rId16"/>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D024"/>
    <a:srgbClr val="43B7B0"/>
    <a:srgbClr val="EBEBEB"/>
    <a:srgbClr val="E6E6E6"/>
    <a:srgbClr val="4D4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229666-CED1-4F1D-B21F-BDB4238C87E7}" v="2" dt="2023-08-23T10:56:57.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4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8E4A57-0FE4-2D4C-A2A3-03B89BE22D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a:extLst>
              <a:ext uri="{FF2B5EF4-FFF2-40B4-BE49-F238E27FC236}">
                <a16:creationId xmlns:a16="http://schemas.microsoft.com/office/drawing/2014/main" id="{353F375E-59A7-004D-9E35-DAEA249B13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F2EF38-7CD7-2348-A742-408507303B09}" type="datetimeFigureOut">
              <a:rPr lang="en-NO" smtClean="0"/>
              <a:t>08/24/2023</a:t>
            </a:fld>
            <a:endParaRPr lang="en-NO"/>
          </a:p>
        </p:txBody>
      </p:sp>
      <p:sp>
        <p:nvSpPr>
          <p:cNvPr id="4" name="Footer Placeholder 3">
            <a:extLst>
              <a:ext uri="{FF2B5EF4-FFF2-40B4-BE49-F238E27FC236}">
                <a16:creationId xmlns:a16="http://schemas.microsoft.com/office/drawing/2014/main" id="{770C3FBC-6EEC-3B42-B638-71AE5045EE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5" name="Slide Number Placeholder 4">
            <a:extLst>
              <a:ext uri="{FF2B5EF4-FFF2-40B4-BE49-F238E27FC236}">
                <a16:creationId xmlns:a16="http://schemas.microsoft.com/office/drawing/2014/main" id="{6A1C080F-DA8E-524A-A944-C2CD96DB21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0A6532-9842-AB40-B4DB-5C382FE0FAE6}" type="slidenum">
              <a:rPr lang="en-NO" smtClean="0"/>
              <a:t>‹#›</a:t>
            </a:fld>
            <a:endParaRPr lang="en-NO"/>
          </a:p>
        </p:txBody>
      </p:sp>
    </p:spTree>
    <p:extLst>
      <p:ext uri="{BB962C8B-B14F-4D97-AF65-F5344CB8AC3E}">
        <p14:creationId xmlns:p14="http://schemas.microsoft.com/office/powerpoint/2010/main" val="2336673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AF07A-55DD-B847-8376-306FC873B9BF}" type="datetimeFigureOut">
              <a:rPr lang="en-NO" smtClean="0"/>
              <a:t>08/24/2023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BB302-9660-F344-8E4C-44B4ECEB709A}" type="slidenum">
              <a:rPr lang="en-NO" smtClean="0"/>
              <a:t>‹#›</a:t>
            </a:fld>
            <a:endParaRPr lang="en-NO"/>
          </a:p>
        </p:txBody>
      </p:sp>
    </p:spTree>
    <p:extLst>
      <p:ext uri="{BB962C8B-B14F-4D97-AF65-F5344CB8AC3E}">
        <p14:creationId xmlns:p14="http://schemas.microsoft.com/office/powerpoint/2010/main" val="9830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Hensikt med dagens møte er å gi dere en løypemelding på hva vi har gjort og hva vi har igjen. </a:t>
            </a:r>
          </a:p>
        </p:txBody>
      </p:sp>
      <p:sp>
        <p:nvSpPr>
          <p:cNvPr id="4" name="Plassholder for lysbildenummer 3"/>
          <p:cNvSpPr>
            <a:spLocks noGrp="1"/>
          </p:cNvSpPr>
          <p:nvPr>
            <p:ph type="sldNum" sz="quarter" idx="5"/>
          </p:nvPr>
        </p:nvSpPr>
        <p:spPr/>
        <p:txBody>
          <a:bodyPr/>
          <a:lstStyle/>
          <a:p>
            <a:fld id="{A63BB302-9660-F344-8E4C-44B4ECEB709A}" type="slidenum">
              <a:rPr lang="en-NO" smtClean="0"/>
              <a:t>1</a:t>
            </a:fld>
            <a:endParaRPr lang="en-NO"/>
          </a:p>
        </p:txBody>
      </p:sp>
    </p:spTree>
    <p:extLst>
      <p:ext uri="{BB962C8B-B14F-4D97-AF65-F5344CB8AC3E}">
        <p14:creationId xmlns:p14="http://schemas.microsoft.com/office/powerpoint/2010/main" val="427394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7CE9826-A35B-49DD-8A3F-454B7E60E108}" type="slidenum">
              <a:rPr lang="nb-NO" smtClean="0"/>
              <a:t>2</a:t>
            </a:fld>
            <a:endParaRPr lang="nb-NO"/>
          </a:p>
        </p:txBody>
      </p:sp>
    </p:spTree>
    <p:extLst>
      <p:ext uri="{BB962C8B-B14F-4D97-AF65-F5344CB8AC3E}">
        <p14:creationId xmlns:p14="http://schemas.microsoft.com/office/powerpoint/2010/main" val="110249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773113"/>
            <a:ext cx="6980238" cy="3925887"/>
          </a:xfrm>
        </p:spPr>
      </p:sp>
      <p:sp>
        <p:nvSpPr>
          <p:cNvPr id="3" name="Notes Placeholder 2"/>
          <p:cNvSpPr>
            <a:spLocks noGrp="1"/>
          </p:cNvSpPr>
          <p:nvPr>
            <p:ph type="body" idx="1"/>
          </p:nvPr>
        </p:nvSpPr>
        <p:spPr/>
        <p:txBody>
          <a:bodyPr>
            <a:normAutofit fontScale="70000" lnSpcReduction="20000"/>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600" b="1">
                <a:solidFill>
                  <a:schemeClr val="accent4"/>
                </a:solidFill>
              </a:rPr>
              <a:t>Fase 1: Åpne</a:t>
            </a:r>
          </a:p>
          <a:p>
            <a:pPr algn="just">
              <a:spcBef>
                <a:spcPts val="0"/>
              </a:spcBef>
              <a:buSzPct val="100000"/>
            </a:pPr>
            <a:r>
              <a:rPr lang="nb-NO" sz="1600"/>
              <a:t>I en åpnende fase starter vi med se ulike muligheter og tenke kreativt. Dette kan handle om å utforsker brukerperspektiver, utarbeide hypoteser, eller generere ideer. Målet med fasen er å skape muligheter vi ikke hadde tidligere. Fasen vektlegger kreativt tenkning over kritisk tenkning. Deltagerne bør være forberedte på å forsøke å tenke utenfor bok</a:t>
            </a:r>
          </a:p>
          <a:p>
            <a:pPr algn="just">
              <a:spcBef>
                <a:spcPts val="0"/>
              </a:spcBef>
              <a:buSzPct val="100000"/>
            </a:pPr>
            <a:endParaRPr lang="nb-NO" sz="1600"/>
          </a:p>
          <a:p>
            <a:pPr algn="just">
              <a:spcBef>
                <a:spcPts val="0"/>
              </a:spcBef>
              <a:buSzPct val="100000"/>
            </a:pPr>
            <a:r>
              <a:rPr lang="nb-NO" sz="1600" b="1">
                <a:solidFill>
                  <a:schemeClr val="accent4"/>
                </a:solidFill>
              </a:rPr>
              <a:t>Fase 2: Lukke</a:t>
            </a:r>
          </a:p>
          <a:p>
            <a:pPr algn="just">
              <a:spcBef>
                <a:spcPts val="0"/>
              </a:spcBef>
              <a:spcAft>
                <a:spcPts val="1333"/>
              </a:spcAft>
              <a:buSzPct val="100000"/>
            </a:pPr>
            <a:r>
              <a:rPr lang="nb-NO" sz="1600"/>
              <a:t>I en lukkende fase skal vi snevre inn antall muligheter og tenke kritisk i større grad. Dette kan handle om å konkludere på hypoteser, komme til enighet i gruppen, eller videreutvikle og problematisere ideer. Målet med fasen er å velge de beste mulighetene. Fasen vektlegger enighet og kritisk tenkning. Deltagerne bør være forberedt på å skulle utfordre hverandres ideer og komme til enighet.</a:t>
            </a:r>
          </a:p>
          <a:p>
            <a:pPr algn="just">
              <a:spcBef>
                <a:spcPts val="0"/>
              </a:spcBef>
              <a:buSzPct val="100000"/>
            </a:pPr>
            <a:r>
              <a:rPr lang="nb-NO" sz="1600"/>
              <a:t>sen, og være åpne heller enn kritiserende.</a:t>
            </a:r>
          </a:p>
          <a:p>
            <a:pPr algn="just">
              <a:spcBef>
                <a:spcPts val="0"/>
              </a:spcBef>
              <a:buSzPct val="100000"/>
            </a:pPr>
            <a:endParaRPr lang="nb-NO" sz="1600"/>
          </a:p>
          <a:p>
            <a:pPr algn="just">
              <a:spcBef>
                <a:spcPts val="0"/>
              </a:spcBef>
              <a:buSzPct val="100000"/>
            </a:pPr>
            <a:r>
              <a:rPr lang="nb-NO" sz="1600" b="1"/>
              <a:t>Forstå:</a:t>
            </a:r>
          </a:p>
          <a:p>
            <a:pPr marL="342539" indent="-342539" defTabSz="608960">
              <a:spcAft>
                <a:spcPts val="799"/>
              </a:spcAft>
              <a:buFontTx/>
              <a:buChar char="-"/>
            </a:pPr>
            <a:r>
              <a:rPr lang="nb-NO" sz="1600" b="1">
                <a:solidFill>
                  <a:srgbClr val="FFFFFF"/>
                </a:solidFill>
                <a:latin typeface="Segoe UI" panose="020B0502040204020203" pitchFamily="34" charset="0"/>
                <a:cs typeface="Segoe UI" panose="020B0502040204020203" pitchFamily="34" charset="0"/>
              </a:rPr>
              <a:t>Observere underliggende behov</a:t>
            </a:r>
            <a:r>
              <a:rPr lang="nb-NO" sz="1600">
                <a:solidFill>
                  <a:srgbClr val="FFFFFF"/>
                </a:solidFill>
                <a:latin typeface="Segoe UI" panose="020B0502040204020203" pitchFamily="34" charset="0"/>
                <a:cs typeface="Segoe UI" panose="020B0502040204020203" pitchFamily="34" charset="0"/>
              </a:rPr>
              <a:t> og prioriteringer hos kundene eller brukerne</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Observere den </a:t>
            </a:r>
            <a:r>
              <a:rPr lang="nb-NO" sz="1600" b="1">
                <a:solidFill>
                  <a:srgbClr val="FFFFFF"/>
                </a:solidFill>
                <a:latin typeface="Segoe UI" panose="020B0502040204020203" pitchFamily="34" charset="0"/>
                <a:cs typeface="Segoe UI" panose="020B0502040204020203" pitchFamily="34" charset="0"/>
              </a:rPr>
              <a:t>konteksten / situasjonen</a:t>
            </a:r>
            <a:r>
              <a:rPr lang="nb-NO" sz="1600">
                <a:solidFill>
                  <a:srgbClr val="FFFFFF"/>
                </a:solidFill>
                <a:latin typeface="Segoe UI" panose="020B0502040204020203" pitchFamily="34" charset="0"/>
                <a:cs typeface="Segoe UI" panose="020B0502040204020203" pitchFamily="34" charset="0"/>
              </a:rPr>
              <a:t> de er i når de skal bruke det vi lager</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Erstatte antagelser om hva mennesker trenger og hvorfor de trenger det med </a:t>
            </a:r>
            <a:r>
              <a:rPr lang="nb-NO" sz="1600" b="1">
                <a:solidFill>
                  <a:srgbClr val="FFFFFF"/>
                </a:solidFill>
                <a:latin typeface="Segoe UI" panose="020B0502040204020203" pitchFamily="34" charset="0"/>
                <a:cs typeface="Segoe UI" panose="020B0502040204020203" pitchFamily="34" charset="0"/>
              </a:rPr>
              <a:t>faktisk innsikt</a:t>
            </a:r>
            <a:endParaRPr lang="nb-NO" sz="1600">
              <a:solidFill>
                <a:srgbClr val="FFFFFF"/>
              </a:solidFill>
              <a:latin typeface="Segoe UI" panose="020B0502040204020203" pitchFamily="34" charset="0"/>
              <a:cs typeface="Segoe UI" panose="020B0502040204020203" pitchFamily="34" charset="0"/>
            </a:endParaRP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Høre hvordan reelle brukere beskriver opplevelsen for å designe </a:t>
            </a:r>
            <a:r>
              <a:rPr lang="nb-NO" sz="1600" b="1">
                <a:solidFill>
                  <a:srgbClr val="FFFFFF"/>
                </a:solidFill>
                <a:latin typeface="Segoe UI" panose="020B0502040204020203" pitchFamily="34" charset="0"/>
                <a:cs typeface="Segoe UI" panose="020B0502040204020203" pitchFamily="34" charset="0"/>
              </a:rPr>
              <a:t>ordlyden</a:t>
            </a:r>
            <a:r>
              <a:rPr lang="nb-NO" sz="1600">
                <a:solidFill>
                  <a:srgbClr val="FFFFFF"/>
                </a:solidFill>
                <a:latin typeface="Segoe UI" panose="020B0502040204020203" pitchFamily="34" charset="0"/>
                <a:cs typeface="Segoe UI" panose="020B0502040204020203" pitchFamily="34" charset="0"/>
              </a:rPr>
              <a:t> </a:t>
            </a:r>
            <a:r>
              <a:rPr lang="nb-NO" sz="1600" b="1">
                <a:solidFill>
                  <a:srgbClr val="FFFFFF"/>
                </a:solidFill>
                <a:latin typeface="Segoe UI" panose="020B0502040204020203" pitchFamily="34" charset="0"/>
                <a:cs typeface="Segoe UI" panose="020B0502040204020203" pitchFamily="34" charset="0"/>
              </a:rPr>
              <a:t>til løsningen</a:t>
            </a:r>
          </a:p>
          <a:p>
            <a:pPr algn="just">
              <a:spcBef>
                <a:spcPts val="0"/>
              </a:spcBef>
              <a:buSzPct val="100000"/>
            </a:pPr>
            <a:endParaRPr lang="nb-NO" sz="1600"/>
          </a:p>
        </p:txBody>
      </p:sp>
      <p:sp>
        <p:nvSpPr>
          <p:cNvPr id="4" name="Slide Number Placeholder 3"/>
          <p:cNvSpPr>
            <a:spLocks noGrp="1"/>
          </p:cNvSpPr>
          <p:nvPr>
            <p:ph type="sldNum" sz="quarter" idx="10"/>
          </p:nvPr>
        </p:nvSpPr>
        <p:spPr/>
        <p:txBody>
          <a:bodyPr/>
          <a:lstStyle/>
          <a:p>
            <a:pPr marL="0" marR="0" lvl="0" indent="0" algn="r" defTabSz="454942" rtl="0" eaLnBrk="1" fontAlgn="auto" latinLnBrk="0" hangingPunct="1">
              <a:lnSpc>
                <a:spcPct val="100000"/>
              </a:lnSpc>
              <a:spcBef>
                <a:spcPts val="0"/>
              </a:spcBef>
              <a:spcAft>
                <a:spcPts val="0"/>
              </a:spcAft>
              <a:buClrTx/>
              <a:buSzTx/>
              <a:buFontTx/>
              <a:buNone/>
              <a:tabLst/>
              <a:defRPr/>
            </a:pPr>
            <a:fld id="{91A89B7B-5574-4304-BC93-AAB1C31FC751}"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4942"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762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773113"/>
            <a:ext cx="6980238" cy="3925887"/>
          </a:xfrm>
        </p:spPr>
      </p:sp>
      <p:sp>
        <p:nvSpPr>
          <p:cNvPr id="3" name="Notes Placeholder 2"/>
          <p:cNvSpPr>
            <a:spLocks noGrp="1"/>
          </p:cNvSpPr>
          <p:nvPr>
            <p:ph type="body" idx="1"/>
          </p:nvPr>
        </p:nvSpPr>
        <p:spPr/>
        <p:txBody>
          <a:bodyPr>
            <a:normAutofit fontScale="70000" lnSpcReduction="20000"/>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600" b="1">
                <a:solidFill>
                  <a:schemeClr val="accent4"/>
                </a:solidFill>
              </a:rPr>
              <a:t>Fase 1: Åpne</a:t>
            </a:r>
          </a:p>
          <a:p>
            <a:pPr algn="just">
              <a:spcBef>
                <a:spcPts val="0"/>
              </a:spcBef>
              <a:buSzPct val="100000"/>
            </a:pPr>
            <a:r>
              <a:rPr lang="nb-NO" sz="1600"/>
              <a:t>I en åpnende fase starter vi med se ulike muligheter og tenke kreativt. Dette kan handle om å utforsker brukerperspektiver, utarbeide hypoteser, eller generere ideer. Målet med fasen er å skape muligheter vi ikke hadde tidligere. Fasen vektlegger kreativt tenkning over kritisk tenkning. Deltagerne bør være forberedte på å forsøke å tenke utenfor bok</a:t>
            </a:r>
          </a:p>
          <a:p>
            <a:pPr algn="just">
              <a:spcBef>
                <a:spcPts val="0"/>
              </a:spcBef>
              <a:buSzPct val="100000"/>
            </a:pPr>
            <a:endParaRPr lang="nb-NO" sz="1600"/>
          </a:p>
          <a:p>
            <a:pPr algn="just">
              <a:spcBef>
                <a:spcPts val="0"/>
              </a:spcBef>
              <a:buSzPct val="100000"/>
            </a:pPr>
            <a:r>
              <a:rPr lang="nb-NO" sz="1600" b="1">
                <a:solidFill>
                  <a:schemeClr val="accent4"/>
                </a:solidFill>
              </a:rPr>
              <a:t>Fase 2: Lukke</a:t>
            </a:r>
          </a:p>
          <a:p>
            <a:pPr algn="just">
              <a:spcBef>
                <a:spcPts val="0"/>
              </a:spcBef>
              <a:spcAft>
                <a:spcPts val="1333"/>
              </a:spcAft>
              <a:buSzPct val="100000"/>
            </a:pPr>
            <a:r>
              <a:rPr lang="nb-NO" sz="1600"/>
              <a:t>I en lukkende fase skal vi snevre inn antall muligheter og tenke kritisk i større grad. Dette kan handle om å konkludere på hypoteser, komme til enighet i gruppen, eller videreutvikle og problematisere ideer. Målet med fasen er å velge de beste mulighetene. Fasen vektlegger enighet og kritisk tenkning. Deltagerne bør være forberedt på å skulle utfordre hverandres ideer og komme til enighet.</a:t>
            </a:r>
          </a:p>
          <a:p>
            <a:pPr algn="just">
              <a:spcBef>
                <a:spcPts val="0"/>
              </a:spcBef>
              <a:buSzPct val="100000"/>
            </a:pPr>
            <a:r>
              <a:rPr lang="nb-NO" sz="1600"/>
              <a:t>sen, og være åpne heller enn kritiserende.</a:t>
            </a:r>
          </a:p>
          <a:p>
            <a:pPr algn="just">
              <a:spcBef>
                <a:spcPts val="0"/>
              </a:spcBef>
              <a:buSzPct val="100000"/>
            </a:pPr>
            <a:endParaRPr lang="nb-NO" sz="1600"/>
          </a:p>
          <a:p>
            <a:pPr algn="just">
              <a:spcBef>
                <a:spcPts val="0"/>
              </a:spcBef>
              <a:buSzPct val="100000"/>
            </a:pPr>
            <a:r>
              <a:rPr lang="nb-NO" sz="1600" b="1"/>
              <a:t>Forstå:</a:t>
            </a:r>
          </a:p>
          <a:p>
            <a:pPr marL="342539" indent="-342539" defTabSz="608960">
              <a:spcAft>
                <a:spcPts val="799"/>
              </a:spcAft>
              <a:buFontTx/>
              <a:buChar char="-"/>
            </a:pPr>
            <a:r>
              <a:rPr lang="nb-NO" sz="1600" b="1">
                <a:solidFill>
                  <a:srgbClr val="FFFFFF"/>
                </a:solidFill>
                <a:latin typeface="Segoe UI" panose="020B0502040204020203" pitchFamily="34" charset="0"/>
                <a:cs typeface="Segoe UI" panose="020B0502040204020203" pitchFamily="34" charset="0"/>
              </a:rPr>
              <a:t>Observere underliggende behov</a:t>
            </a:r>
            <a:r>
              <a:rPr lang="nb-NO" sz="1600">
                <a:solidFill>
                  <a:srgbClr val="FFFFFF"/>
                </a:solidFill>
                <a:latin typeface="Segoe UI" panose="020B0502040204020203" pitchFamily="34" charset="0"/>
                <a:cs typeface="Segoe UI" panose="020B0502040204020203" pitchFamily="34" charset="0"/>
              </a:rPr>
              <a:t> og prioriteringer hos kundene eller brukerne</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Observere den </a:t>
            </a:r>
            <a:r>
              <a:rPr lang="nb-NO" sz="1600" b="1">
                <a:solidFill>
                  <a:srgbClr val="FFFFFF"/>
                </a:solidFill>
                <a:latin typeface="Segoe UI" panose="020B0502040204020203" pitchFamily="34" charset="0"/>
                <a:cs typeface="Segoe UI" panose="020B0502040204020203" pitchFamily="34" charset="0"/>
              </a:rPr>
              <a:t>konteksten / situasjonen</a:t>
            </a:r>
            <a:r>
              <a:rPr lang="nb-NO" sz="1600">
                <a:solidFill>
                  <a:srgbClr val="FFFFFF"/>
                </a:solidFill>
                <a:latin typeface="Segoe UI" panose="020B0502040204020203" pitchFamily="34" charset="0"/>
                <a:cs typeface="Segoe UI" panose="020B0502040204020203" pitchFamily="34" charset="0"/>
              </a:rPr>
              <a:t> de er i når de skal bruke det vi lager</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Erstatte antagelser om hva mennesker trenger og hvorfor de trenger det med </a:t>
            </a:r>
            <a:r>
              <a:rPr lang="nb-NO" sz="1600" b="1">
                <a:solidFill>
                  <a:srgbClr val="FFFFFF"/>
                </a:solidFill>
                <a:latin typeface="Segoe UI" panose="020B0502040204020203" pitchFamily="34" charset="0"/>
                <a:cs typeface="Segoe UI" panose="020B0502040204020203" pitchFamily="34" charset="0"/>
              </a:rPr>
              <a:t>faktisk innsikt</a:t>
            </a:r>
            <a:endParaRPr lang="nb-NO" sz="1600">
              <a:solidFill>
                <a:srgbClr val="FFFFFF"/>
              </a:solidFill>
              <a:latin typeface="Segoe UI" panose="020B0502040204020203" pitchFamily="34" charset="0"/>
              <a:cs typeface="Segoe UI" panose="020B0502040204020203" pitchFamily="34" charset="0"/>
            </a:endParaRP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Høre hvordan reelle brukere beskriver opplevelsen for å designe </a:t>
            </a:r>
            <a:r>
              <a:rPr lang="nb-NO" sz="1600" b="1">
                <a:solidFill>
                  <a:srgbClr val="FFFFFF"/>
                </a:solidFill>
                <a:latin typeface="Segoe UI" panose="020B0502040204020203" pitchFamily="34" charset="0"/>
                <a:cs typeface="Segoe UI" panose="020B0502040204020203" pitchFamily="34" charset="0"/>
              </a:rPr>
              <a:t>ordlyden</a:t>
            </a:r>
            <a:r>
              <a:rPr lang="nb-NO" sz="1600">
                <a:solidFill>
                  <a:srgbClr val="FFFFFF"/>
                </a:solidFill>
                <a:latin typeface="Segoe UI" panose="020B0502040204020203" pitchFamily="34" charset="0"/>
                <a:cs typeface="Segoe UI" panose="020B0502040204020203" pitchFamily="34" charset="0"/>
              </a:rPr>
              <a:t> </a:t>
            </a:r>
            <a:r>
              <a:rPr lang="nb-NO" sz="1600" b="1">
                <a:solidFill>
                  <a:srgbClr val="FFFFFF"/>
                </a:solidFill>
                <a:latin typeface="Segoe UI" panose="020B0502040204020203" pitchFamily="34" charset="0"/>
                <a:cs typeface="Segoe UI" panose="020B0502040204020203" pitchFamily="34" charset="0"/>
              </a:rPr>
              <a:t>til løsningen</a:t>
            </a:r>
          </a:p>
          <a:p>
            <a:pPr algn="just">
              <a:spcBef>
                <a:spcPts val="0"/>
              </a:spcBef>
              <a:buSzPct val="100000"/>
            </a:pPr>
            <a:endParaRPr lang="nb-NO" sz="1600"/>
          </a:p>
        </p:txBody>
      </p:sp>
      <p:sp>
        <p:nvSpPr>
          <p:cNvPr id="4" name="Slide Number Placeholder 3"/>
          <p:cNvSpPr>
            <a:spLocks noGrp="1"/>
          </p:cNvSpPr>
          <p:nvPr>
            <p:ph type="sldNum" sz="quarter" idx="10"/>
          </p:nvPr>
        </p:nvSpPr>
        <p:spPr/>
        <p:txBody>
          <a:bodyPr/>
          <a:lstStyle/>
          <a:p>
            <a:pPr marL="0" marR="0" lvl="0" indent="0" algn="r" defTabSz="454942" rtl="0" eaLnBrk="1" fontAlgn="auto" latinLnBrk="0" hangingPunct="1">
              <a:lnSpc>
                <a:spcPct val="100000"/>
              </a:lnSpc>
              <a:spcBef>
                <a:spcPts val="0"/>
              </a:spcBef>
              <a:spcAft>
                <a:spcPts val="0"/>
              </a:spcAft>
              <a:buClrTx/>
              <a:buSzTx/>
              <a:buFontTx/>
              <a:buNone/>
              <a:tabLst/>
              <a:defRPr/>
            </a:pPr>
            <a:fld id="{91A89B7B-5574-4304-BC93-AAB1C31FC751}"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4942"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861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rtl="0" fontAlgn="base">
              <a:lnSpc>
                <a:spcPct val="90000"/>
              </a:lnSpc>
              <a:buNone/>
            </a:pPr>
            <a:r>
              <a:rPr lang="nb-NO" sz="1200" b="0" i="0">
                <a:effectLst/>
              </a:rPr>
              <a:t>Dette er NTNUs strategiske mål for administrasjonen, og rektor har presisert hva dette betyr for henne i sin ambisjon  </a:t>
            </a:r>
          </a:p>
          <a:p>
            <a:pPr marL="0" indent="0" rtl="0" fontAlgn="base">
              <a:lnSpc>
                <a:spcPct val="90000"/>
              </a:lnSpc>
              <a:buNone/>
            </a:pPr>
            <a:endParaRPr lang="nb-NO" sz="1200" b="0" i="0">
              <a:effectLst/>
            </a:endParaRPr>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5</a:t>
            </a:fld>
            <a:endParaRPr lang="nb-NO"/>
          </a:p>
        </p:txBody>
      </p:sp>
    </p:spTree>
    <p:extLst>
      <p:ext uri="{BB962C8B-B14F-4D97-AF65-F5344CB8AC3E}">
        <p14:creationId xmlns:p14="http://schemas.microsoft.com/office/powerpoint/2010/main" val="242663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Sprintmålene skal definere hva vi skal oppnå i designsprinten. Og i utgangspunktet er dette noe hver enkelt sprintgruppe skal definere selv. Nå er det sånn at vi har fått et ganske klart oppdrag fra vår prosjekteier, og han har sånn sett definert sprintmålene for oss: </a:t>
            </a:r>
          </a:p>
          <a:p>
            <a:r>
              <a:rPr lang="nb-NO"/>
              <a:t>Jeg foreslår at vi tar en 3 minutter for oss selv, for å tenker over om dette tar opp i seg de forventningene vi selv har til sprinten, og om det er noe annet/mer eller andre formuleringer som enda bedre reflekterer det vi skal oppnå disse dagene. Deretter tar vi en diskusjon i plenum </a:t>
            </a:r>
          </a:p>
        </p:txBody>
      </p:sp>
      <p:sp>
        <p:nvSpPr>
          <p:cNvPr id="4" name="Plassholder for lysbildenummer 3"/>
          <p:cNvSpPr>
            <a:spLocks noGrp="1"/>
          </p:cNvSpPr>
          <p:nvPr>
            <p:ph type="sldNum" sz="quarter" idx="5"/>
          </p:nvPr>
        </p:nvSpPr>
        <p:spPr/>
        <p:txBody>
          <a:bodyPr/>
          <a:lstStyle/>
          <a:p>
            <a:fld id="{AEB7E59F-1A56-4950-9022-82C2CFF5FB30}" type="slidenum">
              <a:rPr lang="nb-NO" smtClean="0"/>
              <a:t>6</a:t>
            </a:fld>
            <a:endParaRPr lang="nb-NO"/>
          </a:p>
        </p:txBody>
      </p:sp>
    </p:spTree>
    <p:extLst>
      <p:ext uri="{BB962C8B-B14F-4D97-AF65-F5344CB8AC3E}">
        <p14:creationId xmlns:p14="http://schemas.microsoft.com/office/powerpoint/2010/main" val="153396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0F4A2C8-6C88-4E71-83EE-698B9D4FE22F}" type="slidenum">
              <a:rPr lang="en-US" smtClean="0"/>
              <a:pPr/>
              <a:t>7</a:t>
            </a:fld>
            <a:endParaRPr lang="en-US"/>
          </a:p>
        </p:txBody>
      </p:sp>
    </p:spTree>
    <p:extLst>
      <p:ext uri="{BB962C8B-B14F-4D97-AF65-F5344CB8AC3E}">
        <p14:creationId xmlns:p14="http://schemas.microsoft.com/office/powerpoint/2010/main" val="262565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0F4A2C8-6C88-4E71-83EE-698B9D4FE22F}" type="slidenum">
              <a:rPr lang="en-US" smtClean="0"/>
              <a:pPr/>
              <a:t>8</a:t>
            </a:fld>
            <a:endParaRPr lang="en-US"/>
          </a:p>
        </p:txBody>
      </p:sp>
    </p:spTree>
    <p:extLst>
      <p:ext uri="{BB962C8B-B14F-4D97-AF65-F5344CB8AC3E}">
        <p14:creationId xmlns:p14="http://schemas.microsoft.com/office/powerpoint/2010/main" val="88430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3583684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tnu.no/"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8D720E-9728-9048-900E-3A6CB272C027}"/>
              </a:ext>
            </a:extLst>
          </p:cNvPr>
          <p:cNvSpPr/>
          <p:nvPr userDrawn="1"/>
        </p:nvSpPr>
        <p:spPr>
          <a:xfrm>
            <a:off x="9358411" y="0"/>
            <a:ext cx="2833589" cy="6893538"/>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Rectangle 8">
            <a:extLst>
              <a:ext uri="{FF2B5EF4-FFF2-40B4-BE49-F238E27FC236}">
                <a16:creationId xmlns:a16="http://schemas.microsoft.com/office/drawing/2014/main" id="{446F71E2-D40A-B346-8644-1450E9BD33C2}"/>
              </a:ext>
            </a:extLst>
          </p:cNvPr>
          <p:cNvSpPr/>
          <p:nvPr userDrawn="1"/>
        </p:nvSpPr>
        <p:spPr>
          <a:xfrm>
            <a:off x="-5788" y="-11575"/>
            <a:ext cx="11182703" cy="6901254"/>
          </a:xfrm>
          <a:custGeom>
            <a:avLst/>
            <a:gdLst>
              <a:gd name="connsiteX0" fmla="*/ 0 w 12192000"/>
              <a:gd name="connsiteY0" fmla="*/ 0 h 6893538"/>
              <a:gd name="connsiteX1" fmla="*/ 12192000 w 12192000"/>
              <a:gd name="connsiteY1" fmla="*/ 0 h 6893538"/>
              <a:gd name="connsiteX2" fmla="*/ 12192000 w 12192000"/>
              <a:gd name="connsiteY2" fmla="*/ 6893538 h 6893538"/>
              <a:gd name="connsiteX3" fmla="*/ 0 w 12192000"/>
              <a:gd name="connsiteY3" fmla="*/ 6893538 h 6893538"/>
              <a:gd name="connsiteX4" fmla="*/ 0 w 12192000"/>
              <a:gd name="connsiteY4" fmla="*/ 0 h 6893538"/>
              <a:gd name="connsiteX0" fmla="*/ 0 w 12192000"/>
              <a:gd name="connsiteY0" fmla="*/ 0 h 6893538"/>
              <a:gd name="connsiteX1" fmla="*/ 11145170 w 12192000"/>
              <a:gd name="connsiteY1" fmla="*/ 6306 h 6893538"/>
              <a:gd name="connsiteX2" fmla="*/ 12192000 w 12192000"/>
              <a:gd name="connsiteY2" fmla="*/ 6893538 h 6893538"/>
              <a:gd name="connsiteX3" fmla="*/ 0 w 12192000"/>
              <a:gd name="connsiteY3" fmla="*/ 6893538 h 6893538"/>
              <a:gd name="connsiteX4" fmla="*/ 0 w 12192000"/>
              <a:gd name="connsiteY4" fmla="*/ 0 h 6893538"/>
              <a:gd name="connsiteX0" fmla="*/ 0 w 11145170"/>
              <a:gd name="connsiteY0" fmla="*/ 0 h 6893538"/>
              <a:gd name="connsiteX1" fmla="*/ 11145170 w 11145170"/>
              <a:gd name="connsiteY1" fmla="*/ 6306 h 6893538"/>
              <a:gd name="connsiteX2" fmla="*/ 9398350 w 11145170"/>
              <a:gd name="connsiteY2" fmla="*/ 6893538 h 6893538"/>
              <a:gd name="connsiteX3" fmla="*/ 0 w 11145170"/>
              <a:gd name="connsiteY3" fmla="*/ 6893538 h 6893538"/>
              <a:gd name="connsiteX4" fmla="*/ 0 w 11145170"/>
              <a:gd name="connsiteY4" fmla="*/ 0 h 689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5170" h="6893538">
                <a:moveTo>
                  <a:pt x="0" y="0"/>
                </a:moveTo>
                <a:lnTo>
                  <a:pt x="11145170" y="6306"/>
                </a:lnTo>
                <a:lnTo>
                  <a:pt x="9398350" y="6893538"/>
                </a:lnTo>
                <a:lnTo>
                  <a:pt x="0" y="6893538"/>
                </a:lnTo>
                <a:lnTo>
                  <a:pt x="0" y="0"/>
                </a:lnTo>
                <a:close/>
              </a:path>
            </a:pathLst>
          </a:custGeom>
          <a:gradFill>
            <a:gsLst>
              <a:gs pos="0">
                <a:schemeClr val="tx2"/>
              </a:gs>
              <a:gs pos="59000">
                <a:schemeClr val="tx2"/>
              </a:gs>
              <a:gs pos="99000">
                <a:schemeClr val="tx2">
                  <a:lumMod val="80000"/>
                </a:schemeClr>
              </a:gs>
            </a:gsLst>
            <a:lin ang="5400000" scaled="1"/>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O"/>
          </a:p>
        </p:txBody>
      </p:sp>
      <p:cxnSp>
        <p:nvCxnSpPr>
          <p:cNvPr id="12" name="Straight Connector 11">
            <a:extLst>
              <a:ext uri="{FF2B5EF4-FFF2-40B4-BE49-F238E27FC236}">
                <a16:creationId xmlns:a16="http://schemas.microsoft.com/office/drawing/2014/main" id="{F3188A1F-4814-FE4E-AF70-22B66EFE7F43}"/>
              </a:ext>
            </a:extLst>
          </p:cNvPr>
          <p:cNvCxnSpPr/>
          <p:nvPr userDrawn="1"/>
        </p:nvCxnSpPr>
        <p:spPr>
          <a:xfrm>
            <a:off x="1753026" y="3427171"/>
            <a:ext cx="433954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58C0CE6A-8767-8A41-8C5A-DE6C38FD5F78}"/>
              </a:ext>
            </a:extLst>
          </p:cNvPr>
          <p:cNvSpPr>
            <a:spLocks noGrp="1"/>
          </p:cNvSpPr>
          <p:nvPr>
            <p:ph type="body" sz="quarter" idx="10" hasCustomPrompt="1"/>
          </p:nvPr>
        </p:nvSpPr>
        <p:spPr>
          <a:xfrm>
            <a:off x="1695363" y="3741824"/>
            <a:ext cx="4339542" cy="1961143"/>
          </a:xfrm>
          <a:prstGeom prst="rect">
            <a:avLst/>
          </a:prstGeom>
        </p:spPr>
        <p:txBody>
          <a:bodyPr/>
          <a:lstStyle>
            <a:lvl1pPr marL="0" indent="0">
              <a:buNone/>
              <a:defRPr sz="3200" b="0">
                <a:solidFill>
                  <a:schemeClr val="bg1"/>
                </a:solidFill>
              </a:defRPr>
            </a:lvl1pPr>
          </a:lstStyle>
          <a:p>
            <a:pPr lvl="0"/>
            <a:r>
              <a:rPr lang="nb-NO"/>
              <a:t>Tema/overskrift</a:t>
            </a:r>
          </a:p>
        </p:txBody>
      </p:sp>
      <p:grpSp>
        <p:nvGrpSpPr>
          <p:cNvPr id="17" name="Group 16" descr="Bilde av Hovedbygningen fra Trondheim, Gneis-bygget i Gjøvik og Ankeret i Ålesund">
            <a:extLst>
              <a:ext uri="{FF2B5EF4-FFF2-40B4-BE49-F238E27FC236}">
                <a16:creationId xmlns:a16="http://schemas.microsoft.com/office/drawing/2014/main" id="{EFE48AA9-33DE-0049-923F-811972B1BB9E}"/>
              </a:ext>
            </a:extLst>
          </p:cNvPr>
          <p:cNvGrpSpPr/>
          <p:nvPr userDrawn="1"/>
        </p:nvGrpSpPr>
        <p:grpSpPr>
          <a:xfrm>
            <a:off x="6823650" y="0"/>
            <a:ext cx="4353265" cy="6975914"/>
            <a:chOff x="6850553" y="-11576"/>
            <a:chExt cx="4353265" cy="6975914"/>
          </a:xfrm>
        </p:grpSpPr>
        <p:pic>
          <p:nvPicPr>
            <p:cNvPr id="9" name="Picture 8">
              <a:extLst>
                <a:ext uri="{FF2B5EF4-FFF2-40B4-BE49-F238E27FC236}">
                  <a16:creationId xmlns:a16="http://schemas.microsoft.com/office/drawing/2014/main" id="{0C75F9CF-9BFC-D849-9DC7-B8C7E29891BF}"/>
                </a:ext>
              </a:extLst>
            </p:cNvPr>
            <p:cNvPicPr>
              <a:picLocks noChangeAspect="1"/>
            </p:cNvPicPr>
            <p:nvPr userDrawn="1"/>
          </p:nvPicPr>
          <p:blipFill>
            <a:blip r:embed="rId2"/>
            <a:srcRect/>
            <a:stretch/>
          </p:blipFill>
          <p:spPr>
            <a:xfrm>
              <a:off x="6858340" y="4609"/>
              <a:ext cx="4345478" cy="6891507"/>
            </a:xfrm>
            <a:prstGeom prst="rect">
              <a:avLst/>
            </a:prstGeom>
          </p:spPr>
        </p:pic>
        <p:cxnSp>
          <p:nvCxnSpPr>
            <p:cNvPr id="10" name="Straight Connector 9">
              <a:extLst>
                <a:ext uri="{FF2B5EF4-FFF2-40B4-BE49-F238E27FC236}">
                  <a16:creationId xmlns:a16="http://schemas.microsoft.com/office/drawing/2014/main" id="{82889CAC-BCCA-2740-B035-B66AEC2C0D29}"/>
                </a:ext>
              </a:extLst>
            </p:cNvPr>
            <p:cNvCxnSpPr>
              <a:cxnSpLocks/>
            </p:cNvCxnSpPr>
            <p:nvPr userDrawn="1"/>
          </p:nvCxnSpPr>
          <p:spPr>
            <a:xfrm flipH="1">
              <a:off x="6850553" y="-11576"/>
              <a:ext cx="1758320" cy="69166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E110452-FD0F-2446-ACB3-A546FA77C178}"/>
                </a:ext>
              </a:extLst>
            </p:cNvPr>
            <p:cNvCxnSpPr>
              <a:cxnSpLocks/>
            </p:cNvCxnSpPr>
            <p:nvPr userDrawn="1"/>
          </p:nvCxnSpPr>
          <p:spPr>
            <a:xfrm flipH="1">
              <a:off x="9426366" y="-1830"/>
              <a:ext cx="1758320" cy="696616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6" name="Graphic 15" descr="NTNU logo, kunnskap for en bedre verden">
            <a:extLst>
              <a:ext uri="{FF2B5EF4-FFF2-40B4-BE49-F238E27FC236}">
                <a16:creationId xmlns:a16="http://schemas.microsoft.com/office/drawing/2014/main" id="{8AEC5E4B-C24E-234D-8C52-2C6E356DDF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198" y="1485259"/>
            <a:ext cx="5375802" cy="1397709"/>
          </a:xfrm>
          <a:prstGeom prst="rect">
            <a:avLst/>
          </a:prstGeom>
        </p:spPr>
      </p:pic>
    </p:spTree>
    <p:extLst>
      <p:ext uri="{BB962C8B-B14F-4D97-AF65-F5344CB8AC3E}">
        <p14:creationId xmlns:p14="http://schemas.microsoft.com/office/powerpoint/2010/main" val="3793269613"/>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lvl1pPr marL="0" indent="0">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6848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sktside_1 spalte">
    <p:spTree>
      <p:nvGrpSpPr>
        <p:cNvPr id="1" name=""/>
        <p:cNvGrpSpPr/>
        <p:nvPr/>
      </p:nvGrpSpPr>
      <p:grpSpPr>
        <a:xfrm>
          <a:off x="0" y="0"/>
          <a:ext cx="0" cy="0"/>
          <a:chOff x="0" y="0"/>
          <a:chExt cx="0" cy="0"/>
        </a:xfrm>
      </p:grpSpPr>
      <p:sp>
        <p:nvSpPr>
          <p:cNvPr id="12" name="Tittel 6"/>
          <p:cNvSpPr>
            <a:spLocks noGrp="1"/>
          </p:cNvSpPr>
          <p:nvPr>
            <p:ph type="title"/>
          </p:nvPr>
        </p:nvSpPr>
        <p:spPr>
          <a:xfrm>
            <a:off x="719404" y="737199"/>
            <a:ext cx="10753195" cy="584775"/>
          </a:xfrm>
          <a:prstGeom prst="rect">
            <a:avLst/>
          </a:prstGeom>
        </p:spPr>
        <p:txBody>
          <a:bodyPr anchor="ctr" anchorCtr="0"/>
          <a:lstStyle>
            <a:lvl1pPr algn="l">
              <a:spcBef>
                <a:spcPts val="800"/>
              </a:spcBef>
              <a:defRPr sz="3200">
                <a:solidFill>
                  <a:schemeClr val="accent2"/>
                </a:solidFill>
                <a:latin typeface="Segoe UI"/>
                <a:cs typeface="Segoe UI"/>
              </a:defRPr>
            </a:lvl1pPr>
          </a:lstStyle>
          <a:p>
            <a:r>
              <a:rPr lang="nb-NO"/>
              <a:t>Klikk for å redigere tittelstil</a:t>
            </a:r>
          </a:p>
        </p:txBody>
      </p:sp>
      <p:sp>
        <p:nvSpPr>
          <p:cNvPr id="4" name="Content Placeholder 2"/>
          <p:cNvSpPr>
            <a:spLocks noGrp="1"/>
          </p:cNvSpPr>
          <p:nvPr>
            <p:ph idx="1"/>
          </p:nvPr>
        </p:nvSpPr>
        <p:spPr>
          <a:xfrm>
            <a:off x="719404" y="1700808"/>
            <a:ext cx="10753195" cy="4608512"/>
          </a:xfrm>
          <a:prstGeom prst="rect">
            <a:avLst/>
          </a:prstGeom>
        </p:spPr>
        <p:txBody>
          <a:bodyPr wrap="square" lIns="0" tIns="0" rIns="0" bIns="0" anchor="t" anchorCtr="0">
            <a:noAutofit/>
          </a:bodyPr>
          <a:lstStyle>
            <a:lvl1pPr marL="345582" indent="-287986">
              <a:lnSpc>
                <a:spcPct val="100000"/>
              </a:lnSpc>
              <a:spcBef>
                <a:spcPts val="933"/>
              </a:spcBef>
              <a:spcAft>
                <a:spcPts val="0"/>
              </a:spcAft>
              <a:buClr>
                <a:schemeClr val="accent6"/>
              </a:buClr>
              <a:buSzPct val="110000"/>
              <a:buFont typeface="Arial"/>
              <a:buChar char="•"/>
              <a:defRPr sz="2133" baseline="0">
                <a:solidFill>
                  <a:schemeClr val="accent2"/>
                </a:solidFill>
                <a:latin typeface="Segoe UI"/>
              </a:defRPr>
            </a:lvl1pPr>
            <a:lvl2pPr marL="959952" indent="-287986">
              <a:lnSpc>
                <a:spcPct val="100000"/>
              </a:lnSpc>
              <a:spcBef>
                <a:spcPts val="933"/>
              </a:spcBef>
              <a:spcAft>
                <a:spcPts val="0"/>
              </a:spcAft>
              <a:buClr>
                <a:schemeClr val="accent6"/>
              </a:buClr>
              <a:buSzPct val="110000"/>
              <a:buFont typeface="Arial"/>
              <a:buChar char="•"/>
              <a:defRPr sz="1600">
                <a:solidFill>
                  <a:schemeClr val="accent2"/>
                </a:solidFill>
                <a:latin typeface="Segoe UI"/>
              </a:defRPr>
            </a:lvl2pPr>
            <a:lvl3pPr marL="1439928" indent="-287986">
              <a:lnSpc>
                <a:spcPct val="100000"/>
              </a:lnSpc>
              <a:spcBef>
                <a:spcPts val="933"/>
              </a:spcBef>
              <a:spcAft>
                <a:spcPts val="0"/>
              </a:spcAft>
              <a:buClr>
                <a:schemeClr val="accent6"/>
              </a:buClr>
              <a:buSzPct val="110000"/>
              <a:buFont typeface="Arial"/>
              <a:buChar char="•"/>
              <a:tabLst>
                <a:tab pos="1928648" algn="l"/>
              </a:tabLst>
              <a:defRPr sz="1333">
                <a:solidFill>
                  <a:schemeClr val="accent2"/>
                </a:solidFill>
                <a:latin typeface="Segoe UI"/>
              </a:defRPr>
            </a:lvl3pPr>
            <a:lvl4pPr marL="2357236" indent="-465576">
              <a:lnSpc>
                <a:spcPct val="100000"/>
              </a:lnSpc>
              <a:spcBef>
                <a:spcPts val="1333"/>
              </a:spcBef>
              <a:spcAft>
                <a:spcPts val="0"/>
              </a:spcAft>
              <a:buSzPct val="125000"/>
              <a:buFont typeface="Wingdings" charset="2"/>
              <a:buChar char="§"/>
              <a:defRPr sz="1867"/>
            </a:lvl4pPr>
            <a:lvl5pPr marL="2857255" indent="-465576">
              <a:lnSpc>
                <a:spcPct val="100000"/>
              </a:lnSpc>
              <a:spcBef>
                <a:spcPts val="1333"/>
              </a:spcBef>
              <a:spcAft>
                <a:spcPts val="0"/>
              </a:spcAft>
              <a:buSzPct val="125000"/>
              <a:buFont typeface="Wingdings" charset="2"/>
              <a:buChar char="§"/>
              <a:defRPr sz="1600"/>
            </a:lvl5pPr>
            <a:lvl6pPr>
              <a:defRPr sz="1867"/>
            </a:lvl6pPr>
            <a:lvl7pPr>
              <a:defRPr sz="1867"/>
            </a:lvl7pPr>
            <a:lvl8pPr>
              <a:defRPr sz="1867"/>
            </a:lvl8pPr>
            <a:lvl9pPr>
              <a:defRPr sz="1867"/>
            </a:lvl9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222536622"/>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E370CE-61A9-122D-2A41-4525E438CFDA}"/>
              </a:ext>
            </a:extLst>
          </p:cNvPr>
          <p:cNvSpPr>
            <a:spLocks noGrp="1"/>
          </p:cNvSpPr>
          <p:nvPr>
            <p:ph type="title"/>
          </p:nvPr>
        </p:nvSpPr>
        <p:spPr>
          <a:xfrm>
            <a:off x="337961" y="731154"/>
            <a:ext cx="11336616" cy="833178"/>
          </a:xfrm>
          <a:prstGeom prst="rect">
            <a:avLst/>
          </a:prstGeom>
        </p:spPr>
        <p:txBody>
          <a:bodyPr wrap="square" lIns="90000" tIns="46800" rIns="90000" bIns="46800" anchor="t" anchorCtr="0">
            <a:spAutoFit/>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31B63191-1754-8E9D-DD03-F6F2EF881DCE}"/>
              </a:ext>
            </a:extLst>
          </p:cNvPr>
          <p:cNvSpPr>
            <a:spLocks noGrp="1"/>
          </p:cNvSpPr>
          <p:nvPr>
            <p:ph idx="1"/>
          </p:nvPr>
        </p:nvSpPr>
        <p:spPr>
          <a:xfrm>
            <a:off x="337961" y="1443082"/>
            <a:ext cx="11336615" cy="4866278"/>
          </a:xfrm>
          <a:prstGeom prst="rect">
            <a:avLst/>
          </a:prstGeom>
        </p:spPr>
        <p:txBody>
          <a:bodyPr lIns="90000" tIns="46800" rIns="90000" bIns="468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77060761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e, overskrift og tekst">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D111164C-74E9-CD42-8B94-00226077207E}"/>
              </a:ext>
            </a:extLst>
          </p:cNvPr>
          <p:cNvSpPr/>
          <p:nvPr userDrawn="1"/>
        </p:nvSpPr>
        <p:spPr>
          <a:xfrm>
            <a:off x="4581993" y="569725"/>
            <a:ext cx="828749" cy="5800153"/>
          </a:xfrm>
          <a:custGeom>
            <a:avLst/>
            <a:gdLst>
              <a:gd name="connsiteX0" fmla="*/ 0 w 1244184"/>
              <a:gd name="connsiteY0" fmla="*/ 2885607 h 5771213"/>
              <a:gd name="connsiteX1" fmla="*/ 622092 w 1244184"/>
              <a:gd name="connsiteY1" fmla="*/ 0 h 5771213"/>
              <a:gd name="connsiteX2" fmla="*/ 1244184 w 1244184"/>
              <a:gd name="connsiteY2" fmla="*/ 2885607 h 5771213"/>
              <a:gd name="connsiteX3" fmla="*/ 622092 w 1244184"/>
              <a:gd name="connsiteY3" fmla="*/ 5771214 h 5771213"/>
              <a:gd name="connsiteX4" fmla="*/ 0 w 1244184"/>
              <a:gd name="connsiteY4" fmla="*/ 2885607 h 5771213"/>
              <a:gd name="connsiteX0" fmla="*/ 0 w 1244184"/>
              <a:gd name="connsiteY0" fmla="*/ 2885639 h 5771246"/>
              <a:gd name="connsiteX1" fmla="*/ 622092 w 1244184"/>
              <a:gd name="connsiteY1" fmla="*/ 32 h 5771246"/>
              <a:gd name="connsiteX2" fmla="*/ 1244184 w 1244184"/>
              <a:gd name="connsiteY2" fmla="*/ 2885639 h 5771246"/>
              <a:gd name="connsiteX3" fmla="*/ 622092 w 1244184"/>
              <a:gd name="connsiteY3" fmla="*/ 5771246 h 5771246"/>
              <a:gd name="connsiteX4" fmla="*/ 0 w 1244184"/>
              <a:gd name="connsiteY4" fmla="*/ 2885639 h 5771246"/>
              <a:gd name="connsiteX0" fmla="*/ 0 w 1244184"/>
              <a:gd name="connsiteY0" fmla="*/ 2885639 h 5771246"/>
              <a:gd name="connsiteX1" fmla="*/ 622092 w 1244184"/>
              <a:gd name="connsiteY1" fmla="*/ 32 h 5771246"/>
              <a:gd name="connsiteX2" fmla="*/ 1244184 w 1244184"/>
              <a:gd name="connsiteY2" fmla="*/ 2885639 h 5771246"/>
              <a:gd name="connsiteX3" fmla="*/ 622092 w 1244184"/>
              <a:gd name="connsiteY3" fmla="*/ 5771246 h 5771246"/>
              <a:gd name="connsiteX4" fmla="*/ 0 w 1244184"/>
              <a:gd name="connsiteY4" fmla="*/ 2885639 h 5771246"/>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742865"/>
              <a:gd name="connsiteY0" fmla="*/ 2885607 h 5771214"/>
              <a:gd name="connsiteX1" fmla="*/ 622092 w 742865"/>
              <a:gd name="connsiteY1" fmla="*/ 0 h 5771214"/>
              <a:gd name="connsiteX2" fmla="*/ 639595 w 742865"/>
              <a:gd name="connsiteY2" fmla="*/ 2885607 h 5771214"/>
              <a:gd name="connsiteX3" fmla="*/ 622092 w 742865"/>
              <a:gd name="connsiteY3" fmla="*/ 5771214 h 5771214"/>
              <a:gd name="connsiteX4" fmla="*/ 0 w 742865"/>
              <a:gd name="connsiteY4" fmla="*/ 2885607 h 5771214"/>
              <a:gd name="connsiteX0" fmla="*/ 0 w 739540"/>
              <a:gd name="connsiteY0" fmla="*/ 2885607 h 5771214"/>
              <a:gd name="connsiteX1" fmla="*/ 622092 w 739540"/>
              <a:gd name="connsiteY1" fmla="*/ 0 h 5771214"/>
              <a:gd name="connsiteX2" fmla="*/ 639595 w 739540"/>
              <a:gd name="connsiteY2" fmla="*/ 2885607 h 5771214"/>
              <a:gd name="connsiteX3" fmla="*/ 622092 w 739540"/>
              <a:gd name="connsiteY3" fmla="*/ 5771214 h 5771214"/>
              <a:gd name="connsiteX4" fmla="*/ 0 w 739540"/>
              <a:gd name="connsiteY4" fmla="*/ 2885607 h 5771214"/>
              <a:gd name="connsiteX0" fmla="*/ 2958 w 856947"/>
              <a:gd name="connsiteY0" fmla="*/ 2833141 h 5718748"/>
              <a:gd name="connsiteX1" fmla="*/ 856947 w 856947"/>
              <a:gd name="connsiteY1" fmla="*/ 0 h 5718748"/>
              <a:gd name="connsiteX2" fmla="*/ 642553 w 856947"/>
              <a:gd name="connsiteY2" fmla="*/ 2833141 h 5718748"/>
              <a:gd name="connsiteX3" fmla="*/ 625050 w 856947"/>
              <a:gd name="connsiteY3" fmla="*/ 5718748 h 5718748"/>
              <a:gd name="connsiteX4" fmla="*/ 2958 w 856947"/>
              <a:gd name="connsiteY4" fmla="*/ 2833141 h 5718748"/>
              <a:gd name="connsiteX0" fmla="*/ 2958 w 856947"/>
              <a:gd name="connsiteY0" fmla="*/ 2833141 h 5718748"/>
              <a:gd name="connsiteX1" fmla="*/ 856947 w 856947"/>
              <a:gd name="connsiteY1" fmla="*/ 0 h 5718748"/>
              <a:gd name="connsiteX2" fmla="*/ 642553 w 856947"/>
              <a:gd name="connsiteY2" fmla="*/ 2833141 h 5718748"/>
              <a:gd name="connsiteX3" fmla="*/ 625050 w 856947"/>
              <a:gd name="connsiteY3" fmla="*/ 5718748 h 5718748"/>
              <a:gd name="connsiteX4" fmla="*/ 2958 w 856947"/>
              <a:gd name="connsiteY4" fmla="*/ 2833141 h 5718748"/>
              <a:gd name="connsiteX0" fmla="*/ 244 w 937054"/>
              <a:gd name="connsiteY0" fmla="*/ 2833141 h 5711253"/>
              <a:gd name="connsiteX1" fmla="*/ 854233 w 937054"/>
              <a:gd name="connsiteY1" fmla="*/ 0 h 5711253"/>
              <a:gd name="connsiteX2" fmla="*/ 639839 w 937054"/>
              <a:gd name="connsiteY2" fmla="*/ 2833141 h 5711253"/>
              <a:gd name="connsiteX3" fmla="*/ 937054 w 937054"/>
              <a:gd name="connsiteY3" fmla="*/ 5711253 h 5711253"/>
              <a:gd name="connsiteX4" fmla="*/ 244 w 937054"/>
              <a:gd name="connsiteY4" fmla="*/ 2833141 h 5711253"/>
              <a:gd name="connsiteX0" fmla="*/ 244 w 937054"/>
              <a:gd name="connsiteY0" fmla="*/ 2833141 h 5711253"/>
              <a:gd name="connsiteX1" fmla="*/ 854233 w 937054"/>
              <a:gd name="connsiteY1" fmla="*/ 0 h 5711253"/>
              <a:gd name="connsiteX2" fmla="*/ 548736 w 937054"/>
              <a:gd name="connsiteY2" fmla="*/ 2833141 h 5711253"/>
              <a:gd name="connsiteX3" fmla="*/ 937054 w 937054"/>
              <a:gd name="connsiteY3" fmla="*/ 5711253 h 5711253"/>
              <a:gd name="connsiteX4" fmla="*/ 244 w 937054"/>
              <a:gd name="connsiteY4" fmla="*/ 2833141 h 5711253"/>
              <a:gd name="connsiteX0" fmla="*/ 244 w 937054"/>
              <a:gd name="connsiteY0" fmla="*/ 2833141 h 5711253"/>
              <a:gd name="connsiteX1" fmla="*/ 854233 w 937054"/>
              <a:gd name="connsiteY1" fmla="*/ 0 h 5711253"/>
              <a:gd name="connsiteX2" fmla="*/ 548736 w 937054"/>
              <a:gd name="connsiteY2" fmla="*/ 2833141 h 5711253"/>
              <a:gd name="connsiteX3" fmla="*/ 937054 w 937054"/>
              <a:gd name="connsiteY3" fmla="*/ 5711253 h 5711253"/>
              <a:gd name="connsiteX4" fmla="*/ 244 w 937054"/>
              <a:gd name="connsiteY4" fmla="*/ 2833141 h 5711253"/>
              <a:gd name="connsiteX0" fmla="*/ 134 w 936944"/>
              <a:gd name="connsiteY0" fmla="*/ 2829966 h 5708078"/>
              <a:gd name="connsiteX1" fmla="*/ 875174 w 936944"/>
              <a:gd name="connsiteY1" fmla="*/ 0 h 5708078"/>
              <a:gd name="connsiteX2" fmla="*/ 548626 w 936944"/>
              <a:gd name="connsiteY2" fmla="*/ 2829966 h 5708078"/>
              <a:gd name="connsiteX3" fmla="*/ 936944 w 936944"/>
              <a:gd name="connsiteY3" fmla="*/ 5708078 h 5708078"/>
              <a:gd name="connsiteX4" fmla="*/ 134 w 936944"/>
              <a:gd name="connsiteY4" fmla="*/ 2829966 h 5708078"/>
              <a:gd name="connsiteX0" fmla="*/ 133 w 936943"/>
              <a:gd name="connsiteY0" fmla="*/ 2829966 h 5708078"/>
              <a:gd name="connsiteX1" fmla="*/ 875173 w 936943"/>
              <a:gd name="connsiteY1" fmla="*/ 0 h 5708078"/>
              <a:gd name="connsiteX2" fmla="*/ 548625 w 936943"/>
              <a:gd name="connsiteY2" fmla="*/ 2829966 h 5708078"/>
              <a:gd name="connsiteX3" fmla="*/ 936943 w 936943"/>
              <a:gd name="connsiteY3" fmla="*/ 5708078 h 5708078"/>
              <a:gd name="connsiteX4" fmla="*/ 133 w 936943"/>
              <a:gd name="connsiteY4" fmla="*/ 2829966 h 5708078"/>
              <a:gd name="connsiteX0" fmla="*/ 39 w 936849"/>
              <a:gd name="connsiteY0" fmla="*/ 2912516 h 5790628"/>
              <a:gd name="connsiteX1" fmla="*/ 903145 w 936849"/>
              <a:gd name="connsiteY1" fmla="*/ 0 h 5790628"/>
              <a:gd name="connsiteX2" fmla="*/ 548531 w 936849"/>
              <a:gd name="connsiteY2" fmla="*/ 2912516 h 5790628"/>
              <a:gd name="connsiteX3" fmla="*/ 936849 w 936849"/>
              <a:gd name="connsiteY3" fmla="*/ 5790628 h 5790628"/>
              <a:gd name="connsiteX4" fmla="*/ 39 w 936849"/>
              <a:gd name="connsiteY4" fmla="*/ 2912516 h 5790628"/>
              <a:gd name="connsiteX0" fmla="*/ 39 w 936849"/>
              <a:gd name="connsiteY0" fmla="*/ 2912516 h 5790628"/>
              <a:gd name="connsiteX1" fmla="*/ 903145 w 936849"/>
              <a:gd name="connsiteY1" fmla="*/ 0 h 5790628"/>
              <a:gd name="connsiteX2" fmla="*/ 534497 w 936849"/>
              <a:gd name="connsiteY2" fmla="*/ 2868066 h 5790628"/>
              <a:gd name="connsiteX3" fmla="*/ 936849 w 936849"/>
              <a:gd name="connsiteY3" fmla="*/ 5790628 h 5790628"/>
              <a:gd name="connsiteX4" fmla="*/ 39 w 936849"/>
              <a:gd name="connsiteY4" fmla="*/ 2912516 h 5790628"/>
              <a:gd name="connsiteX0" fmla="*/ 6 w 915766"/>
              <a:gd name="connsiteY0" fmla="*/ 2912516 h 5800153"/>
              <a:gd name="connsiteX1" fmla="*/ 903112 w 915766"/>
              <a:gd name="connsiteY1" fmla="*/ 0 h 5800153"/>
              <a:gd name="connsiteX2" fmla="*/ 534464 w 915766"/>
              <a:gd name="connsiteY2" fmla="*/ 2868066 h 5800153"/>
              <a:gd name="connsiteX3" fmla="*/ 915766 w 915766"/>
              <a:gd name="connsiteY3" fmla="*/ 5800153 h 5800153"/>
              <a:gd name="connsiteX4" fmla="*/ 6 w 915766"/>
              <a:gd name="connsiteY4" fmla="*/ 2912516 h 5800153"/>
              <a:gd name="connsiteX0" fmla="*/ 6 w 915766"/>
              <a:gd name="connsiteY0" fmla="*/ 2912516 h 5800153"/>
              <a:gd name="connsiteX1" fmla="*/ 903112 w 915766"/>
              <a:gd name="connsiteY1" fmla="*/ 0 h 5800153"/>
              <a:gd name="connsiteX2" fmla="*/ 534464 w 915766"/>
              <a:gd name="connsiteY2" fmla="*/ 2868066 h 5800153"/>
              <a:gd name="connsiteX3" fmla="*/ 915766 w 915766"/>
              <a:gd name="connsiteY3" fmla="*/ 5800153 h 5800153"/>
              <a:gd name="connsiteX4" fmla="*/ 6 w 915766"/>
              <a:gd name="connsiteY4" fmla="*/ 2912516 h 5800153"/>
              <a:gd name="connsiteX0" fmla="*/ 6 w 915766"/>
              <a:gd name="connsiteY0" fmla="*/ 2912516 h 5800153"/>
              <a:gd name="connsiteX1" fmla="*/ 903112 w 915766"/>
              <a:gd name="connsiteY1" fmla="*/ 0 h 5800153"/>
              <a:gd name="connsiteX2" fmla="*/ 502889 w 915766"/>
              <a:gd name="connsiteY2" fmla="*/ 2858541 h 5800153"/>
              <a:gd name="connsiteX3" fmla="*/ 915766 w 915766"/>
              <a:gd name="connsiteY3" fmla="*/ 5800153 h 5800153"/>
              <a:gd name="connsiteX4" fmla="*/ 6 w 915766"/>
              <a:gd name="connsiteY4" fmla="*/ 2912516 h 580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66" h="5800153">
                <a:moveTo>
                  <a:pt x="6" y="2912516"/>
                </a:moveTo>
                <a:cubicBezTo>
                  <a:pt x="-2103" y="1945824"/>
                  <a:pt x="612006" y="434715"/>
                  <a:pt x="903112" y="0"/>
                </a:cubicBezTo>
                <a:cubicBezTo>
                  <a:pt x="826515" y="351019"/>
                  <a:pt x="502889" y="1264864"/>
                  <a:pt x="502889" y="2858541"/>
                </a:cubicBezTo>
                <a:cubicBezTo>
                  <a:pt x="502889" y="4452218"/>
                  <a:pt x="761623" y="5250982"/>
                  <a:pt x="915766" y="5800153"/>
                </a:cubicBezTo>
                <a:cubicBezTo>
                  <a:pt x="602175" y="5297982"/>
                  <a:pt x="2115" y="3879208"/>
                  <a:pt x="6" y="2912516"/>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Picture Placeholder 2">
            <a:extLst>
              <a:ext uri="{FF2B5EF4-FFF2-40B4-BE49-F238E27FC236}">
                <a16:creationId xmlns:a16="http://schemas.microsoft.com/office/drawing/2014/main" id="{9E8FC2BC-32E9-144F-A493-1C7DD9278126}"/>
              </a:ext>
            </a:extLst>
          </p:cNvPr>
          <p:cNvSpPr>
            <a:spLocks noGrp="1"/>
          </p:cNvSpPr>
          <p:nvPr>
            <p:ph type="pic" sz="quarter" idx="10" hasCustomPrompt="1"/>
          </p:nvPr>
        </p:nvSpPr>
        <p:spPr>
          <a:xfrm>
            <a:off x="-3175" y="93421"/>
            <a:ext cx="5563625" cy="6629886"/>
          </a:xfrm>
          <a:custGeom>
            <a:avLst/>
            <a:gdLst>
              <a:gd name="connsiteX0" fmla="*/ 0 w 5554663"/>
              <a:gd name="connsiteY0" fmla="*/ 0 h 4162425"/>
              <a:gd name="connsiteX1" fmla="*/ 5554663 w 5554663"/>
              <a:gd name="connsiteY1" fmla="*/ 0 h 4162425"/>
              <a:gd name="connsiteX2" fmla="*/ 5554663 w 5554663"/>
              <a:gd name="connsiteY2" fmla="*/ 4162425 h 4162425"/>
              <a:gd name="connsiteX3" fmla="*/ 0 w 5554663"/>
              <a:gd name="connsiteY3" fmla="*/ 4162425 h 4162425"/>
              <a:gd name="connsiteX4" fmla="*/ 0 w 5554663"/>
              <a:gd name="connsiteY4" fmla="*/ 0 h 4162425"/>
              <a:gd name="connsiteX0" fmla="*/ 0 w 5554663"/>
              <a:gd name="connsiteY0" fmla="*/ 0 h 6135909"/>
              <a:gd name="connsiteX1" fmla="*/ 5554663 w 5554663"/>
              <a:gd name="connsiteY1" fmla="*/ 0 h 6135909"/>
              <a:gd name="connsiteX2" fmla="*/ 5554663 w 5554663"/>
              <a:gd name="connsiteY2" fmla="*/ 4162425 h 6135909"/>
              <a:gd name="connsiteX3" fmla="*/ 0 w 5554663"/>
              <a:gd name="connsiteY3" fmla="*/ 6135909 h 6135909"/>
              <a:gd name="connsiteX4" fmla="*/ 0 w 5554663"/>
              <a:gd name="connsiteY4" fmla="*/ 0 h 6135909"/>
              <a:gd name="connsiteX0" fmla="*/ 0 w 5560450"/>
              <a:gd name="connsiteY0" fmla="*/ 231493 h 6367402"/>
              <a:gd name="connsiteX1" fmla="*/ 5560450 w 5560450"/>
              <a:gd name="connsiteY1" fmla="*/ 0 h 6367402"/>
              <a:gd name="connsiteX2" fmla="*/ 5554663 w 5560450"/>
              <a:gd name="connsiteY2" fmla="*/ 4393918 h 6367402"/>
              <a:gd name="connsiteX3" fmla="*/ 0 w 5560450"/>
              <a:gd name="connsiteY3" fmla="*/ 6367402 h 6367402"/>
              <a:gd name="connsiteX4" fmla="*/ 0 w 5560450"/>
              <a:gd name="connsiteY4" fmla="*/ 231493 h 6367402"/>
              <a:gd name="connsiteX0" fmla="*/ 0 w 5560450"/>
              <a:gd name="connsiteY0" fmla="*/ 244108 h 6380017"/>
              <a:gd name="connsiteX1" fmla="*/ 5560450 w 5560450"/>
              <a:gd name="connsiteY1" fmla="*/ 12615 h 6380017"/>
              <a:gd name="connsiteX2" fmla="*/ 5554663 w 5560450"/>
              <a:gd name="connsiteY2" fmla="*/ 4406533 h 6380017"/>
              <a:gd name="connsiteX3" fmla="*/ 0 w 5560450"/>
              <a:gd name="connsiteY3" fmla="*/ 6380017 h 6380017"/>
              <a:gd name="connsiteX4" fmla="*/ 0 w 5560450"/>
              <a:gd name="connsiteY4" fmla="*/ 244108 h 6380017"/>
              <a:gd name="connsiteX0" fmla="*/ 0 w 5560450"/>
              <a:gd name="connsiteY0" fmla="*/ 252469 h 6388378"/>
              <a:gd name="connsiteX1" fmla="*/ 5560450 w 5560450"/>
              <a:gd name="connsiteY1" fmla="*/ 20976 h 6388378"/>
              <a:gd name="connsiteX2" fmla="*/ 5554663 w 5560450"/>
              <a:gd name="connsiteY2" fmla="*/ 4414894 h 6388378"/>
              <a:gd name="connsiteX3" fmla="*/ 0 w 5560450"/>
              <a:gd name="connsiteY3" fmla="*/ 6388378 h 6388378"/>
              <a:gd name="connsiteX4" fmla="*/ 0 w 5560450"/>
              <a:gd name="connsiteY4" fmla="*/ 252469 h 6388378"/>
              <a:gd name="connsiteX0" fmla="*/ 0 w 5563625"/>
              <a:gd name="connsiteY0" fmla="*/ 189244 h 6401353"/>
              <a:gd name="connsiteX1" fmla="*/ 5563625 w 5563625"/>
              <a:gd name="connsiteY1" fmla="*/ 33951 h 6401353"/>
              <a:gd name="connsiteX2" fmla="*/ 5557838 w 5563625"/>
              <a:gd name="connsiteY2" fmla="*/ 4427869 h 6401353"/>
              <a:gd name="connsiteX3" fmla="*/ 3175 w 5563625"/>
              <a:gd name="connsiteY3" fmla="*/ 6401353 h 6401353"/>
              <a:gd name="connsiteX4" fmla="*/ 0 w 5563625"/>
              <a:gd name="connsiteY4" fmla="*/ 189244 h 6401353"/>
              <a:gd name="connsiteX0" fmla="*/ 0 w 5563625"/>
              <a:gd name="connsiteY0" fmla="*/ 249661 h 6461770"/>
              <a:gd name="connsiteX1" fmla="*/ 5563625 w 5563625"/>
              <a:gd name="connsiteY1" fmla="*/ 21343 h 6461770"/>
              <a:gd name="connsiteX2" fmla="*/ 5557838 w 5563625"/>
              <a:gd name="connsiteY2" fmla="*/ 4488286 h 6461770"/>
              <a:gd name="connsiteX3" fmla="*/ 3175 w 5563625"/>
              <a:gd name="connsiteY3" fmla="*/ 6461770 h 6461770"/>
              <a:gd name="connsiteX4" fmla="*/ 0 w 5563625"/>
              <a:gd name="connsiteY4" fmla="*/ 249661 h 6461770"/>
              <a:gd name="connsiteX0" fmla="*/ 0 w 5563625"/>
              <a:gd name="connsiteY0" fmla="*/ 228318 h 6440427"/>
              <a:gd name="connsiteX1" fmla="*/ 5563625 w 5563625"/>
              <a:gd name="connsiteY1" fmla="*/ 0 h 6440427"/>
              <a:gd name="connsiteX2" fmla="*/ 5557838 w 5563625"/>
              <a:gd name="connsiteY2" fmla="*/ 4466943 h 6440427"/>
              <a:gd name="connsiteX3" fmla="*/ 3175 w 5563625"/>
              <a:gd name="connsiteY3" fmla="*/ 6440427 h 6440427"/>
              <a:gd name="connsiteX4" fmla="*/ 0 w 5563625"/>
              <a:gd name="connsiteY4" fmla="*/ 228318 h 6440427"/>
              <a:gd name="connsiteX0" fmla="*/ 0 w 5563625"/>
              <a:gd name="connsiteY0" fmla="*/ 235436 h 6447545"/>
              <a:gd name="connsiteX1" fmla="*/ 5563625 w 5563625"/>
              <a:gd name="connsiteY1" fmla="*/ 7118 h 6447545"/>
              <a:gd name="connsiteX2" fmla="*/ 5557838 w 5563625"/>
              <a:gd name="connsiteY2" fmla="*/ 4474061 h 6447545"/>
              <a:gd name="connsiteX3" fmla="*/ 3175 w 5563625"/>
              <a:gd name="connsiteY3" fmla="*/ 6447545 h 6447545"/>
              <a:gd name="connsiteX4" fmla="*/ 0 w 5563625"/>
              <a:gd name="connsiteY4" fmla="*/ 235436 h 6447545"/>
              <a:gd name="connsiteX0" fmla="*/ 0 w 5563625"/>
              <a:gd name="connsiteY0" fmla="*/ 231804 h 6443913"/>
              <a:gd name="connsiteX1" fmla="*/ 5563625 w 5563625"/>
              <a:gd name="connsiteY1" fmla="*/ 3486 h 6443913"/>
              <a:gd name="connsiteX2" fmla="*/ 5557838 w 5563625"/>
              <a:gd name="connsiteY2" fmla="*/ 4470429 h 6443913"/>
              <a:gd name="connsiteX3" fmla="*/ 3175 w 5563625"/>
              <a:gd name="connsiteY3" fmla="*/ 6443913 h 6443913"/>
              <a:gd name="connsiteX4" fmla="*/ 0 w 5563625"/>
              <a:gd name="connsiteY4" fmla="*/ 231804 h 6443913"/>
              <a:gd name="connsiteX0" fmla="*/ 0 w 5563625"/>
              <a:gd name="connsiteY0" fmla="*/ 235436 h 6447545"/>
              <a:gd name="connsiteX1" fmla="*/ 5563625 w 5563625"/>
              <a:gd name="connsiteY1" fmla="*/ 7118 h 6447545"/>
              <a:gd name="connsiteX2" fmla="*/ 5557838 w 5563625"/>
              <a:gd name="connsiteY2" fmla="*/ 4474061 h 6447545"/>
              <a:gd name="connsiteX3" fmla="*/ 3175 w 5563625"/>
              <a:gd name="connsiteY3" fmla="*/ 6447545 h 6447545"/>
              <a:gd name="connsiteX4" fmla="*/ 0 w 5563625"/>
              <a:gd name="connsiteY4" fmla="*/ 235436 h 6447545"/>
              <a:gd name="connsiteX0" fmla="*/ 0 w 5563625"/>
              <a:gd name="connsiteY0" fmla="*/ 235436 h 6511045"/>
              <a:gd name="connsiteX1" fmla="*/ 5563625 w 5563625"/>
              <a:gd name="connsiteY1" fmla="*/ 7118 h 6511045"/>
              <a:gd name="connsiteX2" fmla="*/ 5557838 w 5563625"/>
              <a:gd name="connsiteY2" fmla="*/ 4474061 h 6511045"/>
              <a:gd name="connsiteX3" fmla="*/ 3175 w 5563625"/>
              <a:gd name="connsiteY3" fmla="*/ 6511045 h 6511045"/>
              <a:gd name="connsiteX4" fmla="*/ 0 w 5563625"/>
              <a:gd name="connsiteY4" fmla="*/ 235436 h 6511045"/>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 name="connsiteX0" fmla="*/ 0 w 5563625"/>
              <a:gd name="connsiteY0" fmla="*/ 235436 h 6629886"/>
              <a:gd name="connsiteX1" fmla="*/ 5563625 w 5563625"/>
              <a:gd name="connsiteY1" fmla="*/ 7118 h 6629886"/>
              <a:gd name="connsiteX2" fmla="*/ 5561013 w 5563625"/>
              <a:gd name="connsiteY2" fmla="*/ 6629886 h 6629886"/>
              <a:gd name="connsiteX3" fmla="*/ 3175 w 5563625"/>
              <a:gd name="connsiteY3" fmla="*/ 6511045 h 6629886"/>
              <a:gd name="connsiteX4" fmla="*/ 0 w 5563625"/>
              <a:gd name="connsiteY4" fmla="*/ 235436 h 662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3625" h="6629886">
                <a:moveTo>
                  <a:pt x="0" y="235436"/>
                </a:moveTo>
                <a:cubicBezTo>
                  <a:pt x="1801879" y="36738"/>
                  <a:pt x="3376164" y="-22302"/>
                  <a:pt x="5563625" y="7118"/>
                </a:cubicBezTo>
                <a:cubicBezTo>
                  <a:pt x="4678334" y="2387094"/>
                  <a:pt x="4587523" y="4452277"/>
                  <a:pt x="5561013" y="6629886"/>
                </a:cubicBezTo>
                <a:cubicBezTo>
                  <a:pt x="3530600" y="6564872"/>
                  <a:pt x="1646238" y="6509384"/>
                  <a:pt x="3175" y="6511045"/>
                </a:cubicBezTo>
                <a:cubicBezTo>
                  <a:pt x="2117" y="4440342"/>
                  <a:pt x="1058" y="2306139"/>
                  <a:pt x="0" y="235436"/>
                </a:cubicBezTo>
                <a:close/>
              </a:path>
            </a:pathLst>
          </a:custGeom>
          <a:pattFill prst="lgCheck">
            <a:fgClr>
              <a:schemeClr val="bg2"/>
            </a:fgClr>
            <a:bgClr>
              <a:schemeClr val="bg1"/>
            </a:bgClr>
          </a:pattFill>
          <a:effectLst/>
        </p:spPr>
        <p:txBody>
          <a:bodyPr/>
          <a:lstStyle>
            <a:lvl1pPr marL="0" indent="0">
              <a:buNone/>
              <a:defRPr/>
            </a:lvl1pPr>
          </a:lstStyle>
          <a:p>
            <a:br>
              <a:rPr lang="nb-NO"/>
            </a:br>
            <a:br>
              <a:rPr lang="nb-NO"/>
            </a:br>
            <a:br>
              <a:rPr lang="nb-NO"/>
            </a:br>
            <a:r>
              <a:rPr lang="nb-NO"/>
              <a:t>   Trykk på ikonet</a:t>
            </a:r>
            <a:br>
              <a:rPr lang="nb-NO"/>
            </a:br>
            <a:r>
              <a:rPr lang="nb-NO"/>
              <a:t>   for å sette inn bilde</a:t>
            </a:r>
          </a:p>
        </p:txBody>
      </p:sp>
      <p:sp>
        <p:nvSpPr>
          <p:cNvPr id="4" name="Text Placeholder 4">
            <a:extLst>
              <a:ext uri="{FF2B5EF4-FFF2-40B4-BE49-F238E27FC236}">
                <a16:creationId xmlns:a16="http://schemas.microsoft.com/office/drawing/2014/main" id="{88AD7188-E77F-AE4D-97BE-DD42B6A8387A}"/>
              </a:ext>
            </a:extLst>
          </p:cNvPr>
          <p:cNvSpPr>
            <a:spLocks noGrp="1"/>
          </p:cNvSpPr>
          <p:nvPr>
            <p:ph type="body" sz="quarter" idx="11" hasCustomPrompt="1"/>
          </p:nvPr>
        </p:nvSpPr>
        <p:spPr>
          <a:xfrm>
            <a:off x="5680638" y="2148369"/>
            <a:ext cx="5563625" cy="876378"/>
          </a:xfrm>
          <a:prstGeom prst="rect">
            <a:avLst/>
          </a:prstGeom>
        </p:spPr>
        <p:txBody>
          <a:bodyPr anchor="b"/>
          <a:lstStyle>
            <a:lvl1pPr marL="0" indent="0">
              <a:buNone/>
              <a:defRPr sz="5000" b="1">
                <a:solidFill>
                  <a:schemeClr val="accent1"/>
                </a:solidFill>
              </a:defRPr>
            </a:lvl1pPr>
          </a:lstStyle>
          <a:p>
            <a:pPr lvl="0"/>
            <a:r>
              <a:rPr lang="nb-NO"/>
              <a:t>Overskrift</a:t>
            </a:r>
          </a:p>
        </p:txBody>
      </p:sp>
      <p:sp>
        <p:nvSpPr>
          <p:cNvPr id="5" name="Text Placeholder 4">
            <a:extLst>
              <a:ext uri="{FF2B5EF4-FFF2-40B4-BE49-F238E27FC236}">
                <a16:creationId xmlns:a16="http://schemas.microsoft.com/office/drawing/2014/main" id="{84872A55-73BC-D24A-8AAD-88CEF1326270}"/>
              </a:ext>
            </a:extLst>
          </p:cNvPr>
          <p:cNvSpPr>
            <a:spLocks noGrp="1"/>
          </p:cNvSpPr>
          <p:nvPr>
            <p:ph type="body" sz="quarter" idx="12" hasCustomPrompt="1"/>
          </p:nvPr>
        </p:nvSpPr>
        <p:spPr>
          <a:xfrm>
            <a:off x="5680638" y="3038552"/>
            <a:ext cx="5563625" cy="2017695"/>
          </a:xfrm>
          <a:prstGeom prst="rect">
            <a:avLst/>
          </a:prstGeom>
        </p:spPr>
        <p:txBody>
          <a:bodyPr/>
          <a:lstStyle>
            <a:lvl1pPr marL="0" indent="0">
              <a:buNone/>
              <a:defRPr sz="2000">
                <a:solidFill>
                  <a:schemeClr val="accent1"/>
                </a:solidFill>
              </a:defRPr>
            </a:lvl1pPr>
          </a:lstStyle>
          <a:p>
            <a:pPr lvl="0"/>
            <a:r>
              <a:rPr lang="nb-NO"/>
              <a:t>Mengde tekst bør begrenses. Brukt notatfeltet aktivt. Tenk på at mottaker skal lytte istedenfor å lese. Tenk også på lesbarheten, bruk helst ikke mindre skriftstørrelse enn 20.</a:t>
            </a:r>
            <a:br>
              <a:rPr lang="nb-NO"/>
            </a:br>
            <a:r>
              <a:rPr lang="nb-NO"/>
              <a:t>Husk alternativ tekst og fotokreditering på bildet.</a:t>
            </a:r>
          </a:p>
        </p:txBody>
      </p:sp>
    </p:spTree>
    <p:extLst>
      <p:ext uri="{BB962C8B-B14F-4D97-AF65-F5344CB8AC3E}">
        <p14:creationId xmlns:p14="http://schemas.microsoft.com/office/powerpoint/2010/main" val="256996286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venstre, overskrift og tekst">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D111164C-74E9-CD42-8B94-00226077207E}"/>
              </a:ext>
            </a:extLst>
          </p:cNvPr>
          <p:cNvSpPr/>
          <p:nvPr userDrawn="1"/>
        </p:nvSpPr>
        <p:spPr>
          <a:xfrm flipH="1">
            <a:off x="6698304" y="477498"/>
            <a:ext cx="902838" cy="5919734"/>
          </a:xfrm>
          <a:custGeom>
            <a:avLst/>
            <a:gdLst>
              <a:gd name="connsiteX0" fmla="*/ 0 w 1244184"/>
              <a:gd name="connsiteY0" fmla="*/ 2885607 h 5771213"/>
              <a:gd name="connsiteX1" fmla="*/ 622092 w 1244184"/>
              <a:gd name="connsiteY1" fmla="*/ 0 h 5771213"/>
              <a:gd name="connsiteX2" fmla="*/ 1244184 w 1244184"/>
              <a:gd name="connsiteY2" fmla="*/ 2885607 h 5771213"/>
              <a:gd name="connsiteX3" fmla="*/ 622092 w 1244184"/>
              <a:gd name="connsiteY3" fmla="*/ 5771214 h 5771213"/>
              <a:gd name="connsiteX4" fmla="*/ 0 w 1244184"/>
              <a:gd name="connsiteY4" fmla="*/ 2885607 h 5771213"/>
              <a:gd name="connsiteX0" fmla="*/ 0 w 1244184"/>
              <a:gd name="connsiteY0" fmla="*/ 2885639 h 5771246"/>
              <a:gd name="connsiteX1" fmla="*/ 622092 w 1244184"/>
              <a:gd name="connsiteY1" fmla="*/ 32 h 5771246"/>
              <a:gd name="connsiteX2" fmla="*/ 1244184 w 1244184"/>
              <a:gd name="connsiteY2" fmla="*/ 2885639 h 5771246"/>
              <a:gd name="connsiteX3" fmla="*/ 622092 w 1244184"/>
              <a:gd name="connsiteY3" fmla="*/ 5771246 h 5771246"/>
              <a:gd name="connsiteX4" fmla="*/ 0 w 1244184"/>
              <a:gd name="connsiteY4" fmla="*/ 2885639 h 5771246"/>
              <a:gd name="connsiteX0" fmla="*/ 0 w 1244184"/>
              <a:gd name="connsiteY0" fmla="*/ 2885639 h 5771246"/>
              <a:gd name="connsiteX1" fmla="*/ 622092 w 1244184"/>
              <a:gd name="connsiteY1" fmla="*/ 32 h 5771246"/>
              <a:gd name="connsiteX2" fmla="*/ 1244184 w 1244184"/>
              <a:gd name="connsiteY2" fmla="*/ 2885639 h 5771246"/>
              <a:gd name="connsiteX3" fmla="*/ 622092 w 1244184"/>
              <a:gd name="connsiteY3" fmla="*/ 5771246 h 5771246"/>
              <a:gd name="connsiteX4" fmla="*/ 0 w 1244184"/>
              <a:gd name="connsiteY4" fmla="*/ 2885639 h 5771246"/>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1244184"/>
              <a:gd name="connsiteY0" fmla="*/ 2885607 h 5771214"/>
              <a:gd name="connsiteX1" fmla="*/ 622092 w 1244184"/>
              <a:gd name="connsiteY1" fmla="*/ 0 h 5771214"/>
              <a:gd name="connsiteX2" fmla="*/ 1244184 w 1244184"/>
              <a:gd name="connsiteY2" fmla="*/ 2885607 h 5771214"/>
              <a:gd name="connsiteX3" fmla="*/ 622092 w 1244184"/>
              <a:gd name="connsiteY3" fmla="*/ 5771214 h 5771214"/>
              <a:gd name="connsiteX4" fmla="*/ 0 w 1244184"/>
              <a:gd name="connsiteY4" fmla="*/ 2885607 h 5771214"/>
              <a:gd name="connsiteX0" fmla="*/ 0 w 742865"/>
              <a:gd name="connsiteY0" fmla="*/ 2885607 h 5771214"/>
              <a:gd name="connsiteX1" fmla="*/ 622092 w 742865"/>
              <a:gd name="connsiteY1" fmla="*/ 0 h 5771214"/>
              <a:gd name="connsiteX2" fmla="*/ 639595 w 742865"/>
              <a:gd name="connsiteY2" fmla="*/ 2885607 h 5771214"/>
              <a:gd name="connsiteX3" fmla="*/ 622092 w 742865"/>
              <a:gd name="connsiteY3" fmla="*/ 5771214 h 5771214"/>
              <a:gd name="connsiteX4" fmla="*/ 0 w 742865"/>
              <a:gd name="connsiteY4" fmla="*/ 2885607 h 5771214"/>
              <a:gd name="connsiteX0" fmla="*/ 0 w 739540"/>
              <a:gd name="connsiteY0" fmla="*/ 2885607 h 5771214"/>
              <a:gd name="connsiteX1" fmla="*/ 622092 w 739540"/>
              <a:gd name="connsiteY1" fmla="*/ 0 h 5771214"/>
              <a:gd name="connsiteX2" fmla="*/ 639595 w 739540"/>
              <a:gd name="connsiteY2" fmla="*/ 2885607 h 5771214"/>
              <a:gd name="connsiteX3" fmla="*/ 622092 w 739540"/>
              <a:gd name="connsiteY3" fmla="*/ 5771214 h 5771214"/>
              <a:gd name="connsiteX4" fmla="*/ 0 w 739540"/>
              <a:gd name="connsiteY4" fmla="*/ 2885607 h 5771214"/>
              <a:gd name="connsiteX0" fmla="*/ 2958 w 856947"/>
              <a:gd name="connsiteY0" fmla="*/ 2833141 h 5718748"/>
              <a:gd name="connsiteX1" fmla="*/ 856947 w 856947"/>
              <a:gd name="connsiteY1" fmla="*/ 0 h 5718748"/>
              <a:gd name="connsiteX2" fmla="*/ 642553 w 856947"/>
              <a:gd name="connsiteY2" fmla="*/ 2833141 h 5718748"/>
              <a:gd name="connsiteX3" fmla="*/ 625050 w 856947"/>
              <a:gd name="connsiteY3" fmla="*/ 5718748 h 5718748"/>
              <a:gd name="connsiteX4" fmla="*/ 2958 w 856947"/>
              <a:gd name="connsiteY4" fmla="*/ 2833141 h 5718748"/>
              <a:gd name="connsiteX0" fmla="*/ 2958 w 856947"/>
              <a:gd name="connsiteY0" fmla="*/ 2833141 h 5718748"/>
              <a:gd name="connsiteX1" fmla="*/ 856947 w 856947"/>
              <a:gd name="connsiteY1" fmla="*/ 0 h 5718748"/>
              <a:gd name="connsiteX2" fmla="*/ 642553 w 856947"/>
              <a:gd name="connsiteY2" fmla="*/ 2833141 h 5718748"/>
              <a:gd name="connsiteX3" fmla="*/ 625050 w 856947"/>
              <a:gd name="connsiteY3" fmla="*/ 5718748 h 5718748"/>
              <a:gd name="connsiteX4" fmla="*/ 2958 w 856947"/>
              <a:gd name="connsiteY4" fmla="*/ 2833141 h 5718748"/>
              <a:gd name="connsiteX0" fmla="*/ 244 w 937054"/>
              <a:gd name="connsiteY0" fmla="*/ 2833141 h 5711253"/>
              <a:gd name="connsiteX1" fmla="*/ 854233 w 937054"/>
              <a:gd name="connsiteY1" fmla="*/ 0 h 5711253"/>
              <a:gd name="connsiteX2" fmla="*/ 639839 w 937054"/>
              <a:gd name="connsiteY2" fmla="*/ 2833141 h 5711253"/>
              <a:gd name="connsiteX3" fmla="*/ 937054 w 937054"/>
              <a:gd name="connsiteY3" fmla="*/ 5711253 h 5711253"/>
              <a:gd name="connsiteX4" fmla="*/ 244 w 937054"/>
              <a:gd name="connsiteY4" fmla="*/ 2833141 h 5711253"/>
              <a:gd name="connsiteX0" fmla="*/ 244 w 937054"/>
              <a:gd name="connsiteY0" fmla="*/ 2833141 h 5711253"/>
              <a:gd name="connsiteX1" fmla="*/ 854233 w 937054"/>
              <a:gd name="connsiteY1" fmla="*/ 0 h 5711253"/>
              <a:gd name="connsiteX2" fmla="*/ 548736 w 937054"/>
              <a:gd name="connsiteY2" fmla="*/ 2833141 h 5711253"/>
              <a:gd name="connsiteX3" fmla="*/ 937054 w 937054"/>
              <a:gd name="connsiteY3" fmla="*/ 5711253 h 5711253"/>
              <a:gd name="connsiteX4" fmla="*/ 244 w 937054"/>
              <a:gd name="connsiteY4" fmla="*/ 2833141 h 5711253"/>
              <a:gd name="connsiteX0" fmla="*/ 244 w 937054"/>
              <a:gd name="connsiteY0" fmla="*/ 2833141 h 5711253"/>
              <a:gd name="connsiteX1" fmla="*/ 854233 w 937054"/>
              <a:gd name="connsiteY1" fmla="*/ 0 h 5711253"/>
              <a:gd name="connsiteX2" fmla="*/ 548736 w 937054"/>
              <a:gd name="connsiteY2" fmla="*/ 2833141 h 5711253"/>
              <a:gd name="connsiteX3" fmla="*/ 937054 w 937054"/>
              <a:gd name="connsiteY3" fmla="*/ 5711253 h 5711253"/>
              <a:gd name="connsiteX4" fmla="*/ 244 w 937054"/>
              <a:gd name="connsiteY4" fmla="*/ 2833141 h 5711253"/>
              <a:gd name="connsiteX0" fmla="*/ 244 w 937054"/>
              <a:gd name="connsiteY0" fmla="*/ 2833141 h 5711253"/>
              <a:gd name="connsiteX1" fmla="*/ 854233 w 937054"/>
              <a:gd name="connsiteY1" fmla="*/ 0 h 5711253"/>
              <a:gd name="connsiteX2" fmla="*/ 548736 w 937054"/>
              <a:gd name="connsiteY2" fmla="*/ 2833141 h 5711253"/>
              <a:gd name="connsiteX3" fmla="*/ 937054 w 937054"/>
              <a:gd name="connsiteY3" fmla="*/ 5711253 h 5711253"/>
              <a:gd name="connsiteX4" fmla="*/ 244 w 937054"/>
              <a:gd name="connsiteY4" fmla="*/ 2833141 h 5711253"/>
              <a:gd name="connsiteX0" fmla="*/ 708 w 998143"/>
              <a:gd name="connsiteY0" fmla="*/ 2833141 h 5703937"/>
              <a:gd name="connsiteX1" fmla="*/ 854697 w 998143"/>
              <a:gd name="connsiteY1" fmla="*/ 0 h 5703937"/>
              <a:gd name="connsiteX2" fmla="*/ 549200 w 998143"/>
              <a:gd name="connsiteY2" fmla="*/ 2833141 h 5703937"/>
              <a:gd name="connsiteX3" fmla="*/ 998143 w 998143"/>
              <a:gd name="connsiteY3" fmla="*/ 5703937 h 5703937"/>
              <a:gd name="connsiteX4" fmla="*/ 708 w 998143"/>
              <a:gd name="connsiteY4" fmla="*/ 2833141 h 5703937"/>
              <a:gd name="connsiteX0" fmla="*/ 708 w 998143"/>
              <a:gd name="connsiteY0" fmla="*/ 2833141 h 5703937"/>
              <a:gd name="connsiteX1" fmla="*/ 854697 w 998143"/>
              <a:gd name="connsiteY1" fmla="*/ 0 h 5703937"/>
              <a:gd name="connsiteX2" fmla="*/ 549200 w 998143"/>
              <a:gd name="connsiteY2" fmla="*/ 2833141 h 5703937"/>
              <a:gd name="connsiteX3" fmla="*/ 998143 w 998143"/>
              <a:gd name="connsiteY3" fmla="*/ 5703937 h 5703937"/>
              <a:gd name="connsiteX4" fmla="*/ 708 w 998143"/>
              <a:gd name="connsiteY4" fmla="*/ 2833141 h 5703937"/>
              <a:gd name="connsiteX0" fmla="*/ 708 w 998143"/>
              <a:gd name="connsiteY0" fmla="*/ 2833141 h 5703937"/>
              <a:gd name="connsiteX1" fmla="*/ 854697 w 998143"/>
              <a:gd name="connsiteY1" fmla="*/ 0 h 5703937"/>
              <a:gd name="connsiteX2" fmla="*/ 516867 w 998143"/>
              <a:gd name="connsiteY2" fmla="*/ 2734386 h 5703937"/>
              <a:gd name="connsiteX3" fmla="*/ 998143 w 998143"/>
              <a:gd name="connsiteY3" fmla="*/ 5703937 h 5703937"/>
              <a:gd name="connsiteX4" fmla="*/ 708 w 998143"/>
              <a:gd name="connsiteY4" fmla="*/ 2833141 h 5703937"/>
              <a:gd name="connsiteX0" fmla="*/ 410 w 997845"/>
              <a:gd name="connsiteY0" fmla="*/ 2928238 h 5799034"/>
              <a:gd name="connsiteX1" fmla="*/ 886731 w 997845"/>
              <a:gd name="connsiteY1" fmla="*/ 0 h 5799034"/>
              <a:gd name="connsiteX2" fmla="*/ 516569 w 997845"/>
              <a:gd name="connsiteY2" fmla="*/ 2829483 h 5799034"/>
              <a:gd name="connsiteX3" fmla="*/ 997845 w 997845"/>
              <a:gd name="connsiteY3" fmla="*/ 5799034 h 5799034"/>
              <a:gd name="connsiteX4" fmla="*/ 410 w 997845"/>
              <a:gd name="connsiteY4" fmla="*/ 2928238 h 5799034"/>
              <a:gd name="connsiteX0" fmla="*/ 511 w 997946"/>
              <a:gd name="connsiteY0" fmla="*/ 2928238 h 5799034"/>
              <a:gd name="connsiteX1" fmla="*/ 874707 w 997946"/>
              <a:gd name="connsiteY1" fmla="*/ 0 h 5799034"/>
              <a:gd name="connsiteX2" fmla="*/ 516670 w 997946"/>
              <a:gd name="connsiteY2" fmla="*/ 2829483 h 5799034"/>
              <a:gd name="connsiteX3" fmla="*/ 997946 w 997946"/>
              <a:gd name="connsiteY3" fmla="*/ 5799034 h 5799034"/>
              <a:gd name="connsiteX4" fmla="*/ 511 w 997946"/>
              <a:gd name="connsiteY4" fmla="*/ 2928238 h 5799034"/>
              <a:gd name="connsiteX0" fmla="*/ 199 w 997634"/>
              <a:gd name="connsiteY0" fmla="*/ 3048938 h 5919734"/>
              <a:gd name="connsiteX1" fmla="*/ 918852 w 997634"/>
              <a:gd name="connsiteY1" fmla="*/ 0 h 5919734"/>
              <a:gd name="connsiteX2" fmla="*/ 516358 w 997634"/>
              <a:gd name="connsiteY2" fmla="*/ 2950183 h 5919734"/>
              <a:gd name="connsiteX3" fmla="*/ 997634 w 997634"/>
              <a:gd name="connsiteY3" fmla="*/ 5919734 h 5919734"/>
              <a:gd name="connsiteX4" fmla="*/ 199 w 997634"/>
              <a:gd name="connsiteY4" fmla="*/ 3048938 h 5919734"/>
              <a:gd name="connsiteX0" fmla="*/ 199 w 997634"/>
              <a:gd name="connsiteY0" fmla="*/ 3048938 h 5919734"/>
              <a:gd name="connsiteX1" fmla="*/ 918852 w 997634"/>
              <a:gd name="connsiteY1" fmla="*/ 0 h 5919734"/>
              <a:gd name="connsiteX2" fmla="*/ 516358 w 997634"/>
              <a:gd name="connsiteY2" fmla="*/ 2950183 h 5919734"/>
              <a:gd name="connsiteX3" fmla="*/ 997634 w 997634"/>
              <a:gd name="connsiteY3" fmla="*/ 5919734 h 5919734"/>
              <a:gd name="connsiteX4" fmla="*/ 199 w 997634"/>
              <a:gd name="connsiteY4" fmla="*/ 3048938 h 591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634" h="5919734">
                <a:moveTo>
                  <a:pt x="199" y="3048938"/>
                </a:moveTo>
                <a:cubicBezTo>
                  <a:pt x="-12931" y="2062316"/>
                  <a:pt x="627746" y="434715"/>
                  <a:pt x="918852" y="0"/>
                </a:cubicBezTo>
                <a:cubicBezTo>
                  <a:pt x="849889" y="324806"/>
                  <a:pt x="516358" y="1356506"/>
                  <a:pt x="516358" y="2950183"/>
                </a:cubicBezTo>
                <a:cubicBezTo>
                  <a:pt x="516358" y="4543860"/>
                  <a:pt x="838159" y="5413006"/>
                  <a:pt x="997634" y="5919734"/>
                </a:cubicBezTo>
                <a:cubicBezTo>
                  <a:pt x="684043" y="5417563"/>
                  <a:pt x="13329" y="4035560"/>
                  <a:pt x="199" y="3048938"/>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Text Placeholder 4">
            <a:extLst>
              <a:ext uri="{FF2B5EF4-FFF2-40B4-BE49-F238E27FC236}">
                <a16:creationId xmlns:a16="http://schemas.microsoft.com/office/drawing/2014/main" id="{88AD7188-E77F-AE4D-97BE-DD42B6A8387A}"/>
              </a:ext>
            </a:extLst>
          </p:cNvPr>
          <p:cNvSpPr>
            <a:spLocks noGrp="1"/>
          </p:cNvSpPr>
          <p:nvPr>
            <p:ph type="body" sz="quarter" idx="11" hasCustomPrompt="1"/>
          </p:nvPr>
        </p:nvSpPr>
        <p:spPr>
          <a:xfrm>
            <a:off x="947738" y="1994946"/>
            <a:ext cx="5416241" cy="876378"/>
          </a:xfrm>
          <a:prstGeom prst="rect">
            <a:avLst/>
          </a:prstGeom>
        </p:spPr>
        <p:txBody>
          <a:bodyPr anchor="b"/>
          <a:lstStyle>
            <a:lvl1pPr marL="0" indent="0" algn="r">
              <a:buNone/>
              <a:defRPr sz="5000" b="1">
                <a:solidFill>
                  <a:schemeClr val="accent1"/>
                </a:solidFill>
              </a:defRPr>
            </a:lvl1pPr>
          </a:lstStyle>
          <a:p>
            <a:pPr lvl="0"/>
            <a:r>
              <a:rPr lang="nb-NO"/>
              <a:t>Overskrift</a:t>
            </a:r>
          </a:p>
        </p:txBody>
      </p:sp>
      <p:sp>
        <p:nvSpPr>
          <p:cNvPr id="5" name="Text Placeholder 4">
            <a:extLst>
              <a:ext uri="{FF2B5EF4-FFF2-40B4-BE49-F238E27FC236}">
                <a16:creationId xmlns:a16="http://schemas.microsoft.com/office/drawing/2014/main" id="{84872A55-73BC-D24A-8AAD-88CEF1326270}"/>
              </a:ext>
            </a:extLst>
          </p:cNvPr>
          <p:cNvSpPr>
            <a:spLocks noGrp="1"/>
          </p:cNvSpPr>
          <p:nvPr>
            <p:ph type="body" sz="quarter" idx="12" hasCustomPrompt="1"/>
          </p:nvPr>
        </p:nvSpPr>
        <p:spPr>
          <a:xfrm>
            <a:off x="947738" y="2885129"/>
            <a:ext cx="5416241" cy="2017695"/>
          </a:xfrm>
          <a:prstGeom prst="rect">
            <a:avLst/>
          </a:prstGeom>
        </p:spPr>
        <p:txBody>
          <a:bodyPr/>
          <a:lstStyle>
            <a:lvl1pPr marL="0" indent="0" algn="r">
              <a:buNone/>
              <a:defRPr sz="2000">
                <a:solidFill>
                  <a:schemeClr val="accent1"/>
                </a:solidFill>
              </a:defRPr>
            </a:lvl1pPr>
          </a:lstStyle>
          <a:p>
            <a:pPr lvl="0"/>
            <a:r>
              <a:rPr lang="nb-NO"/>
              <a:t>Mengde tekst bør begrenses. Brukt notatfeltet aktivt. Tenk på at mottaker skal lytte istedenfor å lese. Tenk også på lesbarheten, bruk helst ikke mindre skriftstørrelse enn 20.</a:t>
            </a:r>
            <a:br>
              <a:rPr lang="nb-NO"/>
            </a:br>
            <a:r>
              <a:rPr lang="nb-NO"/>
              <a:t>Husk alternativ tekst og fotokreditering på bildet.</a:t>
            </a:r>
          </a:p>
        </p:txBody>
      </p:sp>
      <p:sp>
        <p:nvSpPr>
          <p:cNvPr id="7" name="Picture Placeholder 6">
            <a:extLst>
              <a:ext uri="{FF2B5EF4-FFF2-40B4-BE49-F238E27FC236}">
                <a16:creationId xmlns:a16="http://schemas.microsoft.com/office/drawing/2014/main" id="{FDF7AC50-5F34-E246-B5AC-ECB2A589D24B}"/>
              </a:ext>
            </a:extLst>
          </p:cNvPr>
          <p:cNvSpPr>
            <a:spLocks noGrp="1"/>
          </p:cNvSpPr>
          <p:nvPr>
            <p:ph type="pic" sz="quarter" idx="13"/>
          </p:nvPr>
        </p:nvSpPr>
        <p:spPr>
          <a:xfrm>
            <a:off x="6554851" y="124588"/>
            <a:ext cx="5646674" cy="6631092"/>
          </a:xfrm>
          <a:custGeom>
            <a:avLst/>
            <a:gdLst>
              <a:gd name="connsiteX0" fmla="*/ 91440 w 5646674"/>
              <a:gd name="connsiteY0" fmla="*/ 0 h 6631092"/>
              <a:gd name="connsiteX1" fmla="*/ 4230624 w 5646674"/>
              <a:gd name="connsiteY1" fmla="*/ 81848 h 6631092"/>
              <a:gd name="connsiteX2" fmla="*/ 4230624 w 5646674"/>
              <a:gd name="connsiteY2" fmla="*/ 932104 h 6631092"/>
              <a:gd name="connsiteX3" fmla="*/ 4297548 w 5646674"/>
              <a:gd name="connsiteY3" fmla="*/ 999028 h 6631092"/>
              <a:gd name="connsiteX4" fmla="*/ 5079592 w 5646674"/>
              <a:gd name="connsiteY4" fmla="*/ 999028 h 6631092"/>
              <a:gd name="connsiteX5" fmla="*/ 5146516 w 5646674"/>
              <a:gd name="connsiteY5" fmla="*/ 932104 h 6631092"/>
              <a:gd name="connsiteX6" fmla="*/ 5146516 w 5646674"/>
              <a:gd name="connsiteY6" fmla="*/ 99959 h 6631092"/>
              <a:gd name="connsiteX7" fmla="*/ 5640578 w 5646674"/>
              <a:gd name="connsiteY7" fmla="*/ 109728 h 6631092"/>
              <a:gd name="connsiteX8" fmla="*/ 5646674 w 5646674"/>
              <a:gd name="connsiteY8" fmla="*/ 6407531 h 6631092"/>
              <a:gd name="connsiteX9" fmla="*/ 2930525 w 5646674"/>
              <a:gd name="connsiteY9" fmla="*/ 6611493 h 6631092"/>
              <a:gd name="connsiteX10" fmla="*/ 0 w 5646674"/>
              <a:gd name="connsiteY10" fmla="*/ 6620891 h 6631092"/>
              <a:gd name="connsiteX11" fmla="*/ 91440 w 5646674"/>
              <a:gd name="connsiteY11" fmla="*/ 0 h 663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6674" h="6631092">
                <a:moveTo>
                  <a:pt x="91440" y="0"/>
                </a:moveTo>
                <a:lnTo>
                  <a:pt x="4230624" y="81848"/>
                </a:lnTo>
                <a:lnTo>
                  <a:pt x="4230624" y="932104"/>
                </a:lnTo>
                <a:cubicBezTo>
                  <a:pt x="4230624" y="969065"/>
                  <a:pt x="4260587" y="999028"/>
                  <a:pt x="4297548" y="999028"/>
                </a:cubicBezTo>
                <a:lnTo>
                  <a:pt x="5079592" y="999028"/>
                </a:lnTo>
                <a:cubicBezTo>
                  <a:pt x="5116553" y="999028"/>
                  <a:pt x="5146516" y="969065"/>
                  <a:pt x="5146516" y="932104"/>
                </a:cubicBezTo>
                <a:lnTo>
                  <a:pt x="5146516" y="99959"/>
                </a:lnTo>
                <a:lnTo>
                  <a:pt x="5640578" y="109728"/>
                </a:lnTo>
                <a:lnTo>
                  <a:pt x="5646674" y="6407531"/>
                </a:lnTo>
                <a:cubicBezTo>
                  <a:pt x="4779899" y="6479582"/>
                  <a:pt x="4583684" y="6557730"/>
                  <a:pt x="2930525" y="6611493"/>
                </a:cubicBezTo>
                <a:cubicBezTo>
                  <a:pt x="1892723" y="6651202"/>
                  <a:pt x="976842" y="6617758"/>
                  <a:pt x="0" y="6620891"/>
                </a:cubicBezTo>
                <a:cubicBezTo>
                  <a:pt x="1048512" y="4176183"/>
                  <a:pt x="883920" y="2261828"/>
                  <a:pt x="91440" y="0"/>
                </a:cubicBezTo>
                <a:close/>
              </a:path>
            </a:pathLst>
          </a:custGeom>
          <a:pattFill prst="lgCheck">
            <a:fgClr>
              <a:schemeClr val="bg2"/>
            </a:fgClr>
            <a:bgClr>
              <a:schemeClr val="bg1"/>
            </a:bgClr>
          </a:pattFill>
          <a:effectLst/>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040926908"/>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og tekst fullskjerm">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BF7113D-DE20-4946-8D6D-B9F333F05B63}"/>
              </a:ext>
            </a:extLst>
          </p:cNvPr>
          <p:cNvSpPr>
            <a:spLocks noGrp="1"/>
          </p:cNvSpPr>
          <p:nvPr>
            <p:ph type="pic" sz="quarter" idx="10" hasCustomPrompt="1"/>
          </p:nvPr>
        </p:nvSpPr>
        <p:spPr>
          <a:xfrm>
            <a:off x="-3173" y="89536"/>
            <a:ext cx="12213430" cy="6668949"/>
          </a:xfrm>
          <a:custGeom>
            <a:avLst/>
            <a:gdLst>
              <a:gd name="connsiteX0" fmla="*/ 3846824 w 12206597"/>
              <a:gd name="connsiteY0" fmla="*/ 170 h 6647837"/>
              <a:gd name="connsiteX1" fmla="*/ 10334943 w 12206597"/>
              <a:gd name="connsiteY1" fmla="*/ 125535 h 6647837"/>
              <a:gd name="connsiteX2" fmla="*/ 10785474 w 12206597"/>
              <a:gd name="connsiteY2" fmla="*/ 131718 h 6647837"/>
              <a:gd name="connsiteX3" fmla="*/ 10785474 w 12206597"/>
              <a:gd name="connsiteY3" fmla="*/ 954097 h 6647837"/>
              <a:gd name="connsiteX4" fmla="*/ 10856104 w 12206597"/>
              <a:gd name="connsiteY4" fmla="*/ 1024727 h 6647837"/>
              <a:gd name="connsiteX5" fmla="*/ 11633911 w 12206597"/>
              <a:gd name="connsiteY5" fmla="*/ 1024727 h 6647837"/>
              <a:gd name="connsiteX6" fmla="*/ 11704541 w 12206597"/>
              <a:gd name="connsiteY6" fmla="*/ 954097 h 6647837"/>
              <a:gd name="connsiteX7" fmla="*/ 11704541 w 12206597"/>
              <a:gd name="connsiteY7" fmla="*/ 141117 h 6647837"/>
              <a:gd name="connsiteX8" fmla="*/ 12184919 w 12206597"/>
              <a:gd name="connsiteY8" fmla="*/ 144322 h 6647837"/>
              <a:gd name="connsiteX9" fmla="*/ 12200352 w 12206597"/>
              <a:gd name="connsiteY9" fmla="*/ 6417683 h 6647837"/>
              <a:gd name="connsiteX10" fmla="*/ 3175 w 12206597"/>
              <a:gd name="connsiteY10" fmla="*/ 6505576 h 6647837"/>
              <a:gd name="connsiteX11" fmla="*/ 0 w 12206597"/>
              <a:gd name="connsiteY11" fmla="*/ 229967 h 6647837"/>
              <a:gd name="connsiteX12" fmla="*/ 3846824 w 12206597"/>
              <a:gd name="connsiteY12" fmla="*/ 170 h 6647837"/>
              <a:gd name="connsiteX0" fmla="*/ 3846824 w 12207535"/>
              <a:gd name="connsiteY0" fmla="*/ 170 h 6647837"/>
              <a:gd name="connsiteX1" fmla="*/ 10334943 w 12207535"/>
              <a:gd name="connsiteY1" fmla="*/ 125535 h 6647837"/>
              <a:gd name="connsiteX2" fmla="*/ 10785474 w 12207535"/>
              <a:gd name="connsiteY2" fmla="*/ 131718 h 6647837"/>
              <a:gd name="connsiteX3" fmla="*/ 10785474 w 12207535"/>
              <a:gd name="connsiteY3" fmla="*/ 954097 h 6647837"/>
              <a:gd name="connsiteX4" fmla="*/ 10856104 w 12207535"/>
              <a:gd name="connsiteY4" fmla="*/ 1024727 h 6647837"/>
              <a:gd name="connsiteX5" fmla="*/ 11633911 w 12207535"/>
              <a:gd name="connsiteY5" fmla="*/ 1024727 h 6647837"/>
              <a:gd name="connsiteX6" fmla="*/ 11704541 w 12207535"/>
              <a:gd name="connsiteY6" fmla="*/ 954097 h 6647837"/>
              <a:gd name="connsiteX7" fmla="*/ 11704541 w 12207535"/>
              <a:gd name="connsiteY7" fmla="*/ 141117 h 6647837"/>
              <a:gd name="connsiteX8" fmla="*/ 12188094 w 12207535"/>
              <a:gd name="connsiteY8" fmla="*/ 147497 h 6647837"/>
              <a:gd name="connsiteX9" fmla="*/ 12200352 w 12207535"/>
              <a:gd name="connsiteY9" fmla="*/ 6417683 h 6647837"/>
              <a:gd name="connsiteX10" fmla="*/ 3175 w 12207535"/>
              <a:gd name="connsiteY10" fmla="*/ 6505576 h 6647837"/>
              <a:gd name="connsiteX11" fmla="*/ 0 w 12207535"/>
              <a:gd name="connsiteY11" fmla="*/ 229967 h 6647837"/>
              <a:gd name="connsiteX12" fmla="*/ 3846824 w 12207535"/>
              <a:gd name="connsiteY12" fmla="*/ 170 h 6647837"/>
              <a:gd name="connsiteX0" fmla="*/ 3846824 w 12213430"/>
              <a:gd name="connsiteY0" fmla="*/ 170 h 6647837"/>
              <a:gd name="connsiteX1" fmla="*/ 10334943 w 12213430"/>
              <a:gd name="connsiteY1" fmla="*/ 125535 h 6647837"/>
              <a:gd name="connsiteX2" fmla="*/ 10785474 w 12213430"/>
              <a:gd name="connsiteY2" fmla="*/ 131718 h 6647837"/>
              <a:gd name="connsiteX3" fmla="*/ 10785474 w 12213430"/>
              <a:gd name="connsiteY3" fmla="*/ 954097 h 6647837"/>
              <a:gd name="connsiteX4" fmla="*/ 10856104 w 12213430"/>
              <a:gd name="connsiteY4" fmla="*/ 1024727 h 6647837"/>
              <a:gd name="connsiteX5" fmla="*/ 11633911 w 12213430"/>
              <a:gd name="connsiteY5" fmla="*/ 1024727 h 6647837"/>
              <a:gd name="connsiteX6" fmla="*/ 11704541 w 12213430"/>
              <a:gd name="connsiteY6" fmla="*/ 954097 h 6647837"/>
              <a:gd name="connsiteX7" fmla="*/ 11704541 w 12213430"/>
              <a:gd name="connsiteY7" fmla="*/ 141117 h 6647837"/>
              <a:gd name="connsiteX8" fmla="*/ 12200794 w 12213430"/>
              <a:gd name="connsiteY8" fmla="*/ 141147 h 6647837"/>
              <a:gd name="connsiteX9" fmla="*/ 12200352 w 12213430"/>
              <a:gd name="connsiteY9" fmla="*/ 6417683 h 6647837"/>
              <a:gd name="connsiteX10" fmla="*/ 3175 w 12213430"/>
              <a:gd name="connsiteY10" fmla="*/ 6505576 h 6647837"/>
              <a:gd name="connsiteX11" fmla="*/ 0 w 12213430"/>
              <a:gd name="connsiteY11" fmla="*/ 229967 h 6647837"/>
              <a:gd name="connsiteX12" fmla="*/ 3846824 w 12213430"/>
              <a:gd name="connsiteY12" fmla="*/ 170 h 6647837"/>
              <a:gd name="connsiteX0" fmla="*/ 3846824 w 12213430"/>
              <a:gd name="connsiteY0" fmla="*/ 170 h 6656234"/>
              <a:gd name="connsiteX1" fmla="*/ 10334943 w 12213430"/>
              <a:gd name="connsiteY1" fmla="*/ 125535 h 6656234"/>
              <a:gd name="connsiteX2" fmla="*/ 10785474 w 12213430"/>
              <a:gd name="connsiteY2" fmla="*/ 131718 h 6656234"/>
              <a:gd name="connsiteX3" fmla="*/ 10785474 w 12213430"/>
              <a:gd name="connsiteY3" fmla="*/ 954097 h 6656234"/>
              <a:gd name="connsiteX4" fmla="*/ 10856104 w 12213430"/>
              <a:gd name="connsiteY4" fmla="*/ 1024727 h 6656234"/>
              <a:gd name="connsiteX5" fmla="*/ 11633911 w 12213430"/>
              <a:gd name="connsiteY5" fmla="*/ 1024727 h 6656234"/>
              <a:gd name="connsiteX6" fmla="*/ 11704541 w 12213430"/>
              <a:gd name="connsiteY6" fmla="*/ 954097 h 6656234"/>
              <a:gd name="connsiteX7" fmla="*/ 11704541 w 12213430"/>
              <a:gd name="connsiteY7" fmla="*/ 141117 h 6656234"/>
              <a:gd name="connsiteX8" fmla="*/ 12200794 w 12213430"/>
              <a:gd name="connsiteY8" fmla="*/ 141147 h 6656234"/>
              <a:gd name="connsiteX9" fmla="*/ 12200352 w 12213430"/>
              <a:gd name="connsiteY9" fmla="*/ 6417683 h 6656234"/>
              <a:gd name="connsiteX10" fmla="*/ 3175 w 12213430"/>
              <a:gd name="connsiteY10" fmla="*/ 6505576 h 6656234"/>
              <a:gd name="connsiteX11" fmla="*/ 0 w 12213430"/>
              <a:gd name="connsiteY11" fmla="*/ 229967 h 6656234"/>
              <a:gd name="connsiteX12" fmla="*/ 3846824 w 12213430"/>
              <a:gd name="connsiteY12" fmla="*/ 170 h 6656234"/>
              <a:gd name="connsiteX0" fmla="*/ 3846824 w 12213430"/>
              <a:gd name="connsiteY0" fmla="*/ 170 h 6657635"/>
              <a:gd name="connsiteX1" fmla="*/ 10334943 w 12213430"/>
              <a:gd name="connsiteY1" fmla="*/ 125535 h 6657635"/>
              <a:gd name="connsiteX2" fmla="*/ 10785474 w 12213430"/>
              <a:gd name="connsiteY2" fmla="*/ 131718 h 6657635"/>
              <a:gd name="connsiteX3" fmla="*/ 10785474 w 12213430"/>
              <a:gd name="connsiteY3" fmla="*/ 954097 h 6657635"/>
              <a:gd name="connsiteX4" fmla="*/ 10856104 w 12213430"/>
              <a:gd name="connsiteY4" fmla="*/ 1024727 h 6657635"/>
              <a:gd name="connsiteX5" fmla="*/ 11633911 w 12213430"/>
              <a:gd name="connsiteY5" fmla="*/ 1024727 h 6657635"/>
              <a:gd name="connsiteX6" fmla="*/ 11704541 w 12213430"/>
              <a:gd name="connsiteY6" fmla="*/ 954097 h 6657635"/>
              <a:gd name="connsiteX7" fmla="*/ 11704541 w 12213430"/>
              <a:gd name="connsiteY7" fmla="*/ 141117 h 6657635"/>
              <a:gd name="connsiteX8" fmla="*/ 12200794 w 12213430"/>
              <a:gd name="connsiteY8" fmla="*/ 141147 h 6657635"/>
              <a:gd name="connsiteX9" fmla="*/ 12200352 w 12213430"/>
              <a:gd name="connsiteY9" fmla="*/ 6417683 h 6657635"/>
              <a:gd name="connsiteX10" fmla="*/ 3175 w 12213430"/>
              <a:gd name="connsiteY10" fmla="*/ 6505576 h 6657635"/>
              <a:gd name="connsiteX11" fmla="*/ 0 w 12213430"/>
              <a:gd name="connsiteY11" fmla="*/ 229967 h 6657635"/>
              <a:gd name="connsiteX12" fmla="*/ 3846824 w 12213430"/>
              <a:gd name="connsiteY12" fmla="*/ 170 h 6657635"/>
              <a:gd name="connsiteX0" fmla="*/ 3846824 w 12213430"/>
              <a:gd name="connsiteY0" fmla="*/ 170 h 6659594"/>
              <a:gd name="connsiteX1" fmla="*/ 10334943 w 12213430"/>
              <a:gd name="connsiteY1" fmla="*/ 125535 h 6659594"/>
              <a:gd name="connsiteX2" fmla="*/ 10785474 w 12213430"/>
              <a:gd name="connsiteY2" fmla="*/ 131718 h 6659594"/>
              <a:gd name="connsiteX3" fmla="*/ 10785474 w 12213430"/>
              <a:gd name="connsiteY3" fmla="*/ 954097 h 6659594"/>
              <a:gd name="connsiteX4" fmla="*/ 10856104 w 12213430"/>
              <a:gd name="connsiteY4" fmla="*/ 1024727 h 6659594"/>
              <a:gd name="connsiteX5" fmla="*/ 11633911 w 12213430"/>
              <a:gd name="connsiteY5" fmla="*/ 1024727 h 6659594"/>
              <a:gd name="connsiteX6" fmla="*/ 11704541 w 12213430"/>
              <a:gd name="connsiteY6" fmla="*/ 954097 h 6659594"/>
              <a:gd name="connsiteX7" fmla="*/ 11704541 w 12213430"/>
              <a:gd name="connsiteY7" fmla="*/ 141117 h 6659594"/>
              <a:gd name="connsiteX8" fmla="*/ 12200794 w 12213430"/>
              <a:gd name="connsiteY8" fmla="*/ 141147 h 6659594"/>
              <a:gd name="connsiteX9" fmla="*/ 12200352 w 12213430"/>
              <a:gd name="connsiteY9" fmla="*/ 6417683 h 6659594"/>
              <a:gd name="connsiteX10" fmla="*/ 3175 w 12213430"/>
              <a:gd name="connsiteY10" fmla="*/ 6511926 h 6659594"/>
              <a:gd name="connsiteX11" fmla="*/ 0 w 12213430"/>
              <a:gd name="connsiteY11" fmla="*/ 229967 h 6659594"/>
              <a:gd name="connsiteX12" fmla="*/ 3846824 w 12213430"/>
              <a:gd name="connsiteY12" fmla="*/ 170 h 6659594"/>
              <a:gd name="connsiteX0" fmla="*/ 3846824 w 12213430"/>
              <a:gd name="connsiteY0" fmla="*/ 1364 h 6660788"/>
              <a:gd name="connsiteX1" fmla="*/ 10334943 w 12213430"/>
              <a:gd name="connsiteY1" fmla="*/ 126729 h 6660788"/>
              <a:gd name="connsiteX2" fmla="*/ 10785474 w 12213430"/>
              <a:gd name="connsiteY2" fmla="*/ 132912 h 6660788"/>
              <a:gd name="connsiteX3" fmla="*/ 10785474 w 12213430"/>
              <a:gd name="connsiteY3" fmla="*/ 955291 h 6660788"/>
              <a:gd name="connsiteX4" fmla="*/ 10856104 w 12213430"/>
              <a:gd name="connsiteY4" fmla="*/ 1025921 h 6660788"/>
              <a:gd name="connsiteX5" fmla="*/ 11633911 w 12213430"/>
              <a:gd name="connsiteY5" fmla="*/ 1025921 h 6660788"/>
              <a:gd name="connsiteX6" fmla="*/ 11704541 w 12213430"/>
              <a:gd name="connsiteY6" fmla="*/ 955291 h 6660788"/>
              <a:gd name="connsiteX7" fmla="*/ 11704541 w 12213430"/>
              <a:gd name="connsiteY7" fmla="*/ 142311 h 6660788"/>
              <a:gd name="connsiteX8" fmla="*/ 12200794 w 12213430"/>
              <a:gd name="connsiteY8" fmla="*/ 142341 h 6660788"/>
              <a:gd name="connsiteX9" fmla="*/ 12200352 w 12213430"/>
              <a:gd name="connsiteY9" fmla="*/ 6418877 h 6660788"/>
              <a:gd name="connsiteX10" fmla="*/ 3175 w 12213430"/>
              <a:gd name="connsiteY10" fmla="*/ 6513120 h 6660788"/>
              <a:gd name="connsiteX11" fmla="*/ 0 w 12213430"/>
              <a:gd name="connsiteY11" fmla="*/ 231161 h 6660788"/>
              <a:gd name="connsiteX12" fmla="*/ 3846824 w 12213430"/>
              <a:gd name="connsiteY12" fmla="*/ 1364 h 6660788"/>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10334943 w 12213430"/>
              <a:gd name="connsiteY1" fmla="*/ 125365 h 6659424"/>
              <a:gd name="connsiteX2" fmla="*/ 10785474 w 12213430"/>
              <a:gd name="connsiteY2" fmla="*/ 131548 h 6659424"/>
              <a:gd name="connsiteX3" fmla="*/ 10785474 w 12213430"/>
              <a:gd name="connsiteY3" fmla="*/ 953927 h 6659424"/>
              <a:gd name="connsiteX4" fmla="*/ 10856104 w 12213430"/>
              <a:gd name="connsiteY4" fmla="*/ 1024557 h 6659424"/>
              <a:gd name="connsiteX5" fmla="*/ 11633911 w 12213430"/>
              <a:gd name="connsiteY5" fmla="*/ 1024557 h 6659424"/>
              <a:gd name="connsiteX6" fmla="*/ 11704541 w 12213430"/>
              <a:gd name="connsiteY6" fmla="*/ 953927 h 6659424"/>
              <a:gd name="connsiteX7" fmla="*/ 11704541 w 12213430"/>
              <a:gd name="connsiteY7" fmla="*/ 140947 h 6659424"/>
              <a:gd name="connsiteX8" fmla="*/ 12200794 w 12213430"/>
              <a:gd name="connsiteY8" fmla="*/ 140977 h 6659424"/>
              <a:gd name="connsiteX9" fmla="*/ 12200352 w 12213430"/>
              <a:gd name="connsiteY9" fmla="*/ 6417513 h 6659424"/>
              <a:gd name="connsiteX10" fmla="*/ 3175 w 12213430"/>
              <a:gd name="connsiteY10" fmla="*/ 6511756 h 6659424"/>
              <a:gd name="connsiteX11" fmla="*/ 0 w 12213430"/>
              <a:gd name="connsiteY11" fmla="*/ 229797 h 6659424"/>
              <a:gd name="connsiteX12" fmla="*/ 3846824 w 12213430"/>
              <a:gd name="connsiteY12" fmla="*/ 0 h 6659424"/>
              <a:gd name="connsiteX0" fmla="*/ 3846824 w 12213430"/>
              <a:gd name="connsiteY0" fmla="*/ 0 h 6659424"/>
              <a:gd name="connsiteX1" fmla="*/ 5864223 w 12213430"/>
              <a:gd name="connsiteY1" fmla="*/ 8888 h 6659424"/>
              <a:gd name="connsiteX2" fmla="*/ 10334943 w 12213430"/>
              <a:gd name="connsiteY2" fmla="*/ 125365 h 6659424"/>
              <a:gd name="connsiteX3" fmla="*/ 10785474 w 12213430"/>
              <a:gd name="connsiteY3" fmla="*/ 131548 h 6659424"/>
              <a:gd name="connsiteX4" fmla="*/ 10785474 w 12213430"/>
              <a:gd name="connsiteY4" fmla="*/ 953927 h 6659424"/>
              <a:gd name="connsiteX5" fmla="*/ 10856104 w 12213430"/>
              <a:gd name="connsiteY5" fmla="*/ 1024557 h 6659424"/>
              <a:gd name="connsiteX6" fmla="*/ 11633911 w 12213430"/>
              <a:gd name="connsiteY6" fmla="*/ 1024557 h 6659424"/>
              <a:gd name="connsiteX7" fmla="*/ 11704541 w 12213430"/>
              <a:gd name="connsiteY7" fmla="*/ 953927 h 6659424"/>
              <a:gd name="connsiteX8" fmla="*/ 11704541 w 12213430"/>
              <a:gd name="connsiteY8" fmla="*/ 140947 h 6659424"/>
              <a:gd name="connsiteX9" fmla="*/ 12200794 w 12213430"/>
              <a:gd name="connsiteY9" fmla="*/ 140977 h 6659424"/>
              <a:gd name="connsiteX10" fmla="*/ 12200352 w 12213430"/>
              <a:gd name="connsiteY10" fmla="*/ 6417513 h 6659424"/>
              <a:gd name="connsiteX11" fmla="*/ 3175 w 12213430"/>
              <a:gd name="connsiteY11" fmla="*/ 6511756 h 6659424"/>
              <a:gd name="connsiteX12" fmla="*/ 0 w 12213430"/>
              <a:gd name="connsiteY12" fmla="*/ 229797 h 6659424"/>
              <a:gd name="connsiteX13" fmla="*/ 3846824 w 12213430"/>
              <a:gd name="connsiteY13" fmla="*/ 0 h 6659424"/>
              <a:gd name="connsiteX0" fmla="*/ 4173849 w 12213430"/>
              <a:gd name="connsiteY0" fmla="*/ 0 h 6668949"/>
              <a:gd name="connsiteX1" fmla="*/ 5864223 w 12213430"/>
              <a:gd name="connsiteY1" fmla="*/ 18413 h 6668949"/>
              <a:gd name="connsiteX2" fmla="*/ 10334943 w 12213430"/>
              <a:gd name="connsiteY2" fmla="*/ 134890 h 6668949"/>
              <a:gd name="connsiteX3" fmla="*/ 10785474 w 12213430"/>
              <a:gd name="connsiteY3" fmla="*/ 141073 h 6668949"/>
              <a:gd name="connsiteX4" fmla="*/ 10785474 w 12213430"/>
              <a:gd name="connsiteY4" fmla="*/ 963452 h 6668949"/>
              <a:gd name="connsiteX5" fmla="*/ 10856104 w 12213430"/>
              <a:gd name="connsiteY5" fmla="*/ 1034082 h 6668949"/>
              <a:gd name="connsiteX6" fmla="*/ 11633911 w 12213430"/>
              <a:gd name="connsiteY6" fmla="*/ 1034082 h 6668949"/>
              <a:gd name="connsiteX7" fmla="*/ 11704541 w 12213430"/>
              <a:gd name="connsiteY7" fmla="*/ 963452 h 6668949"/>
              <a:gd name="connsiteX8" fmla="*/ 11704541 w 12213430"/>
              <a:gd name="connsiteY8" fmla="*/ 150472 h 6668949"/>
              <a:gd name="connsiteX9" fmla="*/ 12200794 w 12213430"/>
              <a:gd name="connsiteY9" fmla="*/ 150502 h 6668949"/>
              <a:gd name="connsiteX10" fmla="*/ 12200352 w 12213430"/>
              <a:gd name="connsiteY10" fmla="*/ 6427038 h 6668949"/>
              <a:gd name="connsiteX11" fmla="*/ 3175 w 12213430"/>
              <a:gd name="connsiteY11" fmla="*/ 6521281 h 6668949"/>
              <a:gd name="connsiteX12" fmla="*/ 0 w 12213430"/>
              <a:gd name="connsiteY12" fmla="*/ 239322 h 6668949"/>
              <a:gd name="connsiteX13" fmla="*/ 4173849 w 12213430"/>
              <a:gd name="connsiteY13" fmla="*/ 0 h 66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13430" h="6668949">
                <a:moveTo>
                  <a:pt x="4173849" y="0"/>
                </a:moveTo>
                <a:lnTo>
                  <a:pt x="5864223" y="18413"/>
                </a:lnTo>
                <a:lnTo>
                  <a:pt x="10334943" y="134890"/>
                </a:lnTo>
                <a:lnTo>
                  <a:pt x="10785474" y="141073"/>
                </a:lnTo>
                <a:lnTo>
                  <a:pt x="10785474" y="963452"/>
                </a:lnTo>
                <a:cubicBezTo>
                  <a:pt x="10785474" y="1002460"/>
                  <a:pt x="10817096" y="1034082"/>
                  <a:pt x="10856104" y="1034082"/>
                </a:cubicBezTo>
                <a:lnTo>
                  <a:pt x="11633911" y="1034082"/>
                </a:lnTo>
                <a:cubicBezTo>
                  <a:pt x="11672919" y="1034082"/>
                  <a:pt x="11704541" y="1002460"/>
                  <a:pt x="11704541" y="963452"/>
                </a:cubicBezTo>
                <a:lnTo>
                  <a:pt x="11704541" y="150472"/>
                </a:lnTo>
                <a:lnTo>
                  <a:pt x="12200794" y="150502"/>
                </a:lnTo>
                <a:cubicBezTo>
                  <a:pt x="12221951" y="2609991"/>
                  <a:pt x="12212824" y="4233526"/>
                  <a:pt x="12200352" y="6427038"/>
                </a:cubicBezTo>
                <a:cubicBezTo>
                  <a:pt x="8292381" y="6924937"/>
                  <a:pt x="3832847" y="6495765"/>
                  <a:pt x="3175" y="6521281"/>
                </a:cubicBezTo>
                <a:cubicBezTo>
                  <a:pt x="2117" y="4450578"/>
                  <a:pt x="1058" y="2310025"/>
                  <a:pt x="0" y="239322"/>
                </a:cubicBezTo>
                <a:cubicBezTo>
                  <a:pt x="1481354" y="69395"/>
                  <a:pt x="3313044" y="9793"/>
                  <a:pt x="4173849" y="0"/>
                </a:cubicBezTo>
                <a:close/>
              </a:path>
            </a:pathLst>
          </a:custGeom>
          <a:pattFill prst="lgCheck">
            <a:fgClr>
              <a:schemeClr val="bg2"/>
            </a:fgClr>
            <a:bgClr>
              <a:schemeClr val="bg1"/>
            </a:bgClr>
          </a:pattFill>
          <a:effectLst/>
        </p:spPr>
        <p:txBody>
          <a:bodyPr wrap="square">
            <a:noAutofit/>
          </a:bodyPr>
          <a:lstStyle>
            <a:lvl1pPr marL="0" indent="0">
              <a:buNone/>
              <a:defRPr sz="2000">
                <a:solidFill>
                  <a:schemeClr val="tx1"/>
                </a:solidFill>
              </a:defRPr>
            </a:lvl1pPr>
          </a:lstStyle>
          <a:p>
            <a:br>
              <a:rPr lang="nb-NO"/>
            </a:br>
            <a:r>
              <a:rPr lang="nb-NO"/>
              <a:t>              Trykk på ikonet får å sette inn bilde</a:t>
            </a:r>
          </a:p>
        </p:txBody>
      </p:sp>
      <p:sp>
        <p:nvSpPr>
          <p:cNvPr id="7" name="Text Placeholder 4">
            <a:extLst>
              <a:ext uri="{FF2B5EF4-FFF2-40B4-BE49-F238E27FC236}">
                <a16:creationId xmlns:a16="http://schemas.microsoft.com/office/drawing/2014/main" id="{C7B4EA86-E703-DC40-81E1-563572BAE55C}"/>
              </a:ext>
            </a:extLst>
          </p:cNvPr>
          <p:cNvSpPr>
            <a:spLocks noGrp="1"/>
          </p:cNvSpPr>
          <p:nvPr>
            <p:ph type="body" sz="quarter" idx="13" hasCustomPrompt="1"/>
          </p:nvPr>
        </p:nvSpPr>
        <p:spPr>
          <a:xfrm>
            <a:off x="947736" y="1623379"/>
            <a:ext cx="10296525" cy="876378"/>
          </a:xfrm>
          <a:prstGeom prst="rect">
            <a:avLst/>
          </a:prstGeom>
        </p:spPr>
        <p:txBody>
          <a:bodyPr/>
          <a:lstStyle>
            <a:lvl1pPr marL="0" indent="0" algn="l">
              <a:buNone/>
              <a:defRPr sz="5400" b="1">
                <a:solidFill>
                  <a:schemeClr val="accent1"/>
                </a:solidFill>
              </a:defRPr>
            </a:lvl1pPr>
          </a:lstStyle>
          <a:p>
            <a:pPr lvl="0"/>
            <a:r>
              <a:rPr lang="nb-NO"/>
              <a:t>Overskrift</a:t>
            </a:r>
          </a:p>
        </p:txBody>
      </p:sp>
      <p:sp>
        <p:nvSpPr>
          <p:cNvPr id="3" name="Text Placeholder 2">
            <a:extLst>
              <a:ext uri="{FF2B5EF4-FFF2-40B4-BE49-F238E27FC236}">
                <a16:creationId xmlns:a16="http://schemas.microsoft.com/office/drawing/2014/main" id="{5AD4B741-2AD2-8F4D-996C-F33E5B10A74E}"/>
              </a:ext>
            </a:extLst>
          </p:cNvPr>
          <p:cNvSpPr>
            <a:spLocks noGrp="1"/>
          </p:cNvSpPr>
          <p:nvPr>
            <p:ph type="body" sz="quarter" idx="14" hasCustomPrompt="1"/>
          </p:nvPr>
        </p:nvSpPr>
        <p:spPr>
          <a:xfrm>
            <a:off x="1019276" y="3872435"/>
            <a:ext cx="8593137" cy="1984375"/>
          </a:xfrm>
          <a:prstGeom prst="rect">
            <a:avLst/>
          </a:prstGeom>
        </p:spPr>
        <p:txBody>
          <a:bodyPr/>
          <a:lstStyle>
            <a:lvl1pPr marL="0" indent="0">
              <a:buNone/>
              <a:defRPr sz="2000">
                <a:solidFill>
                  <a:schemeClr val="accent1"/>
                </a:solidFill>
              </a:defRPr>
            </a:lvl1pPr>
          </a:lstStyle>
          <a:p>
            <a:pPr lvl="0"/>
            <a:r>
              <a:rPr lang="en-GB" err="1"/>
              <a:t>Mengde</a:t>
            </a:r>
            <a:r>
              <a:rPr lang="en-GB"/>
              <a:t> </a:t>
            </a:r>
            <a:r>
              <a:rPr lang="en-GB" err="1"/>
              <a:t>tekst</a:t>
            </a:r>
            <a:r>
              <a:rPr lang="en-GB"/>
              <a:t> </a:t>
            </a:r>
            <a:r>
              <a:rPr lang="en-GB" err="1"/>
              <a:t>bør</a:t>
            </a:r>
            <a:r>
              <a:rPr lang="en-GB"/>
              <a:t> </a:t>
            </a:r>
            <a:r>
              <a:rPr lang="en-GB" err="1"/>
              <a:t>begrenses</a:t>
            </a:r>
            <a:r>
              <a:rPr lang="en-GB"/>
              <a:t>. </a:t>
            </a:r>
            <a:r>
              <a:rPr lang="en-GB" err="1"/>
              <a:t>Brukt</a:t>
            </a:r>
            <a:r>
              <a:rPr lang="en-GB"/>
              <a:t> </a:t>
            </a:r>
            <a:r>
              <a:rPr lang="en-GB" err="1"/>
              <a:t>notatfeltet</a:t>
            </a:r>
            <a:r>
              <a:rPr lang="en-GB"/>
              <a:t> </a:t>
            </a:r>
            <a:r>
              <a:rPr lang="en-GB" err="1"/>
              <a:t>aktivt</a:t>
            </a:r>
            <a:r>
              <a:rPr lang="en-GB"/>
              <a:t>. </a:t>
            </a:r>
            <a:r>
              <a:rPr lang="en-GB" err="1"/>
              <a:t>Tenk</a:t>
            </a:r>
            <a:r>
              <a:rPr lang="en-GB"/>
              <a:t> </a:t>
            </a:r>
            <a:r>
              <a:rPr lang="en-GB" err="1"/>
              <a:t>på</a:t>
            </a:r>
            <a:r>
              <a:rPr lang="en-GB"/>
              <a:t> at </a:t>
            </a:r>
            <a:r>
              <a:rPr lang="en-GB" err="1"/>
              <a:t>mottaker</a:t>
            </a:r>
            <a:r>
              <a:rPr lang="en-GB"/>
              <a:t> </a:t>
            </a:r>
            <a:r>
              <a:rPr lang="en-GB" err="1"/>
              <a:t>skal</a:t>
            </a:r>
            <a:r>
              <a:rPr lang="en-GB"/>
              <a:t> </a:t>
            </a:r>
            <a:r>
              <a:rPr lang="en-GB" err="1"/>
              <a:t>lytte</a:t>
            </a:r>
            <a:r>
              <a:rPr lang="en-GB"/>
              <a:t> </a:t>
            </a:r>
            <a:r>
              <a:rPr lang="en-GB" err="1"/>
              <a:t>istedenfor</a:t>
            </a:r>
            <a:r>
              <a:rPr lang="en-GB"/>
              <a:t> </a:t>
            </a:r>
            <a:r>
              <a:rPr lang="en-GB" err="1"/>
              <a:t>å</a:t>
            </a:r>
            <a:r>
              <a:rPr lang="en-GB"/>
              <a:t> lese. </a:t>
            </a:r>
            <a:r>
              <a:rPr lang="en-GB" err="1"/>
              <a:t>Tenk</a:t>
            </a:r>
            <a:r>
              <a:rPr lang="en-GB"/>
              <a:t> </a:t>
            </a:r>
            <a:r>
              <a:rPr lang="en-GB" err="1"/>
              <a:t>også</a:t>
            </a:r>
            <a:r>
              <a:rPr lang="en-GB"/>
              <a:t> </a:t>
            </a:r>
            <a:r>
              <a:rPr lang="en-GB" err="1"/>
              <a:t>på</a:t>
            </a:r>
            <a:r>
              <a:rPr lang="en-GB"/>
              <a:t> </a:t>
            </a:r>
            <a:r>
              <a:rPr lang="en-GB" err="1"/>
              <a:t>lesbarheten</a:t>
            </a:r>
            <a:r>
              <a:rPr lang="en-GB"/>
              <a:t>, </a:t>
            </a:r>
            <a:r>
              <a:rPr lang="en-GB" err="1"/>
              <a:t>bruk</a:t>
            </a:r>
            <a:r>
              <a:rPr lang="en-GB"/>
              <a:t> </a:t>
            </a:r>
            <a:r>
              <a:rPr lang="en-GB" err="1"/>
              <a:t>helst</a:t>
            </a:r>
            <a:r>
              <a:rPr lang="en-GB"/>
              <a:t> </a:t>
            </a:r>
            <a:r>
              <a:rPr lang="en-GB" err="1"/>
              <a:t>ikke</a:t>
            </a:r>
            <a:r>
              <a:rPr lang="en-GB"/>
              <a:t> </a:t>
            </a:r>
            <a:r>
              <a:rPr lang="en-GB" err="1"/>
              <a:t>mindre</a:t>
            </a:r>
            <a:r>
              <a:rPr lang="en-GB"/>
              <a:t> </a:t>
            </a:r>
            <a:r>
              <a:rPr lang="en-GB" err="1"/>
              <a:t>skriftstørrelse</a:t>
            </a:r>
            <a:r>
              <a:rPr lang="en-GB"/>
              <a:t> </a:t>
            </a:r>
            <a:r>
              <a:rPr lang="en-GB" err="1"/>
              <a:t>enn</a:t>
            </a:r>
            <a:r>
              <a:rPr lang="en-GB"/>
              <a:t> 20. Husk at </a:t>
            </a:r>
            <a:r>
              <a:rPr lang="en-GB" err="1"/>
              <a:t>tekst</a:t>
            </a:r>
            <a:r>
              <a:rPr lang="en-GB"/>
              <a:t> </a:t>
            </a:r>
            <a:r>
              <a:rPr lang="en-GB" err="1"/>
              <a:t>på</a:t>
            </a:r>
            <a:r>
              <a:rPr lang="en-GB"/>
              <a:t> </a:t>
            </a:r>
            <a:r>
              <a:rPr lang="en-GB" err="1"/>
              <a:t>bilder</a:t>
            </a:r>
            <a:r>
              <a:rPr lang="en-GB"/>
              <a:t> </a:t>
            </a:r>
            <a:r>
              <a:rPr lang="en-GB" err="1"/>
              <a:t>påvirker</a:t>
            </a:r>
            <a:r>
              <a:rPr lang="en-GB"/>
              <a:t> </a:t>
            </a:r>
            <a:r>
              <a:rPr lang="en-GB" err="1"/>
              <a:t>kontrast</a:t>
            </a:r>
            <a:r>
              <a:rPr lang="en-GB"/>
              <a:t> </a:t>
            </a:r>
            <a:r>
              <a:rPr lang="en-GB" err="1"/>
              <a:t>og</a:t>
            </a:r>
            <a:r>
              <a:rPr lang="en-GB"/>
              <a:t> </a:t>
            </a:r>
            <a:r>
              <a:rPr lang="en-GB" err="1"/>
              <a:t>lesbarhet</a:t>
            </a:r>
            <a:r>
              <a:rPr lang="en-GB"/>
              <a:t>. </a:t>
            </a:r>
            <a:r>
              <a:rPr lang="en-GB" err="1"/>
              <a:t>Tekst</a:t>
            </a:r>
            <a:r>
              <a:rPr lang="en-GB"/>
              <a:t> </a:t>
            </a:r>
            <a:r>
              <a:rPr lang="en-GB" err="1"/>
              <a:t>plasseres</a:t>
            </a:r>
            <a:r>
              <a:rPr lang="en-GB"/>
              <a:t> der det er </a:t>
            </a:r>
            <a:r>
              <a:rPr lang="en-GB" err="1"/>
              <a:t>hensiktsmessig</a:t>
            </a:r>
            <a:r>
              <a:rPr lang="en-GB"/>
              <a:t>. </a:t>
            </a:r>
            <a:r>
              <a:rPr lang="nb-NO"/>
              <a:t>Husk alternativ tekst og fotokreditering på bildet.</a:t>
            </a:r>
          </a:p>
        </p:txBody>
      </p:sp>
    </p:spTree>
    <p:extLst>
      <p:ext uri="{BB962C8B-B14F-4D97-AF65-F5344CB8AC3E}">
        <p14:creationId xmlns:p14="http://schemas.microsoft.com/office/powerpoint/2010/main" val="215566417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fullskjerm">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665E623C-94E5-8945-9866-E6D264106E59}"/>
              </a:ext>
            </a:extLst>
          </p:cNvPr>
          <p:cNvSpPr>
            <a:spLocks noGrp="1"/>
          </p:cNvSpPr>
          <p:nvPr>
            <p:ph type="media" sz="quarter" idx="11" hasCustomPrompt="1"/>
          </p:nvPr>
        </p:nvSpPr>
        <p:spPr>
          <a:xfrm>
            <a:off x="-3173" y="89536"/>
            <a:ext cx="12213430" cy="6668949"/>
          </a:xfrm>
          <a:custGeom>
            <a:avLst/>
            <a:gdLst>
              <a:gd name="connsiteX0" fmla="*/ 4173849 w 12213430"/>
              <a:gd name="connsiteY0" fmla="*/ 0 h 6668949"/>
              <a:gd name="connsiteX1" fmla="*/ 5864223 w 12213430"/>
              <a:gd name="connsiteY1" fmla="*/ 18413 h 6668949"/>
              <a:gd name="connsiteX2" fmla="*/ 10334943 w 12213430"/>
              <a:gd name="connsiteY2" fmla="*/ 134890 h 6668949"/>
              <a:gd name="connsiteX3" fmla="*/ 10785474 w 12213430"/>
              <a:gd name="connsiteY3" fmla="*/ 141073 h 6668949"/>
              <a:gd name="connsiteX4" fmla="*/ 10785474 w 12213430"/>
              <a:gd name="connsiteY4" fmla="*/ 963452 h 6668949"/>
              <a:gd name="connsiteX5" fmla="*/ 10856104 w 12213430"/>
              <a:gd name="connsiteY5" fmla="*/ 1034082 h 6668949"/>
              <a:gd name="connsiteX6" fmla="*/ 11633911 w 12213430"/>
              <a:gd name="connsiteY6" fmla="*/ 1034082 h 6668949"/>
              <a:gd name="connsiteX7" fmla="*/ 11704541 w 12213430"/>
              <a:gd name="connsiteY7" fmla="*/ 963452 h 6668949"/>
              <a:gd name="connsiteX8" fmla="*/ 11704541 w 12213430"/>
              <a:gd name="connsiteY8" fmla="*/ 150472 h 6668949"/>
              <a:gd name="connsiteX9" fmla="*/ 12200794 w 12213430"/>
              <a:gd name="connsiteY9" fmla="*/ 150502 h 6668949"/>
              <a:gd name="connsiteX10" fmla="*/ 12200352 w 12213430"/>
              <a:gd name="connsiteY10" fmla="*/ 6427038 h 6668949"/>
              <a:gd name="connsiteX11" fmla="*/ 3175 w 12213430"/>
              <a:gd name="connsiteY11" fmla="*/ 6521281 h 6668949"/>
              <a:gd name="connsiteX12" fmla="*/ 0 w 12213430"/>
              <a:gd name="connsiteY12" fmla="*/ 239322 h 6668949"/>
              <a:gd name="connsiteX13" fmla="*/ 4173849 w 12213430"/>
              <a:gd name="connsiteY13" fmla="*/ 0 h 66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13430" h="6668949">
                <a:moveTo>
                  <a:pt x="4173849" y="0"/>
                </a:moveTo>
                <a:lnTo>
                  <a:pt x="5864223" y="18413"/>
                </a:lnTo>
                <a:lnTo>
                  <a:pt x="10334943" y="134890"/>
                </a:lnTo>
                <a:lnTo>
                  <a:pt x="10785474" y="141073"/>
                </a:lnTo>
                <a:lnTo>
                  <a:pt x="10785474" y="963452"/>
                </a:lnTo>
                <a:cubicBezTo>
                  <a:pt x="10785474" y="1002460"/>
                  <a:pt x="10817096" y="1034082"/>
                  <a:pt x="10856104" y="1034082"/>
                </a:cubicBezTo>
                <a:lnTo>
                  <a:pt x="11633911" y="1034082"/>
                </a:lnTo>
                <a:cubicBezTo>
                  <a:pt x="11672919" y="1034082"/>
                  <a:pt x="11704541" y="1002460"/>
                  <a:pt x="11704541" y="963452"/>
                </a:cubicBezTo>
                <a:lnTo>
                  <a:pt x="11704541" y="150472"/>
                </a:lnTo>
                <a:lnTo>
                  <a:pt x="12200794" y="150502"/>
                </a:lnTo>
                <a:cubicBezTo>
                  <a:pt x="12221951" y="2609991"/>
                  <a:pt x="12212824" y="4233526"/>
                  <a:pt x="12200352" y="6427038"/>
                </a:cubicBezTo>
                <a:cubicBezTo>
                  <a:pt x="8292381" y="6924937"/>
                  <a:pt x="3832847" y="6495765"/>
                  <a:pt x="3175" y="6521281"/>
                </a:cubicBezTo>
                <a:cubicBezTo>
                  <a:pt x="2117" y="4450578"/>
                  <a:pt x="1058" y="2310025"/>
                  <a:pt x="0" y="239322"/>
                </a:cubicBezTo>
                <a:cubicBezTo>
                  <a:pt x="1481354" y="69395"/>
                  <a:pt x="3313044" y="9793"/>
                  <a:pt x="4173849" y="0"/>
                </a:cubicBezTo>
                <a:close/>
              </a:path>
            </a:pathLst>
          </a:custGeom>
          <a:pattFill prst="lgCheck">
            <a:fgClr>
              <a:schemeClr val="bg1">
                <a:lumMod val="85000"/>
              </a:schemeClr>
            </a:fgClr>
            <a:bgClr>
              <a:schemeClr val="bg1"/>
            </a:bgClr>
          </a:pattFill>
        </p:spPr>
        <p:txBody>
          <a:bodyPr wrap="square">
            <a:noAutofit/>
          </a:bodyPr>
          <a:lstStyle>
            <a:lvl1pPr marL="0" indent="0">
              <a:buNone/>
              <a:defRPr/>
            </a:lvl1pPr>
          </a:lstStyle>
          <a:p>
            <a:r>
              <a:rPr lang="nb-NO"/>
              <a:t>		</a:t>
            </a:r>
          </a:p>
          <a:p>
            <a:endParaRPr lang="nb-NO"/>
          </a:p>
          <a:p>
            <a:r>
              <a:rPr lang="nb-NO"/>
              <a:t>		</a:t>
            </a:r>
          </a:p>
          <a:p>
            <a:endParaRPr lang="nb-NO"/>
          </a:p>
          <a:p>
            <a:r>
              <a:rPr lang="nb-NO"/>
              <a:t>					Trykk på ikonet får å sette inn video</a:t>
            </a:r>
          </a:p>
        </p:txBody>
      </p:sp>
    </p:spTree>
    <p:extLst>
      <p:ext uri="{BB962C8B-B14F-4D97-AF65-F5344CB8AC3E}">
        <p14:creationId xmlns:p14="http://schemas.microsoft.com/office/powerpoint/2010/main" val="253994021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kråbil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76C7B2-1516-3E4F-A044-785CAEBB6812}"/>
              </a:ext>
            </a:extLst>
          </p:cNvPr>
          <p:cNvSpPr>
            <a:spLocks noGrp="1"/>
          </p:cNvSpPr>
          <p:nvPr>
            <p:ph type="pic" sz="quarter" idx="12" hasCustomPrompt="1"/>
          </p:nvPr>
        </p:nvSpPr>
        <p:spPr>
          <a:xfrm>
            <a:off x="7436762" y="206093"/>
            <a:ext cx="4008947" cy="6557775"/>
          </a:xfrm>
          <a:custGeom>
            <a:avLst/>
            <a:gdLst>
              <a:gd name="connsiteX0" fmla="*/ 1671904 w 4008947"/>
              <a:gd name="connsiteY0" fmla="*/ 0 h 6557775"/>
              <a:gd name="connsiteX1" fmla="*/ 3194878 w 4008947"/>
              <a:gd name="connsiteY1" fmla="*/ 36537 h 6557775"/>
              <a:gd name="connsiteX2" fmla="*/ 3342363 w 4008947"/>
              <a:gd name="connsiteY2" fmla="*/ 37168 h 6557775"/>
              <a:gd name="connsiteX3" fmla="*/ 3348713 w 4008947"/>
              <a:gd name="connsiteY3" fmla="*/ 850063 h 6557775"/>
              <a:gd name="connsiteX4" fmla="*/ 3416173 w 4008947"/>
              <a:gd name="connsiteY4" fmla="*/ 917523 h 6557775"/>
              <a:gd name="connsiteX5" fmla="*/ 4008947 w 4008947"/>
              <a:gd name="connsiteY5" fmla="*/ 917523 h 6557775"/>
              <a:gd name="connsiteX6" fmla="*/ 3700290 w 4008947"/>
              <a:gd name="connsiteY6" fmla="*/ 2138772 h 6557775"/>
              <a:gd name="connsiteX7" fmla="*/ 3696964 w 4008947"/>
              <a:gd name="connsiteY7" fmla="*/ 2138772 h 6557775"/>
              <a:gd name="connsiteX8" fmla="*/ 3142479 w 4008947"/>
              <a:gd name="connsiteY8" fmla="*/ 4349958 h 6557775"/>
              <a:gd name="connsiteX9" fmla="*/ 3143397 w 4008947"/>
              <a:gd name="connsiteY9" fmla="*/ 4349958 h 6557775"/>
              <a:gd name="connsiteX10" fmla="*/ 2610068 w 4008947"/>
              <a:gd name="connsiteY10" fmla="*/ 6495080 h 6557775"/>
              <a:gd name="connsiteX11" fmla="*/ 0 w 4008947"/>
              <a:gd name="connsiteY11" fmla="*/ 6549055 h 6557775"/>
              <a:gd name="connsiteX12" fmla="*/ 562632 w 4008947"/>
              <a:gd name="connsiteY12" fmla="*/ 4349958 h 6557775"/>
              <a:gd name="connsiteX13" fmla="*/ 560986 w 4008947"/>
              <a:gd name="connsiteY13" fmla="*/ 4349958 h 6557775"/>
              <a:gd name="connsiteX14" fmla="*/ 1117268 w 4008947"/>
              <a:gd name="connsiteY14" fmla="*/ 2134509 h 6557775"/>
              <a:gd name="connsiteX15" fmla="*/ 1119891 w 4008947"/>
              <a:gd name="connsiteY15" fmla="*/ 2134509 h 6557775"/>
              <a:gd name="connsiteX16" fmla="*/ 1257371 w 4008947"/>
              <a:gd name="connsiteY16" fmla="*/ 1598721 h 6557775"/>
              <a:gd name="connsiteX17" fmla="*/ 1671904 w 4008947"/>
              <a:gd name="connsiteY17" fmla="*/ 0 h 65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08947" h="6557775">
                <a:moveTo>
                  <a:pt x="1671904" y="0"/>
                </a:moveTo>
                <a:lnTo>
                  <a:pt x="3194878" y="36537"/>
                </a:lnTo>
                <a:lnTo>
                  <a:pt x="3342363" y="37168"/>
                </a:lnTo>
                <a:cubicBezTo>
                  <a:pt x="3343421" y="304958"/>
                  <a:pt x="3347655" y="582273"/>
                  <a:pt x="3348713" y="850063"/>
                </a:cubicBezTo>
                <a:cubicBezTo>
                  <a:pt x="3348713" y="887320"/>
                  <a:pt x="3378916" y="917523"/>
                  <a:pt x="3416173" y="917523"/>
                </a:cubicBezTo>
                <a:lnTo>
                  <a:pt x="4008947" y="917523"/>
                </a:lnTo>
                <a:lnTo>
                  <a:pt x="3700290" y="2138772"/>
                </a:lnTo>
                <a:lnTo>
                  <a:pt x="3696964" y="2138772"/>
                </a:lnTo>
                <a:lnTo>
                  <a:pt x="3142479" y="4349958"/>
                </a:lnTo>
                <a:lnTo>
                  <a:pt x="3143397" y="4349958"/>
                </a:lnTo>
                <a:lnTo>
                  <a:pt x="2610068" y="6495080"/>
                </a:lnTo>
                <a:cubicBezTo>
                  <a:pt x="1682895" y="6517305"/>
                  <a:pt x="1060523" y="6580805"/>
                  <a:pt x="0" y="6549055"/>
                </a:cubicBezTo>
                <a:lnTo>
                  <a:pt x="562632" y="4349958"/>
                </a:lnTo>
                <a:lnTo>
                  <a:pt x="560986" y="4349958"/>
                </a:lnTo>
                <a:lnTo>
                  <a:pt x="1117268" y="2134509"/>
                </a:lnTo>
                <a:lnTo>
                  <a:pt x="1119891" y="2134509"/>
                </a:lnTo>
                <a:lnTo>
                  <a:pt x="1257371" y="1598721"/>
                </a:lnTo>
                <a:cubicBezTo>
                  <a:pt x="1395549" y="1065814"/>
                  <a:pt x="1532834" y="548981"/>
                  <a:pt x="1671904" y="0"/>
                </a:cubicBezTo>
                <a:close/>
              </a:path>
            </a:pathLst>
          </a:custGeom>
          <a:pattFill prst="lgCheck">
            <a:fgClr>
              <a:schemeClr val="bg2"/>
            </a:fgClr>
            <a:bgClr>
              <a:schemeClr val="bg1"/>
            </a:bgClr>
          </a:pattFill>
        </p:spPr>
        <p:txBody>
          <a:bodyPr wrap="square">
            <a:noAutofit/>
          </a:bodyPr>
          <a:lstStyle>
            <a:lvl1pPr marL="0" indent="0">
              <a:buNone/>
              <a:defRPr sz="2000"/>
            </a:lvl1pPr>
          </a:lstStyle>
          <a:p>
            <a:r>
              <a:rPr lang="nb-NO"/>
              <a:t>		</a:t>
            </a:r>
          </a:p>
          <a:p>
            <a:endParaRPr lang="nb-NO"/>
          </a:p>
          <a:p>
            <a:endParaRPr lang="nb-NO"/>
          </a:p>
          <a:p>
            <a:endParaRPr lang="nb-NO"/>
          </a:p>
          <a:p>
            <a:endParaRPr lang="nb-NO"/>
          </a:p>
          <a:p>
            <a:endParaRPr lang="nb-NO"/>
          </a:p>
          <a:p>
            <a:r>
              <a:rPr lang="nb-NO"/>
              <a:t>		Trykk på ikonet</a:t>
            </a:r>
            <a:br>
              <a:rPr lang="nb-NO"/>
            </a:br>
            <a:r>
              <a:rPr lang="nb-NO"/>
              <a:t>		får å sette inn bilde</a:t>
            </a:r>
          </a:p>
        </p:txBody>
      </p:sp>
      <p:sp>
        <p:nvSpPr>
          <p:cNvPr id="43" name="Text Placeholder 4">
            <a:extLst>
              <a:ext uri="{FF2B5EF4-FFF2-40B4-BE49-F238E27FC236}">
                <a16:creationId xmlns:a16="http://schemas.microsoft.com/office/drawing/2014/main" id="{CB75A9EE-34F2-C04E-A6AA-1C79900F164A}"/>
              </a:ext>
            </a:extLst>
          </p:cNvPr>
          <p:cNvSpPr>
            <a:spLocks noGrp="1"/>
          </p:cNvSpPr>
          <p:nvPr>
            <p:ph type="body" sz="quarter" idx="11" hasCustomPrompt="1"/>
          </p:nvPr>
        </p:nvSpPr>
        <p:spPr>
          <a:xfrm>
            <a:off x="947738" y="1906676"/>
            <a:ext cx="5563625" cy="876378"/>
          </a:xfrm>
          <a:prstGeom prst="rect">
            <a:avLst/>
          </a:prstGeom>
        </p:spPr>
        <p:txBody>
          <a:bodyPr anchor="b"/>
          <a:lstStyle>
            <a:lvl1pPr marL="0" indent="0">
              <a:buNone/>
              <a:defRPr sz="5000" b="1">
                <a:solidFill>
                  <a:schemeClr val="accent1"/>
                </a:solidFill>
              </a:defRPr>
            </a:lvl1pPr>
          </a:lstStyle>
          <a:p>
            <a:pPr lvl="0"/>
            <a:r>
              <a:rPr lang="nb-NO"/>
              <a:t>Overskrift</a:t>
            </a:r>
          </a:p>
        </p:txBody>
      </p:sp>
      <p:sp>
        <p:nvSpPr>
          <p:cNvPr id="44" name="Text Placeholder 4">
            <a:extLst>
              <a:ext uri="{FF2B5EF4-FFF2-40B4-BE49-F238E27FC236}">
                <a16:creationId xmlns:a16="http://schemas.microsoft.com/office/drawing/2014/main" id="{B413EE75-C434-F048-A403-D8E34533E7B3}"/>
              </a:ext>
            </a:extLst>
          </p:cNvPr>
          <p:cNvSpPr>
            <a:spLocks noGrp="1"/>
          </p:cNvSpPr>
          <p:nvPr>
            <p:ph type="body" sz="quarter" idx="12" hasCustomPrompt="1"/>
          </p:nvPr>
        </p:nvSpPr>
        <p:spPr>
          <a:xfrm>
            <a:off x="947738" y="2796859"/>
            <a:ext cx="5563625" cy="2017695"/>
          </a:xfrm>
          <a:prstGeom prst="rect">
            <a:avLst/>
          </a:prstGeom>
        </p:spPr>
        <p:txBody>
          <a:bodyPr/>
          <a:lstStyle>
            <a:lvl1pPr marL="0" indent="0">
              <a:buNone/>
              <a:defRPr sz="2000">
                <a:solidFill>
                  <a:schemeClr val="accent1"/>
                </a:solidFill>
              </a:defRPr>
            </a:lvl1pPr>
          </a:lstStyle>
          <a:p>
            <a:pPr lvl="0"/>
            <a:r>
              <a:rPr lang="nb-NO"/>
              <a:t>Mengde tekst bør begrenses. Brukt notatfeltet aktivt. Tenk på at mottaker skal lytte istedenfor å lese. Tenk også på lesbarheten, bruk helst ikke mindre skriftstørrelse enn 20.</a:t>
            </a:r>
            <a:br>
              <a:rPr lang="nb-NO"/>
            </a:br>
            <a:r>
              <a:rPr lang="nb-NO"/>
              <a:t>Husk alternativ tekst og fotokreditering på bildet.</a:t>
            </a:r>
          </a:p>
        </p:txBody>
      </p:sp>
    </p:spTree>
    <p:extLst>
      <p:ext uri="{BB962C8B-B14F-4D97-AF65-F5344CB8AC3E}">
        <p14:creationId xmlns:p14="http://schemas.microsoft.com/office/powerpoint/2010/main" val="2935578062"/>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892669"/>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k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8D720E-9728-9048-900E-3A6CB272C027}"/>
              </a:ext>
            </a:extLst>
          </p:cNvPr>
          <p:cNvSpPr/>
          <p:nvPr userDrawn="1"/>
        </p:nvSpPr>
        <p:spPr>
          <a:xfrm>
            <a:off x="9358411" y="0"/>
            <a:ext cx="2833589" cy="6893538"/>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Rectangle 8">
            <a:extLst>
              <a:ext uri="{FF2B5EF4-FFF2-40B4-BE49-F238E27FC236}">
                <a16:creationId xmlns:a16="http://schemas.microsoft.com/office/drawing/2014/main" id="{446F71E2-D40A-B346-8644-1450E9BD33C2}"/>
              </a:ext>
            </a:extLst>
          </p:cNvPr>
          <p:cNvSpPr/>
          <p:nvPr userDrawn="1"/>
        </p:nvSpPr>
        <p:spPr>
          <a:xfrm>
            <a:off x="-5787" y="-11575"/>
            <a:ext cx="11145170" cy="6908972"/>
          </a:xfrm>
          <a:custGeom>
            <a:avLst/>
            <a:gdLst>
              <a:gd name="connsiteX0" fmla="*/ 0 w 12192000"/>
              <a:gd name="connsiteY0" fmla="*/ 0 h 6893538"/>
              <a:gd name="connsiteX1" fmla="*/ 12192000 w 12192000"/>
              <a:gd name="connsiteY1" fmla="*/ 0 h 6893538"/>
              <a:gd name="connsiteX2" fmla="*/ 12192000 w 12192000"/>
              <a:gd name="connsiteY2" fmla="*/ 6893538 h 6893538"/>
              <a:gd name="connsiteX3" fmla="*/ 0 w 12192000"/>
              <a:gd name="connsiteY3" fmla="*/ 6893538 h 6893538"/>
              <a:gd name="connsiteX4" fmla="*/ 0 w 12192000"/>
              <a:gd name="connsiteY4" fmla="*/ 0 h 6893538"/>
              <a:gd name="connsiteX0" fmla="*/ 0 w 12192000"/>
              <a:gd name="connsiteY0" fmla="*/ 0 h 6893538"/>
              <a:gd name="connsiteX1" fmla="*/ 11145170 w 12192000"/>
              <a:gd name="connsiteY1" fmla="*/ 6306 h 6893538"/>
              <a:gd name="connsiteX2" fmla="*/ 12192000 w 12192000"/>
              <a:gd name="connsiteY2" fmla="*/ 6893538 h 6893538"/>
              <a:gd name="connsiteX3" fmla="*/ 0 w 12192000"/>
              <a:gd name="connsiteY3" fmla="*/ 6893538 h 6893538"/>
              <a:gd name="connsiteX4" fmla="*/ 0 w 12192000"/>
              <a:gd name="connsiteY4" fmla="*/ 0 h 6893538"/>
              <a:gd name="connsiteX0" fmla="*/ 0 w 11145170"/>
              <a:gd name="connsiteY0" fmla="*/ 0 h 6893538"/>
              <a:gd name="connsiteX1" fmla="*/ 11145170 w 11145170"/>
              <a:gd name="connsiteY1" fmla="*/ 6306 h 6893538"/>
              <a:gd name="connsiteX2" fmla="*/ 9398350 w 11145170"/>
              <a:gd name="connsiteY2" fmla="*/ 6893538 h 6893538"/>
              <a:gd name="connsiteX3" fmla="*/ 0 w 11145170"/>
              <a:gd name="connsiteY3" fmla="*/ 6893538 h 6893538"/>
              <a:gd name="connsiteX4" fmla="*/ 0 w 11145170"/>
              <a:gd name="connsiteY4" fmla="*/ 0 h 689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5170" h="6893538">
                <a:moveTo>
                  <a:pt x="0" y="0"/>
                </a:moveTo>
                <a:lnTo>
                  <a:pt x="11145170" y="6306"/>
                </a:lnTo>
                <a:lnTo>
                  <a:pt x="9398350" y="6893538"/>
                </a:lnTo>
                <a:lnTo>
                  <a:pt x="0" y="6893538"/>
                </a:lnTo>
                <a:lnTo>
                  <a:pt x="0" y="0"/>
                </a:lnTo>
                <a:close/>
              </a:path>
            </a:pathLst>
          </a:custGeom>
          <a:gradFill>
            <a:gsLst>
              <a:gs pos="0">
                <a:schemeClr val="tx2"/>
              </a:gs>
              <a:gs pos="59000">
                <a:schemeClr val="tx2"/>
              </a:gs>
              <a:gs pos="99000">
                <a:schemeClr val="tx2">
                  <a:lumMod val="80000"/>
                </a:schemeClr>
              </a:gs>
            </a:gsLst>
            <a:lin ang="5400000" scaled="1"/>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O"/>
          </a:p>
        </p:txBody>
      </p:sp>
      <p:cxnSp>
        <p:nvCxnSpPr>
          <p:cNvPr id="12" name="Straight Connector 11">
            <a:extLst>
              <a:ext uri="{FF2B5EF4-FFF2-40B4-BE49-F238E27FC236}">
                <a16:creationId xmlns:a16="http://schemas.microsoft.com/office/drawing/2014/main" id="{F3188A1F-4814-FE4E-AF70-22B66EFE7F43}"/>
              </a:ext>
            </a:extLst>
          </p:cNvPr>
          <p:cNvCxnSpPr>
            <a:cxnSpLocks/>
          </p:cNvCxnSpPr>
          <p:nvPr userDrawn="1"/>
        </p:nvCxnSpPr>
        <p:spPr>
          <a:xfrm>
            <a:off x="955119" y="3662651"/>
            <a:ext cx="615041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58C0CE6A-8767-8A41-8C5A-DE6C38FD5F78}"/>
              </a:ext>
            </a:extLst>
          </p:cNvPr>
          <p:cNvSpPr>
            <a:spLocks noGrp="1"/>
          </p:cNvSpPr>
          <p:nvPr>
            <p:ph type="body" sz="quarter" idx="10" hasCustomPrompt="1"/>
          </p:nvPr>
        </p:nvSpPr>
        <p:spPr>
          <a:xfrm>
            <a:off x="947738" y="4003392"/>
            <a:ext cx="4339542" cy="949091"/>
          </a:xfrm>
          <a:prstGeom prst="rect">
            <a:avLst/>
          </a:prstGeom>
        </p:spPr>
        <p:txBody>
          <a:bodyPr/>
          <a:lstStyle>
            <a:lvl1pPr marL="0" indent="0">
              <a:buNone/>
              <a:defRPr sz="2400">
                <a:solidFill>
                  <a:schemeClr val="bg1"/>
                </a:solidFill>
              </a:defRPr>
            </a:lvl1pPr>
          </a:lstStyle>
          <a:p>
            <a:pPr lvl="0"/>
            <a:r>
              <a:rPr lang="nb-NO"/>
              <a:t>Avsluttende tekst eller kanskje kontaktinformasjon.</a:t>
            </a:r>
          </a:p>
        </p:txBody>
      </p:sp>
      <p:grpSp>
        <p:nvGrpSpPr>
          <p:cNvPr id="2" name="Group 1">
            <a:extLst>
              <a:ext uri="{FF2B5EF4-FFF2-40B4-BE49-F238E27FC236}">
                <a16:creationId xmlns:a16="http://schemas.microsoft.com/office/drawing/2014/main" id="{09F98765-4D04-A240-A1CA-4D22222578E7}"/>
              </a:ext>
            </a:extLst>
          </p:cNvPr>
          <p:cNvGrpSpPr/>
          <p:nvPr userDrawn="1"/>
        </p:nvGrpSpPr>
        <p:grpSpPr>
          <a:xfrm>
            <a:off x="707705" y="1520393"/>
            <a:ext cx="7666996" cy="2028014"/>
            <a:chOff x="600568" y="2449857"/>
            <a:chExt cx="7666996" cy="2028014"/>
          </a:xfrm>
        </p:grpSpPr>
        <p:sp>
          <p:nvSpPr>
            <p:cNvPr id="13" name="TextBox 12">
              <a:extLst>
                <a:ext uri="{FF2B5EF4-FFF2-40B4-BE49-F238E27FC236}">
                  <a16:creationId xmlns:a16="http://schemas.microsoft.com/office/drawing/2014/main" id="{5D17A3FE-1B85-044F-8601-1722B646A412}"/>
                </a:ext>
              </a:extLst>
            </p:cNvPr>
            <p:cNvSpPr txBox="1"/>
            <p:nvPr userDrawn="1"/>
          </p:nvSpPr>
          <p:spPr>
            <a:xfrm>
              <a:off x="2800701" y="2493760"/>
              <a:ext cx="5466863" cy="1877437"/>
            </a:xfrm>
            <a:prstGeom prst="rect">
              <a:avLst/>
            </a:prstGeom>
            <a:noFill/>
          </p:spPr>
          <p:txBody>
            <a:bodyPr wrap="square" rtlCol="0">
              <a:spAutoFit/>
            </a:bodyPr>
            <a:lstStyle/>
            <a:p>
              <a:r>
                <a:rPr lang="en-NO" sz="4400" b="1">
                  <a:solidFill>
                    <a:schemeClr val="bg1"/>
                  </a:solidFill>
                  <a:ea typeface="Open Sans" panose="020B0606030504020204" pitchFamily="34" charset="0"/>
                  <a:cs typeface="Open Sans" panose="020B0606030504020204" pitchFamily="34" charset="0"/>
                </a:rPr>
                <a:t>For mer informasjon se:</a:t>
              </a:r>
              <a:br>
                <a:rPr lang="en-NO" sz="5400" b="1">
                  <a:solidFill>
                    <a:schemeClr val="bg1"/>
                  </a:solidFill>
                  <a:ea typeface="Open Sans" panose="020B0606030504020204" pitchFamily="34" charset="0"/>
                  <a:cs typeface="Open Sans" panose="020B0606030504020204" pitchFamily="34" charset="0"/>
                </a:rPr>
              </a:br>
              <a:r>
                <a:rPr lang="en-NO" sz="2800">
                  <a:solidFill>
                    <a:schemeClr val="bg1"/>
                  </a:solidFill>
                  <a:ea typeface="Open Sans" panose="020B0606030504020204" pitchFamily="34" charset="0"/>
                  <a:cs typeface="Open Sans" panose="020B0606030504020204" pitchFamily="34" charset="0"/>
                </a:rPr>
                <a:t>www.ntnu.no</a:t>
              </a:r>
            </a:p>
          </p:txBody>
        </p:sp>
        <p:pic>
          <p:nvPicPr>
            <p:cNvPr id="15" name="Picture 14" descr="QR-kode med link til ntnu.no">
              <a:hlinkClick r:id="rId2"/>
              <a:extLst>
                <a:ext uri="{FF2B5EF4-FFF2-40B4-BE49-F238E27FC236}">
                  <a16:creationId xmlns:a16="http://schemas.microsoft.com/office/drawing/2014/main" id="{B3DD55C2-73F3-D64D-B847-73777262FBBB}"/>
                </a:ext>
              </a:extLst>
            </p:cNvPr>
            <p:cNvPicPr>
              <a:picLocks noChangeAspect="1"/>
            </p:cNvPicPr>
            <p:nvPr userDrawn="1"/>
          </p:nvPicPr>
          <p:blipFill>
            <a:blip r:embed="rId3"/>
            <a:stretch>
              <a:fillRect/>
            </a:stretch>
          </p:blipFill>
          <p:spPr>
            <a:xfrm>
              <a:off x="600568" y="2449857"/>
              <a:ext cx="2028014" cy="2028014"/>
            </a:xfrm>
            <a:prstGeom prst="rect">
              <a:avLst/>
            </a:prstGeom>
          </p:spPr>
        </p:pic>
      </p:grpSp>
      <p:grpSp>
        <p:nvGrpSpPr>
          <p:cNvPr id="20" name="Group 19" descr="Bilde av Hovedbygningen fra Trondheim, Gneis-bygget i Gjøvik og Ankeret i Ålesund.">
            <a:extLst>
              <a:ext uri="{FF2B5EF4-FFF2-40B4-BE49-F238E27FC236}">
                <a16:creationId xmlns:a16="http://schemas.microsoft.com/office/drawing/2014/main" id="{EF2C9705-DF6A-E545-A00E-46A6E97CBDC9}"/>
              </a:ext>
            </a:extLst>
          </p:cNvPr>
          <p:cNvGrpSpPr/>
          <p:nvPr userDrawn="1"/>
        </p:nvGrpSpPr>
        <p:grpSpPr>
          <a:xfrm>
            <a:off x="6850553" y="-11576"/>
            <a:ext cx="4353265" cy="6975914"/>
            <a:chOff x="6850553" y="-11576"/>
            <a:chExt cx="4353265" cy="6975914"/>
          </a:xfrm>
        </p:grpSpPr>
        <p:pic>
          <p:nvPicPr>
            <p:cNvPr id="21" name="Picture 20">
              <a:extLst>
                <a:ext uri="{FF2B5EF4-FFF2-40B4-BE49-F238E27FC236}">
                  <a16:creationId xmlns:a16="http://schemas.microsoft.com/office/drawing/2014/main" id="{419E9650-7725-144B-92F4-A214A47A432B}"/>
                </a:ext>
              </a:extLst>
            </p:cNvPr>
            <p:cNvPicPr>
              <a:picLocks noChangeAspect="1"/>
            </p:cNvPicPr>
            <p:nvPr userDrawn="1"/>
          </p:nvPicPr>
          <p:blipFill>
            <a:blip r:embed="rId4"/>
            <a:srcRect/>
            <a:stretch/>
          </p:blipFill>
          <p:spPr>
            <a:xfrm>
              <a:off x="6858340" y="4609"/>
              <a:ext cx="4345478" cy="6891507"/>
            </a:xfrm>
            <a:prstGeom prst="rect">
              <a:avLst/>
            </a:prstGeom>
          </p:spPr>
        </p:pic>
        <p:cxnSp>
          <p:nvCxnSpPr>
            <p:cNvPr id="22" name="Straight Connector 21">
              <a:extLst>
                <a:ext uri="{FF2B5EF4-FFF2-40B4-BE49-F238E27FC236}">
                  <a16:creationId xmlns:a16="http://schemas.microsoft.com/office/drawing/2014/main" id="{9CC2325E-003E-A548-9F83-98A116DD3148}"/>
                </a:ext>
              </a:extLst>
            </p:cNvPr>
            <p:cNvCxnSpPr>
              <a:cxnSpLocks/>
            </p:cNvCxnSpPr>
            <p:nvPr userDrawn="1"/>
          </p:nvCxnSpPr>
          <p:spPr>
            <a:xfrm flipH="1">
              <a:off x="6850553" y="-11576"/>
              <a:ext cx="1758320" cy="69166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FCDC42B-0307-5B46-94D7-F05DACB7C353}"/>
                </a:ext>
              </a:extLst>
            </p:cNvPr>
            <p:cNvCxnSpPr>
              <a:cxnSpLocks/>
            </p:cNvCxnSpPr>
            <p:nvPr userDrawn="1"/>
          </p:nvCxnSpPr>
          <p:spPr>
            <a:xfrm flipH="1">
              <a:off x="9426366" y="-1830"/>
              <a:ext cx="1758320" cy="696616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5202499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E28842A-71EB-7348-B20C-4E2C6F14E39F}"/>
              </a:ext>
              <a:ext uri="{C183D7F6-B498-43B3-948B-1728B52AA6E4}">
                <adec:decorative xmlns:adec="http://schemas.microsoft.com/office/drawing/2017/decorative" val="1"/>
              </a:ext>
            </a:extLst>
          </p:cNvPr>
          <p:cNvSpPr/>
          <p:nvPr userDrawn="1"/>
        </p:nvSpPr>
        <p:spPr>
          <a:xfrm>
            <a:off x="0" y="-6519"/>
            <a:ext cx="12192000" cy="337749"/>
          </a:xfrm>
          <a:custGeom>
            <a:avLst/>
            <a:gdLst>
              <a:gd name="connsiteX0" fmla="*/ 0 w 12192000"/>
              <a:gd name="connsiteY0" fmla="*/ 0 h 247133"/>
              <a:gd name="connsiteX1" fmla="*/ 12192000 w 12192000"/>
              <a:gd name="connsiteY1" fmla="*/ 0 h 247133"/>
              <a:gd name="connsiteX2" fmla="*/ 12192000 w 12192000"/>
              <a:gd name="connsiteY2" fmla="*/ 247133 h 247133"/>
              <a:gd name="connsiteX3" fmla="*/ 0 w 12192000"/>
              <a:gd name="connsiteY3" fmla="*/ 247133 h 247133"/>
              <a:gd name="connsiteX4" fmla="*/ 0 w 12192000"/>
              <a:gd name="connsiteY4" fmla="*/ 0 h 247133"/>
              <a:gd name="connsiteX0" fmla="*/ 0 w 12192000"/>
              <a:gd name="connsiteY0" fmla="*/ 0 h 247133"/>
              <a:gd name="connsiteX1" fmla="*/ 12192000 w 12192000"/>
              <a:gd name="connsiteY1" fmla="*/ 0 h 247133"/>
              <a:gd name="connsiteX2" fmla="*/ 12192000 w 12192000"/>
              <a:gd name="connsiteY2" fmla="*/ 247133 h 247133"/>
              <a:gd name="connsiteX3" fmla="*/ 0 w 12192000"/>
              <a:gd name="connsiteY3" fmla="*/ 247133 h 247133"/>
              <a:gd name="connsiteX4" fmla="*/ 0 w 12192000"/>
              <a:gd name="connsiteY4" fmla="*/ 0 h 247133"/>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7749">
                <a:moveTo>
                  <a:pt x="0" y="0"/>
                </a:moveTo>
                <a:lnTo>
                  <a:pt x="12192000" y="0"/>
                </a:lnTo>
                <a:lnTo>
                  <a:pt x="12192000" y="247133"/>
                </a:lnTo>
                <a:cubicBezTo>
                  <a:pt x="7971481" y="304798"/>
                  <a:pt x="4599459" y="-172998"/>
                  <a:pt x="0" y="337749"/>
                </a:cubicBezTo>
                <a:lnTo>
                  <a:pt x="0" y="0"/>
                </a:lnTo>
                <a:close/>
              </a:path>
            </a:pathLst>
          </a:custGeom>
          <a:solidFill>
            <a:schemeClr val="accent3"/>
          </a:solidFill>
          <a:ln>
            <a:noFill/>
          </a:ln>
          <a:effectLst>
            <a:innerShdw blurRad="63500" dist="508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chemeClr val="accent3"/>
              </a:solidFill>
            </a:endParaRPr>
          </a:p>
        </p:txBody>
      </p:sp>
      <p:sp>
        <p:nvSpPr>
          <p:cNvPr id="9" name="Rectangle 6">
            <a:extLst>
              <a:ext uri="{FF2B5EF4-FFF2-40B4-BE49-F238E27FC236}">
                <a16:creationId xmlns:a16="http://schemas.microsoft.com/office/drawing/2014/main" id="{19ABD9E8-43B4-EF43-A770-91272F2CC39E}"/>
              </a:ext>
              <a:ext uri="{C183D7F6-B498-43B3-948B-1728B52AA6E4}">
                <adec:decorative xmlns:adec="http://schemas.microsoft.com/office/drawing/2017/decorative" val="1"/>
              </a:ext>
            </a:extLst>
          </p:cNvPr>
          <p:cNvSpPr/>
          <p:nvPr userDrawn="1"/>
        </p:nvSpPr>
        <p:spPr>
          <a:xfrm rot="10800000">
            <a:off x="0" y="6520251"/>
            <a:ext cx="12192000" cy="337749"/>
          </a:xfrm>
          <a:custGeom>
            <a:avLst/>
            <a:gdLst>
              <a:gd name="connsiteX0" fmla="*/ 0 w 12192000"/>
              <a:gd name="connsiteY0" fmla="*/ 0 h 247133"/>
              <a:gd name="connsiteX1" fmla="*/ 12192000 w 12192000"/>
              <a:gd name="connsiteY1" fmla="*/ 0 h 247133"/>
              <a:gd name="connsiteX2" fmla="*/ 12192000 w 12192000"/>
              <a:gd name="connsiteY2" fmla="*/ 247133 h 247133"/>
              <a:gd name="connsiteX3" fmla="*/ 0 w 12192000"/>
              <a:gd name="connsiteY3" fmla="*/ 247133 h 247133"/>
              <a:gd name="connsiteX4" fmla="*/ 0 w 12192000"/>
              <a:gd name="connsiteY4" fmla="*/ 0 h 247133"/>
              <a:gd name="connsiteX0" fmla="*/ 0 w 12192000"/>
              <a:gd name="connsiteY0" fmla="*/ 0 h 247133"/>
              <a:gd name="connsiteX1" fmla="*/ 12192000 w 12192000"/>
              <a:gd name="connsiteY1" fmla="*/ 0 h 247133"/>
              <a:gd name="connsiteX2" fmla="*/ 12192000 w 12192000"/>
              <a:gd name="connsiteY2" fmla="*/ 247133 h 247133"/>
              <a:gd name="connsiteX3" fmla="*/ 0 w 12192000"/>
              <a:gd name="connsiteY3" fmla="*/ 247133 h 247133"/>
              <a:gd name="connsiteX4" fmla="*/ 0 w 12192000"/>
              <a:gd name="connsiteY4" fmla="*/ 0 h 247133"/>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 name="connsiteX0" fmla="*/ 0 w 12192000"/>
              <a:gd name="connsiteY0" fmla="*/ 0 h 337749"/>
              <a:gd name="connsiteX1" fmla="*/ 12192000 w 12192000"/>
              <a:gd name="connsiteY1" fmla="*/ 0 h 337749"/>
              <a:gd name="connsiteX2" fmla="*/ 12192000 w 12192000"/>
              <a:gd name="connsiteY2" fmla="*/ 247133 h 337749"/>
              <a:gd name="connsiteX3" fmla="*/ 0 w 12192000"/>
              <a:gd name="connsiteY3" fmla="*/ 337749 h 337749"/>
              <a:gd name="connsiteX4" fmla="*/ 0 w 12192000"/>
              <a:gd name="connsiteY4" fmla="*/ 0 h 33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7749">
                <a:moveTo>
                  <a:pt x="0" y="0"/>
                </a:moveTo>
                <a:lnTo>
                  <a:pt x="12192000" y="0"/>
                </a:lnTo>
                <a:lnTo>
                  <a:pt x="12192000" y="247133"/>
                </a:lnTo>
                <a:cubicBezTo>
                  <a:pt x="7971481" y="304798"/>
                  <a:pt x="4599459" y="-172998"/>
                  <a:pt x="0" y="337749"/>
                </a:cubicBezTo>
                <a:lnTo>
                  <a:pt x="0" y="0"/>
                </a:lnTo>
                <a:close/>
              </a:path>
            </a:pathLst>
          </a:custGeom>
          <a:solidFill>
            <a:schemeClr val="accent3"/>
          </a:solidFill>
          <a:ln>
            <a:noFill/>
          </a:ln>
          <a:effectLst>
            <a:innerShdw blurRad="63500" dist="508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chemeClr val="accent3"/>
              </a:solidFill>
            </a:endParaRPr>
          </a:p>
        </p:txBody>
      </p:sp>
      <p:sp>
        <p:nvSpPr>
          <p:cNvPr id="4" name="TextBox 3" descr="Sidenummer">
            <a:extLst>
              <a:ext uri="{FF2B5EF4-FFF2-40B4-BE49-F238E27FC236}">
                <a16:creationId xmlns:a16="http://schemas.microsoft.com/office/drawing/2014/main" id="{FB94DF09-4857-DE42-8023-5A11DB4897A7}"/>
              </a:ext>
            </a:extLst>
          </p:cNvPr>
          <p:cNvSpPr txBox="1"/>
          <p:nvPr userDrawn="1"/>
        </p:nvSpPr>
        <p:spPr>
          <a:xfrm>
            <a:off x="10947083" y="6150919"/>
            <a:ext cx="594360" cy="369332"/>
          </a:xfrm>
          <a:prstGeom prst="rect">
            <a:avLst/>
          </a:prstGeom>
          <a:noFill/>
        </p:spPr>
        <p:txBody>
          <a:bodyPr wrap="square" rtlCol="0">
            <a:spAutoFit/>
          </a:bodyPr>
          <a:lstStyle/>
          <a:p>
            <a:pPr algn="ctr"/>
            <a:fld id="{724FCAE7-F3FB-8A47-8F25-E38F3A8BCB3B}" type="slidenum">
              <a:rPr lang="en-NO"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lgn="ctr"/>
              <a:t>‹#›</a:t>
            </a:fld>
            <a:endParaRPr lang="en-NO">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NTNU logo">
            <a:extLst>
              <a:ext uri="{FF2B5EF4-FFF2-40B4-BE49-F238E27FC236}">
                <a16:creationId xmlns:a16="http://schemas.microsoft.com/office/drawing/2014/main" id="{0B4324C8-2CD5-A04C-BEEC-EB40A21E85AB}"/>
              </a:ext>
            </a:extLst>
          </p:cNvPr>
          <p:cNvPicPr>
            <a:picLocks noChangeAspect="1"/>
          </p:cNvPicPr>
          <p:nvPr userDrawn="1"/>
        </p:nvPicPr>
        <p:blipFill>
          <a:blip r:embed="rId13"/>
          <a:stretch>
            <a:fillRect/>
          </a:stretch>
        </p:blipFill>
        <p:spPr>
          <a:xfrm>
            <a:off x="10649432" y="101007"/>
            <a:ext cx="1051935" cy="1022609"/>
          </a:xfrm>
          <a:prstGeom prst="rect">
            <a:avLst/>
          </a:prstGeom>
          <a:effectLst>
            <a:outerShdw blurRad="63500" sx="102000" sy="102000" algn="ctr" rotWithShape="0">
              <a:prstClr val="black">
                <a:alpha val="53093"/>
              </a:prstClr>
            </a:outerShdw>
          </a:effectLst>
        </p:spPr>
      </p:pic>
    </p:spTree>
    <p:extLst>
      <p:ext uri="{BB962C8B-B14F-4D97-AF65-F5344CB8AC3E}">
        <p14:creationId xmlns:p14="http://schemas.microsoft.com/office/powerpoint/2010/main" val="1261535119"/>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62" r:id="rId3"/>
    <p:sldLayoutId id="2147483668" r:id="rId4"/>
    <p:sldLayoutId id="2147483664" r:id="rId5"/>
    <p:sldLayoutId id="2147483670" r:id="rId6"/>
    <p:sldLayoutId id="2147483669" r:id="rId7"/>
    <p:sldLayoutId id="2147483661" r:id="rId8"/>
    <p:sldLayoutId id="2147483667" r:id="rId9"/>
    <p:sldLayoutId id="2147483672" r:id="rId10"/>
    <p:sldLayoutId id="2147483673" r:id="rId11"/>
  </p:sldLayoutIdLst>
  <p:transition spd="slow">
    <p:cover/>
  </p:transition>
  <p:hf hdr="0" ftr="0" dt="0"/>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083" userDrawn="1">
          <p15:clr>
            <a:srgbClr val="F26B43"/>
          </p15:clr>
        </p15:guide>
        <p15:guide id="3" pos="597" userDrawn="1">
          <p15:clr>
            <a:srgbClr val="F26B43"/>
          </p15:clr>
        </p15:guide>
        <p15:guide id="4" orient="horz" pos="3770" userDrawn="1">
          <p15:clr>
            <a:srgbClr val="F26B43"/>
          </p15:clr>
        </p15:guide>
        <p15:guide id="5" orient="horz" pos="55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hyperlink" Target="https://medium.com/productmanagement101/design-sprints-at-google-85ff62fed5f8" TargetMode="Externa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hyperlink" Target="https://medium.com/productmanagement101/design-sprints-at-google-85ff62fed5f8"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slideLayout" Target="../slideLayouts/slideLayout11.xml"/><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tags" Target="../tags/tag4.xml"/><Relationship Id="rId16" Type="http://schemas.openxmlformats.org/officeDocument/2006/relationships/image" Target="../media/image18.png"/><Relationship Id="rId1" Type="http://schemas.openxmlformats.org/officeDocument/2006/relationships/tags" Target="../tags/tag3.xml"/><Relationship Id="rId6" Type="http://schemas.openxmlformats.org/officeDocument/2006/relationships/image" Target="../media/image8.emf"/><Relationship Id="rId11" Type="http://schemas.openxmlformats.org/officeDocument/2006/relationships/image" Target="../media/image13.svg"/><Relationship Id="rId5" Type="http://schemas.openxmlformats.org/officeDocument/2006/relationships/oleObject" Target="../embeddings/oleObject2.bin"/><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1.xml"/><Relationship Id="rId7" Type="http://schemas.openxmlformats.org/officeDocument/2006/relationships/image" Target="../media/image8.emf"/><Relationship Id="rId12" Type="http://schemas.openxmlformats.org/officeDocument/2006/relationships/image" Target="../media/image25.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3.bin"/><Relationship Id="rId11" Type="http://schemas.openxmlformats.org/officeDocument/2006/relationships/image" Target="../media/image24.png"/><Relationship Id="rId5" Type="http://schemas.openxmlformats.org/officeDocument/2006/relationships/image" Target="../media/image20.jpeg"/><Relationship Id="rId10" Type="http://schemas.openxmlformats.org/officeDocument/2006/relationships/image" Target="../media/image23.jpeg"/><Relationship Id="rId4" Type="http://schemas.openxmlformats.org/officeDocument/2006/relationships/notesSlide" Target="../notesSlides/notesSlide4.xml"/><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C9C60-20A1-D71E-66D2-EF8A376BCA69}"/>
              </a:ext>
            </a:extLst>
          </p:cNvPr>
          <p:cNvSpPr>
            <a:spLocks noGrp="1"/>
          </p:cNvSpPr>
          <p:nvPr>
            <p:ph type="body" sz="quarter" idx="10"/>
          </p:nvPr>
        </p:nvSpPr>
        <p:spPr/>
        <p:txBody>
          <a:bodyPr/>
          <a:lstStyle/>
          <a:p>
            <a:r>
              <a:rPr lang="nb-NO"/>
              <a:t>Løypemelding til styringsgruppa</a:t>
            </a:r>
          </a:p>
          <a:p>
            <a:r>
              <a:rPr lang="nb-NO"/>
              <a:t>23.8.23</a:t>
            </a:r>
          </a:p>
        </p:txBody>
      </p:sp>
    </p:spTree>
    <p:extLst>
      <p:ext uri="{BB962C8B-B14F-4D97-AF65-F5344CB8AC3E}">
        <p14:creationId xmlns:p14="http://schemas.microsoft.com/office/powerpoint/2010/main" val="384481384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D6E9833-8BAA-F506-F636-5F16133F9717}"/>
              </a:ext>
            </a:extLst>
          </p:cNvPr>
          <p:cNvPicPr>
            <a:picLocks noChangeAspect="1"/>
          </p:cNvPicPr>
          <p:nvPr/>
        </p:nvPicPr>
        <p:blipFill>
          <a:blip r:embed="rId2"/>
          <a:stretch>
            <a:fillRect/>
          </a:stretch>
        </p:blipFill>
        <p:spPr>
          <a:xfrm>
            <a:off x="1344215" y="1135091"/>
            <a:ext cx="9503569" cy="5203204"/>
          </a:xfrm>
          <a:prstGeom prst="rect">
            <a:avLst/>
          </a:prstGeom>
          <a:noFill/>
        </p:spPr>
      </p:pic>
      <p:sp>
        <p:nvSpPr>
          <p:cNvPr id="14" name="Title 1">
            <a:extLst>
              <a:ext uri="{FF2B5EF4-FFF2-40B4-BE49-F238E27FC236}">
                <a16:creationId xmlns:a16="http://schemas.microsoft.com/office/drawing/2014/main" id="{E5DE8B7F-E73A-F996-75A8-66D5BFEE6C79}"/>
              </a:ext>
            </a:extLst>
          </p:cNvPr>
          <p:cNvSpPr>
            <a:spLocks noGrp="1"/>
          </p:cNvSpPr>
          <p:nvPr>
            <p:ph type="title"/>
          </p:nvPr>
        </p:nvSpPr>
        <p:spPr>
          <a:xfrm>
            <a:off x="401847" y="397785"/>
            <a:ext cx="11224996" cy="864683"/>
          </a:xfrm>
        </p:spPr>
        <p:txBody>
          <a:bodyPr wrap="square" anchor="t">
            <a:normAutofit/>
          </a:bodyPr>
          <a:lstStyle/>
          <a:p>
            <a:r>
              <a:rPr lang="en-US" err="1"/>
              <a:t>Kriterier</a:t>
            </a:r>
            <a:r>
              <a:rPr lang="en-US"/>
              <a:t> </a:t>
            </a:r>
            <a:r>
              <a:rPr lang="en-US" err="1"/>
              <a:t>i</a:t>
            </a:r>
            <a:r>
              <a:rPr lang="en-US"/>
              <a:t> </a:t>
            </a:r>
            <a:r>
              <a:rPr lang="en-US" err="1"/>
              <a:t>organiseringsdiskusjonene</a:t>
            </a:r>
            <a:endParaRPr lang="en-US"/>
          </a:p>
        </p:txBody>
      </p:sp>
    </p:spTree>
    <p:extLst>
      <p:ext uri="{BB962C8B-B14F-4D97-AF65-F5344CB8AC3E}">
        <p14:creationId xmlns:p14="http://schemas.microsoft.com/office/powerpoint/2010/main" val="636677597"/>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88E157-4DD7-4DB4-93F4-812FA6C7DD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Object 3" hidden="1">
                        <a:extLst>
                          <a:ext uri="{FF2B5EF4-FFF2-40B4-BE49-F238E27FC236}">
                            <a16:creationId xmlns:a16="http://schemas.microsoft.com/office/drawing/2014/main" id="{8C88E157-4DD7-4DB4-93F4-812FA6C7DD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9ABEE66-47AC-4D88-B66B-1BC30A60D2B9}"/>
              </a:ext>
            </a:extLst>
          </p:cNvPr>
          <p:cNvSpPr>
            <a:spLocks noGrp="1"/>
          </p:cNvSpPr>
          <p:nvPr>
            <p:ph type="title"/>
          </p:nvPr>
        </p:nvSpPr>
        <p:spPr/>
        <p:txBody>
          <a:bodyPr vert="horz"/>
          <a:lstStyle/>
          <a:p>
            <a:r>
              <a:rPr lang="nb-NO"/>
              <a:t>Videre skal vi</a:t>
            </a:r>
          </a:p>
        </p:txBody>
      </p:sp>
      <p:grpSp>
        <p:nvGrpSpPr>
          <p:cNvPr id="6" name="Group 5">
            <a:extLst>
              <a:ext uri="{FF2B5EF4-FFF2-40B4-BE49-F238E27FC236}">
                <a16:creationId xmlns:a16="http://schemas.microsoft.com/office/drawing/2014/main" id="{2F40398C-CAD4-4330-8D45-4DEF764221ED}"/>
              </a:ext>
            </a:extLst>
          </p:cNvPr>
          <p:cNvGrpSpPr/>
          <p:nvPr/>
        </p:nvGrpSpPr>
        <p:grpSpPr>
          <a:xfrm>
            <a:off x="630425" y="2108140"/>
            <a:ext cx="10850185" cy="1434083"/>
            <a:chOff x="-389322" y="2070835"/>
            <a:chExt cx="9846530" cy="1301430"/>
          </a:xfrm>
        </p:grpSpPr>
        <p:pic>
          <p:nvPicPr>
            <p:cNvPr id="7" name="Picture 2" descr="How Google Design Sprint works - Product Management 101 ...">
              <a:hlinkClick r:id="rId5"/>
              <a:extLst>
                <a:ext uri="{FF2B5EF4-FFF2-40B4-BE49-F238E27FC236}">
                  <a16:creationId xmlns:a16="http://schemas.microsoft.com/office/drawing/2014/main" id="{C0E24FE6-0446-46E3-B9F8-D241C238E418}"/>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w Google Design Sprint works - Product Management 101 ...">
              <a:hlinkClick r:id="rId5"/>
              <a:extLst>
                <a:ext uri="{FF2B5EF4-FFF2-40B4-BE49-F238E27FC236}">
                  <a16:creationId xmlns:a16="http://schemas.microsoft.com/office/drawing/2014/main" id="{A7E0C7D2-116D-4EB8-AA0E-3351D3998D62}"/>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w Google Design Sprint works - Product Management 101 ...">
              <a:hlinkClick r:id="rId5"/>
              <a:extLst>
                <a:ext uri="{FF2B5EF4-FFF2-40B4-BE49-F238E27FC236}">
                  <a16:creationId xmlns:a16="http://schemas.microsoft.com/office/drawing/2014/main" id="{1D37C86B-96B4-4F6D-BA93-404348D2D28D}"/>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Google Design Sprint works - Product Management 101 ...">
              <a:hlinkClick r:id="rId5"/>
              <a:extLst>
                <a:ext uri="{FF2B5EF4-FFF2-40B4-BE49-F238E27FC236}">
                  <a16:creationId xmlns:a16="http://schemas.microsoft.com/office/drawing/2014/main" id="{C86BC855-B6A5-4BE3-86AC-DCBB0021D2A6}"/>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w Google Design Sprint works - Product Management 101 ...">
              <a:hlinkClick r:id="rId5"/>
              <a:extLst>
                <a:ext uri="{FF2B5EF4-FFF2-40B4-BE49-F238E27FC236}">
                  <a16:creationId xmlns:a16="http://schemas.microsoft.com/office/drawing/2014/main" id="{099B8465-20D5-4C33-A60C-9BEB38743ECC}"/>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Table 19">
            <a:extLst>
              <a:ext uri="{FF2B5EF4-FFF2-40B4-BE49-F238E27FC236}">
                <a16:creationId xmlns:a16="http://schemas.microsoft.com/office/drawing/2014/main" id="{212F1092-FD71-4E0B-AAC7-6E275315150F}"/>
              </a:ext>
            </a:extLst>
          </p:cNvPr>
          <p:cNvGraphicFramePr>
            <a:graphicFrameLocks noGrp="1"/>
          </p:cNvGraphicFramePr>
          <p:nvPr/>
        </p:nvGraphicFramePr>
        <p:xfrm>
          <a:off x="528846" y="1688420"/>
          <a:ext cx="11097995" cy="4450323"/>
        </p:xfrm>
        <a:graphic>
          <a:graphicData uri="http://schemas.openxmlformats.org/drawingml/2006/table">
            <a:tbl>
              <a:tblPr firstRow="1">
                <a:tableStyleId>{21E4AEA4-8DFA-4A89-87EB-49C32662AFE0}</a:tableStyleId>
              </a:tblPr>
              <a:tblGrid>
                <a:gridCol w="2219599">
                  <a:extLst>
                    <a:ext uri="{9D8B030D-6E8A-4147-A177-3AD203B41FA5}">
                      <a16:colId xmlns:a16="http://schemas.microsoft.com/office/drawing/2014/main" val="559768178"/>
                    </a:ext>
                  </a:extLst>
                </a:gridCol>
                <a:gridCol w="2219599">
                  <a:extLst>
                    <a:ext uri="{9D8B030D-6E8A-4147-A177-3AD203B41FA5}">
                      <a16:colId xmlns:a16="http://schemas.microsoft.com/office/drawing/2014/main" val="4062673064"/>
                    </a:ext>
                  </a:extLst>
                </a:gridCol>
                <a:gridCol w="2219599">
                  <a:extLst>
                    <a:ext uri="{9D8B030D-6E8A-4147-A177-3AD203B41FA5}">
                      <a16:colId xmlns:a16="http://schemas.microsoft.com/office/drawing/2014/main" val="1316617364"/>
                    </a:ext>
                  </a:extLst>
                </a:gridCol>
                <a:gridCol w="2219599">
                  <a:extLst>
                    <a:ext uri="{9D8B030D-6E8A-4147-A177-3AD203B41FA5}">
                      <a16:colId xmlns:a16="http://schemas.microsoft.com/office/drawing/2014/main" val="2476370768"/>
                    </a:ext>
                  </a:extLst>
                </a:gridCol>
                <a:gridCol w="2219599">
                  <a:extLst>
                    <a:ext uri="{9D8B030D-6E8A-4147-A177-3AD203B41FA5}">
                      <a16:colId xmlns:a16="http://schemas.microsoft.com/office/drawing/2014/main" val="1646304084"/>
                    </a:ext>
                  </a:extLst>
                </a:gridCol>
              </a:tblGrid>
              <a:tr h="345440">
                <a:tc>
                  <a:txBody>
                    <a:bodyPr/>
                    <a:lstStyle/>
                    <a:p>
                      <a:pPr marL="0" indent="0" algn="ctr">
                        <a:buFont typeface="Arial" panose="020B0604020202020204" pitchFamily="34" charset="0"/>
                        <a:buNone/>
                      </a:pPr>
                      <a:r>
                        <a:rPr lang="nb-NO" sz="1500">
                          <a:solidFill>
                            <a:schemeClr val="bg1"/>
                          </a:solidFill>
                        </a:rPr>
                        <a:t>Mandag</a:t>
                      </a:r>
                    </a:p>
                  </a:txBody>
                  <a:tcPr marL="121920" marR="121920" marT="60960" marB="60960"/>
                </a:tc>
                <a:tc>
                  <a:txBody>
                    <a:bodyPr/>
                    <a:lstStyle/>
                    <a:p>
                      <a:pPr marL="0" indent="0" algn="ctr">
                        <a:buFont typeface="Arial" panose="020B0604020202020204" pitchFamily="34" charset="0"/>
                        <a:buNone/>
                      </a:pPr>
                      <a:r>
                        <a:rPr lang="nb-NO" sz="1500"/>
                        <a:t>Tirsdag</a:t>
                      </a:r>
                    </a:p>
                  </a:txBody>
                  <a:tcPr marL="121920" marR="121920" marT="60960" marB="60960"/>
                </a:tc>
                <a:tc>
                  <a:txBody>
                    <a:bodyPr/>
                    <a:lstStyle/>
                    <a:p>
                      <a:pPr marL="0" indent="0" algn="ctr">
                        <a:buFont typeface="Arial" panose="020B0604020202020204" pitchFamily="34" charset="0"/>
                        <a:buNone/>
                      </a:pPr>
                      <a:r>
                        <a:rPr lang="nb-NO" sz="1500"/>
                        <a:t>Onsdag</a:t>
                      </a:r>
                    </a:p>
                  </a:txBody>
                  <a:tcPr marL="121920" marR="121920" marT="60960" marB="60960"/>
                </a:tc>
                <a:tc>
                  <a:txBody>
                    <a:bodyPr/>
                    <a:lstStyle/>
                    <a:p>
                      <a:pPr marL="0" indent="0" algn="ctr">
                        <a:buFont typeface="Arial" panose="020B0604020202020204" pitchFamily="34" charset="0"/>
                        <a:buNone/>
                      </a:pPr>
                      <a:r>
                        <a:rPr lang="nb-NO" sz="1500"/>
                        <a:t>Torsdag</a:t>
                      </a:r>
                    </a:p>
                  </a:txBody>
                  <a:tcPr marL="121920" marR="121920" marT="60960" marB="60960"/>
                </a:tc>
                <a:tc>
                  <a:txBody>
                    <a:bodyPr/>
                    <a:lstStyle/>
                    <a:p>
                      <a:pPr marL="0" indent="0" algn="ctr">
                        <a:buFont typeface="Arial" panose="020B0604020202020204" pitchFamily="34" charset="0"/>
                        <a:buNone/>
                      </a:pPr>
                      <a:r>
                        <a:rPr lang="nb-NO" sz="1500"/>
                        <a:t>Fredag</a:t>
                      </a:r>
                    </a:p>
                  </a:txBody>
                  <a:tcPr marL="121920" marR="121920" marT="60960" marB="60960"/>
                </a:tc>
                <a:extLst>
                  <a:ext uri="{0D108BD9-81ED-4DB2-BD59-A6C34878D82A}">
                    <a16:rowId xmlns:a16="http://schemas.microsoft.com/office/drawing/2014/main" val="1129494764"/>
                  </a:ext>
                </a:extLst>
              </a:tr>
              <a:tr h="1553836">
                <a:tc>
                  <a:txBody>
                    <a:bodyPr/>
                    <a:lstStyle/>
                    <a:p>
                      <a:pPr marL="0" indent="0" algn="ctr">
                        <a:buFont typeface="Arial" panose="020B0604020202020204" pitchFamily="34" charset="0"/>
                        <a:buNone/>
                      </a:pPr>
                      <a:endParaRPr lang="nb-NO" sz="1500">
                        <a:solidFill>
                          <a:schemeClr val="tx1"/>
                        </a:solidFill>
                      </a:endParaRPr>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extLst>
                  <a:ext uri="{0D108BD9-81ED-4DB2-BD59-A6C34878D82A}">
                    <a16:rowId xmlns:a16="http://schemas.microsoft.com/office/drawing/2014/main" val="659481140"/>
                  </a:ext>
                </a:extLst>
              </a:tr>
              <a:tr h="345440">
                <a:tc>
                  <a:txBody>
                    <a:bodyPr/>
                    <a:lstStyle/>
                    <a:p>
                      <a:pPr marL="0" indent="0" algn="ctr">
                        <a:buFont typeface="Arial" panose="020B0604020202020204" pitchFamily="34" charset="0"/>
                        <a:buNone/>
                      </a:pPr>
                      <a:r>
                        <a:rPr lang="nb-NO" sz="1500" b="1">
                          <a:solidFill>
                            <a:schemeClr val="tx2"/>
                          </a:solidFill>
                        </a:rPr>
                        <a:t>Forståelse</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Hypoteser</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Test</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Bearbeide innspill</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Løsningsforslag </a:t>
                      </a:r>
                    </a:p>
                  </a:txBody>
                  <a:tcPr marL="121920" marR="121920" marT="60960" marB="60960">
                    <a:solidFill>
                      <a:schemeClr val="bg1"/>
                    </a:solidFill>
                  </a:tcPr>
                </a:tc>
                <a:extLst>
                  <a:ext uri="{0D108BD9-81ED-4DB2-BD59-A6C34878D82A}">
                    <a16:rowId xmlns:a16="http://schemas.microsoft.com/office/drawing/2014/main" val="4037100347"/>
                  </a:ext>
                </a:extLst>
              </a:tr>
              <a:tr h="1260727">
                <a:tc>
                  <a:txBody>
                    <a:bodyPr/>
                    <a:lstStyle/>
                    <a:p>
                      <a:pPr marL="171450" indent="-171450" algn="l">
                        <a:buFont typeface="Arial" panose="020B0604020202020204" pitchFamily="34" charset="0"/>
                        <a:buChar char="•"/>
                      </a:pPr>
                      <a:r>
                        <a:rPr lang="nb-NO" sz="1300"/>
                        <a:t>Belyse fokusområder</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Kunnskapsgrunnlag og workshop med referanseteam</a:t>
                      </a:r>
                      <a:endParaRPr lang="nb-NO" sz="1300" b="0">
                        <a:solidFill>
                          <a:schemeClr val="tx1"/>
                        </a:solidFill>
                      </a:endParaRP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Skisser til </a:t>
                      </a:r>
                      <a:r>
                        <a:rPr lang="nb-NO" sz="1300" err="1"/>
                        <a:t>hyposteser</a:t>
                      </a:r>
                      <a:r>
                        <a:rPr lang="nb-NO" sz="1300"/>
                        <a:t>/ løsningsforslag per problemstilling</a:t>
                      </a:r>
                    </a:p>
                    <a:p>
                      <a:pPr marL="171450" indent="-171450" algn="l">
                        <a:buFont typeface="Arial" panose="020B0604020202020204" pitchFamily="34" charset="0"/>
                        <a:buChar char="•"/>
                      </a:pPr>
                      <a:r>
                        <a:rPr lang="nb-NO" sz="1300"/>
                        <a:t>Prioritere mulige løsninger</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løypemelding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Innspill fra styringsgruppe</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Prototype</a:t>
                      </a:r>
                    </a:p>
                    <a:p>
                      <a:pPr marL="171450" indent="-171450" algn="l">
                        <a:buFont typeface="Arial" panose="020B0604020202020204" pitchFamily="34" charset="0"/>
                        <a:buChar char="•"/>
                      </a:pPr>
                      <a:r>
                        <a:rPr lang="nb-NO" sz="1300"/>
                        <a:t>Ferdigstille løsningsforslag</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løsningsforslag </a:t>
                      </a:r>
                    </a:p>
                  </a:txBody>
                  <a:tcPr marL="121920" marR="121920" marT="60960" marB="60960">
                    <a:solidFill>
                      <a:schemeClr val="bg1"/>
                    </a:solidFill>
                  </a:tcPr>
                </a:tc>
                <a:extLst>
                  <a:ext uri="{0D108BD9-81ED-4DB2-BD59-A6C34878D82A}">
                    <a16:rowId xmlns:a16="http://schemas.microsoft.com/office/drawing/2014/main" val="1758165501"/>
                  </a:ext>
                </a:extLst>
              </a:tr>
              <a:tr h="934720">
                <a:tc>
                  <a:txBody>
                    <a:bodyPr/>
                    <a:lstStyle/>
                    <a:p>
                      <a:pPr marL="171450" indent="-171450" algn="l">
                        <a:buFont typeface="Arial" panose="020B0604020202020204" pitchFamily="34" charset="0"/>
                        <a:buChar char="•"/>
                      </a:pPr>
                      <a:r>
                        <a:rPr lang="nb-NO" sz="1300" b="0">
                          <a:solidFill>
                            <a:schemeClr val="tx1"/>
                          </a:solidFill>
                        </a:rPr>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b="0">
                          <a:solidFill>
                            <a:schemeClr val="tx1"/>
                          </a:solidFill>
                        </a:rPr>
                        <a:t>Referanseteam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Styringsgruppe</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b="0"/>
                        <a:t>Kjerneteam</a:t>
                      </a:r>
                    </a:p>
                    <a:p>
                      <a:pPr marL="171450" indent="-171450" algn="l">
                        <a:buFont typeface="Arial" panose="020B0604020202020204" pitchFamily="34" charset="0"/>
                        <a:buChar char="•"/>
                      </a:pPr>
                      <a:r>
                        <a:rPr lang="nb-NO" sz="1300" b="0"/>
                        <a:t>Styringsgruppe</a:t>
                      </a:r>
                    </a:p>
                  </a:txBody>
                  <a:tcPr marL="121920" marR="121920" marT="60960" marB="60960">
                    <a:solidFill>
                      <a:schemeClr val="bg1"/>
                    </a:solidFill>
                  </a:tcPr>
                </a:tc>
                <a:extLst>
                  <a:ext uri="{0D108BD9-81ED-4DB2-BD59-A6C34878D82A}">
                    <a16:rowId xmlns:a16="http://schemas.microsoft.com/office/drawing/2014/main" val="2587966208"/>
                  </a:ext>
                </a:extLst>
              </a:tr>
            </a:tbl>
          </a:graphicData>
        </a:graphic>
      </p:graphicFrame>
      <p:grpSp>
        <p:nvGrpSpPr>
          <p:cNvPr id="14" name="Group 13">
            <a:extLst>
              <a:ext uri="{FF2B5EF4-FFF2-40B4-BE49-F238E27FC236}">
                <a16:creationId xmlns:a16="http://schemas.microsoft.com/office/drawing/2014/main" id="{45EFA039-3E9C-43EE-AE02-9FCD225C3AD7}"/>
              </a:ext>
            </a:extLst>
          </p:cNvPr>
          <p:cNvGrpSpPr/>
          <p:nvPr/>
        </p:nvGrpSpPr>
        <p:grpSpPr>
          <a:xfrm>
            <a:off x="630425" y="2108140"/>
            <a:ext cx="10850185" cy="1434083"/>
            <a:chOff x="-389322" y="2070835"/>
            <a:chExt cx="9846530" cy="1301430"/>
          </a:xfrm>
        </p:grpSpPr>
        <p:pic>
          <p:nvPicPr>
            <p:cNvPr id="15" name="Picture 2" descr="How Google Design Sprint works - Product Management 101 ...">
              <a:hlinkClick r:id="rId5"/>
              <a:extLst>
                <a:ext uri="{FF2B5EF4-FFF2-40B4-BE49-F238E27FC236}">
                  <a16:creationId xmlns:a16="http://schemas.microsoft.com/office/drawing/2014/main" id="{A07E9F4E-F331-4F2B-AA46-1665ABEB13CB}"/>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w Google Design Sprint works - Product Management 101 ...">
              <a:hlinkClick r:id="rId5"/>
              <a:extLst>
                <a:ext uri="{FF2B5EF4-FFF2-40B4-BE49-F238E27FC236}">
                  <a16:creationId xmlns:a16="http://schemas.microsoft.com/office/drawing/2014/main" id="{A5F063FD-0198-46BA-9B15-7E38FF11C889}"/>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w Google Design Sprint works - Product Management 101 ...">
              <a:hlinkClick r:id="rId5"/>
              <a:extLst>
                <a:ext uri="{FF2B5EF4-FFF2-40B4-BE49-F238E27FC236}">
                  <a16:creationId xmlns:a16="http://schemas.microsoft.com/office/drawing/2014/main" id="{9EBC2D4C-1568-4DE7-8360-12EFA65048AF}"/>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w Google Design Sprint works - Product Management 101 ...">
              <a:hlinkClick r:id="rId5"/>
              <a:extLst>
                <a:ext uri="{FF2B5EF4-FFF2-40B4-BE49-F238E27FC236}">
                  <a16:creationId xmlns:a16="http://schemas.microsoft.com/office/drawing/2014/main" id="{592EA60C-1E1D-4312-BF70-CAE7D8A64ED3}"/>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ow Google Design Sprint works - Product Management 101 ...">
              <a:hlinkClick r:id="rId5"/>
              <a:extLst>
                <a:ext uri="{FF2B5EF4-FFF2-40B4-BE49-F238E27FC236}">
                  <a16:creationId xmlns:a16="http://schemas.microsoft.com/office/drawing/2014/main" id="{C83A650D-A8D1-4551-9EDA-2949494A45AD}"/>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C3EF637E-BA12-4B05-A0EE-BC803510120F}"/>
              </a:ext>
            </a:extLst>
          </p:cNvPr>
          <p:cNvSpPr/>
          <p:nvPr/>
        </p:nvSpPr>
        <p:spPr>
          <a:xfrm rot="20869639">
            <a:off x="311422" y="513130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Deltakere</a:t>
            </a:r>
          </a:p>
        </p:txBody>
      </p:sp>
      <p:sp>
        <p:nvSpPr>
          <p:cNvPr id="21" name="Rectangle: Rounded Corners 20">
            <a:extLst>
              <a:ext uri="{FF2B5EF4-FFF2-40B4-BE49-F238E27FC236}">
                <a16:creationId xmlns:a16="http://schemas.microsoft.com/office/drawing/2014/main" id="{2DAF56EE-45BA-44E0-8791-C2D73FA98933}"/>
              </a:ext>
            </a:extLst>
          </p:cNvPr>
          <p:cNvSpPr/>
          <p:nvPr/>
        </p:nvSpPr>
        <p:spPr>
          <a:xfrm rot="20973762">
            <a:off x="329797" y="384686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Aktiviteter</a:t>
            </a:r>
          </a:p>
        </p:txBody>
      </p:sp>
      <p:sp>
        <p:nvSpPr>
          <p:cNvPr id="12" name="Rectangle: Rounded Corners 11">
            <a:extLst>
              <a:ext uri="{FF2B5EF4-FFF2-40B4-BE49-F238E27FC236}">
                <a16:creationId xmlns:a16="http://schemas.microsoft.com/office/drawing/2014/main" id="{A4EF4336-8967-4A51-94B7-D0D225DDED78}"/>
              </a:ext>
            </a:extLst>
          </p:cNvPr>
          <p:cNvSpPr/>
          <p:nvPr/>
        </p:nvSpPr>
        <p:spPr>
          <a:xfrm>
            <a:off x="4973935" y="1688420"/>
            <a:ext cx="6709964" cy="4639199"/>
          </a:xfrm>
          <a:prstGeom prst="roundRect">
            <a:avLst/>
          </a:prstGeom>
          <a:noFill/>
          <a:ln w="28575">
            <a:solidFill>
              <a:srgbClr val="00B05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53747458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409434-92B8-86DC-41EA-5B82B927858B}"/>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F2D93F93-BC9B-2848-2DE5-DF65BED52C71}"/>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77773439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2"/>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nb-NO" sz="32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F1E5449-5907-45C8-959C-2BE182CC74F6}"/>
              </a:ext>
            </a:extLst>
          </p:cNvPr>
          <p:cNvSpPr>
            <a:spLocks noGrp="1"/>
          </p:cNvSpPr>
          <p:nvPr>
            <p:ph type="title"/>
          </p:nvPr>
        </p:nvSpPr>
        <p:spPr>
          <a:xfrm>
            <a:off x="535796" y="530381"/>
            <a:ext cx="14966661" cy="771623"/>
          </a:xfrm>
        </p:spPr>
        <p:txBody>
          <a:bodyPr vert="horz"/>
          <a:lstStyle/>
          <a:p>
            <a:r>
              <a:rPr lang="nb-NO" sz="4400"/>
              <a:t>Vi har sprintet i to dager!</a:t>
            </a:r>
            <a:endParaRPr lang="nb-NO" sz="3600"/>
          </a:p>
        </p:txBody>
      </p:sp>
      <p:graphicFrame>
        <p:nvGraphicFramePr>
          <p:cNvPr id="19" name="Table 19">
            <a:extLst>
              <a:ext uri="{FF2B5EF4-FFF2-40B4-BE49-F238E27FC236}">
                <a16:creationId xmlns:a16="http://schemas.microsoft.com/office/drawing/2014/main" id="{9B8010A0-F12C-4323-9139-938DF3DC8A6A}"/>
              </a:ext>
            </a:extLst>
          </p:cNvPr>
          <p:cNvGraphicFramePr>
            <a:graphicFrameLocks noGrp="1"/>
          </p:cNvGraphicFramePr>
          <p:nvPr/>
        </p:nvGraphicFramePr>
        <p:xfrm>
          <a:off x="528846" y="1688420"/>
          <a:ext cx="11097995" cy="4450323"/>
        </p:xfrm>
        <a:graphic>
          <a:graphicData uri="http://schemas.openxmlformats.org/drawingml/2006/table">
            <a:tbl>
              <a:tblPr firstRow="1">
                <a:tableStyleId>{21E4AEA4-8DFA-4A89-87EB-49C32662AFE0}</a:tableStyleId>
              </a:tblPr>
              <a:tblGrid>
                <a:gridCol w="2219599">
                  <a:extLst>
                    <a:ext uri="{9D8B030D-6E8A-4147-A177-3AD203B41FA5}">
                      <a16:colId xmlns:a16="http://schemas.microsoft.com/office/drawing/2014/main" val="559768178"/>
                    </a:ext>
                  </a:extLst>
                </a:gridCol>
                <a:gridCol w="2219599">
                  <a:extLst>
                    <a:ext uri="{9D8B030D-6E8A-4147-A177-3AD203B41FA5}">
                      <a16:colId xmlns:a16="http://schemas.microsoft.com/office/drawing/2014/main" val="4062673064"/>
                    </a:ext>
                  </a:extLst>
                </a:gridCol>
                <a:gridCol w="2219599">
                  <a:extLst>
                    <a:ext uri="{9D8B030D-6E8A-4147-A177-3AD203B41FA5}">
                      <a16:colId xmlns:a16="http://schemas.microsoft.com/office/drawing/2014/main" val="1316617364"/>
                    </a:ext>
                  </a:extLst>
                </a:gridCol>
                <a:gridCol w="2219599">
                  <a:extLst>
                    <a:ext uri="{9D8B030D-6E8A-4147-A177-3AD203B41FA5}">
                      <a16:colId xmlns:a16="http://schemas.microsoft.com/office/drawing/2014/main" val="2476370768"/>
                    </a:ext>
                  </a:extLst>
                </a:gridCol>
                <a:gridCol w="2219599">
                  <a:extLst>
                    <a:ext uri="{9D8B030D-6E8A-4147-A177-3AD203B41FA5}">
                      <a16:colId xmlns:a16="http://schemas.microsoft.com/office/drawing/2014/main" val="1646304084"/>
                    </a:ext>
                  </a:extLst>
                </a:gridCol>
              </a:tblGrid>
              <a:tr h="345440">
                <a:tc>
                  <a:txBody>
                    <a:bodyPr/>
                    <a:lstStyle/>
                    <a:p>
                      <a:pPr marL="0" indent="0" algn="ctr">
                        <a:buFont typeface="Arial" panose="020B0604020202020204" pitchFamily="34" charset="0"/>
                        <a:buNone/>
                      </a:pPr>
                      <a:r>
                        <a:rPr lang="nb-NO" sz="1500">
                          <a:solidFill>
                            <a:schemeClr val="bg1"/>
                          </a:solidFill>
                        </a:rPr>
                        <a:t>Mandag</a:t>
                      </a:r>
                    </a:p>
                  </a:txBody>
                  <a:tcPr marL="121920" marR="121920" marT="60960" marB="60960"/>
                </a:tc>
                <a:tc>
                  <a:txBody>
                    <a:bodyPr/>
                    <a:lstStyle/>
                    <a:p>
                      <a:pPr marL="0" indent="0" algn="ctr">
                        <a:buFont typeface="Arial" panose="020B0604020202020204" pitchFamily="34" charset="0"/>
                        <a:buNone/>
                      </a:pPr>
                      <a:r>
                        <a:rPr lang="nb-NO" sz="1500"/>
                        <a:t>Tirsdag</a:t>
                      </a:r>
                    </a:p>
                  </a:txBody>
                  <a:tcPr marL="121920" marR="121920" marT="60960" marB="60960"/>
                </a:tc>
                <a:tc>
                  <a:txBody>
                    <a:bodyPr/>
                    <a:lstStyle/>
                    <a:p>
                      <a:pPr marL="0" indent="0" algn="ctr">
                        <a:buFont typeface="Arial" panose="020B0604020202020204" pitchFamily="34" charset="0"/>
                        <a:buNone/>
                      </a:pPr>
                      <a:r>
                        <a:rPr lang="nb-NO" sz="1500"/>
                        <a:t>Onsdag</a:t>
                      </a:r>
                    </a:p>
                  </a:txBody>
                  <a:tcPr marL="121920" marR="121920" marT="60960" marB="60960"/>
                </a:tc>
                <a:tc>
                  <a:txBody>
                    <a:bodyPr/>
                    <a:lstStyle/>
                    <a:p>
                      <a:pPr marL="0" indent="0" algn="ctr">
                        <a:buFont typeface="Arial" panose="020B0604020202020204" pitchFamily="34" charset="0"/>
                        <a:buNone/>
                      </a:pPr>
                      <a:r>
                        <a:rPr lang="nb-NO" sz="1500"/>
                        <a:t>Torsdag</a:t>
                      </a:r>
                    </a:p>
                  </a:txBody>
                  <a:tcPr marL="121920" marR="121920" marT="60960" marB="60960"/>
                </a:tc>
                <a:tc>
                  <a:txBody>
                    <a:bodyPr/>
                    <a:lstStyle/>
                    <a:p>
                      <a:pPr marL="0" indent="0" algn="ctr">
                        <a:buFont typeface="Arial" panose="020B0604020202020204" pitchFamily="34" charset="0"/>
                        <a:buNone/>
                      </a:pPr>
                      <a:r>
                        <a:rPr lang="nb-NO" sz="1500"/>
                        <a:t>Fredag</a:t>
                      </a:r>
                    </a:p>
                  </a:txBody>
                  <a:tcPr marL="121920" marR="121920" marT="60960" marB="60960"/>
                </a:tc>
                <a:extLst>
                  <a:ext uri="{0D108BD9-81ED-4DB2-BD59-A6C34878D82A}">
                    <a16:rowId xmlns:a16="http://schemas.microsoft.com/office/drawing/2014/main" val="1129494764"/>
                  </a:ext>
                </a:extLst>
              </a:tr>
              <a:tr h="1553836">
                <a:tc>
                  <a:txBody>
                    <a:bodyPr/>
                    <a:lstStyle/>
                    <a:p>
                      <a:pPr marL="0" indent="0" algn="ctr">
                        <a:buFont typeface="Arial" panose="020B0604020202020204" pitchFamily="34" charset="0"/>
                        <a:buNone/>
                      </a:pPr>
                      <a:endParaRPr lang="nb-NO" sz="1500">
                        <a:solidFill>
                          <a:schemeClr val="tx1"/>
                        </a:solidFill>
                      </a:endParaRPr>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extLst>
                  <a:ext uri="{0D108BD9-81ED-4DB2-BD59-A6C34878D82A}">
                    <a16:rowId xmlns:a16="http://schemas.microsoft.com/office/drawing/2014/main" val="659481140"/>
                  </a:ext>
                </a:extLst>
              </a:tr>
              <a:tr h="345440">
                <a:tc>
                  <a:txBody>
                    <a:bodyPr/>
                    <a:lstStyle/>
                    <a:p>
                      <a:pPr marL="0" indent="0" algn="ctr">
                        <a:buFont typeface="Arial" panose="020B0604020202020204" pitchFamily="34" charset="0"/>
                        <a:buNone/>
                      </a:pPr>
                      <a:r>
                        <a:rPr lang="nb-NO" sz="1500" b="1">
                          <a:solidFill>
                            <a:schemeClr val="tx2"/>
                          </a:solidFill>
                        </a:rPr>
                        <a:t>Forståelse</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Hypoteser</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Test</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Bearbeide innspill</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Løsningsforslag </a:t>
                      </a:r>
                    </a:p>
                  </a:txBody>
                  <a:tcPr marL="121920" marR="121920" marT="60960" marB="60960">
                    <a:solidFill>
                      <a:schemeClr val="bg1"/>
                    </a:solidFill>
                  </a:tcPr>
                </a:tc>
                <a:extLst>
                  <a:ext uri="{0D108BD9-81ED-4DB2-BD59-A6C34878D82A}">
                    <a16:rowId xmlns:a16="http://schemas.microsoft.com/office/drawing/2014/main" val="4037100347"/>
                  </a:ext>
                </a:extLst>
              </a:tr>
              <a:tr h="1260727">
                <a:tc>
                  <a:txBody>
                    <a:bodyPr/>
                    <a:lstStyle/>
                    <a:p>
                      <a:pPr marL="171450" indent="-171450" algn="l">
                        <a:buFont typeface="Arial" panose="020B0604020202020204" pitchFamily="34" charset="0"/>
                        <a:buChar char="•"/>
                      </a:pPr>
                      <a:r>
                        <a:rPr lang="nb-NO" sz="1300"/>
                        <a:t>Belyse fokusområder</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Kunnskapsgrunnlag og workshop med referanseteam</a:t>
                      </a:r>
                      <a:endParaRPr lang="nb-NO" sz="1300" b="0">
                        <a:solidFill>
                          <a:schemeClr val="tx1"/>
                        </a:solidFill>
                      </a:endParaRP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Skisser til hypoteser/ løsningsforslag per problemstilling</a:t>
                      </a:r>
                    </a:p>
                    <a:p>
                      <a:pPr marL="171450" indent="-171450" algn="l">
                        <a:buFont typeface="Arial" panose="020B0604020202020204" pitchFamily="34" charset="0"/>
                        <a:buChar char="•"/>
                      </a:pPr>
                      <a:r>
                        <a:rPr lang="nb-NO" sz="1300"/>
                        <a:t>Prioritere mulige løsninger</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løypemelding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Innspill fra styringsgruppe</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Prototype</a:t>
                      </a:r>
                    </a:p>
                    <a:p>
                      <a:pPr marL="171450" indent="-171450" algn="l">
                        <a:buFont typeface="Arial" panose="020B0604020202020204" pitchFamily="34" charset="0"/>
                        <a:buChar char="•"/>
                      </a:pPr>
                      <a:r>
                        <a:rPr lang="nb-NO" sz="1300"/>
                        <a:t>Ferdigstille løsningsforslag</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løsningsforslag </a:t>
                      </a:r>
                    </a:p>
                  </a:txBody>
                  <a:tcPr marL="121920" marR="121920" marT="60960" marB="60960">
                    <a:solidFill>
                      <a:schemeClr val="bg1"/>
                    </a:solidFill>
                  </a:tcPr>
                </a:tc>
                <a:extLst>
                  <a:ext uri="{0D108BD9-81ED-4DB2-BD59-A6C34878D82A}">
                    <a16:rowId xmlns:a16="http://schemas.microsoft.com/office/drawing/2014/main" val="1758165501"/>
                  </a:ext>
                </a:extLst>
              </a:tr>
              <a:tr h="934720">
                <a:tc>
                  <a:txBody>
                    <a:bodyPr/>
                    <a:lstStyle/>
                    <a:p>
                      <a:pPr marL="171450" indent="-171450" algn="l">
                        <a:buFont typeface="Arial" panose="020B0604020202020204" pitchFamily="34" charset="0"/>
                        <a:buChar char="•"/>
                      </a:pPr>
                      <a:r>
                        <a:rPr lang="nb-NO" sz="1300" b="0">
                          <a:solidFill>
                            <a:schemeClr val="tx1"/>
                          </a:solidFill>
                        </a:rPr>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b="0">
                          <a:solidFill>
                            <a:schemeClr val="tx1"/>
                          </a:solidFill>
                        </a:rPr>
                        <a:t>Referanseteam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endParaRPr lang="nb-NO" sz="1300" err="1"/>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Styringsgruppe</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endParaRPr lang="nb-NO" sz="1300" err="1"/>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b="0"/>
                        <a:t>Kjerneteam</a:t>
                      </a:r>
                    </a:p>
                    <a:p>
                      <a:pPr marL="171450" indent="-171450" algn="l">
                        <a:buFont typeface="Arial" panose="020B0604020202020204" pitchFamily="34" charset="0"/>
                        <a:buChar char="•"/>
                      </a:pPr>
                      <a:r>
                        <a:rPr lang="nb-NO" sz="1300" b="0"/>
                        <a:t>Styringsgruppe</a:t>
                      </a:r>
                    </a:p>
                  </a:txBody>
                  <a:tcPr marL="121920" marR="121920" marT="60960" marB="60960">
                    <a:solidFill>
                      <a:schemeClr val="bg1"/>
                    </a:solidFill>
                  </a:tcPr>
                </a:tc>
                <a:extLst>
                  <a:ext uri="{0D108BD9-81ED-4DB2-BD59-A6C34878D82A}">
                    <a16:rowId xmlns:a16="http://schemas.microsoft.com/office/drawing/2014/main" val="2587966208"/>
                  </a:ext>
                </a:extLst>
              </a:tr>
            </a:tbl>
          </a:graphicData>
        </a:graphic>
      </p:graphicFrame>
      <p:grpSp>
        <p:nvGrpSpPr>
          <p:cNvPr id="29" name="Group 28">
            <a:extLst>
              <a:ext uri="{FF2B5EF4-FFF2-40B4-BE49-F238E27FC236}">
                <a16:creationId xmlns:a16="http://schemas.microsoft.com/office/drawing/2014/main" id="{8CD5D6C0-6AFA-470D-B229-CA4961FA0E2D}"/>
              </a:ext>
            </a:extLst>
          </p:cNvPr>
          <p:cNvGrpSpPr/>
          <p:nvPr/>
        </p:nvGrpSpPr>
        <p:grpSpPr>
          <a:xfrm>
            <a:off x="630425" y="2108140"/>
            <a:ext cx="10850185" cy="1434083"/>
            <a:chOff x="-389322" y="2070835"/>
            <a:chExt cx="9846530" cy="1301430"/>
          </a:xfrm>
        </p:grpSpPr>
        <p:pic>
          <p:nvPicPr>
            <p:cNvPr id="25" name="Picture 2" descr="How Google Design Sprint works - Product Management 101 ...">
              <a:hlinkClick r:id="rId7"/>
              <a:extLst>
                <a:ext uri="{FF2B5EF4-FFF2-40B4-BE49-F238E27FC236}">
                  <a16:creationId xmlns:a16="http://schemas.microsoft.com/office/drawing/2014/main" id="{D08E93CF-000D-4CD2-8612-34CCADC89A1B}"/>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ow Google Design Sprint works - Product Management 101 ...">
              <a:hlinkClick r:id="rId7"/>
              <a:extLst>
                <a:ext uri="{FF2B5EF4-FFF2-40B4-BE49-F238E27FC236}">
                  <a16:creationId xmlns:a16="http://schemas.microsoft.com/office/drawing/2014/main" id="{AD4AF167-9C70-4C17-A5F2-CDAD3EEC3181}"/>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ow Google Design Sprint works - Product Management 101 ...">
              <a:hlinkClick r:id="rId7"/>
              <a:extLst>
                <a:ext uri="{FF2B5EF4-FFF2-40B4-BE49-F238E27FC236}">
                  <a16:creationId xmlns:a16="http://schemas.microsoft.com/office/drawing/2014/main" id="{19F0EA4B-6412-4782-9CBE-449CAD021772}"/>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ow Google Design Sprint works - Product Management 101 ...">
              <a:hlinkClick r:id="rId7"/>
              <a:extLst>
                <a:ext uri="{FF2B5EF4-FFF2-40B4-BE49-F238E27FC236}">
                  <a16:creationId xmlns:a16="http://schemas.microsoft.com/office/drawing/2014/main" id="{108B63CE-C3C5-407E-BE9E-EDBF3832DACF}"/>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ow Google Design Sprint works - Product Management 101 ...">
              <a:hlinkClick r:id="rId7"/>
              <a:extLst>
                <a:ext uri="{FF2B5EF4-FFF2-40B4-BE49-F238E27FC236}">
                  <a16:creationId xmlns:a16="http://schemas.microsoft.com/office/drawing/2014/main" id="{B4DFD824-19EB-40C8-941A-123D380039C5}"/>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C41F73EA-8190-4DC4-BA28-EF7FACACDE18}"/>
              </a:ext>
            </a:extLst>
          </p:cNvPr>
          <p:cNvSpPr/>
          <p:nvPr/>
        </p:nvSpPr>
        <p:spPr>
          <a:xfrm rot="20869639">
            <a:off x="311422" y="513130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Deltakere</a:t>
            </a:r>
          </a:p>
        </p:txBody>
      </p:sp>
      <p:sp>
        <p:nvSpPr>
          <p:cNvPr id="21" name="Rectangle: Rounded Corners 20">
            <a:extLst>
              <a:ext uri="{FF2B5EF4-FFF2-40B4-BE49-F238E27FC236}">
                <a16:creationId xmlns:a16="http://schemas.microsoft.com/office/drawing/2014/main" id="{5D29CEC8-8991-4C8F-AF7B-66285E2F2E16}"/>
              </a:ext>
            </a:extLst>
          </p:cNvPr>
          <p:cNvSpPr/>
          <p:nvPr/>
        </p:nvSpPr>
        <p:spPr>
          <a:xfrm rot="20973762">
            <a:off x="329797" y="384686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Aktiviteter</a:t>
            </a:r>
          </a:p>
        </p:txBody>
      </p:sp>
      <p:sp>
        <p:nvSpPr>
          <p:cNvPr id="14" name="Rectangle: Rounded Corners 13">
            <a:extLst>
              <a:ext uri="{FF2B5EF4-FFF2-40B4-BE49-F238E27FC236}">
                <a16:creationId xmlns:a16="http://schemas.microsoft.com/office/drawing/2014/main" id="{77EE76A7-B951-47E5-A118-864FBC846278}"/>
              </a:ext>
            </a:extLst>
          </p:cNvPr>
          <p:cNvSpPr/>
          <p:nvPr/>
        </p:nvSpPr>
        <p:spPr>
          <a:xfrm>
            <a:off x="301640" y="1688420"/>
            <a:ext cx="6836348" cy="4639199"/>
          </a:xfrm>
          <a:prstGeom prst="roundRect">
            <a:avLst/>
          </a:prstGeom>
          <a:noFill/>
          <a:ln w="28575">
            <a:solidFill>
              <a:srgbClr val="00B05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19155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p:custDataLst>
              <p:tags r:id="rId1"/>
            </p:custDataLst>
          </p:nvPr>
        </p:nvGraphicFramePr>
        <p:xfrm>
          <a:off x="7931" y="5156"/>
          <a:ext cx="1585" cy="1585"/>
        </p:xfrm>
        <a:graphic>
          <a:graphicData uri="http://schemas.openxmlformats.org/presentationml/2006/ole">
            <mc:AlternateContent xmlns:mc="http://schemas.openxmlformats.org/markup-compatibility/2006">
              <mc:Choice xmlns:v="urn:schemas-microsoft-com:vml" Requires="v">
                <p:oleObj name="think-cell Slide" r:id="rId5" imgW="592" imgH="588" progId="TCLayout.ActiveDocument.1">
                  <p:embed/>
                </p:oleObj>
              </mc:Choice>
              <mc:Fallback>
                <p:oleObj name="think-cell Slide" r:id="rId5" imgW="592" imgH="588" progId="TCLayout.ActiveDocument.1">
                  <p:embed/>
                  <p:pic>
                    <p:nvPicPr>
                      <p:cNvPr id="27" name="Object 26" hidden="1"/>
                      <p:cNvPicPr/>
                      <p:nvPr/>
                    </p:nvPicPr>
                    <p:blipFill>
                      <a:blip r:embed="rId6"/>
                      <a:stretch>
                        <a:fillRect/>
                      </a:stretch>
                    </p:blipFill>
                    <p:spPr>
                      <a:xfrm>
                        <a:off x="7931" y="5156"/>
                        <a:ext cx="1585" cy="158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2C30758-1E05-4A2B-8908-31957A537015}"/>
              </a:ext>
            </a:extLst>
          </p:cNvPr>
          <p:cNvSpPr/>
          <p:nvPr/>
        </p:nvSpPr>
        <p:spPr>
          <a:xfrm>
            <a:off x="7284497" y="1232352"/>
            <a:ext cx="2123454" cy="5254122"/>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hidden="1">
            <a:extLst>
              <a:ext uri="{FF2B5EF4-FFF2-40B4-BE49-F238E27FC236}">
                <a16:creationId xmlns:a16="http://schemas.microsoft.com/office/drawing/2014/main" id="{037D1700-0031-4D32-89DD-774F6719F18B}"/>
              </a:ext>
            </a:extLst>
          </p:cNvPr>
          <p:cNvSpPr/>
          <p:nvPr>
            <p:custDataLst>
              <p:tags r:id="rId2"/>
            </p:custDataLst>
          </p:nvPr>
        </p:nvSpPr>
        <p:spPr>
          <a:xfrm>
            <a:off x="0" y="3568"/>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319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cxnSp>
        <p:nvCxnSpPr>
          <p:cNvPr id="26" name="Straight Connector 25"/>
          <p:cNvCxnSpPr/>
          <p:nvPr/>
        </p:nvCxnSpPr>
        <p:spPr bwMode="auto">
          <a:xfrm>
            <a:off x="4068657" y="1286165"/>
            <a:ext cx="0" cy="5214568"/>
          </a:xfrm>
          <a:prstGeom prst="line">
            <a:avLst/>
          </a:prstGeom>
          <a:blipFill dpi="0" rotWithShape="0">
            <a:blip r:embed="rId7"/>
            <a:srcRect/>
            <a:tile tx="0" ty="0" sx="100000" sy="100000" flip="none" algn="tl"/>
          </a:blipFill>
          <a:ln w="38100" cap="flat" cmpd="sng" algn="ctr">
            <a:solidFill>
              <a:schemeClr val="accent4"/>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p:cNvSpPr/>
          <p:nvPr/>
        </p:nvSpPr>
        <p:spPr bwMode="auto">
          <a:xfrm rot="2700000">
            <a:off x="2449513" y="2221086"/>
            <a:ext cx="3235325" cy="3236629"/>
          </a:xfrm>
          <a:prstGeom prst="rect">
            <a:avLst/>
          </a:prstGeom>
          <a:noFill/>
          <a:ln w="25400" cap="flat" cmpd="sng" algn="ctr">
            <a:solidFill>
              <a:schemeClr val="accent1">
                <a:lumMod val="25000"/>
              </a:schemeClr>
            </a:solidFill>
            <a:prstDash val="solid"/>
            <a:round/>
            <a:headEnd type="none" w="med" len="med"/>
            <a:tailEnd type="none" w="med" len="med"/>
          </a:ln>
          <a:effectLst/>
        </p:spPr>
        <p:txBody>
          <a:bodyPr vert="horz" wrap="square" lIns="91345" tIns="45672" rIns="91345" bIns="45672" numCol="1" rtlCol="0" anchor="t" anchorCtr="0" compatLnSpc="1">
            <a:prstTxWarp prst="textNoShape">
              <a:avLst/>
            </a:prstTxWarp>
          </a:bodyPr>
          <a:lstStyle/>
          <a:p>
            <a:pPr marL="0" marR="0" lvl="0" indent="0" algn="ctr" defTabSz="913463" rtl="0" eaLnBrk="1" fontAlgn="base" latinLnBrk="0" hangingPunct="1">
              <a:lnSpc>
                <a:spcPct val="100000"/>
              </a:lnSpc>
              <a:spcBef>
                <a:spcPct val="0"/>
              </a:spcBef>
              <a:spcAft>
                <a:spcPct val="0"/>
              </a:spcAft>
              <a:buClrTx/>
              <a:buSzTx/>
              <a:buFontTx/>
              <a:buNone/>
              <a:tabLst/>
              <a:defRPr/>
            </a:pPr>
            <a:endParaRPr kumimoji="0" lang="nb-NO" sz="1199" b="0" i="0" u="none" strike="noStrike" kern="1200" cap="none" spc="0" normalizeH="0" baseline="0" noProof="0">
              <a:ln>
                <a:noFill/>
              </a:ln>
              <a:solidFill>
                <a:srgbClr val="000000"/>
              </a:solidFill>
              <a:effectLst/>
              <a:uLnTx/>
              <a:uFillTx/>
              <a:latin typeface="Segoe UI"/>
              <a:ea typeface="ヒラギノ角ゴ ProN W3" charset="0"/>
              <a:cs typeface="Segoe UI"/>
              <a:sym typeface="Gill Sans" charset="0"/>
            </a:endParaRPr>
          </a:p>
        </p:txBody>
      </p:sp>
      <p:cxnSp>
        <p:nvCxnSpPr>
          <p:cNvPr id="28" name="Straight Connector 27"/>
          <p:cNvCxnSpPr/>
          <p:nvPr/>
        </p:nvCxnSpPr>
        <p:spPr bwMode="auto">
          <a:xfrm>
            <a:off x="8645050" y="1286165"/>
            <a:ext cx="0" cy="5214568"/>
          </a:xfrm>
          <a:prstGeom prst="line">
            <a:avLst/>
          </a:prstGeom>
          <a:blipFill dpi="0" rotWithShape="0">
            <a:blip r:embed="rId7"/>
            <a:srcRect/>
            <a:tile tx="0" ty="0" sx="100000" sy="100000" flip="none" algn="tl"/>
          </a:blipFill>
          <a:ln w="38100" cap="flat" cmpd="sng" algn="ctr">
            <a:solidFill>
              <a:schemeClr val="accent4"/>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p:cNvSpPr/>
          <p:nvPr/>
        </p:nvSpPr>
        <p:spPr bwMode="auto">
          <a:xfrm rot="2700000">
            <a:off x="7026735" y="2221682"/>
            <a:ext cx="3236629" cy="3236629"/>
          </a:xfrm>
          <a:prstGeom prst="rect">
            <a:avLst/>
          </a:prstGeom>
          <a:noFill/>
          <a:ln w="25400" cap="flat" cmpd="sng" algn="ctr">
            <a:solidFill>
              <a:schemeClr val="accent1">
                <a:lumMod val="25000"/>
              </a:schemeClr>
            </a:solidFill>
            <a:prstDash val="solid"/>
            <a:round/>
            <a:headEnd type="none" w="med" len="med"/>
            <a:tailEnd type="none" w="med" len="med"/>
          </a:ln>
          <a:effectLst/>
        </p:spPr>
        <p:txBody>
          <a:bodyPr vert="horz" wrap="square" lIns="91345" tIns="45672" rIns="91345" bIns="45672" numCol="1" rtlCol="0" anchor="t" anchorCtr="0" compatLnSpc="1">
            <a:prstTxWarp prst="textNoShape">
              <a:avLst/>
            </a:prstTxWarp>
          </a:bodyPr>
          <a:lstStyle/>
          <a:p>
            <a:pPr marL="0" marR="0" lvl="0" indent="0" algn="ctr" defTabSz="913463" rtl="0" eaLnBrk="1" fontAlgn="base" latinLnBrk="0" hangingPunct="1">
              <a:lnSpc>
                <a:spcPct val="100000"/>
              </a:lnSpc>
              <a:spcBef>
                <a:spcPct val="0"/>
              </a:spcBef>
              <a:spcAft>
                <a:spcPct val="0"/>
              </a:spcAft>
              <a:buClrTx/>
              <a:buSzTx/>
              <a:buFontTx/>
              <a:buNone/>
              <a:tabLst/>
              <a:defRPr/>
            </a:pPr>
            <a:endParaRPr kumimoji="0" lang="nb-NO" sz="1199" b="0" i="0" u="none" strike="noStrike" kern="1200" cap="none" spc="0" normalizeH="0" baseline="0" noProof="0">
              <a:ln>
                <a:noFill/>
              </a:ln>
              <a:solidFill>
                <a:srgbClr val="000000"/>
              </a:solidFill>
              <a:effectLst/>
              <a:uLnTx/>
              <a:uFillTx/>
              <a:latin typeface="Segoe UI"/>
              <a:ea typeface="ヒラギノ角ゴ ProN W3" charset="0"/>
              <a:cs typeface="Segoe UI"/>
              <a:sym typeface="Gill Sans" charset="0"/>
            </a:endParaRPr>
          </a:p>
        </p:txBody>
      </p:sp>
      <p:sp>
        <p:nvSpPr>
          <p:cNvPr id="30" name="TextBox 29"/>
          <p:cNvSpPr txBox="1"/>
          <p:nvPr/>
        </p:nvSpPr>
        <p:spPr>
          <a:xfrm>
            <a:off x="2245482" y="6147863"/>
            <a:ext cx="1186819" cy="307457"/>
          </a:xfrm>
          <a:prstGeom prst="rect">
            <a:avLst/>
          </a:prstGeom>
          <a:noFill/>
          <a:ln>
            <a:noFill/>
          </a:ln>
        </p:spPr>
        <p:txBody>
          <a:bodyPr wrap="square" lIns="0" tIns="0" rIns="0" bIns="0" rtlCol="0">
            <a:spAutoFit/>
          </a:bodyPr>
          <a:lstStyle/>
          <a:p>
            <a:pPr marL="43156" marR="0" lvl="0" indent="0" algn="ctr"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Forstå</a:t>
            </a:r>
          </a:p>
        </p:txBody>
      </p:sp>
      <p:sp>
        <p:nvSpPr>
          <p:cNvPr id="31" name="TextBox 30"/>
          <p:cNvSpPr txBox="1"/>
          <p:nvPr/>
        </p:nvSpPr>
        <p:spPr>
          <a:xfrm>
            <a:off x="4657339" y="6147863"/>
            <a:ext cx="1186819" cy="307457"/>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Definere</a:t>
            </a:r>
          </a:p>
        </p:txBody>
      </p:sp>
      <p:sp>
        <p:nvSpPr>
          <p:cNvPr id="32" name="TextBox 31"/>
          <p:cNvSpPr txBox="1"/>
          <p:nvPr/>
        </p:nvSpPr>
        <p:spPr>
          <a:xfrm>
            <a:off x="6670709" y="6147862"/>
            <a:ext cx="1538103" cy="276999"/>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800" b="0" i="0" u="none" strike="noStrike" kern="1200" cap="none" spc="0" normalizeH="0" baseline="0" noProof="0" err="1">
                <a:ln>
                  <a:noFill/>
                </a:ln>
                <a:solidFill>
                  <a:srgbClr val="000000"/>
                </a:solidFill>
                <a:effectLst/>
                <a:uLnTx/>
                <a:uFillTx/>
                <a:latin typeface="Segoe UI"/>
                <a:ea typeface="+mn-ea"/>
                <a:cs typeface="Segoe UI"/>
              </a:rPr>
              <a:t>Idégenerere</a:t>
            </a:r>
            <a:endParaRPr kumimoji="0" lang="nb-NO" sz="1998" b="0" i="0" u="none" strike="noStrike" kern="1200" cap="none" spc="0" normalizeH="0" baseline="0" noProof="0">
              <a:ln>
                <a:noFill/>
              </a:ln>
              <a:solidFill>
                <a:srgbClr val="000000"/>
              </a:solidFill>
              <a:effectLst/>
              <a:uLnTx/>
              <a:uFillTx/>
              <a:latin typeface="Segoe UI"/>
              <a:ea typeface="+mn-ea"/>
              <a:cs typeface="Segoe UI"/>
            </a:endParaRPr>
          </a:p>
        </p:txBody>
      </p:sp>
      <p:sp>
        <p:nvSpPr>
          <p:cNvPr id="33" name="TextBox 32"/>
          <p:cNvSpPr txBox="1"/>
          <p:nvPr/>
        </p:nvSpPr>
        <p:spPr>
          <a:xfrm>
            <a:off x="9225166" y="6147863"/>
            <a:ext cx="1186819" cy="307457"/>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Prototype</a:t>
            </a:r>
          </a:p>
        </p:txBody>
      </p:sp>
      <p:grpSp>
        <p:nvGrpSpPr>
          <p:cNvPr id="39" name="Group 38"/>
          <p:cNvGrpSpPr>
            <a:grpSpLocks noChangeAspect="1"/>
          </p:cNvGrpSpPr>
          <p:nvPr/>
        </p:nvGrpSpPr>
        <p:grpSpPr>
          <a:xfrm rot="915824">
            <a:off x="7267798" y="5297819"/>
            <a:ext cx="136586" cy="710919"/>
            <a:chOff x="334662" y="3384107"/>
            <a:chExt cx="59595" cy="310198"/>
          </a:xfrm>
          <a:solidFill>
            <a:schemeClr val="accent2"/>
          </a:solidFill>
        </p:grpSpPr>
        <p:sp>
          <p:nvSpPr>
            <p:cNvPr id="40" name="Freeform 470"/>
            <p:cNvSpPr>
              <a:spLocks/>
            </p:cNvSpPr>
            <p:nvPr/>
          </p:nvSpPr>
          <p:spPr bwMode="auto">
            <a:xfrm>
              <a:off x="365224" y="3526217"/>
              <a:ext cx="27505" cy="168088"/>
            </a:xfrm>
            <a:custGeom>
              <a:avLst/>
              <a:gdLst>
                <a:gd name="T0" fmla="*/ 52 w 52"/>
                <a:gd name="T1" fmla="*/ 0 h 329"/>
                <a:gd name="T2" fmla="*/ 52 w 52"/>
                <a:gd name="T3" fmla="*/ 0 h 329"/>
                <a:gd name="T4" fmla="*/ 52 w 52"/>
                <a:gd name="T5" fmla="*/ 73 h 329"/>
                <a:gd name="T6" fmla="*/ 51 w 52"/>
                <a:gd name="T7" fmla="*/ 138 h 329"/>
                <a:gd name="T8" fmla="*/ 47 w 52"/>
                <a:gd name="T9" fmla="*/ 194 h 329"/>
                <a:gd name="T10" fmla="*/ 44 w 52"/>
                <a:gd name="T11" fmla="*/ 241 h 329"/>
                <a:gd name="T12" fmla="*/ 41 w 52"/>
                <a:gd name="T13" fmla="*/ 279 h 329"/>
                <a:gd name="T14" fmla="*/ 36 w 52"/>
                <a:gd name="T15" fmla="*/ 307 h 329"/>
                <a:gd name="T16" fmla="*/ 34 w 52"/>
                <a:gd name="T17" fmla="*/ 316 h 329"/>
                <a:gd name="T18" fmla="*/ 31 w 52"/>
                <a:gd name="T19" fmla="*/ 323 h 329"/>
                <a:gd name="T20" fmla="*/ 28 w 52"/>
                <a:gd name="T21" fmla="*/ 327 h 329"/>
                <a:gd name="T22" fmla="*/ 27 w 52"/>
                <a:gd name="T23" fmla="*/ 328 h 329"/>
                <a:gd name="T24" fmla="*/ 26 w 52"/>
                <a:gd name="T25" fmla="*/ 329 h 329"/>
                <a:gd name="T26" fmla="*/ 26 w 52"/>
                <a:gd name="T27" fmla="*/ 329 h 329"/>
                <a:gd name="T28" fmla="*/ 24 w 52"/>
                <a:gd name="T29" fmla="*/ 328 h 329"/>
                <a:gd name="T30" fmla="*/ 23 w 52"/>
                <a:gd name="T31" fmla="*/ 327 h 329"/>
                <a:gd name="T32" fmla="*/ 21 w 52"/>
                <a:gd name="T33" fmla="*/ 323 h 329"/>
                <a:gd name="T34" fmla="*/ 18 w 52"/>
                <a:gd name="T35" fmla="*/ 316 h 329"/>
                <a:gd name="T36" fmla="*/ 16 w 52"/>
                <a:gd name="T37" fmla="*/ 306 h 329"/>
                <a:gd name="T38" fmla="*/ 11 w 52"/>
                <a:gd name="T39" fmla="*/ 279 h 329"/>
                <a:gd name="T40" fmla="*/ 7 w 52"/>
                <a:gd name="T41" fmla="*/ 241 h 329"/>
                <a:gd name="T42" fmla="*/ 4 w 52"/>
                <a:gd name="T43" fmla="*/ 194 h 329"/>
                <a:gd name="T44" fmla="*/ 2 w 52"/>
                <a:gd name="T45" fmla="*/ 138 h 329"/>
                <a:gd name="T46" fmla="*/ 0 w 52"/>
                <a:gd name="T47" fmla="*/ 73 h 329"/>
                <a:gd name="T48" fmla="*/ 0 w 52"/>
                <a:gd name="T49" fmla="*/ 0 h 329"/>
                <a:gd name="T50" fmla="*/ 52 w 52"/>
                <a:gd name="T5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29">
                  <a:moveTo>
                    <a:pt x="52" y="0"/>
                  </a:moveTo>
                  <a:lnTo>
                    <a:pt x="52" y="0"/>
                  </a:lnTo>
                  <a:lnTo>
                    <a:pt x="52" y="73"/>
                  </a:lnTo>
                  <a:lnTo>
                    <a:pt x="51" y="138"/>
                  </a:lnTo>
                  <a:lnTo>
                    <a:pt x="47" y="194"/>
                  </a:lnTo>
                  <a:lnTo>
                    <a:pt x="44" y="241"/>
                  </a:lnTo>
                  <a:lnTo>
                    <a:pt x="41" y="279"/>
                  </a:lnTo>
                  <a:lnTo>
                    <a:pt x="36" y="307"/>
                  </a:lnTo>
                  <a:lnTo>
                    <a:pt x="34" y="316"/>
                  </a:lnTo>
                  <a:lnTo>
                    <a:pt x="31" y="323"/>
                  </a:lnTo>
                  <a:lnTo>
                    <a:pt x="28" y="327"/>
                  </a:lnTo>
                  <a:lnTo>
                    <a:pt x="27" y="328"/>
                  </a:lnTo>
                  <a:lnTo>
                    <a:pt x="26" y="329"/>
                  </a:lnTo>
                  <a:lnTo>
                    <a:pt x="26" y="329"/>
                  </a:lnTo>
                  <a:lnTo>
                    <a:pt x="24" y="328"/>
                  </a:lnTo>
                  <a:lnTo>
                    <a:pt x="23" y="327"/>
                  </a:lnTo>
                  <a:lnTo>
                    <a:pt x="21" y="323"/>
                  </a:lnTo>
                  <a:lnTo>
                    <a:pt x="18" y="316"/>
                  </a:lnTo>
                  <a:lnTo>
                    <a:pt x="16" y="306"/>
                  </a:lnTo>
                  <a:lnTo>
                    <a:pt x="11" y="279"/>
                  </a:lnTo>
                  <a:lnTo>
                    <a:pt x="7" y="241"/>
                  </a:lnTo>
                  <a:lnTo>
                    <a:pt x="4" y="194"/>
                  </a:lnTo>
                  <a:lnTo>
                    <a:pt x="2" y="138"/>
                  </a:lnTo>
                  <a:lnTo>
                    <a:pt x="0" y="73"/>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sp>
          <p:nvSpPr>
            <p:cNvPr id="41" name="Freeform 471"/>
            <p:cNvSpPr>
              <a:spLocks/>
            </p:cNvSpPr>
            <p:nvPr/>
          </p:nvSpPr>
          <p:spPr bwMode="auto">
            <a:xfrm>
              <a:off x="334662" y="3394803"/>
              <a:ext cx="19865" cy="120718"/>
            </a:xfrm>
            <a:custGeom>
              <a:avLst/>
              <a:gdLst>
                <a:gd name="T0" fmla="*/ 24 w 39"/>
                <a:gd name="T1" fmla="*/ 0 h 237"/>
                <a:gd name="T2" fmla="*/ 24 w 39"/>
                <a:gd name="T3" fmla="*/ 0 h 237"/>
                <a:gd name="T4" fmla="*/ 18 w 39"/>
                <a:gd name="T5" fmla="*/ 2 h 237"/>
                <a:gd name="T6" fmla="*/ 14 w 39"/>
                <a:gd name="T7" fmla="*/ 5 h 237"/>
                <a:gd name="T8" fmla="*/ 11 w 39"/>
                <a:gd name="T9" fmla="*/ 9 h 237"/>
                <a:gd name="T10" fmla="*/ 10 w 39"/>
                <a:gd name="T11" fmla="*/ 15 h 237"/>
                <a:gd name="T12" fmla="*/ 10 w 39"/>
                <a:gd name="T13" fmla="*/ 206 h 237"/>
                <a:gd name="T14" fmla="*/ 10 w 39"/>
                <a:gd name="T15" fmla="*/ 206 h 237"/>
                <a:gd name="T16" fmla="*/ 6 w 39"/>
                <a:gd name="T17" fmla="*/ 208 h 237"/>
                <a:gd name="T18" fmla="*/ 3 w 39"/>
                <a:gd name="T19" fmla="*/ 212 h 237"/>
                <a:gd name="T20" fmla="*/ 1 w 39"/>
                <a:gd name="T21" fmla="*/ 216 h 237"/>
                <a:gd name="T22" fmla="*/ 0 w 39"/>
                <a:gd name="T23" fmla="*/ 222 h 237"/>
                <a:gd name="T24" fmla="*/ 0 w 39"/>
                <a:gd name="T25" fmla="*/ 222 h 237"/>
                <a:gd name="T26" fmla="*/ 1 w 39"/>
                <a:gd name="T27" fmla="*/ 228 h 237"/>
                <a:gd name="T28" fmla="*/ 4 w 39"/>
                <a:gd name="T29" fmla="*/ 233 h 237"/>
                <a:gd name="T30" fmla="*/ 10 w 39"/>
                <a:gd name="T31" fmla="*/ 236 h 237"/>
                <a:gd name="T32" fmla="*/ 13 w 39"/>
                <a:gd name="T33" fmla="*/ 237 h 237"/>
                <a:gd name="T34" fmla="*/ 15 w 39"/>
                <a:gd name="T35" fmla="*/ 237 h 237"/>
                <a:gd name="T36" fmla="*/ 15 w 39"/>
                <a:gd name="T37" fmla="*/ 237 h 237"/>
                <a:gd name="T38" fmla="*/ 21 w 39"/>
                <a:gd name="T39" fmla="*/ 236 h 237"/>
                <a:gd name="T40" fmla="*/ 26 w 39"/>
                <a:gd name="T41" fmla="*/ 233 h 237"/>
                <a:gd name="T42" fmla="*/ 29 w 39"/>
                <a:gd name="T43" fmla="*/ 229 h 237"/>
                <a:gd name="T44" fmla="*/ 31 w 39"/>
                <a:gd name="T45" fmla="*/ 223 h 237"/>
                <a:gd name="T46" fmla="*/ 31 w 39"/>
                <a:gd name="T47" fmla="*/ 223 h 237"/>
                <a:gd name="T48" fmla="*/ 34 w 39"/>
                <a:gd name="T49" fmla="*/ 220 h 237"/>
                <a:gd name="T50" fmla="*/ 36 w 39"/>
                <a:gd name="T51" fmla="*/ 217 h 237"/>
                <a:gd name="T52" fmla="*/ 38 w 39"/>
                <a:gd name="T53" fmla="*/ 214 h 237"/>
                <a:gd name="T54" fmla="*/ 39 w 39"/>
                <a:gd name="T55" fmla="*/ 210 h 237"/>
                <a:gd name="T56" fmla="*/ 39 w 39"/>
                <a:gd name="T57" fmla="*/ 15 h 237"/>
                <a:gd name="T58" fmla="*/ 39 w 39"/>
                <a:gd name="T59" fmla="*/ 15 h 237"/>
                <a:gd name="T60" fmla="*/ 37 w 39"/>
                <a:gd name="T61" fmla="*/ 9 h 237"/>
                <a:gd name="T62" fmla="*/ 35 w 39"/>
                <a:gd name="T63" fmla="*/ 5 h 237"/>
                <a:gd name="T64" fmla="*/ 30 w 39"/>
                <a:gd name="T65" fmla="*/ 2 h 237"/>
                <a:gd name="T66" fmla="*/ 24 w 39"/>
                <a:gd name="T67" fmla="*/ 0 h 237"/>
                <a:gd name="T68" fmla="*/ 24 w 39"/>
                <a:gd name="T6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237">
                  <a:moveTo>
                    <a:pt x="24" y="0"/>
                  </a:moveTo>
                  <a:lnTo>
                    <a:pt x="24" y="0"/>
                  </a:lnTo>
                  <a:lnTo>
                    <a:pt x="18" y="2"/>
                  </a:lnTo>
                  <a:lnTo>
                    <a:pt x="14" y="5"/>
                  </a:lnTo>
                  <a:lnTo>
                    <a:pt x="11" y="9"/>
                  </a:lnTo>
                  <a:lnTo>
                    <a:pt x="10" y="15"/>
                  </a:lnTo>
                  <a:lnTo>
                    <a:pt x="10" y="206"/>
                  </a:lnTo>
                  <a:lnTo>
                    <a:pt x="10" y="206"/>
                  </a:lnTo>
                  <a:lnTo>
                    <a:pt x="6" y="208"/>
                  </a:lnTo>
                  <a:lnTo>
                    <a:pt x="3" y="212"/>
                  </a:lnTo>
                  <a:lnTo>
                    <a:pt x="1" y="216"/>
                  </a:lnTo>
                  <a:lnTo>
                    <a:pt x="0" y="222"/>
                  </a:lnTo>
                  <a:lnTo>
                    <a:pt x="0" y="222"/>
                  </a:lnTo>
                  <a:lnTo>
                    <a:pt x="1" y="228"/>
                  </a:lnTo>
                  <a:lnTo>
                    <a:pt x="4" y="233"/>
                  </a:lnTo>
                  <a:lnTo>
                    <a:pt x="10" y="236"/>
                  </a:lnTo>
                  <a:lnTo>
                    <a:pt x="13" y="237"/>
                  </a:lnTo>
                  <a:lnTo>
                    <a:pt x="15" y="237"/>
                  </a:lnTo>
                  <a:lnTo>
                    <a:pt x="15" y="237"/>
                  </a:lnTo>
                  <a:lnTo>
                    <a:pt x="21" y="236"/>
                  </a:lnTo>
                  <a:lnTo>
                    <a:pt x="26" y="233"/>
                  </a:lnTo>
                  <a:lnTo>
                    <a:pt x="29" y="229"/>
                  </a:lnTo>
                  <a:lnTo>
                    <a:pt x="31" y="223"/>
                  </a:lnTo>
                  <a:lnTo>
                    <a:pt x="31" y="223"/>
                  </a:lnTo>
                  <a:lnTo>
                    <a:pt x="34" y="220"/>
                  </a:lnTo>
                  <a:lnTo>
                    <a:pt x="36" y="217"/>
                  </a:lnTo>
                  <a:lnTo>
                    <a:pt x="38" y="214"/>
                  </a:lnTo>
                  <a:lnTo>
                    <a:pt x="39" y="210"/>
                  </a:lnTo>
                  <a:lnTo>
                    <a:pt x="39" y="15"/>
                  </a:lnTo>
                  <a:lnTo>
                    <a:pt x="39" y="15"/>
                  </a:lnTo>
                  <a:lnTo>
                    <a:pt x="37" y="9"/>
                  </a:lnTo>
                  <a:lnTo>
                    <a:pt x="35" y="5"/>
                  </a:lnTo>
                  <a:lnTo>
                    <a:pt x="30" y="2"/>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sp>
          <p:nvSpPr>
            <p:cNvPr id="42" name="Freeform 472"/>
            <p:cNvSpPr>
              <a:spLocks/>
            </p:cNvSpPr>
            <p:nvPr/>
          </p:nvSpPr>
          <p:spPr bwMode="auto">
            <a:xfrm>
              <a:off x="363696" y="3384107"/>
              <a:ext cx="30561" cy="134470"/>
            </a:xfrm>
            <a:custGeom>
              <a:avLst/>
              <a:gdLst>
                <a:gd name="T0" fmla="*/ 61 w 61"/>
                <a:gd name="T1" fmla="*/ 264 h 264"/>
                <a:gd name="T2" fmla="*/ 61 w 61"/>
                <a:gd name="T3" fmla="*/ 19 h 264"/>
                <a:gd name="T4" fmla="*/ 61 w 61"/>
                <a:gd name="T5" fmla="*/ 19 h 264"/>
                <a:gd name="T6" fmla="*/ 61 w 61"/>
                <a:gd name="T7" fmla="*/ 15 h 264"/>
                <a:gd name="T8" fmla="*/ 59 w 61"/>
                <a:gd name="T9" fmla="*/ 12 h 264"/>
                <a:gd name="T10" fmla="*/ 58 w 61"/>
                <a:gd name="T11" fmla="*/ 9 h 264"/>
                <a:gd name="T12" fmla="*/ 56 w 61"/>
                <a:gd name="T13" fmla="*/ 5 h 264"/>
                <a:gd name="T14" fmla="*/ 52 w 61"/>
                <a:gd name="T15" fmla="*/ 3 h 264"/>
                <a:gd name="T16" fmla="*/ 49 w 61"/>
                <a:gd name="T17" fmla="*/ 1 h 264"/>
                <a:gd name="T18" fmla="*/ 45 w 61"/>
                <a:gd name="T19" fmla="*/ 0 h 264"/>
                <a:gd name="T20" fmla="*/ 42 w 61"/>
                <a:gd name="T21" fmla="*/ 0 h 264"/>
                <a:gd name="T22" fmla="*/ 42 w 61"/>
                <a:gd name="T23" fmla="*/ 0 h 264"/>
                <a:gd name="T24" fmla="*/ 21 w 61"/>
                <a:gd name="T25" fmla="*/ 0 h 264"/>
                <a:gd name="T26" fmla="*/ 21 w 61"/>
                <a:gd name="T27" fmla="*/ 0 h 264"/>
                <a:gd name="T28" fmla="*/ 16 w 61"/>
                <a:gd name="T29" fmla="*/ 0 h 264"/>
                <a:gd name="T30" fmla="*/ 13 w 61"/>
                <a:gd name="T31" fmla="*/ 1 h 264"/>
                <a:gd name="T32" fmla="*/ 9 w 61"/>
                <a:gd name="T33" fmla="*/ 3 h 264"/>
                <a:gd name="T34" fmla="*/ 7 w 61"/>
                <a:gd name="T35" fmla="*/ 5 h 264"/>
                <a:gd name="T36" fmla="*/ 5 w 61"/>
                <a:gd name="T37" fmla="*/ 9 h 264"/>
                <a:gd name="T38" fmla="*/ 2 w 61"/>
                <a:gd name="T39" fmla="*/ 12 h 264"/>
                <a:gd name="T40" fmla="*/ 1 w 61"/>
                <a:gd name="T41" fmla="*/ 15 h 264"/>
                <a:gd name="T42" fmla="*/ 0 w 61"/>
                <a:gd name="T43" fmla="*/ 19 h 264"/>
                <a:gd name="T44" fmla="*/ 0 w 61"/>
                <a:gd name="T45" fmla="*/ 19 h 264"/>
                <a:gd name="T46" fmla="*/ 0 w 61"/>
                <a:gd name="T47" fmla="*/ 264 h 264"/>
                <a:gd name="T48" fmla="*/ 61 w 61"/>
                <a:gd name="T4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264">
                  <a:moveTo>
                    <a:pt x="61" y="264"/>
                  </a:moveTo>
                  <a:lnTo>
                    <a:pt x="61" y="19"/>
                  </a:lnTo>
                  <a:lnTo>
                    <a:pt x="61" y="19"/>
                  </a:lnTo>
                  <a:lnTo>
                    <a:pt x="61" y="15"/>
                  </a:lnTo>
                  <a:lnTo>
                    <a:pt x="59" y="12"/>
                  </a:lnTo>
                  <a:lnTo>
                    <a:pt x="58" y="9"/>
                  </a:lnTo>
                  <a:lnTo>
                    <a:pt x="56" y="5"/>
                  </a:lnTo>
                  <a:lnTo>
                    <a:pt x="52" y="3"/>
                  </a:lnTo>
                  <a:lnTo>
                    <a:pt x="49" y="1"/>
                  </a:lnTo>
                  <a:lnTo>
                    <a:pt x="45" y="0"/>
                  </a:lnTo>
                  <a:lnTo>
                    <a:pt x="42" y="0"/>
                  </a:lnTo>
                  <a:lnTo>
                    <a:pt x="42" y="0"/>
                  </a:lnTo>
                  <a:lnTo>
                    <a:pt x="21" y="0"/>
                  </a:lnTo>
                  <a:lnTo>
                    <a:pt x="21" y="0"/>
                  </a:lnTo>
                  <a:lnTo>
                    <a:pt x="16" y="0"/>
                  </a:lnTo>
                  <a:lnTo>
                    <a:pt x="13" y="1"/>
                  </a:lnTo>
                  <a:lnTo>
                    <a:pt x="9" y="3"/>
                  </a:lnTo>
                  <a:lnTo>
                    <a:pt x="7" y="5"/>
                  </a:lnTo>
                  <a:lnTo>
                    <a:pt x="5" y="9"/>
                  </a:lnTo>
                  <a:lnTo>
                    <a:pt x="2" y="12"/>
                  </a:lnTo>
                  <a:lnTo>
                    <a:pt x="1" y="15"/>
                  </a:lnTo>
                  <a:lnTo>
                    <a:pt x="0" y="19"/>
                  </a:lnTo>
                  <a:lnTo>
                    <a:pt x="0" y="19"/>
                  </a:lnTo>
                  <a:lnTo>
                    <a:pt x="0" y="264"/>
                  </a:lnTo>
                  <a:lnTo>
                    <a:pt x="6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grpSp>
      <p:pic>
        <p:nvPicPr>
          <p:cNvPr id="6" name="Graphic 5" descr="Eye">
            <a:extLst>
              <a:ext uri="{FF2B5EF4-FFF2-40B4-BE49-F238E27FC236}">
                <a16:creationId xmlns:a16="http://schemas.microsoft.com/office/drawing/2014/main" id="{DFCCF6EF-3D91-44CC-86A1-E30AF074D8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2167" y="5378144"/>
            <a:ext cx="913448" cy="913448"/>
          </a:xfrm>
          <a:prstGeom prst="rect">
            <a:avLst/>
          </a:prstGeom>
        </p:spPr>
      </p:pic>
      <p:pic>
        <p:nvPicPr>
          <p:cNvPr id="8" name="Graphic 7" descr="Brain">
            <a:extLst>
              <a:ext uri="{FF2B5EF4-FFF2-40B4-BE49-F238E27FC236}">
                <a16:creationId xmlns:a16="http://schemas.microsoft.com/office/drawing/2014/main" id="{73629F7C-FA07-414B-8253-BF5E9A61E9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9805" y="5378144"/>
            <a:ext cx="913448" cy="913448"/>
          </a:xfrm>
          <a:prstGeom prst="rect">
            <a:avLst/>
          </a:prstGeom>
        </p:spPr>
      </p:pic>
      <p:pic>
        <p:nvPicPr>
          <p:cNvPr id="10" name="Graphic 9" descr="Paint brush">
            <a:extLst>
              <a:ext uri="{FF2B5EF4-FFF2-40B4-BE49-F238E27FC236}">
                <a16:creationId xmlns:a16="http://schemas.microsoft.com/office/drawing/2014/main" id="{AAA04AE9-0463-4FC0-BC78-BD40FD285D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7349409">
            <a:off x="6601725" y="5289406"/>
            <a:ext cx="711750" cy="711750"/>
          </a:xfrm>
          <a:prstGeom prst="rect">
            <a:avLst/>
          </a:prstGeom>
        </p:spPr>
      </p:pic>
      <p:pic>
        <p:nvPicPr>
          <p:cNvPr id="12" name="Graphic 11" descr="Pencil">
            <a:extLst>
              <a:ext uri="{FF2B5EF4-FFF2-40B4-BE49-F238E27FC236}">
                <a16:creationId xmlns:a16="http://schemas.microsoft.com/office/drawing/2014/main" id="{106A0473-7992-48A1-A710-0018F555A6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36091" y="5459697"/>
            <a:ext cx="690806" cy="690806"/>
          </a:xfrm>
          <a:prstGeom prst="rect">
            <a:avLst/>
          </a:prstGeom>
        </p:spPr>
      </p:pic>
      <p:pic>
        <p:nvPicPr>
          <p:cNvPr id="14" name="Graphic 13" descr="Lightbulb and pencil">
            <a:extLst>
              <a:ext uri="{FF2B5EF4-FFF2-40B4-BE49-F238E27FC236}">
                <a16:creationId xmlns:a16="http://schemas.microsoft.com/office/drawing/2014/main" id="{6D9D2D71-D04F-42B3-AC82-BDE9430BCB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98536" y="5309896"/>
            <a:ext cx="913448" cy="913448"/>
          </a:xfrm>
          <a:prstGeom prst="rect">
            <a:avLst/>
          </a:prstGeom>
        </p:spPr>
      </p:pic>
      <p:sp>
        <p:nvSpPr>
          <p:cNvPr id="3" name="TextBox 2">
            <a:extLst>
              <a:ext uri="{FF2B5EF4-FFF2-40B4-BE49-F238E27FC236}">
                <a16:creationId xmlns:a16="http://schemas.microsoft.com/office/drawing/2014/main" id="{30638481-6195-4F85-917A-05A4D916E8E8}"/>
              </a:ext>
            </a:extLst>
          </p:cNvPr>
          <p:cNvSpPr txBox="1"/>
          <p:nvPr/>
        </p:nvSpPr>
        <p:spPr>
          <a:xfrm>
            <a:off x="2677339" y="2823499"/>
            <a:ext cx="12852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 og ekspertintervju</a:t>
            </a:r>
          </a:p>
        </p:txBody>
      </p:sp>
      <p:sp>
        <p:nvSpPr>
          <p:cNvPr id="25" name="TextBox 24">
            <a:extLst>
              <a:ext uri="{FF2B5EF4-FFF2-40B4-BE49-F238E27FC236}">
                <a16:creationId xmlns:a16="http://schemas.microsoft.com/office/drawing/2014/main" id="{DE83DBB4-2B40-4BF8-A389-89FA472DDD55}"/>
              </a:ext>
            </a:extLst>
          </p:cNvPr>
          <p:cNvSpPr txBox="1"/>
          <p:nvPr/>
        </p:nvSpPr>
        <p:spPr>
          <a:xfrm>
            <a:off x="2041382" y="3754266"/>
            <a:ext cx="12061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Fakta og statistikk</a:t>
            </a:r>
          </a:p>
        </p:txBody>
      </p:sp>
      <p:sp>
        <p:nvSpPr>
          <p:cNvPr id="29" name="TextBox 28">
            <a:extLst>
              <a:ext uri="{FF2B5EF4-FFF2-40B4-BE49-F238E27FC236}">
                <a16:creationId xmlns:a16="http://schemas.microsoft.com/office/drawing/2014/main" id="{D743793D-0092-43F7-B167-639FDC46997D}"/>
              </a:ext>
            </a:extLst>
          </p:cNvPr>
          <p:cNvSpPr txBox="1"/>
          <p:nvPr/>
        </p:nvSpPr>
        <p:spPr>
          <a:xfrm>
            <a:off x="2784049" y="436227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SWOT-analyse</a:t>
            </a:r>
          </a:p>
        </p:txBody>
      </p:sp>
      <p:sp>
        <p:nvSpPr>
          <p:cNvPr id="34" name="TextBox 33">
            <a:extLst>
              <a:ext uri="{FF2B5EF4-FFF2-40B4-BE49-F238E27FC236}">
                <a16:creationId xmlns:a16="http://schemas.microsoft.com/office/drawing/2014/main" id="{D30BC795-7D14-40CD-9FD8-8F7A2179165C}"/>
              </a:ext>
            </a:extLst>
          </p:cNvPr>
          <p:cNvSpPr txBox="1"/>
          <p:nvPr/>
        </p:nvSpPr>
        <p:spPr>
          <a:xfrm>
            <a:off x="3156107" y="499934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World Cafe</a:t>
            </a:r>
          </a:p>
        </p:txBody>
      </p:sp>
      <p:sp>
        <p:nvSpPr>
          <p:cNvPr id="35" name="TextBox 34">
            <a:extLst>
              <a:ext uri="{FF2B5EF4-FFF2-40B4-BE49-F238E27FC236}">
                <a16:creationId xmlns:a16="http://schemas.microsoft.com/office/drawing/2014/main" id="{0A926448-CE03-4346-99E9-5DD3D09C0EA8}"/>
              </a:ext>
            </a:extLst>
          </p:cNvPr>
          <p:cNvSpPr txBox="1"/>
          <p:nvPr/>
        </p:nvSpPr>
        <p:spPr>
          <a:xfrm>
            <a:off x="7605760" y="2759538"/>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Brainstorming</a:t>
            </a:r>
          </a:p>
        </p:txBody>
      </p:sp>
      <p:sp>
        <p:nvSpPr>
          <p:cNvPr id="36" name="TextBox 35">
            <a:extLst>
              <a:ext uri="{FF2B5EF4-FFF2-40B4-BE49-F238E27FC236}">
                <a16:creationId xmlns:a16="http://schemas.microsoft.com/office/drawing/2014/main" id="{F0AADA92-558D-489C-B901-32B61C88D52D}"/>
              </a:ext>
            </a:extLst>
          </p:cNvPr>
          <p:cNvSpPr txBox="1"/>
          <p:nvPr/>
        </p:nvSpPr>
        <p:spPr>
          <a:xfrm>
            <a:off x="6957600" y="3389662"/>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Idebygging</a:t>
            </a:r>
          </a:p>
        </p:txBody>
      </p:sp>
      <p:sp>
        <p:nvSpPr>
          <p:cNvPr id="37" name="TextBox 36">
            <a:extLst>
              <a:ext uri="{FF2B5EF4-FFF2-40B4-BE49-F238E27FC236}">
                <a16:creationId xmlns:a16="http://schemas.microsoft.com/office/drawing/2014/main" id="{59663C15-B485-4FF8-890A-B3505EBE06A3}"/>
              </a:ext>
            </a:extLst>
          </p:cNvPr>
          <p:cNvSpPr txBox="1"/>
          <p:nvPr/>
        </p:nvSpPr>
        <p:spPr>
          <a:xfrm>
            <a:off x="4180757" y="2679709"/>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Dra ut essensen</a:t>
            </a:r>
          </a:p>
        </p:txBody>
      </p:sp>
      <p:sp>
        <p:nvSpPr>
          <p:cNvPr id="38" name="TextBox 37">
            <a:extLst>
              <a:ext uri="{FF2B5EF4-FFF2-40B4-BE49-F238E27FC236}">
                <a16:creationId xmlns:a16="http://schemas.microsoft.com/office/drawing/2014/main" id="{BE55272C-BBC3-4D7E-BFE4-3FF22EB87038}"/>
              </a:ext>
            </a:extLst>
          </p:cNvPr>
          <p:cNvSpPr txBox="1"/>
          <p:nvPr/>
        </p:nvSpPr>
        <p:spPr>
          <a:xfrm>
            <a:off x="2901848" y="3314475"/>
            <a:ext cx="10887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Zoom ut – Zoom inn</a:t>
            </a:r>
          </a:p>
        </p:txBody>
      </p:sp>
      <p:sp>
        <p:nvSpPr>
          <p:cNvPr id="43" name="TextBox 42">
            <a:extLst>
              <a:ext uri="{FF2B5EF4-FFF2-40B4-BE49-F238E27FC236}">
                <a16:creationId xmlns:a16="http://schemas.microsoft.com/office/drawing/2014/main" id="{F3CCA0BC-0F2A-45BC-9F18-07A0261862E2}"/>
              </a:ext>
            </a:extLst>
          </p:cNvPr>
          <p:cNvSpPr txBox="1"/>
          <p:nvPr/>
        </p:nvSpPr>
        <p:spPr>
          <a:xfrm>
            <a:off x="4286777" y="4115959"/>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Personas</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D4B58947-DCA6-4254-AF4F-DD25F74797A4}"/>
              </a:ext>
            </a:extLst>
          </p:cNvPr>
          <p:cNvSpPr txBox="1"/>
          <p:nvPr/>
        </p:nvSpPr>
        <p:spPr>
          <a:xfrm>
            <a:off x="5790357" y="3699991"/>
            <a:ext cx="133103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Hvordan kan vi?</a:t>
            </a:r>
          </a:p>
        </p:txBody>
      </p:sp>
      <p:sp>
        <p:nvSpPr>
          <p:cNvPr id="45" name="TextBox 44">
            <a:extLst>
              <a:ext uri="{FF2B5EF4-FFF2-40B4-BE49-F238E27FC236}">
                <a16:creationId xmlns:a16="http://schemas.microsoft.com/office/drawing/2014/main" id="{DFB27C6F-605B-4D6E-BAB9-3529B1E448D1}"/>
              </a:ext>
            </a:extLst>
          </p:cNvPr>
          <p:cNvSpPr txBox="1"/>
          <p:nvPr/>
        </p:nvSpPr>
        <p:spPr>
          <a:xfrm>
            <a:off x="7495554" y="382459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Brainwriting</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7B5135D3-4A0B-4097-970B-FE92FB359BEC}"/>
              </a:ext>
            </a:extLst>
          </p:cNvPr>
          <p:cNvSpPr txBox="1"/>
          <p:nvPr/>
        </p:nvSpPr>
        <p:spPr>
          <a:xfrm>
            <a:off x="8855113" y="2759538"/>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Brukerreise</a:t>
            </a:r>
          </a:p>
        </p:txBody>
      </p:sp>
      <p:sp>
        <p:nvSpPr>
          <p:cNvPr id="47" name="TextBox 46">
            <a:extLst>
              <a:ext uri="{FF2B5EF4-FFF2-40B4-BE49-F238E27FC236}">
                <a16:creationId xmlns:a16="http://schemas.microsoft.com/office/drawing/2014/main" id="{E851D172-A6C9-4938-A0CA-83CACF8ADCA8}"/>
              </a:ext>
            </a:extLst>
          </p:cNvPr>
          <p:cNvSpPr txBox="1"/>
          <p:nvPr/>
        </p:nvSpPr>
        <p:spPr>
          <a:xfrm>
            <a:off x="9008199" y="3299207"/>
            <a:ext cx="1299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Prototyping</a:t>
            </a:r>
          </a:p>
        </p:txBody>
      </p:sp>
      <p:sp>
        <p:nvSpPr>
          <p:cNvPr id="48" name="TextBox 47">
            <a:extLst>
              <a:ext uri="{FF2B5EF4-FFF2-40B4-BE49-F238E27FC236}">
                <a16:creationId xmlns:a16="http://schemas.microsoft.com/office/drawing/2014/main" id="{810D0BD4-CA34-4C43-B54D-89349B4A24D1}"/>
              </a:ext>
            </a:extLst>
          </p:cNvPr>
          <p:cNvSpPr txBox="1"/>
          <p:nvPr/>
        </p:nvSpPr>
        <p:spPr>
          <a:xfrm>
            <a:off x="9080462" y="4048174"/>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Storyboarding</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679A5515-0A7F-47AA-8C86-9155FB80D7F7}"/>
              </a:ext>
            </a:extLst>
          </p:cNvPr>
          <p:cNvSpPr txBox="1"/>
          <p:nvPr/>
        </p:nvSpPr>
        <p:spPr>
          <a:xfrm>
            <a:off x="7284497" y="4412340"/>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Crazy 8’s</a:t>
            </a:r>
          </a:p>
        </p:txBody>
      </p:sp>
      <p:sp>
        <p:nvSpPr>
          <p:cNvPr id="50" name="TextBox 49">
            <a:extLst>
              <a:ext uri="{FF2B5EF4-FFF2-40B4-BE49-F238E27FC236}">
                <a16:creationId xmlns:a16="http://schemas.microsoft.com/office/drawing/2014/main" id="{48A6CE28-8F9F-4AF1-A8EF-74FF5F625AC5}"/>
              </a:ext>
            </a:extLst>
          </p:cNvPr>
          <p:cNvSpPr txBox="1"/>
          <p:nvPr/>
        </p:nvSpPr>
        <p:spPr>
          <a:xfrm>
            <a:off x="8751070" y="4582507"/>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Brukertesting</a:t>
            </a:r>
          </a:p>
        </p:txBody>
      </p:sp>
      <p:sp>
        <p:nvSpPr>
          <p:cNvPr id="51" name="TextBox 50">
            <a:extLst>
              <a:ext uri="{FF2B5EF4-FFF2-40B4-BE49-F238E27FC236}">
                <a16:creationId xmlns:a16="http://schemas.microsoft.com/office/drawing/2014/main" id="{C5C270C0-4F35-4D52-BAFB-C3D0D2774AF5}"/>
              </a:ext>
            </a:extLst>
          </p:cNvPr>
          <p:cNvSpPr txBox="1"/>
          <p:nvPr/>
        </p:nvSpPr>
        <p:spPr>
          <a:xfrm>
            <a:off x="9955260" y="3673470"/>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Roadmap</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C5C33B8B-874A-47FA-8254-3CBA675B10E7}"/>
              </a:ext>
            </a:extLst>
          </p:cNvPr>
          <p:cNvSpPr txBox="1"/>
          <p:nvPr/>
        </p:nvSpPr>
        <p:spPr>
          <a:xfrm>
            <a:off x="7688912" y="4915331"/>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Røffe utkast</a:t>
            </a:r>
          </a:p>
        </p:txBody>
      </p:sp>
      <p:sp>
        <p:nvSpPr>
          <p:cNvPr id="53" name="TextBox 52">
            <a:extLst>
              <a:ext uri="{FF2B5EF4-FFF2-40B4-BE49-F238E27FC236}">
                <a16:creationId xmlns:a16="http://schemas.microsoft.com/office/drawing/2014/main" id="{1A912909-C3E1-40B1-94B3-303A2765D31A}"/>
              </a:ext>
            </a:extLst>
          </p:cNvPr>
          <p:cNvSpPr txBox="1"/>
          <p:nvPr/>
        </p:nvSpPr>
        <p:spPr>
          <a:xfrm>
            <a:off x="3031579" y="3977460"/>
            <a:ext cx="128529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Observasjon</a:t>
            </a:r>
          </a:p>
        </p:txBody>
      </p:sp>
      <p:sp>
        <p:nvSpPr>
          <p:cNvPr id="54" name="TextBox 53">
            <a:extLst>
              <a:ext uri="{FF2B5EF4-FFF2-40B4-BE49-F238E27FC236}">
                <a16:creationId xmlns:a16="http://schemas.microsoft.com/office/drawing/2014/main" id="{E218F982-E00C-4E47-8DB4-4BD68D1CF785}"/>
              </a:ext>
            </a:extLst>
          </p:cNvPr>
          <p:cNvSpPr txBox="1"/>
          <p:nvPr/>
        </p:nvSpPr>
        <p:spPr>
          <a:xfrm>
            <a:off x="4638054" y="3572219"/>
            <a:ext cx="12061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Ønsker og utfordringer</a:t>
            </a:r>
          </a:p>
        </p:txBody>
      </p:sp>
      <p:sp>
        <p:nvSpPr>
          <p:cNvPr id="55" name="TextBox 54">
            <a:extLst>
              <a:ext uri="{FF2B5EF4-FFF2-40B4-BE49-F238E27FC236}">
                <a16:creationId xmlns:a16="http://schemas.microsoft.com/office/drawing/2014/main" id="{22CA30ED-28E7-4D35-AD63-3E0CB88C24C1}"/>
              </a:ext>
            </a:extLst>
          </p:cNvPr>
          <p:cNvSpPr txBox="1"/>
          <p:nvPr/>
        </p:nvSpPr>
        <p:spPr>
          <a:xfrm>
            <a:off x="4458342" y="310472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PMI</a:t>
            </a:r>
          </a:p>
        </p:txBody>
      </p:sp>
      <p:sp>
        <p:nvSpPr>
          <p:cNvPr id="59" name="Title 1">
            <a:extLst>
              <a:ext uri="{FF2B5EF4-FFF2-40B4-BE49-F238E27FC236}">
                <a16:creationId xmlns:a16="http://schemas.microsoft.com/office/drawing/2014/main" id="{3565611C-A940-432B-ADED-6300FE8EEC12}"/>
              </a:ext>
            </a:extLst>
          </p:cNvPr>
          <p:cNvSpPr txBox="1">
            <a:spLocks/>
          </p:cNvSpPr>
          <p:nvPr/>
        </p:nvSpPr>
        <p:spPr>
          <a:xfrm>
            <a:off x="535796" y="439140"/>
            <a:ext cx="9525421" cy="769441"/>
          </a:xfrm>
          <a:prstGeom prst="rect">
            <a:avLst/>
          </a:prstGeom>
        </p:spPr>
        <p:txBody>
          <a:bodyPr vert="horz" wrap="square" lIns="91440" tIns="45720" rIns="91440" bIns="45720" rtlCol="0" anchor="ctr" anchorCtr="0">
            <a:spAutoFit/>
          </a:bodyPr>
          <a:lstStyle>
            <a:lvl1pPr algn="l" defTabSz="609585" rtl="0" eaLnBrk="1" latinLnBrk="0" hangingPunct="1">
              <a:spcBef>
                <a:spcPts val="800"/>
              </a:spcBef>
              <a:buNone/>
              <a:defRPr sz="3200" b="1" i="0" kern="1200">
                <a:solidFill>
                  <a:schemeClr val="accent2"/>
                </a:solidFill>
                <a:latin typeface="Segoe UI"/>
                <a:ea typeface="+mj-ea"/>
                <a:cs typeface="Segoe UI"/>
              </a:defRPr>
            </a:lvl1pPr>
          </a:lstStyle>
          <a:p>
            <a:r>
              <a:rPr lang="nb-NO" sz="4400">
                <a:solidFill>
                  <a:schemeClr val="tx1"/>
                </a:solidFill>
              </a:rPr>
              <a:t>Vi har sprintet i to dager!</a:t>
            </a:r>
            <a:endParaRPr lang="nb-NO" sz="3600">
              <a:solidFill>
                <a:schemeClr val="tx1"/>
              </a:solidFill>
            </a:endParaRPr>
          </a:p>
        </p:txBody>
      </p:sp>
      <p:sp>
        <p:nvSpPr>
          <p:cNvPr id="17" name="TextBox 16">
            <a:extLst>
              <a:ext uri="{FF2B5EF4-FFF2-40B4-BE49-F238E27FC236}">
                <a16:creationId xmlns:a16="http://schemas.microsoft.com/office/drawing/2014/main" id="{C2CD8623-E88F-45F0-9BB1-0F1093DC9840}"/>
              </a:ext>
            </a:extLst>
          </p:cNvPr>
          <p:cNvSpPr txBox="1"/>
          <p:nvPr/>
        </p:nvSpPr>
        <p:spPr>
          <a:xfrm>
            <a:off x="7828302" y="902574"/>
            <a:ext cx="1056700" cy="369332"/>
          </a:xfrm>
          <a:prstGeom prst="rect">
            <a:avLst/>
          </a:prstGeom>
          <a:noFill/>
        </p:spPr>
        <p:txBody>
          <a:bodyPr wrap="none" rtlCol="0">
            <a:spAutoFit/>
          </a:bodyPr>
          <a:lstStyle/>
          <a:p>
            <a:r>
              <a:rPr lang="en-GB"/>
              <a:t>Her er vi</a:t>
            </a:r>
          </a:p>
        </p:txBody>
      </p:sp>
    </p:spTree>
    <p:extLst>
      <p:ext uri="{BB962C8B-B14F-4D97-AF65-F5344CB8AC3E}">
        <p14:creationId xmlns:p14="http://schemas.microsoft.com/office/powerpoint/2010/main" val="154113878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9" grpId="0"/>
      <p:bldP spid="34" grpId="0"/>
      <p:bldP spid="35" grpId="0"/>
      <p:bldP spid="36" grpId="0"/>
      <p:bldP spid="37" grpId="0"/>
      <p:bldP spid="38"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klær, vegg, person, innendørs&#10;&#10;Automatisk generert beskrivelse">
            <a:extLst>
              <a:ext uri="{FF2B5EF4-FFF2-40B4-BE49-F238E27FC236}">
                <a16:creationId xmlns:a16="http://schemas.microsoft.com/office/drawing/2014/main" id="{13EB4E28-D527-5DE1-FC04-7264FC96A44B}"/>
              </a:ext>
            </a:extLst>
          </p:cNvPr>
          <p:cNvPicPr>
            <a:picLocks noChangeAspect="1"/>
          </p:cNvPicPr>
          <p:nvPr/>
        </p:nvPicPr>
        <p:blipFill>
          <a:blip r:embed="rId5"/>
          <a:stretch>
            <a:fillRect/>
          </a:stretch>
        </p:blipFill>
        <p:spPr>
          <a:xfrm>
            <a:off x="-50800" y="0"/>
            <a:ext cx="5605015" cy="4358342"/>
          </a:xfrm>
          <a:prstGeom prst="rect">
            <a:avLst/>
          </a:prstGeom>
        </p:spPr>
      </p:pic>
      <p:graphicFrame>
        <p:nvGraphicFramePr>
          <p:cNvPr id="27" name="Object 26" hidden="1"/>
          <p:cNvGraphicFramePr>
            <a:graphicFrameLocks noChangeAspect="1"/>
          </p:cNvGraphicFramePr>
          <p:nvPr>
            <p:custDataLst>
              <p:tags r:id="rId1"/>
            </p:custDataLst>
          </p:nvPr>
        </p:nvGraphicFramePr>
        <p:xfrm>
          <a:off x="7931" y="5156"/>
          <a:ext cx="1585" cy="1585"/>
        </p:xfrm>
        <a:graphic>
          <a:graphicData uri="http://schemas.openxmlformats.org/presentationml/2006/ole">
            <mc:AlternateContent xmlns:mc="http://schemas.openxmlformats.org/markup-compatibility/2006">
              <mc:Choice xmlns:v="urn:schemas-microsoft-com:vml" Requires="v">
                <p:oleObj name="think-cell Slide" r:id="rId6" imgW="592" imgH="588" progId="TCLayout.ActiveDocument.1">
                  <p:embed/>
                </p:oleObj>
              </mc:Choice>
              <mc:Fallback>
                <p:oleObj name="think-cell Slide" r:id="rId6" imgW="592" imgH="588" progId="TCLayout.ActiveDocument.1">
                  <p:embed/>
                  <p:pic>
                    <p:nvPicPr>
                      <p:cNvPr id="27" name="Object 26" hidden="1"/>
                      <p:cNvPicPr/>
                      <p:nvPr/>
                    </p:nvPicPr>
                    <p:blipFill>
                      <a:blip r:embed="rId7"/>
                      <a:stretch>
                        <a:fillRect/>
                      </a:stretch>
                    </p:blipFill>
                    <p:spPr>
                      <a:xfrm>
                        <a:off x="7931" y="5156"/>
                        <a:ext cx="1585" cy="1585"/>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37D1700-0031-4D32-89DD-774F6719F18B}"/>
              </a:ext>
            </a:extLst>
          </p:cNvPr>
          <p:cNvSpPr/>
          <p:nvPr>
            <p:custDataLst>
              <p:tags r:id="rId2"/>
            </p:custDataLst>
          </p:nvPr>
        </p:nvSpPr>
        <p:spPr>
          <a:xfrm>
            <a:off x="0" y="3568"/>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319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59" name="Title 1">
            <a:extLst>
              <a:ext uri="{FF2B5EF4-FFF2-40B4-BE49-F238E27FC236}">
                <a16:creationId xmlns:a16="http://schemas.microsoft.com/office/drawing/2014/main" id="{3565611C-A940-432B-ADED-6300FE8EEC12}"/>
              </a:ext>
            </a:extLst>
          </p:cNvPr>
          <p:cNvSpPr txBox="1">
            <a:spLocks/>
          </p:cNvSpPr>
          <p:nvPr/>
        </p:nvSpPr>
        <p:spPr>
          <a:xfrm>
            <a:off x="79886" y="-44760"/>
            <a:ext cx="9525421" cy="586957"/>
          </a:xfrm>
          <a:prstGeom prst="rect">
            <a:avLst/>
          </a:prstGeom>
        </p:spPr>
        <p:txBody>
          <a:bodyPr vert="horz" wrap="square" lIns="91440" tIns="45720" rIns="91440" bIns="45720" rtlCol="0" anchor="ctr" anchorCtr="0">
            <a:spAutoFit/>
          </a:bodyPr>
          <a:lstStyle>
            <a:lvl1pPr algn="l" defTabSz="609585" rtl="0" eaLnBrk="1" latinLnBrk="0" hangingPunct="1">
              <a:spcBef>
                <a:spcPts val="800"/>
              </a:spcBef>
              <a:buNone/>
              <a:defRPr sz="3200" b="1" i="0" kern="1200">
                <a:solidFill>
                  <a:schemeClr val="accent2"/>
                </a:solidFill>
                <a:latin typeface="Segoe UI"/>
                <a:ea typeface="+mj-ea"/>
                <a:cs typeface="Segoe UI"/>
              </a:defRPr>
            </a:lvl1pPr>
          </a:lstStyle>
          <a:p>
            <a:r>
              <a:rPr lang="nb-NO">
                <a:solidFill>
                  <a:schemeClr val="tx1"/>
                </a:solidFill>
              </a:rPr>
              <a:t>Vi har sprintet i to dager!</a:t>
            </a:r>
            <a:endParaRPr lang="nb-NO" sz="2400">
              <a:solidFill>
                <a:schemeClr val="tx1"/>
              </a:solidFill>
            </a:endParaRPr>
          </a:p>
        </p:txBody>
      </p:sp>
      <p:pic>
        <p:nvPicPr>
          <p:cNvPr id="6" name="Bilde 5" descr="Et bilde som inneholder klær, person, Menneskeansikt, vask&#10;&#10;Automatisk generert beskrivelse">
            <a:extLst>
              <a:ext uri="{FF2B5EF4-FFF2-40B4-BE49-F238E27FC236}">
                <a16:creationId xmlns:a16="http://schemas.microsoft.com/office/drawing/2014/main" id="{AF33706A-5B41-5D84-A7C4-7A4A74087348}"/>
              </a:ext>
            </a:extLst>
          </p:cNvPr>
          <p:cNvPicPr>
            <a:picLocks noChangeAspect="1"/>
          </p:cNvPicPr>
          <p:nvPr/>
        </p:nvPicPr>
        <p:blipFill>
          <a:blip r:embed="rId8"/>
          <a:stretch>
            <a:fillRect/>
          </a:stretch>
        </p:blipFill>
        <p:spPr>
          <a:xfrm rot="5400000">
            <a:off x="6191250" y="857250"/>
            <a:ext cx="6858000" cy="5143500"/>
          </a:xfrm>
          <a:prstGeom prst="rect">
            <a:avLst/>
          </a:prstGeom>
        </p:spPr>
      </p:pic>
      <p:pic>
        <p:nvPicPr>
          <p:cNvPr id="10" name="Bilde 9" descr="Et bilde som inneholder innendørs, klær, person, møbler&#10;&#10;Automatisk generert beskrivelse">
            <a:extLst>
              <a:ext uri="{FF2B5EF4-FFF2-40B4-BE49-F238E27FC236}">
                <a16:creationId xmlns:a16="http://schemas.microsoft.com/office/drawing/2014/main" id="{656066FA-BAE6-34D2-3C4D-1C1B25ABB6AA}"/>
              </a:ext>
            </a:extLst>
          </p:cNvPr>
          <p:cNvPicPr>
            <a:picLocks noChangeAspect="1"/>
          </p:cNvPicPr>
          <p:nvPr/>
        </p:nvPicPr>
        <p:blipFill>
          <a:blip r:embed="rId9"/>
          <a:stretch>
            <a:fillRect/>
          </a:stretch>
        </p:blipFill>
        <p:spPr>
          <a:xfrm>
            <a:off x="3982213" y="4300275"/>
            <a:ext cx="3726247" cy="2554524"/>
          </a:xfrm>
          <a:prstGeom prst="rect">
            <a:avLst/>
          </a:prstGeom>
        </p:spPr>
      </p:pic>
      <p:pic>
        <p:nvPicPr>
          <p:cNvPr id="16" name="Bilde 15" descr="Et bilde som inneholder klær, tekst, person, innendørs&#10;&#10;Automatisk generert beskrivelse">
            <a:extLst>
              <a:ext uri="{FF2B5EF4-FFF2-40B4-BE49-F238E27FC236}">
                <a16:creationId xmlns:a16="http://schemas.microsoft.com/office/drawing/2014/main" id="{5C59AA6B-4382-AF72-B81C-DB7354041C33}"/>
              </a:ext>
            </a:extLst>
          </p:cNvPr>
          <p:cNvPicPr>
            <a:picLocks noChangeAspect="1"/>
          </p:cNvPicPr>
          <p:nvPr/>
        </p:nvPicPr>
        <p:blipFill>
          <a:blip r:embed="rId10"/>
          <a:stretch>
            <a:fillRect/>
          </a:stretch>
        </p:blipFill>
        <p:spPr>
          <a:xfrm>
            <a:off x="0" y="3947886"/>
            <a:ext cx="3982213" cy="2992882"/>
          </a:xfrm>
          <a:prstGeom prst="rect">
            <a:avLst/>
          </a:prstGeom>
        </p:spPr>
      </p:pic>
      <p:pic>
        <p:nvPicPr>
          <p:cNvPr id="18" name="Grafikk 17" descr="Utropstegn med heldekkende fyll">
            <a:extLst>
              <a:ext uri="{FF2B5EF4-FFF2-40B4-BE49-F238E27FC236}">
                <a16:creationId xmlns:a16="http://schemas.microsoft.com/office/drawing/2014/main" id="{CFF7CB27-2CA9-9D60-D7FA-F855E48696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5201" y="967784"/>
            <a:ext cx="2732314" cy="2732314"/>
          </a:xfrm>
          <a:prstGeom prst="rect">
            <a:avLst/>
          </a:prstGeom>
        </p:spPr>
      </p:pic>
    </p:spTree>
    <p:extLst>
      <p:ext uri="{BB962C8B-B14F-4D97-AF65-F5344CB8AC3E}">
        <p14:creationId xmlns:p14="http://schemas.microsoft.com/office/powerpoint/2010/main" val="3745297647"/>
      </p:ext>
    </p:ext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Dartutstyr på en dartskiven">
            <a:extLst>
              <a:ext uri="{FF2B5EF4-FFF2-40B4-BE49-F238E27FC236}">
                <a16:creationId xmlns:a16="http://schemas.microsoft.com/office/drawing/2014/main" id="{3CD71A22-8FB8-220F-B4E2-A6983E6A00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6AC830A-0309-BC22-5F79-4F4150A6FD76}"/>
              </a:ext>
            </a:extLst>
          </p:cNvPr>
          <p:cNvSpPr>
            <a:spLocks noGrp="1"/>
          </p:cNvSpPr>
          <p:nvPr>
            <p:ph type="title"/>
          </p:nvPr>
        </p:nvSpPr>
        <p:spPr>
          <a:xfrm>
            <a:off x="401847" y="397785"/>
            <a:ext cx="11224996" cy="864683"/>
          </a:xfrm>
        </p:spPr>
        <p:txBody>
          <a:bodyPr wrap="square" anchor="t">
            <a:normAutofit fontScale="90000"/>
          </a:bodyPr>
          <a:lstStyle/>
          <a:p>
            <a:r>
              <a:rPr lang="nb-NO"/>
              <a:t>Langsiktig mål for NTNUs administrasjon</a:t>
            </a:r>
          </a:p>
        </p:txBody>
      </p:sp>
      <p:sp>
        <p:nvSpPr>
          <p:cNvPr id="4" name="Plassholder for innhold 3">
            <a:extLst>
              <a:ext uri="{FF2B5EF4-FFF2-40B4-BE49-F238E27FC236}">
                <a16:creationId xmlns:a16="http://schemas.microsoft.com/office/drawing/2014/main" id="{17FD1A71-C98A-E07B-AB30-0BD8647EF7B1}"/>
              </a:ext>
            </a:extLst>
          </p:cNvPr>
          <p:cNvSpPr>
            <a:spLocks noGrp="1"/>
          </p:cNvSpPr>
          <p:nvPr>
            <p:ph idx="1"/>
          </p:nvPr>
        </p:nvSpPr>
        <p:spPr>
          <a:xfrm>
            <a:off x="326887" y="1681128"/>
            <a:ext cx="11224996" cy="1747873"/>
          </a:xfrm>
        </p:spPr>
        <p:txBody>
          <a:bodyPr>
            <a:normAutofit/>
          </a:bodyPr>
          <a:lstStyle/>
          <a:p>
            <a:pPr marL="0" indent="0" fontAlgn="base">
              <a:lnSpc>
                <a:spcPct val="90000"/>
              </a:lnSpc>
              <a:buNone/>
            </a:pPr>
            <a:r>
              <a:rPr lang="nb-NO" sz="2667" i="1"/>
              <a:t>«Vi har utviklet og modernisert det teknisk-administrative støtteapparatet og yter tjenester med riktig kvalitet tilpasset behovet til brukerne. Hver medarbeiders kompetanse blir verdsatt og utviklet systematisk»</a:t>
            </a:r>
            <a:r>
              <a:rPr lang="nb-NO" sz="2667"/>
              <a:t>. </a:t>
            </a:r>
          </a:p>
        </p:txBody>
      </p:sp>
      <p:sp>
        <p:nvSpPr>
          <p:cNvPr id="9" name="TekstSylinder 8">
            <a:extLst>
              <a:ext uri="{FF2B5EF4-FFF2-40B4-BE49-F238E27FC236}">
                <a16:creationId xmlns:a16="http://schemas.microsoft.com/office/drawing/2014/main" id="{5AD729C5-4C4A-ED45-8B90-26F7761EAA8F}"/>
              </a:ext>
            </a:extLst>
          </p:cNvPr>
          <p:cNvSpPr txBox="1"/>
          <p:nvPr/>
        </p:nvSpPr>
        <p:spPr>
          <a:xfrm>
            <a:off x="1" y="3429001"/>
            <a:ext cx="11299956" cy="2456057"/>
          </a:xfrm>
          <a:prstGeom prst="rect">
            <a:avLst/>
          </a:prstGeom>
          <a:noFill/>
        </p:spPr>
        <p:txBody>
          <a:bodyPr wrap="square" rtlCol="0">
            <a:spAutoFit/>
          </a:bodyPr>
          <a:lstStyle/>
          <a:p>
            <a:pPr marL="990575" lvl="1" indent="-380990" fontAlgn="base">
              <a:lnSpc>
                <a:spcPct val="90000"/>
              </a:lnSpc>
              <a:buFont typeface="Arial" panose="020B0604020202020204" pitchFamily="34" charset="0"/>
              <a:buChar char="•"/>
            </a:pPr>
            <a:r>
              <a:rPr lang="nb-NO" sz="2400"/>
              <a:t>Vi skal ha en administrasjon som er brukerorientert og effektiv på tvers av NTNU </a:t>
            </a:r>
          </a:p>
          <a:p>
            <a:pPr marL="990575" lvl="1" indent="-380990" fontAlgn="base">
              <a:lnSpc>
                <a:spcPct val="90000"/>
              </a:lnSpc>
              <a:buFont typeface="Arial" panose="020B0604020202020204" pitchFamily="34" charset="0"/>
              <a:buChar char="•"/>
            </a:pPr>
            <a:r>
              <a:rPr lang="nb-NO" sz="2400"/>
              <a:t>Vi skal ha gode administrative prosesser som underbygger faglig virksomhet hele veien​ </a:t>
            </a:r>
          </a:p>
          <a:p>
            <a:pPr marL="990575" lvl="1" indent="-380990" fontAlgn="base">
              <a:lnSpc>
                <a:spcPct val="90000"/>
              </a:lnSpc>
              <a:buFont typeface="Arial" panose="020B0604020202020204" pitchFamily="34" charset="0"/>
              <a:buChar char="•"/>
            </a:pPr>
            <a:r>
              <a:rPr lang="nb-NO" sz="2400"/>
              <a:t>Vi skal strekke oss mot å ha enda tydeligere og mer gjennomgående felles prosesser og ​digitale verktøy</a:t>
            </a:r>
          </a:p>
          <a:p>
            <a:endParaRPr lang="nb-NO" sz="2400"/>
          </a:p>
        </p:txBody>
      </p:sp>
    </p:spTree>
    <p:extLst>
      <p:ext uri="{BB962C8B-B14F-4D97-AF65-F5344CB8AC3E}">
        <p14:creationId xmlns:p14="http://schemas.microsoft.com/office/powerpoint/2010/main" val="26380460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Dartutstyr på en dartskiven">
            <a:extLst>
              <a:ext uri="{FF2B5EF4-FFF2-40B4-BE49-F238E27FC236}">
                <a16:creationId xmlns:a16="http://schemas.microsoft.com/office/drawing/2014/main" id="{1AA6D53E-79D4-02C0-5968-0A20E2A79B2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7E62A506-90B5-BC91-DBC5-33D60C0E776B}"/>
              </a:ext>
            </a:extLst>
          </p:cNvPr>
          <p:cNvSpPr>
            <a:spLocks noGrp="1"/>
          </p:cNvSpPr>
          <p:nvPr>
            <p:ph type="title"/>
          </p:nvPr>
        </p:nvSpPr>
        <p:spPr/>
        <p:txBody>
          <a:bodyPr/>
          <a:lstStyle/>
          <a:p>
            <a:r>
              <a:rPr lang="nb-NO"/>
              <a:t>Sprintmål</a:t>
            </a:r>
          </a:p>
        </p:txBody>
      </p:sp>
      <p:sp>
        <p:nvSpPr>
          <p:cNvPr id="3" name="Plassholder for innhold 2">
            <a:extLst>
              <a:ext uri="{FF2B5EF4-FFF2-40B4-BE49-F238E27FC236}">
                <a16:creationId xmlns:a16="http://schemas.microsoft.com/office/drawing/2014/main" id="{29FB4045-B7B4-A50A-1B01-8A2E47121234}"/>
              </a:ext>
            </a:extLst>
          </p:cNvPr>
          <p:cNvSpPr>
            <a:spLocks noGrp="1"/>
          </p:cNvSpPr>
          <p:nvPr>
            <p:ph idx="1"/>
          </p:nvPr>
        </p:nvSpPr>
        <p:spPr>
          <a:xfrm>
            <a:off x="393771" y="1564332"/>
            <a:ext cx="11224996" cy="5377748"/>
          </a:xfrm>
        </p:spPr>
        <p:txBody>
          <a:bodyPr/>
          <a:lstStyle/>
          <a:p>
            <a:r>
              <a:rPr lang="nb-NO" sz="3733" i="1"/>
              <a:t>Målet med sprinten er å levere en prototype for alternativene som ligger i mandatet</a:t>
            </a:r>
          </a:p>
          <a:p>
            <a:pPr marL="0" indent="0">
              <a:buNone/>
            </a:pPr>
            <a:endParaRPr lang="nb-NO" sz="3733" i="1"/>
          </a:p>
          <a:p>
            <a:r>
              <a:rPr lang="nb-NO" sz="3733" i="1"/>
              <a:t>Til grunn for alle prototypene ligger at de skal representere en løsning som svarer ut problembeskrivelsen i mandatet (konseptnotatet)</a:t>
            </a:r>
          </a:p>
        </p:txBody>
      </p:sp>
    </p:spTree>
    <p:extLst>
      <p:ext uri="{BB962C8B-B14F-4D97-AF65-F5344CB8AC3E}">
        <p14:creationId xmlns:p14="http://schemas.microsoft.com/office/powerpoint/2010/main" val="125334737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e 4" descr="Spørsmålstegn på pastellgrønn bakgrunn">
            <a:extLst>
              <a:ext uri="{FF2B5EF4-FFF2-40B4-BE49-F238E27FC236}">
                <a16:creationId xmlns:a16="http://schemas.microsoft.com/office/drawing/2014/main" id="{0B6A0167-BBC9-DEC2-41DC-0F747DA126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5D9B8BE-1106-18E1-76ED-9BCF34A2A0BA}"/>
              </a:ext>
            </a:extLst>
          </p:cNvPr>
          <p:cNvSpPr>
            <a:spLocks noGrp="1"/>
          </p:cNvSpPr>
          <p:nvPr>
            <p:ph type="title"/>
          </p:nvPr>
        </p:nvSpPr>
        <p:spPr/>
        <p:txBody>
          <a:bodyPr/>
          <a:lstStyle/>
          <a:p>
            <a:r>
              <a:rPr lang="nb-NO"/>
              <a:t>Sprintspørsmål</a:t>
            </a:r>
          </a:p>
        </p:txBody>
      </p:sp>
      <p:sp>
        <p:nvSpPr>
          <p:cNvPr id="3" name="Plassholder for innhold 2">
            <a:extLst>
              <a:ext uri="{FF2B5EF4-FFF2-40B4-BE49-F238E27FC236}">
                <a16:creationId xmlns:a16="http://schemas.microsoft.com/office/drawing/2014/main" id="{CA7BB018-9C6C-BE0F-D67B-C07B4FFCBACB}"/>
              </a:ext>
            </a:extLst>
          </p:cNvPr>
          <p:cNvSpPr>
            <a:spLocks noGrp="1"/>
          </p:cNvSpPr>
          <p:nvPr>
            <p:ph idx="1"/>
          </p:nvPr>
        </p:nvSpPr>
        <p:spPr/>
        <p:txBody>
          <a:bodyPr/>
          <a:lstStyle/>
          <a:p>
            <a:r>
              <a:rPr lang="nb-NO"/>
              <a:t>Bidrar løsningen til organisasjonens evne til å: </a:t>
            </a:r>
          </a:p>
          <a:p>
            <a:pPr lvl="1"/>
            <a:r>
              <a:rPr lang="nb-NO"/>
              <a:t>Forbedre, koordinering, samordning og samhandling på tvers i organisasjonen?</a:t>
            </a:r>
          </a:p>
          <a:p>
            <a:pPr lvl="1"/>
            <a:r>
              <a:rPr lang="nb-NO"/>
              <a:t>Etablere tydeligere roller og ansvar, spesielt i lederlinja?</a:t>
            </a:r>
          </a:p>
          <a:p>
            <a:pPr lvl="1"/>
            <a:r>
              <a:rPr lang="nb-NO"/>
              <a:t>Øke gjennomføringskraften og styrke prioriteringsevnen?</a:t>
            </a:r>
          </a:p>
          <a:p>
            <a:pPr lvl="1"/>
            <a:r>
              <a:rPr lang="nb-NO"/>
              <a:t>Styrke utviklingskraften?</a:t>
            </a:r>
          </a:p>
          <a:p>
            <a:pPr lvl="1"/>
            <a:r>
              <a:rPr lang="nb-NO"/>
              <a:t>Utvikle mer effektive prosesser og tjenester tilpasset brukerne?</a:t>
            </a:r>
          </a:p>
          <a:p>
            <a:pPr lvl="1"/>
            <a:r>
              <a:rPr lang="nb-NO"/>
              <a:t>Å drive </a:t>
            </a:r>
            <a:r>
              <a:rPr lang="nb-NO" err="1"/>
              <a:t>governance</a:t>
            </a:r>
            <a:r>
              <a:rPr lang="nb-NO"/>
              <a:t>/styring?</a:t>
            </a:r>
          </a:p>
          <a:p>
            <a:pPr lvl="1"/>
            <a:r>
              <a:rPr lang="nb-NO"/>
              <a:t>Sikre gode rammebetingelser?</a:t>
            </a:r>
          </a:p>
          <a:p>
            <a:pPr lvl="1"/>
            <a:r>
              <a:rPr lang="nb-NO"/>
              <a:t>Samhandle gjennom alle nivåene i NTNU?</a:t>
            </a:r>
          </a:p>
        </p:txBody>
      </p:sp>
    </p:spTree>
    <p:extLst>
      <p:ext uri="{BB962C8B-B14F-4D97-AF65-F5344CB8AC3E}">
        <p14:creationId xmlns:p14="http://schemas.microsoft.com/office/powerpoint/2010/main" val="321036286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Spørsmålstegn på pastellgrønn bakgrunn">
            <a:extLst>
              <a:ext uri="{FF2B5EF4-FFF2-40B4-BE49-F238E27FC236}">
                <a16:creationId xmlns:a16="http://schemas.microsoft.com/office/drawing/2014/main" id="{0B6A0167-BBC9-DEC2-41DC-0F747DA126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5D9B8BE-1106-18E1-76ED-9BCF34A2A0BA}"/>
              </a:ext>
            </a:extLst>
          </p:cNvPr>
          <p:cNvSpPr>
            <a:spLocks noGrp="1"/>
          </p:cNvSpPr>
          <p:nvPr>
            <p:ph type="title"/>
          </p:nvPr>
        </p:nvSpPr>
        <p:spPr/>
        <p:txBody>
          <a:bodyPr/>
          <a:lstStyle/>
          <a:p>
            <a:r>
              <a:rPr lang="nb-NO"/>
              <a:t>Sprintspørsmål</a:t>
            </a:r>
          </a:p>
        </p:txBody>
      </p:sp>
      <p:sp>
        <p:nvSpPr>
          <p:cNvPr id="3" name="Plassholder for innhold 2">
            <a:extLst>
              <a:ext uri="{FF2B5EF4-FFF2-40B4-BE49-F238E27FC236}">
                <a16:creationId xmlns:a16="http://schemas.microsoft.com/office/drawing/2014/main" id="{CA7BB018-9C6C-BE0F-D67B-C07B4FFCBACB}"/>
              </a:ext>
            </a:extLst>
          </p:cNvPr>
          <p:cNvSpPr>
            <a:spLocks noGrp="1"/>
          </p:cNvSpPr>
          <p:nvPr>
            <p:ph idx="1"/>
          </p:nvPr>
        </p:nvSpPr>
        <p:spPr/>
        <p:txBody>
          <a:bodyPr/>
          <a:lstStyle/>
          <a:p>
            <a:r>
              <a:rPr lang="nb-NO"/>
              <a:t>Bidrar/sikrer løsningen til organisasjonens evne til:</a:t>
            </a:r>
          </a:p>
          <a:p>
            <a:pPr lvl="1"/>
            <a:r>
              <a:rPr lang="nb-NO"/>
              <a:t>Forbedret koordinering, samordning og samhandling i FA?</a:t>
            </a:r>
          </a:p>
          <a:p>
            <a:pPr lvl="1"/>
            <a:r>
              <a:rPr lang="nb-NO"/>
              <a:t>God utøvelse av ledelse?</a:t>
            </a:r>
          </a:p>
          <a:p>
            <a:pPr lvl="1"/>
            <a:r>
              <a:rPr lang="nb-NO"/>
              <a:t>Styrket </a:t>
            </a:r>
            <a:r>
              <a:rPr lang="nb-NO" err="1"/>
              <a:t>governance</a:t>
            </a:r>
            <a:r>
              <a:rPr lang="nb-NO"/>
              <a:t> (styringsstruktur)</a:t>
            </a:r>
          </a:p>
          <a:p>
            <a:pPr lvl="1"/>
            <a:r>
              <a:rPr lang="nb-NO"/>
              <a:t>Samhandling på tvers i FA?</a:t>
            </a:r>
          </a:p>
          <a:p>
            <a:pPr lvl="1"/>
            <a:r>
              <a:rPr lang="nb-NO"/>
              <a:t>Styrket utviklingskraft?</a:t>
            </a:r>
          </a:p>
          <a:p>
            <a:pPr lvl="1"/>
            <a:r>
              <a:rPr lang="nb-NO"/>
              <a:t>God gjennomføringskraft?</a:t>
            </a:r>
          </a:p>
          <a:p>
            <a:pPr lvl="1"/>
            <a:r>
              <a:rPr lang="nb-NO"/>
              <a:t>Å gi brukerorienterte tjenester?</a:t>
            </a:r>
          </a:p>
          <a:p>
            <a:pPr lvl="1"/>
            <a:r>
              <a:rPr lang="nb-NO"/>
              <a:t>Å samhandle gjennom alle nivåer i organisasjonen?</a:t>
            </a:r>
          </a:p>
          <a:p>
            <a:pPr lvl="1"/>
            <a:r>
              <a:rPr lang="nb-NO"/>
              <a:t>Ha gode rammebetingelser</a:t>
            </a:r>
          </a:p>
        </p:txBody>
      </p:sp>
    </p:spTree>
    <p:extLst>
      <p:ext uri="{BB962C8B-B14F-4D97-AF65-F5344CB8AC3E}">
        <p14:creationId xmlns:p14="http://schemas.microsoft.com/office/powerpoint/2010/main" val="278584984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e 21" descr="Nærbilde av sider i en åpen bok i en sterk Studio">
            <a:extLst>
              <a:ext uri="{FF2B5EF4-FFF2-40B4-BE49-F238E27FC236}">
                <a16:creationId xmlns:a16="http://schemas.microsoft.com/office/drawing/2014/main" id="{8AC6C222-F8AC-AF55-8468-063385ECF73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E58D0BDD-2AC3-33CA-BE51-F558D52FB14D}"/>
              </a:ext>
            </a:extLst>
          </p:cNvPr>
          <p:cNvSpPr>
            <a:spLocks noGrp="1"/>
          </p:cNvSpPr>
          <p:nvPr>
            <p:ph type="title"/>
          </p:nvPr>
        </p:nvSpPr>
        <p:spPr>
          <a:xfrm>
            <a:off x="0" y="397785"/>
            <a:ext cx="12837111" cy="710067"/>
          </a:xfrm>
        </p:spPr>
        <p:txBody>
          <a:bodyPr/>
          <a:lstStyle/>
          <a:p>
            <a:r>
              <a:rPr lang="nb-NO" sz="4000" b="1"/>
              <a:t>Ulike prinsipper (dimensjoner) for organisering</a:t>
            </a:r>
            <a:endParaRPr lang="nb-NO" sz="4000"/>
          </a:p>
        </p:txBody>
      </p:sp>
      <p:sp>
        <p:nvSpPr>
          <p:cNvPr id="20" name="Rektangel: avrundede hjørner 19">
            <a:extLst>
              <a:ext uri="{FF2B5EF4-FFF2-40B4-BE49-F238E27FC236}">
                <a16:creationId xmlns:a16="http://schemas.microsoft.com/office/drawing/2014/main" id="{602ABB1B-05B5-0AA9-13EF-63A4877D1CD4}"/>
              </a:ext>
            </a:extLst>
          </p:cNvPr>
          <p:cNvSpPr/>
          <p:nvPr/>
        </p:nvSpPr>
        <p:spPr>
          <a:xfrm>
            <a:off x="1492928" y="1818439"/>
            <a:ext cx="9206143" cy="4523700"/>
          </a:xfrm>
          <a:prstGeom prst="roundRect">
            <a:avLst/>
          </a:prstGeom>
          <a:solidFill>
            <a:schemeClr val="accent1">
              <a:alpha val="38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Rektangel: avrundede hjørner 3">
            <a:extLst>
              <a:ext uri="{FF2B5EF4-FFF2-40B4-BE49-F238E27FC236}">
                <a16:creationId xmlns:a16="http://schemas.microsoft.com/office/drawing/2014/main" id="{B3CE2CF0-8041-58A5-6C98-6BFA8FAB1DD4}"/>
              </a:ext>
            </a:extLst>
          </p:cNvPr>
          <p:cNvSpPr/>
          <p:nvPr/>
        </p:nvSpPr>
        <p:spPr>
          <a:xfrm>
            <a:off x="1915424" y="5249130"/>
            <a:ext cx="8379042" cy="798991"/>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600"/>
              <a:t>God forvaltning, sikker drift og utvikling</a:t>
            </a:r>
          </a:p>
        </p:txBody>
      </p:sp>
      <p:sp>
        <p:nvSpPr>
          <p:cNvPr id="5" name="TekstSylinder 4">
            <a:extLst>
              <a:ext uri="{FF2B5EF4-FFF2-40B4-BE49-F238E27FC236}">
                <a16:creationId xmlns:a16="http://schemas.microsoft.com/office/drawing/2014/main" id="{5DA1D67B-5DDA-84BD-4645-6C24D5589459}"/>
              </a:ext>
            </a:extLst>
          </p:cNvPr>
          <p:cNvSpPr txBox="1"/>
          <p:nvPr/>
        </p:nvSpPr>
        <p:spPr>
          <a:xfrm>
            <a:off x="2895098" y="1802164"/>
            <a:ext cx="923330" cy="3275859"/>
          </a:xfrm>
          <a:prstGeom prst="rect">
            <a:avLst/>
          </a:prstGeom>
          <a:noFill/>
        </p:spPr>
        <p:txBody>
          <a:bodyPr vert="vert270" wrap="square" rtlCol="0">
            <a:spAutoFit/>
          </a:bodyPr>
          <a:lstStyle/>
          <a:p>
            <a:r>
              <a:rPr lang="nb-NO" sz="2400"/>
              <a:t>Spesielle samarbeidsområder</a:t>
            </a:r>
          </a:p>
        </p:txBody>
      </p:sp>
      <p:sp>
        <p:nvSpPr>
          <p:cNvPr id="6" name="TekstSylinder 5">
            <a:extLst>
              <a:ext uri="{FF2B5EF4-FFF2-40B4-BE49-F238E27FC236}">
                <a16:creationId xmlns:a16="http://schemas.microsoft.com/office/drawing/2014/main" id="{832C5FE0-EEF8-10E2-F98B-E13ABC367620}"/>
              </a:ext>
            </a:extLst>
          </p:cNvPr>
          <p:cNvSpPr txBox="1"/>
          <p:nvPr/>
        </p:nvSpPr>
        <p:spPr>
          <a:xfrm>
            <a:off x="3790959" y="1802163"/>
            <a:ext cx="553998" cy="3275859"/>
          </a:xfrm>
          <a:prstGeom prst="rect">
            <a:avLst/>
          </a:prstGeom>
          <a:noFill/>
        </p:spPr>
        <p:txBody>
          <a:bodyPr vert="vert270" wrap="square" rtlCol="0">
            <a:spAutoFit/>
          </a:bodyPr>
          <a:lstStyle/>
          <a:p>
            <a:r>
              <a:rPr lang="nb-NO" sz="2400"/>
              <a:t>Kube</a:t>
            </a:r>
          </a:p>
        </p:txBody>
      </p:sp>
      <p:sp>
        <p:nvSpPr>
          <p:cNvPr id="7" name="TekstSylinder 6">
            <a:extLst>
              <a:ext uri="{FF2B5EF4-FFF2-40B4-BE49-F238E27FC236}">
                <a16:creationId xmlns:a16="http://schemas.microsoft.com/office/drawing/2014/main" id="{5ACC942A-69B6-BF38-BD87-331BE66A7E36}"/>
              </a:ext>
            </a:extLst>
          </p:cNvPr>
          <p:cNvSpPr txBox="1"/>
          <p:nvPr/>
        </p:nvSpPr>
        <p:spPr>
          <a:xfrm>
            <a:off x="4352349" y="1818440"/>
            <a:ext cx="553998" cy="3275859"/>
          </a:xfrm>
          <a:prstGeom prst="rect">
            <a:avLst/>
          </a:prstGeom>
          <a:noFill/>
        </p:spPr>
        <p:txBody>
          <a:bodyPr vert="vert270" wrap="square" rtlCol="0">
            <a:spAutoFit/>
          </a:bodyPr>
          <a:lstStyle/>
          <a:p>
            <a:r>
              <a:rPr lang="nb-NO" sz="2400"/>
              <a:t>Funksjon</a:t>
            </a:r>
          </a:p>
        </p:txBody>
      </p:sp>
      <p:sp>
        <p:nvSpPr>
          <p:cNvPr id="8" name="TekstSylinder 7">
            <a:extLst>
              <a:ext uri="{FF2B5EF4-FFF2-40B4-BE49-F238E27FC236}">
                <a16:creationId xmlns:a16="http://schemas.microsoft.com/office/drawing/2014/main" id="{B4D513B9-02AC-6F03-B5EB-E1E90A9DFAB7}"/>
              </a:ext>
            </a:extLst>
          </p:cNvPr>
          <p:cNvSpPr txBox="1"/>
          <p:nvPr/>
        </p:nvSpPr>
        <p:spPr>
          <a:xfrm>
            <a:off x="4917673" y="1802162"/>
            <a:ext cx="553998" cy="3275859"/>
          </a:xfrm>
          <a:prstGeom prst="rect">
            <a:avLst/>
          </a:prstGeom>
          <a:noFill/>
        </p:spPr>
        <p:txBody>
          <a:bodyPr vert="vert270" wrap="square" rtlCol="0">
            <a:spAutoFit/>
          </a:bodyPr>
          <a:lstStyle/>
          <a:p>
            <a:r>
              <a:rPr lang="nb-NO" sz="2400"/>
              <a:t>Bruker/tjeneste</a:t>
            </a:r>
          </a:p>
        </p:txBody>
      </p:sp>
      <p:sp>
        <p:nvSpPr>
          <p:cNvPr id="9" name="TekstSylinder 8">
            <a:extLst>
              <a:ext uri="{FF2B5EF4-FFF2-40B4-BE49-F238E27FC236}">
                <a16:creationId xmlns:a16="http://schemas.microsoft.com/office/drawing/2014/main" id="{C2E6EE6C-2A62-8C38-772E-75D589738FAD}"/>
              </a:ext>
            </a:extLst>
          </p:cNvPr>
          <p:cNvSpPr txBox="1"/>
          <p:nvPr/>
        </p:nvSpPr>
        <p:spPr>
          <a:xfrm>
            <a:off x="5479063" y="1802161"/>
            <a:ext cx="553998" cy="3275859"/>
          </a:xfrm>
          <a:prstGeom prst="rect">
            <a:avLst/>
          </a:prstGeom>
          <a:noFill/>
        </p:spPr>
        <p:txBody>
          <a:bodyPr vert="vert270" wrap="square" rtlCol="0">
            <a:spAutoFit/>
          </a:bodyPr>
          <a:lstStyle/>
          <a:p>
            <a:r>
              <a:rPr lang="nb-NO" sz="2400"/>
              <a:t>Prosjektorganisering</a:t>
            </a:r>
          </a:p>
        </p:txBody>
      </p:sp>
      <p:sp>
        <p:nvSpPr>
          <p:cNvPr id="10" name="TekstSylinder 9">
            <a:extLst>
              <a:ext uri="{FF2B5EF4-FFF2-40B4-BE49-F238E27FC236}">
                <a16:creationId xmlns:a16="http://schemas.microsoft.com/office/drawing/2014/main" id="{EFA9EABB-3482-29F1-61F5-2E48F0DBCA95}"/>
              </a:ext>
            </a:extLst>
          </p:cNvPr>
          <p:cNvSpPr txBox="1"/>
          <p:nvPr/>
        </p:nvSpPr>
        <p:spPr>
          <a:xfrm>
            <a:off x="6041010" y="1818439"/>
            <a:ext cx="553998" cy="3275859"/>
          </a:xfrm>
          <a:prstGeom prst="rect">
            <a:avLst/>
          </a:prstGeom>
          <a:noFill/>
        </p:spPr>
        <p:txBody>
          <a:bodyPr vert="vert270" wrap="square" rtlCol="0">
            <a:spAutoFit/>
          </a:bodyPr>
          <a:lstStyle/>
          <a:p>
            <a:r>
              <a:rPr lang="nb-NO" sz="2400"/>
              <a:t>Formål/oppdrag</a:t>
            </a:r>
          </a:p>
        </p:txBody>
      </p:sp>
      <p:sp>
        <p:nvSpPr>
          <p:cNvPr id="11" name="TekstSylinder 10">
            <a:extLst>
              <a:ext uri="{FF2B5EF4-FFF2-40B4-BE49-F238E27FC236}">
                <a16:creationId xmlns:a16="http://schemas.microsoft.com/office/drawing/2014/main" id="{491FF1B5-FC23-054D-38BA-CF8DC37F2B61}"/>
              </a:ext>
            </a:extLst>
          </p:cNvPr>
          <p:cNvSpPr txBox="1"/>
          <p:nvPr/>
        </p:nvSpPr>
        <p:spPr>
          <a:xfrm>
            <a:off x="6578308" y="1818439"/>
            <a:ext cx="553998" cy="3275859"/>
          </a:xfrm>
          <a:prstGeom prst="rect">
            <a:avLst/>
          </a:prstGeom>
          <a:noFill/>
        </p:spPr>
        <p:txBody>
          <a:bodyPr vert="vert270" wrap="square" rtlCol="0">
            <a:spAutoFit/>
          </a:bodyPr>
          <a:lstStyle/>
          <a:p>
            <a:r>
              <a:rPr lang="nb-NO" sz="2400"/>
              <a:t>Prosessorganisering</a:t>
            </a:r>
          </a:p>
        </p:txBody>
      </p:sp>
      <p:sp>
        <p:nvSpPr>
          <p:cNvPr id="12" name="TekstSylinder 11">
            <a:extLst>
              <a:ext uri="{FF2B5EF4-FFF2-40B4-BE49-F238E27FC236}">
                <a16:creationId xmlns:a16="http://schemas.microsoft.com/office/drawing/2014/main" id="{96831F5D-F7F9-08AF-A882-E8BF0F7BBC28}"/>
              </a:ext>
            </a:extLst>
          </p:cNvPr>
          <p:cNvSpPr txBox="1"/>
          <p:nvPr/>
        </p:nvSpPr>
        <p:spPr>
          <a:xfrm>
            <a:off x="7139698" y="1802160"/>
            <a:ext cx="553998" cy="3275859"/>
          </a:xfrm>
          <a:prstGeom prst="rect">
            <a:avLst/>
          </a:prstGeom>
          <a:noFill/>
        </p:spPr>
        <p:txBody>
          <a:bodyPr vert="vert270" wrap="square" rtlCol="0">
            <a:spAutoFit/>
          </a:bodyPr>
          <a:lstStyle/>
          <a:p>
            <a:r>
              <a:rPr lang="nb-NO" sz="2400"/>
              <a:t>Samlede fagmiljø</a:t>
            </a:r>
          </a:p>
        </p:txBody>
      </p:sp>
      <p:sp>
        <p:nvSpPr>
          <p:cNvPr id="13" name="TekstSylinder 12">
            <a:extLst>
              <a:ext uri="{FF2B5EF4-FFF2-40B4-BE49-F238E27FC236}">
                <a16:creationId xmlns:a16="http://schemas.microsoft.com/office/drawing/2014/main" id="{ADDC4C8C-A691-011F-85B3-E084EE40CFB0}"/>
              </a:ext>
            </a:extLst>
          </p:cNvPr>
          <p:cNvSpPr txBox="1"/>
          <p:nvPr/>
        </p:nvSpPr>
        <p:spPr>
          <a:xfrm>
            <a:off x="7693696" y="1802159"/>
            <a:ext cx="553998" cy="3275859"/>
          </a:xfrm>
          <a:prstGeom prst="rect">
            <a:avLst/>
          </a:prstGeom>
          <a:noFill/>
        </p:spPr>
        <p:txBody>
          <a:bodyPr vert="vert270" wrap="square" rtlCol="0">
            <a:spAutoFit/>
          </a:bodyPr>
          <a:lstStyle/>
          <a:p>
            <a:r>
              <a:rPr lang="nb-NO" sz="2400"/>
              <a:t>Kompetanse</a:t>
            </a:r>
          </a:p>
        </p:txBody>
      </p:sp>
      <p:sp>
        <p:nvSpPr>
          <p:cNvPr id="14" name="TekstSylinder 13">
            <a:extLst>
              <a:ext uri="{FF2B5EF4-FFF2-40B4-BE49-F238E27FC236}">
                <a16:creationId xmlns:a16="http://schemas.microsoft.com/office/drawing/2014/main" id="{FBEA14D2-E5C7-FEE8-7A87-043268D14C77}"/>
              </a:ext>
            </a:extLst>
          </p:cNvPr>
          <p:cNvSpPr txBox="1"/>
          <p:nvPr/>
        </p:nvSpPr>
        <p:spPr>
          <a:xfrm>
            <a:off x="8238386" y="1802159"/>
            <a:ext cx="553998" cy="3275859"/>
          </a:xfrm>
          <a:prstGeom prst="rect">
            <a:avLst/>
          </a:prstGeom>
          <a:noFill/>
        </p:spPr>
        <p:txBody>
          <a:bodyPr vert="vert270" wrap="square" rtlCol="0">
            <a:spAutoFit/>
          </a:bodyPr>
          <a:lstStyle/>
          <a:p>
            <a:r>
              <a:rPr lang="nb-NO" sz="2400"/>
              <a:t>Behovsdrevet</a:t>
            </a:r>
          </a:p>
        </p:txBody>
      </p:sp>
      <p:sp>
        <p:nvSpPr>
          <p:cNvPr id="15" name="TekstSylinder 14">
            <a:extLst>
              <a:ext uri="{FF2B5EF4-FFF2-40B4-BE49-F238E27FC236}">
                <a16:creationId xmlns:a16="http://schemas.microsoft.com/office/drawing/2014/main" id="{EBF08068-F1BA-A7D1-93FC-AC23005F596B}"/>
              </a:ext>
            </a:extLst>
          </p:cNvPr>
          <p:cNvSpPr txBox="1"/>
          <p:nvPr/>
        </p:nvSpPr>
        <p:spPr>
          <a:xfrm>
            <a:off x="8781615" y="1818439"/>
            <a:ext cx="553998" cy="3275859"/>
          </a:xfrm>
          <a:prstGeom prst="rect">
            <a:avLst/>
          </a:prstGeom>
          <a:noFill/>
        </p:spPr>
        <p:txBody>
          <a:bodyPr vert="vert270" wrap="square" rtlCol="0">
            <a:spAutoFit/>
          </a:bodyPr>
          <a:lstStyle/>
          <a:p>
            <a:r>
              <a:rPr lang="nb-NO" sz="2400"/>
              <a:t>Campus/geografi</a:t>
            </a:r>
          </a:p>
        </p:txBody>
      </p:sp>
    </p:spTree>
    <p:extLst>
      <p:ext uri="{BB962C8B-B14F-4D97-AF65-F5344CB8AC3E}">
        <p14:creationId xmlns:p14="http://schemas.microsoft.com/office/powerpoint/2010/main" val="3373393917"/>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aaJ3IcJ8H9OtY9XmUAs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QaaJ3IcJ8H9OtY9XmUAsg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TNU Mal - 2021">
  <a:themeElements>
    <a:clrScheme name="NTNU farger">
      <a:dk1>
        <a:srgbClr val="000000"/>
      </a:dk1>
      <a:lt1>
        <a:srgbClr val="FFFFFF"/>
      </a:lt1>
      <a:dk2>
        <a:srgbClr val="014693"/>
      </a:dk2>
      <a:lt2>
        <a:srgbClr val="D6D7D6"/>
      </a:lt2>
      <a:accent1>
        <a:srgbClr val="59595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kmålmal.pptx" id="{EC071237-0CD5-4256-8352-F3268C457FDA}" vid="{EC63358C-A31B-41CC-A272-3412BF83E7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51570CF87CA142A0FA227C8ADDCDDF" ma:contentTypeVersion="3" ma:contentTypeDescription="Create a new document." ma:contentTypeScope="" ma:versionID="50ae087d22edba65da9ca6189dc92560">
  <xsd:schema xmlns:xsd="http://www.w3.org/2001/XMLSchema" xmlns:xs="http://www.w3.org/2001/XMLSchema" xmlns:p="http://schemas.microsoft.com/office/2006/metadata/properties" xmlns:ns2="25adc230-1a6a-4b80-b2b1-91017acf4dc0" targetNamespace="http://schemas.microsoft.com/office/2006/metadata/properties" ma:root="true" ma:fieldsID="9486e995281f796682e8050e16d420b9" ns2:_="">
    <xsd:import namespace="25adc230-1a6a-4b80-b2b1-91017acf4dc0"/>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c230-1a6a-4b80-b2b1-91017acf4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30278-8214-41FD-8701-84B09B6881A4}">
  <ds:schemaRefs>
    <ds:schemaRef ds:uri="25adc230-1a6a-4b80-b2b1-91017acf4dc0"/>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D3969B56-9208-48E2-BAB9-367A2E0B804F}">
  <ds:schemaRefs>
    <ds:schemaRef ds:uri="http://schemas.microsoft.com/sharepoint/v3/contenttype/forms"/>
  </ds:schemaRefs>
</ds:datastoreItem>
</file>

<file path=customXml/itemProps3.xml><?xml version="1.0" encoding="utf-8"?>
<ds:datastoreItem xmlns:ds="http://schemas.openxmlformats.org/officeDocument/2006/customXml" ds:itemID="{38DB8C65-19C1-45F1-83FA-834B354A53E6}">
  <ds:schemaRefs>
    <ds:schemaRef ds:uri="25adc230-1a6a-4b80-b2b1-91017acf4d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NTNU_mal_widescreen_16_9_bokm</Template>
  <TotalTime>0</TotalTime>
  <Words>1005</Words>
  <Application>Microsoft Office PowerPoint</Application>
  <PresentationFormat>Widescreen</PresentationFormat>
  <Paragraphs>173</Paragraphs>
  <Slides>12</Slides>
  <Notes>9</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9" baseType="lpstr">
      <vt:lpstr>Arial</vt:lpstr>
      <vt:lpstr>Calibri</vt:lpstr>
      <vt:lpstr>Open Sans</vt:lpstr>
      <vt:lpstr>Segoe UI</vt:lpstr>
      <vt:lpstr>Wingdings</vt:lpstr>
      <vt:lpstr>NTNU Mal - 2021</vt:lpstr>
      <vt:lpstr>think-cell Slide</vt:lpstr>
      <vt:lpstr>PowerPoint Presentation</vt:lpstr>
      <vt:lpstr>Vi har sprintet i to dager!</vt:lpstr>
      <vt:lpstr>PowerPoint Presentation</vt:lpstr>
      <vt:lpstr>PowerPoint Presentation</vt:lpstr>
      <vt:lpstr>Langsiktig mål for NTNUs administrasjon</vt:lpstr>
      <vt:lpstr>Sprintmål</vt:lpstr>
      <vt:lpstr>Sprintspørsmål</vt:lpstr>
      <vt:lpstr>Sprintspørsmål</vt:lpstr>
      <vt:lpstr>Ulike prinsipper (dimensjoner) for organisering</vt:lpstr>
      <vt:lpstr>Kriterier i organiseringsdiskusjonene</vt:lpstr>
      <vt:lpstr>Videre skal vi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Merete Aagesen</dc:creator>
  <cp:lastModifiedBy>Merete Aagesen</cp:lastModifiedBy>
  <cp:revision>2</cp:revision>
  <dcterms:created xsi:type="dcterms:W3CDTF">2023-08-22T11:54:21Z</dcterms:created>
  <dcterms:modified xsi:type="dcterms:W3CDTF">2023-08-24T06:23:57Z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0x0101005251570CF87CA142A0FA227C8ADDCDDF</vt:lpwstr>
  </property>
</Properties>
</file>