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4" r:id="rId5"/>
  </p:sldMasterIdLst>
  <p:notesMasterIdLst>
    <p:notesMasterId r:id="rId28"/>
  </p:notesMasterIdLst>
  <p:handoutMasterIdLst>
    <p:handoutMasterId r:id="rId29"/>
  </p:handoutMasterIdLst>
  <p:sldIdLst>
    <p:sldId id="258" r:id="rId6"/>
    <p:sldId id="2147309265" r:id="rId7"/>
    <p:sldId id="2147309270" r:id="rId8"/>
    <p:sldId id="2147309266" r:id="rId9"/>
    <p:sldId id="2147195895" r:id="rId10"/>
    <p:sldId id="3624" r:id="rId11"/>
    <p:sldId id="2147309267" r:id="rId12"/>
    <p:sldId id="283" r:id="rId13"/>
    <p:sldId id="2147309272" r:id="rId14"/>
    <p:sldId id="259" r:id="rId15"/>
    <p:sldId id="282" r:id="rId16"/>
    <p:sldId id="280" r:id="rId17"/>
    <p:sldId id="284" r:id="rId18"/>
    <p:sldId id="281" r:id="rId19"/>
    <p:sldId id="2147309268" r:id="rId20"/>
    <p:sldId id="260" r:id="rId21"/>
    <p:sldId id="262" r:id="rId22"/>
    <p:sldId id="2147309269" r:id="rId23"/>
    <p:sldId id="2147309263" r:id="rId24"/>
    <p:sldId id="2147309273" r:id="rId25"/>
    <p:sldId id="2147195845" r:id="rId26"/>
    <p:sldId id="2147309271" r:id="rId27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FB41B4FD-2EFF-4DFA-8F5B-CB828DA14B2A}">
          <p14:sldIdLst>
            <p14:sldId id="258"/>
            <p14:sldId id="2147309265"/>
          </p14:sldIdLst>
        </p14:section>
        <p14:section name="14:05-14:15" id="{026C96A9-B947-4DB6-8AD5-FC439414B003}">
          <p14:sldIdLst>
            <p14:sldId id="2147309270"/>
          </p14:sldIdLst>
        </p14:section>
        <p14:section name="14:15-14:30" id="{E7ED6677-1727-459E-B43F-685BEDB98AA9}">
          <p14:sldIdLst>
            <p14:sldId id="2147309266"/>
            <p14:sldId id="2147195895"/>
            <p14:sldId id="3624"/>
          </p14:sldIdLst>
        </p14:section>
        <p14:section name="14:30-14:50" id="{084F1B5F-D664-4F5F-8286-69CD6C069833}">
          <p14:sldIdLst>
            <p14:sldId id="2147309267"/>
            <p14:sldId id="283"/>
            <p14:sldId id="2147309272"/>
            <p14:sldId id="259"/>
            <p14:sldId id="282"/>
            <p14:sldId id="280"/>
            <p14:sldId id="284"/>
            <p14:sldId id="281"/>
          </p14:sldIdLst>
        </p14:section>
        <p14:section name="14:50-15:05" id="{729213F3-D069-4EE0-A866-865ED9F14902}">
          <p14:sldIdLst>
            <p14:sldId id="2147309268"/>
            <p14:sldId id="260"/>
            <p14:sldId id="262"/>
          </p14:sldIdLst>
        </p14:section>
        <p14:section name="15:05-15:10" id="{BCFF4462-ABA5-4BBA-9CE3-8717E4EACD8F}">
          <p14:sldIdLst>
            <p14:sldId id="2147309269"/>
            <p14:sldId id="2147309263"/>
          </p14:sldIdLst>
        </p14:section>
        <p14:section name="15:10-15:15" id="{08E7DE7C-DC26-479A-893B-73466323E66C}">
          <p14:sldIdLst>
            <p14:sldId id="2147309273"/>
            <p14:sldId id="2147195845"/>
          </p14:sldIdLst>
        </p14:section>
        <p14:section name="15:15-15:30" id="{CB756699-CD6D-4227-925F-D29B13F3AD1F}">
          <p14:sldIdLst>
            <p14:sldId id="2147309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BCD024"/>
    <a:srgbClr val="43B7B0"/>
    <a:srgbClr val="E6E6E6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63470-EDAA-4F21-AED3-D9D98985C541}" v="1117" dt="2023-08-18T05:48:53.195"/>
    <p1510:client id="{8C8E5AAB-3BB8-2E31-1F32-EDD2D5FD67E9}" v="4" dt="2023-08-18T05:59:06.678"/>
    <p1510:client id="{BC717D91-6CCB-4308-9404-D55CB44B49EC}" v="121" dt="2023-08-18T09:17:41.303"/>
    <p1510:client id="{BD6EF4F9-4368-459D-9104-6E95651F1E5F}" v="801" dt="2023-08-17T17:57:21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E4A57-0FE4-2D4C-A2A3-03B89BE22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F375E-59A7-004D-9E35-DAEA249B1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EF38-7CD7-2348-A742-408507303B09}" type="datetimeFigureOut">
              <a:rPr lang="en-NO" smtClean="0"/>
              <a:t>08/17/2023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3FBC-6EEC-3B42-B638-71AE5045E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C080F-DA8E-524A-A944-C2CD96DB2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6532-9842-AB40-B4DB-5C382FE0FA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667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9T04:39:29.56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2004,'24'7,"0"-2,0-1,1-1,0-1,-1-1,1-1,10-3,50-6,40-11,-102 16,215-46,-3-10,31-20,461-179,-503 176,-186 68,1089-385,-624 243,145-11,23 36,141 13,688-36,-1059 114,2423-172,9 156,-287 96,-40 46,-1278 44,-16 92,-795-112,15 26,-235-55,-3 10,181 100,-295-127,-4 5,-3 5,35 34,-94-64,-3 1,-1 4,-2 1,-3 3,-1 0,-4 4,17 29,-38-51,-2-1,-1 1,-1 1,-3 1,0 1,-2-1,-2 1,-2 1,-1 0,-2-1,-1 1,-2 0,-2 0,-2 0,-1 0,-1-1,-3 0,-1 0,-2-1,0 0,-9 11,-12 21,-3-1,-3-1,-3-3,-3-2,-2-1,-2-3,-4-2,-24 19,-50 36,-5-6,-4-6,-45 21,-124 62,-7-14,-107 29,-672 235,338-182,-10-34,-258 17,-250-8,-59-52,-245-11,-378 44,-252 89,1143-109,-60 62,595-106,6 25,8 20,-359 193,508-195,10 16,7 14,11 16,10 14,-96 107,241-185,7 7,-36 59,133-138,4 2,4 5,4 2,5 3,-24 66,59-113,3 1,2 1,2 0,4 2,2-1,3 2,4-1,2 1,2 0,3 0,4 0,1-1,4 0,2-1,3 1,3-2,13 26,-9-31,3-3,3 0,1-2,2-1,3-1,2-2,2-2,20 17,-5-12,2-2,3-2,1-3,1-3,4-3,42 18,31 6,2-6,3-7,2-6,1-6,10-5,109 9,2-10,110-8,141-19,223-37,516-87,-742 68,3025-253,-281 26,-1902 121,91-8,-884 114,1828-190,-1307 100,363-40,-1396 178,143-12,86 6,-281 12,0 0,0-1,0 1,-1 0,1 0,1 0,-1 0,0-1,0 0,0 1,0 0,0 0,1 0,-1-1,0 1,1 0,-1 0,1-1,-1 1,0-1,0 0,1 1,0 0,-1 0,1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AF07A-55DD-B847-8376-306FC873B9BF}" type="datetimeFigureOut">
              <a:rPr lang="en-NO" smtClean="0"/>
              <a:t>08/17/2023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B302-9660-F344-8E4C-44B4ECEB709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30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039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9850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/>
              <a:t>SESAM og LOSAM fast info hver møte</a:t>
            </a:r>
          </a:p>
          <a:p>
            <a:pPr marL="171450" indent="-171450">
              <a:buFontTx/>
              <a:buChar char="-"/>
            </a:pPr>
            <a:r>
              <a:rPr lang="nb-NO"/>
              <a:t>Legg inn AMU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4466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i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Figuren viser enhetenes samarbeidsområder med andre enheter. Hver linje i figuren under representerer et samarbeidsområde mellom to avdelinger. Når linjen er grønn er det et samarbeidsområde som fungerer godt i dag, ved gul linje fungerer det middels, mens en rød linje symboliserer at samarbeidsområdet fungerer i mindre grad. En stiplet linje representerer et område som man i dag ikke har samarbeid på, men hvor man burde ha samarbeidet. 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6467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som er tydelig fra kartleggingen er at samtlige av de berørte enhetene (VIRK, DOKU, TUT, HR/HMS, IT og Digitaliseringsprogrammet) har flere samarbeidsområder på tvers, som i dag fungerer godt i større eller mindre grad. Det er imidlertid noen områder som er fremhevet som spesielle samarbeidsområder, som i særskilt grad krever samarbeid på tvers av fagmiljøer. De samarbeidsområdene som er spesielt fremhevet er følgende: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PBO i Fellesadministrasjonen (ØK, HR, VIRK)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Virksomhetsarkitektur (DP, IT, VIRK, TUT)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Lederopplæring, ledelse (policy) og strategisk bemanningsplan (HR, VIRK)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Organisasjonsutvikling og lederutvikling (HR, VIRK)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Gevinstrealisering og FDVu kostnader (DP, IT, TUT, VIRK)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Forvaltning av tjenester (IT, ØK, VIRK, HR, DOKU)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Tjenesteutvikling, prosessutvikling, koordinering av utviklingsprosjekt og felles prosjektmetodikk (DP, TUT, VIRK, HR, IT, DOKU)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Disse samarbeidsområdene er tverrgående prosesser som går på tvers av fagmiljø, og i stor grad også påvirker fakultetene og instituttene. Hvis fremtidens Fellesadministrasjon skal lykkes, er det essensielt at disse områdene har god koordinering og samordning. Dette begrunnes i at brukerne av disse tjenestene og prosessene er mange og ringvirkningene av et dårlig samarbeid vil påvirke langt utover enhetenes egne fagmiljø.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250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Samtlige av disse suksessfaktorene må tilfredsstilles hvis man skal muliggjøre god tjenesteyting, koordinering og effektive beslutningsprosesser i fremtidens Fellesadministrasjon. Suksessfaktorene er overgripende og vil påvirke både tjenesteyting, styring, forvaltning, koordinering og effektive beslutningsprosesser.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Rammebetingelser: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Kapasitet, kapabilitet, forutsigbare rammer, beslutningsvei.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Myndighet og beslutningsvei: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Klart og tydelig mandat, evne til omprioriteringer/ nedprioriteringer, utøvelse av lederrollen.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Felles kultur: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felles språk, delingskultur, lojalitet til beslutninger, kultur for styring.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Organisasjonsforståelse: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NTNU-perspektivet, brukerfokus, forstå behovet til virksomheten, kunnskap om hverandre på tvers. 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Definert tjenestenivå: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definerte tjenester og tjenestenivå.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b="1" i="1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 og samordning:</a:t>
            </a:r>
            <a:r>
              <a:rPr lang="nb-NO" sz="18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matrisearbeid, felles utviklings- og prosjektmiljø, koordinering av bestillinger, felles årshjul, tverrfaglige samarbeidsklynger. </a:t>
            </a: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Det påpekes imidlertid at flere av disse suksessfaktorene ikke kan la seg løse av omorganisering alene. Ved å kun etablere nye avdelinger vil ikke for eksempel en felles kultur oppstå. For å oppnå samtlige av disse suksessfaktorene er det derfor viktig å også arbeide med rammebetingelser, myndighet og beslutningsnivå, kultur, organisasjonsforståelse, definering av tjenestenivå, samt samarbeid og samordning avhengig av nye organisatoriske konfigurasjoner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95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1219170">
              <a:defRPr/>
            </a:pPr>
            <a:r>
              <a:rPr lang="nb-NO" sz="1200" b="1" kern="0">
                <a:solidFill>
                  <a:prstClr val="black"/>
                </a:solidFill>
                <a:latin typeface="Calibri" panose="020F0502020204030204"/>
              </a:rPr>
              <a:t>Ekspertgruppe</a:t>
            </a:r>
          </a:p>
          <a:p>
            <a:pPr algn="ctr" defTabSz="1219170">
              <a:defRPr/>
            </a:pPr>
            <a:r>
              <a:rPr lang="nb-NO" sz="1200" kern="0">
                <a:latin typeface="Calibri" panose="020F0502020204030204"/>
              </a:rPr>
              <a:t>Siv Hilde </a:t>
            </a:r>
            <a:r>
              <a:rPr lang="nb-NO" sz="1200" kern="0" err="1">
                <a:latin typeface="Calibri" panose="020F0502020204030204"/>
              </a:rPr>
              <a:t>Bjørkund</a:t>
            </a:r>
            <a:r>
              <a:rPr lang="nb-NO" sz="1200" kern="0">
                <a:latin typeface="Calibri" panose="020F0502020204030204"/>
              </a:rPr>
              <a:t> Mora</a:t>
            </a:r>
            <a:endParaRPr lang="nb-NO" sz="1200" kern="0">
              <a:latin typeface="Calibri" panose="020F0502020204030204"/>
              <a:cs typeface="Calibri"/>
            </a:endParaRPr>
          </a:p>
          <a:p>
            <a:pPr algn="ctr" defTabSz="1219170">
              <a:defRPr/>
            </a:pPr>
            <a:r>
              <a:rPr lang="nb-NO" sz="1200" kern="0">
                <a:cs typeface="Calibri"/>
              </a:rPr>
              <a:t>Hanne Sørgjerd</a:t>
            </a:r>
          </a:p>
          <a:p>
            <a:pPr algn="ctr" defTabSz="1219170">
              <a:defRPr/>
            </a:pPr>
            <a:r>
              <a:rPr lang="nb-NO" sz="1200" kern="0">
                <a:cs typeface="Calibri"/>
              </a:rPr>
              <a:t>Harald Godø </a:t>
            </a:r>
            <a:r>
              <a:rPr lang="nb-NO" sz="1200" kern="0" err="1">
                <a:cs typeface="Calibri"/>
              </a:rPr>
              <a:t>Gjerdahl</a:t>
            </a:r>
            <a:endParaRPr lang="nb-NO" sz="1200" kern="0">
              <a:cs typeface="Calibri"/>
            </a:endParaRPr>
          </a:p>
          <a:p>
            <a:pPr algn="ctr" defTabSz="1219170">
              <a:defRPr/>
            </a:pPr>
            <a:r>
              <a:rPr lang="nb-NO" sz="1200" kern="0">
                <a:cs typeface="Calibri"/>
              </a:rPr>
              <a:t>Roar Tobro</a:t>
            </a:r>
          </a:p>
          <a:p>
            <a:pPr algn="ctr" defTabSz="1219170">
              <a:defRPr/>
            </a:pPr>
            <a:r>
              <a:rPr lang="nb-NO" sz="1200" kern="0">
                <a:cs typeface="Calibri"/>
              </a:rPr>
              <a:t>Rannveig Helene Pedersen</a:t>
            </a:r>
          </a:p>
          <a:p>
            <a:pPr algn="ctr" defTabSz="1219170">
              <a:defRPr/>
            </a:pPr>
            <a:r>
              <a:rPr lang="nb-NO" sz="1200" kern="0">
                <a:cs typeface="Calibri"/>
              </a:rPr>
              <a:t>Marianne Dyresen??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BB302-9660-F344-8E4C-44B4ECEB709A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2632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CAF720-515B-461D-832C-DA87FCC516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0" y="-8467"/>
            <a:ext cx="4572000" cy="6866467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</a:lstStyle>
          <a:p>
            <a:r>
              <a:rPr lang="nb-NO"/>
              <a:t>Sett inn bilde</a:t>
            </a:r>
          </a:p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A3518-4FDB-4E05-A9A1-F924FDB64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9286"/>
            <a:ext cx="6632664" cy="8617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err="1"/>
              <a:t>Bakgrunn</a:t>
            </a:r>
            <a:r>
              <a:rPr lang="en-US"/>
              <a:t> (m/</a:t>
            </a:r>
            <a:r>
              <a:rPr lang="en-US" err="1"/>
              <a:t>bilde</a:t>
            </a:r>
            <a:r>
              <a:rPr lang="en-US"/>
              <a:t>)</a:t>
            </a:r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81FA58-E560-4DD2-98EF-85C1388C5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86CA8-987E-4286-898D-73C1DB102DC4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4EF52998-08F2-42E6-80DF-61E2455A4DF2}"/>
              </a:ext>
            </a:extLst>
          </p:cNvPr>
          <p:cNvCxnSpPr>
            <a:cxnSpLocks/>
          </p:cNvCxnSpPr>
          <p:nvPr userDrawn="1"/>
        </p:nvCxnSpPr>
        <p:spPr>
          <a:xfrm>
            <a:off x="7620000" y="-9451"/>
            <a:ext cx="0" cy="6867451"/>
          </a:xfrm>
          <a:prstGeom prst="line">
            <a:avLst/>
          </a:prstGeom>
          <a:ln w="38100">
            <a:solidFill>
              <a:srgbClr val="00509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4689D-B767-44C2-91FA-AB63A27EB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877962"/>
            <a:ext cx="6633633" cy="4351391"/>
          </a:xfrm>
        </p:spPr>
        <p:txBody>
          <a:bodyPr/>
          <a:lstStyle>
            <a:lvl1pPr>
              <a:defRPr sz="2667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err="1"/>
              <a:t>Noen</a:t>
            </a:r>
            <a:r>
              <a:rPr lang="en-US"/>
              <a:t> </a:t>
            </a:r>
            <a:r>
              <a:rPr lang="en-US" err="1"/>
              <a:t>punkter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40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5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60761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/>
            </a:br>
            <a:r>
              <a:rPr lang="nb-NO"/>
              <a:t>              Trykk på ikonet får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			Trykk på ikonet får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		Trykk på ikonet</a:t>
            </a:r>
            <a:br>
              <a:rPr lang="nb-NO"/>
            </a:br>
            <a:r>
              <a:rPr lang="nb-NO"/>
              <a:t>		får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60761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/>
            </a:br>
            <a:r>
              <a:rPr lang="nb-NO"/>
              <a:t>              Trykk på ikonet får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</a:t>
            </a:r>
          </a:p>
          <a:p>
            <a:endParaRPr lang="nb-NO"/>
          </a:p>
          <a:p>
            <a:r>
              <a:rPr lang="nb-NO"/>
              <a:t>					Trykk på ikonet får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/>
              <a:t>		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		Trykk på ikonet</a:t>
            </a:r>
            <a:br>
              <a:rPr lang="nb-NO"/>
            </a:br>
            <a:r>
              <a:rPr lang="nb-NO"/>
              <a:t>		får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62" r:id="rId3"/>
    <p:sldLayoutId id="2147483668" r:id="rId4"/>
    <p:sldLayoutId id="2147483664" r:id="rId5"/>
    <p:sldLayoutId id="2147483670" r:id="rId6"/>
    <p:sldLayoutId id="2147483669" r:id="rId7"/>
    <p:sldLayoutId id="2147483661" r:id="rId8"/>
    <p:sldLayoutId id="2147483667" r:id="rId9"/>
    <p:sldLayoutId id="2147483672" r:id="rId10"/>
    <p:sldLayoutId id="2147483673" r:id="rId11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9B4AD9E-A92A-9DCB-9601-819950ADA0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192526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0" imgH="409" progId="TCLayout.ActiveDocument.1">
                  <p:embed/>
                </p:oleObj>
              </mc:Choice>
              <mc:Fallback>
                <p:oleObj name="think-cell Slide" r:id="rId12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9B4AD9E-A92A-9DCB-9601-819950ADA0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2.jpe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productmanagement101/design-sprints-at-google-85ff62fed5f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ntnu.sharepoint.com/:w:/r/sites/o365_Framtidasfellesadministrasjon-Styringsgruppe/Shared%20Documents/Styringsgruppe/2023-08-18%20Styringsgruppem%C3%B8te%20FF/kommunikasjonsplan-17.07.2023%20.docx?d=w3a7017c8dc1344b7989d3007c5678d53&amp;csf=1&amp;web=1&amp;e=3UKy5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hyperlink" Target="https://teams.microsoft.com/l/team/19%3aoGNwYksJ0DJnVh-sv_jCDnS8lNy35hGJyhmYzXcv7MU1%40thread.tacv2/conversations?groupId=7e5e7dbe-7ee9-41e3-be13-d5bb8e34d1c8&amp;tenantId=09a10672-822f-4467-a5ba-5bb375967c05" TargetMode="External"/><Relationship Id="rId4" Type="http://schemas.openxmlformats.org/officeDocument/2006/relationships/hyperlink" Target="https://i.ntnu.no/wiki/-/wiki/Norsk/Framtidas+fellesadministrasjon+ved+NTN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ntnu.sharepoint.com/:w:/r/sites/o365_Framtidasfellesadministrasjon-Styringsgruppe/Shared%20Documents/Styringsgruppe/2023-08-18%20Styringsgruppem%C3%B8te%20FF/Mandat%20for%20styringsgruppa%20Framtidens%20fellesadministrasjon%20.docx?d=w9ebd245677f04afa9fd2e258ce18e1fa&amp;csf=1&amp;web=1&amp;e=r944DP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udntnu.sharepoint.com/:w:/r/sites/o365_Framtidasfellesadministrasjon-Styringsgruppe/Shared%20Documents/Styringsgruppe/2023-08-18%20Styringsgruppem%C3%B8te%20FF/Konseptnotat_framtidas%20fellesadministrasjon%20for%20NTNU%20.docx?d=w8e8dd842735647d4a88c0aeeab145649&amp;csf=1&amp;web=1&amp;e=wbLvK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notesSlide" Target="../notesSlides/notesSlide3.xml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svg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11" Type="http://schemas.openxmlformats.org/officeDocument/2006/relationships/image" Target="../media/image19.png"/><Relationship Id="rId5" Type="http://schemas.openxmlformats.org/officeDocument/2006/relationships/image" Target="../media/image16.emf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sv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488" y="3741824"/>
            <a:ext cx="5625417" cy="1961143"/>
          </a:xfrm>
        </p:spPr>
        <p:txBody>
          <a:bodyPr lIns="91440" tIns="45720" rIns="91440" bIns="45720" anchor="t"/>
          <a:lstStyle/>
          <a:p>
            <a:r>
              <a:rPr lang="nb-NO" sz="2800"/>
              <a:t>Framtidas Fellesadministrasjon</a:t>
            </a:r>
          </a:p>
          <a:p>
            <a:endParaRPr lang="nb-NO" sz="2800"/>
          </a:p>
          <a:p>
            <a:r>
              <a:rPr lang="nb-NO" sz="2800"/>
              <a:t>Styringsgruppemøte 18.08</a:t>
            </a:r>
          </a:p>
          <a:p>
            <a:endParaRPr lang="nb-NO" sz="2800"/>
          </a:p>
          <a:p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3844813845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061F69E-AF56-67BA-F728-D40C2FE651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061F69E-AF56-67BA-F728-D40C2FE65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36409434-92B8-86DC-41EA-5B82B927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</p:spPr>
        <p:txBody>
          <a:bodyPr vert="horz"/>
          <a:lstStyle/>
          <a:p>
            <a:r>
              <a:rPr lang="nb-NO"/>
              <a:t>Samarbeidsområder i FA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ECDE3-E998-9883-74AF-07FA4F93C727}"/>
              </a:ext>
            </a:extLst>
          </p:cNvPr>
          <p:cNvSpPr txBox="1"/>
          <p:nvPr/>
        </p:nvSpPr>
        <p:spPr>
          <a:xfrm>
            <a:off x="337961" y="2415870"/>
            <a:ext cx="4376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/>
              <a:t>Samarbeidsområder eksisterer, men er ikke nødvendigvis strukturerte eller koordinert.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BFDE50-9437-7F9E-DCA6-6703300D8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547" y="1564332"/>
            <a:ext cx="6431940" cy="46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439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7CE2DF-9B46-6AC8-F537-3557EE3110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7CE2DF-9B46-6AC8-F537-3557EE3110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AEE42F9-17C5-6340-4C26-5FBC5ED9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3"/>
            <a:ext cx="11336616" cy="833178"/>
          </a:xfrm>
        </p:spPr>
        <p:txBody>
          <a:bodyPr vert="horz"/>
          <a:lstStyle/>
          <a:p>
            <a:r>
              <a:rPr lang="nb-NO"/>
              <a:t>Spesielle samarbeidsområder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DD9BE-7EFC-B592-7D5B-919F30E72BD7}"/>
              </a:ext>
            </a:extLst>
          </p:cNvPr>
          <p:cNvSpPr txBox="1"/>
          <p:nvPr/>
        </p:nvSpPr>
        <p:spPr>
          <a:xfrm>
            <a:off x="1288024" y="1874477"/>
            <a:ext cx="360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PBO i Fellesadministrasjonen</a:t>
            </a:r>
          </a:p>
          <a:p>
            <a:pPr algn="ctr"/>
            <a:r>
              <a:rPr lang="nb-NO"/>
              <a:t>ØK – HR – VIRK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CAC36-6D7D-D4B3-4458-42185E78CC7C}"/>
              </a:ext>
            </a:extLst>
          </p:cNvPr>
          <p:cNvSpPr txBox="1"/>
          <p:nvPr/>
        </p:nvSpPr>
        <p:spPr>
          <a:xfrm>
            <a:off x="5884604" y="1675900"/>
            <a:ext cx="360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Forvaltning av tjenester</a:t>
            </a:r>
          </a:p>
          <a:p>
            <a:pPr algn="ctr"/>
            <a:r>
              <a:rPr lang="nb-NO"/>
              <a:t>IT – ØK – VIRK – HR – DOKU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B2373-52BC-5A77-131F-0A994ADD6170}"/>
              </a:ext>
            </a:extLst>
          </p:cNvPr>
          <p:cNvSpPr txBox="1"/>
          <p:nvPr/>
        </p:nvSpPr>
        <p:spPr>
          <a:xfrm>
            <a:off x="6366384" y="2794305"/>
            <a:ext cx="5668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Lederopplæring, ledelse (policy), strategisk bemanningsplan</a:t>
            </a:r>
          </a:p>
          <a:p>
            <a:pPr algn="ctr"/>
            <a:r>
              <a:rPr lang="nb-NO"/>
              <a:t>HR – VIRK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915CD-8AAB-0FF5-CF3B-9419BC14D779}"/>
              </a:ext>
            </a:extLst>
          </p:cNvPr>
          <p:cNvSpPr txBox="1"/>
          <p:nvPr/>
        </p:nvSpPr>
        <p:spPr>
          <a:xfrm>
            <a:off x="437533" y="3117611"/>
            <a:ext cx="438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Organisasjonsutvikling, lederutvikling</a:t>
            </a:r>
          </a:p>
          <a:p>
            <a:pPr algn="ctr"/>
            <a:r>
              <a:rPr lang="nb-NO"/>
              <a:t>HR – VIRK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EB547-362E-B054-6AA0-F64549AF913E}"/>
              </a:ext>
            </a:extLst>
          </p:cNvPr>
          <p:cNvSpPr txBox="1"/>
          <p:nvPr/>
        </p:nvSpPr>
        <p:spPr>
          <a:xfrm>
            <a:off x="7225483" y="4880351"/>
            <a:ext cx="444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Gevinstrealisering, FDVu kostnader</a:t>
            </a:r>
          </a:p>
          <a:p>
            <a:pPr algn="ctr"/>
            <a:r>
              <a:rPr lang="nb-NO"/>
              <a:t>DP – IT – TUT – VIRK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6FB36-9594-FD27-C362-DB9DDFEB9BF6}"/>
              </a:ext>
            </a:extLst>
          </p:cNvPr>
          <p:cNvSpPr txBox="1"/>
          <p:nvPr/>
        </p:nvSpPr>
        <p:spPr>
          <a:xfrm>
            <a:off x="3583857" y="3976236"/>
            <a:ext cx="5024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b="1">
                <a:effectLst/>
                <a:latin typeface="+mj-lt"/>
                <a:ea typeface="Calibri" panose="020F0502020204030204" pitchFamily="34" charset="0"/>
              </a:rPr>
              <a:t>Virksomhetsarkitektur, informasjonsarkitektur, prosess-struktur </a:t>
            </a:r>
          </a:p>
          <a:p>
            <a:pPr algn="ctr"/>
            <a:r>
              <a:rPr lang="nb-NO"/>
              <a:t>DP – IT – VIRK – TUT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5567A-30E1-DA96-9C01-2939DC17619F}"/>
              </a:ext>
            </a:extLst>
          </p:cNvPr>
          <p:cNvSpPr txBox="1"/>
          <p:nvPr/>
        </p:nvSpPr>
        <p:spPr>
          <a:xfrm>
            <a:off x="133966" y="5431664"/>
            <a:ext cx="7091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Tjenesteutvikling, prosessutvikling, koordinering av utviklingsprosjekt, felles prosjektmetodikk</a:t>
            </a:r>
          </a:p>
          <a:p>
            <a:pPr algn="ctr"/>
            <a:r>
              <a:rPr lang="nb-NO"/>
              <a:t>DP – TUT – VIRK – HR – IT - DOKU</a:t>
            </a:r>
          </a:p>
        </p:txBody>
      </p:sp>
    </p:spTree>
    <p:extLst>
      <p:ext uri="{BB962C8B-B14F-4D97-AF65-F5344CB8AC3E}">
        <p14:creationId xmlns:p14="http://schemas.microsoft.com/office/powerpoint/2010/main" val="412816760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F1FAB0-A769-A161-E852-0C125A62CB4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F1FAB0-A769-A161-E852-0C125A62C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9FF284-6574-2270-7082-8DE20B3B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10" y="427981"/>
            <a:ext cx="11336616" cy="833178"/>
          </a:xfrm>
        </p:spPr>
        <p:txBody>
          <a:bodyPr vert="horz"/>
          <a:lstStyle/>
          <a:p>
            <a:r>
              <a:rPr lang="nb-NO"/>
              <a:t>Suksessfaktorer</a:t>
            </a:r>
          </a:p>
        </p:txBody>
      </p:sp>
      <p:pic>
        <p:nvPicPr>
          <p:cNvPr id="6" name="Content Placeholder 5" descr="Several blue sticky notes&#10;&#10;Description automatically generated">
            <a:extLst>
              <a:ext uri="{FF2B5EF4-FFF2-40B4-BE49-F238E27FC236}">
                <a16:creationId xmlns:a16="http://schemas.microsoft.com/office/drawing/2014/main" id="{6A9653DB-36CF-FF6E-83E6-0C7D93C24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39950" y="1120481"/>
            <a:ext cx="7952050" cy="55968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AA47F-AF9A-870A-A042-5E36DD46C95D}"/>
              </a:ext>
            </a:extLst>
          </p:cNvPr>
          <p:cNvSpPr txBox="1"/>
          <p:nvPr/>
        </p:nvSpPr>
        <p:spPr>
          <a:xfrm>
            <a:off x="168592" y="2369497"/>
            <a:ext cx="4683296" cy="244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Rammebetingelser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Myndighet og beslutningsvei</a:t>
            </a:r>
            <a:endParaRPr lang="nb-NO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Felles kultur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Organisasjonsforståelse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Definert tjenestenivå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2400" kern="1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 og samordning</a:t>
            </a:r>
            <a:endParaRPr lang="nb-NO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2231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3A18FDE-0CA9-11BD-5CCC-40183326AA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3A18FDE-0CA9-11BD-5CCC-40183326A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4D112C-87BB-1DE9-5BA7-C38DD1A5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389510"/>
            <a:ext cx="11336616" cy="1571842"/>
          </a:xfrm>
        </p:spPr>
        <p:txBody>
          <a:bodyPr vert="horz"/>
          <a:lstStyle/>
          <a:p>
            <a:r>
              <a:rPr lang="nb-NO"/>
              <a:t>Faktorer vi ikke kan løse gjennom omorganisering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0854F-158F-2DA9-D35A-6E903C65E13E}"/>
              </a:ext>
            </a:extLst>
          </p:cNvPr>
          <p:cNvSpPr txBox="1"/>
          <p:nvPr/>
        </p:nvSpPr>
        <p:spPr>
          <a:xfrm>
            <a:off x="682902" y="2713614"/>
            <a:ext cx="63207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/>
              <a:t>Uavhengig av fremtidig organisering er det flere faktorer som må jobbes med for å lykkes med fremtidens Fellesadministrasjon.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557BDF-0F73-541C-16BB-328D83D2D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61567" y="1252582"/>
            <a:ext cx="4710260" cy="4866278"/>
          </a:xfrm>
        </p:spPr>
      </p:pic>
    </p:spTree>
    <p:extLst>
      <p:ext uri="{BB962C8B-B14F-4D97-AF65-F5344CB8AC3E}">
        <p14:creationId xmlns:p14="http://schemas.microsoft.com/office/powerpoint/2010/main" val="193010216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75D2D4-26E0-0F58-14C4-B7963FDE6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75D2D4-26E0-0F58-14C4-B7963FDE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ontent Placeholder 10" descr="Several orange paper notes&#10;&#10;Description automatically generated with medium confidence">
            <a:extLst>
              <a:ext uri="{FF2B5EF4-FFF2-40B4-BE49-F238E27FC236}">
                <a16:creationId xmlns:a16="http://schemas.microsoft.com/office/drawing/2014/main" id="{26499190-ACA5-A2AE-6C9F-B31948731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5204" y="0"/>
            <a:ext cx="10721591" cy="6933805"/>
          </a:xfrm>
        </p:spPr>
      </p:pic>
    </p:spTree>
    <p:extLst>
      <p:ext uri="{BB962C8B-B14F-4D97-AF65-F5344CB8AC3E}">
        <p14:creationId xmlns:p14="http://schemas.microsoft.com/office/powerpoint/2010/main" val="178014969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362" y="3741824"/>
            <a:ext cx="5001651" cy="1961143"/>
          </a:xfrm>
        </p:spPr>
        <p:txBody>
          <a:bodyPr/>
          <a:lstStyle/>
          <a:p>
            <a:r>
              <a:rPr lang="nb-NO"/>
              <a:t>Risikovurdering </a:t>
            </a:r>
          </a:p>
        </p:txBody>
      </p:sp>
    </p:spTree>
    <p:extLst>
      <p:ext uri="{BB962C8B-B14F-4D97-AF65-F5344CB8AC3E}">
        <p14:creationId xmlns:p14="http://schemas.microsoft.com/office/powerpoint/2010/main" val="18952588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5773A5E8-2EBD-18C7-E78C-C84C1DBAE757}"/>
              </a:ext>
            </a:extLst>
          </p:cNvPr>
          <p:cNvGraphicFramePr>
            <a:graphicFrameLocks noGrp="1"/>
          </p:cNvGraphicFramePr>
          <p:nvPr/>
        </p:nvGraphicFramePr>
        <p:xfrm>
          <a:off x="925938" y="1046682"/>
          <a:ext cx="6175855" cy="5563220"/>
        </p:xfrm>
        <a:graphic>
          <a:graphicData uri="http://schemas.openxmlformats.org/drawingml/2006/table">
            <a:tbl>
              <a:tblPr firstRow="1" firstCol="1" bandRow="1"/>
              <a:tblGrid>
                <a:gridCol w="882265">
                  <a:extLst>
                    <a:ext uri="{9D8B030D-6E8A-4147-A177-3AD203B41FA5}">
                      <a16:colId xmlns:a16="http://schemas.microsoft.com/office/drawing/2014/main" val="1461907012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2619812622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2687966554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3863327470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2241641985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4046920548"/>
                    </a:ext>
                  </a:extLst>
                </a:gridCol>
                <a:gridCol w="882265">
                  <a:extLst>
                    <a:ext uri="{9D8B030D-6E8A-4147-A177-3AD203B41FA5}">
                      <a16:colId xmlns:a16="http://schemas.microsoft.com/office/drawing/2014/main" val="4293993011"/>
                    </a:ext>
                  </a:extLst>
                </a:gridCol>
              </a:tblGrid>
              <a:tr h="922877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Sannsynlighet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6" marR="6545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Svært sannsynlig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831280"/>
                  </a:ext>
                </a:extLst>
              </a:tr>
              <a:tr h="92287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Meget sannsynlig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64332"/>
                  </a:ext>
                </a:extLst>
              </a:tr>
              <a:tr h="92287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Sannsynlig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37979"/>
                  </a:ext>
                </a:extLst>
              </a:tr>
              <a:tr h="92287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Mindre sannsynlig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212397"/>
                  </a:ext>
                </a:extLst>
              </a:tr>
              <a:tr h="92287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Lite sannsynlig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464967"/>
                  </a:ext>
                </a:extLst>
              </a:tr>
              <a:tr h="42812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56" marR="65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Ubetydelig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Alvorlig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Svært alvorlig</a:t>
                      </a: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99572"/>
                  </a:ext>
                </a:extLst>
              </a:tr>
              <a:tr h="520715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Konsekvens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6" marR="65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50095"/>
                  </a:ext>
                </a:extLst>
              </a:tr>
            </a:tbl>
          </a:graphicData>
        </a:graphic>
      </p:graphicFrame>
      <p:sp>
        <p:nvSpPr>
          <p:cNvPr id="3" name="Bindepunkt 2">
            <a:extLst>
              <a:ext uri="{FF2B5EF4-FFF2-40B4-BE49-F238E27FC236}">
                <a16:creationId xmlns:a16="http://schemas.microsoft.com/office/drawing/2014/main" id="{AA75637E-401C-DB5E-1DDF-09D7EED3A84D}"/>
              </a:ext>
            </a:extLst>
          </p:cNvPr>
          <p:cNvSpPr/>
          <p:nvPr/>
        </p:nvSpPr>
        <p:spPr>
          <a:xfrm>
            <a:off x="5464762" y="304179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2</a:t>
            </a:r>
          </a:p>
        </p:txBody>
      </p:sp>
      <p:sp>
        <p:nvSpPr>
          <p:cNvPr id="4" name="Bindepunkt 3">
            <a:extLst>
              <a:ext uri="{FF2B5EF4-FFF2-40B4-BE49-F238E27FC236}">
                <a16:creationId xmlns:a16="http://schemas.microsoft.com/office/drawing/2014/main" id="{78489725-9753-45FB-7101-F0EBEB8B125C}"/>
              </a:ext>
            </a:extLst>
          </p:cNvPr>
          <p:cNvSpPr/>
          <p:nvPr/>
        </p:nvSpPr>
        <p:spPr>
          <a:xfrm rot="265227">
            <a:off x="6364312" y="3018461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3</a:t>
            </a:r>
            <a:endParaRPr lang="nb-NO"/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49BA0324-90C7-40D0-2B2D-25B8EB1BF954}"/>
              </a:ext>
            </a:extLst>
          </p:cNvPr>
          <p:cNvSpPr/>
          <p:nvPr/>
        </p:nvSpPr>
        <p:spPr>
          <a:xfrm>
            <a:off x="5861007" y="3313180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4</a:t>
            </a:r>
            <a:endParaRPr lang="nb-NO"/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C01507EC-7B99-EED4-1D36-E379783C9E42}"/>
              </a:ext>
            </a:extLst>
          </p:cNvPr>
          <p:cNvSpPr/>
          <p:nvPr/>
        </p:nvSpPr>
        <p:spPr>
          <a:xfrm>
            <a:off x="4715403" y="3189152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5</a:t>
            </a:r>
            <a:endParaRPr lang="nb-NO"/>
          </a:p>
        </p:txBody>
      </p:sp>
      <p:sp>
        <p:nvSpPr>
          <p:cNvPr id="7" name="Bindepunkt 6">
            <a:extLst>
              <a:ext uri="{FF2B5EF4-FFF2-40B4-BE49-F238E27FC236}">
                <a16:creationId xmlns:a16="http://schemas.microsoft.com/office/drawing/2014/main" id="{10C114F7-B747-9055-1A04-167270F295CC}"/>
              </a:ext>
            </a:extLst>
          </p:cNvPr>
          <p:cNvSpPr/>
          <p:nvPr/>
        </p:nvSpPr>
        <p:spPr>
          <a:xfrm rot="184770">
            <a:off x="6469736" y="2065362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6</a:t>
            </a:r>
            <a:endParaRPr lang="nb-NO"/>
          </a:p>
        </p:txBody>
      </p:sp>
      <p:sp>
        <p:nvSpPr>
          <p:cNvPr id="8" name="Bindepunkt 7">
            <a:extLst>
              <a:ext uri="{FF2B5EF4-FFF2-40B4-BE49-F238E27FC236}">
                <a16:creationId xmlns:a16="http://schemas.microsoft.com/office/drawing/2014/main" id="{AE8DAB07-4983-66D0-9234-6DEA00A50847}"/>
              </a:ext>
            </a:extLst>
          </p:cNvPr>
          <p:cNvSpPr/>
          <p:nvPr/>
        </p:nvSpPr>
        <p:spPr>
          <a:xfrm>
            <a:off x="3872812" y="422467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7</a:t>
            </a:r>
            <a:endParaRPr lang="nb-NO"/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26223024-AD8D-B3C5-A768-0EF8FDC4932A}"/>
              </a:ext>
            </a:extLst>
          </p:cNvPr>
          <p:cNvSpPr/>
          <p:nvPr/>
        </p:nvSpPr>
        <p:spPr>
          <a:xfrm>
            <a:off x="5058445" y="275990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8</a:t>
            </a:r>
            <a:endParaRPr lang="nb-NO"/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632394D5-76C7-F22C-3DE6-C01D23A715F8}"/>
              </a:ext>
            </a:extLst>
          </p:cNvPr>
          <p:cNvSpPr/>
          <p:nvPr/>
        </p:nvSpPr>
        <p:spPr>
          <a:xfrm rot="309153">
            <a:off x="5827109" y="2066821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1</a:t>
            </a:r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8746C53-3A6E-3E78-DE2D-084BF21E33C1}"/>
              </a:ext>
            </a:extLst>
          </p:cNvPr>
          <p:cNvSpPr txBox="1"/>
          <p:nvPr/>
        </p:nvSpPr>
        <p:spPr>
          <a:xfrm>
            <a:off x="7378299" y="1129344"/>
            <a:ext cx="401955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b="1"/>
              <a:t>Riskoliste: </a:t>
            </a:r>
          </a:p>
          <a:p>
            <a:pPr marL="342900" indent="-342900">
              <a:buAutoNum type="arabicPeriod"/>
            </a:pPr>
            <a:r>
              <a:rPr lang="nb-NO"/>
              <a:t>For høy belastning på nøkkelressurser</a:t>
            </a:r>
          </a:p>
          <a:p>
            <a:pPr marL="342900" indent="-342900">
              <a:buAutoNum type="arabicPeriod"/>
            </a:pPr>
            <a:r>
              <a:rPr lang="nb-NO"/>
              <a:t>Manglende involvering av nivå 2 og 3</a:t>
            </a:r>
          </a:p>
          <a:p>
            <a:pPr marL="342900" indent="-342900">
              <a:buAutoNum type="arabicPeriod"/>
            </a:pPr>
            <a:r>
              <a:rPr lang="nb-NO"/>
              <a:t>Usikkerhet og motstand i organisasjonen</a:t>
            </a:r>
          </a:p>
          <a:p>
            <a:pPr marL="342900" indent="-342900">
              <a:buAutoNum type="arabicPeriod"/>
            </a:pPr>
            <a:r>
              <a:rPr lang="nb-NO"/>
              <a:t>Utilstrekkelig informasjon, medvirkning og medbestemmelse </a:t>
            </a:r>
          </a:p>
          <a:p>
            <a:pPr marL="342900" indent="-342900">
              <a:buAutoNum type="arabicPeriod"/>
            </a:pPr>
            <a:r>
              <a:rPr lang="nb-NO"/>
              <a:t>Uklart </a:t>
            </a:r>
            <a:r>
              <a:rPr lang="nb-NO" err="1"/>
              <a:t>målbilde</a:t>
            </a:r>
            <a:endParaRPr lang="nb-NO"/>
          </a:p>
          <a:p>
            <a:pPr marL="342900" indent="-342900">
              <a:buAutoNum type="arabicPeriod"/>
            </a:pPr>
            <a:r>
              <a:rPr lang="nb-NO"/>
              <a:t>For barsk tidslinje </a:t>
            </a:r>
          </a:p>
          <a:p>
            <a:pPr marL="342900" indent="-342900">
              <a:buAutoNum type="arabicPeriod"/>
            </a:pPr>
            <a:r>
              <a:rPr lang="nb-NO"/>
              <a:t>Utilstrekkelig kunnskapsgrunnlag </a:t>
            </a:r>
          </a:p>
          <a:p>
            <a:pPr marL="342900" indent="-342900">
              <a:buAutoNum type="arabicPeriod"/>
            </a:pPr>
            <a:r>
              <a:rPr lang="nb-NO"/>
              <a:t>«Dårlige» beslutninger / </a:t>
            </a:r>
            <a:br>
              <a:rPr lang="nb-NO"/>
            </a:br>
            <a:r>
              <a:rPr lang="nb-NO"/>
              <a:t>uenighet rundt beslutningspunkter </a:t>
            </a:r>
          </a:p>
          <a:p>
            <a:pPr marL="342900" indent="-342900">
              <a:buAutoNum type="arabicPeriod"/>
            </a:pPr>
            <a:r>
              <a:rPr lang="nb-NO"/>
              <a:t>For vidt/komplekst </a:t>
            </a:r>
            <a:r>
              <a:rPr lang="nb-NO" err="1"/>
              <a:t>scope</a:t>
            </a:r>
            <a:r>
              <a:rPr lang="nb-NO"/>
              <a:t> </a:t>
            </a:r>
          </a:p>
          <a:p>
            <a:pPr marL="342900" indent="-342900">
              <a:buAutoNum type="arabicPeriod"/>
            </a:pPr>
            <a:r>
              <a:rPr lang="nb-NO"/>
              <a:t>Riktig / viktig kompetanse mangler i prosjektgruppa </a:t>
            </a:r>
            <a:endParaRPr lang="nb-NO">
              <a:cs typeface="Arial"/>
            </a:endParaRPr>
          </a:p>
          <a:p>
            <a:pPr marL="342900" indent="-342900">
              <a:buAutoNum type="arabicPeriod"/>
            </a:pPr>
            <a:endParaRPr lang="nb-NO"/>
          </a:p>
          <a:p>
            <a:pPr marL="342900" indent="-342900">
              <a:buAutoNum type="arabicPeriod"/>
            </a:pPr>
            <a:endParaRPr lang="nb-NO"/>
          </a:p>
          <a:p>
            <a:pPr marL="342900" indent="-342900">
              <a:buAutoNum type="arabicPeriod"/>
            </a:pPr>
            <a:endParaRPr lang="nb-NO"/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1D1CDBBF-0DEC-1BE5-7C62-63A53B3F5A4E}"/>
              </a:ext>
            </a:extLst>
          </p:cNvPr>
          <p:cNvSpPr/>
          <p:nvPr/>
        </p:nvSpPr>
        <p:spPr>
          <a:xfrm>
            <a:off x="5661045" y="3850875"/>
            <a:ext cx="482065" cy="272389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050"/>
              <a:t>10</a:t>
            </a:r>
          </a:p>
        </p:txBody>
      </p:sp>
      <p:sp>
        <p:nvSpPr>
          <p:cNvPr id="13" name="Bindepunkt 12">
            <a:extLst>
              <a:ext uri="{FF2B5EF4-FFF2-40B4-BE49-F238E27FC236}">
                <a16:creationId xmlns:a16="http://schemas.microsoft.com/office/drawing/2014/main" id="{93CE8DCA-5859-AE0E-0F01-A2977BA3ACFB}"/>
              </a:ext>
            </a:extLst>
          </p:cNvPr>
          <p:cNvSpPr/>
          <p:nvPr/>
        </p:nvSpPr>
        <p:spPr>
          <a:xfrm>
            <a:off x="5436884" y="3437207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9</a:t>
            </a:r>
            <a:endParaRPr lang="nb-NO"/>
          </a:p>
        </p:txBody>
      </p:sp>
      <p:sp>
        <p:nvSpPr>
          <p:cNvPr id="14" name="Bindepunkt 13">
            <a:extLst>
              <a:ext uri="{FF2B5EF4-FFF2-40B4-BE49-F238E27FC236}">
                <a16:creationId xmlns:a16="http://schemas.microsoft.com/office/drawing/2014/main" id="{B527E653-CF98-C0BB-2AB0-EEB14AFBBD82}"/>
              </a:ext>
            </a:extLst>
          </p:cNvPr>
          <p:cNvSpPr/>
          <p:nvPr/>
        </p:nvSpPr>
        <p:spPr>
          <a:xfrm rot="924281">
            <a:off x="-1670325" y="365720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3</a:t>
            </a:r>
            <a:endParaRPr lang="nb-NO"/>
          </a:p>
        </p:txBody>
      </p:sp>
      <p:sp>
        <p:nvSpPr>
          <p:cNvPr id="15" name="Bindepunkt 14">
            <a:extLst>
              <a:ext uri="{FF2B5EF4-FFF2-40B4-BE49-F238E27FC236}">
                <a16:creationId xmlns:a16="http://schemas.microsoft.com/office/drawing/2014/main" id="{127F4EE9-E057-267D-3B67-AEE7C88915D2}"/>
              </a:ext>
            </a:extLst>
          </p:cNvPr>
          <p:cNvSpPr/>
          <p:nvPr/>
        </p:nvSpPr>
        <p:spPr>
          <a:xfrm rot="924281">
            <a:off x="-2295528" y="3951167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4</a:t>
            </a:r>
            <a:endParaRPr lang="nb-NO"/>
          </a:p>
        </p:txBody>
      </p:sp>
      <p:sp>
        <p:nvSpPr>
          <p:cNvPr id="16" name="Bindepunkt 15">
            <a:extLst>
              <a:ext uri="{FF2B5EF4-FFF2-40B4-BE49-F238E27FC236}">
                <a16:creationId xmlns:a16="http://schemas.microsoft.com/office/drawing/2014/main" id="{653F6356-5F78-1550-D765-53890FE958DC}"/>
              </a:ext>
            </a:extLst>
          </p:cNvPr>
          <p:cNvSpPr/>
          <p:nvPr/>
        </p:nvSpPr>
        <p:spPr>
          <a:xfrm rot="924281">
            <a:off x="-1996808" y="397851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5</a:t>
            </a:r>
            <a:endParaRPr lang="nb-NO"/>
          </a:p>
        </p:txBody>
      </p:sp>
      <p:sp>
        <p:nvSpPr>
          <p:cNvPr id="17" name="Bindepunkt 16">
            <a:extLst>
              <a:ext uri="{FF2B5EF4-FFF2-40B4-BE49-F238E27FC236}">
                <a16:creationId xmlns:a16="http://schemas.microsoft.com/office/drawing/2014/main" id="{433115A8-55AF-725E-88D8-E6B12E11FEB0}"/>
              </a:ext>
            </a:extLst>
          </p:cNvPr>
          <p:cNvSpPr/>
          <p:nvPr/>
        </p:nvSpPr>
        <p:spPr>
          <a:xfrm rot="924281">
            <a:off x="-1688358" y="3978513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6</a:t>
            </a:r>
            <a:endParaRPr lang="nb-NO"/>
          </a:p>
        </p:txBody>
      </p:sp>
      <p:sp>
        <p:nvSpPr>
          <p:cNvPr id="18" name="Bindepunkt 17">
            <a:extLst>
              <a:ext uri="{FF2B5EF4-FFF2-40B4-BE49-F238E27FC236}">
                <a16:creationId xmlns:a16="http://schemas.microsoft.com/office/drawing/2014/main" id="{F658F777-FF4D-1E83-CF05-E5D424628535}"/>
              </a:ext>
            </a:extLst>
          </p:cNvPr>
          <p:cNvSpPr/>
          <p:nvPr/>
        </p:nvSpPr>
        <p:spPr>
          <a:xfrm rot="924281">
            <a:off x="-2295529" y="4256346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7</a:t>
            </a:r>
            <a:endParaRPr lang="nb-NO"/>
          </a:p>
        </p:txBody>
      </p:sp>
      <p:sp>
        <p:nvSpPr>
          <p:cNvPr id="19" name="Bindepunkt 18">
            <a:extLst>
              <a:ext uri="{FF2B5EF4-FFF2-40B4-BE49-F238E27FC236}">
                <a16:creationId xmlns:a16="http://schemas.microsoft.com/office/drawing/2014/main" id="{FAE8393C-AADE-BDA7-7879-8F24E707AF1E}"/>
              </a:ext>
            </a:extLst>
          </p:cNvPr>
          <p:cNvSpPr/>
          <p:nvPr/>
        </p:nvSpPr>
        <p:spPr>
          <a:xfrm rot="924281">
            <a:off x="-1980190" y="4262831"/>
            <a:ext cx="282103" cy="248055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200"/>
              <a:t>8</a:t>
            </a:r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C3A02D95-B573-E6EC-EA87-CCCE1ADA338C}"/>
              </a:ext>
            </a:extLst>
          </p:cNvPr>
          <p:cNvSpPr txBox="1"/>
          <p:nvPr/>
        </p:nvSpPr>
        <p:spPr>
          <a:xfrm>
            <a:off x="925938" y="324465"/>
            <a:ext cx="617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Risikovurdering 14.8.2023</a:t>
            </a:r>
          </a:p>
        </p:txBody>
      </p:sp>
    </p:spTree>
    <p:extLst>
      <p:ext uri="{BB962C8B-B14F-4D97-AF65-F5344CB8AC3E}">
        <p14:creationId xmlns:p14="http://schemas.microsoft.com/office/powerpoint/2010/main" val="57197838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D282D83-DB35-20C2-A6C7-34D37743E23F}"/>
              </a:ext>
            </a:extLst>
          </p:cNvPr>
          <p:cNvGraphicFramePr>
            <a:graphicFrameLocks noGrp="1"/>
          </p:cNvGraphicFramePr>
          <p:nvPr/>
        </p:nvGraphicFramePr>
        <p:xfrm>
          <a:off x="402485" y="842402"/>
          <a:ext cx="10515595" cy="5292092"/>
        </p:xfrm>
        <a:graphic>
          <a:graphicData uri="http://schemas.openxmlformats.org/drawingml/2006/table">
            <a:tbl>
              <a:tblPr firstRow="1" firstCol="1" bandRow="1"/>
              <a:tblGrid>
                <a:gridCol w="946355">
                  <a:extLst>
                    <a:ext uri="{9D8B030D-6E8A-4147-A177-3AD203B41FA5}">
                      <a16:colId xmlns:a16="http://schemas.microsoft.com/office/drawing/2014/main" val="3387731379"/>
                    </a:ext>
                  </a:extLst>
                </a:gridCol>
                <a:gridCol w="2737555">
                  <a:extLst>
                    <a:ext uri="{9D8B030D-6E8A-4147-A177-3AD203B41FA5}">
                      <a16:colId xmlns:a16="http://schemas.microsoft.com/office/drawing/2014/main" val="2456667520"/>
                    </a:ext>
                  </a:extLst>
                </a:gridCol>
                <a:gridCol w="4551149">
                  <a:extLst>
                    <a:ext uri="{9D8B030D-6E8A-4147-A177-3AD203B41FA5}">
                      <a16:colId xmlns:a16="http://schemas.microsoft.com/office/drawing/2014/main" val="2379796905"/>
                    </a:ext>
                  </a:extLst>
                </a:gridCol>
                <a:gridCol w="1165485">
                  <a:extLst>
                    <a:ext uri="{9D8B030D-6E8A-4147-A177-3AD203B41FA5}">
                      <a16:colId xmlns:a16="http://schemas.microsoft.com/office/drawing/2014/main" val="613154886"/>
                    </a:ext>
                  </a:extLst>
                </a:gridCol>
                <a:gridCol w="1115051">
                  <a:extLst>
                    <a:ext uri="{9D8B030D-6E8A-4147-A177-3AD203B41FA5}">
                      <a16:colId xmlns:a16="http://schemas.microsoft.com/office/drawing/2014/main" val="2445470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Risiko #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Beskrivelse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Tiltak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Ny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err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sannsynlighet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(1-5)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Ny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err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konsekvens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(1-5)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50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For høy belastning på nøkkelressurser i prosjektet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Frigjøre kapasitet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Forlenge prosjektet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Dublereing på oppgaver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703393"/>
                  </a:ext>
                </a:extLst>
              </a:tr>
              <a:tr h="424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Manglende involvering av nivå 2 og 3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Jobbe med plan for medvirkning og involvering</a:t>
                      </a:r>
                    </a:p>
                    <a:p>
                      <a:pPr marL="171450" marR="0" lvl="0" indent="-171450" algn="l" defTabSz="609585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Involvere ALU/skaffe forankring hos ALU</a:t>
                      </a: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 </a:t>
                      </a:r>
                    </a:p>
                    <a:p>
                      <a:pPr marL="171450" marR="0" lvl="0" indent="-17145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Informere om arbeidet i Rektoratet og hos dekanene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607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Usikkerhet og motstand i organisasjonen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Jevnlig og relevant informasjon</a:t>
                      </a:r>
                      <a:endParaRPr lang="nb-NO"/>
                    </a:p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cs typeface="Calibri"/>
                        </a:rPr>
                        <a:t>Tydelig i budskap på hvorfor arbeidet er satt i gang</a:t>
                      </a:r>
                      <a:endParaRPr lang="nb-NO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420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Utilstrekkelig informasjon, medvirkning og medbestemmelse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Sørge for å jobbe med styringsgruppa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Holde resten av FA-ledergruppe orientert</a:t>
                      </a:r>
                    </a:p>
                    <a:p>
                      <a:pPr marL="171450" marR="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Informasjonsambassadører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6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Uklart målbilde for prosjektet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cs typeface="Calibri"/>
                        </a:rPr>
                        <a:t>Tydelig informasjon</a:t>
                      </a:r>
                      <a:endParaRPr lang="en-US" sz="1200"/>
                    </a:p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Skape felles forståelse av hvor vi skal</a:t>
                      </a:r>
                      <a:endParaRPr lang="en-US" sz="120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69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For "barsk" tidslinje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Ta jevnlig utsjekk på milepæler</a:t>
                      </a:r>
                      <a:endParaRPr lang="nb-NO"/>
                    </a:p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Gjøre en risikovurdering av de arbeidsmiljømessige konsekvensene av arbeidet</a:t>
                      </a:r>
                      <a:endParaRPr lang="nb-NO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405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Utilstrekkelig kunnskapsgrunnlag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Gjøre utsjekk og supplere underveis ut fra behov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1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«Dårlige» beslutninger / uenighet rundt beslutningspunkter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Være tydelig i hva som besluttes og når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457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b-NO" sz="1200">
                          <a:latin typeface="Calibri"/>
                          <a:cs typeface="Calibri"/>
                        </a:rPr>
                        <a:t>For vidt / komplekst scope </a:t>
                      </a: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Ta jevnlige utsjekker på om scopet er for vidt og evt justere seg inn</a:t>
                      </a:r>
                    </a:p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cs typeface="Calibri"/>
                        </a:rPr>
                        <a:t>Konkretisere og avgrense mål og leveranser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188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buNone/>
                      </a:pPr>
                      <a:r>
                        <a:rPr lang="nb-NO" sz="12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Riktig / viktig kompetanse mangler i prosjektgruppa</a:t>
                      </a:r>
                      <a:endParaRPr lang="nb-NO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Beskrive hvilken kompetanse som trengs </a:t>
                      </a:r>
                      <a:endParaRPr lang="nb-NO"/>
                    </a:p>
                    <a:p>
                      <a:pPr marL="171450" lvl="0" indent="-171450">
                        <a:lnSpc>
                          <a:spcPct val="114999"/>
                        </a:lnSpc>
                        <a:buFont typeface="Arial"/>
                        <a:buChar char="•"/>
                      </a:pPr>
                      <a:r>
                        <a:rPr lang="nb-NO" sz="1200">
                          <a:effectLst/>
                          <a:latin typeface="Calibri"/>
                          <a:ea typeface="Arial" panose="020B0604020202020204" pitchFamily="34" charset="0"/>
                          <a:cs typeface="Calibri"/>
                        </a:rPr>
                        <a:t>Evt justere/supplere med riktig kompetanse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b-NO" sz="1200">
                        <a:effectLst/>
                        <a:latin typeface="Calibri"/>
                        <a:ea typeface="Arial" panose="020B0604020202020204" pitchFamily="34" charset="0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599256"/>
                  </a:ext>
                </a:extLst>
              </a:tr>
            </a:tbl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F6BCF8A5-6EFD-08FB-7DFA-891C53AADEB4}"/>
              </a:ext>
            </a:extLst>
          </p:cNvPr>
          <p:cNvSpPr txBox="1"/>
          <p:nvPr/>
        </p:nvSpPr>
        <p:spPr>
          <a:xfrm>
            <a:off x="1106128" y="243348"/>
            <a:ext cx="825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Risikoreduserende tiltak</a:t>
            </a:r>
          </a:p>
        </p:txBody>
      </p:sp>
    </p:spTree>
    <p:extLst>
      <p:ext uri="{BB962C8B-B14F-4D97-AF65-F5344CB8AC3E}">
        <p14:creationId xmlns:p14="http://schemas.microsoft.com/office/powerpoint/2010/main" val="398424087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204" y="3741824"/>
            <a:ext cx="4770701" cy="1961143"/>
          </a:xfrm>
        </p:spPr>
        <p:txBody>
          <a:bodyPr lIns="91440" tIns="45720" rIns="91440" bIns="45720" anchor="t"/>
          <a:lstStyle/>
          <a:p>
            <a:r>
              <a:rPr lang="nb-NO" sz="2800"/>
              <a:t>Designsprint</a:t>
            </a:r>
          </a:p>
          <a:p>
            <a:endParaRPr lang="nb-NO" sz="2800"/>
          </a:p>
          <a:p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265515415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7181-45C4-8D58-2CDC-0A2D7F16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220B88BC-3F92-09D6-2CEF-E96685EF83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/>
              <a:tblGrid>
                <a:gridCol w="25400">
                  <a:extLst>
                    <a:ext uri="{9D8B030D-6E8A-4147-A177-3AD203B41FA5}">
                      <a16:colId xmlns:a16="http://schemas.microsoft.com/office/drawing/2014/main" val="21991475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95245622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81847933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015512686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9478337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Mandag​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Tirsdag​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Onsdag​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Torsdag​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Fredag​</a:t>
                      </a:r>
                      <a:endParaRPr lang="nb-NO" sz="1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048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4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Forståelse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Hypoteser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Test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Bearbeide innspill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00" b="1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Løsningsforslag </a:t>
                      </a:r>
                      <a:r>
                        <a:rPr lang="nb-NO" sz="100" b="0" i="0">
                          <a:solidFill>
                            <a:srgbClr val="00509E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2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Belyse fokusområder​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Kunnskapsgrunnlag og workshop med 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Konkrete løsningsforslag per problemstilling​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Prioritere 2-3 mulige løsninger​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Presentere løsningsforslag for 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Innspill fra operativ 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Bearbeide innspill med Kjerneteamet​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Ferdigstille løsningsforslag​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Presentere løsningsforslag 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OK fra operativ 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79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Intervjuobjekter/​</a:t>
                      </a:r>
                      <a:b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fokusgrupper​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Referanseteam​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Operativ 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Kjerneteam</a:t>
                      </a: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b-NO" sz="100" b="0" i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</a:rPr>
                        <a:t>Operativ prosesseier​</a:t>
                      </a:r>
                      <a:endParaRPr lang="nb-NO" sz="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2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836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F11D-2B01-0C16-15C1-0F8EC0B7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6" name="Table 19">
            <a:extLst>
              <a:ext uri="{FF2B5EF4-FFF2-40B4-BE49-F238E27FC236}">
                <a16:creationId xmlns:a16="http://schemas.microsoft.com/office/drawing/2014/main" id="{E271A9EB-B1FC-564F-F634-BA58E554DBB1}"/>
              </a:ext>
            </a:extLst>
          </p:cNvPr>
          <p:cNvGraphicFramePr>
            <a:graphicFrameLocks noGrp="1"/>
          </p:cNvGraphicFramePr>
          <p:nvPr/>
        </p:nvGraphicFramePr>
        <p:xfrm>
          <a:off x="1448195" y="1978241"/>
          <a:ext cx="9080470" cy="4246208"/>
        </p:xfrm>
        <a:graphic>
          <a:graphicData uri="http://schemas.openxmlformats.org/drawingml/2006/table">
            <a:tbl>
              <a:tblPr firstRow="1"/>
              <a:tblGrid>
                <a:gridCol w="1816094">
                  <a:extLst>
                    <a:ext uri="{9D8B030D-6E8A-4147-A177-3AD203B41FA5}">
                      <a16:colId xmlns:a16="http://schemas.microsoft.com/office/drawing/2014/main" val="559768178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4062673064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1316617364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2476370768"/>
                    </a:ext>
                  </a:extLst>
                </a:gridCol>
                <a:gridCol w="1816094">
                  <a:extLst>
                    <a:ext uri="{9D8B030D-6E8A-4147-A177-3AD203B41FA5}">
                      <a16:colId xmlns:a16="http://schemas.microsoft.com/office/drawing/2014/main" val="1646304084"/>
                    </a:ext>
                  </a:extLst>
                </a:gridCol>
              </a:tblGrid>
              <a:tr h="33444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>
                          <a:solidFill>
                            <a:schemeClr val="bg1"/>
                          </a:solidFill>
                        </a:rPr>
                        <a:t>Mandag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Tirsdag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Onsdag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Torsdag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Fredag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B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94764"/>
                  </a:ext>
                </a:extLst>
              </a:tr>
              <a:tr h="148256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81140"/>
                  </a:ext>
                </a:extLst>
              </a:tr>
              <a:tr h="33444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Forståelse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Hypoteser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Test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Bearbeide innspill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Løsningsforslag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0347"/>
                  </a:ext>
                </a:extLst>
              </a:tr>
              <a:tr h="1202904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Belyse fokusområder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Kunnskapsgrunnlag og workshop med referanseteam</a:t>
                      </a:r>
                      <a:endParaRPr lang="nb-NO" sz="1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Konkrete løsningsforslag per problemstilling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Prioritere 2-3 mulige løsninger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Presentere løsningsforslag for 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Innspill fra operativ prosesseier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Bearbeide innspill med Kjerneteamet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Ferdigstille løsningsforslag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Presentere løsningsforslag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OK fra operativ prosesseier (mandag)</a:t>
                      </a:r>
                      <a:endParaRPr lang="nb-NO" sz="1000" b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165501"/>
                  </a:ext>
                </a:extLst>
              </a:tr>
              <a:tr h="89184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Referanseteam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Intervjuobjekter/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nb-NO" sz="1000" b="0">
                          <a:solidFill>
                            <a:schemeClr val="tx1"/>
                          </a:solidFill>
                        </a:rPr>
                        <a:t>eksperter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Kjerneteam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000"/>
                        <a:t>Operativ prosesseier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/>
                        <a:t>Kjerneteam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 err="1"/>
                        <a:t>Kjerneteam</a:t>
                      </a:r>
                      <a:endParaRPr lang="nb-NO" sz="1000" b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/>
                        <a:t>Referanseteam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000" b="0"/>
                        <a:t>Operativ prosesseier (mandag)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66208"/>
                  </a:ext>
                </a:extLst>
              </a:tr>
            </a:tbl>
          </a:graphicData>
        </a:graphic>
      </p:graphicFrame>
      <p:grpSp>
        <p:nvGrpSpPr>
          <p:cNvPr id="17" name="Group 28">
            <a:extLst>
              <a:ext uri="{FF2B5EF4-FFF2-40B4-BE49-F238E27FC236}">
                <a16:creationId xmlns:a16="http://schemas.microsoft.com/office/drawing/2014/main" id="{E5116708-A761-6CDC-00E2-037EE534C062}"/>
              </a:ext>
            </a:extLst>
          </p:cNvPr>
          <p:cNvGrpSpPr/>
          <p:nvPr/>
        </p:nvGrpSpPr>
        <p:grpSpPr>
          <a:xfrm>
            <a:off x="1563567" y="2339742"/>
            <a:ext cx="8814872" cy="1344974"/>
            <a:chOff x="-389322" y="2070835"/>
            <a:chExt cx="9846530" cy="1301430"/>
          </a:xfrm>
        </p:grpSpPr>
        <p:pic>
          <p:nvPicPr>
            <p:cNvPr id="18" name="Picture 2" descr="How Google Design Sprint works - Product Management 101 ...">
              <a:hlinkClick r:id="rId3"/>
              <a:extLst>
                <a:ext uri="{FF2B5EF4-FFF2-40B4-BE49-F238E27FC236}">
                  <a16:creationId xmlns:a16="http://schemas.microsoft.com/office/drawing/2014/main" id="{D4C7907E-ACB4-79C6-0660-32C962F71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8176" r="78810" b="42613"/>
            <a:stretch/>
          </p:blipFill>
          <p:spPr bwMode="auto">
            <a:xfrm>
              <a:off x="-389322" y="2070835"/>
              <a:ext cx="1652986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ow Google Design Sprint works - Product Management 101 ...">
              <a:hlinkClick r:id="rId3"/>
              <a:extLst>
                <a:ext uri="{FF2B5EF4-FFF2-40B4-BE49-F238E27FC236}">
                  <a16:creationId xmlns:a16="http://schemas.microsoft.com/office/drawing/2014/main" id="{6A46D08D-59AC-59ED-312A-A5CA25332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18176" r="41616" b="42613"/>
            <a:stretch/>
          </p:blipFill>
          <p:spPr bwMode="auto">
            <a:xfrm>
              <a:off x="3821919" y="2070835"/>
              <a:ext cx="148864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ow Google Design Sprint works - Product Management 101 ...">
              <a:hlinkClick r:id="rId3"/>
              <a:extLst>
                <a:ext uri="{FF2B5EF4-FFF2-40B4-BE49-F238E27FC236}">
                  <a16:creationId xmlns:a16="http://schemas.microsoft.com/office/drawing/2014/main" id="{F7FA3375-F3A4-93D4-7C4D-CD65B2DA8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1" t="18176" r="19975" b="42613"/>
            <a:stretch/>
          </p:blipFill>
          <p:spPr bwMode="auto">
            <a:xfrm>
              <a:off x="5722192" y="2070835"/>
              <a:ext cx="1706258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ow Google Design Sprint works - Product Management 101 ...">
              <a:hlinkClick r:id="rId3"/>
              <a:extLst>
                <a:ext uri="{FF2B5EF4-FFF2-40B4-BE49-F238E27FC236}">
                  <a16:creationId xmlns:a16="http://schemas.microsoft.com/office/drawing/2014/main" id="{D5785F97-D27B-922E-C059-DF4B81933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83" t="18176" b="42613"/>
            <a:stretch/>
          </p:blipFill>
          <p:spPr bwMode="auto">
            <a:xfrm>
              <a:off x="7649733" y="2070835"/>
              <a:ext cx="1807475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ow Google Design Sprint works - Product Management 101 ...">
              <a:hlinkClick r:id="rId3"/>
              <a:extLst>
                <a:ext uri="{FF2B5EF4-FFF2-40B4-BE49-F238E27FC236}">
                  <a16:creationId xmlns:a16="http://schemas.microsoft.com/office/drawing/2014/main" id="{1698FA63-17F1-4449-41A5-0F1ACE91B8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rgbClr val="44BA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t="18176" r="59667" b="42613"/>
            <a:stretch/>
          </p:blipFill>
          <p:spPr bwMode="auto">
            <a:xfrm>
              <a:off x="1730617" y="2070835"/>
              <a:ext cx="159407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400B9EA9-329B-F7B7-B6EA-EA5369FB6FB6}"/>
              </a:ext>
            </a:extLst>
          </p:cNvPr>
          <p:cNvSpPr/>
          <p:nvPr/>
        </p:nvSpPr>
        <p:spPr>
          <a:xfrm rot="20869639">
            <a:off x="798391" y="4960775"/>
            <a:ext cx="667030" cy="347772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Deltakere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041F7C87-3256-CBB0-FF57-58DDD10F45FD}"/>
              </a:ext>
            </a:extLst>
          </p:cNvPr>
          <p:cNvSpPr/>
          <p:nvPr/>
        </p:nvSpPr>
        <p:spPr>
          <a:xfrm rot="20973762">
            <a:off x="612094" y="3870986"/>
            <a:ext cx="667030" cy="347771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Aktiviteter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8C6D4AD-8E07-DDA8-AF51-94CF9CC96BD2}"/>
              </a:ext>
            </a:extLst>
          </p:cNvPr>
          <p:cNvSpPr txBox="1"/>
          <p:nvPr/>
        </p:nvSpPr>
        <p:spPr>
          <a:xfrm>
            <a:off x="1215846" y="413563"/>
            <a:ext cx="7968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/>
              <a:t>Designsprint</a:t>
            </a:r>
          </a:p>
        </p:txBody>
      </p:sp>
    </p:spTree>
    <p:extLst>
      <p:ext uri="{BB962C8B-B14F-4D97-AF65-F5344CB8AC3E}">
        <p14:creationId xmlns:p14="http://schemas.microsoft.com/office/powerpoint/2010/main" val="13579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6AE49E-B455-9856-1C21-A610C92FA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224" y="334903"/>
            <a:ext cx="5416241" cy="876378"/>
          </a:xfrm>
        </p:spPr>
        <p:txBody>
          <a:bodyPr/>
          <a:lstStyle/>
          <a:p>
            <a:pPr algn="l"/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4D49-90A2-EB56-3EA4-549B7FEA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14" b="6802"/>
          <a:stretch/>
        </p:blipFill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noFill/>
          <a:effectLst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A1ACC2-EAC9-090A-955B-AB8696C1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75069"/>
              </p:ext>
            </p:extLst>
          </p:nvPr>
        </p:nvGraphicFramePr>
        <p:xfrm>
          <a:off x="546657" y="1211281"/>
          <a:ext cx="5729808" cy="566928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29808">
                  <a:extLst>
                    <a:ext uri="{9D8B030D-6E8A-4147-A177-3AD203B41FA5}">
                      <a16:colId xmlns:a16="http://schemas.microsoft.com/office/drawing/2014/main" val="35578434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 i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4138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Styringsgruppas mandat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Behandling av konseptnotat</a:t>
                      </a:r>
                    </a:p>
                    <a:p>
                      <a:pPr marL="952485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0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Tidsplan </a:t>
                      </a:r>
                    </a:p>
                    <a:p>
                      <a:pPr marL="952485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0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Plan for medvirkning og medbestemmelse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Presentasjon av kunnskapsgrunnlaget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Risikovurdering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Orientering om plan for designsprintuka</a:t>
                      </a:r>
                      <a:endParaRPr lang="nb-NO" sz="24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2400" b="0">
                          <a:latin typeface="+mj-lt"/>
                        </a:rPr>
                        <a:t>Kommunikasjonsplan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2400" b="0" i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Styringsgruppas forventninger til arbeidet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92844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26855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88194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204" y="3741824"/>
            <a:ext cx="4770701" cy="1961143"/>
          </a:xfrm>
        </p:spPr>
        <p:txBody>
          <a:bodyPr lIns="91440" tIns="45720" rIns="91440" bIns="45720" anchor="t"/>
          <a:lstStyle/>
          <a:p>
            <a:r>
              <a:rPr lang="nb-NO" sz="2800" dirty="0"/>
              <a:t>Kommunikasjon</a:t>
            </a:r>
          </a:p>
          <a:p>
            <a:endParaRPr lang="nb-NO" sz="28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09126115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typing on a computer&#10;&#10;Description automatically generated">
            <a:extLst>
              <a:ext uri="{FF2B5EF4-FFF2-40B4-BE49-F238E27FC236}">
                <a16:creationId xmlns:a16="http://schemas.microsoft.com/office/drawing/2014/main" id="{9AAE88CA-15EB-5217-8AB7-5416E27C2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0" r="40310" b="-2"/>
          <a:stretch/>
        </p:blipFill>
        <p:spPr>
          <a:xfrm>
            <a:off x="7620000" y="-8467"/>
            <a:ext cx="4572000" cy="686646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AE8C15-5ABB-124F-48F0-8B6BC680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9286"/>
            <a:ext cx="6632664" cy="861775"/>
          </a:xfrm>
        </p:spPr>
        <p:txBody>
          <a:bodyPr wrap="square" anchor="t">
            <a:norm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Kommunikasjon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AD2E7-F5E2-67D6-942B-3AAA2AE24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877962"/>
            <a:ext cx="6633633" cy="43513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hlinkClick r:id="rId3"/>
              </a:rPr>
              <a:t>Kommunikasjonsplan og interessentanalyse </a:t>
            </a:r>
            <a:r>
              <a:rPr lang="nb-NO" dirty="0"/>
              <a:t>– innspill?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hlinkClick r:id="rId4"/>
              </a:rPr>
              <a:t>Nettside</a:t>
            </a:r>
            <a:r>
              <a:rPr lang="nb-NO" dirty="0"/>
              <a:t> - innspill?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hlinkClick r:id="rId5"/>
              </a:rPr>
              <a:t>Teams</a:t>
            </a:r>
            <a:r>
              <a:rPr lang="nb-NO" dirty="0"/>
              <a:t> – bli medlem her: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26748-6140-6532-FAF7-65F4475FE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360" y="4393656"/>
            <a:ext cx="2152302" cy="20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1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Hender som strekker seg mot solen">
            <a:extLst>
              <a:ext uri="{FF2B5EF4-FFF2-40B4-BE49-F238E27FC236}">
                <a16:creationId xmlns:a16="http://schemas.microsoft.com/office/drawing/2014/main" id="{063349EF-FEEE-7AEA-A5DA-30674A389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06" r="1" b="1"/>
          <a:stretch/>
        </p:blipFill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noFill/>
          <a:effectLst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65D88C-F13B-6EB0-C74A-594A407913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736" y="1623379"/>
            <a:ext cx="10296525" cy="2128006"/>
          </a:xfrm>
        </p:spPr>
        <p:txBody>
          <a:bodyPr/>
          <a:lstStyle/>
          <a:p>
            <a:r>
              <a:rPr lang="en-US" err="1"/>
              <a:t>Styringsgruppas</a:t>
            </a:r>
            <a:r>
              <a:rPr lang="en-US"/>
              <a:t> </a:t>
            </a:r>
            <a:r>
              <a:rPr lang="en-US" err="1"/>
              <a:t>forventninger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prosjektet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6687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5D8B74FC-1E23-425B-D8E6-53091A92E5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A8585E-BC4F-5B83-6248-F3C5F2922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3007" y="1703754"/>
            <a:ext cx="5563625" cy="1594532"/>
          </a:xfrm>
        </p:spPr>
        <p:txBody>
          <a:bodyPr/>
          <a:lstStyle/>
          <a:p>
            <a:r>
              <a:rPr lang="nb-NO"/>
              <a:t>Mandat for styringsgruppa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A9E652-04B0-9E5B-8171-FC8EF33C0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3007" y="3312091"/>
            <a:ext cx="5563625" cy="2017695"/>
          </a:xfrm>
        </p:spPr>
        <p:txBody>
          <a:bodyPr/>
          <a:lstStyle/>
          <a:p>
            <a:r>
              <a:rPr lang="nb-NO"/>
              <a:t>Forslag til beslutning: </a:t>
            </a:r>
          </a:p>
          <a:p>
            <a:r>
              <a:rPr lang="nb-NO"/>
              <a:t>Styringsgruppas mandat vedtas som forelagt og drøftet i styringsgruppemøte 18. august 2023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293C503-E4CB-8DC9-940C-3F86AF451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"/>
          <a:stretch/>
        </p:blipFill>
        <p:spPr>
          <a:xfrm>
            <a:off x="-3175" y="-11478"/>
            <a:ext cx="5683813" cy="686947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A1CDC63-BBAF-52D2-3D88-F2803F3003FF}"/>
              </a:ext>
            </a:extLst>
          </p:cNvPr>
          <p:cNvSpPr txBox="1"/>
          <p:nvPr/>
        </p:nvSpPr>
        <p:spPr>
          <a:xfrm>
            <a:off x="5877169" y="5978769"/>
            <a:ext cx="602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hlinkClick r:id="rId3"/>
              </a:rPr>
              <a:t>Mandat for styringsgruppa Framtidens fellesadministrasjon .</a:t>
            </a:r>
            <a:r>
              <a:rPr lang="nb-NO" err="1">
                <a:hlinkClick r:id="rId3"/>
              </a:rPr>
              <a:t>docx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608043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320287B-B670-EEDF-CA3F-909A2C510E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759" y="1463500"/>
            <a:ext cx="5416241" cy="876378"/>
          </a:xfrm>
        </p:spPr>
        <p:txBody>
          <a:bodyPr/>
          <a:lstStyle/>
          <a:p>
            <a:pPr algn="l"/>
            <a:r>
              <a:rPr lang="nb-NO"/>
              <a:t>Konseptnotat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BEE8A4-F6D1-4803-73F2-FD57D9757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759" y="2353683"/>
            <a:ext cx="5416241" cy="2866994"/>
          </a:xfrm>
        </p:spPr>
        <p:txBody>
          <a:bodyPr/>
          <a:lstStyle/>
          <a:p>
            <a:pPr algn="l"/>
            <a:r>
              <a:rPr lang="nb-NO"/>
              <a:t>Forslag til beslutning: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/>
              <a:t>Konseptnotatet vedtas etter dialog med de enhetene som er omfattet av organisasjonsendringen og drøfting i styringsgruppa. </a:t>
            </a:r>
          </a:p>
          <a:p>
            <a:pPr algn="l"/>
            <a:endParaRPr lang="nb-NO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/>
              <a:t>Konseptnotatet blir etter dette prosjektets mandat. </a:t>
            </a:r>
          </a:p>
          <a:p>
            <a:pPr algn="l"/>
            <a:endParaRPr lang="nb-NO"/>
          </a:p>
        </p:txBody>
      </p:sp>
      <p:pic>
        <p:nvPicPr>
          <p:cNvPr id="6" name="Plassholder for bilde 5" descr="Person som ser tom telefon">
            <a:extLst>
              <a:ext uri="{FF2B5EF4-FFF2-40B4-BE49-F238E27FC236}">
                <a16:creationId xmlns:a16="http://schemas.microsoft.com/office/drawing/2014/main" id="{314370E2-8982-03CF-4571-D5B2413BBD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607" r="21607"/>
          <a:stretch>
            <a:fillRect/>
          </a:stretch>
        </p:blipFill>
        <p:spPr/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1D0301B-51FC-170B-56D8-FA5AF069086F}"/>
              </a:ext>
            </a:extLst>
          </p:cNvPr>
          <p:cNvSpPr txBox="1"/>
          <p:nvPr/>
        </p:nvSpPr>
        <p:spPr>
          <a:xfrm>
            <a:off x="-89877" y="5970954"/>
            <a:ext cx="654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 </a:t>
            </a:r>
            <a:r>
              <a:rPr lang="nb-NO" err="1">
                <a:hlinkClick r:id="rId4"/>
              </a:rPr>
              <a:t>Konseptnotat_framtidas</a:t>
            </a:r>
            <a:r>
              <a:rPr lang="nb-NO">
                <a:hlinkClick r:id="rId4"/>
              </a:rPr>
              <a:t> fellesadministrasjon for NTNU .</a:t>
            </a:r>
            <a:r>
              <a:rPr lang="nb-NO" err="1">
                <a:hlinkClick r:id="rId4"/>
              </a:rPr>
              <a:t>docx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55782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B5A6A226-637B-9B67-4736-6C86BFFA9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51"/>
            <a:ext cx="12324456" cy="58782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16854-7D3E-38B2-E1C0-9E31D9BA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Framdriftsplan for prosjektet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82156-55A0-3B61-8156-D7338FEA0227}"/>
              </a:ext>
            </a:extLst>
          </p:cNvPr>
          <p:cNvSpPr txBox="1"/>
          <p:nvPr/>
        </p:nvSpPr>
        <p:spPr>
          <a:xfrm>
            <a:off x="10454640" y="28418"/>
            <a:ext cx="1737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/>
              <a:t>Sist oppdatert 16.08.23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F58003E-9B6C-48EE-8247-DF26A8A3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851"/>
            <a:ext cx="12192000" cy="58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1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7B3C88-8D56-ADE3-A1A3-E74B82EEF285}"/>
              </a:ext>
            </a:extLst>
          </p:cNvPr>
          <p:cNvSpPr/>
          <p:nvPr/>
        </p:nvSpPr>
        <p:spPr>
          <a:xfrm>
            <a:off x="9960746" y="0"/>
            <a:ext cx="2231254" cy="134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99296E-E9E7-4801-A9DB-8DCC4065C0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99296E-E9E7-4801-A9DB-8DCC4065C0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6E753D5-3587-433C-803B-2AA666ECEEFE}"/>
                  </a:ext>
                </a:extLst>
              </p14:cNvPr>
              <p14:cNvContentPartPr/>
              <p14:nvPr/>
            </p14:nvContentPartPr>
            <p14:xfrm>
              <a:off x="1142026" y="1015403"/>
              <a:ext cx="8670452" cy="4548192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6E753D5-3587-433C-803B-2AA666ECEE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4026" y="997403"/>
                <a:ext cx="8706091" cy="4583832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2073538A-9B1C-441B-BF61-432DB5479706}"/>
              </a:ext>
            </a:extLst>
          </p:cNvPr>
          <p:cNvSpPr/>
          <p:nvPr/>
        </p:nvSpPr>
        <p:spPr>
          <a:xfrm>
            <a:off x="10031113" y="2043430"/>
            <a:ext cx="1250631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18. aug</a:t>
            </a:r>
          </a:p>
          <a:p>
            <a:pPr>
              <a:lnSpc>
                <a:spcPts val="1200"/>
              </a:lnSpc>
            </a:pPr>
            <a:r>
              <a:rPr lang="nn-NO" sz="1051"/>
              <a:t>Første møte i styringsgruppa</a:t>
            </a:r>
            <a:br>
              <a:rPr lang="nn-NO" sz="1051" i="1"/>
            </a:br>
            <a:endParaRPr lang="nb-NO" sz="800" i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A09FA0-AC3F-4726-9893-2EF994D3783C}"/>
              </a:ext>
            </a:extLst>
          </p:cNvPr>
          <p:cNvSpPr/>
          <p:nvPr/>
        </p:nvSpPr>
        <p:spPr>
          <a:xfrm>
            <a:off x="9245851" y="1873025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9" name="Graphic 18" descr="Meeting">
            <a:extLst>
              <a:ext uri="{FF2B5EF4-FFF2-40B4-BE49-F238E27FC236}">
                <a16:creationId xmlns:a16="http://schemas.microsoft.com/office/drawing/2014/main" id="{0159E0B9-2F80-4009-AF6B-1754CDC5B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64523" y="1847490"/>
            <a:ext cx="663908" cy="66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2F3F49-9BA0-4C37-AEA9-B26EDFE1EBA9}"/>
              </a:ext>
            </a:extLst>
          </p:cNvPr>
          <p:cNvSpPr/>
          <p:nvPr/>
        </p:nvSpPr>
        <p:spPr>
          <a:xfrm>
            <a:off x="619759" y="2062749"/>
            <a:ext cx="1489455" cy="846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2. juni</a:t>
            </a:r>
            <a:br>
              <a:rPr lang="nn-NO" sz="1051" b="1"/>
            </a:br>
            <a:r>
              <a:rPr lang="nn-NO" sz="1051"/>
              <a:t>Konseptnotat sendt til ledere </a:t>
            </a:r>
            <a:r>
              <a:rPr lang="nn-NO" sz="1051" err="1"/>
              <a:t>omfattet</a:t>
            </a:r>
            <a:r>
              <a:rPr lang="nn-NO" sz="1051"/>
              <a:t> av </a:t>
            </a:r>
          </a:p>
          <a:p>
            <a:pPr>
              <a:lnSpc>
                <a:spcPts val="1200"/>
              </a:lnSpc>
            </a:pPr>
            <a:r>
              <a:rPr lang="nn-NO" sz="1051"/>
              <a:t>omorganisering</a:t>
            </a:r>
            <a:br>
              <a:rPr lang="nn-NO" sz="1051"/>
            </a:br>
            <a:endParaRPr lang="nb-NO" sz="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FD8A7F-D3C3-45D7-B795-E97BEAEDB8E3}"/>
              </a:ext>
            </a:extLst>
          </p:cNvPr>
          <p:cNvSpPr/>
          <p:nvPr/>
        </p:nvSpPr>
        <p:spPr>
          <a:xfrm>
            <a:off x="1062547" y="1326311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392C0C-283D-462A-BF5D-8633E2C61F6D}"/>
              </a:ext>
            </a:extLst>
          </p:cNvPr>
          <p:cNvSpPr/>
          <p:nvPr/>
        </p:nvSpPr>
        <p:spPr>
          <a:xfrm>
            <a:off x="3180487" y="1754561"/>
            <a:ext cx="980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Sommer</a:t>
            </a:r>
          </a:p>
          <a:p>
            <a:pPr>
              <a:lnSpc>
                <a:spcPts val="1200"/>
              </a:lnSpc>
            </a:pPr>
            <a:r>
              <a:rPr lang="nn-NO" sz="1051"/>
              <a:t>Arbeid med kunnskaps-</a:t>
            </a:r>
          </a:p>
          <a:p>
            <a:pPr>
              <a:lnSpc>
                <a:spcPts val="1200"/>
              </a:lnSpc>
            </a:pPr>
            <a:r>
              <a:rPr lang="nn-NO" sz="1051"/>
              <a:t>grunnlag i </a:t>
            </a:r>
            <a:r>
              <a:rPr lang="nn-NO" sz="1051" err="1"/>
              <a:t>arb</a:t>
            </a:r>
            <a:r>
              <a:rPr lang="nn-NO" sz="1051"/>
              <a:t>. grupper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868EC3-9AA3-4EF3-A432-F0A6FF3228A5}"/>
              </a:ext>
            </a:extLst>
          </p:cNvPr>
          <p:cNvSpPr/>
          <p:nvPr/>
        </p:nvSpPr>
        <p:spPr>
          <a:xfrm>
            <a:off x="3297819" y="885563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29" name="Graphic 28" descr="Boardroom">
            <a:extLst>
              <a:ext uri="{FF2B5EF4-FFF2-40B4-BE49-F238E27FC236}">
                <a16:creationId xmlns:a16="http://schemas.microsoft.com/office/drawing/2014/main" id="{CA075793-B7CE-4850-A3C6-1268DD6C5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85847" y="868189"/>
            <a:ext cx="672420" cy="672420"/>
          </a:xfrm>
          <a:prstGeom prst="rect">
            <a:avLst/>
          </a:prstGeom>
        </p:spPr>
      </p:pic>
      <p:pic>
        <p:nvPicPr>
          <p:cNvPr id="31" name="Graphic 30" descr="Document">
            <a:extLst>
              <a:ext uri="{FF2B5EF4-FFF2-40B4-BE49-F238E27FC236}">
                <a16:creationId xmlns:a16="http://schemas.microsoft.com/office/drawing/2014/main" id="{4B02E818-A50E-4E95-9FA0-7F09EAEB1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921" y="1395504"/>
            <a:ext cx="529384" cy="5293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68AE7D-3800-4CBD-B57A-2986491EFDC8}"/>
              </a:ext>
            </a:extLst>
          </p:cNvPr>
          <p:cNvSpPr/>
          <p:nvPr/>
        </p:nvSpPr>
        <p:spPr>
          <a:xfrm>
            <a:off x="7932796" y="1513205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16. aug</a:t>
            </a:r>
          </a:p>
          <a:p>
            <a:pPr>
              <a:lnSpc>
                <a:spcPts val="1200"/>
              </a:lnSpc>
            </a:pPr>
            <a:r>
              <a:rPr lang="nn-NO" sz="1051" err="1"/>
              <a:t>Ferdigstit</a:t>
            </a:r>
            <a:r>
              <a:rPr lang="nn-NO" sz="1051"/>
              <a:t> </a:t>
            </a:r>
          </a:p>
          <a:p>
            <a:pPr>
              <a:lnSpc>
                <a:spcPts val="1200"/>
              </a:lnSpc>
            </a:pPr>
            <a:r>
              <a:rPr lang="nn-NO" sz="1051"/>
              <a:t>Kunnskaps- </a:t>
            </a:r>
          </a:p>
          <a:p>
            <a:pPr>
              <a:lnSpc>
                <a:spcPts val="1200"/>
              </a:lnSpc>
            </a:pPr>
            <a:r>
              <a:rPr lang="nn-NO" sz="1051"/>
              <a:t>grunnlag</a:t>
            </a:r>
            <a:endParaRPr lang="nb-NO" sz="8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9A804C4-09ED-4BED-AB01-AE2C006A4CF8}"/>
              </a:ext>
            </a:extLst>
          </p:cNvPr>
          <p:cNvSpPr/>
          <p:nvPr/>
        </p:nvSpPr>
        <p:spPr>
          <a:xfrm>
            <a:off x="7941447" y="783179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34" name="Graphic 33" descr="Document">
            <a:extLst>
              <a:ext uri="{FF2B5EF4-FFF2-40B4-BE49-F238E27FC236}">
                <a16:creationId xmlns:a16="http://schemas.microsoft.com/office/drawing/2014/main" id="{6934F771-0A55-49FB-87AB-D18B45119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13227" y="797808"/>
            <a:ext cx="529384" cy="59026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F711177-C7F0-4513-B7B2-7373C03FB0B4}"/>
              </a:ext>
            </a:extLst>
          </p:cNvPr>
          <p:cNvSpPr/>
          <p:nvPr/>
        </p:nvSpPr>
        <p:spPr>
          <a:xfrm>
            <a:off x="4047071" y="3719900"/>
            <a:ext cx="9471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ALU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34AF43E-60F0-404A-B435-335D9E92BE18}"/>
              </a:ext>
            </a:extLst>
          </p:cNvPr>
          <p:cNvSpPr/>
          <p:nvPr/>
        </p:nvSpPr>
        <p:spPr>
          <a:xfrm>
            <a:off x="2608725" y="5194662"/>
            <a:ext cx="672420" cy="6724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44" name="Graphic 43" descr="Meeting">
            <a:extLst>
              <a:ext uri="{FF2B5EF4-FFF2-40B4-BE49-F238E27FC236}">
                <a16:creationId xmlns:a16="http://schemas.microsoft.com/office/drawing/2014/main" id="{B6ACEA45-5914-4979-B589-41C2BECB10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7397" y="5189447"/>
            <a:ext cx="663908" cy="66390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A459C3C-AF84-4E4B-9E54-5A57019C2A4D}"/>
              </a:ext>
            </a:extLst>
          </p:cNvPr>
          <p:cNvSpPr/>
          <p:nvPr/>
        </p:nvSpPr>
        <p:spPr>
          <a:xfrm>
            <a:off x="9129599" y="5337503"/>
            <a:ext cx="25996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November</a:t>
            </a:r>
            <a:br>
              <a:rPr lang="nn-NO" sz="1051" i="1"/>
            </a:br>
            <a:r>
              <a:rPr lang="nn-NO" sz="1051"/>
              <a:t>Beslutning av organisering, funksjoner og stillingsstruktur</a:t>
            </a:r>
            <a:endParaRPr lang="nb-NO" sz="800" i="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17CD017-97F3-40AC-8789-628C1B96DAD9}"/>
              </a:ext>
            </a:extLst>
          </p:cNvPr>
          <p:cNvSpPr/>
          <p:nvPr/>
        </p:nvSpPr>
        <p:spPr>
          <a:xfrm>
            <a:off x="9083533" y="4535226"/>
            <a:ext cx="672420" cy="67242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71" name="Graphic 70" descr="Gavel">
            <a:extLst>
              <a:ext uri="{FF2B5EF4-FFF2-40B4-BE49-F238E27FC236}">
                <a16:creationId xmlns:a16="http://schemas.microsoft.com/office/drawing/2014/main" id="{6BB05313-33FC-4ED6-98D8-03E230C05E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47903" y="4549860"/>
            <a:ext cx="560540" cy="56054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4517F0E-0D0D-442A-8ED3-4E4F804D0AFA}"/>
              </a:ext>
            </a:extLst>
          </p:cNvPr>
          <p:cNvSpPr/>
          <p:nvPr/>
        </p:nvSpPr>
        <p:spPr>
          <a:xfrm>
            <a:off x="9525905" y="462847"/>
            <a:ext cx="382527" cy="38252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A1E1D9-A2B0-45E1-8C83-130B57A4976D}"/>
              </a:ext>
            </a:extLst>
          </p:cNvPr>
          <p:cNvSpPr/>
          <p:nvPr/>
        </p:nvSpPr>
        <p:spPr>
          <a:xfrm>
            <a:off x="9525905" y="41473"/>
            <a:ext cx="382527" cy="38252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E58F1-B66F-4E61-9C16-30DFB322C3D4}"/>
              </a:ext>
            </a:extLst>
          </p:cNvPr>
          <p:cNvSpPr txBox="1"/>
          <p:nvPr/>
        </p:nvSpPr>
        <p:spPr>
          <a:xfrm>
            <a:off x="9943607" y="131310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 dirty="0"/>
              <a:t>Prosess i regi av FF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77F15E-E88F-4DF1-8536-6F880EFE5973}"/>
              </a:ext>
            </a:extLst>
          </p:cNvPr>
          <p:cNvSpPr txBox="1"/>
          <p:nvPr/>
        </p:nvSpPr>
        <p:spPr>
          <a:xfrm>
            <a:off x="9934729" y="536962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/>
              <a:t>Medvirkning og medbestemmelse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3DFB5-B924-420D-A4EE-247829504F8A}"/>
              </a:ext>
            </a:extLst>
          </p:cNvPr>
          <p:cNvSpPr txBox="1"/>
          <p:nvPr/>
        </p:nvSpPr>
        <p:spPr>
          <a:xfrm>
            <a:off x="94124" y="109308"/>
            <a:ext cx="754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/>
              <a:t>Medvirkning og medbestemmelse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C5DDC6-CADE-C61F-2D58-3F2B23F95F22}"/>
              </a:ext>
            </a:extLst>
          </p:cNvPr>
          <p:cNvSpPr/>
          <p:nvPr/>
        </p:nvSpPr>
        <p:spPr>
          <a:xfrm>
            <a:off x="5461899" y="733163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BEE37-73ED-4F30-DB41-80AF001822DB}"/>
              </a:ext>
            </a:extLst>
          </p:cNvPr>
          <p:cNvSpPr/>
          <p:nvPr/>
        </p:nvSpPr>
        <p:spPr>
          <a:xfrm>
            <a:off x="5288122" y="1487354"/>
            <a:ext cx="14987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14.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Workshop</a:t>
            </a:r>
          </a:p>
          <a:p>
            <a:pPr>
              <a:lnSpc>
                <a:spcPts val="1200"/>
              </a:lnSpc>
            </a:pPr>
            <a:r>
              <a:rPr lang="nn-NO" sz="1051"/>
              <a:t>Arbeidsgruppene oppsummerte arbeid og ga </a:t>
            </a:r>
            <a:r>
              <a:rPr lang="nn-NO" sz="1051" err="1"/>
              <a:t>innspill</a:t>
            </a:r>
            <a:endParaRPr lang="nn-NO" sz="1051"/>
          </a:p>
        </p:txBody>
      </p:sp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0C0EEBA3-381C-89C2-B231-2B20CB485E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17476" y="757516"/>
            <a:ext cx="567771" cy="5677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79AECA8-056C-C285-8A39-E61834E6C9AC}"/>
              </a:ext>
            </a:extLst>
          </p:cNvPr>
          <p:cNvSpPr/>
          <p:nvPr/>
        </p:nvSpPr>
        <p:spPr>
          <a:xfrm>
            <a:off x="3968307" y="2972231"/>
            <a:ext cx="672420" cy="6724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20" name="Graphic 19" descr="Meeting with solid fill">
            <a:extLst>
              <a:ext uri="{FF2B5EF4-FFF2-40B4-BE49-F238E27FC236}">
                <a16:creationId xmlns:a16="http://schemas.microsoft.com/office/drawing/2014/main" id="{8AF48C0F-808C-807B-CD7D-549C8822E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85407" y="2964327"/>
            <a:ext cx="624548" cy="6245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625EF0-B20C-7A05-D773-24B174BA4C6F}"/>
              </a:ext>
            </a:extLst>
          </p:cNvPr>
          <p:cNvSpPr/>
          <p:nvPr/>
        </p:nvSpPr>
        <p:spPr>
          <a:xfrm>
            <a:off x="1846434" y="5667044"/>
            <a:ext cx="926689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20.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SESAM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2B304B-F883-3792-90EE-6490214547B3}"/>
              </a:ext>
            </a:extLst>
          </p:cNvPr>
          <p:cNvSpPr/>
          <p:nvPr/>
        </p:nvSpPr>
        <p:spPr>
          <a:xfrm>
            <a:off x="9525905" y="906635"/>
            <a:ext cx="382527" cy="38252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463C3-8D27-748E-03D5-360F7705432E}"/>
              </a:ext>
            </a:extLst>
          </p:cNvPr>
          <p:cNvSpPr txBox="1"/>
          <p:nvPr/>
        </p:nvSpPr>
        <p:spPr>
          <a:xfrm>
            <a:off x="9934729" y="969291"/>
            <a:ext cx="258958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1"/>
              <a:t>Uavklart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FB47E8-5295-3F85-10C2-36900C3551C3}"/>
              </a:ext>
            </a:extLst>
          </p:cNvPr>
          <p:cNvGrpSpPr/>
          <p:nvPr/>
        </p:nvGrpSpPr>
        <p:grpSpPr>
          <a:xfrm>
            <a:off x="2100703" y="3696749"/>
            <a:ext cx="672420" cy="697955"/>
            <a:chOff x="3699141" y="3133166"/>
            <a:chExt cx="752475" cy="7810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D1979A5-5FD4-69DB-4A1F-2E4E9BA34675}"/>
                </a:ext>
              </a:extLst>
            </p:cNvPr>
            <p:cNvSpPr/>
            <p:nvPr/>
          </p:nvSpPr>
          <p:spPr>
            <a:xfrm>
              <a:off x="3699141" y="3161741"/>
              <a:ext cx="752475" cy="7524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pic>
          <p:nvPicPr>
            <p:cNvPr id="35" name="Graphic 34" descr="Meeting">
              <a:extLst>
                <a:ext uri="{FF2B5EF4-FFF2-40B4-BE49-F238E27FC236}">
                  <a16:creationId xmlns:a16="http://schemas.microsoft.com/office/drawing/2014/main" id="{9B9B8B5C-EF96-811E-5CAB-95B68964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8666" y="3133166"/>
              <a:ext cx="742950" cy="74295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84BCEE0-1338-B420-F50B-6B1C18755F64}"/>
              </a:ext>
            </a:extLst>
          </p:cNvPr>
          <p:cNvSpPr/>
          <p:nvPr/>
        </p:nvSpPr>
        <p:spPr>
          <a:xfrm>
            <a:off x="1200719" y="3751012"/>
            <a:ext cx="908495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8.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LOSAM RO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12A5A9-5996-A1A6-F5CA-8968EFD49EDA}"/>
              </a:ext>
            </a:extLst>
          </p:cNvPr>
          <p:cNvGrpSpPr/>
          <p:nvPr/>
        </p:nvGrpSpPr>
        <p:grpSpPr>
          <a:xfrm>
            <a:off x="4518783" y="5048029"/>
            <a:ext cx="672420" cy="697955"/>
            <a:chOff x="3699141" y="3133166"/>
            <a:chExt cx="752475" cy="78105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ACA13C5-9CB7-A923-EB66-83258DEA690D}"/>
                </a:ext>
              </a:extLst>
            </p:cNvPr>
            <p:cNvSpPr/>
            <p:nvPr/>
          </p:nvSpPr>
          <p:spPr>
            <a:xfrm>
              <a:off x="3699141" y="3161741"/>
              <a:ext cx="752475" cy="75247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pic>
          <p:nvPicPr>
            <p:cNvPr id="41" name="Graphic 40" descr="Meeting">
              <a:extLst>
                <a:ext uri="{FF2B5EF4-FFF2-40B4-BE49-F238E27FC236}">
                  <a16:creationId xmlns:a16="http://schemas.microsoft.com/office/drawing/2014/main" id="{FED6996F-4731-2E6C-C07E-02BE63AB9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8666" y="3133166"/>
              <a:ext cx="742950" cy="742950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5679843-7208-FDC3-D605-39B54DDCDCB2}"/>
              </a:ext>
            </a:extLst>
          </p:cNvPr>
          <p:cNvSpPr/>
          <p:nvPr/>
        </p:nvSpPr>
        <p:spPr>
          <a:xfrm>
            <a:off x="4361433" y="5831283"/>
            <a:ext cx="926689" cy="692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20. </a:t>
            </a:r>
            <a:r>
              <a:rPr lang="nn-NO" sz="1051" b="1" err="1"/>
              <a:t>sep</a:t>
            </a:r>
            <a:endParaRPr lang="nn-NO" sz="1051" b="1"/>
          </a:p>
          <a:p>
            <a:pPr>
              <a:lnSpc>
                <a:spcPts val="1200"/>
              </a:lnSpc>
            </a:pPr>
            <a:r>
              <a:rPr lang="nn-NO" sz="1051" b="1"/>
              <a:t>AMU</a:t>
            </a:r>
            <a:br>
              <a:rPr lang="nn-NO" sz="1051"/>
            </a:br>
            <a:r>
              <a:rPr lang="nn-NO" sz="1051"/>
              <a:t>Orientering</a:t>
            </a:r>
            <a:br>
              <a:rPr lang="nn-NO" sz="1051" i="1"/>
            </a:br>
            <a:endParaRPr lang="nb-NO" sz="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1DB407-59CA-3EDF-158F-0DE545A08CDB}"/>
              </a:ext>
            </a:extLst>
          </p:cNvPr>
          <p:cNvSpPr/>
          <p:nvPr/>
        </p:nvSpPr>
        <p:spPr>
          <a:xfrm>
            <a:off x="7282982" y="3402474"/>
            <a:ext cx="109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GSAM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805CF5B-D202-51F4-BE60-02549E7296F6}"/>
              </a:ext>
            </a:extLst>
          </p:cNvPr>
          <p:cNvSpPr/>
          <p:nvPr/>
        </p:nvSpPr>
        <p:spPr>
          <a:xfrm>
            <a:off x="7260219" y="2653403"/>
            <a:ext cx="672420" cy="6724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54" name="Graphic 53" descr="Meeting with solid fill">
            <a:extLst>
              <a:ext uri="{FF2B5EF4-FFF2-40B4-BE49-F238E27FC236}">
                <a16:creationId xmlns:a16="http://schemas.microsoft.com/office/drawing/2014/main" id="{2DCF9E73-50E0-1A67-04DD-EBBF33AF8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77247" y="2679847"/>
            <a:ext cx="624548" cy="62454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AE04DEE-86D5-6770-F744-770B2A7CA8AB}"/>
              </a:ext>
            </a:extLst>
          </p:cNvPr>
          <p:cNvSpPr/>
          <p:nvPr/>
        </p:nvSpPr>
        <p:spPr>
          <a:xfrm>
            <a:off x="5637753" y="3629446"/>
            <a:ext cx="926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nn-NO" sz="1051" b="1"/>
              <a:t>31. aug</a:t>
            </a:r>
          </a:p>
          <a:p>
            <a:pPr>
              <a:lnSpc>
                <a:spcPts val="1200"/>
              </a:lnSpc>
            </a:pPr>
            <a:r>
              <a:rPr lang="nn-NO" sz="1051" b="1"/>
              <a:t>ÅSAM</a:t>
            </a:r>
            <a:br>
              <a:rPr lang="nn-NO" sz="1051"/>
            </a:br>
            <a:r>
              <a:rPr lang="nn-NO" sz="1051"/>
              <a:t>Orientering</a:t>
            </a:r>
            <a:endParaRPr lang="nb-NO" sz="8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5D0072-EF61-E5FC-7FFE-B7DC40F5BEC9}"/>
              </a:ext>
            </a:extLst>
          </p:cNvPr>
          <p:cNvSpPr/>
          <p:nvPr/>
        </p:nvSpPr>
        <p:spPr>
          <a:xfrm>
            <a:off x="5614299" y="2846443"/>
            <a:ext cx="672420" cy="6724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77" name="Graphic 76" descr="Meeting with solid fill">
            <a:extLst>
              <a:ext uri="{FF2B5EF4-FFF2-40B4-BE49-F238E27FC236}">
                <a16:creationId xmlns:a16="http://schemas.microsoft.com/office/drawing/2014/main" id="{AD6C18C7-4EB8-39A0-2552-56747294F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21167" y="2842407"/>
            <a:ext cx="624548" cy="624548"/>
          </a:xfrm>
          <a:prstGeom prst="rect">
            <a:avLst/>
          </a:prstGeom>
        </p:spPr>
      </p:pic>
      <p:sp>
        <p:nvSpPr>
          <p:cNvPr id="80" name="Wave 79">
            <a:extLst>
              <a:ext uri="{FF2B5EF4-FFF2-40B4-BE49-F238E27FC236}">
                <a16:creationId xmlns:a16="http://schemas.microsoft.com/office/drawing/2014/main" id="{2B71341D-D9B6-2CC9-8A63-4E20DA8ADDAB}"/>
              </a:ext>
            </a:extLst>
          </p:cNvPr>
          <p:cNvSpPr/>
          <p:nvPr/>
        </p:nvSpPr>
        <p:spPr>
          <a:xfrm rot="21302702">
            <a:off x="5818610" y="4874283"/>
            <a:ext cx="2979945" cy="550548"/>
          </a:xfrm>
          <a:prstGeom prst="wave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/>
              <a:t>Oppdateres forløpende med datoer</a:t>
            </a:r>
          </a:p>
        </p:txBody>
      </p:sp>
    </p:spTree>
    <p:extLst>
      <p:ext uri="{BB962C8B-B14F-4D97-AF65-F5344CB8AC3E}">
        <p14:creationId xmlns:p14="http://schemas.microsoft.com/office/powerpoint/2010/main" val="115595193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9C60-20A1-D71E-66D2-EF8A376BC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Kunnskapsgrunnlag</a:t>
            </a:r>
          </a:p>
        </p:txBody>
      </p:sp>
    </p:spTree>
    <p:extLst>
      <p:ext uri="{BB962C8B-B14F-4D97-AF65-F5344CB8AC3E}">
        <p14:creationId xmlns:p14="http://schemas.microsoft.com/office/powerpoint/2010/main" val="225262172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6C1A547-1180-B0A2-C744-0BF177DC97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6C1A547-1180-B0A2-C744-0BF177DC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6E31F7-12D7-87A5-8E04-D4C081E6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348647"/>
            <a:ext cx="11336616" cy="833178"/>
          </a:xfrm>
        </p:spPr>
        <p:txBody>
          <a:bodyPr vert="horz"/>
          <a:lstStyle/>
          <a:p>
            <a:r>
              <a:rPr lang="nb-NO"/>
              <a:t>Hovedfunn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29AA9-162A-B922-510B-7735EFD50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300"/>
              <a:t>Samarbeidsområder eksisterer, men er ikke nødvendigvis strukturerte eller koordinert.</a:t>
            </a:r>
          </a:p>
          <a:p>
            <a:endParaRPr lang="nb-NO" sz="2300"/>
          </a:p>
          <a:p>
            <a:r>
              <a:rPr lang="nb-NO" sz="2300"/>
              <a:t>Noen samarbeidsområder er spesielt komplekse og har mange brukere. Et dårlig samarbeid vil påvirke langt utover egen enhet. </a:t>
            </a:r>
          </a:p>
          <a:p>
            <a:pPr marL="0" indent="0">
              <a:buNone/>
            </a:pPr>
            <a:endParaRPr lang="nb-NO" sz="2300"/>
          </a:p>
          <a:p>
            <a:r>
              <a:rPr lang="nb-NO" sz="2300"/>
              <a:t>For å lykkes med framtidens Fellesadministrasjon må suksessfaktorer om rammebetingelser, myndigheter &amp; beslutningsvei, felles kultur, organisasjonsforståelse, definisjon av tjenestenivå og samarbeid &amp; samordning oppfylles.</a:t>
            </a:r>
          </a:p>
          <a:p>
            <a:pPr marL="0" indent="0">
              <a:buNone/>
            </a:pPr>
            <a:endParaRPr lang="nb-NO" sz="2300"/>
          </a:p>
          <a:p>
            <a:r>
              <a:rPr lang="nb-NO" sz="2300"/>
              <a:t>Uavhengig av fremtidig organisering er det flere faktorer som må jobbes med for å lykkes med fremtidens Fellesadministrasjon. </a:t>
            </a:r>
          </a:p>
          <a:p>
            <a:pPr marL="0" indent="0">
              <a:buNone/>
            </a:pPr>
            <a:endParaRPr lang="nb-NO" sz="2300"/>
          </a:p>
          <a:p>
            <a:pPr marL="0" indent="0">
              <a:buNone/>
            </a:pPr>
            <a:endParaRPr lang="nb-NO" sz="2300"/>
          </a:p>
        </p:txBody>
      </p:sp>
    </p:spTree>
    <p:extLst>
      <p:ext uri="{BB962C8B-B14F-4D97-AF65-F5344CB8AC3E}">
        <p14:creationId xmlns:p14="http://schemas.microsoft.com/office/powerpoint/2010/main" val="30151584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C2ABEEA-64D6-79BD-50F6-826B180FE9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9938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C2ABEEA-64D6-79BD-50F6-826B180FE9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36409434-92B8-86DC-41EA-5B82B927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771623"/>
          </a:xfrm>
        </p:spPr>
        <p:txBody>
          <a:bodyPr vert="horz"/>
          <a:lstStyle/>
          <a:p>
            <a:r>
              <a:rPr lang="nb-NO" sz="4400"/>
              <a:t>Begrensninger i kunnskapsgrunnlaget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D93F93-BC9B-2848-2DE5-DF65BED5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570454"/>
            <a:ext cx="11336615" cy="4866278"/>
          </a:xfrm>
        </p:spPr>
        <p:txBody>
          <a:bodyPr/>
          <a:lstStyle/>
          <a:p>
            <a:r>
              <a:rPr lang="nb-NO"/>
              <a:t>Kartlegging gjennomført som en lokal innsiktsøvelse</a:t>
            </a:r>
          </a:p>
          <a:p>
            <a:r>
              <a:rPr lang="nb-NO"/>
              <a:t>Ingen fullstendig kartlegging</a:t>
            </a:r>
          </a:p>
          <a:p>
            <a:endParaRPr lang="nb-NO"/>
          </a:p>
          <a:p>
            <a:r>
              <a:rPr lang="nb-NO"/>
              <a:t>Begrensninger i tid for å kunne gjøre en systematisk og fullstendig kartlegging</a:t>
            </a:r>
          </a:p>
          <a:p>
            <a:r>
              <a:rPr lang="nb-NO"/>
              <a:t>Kartleggingen vurderes som god nok til å gå videre med arbeidet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964720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kmålmal.pptx" id="{EC071237-0CD5-4256-8352-F3268C457FDA}" vid="{EC63358C-A31B-41CC-A272-3412BF83E72B}"/>
    </a:ext>
  </a:extLst>
</a:theme>
</file>

<file path=ppt/theme/theme2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kmålmal.pptx" id="{EC071237-0CD5-4256-8352-F3268C457FDA}" vid="{EC63358C-A31B-41CC-A272-3412BF83E7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1570CF87CA142A0FA227C8ADDCDDF" ma:contentTypeVersion="3" ma:contentTypeDescription="Create a new document." ma:contentTypeScope="" ma:versionID="50ae087d22edba65da9ca6189dc92560">
  <xsd:schema xmlns:xsd="http://www.w3.org/2001/XMLSchema" xmlns:xs="http://www.w3.org/2001/XMLSchema" xmlns:p="http://schemas.microsoft.com/office/2006/metadata/properties" xmlns:ns2="25adc230-1a6a-4b80-b2b1-91017acf4dc0" targetNamespace="http://schemas.microsoft.com/office/2006/metadata/properties" ma:root="true" ma:fieldsID="9486e995281f796682e8050e16d420b9" ns2:_="">
    <xsd:import namespace="25adc230-1a6a-4b80-b2b1-91017acf4d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dc230-1a6a-4b80-b2b1-91017acf4d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969B56-9208-48E2-BAB9-367A2E0B8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83AAF0-7858-44D4-8C88-1ECC0825AB83}">
  <ds:schemaRefs>
    <ds:schemaRef ds:uri="25adc230-1a6a-4b80-b2b1-91017acf4d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730278-8214-41FD-8701-84B09B6881A4}">
  <ds:schemaRefs>
    <ds:schemaRef ds:uri="http://purl.org/dc/terms/"/>
    <ds:schemaRef ds:uri="25adc230-1a6a-4b80-b2b1-91017acf4dc0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NTNU_mal_widescreen_16_9_bokm</Template>
  <TotalTime>0</TotalTime>
  <Words>1523</Words>
  <Application>Microsoft Office PowerPoint</Application>
  <PresentationFormat>Widescreen</PresentationFormat>
  <Paragraphs>336</Paragraphs>
  <Slides>22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Symbol</vt:lpstr>
      <vt:lpstr>NTNU Mal - 2021</vt:lpstr>
      <vt:lpstr>NTNU Mal - 2021</vt:lpstr>
      <vt:lpstr>think-cell Slide</vt:lpstr>
      <vt:lpstr>PowerPoint Presentation</vt:lpstr>
      <vt:lpstr>PowerPoint Presentation</vt:lpstr>
      <vt:lpstr>PowerPoint Presentation</vt:lpstr>
      <vt:lpstr>PowerPoint Presentation</vt:lpstr>
      <vt:lpstr>Framdriftsplan for prosjektet</vt:lpstr>
      <vt:lpstr>PowerPoint Presentation</vt:lpstr>
      <vt:lpstr>PowerPoint Presentation</vt:lpstr>
      <vt:lpstr>Hovedfunn</vt:lpstr>
      <vt:lpstr>Begrensninger i kunnskapsgrunnlaget</vt:lpstr>
      <vt:lpstr>Samarbeidsområder i FA</vt:lpstr>
      <vt:lpstr>Spesielle samarbeidsområder</vt:lpstr>
      <vt:lpstr>Suksessfaktorer</vt:lpstr>
      <vt:lpstr>Faktorer vi ikke kan løse gjennom omorganisering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Kommunikasjon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Merete Aagesen</dc:creator>
  <cp:lastModifiedBy>Merete Aagesen</cp:lastModifiedBy>
  <cp:revision>1</cp:revision>
  <dcterms:created xsi:type="dcterms:W3CDTF">2023-08-15T07:25:44Z</dcterms:created>
  <dcterms:modified xsi:type="dcterms:W3CDTF">2023-08-18T09:17:41Z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0x0101005251570CF87CA142A0FA227C8ADDCDDF</vt:lpwstr>
  </property>
  <property fmtid="{D5CDD505-2E9C-101B-9397-08002B2CF9AE}" pid="3" name="MediaServiceImageTags">
    <vt:lpwstr/>
  </property>
</Properties>
</file>