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sldIdLst>
    <p:sldId id="256" r:id="rId5"/>
    <p:sldId id="324" r:id="rId6"/>
    <p:sldId id="308" r:id="rId7"/>
    <p:sldId id="304" r:id="rId8"/>
    <p:sldId id="303" r:id="rId9"/>
    <p:sldId id="305" r:id="rId10"/>
    <p:sldId id="306" r:id="rId11"/>
    <p:sldId id="307" r:id="rId12"/>
    <p:sldId id="314" r:id="rId13"/>
    <p:sldId id="263" r:id="rId14"/>
    <p:sldId id="315" r:id="rId15"/>
    <p:sldId id="316" r:id="rId16"/>
    <p:sldId id="317" r:id="rId17"/>
    <p:sldId id="275" r:id="rId18"/>
    <p:sldId id="318" r:id="rId19"/>
    <p:sldId id="323" r:id="rId20"/>
    <p:sldId id="322" r:id="rId21"/>
    <p:sldId id="300" r:id="rId22"/>
    <p:sldId id="327" r:id="rId23"/>
    <p:sldId id="329" r:id="rId24"/>
    <p:sldId id="330" r:id="rId25"/>
    <p:sldId id="291" r:id="rId26"/>
    <p:sldId id="268" r:id="rId27"/>
    <p:sldId id="271" r:id="rId28"/>
    <p:sldId id="260" r:id="rId29"/>
    <p:sldId id="261" r:id="rId30"/>
    <p:sldId id="273" r:id="rId31"/>
    <p:sldId id="332" r:id="rId32"/>
    <p:sldId id="335" r:id="rId33"/>
    <p:sldId id="262" r:id="rId34"/>
    <p:sldId id="333" r:id="rId35"/>
    <p:sldId id="334" r:id="rId36"/>
    <p:sldId id="357" r:id="rId37"/>
    <p:sldId id="336" r:id="rId38"/>
    <p:sldId id="272" r:id="rId39"/>
    <p:sldId id="337" r:id="rId40"/>
    <p:sldId id="338" r:id="rId41"/>
    <p:sldId id="344" r:id="rId42"/>
    <p:sldId id="339" r:id="rId43"/>
    <p:sldId id="340" r:id="rId44"/>
    <p:sldId id="341" r:id="rId45"/>
    <p:sldId id="342" r:id="rId46"/>
    <p:sldId id="343" r:id="rId47"/>
    <p:sldId id="345" r:id="rId48"/>
    <p:sldId id="346" r:id="rId49"/>
    <p:sldId id="348" r:id="rId50"/>
    <p:sldId id="349" r:id="rId51"/>
    <p:sldId id="347" r:id="rId52"/>
    <p:sldId id="350" r:id="rId53"/>
    <p:sldId id="351" r:id="rId54"/>
    <p:sldId id="352" r:id="rId55"/>
    <p:sldId id="353" r:id="rId56"/>
    <p:sldId id="354" r:id="rId57"/>
    <p:sldId id="355" r:id="rId58"/>
    <p:sldId id="356" r:id="rId59"/>
    <p:sldId id="325" r:id="rId60"/>
  </p:sldIdLst>
  <p:sldSz cx="9144000" cy="5143500" type="screen16x9"/>
  <p:notesSz cx="6858000" cy="1381125"/>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an V. Kvamsøe" initials="KVK" lastIdx="12" clrIdx="0">
    <p:extLst>
      <p:ext uri="{19B8F6BF-5375-455C-9EA6-DF929625EA0E}">
        <p15:presenceInfo xmlns:p15="http://schemas.microsoft.com/office/powerpoint/2012/main" userId="S::kvamsoe@ntnu.no::3b27b4c0-30f5-4286-b662-2163ce8c472b" providerId="AD"/>
      </p:ext>
    </p:extLst>
  </p:cmAuthor>
  <p:cmAuthor id="2" name="Oskar Seglem" initials="OS" lastIdx="16" clrIdx="1">
    <p:extLst>
      <p:ext uri="{19B8F6BF-5375-455C-9EA6-DF929625EA0E}">
        <p15:presenceInfo xmlns:p15="http://schemas.microsoft.com/office/powerpoint/2012/main" userId="S::oskarseg@ntnu.no::5f827267-87fd-4798-b3a7-41846a37d069" providerId="AD"/>
      </p:ext>
    </p:extLst>
  </p:cmAuthor>
  <p:cmAuthor id="3" name="Monika Berge" initials="MB" lastIdx="4" clrIdx="2">
    <p:extLst>
      <p:ext uri="{19B8F6BF-5375-455C-9EA6-DF929625EA0E}">
        <p15:presenceInfo xmlns:p15="http://schemas.microsoft.com/office/powerpoint/2012/main" userId="S-1-5-21-3959417778-1711865379-3952174976-196838" providerId="AD"/>
      </p:ext>
    </p:extLst>
  </p:cmAuthor>
  <p:cmAuthor id="4" name="Pauliina Autio" initials="PA" lastIdx="7" clrIdx="3">
    <p:extLst>
      <p:ext uri="{19B8F6BF-5375-455C-9EA6-DF929625EA0E}">
        <p15:presenceInfo xmlns:p15="http://schemas.microsoft.com/office/powerpoint/2012/main" userId="S::pauliia@ntnu.no::d65178a4-e043-4d47-9fd1-08565b64eb6c" providerId="AD"/>
      </p:ext>
    </p:extLst>
  </p:cmAuthor>
  <p:cmAuthor id="5" name="Conor Andre Kelly" initials="CK" lastIdx="3" clrIdx="4">
    <p:extLst>
      <p:ext uri="{19B8F6BF-5375-455C-9EA6-DF929625EA0E}">
        <p15:presenceInfo xmlns:p15="http://schemas.microsoft.com/office/powerpoint/2012/main" userId="S::conorak@ntnu.no::088b610d-8987-40e3-9f62-de8ae98a0b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a:srgbClr val="C9C7C7"/>
    <a:srgbClr val="0D4788"/>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5A955-2DED-4865-BA96-41920082D046}" v="28" dt="2022-06-20T13:26:59.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885" autoAdjust="0"/>
  </p:normalViewPr>
  <p:slideViewPr>
    <p:cSldViewPr snapToGrid="0">
      <p:cViewPr varScale="1">
        <p:scale>
          <a:sx n="117" d="100"/>
          <a:sy n="117" d="100"/>
        </p:scale>
        <p:origin x="204" y="90"/>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40D69-2A28-4275-B3F5-5B043E13012A}" type="datetimeFigureOut">
              <a:rPr lang="en-US"/>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44552-3489-4935-AED5-AD3871FD03FD}" type="slidenum">
              <a:rPr lang="en-US"/>
              <a:t>‹#›</a:t>
            </a:fld>
            <a:endParaRPr lang="en-US"/>
          </a:p>
        </p:txBody>
      </p:sp>
    </p:spTree>
    <p:extLst>
      <p:ext uri="{BB962C8B-B14F-4D97-AF65-F5344CB8AC3E}">
        <p14:creationId xmlns:p14="http://schemas.microsoft.com/office/powerpoint/2010/main" val="211862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tnu.no/wiki/-/wiki/English/KASPER+-+Study+programme+management+syst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course “KASPER for study program coordinators”. Does anybody here have any experience using KASPER?</a:t>
            </a:r>
            <a:endParaRPr lang="nb-NO" dirty="0"/>
          </a:p>
          <a:p>
            <a:endParaRPr lang="en-US" dirty="0"/>
          </a:p>
          <a:p>
            <a:r>
              <a:rPr lang="en-US" dirty="0"/>
              <a:t>//If the answer is no: “That’s alright. In that case, we hope that this will be informative and that it will help you feel comfortable using KASPER.”</a:t>
            </a:r>
            <a:endParaRPr lang="nb-NO" dirty="0">
              <a:cs typeface="Calibri"/>
            </a:endParaRPr>
          </a:p>
          <a:p>
            <a:endParaRPr lang="en-US" dirty="0"/>
          </a:p>
          <a:p>
            <a:r>
              <a:rPr lang="en-US" dirty="0"/>
              <a:t>//If the answer is yes: “Great! In that case, I hope that this course will build on the knowledge that you already have and that you might learn something new anyway.”</a:t>
            </a:r>
            <a:endParaRPr lang="nb-NO" dirty="0">
              <a:cs typeface="Calibri"/>
            </a:endParaRPr>
          </a:p>
          <a:p>
            <a:endParaRPr lang="en-US" dirty="0"/>
          </a:p>
          <a:p>
            <a:r>
              <a:rPr lang="en-US" dirty="0"/>
              <a:t>//The goal here is to break the ice and start a discussion.</a:t>
            </a:r>
            <a:endParaRPr lang="nb-NO"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1</a:t>
            </a:fld>
            <a:endParaRPr lang="en-US"/>
          </a:p>
        </p:txBody>
      </p:sp>
    </p:spTree>
    <p:extLst>
      <p:ext uri="{BB962C8B-B14F-4D97-AF65-F5344CB8AC3E}">
        <p14:creationId xmlns:p14="http://schemas.microsoft.com/office/powerpoint/2010/main" val="14785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a channel, you will enter the posts tab by default. This is a conversation planform where all the members of the team may start conversations and post comments. You can discuss things like changes that should be implemented in the program, or tasks that should be added. </a:t>
            </a:r>
          </a:p>
          <a:p>
            <a:endParaRPr lang="en-US" dirty="0"/>
          </a:p>
          <a:p>
            <a:r>
              <a:rPr lang="en-US" dirty="0"/>
              <a:t>Click the purple “New conversation” button to start a thread. This opens a box to write in, with a toolbar below. Here you may add attachments, images, videos, and so on to your post. You can expand the toolbar to include more formatting options by clicking the “A” at the far left. Click the paper plane icon on the bottom right (2) to publish the post.</a:t>
            </a:r>
          </a:p>
        </p:txBody>
      </p:sp>
      <p:sp>
        <p:nvSpPr>
          <p:cNvPr id="4" name="Slide Number Placeholder 3"/>
          <p:cNvSpPr>
            <a:spLocks noGrp="1"/>
          </p:cNvSpPr>
          <p:nvPr>
            <p:ph type="sldNum" sz="quarter" idx="5"/>
          </p:nvPr>
        </p:nvSpPr>
        <p:spPr/>
        <p:txBody>
          <a:bodyPr/>
          <a:lstStyle/>
          <a:p>
            <a:fld id="{BFF44552-3489-4935-AED5-AD3871FD03FD}" type="slidenum">
              <a:rPr lang="en-US"/>
              <a:t>10</a:t>
            </a:fld>
            <a:endParaRPr lang="en-US"/>
          </a:p>
        </p:txBody>
      </p:sp>
    </p:spTree>
    <p:extLst>
      <p:ext uri="{BB962C8B-B14F-4D97-AF65-F5344CB8AC3E}">
        <p14:creationId xmlns:p14="http://schemas.microsoft.com/office/powerpoint/2010/main" val="33857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files tab is a save folder where participants can share relevant files.</a:t>
            </a:r>
          </a:p>
          <a:p>
            <a:endParaRPr lang="en-US" dirty="0"/>
          </a:p>
          <a:p>
            <a:r>
              <a:rPr lang="en-US" dirty="0"/>
              <a:t>You can up- and download files to and from your computer or created documents directly in the folder by clicking “+New”. Everything in saved to the cloud. Documents in this folder can be worked on directly in the team, or their respective apps on the computer, and will be continuously saved as long as you are connected to the internet.</a:t>
            </a:r>
          </a:p>
          <a:p>
            <a:endParaRPr lang="en-US" dirty="0"/>
          </a:p>
          <a:p>
            <a:r>
              <a:rPr lang="en-US" dirty="0"/>
              <a:t>The documents saved here are available to all members of the team during the evaluation. If you have a document that should attached to the published report, this must be uploaded in the report tab (more about this later). </a:t>
            </a:r>
          </a:p>
          <a:p>
            <a:endParaRPr lang="en-US"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11</a:t>
            </a:fld>
            <a:endParaRPr lang="en-US"/>
          </a:p>
        </p:txBody>
      </p:sp>
    </p:spTree>
    <p:extLst>
      <p:ext uri="{BB962C8B-B14F-4D97-AF65-F5344CB8AC3E}">
        <p14:creationId xmlns:p14="http://schemas.microsoft.com/office/powerpoint/2010/main" val="425238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database is an umbrella term that includes all documents, statistics, etc., that are used to support the evaluation. This tab provides a list of all courses in the </a:t>
            </a:r>
            <a:r>
              <a:rPr lang="en-US" dirty="0" err="1"/>
              <a:t>programme</a:t>
            </a:r>
            <a:r>
              <a:rPr lang="en-US" dirty="0"/>
              <a:t>, with links to their course reports, as well as a list of links to other web pages that may be of use. Use the search bar to the left to locate specific courses (1).</a:t>
            </a:r>
          </a:p>
          <a:p>
            <a:endParaRPr lang="en-US" dirty="0"/>
          </a:p>
          <a:p>
            <a:r>
              <a:rPr lang="en-US" dirty="0"/>
              <a:t>To the right you  ay add your own links to relevant documents or web pages (2). This may be other </a:t>
            </a:r>
            <a:r>
              <a:rPr lang="en-US" dirty="0" err="1"/>
              <a:t>programme</a:t>
            </a:r>
            <a:r>
              <a:rPr lang="en-US" dirty="0"/>
              <a:t> reports, admission numbers, completion statistics, etc. Links you add here will be included in the published report. </a:t>
            </a:r>
          </a:p>
          <a:p>
            <a:endParaRPr lang="en-US" dirty="0"/>
          </a:p>
          <a:p>
            <a:r>
              <a:rPr lang="en-US" b="1" dirty="0"/>
              <a:t>NB: </a:t>
            </a:r>
            <a:r>
              <a:rPr lang="en-US" b="0" dirty="0"/>
              <a:t>Previously you could also attach files to the report through this tab. By popular demand, this feature has been moved to the report tab, but all the texts referencing this has not been updated yet.</a:t>
            </a:r>
            <a:endParaRPr lang="en-US" b="1" dirty="0"/>
          </a:p>
        </p:txBody>
      </p:sp>
      <p:sp>
        <p:nvSpPr>
          <p:cNvPr id="4" name="Slide Number Placeholder 3"/>
          <p:cNvSpPr>
            <a:spLocks noGrp="1"/>
          </p:cNvSpPr>
          <p:nvPr>
            <p:ph type="sldNum" sz="quarter" idx="5"/>
          </p:nvPr>
        </p:nvSpPr>
        <p:spPr/>
        <p:txBody>
          <a:bodyPr/>
          <a:lstStyle/>
          <a:p>
            <a:fld id="{BFF44552-3489-4935-AED5-AD3871FD03FD}" type="slidenum">
              <a:rPr lang="en-US"/>
              <a:t>12</a:t>
            </a:fld>
            <a:endParaRPr lang="en-US"/>
          </a:p>
        </p:txBody>
      </p:sp>
    </p:spTree>
    <p:extLst>
      <p:ext uri="{BB962C8B-B14F-4D97-AF65-F5344CB8AC3E}">
        <p14:creationId xmlns:p14="http://schemas.microsoft.com/office/powerpoint/2010/main" val="224593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 is a direct link to the </a:t>
            </a:r>
            <a:r>
              <a:rPr lang="en-US" dirty="0" err="1"/>
              <a:t>Studiebarometer’s</a:t>
            </a:r>
            <a:r>
              <a:rPr lang="en-US" dirty="0"/>
              <a:t> web page. This tab works sort of like a normal web page, except it has no navigation buttons to move back and forth between pages. </a:t>
            </a:r>
          </a:p>
        </p:txBody>
      </p:sp>
      <p:sp>
        <p:nvSpPr>
          <p:cNvPr id="4" name="Slide Number Placeholder 3"/>
          <p:cNvSpPr>
            <a:spLocks noGrp="1"/>
          </p:cNvSpPr>
          <p:nvPr>
            <p:ph type="sldNum" sz="quarter" idx="5"/>
          </p:nvPr>
        </p:nvSpPr>
        <p:spPr/>
        <p:txBody>
          <a:bodyPr/>
          <a:lstStyle/>
          <a:p>
            <a:fld id="{BFF44552-3489-4935-AED5-AD3871FD03FD}" type="slidenum">
              <a:rPr lang="en-US"/>
              <a:t>13</a:t>
            </a:fld>
            <a:endParaRPr lang="en-US"/>
          </a:p>
        </p:txBody>
      </p:sp>
    </p:spTree>
    <p:extLst>
      <p:ext uri="{BB962C8B-B14F-4D97-AF65-F5344CB8AC3E}">
        <p14:creationId xmlns:p14="http://schemas.microsoft.com/office/powerpoint/2010/main" val="38957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function exists to create messages, assignment, reminders, etc., that suggest things to focus on during the evaluation. This could for instance be suggesting changes to be made to the assessment forms used for a course, or the descriptions of learning outcomes.</a:t>
            </a:r>
          </a:p>
          <a:p>
            <a:endParaRPr lang="en-US" dirty="0"/>
          </a:p>
          <a:p>
            <a:r>
              <a:rPr lang="en-US" dirty="0"/>
              <a:t>All team members may create tasks, but you as study </a:t>
            </a:r>
            <a:r>
              <a:rPr lang="en-US" dirty="0" err="1"/>
              <a:t>programme</a:t>
            </a:r>
            <a:r>
              <a:rPr lang="en-US" dirty="0"/>
              <a:t> coordinator have the choice to accept or dismiss them. Accepted tasks will be linked to KASPER and may be used in future study plan revisions. </a:t>
            </a:r>
          </a:p>
          <a:p>
            <a:endParaRPr lang="en-US" dirty="0"/>
          </a:p>
          <a:p>
            <a:endParaRPr lang="en-US" dirty="0"/>
          </a:p>
        </p:txBody>
      </p:sp>
      <p:sp>
        <p:nvSpPr>
          <p:cNvPr id="4" name="Slide Number Placeholder 3"/>
          <p:cNvSpPr>
            <a:spLocks noGrp="1"/>
          </p:cNvSpPr>
          <p:nvPr>
            <p:ph type="sldNum" sz="quarter" idx="5"/>
          </p:nvPr>
        </p:nvSpPr>
        <p:spPr/>
        <p:txBody>
          <a:bodyPr/>
          <a:lstStyle/>
          <a:p>
            <a:fld id="{BFF44552-3489-4935-AED5-AD3871FD03FD}" type="slidenum">
              <a:rPr lang="en-US"/>
              <a:t>14</a:t>
            </a:fld>
            <a:endParaRPr lang="en-US"/>
          </a:p>
        </p:txBody>
      </p:sp>
    </p:spTree>
    <p:extLst>
      <p:ext uri="{BB962C8B-B14F-4D97-AF65-F5344CB8AC3E}">
        <p14:creationId xmlns:p14="http://schemas.microsoft.com/office/powerpoint/2010/main" val="337431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tasks tab looks like when you open it. To add a new task to the list, click “Ny” [New]. Fill in a title, a description, choose if a specific person should be responsible for the task, and, if applicable, a deadline. When you’re finished, click “</a:t>
            </a:r>
            <a:r>
              <a:rPr lang="en-US" dirty="0" err="1"/>
              <a:t>Lagre</a:t>
            </a:r>
            <a:r>
              <a:rPr lang="en-US" dirty="0"/>
              <a:t>” [Save].</a:t>
            </a:r>
          </a:p>
        </p:txBody>
      </p:sp>
      <p:sp>
        <p:nvSpPr>
          <p:cNvPr id="4" name="Slide Number Placeholder 3"/>
          <p:cNvSpPr>
            <a:spLocks noGrp="1"/>
          </p:cNvSpPr>
          <p:nvPr>
            <p:ph type="sldNum" sz="quarter" idx="5"/>
          </p:nvPr>
        </p:nvSpPr>
        <p:spPr/>
        <p:txBody>
          <a:bodyPr/>
          <a:lstStyle/>
          <a:p>
            <a:fld id="{BFF44552-3489-4935-AED5-AD3871FD03FD}" type="slidenum">
              <a:rPr lang="en-US"/>
              <a:t>15</a:t>
            </a:fld>
            <a:endParaRPr lang="en-US"/>
          </a:p>
        </p:txBody>
      </p:sp>
    </p:spTree>
    <p:extLst>
      <p:ext uri="{BB962C8B-B14F-4D97-AF65-F5344CB8AC3E}">
        <p14:creationId xmlns:p14="http://schemas.microsoft.com/office/powerpoint/2010/main" val="136077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toolbar by selecting a task under “</a:t>
            </a:r>
            <a:r>
              <a:rPr lang="en-US" dirty="0" err="1"/>
              <a:t>Oppgaver</a:t>
            </a:r>
            <a:r>
              <a:rPr lang="en-US" dirty="0"/>
              <a:t> </a:t>
            </a:r>
            <a:r>
              <a:rPr lang="en-US" dirty="0" err="1"/>
              <a:t>som</a:t>
            </a:r>
            <a:r>
              <a:rPr lang="en-US" dirty="0"/>
              <a:t> h</a:t>
            </a:r>
            <a:r>
              <a:rPr lang="nb-NO" dirty="0"/>
              <a:t>ører til denne evaluering</a:t>
            </a:r>
            <a:r>
              <a:rPr lang="en-US" dirty="0"/>
              <a:t>” [Tasks that belong to this evaluation].</a:t>
            </a:r>
          </a:p>
          <a:p>
            <a:pPr marL="285750" indent="-285750">
              <a:buFont typeface="+mj-lt"/>
              <a:buAutoNum type="arabicPeriod"/>
            </a:pPr>
            <a:r>
              <a:rPr lang="en-US" dirty="0"/>
              <a:t>We already explained this on the previous slide.</a:t>
            </a:r>
          </a:p>
          <a:p>
            <a:pPr marL="285750" indent="-285750">
              <a:buFont typeface="+mj-lt"/>
              <a:buAutoNum type="arabicPeriod"/>
            </a:pPr>
            <a:r>
              <a:rPr lang="en-US" dirty="0"/>
              <a:t>Click “</a:t>
            </a:r>
            <a:r>
              <a:rPr lang="en-US" dirty="0" err="1"/>
              <a:t>Detaljer</a:t>
            </a:r>
            <a:r>
              <a:rPr lang="en-US" dirty="0"/>
              <a:t>” [Details] to change a task’s characteristics and to update its status. This opens the same panel as when creating a new task.</a:t>
            </a:r>
          </a:p>
          <a:p>
            <a:pPr marL="285750" indent="-285750">
              <a:buFont typeface="+mj-lt"/>
              <a:buAutoNum type="arabicPeriod"/>
            </a:pPr>
            <a:r>
              <a:rPr lang="en-US" dirty="0"/>
              <a:t>Click “</a:t>
            </a:r>
            <a:r>
              <a:rPr lang="en-US" dirty="0" err="1"/>
              <a:t>Slett</a:t>
            </a:r>
            <a:r>
              <a:rPr lang="en-US" dirty="0"/>
              <a:t>” [Delete] to delete the task. This will make it disappear from the list.</a:t>
            </a:r>
          </a:p>
          <a:p>
            <a:pPr marL="285750" indent="-285750">
              <a:buFont typeface="+mj-lt"/>
              <a:buAutoNum type="arabicPeriod"/>
            </a:pPr>
            <a:r>
              <a:rPr lang="en-US" dirty="0"/>
              <a:t>As a study program coordinator, you can click “</a:t>
            </a:r>
            <a:r>
              <a:rPr lang="en-US" dirty="0" err="1"/>
              <a:t>Aksepter</a:t>
            </a:r>
            <a:r>
              <a:rPr lang="en-US" dirty="0"/>
              <a:t>” [Accept] to accept a suggested task. This saves it to KASPER.</a:t>
            </a:r>
          </a:p>
          <a:p>
            <a:pPr marL="285750" indent="-285750">
              <a:buFont typeface="+mj-lt"/>
              <a:buAutoNum type="arabicPeriod"/>
            </a:pPr>
            <a:r>
              <a:rPr lang="en-US" dirty="0"/>
              <a:t>Click “</a:t>
            </a:r>
            <a:r>
              <a:rPr lang="en-US" dirty="0" err="1"/>
              <a:t>Avvis</a:t>
            </a:r>
            <a:r>
              <a:rPr lang="en-US" dirty="0"/>
              <a:t>” [Dismiss] if you do not think the task is needed but wish to keep it visible. It will appear stricken out in the list.</a:t>
            </a:r>
          </a:p>
        </p:txBody>
      </p:sp>
      <p:sp>
        <p:nvSpPr>
          <p:cNvPr id="4" name="Slide Number Placeholder 3"/>
          <p:cNvSpPr>
            <a:spLocks noGrp="1"/>
          </p:cNvSpPr>
          <p:nvPr>
            <p:ph type="sldNum" sz="quarter" idx="5"/>
          </p:nvPr>
        </p:nvSpPr>
        <p:spPr/>
        <p:txBody>
          <a:bodyPr/>
          <a:lstStyle/>
          <a:p>
            <a:fld id="{BFF44552-3489-4935-AED5-AD3871FD03FD}" type="slidenum">
              <a:rPr lang="en-US"/>
              <a:t>16</a:t>
            </a:fld>
            <a:endParaRPr lang="en-US"/>
          </a:p>
        </p:txBody>
      </p:sp>
    </p:spTree>
    <p:extLst>
      <p:ext uri="{BB962C8B-B14F-4D97-AF65-F5344CB8AC3E}">
        <p14:creationId xmlns:p14="http://schemas.microsoft.com/office/powerpoint/2010/main" val="3243752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lists tasks from earlier evaluations that were not completed. They are listed with title, status, creator, date, </a:t>
            </a:r>
            <a:r>
              <a:rPr lang="en-US" dirty="0" err="1"/>
              <a:t>PlanID</a:t>
            </a:r>
            <a:r>
              <a:rPr lang="en-US" dirty="0"/>
              <a:t> (the program code and year), and the person who was assigned responsibility for the task. Use the toggle to also display completed tasks.</a:t>
            </a:r>
          </a:p>
          <a:p>
            <a:endParaRPr lang="en-US" dirty="0"/>
          </a:p>
          <a:p>
            <a:r>
              <a:rPr lang="en-US" dirty="0"/>
              <a:t>You can change the status of a task that comes from an earlier evaluation in Teams by clicking the task, and then updating the status.</a:t>
            </a:r>
          </a:p>
          <a:p>
            <a:endParaRPr lang="en-US" dirty="0"/>
          </a:p>
          <a:p>
            <a:r>
              <a:rPr lang="en-US" dirty="0"/>
              <a:t>Are there any questions about tasks?</a:t>
            </a:r>
          </a:p>
        </p:txBody>
      </p:sp>
      <p:sp>
        <p:nvSpPr>
          <p:cNvPr id="4" name="Slide Number Placeholder 3"/>
          <p:cNvSpPr>
            <a:spLocks noGrp="1"/>
          </p:cNvSpPr>
          <p:nvPr>
            <p:ph type="sldNum" sz="quarter" idx="5"/>
          </p:nvPr>
        </p:nvSpPr>
        <p:spPr/>
        <p:txBody>
          <a:bodyPr/>
          <a:lstStyle/>
          <a:p>
            <a:fld id="{BFF44552-3489-4935-AED5-AD3871FD03FD}" type="slidenum">
              <a:rPr lang="en-US"/>
              <a:t>17</a:t>
            </a:fld>
            <a:endParaRPr lang="en-US"/>
          </a:p>
        </p:txBody>
      </p:sp>
    </p:spTree>
    <p:extLst>
      <p:ext uri="{BB962C8B-B14F-4D97-AF65-F5344CB8AC3E}">
        <p14:creationId xmlns:p14="http://schemas.microsoft.com/office/powerpoint/2010/main" val="141056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 includes a report template to fill in. The whole team can cooperate on writing the report, but only the study </a:t>
            </a:r>
            <a:r>
              <a:rPr lang="en-US" dirty="0" err="1"/>
              <a:t>programme</a:t>
            </a:r>
            <a:r>
              <a:rPr lang="en-US" dirty="0"/>
              <a:t> coordinator and program administrator can do the final publishing.</a:t>
            </a:r>
          </a:p>
          <a:p>
            <a:endParaRPr lang="en-US" dirty="0"/>
          </a:p>
          <a:p>
            <a:r>
              <a:rPr lang="en-US" dirty="0"/>
              <a:t>You start by selecting if you are writing the report for a yearly or periodic evaluation (1). The latter is a bigger evaluation, performed every five years, that requires more work and may include more people than the yearly.</a:t>
            </a:r>
          </a:p>
          <a:p>
            <a:endParaRPr lang="en-US" dirty="0"/>
          </a:p>
          <a:p>
            <a:r>
              <a:rPr lang="en-US" dirty="0"/>
              <a:t>If applicable, you may select other participating faculties from the drop-down menu (2). </a:t>
            </a:r>
          </a:p>
          <a:p>
            <a:endParaRPr lang="en-US" dirty="0"/>
          </a:p>
          <a:p>
            <a:r>
              <a:rPr lang="en-US" dirty="0"/>
              <a:t>A yearly report will have two textboxes to fill inn, “</a:t>
            </a:r>
            <a:r>
              <a:rPr lang="en-US" dirty="0" err="1"/>
              <a:t>Vurdering</a:t>
            </a:r>
            <a:r>
              <a:rPr lang="en-US" dirty="0"/>
              <a:t> av </a:t>
            </a:r>
            <a:r>
              <a:rPr lang="en-US" dirty="0" err="1"/>
              <a:t>læringsutbytte</a:t>
            </a:r>
            <a:r>
              <a:rPr lang="en-US" dirty="0"/>
              <a:t>” [Assessment of learning outcomes] (3) and “</a:t>
            </a:r>
            <a:r>
              <a:rPr lang="en-US" dirty="0" err="1"/>
              <a:t>Studieprogramleders</a:t>
            </a:r>
            <a:r>
              <a:rPr lang="en-US" dirty="0"/>
              <a:t> </a:t>
            </a:r>
            <a:r>
              <a:rPr lang="en-US" dirty="0" err="1"/>
              <a:t>vurdering</a:t>
            </a:r>
            <a:r>
              <a:rPr lang="en-US" dirty="0"/>
              <a:t> av </a:t>
            </a:r>
            <a:r>
              <a:rPr lang="en-US" dirty="0" err="1"/>
              <a:t>kvaliteten</a:t>
            </a:r>
            <a:r>
              <a:rPr lang="en-US" dirty="0"/>
              <a:t> </a:t>
            </a:r>
            <a:r>
              <a:rPr lang="en-US" dirty="0" err="1"/>
              <a:t>i</a:t>
            </a:r>
            <a:r>
              <a:rPr lang="en-US" dirty="0"/>
              <a:t> </a:t>
            </a:r>
            <a:r>
              <a:rPr lang="en-US" dirty="0" err="1"/>
              <a:t>studieprogrammet</a:t>
            </a:r>
            <a:r>
              <a:rPr lang="en-US" dirty="0"/>
              <a:t>” [Study program coordinator’s assessment of study program quality] (4). The template for periodic evaluation will have several more boxes.</a:t>
            </a:r>
          </a:p>
          <a:p>
            <a:endParaRPr lang="en-US" dirty="0"/>
          </a:p>
          <a:p>
            <a:r>
              <a:rPr lang="en-US" dirty="0"/>
              <a:t>Below the last textbox there is “</a:t>
            </a:r>
            <a:r>
              <a:rPr lang="en-US" dirty="0" err="1"/>
              <a:t>Lagre</a:t>
            </a:r>
            <a:r>
              <a:rPr lang="en-US" dirty="0"/>
              <a:t>” [Save] button (5). The study </a:t>
            </a:r>
            <a:r>
              <a:rPr lang="en-US" dirty="0" err="1"/>
              <a:t>programme</a:t>
            </a:r>
            <a:r>
              <a:rPr lang="en-US" dirty="0"/>
              <a:t> coordinator and </a:t>
            </a:r>
            <a:r>
              <a:rPr lang="en-US" dirty="0" err="1"/>
              <a:t>programme</a:t>
            </a:r>
            <a:r>
              <a:rPr lang="en-US" dirty="0"/>
              <a:t> administrator will also see a “</a:t>
            </a:r>
            <a:r>
              <a:rPr lang="en-US" dirty="0" err="1"/>
              <a:t>Publiser</a:t>
            </a:r>
            <a:r>
              <a:rPr lang="en-US" dirty="0"/>
              <a:t>” [Publish] button. </a:t>
            </a:r>
          </a:p>
          <a:p>
            <a:endParaRPr lang="en-US" dirty="0"/>
          </a:p>
          <a:p>
            <a:r>
              <a:rPr lang="en-US" dirty="0"/>
              <a:t>At the bottom of the page, you can upload documents to the </a:t>
            </a:r>
            <a:r>
              <a:rPr lang="en-US" dirty="0" err="1"/>
              <a:t>programmes</a:t>
            </a:r>
            <a:r>
              <a:rPr lang="en-US" dirty="0"/>
              <a:t> database.</a:t>
            </a:r>
          </a:p>
          <a:p>
            <a:endParaRPr lang="en-US" dirty="0"/>
          </a:p>
          <a:p>
            <a:r>
              <a:rPr lang="en-US" dirty="0"/>
              <a:t>Any questions before we move on to where the published report ends up?</a:t>
            </a:r>
          </a:p>
        </p:txBody>
      </p:sp>
      <p:sp>
        <p:nvSpPr>
          <p:cNvPr id="4" name="Slide Number Placeholder 3"/>
          <p:cNvSpPr>
            <a:spLocks noGrp="1"/>
          </p:cNvSpPr>
          <p:nvPr>
            <p:ph type="sldNum" sz="quarter" idx="5"/>
          </p:nvPr>
        </p:nvSpPr>
        <p:spPr/>
        <p:txBody>
          <a:bodyPr/>
          <a:lstStyle/>
          <a:p>
            <a:fld id="{BFF44552-3489-4935-AED5-AD3871FD03FD}" type="slidenum">
              <a:rPr lang="en-US"/>
              <a:t>18</a:t>
            </a:fld>
            <a:endParaRPr lang="en-US"/>
          </a:p>
        </p:txBody>
      </p:sp>
    </p:spTree>
    <p:extLst>
      <p:ext uri="{BB962C8B-B14F-4D97-AF65-F5344CB8AC3E}">
        <p14:creationId xmlns:p14="http://schemas.microsoft.com/office/powerpoint/2010/main" val="2573820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en-US" dirty="0"/>
              <a:t>Let’s now take a quick look to the Study Quality Portal, or the “</a:t>
            </a:r>
            <a:r>
              <a:rPr lang="en-US" dirty="0" err="1"/>
              <a:t>Studiekvalitetsportal</a:t>
            </a:r>
            <a:r>
              <a:rPr lang="en-US" dirty="0"/>
              <a:t>”. This is where published course reports and study program reports end up</a:t>
            </a:r>
            <a:r>
              <a:rPr lang="en-US" u="none" dirty="0">
                <a:effectLst/>
              </a:rPr>
              <a:t>. </a:t>
            </a:r>
            <a:r>
              <a:rPr lang="en-US" dirty="0"/>
              <a:t>You can find the </a:t>
            </a:r>
            <a:r>
              <a:rPr lang="en-US" u="none" dirty="0">
                <a:effectLst/>
              </a:rPr>
              <a:t>portal </a:t>
            </a:r>
            <a:r>
              <a:rPr lang="en-US" dirty="0"/>
              <a:t>by going directly to this URL or by searching “</a:t>
            </a:r>
            <a:r>
              <a:rPr lang="en-US" dirty="0" err="1"/>
              <a:t>Studiekvalitetsportal</a:t>
            </a:r>
            <a:r>
              <a:rPr lang="en-US" dirty="0"/>
              <a:t>” in </a:t>
            </a:r>
            <a:r>
              <a:rPr lang="en-US" u="none" dirty="0" err="1">
                <a:effectLst/>
              </a:rPr>
              <a:t>Innsida</a:t>
            </a:r>
            <a:r>
              <a:rPr lang="en-US" u="none" dirty="0">
                <a:effectLst/>
              </a:rPr>
              <a:t>. </a:t>
            </a:r>
            <a:endParaRPr lang="en-US" dirty="0"/>
          </a:p>
          <a:p>
            <a:pPr>
              <a:defRPr/>
            </a:pPr>
            <a:endParaRPr lang="en-US" dirty="0"/>
          </a:p>
          <a:p>
            <a:pPr>
              <a:defRPr/>
            </a:pPr>
            <a:r>
              <a:rPr lang="en-US" dirty="0"/>
              <a:t>You can change the language to English by clicking the toggle in the top right corner. Note that this only changes the language of the portal interface, not the language of the actual reports.</a:t>
            </a:r>
          </a:p>
          <a:p>
            <a:pPr>
              <a:defRPr/>
            </a:pPr>
            <a:br>
              <a:rPr lang="en-US" dirty="0"/>
            </a:br>
            <a:r>
              <a:rPr lang="en-US" dirty="0"/>
              <a:t>Click “Study </a:t>
            </a:r>
            <a:r>
              <a:rPr lang="en-US" dirty="0" err="1"/>
              <a:t>programme</a:t>
            </a:r>
            <a:r>
              <a:rPr lang="en-US" dirty="0"/>
              <a:t> reports” to access the search menu (2)</a:t>
            </a:r>
          </a:p>
        </p:txBody>
      </p:sp>
      <p:sp>
        <p:nvSpPr>
          <p:cNvPr id="4" name="Plassholder for lysbildenummer 3"/>
          <p:cNvSpPr>
            <a:spLocks noGrp="1"/>
          </p:cNvSpPr>
          <p:nvPr>
            <p:ph type="sldNum" sz="quarter" idx="5"/>
          </p:nvPr>
        </p:nvSpPr>
        <p:spPr/>
        <p:txBody>
          <a:bodyPr/>
          <a:lstStyle/>
          <a:p>
            <a:fld id="{665CC8F9-465D-4C51-91D2-8F7B75241B07}" type="slidenum">
              <a:rPr lang="nb-NO" smtClean="0"/>
              <a:t>19</a:t>
            </a:fld>
            <a:endParaRPr lang="nb-NO"/>
          </a:p>
        </p:txBody>
      </p:sp>
    </p:spTree>
    <p:extLst>
      <p:ext uri="{BB962C8B-B14F-4D97-AF65-F5344CB8AC3E}">
        <p14:creationId xmlns:p14="http://schemas.microsoft.com/office/powerpoint/2010/main" val="17653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Here is our plan for today. The material is divided into three main parts.</a:t>
            </a:r>
          </a:p>
          <a:p>
            <a:endParaRPr lang="en-US" dirty="0"/>
          </a:p>
          <a:p>
            <a:r>
              <a:rPr lang="en-US" dirty="0"/>
              <a:t>First, we will talk about how to carry out the study </a:t>
            </a:r>
            <a:r>
              <a:rPr lang="en-US" dirty="0" err="1"/>
              <a:t>programme</a:t>
            </a:r>
            <a:r>
              <a:rPr lang="en-US" dirty="0"/>
              <a:t> evaluation in Microsoft Teams. This includes how to find the Team and how it works. We will discuss how to use the database, tasks, and the report template. Finally, we will have a quick look at the Study Quality Portal, where the reports are archived. </a:t>
            </a:r>
          </a:p>
          <a:p>
            <a:endParaRPr lang="en-US" dirty="0"/>
          </a:p>
          <a:p>
            <a:r>
              <a:rPr lang="en-US" dirty="0"/>
              <a:t>Part two will be about the study plan revision process. Here we will look at how the study plan is displayed in KASPER, and how the different revision tool s work.</a:t>
            </a:r>
          </a:p>
          <a:p>
            <a:endParaRPr lang="en-US" dirty="0"/>
          </a:p>
          <a:p>
            <a:r>
              <a:rPr lang="en-US" dirty="0"/>
              <a:t>One of these tools is complicated enough that we have separated it into its own part. This is the tool for revising the study </a:t>
            </a:r>
            <a:r>
              <a:rPr lang="en-US" dirty="0" err="1"/>
              <a:t>programme</a:t>
            </a:r>
            <a:r>
              <a:rPr lang="en-US" dirty="0"/>
              <a:t> components, i.e., the course groups that make up the study.</a:t>
            </a:r>
          </a:p>
          <a:p>
            <a:endParaRPr lang="en-US" dirty="0"/>
          </a:p>
          <a:p>
            <a:r>
              <a:rPr lang="en-US" dirty="0"/>
              <a:t>Although this presentation is meant to stand on its own, and includes screen grabs illustrating everything we talk about, from experience we would recommend you clicking through KASPER while following the presentation. This makes it much easier to grasp the whole thing.</a:t>
            </a:r>
          </a:p>
        </p:txBody>
      </p:sp>
      <p:sp>
        <p:nvSpPr>
          <p:cNvPr id="4" name="Plassholder for lysbildenummer 3"/>
          <p:cNvSpPr>
            <a:spLocks noGrp="1"/>
          </p:cNvSpPr>
          <p:nvPr>
            <p:ph type="sldNum" sz="quarter" idx="5"/>
          </p:nvPr>
        </p:nvSpPr>
        <p:spPr/>
        <p:txBody>
          <a:bodyPr/>
          <a:lstStyle/>
          <a:p>
            <a:fld id="{BFF44552-3489-4935-AED5-AD3871FD03FD}" type="slidenum">
              <a:rPr lang="en-US" smtClean="0"/>
              <a:t>2</a:t>
            </a:fld>
            <a:endParaRPr lang="en-US"/>
          </a:p>
        </p:txBody>
      </p:sp>
    </p:spTree>
    <p:extLst>
      <p:ext uri="{BB962C8B-B14F-4D97-AF65-F5344CB8AC3E}">
        <p14:creationId xmlns:p14="http://schemas.microsoft.com/office/powerpoint/2010/main" val="749337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en-US" dirty="0"/>
              <a:t>Here you will see a list of all study programs that have published their study program reports</a:t>
            </a:r>
            <a:r>
              <a:rPr lang="en-US" dirty="0">
                <a:effectLst/>
              </a:rPr>
              <a:t>. You can search for reports using the study </a:t>
            </a:r>
            <a:r>
              <a:rPr lang="en-US" dirty="0" err="1">
                <a:effectLst/>
              </a:rPr>
              <a:t>programme</a:t>
            </a:r>
            <a:r>
              <a:rPr lang="en-US" dirty="0">
                <a:effectLst/>
              </a:rPr>
              <a:t> code, or whole name. Use the filter in the top right to only show reports for specific faculties. </a:t>
            </a:r>
            <a:endParaRPr lang="nb-NO" dirty="0"/>
          </a:p>
        </p:txBody>
      </p:sp>
      <p:sp>
        <p:nvSpPr>
          <p:cNvPr id="4" name="Plassholder for lysbildenummer 3"/>
          <p:cNvSpPr>
            <a:spLocks noGrp="1"/>
          </p:cNvSpPr>
          <p:nvPr>
            <p:ph type="sldNum" sz="quarter" idx="5"/>
          </p:nvPr>
        </p:nvSpPr>
        <p:spPr/>
        <p:txBody>
          <a:bodyPr/>
          <a:lstStyle/>
          <a:p>
            <a:fld id="{665CC8F9-465D-4C51-91D2-8F7B75241B07}" type="slidenum">
              <a:rPr lang="nb-NO" smtClean="0"/>
              <a:t>20</a:t>
            </a:fld>
            <a:endParaRPr lang="nb-NO"/>
          </a:p>
        </p:txBody>
      </p:sp>
    </p:spTree>
    <p:extLst>
      <p:ext uri="{BB962C8B-B14F-4D97-AF65-F5344CB8AC3E}">
        <p14:creationId xmlns:p14="http://schemas.microsoft.com/office/powerpoint/2010/main" val="291701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en-US" dirty="0"/>
              <a:t>This is what a published report looks like. To the right you will see some information about the study </a:t>
            </a:r>
            <a:r>
              <a:rPr lang="en-US" dirty="0" err="1"/>
              <a:t>programme</a:t>
            </a:r>
            <a:r>
              <a:rPr lang="en-US" dirty="0"/>
              <a:t>, contact info about the writers, and any attachments and links from the database. To the left is the report text, as filled in the template boxes. </a:t>
            </a:r>
            <a:endParaRPr lang="nb-NO" dirty="0"/>
          </a:p>
        </p:txBody>
      </p:sp>
      <p:sp>
        <p:nvSpPr>
          <p:cNvPr id="4" name="Plassholder for lysbildenummer 3"/>
          <p:cNvSpPr>
            <a:spLocks noGrp="1"/>
          </p:cNvSpPr>
          <p:nvPr>
            <p:ph type="sldNum" sz="quarter" idx="5"/>
          </p:nvPr>
        </p:nvSpPr>
        <p:spPr/>
        <p:txBody>
          <a:bodyPr/>
          <a:lstStyle/>
          <a:p>
            <a:fld id="{665CC8F9-465D-4C51-91D2-8F7B75241B07}" type="slidenum">
              <a:rPr lang="nb-NO" smtClean="0"/>
              <a:t>21</a:t>
            </a:fld>
            <a:endParaRPr lang="nb-NO"/>
          </a:p>
        </p:txBody>
      </p:sp>
    </p:spTree>
    <p:extLst>
      <p:ext uri="{BB962C8B-B14F-4D97-AF65-F5344CB8AC3E}">
        <p14:creationId xmlns:p14="http://schemas.microsoft.com/office/powerpoint/2010/main" val="214829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[Ask the group if there are any more questions to that first section of the presentation. Check the time and assess/ask if the anyone need a break before continuing.]</a:t>
            </a:r>
          </a:p>
        </p:txBody>
      </p:sp>
      <p:sp>
        <p:nvSpPr>
          <p:cNvPr id="4" name="Plassholder for lysbildenummer 3"/>
          <p:cNvSpPr>
            <a:spLocks noGrp="1"/>
          </p:cNvSpPr>
          <p:nvPr>
            <p:ph type="sldNum" sz="quarter" idx="5"/>
          </p:nvPr>
        </p:nvSpPr>
        <p:spPr/>
        <p:txBody>
          <a:bodyPr/>
          <a:lstStyle/>
          <a:p>
            <a:fld id="{BFF44552-3489-4935-AED5-AD3871FD03FD}" type="slidenum">
              <a:rPr lang="en-US" smtClean="0"/>
              <a:t>22</a:t>
            </a:fld>
            <a:endParaRPr lang="en-US"/>
          </a:p>
        </p:txBody>
      </p:sp>
    </p:spTree>
    <p:extLst>
      <p:ext uri="{BB962C8B-B14F-4D97-AF65-F5344CB8AC3E}">
        <p14:creationId xmlns:p14="http://schemas.microsoft.com/office/powerpoint/2010/main" val="3440143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program coordinator is responsible for the study plan revision, but they work closely with the study program council and other administrative or academic resources. The revision is carried out every year, and changes are based on the study </a:t>
            </a:r>
            <a:r>
              <a:rPr lang="en-US" dirty="0" err="1"/>
              <a:t>programme</a:t>
            </a:r>
            <a:r>
              <a:rPr lang="en-US" dirty="0"/>
              <a:t> evaluation.</a:t>
            </a:r>
          </a:p>
          <a:p>
            <a:endParaRPr lang="en-US" dirty="0"/>
          </a:p>
          <a:p>
            <a:r>
              <a:rPr lang="en-US" dirty="0"/>
              <a:t>The revision begins with the faculty administrator preparing the revision in KASPER. The study program coordinator will receive an email notification when it is done.</a:t>
            </a:r>
          </a:p>
          <a:p>
            <a:endParaRPr lang="en-US" dirty="0"/>
          </a:p>
        </p:txBody>
      </p:sp>
      <p:sp>
        <p:nvSpPr>
          <p:cNvPr id="4" name="Slide Number Placeholder 3"/>
          <p:cNvSpPr>
            <a:spLocks noGrp="1"/>
          </p:cNvSpPr>
          <p:nvPr>
            <p:ph type="sldNum" sz="quarter" idx="5"/>
          </p:nvPr>
        </p:nvSpPr>
        <p:spPr/>
        <p:txBody>
          <a:bodyPr/>
          <a:lstStyle/>
          <a:p>
            <a:fld id="{BFF44552-3489-4935-AED5-AD3871FD03FD}" type="slidenum">
              <a:rPr lang="en-US"/>
              <a:t>23</a:t>
            </a:fld>
            <a:endParaRPr lang="en-US"/>
          </a:p>
        </p:txBody>
      </p:sp>
    </p:spTree>
    <p:extLst>
      <p:ext uri="{BB962C8B-B14F-4D97-AF65-F5344CB8AC3E}">
        <p14:creationId xmlns:p14="http://schemas.microsoft.com/office/powerpoint/2010/main" val="368255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by going back to the KASPER page concerning study </a:t>
            </a:r>
            <a:r>
              <a:rPr lang="en-US" dirty="0" err="1"/>
              <a:t>programmes</a:t>
            </a:r>
            <a:r>
              <a:rPr lang="en-US" dirty="0"/>
              <a:t>. In the previous part of this presentation, we went into “</a:t>
            </a:r>
            <a:r>
              <a:rPr lang="en-US" dirty="0" err="1"/>
              <a:t>Evaluere</a:t>
            </a:r>
            <a:r>
              <a:rPr lang="en-US" dirty="0"/>
              <a:t> </a:t>
            </a:r>
            <a:r>
              <a:rPr lang="en-US" dirty="0" err="1"/>
              <a:t>studieprogram</a:t>
            </a:r>
            <a:r>
              <a:rPr lang="en-US" dirty="0"/>
              <a:t>”. Now let’s go into “</a:t>
            </a:r>
            <a:r>
              <a:rPr lang="en-US" dirty="0" err="1"/>
              <a:t>Revidere</a:t>
            </a:r>
            <a:r>
              <a:rPr lang="en-US" dirty="0"/>
              <a:t> </a:t>
            </a:r>
            <a:r>
              <a:rPr lang="en-US" dirty="0" err="1"/>
              <a:t>studieplan</a:t>
            </a:r>
            <a:r>
              <a:rPr lang="en-US" dirty="0"/>
              <a:t>” [Revise study plan]. </a:t>
            </a:r>
          </a:p>
          <a:p>
            <a:endParaRPr lang="en-US" dirty="0"/>
          </a:p>
          <a:p>
            <a:r>
              <a:rPr lang="en-US" dirty="0"/>
              <a:t>The page that opens will have a list of all study </a:t>
            </a:r>
            <a:r>
              <a:rPr lang="en-US" dirty="0" err="1"/>
              <a:t>programmes</a:t>
            </a:r>
            <a:r>
              <a:rPr lang="en-US" dirty="0"/>
              <a:t> for which you are the coordinator. The “Status” column shows you which stage in the process a plan is at. Plans with the status “</a:t>
            </a:r>
            <a:r>
              <a:rPr lang="en-US" dirty="0" err="1"/>
              <a:t>Til</a:t>
            </a:r>
            <a:r>
              <a:rPr lang="en-US" dirty="0"/>
              <a:t> </a:t>
            </a:r>
            <a:r>
              <a:rPr lang="en-US" dirty="0" err="1"/>
              <a:t>revisjon</a:t>
            </a:r>
            <a:r>
              <a:rPr lang="en-US" dirty="0"/>
              <a:t>” [In revision] are ready to revise. Click the one you wish to revise.</a:t>
            </a:r>
          </a:p>
        </p:txBody>
      </p:sp>
      <p:sp>
        <p:nvSpPr>
          <p:cNvPr id="4" name="Slide Number Placeholder 3"/>
          <p:cNvSpPr>
            <a:spLocks noGrp="1"/>
          </p:cNvSpPr>
          <p:nvPr>
            <p:ph type="sldNum" sz="quarter" idx="5"/>
          </p:nvPr>
        </p:nvSpPr>
        <p:spPr/>
        <p:txBody>
          <a:bodyPr/>
          <a:lstStyle/>
          <a:p>
            <a:fld id="{BFF44552-3489-4935-AED5-AD3871FD03FD}" type="slidenum">
              <a:rPr lang="en-US"/>
              <a:t>24</a:t>
            </a:fld>
            <a:endParaRPr lang="en-US"/>
          </a:p>
        </p:txBody>
      </p:sp>
    </p:spTree>
    <p:extLst>
      <p:ext uri="{BB962C8B-B14F-4D97-AF65-F5344CB8AC3E}">
        <p14:creationId xmlns:p14="http://schemas.microsoft.com/office/powerpoint/2010/main" val="4255619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workspace for study plan revision looks like this, only the sections are oriented vertically on the actual page. You use this space to revise the textual descriptions of the study </a:t>
            </a:r>
            <a:r>
              <a:rPr lang="en-US" dirty="0" err="1"/>
              <a:t>programme</a:t>
            </a:r>
            <a:r>
              <a:rPr lang="en-US" dirty="0"/>
              <a:t>, as well as the study </a:t>
            </a:r>
            <a:r>
              <a:rPr lang="en-US" dirty="0" err="1"/>
              <a:t>programme</a:t>
            </a:r>
            <a:r>
              <a:rPr lang="en-US" dirty="0"/>
              <a:t> components. For revising course descriptions, </a:t>
            </a:r>
            <a:r>
              <a:rPr lang="en-US" dirty="0" err="1"/>
              <a:t>EpN</a:t>
            </a:r>
            <a:r>
              <a:rPr lang="en-US" dirty="0"/>
              <a:t> is used.</a:t>
            </a:r>
          </a:p>
          <a:p>
            <a:endParaRPr lang="en-US" dirty="0"/>
          </a:p>
          <a:p>
            <a:r>
              <a:rPr lang="en-US" dirty="0"/>
              <a:t>This page consists of four main sections:</a:t>
            </a:r>
          </a:p>
          <a:p>
            <a:endParaRPr lang="en-US" dirty="0"/>
          </a:p>
          <a:p>
            <a:r>
              <a:rPr lang="en-US" dirty="0"/>
              <a:t>The top section (1) contains information about the study </a:t>
            </a:r>
            <a:r>
              <a:rPr lang="en-US" dirty="0" err="1"/>
              <a:t>programme</a:t>
            </a:r>
            <a:r>
              <a:rPr lang="en-US" dirty="0"/>
              <a:t>, revisable content texts, and a link to “</a:t>
            </a:r>
            <a:r>
              <a:rPr lang="en-US" dirty="0" err="1"/>
              <a:t>Verktøy</a:t>
            </a:r>
            <a:r>
              <a:rPr lang="en-US" dirty="0"/>
              <a:t> for </a:t>
            </a:r>
            <a:r>
              <a:rPr lang="en-US" dirty="0" err="1"/>
              <a:t>studiets</a:t>
            </a:r>
            <a:r>
              <a:rPr lang="en-US" dirty="0"/>
              <a:t> </a:t>
            </a:r>
            <a:r>
              <a:rPr lang="en-US" dirty="0" err="1"/>
              <a:t>oppbygning</a:t>
            </a:r>
            <a:r>
              <a:rPr lang="en-US" dirty="0"/>
              <a:t>”, where course groups are revised. This section is where the largest part of the revision is performed. As you can see in the image, there are several small, blue encircled “</a:t>
            </a:r>
            <a:r>
              <a:rPr lang="en-US" dirty="0" err="1"/>
              <a:t>i</a:t>
            </a:r>
            <a:r>
              <a:rPr lang="en-US" dirty="0"/>
              <a:t>”-s. Click these to open help texts that may guide your usage of the page.</a:t>
            </a:r>
          </a:p>
          <a:p>
            <a:endParaRPr lang="en-US" dirty="0"/>
          </a:p>
          <a:p>
            <a:r>
              <a:rPr lang="en-US" dirty="0"/>
              <a:t>The next section is called “</a:t>
            </a:r>
            <a:r>
              <a:rPr lang="en-US" dirty="0" err="1"/>
              <a:t>Vesentlige</a:t>
            </a:r>
            <a:r>
              <a:rPr lang="en-US" dirty="0"/>
              <a:t> </a:t>
            </a:r>
            <a:r>
              <a:rPr lang="en-US" dirty="0" err="1"/>
              <a:t>endringer</a:t>
            </a:r>
            <a:r>
              <a:rPr lang="en-US" dirty="0"/>
              <a:t>” [Significant changes] (2). This section summarizes the larger changes made to the study plan. We will return to how and what changes are registered as “significant” later in this presentation.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72833"/>
                </a:solidFill>
                <a:effectLst/>
                <a:latin typeface="Open Sans" panose="020B0606030504020204" pitchFamily="34" charset="0"/>
              </a:rPr>
              <a:t>Under the heading "</a:t>
            </a:r>
            <a:r>
              <a:rPr lang="en-US" b="0" i="0" dirty="0" err="1">
                <a:solidFill>
                  <a:srgbClr val="272833"/>
                </a:solidFill>
                <a:effectLst/>
                <a:latin typeface="Open Sans" panose="020B0606030504020204" pitchFamily="34" charset="0"/>
              </a:rPr>
              <a:t>Oppgaver</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som</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hører</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til</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denne</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revisjonen</a:t>
            </a:r>
            <a:r>
              <a:rPr lang="en-US" b="0" i="0" dirty="0">
                <a:solidFill>
                  <a:srgbClr val="272833"/>
                </a:solidFill>
                <a:effectLst/>
                <a:latin typeface="Open Sans" panose="020B0606030504020204" pitchFamily="34" charset="0"/>
              </a:rPr>
              <a:t>" [Tasks for this revision process] (3) tasks, assignments, messages and such are created and listed. These make up what we call the Study </a:t>
            </a:r>
            <a:r>
              <a:rPr lang="en-US" b="0" i="0" dirty="0" err="1">
                <a:solidFill>
                  <a:srgbClr val="272833"/>
                </a:solidFill>
                <a:effectLst/>
                <a:latin typeface="Open Sans" panose="020B0606030504020204" pitchFamily="34" charset="0"/>
              </a:rPr>
              <a:t>Programme's</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oppfølgingsplan</a:t>
            </a:r>
            <a:r>
              <a:rPr lang="en-US" b="0" i="0" dirty="0">
                <a:solidFill>
                  <a:srgbClr val="272833"/>
                </a:solidFill>
                <a:effectLst/>
                <a:latin typeface="Open Sans" panose="020B0606030504020204" pitchFamily="34" charset="0"/>
              </a:rPr>
              <a:t>" [Follow-up Plan]. </a:t>
            </a:r>
            <a:r>
              <a:rPr lang="en-US" dirty="0"/>
              <a:t>These are the equivalent to the tasks mentioned in the evaluation part of this presentation, used for keeping track of suggested revisions. Relevant tasks created during the study </a:t>
            </a:r>
            <a:r>
              <a:rPr lang="en-US" dirty="0" err="1"/>
              <a:t>programme</a:t>
            </a:r>
            <a:r>
              <a:rPr lang="en-US" dirty="0"/>
              <a:t> evaluation in Teams will appear here.</a:t>
            </a:r>
          </a:p>
          <a:p>
            <a:endParaRPr lang="en-US" dirty="0"/>
          </a:p>
          <a:p>
            <a:r>
              <a:rPr lang="en-US" dirty="0"/>
              <a:t>At the bottom (4) some arrows show you at which step of the process the plan is now. While revising, the arrow called “</a:t>
            </a:r>
            <a:r>
              <a:rPr lang="en-US" dirty="0" err="1"/>
              <a:t>Til</a:t>
            </a:r>
            <a:r>
              <a:rPr lang="en-US" dirty="0"/>
              <a:t> </a:t>
            </a:r>
            <a:r>
              <a:rPr lang="en-US" dirty="0" err="1"/>
              <a:t>revisjon</a:t>
            </a:r>
            <a:r>
              <a:rPr lang="en-US" dirty="0"/>
              <a:t>” [In revision] is highlighted.</a:t>
            </a:r>
          </a:p>
          <a:p>
            <a:endParaRPr lang="en-US" dirty="0"/>
          </a:p>
          <a:p>
            <a:r>
              <a:rPr lang="en-US" dirty="0"/>
              <a:t> </a:t>
            </a:r>
          </a:p>
        </p:txBody>
      </p:sp>
      <p:sp>
        <p:nvSpPr>
          <p:cNvPr id="4" name="Slide Number Placeholder 3"/>
          <p:cNvSpPr>
            <a:spLocks noGrp="1"/>
          </p:cNvSpPr>
          <p:nvPr>
            <p:ph type="sldNum" sz="quarter" idx="5"/>
          </p:nvPr>
        </p:nvSpPr>
        <p:spPr/>
        <p:txBody>
          <a:bodyPr/>
          <a:lstStyle/>
          <a:p>
            <a:fld id="{BFF44552-3489-4935-AED5-AD3871FD03FD}" type="slidenum">
              <a:rPr lang="en-US"/>
              <a:t>25</a:t>
            </a:fld>
            <a:endParaRPr lang="en-US"/>
          </a:p>
        </p:txBody>
      </p:sp>
    </p:spTree>
    <p:extLst>
      <p:ext uri="{BB962C8B-B14F-4D97-AF65-F5344CB8AC3E}">
        <p14:creationId xmlns:p14="http://schemas.microsoft.com/office/powerpoint/2010/main" val="3569248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image shows you the main components of the first section. All of them are not necessarily visible at the same time but will appear when applicable.</a:t>
            </a:r>
          </a:p>
          <a:p>
            <a:endParaRPr lang="en-US" noProof="0" dirty="0"/>
          </a:p>
          <a:p>
            <a:pPr marL="228600" indent="-228600" algn="l">
              <a:buFont typeface="+mj-lt"/>
              <a:buAutoNum type="arabicPeriod"/>
            </a:pPr>
            <a:r>
              <a:rPr lang="en-US" b="0" i="0" dirty="0">
                <a:solidFill>
                  <a:srgbClr val="272833"/>
                </a:solidFill>
                <a:effectLst/>
                <a:latin typeface="Open Sans" panose="020B0606030504020204" pitchFamily="34" charset="0"/>
              </a:rPr>
              <a:t>At the top left there is a link to "</a:t>
            </a:r>
            <a:r>
              <a:rPr lang="en-US" b="0" i="0" dirty="0" err="1">
                <a:solidFill>
                  <a:srgbClr val="272833"/>
                </a:solidFill>
                <a:effectLst/>
                <a:latin typeface="Open Sans" panose="020B0606030504020204" pitchFamily="34" charset="0"/>
              </a:rPr>
              <a:t>Verktøy</a:t>
            </a:r>
            <a:r>
              <a:rPr lang="en-US" b="0" i="0" dirty="0">
                <a:solidFill>
                  <a:srgbClr val="272833"/>
                </a:solidFill>
                <a:effectLst/>
                <a:latin typeface="Open Sans" panose="020B0606030504020204" pitchFamily="34" charset="0"/>
              </a:rPr>
              <a:t> for </a:t>
            </a:r>
            <a:r>
              <a:rPr lang="en-US" b="0" i="0" dirty="0" err="1">
                <a:solidFill>
                  <a:srgbClr val="272833"/>
                </a:solidFill>
                <a:effectLst/>
                <a:latin typeface="Open Sans" panose="020B0606030504020204" pitchFamily="34" charset="0"/>
              </a:rPr>
              <a:t>studiets</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oppbygning</a:t>
            </a:r>
            <a:r>
              <a:rPr lang="en-US" b="0" i="0" dirty="0">
                <a:solidFill>
                  <a:srgbClr val="272833"/>
                </a:solidFill>
                <a:effectLst/>
                <a:latin typeface="Open Sans" panose="020B0606030504020204" pitchFamily="34" charset="0"/>
              </a:rPr>
              <a:t>" [Tool for study </a:t>
            </a:r>
            <a:r>
              <a:rPr lang="en-US" b="0" i="0" dirty="0" err="1">
                <a:solidFill>
                  <a:srgbClr val="272833"/>
                </a:solidFill>
                <a:effectLst/>
                <a:latin typeface="Open Sans" panose="020B0606030504020204" pitchFamily="34" charset="0"/>
              </a:rPr>
              <a:t>programme</a:t>
            </a:r>
            <a:r>
              <a:rPr lang="en-US" b="0" i="0" dirty="0">
                <a:solidFill>
                  <a:srgbClr val="272833"/>
                </a:solidFill>
                <a:effectLst/>
                <a:latin typeface="Open Sans" panose="020B0606030504020204" pitchFamily="34" charset="0"/>
              </a:rPr>
              <a:t> components] (1). This is where you edit the courses and course groups that make up the program is made up of. Since this tool is separated from the rest of this workspace and has quite a lot of features to go through, we will go through after all the other features on this page.</a:t>
            </a:r>
          </a:p>
          <a:p>
            <a:pPr marL="228600" indent="-228600" algn="l">
              <a:buFont typeface="+mj-lt"/>
              <a:buAutoNum type="arabicPeriod"/>
            </a:pPr>
            <a:r>
              <a:rPr lang="en-US" b="0" i="0" dirty="0">
                <a:solidFill>
                  <a:srgbClr val="272833"/>
                </a:solidFill>
                <a:effectLst/>
                <a:latin typeface="Open Sans" panose="020B0606030504020204" pitchFamily="34" charset="0"/>
              </a:rPr>
              <a:t>In the first grouping of drop-down boxes (2), you find "</a:t>
            </a:r>
            <a:r>
              <a:rPr lang="en-US" b="0" i="0" dirty="0" err="1">
                <a:solidFill>
                  <a:srgbClr val="272833"/>
                </a:solidFill>
                <a:effectLst/>
                <a:latin typeface="Open Sans" panose="020B0606030504020204" pitchFamily="34" charset="0"/>
              </a:rPr>
              <a:t>Informasjon</a:t>
            </a:r>
            <a:r>
              <a:rPr lang="en-US" b="0" i="0" dirty="0">
                <a:solidFill>
                  <a:srgbClr val="272833"/>
                </a:solidFill>
                <a:effectLst/>
                <a:latin typeface="Open Sans" panose="020B0606030504020204" pitchFamily="34" charset="0"/>
              </a:rPr>
              <a:t> om </a:t>
            </a:r>
            <a:r>
              <a:rPr lang="en-US" b="0" i="0" dirty="0" err="1">
                <a:solidFill>
                  <a:srgbClr val="272833"/>
                </a:solidFill>
                <a:effectLst/>
                <a:latin typeface="Open Sans" panose="020B0606030504020204" pitchFamily="34" charset="0"/>
              </a:rPr>
              <a:t>studieprogram</a:t>
            </a:r>
            <a:r>
              <a:rPr lang="en-US" b="0" i="0" dirty="0">
                <a:solidFill>
                  <a:srgbClr val="272833"/>
                </a:solidFill>
                <a:effectLst/>
                <a:latin typeface="Open Sans" panose="020B0606030504020204" pitchFamily="34" charset="0"/>
              </a:rPr>
              <a:t>" [Information about the study program], "</a:t>
            </a:r>
            <a:r>
              <a:rPr lang="en-US" b="0" i="0" dirty="0" err="1">
                <a:solidFill>
                  <a:srgbClr val="272833"/>
                </a:solidFill>
                <a:effectLst/>
                <a:latin typeface="Open Sans" panose="020B0606030504020204" pitchFamily="34" charset="0"/>
              </a:rPr>
              <a:t>Opptakskrav</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sikkerhetsvurdering</a:t>
            </a:r>
            <a:r>
              <a:rPr lang="en-US" b="0" i="0" dirty="0">
                <a:solidFill>
                  <a:srgbClr val="272833"/>
                </a:solidFill>
                <a:effectLst/>
                <a:latin typeface="Open Sans" panose="020B0606030504020204" pitchFamily="34" charset="0"/>
              </a:rPr>
              <a:t> og </a:t>
            </a:r>
            <a:r>
              <a:rPr lang="en-US" b="0" i="0" dirty="0" err="1">
                <a:solidFill>
                  <a:srgbClr val="272833"/>
                </a:solidFill>
                <a:effectLst/>
                <a:latin typeface="Open Sans" panose="020B0606030504020204" pitchFamily="34" charset="0"/>
              </a:rPr>
              <a:t>autorisasjon</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Politiattest</a:t>
            </a:r>
            <a:r>
              <a:rPr lang="en-US" b="0" i="0" dirty="0">
                <a:solidFill>
                  <a:srgbClr val="272833"/>
                </a:solidFill>
                <a:effectLst/>
                <a:latin typeface="Open Sans" panose="020B0606030504020204" pitchFamily="34" charset="0"/>
              </a:rPr>
              <a:t> og </a:t>
            </a:r>
            <a:r>
              <a:rPr lang="en-US" b="0" i="0" dirty="0" err="1">
                <a:solidFill>
                  <a:srgbClr val="272833"/>
                </a:solidFill>
                <a:effectLst/>
                <a:latin typeface="Open Sans" panose="020B0606030504020204" pitchFamily="34" charset="0"/>
              </a:rPr>
              <a:t>Medisinattest</a:t>
            </a:r>
            <a:r>
              <a:rPr lang="en-US" b="0" i="0" dirty="0">
                <a:solidFill>
                  <a:srgbClr val="272833"/>
                </a:solidFill>
                <a:effectLst/>
                <a:latin typeface="Open Sans" panose="020B0606030504020204" pitchFamily="34" charset="0"/>
              </a:rPr>
              <a:t>" [Admission requirements, Security clearance, Police certificate of conduct, and medical certificate], and "</a:t>
            </a:r>
            <a:r>
              <a:rPr lang="en-US" b="0" i="0" dirty="0" err="1">
                <a:solidFill>
                  <a:srgbClr val="272833"/>
                </a:solidFill>
                <a:effectLst/>
                <a:latin typeface="Open Sans" panose="020B0606030504020204" pitchFamily="34" charset="0"/>
              </a:rPr>
              <a:t>Veivalg</a:t>
            </a:r>
            <a:r>
              <a:rPr lang="en-US" b="0" i="0" dirty="0">
                <a:solidFill>
                  <a:srgbClr val="272833"/>
                </a:solidFill>
                <a:effectLst/>
                <a:latin typeface="Open Sans" panose="020B0606030504020204" pitchFamily="34" charset="0"/>
              </a:rPr>
              <a:t>" [Study Paths].</a:t>
            </a:r>
          </a:p>
          <a:p>
            <a:pPr marL="685800" lvl="1" indent="-228600" algn="l">
              <a:buFont typeface="Arial" panose="020B0604020202020204" pitchFamily="34" charset="0"/>
              <a:buChar char="•"/>
            </a:pPr>
            <a:r>
              <a:rPr lang="en-US" b="0" i="0" dirty="0">
                <a:solidFill>
                  <a:srgbClr val="272833"/>
                </a:solidFill>
                <a:effectLst/>
                <a:latin typeface="Open Sans" panose="020B0606030504020204" pitchFamily="34" charset="0"/>
              </a:rPr>
              <a:t>The first two drop-downs contain basic information about the study </a:t>
            </a:r>
            <a:r>
              <a:rPr lang="en-US" b="0" i="0" dirty="0" err="1">
                <a:solidFill>
                  <a:srgbClr val="272833"/>
                </a:solidFill>
                <a:effectLst/>
                <a:latin typeface="Open Sans" panose="020B0606030504020204" pitchFamily="34" charset="0"/>
              </a:rPr>
              <a:t>programme</a:t>
            </a:r>
            <a:r>
              <a:rPr lang="en-US" b="0" i="0" dirty="0">
                <a:solidFill>
                  <a:srgbClr val="272833"/>
                </a:solidFill>
                <a:effectLst/>
                <a:latin typeface="Open Sans" panose="020B0606030504020204" pitchFamily="34" charset="0"/>
              </a:rPr>
              <a:t>. Most of this info may not be edited here in KASPER.</a:t>
            </a:r>
          </a:p>
          <a:p>
            <a:pPr marL="685800" lvl="1" indent="-228600" algn="l">
              <a:buFont typeface="Arial" panose="020B0604020202020204" pitchFamily="34" charset="0"/>
              <a:buChar char="•"/>
            </a:pPr>
            <a:r>
              <a:rPr lang="en-US" b="0" i="0" dirty="0">
                <a:solidFill>
                  <a:srgbClr val="272833"/>
                </a:solidFill>
                <a:effectLst/>
                <a:latin typeface="Open Sans" panose="020B0606030504020204" pitchFamily="34" charset="0"/>
              </a:rPr>
              <a:t>Under Study Paths there are links to specific study profiles, places, and specializations included in the study </a:t>
            </a:r>
            <a:r>
              <a:rPr lang="en-US" b="0" i="0" dirty="0" err="1">
                <a:solidFill>
                  <a:srgbClr val="272833"/>
                </a:solidFill>
                <a:effectLst/>
                <a:latin typeface="Open Sans" panose="020B0606030504020204" pitchFamily="34" charset="0"/>
              </a:rPr>
              <a:t>programme</a:t>
            </a:r>
            <a:endParaRPr lang="en-US" b="0" i="0" dirty="0">
              <a:solidFill>
                <a:srgbClr val="272833"/>
              </a:solidFill>
              <a:effectLst/>
              <a:latin typeface="Open Sans" panose="020B0606030504020204" pitchFamily="34" charset="0"/>
            </a:endParaRPr>
          </a:p>
          <a:p>
            <a:pPr marL="228600" indent="-228600" algn="l">
              <a:buFont typeface="+mj-lt"/>
              <a:buAutoNum type="arabicPeriod"/>
            </a:pPr>
            <a:r>
              <a:rPr lang="en-US" b="0" i="0" dirty="0">
                <a:solidFill>
                  <a:srgbClr val="272833"/>
                </a:solidFill>
                <a:effectLst/>
                <a:latin typeface="Open Sans" panose="020B0606030504020204" pitchFamily="34" charset="0"/>
              </a:rPr>
              <a:t>In the next grouping of drop-downs contains the study plan's main "Innholdstekster" [Content texts] (3). These contain the information that define the study plan and is published to NTNU's website. The content of each drop-down is revised in separate editors, in a process we will go through later in this presentation.</a:t>
            </a:r>
          </a:p>
          <a:p>
            <a:pPr marL="228600" indent="-228600" algn="l">
              <a:buFont typeface="+mj-lt"/>
              <a:buAutoNum type="arabicPeriod"/>
            </a:pPr>
            <a:r>
              <a:rPr lang="en-US" b="0" i="0" dirty="0">
                <a:solidFill>
                  <a:srgbClr val="272833"/>
                </a:solidFill>
                <a:effectLst/>
                <a:latin typeface="Open Sans" panose="020B0606030504020204" pitchFamily="34" charset="0"/>
              </a:rPr>
              <a:t>The drop-down called "</a:t>
            </a:r>
            <a:r>
              <a:rPr lang="en-US" b="0" i="0" dirty="0" err="1">
                <a:solidFill>
                  <a:srgbClr val="272833"/>
                </a:solidFill>
                <a:effectLst/>
                <a:latin typeface="Open Sans" panose="020B0606030504020204" pitchFamily="34" charset="0"/>
              </a:rPr>
              <a:t>Vedtaksprosess</a:t>
            </a:r>
            <a:r>
              <a:rPr lang="en-US" b="0" i="0" dirty="0">
                <a:solidFill>
                  <a:srgbClr val="272833"/>
                </a:solidFill>
                <a:effectLst/>
                <a:latin typeface="Open Sans" panose="020B0606030504020204" pitchFamily="34" charset="0"/>
              </a:rPr>
              <a:t>" [Approval process] (4) specifies whether the plan will be approved through ePhorte or KASPER. It will also list eventual summaries of the study coordinator's and faculty's recommendations, and comments made to the approved study plan.</a:t>
            </a:r>
          </a:p>
          <a:p>
            <a:pPr marL="228600" indent="-228600" algn="l">
              <a:buFont typeface="+mj-lt"/>
              <a:buAutoNum type="arabicPeriod"/>
            </a:pPr>
            <a:r>
              <a:rPr lang="en-US" b="0" i="0" dirty="0">
                <a:solidFill>
                  <a:srgbClr val="272833"/>
                </a:solidFill>
                <a:effectLst/>
                <a:latin typeface="Open Sans" panose="020B0606030504020204" pitchFamily="34" charset="0"/>
              </a:rPr>
              <a:t>"Last </a:t>
            </a:r>
            <a:r>
              <a:rPr lang="en-US" b="0" i="0" dirty="0" err="1">
                <a:solidFill>
                  <a:srgbClr val="272833"/>
                </a:solidFill>
                <a:effectLst/>
                <a:latin typeface="Open Sans" panose="020B0606030504020204" pitchFamily="34" charset="0"/>
              </a:rPr>
              <a:t>ned</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studieplan</a:t>
            </a:r>
            <a:r>
              <a:rPr lang="en-US" b="0" i="0" dirty="0">
                <a:solidFill>
                  <a:srgbClr val="272833"/>
                </a:solidFill>
                <a:effectLst/>
                <a:latin typeface="Open Sans" panose="020B0606030504020204" pitchFamily="34" charset="0"/>
              </a:rPr>
              <a:t>" [Download study plan] (5). Clicking the button will provide you some display options, for instance if you want all changes, course groups, and summaries to be visible in the downloaded document.</a:t>
            </a:r>
          </a:p>
          <a:p>
            <a:pPr marL="228600" indent="-228600" algn="l">
              <a:buFont typeface="+mj-lt"/>
              <a:buAutoNum type="arabicPeriod"/>
            </a:pPr>
            <a:r>
              <a:rPr lang="en-US" b="0" i="0" dirty="0">
                <a:solidFill>
                  <a:srgbClr val="272833"/>
                </a:solidFill>
                <a:effectLst/>
                <a:latin typeface="Open Sans" panose="020B0606030504020204" pitchFamily="34" charset="0"/>
              </a:rPr>
              <a:t>The button called "Legg </a:t>
            </a:r>
            <a:r>
              <a:rPr lang="en-US" b="0" i="0" dirty="0" err="1">
                <a:solidFill>
                  <a:srgbClr val="272833"/>
                </a:solidFill>
                <a:effectLst/>
                <a:latin typeface="Open Sans" panose="020B0606030504020204" pitchFamily="34" charset="0"/>
              </a:rPr>
              <a:t>til</a:t>
            </a:r>
            <a:r>
              <a:rPr lang="en-US" b="0" i="0" dirty="0">
                <a:solidFill>
                  <a:srgbClr val="272833"/>
                </a:solidFill>
                <a:effectLst/>
                <a:latin typeface="Open Sans" panose="020B0606030504020204" pitchFamily="34" charset="0"/>
              </a:rPr>
              <a:t> </a:t>
            </a:r>
            <a:r>
              <a:rPr lang="en-US" b="0" i="0" dirty="0" err="1">
                <a:solidFill>
                  <a:srgbClr val="272833"/>
                </a:solidFill>
                <a:effectLst/>
                <a:latin typeface="Open Sans" panose="020B0606030504020204" pitchFamily="34" charset="0"/>
              </a:rPr>
              <a:t>bidragsytere</a:t>
            </a:r>
            <a:r>
              <a:rPr lang="en-US" b="0" i="0" dirty="0">
                <a:solidFill>
                  <a:srgbClr val="272833"/>
                </a:solidFill>
                <a:effectLst/>
                <a:latin typeface="Open Sans" panose="020B0606030504020204" pitchFamily="34" charset="0"/>
              </a:rPr>
              <a:t>" [Add contributors] (6) is only visible to study </a:t>
            </a:r>
            <a:r>
              <a:rPr lang="en-US" b="0" i="0" dirty="0" err="1">
                <a:solidFill>
                  <a:srgbClr val="272833"/>
                </a:solidFill>
                <a:effectLst/>
                <a:latin typeface="Open Sans" panose="020B0606030504020204" pitchFamily="34" charset="0"/>
              </a:rPr>
              <a:t>programme</a:t>
            </a:r>
            <a:r>
              <a:rPr lang="en-US" b="0" i="0" dirty="0">
                <a:solidFill>
                  <a:srgbClr val="272833"/>
                </a:solidFill>
                <a:effectLst/>
                <a:latin typeface="Open Sans" panose="020B0606030504020204" pitchFamily="34" charset="0"/>
              </a:rPr>
              <a:t> coordinators and administrators and is used give additional people the access to participate in the revision process. These can be lecturers, course coordinators, or other professional resources.</a:t>
            </a:r>
          </a:p>
          <a:p>
            <a:pPr marL="228600" indent="-228600" algn="l">
              <a:buFont typeface="+mj-lt"/>
              <a:buAutoNum type="arabicPeriod"/>
            </a:pPr>
            <a:endParaRPr lang="en-US" b="0" i="0" dirty="0">
              <a:solidFill>
                <a:srgbClr val="272833"/>
              </a:solidFill>
              <a:effectLst/>
              <a:latin typeface="Open Sans" panose="020B0606030504020204" pitchFamily="34" charset="0"/>
            </a:endParaRPr>
          </a:p>
          <a:p>
            <a:pPr marL="0" indent="0" algn="l">
              <a:buFont typeface="+mj-lt"/>
              <a:buNone/>
            </a:pPr>
            <a:r>
              <a:rPr lang="en-US" b="0" i="0" dirty="0">
                <a:solidFill>
                  <a:srgbClr val="272833"/>
                </a:solidFill>
                <a:effectLst/>
                <a:latin typeface="Open Sans" panose="020B0606030504020204" pitchFamily="34" charset="0"/>
              </a:rPr>
              <a:t>We will now take a closer look at each of these functions.</a:t>
            </a:r>
          </a:p>
        </p:txBody>
      </p:sp>
      <p:sp>
        <p:nvSpPr>
          <p:cNvPr id="4" name="Slide Number Placeholder 3"/>
          <p:cNvSpPr>
            <a:spLocks noGrp="1"/>
          </p:cNvSpPr>
          <p:nvPr>
            <p:ph type="sldNum" sz="quarter" idx="5"/>
          </p:nvPr>
        </p:nvSpPr>
        <p:spPr/>
        <p:txBody>
          <a:bodyPr/>
          <a:lstStyle/>
          <a:p>
            <a:fld id="{BFF44552-3489-4935-AED5-AD3871FD03FD}" type="slidenum">
              <a:rPr lang="en-US"/>
              <a:t>26</a:t>
            </a:fld>
            <a:endParaRPr lang="en-US"/>
          </a:p>
        </p:txBody>
      </p:sp>
    </p:spTree>
    <p:extLst>
      <p:ext uri="{BB962C8B-B14F-4D97-AF65-F5344CB8AC3E}">
        <p14:creationId xmlns:p14="http://schemas.microsoft.com/office/powerpoint/2010/main" val="54760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the first of the drop-down menus you will find some general information about the study </a:t>
            </a:r>
            <a:r>
              <a:rPr lang="en-US" dirty="0" err="1"/>
              <a:t>programme</a:t>
            </a:r>
            <a:r>
              <a:rPr lang="en-US" dirty="0"/>
              <a:t>. This information comes partially from FS, partially from KASPER, and is not to be revised on this page. </a:t>
            </a:r>
            <a:r>
              <a:rPr lang="en-US" b="0" i="0" dirty="0">
                <a:solidFill>
                  <a:srgbClr val="272833"/>
                </a:solidFill>
                <a:effectLst/>
                <a:latin typeface="Open Sans" panose="020B0606030504020204" pitchFamily="34" charset="0"/>
              </a:rPr>
              <a:t>If you find some information that needs changing here, speak to your institute’s KASPER-contact.</a:t>
            </a:r>
            <a:endParaRPr lang="en-US" dirty="0"/>
          </a:p>
        </p:txBody>
      </p:sp>
      <p:sp>
        <p:nvSpPr>
          <p:cNvPr id="4" name="Slide Number Placeholder 3"/>
          <p:cNvSpPr>
            <a:spLocks noGrp="1"/>
          </p:cNvSpPr>
          <p:nvPr>
            <p:ph type="sldNum" sz="quarter" idx="5"/>
          </p:nvPr>
        </p:nvSpPr>
        <p:spPr/>
        <p:txBody>
          <a:bodyPr/>
          <a:lstStyle/>
          <a:p>
            <a:fld id="{BFF44552-3489-4935-AED5-AD3871FD03FD}" type="slidenum">
              <a:rPr lang="en-US"/>
              <a:t>27</a:t>
            </a:fld>
            <a:endParaRPr lang="en-US"/>
          </a:p>
        </p:txBody>
      </p:sp>
    </p:spTree>
    <p:extLst>
      <p:ext uri="{BB962C8B-B14F-4D97-AF65-F5344CB8AC3E}">
        <p14:creationId xmlns:p14="http://schemas.microsoft.com/office/powerpoint/2010/main" val="4106747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In the next drop-down you will find some information that may be revised in KASPER. This includes admission requirements, security clearance, and certificates of conduct and health. However, this information will not be synced back to FS.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28</a:t>
            </a:fld>
            <a:endParaRPr lang="en-US"/>
          </a:p>
        </p:txBody>
      </p:sp>
    </p:spTree>
    <p:extLst>
      <p:ext uri="{BB962C8B-B14F-4D97-AF65-F5344CB8AC3E}">
        <p14:creationId xmlns:p14="http://schemas.microsoft.com/office/powerpoint/2010/main" val="725025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Study </a:t>
            </a:r>
            <a:r>
              <a:rPr lang="en-US" noProof="0" dirty="0" err="1"/>
              <a:t>programmes</a:t>
            </a:r>
            <a:r>
              <a:rPr lang="en-US" noProof="0" dirty="0"/>
              <a:t> may contain several different paths, fields of study, specializations etc. These will be listed in this drop-down menu. </a:t>
            </a:r>
          </a:p>
          <a:p>
            <a:endParaRPr lang="en-US" noProof="0" dirty="0"/>
          </a:p>
          <a:p>
            <a:r>
              <a:rPr lang="en-US" noProof="0" dirty="0"/>
              <a:t>Click the link to open a specific path and find its content texts and tasks. You may edit these in the same way you do for the main study plan. To return to the main study plan, click the link at the top (see arrow).</a:t>
            </a:r>
          </a:p>
        </p:txBody>
      </p:sp>
      <p:sp>
        <p:nvSpPr>
          <p:cNvPr id="4" name="Plassholder for lysbildenummer 3"/>
          <p:cNvSpPr>
            <a:spLocks noGrp="1"/>
          </p:cNvSpPr>
          <p:nvPr>
            <p:ph type="sldNum" sz="quarter" idx="5"/>
          </p:nvPr>
        </p:nvSpPr>
        <p:spPr/>
        <p:txBody>
          <a:bodyPr/>
          <a:lstStyle/>
          <a:p>
            <a:fld id="{BFF44552-3489-4935-AED5-AD3871FD03FD}" type="slidenum">
              <a:rPr lang="en-US" smtClean="0"/>
              <a:t>29</a:t>
            </a:fld>
            <a:endParaRPr lang="en-US"/>
          </a:p>
        </p:txBody>
      </p:sp>
    </p:spTree>
    <p:extLst>
      <p:ext uri="{BB962C8B-B14F-4D97-AF65-F5344CB8AC3E}">
        <p14:creationId xmlns:p14="http://schemas.microsoft.com/office/powerpoint/2010/main" val="299007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program evaluations are continuous processes that are carried out throughout the entire school year. The evaluation is led by the study program coordinator and program administrators in cooperation with a study program council. The process happens primarily in Microsoft Teams. </a:t>
            </a:r>
          </a:p>
          <a:p>
            <a:endParaRPr lang="en-US" dirty="0"/>
          </a:p>
          <a:p>
            <a:r>
              <a:rPr lang="en-US" dirty="0"/>
              <a:t>The evaluation is concerned with systematically developing the study program and thereby increasing the study’s quality. This evaluation forms the basis for the study plan revision.</a:t>
            </a:r>
          </a:p>
          <a:p>
            <a:endParaRPr lang="en-US" dirty="0"/>
          </a:p>
          <a:p>
            <a:r>
              <a:rPr lang="en-US" dirty="0"/>
              <a:t>Information about study program evaluations can also be found on the wiki page entitled KASPER – Evaluate study program.7</a:t>
            </a:r>
          </a:p>
          <a:p>
            <a:endParaRPr lang="en-US" dirty="0"/>
          </a:p>
          <a:p>
            <a:r>
              <a:rPr lang="en-US" b="1" dirty="0"/>
              <a:t>NB: </a:t>
            </a:r>
            <a:r>
              <a:rPr lang="en-US" b="0" dirty="0"/>
              <a:t>We will be moving away from using Teams to evaluate study </a:t>
            </a:r>
            <a:r>
              <a:rPr lang="en-US" b="0" dirty="0" err="1"/>
              <a:t>programmes</a:t>
            </a:r>
            <a:r>
              <a:rPr lang="en-US" b="0" dirty="0"/>
              <a:t>. The process will not change significantly, except that it will take place in the web browser, where the rest of KASPER is located. The screenshots in this presentation will be updated as soon as this change has </a:t>
            </a:r>
            <a:r>
              <a:rPr lang="en-US" b="0"/>
              <a:t>been implemented.</a:t>
            </a:r>
            <a:endParaRPr lang="en-US" b="1" dirty="0"/>
          </a:p>
        </p:txBody>
      </p:sp>
      <p:sp>
        <p:nvSpPr>
          <p:cNvPr id="4" name="Slide Number Placeholder 3"/>
          <p:cNvSpPr>
            <a:spLocks noGrp="1"/>
          </p:cNvSpPr>
          <p:nvPr>
            <p:ph type="sldNum" sz="quarter" idx="5"/>
          </p:nvPr>
        </p:nvSpPr>
        <p:spPr/>
        <p:txBody>
          <a:bodyPr/>
          <a:lstStyle/>
          <a:p>
            <a:fld id="{BFF44552-3489-4935-AED5-AD3871FD03FD}" type="slidenum">
              <a:rPr lang="en-US"/>
              <a:t>3</a:t>
            </a:fld>
            <a:endParaRPr lang="en-US"/>
          </a:p>
        </p:txBody>
      </p:sp>
    </p:spTree>
    <p:extLst>
      <p:ext uri="{BB962C8B-B14F-4D97-AF65-F5344CB8AC3E}">
        <p14:creationId xmlns:p14="http://schemas.microsoft.com/office/powerpoint/2010/main" val="4087561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texts make up the descriptions of the study </a:t>
            </a:r>
            <a:r>
              <a:rPr lang="en-US" dirty="0" err="1"/>
              <a:t>programme</a:t>
            </a:r>
            <a:r>
              <a:rPr lang="en-US" dirty="0"/>
              <a:t> that are published on NTNU’s website. Open the drop-down menu to see the text for a given heading. Click “</a:t>
            </a:r>
            <a:r>
              <a:rPr lang="en-US" dirty="0" err="1"/>
              <a:t>Rediger</a:t>
            </a:r>
            <a:r>
              <a:rPr lang="en-US" dirty="0"/>
              <a:t>” [Edit] to open the workspace for editing in a new window.</a:t>
            </a:r>
          </a:p>
        </p:txBody>
      </p:sp>
      <p:sp>
        <p:nvSpPr>
          <p:cNvPr id="4" name="Slide Number Placeholder 3"/>
          <p:cNvSpPr>
            <a:spLocks noGrp="1"/>
          </p:cNvSpPr>
          <p:nvPr>
            <p:ph type="sldNum" sz="quarter" idx="5"/>
          </p:nvPr>
        </p:nvSpPr>
        <p:spPr/>
        <p:txBody>
          <a:bodyPr/>
          <a:lstStyle/>
          <a:p>
            <a:fld id="{BFF44552-3489-4935-AED5-AD3871FD03FD}" type="slidenum">
              <a:rPr lang="en-US"/>
              <a:t>30</a:t>
            </a:fld>
            <a:endParaRPr lang="en-US"/>
          </a:p>
        </p:txBody>
      </p:sp>
    </p:spTree>
    <p:extLst>
      <p:ext uri="{BB962C8B-B14F-4D97-AF65-F5344CB8AC3E}">
        <p14:creationId xmlns:p14="http://schemas.microsoft.com/office/powerpoint/2010/main" val="4243598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This is what the workspace for editing texts in the study plan looks like. It looks about the same for all content texts, with some minor differing details. The left side is used to write new or edit old texts. The toolbar at the top of each textbox provides some formatting option (1).</a:t>
            </a:r>
          </a:p>
          <a:p>
            <a:endParaRPr lang="en-US" noProof="0" dirty="0"/>
          </a:p>
          <a:p>
            <a:r>
              <a:rPr lang="en-US" noProof="0" dirty="0"/>
              <a:t>For most content texts there are two tabs to the right (2). Under “</a:t>
            </a:r>
            <a:r>
              <a:rPr lang="en-US" noProof="0" dirty="0" err="1"/>
              <a:t>Informasjon</a:t>
            </a:r>
            <a:r>
              <a:rPr lang="en-US" noProof="0" dirty="0"/>
              <a:t>” [Information] you will find some guiding texts to assist your editing. These texts come from the NTNU guidelines for designing study </a:t>
            </a:r>
            <a:r>
              <a:rPr lang="en-US" noProof="0" dirty="0" err="1"/>
              <a:t>programmes</a:t>
            </a:r>
            <a:r>
              <a:rPr lang="en-US" noProof="0" dirty="0"/>
              <a:t> (</a:t>
            </a:r>
            <a:r>
              <a:rPr lang="en-US" noProof="0" dirty="0" err="1"/>
              <a:t>Studieplanveilederen</a:t>
            </a:r>
            <a:r>
              <a:rPr lang="en-US" noProof="0" dirty="0"/>
              <a:t>).</a:t>
            </a:r>
          </a:p>
          <a:p>
            <a:endParaRPr lang="en-US" noProof="0" dirty="0"/>
          </a:p>
          <a:p>
            <a:r>
              <a:rPr lang="en-US" noProof="0" dirty="0"/>
              <a:t>“</a:t>
            </a:r>
            <a:r>
              <a:rPr lang="en-US" noProof="0" dirty="0" err="1"/>
              <a:t>Historisk</a:t>
            </a:r>
            <a:r>
              <a:rPr lang="en-US" noProof="0" dirty="0"/>
              <a:t> </a:t>
            </a:r>
            <a:r>
              <a:rPr lang="en-US" noProof="0" dirty="0" err="1"/>
              <a:t>tekst</a:t>
            </a:r>
            <a:r>
              <a:rPr lang="en-US" noProof="0" dirty="0"/>
              <a:t>” [Text history] is a changelog that shows you how the texts have been edited since the previous revision. New texts are color-coded green, while deleted text is red with a line struck through. </a:t>
            </a:r>
          </a:p>
          <a:p>
            <a:endParaRPr lang="en-US" noProof="0" dirty="0"/>
          </a:p>
          <a:p>
            <a:r>
              <a:rPr lang="en-US" noProof="0" dirty="0"/>
              <a:t>At the bottom left you can see a toggle for “</a:t>
            </a:r>
            <a:r>
              <a:rPr lang="en-US" noProof="0" dirty="0" err="1"/>
              <a:t>Vesentlig</a:t>
            </a:r>
            <a:r>
              <a:rPr lang="en-US" noProof="0" dirty="0"/>
              <a:t> </a:t>
            </a:r>
            <a:r>
              <a:rPr lang="en-US" noProof="0" dirty="0" err="1"/>
              <a:t>endring</a:t>
            </a:r>
            <a:r>
              <a:rPr lang="en-US" noProof="0" dirty="0"/>
              <a:t>” [Significant changes] (3). Toggle this off if the changes you are making are not “significant”, i.e., just restructuring, fixing typos/grammatical errors, etc. </a:t>
            </a:r>
          </a:p>
          <a:p>
            <a:endParaRPr lang="en-US" noProof="0" dirty="0"/>
          </a:p>
          <a:p>
            <a:r>
              <a:rPr lang="en-US" noProof="0" dirty="0"/>
              <a:t>When saving your work (4), if the changes are significant, you will be asked to write a summary of the changes, and potentially connect them to a task. We will look more closely at this a little later.</a:t>
            </a:r>
          </a:p>
          <a:p>
            <a:endParaRPr lang="en-US" noProof="0" dirty="0"/>
          </a:p>
          <a:p>
            <a:r>
              <a:rPr lang="en-US" noProof="0" dirty="0"/>
              <a:t>This workspace looks slightly different for the content text called “</a:t>
            </a:r>
            <a:r>
              <a:rPr lang="en-US" noProof="0" dirty="0" err="1"/>
              <a:t>Læringsutbyttebeskrivelser</a:t>
            </a:r>
            <a:r>
              <a:rPr lang="en-US" noProof="0" dirty="0"/>
              <a:t>” [Descriptions of learning outcomes], so we will look at that in the next slide.</a:t>
            </a:r>
          </a:p>
          <a:p>
            <a:endParaRPr lang="en-US" noProof="0" dirty="0"/>
          </a:p>
          <a:p>
            <a:endParaRPr lang="en-US" noProof="0"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31</a:t>
            </a:fld>
            <a:endParaRPr lang="en-US"/>
          </a:p>
        </p:txBody>
      </p:sp>
    </p:spTree>
    <p:extLst>
      <p:ext uri="{BB962C8B-B14F-4D97-AF65-F5344CB8AC3E}">
        <p14:creationId xmlns:p14="http://schemas.microsoft.com/office/powerpoint/2010/main" val="2544848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When editing “</a:t>
            </a:r>
            <a:r>
              <a:rPr lang="en-US" noProof="0" dirty="0" err="1"/>
              <a:t>Læringsutbyttebeskrivelser</a:t>
            </a:r>
            <a:r>
              <a:rPr lang="en-US" noProof="0" dirty="0"/>
              <a:t>” [Descriptions of learning outcomes] you will see two other tabs in addition to the previously mentioned texts history. </a:t>
            </a:r>
          </a:p>
          <a:p>
            <a:endParaRPr lang="en-US" noProof="0" dirty="0"/>
          </a:p>
          <a:p>
            <a:pPr marL="0" indent="0">
              <a:buFont typeface="Arial" panose="020B0604020202020204" pitchFamily="34" charset="0"/>
              <a:buNone/>
            </a:pPr>
            <a:r>
              <a:rPr lang="en-US" dirty="0"/>
              <a:t>“</a:t>
            </a:r>
            <a:r>
              <a:rPr lang="en-US" dirty="0" err="1"/>
              <a:t>Emneliste</a:t>
            </a:r>
            <a:r>
              <a:rPr lang="en-US" dirty="0"/>
              <a:t>” [Course list] (1) shows you course descriptions from the previous year, for all courses in the study plan. </a:t>
            </a:r>
            <a:r>
              <a:rPr lang="en-US" b="1" dirty="0"/>
              <a:t>NB: </a:t>
            </a:r>
            <a:r>
              <a:rPr lang="en-US" b="0" dirty="0"/>
              <a:t>These texts will not be automatically updated if any changes to the descriptions are made in </a:t>
            </a:r>
            <a:r>
              <a:rPr lang="en-US" b="0" dirty="0" err="1"/>
              <a:t>EpN</a:t>
            </a:r>
            <a:r>
              <a:rPr lang="en-US" b="0" dirty="0"/>
              <a:t> during this revision.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a:t>
            </a:r>
            <a:r>
              <a:rPr lang="en-US" dirty="0" err="1"/>
              <a:t>Veileder</a:t>
            </a:r>
            <a:r>
              <a:rPr lang="en-US" dirty="0"/>
              <a:t>” [Guide] (2) tab has information from The Norwegian Qualifications Framework for Lifelong Learning, establishing how they define the term “learning outcomes”.</a:t>
            </a:r>
            <a:endParaRPr lang="en-US" noProof="0"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32</a:t>
            </a:fld>
            <a:endParaRPr lang="en-US"/>
          </a:p>
        </p:txBody>
      </p:sp>
    </p:spTree>
    <p:extLst>
      <p:ext uri="{BB962C8B-B14F-4D97-AF65-F5344CB8AC3E}">
        <p14:creationId xmlns:p14="http://schemas.microsoft.com/office/powerpoint/2010/main" val="1976377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In the drop-down called «</a:t>
            </a:r>
            <a:r>
              <a:rPr lang="en-US" noProof="0" dirty="0" err="1"/>
              <a:t>Vedtaksprosess</a:t>
            </a:r>
            <a:r>
              <a:rPr lang="en-US" noProof="0" dirty="0"/>
              <a:t>» [Approval process], you will find whether the plan is approved </a:t>
            </a:r>
            <a:r>
              <a:rPr lang="nb-NO" b="0" i="0" u="none" strike="noStrike" dirty="0" err="1">
                <a:solidFill>
                  <a:srgbClr val="0B5FFF"/>
                </a:solidFill>
                <a:effectLst/>
                <a:latin typeface="Open Sans" panose="020B0606030504020204" pitchFamily="34" charset="0"/>
              </a:rPr>
              <a:t>through</a:t>
            </a:r>
            <a:r>
              <a:rPr lang="nb-NO" b="0" i="0" u="none" strike="noStrike" dirty="0">
                <a:solidFill>
                  <a:srgbClr val="0B5FFF"/>
                </a:solidFill>
                <a:effectLst/>
                <a:latin typeface="Open Sans" panose="020B0606030504020204" pitchFamily="34" charset="0"/>
              </a:rPr>
              <a:t> </a:t>
            </a:r>
            <a:r>
              <a:rPr lang="nb-NO" b="0" i="0" u="none" strike="noStrike" dirty="0" err="1">
                <a:solidFill>
                  <a:srgbClr val="0B5FFF"/>
                </a:solidFill>
                <a:effectLst/>
                <a:latin typeface="Open Sans" panose="020B0606030504020204" pitchFamily="34" charset="0"/>
              </a:rPr>
              <a:t>eP</a:t>
            </a:r>
            <a:r>
              <a:rPr lang="en-US" b="0" i="0" u="none" strike="noStrike" noProof="0" dirty="0" err="1">
                <a:solidFill>
                  <a:srgbClr val="0B5FFF"/>
                </a:solidFill>
                <a:effectLst/>
                <a:latin typeface="Open Sans" panose="020B0606030504020204" pitchFamily="34" charset="0"/>
              </a:rPr>
              <a:t>horte</a:t>
            </a:r>
            <a:r>
              <a:rPr lang="en-US" b="0" i="0" u="none" strike="noStrike" noProof="0" dirty="0">
                <a:solidFill>
                  <a:srgbClr val="0B5FFF"/>
                </a:solidFill>
                <a:effectLst/>
                <a:latin typeface="Open Sans" panose="020B0606030504020204" pitchFamily="34" charset="0"/>
              </a:rPr>
              <a:t> or KASPER. You will also find the study </a:t>
            </a:r>
            <a:r>
              <a:rPr lang="en-US" b="0" i="0" u="none" strike="noStrike" noProof="0" dirty="0" err="1">
                <a:solidFill>
                  <a:srgbClr val="0B5FFF"/>
                </a:solidFill>
                <a:effectLst/>
                <a:latin typeface="Open Sans" panose="020B0606030504020204" pitchFamily="34" charset="0"/>
              </a:rPr>
              <a:t>programme</a:t>
            </a:r>
            <a:r>
              <a:rPr lang="en-US" b="0" i="0" u="none" strike="noStrike" noProof="0" dirty="0">
                <a:solidFill>
                  <a:srgbClr val="0B5FFF"/>
                </a:solidFill>
                <a:effectLst/>
                <a:latin typeface="Open Sans" panose="020B0606030504020204" pitchFamily="34" charset="0"/>
              </a:rPr>
              <a:t> coordinator and faculty’s summaries of recommended changes, as well as comments to the approved study plan.</a:t>
            </a:r>
            <a:endParaRPr lang="en-US" noProof="0"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33</a:t>
            </a:fld>
            <a:endParaRPr lang="en-US"/>
          </a:p>
        </p:txBody>
      </p:sp>
    </p:spTree>
    <p:extLst>
      <p:ext uri="{BB962C8B-B14F-4D97-AF65-F5344CB8AC3E}">
        <p14:creationId xmlns:p14="http://schemas.microsoft.com/office/powerpoint/2010/main" val="3271851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This function lets you generate a document containing all the texts and components of the study plan, which you can download and/or print.</a:t>
            </a:r>
          </a:p>
          <a:p>
            <a:endParaRPr lang="en-US" noProof="0" dirty="0"/>
          </a:p>
          <a:p>
            <a:r>
              <a:rPr lang="en-US" noProof="0" dirty="0"/>
              <a:t>If you click “</a:t>
            </a:r>
            <a:r>
              <a:rPr lang="en-US" noProof="0" dirty="0" err="1"/>
              <a:t>Velg</a:t>
            </a:r>
            <a:r>
              <a:rPr lang="en-US" noProof="0" dirty="0"/>
              <a:t> </a:t>
            </a:r>
            <a:r>
              <a:rPr lang="en-US" noProof="0" dirty="0" err="1"/>
              <a:t>utskrift</a:t>
            </a:r>
            <a:r>
              <a:rPr lang="en-US" noProof="0" dirty="0"/>
              <a:t>” [Chose print version] (1) you will be presented with some formatting options, like if you want only the content texts, or if the course groups should be included. When you have decided on the formatting, click “Start </a:t>
            </a:r>
            <a:r>
              <a:rPr lang="en-US" noProof="0" dirty="0" err="1"/>
              <a:t>utskrift</a:t>
            </a:r>
            <a:r>
              <a:rPr lang="en-US" noProof="0" dirty="0"/>
              <a:t>” [Begin print]. This generates the document, which you can choose to download or print.</a:t>
            </a:r>
          </a:p>
          <a:p>
            <a:endParaRPr lang="en-US" noProof="0" dirty="0"/>
          </a:p>
          <a:p>
            <a:r>
              <a:rPr lang="en-US" noProof="0" dirty="0"/>
              <a:t>If you choose the option to display “</a:t>
            </a:r>
            <a:r>
              <a:rPr lang="en-US" noProof="0" dirty="0" err="1"/>
              <a:t>Endringer</a:t>
            </a:r>
            <a:r>
              <a:rPr lang="en-US" noProof="0" dirty="0"/>
              <a:t>” [Changes], the document will have a page where the significant changes are summarized, and the course groups will have their changes color-coded. </a:t>
            </a:r>
          </a:p>
          <a:p>
            <a:endParaRPr lang="en-US" noProof="0"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34</a:t>
            </a:fld>
            <a:endParaRPr lang="en-US"/>
          </a:p>
        </p:txBody>
      </p:sp>
    </p:spTree>
    <p:extLst>
      <p:ext uri="{BB962C8B-B14F-4D97-AF65-F5344CB8AC3E}">
        <p14:creationId xmlns:p14="http://schemas.microsoft.com/office/powerpoint/2010/main" val="4014571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button is only visible for the Study </a:t>
            </a:r>
            <a:r>
              <a:rPr lang="en-US" dirty="0" err="1"/>
              <a:t>programme</a:t>
            </a:r>
            <a:r>
              <a:rPr lang="en-US" dirty="0"/>
              <a:t> coordinator and program administrator. </a:t>
            </a:r>
          </a:p>
          <a:p>
            <a:endParaRPr lang="en-US" dirty="0"/>
          </a:p>
          <a:p>
            <a:r>
              <a:rPr lang="en-US" dirty="0"/>
              <a:t>Contributors are all the people who will make any form of contribution during the revision process. This can include lecturers, course coordinators, and so on. To add a person, click “Legg </a:t>
            </a:r>
            <a:r>
              <a:rPr lang="en-US" dirty="0" err="1"/>
              <a:t>til</a:t>
            </a:r>
            <a:r>
              <a:rPr lang="en-US" dirty="0"/>
              <a:t> </a:t>
            </a:r>
            <a:r>
              <a:rPr lang="en-US" dirty="0" err="1"/>
              <a:t>bidragsytere</a:t>
            </a:r>
            <a:r>
              <a:rPr lang="en-US" dirty="0"/>
              <a:t>” (“add contributors”). A new window will pop up where you can search for people by name. When you have located everyone you wish to add, click “</a:t>
            </a:r>
            <a:r>
              <a:rPr lang="en-US" dirty="0" err="1"/>
              <a:t>Lagre</a:t>
            </a:r>
            <a:r>
              <a:rPr lang="en-US" dirty="0"/>
              <a:t>” (“save”). </a:t>
            </a:r>
          </a:p>
          <a:p>
            <a:endParaRPr lang="en-US" dirty="0"/>
          </a:p>
          <a:p>
            <a:r>
              <a:rPr lang="en-US" dirty="0"/>
              <a:t>Note that any person who is added in this way will only be included as a contributor for the current revision. On the other hand, should you want to add someone as contributors for a longer period, ask your faculty administrator to add them during the administrative preparation in KASPER.</a:t>
            </a:r>
          </a:p>
        </p:txBody>
      </p:sp>
      <p:sp>
        <p:nvSpPr>
          <p:cNvPr id="4" name="Slide Number Placeholder 3"/>
          <p:cNvSpPr>
            <a:spLocks noGrp="1"/>
          </p:cNvSpPr>
          <p:nvPr>
            <p:ph type="sldNum" sz="quarter" idx="5"/>
          </p:nvPr>
        </p:nvSpPr>
        <p:spPr/>
        <p:txBody>
          <a:bodyPr/>
          <a:lstStyle/>
          <a:p>
            <a:fld id="{BFF44552-3489-4935-AED5-AD3871FD03FD}" type="slidenum">
              <a:rPr lang="en-US"/>
              <a:t>35</a:t>
            </a:fld>
            <a:endParaRPr lang="en-US"/>
          </a:p>
        </p:txBody>
      </p:sp>
    </p:spTree>
    <p:extLst>
      <p:ext uri="{BB962C8B-B14F-4D97-AF65-F5344CB8AC3E}">
        <p14:creationId xmlns:p14="http://schemas.microsoft.com/office/powerpoint/2010/main" val="1533383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When editing content texts, we draw a line between simple, editorial changes like fixing typos, grammar, or restructuring a text without changing its contents. Changes that are big and/or consequential enough that they should be logged are called “</a:t>
            </a:r>
            <a:r>
              <a:rPr lang="en-US" noProof="0" dirty="0" err="1"/>
              <a:t>Vesentlige</a:t>
            </a:r>
            <a:r>
              <a:rPr lang="en-US" noProof="0" dirty="0"/>
              <a:t> </a:t>
            </a:r>
            <a:r>
              <a:rPr lang="en-US" noProof="0" dirty="0" err="1"/>
              <a:t>endringer</a:t>
            </a:r>
            <a:r>
              <a:rPr lang="en-US" noProof="0" dirty="0"/>
              <a:t>” [Significant changes]. </a:t>
            </a:r>
          </a:p>
          <a:p>
            <a:endParaRPr lang="en-US" noProof="0" dirty="0"/>
          </a:p>
          <a:p>
            <a:r>
              <a:rPr lang="en-US" noProof="0" dirty="0"/>
              <a:t>By default, KASPER will register changes you make as significant, unless you toggle it off (1) before you save and close (2).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36</a:t>
            </a:fld>
            <a:endParaRPr lang="en-US"/>
          </a:p>
        </p:txBody>
      </p:sp>
    </p:spTree>
    <p:extLst>
      <p:ext uri="{BB962C8B-B14F-4D97-AF65-F5344CB8AC3E}">
        <p14:creationId xmlns:p14="http://schemas.microsoft.com/office/powerpoint/2010/main" val="1477948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When you are editing content texts and save some significant changes, this dialogue box will pop up, asking you to do two things. </a:t>
            </a:r>
          </a:p>
          <a:p>
            <a:endParaRPr lang="en-US" noProof="0" dirty="0"/>
          </a:p>
          <a:p>
            <a:r>
              <a:rPr lang="en-US" noProof="0" dirty="0"/>
              <a:t>First write a summary of the changes made (1).</a:t>
            </a:r>
          </a:p>
          <a:p>
            <a:endParaRPr lang="en-US" noProof="0" dirty="0"/>
          </a:p>
          <a:p>
            <a:r>
              <a:rPr lang="en-US" noProof="0" dirty="0"/>
              <a:t>Next you may connect the changes to one or more existing tasks, if applicable. (2). You may also create a new task to connect to the change. The idea here is to be able to trace significant changes back to the suggestions made at different parts of the evaluation and revision process. If you do not wish to connect the change to a task, tick the box below (3).</a:t>
            </a:r>
          </a:p>
          <a:p>
            <a:endParaRPr lang="en-US" noProof="0" dirty="0"/>
          </a:p>
          <a:p>
            <a:r>
              <a:rPr lang="en-US" noProof="0" dirty="0"/>
              <a:t>When finished, click “</a:t>
            </a:r>
            <a:r>
              <a:rPr lang="en-US" noProof="0" dirty="0" err="1"/>
              <a:t>Lagre</a:t>
            </a:r>
            <a:r>
              <a:rPr lang="en-US" noProof="0" dirty="0"/>
              <a:t> og </a:t>
            </a:r>
            <a:r>
              <a:rPr lang="en-US" noProof="0" dirty="0" err="1"/>
              <a:t>lukk</a:t>
            </a:r>
            <a:r>
              <a:rPr lang="en-US" noProof="0" dirty="0"/>
              <a:t>” [Save and close] again (3).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37</a:t>
            </a:fld>
            <a:endParaRPr lang="en-US"/>
          </a:p>
        </p:txBody>
      </p:sp>
    </p:spTree>
    <p:extLst>
      <p:ext uri="{BB962C8B-B14F-4D97-AF65-F5344CB8AC3E}">
        <p14:creationId xmlns:p14="http://schemas.microsoft.com/office/powerpoint/2010/main" val="162703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All significant changes will be listed in the section below the content texts. These will be listed with the following information: “</a:t>
            </a:r>
            <a:r>
              <a:rPr lang="en-US" noProof="0" dirty="0" err="1"/>
              <a:t>Endring</a:t>
            </a:r>
            <a:r>
              <a:rPr lang="en-US" noProof="0" dirty="0"/>
              <a:t> med </a:t>
            </a:r>
            <a:r>
              <a:rPr lang="en-US" noProof="0" dirty="0" err="1"/>
              <a:t>kommentar</a:t>
            </a:r>
            <a:r>
              <a:rPr lang="en-US" noProof="0" dirty="0"/>
              <a:t>” [Change and comment], “Dato” [Date], “</a:t>
            </a:r>
            <a:r>
              <a:rPr lang="en-US" noProof="0" dirty="0" err="1"/>
              <a:t>Registrert</a:t>
            </a:r>
            <a:r>
              <a:rPr lang="en-US" noProof="0" dirty="0"/>
              <a:t> av” [Registered by], and a delete button at the far right. </a:t>
            </a:r>
          </a:p>
          <a:p>
            <a:endParaRPr lang="en-US" noProof="0" dirty="0"/>
          </a:p>
          <a:p>
            <a:r>
              <a:rPr lang="en-US" noProof="0" dirty="0"/>
              <a:t>Under “</a:t>
            </a:r>
            <a:r>
              <a:rPr lang="en-US" noProof="0" dirty="0" err="1"/>
              <a:t>Endring</a:t>
            </a:r>
            <a:r>
              <a:rPr lang="en-US" noProof="0" dirty="0"/>
              <a:t> med </a:t>
            </a:r>
            <a:r>
              <a:rPr lang="en-US" noProof="0" dirty="0" err="1"/>
              <a:t>kommentar</a:t>
            </a:r>
            <a:r>
              <a:rPr lang="en-US" noProof="0" dirty="0"/>
              <a:t>” you will see which content text the change was made in, as well as the summary that was written.</a:t>
            </a:r>
          </a:p>
        </p:txBody>
      </p:sp>
      <p:sp>
        <p:nvSpPr>
          <p:cNvPr id="4" name="Plassholder for lysbildenummer 3"/>
          <p:cNvSpPr>
            <a:spLocks noGrp="1"/>
          </p:cNvSpPr>
          <p:nvPr>
            <p:ph type="sldNum" sz="quarter" idx="5"/>
          </p:nvPr>
        </p:nvSpPr>
        <p:spPr/>
        <p:txBody>
          <a:bodyPr/>
          <a:lstStyle/>
          <a:p>
            <a:fld id="{BFF44552-3489-4935-AED5-AD3871FD03FD}" type="slidenum">
              <a:rPr lang="en-US" smtClean="0"/>
              <a:t>38</a:t>
            </a:fld>
            <a:endParaRPr lang="en-US"/>
          </a:p>
        </p:txBody>
      </p:sp>
    </p:spTree>
    <p:extLst>
      <p:ext uri="{BB962C8B-B14F-4D97-AF65-F5344CB8AC3E}">
        <p14:creationId xmlns:p14="http://schemas.microsoft.com/office/powerpoint/2010/main" val="2404419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As we have seen before in this presentation, tasks may be assignments, messages, reminders, etc., that suggest things to revise. In this list you will find tasks that were accepted in the latest study </a:t>
            </a:r>
            <a:r>
              <a:rPr lang="en-US" noProof="0" dirty="0" err="1"/>
              <a:t>programme</a:t>
            </a:r>
            <a:r>
              <a:rPr lang="en-US" noProof="0" dirty="0"/>
              <a:t> evaluation. You may also add new tasks and make changes to the details in the old ones.</a:t>
            </a:r>
          </a:p>
          <a:p>
            <a:endParaRPr lang="en-US" noProof="0" dirty="0"/>
          </a:p>
          <a:p>
            <a:r>
              <a:rPr lang="en-US" noProof="0" dirty="0"/>
              <a:t>Click “+Ny” [New] (1) to add new tasks.</a:t>
            </a:r>
          </a:p>
          <a:p>
            <a:r>
              <a:rPr lang="en-US" noProof="0" dirty="0"/>
              <a:t>If you select an existing task more buttons will become visible in the toolbar. Click “</a:t>
            </a:r>
            <a:r>
              <a:rPr lang="en-US" noProof="0" dirty="0" err="1"/>
              <a:t>Detaljer</a:t>
            </a:r>
            <a:r>
              <a:rPr lang="en-US" noProof="0" dirty="0"/>
              <a:t>” [Details] (2) to edit the contents of a task.</a:t>
            </a:r>
          </a:p>
          <a:p>
            <a:r>
              <a:rPr lang="en-US" noProof="0" dirty="0"/>
              <a:t>Clicking “</a:t>
            </a:r>
            <a:r>
              <a:rPr lang="en-US" noProof="0" dirty="0" err="1"/>
              <a:t>Fullfør</a:t>
            </a:r>
            <a:r>
              <a:rPr lang="en-US" noProof="0" dirty="0"/>
              <a:t>” [Complete] (3) will change the task’s status and strike it out. </a:t>
            </a:r>
          </a:p>
          <a:p>
            <a:endParaRPr lang="en-US" noProof="0" dirty="0"/>
          </a:p>
          <a:p>
            <a:r>
              <a:rPr lang="en-US" noProof="0" dirty="0"/>
              <a:t>If you wish to view completed tasks from previous revisions, click “Se </a:t>
            </a:r>
            <a:r>
              <a:rPr lang="en-US" noProof="0" dirty="0" err="1"/>
              <a:t>oppgavelogg</a:t>
            </a:r>
            <a:r>
              <a:rPr lang="en-US" noProof="0" dirty="0"/>
              <a:t>” [View task log] (4).</a:t>
            </a:r>
          </a:p>
          <a:p>
            <a:endParaRPr lang="en-US" noProof="0" dirty="0"/>
          </a:p>
          <a:p>
            <a:r>
              <a:rPr lang="en-US" noProof="0" dirty="0"/>
              <a:t>If needed, you may sort the tasks by status (5).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39</a:t>
            </a:fld>
            <a:endParaRPr lang="en-US"/>
          </a:p>
        </p:txBody>
      </p:sp>
    </p:spTree>
    <p:extLst>
      <p:ext uri="{BB962C8B-B14F-4D97-AF65-F5344CB8AC3E}">
        <p14:creationId xmlns:p14="http://schemas.microsoft.com/office/powerpoint/2010/main" val="361490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Most people who participate in the study </a:t>
            </a:r>
            <a:r>
              <a:rPr lang="en-US" dirty="0" err="1">
                <a:cs typeface="Calibri"/>
              </a:rPr>
              <a:t>programme</a:t>
            </a:r>
            <a:r>
              <a:rPr lang="en-US" dirty="0">
                <a:cs typeface="Calibri"/>
              </a:rPr>
              <a:t> evaluation will be added to the evaluation team when the faculty performs the administrative preparations for the study year. The team will then appear in their app, and a mail will be sent out about it. Thus, it is often not necessary to log onto KASPER to start the process. </a:t>
            </a:r>
          </a:p>
          <a:p>
            <a:endParaRPr lang="en-US" dirty="0">
              <a:cs typeface="Calibri"/>
            </a:endParaRPr>
          </a:p>
          <a:p>
            <a:r>
              <a:rPr lang="en-US" dirty="0">
                <a:cs typeface="Calibri"/>
              </a:rPr>
              <a:t>That said, we will quickly look at how to get started from KASPER anyhow. </a:t>
            </a:r>
          </a:p>
          <a:p>
            <a:endParaRPr lang="en-US" dirty="0">
              <a:cs typeface="Calibri"/>
            </a:endParaRPr>
          </a:p>
          <a:p>
            <a:r>
              <a:rPr lang="en-US" dirty="0">
                <a:cs typeface="Calibri"/>
              </a:rPr>
              <a:t>There are links to the KASPER start pages several places at </a:t>
            </a:r>
            <a:r>
              <a:rPr lang="en-US" dirty="0" err="1">
                <a:cs typeface="Calibri"/>
              </a:rPr>
              <a:t>Innsida</a:t>
            </a:r>
            <a:r>
              <a:rPr lang="en-US" dirty="0">
                <a:cs typeface="Calibri"/>
              </a:rPr>
              <a:t>, through the “For employees” tab, and under “Shortcuts – NTNU”. There is also a link from the KASPER-wiki main page: </a:t>
            </a:r>
            <a:r>
              <a:rPr lang="nn-NO" dirty="0">
                <a:hlinkClick r:id="rId3"/>
              </a:rPr>
              <a:t>https://i.ntnu.no/wiki/-/wiki/English/KASPER+-+Study+programme+management+system</a:t>
            </a:r>
            <a:endParaRPr lang="nn-NO" dirty="0"/>
          </a:p>
          <a:p>
            <a:endParaRPr lang="nn-NO" dirty="0">
              <a:cs typeface="Calibri"/>
            </a:endParaRPr>
          </a:p>
          <a:p>
            <a:r>
              <a:rPr lang="en-US" noProof="0" dirty="0">
                <a:cs typeface="Calibri"/>
              </a:rPr>
              <a:t>You log in with your FEIDE-user (NTNU-user). At the start page you have three options. Let's click into «</a:t>
            </a:r>
            <a:r>
              <a:rPr lang="en-US" noProof="0" dirty="0" err="1">
                <a:cs typeface="Calibri"/>
              </a:rPr>
              <a:t>Studieprogramleder</a:t>
            </a:r>
            <a:r>
              <a:rPr lang="en-US" noProof="0" dirty="0">
                <a:cs typeface="Calibri"/>
              </a:rPr>
              <a:t>» [Study </a:t>
            </a:r>
            <a:r>
              <a:rPr lang="en-US" noProof="0" dirty="0" err="1">
                <a:cs typeface="Calibri"/>
              </a:rPr>
              <a:t>Programme</a:t>
            </a:r>
            <a:r>
              <a:rPr lang="en-US" noProof="0" dirty="0">
                <a:cs typeface="Calibri"/>
              </a:rPr>
              <a:t> Coordinator].</a:t>
            </a:r>
          </a:p>
        </p:txBody>
      </p:sp>
      <p:sp>
        <p:nvSpPr>
          <p:cNvPr id="4" name="Slide Number Placeholder 3"/>
          <p:cNvSpPr>
            <a:spLocks noGrp="1"/>
          </p:cNvSpPr>
          <p:nvPr>
            <p:ph type="sldNum" sz="quarter" idx="5"/>
          </p:nvPr>
        </p:nvSpPr>
        <p:spPr/>
        <p:txBody>
          <a:bodyPr/>
          <a:lstStyle/>
          <a:p>
            <a:fld id="{BFF44552-3489-4935-AED5-AD3871FD03FD}" type="slidenum">
              <a:rPr lang="en-US"/>
              <a:t>4</a:t>
            </a:fld>
            <a:endParaRPr lang="en-US"/>
          </a:p>
        </p:txBody>
      </p:sp>
    </p:spTree>
    <p:extLst>
      <p:ext uri="{BB962C8B-B14F-4D97-AF65-F5344CB8AC3E}">
        <p14:creationId xmlns:p14="http://schemas.microsoft.com/office/powerpoint/2010/main" val="254438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At the bottom of the page there will be three process arrows, indicating at which part of the process the plan is at the moment. When finishing the revision, the study </a:t>
            </a:r>
            <a:r>
              <a:rPr lang="en-US" noProof="0" dirty="0" err="1"/>
              <a:t>programme</a:t>
            </a:r>
            <a:r>
              <a:rPr lang="en-US" noProof="0" dirty="0"/>
              <a:t> coordinator or program administrator may click the arrow called “</a:t>
            </a:r>
            <a:r>
              <a:rPr lang="en-US" noProof="0" dirty="0" err="1"/>
              <a:t>Fullfør</a:t>
            </a:r>
            <a:r>
              <a:rPr lang="en-US" noProof="0" dirty="0"/>
              <a:t> </a:t>
            </a:r>
            <a:r>
              <a:rPr lang="en-US" noProof="0" dirty="0" err="1"/>
              <a:t>revisjon</a:t>
            </a:r>
            <a:r>
              <a:rPr lang="en-US" noProof="0" dirty="0"/>
              <a:t>” [Complete revision].</a:t>
            </a:r>
          </a:p>
          <a:p>
            <a:endParaRPr lang="en-US" noProof="0" dirty="0"/>
          </a:p>
          <a:p>
            <a:r>
              <a:rPr lang="en-US" noProof="0" dirty="0"/>
              <a:t>This will trigger a dialogue box to pop up. Here you must write summary of the revisions made to the plan and confirm that the plan has been checked and approved by all relevant parties. Finally, you click “</a:t>
            </a:r>
            <a:r>
              <a:rPr lang="en-US" noProof="0" dirty="0" err="1"/>
              <a:t>Fullfør</a:t>
            </a:r>
            <a:r>
              <a:rPr lang="en-US" noProof="0" dirty="0"/>
              <a:t> revision” again.</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40</a:t>
            </a:fld>
            <a:endParaRPr lang="en-US"/>
          </a:p>
        </p:txBody>
      </p:sp>
    </p:spTree>
    <p:extLst>
      <p:ext uri="{BB962C8B-B14F-4D97-AF65-F5344CB8AC3E}">
        <p14:creationId xmlns:p14="http://schemas.microsoft.com/office/powerpoint/2010/main" val="3413213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This is how the summary you write will appear on the study plan page, under the content texts in the main section.</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41</a:t>
            </a:fld>
            <a:endParaRPr lang="en-US"/>
          </a:p>
        </p:txBody>
      </p:sp>
    </p:spTree>
    <p:extLst>
      <p:ext uri="{BB962C8B-B14F-4D97-AF65-F5344CB8AC3E}">
        <p14:creationId xmlns:p14="http://schemas.microsoft.com/office/powerpoint/2010/main" val="4039354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Now we will take a step back and look at the tool for study </a:t>
            </a:r>
            <a:r>
              <a:rPr lang="en-US" noProof="0" dirty="0" err="1"/>
              <a:t>programme</a:t>
            </a:r>
            <a:r>
              <a:rPr lang="en-US" noProof="0" dirty="0"/>
              <a:t> components, which we skipped over earlier in the presentation.</a:t>
            </a:r>
          </a:p>
          <a:p>
            <a:endParaRPr lang="en-US" noProof="0" dirty="0"/>
          </a:p>
          <a:p>
            <a:r>
              <a:rPr lang="en-US" noProof="0" dirty="0"/>
              <a:t>[Ask if there are any questions to what we just went through. Check how much time has passed and decide/ask if the participants need a break before we move on.]</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42</a:t>
            </a:fld>
            <a:endParaRPr lang="en-US"/>
          </a:p>
        </p:txBody>
      </p:sp>
    </p:spTree>
    <p:extLst>
      <p:ext uri="{BB962C8B-B14F-4D97-AF65-F5344CB8AC3E}">
        <p14:creationId xmlns:p14="http://schemas.microsoft.com/office/powerpoint/2010/main" val="647372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The tool for study </a:t>
            </a:r>
            <a:r>
              <a:rPr lang="en-US" noProof="0" dirty="0" err="1"/>
              <a:t>programme</a:t>
            </a:r>
            <a:r>
              <a:rPr lang="en-US" noProof="0" dirty="0"/>
              <a:t> components is used to revise the course groups that make up the study. In this tool you may add, edit, and delete courses and course groups from the plan. This tools is however only for planning, and the changes made here are not final. They can be seen as suggestions that must be approved, and then implemented in </a:t>
            </a:r>
            <a:r>
              <a:rPr lang="en-US" noProof="0" dirty="0" err="1"/>
              <a:t>EpN</a:t>
            </a:r>
            <a:r>
              <a:rPr lang="en-US" noProof="0" dirty="0"/>
              <a:t> and FS.</a:t>
            </a:r>
          </a:p>
          <a:p>
            <a:endParaRPr lang="en-US" noProof="0" dirty="0"/>
          </a:p>
          <a:p>
            <a:r>
              <a:rPr lang="en-US" noProof="0" dirty="0"/>
              <a:t>You open the tool by clicking “</a:t>
            </a:r>
            <a:r>
              <a:rPr lang="en-US" noProof="0" dirty="0" err="1"/>
              <a:t>Åpne</a:t>
            </a:r>
            <a:r>
              <a:rPr lang="en-US" noProof="0" dirty="0"/>
              <a:t> </a:t>
            </a:r>
            <a:r>
              <a:rPr lang="en-US" noProof="0" dirty="0" err="1"/>
              <a:t>verktøy</a:t>
            </a:r>
            <a:r>
              <a:rPr lang="en-US" noProof="0" dirty="0"/>
              <a:t> for </a:t>
            </a:r>
            <a:r>
              <a:rPr lang="en-US" noProof="0" dirty="0" err="1"/>
              <a:t>studiets</a:t>
            </a:r>
            <a:r>
              <a:rPr lang="en-US" noProof="0" dirty="0"/>
              <a:t> </a:t>
            </a:r>
            <a:r>
              <a:rPr lang="en-US" noProof="0" dirty="0" err="1"/>
              <a:t>oppbygning</a:t>
            </a:r>
            <a:r>
              <a:rPr lang="en-US" noProof="0" dirty="0"/>
              <a:t>” [Open tool for study </a:t>
            </a:r>
            <a:r>
              <a:rPr lang="en-US" noProof="0" dirty="0" err="1"/>
              <a:t>programme</a:t>
            </a:r>
            <a:r>
              <a:rPr lang="en-US" noProof="0" dirty="0"/>
              <a:t> components] at the very bottom of the content text section. The tool will open on its own page.</a:t>
            </a:r>
          </a:p>
          <a:p>
            <a:endParaRPr lang="en-US" noProof="0" dirty="0"/>
          </a:p>
          <a:p>
            <a:r>
              <a:rPr lang="en-US" noProof="0" dirty="0"/>
              <a:t>When looking at a study plan in the tool, it will be divided into several drop-down levels. Start by selecting which “Kull” [Class] you wish to look at (1). Then find the study year (2) and the specific field of study, place of study or other specializations (3 and 4). Finally, you may open a course group, where the courses are sorted by semester (5).</a:t>
            </a:r>
          </a:p>
          <a:p>
            <a:endParaRPr lang="en-US" noProof="0" dirty="0"/>
          </a:p>
          <a:p>
            <a:r>
              <a:rPr lang="en-US" noProof="0" dirty="0"/>
              <a:t>The numbers you can see to the right on each row shows you how many course groups there are in each drop-down menu.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43</a:t>
            </a:fld>
            <a:endParaRPr lang="en-US"/>
          </a:p>
        </p:txBody>
      </p:sp>
    </p:spTree>
    <p:extLst>
      <p:ext uri="{BB962C8B-B14F-4D97-AF65-F5344CB8AC3E}">
        <p14:creationId xmlns:p14="http://schemas.microsoft.com/office/powerpoint/2010/main" val="2759815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For study </a:t>
            </a:r>
            <a:r>
              <a:rPr lang="en-US" noProof="0" dirty="0" err="1"/>
              <a:t>programmes</a:t>
            </a:r>
            <a:r>
              <a:rPr lang="en-US" noProof="0" dirty="0"/>
              <a:t> with many fields of study and specializations, this course group menu may become cluttered. To help this there are some filters you can use, which makes it so only the course group that fit the filters will appear.</a:t>
            </a:r>
          </a:p>
          <a:p>
            <a:endParaRPr lang="en-US" noProof="0" dirty="0"/>
          </a:p>
          <a:p>
            <a:r>
              <a:rPr lang="en-US" noProof="0" dirty="0"/>
              <a:t>When having selected the class (1) the drop-down menu called “</a:t>
            </a:r>
            <a:r>
              <a:rPr lang="en-US" noProof="0" dirty="0" err="1"/>
              <a:t>Velg</a:t>
            </a:r>
            <a:r>
              <a:rPr lang="en-US" noProof="0" dirty="0"/>
              <a:t> filter” [Choose filter] will appear (2), if the </a:t>
            </a:r>
            <a:r>
              <a:rPr lang="en-US" noProof="0" dirty="0" err="1"/>
              <a:t>programme</a:t>
            </a:r>
            <a:r>
              <a:rPr lang="en-US" noProof="0" dirty="0"/>
              <a:t> has more than one field of study.</a:t>
            </a:r>
          </a:p>
          <a:p>
            <a:r>
              <a:rPr lang="en-US" noProof="0" dirty="0"/>
              <a:t>For fields of study that include further specialization, another drop-down will appear, named “</a:t>
            </a:r>
            <a:r>
              <a:rPr lang="en-US" noProof="0" dirty="0" err="1"/>
              <a:t>Velg</a:t>
            </a:r>
            <a:r>
              <a:rPr lang="en-US" noProof="0" dirty="0"/>
              <a:t> filter 2” (3).</a:t>
            </a:r>
          </a:p>
          <a:p>
            <a:endParaRPr lang="en-US" noProof="0" dirty="0"/>
          </a:p>
          <a:p>
            <a:r>
              <a:rPr lang="en-US" noProof="0" dirty="0"/>
              <a:t>When you have decided on the filters, only course groups that fit them will appear when you open a year (4).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44</a:t>
            </a:fld>
            <a:endParaRPr lang="en-US"/>
          </a:p>
        </p:txBody>
      </p:sp>
    </p:spTree>
    <p:extLst>
      <p:ext uri="{BB962C8B-B14F-4D97-AF65-F5344CB8AC3E}">
        <p14:creationId xmlns:p14="http://schemas.microsoft.com/office/powerpoint/2010/main" val="3735548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a:t>When you have located the course group you wish to work with, you can see the courses listed with course code, course name, study points, and course type. All changes you make here will be color coded. New courses/groups will be colored green, deleted ones will be red with a line struck through, and courses/groups that have been edited will be yellow.</a:t>
            </a:r>
          </a:p>
          <a:p>
            <a:endParaRPr lang="en-US" noProof="0" dirty="0"/>
          </a:p>
          <a:p>
            <a:r>
              <a:rPr lang="en-US" noProof="0" dirty="0"/>
              <a:t>At the top right of this menu there are clickable icons for the following features:</a:t>
            </a:r>
          </a:p>
          <a:p>
            <a:endParaRPr lang="en-US" noProof="0" dirty="0"/>
          </a:p>
          <a:p>
            <a:pPr marL="171450" indent="-171450">
              <a:buFont typeface="Arial" panose="020B0604020202020204" pitchFamily="34" charset="0"/>
              <a:buChar char="•"/>
            </a:pPr>
            <a:r>
              <a:rPr lang="en-US" noProof="0" dirty="0"/>
              <a:t>“Add course group” (1): Use this to create a new, empty course group you can design from scratch. If the plan you are looking at has several paths/fields of study/places of study, this same icon will let you add new paths where possible. </a:t>
            </a:r>
          </a:p>
          <a:p>
            <a:pPr marL="171450" indent="-171450">
              <a:buFont typeface="Arial" panose="020B0604020202020204" pitchFamily="34" charset="0"/>
              <a:buChar char="•"/>
            </a:pPr>
            <a:r>
              <a:rPr lang="en-US" noProof="0" dirty="0"/>
              <a:t>“Copy changes” (2): Use this to copy all the changes that have been made in a course group in the current revision.</a:t>
            </a:r>
          </a:p>
          <a:p>
            <a:pPr marL="171450" indent="-171450">
              <a:buFont typeface="Arial" panose="020B0604020202020204" pitchFamily="34" charset="0"/>
              <a:buChar char="•"/>
            </a:pPr>
            <a:r>
              <a:rPr lang="en-US" noProof="0" dirty="0"/>
              <a:t>“Paste changes” (3): Use this to paste those same changes into a course group in another path/field of study. NB: The two groups you are copy/pasting between must have been identical at the start of the current revision. </a:t>
            </a:r>
          </a:p>
          <a:p>
            <a:pPr marL="171450" indent="-171450">
              <a:buFont typeface="Arial" panose="020B0604020202020204" pitchFamily="34" charset="0"/>
              <a:buChar char="•"/>
            </a:pPr>
            <a:r>
              <a:rPr lang="en-US" noProof="0" dirty="0"/>
              <a:t>“Edit course group” (4): Use this to edit the properties of the group, including name and contents. </a:t>
            </a:r>
          </a:p>
          <a:p>
            <a:pPr marL="171450" indent="-171450">
              <a:buFont typeface="Arial" panose="020B0604020202020204" pitchFamily="34" charset="0"/>
              <a:buChar char="•"/>
            </a:pPr>
            <a:r>
              <a:rPr lang="en-US" noProof="0" dirty="0"/>
              <a:t>“Delete course group” (5): Use this to delete entire course groups. Deleting an existing course group will not make it disappear, but color-code it red, and strike a line through its heading. The delete icon will then change to an “Undo” icon (arrow curving to the left) for this group. </a:t>
            </a:r>
          </a:p>
          <a:p>
            <a:pPr marL="0" indent="0">
              <a:buFont typeface="Arial" panose="020B0604020202020204" pitchFamily="34" charset="0"/>
              <a:buNone/>
            </a:pPr>
            <a:endParaRPr lang="en-US" noProof="0" dirty="0"/>
          </a:p>
          <a:p>
            <a:pPr marL="0" indent="0">
              <a:buFont typeface="Arial" panose="020B0604020202020204" pitchFamily="34" charset="0"/>
              <a:buNone/>
            </a:pPr>
            <a:r>
              <a:rPr lang="en-US" b="1" noProof="0" dirty="0"/>
              <a:t>NB: </a:t>
            </a:r>
            <a:r>
              <a:rPr lang="en-US" noProof="0" dirty="0"/>
              <a:t>The undo-function does not work for new course groups created during the current revision. These will disappear completely.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45</a:t>
            </a:fld>
            <a:endParaRPr lang="en-US"/>
          </a:p>
        </p:txBody>
      </p:sp>
    </p:spTree>
    <p:extLst>
      <p:ext uri="{BB962C8B-B14F-4D97-AF65-F5344CB8AC3E}">
        <p14:creationId xmlns:p14="http://schemas.microsoft.com/office/powerpoint/2010/main" val="3611220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To create a new course group, click the plus icon we showed you on the previous slide. This will make a window appear to the right, where you must fill in a “</a:t>
            </a:r>
            <a:r>
              <a:rPr lang="en-US" dirty="0" err="1"/>
              <a:t>Navn</a:t>
            </a:r>
            <a:r>
              <a:rPr lang="en-US" dirty="0"/>
              <a:t>” [Name] (1) , and optionally a “</a:t>
            </a:r>
            <a:r>
              <a:rPr lang="en-US" dirty="0" err="1"/>
              <a:t>Beskrivelse</a:t>
            </a:r>
            <a:r>
              <a:rPr lang="en-US" dirty="0"/>
              <a:t>” [Description] (2). You finish by clicking “</a:t>
            </a:r>
            <a:r>
              <a:rPr lang="en-US" dirty="0" err="1"/>
              <a:t>Lagre</a:t>
            </a:r>
            <a:r>
              <a:rPr lang="en-US" dirty="0"/>
              <a:t>” [Save] (3). The course group will now appear in the list, and you may start adding courses.</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46</a:t>
            </a:fld>
            <a:endParaRPr lang="en-US"/>
          </a:p>
        </p:txBody>
      </p:sp>
    </p:spTree>
    <p:extLst>
      <p:ext uri="{BB962C8B-B14F-4D97-AF65-F5344CB8AC3E}">
        <p14:creationId xmlns:p14="http://schemas.microsoft.com/office/powerpoint/2010/main" val="4152734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If the study </a:t>
            </a:r>
            <a:r>
              <a:rPr lang="en-US" dirty="0" err="1"/>
              <a:t>programme</a:t>
            </a:r>
            <a:r>
              <a:rPr lang="en-US" dirty="0"/>
              <a:t> has more than one path, field or place of study, you can add more in almost the same way as you would course groups. Find the specific row for the path or field of study. Paths are symbolized by forked road. Under a path the fields of study are symbolized by arrows turning right. To add a new path etc., click the plus-icon on the corresponding row. </a:t>
            </a:r>
          </a:p>
          <a:p>
            <a:endParaRPr lang="en-US" dirty="0"/>
          </a:p>
          <a:p>
            <a:r>
              <a:rPr lang="en-US" dirty="0"/>
              <a:t>In the window that pops up you need to give the new path a “</a:t>
            </a:r>
            <a:r>
              <a:rPr lang="en-US" dirty="0" err="1"/>
              <a:t>Navn</a:t>
            </a:r>
            <a:r>
              <a:rPr lang="en-US" dirty="0"/>
              <a:t>” [Name] (1), and potentially a description. The new path can no be empty, so you will also need to create and name a course group (2). When you finish, click “</a:t>
            </a:r>
            <a:r>
              <a:rPr lang="en-US" dirty="0" err="1"/>
              <a:t>Lagre</a:t>
            </a:r>
            <a:r>
              <a:rPr lang="en-US" dirty="0"/>
              <a:t>” [Save] (3).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47</a:t>
            </a:fld>
            <a:endParaRPr lang="en-US"/>
          </a:p>
        </p:txBody>
      </p:sp>
    </p:spTree>
    <p:extLst>
      <p:ext uri="{BB962C8B-B14F-4D97-AF65-F5344CB8AC3E}">
        <p14:creationId xmlns:p14="http://schemas.microsoft.com/office/powerpoint/2010/main" val="231634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en-US" dirty="0"/>
              <a:t>You may delete whole course groups/paths/etc. by clicking the delete icon (trash-can) in the given row. Deleted items will be color-coded red, and the delete icon becomes an undo icon (arrow curving left).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NB: </a:t>
            </a:r>
            <a:r>
              <a:rPr lang="en-US" b="0" dirty="0"/>
              <a:t>You will not be able to undo the deletion of groups or paths that were created during the current revision. These will disappear completely. </a:t>
            </a:r>
            <a:endParaRPr lang="en-US" b="1"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48</a:t>
            </a:fld>
            <a:endParaRPr lang="en-US"/>
          </a:p>
        </p:txBody>
      </p:sp>
    </p:spTree>
    <p:extLst>
      <p:ext uri="{BB962C8B-B14F-4D97-AF65-F5344CB8AC3E}">
        <p14:creationId xmlns:p14="http://schemas.microsoft.com/office/powerpoint/2010/main" val="3871003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To edit the contents of a course group, click the edit group icon. This opens a new window, where are all the courses in the group are listed. At first the only button in the toolbar is “+Ny” [+New]. Select a course to display all the editing options.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49</a:t>
            </a:fld>
            <a:endParaRPr lang="en-US"/>
          </a:p>
        </p:txBody>
      </p:sp>
    </p:spTree>
    <p:extLst>
      <p:ext uri="{BB962C8B-B14F-4D97-AF65-F5344CB8AC3E}">
        <p14:creationId xmlns:p14="http://schemas.microsoft.com/office/powerpoint/2010/main" val="24502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leads to the KASPER tools concerning the study </a:t>
            </a:r>
            <a:r>
              <a:rPr lang="en-US" dirty="0" err="1"/>
              <a:t>programme</a:t>
            </a:r>
            <a:r>
              <a:rPr lang="en-US" dirty="0"/>
              <a:t>. Select “</a:t>
            </a:r>
            <a:r>
              <a:rPr lang="en-US" dirty="0" err="1"/>
              <a:t>Evaluere</a:t>
            </a:r>
            <a:r>
              <a:rPr lang="en-US" dirty="0"/>
              <a:t> </a:t>
            </a:r>
            <a:r>
              <a:rPr lang="en-US" dirty="0" err="1"/>
              <a:t>studieprogram</a:t>
            </a:r>
            <a:r>
              <a:rPr lang="en-US" dirty="0"/>
              <a:t>” [Evaluate study </a:t>
            </a:r>
            <a:r>
              <a:rPr lang="en-US" dirty="0" err="1"/>
              <a:t>programme</a:t>
            </a:r>
            <a:r>
              <a:rPr lang="en-US" dirty="0"/>
              <a:t>] to view a list of your evaluation teams. As mentioned previously, these will have been created by the faculty administration when starting the process, and you should already have access to them in your Teams app. The main thing this page provides is a simple overview with links to all the teams.</a:t>
            </a:r>
          </a:p>
          <a:p>
            <a:endParaRPr lang="en-US" dirty="0"/>
          </a:p>
          <a:p>
            <a:r>
              <a:rPr lang="en-US" dirty="0"/>
              <a:t>Click the study </a:t>
            </a:r>
            <a:r>
              <a:rPr lang="en-US" dirty="0" err="1"/>
              <a:t>programme</a:t>
            </a:r>
            <a:r>
              <a:rPr lang="en-US" dirty="0"/>
              <a:t> you wish to evaluate. You will be redirected to the Teams app, either in the browser or on your desktop.</a:t>
            </a:r>
          </a:p>
          <a:p>
            <a:endParaRPr lang="en-US" dirty="0"/>
          </a:p>
        </p:txBody>
      </p:sp>
      <p:sp>
        <p:nvSpPr>
          <p:cNvPr id="4" name="Slide Number Placeholder 3"/>
          <p:cNvSpPr>
            <a:spLocks noGrp="1"/>
          </p:cNvSpPr>
          <p:nvPr>
            <p:ph type="sldNum" sz="quarter" idx="5"/>
          </p:nvPr>
        </p:nvSpPr>
        <p:spPr/>
        <p:txBody>
          <a:bodyPr/>
          <a:lstStyle/>
          <a:p>
            <a:fld id="{BFF44552-3489-4935-AED5-AD3871FD03FD}" type="slidenum">
              <a:rPr lang="en-US"/>
              <a:t>5</a:t>
            </a:fld>
            <a:endParaRPr lang="en-US"/>
          </a:p>
        </p:txBody>
      </p:sp>
    </p:spTree>
    <p:extLst>
      <p:ext uri="{BB962C8B-B14F-4D97-AF65-F5344CB8AC3E}">
        <p14:creationId xmlns:p14="http://schemas.microsoft.com/office/powerpoint/2010/main" val="3548253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Click “+Ny” [+New].</a:t>
            </a:r>
          </a:p>
          <a:p>
            <a:endParaRPr lang="en-US" dirty="0"/>
          </a:p>
          <a:p>
            <a:r>
              <a:rPr lang="en-US" dirty="0"/>
              <a:t>In the window that opens you can use the search bar to look for existing courses to add. Before searching, make sure which semester the course is usually held (2). If the course you want to add does not already exist in the system, you may add a temporary course (3). We will explain this feature in more detail later.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50</a:t>
            </a:fld>
            <a:endParaRPr lang="en-US"/>
          </a:p>
        </p:txBody>
      </p:sp>
    </p:spTree>
    <p:extLst>
      <p:ext uri="{BB962C8B-B14F-4D97-AF65-F5344CB8AC3E}">
        <p14:creationId xmlns:p14="http://schemas.microsoft.com/office/powerpoint/2010/main" val="1619012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When you select an existing course to add to a course, you will be presented with a few options before saving. You can choose to edit the number of study points the course is worth (1) and the course type (2). Optionally you may write a short comment explaining the changes (3), before finally clicking “</a:t>
            </a:r>
            <a:r>
              <a:rPr lang="en-US" dirty="0" err="1"/>
              <a:t>Lagre</a:t>
            </a:r>
            <a:r>
              <a:rPr lang="en-US" dirty="0"/>
              <a:t>” [Save] (4).</a:t>
            </a:r>
          </a:p>
          <a:p>
            <a:endParaRPr lang="en-US" dirty="0"/>
          </a:p>
          <a:p>
            <a:r>
              <a:rPr lang="en-US" dirty="0"/>
              <a:t>After saving a course you will be sent back to the course group, where the newly added course will be color-coded green.</a:t>
            </a:r>
          </a:p>
        </p:txBody>
      </p:sp>
      <p:sp>
        <p:nvSpPr>
          <p:cNvPr id="4" name="Plassholder for lysbildenummer 3"/>
          <p:cNvSpPr>
            <a:spLocks noGrp="1"/>
          </p:cNvSpPr>
          <p:nvPr>
            <p:ph type="sldNum" sz="quarter" idx="5"/>
          </p:nvPr>
        </p:nvSpPr>
        <p:spPr/>
        <p:txBody>
          <a:bodyPr/>
          <a:lstStyle/>
          <a:p>
            <a:fld id="{BFF44552-3489-4935-AED5-AD3871FD03FD}" type="slidenum">
              <a:rPr lang="en-US" smtClean="0"/>
              <a:t>51</a:t>
            </a:fld>
            <a:endParaRPr lang="en-US"/>
          </a:p>
        </p:txBody>
      </p:sp>
    </p:spTree>
    <p:extLst>
      <p:ext uri="{BB962C8B-B14F-4D97-AF65-F5344CB8AC3E}">
        <p14:creationId xmlns:p14="http://schemas.microsoft.com/office/powerpoint/2010/main" val="846864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If you want to add a course to the study plan that has not yet been created in </a:t>
            </a:r>
            <a:r>
              <a:rPr lang="en-US" dirty="0" err="1"/>
              <a:t>EpN</a:t>
            </a:r>
            <a:r>
              <a:rPr lang="en-US" dirty="0"/>
              <a:t>, you can add it as a temporary course. This function creates a “dummy” course as a placeholder indicating that a “real” course will be coming. </a:t>
            </a:r>
          </a:p>
          <a:p>
            <a:endParaRPr lang="en-US" dirty="0"/>
          </a:p>
          <a:p>
            <a:r>
              <a:rPr lang="en-US" dirty="0"/>
              <a:t>When you click “</a:t>
            </a:r>
            <a:r>
              <a:rPr lang="en-US" dirty="0" err="1"/>
              <a:t>Opprett</a:t>
            </a:r>
            <a:r>
              <a:rPr lang="en-US" dirty="0"/>
              <a:t> et </a:t>
            </a:r>
            <a:r>
              <a:rPr lang="en-US" dirty="0" err="1"/>
              <a:t>midlertidig</a:t>
            </a:r>
            <a:r>
              <a:rPr lang="en-US" dirty="0"/>
              <a:t> </a:t>
            </a:r>
            <a:r>
              <a:rPr lang="en-US" dirty="0" err="1"/>
              <a:t>emne</a:t>
            </a:r>
            <a:r>
              <a:rPr lang="en-US" dirty="0"/>
              <a:t>” [Create temporary course] the window that opens will provide several options. Firstly, you can use the search bar to check if someone already created the temporary course you are thinking of. If not, you fill in a “</a:t>
            </a:r>
            <a:r>
              <a:rPr lang="en-US" dirty="0" err="1"/>
              <a:t>Emnenavn</a:t>
            </a:r>
            <a:r>
              <a:rPr lang="en-US" dirty="0"/>
              <a:t>” [Course name] (2), a number of “</a:t>
            </a:r>
            <a:r>
              <a:rPr lang="en-US" dirty="0" err="1"/>
              <a:t>Studiepoeng</a:t>
            </a:r>
            <a:r>
              <a:rPr lang="en-US" dirty="0"/>
              <a:t>” [Study points] (3), “</a:t>
            </a:r>
            <a:r>
              <a:rPr lang="en-US" dirty="0" err="1"/>
              <a:t>Emnetype</a:t>
            </a:r>
            <a:r>
              <a:rPr lang="en-US" dirty="0"/>
              <a:t>” [Course type] (4), “</a:t>
            </a:r>
            <a:r>
              <a:rPr lang="en-US" dirty="0" err="1"/>
              <a:t>Semestertilgjengelighet</a:t>
            </a:r>
            <a:r>
              <a:rPr lang="en-US" dirty="0"/>
              <a:t>” [Semester availability] (5), and an optional “</a:t>
            </a:r>
            <a:r>
              <a:rPr lang="en-US" dirty="0" err="1"/>
              <a:t>Kommentar</a:t>
            </a:r>
            <a:r>
              <a:rPr lang="en-US" dirty="0"/>
              <a:t>” [Comment] (6). As usual, click “</a:t>
            </a:r>
            <a:r>
              <a:rPr lang="en-US" dirty="0" err="1"/>
              <a:t>Lagre</a:t>
            </a:r>
            <a:r>
              <a:rPr lang="en-US" dirty="0"/>
              <a:t>” [Save] (7) when you finish.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52</a:t>
            </a:fld>
            <a:endParaRPr lang="en-US"/>
          </a:p>
        </p:txBody>
      </p:sp>
    </p:spTree>
    <p:extLst>
      <p:ext uri="{BB962C8B-B14F-4D97-AF65-F5344CB8AC3E}">
        <p14:creationId xmlns:p14="http://schemas.microsoft.com/office/powerpoint/2010/main" val="621600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Select the course you wish to edit (1) and click “</a:t>
            </a:r>
            <a:r>
              <a:rPr lang="en-US" dirty="0" err="1"/>
              <a:t>Rediger</a:t>
            </a:r>
            <a:r>
              <a:rPr lang="en-US" dirty="0"/>
              <a:t>” [Edit] (2).</a:t>
            </a:r>
          </a:p>
          <a:p>
            <a:endParaRPr lang="en-US" dirty="0"/>
          </a:p>
          <a:p>
            <a:r>
              <a:rPr lang="en-US" dirty="0"/>
              <a:t>The only change you can make here is the course type (3). Write a comment if necessary (4) and click save (5). Should you wish to make bigger changes to a course, a new one must be created instead. </a:t>
            </a:r>
          </a:p>
          <a:p>
            <a:endParaRPr lang="en-US" dirty="0"/>
          </a:p>
          <a:p>
            <a:r>
              <a:rPr lang="en-US" dirty="0"/>
              <a:t>An edited course will be color-coded yellow, and display what change was made.</a:t>
            </a:r>
          </a:p>
        </p:txBody>
      </p:sp>
      <p:sp>
        <p:nvSpPr>
          <p:cNvPr id="4" name="Plassholder for lysbildenummer 3"/>
          <p:cNvSpPr>
            <a:spLocks noGrp="1"/>
          </p:cNvSpPr>
          <p:nvPr>
            <p:ph type="sldNum" sz="quarter" idx="5"/>
          </p:nvPr>
        </p:nvSpPr>
        <p:spPr/>
        <p:txBody>
          <a:bodyPr/>
          <a:lstStyle/>
          <a:p>
            <a:fld id="{BFF44552-3489-4935-AED5-AD3871FD03FD}" type="slidenum">
              <a:rPr lang="en-US" smtClean="0"/>
              <a:t>53</a:t>
            </a:fld>
            <a:endParaRPr lang="en-US"/>
          </a:p>
        </p:txBody>
      </p:sp>
    </p:spTree>
    <p:extLst>
      <p:ext uri="{BB962C8B-B14F-4D97-AF65-F5344CB8AC3E}">
        <p14:creationId xmlns:p14="http://schemas.microsoft.com/office/powerpoint/2010/main" val="657798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Select the course you wish to delete (1) and click “</a:t>
            </a:r>
            <a:r>
              <a:rPr lang="en-US" dirty="0" err="1"/>
              <a:t>Slett</a:t>
            </a:r>
            <a:r>
              <a:rPr lang="en-US" dirty="0"/>
              <a:t>” [Delete] (2).</a:t>
            </a:r>
          </a:p>
          <a:p>
            <a:pPr marL="0" indent="0">
              <a:buFont typeface="Arial" panose="020B0604020202020204" pitchFamily="34" charset="0"/>
              <a:buNone/>
            </a:pPr>
            <a:r>
              <a:rPr lang="en-US" dirty="0"/>
              <a:t>A dialogue box will pop up, asking you to write a short comment explaining why the course is deleted. Click “</a:t>
            </a:r>
            <a:r>
              <a:rPr lang="en-US" dirty="0" err="1"/>
              <a:t>Lagre</a:t>
            </a:r>
            <a:r>
              <a:rPr lang="en-US" dirty="0"/>
              <a:t>” [Save] (3) when you finish.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 deleted course will be color-coded red and have its texts struck out. For this course the delete button is now an undo button.</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NB:</a:t>
            </a:r>
            <a:r>
              <a:rPr lang="en-US" b="0" dirty="0"/>
              <a:t> Like with course groups, this does not apply if you delete a course that was added during the current revision. </a:t>
            </a:r>
            <a:endParaRPr lang="en-US" b="1"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54</a:t>
            </a:fld>
            <a:endParaRPr lang="en-US"/>
          </a:p>
        </p:txBody>
      </p:sp>
    </p:spTree>
    <p:extLst>
      <p:ext uri="{BB962C8B-B14F-4D97-AF65-F5344CB8AC3E}">
        <p14:creationId xmlns:p14="http://schemas.microsoft.com/office/powerpoint/2010/main" val="31385886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For paths that use the same course groups you can copy and paste the changes you make in one into another, which means you do not have to do the same exact changes over and over.</a:t>
            </a:r>
          </a:p>
          <a:p>
            <a:endParaRPr lang="en-US" dirty="0"/>
          </a:p>
          <a:p>
            <a:r>
              <a:rPr lang="en-US" dirty="0"/>
              <a:t>After having edited one group, click the “Copy changes” icon. Navigate to the group into which you want to paste the changes, and click the “Paste changes” icon.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55</a:t>
            </a:fld>
            <a:endParaRPr lang="en-US"/>
          </a:p>
        </p:txBody>
      </p:sp>
    </p:spTree>
    <p:extLst>
      <p:ext uri="{BB962C8B-B14F-4D97-AF65-F5344CB8AC3E}">
        <p14:creationId xmlns:p14="http://schemas.microsoft.com/office/powerpoint/2010/main" val="25885890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the revision process or KASPER, you can use the wiki overview for KASPER. Here you will find wikis for every topic in the tool, along with a list of institute contacts, who will be your primary contact in questions regarding KASPER.</a:t>
            </a:r>
          </a:p>
          <a:p>
            <a:endParaRPr lang="en-US" dirty="0"/>
          </a:p>
          <a:p>
            <a:r>
              <a:rPr lang="en-US" dirty="0"/>
              <a:t>If you are unsure as to who your institute contact is, you can find this information on the KASPER – contact person wiki.</a:t>
            </a:r>
          </a:p>
          <a:p>
            <a:endParaRPr lang="en-US" dirty="0"/>
          </a:p>
          <a:p>
            <a:endParaRPr lang="en-US" dirty="0"/>
          </a:p>
          <a:p>
            <a:r>
              <a:rPr lang="en-US" dirty="0"/>
              <a:t>Any final </a:t>
            </a:r>
            <a:r>
              <a:rPr lang="en-US"/>
              <a:t>questions before we call it a day?</a:t>
            </a:r>
            <a:endParaRPr lang="en-US" dirty="0"/>
          </a:p>
        </p:txBody>
      </p:sp>
      <p:sp>
        <p:nvSpPr>
          <p:cNvPr id="4" name="Slide Number Placeholder 3"/>
          <p:cNvSpPr>
            <a:spLocks noGrp="1"/>
          </p:cNvSpPr>
          <p:nvPr>
            <p:ph type="sldNum" sz="quarter" idx="5"/>
          </p:nvPr>
        </p:nvSpPr>
        <p:spPr/>
        <p:txBody>
          <a:bodyPr/>
          <a:lstStyle/>
          <a:p>
            <a:fld id="{BFF44552-3489-4935-AED5-AD3871FD03FD}" type="slidenum">
              <a:rPr lang="en-US"/>
              <a:t>56</a:t>
            </a:fld>
            <a:endParaRPr lang="en-US"/>
          </a:p>
        </p:txBody>
      </p:sp>
    </p:spTree>
    <p:extLst>
      <p:ext uri="{BB962C8B-B14F-4D97-AF65-F5344CB8AC3E}">
        <p14:creationId xmlns:p14="http://schemas.microsoft.com/office/powerpoint/2010/main" val="383320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added to a new team it will appear at the bottom of your Teams list, titled by the study </a:t>
            </a:r>
            <a:r>
              <a:rPr lang="en-US" dirty="0" err="1"/>
              <a:t>programme</a:t>
            </a:r>
            <a:r>
              <a:rPr lang="en-US" dirty="0"/>
              <a:t> acronym. The Study </a:t>
            </a:r>
            <a:r>
              <a:rPr lang="en-US" dirty="0" err="1"/>
              <a:t>programme</a:t>
            </a:r>
            <a:r>
              <a:rPr lang="en-US" dirty="0"/>
              <a:t> coordinator and program administrator will be listed as “Owners” of the team, which means they have administration rights for it. The study </a:t>
            </a:r>
            <a:r>
              <a:rPr lang="en-US" dirty="0" err="1"/>
              <a:t>programme</a:t>
            </a:r>
            <a:r>
              <a:rPr lang="en-US" dirty="0"/>
              <a:t> council will be added as normal members. </a:t>
            </a:r>
          </a:p>
          <a:p>
            <a:endParaRPr lang="en-US" dirty="0"/>
          </a:p>
          <a:p>
            <a:r>
              <a:rPr lang="en-US" dirty="0"/>
              <a:t>Even though most members are added automatically you may need to revise the members list at the start of the evaluation, as the team is reused every year. This means removing expired members and adding new ones outside the </a:t>
            </a:r>
            <a:r>
              <a:rPr lang="en-US" dirty="0" err="1"/>
              <a:t>programme</a:t>
            </a:r>
            <a:r>
              <a:rPr lang="en-US" dirty="0"/>
              <a:t> council. This could be students, teachers or external participants. </a:t>
            </a:r>
            <a:r>
              <a:rPr lang="en-US" b="1" dirty="0"/>
              <a:t>NB: </a:t>
            </a:r>
            <a:r>
              <a:rPr lang="en-US" b="0" dirty="0"/>
              <a:t>To add someone they must have an NTNU/FEIDE user.</a:t>
            </a:r>
          </a:p>
          <a:p>
            <a:endParaRPr lang="en-US" b="0" dirty="0"/>
          </a:p>
          <a:p>
            <a:r>
              <a:rPr lang="en-US" b="0" dirty="0"/>
              <a:t>Should you wish to change who the program administrator is, or who is in the </a:t>
            </a:r>
            <a:r>
              <a:rPr lang="en-US" b="0" dirty="0" err="1"/>
              <a:t>programme</a:t>
            </a:r>
            <a:r>
              <a:rPr lang="en-US" b="0" dirty="0"/>
              <a:t> council, you need to speak to the faculty administrator, so they can make the necessary changes in KASPER.</a:t>
            </a:r>
            <a:endParaRPr lang="en-US" dirty="0"/>
          </a:p>
        </p:txBody>
      </p:sp>
      <p:sp>
        <p:nvSpPr>
          <p:cNvPr id="4" name="Slide Number Placeholder 3"/>
          <p:cNvSpPr>
            <a:spLocks noGrp="1"/>
          </p:cNvSpPr>
          <p:nvPr>
            <p:ph type="sldNum" sz="quarter" idx="5"/>
          </p:nvPr>
        </p:nvSpPr>
        <p:spPr/>
        <p:txBody>
          <a:bodyPr/>
          <a:lstStyle/>
          <a:p>
            <a:fld id="{BFF44552-3489-4935-AED5-AD3871FD03FD}" type="slidenum">
              <a:rPr lang="en-US"/>
              <a:t>6</a:t>
            </a:fld>
            <a:endParaRPr lang="en-US"/>
          </a:p>
        </p:txBody>
      </p:sp>
    </p:spTree>
    <p:extLst>
      <p:ext uri="{BB962C8B-B14F-4D97-AF65-F5344CB8AC3E}">
        <p14:creationId xmlns:p14="http://schemas.microsoft.com/office/powerpoint/2010/main" val="149719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revise the members list by clicking the three dots next to the team's name, clicking “Manage team” and then searching for the person you wish to add by name. To remove members, we click on the “X” next to the member.</a:t>
            </a:r>
          </a:p>
          <a:p>
            <a:endParaRPr lang="en-US" dirty="0"/>
          </a:p>
        </p:txBody>
      </p:sp>
      <p:sp>
        <p:nvSpPr>
          <p:cNvPr id="4" name="Slide Number Placeholder 3"/>
          <p:cNvSpPr>
            <a:spLocks noGrp="1"/>
          </p:cNvSpPr>
          <p:nvPr>
            <p:ph type="sldNum" sz="quarter" idx="5"/>
          </p:nvPr>
        </p:nvSpPr>
        <p:spPr/>
        <p:txBody>
          <a:bodyPr/>
          <a:lstStyle/>
          <a:p>
            <a:fld id="{BFF44552-3489-4935-AED5-AD3871FD03FD}" type="slidenum">
              <a:rPr lang="en-US"/>
              <a:t>7</a:t>
            </a:fld>
            <a:endParaRPr lang="en-US"/>
          </a:p>
        </p:txBody>
      </p:sp>
    </p:spTree>
    <p:extLst>
      <p:ext uri="{BB962C8B-B14F-4D97-AF65-F5344CB8AC3E}">
        <p14:creationId xmlns:p14="http://schemas.microsoft.com/office/powerpoint/2010/main" val="392282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study program evaluation team has several “channels”. One is called “General”, is standard in all teams and typically not used for evaluation purposes. </a:t>
            </a:r>
          </a:p>
          <a:p>
            <a:endParaRPr lang="en-US" dirty="0"/>
          </a:p>
          <a:p>
            <a:r>
              <a:rPr lang="en-US" dirty="0"/>
              <a:t>For every academic year, a separate channel will be created, which contains the tools used for the program evaluation. Every channel is built up of a series of tabs, which we will look at now.</a:t>
            </a:r>
          </a:p>
        </p:txBody>
      </p:sp>
      <p:sp>
        <p:nvSpPr>
          <p:cNvPr id="4" name="Slide Number Placeholder 3"/>
          <p:cNvSpPr>
            <a:spLocks noGrp="1"/>
          </p:cNvSpPr>
          <p:nvPr>
            <p:ph type="sldNum" sz="quarter" idx="5"/>
          </p:nvPr>
        </p:nvSpPr>
        <p:spPr/>
        <p:txBody>
          <a:bodyPr/>
          <a:lstStyle/>
          <a:p>
            <a:fld id="{FE3E43AD-0265-43C6-903C-75B4D1B5D0DB}" type="slidenum">
              <a:rPr lang="nb-NO" smtClean="0"/>
              <a:t>8</a:t>
            </a:fld>
            <a:endParaRPr lang="nb-NO"/>
          </a:p>
        </p:txBody>
      </p:sp>
    </p:spTree>
    <p:extLst>
      <p:ext uri="{BB962C8B-B14F-4D97-AF65-F5344CB8AC3E}">
        <p14:creationId xmlns:p14="http://schemas.microsoft.com/office/powerpoint/2010/main" val="135868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channels have six tabs: Posts, Files, “</a:t>
            </a:r>
            <a:r>
              <a:rPr lang="en-US" dirty="0" err="1"/>
              <a:t>Datagrunnlag</a:t>
            </a:r>
            <a:r>
              <a:rPr lang="en-US" dirty="0"/>
              <a:t>” [Database], ”</a:t>
            </a:r>
            <a:r>
              <a:rPr lang="en-US" dirty="0" err="1"/>
              <a:t>Studiebarometeret</a:t>
            </a:r>
            <a:r>
              <a:rPr lang="en-US" dirty="0"/>
              <a:t>” [the study barometer], ”</a:t>
            </a:r>
            <a:r>
              <a:rPr lang="en-US" dirty="0" err="1"/>
              <a:t>Oppgaver</a:t>
            </a:r>
            <a:r>
              <a:rPr lang="en-US" dirty="0"/>
              <a:t>” {Tasks] , and “Rapport” [Report]. We will run though all of them one by one.</a:t>
            </a:r>
          </a:p>
        </p:txBody>
      </p:sp>
      <p:sp>
        <p:nvSpPr>
          <p:cNvPr id="4" name="Slide Number Placeholder 3"/>
          <p:cNvSpPr>
            <a:spLocks noGrp="1"/>
          </p:cNvSpPr>
          <p:nvPr>
            <p:ph type="sldNum" sz="quarter" idx="5"/>
          </p:nvPr>
        </p:nvSpPr>
        <p:spPr/>
        <p:txBody>
          <a:bodyPr/>
          <a:lstStyle/>
          <a:p>
            <a:fld id="{BFF44552-3489-4935-AED5-AD3871FD03FD}" type="slidenum">
              <a:rPr lang="en-US"/>
              <a:t>9</a:t>
            </a:fld>
            <a:endParaRPr lang="en-US"/>
          </a:p>
        </p:txBody>
      </p:sp>
    </p:spTree>
    <p:extLst>
      <p:ext uri="{BB962C8B-B14F-4D97-AF65-F5344CB8AC3E}">
        <p14:creationId xmlns:p14="http://schemas.microsoft.com/office/powerpoint/2010/main" val="407118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49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440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3" y="205979"/>
            <a:ext cx="855298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249043" y="952901"/>
            <a:ext cx="8552985" cy="364172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innsida.ntnu.no/studiekvalitetsportal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tnu.no/wiki/-/wiki/English/kasper+-+revise+study+pla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hyperlink" Target="https://innsida.ntnu.no/wiki/-/wiki/English/kasper+-+evaluate+study+programm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nokut.no/en/norwegian-education/the-norwegian-qualifications-framework-for-lifelong-learn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udntnu.sharepoint.com/sites/studieplanlegg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ntnu.no/wiki/-/wiki/English/KASPER+-+Tools+for+study+programme+component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hyperlink" Target="https://i.ntnu.no/wiki/-/wiki/English/KASPER+-+Study+programme+management+syste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hyperlink" Target="https://hjelp.ntnu.no/tas/public/ssp/content/detail/service?unid=159ea0bd14fb4c23a5dac479dab97768&amp;from=15945afb-06bc-430c-8709-52e95ce92e42" TargetMode="External"/><Relationship Id="rId4" Type="http://schemas.openxmlformats.org/officeDocument/2006/relationships/hyperlink" Target="https://i.ntnu.no/wiki/-/wiki/Norsk/KASPER+-+Kontaktperson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1200329"/>
          </a:xfrm>
        </p:spPr>
        <p:txBody>
          <a:bodyPr/>
          <a:lstStyle/>
          <a:p>
            <a:r>
              <a:rPr lang="en-US" dirty="0"/>
              <a:t>KASPER for Study </a:t>
            </a:r>
            <a:r>
              <a:rPr lang="en-US" dirty="0" err="1"/>
              <a:t>Programme</a:t>
            </a:r>
            <a:r>
              <a:rPr lang="en-US" dirty="0"/>
              <a:t> Coordinators</a:t>
            </a:r>
          </a:p>
        </p:txBody>
      </p:sp>
      <p:sp>
        <p:nvSpPr>
          <p:cNvPr id="3" name="Undertittel 2"/>
          <p:cNvSpPr>
            <a:spLocks noGrp="1"/>
          </p:cNvSpPr>
          <p:nvPr>
            <p:ph type="subTitle" idx="1"/>
          </p:nvPr>
        </p:nvSpPr>
        <p:spPr>
          <a:xfrm>
            <a:off x="368315" y="3208390"/>
            <a:ext cx="7772400" cy="637100"/>
          </a:xfrm>
        </p:spPr>
        <p:txBody>
          <a:bodyPr vert="horz" lIns="91440" tIns="45720" rIns="91440" bIns="45720" rtlCol="0" anchor="t">
            <a:normAutofit/>
          </a:bodyPr>
          <a:lstStyle/>
          <a:p>
            <a:r>
              <a:rPr lang="en-US" sz="1500" dirty="0"/>
              <a:t>Study </a:t>
            </a:r>
            <a:r>
              <a:rPr lang="en-US" sz="1500" dirty="0" err="1"/>
              <a:t>programme</a:t>
            </a:r>
            <a:r>
              <a:rPr lang="en-US" sz="1500" dirty="0"/>
              <a:t> evaluation and study plan revision in KASPER</a:t>
            </a:r>
            <a:endParaRPr lang="en-US" sz="1500" dirty="0">
              <a:solidFill>
                <a:srgbClr val="FF0000"/>
              </a:solidFill>
            </a:endParaRPr>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7030779" y="2549199"/>
            <a:ext cx="3267983" cy="369332"/>
          </a:xfrm>
          <a:prstGeom prst="rect">
            <a:avLst/>
          </a:prstGeom>
          <a:noFill/>
        </p:spPr>
        <p:txBody>
          <a:bodyPr wrap="square" rtlCol="0">
            <a:spAutoFit/>
          </a:bodyPr>
          <a:lstStyle/>
          <a:p>
            <a:r>
              <a:rPr lang="nb-NO" dirty="0">
                <a:solidFill>
                  <a:srgbClr val="0D4788"/>
                </a:solidFill>
              </a:rPr>
              <a:t>Knowledge for a </a:t>
            </a:r>
            <a:r>
              <a:rPr lang="nb-NO" dirty="0" err="1">
                <a:solidFill>
                  <a:srgbClr val="0D4788"/>
                </a:solidFill>
              </a:rPr>
              <a:t>better</a:t>
            </a:r>
            <a:r>
              <a:rPr lang="nb-NO" dirty="0">
                <a:solidFill>
                  <a:srgbClr val="0D4788"/>
                </a:solidFill>
              </a:rPr>
              <a:t> </a:t>
            </a:r>
            <a:r>
              <a:rPr lang="nb-NO" dirty="0" err="1">
                <a:solidFill>
                  <a:srgbClr val="0D4788"/>
                </a:solidFill>
              </a:rPr>
              <a:t>world</a:t>
            </a:r>
            <a:endParaRPr lang="nb-NO" dirty="0">
              <a:solidFill>
                <a:srgbClr val="0D4788"/>
              </a:solidFill>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Posts</a:t>
            </a:r>
          </a:p>
        </p:txBody>
      </p:sp>
      <p:pic>
        <p:nvPicPr>
          <p:cNvPr id="4" name="Picture 5">
            <a:extLst>
              <a:ext uri="{FF2B5EF4-FFF2-40B4-BE49-F238E27FC236}">
                <a16:creationId xmlns:a16="http://schemas.microsoft.com/office/drawing/2014/main" id="{F3595A32-C677-4E8B-B4FA-91F41DFB6C31}"/>
              </a:ext>
            </a:extLst>
          </p:cNvPr>
          <p:cNvPicPr>
            <a:picLocks noChangeAspect="1"/>
          </p:cNvPicPr>
          <p:nvPr/>
        </p:nvPicPr>
        <p:blipFill>
          <a:blip r:embed="rId3"/>
          <a:stretch>
            <a:fillRect/>
          </a:stretch>
        </p:blipFill>
        <p:spPr>
          <a:xfrm>
            <a:off x="3143050" y="3691783"/>
            <a:ext cx="5970588" cy="972627"/>
          </a:xfrm>
          <a:prstGeom prst="rect">
            <a:avLst/>
          </a:prstGeom>
        </p:spPr>
      </p:pic>
      <p:pic>
        <p:nvPicPr>
          <p:cNvPr id="12" name="Bilde 11" descr="Et bilde som inneholder tekst&#10;&#10;Automatisk generert beskrivelse">
            <a:extLst>
              <a:ext uri="{FF2B5EF4-FFF2-40B4-BE49-F238E27FC236}">
                <a16:creationId xmlns:a16="http://schemas.microsoft.com/office/drawing/2014/main" id="{3BA33EE9-E3BE-40EF-94DB-3D3FC85E8C8A}"/>
              </a:ext>
            </a:extLst>
          </p:cNvPr>
          <p:cNvPicPr>
            <a:picLocks noChangeAspect="1"/>
          </p:cNvPicPr>
          <p:nvPr/>
        </p:nvPicPr>
        <p:blipFill>
          <a:blip r:embed="rId4"/>
          <a:stretch>
            <a:fillRect/>
          </a:stretch>
        </p:blipFill>
        <p:spPr>
          <a:xfrm>
            <a:off x="4264351" y="796796"/>
            <a:ext cx="3964359" cy="2894987"/>
          </a:xfrm>
          <a:prstGeom prst="rect">
            <a:avLst/>
          </a:prstGeom>
        </p:spPr>
      </p:pic>
      <p:sp>
        <p:nvSpPr>
          <p:cNvPr id="13" name="TekstSylinder 12">
            <a:extLst>
              <a:ext uri="{FF2B5EF4-FFF2-40B4-BE49-F238E27FC236}">
                <a16:creationId xmlns:a16="http://schemas.microsoft.com/office/drawing/2014/main" id="{88A74736-5CD3-437F-B996-1D1972D899D0}"/>
              </a:ext>
            </a:extLst>
          </p:cNvPr>
          <p:cNvSpPr txBox="1"/>
          <p:nvPr/>
        </p:nvSpPr>
        <p:spPr>
          <a:xfrm>
            <a:off x="303336" y="1090127"/>
            <a:ext cx="346959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Use the posts tab to have conversations with the team members, discussing proposed changes, etc.</a:t>
            </a:r>
          </a:p>
          <a:p>
            <a:pPr marL="285750" indent="-285750">
              <a:buFont typeface="Arial" panose="020B0604020202020204" pitchFamily="34" charset="0"/>
              <a:buChar char="•"/>
            </a:pPr>
            <a:r>
              <a:rPr lang="en-US" dirty="0"/>
              <a:t>Expand the toolbar to find more formatting options (1)</a:t>
            </a:r>
          </a:p>
          <a:p>
            <a:pPr marL="285750" indent="-285750">
              <a:buFont typeface="Arial" panose="020B0604020202020204" pitchFamily="34" charset="0"/>
              <a:buChar char="•"/>
            </a:pPr>
            <a:r>
              <a:rPr lang="en-US" dirty="0"/>
              <a:t>Click the paper plane icon to send (2)</a:t>
            </a:r>
          </a:p>
        </p:txBody>
      </p:sp>
    </p:spTree>
    <p:extLst>
      <p:ext uri="{BB962C8B-B14F-4D97-AF65-F5344CB8AC3E}">
        <p14:creationId xmlns:p14="http://schemas.microsoft.com/office/powerpoint/2010/main" val="263822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2ECD-A327-4B4B-8260-094A9DFEA5CB}"/>
              </a:ext>
            </a:extLst>
          </p:cNvPr>
          <p:cNvSpPr>
            <a:spLocks noGrp="1"/>
          </p:cNvSpPr>
          <p:nvPr>
            <p:ph type="title"/>
          </p:nvPr>
        </p:nvSpPr>
        <p:spPr>
          <a:xfrm>
            <a:off x="301385" y="298339"/>
            <a:ext cx="8418747" cy="586957"/>
          </a:xfrm>
        </p:spPr>
        <p:txBody>
          <a:bodyPr/>
          <a:lstStyle/>
          <a:p>
            <a:r>
              <a:rPr lang="en-US" sz="3200" dirty="0"/>
              <a:t>Files</a:t>
            </a:r>
          </a:p>
        </p:txBody>
      </p:sp>
      <p:pic>
        <p:nvPicPr>
          <p:cNvPr id="4" name="Picture 4" descr="Viser Filer-fanen under &quot;2019-2020&quot; kanalen">
            <a:extLst>
              <a:ext uri="{FF2B5EF4-FFF2-40B4-BE49-F238E27FC236}">
                <a16:creationId xmlns:a16="http://schemas.microsoft.com/office/drawing/2014/main" id="{9E237125-B47A-4401-A0F5-5D974330FA99}"/>
              </a:ext>
            </a:extLst>
          </p:cNvPr>
          <p:cNvPicPr>
            <a:picLocks noChangeAspect="1"/>
          </p:cNvPicPr>
          <p:nvPr/>
        </p:nvPicPr>
        <p:blipFill>
          <a:blip r:embed="rId3"/>
          <a:stretch>
            <a:fillRect/>
          </a:stretch>
        </p:blipFill>
        <p:spPr>
          <a:xfrm>
            <a:off x="3257549" y="1434136"/>
            <a:ext cx="5730096" cy="2554884"/>
          </a:xfrm>
          <a:prstGeom prst="rect">
            <a:avLst/>
          </a:prstGeom>
        </p:spPr>
      </p:pic>
      <p:sp>
        <p:nvSpPr>
          <p:cNvPr id="7" name="TextBox 6">
            <a:extLst>
              <a:ext uri="{FF2B5EF4-FFF2-40B4-BE49-F238E27FC236}">
                <a16:creationId xmlns:a16="http://schemas.microsoft.com/office/drawing/2014/main" id="{C2146FC1-FA26-4743-A4F7-DAB39302D303}"/>
              </a:ext>
            </a:extLst>
          </p:cNvPr>
          <p:cNvSpPr txBox="1"/>
          <p:nvPr/>
        </p:nvSpPr>
        <p:spPr>
          <a:xfrm>
            <a:off x="301385" y="1449228"/>
            <a:ext cx="270885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cs typeface="Arial"/>
              </a:rPr>
              <a:t>Use this tab to share relevant files – everything is saved to the cloud</a:t>
            </a:r>
          </a:p>
          <a:p>
            <a:pPr marL="285750" indent="-285750">
              <a:buFont typeface="Arial"/>
              <a:buChar char="•"/>
            </a:pPr>
            <a:r>
              <a:rPr lang="en-US" sz="1600" dirty="0">
                <a:cs typeface="Arial"/>
              </a:rPr>
              <a:t>All members may up- and download files, or created documents directly into the folder</a:t>
            </a:r>
          </a:p>
        </p:txBody>
      </p:sp>
      <p:pic>
        <p:nvPicPr>
          <p:cNvPr id="11" name="Bilde 10">
            <a:extLst>
              <a:ext uri="{FF2B5EF4-FFF2-40B4-BE49-F238E27FC236}">
                <a16:creationId xmlns:a16="http://schemas.microsoft.com/office/drawing/2014/main" id="{4E9239C9-5E8D-448A-B943-77198632564E}"/>
              </a:ext>
            </a:extLst>
          </p:cNvPr>
          <p:cNvPicPr>
            <a:picLocks noChangeAspect="1"/>
          </p:cNvPicPr>
          <p:nvPr/>
        </p:nvPicPr>
        <p:blipFill>
          <a:blip r:embed="rId4"/>
          <a:stretch>
            <a:fillRect/>
          </a:stretch>
        </p:blipFill>
        <p:spPr>
          <a:xfrm>
            <a:off x="3268477" y="1449228"/>
            <a:ext cx="5730096" cy="452746"/>
          </a:xfrm>
          <a:prstGeom prst="rect">
            <a:avLst/>
          </a:prstGeom>
        </p:spPr>
      </p:pic>
      <p:sp>
        <p:nvSpPr>
          <p:cNvPr id="12" name="Arrow: Up 5">
            <a:extLst>
              <a:ext uri="{FF2B5EF4-FFF2-40B4-BE49-F238E27FC236}">
                <a16:creationId xmlns:a16="http://schemas.microsoft.com/office/drawing/2014/main" id="{E67D7AEC-32F7-4752-8DCC-5B6241882678}"/>
              </a:ext>
            </a:extLst>
          </p:cNvPr>
          <p:cNvSpPr/>
          <p:nvPr/>
        </p:nvSpPr>
        <p:spPr>
          <a:xfrm rot="10800000">
            <a:off x="5152117" y="898599"/>
            <a:ext cx="192483" cy="648512"/>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6" name="Bilde 15">
            <a:extLst>
              <a:ext uri="{FF2B5EF4-FFF2-40B4-BE49-F238E27FC236}">
                <a16:creationId xmlns:a16="http://schemas.microsoft.com/office/drawing/2014/main" id="{706C5A3A-62B4-4AAC-B716-4D5F54E361FC}"/>
              </a:ext>
            </a:extLst>
          </p:cNvPr>
          <p:cNvPicPr>
            <a:picLocks noChangeAspect="1"/>
          </p:cNvPicPr>
          <p:nvPr/>
        </p:nvPicPr>
        <p:blipFill>
          <a:blip r:embed="rId5"/>
          <a:stretch>
            <a:fillRect/>
          </a:stretch>
        </p:blipFill>
        <p:spPr>
          <a:xfrm>
            <a:off x="3279405" y="1901974"/>
            <a:ext cx="5708240" cy="352381"/>
          </a:xfrm>
          <a:prstGeom prst="rect">
            <a:avLst/>
          </a:prstGeom>
        </p:spPr>
      </p:pic>
    </p:spTree>
    <p:extLst>
      <p:ext uri="{BB962C8B-B14F-4D97-AF65-F5344CB8AC3E}">
        <p14:creationId xmlns:p14="http://schemas.microsoft.com/office/powerpoint/2010/main" val="125741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a:lstStyle/>
          <a:p>
            <a:r>
              <a:rPr lang="nb-NO" sz="3200" dirty="0"/>
              <a:t>Datagrunnlag [Database]</a:t>
            </a:r>
            <a:endParaRPr lang="en-US" sz="3200" dirty="0"/>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p:txBody>
          <a:bodyPr vert="horz" lIns="90000" tIns="46800" rIns="90000" bIns="46800" rtlCol="0" anchor="t">
            <a:noAutofit/>
          </a:bodyPr>
          <a:lstStyle/>
          <a:p>
            <a:r>
              <a:rPr lang="en-US" sz="1800" dirty="0"/>
              <a:t>All documents, statistics, etc., that support the evaluation</a:t>
            </a:r>
          </a:p>
          <a:p>
            <a:r>
              <a:rPr lang="en-US" sz="1800" dirty="0"/>
              <a:t>This tab lists all the courses included in the </a:t>
            </a:r>
            <a:r>
              <a:rPr lang="en-US" sz="1800" dirty="0" err="1"/>
              <a:t>programme</a:t>
            </a:r>
            <a:r>
              <a:rPr lang="en-US" sz="1800" dirty="0"/>
              <a:t>, with links to their reports. Use the search bar at the top to find a specific course (1)</a:t>
            </a:r>
          </a:p>
          <a:p>
            <a:r>
              <a:rPr lang="en-US" sz="1800" dirty="0"/>
              <a:t>To the right there are links to some relevant web pages. You may add your own by </a:t>
            </a:r>
            <a:r>
              <a:rPr lang="en-US" sz="1800" dirty="0" err="1"/>
              <a:t>clickin</a:t>
            </a:r>
            <a:r>
              <a:rPr lang="en-US" sz="1800" dirty="0"/>
              <a:t> “Legg </a:t>
            </a:r>
            <a:r>
              <a:rPr lang="en-US" sz="1800" dirty="0" err="1"/>
              <a:t>til</a:t>
            </a:r>
            <a:r>
              <a:rPr lang="en-US" sz="1800" dirty="0"/>
              <a:t> </a:t>
            </a:r>
            <a:r>
              <a:rPr lang="en-US" sz="1800" dirty="0" err="1"/>
              <a:t>lenke</a:t>
            </a:r>
            <a:r>
              <a:rPr lang="en-US" sz="1800" dirty="0"/>
              <a:t> </a:t>
            </a:r>
            <a:r>
              <a:rPr lang="en-US" sz="1800" dirty="0" err="1"/>
              <a:t>til</a:t>
            </a:r>
            <a:r>
              <a:rPr lang="en-US" sz="1800" dirty="0"/>
              <a:t> </a:t>
            </a:r>
            <a:r>
              <a:rPr lang="en-US" sz="1800" dirty="0" err="1"/>
              <a:t>datagrunnlag</a:t>
            </a:r>
            <a:r>
              <a:rPr lang="en-US" sz="1800" dirty="0"/>
              <a:t>” [Add a link to the database] (2)</a:t>
            </a:r>
          </a:p>
        </p:txBody>
      </p:sp>
      <p:pic>
        <p:nvPicPr>
          <p:cNvPr id="11" name="Bilde 10">
            <a:extLst>
              <a:ext uri="{FF2B5EF4-FFF2-40B4-BE49-F238E27FC236}">
                <a16:creationId xmlns:a16="http://schemas.microsoft.com/office/drawing/2014/main" id="{05346263-F958-42D6-BCD5-3F09F49EF699}"/>
              </a:ext>
            </a:extLst>
          </p:cNvPr>
          <p:cNvPicPr>
            <a:picLocks noChangeAspect="1"/>
          </p:cNvPicPr>
          <p:nvPr/>
        </p:nvPicPr>
        <p:blipFill>
          <a:blip r:embed="rId3"/>
          <a:stretch>
            <a:fillRect/>
          </a:stretch>
        </p:blipFill>
        <p:spPr>
          <a:xfrm>
            <a:off x="1283739" y="2705314"/>
            <a:ext cx="6454037" cy="2015137"/>
          </a:xfrm>
          <a:prstGeom prst="rect">
            <a:avLst/>
          </a:prstGeom>
        </p:spPr>
      </p:pic>
    </p:spTree>
    <p:extLst>
      <p:ext uri="{BB962C8B-B14F-4D97-AF65-F5344CB8AC3E}">
        <p14:creationId xmlns:p14="http://schemas.microsoft.com/office/powerpoint/2010/main" val="316339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A93C-255E-468E-91E0-1FB3EA2B9CF1}"/>
              </a:ext>
            </a:extLst>
          </p:cNvPr>
          <p:cNvSpPr>
            <a:spLocks noGrp="1"/>
          </p:cNvSpPr>
          <p:nvPr>
            <p:ph type="title"/>
          </p:nvPr>
        </p:nvSpPr>
        <p:spPr>
          <a:xfrm>
            <a:off x="301385" y="215198"/>
            <a:ext cx="8418747" cy="586957"/>
          </a:xfrm>
        </p:spPr>
        <p:txBody>
          <a:bodyPr/>
          <a:lstStyle/>
          <a:p>
            <a:r>
              <a:rPr lang="nb-NO" sz="3200" dirty="0"/>
              <a:t>Studiebarometeret [Student surveys] </a:t>
            </a:r>
          </a:p>
        </p:txBody>
      </p:sp>
      <p:pic>
        <p:nvPicPr>
          <p:cNvPr id="4" name="Picture 4" descr="Viser Studentbarometer-fanen">
            <a:extLst>
              <a:ext uri="{FF2B5EF4-FFF2-40B4-BE49-F238E27FC236}">
                <a16:creationId xmlns:a16="http://schemas.microsoft.com/office/drawing/2014/main" id="{90369FB8-0A6E-4F3D-8B10-6594C65B2C57}"/>
              </a:ext>
            </a:extLst>
          </p:cNvPr>
          <p:cNvPicPr>
            <a:picLocks noGrp="1" noChangeAspect="1"/>
          </p:cNvPicPr>
          <p:nvPr>
            <p:ph idx="1"/>
          </p:nvPr>
        </p:nvPicPr>
        <p:blipFill>
          <a:blip r:embed="rId3"/>
          <a:stretch>
            <a:fillRect/>
          </a:stretch>
        </p:blipFill>
        <p:spPr>
          <a:xfrm>
            <a:off x="4929157" y="1409509"/>
            <a:ext cx="3506920" cy="3225314"/>
          </a:xfrm>
        </p:spPr>
      </p:pic>
      <p:sp>
        <p:nvSpPr>
          <p:cNvPr id="6" name="Arrow: Up 5">
            <a:extLst>
              <a:ext uri="{FF2B5EF4-FFF2-40B4-BE49-F238E27FC236}">
                <a16:creationId xmlns:a16="http://schemas.microsoft.com/office/drawing/2014/main" id="{5E873F9D-121E-480C-A17A-A0B16E0EAC89}"/>
              </a:ext>
            </a:extLst>
          </p:cNvPr>
          <p:cNvSpPr/>
          <p:nvPr/>
        </p:nvSpPr>
        <p:spPr>
          <a:xfrm rot="10800000">
            <a:off x="6312228" y="781576"/>
            <a:ext cx="158364" cy="648512"/>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Plassholder for innhold 2">
            <a:extLst>
              <a:ext uri="{FF2B5EF4-FFF2-40B4-BE49-F238E27FC236}">
                <a16:creationId xmlns:a16="http://schemas.microsoft.com/office/drawing/2014/main" id="{AEE02D8C-E8DC-4CDB-B7AD-8BF0A56F942E}"/>
              </a:ext>
            </a:extLst>
          </p:cNvPr>
          <p:cNvSpPr txBox="1">
            <a:spLocks/>
          </p:cNvSpPr>
          <p:nvPr/>
        </p:nvSpPr>
        <p:spPr>
          <a:xfrm>
            <a:off x="301385" y="1182793"/>
            <a:ext cx="4202918" cy="2621764"/>
          </a:xfrm>
          <a:prstGeom prst="rect">
            <a:avLst/>
          </a:prstGeom>
        </p:spPr>
        <p:txBody>
          <a:bodyPr vert="horz" lIns="90000" tIns="46800" rIns="90000" bIns="4680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Direct link to the </a:t>
            </a:r>
            <a:r>
              <a:rPr lang="en-US" dirty="0" err="1"/>
              <a:t>Studiebarometer’s</a:t>
            </a:r>
            <a:r>
              <a:rPr lang="en-US" dirty="0"/>
              <a:t> web page</a:t>
            </a:r>
          </a:p>
          <a:p>
            <a:r>
              <a:rPr lang="en-US" dirty="0"/>
              <a:t>Functions as a web browser with limited </a:t>
            </a:r>
            <a:r>
              <a:rPr lang="en-US" dirty="0" err="1"/>
              <a:t>nagivation</a:t>
            </a:r>
            <a:endParaRPr lang="en-US" dirty="0"/>
          </a:p>
        </p:txBody>
      </p:sp>
    </p:spTree>
    <p:extLst>
      <p:ext uri="{BB962C8B-B14F-4D97-AF65-F5344CB8AC3E}">
        <p14:creationId xmlns:p14="http://schemas.microsoft.com/office/powerpoint/2010/main" val="19134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Oppgaver [</a:t>
            </a:r>
            <a:r>
              <a:rPr lang="nb-NO" sz="3200" dirty="0" err="1"/>
              <a:t>Tasks</a:t>
            </a:r>
            <a:r>
              <a:rPr lang="nb-NO" sz="3200" dirty="0"/>
              <a:t>]</a:t>
            </a:r>
          </a:p>
        </p:txBody>
      </p:sp>
      <p:sp>
        <p:nvSpPr>
          <p:cNvPr id="8" name="Plassholder for innhold 2">
            <a:extLst>
              <a:ext uri="{FF2B5EF4-FFF2-40B4-BE49-F238E27FC236}">
                <a16:creationId xmlns:a16="http://schemas.microsoft.com/office/drawing/2014/main" id="{830D84AC-632D-4E78-AA5F-6209ED820FE6}"/>
              </a:ext>
            </a:extLst>
          </p:cNvPr>
          <p:cNvSpPr>
            <a:spLocks noGrp="1"/>
          </p:cNvSpPr>
          <p:nvPr>
            <p:ph idx="1"/>
          </p:nvPr>
        </p:nvSpPr>
        <p:spPr>
          <a:xfrm>
            <a:off x="301385" y="1096437"/>
            <a:ext cx="8348511" cy="3343611"/>
          </a:xfrm>
        </p:spPr>
        <p:txBody>
          <a:bodyPr vert="horz" lIns="90000" tIns="46800" rIns="90000" bIns="46800" rtlCol="0" anchor="t">
            <a:noAutofit/>
          </a:bodyPr>
          <a:lstStyle/>
          <a:p>
            <a:r>
              <a:rPr lang="en-US" dirty="0"/>
              <a:t>Tasks are messages, assignments, reminders, etc., that suggest some action or change to be done</a:t>
            </a:r>
          </a:p>
          <a:p>
            <a:r>
              <a:rPr lang="en-US" dirty="0"/>
              <a:t>All members of the team may create tasks</a:t>
            </a:r>
          </a:p>
          <a:p>
            <a:r>
              <a:rPr lang="en-US" dirty="0"/>
              <a:t>The owners (study </a:t>
            </a:r>
            <a:r>
              <a:rPr lang="en-US" dirty="0" err="1"/>
              <a:t>programme</a:t>
            </a:r>
            <a:r>
              <a:rPr lang="en-US" dirty="0"/>
              <a:t> coordinator and program administrator</a:t>
            </a:r>
            <a:r>
              <a:rPr lang="en-US" dirty="0">
                <a:solidFill>
                  <a:srgbClr val="000000"/>
                </a:solidFill>
              </a:rPr>
              <a:t>) chooses to accept or dismiss tasks</a:t>
            </a:r>
            <a:endParaRPr lang="en-US" dirty="0"/>
          </a:p>
          <a:p>
            <a:r>
              <a:rPr lang="en-US" dirty="0"/>
              <a:t>Accepted tasks are linked to KASPER and may be used in future study plan revisions</a:t>
            </a:r>
          </a:p>
        </p:txBody>
      </p:sp>
    </p:spTree>
    <p:extLst>
      <p:ext uri="{BB962C8B-B14F-4D97-AF65-F5344CB8AC3E}">
        <p14:creationId xmlns:p14="http://schemas.microsoft.com/office/powerpoint/2010/main" val="420430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en-US" sz="3200" dirty="0"/>
              <a:t>New Tasks</a:t>
            </a:r>
          </a:p>
        </p:txBody>
      </p:sp>
      <p:sp>
        <p:nvSpPr>
          <p:cNvPr id="5" name="TextBox 4">
            <a:extLst>
              <a:ext uri="{FF2B5EF4-FFF2-40B4-BE49-F238E27FC236}">
                <a16:creationId xmlns:a16="http://schemas.microsoft.com/office/drawing/2014/main" id="{3C7A15BF-2733-46D2-BCDC-A0B4A29E54DC}"/>
              </a:ext>
            </a:extLst>
          </p:cNvPr>
          <p:cNvSpPr txBox="1"/>
          <p:nvPr/>
        </p:nvSpPr>
        <p:spPr>
          <a:xfrm>
            <a:off x="6077449" y="622595"/>
            <a:ext cx="283589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Click “Ny” [New]</a:t>
            </a:r>
            <a:endParaRPr lang="nb-NO" dirty="0">
              <a:ea typeface="+mn-lt"/>
              <a:cs typeface="+mn-lt"/>
            </a:endParaRPr>
          </a:p>
          <a:p>
            <a:r>
              <a:rPr lang="nb-NO" dirty="0">
                <a:cs typeface="Arial"/>
              </a:rPr>
              <a:t>- </a:t>
            </a:r>
            <a:r>
              <a:rPr lang="nb-NO" dirty="0" err="1">
                <a:cs typeface="Arial"/>
              </a:rPr>
              <a:t>Fill</a:t>
            </a:r>
            <a:r>
              <a:rPr lang="nb-NO" dirty="0">
                <a:cs typeface="Arial"/>
              </a:rPr>
              <a:t> in a </a:t>
            </a:r>
            <a:r>
              <a:rPr lang="nb-NO" dirty="0" err="1">
                <a:cs typeface="Arial"/>
              </a:rPr>
              <a:t>title</a:t>
            </a:r>
            <a:r>
              <a:rPr lang="nb-NO" dirty="0">
                <a:cs typeface="Arial"/>
              </a:rPr>
              <a:t>, </a:t>
            </a:r>
            <a:r>
              <a:rPr lang="nb-NO" dirty="0" err="1">
                <a:cs typeface="Arial"/>
              </a:rPr>
              <a:t>description</a:t>
            </a:r>
            <a:r>
              <a:rPr lang="nb-NO" dirty="0">
                <a:cs typeface="Arial"/>
              </a:rPr>
              <a:t>, make </a:t>
            </a:r>
            <a:r>
              <a:rPr lang="nb-NO" dirty="0" err="1">
                <a:cs typeface="Arial"/>
              </a:rPr>
              <a:t>someone</a:t>
            </a:r>
            <a:r>
              <a:rPr lang="nb-NO" dirty="0">
                <a:cs typeface="Arial"/>
              </a:rPr>
              <a:t> </a:t>
            </a:r>
            <a:r>
              <a:rPr lang="nb-NO" dirty="0" err="1">
                <a:cs typeface="Arial"/>
              </a:rPr>
              <a:t>responsible</a:t>
            </a:r>
            <a:r>
              <a:rPr lang="nb-NO" dirty="0">
                <a:cs typeface="Arial"/>
              </a:rPr>
              <a:t>, and </a:t>
            </a:r>
            <a:r>
              <a:rPr lang="nb-NO" dirty="0" err="1">
                <a:cs typeface="Arial"/>
              </a:rPr>
              <a:t>set</a:t>
            </a:r>
            <a:r>
              <a:rPr lang="nb-NO" dirty="0">
                <a:cs typeface="Arial"/>
              </a:rPr>
              <a:t> a deadline</a:t>
            </a:r>
          </a:p>
        </p:txBody>
      </p:sp>
      <p:pic>
        <p:nvPicPr>
          <p:cNvPr id="8" name="Picture 8" descr="Graphical user interface, application, Teams&#10;&#10;Description automatically generated">
            <a:extLst>
              <a:ext uri="{FF2B5EF4-FFF2-40B4-BE49-F238E27FC236}">
                <a16:creationId xmlns:a16="http://schemas.microsoft.com/office/drawing/2014/main" id="{57854C4F-D3BA-4DB2-940F-5A4BEC789F95}"/>
              </a:ext>
            </a:extLst>
          </p:cNvPr>
          <p:cNvPicPr>
            <a:picLocks noChangeAspect="1"/>
          </p:cNvPicPr>
          <p:nvPr/>
        </p:nvPicPr>
        <p:blipFill rotWithShape="1">
          <a:blip r:embed="rId3"/>
          <a:srcRect t="3925" b="6832"/>
          <a:stretch/>
        </p:blipFill>
        <p:spPr>
          <a:xfrm>
            <a:off x="36249" y="2405448"/>
            <a:ext cx="9107751" cy="2351971"/>
          </a:xfrm>
          <a:prstGeom prst="rect">
            <a:avLst/>
          </a:prstGeom>
        </p:spPr>
      </p:pic>
      <p:pic>
        <p:nvPicPr>
          <p:cNvPr id="7" name="Bilde 6">
            <a:extLst>
              <a:ext uri="{FF2B5EF4-FFF2-40B4-BE49-F238E27FC236}">
                <a16:creationId xmlns:a16="http://schemas.microsoft.com/office/drawing/2014/main" id="{06296004-1D22-4B59-A2F1-0A106E3D5E58}"/>
              </a:ext>
            </a:extLst>
          </p:cNvPr>
          <p:cNvPicPr>
            <a:picLocks noChangeAspect="1"/>
          </p:cNvPicPr>
          <p:nvPr/>
        </p:nvPicPr>
        <p:blipFill>
          <a:blip r:embed="rId4"/>
          <a:stretch>
            <a:fillRect/>
          </a:stretch>
        </p:blipFill>
        <p:spPr>
          <a:xfrm>
            <a:off x="36249" y="1606937"/>
            <a:ext cx="5815914" cy="430145"/>
          </a:xfrm>
          <a:prstGeom prst="rect">
            <a:avLst/>
          </a:prstGeom>
        </p:spPr>
      </p:pic>
      <p:sp>
        <p:nvSpPr>
          <p:cNvPr id="9" name="Arrow: Up 3">
            <a:extLst>
              <a:ext uri="{FF2B5EF4-FFF2-40B4-BE49-F238E27FC236}">
                <a16:creationId xmlns:a16="http://schemas.microsoft.com/office/drawing/2014/main" id="{F0304096-FF92-4D0D-B111-382B2DEADB3B}"/>
              </a:ext>
            </a:extLst>
          </p:cNvPr>
          <p:cNvSpPr/>
          <p:nvPr/>
        </p:nvSpPr>
        <p:spPr>
          <a:xfrm rot="10800000">
            <a:off x="4571999" y="1112107"/>
            <a:ext cx="131805" cy="587437"/>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1417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3C9B98-C9AA-4B9B-A49B-0B4365037A3D}"/>
              </a:ext>
            </a:extLst>
          </p:cNvPr>
          <p:cNvSpPr>
            <a:spLocks noGrp="1"/>
          </p:cNvSpPr>
          <p:nvPr>
            <p:ph type="title"/>
          </p:nvPr>
        </p:nvSpPr>
        <p:spPr>
          <a:xfrm>
            <a:off x="301385" y="298339"/>
            <a:ext cx="8418747" cy="586957"/>
          </a:xfrm>
        </p:spPr>
        <p:txBody>
          <a:bodyPr/>
          <a:lstStyle/>
          <a:p>
            <a:r>
              <a:rPr lang="en-US" sz="3200" dirty="0"/>
              <a:t>Tasks Toolbar</a:t>
            </a:r>
          </a:p>
        </p:txBody>
      </p:sp>
      <p:sp>
        <p:nvSpPr>
          <p:cNvPr id="3" name="Plassholder for innhold 2">
            <a:extLst>
              <a:ext uri="{FF2B5EF4-FFF2-40B4-BE49-F238E27FC236}">
                <a16:creationId xmlns:a16="http://schemas.microsoft.com/office/drawing/2014/main" id="{6AAEE90C-A2A5-4FF9-81AF-45F4D3063EC5}"/>
              </a:ext>
            </a:extLst>
          </p:cNvPr>
          <p:cNvSpPr>
            <a:spLocks noGrp="1"/>
          </p:cNvSpPr>
          <p:nvPr>
            <p:ph idx="1"/>
          </p:nvPr>
        </p:nvSpPr>
        <p:spPr>
          <a:xfrm>
            <a:off x="301385" y="1010266"/>
            <a:ext cx="8418747" cy="2597907"/>
          </a:xfrm>
        </p:spPr>
        <p:txBody>
          <a:bodyPr vert="horz" lIns="90000" tIns="46800" rIns="90000" bIns="46800" rtlCol="0" anchor="t">
            <a:noAutofit/>
          </a:bodyPr>
          <a:lstStyle/>
          <a:p>
            <a:r>
              <a:rPr lang="en-US" sz="1800" dirty="0"/>
              <a:t>Select an existing task to make more options appear in the toolbar</a:t>
            </a:r>
          </a:p>
          <a:p>
            <a:r>
              <a:rPr lang="en-US" sz="1800" dirty="0"/>
              <a:t>“Ny” [New] (1) to create a new task (as we just saw)</a:t>
            </a:r>
          </a:p>
          <a:p>
            <a:r>
              <a:rPr lang="en-US" sz="1800" dirty="0"/>
              <a:t>“</a:t>
            </a:r>
            <a:r>
              <a:rPr lang="en-US" sz="1800" dirty="0" err="1"/>
              <a:t>Detaljer</a:t>
            </a:r>
            <a:r>
              <a:rPr lang="en-US" sz="1800" dirty="0"/>
              <a:t>” [Details] (2) to change a task’s characteristics</a:t>
            </a:r>
          </a:p>
          <a:p>
            <a:r>
              <a:rPr lang="en-US" sz="1800" dirty="0"/>
              <a:t>“</a:t>
            </a:r>
            <a:r>
              <a:rPr lang="en-US" sz="1800" dirty="0" err="1"/>
              <a:t>Slett</a:t>
            </a:r>
            <a:r>
              <a:rPr lang="en-US" sz="1800" dirty="0"/>
              <a:t>” [Delete] (3) to delete a task from the list</a:t>
            </a:r>
          </a:p>
          <a:p>
            <a:r>
              <a:rPr lang="en-US" sz="1800" dirty="0"/>
              <a:t>“</a:t>
            </a:r>
            <a:r>
              <a:rPr lang="en-US" sz="1800" dirty="0" err="1"/>
              <a:t>Aksepter</a:t>
            </a:r>
            <a:r>
              <a:rPr lang="en-US" sz="1800" dirty="0"/>
              <a:t>” [Accept] (4) a suggested task if you think it is applicable to the process</a:t>
            </a:r>
          </a:p>
          <a:p>
            <a:r>
              <a:rPr lang="en-US" sz="1800" dirty="0"/>
              <a:t>If not, use “</a:t>
            </a:r>
            <a:r>
              <a:rPr lang="en-US" sz="1800" dirty="0" err="1"/>
              <a:t>Avvis</a:t>
            </a:r>
            <a:r>
              <a:rPr lang="en-US" sz="1800" dirty="0"/>
              <a:t>” [Dismiss] (5) to strike out the tab, but leave it visible in the list</a:t>
            </a:r>
            <a:endParaRPr lang="en-US" sz="2000" dirty="0"/>
          </a:p>
        </p:txBody>
      </p:sp>
      <p:pic>
        <p:nvPicPr>
          <p:cNvPr id="7" name="Bilde 6" descr="Viser verktøylinjen når en oppgave er valgt">
            <a:extLst>
              <a:ext uri="{FF2B5EF4-FFF2-40B4-BE49-F238E27FC236}">
                <a16:creationId xmlns:a16="http://schemas.microsoft.com/office/drawing/2014/main" id="{67F3E857-F9EF-46AB-AD74-4793D843657B}"/>
              </a:ext>
            </a:extLst>
          </p:cNvPr>
          <p:cNvPicPr>
            <a:picLocks noChangeAspect="1"/>
          </p:cNvPicPr>
          <p:nvPr/>
        </p:nvPicPr>
        <p:blipFill rotWithShape="1">
          <a:blip r:embed="rId3"/>
          <a:srcRect l="1440" t="13450" r="1261" b="8137"/>
          <a:stretch/>
        </p:blipFill>
        <p:spPr>
          <a:xfrm>
            <a:off x="123567" y="3707027"/>
            <a:ext cx="8896866" cy="1038093"/>
          </a:xfrm>
          <a:prstGeom prst="rect">
            <a:avLst/>
          </a:prstGeom>
        </p:spPr>
      </p:pic>
    </p:spTree>
    <p:extLst>
      <p:ext uri="{BB962C8B-B14F-4D97-AF65-F5344CB8AC3E}">
        <p14:creationId xmlns:p14="http://schemas.microsoft.com/office/powerpoint/2010/main" val="357202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D88A02-E903-4F82-AF83-F26F60944155}"/>
              </a:ext>
            </a:extLst>
          </p:cNvPr>
          <p:cNvSpPr>
            <a:spLocks noGrp="1"/>
          </p:cNvSpPr>
          <p:nvPr>
            <p:ph type="title"/>
          </p:nvPr>
        </p:nvSpPr>
        <p:spPr>
          <a:xfrm>
            <a:off x="301385" y="298339"/>
            <a:ext cx="8418747" cy="586957"/>
          </a:xfrm>
        </p:spPr>
        <p:txBody>
          <a:bodyPr/>
          <a:lstStyle/>
          <a:p>
            <a:r>
              <a:rPr lang="en-US" sz="3200" dirty="0"/>
              <a:t>Previous Tasks</a:t>
            </a:r>
          </a:p>
        </p:txBody>
      </p:sp>
      <p:pic>
        <p:nvPicPr>
          <p:cNvPr id="6" name="Bilde 5">
            <a:extLst>
              <a:ext uri="{FF2B5EF4-FFF2-40B4-BE49-F238E27FC236}">
                <a16:creationId xmlns:a16="http://schemas.microsoft.com/office/drawing/2014/main" id="{E1A552C5-0394-4F70-A1A4-45756FA1C370}"/>
              </a:ext>
            </a:extLst>
          </p:cNvPr>
          <p:cNvPicPr>
            <a:picLocks noChangeAspect="1"/>
          </p:cNvPicPr>
          <p:nvPr/>
        </p:nvPicPr>
        <p:blipFill rotWithShape="1">
          <a:blip r:embed="rId3"/>
          <a:srcRect l="6925"/>
          <a:stretch/>
        </p:blipFill>
        <p:spPr>
          <a:xfrm>
            <a:off x="889687" y="2319300"/>
            <a:ext cx="6597342" cy="2451604"/>
          </a:xfrm>
          <a:prstGeom prst="rect">
            <a:avLst/>
          </a:prstGeom>
        </p:spPr>
      </p:pic>
      <p:sp>
        <p:nvSpPr>
          <p:cNvPr id="7" name="TekstSylinder 6">
            <a:extLst>
              <a:ext uri="{FF2B5EF4-FFF2-40B4-BE49-F238E27FC236}">
                <a16:creationId xmlns:a16="http://schemas.microsoft.com/office/drawing/2014/main" id="{F852DD2D-1CBB-4920-ABE9-7FA0B8844B0D}"/>
              </a:ext>
            </a:extLst>
          </p:cNvPr>
          <p:cNvSpPr txBox="1"/>
          <p:nvPr/>
        </p:nvSpPr>
        <p:spPr>
          <a:xfrm>
            <a:off x="301385" y="1003308"/>
            <a:ext cx="726095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This lists tasks created in previous evaluations</a:t>
            </a:r>
          </a:p>
          <a:p>
            <a:pPr marL="285750" indent="-285750">
              <a:buFont typeface="Arial" panose="020B0604020202020204" pitchFamily="34" charset="0"/>
              <a:buChar char="•"/>
            </a:pPr>
            <a:r>
              <a:rPr lang="en-US" dirty="0"/>
              <a:t>Use the toggle to display completed tasks</a:t>
            </a:r>
          </a:p>
          <a:p>
            <a:pPr marL="285750" indent="-285750">
              <a:buFont typeface="Arial" panose="020B0604020202020204" pitchFamily="34" charset="0"/>
              <a:buChar char="•"/>
            </a:pPr>
            <a:r>
              <a:rPr lang="en-US" dirty="0"/>
              <a:t>Select tasks to change their status</a:t>
            </a:r>
          </a:p>
        </p:txBody>
      </p:sp>
    </p:spTree>
    <p:extLst>
      <p:ext uri="{BB962C8B-B14F-4D97-AF65-F5344CB8AC3E}">
        <p14:creationId xmlns:p14="http://schemas.microsoft.com/office/powerpoint/2010/main" val="79238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The Report Tab</a:t>
            </a:r>
          </a:p>
        </p:txBody>
      </p:sp>
      <p:pic>
        <p:nvPicPr>
          <p:cNvPr id="10" name="Bilde 9">
            <a:extLst>
              <a:ext uri="{FF2B5EF4-FFF2-40B4-BE49-F238E27FC236}">
                <a16:creationId xmlns:a16="http://schemas.microsoft.com/office/drawing/2014/main" id="{14036FA8-3365-4E98-A420-2906E239C6B8}"/>
              </a:ext>
            </a:extLst>
          </p:cNvPr>
          <p:cNvPicPr>
            <a:picLocks noChangeAspect="1"/>
          </p:cNvPicPr>
          <p:nvPr/>
        </p:nvPicPr>
        <p:blipFill>
          <a:blip r:embed="rId3"/>
          <a:stretch>
            <a:fillRect/>
          </a:stretch>
        </p:blipFill>
        <p:spPr>
          <a:xfrm>
            <a:off x="129803" y="1010458"/>
            <a:ext cx="4551527" cy="336631"/>
          </a:xfrm>
          <a:prstGeom prst="rect">
            <a:avLst/>
          </a:prstGeom>
        </p:spPr>
      </p:pic>
      <p:sp>
        <p:nvSpPr>
          <p:cNvPr id="11" name="Arrow: Up 5">
            <a:extLst>
              <a:ext uri="{FF2B5EF4-FFF2-40B4-BE49-F238E27FC236}">
                <a16:creationId xmlns:a16="http://schemas.microsoft.com/office/drawing/2014/main" id="{E640DB50-74B3-469C-8BEC-DE34D7DC3AC5}"/>
              </a:ext>
            </a:extLst>
          </p:cNvPr>
          <p:cNvSpPr/>
          <p:nvPr/>
        </p:nvSpPr>
        <p:spPr>
          <a:xfrm rot="10800000">
            <a:off x="4155907" y="507307"/>
            <a:ext cx="172260" cy="586957"/>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Bilde 11" descr="Et bilde som inneholder tekst&#10;&#10;Automatisk generert beskrivelse">
            <a:extLst>
              <a:ext uri="{FF2B5EF4-FFF2-40B4-BE49-F238E27FC236}">
                <a16:creationId xmlns:a16="http://schemas.microsoft.com/office/drawing/2014/main" id="{4C041699-A934-46AF-9DD0-77F9152DAF5A}"/>
              </a:ext>
            </a:extLst>
          </p:cNvPr>
          <p:cNvPicPr>
            <a:picLocks noChangeAspect="1"/>
          </p:cNvPicPr>
          <p:nvPr/>
        </p:nvPicPr>
        <p:blipFill>
          <a:blip r:embed="rId4"/>
          <a:stretch>
            <a:fillRect/>
          </a:stretch>
        </p:blipFill>
        <p:spPr>
          <a:xfrm>
            <a:off x="211089" y="1347089"/>
            <a:ext cx="4388954" cy="3368578"/>
          </a:xfrm>
          <a:prstGeom prst="rect">
            <a:avLst/>
          </a:prstGeom>
        </p:spPr>
      </p:pic>
      <p:sp>
        <p:nvSpPr>
          <p:cNvPr id="13" name="TekstSylinder 12">
            <a:extLst>
              <a:ext uri="{FF2B5EF4-FFF2-40B4-BE49-F238E27FC236}">
                <a16:creationId xmlns:a16="http://schemas.microsoft.com/office/drawing/2014/main" id="{5744BA8C-2239-44D7-AF77-B8919D401702}"/>
              </a:ext>
            </a:extLst>
          </p:cNvPr>
          <p:cNvSpPr txBox="1"/>
          <p:nvPr/>
        </p:nvSpPr>
        <p:spPr>
          <a:xfrm>
            <a:off x="4762616" y="591817"/>
            <a:ext cx="4251581"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t>Choose between “</a:t>
            </a:r>
            <a:r>
              <a:rPr lang="en-US" sz="1400" dirty="0" err="1"/>
              <a:t>Årlig</a:t>
            </a:r>
            <a:r>
              <a:rPr lang="en-US" sz="1400" dirty="0"/>
              <a:t>” [Yearly] or “</a:t>
            </a:r>
            <a:r>
              <a:rPr lang="en-US" sz="1400" dirty="0" err="1"/>
              <a:t>Periodisk</a:t>
            </a:r>
            <a:r>
              <a:rPr lang="en-US" sz="1400" dirty="0"/>
              <a:t>” [Periodic] report (1). The periodic report is larger and performed every 5 years</a:t>
            </a:r>
          </a:p>
          <a:p>
            <a:pPr marL="285750" indent="-285750">
              <a:buFont typeface="Arial" panose="020B0604020202020204" pitchFamily="34" charset="0"/>
              <a:buChar char="•"/>
            </a:pPr>
            <a:r>
              <a:rPr lang="en-US" sz="1400" dirty="0"/>
              <a:t>If applicable, add other participating faculties</a:t>
            </a:r>
          </a:p>
          <a:p>
            <a:pPr marL="285750" indent="-285750">
              <a:buFont typeface="Arial" panose="020B0604020202020204" pitchFamily="34" charset="0"/>
              <a:buChar char="•"/>
            </a:pPr>
            <a:r>
              <a:rPr lang="en-US" sz="1400" dirty="0"/>
              <a:t>Fill inn the textboxes. The template for yearly reports have two boxes (3 og 4), but the periodic may have several more</a:t>
            </a:r>
          </a:p>
          <a:p>
            <a:pPr marL="285750" indent="-285750">
              <a:buFont typeface="Arial" panose="020B0604020202020204" pitchFamily="34" charset="0"/>
              <a:buChar char="•"/>
            </a:pPr>
            <a:r>
              <a:rPr lang="en-US" sz="1400" dirty="0"/>
              <a:t>Below the last textbox is the “</a:t>
            </a:r>
            <a:r>
              <a:rPr lang="en-US" sz="1400" dirty="0" err="1"/>
              <a:t>Lagre</a:t>
            </a:r>
            <a:r>
              <a:rPr lang="en-US" sz="1400" dirty="0"/>
              <a:t>” [Save] button</a:t>
            </a:r>
          </a:p>
          <a:p>
            <a:pPr marL="285750" indent="-285750">
              <a:buFont typeface="Arial" panose="020B0604020202020204" pitchFamily="34" charset="0"/>
              <a:buChar char="•"/>
            </a:pPr>
            <a:r>
              <a:rPr lang="en-US" sz="1400" dirty="0"/>
              <a:t>The study </a:t>
            </a:r>
            <a:r>
              <a:rPr lang="en-US" sz="1400" dirty="0" err="1"/>
              <a:t>programme</a:t>
            </a:r>
            <a:r>
              <a:rPr lang="en-US" sz="1400" dirty="0"/>
              <a:t> coordinator will see a “</a:t>
            </a:r>
            <a:r>
              <a:rPr lang="en-US" sz="1400" dirty="0" err="1"/>
              <a:t>Publiser</a:t>
            </a:r>
            <a:r>
              <a:rPr lang="en-US" sz="1400" dirty="0"/>
              <a:t>” [Publish] button next to save.</a:t>
            </a:r>
          </a:p>
          <a:p>
            <a:pPr marL="285750" indent="-285750">
              <a:buFont typeface="Arial" panose="020B0604020202020204" pitchFamily="34" charset="0"/>
              <a:buChar char="•"/>
            </a:pPr>
            <a:r>
              <a:rPr lang="en-US" sz="1400" dirty="0"/>
              <a:t>At the bottom of the page, you can upload documents to the report database</a:t>
            </a:r>
          </a:p>
        </p:txBody>
      </p:sp>
      <p:pic>
        <p:nvPicPr>
          <p:cNvPr id="14" name="Bilde 13">
            <a:extLst>
              <a:ext uri="{FF2B5EF4-FFF2-40B4-BE49-F238E27FC236}">
                <a16:creationId xmlns:a16="http://schemas.microsoft.com/office/drawing/2014/main" id="{6C315F24-2C1B-4C6F-AF8A-4F6C82DECA8B}"/>
              </a:ext>
            </a:extLst>
          </p:cNvPr>
          <p:cNvPicPr>
            <a:picLocks noChangeAspect="1"/>
          </p:cNvPicPr>
          <p:nvPr/>
        </p:nvPicPr>
        <p:blipFill rotWithShape="1">
          <a:blip r:embed="rId5"/>
          <a:srcRect l="2522" t="7526" r="15834"/>
          <a:stretch/>
        </p:blipFill>
        <p:spPr>
          <a:xfrm>
            <a:off x="5180099" y="3731575"/>
            <a:ext cx="3540033" cy="1047643"/>
          </a:xfrm>
          <a:prstGeom prst="rect">
            <a:avLst/>
          </a:prstGeom>
        </p:spPr>
      </p:pic>
    </p:spTree>
    <p:extLst>
      <p:ext uri="{BB962C8B-B14F-4D97-AF65-F5344CB8AC3E}">
        <p14:creationId xmlns:p14="http://schemas.microsoft.com/office/powerpoint/2010/main" val="98933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1E2EE1-2525-496A-84F6-2FB7C43F3742}"/>
              </a:ext>
            </a:extLst>
          </p:cNvPr>
          <p:cNvSpPr>
            <a:spLocks noGrp="1"/>
          </p:cNvSpPr>
          <p:nvPr>
            <p:ph type="title"/>
          </p:nvPr>
        </p:nvSpPr>
        <p:spPr>
          <a:xfrm>
            <a:off x="301385" y="298339"/>
            <a:ext cx="8418747" cy="556179"/>
          </a:xfrm>
        </p:spPr>
        <p:txBody>
          <a:bodyPr/>
          <a:lstStyle/>
          <a:p>
            <a:r>
              <a:rPr lang="nb-NO" sz="3000" dirty="0"/>
              <a:t>Studiekvalitetsportalen [</a:t>
            </a:r>
            <a:r>
              <a:rPr lang="nb-NO" sz="3000" dirty="0" err="1"/>
              <a:t>Study</a:t>
            </a:r>
            <a:r>
              <a:rPr lang="nb-NO" sz="3000" dirty="0"/>
              <a:t> </a:t>
            </a:r>
            <a:r>
              <a:rPr lang="nb-NO" sz="3000" dirty="0" err="1"/>
              <a:t>Quality</a:t>
            </a:r>
            <a:r>
              <a:rPr lang="nb-NO" sz="3000" dirty="0"/>
              <a:t> Portal]</a:t>
            </a:r>
          </a:p>
        </p:txBody>
      </p:sp>
      <p:sp>
        <p:nvSpPr>
          <p:cNvPr id="3" name="Plassholder for innhold 2">
            <a:extLst>
              <a:ext uri="{FF2B5EF4-FFF2-40B4-BE49-F238E27FC236}">
                <a16:creationId xmlns:a16="http://schemas.microsoft.com/office/drawing/2014/main" id="{DBE534AF-DCD1-401B-91EE-A4281FDCD5A4}"/>
              </a:ext>
            </a:extLst>
          </p:cNvPr>
          <p:cNvSpPr>
            <a:spLocks noGrp="1"/>
          </p:cNvSpPr>
          <p:nvPr>
            <p:ph idx="1"/>
          </p:nvPr>
        </p:nvSpPr>
        <p:spPr/>
        <p:txBody>
          <a:bodyPr/>
          <a:lstStyle/>
          <a:p>
            <a:r>
              <a:rPr lang="en-US" sz="1800" dirty="0">
                <a:hlinkClick r:id="rId3"/>
              </a:rPr>
              <a:t>https://innsida.ntnu.no/studiekvalitetsportalen/</a:t>
            </a:r>
            <a:r>
              <a:rPr lang="en-US" sz="1800" dirty="0"/>
              <a:t> </a:t>
            </a:r>
          </a:p>
          <a:p>
            <a:r>
              <a:rPr lang="en-US" sz="1800" dirty="0"/>
              <a:t>Change to English interface if needed (1)</a:t>
            </a:r>
          </a:p>
          <a:p>
            <a:r>
              <a:rPr lang="en-US" sz="1800" dirty="0"/>
              <a:t>Click “Study </a:t>
            </a:r>
            <a:r>
              <a:rPr lang="en-US" sz="1800" dirty="0" err="1"/>
              <a:t>programme</a:t>
            </a:r>
            <a:r>
              <a:rPr lang="en-US" sz="1800" dirty="0"/>
              <a:t> reports” to access the search menu (2)</a:t>
            </a:r>
          </a:p>
        </p:txBody>
      </p:sp>
      <p:pic>
        <p:nvPicPr>
          <p:cNvPr id="6" name="Bilde 5" descr="Et bilde som inneholder tekst&#10;&#10;Automatisk generert beskrivelse">
            <a:extLst>
              <a:ext uri="{FF2B5EF4-FFF2-40B4-BE49-F238E27FC236}">
                <a16:creationId xmlns:a16="http://schemas.microsoft.com/office/drawing/2014/main" id="{14B10BC4-15CF-4B0D-9049-90A202DBA8E4}"/>
              </a:ext>
            </a:extLst>
          </p:cNvPr>
          <p:cNvPicPr>
            <a:picLocks noChangeAspect="1"/>
          </p:cNvPicPr>
          <p:nvPr/>
        </p:nvPicPr>
        <p:blipFill>
          <a:blip r:embed="rId4"/>
          <a:stretch>
            <a:fillRect/>
          </a:stretch>
        </p:blipFill>
        <p:spPr>
          <a:xfrm>
            <a:off x="0" y="2168811"/>
            <a:ext cx="9144000" cy="2618586"/>
          </a:xfrm>
          <a:prstGeom prst="rect">
            <a:avLst/>
          </a:prstGeom>
        </p:spPr>
      </p:pic>
    </p:spTree>
    <p:extLst>
      <p:ext uri="{BB962C8B-B14F-4D97-AF65-F5344CB8AC3E}">
        <p14:creationId xmlns:p14="http://schemas.microsoft.com/office/powerpoint/2010/main" val="219480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a:lstStyle/>
          <a:p>
            <a:r>
              <a:rPr lang="nb-NO" dirty="0"/>
              <a:t>Agenda</a:t>
            </a:r>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a:xfrm>
            <a:off x="285101" y="1218184"/>
            <a:ext cx="3846323" cy="3140253"/>
          </a:xfrm>
        </p:spPr>
        <p:txBody>
          <a:bodyPr vert="horz" lIns="90000" tIns="46800" rIns="90000" bIns="46800" rtlCol="0" anchor="t">
            <a:noAutofit/>
          </a:bodyPr>
          <a:lstStyle/>
          <a:p>
            <a:pPr>
              <a:buAutoNum type="arabicPeriod"/>
            </a:pPr>
            <a:r>
              <a:rPr lang="en-US" sz="1800" b="1" dirty="0"/>
              <a:t>Evaluating Study </a:t>
            </a:r>
            <a:r>
              <a:rPr lang="en-US" sz="1800" b="1" dirty="0" err="1"/>
              <a:t>Programmes</a:t>
            </a:r>
            <a:endParaRPr lang="en-US" sz="1800" b="1" dirty="0"/>
          </a:p>
          <a:p>
            <a:pPr lvl="1">
              <a:buFont typeface="Arial" panose="020B0604020202020204" pitchFamily="34" charset="0"/>
              <a:buChar char="•"/>
            </a:pPr>
            <a:r>
              <a:rPr lang="en-US" sz="1600" dirty="0"/>
              <a:t>Getting started</a:t>
            </a:r>
          </a:p>
          <a:p>
            <a:pPr lvl="1">
              <a:buFont typeface="Arial" panose="020B0604020202020204" pitchFamily="34" charset="0"/>
              <a:buChar char="•"/>
            </a:pPr>
            <a:r>
              <a:rPr lang="en-US" sz="1600" dirty="0"/>
              <a:t>How to use Teams</a:t>
            </a:r>
          </a:p>
          <a:p>
            <a:pPr lvl="1">
              <a:buFont typeface="Arial" panose="020B0604020202020204" pitchFamily="34" charset="0"/>
              <a:buChar char="•"/>
            </a:pPr>
            <a:r>
              <a:rPr lang="en-US" sz="1600" dirty="0"/>
              <a:t>Database/attachments</a:t>
            </a:r>
          </a:p>
          <a:p>
            <a:pPr lvl="1">
              <a:buFont typeface="Arial" panose="020B0604020202020204" pitchFamily="34" charset="0"/>
              <a:buChar char="•"/>
            </a:pPr>
            <a:r>
              <a:rPr lang="en-US" sz="1600" dirty="0"/>
              <a:t>Tasks</a:t>
            </a:r>
          </a:p>
          <a:p>
            <a:pPr lvl="1">
              <a:buFont typeface="Arial" panose="020B0604020202020204" pitchFamily="34" charset="0"/>
              <a:buChar char="•"/>
            </a:pPr>
            <a:r>
              <a:rPr lang="en-US" sz="1600" dirty="0"/>
              <a:t>Writing the report</a:t>
            </a:r>
          </a:p>
          <a:p>
            <a:pPr lvl="1">
              <a:buFont typeface="Arial" panose="020B0604020202020204" pitchFamily="34" charset="0"/>
              <a:buChar char="•"/>
            </a:pPr>
            <a:r>
              <a:rPr lang="en-US" sz="1600" dirty="0"/>
              <a:t>The report portal</a:t>
            </a:r>
          </a:p>
          <a:p>
            <a:pPr marL="0" indent="0">
              <a:buNone/>
            </a:pPr>
            <a:r>
              <a:rPr lang="en-US" sz="1400" dirty="0"/>
              <a:t>Break?</a:t>
            </a:r>
            <a:endParaRPr lang="en-US" sz="1800" dirty="0"/>
          </a:p>
        </p:txBody>
      </p:sp>
      <p:pic>
        <p:nvPicPr>
          <p:cNvPr id="7" name="Picture 7">
            <a:extLst>
              <a:ext uri="{FF2B5EF4-FFF2-40B4-BE49-F238E27FC236}">
                <a16:creationId xmlns:a16="http://schemas.microsoft.com/office/drawing/2014/main" id="{AAC9AA0A-98CD-4A06-92B1-853835F50E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3586" y="0"/>
            <a:ext cx="1590414" cy="1707356"/>
          </a:xfrm>
          <a:prstGeom prst="rect">
            <a:avLst/>
          </a:prstGeom>
        </p:spPr>
      </p:pic>
      <p:sp>
        <p:nvSpPr>
          <p:cNvPr id="4" name="TekstSylinder 3">
            <a:extLst>
              <a:ext uri="{FF2B5EF4-FFF2-40B4-BE49-F238E27FC236}">
                <a16:creationId xmlns:a16="http://schemas.microsoft.com/office/drawing/2014/main" id="{70BF4F9D-BAEE-496A-967D-FEB371791B9C}"/>
              </a:ext>
            </a:extLst>
          </p:cNvPr>
          <p:cNvSpPr txBox="1"/>
          <p:nvPr/>
        </p:nvSpPr>
        <p:spPr>
          <a:xfrm>
            <a:off x="4267204" y="1218184"/>
            <a:ext cx="4876796" cy="2862322"/>
          </a:xfrm>
          <a:prstGeom prst="rect">
            <a:avLst/>
          </a:prstGeom>
          <a:noFill/>
        </p:spPr>
        <p:txBody>
          <a:bodyPr wrap="square" lIns="91440" tIns="45720" rIns="91440" bIns="45720" rtlCol="0" anchor="t">
            <a:spAutoFit/>
          </a:bodyPr>
          <a:lstStyle/>
          <a:p>
            <a:r>
              <a:rPr lang="en-GB" b="1" dirty="0"/>
              <a:t>2. Revising Study Plans</a:t>
            </a:r>
          </a:p>
          <a:p>
            <a:pPr marL="742950" lvl="1" indent="-285750">
              <a:buFont typeface="Arial" panose="020B0604020202020204" pitchFamily="34" charset="0"/>
              <a:buChar char="•"/>
            </a:pPr>
            <a:r>
              <a:rPr lang="en-GB" sz="1600" dirty="0"/>
              <a:t>Information and content texts</a:t>
            </a:r>
          </a:p>
          <a:p>
            <a:pPr marL="742950" lvl="1" indent="-285750">
              <a:buFont typeface="Arial" panose="020B0604020202020204" pitchFamily="34" charset="0"/>
              <a:buChar char="•"/>
            </a:pPr>
            <a:r>
              <a:rPr lang="en-GB" sz="1600" dirty="0"/>
              <a:t>Significant changes</a:t>
            </a:r>
          </a:p>
          <a:p>
            <a:pPr marL="742950" lvl="1" indent="-285750">
              <a:buFont typeface="Arial" panose="020B0604020202020204" pitchFamily="34" charset="0"/>
              <a:buChar char="•"/>
            </a:pPr>
            <a:r>
              <a:rPr lang="en-GB" sz="1600" dirty="0"/>
              <a:t>Tasks</a:t>
            </a:r>
          </a:p>
          <a:p>
            <a:r>
              <a:rPr lang="en-GB" sz="1400" dirty="0"/>
              <a:t>Break?</a:t>
            </a:r>
          </a:p>
          <a:p>
            <a:endParaRPr lang="en-GB" sz="1600" dirty="0"/>
          </a:p>
          <a:p>
            <a:r>
              <a:rPr lang="en-GB" b="1" dirty="0"/>
              <a:t>3. Tool for Study Programme Components</a:t>
            </a:r>
          </a:p>
          <a:p>
            <a:pPr marL="742950" lvl="1" indent="-285750">
              <a:buFont typeface="Arial" panose="020B0604020202020204" pitchFamily="34" charset="0"/>
              <a:buChar char="•"/>
            </a:pPr>
            <a:r>
              <a:rPr lang="en-GB" sz="1600" dirty="0"/>
              <a:t>How to navigate</a:t>
            </a:r>
          </a:p>
          <a:p>
            <a:pPr marL="742950" lvl="1" indent="-285750">
              <a:buFont typeface="Arial" panose="020B0604020202020204" pitchFamily="34" charset="0"/>
              <a:buChar char="•"/>
            </a:pPr>
            <a:r>
              <a:rPr lang="en-GB" sz="1600" dirty="0"/>
              <a:t>Editing paths</a:t>
            </a:r>
          </a:p>
          <a:p>
            <a:pPr marL="742950" lvl="1" indent="-285750">
              <a:buFont typeface="Arial" panose="020B0604020202020204" pitchFamily="34" charset="0"/>
              <a:buChar char="•"/>
            </a:pPr>
            <a:r>
              <a:rPr lang="en-GB" sz="1600" dirty="0"/>
              <a:t>Editing course groups</a:t>
            </a:r>
            <a:endParaRPr lang="en-GB" sz="1400" dirty="0"/>
          </a:p>
          <a:p>
            <a:r>
              <a:rPr lang="en-GB" b="1" dirty="0"/>
              <a:t>	</a:t>
            </a:r>
          </a:p>
        </p:txBody>
      </p:sp>
    </p:spTree>
    <p:extLst>
      <p:ext uri="{BB962C8B-B14F-4D97-AF65-F5344CB8AC3E}">
        <p14:creationId xmlns:p14="http://schemas.microsoft.com/office/powerpoint/2010/main" val="1963491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AAD59621-7DCC-4B93-93FD-53617C953007}"/>
              </a:ext>
            </a:extLst>
          </p:cNvPr>
          <p:cNvSpPr>
            <a:spLocks noGrp="1"/>
          </p:cNvSpPr>
          <p:nvPr>
            <p:ph type="title"/>
          </p:nvPr>
        </p:nvSpPr>
        <p:spPr>
          <a:xfrm>
            <a:off x="301385" y="298339"/>
            <a:ext cx="8418747" cy="586957"/>
          </a:xfrm>
        </p:spPr>
        <p:txBody>
          <a:bodyPr/>
          <a:lstStyle/>
          <a:p>
            <a:r>
              <a:rPr lang="nb-NO" sz="3200" dirty="0" err="1"/>
              <a:t>Study</a:t>
            </a:r>
            <a:r>
              <a:rPr lang="nb-NO" sz="3200" dirty="0"/>
              <a:t> </a:t>
            </a:r>
            <a:r>
              <a:rPr lang="nb-NO" sz="3200" dirty="0" err="1"/>
              <a:t>Programme</a:t>
            </a:r>
            <a:r>
              <a:rPr lang="nb-NO" sz="3200" dirty="0"/>
              <a:t> Reports</a:t>
            </a:r>
          </a:p>
        </p:txBody>
      </p:sp>
      <p:sp>
        <p:nvSpPr>
          <p:cNvPr id="7" name="Plassholder for innhold 2">
            <a:extLst>
              <a:ext uri="{FF2B5EF4-FFF2-40B4-BE49-F238E27FC236}">
                <a16:creationId xmlns:a16="http://schemas.microsoft.com/office/drawing/2014/main" id="{22738E5A-CECF-4494-BB0E-47924F4DC51C}"/>
              </a:ext>
            </a:extLst>
          </p:cNvPr>
          <p:cNvSpPr txBox="1">
            <a:spLocks/>
          </p:cNvSpPr>
          <p:nvPr/>
        </p:nvSpPr>
        <p:spPr>
          <a:xfrm>
            <a:off x="5722026" y="1248331"/>
            <a:ext cx="2707689" cy="1585485"/>
          </a:xfrm>
          <a:prstGeom prst="rect">
            <a:avLst/>
          </a:prstGeom>
        </p:spPr>
        <p:txBody>
          <a:bodyPr vert="horz" lIns="90000" tIns="46800" rIns="90000" bIns="4680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Use the search bar</a:t>
            </a:r>
          </a:p>
          <a:p>
            <a:r>
              <a:rPr lang="en-US" sz="1800" dirty="0"/>
              <a:t>Scroll through the list</a:t>
            </a:r>
          </a:p>
          <a:p>
            <a:r>
              <a:rPr lang="en-US" sz="1800" dirty="0"/>
              <a:t>Filter reports by faculty</a:t>
            </a:r>
          </a:p>
        </p:txBody>
      </p:sp>
      <p:pic>
        <p:nvPicPr>
          <p:cNvPr id="5" name="Picture 7">
            <a:extLst>
              <a:ext uri="{FF2B5EF4-FFF2-40B4-BE49-F238E27FC236}">
                <a16:creationId xmlns:a16="http://schemas.microsoft.com/office/drawing/2014/main" id="{D21AC073-D198-4ABA-A630-F0323B3E2AE8}"/>
              </a:ext>
            </a:extLst>
          </p:cNvPr>
          <p:cNvPicPr>
            <a:picLocks noGrp="1" noChangeAspect="1"/>
          </p:cNvPicPr>
          <p:nvPr>
            <p:ph idx="1"/>
          </p:nvPr>
        </p:nvPicPr>
        <p:blipFill>
          <a:blip r:embed="rId3"/>
          <a:stretch>
            <a:fillRect/>
          </a:stretch>
        </p:blipFill>
        <p:spPr>
          <a:xfrm>
            <a:off x="301385" y="1026929"/>
            <a:ext cx="4770816" cy="3613774"/>
          </a:xfrm>
        </p:spPr>
      </p:pic>
    </p:spTree>
    <p:extLst>
      <p:ext uri="{BB962C8B-B14F-4D97-AF65-F5344CB8AC3E}">
        <p14:creationId xmlns:p14="http://schemas.microsoft.com/office/powerpoint/2010/main" val="235783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C4C9B71F-D8B5-48E6-992C-304D9C92BDEF}"/>
              </a:ext>
            </a:extLst>
          </p:cNvPr>
          <p:cNvSpPr>
            <a:spLocks noGrp="1"/>
          </p:cNvSpPr>
          <p:nvPr>
            <p:ph type="title"/>
          </p:nvPr>
        </p:nvSpPr>
        <p:spPr>
          <a:xfrm>
            <a:off x="301385" y="298339"/>
            <a:ext cx="8418747" cy="586957"/>
          </a:xfrm>
        </p:spPr>
        <p:txBody>
          <a:bodyPr/>
          <a:lstStyle/>
          <a:p>
            <a:r>
              <a:rPr lang="en-US" sz="3200" dirty="0"/>
              <a:t>Study </a:t>
            </a:r>
            <a:r>
              <a:rPr lang="en-US" sz="3200" dirty="0" err="1"/>
              <a:t>Programme</a:t>
            </a:r>
            <a:r>
              <a:rPr lang="en-US" sz="3200" dirty="0"/>
              <a:t> Reports</a:t>
            </a:r>
          </a:p>
        </p:txBody>
      </p:sp>
      <p:sp>
        <p:nvSpPr>
          <p:cNvPr id="7" name="TekstSylinder 6">
            <a:extLst>
              <a:ext uri="{FF2B5EF4-FFF2-40B4-BE49-F238E27FC236}">
                <a16:creationId xmlns:a16="http://schemas.microsoft.com/office/drawing/2014/main" id="{E03AECF7-799B-41CB-899A-B2C185A42DB3}"/>
              </a:ext>
            </a:extLst>
          </p:cNvPr>
          <p:cNvSpPr txBox="1"/>
          <p:nvPr/>
        </p:nvSpPr>
        <p:spPr>
          <a:xfrm>
            <a:off x="5928628" y="911996"/>
            <a:ext cx="3215372" cy="255454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t>On the right side:</a:t>
            </a:r>
            <a:endParaRPr lang="en-US" sz="1600" dirty="0">
              <a:cs typeface="Arial"/>
            </a:endParaRPr>
          </a:p>
          <a:p>
            <a:pPr marL="742950" lvl="1" indent="-285750">
              <a:buFontTx/>
              <a:buChar char="-"/>
            </a:pPr>
            <a:r>
              <a:rPr lang="en-US" sz="1600" dirty="0"/>
              <a:t>Information about the study </a:t>
            </a:r>
            <a:r>
              <a:rPr lang="en-US" sz="1600" dirty="0" err="1"/>
              <a:t>programme</a:t>
            </a:r>
            <a:endParaRPr lang="en-US" sz="1600" dirty="0">
              <a:cs typeface="Arial"/>
            </a:endParaRPr>
          </a:p>
          <a:p>
            <a:pPr marL="742950" lvl="1" indent="-285750">
              <a:buFontTx/>
              <a:buChar char="-"/>
            </a:pPr>
            <a:r>
              <a:rPr lang="en-US" sz="1600" dirty="0"/>
              <a:t>Contact information</a:t>
            </a:r>
          </a:p>
          <a:p>
            <a:pPr marL="742950" lvl="1" indent="-285750">
              <a:buFontTx/>
              <a:buChar char="-"/>
            </a:pPr>
            <a:r>
              <a:rPr lang="en-US" sz="1600" dirty="0">
                <a:cs typeface="Arial"/>
              </a:rPr>
              <a:t>Database attachments and links</a:t>
            </a:r>
          </a:p>
          <a:p>
            <a:endParaRPr lang="en-US" sz="1600" dirty="0">
              <a:cs typeface="Arial"/>
            </a:endParaRPr>
          </a:p>
          <a:p>
            <a:pPr marL="285750" indent="-285750">
              <a:buFont typeface="Arial" panose="020B0604020202020204" pitchFamily="34" charset="0"/>
              <a:buChar char="•"/>
            </a:pPr>
            <a:r>
              <a:rPr lang="en-US" sz="1600" dirty="0"/>
              <a:t>On the left side:</a:t>
            </a:r>
            <a:endParaRPr lang="en-US" sz="1600" dirty="0">
              <a:cs typeface="Arial"/>
            </a:endParaRPr>
          </a:p>
          <a:p>
            <a:pPr marL="742950" lvl="1" indent="-285750">
              <a:buFontTx/>
              <a:buChar char="-"/>
            </a:pPr>
            <a:r>
              <a:rPr lang="en-US" sz="1600" dirty="0">
                <a:cs typeface="Arial"/>
              </a:rPr>
              <a:t>The report text as filled in the template boxes</a:t>
            </a:r>
          </a:p>
        </p:txBody>
      </p:sp>
      <p:pic>
        <p:nvPicPr>
          <p:cNvPr id="13" name="Picture 13" descr="Graphical user interface, text, application, email&#10;&#10;Description automatically generated">
            <a:extLst>
              <a:ext uri="{FF2B5EF4-FFF2-40B4-BE49-F238E27FC236}">
                <a16:creationId xmlns:a16="http://schemas.microsoft.com/office/drawing/2014/main" id="{5E3E370B-6D32-4FC2-BA9C-BF79B2DFCBF9}"/>
              </a:ext>
            </a:extLst>
          </p:cNvPr>
          <p:cNvPicPr>
            <a:picLocks noGrp="1" noChangeAspect="1"/>
          </p:cNvPicPr>
          <p:nvPr>
            <p:ph idx="1"/>
          </p:nvPr>
        </p:nvPicPr>
        <p:blipFill>
          <a:blip r:embed="rId3"/>
          <a:stretch>
            <a:fillRect/>
          </a:stretch>
        </p:blipFill>
        <p:spPr>
          <a:xfrm>
            <a:off x="301385" y="1010630"/>
            <a:ext cx="5627243" cy="3666357"/>
          </a:xfrm>
        </p:spPr>
      </p:pic>
    </p:spTree>
    <p:extLst>
      <p:ext uri="{BB962C8B-B14F-4D97-AF65-F5344CB8AC3E}">
        <p14:creationId xmlns:p14="http://schemas.microsoft.com/office/powerpoint/2010/main" val="365036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E0D9-1CF3-4796-93AC-42084D5139D4}"/>
              </a:ext>
            </a:extLst>
          </p:cNvPr>
          <p:cNvSpPr>
            <a:spLocks noGrp="1"/>
          </p:cNvSpPr>
          <p:nvPr>
            <p:ph type="title"/>
          </p:nvPr>
        </p:nvSpPr>
        <p:spPr>
          <a:xfrm>
            <a:off x="1049377" y="2071670"/>
            <a:ext cx="5077103" cy="648512"/>
          </a:xfrm>
        </p:spPr>
        <p:txBody>
          <a:bodyPr/>
          <a:lstStyle/>
          <a:p>
            <a:r>
              <a:rPr lang="en-US" dirty="0"/>
              <a:t>Revise Study Plans</a:t>
            </a:r>
          </a:p>
        </p:txBody>
      </p:sp>
      <p:sp>
        <p:nvSpPr>
          <p:cNvPr id="4" name="TekstSylinder 3">
            <a:extLst>
              <a:ext uri="{FF2B5EF4-FFF2-40B4-BE49-F238E27FC236}">
                <a16:creationId xmlns:a16="http://schemas.microsoft.com/office/drawing/2014/main" id="{42E2F6A5-965F-45EB-A484-C79DE59F6A79}"/>
              </a:ext>
            </a:extLst>
          </p:cNvPr>
          <p:cNvSpPr txBox="1"/>
          <p:nvPr/>
        </p:nvSpPr>
        <p:spPr>
          <a:xfrm>
            <a:off x="4372495" y="3432848"/>
            <a:ext cx="4515888" cy="461665"/>
          </a:xfrm>
          <a:prstGeom prst="rect">
            <a:avLst/>
          </a:prstGeom>
          <a:noFill/>
        </p:spPr>
        <p:txBody>
          <a:bodyPr wrap="square">
            <a:spAutoFit/>
          </a:bodyPr>
          <a:lstStyle/>
          <a:p>
            <a:r>
              <a:rPr lang="en-US" sz="1200" dirty="0"/>
              <a:t>This part of the course builds on information from the wiki </a:t>
            </a:r>
            <a:r>
              <a:rPr lang="en-US" sz="1200" dirty="0">
                <a:hlinkClick r:id="rId3"/>
              </a:rPr>
              <a:t>KASPER – Revise study plan</a:t>
            </a:r>
            <a:endParaRPr lang="en-US" sz="1200" dirty="0"/>
          </a:p>
        </p:txBody>
      </p:sp>
    </p:spTree>
    <p:extLst>
      <p:ext uri="{BB962C8B-B14F-4D97-AF65-F5344CB8AC3E}">
        <p14:creationId xmlns:p14="http://schemas.microsoft.com/office/powerpoint/2010/main" val="267348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en-US" sz="3200" dirty="0"/>
              <a:t>Study Plan Revision</a:t>
            </a:r>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a:xfrm>
            <a:off x="302131" y="1254200"/>
            <a:ext cx="8747555" cy="2127629"/>
          </a:xfrm>
        </p:spPr>
        <p:txBody>
          <a:bodyPr vert="horz" lIns="90000" tIns="46800" rIns="90000" bIns="46800" rtlCol="0" anchor="t">
            <a:noAutofit/>
          </a:bodyPr>
          <a:lstStyle/>
          <a:p>
            <a:r>
              <a:rPr lang="en-US" dirty="0"/>
              <a:t>The study </a:t>
            </a:r>
            <a:r>
              <a:rPr lang="en-US" dirty="0" err="1"/>
              <a:t>programme</a:t>
            </a:r>
            <a:r>
              <a:rPr lang="en-US" dirty="0"/>
              <a:t> coordinator is responsible for revisions and works with the study </a:t>
            </a:r>
            <a:r>
              <a:rPr lang="en-US" dirty="0" err="1"/>
              <a:t>programme</a:t>
            </a:r>
            <a:r>
              <a:rPr lang="en-US" dirty="0"/>
              <a:t> council and other contributors</a:t>
            </a:r>
          </a:p>
          <a:p>
            <a:r>
              <a:rPr lang="en-US" dirty="0"/>
              <a:t>The revision is made each year based on an evaluation from the previous academic year</a:t>
            </a:r>
          </a:p>
        </p:txBody>
      </p:sp>
      <p:pic>
        <p:nvPicPr>
          <p:cNvPr id="6" name="Bilde 5">
            <a:extLst>
              <a:ext uri="{FF2B5EF4-FFF2-40B4-BE49-F238E27FC236}">
                <a16:creationId xmlns:a16="http://schemas.microsoft.com/office/drawing/2014/main" id="{AE26B9B1-3B3B-4D1B-9CC6-F362CE4F3454}"/>
              </a:ext>
            </a:extLst>
          </p:cNvPr>
          <p:cNvPicPr>
            <a:picLocks noChangeAspect="1"/>
          </p:cNvPicPr>
          <p:nvPr/>
        </p:nvPicPr>
        <p:blipFill>
          <a:blip r:embed="rId3"/>
          <a:stretch>
            <a:fillRect/>
          </a:stretch>
        </p:blipFill>
        <p:spPr>
          <a:xfrm>
            <a:off x="2312855" y="3471219"/>
            <a:ext cx="4518289" cy="782011"/>
          </a:xfrm>
          <a:prstGeom prst="rect">
            <a:avLst/>
          </a:prstGeom>
        </p:spPr>
      </p:pic>
    </p:spTree>
    <p:extLst>
      <p:ext uri="{BB962C8B-B14F-4D97-AF65-F5344CB8AC3E}">
        <p14:creationId xmlns:p14="http://schemas.microsoft.com/office/powerpoint/2010/main" val="37803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2C0D5D-6942-4B14-AC0D-EC42FDF530B6}"/>
              </a:ext>
            </a:extLst>
          </p:cNvPr>
          <p:cNvSpPr txBox="1"/>
          <p:nvPr/>
        </p:nvSpPr>
        <p:spPr>
          <a:xfrm>
            <a:off x="3889056" y="1023966"/>
            <a:ext cx="495355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t>Click “</a:t>
            </a:r>
            <a:r>
              <a:rPr lang="en-US" sz="1600" dirty="0" err="1"/>
              <a:t>Revidere</a:t>
            </a:r>
            <a:r>
              <a:rPr lang="en-US" sz="1600" dirty="0"/>
              <a:t> </a:t>
            </a:r>
            <a:r>
              <a:rPr lang="en-US" sz="1600" dirty="0" err="1"/>
              <a:t>studieplan</a:t>
            </a:r>
            <a:r>
              <a:rPr lang="en-US" sz="1600" dirty="0"/>
              <a:t>” [Revise study plan]</a:t>
            </a:r>
            <a:r>
              <a:rPr lang="en-US" sz="1600" b="1" dirty="0"/>
              <a:t> </a:t>
            </a:r>
            <a:r>
              <a:rPr lang="en-US" sz="1600" dirty="0"/>
              <a:t>under “</a:t>
            </a:r>
            <a:r>
              <a:rPr lang="en-US" sz="1600" dirty="0" err="1"/>
              <a:t>Verktøy</a:t>
            </a:r>
            <a:r>
              <a:rPr lang="en-US" sz="1600" dirty="0"/>
              <a:t> for </a:t>
            </a:r>
            <a:r>
              <a:rPr lang="en-US" sz="1600" dirty="0" err="1"/>
              <a:t>studieprogramarbeid</a:t>
            </a:r>
            <a:r>
              <a:rPr lang="en-US" sz="1600" dirty="0"/>
              <a:t>” [Study </a:t>
            </a:r>
            <a:r>
              <a:rPr lang="en-US" sz="1600" dirty="0" err="1"/>
              <a:t>Programme</a:t>
            </a:r>
            <a:r>
              <a:rPr lang="en-US" sz="1600" dirty="0"/>
              <a:t> Tools]</a:t>
            </a:r>
          </a:p>
          <a:p>
            <a:pPr marL="285750" indent="-285750">
              <a:buFont typeface="Arial" panose="020B0604020202020204" pitchFamily="34" charset="0"/>
              <a:buChar char="•"/>
            </a:pPr>
            <a:r>
              <a:rPr lang="en-US" sz="1600" dirty="0">
                <a:cs typeface="Arial"/>
              </a:rPr>
              <a:t>Click the study plan you wish to revise. </a:t>
            </a:r>
          </a:p>
          <a:p>
            <a:pPr marL="285750" indent="-285750">
              <a:buFont typeface="Arial" panose="020B0604020202020204" pitchFamily="34" charset="0"/>
              <a:buChar char="•"/>
            </a:pPr>
            <a:r>
              <a:rPr lang="en-US" sz="1600" dirty="0">
                <a:cs typeface="Arial"/>
              </a:rPr>
              <a:t>The status "</a:t>
            </a:r>
            <a:r>
              <a:rPr lang="en-US" sz="1600" dirty="0" err="1">
                <a:cs typeface="Arial"/>
              </a:rPr>
              <a:t>Til</a:t>
            </a:r>
            <a:r>
              <a:rPr lang="en-US" sz="1600" dirty="0">
                <a:cs typeface="Arial"/>
              </a:rPr>
              <a:t> </a:t>
            </a:r>
            <a:r>
              <a:rPr lang="en-US" sz="1600" dirty="0" err="1">
                <a:cs typeface="Arial"/>
              </a:rPr>
              <a:t>revisjon</a:t>
            </a:r>
            <a:r>
              <a:rPr lang="en-US" sz="1600" dirty="0">
                <a:cs typeface="Arial"/>
              </a:rPr>
              <a:t>" means that the administrative preparation is completed, and the study plan is ready for revision.</a:t>
            </a:r>
            <a:endParaRPr lang="en-US" sz="1600" dirty="0"/>
          </a:p>
        </p:txBody>
      </p:sp>
      <p:sp>
        <p:nvSpPr>
          <p:cNvPr id="4" name="Tittel 3">
            <a:extLst>
              <a:ext uri="{FF2B5EF4-FFF2-40B4-BE49-F238E27FC236}">
                <a16:creationId xmlns:a16="http://schemas.microsoft.com/office/drawing/2014/main" id="{D0C37E08-FAE2-4E94-8570-A5DD24B391D2}"/>
              </a:ext>
            </a:extLst>
          </p:cNvPr>
          <p:cNvSpPr>
            <a:spLocks noGrp="1"/>
          </p:cNvSpPr>
          <p:nvPr>
            <p:ph type="title"/>
          </p:nvPr>
        </p:nvSpPr>
        <p:spPr>
          <a:xfrm>
            <a:off x="301385" y="298339"/>
            <a:ext cx="8418747" cy="586957"/>
          </a:xfrm>
        </p:spPr>
        <p:txBody>
          <a:bodyPr/>
          <a:lstStyle/>
          <a:p>
            <a:r>
              <a:rPr lang="en-US" sz="3200" dirty="0"/>
              <a:t>Study Plan Revision</a:t>
            </a:r>
          </a:p>
        </p:txBody>
      </p:sp>
      <p:pic>
        <p:nvPicPr>
          <p:cNvPr id="5" name="Bilde 4" descr="Et bilde som inneholder tekst&#10;&#10;Automatisk generert beskrivelse">
            <a:extLst>
              <a:ext uri="{FF2B5EF4-FFF2-40B4-BE49-F238E27FC236}">
                <a16:creationId xmlns:a16="http://schemas.microsoft.com/office/drawing/2014/main" id="{694BAE0E-E700-4B05-B458-F0748916410A}"/>
              </a:ext>
            </a:extLst>
          </p:cNvPr>
          <p:cNvPicPr>
            <a:picLocks noChangeAspect="1"/>
          </p:cNvPicPr>
          <p:nvPr/>
        </p:nvPicPr>
        <p:blipFill rotWithShape="1">
          <a:blip r:embed="rId3"/>
          <a:srcRect b="7741"/>
          <a:stretch/>
        </p:blipFill>
        <p:spPr>
          <a:xfrm>
            <a:off x="1506327" y="3305493"/>
            <a:ext cx="5722162" cy="1471459"/>
          </a:xfrm>
          <a:prstGeom prst="rect">
            <a:avLst/>
          </a:prstGeom>
        </p:spPr>
      </p:pic>
      <p:pic>
        <p:nvPicPr>
          <p:cNvPr id="6" name="Bilde 5" descr="Et bilde som inneholder tekst&#10;&#10;Automatisk generert beskrivelse">
            <a:extLst>
              <a:ext uri="{FF2B5EF4-FFF2-40B4-BE49-F238E27FC236}">
                <a16:creationId xmlns:a16="http://schemas.microsoft.com/office/drawing/2014/main" id="{5CC47480-70A8-4480-8EFA-D2168F9F1C4A}"/>
              </a:ext>
            </a:extLst>
          </p:cNvPr>
          <p:cNvPicPr>
            <a:picLocks noChangeAspect="1"/>
          </p:cNvPicPr>
          <p:nvPr/>
        </p:nvPicPr>
        <p:blipFill rotWithShape="1">
          <a:blip r:embed="rId4"/>
          <a:srcRect l="2117" r="2980"/>
          <a:stretch/>
        </p:blipFill>
        <p:spPr>
          <a:xfrm>
            <a:off x="301385" y="1023966"/>
            <a:ext cx="3452650" cy="2142857"/>
          </a:xfrm>
          <a:prstGeom prst="rect">
            <a:avLst/>
          </a:prstGeom>
        </p:spPr>
      </p:pic>
    </p:spTree>
    <p:extLst>
      <p:ext uri="{BB962C8B-B14F-4D97-AF65-F5344CB8AC3E}">
        <p14:creationId xmlns:p14="http://schemas.microsoft.com/office/powerpoint/2010/main" val="63326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02024AC-D3AC-47FE-8E68-8AA753F84B72}"/>
              </a:ext>
            </a:extLst>
          </p:cNvPr>
          <p:cNvSpPr>
            <a:spLocks noGrp="1"/>
          </p:cNvSpPr>
          <p:nvPr>
            <p:ph type="title"/>
          </p:nvPr>
        </p:nvSpPr>
        <p:spPr>
          <a:xfrm>
            <a:off x="301385" y="298339"/>
            <a:ext cx="8418747" cy="586957"/>
          </a:xfrm>
        </p:spPr>
        <p:txBody>
          <a:bodyPr/>
          <a:lstStyle/>
          <a:p>
            <a:r>
              <a:rPr lang="en-US" sz="3200" dirty="0"/>
              <a:t>Revision Workspace</a:t>
            </a:r>
          </a:p>
        </p:txBody>
      </p:sp>
      <p:sp>
        <p:nvSpPr>
          <p:cNvPr id="3" name="TextBox 2">
            <a:extLst>
              <a:ext uri="{FF2B5EF4-FFF2-40B4-BE49-F238E27FC236}">
                <a16:creationId xmlns:a16="http://schemas.microsoft.com/office/drawing/2014/main" id="{F92A3AC2-20C7-4E2E-AAEA-CA22DAA6E823}"/>
              </a:ext>
            </a:extLst>
          </p:cNvPr>
          <p:cNvSpPr txBox="1"/>
          <p:nvPr/>
        </p:nvSpPr>
        <p:spPr>
          <a:xfrm>
            <a:off x="457201" y="1076326"/>
            <a:ext cx="3373197" cy="351829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spcBef>
                <a:spcPct val="20000"/>
              </a:spcBef>
              <a:buFont typeface="Arial"/>
              <a:buChar char="•"/>
            </a:pPr>
            <a:endParaRPr lang="nb-NO" kern="1200" dirty="0">
              <a:latin typeface="Arial"/>
              <a:cs typeface="Arial"/>
            </a:endParaRPr>
          </a:p>
        </p:txBody>
      </p:sp>
      <p:sp>
        <p:nvSpPr>
          <p:cNvPr id="12" name="TekstSylinder 11">
            <a:extLst>
              <a:ext uri="{FF2B5EF4-FFF2-40B4-BE49-F238E27FC236}">
                <a16:creationId xmlns:a16="http://schemas.microsoft.com/office/drawing/2014/main" id="{C738D604-E92F-4508-AB47-A2E9FD6B6386}"/>
              </a:ext>
            </a:extLst>
          </p:cNvPr>
          <p:cNvSpPr txBox="1"/>
          <p:nvPr/>
        </p:nvSpPr>
        <p:spPr>
          <a:xfrm>
            <a:off x="241638" y="942648"/>
            <a:ext cx="3373196"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Information about the study </a:t>
            </a:r>
            <a:r>
              <a:rPr lang="en-US" sz="1600" dirty="0" err="1"/>
              <a:t>programme</a:t>
            </a:r>
            <a:r>
              <a:rPr lang="en-US" sz="1600" dirty="0"/>
              <a:t>, study </a:t>
            </a:r>
            <a:r>
              <a:rPr lang="en-US" sz="1600" dirty="0" err="1"/>
              <a:t>programme</a:t>
            </a:r>
            <a:r>
              <a:rPr lang="en-US" sz="1600" dirty="0"/>
              <a:t> components, and study plan contents (1)</a:t>
            </a:r>
          </a:p>
          <a:p>
            <a:pPr marL="285750" indent="-285750">
              <a:buFont typeface="Arial" panose="020B0604020202020204" pitchFamily="34" charset="0"/>
              <a:buChar char="•"/>
            </a:pPr>
            <a:r>
              <a:rPr lang="en-US" sz="1600" dirty="0"/>
              <a:t>“</a:t>
            </a:r>
            <a:r>
              <a:rPr lang="en-US" sz="1600" dirty="0" err="1"/>
              <a:t>Vesentlige</a:t>
            </a:r>
            <a:r>
              <a:rPr lang="en-US" sz="1600" dirty="0"/>
              <a:t> </a:t>
            </a:r>
            <a:r>
              <a:rPr lang="en-US" sz="1600" dirty="0" err="1"/>
              <a:t>endringer</a:t>
            </a:r>
            <a:r>
              <a:rPr lang="en-US" sz="1600" dirty="0"/>
              <a:t>” [Significant changes] (2): a summary of the most important changes being made</a:t>
            </a:r>
          </a:p>
          <a:p>
            <a:pPr marL="285750" indent="-285750">
              <a:buFont typeface="Arial" panose="020B0604020202020204" pitchFamily="34" charset="0"/>
              <a:buChar char="•"/>
            </a:pPr>
            <a:r>
              <a:rPr lang="en-US" sz="1600" dirty="0"/>
              <a:t>“</a:t>
            </a:r>
            <a:r>
              <a:rPr lang="en-US" sz="1600" dirty="0" err="1"/>
              <a:t>Oppgaver</a:t>
            </a:r>
            <a:r>
              <a:rPr lang="en-US" sz="1600" dirty="0"/>
              <a:t> </a:t>
            </a:r>
            <a:r>
              <a:rPr lang="en-US" sz="1600" dirty="0" err="1"/>
              <a:t>som</a:t>
            </a:r>
            <a:r>
              <a:rPr lang="en-US" sz="1600" dirty="0"/>
              <a:t> </a:t>
            </a:r>
            <a:r>
              <a:rPr lang="en-US" sz="1600" dirty="0" err="1"/>
              <a:t>tilhører</a:t>
            </a:r>
            <a:r>
              <a:rPr lang="en-US" sz="1600" dirty="0"/>
              <a:t> den </a:t>
            </a:r>
            <a:r>
              <a:rPr lang="en-US" sz="1600" dirty="0" err="1"/>
              <a:t>revisjonen</a:t>
            </a:r>
            <a:r>
              <a:rPr lang="en-US" sz="1600" dirty="0"/>
              <a:t>” [Revision tasks] (3): The study </a:t>
            </a:r>
            <a:r>
              <a:rPr lang="en-US" sz="1600" dirty="0" err="1"/>
              <a:t>programmes</a:t>
            </a:r>
            <a:r>
              <a:rPr lang="en-US" sz="1600" dirty="0"/>
              <a:t> follow-up plan</a:t>
            </a:r>
          </a:p>
          <a:p>
            <a:pPr marL="285750" indent="-285750">
              <a:buFont typeface="Arial" panose="020B0604020202020204" pitchFamily="34" charset="0"/>
              <a:buChar char="•"/>
            </a:pPr>
            <a:r>
              <a:rPr lang="en-US" sz="1600" dirty="0"/>
              <a:t>The arrows at the bottom show you how far the revision process has come</a:t>
            </a:r>
          </a:p>
        </p:txBody>
      </p:sp>
      <p:pic>
        <p:nvPicPr>
          <p:cNvPr id="8" name="Bilde 7" descr="Et bilde som inneholder tekst&#10;&#10;Automatisk generert beskrivelse">
            <a:extLst>
              <a:ext uri="{FF2B5EF4-FFF2-40B4-BE49-F238E27FC236}">
                <a16:creationId xmlns:a16="http://schemas.microsoft.com/office/drawing/2014/main" id="{6297D172-78A5-437D-9BCC-A78117EC4856}"/>
              </a:ext>
            </a:extLst>
          </p:cNvPr>
          <p:cNvPicPr>
            <a:picLocks noChangeAspect="1"/>
          </p:cNvPicPr>
          <p:nvPr/>
        </p:nvPicPr>
        <p:blipFill>
          <a:blip r:embed="rId3"/>
          <a:stretch>
            <a:fillRect/>
          </a:stretch>
        </p:blipFill>
        <p:spPr>
          <a:xfrm>
            <a:off x="3622091" y="1209536"/>
            <a:ext cx="2847230" cy="3182895"/>
          </a:xfrm>
          <a:prstGeom prst="rect">
            <a:avLst/>
          </a:prstGeom>
        </p:spPr>
      </p:pic>
      <p:pic>
        <p:nvPicPr>
          <p:cNvPr id="9" name="Bilde 8" descr="Et bilde som inneholder tekst&#10;&#10;Automatisk generert beskrivelse">
            <a:extLst>
              <a:ext uri="{FF2B5EF4-FFF2-40B4-BE49-F238E27FC236}">
                <a16:creationId xmlns:a16="http://schemas.microsoft.com/office/drawing/2014/main" id="{95124D5B-B47D-4E3E-B60D-860B6D71D55B}"/>
              </a:ext>
            </a:extLst>
          </p:cNvPr>
          <p:cNvPicPr>
            <a:picLocks noChangeAspect="1"/>
          </p:cNvPicPr>
          <p:nvPr/>
        </p:nvPicPr>
        <p:blipFill rotWithShape="1">
          <a:blip r:embed="rId4"/>
          <a:srcRect l="4818" r="9360"/>
          <a:stretch/>
        </p:blipFill>
        <p:spPr>
          <a:xfrm>
            <a:off x="6469321" y="1209536"/>
            <a:ext cx="2594919" cy="2828667"/>
          </a:xfrm>
          <a:prstGeom prst="rect">
            <a:avLst/>
          </a:prstGeom>
        </p:spPr>
      </p:pic>
    </p:spTree>
    <p:extLst>
      <p:ext uri="{BB962C8B-B14F-4D97-AF65-F5344CB8AC3E}">
        <p14:creationId xmlns:p14="http://schemas.microsoft.com/office/powerpoint/2010/main" val="298189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vert="horz" lIns="91440" tIns="45720" rIns="91440" bIns="45720" rtlCol="0" anchor="t" anchorCtr="0">
            <a:normAutofit/>
          </a:bodyPr>
          <a:lstStyle/>
          <a:p>
            <a:r>
              <a:rPr lang="en-US" sz="3100" dirty="0"/>
              <a:t>1. Study Plan Contents</a:t>
            </a:r>
            <a:endParaRPr lang="en-US" sz="3100" b="1" i="0" kern="1200" dirty="0">
              <a:latin typeface="Arial"/>
              <a:cs typeface="Arial"/>
            </a:endParaRPr>
          </a:p>
        </p:txBody>
      </p:sp>
      <p:pic>
        <p:nvPicPr>
          <p:cNvPr id="5" name="Bilde 4" descr="Et bilde som inneholder tekst&#10;&#10;Automatisk generert beskrivelse">
            <a:extLst>
              <a:ext uri="{FF2B5EF4-FFF2-40B4-BE49-F238E27FC236}">
                <a16:creationId xmlns:a16="http://schemas.microsoft.com/office/drawing/2014/main" id="{D85DFA4D-A1B3-4264-8160-180289B47C98}"/>
              </a:ext>
            </a:extLst>
          </p:cNvPr>
          <p:cNvPicPr>
            <a:picLocks noChangeAspect="1"/>
          </p:cNvPicPr>
          <p:nvPr/>
        </p:nvPicPr>
        <p:blipFill>
          <a:blip r:embed="rId3"/>
          <a:stretch>
            <a:fillRect/>
          </a:stretch>
        </p:blipFill>
        <p:spPr>
          <a:xfrm>
            <a:off x="301385" y="852306"/>
            <a:ext cx="3472761" cy="3869515"/>
          </a:xfrm>
          <a:prstGeom prst="rect">
            <a:avLst/>
          </a:prstGeom>
        </p:spPr>
      </p:pic>
      <p:sp>
        <p:nvSpPr>
          <p:cNvPr id="3" name="TekstSylinder 2">
            <a:extLst>
              <a:ext uri="{FF2B5EF4-FFF2-40B4-BE49-F238E27FC236}">
                <a16:creationId xmlns:a16="http://schemas.microsoft.com/office/drawing/2014/main" id="{F3177302-5DA1-46CD-930F-BBF9368389CA}"/>
              </a:ext>
            </a:extLst>
          </p:cNvPr>
          <p:cNvSpPr txBox="1"/>
          <p:nvPr/>
        </p:nvSpPr>
        <p:spPr>
          <a:xfrm>
            <a:off x="3959315" y="1202015"/>
            <a:ext cx="4760817" cy="3170099"/>
          </a:xfrm>
          <a:prstGeom prst="rect">
            <a:avLst/>
          </a:prstGeom>
          <a:noFill/>
        </p:spPr>
        <p:txBody>
          <a:bodyPr wrap="square" rtlCol="0">
            <a:spAutoFit/>
          </a:bodyPr>
          <a:lstStyle/>
          <a:p>
            <a:pPr marL="342900" indent="-342900">
              <a:buAutoNum type="arabicPeriod"/>
            </a:pPr>
            <a:r>
              <a:rPr lang="nn-NO" sz="2000" dirty="0"/>
              <a:t>Open </a:t>
            </a:r>
            <a:r>
              <a:rPr lang="nn-NO" sz="2000" dirty="0" err="1"/>
              <a:t>tool</a:t>
            </a:r>
            <a:r>
              <a:rPr lang="nn-NO" sz="2000" dirty="0"/>
              <a:t> for study </a:t>
            </a:r>
            <a:r>
              <a:rPr lang="nn-NO" sz="2000" dirty="0" err="1"/>
              <a:t>programme</a:t>
            </a:r>
            <a:r>
              <a:rPr lang="nn-NO" sz="2000" dirty="0"/>
              <a:t> </a:t>
            </a:r>
            <a:r>
              <a:rPr lang="nn-NO" sz="2000" dirty="0" err="1"/>
              <a:t>components</a:t>
            </a:r>
            <a:endParaRPr lang="nn-NO" sz="2000" dirty="0"/>
          </a:p>
          <a:p>
            <a:pPr marL="342900" indent="-342900">
              <a:buAutoNum type="arabicPeriod"/>
            </a:pPr>
            <a:r>
              <a:rPr lang="nn-NO" sz="2000" dirty="0"/>
              <a:t>Information </a:t>
            </a:r>
            <a:r>
              <a:rPr lang="nn-NO" sz="2000" dirty="0" err="1"/>
              <a:t>about</a:t>
            </a:r>
            <a:r>
              <a:rPr lang="nn-NO" sz="2000" dirty="0"/>
              <a:t> </a:t>
            </a:r>
            <a:r>
              <a:rPr lang="nn-NO" sz="2000" dirty="0" err="1"/>
              <a:t>the</a:t>
            </a:r>
            <a:r>
              <a:rPr lang="nn-NO" sz="2000" dirty="0"/>
              <a:t> study </a:t>
            </a:r>
            <a:r>
              <a:rPr lang="nn-NO" sz="2000" dirty="0" err="1"/>
              <a:t>programme</a:t>
            </a:r>
            <a:r>
              <a:rPr lang="nn-NO" sz="2000" dirty="0"/>
              <a:t>, </a:t>
            </a:r>
            <a:r>
              <a:rPr lang="nn-NO" sz="2000" dirty="0" err="1"/>
              <a:t>admission</a:t>
            </a:r>
            <a:r>
              <a:rPr lang="nn-NO" sz="2000" dirty="0"/>
              <a:t> </a:t>
            </a:r>
            <a:r>
              <a:rPr lang="nn-NO" sz="2000" dirty="0" err="1"/>
              <a:t>requirements</a:t>
            </a:r>
            <a:r>
              <a:rPr lang="nn-NO" sz="2000" dirty="0"/>
              <a:t> etc., and </a:t>
            </a:r>
            <a:r>
              <a:rPr lang="nn-NO" sz="2000" dirty="0" err="1"/>
              <a:t>paths</a:t>
            </a:r>
            <a:endParaRPr lang="nn-NO" sz="2000" dirty="0"/>
          </a:p>
          <a:p>
            <a:pPr marL="342900" indent="-342900">
              <a:buAutoNum type="arabicPeriod"/>
            </a:pPr>
            <a:r>
              <a:rPr lang="nn-NO" sz="2000" dirty="0"/>
              <a:t>Content </a:t>
            </a:r>
            <a:r>
              <a:rPr lang="nn-NO" sz="2000" dirty="0" err="1"/>
              <a:t>texts</a:t>
            </a:r>
            <a:endParaRPr lang="nn-NO" sz="2000" dirty="0"/>
          </a:p>
          <a:p>
            <a:pPr marL="342900" indent="-342900">
              <a:buAutoNum type="arabicPeriod"/>
            </a:pPr>
            <a:r>
              <a:rPr lang="nn-NO" sz="2000" dirty="0" err="1"/>
              <a:t>Approval</a:t>
            </a:r>
            <a:r>
              <a:rPr lang="nn-NO" sz="2000" dirty="0"/>
              <a:t> </a:t>
            </a:r>
            <a:r>
              <a:rPr lang="nn-NO" sz="2000" dirty="0" err="1"/>
              <a:t>process</a:t>
            </a:r>
            <a:r>
              <a:rPr lang="nn-NO" sz="2000" dirty="0"/>
              <a:t>, </a:t>
            </a:r>
            <a:r>
              <a:rPr lang="nn-NO" sz="2000" dirty="0" err="1"/>
              <a:t>summaries</a:t>
            </a:r>
            <a:r>
              <a:rPr lang="nn-NO" sz="2000" dirty="0"/>
              <a:t> and </a:t>
            </a:r>
            <a:r>
              <a:rPr lang="nn-NO" sz="2000" dirty="0" err="1"/>
              <a:t>comments</a:t>
            </a:r>
            <a:endParaRPr lang="nn-NO" sz="2000" dirty="0"/>
          </a:p>
          <a:p>
            <a:pPr marL="342900" indent="-342900">
              <a:buAutoNum type="arabicPeriod"/>
            </a:pPr>
            <a:r>
              <a:rPr lang="nn-NO" sz="2000" dirty="0" err="1"/>
              <a:t>Download</a:t>
            </a:r>
            <a:r>
              <a:rPr lang="nn-NO" sz="2000" dirty="0"/>
              <a:t> study plan</a:t>
            </a:r>
          </a:p>
          <a:p>
            <a:pPr marL="342900" indent="-342900">
              <a:buAutoNum type="arabicPeriod"/>
            </a:pPr>
            <a:r>
              <a:rPr lang="nn-NO" sz="2000" dirty="0" err="1"/>
              <a:t>Add</a:t>
            </a:r>
            <a:r>
              <a:rPr lang="nn-NO" sz="2000" dirty="0"/>
              <a:t> </a:t>
            </a:r>
            <a:r>
              <a:rPr lang="nn-NO" sz="2000" dirty="0" err="1"/>
              <a:t>contributors</a:t>
            </a:r>
            <a:endParaRPr lang="nn-NO" sz="2000" dirty="0"/>
          </a:p>
        </p:txBody>
      </p:sp>
    </p:spTree>
    <p:extLst>
      <p:ext uri="{BB962C8B-B14F-4D97-AF65-F5344CB8AC3E}">
        <p14:creationId xmlns:p14="http://schemas.microsoft.com/office/powerpoint/2010/main" val="94058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22C3-E7D0-418D-B272-DB96F9A3EB1C}"/>
              </a:ext>
            </a:extLst>
          </p:cNvPr>
          <p:cNvSpPr>
            <a:spLocks noGrp="1"/>
          </p:cNvSpPr>
          <p:nvPr>
            <p:ph type="title"/>
          </p:nvPr>
        </p:nvSpPr>
        <p:spPr>
          <a:xfrm>
            <a:off x="301385" y="298339"/>
            <a:ext cx="8418747" cy="586957"/>
          </a:xfrm>
        </p:spPr>
        <p:txBody>
          <a:bodyPr/>
          <a:lstStyle/>
          <a:p>
            <a:r>
              <a:rPr lang="en-US" sz="3200" dirty="0"/>
              <a:t>1.1.1 Study </a:t>
            </a:r>
            <a:r>
              <a:rPr lang="en-US" sz="3200" dirty="0" err="1"/>
              <a:t>Programme</a:t>
            </a:r>
            <a:r>
              <a:rPr lang="en-US" sz="3200" dirty="0"/>
              <a:t> Information</a:t>
            </a:r>
          </a:p>
        </p:txBody>
      </p:sp>
      <p:sp>
        <p:nvSpPr>
          <p:cNvPr id="7" name="Plassholder for innhold 2">
            <a:extLst>
              <a:ext uri="{FF2B5EF4-FFF2-40B4-BE49-F238E27FC236}">
                <a16:creationId xmlns:a16="http://schemas.microsoft.com/office/drawing/2014/main" id="{320EE748-39A7-42A9-A697-ED1662C73C62}"/>
              </a:ext>
            </a:extLst>
          </p:cNvPr>
          <p:cNvSpPr txBox="1">
            <a:spLocks/>
          </p:cNvSpPr>
          <p:nvPr/>
        </p:nvSpPr>
        <p:spPr>
          <a:xfrm>
            <a:off x="4629411" y="1283971"/>
            <a:ext cx="3895878" cy="206097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nb-NO" dirty="0"/>
          </a:p>
        </p:txBody>
      </p:sp>
      <p:pic>
        <p:nvPicPr>
          <p:cNvPr id="8" name="Bilde 7">
            <a:extLst>
              <a:ext uri="{FF2B5EF4-FFF2-40B4-BE49-F238E27FC236}">
                <a16:creationId xmlns:a16="http://schemas.microsoft.com/office/drawing/2014/main" id="{31A2DB0B-51A2-48D0-AD92-F1E4DAA6B4E1}"/>
              </a:ext>
            </a:extLst>
          </p:cNvPr>
          <p:cNvPicPr>
            <a:picLocks noChangeAspect="1"/>
          </p:cNvPicPr>
          <p:nvPr/>
        </p:nvPicPr>
        <p:blipFill rotWithShape="1">
          <a:blip r:embed="rId3"/>
          <a:srcRect b="6406"/>
          <a:stretch/>
        </p:blipFill>
        <p:spPr>
          <a:xfrm>
            <a:off x="301385" y="1200969"/>
            <a:ext cx="3631155" cy="3213510"/>
          </a:xfrm>
          <a:prstGeom prst="rect">
            <a:avLst/>
          </a:prstGeom>
        </p:spPr>
      </p:pic>
      <p:sp>
        <p:nvSpPr>
          <p:cNvPr id="9" name="TekstSylinder 8">
            <a:extLst>
              <a:ext uri="{FF2B5EF4-FFF2-40B4-BE49-F238E27FC236}">
                <a16:creationId xmlns:a16="http://schemas.microsoft.com/office/drawing/2014/main" id="{767644B2-68C4-4221-8AAE-4FF2850A3836}"/>
              </a:ext>
            </a:extLst>
          </p:cNvPr>
          <p:cNvSpPr txBox="1"/>
          <p:nvPr/>
        </p:nvSpPr>
        <p:spPr>
          <a:xfrm>
            <a:off x="4238095" y="1556087"/>
            <a:ext cx="415898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General information about the study </a:t>
            </a:r>
            <a:r>
              <a:rPr lang="en-US" dirty="0" err="1"/>
              <a:t>programme</a:t>
            </a:r>
            <a:endParaRPr lang="en-US" dirty="0"/>
          </a:p>
          <a:p>
            <a:pPr marL="285750" indent="-285750">
              <a:buFont typeface="Arial" panose="020B0604020202020204" pitchFamily="34" charset="0"/>
              <a:buChar char="•"/>
            </a:pPr>
            <a:r>
              <a:rPr lang="en-US" dirty="0"/>
              <a:t>Imported from FS and the administrative preparation in KASPER</a:t>
            </a:r>
          </a:p>
          <a:p>
            <a:pPr marL="285750" indent="-285750">
              <a:buFont typeface="Arial" panose="020B0604020202020204" pitchFamily="34" charset="0"/>
              <a:buChar char="•"/>
            </a:pPr>
            <a:r>
              <a:rPr lang="en-US" dirty="0"/>
              <a:t>This information is not revisable here</a:t>
            </a:r>
          </a:p>
        </p:txBody>
      </p:sp>
    </p:spTree>
    <p:extLst>
      <p:ext uri="{BB962C8B-B14F-4D97-AF65-F5344CB8AC3E}">
        <p14:creationId xmlns:p14="http://schemas.microsoft.com/office/powerpoint/2010/main" val="70911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E1C4578-E7D7-4E7F-B88A-A04245DDE102}"/>
              </a:ext>
            </a:extLst>
          </p:cNvPr>
          <p:cNvSpPr>
            <a:spLocks noGrp="1"/>
          </p:cNvSpPr>
          <p:nvPr>
            <p:ph type="title"/>
          </p:nvPr>
        </p:nvSpPr>
        <p:spPr>
          <a:xfrm>
            <a:off x="301385" y="290965"/>
            <a:ext cx="8418747" cy="586957"/>
          </a:xfrm>
        </p:spPr>
        <p:txBody>
          <a:bodyPr/>
          <a:lstStyle/>
          <a:p>
            <a:r>
              <a:rPr lang="en-US" sz="3200" dirty="0"/>
              <a:t>1.1.2 Admission Requirements and more</a:t>
            </a:r>
          </a:p>
        </p:txBody>
      </p:sp>
      <p:sp>
        <p:nvSpPr>
          <p:cNvPr id="8" name="TekstSylinder 7">
            <a:extLst>
              <a:ext uri="{FF2B5EF4-FFF2-40B4-BE49-F238E27FC236}">
                <a16:creationId xmlns:a16="http://schemas.microsoft.com/office/drawing/2014/main" id="{F6F98E54-09E2-45C9-A2F6-29A755D59C54}"/>
              </a:ext>
            </a:extLst>
          </p:cNvPr>
          <p:cNvSpPr txBox="1"/>
          <p:nvPr/>
        </p:nvSpPr>
        <p:spPr>
          <a:xfrm>
            <a:off x="4196657" y="1663339"/>
            <a:ext cx="423979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Here you may edit information about admission requirements, security clearance and certificates of conduct and health</a:t>
            </a:r>
          </a:p>
          <a:p>
            <a:pPr marL="285750" indent="-285750">
              <a:buFont typeface="Arial" panose="020B0604020202020204" pitchFamily="34" charset="0"/>
              <a:buChar char="•"/>
            </a:pPr>
            <a:r>
              <a:rPr lang="en-US" dirty="0"/>
              <a:t>This info is not synced back to FS</a:t>
            </a:r>
          </a:p>
          <a:p>
            <a:pPr marL="285750" indent="-285750">
              <a:buFont typeface="Arial" panose="020B0604020202020204" pitchFamily="34" charset="0"/>
              <a:buChar char="•"/>
            </a:pPr>
            <a:r>
              <a:rPr lang="en-US" dirty="0"/>
              <a:t>Click «</a:t>
            </a:r>
            <a:r>
              <a:rPr lang="en-US" dirty="0" err="1"/>
              <a:t>Rediger</a:t>
            </a:r>
            <a:r>
              <a:rPr lang="en-US" dirty="0"/>
              <a:t>» [Edit] to open the editing workspace</a:t>
            </a:r>
          </a:p>
        </p:txBody>
      </p:sp>
      <p:pic>
        <p:nvPicPr>
          <p:cNvPr id="10" name="Bilde 9" descr="Et bilde som inneholder tekst&#10;&#10;Automatisk generert beskrivelse">
            <a:extLst>
              <a:ext uri="{FF2B5EF4-FFF2-40B4-BE49-F238E27FC236}">
                <a16:creationId xmlns:a16="http://schemas.microsoft.com/office/drawing/2014/main" id="{B58442B4-FE82-473D-B264-5F932827A40B}"/>
              </a:ext>
            </a:extLst>
          </p:cNvPr>
          <p:cNvPicPr>
            <a:picLocks noChangeAspect="1"/>
          </p:cNvPicPr>
          <p:nvPr/>
        </p:nvPicPr>
        <p:blipFill>
          <a:blip r:embed="rId3"/>
          <a:stretch>
            <a:fillRect/>
          </a:stretch>
        </p:blipFill>
        <p:spPr>
          <a:xfrm>
            <a:off x="301385" y="885296"/>
            <a:ext cx="3390434" cy="3587413"/>
          </a:xfrm>
          <a:prstGeom prst="rect">
            <a:avLst/>
          </a:prstGeom>
        </p:spPr>
      </p:pic>
    </p:spTree>
    <p:extLst>
      <p:ext uri="{BB962C8B-B14F-4D97-AF65-F5344CB8AC3E}">
        <p14:creationId xmlns:p14="http://schemas.microsoft.com/office/powerpoint/2010/main" val="3604498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E992B3-8E06-43A1-B2C0-83F809329A36}"/>
              </a:ext>
            </a:extLst>
          </p:cNvPr>
          <p:cNvSpPr>
            <a:spLocks noGrp="1"/>
          </p:cNvSpPr>
          <p:nvPr>
            <p:ph type="title"/>
          </p:nvPr>
        </p:nvSpPr>
        <p:spPr>
          <a:xfrm>
            <a:off x="301385" y="298339"/>
            <a:ext cx="8418747" cy="586957"/>
          </a:xfrm>
        </p:spPr>
        <p:txBody>
          <a:bodyPr/>
          <a:lstStyle/>
          <a:p>
            <a:r>
              <a:rPr lang="en-US" sz="3200" dirty="0"/>
              <a:t>1.1.3 Paths </a:t>
            </a:r>
          </a:p>
        </p:txBody>
      </p:sp>
      <p:sp>
        <p:nvSpPr>
          <p:cNvPr id="3" name="Plassholder for innhold 2">
            <a:extLst>
              <a:ext uri="{FF2B5EF4-FFF2-40B4-BE49-F238E27FC236}">
                <a16:creationId xmlns:a16="http://schemas.microsoft.com/office/drawing/2014/main" id="{61CE02AA-8CEB-45EE-A2C0-A85E4EAB4E87}"/>
              </a:ext>
            </a:extLst>
          </p:cNvPr>
          <p:cNvSpPr>
            <a:spLocks noGrp="1"/>
          </p:cNvSpPr>
          <p:nvPr>
            <p:ph idx="1"/>
          </p:nvPr>
        </p:nvSpPr>
        <p:spPr>
          <a:xfrm>
            <a:off x="301385" y="1024231"/>
            <a:ext cx="8418747" cy="1349757"/>
          </a:xfrm>
        </p:spPr>
        <p:txBody>
          <a:bodyPr/>
          <a:lstStyle/>
          <a:p>
            <a:r>
              <a:rPr lang="en-US" sz="2000" dirty="0"/>
              <a:t>Study </a:t>
            </a:r>
            <a:r>
              <a:rPr lang="en-US" sz="2000" dirty="0" err="1"/>
              <a:t>programmes</a:t>
            </a:r>
            <a:r>
              <a:rPr lang="en-US" sz="2000" dirty="0"/>
              <a:t> may contain different paths, fields of study, specializations etc.</a:t>
            </a:r>
          </a:p>
          <a:p>
            <a:r>
              <a:rPr lang="en-US" sz="2000" dirty="0"/>
              <a:t>In this drop-down menu there are links to the different paths. Here you may edit content texts and create tasks for each path</a:t>
            </a:r>
          </a:p>
        </p:txBody>
      </p:sp>
      <p:pic>
        <p:nvPicPr>
          <p:cNvPr id="7" name="Bilde 6" descr="Et bilde som inneholder tekst&#10;&#10;Automatisk generert beskrivelse">
            <a:extLst>
              <a:ext uri="{FF2B5EF4-FFF2-40B4-BE49-F238E27FC236}">
                <a16:creationId xmlns:a16="http://schemas.microsoft.com/office/drawing/2014/main" id="{BE311E5B-D186-4F40-8110-A852C7746E5E}"/>
              </a:ext>
            </a:extLst>
          </p:cNvPr>
          <p:cNvPicPr>
            <a:picLocks noChangeAspect="1"/>
          </p:cNvPicPr>
          <p:nvPr/>
        </p:nvPicPr>
        <p:blipFill>
          <a:blip r:embed="rId3"/>
          <a:stretch>
            <a:fillRect/>
          </a:stretch>
        </p:blipFill>
        <p:spPr>
          <a:xfrm>
            <a:off x="258051" y="2659548"/>
            <a:ext cx="3860868" cy="1920256"/>
          </a:xfrm>
          <a:prstGeom prst="rect">
            <a:avLst/>
          </a:prstGeom>
        </p:spPr>
      </p:pic>
      <p:pic>
        <p:nvPicPr>
          <p:cNvPr id="8" name="Bilde 7">
            <a:extLst>
              <a:ext uri="{FF2B5EF4-FFF2-40B4-BE49-F238E27FC236}">
                <a16:creationId xmlns:a16="http://schemas.microsoft.com/office/drawing/2014/main" id="{00B5746B-8F8D-42E1-A657-FEE24F0D70CB}"/>
              </a:ext>
            </a:extLst>
          </p:cNvPr>
          <p:cNvPicPr>
            <a:picLocks noChangeAspect="1"/>
          </p:cNvPicPr>
          <p:nvPr/>
        </p:nvPicPr>
        <p:blipFill>
          <a:blip r:embed="rId4"/>
          <a:stretch>
            <a:fillRect/>
          </a:stretch>
        </p:blipFill>
        <p:spPr>
          <a:xfrm>
            <a:off x="4185287" y="2403512"/>
            <a:ext cx="4817983" cy="2176292"/>
          </a:xfrm>
          <a:prstGeom prst="rect">
            <a:avLst/>
          </a:prstGeom>
        </p:spPr>
      </p:pic>
    </p:spTree>
    <p:extLst>
      <p:ext uri="{BB962C8B-B14F-4D97-AF65-F5344CB8AC3E}">
        <p14:creationId xmlns:p14="http://schemas.microsoft.com/office/powerpoint/2010/main" val="373070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E0D9-1CF3-4796-93AC-42084D5139D4}"/>
              </a:ext>
            </a:extLst>
          </p:cNvPr>
          <p:cNvSpPr>
            <a:spLocks noGrp="1"/>
          </p:cNvSpPr>
          <p:nvPr>
            <p:ph type="ctrTitle"/>
          </p:nvPr>
        </p:nvSpPr>
        <p:spPr>
          <a:xfrm>
            <a:off x="368315" y="2008061"/>
            <a:ext cx="8198636" cy="646331"/>
          </a:xfrm>
        </p:spPr>
        <p:txBody>
          <a:bodyPr/>
          <a:lstStyle/>
          <a:p>
            <a:r>
              <a:rPr lang="en-US" dirty="0"/>
              <a:t>Evaluating Study </a:t>
            </a:r>
            <a:r>
              <a:rPr lang="en-US" dirty="0" err="1"/>
              <a:t>Programmes</a:t>
            </a:r>
            <a:endParaRPr lang="en-US" dirty="0"/>
          </a:p>
        </p:txBody>
      </p:sp>
      <p:sp>
        <p:nvSpPr>
          <p:cNvPr id="3" name="TextBox 2">
            <a:extLst>
              <a:ext uri="{FF2B5EF4-FFF2-40B4-BE49-F238E27FC236}">
                <a16:creationId xmlns:a16="http://schemas.microsoft.com/office/drawing/2014/main" id="{C2217503-7910-4315-8FEC-329FB26A148C}"/>
              </a:ext>
            </a:extLst>
          </p:cNvPr>
          <p:cNvSpPr txBox="1"/>
          <p:nvPr/>
        </p:nvSpPr>
        <p:spPr>
          <a:xfrm>
            <a:off x="4750904" y="3284738"/>
            <a:ext cx="3816047" cy="461665"/>
          </a:xfrm>
          <a:prstGeom prst="rect">
            <a:avLst/>
          </a:prstGeom>
          <a:noFill/>
        </p:spPr>
        <p:txBody>
          <a:bodyPr wrap="square" lIns="91440" tIns="45720" rIns="91440" bIns="45720" rtlCol="0" anchor="t">
            <a:spAutoFit/>
          </a:bodyPr>
          <a:lstStyle/>
          <a:p>
            <a:r>
              <a:rPr lang="en-US" sz="1200" dirty="0"/>
              <a:t>This part of the course builds on information from the wiki </a:t>
            </a:r>
            <a:r>
              <a:rPr lang="en-US" sz="1200" dirty="0">
                <a:hlinkClick r:id="rId3"/>
              </a:rPr>
              <a:t>KASPER – Evaluate study </a:t>
            </a:r>
            <a:r>
              <a:rPr lang="en-US" sz="1200" dirty="0" err="1">
                <a:hlinkClick r:id="rId3"/>
              </a:rPr>
              <a:t>programme</a:t>
            </a:r>
            <a:endParaRPr lang="en-US" sz="1200" dirty="0"/>
          </a:p>
        </p:txBody>
      </p:sp>
    </p:spTree>
    <p:extLst>
      <p:ext uri="{BB962C8B-B14F-4D97-AF65-F5344CB8AC3E}">
        <p14:creationId xmlns:p14="http://schemas.microsoft.com/office/powerpoint/2010/main" val="2029980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en-US" sz="3200" dirty="0"/>
              <a:t>1.2.1 Content texts</a:t>
            </a:r>
          </a:p>
        </p:txBody>
      </p:sp>
      <p:sp>
        <p:nvSpPr>
          <p:cNvPr id="3" name="TextBox 2">
            <a:extLst>
              <a:ext uri="{FF2B5EF4-FFF2-40B4-BE49-F238E27FC236}">
                <a16:creationId xmlns:a16="http://schemas.microsoft.com/office/drawing/2014/main" id="{F7BAED57-B538-4E4F-AD9A-B615AAF1A52D}"/>
              </a:ext>
            </a:extLst>
          </p:cNvPr>
          <p:cNvSpPr txBox="1"/>
          <p:nvPr/>
        </p:nvSpPr>
        <p:spPr>
          <a:xfrm>
            <a:off x="5013527" y="1417588"/>
            <a:ext cx="391606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Arial"/>
              </a:rPr>
              <a:t>Texts describing the study </a:t>
            </a:r>
            <a:r>
              <a:rPr lang="en-US" dirty="0" err="1">
                <a:cs typeface="Arial"/>
              </a:rPr>
              <a:t>programme</a:t>
            </a:r>
            <a:endParaRPr lang="en-US" dirty="0">
              <a:cs typeface="Arial"/>
            </a:endParaRPr>
          </a:p>
          <a:p>
            <a:pPr marL="285750" indent="-285750">
              <a:buFont typeface="Arial"/>
              <a:buChar char="•"/>
            </a:pPr>
            <a:r>
              <a:rPr lang="en-US" dirty="0">
                <a:cs typeface="Arial"/>
              </a:rPr>
              <a:t>These texts are published on NTNU’s website</a:t>
            </a:r>
          </a:p>
          <a:p>
            <a:pPr marL="285750" indent="-285750">
              <a:buFont typeface="Arial"/>
              <a:buChar char="•"/>
            </a:pPr>
            <a:r>
              <a:rPr lang="en-US" dirty="0">
                <a:cs typeface="Arial"/>
              </a:rPr>
              <a:t>Open a drop-down menu to see the text for a given heading</a:t>
            </a:r>
          </a:p>
          <a:p>
            <a:pPr marL="285750" indent="-285750">
              <a:buFont typeface="Arial"/>
              <a:buChar char="•"/>
            </a:pPr>
            <a:r>
              <a:rPr lang="en-US" dirty="0">
                <a:cs typeface="Arial"/>
              </a:rPr>
              <a:t>Click “</a:t>
            </a:r>
            <a:r>
              <a:rPr lang="en-US" dirty="0" err="1">
                <a:cs typeface="Arial"/>
              </a:rPr>
              <a:t>Rediger</a:t>
            </a:r>
            <a:r>
              <a:rPr lang="en-US" dirty="0">
                <a:cs typeface="Arial"/>
              </a:rPr>
              <a:t>” [Edit] to open the editing workspace</a:t>
            </a:r>
          </a:p>
        </p:txBody>
      </p:sp>
      <p:pic>
        <p:nvPicPr>
          <p:cNvPr id="11" name="Plassholder for innhold 7" descr="Et bilde som inneholder tekst&#10;&#10;Automatisk generert beskrivelse">
            <a:extLst>
              <a:ext uri="{FF2B5EF4-FFF2-40B4-BE49-F238E27FC236}">
                <a16:creationId xmlns:a16="http://schemas.microsoft.com/office/drawing/2014/main" id="{7E1E30CD-CFDD-4BEA-9B2B-86B9D9247A88}"/>
              </a:ext>
            </a:extLst>
          </p:cNvPr>
          <p:cNvPicPr>
            <a:picLocks noGrp="1" noChangeAspect="1"/>
          </p:cNvPicPr>
          <p:nvPr>
            <p:ph idx="1"/>
          </p:nvPr>
        </p:nvPicPr>
        <p:blipFill>
          <a:blip r:embed="rId3"/>
          <a:stretch>
            <a:fillRect/>
          </a:stretch>
        </p:blipFill>
        <p:spPr>
          <a:xfrm>
            <a:off x="301385" y="885296"/>
            <a:ext cx="4623058" cy="3614738"/>
          </a:xfrm>
        </p:spPr>
      </p:pic>
    </p:spTree>
    <p:extLst>
      <p:ext uri="{BB962C8B-B14F-4D97-AF65-F5344CB8AC3E}">
        <p14:creationId xmlns:p14="http://schemas.microsoft.com/office/powerpoint/2010/main" val="920772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AECAA1-8DEC-4220-8FFF-D04FA8DE6C22}"/>
              </a:ext>
            </a:extLst>
          </p:cNvPr>
          <p:cNvSpPr>
            <a:spLocks noGrp="1"/>
          </p:cNvSpPr>
          <p:nvPr>
            <p:ph type="title"/>
          </p:nvPr>
        </p:nvSpPr>
        <p:spPr>
          <a:xfrm>
            <a:off x="301385" y="298339"/>
            <a:ext cx="8418747" cy="586957"/>
          </a:xfrm>
        </p:spPr>
        <p:txBody>
          <a:bodyPr/>
          <a:lstStyle/>
          <a:p>
            <a:r>
              <a:rPr lang="en-US" sz="3200" dirty="0"/>
              <a:t>1.2.2 Edit content texts</a:t>
            </a:r>
          </a:p>
        </p:txBody>
      </p:sp>
      <p:pic>
        <p:nvPicPr>
          <p:cNvPr id="4" name="Plassholder for innhold 9" descr="Et bilde som inneholder tekst&#10;&#10;Automatisk generert beskrivelse">
            <a:extLst>
              <a:ext uri="{FF2B5EF4-FFF2-40B4-BE49-F238E27FC236}">
                <a16:creationId xmlns:a16="http://schemas.microsoft.com/office/drawing/2014/main" id="{F40D64C8-CAE6-4E52-9283-7D8A9DFE1FF5}"/>
              </a:ext>
            </a:extLst>
          </p:cNvPr>
          <p:cNvPicPr>
            <a:picLocks noGrp="1" noChangeAspect="1"/>
          </p:cNvPicPr>
          <p:nvPr>
            <p:ph idx="1"/>
          </p:nvPr>
        </p:nvPicPr>
        <p:blipFill rotWithShape="1">
          <a:blip r:embed="rId3"/>
          <a:srcRect r="2021"/>
          <a:stretch/>
        </p:blipFill>
        <p:spPr>
          <a:xfrm>
            <a:off x="2757973" y="1305681"/>
            <a:ext cx="6289311" cy="2848901"/>
          </a:xfrm>
        </p:spPr>
      </p:pic>
      <p:sp>
        <p:nvSpPr>
          <p:cNvPr id="5" name="TekstSylinder 4">
            <a:extLst>
              <a:ext uri="{FF2B5EF4-FFF2-40B4-BE49-F238E27FC236}">
                <a16:creationId xmlns:a16="http://schemas.microsoft.com/office/drawing/2014/main" id="{2803A84E-EF4A-4FD6-A55D-00CC65723D29}"/>
              </a:ext>
            </a:extLst>
          </p:cNvPr>
          <p:cNvSpPr txBox="1"/>
          <p:nvPr/>
        </p:nvSpPr>
        <p:spPr>
          <a:xfrm>
            <a:off x="96716" y="1052748"/>
            <a:ext cx="2749723"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Workspace for editing content texts</a:t>
            </a:r>
          </a:p>
          <a:p>
            <a:pPr marL="285750" indent="-285750">
              <a:buFont typeface="Arial" panose="020B0604020202020204" pitchFamily="34" charset="0"/>
              <a:buChar char="•"/>
            </a:pPr>
            <a:r>
              <a:rPr lang="en-US" sz="1600" dirty="0"/>
              <a:t>Editing to the left (1) and guiding texts to the right (2)</a:t>
            </a:r>
          </a:p>
          <a:p>
            <a:pPr marL="285750" indent="-285750">
              <a:buFont typeface="Arial" panose="020B0604020202020204" pitchFamily="34" charset="0"/>
              <a:buChar char="•"/>
            </a:pPr>
            <a:r>
              <a:rPr lang="en-US" sz="1600" dirty="0"/>
              <a:t>“</a:t>
            </a:r>
            <a:r>
              <a:rPr lang="en-US" sz="1600" dirty="0" err="1"/>
              <a:t>Historisk</a:t>
            </a:r>
            <a:r>
              <a:rPr lang="en-US" sz="1600" dirty="0"/>
              <a:t> </a:t>
            </a:r>
            <a:r>
              <a:rPr lang="en-US" sz="1600" dirty="0" err="1"/>
              <a:t>tekst</a:t>
            </a:r>
            <a:r>
              <a:rPr lang="en-US" sz="1600" dirty="0"/>
              <a:t>” [Text history] is a color-coded change log</a:t>
            </a:r>
          </a:p>
          <a:p>
            <a:pPr marL="285750" indent="-285750">
              <a:buFont typeface="Arial" panose="020B0604020202020204" pitchFamily="34" charset="0"/>
              <a:buChar char="•"/>
            </a:pPr>
            <a:r>
              <a:rPr lang="en-US" sz="1600" dirty="0"/>
              <a:t>Use the toggle (3) to select if the changes you are making are significant or not</a:t>
            </a:r>
          </a:p>
          <a:p>
            <a:pPr marL="285750" indent="-285750">
              <a:buFont typeface="Arial" panose="020B0604020202020204" pitchFamily="34" charset="0"/>
              <a:buChar char="•"/>
            </a:pPr>
            <a:r>
              <a:rPr lang="en-US" sz="1600" dirty="0"/>
              <a:t>“</a:t>
            </a:r>
            <a:r>
              <a:rPr lang="en-US" sz="1600" dirty="0" err="1"/>
              <a:t>Lagre</a:t>
            </a:r>
            <a:r>
              <a:rPr lang="en-US" sz="1600" dirty="0"/>
              <a:t> og </a:t>
            </a:r>
            <a:r>
              <a:rPr lang="en-US" sz="1600" dirty="0" err="1"/>
              <a:t>lukk</a:t>
            </a:r>
            <a:r>
              <a:rPr lang="en-US" sz="1600" dirty="0"/>
              <a:t>” [Save and close] (4)</a:t>
            </a:r>
          </a:p>
        </p:txBody>
      </p:sp>
    </p:spTree>
    <p:extLst>
      <p:ext uri="{BB962C8B-B14F-4D97-AF65-F5344CB8AC3E}">
        <p14:creationId xmlns:p14="http://schemas.microsoft.com/office/powerpoint/2010/main" val="2382269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67C406-0D01-4130-880E-09094FE5FC39}"/>
              </a:ext>
            </a:extLst>
          </p:cNvPr>
          <p:cNvSpPr>
            <a:spLocks noGrp="1"/>
          </p:cNvSpPr>
          <p:nvPr>
            <p:ph type="title"/>
          </p:nvPr>
        </p:nvSpPr>
        <p:spPr>
          <a:xfrm>
            <a:off x="301385" y="298339"/>
            <a:ext cx="8418747" cy="586957"/>
          </a:xfrm>
        </p:spPr>
        <p:txBody>
          <a:bodyPr/>
          <a:lstStyle/>
          <a:p>
            <a:r>
              <a:rPr lang="en-US" sz="3200" dirty="0"/>
              <a:t>1.2.3 Descriptions of learning outcomes</a:t>
            </a:r>
          </a:p>
        </p:txBody>
      </p:sp>
      <p:pic>
        <p:nvPicPr>
          <p:cNvPr id="4" name="Plassholder for innhold 4" descr="Et bilde som inneholder tekst&#10;&#10;Automatisk generert beskrivelse">
            <a:extLst>
              <a:ext uri="{FF2B5EF4-FFF2-40B4-BE49-F238E27FC236}">
                <a16:creationId xmlns:a16="http://schemas.microsoft.com/office/drawing/2014/main" id="{A30B2AFA-195A-4B28-B4E0-FA520A95AB83}"/>
              </a:ext>
            </a:extLst>
          </p:cNvPr>
          <p:cNvPicPr>
            <a:picLocks noGrp="1" noChangeAspect="1"/>
          </p:cNvPicPr>
          <p:nvPr>
            <p:ph idx="1"/>
          </p:nvPr>
        </p:nvPicPr>
        <p:blipFill>
          <a:blip r:embed="rId3"/>
          <a:stretch>
            <a:fillRect/>
          </a:stretch>
        </p:blipFill>
        <p:spPr>
          <a:xfrm>
            <a:off x="5374577" y="1027235"/>
            <a:ext cx="3345555" cy="3614738"/>
          </a:xfrm>
        </p:spPr>
      </p:pic>
      <p:sp>
        <p:nvSpPr>
          <p:cNvPr id="5" name="TekstSylinder 4">
            <a:extLst>
              <a:ext uri="{FF2B5EF4-FFF2-40B4-BE49-F238E27FC236}">
                <a16:creationId xmlns:a16="http://schemas.microsoft.com/office/drawing/2014/main" id="{AC6F4347-1F1A-43FB-AC35-A676BAFD6CE4}"/>
              </a:ext>
            </a:extLst>
          </p:cNvPr>
          <p:cNvSpPr txBox="1"/>
          <p:nvPr/>
        </p:nvSpPr>
        <p:spPr>
          <a:xfrm>
            <a:off x="423868" y="1279088"/>
            <a:ext cx="4714189"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content text “</a:t>
            </a:r>
            <a:r>
              <a:rPr lang="en-US" dirty="0" err="1"/>
              <a:t>Læringsutbyttebeskrivelser</a:t>
            </a:r>
            <a:r>
              <a:rPr lang="en-US" dirty="0"/>
              <a:t>” [Descriptions of learning outcomes] has different tabs of guiding information</a:t>
            </a:r>
          </a:p>
          <a:p>
            <a:pPr marL="285750" indent="-285750">
              <a:buFont typeface="Arial" panose="020B0604020202020204" pitchFamily="34" charset="0"/>
              <a:buChar char="•"/>
            </a:pPr>
            <a:r>
              <a:rPr lang="en-US" dirty="0"/>
              <a:t>“</a:t>
            </a:r>
            <a:r>
              <a:rPr lang="en-US" dirty="0" err="1"/>
              <a:t>Emneliste</a:t>
            </a:r>
            <a:r>
              <a:rPr lang="en-US" dirty="0"/>
              <a:t>” [Course list] (1) shows you course descriptions from the previous year</a:t>
            </a:r>
          </a:p>
          <a:p>
            <a:pPr marL="285750" indent="-285750">
              <a:buFont typeface="Arial" panose="020B0604020202020204" pitchFamily="34" charset="0"/>
              <a:buChar char="•"/>
            </a:pPr>
            <a:r>
              <a:rPr lang="en-US" dirty="0"/>
              <a:t>“</a:t>
            </a:r>
            <a:r>
              <a:rPr lang="en-US" dirty="0" err="1"/>
              <a:t>Veileder</a:t>
            </a:r>
            <a:r>
              <a:rPr lang="en-US" dirty="0"/>
              <a:t>” [Guide] (2) shows you NKR’s* definitions of what the term “learning outcomes” means</a:t>
            </a:r>
          </a:p>
        </p:txBody>
      </p:sp>
      <p:sp>
        <p:nvSpPr>
          <p:cNvPr id="6" name="TekstSylinder 5">
            <a:extLst>
              <a:ext uri="{FF2B5EF4-FFF2-40B4-BE49-F238E27FC236}">
                <a16:creationId xmlns:a16="http://schemas.microsoft.com/office/drawing/2014/main" id="{39764776-7EF4-4A3C-8BF9-B56AA5B45142}"/>
              </a:ext>
            </a:extLst>
          </p:cNvPr>
          <p:cNvSpPr txBox="1"/>
          <p:nvPr/>
        </p:nvSpPr>
        <p:spPr>
          <a:xfrm>
            <a:off x="423868" y="4511168"/>
            <a:ext cx="5073192" cy="261610"/>
          </a:xfrm>
          <a:prstGeom prst="rect">
            <a:avLst/>
          </a:prstGeom>
          <a:noFill/>
        </p:spPr>
        <p:txBody>
          <a:bodyPr wrap="square" rtlCol="0">
            <a:spAutoFit/>
          </a:bodyPr>
          <a:lstStyle/>
          <a:p>
            <a:r>
              <a:rPr lang="nn-NO" sz="1100" dirty="0">
                <a:hlinkClick r:id="rId4"/>
              </a:rPr>
              <a:t>*The Norwegian </a:t>
            </a:r>
            <a:r>
              <a:rPr lang="nn-NO" sz="1100" dirty="0" err="1">
                <a:hlinkClick r:id="rId4"/>
              </a:rPr>
              <a:t>Qualifications</a:t>
            </a:r>
            <a:r>
              <a:rPr lang="nn-NO" sz="1100" dirty="0">
                <a:hlinkClick r:id="rId4"/>
              </a:rPr>
              <a:t> Framework for </a:t>
            </a:r>
            <a:r>
              <a:rPr lang="nn-NO" sz="1100" dirty="0" err="1">
                <a:hlinkClick r:id="rId4"/>
              </a:rPr>
              <a:t>Lifelong</a:t>
            </a:r>
            <a:r>
              <a:rPr lang="nn-NO" sz="1100" dirty="0">
                <a:hlinkClick r:id="rId4"/>
              </a:rPr>
              <a:t> Learning</a:t>
            </a:r>
            <a:endParaRPr lang="nn-NO" sz="1100" dirty="0"/>
          </a:p>
        </p:txBody>
      </p:sp>
    </p:spTree>
    <p:extLst>
      <p:ext uri="{BB962C8B-B14F-4D97-AF65-F5344CB8AC3E}">
        <p14:creationId xmlns:p14="http://schemas.microsoft.com/office/powerpoint/2010/main" val="1885237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5A9B12-9C84-416D-977C-CDDE5C83D4F5}"/>
              </a:ext>
            </a:extLst>
          </p:cNvPr>
          <p:cNvSpPr>
            <a:spLocks noGrp="1"/>
          </p:cNvSpPr>
          <p:nvPr>
            <p:ph type="title"/>
          </p:nvPr>
        </p:nvSpPr>
        <p:spPr>
          <a:xfrm>
            <a:off x="301385" y="298339"/>
            <a:ext cx="8418747" cy="586957"/>
          </a:xfrm>
        </p:spPr>
        <p:txBody>
          <a:bodyPr/>
          <a:lstStyle/>
          <a:p>
            <a:r>
              <a:rPr lang="en-US" sz="3200" dirty="0"/>
              <a:t>1.3 Approval process and summaries</a:t>
            </a:r>
          </a:p>
        </p:txBody>
      </p:sp>
      <p:pic>
        <p:nvPicPr>
          <p:cNvPr id="4" name="Plassholder for innhold 4" descr="Et bilde som inneholder tekst&#10;&#10;Automatisk generert beskrivelse">
            <a:extLst>
              <a:ext uri="{FF2B5EF4-FFF2-40B4-BE49-F238E27FC236}">
                <a16:creationId xmlns:a16="http://schemas.microsoft.com/office/drawing/2014/main" id="{F2A4DAFB-6753-4A91-893D-0463D0420C83}"/>
              </a:ext>
            </a:extLst>
          </p:cNvPr>
          <p:cNvPicPr>
            <a:picLocks noChangeAspect="1"/>
          </p:cNvPicPr>
          <p:nvPr/>
        </p:nvPicPr>
        <p:blipFill>
          <a:blip r:embed="rId3"/>
          <a:stretch>
            <a:fillRect/>
          </a:stretch>
        </p:blipFill>
        <p:spPr>
          <a:xfrm>
            <a:off x="3549822" y="1268340"/>
            <a:ext cx="5476190" cy="2971429"/>
          </a:xfrm>
          <a:prstGeom prst="rect">
            <a:avLst/>
          </a:prstGeom>
        </p:spPr>
      </p:pic>
      <p:sp>
        <p:nvSpPr>
          <p:cNvPr id="5" name="TekstSylinder 4">
            <a:extLst>
              <a:ext uri="{FF2B5EF4-FFF2-40B4-BE49-F238E27FC236}">
                <a16:creationId xmlns:a16="http://schemas.microsoft.com/office/drawing/2014/main" id="{42B82F45-F257-4BF6-AED2-E4180D970B0A}"/>
              </a:ext>
            </a:extLst>
          </p:cNvPr>
          <p:cNvSpPr txBox="1"/>
          <p:nvPr/>
        </p:nvSpPr>
        <p:spPr>
          <a:xfrm>
            <a:off x="301385" y="1461392"/>
            <a:ext cx="325939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Specifies if the plan is approved through ePhorte or KASPER</a:t>
            </a:r>
          </a:p>
          <a:p>
            <a:pPr marL="285750" indent="-285750">
              <a:buFont typeface="Arial" panose="020B0604020202020204" pitchFamily="34" charset="0"/>
              <a:buChar char="•"/>
            </a:pPr>
            <a:r>
              <a:rPr lang="en-US" dirty="0"/>
              <a:t>List the study </a:t>
            </a:r>
            <a:r>
              <a:rPr lang="en-US" dirty="0" err="1"/>
              <a:t>programme</a:t>
            </a:r>
            <a:r>
              <a:rPr lang="en-US" dirty="0"/>
              <a:t> coordinator and faculty’s summaries of recommended changes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1450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B35108-363B-43D8-BA2C-D1FE0DCFB1A9}"/>
              </a:ext>
            </a:extLst>
          </p:cNvPr>
          <p:cNvSpPr>
            <a:spLocks noGrp="1"/>
          </p:cNvSpPr>
          <p:nvPr>
            <p:ph type="title"/>
          </p:nvPr>
        </p:nvSpPr>
        <p:spPr>
          <a:xfrm>
            <a:off x="301385" y="298339"/>
            <a:ext cx="8418747" cy="586957"/>
          </a:xfrm>
        </p:spPr>
        <p:txBody>
          <a:bodyPr/>
          <a:lstStyle/>
          <a:p>
            <a:r>
              <a:rPr lang="en-US" sz="3200" dirty="0"/>
              <a:t>1.4 Download the study plan</a:t>
            </a:r>
          </a:p>
        </p:txBody>
      </p:sp>
      <p:pic>
        <p:nvPicPr>
          <p:cNvPr id="4" name="Picture 10" descr="Viser alternativene du har for utskrift">
            <a:extLst>
              <a:ext uri="{FF2B5EF4-FFF2-40B4-BE49-F238E27FC236}">
                <a16:creationId xmlns:a16="http://schemas.microsoft.com/office/drawing/2014/main" id="{724C74F0-CAC9-4BBA-904E-F82D93D5CBE1}"/>
              </a:ext>
            </a:extLst>
          </p:cNvPr>
          <p:cNvPicPr>
            <a:picLocks noChangeAspect="1"/>
          </p:cNvPicPr>
          <p:nvPr/>
        </p:nvPicPr>
        <p:blipFill>
          <a:blip r:embed="rId3"/>
          <a:stretch>
            <a:fillRect/>
          </a:stretch>
        </p:blipFill>
        <p:spPr>
          <a:xfrm>
            <a:off x="6539502" y="1155539"/>
            <a:ext cx="2180630" cy="3196396"/>
          </a:xfrm>
          <a:prstGeom prst="rect">
            <a:avLst/>
          </a:prstGeom>
          <a:ln>
            <a:noFill/>
          </a:ln>
          <a:effectLst/>
        </p:spPr>
      </p:pic>
      <p:pic>
        <p:nvPicPr>
          <p:cNvPr id="9" name="Bilde 8">
            <a:extLst>
              <a:ext uri="{FF2B5EF4-FFF2-40B4-BE49-F238E27FC236}">
                <a16:creationId xmlns:a16="http://schemas.microsoft.com/office/drawing/2014/main" id="{4F3B0416-E33B-499B-9E0D-D8F4002A65FD}"/>
              </a:ext>
            </a:extLst>
          </p:cNvPr>
          <p:cNvPicPr>
            <a:picLocks noChangeAspect="1"/>
          </p:cNvPicPr>
          <p:nvPr/>
        </p:nvPicPr>
        <p:blipFill>
          <a:blip r:embed="rId4"/>
          <a:stretch>
            <a:fillRect/>
          </a:stretch>
        </p:blipFill>
        <p:spPr>
          <a:xfrm>
            <a:off x="6109539" y="3987961"/>
            <a:ext cx="609524" cy="400000"/>
          </a:xfrm>
          <a:prstGeom prst="rect">
            <a:avLst/>
          </a:prstGeom>
        </p:spPr>
      </p:pic>
      <p:sp>
        <p:nvSpPr>
          <p:cNvPr id="11" name="TekstSylinder 10">
            <a:extLst>
              <a:ext uri="{FF2B5EF4-FFF2-40B4-BE49-F238E27FC236}">
                <a16:creationId xmlns:a16="http://schemas.microsoft.com/office/drawing/2014/main" id="{3128FE57-D3FE-47DB-AC81-C4501125F04F}"/>
              </a:ext>
            </a:extLst>
          </p:cNvPr>
          <p:cNvSpPr txBox="1"/>
          <p:nvPr/>
        </p:nvSpPr>
        <p:spPr>
          <a:xfrm>
            <a:off x="423867" y="1062459"/>
            <a:ext cx="602918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Generates a document with all the information in the plan</a:t>
            </a:r>
          </a:p>
          <a:p>
            <a:pPr marL="285750" indent="-285750">
              <a:buFont typeface="Arial" panose="020B0604020202020204" pitchFamily="34" charset="0"/>
              <a:buChar char="•"/>
            </a:pPr>
            <a:r>
              <a:rPr lang="en-US" dirty="0"/>
              <a:t>Click “Last </a:t>
            </a:r>
            <a:r>
              <a:rPr lang="en-US" dirty="0" err="1"/>
              <a:t>ned</a:t>
            </a:r>
            <a:r>
              <a:rPr lang="en-US" dirty="0"/>
              <a:t> </a:t>
            </a:r>
            <a:r>
              <a:rPr lang="en-US" dirty="0" err="1"/>
              <a:t>studieplan</a:t>
            </a:r>
            <a:r>
              <a:rPr lang="en-US" dirty="0"/>
              <a:t>” [Download study plan] (1)</a:t>
            </a:r>
          </a:p>
          <a:p>
            <a:pPr marL="285750" indent="-285750">
              <a:buFont typeface="Arial" panose="020B0604020202020204" pitchFamily="34" charset="0"/>
              <a:buChar char="•"/>
            </a:pPr>
            <a:r>
              <a:rPr lang="en-US" dirty="0"/>
              <a:t>Select printing options, and click “Start </a:t>
            </a:r>
            <a:r>
              <a:rPr lang="en-US" dirty="0" err="1"/>
              <a:t>utskrift</a:t>
            </a:r>
            <a:r>
              <a:rPr lang="en-US" dirty="0"/>
              <a:t>” [Begin print] to download the document	</a:t>
            </a:r>
          </a:p>
        </p:txBody>
      </p:sp>
      <p:pic>
        <p:nvPicPr>
          <p:cNvPr id="8" name="Bilde 7" descr="Et bilde som inneholder tekst&#10;&#10;Automatisk generert beskrivelse">
            <a:extLst>
              <a:ext uri="{FF2B5EF4-FFF2-40B4-BE49-F238E27FC236}">
                <a16:creationId xmlns:a16="http://schemas.microsoft.com/office/drawing/2014/main" id="{8546C62E-7F57-42E5-A629-A33B3FA38396}"/>
              </a:ext>
            </a:extLst>
          </p:cNvPr>
          <p:cNvPicPr>
            <a:picLocks noChangeAspect="1"/>
          </p:cNvPicPr>
          <p:nvPr/>
        </p:nvPicPr>
        <p:blipFill rotWithShape="1">
          <a:blip r:embed="rId5"/>
          <a:srcRect l="2566" t="6018" b="9374"/>
          <a:stretch/>
        </p:blipFill>
        <p:spPr>
          <a:xfrm>
            <a:off x="301385" y="2903902"/>
            <a:ext cx="5736000" cy="1484059"/>
          </a:xfrm>
          <a:prstGeom prst="rect">
            <a:avLst/>
          </a:prstGeom>
        </p:spPr>
      </p:pic>
    </p:spTree>
    <p:extLst>
      <p:ext uri="{BB962C8B-B14F-4D97-AF65-F5344CB8AC3E}">
        <p14:creationId xmlns:p14="http://schemas.microsoft.com/office/powerpoint/2010/main" val="439841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92FC-70C3-440C-964F-7562F223A979}"/>
              </a:ext>
            </a:extLst>
          </p:cNvPr>
          <p:cNvSpPr>
            <a:spLocks noGrp="1"/>
          </p:cNvSpPr>
          <p:nvPr>
            <p:ph type="title"/>
          </p:nvPr>
        </p:nvSpPr>
        <p:spPr>
          <a:xfrm>
            <a:off x="301385" y="298339"/>
            <a:ext cx="8418747" cy="586957"/>
          </a:xfrm>
        </p:spPr>
        <p:txBody>
          <a:bodyPr/>
          <a:lstStyle/>
          <a:p>
            <a:r>
              <a:rPr lang="en-US" sz="3200" dirty="0"/>
              <a:t>1.5 Add Contributors</a:t>
            </a:r>
          </a:p>
        </p:txBody>
      </p:sp>
      <p:pic>
        <p:nvPicPr>
          <p:cNvPr id="6" name="Picture 6" descr="Viser &quot;Legg til bidragsytere&quot; knappen">
            <a:extLst>
              <a:ext uri="{FF2B5EF4-FFF2-40B4-BE49-F238E27FC236}">
                <a16:creationId xmlns:a16="http://schemas.microsoft.com/office/drawing/2014/main" id="{54BE3CD4-E342-41CF-ADC7-0F218DFCA2DE}"/>
              </a:ext>
            </a:extLst>
          </p:cNvPr>
          <p:cNvPicPr>
            <a:picLocks noGrp="1" noChangeAspect="1"/>
          </p:cNvPicPr>
          <p:nvPr>
            <p:ph idx="1"/>
          </p:nvPr>
        </p:nvPicPr>
        <p:blipFill>
          <a:blip r:embed="rId3"/>
          <a:stretch>
            <a:fillRect/>
          </a:stretch>
        </p:blipFill>
        <p:spPr>
          <a:xfrm>
            <a:off x="628878" y="1385368"/>
            <a:ext cx="2524125" cy="942975"/>
          </a:xfrm>
          <a:ln>
            <a:solidFill>
              <a:schemeClr val="tx1"/>
            </a:solidFill>
          </a:ln>
        </p:spPr>
      </p:pic>
      <p:sp>
        <p:nvSpPr>
          <p:cNvPr id="8" name="Arrow: Up 7">
            <a:extLst>
              <a:ext uri="{FF2B5EF4-FFF2-40B4-BE49-F238E27FC236}">
                <a16:creationId xmlns:a16="http://schemas.microsoft.com/office/drawing/2014/main" id="{C12614C8-527B-40B3-B0A5-057DB6E22BC4}"/>
              </a:ext>
            </a:extLst>
          </p:cNvPr>
          <p:cNvSpPr/>
          <p:nvPr/>
        </p:nvSpPr>
        <p:spPr>
          <a:xfrm rot="5400000">
            <a:off x="519470" y="1700333"/>
            <a:ext cx="369171" cy="658811"/>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5E832159-2CD8-46B1-BC9E-FC998F95742E}"/>
              </a:ext>
            </a:extLst>
          </p:cNvPr>
          <p:cNvSpPr txBox="1"/>
          <p:nvPr/>
        </p:nvSpPr>
        <p:spPr>
          <a:xfrm>
            <a:off x="3375427" y="1067030"/>
            <a:ext cx="558311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Arial"/>
              </a:rPr>
              <a:t>Only visible to the study </a:t>
            </a:r>
            <a:r>
              <a:rPr lang="en-US" dirty="0" err="1">
                <a:cs typeface="Arial"/>
              </a:rPr>
              <a:t>programme</a:t>
            </a:r>
            <a:r>
              <a:rPr lang="en-US" dirty="0">
                <a:cs typeface="Arial"/>
              </a:rPr>
              <a:t> coordinator and program administrator</a:t>
            </a:r>
          </a:p>
          <a:p>
            <a:pPr marL="285750" indent="-285750">
              <a:buFont typeface="Arial"/>
              <a:buChar char="•"/>
            </a:pPr>
            <a:r>
              <a:rPr lang="en-US" dirty="0">
                <a:cs typeface="Arial"/>
              </a:rPr>
              <a:t>Use this button to add additional contributors to the study plan revision</a:t>
            </a:r>
          </a:p>
          <a:p>
            <a:pPr marL="285750" indent="-285750">
              <a:buFont typeface="Arial"/>
              <a:buChar char="•"/>
            </a:pPr>
            <a:r>
              <a:rPr lang="en-US" dirty="0">
                <a:cs typeface="Arial"/>
              </a:rPr>
              <a:t>This could include course coordinators, lecturers, or other academic resources</a:t>
            </a:r>
          </a:p>
        </p:txBody>
      </p:sp>
      <p:pic>
        <p:nvPicPr>
          <p:cNvPr id="9" name="Picture 5" descr="Viser vinduet der du kan skrive inn navn på folk som skal være bidragsytere">
            <a:extLst>
              <a:ext uri="{FF2B5EF4-FFF2-40B4-BE49-F238E27FC236}">
                <a16:creationId xmlns:a16="http://schemas.microsoft.com/office/drawing/2014/main" id="{C0A5CF2A-7BDA-4A2B-A984-6A361404B210}"/>
              </a:ext>
            </a:extLst>
          </p:cNvPr>
          <p:cNvPicPr>
            <a:picLocks noChangeAspect="1"/>
          </p:cNvPicPr>
          <p:nvPr/>
        </p:nvPicPr>
        <p:blipFill rotWithShape="1">
          <a:blip r:embed="rId4"/>
          <a:srcRect t="9569"/>
          <a:stretch/>
        </p:blipFill>
        <p:spPr>
          <a:xfrm>
            <a:off x="374650" y="2971012"/>
            <a:ext cx="8394700" cy="1649495"/>
          </a:xfrm>
          <a:prstGeom prst="rect">
            <a:avLst/>
          </a:prstGeom>
          <a:ln>
            <a:noFill/>
          </a:ln>
          <a:effectLst/>
        </p:spPr>
      </p:pic>
    </p:spTree>
    <p:extLst>
      <p:ext uri="{BB962C8B-B14F-4D97-AF65-F5344CB8AC3E}">
        <p14:creationId xmlns:p14="http://schemas.microsoft.com/office/powerpoint/2010/main" val="3213096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72964E-1AF3-4425-9494-7E30E30E1B2D}"/>
              </a:ext>
            </a:extLst>
          </p:cNvPr>
          <p:cNvSpPr>
            <a:spLocks noGrp="1"/>
          </p:cNvSpPr>
          <p:nvPr>
            <p:ph type="title"/>
          </p:nvPr>
        </p:nvSpPr>
        <p:spPr>
          <a:xfrm>
            <a:off x="301385" y="298339"/>
            <a:ext cx="8418747" cy="586957"/>
          </a:xfrm>
        </p:spPr>
        <p:txBody>
          <a:bodyPr/>
          <a:lstStyle/>
          <a:p>
            <a:r>
              <a:rPr lang="en-US" sz="3200" dirty="0"/>
              <a:t>2. Significant changes</a:t>
            </a:r>
          </a:p>
        </p:txBody>
      </p:sp>
      <p:sp>
        <p:nvSpPr>
          <p:cNvPr id="3" name="Plassholder for innhold 2">
            <a:extLst>
              <a:ext uri="{FF2B5EF4-FFF2-40B4-BE49-F238E27FC236}">
                <a16:creationId xmlns:a16="http://schemas.microsoft.com/office/drawing/2014/main" id="{7443E939-2E46-4EC8-8CB3-4C14CA639B14}"/>
              </a:ext>
            </a:extLst>
          </p:cNvPr>
          <p:cNvSpPr>
            <a:spLocks noGrp="1"/>
          </p:cNvSpPr>
          <p:nvPr>
            <p:ph idx="1"/>
          </p:nvPr>
        </p:nvSpPr>
        <p:spPr>
          <a:xfrm>
            <a:off x="301385" y="1029781"/>
            <a:ext cx="8007728" cy="2321331"/>
          </a:xfrm>
        </p:spPr>
        <p:txBody>
          <a:bodyPr/>
          <a:lstStyle/>
          <a:p>
            <a:r>
              <a:rPr lang="en-US" sz="1800" dirty="0"/>
              <a:t>When editing contents of the plan, a distinction is made between two types of changes</a:t>
            </a:r>
          </a:p>
          <a:p>
            <a:r>
              <a:rPr lang="en-US" sz="1800" dirty="0"/>
              <a:t>Simple, editorial changes include fixing typos/grammar, restructuring the text without changing the contents, etc.</a:t>
            </a:r>
          </a:p>
          <a:p>
            <a:r>
              <a:rPr lang="en-US" sz="1800" dirty="0"/>
              <a:t>“Significant changes” are changes that are consequential enough that they should be logged in the system</a:t>
            </a:r>
          </a:p>
          <a:p>
            <a:r>
              <a:rPr lang="en-US" sz="1800" dirty="0"/>
              <a:t>Toggle significant changes on or off (1) before you save and close (2)</a:t>
            </a:r>
          </a:p>
        </p:txBody>
      </p:sp>
      <p:pic>
        <p:nvPicPr>
          <p:cNvPr id="4" name="Plassholder for innhold 4">
            <a:extLst>
              <a:ext uri="{FF2B5EF4-FFF2-40B4-BE49-F238E27FC236}">
                <a16:creationId xmlns:a16="http://schemas.microsoft.com/office/drawing/2014/main" id="{B38DE597-8A7C-4C50-AA77-003B65DC756B}"/>
              </a:ext>
            </a:extLst>
          </p:cNvPr>
          <p:cNvPicPr>
            <a:picLocks noChangeAspect="1"/>
          </p:cNvPicPr>
          <p:nvPr/>
        </p:nvPicPr>
        <p:blipFill>
          <a:blip r:embed="rId3"/>
          <a:stretch>
            <a:fillRect/>
          </a:stretch>
        </p:blipFill>
        <p:spPr>
          <a:xfrm>
            <a:off x="696842" y="3495598"/>
            <a:ext cx="7750316" cy="1275272"/>
          </a:xfrm>
          <a:prstGeom prst="rect">
            <a:avLst/>
          </a:prstGeom>
        </p:spPr>
      </p:pic>
    </p:spTree>
    <p:extLst>
      <p:ext uri="{BB962C8B-B14F-4D97-AF65-F5344CB8AC3E}">
        <p14:creationId xmlns:p14="http://schemas.microsoft.com/office/powerpoint/2010/main" val="2880214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4F32C1-CABC-46EC-907D-E95FBA3749D5}"/>
              </a:ext>
            </a:extLst>
          </p:cNvPr>
          <p:cNvSpPr>
            <a:spLocks noGrp="1"/>
          </p:cNvSpPr>
          <p:nvPr>
            <p:ph type="title"/>
          </p:nvPr>
        </p:nvSpPr>
        <p:spPr>
          <a:xfrm>
            <a:off x="301385" y="298339"/>
            <a:ext cx="8418747" cy="571568"/>
          </a:xfrm>
        </p:spPr>
        <p:txBody>
          <a:bodyPr/>
          <a:lstStyle/>
          <a:p>
            <a:r>
              <a:rPr lang="en-US" sz="3100" dirty="0"/>
              <a:t>2.1 Connecting significant changes to tasks</a:t>
            </a:r>
          </a:p>
        </p:txBody>
      </p:sp>
      <p:sp>
        <p:nvSpPr>
          <p:cNvPr id="5" name="TekstSylinder 4">
            <a:extLst>
              <a:ext uri="{FF2B5EF4-FFF2-40B4-BE49-F238E27FC236}">
                <a16:creationId xmlns:a16="http://schemas.microsoft.com/office/drawing/2014/main" id="{5C024402-DA8C-44C3-8384-B28BAF4905C0}"/>
              </a:ext>
            </a:extLst>
          </p:cNvPr>
          <p:cNvSpPr txBox="1"/>
          <p:nvPr/>
        </p:nvSpPr>
        <p:spPr>
          <a:xfrm>
            <a:off x="301385" y="1395045"/>
            <a:ext cx="392873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When saving your changes this box will pop up</a:t>
            </a:r>
          </a:p>
          <a:p>
            <a:pPr marL="285750" indent="-285750">
              <a:buFont typeface="Arial" panose="020B0604020202020204" pitchFamily="34" charset="0"/>
              <a:buChar char="•"/>
            </a:pPr>
            <a:r>
              <a:rPr lang="en-US" dirty="0"/>
              <a:t>Fill inn a short summary of the changes (1)</a:t>
            </a:r>
          </a:p>
          <a:p>
            <a:pPr marL="285750" indent="-285750">
              <a:buFont typeface="Arial" panose="020B0604020202020204" pitchFamily="34" charset="0"/>
              <a:buChar char="•"/>
            </a:pPr>
            <a:r>
              <a:rPr lang="en-US" dirty="0"/>
              <a:t>Connect the changes to an existing task, or create a new one (2)</a:t>
            </a:r>
          </a:p>
          <a:p>
            <a:pPr marL="285750" indent="-285750">
              <a:buFont typeface="Arial" panose="020B0604020202020204" pitchFamily="34" charset="0"/>
              <a:buChar char="•"/>
            </a:pPr>
            <a:r>
              <a:rPr lang="en-US" dirty="0"/>
              <a:t>Or else tick the box below (3)</a:t>
            </a:r>
          </a:p>
          <a:p>
            <a:pPr marL="285750" indent="-285750">
              <a:buFont typeface="Arial" panose="020B0604020202020204" pitchFamily="34" charset="0"/>
              <a:buChar char="•"/>
            </a:pPr>
            <a:r>
              <a:rPr lang="en-US" dirty="0"/>
              <a:t>Save and close again (4)</a:t>
            </a:r>
          </a:p>
        </p:txBody>
      </p:sp>
      <p:pic>
        <p:nvPicPr>
          <p:cNvPr id="6" name="Bilde 5" descr="Et bilde som inneholder tekst&#10;&#10;Automatisk generert beskrivelse">
            <a:extLst>
              <a:ext uri="{FF2B5EF4-FFF2-40B4-BE49-F238E27FC236}">
                <a16:creationId xmlns:a16="http://schemas.microsoft.com/office/drawing/2014/main" id="{E6391457-E99D-421C-AD98-8311DE72F8A2}"/>
              </a:ext>
            </a:extLst>
          </p:cNvPr>
          <p:cNvPicPr>
            <a:picLocks noChangeAspect="1"/>
          </p:cNvPicPr>
          <p:nvPr/>
        </p:nvPicPr>
        <p:blipFill>
          <a:blip r:embed="rId3"/>
          <a:stretch>
            <a:fillRect/>
          </a:stretch>
        </p:blipFill>
        <p:spPr>
          <a:xfrm>
            <a:off x="4230120" y="1070114"/>
            <a:ext cx="4490012" cy="3235187"/>
          </a:xfrm>
          <a:prstGeom prst="rect">
            <a:avLst/>
          </a:prstGeom>
        </p:spPr>
      </p:pic>
    </p:spTree>
    <p:extLst>
      <p:ext uri="{BB962C8B-B14F-4D97-AF65-F5344CB8AC3E}">
        <p14:creationId xmlns:p14="http://schemas.microsoft.com/office/powerpoint/2010/main" val="1760131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C13C8F-4E91-4475-B03B-DECA046A07A0}"/>
              </a:ext>
            </a:extLst>
          </p:cNvPr>
          <p:cNvSpPr>
            <a:spLocks noGrp="1"/>
          </p:cNvSpPr>
          <p:nvPr>
            <p:ph type="title"/>
          </p:nvPr>
        </p:nvSpPr>
        <p:spPr>
          <a:xfrm>
            <a:off x="301385" y="298339"/>
            <a:ext cx="8418747" cy="586957"/>
          </a:xfrm>
        </p:spPr>
        <p:txBody>
          <a:bodyPr/>
          <a:lstStyle/>
          <a:p>
            <a:r>
              <a:rPr lang="en-US" sz="3200" dirty="0"/>
              <a:t>2.2 List of significant changes</a:t>
            </a:r>
          </a:p>
        </p:txBody>
      </p:sp>
      <p:sp>
        <p:nvSpPr>
          <p:cNvPr id="3" name="Plassholder for innhold 2">
            <a:extLst>
              <a:ext uri="{FF2B5EF4-FFF2-40B4-BE49-F238E27FC236}">
                <a16:creationId xmlns:a16="http://schemas.microsoft.com/office/drawing/2014/main" id="{BB40B027-34D3-4E31-9355-B0C4D31A1146}"/>
              </a:ext>
            </a:extLst>
          </p:cNvPr>
          <p:cNvSpPr>
            <a:spLocks noGrp="1"/>
          </p:cNvSpPr>
          <p:nvPr>
            <p:ph idx="1"/>
          </p:nvPr>
        </p:nvSpPr>
        <p:spPr>
          <a:xfrm>
            <a:off x="301385" y="1010265"/>
            <a:ext cx="8418747" cy="1759061"/>
          </a:xfrm>
        </p:spPr>
        <p:txBody>
          <a:bodyPr/>
          <a:lstStyle/>
          <a:p>
            <a:r>
              <a:rPr lang="en-US" sz="2000" dirty="0"/>
              <a:t>When significant changes are saved, they are listed in the section below the content texts</a:t>
            </a:r>
          </a:p>
          <a:p>
            <a:r>
              <a:rPr lang="en-US" sz="2000" dirty="0"/>
              <a:t>Here you can see which content text the change is made in (see arrow), and the summary that was written</a:t>
            </a:r>
          </a:p>
          <a:p>
            <a:r>
              <a:rPr lang="en-US" sz="2000" dirty="0"/>
              <a:t>You can also see who made the change, and when</a:t>
            </a:r>
          </a:p>
        </p:txBody>
      </p:sp>
      <p:pic>
        <p:nvPicPr>
          <p:cNvPr id="4" name="Bilde 3">
            <a:extLst>
              <a:ext uri="{FF2B5EF4-FFF2-40B4-BE49-F238E27FC236}">
                <a16:creationId xmlns:a16="http://schemas.microsoft.com/office/drawing/2014/main" id="{7D0F59D2-6325-4460-832F-C3FD9D8A0FE8}"/>
              </a:ext>
            </a:extLst>
          </p:cNvPr>
          <p:cNvPicPr>
            <a:picLocks noChangeAspect="1"/>
          </p:cNvPicPr>
          <p:nvPr/>
        </p:nvPicPr>
        <p:blipFill>
          <a:blip r:embed="rId3"/>
          <a:stretch>
            <a:fillRect/>
          </a:stretch>
        </p:blipFill>
        <p:spPr>
          <a:xfrm>
            <a:off x="922967" y="2992876"/>
            <a:ext cx="7298065" cy="1677288"/>
          </a:xfrm>
          <a:prstGeom prst="rect">
            <a:avLst/>
          </a:prstGeom>
        </p:spPr>
      </p:pic>
    </p:spTree>
    <p:extLst>
      <p:ext uri="{BB962C8B-B14F-4D97-AF65-F5344CB8AC3E}">
        <p14:creationId xmlns:p14="http://schemas.microsoft.com/office/powerpoint/2010/main" val="520882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EC9D9B-01BF-4C79-A826-A1432AF68BEC}"/>
              </a:ext>
            </a:extLst>
          </p:cNvPr>
          <p:cNvSpPr>
            <a:spLocks noGrp="1"/>
          </p:cNvSpPr>
          <p:nvPr>
            <p:ph type="title"/>
          </p:nvPr>
        </p:nvSpPr>
        <p:spPr>
          <a:xfrm>
            <a:off x="301385" y="298339"/>
            <a:ext cx="8418747" cy="586957"/>
          </a:xfrm>
        </p:spPr>
        <p:txBody>
          <a:bodyPr/>
          <a:lstStyle/>
          <a:p>
            <a:r>
              <a:rPr lang="nn-NO" sz="3200" dirty="0"/>
              <a:t>3. Tasks</a:t>
            </a:r>
          </a:p>
        </p:txBody>
      </p:sp>
      <p:pic>
        <p:nvPicPr>
          <p:cNvPr id="4" name="Bilde 3" descr="Et bilde som inneholder tekst&#10;&#10;Automatisk generert beskrivelse">
            <a:extLst>
              <a:ext uri="{FF2B5EF4-FFF2-40B4-BE49-F238E27FC236}">
                <a16:creationId xmlns:a16="http://schemas.microsoft.com/office/drawing/2014/main" id="{76E89494-FFC8-4AF8-9CBB-74A5C187210A}"/>
              </a:ext>
            </a:extLst>
          </p:cNvPr>
          <p:cNvPicPr>
            <a:picLocks noChangeAspect="1"/>
          </p:cNvPicPr>
          <p:nvPr/>
        </p:nvPicPr>
        <p:blipFill>
          <a:blip r:embed="rId3"/>
          <a:stretch>
            <a:fillRect/>
          </a:stretch>
        </p:blipFill>
        <p:spPr>
          <a:xfrm>
            <a:off x="1808980" y="3210901"/>
            <a:ext cx="5403556" cy="1519944"/>
          </a:xfrm>
          <a:prstGeom prst="rect">
            <a:avLst/>
          </a:prstGeom>
        </p:spPr>
      </p:pic>
      <p:sp>
        <p:nvSpPr>
          <p:cNvPr id="5" name="TekstSylinder 4">
            <a:extLst>
              <a:ext uri="{FF2B5EF4-FFF2-40B4-BE49-F238E27FC236}">
                <a16:creationId xmlns:a16="http://schemas.microsoft.com/office/drawing/2014/main" id="{1338E460-3373-4C1B-A569-72C13837D485}"/>
              </a:ext>
            </a:extLst>
          </p:cNvPr>
          <p:cNvSpPr txBox="1"/>
          <p:nvPr/>
        </p:nvSpPr>
        <p:spPr>
          <a:xfrm>
            <a:off x="301386" y="957017"/>
            <a:ext cx="395710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Click “+Ny” [New] to create new tasks</a:t>
            </a:r>
          </a:p>
          <a:p>
            <a:pPr marL="285750" indent="-285750">
              <a:buFont typeface="Arial" panose="020B0604020202020204" pitchFamily="34" charset="0"/>
              <a:buChar char="•"/>
            </a:pPr>
            <a:r>
              <a:rPr lang="en-US" dirty="0"/>
              <a:t>Select a task to display more options in the toolbar</a:t>
            </a:r>
          </a:p>
          <a:p>
            <a:pPr marL="285750" indent="-285750">
              <a:buFont typeface="Arial" panose="020B0604020202020204" pitchFamily="34" charset="0"/>
              <a:buChar char="•"/>
            </a:pPr>
            <a:r>
              <a:rPr lang="en-US" dirty="0"/>
              <a:t>Click “</a:t>
            </a:r>
            <a:r>
              <a:rPr lang="en-US" dirty="0" err="1"/>
              <a:t>Detaljer</a:t>
            </a:r>
            <a:r>
              <a:rPr lang="en-US" dirty="0"/>
              <a:t>” [Details] (2) to edit the contents of an existing task</a:t>
            </a:r>
          </a:p>
        </p:txBody>
      </p:sp>
      <p:sp>
        <p:nvSpPr>
          <p:cNvPr id="6" name="TekstSylinder 5">
            <a:extLst>
              <a:ext uri="{FF2B5EF4-FFF2-40B4-BE49-F238E27FC236}">
                <a16:creationId xmlns:a16="http://schemas.microsoft.com/office/drawing/2014/main" id="{36BDA398-9449-4137-B80F-F739BF7F76B0}"/>
              </a:ext>
            </a:extLst>
          </p:cNvPr>
          <p:cNvSpPr txBox="1"/>
          <p:nvPr/>
        </p:nvSpPr>
        <p:spPr>
          <a:xfrm>
            <a:off x="4510758" y="906440"/>
            <a:ext cx="414813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Clicking “</a:t>
            </a:r>
            <a:r>
              <a:rPr lang="en-US" dirty="0" err="1"/>
              <a:t>Fullfør</a:t>
            </a:r>
            <a:r>
              <a:rPr lang="en-US" dirty="0"/>
              <a:t>” [Complete] (3) changes the task’s status and strikes it out</a:t>
            </a:r>
          </a:p>
          <a:p>
            <a:pPr marL="285750" indent="-285750">
              <a:buFont typeface="Arial" panose="020B0604020202020204" pitchFamily="34" charset="0"/>
              <a:buChar char="•"/>
            </a:pPr>
            <a:r>
              <a:rPr lang="en-US" dirty="0"/>
              <a:t>Use “Se </a:t>
            </a:r>
            <a:r>
              <a:rPr lang="en-US" dirty="0" err="1"/>
              <a:t>oppgavelogg</a:t>
            </a:r>
            <a:r>
              <a:rPr lang="en-US" dirty="0"/>
              <a:t>” [View task log] (4) to view tasks from previous evaluations</a:t>
            </a:r>
          </a:p>
          <a:p>
            <a:pPr marL="285750" indent="-285750">
              <a:buFont typeface="Arial" panose="020B0604020202020204" pitchFamily="34" charset="0"/>
              <a:buChar char="•"/>
            </a:pPr>
            <a:r>
              <a:rPr lang="en-US" dirty="0"/>
              <a:t>You can sort the list by status (5) </a:t>
            </a:r>
          </a:p>
        </p:txBody>
      </p:sp>
    </p:spTree>
    <p:extLst>
      <p:ext uri="{BB962C8B-B14F-4D97-AF65-F5344CB8AC3E}">
        <p14:creationId xmlns:p14="http://schemas.microsoft.com/office/powerpoint/2010/main" val="409810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D67C-E009-4D19-B2B2-17E89A16DBDE}"/>
              </a:ext>
            </a:extLst>
          </p:cNvPr>
          <p:cNvSpPr>
            <a:spLocks noGrp="1"/>
          </p:cNvSpPr>
          <p:nvPr>
            <p:ph type="title"/>
          </p:nvPr>
        </p:nvSpPr>
        <p:spPr/>
        <p:txBody>
          <a:bodyPr/>
          <a:lstStyle/>
          <a:p>
            <a:r>
              <a:rPr lang="en-US" sz="3200" dirty="0"/>
              <a:t>Getting Started</a:t>
            </a:r>
          </a:p>
        </p:txBody>
      </p:sp>
      <p:sp>
        <p:nvSpPr>
          <p:cNvPr id="5" name="Content Placeholder 2">
            <a:extLst>
              <a:ext uri="{FF2B5EF4-FFF2-40B4-BE49-F238E27FC236}">
                <a16:creationId xmlns:a16="http://schemas.microsoft.com/office/drawing/2014/main" id="{A6A33CE3-C7CC-4828-B094-9723AFBC3FED}"/>
              </a:ext>
            </a:extLst>
          </p:cNvPr>
          <p:cNvSpPr txBox="1">
            <a:spLocks/>
          </p:cNvSpPr>
          <p:nvPr/>
        </p:nvSpPr>
        <p:spPr>
          <a:xfrm>
            <a:off x="217870" y="1215993"/>
            <a:ext cx="5804113" cy="185244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sz="2000" dirty="0"/>
          </a:p>
        </p:txBody>
      </p:sp>
      <p:sp>
        <p:nvSpPr>
          <p:cNvPr id="13" name="Rectangle 12">
            <a:extLst>
              <a:ext uri="{FF2B5EF4-FFF2-40B4-BE49-F238E27FC236}">
                <a16:creationId xmlns:a16="http://schemas.microsoft.com/office/drawing/2014/main" id="{1295120E-B4F6-4E29-9DDF-2DE161C91E5D}"/>
              </a:ext>
            </a:extLst>
          </p:cNvPr>
          <p:cNvSpPr/>
          <p:nvPr/>
        </p:nvSpPr>
        <p:spPr>
          <a:xfrm>
            <a:off x="29260" y="4431171"/>
            <a:ext cx="3756030" cy="338554"/>
          </a:xfrm>
          <a:prstGeom prst="rect">
            <a:avLst/>
          </a:prstGeom>
        </p:spPr>
        <p:txBody>
          <a:bodyPr wrap="square">
            <a:spAutoFit/>
          </a:bodyPr>
          <a:lstStyle/>
          <a:p>
            <a:r>
              <a:rPr lang="nb-NO" sz="1600">
                <a:hlinkClick r:id="rId3"/>
              </a:rPr>
              <a:t>*</a:t>
            </a:r>
            <a:r>
              <a:rPr lang="nb-NO" sz="1100">
                <a:hlinkClick r:id="rId3"/>
              </a:rPr>
              <a:t>https://studntnu.sharepoint.com/sites/studieplanlegging</a:t>
            </a:r>
            <a:endParaRPr lang="nb-NO" sz="1100"/>
          </a:p>
        </p:txBody>
      </p:sp>
      <p:pic>
        <p:nvPicPr>
          <p:cNvPr id="9" name="Bilete 10">
            <a:extLst>
              <a:ext uri="{FF2B5EF4-FFF2-40B4-BE49-F238E27FC236}">
                <a16:creationId xmlns:a16="http://schemas.microsoft.com/office/drawing/2014/main" id="{5554BD13-0EE3-4AF1-8693-1DC552FB846A}"/>
              </a:ext>
            </a:extLst>
          </p:cNvPr>
          <p:cNvPicPr>
            <a:picLocks noChangeAspect="1"/>
          </p:cNvPicPr>
          <p:nvPr/>
        </p:nvPicPr>
        <p:blipFill rotWithShape="1">
          <a:blip r:embed="rId4"/>
          <a:srcRect l="1" r="32012"/>
          <a:stretch/>
        </p:blipFill>
        <p:spPr>
          <a:xfrm>
            <a:off x="5316536" y="735569"/>
            <a:ext cx="3717748" cy="2332866"/>
          </a:xfrm>
          <a:prstGeom prst="rect">
            <a:avLst/>
          </a:prstGeom>
        </p:spPr>
      </p:pic>
      <p:pic>
        <p:nvPicPr>
          <p:cNvPr id="10" name="Bilde 9">
            <a:extLst>
              <a:ext uri="{FF2B5EF4-FFF2-40B4-BE49-F238E27FC236}">
                <a16:creationId xmlns:a16="http://schemas.microsoft.com/office/drawing/2014/main" id="{8753EA17-6754-4E2E-9044-5C58B4C70D44}"/>
              </a:ext>
            </a:extLst>
          </p:cNvPr>
          <p:cNvPicPr>
            <a:picLocks noChangeAspect="1"/>
          </p:cNvPicPr>
          <p:nvPr/>
        </p:nvPicPr>
        <p:blipFill>
          <a:blip r:embed="rId5"/>
          <a:stretch>
            <a:fillRect/>
          </a:stretch>
        </p:blipFill>
        <p:spPr>
          <a:xfrm>
            <a:off x="3752522" y="3128156"/>
            <a:ext cx="5281762" cy="1472292"/>
          </a:xfrm>
          <a:prstGeom prst="rect">
            <a:avLst/>
          </a:prstGeom>
        </p:spPr>
      </p:pic>
      <p:sp>
        <p:nvSpPr>
          <p:cNvPr id="4" name="TekstSylinder 3">
            <a:extLst>
              <a:ext uri="{FF2B5EF4-FFF2-40B4-BE49-F238E27FC236}">
                <a16:creationId xmlns:a16="http://schemas.microsoft.com/office/drawing/2014/main" id="{9C710DDC-4C2A-47D8-9332-69375CE68443}"/>
              </a:ext>
            </a:extLst>
          </p:cNvPr>
          <p:cNvSpPr txBox="1"/>
          <p:nvPr/>
        </p:nvSpPr>
        <p:spPr>
          <a:xfrm>
            <a:off x="301384" y="1215993"/>
            <a:ext cx="327352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Log on to the </a:t>
            </a:r>
            <a:r>
              <a:rPr lang="en-US" sz="2000" dirty="0">
                <a:hlinkClick r:id="rId3"/>
              </a:rPr>
              <a:t>KASPER</a:t>
            </a:r>
            <a:r>
              <a:rPr lang="en-US" sz="2000" dirty="0"/>
              <a:t> start page</a:t>
            </a:r>
          </a:p>
          <a:p>
            <a:pPr marL="285750" indent="-285750">
              <a:buFont typeface="Arial" panose="020B0604020202020204" pitchFamily="34" charset="0"/>
              <a:buChar char="•"/>
            </a:pPr>
            <a:r>
              <a:rPr lang="en-US" sz="2000" dirty="0"/>
              <a:t>There are several links to it at </a:t>
            </a:r>
            <a:r>
              <a:rPr lang="en-US" sz="2000" dirty="0" err="1"/>
              <a:t>Innsida</a:t>
            </a:r>
            <a:endParaRPr lang="en-US" sz="2000" dirty="0"/>
          </a:p>
          <a:p>
            <a:pPr marL="285750" indent="-285750">
              <a:buFont typeface="Arial" panose="020B0604020202020204" pitchFamily="34" charset="0"/>
              <a:buChar char="•"/>
            </a:pPr>
            <a:r>
              <a:rPr lang="en-US" sz="2000" dirty="0"/>
              <a:t>Click the section called «</a:t>
            </a:r>
            <a:r>
              <a:rPr lang="en-US" sz="2000" dirty="0" err="1"/>
              <a:t>Studieprogramleder</a:t>
            </a:r>
            <a:r>
              <a:rPr lang="en-US" sz="2000" dirty="0"/>
              <a:t>» [Study </a:t>
            </a:r>
            <a:r>
              <a:rPr lang="en-US" sz="2000" dirty="0" err="1"/>
              <a:t>programme</a:t>
            </a:r>
            <a:r>
              <a:rPr lang="en-US" sz="2000" dirty="0"/>
              <a:t> coordinator]</a:t>
            </a:r>
          </a:p>
        </p:txBody>
      </p:sp>
      <p:pic>
        <p:nvPicPr>
          <p:cNvPr id="14" name="Bilde 13" descr="Et bilde som inneholder tekst&#10;&#10;Automatisk generert beskrivelse">
            <a:extLst>
              <a:ext uri="{FF2B5EF4-FFF2-40B4-BE49-F238E27FC236}">
                <a16:creationId xmlns:a16="http://schemas.microsoft.com/office/drawing/2014/main" id="{84B283E9-D322-4438-861A-23A9B18DCFE3}"/>
              </a:ext>
            </a:extLst>
          </p:cNvPr>
          <p:cNvPicPr>
            <a:picLocks noChangeAspect="1"/>
          </p:cNvPicPr>
          <p:nvPr/>
        </p:nvPicPr>
        <p:blipFill>
          <a:blip r:embed="rId6"/>
          <a:stretch>
            <a:fillRect/>
          </a:stretch>
        </p:blipFill>
        <p:spPr>
          <a:xfrm>
            <a:off x="3784738" y="735569"/>
            <a:ext cx="1531798" cy="2332866"/>
          </a:xfrm>
          <a:prstGeom prst="rect">
            <a:avLst/>
          </a:prstGeom>
        </p:spPr>
      </p:pic>
    </p:spTree>
    <p:extLst>
      <p:ext uri="{BB962C8B-B14F-4D97-AF65-F5344CB8AC3E}">
        <p14:creationId xmlns:p14="http://schemas.microsoft.com/office/powerpoint/2010/main" val="4032017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7604B7-9F26-4D01-9865-E64F60E3B1A6}"/>
              </a:ext>
            </a:extLst>
          </p:cNvPr>
          <p:cNvSpPr>
            <a:spLocks noGrp="1"/>
          </p:cNvSpPr>
          <p:nvPr>
            <p:ph type="title"/>
          </p:nvPr>
        </p:nvSpPr>
        <p:spPr>
          <a:xfrm>
            <a:off x="301385" y="298339"/>
            <a:ext cx="8418747" cy="586957"/>
          </a:xfrm>
        </p:spPr>
        <p:txBody>
          <a:bodyPr/>
          <a:lstStyle/>
          <a:p>
            <a:r>
              <a:rPr lang="en-US" sz="3200" dirty="0"/>
              <a:t>4. Process arrows</a:t>
            </a:r>
          </a:p>
        </p:txBody>
      </p:sp>
      <p:pic>
        <p:nvPicPr>
          <p:cNvPr id="4" name="Picture 5" descr="Uthever prosessen er på &quot;Til revisjon&quot; i statusbar">
            <a:extLst>
              <a:ext uri="{FF2B5EF4-FFF2-40B4-BE49-F238E27FC236}">
                <a16:creationId xmlns:a16="http://schemas.microsoft.com/office/drawing/2014/main" id="{95AE3044-FB16-4823-BFAB-6F20547163E0}"/>
              </a:ext>
            </a:extLst>
          </p:cNvPr>
          <p:cNvPicPr>
            <a:picLocks noChangeAspect="1"/>
          </p:cNvPicPr>
          <p:nvPr/>
        </p:nvPicPr>
        <p:blipFill>
          <a:blip r:embed="rId3"/>
          <a:stretch>
            <a:fillRect/>
          </a:stretch>
        </p:blipFill>
        <p:spPr>
          <a:xfrm>
            <a:off x="4510758" y="1444757"/>
            <a:ext cx="3946915" cy="871612"/>
          </a:xfrm>
          <a:prstGeom prst="rect">
            <a:avLst/>
          </a:prstGeom>
        </p:spPr>
      </p:pic>
      <p:pic>
        <p:nvPicPr>
          <p:cNvPr id="5" name="Bilde 4">
            <a:extLst>
              <a:ext uri="{FF2B5EF4-FFF2-40B4-BE49-F238E27FC236}">
                <a16:creationId xmlns:a16="http://schemas.microsoft.com/office/drawing/2014/main" id="{26F68C3A-04F5-4D28-AE67-1D5C7340033A}"/>
              </a:ext>
            </a:extLst>
          </p:cNvPr>
          <p:cNvPicPr>
            <a:picLocks noChangeAspect="1"/>
          </p:cNvPicPr>
          <p:nvPr/>
        </p:nvPicPr>
        <p:blipFill>
          <a:blip r:embed="rId4"/>
          <a:stretch>
            <a:fillRect/>
          </a:stretch>
        </p:blipFill>
        <p:spPr>
          <a:xfrm>
            <a:off x="3582030" y="2875830"/>
            <a:ext cx="5561970" cy="1853990"/>
          </a:xfrm>
          <a:prstGeom prst="rect">
            <a:avLst/>
          </a:prstGeom>
        </p:spPr>
      </p:pic>
      <p:sp>
        <p:nvSpPr>
          <p:cNvPr id="6" name="TekstSylinder 5">
            <a:extLst>
              <a:ext uri="{FF2B5EF4-FFF2-40B4-BE49-F238E27FC236}">
                <a16:creationId xmlns:a16="http://schemas.microsoft.com/office/drawing/2014/main" id="{651C5FFC-80AF-4C32-A431-01EC934B7DA3}"/>
              </a:ext>
            </a:extLst>
          </p:cNvPr>
          <p:cNvSpPr txBox="1"/>
          <p:nvPr/>
        </p:nvSpPr>
        <p:spPr>
          <a:xfrm>
            <a:off x="301385" y="1201783"/>
            <a:ext cx="354780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 dark blue arrow indicates the current step of the process</a:t>
            </a:r>
          </a:p>
          <a:p>
            <a:pPr marL="285750" indent="-285750">
              <a:buFont typeface="Arial" panose="020B0604020202020204" pitchFamily="34" charset="0"/>
              <a:buChar char="•"/>
            </a:pPr>
            <a:r>
              <a:rPr lang="en-US" dirty="0"/>
              <a:t>When finishing the revision, click the arrow called “</a:t>
            </a:r>
            <a:r>
              <a:rPr lang="en-US" dirty="0" err="1"/>
              <a:t>Fullfør</a:t>
            </a:r>
            <a:r>
              <a:rPr lang="en-US" dirty="0"/>
              <a:t> </a:t>
            </a:r>
            <a:r>
              <a:rPr lang="en-US" dirty="0" err="1"/>
              <a:t>revisjon</a:t>
            </a:r>
            <a:r>
              <a:rPr lang="en-US" dirty="0"/>
              <a:t>” [Complete revision]</a:t>
            </a:r>
          </a:p>
          <a:p>
            <a:pPr marL="285750" indent="-285750">
              <a:buFont typeface="Arial" panose="020B0604020202020204" pitchFamily="34" charset="0"/>
              <a:buChar char="•"/>
            </a:pPr>
            <a:r>
              <a:rPr lang="en-US" dirty="0"/>
              <a:t>You will be prompted to write a summary of the revision, and confirming that the plan has been checked and approved by all relevant parties</a:t>
            </a:r>
          </a:p>
        </p:txBody>
      </p:sp>
    </p:spTree>
    <p:extLst>
      <p:ext uri="{BB962C8B-B14F-4D97-AF65-F5344CB8AC3E}">
        <p14:creationId xmlns:p14="http://schemas.microsoft.com/office/powerpoint/2010/main" val="3220947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371067-3A09-4E06-A7EB-C49A20822267}"/>
              </a:ext>
            </a:extLst>
          </p:cNvPr>
          <p:cNvSpPr>
            <a:spLocks noGrp="1"/>
          </p:cNvSpPr>
          <p:nvPr>
            <p:ph type="title"/>
          </p:nvPr>
        </p:nvSpPr>
        <p:spPr>
          <a:xfrm>
            <a:off x="301385" y="298339"/>
            <a:ext cx="8418747" cy="556179"/>
          </a:xfrm>
        </p:spPr>
        <p:txBody>
          <a:bodyPr/>
          <a:lstStyle/>
          <a:p>
            <a:r>
              <a:rPr lang="nn-NO" sz="3000" dirty="0"/>
              <a:t>4.1 Study </a:t>
            </a:r>
            <a:r>
              <a:rPr lang="nn-NO" sz="3000" dirty="0" err="1"/>
              <a:t>programme</a:t>
            </a:r>
            <a:r>
              <a:rPr lang="nn-NO" sz="3000" dirty="0"/>
              <a:t> </a:t>
            </a:r>
            <a:r>
              <a:rPr lang="nn-NO" sz="3000" dirty="0" err="1"/>
              <a:t>coordinator’s</a:t>
            </a:r>
            <a:r>
              <a:rPr lang="nn-NO" sz="3000" dirty="0"/>
              <a:t> </a:t>
            </a:r>
            <a:r>
              <a:rPr lang="nn-NO" sz="3000" dirty="0" err="1"/>
              <a:t>summary</a:t>
            </a:r>
            <a:endParaRPr lang="nn-NO" sz="3000" dirty="0"/>
          </a:p>
        </p:txBody>
      </p:sp>
      <p:sp>
        <p:nvSpPr>
          <p:cNvPr id="3" name="Plassholder for innhold 2">
            <a:extLst>
              <a:ext uri="{FF2B5EF4-FFF2-40B4-BE49-F238E27FC236}">
                <a16:creationId xmlns:a16="http://schemas.microsoft.com/office/drawing/2014/main" id="{1BCBF1B8-2263-4A47-ADA0-B604026E2566}"/>
              </a:ext>
            </a:extLst>
          </p:cNvPr>
          <p:cNvSpPr>
            <a:spLocks noGrp="1"/>
          </p:cNvSpPr>
          <p:nvPr>
            <p:ph idx="1"/>
          </p:nvPr>
        </p:nvSpPr>
        <p:spPr>
          <a:xfrm>
            <a:off x="448341" y="1485842"/>
            <a:ext cx="3143945" cy="1341049"/>
          </a:xfrm>
        </p:spPr>
        <p:txBody>
          <a:bodyPr/>
          <a:lstStyle/>
          <a:p>
            <a:r>
              <a:rPr lang="nn-NO" sz="2000" dirty="0"/>
              <a:t>The </a:t>
            </a:r>
            <a:r>
              <a:rPr lang="nn-NO" sz="2000" dirty="0" err="1"/>
              <a:t>summary</a:t>
            </a:r>
            <a:r>
              <a:rPr lang="nn-NO" sz="2000" dirty="0"/>
              <a:t> </a:t>
            </a:r>
            <a:r>
              <a:rPr lang="nn-NO" sz="2000" dirty="0" err="1"/>
              <a:t>you</a:t>
            </a:r>
            <a:r>
              <a:rPr lang="nn-NO" sz="2000" dirty="0"/>
              <a:t> </a:t>
            </a:r>
            <a:r>
              <a:rPr lang="nn-NO" sz="2000" dirty="0" err="1"/>
              <a:t>write</a:t>
            </a:r>
            <a:r>
              <a:rPr lang="nn-NO" sz="2000" dirty="0"/>
              <a:t> </a:t>
            </a:r>
            <a:r>
              <a:rPr lang="nn-NO" sz="2000" dirty="0" err="1"/>
              <a:t>will</a:t>
            </a:r>
            <a:r>
              <a:rPr lang="nn-NO" sz="2000" dirty="0"/>
              <a:t> be </a:t>
            </a:r>
            <a:r>
              <a:rPr lang="nn-NO" sz="2000" dirty="0" err="1"/>
              <a:t>posted</a:t>
            </a:r>
            <a:r>
              <a:rPr lang="nn-NO" sz="2000" dirty="0"/>
              <a:t> under </a:t>
            </a:r>
            <a:r>
              <a:rPr lang="nn-NO" sz="2000" dirty="0" err="1"/>
              <a:t>the</a:t>
            </a:r>
            <a:r>
              <a:rPr lang="nn-NO" sz="2000" dirty="0"/>
              <a:t> </a:t>
            </a:r>
            <a:r>
              <a:rPr lang="nn-NO" sz="2000" dirty="0" err="1"/>
              <a:t>content</a:t>
            </a:r>
            <a:r>
              <a:rPr lang="nn-NO" sz="2000" dirty="0"/>
              <a:t> </a:t>
            </a:r>
            <a:r>
              <a:rPr lang="nn-NO" sz="2000" dirty="0" err="1"/>
              <a:t>texts</a:t>
            </a:r>
            <a:r>
              <a:rPr lang="nn-NO" sz="2000" dirty="0"/>
              <a:t> </a:t>
            </a:r>
            <a:r>
              <a:rPr lang="nn-NO" sz="2000" dirty="0" err="1"/>
              <a:t>on</a:t>
            </a:r>
            <a:r>
              <a:rPr lang="nn-NO" sz="2000" dirty="0"/>
              <a:t> </a:t>
            </a:r>
            <a:r>
              <a:rPr lang="nn-NO" sz="2000" dirty="0" err="1"/>
              <a:t>the</a:t>
            </a:r>
            <a:r>
              <a:rPr lang="nn-NO" sz="2000" dirty="0"/>
              <a:t> study plan </a:t>
            </a:r>
            <a:r>
              <a:rPr lang="nn-NO" sz="2000" dirty="0" err="1"/>
              <a:t>page</a:t>
            </a:r>
            <a:endParaRPr lang="nn-NO" sz="2000" dirty="0"/>
          </a:p>
        </p:txBody>
      </p:sp>
      <p:pic>
        <p:nvPicPr>
          <p:cNvPr id="6" name="Bilde 5" descr="Et bilde som inneholder tekst&#10;&#10;Automatisk generert beskrivelse">
            <a:extLst>
              <a:ext uri="{FF2B5EF4-FFF2-40B4-BE49-F238E27FC236}">
                <a16:creationId xmlns:a16="http://schemas.microsoft.com/office/drawing/2014/main" id="{2BE071C7-7A0F-4F4C-ADE7-954E06D53C9E}"/>
              </a:ext>
            </a:extLst>
          </p:cNvPr>
          <p:cNvPicPr>
            <a:picLocks noChangeAspect="1"/>
          </p:cNvPicPr>
          <p:nvPr/>
        </p:nvPicPr>
        <p:blipFill>
          <a:blip r:embed="rId3"/>
          <a:stretch>
            <a:fillRect/>
          </a:stretch>
        </p:blipFill>
        <p:spPr>
          <a:xfrm>
            <a:off x="3845379" y="1485842"/>
            <a:ext cx="4572000" cy="2480808"/>
          </a:xfrm>
          <a:prstGeom prst="rect">
            <a:avLst/>
          </a:prstGeom>
        </p:spPr>
      </p:pic>
    </p:spTree>
    <p:extLst>
      <p:ext uri="{BB962C8B-B14F-4D97-AF65-F5344CB8AC3E}">
        <p14:creationId xmlns:p14="http://schemas.microsoft.com/office/powerpoint/2010/main" val="2374161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EBBC9CC-6027-42D8-8B77-5E5DCBBC373C}"/>
              </a:ext>
            </a:extLst>
          </p:cNvPr>
          <p:cNvSpPr>
            <a:spLocks noGrp="1"/>
          </p:cNvSpPr>
          <p:nvPr>
            <p:ph type="ctrTitle"/>
          </p:nvPr>
        </p:nvSpPr>
        <p:spPr>
          <a:xfrm>
            <a:off x="368315" y="2008061"/>
            <a:ext cx="7772400" cy="1138773"/>
          </a:xfrm>
        </p:spPr>
        <p:txBody>
          <a:bodyPr/>
          <a:lstStyle/>
          <a:p>
            <a:r>
              <a:rPr lang="en-US" sz="3200" dirty="0"/>
              <a:t>Tool for study </a:t>
            </a:r>
            <a:r>
              <a:rPr lang="en-US" dirty="0" err="1"/>
              <a:t>programme</a:t>
            </a:r>
            <a:r>
              <a:rPr lang="en-US" sz="3200" dirty="0"/>
              <a:t> components</a:t>
            </a:r>
          </a:p>
        </p:txBody>
      </p:sp>
      <p:sp>
        <p:nvSpPr>
          <p:cNvPr id="5" name="TekstSylinder 4">
            <a:extLst>
              <a:ext uri="{FF2B5EF4-FFF2-40B4-BE49-F238E27FC236}">
                <a16:creationId xmlns:a16="http://schemas.microsoft.com/office/drawing/2014/main" id="{D136D9B4-B999-4F4F-8767-4594F24F24CD}"/>
              </a:ext>
            </a:extLst>
          </p:cNvPr>
          <p:cNvSpPr txBox="1"/>
          <p:nvPr/>
        </p:nvSpPr>
        <p:spPr>
          <a:xfrm>
            <a:off x="4430684" y="3923299"/>
            <a:ext cx="4515888" cy="461665"/>
          </a:xfrm>
          <a:prstGeom prst="rect">
            <a:avLst/>
          </a:prstGeom>
          <a:noFill/>
        </p:spPr>
        <p:txBody>
          <a:bodyPr wrap="square">
            <a:spAutoFit/>
          </a:bodyPr>
          <a:lstStyle/>
          <a:p>
            <a:r>
              <a:rPr lang="en-US" sz="1200" dirty="0"/>
              <a:t>This part of the course builds on information from the wiki </a:t>
            </a:r>
            <a:r>
              <a:rPr lang="en-US" sz="1200" dirty="0">
                <a:hlinkClick r:id="rId3"/>
              </a:rPr>
              <a:t>KASPER – Tools for study </a:t>
            </a:r>
            <a:r>
              <a:rPr lang="en-US" sz="1200" dirty="0" err="1">
                <a:hlinkClick r:id="rId3"/>
              </a:rPr>
              <a:t>programme</a:t>
            </a:r>
            <a:r>
              <a:rPr lang="en-US" sz="1200" dirty="0">
                <a:hlinkClick r:id="rId3"/>
              </a:rPr>
              <a:t> components</a:t>
            </a:r>
            <a:endParaRPr lang="en-US" sz="1200" dirty="0"/>
          </a:p>
        </p:txBody>
      </p:sp>
    </p:spTree>
    <p:extLst>
      <p:ext uri="{BB962C8B-B14F-4D97-AF65-F5344CB8AC3E}">
        <p14:creationId xmlns:p14="http://schemas.microsoft.com/office/powerpoint/2010/main" val="3594464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B206E3-95C7-417B-A072-D843D9FD0C69}"/>
              </a:ext>
            </a:extLst>
          </p:cNvPr>
          <p:cNvSpPr>
            <a:spLocks noGrp="1"/>
          </p:cNvSpPr>
          <p:nvPr>
            <p:ph type="title"/>
          </p:nvPr>
        </p:nvSpPr>
        <p:spPr>
          <a:xfrm>
            <a:off x="301385" y="298339"/>
            <a:ext cx="8418747" cy="586957"/>
          </a:xfrm>
        </p:spPr>
        <p:txBody>
          <a:bodyPr/>
          <a:lstStyle/>
          <a:p>
            <a:r>
              <a:rPr lang="en-US" sz="3200" dirty="0"/>
              <a:t>Tool for study </a:t>
            </a:r>
            <a:r>
              <a:rPr lang="en-US" sz="3200" dirty="0" err="1"/>
              <a:t>programme</a:t>
            </a:r>
            <a:r>
              <a:rPr lang="en-US" sz="3200" dirty="0"/>
              <a:t> components</a:t>
            </a:r>
          </a:p>
        </p:txBody>
      </p:sp>
      <p:pic>
        <p:nvPicPr>
          <p:cNvPr id="4" name="Bilde 3" descr="Et bilde som inneholder bord&#10;&#10;Automatisk generert beskrivelse">
            <a:extLst>
              <a:ext uri="{FF2B5EF4-FFF2-40B4-BE49-F238E27FC236}">
                <a16:creationId xmlns:a16="http://schemas.microsoft.com/office/drawing/2014/main" id="{1DFEEB1B-A394-4E9C-8E59-6CE84B00EC62}"/>
              </a:ext>
            </a:extLst>
          </p:cNvPr>
          <p:cNvPicPr>
            <a:picLocks noChangeAspect="1"/>
          </p:cNvPicPr>
          <p:nvPr/>
        </p:nvPicPr>
        <p:blipFill>
          <a:blip r:embed="rId3"/>
          <a:stretch>
            <a:fillRect/>
          </a:stretch>
        </p:blipFill>
        <p:spPr>
          <a:xfrm>
            <a:off x="3402169" y="2195412"/>
            <a:ext cx="5741831" cy="2576219"/>
          </a:xfrm>
          <a:prstGeom prst="rect">
            <a:avLst/>
          </a:prstGeom>
        </p:spPr>
      </p:pic>
      <p:pic>
        <p:nvPicPr>
          <p:cNvPr id="5" name="Picture 4" descr="Viser knappen &quot;Åpne verktøy for studiets oppbygging&quot;">
            <a:extLst>
              <a:ext uri="{FF2B5EF4-FFF2-40B4-BE49-F238E27FC236}">
                <a16:creationId xmlns:a16="http://schemas.microsoft.com/office/drawing/2014/main" id="{8F3749F8-CB25-4945-BC1F-9444D25C2971}"/>
              </a:ext>
            </a:extLst>
          </p:cNvPr>
          <p:cNvPicPr>
            <a:picLocks noChangeAspect="1"/>
          </p:cNvPicPr>
          <p:nvPr/>
        </p:nvPicPr>
        <p:blipFill>
          <a:blip r:embed="rId4"/>
          <a:stretch>
            <a:fillRect/>
          </a:stretch>
        </p:blipFill>
        <p:spPr>
          <a:xfrm>
            <a:off x="3808602" y="1258001"/>
            <a:ext cx="2743200" cy="697692"/>
          </a:xfrm>
          <a:prstGeom prst="rect">
            <a:avLst/>
          </a:prstGeom>
        </p:spPr>
      </p:pic>
      <p:sp>
        <p:nvSpPr>
          <p:cNvPr id="6" name="Arrow: Up 5">
            <a:extLst>
              <a:ext uri="{FF2B5EF4-FFF2-40B4-BE49-F238E27FC236}">
                <a16:creationId xmlns:a16="http://schemas.microsoft.com/office/drawing/2014/main" id="{A65620A4-C7C2-4E6C-802B-16BBCBA9321B}"/>
              </a:ext>
            </a:extLst>
          </p:cNvPr>
          <p:cNvSpPr/>
          <p:nvPr/>
        </p:nvSpPr>
        <p:spPr>
          <a:xfrm rot="5400000">
            <a:off x="3600779" y="1222078"/>
            <a:ext cx="369171" cy="658811"/>
          </a:xfrm>
          <a:prstGeom prst="upArrow">
            <a:avLst/>
          </a:prstGeom>
          <a:solidFill>
            <a:srgbClr val="00509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kstSylinder 6">
            <a:extLst>
              <a:ext uri="{FF2B5EF4-FFF2-40B4-BE49-F238E27FC236}">
                <a16:creationId xmlns:a16="http://schemas.microsoft.com/office/drawing/2014/main" id="{DD553B65-79C6-47C9-A5E4-273EB94F2662}"/>
              </a:ext>
            </a:extLst>
          </p:cNvPr>
          <p:cNvSpPr txBox="1"/>
          <p:nvPr/>
        </p:nvSpPr>
        <p:spPr>
          <a:xfrm>
            <a:off x="362694" y="1078312"/>
            <a:ext cx="309326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Used for revising the course groups that make up the study plan</a:t>
            </a:r>
          </a:p>
          <a:p>
            <a:pPr marL="285750" indent="-285750">
              <a:buFont typeface="Arial" panose="020B0604020202020204" pitchFamily="34" charset="0"/>
              <a:buChar char="•"/>
            </a:pPr>
            <a:r>
              <a:rPr lang="en-US" dirty="0"/>
              <a:t>Navigate the menu by selecting “Kull” [Class] (1), “</a:t>
            </a:r>
            <a:r>
              <a:rPr lang="en-US" dirty="0" err="1"/>
              <a:t>År</a:t>
            </a:r>
            <a:r>
              <a:rPr lang="en-US" dirty="0"/>
              <a:t>” [Year] (2), path, field or place of study (3 &amp; 4), and finally the course group (</a:t>
            </a:r>
            <a:r>
              <a:rPr lang="en-US"/>
              <a:t>5)</a:t>
            </a:r>
            <a:endParaRPr lang="en-US" dirty="0"/>
          </a:p>
          <a:p>
            <a:pPr marL="285750" indent="-285750">
              <a:buFont typeface="Arial" panose="020B0604020202020204" pitchFamily="34" charset="0"/>
              <a:buChar char="•"/>
            </a:pPr>
            <a:r>
              <a:rPr lang="en-US" dirty="0"/>
              <a:t>The numbers to the right (arrow) show you how many course a path contains</a:t>
            </a:r>
          </a:p>
        </p:txBody>
      </p:sp>
    </p:spTree>
    <p:extLst>
      <p:ext uri="{BB962C8B-B14F-4D97-AF65-F5344CB8AC3E}">
        <p14:creationId xmlns:p14="http://schemas.microsoft.com/office/powerpoint/2010/main" val="678761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F661F-3614-4776-B905-5CD0A6E97553}"/>
              </a:ext>
            </a:extLst>
          </p:cNvPr>
          <p:cNvSpPr>
            <a:spLocks noGrp="1"/>
          </p:cNvSpPr>
          <p:nvPr>
            <p:ph type="title"/>
          </p:nvPr>
        </p:nvSpPr>
        <p:spPr>
          <a:xfrm>
            <a:off x="301385" y="298339"/>
            <a:ext cx="8418747" cy="586957"/>
          </a:xfrm>
        </p:spPr>
        <p:txBody>
          <a:bodyPr/>
          <a:lstStyle/>
          <a:p>
            <a:r>
              <a:rPr lang="en-US" sz="3200" dirty="0"/>
              <a:t>Filtering by study profiles</a:t>
            </a:r>
          </a:p>
        </p:txBody>
      </p:sp>
      <p:pic>
        <p:nvPicPr>
          <p:cNvPr id="4" name="Bilde 3">
            <a:extLst>
              <a:ext uri="{FF2B5EF4-FFF2-40B4-BE49-F238E27FC236}">
                <a16:creationId xmlns:a16="http://schemas.microsoft.com/office/drawing/2014/main" id="{14321B20-5B11-4513-9477-9245C3057DB4}"/>
              </a:ext>
            </a:extLst>
          </p:cNvPr>
          <p:cNvPicPr>
            <a:picLocks noChangeAspect="1"/>
          </p:cNvPicPr>
          <p:nvPr/>
        </p:nvPicPr>
        <p:blipFill rotWithShape="1">
          <a:blip r:embed="rId3"/>
          <a:srcRect l="7928" r="23322"/>
          <a:stretch/>
        </p:blipFill>
        <p:spPr>
          <a:xfrm>
            <a:off x="5805030" y="885296"/>
            <a:ext cx="2459414" cy="1985533"/>
          </a:xfrm>
          <a:prstGeom prst="rect">
            <a:avLst/>
          </a:prstGeom>
        </p:spPr>
      </p:pic>
      <p:pic>
        <p:nvPicPr>
          <p:cNvPr id="5" name="Bilde 4" descr="Et bilde som inneholder tekst&#10;&#10;Automatisk generert beskrivelse">
            <a:extLst>
              <a:ext uri="{FF2B5EF4-FFF2-40B4-BE49-F238E27FC236}">
                <a16:creationId xmlns:a16="http://schemas.microsoft.com/office/drawing/2014/main" id="{6316A381-88A9-4188-B7C1-E9A73FA92EBA}"/>
              </a:ext>
            </a:extLst>
          </p:cNvPr>
          <p:cNvPicPr>
            <a:picLocks noChangeAspect="1"/>
          </p:cNvPicPr>
          <p:nvPr/>
        </p:nvPicPr>
        <p:blipFill rotWithShape="1">
          <a:blip r:embed="rId4"/>
          <a:srcRect l="3356" t="13624" r="16759" b="23340"/>
          <a:stretch/>
        </p:blipFill>
        <p:spPr>
          <a:xfrm>
            <a:off x="5805030" y="2870827"/>
            <a:ext cx="2915102" cy="1793019"/>
          </a:xfrm>
          <a:prstGeom prst="rect">
            <a:avLst/>
          </a:prstGeom>
        </p:spPr>
      </p:pic>
      <p:sp>
        <p:nvSpPr>
          <p:cNvPr id="7" name="TekstSylinder 6">
            <a:extLst>
              <a:ext uri="{FF2B5EF4-FFF2-40B4-BE49-F238E27FC236}">
                <a16:creationId xmlns:a16="http://schemas.microsoft.com/office/drawing/2014/main" id="{B4D77A67-536F-40EE-AB35-51AECDF5F450}"/>
              </a:ext>
            </a:extLst>
          </p:cNvPr>
          <p:cNvSpPr txBox="1"/>
          <p:nvPr/>
        </p:nvSpPr>
        <p:spPr>
          <a:xfrm>
            <a:off x="423868" y="1193075"/>
            <a:ext cx="5158326" cy="2739211"/>
          </a:xfrm>
          <a:prstGeom prst="rect">
            <a:avLst/>
          </a:prstGeom>
          <a:noFill/>
        </p:spPr>
        <p:txBody>
          <a:bodyPr wrap="square" rtlCol="0">
            <a:spAutoFit/>
          </a:bodyPr>
          <a:lstStyle/>
          <a:p>
            <a:pPr marL="342000" indent="-342000">
              <a:spcBef>
                <a:spcPts val="408"/>
              </a:spcBef>
              <a:buFont typeface="Arial" panose="020B0604020202020204" pitchFamily="34" charset="0"/>
              <a:buChar char="•"/>
            </a:pPr>
            <a:r>
              <a:rPr lang="en-US" dirty="0"/>
              <a:t>You may use some filters to make the course groups easier to navigate</a:t>
            </a:r>
          </a:p>
          <a:p>
            <a:pPr marL="342000" indent="-342000">
              <a:spcBef>
                <a:spcPts val="408"/>
              </a:spcBef>
              <a:buFont typeface="Arial" panose="020B0604020202020204" pitchFamily="34" charset="0"/>
              <a:buChar char="•"/>
            </a:pPr>
            <a:r>
              <a:rPr lang="en-US" dirty="0"/>
              <a:t>After having selected the class (1) you may choose to filter by fields of study (2)</a:t>
            </a:r>
          </a:p>
          <a:p>
            <a:pPr marL="342000" indent="-342000">
              <a:spcBef>
                <a:spcPts val="408"/>
              </a:spcBef>
              <a:buFont typeface="Arial" panose="020B0604020202020204" pitchFamily="34" charset="0"/>
              <a:buChar char="•"/>
            </a:pPr>
            <a:r>
              <a:rPr lang="en-US" dirty="0"/>
              <a:t>If the field of study has further specializations, a filter will appear for these (3)</a:t>
            </a:r>
          </a:p>
          <a:p>
            <a:pPr marL="342000" indent="-342000">
              <a:spcBef>
                <a:spcPts val="408"/>
              </a:spcBef>
              <a:buFont typeface="Arial" panose="020B0604020202020204" pitchFamily="34" charset="0"/>
              <a:buChar char="•"/>
            </a:pPr>
            <a:r>
              <a:rPr lang="en-US" dirty="0"/>
              <a:t>When the filters are applied, only the course groups that fit will appear when you open a year (4)</a:t>
            </a:r>
          </a:p>
        </p:txBody>
      </p:sp>
    </p:spTree>
    <p:extLst>
      <p:ext uri="{BB962C8B-B14F-4D97-AF65-F5344CB8AC3E}">
        <p14:creationId xmlns:p14="http://schemas.microsoft.com/office/powerpoint/2010/main" val="1507336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3173CE-55F8-499F-ADE0-873348FE9C1C}"/>
              </a:ext>
            </a:extLst>
          </p:cNvPr>
          <p:cNvSpPr>
            <a:spLocks noGrp="1"/>
          </p:cNvSpPr>
          <p:nvPr>
            <p:ph type="title"/>
          </p:nvPr>
        </p:nvSpPr>
        <p:spPr>
          <a:xfrm>
            <a:off x="301385" y="298339"/>
            <a:ext cx="8418747" cy="586957"/>
          </a:xfrm>
        </p:spPr>
        <p:txBody>
          <a:bodyPr/>
          <a:lstStyle/>
          <a:p>
            <a:r>
              <a:rPr lang="en-US" sz="3200" dirty="0"/>
              <a:t>Editing course groups</a:t>
            </a:r>
          </a:p>
        </p:txBody>
      </p:sp>
      <p:pic>
        <p:nvPicPr>
          <p:cNvPr id="4" name="Plassholder for innhold 4" descr="Et bilde som inneholder tekst&#10;&#10;Automatisk generert beskrivelse">
            <a:extLst>
              <a:ext uri="{FF2B5EF4-FFF2-40B4-BE49-F238E27FC236}">
                <a16:creationId xmlns:a16="http://schemas.microsoft.com/office/drawing/2014/main" id="{15559D19-61A0-4881-BCF6-B8945D793120}"/>
              </a:ext>
            </a:extLst>
          </p:cNvPr>
          <p:cNvPicPr>
            <a:picLocks noGrp="1" noChangeAspect="1"/>
          </p:cNvPicPr>
          <p:nvPr>
            <p:ph idx="1"/>
          </p:nvPr>
        </p:nvPicPr>
        <p:blipFill>
          <a:blip r:embed="rId3"/>
          <a:stretch>
            <a:fillRect/>
          </a:stretch>
        </p:blipFill>
        <p:spPr>
          <a:xfrm>
            <a:off x="3857897" y="1507452"/>
            <a:ext cx="5286103" cy="2128595"/>
          </a:xfrm>
        </p:spPr>
      </p:pic>
      <p:sp>
        <p:nvSpPr>
          <p:cNvPr id="5" name="TekstSylinder 4">
            <a:extLst>
              <a:ext uri="{FF2B5EF4-FFF2-40B4-BE49-F238E27FC236}">
                <a16:creationId xmlns:a16="http://schemas.microsoft.com/office/drawing/2014/main" id="{770789C6-B846-470B-8480-51E94D1C5705}"/>
              </a:ext>
            </a:extLst>
          </p:cNvPr>
          <p:cNvSpPr txBox="1"/>
          <p:nvPr/>
        </p:nvSpPr>
        <p:spPr>
          <a:xfrm>
            <a:off x="301385" y="885296"/>
            <a:ext cx="3720283" cy="3970318"/>
          </a:xfrm>
          <a:prstGeom prst="rect">
            <a:avLst/>
          </a:prstGeom>
          <a:noFill/>
        </p:spPr>
        <p:txBody>
          <a:bodyPr wrap="square" rtlCol="0">
            <a:spAutoFit/>
          </a:bodyPr>
          <a:lstStyle/>
          <a:p>
            <a:pPr marL="285750" indent="-285750">
              <a:buFont typeface="Arial" panose="020B0604020202020204" pitchFamily="34" charset="0"/>
              <a:buChar char="•"/>
            </a:pPr>
            <a:r>
              <a:rPr lang="en-US" dirty="0"/>
              <a:t>When you have located the field of study or course group you wish to work with, you have the following features:</a:t>
            </a:r>
          </a:p>
          <a:p>
            <a:pPr marL="800100" lvl="1" indent="-342900">
              <a:buAutoNum type="arabicPeriod"/>
            </a:pPr>
            <a:r>
              <a:rPr lang="en-US" dirty="0"/>
              <a:t>Add new course group</a:t>
            </a:r>
          </a:p>
          <a:p>
            <a:pPr marL="800100" lvl="1" indent="-342900">
              <a:buAutoNum type="arabicPeriod"/>
            </a:pPr>
            <a:r>
              <a:rPr lang="en-US" dirty="0"/>
              <a:t>Copy changes </a:t>
            </a:r>
          </a:p>
          <a:p>
            <a:pPr marL="800100" lvl="1" indent="-342900">
              <a:buAutoNum type="arabicPeriod"/>
            </a:pPr>
            <a:r>
              <a:rPr lang="en-US" dirty="0"/>
              <a:t>Paste changes</a:t>
            </a:r>
          </a:p>
          <a:p>
            <a:pPr marL="800100" lvl="1" indent="-342900">
              <a:buAutoNum type="arabicPeriod"/>
            </a:pPr>
            <a:r>
              <a:rPr lang="en-US" dirty="0"/>
              <a:t>Edit course group</a:t>
            </a:r>
          </a:p>
          <a:p>
            <a:pPr marL="800100" lvl="1" indent="-342900">
              <a:buAutoNum type="arabicPeriod"/>
            </a:pPr>
            <a:r>
              <a:rPr lang="en-US" dirty="0"/>
              <a:t>Delete course group</a:t>
            </a:r>
          </a:p>
          <a:p>
            <a:pPr marL="800100" lvl="1" indent="-342900">
              <a:buAutoNum type="arabicPeriod"/>
            </a:pPr>
            <a:endParaRPr lang="en-US" dirty="0"/>
          </a:p>
          <a:p>
            <a:pPr marL="285750" indent="-285750">
              <a:buFont typeface="Arial" panose="020B0604020202020204" pitchFamily="34" charset="0"/>
              <a:buChar char="•"/>
            </a:pPr>
            <a:r>
              <a:rPr lang="en-US" dirty="0"/>
              <a:t>NB: Copy/paste only works for course groups that were identical at the start of the revision</a:t>
            </a:r>
          </a:p>
        </p:txBody>
      </p:sp>
      <p:sp>
        <p:nvSpPr>
          <p:cNvPr id="6" name="TekstSylinder 5">
            <a:extLst>
              <a:ext uri="{FF2B5EF4-FFF2-40B4-BE49-F238E27FC236}">
                <a16:creationId xmlns:a16="http://schemas.microsoft.com/office/drawing/2014/main" id="{20D364C6-6F2B-44FD-ADAA-F62E1840700A}"/>
              </a:ext>
            </a:extLst>
          </p:cNvPr>
          <p:cNvSpPr txBox="1"/>
          <p:nvPr/>
        </p:nvSpPr>
        <p:spPr>
          <a:xfrm>
            <a:off x="4510758" y="3636047"/>
            <a:ext cx="3556513" cy="923330"/>
          </a:xfrm>
          <a:prstGeom prst="rect">
            <a:avLst/>
          </a:prstGeom>
          <a:noFill/>
        </p:spPr>
        <p:txBody>
          <a:bodyPr wrap="square" rtlCol="0">
            <a:spAutoFit/>
          </a:bodyPr>
          <a:lstStyle/>
          <a:p>
            <a:pPr marL="285750" indent="-285750">
              <a:buFont typeface="Arial" panose="020B0604020202020204" pitchFamily="34" charset="0"/>
              <a:buChar char="•"/>
            </a:pPr>
            <a:r>
              <a:rPr lang="en-US" dirty="0"/>
              <a:t>Changes made here will be color-coded green (new), red (deleted) or yellow (edited)</a:t>
            </a:r>
          </a:p>
        </p:txBody>
      </p:sp>
    </p:spTree>
    <p:extLst>
      <p:ext uri="{BB962C8B-B14F-4D97-AF65-F5344CB8AC3E}">
        <p14:creationId xmlns:p14="http://schemas.microsoft.com/office/powerpoint/2010/main" val="1706007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1FC5CC-E92E-4B6A-A0C1-2909B4C39A4F}"/>
              </a:ext>
            </a:extLst>
          </p:cNvPr>
          <p:cNvSpPr>
            <a:spLocks noGrp="1"/>
          </p:cNvSpPr>
          <p:nvPr>
            <p:ph type="title"/>
          </p:nvPr>
        </p:nvSpPr>
        <p:spPr>
          <a:xfrm>
            <a:off x="301385" y="298339"/>
            <a:ext cx="8418747" cy="586957"/>
          </a:xfrm>
        </p:spPr>
        <p:txBody>
          <a:bodyPr/>
          <a:lstStyle/>
          <a:p>
            <a:r>
              <a:rPr lang="en-US" sz="3200" dirty="0"/>
              <a:t>Adding course groups</a:t>
            </a:r>
          </a:p>
        </p:txBody>
      </p:sp>
      <p:sp>
        <p:nvSpPr>
          <p:cNvPr id="3" name="Plassholder for innhold 2">
            <a:extLst>
              <a:ext uri="{FF2B5EF4-FFF2-40B4-BE49-F238E27FC236}">
                <a16:creationId xmlns:a16="http://schemas.microsoft.com/office/drawing/2014/main" id="{21C057B0-C587-4C1F-9075-670B9EDFE968}"/>
              </a:ext>
            </a:extLst>
          </p:cNvPr>
          <p:cNvSpPr>
            <a:spLocks noGrp="1"/>
          </p:cNvSpPr>
          <p:nvPr>
            <p:ph idx="1"/>
          </p:nvPr>
        </p:nvSpPr>
        <p:spPr>
          <a:xfrm>
            <a:off x="232805" y="1293803"/>
            <a:ext cx="4141075" cy="2555894"/>
          </a:xfrm>
        </p:spPr>
        <p:txBody>
          <a:bodyPr/>
          <a:lstStyle/>
          <a:p>
            <a:r>
              <a:rPr lang="en-US" sz="2000" dirty="0"/>
              <a:t>When you click “Add course group” a window will appear to the right</a:t>
            </a:r>
          </a:p>
          <a:p>
            <a:r>
              <a:rPr lang="en-US" sz="2000" dirty="0"/>
              <a:t>Here you fill in “</a:t>
            </a:r>
            <a:r>
              <a:rPr lang="en-US" sz="2000" dirty="0" err="1"/>
              <a:t>Navn</a:t>
            </a:r>
            <a:r>
              <a:rPr lang="en-US" sz="2000" dirty="0"/>
              <a:t>” [Name] (1) and, optionally, a “</a:t>
            </a:r>
            <a:r>
              <a:rPr lang="en-US" sz="2000" dirty="0" err="1"/>
              <a:t>Beskrivelse</a:t>
            </a:r>
            <a:r>
              <a:rPr lang="en-US" sz="2000" dirty="0"/>
              <a:t>” [Description] (2)</a:t>
            </a:r>
          </a:p>
          <a:p>
            <a:r>
              <a:rPr lang="en-US" sz="2000" dirty="0"/>
              <a:t>Then click “</a:t>
            </a:r>
            <a:r>
              <a:rPr lang="en-US" sz="2000" dirty="0" err="1"/>
              <a:t>Lagre</a:t>
            </a:r>
            <a:r>
              <a:rPr lang="en-US" sz="2000" dirty="0"/>
              <a:t>” [Save]</a:t>
            </a:r>
          </a:p>
        </p:txBody>
      </p:sp>
      <p:pic>
        <p:nvPicPr>
          <p:cNvPr id="4" name="Bilde 3">
            <a:extLst>
              <a:ext uri="{FF2B5EF4-FFF2-40B4-BE49-F238E27FC236}">
                <a16:creationId xmlns:a16="http://schemas.microsoft.com/office/drawing/2014/main" id="{90D781CD-BE0F-4E40-ACCE-81A87421CB22}"/>
              </a:ext>
            </a:extLst>
          </p:cNvPr>
          <p:cNvPicPr>
            <a:picLocks noChangeAspect="1"/>
          </p:cNvPicPr>
          <p:nvPr/>
        </p:nvPicPr>
        <p:blipFill>
          <a:blip r:embed="rId3"/>
          <a:stretch>
            <a:fillRect/>
          </a:stretch>
        </p:blipFill>
        <p:spPr>
          <a:xfrm>
            <a:off x="5599127" y="1051325"/>
            <a:ext cx="1838095" cy="1009524"/>
          </a:xfrm>
          <a:prstGeom prst="rect">
            <a:avLst/>
          </a:prstGeom>
        </p:spPr>
      </p:pic>
      <p:pic>
        <p:nvPicPr>
          <p:cNvPr id="5" name="Bilde 4" descr="Et bilde som inneholder tekst&#10;&#10;Automatisk generert beskrivelse">
            <a:extLst>
              <a:ext uri="{FF2B5EF4-FFF2-40B4-BE49-F238E27FC236}">
                <a16:creationId xmlns:a16="http://schemas.microsoft.com/office/drawing/2014/main" id="{ADC6845F-E2BF-45B6-8423-2B854317CA1A}"/>
              </a:ext>
            </a:extLst>
          </p:cNvPr>
          <p:cNvPicPr>
            <a:picLocks noChangeAspect="1"/>
          </p:cNvPicPr>
          <p:nvPr/>
        </p:nvPicPr>
        <p:blipFill>
          <a:blip r:embed="rId4"/>
          <a:stretch>
            <a:fillRect/>
          </a:stretch>
        </p:blipFill>
        <p:spPr>
          <a:xfrm>
            <a:off x="4572000" y="2312450"/>
            <a:ext cx="3892351" cy="2341898"/>
          </a:xfrm>
          <a:prstGeom prst="rect">
            <a:avLst/>
          </a:prstGeom>
        </p:spPr>
      </p:pic>
    </p:spTree>
    <p:extLst>
      <p:ext uri="{BB962C8B-B14F-4D97-AF65-F5344CB8AC3E}">
        <p14:creationId xmlns:p14="http://schemas.microsoft.com/office/powerpoint/2010/main" val="522043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BE1BDE-1FE5-4A6A-956D-A8A00F718E57}"/>
              </a:ext>
            </a:extLst>
          </p:cNvPr>
          <p:cNvSpPr>
            <a:spLocks noGrp="1"/>
          </p:cNvSpPr>
          <p:nvPr>
            <p:ph type="title"/>
          </p:nvPr>
        </p:nvSpPr>
        <p:spPr>
          <a:xfrm>
            <a:off x="301385" y="298339"/>
            <a:ext cx="8418747" cy="586957"/>
          </a:xfrm>
        </p:spPr>
        <p:txBody>
          <a:bodyPr/>
          <a:lstStyle/>
          <a:p>
            <a:r>
              <a:rPr lang="en-US" sz="3200" dirty="0"/>
              <a:t>Adding paths</a:t>
            </a:r>
          </a:p>
        </p:txBody>
      </p:sp>
      <p:pic>
        <p:nvPicPr>
          <p:cNvPr id="4" name="Plassholder for innhold 3" descr="Et bilde som inneholder tekst&#10;&#10;Automatisk generert beskrivelse">
            <a:extLst>
              <a:ext uri="{FF2B5EF4-FFF2-40B4-BE49-F238E27FC236}">
                <a16:creationId xmlns:a16="http://schemas.microsoft.com/office/drawing/2014/main" id="{38D2A1F7-909D-460B-8707-2ABEDCC9873A}"/>
              </a:ext>
            </a:extLst>
          </p:cNvPr>
          <p:cNvPicPr>
            <a:picLocks noGrp="1" noChangeAspect="1"/>
          </p:cNvPicPr>
          <p:nvPr>
            <p:ph idx="1"/>
          </p:nvPr>
        </p:nvPicPr>
        <p:blipFill>
          <a:blip r:embed="rId3"/>
          <a:stretch>
            <a:fillRect/>
          </a:stretch>
        </p:blipFill>
        <p:spPr>
          <a:xfrm>
            <a:off x="5261840" y="1497112"/>
            <a:ext cx="3458289" cy="3139320"/>
          </a:xfrm>
          <a:prstGeom prst="rect">
            <a:avLst/>
          </a:prstGeom>
        </p:spPr>
      </p:pic>
      <p:sp>
        <p:nvSpPr>
          <p:cNvPr id="3" name="TekstSylinder 2">
            <a:extLst>
              <a:ext uri="{FF2B5EF4-FFF2-40B4-BE49-F238E27FC236}">
                <a16:creationId xmlns:a16="http://schemas.microsoft.com/office/drawing/2014/main" id="{C03F9553-4844-4435-A5D6-66D9B131F949}"/>
              </a:ext>
            </a:extLst>
          </p:cNvPr>
          <p:cNvSpPr txBox="1"/>
          <p:nvPr/>
        </p:nvSpPr>
        <p:spPr>
          <a:xfrm>
            <a:off x="473529" y="1232117"/>
            <a:ext cx="456383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You may add paths, fields of study, etc., in about the same way you do course groups</a:t>
            </a:r>
          </a:p>
          <a:p>
            <a:pPr marL="285750" indent="-285750">
              <a:buFont typeface="Arial" panose="020B0604020202020204" pitchFamily="34" charset="0"/>
              <a:buChar char="•"/>
            </a:pPr>
            <a:r>
              <a:rPr lang="en-US" dirty="0"/>
              <a:t>Find the specific row and click the same plus-icon</a:t>
            </a:r>
          </a:p>
          <a:p>
            <a:pPr marL="285750" indent="-285750">
              <a:buFont typeface="Arial" panose="020B0604020202020204" pitchFamily="34" charset="0"/>
              <a:buChar char="•"/>
            </a:pPr>
            <a:r>
              <a:rPr lang="en-US" dirty="0"/>
              <a:t>The new path must have a name (1) and can not be empty. Thus, you also need to name a new course group (2)</a:t>
            </a:r>
          </a:p>
          <a:p>
            <a:pPr marL="285750" indent="-285750">
              <a:buFont typeface="Arial" panose="020B0604020202020204" pitchFamily="34" charset="0"/>
              <a:buChar char="•"/>
            </a:pPr>
            <a:r>
              <a:rPr lang="en-US" dirty="0"/>
              <a:t>As usual, click “</a:t>
            </a:r>
            <a:r>
              <a:rPr lang="en-US" dirty="0" err="1"/>
              <a:t>Lagre</a:t>
            </a:r>
            <a:r>
              <a:rPr lang="en-US" dirty="0"/>
              <a:t>” [Save] when you finish (3)</a:t>
            </a:r>
          </a:p>
        </p:txBody>
      </p:sp>
      <p:pic>
        <p:nvPicPr>
          <p:cNvPr id="5" name="Bilde 4">
            <a:extLst>
              <a:ext uri="{FF2B5EF4-FFF2-40B4-BE49-F238E27FC236}">
                <a16:creationId xmlns:a16="http://schemas.microsoft.com/office/drawing/2014/main" id="{F0EBC941-04E4-4850-A584-FCA303904CC6}"/>
              </a:ext>
            </a:extLst>
          </p:cNvPr>
          <p:cNvPicPr>
            <a:picLocks noChangeAspect="1"/>
          </p:cNvPicPr>
          <p:nvPr/>
        </p:nvPicPr>
        <p:blipFill>
          <a:blip r:embed="rId4"/>
          <a:stretch>
            <a:fillRect/>
          </a:stretch>
        </p:blipFill>
        <p:spPr>
          <a:xfrm>
            <a:off x="6690814" y="284638"/>
            <a:ext cx="865721" cy="1324425"/>
          </a:xfrm>
          <a:prstGeom prst="rect">
            <a:avLst/>
          </a:prstGeom>
        </p:spPr>
      </p:pic>
    </p:spTree>
    <p:extLst>
      <p:ext uri="{BB962C8B-B14F-4D97-AF65-F5344CB8AC3E}">
        <p14:creationId xmlns:p14="http://schemas.microsoft.com/office/powerpoint/2010/main" val="4147538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3E41A4-E574-4FE7-B63B-724FC01806D3}"/>
              </a:ext>
            </a:extLst>
          </p:cNvPr>
          <p:cNvSpPr>
            <a:spLocks noGrp="1"/>
          </p:cNvSpPr>
          <p:nvPr>
            <p:ph type="title"/>
          </p:nvPr>
        </p:nvSpPr>
        <p:spPr>
          <a:xfrm>
            <a:off x="301385" y="298339"/>
            <a:ext cx="8418747" cy="586957"/>
          </a:xfrm>
        </p:spPr>
        <p:txBody>
          <a:bodyPr/>
          <a:lstStyle/>
          <a:p>
            <a:r>
              <a:rPr lang="nn-NO" sz="3200" dirty="0"/>
              <a:t>Deleting </a:t>
            </a:r>
            <a:r>
              <a:rPr lang="nn-NO" sz="3200" dirty="0" err="1"/>
              <a:t>course</a:t>
            </a:r>
            <a:r>
              <a:rPr lang="nn-NO" sz="3200" dirty="0"/>
              <a:t> </a:t>
            </a:r>
            <a:r>
              <a:rPr lang="nn-NO" sz="3200" dirty="0" err="1"/>
              <a:t>groups</a:t>
            </a:r>
            <a:r>
              <a:rPr lang="nn-NO" sz="3200" dirty="0"/>
              <a:t>/</a:t>
            </a:r>
            <a:r>
              <a:rPr lang="nn-NO" sz="3200" dirty="0" err="1"/>
              <a:t>paths</a:t>
            </a:r>
            <a:endParaRPr lang="nn-NO" sz="3200" dirty="0"/>
          </a:p>
        </p:txBody>
      </p:sp>
      <p:pic>
        <p:nvPicPr>
          <p:cNvPr id="4" name="Bilde 3">
            <a:extLst>
              <a:ext uri="{FF2B5EF4-FFF2-40B4-BE49-F238E27FC236}">
                <a16:creationId xmlns:a16="http://schemas.microsoft.com/office/drawing/2014/main" id="{F3BABC09-C037-4C49-8CF7-123354872B76}"/>
              </a:ext>
            </a:extLst>
          </p:cNvPr>
          <p:cNvPicPr>
            <a:picLocks noChangeAspect="1"/>
          </p:cNvPicPr>
          <p:nvPr/>
        </p:nvPicPr>
        <p:blipFill>
          <a:blip r:embed="rId3"/>
          <a:stretch>
            <a:fillRect/>
          </a:stretch>
        </p:blipFill>
        <p:spPr>
          <a:xfrm>
            <a:off x="6158559" y="1372872"/>
            <a:ext cx="1723810" cy="1009524"/>
          </a:xfrm>
          <a:prstGeom prst="rect">
            <a:avLst/>
          </a:prstGeom>
        </p:spPr>
      </p:pic>
      <p:pic>
        <p:nvPicPr>
          <p:cNvPr id="5" name="Picture 7" descr="Viser angreknappen når en emnegruppe er slettet">
            <a:extLst>
              <a:ext uri="{FF2B5EF4-FFF2-40B4-BE49-F238E27FC236}">
                <a16:creationId xmlns:a16="http://schemas.microsoft.com/office/drawing/2014/main" id="{49BEC7E0-8B06-4DE0-83A1-A1240A3E59EB}"/>
              </a:ext>
            </a:extLst>
          </p:cNvPr>
          <p:cNvPicPr>
            <a:picLocks noChangeAspect="1"/>
          </p:cNvPicPr>
          <p:nvPr/>
        </p:nvPicPr>
        <p:blipFill rotWithShape="1">
          <a:blip r:embed="rId4"/>
          <a:srcRect t="20189"/>
          <a:stretch/>
        </p:blipFill>
        <p:spPr>
          <a:xfrm>
            <a:off x="6158559" y="2571750"/>
            <a:ext cx="1707028" cy="1465797"/>
          </a:xfrm>
          <a:prstGeom prst="rect">
            <a:avLst/>
          </a:prstGeom>
        </p:spPr>
      </p:pic>
      <p:sp>
        <p:nvSpPr>
          <p:cNvPr id="6" name="TekstSylinder 5">
            <a:extLst>
              <a:ext uri="{FF2B5EF4-FFF2-40B4-BE49-F238E27FC236}">
                <a16:creationId xmlns:a16="http://schemas.microsoft.com/office/drawing/2014/main" id="{143666AC-DF0C-44CD-85EA-D5235E7165C3}"/>
              </a:ext>
            </a:extLst>
          </p:cNvPr>
          <p:cNvSpPr txBox="1"/>
          <p:nvPr/>
        </p:nvSpPr>
        <p:spPr>
          <a:xfrm>
            <a:off x="432262" y="1372872"/>
            <a:ext cx="474656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You may delete whole course groups/paths/etc. by clicking the delete icon (trash-can) in the given row</a:t>
            </a:r>
          </a:p>
          <a:p>
            <a:pPr marL="285750" indent="-285750">
              <a:buFont typeface="Arial" panose="020B0604020202020204" pitchFamily="34" charset="0"/>
              <a:buChar char="•"/>
            </a:pPr>
            <a:r>
              <a:rPr lang="en-US" dirty="0"/>
              <a:t>Deleted items will be color-coded red, and the delete icon becomes an undo icon (arrow curving left)</a:t>
            </a:r>
          </a:p>
          <a:p>
            <a:pPr marL="285750" indent="-285750">
              <a:buFont typeface="Arial" panose="020B0604020202020204" pitchFamily="34" charset="0"/>
              <a:buChar char="•"/>
            </a:pPr>
            <a:r>
              <a:rPr lang="en-US" b="1" dirty="0"/>
              <a:t>NB: </a:t>
            </a:r>
            <a:r>
              <a:rPr lang="en-US" dirty="0"/>
              <a:t>You can not undo the deletion of groups/path that were created during the current revision. These will disappear completely</a:t>
            </a:r>
            <a:endParaRPr lang="en-US" b="1" dirty="0"/>
          </a:p>
        </p:txBody>
      </p:sp>
    </p:spTree>
    <p:extLst>
      <p:ext uri="{BB962C8B-B14F-4D97-AF65-F5344CB8AC3E}">
        <p14:creationId xmlns:p14="http://schemas.microsoft.com/office/powerpoint/2010/main" val="4176745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6A01D-58E3-4178-99B8-C147CB8D6D1C}"/>
              </a:ext>
            </a:extLst>
          </p:cNvPr>
          <p:cNvSpPr>
            <a:spLocks noGrp="1"/>
          </p:cNvSpPr>
          <p:nvPr>
            <p:ph type="title"/>
          </p:nvPr>
        </p:nvSpPr>
        <p:spPr>
          <a:xfrm>
            <a:off x="301385" y="298339"/>
            <a:ext cx="8418747" cy="586957"/>
          </a:xfrm>
        </p:spPr>
        <p:txBody>
          <a:bodyPr/>
          <a:lstStyle/>
          <a:p>
            <a:r>
              <a:rPr lang="en-US" sz="3200" dirty="0"/>
              <a:t>Editing course group contents</a:t>
            </a:r>
          </a:p>
        </p:txBody>
      </p:sp>
      <p:pic>
        <p:nvPicPr>
          <p:cNvPr id="5" name="Bilde 4">
            <a:extLst>
              <a:ext uri="{FF2B5EF4-FFF2-40B4-BE49-F238E27FC236}">
                <a16:creationId xmlns:a16="http://schemas.microsoft.com/office/drawing/2014/main" id="{1D2ADF6D-7C2C-4906-9036-1632B201C311}"/>
              </a:ext>
            </a:extLst>
          </p:cNvPr>
          <p:cNvPicPr>
            <a:picLocks noChangeAspect="1"/>
          </p:cNvPicPr>
          <p:nvPr/>
        </p:nvPicPr>
        <p:blipFill>
          <a:blip r:embed="rId3"/>
          <a:stretch>
            <a:fillRect/>
          </a:stretch>
        </p:blipFill>
        <p:spPr>
          <a:xfrm>
            <a:off x="5131396" y="1229595"/>
            <a:ext cx="1923810" cy="1009524"/>
          </a:xfrm>
          <a:prstGeom prst="rect">
            <a:avLst/>
          </a:prstGeom>
        </p:spPr>
      </p:pic>
      <p:pic>
        <p:nvPicPr>
          <p:cNvPr id="6" name="Bilde 5">
            <a:extLst>
              <a:ext uri="{FF2B5EF4-FFF2-40B4-BE49-F238E27FC236}">
                <a16:creationId xmlns:a16="http://schemas.microsoft.com/office/drawing/2014/main" id="{F6346263-F848-47E9-87CF-7079FF294242}"/>
              </a:ext>
            </a:extLst>
          </p:cNvPr>
          <p:cNvPicPr>
            <a:picLocks noChangeAspect="1"/>
          </p:cNvPicPr>
          <p:nvPr/>
        </p:nvPicPr>
        <p:blipFill>
          <a:blip r:embed="rId4"/>
          <a:stretch>
            <a:fillRect/>
          </a:stretch>
        </p:blipFill>
        <p:spPr>
          <a:xfrm>
            <a:off x="3249494" y="2771411"/>
            <a:ext cx="5687614" cy="1732693"/>
          </a:xfrm>
          <a:prstGeom prst="rect">
            <a:avLst/>
          </a:prstGeom>
        </p:spPr>
      </p:pic>
      <p:sp>
        <p:nvSpPr>
          <p:cNvPr id="7" name="TekstSylinder 6">
            <a:extLst>
              <a:ext uri="{FF2B5EF4-FFF2-40B4-BE49-F238E27FC236}">
                <a16:creationId xmlns:a16="http://schemas.microsoft.com/office/drawing/2014/main" id="{4EB8DA7D-8EE0-4049-824C-DA6566F91B0B}"/>
              </a:ext>
            </a:extLst>
          </p:cNvPr>
          <p:cNvSpPr txBox="1"/>
          <p:nvPr/>
        </p:nvSpPr>
        <p:spPr>
          <a:xfrm>
            <a:off x="301385" y="1129553"/>
            <a:ext cx="380445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Click the edit group icon</a:t>
            </a:r>
          </a:p>
          <a:p>
            <a:pPr marL="285750" indent="-285750">
              <a:buFont typeface="Arial" panose="020B0604020202020204" pitchFamily="34" charset="0"/>
              <a:buChar char="•"/>
            </a:pPr>
            <a:r>
              <a:rPr lang="en-US" dirty="0"/>
              <a:t>A new window will open, where the courses are listed</a:t>
            </a:r>
          </a:p>
          <a:p>
            <a:pPr marL="285750" indent="-285750">
              <a:buFont typeface="Arial" panose="020B0604020202020204" pitchFamily="34" charset="0"/>
              <a:buChar char="•"/>
            </a:pPr>
            <a:r>
              <a:rPr lang="en-US" dirty="0"/>
              <a:t>Select a course to display all the editing options in the toolbar</a:t>
            </a:r>
          </a:p>
          <a:p>
            <a:endParaRPr lang="en-US" dirty="0"/>
          </a:p>
        </p:txBody>
      </p:sp>
    </p:spTree>
    <p:extLst>
      <p:ext uri="{BB962C8B-B14F-4D97-AF65-F5344CB8AC3E}">
        <p14:creationId xmlns:p14="http://schemas.microsoft.com/office/powerpoint/2010/main" val="240862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8D2C1C5D-3B5D-45C2-A8C2-55A6D706D402}"/>
              </a:ext>
            </a:extLst>
          </p:cNvPr>
          <p:cNvSpPr txBox="1"/>
          <p:nvPr/>
        </p:nvSpPr>
        <p:spPr>
          <a:xfrm>
            <a:off x="3926959" y="1160579"/>
            <a:ext cx="4953559"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cs typeface="Arial"/>
              </a:rPr>
              <a:t>Click «</a:t>
            </a:r>
            <a:r>
              <a:rPr lang="en-US" dirty="0" err="1">
                <a:cs typeface="Arial"/>
              </a:rPr>
              <a:t>Evaluere</a:t>
            </a:r>
            <a:r>
              <a:rPr lang="en-US" dirty="0">
                <a:cs typeface="Arial"/>
              </a:rPr>
              <a:t> </a:t>
            </a:r>
            <a:r>
              <a:rPr lang="en-US" dirty="0" err="1">
                <a:cs typeface="Arial"/>
              </a:rPr>
              <a:t>studieprogram</a:t>
            </a:r>
            <a:r>
              <a:rPr lang="en-US" dirty="0">
                <a:cs typeface="Arial"/>
              </a:rPr>
              <a:t>» [Evaluate study </a:t>
            </a:r>
            <a:r>
              <a:rPr lang="en-US" dirty="0" err="1">
                <a:cs typeface="Arial"/>
              </a:rPr>
              <a:t>programme</a:t>
            </a:r>
            <a:r>
              <a:rPr lang="en-US" dirty="0">
                <a:cs typeface="Arial"/>
              </a:rPr>
              <a:t>]</a:t>
            </a:r>
          </a:p>
          <a:p>
            <a:pPr marL="285750" indent="-285750">
              <a:buFont typeface="Arial" panose="020B0604020202020204" pitchFamily="34" charset="0"/>
              <a:buChar char="•"/>
            </a:pPr>
            <a:r>
              <a:rPr lang="en-US" dirty="0">
                <a:cs typeface="Arial"/>
              </a:rPr>
              <a:t>Click the study </a:t>
            </a:r>
            <a:r>
              <a:rPr lang="en-US" dirty="0" err="1">
                <a:cs typeface="Arial"/>
              </a:rPr>
              <a:t>programme</a:t>
            </a:r>
            <a:r>
              <a:rPr lang="en-US" dirty="0">
                <a:cs typeface="Arial"/>
              </a:rPr>
              <a:t> you wish to evaluate</a:t>
            </a:r>
          </a:p>
          <a:p>
            <a:pPr marL="285750" indent="-285750">
              <a:buFont typeface="Arial" panose="020B0604020202020204" pitchFamily="34" charset="0"/>
              <a:buChar char="•"/>
            </a:pPr>
            <a:r>
              <a:rPr lang="en-US" dirty="0">
                <a:cs typeface="Arial"/>
              </a:rPr>
              <a:t>This redirects you to Teams</a:t>
            </a:r>
          </a:p>
        </p:txBody>
      </p:sp>
      <p:pic>
        <p:nvPicPr>
          <p:cNvPr id="5" name="Picture 2" descr="Velg &quot;Evaluere studieprogram&quot; under &quot;Verktøy for studieprogramarbeid&quot;">
            <a:extLst>
              <a:ext uri="{FF2B5EF4-FFF2-40B4-BE49-F238E27FC236}">
                <a16:creationId xmlns:a16="http://schemas.microsoft.com/office/drawing/2014/main" id="{5E930738-0FD3-4110-96B9-D71467C44C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524"/>
          <a:stretch/>
        </p:blipFill>
        <p:spPr bwMode="auto">
          <a:xfrm>
            <a:off x="301385" y="1126778"/>
            <a:ext cx="3625574" cy="126504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BCA5E048-3F57-4CB7-ADA1-228D09FB378F}"/>
              </a:ext>
            </a:extLst>
          </p:cNvPr>
          <p:cNvSpPr>
            <a:spLocks noGrp="1"/>
          </p:cNvSpPr>
          <p:nvPr>
            <p:ph type="title"/>
          </p:nvPr>
        </p:nvSpPr>
        <p:spPr/>
        <p:txBody>
          <a:bodyPr/>
          <a:lstStyle/>
          <a:p>
            <a:r>
              <a:rPr lang="en-US" sz="3200" dirty="0"/>
              <a:t>Evaluate Study </a:t>
            </a:r>
            <a:r>
              <a:rPr lang="en-US" sz="3200" dirty="0" err="1"/>
              <a:t>Programme</a:t>
            </a:r>
            <a:endParaRPr lang="en-US" sz="3200" dirty="0"/>
          </a:p>
        </p:txBody>
      </p:sp>
      <p:pic>
        <p:nvPicPr>
          <p:cNvPr id="9" name="Bilde 8" descr="Et bilde som inneholder bord&#10;&#10;Automatisk generert beskrivelse">
            <a:extLst>
              <a:ext uri="{FF2B5EF4-FFF2-40B4-BE49-F238E27FC236}">
                <a16:creationId xmlns:a16="http://schemas.microsoft.com/office/drawing/2014/main" id="{E768FF73-0749-4564-AE50-0C010FCC92CA}"/>
              </a:ext>
            </a:extLst>
          </p:cNvPr>
          <p:cNvPicPr>
            <a:picLocks noChangeAspect="1"/>
          </p:cNvPicPr>
          <p:nvPr/>
        </p:nvPicPr>
        <p:blipFill>
          <a:blip r:embed="rId4"/>
          <a:stretch>
            <a:fillRect/>
          </a:stretch>
        </p:blipFill>
        <p:spPr>
          <a:xfrm>
            <a:off x="301385" y="2851636"/>
            <a:ext cx="7865147" cy="1793356"/>
          </a:xfrm>
          <a:prstGeom prst="rect">
            <a:avLst/>
          </a:prstGeom>
        </p:spPr>
      </p:pic>
    </p:spTree>
    <p:extLst>
      <p:ext uri="{BB962C8B-B14F-4D97-AF65-F5344CB8AC3E}">
        <p14:creationId xmlns:p14="http://schemas.microsoft.com/office/powerpoint/2010/main" val="4056296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9EBB6-3920-4971-BD2A-0EE4FBF098B1}"/>
              </a:ext>
            </a:extLst>
          </p:cNvPr>
          <p:cNvSpPr>
            <a:spLocks noGrp="1"/>
          </p:cNvSpPr>
          <p:nvPr>
            <p:ph type="title"/>
          </p:nvPr>
        </p:nvSpPr>
        <p:spPr>
          <a:xfrm>
            <a:off x="301385" y="298339"/>
            <a:ext cx="8418747" cy="586957"/>
          </a:xfrm>
        </p:spPr>
        <p:txBody>
          <a:bodyPr/>
          <a:lstStyle/>
          <a:p>
            <a:r>
              <a:rPr lang="en-US" sz="3200" dirty="0"/>
              <a:t>Adding courses to the group</a:t>
            </a:r>
          </a:p>
        </p:txBody>
      </p:sp>
      <p:pic>
        <p:nvPicPr>
          <p:cNvPr id="4" name="Plassholder for innhold 4">
            <a:extLst>
              <a:ext uri="{FF2B5EF4-FFF2-40B4-BE49-F238E27FC236}">
                <a16:creationId xmlns:a16="http://schemas.microsoft.com/office/drawing/2014/main" id="{7CCF628C-F6C5-4F6A-9168-665DC14886FC}"/>
              </a:ext>
            </a:extLst>
          </p:cNvPr>
          <p:cNvPicPr>
            <a:picLocks noGrp="1" noChangeAspect="1"/>
          </p:cNvPicPr>
          <p:nvPr>
            <p:ph idx="1"/>
          </p:nvPr>
        </p:nvPicPr>
        <p:blipFill rotWithShape="1">
          <a:blip r:embed="rId3"/>
          <a:srcRect r="76290" b="62813"/>
          <a:stretch/>
        </p:blipFill>
        <p:spPr>
          <a:xfrm>
            <a:off x="5067818" y="1279516"/>
            <a:ext cx="1883236" cy="761456"/>
          </a:xfrm>
        </p:spPr>
      </p:pic>
      <p:pic>
        <p:nvPicPr>
          <p:cNvPr id="5" name="Bilde 4" descr="Et bilde som inneholder tekst&#10;&#10;Automatisk generert beskrivelse">
            <a:extLst>
              <a:ext uri="{FF2B5EF4-FFF2-40B4-BE49-F238E27FC236}">
                <a16:creationId xmlns:a16="http://schemas.microsoft.com/office/drawing/2014/main" id="{975BD038-5C7E-45F8-BE2E-BC37ECD75791}"/>
              </a:ext>
            </a:extLst>
          </p:cNvPr>
          <p:cNvPicPr>
            <a:picLocks noChangeAspect="1"/>
          </p:cNvPicPr>
          <p:nvPr/>
        </p:nvPicPr>
        <p:blipFill>
          <a:blip r:embed="rId4"/>
          <a:stretch>
            <a:fillRect/>
          </a:stretch>
        </p:blipFill>
        <p:spPr>
          <a:xfrm>
            <a:off x="3176256" y="2143879"/>
            <a:ext cx="5666360" cy="2276006"/>
          </a:xfrm>
          <a:prstGeom prst="rect">
            <a:avLst/>
          </a:prstGeom>
        </p:spPr>
      </p:pic>
      <p:sp>
        <p:nvSpPr>
          <p:cNvPr id="6" name="TekstSylinder 5">
            <a:extLst>
              <a:ext uri="{FF2B5EF4-FFF2-40B4-BE49-F238E27FC236}">
                <a16:creationId xmlns:a16="http://schemas.microsoft.com/office/drawing/2014/main" id="{57E6762E-C1EF-4A45-BFD7-EE2C63E1D871}"/>
              </a:ext>
            </a:extLst>
          </p:cNvPr>
          <p:cNvSpPr txBox="1"/>
          <p:nvPr/>
        </p:nvSpPr>
        <p:spPr>
          <a:xfrm>
            <a:off x="301385" y="1113906"/>
            <a:ext cx="294058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Click “+Ny” [+New]</a:t>
            </a:r>
          </a:p>
          <a:p>
            <a:pPr marL="285750" indent="-285750">
              <a:buFont typeface="Arial" panose="020B0604020202020204" pitchFamily="34" charset="0"/>
              <a:buChar char="•"/>
            </a:pPr>
            <a:r>
              <a:rPr lang="en-US" dirty="0"/>
              <a:t>You may search for existing courses to add (1)</a:t>
            </a:r>
          </a:p>
          <a:p>
            <a:pPr marL="285750" indent="-285750">
              <a:buFont typeface="Arial" panose="020B0604020202020204" pitchFamily="34" charset="0"/>
              <a:buChar char="•"/>
            </a:pPr>
            <a:r>
              <a:rPr lang="en-US" dirty="0"/>
              <a:t>Select which semester the course is normally held (2)</a:t>
            </a:r>
          </a:p>
          <a:p>
            <a:pPr marL="285750" indent="-285750">
              <a:buFont typeface="Arial" panose="020B0604020202020204" pitchFamily="34" charset="0"/>
              <a:buChar char="•"/>
            </a:pPr>
            <a:r>
              <a:rPr lang="en-US" dirty="0"/>
              <a:t>Or else you can add a temporary course (3)</a:t>
            </a:r>
          </a:p>
        </p:txBody>
      </p:sp>
    </p:spTree>
    <p:extLst>
      <p:ext uri="{BB962C8B-B14F-4D97-AF65-F5344CB8AC3E}">
        <p14:creationId xmlns:p14="http://schemas.microsoft.com/office/powerpoint/2010/main" val="197762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425F04-A9F8-4FB3-A607-4824868003D6}"/>
              </a:ext>
            </a:extLst>
          </p:cNvPr>
          <p:cNvSpPr>
            <a:spLocks noGrp="1"/>
          </p:cNvSpPr>
          <p:nvPr>
            <p:ph type="title"/>
          </p:nvPr>
        </p:nvSpPr>
        <p:spPr>
          <a:xfrm>
            <a:off x="301385" y="298339"/>
            <a:ext cx="8418747" cy="586957"/>
          </a:xfrm>
        </p:spPr>
        <p:txBody>
          <a:bodyPr/>
          <a:lstStyle/>
          <a:p>
            <a:r>
              <a:rPr lang="en-US" sz="3200" dirty="0"/>
              <a:t>Adding an existing course</a:t>
            </a:r>
          </a:p>
        </p:txBody>
      </p:sp>
      <p:pic>
        <p:nvPicPr>
          <p:cNvPr id="4" name="Bilde 3" descr="Et bilde som inneholder tekst&#10;&#10;Automatisk generert beskrivelse">
            <a:extLst>
              <a:ext uri="{FF2B5EF4-FFF2-40B4-BE49-F238E27FC236}">
                <a16:creationId xmlns:a16="http://schemas.microsoft.com/office/drawing/2014/main" id="{D98B6795-43A3-4B43-A29C-912CDF37E407}"/>
              </a:ext>
            </a:extLst>
          </p:cNvPr>
          <p:cNvPicPr>
            <a:picLocks noChangeAspect="1"/>
          </p:cNvPicPr>
          <p:nvPr/>
        </p:nvPicPr>
        <p:blipFill rotWithShape="1">
          <a:blip r:embed="rId3"/>
          <a:srcRect b="23465"/>
          <a:stretch/>
        </p:blipFill>
        <p:spPr>
          <a:xfrm>
            <a:off x="3287980" y="1363507"/>
            <a:ext cx="5209579" cy="2027582"/>
          </a:xfrm>
          <a:prstGeom prst="rect">
            <a:avLst/>
          </a:prstGeom>
        </p:spPr>
      </p:pic>
      <p:pic>
        <p:nvPicPr>
          <p:cNvPr id="5" name="Bilde 4">
            <a:extLst>
              <a:ext uri="{FF2B5EF4-FFF2-40B4-BE49-F238E27FC236}">
                <a16:creationId xmlns:a16="http://schemas.microsoft.com/office/drawing/2014/main" id="{0F03330F-D735-4533-BC3B-B5CB07DB5C2F}"/>
              </a:ext>
            </a:extLst>
          </p:cNvPr>
          <p:cNvPicPr>
            <a:picLocks noChangeAspect="1"/>
          </p:cNvPicPr>
          <p:nvPr/>
        </p:nvPicPr>
        <p:blipFill rotWithShape="1">
          <a:blip r:embed="rId4"/>
          <a:srcRect l="4832" t="2266" r="8930" b="-1"/>
          <a:stretch/>
        </p:blipFill>
        <p:spPr>
          <a:xfrm>
            <a:off x="423868" y="4095349"/>
            <a:ext cx="8296035" cy="586956"/>
          </a:xfrm>
          <a:prstGeom prst="rect">
            <a:avLst/>
          </a:prstGeom>
        </p:spPr>
      </p:pic>
      <p:sp>
        <p:nvSpPr>
          <p:cNvPr id="6" name="TekstSylinder 5">
            <a:extLst>
              <a:ext uri="{FF2B5EF4-FFF2-40B4-BE49-F238E27FC236}">
                <a16:creationId xmlns:a16="http://schemas.microsoft.com/office/drawing/2014/main" id="{AEEAFBA3-D872-4C11-8CA2-25AF8ED40885}"/>
              </a:ext>
            </a:extLst>
          </p:cNvPr>
          <p:cNvSpPr txBox="1"/>
          <p:nvPr/>
        </p:nvSpPr>
        <p:spPr>
          <a:xfrm>
            <a:off x="301385" y="1059161"/>
            <a:ext cx="298659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If needed, you may edit the number of study points (1) and the course type (2)</a:t>
            </a:r>
          </a:p>
          <a:p>
            <a:pPr marL="285750" indent="-285750">
              <a:buFont typeface="Arial" panose="020B0604020202020204" pitchFamily="34" charset="0"/>
              <a:buChar char="•"/>
            </a:pPr>
            <a:r>
              <a:rPr lang="en-US" dirty="0"/>
              <a:t>Optionally you may write a short comment on the change (3) and finally click “</a:t>
            </a:r>
            <a:r>
              <a:rPr lang="en-US" dirty="0" err="1"/>
              <a:t>Lagre</a:t>
            </a:r>
            <a:r>
              <a:rPr lang="en-US" dirty="0"/>
              <a:t>” [Save] (4)</a:t>
            </a:r>
          </a:p>
          <a:p>
            <a:pPr marL="285750" indent="-285750">
              <a:buFont typeface="Arial" panose="020B0604020202020204" pitchFamily="34" charset="0"/>
              <a:buChar char="•"/>
            </a:pPr>
            <a:r>
              <a:rPr lang="en-US" dirty="0"/>
              <a:t>New courses will be color-coded green</a:t>
            </a:r>
          </a:p>
        </p:txBody>
      </p:sp>
    </p:spTree>
    <p:extLst>
      <p:ext uri="{BB962C8B-B14F-4D97-AF65-F5344CB8AC3E}">
        <p14:creationId xmlns:p14="http://schemas.microsoft.com/office/powerpoint/2010/main" val="143722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6E9B77-BA06-4E24-9B0F-0F8BE2501B44}"/>
              </a:ext>
            </a:extLst>
          </p:cNvPr>
          <p:cNvSpPr>
            <a:spLocks noGrp="1"/>
          </p:cNvSpPr>
          <p:nvPr>
            <p:ph type="title"/>
          </p:nvPr>
        </p:nvSpPr>
        <p:spPr>
          <a:xfrm>
            <a:off x="301385" y="298339"/>
            <a:ext cx="8418747" cy="586957"/>
          </a:xfrm>
        </p:spPr>
        <p:txBody>
          <a:bodyPr/>
          <a:lstStyle/>
          <a:p>
            <a:r>
              <a:rPr lang="en-US" sz="3200" dirty="0"/>
              <a:t>Adding a temporary (“dummy”) course</a:t>
            </a:r>
          </a:p>
        </p:txBody>
      </p:sp>
      <p:pic>
        <p:nvPicPr>
          <p:cNvPr id="4" name="Bilde 3" descr="Et bilde som inneholder tekst&#10;&#10;Automatisk generert beskrivelse">
            <a:extLst>
              <a:ext uri="{FF2B5EF4-FFF2-40B4-BE49-F238E27FC236}">
                <a16:creationId xmlns:a16="http://schemas.microsoft.com/office/drawing/2014/main" id="{2EABFA3B-6BCA-4974-9553-113C94D702C0}"/>
              </a:ext>
            </a:extLst>
          </p:cNvPr>
          <p:cNvPicPr>
            <a:picLocks noChangeAspect="1"/>
          </p:cNvPicPr>
          <p:nvPr/>
        </p:nvPicPr>
        <p:blipFill>
          <a:blip r:embed="rId3"/>
          <a:stretch>
            <a:fillRect/>
          </a:stretch>
        </p:blipFill>
        <p:spPr>
          <a:xfrm>
            <a:off x="4054618" y="1164827"/>
            <a:ext cx="4956963" cy="2988408"/>
          </a:xfrm>
          <a:prstGeom prst="rect">
            <a:avLst/>
          </a:prstGeom>
        </p:spPr>
      </p:pic>
      <p:sp>
        <p:nvSpPr>
          <p:cNvPr id="5" name="TekstSylinder 4">
            <a:extLst>
              <a:ext uri="{FF2B5EF4-FFF2-40B4-BE49-F238E27FC236}">
                <a16:creationId xmlns:a16="http://schemas.microsoft.com/office/drawing/2014/main" id="{FC7EAD22-B44E-4B85-8DCB-6C2F9B17DDB2}"/>
              </a:ext>
            </a:extLst>
          </p:cNvPr>
          <p:cNvSpPr txBox="1"/>
          <p:nvPr/>
        </p:nvSpPr>
        <p:spPr>
          <a:xfrm>
            <a:off x="301385" y="964276"/>
            <a:ext cx="3580659"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Temporary courses are place holders for courses that are coming to the study plan, but have not yet been created in </a:t>
            </a:r>
            <a:r>
              <a:rPr lang="en-US" sz="1600" dirty="0" err="1"/>
              <a:t>EpN</a:t>
            </a:r>
            <a:endParaRPr lang="en-US" sz="1600" dirty="0"/>
          </a:p>
          <a:p>
            <a:pPr marL="285750" indent="-285750">
              <a:buFont typeface="Arial" panose="020B0604020202020204" pitchFamily="34" charset="0"/>
              <a:buChar char="•"/>
            </a:pPr>
            <a:r>
              <a:rPr lang="en-US" sz="1600" dirty="0"/>
              <a:t>They are reusable, which means you can search for and add previously created dummies (1)</a:t>
            </a:r>
          </a:p>
          <a:p>
            <a:pPr marL="285750" indent="-285750">
              <a:buFont typeface="Arial" panose="020B0604020202020204" pitchFamily="34" charset="0"/>
              <a:buChar char="•"/>
            </a:pPr>
            <a:r>
              <a:rPr lang="en-US" sz="1600" dirty="0"/>
              <a:t>When creating a new one, fill inn a course name (2), number of study points (3), course type (4), which semester the course starts (5) and (optionally) a comment (6)</a:t>
            </a:r>
          </a:p>
          <a:p>
            <a:pPr marL="285750" indent="-285750">
              <a:buFont typeface="Arial" panose="020B0604020202020204" pitchFamily="34" charset="0"/>
              <a:buChar char="•"/>
            </a:pPr>
            <a:r>
              <a:rPr lang="en-US" sz="1600" dirty="0"/>
              <a:t>As usual, click “</a:t>
            </a:r>
            <a:r>
              <a:rPr lang="en-US" sz="1600" dirty="0" err="1"/>
              <a:t>Lagre</a:t>
            </a:r>
            <a:r>
              <a:rPr lang="en-US" sz="1600" dirty="0"/>
              <a:t>” [Save] at the end (5)</a:t>
            </a:r>
          </a:p>
        </p:txBody>
      </p:sp>
    </p:spTree>
    <p:extLst>
      <p:ext uri="{BB962C8B-B14F-4D97-AF65-F5344CB8AC3E}">
        <p14:creationId xmlns:p14="http://schemas.microsoft.com/office/powerpoint/2010/main" val="3173270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08B62B-1A9C-4D55-8BD9-4DA5875C7831}"/>
              </a:ext>
            </a:extLst>
          </p:cNvPr>
          <p:cNvSpPr>
            <a:spLocks noGrp="1"/>
          </p:cNvSpPr>
          <p:nvPr>
            <p:ph type="title"/>
          </p:nvPr>
        </p:nvSpPr>
        <p:spPr>
          <a:xfrm>
            <a:off x="301385" y="298339"/>
            <a:ext cx="8418747" cy="586957"/>
          </a:xfrm>
        </p:spPr>
        <p:txBody>
          <a:bodyPr/>
          <a:lstStyle/>
          <a:p>
            <a:r>
              <a:rPr lang="en-US" sz="3200" dirty="0"/>
              <a:t>Editing courses</a:t>
            </a:r>
          </a:p>
        </p:txBody>
      </p:sp>
      <p:pic>
        <p:nvPicPr>
          <p:cNvPr id="4" name="Plassholder for innhold 4" descr="Et bilde som inneholder bord&#10;&#10;Automatisk generert beskrivelse">
            <a:extLst>
              <a:ext uri="{FF2B5EF4-FFF2-40B4-BE49-F238E27FC236}">
                <a16:creationId xmlns:a16="http://schemas.microsoft.com/office/drawing/2014/main" id="{F0A1F531-6915-4F9D-A9AB-CAC92F40E617}"/>
              </a:ext>
            </a:extLst>
          </p:cNvPr>
          <p:cNvPicPr>
            <a:picLocks noGrp="1" noChangeAspect="1"/>
          </p:cNvPicPr>
          <p:nvPr>
            <p:ph idx="1"/>
          </p:nvPr>
        </p:nvPicPr>
        <p:blipFill rotWithShape="1">
          <a:blip r:embed="rId3"/>
          <a:srcRect r="2187"/>
          <a:stretch/>
        </p:blipFill>
        <p:spPr>
          <a:xfrm>
            <a:off x="3764363" y="997509"/>
            <a:ext cx="5166804" cy="1423783"/>
          </a:xfrm>
        </p:spPr>
      </p:pic>
      <p:pic>
        <p:nvPicPr>
          <p:cNvPr id="5" name="Bilde 4" descr="Et bilde som inneholder tekst&#10;&#10;Automatisk generert beskrivelse">
            <a:extLst>
              <a:ext uri="{FF2B5EF4-FFF2-40B4-BE49-F238E27FC236}">
                <a16:creationId xmlns:a16="http://schemas.microsoft.com/office/drawing/2014/main" id="{C6589187-C74F-4358-BF86-B4D01C93716B}"/>
              </a:ext>
            </a:extLst>
          </p:cNvPr>
          <p:cNvPicPr>
            <a:picLocks noChangeAspect="1"/>
          </p:cNvPicPr>
          <p:nvPr/>
        </p:nvPicPr>
        <p:blipFill>
          <a:blip r:embed="rId4"/>
          <a:stretch>
            <a:fillRect/>
          </a:stretch>
        </p:blipFill>
        <p:spPr>
          <a:xfrm>
            <a:off x="3764363" y="2421292"/>
            <a:ext cx="5166804" cy="1505046"/>
          </a:xfrm>
          <a:prstGeom prst="rect">
            <a:avLst/>
          </a:prstGeom>
        </p:spPr>
      </p:pic>
      <p:pic>
        <p:nvPicPr>
          <p:cNvPr id="6" name="Bilde 5">
            <a:extLst>
              <a:ext uri="{FF2B5EF4-FFF2-40B4-BE49-F238E27FC236}">
                <a16:creationId xmlns:a16="http://schemas.microsoft.com/office/drawing/2014/main" id="{26275C0C-99CD-4294-AC70-7F741647184F}"/>
              </a:ext>
            </a:extLst>
          </p:cNvPr>
          <p:cNvPicPr>
            <a:picLocks noChangeAspect="1"/>
          </p:cNvPicPr>
          <p:nvPr/>
        </p:nvPicPr>
        <p:blipFill>
          <a:blip r:embed="rId5"/>
          <a:stretch>
            <a:fillRect/>
          </a:stretch>
        </p:blipFill>
        <p:spPr>
          <a:xfrm>
            <a:off x="2777723" y="4188062"/>
            <a:ext cx="6153444" cy="424135"/>
          </a:xfrm>
          <a:prstGeom prst="rect">
            <a:avLst/>
          </a:prstGeom>
        </p:spPr>
      </p:pic>
      <p:sp>
        <p:nvSpPr>
          <p:cNvPr id="7" name="TekstSylinder 6">
            <a:extLst>
              <a:ext uri="{FF2B5EF4-FFF2-40B4-BE49-F238E27FC236}">
                <a16:creationId xmlns:a16="http://schemas.microsoft.com/office/drawing/2014/main" id="{EF624759-FEF3-49DC-B958-F4ED5A272475}"/>
              </a:ext>
            </a:extLst>
          </p:cNvPr>
          <p:cNvSpPr txBox="1"/>
          <p:nvPr/>
        </p:nvSpPr>
        <p:spPr>
          <a:xfrm>
            <a:off x="301385" y="885296"/>
            <a:ext cx="3634121" cy="3693319"/>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course you wish to edit (1) and click “</a:t>
            </a:r>
            <a:r>
              <a:rPr lang="en-US" dirty="0" err="1"/>
              <a:t>Rediger</a:t>
            </a:r>
            <a:r>
              <a:rPr lang="en-US" dirty="0"/>
              <a:t>” [Edit] (2)</a:t>
            </a:r>
          </a:p>
          <a:p>
            <a:pPr marL="285750" indent="-285750">
              <a:buFont typeface="Arial" panose="020B0604020202020204" pitchFamily="34" charset="0"/>
              <a:buChar char="•"/>
            </a:pPr>
            <a:r>
              <a:rPr lang="en-US" dirty="0"/>
              <a:t>The only course property you may change here in KASPER is the course type (3)</a:t>
            </a:r>
          </a:p>
          <a:p>
            <a:pPr marL="285750" indent="-285750">
              <a:buFont typeface="Arial" panose="020B0604020202020204" pitchFamily="34" charset="0"/>
              <a:buChar char="•"/>
            </a:pPr>
            <a:r>
              <a:rPr lang="en-US" dirty="0"/>
              <a:t>Write a comment if necessary (4) and click save (5)</a:t>
            </a:r>
          </a:p>
          <a:p>
            <a:pPr marL="285750" indent="-285750">
              <a:buFont typeface="Arial" panose="020B0604020202020204" pitchFamily="34" charset="0"/>
              <a:buChar char="•"/>
            </a:pPr>
            <a:r>
              <a:rPr lang="en-US" dirty="0"/>
              <a:t>Edited courses will be color-coded yellow</a:t>
            </a:r>
          </a:p>
          <a:p>
            <a:pPr marL="285750" indent="-285750">
              <a:buFont typeface="Arial" panose="020B0604020202020204" pitchFamily="34" charset="0"/>
              <a:buChar char="•"/>
            </a:pPr>
            <a:r>
              <a:rPr lang="en-US" dirty="0"/>
              <a:t>To make other changes, a new course must be created instead</a:t>
            </a:r>
          </a:p>
        </p:txBody>
      </p:sp>
    </p:spTree>
    <p:extLst>
      <p:ext uri="{BB962C8B-B14F-4D97-AF65-F5344CB8AC3E}">
        <p14:creationId xmlns:p14="http://schemas.microsoft.com/office/powerpoint/2010/main" val="2775174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7D099B-C648-4529-B7CB-FFBFCE85BA2D}"/>
              </a:ext>
            </a:extLst>
          </p:cNvPr>
          <p:cNvSpPr>
            <a:spLocks noGrp="1"/>
          </p:cNvSpPr>
          <p:nvPr>
            <p:ph type="title"/>
          </p:nvPr>
        </p:nvSpPr>
        <p:spPr>
          <a:xfrm>
            <a:off x="301385" y="298339"/>
            <a:ext cx="8418747" cy="586957"/>
          </a:xfrm>
        </p:spPr>
        <p:txBody>
          <a:bodyPr/>
          <a:lstStyle/>
          <a:p>
            <a:r>
              <a:rPr lang="en-US" sz="3200" dirty="0"/>
              <a:t>Deleting courses</a:t>
            </a:r>
          </a:p>
        </p:txBody>
      </p:sp>
      <p:pic>
        <p:nvPicPr>
          <p:cNvPr id="4" name="Bilde 3" descr="Et bilde som inneholder tekst&#10;&#10;Automatisk generert beskrivelse">
            <a:extLst>
              <a:ext uri="{FF2B5EF4-FFF2-40B4-BE49-F238E27FC236}">
                <a16:creationId xmlns:a16="http://schemas.microsoft.com/office/drawing/2014/main" id="{B3B3CEFF-CFBA-4A23-892E-A2D425B7B5ED}"/>
              </a:ext>
            </a:extLst>
          </p:cNvPr>
          <p:cNvPicPr>
            <a:picLocks noChangeAspect="1"/>
          </p:cNvPicPr>
          <p:nvPr/>
        </p:nvPicPr>
        <p:blipFill>
          <a:blip r:embed="rId3"/>
          <a:stretch>
            <a:fillRect/>
          </a:stretch>
        </p:blipFill>
        <p:spPr>
          <a:xfrm>
            <a:off x="4125021" y="1043873"/>
            <a:ext cx="4717592" cy="1783027"/>
          </a:xfrm>
          <a:prstGeom prst="rect">
            <a:avLst/>
          </a:prstGeom>
        </p:spPr>
      </p:pic>
      <p:pic>
        <p:nvPicPr>
          <p:cNvPr id="5" name="Bilde 4">
            <a:extLst>
              <a:ext uri="{FF2B5EF4-FFF2-40B4-BE49-F238E27FC236}">
                <a16:creationId xmlns:a16="http://schemas.microsoft.com/office/drawing/2014/main" id="{6219C7B4-562C-425E-8FF8-BA8B7518ADD1}"/>
              </a:ext>
            </a:extLst>
          </p:cNvPr>
          <p:cNvPicPr>
            <a:picLocks noChangeAspect="1"/>
          </p:cNvPicPr>
          <p:nvPr/>
        </p:nvPicPr>
        <p:blipFill>
          <a:blip r:embed="rId4"/>
          <a:stretch>
            <a:fillRect/>
          </a:stretch>
        </p:blipFill>
        <p:spPr>
          <a:xfrm>
            <a:off x="4125020" y="3315843"/>
            <a:ext cx="4717593" cy="1035440"/>
          </a:xfrm>
          <a:prstGeom prst="rect">
            <a:avLst/>
          </a:prstGeom>
        </p:spPr>
      </p:pic>
      <p:sp>
        <p:nvSpPr>
          <p:cNvPr id="6" name="TekstSylinder 5">
            <a:extLst>
              <a:ext uri="{FF2B5EF4-FFF2-40B4-BE49-F238E27FC236}">
                <a16:creationId xmlns:a16="http://schemas.microsoft.com/office/drawing/2014/main" id="{6D85DC25-EB60-458E-A3AA-E197774BF9CF}"/>
              </a:ext>
            </a:extLst>
          </p:cNvPr>
          <p:cNvSpPr txBox="1"/>
          <p:nvPr/>
        </p:nvSpPr>
        <p:spPr>
          <a:xfrm>
            <a:off x="301385" y="885296"/>
            <a:ext cx="4006735"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course you wish to delete (1) and click “</a:t>
            </a:r>
            <a:r>
              <a:rPr lang="en-US" dirty="0" err="1"/>
              <a:t>Slett</a:t>
            </a:r>
            <a:r>
              <a:rPr lang="en-US" dirty="0"/>
              <a:t>” [Delete] (2)</a:t>
            </a:r>
          </a:p>
          <a:p>
            <a:pPr marL="285750" indent="-285750">
              <a:buFont typeface="Arial" panose="020B0604020202020204" pitchFamily="34" charset="0"/>
              <a:buChar char="•"/>
            </a:pPr>
            <a:r>
              <a:rPr lang="en-US" dirty="0"/>
              <a:t>A dialogue box will pop up, asking you to write a short comment explaining why the course is deleted. Click “</a:t>
            </a:r>
            <a:r>
              <a:rPr lang="en-US" dirty="0" err="1"/>
              <a:t>Lagre</a:t>
            </a:r>
            <a:r>
              <a:rPr lang="en-US" dirty="0"/>
              <a:t>” [Save] (3) when you finish</a:t>
            </a:r>
          </a:p>
          <a:p>
            <a:pPr marL="285750" indent="-285750">
              <a:buFont typeface="Arial" panose="020B0604020202020204" pitchFamily="34" charset="0"/>
              <a:buChar char="•"/>
            </a:pPr>
            <a:r>
              <a:rPr lang="en-US" dirty="0"/>
              <a:t>Deleted courses will be color-coded red, and have its texts struck out</a:t>
            </a:r>
          </a:p>
          <a:p>
            <a:pPr marL="285750" indent="-285750">
              <a:buFont typeface="Arial" panose="020B0604020202020204" pitchFamily="34" charset="0"/>
              <a:buChar char="•"/>
            </a:pPr>
            <a:r>
              <a:rPr lang="en-US" dirty="0"/>
              <a:t>Unless this was a new course added in the current revision, you can undo the deletion (see arrow)</a:t>
            </a:r>
          </a:p>
        </p:txBody>
      </p:sp>
    </p:spTree>
    <p:extLst>
      <p:ext uri="{BB962C8B-B14F-4D97-AF65-F5344CB8AC3E}">
        <p14:creationId xmlns:p14="http://schemas.microsoft.com/office/powerpoint/2010/main" val="2801544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695EE6-A436-4658-A396-6B85BB9E2DA2}"/>
              </a:ext>
            </a:extLst>
          </p:cNvPr>
          <p:cNvSpPr>
            <a:spLocks noGrp="1"/>
          </p:cNvSpPr>
          <p:nvPr>
            <p:ph type="title"/>
          </p:nvPr>
        </p:nvSpPr>
        <p:spPr>
          <a:xfrm>
            <a:off x="301385" y="298339"/>
            <a:ext cx="8418747" cy="586957"/>
          </a:xfrm>
        </p:spPr>
        <p:txBody>
          <a:bodyPr/>
          <a:lstStyle/>
          <a:p>
            <a:r>
              <a:rPr lang="en-US" sz="3200" dirty="0"/>
              <a:t>Copy changes between course groups</a:t>
            </a:r>
          </a:p>
        </p:txBody>
      </p:sp>
      <p:sp>
        <p:nvSpPr>
          <p:cNvPr id="4" name="TekstSylinder 3">
            <a:extLst>
              <a:ext uri="{FF2B5EF4-FFF2-40B4-BE49-F238E27FC236}">
                <a16:creationId xmlns:a16="http://schemas.microsoft.com/office/drawing/2014/main" id="{41DC0637-C710-4CCC-AD04-675FD319BE44}"/>
              </a:ext>
            </a:extLst>
          </p:cNvPr>
          <p:cNvSpPr txBox="1"/>
          <p:nvPr/>
        </p:nvSpPr>
        <p:spPr>
          <a:xfrm>
            <a:off x="665018" y="1213658"/>
            <a:ext cx="7290262" cy="923330"/>
          </a:xfrm>
          <a:prstGeom prst="rect">
            <a:avLst/>
          </a:prstGeom>
          <a:noFill/>
        </p:spPr>
        <p:txBody>
          <a:bodyPr wrap="square" rtlCol="0">
            <a:spAutoFit/>
          </a:bodyPr>
          <a:lstStyle/>
          <a:p>
            <a:pPr marL="285750" indent="-285750">
              <a:buFont typeface="Arial" panose="020B0604020202020204" pitchFamily="34" charset="0"/>
              <a:buChar char="•"/>
            </a:pPr>
            <a:r>
              <a:rPr lang="en-US" dirty="0"/>
              <a:t>If you have identical course groups in several paths you can copy the changes made in one to another</a:t>
            </a:r>
          </a:p>
          <a:p>
            <a:pPr marL="285750" indent="-285750">
              <a:buFont typeface="Arial" panose="020B0604020202020204" pitchFamily="34" charset="0"/>
              <a:buChar char="•"/>
            </a:pPr>
            <a:r>
              <a:rPr lang="en-US" dirty="0"/>
              <a:t>Click the “Copy changes” icon  </a:t>
            </a:r>
          </a:p>
        </p:txBody>
      </p:sp>
      <p:pic>
        <p:nvPicPr>
          <p:cNvPr id="5" name="Bilde 4" descr="Et bilde som inneholder tekst&#10;&#10;Automatisk generert beskrivelse">
            <a:extLst>
              <a:ext uri="{FF2B5EF4-FFF2-40B4-BE49-F238E27FC236}">
                <a16:creationId xmlns:a16="http://schemas.microsoft.com/office/drawing/2014/main" id="{22947CEC-A784-49CF-8161-434193C060DA}"/>
              </a:ext>
            </a:extLst>
          </p:cNvPr>
          <p:cNvPicPr>
            <a:picLocks noChangeAspect="1"/>
          </p:cNvPicPr>
          <p:nvPr/>
        </p:nvPicPr>
        <p:blipFill rotWithShape="1">
          <a:blip r:embed="rId3"/>
          <a:srcRect t="16955"/>
          <a:stretch/>
        </p:blipFill>
        <p:spPr>
          <a:xfrm>
            <a:off x="985009" y="2317588"/>
            <a:ext cx="6617390" cy="788400"/>
          </a:xfrm>
          <a:prstGeom prst="rect">
            <a:avLst/>
          </a:prstGeom>
        </p:spPr>
      </p:pic>
      <p:sp>
        <p:nvSpPr>
          <p:cNvPr id="6" name="TekstSylinder 5">
            <a:extLst>
              <a:ext uri="{FF2B5EF4-FFF2-40B4-BE49-F238E27FC236}">
                <a16:creationId xmlns:a16="http://schemas.microsoft.com/office/drawing/2014/main" id="{2033A293-97B9-48B1-8D36-23DD75901959}"/>
              </a:ext>
            </a:extLst>
          </p:cNvPr>
          <p:cNvSpPr txBox="1"/>
          <p:nvPr/>
        </p:nvSpPr>
        <p:spPr>
          <a:xfrm>
            <a:off x="739833" y="3200400"/>
            <a:ext cx="7215447" cy="646331"/>
          </a:xfrm>
          <a:prstGeom prst="rect">
            <a:avLst/>
          </a:prstGeom>
          <a:noFill/>
        </p:spPr>
        <p:txBody>
          <a:bodyPr wrap="square" rtlCol="0">
            <a:spAutoFit/>
          </a:bodyPr>
          <a:lstStyle/>
          <a:p>
            <a:pPr marL="285750" indent="-285750">
              <a:buFont typeface="Arial" panose="020B0604020202020204" pitchFamily="34" charset="0"/>
              <a:buChar char="•"/>
            </a:pPr>
            <a:r>
              <a:rPr lang="en-US" dirty="0"/>
              <a:t>Navigate to the course groups you want to paste the changes to, and click the “Paste changes” icon</a:t>
            </a:r>
          </a:p>
        </p:txBody>
      </p:sp>
      <p:pic>
        <p:nvPicPr>
          <p:cNvPr id="7" name="Bilde 6" descr="Et bilde som inneholder tekst&#10;&#10;Automatisk generert beskrivelse">
            <a:extLst>
              <a:ext uri="{FF2B5EF4-FFF2-40B4-BE49-F238E27FC236}">
                <a16:creationId xmlns:a16="http://schemas.microsoft.com/office/drawing/2014/main" id="{BED51EE7-0D63-42C9-BE47-17BE44E1B0C7}"/>
              </a:ext>
            </a:extLst>
          </p:cNvPr>
          <p:cNvPicPr>
            <a:picLocks noChangeAspect="1"/>
          </p:cNvPicPr>
          <p:nvPr/>
        </p:nvPicPr>
        <p:blipFill rotWithShape="1">
          <a:blip r:embed="rId4"/>
          <a:srcRect t="17552"/>
          <a:stretch/>
        </p:blipFill>
        <p:spPr>
          <a:xfrm>
            <a:off x="985009" y="3961014"/>
            <a:ext cx="6617390" cy="788400"/>
          </a:xfrm>
          <a:prstGeom prst="rect">
            <a:avLst/>
          </a:prstGeom>
        </p:spPr>
      </p:pic>
    </p:spTree>
    <p:extLst>
      <p:ext uri="{BB962C8B-B14F-4D97-AF65-F5344CB8AC3E}">
        <p14:creationId xmlns:p14="http://schemas.microsoft.com/office/powerpoint/2010/main" val="2942934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D123-A214-4B3C-8996-8F4CEAE94226}"/>
              </a:ext>
            </a:extLst>
          </p:cNvPr>
          <p:cNvSpPr>
            <a:spLocks noGrp="1"/>
          </p:cNvSpPr>
          <p:nvPr>
            <p:ph type="title"/>
          </p:nvPr>
        </p:nvSpPr>
        <p:spPr>
          <a:xfrm>
            <a:off x="301385" y="298339"/>
            <a:ext cx="5238803" cy="586957"/>
          </a:xfrm>
        </p:spPr>
        <p:txBody>
          <a:bodyPr/>
          <a:lstStyle/>
          <a:p>
            <a:r>
              <a:rPr lang="en-US" sz="3200" dirty="0"/>
              <a:t>Where to get support when needed</a:t>
            </a:r>
            <a:endParaRPr lang="en-US" dirty="0"/>
          </a:p>
        </p:txBody>
      </p:sp>
      <p:sp>
        <p:nvSpPr>
          <p:cNvPr id="2" name="TekstSylinder 1">
            <a:extLst>
              <a:ext uri="{FF2B5EF4-FFF2-40B4-BE49-F238E27FC236}">
                <a16:creationId xmlns:a16="http://schemas.microsoft.com/office/drawing/2014/main" id="{1C988F17-9DE9-438B-A0B4-3A59AF4C0484}"/>
              </a:ext>
            </a:extLst>
          </p:cNvPr>
          <p:cNvSpPr txBox="1"/>
          <p:nvPr/>
        </p:nvSpPr>
        <p:spPr>
          <a:xfrm>
            <a:off x="301385" y="1456358"/>
            <a:ext cx="523880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We have a page displaying wikis about all aspects of KASPER:</a:t>
            </a:r>
          </a:p>
          <a:p>
            <a:pPr marL="742950" lvl="1" indent="-285750">
              <a:buFont typeface="Arial" panose="020B0604020202020204" pitchFamily="34" charset="0"/>
              <a:buChar char="•"/>
            </a:pPr>
            <a:r>
              <a:rPr lang="en-US" dirty="0">
                <a:hlinkClick r:id="rId3"/>
              </a:rPr>
              <a:t>KASPER – Study </a:t>
            </a:r>
            <a:r>
              <a:rPr lang="en-US" dirty="0" err="1">
                <a:hlinkClick r:id="rId3"/>
              </a:rPr>
              <a:t>Programme</a:t>
            </a:r>
            <a:r>
              <a:rPr lang="en-US" dirty="0">
                <a:hlinkClick r:id="rId3"/>
              </a:rPr>
              <a:t> Management Tool</a:t>
            </a:r>
            <a:endParaRPr lang="en-US" dirty="0"/>
          </a:p>
          <a:p>
            <a:pPr marL="285750" indent="-285750">
              <a:buFont typeface="Arial" panose="020B0604020202020204" pitchFamily="34" charset="0"/>
              <a:buChar char="•"/>
            </a:pPr>
            <a:r>
              <a:rPr lang="en-US" dirty="0"/>
              <a:t>Talk to the KASPER contact person for your institute or faculty. You can find your nearest contact in this wiki:</a:t>
            </a:r>
          </a:p>
          <a:p>
            <a:pPr marL="742950" lvl="1" indent="-285750">
              <a:buFont typeface="Arial" panose="020B0604020202020204" pitchFamily="34" charset="0"/>
              <a:buChar char="•"/>
            </a:pPr>
            <a:r>
              <a:rPr lang="en-US" dirty="0">
                <a:hlinkClick r:id="rId4"/>
              </a:rPr>
              <a:t>KASPER Contacts</a:t>
            </a:r>
            <a:endParaRPr lang="en-US" dirty="0"/>
          </a:p>
          <a:p>
            <a:pPr marL="285750" indent="-285750">
              <a:buFont typeface="Arial" panose="020B0604020202020204" pitchFamily="34" charset="0"/>
              <a:buChar char="•"/>
            </a:pPr>
            <a:r>
              <a:rPr lang="en-US" dirty="0"/>
              <a:t>For bigger problems/bug reports</a:t>
            </a:r>
          </a:p>
          <a:p>
            <a:pPr marL="742950" lvl="1" indent="-285750">
              <a:buFont typeface="Arial" panose="020B0604020202020204" pitchFamily="34" charset="0"/>
              <a:buChar char="•"/>
            </a:pPr>
            <a:r>
              <a:rPr lang="en-US" dirty="0">
                <a:hlinkClick r:id="rId5"/>
              </a:rPr>
              <a:t>NTNU Help – KASPER-Support</a:t>
            </a:r>
            <a:endParaRPr lang="en-US" dirty="0"/>
          </a:p>
        </p:txBody>
      </p:sp>
      <p:pic>
        <p:nvPicPr>
          <p:cNvPr id="6" name="Bilde 5">
            <a:extLst>
              <a:ext uri="{FF2B5EF4-FFF2-40B4-BE49-F238E27FC236}">
                <a16:creationId xmlns:a16="http://schemas.microsoft.com/office/drawing/2014/main" id="{DEC91A1C-CA0D-441E-8551-7A13626B8E97}"/>
              </a:ext>
            </a:extLst>
          </p:cNvPr>
          <p:cNvPicPr>
            <a:picLocks noChangeAspect="1"/>
          </p:cNvPicPr>
          <p:nvPr/>
        </p:nvPicPr>
        <p:blipFill>
          <a:blip r:embed="rId6"/>
          <a:stretch>
            <a:fillRect/>
          </a:stretch>
        </p:blipFill>
        <p:spPr>
          <a:xfrm>
            <a:off x="5540188" y="443337"/>
            <a:ext cx="3603812" cy="4278684"/>
          </a:xfrm>
          <a:prstGeom prst="rect">
            <a:avLst/>
          </a:prstGeom>
        </p:spPr>
      </p:pic>
    </p:spTree>
    <p:extLst>
      <p:ext uri="{BB962C8B-B14F-4D97-AF65-F5344CB8AC3E}">
        <p14:creationId xmlns:p14="http://schemas.microsoft.com/office/powerpoint/2010/main" val="106119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0383ADB8-D570-4CAB-AFD0-CBD894461185}"/>
              </a:ext>
            </a:extLst>
          </p:cNvPr>
          <p:cNvPicPr>
            <a:picLocks noGrp="1" noChangeAspect="1"/>
          </p:cNvPicPr>
          <p:nvPr>
            <p:ph idx="1"/>
          </p:nvPr>
        </p:nvPicPr>
        <p:blipFill>
          <a:blip r:embed="rId3"/>
          <a:stretch>
            <a:fillRect/>
          </a:stretch>
        </p:blipFill>
        <p:spPr>
          <a:xfrm>
            <a:off x="4914594" y="1672281"/>
            <a:ext cx="3864290" cy="1941854"/>
          </a:xfrm>
        </p:spPr>
      </p:pic>
      <p:sp>
        <p:nvSpPr>
          <p:cNvPr id="3" name="TekstSylinder 2">
            <a:extLst>
              <a:ext uri="{FF2B5EF4-FFF2-40B4-BE49-F238E27FC236}">
                <a16:creationId xmlns:a16="http://schemas.microsoft.com/office/drawing/2014/main" id="{6E2F05C9-97CB-46F6-A78B-743D86EA7C6F}"/>
              </a:ext>
            </a:extLst>
          </p:cNvPr>
          <p:cNvSpPr txBox="1"/>
          <p:nvPr/>
        </p:nvSpPr>
        <p:spPr>
          <a:xfrm>
            <a:off x="249042" y="852310"/>
            <a:ext cx="4751836" cy="3721019"/>
          </a:xfrm>
          <a:prstGeom prst="rect">
            <a:avLst/>
          </a:prstGeom>
          <a:noFill/>
        </p:spPr>
        <p:txBody>
          <a:bodyPr wrap="square" rtlCol="0">
            <a:spAutoFit/>
          </a:bodyPr>
          <a:lstStyle/>
          <a:p>
            <a:pPr marL="285750" indent="-285750">
              <a:buFont typeface="Arial" panose="020B0604020202020204" pitchFamily="34" charset="0"/>
              <a:buChar char="•"/>
            </a:pPr>
            <a:r>
              <a:rPr lang="en-US" dirty="0"/>
              <a:t>The evaluation team will appear at the bottom of your Teams list, titled by the study </a:t>
            </a:r>
            <a:r>
              <a:rPr lang="en-US" dirty="0" err="1"/>
              <a:t>programme</a:t>
            </a:r>
            <a:r>
              <a:rPr lang="en-US" dirty="0"/>
              <a:t> acronym</a:t>
            </a:r>
          </a:p>
          <a:p>
            <a:pPr marL="285750" indent="-285750">
              <a:buFont typeface="Arial" panose="020B0604020202020204" pitchFamily="34" charset="0"/>
              <a:buChar char="•"/>
            </a:pPr>
            <a:r>
              <a:rPr lang="en-US" dirty="0"/>
              <a:t>The study </a:t>
            </a:r>
            <a:r>
              <a:rPr lang="en-US" dirty="0" err="1"/>
              <a:t>programme</a:t>
            </a:r>
            <a:r>
              <a:rPr lang="en-US" dirty="0"/>
              <a:t> coordinator and the </a:t>
            </a:r>
            <a:r>
              <a:rPr lang="en-US" dirty="0" err="1"/>
              <a:t>programme</a:t>
            </a:r>
            <a:r>
              <a:rPr lang="en-US" dirty="0"/>
              <a:t> administrator are added as «Owners» of the team,</a:t>
            </a:r>
          </a:p>
          <a:p>
            <a:pPr marL="285750" indent="-285750">
              <a:buFont typeface="Arial" panose="020B0604020202020204" pitchFamily="34" charset="0"/>
              <a:buChar char="•"/>
            </a:pPr>
            <a:r>
              <a:rPr lang="en-US" dirty="0"/>
              <a:t>The study </a:t>
            </a:r>
            <a:r>
              <a:rPr lang="en-US" dirty="0" err="1"/>
              <a:t>programme</a:t>
            </a:r>
            <a:r>
              <a:rPr lang="en-US" dirty="0"/>
              <a:t> council are added as members</a:t>
            </a:r>
          </a:p>
          <a:p>
            <a:pPr marL="285750" indent="-285750">
              <a:buFont typeface="Arial" panose="020B0604020202020204" pitchFamily="34" charset="0"/>
              <a:buChar char="•"/>
            </a:pPr>
            <a:r>
              <a:rPr lang="en-US" dirty="0"/>
              <a:t>At the start of a new year, you may need to revise the member list</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en-US" sz="1800" b="0" i="0" u="none" strike="noStrike" kern="1200" cap="none" spc="0" normalizeH="0" baseline="0" dirty="0">
                <a:ln>
                  <a:noFill/>
                </a:ln>
                <a:solidFill>
                  <a:srgbClr val="000000"/>
                </a:solidFill>
                <a:effectLst/>
                <a:uLnTx/>
                <a:uFillTx/>
                <a:latin typeface="Arial"/>
                <a:ea typeface="+mn-ea"/>
                <a:cs typeface="Arial"/>
              </a:rPr>
              <a:t>Adding external participants, students, etc.</a:t>
            </a:r>
          </a:p>
          <a:p>
            <a:pPr marL="742950" marR="0" lvl="1" indent="-285750" algn="l" defTabSz="457200" rtl="0" eaLnBrk="1" fontAlgn="auto" latinLnBrk="0" hangingPunct="1">
              <a:lnSpc>
                <a:spcPct val="90000"/>
              </a:lnSpc>
              <a:spcBef>
                <a:spcPct val="20000"/>
              </a:spcBef>
              <a:spcAft>
                <a:spcPts val="0"/>
              </a:spcAft>
              <a:buClrTx/>
              <a:buSzTx/>
              <a:buFont typeface="Arial"/>
              <a:buChar char="–"/>
              <a:tabLst/>
              <a:defRPr/>
            </a:pPr>
            <a:r>
              <a:rPr kumimoji="0" lang="en-US" sz="1800" b="0" i="0" u="none" strike="noStrike" kern="1200" cap="none" spc="0" normalizeH="0" baseline="0" dirty="0">
                <a:ln>
                  <a:noFill/>
                </a:ln>
                <a:solidFill>
                  <a:srgbClr val="000000"/>
                </a:solidFill>
                <a:effectLst/>
                <a:uLnTx/>
                <a:uFillTx/>
                <a:latin typeface="Arial"/>
                <a:ea typeface="+mn-ea"/>
                <a:cs typeface="Arial"/>
              </a:rPr>
              <a:t>Removing expired members</a:t>
            </a:r>
            <a:endParaRPr lang="en-US" dirty="0"/>
          </a:p>
        </p:txBody>
      </p:sp>
      <p:sp>
        <p:nvSpPr>
          <p:cNvPr id="8" name="Tittel 7">
            <a:extLst>
              <a:ext uri="{FF2B5EF4-FFF2-40B4-BE49-F238E27FC236}">
                <a16:creationId xmlns:a16="http://schemas.microsoft.com/office/drawing/2014/main" id="{4D088838-0C9F-435D-90D6-5052882582DF}"/>
              </a:ext>
            </a:extLst>
          </p:cNvPr>
          <p:cNvSpPr>
            <a:spLocks noGrp="1"/>
          </p:cNvSpPr>
          <p:nvPr>
            <p:ph type="title"/>
          </p:nvPr>
        </p:nvSpPr>
        <p:spPr>
          <a:xfrm>
            <a:off x="301385" y="298339"/>
            <a:ext cx="8418747" cy="586957"/>
          </a:xfrm>
        </p:spPr>
        <p:txBody>
          <a:bodyPr/>
          <a:lstStyle/>
          <a:p>
            <a:r>
              <a:rPr lang="nn-NO" sz="3200" dirty="0"/>
              <a:t>The Evaluation Team</a:t>
            </a:r>
          </a:p>
        </p:txBody>
      </p:sp>
    </p:spTree>
    <p:extLst>
      <p:ext uri="{BB962C8B-B14F-4D97-AF65-F5344CB8AC3E}">
        <p14:creationId xmlns:p14="http://schemas.microsoft.com/office/powerpoint/2010/main" val="5398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10808"/>
            <a:ext cx="8418747" cy="648512"/>
          </a:xfrm>
        </p:spPr>
        <p:txBody>
          <a:bodyPr anchor="b">
            <a:noAutofit/>
          </a:bodyPr>
          <a:lstStyle/>
          <a:p>
            <a:r>
              <a:rPr lang="en-US" sz="3200" dirty="0"/>
              <a:t>Managing Members</a:t>
            </a:r>
          </a:p>
        </p:txBody>
      </p:sp>
      <p:sp>
        <p:nvSpPr>
          <p:cNvPr id="5" name="TextBox 4">
            <a:extLst>
              <a:ext uri="{FF2B5EF4-FFF2-40B4-BE49-F238E27FC236}">
                <a16:creationId xmlns:a16="http://schemas.microsoft.com/office/drawing/2014/main" id="{EB283E37-6A53-4613-88F0-FFA4931657CC}"/>
              </a:ext>
            </a:extLst>
          </p:cNvPr>
          <p:cNvSpPr txBox="1"/>
          <p:nvPr/>
        </p:nvSpPr>
        <p:spPr>
          <a:xfrm>
            <a:off x="58762" y="2712727"/>
            <a:ext cx="456978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Click the three dots next to the team's name (1)</a:t>
            </a:r>
            <a:endParaRPr lang="en-US" dirty="0">
              <a:cs typeface="Arial"/>
            </a:endParaRPr>
          </a:p>
          <a:p>
            <a:pPr marL="285750" indent="-285750">
              <a:buFont typeface="Arial"/>
              <a:buChar char="•"/>
            </a:pPr>
            <a:r>
              <a:rPr lang="en-US" dirty="0">
                <a:cs typeface="Arial"/>
              </a:rPr>
              <a:t>Click “Manage team”</a:t>
            </a:r>
            <a:r>
              <a:rPr lang="en-US" b="1" dirty="0">
                <a:cs typeface="Arial"/>
              </a:rPr>
              <a:t> </a:t>
            </a:r>
            <a:r>
              <a:rPr lang="en-US" dirty="0">
                <a:cs typeface="Arial"/>
              </a:rPr>
              <a:t>(2)</a:t>
            </a:r>
          </a:p>
          <a:p>
            <a:pPr marL="285750" indent="-285750">
              <a:buFont typeface="Arial"/>
              <a:buChar char="•"/>
            </a:pPr>
            <a:r>
              <a:rPr lang="en-US" dirty="0">
                <a:cs typeface="Arial"/>
              </a:rPr>
              <a:t>Add members by clicking “Add member” (3)</a:t>
            </a:r>
            <a:r>
              <a:rPr lang="en-US" b="1" dirty="0">
                <a:cs typeface="Arial"/>
              </a:rPr>
              <a:t> </a:t>
            </a:r>
            <a:r>
              <a:rPr lang="en-US" dirty="0">
                <a:cs typeface="Arial"/>
              </a:rPr>
              <a:t>and search by name</a:t>
            </a:r>
          </a:p>
          <a:p>
            <a:pPr marL="285750" indent="-285750">
              <a:buFont typeface="Arial"/>
              <a:buChar char="•"/>
            </a:pPr>
            <a:r>
              <a:rPr lang="en-US" dirty="0">
                <a:cs typeface="Arial"/>
              </a:rPr>
              <a:t>Remove members by clicking the ”X” next to the person’s name (4)</a:t>
            </a:r>
          </a:p>
        </p:txBody>
      </p:sp>
      <p:pic>
        <p:nvPicPr>
          <p:cNvPr id="4" name="Picture 6" descr="Graphical user interface, text, application, chat or text message&#10;&#10;Description automatically generated">
            <a:extLst>
              <a:ext uri="{FF2B5EF4-FFF2-40B4-BE49-F238E27FC236}">
                <a16:creationId xmlns:a16="http://schemas.microsoft.com/office/drawing/2014/main" id="{1CEDA824-E7B1-4627-80DE-3FC1C54C9E9A}"/>
              </a:ext>
            </a:extLst>
          </p:cNvPr>
          <p:cNvPicPr>
            <a:picLocks noChangeAspect="1"/>
          </p:cNvPicPr>
          <p:nvPr/>
        </p:nvPicPr>
        <p:blipFill>
          <a:blip r:embed="rId3"/>
          <a:stretch>
            <a:fillRect/>
          </a:stretch>
        </p:blipFill>
        <p:spPr>
          <a:xfrm>
            <a:off x="461513" y="1115227"/>
            <a:ext cx="3810718" cy="1446554"/>
          </a:xfrm>
          <a:prstGeom prst="rect">
            <a:avLst/>
          </a:prstGeom>
        </p:spPr>
      </p:pic>
      <p:pic>
        <p:nvPicPr>
          <p:cNvPr id="7" name="Picture 7" descr="Graphical user interface, application, Teams&#10;&#10;Description automatically generated">
            <a:extLst>
              <a:ext uri="{FF2B5EF4-FFF2-40B4-BE49-F238E27FC236}">
                <a16:creationId xmlns:a16="http://schemas.microsoft.com/office/drawing/2014/main" id="{E5353668-503E-4EA3-B9A7-D4F1BAA2B1C5}"/>
              </a:ext>
            </a:extLst>
          </p:cNvPr>
          <p:cNvPicPr>
            <a:picLocks noChangeAspect="1"/>
          </p:cNvPicPr>
          <p:nvPr/>
        </p:nvPicPr>
        <p:blipFill>
          <a:blip r:embed="rId4"/>
          <a:stretch>
            <a:fillRect/>
          </a:stretch>
        </p:blipFill>
        <p:spPr>
          <a:xfrm>
            <a:off x="4575584" y="1115227"/>
            <a:ext cx="4509654" cy="2779089"/>
          </a:xfrm>
          <a:prstGeom prst="rect">
            <a:avLst/>
          </a:prstGeom>
        </p:spPr>
      </p:pic>
    </p:spTree>
    <p:extLst>
      <p:ext uri="{BB962C8B-B14F-4D97-AF65-F5344CB8AC3E}">
        <p14:creationId xmlns:p14="http://schemas.microsoft.com/office/powerpoint/2010/main" val="328072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a:lstStyle/>
          <a:p>
            <a:r>
              <a:rPr lang="nb-NO" sz="3200" dirty="0"/>
              <a:t>Teams Channels</a:t>
            </a:r>
          </a:p>
        </p:txBody>
      </p:sp>
      <p:pic>
        <p:nvPicPr>
          <p:cNvPr id="11" name="Bilde 10" descr="Et bilde som inneholder tekst&#10;&#10;Automatisk generert beskrivelse">
            <a:extLst>
              <a:ext uri="{FF2B5EF4-FFF2-40B4-BE49-F238E27FC236}">
                <a16:creationId xmlns:a16="http://schemas.microsoft.com/office/drawing/2014/main" id="{3C572B45-3F04-4F70-B5B0-01226442F0C7}"/>
              </a:ext>
            </a:extLst>
          </p:cNvPr>
          <p:cNvPicPr>
            <a:picLocks noChangeAspect="1"/>
          </p:cNvPicPr>
          <p:nvPr/>
        </p:nvPicPr>
        <p:blipFill>
          <a:blip r:embed="rId3"/>
          <a:stretch>
            <a:fillRect/>
          </a:stretch>
        </p:blipFill>
        <p:spPr>
          <a:xfrm>
            <a:off x="1054579" y="2798327"/>
            <a:ext cx="6829774" cy="1936952"/>
          </a:xfrm>
          <a:prstGeom prst="rect">
            <a:avLst/>
          </a:prstGeom>
        </p:spPr>
      </p:pic>
      <p:sp>
        <p:nvSpPr>
          <p:cNvPr id="7" name="TekstSylinder 6">
            <a:extLst>
              <a:ext uri="{FF2B5EF4-FFF2-40B4-BE49-F238E27FC236}">
                <a16:creationId xmlns:a16="http://schemas.microsoft.com/office/drawing/2014/main" id="{834DCA36-E290-4E16-A96E-CF5C83A013F0}"/>
              </a:ext>
            </a:extLst>
          </p:cNvPr>
          <p:cNvSpPr txBox="1"/>
          <p:nvPr/>
        </p:nvSpPr>
        <p:spPr>
          <a:xfrm>
            <a:off x="679731" y="1108609"/>
            <a:ext cx="7784538"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team will have a “General” channel, which will not be used, and separate channels for each academic year (2020-2021, etc.)</a:t>
            </a:r>
          </a:p>
          <a:p>
            <a:pPr marL="285750" indent="-285750">
              <a:buFont typeface="Arial" panose="020B0604020202020204" pitchFamily="34" charset="0"/>
              <a:buChar char="•"/>
            </a:pPr>
            <a:r>
              <a:rPr lang="en-US" dirty="0"/>
              <a:t>These yearly channels are used in the evaluation process</a:t>
            </a:r>
          </a:p>
        </p:txBody>
      </p:sp>
    </p:spTree>
    <p:extLst>
      <p:ext uri="{BB962C8B-B14F-4D97-AF65-F5344CB8AC3E}">
        <p14:creationId xmlns:p14="http://schemas.microsoft.com/office/powerpoint/2010/main" val="354286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Teams Channel Tabs</a:t>
            </a:r>
          </a:p>
        </p:txBody>
      </p:sp>
      <p:sp>
        <p:nvSpPr>
          <p:cNvPr id="8" name="TextBox 7">
            <a:extLst>
              <a:ext uri="{FF2B5EF4-FFF2-40B4-BE49-F238E27FC236}">
                <a16:creationId xmlns:a16="http://schemas.microsoft.com/office/drawing/2014/main" id="{07720EF5-1F6C-40A0-9BD9-81A019877377}"/>
              </a:ext>
            </a:extLst>
          </p:cNvPr>
          <p:cNvSpPr txBox="1"/>
          <p:nvPr/>
        </p:nvSpPr>
        <p:spPr>
          <a:xfrm>
            <a:off x="444621" y="1837381"/>
            <a:ext cx="1937366"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err="1">
                <a:cs typeface="Arial"/>
              </a:rPr>
              <a:t>Discussion</a:t>
            </a:r>
            <a:r>
              <a:rPr lang="nb-NO">
                <a:cs typeface="Arial"/>
              </a:rPr>
              <a:t> forum</a:t>
            </a:r>
          </a:p>
        </p:txBody>
      </p:sp>
      <p:sp>
        <p:nvSpPr>
          <p:cNvPr id="14" name="TextBox 13">
            <a:extLst>
              <a:ext uri="{FF2B5EF4-FFF2-40B4-BE49-F238E27FC236}">
                <a16:creationId xmlns:a16="http://schemas.microsoft.com/office/drawing/2014/main" id="{AD45A3DA-1914-4B63-8A40-40BCA0B30DC6}"/>
              </a:ext>
            </a:extLst>
          </p:cNvPr>
          <p:cNvSpPr txBox="1"/>
          <p:nvPr/>
        </p:nvSpPr>
        <p:spPr>
          <a:xfrm>
            <a:off x="1070131" y="2334555"/>
            <a:ext cx="2225229"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err="1"/>
              <a:t>Share</a:t>
            </a:r>
            <a:r>
              <a:rPr lang="nb-NO" dirty="0"/>
              <a:t> relevant files</a:t>
            </a:r>
            <a:endParaRPr lang="en-US" dirty="0"/>
          </a:p>
        </p:txBody>
      </p:sp>
      <p:sp>
        <p:nvSpPr>
          <p:cNvPr id="15" name="TextBox 14">
            <a:extLst>
              <a:ext uri="{FF2B5EF4-FFF2-40B4-BE49-F238E27FC236}">
                <a16:creationId xmlns:a16="http://schemas.microsoft.com/office/drawing/2014/main" id="{86C0701F-BAE2-49D2-8163-0C9765333C57}"/>
              </a:ext>
            </a:extLst>
          </p:cNvPr>
          <p:cNvSpPr txBox="1"/>
          <p:nvPr/>
        </p:nvSpPr>
        <p:spPr>
          <a:xfrm>
            <a:off x="2622315" y="2826787"/>
            <a:ext cx="1540636"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Report basis</a:t>
            </a:r>
            <a:endParaRPr lang="en-US" dirty="0"/>
          </a:p>
        </p:txBody>
      </p:sp>
      <p:sp>
        <p:nvSpPr>
          <p:cNvPr id="16" name="TextBox 15">
            <a:extLst>
              <a:ext uri="{FF2B5EF4-FFF2-40B4-BE49-F238E27FC236}">
                <a16:creationId xmlns:a16="http://schemas.microsoft.com/office/drawing/2014/main" id="{1BA89DA7-94BC-418A-A8FD-A908C506B065}"/>
              </a:ext>
            </a:extLst>
          </p:cNvPr>
          <p:cNvSpPr txBox="1"/>
          <p:nvPr/>
        </p:nvSpPr>
        <p:spPr>
          <a:xfrm>
            <a:off x="3420897" y="3324653"/>
            <a:ext cx="1543855"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Home Pages</a:t>
            </a:r>
            <a:endParaRPr lang="en-US" dirty="0"/>
          </a:p>
        </p:txBody>
      </p:sp>
      <p:sp>
        <p:nvSpPr>
          <p:cNvPr id="17" name="TextBox 16">
            <a:extLst>
              <a:ext uri="{FF2B5EF4-FFF2-40B4-BE49-F238E27FC236}">
                <a16:creationId xmlns:a16="http://schemas.microsoft.com/office/drawing/2014/main" id="{8149E866-4F39-402F-BEFF-1F156E298BF7}"/>
              </a:ext>
            </a:extLst>
          </p:cNvPr>
          <p:cNvSpPr txBox="1"/>
          <p:nvPr/>
        </p:nvSpPr>
        <p:spPr>
          <a:xfrm>
            <a:off x="3668940" y="3854671"/>
            <a:ext cx="2621956"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Messages/</a:t>
            </a:r>
            <a:r>
              <a:rPr lang="en-GB" dirty="0"/>
              <a:t>Assignments</a:t>
            </a:r>
          </a:p>
        </p:txBody>
      </p:sp>
      <p:sp>
        <p:nvSpPr>
          <p:cNvPr id="18" name="TextBox 17">
            <a:extLst>
              <a:ext uri="{FF2B5EF4-FFF2-40B4-BE49-F238E27FC236}">
                <a16:creationId xmlns:a16="http://schemas.microsoft.com/office/drawing/2014/main" id="{64E1FF78-9403-4293-B393-3977AC257958}"/>
              </a:ext>
            </a:extLst>
          </p:cNvPr>
          <p:cNvSpPr txBox="1"/>
          <p:nvPr/>
        </p:nvSpPr>
        <p:spPr>
          <a:xfrm>
            <a:off x="5834732" y="4352537"/>
            <a:ext cx="1443142"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err="1"/>
              <a:t>Writing</a:t>
            </a:r>
            <a:r>
              <a:rPr lang="nb-NO"/>
              <a:t> </a:t>
            </a:r>
            <a:r>
              <a:rPr lang="nb-NO" err="1"/>
              <a:t>tools</a:t>
            </a:r>
            <a:endParaRPr lang="en-US"/>
          </a:p>
        </p:txBody>
      </p:sp>
      <p:cxnSp>
        <p:nvCxnSpPr>
          <p:cNvPr id="26" name="Straight Arrow Connector 25">
            <a:extLst>
              <a:ext uri="{FF2B5EF4-FFF2-40B4-BE49-F238E27FC236}">
                <a16:creationId xmlns:a16="http://schemas.microsoft.com/office/drawing/2014/main" id="{F6DF78D9-2DC7-4FCC-A0DF-42F279182459}"/>
              </a:ext>
            </a:extLst>
          </p:cNvPr>
          <p:cNvCxnSpPr/>
          <p:nvPr/>
        </p:nvCxnSpPr>
        <p:spPr>
          <a:xfrm flipH="1">
            <a:off x="2193893" y="1513879"/>
            <a:ext cx="3219" cy="286555"/>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570CEB8E-5871-43B8-AA2E-30844DD2C54B}"/>
              </a:ext>
            </a:extLst>
          </p:cNvPr>
          <p:cNvCxnSpPr>
            <a:cxnSpLocks/>
          </p:cNvCxnSpPr>
          <p:nvPr/>
        </p:nvCxnSpPr>
        <p:spPr>
          <a:xfrm flipH="1">
            <a:off x="2657037" y="1526314"/>
            <a:ext cx="3219" cy="785611"/>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7A3D5789-2976-4BB5-9E7F-CAF8563CCE49}"/>
              </a:ext>
            </a:extLst>
          </p:cNvPr>
          <p:cNvCxnSpPr>
            <a:cxnSpLocks/>
          </p:cNvCxnSpPr>
          <p:nvPr/>
        </p:nvCxnSpPr>
        <p:spPr>
          <a:xfrm flipH="1">
            <a:off x="3444763" y="1519490"/>
            <a:ext cx="3219" cy="1284667"/>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12583920-78BA-43DC-ADC3-B245CAA16D9A}"/>
              </a:ext>
            </a:extLst>
          </p:cNvPr>
          <p:cNvCxnSpPr>
            <a:cxnSpLocks/>
          </p:cNvCxnSpPr>
          <p:nvPr/>
        </p:nvCxnSpPr>
        <p:spPr>
          <a:xfrm flipH="1">
            <a:off x="4510758" y="1535823"/>
            <a:ext cx="3219" cy="1759575"/>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821D42F3-D1B8-40B4-A724-BA84CC497CE3}"/>
              </a:ext>
            </a:extLst>
          </p:cNvPr>
          <p:cNvCxnSpPr>
            <a:cxnSpLocks/>
          </p:cNvCxnSpPr>
          <p:nvPr/>
        </p:nvCxnSpPr>
        <p:spPr>
          <a:xfrm flipH="1">
            <a:off x="5789678" y="1535823"/>
            <a:ext cx="19317" cy="2282780"/>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4AAA29E7-422F-42A2-8C4E-63A940C84281}"/>
              </a:ext>
            </a:extLst>
          </p:cNvPr>
          <p:cNvCxnSpPr>
            <a:cxnSpLocks/>
          </p:cNvCxnSpPr>
          <p:nvPr/>
        </p:nvCxnSpPr>
        <p:spPr>
          <a:xfrm flipH="1">
            <a:off x="6556303" y="1535823"/>
            <a:ext cx="3219" cy="2789885"/>
          </a:xfrm>
          <a:prstGeom prst="straightConnector1">
            <a:avLst/>
          </a:prstGeom>
          <a:ln/>
        </p:spPr>
        <p:style>
          <a:lnRef idx="2">
            <a:schemeClr val="dk1"/>
          </a:lnRef>
          <a:fillRef idx="0">
            <a:schemeClr val="dk1"/>
          </a:fillRef>
          <a:effectRef idx="1">
            <a:schemeClr val="dk1"/>
          </a:effectRef>
          <a:fontRef idx="minor">
            <a:schemeClr val="tx1"/>
          </a:fontRef>
        </p:style>
      </p:cxnSp>
      <p:pic>
        <p:nvPicPr>
          <p:cNvPr id="5" name="Bilde 4">
            <a:extLst>
              <a:ext uri="{FF2B5EF4-FFF2-40B4-BE49-F238E27FC236}">
                <a16:creationId xmlns:a16="http://schemas.microsoft.com/office/drawing/2014/main" id="{C1BC0B32-768F-4ED6-B7C1-54C731E36721}"/>
              </a:ext>
            </a:extLst>
          </p:cNvPr>
          <p:cNvPicPr>
            <a:picLocks noChangeAspect="1"/>
          </p:cNvPicPr>
          <p:nvPr/>
        </p:nvPicPr>
        <p:blipFill>
          <a:blip r:embed="rId3"/>
          <a:stretch>
            <a:fillRect/>
          </a:stretch>
        </p:blipFill>
        <p:spPr>
          <a:xfrm>
            <a:off x="261806" y="949795"/>
            <a:ext cx="6945447" cy="513685"/>
          </a:xfrm>
          <a:prstGeom prst="rect">
            <a:avLst/>
          </a:prstGeom>
        </p:spPr>
      </p:pic>
    </p:spTree>
    <p:extLst>
      <p:ext uri="{BB962C8B-B14F-4D97-AF65-F5344CB8AC3E}">
        <p14:creationId xmlns:p14="http://schemas.microsoft.com/office/powerpoint/2010/main" val="2392755415"/>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j25543a5815d485da9a5e0773ad762e9 xmlns="4253eca5-948a-4147-b33a-32f5d96b1a20">
      <Terms xmlns="http://schemas.microsoft.com/office/infopath/2007/PartnerControls"/>
    </j25543a5815d485da9a5e0773ad762e9>
    <TaxCatchAll xmlns="4253eca5-948a-4147-b33a-32f5d96b1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B16FFE683917C40B3F456385E445E4B" ma:contentTypeVersion="15" ma:contentTypeDescription="Opprett et nytt dokument." ma:contentTypeScope="" ma:versionID="e1b084f9a4cdcdd53250c0a9846294a9">
  <xsd:schema xmlns:xsd="http://www.w3.org/2001/XMLSchema" xmlns:xs="http://www.w3.org/2001/XMLSchema" xmlns:p="http://schemas.microsoft.com/office/2006/metadata/properties" xmlns:ns2="4253eca5-948a-4147-b33a-32f5d96b1a20" xmlns:ns3="2b5fb2cd-3ff3-4669-8f4b-a7f36d98731c" targetNamespace="http://schemas.microsoft.com/office/2006/metadata/properties" ma:root="true" ma:fieldsID="8799833c88558f11f77f7ea7a0329db6" ns2:_="" ns3:_="">
    <xsd:import namespace="4253eca5-948a-4147-b33a-32f5d96b1a20"/>
    <xsd:import namespace="2b5fb2cd-3ff3-4669-8f4b-a7f36d98731c"/>
    <xsd:element name="properties">
      <xsd:complexType>
        <xsd:sequence>
          <xsd:element name="documentManagement">
            <xsd:complexType>
              <xsd:all>
                <xsd:element ref="ns2:j25543a5815d485da9a5e0773ad762e9" minOccurs="0"/>
                <xsd:element ref="ns2:TaxCatchAl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3eca5-948a-4147-b33a-32f5d96b1a20" elementFormDefault="qualified">
    <xsd:import namespace="http://schemas.microsoft.com/office/2006/documentManagement/types"/>
    <xsd:import namespace="http://schemas.microsoft.com/office/infopath/2007/PartnerControls"/>
    <xsd:element name="j25543a5815d485da9a5e0773ad762e9" ma:index="9" nillable="true" ma:taxonomy="true" ma:internalName="j25543a5815d485da9a5e0773ad762e9" ma:taxonomyFieldName="GtProjectPhase" ma:displayName="Fase" ma:fieldId="{325543a5-815d-485d-a9a5-e0773ad762e9}" ma:sspId="6e7bc199-5fe5-462f-a3d8-26f806c1f49a" ma:termSetId="abcfc9d9-a263-4abb-8234-be973c46258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135d567-d67e-4852-9c9b-60053dc785ac}" ma:internalName="TaxCatchAll" ma:showField="CatchAllData" ma:web="4253eca5-948a-4147-b33a-32f5d96b1a2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5fb2cd-3ff3-4669-8f4b-a7f36d9873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69FC1-82E1-44D5-8229-50EA3020772A}">
  <ds:schemaRefs>
    <ds:schemaRef ds:uri="2b5fb2cd-3ff3-4669-8f4b-a7f36d98731c"/>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4253eca5-948a-4147-b33a-32f5d96b1a2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A5FFB51-C612-45EC-8835-2F854FF46199}">
  <ds:schemaRefs>
    <ds:schemaRef ds:uri="http://schemas.microsoft.com/sharepoint/v3/contenttype/forms"/>
  </ds:schemaRefs>
</ds:datastoreItem>
</file>

<file path=customXml/itemProps3.xml><?xml version="1.0" encoding="utf-8"?>
<ds:datastoreItem xmlns:ds="http://schemas.openxmlformats.org/officeDocument/2006/customXml" ds:itemID="{A07A1F11-07BE-49A0-B6C6-116D73034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53eca5-948a-4147-b33a-32f5d96b1a20"/>
    <ds:schemaRef ds:uri="2b5fb2cd-3ff3-4669-8f4b-a7f36d987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9530</Words>
  <Application>Microsoft Office PowerPoint</Application>
  <PresentationFormat>Skjermfremvisning (16:9)</PresentationFormat>
  <Paragraphs>575</Paragraphs>
  <Slides>56</Slides>
  <Notes>56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56</vt:i4>
      </vt:variant>
    </vt:vector>
  </HeadingPairs>
  <TitlesOfParts>
    <vt:vector size="60" baseType="lpstr">
      <vt:lpstr>Arial</vt:lpstr>
      <vt:lpstr>Calibri</vt:lpstr>
      <vt:lpstr>Open Sans</vt:lpstr>
      <vt:lpstr>Office-tema</vt:lpstr>
      <vt:lpstr>KASPER for Study Programme Coordinators</vt:lpstr>
      <vt:lpstr>Agenda</vt:lpstr>
      <vt:lpstr>Evaluating Study Programmes</vt:lpstr>
      <vt:lpstr>Getting Started</vt:lpstr>
      <vt:lpstr>Evaluate Study Programme</vt:lpstr>
      <vt:lpstr>The Evaluation Team</vt:lpstr>
      <vt:lpstr>Managing Members</vt:lpstr>
      <vt:lpstr>Teams Channels</vt:lpstr>
      <vt:lpstr>Teams Channel Tabs</vt:lpstr>
      <vt:lpstr>Posts</vt:lpstr>
      <vt:lpstr>Files</vt:lpstr>
      <vt:lpstr>Datagrunnlag [Database]</vt:lpstr>
      <vt:lpstr>Studiebarometeret [Student surveys] </vt:lpstr>
      <vt:lpstr>Oppgaver [Tasks]</vt:lpstr>
      <vt:lpstr>New Tasks</vt:lpstr>
      <vt:lpstr>Tasks Toolbar</vt:lpstr>
      <vt:lpstr>Previous Tasks</vt:lpstr>
      <vt:lpstr>The Report Tab</vt:lpstr>
      <vt:lpstr>Studiekvalitetsportalen [Study Quality Portal]</vt:lpstr>
      <vt:lpstr>Study Programme Reports</vt:lpstr>
      <vt:lpstr>Study Programme Reports</vt:lpstr>
      <vt:lpstr>Revise Study Plans</vt:lpstr>
      <vt:lpstr>Study Plan Revision</vt:lpstr>
      <vt:lpstr>Study Plan Revision</vt:lpstr>
      <vt:lpstr>Revision Workspace</vt:lpstr>
      <vt:lpstr>1. Study Plan Contents</vt:lpstr>
      <vt:lpstr>1.1.1 Study Programme Information</vt:lpstr>
      <vt:lpstr>1.1.2 Admission Requirements and more</vt:lpstr>
      <vt:lpstr>1.1.3 Paths </vt:lpstr>
      <vt:lpstr>1.2.1 Content texts</vt:lpstr>
      <vt:lpstr>1.2.2 Edit content texts</vt:lpstr>
      <vt:lpstr>1.2.3 Descriptions of learning outcomes</vt:lpstr>
      <vt:lpstr>1.3 Approval process and summaries</vt:lpstr>
      <vt:lpstr>1.4 Download the study plan</vt:lpstr>
      <vt:lpstr>1.5 Add Contributors</vt:lpstr>
      <vt:lpstr>2. Significant changes</vt:lpstr>
      <vt:lpstr>2.1 Connecting significant changes to tasks</vt:lpstr>
      <vt:lpstr>2.2 List of significant changes</vt:lpstr>
      <vt:lpstr>3. Tasks</vt:lpstr>
      <vt:lpstr>4. Process arrows</vt:lpstr>
      <vt:lpstr>4.1 Study programme coordinator’s summary</vt:lpstr>
      <vt:lpstr>Tool for study programme components</vt:lpstr>
      <vt:lpstr>Tool for study programme components</vt:lpstr>
      <vt:lpstr>Filtering by study profiles</vt:lpstr>
      <vt:lpstr>Editing course groups</vt:lpstr>
      <vt:lpstr>Adding course groups</vt:lpstr>
      <vt:lpstr>Adding paths</vt:lpstr>
      <vt:lpstr>Deleting course groups/paths</vt:lpstr>
      <vt:lpstr>Editing course group contents</vt:lpstr>
      <vt:lpstr>Adding courses to the group</vt:lpstr>
      <vt:lpstr>Adding an existing course</vt:lpstr>
      <vt:lpstr>Adding a temporary (“dummy”) course</vt:lpstr>
      <vt:lpstr>Editing courses</vt:lpstr>
      <vt:lpstr>Deleting courses</vt:lpstr>
      <vt:lpstr>Copy changes between course groups</vt:lpstr>
      <vt:lpstr>Where to get support when needed</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Kristian V. Kvamsøe</cp:lastModifiedBy>
  <cp:revision>259</cp:revision>
  <dcterms:created xsi:type="dcterms:W3CDTF">2013-06-10T16:56:09Z</dcterms:created>
  <dcterms:modified xsi:type="dcterms:W3CDTF">2022-06-20T13:30:23Z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0x010100BB16FFE683917C40B3F456385E445E4B</vt:lpwstr>
  </property>
  <property fmtid="{D5CDD505-2E9C-101B-9397-08002B2CF9AE}" pid="3" name="GtProjectPhase">
    <vt:lpwstr/>
  </property>
</Properties>
</file>