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1"/>
  </p:notesMasterIdLst>
  <p:sldIdLst>
    <p:sldId id="256" r:id="rId5"/>
    <p:sldId id="258" r:id="rId6"/>
    <p:sldId id="308" r:id="rId7"/>
    <p:sldId id="304" r:id="rId8"/>
    <p:sldId id="303" r:id="rId9"/>
    <p:sldId id="305" r:id="rId10"/>
    <p:sldId id="306" r:id="rId11"/>
    <p:sldId id="307" r:id="rId12"/>
    <p:sldId id="314" r:id="rId13"/>
    <p:sldId id="263" r:id="rId14"/>
    <p:sldId id="315" r:id="rId15"/>
    <p:sldId id="316" r:id="rId16"/>
    <p:sldId id="317" r:id="rId17"/>
    <p:sldId id="275" r:id="rId18"/>
    <p:sldId id="318" r:id="rId19"/>
    <p:sldId id="323" r:id="rId20"/>
    <p:sldId id="322" r:id="rId21"/>
    <p:sldId id="301" r:id="rId22"/>
    <p:sldId id="325" r:id="rId23"/>
    <p:sldId id="324" r:id="rId24"/>
    <p:sldId id="327" r:id="rId25"/>
    <p:sldId id="291" r:id="rId26"/>
    <p:sldId id="268" r:id="rId27"/>
    <p:sldId id="271" r:id="rId28"/>
    <p:sldId id="260" r:id="rId29"/>
    <p:sldId id="261" r:id="rId30"/>
    <p:sldId id="273" r:id="rId31"/>
    <p:sldId id="345" r:id="rId32"/>
    <p:sldId id="298" r:id="rId33"/>
    <p:sldId id="262" r:id="rId34"/>
    <p:sldId id="331" r:id="rId35"/>
    <p:sldId id="333" r:id="rId36"/>
    <p:sldId id="346" r:id="rId37"/>
    <p:sldId id="295" r:id="rId38"/>
    <p:sldId id="344" r:id="rId39"/>
    <p:sldId id="264" r:id="rId40"/>
    <p:sldId id="334" r:id="rId41"/>
    <p:sldId id="281" r:id="rId42"/>
    <p:sldId id="266" r:id="rId43"/>
    <p:sldId id="267" r:id="rId44"/>
    <p:sldId id="328" r:id="rId45"/>
    <p:sldId id="339" r:id="rId46"/>
    <p:sldId id="287" r:id="rId47"/>
    <p:sldId id="329" r:id="rId48"/>
    <p:sldId id="335" r:id="rId49"/>
    <p:sldId id="265" r:id="rId50"/>
    <p:sldId id="299" r:id="rId51"/>
    <p:sldId id="283" r:id="rId52"/>
    <p:sldId id="276" r:id="rId53"/>
    <p:sldId id="336" r:id="rId54"/>
    <p:sldId id="274" r:id="rId55"/>
    <p:sldId id="311" r:id="rId56"/>
    <p:sldId id="337" r:id="rId57"/>
    <p:sldId id="338" r:id="rId58"/>
    <p:sldId id="313" r:id="rId59"/>
    <p:sldId id="270" r:id="rId60"/>
  </p:sldIdLst>
  <p:sldSz cx="9144000" cy="5143500" type="screen16x9"/>
  <p:notesSz cx="6858000" cy="1381125"/>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ian V. Kvamsøe" initials="KVK" lastIdx="25" clrIdx="0">
    <p:extLst>
      <p:ext uri="{19B8F6BF-5375-455C-9EA6-DF929625EA0E}">
        <p15:presenceInfo xmlns:p15="http://schemas.microsoft.com/office/powerpoint/2012/main" userId="S::kvamsoe@ntnu.no::3b27b4c0-30f5-4286-b662-2163ce8c472b" providerId="AD"/>
      </p:ext>
    </p:extLst>
  </p:cmAuthor>
  <p:cmAuthor id="2" name="Oskar Seglem" initials="OS" lastIdx="16" clrIdx="1">
    <p:extLst>
      <p:ext uri="{19B8F6BF-5375-455C-9EA6-DF929625EA0E}">
        <p15:presenceInfo xmlns:p15="http://schemas.microsoft.com/office/powerpoint/2012/main" userId="S::oskarseg@ntnu.no::5f827267-87fd-4798-b3a7-41846a37d069" providerId="AD"/>
      </p:ext>
    </p:extLst>
  </p:cmAuthor>
  <p:cmAuthor id="3" name="Monika Berge" initials="MB" lastIdx="4" clrIdx="2">
    <p:extLst>
      <p:ext uri="{19B8F6BF-5375-455C-9EA6-DF929625EA0E}">
        <p15:presenceInfo xmlns:p15="http://schemas.microsoft.com/office/powerpoint/2012/main" userId="S-1-5-21-3959417778-1711865379-3952174976-196838" providerId="AD"/>
      </p:ext>
    </p:extLst>
  </p:cmAuthor>
  <p:cmAuthor id="4" name="Pauliina Autio" initials="PA" lastIdx="33" clrIdx="3">
    <p:extLst>
      <p:ext uri="{19B8F6BF-5375-455C-9EA6-DF929625EA0E}">
        <p15:presenceInfo xmlns:p15="http://schemas.microsoft.com/office/powerpoint/2012/main" userId="S::pauliia@ntnu.no::d65178a4-e043-4d47-9fd1-08565b64eb6c" providerId="AD"/>
      </p:ext>
    </p:extLst>
  </p:cmAuthor>
  <p:cmAuthor id="5" name="Wanjing Huang Smedsrud" initials="WHS" lastIdx="29" clrIdx="4">
    <p:extLst>
      <p:ext uri="{19B8F6BF-5375-455C-9EA6-DF929625EA0E}">
        <p15:presenceInfo xmlns:p15="http://schemas.microsoft.com/office/powerpoint/2012/main" userId="S::wanjingl@ntnu.no::186fc0a2-2c74-4355-b27c-d54f1e15a4b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C9C9"/>
    <a:srgbClr val="C9C7C7"/>
    <a:srgbClr val="0D4788"/>
    <a:srgbClr val="BBAC76"/>
    <a:srgbClr val="0D347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AFFD37-CB28-4B86-B73F-09EBD835113D}" v="32" dt="2022-06-20T13:29:20.7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7246" autoAdjust="0"/>
  </p:normalViewPr>
  <p:slideViewPr>
    <p:cSldViewPr snapToGrid="0">
      <p:cViewPr varScale="1">
        <p:scale>
          <a:sx n="118" d="100"/>
          <a:sy n="118" d="100"/>
        </p:scale>
        <p:origin x="228" y="102"/>
      </p:cViewPr>
      <p:guideLst>
        <p:guide orient="horz" pos="1620"/>
        <p:guide pos="2880"/>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F40D69-2A28-4275-B3F5-5B043E13012A}" type="datetimeFigureOut">
              <a:rPr lang="en-US"/>
              <a:t>6/20/2022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F44552-3489-4935-AED5-AD3871FD03FD}" type="slidenum">
              <a:rPr lang="en-US"/>
              <a:t>‹#›</a:t>
            </a:fld>
            <a:endParaRPr lang="en-US"/>
          </a:p>
        </p:txBody>
      </p:sp>
    </p:spTree>
    <p:extLst>
      <p:ext uri="{BB962C8B-B14F-4D97-AF65-F5344CB8AC3E}">
        <p14:creationId xmlns:p14="http://schemas.microsoft.com/office/powerpoint/2010/main" val="2118629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studntnu.sharepoint.com/sites/o365_Sommerjobb2021/Shared%20Documents/Studieplanverkt&#248;yet%20-%20KASPER/KASPER%20kurs/Studieprogramleder/https"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innsida.ntnu.no/wiki/-/wiki/Norsk/Studieplanlegging+for+ansatte"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s://i.ntnu.no/wiki/-/wiki/Norsk/kasper+-+studieplanverkt%C3%B8yet"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spcAft>
                <a:spcPts val="800"/>
              </a:spcAft>
            </a:pPr>
            <a:r>
              <a:rPr lang="nb-NO" sz="1800" dirty="0">
                <a:effectLst/>
                <a:latin typeface="Times New Roman" panose="02020603050405020304" pitchFamily="18" charset="0"/>
                <a:ea typeface="Times New Roman" panose="02020603050405020304" pitchFamily="18" charset="0"/>
                <a:cs typeface="Arial" panose="020B0604020202020204" pitchFamily="34" charset="0"/>
              </a:rPr>
              <a:t>Velkommen til kurset: «KASPER for studieprogramleder». Er det noen av dere som har noe erfaring med bruk av KASPER fra før? </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800"/>
              </a:spcAft>
            </a:pPr>
            <a:r>
              <a:rPr lang="nb-NO" sz="1800" dirty="0">
                <a:effectLst/>
                <a:latin typeface="Times New Roman" panose="02020603050405020304" pitchFamily="18" charset="0"/>
                <a:ea typeface="Times New Roman" panose="02020603050405020304" pitchFamily="18" charset="0"/>
                <a:cs typeface="Arial" panose="020B0604020202020204" pitchFamily="34" charset="0"/>
              </a:rPr>
              <a:t>// Er svaret nei; «Det er greit, da håper vi dette vil være informativt og gjøre deg komfortabel i bruk av KASPER.». </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800"/>
              </a:spcAft>
            </a:pPr>
            <a:r>
              <a:rPr lang="nb-NO" sz="1800" dirty="0">
                <a:effectLst/>
                <a:latin typeface="Times New Roman" panose="02020603050405020304" pitchFamily="18" charset="0"/>
                <a:ea typeface="Times New Roman" panose="02020603050405020304" pitchFamily="18" charset="0"/>
                <a:cs typeface="Arial" panose="020B0604020202020204" pitchFamily="34" charset="0"/>
              </a:rPr>
              <a:t>// Er svaret ja; «Så bra, da håper jeg at dette kurset vil bygge på erfaringen du allerede har og at du lærer noe nytt.»</a:t>
            </a:r>
            <a:r>
              <a:rPr lang="nb-NO" sz="1800" dirty="0">
                <a:effectLst/>
                <a:latin typeface="Calibri" panose="020F0502020204030204" pitchFamily="34" charset="0"/>
                <a:ea typeface="Calibri" panose="020F0502020204030204" pitchFamily="34" charset="0"/>
                <a:cs typeface="Arial" panose="020B0604020202020204" pitchFamily="34" charset="0"/>
              </a:rPr>
              <a:t> </a:t>
            </a:r>
          </a:p>
          <a:p>
            <a:pPr algn="just">
              <a:lnSpc>
                <a:spcPct val="150000"/>
              </a:lnSpc>
              <a:spcAft>
                <a:spcPts val="800"/>
              </a:spcAft>
            </a:pPr>
            <a:r>
              <a:rPr lang="nb-NO" sz="1800" dirty="0">
                <a:effectLst/>
                <a:latin typeface="Times New Roman" panose="02020603050405020304" pitchFamily="18" charset="0"/>
                <a:ea typeface="Times New Roman" panose="02020603050405020304" pitchFamily="18" charset="0"/>
                <a:cs typeface="Arial" panose="020B0604020202020204" pitchFamily="34" charset="0"/>
              </a:rPr>
              <a:t>// Her er målet å bryte isen og starte en liten diskusjon.</a:t>
            </a:r>
            <a:r>
              <a:rPr lang="nb-NO" sz="1800" dirty="0">
                <a:effectLst/>
                <a:latin typeface="Calibri" panose="020F0502020204030204" pitchFamily="34" charset="0"/>
                <a:ea typeface="Calibri" panose="020F0502020204030204" pitchFamily="34" charset="0"/>
                <a:cs typeface="Arial" panose="020B0604020202020204" pitchFamily="34" charset="0"/>
              </a:rPr>
              <a:t> </a:t>
            </a:r>
          </a:p>
          <a:p>
            <a:endParaRPr lang="nb-NO" dirty="0">
              <a:cs typeface="Calibri"/>
            </a:endParaRPr>
          </a:p>
        </p:txBody>
      </p:sp>
      <p:sp>
        <p:nvSpPr>
          <p:cNvPr id="4" name="Slide Number Placeholder 3"/>
          <p:cNvSpPr>
            <a:spLocks noGrp="1"/>
          </p:cNvSpPr>
          <p:nvPr>
            <p:ph type="sldNum" sz="quarter" idx="5"/>
          </p:nvPr>
        </p:nvSpPr>
        <p:spPr/>
        <p:txBody>
          <a:bodyPr/>
          <a:lstStyle/>
          <a:p>
            <a:fld id="{BFF44552-3489-4935-AED5-AD3871FD03FD}" type="slidenum">
              <a:rPr lang="en-US"/>
              <a:t>1</a:t>
            </a:fld>
            <a:endParaRPr lang="en-US"/>
          </a:p>
        </p:txBody>
      </p:sp>
    </p:spTree>
    <p:extLst>
      <p:ext uri="{BB962C8B-B14F-4D97-AF65-F5344CB8AC3E}">
        <p14:creationId xmlns:p14="http://schemas.microsoft.com/office/powerpoint/2010/main" val="147852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50000"/>
              </a:lnSpc>
              <a:spcAft>
                <a:spcPts val="800"/>
              </a:spcAft>
            </a:pPr>
            <a:r>
              <a:rPr lang="nb-NO" sz="1800" dirty="0">
                <a:effectLst/>
                <a:latin typeface="Times New Roman" panose="02020603050405020304" pitchFamily="18" charset="0"/>
                <a:ea typeface="Times New Roman" panose="02020603050405020304" pitchFamily="18" charset="0"/>
                <a:cs typeface="Arial" panose="020B0604020202020204" pitchFamily="34" charset="0"/>
              </a:rPr>
              <a:t>Når du trykker på en kanal, kommer du automatisk inn på «Innlegg»-fanen.</a:t>
            </a:r>
            <a:r>
              <a:rPr lang="nb-NO" sz="1800" dirty="0">
                <a:effectLst/>
                <a:latin typeface="Calibri" panose="020F0502020204030204" pitchFamily="34" charset="0"/>
                <a:ea typeface="Calibri" panose="020F0502020204030204" pitchFamily="34" charset="0"/>
                <a:cs typeface="Arial" panose="020B0604020202020204" pitchFamily="34" charset="0"/>
              </a:rPr>
              <a:t> </a:t>
            </a:r>
            <a:r>
              <a:rPr lang="nb-NO" sz="1800" dirty="0">
                <a:effectLst/>
                <a:latin typeface="Times New Roman" panose="02020603050405020304" pitchFamily="18" charset="0"/>
                <a:ea typeface="Times New Roman" panose="02020603050405020304" pitchFamily="18" charset="0"/>
                <a:cs typeface="Arial" panose="020B0604020202020204" pitchFamily="34" charset="0"/>
              </a:rPr>
              <a:t>Dette er en samtaleplattform hvor alle deltakere i teamet kan legge ut innlegg og skrive kommentarer. Her kan dere for eksempel diskutere endringer som kan iverksettes i programmet eller foreslå gjøremål som bør legges til oppgavelisten. </a:t>
            </a:r>
          </a:p>
          <a:p>
            <a:pPr>
              <a:lnSpc>
                <a:spcPct val="150000"/>
              </a:lnSpc>
              <a:spcAft>
                <a:spcPts val="800"/>
              </a:spcAft>
            </a:pPr>
            <a:endParaRPr lang="nb-NO" sz="1800" dirty="0">
              <a:effectLst/>
              <a:latin typeface="Times New Roman" panose="02020603050405020304" pitchFamily="18" charset="0"/>
              <a:ea typeface="Times New Roman" panose="02020603050405020304" pitchFamily="18" charset="0"/>
              <a:cs typeface="Arial" panose="020B0604020202020204" pitchFamily="34" charset="0"/>
            </a:endParaRPr>
          </a:p>
          <a:p>
            <a:pPr>
              <a:lnSpc>
                <a:spcPct val="150000"/>
              </a:lnSpc>
              <a:spcAft>
                <a:spcPts val="800"/>
              </a:spcAft>
            </a:pPr>
            <a:r>
              <a:rPr lang="nb-NO" sz="1800" dirty="0">
                <a:effectLst/>
                <a:latin typeface="Times New Roman" panose="02020603050405020304" pitchFamily="18" charset="0"/>
                <a:ea typeface="Times New Roman" panose="02020603050405020304" pitchFamily="18" charset="0"/>
                <a:cs typeface="Arial" panose="020B0604020202020204" pitchFamily="34" charset="0"/>
              </a:rPr>
              <a:t>Du </a:t>
            </a:r>
            <a:r>
              <a:rPr lang="nb-NO" sz="1800" dirty="0">
                <a:effectLst/>
                <a:latin typeface="Calibri" panose="020F0502020204030204" pitchFamily="34" charset="0"/>
                <a:ea typeface="Times New Roman" panose="02020603050405020304" pitchFamily="18" charset="0"/>
                <a:cs typeface="Arial" panose="020B0604020202020204" pitchFamily="34" charset="0"/>
              </a:rPr>
              <a:t>starter en ny samtale ved å trykke på den lilla knappen nederst på siden. </a:t>
            </a:r>
            <a:r>
              <a:rPr lang="nb-NO" sz="1800" dirty="0">
                <a:effectLst/>
                <a:latin typeface="Times New Roman" panose="02020603050405020304" pitchFamily="18" charset="0"/>
                <a:ea typeface="Times New Roman" panose="02020603050405020304" pitchFamily="18" charset="0"/>
                <a:cs typeface="Arial" panose="020B0604020202020204" pitchFamily="34" charset="0"/>
              </a:rPr>
              <a:t>Da får du opp en tekstboks med en verktøylinje under. Her kan du legge til vedlegg, bilder, videoer osv. i innlegget ditt. Trykk på «A»-en (1) for å få en utvidet visning av tekstboksen med flere formateringsvalg. Trykk på papirflyet nede til høyre (2) for å sende meldingen.</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a:spcAft>
                <a:spcPts val="800"/>
              </a:spcAft>
            </a:pPr>
            <a:endParaRPr lang="nb-NO" dirty="0"/>
          </a:p>
        </p:txBody>
      </p:sp>
      <p:sp>
        <p:nvSpPr>
          <p:cNvPr id="4" name="Plassholder for lysbildenummer 3"/>
          <p:cNvSpPr>
            <a:spLocks noGrp="1"/>
          </p:cNvSpPr>
          <p:nvPr>
            <p:ph type="sldNum" sz="quarter" idx="5"/>
          </p:nvPr>
        </p:nvSpPr>
        <p:spPr/>
        <p:txBody>
          <a:bodyPr/>
          <a:lstStyle/>
          <a:p>
            <a:fld id="{BFF44552-3489-4935-AED5-AD3871FD03FD}" type="slidenum">
              <a:rPr lang="en-US" smtClean="0"/>
              <a:t>10</a:t>
            </a:fld>
            <a:endParaRPr lang="en-US"/>
          </a:p>
        </p:txBody>
      </p:sp>
    </p:spTree>
    <p:extLst>
      <p:ext uri="{BB962C8B-B14F-4D97-AF65-F5344CB8AC3E}">
        <p14:creationId xmlns:p14="http://schemas.microsoft.com/office/powerpoint/2010/main" val="1779567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50000"/>
              </a:lnSpc>
              <a:spcAft>
                <a:spcPts val="800"/>
              </a:spcAft>
            </a:pPr>
            <a:r>
              <a:rPr lang="nb-NO" sz="1800" dirty="0">
                <a:effectLst/>
                <a:latin typeface="Times New Roman" panose="02020603050405020304" pitchFamily="18" charset="0"/>
                <a:ea typeface="Times New Roman" panose="02020603050405020304" pitchFamily="18" charset="0"/>
                <a:cs typeface="Arial" panose="020B0604020202020204" pitchFamily="34" charset="0"/>
              </a:rPr>
              <a:t>Fanen «Filer» er en lagringsplass som kan brukes for å dele relevante filer.</a:t>
            </a:r>
          </a:p>
          <a:p>
            <a:pPr>
              <a:lnSpc>
                <a:spcPct val="150000"/>
              </a:lnSpc>
              <a:spcAft>
                <a:spcPts val="800"/>
              </a:spcAft>
            </a:pPr>
            <a:r>
              <a:rPr lang="nb-NO"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spcAft>
                <a:spcPts val="800"/>
              </a:spcAft>
            </a:pPr>
            <a:r>
              <a:rPr lang="nb-NO" sz="1800" dirty="0">
                <a:effectLst/>
                <a:latin typeface="Times New Roman" panose="02020603050405020304" pitchFamily="18" charset="0"/>
                <a:ea typeface="Times New Roman" panose="02020603050405020304" pitchFamily="18" charset="0"/>
                <a:cs typeface="Arial" panose="020B0604020202020204" pitchFamily="34" charset="0"/>
              </a:rPr>
              <a:t>Du kan laste opp og ned filer til og fra din datamaskin, eller opprette nye filer direkte i Teams ved å trykke på «+Ny».</a:t>
            </a:r>
            <a:r>
              <a:rPr lang="nb-NO" sz="1800" dirty="0">
                <a:effectLst/>
                <a:latin typeface="Calibri" panose="020F0502020204030204" pitchFamily="34" charset="0"/>
                <a:ea typeface="Calibri" panose="020F0502020204030204" pitchFamily="34" charset="0"/>
                <a:cs typeface="Arial" panose="020B0604020202020204" pitchFamily="34" charset="0"/>
              </a:rPr>
              <a:t> Alt lagres da i skyen. Disse filene kan jobbes med direkte i Teams, eller i tilsvarende programmer på PC-en, og vil kontinuerlig oppdateres så lenge man er på internett.</a:t>
            </a:r>
          </a:p>
          <a:p>
            <a:pPr>
              <a:lnSpc>
                <a:spcPct val="150000"/>
              </a:lnSpc>
              <a:spcAft>
                <a:spcPts val="800"/>
              </a:spcAft>
            </a:pP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spcAft>
                <a:spcPts val="800"/>
              </a:spcAft>
            </a:pPr>
            <a:r>
              <a:rPr lang="nb-NO" sz="1800" dirty="0">
                <a:effectLst/>
                <a:latin typeface="Times New Roman" panose="02020603050405020304" pitchFamily="18" charset="0"/>
                <a:ea typeface="Times New Roman" panose="02020603050405020304" pitchFamily="18" charset="0"/>
                <a:cs typeface="Arial" panose="020B0604020202020204" pitchFamily="34" charset="0"/>
              </a:rPr>
              <a:t>Dokumentene som ligger her kan brukes av alle Teams-medlemmene under evalueringen. Hvis et dokument skal legges ved i studieprogramrapporten, må den lastes opp i rapportfanen (dette kommer vi tilbake til).</a:t>
            </a:r>
            <a:endParaRPr lang="nb-NO" sz="1800" b="1" dirty="0">
              <a:effectLst/>
              <a:latin typeface="Calibri" panose="020F0502020204030204" pitchFamily="34" charset="0"/>
              <a:ea typeface="Calibri" panose="020F0502020204030204" pitchFamily="34" charset="0"/>
              <a:cs typeface="Arial" panose="020B0604020202020204" pitchFamily="34" charset="0"/>
            </a:endParaRPr>
          </a:p>
          <a:p>
            <a:endParaRPr lang="nb-NO" dirty="0"/>
          </a:p>
        </p:txBody>
      </p:sp>
      <p:sp>
        <p:nvSpPr>
          <p:cNvPr id="4" name="Plassholder for lysbildenummer 3"/>
          <p:cNvSpPr>
            <a:spLocks noGrp="1"/>
          </p:cNvSpPr>
          <p:nvPr>
            <p:ph type="sldNum" sz="quarter" idx="5"/>
          </p:nvPr>
        </p:nvSpPr>
        <p:spPr/>
        <p:txBody>
          <a:bodyPr/>
          <a:lstStyle/>
          <a:p>
            <a:fld id="{BFF44552-3489-4935-AED5-AD3871FD03FD}" type="slidenum">
              <a:rPr lang="en-US" smtClean="0"/>
              <a:t>11</a:t>
            </a:fld>
            <a:endParaRPr lang="en-US"/>
          </a:p>
        </p:txBody>
      </p:sp>
    </p:spTree>
    <p:extLst>
      <p:ext uri="{BB962C8B-B14F-4D97-AF65-F5344CB8AC3E}">
        <p14:creationId xmlns:p14="http://schemas.microsoft.com/office/powerpoint/2010/main" val="1821207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2800" noProof="0" dirty="0"/>
              <a:t>Datagrunnlag er en samlebetegnelse for alle dokumenter, statistikker</a:t>
            </a:r>
            <a:r>
              <a:rPr lang="nn-NO" sz="2800" dirty="0"/>
              <a:t>, etc. som </a:t>
            </a:r>
            <a:r>
              <a:rPr lang="nb-NO" sz="2800" noProof="0" dirty="0"/>
              <a:t>danner grunnlag for evalueringen. I fanen finner du informasjon om studieprogrammets emner og emnerapporter, i tillegg til lenker </a:t>
            </a:r>
            <a:r>
              <a:rPr lang="nb-NO" sz="2800" noProof="0" dirty="0" err="1"/>
              <a:t>lenker</a:t>
            </a:r>
            <a:r>
              <a:rPr lang="nb-NO" sz="2800" noProof="0" dirty="0"/>
              <a:t> til Kvalitetssystemet for utdanning, og studieplan på nett.  Du kan søke etter emner i feltet til venstre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2800" dirty="0">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dirty="0">
                <a:effectLst/>
                <a:latin typeface="Times New Roman" panose="02020603050405020304" pitchFamily="18" charset="0"/>
                <a:ea typeface="Times New Roman" panose="02020603050405020304" pitchFamily="18" charset="0"/>
                <a:cs typeface="Arial" panose="020B0604020202020204" pitchFamily="34" charset="0"/>
              </a:rPr>
              <a:t>Til høyre kan du legge til dine egne lenker til relevante dokumenter eller nettsider (2). Dette kan være andre programrapporter, søkertall, gjennomførings- og frafalls-statistikk osv. Disse lenkene vil bli lagt ved i den publiserte studieprogramrapporten.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800" dirty="0">
              <a:effectLst/>
              <a:latin typeface="Times New Roman" panose="02020603050405020304" pitchFamily="18"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b="1" dirty="0">
                <a:effectLst/>
                <a:latin typeface="Times New Roman" panose="02020603050405020304" pitchFamily="18" charset="0"/>
                <a:ea typeface="Calibri" panose="020F0502020204030204" pitchFamily="34" charset="0"/>
                <a:cs typeface="Arial" panose="020B0604020202020204" pitchFamily="34" charset="0"/>
              </a:rPr>
              <a:t>NB: </a:t>
            </a:r>
            <a:r>
              <a:rPr lang="nb-NO" sz="1800" dirty="0">
                <a:effectLst/>
                <a:latin typeface="Times New Roman" panose="02020603050405020304" pitchFamily="18" charset="0"/>
                <a:ea typeface="Calibri" panose="020F0502020204030204" pitchFamily="34" charset="0"/>
                <a:cs typeface="Arial" panose="020B0604020202020204" pitchFamily="34" charset="0"/>
              </a:rPr>
              <a:t>Tidligere kunne man også laste opp filer i denne fanen, noe som teksten der indikerer. Denne funksjonen har etter forespørsel blitt flyttet til rapportfanen. En større oppdatering av fanene og informasjonen som er inkludert i de vil komme utover våren.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800" dirty="0">
              <a:effectLst/>
              <a:latin typeface="Calibri" panose="020F0502020204030204" pitchFamily="34" charset="0"/>
              <a:ea typeface="Calibri" panose="020F0502020204030204" pitchFamily="34" charset="0"/>
              <a:cs typeface="Arial" panose="020B0604020202020204" pitchFamily="34" charset="0"/>
            </a:endParaRPr>
          </a:p>
          <a:p>
            <a:endParaRPr lang="nb-NO" dirty="0"/>
          </a:p>
        </p:txBody>
      </p:sp>
      <p:sp>
        <p:nvSpPr>
          <p:cNvPr id="4" name="Plassholder for lysbildenummer 3"/>
          <p:cNvSpPr>
            <a:spLocks noGrp="1"/>
          </p:cNvSpPr>
          <p:nvPr>
            <p:ph type="sldNum" sz="quarter" idx="5"/>
          </p:nvPr>
        </p:nvSpPr>
        <p:spPr/>
        <p:txBody>
          <a:bodyPr/>
          <a:lstStyle/>
          <a:p>
            <a:fld id="{BFF44552-3489-4935-AED5-AD3871FD03FD}" type="slidenum">
              <a:rPr lang="en-US" smtClean="0"/>
              <a:t>12</a:t>
            </a:fld>
            <a:endParaRPr lang="en-US"/>
          </a:p>
        </p:txBody>
      </p:sp>
    </p:spTree>
    <p:extLst>
      <p:ext uri="{BB962C8B-B14F-4D97-AF65-F5344CB8AC3E}">
        <p14:creationId xmlns:p14="http://schemas.microsoft.com/office/powerpoint/2010/main" val="3122423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50000"/>
              </a:lnSpc>
              <a:spcAft>
                <a:spcPts val="800"/>
              </a:spcAft>
            </a:pPr>
            <a:r>
              <a:rPr lang="nb-NO" sz="1800" dirty="0">
                <a:effectLst/>
                <a:latin typeface="Times New Roman" panose="02020603050405020304" pitchFamily="18" charset="0"/>
                <a:ea typeface="Times New Roman" panose="02020603050405020304" pitchFamily="18" charset="0"/>
                <a:cs typeface="Arial" panose="020B0604020202020204" pitchFamily="34" charset="0"/>
              </a:rPr>
              <a:t>Denne fanen er en lenke Studiebarometeret sine nettsider. Du kan bruke nettsida nesten som normalt, bare at fanen mangler navigeringsknapper til å bla fram og tilbake mellom sider med.</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endParaRPr lang="nb-NO" dirty="0"/>
          </a:p>
        </p:txBody>
      </p:sp>
      <p:sp>
        <p:nvSpPr>
          <p:cNvPr id="4" name="Plassholder for lysbildenummer 3"/>
          <p:cNvSpPr>
            <a:spLocks noGrp="1"/>
          </p:cNvSpPr>
          <p:nvPr>
            <p:ph type="sldNum" sz="quarter" idx="5"/>
          </p:nvPr>
        </p:nvSpPr>
        <p:spPr/>
        <p:txBody>
          <a:bodyPr/>
          <a:lstStyle/>
          <a:p>
            <a:fld id="{BFF44552-3489-4935-AED5-AD3871FD03FD}" type="slidenum">
              <a:rPr lang="en-US" smtClean="0"/>
              <a:t>13</a:t>
            </a:fld>
            <a:endParaRPr lang="en-US"/>
          </a:p>
        </p:txBody>
      </p:sp>
    </p:spTree>
    <p:extLst>
      <p:ext uri="{BB962C8B-B14F-4D97-AF65-F5344CB8AC3E}">
        <p14:creationId xmlns:p14="http://schemas.microsoft.com/office/powerpoint/2010/main" val="169483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50000"/>
              </a:lnSpc>
              <a:spcAft>
                <a:spcPts val="800"/>
              </a:spcAft>
            </a:pPr>
            <a:r>
              <a:rPr lang="nb-NO" sz="2800" noProof="0" dirty="0"/>
              <a:t>Denne funksjonen brukes til å opprette gjøremål, beskjeder, e.l., om ting du vil ha fokus på i evalueringsprosessen</a:t>
            </a:r>
            <a:r>
              <a:rPr lang="nb-NO" sz="1800" dirty="0">
                <a:effectLst/>
                <a:latin typeface="Times New Roman" panose="02020603050405020304" pitchFamily="18" charset="0"/>
                <a:ea typeface="Times New Roman" panose="02020603050405020304" pitchFamily="18" charset="0"/>
                <a:cs typeface="Arial" panose="020B0604020202020204" pitchFamily="34" charset="0"/>
              </a:rPr>
              <a:t>, som for eksempel kan handle om endringer i læringsutbytter eller vurderingsformer.</a:t>
            </a:r>
          </a:p>
          <a:p>
            <a:pPr>
              <a:lnSpc>
                <a:spcPct val="150000"/>
              </a:lnSpc>
              <a:spcAft>
                <a:spcPts val="800"/>
              </a:spcAft>
            </a:pPr>
            <a:endParaRPr lang="nb-NO" sz="1800" dirty="0">
              <a:effectLst/>
              <a:latin typeface="Times New Roman" panose="02020603050405020304" pitchFamily="18" charset="0"/>
              <a:ea typeface="Times New Roman" panose="02020603050405020304" pitchFamily="18" charset="0"/>
              <a:cs typeface="Arial" panose="020B0604020202020204" pitchFamily="34" charset="0"/>
            </a:endParaRPr>
          </a:p>
          <a:p>
            <a:pPr>
              <a:lnSpc>
                <a:spcPct val="150000"/>
              </a:lnSpc>
              <a:spcAft>
                <a:spcPts val="800"/>
              </a:spcAft>
            </a:pPr>
            <a:r>
              <a:rPr lang="nb-NO" sz="1800" dirty="0">
                <a:effectLst/>
                <a:latin typeface="Times New Roman" panose="02020603050405020304" pitchFamily="18" charset="0"/>
                <a:ea typeface="Times New Roman" panose="02020603050405020304" pitchFamily="18" charset="0"/>
                <a:cs typeface="Arial" panose="020B0604020202020204" pitchFamily="34" charset="0"/>
              </a:rPr>
              <a:t>Alle medlemmer kan opprette oppgaver, men du som studieprogramleder må godkjenne de. Etter godkjenning vil oppgavene også kobles til KASPER, og kunne brukes som en del av studieplanrevisjonen.</a:t>
            </a:r>
          </a:p>
          <a:p>
            <a:pPr>
              <a:lnSpc>
                <a:spcPct val="150000"/>
              </a:lnSpc>
              <a:spcAft>
                <a:spcPts val="800"/>
              </a:spcAft>
            </a:pPr>
            <a:endParaRPr lang="nb-NO" sz="1800" dirty="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4" name="Plassholder for lysbildenummer 3"/>
          <p:cNvSpPr>
            <a:spLocks noGrp="1"/>
          </p:cNvSpPr>
          <p:nvPr>
            <p:ph type="sldNum" sz="quarter" idx="5"/>
          </p:nvPr>
        </p:nvSpPr>
        <p:spPr/>
        <p:txBody>
          <a:bodyPr/>
          <a:lstStyle/>
          <a:p>
            <a:fld id="{BFF44552-3489-4935-AED5-AD3871FD03FD}" type="slidenum">
              <a:rPr lang="en-US" smtClean="0"/>
              <a:t>14</a:t>
            </a:fld>
            <a:endParaRPr lang="en-US"/>
          </a:p>
        </p:txBody>
      </p:sp>
    </p:spTree>
    <p:extLst>
      <p:ext uri="{BB962C8B-B14F-4D97-AF65-F5344CB8AC3E}">
        <p14:creationId xmlns:p14="http://schemas.microsoft.com/office/powerpoint/2010/main" val="39606011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dirty="0">
                <a:effectLst/>
                <a:latin typeface="Times New Roman" panose="02020603050405020304" pitchFamily="18" charset="0"/>
                <a:ea typeface="Times New Roman" panose="02020603050405020304" pitchFamily="18" charset="0"/>
                <a:cs typeface="Arial" panose="020B0604020202020204" pitchFamily="34" charset="0"/>
              </a:rPr>
              <a:t>Slik ser Oppgaver-fanen ut når du åpner den. For å legge til en ny oppgave klikker du på «Ny». Et panel åpnes på høyre side, hvor du fyller inn en tittel, beskrivelse, eventuelt en person som er ansvarlig, og en frist. Til slutt klikker du «Lagre». </a:t>
            </a:r>
            <a:endParaRPr lang="nb-NO" dirty="0"/>
          </a:p>
        </p:txBody>
      </p:sp>
      <p:sp>
        <p:nvSpPr>
          <p:cNvPr id="4" name="Plassholder for lysbildenummer 3"/>
          <p:cNvSpPr>
            <a:spLocks noGrp="1"/>
          </p:cNvSpPr>
          <p:nvPr>
            <p:ph type="sldNum" sz="quarter" idx="5"/>
          </p:nvPr>
        </p:nvSpPr>
        <p:spPr/>
        <p:txBody>
          <a:bodyPr/>
          <a:lstStyle/>
          <a:p>
            <a:fld id="{BFF44552-3489-4935-AED5-AD3871FD03FD}" type="slidenum">
              <a:rPr lang="en-US" smtClean="0"/>
              <a:t>15</a:t>
            </a:fld>
            <a:endParaRPr lang="en-US"/>
          </a:p>
        </p:txBody>
      </p:sp>
    </p:spTree>
    <p:extLst>
      <p:ext uri="{BB962C8B-B14F-4D97-AF65-F5344CB8AC3E}">
        <p14:creationId xmlns:p14="http://schemas.microsoft.com/office/powerpoint/2010/main" val="521472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50000"/>
              </a:lnSpc>
              <a:spcAft>
                <a:spcPts val="800"/>
              </a:spcAft>
            </a:pPr>
            <a:r>
              <a:rPr lang="nb-NO" sz="1800" dirty="0">
                <a:effectLst/>
                <a:latin typeface="Times New Roman" panose="02020603050405020304" pitchFamily="18" charset="0"/>
                <a:ea typeface="Times New Roman" panose="02020603050405020304" pitchFamily="18" charset="0"/>
                <a:cs typeface="Arial" panose="020B0604020202020204" pitchFamily="34" charset="0"/>
              </a:rPr>
              <a:t>Når du velger en oppgave i listen under «Oppgaver som hører til denne evalueringen» dukker det opp flere knapper i verktøylinjen.</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spcAft>
                <a:spcPts val="800"/>
              </a:spcAft>
              <a:buFont typeface="+mj-lt"/>
              <a:buAutoNum type="arabicPeriod"/>
              <a:tabLst>
                <a:tab pos="457200" algn="l"/>
              </a:tabLst>
            </a:pPr>
            <a:r>
              <a:rPr lang="nb-NO" sz="1800" dirty="0">
                <a:effectLst/>
                <a:latin typeface="Times New Roman" panose="02020603050405020304" pitchFamily="18" charset="0"/>
                <a:ea typeface="Calibri" panose="020F0502020204030204" pitchFamily="34" charset="0"/>
                <a:cs typeface="Arial" panose="020B0604020202020204" pitchFamily="34" charset="0"/>
              </a:rPr>
              <a:t>«Ny» gikk vi gjennom på forrige slide</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spcAft>
                <a:spcPts val="800"/>
              </a:spcAft>
              <a:buFont typeface="+mj-lt"/>
              <a:buAutoNum type="arabicPeriod"/>
              <a:tabLst>
                <a:tab pos="457200" algn="l"/>
              </a:tabLst>
            </a:pPr>
            <a:r>
              <a:rPr lang="nb-NO" sz="1800" dirty="0">
                <a:effectLst/>
                <a:latin typeface="Times New Roman" panose="02020603050405020304" pitchFamily="18" charset="0"/>
                <a:ea typeface="Times New Roman" panose="02020603050405020304" pitchFamily="18" charset="0"/>
                <a:cs typeface="Arial" panose="020B0604020202020204" pitchFamily="34" charset="0"/>
              </a:rPr>
              <a:t>Klikk «Detaljer» for å endre en oppgaves egenskaper eller oppdatere status. Dette vil åpne det samme panelet som når man oppretter ny oppgave.</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spcAft>
                <a:spcPts val="800"/>
              </a:spcAft>
              <a:buFont typeface="+mj-lt"/>
              <a:buAutoNum type="arabicPeriod"/>
              <a:tabLst>
                <a:tab pos="457200" algn="l"/>
              </a:tabLst>
            </a:pPr>
            <a:r>
              <a:rPr lang="nb-NO" sz="1800" dirty="0">
                <a:effectLst/>
                <a:latin typeface="Times New Roman" panose="02020603050405020304" pitchFamily="18" charset="0"/>
                <a:ea typeface="Times New Roman" panose="02020603050405020304" pitchFamily="18" charset="0"/>
                <a:cs typeface="Arial" panose="020B0604020202020204" pitchFamily="34" charset="0"/>
              </a:rPr>
              <a:t>Klikk «Slett» for å fjerne en oppgave fra </a:t>
            </a:r>
            <a:r>
              <a:rPr lang="nb-NO" sz="1800" dirty="0" err="1">
                <a:effectLst/>
                <a:latin typeface="Times New Roman" panose="02020603050405020304" pitchFamily="18" charset="0"/>
                <a:ea typeface="Times New Roman" panose="02020603050405020304" pitchFamily="18" charset="0"/>
                <a:cs typeface="Arial" panose="020B0604020202020204" pitchFamily="34" charset="0"/>
              </a:rPr>
              <a:t>listn</a:t>
            </a:r>
            <a:r>
              <a:rPr lang="nb-NO"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spcAft>
                <a:spcPts val="800"/>
              </a:spcAft>
              <a:buFont typeface="+mj-lt"/>
              <a:buAutoNum type="arabicPeriod"/>
              <a:tabLst>
                <a:tab pos="457200" algn="l"/>
              </a:tabLst>
            </a:pPr>
            <a:r>
              <a:rPr lang="nb-NO" sz="1800" dirty="0">
                <a:effectLst/>
                <a:latin typeface="Times New Roman" panose="02020603050405020304" pitchFamily="18" charset="0"/>
                <a:ea typeface="Times New Roman" panose="02020603050405020304" pitchFamily="18" charset="0"/>
                <a:cs typeface="Arial" panose="020B0604020202020204" pitchFamily="34" charset="0"/>
              </a:rPr>
              <a:t>Studieprogramleder kan klikke «Aksepter» for å akseptere en foreslått oppgave. Oppgaven blir da lagret i KASPER.</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spcAft>
                <a:spcPts val="800"/>
              </a:spcAft>
              <a:buFont typeface="+mj-lt"/>
              <a:buAutoNum type="arabicPeriod"/>
              <a:tabLst>
                <a:tab pos="457200" algn="l"/>
              </a:tabLst>
            </a:pPr>
            <a:r>
              <a:rPr lang="nb-NO" sz="1800" dirty="0">
                <a:effectLst/>
                <a:latin typeface="Times New Roman" panose="02020603050405020304" pitchFamily="18" charset="0"/>
                <a:ea typeface="Times New Roman" panose="02020603050405020304" pitchFamily="18" charset="0"/>
                <a:cs typeface="Arial" panose="020B0604020202020204" pitchFamily="34" charset="0"/>
              </a:rPr>
              <a:t>Studieprogramleder kan også velge å klikke «Avvis» dersom de ikke vil ta forslaget videre. Oppgaven vil da ikke forsvinne fra listen, men stå strøket ut. </a:t>
            </a:r>
            <a:endParaRPr lang="nb-NO" dirty="0"/>
          </a:p>
        </p:txBody>
      </p:sp>
      <p:sp>
        <p:nvSpPr>
          <p:cNvPr id="4" name="Plassholder for lysbildenummer 3"/>
          <p:cNvSpPr>
            <a:spLocks noGrp="1"/>
          </p:cNvSpPr>
          <p:nvPr>
            <p:ph type="sldNum" sz="quarter" idx="5"/>
          </p:nvPr>
        </p:nvSpPr>
        <p:spPr/>
        <p:txBody>
          <a:bodyPr/>
          <a:lstStyle/>
          <a:p>
            <a:fld id="{BFF44552-3489-4935-AED5-AD3871FD03FD}" type="slidenum">
              <a:rPr lang="en-US" smtClean="0"/>
              <a:t>16</a:t>
            </a:fld>
            <a:endParaRPr lang="en-US"/>
          </a:p>
        </p:txBody>
      </p:sp>
    </p:spTree>
    <p:extLst>
      <p:ext uri="{BB962C8B-B14F-4D97-AF65-F5344CB8AC3E}">
        <p14:creationId xmlns:p14="http://schemas.microsoft.com/office/powerpoint/2010/main" val="40323846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50000"/>
              </a:lnSpc>
              <a:spcAft>
                <a:spcPts val="800"/>
              </a:spcAft>
            </a:pPr>
            <a:r>
              <a:rPr lang="nb-NO" sz="1800" dirty="0">
                <a:effectLst/>
                <a:latin typeface="Times New Roman" panose="02020603050405020304" pitchFamily="18" charset="0"/>
                <a:ea typeface="Times New Roman" panose="02020603050405020304" pitchFamily="18" charset="0"/>
                <a:cs typeface="Arial" panose="020B0604020202020204" pitchFamily="34" charset="0"/>
              </a:rPr>
              <a:t>Nederst i oppgavefanen finne du en egen liste for oppgaver fra tidligere evalueringer. Her kan du se informasjon om «Tittel», «Status», «Innmelder», «Dato», «</a:t>
            </a:r>
            <a:r>
              <a:rPr lang="nb-NO" sz="1800" dirty="0" err="1">
                <a:effectLst/>
                <a:latin typeface="Times New Roman" panose="02020603050405020304" pitchFamily="18" charset="0"/>
                <a:ea typeface="Times New Roman" panose="02020603050405020304" pitchFamily="18" charset="0"/>
                <a:cs typeface="Arial" panose="020B0604020202020204" pitchFamily="34" charset="0"/>
              </a:rPr>
              <a:t>PlanID</a:t>
            </a:r>
            <a:r>
              <a:rPr lang="nb-NO" sz="1800" dirty="0">
                <a:effectLst/>
                <a:latin typeface="Times New Roman" panose="02020603050405020304" pitchFamily="18" charset="0"/>
                <a:ea typeface="Times New Roman" panose="02020603050405020304" pitchFamily="18" charset="0"/>
                <a:cs typeface="Arial" panose="020B0604020202020204" pitchFamily="34" charset="0"/>
              </a:rPr>
              <a:t>» (programkode og år) og «Ansvarlig» for oppgavene.</a:t>
            </a:r>
            <a:r>
              <a:rPr lang="nb-NO" sz="1800" dirty="0">
                <a:effectLst/>
                <a:latin typeface="Calibri" panose="020F0502020204030204" pitchFamily="34" charset="0"/>
                <a:ea typeface="Times New Roman" panose="02020603050405020304" pitchFamily="18" charset="0"/>
                <a:cs typeface="Arial" panose="020B0604020202020204" pitchFamily="34" charset="0"/>
              </a:rPr>
              <a:t> Du kan også bruke bryteren for å velge om du vise fullførte oppgaver i listen.</a:t>
            </a:r>
          </a:p>
          <a:p>
            <a:pPr>
              <a:lnSpc>
                <a:spcPct val="150000"/>
              </a:lnSpc>
              <a:spcAft>
                <a:spcPts val="800"/>
              </a:spcAft>
            </a:pP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spcAft>
                <a:spcPts val="800"/>
              </a:spcAft>
            </a:pPr>
            <a:r>
              <a:rPr lang="nb-NO" sz="1800" dirty="0">
                <a:effectLst/>
                <a:latin typeface="Times New Roman" panose="02020603050405020304" pitchFamily="18" charset="0"/>
                <a:ea typeface="Times New Roman" panose="02020603050405020304" pitchFamily="18" charset="0"/>
                <a:cs typeface="Arial" panose="020B0604020202020204" pitchFamily="34" charset="0"/>
              </a:rPr>
              <a:t>Du endrer statusen på en oppgave fra tidligere evalueringer ved å trykke på oppgaven, og bruke nedtrekksmenyen som dukker opp i panelet til høyre. </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endParaRPr lang="nb-NO" dirty="0"/>
          </a:p>
        </p:txBody>
      </p:sp>
      <p:sp>
        <p:nvSpPr>
          <p:cNvPr id="4" name="Plassholder for lysbildenummer 3"/>
          <p:cNvSpPr>
            <a:spLocks noGrp="1"/>
          </p:cNvSpPr>
          <p:nvPr>
            <p:ph type="sldNum" sz="quarter" idx="5"/>
          </p:nvPr>
        </p:nvSpPr>
        <p:spPr/>
        <p:txBody>
          <a:bodyPr/>
          <a:lstStyle/>
          <a:p>
            <a:fld id="{BFF44552-3489-4935-AED5-AD3871FD03FD}" type="slidenum">
              <a:rPr lang="en-US" smtClean="0"/>
              <a:t>17</a:t>
            </a:fld>
            <a:endParaRPr lang="en-US"/>
          </a:p>
        </p:txBody>
      </p:sp>
    </p:spTree>
    <p:extLst>
      <p:ext uri="{BB962C8B-B14F-4D97-AF65-F5344CB8AC3E}">
        <p14:creationId xmlns:p14="http://schemas.microsoft.com/office/powerpoint/2010/main" val="3433491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800"/>
              </a:spcAft>
              <a:buClrTx/>
              <a:buSzTx/>
              <a:buFontTx/>
              <a:buNone/>
              <a:tabLst/>
              <a:defRPr/>
            </a:pPr>
            <a:r>
              <a:rPr lang="nb-NO" sz="1800" dirty="0">
                <a:effectLst/>
                <a:latin typeface="Times New Roman" panose="02020603050405020304" pitchFamily="18" charset="0"/>
                <a:ea typeface="Times New Roman" panose="02020603050405020304" pitchFamily="18" charset="0"/>
                <a:cs typeface="Arial" panose="020B0604020202020204" pitchFamily="34" charset="0"/>
              </a:rPr>
              <a:t>Her ligger en rapport-mal du bruker til evalueringen. Hele teamet kan bidra med skriving, men bare studieprogramleder og programadministrator kan gjøre den endelige publiseringen.</a:t>
            </a:r>
          </a:p>
          <a:p>
            <a:pPr>
              <a:lnSpc>
                <a:spcPct val="150000"/>
              </a:lnSpc>
              <a:spcAft>
                <a:spcPts val="800"/>
              </a:spcAft>
            </a:pPr>
            <a:endParaRPr lang="nb-NO" sz="1800" dirty="0">
              <a:effectLst/>
              <a:latin typeface="Times New Roman" panose="02020603050405020304" pitchFamily="18" charset="0"/>
              <a:ea typeface="Times New Roman" panose="02020603050405020304" pitchFamily="18" charset="0"/>
              <a:cs typeface="Arial" panose="020B0604020202020204" pitchFamily="34" charset="0"/>
            </a:endParaRPr>
          </a:p>
          <a:p>
            <a:pPr>
              <a:lnSpc>
                <a:spcPct val="150000"/>
              </a:lnSpc>
              <a:spcAft>
                <a:spcPts val="800"/>
              </a:spcAft>
            </a:pPr>
            <a:r>
              <a:rPr lang="nb-NO" sz="1800" dirty="0">
                <a:effectLst/>
                <a:latin typeface="Times New Roman" panose="02020603050405020304" pitchFamily="18" charset="0"/>
                <a:ea typeface="Times New Roman" panose="02020603050405020304" pitchFamily="18" charset="0"/>
                <a:cs typeface="Arial" panose="020B0604020202020204" pitchFamily="34" charset="0"/>
              </a:rPr>
              <a:t>Du velger først hvilken type rapport det er, årlig eller periodisk (1). Periodisk rapport skrives bare hvert femte år og vil være mer utfyllende enn en årlig rapport. I den periodiske rapporten vil det være flere deltakere og flere felter som må skrives inn. Det er ikke nødvendigvis studieprogramleder som leder arbeidet med den periodiske rapporten.</a:t>
            </a:r>
          </a:p>
          <a:p>
            <a:pPr>
              <a:lnSpc>
                <a:spcPct val="150000"/>
              </a:lnSpc>
              <a:spcAft>
                <a:spcPts val="800"/>
              </a:spcAft>
            </a:pP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spcAft>
                <a:spcPts val="800"/>
              </a:spcAft>
            </a:pPr>
            <a:r>
              <a:rPr lang="nb-NO" sz="1800" dirty="0">
                <a:effectLst/>
                <a:latin typeface="Times New Roman" panose="02020603050405020304" pitchFamily="18" charset="0"/>
                <a:ea typeface="Times New Roman" panose="02020603050405020304" pitchFamily="18" charset="0"/>
                <a:cs typeface="Arial" panose="020B0604020202020204" pitchFamily="34" charset="0"/>
              </a:rPr>
              <a:t>Videre kan du legge ved samarbeidende fakultet (2). Dette er fakultet som bidrar med deres program. Dette er bare et informativt felt og vil ikke utløse noen koblinger videre. </a:t>
            </a:r>
          </a:p>
          <a:p>
            <a:pPr>
              <a:lnSpc>
                <a:spcPct val="150000"/>
              </a:lnSpc>
              <a:spcAft>
                <a:spcPts val="800"/>
              </a:spcAft>
            </a:pPr>
            <a:endParaRPr lang="nb-NO" sz="1800" dirty="0">
              <a:effectLst/>
              <a:latin typeface="Times New Roman" panose="02020603050405020304" pitchFamily="18" charset="0"/>
              <a:ea typeface="Times New Roman" panose="02020603050405020304" pitchFamily="18" charset="0"/>
              <a:cs typeface="Arial" panose="020B0604020202020204" pitchFamily="34" charset="0"/>
            </a:endParaRPr>
          </a:p>
          <a:p>
            <a:pPr>
              <a:lnSpc>
                <a:spcPct val="150000"/>
              </a:lnSpc>
              <a:spcAft>
                <a:spcPts val="800"/>
              </a:spcAft>
            </a:pPr>
            <a:r>
              <a:rPr lang="nb-NO" sz="1800" dirty="0">
                <a:effectLst/>
                <a:latin typeface="Times New Roman" panose="02020603050405020304" pitchFamily="18" charset="0"/>
                <a:ea typeface="Times New Roman" panose="02020603050405020304" pitchFamily="18" charset="0"/>
                <a:cs typeface="Arial" panose="020B0604020202020204" pitchFamily="34" charset="0"/>
              </a:rPr>
              <a:t>For årlig rapport vil malen ha feltene «Vurdering av læringsutbytte» (3) og «Studieprogramleders vurdering av kvaliteten i studieprogrammet» (4). Malen for periodisk rapportering vil ha flere felter. </a:t>
            </a:r>
          </a:p>
          <a:p>
            <a:pPr>
              <a:lnSpc>
                <a:spcPct val="150000"/>
              </a:lnSpc>
              <a:spcAft>
                <a:spcPts val="800"/>
              </a:spcAft>
            </a:pPr>
            <a:endParaRPr lang="nb-NO" sz="1800" dirty="0">
              <a:effectLst/>
              <a:latin typeface="Times New Roman" panose="02020603050405020304" pitchFamily="18" charset="0"/>
              <a:ea typeface="Times New Roman" panose="02020603050405020304" pitchFamily="18" charset="0"/>
              <a:cs typeface="Arial" panose="020B0604020202020204" pitchFamily="34" charset="0"/>
            </a:endParaRPr>
          </a:p>
          <a:p>
            <a:pPr>
              <a:lnSpc>
                <a:spcPct val="150000"/>
              </a:lnSpc>
              <a:spcAft>
                <a:spcPts val="800"/>
              </a:spcAft>
            </a:pPr>
            <a:r>
              <a:rPr lang="nb-NO" sz="1800" dirty="0">
                <a:effectLst/>
                <a:latin typeface="Times New Roman" panose="02020603050405020304" pitchFamily="18" charset="0"/>
                <a:ea typeface="Times New Roman" panose="02020603050405020304" pitchFamily="18" charset="0"/>
                <a:cs typeface="Arial" panose="020B0604020202020204" pitchFamily="34" charset="0"/>
              </a:rPr>
              <a:t>Du lagrer ved å trykke på den blå knappen under nederste tekstfelt (5). Studieprogramleder og programadministrator vil ha en «Publiser»-knapp til høyre for lagreknappen.</a:t>
            </a:r>
          </a:p>
          <a:p>
            <a:pPr>
              <a:lnSpc>
                <a:spcPct val="150000"/>
              </a:lnSpc>
              <a:spcAft>
                <a:spcPts val="800"/>
              </a:spcAft>
            </a:pP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spcAft>
                <a:spcPts val="800"/>
              </a:spcAft>
            </a:pPr>
            <a:r>
              <a:rPr lang="nb-NO" sz="1800" dirty="0">
                <a:effectLst/>
                <a:latin typeface="Times New Roman" panose="02020603050405020304" pitchFamily="18" charset="0"/>
                <a:cs typeface="Arial" panose="020B0604020202020204" pitchFamily="34" charset="0"/>
              </a:rPr>
              <a:t>Nederst på siden finnes funksjonen for å laste opp dokumenter til rapportens datagrunnlag.</a:t>
            </a:r>
          </a:p>
          <a:p>
            <a:pPr>
              <a:lnSpc>
                <a:spcPct val="150000"/>
              </a:lnSpc>
              <a:spcAft>
                <a:spcPts val="800"/>
              </a:spcAft>
            </a:pPr>
            <a:endParaRPr lang="nb-NO" sz="1800" dirty="0">
              <a:effectLst/>
              <a:latin typeface="Times New Roman" panose="02020603050405020304" pitchFamily="18" charset="0"/>
              <a:cs typeface="Arial" panose="020B0604020202020204" pitchFamily="34" charset="0"/>
            </a:endParaRPr>
          </a:p>
          <a:p>
            <a:pPr>
              <a:lnSpc>
                <a:spcPct val="150000"/>
              </a:lnSpc>
              <a:spcAft>
                <a:spcPts val="800"/>
              </a:spcAft>
            </a:pPr>
            <a:r>
              <a:rPr lang="nb-NO" sz="1800" dirty="0">
                <a:effectLst/>
                <a:latin typeface="Times New Roman" panose="02020603050405020304" pitchFamily="18" charset="0"/>
                <a:cs typeface="Arial" panose="020B0604020202020204" pitchFamily="34" charset="0"/>
              </a:rPr>
              <a:t>Noen spørsmål før vi går videre til hvor den publiserte rapporten ender opp?</a:t>
            </a:r>
            <a:endParaRPr lang="nb-NO" dirty="0"/>
          </a:p>
        </p:txBody>
      </p:sp>
      <p:sp>
        <p:nvSpPr>
          <p:cNvPr id="4" name="Plassholder for lysbildenummer 3"/>
          <p:cNvSpPr>
            <a:spLocks noGrp="1"/>
          </p:cNvSpPr>
          <p:nvPr>
            <p:ph type="sldNum" sz="quarter" idx="5"/>
          </p:nvPr>
        </p:nvSpPr>
        <p:spPr/>
        <p:txBody>
          <a:bodyPr/>
          <a:lstStyle/>
          <a:p>
            <a:fld id="{BFF44552-3489-4935-AED5-AD3871FD03FD}" type="slidenum">
              <a:rPr lang="en-US" smtClean="0"/>
              <a:t>18</a:t>
            </a:fld>
            <a:endParaRPr lang="en-US"/>
          </a:p>
        </p:txBody>
      </p:sp>
    </p:spTree>
    <p:extLst>
      <p:ext uri="{BB962C8B-B14F-4D97-AF65-F5344CB8AC3E}">
        <p14:creationId xmlns:p14="http://schemas.microsoft.com/office/powerpoint/2010/main" val="38637318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u="none"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rPr>
              <a:t>Studieprogramrapporter publisert i KASPER blir arkivert i Studiekvalitetsportalen, som tok over for den gamle løsningen, DOQ. Velg «Studieprogramrapporter» for å få opp søkemulighetene.</a:t>
            </a:r>
          </a:p>
        </p:txBody>
      </p:sp>
      <p:sp>
        <p:nvSpPr>
          <p:cNvPr id="4" name="Plassholder for lysbildenummer 3"/>
          <p:cNvSpPr>
            <a:spLocks noGrp="1"/>
          </p:cNvSpPr>
          <p:nvPr>
            <p:ph type="sldNum" sz="quarter" idx="5"/>
          </p:nvPr>
        </p:nvSpPr>
        <p:spPr/>
        <p:txBody>
          <a:bodyPr/>
          <a:lstStyle/>
          <a:p>
            <a:fld id="{665CC8F9-465D-4C51-91D2-8F7B75241B07}" type="slidenum">
              <a:rPr lang="nb-NO" smtClean="0"/>
              <a:t>19</a:t>
            </a:fld>
            <a:endParaRPr lang="nb-NO"/>
          </a:p>
        </p:txBody>
      </p:sp>
    </p:spTree>
    <p:extLst>
      <p:ext uri="{BB962C8B-B14F-4D97-AF65-F5344CB8AC3E}">
        <p14:creationId xmlns:p14="http://schemas.microsoft.com/office/powerpoint/2010/main" val="4000759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lnSpc>
                <a:spcPct val="150000"/>
              </a:lnSpc>
              <a:spcAft>
                <a:spcPts val="800"/>
              </a:spcAft>
            </a:pPr>
            <a:r>
              <a:rPr lang="nb-NO" sz="1800" noProof="0" dirty="0">
                <a:effectLst/>
                <a:latin typeface="Times New Roman" panose="02020603050405020304" pitchFamily="18" charset="0"/>
                <a:ea typeface="Times New Roman" panose="02020603050405020304" pitchFamily="18" charset="0"/>
                <a:cs typeface="Arial" panose="020B0604020202020204" pitchFamily="34" charset="0"/>
              </a:rPr>
              <a:t>Her ser dere planen for i dag. Den er delt inn i tre hovedbolker. </a:t>
            </a:r>
          </a:p>
          <a:p>
            <a:pPr algn="l">
              <a:lnSpc>
                <a:spcPct val="150000"/>
              </a:lnSpc>
              <a:spcAft>
                <a:spcPts val="800"/>
              </a:spcAft>
            </a:pPr>
            <a:endParaRPr lang="nb-NO" sz="1800" noProof="0" dirty="0">
              <a:effectLst/>
              <a:latin typeface="Times New Roman" panose="02020603050405020304" pitchFamily="18" charset="0"/>
              <a:ea typeface="Times New Roman" panose="02020603050405020304" pitchFamily="18" charset="0"/>
              <a:cs typeface="Arial" panose="020B0604020202020204" pitchFamily="34" charset="0"/>
            </a:endParaRPr>
          </a:p>
          <a:p>
            <a:pPr algn="l">
              <a:lnSpc>
                <a:spcPct val="150000"/>
              </a:lnSpc>
              <a:spcAft>
                <a:spcPts val="800"/>
              </a:spcAft>
            </a:pPr>
            <a:r>
              <a:rPr lang="nb-NO" sz="1800" noProof="0" dirty="0">
                <a:effectLst/>
                <a:latin typeface="Times New Roman" panose="02020603050405020304" pitchFamily="18" charset="0"/>
                <a:ea typeface="Times New Roman" panose="02020603050405020304" pitchFamily="18" charset="0"/>
                <a:cs typeface="Arial" panose="020B0604020202020204" pitchFamily="34" charset="0"/>
              </a:rPr>
              <a:t>Først skal vi snakke om hvordan dere gjennomfører studieprogramevaluering i Microsoft Teams. Dette inkluderer å finne fram til Teamet og hvordan det fungerer. Vi skal snakke om datagrunnlag, oppgaver, og rapport-malen. Til slutt introduserer vi kjapt Studiekvalitetsportalen, der rapportene ender opp etter publisering.</a:t>
            </a:r>
          </a:p>
          <a:p>
            <a:pPr algn="l">
              <a:lnSpc>
                <a:spcPct val="150000"/>
              </a:lnSpc>
              <a:spcAft>
                <a:spcPts val="800"/>
              </a:spcAft>
            </a:pPr>
            <a:endParaRPr lang="nb-NO" sz="1800" noProof="0" dirty="0">
              <a:effectLst/>
              <a:latin typeface="Times New Roman" panose="02020603050405020304" pitchFamily="18" charset="0"/>
              <a:ea typeface="Times New Roman" panose="02020603050405020304" pitchFamily="18" charset="0"/>
              <a:cs typeface="Arial" panose="020B0604020202020204" pitchFamily="34" charset="0"/>
            </a:endParaRPr>
          </a:p>
          <a:p>
            <a:pPr algn="l">
              <a:lnSpc>
                <a:spcPct val="150000"/>
              </a:lnSpc>
              <a:spcAft>
                <a:spcPts val="800"/>
              </a:spcAft>
            </a:pPr>
            <a:r>
              <a:rPr lang="nb-NO" sz="1800" noProof="0" dirty="0">
                <a:effectLst/>
                <a:latin typeface="Times New Roman" panose="02020603050405020304" pitchFamily="18" charset="0"/>
                <a:ea typeface="Times New Roman" panose="02020603050405020304" pitchFamily="18" charset="0"/>
                <a:cs typeface="Arial" panose="020B0604020202020204" pitchFamily="34" charset="0"/>
              </a:rPr>
              <a:t>Del to handler om studieplanrevisjon. Vi skal gå gjennom hvordan studieplanen er representert i KASPER, og hvordan de ulike revideringsverktøyene fungerer. </a:t>
            </a:r>
            <a:endParaRPr lang="nb-NO" sz="1800" noProof="0" dirty="0">
              <a:effectLst/>
              <a:latin typeface="Calibri" panose="020F0502020204030204" pitchFamily="34" charset="0"/>
              <a:ea typeface="Calibri" panose="020F0502020204030204" pitchFamily="34" charset="0"/>
              <a:cs typeface="Arial" panose="020B0604020202020204" pitchFamily="34" charset="0"/>
            </a:endParaRPr>
          </a:p>
          <a:p>
            <a:pPr algn="l">
              <a:lnSpc>
                <a:spcPct val="150000"/>
              </a:lnSpc>
              <a:spcAft>
                <a:spcPts val="800"/>
              </a:spcAft>
            </a:pPr>
            <a:endParaRPr lang="nb-NO" sz="1800" noProof="0" dirty="0">
              <a:effectLst/>
              <a:latin typeface="Times New Roman" panose="02020603050405020304" pitchFamily="18" charset="0"/>
              <a:ea typeface="Times New Roman" panose="02020603050405020304" pitchFamily="18" charset="0"/>
              <a:cs typeface="Arial" panose="020B0604020202020204" pitchFamily="34" charset="0"/>
            </a:endParaRPr>
          </a:p>
          <a:p>
            <a:pPr algn="l">
              <a:lnSpc>
                <a:spcPct val="150000"/>
              </a:lnSpc>
              <a:spcAft>
                <a:spcPts val="800"/>
              </a:spcAft>
            </a:pPr>
            <a:r>
              <a:rPr lang="nb-NO" sz="1800" noProof="0" dirty="0">
                <a:effectLst/>
                <a:latin typeface="Times New Roman" panose="02020603050405020304" pitchFamily="18" charset="0"/>
                <a:ea typeface="Times New Roman" panose="02020603050405020304" pitchFamily="18" charset="0"/>
                <a:cs typeface="Arial" panose="020B0604020202020204" pitchFamily="34" charset="0"/>
              </a:rPr>
              <a:t>Et av disse verktøyene er såpass omstendelige at vi har separert det ut i sin egen bolk. Dette er verktøyet som brukes til å revidere studiets oppbygging, dvs. emnegruppene i studiet.</a:t>
            </a:r>
          </a:p>
          <a:p>
            <a:pPr algn="l">
              <a:lnSpc>
                <a:spcPct val="150000"/>
              </a:lnSpc>
              <a:spcAft>
                <a:spcPts val="800"/>
              </a:spcAft>
            </a:pPr>
            <a:endParaRPr lang="nb-NO" sz="1800" noProof="0" dirty="0">
              <a:effectLst/>
              <a:latin typeface="Times New Roman" panose="02020603050405020304" pitchFamily="18" charset="0"/>
              <a:ea typeface="Times New Roman" panose="02020603050405020304" pitchFamily="18" charset="0"/>
              <a:cs typeface="Arial" panose="020B0604020202020204" pitchFamily="34" charset="0"/>
            </a:endParaRPr>
          </a:p>
          <a:p>
            <a:pPr algn="l">
              <a:lnSpc>
                <a:spcPct val="150000"/>
              </a:lnSpc>
              <a:spcAft>
                <a:spcPts val="800"/>
              </a:spcAft>
            </a:pPr>
            <a:r>
              <a:rPr lang="nb-NO" sz="1800" noProof="0" dirty="0">
                <a:effectLst/>
                <a:latin typeface="Times New Roman" panose="02020603050405020304" pitchFamily="18" charset="0"/>
                <a:ea typeface="Times New Roman" panose="02020603050405020304" pitchFamily="18" charset="0"/>
                <a:cs typeface="Arial" panose="020B0604020202020204" pitchFamily="34" charset="0"/>
              </a:rPr>
              <a:t>Selv om dette kurset skal kunne «stå på egne ben», og inkluderer skjermbilder av alt som gås gjennom, vil vi av erfaring anbefale at dere trykker dere rundt i verktøyet samtidig. Det gjør det mye lettere å få med seg helheten. </a:t>
            </a:r>
          </a:p>
        </p:txBody>
      </p:sp>
      <p:sp>
        <p:nvSpPr>
          <p:cNvPr id="4" name="Plassholder for lysbildenummer 3"/>
          <p:cNvSpPr>
            <a:spLocks noGrp="1"/>
          </p:cNvSpPr>
          <p:nvPr>
            <p:ph type="sldNum" sz="quarter" idx="5"/>
          </p:nvPr>
        </p:nvSpPr>
        <p:spPr/>
        <p:txBody>
          <a:bodyPr/>
          <a:lstStyle/>
          <a:p>
            <a:fld id="{BFF44552-3489-4935-AED5-AD3871FD03FD}" type="slidenum">
              <a:rPr lang="en-US" smtClean="0"/>
              <a:t>2</a:t>
            </a:fld>
            <a:endParaRPr lang="en-US"/>
          </a:p>
        </p:txBody>
      </p:sp>
    </p:spTree>
    <p:extLst>
      <p:ext uri="{BB962C8B-B14F-4D97-AF65-F5344CB8AC3E}">
        <p14:creationId xmlns:p14="http://schemas.microsoft.com/office/powerpoint/2010/main" val="7493375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dirty="0">
                <a:effectLst/>
                <a:latin typeface="Times New Roman" panose="02020603050405020304" pitchFamily="18" charset="0"/>
                <a:ea typeface="Calibri" panose="020F0502020204030204" pitchFamily="34" charset="0"/>
                <a:cs typeface="Times New Roman" panose="02020603050405020304" pitchFamily="18" charset="0"/>
              </a:rPr>
              <a:t>Her ser du en liste over alle studieprogrammene som har publisert sin studieprogramrapport. Trykk på «Åpne filter» for å filtrere etter fakultet, og/eller bruk søkefeltet for å søke etter studieprogram. Du kan velge å søke etter programkoden, eller hele programnavnet. </a:t>
            </a:r>
            <a:endParaRPr lang="nb-NO" dirty="0"/>
          </a:p>
        </p:txBody>
      </p:sp>
      <p:sp>
        <p:nvSpPr>
          <p:cNvPr id="4" name="Plassholder for lysbildenummer 3"/>
          <p:cNvSpPr>
            <a:spLocks noGrp="1"/>
          </p:cNvSpPr>
          <p:nvPr>
            <p:ph type="sldNum" sz="quarter" idx="5"/>
          </p:nvPr>
        </p:nvSpPr>
        <p:spPr/>
        <p:txBody>
          <a:bodyPr/>
          <a:lstStyle/>
          <a:p>
            <a:fld id="{665CC8F9-465D-4C51-91D2-8F7B75241B07}" type="slidenum">
              <a:rPr lang="nb-NO" smtClean="0"/>
              <a:t>20</a:t>
            </a:fld>
            <a:endParaRPr lang="nb-NO"/>
          </a:p>
        </p:txBody>
      </p:sp>
    </p:spTree>
    <p:extLst>
      <p:ext uri="{BB962C8B-B14F-4D97-AF65-F5344CB8AC3E}">
        <p14:creationId xmlns:p14="http://schemas.microsoft.com/office/powerpoint/2010/main" val="29873854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50000"/>
              </a:lnSpc>
              <a:spcAft>
                <a:spcPts val="800"/>
              </a:spcAft>
            </a:pPr>
            <a:r>
              <a:rPr lang="nb-NO" sz="1800" dirty="0">
                <a:effectLst/>
                <a:latin typeface="Times New Roman" panose="02020603050405020304" pitchFamily="18" charset="0"/>
                <a:ea typeface="Calibri" panose="020F0502020204030204" pitchFamily="34" charset="0"/>
                <a:cs typeface="Times New Roman" panose="02020603050405020304" pitchFamily="18" charset="0"/>
              </a:rPr>
              <a:t>Slik ser den publiserte rapporten ut. Til høyre ser du informasjon om studieprogrammet, kontaktinformasjon til de som har står ansvarlige for rapporten, og eventuelle datagrunnlag, lenker og vedlegg. Til venstre står rapportteksten, fordelt i de ulike tekstfeltene fra rapportmalen.</a:t>
            </a:r>
            <a:endParaRPr lang="nb-NO" dirty="0"/>
          </a:p>
        </p:txBody>
      </p:sp>
      <p:sp>
        <p:nvSpPr>
          <p:cNvPr id="4" name="Plassholder for lysbildenummer 3"/>
          <p:cNvSpPr>
            <a:spLocks noGrp="1"/>
          </p:cNvSpPr>
          <p:nvPr>
            <p:ph type="sldNum" sz="quarter" idx="5"/>
          </p:nvPr>
        </p:nvSpPr>
        <p:spPr/>
        <p:txBody>
          <a:bodyPr/>
          <a:lstStyle/>
          <a:p>
            <a:fld id="{665CC8F9-465D-4C51-91D2-8F7B75241B07}" type="slidenum">
              <a:rPr lang="nb-NO" smtClean="0"/>
              <a:t>21</a:t>
            </a:fld>
            <a:endParaRPr lang="nb-NO"/>
          </a:p>
        </p:txBody>
      </p:sp>
    </p:spTree>
    <p:extLst>
      <p:ext uri="{BB962C8B-B14F-4D97-AF65-F5344CB8AC3E}">
        <p14:creationId xmlns:p14="http://schemas.microsoft.com/office/powerpoint/2010/main" val="23377650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dirty="0">
                <a:effectLst/>
                <a:latin typeface="Times New Roman" panose="02020603050405020304" pitchFamily="18" charset="0"/>
                <a:ea typeface="Times New Roman" panose="02020603050405020304" pitchFamily="18" charset="0"/>
                <a:cs typeface="Arial" panose="020B0604020202020204" pitchFamily="34" charset="0"/>
              </a:rPr>
              <a:t>[Sjekk om det er noen spørsmål til det som er gått gjennom. Sjekk hvor lang tid som er brukt, og vurder/spør om noen trenger en pause før vi går videre.]</a:t>
            </a:r>
            <a:endParaRPr lang="nb-NO" dirty="0"/>
          </a:p>
        </p:txBody>
      </p:sp>
      <p:sp>
        <p:nvSpPr>
          <p:cNvPr id="4" name="Plassholder for lysbildenummer 3"/>
          <p:cNvSpPr>
            <a:spLocks noGrp="1"/>
          </p:cNvSpPr>
          <p:nvPr>
            <p:ph type="sldNum" sz="quarter" idx="5"/>
          </p:nvPr>
        </p:nvSpPr>
        <p:spPr/>
        <p:txBody>
          <a:bodyPr/>
          <a:lstStyle/>
          <a:p>
            <a:fld id="{BFF44552-3489-4935-AED5-AD3871FD03FD}" type="slidenum">
              <a:rPr lang="en-US" smtClean="0"/>
              <a:t>22</a:t>
            </a:fld>
            <a:endParaRPr lang="en-US"/>
          </a:p>
        </p:txBody>
      </p:sp>
    </p:spTree>
    <p:extLst>
      <p:ext uri="{BB962C8B-B14F-4D97-AF65-F5344CB8AC3E}">
        <p14:creationId xmlns:p14="http://schemas.microsoft.com/office/powerpoint/2010/main" val="35858062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50000"/>
              </a:lnSpc>
              <a:spcAft>
                <a:spcPts val="800"/>
              </a:spcAft>
            </a:pPr>
            <a:r>
              <a:rPr lang="nb-NO" sz="1200" dirty="0">
                <a:effectLst/>
                <a:latin typeface="Times New Roman" panose="02020603050405020304" pitchFamily="18" charset="0"/>
                <a:ea typeface="Times New Roman" panose="02020603050405020304" pitchFamily="18" charset="0"/>
                <a:cs typeface="Arial" panose="020B0604020202020204" pitchFamily="34" charset="0"/>
              </a:rPr>
              <a:t>Studieprogramleder er den som har ansvar for studieplanrevisjonen, men arbeider tett med studieprogramråd og andre faglige og administrative ressurser.</a:t>
            </a:r>
            <a:r>
              <a:rPr lang="nb-NO" sz="1200" dirty="0">
                <a:effectLst/>
                <a:latin typeface="Calibri" panose="020F0502020204030204" pitchFamily="34" charset="0"/>
                <a:ea typeface="Calibri" panose="020F0502020204030204" pitchFamily="34" charset="0"/>
                <a:cs typeface="Arial" panose="020B0604020202020204" pitchFamily="34" charset="0"/>
              </a:rPr>
              <a:t> </a:t>
            </a:r>
            <a:r>
              <a:rPr lang="nb-NO" sz="1200" dirty="0">
                <a:effectLst/>
                <a:latin typeface="Times New Roman" panose="02020603050405020304" pitchFamily="18" charset="0"/>
                <a:ea typeface="Times New Roman" panose="02020603050405020304" pitchFamily="18" charset="0"/>
                <a:cs typeface="Arial" panose="020B0604020202020204" pitchFamily="34" charset="0"/>
              </a:rPr>
              <a:t>Revisjonen gjøres hvert år og endringene baseres på evalueringer som ble gjort for studieprogrammet.</a:t>
            </a:r>
          </a:p>
          <a:p>
            <a:pPr algn="l">
              <a:lnSpc>
                <a:spcPct val="150000"/>
              </a:lnSpc>
              <a:spcAft>
                <a:spcPts val="800"/>
              </a:spcAft>
            </a:pPr>
            <a:endParaRPr lang="nb-NO" sz="1200" dirty="0">
              <a:effectLst/>
              <a:latin typeface="Times New Roman" panose="02020603050405020304" pitchFamily="18" charset="0"/>
              <a:ea typeface="Times New Roman" panose="02020603050405020304" pitchFamily="18" charset="0"/>
              <a:cs typeface="Arial" panose="020B0604020202020204" pitchFamily="34" charset="0"/>
            </a:endParaRPr>
          </a:p>
          <a:p>
            <a:pPr algn="l">
              <a:lnSpc>
                <a:spcPct val="150000"/>
              </a:lnSpc>
              <a:spcAft>
                <a:spcPts val="800"/>
              </a:spcAft>
            </a:pPr>
            <a:r>
              <a:rPr lang="nb-NO" sz="1200" dirty="0">
                <a:effectLst/>
                <a:latin typeface="Times New Roman" panose="02020603050405020304" pitchFamily="18" charset="0"/>
                <a:ea typeface="Times New Roman" panose="02020603050405020304" pitchFamily="18" charset="0"/>
                <a:cs typeface="Arial" panose="020B0604020202020204" pitchFamily="34" charset="0"/>
              </a:rPr>
              <a:t>Revisjonen starter med at fakultetsadministrator klargjør revisjonen i KASPER. Studieprogramleder(e) vil få en e-post varsel når det er klart.</a:t>
            </a:r>
          </a:p>
          <a:p>
            <a:pPr algn="l">
              <a:lnSpc>
                <a:spcPct val="150000"/>
              </a:lnSpc>
              <a:spcAft>
                <a:spcPts val="800"/>
              </a:spcAft>
            </a:pPr>
            <a:endParaRPr lang="nb-NO" sz="1200" dirty="0">
              <a:effectLst/>
              <a:latin typeface="Calibri" panose="020F0502020204030204" pitchFamily="34" charset="0"/>
              <a:ea typeface="Calibri" panose="020F0502020204030204" pitchFamily="34" charset="0"/>
              <a:cs typeface="Arial" panose="020B0604020202020204" pitchFamily="34" charset="0"/>
            </a:endParaRPr>
          </a:p>
          <a:p>
            <a:pPr algn="l"/>
            <a:endParaRPr lang="nb-NO" dirty="0">
              <a:cs typeface="Calibri"/>
            </a:endParaRPr>
          </a:p>
        </p:txBody>
      </p:sp>
      <p:sp>
        <p:nvSpPr>
          <p:cNvPr id="4" name="Slide Number Placeholder 3"/>
          <p:cNvSpPr>
            <a:spLocks noGrp="1"/>
          </p:cNvSpPr>
          <p:nvPr>
            <p:ph type="sldNum" sz="quarter" idx="5"/>
          </p:nvPr>
        </p:nvSpPr>
        <p:spPr/>
        <p:txBody>
          <a:bodyPr/>
          <a:lstStyle/>
          <a:p>
            <a:fld id="{BFF44552-3489-4935-AED5-AD3871FD03FD}" type="slidenum">
              <a:rPr lang="en-US"/>
              <a:t>23</a:t>
            </a:fld>
            <a:endParaRPr lang="en-US"/>
          </a:p>
        </p:txBody>
      </p:sp>
    </p:spTree>
    <p:extLst>
      <p:ext uri="{BB962C8B-B14F-4D97-AF65-F5344CB8AC3E}">
        <p14:creationId xmlns:p14="http://schemas.microsoft.com/office/powerpoint/2010/main" val="36825546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effectLst/>
                <a:latin typeface="Times New Roman" panose="02020603050405020304" pitchFamily="18" charset="0"/>
                <a:ea typeface="Times New Roman" panose="02020603050405020304" pitchFamily="18" charset="0"/>
                <a:cs typeface="Arial" panose="020B0604020202020204" pitchFamily="34" charset="0"/>
              </a:rPr>
              <a:t>Vi går tilbake til «Verktøy for studieprogramarbeid». Tidligere gikk vi inn på «Evaluere studieprogram», nå går vi inn på «Revidere studieplan».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effectLst/>
                <a:latin typeface="Times New Roman" panose="02020603050405020304" pitchFamily="18" charset="0"/>
                <a:ea typeface="Times New Roman" panose="02020603050405020304" pitchFamily="18" charset="0"/>
                <a:cs typeface="Arial" panose="020B0604020202020204" pitchFamily="34" charset="0"/>
              </a:rPr>
              <a:t>Oversikten du kommer til viser alle studieprogram hvor du er studieprogramleder. Vi kan se at det er en statuskolonne som for hver plan viser hvilket steg revisjonsprosessen er kommet til. «Til revisjon» betyr at den administrative klargjøringen er gjennomført, og revisjonen kan begynne. Trykk på den studieplanen du ønsker å revidere.</a:t>
            </a:r>
            <a:endParaRPr lang="nb-NO" sz="1200" dirty="0">
              <a:effectLst/>
              <a:latin typeface="Calibri" panose="020F0502020204030204" pitchFamily="34" charset="0"/>
              <a:ea typeface="Calibri" panose="020F0502020204030204" pitchFamily="34" charset="0"/>
              <a:cs typeface="Arial" panose="020B0604020202020204" pitchFamily="34" charset="0"/>
            </a:endParaRPr>
          </a:p>
          <a:p>
            <a:endParaRPr lang="nb-NO" dirty="0"/>
          </a:p>
        </p:txBody>
      </p:sp>
      <p:sp>
        <p:nvSpPr>
          <p:cNvPr id="4" name="Plassholder for lysbildenummer 3"/>
          <p:cNvSpPr>
            <a:spLocks noGrp="1"/>
          </p:cNvSpPr>
          <p:nvPr>
            <p:ph type="sldNum" sz="quarter" idx="5"/>
          </p:nvPr>
        </p:nvSpPr>
        <p:spPr/>
        <p:txBody>
          <a:bodyPr/>
          <a:lstStyle/>
          <a:p>
            <a:fld id="{BFF44552-3489-4935-AED5-AD3871FD03FD}" type="slidenum">
              <a:rPr lang="en-US" smtClean="0"/>
              <a:t>24</a:t>
            </a:fld>
            <a:endParaRPr lang="en-US"/>
          </a:p>
        </p:txBody>
      </p:sp>
    </p:spTree>
    <p:extLst>
      <p:ext uri="{BB962C8B-B14F-4D97-AF65-F5344CB8AC3E}">
        <p14:creationId xmlns:p14="http://schemas.microsoft.com/office/powerpoint/2010/main" val="27326800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800"/>
              </a:spcAft>
            </a:pPr>
            <a:r>
              <a:rPr lang="nb-NO" sz="2800" b="0" i="0" dirty="0">
                <a:solidFill>
                  <a:srgbClr val="272833"/>
                </a:solidFill>
                <a:effectLst/>
                <a:latin typeface="Open Sans" panose="020B0606030504020204" pitchFamily="34" charset="0"/>
              </a:rPr>
              <a:t>Arbeidsflaten for revisjon ser ca. slik ut, bare at seksjonen kommer under hverandre på den faktiske siden. Revisjon av de tekstlige beskrivelsene av studieprogrammet og studiets oppbygning gjennomføres i denne arbeidsflaten, mens </a:t>
            </a:r>
            <a:r>
              <a:rPr lang="nb-NO" sz="2800" b="0" i="0" dirty="0" err="1">
                <a:solidFill>
                  <a:srgbClr val="272833"/>
                </a:solidFill>
                <a:effectLst/>
                <a:latin typeface="Open Sans" panose="020B0606030504020204" pitchFamily="34" charset="0"/>
              </a:rPr>
              <a:t>EpN</a:t>
            </a:r>
            <a:r>
              <a:rPr lang="nb-NO" sz="2800" b="0" i="0" dirty="0">
                <a:solidFill>
                  <a:srgbClr val="272833"/>
                </a:solidFill>
                <a:effectLst/>
                <a:latin typeface="Open Sans" panose="020B0606030504020204" pitchFamily="34" charset="0"/>
              </a:rPr>
              <a:t> fortsatt må brukes for revisjon av emnebeskrivelser.</a:t>
            </a:r>
          </a:p>
          <a:p>
            <a:pPr>
              <a:lnSpc>
                <a:spcPct val="150000"/>
              </a:lnSpc>
              <a:spcAft>
                <a:spcPts val="800"/>
              </a:spcAft>
            </a:pPr>
            <a:endParaRPr lang="nb-NO" sz="2800" b="0" i="0" dirty="0">
              <a:solidFill>
                <a:srgbClr val="272833"/>
              </a:solidFill>
              <a:effectLst/>
              <a:latin typeface="Open Sans" panose="020B0606030504020204" pitchFamily="34" charset="0"/>
              <a:ea typeface="Calibri" panose="020F0502020204030204" pitchFamily="34" charset="0"/>
              <a:cs typeface="Arial" panose="020B0604020202020204" pitchFamily="34" charset="0"/>
            </a:endParaRPr>
          </a:p>
          <a:p>
            <a:pPr>
              <a:lnSpc>
                <a:spcPct val="150000"/>
              </a:lnSpc>
              <a:spcAft>
                <a:spcPts val="800"/>
              </a:spcAft>
            </a:pPr>
            <a:r>
              <a:rPr lang="nb-NO" sz="1800" dirty="0">
                <a:effectLst/>
                <a:latin typeface="Times New Roman" panose="02020603050405020304" pitchFamily="18" charset="0"/>
                <a:ea typeface="Calibri" panose="020F0502020204030204" pitchFamily="34" charset="0"/>
                <a:cs typeface="Arial" panose="020B0604020202020204" pitchFamily="34" charset="0"/>
              </a:rPr>
              <a:t>Denne siden består av fire seksjoner:</a:t>
            </a:r>
          </a:p>
          <a:p>
            <a:pPr>
              <a:lnSpc>
                <a:spcPct val="150000"/>
              </a:lnSpc>
              <a:spcAft>
                <a:spcPts val="800"/>
              </a:spcAft>
            </a:pPr>
            <a:endParaRPr lang="nb-NO" sz="1800" dirty="0">
              <a:effectLst/>
              <a:latin typeface="Times New Roman" panose="02020603050405020304" pitchFamily="18"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800"/>
              </a:spcAft>
              <a:buClrTx/>
              <a:buSzTx/>
              <a:buFontTx/>
              <a:buNone/>
              <a:tabLst/>
              <a:defRPr/>
            </a:pPr>
            <a:r>
              <a:rPr lang="nb-NO" sz="1800" dirty="0">
                <a:effectLst/>
                <a:latin typeface="Times New Roman" panose="02020603050405020304" pitchFamily="18" charset="0"/>
                <a:ea typeface="Calibri" panose="020F0502020204030204" pitchFamily="34" charset="0"/>
                <a:cs typeface="Arial" panose="020B0604020202020204" pitchFamily="34" charset="0"/>
              </a:rPr>
              <a:t>Den øverste seksjonen (1) inneholder informasjon om studieprogrammet, innholdstekster som kan revideres, og en lenke til «Verktøy for studiets oppbygning», hvor man reviderer emnegrupper. Det er her den største delen av jobben utføres. Som dere kan se på bildet har siden flere små, blå rundinger med en «i» inni. Disse kan du klikke for å få opp hjelpetekster som kan veilede deg i arbeidet.</a:t>
            </a:r>
          </a:p>
          <a:p>
            <a:pPr marL="0" marR="0" lvl="0" indent="0" algn="l" defTabSz="914400" rtl="0" eaLnBrk="1" fontAlgn="auto" latinLnBrk="0" hangingPunct="1">
              <a:lnSpc>
                <a:spcPct val="150000"/>
              </a:lnSpc>
              <a:spcBef>
                <a:spcPts val="0"/>
              </a:spcBef>
              <a:spcAft>
                <a:spcPts val="800"/>
              </a:spcAft>
              <a:buClrTx/>
              <a:buSzTx/>
              <a:buFontTx/>
              <a:buNone/>
              <a:tabLst/>
              <a:defRPr/>
            </a:pPr>
            <a:endParaRPr lang="nb-NO" sz="1800" dirty="0">
              <a:effectLst/>
              <a:latin typeface="Times New Roman" panose="02020603050405020304" pitchFamily="18" charset="0"/>
              <a:ea typeface="Calibri" panose="020F0502020204030204" pitchFamily="34" charset="0"/>
              <a:cs typeface="Arial" panose="020B0604020202020204" pitchFamily="34" charset="0"/>
            </a:endParaRPr>
          </a:p>
          <a:p>
            <a:pPr>
              <a:lnSpc>
                <a:spcPct val="150000"/>
              </a:lnSpc>
              <a:spcAft>
                <a:spcPts val="800"/>
              </a:spcAft>
            </a:pPr>
            <a:r>
              <a:rPr lang="nb-NO" sz="1800" dirty="0">
                <a:effectLst/>
                <a:latin typeface="Times New Roman" panose="02020603050405020304" pitchFamily="18" charset="0"/>
                <a:ea typeface="Calibri" panose="020F0502020204030204" pitchFamily="34" charset="0"/>
                <a:cs typeface="Arial" panose="020B0604020202020204" pitchFamily="34" charset="0"/>
              </a:rPr>
              <a:t>Neste seksjon er «Vesentlige endringer» (2). Dette er en liste over større endringer som er gjort i planen. Vi kommer tilbake til hvordan og hvilke endringer registreres som «vesentlige» senere i kurset.</a:t>
            </a:r>
          </a:p>
          <a:p>
            <a:pPr>
              <a:lnSpc>
                <a:spcPct val="150000"/>
              </a:lnSpc>
              <a:spcAft>
                <a:spcPts val="800"/>
              </a:spcAft>
            </a:pPr>
            <a:endParaRPr lang="nb-NO" sz="1800" dirty="0">
              <a:effectLst/>
              <a:latin typeface="Times New Roman" panose="02020603050405020304" pitchFamily="18" charset="0"/>
              <a:ea typeface="Calibri" panose="020F0502020204030204" pitchFamily="34" charset="0"/>
              <a:cs typeface="Arial" panose="020B0604020202020204" pitchFamily="34" charset="0"/>
            </a:endParaRPr>
          </a:p>
          <a:p>
            <a:pPr>
              <a:lnSpc>
                <a:spcPct val="150000"/>
              </a:lnSpc>
              <a:spcAft>
                <a:spcPts val="800"/>
              </a:spcAft>
            </a:pPr>
            <a:r>
              <a:rPr lang="nb-NO" sz="1800" dirty="0">
                <a:effectLst/>
                <a:latin typeface="Times New Roman" panose="02020603050405020304" pitchFamily="18" charset="0"/>
                <a:ea typeface="Calibri" panose="020F0502020204030204" pitchFamily="34" charset="0"/>
                <a:cs typeface="Arial" panose="020B0604020202020204" pitchFamily="34" charset="0"/>
              </a:rPr>
              <a:t>I den tredje seksjonen (3) opprettes og listes tiltak, beskjeder, gjøremål, og lignende, som utgjør studieplanens oppfølgingsplan. Tilsvarende oppgavefunksjonen vi snakket om tidligere i kurset, brukes oppfølgingsplanen til å loggføre og følge opp revideringer som er foreslått. Relevante oppgaver opprettet under studieprogramevaluering i Teams vil også listes her.</a:t>
            </a:r>
          </a:p>
          <a:p>
            <a:pPr>
              <a:lnSpc>
                <a:spcPct val="150000"/>
              </a:lnSpc>
              <a:spcAft>
                <a:spcPts val="800"/>
              </a:spcAft>
            </a:pPr>
            <a:endParaRPr lang="nb-NO" sz="1800" dirty="0">
              <a:effectLst/>
              <a:latin typeface="Times New Roman" panose="02020603050405020304" pitchFamily="18" charset="0"/>
              <a:ea typeface="Calibri" panose="020F0502020204030204" pitchFamily="34" charset="0"/>
              <a:cs typeface="Arial" panose="020B0604020202020204" pitchFamily="34" charset="0"/>
            </a:endParaRPr>
          </a:p>
          <a:p>
            <a:pPr>
              <a:lnSpc>
                <a:spcPct val="150000"/>
              </a:lnSpc>
              <a:spcAft>
                <a:spcPts val="800"/>
              </a:spcAft>
            </a:pPr>
            <a:r>
              <a:rPr lang="nb-NO" sz="1800" dirty="0">
                <a:effectLst/>
                <a:latin typeface="Times New Roman" panose="02020603050405020304" pitchFamily="18" charset="0"/>
                <a:ea typeface="Calibri" panose="020F0502020204030204" pitchFamily="34" charset="0"/>
                <a:cs typeface="Arial" panose="020B0604020202020204" pitchFamily="34" charset="0"/>
              </a:rPr>
              <a:t>Helt nederst (4) ser du noen piler som viser hvor i prosessen man er kommet til. Underveis vil naturlig nok pilen «Til revisjon» være uthevet.</a:t>
            </a:r>
          </a:p>
          <a:p>
            <a:pPr>
              <a:lnSpc>
                <a:spcPct val="150000"/>
              </a:lnSpc>
              <a:spcAft>
                <a:spcPts val="800"/>
              </a:spcAft>
            </a:pP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spcAft>
                <a:spcPts val="800"/>
              </a:spcAft>
            </a:pPr>
            <a:r>
              <a:rPr lang="nb-NO" sz="1800" dirty="0">
                <a:effectLst/>
                <a:latin typeface="Times New Roman" panose="02020603050405020304" pitchFamily="18" charset="0"/>
                <a:ea typeface="Calibri" panose="020F0502020204030204" pitchFamily="34" charset="0"/>
                <a:cs typeface="Arial" panose="020B0604020202020204" pitchFamily="34" charset="0"/>
              </a:rPr>
              <a:t>Vi skal nå gå nærmere inn på hver av de fire seksjonene. Mesteparten av kurset vil gå med på å gå gjennom alt i seksjon 1, da den er klart størst.</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BFF44552-3489-4935-AED5-AD3871FD03FD}" type="slidenum">
              <a:rPr lang="en-US"/>
              <a:t>25</a:t>
            </a:fld>
            <a:endParaRPr lang="en-US"/>
          </a:p>
        </p:txBody>
      </p:sp>
    </p:spTree>
    <p:extLst>
      <p:ext uri="{BB962C8B-B14F-4D97-AF65-F5344CB8AC3E}">
        <p14:creationId xmlns:p14="http://schemas.microsoft.com/office/powerpoint/2010/main" val="35692481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800"/>
              </a:spcAft>
            </a:pPr>
            <a:r>
              <a:rPr lang="nb-NO" sz="1800" dirty="0">
                <a:effectLst/>
                <a:latin typeface="Times New Roman" panose="02020603050405020304" pitchFamily="18" charset="0"/>
                <a:ea typeface="Calibri" panose="020F0502020204030204" pitchFamily="34" charset="0"/>
                <a:cs typeface="Arial" panose="020B0604020202020204" pitchFamily="34" charset="0"/>
              </a:rPr>
              <a:t>Dette bildet viser de ulike delene i første seksjonen. </a:t>
            </a:r>
          </a:p>
          <a:p>
            <a:pPr>
              <a:lnSpc>
                <a:spcPct val="150000"/>
              </a:lnSpc>
              <a:spcAft>
                <a:spcPts val="800"/>
              </a:spcAft>
            </a:pPr>
            <a:endParaRPr lang="nb-NO" sz="1800" dirty="0">
              <a:effectLst/>
              <a:latin typeface="Times New Roman" panose="02020603050405020304" pitchFamily="18" charset="0"/>
              <a:ea typeface="Calibri" panose="020F0502020204030204" pitchFamily="34" charset="0"/>
              <a:cs typeface="Arial" panose="020B0604020202020204" pitchFamily="34" charset="0"/>
            </a:endParaRPr>
          </a:p>
          <a:p>
            <a:pPr marL="228600" indent="-228600">
              <a:buFont typeface="+mj-lt"/>
              <a:buAutoNum type="arabicPeriod"/>
            </a:pPr>
            <a:r>
              <a:rPr lang="nb-NO" dirty="0"/>
              <a:t>Øverst til venstre finner du en lenke til «Verktøy for studiets oppbygning» (1). Her redigeres emnene og emnegruppene som programmet er bygd opp av. Siden dette er et ganske omstendelig verktøy med egen arbeidsflate tar vi gjennomgang av det helt til slutt i dette kurset.</a:t>
            </a:r>
          </a:p>
          <a:p>
            <a:pPr marL="228600" indent="-228600">
              <a:buFont typeface="+mj-lt"/>
              <a:buAutoNum type="arabicPeriod"/>
            </a:pPr>
            <a:r>
              <a:rPr lang="nb-NO" dirty="0"/>
              <a:t>I den første gruppen av nedtrekksfelt (2) finner du «Informasjon om studieprogrammet», «Opptakskrav, sikkerhetsvurdering og autorisasjon, Politiattest og Medisinattest» og «Veivalg». </a:t>
            </a:r>
          </a:p>
          <a:p>
            <a:pPr marL="685800" lvl="1" indent="-228600">
              <a:buFont typeface="Courier New" panose="02070309020205020404" pitchFamily="49" charset="0"/>
              <a:buChar char="o"/>
            </a:pPr>
            <a:r>
              <a:rPr lang="nb-NO" dirty="0"/>
              <a:t>Det to første nedtrekksfeltene inneholder grunnleggende informasjon om studieprogrammet. Det meste av denne informasjonen kan ikke revideres her.</a:t>
            </a:r>
          </a:p>
          <a:p>
            <a:pPr marL="685800" lvl="1" indent="-228600">
              <a:buFont typeface="Courier New" panose="02070309020205020404" pitchFamily="49" charset="0"/>
              <a:buChar char="o"/>
            </a:pPr>
            <a:r>
              <a:rPr lang="nb-NO" dirty="0"/>
              <a:t>Under «Veivalg» er det lenker til arbeidsflater der du kan redigere innholdstekstene til ulike hovedprofiler, studieretninger/-steder, og spesialiseringer innen studiet.</a:t>
            </a:r>
          </a:p>
          <a:p>
            <a:pPr marL="228600" indent="-228600">
              <a:buFont typeface="+mj-lt"/>
              <a:buAutoNum type="arabicPeriod"/>
            </a:pPr>
            <a:r>
              <a:rPr lang="nb-NO" dirty="0"/>
              <a:t>I den neste gruppen finner du studieplanen sine «Innholdstekster» (3). Disse inneholder all informasjon om de ulike aspektene ved planen, og utgjør det som publiseres på NTNU sine nettsider. Hvert av feltene under her redigeres hver for seg, noe vi skal gå gjennom om litt.</a:t>
            </a:r>
          </a:p>
          <a:p>
            <a:pPr marL="228600" indent="-228600">
              <a:buFont typeface="+mj-lt"/>
              <a:buAutoNum type="arabicPeriod"/>
            </a:pPr>
            <a:r>
              <a:rPr lang="nb-NO" dirty="0"/>
              <a:t>I nedtrekksfeltet «Vedtaksprosess» (4) vil det stå om studieplanen skal vedtas ePhorte eller KASPER. Her kommer også studieprogramleder- og fakultetets oppsummering av anbefalte endringer i planen, samt kommentarer til den vedtatte studieplanen, etter hvert som disse blir skrevet. </a:t>
            </a:r>
          </a:p>
          <a:p>
            <a:pPr marL="228600" indent="-228600">
              <a:buFont typeface="+mj-lt"/>
              <a:buAutoNum type="arabicPeriod"/>
            </a:pPr>
            <a:r>
              <a:rPr lang="nb-NO" dirty="0"/>
              <a:t>Skulle du ønske å laste ned studieplanen i et oversiktlig tekstdokument, klikker du på «Last ned studieplan» (5). Du vil få opp flere valg til hvordan dokumentet skal se ut. Blant annet kan du velge om oppbygningen av emner skal være med, og om endringer i oppbygningen, eller oppsummeringen av vesentlige endringer, skal være synlig.</a:t>
            </a:r>
          </a:p>
          <a:p>
            <a:pPr marL="228600" indent="-228600">
              <a:buFont typeface="+mj-lt"/>
              <a:buAutoNum type="arabicPeriod"/>
            </a:pPr>
            <a:r>
              <a:rPr lang="nb-NO" dirty="0"/>
              <a:t>Knappen «Legg til bidragsytere» (6) er kun synlig for studieprogramleder/-administrator, og brukes til å legge til personer som kan bidra i revisjonsprosessen. Dette kan for eksempel være forelesere, emneansvarlige eller andre faglige ressurser.</a:t>
            </a:r>
          </a:p>
          <a:p>
            <a:pPr marL="0" indent="0">
              <a:lnSpc>
                <a:spcPct val="150000"/>
              </a:lnSpc>
              <a:spcAft>
                <a:spcPts val="800"/>
              </a:spcAft>
              <a:buNone/>
            </a:pPr>
            <a:endParaRPr lang="nb-NO" sz="1800" dirty="0">
              <a:effectLst/>
              <a:latin typeface="Times New Roman" panose="02020603050405020304" pitchFamily="18" charset="0"/>
              <a:ea typeface="Calibri" panose="020F0502020204030204" pitchFamily="34" charset="0"/>
              <a:cs typeface="Arial" panose="020B0604020202020204" pitchFamily="34" charset="0"/>
            </a:endParaRPr>
          </a:p>
          <a:p>
            <a:pPr marL="0" indent="0">
              <a:lnSpc>
                <a:spcPct val="150000"/>
              </a:lnSpc>
              <a:spcAft>
                <a:spcPts val="800"/>
              </a:spcAft>
              <a:buNone/>
            </a:pPr>
            <a:r>
              <a:rPr lang="nb-NO" sz="1800" dirty="0">
                <a:effectLst/>
                <a:latin typeface="Times New Roman" panose="02020603050405020304" pitchFamily="18" charset="0"/>
                <a:ea typeface="Calibri" panose="020F0502020204030204" pitchFamily="34" charset="0"/>
                <a:cs typeface="Arial" panose="020B0604020202020204" pitchFamily="34" charset="0"/>
              </a:rPr>
              <a:t>Vi skal nå se litt nærmere på de ulike funksjonene.</a:t>
            </a:r>
            <a:endParaRPr lang="nb-NO"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FF44552-3489-4935-AED5-AD3871FD03FD}" type="slidenum">
              <a:rPr lang="en-US"/>
              <a:t>26</a:t>
            </a:fld>
            <a:endParaRPr lang="en-US"/>
          </a:p>
        </p:txBody>
      </p:sp>
    </p:spTree>
    <p:extLst>
      <p:ext uri="{BB962C8B-B14F-4D97-AF65-F5344CB8AC3E}">
        <p14:creationId xmlns:p14="http://schemas.microsoft.com/office/powerpoint/2010/main" val="547601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50000"/>
              </a:lnSpc>
              <a:spcAft>
                <a:spcPts val="800"/>
              </a:spcAft>
            </a:pPr>
            <a:r>
              <a:rPr lang="nb-NO" sz="1800" dirty="0">
                <a:effectLst/>
                <a:latin typeface="Times New Roman" panose="02020603050405020304" pitchFamily="18" charset="0"/>
                <a:ea typeface="Calibri" panose="020F0502020204030204" pitchFamily="34" charset="0"/>
                <a:cs typeface="Arial" panose="020B0604020202020204" pitchFamily="34" charset="0"/>
              </a:rPr>
              <a:t>Åpner du første nedtrekksmenyen ser du generell informasjon om studieprogrammet. Informasjonen her kommer dels fra FS, dels fra KASPER, og kan ikke revideres på denne siden. </a:t>
            </a:r>
            <a:r>
              <a:rPr lang="nb-NO" sz="1800" dirty="0"/>
              <a:t>Dersom det er noe informasjon her som trenger endres, snakk med KASPER-kontakten ved ditt institutt.</a:t>
            </a:r>
          </a:p>
          <a:p>
            <a:pPr>
              <a:lnSpc>
                <a:spcPct val="150000"/>
              </a:lnSpc>
              <a:spcAft>
                <a:spcPts val="800"/>
              </a:spcAft>
            </a:pPr>
            <a:endParaRPr lang="nb-NO" sz="1800" dirty="0">
              <a:effectLst/>
              <a:latin typeface="Calibri" panose="020F0502020204030204" pitchFamily="34" charset="0"/>
              <a:ea typeface="Calibri" panose="020F0502020204030204" pitchFamily="34" charset="0"/>
              <a:cs typeface="Arial" panose="020B0604020202020204" pitchFamily="34" charset="0"/>
            </a:endParaRPr>
          </a:p>
          <a:p>
            <a:endParaRPr lang="nb-NO" dirty="0"/>
          </a:p>
        </p:txBody>
      </p:sp>
      <p:sp>
        <p:nvSpPr>
          <p:cNvPr id="4" name="Plassholder for lysbildenummer 3"/>
          <p:cNvSpPr>
            <a:spLocks noGrp="1"/>
          </p:cNvSpPr>
          <p:nvPr>
            <p:ph type="sldNum" sz="quarter" idx="5"/>
          </p:nvPr>
        </p:nvSpPr>
        <p:spPr/>
        <p:txBody>
          <a:bodyPr/>
          <a:lstStyle/>
          <a:p>
            <a:fld id="{BFF44552-3489-4935-AED5-AD3871FD03FD}" type="slidenum">
              <a:rPr lang="en-US" smtClean="0"/>
              <a:t>27</a:t>
            </a:fld>
            <a:endParaRPr lang="en-US"/>
          </a:p>
        </p:txBody>
      </p:sp>
    </p:spTree>
    <p:extLst>
      <p:ext uri="{BB962C8B-B14F-4D97-AF65-F5344CB8AC3E}">
        <p14:creationId xmlns:p14="http://schemas.microsoft.com/office/powerpoint/2010/main" val="4451236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noProof="0" dirty="0"/>
              <a:t>I det neste nedtrekksfeltet finner dere informasjon som kan revideres i KASPER. Dette inkluderer opptakskrav, sikkerhetsvurdering og autorisasjon, og politi- og medisinattester. Denne informasjonen som oppdateres her blir derimot ikke sendt tilbake til FS. </a:t>
            </a:r>
          </a:p>
        </p:txBody>
      </p:sp>
      <p:sp>
        <p:nvSpPr>
          <p:cNvPr id="4" name="Plassholder for lysbildenummer 3"/>
          <p:cNvSpPr>
            <a:spLocks noGrp="1"/>
          </p:cNvSpPr>
          <p:nvPr>
            <p:ph type="sldNum" sz="quarter" idx="5"/>
          </p:nvPr>
        </p:nvSpPr>
        <p:spPr/>
        <p:txBody>
          <a:bodyPr/>
          <a:lstStyle/>
          <a:p>
            <a:fld id="{BFF44552-3489-4935-AED5-AD3871FD03FD}" type="slidenum">
              <a:rPr lang="en-US" smtClean="0"/>
              <a:t>28</a:t>
            </a:fld>
            <a:endParaRPr lang="en-US"/>
          </a:p>
        </p:txBody>
      </p:sp>
    </p:spTree>
    <p:extLst>
      <p:ext uri="{BB962C8B-B14F-4D97-AF65-F5344CB8AC3E}">
        <p14:creationId xmlns:p14="http://schemas.microsoft.com/office/powerpoint/2010/main" val="34661625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Aft>
                <a:spcPts val="800"/>
              </a:spcAft>
            </a:pPr>
            <a:r>
              <a:rPr lang="nb-NO" sz="1800" dirty="0">
                <a:effectLst/>
                <a:latin typeface="Times New Roman" panose="02020603050405020304" pitchFamily="18" charset="0"/>
                <a:ea typeface="Calibri" panose="020F0502020204030204" pitchFamily="34" charset="0"/>
                <a:cs typeface="Arial" panose="020B0604020202020204" pitchFamily="34" charset="0"/>
              </a:rPr>
              <a:t>Studieprogram kan inneholde flere veivalg, studiesteder, studieretninger etc.. Er dette tilfelle vil veivalgene i studieprogrammet vises her.</a:t>
            </a:r>
          </a:p>
          <a:p>
            <a:pPr>
              <a:lnSpc>
                <a:spcPct val="107000"/>
              </a:lnSpc>
              <a:spcAft>
                <a:spcPts val="800"/>
              </a:spcAft>
            </a:pPr>
            <a:endParaRPr lang="nb-NO" sz="1800" dirty="0">
              <a:effectLst/>
              <a:latin typeface="Times New Roman" panose="02020603050405020304" pitchFamily="18" charset="0"/>
              <a:ea typeface="Calibri" panose="020F0502020204030204" pitchFamily="34" charset="0"/>
              <a:cs typeface="Arial" panose="020B0604020202020204" pitchFamily="34" charset="0"/>
            </a:endParaRPr>
          </a:p>
          <a:p>
            <a:pPr>
              <a:lnSpc>
                <a:spcPct val="107000"/>
              </a:lnSpc>
              <a:spcAft>
                <a:spcPts val="800"/>
              </a:spcAft>
            </a:pPr>
            <a:r>
              <a:rPr lang="nb-NO" sz="1800" dirty="0">
                <a:effectLst/>
                <a:latin typeface="Times New Roman" panose="02020603050405020304" pitchFamily="18" charset="0"/>
                <a:ea typeface="Calibri" panose="020F0502020204030204" pitchFamily="34" charset="0"/>
                <a:cs typeface="Arial" panose="020B0604020202020204" pitchFamily="34" charset="0"/>
              </a:rPr>
              <a:t>Trykk inn på lenken til et spesifikt veivalg for å få opp informasjon om det. Her vises ulike innholdstekster og oppgaver knyttet til det veivalget</a:t>
            </a:r>
            <a:r>
              <a:rPr lang="nb-NO" sz="1800" dirty="0">
                <a:effectLst/>
                <a:latin typeface="Calibri" panose="020F0502020204030204" pitchFamily="34" charset="0"/>
                <a:ea typeface="Calibri" panose="020F0502020204030204" pitchFamily="34" charset="0"/>
                <a:cs typeface="Arial" panose="020B0604020202020204" pitchFamily="34" charset="0"/>
              </a:rPr>
              <a:t>.</a:t>
            </a:r>
            <a:r>
              <a:rPr lang="nb-NO" sz="1800" dirty="0">
                <a:effectLst/>
                <a:latin typeface="Times New Roman" panose="02020603050405020304" pitchFamily="18" charset="0"/>
                <a:ea typeface="Calibri" panose="020F0502020204030204" pitchFamily="34" charset="0"/>
                <a:cs typeface="Arial" panose="020B0604020202020204" pitchFamily="34" charset="0"/>
              </a:rPr>
              <a:t> Du kan redigere informasjonen her på samme måte som du gjør med hovedinnholdet av studieplanen. For å gå tilbake til hovedplanen klikker du </a:t>
            </a:r>
            <a:r>
              <a:rPr lang="nb-NO" sz="1800">
                <a:effectLst/>
                <a:latin typeface="Times New Roman" panose="02020603050405020304" pitchFamily="18" charset="0"/>
                <a:ea typeface="Calibri" panose="020F0502020204030204" pitchFamily="34" charset="0"/>
                <a:cs typeface="Arial" panose="020B0604020202020204" pitchFamily="34" charset="0"/>
              </a:rPr>
              <a:t>på lenken i toppen (se pil).</a:t>
            </a:r>
            <a:endParaRPr lang="nb-NO" dirty="0"/>
          </a:p>
        </p:txBody>
      </p:sp>
      <p:sp>
        <p:nvSpPr>
          <p:cNvPr id="4" name="Plassholder for lysbildenummer 3"/>
          <p:cNvSpPr>
            <a:spLocks noGrp="1"/>
          </p:cNvSpPr>
          <p:nvPr>
            <p:ph type="sldNum" sz="quarter" idx="5"/>
          </p:nvPr>
        </p:nvSpPr>
        <p:spPr/>
        <p:txBody>
          <a:bodyPr/>
          <a:lstStyle/>
          <a:p>
            <a:fld id="{BFF44552-3489-4935-AED5-AD3871FD03FD}" type="slidenum">
              <a:rPr lang="en-US" smtClean="0"/>
              <a:t>29</a:t>
            </a:fld>
            <a:endParaRPr lang="en-US"/>
          </a:p>
        </p:txBody>
      </p:sp>
    </p:spTree>
    <p:extLst>
      <p:ext uri="{BB962C8B-B14F-4D97-AF65-F5344CB8AC3E}">
        <p14:creationId xmlns:p14="http://schemas.microsoft.com/office/powerpoint/2010/main" val="3581845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50000"/>
              </a:lnSpc>
              <a:spcAft>
                <a:spcPts val="800"/>
              </a:spcAft>
            </a:pPr>
            <a:r>
              <a:rPr lang="nb-NO" sz="1800" dirty="0">
                <a:effectLst/>
                <a:latin typeface="Times New Roman" panose="02020603050405020304" pitchFamily="18" charset="0"/>
                <a:ea typeface="Times New Roman" panose="02020603050405020304" pitchFamily="18" charset="0"/>
                <a:cs typeface="Arial" panose="020B0604020202020204" pitchFamily="34" charset="0"/>
              </a:rPr>
              <a:t>Studieprogramevaluering er en kontinuerlig prosess som foregår gjennom hele studieåret. Evalueringen ledes av studieprogramleder og programadministrator, og utføres i samarbeid med et studieprogramråd. Denne prosessen foregår hovedsakelig i Microsoft Teams</a:t>
            </a:r>
            <a:r>
              <a:rPr lang="nb-NO" sz="1800" dirty="0">
                <a:effectLst/>
                <a:latin typeface="Calibri" panose="020F0502020204030204" pitchFamily="34" charset="0"/>
                <a:ea typeface="Times New Roman" panose="02020603050405020304" pitchFamily="18" charset="0"/>
                <a:cs typeface="Arial" panose="020B0604020202020204" pitchFamily="34" charset="0"/>
              </a:rPr>
              <a:t>.</a:t>
            </a:r>
          </a:p>
          <a:p>
            <a:pPr>
              <a:lnSpc>
                <a:spcPct val="150000"/>
              </a:lnSpc>
              <a:spcAft>
                <a:spcPts val="800"/>
              </a:spcAft>
            </a:pP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spcAft>
                <a:spcPts val="800"/>
              </a:spcAft>
            </a:pPr>
            <a:r>
              <a:rPr lang="nb-NO" sz="1800" dirty="0">
                <a:effectLst/>
                <a:latin typeface="Times New Roman" panose="02020603050405020304" pitchFamily="18" charset="0"/>
                <a:ea typeface="Times New Roman" panose="02020603050405020304" pitchFamily="18" charset="0"/>
                <a:cs typeface="Arial" panose="020B0604020202020204" pitchFamily="34" charset="0"/>
              </a:rPr>
              <a:t>Evalueringen handler om å utvikle studieprogram systematisk, med mål om å øke studiets kvalitet. Denne evalueringen danner grunnlaget for den kommende studieplanrevisjonen.</a:t>
            </a:r>
          </a:p>
          <a:p>
            <a:pPr>
              <a:lnSpc>
                <a:spcPct val="150000"/>
              </a:lnSpc>
              <a:spcAft>
                <a:spcPts val="800"/>
              </a:spcAft>
            </a:pP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spcAft>
                <a:spcPts val="800"/>
              </a:spcAft>
            </a:pPr>
            <a:r>
              <a:rPr lang="nb-NO" sz="1800" dirty="0">
                <a:effectLst/>
                <a:latin typeface="Times New Roman" panose="02020603050405020304" pitchFamily="18" charset="0"/>
                <a:ea typeface="Calibri" panose="020F0502020204030204" pitchFamily="34" charset="0"/>
                <a:cs typeface="Arial" panose="020B0604020202020204" pitchFamily="34" charset="0"/>
              </a:rPr>
              <a:t>Denne delen av kurset bygger på wikien KASPER – Evaluere studieprogram</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b="1" dirty="0">
                <a:effectLst/>
                <a:latin typeface="Times New Roman" panose="02020603050405020304" pitchFamily="18" charset="0"/>
                <a:cs typeface="Arial" panose="020B0604020202020204" pitchFamily="34" charset="0"/>
              </a:rPr>
              <a:t>NB: </a:t>
            </a:r>
            <a:r>
              <a:rPr lang="nb-NO" sz="1800" dirty="0">
                <a:effectLst/>
                <a:latin typeface="Times New Roman" panose="02020603050405020304" pitchFamily="18" charset="0"/>
                <a:cs typeface="Arial" panose="020B0604020202020204" pitchFamily="34" charset="0"/>
              </a:rPr>
              <a:t>Evaluering i Teams vil i nær fremtid utgå. </a:t>
            </a:r>
            <a:r>
              <a:rPr lang="nb-NO" sz="1200" dirty="0">
                <a:effectLst/>
                <a:latin typeface="Times New Roman" panose="02020603050405020304" pitchFamily="18" charset="0"/>
                <a:cs typeface="Arial" panose="020B0604020202020204" pitchFamily="34" charset="0"/>
              </a:rPr>
              <a:t>Prosessen skal ikke endres nevneverdig, men flyttes til nettleseren sammen med resten av KASPER-funksjonene. Skjermbildene i denne presentasjonen vil bli oppdatert så fort som mulig etter flyttingen har funnet sted.</a:t>
            </a:r>
            <a:endParaRPr lang="nb-NO" dirty="0"/>
          </a:p>
          <a:p>
            <a:endParaRPr lang="nb-NO" dirty="0"/>
          </a:p>
        </p:txBody>
      </p:sp>
      <p:sp>
        <p:nvSpPr>
          <p:cNvPr id="4" name="Plassholder for lysbildenummer 3"/>
          <p:cNvSpPr>
            <a:spLocks noGrp="1"/>
          </p:cNvSpPr>
          <p:nvPr>
            <p:ph type="sldNum" sz="quarter" idx="5"/>
          </p:nvPr>
        </p:nvSpPr>
        <p:spPr/>
        <p:txBody>
          <a:bodyPr/>
          <a:lstStyle/>
          <a:p>
            <a:fld id="{BFF44552-3489-4935-AED5-AD3871FD03FD}" type="slidenum">
              <a:rPr lang="en-US" smtClean="0"/>
              <a:t>3</a:t>
            </a:fld>
            <a:endParaRPr lang="en-US"/>
          </a:p>
        </p:txBody>
      </p:sp>
    </p:spTree>
    <p:extLst>
      <p:ext uri="{BB962C8B-B14F-4D97-AF65-F5344CB8AC3E}">
        <p14:creationId xmlns:p14="http://schemas.microsoft.com/office/powerpoint/2010/main" val="21462321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50000"/>
              </a:lnSpc>
              <a:spcAft>
                <a:spcPts val="800"/>
              </a:spcAft>
            </a:pPr>
            <a:r>
              <a:rPr lang="nb-NO" sz="1800" noProof="0" dirty="0">
                <a:effectLst/>
                <a:latin typeface="Times New Roman" panose="02020603050405020304" pitchFamily="18" charset="0"/>
                <a:ea typeface="Calibri" panose="020F0502020204030204" pitchFamily="34" charset="0"/>
                <a:cs typeface="Arial" panose="020B0604020202020204" pitchFamily="34" charset="0"/>
              </a:rPr>
              <a:t>Innholdstekstene utgjør det som blir publisert og vises på NTNU sine nettsider om studieprogrammet. Man kan se de ulike innholdstekstene ved å klikke på det aktuelle nedtrekksfeltet. Trykk deretter på «Rediger», og et redigeringsvindu vil dukke opp.</a:t>
            </a:r>
            <a:endParaRPr lang="nb-NO" noProof="0" dirty="0"/>
          </a:p>
        </p:txBody>
      </p:sp>
      <p:sp>
        <p:nvSpPr>
          <p:cNvPr id="4" name="Plassholder for lysbildenummer 3"/>
          <p:cNvSpPr>
            <a:spLocks noGrp="1"/>
          </p:cNvSpPr>
          <p:nvPr>
            <p:ph type="sldNum" sz="quarter" idx="5"/>
          </p:nvPr>
        </p:nvSpPr>
        <p:spPr/>
        <p:txBody>
          <a:bodyPr/>
          <a:lstStyle/>
          <a:p>
            <a:fld id="{BFF44552-3489-4935-AED5-AD3871FD03FD}" type="slidenum">
              <a:rPr lang="en-US" smtClean="0"/>
              <a:t>30</a:t>
            </a:fld>
            <a:endParaRPr lang="en-US"/>
          </a:p>
        </p:txBody>
      </p:sp>
    </p:spTree>
    <p:extLst>
      <p:ext uri="{BB962C8B-B14F-4D97-AF65-F5344CB8AC3E}">
        <p14:creationId xmlns:p14="http://schemas.microsoft.com/office/powerpoint/2010/main" val="5724328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50000"/>
              </a:lnSpc>
              <a:spcAft>
                <a:spcPts val="800"/>
              </a:spcAft>
            </a:pPr>
            <a:r>
              <a:rPr lang="nb-NO" sz="1200" noProof="0" dirty="0">
                <a:effectLst/>
                <a:latin typeface="Times New Roman" panose="02020603050405020304" pitchFamily="18" charset="0"/>
                <a:ea typeface="Calibri" panose="020F0502020204030204" pitchFamily="34" charset="0"/>
                <a:cs typeface="Arial" panose="020B0604020202020204" pitchFamily="34" charset="0"/>
              </a:rPr>
              <a:t>Slik ser arbeidsflaten for tekstredigering ut. Denne er utformet ca. likt for alle innholdstekstene, med noen små forskjeller vi vil gå gjennom. Venstresiden av vinduet brukes for å skrive ny, eller redigere gammel tekst. Verktøylinjen i toppen av tekstfeltene har ulike formateringsmuligheter (1). </a:t>
            </a:r>
          </a:p>
          <a:p>
            <a:pPr>
              <a:lnSpc>
                <a:spcPct val="150000"/>
              </a:lnSpc>
              <a:spcAft>
                <a:spcPts val="800"/>
              </a:spcAft>
            </a:pPr>
            <a:endParaRPr lang="nb-NO" sz="1200" noProof="0" dirty="0">
              <a:effectLst/>
              <a:latin typeface="Times New Roman" panose="02020603050405020304" pitchFamily="18" charset="0"/>
              <a:ea typeface="Calibri" panose="020F0502020204030204" pitchFamily="34" charset="0"/>
              <a:cs typeface="Arial" panose="020B0604020202020204" pitchFamily="34" charset="0"/>
            </a:endParaRPr>
          </a:p>
          <a:p>
            <a:pPr>
              <a:lnSpc>
                <a:spcPct val="150000"/>
              </a:lnSpc>
              <a:spcAft>
                <a:spcPts val="800"/>
              </a:spcAft>
            </a:pPr>
            <a:r>
              <a:rPr lang="nb-NO" sz="1200" noProof="0" dirty="0">
                <a:effectLst/>
                <a:latin typeface="Times New Roman" panose="02020603050405020304" pitchFamily="18" charset="0"/>
                <a:ea typeface="Calibri" panose="020F0502020204030204" pitchFamily="34" charset="0"/>
                <a:cs typeface="Arial" panose="020B0604020202020204" pitchFamily="34" charset="0"/>
              </a:rPr>
              <a:t>For de fleste innholdstekstene vil det til høyre være to faner (2). «Informasjon» består av veiledende tekst som kan hjelpe deg i redigeringsarbeidet. Denne er hentet fra retningslinjene for utforming av studieprogram ved NTNU (Studieplanveilederen).  </a:t>
            </a:r>
          </a:p>
          <a:p>
            <a:pPr>
              <a:lnSpc>
                <a:spcPct val="150000"/>
              </a:lnSpc>
              <a:spcAft>
                <a:spcPts val="800"/>
              </a:spcAft>
            </a:pPr>
            <a:endParaRPr lang="nb-NO" sz="1200" noProof="0" dirty="0">
              <a:effectLst/>
              <a:latin typeface="Times New Roman" panose="02020603050405020304" pitchFamily="18" charset="0"/>
              <a:ea typeface="Calibri" panose="020F0502020204030204" pitchFamily="34" charset="0"/>
              <a:cs typeface="Arial" panose="020B0604020202020204" pitchFamily="34" charset="0"/>
            </a:endParaRPr>
          </a:p>
          <a:p>
            <a:pPr>
              <a:lnSpc>
                <a:spcPct val="150000"/>
              </a:lnSpc>
              <a:spcAft>
                <a:spcPts val="800"/>
              </a:spcAft>
            </a:pPr>
            <a:r>
              <a:rPr lang="nb-NO" sz="1200" noProof="0" dirty="0">
                <a:effectLst/>
                <a:latin typeface="Times New Roman" panose="02020603050405020304" pitchFamily="18" charset="0"/>
                <a:ea typeface="Calibri" panose="020F0502020204030204" pitchFamily="34" charset="0"/>
                <a:cs typeface="Arial" panose="020B0604020202020204" pitchFamily="34" charset="0"/>
              </a:rPr>
              <a:t>«Historisk tekst» er en endringslogg som viser hvordan teksten har blitt redigert siden sist. Ny tekst som er skrevet og lagret vil være markert med grønn farge her. Tekst som er fjernet vil markeres med rød farge og gjennomstreking.</a:t>
            </a:r>
          </a:p>
          <a:p>
            <a:pPr>
              <a:lnSpc>
                <a:spcPct val="150000"/>
              </a:lnSpc>
              <a:spcAft>
                <a:spcPts val="800"/>
              </a:spcAft>
            </a:pPr>
            <a:endParaRPr lang="nb-NO" sz="1200" noProof="0" dirty="0">
              <a:effectLst/>
              <a:latin typeface="Times New Roman" panose="02020603050405020304" pitchFamily="18" charset="0"/>
              <a:ea typeface="Calibri" panose="020F0502020204030204" pitchFamily="34" charset="0"/>
              <a:cs typeface="Arial" panose="020B0604020202020204" pitchFamily="34" charset="0"/>
            </a:endParaRPr>
          </a:p>
          <a:p>
            <a:pPr>
              <a:lnSpc>
                <a:spcPct val="150000"/>
              </a:lnSpc>
              <a:spcAft>
                <a:spcPts val="800"/>
              </a:spcAft>
            </a:pPr>
            <a:r>
              <a:rPr lang="nb-NO" sz="1200" noProof="0" dirty="0">
                <a:effectLst/>
                <a:latin typeface="Times New Roman" panose="02020603050405020304" pitchFamily="18" charset="0"/>
                <a:ea typeface="Calibri" panose="020F0502020204030204" pitchFamily="34" charset="0"/>
                <a:cs typeface="Arial" panose="020B0604020202020204" pitchFamily="34" charset="0"/>
              </a:rPr>
              <a:t>Nederst til venstre i vinduet vil du se et valg for «Vesentlig endring» (3). Skru den av dersom du gjør endringer som ikke er vesentlige (dvs. endringer som er rent redaksjonelle, f.eks. retting av grammatikk etc.). </a:t>
            </a:r>
          </a:p>
          <a:p>
            <a:pPr>
              <a:lnSpc>
                <a:spcPct val="150000"/>
              </a:lnSpc>
              <a:spcAft>
                <a:spcPts val="800"/>
              </a:spcAft>
            </a:pPr>
            <a:endParaRPr lang="nb-NO" sz="1200" noProof="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spcAft>
                <a:spcPts val="800"/>
              </a:spcAft>
            </a:pPr>
            <a:r>
              <a:rPr lang="nb-NO" sz="1200" noProof="0" dirty="0">
                <a:effectLst/>
                <a:latin typeface="Times New Roman" panose="02020603050405020304" pitchFamily="18" charset="0"/>
                <a:ea typeface="Calibri" panose="020F0502020204030204" pitchFamily="34" charset="0"/>
                <a:cs typeface="Arial" panose="020B0604020202020204" pitchFamily="34" charset="0"/>
              </a:rPr>
              <a:t>Når du skal lagre noe du har gjort trykker du på «Lagre» eller «Lagre og lukk» (4). Hvis du lagrer vesentlige endringer vil du bli bedt om å skrive en oppsummering av endringene, og eventuelt knytte de til en oppgave. Vi skal komme tilbake til dette i mer detaljer om litt.</a:t>
            </a:r>
          </a:p>
          <a:p>
            <a:pPr>
              <a:lnSpc>
                <a:spcPct val="150000"/>
              </a:lnSpc>
              <a:spcAft>
                <a:spcPts val="800"/>
              </a:spcAft>
            </a:pPr>
            <a:endParaRPr lang="nb-NO" sz="1200" noProof="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spcAft>
                <a:spcPts val="800"/>
              </a:spcAft>
            </a:pPr>
            <a:r>
              <a:rPr lang="nb-NO" sz="1200" noProof="0" dirty="0">
                <a:effectLst/>
                <a:latin typeface="Calibri" panose="020F0502020204030204" pitchFamily="34" charset="0"/>
                <a:ea typeface="Calibri" panose="020F0502020204030204" pitchFamily="34" charset="0"/>
                <a:cs typeface="Arial" panose="020B0604020202020204" pitchFamily="34" charset="0"/>
              </a:rPr>
              <a:t>Denne arbeidsflaten ser litt annerledes ut for innholdsteksten «Læringsutbyttebeskrivelser», så det skal vi nå kikke kjapt på i egen slide.</a:t>
            </a:r>
          </a:p>
          <a:p>
            <a:endParaRPr lang="nn-NO" dirty="0"/>
          </a:p>
        </p:txBody>
      </p:sp>
      <p:sp>
        <p:nvSpPr>
          <p:cNvPr id="4" name="Plassholder for lysbildenummer 3"/>
          <p:cNvSpPr>
            <a:spLocks noGrp="1"/>
          </p:cNvSpPr>
          <p:nvPr>
            <p:ph type="sldNum" sz="quarter" idx="5"/>
          </p:nvPr>
        </p:nvSpPr>
        <p:spPr/>
        <p:txBody>
          <a:bodyPr/>
          <a:lstStyle/>
          <a:p>
            <a:fld id="{BFF44552-3489-4935-AED5-AD3871FD03FD}" type="slidenum">
              <a:rPr lang="en-US" smtClean="0"/>
              <a:t>31</a:t>
            </a:fld>
            <a:endParaRPr lang="en-US"/>
          </a:p>
        </p:txBody>
      </p:sp>
    </p:spTree>
    <p:extLst>
      <p:ext uri="{BB962C8B-B14F-4D97-AF65-F5344CB8AC3E}">
        <p14:creationId xmlns:p14="http://schemas.microsoft.com/office/powerpoint/2010/main" val="16814263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Ved redigering av «Læringsutbyttebeskrivelser» får du opp  to andre faner i tillegg til den historiske teksten, som skal være til hjelp i arbeidet med denne innholdsteksten.</a:t>
            </a:r>
            <a:br>
              <a:rPr lang="nb-NO" dirty="0"/>
            </a:br>
            <a:endParaRPr lang="nb-NO" dirty="0"/>
          </a:p>
          <a:p>
            <a:r>
              <a:rPr lang="nb-NO" dirty="0"/>
              <a:t>«Emneliste» (1) lar deg se på læringsutbyttebeskrivelsene fra forrige studieår, for alle emner i planen. </a:t>
            </a:r>
            <a:r>
              <a:rPr lang="nb-NO" b="1" dirty="0"/>
              <a:t>NB:</a:t>
            </a:r>
            <a:r>
              <a:rPr lang="nb-NO" dirty="0"/>
              <a:t> Emnene og tekstene i denne visningen blir ikke automatisk oppdatert dersom det blir gjort endringer i </a:t>
            </a:r>
            <a:r>
              <a:rPr lang="nb-NO" dirty="0" err="1"/>
              <a:t>EpN</a:t>
            </a:r>
            <a:r>
              <a:rPr lang="nb-NO" dirty="0"/>
              <a:t> undervegs i revisjonen.</a:t>
            </a:r>
          </a:p>
          <a:p>
            <a:r>
              <a:rPr lang="nb-NO" dirty="0"/>
              <a:t>I «Veileder»-fanen (2) finner du en tekst hentet fra Det nasjonale kvalifikasjonsrammeverket for livslang læring (NKR), som definerer hva som inngår i begrepet «læringsutbytte».</a:t>
            </a:r>
          </a:p>
          <a:p>
            <a:endParaRPr lang="nn-NO" dirty="0"/>
          </a:p>
        </p:txBody>
      </p:sp>
      <p:sp>
        <p:nvSpPr>
          <p:cNvPr id="4" name="Plassholder for lysbildenummer 3"/>
          <p:cNvSpPr>
            <a:spLocks noGrp="1"/>
          </p:cNvSpPr>
          <p:nvPr>
            <p:ph type="sldNum" sz="quarter" idx="5"/>
          </p:nvPr>
        </p:nvSpPr>
        <p:spPr/>
        <p:txBody>
          <a:bodyPr/>
          <a:lstStyle/>
          <a:p>
            <a:fld id="{BFF44552-3489-4935-AED5-AD3871FD03FD}" type="slidenum">
              <a:rPr lang="en-US" smtClean="0"/>
              <a:t>32</a:t>
            </a:fld>
            <a:endParaRPr lang="en-US"/>
          </a:p>
        </p:txBody>
      </p:sp>
    </p:spTree>
    <p:extLst>
      <p:ext uri="{BB962C8B-B14F-4D97-AF65-F5344CB8AC3E}">
        <p14:creationId xmlns:p14="http://schemas.microsoft.com/office/powerpoint/2010/main" val="8045232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0" i="0" dirty="0">
                <a:solidFill>
                  <a:srgbClr val="272833"/>
                </a:solidFill>
                <a:effectLst/>
                <a:latin typeface="Open Sans" panose="020B0606030504020204" pitchFamily="34" charset="0"/>
              </a:rPr>
              <a:t>I nedtrekksfeltet «Vedtaksprosess» vil det stå om studieplanen skal vedtas </a:t>
            </a:r>
            <a:r>
              <a:rPr lang="nb-NO" sz="2400" b="0" i="0" u="none" strike="noStrike" dirty="0">
                <a:solidFill>
                  <a:srgbClr val="0B5FFF"/>
                </a:solidFill>
                <a:effectLst/>
                <a:latin typeface="Open Sans" panose="020B0606030504020204" pitchFamily="34" charset="0"/>
              </a:rPr>
              <a:t>i ePhorte eller KASPER.</a:t>
            </a:r>
            <a:r>
              <a:rPr lang="nb-NO" b="0" i="0" dirty="0">
                <a:solidFill>
                  <a:srgbClr val="272833"/>
                </a:solidFill>
                <a:effectLst/>
                <a:latin typeface="Open Sans" panose="020B0606030504020204" pitchFamily="34" charset="0"/>
              </a:rPr>
              <a:t> Her kommer også studieprogramleder- og fakultetets oppsummering av anbefalte endringer i planen, samt kommentarer til den vedtatte studieplanen, etter hvert som disse blir skrevet.</a:t>
            </a:r>
          </a:p>
          <a:p>
            <a:endParaRPr lang="nn-NO" dirty="0"/>
          </a:p>
        </p:txBody>
      </p:sp>
      <p:sp>
        <p:nvSpPr>
          <p:cNvPr id="4" name="Plassholder for lysbildenummer 3"/>
          <p:cNvSpPr>
            <a:spLocks noGrp="1"/>
          </p:cNvSpPr>
          <p:nvPr>
            <p:ph type="sldNum" sz="quarter" idx="5"/>
          </p:nvPr>
        </p:nvSpPr>
        <p:spPr/>
        <p:txBody>
          <a:bodyPr/>
          <a:lstStyle/>
          <a:p>
            <a:fld id="{BFF44552-3489-4935-AED5-AD3871FD03FD}" type="slidenum">
              <a:rPr lang="en-US" smtClean="0"/>
              <a:t>33</a:t>
            </a:fld>
            <a:endParaRPr lang="en-US"/>
          </a:p>
        </p:txBody>
      </p:sp>
    </p:spTree>
    <p:extLst>
      <p:ext uri="{BB962C8B-B14F-4D97-AF65-F5344CB8AC3E}">
        <p14:creationId xmlns:p14="http://schemas.microsoft.com/office/powerpoint/2010/main" val="38633998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dirty="0">
                <a:effectLst/>
                <a:latin typeface="Times New Roman" panose="02020603050405020304" pitchFamily="18" charset="0"/>
                <a:ea typeface="Times New Roman" panose="02020603050405020304" pitchFamily="18" charset="0"/>
                <a:cs typeface="Arial" panose="020B0604020202020204" pitchFamily="34" charset="0"/>
              </a:rPr>
              <a:t>Du kan bruke denne funksjonen til å generere et sammenhengende dokument av studieplanen, som kan lastes ned eller skrive ut.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dirty="0">
                <a:effectLst/>
                <a:latin typeface="Times New Roman" panose="02020603050405020304" pitchFamily="18" charset="0"/>
                <a:ea typeface="Times New Roman" panose="02020603050405020304" pitchFamily="18" charset="0"/>
                <a:cs typeface="Arial" panose="020B0604020202020204" pitchFamily="34" charset="0"/>
              </a:rPr>
              <a:t>Når du trykker på «Last ned» (1) får du opp en meny med alternativer for hvilken mal, innhold og versjon dokumentet skal inneholde. Når du har valgt det som passer deg trykker du på «Start utskrift» (2). Et sammenhengende dokument over studieplanen blir da generert, og kan lastes ned.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800" dirty="0">
              <a:effectLst/>
              <a:latin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dirty="0">
                <a:effectLst/>
                <a:latin typeface="Times New Roman" panose="02020603050405020304" pitchFamily="18" charset="0"/>
                <a:cs typeface="Arial" panose="020B0604020202020204" pitchFamily="34" charset="0"/>
              </a:rPr>
              <a:t>Når du velger versjonen med endringer, får du med et felt som oppsummerer de vesentlige endringene som er gjort i planen, og endringer gjort i studiets oppbygning vil være fargekodet.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Slide Number Placeholder 3"/>
          <p:cNvSpPr>
            <a:spLocks noGrp="1"/>
          </p:cNvSpPr>
          <p:nvPr>
            <p:ph type="sldNum" sz="quarter" idx="5"/>
          </p:nvPr>
        </p:nvSpPr>
        <p:spPr/>
        <p:txBody>
          <a:bodyPr/>
          <a:lstStyle/>
          <a:p>
            <a:fld id="{BFF44552-3489-4935-AED5-AD3871FD03FD}" type="slidenum">
              <a:rPr lang="en-US" smtClean="0"/>
              <a:t>34</a:t>
            </a:fld>
            <a:endParaRPr lang="en-US"/>
          </a:p>
        </p:txBody>
      </p:sp>
    </p:spTree>
    <p:extLst>
      <p:ext uri="{BB962C8B-B14F-4D97-AF65-F5344CB8AC3E}">
        <p14:creationId xmlns:p14="http://schemas.microsoft.com/office/powerpoint/2010/main" val="16214073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noProof="0" dirty="0"/>
              <a:t>Denne knappen er bare synlig for studieprogramleder og programadministrator.</a:t>
            </a:r>
          </a:p>
          <a:p>
            <a:endParaRPr lang="nb-NO" noProof="0" dirty="0"/>
          </a:p>
          <a:p>
            <a:r>
              <a:rPr lang="nb-NO" noProof="0" dirty="0"/>
              <a:t>Bidragsytere er en fellesbetegnelse for alle faglige ressurser som bidrar i revisjonsprosessen. Dette kan være forelesere, emneansvarlige, osv.. </a:t>
            </a:r>
          </a:p>
          <a:p>
            <a:r>
              <a:rPr lang="nb-NO" noProof="0" dirty="0"/>
              <a:t>For å legge til en person klikker du på «Legg til bidragsytere». I vinduet som dukker opp kan du søke etter personer ved navn eller </a:t>
            </a:r>
            <a:r>
              <a:rPr lang="nb-NO" noProof="0" dirty="0" err="1"/>
              <a:t>ntnu</a:t>
            </a:r>
            <a:r>
              <a:rPr lang="nb-NO" noProof="0" dirty="0"/>
              <a:t>-bruker. Når du har funnet alle de rette personene klikker du «Lagre». </a:t>
            </a:r>
          </a:p>
          <a:p>
            <a:endParaRPr lang="nb-NO" noProof="0" dirty="0"/>
          </a:p>
          <a:p>
            <a:r>
              <a:rPr lang="nb-NO" noProof="0" dirty="0"/>
              <a:t>NB: De du legger til slik vil bare bli stående som bidragsyter for inneværende revisjon. Dersom du ønsker å legge til en fast bidragsyter over flere studieår, kan du be fakultetsadministrator legge de til i den </a:t>
            </a:r>
            <a:r>
              <a:rPr lang="nb-NO" noProof="0"/>
              <a:t>administrative klargjøringa i KASPER.</a:t>
            </a:r>
            <a:endParaRPr lang="nb-NO" noProof="0" dirty="0"/>
          </a:p>
        </p:txBody>
      </p:sp>
      <p:sp>
        <p:nvSpPr>
          <p:cNvPr id="4" name="Plassholder for lysbildenummer 3"/>
          <p:cNvSpPr>
            <a:spLocks noGrp="1"/>
          </p:cNvSpPr>
          <p:nvPr>
            <p:ph type="sldNum" sz="quarter" idx="5"/>
          </p:nvPr>
        </p:nvSpPr>
        <p:spPr/>
        <p:txBody>
          <a:bodyPr/>
          <a:lstStyle/>
          <a:p>
            <a:fld id="{BFF44552-3489-4935-AED5-AD3871FD03FD}" type="slidenum">
              <a:rPr lang="en-US" smtClean="0"/>
              <a:t>35</a:t>
            </a:fld>
            <a:endParaRPr lang="en-US"/>
          </a:p>
        </p:txBody>
      </p:sp>
    </p:spTree>
    <p:extLst>
      <p:ext uri="{BB962C8B-B14F-4D97-AF65-F5344CB8AC3E}">
        <p14:creationId xmlns:p14="http://schemas.microsoft.com/office/powerpoint/2010/main" val="17039673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0" i="0" dirty="0">
                <a:solidFill>
                  <a:srgbClr val="272833"/>
                </a:solidFill>
                <a:effectLst/>
                <a:latin typeface="Open Sans" panose="020B0606030504020204" pitchFamily="34" charset="0"/>
              </a:rPr>
              <a:t>I redigeringen av innholdstekster skiller vi i KASPER mellom rent redaksjonelle endringer (retting av skrivefeil, omstrukturering av tekst uten endring av innhold, e.l.), og det vi kaller «Vesentlige endringer». Det siste er endringer som er betydelige nok til at de bør loggføres i systemet.</a:t>
            </a:r>
            <a:endParaRPr lang="nb-NO" dirty="0"/>
          </a:p>
          <a:p>
            <a:endParaRPr lang="nb-NO" dirty="0"/>
          </a:p>
          <a:p>
            <a:r>
              <a:rPr lang="nb-NO" b="0" i="0" dirty="0">
                <a:solidFill>
                  <a:srgbClr val="272833"/>
                </a:solidFill>
                <a:effectLst/>
                <a:latin typeface="Open Sans" panose="020B0606030504020204" pitchFamily="34" charset="0"/>
              </a:rPr>
              <a:t>Standardinnstillingen er at all redigering man gjør er vesentlig. Dersom dette ikke stemmer for redigeringen du holder på med, klikker du på bryteren nederst til venstre i redigeringsvinduet (1). Når du er ferdig trykker du «Lagre og lukk» (2).</a:t>
            </a:r>
            <a:endParaRPr lang="nb-NO" dirty="0"/>
          </a:p>
        </p:txBody>
      </p:sp>
      <p:sp>
        <p:nvSpPr>
          <p:cNvPr id="4" name="Plassholder for lysbildenummer 3"/>
          <p:cNvSpPr>
            <a:spLocks noGrp="1"/>
          </p:cNvSpPr>
          <p:nvPr>
            <p:ph type="sldNum" sz="quarter" idx="5"/>
          </p:nvPr>
        </p:nvSpPr>
        <p:spPr/>
        <p:txBody>
          <a:bodyPr/>
          <a:lstStyle/>
          <a:p>
            <a:fld id="{BFF44552-3489-4935-AED5-AD3871FD03FD}" type="slidenum">
              <a:rPr lang="en-US" smtClean="0"/>
              <a:t>36</a:t>
            </a:fld>
            <a:endParaRPr lang="en-US"/>
          </a:p>
        </p:txBody>
      </p:sp>
    </p:spTree>
    <p:extLst>
      <p:ext uri="{BB962C8B-B14F-4D97-AF65-F5344CB8AC3E}">
        <p14:creationId xmlns:p14="http://schemas.microsoft.com/office/powerpoint/2010/main" val="3961127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nb-NO" b="0" i="0" dirty="0">
                <a:solidFill>
                  <a:srgbClr val="272833"/>
                </a:solidFill>
                <a:effectLst/>
                <a:latin typeface="Open Sans" panose="020B0606030504020204" pitchFamily="34" charset="0"/>
              </a:rPr>
              <a:t>Når du redigerer innholdstekster og lagrer en vesentlig endring, dukker det opp en dialogboks som ber deg om to ting. </a:t>
            </a:r>
          </a:p>
          <a:p>
            <a:pPr algn="l"/>
            <a:endParaRPr lang="nb-NO" b="0" i="0" dirty="0">
              <a:solidFill>
                <a:srgbClr val="272833"/>
              </a:solidFill>
              <a:effectLst/>
              <a:latin typeface="Open Sans" panose="020B0606030504020204" pitchFamily="34" charset="0"/>
            </a:endParaRPr>
          </a:p>
          <a:p>
            <a:pPr algn="l"/>
            <a:r>
              <a:rPr lang="nb-NO" b="0" i="0" dirty="0">
                <a:solidFill>
                  <a:srgbClr val="272833"/>
                </a:solidFill>
                <a:effectLst/>
                <a:latin typeface="Open Sans" panose="020B0606030504020204" pitchFamily="34" charset="0"/>
              </a:rPr>
              <a:t>Først å skrive en oppsummerende beskrivelse av endringen (1). </a:t>
            </a:r>
          </a:p>
          <a:p>
            <a:pPr algn="l"/>
            <a:endParaRPr lang="nb-NO" b="0" i="0" dirty="0">
              <a:solidFill>
                <a:srgbClr val="272833"/>
              </a:solidFill>
              <a:effectLst/>
              <a:latin typeface="Open Sans" panose="020B0606030504020204" pitchFamily="34" charset="0"/>
            </a:endParaRPr>
          </a:p>
          <a:p>
            <a:pPr algn="l"/>
            <a:r>
              <a:rPr lang="nb-NO" b="0" i="0" dirty="0">
                <a:solidFill>
                  <a:srgbClr val="272833"/>
                </a:solidFill>
                <a:effectLst/>
                <a:latin typeface="Open Sans" panose="020B0606030504020204" pitchFamily="34" charset="0"/>
              </a:rPr>
              <a:t>Videre kan du velge å knytte den til en eller flere eksisterende oppgaver (2). Formålet med dette er å kunne spore endringer som blir gjort tilbake til forslag lagt fram i evaluerings- og revideringsprosessen. </a:t>
            </a:r>
          </a:p>
          <a:p>
            <a:pPr algn="l"/>
            <a:endParaRPr lang="nb-NO" b="0" i="0" dirty="0">
              <a:solidFill>
                <a:srgbClr val="272833"/>
              </a:solidFill>
              <a:effectLst/>
              <a:latin typeface="Open Sans" panose="020B0606030504020204" pitchFamily="34" charset="0"/>
            </a:endParaRPr>
          </a:p>
          <a:p>
            <a:pPr algn="l"/>
            <a:r>
              <a:rPr lang="nb-NO" b="0" i="0" dirty="0">
                <a:solidFill>
                  <a:srgbClr val="272833"/>
                </a:solidFill>
                <a:effectLst/>
                <a:latin typeface="Open Sans" panose="020B0606030504020204" pitchFamily="34" charset="0"/>
              </a:rPr>
              <a:t>Når du er ferdig trykker du på «Lagre og lukk» (3).</a:t>
            </a:r>
          </a:p>
          <a:p>
            <a:pPr algn="l"/>
            <a:endParaRPr lang="nb-NO" b="0" i="0" dirty="0">
              <a:solidFill>
                <a:srgbClr val="272833"/>
              </a:solidFill>
              <a:effectLst/>
              <a:latin typeface="Open Sans" panose="020B0606030504020204" pitchFamily="34" charset="0"/>
            </a:endParaRPr>
          </a:p>
          <a:p>
            <a:endParaRPr lang="nn-NO" dirty="0"/>
          </a:p>
        </p:txBody>
      </p:sp>
      <p:sp>
        <p:nvSpPr>
          <p:cNvPr id="4" name="Plassholder for lysbildenummer 3"/>
          <p:cNvSpPr>
            <a:spLocks noGrp="1"/>
          </p:cNvSpPr>
          <p:nvPr>
            <p:ph type="sldNum" sz="quarter" idx="5"/>
          </p:nvPr>
        </p:nvSpPr>
        <p:spPr/>
        <p:txBody>
          <a:bodyPr/>
          <a:lstStyle/>
          <a:p>
            <a:fld id="{BFF44552-3489-4935-AED5-AD3871FD03FD}" type="slidenum">
              <a:rPr lang="en-US" smtClean="0"/>
              <a:t>37</a:t>
            </a:fld>
            <a:endParaRPr lang="en-US"/>
          </a:p>
        </p:txBody>
      </p:sp>
    </p:spTree>
    <p:extLst>
      <p:ext uri="{BB962C8B-B14F-4D97-AF65-F5344CB8AC3E}">
        <p14:creationId xmlns:p14="http://schemas.microsoft.com/office/powerpoint/2010/main" val="31583285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nb-NO" b="0" i="0" dirty="0">
                <a:solidFill>
                  <a:srgbClr val="272833"/>
                </a:solidFill>
                <a:effectLst/>
                <a:latin typeface="Open Sans" panose="020B0606030504020204" pitchFamily="34" charset="0"/>
              </a:rPr>
              <a:t>Alle de vesentlige endringer vil bli listet opp i seksjonen under innholdstekstene. Disse blir listet med «Endring med kommentar», «Dato», «Registrert av», samt en slettefunksjon (søppelbøtte) som vil fjerne endringen fra listevisningen.</a:t>
            </a:r>
          </a:p>
          <a:p>
            <a:pPr algn="l"/>
            <a:endParaRPr lang="nb-NO" b="0" i="0" dirty="0">
              <a:solidFill>
                <a:srgbClr val="272833"/>
              </a:solidFill>
              <a:effectLst/>
              <a:latin typeface="Open Sans" panose="020B0606030504020204" pitchFamily="34" charset="0"/>
            </a:endParaRPr>
          </a:p>
          <a:p>
            <a:pPr algn="l"/>
            <a:r>
              <a:rPr lang="nb-NO" b="0" i="0" dirty="0">
                <a:solidFill>
                  <a:srgbClr val="272833"/>
                </a:solidFill>
                <a:effectLst/>
                <a:latin typeface="Open Sans" panose="020B0606030504020204" pitchFamily="34" charset="0"/>
              </a:rPr>
              <a:t>Under «Endring med kommentar» står det hvilken innholdstekst endringen er gjort under (se pil), og den oppsummerende beskrivelsen du la inn. </a:t>
            </a:r>
          </a:p>
          <a:p>
            <a:br>
              <a:rPr lang="nb-NO" dirty="0"/>
            </a:br>
            <a:endParaRPr lang="en-US" dirty="0">
              <a:cs typeface="Calibri"/>
            </a:endParaRPr>
          </a:p>
        </p:txBody>
      </p:sp>
      <p:sp>
        <p:nvSpPr>
          <p:cNvPr id="4" name="Slide Number Placeholder 3"/>
          <p:cNvSpPr>
            <a:spLocks noGrp="1"/>
          </p:cNvSpPr>
          <p:nvPr>
            <p:ph type="sldNum" sz="quarter" idx="5"/>
          </p:nvPr>
        </p:nvSpPr>
        <p:spPr/>
        <p:txBody>
          <a:bodyPr/>
          <a:lstStyle/>
          <a:p>
            <a:fld id="{BFF44552-3489-4935-AED5-AD3871FD03FD}" type="slidenum">
              <a:rPr lang="en-US"/>
              <a:t>38</a:t>
            </a:fld>
            <a:endParaRPr lang="en-US"/>
          </a:p>
        </p:txBody>
      </p:sp>
    </p:spTree>
    <p:extLst>
      <p:ext uri="{BB962C8B-B14F-4D97-AF65-F5344CB8AC3E}">
        <p14:creationId xmlns:p14="http://schemas.microsoft.com/office/powerpoint/2010/main" val="22346844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noProof="0" dirty="0">
                <a:cs typeface="Calibri"/>
              </a:rPr>
              <a:t>Oppgaver kan som nevnt tidligere være beskjeder, gjøremål, etc., som foreslår endringer, fokusområder, e.l. til studieplanrevisjonen. I denne listen vil du finne oppgavene som ble foreslått og akseptert under siste studieprogramevaluering. Du vil også kunne legge til nye oppgaver, eller gjøre endringer i detaljene til gamle. </a:t>
            </a:r>
          </a:p>
          <a:p>
            <a:endParaRPr lang="nb-NO" noProof="0" dirty="0">
              <a:cs typeface="Calibri"/>
            </a:endParaRPr>
          </a:p>
          <a:p>
            <a:r>
              <a:rPr lang="nb-NO" noProof="0" dirty="0">
                <a:cs typeface="Calibri"/>
              </a:rPr>
              <a:t>Du trykker «+Ny» (1) for å legge til nye oppgaver.</a:t>
            </a:r>
          </a:p>
          <a:p>
            <a:r>
              <a:rPr lang="nb-NO" noProof="0" dirty="0">
                <a:cs typeface="Calibri"/>
              </a:rPr>
              <a:t>Viss du velger en eksisterende oppgave vil flere knapper bli synlige i verktøylinjen. Klikk «Detaljer» (2) for å endre innholdet til oppgaven. Klikk «Fullfør» (3) for å registrere at en oppgave har blitt fullført. Da vil endre status og bli gjennomstrøket. </a:t>
            </a:r>
          </a:p>
          <a:p>
            <a:endParaRPr lang="nb-NO" noProof="0" dirty="0">
              <a:cs typeface="Calibri"/>
            </a:endParaRPr>
          </a:p>
          <a:p>
            <a:r>
              <a:rPr lang="nb-NO" noProof="0" dirty="0">
                <a:cs typeface="Calibri"/>
              </a:rPr>
              <a:t>Hvis du ønsker å kikke på oppgaver fra tidligere revisjoner, klikker du på «Se oppgavelogg» (4).</a:t>
            </a:r>
          </a:p>
          <a:p>
            <a:endParaRPr lang="nb-NO" noProof="0" dirty="0">
              <a:cs typeface="Calibri"/>
            </a:endParaRPr>
          </a:p>
          <a:p>
            <a:r>
              <a:rPr lang="nb-NO" noProof="0" dirty="0">
                <a:cs typeface="Calibri"/>
              </a:rPr>
              <a:t>Dersom du har en lang liste med oppgaver kan det være nyttig å sortere de etter status. Da klikker du på ikonet oppe til høgre (5).</a:t>
            </a:r>
          </a:p>
          <a:p>
            <a:endParaRPr lang="nb-NO" noProof="0" dirty="0">
              <a:cs typeface="Calibri"/>
            </a:endParaRPr>
          </a:p>
        </p:txBody>
      </p:sp>
      <p:sp>
        <p:nvSpPr>
          <p:cNvPr id="4" name="Slide Number Placeholder 3"/>
          <p:cNvSpPr>
            <a:spLocks noGrp="1"/>
          </p:cNvSpPr>
          <p:nvPr>
            <p:ph type="sldNum" sz="quarter" idx="5"/>
          </p:nvPr>
        </p:nvSpPr>
        <p:spPr/>
        <p:txBody>
          <a:bodyPr/>
          <a:lstStyle/>
          <a:p>
            <a:fld id="{BFF44552-3489-4935-AED5-AD3871FD03FD}" type="slidenum">
              <a:rPr lang="en-US"/>
              <a:t>39</a:t>
            </a:fld>
            <a:endParaRPr lang="en-US"/>
          </a:p>
        </p:txBody>
      </p:sp>
    </p:spTree>
    <p:extLst>
      <p:ext uri="{BB962C8B-B14F-4D97-AF65-F5344CB8AC3E}">
        <p14:creationId xmlns:p14="http://schemas.microsoft.com/office/powerpoint/2010/main" val="3623995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50000"/>
              </a:lnSpc>
              <a:spcAft>
                <a:spcPts val="800"/>
              </a:spcAft>
            </a:pPr>
            <a:r>
              <a:rPr lang="nb-NO" sz="1800" dirty="0">
                <a:effectLst/>
                <a:latin typeface="Times New Roman" panose="02020603050405020304" pitchFamily="18" charset="0"/>
                <a:ea typeface="Times New Roman" panose="02020603050405020304" pitchFamily="18" charset="0"/>
                <a:cs typeface="Arial" panose="020B0604020202020204" pitchFamily="34" charset="0"/>
              </a:rPr>
              <a:t>De fleste som deltar i studieprogramevalueringen vil bli lagt til evaluerings-teamet når fakultetet har gjennomført den administrative klargjøringen for det aktuelle studieåret. Det vil da dukke opp i teams-listen deres, og mail vil bli sendt ut. Derfor vil det ofte ikke være nødvendig å logge seg inn i KASPER først. </a:t>
            </a:r>
          </a:p>
          <a:p>
            <a:pPr>
              <a:lnSpc>
                <a:spcPct val="150000"/>
              </a:lnSpc>
              <a:spcAft>
                <a:spcPts val="800"/>
              </a:spcAft>
            </a:pPr>
            <a:endParaRPr lang="nb-NO" sz="1800" dirty="0">
              <a:effectLst/>
              <a:latin typeface="Times New Roman" panose="02020603050405020304" pitchFamily="18" charset="0"/>
              <a:ea typeface="Times New Roman" panose="02020603050405020304" pitchFamily="18" charset="0"/>
              <a:cs typeface="Arial" panose="020B0604020202020204" pitchFamily="34" charset="0"/>
            </a:endParaRPr>
          </a:p>
          <a:p>
            <a:pPr>
              <a:lnSpc>
                <a:spcPct val="150000"/>
              </a:lnSpc>
              <a:spcAft>
                <a:spcPts val="800"/>
              </a:spcAft>
            </a:pPr>
            <a:r>
              <a:rPr lang="nb-NO" sz="1800" dirty="0">
                <a:effectLst/>
                <a:latin typeface="Times New Roman" panose="02020603050405020304" pitchFamily="18" charset="0"/>
                <a:ea typeface="Times New Roman" panose="02020603050405020304" pitchFamily="18" charset="0"/>
                <a:cs typeface="Arial" panose="020B0604020202020204" pitchFamily="34" charset="0"/>
              </a:rPr>
              <a:t>Men vi går likevel kjapt gjennom hvordan komme i gang helt fra bunnen. </a:t>
            </a:r>
          </a:p>
          <a:p>
            <a:pPr>
              <a:lnSpc>
                <a:spcPct val="150000"/>
              </a:lnSpc>
              <a:spcAft>
                <a:spcPts val="800"/>
              </a:spcAft>
            </a:pPr>
            <a:endParaRPr lang="nb-NO" sz="1800" dirty="0">
              <a:effectLst/>
              <a:latin typeface="Times New Roman" panose="02020603050405020304" pitchFamily="18" charset="0"/>
              <a:ea typeface="Times New Roman" panose="02020603050405020304" pitchFamily="18" charset="0"/>
              <a:cs typeface="Arial" panose="020B0604020202020204" pitchFamily="34" charset="0"/>
            </a:endParaRPr>
          </a:p>
          <a:p>
            <a:pPr>
              <a:lnSpc>
                <a:spcPct val="150000"/>
              </a:lnSpc>
              <a:spcAft>
                <a:spcPts val="800"/>
              </a:spcAft>
            </a:pPr>
            <a:r>
              <a:rPr lang="nb-NO" sz="1800" dirty="0">
                <a:effectLst/>
                <a:latin typeface="Times New Roman" panose="02020603050405020304" pitchFamily="18" charset="0"/>
                <a:ea typeface="Times New Roman" panose="02020603050405020304" pitchFamily="18" charset="0"/>
                <a:cs typeface="Arial" panose="020B0604020202020204" pitchFamily="34" charset="0"/>
              </a:rPr>
              <a:t>Det finnes lenker til KASPER på Innsida, gjennom «For ansatte»-menyen, samt under «Snarveier – Felles».</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spcAft>
                <a:spcPts val="800"/>
              </a:spcAft>
            </a:pPr>
            <a:r>
              <a:rPr lang="nb-NO" sz="1800" dirty="0">
                <a:effectLst/>
                <a:latin typeface="Times New Roman" panose="02020603050405020304" pitchFamily="18" charset="0"/>
                <a:ea typeface="Times New Roman" panose="02020603050405020304" pitchFamily="18" charset="0"/>
                <a:cs typeface="Arial" panose="020B0604020202020204" pitchFamily="34" charset="0"/>
              </a:rPr>
              <a:t>Det er også mulig å logge på fra samlesiden av wikier om KASPER – Studieplanverktøyet: </a:t>
            </a:r>
            <a:r>
              <a:rPr lang="nb-NO" sz="1800" u="sng" dirty="0">
                <a:solidFill>
                  <a:srgbClr val="0563C1"/>
                </a:solidFill>
                <a:effectLst/>
                <a:latin typeface="Times New Roman" panose="02020603050405020304" pitchFamily="18" charset="0"/>
                <a:ea typeface="Times New Roman" panose="02020603050405020304" pitchFamily="18" charset="0"/>
                <a:cs typeface="Arial" panose="020B0604020202020204" pitchFamily="34" charset="0"/>
                <a:hlinkClick r:id="rId3"/>
              </a:rPr>
              <a:t>https</a:t>
            </a:r>
            <a:r>
              <a:rPr lang="nb-NO" sz="1800" u="sng" dirty="0">
                <a:solidFill>
                  <a:srgbClr val="0563C1"/>
                </a:solidFill>
                <a:effectLst/>
                <a:latin typeface="Times New Roman" panose="02020603050405020304" pitchFamily="18" charset="0"/>
                <a:ea typeface="Times New Roman" panose="02020603050405020304" pitchFamily="18" charset="0"/>
                <a:cs typeface="Arial" panose="020B0604020202020204" pitchFamily="34" charset="0"/>
                <a:hlinkClick r:id="rId4"/>
              </a:rPr>
              <a:t>://innsida.ntnu.no/wiki/-/wiki/Norsk/Studieplanlegging+for+ansatte</a:t>
            </a:r>
            <a:endParaRPr lang="nb-NO" sz="1800" u="sng" dirty="0">
              <a:solidFill>
                <a:srgbClr val="0563C1"/>
              </a:solidFill>
              <a:effectLst/>
              <a:latin typeface="Times New Roman" panose="02020603050405020304" pitchFamily="18" charset="0"/>
              <a:ea typeface="Times New Roman" panose="02020603050405020304" pitchFamily="18" charset="0"/>
              <a:cs typeface="Arial" panose="020B0604020202020204" pitchFamily="34" charset="0"/>
            </a:endParaRPr>
          </a:p>
          <a:p>
            <a:pPr>
              <a:lnSpc>
                <a:spcPct val="150000"/>
              </a:lnSpc>
              <a:spcAft>
                <a:spcPts val="800"/>
              </a:spcAft>
            </a:pPr>
            <a:endParaRPr lang="nb-NO" sz="1800" u="none"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spcAft>
                <a:spcPts val="800"/>
              </a:spcAft>
            </a:pPr>
            <a:r>
              <a:rPr lang="nb-NO" sz="1800" dirty="0">
                <a:effectLst/>
                <a:latin typeface="Times New Roman" panose="02020603050405020304" pitchFamily="18" charset="0"/>
                <a:ea typeface="Times New Roman" panose="02020603050405020304" pitchFamily="18" charset="0"/>
                <a:cs typeface="Arial" panose="020B0604020202020204" pitchFamily="34" charset="0"/>
              </a:rPr>
              <a:t>Dere logger inn med Feide-bruker (NTNU-bruker). På startsiden til KASPER har man tre valg. Vi klikker oss inn på Studieprogramleder. </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a:spcAft>
                <a:spcPts val="800"/>
              </a:spcAft>
            </a:pPr>
            <a:r>
              <a:rPr lang="nn-NO" sz="1800" dirty="0">
                <a:effectLst/>
                <a:latin typeface="Calibri" panose="020F0502020204030204" pitchFamily="34" charset="0"/>
                <a:ea typeface="Calibri" panose="020F0502020204030204" pitchFamily="34" charset="0"/>
                <a:cs typeface="Arial" panose="020B0604020202020204" pitchFamily="34" charset="0"/>
              </a:rPr>
              <a:t> </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endParaRPr lang="nb-NO" dirty="0"/>
          </a:p>
        </p:txBody>
      </p:sp>
      <p:sp>
        <p:nvSpPr>
          <p:cNvPr id="4" name="Plassholder for lysbildenummer 3"/>
          <p:cNvSpPr>
            <a:spLocks noGrp="1"/>
          </p:cNvSpPr>
          <p:nvPr>
            <p:ph type="sldNum" sz="quarter" idx="5"/>
          </p:nvPr>
        </p:nvSpPr>
        <p:spPr/>
        <p:txBody>
          <a:bodyPr/>
          <a:lstStyle/>
          <a:p>
            <a:fld id="{BFF44552-3489-4935-AED5-AD3871FD03FD}" type="slidenum">
              <a:rPr lang="en-US" smtClean="0"/>
              <a:t>4</a:t>
            </a:fld>
            <a:endParaRPr lang="en-US"/>
          </a:p>
        </p:txBody>
      </p:sp>
    </p:spTree>
    <p:extLst>
      <p:ext uri="{BB962C8B-B14F-4D97-AF65-F5344CB8AC3E}">
        <p14:creationId xmlns:p14="http://schemas.microsoft.com/office/powerpoint/2010/main" val="15001727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50000"/>
              </a:lnSpc>
              <a:spcAft>
                <a:spcPts val="800"/>
              </a:spcAft>
            </a:pPr>
            <a:r>
              <a:rPr lang="nb-NO" sz="2800" b="0" i="0" dirty="0">
                <a:solidFill>
                  <a:srgbClr val="272833"/>
                </a:solidFill>
                <a:effectLst/>
                <a:latin typeface="Open Sans" panose="020B0606030504020204" pitchFamily="34" charset="0"/>
              </a:rPr>
              <a:t>Nederst på siden finner du tre prosess-piler, som indikerer hvor i revisjonsprosessen studieplanen befinner seg. Når revisjonen er ferdigstilt kan studieprogramleder eller programadministrator trykke på pilen «Fullfør revisjon».</a:t>
            </a:r>
          </a:p>
          <a:p>
            <a:pPr>
              <a:lnSpc>
                <a:spcPct val="150000"/>
              </a:lnSpc>
              <a:spcAft>
                <a:spcPts val="800"/>
              </a:spcAft>
            </a:pPr>
            <a:endParaRPr lang="nb-NO" sz="2800" b="0" i="0" dirty="0">
              <a:solidFill>
                <a:srgbClr val="272833"/>
              </a:solidFill>
              <a:effectLst/>
              <a:latin typeface="Open Sans" panose="020B0606030504020204" pitchFamily="34" charset="0"/>
              <a:ea typeface="Calibri" panose="020F0502020204030204" pitchFamily="34" charset="0"/>
              <a:cs typeface="Arial" panose="020B0604020202020204" pitchFamily="34" charset="0"/>
            </a:endParaRPr>
          </a:p>
          <a:p>
            <a:pPr>
              <a:lnSpc>
                <a:spcPct val="150000"/>
              </a:lnSpc>
              <a:spcAft>
                <a:spcPts val="800"/>
              </a:spcAft>
            </a:pPr>
            <a:r>
              <a:rPr lang="nb-NO" sz="2800" b="0" i="0" dirty="0">
                <a:solidFill>
                  <a:srgbClr val="272833"/>
                </a:solidFill>
                <a:effectLst/>
                <a:latin typeface="Open Sans" panose="020B0606030504020204" pitchFamily="34" charset="0"/>
              </a:rPr>
              <a:t>Da vil en dialogboks dukke opp, med en egenerklæring og et tekstfelt. Ved å gå videre bekrefter du at den er revidert av studieprogramleder, gjennomgått og anbefalt av studieprogramråd, og godkjent av de som berøres av planen. Avslutningsvis skriver du inn en oppsummering av revisjonen som vil vises til fakultetsadministrasjonen. Når du er ferdig trykker du igjen «Fullfør revisjon».</a:t>
            </a:r>
            <a:endParaRPr lang="nb-NO" dirty="0"/>
          </a:p>
        </p:txBody>
      </p:sp>
      <p:sp>
        <p:nvSpPr>
          <p:cNvPr id="4" name="Plassholder for lysbildenummer 3"/>
          <p:cNvSpPr>
            <a:spLocks noGrp="1"/>
          </p:cNvSpPr>
          <p:nvPr>
            <p:ph type="sldNum" sz="quarter" idx="5"/>
          </p:nvPr>
        </p:nvSpPr>
        <p:spPr/>
        <p:txBody>
          <a:bodyPr/>
          <a:lstStyle/>
          <a:p>
            <a:fld id="{BFF44552-3489-4935-AED5-AD3871FD03FD}" type="slidenum">
              <a:rPr lang="en-US" smtClean="0"/>
              <a:t>40</a:t>
            </a:fld>
            <a:endParaRPr lang="en-US"/>
          </a:p>
        </p:txBody>
      </p:sp>
    </p:spTree>
    <p:extLst>
      <p:ext uri="{BB962C8B-B14F-4D97-AF65-F5344CB8AC3E}">
        <p14:creationId xmlns:p14="http://schemas.microsoft.com/office/powerpoint/2010/main" val="10739444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dirty="0">
                <a:effectLst/>
                <a:latin typeface="Calibri" panose="020F0502020204030204" pitchFamily="34" charset="0"/>
                <a:ea typeface="Calibri" panose="020F0502020204030204" pitchFamily="34" charset="0"/>
                <a:cs typeface="Arial" panose="020B0604020202020204" pitchFamily="34" charset="0"/>
              </a:rPr>
              <a:t>Slik vil «Studieprogramleders oppsummering av anbefalte endringer» vises på studieplansiden etter fullført revisjon.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800" dirty="0">
              <a:effectLst/>
              <a:latin typeface="Calibri" panose="020F0502020204030204" pitchFamily="34" charset="0"/>
              <a:cs typeface="Arial" panose="020B0604020202020204" pitchFamily="34" charset="0"/>
            </a:endParaRPr>
          </a:p>
        </p:txBody>
      </p:sp>
      <p:sp>
        <p:nvSpPr>
          <p:cNvPr id="4" name="Plassholder for lysbildenummer 3"/>
          <p:cNvSpPr>
            <a:spLocks noGrp="1"/>
          </p:cNvSpPr>
          <p:nvPr>
            <p:ph type="sldNum" sz="quarter" idx="5"/>
          </p:nvPr>
        </p:nvSpPr>
        <p:spPr/>
        <p:txBody>
          <a:bodyPr/>
          <a:lstStyle/>
          <a:p>
            <a:fld id="{BFF44552-3489-4935-AED5-AD3871FD03FD}" type="slidenum">
              <a:rPr lang="en-US" smtClean="0"/>
              <a:t>41</a:t>
            </a:fld>
            <a:endParaRPr lang="en-US"/>
          </a:p>
        </p:txBody>
      </p:sp>
    </p:spTree>
    <p:extLst>
      <p:ext uri="{BB962C8B-B14F-4D97-AF65-F5344CB8AC3E}">
        <p14:creationId xmlns:p14="http://schemas.microsoft.com/office/powerpoint/2010/main" val="41562796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effectLst/>
                <a:latin typeface="Calibri" panose="020F0502020204030204" pitchFamily="34" charset="0"/>
                <a:cs typeface="Arial" panose="020B0604020202020204" pitchFamily="34" charset="0"/>
              </a:rPr>
              <a:t>No skal vi ta et steg tilbake og kikke på «Verktøy for studiets oppbygning», som vi hoppet over tidligere. </a:t>
            </a:r>
            <a:endParaRPr lang="nb-NO" sz="1200" dirty="0">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effectLst/>
                <a:latin typeface="Times New Roman" panose="02020603050405020304" pitchFamily="18" charset="0"/>
                <a:ea typeface="Times New Roman" panose="02020603050405020304" pitchFamily="18" charset="0"/>
                <a:cs typeface="Arial" panose="020B0604020202020204" pitchFamily="34" charset="0"/>
              </a:rPr>
              <a:t>[Spør om det er noen spørsmål til det som er gått gjennom. Sjekk hvor lang tid som er brukt, og vurder/spør om deltagerne trenger en pause før vi går videre.]</a:t>
            </a:r>
            <a:endParaRPr lang="nb-NO" dirty="0"/>
          </a:p>
          <a:p>
            <a:endParaRPr lang="nn-NO" dirty="0"/>
          </a:p>
        </p:txBody>
      </p:sp>
      <p:sp>
        <p:nvSpPr>
          <p:cNvPr id="4" name="Plassholder for lysbildenummer 3"/>
          <p:cNvSpPr>
            <a:spLocks noGrp="1"/>
          </p:cNvSpPr>
          <p:nvPr>
            <p:ph type="sldNum" sz="quarter" idx="5"/>
          </p:nvPr>
        </p:nvSpPr>
        <p:spPr/>
        <p:txBody>
          <a:bodyPr/>
          <a:lstStyle/>
          <a:p>
            <a:fld id="{BFF44552-3489-4935-AED5-AD3871FD03FD}" type="slidenum">
              <a:rPr lang="en-US" smtClean="0"/>
              <a:t>42</a:t>
            </a:fld>
            <a:endParaRPr lang="en-US"/>
          </a:p>
        </p:txBody>
      </p:sp>
    </p:spTree>
    <p:extLst>
      <p:ext uri="{BB962C8B-B14F-4D97-AF65-F5344CB8AC3E}">
        <p14:creationId xmlns:p14="http://schemas.microsoft.com/office/powerpoint/2010/main" val="37243274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800"/>
              </a:spcAft>
              <a:buClrTx/>
              <a:buSzTx/>
              <a:buFontTx/>
              <a:buNone/>
              <a:tabLst/>
              <a:defRPr/>
            </a:pPr>
            <a:r>
              <a:rPr lang="nb-NO" sz="1800" dirty="0">
                <a:effectLst/>
                <a:latin typeface="Times New Roman" panose="02020603050405020304" pitchFamily="18" charset="0"/>
                <a:ea typeface="Calibri" panose="020F0502020204030204" pitchFamily="34" charset="0"/>
                <a:cs typeface="Arial" panose="020B0604020202020204" pitchFamily="34" charset="0"/>
              </a:rPr>
              <a:t>Verktøy for studiets</a:t>
            </a:r>
            <a:r>
              <a:rPr lang="nb-NO" sz="1800" dirty="0">
                <a:effectLst/>
                <a:latin typeface="Calibri" panose="020F0502020204030204" pitchFamily="34" charset="0"/>
                <a:ea typeface="Calibri" panose="020F0502020204030204" pitchFamily="34" charset="0"/>
                <a:cs typeface="Arial" panose="020B0604020202020204" pitchFamily="34" charset="0"/>
              </a:rPr>
              <a:t> </a:t>
            </a:r>
            <a:r>
              <a:rPr lang="nb-NO" sz="1800" dirty="0">
                <a:effectLst/>
                <a:latin typeface="Times New Roman" panose="02020603050405020304" pitchFamily="18" charset="0"/>
                <a:ea typeface="Calibri" panose="020F0502020204030204" pitchFamily="34" charset="0"/>
                <a:cs typeface="Arial" panose="020B0604020202020204" pitchFamily="34" charset="0"/>
              </a:rPr>
              <a:t>oppbygning brukes til å revidere emnegruppene som bygger opp studiet. I dette verktøyet kan du legge til, redigere og slette emner og emnegrupper. Det er greit å merke at endringer som gjøres her er ikke endelige. Alt som legges til her kan sees på som forslag, som videre må godkjennes og samkjøres med </a:t>
            </a:r>
            <a:r>
              <a:rPr lang="nb-NO" sz="1800" dirty="0" err="1">
                <a:effectLst/>
                <a:latin typeface="Times New Roman" panose="02020603050405020304" pitchFamily="18" charset="0"/>
                <a:ea typeface="Calibri" panose="020F0502020204030204" pitchFamily="34" charset="0"/>
                <a:cs typeface="Arial" panose="020B0604020202020204" pitchFamily="34" charset="0"/>
              </a:rPr>
              <a:t>EpN</a:t>
            </a:r>
            <a:r>
              <a:rPr lang="nb-NO" sz="1800" dirty="0">
                <a:effectLst/>
                <a:latin typeface="Times New Roman" panose="02020603050405020304" pitchFamily="18" charset="0"/>
                <a:ea typeface="Calibri" panose="020F0502020204030204" pitchFamily="34" charset="0"/>
                <a:cs typeface="Arial" panose="020B0604020202020204" pitchFamily="34" charset="0"/>
              </a:rPr>
              <a:t> og FS. </a:t>
            </a:r>
          </a:p>
          <a:p>
            <a:pPr marL="0" marR="0" lvl="0" indent="0" algn="l" defTabSz="914400" rtl="0" eaLnBrk="1" fontAlgn="auto" latinLnBrk="0" hangingPunct="1">
              <a:lnSpc>
                <a:spcPct val="150000"/>
              </a:lnSpc>
              <a:spcBef>
                <a:spcPts val="0"/>
              </a:spcBef>
              <a:spcAft>
                <a:spcPts val="800"/>
              </a:spcAft>
              <a:buClrTx/>
              <a:buSzTx/>
              <a:buFontTx/>
              <a:buNone/>
              <a:tabLst/>
              <a:defRPr/>
            </a:pPr>
            <a:endParaRPr lang="nb-NO" sz="1800" dirty="0">
              <a:effectLst/>
              <a:latin typeface="Times New Roman" panose="02020603050405020304" pitchFamily="18"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800"/>
              </a:spcAft>
              <a:buClrTx/>
              <a:buSzTx/>
              <a:buFontTx/>
              <a:buNone/>
              <a:tabLst/>
              <a:defRPr/>
            </a:pPr>
            <a:r>
              <a:rPr lang="nb-NO" sz="1800" dirty="0">
                <a:effectLst/>
                <a:latin typeface="Times New Roman" panose="02020603050405020304" pitchFamily="18" charset="0"/>
                <a:ea typeface="Calibri" panose="020F0502020204030204" pitchFamily="34" charset="0"/>
                <a:cs typeface="Arial" panose="020B0604020202020204" pitchFamily="34" charset="0"/>
              </a:rPr>
              <a:t>Du åpner verktøyet ved å klikke «Åpne verktøy for studiets oppbygning» nederst i seksjonen under innholdstekstene. Den åpner seg i en ny side.</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spcAft>
                <a:spcPts val="800"/>
              </a:spcAft>
            </a:pP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spcAft>
                <a:spcPts val="800"/>
              </a:spcAft>
            </a:pPr>
            <a:r>
              <a:rPr lang="nb-NO" sz="4000" b="0" i="0" dirty="0">
                <a:solidFill>
                  <a:srgbClr val="272833"/>
                </a:solidFill>
                <a:effectLst/>
                <a:latin typeface="Open Sans" panose="020B0606030504020204" pitchFamily="34" charset="0"/>
              </a:rPr>
              <a:t>Når du åpner en studieplan i verktøyet vil den være delt inn i flere nedtrekksmenyer. Du velger først hvilket årskull (1) og studieår (2), du vil se på. Deretter eventuelle veivalg, studieretninger, studiesteder, spesialiseringer osb. (3 og 4), for de planene som har det. Du åpner inndelingene ved å klikke på de aktuelle radene. Til sist åpner du emnegruppen, der du ser emnene inndelt i semester (5). </a:t>
            </a:r>
          </a:p>
          <a:p>
            <a:pPr>
              <a:lnSpc>
                <a:spcPct val="150000"/>
              </a:lnSpc>
              <a:spcAft>
                <a:spcPts val="800"/>
              </a:spcAft>
            </a:pPr>
            <a:endParaRPr lang="nb-NO" sz="4000" b="0" i="0" dirty="0">
              <a:solidFill>
                <a:srgbClr val="272833"/>
              </a:solidFill>
              <a:effectLst/>
              <a:latin typeface="Open Sans" panose="020B0606030504020204" pitchFamily="34" charset="0"/>
            </a:endParaRPr>
          </a:p>
          <a:p>
            <a:pPr>
              <a:lnSpc>
                <a:spcPct val="150000"/>
              </a:lnSpc>
              <a:spcAft>
                <a:spcPts val="800"/>
              </a:spcAft>
            </a:pPr>
            <a:r>
              <a:rPr lang="nb-NO" sz="4000" b="0" i="0" dirty="0">
                <a:solidFill>
                  <a:srgbClr val="272833"/>
                </a:solidFill>
                <a:effectLst/>
                <a:latin typeface="Open Sans" panose="020B0606030504020204" pitchFamily="34" charset="0"/>
              </a:rPr>
              <a:t>Tallene du ser i parentesene til høyre (se pil) viser hvor mange emnegrupper som finnes i hver nedtrekksmeny.</a:t>
            </a:r>
            <a:endParaRPr lang="en-US" dirty="0">
              <a:cs typeface="Calibri"/>
            </a:endParaRPr>
          </a:p>
        </p:txBody>
      </p:sp>
      <p:sp>
        <p:nvSpPr>
          <p:cNvPr id="4" name="Slide Number Placeholder 3"/>
          <p:cNvSpPr>
            <a:spLocks noGrp="1"/>
          </p:cNvSpPr>
          <p:nvPr>
            <p:ph type="sldNum" sz="quarter" idx="5"/>
          </p:nvPr>
        </p:nvSpPr>
        <p:spPr/>
        <p:txBody>
          <a:bodyPr/>
          <a:lstStyle/>
          <a:p>
            <a:fld id="{BFF44552-3489-4935-AED5-AD3871FD03FD}" type="slidenum">
              <a:rPr lang="en-US"/>
              <a:t>43</a:t>
            </a:fld>
            <a:endParaRPr lang="en-US"/>
          </a:p>
        </p:txBody>
      </p:sp>
    </p:spTree>
    <p:extLst>
      <p:ext uri="{BB962C8B-B14F-4D97-AF65-F5344CB8AC3E}">
        <p14:creationId xmlns:p14="http://schemas.microsoft.com/office/powerpoint/2010/main" val="9521996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nb-NO" b="0" i="0" noProof="0" dirty="0">
                <a:solidFill>
                  <a:srgbClr val="333333"/>
                </a:solidFill>
                <a:effectLst/>
                <a:latin typeface="Open Sans" panose="020B0606030504020204" pitchFamily="34" charset="0"/>
              </a:rPr>
              <a:t>Siden det fort kan bli mange nedtrekksmenyer å holde styr på, går det an å filtrere visningen til et kull etter studieretninger og spesialiseringer. Da vil bare emnegruppene som passer til de valgte filtrene dukke opp i menyen under.</a:t>
            </a:r>
          </a:p>
          <a:p>
            <a:pPr algn="l"/>
            <a:r>
              <a:rPr lang="nb-NO" b="0" i="0" noProof="0" dirty="0">
                <a:solidFill>
                  <a:srgbClr val="333333"/>
                </a:solidFill>
                <a:effectLst/>
                <a:latin typeface="Open Sans" panose="020B0606030504020204" pitchFamily="34" charset="0"/>
              </a:rPr>
              <a:t> </a:t>
            </a:r>
          </a:p>
          <a:p>
            <a:pPr algn="l"/>
            <a:r>
              <a:rPr lang="nb-NO" b="0" i="0" noProof="0" dirty="0">
                <a:solidFill>
                  <a:srgbClr val="333333"/>
                </a:solidFill>
                <a:effectLst/>
                <a:latin typeface="Open Sans" panose="020B0606030504020204" pitchFamily="34" charset="0"/>
              </a:rPr>
              <a:t>Når du har valgt et kull (1), vil nedtrekksfeltet «Velg filter» (2) dukke opp, dersom kullet har flere studieretninger. </a:t>
            </a:r>
            <a:endParaRPr lang="nb-NO" noProof="0" dirty="0"/>
          </a:p>
          <a:p>
            <a:r>
              <a:rPr lang="nb-NO" b="0" i="0" noProof="0" dirty="0">
                <a:solidFill>
                  <a:srgbClr val="333333"/>
                </a:solidFill>
                <a:effectLst/>
                <a:latin typeface="Open Sans" panose="020B0606030504020204" pitchFamily="34" charset="0"/>
              </a:rPr>
              <a:t>For studieretninger som har videre spesialiseringer vil det dukke opp enda et felt med filtreringsmuligheter, under «Velg filter 2» (3).</a:t>
            </a:r>
          </a:p>
          <a:p>
            <a:endParaRPr lang="nb-NO" b="0" i="0" noProof="0" dirty="0">
              <a:solidFill>
                <a:srgbClr val="333333"/>
              </a:solidFill>
              <a:effectLst/>
              <a:latin typeface="Open Sans" panose="020B0606030504020204" pitchFamily="34" charset="0"/>
            </a:endParaRPr>
          </a:p>
          <a:p>
            <a:pPr algn="l"/>
            <a:r>
              <a:rPr lang="nb-NO" b="0" i="0" noProof="0" dirty="0">
                <a:solidFill>
                  <a:srgbClr val="333333"/>
                </a:solidFill>
                <a:effectLst/>
                <a:latin typeface="Open Sans" panose="020B0606030504020204" pitchFamily="34" charset="0"/>
              </a:rPr>
              <a:t>Når disse valgene er tatt vil du kun få opp emnegrupper som passer til filtrene (4).</a:t>
            </a:r>
          </a:p>
          <a:p>
            <a:br>
              <a:rPr lang="nb-NO" noProof="0" dirty="0"/>
            </a:br>
            <a:endParaRPr lang="nb-NO" noProof="0" dirty="0"/>
          </a:p>
        </p:txBody>
      </p:sp>
      <p:sp>
        <p:nvSpPr>
          <p:cNvPr id="4" name="Plassholder for lysbildenummer 3"/>
          <p:cNvSpPr>
            <a:spLocks noGrp="1"/>
          </p:cNvSpPr>
          <p:nvPr>
            <p:ph type="sldNum" sz="quarter" idx="5"/>
          </p:nvPr>
        </p:nvSpPr>
        <p:spPr/>
        <p:txBody>
          <a:bodyPr/>
          <a:lstStyle/>
          <a:p>
            <a:fld id="{BFF44552-3489-4935-AED5-AD3871FD03FD}" type="slidenum">
              <a:rPr lang="en-US" smtClean="0"/>
              <a:t>44</a:t>
            </a:fld>
            <a:endParaRPr lang="en-US"/>
          </a:p>
        </p:txBody>
      </p:sp>
    </p:spTree>
    <p:extLst>
      <p:ext uri="{BB962C8B-B14F-4D97-AF65-F5344CB8AC3E}">
        <p14:creationId xmlns:p14="http://schemas.microsoft.com/office/powerpoint/2010/main" val="42261812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nb-NO" b="0" i="0" dirty="0">
                <a:solidFill>
                  <a:srgbClr val="272833"/>
                </a:solidFill>
                <a:effectLst/>
                <a:latin typeface="Open Sans" panose="020B0606030504020204" pitchFamily="34" charset="0"/>
              </a:rPr>
              <a:t>I emnegruppevisningen ser du emnene listet med emnekode, emnenavn, antall studiepoeng og emnetype. Alle endringer som gjøres her blir fargekodet. Nye emner/-grupper vil vises med grønn farge, slettede vil vises med rød farge og gjennomstreking av tekst, og emner/-grupper som har fått endret detaljene blir merket med gul farge.</a:t>
            </a:r>
          </a:p>
          <a:p>
            <a:pPr algn="l"/>
            <a:endParaRPr lang="nb-NO" b="0" i="0" dirty="0">
              <a:solidFill>
                <a:srgbClr val="272833"/>
              </a:solidFill>
              <a:effectLst/>
              <a:latin typeface="Open Sans" panose="020B0606030504020204" pitchFamily="34" charset="0"/>
            </a:endParaRPr>
          </a:p>
          <a:p>
            <a:pPr algn="l"/>
            <a:r>
              <a:rPr lang="nb-NO" b="0" i="0" dirty="0">
                <a:solidFill>
                  <a:srgbClr val="272833"/>
                </a:solidFill>
                <a:effectLst/>
                <a:latin typeface="Open Sans" panose="020B0606030504020204" pitchFamily="34" charset="0"/>
              </a:rPr>
              <a:t>Øverst til høyre finner du klikkbare ikoner med følgende funksjoner:</a:t>
            </a:r>
          </a:p>
          <a:p>
            <a:pPr algn="l"/>
            <a:endParaRPr lang="nb-NO" b="0" i="0" dirty="0">
              <a:solidFill>
                <a:srgbClr val="272833"/>
              </a:solidFill>
              <a:effectLst/>
              <a:latin typeface="Open Sans" panose="020B0606030504020204" pitchFamily="34" charset="0"/>
            </a:endParaRPr>
          </a:p>
          <a:p>
            <a:pPr marL="171450" indent="-171450" algn="l">
              <a:buFont typeface="Arial" panose="020B0604020202020204" pitchFamily="34" charset="0"/>
              <a:buChar char="•"/>
            </a:pPr>
            <a:r>
              <a:rPr lang="nb-NO" b="0" i="0" dirty="0">
                <a:solidFill>
                  <a:srgbClr val="272833"/>
                </a:solidFill>
                <a:effectLst/>
                <a:latin typeface="Open Sans" panose="020B0606030504020204" pitchFamily="34" charset="0"/>
              </a:rPr>
              <a:t>«Legg til emnegruppe» (1): Denne bruker du til å opprette en ny, tom emnegruppe til å bygge opp fra bunnen. Dersom en studieplan har flere veivalg/studieretninger/studiesteder, vil det samme ikonet brukes til å legge til nye slike.</a:t>
            </a:r>
          </a:p>
          <a:p>
            <a:pPr marL="171450" indent="-171450" algn="l">
              <a:buFont typeface="Arial" panose="020B0604020202020204" pitchFamily="34" charset="0"/>
              <a:buChar char="•"/>
            </a:pPr>
            <a:r>
              <a:rPr lang="nb-NO" b="0" i="0" dirty="0">
                <a:solidFill>
                  <a:srgbClr val="272833"/>
                </a:solidFill>
                <a:effectLst/>
                <a:latin typeface="Open Sans" panose="020B0606030504020204" pitchFamily="34" charset="0"/>
              </a:rPr>
              <a:t>«Kopier endringer» (2): Denne lar deg kopiere endringene som har blitt gjort i emnegruppen i inneværende revisjon.</a:t>
            </a:r>
          </a:p>
          <a:p>
            <a:pPr marL="171450" indent="-171450" algn="l">
              <a:buFont typeface="Arial" panose="020B0604020202020204" pitchFamily="34" charset="0"/>
              <a:buChar char="•"/>
            </a:pPr>
            <a:r>
              <a:rPr lang="nb-NO" b="0" i="0" dirty="0">
                <a:solidFill>
                  <a:srgbClr val="272833"/>
                </a:solidFill>
                <a:effectLst/>
                <a:latin typeface="Open Sans" panose="020B0606030504020204" pitchFamily="34" charset="0"/>
              </a:rPr>
              <a:t>«Lim inn endringer» (3): Denne lar deg lime endringene du har kopiert inn i tilsvarende emnegrupper for andre veivalg/studieretninger.</a:t>
            </a:r>
          </a:p>
          <a:p>
            <a:pPr marL="171450" indent="-171450" algn="l">
              <a:buFont typeface="Arial" panose="020B0604020202020204" pitchFamily="34" charset="0"/>
              <a:buChar char="•"/>
            </a:pPr>
            <a:r>
              <a:rPr lang="nb-NO" b="0" i="0" dirty="0">
                <a:solidFill>
                  <a:srgbClr val="272833"/>
                </a:solidFill>
                <a:effectLst/>
                <a:latin typeface="Open Sans" panose="020B0606030504020204" pitchFamily="34" charset="0"/>
              </a:rPr>
              <a:t>«Rediger emnegruppe» (4): Denne lar deg redigere egenskapene til emnegruppen, inkludert navn og innhold.</a:t>
            </a:r>
          </a:p>
          <a:p>
            <a:pPr marL="171450" indent="-171450" algn="l">
              <a:buFont typeface="Arial" panose="020B0604020202020204" pitchFamily="34" charset="0"/>
              <a:buChar char="•"/>
            </a:pPr>
            <a:r>
              <a:rPr lang="nb-NO" b="0" i="0" dirty="0">
                <a:solidFill>
                  <a:srgbClr val="272833"/>
                </a:solidFill>
                <a:effectLst/>
                <a:latin typeface="Open Sans" panose="020B0606030504020204" pitchFamily="34" charset="0"/>
              </a:rPr>
              <a:t>«Slett emnegruppe» (5): Sletter emnegruppen. Slettede grupper vil ikke forsvinne, men fargekodes rød og få gjennomstrøket overskrift. I tillegg vil sletteikonet (søppelkassa) endres til et angreikon (en pil som svinger mot venstre). Det er med andre ord ingen fare for å uheldigvis slette en eksisterende gruppe, og miste all informasjonen som var der.</a:t>
            </a:r>
          </a:p>
          <a:p>
            <a:pPr marL="171450" indent="-171450" algn="l">
              <a:buFont typeface="Arial" panose="020B0604020202020204" pitchFamily="34" charset="0"/>
              <a:buChar char="•"/>
            </a:pPr>
            <a:endParaRPr lang="nb-NO" b="0" i="0" dirty="0">
              <a:solidFill>
                <a:srgbClr val="272833"/>
              </a:solidFill>
              <a:effectLst/>
              <a:latin typeface="Open Sans" panose="020B0606030504020204" pitchFamily="34" charset="0"/>
            </a:endParaRPr>
          </a:p>
          <a:p>
            <a:pPr marL="0" indent="0" algn="l">
              <a:buFont typeface="Arial" panose="020B0604020202020204" pitchFamily="34" charset="0"/>
              <a:buNone/>
            </a:pPr>
            <a:r>
              <a:rPr lang="nb-NO" b="0" i="0" dirty="0">
                <a:solidFill>
                  <a:srgbClr val="272833"/>
                </a:solidFill>
                <a:effectLst/>
                <a:latin typeface="Open Sans" panose="020B0606030504020204" pitchFamily="34" charset="0"/>
              </a:rPr>
              <a:t> </a:t>
            </a:r>
            <a:r>
              <a:rPr lang="nb-NO" b="1" i="0" dirty="0">
                <a:solidFill>
                  <a:srgbClr val="272833"/>
                </a:solidFill>
                <a:effectLst/>
                <a:latin typeface="Open Sans" panose="020B0606030504020204" pitchFamily="34" charset="0"/>
              </a:rPr>
              <a:t>NB: </a:t>
            </a:r>
            <a:r>
              <a:rPr lang="nb-NO" b="0" i="0" dirty="0">
                <a:solidFill>
                  <a:srgbClr val="272833"/>
                </a:solidFill>
                <a:effectLst/>
                <a:latin typeface="Open Sans" panose="020B0606030504020204" pitchFamily="34" charset="0"/>
              </a:rPr>
              <a:t>Viss du derimot sletter en ny emnegruppe som er opprettet i inneværende revisjon, vil denne forsvinne fullstendig.</a:t>
            </a:r>
          </a:p>
          <a:p>
            <a:endParaRPr lang="nn-NO" dirty="0"/>
          </a:p>
        </p:txBody>
      </p:sp>
      <p:sp>
        <p:nvSpPr>
          <p:cNvPr id="4" name="Plassholder for lysbildenummer 3"/>
          <p:cNvSpPr>
            <a:spLocks noGrp="1"/>
          </p:cNvSpPr>
          <p:nvPr>
            <p:ph type="sldNum" sz="quarter" idx="5"/>
          </p:nvPr>
        </p:nvSpPr>
        <p:spPr/>
        <p:txBody>
          <a:bodyPr/>
          <a:lstStyle/>
          <a:p>
            <a:fld id="{BFF44552-3489-4935-AED5-AD3871FD03FD}" type="slidenum">
              <a:rPr lang="en-US" smtClean="0"/>
              <a:t>45</a:t>
            </a:fld>
            <a:endParaRPr lang="en-US"/>
          </a:p>
        </p:txBody>
      </p:sp>
    </p:spTree>
    <p:extLst>
      <p:ext uri="{BB962C8B-B14F-4D97-AF65-F5344CB8AC3E}">
        <p14:creationId xmlns:p14="http://schemas.microsoft.com/office/powerpoint/2010/main" val="42042750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dirty="0">
                <a:effectLst/>
                <a:latin typeface="Times New Roman" panose="02020603050405020304" pitchFamily="18" charset="0"/>
                <a:ea typeface="Calibri" panose="020F0502020204030204" pitchFamily="34" charset="0"/>
                <a:cs typeface="Arial" panose="020B0604020202020204" pitchFamily="34" charset="0"/>
              </a:rPr>
              <a:t>For å opprette en ny emnegruppe, trykker du på pluss-tegnet. Da vil en meny dukke opp til høyre hvor du må legge inn et navn på emnegruppen (1), og eventuelt en beskrivelse (2). Du avslutter ved å trykke «Lagre». Emnegruppen er </a:t>
            </a:r>
            <a:r>
              <a:rPr lang="nb-NO" sz="1800">
                <a:effectLst/>
                <a:latin typeface="Times New Roman" panose="02020603050405020304" pitchFamily="18" charset="0"/>
                <a:ea typeface="Calibri" panose="020F0502020204030204" pitchFamily="34" charset="0"/>
                <a:cs typeface="Arial" panose="020B0604020202020204" pitchFamily="34" charset="0"/>
              </a:rPr>
              <a:t>nå opprettet, </a:t>
            </a:r>
            <a:r>
              <a:rPr lang="nb-NO" sz="1800" dirty="0">
                <a:effectLst/>
                <a:latin typeface="Times New Roman" panose="02020603050405020304" pitchFamily="18" charset="0"/>
                <a:ea typeface="Calibri" panose="020F0502020204030204" pitchFamily="34" charset="0"/>
                <a:cs typeface="Arial" panose="020B0604020202020204" pitchFamily="34" charset="0"/>
              </a:rPr>
              <a:t>og du kan starte med å legge til emner.</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cs typeface="Calibri"/>
            </a:endParaRPr>
          </a:p>
        </p:txBody>
      </p:sp>
      <p:sp>
        <p:nvSpPr>
          <p:cNvPr id="4" name="Slide Number Placeholder 3"/>
          <p:cNvSpPr>
            <a:spLocks noGrp="1"/>
          </p:cNvSpPr>
          <p:nvPr>
            <p:ph type="sldNum" sz="quarter" idx="5"/>
          </p:nvPr>
        </p:nvSpPr>
        <p:spPr/>
        <p:txBody>
          <a:bodyPr/>
          <a:lstStyle/>
          <a:p>
            <a:fld id="{BFF44552-3489-4935-AED5-AD3871FD03FD}" type="slidenum">
              <a:rPr lang="en-US"/>
              <a:t>46</a:t>
            </a:fld>
            <a:endParaRPr lang="en-US"/>
          </a:p>
        </p:txBody>
      </p:sp>
    </p:spTree>
    <p:extLst>
      <p:ext uri="{BB962C8B-B14F-4D97-AF65-F5344CB8AC3E}">
        <p14:creationId xmlns:p14="http://schemas.microsoft.com/office/powerpoint/2010/main" val="13303677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Dersom studieprogrammet har ulike veivalg, studiesteder eller studieretninger, kan du legge til slike på omtrent same måte som emnegrupper. Finn fram til raden veivalget/studieretningen ligger. Veivalg er symbolisert i verktøyet ved en linje med en avstikker. Under et veivalg vil de ulike studiestedene/-regningene symboliseres av en pil som svinger mot høyre. Ikonet du klikker for å legge til veivalg eller studiesteder/-retninger er det samme som for emnegrupper.</a:t>
            </a:r>
          </a:p>
          <a:p>
            <a:endParaRPr lang="nb-NO" dirty="0">
              <a:cs typeface="Calibri"/>
            </a:endParaRPr>
          </a:p>
          <a:p>
            <a:r>
              <a:rPr lang="nb-NO" dirty="0"/>
              <a:t>I vinduet som dukker opp legger du først til «Navn» (1) på studieretningen, og eventuelt en beskrivelse. Studieretningen kan ikke opprettes uten innhold, så du må samtidig opprette og navngi en emnegruppe (2). Trykk «Lagre» (3) når du er ferdig.</a:t>
            </a:r>
            <a:endParaRPr lang="en-US" dirty="0">
              <a:cs typeface="Calibri"/>
            </a:endParaRPr>
          </a:p>
        </p:txBody>
      </p:sp>
      <p:sp>
        <p:nvSpPr>
          <p:cNvPr id="4" name="Slide Number Placeholder 3"/>
          <p:cNvSpPr>
            <a:spLocks noGrp="1"/>
          </p:cNvSpPr>
          <p:nvPr>
            <p:ph type="sldNum" sz="quarter" idx="5"/>
          </p:nvPr>
        </p:nvSpPr>
        <p:spPr/>
        <p:txBody>
          <a:bodyPr/>
          <a:lstStyle/>
          <a:p>
            <a:fld id="{BFF44552-3489-4935-AED5-AD3871FD03FD}" type="slidenum">
              <a:rPr lang="en-US"/>
              <a:t>47</a:t>
            </a:fld>
            <a:endParaRPr lang="en-US"/>
          </a:p>
        </p:txBody>
      </p:sp>
    </p:spTree>
    <p:extLst>
      <p:ext uri="{BB962C8B-B14F-4D97-AF65-F5344CB8AC3E}">
        <p14:creationId xmlns:p14="http://schemas.microsoft.com/office/powerpoint/2010/main" val="421090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0" i="0" dirty="0">
                <a:solidFill>
                  <a:srgbClr val="272833"/>
                </a:solidFill>
                <a:effectLst/>
                <a:latin typeface="Open Sans" panose="020B0606030504020204" pitchFamily="34" charset="0"/>
              </a:rPr>
              <a:t>Du sletter emnegrupper/veivalg/etc. ved å klikke på søppelbøtte-ikonet på den aktuelle raden. Slettede elementer vil ikke forsvinne, men fargekodes rød og få gjennomstrøket overskrift. I tillegg vil sletteikonet (søppelkassa) endres til et angreikon (en pil som svinger mot venstre). Det er med andre ord ingen fare for å uheldigvis slette en eksisterende gruppe, og miste all informasjonen som var der.</a:t>
            </a:r>
          </a:p>
          <a:p>
            <a:endParaRPr lang="nb-NO" b="0" i="0" dirty="0">
              <a:solidFill>
                <a:srgbClr val="272833"/>
              </a:solidFill>
              <a:effectLst/>
              <a:latin typeface="Open Sans" panose="020B0606030504020204" pitchFamily="34" charset="0"/>
            </a:endParaRPr>
          </a:p>
          <a:p>
            <a:r>
              <a:rPr lang="nb-NO" b="0" i="0" dirty="0">
                <a:solidFill>
                  <a:srgbClr val="272833"/>
                </a:solidFill>
                <a:effectLst/>
                <a:latin typeface="Open Sans" panose="020B0606030504020204" pitchFamily="34" charset="0"/>
              </a:rPr>
              <a:t> </a:t>
            </a:r>
            <a:r>
              <a:rPr lang="nb-NO" b="1" i="0" dirty="0">
                <a:solidFill>
                  <a:srgbClr val="272833"/>
                </a:solidFill>
                <a:effectLst/>
                <a:latin typeface="Open Sans" panose="020B0606030504020204" pitchFamily="34" charset="0"/>
              </a:rPr>
              <a:t>NB: </a:t>
            </a:r>
            <a:r>
              <a:rPr lang="nb-NO" b="0" i="0" dirty="0">
                <a:solidFill>
                  <a:srgbClr val="272833"/>
                </a:solidFill>
                <a:effectLst/>
                <a:latin typeface="Open Sans" panose="020B0606030504020204" pitchFamily="34" charset="0"/>
              </a:rPr>
              <a:t>Viss du derimot sletter en ny emnegruppe som er opprettet i inneværende revisjon, vil denne forsvinne fullstendig.</a:t>
            </a:r>
            <a:endParaRPr lang="nb-NO" dirty="0"/>
          </a:p>
        </p:txBody>
      </p:sp>
      <p:sp>
        <p:nvSpPr>
          <p:cNvPr id="4" name="Plassholder for lysbildenummer 3"/>
          <p:cNvSpPr>
            <a:spLocks noGrp="1"/>
          </p:cNvSpPr>
          <p:nvPr>
            <p:ph type="sldNum" sz="quarter" idx="5"/>
          </p:nvPr>
        </p:nvSpPr>
        <p:spPr/>
        <p:txBody>
          <a:bodyPr/>
          <a:lstStyle/>
          <a:p>
            <a:fld id="{BFF44552-3489-4935-AED5-AD3871FD03FD}" type="slidenum">
              <a:rPr lang="en-US" smtClean="0"/>
              <a:t>48</a:t>
            </a:fld>
            <a:endParaRPr lang="en-US"/>
          </a:p>
        </p:txBody>
      </p:sp>
    </p:spTree>
    <p:extLst>
      <p:ext uri="{BB962C8B-B14F-4D97-AF65-F5344CB8AC3E}">
        <p14:creationId xmlns:p14="http://schemas.microsoft.com/office/powerpoint/2010/main" val="38021196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2800" noProof="0" dirty="0"/>
              <a:t>For å redigere innholdet i en emnegruppe, trykk på ikonet for redigering. Du får opp et nytt vindu med oversikt over emner og informasjon om aktuelle emnegruppen. Til å begynne med vil du bare få opp knappen «+Ny», men viss du velger et emne i listen får du opp «Rediger» og «Slett» i tillegg.</a:t>
            </a:r>
          </a:p>
        </p:txBody>
      </p:sp>
      <p:sp>
        <p:nvSpPr>
          <p:cNvPr id="4" name="Slide Number Placeholder 3"/>
          <p:cNvSpPr>
            <a:spLocks noGrp="1"/>
          </p:cNvSpPr>
          <p:nvPr>
            <p:ph type="sldNum" sz="quarter" idx="5"/>
          </p:nvPr>
        </p:nvSpPr>
        <p:spPr/>
        <p:txBody>
          <a:bodyPr/>
          <a:lstStyle/>
          <a:p>
            <a:fld id="{BFF44552-3489-4935-AED5-AD3871FD03FD}" type="slidenum">
              <a:rPr lang="en-US"/>
              <a:t>49</a:t>
            </a:fld>
            <a:endParaRPr lang="en-US"/>
          </a:p>
        </p:txBody>
      </p:sp>
    </p:spTree>
    <p:extLst>
      <p:ext uri="{BB962C8B-B14F-4D97-AF65-F5344CB8AC3E}">
        <p14:creationId xmlns:p14="http://schemas.microsoft.com/office/powerpoint/2010/main" val="317387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50000"/>
              </a:lnSpc>
              <a:spcAft>
                <a:spcPts val="800"/>
              </a:spcAft>
            </a:pPr>
            <a:r>
              <a:rPr lang="nb-NO" sz="1800" dirty="0">
                <a:effectLst/>
                <a:latin typeface="Times New Roman" panose="02020603050405020304" pitchFamily="18" charset="0"/>
                <a:ea typeface="Times New Roman" panose="02020603050405020304" pitchFamily="18" charset="0"/>
                <a:cs typeface="Arial" panose="020B0604020202020204" pitchFamily="34" charset="0"/>
              </a:rPr>
              <a:t>Du kommer nå til en side med verktøy for studieprogramarbeid. Velg «Evaluere studieprogram» for å få opp en oversikt over alle dine evalueringsteam. Disse skal som sagt ha blitt opprettet av fakultetet i forkant av evalueringen, og du skal allerede ha fått tilgang til alle evalueringsteam i din Microsoft Teams-app. Denne visningen er bare en liste som gir deg enkel oversikt med direktelenker til hvert team.</a:t>
            </a:r>
          </a:p>
          <a:p>
            <a:pPr>
              <a:lnSpc>
                <a:spcPct val="150000"/>
              </a:lnSpc>
              <a:spcAft>
                <a:spcPts val="800"/>
              </a:spcAft>
            </a:pP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spcAft>
                <a:spcPts val="800"/>
              </a:spcAft>
            </a:pPr>
            <a:r>
              <a:rPr lang="nb-NO" sz="1800" dirty="0">
                <a:effectLst/>
                <a:latin typeface="Times New Roman" panose="02020603050405020304" pitchFamily="18" charset="0"/>
                <a:ea typeface="Times New Roman" panose="02020603050405020304" pitchFamily="18" charset="0"/>
                <a:cs typeface="Arial" panose="020B0604020202020204" pitchFamily="34" charset="0"/>
              </a:rPr>
              <a:t>Trykk på studieprogrammet du ønsker å evaluere, og du vil bli sendt til Teams-appen, enten i nettleser eller på datamaskinen. </a:t>
            </a:r>
          </a:p>
          <a:p>
            <a:pPr>
              <a:lnSpc>
                <a:spcPct val="150000"/>
              </a:lnSpc>
              <a:spcAft>
                <a:spcPts val="800"/>
              </a:spcAft>
            </a:pPr>
            <a:endParaRPr lang="nb-NO" sz="1800" dirty="0">
              <a:effectLst/>
              <a:latin typeface="Times New Roman" panose="02020603050405020304" pitchFamily="18" charset="0"/>
              <a:cs typeface="Arial" panose="020B0604020202020204" pitchFamily="34" charset="0"/>
            </a:endParaRPr>
          </a:p>
        </p:txBody>
      </p:sp>
      <p:sp>
        <p:nvSpPr>
          <p:cNvPr id="4" name="Plassholder for lysbildenummer 3"/>
          <p:cNvSpPr>
            <a:spLocks noGrp="1"/>
          </p:cNvSpPr>
          <p:nvPr>
            <p:ph type="sldNum" sz="quarter" idx="5"/>
          </p:nvPr>
        </p:nvSpPr>
        <p:spPr/>
        <p:txBody>
          <a:bodyPr/>
          <a:lstStyle/>
          <a:p>
            <a:fld id="{BFF44552-3489-4935-AED5-AD3871FD03FD}" type="slidenum">
              <a:rPr lang="en-US" smtClean="0"/>
              <a:t>5</a:t>
            </a:fld>
            <a:endParaRPr lang="en-US"/>
          </a:p>
        </p:txBody>
      </p:sp>
    </p:spTree>
    <p:extLst>
      <p:ext uri="{BB962C8B-B14F-4D97-AF65-F5344CB8AC3E}">
        <p14:creationId xmlns:p14="http://schemas.microsoft.com/office/powerpoint/2010/main" val="10027835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dirty="0"/>
              <a:t>Klikk på «+Ny».</a:t>
            </a:r>
          </a:p>
          <a:p>
            <a:endParaRPr lang="nn-NO" dirty="0"/>
          </a:p>
          <a:p>
            <a:r>
              <a:rPr lang="nb-NO" dirty="0"/>
              <a:t>I vinduet som åpnes kan du bruke søkefeltet «Søk etter ønsket emne» (1) for å legge til emner som allerede eksisterer i systemet. Før du søker må du velge om emnet du leter etter går på høst- eller vårsemesteret (2). Eventuelt kan du velge «Opprett et midlertidig emne» (3). Dette kommer vi tilbake til.</a:t>
            </a:r>
            <a:endParaRPr lang="nn-NO" dirty="0"/>
          </a:p>
        </p:txBody>
      </p:sp>
      <p:sp>
        <p:nvSpPr>
          <p:cNvPr id="4" name="Plassholder for lysbildenummer 3"/>
          <p:cNvSpPr>
            <a:spLocks noGrp="1"/>
          </p:cNvSpPr>
          <p:nvPr>
            <p:ph type="sldNum" sz="quarter" idx="5"/>
          </p:nvPr>
        </p:nvSpPr>
        <p:spPr/>
        <p:txBody>
          <a:bodyPr/>
          <a:lstStyle/>
          <a:p>
            <a:fld id="{BFF44552-3489-4935-AED5-AD3871FD03FD}" type="slidenum">
              <a:rPr lang="en-US" smtClean="0"/>
              <a:t>50</a:t>
            </a:fld>
            <a:endParaRPr lang="en-US"/>
          </a:p>
        </p:txBody>
      </p:sp>
    </p:spTree>
    <p:extLst>
      <p:ext uri="{BB962C8B-B14F-4D97-AF65-F5344CB8AC3E}">
        <p14:creationId xmlns:p14="http://schemas.microsoft.com/office/powerpoint/2010/main" val="396686501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dirty="0">
                <a:effectLst/>
                <a:latin typeface="Times New Roman" panose="02020603050405020304" pitchFamily="18" charset="0"/>
                <a:ea typeface="Calibri" panose="020F0502020204030204" pitchFamily="34" charset="0"/>
                <a:cs typeface="Arial" panose="020B0604020202020204" pitchFamily="34" charset="0"/>
              </a:rPr>
              <a:t>Når du har valgt et emne kommer det opp noen felter du må se over før du lagrer det. Hvor mange studiepoeng skal emnet utgjøre (1), og hva slags emnetype skal det være (f.eks. obligatorisk, valgfritt, del av en blokk, etc.) (2). Du kan også skrive en kommentar om det trengs (3), og til slutt klikker du «Lagre» (4).</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800" dirty="0">
              <a:effectLst/>
              <a:latin typeface="Times New Roman" panose="02020603050405020304" pitchFamily="18"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dirty="0">
                <a:effectLst/>
                <a:latin typeface="Times New Roman" panose="02020603050405020304" pitchFamily="18" charset="0"/>
                <a:ea typeface="Calibri" panose="020F0502020204030204" pitchFamily="34" charset="0"/>
                <a:cs typeface="Arial" panose="020B0604020202020204" pitchFamily="34" charset="0"/>
              </a:rPr>
              <a:t>Etter du har trykket lagre vil du komme tilbake til emnegruppen, og det nye emnet vil ligger i listen med grønn fargekode. </a:t>
            </a:r>
          </a:p>
          <a:p>
            <a:endParaRPr lang="nn-NO" sz="1800" dirty="0"/>
          </a:p>
          <a:p>
            <a:pPr>
              <a:lnSpc>
                <a:spcPct val="150000"/>
              </a:lnSpc>
              <a:spcAft>
                <a:spcPts val="800"/>
              </a:spcAft>
            </a:pPr>
            <a:endParaRPr lang="nb-NO" sz="1800" dirty="0">
              <a:effectLst/>
              <a:latin typeface="Times New Roman" panose="02020603050405020304" pitchFamily="18" charset="0"/>
              <a:ea typeface="Calibri" panose="020F0502020204030204" pitchFamily="34" charset="0"/>
              <a:cs typeface="Arial" panose="020B0604020202020204" pitchFamily="34" charset="0"/>
            </a:endParaRPr>
          </a:p>
          <a:p>
            <a:pPr>
              <a:lnSpc>
                <a:spcPct val="150000"/>
              </a:lnSpc>
              <a:spcAft>
                <a:spcPts val="800"/>
              </a:spcAft>
            </a:pPr>
            <a:r>
              <a:rPr lang="nb-NO" sz="1800" dirty="0">
                <a:effectLst/>
                <a:latin typeface="Times New Roman" panose="02020603050405020304" pitchFamily="18" charset="0"/>
                <a:ea typeface="Calibri" panose="020F0502020204030204" pitchFamily="34" charset="0"/>
                <a:cs typeface="Arial" panose="020B0604020202020204" pitchFamily="34" charset="0"/>
              </a:rPr>
              <a:t> </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endParaRPr lang="nb-NO" dirty="0"/>
          </a:p>
        </p:txBody>
      </p:sp>
      <p:sp>
        <p:nvSpPr>
          <p:cNvPr id="4" name="Slide Number Placeholder 3"/>
          <p:cNvSpPr>
            <a:spLocks noGrp="1"/>
          </p:cNvSpPr>
          <p:nvPr>
            <p:ph type="sldNum" sz="quarter" idx="5"/>
          </p:nvPr>
        </p:nvSpPr>
        <p:spPr/>
        <p:txBody>
          <a:bodyPr/>
          <a:lstStyle/>
          <a:p>
            <a:fld id="{BFF44552-3489-4935-AED5-AD3871FD03FD}" type="slidenum">
              <a:rPr lang="en-US" smtClean="0"/>
              <a:t>51</a:t>
            </a:fld>
            <a:endParaRPr lang="en-US"/>
          </a:p>
        </p:txBody>
      </p:sp>
    </p:spTree>
    <p:extLst>
      <p:ext uri="{BB962C8B-B14F-4D97-AF65-F5344CB8AC3E}">
        <p14:creationId xmlns:p14="http://schemas.microsoft.com/office/powerpoint/2010/main" val="428622179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800"/>
              </a:spcAft>
            </a:pPr>
            <a:r>
              <a:rPr lang="nb-NO" sz="1800" dirty="0">
                <a:effectLst/>
                <a:latin typeface="Times New Roman" panose="02020603050405020304" pitchFamily="18" charset="0"/>
                <a:ea typeface="Calibri" panose="020F0502020204030204" pitchFamily="34" charset="0"/>
                <a:cs typeface="Arial" panose="020B0604020202020204" pitchFamily="34" charset="0"/>
              </a:rPr>
              <a:t>Dersom du vet det skal komme et nytt emne til gruppen, men det ikke er ferdig opprettet i </a:t>
            </a:r>
            <a:r>
              <a:rPr lang="nb-NO" sz="1800" dirty="0" err="1">
                <a:effectLst/>
                <a:latin typeface="Times New Roman" panose="02020603050405020304" pitchFamily="18" charset="0"/>
                <a:ea typeface="Calibri" panose="020F0502020204030204" pitchFamily="34" charset="0"/>
                <a:cs typeface="Arial" panose="020B0604020202020204" pitchFamily="34" charset="0"/>
              </a:rPr>
              <a:t>EpN</a:t>
            </a:r>
            <a:r>
              <a:rPr lang="nb-NO" sz="1800" dirty="0">
                <a:effectLst/>
                <a:latin typeface="Times New Roman" panose="02020603050405020304" pitchFamily="18" charset="0"/>
                <a:ea typeface="Calibri" panose="020F0502020204030204" pitchFamily="34" charset="0"/>
                <a:cs typeface="Arial" panose="020B0604020202020204" pitchFamily="34" charset="0"/>
              </a:rPr>
              <a:t> enda, kan du velge «Opprett et midlertidig emne». Denne funksjonen oppretter et «dummy-emne», som brukes til å indikere at her kommer et «ekte» emne etter hvert</a:t>
            </a:r>
            <a:r>
              <a:rPr lang="nb-NO" sz="1800" dirty="0">
                <a:effectLst/>
                <a:latin typeface="Calibri" panose="020F0502020204030204" pitchFamily="34" charset="0"/>
                <a:ea typeface="Calibri" panose="020F0502020204030204" pitchFamily="34" charset="0"/>
                <a:cs typeface="Arial" panose="020B0604020202020204" pitchFamily="34" charset="0"/>
              </a:rPr>
              <a:t>.</a:t>
            </a:r>
            <a:endParaRPr lang="nb-NO" sz="1800" dirty="0">
              <a:effectLst/>
              <a:latin typeface="Times New Roman" panose="02020603050405020304" pitchFamily="18" charset="0"/>
              <a:ea typeface="Calibri" panose="020F0502020204030204" pitchFamily="34" charset="0"/>
              <a:cs typeface="Arial" panose="020B0604020202020204" pitchFamily="34" charset="0"/>
            </a:endParaRPr>
          </a:p>
          <a:p>
            <a:pPr>
              <a:lnSpc>
                <a:spcPct val="150000"/>
              </a:lnSpc>
              <a:spcAft>
                <a:spcPts val="800"/>
              </a:spcAft>
            </a:pP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b-NO" b="0" i="0" dirty="0">
                <a:solidFill>
                  <a:srgbClr val="272833"/>
                </a:solidFill>
                <a:effectLst/>
                <a:latin typeface="Open Sans" panose="020B0606030504020204" pitchFamily="34" charset="0"/>
              </a:rPr>
              <a:t>Når du klikker «Opprett et midlertidig emne» får du opp flere valg og felter å fylle inn. Først kan du velge å søke etter midlertidige emner som allerede har blitt opprettet (1). Ellers fyller du inn «Emnenavn» (2), «Studiepoeng» (3), «Emnetype» (4), «Semestertilgjengelighet» (5), og eventuell kommentar (6). Når du er ferdig trykker du «Lagre» (7).</a:t>
            </a:r>
            <a:endParaRPr lang="nb-NO" dirty="0"/>
          </a:p>
        </p:txBody>
      </p:sp>
      <p:sp>
        <p:nvSpPr>
          <p:cNvPr id="4" name="Slide Number Placeholder 3"/>
          <p:cNvSpPr>
            <a:spLocks noGrp="1"/>
          </p:cNvSpPr>
          <p:nvPr>
            <p:ph type="sldNum" sz="quarter" idx="5"/>
          </p:nvPr>
        </p:nvSpPr>
        <p:spPr/>
        <p:txBody>
          <a:bodyPr/>
          <a:lstStyle/>
          <a:p>
            <a:fld id="{BFF44552-3489-4935-AED5-AD3871FD03FD}" type="slidenum">
              <a:rPr lang="en-US" smtClean="0"/>
              <a:t>52</a:t>
            </a:fld>
            <a:endParaRPr lang="en-US"/>
          </a:p>
        </p:txBody>
      </p:sp>
    </p:spTree>
    <p:extLst>
      <p:ext uri="{BB962C8B-B14F-4D97-AF65-F5344CB8AC3E}">
        <p14:creationId xmlns:p14="http://schemas.microsoft.com/office/powerpoint/2010/main" val="264017209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0" i="0" dirty="0">
                <a:solidFill>
                  <a:srgbClr val="272833"/>
                </a:solidFill>
                <a:effectLst/>
                <a:latin typeface="Open Sans" panose="020B0606030504020204" pitchFamily="34" charset="0"/>
              </a:rPr>
              <a:t>Trykk på emnet du ønsker å redigere (1), og klikk «Rediger» (2).</a:t>
            </a:r>
          </a:p>
          <a:p>
            <a:endParaRPr lang="nb-NO" b="0" i="0" dirty="0">
              <a:solidFill>
                <a:srgbClr val="272833"/>
              </a:solidFill>
              <a:effectLst/>
              <a:latin typeface="Open Sans" panose="020B0606030504020204" pitchFamily="34" charset="0"/>
            </a:endParaRPr>
          </a:p>
          <a:p>
            <a:r>
              <a:rPr lang="nb-NO" b="0" i="0" dirty="0">
                <a:solidFill>
                  <a:srgbClr val="272833"/>
                </a:solidFill>
                <a:effectLst/>
                <a:latin typeface="Open Sans" panose="020B0606030504020204" pitchFamily="34" charset="0"/>
              </a:rPr>
              <a:t>I vinduet som åpnes kan du endre emnetypen (3) og legge til en «Kommentar» (4) om endringen. Dersom du ønsker å gjøre andre endringer til et emne må du heller legge det til på nytt, jamfør tidligere slide.</a:t>
            </a:r>
          </a:p>
          <a:p>
            <a:endParaRPr lang="nb-NO" b="0" i="0" dirty="0">
              <a:solidFill>
                <a:srgbClr val="272833"/>
              </a:solidFill>
              <a:effectLst/>
              <a:latin typeface="Open Sans" panose="020B0606030504020204" pitchFamily="34" charset="0"/>
            </a:endParaRPr>
          </a:p>
          <a:p>
            <a:r>
              <a:rPr lang="nb-NO" b="0" i="0" dirty="0">
                <a:solidFill>
                  <a:srgbClr val="272833"/>
                </a:solidFill>
                <a:effectLst/>
                <a:latin typeface="Open Sans" panose="020B0606030504020204" pitchFamily="34" charset="0"/>
              </a:rPr>
              <a:t>Når du er ferdig trykker du «Lagre» (5).</a:t>
            </a:r>
          </a:p>
          <a:p>
            <a:endParaRPr lang="nn-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Redigerte emner fargekodes gult, og inkluderer hvilke endringer som har blitt gjort.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endParaRPr lang="nn-NO" dirty="0"/>
          </a:p>
        </p:txBody>
      </p:sp>
      <p:sp>
        <p:nvSpPr>
          <p:cNvPr id="4" name="Plassholder for lysbildenummer 3"/>
          <p:cNvSpPr>
            <a:spLocks noGrp="1"/>
          </p:cNvSpPr>
          <p:nvPr>
            <p:ph type="sldNum" sz="quarter" idx="5"/>
          </p:nvPr>
        </p:nvSpPr>
        <p:spPr/>
        <p:txBody>
          <a:bodyPr/>
          <a:lstStyle/>
          <a:p>
            <a:fld id="{BFF44552-3489-4935-AED5-AD3871FD03FD}" type="slidenum">
              <a:rPr lang="en-US" smtClean="0"/>
              <a:t>53</a:t>
            </a:fld>
            <a:endParaRPr lang="en-US"/>
          </a:p>
        </p:txBody>
      </p:sp>
    </p:spTree>
    <p:extLst>
      <p:ext uri="{BB962C8B-B14F-4D97-AF65-F5344CB8AC3E}">
        <p14:creationId xmlns:p14="http://schemas.microsoft.com/office/powerpoint/2010/main" val="32407117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buFont typeface="+mj-lt"/>
              <a:buNone/>
            </a:pPr>
            <a:r>
              <a:rPr lang="nb-NO" b="0" i="0" dirty="0">
                <a:solidFill>
                  <a:srgbClr val="272833"/>
                </a:solidFill>
                <a:effectLst/>
                <a:latin typeface="Open Sans" panose="020B0606030504020204" pitchFamily="34" charset="0"/>
              </a:rPr>
              <a:t>Trykk på emnet du ønsker å slette (1) og klikk «Slett» (2).</a:t>
            </a:r>
          </a:p>
          <a:p>
            <a:pPr algn="l">
              <a:buFont typeface="+mj-lt"/>
              <a:buNone/>
            </a:pPr>
            <a:r>
              <a:rPr lang="nb-NO" b="0" i="0" dirty="0">
                <a:solidFill>
                  <a:srgbClr val="272833"/>
                </a:solidFill>
                <a:effectLst/>
                <a:latin typeface="Open Sans" panose="020B0606030504020204" pitchFamily="34" charset="0"/>
              </a:rPr>
              <a:t>En dialogboks vil dukke på, der du skriver en kommentar som kort forklarer slettingen. Klikk «Lagre» (3) når du er ferdig.</a:t>
            </a:r>
          </a:p>
          <a:p>
            <a:endParaRPr lang="nn-NO" dirty="0"/>
          </a:p>
          <a:p>
            <a:pPr algn="l"/>
            <a:r>
              <a:rPr lang="nb-NO" b="0" i="0" dirty="0">
                <a:solidFill>
                  <a:srgbClr val="272833"/>
                </a:solidFill>
                <a:effectLst/>
                <a:latin typeface="Open Sans" panose="020B0606030504020204" pitchFamily="34" charset="0"/>
              </a:rPr>
              <a:t>Hvis du sletter et eksisterende emne vil dette bli gjennomstrøket og fargekodet rødt. For dette emnet vil sletteknappen endres til «Angre sletting», og du vil kunne ombestemme deg frem til planen har blitt vedtatt.</a:t>
            </a:r>
          </a:p>
          <a:p>
            <a:pPr algn="l"/>
            <a:endParaRPr lang="nb-NO" b="0" i="0" dirty="0">
              <a:solidFill>
                <a:srgbClr val="272833"/>
              </a:solidFill>
              <a:effectLst/>
              <a:latin typeface="Open Sans" panose="020B0606030504020204" pitchFamily="34" charset="0"/>
            </a:endParaRPr>
          </a:p>
          <a:p>
            <a:pPr algn="l"/>
            <a:r>
              <a:rPr lang="nb-NO" b="1" i="0" dirty="0">
                <a:solidFill>
                  <a:srgbClr val="272833"/>
                </a:solidFill>
                <a:effectLst/>
                <a:latin typeface="Open Sans" panose="020B0606030504020204" pitchFamily="34" charset="0"/>
              </a:rPr>
              <a:t>NB: </a:t>
            </a:r>
            <a:r>
              <a:rPr lang="nb-NO" b="0" i="0" dirty="0">
                <a:solidFill>
                  <a:srgbClr val="272833"/>
                </a:solidFill>
                <a:effectLst/>
                <a:latin typeface="Open Sans" panose="020B0606030504020204" pitchFamily="34" charset="0"/>
              </a:rPr>
              <a:t>Som med emnegrupper, om du sletter et nytt eller midlertidig emne som har blitt lagt til i inneværende revisjon, vil dette forsvinne helt.</a:t>
            </a:r>
          </a:p>
          <a:p>
            <a:endParaRPr lang="nn-NO" dirty="0"/>
          </a:p>
        </p:txBody>
      </p:sp>
      <p:sp>
        <p:nvSpPr>
          <p:cNvPr id="4" name="Plassholder for lysbildenummer 3"/>
          <p:cNvSpPr>
            <a:spLocks noGrp="1"/>
          </p:cNvSpPr>
          <p:nvPr>
            <p:ph type="sldNum" sz="quarter" idx="5"/>
          </p:nvPr>
        </p:nvSpPr>
        <p:spPr/>
        <p:txBody>
          <a:bodyPr/>
          <a:lstStyle/>
          <a:p>
            <a:fld id="{BFF44552-3489-4935-AED5-AD3871FD03FD}" type="slidenum">
              <a:rPr lang="en-US" smtClean="0"/>
              <a:t>54</a:t>
            </a:fld>
            <a:endParaRPr lang="en-US"/>
          </a:p>
        </p:txBody>
      </p:sp>
    </p:spTree>
    <p:extLst>
      <p:ext uri="{BB962C8B-B14F-4D97-AF65-F5344CB8AC3E}">
        <p14:creationId xmlns:p14="http://schemas.microsoft.com/office/powerpoint/2010/main" val="417277069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nb-NO" sz="2800" b="0" i="0" dirty="0">
                <a:solidFill>
                  <a:srgbClr val="272833"/>
                </a:solidFill>
                <a:effectLst/>
                <a:latin typeface="Open Sans" panose="020B0606030504020204" pitchFamily="34" charset="0"/>
              </a:rPr>
              <a:t>For veivalg/studieretninger som bruker like emnegrupper er det mulig å kopiere og lime inn endringene som blir gjort, slik at du slipper å gjøre de samme endringene om igjen flere ganger.</a:t>
            </a:r>
          </a:p>
          <a:p>
            <a:br>
              <a:rPr lang="nb-NO" sz="2800" b="0" i="0" dirty="0">
                <a:solidFill>
                  <a:srgbClr val="272833"/>
                </a:solidFill>
                <a:effectLst/>
                <a:latin typeface="Open Sans" panose="020B0606030504020204" pitchFamily="34" charset="0"/>
              </a:rPr>
            </a:br>
            <a:r>
              <a:rPr lang="nb-NO" b="0" i="0" noProof="0" dirty="0">
                <a:solidFill>
                  <a:srgbClr val="272833"/>
                </a:solidFill>
                <a:effectLst/>
                <a:latin typeface="Open Sans" panose="020B0606030504020204" pitchFamily="34" charset="0"/>
              </a:rPr>
              <a:t>Trykk på ikonet «Kopier endringer» for å kopiere alle endringene som er blitt gjort på den emnegruppen.</a:t>
            </a:r>
          </a:p>
          <a:p>
            <a:endParaRPr lang="nn-NO" b="0" i="0" dirty="0">
              <a:solidFill>
                <a:srgbClr val="272833"/>
              </a:solidFill>
              <a:effectLst/>
              <a:latin typeface="Open Sans" panose="020B0606030504020204" pitchFamily="34" charset="0"/>
            </a:endParaRPr>
          </a:p>
          <a:p>
            <a:r>
              <a:rPr lang="nb-NO" b="0" i="0" dirty="0">
                <a:solidFill>
                  <a:srgbClr val="272833"/>
                </a:solidFill>
                <a:effectLst/>
                <a:latin typeface="Open Sans" panose="020B0606030504020204" pitchFamily="34" charset="0"/>
              </a:rPr>
              <a:t>Deretter, finn frem til emnegruppen du skal lime endringene inn i, og klikk på ikonet «Lim inn endringer». Disse endringene vil da innføres på den gjeldende emnegruppen.</a:t>
            </a:r>
            <a:endParaRPr lang="nb-NO" dirty="0"/>
          </a:p>
        </p:txBody>
      </p:sp>
      <p:sp>
        <p:nvSpPr>
          <p:cNvPr id="4" name="Plassholder for lysbildenummer 3"/>
          <p:cNvSpPr>
            <a:spLocks noGrp="1"/>
          </p:cNvSpPr>
          <p:nvPr>
            <p:ph type="sldNum" sz="quarter" idx="5"/>
          </p:nvPr>
        </p:nvSpPr>
        <p:spPr/>
        <p:txBody>
          <a:bodyPr/>
          <a:lstStyle/>
          <a:p>
            <a:fld id="{BFF44552-3489-4935-AED5-AD3871FD03FD}" type="slidenum">
              <a:rPr lang="en-US" smtClean="0"/>
              <a:t>55</a:t>
            </a:fld>
            <a:endParaRPr lang="en-US"/>
          </a:p>
        </p:txBody>
      </p:sp>
    </p:spTree>
    <p:extLst>
      <p:ext uri="{BB962C8B-B14F-4D97-AF65-F5344CB8AC3E}">
        <p14:creationId xmlns:p14="http://schemas.microsoft.com/office/powerpoint/2010/main" val="17225474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dirty="0">
                <a:effectLst/>
                <a:latin typeface="Times New Roman" panose="02020603050405020304" pitchFamily="18" charset="0"/>
                <a:ea typeface="Times New Roman" panose="02020603050405020304" pitchFamily="18" charset="0"/>
                <a:cs typeface="Arial" panose="020B0604020202020204" pitchFamily="34" charset="0"/>
              </a:rPr>
              <a:t>Da var vi ferdige med det planlagte delen av kurset.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dirty="0">
                <a:effectLst/>
                <a:latin typeface="Times New Roman" panose="02020603050405020304" pitchFamily="18" charset="0"/>
                <a:ea typeface="Times New Roman" panose="02020603050405020304" pitchFamily="18" charset="0"/>
                <a:cs typeface="Arial" panose="020B0604020202020204" pitchFamily="34" charset="0"/>
              </a:rPr>
              <a:t>Om du har spørsmål om revisjonsprosessen eller andre KASPER-relaterte ting har vi mange wikier og andre opplæringsressurser, som du kan finne via samlesiden til KASPER: </a:t>
            </a:r>
            <a:r>
              <a:rPr lang="nn-NO" sz="2800" dirty="0">
                <a:hlinkClick r:id="rId3"/>
              </a:rPr>
              <a:t>https://i.ntnu.no/wiki/-/wiki/Norsk/kasper</a:t>
            </a:r>
            <a:r>
              <a:rPr lang="nn-NO" sz="2800">
                <a:hlinkClick r:id="rId3"/>
              </a:rPr>
              <a:t>+-+studieplanverktøyet</a:t>
            </a:r>
            <a:endParaRPr lang="nb-NO"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dirty="0">
                <a:effectLst/>
                <a:latin typeface="Times New Roman" panose="02020603050405020304" pitchFamily="18" charset="0"/>
                <a:ea typeface="Calibri" panose="020F0502020204030204" pitchFamily="34" charset="0"/>
                <a:cs typeface="Arial" panose="020B0604020202020204" pitchFamily="34" charset="0"/>
              </a:rPr>
              <a:t>I mange tilfeller kan institutt- eller fakultetskontaktene for KASPER hjelpe. Du finner hvem din nærmeste kontaktperson er i wikien KASPER-kontaktpersoner.</a:t>
            </a:r>
            <a:br>
              <a:rPr lang="nb-NO" sz="1800" dirty="0">
                <a:effectLst/>
                <a:latin typeface="Times New Roman" panose="02020603050405020304" pitchFamily="18" charset="0"/>
                <a:ea typeface="Calibri" panose="020F0502020204030204" pitchFamily="34" charset="0"/>
                <a:cs typeface="Arial" panose="020B0604020202020204" pitchFamily="34" charset="0"/>
              </a:rPr>
            </a:br>
            <a:r>
              <a:rPr lang="nb-NO" sz="1800" dirty="0">
                <a:effectLst/>
                <a:latin typeface="Times New Roman" panose="02020603050405020304" pitchFamily="18" charset="0"/>
                <a:ea typeface="Calibri" panose="020F0502020204030204" pitchFamily="34" charset="0"/>
                <a:cs typeface="Arial" panose="020B0604020202020204" pitchFamily="34" charset="0"/>
              </a:rPr>
              <a:t>Ellers kan du ta kontakt via NTNU Hjelp.</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800"/>
              </a:spcAft>
            </a:pP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800"/>
              </a:spcAft>
            </a:pPr>
            <a:r>
              <a:rPr lang="nb-NO" sz="1800" dirty="0">
                <a:effectLst/>
                <a:latin typeface="Calibri" panose="020F0502020204030204" pitchFamily="34" charset="0"/>
                <a:ea typeface="Calibri" panose="020F0502020204030204" pitchFamily="34" charset="0"/>
                <a:cs typeface="Arial" panose="020B0604020202020204" pitchFamily="34" charset="0"/>
              </a:rPr>
              <a:t>Er det noen flere spørsmål før vi avslutter?</a:t>
            </a:r>
          </a:p>
        </p:txBody>
      </p:sp>
      <p:sp>
        <p:nvSpPr>
          <p:cNvPr id="4" name="Slide Number Placeholder 3"/>
          <p:cNvSpPr>
            <a:spLocks noGrp="1"/>
          </p:cNvSpPr>
          <p:nvPr>
            <p:ph type="sldNum" sz="quarter" idx="5"/>
          </p:nvPr>
        </p:nvSpPr>
        <p:spPr/>
        <p:txBody>
          <a:bodyPr/>
          <a:lstStyle/>
          <a:p>
            <a:fld id="{BFF44552-3489-4935-AED5-AD3871FD03FD}" type="slidenum">
              <a:rPr lang="en-US"/>
              <a:t>56</a:t>
            </a:fld>
            <a:endParaRPr lang="en-US"/>
          </a:p>
        </p:txBody>
      </p:sp>
    </p:spTree>
    <p:extLst>
      <p:ext uri="{BB962C8B-B14F-4D97-AF65-F5344CB8AC3E}">
        <p14:creationId xmlns:p14="http://schemas.microsoft.com/office/powerpoint/2010/main" val="3833209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50000"/>
              </a:lnSpc>
              <a:spcAft>
                <a:spcPts val="800"/>
              </a:spcAft>
            </a:pPr>
            <a:r>
              <a:rPr lang="nb-NO" sz="1800" dirty="0">
                <a:effectLst/>
                <a:latin typeface="Times New Roman" panose="02020603050405020304" pitchFamily="18" charset="0"/>
                <a:ea typeface="Times New Roman" panose="02020603050405020304" pitchFamily="18" charset="0"/>
                <a:cs typeface="Arial" panose="020B0604020202020204" pitchFamily="34" charset="0"/>
              </a:rPr>
              <a:t>Teamet</a:t>
            </a:r>
            <a:r>
              <a:rPr lang="nb-NO" sz="1800" dirty="0">
                <a:effectLst/>
                <a:latin typeface="Calibri" panose="020F0502020204030204" pitchFamily="34" charset="0"/>
                <a:ea typeface="Calibri" panose="020F0502020204030204" pitchFamily="34" charset="0"/>
                <a:cs typeface="Arial" panose="020B0604020202020204" pitchFamily="34" charset="0"/>
              </a:rPr>
              <a:t> </a:t>
            </a:r>
            <a:r>
              <a:rPr lang="nb-NO" sz="1800" dirty="0">
                <a:effectLst/>
                <a:latin typeface="Times New Roman" panose="02020603050405020304" pitchFamily="18" charset="0"/>
                <a:ea typeface="Times New Roman" panose="02020603050405020304" pitchFamily="18" charset="0"/>
                <a:cs typeface="Arial" panose="020B0604020202020204" pitchFamily="34" charset="0"/>
              </a:rPr>
              <a:t>vil dukke opp nederst i listevisningen din i Teams, og være navngitt etter forkortelsen til studieprogrammet. Studieprogramleder og programadministrator vil være «eiere» av teamet, som vil si at de har administrasjonsrettigheter for det. Studieprogramråd som er lagt til i KASPER vil automatisk bli lagt til som vanlige medlemmer. </a:t>
            </a:r>
          </a:p>
          <a:p>
            <a:pPr>
              <a:lnSpc>
                <a:spcPct val="150000"/>
              </a:lnSpc>
              <a:spcAft>
                <a:spcPts val="800"/>
              </a:spcAft>
            </a:pP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spcAft>
                <a:spcPts val="800"/>
              </a:spcAft>
            </a:pPr>
            <a:r>
              <a:rPr lang="nb-NO" sz="1800" dirty="0">
                <a:effectLst/>
                <a:latin typeface="Times New Roman" panose="02020603050405020304" pitchFamily="18" charset="0"/>
                <a:ea typeface="Times New Roman" panose="02020603050405020304" pitchFamily="18" charset="0"/>
                <a:cs typeface="Arial" panose="020B0604020202020204" pitchFamily="34" charset="0"/>
              </a:rPr>
              <a:t>Selv om medlemmene blir lagt til automatisk kan det fremdeles være nødvendig å revidere medlemslista, ettersom teamet gjenbrukes hvert studieår. Det vil si at du gjerne må fjerne utgåtte medlemmer og legge til eventuelt nye medlemmer som ikke blir lagt til automatisk. Dette kan være studenter, eksterne deltakere eller andre faglige ressurser som er en del av studieprogramrådet. </a:t>
            </a:r>
            <a:r>
              <a:rPr lang="nb-NO" sz="1800" b="1" dirty="0">
                <a:effectLst/>
                <a:latin typeface="Times New Roman" panose="02020603050405020304" pitchFamily="18" charset="0"/>
                <a:ea typeface="Times New Roman" panose="02020603050405020304" pitchFamily="18" charset="0"/>
                <a:cs typeface="Arial" panose="020B0604020202020204" pitchFamily="34" charset="0"/>
              </a:rPr>
              <a:t>NB: </a:t>
            </a:r>
            <a:r>
              <a:rPr lang="nb-NO" sz="1800" dirty="0">
                <a:effectLst/>
                <a:latin typeface="Times New Roman" panose="02020603050405020304" pitchFamily="18" charset="0"/>
                <a:ea typeface="Times New Roman" panose="02020603050405020304" pitchFamily="18" charset="0"/>
                <a:cs typeface="Arial" panose="020B0604020202020204" pitchFamily="34" charset="0"/>
              </a:rPr>
              <a:t>Alle som skal legges til </a:t>
            </a:r>
            <a:r>
              <a:rPr lang="nb-NO" sz="1800" b="1" dirty="0">
                <a:effectLst/>
                <a:latin typeface="Times New Roman" panose="02020603050405020304" pitchFamily="18" charset="0"/>
                <a:ea typeface="Times New Roman" panose="02020603050405020304" pitchFamily="18" charset="0"/>
                <a:cs typeface="Arial" panose="020B0604020202020204" pitchFamily="34" charset="0"/>
              </a:rPr>
              <a:t>må</a:t>
            </a:r>
            <a:r>
              <a:rPr lang="nb-NO" sz="1800" dirty="0">
                <a:effectLst/>
                <a:latin typeface="Times New Roman" panose="02020603050405020304" pitchFamily="18" charset="0"/>
                <a:ea typeface="Times New Roman" panose="02020603050405020304" pitchFamily="18" charset="0"/>
                <a:cs typeface="Arial" panose="020B0604020202020204" pitchFamily="34" charset="0"/>
              </a:rPr>
              <a:t> ha NTNU/FEIDE-bruker.</a:t>
            </a:r>
          </a:p>
          <a:p>
            <a:pPr>
              <a:lnSpc>
                <a:spcPct val="150000"/>
              </a:lnSpc>
              <a:spcAft>
                <a:spcPts val="800"/>
              </a:spcAft>
            </a:pPr>
            <a:endParaRPr lang="nb-NO" sz="1800" dirty="0">
              <a:effectLst/>
              <a:latin typeface="Times New Roman" panose="02020603050405020304" pitchFamily="18" charset="0"/>
              <a:ea typeface="Times New Roman" panose="02020603050405020304" pitchFamily="18" charset="0"/>
              <a:cs typeface="Arial" panose="020B0604020202020204" pitchFamily="34" charset="0"/>
            </a:endParaRPr>
          </a:p>
          <a:p>
            <a:pPr>
              <a:lnSpc>
                <a:spcPct val="150000"/>
              </a:lnSpc>
              <a:spcAft>
                <a:spcPts val="800"/>
              </a:spcAft>
            </a:pPr>
            <a:r>
              <a:rPr lang="nb-NO" sz="1800" dirty="0">
                <a:effectLst/>
                <a:latin typeface="Times New Roman" panose="02020603050405020304" pitchFamily="18" charset="0"/>
                <a:ea typeface="Times New Roman" panose="02020603050405020304" pitchFamily="18" charset="0"/>
                <a:cs typeface="Arial" panose="020B0604020202020204" pitchFamily="34" charset="0"/>
              </a:rPr>
              <a:t>Ønsker du å endre på programadministrator eller medlemmer i studieprogramrådet må du kontakte din fakultetskontakt, så de kan gjøre endringene i KASPER.</a:t>
            </a:r>
          </a:p>
          <a:p>
            <a:pPr>
              <a:lnSpc>
                <a:spcPct val="150000"/>
              </a:lnSpc>
              <a:spcAft>
                <a:spcPts val="800"/>
              </a:spcAft>
            </a:pPr>
            <a:endParaRPr lang="nb-NO" sz="1800" dirty="0">
              <a:effectLst/>
              <a:latin typeface="Calibri" panose="020F0502020204030204" pitchFamily="34" charset="0"/>
              <a:ea typeface="Calibri" panose="020F0502020204030204" pitchFamily="34" charset="0"/>
              <a:cs typeface="Arial" panose="020B0604020202020204" pitchFamily="34" charset="0"/>
            </a:endParaRPr>
          </a:p>
          <a:p>
            <a:endParaRPr lang="nb-NO" dirty="0"/>
          </a:p>
        </p:txBody>
      </p:sp>
      <p:sp>
        <p:nvSpPr>
          <p:cNvPr id="4" name="Plassholder for lysbildenummer 3"/>
          <p:cNvSpPr>
            <a:spLocks noGrp="1"/>
          </p:cNvSpPr>
          <p:nvPr>
            <p:ph type="sldNum" sz="quarter" idx="5"/>
          </p:nvPr>
        </p:nvSpPr>
        <p:spPr/>
        <p:txBody>
          <a:bodyPr/>
          <a:lstStyle/>
          <a:p>
            <a:fld id="{BFF44552-3489-4935-AED5-AD3871FD03FD}" type="slidenum">
              <a:rPr lang="en-US" smtClean="0"/>
              <a:t>6</a:t>
            </a:fld>
            <a:endParaRPr lang="en-US"/>
          </a:p>
        </p:txBody>
      </p:sp>
    </p:spTree>
    <p:extLst>
      <p:ext uri="{BB962C8B-B14F-4D97-AF65-F5344CB8AC3E}">
        <p14:creationId xmlns:p14="http://schemas.microsoft.com/office/powerpoint/2010/main" val="1298118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50000"/>
              </a:lnSpc>
              <a:spcAft>
                <a:spcPts val="800"/>
              </a:spcAft>
            </a:pPr>
            <a:r>
              <a:rPr lang="nb-NO" sz="1800" dirty="0">
                <a:effectLst/>
                <a:latin typeface="Times New Roman" panose="02020603050405020304" pitchFamily="18" charset="0"/>
                <a:ea typeface="Times New Roman" panose="02020603050405020304" pitchFamily="18" charset="0"/>
                <a:cs typeface="Arial" panose="020B0604020202020204" pitchFamily="34" charset="0"/>
              </a:rPr>
              <a:t>Du redigerer medlemslisten å trykke på de 3 prikkene ved teamnavnet (1) og videre på «Administrer team (2). I «Medlemmer»-fanen kan du legge til (3) og fjerne medlemmer (4). </a:t>
            </a:r>
          </a:p>
          <a:p>
            <a:pPr>
              <a:lnSpc>
                <a:spcPct val="150000"/>
              </a:lnSpc>
              <a:spcAft>
                <a:spcPts val="800"/>
              </a:spcAft>
            </a:pPr>
            <a:endParaRPr lang="nb-NO" sz="1800" dirty="0">
              <a:effectLst/>
              <a:latin typeface="Times New Roman" panose="02020603050405020304" pitchFamily="18" charset="0"/>
              <a:ea typeface="Calibri" panose="020F0502020204030204" pitchFamily="34" charset="0"/>
              <a:cs typeface="Arial" panose="020B0604020202020204" pitchFamily="34" charset="0"/>
            </a:endParaRPr>
          </a:p>
          <a:p>
            <a:pPr>
              <a:lnSpc>
                <a:spcPct val="150000"/>
              </a:lnSpc>
              <a:spcAft>
                <a:spcPts val="800"/>
              </a:spcAft>
            </a:pP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spcAft>
                <a:spcPts val="800"/>
              </a:spcAft>
            </a:pPr>
            <a:endParaRPr lang="nb-NO" sz="1800" dirty="0">
              <a:effectLst/>
              <a:latin typeface="Times New Roman" panose="02020603050405020304" pitchFamily="18" charset="0"/>
              <a:cs typeface="Arial" panose="020B0604020202020204" pitchFamily="34" charset="0"/>
            </a:endParaRPr>
          </a:p>
          <a:p>
            <a:pPr>
              <a:lnSpc>
                <a:spcPct val="150000"/>
              </a:lnSpc>
              <a:spcAft>
                <a:spcPts val="800"/>
              </a:spcAft>
            </a:pPr>
            <a:endParaRPr lang="nb-NO" dirty="0"/>
          </a:p>
        </p:txBody>
      </p:sp>
      <p:sp>
        <p:nvSpPr>
          <p:cNvPr id="4" name="Plassholder for lysbildenummer 3"/>
          <p:cNvSpPr>
            <a:spLocks noGrp="1"/>
          </p:cNvSpPr>
          <p:nvPr>
            <p:ph type="sldNum" sz="quarter" idx="5"/>
          </p:nvPr>
        </p:nvSpPr>
        <p:spPr/>
        <p:txBody>
          <a:bodyPr/>
          <a:lstStyle/>
          <a:p>
            <a:fld id="{BFF44552-3489-4935-AED5-AD3871FD03FD}" type="slidenum">
              <a:rPr lang="en-US" smtClean="0"/>
              <a:t>7</a:t>
            </a:fld>
            <a:endParaRPr lang="en-US"/>
          </a:p>
        </p:txBody>
      </p:sp>
    </p:spTree>
    <p:extLst>
      <p:ext uri="{BB962C8B-B14F-4D97-AF65-F5344CB8AC3E}">
        <p14:creationId xmlns:p14="http://schemas.microsoft.com/office/powerpoint/2010/main" val="716484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800"/>
              </a:spcAft>
            </a:pPr>
            <a:r>
              <a:rPr lang="nb-NO" sz="1800" dirty="0">
                <a:effectLst/>
                <a:latin typeface="Times New Roman" panose="02020603050405020304" pitchFamily="18" charset="0"/>
                <a:ea typeface="Times New Roman" panose="02020603050405020304" pitchFamily="18" charset="0"/>
                <a:cs typeface="Arial" panose="020B0604020202020204" pitchFamily="34" charset="0"/>
              </a:rPr>
              <a:t>I hvert team har du flere kanaler: En «Generelt»-kanal, som blir opprettet automatisk og vanligvis ikke blir brukt, og en for hvert spesifikke studieår. Det er kanalen for det spesifikke studieåret (eksempelvis 2021-2022) som brukes i evalueringsprosessen. Teamet beholdes fra studieår til studieår, som betyr at det blir opprettet en ny kanal hvert år.</a:t>
            </a:r>
          </a:p>
          <a:p>
            <a:pPr>
              <a:lnSpc>
                <a:spcPct val="150000"/>
              </a:lnSpc>
              <a:spcAft>
                <a:spcPts val="800"/>
              </a:spcAft>
            </a:pPr>
            <a:endParaRPr lang="nb-NO" sz="1800" dirty="0">
              <a:effectLst/>
              <a:latin typeface="Times New Roman" panose="02020603050405020304" pitchFamily="18" charset="0"/>
              <a:ea typeface="Times New Roman" panose="02020603050405020304" pitchFamily="18" charset="0"/>
              <a:cs typeface="Arial" panose="020B0604020202020204" pitchFamily="34" charset="0"/>
            </a:endParaRPr>
          </a:p>
          <a:p>
            <a:pPr>
              <a:lnSpc>
                <a:spcPct val="150000"/>
              </a:lnSpc>
              <a:spcAft>
                <a:spcPts val="800"/>
              </a:spcAft>
            </a:pPr>
            <a:r>
              <a:rPr lang="nb-NO" sz="1800" dirty="0">
                <a:effectLst/>
                <a:latin typeface="Times New Roman" panose="02020603050405020304" pitchFamily="18" charset="0"/>
                <a:ea typeface="Times New Roman" panose="02020603050405020304" pitchFamily="18" charset="0"/>
                <a:cs typeface="Arial" panose="020B0604020202020204" pitchFamily="34" charset="0"/>
              </a:rPr>
              <a:t>Nå skal vi se på de ulike fanene i kanalen som brukes til evaluering.</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cs typeface="Calibri"/>
            </a:endParaRPr>
          </a:p>
        </p:txBody>
      </p:sp>
      <p:sp>
        <p:nvSpPr>
          <p:cNvPr id="4" name="Slide Number Placeholder 3"/>
          <p:cNvSpPr>
            <a:spLocks noGrp="1"/>
          </p:cNvSpPr>
          <p:nvPr>
            <p:ph type="sldNum" sz="quarter" idx="5"/>
          </p:nvPr>
        </p:nvSpPr>
        <p:spPr/>
        <p:txBody>
          <a:bodyPr/>
          <a:lstStyle/>
          <a:p>
            <a:fld id="{FE3E43AD-0265-43C6-903C-75B4D1B5D0DB}" type="slidenum">
              <a:rPr lang="nb-NO" smtClean="0"/>
              <a:t>8</a:t>
            </a:fld>
            <a:endParaRPr lang="nb-NO"/>
          </a:p>
        </p:txBody>
      </p:sp>
    </p:spTree>
    <p:extLst>
      <p:ext uri="{BB962C8B-B14F-4D97-AF65-F5344CB8AC3E}">
        <p14:creationId xmlns:p14="http://schemas.microsoft.com/office/powerpoint/2010/main" val="1358683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50000"/>
              </a:lnSpc>
              <a:spcAft>
                <a:spcPts val="800"/>
              </a:spcAft>
            </a:pPr>
            <a:r>
              <a:rPr lang="nb-NO" sz="1800" u="none" dirty="0">
                <a:effectLst/>
                <a:latin typeface="Times New Roman" panose="02020603050405020304" pitchFamily="18" charset="0"/>
                <a:ea typeface="Times New Roman" panose="02020603050405020304" pitchFamily="18" charset="0"/>
                <a:cs typeface="Arial" panose="020B0604020202020204" pitchFamily="34" charset="0"/>
              </a:rPr>
              <a:t>Kanalen for studieåret består av 6 </a:t>
            </a:r>
            <a:r>
              <a:rPr lang="nb-NO" sz="1800" u="none" dirty="0">
                <a:solidFill>
                  <a:srgbClr val="0563C1"/>
                </a:solidFill>
                <a:effectLst/>
                <a:latin typeface="Times New Roman" panose="02020603050405020304" pitchFamily="18" charset="0"/>
                <a:ea typeface="Times New Roman" panose="02020603050405020304" pitchFamily="18" charset="0"/>
                <a:cs typeface="Arial" panose="020B0604020202020204" pitchFamily="34" charset="0"/>
              </a:rPr>
              <a:t>faner</a:t>
            </a:r>
            <a:r>
              <a:rPr lang="nb-NO" sz="1800" u="none" dirty="0">
                <a:effectLst/>
                <a:latin typeface="Times New Roman" panose="02020603050405020304" pitchFamily="18" charset="0"/>
                <a:ea typeface="Times New Roman" panose="02020603050405020304" pitchFamily="18" charset="0"/>
                <a:cs typeface="Arial" panose="020B0604020202020204" pitchFamily="34" charset="0"/>
              </a:rPr>
              <a:t>: </a:t>
            </a:r>
            <a:r>
              <a:rPr lang="nb-NO" sz="1800" u="none" dirty="0">
                <a:solidFill>
                  <a:srgbClr val="0563C1"/>
                </a:solidFill>
                <a:effectLst/>
                <a:latin typeface="Times New Roman" panose="02020603050405020304" pitchFamily="18" charset="0"/>
                <a:ea typeface="Times New Roman" panose="02020603050405020304" pitchFamily="18" charset="0"/>
                <a:cs typeface="Arial" panose="020B0604020202020204" pitchFamily="34" charset="0"/>
              </a:rPr>
              <a:t>Innlegg, filer, datagrunnlag, studiebarometeret, oppgaver og rapport. Vi går gjennom de en og en.</a:t>
            </a:r>
            <a:endParaRPr lang="nb-NO" sz="1800" u="none" dirty="0">
              <a:effectLst/>
              <a:latin typeface="Calibri" panose="020F0502020204030204" pitchFamily="34" charset="0"/>
              <a:ea typeface="Calibri" panose="020F0502020204030204" pitchFamily="34" charset="0"/>
              <a:cs typeface="Arial" panose="020B0604020202020204" pitchFamily="34" charset="0"/>
            </a:endParaRPr>
          </a:p>
          <a:p>
            <a:endParaRPr lang="nb-NO" dirty="0"/>
          </a:p>
        </p:txBody>
      </p:sp>
      <p:sp>
        <p:nvSpPr>
          <p:cNvPr id="4" name="Plassholder for lysbildenummer 3"/>
          <p:cNvSpPr>
            <a:spLocks noGrp="1"/>
          </p:cNvSpPr>
          <p:nvPr>
            <p:ph type="sldNum" sz="quarter" idx="5"/>
          </p:nvPr>
        </p:nvSpPr>
        <p:spPr/>
        <p:txBody>
          <a:bodyPr/>
          <a:lstStyle/>
          <a:p>
            <a:fld id="{BFF44552-3489-4935-AED5-AD3871FD03FD}" type="slidenum">
              <a:rPr lang="en-US" smtClean="0"/>
              <a:t>9</a:t>
            </a:fld>
            <a:endParaRPr lang="en-US"/>
          </a:p>
        </p:txBody>
      </p:sp>
    </p:spTree>
    <p:extLst>
      <p:ext uri="{BB962C8B-B14F-4D97-AF65-F5344CB8AC3E}">
        <p14:creationId xmlns:p14="http://schemas.microsoft.com/office/powerpoint/2010/main" val="3692893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368315" y="2008061"/>
            <a:ext cx="7772400" cy="675821"/>
          </a:xfrm>
        </p:spPr>
        <p:txBody>
          <a:bodyPr anchor="t" anchorCtr="0"/>
          <a:lstStyle/>
          <a:p>
            <a:r>
              <a:rPr lang="nb-NO"/>
              <a:t>Klikk for å redigere tittelstil</a:t>
            </a:r>
          </a:p>
        </p:txBody>
      </p:sp>
      <p:sp>
        <p:nvSpPr>
          <p:cNvPr id="3" name="Undertittel 2"/>
          <p:cNvSpPr>
            <a:spLocks noGrp="1"/>
          </p:cNvSpPr>
          <p:nvPr>
            <p:ph type="subTitle" idx="1"/>
          </p:nvPr>
        </p:nvSpPr>
        <p:spPr>
          <a:xfrm>
            <a:off x="368315" y="2733866"/>
            <a:ext cx="7772400" cy="131445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Tree>
    <p:extLst>
      <p:ext uri="{BB962C8B-B14F-4D97-AF65-F5344CB8AC3E}">
        <p14:creationId xmlns:p14="http://schemas.microsoft.com/office/powerpoint/2010/main" val="1000159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983850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05979"/>
            <a:ext cx="2057400" cy="4388644"/>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05979"/>
            <a:ext cx="6019800" cy="4388644"/>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031831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14" name="Plassholder for lysbildenummer 5"/>
          <p:cNvSpPr txBox="1">
            <a:spLocks/>
          </p:cNvSpPr>
          <p:nvPr userDrawn="1"/>
        </p:nvSpPr>
        <p:spPr>
          <a:xfrm>
            <a:off x="115120" y="4838278"/>
            <a:ext cx="342081" cy="189077"/>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b="1" i="0" smtClean="0">
                <a:solidFill>
                  <a:schemeClr val="bg1"/>
                </a:solidFill>
                <a:latin typeface="Arial"/>
                <a:cs typeface="Arial"/>
              </a:rPr>
              <a:pPr algn="ctr"/>
              <a:t>‹#›</a:t>
            </a:fld>
            <a:endParaRPr lang="nb-NO" b="1" i="0">
              <a:solidFill>
                <a:schemeClr val="bg1"/>
              </a:solidFill>
              <a:latin typeface="Arial"/>
              <a:cs typeface="Arial"/>
            </a:endParaRPr>
          </a:p>
        </p:txBody>
      </p:sp>
      <p:sp>
        <p:nvSpPr>
          <p:cNvPr id="5" name="Tittel 1">
            <a:extLst>
              <a:ext uri="{FF2B5EF4-FFF2-40B4-BE49-F238E27FC236}">
                <a16:creationId xmlns:a16="http://schemas.microsoft.com/office/drawing/2014/main" id="{EDDF0375-0873-B843-9EC0-A06479A80FA9}"/>
              </a:ext>
            </a:extLst>
          </p:cNvPr>
          <p:cNvSpPr>
            <a:spLocks noGrp="1"/>
          </p:cNvSpPr>
          <p:nvPr>
            <p:ph type="title"/>
          </p:nvPr>
        </p:nvSpPr>
        <p:spPr>
          <a:xfrm>
            <a:off x="301385" y="298339"/>
            <a:ext cx="8418747" cy="648512"/>
          </a:xfrm>
          <a:prstGeom prst="rect">
            <a:avLst/>
          </a:prstGeom>
        </p:spPr>
        <p:txBody>
          <a:bodyPr wrap="square" lIns="90000" tIns="46800" rIns="90000" bIns="46800" anchor="t" anchorCtr="0">
            <a:spAutoFit/>
          </a:bodyPr>
          <a:lstStyle/>
          <a:p>
            <a:r>
              <a:rPr lang="nb-NO"/>
              <a:t>Klikk for å redigere tittelstil</a:t>
            </a:r>
          </a:p>
        </p:txBody>
      </p:sp>
      <p:sp>
        <p:nvSpPr>
          <p:cNvPr id="6" name="Plassholder for innhold 2">
            <a:extLst>
              <a:ext uri="{FF2B5EF4-FFF2-40B4-BE49-F238E27FC236}">
                <a16:creationId xmlns:a16="http://schemas.microsoft.com/office/drawing/2014/main" id="{DE8648CE-2671-CD47-B4B1-0ED8BB6803AF}"/>
              </a:ext>
            </a:extLst>
          </p:cNvPr>
          <p:cNvSpPr>
            <a:spLocks noGrp="1"/>
          </p:cNvSpPr>
          <p:nvPr>
            <p:ph idx="1"/>
          </p:nvPr>
        </p:nvSpPr>
        <p:spPr>
          <a:xfrm>
            <a:off x="301385" y="1010266"/>
            <a:ext cx="8418747" cy="3613774"/>
          </a:xfrm>
          <a:prstGeom prst="rect">
            <a:avLst/>
          </a:prstGeom>
        </p:spPr>
        <p:txBody>
          <a:bodyPr lIns="90000" tIns="46800" rIns="90000" bIns="46800">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60019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3305176"/>
            <a:ext cx="7772400" cy="1021556"/>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7" name="Plassholder for lysbildenummer 5"/>
          <p:cNvSpPr>
            <a:spLocks noGrp="1"/>
          </p:cNvSpPr>
          <p:nvPr>
            <p:ph type="sldNum" sz="quarter" idx="12"/>
          </p:nvPr>
        </p:nvSpPr>
        <p:spPr>
          <a:xfrm>
            <a:off x="8241294" y="4815936"/>
            <a:ext cx="426966" cy="273844"/>
          </a:xfrm>
          <a:prstGeom prst="rect">
            <a:avLst/>
          </a:prstGeom>
        </p:spPr>
        <p:txBody>
          <a:bodyPr/>
          <a:lstStyle>
            <a:lvl1pPr>
              <a:defRPr sz="1000"/>
            </a:lvl1pPr>
          </a:lstStyle>
          <a:p>
            <a:pPr algn="r"/>
            <a:fld id="{91853A39-49B3-554A-AE82-85611CEBD8E3}" type="slidenum">
              <a:rPr lang="nb-NO" smtClean="0">
                <a:latin typeface="Arial"/>
                <a:cs typeface="Arial"/>
              </a:rPr>
              <a:pPr algn="r"/>
              <a:t>‹#›</a:t>
            </a:fld>
            <a:endParaRPr lang="nb-NO">
              <a:latin typeface="Arial"/>
              <a:cs typeface="Arial"/>
            </a:endParaRPr>
          </a:p>
        </p:txBody>
      </p:sp>
    </p:spTree>
    <p:extLst>
      <p:ext uri="{BB962C8B-B14F-4D97-AF65-F5344CB8AC3E}">
        <p14:creationId xmlns:p14="http://schemas.microsoft.com/office/powerpoint/2010/main" val="2982460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249043"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440043"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372914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Tittel 1">
            <a:extLst>
              <a:ext uri="{FF2B5EF4-FFF2-40B4-BE49-F238E27FC236}">
                <a16:creationId xmlns:a16="http://schemas.microsoft.com/office/drawing/2014/main" id="{15AB0DDD-5101-CF40-8356-9C539FE928C5}"/>
              </a:ext>
            </a:extLst>
          </p:cNvPr>
          <p:cNvSpPr>
            <a:spLocks noGrp="1"/>
          </p:cNvSpPr>
          <p:nvPr>
            <p:ph type="title"/>
          </p:nvPr>
        </p:nvSpPr>
        <p:spPr>
          <a:xfrm>
            <a:off x="280219" y="205979"/>
            <a:ext cx="8229600" cy="646331"/>
          </a:xfrm>
        </p:spPr>
        <p:txBody>
          <a:bodyPr/>
          <a:lstStyle>
            <a:lvl1pPr>
              <a:defRPr/>
            </a:lvl1pPr>
          </a:lstStyle>
          <a:p>
            <a:r>
              <a:rPr lang="nb-NO"/>
              <a:t>Klikk for å redigere tittelstil</a:t>
            </a:r>
          </a:p>
        </p:txBody>
      </p:sp>
      <p:sp>
        <p:nvSpPr>
          <p:cNvPr id="8" name="Plassholder for innhold 3">
            <a:extLst>
              <a:ext uri="{FF2B5EF4-FFF2-40B4-BE49-F238E27FC236}">
                <a16:creationId xmlns:a16="http://schemas.microsoft.com/office/drawing/2014/main" id="{234AFF7B-7C34-7B47-812A-63DDBA93AB47}"/>
              </a:ext>
            </a:extLst>
          </p:cNvPr>
          <p:cNvSpPr>
            <a:spLocks noGrp="1"/>
          </p:cNvSpPr>
          <p:nvPr>
            <p:ph sz="half" idx="2"/>
          </p:nvPr>
        </p:nvSpPr>
        <p:spPr>
          <a:xfrm>
            <a:off x="280219" y="1444342"/>
            <a:ext cx="4040188" cy="3363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9" name="Plassholder for tekst 4">
            <a:extLst>
              <a:ext uri="{FF2B5EF4-FFF2-40B4-BE49-F238E27FC236}">
                <a16:creationId xmlns:a16="http://schemas.microsoft.com/office/drawing/2014/main" id="{47B44B46-B0BE-A64D-8CD4-1109D4692A49}"/>
              </a:ext>
            </a:extLst>
          </p:cNvPr>
          <p:cNvSpPr>
            <a:spLocks noGrp="1"/>
          </p:cNvSpPr>
          <p:nvPr>
            <p:ph type="body" sz="quarter" idx="3"/>
          </p:nvPr>
        </p:nvSpPr>
        <p:spPr>
          <a:xfrm>
            <a:off x="4468045" y="964522"/>
            <a:ext cx="4041775" cy="47982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a:t>
            </a:r>
          </a:p>
        </p:txBody>
      </p:sp>
      <p:sp>
        <p:nvSpPr>
          <p:cNvPr id="10" name="Plassholder for innhold 5">
            <a:extLst>
              <a:ext uri="{FF2B5EF4-FFF2-40B4-BE49-F238E27FC236}">
                <a16:creationId xmlns:a16="http://schemas.microsoft.com/office/drawing/2014/main" id="{1C4D38D1-6ECD-794C-8B46-83AEE26790A5}"/>
              </a:ext>
            </a:extLst>
          </p:cNvPr>
          <p:cNvSpPr>
            <a:spLocks noGrp="1"/>
          </p:cNvSpPr>
          <p:nvPr>
            <p:ph sz="quarter" idx="4"/>
          </p:nvPr>
        </p:nvSpPr>
        <p:spPr>
          <a:xfrm>
            <a:off x="4468045" y="1444342"/>
            <a:ext cx="4041775" cy="3363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4">
            <a:extLst>
              <a:ext uri="{FF2B5EF4-FFF2-40B4-BE49-F238E27FC236}">
                <a16:creationId xmlns:a16="http://schemas.microsoft.com/office/drawing/2014/main" id="{BD8E673F-9EC8-124B-9ACB-8BF4AAF39D9D}"/>
              </a:ext>
            </a:extLst>
          </p:cNvPr>
          <p:cNvSpPr>
            <a:spLocks noGrp="1"/>
          </p:cNvSpPr>
          <p:nvPr>
            <p:ph type="body" sz="quarter" idx="10"/>
          </p:nvPr>
        </p:nvSpPr>
        <p:spPr>
          <a:xfrm>
            <a:off x="280218" y="964521"/>
            <a:ext cx="4041775" cy="47982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a:t>
            </a:r>
          </a:p>
        </p:txBody>
      </p:sp>
    </p:spTree>
    <p:extLst>
      <p:ext uri="{BB962C8B-B14F-4D97-AF65-F5344CB8AC3E}">
        <p14:creationId xmlns:p14="http://schemas.microsoft.com/office/powerpoint/2010/main" val="702236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3172249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718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1" y="204787"/>
            <a:ext cx="3008313" cy="871538"/>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159648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3600450"/>
            <a:ext cx="5486400" cy="425054"/>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3532236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249043" y="205979"/>
            <a:ext cx="8552985" cy="646331"/>
          </a:xfrm>
          <a:prstGeom prst="rect">
            <a:avLst/>
          </a:prstGeom>
        </p:spPr>
        <p:txBody>
          <a:bodyPr vert="horz" lIns="91440" tIns="45720" rIns="91440" bIns="45720" rtlCol="0" anchor="t" anchorCtr="0">
            <a:spAutoFit/>
          </a:bodyPr>
          <a:lstStyle/>
          <a:p>
            <a:r>
              <a:rPr lang="nb-NO"/>
              <a:t>Klikk for å redigere tittelstil</a:t>
            </a:r>
          </a:p>
        </p:txBody>
      </p:sp>
      <p:sp>
        <p:nvSpPr>
          <p:cNvPr id="3" name="Plassholder for tekst 2"/>
          <p:cNvSpPr>
            <a:spLocks noGrp="1"/>
          </p:cNvSpPr>
          <p:nvPr>
            <p:ph type="body" idx="1"/>
          </p:nvPr>
        </p:nvSpPr>
        <p:spPr>
          <a:xfrm>
            <a:off x="249043" y="952901"/>
            <a:ext cx="8552985" cy="3641722"/>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5" name="Bilde 4" descr="hor_blaa_stripe.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4783836"/>
            <a:ext cx="9144000" cy="359664"/>
          </a:xfrm>
          <a:prstGeom prst="rect">
            <a:avLst/>
          </a:prstGeom>
        </p:spPr>
      </p:pic>
    </p:spTree>
    <p:extLst>
      <p:ext uri="{BB962C8B-B14F-4D97-AF65-F5344CB8AC3E}">
        <p14:creationId xmlns:p14="http://schemas.microsoft.com/office/powerpoint/2010/main" val="5777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36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1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hyperlink" Target="https://innsida.ntnu.no/studiekvalitetsportalen/"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i.ntnu.no/wiki/-/wiki/Norsk/KASPER+-+Revidere+studieplan"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hyperlink" Target="https://i.ntnu.no/wiki/-/wiki/Norsk/KASPER+-+Evaluere+studieprogram"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s://www.nokut.no/norsk-utdanning/nasjonalt-kvalifikasjonsrammeverk-for-livslang-larin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studntnu.sharepoint.com/sites/studieplanleggin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i.ntnu.no/wiki/-/wiki/Norsk/KASPER+-+Verkt%C3%B8y+for+studiets+oppbygging" TargetMode="External"/><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44.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60.jpg"/></Relationships>
</file>

<file path=ppt/slides/_rels/slide4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4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4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4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5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5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77.png"/><Relationship Id="rId4" Type="http://schemas.openxmlformats.org/officeDocument/2006/relationships/image" Target="../media/image76.png"/></Relationships>
</file>

<file path=ppt/slides/_rels/slide5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5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56.xml.rels><?xml version="1.0" encoding="UTF-8" standalone="yes"?>
<Relationships xmlns="http://schemas.openxmlformats.org/package/2006/relationships"><Relationship Id="rId3" Type="http://schemas.openxmlformats.org/officeDocument/2006/relationships/hyperlink" Target="https://i.ntnu.no/wiki/-/wiki/Norsk/kasper+-+studieplanverkt%C3%B8yet"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hyperlink" Target="https://hjelp.ntnu.no/tas/public/ssp/content/detail/service?unid=159ea0bd14fb4c23a5dac479dab97768&amp;from=15945afb-06bc-430c-8709-52e95ce92e42" TargetMode="External"/><Relationship Id="rId4" Type="http://schemas.openxmlformats.org/officeDocument/2006/relationships/hyperlink" Target="https://i.ntnu.no/wiki/-/wiki/Norsk/KASPER+-+Kontaktpersoner"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a:t>KASPER for studieprogramleder</a:t>
            </a:r>
          </a:p>
        </p:txBody>
      </p:sp>
      <p:sp>
        <p:nvSpPr>
          <p:cNvPr id="3" name="Undertittel 2"/>
          <p:cNvSpPr>
            <a:spLocks noGrp="1"/>
          </p:cNvSpPr>
          <p:nvPr>
            <p:ph type="subTitle" idx="1"/>
          </p:nvPr>
        </p:nvSpPr>
        <p:spPr/>
        <p:txBody>
          <a:bodyPr vert="horz" lIns="91440" tIns="45720" rIns="91440" bIns="45720" rtlCol="0" anchor="t">
            <a:normAutofit/>
          </a:bodyPr>
          <a:lstStyle/>
          <a:p>
            <a:r>
              <a:rPr lang="nb-NO" sz="1500" dirty="0"/>
              <a:t>Studieprogramevaluering i Teams</a:t>
            </a:r>
          </a:p>
          <a:p>
            <a:r>
              <a:rPr lang="nb-NO" sz="1500" dirty="0"/>
              <a:t>Revisjon av studieplan i KASPER</a:t>
            </a:r>
          </a:p>
          <a:p>
            <a:endParaRPr lang="nb-NO" sz="1500" dirty="0">
              <a:solidFill>
                <a:srgbClr val="FF0000"/>
              </a:solidFill>
            </a:endParaRPr>
          </a:p>
        </p:txBody>
      </p:sp>
      <p:sp>
        <p:nvSpPr>
          <p:cNvPr id="7" name="TekstSylinder 6">
            <a:extLst>
              <a:ext uri="{FF2B5EF4-FFF2-40B4-BE49-F238E27FC236}">
                <a16:creationId xmlns:a16="http://schemas.microsoft.com/office/drawing/2014/main" id="{02E93105-4AEF-5144-BDE5-9DB9B1670EF5}"/>
              </a:ext>
            </a:extLst>
          </p:cNvPr>
          <p:cNvSpPr txBox="1"/>
          <p:nvPr/>
        </p:nvSpPr>
        <p:spPr>
          <a:xfrm rot="16200000">
            <a:off x="6957028" y="2549199"/>
            <a:ext cx="3267983" cy="369332"/>
          </a:xfrm>
          <a:prstGeom prst="rect">
            <a:avLst/>
          </a:prstGeom>
          <a:noFill/>
        </p:spPr>
        <p:txBody>
          <a:bodyPr wrap="square" rtlCol="0">
            <a:spAutoFit/>
          </a:bodyPr>
          <a:lstStyle/>
          <a:p>
            <a:r>
              <a:rPr lang="nb-NO">
                <a:solidFill>
                  <a:srgbClr val="0D4788"/>
                </a:solidFill>
              </a:rPr>
              <a:t>Kunnskap for en bedre verden</a:t>
            </a:r>
          </a:p>
        </p:txBody>
      </p:sp>
    </p:spTree>
    <p:extLst>
      <p:ext uri="{BB962C8B-B14F-4D97-AF65-F5344CB8AC3E}">
        <p14:creationId xmlns:p14="http://schemas.microsoft.com/office/powerpoint/2010/main" val="3243102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4B6F7FE-1C5B-314E-9EB6-C3D6F936303D}"/>
              </a:ext>
            </a:extLst>
          </p:cNvPr>
          <p:cNvSpPr>
            <a:spLocks noGrp="1"/>
          </p:cNvSpPr>
          <p:nvPr>
            <p:ph type="title"/>
          </p:nvPr>
        </p:nvSpPr>
        <p:spPr>
          <a:xfrm>
            <a:off x="301385" y="298339"/>
            <a:ext cx="8418747" cy="586957"/>
          </a:xfrm>
        </p:spPr>
        <p:txBody>
          <a:bodyPr/>
          <a:lstStyle/>
          <a:p>
            <a:r>
              <a:rPr lang="nb-NO" sz="3200" dirty="0"/>
              <a:t>Innlegg</a:t>
            </a:r>
            <a:endParaRPr lang="nb-NO" dirty="0"/>
          </a:p>
        </p:txBody>
      </p:sp>
      <p:sp>
        <p:nvSpPr>
          <p:cNvPr id="3" name="Plassholder for innhold 2">
            <a:extLst>
              <a:ext uri="{FF2B5EF4-FFF2-40B4-BE49-F238E27FC236}">
                <a16:creationId xmlns:a16="http://schemas.microsoft.com/office/drawing/2014/main" id="{8B10C514-EF45-4E45-AC21-B580BE9D8E1F}"/>
              </a:ext>
            </a:extLst>
          </p:cNvPr>
          <p:cNvSpPr>
            <a:spLocks noGrp="1"/>
          </p:cNvSpPr>
          <p:nvPr>
            <p:ph idx="1"/>
          </p:nvPr>
        </p:nvSpPr>
        <p:spPr>
          <a:xfrm>
            <a:off x="4162697" y="1199752"/>
            <a:ext cx="4494051" cy="2437392"/>
          </a:xfrm>
        </p:spPr>
        <p:txBody>
          <a:bodyPr vert="horz" lIns="90000" tIns="46800" rIns="90000" bIns="46800" rtlCol="0" anchor="t">
            <a:noAutofit/>
          </a:bodyPr>
          <a:lstStyle/>
          <a:p>
            <a:pPr lvl="1">
              <a:buFont typeface="Arial" panose="020B0604020202020204" pitchFamily="34" charset="0"/>
              <a:buChar char="•"/>
            </a:pPr>
            <a:r>
              <a:rPr lang="nb-NO" sz="1800" dirty="0"/>
              <a:t>Innlegg-fanen kan brukes til å holde samtaler, diskutere endringer, etc.</a:t>
            </a:r>
          </a:p>
          <a:p>
            <a:pPr lvl="1">
              <a:buFont typeface="Arial" panose="020B0604020202020204" pitchFamily="34" charset="0"/>
              <a:buChar char="•"/>
            </a:pPr>
            <a:r>
              <a:rPr lang="nb-NO" sz="1800" dirty="0"/>
              <a:t>Finn flere formaterings valg for innlegg ved å utvide verktøylinjen (1)</a:t>
            </a:r>
          </a:p>
          <a:p>
            <a:pPr lvl="1">
              <a:buFont typeface="Arial" panose="020B0604020202020204" pitchFamily="34" charset="0"/>
              <a:buChar char="•"/>
            </a:pPr>
            <a:r>
              <a:rPr lang="nb-NO" sz="1800" dirty="0"/>
              <a:t>Klikk papirfly-ikonet for å sende (2)</a:t>
            </a:r>
          </a:p>
          <a:p>
            <a:pPr lvl="1">
              <a:buFont typeface="Arial" panose="020B0604020202020204" pitchFamily="34" charset="0"/>
              <a:buChar char="•"/>
            </a:pPr>
            <a:endParaRPr lang="nb-NO" sz="1800" dirty="0"/>
          </a:p>
        </p:txBody>
      </p:sp>
      <p:pic>
        <p:nvPicPr>
          <p:cNvPr id="9" name="Picture 9" descr="Viser tekstboksen for publisering av innlegg">
            <a:extLst>
              <a:ext uri="{FF2B5EF4-FFF2-40B4-BE49-F238E27FC236}">
                <a16:creationId xmlns:a16="http://schemas.microsoft.com/office/drawing/2014/main" id="{4A3C904F-C6C8-496C-8878-4DDA860CAAA8}"/>
              </a:ext>
            </a:extLst>
          </p:cNvPr>
          <p:cNvPicPr>
            <a:picLocks noChangeAspect="1"/>
          </p:cNvPicPr>
          <p:nvPr/>
        </p:nvPicPr>
        <p:blipFill>
          <a:blip r:embed="rId3"/>
          <a:stretch>
            <a:fillRect/>
          </a:stretch>
        </p:blipFill>
        <p:spPr>
          <a:xfrm>
            <a:off x="352269" y="3626919"/>
            <a:ext cx="6650011" cy="1065703"/>
          </a:xfrm>
          <a:prstGeom prst="rect">
            <a:avLst/>
          </a:prstGeom>
        </p:spPr>
      </p:pic>
      <p:pic>
        <p:nvPicPr>
          <p:cNvPr id="1026" name="Picture 2">
            <a:extLst>
              <a:ext uri="{FF2B5EF4-FFF2-40B4-BE49-F238E27FC236}">
                <a16:creationId xmlns:a16="http://schemas.microsoft.com/office/drawing/2014/main" id="{274CFE10-4829-4C45-9C01-C58C3ABB6F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292572"/>
            <a:ext cx="609600" cy="4000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BE20223B-7C68-48CA-BEA4-F1FC396082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1724" y="4283047"/>
            <a:ext cx="609600" cy="409575"/>
          </a:xfrm>
          <a:prstGeom prst="rect">
            <a:avLst/>
          </a:prstGeom>
          <a:noFill/>
          <a:extLst>
            <a:ext uri="{909E8E84-426E-40DD-AFC4-6F175D3DCCD1}">
              <a14:hiddenFill xmlns:a14="http://schemas.microsoft.com/office/drawing/2010/main">
                <a:solidFill>
                  <a:srgbClr val="FFFFFF"/>
                </a:solidFill>
              </a14:hiddenFill>
            </a:ext>
          </a:extLst>
        </p:spPr>
      </p:pic>
      <p:pic>
        <p:nvPicPr>
          <p:cNvPr id="6" name="Bilde 5">
            <a:extLst>
              <a:ext uri="{FF2B5EF4-FFF2-40B4-BE49-F238E27FC236}">
                <a16:creationId xmlns:a16="http://schemas.microsoft.com/office/drawing/2014/main" id="{B140DE30-6A97-4233-985F-7CACB3B2C8F3}"/>
              </a:ext>
            </a:extLst>
          </p:cNvPr>
          <p:cNvPicPr>
            <a:picLocks noChangeAspect="1"/>
          </p:cNvPicPr>
          <p:nvPr/>
        </p:nvPicPr>
        <p:blipFill>
          <a:blip r:embed="rId6"/>
          <a:stretch>
            <a:fillRect/>
          </a:stretch>
        </p:blipFill>
        <p:spPr>
          <a:xfrm>
            <a:off x="352269" y="1199752"/>
            <a:ext cx="3952381" cy="2257143"/>
          </a:xfrm>
          <a:prstGeom prst="rect">
            <a:avLst/>
          </a:prstGeom>
        </p:spPr>
      </p:pic>
    </p:spTree>
    <p:extLst>
      <p:ext uri="{BB962C8B-B14F-4D97-AF65-F5344CB8AC3E}">
        <p14:creationId xmlns:p14="http://schemas.microsoft.com/office/powerpoint/2010/main" val="2638221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E2ECD-A327-4B4B-8260-094A9DFEA5CB}"/>
              </a:ext>
            </a:extLst>
          </p:cNvPr>
          <p:cNvSpPr>
            <a:spLocks noGrp="1"/>
          </p:cNvSpPr>
          <p:nvPr>
            <p:ph type="title"/>
          </p:nvPr>
        </p:nvSpPr>
        <p:spPr>
          <a:xfrm>
            <a:off x="301385" y="298339"/>
            <a:ext cx="8418747" cy="586957"/>
          </a:xfrm>
        </p:spPr>
        <p:txBody>
          <a:bodyPr/>
          <a:lstStyle/>
          <a:p>
            <a:r>
              <a:rPr lang="en-US" sz="3200" dirty="0"/>
              <a:t>Filer</a:t>
            </a:r>
            <a:endParaRPr lang="en-US" dirty="0"/>
          </a:p>
        </p:txBody>
      </p:sp>
      <p:pic>
        <p:nvPicPr>
          <p:cNvPr id="4" name="Picture 4" descr="Viser Filer-fanen under &quot;2019-2020&quot; kanalen">
            <a:extLst>
              <a:ext uri="{FF2B5EF4-FFF2-40B4-BE49-F238E27FC236}">
                <a16:creationId xmlns:a16="http://schemas.microsoft.com/office/drawing/2014/main" id="{9E237125-B47A-4401-A0F5-5D974330FA99}"/>
              </a:ext>
            </a:extLst>
          </p:cNvPr>
          <p:cNvPicPr>
            <a:picLocks noChangeAspect="1"/>
          </p:cNvPicPr>
          <p:nvPr/>
        </p:nvPicPr>
        <p:blipFill>
          <a:blip r:embed="rId3"/>
          <a:stretch>
            <a:fillRect/>
          </a:stretch>
        </p:blipFill>
        <p:spPr>
          <a:xfrm>
            <a:off x="3112519" y="1472252"/>
            <a:ext cx="5730096" cy="2554884"/>
          </a:xfrm>
          <a:prstGeom prst="rect">
            <a:avLst/>
          </a:prstGeom>
        </p:spPr>
      </p:pic>
      <p:sp>
        <p:nvSpPr>
          <p:cNvPr id="7" name="TextBox 6">
            <a:extLst>
              <a:ext uri="{FF2B5EF4-FFF2-40B4-BE49-F238E27FC236}">
                <a16:creationId xmlns:a16="http://schemas.microsoft.com/office/drawing/2014/main" id="{C2146FC1-FA26-4743-A4F7-DAB39302D303}"/>
              </a:ext>
            </a:extLst>
          </p:cNvPr>
          <p:cNvSpPr txBox="1"/>
          <p:nvPr/>
        </p:nvSpPr>
        <p:spPr>
          <a:xfrm>
            <a:off x="268918" y="1472252"/>
            <a:ext cx="2700760"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nb-NO" sz="1600" dirty="0"/>
              <a:t>Her kan dere dele relevante filer underveis – alt lagres i skyen</a:t>
            </a:r>
            <a:endParaRPr lang="nb-NO" sz="1600" dirty="0">
              <a:cs typeface="Arial"/>
            </a:endParaRPr>
          </a:p>
          <a:p>
            <a:pPr marL="342900" indent="-342900">
              <a:buFont typeface="Arial" panose="020B0604020202020204" pitchFamily="34" charset="0"/>
              <a:buChar char="•"/>
            </a:pPr>
            <a:r>
              <a:rPr lang="nb-NO" sz="1600" dirty="0">
                <a:cs typeface="Arial"/>
              </a:rPr>
              <a:t>Alle medlemmer kan laste opp og ned filer, eller opprette dokumenter rett inn i mappen</a:t>
            </a:r>
          </a:p>
        </p:txBody>
      </p:sp>
      <p:pic>
        <p:nvPicPr>
          <p:cNvPr id="5" name="Bilde 4" descr="Et bilde som inneholder tekst&#10;&#10;Automatisk generert beskrivelse">
            <a:extLst>
              <a:ext uri="{FF2B5EF4-FFF2-40B4-BE49-F238E27FC236}">
                <a16:creationId xmlns:a16="http://schemas.microsoft.com/office/drawing/2014/main" id="{5567573F-D5E0-493A-AB82-F6A96F296EFD}"/>
              </a:ext>
            </a:extLst>
          </p:cNvPr>
          <p:cNvPicPr>
            <a:picLocks noChangeAspect="1"/>
          </p:cNvPicPr>
          <p:nvPr/>
        </p:nvPicPr>
        <p:blipFill rotWithShape="1">
          <a:blip r:embed="rId4"/>
          <a:srcRect l="2505" t="9978" r="5397" b="19192"/>
          <a:stretch/>
        </p:blipFill>
        <p:spPr>
          <a:xfrm>
            <a:off x="3112519" y="1497722"/>
            <a:ext cx="1272474" cy="350419"/>
          </a:xfrm>
          <a:prstGeom prst="rect">
            <a:avLst/>
          </a:prstGeom>
        </p:spPr>
      </p:pic>
      <p:pic>
        <p:nvPicPr>
          <p:cNvPr id="9" name="Picture 2">
            <a:extLst>
              <a:ext uri="{FF2B5EF4-FFF2-40B4-BE49-F238E27FC236}">
                <a16:creationId xmlns:a16="http://schemas.microsoft.com/office/drawing/2014/main" id="{9F9166AB-0206-4C24-BD2B-FE230595E2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4731199">
            <a:off x="4884776" y="1121895"/>
            <a:ext cx="692361" cy="230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416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4B6F7FE-1C5B-314E-9EB6-C3D6F936303D}"/>
              </a:ext>
            </a:extLst>
          </p:cNvPr>
          <p:cNvSpPr>
            <a:spLocks noGrp="1"/>
          </p:cNvSpPr>
          <p:nvPr>
            <p:ph type="title"/>
          </p:nvPr>
        </p:nvSpPr>
        <p:spPr>
          <a:xfrm>
            <a:off x="301385" y="298339"/>
            <a:ext cx="8418747" cy="586957"/>
          </a:xfrm>
        </p:spPr>
        <p:txBody>
          <a:bodyPr/>
          <a:lstStyle/>
          <a:p>
            <a:r>
              <a:rPr lang="nb-NO" sz="3200" dirty="0"/>
              <a:t>Datagrunnlag</a:t>
            </a:r>
            <a:endParaRPr lang="en-US" sz="3200" dirty="0"/>
          </a:p>
        </p:txBody>
      </p:sp>
      <p:sp>
        <p:nvSpPr>
          <p:cNvPr id="3" name="Plassholder for innhold 2">
            <a:extLst>
              <a:ext uri="{FF2B5EF4-FFF2-40B4-BE49-F238E27FC236}">
                <a16:creationId xmlns:a16="http://schemas.microsoft.com/office/drawing/2014/main" id="{8B10C514-EF45-4E45-AC21-B580BE9D8E1F}"/>
              </a:ext>
            </a:extLst>
          </p:cNvPr>
          <p:cNvSpPr>
            <a:spLocks noGrp="1"/>
          </p:cNvSpPr>
          <p:nvPr>
            <p:ph idx="1"/>
          </p:nvPr>
        </p:nvSpPr>
        <p:spPr>
          <a:xfrm>
            <a:off x="301385" y="1165646"/>
            <a:ext cx="4167098" cy="3176181"/>
          </a:xfrm>
        </p:spPr>
        <p:txBody>
          <a:bodyPr vert="horz" lIns="90000" tIns="46800" rIns="90000" bIns="46800" rtlCol="0" anchor="t">
            <a:noAutofit/>
          </a:bodyPr>
          <a:lstStyle/>
          <a:p>
            <a:r>
              <a:rPr lang="nb-NO" sz="1800" dirty="0"/>
              <a:t>Alle dokumenter, statistikker, etc., som danner grunnlag for evalueringen</a:t>
            </a:r>
          </a:p>
          <a:p>
            <a:r>
              <a:rPr lang="nb-NO" sz="1800" dirty="0"/>
              <a:t>Du finner informasjon om emnene i listen, med lenker til emnerapportene. Søk i feltet øverst (1)</a:t>
            </a:r>
          </a:p>
          <a:p>
            <a:r>
              <a:rPr lang="nb-NO" sz="1800" dirty="0"/>
              <a:t>Til høyre finnes diverse lenker. Trykk «Legg til lenke til datagrunnlag» (2) for å legge til egne</a:t>
            </a:r>
          </a:p>
        </p:txBody>
      </p:sp>
      <p:pic>
        <p:nvPicPr>
          <p:cNvPr id="5" name="Bilde 4" descr="Et bilde som inneholder tekst&#10;&#10;Automatisk generert beskrivelse">
            <a:extLst>
              <a:ext uri="{FF2B5EF4-FFF2-40B4-BE49-F238E27FC236}">
                <a16:creationId xmlns:a16="http://schemas.microsoft.com/office/drawing/2014/main" id="{3F247CDE-0E4C-4310-9D7D-0715B139D29C}"/>
              </a:ext>
            </a:extLst>
          </p:cNvPr>
          <p:cNvPicPr>
            <a:picLocks noChangeAspect="1"/>
          </p:cNvPicPr>
          <p:nvPr/>
        </p:nvPicPr>
        <p:blipFill rotWithShape="1">
          <a:blip r:embed="rId3"/>
          <a:srcRect t="8694"/>
          <a:stretch/>
        </p:blipFill>
        <p:spPr>
          <a:xfrm>
            <a:off x="4158661" y="1165647"/>
            <a:ext cx="4683953" cy="3176181"/>
          </a:xfrm>
          <a:prstGeom prst="rect">
            <a:avLst/>
          </a:prstGeom>
        </p:spPr>
      </p:pic>
    </p:spTree>
    <p:extLst>
      <p:ext uri="{BB962C8B-B14F-4D97-AF65-F5344CB8AC3E}">
        <p14:creationId xmlns:p14="http://schemas.microsoft.com/office/powerpoint/2010/main" val="3163396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0A93C-255E-468E-91E0-1FB3EA2B9CF1}"/>
              </a:ext>
            </a:extLst>
          </p:cNvPr>
          <p:cNvSpPr>
            <a:spLocks noGrp="1"/>
          </p:cNvSpPr>
          <p:nvPr>
            <p:ph type="title"/>
          </p:nvPr>
        </p:nvSpPr>
        <p:spPr>
          <a:xfrm>
            <a:off x="301385" y="298339"/>
            <a:ext cx="8418747" cy="586957"/>
          </a:xfrm>
        </p:spPr>
        <p:txBody>
          <a:bodyPr/>
          <a:lstStyle/>
          <a:p>
            <a:r>
              <a:rPr lang="nb-NO" sz="3200" dirty="0"/>
              <a:t>Studiebarometeret</a:t>
            </a:r>
          </a:p>
        </p:txBody>
      </p:sp>
      <p:pic>
        <p:nvPicPr>
          <p:cNvPr id="4" name="Picture 4" descr="Viser Studentbarometer-fanen">
            <a:extLst>
              <a:ext uri="{FF2B5EF4-FFF2-40B4-BE49-F238E27FC236}">
                <a16:creationId xmlns:a16="http://schemas.microsoft.com/office/drawing/2014/main" id="{90369FB8-0A6E-4F3D-8B10-6594C65B2C57}"/>
              </a:ext>
            </a:extLst>
          </p:cNvPr>
          <p:cNvPicPr>
            <a:picLocks noGrp="1" noChangeAspect="1"/>
          </p:cNvPicPr>
          <p:nvPr>
            <p:ph idx="1"/>
          </p:nvPr>
        </p:nvPicPr>
        <p:blipFill>
          <a:blip r:embed="rId3"/>
          <a:stretch>
            <a:fillRect/>
          </a:stretch>
        </p:blipFill>
        <p:spPr>
          <a:xfrm>
            <a:off x="4929157" y="1021049"/>
            <a:ext cx="3929296" cy="3613774"/>
          </a:xfrm>
        </p:spPr>
      </p:pic>
      <p:sp>
        <p:nvSpPr>
          <p:cNvPr id="8" name="Plassholder for innhold 2">
            <a:extLst>
              <a:ext uri="{FF2B5EF4-FFF2-40B4-BE49-F238E27FC236}">
                <a16:creationId xmlns:a16="http://schemas.microsoft.com/office/drawing/2014/main" id="{AEE02D8C-E8DC-4CDB-B7AD-8BF0A56F942E}"/>
              </a:ext>
            </a:extLst>
          </p:cNvPr>
          <p:cNvSpPr txBox="1">
            <a:spLocks/>
          </p:cNvSpPr>
          <p:nvPr/>
        </p:nvSpPr>
        <p:spPr>
          <a:xfrm>
            <a:off x="301385" y="1182794"/>
            <a:ext cx="4202918" cy="1576882"/>
          </a:xfrm>
          <a:prstGeom prst="rect">
            <a:avLst/>
          </a:prstGeom>
        </p:spPr>
        <p:txBody>
          <a:bodyPr vert="horz" lIns="90000" tIns="46800" rIns="90000" bIns="46800" rtlCol="0" anchor="t">
            <a:no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b-NO" dirty="0"/>
              <a:t>Direktelenke til Studiebarometerets sine nettsider</a:t>
            </a:r>
          </a:p>
          <a:p>
            <a:r>
              <a:rPr lang="nb-NO" dirty="0"/>
              <a:t>Fungerer som en nettleser med begrenset navigering</a:t>
            </a:r>
          </a:p>
          <a:p>
            <a:endParaRPr lang="nb-NO" dirty="0"/>
          </a:p>
        </p:txBody>
      </p:sp>
      <p:pic>
        <p:nvPicPr>
          <p:cNvPr id="7" name="Picture 2">
            <a:extLst>
              <a:ext uri="{FF2B5EF4-FFF2-40B4-BE49-F238E27FC236}">
                <a16:creationId xmlns:a16="http://schemas.microsoft.com/office/drawing/2014/main" id="{7EB5F49E-F216-4C81-B691-F037D4B479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731199">
            <a:off x="6225531" y="587471"/>
            <a:ext cx="692361" cy="230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44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4B6F7FE-1C5B-314E-9EB6-C3D6F936303D}"/>
              </a:ext>
            </a:extLst>
          </p:cNvPr>
          <p:cNvSpPr>
            <a:spLocks noGrp="1"/>
          </p:cNvSpPr>
          <p:nvPr>
            <p:ph type="title"/>
          </p:nvPr>
        </p:nvSpPr>
        <p:spPr>
          <a:xfrm>
            <a:off x="301385" y="298339"/>
            <a:ext cx="8418747" cy="586957"/>
          </a:xfrm>
        </p:spPr>
        <p:txBody>
          <a:bodyPr/>
          <a:lstStyle/>
          <a:p>
            <a:r>
              <a:rPr lang="nb-NO" sz="3200" dirty="0"/>
              <a:t>Oppgaver</a:t>
            </a:r>
            <a:endParaRPr lang="nb-NO" dirty="0"/>
          </a:p>
        </p:txBody>
      </p:sp>
      <p:sp>
        <p:nvSpPr>
          <p:cNvPr id="8" name="Plassholder for innhold 2">
            <a:extLst>
              <a:ext uri="{FF2B5EF4-FFF2-40B4-BE49-F238E27FC236}">
                <a16:creationId xmlns:a16="http://schemas.microsoft.com/office/drawing/2014/main" id="{830D84AC-632D-4E78-AA5F-6209ED820FE6}"/>
              </a:ext>
            </a:extLst>
          </p:cNvPr>
          <p:cNvSpPr>
            <a:spLocks noGrp="1"/>
          </p:cNvSpPr>
          <p:nvPr>
            <p:ph idx="1"/>
          </p:nvPr>
        </p:nvSpPr>
        <p:spPr>
          <a:xfrm>
            <a:off x="309635" y="1185778"/>
            <a:ext cx="8524729" cy="3415681"/>
          </a:xfrm>
        </p:spPr>
        <p:txBody>
          <a:bodyPr vert="horz" lIns="90000" tIns="46800" rIns="90000" bIns="46800" rtlCol="0" anchor="t">
            <a:noAutofit/>
          </a:bodyPr>
          <a:lstStyle/>
          <a:p>
            <a:r>
              <a:rPr lang="nb-NO" dirty="0"/>
              <a:t>Oppgaver er beskjeder, gjøremål, påminnere, e.l., som initierer en handling, endring, arbeidsprosess, m.m.</a:t>
            </a:r>
          </a:p>
          <a:p>
            <a:r>
              <a:rPr lang="nb-NO" dirty="0"/>
              <a:t>Alle medlemmer kan opprette oppgaver</a:t>
            </a:r>
          </a:p>
          <a:p>
            <a:r>
              <a:rPr lang="nb-NO" dirty="0"/>
              <a:t>Eier (studieprogramleder og programadministrator</a:t>
            </a:r>
            <a:r>
              <a:rPr lang="nb-NO" dirty="0">
                <a:solidFill>
                  <a:srgbClr val="000000"/>
                </a:solidFill>
              </a:rPr>
              <a:t>)</a:t>
            </a:r>
            <a:r>
              <a:rPr lang="nb-NO" dirty="0"/>
              <a:t> aksepterer eller avviser oppgaver</a:t>
            </a:r>
          </a:p>
          <a:p>
            <a:r>
              <a:rPr lang="nb-NO" dirty="0"/>
              <a:t>Etter aksept kobles oppgavene til KASPER og kan følge med til studieplanrevisjonen</a:t>
            </a:r>
          </a:p>
        </p:txBody>
      </p:sp>
    </p:spTree>
    <p:extLst>
      <p:ext uri="{BB962C8B-B14F-4D97-AF65-F5344CB8AC3E}">
        <p14:creationId xmlns:p14="http://schemas.microsoft.com/office/powerpoint/2010/main" val="4204305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4B6F7FE-1C5B-314E-9EB6-C3D6F936303D}"/>
              </a:ext>
            </a:extLst>
          </p:cNvPr>
          <p:cNvSpPr>
            <a:spLocks noGrp="1"/>
          </p:cNvSpPr>
          <p:nvPr>
            <p:ph type="title"/>
          </p:nvPr>
        </p:nvSpPr>
        <p:spPr>
          <a:xfrm>
            <a:off x="301385" y="298339"/>
            <a:ext cx="8418747" cy="586957"/>
          </a:xfrm>
        </p:spPr>
        <p:txBody>
          <a:bodyPr/>
          <a:lstStyle/>
          <a:p>
            <a:r>
              <a:rPr lang="nb-NO" sz="3200" dirty="0"/>
              <a:t>Oppgaver: Ny</a:t>
            </a:r>
          </a:p>
        </p:txBody>
      </p:sp>
      <p:pic>
        <p:nvPicPr>
          <p:cNvPr id="3" name="Picture 6" descr="Viser oppgave-fanen">
            <a:extLst>
              <a:ext uri="{FF2B5EF4-FFF2-40B4-BE49-F238E27FC236}">
                <a16:creationId xmlns:a16="http://schemas.microsoft.com/office/drawing/2014/main" id="{41E6A6C0-13FA-4E86-8533-029416F311A7}"/>
              </a:ext>
            </a:extLst>
          </p:cNvPr>
          <p:cNvPicPr>
            <a:picLocks noChangeAspect="1"/>
          </p:cNvPicPr>
          <p:nvPr/>
        </p:nvPicPr>
        <p:blipFill>
          <a:blip r:embed="rId3"/>
          <a:stretch>
            <a:fillRect/>
          </a:stretch>
        </p:blipFill>
        <p:spPr>
          <a:xfrm>
            <a:off x="208854" y="1131400"/>
            <a:ext cx="5310265" cy="548873"/>
          </a:xfrm>
          <a:prstGeom prst="rect">
            <a:avLst/>
          </a:prstGeom>
        </p:spPr>
      </p:pic>
      <p:sp>
        <p:nvSpPr>
          <p:cNvPr id="5" name="TextBox 4">
            <a:extLst>
              <a:ext uri="{FF2B5EF4-FFF2-40B4-BE49-F238E27FC236}">
                <a16:creationId xmlns:a16="http://schemas.microsoft.com/office/drawing/2014/main" id="{3C7A15BF-2733-46D2-BCDC-A0B4A29E54DC}"/>
              </a:ext>
            </a:extLst>
          </p:cNvPr>
          <p:cNvSpPr txBox="1"/>
          <p:nvPr/>
        </p:nvSpPr>
        <p:spPr>
          <a:xfrm>
            <a:off x="5798366" y="946851"/>
            <a:ext cx="313678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nb-NO" dirty="0"/>
              <a:t>Trykk</a:t>
            </a:r>
            <a:r>
              <a:rPr lang="en-US" dirty="0"/>
              <a:t> </a:t>
            </a:r>
            <a:r>
              <a:rPr lang="nb-NO" dirty="0">
                <a:ea typeface="+mn-lt"/>
                <a:cs typeface="+mn-lt"/>
              </a:rPr>
              <a:t>«Ny»</a:t>
            </a:r>
          </a:p>
          <a:p>
            <a:pPr marL="285750" indent="-285750">
              <a:buFont typeface="Arial" panose="020B0604020202020204" pitchFamily="34" charset="0"/>
              <a:buChar char="•"/>
            </a:pPr>
            <a:r>
              <a:rPr lang="nb-NO" dirty="0">
                <a:cs typeface="Arial"/>
              </a:rPr>
              <a:t>Skriv inn </a:t>
            </a:r>
            <a:r>
              <a:rPr lang="nb-NO" dirty="0">
                <a:ea typeface="+mn-lt"/>
                <a:cs typeface="+mn-lt"/>
              </a:rPr>
              <a:t>tittel, beskrivelse, ansvarlig, og frist</a:t>
            </a:r>
            <a:endParaRPr lang="nb-NO" dirty="0">
              <a:cs typeface="Arial"/>
            </a:endParaRPr>
          </a:p>
        </p:txBody>
      </p:sp>
      <p:pic>
        <p:nvPicPr>
          <p:cNvPr id="9" name="Bilde 8" descr="Visning av &quot;Oppgaver&quot; fanen, og redigeringsvinduet der du kan fylle inn detaljer om en ny oppgave">
            <a:extLst>
              <a:ext uri="{FF2B5EF4-FFF2-40B4-BE49-F238E27FC236}">
                <a16:creationId xmlns:a16="http://schemas.microsoft.com/office/drawing/2014/main" id="{6ED19068-0C8D-401A-B32A-D8357F248E07}"/>
              </a:ext>
            </a:extLst>
          </p:cNvPr>
          <p:cNvPicPr>
            <a:picLocks noChangeAspect="1"/>
          </p:cNvPicPr>
          <p:nvPr/>
        </p:nvPicPr>
        <p:blipFill rotWithShape="1">
          <a:blip r:embed="rId4"/>
          <a:srcRect r="1240"/>
          <a:stretch/>
        </p:blipFill>
        <p:spPr>
          <a:xfrm>
            <a:off x="208855" y="2175028"/>
            <a:ext cx="8727755" cy="2507801"/>
          </a:xfrm>
          <a:prstGeom prst="rect">
            <a:avLst/>
          </a:prstGeom>
        </p:spPr>
      </p:pic>
      <p:pic>
        <p:nvPicPr>
          <p:cNvPr id="7" name="Bilde 6" descr="Et bilde som inneholder tekst&#10;&#10;Automatisk generert beskrivelse">
            <a:extLst>
              <a:ext uri="{FF2B5EF4-FFF2-40B4-BE49-F238E27FC236}">
                <a16:creationId xmlns:a16="http://schemas.microsoft.com/office/drawing/2014/main" id="{F0A156C2-E53A-4442-AA46-039D6B28C808}"/>
              </a:ext>
            </a:extLst>
          </p:cNvPr>
          <p:cNvPicPr>
            <a:picLocks noChangeAspect="1"/>
          </p:cNvPicPr>
          <p:nvPr/>
        </p:nvPicPr>
        <p:blipFill rotWithShape="1">
          <a:blip r:embed="rId5"/>
          <a:srcRect l="6587" t="12328" b="20238"/>
          <a:stretch/>
        </p:blipFill>
        <p:spPr>
          <a:xfrm>
            <a:off x="291860" y="1171517"/>
            <a:ext cx="1312191" cy="362008"/>
          </a:xfrm>
          <a:prstGeom prst="rect">
            <a:avLst/>
          </a:prstGeom>
        </p:spPr>
      </p:pic>
      <p:pic>
        <p:nvPicPr>
          <p:cNvPr id="8" name="Picture 2">
            <a:extLst>
              <a:ext uri="{FF2B5EF4-FFF2-40B4-BE49-F238E27FC236}">
                <a16:creationId xmlns:a16="http://schemas.microsoft.com/office/drawing/2014/main" id="{AC5B0EC0-78F3-40B5-89B3-4C8F64372D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4731199">
            <a:off x="4662740" y="774346"/>
            <a:ext cx="692361" cy="230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4171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93C9B98-C9AA-4B9B-A49B-0B4365037A3D}"/>
              </a:ext>
            </a:extLst>
          </p:cNvPr>
          <p:cNvSpPr>
            <a:spLocks noGrp="1"/>
          </p:cNvSpPr>
          <p:nvPr>
            <p:ph type="title"/>
          </p:nvPr>
        </p:nvSpPr>
        <p:spPr>
          <a:xfrm>
            <a:off x="301385" y="298339"/>
            <a:ext cx="8418747" cy="586957"/>
          </a:xfrm>
        </p:spPr>
        <p:txBody>
          <a:bodyPr/>
          <a:lstStyle/>
          <a:p>
            <a:r>
              <a:rPr lang="nb-NO" sz="3200" dirty="0"/>
              <a:t>Oppgaver: Verktøylinje</a:t>
            </a:r>
          </a:p>
        </p:txBody>
      </p:sp>
      <p:sp>
        <p:nvSpPr>
          <p:cNvPr id="3" name="Plassholder for innhold 2">
            <a:extLst>
              <a:ext uri="{FF2B5EF4-FFF2-40B4-BE49-F238E27FC236}">
                <a16:creationId xmlns:a16="http://schemas.microsoft.com/office/drawing/2014/main" id="{6AAEE90C-A2A5-4FF9-81AF-45F4D3063EC5}"/>
              </a:ext>
            </a:extLst>
          </p:cNvPr>
          <p:cNvSpPr>
            <a:spLocks noGrp="1"/>
          </p:cNvSpPr>
          <p:nvPr>
            <p:ph idx="1"/>
          </p:nvPr>
        </p:nvSpPr>
        <p:spPr>
          <a:xfrm>
            <a:off x="301385" y="1010266"/>
            <a:ext cx="8418747" cy="2606146"/>
          </a:xfrm>
        </p:spPr>
        <p:txBody>
          <a:bodyPr/>
          <a:lstStyle/>
          <a:p>
            <a:r>
              <a:rPr lang="nb-NO" sz="1800" dirty="0"/>
              <a:t>Velg en oppgave for å få opp flere valg i verktøylinjen</a:t>
            </a:r>
          </a:p>
          <a:p>
            <a:r>
              <a:rPr lang="nb-NO" sz="1800" dirty="0"/>
              <a:t>«Ny» (1) for å lage en ny oppgave (som vi så på i sted)</a:t>
            </a:r>
          </a:p>
          <a:p>
            <a:r>
              <a:rPr lang="nb-NO" sz="1800" dirty="0"/>
              <a:t>«Detaljer» (2) for å endre oppgavens innhold</a:t>
            </a:r>
          </a:p>
          <a:p>
            <a:r>
              <a:rPr lang="nb-NO" sz="1800" dirty="0"/>
              <a:t>«Slett» (3) for å slette oppgaven fra listen</a:t>
            </a:r>
          </a:p>
          <a:p>
            <a:r>
              <a:rPr lang="nb-NO" sz="1800" dirty="0"/>
              <a:t>«Aksepter» (4) en foreslått oppgave hvis du mener den bør tas med videre i prosessen</a:t>
            </a:r>
          </a:p>
          <a:p>
            <a:r>
              <a:rPr lang="nb-NO" sz="1800" dirty="0"/>
              <a:t>Dersom du mener oppgaven ikke bør tas videre, men vil la forslaget stå synlig strøket ut i listen, bruker du «Avvis» (5)</a:t>
            </a:r>
            <a:endParaRPr lang="nb-NO" sz="2000" dirty="0"/>
          </a:p>
        </p:txBody>
      </p:sp>
      <p:pic>
        <p:nvPicPr>
          <p:cNvPr id="7" name="Bilde 6" descr="Viser verktøylinjen når en oppgave er valgt">
            <a:extLst>
              <a:ext uri="{FF2B5EF4-FFF2-40B4-BE49-F238E27FC236}">
                <a16:creationId xmlns:a16="http://schemas.microsoft.com/office/drawing/2014/main" id="{67F3E857-F9EF-46AB-AD74-4793D843657B}"/>
              </a:ext>
            </a:extLst>
          </p:cNvPr>
          <p:cNvPicPr>
            <a:picLocks noChangeAspect="1"/>
          </p:cNvPicPr>
          <p:nvPr/>
        </p:nvPicPr>
        <p:blipFill rotWithShape="1">
          <a:blip r:embed="rId3"/>
          <a:srcRect l="1250" t="12999" r="1146" b="8402"/>
          <a:stretch/>
        </p:blipFill>
        <p:spPr>
          <a:xfrm>
            <a:off x="109537" y="3723607"/>
            <a:ext cx="8924925" cy="1040560"/>
          </a:xfrm>
          <a:prstGeom prst="rect">
            <a:avLst/>
          </a:prstGeom>
        </p:spPr>
      </p:pic>
    </p:spTree>
    <p:extLst>
      <p:ext uri="{BB962C8B-B14F-4D97-AF65-F5344CB8AC3E}">
        <p14:creationId xmlns:p14="http://schemas.microsoft.com/office/powerpoint/2010/main" val="3572029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DD88A02-E903-4F82-AF83-F26F60944155}"/>
              </a:ext>
            </a:extLst>
          </p:cNvPr>
          <p:cNvSpPr>
            <a:spLocks noGrp="1"/>
          </p:cNvSpPr>
          <p:nvPr>
            <p:ph type="title"/>
          </p:nvPr>
        </p:nvSpPr>
        <p:spPr>
          <a:xfrm>
            <a:off x="301385" y="298339"/>
            <a:ext cx="8418747" cy="586957"/>
          </a:xfrm>
        </p:spPr>
        <p:txBody>
          <a:bodyPr/>
          <a:lstStyle/>
          <a:p>
            <a:r>
              <a:rPr lang="nb-NO" sz="3200" dirty="0"/>
              <a:t>Oppgaver: Fra tidligere</a:t>
            </a:r>
          </a:p>
        </p:txBody>
      </p:sp>
      <p:sp>
        <p:nvSpPr>
          <p:cNvPr id="3" name="Plassholder for innhold 2">
            <a:extLst>
              <a:ext uri="{FF2B5EF4-FFF2-40B4-BE49-F238E27FC236}">
                <a16:creationId xmlns:a16="http://schemas.microsoft.com/office/drawing/2014/main" id="{68D43D01-EC5D-4EF4-B45B-0BEFD608D585}"/>
              </a:ext>
            </a:extLst>
          </p:cNvPr>
          <p:cNvSpPr>
            <a:spLocks noGrp="1"/>
          </p:cNvSpPr>
          <p:nvPr>
            <p:ph idx="1"/>
          </p:nvPr>
        </p:nvSpPr>
        <p:spPr>
          <a:xfrm>
            <a:off x="301385" y="1010266"/>
            <a:ext cx="8418747" cy="1026384"/>
          </a:xfrm>
        </p:spPr>
        <p:txBody>
          <a:bodyPr/>
          <a:lstStyle/>
          <a:p>
            <a:r>
              <a:rPr lang="nb-NO" sz="1600" dirty="0"/>
              <a:t>Denne listen viser oppgaver fra tidligere evalueringer</a:t>
            </a:r>
          </a:p>
          <a:p>
            <a:r>
              <a:rPr lang="nb-NO" sz="1600" dirty="0"/>
              <a:t>Velg om du vil se tidligere fullførte oppgaver</a:t>
            </a:r>
          </a:p>
          <a:p>
            <a:r>
              <a:rPr lang="nb-NO" sz="1600" dirty="0"/>
              <a:t>Velg emner for å endre status</a:t>
            </a:r>
          </a:p>
        </p:txBody>
      </p:sp>
      <p:pic>
        <p:nvPicPr>
          <p:cNvPr id="6" name="Bilde 5">
            <a:extLst>
              <a:ext uri="{FF2B5EF4-FFF2-40B4-BE49-F238E27FC236}">
                <a16:creationId xmlns:a16="http://schemas.microsoft.com/office/drawing/2014/main" id="{B091E6C6-20E4-4D6D-95B1-57D8394EB098}"/>
              </a:ext>
            </a:extLst>
          </p:cNvPr>
          <p:cNvPicPr>
            <a:picLocks noChangeAspect="1"/>
          </p:cNvPicPr>
          <p:nvPr/>
        </p:nvPicPr>
        <p:blipFill rotWithShape="1">
          <a:blip r:embed="rId3"/>
          <a:srcRect l="6979"/>
          <a:stretch/>
        </p:blipFill>
        <p:spPr>
          <a:xfrm>
            <a:off x="920056" y="2036650"/>
            <a:ext cx="7303887" cy="2715729"/>
          </a:xfrm>
          <a:prstGeom prst="rect">
            <a:avLst/>
          </a:prstGeom>
        </p:spPr>
      </p:pic>
    </p:spTree>
    <p:extLst>
      <p:ext uri="{BB962C8B-B14F-4D97-AF65-F5344CB8AC3E}">
        <p14:creationId xmlns:p14="http://schemas.microsoft.com/office/powerpoint/2010/main" val="792383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89076-FBEF-4DF2-A7AA-D2D49F26C45D}"/>
              </a:ext>
            </a:extLst>
          </p:cNvPr>
          <p:cNvSpPr>
            <a:spLocks noGrp="1"/>
          </p:cNvSpPr>
          <p:nvPr>
            <p:ph type="title"/>
          </p:nvPr>
        </p:nvSpPr>
        <p:spPr>
          <a:xfrm>
            <a:off x="301385" y="298339"/>
            <a:ext cx="8418747" cy="586957"/>
          </a:xfrm>
        </p:spPr>
        <p:txBody>
          <a:bodyPr/>
          <a:lstStyle/>
          <a:p>
            <a:r>
              <a:rPr lang="nb-NO" sz="3200" dirty="0"/>
              <a:t>Rapportfanen</a:t>
            </a:r>
          </a:p>
        </p:txBody>
      </p:sp>
      <p:sp>
        <p:nvSpPr>
          <p:cNvPr id="6" name="TextBox 5">
            <a:extLst>
              <a:ext uri="{FF2B5EF4-FFF2-40B4-BE49-F238E27FC236}">
                <a16:creationId xmlns:a16="http://schemas.microsoft.com/office/drawing/2014/main" id="{0F6C5BAB-B673-4122-AF2A-FB7F73C99C89}"/>
              </a:ext>
            </a:extLst>
          </p:cNvPr>
          <p:cNvSpPr txBox="1"/>
          <p:nvPr/>
        </p:nvSpPr>
        <p:spPr>
          <a:xfrm>
            <a:off x="4510758" y="902151"/>
            <a:ext cx="4572000" cy="26345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ct val="20000"/>
              </a:spcBef>
              <a:buFont typeface="Arial"/>
              <a:buChar char="•"/>
            </a:pPr>
            <a:r>
              <a:rPr lang="nb-NO" sz="1400" dirty="0">
                <a:ea typeface="+mn-lt"/>
                <a:cs typeface="+mn-lt"/>
              </a:rPr>
              <a:t>Velg mellom «Årlig» eller «Periodisk» rapportering (1)</a:t>
            </a:r>
            <a:r>
              <a:rPr lang="en-US" sz="1400" dirty="0">
                <a:ea typeface="+mn-lt"/>
              </a:rPr>
              <a:t>. </a:t>
            </a:r>
            <a:r>
              <a:rPr lang="nb-NO" sz="1400" dirty="0">
                <a:cs typeface="Arial"/>
              </a:rPr>
              <a:t>Periodisk er mer utfyllende og gjøres hvert 5. år</a:t>
            </a:r>
          </a:p>
          <a:p>
            <a:pPr marL="285750" indent="-285750">
              <a:spcBef>
                <a:spcPct val="20000"/>
              </a:spcBef>
              <a:buFont typeface="Arial"/>
              <a:buChar char="•"/>
            </a:pPr>
            <a:r>
              <a:rPr lang="nb-NO" sz="1400" dirty="0">
                <a:cs typeface="Arial"/>
              </a:rPr>
              <a:t>Legg til eventuelle samarbeidende fakultet (2)</a:t>
            </a:r>
          </a:p>
          <a:p>
            <a:pPr marL="285750" indent="-285750">
              <a:spcBef>
                <a:spcPct val="20000"/>
              </a:spcBef>
              <a:buFont typeface="Arial"/>
              <a:buChar char="•"/>
            </a:pPr>
            <a:r>
              <a:rPr lang="nb-NO" sz="1400" dirty="0">
                <a:cs typeface="Arial"/>
              </a:rPr>
              <a:t>Fyll inn tekstfeltene. Malen for årlig rapport har to felter (3 og 4), mens den periodiske kan ha mange flere</a:t>
            </a:r>
          </a:p>
          <a:p>
            <a:pPr marL="285750" indent="-285750">
              <a:spcBef>
                <a:spcPct val="20000"/>
              </a:spcBef>
              <a:buFont typeface="Arial" panose="020B0604020202020204" pitchFamily="34" charset="0"/>
              <a:buChar char="•"/>
            </a:pPr>
            <a:r>
              <a:rPr lang="nb-NO" sz="1400" dirty="0">
                <a:cs typeface="Arial"/>
              </a:rPr>
              <a:t>Under siste tekstfelt finner du «Lagre»-knappen (5) Studieprogramleder vil også ha en «Publiser»-knapp</a:t>
            </a:r>
          </a:p>
          <a:p>
            <a:pPr marL="285750" indent="-285750">
              <a:spcBef>
                <a:spcPct val="20000"/>
              </a:spcBef>
              <a:buFont typeface="Arial" panose="020B0604020202020204" pitchFamily="34" charset="0"/>
              <a:buChar char="•"/>
            </a:pPr>
            <a:r>
              <a:rPr lang="nb-NO" sz="1400" dirty="0">
                <a:cs typeface="Arial"/>
              </a:rPr>
              <a:t>Nederst på siden kan du laste opp dokumenter til rapportens datagrunnlag</a:t>
            </a:r>
          </a:p>
        </p:txBody>
      </p:sp>
      <p:pic>
        <p:nvPicPr>
          <p:cNvPr id="4" name="Bilde 3" descr="Et bilde som inneholder tekst&#10;&#10;Automatisk generert beskrivelse">
            <a:extLst>
              <a:ext uri="{FF2B5EF4-FFF2-40B4-BE49-F238E27FC236}">
                <a16:creationId xmlns:a16="http://schemas.microsoft.com/office/drawing/2014/main" id="{03E6207E-5DAF-4E3C-86B6-9542DF7AE371}"/>
              </a:ext>
            </a:extLst>
          </p:cNvPr>
          <p:cNvPicPr>
            <a:picLocks noChangeAspect="1"/>
          </p:cNvPicPr>
          <p:nvPr/>
        </p:nvPicPr>
        <p:blipFill>
          <a:blip r:embed="rId3"/>
          <a:stretch>
            <a:fillRect/>
          </a:stretch>
        </p:blipFill>
        <p:spPr>
          <a:xfrm>
            <a:off x="182669" y="1457907"/>
            <a:ext cx="4145121" cy="3181433"/>
          </a:xfrm>
          <a:prstGeom prst="rect">
            <a:avLst/>
          </a:prstGeom>
        </p:spPr>
      </p:pic>
      <p:pic>
        <p:nvPicPr>
          <p:cNvPr id="9" name="Picture 7" descr="Viser Rapport-fanen">
            <a:extLst>
              <a:ext uri="{FF2B5EF4-FFF2-40B4-BE49-F238E27FC236}">
                <a16:creationId xmlns:a16="http://schemas.microsoft.com/office/drawing/2014/main" id="{7C2147E9-7D8D-4CC9-9FBD-31448A80AAE5}"/>
              </a:ext>
            </a:extLst>
          </p:cNvPr>
          <p:cNvPicPr>
            <a:picLocks noChangeAspect="1"/>
          </p:cNvPicPr>
          <p:nvPr/>
        </p:nvPicPr>
        <p:blipFill rotWithShape="1">
          <a:blip r:embed="rId4"/>
          <a:srcRect b="89978"/>
          <a:stretch/>
        </p:blipFill>
        <p:spPr>
          <a:xfrm>
            <a:off x="217222" y="931469"/>
            <a:ext cx="4230780" cy="369363"/>
          </a:xfrm>
          <a:prstGeom prst="rect">
            <a:avLst/>
          </a:prstGeom>
        </p:spPr>
      </p:pic>
      <p:pic>
        <p:nvPicPr>
          <p:cNvPr id="10" name="Bilde 9" descr="Et bilde som inneholder tekst&#10;&#10;Automatisk generert beskrivelse">
            <a:extLst>
              <a:ext uri="{FF2B5EF4-FFF2-40B4-BE49-F238E27FC236}">
                <a16:creationId xmlns:a16="http://schemas.microsoft.com/office/drawing/2014/main" id="{AB70C0C7-AE0E-4AF5-9C52-15AEAFA78112}"/>
              </a:ext>
            </a:extLst>
          </p:cNvPr>
          <p:cNvPicPr>
            <a:picLocks noChangeAspect="1"/>
          </p:cNvPicPr>
          <p:nvPr/>
        </p:nvPicPr>
        <p:blipFill rotWithShape="1">
          <a:blip r:embed="rId5"/>
          <a:srcRect l="6682" t="22561" r="1"/>
          <a:stretch/>
        </p:blipFill>
        <p:spPr>
          <a:xfrm>
            <a:off x="217222" y="974413"/>
            <a:ext cx="1029259" cy="326419"/>
          </a:xfrm>
          <a:prstGeom prst="rect">
            <a:avLst/>
          </a:prstGeom>
        </p:spPr>
      </p:pic>
      <p:pic>
        <p:nvPicPr>
          <p:cNvPr id="11" name="Bilde 10">
            <a:extLst>
              <a:ext uri="{FF2B5EF4-FFF2-40B4-BE49-F238E27FC236}">
                <a16:creationId xmlns:a16="http://schemas.microsoft.com/office/drawing/2014/main" id="{4F594D6F-1158-4B4A-9BBC-E051E0F395CF}"/>
              </a:ext>
            </a:extLst>
          </p:cNvPr>
          <p:cNvPicPr>
            <a:picLocks noChangeAspect="1"/>
          </p:cNvPicPr>
          <p:nvPr/>
        </p:nvPicPr>
        <p:blipFill rotWithShape="1">
          <a:blip r:embed="rId6"/>
          <a:srcRect r="14125"/>
          <a:stretch/>
        </p:blipFill>
        <p:spPr>
          <a:xfrm>
            <a:off x="4935006" y="3650181"/>
            <a:ext cx="3723503" cy="1132908"/>
          </a:xfrm>
          <a:prstGeom prst="rect">
            <a:avLst/>
          </a:prstGeom>
        </p:spPr>
      </p:pic>
    </p:spTree>
    <p:extLst>
      <p:ext uri="{BB962C8B-B14F-4D97-AF65-F5344CB8AC3E}">
        <p14:creationId xmlns:p14="http://schemas.microsoft.com/office/powerpoint/2010/main" val="3826597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E1E2EE1-2525-496A-84F6-2FB7C43F3742}"/>
              </a:ext>
            </a:extLst>
          </p:cNvPr>
          <p:cNvSpPr>
            <a:spLocks noGrp="1"/>
          </p:cNvSpPr>
          <p:nvPr>
            <p:ph type="title"/>
          </p:nvPr>
        </p:nvSpPr>
        <p:spPr>
          <a:xfrm>
            <a:off x="301385" y="298339"/>
            <a:ext cx="8418747" cy="586957"/>
          </a:xfrm>
        </p:spPr>
        <p:txBody>
          <a:bodyPr/>
          <a:lstStyle/>
          <a:p>
            <a:r>
              <a:rPr lang="nb-NO" sz="3200" dirty="0"/>
              <a:t>Studiekvalitetsportalen</a:t>
            </a:r>
          </a:p>
        </p:txBody>
      </p:sp>
      <p:sp>
        <p:nvSpPr>
          <p:cNvPr id="3" name="Plassholder for innhold 2">
            <a:extLst>
              <a:ext uri="{FF2B5EF4-FFF2-40B4-BE49-F238E27FC236}">
                <a16:creationId xmlns:a16="http://schemas.microsoft.com/office/drawing/2014/main" id="{DBE534AF-DCD1-401B-91EE-A4281FDCD5A4}"/>
              </a:ext>
            </a:extLst>
          </p:cNvPr>
          <p:cNvSpPr>
            <a:spLocks noGrp="1"/>
          </p:cNvSpPr>
          <p:nvPr>
            <p:ph idx="1"/>
          </p:nvPr>
        </p:nvSpPr>
        <p:spPr/>
        <p:txBody>
          <a:bodyPr/>
          <a:lstStyle/>
          <a:p>
            <a:r>
              <a:rPr lang="nb-NO" sz="1800" dirty="0">
                <a:hlinkClick r:id="rId3"/>
              </a:rPr>
              <a:t>https://innsida.ntnu.no/studiekvalitetsportalen/</a:t>
            </a:r>
            <a:r>
              <a:rPr lang="nb-NO" sz="1800" dirty="0"/>
              <a:t> </a:t>
            </a:r>
          </a:p>
        </p:txBody>
      </p:sp>
      <p:pic>
        <p:nvPicPr>
          <p:cNvPr id="6" name="Bilde 5" descr="Velg &quot;Studieprogramrapporter&quot; på &quot;Studiekvalitetsportalen&quot;">
            <a:extLst>
              <a:ext uri="{FF2B5EF4-FFF2-40B4-BE49-F238E27FC236}">
                <a16:creationId xmlns:a16="http://schemas.microsoft.com/office/drawing/2014/main" id="{0C66E736-B627-4C26-B004-815BA67084E7}"/>
              </a:ext>
            </a:extLst>
          </p:cNvPr>
          <p:cNvPicPr>
            <a:picLocks noChangeAspect="1"/>
          </p:cNvPicPr>
          <p:nvPr/>
        </p:nvPicPr>
        <p:blipFill>
          <a:blip r:embed="rId4"/>
          <a:stretch>
            <a:fillRect/>
          </a:stretch>
        </p:blipFill>
        <p:spPr>
          <a:xfrm>
            <a:off x="0" y="1386100"/>
            <a:ext cx="9144000" cy="3301355"/>
          </a:xfrm>
          <a:prstGeom prst="rect">
            <a:avLst/>
          </a:prstGeom>
        </p:spPr>
      </p:pic>
    </p:spTree>
    <p:extLst>
      <p:ext uri="{BB962C8B-B14F-4D97-AF65-F5344CB8AC3E}">
        <p14:creationId xmlns:p14="http://schemas.microsoft.com/office/powerpoint/2010/main" val="567692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4B6F7FE-1C5B-314E-9EB6-C3D6F936303D}"/>
              </a:ext>
            </a:extLst>
          </p:cNvPr>
          <p:cNvSpPr>
            <a:spLocks noGrp="1"/>
          </p:cNvSpPr>
          <p:nvPr>
            <p:ph type="title"/>
          </p:nvPr>
        </p:nvSpPr>
        <p:spPr/>
        <p:txBody>
          <a:bodyPr/>
          <a:lstStyle/>
          <a:p>
            <a:r>
              <a:rPr lang="nb-NO" dirty="0"/>
              <a:t>Agenda</a:t>
            </a:r>
          </a:p>
        </p:txBody>
      </p:sp>
      <p:sp>
        <p:nvSpPr>
          <p:cNvPr id="3" name="Plassholder for innhold 2">
            <a:extLst>
              <a:ext uri="{FF2B5EF4-FFF2-40B4-BE49-F238E27FC236}">
                <a16:creationId xmlns:a16="http://schemas.microsoft.com/office/drawing/2014/main" id="{8B10C514-EF45-4E45-AC21-B580BE9D8E1F}"/>
              </a:ext>
            </a:extLst>
          </p:cNvPr>
          <p:cNvSpPr>
            <a:spLocks noGrp="1"/>
          </p:cNvSpPr>
          <p:nvPr>
            <p:ph idx="1"/>
          </p:nvPr>
        </p:nvSpPr>
        <p:spPr>
          <a:xfrm>
            <a:off x="285102" y="1165285"/>
            <a:ext cx="4225656" cy="3140253"/>
          </a:xfrm>
        </p:spPr>
        <p:txBody>
          <a:bodyPr vert="horz" lIns="90000" tIns="46800" rIns="90000" bIns="46800" rtlCol="0" anchor="t">
            <a:noAutofit/>
          </a:bodyPr>
          <a:lstStyle/>
          <a:p>
            <a:pPr>
              <a:buAutoNum type="arabicPeriod"/>
            </a:pPr>
            <a:r>
              <a:rPr lang="nb-NO" sz="1800" b="1" dirty="0"/>
              <a:t>Evaluere studieprogram</a:t>
            </a:r>
          </a:p>
          <a:p>
            <a:pPr lvl="1">
              <a:buFont typeface="Arial" panose="020B0604020202020204" pitchFamily="34" charset="0"/>
              <a:buChar char="•"/>
            </a:pPr>
            <a:r>
              <a:rPr lang="nb-NO" sz="1600" dirty="0"/>
              <a:t>Kom i gang</a:t>
            </a:r>
          </a:p>
          <a:p>
            <a:pPr lvl="1">
              <a:buFont typeface="Arial" panose="020B0604020202020204" pitchFamily="34" charset="0"/>
              <a:buChar char="•"/>
            </a:pPr>
            <a:r>
              <a:rPr lang="nb-NO" sz="1600" dirty="0"/>
              <a:t>Hvordan bruke teamet</a:t>
            </a:r>
          </a:p>
          <a:p>
            <a:pPr lvl="1">
              <a:buFont typeface="Arial" panose="020B0604020202020204" pitchFamily="34" charset="0"/>
              <a:buChar char="•"/>
            </a:pPr>
            <a:r>
              <a:rPr lang="nb-NO" sz="1600" dirty="0"/>
              <a:t>Datagrunnlag/Vedlegg</a:t>
            </a:r>
          </a:p>
          <a:p>
            <a:pPr lvl="1">
              <a:buFont typeface="Arial" panose="020B0604020202020204" pitchFamily="34" charset="0"/>
              <a:buChar char="•"/>
            </a:pPr>
            <a:r>
              <a:rPr lang="nb-NO" sz="1600" dirty="0"/>
              <a:t>Oppgaver</a:t>
            </a:r>
          </a:p>
          <a:p>
            <a:pPr lvl="1">
              <a:buFont typeface="Arial" panose="020B0604020202020204" pitchFamily="34" charset="0"/>
              <a:buChar char="•"/>
            </a:pPr>
            <a:r>
              <a:rPr lang="nb-NO" sz="1600" dirty="0"/>
              <a:t>Skrive rapport</a:t>
            </a:r>
          </a:p>
          <a:p>
            <a:pPr lvl="1">
              <a:buFont typeface="Arial" panose="020B0604020202020204" pitchFamily="34" charset="0"/>
              <a:buChar char="•"/>
            </a:pPr>
            <a:r>
              <a:rPr lang="nb-NO" sz="1600" dirty="0"/>
              <a:t>Rapportportalen</a:t>
            </a:r>
          </a:p>
          <a:p>
            <a:pPr marL="0" indent="0">
              <a:buNone/>
            </a:pPr>
            <a:r>
              <a:rPr lang="nb-NO" sz="1600" dirty="0"/>
              <a:t>Mulig pause</a:t>
            </a:r>
          </a:p>
          <a:p>
            <a:pPr marL="0" indent="0">
              <a:buNone/>
            </a:pPr>
            <a:endParaRPr lang="nb-NO" sz="1600" dirty="0"/>
          </a:p>
          <a:p>
            <a:pPr lvl="1">
              <a:buAutoNum type="arabicPeriod"/>
            </a:pPr>
            <a:endParaRPr lang="nb-NO" sz="1400" b="1" dirty="0"/>
          </a:p>
          <a:p>
            <a:pPr lvl="1">
              <a:buAutoNum type="arabicPeriod"/>
            </a:pPr>
            <a:endParaRPr lang="nb-NO" sz="1400" b="1" dirty="0"/>
          </a:p>
          <a:p>
            <a:pPr lvl="1">
              <a:buAutoNum type="arabicPeriod"/>
            </a:pPr>
            <a:endParaRPr lang="nb-NO" sz="1400" b="1" dirty="0"/>
          </a:p>
        </p:txBody>
      </p:sp>
      <p:pic>
        <p:nvPicPr>
          <p:cNvPr id="7" name="Picture 7">
            <a:extLst>
              <a:ext uri="{FF2B5EF4-FFF2-40B4-BE49-F238E27FC236}">
                <a16:creationId xmlns:a16="http://schemas.microsoft.com/office/drawing/2014/main" id="{AAC9AA0A-98CD-4A06-92B1-853835F50E2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553586" y="0"/>
            <a:ext cx="1590414" cy="1707356"/>
          </a:xfrm>
          <a:prstGeom prst="rect">
            <a:avLst/>
          </a:prstGeom>
        </p:spPr>
      </p:pic>
      <p:sp>
        <p:nvSpPr>
          <p:cNvPr id="4" name="TekstSylinder 3">
            <a:extLst>
              <a:ext uri="{FF2B5EF4-FFF2-40B4-BE49-F238E27FC236}">
                <a16:creationId xmlns:a16="http://schemas.microsoft.com/office/drawing/2014/main" id="{70BF4F9D-BAEE-496A-967D-FEB371791B9C}"/>
              </a:ext>
            </a:extLst>
          </p:cNvPr>
          <p:cNvSpPr txBox="1"/>
          <p:nvPr/>
        </p:nvSpPr>
        <p:spPr>
          <a:xfrm>
            <a:off x="4510758" y="1165285"/>
            <a:ext cx="4532002" cy="3416320"/>
          </a:xfrm>
          <a:prstGeom prst="rect">
            <a:avLst/>
          </a:prstGeom>
          <a:noFill/>
        </p:spPr>
        <p:txBody>
          <a:bodyPr wrap="square" rtlCol="0">
            <a:spAutoFit/>
          </a:bodyPr>
          <a:lstStyle/>
          <a:p>
            <a:r>
              <a:rPr lang="nb-NO" b="1" dirty="0"/>
              <a:t>2. Revidere studieplan</a:t>
            </a:r>
          </a:p>
          <a:p>
            <a:pPr marL="742950" lvl="1" indent="-285750">
              <a:buFont typeface="Arial" panose="020B0604020202020204" pitchFamily="34" charset="0"/>
              <a:buChar char="•"/>
            </a:pPr>
            <a:r>
              <a:rPr lang="nb-NO" sz="1600" dirty="0"/>
              <a:t>Revidere innholdstekster</a:t>
            </a:r>
          </a:p>
          <a:p>
            <a:pPr marL="742950" lvl="1" indent="-285750">
              <a:buFont typeface="Arial" panose="020B0604020202020204" pitchFamily="34" charset="0"/>
              <a:buChar char="•"/>
            </a:pPr>
            <a:r>
              <a:rPr lang="nb-NO" sz="1600" dirty="0"/>
              <a:t>Vesentlige endringer</a:t>
            </a:r>
          </a:p>
          <a:p>
            <a:pPr marL="742950" lvl="1" indent="-285750">
              <a:buFont typeface="Arial" panose="020B0604020202020204" pitchFamily="34" charset="0"/>
              <a:buChar char="•"/>
            </a:pPr>
            <a:r>
              <a:rPr lang="nb-NO" sz="1600" dirty="0"/>
              <a:t>Oppgaver</a:t>
            </a:r>
          </a:p>
          <a:p>
            <a:r>
              <a:rPr lang="nb-NO" sz="1600" dirty="0"/>
              <a:t>Mulig pause</a:t>
            </a:r>
          </a:p>
          <a:p>
            <a:endParaRPr lang="nb-NO" dirty="0"/>
          </a:p>
          <a:p>
            <a:r>
              <a:rPr lang="nb-NO" b="1" dirty="0"/>
              <a:t>3. Verktøy for studiets oppbygging</a:t>
            </a:r>
          </a:p>
          <a:p>
            <a:pPr marL="742950" lvl="1" indent="-285750">
              <a:buFont typeface="Arial" panose="020B0604020202020204" pitchFamily="34" charset="0"/>
              <a:buChar char="•"/>
            </a:pPr>
            <a:r>
              <a:rPr lang="nb-NO" sz="1600" dirty="0"/>
              <a:t>Hvordan finne frem</a:t>
            </a:r>
          </a:p>
          <a:p>
            <a:pPr marL="742950" lvl="1" indent="-285750">
              <a:buFont typeface="Arial" panose="020B0604020202020204" pitchFamily="34" charset="0"/>
              <a:buChar char="•"/>
            </a:pPr>
            <a:r>
              <a:rPr lang="nb-NO" sz="1600" dirty="0"/>
              <a:t>Redigering av veivalg</a:t>
            </a:r>
          </a:p>
          <a:p>
            <a:pPr marL="742950" lvl="1" indent="-285750">
              <a:buFont typeface="Arial" panose="020B0604020202020204" pitchFamily="34" charset="0"/>
              <a:buChar char="•"/>
            </a:pPr>
            <a:r>
              <a:rPr lang="nb-NO" sz="1600" dirty="0"/>
              <a:t>Redigering av emnegrupper</a:t>
            </a:r>
          </a:p>
          <a:p>
            <a:pPr marL="742950" lvl="1" indent="-285750">
              <a:buFont typeface="Arial" panose="020B0604020202020204" pitchFamily="34" charset="0"/>
              <a:buChar char="•"/>
            </a:pPr>
            <a:r>
              <a:rPr lang="nb-NO" sz="1600" dirty="0"/>
              <a:t>Redigering av emner</a:t>
            </a:r>
          </a:p>
          <a:p>
            <a:pPr marL="742950" lvl="1" indent="-285750">
              <a:buFont typeface="Arial" panose="020B0604020202020204" pitchFamily="34" charset="0"/>
              <a:buChar char="•"/>
            </a:pPr>
            <a:endParaRPr lang="nb-NO" sz="1600" dirty="0"/>
          </a:p>
          <a:p>
            <a:endParaRPr lang="nb-NO" b="1" dirty="0"/>
          </a:p>
        </p:txBody>
      </p:sp>
    </p:spTree>
    <p:extLst>
      <p:ext uri="{BB962C8B-B14F-4D97-AF65-F5344CB8AC3E}">
        <p14:creationId xmlns:p14="http://schemas.microsoft.com/office/powerpoint/2010/main" val="10336913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innhold 5" descr="Visning av en liste med studieprogramrapporter og mulighet til å filtrere etter fakultet">
            <a:extLst>
              <a:ext uri="{FF2B5EF4-FFF2-40B4-BE49-F238E27FC236}">
                <a16:creationId xmlns:a16="http://schemas.microsoft.com/office/drawing/2014/main" id="{9B48F9A9-2F2B-457B-AFD3-04C6FF0F4E1F}"/>
              </a:ext>
            </a:extLst>
          </p:cNvPr>
          <p:cNvPicPr>
            <a:picLocks noGrp="1" noChangeAspect="1"/>
          </p:cNvPicPr>
          <p:nvPr>
            <p:ph idx="1"/>
          </p:nvPr>
        </p:nvPicPr>
        <p:blipFill>
          <a:blip r:embed="rId3"/>
          <a:stretch>
            <a:fillRect/>
          </a:stretch>
        </p:blipFill>
        <p:spPr>
          <a:xfrm>
            <a:off x="3712390" y="1240240"/>
            <a:ext cx="5007742" cy="3474589"/>
          </a:xfrm>
        </p:spPr>
      </p:pic>
      <p:sp>
        <p:nvSpPr>
          <p:cNvPr id="4" name="Tittel 1">
            <a:extLst>
              <a:ext uri="{FF2B5EF4-FFF2-40B4-BE49-F238E27FC236}">
                <a16:creationId xmlns:a16="http://schemas.microsoft.com/office/drawing/2014/main" id="{AAD59621-7DCC-4B93-93FD-53617C953007}"/>
              </a:ext>
            </a:extLst>
          </p:cNvPr>
          <p:cNvSpPr>
            <a:spLocks noGrp="1"/>
          </p:cNvSpPr>
          <p:nvPr>
            <p:ph type="title"/>
          </p:nvPr>
        </p:nvSpPr>
        <p:spPr>
          <a:xfrm>
            <a:off x="301385" y="298339"/>
            <a:ext cx="8418747" cy="586957"/>
          </a:xfrm>
        </p:spPr>
        <p:txBody>
          <a:bodyPr/>
          <a:lstStyle/>
          <a:p>
            <a:r>
              <a:rPr lang="nb-NO" sz="3200" dirty="0"/>
              <a:t>Søk etter rapporter</a:t>
            </a:r>
          </a:p>
        </p:txBody>
      </p:sp>
      <p:sp>
        <p:nvSpPr>
          <p:cNvPr id="7" name="Plassholder for innhold 2">
            <a:extLst>
              <a:ext uri="{FF2B5EF4-FFF2-40B4-BE49-F238E27FC236}">
                <a16:creationId xmlns:a16="http://schemas.microsoft.com/office/drawing/2014/main" id="{22738E5A-CECF-4494-BB0E-47924F4DC51C}"/>
              </a:ext>
            </a:extLst>
          </p:cNvPr>
          <p:cNvSpPr txBox="1">
            <a:spLocks/>
          </p:cNvSpPr>
          <p:nvPr/>
        </p:nvSpPr>
        <p:spPr>
          <a:xfrm>
            <a:off x="301385" y="1240240"/>
            <a:ext cx="2707689" cy="1881124"/>
          </a:xfrm>
          <a:prstGeom prst="rect">
            <a:avLst/>
          </a:prstGeom>
        </p:spPr>
        <p:txBody>
          <a:bodyPr vert="horz" lIns="90000" tIns="46800" rIns="90000" bIns="46800" rtlCol="0">
            <a:no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b-NO" sz="1800" dirty="0"/>
              <a:t>Bruk søkefeltet</a:t>
            </a:r>
          </a:p>
          <a:p>
            <a:r>
              <a:rPr lang="nb-NO" sz="1800" dirty="0"/>
              <a:t>Filtrere rapportene etter fakultet</a:t>
            </a:r>
          </a:p>
          <a:p>
            <a:r>
              <a:rPr lang="nb-NO" sz="1800" dirty="0" err="1"/>
              <a:t>Scroll</a:t>
            </a:r>
            <a:r>
              <a:rPr lang="nb-NO" sz="1800" dirty="0"/>
              <a:t> gjennom listen</a:t>
            </a:r>
          </a:p>
        </p:txBody>
      </p:sp>
    </p:spTree>
    <p:extLst>
      <p:ext uri="{BB962C8B-B14F-4D97-AF65-F5344CB8AC3E}">
        <p14:creationId xmlns:p14="http://schemas.microsoft.com/office/powerpoint/2010/main" val="1288950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descr="Visning av en studieprogramrapport. Til høyre ser du informasjon om studieprogrammet og kontaktinformasjon.&#10;Til venstre ser du vurdering av læringsutbytte, og studieprogramleders vurdering av kvaliteten i studieprogrammet.">
            <a:extLst>
              <a:ext uri="{FF2B5EF4-FFF2-40B4-BE49-F238E27FC236}">
                <a16:creationId xmlns:a16="http://schemas.microsoft.com/office/drawing/2014/main" id="{0D8D9009-3D7F-4010-8DCB-4347EBCC3D04}"/>
              </a:ext>
            </a:extLst>
          </p:cNvPr>
          <p:cNvPicPr>
            <a:picLocks noGrp="1" noChangeAspect="1"/>
          </p:cNvPicPr>
          <p:nvPr>
            <p:ph idx="1"/>
          </p:nvPr>
        </p:nvPicPr>
        <p:blipFill>
          <a:blip r:embed="rId3"/>
          <a:stretch>
            <a:fillRect/>
          </a:stretch>
        </p:blipFill>
        <p:spPr>
          <a:xfrm>
            <a:off x="3557889" y="1192870"/>
            <a:ext cx="5162243" cy="3246487"/>
          </a:xfrm>
        </p:spPr>
      </p:pic>
      <p:sp>
        <p:nvSpPr>
          <p:cNvPr id="6" name="Tittel 1">
            <a:extLst>
              <a:ext uri="{FF2B5EF4-FFF2-40B4-BE49-F238E27FC236}">
                <a16:creationId xmlns:a16="http://schemas.microsoft.com/office/drawing/2014/main" id="{C4C9B71F-D8B5-48E6-992C-304D9C92BDEF}"/>
              </a:ext>
            </a:extLst>
          </p:cNvPr>
          <p:cNvSpPr>
            <a:spLocks noGrp="1"/>
          </p:cNvSpPr>
          <p:nvPr>
            <p:ph type="title"/>
          </p:nvPr>
        </p:nvSpPr>
        <p:spPr>
          <a:xfrm>
            <a:off x="301385" y="298339"/>
            <a:ext cx="8418747" cy="586957"/>
          </a:xfrm>
        </p:spPr>
        <p:txBody>
          <a:bodyPr/>
          <a:lstStyle/>
          <a:p>
            <a:r>
              <a:rPr lang="nb-NO" sz="3200" dirty="0"/>
              <a:t>Publiserte rapporter</a:t>
            </a:r>
          </a:p>
        </p:txBody>
      </p:sp>
      <p:sp>
        <p:nvSpPr>
          <p:cNvPr id="8" name="TekstSylinder 7">
            <a:extLst>
              <a:ext uri="{FF2B5EF4-FFF2-40B4-BE49-F238E27FC236}">
                <a16:creationId xmlns:a16="http://schemas.microsoft.com/office/drawing/2014/main" id="{45A77D81-CF10-4D7F-BA25-B0D6691E745C}"/>
              </a:ext>
            </a:extLst>
          </p:cNvPr>
          <p:cNvSpPr txBox="1"/>
          <p:nvPr/>
        </p:nvSpPr>
        <p:spPr>
          <a:xfrm>
            <a:off x="301385" y="1192870"/>
            <a:ext cx="3182794" cy="3139321"/>
          </a:xfrm>
          <a:prstGeom prst="rect">
            <a:avLst/>
          </a:prstGeom>
          <a:noFill/>
        </p:spPr>
        <p:txBody>
          <a:bodyPr wrap="square" rtlCol="0">
            <a:spAutoFit/>
          </a:bodyPr>
          <a:lstStyle/>
          <a:p>
            <a:pPr marL="285750" indent="-285750">
              <a:buFont typeface="Arial" panose="020B0604020202020204" pitchFamily="34" charset="0"/>
              <a:buChar char="•"/>
            </a:pPr>
            <a:r>
              <a:rPr lang="nb-NO" dirty="0"/>
              <a:t>Høyre side:</a:t>
            </a:r>
          </a:p>
          <a:p>
            <a:pPr marL="742950" lvl="1" indent="-285750">
              <a:buFontTx/>
              <a:buChar char="-"/>
            </a:pPr>
            <a:r>
              <a:rPr lang="nb-NO" dirty="0"/>
              <a:t>Informasjon om studieprogrammet</a:t>
            </a:r>
          </a:p>
          <a:p>
            <a:pPr marL="742950" lvl="1" indent="-285750">
              <a:buFontTx/>
              <a:buChar char="-"/>
            </a:pPr>
            <a:r>
              <a:rPr lang="nb-NO" dirty="0"/>
              <a:t>Kontaktinformasjon</a:t>
            </a:r>
          </a:p>
          <a:p>
            <a:pPr marL="742950" lvl="1" indent="-285750">
              <a:buFontTx/>
              <a:buChar char="-"/>
            </a:pPr>
            <a:r>
              <a:rPr lang="nb-NO" dirty="0"/>
              <a:t>Eventuelle lenker og vedlegg</a:t>
            </a:r>
          </a:p>
          <a:p>
            <a:endParaRPr lang="nb-NO" dirty="0"/>
          </a:p>
          <a:p>
            <a:pPr marL="285750" indent="-285750">
              <a:buFont typeface="Arial" panose="020B0604020202020204" pitchFamily="34" charset="0"/>
              <a:buChar char="•"/>
            </a:pPr>
            <a:r>
              <a:rPr lang="nb-NO" dirty="0"/>
              <a:t>Venstre side:</a:t>
            </a:r>
          </a:p>
          <a:p>
            <a:pPr marL="742950" lvl="1" indent="-285750">
              <a:buFont typeface="Arial" panose="020B0604020202020204" pitchFamily="34" charset="0"/>
              <a:buChar char="•"/>
            </a:pPr>
            <a:r>
              <a:rPr lang="nb-NO" dirty="0"/>
              <a:t>Rapportteksten fordelt i de ulike tekstfeltene i rapport-malen</a:t>
            </a:r>
          </a:p>
        </p:txBody>
      </p:sp>
    </p:spTree>
    <p:extLst>
      <p:ext uri="{BB962C8B-B14F-4D97-AF65-F5344CB8AC3E}">
        <p14:creationId xmlns:p14="http://schemas.microsoft.com/office/powerpoint/2010/main" val="1514700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2E0D9-1CF3-4796-93AC-42084D5139D4}"/>
              </a:ext>
            </a:extLst>
          </p:cNvPr>
          <p:cNvSpPr>
            <a:spLocks noGrp="1"/>
          </p:cNvSpPr>
          <p:nvPr>
            <p:ph type="title"/>
          </p:nvPr>
        </p:nvSpPr>
        <p:spPr>
          <a:xfrm>
            <a:off x="1049377" y="2080548"/>
            <a:ext cx="6249347" cy="648512"/>
          </a:xfrm>
        </p:spPr>
        <p:txBody>
          <a:bodyPr/>
          <a:lstStyle/>
          <a:p>
            <a:r>
              <a:rPr lang="nb-NO" dirty="0"/>
              <a:t>Revidere studieplan</a:t>
            </a:r>
          </a:p>
        </p:txBody>
      </p:sp>
      <p:sp>
        <p:nvSpPr>
          <p:cNvPr id="10" name="TekstSylinder 9">
            <a:extLst>
              <a:ext uri="{FF2B5EF4-FFF2-40B4-BE49-F238E27FC236}">
                <a16:creationId xmlns:a16="http://schemas.microsoft.com/office/drawing/2014/main" id="{A4E965BA-34BC-46FF-A07E-6E0EEFB42C15}"/>
              </a:ext>
            </a:extLst>
          </p:cNvPr>
          <p:cNvSpPr txBox="1"/>
          <p:nvPr/>
        </p:nvSpPr>
        <p:spPr>
          <a:xfrm>
            <a:off x="4174050" y="3515667"/>
            <a:ext cx="4520514" cy="461665"/>
          </a:xfrm>
          <a:prstGeom prst="rect">
            <a:avLst/>
          </a:prstGeom>
          <a:noFill/>
        </p:spPr>
        <p:txBody>
          <a:bodyPr wrap="square">
            <a:spAutoFit/>
          </a:bodyPr>
          <a:lstStyle/>
          <a:p>
            <a:r>
              <a:rPr lang="nb-NO" sz="1200" dirty="0"/>
              <a:t>Denne delen av kurset bygger på informasjon fra wikien </a:t>
            </a:r>
            <a:r>
              <a:rPr lang="nb-NO" sz="1200" dirty="0">
                <a:hlinkClick r:id="rId3"/>
              </a:rPr>
              <a:t>KASPER – Revidere studieplan</a:t>
            </a:r>
            <a:endParaRPr lang="nb-NO" sz="1200" dirty="0"/>
          </a:p>
        </p:txBody>
      </p:sp>
    </p:spTree>
    <p:extLst>
      <p:ext uri="{BB962C8B-B14F-4D97-AF65-F5344CB8AC3E}">
        <p14:creationId xmlns:p14="http://schemas.microsoft.com/office/powerpoint/2010/main" val="2673487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4B6F7FE-1C5B-314E-9EB6-C3D6F936303D}"/>
              </a:ext>
            </a:extLst>
          </p:cNvPr>
          <p:cNvSpPr>
            <a:spLocks noGrp="1"/>
          </p:cNvSpPr>
          <p:nvPr>
            <p:ph type="title"/>
          </p:nvPr>
        </p:nvSpPr>
        <p:spPr>
          <a:xfrm>
            <a:off x="301385" y="298339"/>
            <a:ext cx="8418747" cy="586957"/>
          </a:xfrm>
        </p:spPr>
        <p:txBody>
          <a:bodyPr/>
          <a:lstStyle/>
          <a:p>
            <a:r>
              <a:rPr lang="nb-NO" sz="3200" dirty="0"/>
              <a:t>Revidere studieplan</a:t>
            </a:r>
            <a:endParaRPr lang="en-US" sz="3200" dirty="0"/>
          </a:p>
        </p:txBody>
      </p:sp>
      <p:sp>
        <p:nvSpPr>
          <p:cNvPr id="3" name="Plassholder for innhold 2">
            <a:extLst>
              <a:ext uri="{FF2B5EF4-FFF2-40B4-BE49-F238E27FC236}">
                <a16:creationId xmlns:a16="http://schemas.microsoft.com/office/drawing/2014/main" id="{8B10C514-EF45-4E45-AC21-B580BE9D8E1F}"/>
              </a:ext>
            </a:extLst>
          </p:cNvPr>
          <p:cNvSpPr>
            <a:spLocks noGrp="1"/>
          </p:cNvSpPr>
          <p:nvPr>
            <p:ph idx="1"/>
          </p:nvPr>
        </p:nvSpPr>
        <p:spPr>
          <a:xfrm>
            <a:off x="302131" y="1254200"/>
            <a:ext cx="8747555" cy="3613774"/>
          </a:xfrm>
        </p:spPr>
        <p:txBody>
          <a:bodyPr vert="horz" lIns="90000" tIns="46800" rIns="90000" bIns="46800" rtlCol="0" anchor="t">
            <a:noAutofit/>
          </a:bodyPr>
          <a:lstStyle/>
          <a:p>
            <a:r>
              <a:rPr lang="nb-NO" dirty="0"/>
              <a:t>Studieprogramleder har ansvar for revisjonen, samarbeider med studieprogramrådet og bidragsytere</a:t>
            </a:r>
            <a:endParaRPr lang="en-US" dirty="0"/>
          </a:p>
          <a:p>
            <a:r>
              <a:rPr lang="nb-NO" dirty="0"/>
              <a:t>Revisjon gjøres hvert år på bakgrunn av evalueringen fra forrige studieår</a:t>
            </a:r>
          </a:p>
          <a:p>
            <a:endParaRPr lang="nb-NO" dirty="0"/>
          </a:p>
        </p:txBody>
      </p:sp>
      <p:pic>
        <p:nvPicPr>
          <p:cNvPr id="6" name="Bilde 5" descr="Utheving av &quot;Til revisjon&quot; i statusbar">
            <a:extLst>
              <a:ext uri="{FF2B5EF4-FFF2-40B4-BE49-F238E27FC236}">
                <a16:creationId xmlns:a16="http://schemas.microsoft.com/office/drawing/2014/main" id="{AE26B9B1-3B3B-4D1B-9CC6-F362CE4F3454}"/>
              </a:ext>
            </a:extLst>
          </p:cNvPr>
          <p:cNvPicPr>
            <a:picLocks noChangeAspect="1"/>
          </p:cNvPicPr>
          <p:nvPr/>
        </p:nvPicPr>
        <p:blipFill>
          <a:blip r:embed="rId3"/>
          <a:stretch>
            <a:fillRect/>
          </a:stretch>
        </p:blipFill>
        <p:spPr>
          <a:xfrm>
            <a:off x="2312855" y="3306910"/>
            <a:ext cx="4518289" cy="782011"/>
          </a:xfrm>
          <a:prstGeom prst="rect">
            <a:avLst/>
          </a:prstGeom>
        </p:spPr>
      </p:pic>
    </p:spTree>
    <p:extLst>
      <p:ext uri="{BB962C8B-B14F-4D97-AF65-F5344CB8AC3E}">
        <p14:creationId xmlns:p14="http://schemas.microsoft.com/office/powerpoint/2010/main" val="3780356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2C0D5D-6942-4B14-AC0D-EC42FDF530B6}"/>
              </a:ext>
            </a:extLst>
          </p:cNvPr>
          <p:cNvSpPr txBox="1"/>
          <p:nvPr/>
        </p:nvSpPr>
        <p:spPr>
          <a:xfrm>
            <a:off x="4091263" y="1226545"/>
            <a:ext cx="4628869"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nb-NO" dirty="0"/>
              <a:t>Trykk på «Revidere studieplan» under «Verktøy for studieprogramarbeid»</a:t>
            </a:r>
            <a:endParaRPr lang="nb-NO" b="1" dirty="0">
              <a:cs typeface="Arial"/>
            </a:endParaRPr>
          </a:p>
          <a:p>
            <a:pPr marL="285750" indent="-285750">
              <a:buFont typeface="Arial" panose="020B0604020202020204" pitchFamily="34" charset="0"/>
              <a:buChar char="•"/>
            </a:pPr>
            <a:r>
              <a:rPr lang="nb-NO" dirty="0">
                <a:cs typeface="Arial"/>
              </a:rPr>
              <a:t>Velg studieplanen du ønsker å revidere</a:t>
            </a:r>
          </a:p>
          <a:p>
            <a:pPr marL="285750" indent="-285750">
              <a:buFont typeface="Arial" panose="020B0604020202020204" pitchFamily="34" charset="0"/>
              <a:buChar char="•"/>
            </a:pPr>
            <a:r>
              <a:rPr lang="nb-NO" dirty="0">
                <a:cs typeface="Arial"/>
              </a:rPr>
              <a:t>Statusen «Til revisjon» betyr at den er klar til å revideres.</a:t>
            </a:r>
            <a:endParaRPr lang="nb-NO" dirty="0"/>
          </a:p>
        </p:txBody>
      </p:sp>
      <p:sp>
        <p:nvSpPr>
          <p:cNvPr id="2" name="Tittel 1">
            <a:extLst>
              <a:ext uri="{FF2B5EF4-FFF2-40B4-BE49-F238E27FC236}">
                <a16:creationId xmlns:a16="http://schemas.microsoft.com/office/drawing/2014/main" id="{41A1178D-CBE5-4DE3-81B6-2126C5E5901A}"/>
              </a:ext>
            </a:extLst>
          </p:cNvPr>
          <p:cNvSpPr>
            <a:spLocks noGrp="1"/>
          </p:cNvSpPr>
          <p:nvPr>
            <p:ph type="title"/>
          </p:nvPr>
        </p:nvSpPr>
        <p:spPr>
          <a:xfrm>
            <a:off x="301385" y="298339"/>
            <a:ext cx="8418747" cy="586957"/>
          </a:xfrm>
        </p:spPr>
        <p:txBody>
          <a:bodyPr/>
          <a:lstStyle/>
          <a:p>
            <a:r>
              <a:rPr lang="nn-NO" sz="3200" dirty="0"/>
              <a:t>Revidere studieplan</a:t>
            </a:r>
          </a:p>
        </p:txBody>
      </p:sp>
      <p:pic>
        <p:nvPicPr>
          <p:cNvPr id="5" name="Bilde 4" descr="Et bilde som inneholder tekst&#10;&#10;Automatisk generert beskrivelse">
            <a:extLst>
              <a:ext uri="{FF2B5EF4-FFF2-40B4-BE49-F238E27FC236}">
                <a16:creationId xmlns:a16="http://schemas.microsoft.com/office/drawing/2014/main" id="{97265A8A-1CC9-407A-8B51-45A08F4D966D}"/>
              </a:ext>
            </a:extLst>
          </p:cNvPr>
          <p:cNvPicPr>
            <a:picLocks noChangeAspect="1"/>
          </p:cNvPicPr>
          <p:nvPr/>
        </p:nvPicPr>
        <p:blipFill>
          <a:blip r:embed="rId3"/>
          <a:stretch>
            <a:fillRect/>
          </a:stretch>
        </p:blipFill>
        <p:spPr>
          <a:xfrm>
            <a:off x="301385" y="1085649"/>
            <a:ext cx="3638095" cy="2142857"/>
          </a:xfrm>
          <a:prstGeom prst="rect">
            <a:avLst/>
          </a:prstGeom>
        </p:spPr>
      </p:pic>
      <p:pic>
        <p:nvPicPr>
          <p:cNvPr id="6" name="Bilde 5" descr="Et bilde som inneholder tekst&#10;&#10;Automatisk generert beskrivelse">
            <a:extLst>
              <a:ext uri="{FF2B5EF4-FFF2-40B4-BE49-F238E27FC236}">
                <a16:creationId xmlns:a16="http://schemas.microsoft.com/office/drawing/2014/main" id="{E69A5DCF-E712-4425-B376-D1E6DF92D4E4}"/>
              </a:ext>
            </a:extLst>
          </p:cNvPr>
          <p:cNvPicPr>
            <a:picLocks noChangeAspect="1"/>
          </p:cNvPicPr>
          <p:nvPr/>
        </p:nvPicPr>
        <p:blipFill rotWithShape="1">
          <a:blip r:embed="rId4"/>
          <a:srcRect b="7741"/>
          <a:stretch/>
        </p:blipFill>
        <p:spPr>
          <a:xfrm>
            <a:off x="1317767" y="3307607"/>
            <a:ext cx="5722162" cy="1471459"/>
          </a:xfrm>
          <a:prstGeom prst="rect">
            <a:avLst/>
          </a:prstGeom>
        </p:spPr>
      </p:pic>
    </p:spTree>
    <p:extLst>
      <p:ext uri="{BB962C8B-B14F-4D97-AF65-F5344CB8AC3E}">
        <p14:creationId xmlns:p14="http://schemas.microsoft.com/office/powerpoint/2010/main" val="6332642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92A3AC2-20C7-4E2E-AAEA-CA22DAA6E823}"/>
              </a:ext>
            </a:extLst>
          </p:cNvPr>
          <p:cNvSpPr txBox="1"/>
          <p:nvPr/>
        </p:nvSpPr>
        <p:spPr>
          <a:xfrm>
            <a:off x="301385" y="902036"/>
            <a:ext cx="3273159" cy="3797893"/>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marL="342900" indent="-342900">
              <a:spcBef>
                <a:spcPct val="20000"/>
              </a:spcBef>
              <a:buFont typeface="Arial" panose="020B0604020202020204" pitchFamily="34" charset="0"/>
              <a:buChar char="•"/>
            </a:pPr>
            <a:r>
              <a:rPr lang="nb-NO" sz="1600" dirty="0">
                <a:latin typeface="Arial"/>
                <a:cs typeface="Arial"/>
              </a:rPr>
              <a:t>Informasjon om studieprogrammet, studiets oppbygning, og studieplanens innholdstekster (1)</a:t>
            </a:r>
            <a:endParaRPr lang="nb-NO" sz="1600" kern="1200" dirty="0">
              <a:latin typeface="Arial"/>
              <a:ea typeface="+mn-ea"/>
              <a:cs typeface="Arial"/>
            </a:endParaRPr>
          </a:p>
          <a:p>
            <a:pPr marL="342900" indent="-342900">
              <a:spcBef>
                <a:spcPct val="20000"/>
              </a:spcBef>
              <a:buFont typeface="Arial" panose="020B0604020202020204" pitchFamily="34" charset="0"/>
              <a:buChar char="•"/>
            </a:pPr>
            <a:r>
              <a:rPr lang="nb-NO" sz="1600" kern="1200" dirty="0">
                <a:latin typeface="Arial"/>
                <a:ea typeface="+mn-ea"/>
                <a:cs typeface="Arial"/>
              </a:rPr>
              <a:t>«Vesentlige endringer» (2):</a:t>
            </a:r>
            <a:r>
              <a:rPr lang="nb-NO" sz="1600" dirty="0">
                <a:latin typeface="Arial"/>
                <a:cs typeface="Arial"/>
              </a:rPr>
              <a:t> oppsummering av større endringer som gjøres</a:t>
            </a:r>
            <a:endParaRPr lang="nb-NO" sz="1600" kern="1200" dirty="0">
              <a:latin typeface="Arial"/>
              <a:cs typeface="Arial"/>
            </a:endParaRPr>
          </a:p>
          <a:p>
            <a:pPr marL="342900" indent="-342900">
              <a:spcBef>
                <a:spcPct val="20000"/>
              </a:spcBef>
              <a:buFont typeface="Arial" panose="020B0604020202020204" pitchFamily="34" charset="0"/>
              <a:buChar char="•"/>
            </a:pPr>
            <a:r>
              <a:rPr lang="nb-NO" sz="1600" dirty="0">
                <a:latin typeface="Arial"/>
                <a:cs typeface="Arial"/>
              </a:rPr>
              <a:t>Oppgaver som tilhører denne revisjonen (3): studieprogrammets oppfølgingsplan</a:t>
            </a:r>
            <a:endParaRPr lang="nb-NO" sz="1600" kern="1200" dirty="0">
              <a:latin typeface="Arial"/>
              <a:cs typeface="Arial"/>
            </a:endParaRPr>
          </a:p>
          <a:p>
            <a:pPr marL="342900" indent="-342900">
              <a:spcBef>
                <a:spcPct val="20000"/>
              </a:spcBef>
              <a:buFont typeface="Arial" panose="020B0604020202020204" pitchFamily="34" charset="0"/>
              <a:buChar char="•"/>
            </a:pPr>
            <a:r>
              <a:rPr lang="nb-NO" sz="1600" kern="1200" dirty="0">
                <a:latin typeface="Arial"/>
                <a:ea typeface="+mn-ea"/>
                <a:cs typeface="Arial"/>
              </a:rPr>
              <a:t>Pilene nederst på siden (4) viser hvor i prosessen planen er kommet til</a:t>
            </a:r>
            <a:endParaRPr lang="nb-NO" sz="1400" kern="1200" dirty="0">
              <a:latin typeface="Arial"/>
              <a:cs typeface="Arial"/>
            </a:endParaRPr>
          </a:p>
        </p:txBody>
      </p:sp>
      <p:sp>
        <p:nvSpPr>
          <p:cNvPr id="4" name="Tittel 3">
            <a:extLst>
              <a:ext uri="{FF2B5EF4-FFF2-40B4-BE49-F238E27FC236}">
                <a16:creationId xmlns:a16="http://schemas.microsoft.com/office/drawing/2014/main" id="{ADF3F08D-5EB5-4874-A0A7-8A9905E64F72}"/>
              </a:ext>
            </a:extLst>
          </p:cNvPr>
          <p:cNvSpPr>
            <a:spLocks noGrp="1"/>
          </p:cNvSpPr>
          <p:nvPr>
            <p:ph type="title"/>
          </p:nvPr>
        </p:nvSpPr>
        <p:spPr>
          <a:xfrm>
            <a:off x="301385" y="298339"/>
            <a:ext cx="8418747" cy="586957"/>
          </a:xfrm>
        </p:spPr>
        <p:txBody>
          <a:bodyPr/>
          <a:lstStyle/>
          <a:p>
            <a:r>
              <a:rPr lang="nb-NO" sz="3200" dirty="0"/>
              <a:t>Arbeidsflate for revisjon</a:t>
            </a:r>
            <a:endParaRPr lang="nn-NO" sz="3200" dirty="0"/>
          </a:p>
        </p:txBody>
      </p:sp>
      <p:pic>
        <p:nvPicPr>
          <p:cNvPr id="11" name="Bilde 10" descr="Et bilde som inneholder tekst&#10;&#10;Automatisk generert beskrivelse">
            <a:extLst>
              <a:ext uri="{FF2B5EF4-FFF2-40B4-BE49-F238E27FC236}">
                <a16:creationId xmlns:a16="http://schemas.microsoft.com/office/drawing/2014/main" id="{ADD6D37F-C915-4BB1-B863-55569F48D7ED}"/>
              </a:ext>
            </a:extLst>
          </p:cNvPr>
          <p:cNvPicPr>
            <a:picLocks noChangeAspect="1"/>
          </p:cNvPicPr>
          <p:nvPr/>
        </p:nvPicPr>
        <p:blipFill rotWithShape="1">
          <a:blip r:embed="rId3"/>
          <a:srcRect l="4818" r="9360"/>
          <a:stretch/>
        </p:blipFill>
        <p:spPr>
          <a:xfrm>
            <a:off x="6421774" y="1209536"/>
            <a:ext cx="2594919" cy="2828667"/>
          </a:xfrm>
          <a:prstGeom prst="rect">
            <a:avLst/>
          </a:prstGeom>
        </p:spPr>
      </p:pic>
      <p:pic>
        <p:nvPicPr>
          <p:cNvPr id="12" name="Bilde 11" descr="Et bilde som inneholder tekst&#10;&#10;Automatisk generert beskrivelse">
            <a:extLst>
              <a:ext uri="{FF2B5EF4-FFF2-40B4-BE49-F238E27FC236}">
                <a16:creationId xmlns:a16="http://schemas.microsoft.com/office/drawing/2014/main" id="{65067B31-0E25-4C9B-86AA-611706B6A2B3}"/>
              </a:ext>
            </a:extLst>
          </p:cNvPr>
          <p:cNvPicPr>
            <a:picLocks noChangeAspect="1"/>
          </p:cNvPicPr>
          <p:nvPr/>
        </p:nvPicPr>
        <p:blipFill>
          <a:blip r:embed="rId4"/>
          <a:stretch>
            <a:fillRect/>
          </a:stretch>
        </p:blipFill>
        <p:spPr>
          <a:xfrm>
            <a:off x="3574544" y="1209536"/>
            <a:ext cx="2847230" cy="3182895"/>
          </a:xfrm>
          <a:prstGeom prst="rect">
            <a:avLst/>
          </a:prstGeom>
        </p:spPr>
      </p:pic>
    </p:spTree>
    <p:extLst>
      <p:ext uri="{BB962C8B-B14F-4D97-AF65-F5344CB8AC3E}">
        <p14:creationId xmlns:p14="http://schemas.microsoft.com/office/powerpoint/2010/main" val="29818944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4B6F7FE-1C5B-314E-9EB6-C3D6F936303D}"/>
              </a:ext>
            </a:extLst>
          </p:cNvPr>
          <p:cNvSpPr>
            <a:spLocks noGrp="1"/>
          </p:cNvSpPr>
          <p:nvPr>
            <p:ph type="title"/>
          </p:nvPr>
        </p:nvSpPr>
        <p:spPr/>
        <p:txBody>
          <a:bodyPr vert="horz" lIns="91440" tIns="45720" rIns="91440" bIns="45720" rtlCol="0" anchor="t" anchorCtr="0">
            <a:normAutofit/>
          </a:bodyPr>
          <a:lstStyle/>
          <a:p>
            <a:r>
              <a:rPr lang="nb-NO" sz="3200" dirty="0"/>
              <a:t>1. Studieplanens innhold</a:t>
            </a:r>
            <a:endParaRPr lang="nb-NO" sz="3200" b="1" i="0" kern="1200" dirty="0">
              <a:latin typeface="Arial"/>
              <a:ea typeface="+mj-ea"/>
              <a:cs typeface="Arial"/>
            </a:endParaRPr>
          </a:p>
        </p:txBody>
      </p:sp>
      <p:sp>
        <p:nvSpPr>
          <p:cNvPr id="7" name="Plassholder for innhold 2">
            <a:extLst>
              <a:ext uri="{FF2B5EF4-FFF2-40B4-BE49-F238E27FC236}">
                <a16:creationId xmlns:a16="http://schemas.microsoft.com/office/drawing/2014/main" id="{E15D350E-0FA8-4C4B-8195-DD5EB02ED6CE}"/>
              </a:ext>
            </a:extLst>
          </p:cNvPr>
          <p:cNvSpPr txBox="1">
            <a:spLocks/>
          </p:cNvSpPr>
          <p:nvPr/>
        </p:nvSpPr>
        <p:spPr>
          <a:xfrm>
            <a:off x="4409269" y="1027522"/>
            <a:ext cx="4310863" cy="3519085"/>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mj-lt"/>
              <a:buAutoNum type="arabicPeriod"/>
            </a:pPr>
            <a:r>
              <a:rPr lang="nb-NO" sz="2000" dirty="0"/>
              <a:t>Åpne verktøy for studiets oppbygning</a:t>
            </a:r>
          </a:p>
          <a:p>
            <a:pPr>
              <a:buFont typeface="+mj-lt"/>
              <a:buAutoNum type="arabicPeriod"/>
            </a:pPr>
            <a:r>
              <a:rPr lang="nb-NO" sz="2000" dirty="0"/>
              <a:t>Informasjon om studieprogram, opptakskrav mm., og veivalg</a:t>
            </a:r>
          </a:p>
          <a:p>
            <a:pPr>
              <a:buFont typeface="+mj-lt"/>
              <a:buAutoNum type="arabicPeriod"/>
            </a:pPr>
            <a:r>
              <a:rPr lang="nb-NO" sz="2000" dirty="0"/>
              <a:t>Innholdstekster</a:t>
            </a:r>
          </a:p>
          <a:p>
            <a:pPr>
              <a:buFont typeface="+mj-lt"/>
              <a:buAutoNum type="arabicPeriod"/>
            </a:pPr>
            <a:r>
              <a:rPr lang="nb-NO" sz="2000" dirty="0"/>
              <a:t>Vedtaksprosess, oppsummeringer og kommentarer</a:t>
            </a:r>
          </a:p>
          <a:p>
            <a:pPr>
              <a:buFont typeface="+mj-lt"/>
              <a:buAutoNum type="arabicPeriod"/>
            </a:pPr>
            <a:r>
              <a:rPr lang="nb-NO" sz="2000" dirty="0"/>
              <a:t>Last ned studieplan</a:t>
            </a:r>
          </a:p>
          <a:p>
            <a:pPr>
              <a:buFont typeface="+mj-lt"/>
              <a:buAutoNum type="arabicPeriod"/>
            </a:pPr>
            <a:r>
              <a:rPr lang="nb-NO" sz="2000" dirty="0"/>
              <a:t>Legg til bidragsytere</a:t>
            </a:r>
          </a:p>
        </p:txBody>
      </p:sp>
      <p:pic>
        <p:nvPicPr>
          <p:cNvPr id="5" name="Bilde 4" descr="Et bilde som inneholder tekst&#10;&#10;Automatisk generert beskrivelse">
            <a:extLst>
              <a:ext uri="{FF2B5EF4-FFF2-40B4-BE49-F238E27FC236}">
                <a16:creationId xmlns:a16="http://schemas.microsoft.com/office/drawing/2014/main" id="{4A7B2868-B11A-4476-A284-1606AED587EF}"/>
              </a:ext>
            </a:extLst>
          </p:cNvPr>
          <p:cNvPicPr>
            <a:picLocks noChangeAspect="1"/>
          </p:cNvPicPr>
          <p:nvPr/>
        </p:nvPicPr>
        <p:blipFill>
          <a:blip r:embed="rId3"/>
          <a:stretch>
            <a:fillRect/>
          </a:stretch>
        </p:blipFill>
        <p:spPr>
          <a:xfrm>
            <a:off x="423868" y="852306"/>
            <a:ext cx="3472761" cy="3869515"/>
          </a:xfrm>
          <a:prstGeom prst="rect">
            <a:avLst/>
          </a:prstGeom>
        </p:spPr>
      </p:pic>
    </p:spTree>
    <p:extLst>
      <p:ext uri="{BB962C8B-B14F-4D97-AF65-F5344CB8AC3E}">
        <p14:creationId xmlns:p14="http://schemas.microsoft.com/office/powerpoint/2010/main" val="9405852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D5F799A0-833B-4946-B7FA-E51162161E8D}"/>
              </a:ext>
            </a:extLst>
          </p:cNvPr>
          <p:cNvSpPr>
            <a:spLocks noGrp="1"/>
          </p:cNvSpPr>
          <p:nvPr>
            <p:ph type="title"/>
          </p:nvPr>
        </p:nvSpPr>
        <p:spPr>
          <a:xfrm>
            <a:off x="301385" y="298339"/>
            <a:ext cx="8418747" cy="586957"/>
          </a:xfrm>
        </p:spPr>
        <p:txBody>
          <a:bodyPr/>
          <a:lstStyle/>
          <a:p>
            <a:r>
              <a:rPr lang="nb-NO" sz="3200" dirty="0"/>
              <a:t>1.1.1 Informasjon om studieprogrammet</a:t>
            </a:r>
            <a:endParaRPr lang="nn-NO" sz="3200" dirty="0"/>
          </a:p>
        </p:txBody>
      </p:sp>
      <p:sp>
        <p:nvSpPr>
          <p:cNvPr id="7" name="Plassholder for innhold 2">
            <a:extLst>
              <a:ext uri="{FF2B5EF4-FFF2-40B4-BE49-F238E27FC236}">
                <a16:creationId xmlns:a16="http://schemas.microsoft.com/office/drawing/2014/main" id="{320EE748-39A7-42A9-A697-ED1662C73C62}"/>
              </a:ext>
            </a:extLst>
          </p:cNvPr>
          <p:cNvSpPr txBox="1">
            <a:spLocks/>
          </p:cNvSpPr>
          <p:nvPr/>
        </p:nvSpPr>
        <p:spPr>
          <a:xfrm>
            <a:off x="4362618" y="1739504"/>
            <a:ext cx="4357514" cy="1664491"/>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b-NO" sz="1800" dirty="0"/>
              <a:t>Generell informasjon om studieprogrammet</a:t>
            </a:r>
          </a:p>
          <a:p>
            <a:r>
              <a:rPr lang="nb-NO" sz="1800" dirty="0"/>
              <a:t>Importert fra FS og administrativ klargjøring i KASPER</a:t>
            </a:r>
          </a:p>
          <a:p>
            <a:r>
              <a:rPr lang="nb-NO" sz="1800" dirty="0"/>
              <a:t>Skal ikke revideres her</a:t>
            </a:r>
            <a:endParaRPr lang="en-US" sz="1800" dirty="0"/>
          </a:p>
        </p:txBody>
      </p:sp>
      <p:pic>
        <p:nvPicPr>
          <p:cNvPr id="8" name="Bilde 7">
            <a:extLst>
              <a:ext uri="{FF2B5EF4-FFF2-40B4-BE49-F238E27FC236}">
                <a16:creationId xmlns:a16="http://schemas.microsoft.com/office/drawing/2014/main" id="{2C5B37C9-4B07-4B03-866F-81F85F77427B}"/>
              </a:ext>
            </a:extLst>
          </p:cNvPr>
          <p:cNvPicPr>
            <a:picLocks noChangeAspect="1"/>
          </p:cNvPicPr>
          <p:nvPr/>
        </p:nvPicPr>
        <p:blipFill rotWithShape="1">
          <a:blip r:embed="rId3"/>
          <a:srcRect b="5337"/>
          <a:stretch/>
        </p:blipFill>
        <p:spPr>
          <a:xfrm>
            <a:off x="301385" y="1157094"/>
            <a:ext cx="3631155" cy="3250223"/>
          </a:xfrm>
          <a:prstGeom prst="rect">
            <a:avLst/>
          </a:prstGeom>
        </p:spPr>
      </p:pic>
    </p:spTree>
    <p:extLst>
      <p:ext uri="{BB962C8B-B14F-4D97-AF65-F5344CB8AC3E}">
        <p14:creationId xmlns:p14="http://schemas.microsoft.com/office/powerpoint/2010/main" val="7091101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4C8CBFE-A863-46D1-AF78-FECE96312CE7}"/>
              </a:ext>
            </a:extLst>
          </p:cNvPr>
          <p:cNvSpPr>
            <a:spLocks noGrp="1"/>
          </p:cNvSpPr>
          <p:nvPr>
            <p:ph type="title"/>
          </p:nvPr>
        </p:nvSpPr>
        <p:spPr>
          <a:xfrm>
            <a:off x="301385" y="298339"/>
            <a:ext cx="8418747" cy="586957"/>
          </a:xfrm>
        </p:spPr>
        <p:txBody>
          <a:bodyPr/>
          <a:lstStyle/>
          <a:p>
            <a:r>
              <a:rPr lang="nb-NO" sz="3200" dirty="0"/>
              <a:t>1.1.2 Opptakskrav, attester m.m.</a:t>
            </a:r>
          </a:p>
        </p:txBody>
      </p:sp>
      <p:sp>
        <p:nvSpPr>
          <p:cNvPr id="8" name="TekstSylinder 7">
            <a:extLst>
              <a:ext uri="{FF2B5EF4-FFF2-40B4-BE49-F238E27FC236}">
                <a16:creationId xmlns:a16="http://schemas.microsoft.com/office/drawing/2014/main" id="{395994A7-C277-432F-BF44-33C51A13E744}"/>
              </a:ext>
            </a:extLst>
          </p:cNvPr>
          <p:cNvSpPr txBox="1"/>
          <p:nvPr/>
        </p:nvSpPr>
        <p:spPr>
          <a:xfrm>
            <a:off x="4149969" y="1556087"/>
            <a:ext cx="4434738" cy="2308324"/>
          </a:xfrm>
          <a:prstGeom prst="rect">
            <a:avLst/>
          </a:prstGeom>
          <a:noFill/>
        </p:spPr>
        <p:txBody>
          <a:bodyPr wrap="square" rtlCol="0">
            <a:spAutoFit/>
          </a:bodyPr>
          <a:lstStyle/>
          <a:p>
            <a:pPr marL="285750" indent="-285750">
              <a:buFont typeface="Arial" panose="020B0604020202020204" pitchFamily="34" charset="0"/>
              <a:buChar char="•"/>
            </a:pPr>
            <a:r>
              <a:rPr lang="nb-NO" dirty="0"/>
              <a:t>Her kan dere redigere informasjon knyttet til opptakskrav, sikkerhetsvurdering og autorisasjon, og politi- og medisinattester</a:t>
            </a:r>
          </a:p>
          <a:p>
            <a:pPr marL="285750" indent="-285750">
              <a:buFont typeface="Arial" panose="020B0604020202020204" pitchFamily="34" charset="0"/>
              <a:buChar char="•"/>
            </a:pPr>
            <a:r>
              <a:rPr lang="nb-NO" dirty="0"/>
              <a:t>Denne informasjonen blir ikke sendt tilbake til FS</a:t>
            </a:r>
          </a:p>
          <a:p>
            <a:pPr marL="285750" indent="-285750">
              <a:buFont typeface="Arial" panose="020B0604020202020204" pitchFamily="34" charset="0"/>
              <a:buChar char="•"/>
            </a:pPr>
            <a:r>
              <a:rPr lang="nb-NO" dirty="0"/>
              <a:t>Klikk «Rediger» for å åpne redigeringsflaten</a:t>
            </a:r>
          </a:p>
        </p:txBody>
      </p:sp>
      <p:pic>
        <p:nvPicPr>
          <p:cNvPr id="4" name="Bilde 3" descr="Et bilde som inneholder tekst&#10;&#10;Automatisk generert beskrivelse">
            <a:extLst>
              <a:ext uri="{FF2B5EF4-FFF2-40B4-BE49-F238E27FC236}">
                <a16:creationId xmlns:a16="http://schemas.microsoft.com/office/drawing/2014/main" id="{2808ABCD-959F-4E06-A868-5264993BD16E}"/>
              </a:ext>
            </a:extLst>
          </p:cNvPr>
          <p:cNvPicPr>
            <a:picLocks noChangeAspect="1"/>
          </p:cNvPicPr>
          <p:nvPr/>
        </p:nvPicPr>
        <p:blipFill>
          <a:blip r:embed="rId3"/>
          <a:stretch>
            <a:fillRect/>
          </a:stretch>
        </p:blipFill>
        <p:spPr>
          <a:xfrm>
            <a:off x="559293" y="885296"/>
            <a:ext cx="3390434" cy="3587413"/>
          </a:xfrm>
          <a:prstGeom prst="rect">
            <a:avLst/>
          </a:prstGeom>
        </p:spPr>
      </p:pic>
    </p:spTree>
    <p:extLst>
      <p:ext uri="{BB962C8B-B14F-4D97-AF65-F5344CB8AC3E}">
        <p14:creationId xmlns:p14="http://schemas.microsoft.com/office/powerpoint/2010/main" val="11739704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4B6F7FE-1C5B-314E-9EB6-C3D6F936303D}"/>
              </a:ext>
            </a:extLst>
          </p:cNvPr>
          <p:cNvSpPr>
            <a:spLocks noGrp="1"/>
          </p:cNvSpPr>
          <p:nvPr>
            <p:ph type="title"/>
          </p:nvPr>
        </p:nvSpPr>
        <p:spPr>
          <a:xfrm>
            <a:off x="301385" y="298339"/>
            <a:ext cx="8418747" cy="586957"/>
          </a:xfrm>
        </p:spPr>
        <p:txBody>
          <a:bodyPr/>
          <a:lstStyle/>
          <a:p>
            <a:r>
              <a:rPr lang="nb-NO" sz="3200" dirty="0"/>
              <a:t>1.1.3 Veivalg</a:t>
            </a:r>
          </a:p>
        </p:txBody>
      </p:sp>
      <p:sp>
        <p:nvSpPr>
          <p:cNvPr id="3" name="TextBox 2">
            <a:extLst>
              <a:ext uri="{FF2B5EF4-FFF2-40B4-BE49-F238E27FC236}">
                <a16:creationId xmlns:a16="http://schemas.microsoft.com/office/drawing/2014/main" id="{F7BAED57-B538-4E4F-AD9A-B615AAF1A52D}"/>
              </a:ext>
            </a:extLst>
          </p:cNvPr>
          <p:cNvSpPr txBox="1"/>
          <p:nvPr/>
        </p:nvSpPr>
        <p:spPr>
          <a:xfrm>
            <a:off x="301385" y="1055740"/>
            <a:ext cx="8337274" cy="15388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nb-NO" sz="2000" dirty="0">
                <a:cs typeface="Arial"/>
              </a:rPr>
              <a:t>Program kan inneholde veivalg, studiesteder, studieretninger, etc.</a:t>
            </a:r>
          </a:p>
          <a:p>
            <a:pPr marL="285750" indent="-285750">
              <a:buFont typeface="Arial"/>
              <a:buChar char="•"/>
            </a:pPr>
            <a:r>
              <a:rPr lang="nb-NO" sz="2000" dirty="0">
                <a:cs typeface="Arial"/>
              </a:rPr>
              <a:t>I nedtrekksmenyen finner du lenker til de ulike veivalgene. Her kan du redigere innholdstekster og opprette/redigere oppgaver som hører til hvert spesifikke valg</a:t>
            </a:r>
          </a:p>
          <a:p>
            <a:pPr marL="285750" indent="-285750">
              <a:buFont typeface="Arial"/>
              <a:buChar char="•"/>
            </a:pPr>
            <a:endParaRPr lang="nb-NO" sz="1400" dirty="0">
              <a:cs typeface="Arial"/>
            </a:endParaRPr>
          </a:p>
        </p:txBody>
      </p:sp>
      <p:pic>
        <p:nvPicPr>
          <p:cNvPr id="6" name="Bilde 5" descr="Et bilde som inneholder tekst&#10;&#10;Automatisk generert beskrivelse">
            <a:extLst>
              <a:ext uri="{FF2B5EF4-FFF2-40B4-BE49-F238E27FC236}">
                <a16:creationId xmlns:a16="http://schemas.microsoft.com/office/drawing/2014/main" id="{E794B279-FB0A-4B4C-835D-6320F18AE2DB}"/>
              </a:ext>
            </a:extLst>
          </p:cNvPr>
          <p:cNvPicPr>
            <a:picLocks noChangeAspect="1"/>
          </p:cNvPicPr>
          <p:nvPr/>
        </p:nvPicPr>
        <p:blipFill>
          <a:blip r:embed="rId3"/>
          <a:stretch>
            <a:fillRect/>
          </a:stretch>
        </p:blipFill>
        <p:spPr>
          <a:xfrm>
            <a:off x="258051" y="2659548"/>
            <a:ext cx="3860868" cy="1920256"/>
          </a:xfrm>
          <a:prstGeom prst="rect">
            <a:avLst/>
          </a:prstGeom>
        </p:spPr>
      </p:pic>
      <p:pic>
        <p:nvPicPr>
          <p:cNvPr id="10" name="Bilde 9">
            <a:extLst>
              <a:ext uri="{FF2B5EF4-FFF2-40B4-BE49-F238E27FC236}">
                <a16:creationId xmlns:a16="http://schemas.microsoft.com/office/drawing/2014/main" id="{E64D5F08-56EA-4104-95FF-275C90FC97A0}"/>
              </a:ext>
            </a:extLst>
          </p:cNvPr>
          <p:cNvPicPr>
            <a:picLocks noChangeAspect="1"/>
          </p:cNvPicPr>
          <p:nvPr/>
        </p:nvPicPr>
        <p:blipFill>
          <a:blip r:embed="rId4"/>
          <a:stretch>
            <a:fillRect/>
          </a:stretch>
        </p:blipFill>
        <p:spPr>
          <a:xfrm>
            <a:off x="4118919" y="2403512"/>
            <a:ext cx="4817983" cy="2176292"/>
          </a:xfrm>
          <a:prstGeom prst="rect">
            <a:avLst/>
          </a:prstGeom>
        </p:spPr>
      </p:pic>
    </p:spTree>
    <p:extLst>
      <p:ext uri="{BB962C8B-B14F-4D97-AF65-F5344CB8AC3E}">
        <p14:creationId xmlns:p14="http://schemas.microsoft.com/office/powerpoint/2010/main" val="94844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2E0D9-1CF3-4796-93AC-42084D5139D4}"/>
              </a:ext>
            </a:extLst>
          </p:cNvPr>
          <p:cNvSpPr>
            <a:spLocks noGrp="1"/>
          </p:cNvSpPr>
          <p:nvPr>
            <p:ph type="ctrTitle"/>
          </p:nvPr>
        </p:nvSpPr>
        <p:spPr>
          <a:xfrm>
            <a:off x="368315" y="2008061"/>
            <a:ext cx="7772400" cy="646331"/>
          </a:xfrm>
        </p:spPr>
        <p:txBody>
          <a:bodyPr/>
          <a:lstStyle/>
          <a:p>
            <a:r>
              <a:rPr lang="nb-NO" dirty="0"/>
              <a:t>Evaluere studieprogram</a:t>
            </a:r>
          </a:p>
        </p:txBody>
      </p:sp>
      <p:sp>
        <p:nvSpPr>
          <p:cNvPr id="3" name="TextBox 2">
            <a:extLst>
              <a:ext uri="{FF2B5EF4-FFF2-40B4-BE49-F238E27FC236}">
                <a16:creationId xmlns:a16="http://schemas.microsoft.com/office/drawing/2014/main" id="{C2217503-7910-4315-8FEC-329FB26A148C}"/>
              </a:ext>
            </a:extLst>
          </p:cNvPr>
          <p:cNvSpPr txBox="1"/>
          <p:nvPr/>
        </p:nvSpPr>
        <p:spPr>
          <a:xfrm>
            <a:off x="5202315" y="3284738"/>
            <a:ext cx="3364636" cy="461665"/>
          </a:xfrm>
          <a:prstGeom prst="rect">
            <a:avLst/>
          </a:prstGeom>
          <a:noFill/>
        </p:spPr>
        <p:txBody>
          <a:bodyPr wrap="square" rtlCol="0">
            <a:spAutoFit/>
          </a:bodyPr>
          <a:lstStyle/>
          <a:p>
            <a:r>
              <a:rPr lang="nb-NO" sz="1200" dirty="0"/>
              <a:t>Denne delen av kurset bygger på informasjon fra wikien </a:t>
            </a:r>
            <a:r>
              <a:rPr lang="nb-NO" sz="1200" dirty="0">
                <a:hlinkClick r:id="rId3"/>
              </a:rPr>
              <a:t>KASPER – Evaluere studieprogram</a:t>
            </a:r>
            <a:endParaRPr lang="nb-NO" sz="1200" dirty="0"/>
          </a:p>
        </p:txBody>
      </p:sp>
    </p:spTree>
    <p:extLst>
      <p:ext uri="{BB962C8B-B14F-4D97-AF65-F5344CB8AC3E}">
        <p14:creationId xmlns:p14="http://schemas.microsoft.com/office/powerpoint/2010/main" val="20299802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4B6F7FE-1C5B-314E-9EB6-C3D6F936303D}"/>
              </a:ext>
            </a:extLst>
          </p:cNvPr>
          <p:cNvSpPr>
            <a:spLocks noGrp="1"/>
          </p:cNvSpPr>
          <p:nvPr>
            <p:ph type="title"/>
          </p:nvPr>
        </p:nvSpPr>
        <p:spPr>
          <a:xfrm>
            <a:off x="301385" y="298339"/>
            <a:ext cx="8418747" cy="586957"/>
          </a:xfrm>
        </p:spPr>
        <p:txBody>
          <a:bodyPr/>
          <a:lstStyle/>
          <a:p>
            <a:r>
              <a:rPr lang="nb-NO" sz="3200" dirty="0"/>
              <a:t>1.2.1 Innholdstekster</a:t>
            </a:r>
          </a:p>
        </p:txBody>
      </p:sp>
      <p:sp>
        <p:nvSpPr>
          <p:cNvPr id="3" name="TextBox 2">
            <a:extLst>
              <a:ext uri="{FF2B5EF4-FFF2-40B4-BE49-F238E27FC236}">
                <a16:creationId xmlns:a16="http://schemas.microsoft.com/office/drawing/2014/main" id="{F7BAED57-B538-4E4F-AD9A-B615AAF1A52D}"/>
              </a:ext>
            </a:extLst>
          </p:cNvPr>
          <p:cNvSpPr txBox="1"/>
          <p:nvPr/>
        </p:nvSpPr>
        <p:spPr>
          <a:xfrm>
            <a:off x="4926548" y="1417587"/>
            <a:ext cx="3916067"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nb-NO" dirty="0">
                <a:cs typeface="Arial"/>
              </a:rPr>
              <a:t>Skriftlig informasjon om studieprogrammet</a:t>
            </a:r>
          </a:p>
          <a:p>
            <a:pPr marL="285750" indent="-285750">
              <a:buFont typeface="Arial"/>
              <a:buChar char="•"/>
            </a:pPr>
            <a:r>
              <a:rPr lang="nb-NO" dirty="0">
                <a:cs typeface="Arial"/>
              </a:rPr>
              <a:t>Publiseres på nettsidene til NTNU</a:t>
            </a:r>
          </a:p>
          <a:p>
            <a:pPr marL="285750" indent="-285750">
              <a:buFont typeface="Arial"/>
              <a:buChar char="•"/>
            </a:pPr>
            <a:r>
              <a:rPr lang="nb-NO" dirty="0">
                <a:cs typeface="Arial"/>
              </a:rPr>
              <a:t>Åpne nedtrekksmenyene for å se teksten til en gitt overskrift. </a:t>
            </a:r>
          </a:p>
          <a:p>
            <a:pPr marL="285750" indent="-285750">
              <a:buFont typeface="Arial"/>
              <a:buChar char="•"/>
            </a:pPr>
            <a:r>
              <a:rPr lang="nb-NO" dirty="0">
                <a:cs typeface="Arial"/>
              </a:rPr>
              <a:t>Trykk videre på «Rediger» for å åpne arbeidsflaten for å gjøre endringer</a:t>
            </a:r>
          </a:p>
        </p:txBody>
      </p:sp>
      <p:pic>
        <p:nvPicPr>
          <p:cNvPr id="8" name="Plassholder for innhold 7" descr="Et bilde som inneholder tekst&#10;&#10;Automatisk generert beskrivelse">
            <a:extLst>
              <a:ext uri="{FF2B5EF4-FFF2-40B4-BE49-F238E27FC236}">
                <a16:creationId xmlns:a16="http://schemas.microsoft.com/office/drawing/2014/main" id="{8C250651-1FF6-4894-8192-69D1FD34CE7C}"/>
              </a:ext>
            </a:extLst>
          </p:cNvPr>
          <p:cNvPicPr>
            <a:picLocks noGrp="1" noChangeAspect="1"/>
          </p:cNvPicPr>
          <p:nvPr>
            <p:ph idx="1"/>
          </p:nvPr>
        </p:nvPicPr>
        <p:blipFill rotWithShape="1">
          <a:blip r:embed="rId3"/>
          <a:srcRect t="18907"/>
          <a:stretch/>
        </p:blipFill>
        <p:spPr>
          <a:xfrm>
            <a:off x="301385" y="1106103"/>
            <a:ext cx="4623058" cy="2931293"/>
          </a:xfrm>
        </p:spPr>
      </p:pic>
    </p:spTree>
    <p:extLst>
      <p:ext uri="{BB962C8B-B14F-4D97-AF65-F5344CB8AC3E}">
        <p14:creationId xmlns:p14="http://schemas.microsoft.com/office/powerpoint/2010/main" val="9207728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00FAB52-AB3B-4388-9F08-13EEC2BD7850}"/>
              </a:ext>
            </a:extLst>
          </p:cNvPr>
          <p:cNvSpPr>
            <a:spLocks noGrp="1"/>
          </p:cNvSpPr>
          <p:nvPr>
            <p:ph type="title"/>
          </p:nvPr>
        </p:nvSpPr>
        <p:spPr>
          <a:xfrm>
            <a:off x="301385" y="298339"/>
            <a:ext cx="8418747" cy="586957"/>
          </a:xfrm>
        </p:spPr>
        <p:txBody>
          <a:bodyPr/>
          <a:lstStyle/>
          <a:p>
            <a:r>
              <a:rPr lang="nn-NO" sz="3200" dirty="0"/>
              <a:t>1.2.2 Redigere innholdstekster</a:t>
            </a:r>
          </a:p>
        </p:txBody>
      </p:sp>
      <p:pic>
        <p:nvPicPr>
          <p:cNvPr id="10" name="Plassholder for innhold 9" descr="Et bilde som inneholder tekst&#10;&#10;Automatisk generert beskrivelse">
            <a:extLst>
              <a:ext uri="{FF2B5EF4-FFF2-40B4-BE49-F238E27FC236}">
                <a16:creationId xmlns:a16="http://schemas.microsoft.com/office/drawing/2014/main" id="{B5EA1A78-DB4A-49FF-A41E-1FAB0466A957}"/>
              </a:ext>
            </a:extLst>
          </p:cNvPr>
          <p:cNvPicPr>
            <a:picLocks noGrp="1" noChangeAspect="1"/>
          </p:cNvPicPr>
          <p:nvPr>
            <p:ph idx="1"/>
          </p:nvPr>
        </p:nvPicPr>
        <p:blipFill rotWithShape="1">
          <a:blip r:embed="rId3"/>
          <a:srcRect r="2021"/>
          <a:stretch/>
        </p:blipFill>
        <p:spPr>
          <a:xfrm>
            <a:off x="2907824" y="1177163"/>
            <a:ext cx="6157452" cy="2789172"/>
          </a:xfrm>
        </p:spPr>
      </p:pic>
      <p:sp>
        <p:nvSpPr>
          <p:cNvPr id="3" name="TekstSylinder 2">
            <a:extLst>
              <a:ext uri="{FF2B5EF4-FFF2-40B4-BE49-F238E27FC236}">
                <a16:creationId xmlns:a16="http://schemas.microsoft.com/office/drawing/2014/main" id="{20D0E39B-91BA-4347-82D2-E30C8968C2DB}"/>
              </a:ext>
            </a:extLst>
          </p:cNvPr>
          <p:cNvSpPr txBox="1"/>
          <p:nvPr/>
        </p:nvSpPr>
        <p:spPr>
          <a:xfrm>
            <a:off x="78724" y="1294476"/>
            <a:ext cx="2829100" cy="2554545"/>
          </a:xfrm>
          <a:prstGeom prst="rect">
            <a:avLst/>
          </a:prstGeom>
          <a:noFill/>
        </p:spPr>
        <p:txBody>
          <a:bodyPr wrap="square" rtlCol="0">
            <a:spAutoFit/>
          </a:bodyPr>
          <a:lstStyle/>
          <a:p>
            <a:pPr marL="285750" indent="-285750">
              <a:buFont typeface="Arial" panose="020B0604020202020204" pitchFamily="34" charset="0"/>
              <a:buChar char="•"/>
            </a:pPr>
            <a:r>
              <a:rPr lang="nb-NO" sz="1600" dirty="0"/>
              <a:t>Arbeidsflate for redigering av innholdstekster</a:t>
            </a:r>
          </a:p>
          <a:p>
            <a:pPr marL="285750" indent="-285750">
              <a:buFont typeface="Arial" panose="020B0604020202020204" pitchFamily="34" charset="0"/>
              <a:buChar char="•"/>
            </a:pPr>
            <a:r>
              <a:rPr lang="nb-NO" sz="1600" dirty="0"/>
              <a:t>Redigering til venstre (1), veiledning til høyre (2)</a:t>
            </a:r>
          </a:p>
          <a:p>
            <a:pPr marL="285750" indent="-285750">
              <a:buFont typeface="Arial" panose="020B0604020202020204" pitchFamily="34" charset="0"/>
              <a:buChar char="•"/>
            </a:pPr>
            <a:r>
              <a:rPr lang="nb-NO" sz="1600" dirty="0"/>
              <a:t>«Historisk Tekst» er en fargekodet endringslogg</a:t>
            </a:r>
          </a:p>
          <a:p>
            <a:pPr marL="285750" indent="-285750">
              <a:buFont typeface="Arial" panose="020B0604020202020204" pitchFamily="34" charset="0"/>
              <a:buChar char="•"/>
            </a:pPr>
            <a:r>
              <a:rPr lang="nb-NO" sz="1600" dirty="0"/>
              <a:t>Bruk bryteren (3) til å velge om endringene er «Vesentlige» eller ikke</a:t>
            </a:r>
          </a:p>
          <a:p>
            <a:pPr marL="285750" indent="-285750">
              <a:buFont typeface="Arial" panose="020B0604020202020204" pitchFamily="34" charset="0"/>
              <a:buChar char="•"/>
            </a:pPr>
            <a:r>
              <a:rPr lang="nb-NO" sz="1600" dirty="0"/>
              <a:t>Lagre og lukk (4)</a:t>
            </a:r>
          </a:p>
        </p:txBody>
      </p:sp>
    </p:spTree>
    <p:extLst>
      <p:ext uri="{BB962C8B-B14F-4D97-AF65-F5344CB8AC3E}">
        <p14:creationId xmlns:p14="http://schemas.microsoft.com/office/powerpoint/2010/main" val="28573025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5C59639-F227-421A-B7E5-31DA9929515F}"/>
              </a:ext>
            </a:extLst>
          </p:cNvPr>
          <p:cNvSpPr>
            <a:spLocks noGrp="1"/>
          </p:cNvSpPr>
          <p:nvPr>
            <p:ph type="title"/>
          </p:nvPr>
        </p:nvSpPr>
        <p:spPr>
          <a:xfrm>
            <a:off x="301385" y="298339"/>
            <a:ext cx="8418747" cy="586957"/>
          </a:xfrm>
        </p:spPr>
        <p:txBody>
          <a:bodyPr/>
          <a:lstStyle/>
          <a:p>
            <a:r>
              <a:rPr lang="nn-NO" sz="3200" dirty="0"/>
              <a:t>1.2.3 Redigere </a:t>
            </a:r>
            <a:r>
              <a:rPr lang="nb-NO" sz="3200" dirty="0"/>
              <a:t>læringsutbyttebeskrivelser</a:t>
            </a:r>
          </a:p>
        </p:txBody>
      </p:sp>
      <p:pic>
        <p:nvPicPr>
          <p:cNvPr id="5" name="Plassholder for innhold 4" descr="Et bilde som inneholder tekst&#10;&#10;Automatisk generert beskrivelse">
            <a:extLst>
              <a:ext uri="{FF2B5EF4-FFF2-40B4-BE49-F238E27FC236}">
                <a16:creationId xmlns:a16="http://schemas.microsoft.com/office/drawing/2014/main" id="{98FD2FBD-102B-4E7D-838D-D92797927ABE}"/>
              </a:ext>
            </a:extLst>
          </p:cNvPr>
          <p:cNvPicPr>
            <a:picLocks noGrp="1" noChangeAspect="1"/>
          </p:cNvPicPr>
          <p:nvPr>
            <p:ph idx="1"/>
          </p:nvPr>
        </p:nvPicPr>
        <p:blipFill>
          <a:blip r:embed="rId3"/>
          <a:stretch>
            <a:fillRect/>
          </a:stretch>
        </p:blipFill>
        <p:spPr>
          <a:xfrm>
            <a:off x="5117125" y="931599"/>
            <a:ext cx="3345555" cy="3614738"/>
          </a:xfrm>
        </p:spPr>
      </p:pic>
      <p:sp>
        <p:nvSpPr>
          <p:cNvPr id="6" name="TekstSylinder 5">
            <a:extLst>
              <a:ext uri="{FF2B5EF4-FFF2-40B4-BE49-F238E27FC236}">
                <a16:creationId xmlns:a16="http://schemas.microsoft.com/office/drawing/2014/main" id="{F9A300E7-38DF-40B9-B5BA-9A63713B6AB8}"/>
              </a:ext>
            </a:extLst>
          </p:cNvPr>
          <p:cNvSpPr txBox="1"/>
          <p:nvPr/>
        </p:nvSpPr>
        <p:spPr>
          <a:xfrm>
            <a:off x="301384" y="1438612"/>
            <a:ext cx="4122569" cy="2585323"/>
          </a:xfrm>
          <a:prstGeom prst="rect">
            <a:avLst/>
          </a:prstGeom>
          <a:noFill/>
        </p:spPr>
        <p:txBody>
          <a:bodyPr wrap="square" rtlCol="0">
            <a:spAutoFit/>
          </a:bodyPr>
          <a:lstStyle/>
          <a:p>
            <a:pPr marL="342900" indent="-342900">
              <a:buFont typeface="Arial" panose="020B0604020202020204" pitchFamily="34" charset="0"/>
              <a:buChar char="•"/>
            </a:pPr>
            <a:r>
              <a:rPr lang="nb-NO" dirty="0"/>
              <a:t>Innholdsteksten læringsutbyttebeskrivelser har andre faner enn resten</a:t>
            </a:r>
          </a:p>
          <a:p>
            <a:pPr marL="342900" indent="-342900">
              <a:buFont typeface="Arial" panose="020B0604020202020204" pitchFamily="34" charset="0"/>
              <a:buChar char="•"/>
            </a:pPr>
            <a:r>
              <a:rPr lang="nb-NO" dirty="0"/>
              <a:t>«Emneliste» (1) gir deg emnebeskrivelsene fra forrige studieår</a:t>
            </a:r>
          </a:p>
          <a:p>
            <a:pPr marL="342900" indent="-342900">
              <a:buFont typeface="Arial" panose="020B0604020202020204" pitchFamily="34" charset="0"/>
              <a:buChar char="•"/>
            </a:pPr>
            <a:r>
              <a:rPr lang="nb-NO" dirty="0"/>
              <a:t>«Veileder» (2) gir deg NKR* sine definisjoner om hva begrepet «læringsutbytte» innebærer</a:t>
            </a:r>
          </a:p>
        </p:txBody>
      </p:sp>
      <p:sp>
        <p:nvSpPr>
          <p:cNvPr id="7" name="TekstSylinder 6">
            <a:extLst>
              <a:ext uri="{FF2B5EF4-FFF2-40B4-BE49-F238E27FC236}">
                <a16:creationId xmlns:a16="http://schemas.microsoft.com/office/drawing/2014/main" id="{0FF3D8FA-8412-4C8E-8590-708AC942E701}"/>
              </a:ext>
            </a:extLst>
          </p:cNvPr>
          <p:cNvSpPr txBox="1"/>
          <p:nvPr/>
        </p:nvSpPr>
        <p:spPr>
          <a:xfrm>
            <a:off x="301384" y="4546337"/>
            <a:ext cx="3912577" cy="261610"/>
          </a:xfrm>
          <a:prstGeom prst="rect">
            <a:avLst/>
          </a:prstGeom>
          <a:noFill/>
        </p:spPr>
        <p:txBody>
          <a:bodyPr wrap="square" rtlCol="0">
            <a:spAutoFit/>
          </a:bodyPr>
          <a:lstStyle/>
          <a:p>
            <a:r>
              <a:rPr lang="nn-NO" sz="1100" dirty="0">
                <a:hlinkClick r:id="rId4"/>
              </a:rPr>
              <a:t>*Det nasjonale kvalifikasjonsrammeverket for livslang læring</a:t>
            </a:r>
            <a:endParaRPr lang="nn-NO" sz="1100" dirty="0"/>
          </a:p>
        </p:txBody>
      </p:sp>
    </p:spTree>
    <p:extLst>
      <p:ext uri="{BB962C8B-B14F-4D97-AF65-F5344CB8AC3E}">
        <p14:creationId xmlns:p14="http://schemas.microsoft.com/office/powerpoint/2010/main" val="41286544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DB8E49F-F6DC-4978-9179-5181878CCB67}"/>
              </a:ext>
            </a:extLst>
          </p:cNvPr>
          <p:cNvSpPr>
            <a:spLocks noGrp="1"/>
          </p:cNvSpPr>
          <p:nvPr>
            <p:ph type="title"/>
          </p:nvPr>
        </p:nvSpPr>
        <p:spPr>
          <a:xfrm>
            <a:off x="301385" y="298339"/>
            <a:ext cx="8418747" cy="586957"/>
          </a:xfrm>
        </p:spPr>
        <p:txBody>
          <a:bodyPr/>
          <a:lstStyle/>
          <a:p>
            <a:r>
              <a:rPr lang="nb-NO" sz="3200" dirty="0"/>
              <a:t>1.3 Vedtaksprosess og oppsummeringer</a:t>
            </a:r>
          </a:p>
        </p:txBody>
      </p:sp>
      <p:pic>
        <p:nvPicPr>
          <p:cNvPr id="5" name="Plassholder for innhold 4" descr="Et bilde som inneholder tekst&#10;&#10;Automatisk generert beskrivelse">
            <a:extLst>
              <a:ext uri="{FF2B5EF4-FFF2-40B4-BE49-F238E27FC236}">
                <a16:creationId xmlns:a16="http://schemas.microsoft.com/office/drawing/2014/main" id="{660B4A34-98BB-4FAE-A953-33C53F0A531F}"/>
              </a:ext>
            </a:extLst>
          </p:cNvPr>
          <p:cNvPicPr>
            <a:picLocks noGrp="1" noChangeAspect="1"/>
          </p:cNvPicPr>
          <p:nvPr>
            <p:ph idx="1"/>
          </p:nvPr>
        </p:nvPicPr>
        <p:blipFill>
          <a:blip r:embed="rId3"/>
          <a:stretch>
            <a:fillRect/>
          </a:stretch>
        </p:blipFill>
        <p:spPr>
          <a:xfrm>
            <a:off x="3667810" y="1260966"/>
            <a:ext cx="5476190" cy="2971429"/>
          </a:xfrm>
        </p:spPr>
      </p:pic>
      <p:sp>
        <p:nvSpPr>
          <p:cNvPr id="6" name="TekstSylinder 5">
            <a:extLst>
              <a:ext uri="{FF2B5EF4-FFF2-40B4-BE49-F238E27FC236}">
                <a16:creationId xmlns:a16="http://schemas.microsoft.com/office/drawing/2014/main" id="{CA83A219-CBE0-487D-A377-94E500106F13}"/>
              </a:ext>
            </a:extLst>
          </p:cNvPr>
          <p:cNvSpPr txBox="1"/>
          <p:nvPr/>
        </p:nvSpPr>
        <p:spPr>
          <a:xfrm>
            <a:off x="301385" y="1556087"/>
            <a:ext cx="3488020" cy="2031325"/>
          </a:xfrm>
          <a:prstGeom prst="rect">
            <a:avLst/>
          </a:prstGeom>
          <a:noFill/>
        </p:spPr>
        <p:txBody>
          <a:bodyPr wrap="square" rtlCol="0">
            <a:spAutoFit/>
          </a:bodyPr>
          <a:lstStyle/>
          <a:p>
            <a:pPr marL="285750" indent="-285750">
              <a:buFont typeface="Arial" panose="020B0604020202020204" pitchFamily="34" charset="0"/>
              <a:buChar char="•"/>
            </a:pPr>
            <a:r>
              <a:rPr lang="nb-NO" dirty="0"/>
              <a:t>Angir hvilken vedtakssløyfe som er valgt</a:t>
            </a:r>
          </a:p>
          <a:p>
            <a:pPr marL="285750" indent="-285750">
              <a:buFont typeface="Arial" panose="020B0604020202020204" pitchFamily="34" charset="0"/>
              <a:buChar char="•"/>
            </a:pPr>
            <a:r>
              <a:rPr lang="nb-NO" dirty="0"/>
              <a:t>Lister studieprogramleders og fakultetets oppsummering av anbefalte endringer</a:t>
            </a:r>
          </a:p>
          <a:p>
            <a:pPr marL="285750" indent="-285750">
              <a:buFont typeface="Arial" panose="020B0604020202020204" pitchFamily="34" charset="0"/>
              <a:buChar char="•"/>
            </a:pPr>
            <a:r>
              <a:rPr lang="nb-NO" dirty="0"/>
              <a:t>Kommentar til vedtatt studieplan</a:t>
            </a:r>
          </a:p>
        </p:txBody>
      </p:sp>
    </p:spTree>
    <p:extLst>
      <p:ext uri="{BB962C8B-B14F-4D97-AF65-F5344CB8AC3E}">
        <p14:creationId xmlns:p14="http://schemas.microsoft.com/office/powerpoint/2010/main" val="42204925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A76C498D-9975-488A-B87D-71A25BFCB0F1}"/>
              </a:ext>
            </a:extLst>
          </p:cNvPr>
          <p:cNvSpPr>
            <a:spLocks noGrp="1"/>
          </p:cNvSpPr>
          <p:nvPr>
            <p:ph type="title"/>
          </p:nvPr>
        </p:nvSpPr>
        <p:spPr>
          <a:xfrm>
            <a:off x="301385" y="298339"/>
            <a:ext cx="8418747" cy="586957"/>
          </a:xfrm>
        </p:spPr>
        <p:txBody>
          <a:bodyPr/>
          <a:lstStyle/>
          <a:p>
            <a:r>
              <a:rPr lang="nb-NO" sz="3200" dirty="0"/>
              <a:t>1.4 Last ned studieplan</a:t>
            </a:r>
            <a:endParaRPr lang="nn-NO" sz="3200" dirty="0"/>
          </a:p>
        </p:txBody>
      </p:sp>
      <p:sp>
        <p:nvSpPr>
          <p:cNvPr id="7" name="Plassholder for innhold 2">
            <a:extLst>
              <a:ext uri="{FF2B5EF4-FFF2-40B4-BE49-F238E27FC236}">
                <a16:creationId xmlns:a16="http://schemas.microsoft.com/office/drawing/2014/main" id="{320EE748-39A7-42A9-A697-ED1662C73C62}"/>
              </a:ext>
            </a:extLst>
          </p:cNvPr>
          <p:cNvSpPr txBox="1">
            <a:spLocks/>
          </p:cNvSpPr>
          <p:nvPr/>
        </p:nvSpPr>
        <p:spPr>
          <a:xfrm>
            <a:off x="301385" y="1124458"/>
            <a:ext cx="5848382" cy="1599904"/>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b-NO" sz="1800" dirty="0"/>
              <a:t>Genererer et sammenhengende dokument av studieplanen</a:t>
            </a:r>
            <a:endParaRPr lang="en-US" sz="1800" dirty="0"/>
          </a:p>
          <a:p>
            <a:r>
              <a:rPr lang="nb-NO" sz="1800" dirty="0"/>
              <a:t>Klikk «Last ned studieplan» (1)</a:t>
            </a:r>
          </a:p>
          <a:p>
            <a:r>
              <a:rPr lang="nb-NO" sz="1800" dirty="0"/>
              <a:t>Velg utskriftalternativene du ønsker, og klikk «Start utskrift» (2) for å laste ned dokumentet</a:t>
            </a:r>
          </a:p>
        </p:txBody>
      </p:sp>
      <p:pic>
        <p:nvPicPr>
          <p:cNvPr id="9" name="Picture 10" descr="Viser alternativene du har for utskrift">
            <a:extLst>
              <a:ext uri="{FF2B5EF4-FFF2-40B4-BE49-F238E27FC236}">
                <a16:creationId xmlns:a16="http://schemas.microsoft.com/office/drawing/2014/main" id="{086FCACE-FD9A-434B-A49A-33CB52606292}"/>
              </a:ext>
            </a:extLst>
          </p:cNvPr>
          <p:cNvPicPr>
            <a:picLocks noChangeAspect="1"/>
          </p:cNvPicPr>
          <p:nvPr/>
        </p:nvPicPr>
        <p:blipFill>
          <a:blip r:embed="rId3"/>
          <a:stretch>
            <a:fillRect/>
          </a:stretch>
        </p:blipFill>
        <p:spPr>
          <a:xfrm>
            <a:off x="6539502" y="1425507"/>
            <a:ext cx="2180630" cy="3196396"/>
          </a:xfrm>
          <a:prstGeom prst="rect">
            <a:avLst/>
          </a:prstGeom>
          <a:ln>
            <a:noFill/>
          </a:ln>
          <a:effectLst/>
        </p:spPr>
      </p:pic>
      <p:pic>
        <p:nvPicPr>
          <p:cNvPr id="8" name="Bilde 7">
            <a:extLst>
              <a:ext uri="{FF2B5EF4-FFF2-40B4-BE49-F238E27FC236}">
                <a16:creationId xmlns:a16="http://schemas.microsoft.com/office/drawing/2014/main" id="{2D244361-BEA6-4CB2-B12D-3A2C45883E57}"/>
              </a:ext>
            </a:extLst>
          </p:cNvPr>
          <p:cNvPicPr>
            <a:picLocks noChangeAspect="1"/>
          </p:cNvPicPr>
          <p:nvPr/>
        </p:nvPicPr>
        <p:blipFill>
          <a:blip r:embed="rId4"/>
          <a:stretch>
            <a:fillRect/>
          </a:stretch>
        </p:blipFill>
        <p:spPr>
          <a:xfrm>
            <a:off x="6071133" y="4237533"/>
            <a:ext cx="609524" cy="400000"/>
          </a:xfrm>
          <a:prstGeom prst="rect">
            <a:avLst/>
          </a:prstGeom>
        </p:spPr>
      </p:pic>
      <p:pic>
        <p:nvPicPr>
          <p:cNvPr id="11" name="Bilde 10" descr="Et bilde som inneholder tekst&#10;&#10;Automatisk generert beskrivelse">
            <a:extLst>
              <a:ext uri="{FF2B5EF4-FFF2-40B4-BE49-F238E27FC236}">
                <a16:creationId xmlns:a16="http://schemas.microsoft.com/office/drawing/2014/main" id="{B8DA1999-0209-475D-BBB2-489113BE4AA6}"/>
              </a:ext>
            </a:extLst>
          </p:cNvPr>
          <p:cNvPicPr>
            <a:picLocks noChangeAspect="1"/>
          </p:cNvPicPr>
          <p:nvPr/>
        </p:nvPicPr>
        <p:blipFill rotWithShape="1">
          <a:blip r:embed="rId5"/>
          <a:srcRect l="2566" t="6018" b="9374"/>
          <a:stretch/>
        </p:blipFill>
        <p:spPr>
          <a:xfrm>
            <a:off x="335133" y="3137844"/>
            <a:ext cx="5736000" cy="1484059"/>
          </a:xfrm>
          <a:prstGeom prst="rect">
            <a:avLst/>
          </a:prstGeom>
        </p:spPr>
      </p:pic>
    </p:spTree>
    <p:extLst>
      <p:ext uri="{BB962C8B-B14F-4D97-AF65-F5344CB8AC3E}">
        <p14:creationId xmlns:p14="http://schemas.microsoft.com/office/powerpoint/2010/main" val="20887159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6902AB8-5B90-41EB-988E-BC2AEA34663B}"/>
              </a:ext>
            </a:extLst>
          </p:cNvPr>
          <p:cNvSpPr txBox="1">
            <a:spLocks/>
          </p:cNvSpPr>
          <p:nvPr/>
        </p:nvSpPr>
        <p:spPr>
          <a:xfrm>
            <a:off x="301385" y="298339"/>
            <a:ext cx="8418747" cy="586957"/>
          </a:xfrm>
          <a:prstGeom prst="rect">
            <a:avLst/>
          </a:prstGeom>
        </p:spPr>
        <p:txBody>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nb-NO" sz="3200" dirty="0"/>
              <a:t>1.5 Legg til bidragsytere</a:t>
            </a:r>
          </a:p>
        </p:txBody>
      </p:sp>
      <p:pic>
        <p:nvPicPr>
          <p:cNvPr id="5" name="Picture 6" descr="Viser &quot;Legg til bidragsytere&quot; knappen">
            <a:extLst>
              <a:ext uri="{FF2B5EF4-FFF2-40B4-BE49-F238E27FC236}">
                <a16:creationId xmlns:a16="http://schemas.microsoft.com/office/drawing/2014/main" id="{162A17FC-0982-4244-AD42-25F73393C805}"/>
              </a:ext>
            </a:extLst>
          </p:cNvPr>
          <p:cNvPicPr>
            <a:picLocks noChangeAspect="1"/>
          </p:cNvPicPr>
          <p:nvPr/>
        </p:nvPicPr>
        <p:blipFill>
          <a:blip r:embed="rId3"/>
          <a:stretch>
            <a:fillRect/>
          </a:stretch>
        </p:blipFill>
        <p:spPr>
          <a:xfrm>
            <a:off x="610664" y="1214839"/>
            <a:ext cx="2524125" cy="942975"/>
          </a:xfrm>
          <a:prstGeom prst="rect">
            <a:avLst/>
          </a:prstGeom>
          <a:ln>
            <a:solidFill>
              <a:schemeClr val="tx1"/>
            </a:solidFill>
          </a:ln>
        </p:spPr>
      </p:pic>
      <p:pic>
        <p:nvPicPr>
          <p:cNvPr id="6" name="Picture 5" descr="Viser vinduet der du kan skrive inn navn på folk som skal være bidragsytere">
            <a:extLst>
              <a:ext uri="{FF2B5EF4-FFF2-40B4-BE49-F238E27FC236}">
                <a16:creationId xmlns:a16="http://schemas.microsoft.com/office/drawing/2014/main" id="{AB647B43-B923-4540-B48E-A9ECDFDC03F5}"/>
              </a:ext>
            </a:extLst>
          </p:cNvPr>
          <p:cNvPicPr>
            <a:picLocks noChangeAspect="1"/>
          </p:cNvPicPr>
          <p:nvPr/>
        </p:nvPicPr>
        <p:blipFill>
          <a:blip r:embed="rId4"/>
          <a:stretch>
            <a:fillRect/>
          </a:stretch>
        </p:blipFill>
        <p:spPr>
          <a:xfrm>
            <a:off x="374650" y="2653915"/>
            <a:ext cx="8394700" cy="1824037"/>
          </a:xfrm>
          <a:prstGeom prst="rect">
            <a:avLst/>
          </a:prstGeom>
          <a:ln>
            <a:noFill/>
          </a:ln>
          <a:effectLst/>
        </p:spPr>
      </p:pic>
      <p:sp>
        <p:nvSpPr>
          <p:cNvPr id="7" name="Arrow: Up 7">
            <a:extLst>
              <a:ext uri="{FF2B5EF4-FFF2-40B4-BE49-F238E27FC236}">
                <a16:creationId xmlns:a16="http://schemas.microsoft.com/office/drawing/2014/main" id="{3716A3D9-1DB4-40F7-9F3C-7FB68642D039}"/>
              </a:ext>
            </a:extLst>
          </p:cNvPr>
          <p:cNvSpPr/>
          <p:nvPr/>
        </p:nvSpPr>
        <p:spPr>
          <a:xfrm rot="5400000">
            <a:off x="454020" y="1518350"/>
            <a:ext cx="369171" cy="658811"/>
          </a:xfrm>
          <a:prstGeom prst="upArrow">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b-NO"/>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 name="TextBox 2">
            <a:extLst>
              <a:ext uri="{FF2B5EF4-FFF2-40B4-BE49-F238E27FC236}">
                <a16:creationId xmlns:a16="http://schemas.microsoft.com/office/drawing/2014/main" id="{266EAF30-A0E5-47C8-905F-CB773C43A8D1}"/>
              </a:ext>
            </a:extLst>
          </p:cNvPr>
          <p:cNvSpPr txBox="1"/>
          <p:nvPr/>
        </p:nvSpPr>
        <p:spPr>
          <a:xfrm>
            <a:off x="3344134" y="1030941"/>
            <a:ext cx="5189202"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nb-NO" dirty="0">
                <a:cs typeface="Arial"/>
              </a:rPr>
              <a:t>Knappen er bare synlig for studieprogramleder og </a:t>
            </a:r>
            <a:r>
              <a:rPr lang="nb-NO" dirty="0" err="1">
                <a:cs typeface="Arial"/>
              </a:rPr>
              <a:t>programadminstrator</a:t>
            </a:r>
            <a:endParaRPr lang="nb-NO" dirty="0">
              <a:cs typeface="Arial"/>
            </a:endParaRPr>
          </a:p>
          <a:p>
            <a:pPr marL="285750" indent="-285750">
              <a:buFont typeface="Arial"/>
              <a:buChar char="•"/>
            </a:pPr>
            <a:r>
              <a:rPr lang="nb-NO" dirty="0">
                <a:cs typeface="Arial"/>
              </a:rPr>
              <a:t>Legg til forelesere, emneansvarlige, faglige ressurser, etc. som kan bidra i revisjonsprosessen</a:t>
            </a:r>
          </a:p>
        </p:txBody>
      </p:sp>
    </p:spTree>
    <p:extLst>
      <p:ext uri="{BB962C8B-B14F-4D97-AF65-F5344CB8AC3E}">
        <p14:creationId xmlns:p14="http://schemas.microsoft.com/office/powerpoint/2010/main" val="31456526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4B6F7FE-1C5B-314E-9EB6-C3D6F936303D}"/>
              </a:ext>
            </a:extLst>
          </p:cNvPr>
          <p:cNvSpPr>
            <a:spLocks noGrp="1"/>
          </p:cNvSpPr>
          <p:nvPr>
            <p:ph type="title"/>
          </p:nvPr>
        </p:nvSpPr>
        <p:spPr>
          <a:xfrm>
            <a:off x="301385" y="298339"/>
            <a:ext cx="8418747" cy="586957"/>
          </a:xfrm>
        </p:spPr>
        <p:txBody>
          <a:bodyPr/>
          <a:lstStyle/>
          <a:p>
            <a:r>
              <a:rPr lang="nb-NO" sz="3200" dirty="0"/>
              <a:t>2. Vesentlige endringer</a:t>
            </a:r>
          </a:p>
        </p:txBody>
      </p:sp>
      <p:pic>
        <p:nvPicPr>
          <p:cNvPr id="6" name="Plassholder for innhold 4">
            <a:extLst>
              <a:ext uri="{FF2B5EF4-FFF2-40B4-BE49-F238E27FC236}">
                <a16:creationId xmlns:a16="http://schemas.microsoft.com/office/drawing/2014/main" id="{1CED0900-47FD-4CE5-B250-041AC33412CA}"/>
              </a:ext>
            </a:extLst>
          </p:cNvPr>
          <p:cNvPicPr>
            <a:picLocks noGrp="1" noChangeAspect="1"/>
          </p:cNvPicPr>
          <p:nvPr>
            <p:ph idx="1"/>
          </p:nvPr>
        </p:nvPicPr>
        <p:blipFill>
          <a:blip r:embed="rId3"/>
          <a:stretch>
            <a:fillRect/>
          </a:stretch>
        </p:blipFill>
        <p:spPr>
          <a:xfrm>
            <a:off x="362743" y="3393265"/>
            <a:ext cx="8418513" cy="1385220"/>
          </a:xfrm>
        </p:spPr>
      </p:pic>
      <p:sp>
        <p:nvSpPr>
          <p:cNvPr id="5" name="TekstSylinder 4">
            <a:extLst>
              <a:ext uri="{FF2B5EF4-FFF2-40B4-BE49-F238E27FC236}">
                <a16:creationId xmlns:a16="http://schemas.microsoft.com/office/drawing/2014/main" id="{10CF8160-B3E8-4EAF-9060-CA08D8621B72}"/>
              </a:ext>
            </a:extLst>
          </p:cNvPr>
          <p:cNvSpPr txBox="1"/>
          <p:nvPr/>
        </p:nvSpPr>
        <p:spPr>
          <a:xfrm>
            <a:off x="301385" y="1123618"/>
            <a:ext cx="8418512" cy="2031325"/>
          </a:xfrm>
          <a:prstGeom prst="rect">
            <a:avLst/>
          </a:prstGeom>
          <a:noFill/>
        </p:spPr>
        <p:txBody>
          <a:bodyPr wrap="square" rtlCol="0">
            <a:spAutoFit/>
          </a:bodyPr>
          <a:lstStyle/>
          <a:p>
            <a:pPr marL="285750" indent="-285750">
              <a:buFont typeface="Arial" panose="020B0604020202020204" pitchFamily="34" charset="0"/>
              <a:buChar char="•"/>
            </a:pPr>
            <a:r>
              <a:rPr lang="nb-NO" dirty="0"/>
              <a:t>Vi skiller mellom to typer endringer i innholdstekstene</a:t>
            </a:r>
          </a:p>
          <a:p>
            <a:pPr marL="285750" indent="-285750">
              <a:buFont typeface="Arial" panose="020B0604020202020204" pitchFamily="34" charset="0"/>
              <a:buChar char="•"/>
            </a:pPr>
            <a:r>
              <a:rPr lang="nb-NO" dirty="0"/>
              <a:t>Mindre, redaksjonelle endringer inkluderer retting av skrivefeil/grammatikk, omstrukturering av tekst uten å endre innhold, e.l.</a:t>
            </a:r>
          </a:p>
          <a:p>
            <a:pPr marL="285750" indent="-285750">
              <a:buFont typeface="Arial" panose="020B0604020202020204" pitchFamily="34" charset="0"/>
              <a:buChar char="•"/>
            </a:pPr>
            <a:r>
              <a:rPr lang="nb-NO" dirty="0"/>
              <a:t>«Vesentlige endringer» er endringer som er betydelige nok til at de bør loggføres i systemet</a:t>
            </a:r>
          </a:p>
          <a:p>
            <a:pPr marL="285750" indent="-285750">
              <a:buFont typeface="Arial" panose="020B0604020202020204" pitchFamily="34" charset="0"/>
              <a:buChar char="•"/>
            </a:pPr>
            <a:r>
              <a:rPr lang="nb-NO" dirty="0"/>
              <a:t>Slå av bryteren (1) før du lagrer (2) dersom du ikke har gjort vesentlige endringer</a:t>
            </a:r>
          </a:p>
        </p:txBody>
      </p:sp>
    </p:spTree>
    <p:extLst>
      <p:ext uri="{BB962C8B-B14F-4D97-AF65-F5344CB8AC3E}">
        <p14:creationId xmlns:p14="http://schemas.microsoft.com/office/powerpoint/2010/main" val="42747092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D93594-3861-40AA-B321-E02585E6F00C}"/>
              </a:ext>
            </a:extLst>
          </p:cNvPr>
          <p:cNvSpPr>
            <a:spLocks noGrp="1"/>
          </p:cNvSpPr>
          <p:nvPr>
            <p:ph type="title"/>
          </p:nvPr>
        </p:nvSpPr>
        <p:spPr>
          <a:xfrm>
            <a:off x="301385" y="298339"/>
            <a:ext cx="8418747" cy="571568"/>
          </a:xfrm>
        </p:spPr>
        <p:txBody>
          <a:bodyPr/>
          <a:lstStyle/>
          <a:p>
            <a:r>
              <a:rPr lang="nb-NO" sz="3100" dirty="0"/>
              <a:t>2.1 Knytte vesentlige endringer til oppgaver</a:t>
            </a:r>
          </a:p>
        </p:txBody>
      </p:sp>
      <p:sp>
        <p:nvSpPr>
          <p:cNvPr id="6" name="TekstSylinder 5">
            <a:extLst>
              <a:ext uri="{FF2B5EF4-FFF2-40B4-BE49-F238E27FC236}">
                <a16:creationId xmlns:a16="http://schemas.microsoft.com/office/drawing/2014/main" id="{DDA20A1B-D8B2-4D3D-8612-1FCA5E88881D}"/>
              </a:ext>
            </a:extLst>
          </p:cNvPr>
          <p:cNvSpPr txBox="1"/>
          <p:nvPr/>
        </p:nvSpPr>
        <p:spPr>
          <a:xfrm>
            <a:off x="143692" y="1118046"/>
            <a:ext cx="4086428" cy="3139321"/>
          </a:xfrm>
          <a:prstGeom prst="rect">
            <a:avLst/>
          </a:prstGeom>
          <a:noFill/>
        </p:spPr>
        <p:txBody>
          <a:bodyPr wrap="square">
            <a:spAutoFit/>
          </a:bodyPr>
          <a:lstStyle/>
          <a:p>
            <a:pPr marL="285750" indent="-285750">
              <a:buFont typeface="Arial" panose="020B0604020202020204" pitchFamily="34" charset="0"/>
              <a:buChar char="•"/>
            </a:pPr>
            <a:r>
              <a:rPr lang="nb-NO" dirty="0"/>
              <a:t>Ved lagring av en vesentlig endring vil du få opp denne dialogboksen</a:t>
            </a:r>
          </a:p>
          <a:p>
            <a:pPr marL="285750" indent="-285750">
              <a:buFont typeface="Arial" panose="020B0604020202020204" pitchFamily="34" charset="0"/>
              <a:buChar char="•"/>
            </a:pPr>
            <a:r>
              <a:rPr lang="nb-NO" dirty="0"/>
              <a:t>Fyll inn en kort, oppsummerende beskrivelse av endringen (1)</a:t>
            </a:r>
          </a:p>
          <a:p>
            <a:pPr marL="285750" indent="-285750">
              <a:buFont typeface="Arial" panose="020B0604020202020204" pitchFamily="34" charset="0"/>
              <a:buChar char="•"/>
            </a:pPr>
            <a:r>
              <a:rPr lang="nb-NO" dirty="0"/>
              <a:t>Du kan knytte endringen til en eksisterende oppgave, eller opprette en ny (2)</a:t>
            </a:r>
          </a:p>
          <a:p>
            <a:pPr marL="285750" indent="-285750">
              <a:buFont typeface="Arial" panose="020B0604020202020204" pitchFamily="34" charset="0"/>
              <a:buChar char="•"/>
            </a:pPr>
            <a:r>
              <a:rPr lang="nb-NO" dirty="0"/>
              <a:t>Huk av boksen under dersom endringen ikke skal knyttes til noe (3)</a:t>
            </a:r>
          </a:p>
          <a:p>
            <a:pPr marL="285750" indent="-285750">
              <a:buFont typeface="Arial" panose="020B0604020202020204" pitchFamily="34" charset="0"/>
              <a:buChar char="•"/>
            </a:pPr>
            <a:r>
              <a:rPr lang="nb-NO" dirty="0"/>
              <a:t>Lagre og lukk igjen (4)</a:t>
            </a:r>
          </a:p>
        </p:txBody>
      </p:sp>
      <p:pic>
        <p:nvPicPr>
          <p:cNvPr id="8" name="Bilde 7" descr="Et bilde som inneholder tekst&#10;&#10;Automatisk generert beskrivelse">
            <a:extLst>
              <a:ext uri="{FF2B5EF4-FFF2-40B4-BE49-F238E27FC236}">
                <a16:creationId xmlns:a16="http://schemas.microsoft.com/office/drawing/2014/main" id="{82DCEF7C-011F-44D4-86C8-639E8A9F232B}"/>
              </a:ext>
            </a:extLst>
          </p:cNvPr>
          <p:cNvPicPr>
            <a:picLocks noChangeAspect="1"/>
          </p:cNvPicPr>
          <p:nvPr/>
        </p:nvPicPr>
        <p:blipFill>
          <a:blip r:embed="rId3"/>
          <a:stretch>
            <a:fillRect/>
          </a:stretch>
        </p:blipFill>
        <p:spPr>
          <a:xfrm>
            <a:off x="4230120" y="1070114"/>
            <a:ext cx="4490012" cy="3235187"/>
          </a:xfrm>
          <a:prstGeom prst="rect">
            <a:avLst/>
          </a:prstGeom>
        </p:spPr>
      </p:pic>
    </p:spTree>
    <p:extLst>
      <p:ext uri="{BB962C8B-B14F-4D97-AF65-F5344CB8AC3E}">
        <p14:creationId xmlns:p14="http://schemas.microsoft.com/office/powerpoint/2010/main" val="31748451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4B6F7FE-1C5B-314E-9EB6-C3D6F936303D}"/>
              </a:ext>
            </a:extLst>
          </p:cNvPr>
          <p:cNvSpPr>
            <a:spLocks noGrp="1"/>
          </p:cNvSpPr>
          <p:nvPr>
            <p:ph type="title"/>
          </p:nvPr>
        </p:nvSpPr>
        <p:spPr>
          <a:xfrm>
            <a:off x="301385" y="298339"/>
            <a:ext cx="8418747" cy="648512"/>
          </a:xfrm>
        </p:spPr>
        <p:txBody>
          <a:bodyPr wrap="square" anchor="t">
            <a:normAutofit/>
          </a:bodyPr>
          <a:lstStyle/>
          <a:p>
            <a:r>
              <a:rPr lang="nb-NO" sz="3200" dirty="0"/>
              <a:t>2.2 Liste over vesentlige endringer</a:t>
            </a:r>
          </a:p>
        </p:txBody>
      </p:sp>
      <p:sp>
        <p:nvSpPr>
          <p:cNvPr id="6" name="TekstSylinder 5">
            <a:extLst>
              <a:ext uri="{FF2B5EF4-FFF2-40B4-BE49-F238E27FC236}">
                <a16:creationId xmlns:a16="http://schemas.microsoft.com/office/drawing/2014/main" id="{4709E166-34F8-4040-A302-9C3A609A853C}"/>
              </a:ext>
            </a:extLst>
          </p:cNvPr>
          <p:cNvSpPr txBox="1"/>
          <p:nvPr/>
        </p:nvSpPr>
        <p:spPr>
          <a:xfrm>
            <a:off x="301385" y="1230207"/>
            <a:ext cx="8418746" cy="1477328"/>
          </a:xfrm>
          <a:prstGeom prst="rect">
            <a:avLst/>
          </a:prstGeom>
          <a:noFill/>
        </p:spPr>
        <p:txBody>
          <a:bodyPr wrap="square" rtlCol="0">
            <a:spAutoFit/>
          </a:bodyPr>
          <a:lstStyle/>
          <a:p>
            <a:pPr marL="285750" indent="-285750">
              <a:buFont typeface="Arial" panose="020B0604020202020204" pitchFamily="34" charset="0"/>
              <a:buChar char="•"/>
            </a:pPr>
            <a:r>
              <a:rPr lang="nb-NO" dirty="0"/>
              <a:t>Når vesentlige endringer blir lagret listes de i seksjonen under innholdstekstene</a:t>
            </a:r>
          </a:p>
          <a:p>
            <a:pPr marL="285750" indent="-285750">
              <a:buFont typeface="Arial" panose="020B0604020202020204" pitchFamily="34" charset="0"/>
              <a:buChar char="•"/>
            </a:pPr>
            <a:r>
              <a:rPr lang="nb-NO" dirty="0"/>
              <a:t>Her kan du lese ut hvilken innholdstekst endringen er gjort under (se pil), og den oppsummerende beskrivelsen som ble lagt inn</a:t>
            </a:r>
          </a:p>
          <a:p>
            <a:pPr marL="285750" indent="-285750">
              <a:buFont typeface="Arial" panose="020B0604020202020204" pitchFamily="34" charset="0"/>
              <a:buChar char="•"/>
            </a:pPr>
            <a:r>
              <a:rPr lang="nb-NO" dirty="0"/>
              <a:t>Det står også hvem som registrerte endringen, og når</a:t>
            </a:r>
          </a:p>
        </p:txBody>
      </p:sp>
      <p:pic>
        <p:nvPicPr>
          <p:cNvPr id="4" name="Bilde 3">
            <a:extLst>
              <a:ext uri="{FF2B5EF4-FFF2-40B4-BE49-F238E27FC236}">
                <a16:creationId xmlns:a16="http://schemas.microsoft.com/office/drawing/2014/main" id="{6D682EDE-975F-4D56-82F8-F3BE73726544}"/>
              </a:ext>
            </a:extLst>
          </p:cNvPr>
          <p:cNvPicPr>
            <a:picLocks noChangeAspect="1"/>
          </p:cNvPicPr>
          <p:nvPr/>
        </p:nvPicPr>
        <p:blipFill>
          <a:blip r:embed="rId3"/>
          <a:stretch>
            <a:fillRect/>
          </a:stretch>
        </p:blipFill>
        <p:spPr>
          <a:xfrm>
            <a:off x="705112" y="3074649"/>
            <a:ext cx="7298065" cy="1677288"/>
          </a:xfrm>
          <a:prstGeom prst="rect">
            <a:avLst/>
          </a:prstGeom>
        </p:spPr>
      </p:pic>
    </p:spTree>
    <p:extLst>
      <p:ext uri="{BB962C8B-B14F-4D97-AF65-F5344CB8AC3E}">
        <p14:creationId xmlns:p14="http://schemas.microsoft.com/office/powerpoint/2010/main" val="11871276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4B6F7FE-1C5B-314E-9EB6-C3D6F936303D}"/>
              </a:ext>
            </a:extLst>
          </p:cNvPr>
          <p:cNvSpPr>
            <a:spLocks noGrp="1"/>
          </p:cNvSpPr>
          <p:nvPr>
            <p:ph type="title"/>
          </p:nvPr>
        </p:nvSpPr>
        <p:spPr>
          <a:xfrm>
            <a:off x="301385" y="298339"/>
            <a:ext cx="8418747" cy="586957"/>
          </a:xfrm>
        </p:spPr>
        <p:txBody>
          <a:bodyPr/>
          <a:lstStyle/>
          <a:p>
            <a:r>
              <a:rPr lang="nb-NO" sz="3200" dirty="0"/>
              <a:t>3. Oppgaver</a:t>
            </a:r>
            <a:endParaRPr lang="en-US" sz="3200" dirty="0"/>
          </a:p>
        </p:txBody>
      </p:sp>
      <p:pic>
        <p:nvPicPr>
          <p:cNvPr id="17" name="Bilde 16" descr="Et bilde som inneholder tekst&#10;&#10;Automatisk generert beskrivelse">
            <a:extLst>
              <a:ext uri="{FF2B5EF4-FFF2-40B4-BE49-F238E27FC236}">
                <a16:creationId xmlns:a16="http://schemas.microsoft.com/office/drawing/2014/main" id="{08E8E8CB-1128-454A-9020-316783CD68F5}"/>
              </a:ext>
            </a:extLst>
          </p:cNvPr>
          <p:cNvPicPr>
            <a:picLocks noChangeAspect="1"/>
          </p:cNvPicPr>
          <p:nvPr/>
        </p:nvPicPr>
        <p:blipFill>
          <a:blip r:embed="rId3"/>
          <a:stretch>
            <a:fillRect/>
          </a:stretch>
        </p:blipFill>
        <p:spPr>
          <a:xfrm>
            <a:off x="1808980" y="3212105"/>
            <a:ext cx="5403556" cy="1519944"/>
          </a:xfrm>
          <a:prstGeom prst="rect">
            <a:avLst/>
          </a:prstGeom>
        </p:spPr>
      </p:pic>
      <p:sp>
        <p:nvSpPr>
          <p:cNvPr id="18" name="TekstSylinder 17">
            <a:extLst>
              <a:ext uri="{FF2B5EF4-FFF2-40B4-BE49-F238E27FC236}">
                <a16:creationId xmlns:a16="http://schemas.microsoft.com/office/drawing/2014/main" id="{56E7F43D-EB3F-4626-A1A7-D0D9FA19C77A}"/>
              </a:ext>
            </a:extLst>
          </p:cNvPr>
          <p:cNvSpPr txBox="1"/>
          <p:nvPr/>
        </p:nvSpPr>
        <p:spPr>
          <a:xfrm>
            <a:off x="301385" y="1093694"/>
            <a:ext cx="3974524" cy="2031325"/>
          </a:xfrm>
          <a:prstGeom prst="rect">
            <a:avLst/>
          </a:prstGeom>
          <a:noFill/>
        </p:spPr>
        <p:txBody>
          <a:bodyPr wrap="square" rtlCol="0">
            <a:spAutoFit/>
          </a:bodyPr>
          <a:lstStyle/>
          <a:p>
            <a:pPr marL="285750" indent="-285750">
              <a:buFont typeface="Arial" panose="020B0604020202020204" pitchFamily="34" charset="0"/>
              <a:buChar char="•"/>
            </a:pPr>
            <a:r>
              <a:rPr lang="nb-NO" dirty="0"/>
              <a:t>Klikk «+Ny» (1) for å opprette nye oppgaver</a:t>
            </a:r>
          </a:p>
          <a:p>
            <a:pPr marL="285750" indent="-285750">
              <a:buFont typeface="Arial" panose="020B0604020202020204" pitchFamily="34" charset="0"/>
              <a:buChar char="•"/>
            </a:pPr>
            <a:r>
              <a:rPr lang="nb-NO" dirty="0"/>
              <a:t>Velg en oppgave for å få opp flere valg i verktøylinjen</a:t>
            </a:r>
          </a:p>
          <a:p>
            <a:pPr marL="285750" indent="-285750">
              <a:buFont typeface="Arial" panose="020B0604020202020204" pitchFamily="34" charset="0"/>
              <a:buChar char="•"/>
            </a:pPr>
            <a:r>
              <a:rPr lang="nb-NO" dirty="0"/>
              <a:t>Klikk «Detaljer» (2) for å redigere innholdet til en oppgave</a:t>
            </a:r>
          </a:p>
          <a:p>
            <a:pPr marL="285750" indent="-285750">
              <a:buFont typeface="Arial" panose="020B0604020202020204" pitchFamily="34" charset="0"/>
              <a:buChar char="•"/>
            </a:pPr>
            <a:endParaRPr lang="nb-NO" dirty="0"/>
          </a:p>
        </p:txBody>
      </p:sp>
      <p:sp>
        <p:nvSpPr>
          <p:cNvPr id="19" name="TekstSylinder 18">
            <a:extLst>
              <a:ext uri="{FF2B5EF4-FFF2-40B4-BE49-F238E27FC236}">
                <a16:creationId xmlns:a16="http://schemas.microsoft.com/office/drawing/2014/main" id="{5D311E02-3E6F-4D3E-A0C4-A330D73E1438}"/>
              </a:ext>
            </a:extLst>
          </p:cNvPr>
          <p:cNvSpPr txBox="1"/>
          <p:nvPr/>
        </p:nvSpPr>
        <p:spPr>
          <a:xfrm>
            <a:off x="4571999" y="1084984"/>
            <a:ext cx="3974524" cy="2308324"/>
          </a:xfrm>
          <a:prstGeom prst="rect">
            <a:avLst/>
          </a:prstGeom>
          <a:noFill/>
        </p:spPr>
        <p:txBody>
          <a:bodyPr wrap="square" rtlCol="0">
            <a:spAutoFit/>
          </a:bodyPr>
          <a:lstStyle/>
          <a:p>
            <a:pPr marL="285750" indent="-285750">
              <a:buFont typeface="Arial" panose="020B0604020202020204" pitchFamily="34" charset="0"/>
              <a:buChar char="•"/>
            </a:pPr>
            <a:r>
              <a:rPr lang="nb-NO" dirty="0"/>
              <a:t>Når du klikker «Fullfør» (3) vil oppgaven endre status og bli gjennomstrøket. </a:t>
            </a:r>
          </a:p>
          <a:p>
            <a:pPr marL="285750" indent="-285750">
              <a:buFont typeface="Arial" panose="020B0604020202020204" pitchFamily="34" charset="0"/>
              <a:buChar char="•"/>
            </a:pPr>
            <a:r>
              <a:rPr lang="nb-NO" dirty="0"/>
              <a:t>Bruk «Se oppgavelogg» (4) til å se på oppgaver fra tidligere revisjoner </a:t>
            </a:r>
          </a:p>
          <a:p>
            <a:pPr marL="285750" indent="-285750">
              <a:buFont typeface="Arial" panose="020B0604020202020204" pitchFamily="34" charset="0"/>
              <a:buChar char="•"/>
            </a:pPr>
            <a:r>
              <a:rPr lang="nb-NO" dirty="0"/>
              <a:t>Du kan sortere listen etter status (5)</a:t>
            </a:r>
          </a:p>
        </p:txBody>
      </p:sp>
    </p:spTree>
    <p:extLst>
      <p:ext uri="{BB962C8B-B14F-4D97-AF65-F5344CB8AC3E}">
        <p14:creationId xmlns:p14="http://schemas.microsoft.com/office/powerpoint/2010/main" val="28560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5D67C-E009-4D19-B2B2-17E89A16DBDE}"/>
              </a:ext>
            </a:extLst>
          </p:cNvPr>
          <p:cNvSpPr>
            <a:spLocks noGrp="1"/>
          </p:cNvSpPr>
          <p:nvPr>
            <p:ph type="title"/>
          </p:nvPr>
        </p:nvSpPr>
        <p:spPr>
          <a:xfrm>
            <a:off x="301385" y="298339"/>
            <a:ext cx="8418747" cy="586957"/>
          </a:xfrm>
        </p:spPr>
        <p:txBody>
          <a:bodyPr/>
          <a:lstStyle/>
          <a:p>
            <a:r>
              <a:rPr lang="nb-NO" sz="3200" dirty="0"/>
              <a:t>Kom i gang</a:t>
            </a:r>
          </a:p>
        </p:txBody>
      </p:sp>
      <p:sp>
        <p:nvSpPr>
          <p:cNvPr id="5" name="Content Placeholder 2">
            <a:extLst>
              <a:ext uri="{FF2B5EF4-FFF2-40B4-BE49-F238E27FC236}">
                <a16:creationId xmlns:a16="http://schemas.microsoft.com/office/drawing/2014/main" id="{A6A33CE3-C7CC-4828-B094-9723AFBC3FED}"/>
              </a:ext>
            </a:extLst>
          </p:cNvPr>
          <p:cNvSpPr txBox="1">
            <a:spLocks/>
          </p:cNvSpPr>
          <p:nvPr/>
        </p:nvSpPr>
        <p:spPr>
          <a:xfrm>
            <a:off x="375525" y="1296983"/>
            <a:ext cx="3483905" cy="2332867"/>
          </a:xfrm>
          <a:prstGeom prst="rect">
            <a:avLst/>
          </a:prstGeom>
        </p:spPr>
        <p:txBody>
          <a:bodyPr vert="horz" lIns="91440" tIns="45720" rIns="91440" bIns="45720" rtlCol="0" anchor="t">
            <a:normAutofit lnSpcReduction="10000"/>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b-NO" sz="2000" dirty="0"/>
              <a:t>Logg inn på landingssiden til </a:t>
            </a:r>
            <a:r>
              <a:rPr lang="nb-NO" sz="2000" dirty="0">
                <a:hlinkClick r:id="rId3"/>
              </a:rPr>
              <a:t>KASPER</a:t>
            </a:r>
            <a:r>
              <a:rPr lang="nb-NO" sz="2000" dirty="0"/>
              <a:t>*</a:t>
            </a:r>
          </a:p>
          <a:p>
            <a:r>
              <a:rPr lang="nb-NO" sz="2000" dirty="0"/>
              <a:t>Dere finner lenker til siden flere steder på Innsida</a:t>
            </a:r>
          </a:p>
          <a:p>
            <a:r>
              <a:rPr lang="nb-NO" sz="2000" dirty="0"/>
              <a:t>Klikk deretter inn på seksjonen kalt «Studieprogramleder»</a:t>
            </a:r>
          </a:p>
        </p:txBody>
      </p:sp>
      <p:sp>
        <p:nvSpPr>
          <p:cNvPr id="13" name="Rectangle 12">
            <a:extLst>
              <a:ext uri="{FF2B5EF4-FFF2-40B4-BE49-F238E27FC236}">
                <a16:creationId xmlns:a16="http://schemas.microsoft.com/office/drawing/2014/main" id="{1295120E-B4F6-4E29-9DDF-2DE161C91E5D}"/>
              </a:ext>
            </a:extLst>
          </p:cNvPr>
          <p:cNvSpPr/>
          <p:nvPr/>
        </p:nvSpPr>
        <p:spPr>
          <a:xfrm>
            <a:off x="-3508" y="4429160"/>
            <a:ext cx="3756030" cy="338554"/>
          </a:xfrm>
          <a:prstGeom prst="rect">
            <a:avLst/>
          </a:prstGeom>
        </p:spPr>
        <p:txBody>
          <a:bodyPr wrap="square">
            <a:spAutoFit/>
          </a:bodyPr>
          <a:lstStyle/>
          <a:p>
            <a:r>
              <a:rPr lang="nb-NO" sz="1600" dirty="0">
                <a:hlinkClick r:id="rId3"/>
              </a:rPr>
              <a:t>*</a:t>
            </a:r>
            <a:r>
              <a:rPr lang="nb-NO" sz="1100" dirty="0">
                <a:hlinkClick r:id="rId3"/>
              </a:rPr>
              <a:t>https://studntnu.sharepoint.com/sites/studieplanlegging</a:t>
            </a:r>
            <a:endParaRPr lang="nb-NO" sz="1100" dirty="0"/>
          </a:p>
        </p:txBody>
      </p:sp>
      <p:pic>
        <p:nvPicPr>
          <p:cNvPr id="7" name="Bilete 17" descr="Eit bilete som inneheld tekst&#10;&#10;Automatisk generert skildring">
            <a:extLst>
              <a:ext uri="{FF2B5EF4-FFF2-40B4-BE49-F238E27FC236}">
                <a16:creationId xmlns:a16="http://schemas.microsoft.com/office/drawing/2014/main" id="{F3D3A440-B7D1-4655-BB1F-069824F503D9}"/>
              </a:ext>
            </a:extLst>
          </p:cNvPr>
          <p:cNvPicPr>
            <a:picLocks noChangeAspect="1"/>
          </p:cNvPicPr>
          <p:nvPr/>
        </p:nvPicPr>
        <p:blipFill>
          <a:blip r:embed="rId4"/>
          <a:stretch>
            <a:fillRect/>
          </a:stretch>
        </p:blipFill>
        <p:spPr>
          <a:xfrm>
            <a:off x="3785290" y="712329"/>
            <a:ext cx="1353638" cy="2332866"/>
          </a:xfrm>
          <a:prstGeom prst="rect">
            <a:avLst/>
          </a:prstGeom>
        </p:spPr>
      </p:pic>
      <p:pic>
        <p:nvPicPr>
          <p:cNvPr id="8" name="Bilete 10">
            <a:extLst>
              <a:ext uri="{FF2B5EF4-FFF2-40B4-BE49-F238E27FC236}">
                <a16:creationId xmlns:a16="http://schemas.microsoft.com/office/drawing/2014/main" id="{95582058-398A-4E89-80BD-21C88CF89ACA}"/>
              </a:ext>
            </a:extLst>
          </p:cNvPr>
          <p:cNvPicPr>
            <a:picLocks noChangeAspect="1"/>
          </p:cNvPicPr>
          <p:nvPr/>
        </p:nvPicPr>
        <p:blipFill rotWithShape="1">
          <a:blip r:embed="rId5"/>
          <a:srcRect l="1" r="32012"/>
          <a:stretch/>
        </p:blipFill>
        <p:spPr>
          <a:xfrm>
            <a:off x="5316536" y="684307"/>
            <a:ext cx="3717748" cy="2332866"/>
          </a:xfrm>
          <a:prstGeom prst="rect">
            <a:avLst/>
          </a:prstGeom>
        </p:spPr>
      </p:pic>
      <p:pic>
        <p:nvPicPr>
          <p:cNvPr id="6" name="Bilde 5">
            <a:extLst>
              <a:ext uri="{FF2B5EF4-FFF2-40B4-BE49-F238E27FC236}">
                <a16:creationId xmlns:a16="http://schemas.microsoft.com/office/drawing/2014/main" id="{3BA5B7DA-F98D-4F1C-A5D4-5CFF1187C836}"/>
              </a:ext>
            </a:extLst>
          </p:cNvPr>
          <p:cNvPicPr>
            <a:picLocks noChangeAspect="1"/>
          </p:cNvPicPr>
          <p:nvPr/>
        </p:nvPicPr>
        <p:blipFill>
          <a:blip r:embed="rId6"/>
          <a:stretch>
            <a:fillRect/>
          </a:stretch>
        </p:blipFill>
        <p:spPr>
          <a:xfrm>
            <a:off x="3752522" y="3128156"/>
            <a:ext cx="5281762" cy="1472292"/>
          </a:xfrm>
          <a:prstGeom prst="rect">
            <a:avLst/>
          </a:prstGeom>
        </p:spPr>
      </p:pic>
    </p:spTree>
    <p:extLst>
      <p:ext uri="{BB962C8B-B14F-4D97-AF65-F5344CB8AC3E}">
        <p14:creationId xmlns:p14="http://schemas.microsoft.com/office/powerpoint/2010/main" val="40320173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4B6F7FE-1C5B-314E-9EB6-C3D6F936303D}"/>
              </a:ext>
            </a:extLst>
          </p:cNvPr>
          <p:cNvSpPr>
            <a:spLocks noGrp="1"/>
          </p:cNvSpPr>
          <p:nvPr>
            <p:ph type="title"/>
          </p:nvPr>
        </p:nvSpPr>
        <p:spPr>
          <a:xfrm>
            <a:off x="301385" y="298339"/>
            <a:ext cx="8418747" cy="586957"/>
          </a:xfrm>
        </p:spPr>
        <p:txBody>
          <a:bodyPr/>
          <a:lstStyle/>
          <a:p>
            <a:r>
              <a:rPr lang="nb-NO" sz="3200" dirty="0"/>
              <a:t>4. Prosesspiler</a:t>
            </a:r>
            <a:endParaRPr lang="en-US" sz="3200" dirty="0"/>
          </a:p>
        </p:txBody>
      </p:sp>
      <p:sp>
        <p:nvSpPr>
          <p:cNvPr id="3" name="TextBox 2">
            <a:extLst>
              <a:ext uri="{FF2B5EF4-FFF2-40B4-BE49-F238E27FC236}">
                <a16:creationId xmlns:a16="http://schemas.microsoft.com/office/drawing/2014/main" id="{2A173013-6C38-4FD9-893C-7567E807A7B0}"/>
              </a:ext>
            </a:extLst>
          </p:cNvPr>
          <p:cNvSpPr txBox="1"/>
          <p:nvPr/>
        </p:nvSpPr>
        <p:spPr>
          <a:xfrm>
            <a:off x="301386" y="975603"/>
            <a:ext cx="3469570" cy="3370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50000"/>
              </a:lnSpc>
              <a:buFont typeface="Arial" panose="020B0604020202020204" pitchFamily="34" charset="0"/>
              <a:buChar char="•"/>
            </a:pPr>
            <a:r>
              <a:rPr lang="nb-NO" sz="1600" dirty="0"/>
              <a:t>Mørkeblå pil viser til gjeldende steg</a:t>
            </a:r>
            <a:r>
              <a:rPr lang="nb-NO" sz="1600" dirty="0">
                <a:cs typeface="Arial"/>
              </a:rPr>
              <a:t>. </a:t>
            </a:r>
          </a:p>
          <a:p>
            <a:pPr marL="285750" indent="-285750">
              <a:lnSpc>
                <a:spcPct val="150000"/>
              </a:lnSpc>
              <a:buFont typeface="Arial" panose="020B0604020202020204" pitchFamily="34" charset="0"/>
              <a:buChar char="•"/>
            </a:pPr>
            <a:r>
              <a:rPr lang="nb-NO" sz="1600" dirty="0">
                <a:cs typeface="Arial"/>
              </a:rPr>
              <a:t>Når revisjon er ferdig trykker du på pilen «Fullfør revisjon».</a:t>
            </a:r>
          </a:p>
          <a:p>
            <a:pPr marL="285750" indent="-285750">
              <a:lnSpc>
                <a:spcPct val="150000"/>
              </a:lnSpc>
              <a:buFont typeface="Arial" panose="020B0604020202020204" pitchFamily="34" charset="0"/>
              <a:buChar char="•"/>
            </a:pPr>
            <a:r>
              <a:rPr lang="nb-NO" sz="1600" dirty="0">
                <a:cs typeface="Arial"/>
              </a:rPr>
              <a:t>Skriv oppsummering, og trykk «Fullfør revisjon» igjen. Med dette bekrefter du at planen er revidert, gjennomgått, anbefalt og godkjent. </a:t>
            </a:r>
            <a:endParaRPr lang="nb-NO" sz="1600" b="1" dirty="0">
              <a:cs typeface="Arial"/>
            </a:endParaRPr>
          </a:p>
        </p:txBody>
      </p:sp>
      <p:pic>
        <p:nvPicPr>
          <p:cNvPr id="5" name="Picture 5" descr="Uthever prosessen er på &quot;Til revisjon&quot; i statusbar">
            <a:extLst>
              <a:ext uri="{FF2B5EF4-FFF2-40B4-BE49-F238E27FC236}">
                <a16:creationId xmlns:a16="http://schemas.microsoft.com/office/drawing/2014/main" id="{B3AE7589-1D32-42B5-A158-F1F982290D15}"/>
              </a:ext>
            </a:extLst>
          </p:cNvPr>
          <p:cNvPicPr>
            <a:picLocks noChangeAspect="1"/>
          </p:cNvPicPr>
          <p:nvPr/>
        </p:nvPicPr>
        <p:blipFill>
          <a:blip r:embed="rId3"/>
          <a:stretch>
            <a:fillRect/>
          </a:stretch>
        </p:blipFill>
        <p:spPr>
          <a:xfrm>
            <a:off x="4193075" y="1466528"/>
            <a:ext cx="3946915" cy="871612"/>
          </a:xfrm>
          <a:prstGeom prst="rect">
            <a:avLst/>
          </a:prstGeom>
        </p:spPr>
      </p:pic>
      <p:pic>
        <p:nvPicPr>
          <p:cNvPr id="8" name="Bilde 7">
            <a:extLst>
              <a:ext uri="{FF2B5EF4-FFF2-40B4-BE49-F238E27FC236}">
                <a16:creationId xmlns:a16="http://schemas.microsoft.com/office/drawing/2014/main" id="{D2A9241F-AD01-40EA-8861-5E3C26D18BF4}"/>
              </a:ext>
            </a:extLst>
          </p:cNvPr>
          <p:cNvPicPr>
            <a:picLocks noChangeAspect="1"/>
          </p:cNvPicPr>
          <p:nvPr/>
        </p:nvPicPr>
        <p:blipFill>
          <a:blip r:embed="rId4"/>
          <a:stretch>
            <a:fillRect/>
          </a:stretch>
        </p:blipFill>
        <p:spPr>
          <a:xfrm>
            <a:off x="3582029" y="2919373"/>
            <a:ext cx="5561970" cy="1853990"/>
          </a:xfrm>
          <a:prstGeom prst="rect">
            <a:avLst/>
          </a:prstGeom>
        </p:spPr>
      </p:pic>
    </p:spTree>
    <p:extLst>
      <p:ext uri="{BB962C8B-B14F-4D97-AF65-F5344CB8AC3E}">
        <p14:creationId xmlns:p14="http://schemas.microsoft.com/office/powerpoint/2010/main" val="12513811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57D91B10-2208-49E0-BA4B-E987C226C173}"/>
              </a:ext>
            </a:extLst>
          </p:cNvPr>
          <p:cNvSpPr>
            <a:spLocks noGrp="1"/>
          </p:cNvSpPr>
          <p:nvPr>
            <p:ph type="title"/>
          </p:nvPr>
        </p:nvSpPr>
        <p:spPr/>
        <p:txBody>
          <a:bodyPr/>
          <a:lstStyle/>
          <a:p>
            <a:r>
              <a:rPr lang="nn-NO" sz="3200" dirty="0"/>
              <a:t>4.1 Studieprogramleders oppsummering</a:t>
            </a:r>
          </a:p>
        </p:txBody>
      </p:sp>
      <p:sp>
        <p:nvSpPr>
          <p:cNvPr id="2" name="TekstSylinder 1">
            <a:extLst>
              <a:ext uri="{FF2B5EF4-FFF2-40B4-BE49-F238E27FC236}">
                <a16:creationId xmlns:a16="http://schemas.microsoft.com/office/drawing/2014/main" id="{1BEF24A1-8025-4535-8899-9FB31612CFA9}"/>
              </a:ext>
            </a:extLst>
          </p:cNvPr>
          <p:cNvSpPr txBox="1"/>
          <p:nvPr/>
        </p:nvSpPr>
        <p:spPr>
          <a:xfrm>
            <a:off x="423868" y="1412395"/>
            <a:ext cx="3643035" cy="1323439"/>
          </a:xfrm>
          <a:prstGeom prst="rect">
            <a:avLst/>
          </a:prstGeom>
          <a:noFill/>
        </p:spPr>
        <p:txBody>
          <a:bodyPr wrap="square" rtlCol="0">
            <a:spAutoFit/>
          </a:bodyPr>
          <a:lstStyle/>
          <a:p>
            <a:pPr marL="285750" indent="-285750">
              <a:buFont typeface="Arial" panose="020B0604020202020204" pitchFamily="34" charset="0"/>
              <a:buChar char="•"/>
            </a:pPr>
            <a:r>
              <a:rPr lang="nb-NO" sz="2000" dirty="0"/>
              <a:t>Oppsummeringen du skriver blir postet under innholdstekstene på studieplansiden.</a:t>
            </a:r>
          </a:p>
        </p:txBody>
      </p:sp>
      <p:pic>
        <p:nvPicPr>
          <p:cNvPr id="6" name="Bilde 5" descr="Et bilde som inneholder tekst&#10;&#10;Automatisk generert beskrivelse">
            <a:extLst>
              <a:ext uri="{FF2B5EF4-FFF2-40B4-BE49-F238E27FC236}">
                <a16:creationId xmlns:a16="http://schemas.microsoft.com/office/drawing/2014/main" id="{126A801E-DE59-4437-8E19-5768359C803D}"/>
              </a:ext>
            </a:extLst>
          </p:cNvPr>
          <p:cNvPicPr>
            <a:picLocks noChangeAspect="1"/>
          </p:cNvPicPr>
          <p:nvPr/>
        </p:nvPicPr>
        <p:blipFill>
          <a:blip r:embed="rId3"/>
          <a:stretch>
            <a:fillRect/>
          </a:stretch>
        </p:blipFill>
        <p:spPr>
          <a:xfrm>
            <a:off x="4148132" y="1412395"/>
            <a:ext cx="4572000" cy="2480808"/>
          </a:xfrm>
          <a:prstGeom prst="rect">
            <a:avLst/>
          </a:prstGeom>
        </p:spPr>
      </p:pic>
    </p:spTree>
    <p:extLst>
      <p:ext uri="{BB962C8B-B14F-4D97-AF65-F5344CB8AC3E}">
        <p14:creationId xmlns:p14="http://schemas.microsoft.com/office/powerpoint/2010/main" val="25791196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C58B48C0-CF2D-46B7-9BF9-02453C5FE354}"/>
              </a:ext>
            </a:extLst>
          </p:cNvPr>
          <p:cNvSpPr>
            <a:spLocks noGrp="1"/>
          </p:cNvSpPr>
          <p:nvPr>
            <p:ph type="ctrTitle"/>
          </p:nvPr>
        </p:nvSpPr>
        <p:spPr>
          <a:xfrm>
            <a:off x="368315" y="2008061"/>
            <a:ext cx="7772400" cy="646331"/>
          </a:xfrm>
        </p:spPr>
        <p:txBody>
          <a:bodyPr/>
          <a:lstStyle/>
          <a:p>
            <a:r>
              <a:rPr lang="nn-NO" dirty="0"/>
              <a:t>Verktøy for studiets oppbygging</a:t>
            </a:r>
          </a:p>
        </p:txBody>
      </p:sp>
      <p:sp>
        <p:nvSpPr>
          <p:cNvPr id="5" name="TekstSylinder 4">
            <a:extLst>
              <a:ext uri="{FF2B5EF4-FFF2-40B4-BE49-F238E27FC236}">
                <a16:creationId xmlns:a16="http://schemas.microsoft.com/office/drawing/2014/main" id="{3E3719F8-9E94-422B-9319-F6A87E7E3B86}"/>
              </a:ext>
            </a:extLst>
          </p:cNvPr>
          <p:cNvSpPr txBox="1"/>
          <p:nvPr/>
        </p:nvSpPr>
        <p:spPr>
          <a:xfrm>
            <a:off x="4444313" y="3599589"/>
            <a:ext cx="4572000" cy="461665"/>
          </a:xfrm>
          <a:prstGeom prst="rect">
            <a:avLst/>
          </a:prstGeom>
          <a:noFill/>
        </p:spPr>
        <p:txBody>
          <a:bodyPr wrap="square">
            <a:spAutoFit/>
          </a:bodyPr>
          <a:lstStyle/>
          <a:p>
            <a:r>
              <a:rPr lang="nb-NO" sz="1200" dirty="0"/>
              <a:t>Denne delen av kurset bygger på informasjon fra </a:t>
            </a:r>
            <a:r>
              <a:rPr lang="nb-NO" sz="1200"/>
              <a:t>wikien </a:t>
            </a:r>
            <a:r>
              <a:rPr lang="nb-NO" sz="1200">
                <a:hlinkClick r:id="rId3"/>
              </a:rPr>
              <a:t>KASPER – Verktøy for studiets oppbygging</a:t>
            </a:r>
            <a:endParaRPr lang="nb-NO" sz="1200" dirty="0"/>
          </a:p>
        </p:txBody>
      </p:sp>
    </p:spTree>
    <p:extLst>
      <p:ext uri="{BB962C8B-B14F-4D97-AF65-F5344CB8AC3E}">
        <p14:creationId xmlns:p14="http://schemas.microsoft.com/office/powerpoint/2010/main" val="26368936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9FA8D-1246-46BA-BE14-DDCF5737FA64}"/>
              </a:ext>
            </a:extLst>
          </p:cNvPr>
          <p:cNvSpPr>
            <a:spLocks noGrp="1"/>
          </p:cNvSpPr>
          <p:nvPr>
            <p:ph type="title"/>
          </p:nvPr>
        </p:nvSpPr>
        <p:spPr/>
        <p:txBody>
          <a:bodyPr/>
          <a:lstStyle/>
          <a:p>
            <a:r>
              <a:rPr lang="nb-NO" sz="3200" dirty="0"/>
              <a:t>Verktøy for studiets oppbygning</a:t>
            </a:r>
          </a:p>
        </p:txBody>
      </p:sp>
      <p:pic>
        <p:nvPicPr>
          <p:cNvPr id="5" name="Picture 4" descr="Viser knappen &quot;Åpne verktøy for studiets oppbygging&quot;">
            <a:extLst>
              <a:ext uri="{FF2B5EF4-FFF2-40B4-BE49-F238E27FC236}">
                <a16:creationId xmlns:a16="http://schemas.microsoft.com/office/drawing/2014/main" id="{7EDC8368-4005-4615-931D-B5CF4F12B501}"/>
              </a:ext>
            </a:extLst>
          </p:cNvPr>
          <p:cNvPicPr>
            <a:picLocks noChangeAspect="1"/>
          </p:cNvPicPr>
          <p:nvPr/>
        </p:nvPicPr>
        <p:blipFill>
          <a:blip r:embed="rId3"/>
          <a:stretch>
            <a:fillRect/>
          </a:stretch>
        </p:blipFill>
        <p:spPr>
          <a:xfrm>
            <a:off x="3609091" y="1046239"/>
            <a:ext cx="2743200" cy="697692"/>
          </a:xfrm>
          <a:prstGeom prst="rect">
            <a:avLst/>
          </a:prstGeom>
        </p:spPr>
      </p:pic>
      <p:sp>
        <p:nvSpPr>
          <p:cNvPr id="6" name="Arrow: Up 5">
            <a:extLst>
              <a:ext uri="{FF2B5EF4-FFF2-40B4-BE49-F238E27FC236}">
                <a16:creationId xmlns:a16="http://schemas.microsoft.com/office/drawing/2014/main" id="{F3563759-F0F2-494D-AC88-21224EFDCAD6}"/>
              </a:ext>
            </a:extLst>
          </p:cNvPr>
          <p:cNvSpPr/>
          <p:nvPr/>
        </p:nvSpPr>
        <p:spPr>
          <a:xfrm rot="5400000">
            <a:off x="3424506" y="1015977"/>
            <a:ext cx="369171" cy="658811"/>
          </a:xfrm>
          <a:prstGeom prst="upArrow">
            <a:avLst/>
          </a:prstGeom>
          <a:solidFill>
            <a:srgbClr val="00509E"/>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b-NO"/>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 name="TextBox 2">
            <a:extLst>
              <a:ext uri="{FF2B5EF4-FFF2-40B4-BE49-F238E27FC236}">
                <a16:creationId xmlns:a16="http://schemas.microsoft.com/office/drawing/2014/main" id="{FA13D61F-4594-405A-AADF-F62491F78E36}"/>
              </a:ext>
            </a:extLst>
          </p:cNvPr>
          <p:cNvSpPr txBox="1"/>
          <p:nvPr/>
        </p:nvSpPr>
        <p:spPr>
          <a:xfrm>
            <a:off x="301385" y="1160797"/>
            <a:ext cx="2978301"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nb-NO" sz="1600" dirty="0">
                <a:cs typeface="Arial"/>
              </a:rPr>
              <a:t>Brukes til å revidere oppbyggingen av emner og emnegrupper</a:t>
            </a:r>
          </a:p>
          <a:p>
            <a:pPr marL="285750" indent="-285750">
              <a:buFont typeface="Arial"/>
              <a:buChar char="•"/>
            </a:pPr>
            <a:r>
              <a:rPr lang="nb-NO" sz="1600">
                <a:cs typeface="Arial"/>
              </a:rPr>
              <a:t>Naviger menyen ved å velge </a:t>
            </a:r>
            <a:r>
              <a:rPr lang="nb-NO" sz="1600" dirty="0">
                <a:cs typeface="Arial"/>
              </a:rPr>
              <a:t>«Kull» (1), «År» (2), veivalg, studieretninger e.l. (3 og 4), og til sist emnegruppe (5)</a:t>
            </a:r>
          </a:p>
          <a:p>
            <a:pPr marL="285750" indent="-285750">
              <a:buFont typeface="Arial"/>
              <a:buChar char="•"/>
            </a:pPr>
            <a:r>
              <a:rPr lang="nb-NO" sz="1600" b="1" dirty="0">
                <a:cs typeface="Arial"/>
              </a:rPr>
              <a:t>NB:</a:t>
            </a:r>
            <a:r>
              <a:rPr lang="nb-NO" sz="1600" dirty="0">
                <a:cs typeface="Arial"/>
              </a:rPr>
              <a:t> Ikke alle studieplaner har de samme inndelingene</a:t>
            </a:r>
          </a:p>
          <a:p>
            <a:pPr marL="285750" indent="-285750">
              <a:buFont typeface="Arial"/>
              <a:buChar char="•"/>
            </a:pPr>
            <a:r>
              <a:rPr lang="nb-NO" sz="1600" dirty="0">
                <a:cs typeface="Arial"/>
              </a:rPr>
              <a:t>Tallene til høyre (se pil) viser hvor mange emnegrupper som finnes</a:t>
            </a:r>
          </a:p>
        </p:txBody>
      </p:sp>
      <p:pic>
        <p:nvPicPr>
          <p:cNvPr id="7" name="Bilde 6" descr="Et bilde som inneholder bord&#10;&#10;Automatisk generert beskrivelse">
            <a:extLst>
              <a:ext uri="{FF2B5EF4-FFF2-40B4-BE49-F238E27FC236}">
                <a16:creationId xmlns:a16="http://schemas.microsoft.com/office/drawing/2014/main" id="{88412B61-F15B-49DA-BBCD-954324FDE92B}"/>
              </a:ext>
            </a:extLst>
          </p:cNvPr>
          <p:cNvPicPr>
            <a:picLocks noChangeAspect="1"/>
          </p:cNvPicPr>
          <p:nvPr/>
        </p:nvPicPr>
        <p:blipFill>
          <a:blip r:embed="rId4"/>
          <a:stretch>
            <a:fillRect/>
          </a:stretch>
        </p:blipFill>
        <p:spPr>
          <a:xfrm>
            <a:off x="3279686" y="2204120"/>
            <a:ext cx="5741831" cy="2576219"/>
          </a:xfrm>
          <a:prstGeom prst="rect">
            <a:avLst/>
          </a:prstGeom>
        </p:spPr>
      </p:pic>
    </p:spTree>
    <p:extLst>
      <p:ext uri="{BB962C8B-B14F-4D97-AF65-F5344CB8AC3E}">
        <p14:creationId xmlns:p14="http://schemas.microsoft.com/office/powerpoint/2010/main" val="32392985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AC2CF10-5F29-4A8E-A6BE-5B9574A7CE6E}"/>
              </a:ext>
            </a:extLst>
          </p:cNvPr>
          <p:cNvSpPr>
            <a:spLocks noGrp="1"/>
          </p:cNvSpPr>
          <p:nvPr>
            <p:ph type="title"/>
          </p:nvPr>
        </p:nvSpPr>
        <p:spPr>
          <a:xfrm>
            <a:off x="301385" y="298339"/>
            <a:ext cx="8418747" cy="586957"/>
          </a:xfrm>
        </p:spPr>
        <p:txBody>
          <a:bodyPr/>
          <a:lstStyle/>
          <a:p>
            <a:r>
              <a:rPr lang="nn-NO" sz="3200" dirty="0"/>
              <a:t>Filtrere studiets oppbygning</a:t>
            </a:r>
          </a:p>
        </p:txBody>
      </p:sp>
      <p:sp>
        <p:nvSpPr>
          <p:cNvPr id="9" name="Plassholder for innhold 7">
            <a:extLst>
              <a:ext uri="{FF2B5EF4-FFF2-40B4-BE49-F238E27FC236}">
                <a16:creationId xmlns:a16="http://schemas.microsoft.com/office/drawing/2014/main" id="{4672ADDF-BBD0-4053-BE44-A993357BBEEB}"/>
              </a:ext>
            </a:extLst>
          </p:cNvPr>
          <p:cNvSpPr>
            <a:spLocks noGrp="1"/>
          </p:cNvSpPr>
          <p:nvPr>
            <p:ph idx="1"/>
          </p:nvPr>
        </p:nvSpPr>
        <p:spPr>
          <a:xfrm>
            <a:off x="301385" y="1266744"/>
            <a:ext cx="5132764" cy="2983039"/>
          </a:xfrm>
        </p:spPr>
        <p:txBody>
          <a:bodyPr>
            <a:normAutofit/>
          </a:bodyPr>
          <a:lstStyle/>
          <a:p>
            <a:r>
              <a:rPr lang="nb-NO" sz="1800" dirty="0">
                <a:latin typeface="+mn-lt"/>
              </a:rPr>
              <a:t>Det er mulig å filtrere studiets oppbygning slik at du får færre emnegrupper i listen</a:t>
            </a:r>
          </a:p>
          <a:p>
            <a:r>
              <a:rPr lang="nb-NO" sz="1800" dirty="0">
                <a:latin typeface="+mn-lt"/>
              </a:rPr>
              <a:t>Etter du har valgt årskull (1) kan du velger å filtrere etter studieretning (2)</a:t>
            </a:r>
          </a:p>
          <a:p>
            <a:r>
              <a:rPr lang="nb-NO" sz="1800" dirty="0">
                <a:latin typeface="+mn-lt"/>
              </a:rPr>
              <a:t>Om studieretningen har videre spesialiseringer, kan det også filtreres etter (3)</a:t>
            </a:r>
          </a:p>
          <a:p>
            <a:r>
              <a:rPr lang="nb-NO" sz="1800" dirty="0">
                <a:latin typeface="+mn-lt"/>
              </a:rPr>
              <a:t>Når du da åpner et studieår vil det kun vises emnegrupper som passer til filtrene (4)</a:t>
            </a:r>
          </a:p>
        </p:txBody>
      </p:sp>
      <p:pic>
        <p:nvPicPr>
          <p:cNvPr id="8" name="Bilde 7">
            <a:extLst>
              <a:ext uri="{FF2B5EF4-FFF2-40B4-BE49-F238E27FC236}">
                <a16:creationId xmlns:a16="http://schemas.microsoft.com/office/drawing/2014/main" id="{BB6EB779-B9B9-4876-9B94-F1303A0CA409}"/>
              </a:ext>
            </a:extLst>
          </p:cNvPr>
          <p:cNvPicPr>
            <a:picLocks noChangeAspect="1"/>
          </p:cNvPicPr>
          <p:nvPr/>
        </p:nvPicPr>
        <p:blipFill rotWithShape="1">
          <a:blip r:embed="rId3"/>
          <a:srcRect l="7928" r="23322"/>
          <a:stretch/>
        </p:blipFill>
        <p:spPr>
          <a:xfrm>
            <a:off x="5805030" y="885296"/>
            <a:ext cx="2459414" cy="1985533"/>
          </a:xfrm>
          <a:prstGeom prst="rect">
            <a:avLst/>
          </a:prstGeom>
        </p:spPr>
      </p:pic>
      <p:pic>
        <p:nvPicPr>
          <p:cNvPr id="11" name="Bilde 10" descr="Et bilde som inneholder tekst&#10;&#10;Automatisk generert beskrivelse">
            <a:extLst>
              <a:ext uri="{FF2B5EF4-FFF2-40B4-BE49-F238E27FC236}">
                <a16:creationId xmlns:a16="http://schemas.microsoft.com/office/drawing/2014/main" id="{A1A680A6-F6E8-4AB9-BF7E-1E6317543C33}"/>
              </a:ext>
            </a:extLst>
          </p:cNvPr>
          <p:cNvPicPr>
            <a:picLocks noChangeAspect="1"/>
          </p:cNvPicPr>
          <p:nvPr/>
        </p:nvPicPr>
        <p:blipFill rotWithShape="1">
          <a:blip r:embed="rId4"/>
          <a:srcRect l="3356" t="13624" r="16759" b="23340"/>
          <a:stretch/>
        </p:blipFill>
        <p:spPr>
          <a:xfrm>
            <a:off x="5805030" y="2870827"/>
            <a:ext cx="2915102" cy="1793019"/>
          </a:xfrm>
          <a:prstGeom prst="rect">
            <a:avLst/>
          </a:prstGeom>
        </p:spPr>
      </p:pic>
    </p:spTree>
    <p:extLst>
      <p:ext uri="{BB962C8B-B14F-4D97-AF65-F5344CB8AC3E}">
        <p14:creationId xmlns:p14="http://schemas.microsoft.com/office/powerpoint/2010/main" val="20909789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1430ADA-490B-4A78-803C-FBE62F69260A}"/>
              </a:ext>
            </a:extLst>
          </p:cNvPr>
          <p:cNvSpPr>
            <a:spLocks noGrp="1"/>
          </p:cNvSpPr>
          <p:nvPr>
            <p:ph type="title"/>
          </p:nvPr>
        </p:nvSpPr>
        <p:spPr>
          <a:xfrm>
            <a:off x="301385" y="298339"/>
            <a:ext cx="8418747" cy="586957"/>
          </a:xfrm>
        </p:spPr>
        <p:txBody>
          <a:bodyPr/>
          <a:lstStyle/>
          <a:p>
            <a:r>
              <a:rPr lang="nn-NO" sz="3200" dirty="0"/>
              <a:t>Redigering av emnegrupper</a:t>
            </a:r>
          </a:p>
        </p:txBody>
      </p:sp>
      <p:pic>
        <p:nvPicPr>
          <p:cNvPr id="5" name="Plassholder for innhold 4" descr="Et bilde som inneholder tekst&#10;&#10;Automatisk generert beskrivelse">
            <a:extLst>
              <a:ext uri="{FF2B5EF4-FFF2-40B4-BE49-F238E27FC236}">
                <a16:creationId xmlns:a16="http://schemas.microsoft.com/office/drawing/2014/main" id="{D7732EBD-3307-41CC-A008-F2D7B36DD9E9}"/>
              </a:ext>
            </a:extLst>
          </p:cNvPr>
          <p:cNvPicPr>
            <a:picLocks noGrp="1" noChangeAspect="1"/>
          </p:cNvPicPr>
          <p:nvPr>
            <p:ph idx="1"/>
          </p:nvPr>
        </p:nvPicPr>
        <p:blipFill>
          <a:blip r:embed="rId3"/>
          <a:stretch>
            <a:fillRect/>
          </a:stretch>
        </p:blipFill>
        <p:spPr>
          <a:xfrm>
            <a:off x="3277194" y="1501842"/>
            <a:ext cx="5656413" cy="2277710"/>
          </a:xfrm>
        </p:spPr>
      </p:pic>
      <p:sp>
        <p:nvSpPr>
          <p:cNvPr id="7" name="TekstSylinder 6">
            <a:extLst>
              <a:ext uri="{FF2B5EF4-FFF2-40B4-BE49-F238E27FC236}">
                <a16:creationId xmlns:a16="http://schemas.microsoft.com/office/drawing/2014/main" id="{9B5AC9A8-49C8-4B2B-983A-B23FDCF6C5B0}"/>
              </a:ext>
            </a:extLst>
          </p:cNvPr>
          <p:cNvSpPr txBox="1"/>
          <p:nvPr/>
        </p:nvSpPr>
        <p:spPr>
          <a:xfrm>
            <a:off x="301385" y="946851"/>
            <a:ext cx="3542332" cy="3693319"/>
          </a:xfrm>
          <a:prstGeom prst="rect">
            <a:avLst/>
          </a:prstGeom>
          <a:noFill/>
        </p:spPr>
        <p:txBody>
          <a:bodyPr wrap="square" rtlCol="0">
            <a:spAutoFit/>
          </a:bodyPr>
          <a:lstStyle/>
          <a:p>
            <a:r>
              <a:rPr lang="nb-NO" dirty="0"/>
              <a:t>Når du har funnet fram til den studieretningen/emnegruppen du skal jobbe i, har du følgende funksjoner:</a:t>
            </a:r>
          </a:p>
          <a:p>
            <a:pPr marL="342900" indent="-342900">
              <a:buFont typeface="+mj-lt"/>
              <a:buAutoNum type="arabicPeriod"/>
            </a:pPr>
            <a:r>
              <a:rPr lang="nb-NO" dirty="0"/>
              <a:t>Legg til emnegruppe</a:t>
            </a:r>
          </a:p>
          <a:p>
            <a:pPr marL="342900" indent="-342900">
              <a:buFont typeface="+mj-lt"/>
              <a:buAutoNum type="arabicPeriod"/>
            </a:pPr>
            <a:r>
              <a:rPr lang="nb-NO" dirty="0"/>
              <a:t>Kopier endringer</a:t>
            </a:r>
          </a:p>
          <a:p>
            <a:pPr marL="342900" indent="-342900">
              <a:buFont typeface="+mj-lt"/>
              <a:buAutoNum type="arabicPeriod"/>
            </a:pPr>
            <a:r>
              <a:rPr lang="nb-NO" dirty="0"/>
              <a:t>Lim inn endringer</a:t>
            </a:r>
          </a:p>
          <a:p>
            <a:pPr marL="342900" indent="-342900">
              <a:buFont typeface="+mj-lt"/>
              <a:buAutoNum type="arabicPeriod"/>
            </a:pPr>
            <a:r>
              <a:rPr lang="nb-NO" dirty="0"/>
              <a:t>Rediger emnegruppe</a:t>
            </a:r>
          </a:p>
          <a:p>
            <a:pPr marL="342900" indent="-342900">
              <a:buFont typeface="+mj-lt"/>
              <a:buAutoNum type="arabicPeriod"/>
            </a:pPr>
            <a:r>
              <a:rPr lang="nb-NO" dirty="0"/>
              <a:t>Slett emnegruppe</a:t>
            </a:r>
          </a:p>
          <a:p>
            <a:pPr marL="342900" indent="-342900">
              <a:buFont typeface="+mj-lt"/>
              <a:buAutoNum type="arabicPeriod"/>
            </a:pPr>
            <a:endParaRPr lang="nb-NO" dirty="0"/>
          </a:p>
          <a:p>
            <a:r>
              <a:rPr lang="nb-NO" dirty="0"/>
              <a:t>Merk: kopi og lim av endringer fungerer bare emnegrupper som er like ved starten av revisjonen</a:t>
            </a:r>
          </a:p>
        </p:txBody>
      </p:sp>
      <p:sp>
        <p:nvSpPr>
          <p:cNvPr id="3" name="TekstSylinder 2">
            <a:extLst>
              <a:ext uri="{FF2B5EF4-FFF2-40B4-BE49-F238E27FC236}">
                <a16:creationId xmlns:a16="http://schemas.microsoft.com/office/drawing/2014/main" id="{E863744F-A9EA-4088-88D1-7618E1204926}"/>
              </a:ext>
            </a:extLst>
          </p:cNvPr>
          <p:cNvSpPr txBox="1"/>
          <p:nvPr/>
        </p:nvSpPr>
        <p:spPr>
          <a:xfrm>
            <a:off x="3962401" y="3779552"/>
            <a:ext cx="4428868" cy="923330"/>
          </a:xfrm>
          <a:prstGeom prst="rect">
            <a:avLst/>
          </a:prstGeom>
          <a:noFill/>
        </p:spPr>
        <p:txBody>
          <a:bodyPr wrap="square" rtlCol="0">
            <a:spAutoFit/>
          </a:bodyPr>
          <a:lstStyle/>
          <a:p>
            <a:pPr marL="285750" indent="-285750">
              <a:buFont typeface="Arial" panose="020B0604020202020204" pitchFamily="34" charset="0"/>
              <a:buChar char="•"/>
            </a:pPr>
            <a:r>
              <a:rPr lang="nb-NO" dirty="0"/>
              <a:t>Endringer du gjør vil fargekodes med grønt (nytt), rødt (slettet), eller gult (redigert)</a:t>
            </a:r>
          </a:p>
        </p:txBody>
      </p:sp>
    </p:spTree>
    <p:extLst>
      <p:ext uri="{BB962C8B-B14F-4D97-AF65-F5344CB8AC3E}">
        <p14:creationId xmlns:p14="http://schemas.microsoft.com/office/powerpoint/2010/main" val="7078355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4B6F7FE-1C5B-314E-9EB6-C3D6F936303D}"/>
              </a:ext>
            </a:extLst>
          </p:cNvPr>
          <p:cNvSpPr>
            <a:spLocks noGrp="1"/>
          </p:cNvSpPr>
          <p:nvPr>
            <p:ph type="title"/>
          </p:nvPr>
        </p:nvSpPr>
        <p:spPr>
          <a:xfrm>
            <a:off x="301385" y="298339"/>
            <a:ext cx="8536408" cy="586957"/>
          </a:xfrm>
        </p:spPr>
        <p:txBody>
          <a:bodyPr/>
          <a:lstStyle/>
          <a:p>
            <a:r>
              <a:rPr lang="nb-NO" sz="3200" dirty="0"/>
              <a:t>Legge til emnegruppe</a:t>
            </a:r>
          </a:p>
        </p:txBody>
      </p:sp>
      <p:sp>
        <p:nvSpPr>
          <p:cNvPr id="3" name="TextBox 2">
            <a:extLst>
              <a:ext uri="{FF2B5EF4-FFF2-40B4-BE49-F238E27FC236}">
                <a16:creationId xmlns:a16="http://schemas.microsoft.com/office/drawing/2014/main" id="{3880879F-BEBF-445C-A08C-43ED9B982AEE}"/>
              </a:ext>
            </a:extLst>
          </p:cNvPr>
          <p:cNvSpPr txBox="1"/>
          <p:nvPr/>
        </p:nvSpPr>
        <p:spPr>
          <a:xfrm>
            <a:off x="316075" y="1448365"/>
            <a:ext cx="3858380"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nb-NO" sz="2000" dirty="0">
                <a:cs typeface="Arial"/>
              </a:rPr>
              <a:t>Når du klikker på «Legg til emnegruppe» vil et vindu åpne seg til høyre</a:t>
            </a:r>
          </a:p>
          <a:p>
            <a:pPr marL="342900" indent="-342900">
              <a:buFont typeface="Arial" panose="020B0604020202020204" pitchFamily="34" charset="0"/>
              <a:buChar char="•"/>
            </a:pPr>
            <a:r>
              <a:rPr lang="nb-NO" sz="2000" dirty="0">
                <a:cs typeface="Arial"/>
              </a:rPr>
              <a:t>Der skriver du inn «Navn» (1) og eventuelt en «Beskrivelse» (2)</a:t>
            </a:r>
          </a:p>
          <a:p>
            <a:pPr marL="342900" indent="-342900">
              <a:buFont typeface="Arial" panose="020B0604020202020204" pitchFamily="34" charset="0"/>
              <a:buChar char="•"/>
            </a:pPr>
            <a:r>
              <a:rPr lang="nb-NO" sz="2000" dirty="0">
                <a:cs typeface="Arial"/>
              </a:rPr>
              <a:t>Klikk «Lagre» (3)</a:t>
            </a:r>
            <a:endParaRPr lang="en-US" sz="2000" dirty="0">
              <a:cs typeface="Arial"/>
            </a:endParaRPr>
          </a:p>
        </p:txBody>
      </p:sp>
      <p:pic>
        <p:nvPicPr>
          <p:cNvPr id="6" name="Bilde 5" descr="Et bilde som inneholder tekst&#10;&#10;Automatisk generert beskrivelse">
            <a:extLst>
              <a:ext uri="{FF2B5EF4-FFF2-40B4-BE49-F238E27FC236}">
                <a16:creationId xmlns:a16="http://schemas.microsoft.com/office/drawing/2014/main" id="{2406385E-23A7-4C2A-BB2B-18DEEAE44ED2}"/>
              </a:ext>
            </a:extLst>
          </p:cNvPr>
          <p:cNvPicPr>
            <a:picLocks noChangeAspect="1"/>
          </p:cNvPicPr>
          <p:nvPr/>
        </p:nvPicPr>
        <p:blipFill>
          <a:blip r:embed="rId3"/>
          <a:stretch>
            <a:fillRect/>
          </a:stretch>
        </p:blipFill>
        <p:spPr>
          <a:xfrm>
            <a:off x="4572000" y="2312450"/>
            <a:ext cx="3892351" cy="2341898"/>
          </a:xfrm>
          <a:prstGeom prst="rect">
            <a:avLst/>
          </a:prstGeom>
        </p:spPr>
      </p:pic>
      <p:pic>
        <p:nvPicPr>
          <p:cNvPr id="8" name="Bilde 7">
            <a:extLst>
              <a:ext uri="{FF2B5EF4-FFF2-40B4-BE49-F238E27FC236}">
                <a16:creationId xmlns:a16="http://schemas.microsoft.com/office/drawing/2014/main" id="{95D47081-E269-4B90-BFB4-B59732A7070C}"/>
              </a:ext>
            </a:extLst>
          </p:cNvPr>
          <p:cNvPicPr>
            <a:picLocks noChangeAspect="1"/>
          </p:cNvPicPr>
          <p:nvPr/>
        </p:nvPicPr>
        <p:blipFill>
          <a:blip r:embed="rId4"/>
          <a:stretch>
            <a:fillRect/>
          </a:stretch>
        </p:blipFill>
        <p:spPr>
          <a:xfrm>
            <a:off x="5599127" y="1051325"/>
            <a:ext cx="1838095" cy="1009524"/>
          </a:xfrm>
          <a:prstGeom prst="rect">
            <a:avLst/>
          </a:prstGeom>
        </p:spPr>
      </p:pic>
    </p:spTree>
    <p:extLst>
      <p:ext uri="{BB962C8B-B14F-4D97-AF65-F5344CB8AC3E}">
        <p14:creationId xmlns:p14="http://schemas.microsoft.com/office/powerpoint/2010/main" val="26787015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4B6F7FE-1C5B-314E-9EB6-C3D6F936303D}"/>
              </a:ext>
            </a:extLst>
          </p:cNvPr>
          <p:cNvSpPr>
            <a:spLocks noGrp="1"/>
          </p:cNvSpPr>
          <p:nvPr>
            <p:ph type="title"/>
          </p:nvPr>
        </p:nvSpPr>
        <p:spPr>
          <a:xfrm>
            <a:off x="301385" y="298339"/>
            <a:ext cx="8536408" cy="586957"/>
          </a:xfrm>
        </p:spPr>
        <p:txBody>
          <a:bodyPr/>
          <a:lstStyle/>
          <a:p>
            <a:r>
              <a:rPr lang="nb-NO" sz="3200" dirty="0"/>
              <a:t>Legge til veivalg</a:t>
            </a:r>
          </a:p>
        </p:txBody>
      </p:sp>
      <p:pic>
        <p:nvPicPr>
          <p:cNvPr id="11" name="Bilde 10" descr="Et bilde som inneholder tekst&#10;&#10;Automatisk generert beskrivelse">
            <a:extLst>
              <a:ext uri="{FF2B5EF4-FFF2-40B4-BE49-F238E27FC236}">
                <a16:creationId xmlns:a16="http://schemas.microsoft.com/office/drawing/2014/main" id="{517049A0-91FD-45C3-83F7-46EECCCC2632}"/>
              </a:ext>
            </a:extLst>
          </p:cNvPr>
          <p:cNvPicPr>
            <a:picLocks noChangeAspect="1"/>
          </p:cNvPicPr>
          <p:nvPr/>
        </p:nvPicPr>
        <p:blipFill>
          <a:blip r:embed="rId3"/>
          <a:stretch>
            <a:fillRect/>
          </a:stretch>
        </p:blipFill>
        <p:spPr>
          <a:xfrm>
            <a:off x="5096403" y="1475874"/>
            <a:ext cx="3482504" cy="3161303"/>
          </a:xfrm>
          <a:prstGeom prst="rect">
            <a:avLst/>
          </a:prstGeom>
        </p:spPr>
      </p:pic>
      <p:sp>
        <p:nvSpPr>
          <p:cNvPr id="13" name="TekstSylinder 12">
            <a:extLst>
              <a:ext uri="{FF2B5EF4-FFF2-40B4-BE49-F238E27FC236}">
                <a16:creationId xmlns:a16="http://schemas.microsoft.com/office/drawing/2014/main" id="{3D169A42-21D1-4856-A658-C30FC83FB923}"/>
              </a:ext>
            </a:extLst>
          </p:cNvPr>
          <p:cNvSpPr txBox="1"/>
          <p:nvPr/>
        </p:nvSpPr>
        <p:spPr>
          <a:xfrm>
            <a:off x="301385" y="1140589"/>
            <a:ext cx="4527555" cy="2862322"/>
          </a:xfrm>
          <a:prstGeom prst="rect">
            <a:avLst/>
          </a:prstGeom>
          <a:noFill/>
        </p:spPr>
        <p:txBody>
          <a:bodyPr wrap="square" rtlCol="0">
            <a:spAutoFit/>
          </a:bodyPr>
          <a:lstStyle/>
          <a:p>
            <a:pPr marL="285750" indent="-285750">
              <a:buFont typeface="Arial" panose="020B0604020202020204" pitchFamily="34" charset="0"/>
              <a:buChar char="•"/>
            </a:pPr>
            <a:r>
              <a:rPr lang="nb-NO" dirty="0"/>
              <a:t>Du kan legge til veivalg, studieretninger, etc. på omtrent samme måte som emnegrupper</a:t>
            </a:r>
          </a:p>
          <a:p>
            <a:pPr marL="285750" indent="-285750">
              <a:buFont typeface="Arial" panose="020B0604020202020204" pitchFamily="34" charset="0"/>
              <a:buChar char="•"/>
            </a:pPr>
            <a:r>
              <a:rPr lang="nb-NO" dirty="0"/>
              <a:t>Finn fram til raden veivalget ligger på og klikk samme pluss-ikon</a:t>
            </a:r>
          </a:p>
          <a:p>
            <a:pPr marL="285750" indent="-285750">
              <a:buFont typeface="Arial" panose="020B0604020202020204" pitchFamily="34" charset="0"/>
              <a:buChar char="•"/>
            </a:pPr>
            <a:r>
              <a:rPr lang="nb-NO" dirty="0"/>
              <a:t>Veivalget må ha et navn (1), og kan ikke opprettes tomt. Derfor må du samtidig legge til en emnegruppe (2)</a:t>
            </a:r>
          </a:p>
          <a:p>
            <a:pPr marL="285750" indent="-285750">
              <a:buFont typeface="Arial" panose="020B0604020202020204" pitchFamily="34" charset="0"/>
              <a:buChar char="•"/>
            </a:pPr>
            <a:r>
              <a:rPr lang="nb-NO" dirty="0"/>
              <a:t>Som vanlig klikker du «Lagre» til slutt (3)</a:t>
            </a:r>
          </a:p>
        </p:txBody>
      </p:sp>
      <p:pic>
        <p:nvPicPr>
          <p:cNvPr id="4" name="Bilde 3">
            <a:extLst>
              <a:ext uri="{FF2B5EF4-FFF2-40B4-BE49-F238E27FC236}">
                <a16:creationId xmlns:a16="http://schemas.microsoft.com/office/drawing/2014/main" id="{4BC7B664-9D02-4D7F-9E81-980288BD114C}"/>
              </a:ext>
            </a:extLst>
          </p:cNvPr>
          <p:cNvPicPr>
            <a:picLocks noChangeAspect="1"/>
          </p:cNvPicPr>
          <p:nvPr/>
        </p:nvPicPr>
        <p:blipFill>
          <a:blip r:embed="rId4"/>
          <a:stretch>
            <a:fillRect/>
          </a:stretch>
        </p:blipFill>
        <p:spPr>
          <a:xfrm>
            <a:off x="6503540" y="330726"/>
            <a:ext cx="865721" cy="1324425"/>
          </a:xfrm>
          <a:prstGeom prst="rect">
            <a:avLst/>
          </a:prstGeom>
        </p:spPr>
      </p:pic>
    </p:spTree>
    <p:extLst>
      <p:ext uri="{BB962C8B-B14F-4D97-AF65-F5344CB8AC3E}">
        <p14:creationId xmlns:p14="http://schemas.microsoft.com/office/powerpoint/2010/main" val="7973498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4B6F7FE-1C5B-314E-9EB6-C3D6F936303D}"/>
              </a:ext>
            </a:extLst>
          </p:cNvPr>
          <p:cNvSpPr>
            <a:spLocks noGrp="1"/>
          </p:cNvSpPr>
          <p:nvPr>
            <p:ph type="title"/>
          </p:nvPr>
        </p:nvSpPr>
        <p:spPr>
          <a:xfrm>
            <a:off x="301385" y="298339"/>
            <a:ext cx="8418747" cy="586957"/>
          </a:xfrm>
        </p:spPr>
        <p:txBody>
          <a:bodyPr/>
          <a:lstStyle/>
          <a:p>
            <a:r>
              <a:rPr lang="nb-NO" sz="3200" dirty="0"/>
              <a:t>Slette emnegruppe/veivalg</a:t>
            </a:r>
            <a:endParaRPr lang="en-US" sz="3200" dirty="0"/>
          </a:p>
        </p:txBody>
      </p:sp>
      <p:pic>
        <p:nvPicPr>
          <p:cNvPr id="8" name="Picture 7" descr="Viser angreknappen når en emnegruppe er slettet">
            <a:extLst>
              <a:ext uri="{FF2B5EF4-FFF2-40B4-BE49-F238E27FC236}">
                <a16:creationId xmlns:a16="http://schemas.microsoft.com/office/drawing/2014/main" id="{0070EC2D-05FD-435C-BAA3-47BDBC8C8CC9}"/>
              </a:ext>
            </a:extLst>
          </p:cNvPr>
          <p:cNvPicPr>
            <a:picLocks noChangeAspect="1"/>
          </p:cNvPicPr>
          <p:nvPr/>
        </p:nvPicPr>
        <p:blipFill rotWithShape="1">
          <a:blip r:embed="rId3"/>
          <a:srcRect t="20189"/>
          <a:stretch/>
        </p:blipFill>
        <p:spPr>
          <a:xfrm>
            <a:off x="6158559" y="2571750"/>
            <a:ext cx="1707028" cy="1465797"/>
          </a:xfrm>
          <a:prstGeom prst="rect">
            <a:avLst/>
          </a:prstGeom>
        </p:spPr>
      </p:pic>
      <p:pic>
        <p:nvPicPr>
          <p:cNvPr id="7" name="Bilde 6">
            <a:extLst>
              <a:ext uri="{FF2B5EF4-FFF2-40B4-BE49-F238E27FC236}">
                <a16:creationId xmlns:a16="http://schemas.microsoft.com/office/drawing/2014/main" id="{81FD4B88-F43B-4791-8338-F46A223D1B2E}"/>
              </a:ext>
            </a:extLst>
          </p:cNvPr>
          <p:cNvPicPr>
            <a:picLocks noChangeAspect="1"/>
          </p:cNvPicPr>
          <p:nvPr/>
        </p:nvPicPr>
        <p:blipFill>
          <a:blip r:embed="rId4"/>
          <a:stretch>
            <a:fillRect/>
          </a:stretch>
        </p:blipFill>
        <p:spPr>
          <a:xfrm>
            <a:off x="6158559" y="1372872"/>
            <a:ext cx="1723810" cy="1009524"/>
          </a:xfrm>
          <a:prstGeom prst="rect">
            <a:avLst/>
          </a:prstGeom>
        </p:spPr>
      </p:pic>
      <p:sp>
        <p:nvSpPr>
          <p:cNvPr id="9" name="TekstSylinder 8">
            <a:extLst>
              <a:ext uri="{FF2B5EF4-FFF2-40B4-BE49-F238E27FC236}">
                <a16:creationId xmlns:a16="http://schemas.microsoft.com/office/drawing/2014/main" id="{FDED9951-3048-42A5-8DCB-36847486E35B}"/>
              </a:ext>
            </a:extLst>
          </p:cNvPr>
          <p:cNvSpPr txBox="1"/>
          <p:nvPr/>
        </p:nvSpPr>
        <p:spPr>
          <a:xfrm>
            <a:off x="428293" y="1191444"/>
            <a:ext cx="4516821" cy="3139321"/>
          </a:xfrm>
          <a:prstGeom prst="rect">
            <a:avLst/>
          </a:prstGeom>
          <a:noFill/>
        </p:spPr>
        <p:txBody>
          <a:bodyPr wrap="square" rtlCol="0">
            <a:spAutoFit/>
          </a:bodyPr>
          <a:lstStyle/>
          <a:p>
            <a:pPr marL="285750" indent="-285750">
              <a:buFont typeface="Arial" panose="020B0604020202020204" pitchFamily="34" charset="0"/>
              <a:buChar char="•"/>
            </a:pPr>
            <a:r>
              <a:rPr lang="nb-NO" dirty="0"/>
              <a:t>Du kan slette hele emnegrupper/veivalg/etc. ved å klikke på slette-ikonet (søppelbøtte) i den aktuelle raden</a:t>
            </a:r>
          </a:p>
          <a:p>
            <a:pPr marL="285750" indent="-285750">
              <a:buFont typeface="Arial" panose="020B0604020202020204" pitchFamily="34" charset="0"/>
              <a:buChar char="•"/>
            </a:pPr>
            <a:r>
              <a:rPr lang="nb-NO" dirty="0"/>
              <a:t>En slettet gruppe blir fargekodet rød, og slette-ikonet blir til et angre-ikon (pil som svinger mot venstre)</a:t>
            </a:r>
          </a:p>
          <a:p>
            <a:pPr marL="285750" indent="-285750">
              <a:buFont typeface="Arial" panose="020B0604020202020204" pitchFamily="34" charset="0"/>
              <a:buChar char="•"/>
            </a:pPr>
            <a:r>
              <a:rPr lang="nb-NO" b="1" dirty="0"/>
              <a:t>NB:</a:t>
            </a:r>
            <a:r>
              <a:rPr lang="nb-NO" dirty="0"/>
              <a:t> Du kan ikke angre sletting av grupper/veivalg som ble opprettet i inneværende revisjon. De vil forsvinne helt</a:t>
            </a:r>
          </a:p>
        </p:txBody>
      </p:sp>
    </p:spTree>
    <p:extLst>
      <p:ext uri="{BB962C8B-B14F-4D97-AF65-F5344CB8AC3E}">
        <p14:creationId xmlns:p14="http://schemas.microsoft.com/office/powerpoint/2010/main" val="22381750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4B6F7FE-1C5B-314E-9EB6-C3D6F936303D}"/>
              </a:ext>
            </a:extLst>
          </p:cNvPr>
          <p:cNvSpPr>
            <a:spLocks noGrp="1"/>
          </p:cNvSpPr>
          <p:nvPr>
            <p:ph type="title"/>
          </p:nvPr>
        </p:nvSpPr>
        <p:spPr>
          <a:xfrm>
            <a:off x="301385" y="298339"/>
            <a:ext cx="8578430" cy="586957"/>
          </a:xfrm>
        </p:spPr>
        <p:txBody>
          <a:bodyPr/>
          <a:lstStyle/>
          <a:p>
            <a:r>
              <a:rPr lang="nb-NO" sz="3200" dirty="0"/>
              <a:t>Redigere innhold i emnegruppe</a:t>
            </a:r>
            <a:endParaRPr lang="en-US" sz="3200" dirty="0"/>
          </a:p>
        </p:txBody>
      </p:sp>
      <p:sp>
        <p:nvSpPr>
          <p:cNvPr id="3" name="TextBox 2">
            <a:extLst>
              <a:ext uri="{FF2B5EF4-FFF2-40B4-BE49-F238E27FC236}">
                <a16:creationId xmlns:a16="http://schemas.microsoft.com/office/drawing/2014/main" id="{15612A7D-EAAC-46C3-AD47-3B6248FFF818}"/>
              </a:ext>
            </a:extLst>
          </p:cNvPr>
          <p:cNvSpPr txBox="1"/>
          <p:nvPr/>
        </p:nvSpPr>
        <p:spPr>
          <a:xfrm>
            <a:off x="301385" y="1229595"/>
            <a:ext cx="3652777"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nb-NO" dirty="0"/>
              <a:t>Trykk på redigeringsikonet </a:t>
            </a:r>
            <a:endParaRPr lang="nb-NO" dirty="0">
              <a:cs typeface="Arial"/>
            </a:endParaRPr>
          </a:p>
          <a:p>
            <a:pPr marL="342900" indent="-342900">
              <a:buFont typeface="Arial" panose="020B0604020202020204" pitchFamily="34" charset="0"/>
              <a:buChar char="•"/>
            </a:pPr>
            <a:r>
              <a:rPr lang="nb-NO" dirty="0">
                <a:cs typeface="Arial"/>
              </a:rPr>
              <a:t>Et vindu som viser emnene i emnegruppen åpnes. </a:t>
            </a:r>
          </a:p>
          <a:p>
            <a:pPr marL="342900" indent="-342900">
              <a:buFont typeface="Arial" panose="020B0604020202020204" pitchFamily="34" charset="0"/>
              <a:buChar char="•"/>
            </a:pPr>
            <a:r>
              <a:rPr lang="nb-NO" dirty="0">
                <a:cs typeface="Arial"/>
              </a:rPr>
              <a:t>Velg et emne for å få opp alle redigeringsmulighetene</a:t>
            </a:r>
          </a:p>
        </p:txBody>
      </p:sp>
      <p:pic>
        <p:nvPicPr>
          <p:cNvPr id="8" name="Bilde 7">
            <a:extLst>
              <a:ext uri="{FF2B5EF4-FFF2-40B4-BE49-F238E27FC236}">
                <a16:creationId xmlns:a16="http://schemas.microsoft.com/office/drawing/2014/main" id="{D0EB4A05-FC89-4919-875A-1909D8200151}"/>
              </a:ext>
            </a:extLst>
          </p:cNvPr>
          <p:cNvPicPr>
            <a:picLocks noChangeAspect="1"/>
          </p:cNvPicPr>
          <p:nvPr/>
        </p:nvPicPr>
        <p:blipFill>
          <a:blip r:embed="rId3"/>
          <a:stretch>
            <a:fillRect/>
          </a:stretch>
        </p:blipFill>
        <p:spPr>
          <a:xfrm>
            <a:off x="5131396" y="1229595"/>
            <a:ext cx="1923810" cy="1009524"/>
          </a:xfrm>
          <a:prstGeom prst="rect">
            <a:avLst/>
          </a:prstGeom>
        </p:spPr>
      </p:pic>
      <p:pic>
        <p:nvPicPr>
          <p:cNvPr id="5" name="Bilde 4">
            <a:extLst>
              <a:ext uri="{FF2B5EF4-FFF2-40B4-BE49-F238E27FC236}">
                <a16:creationId xmlns:a16="http://schemas.microsoft.com/office/drawing/2014/main" id="{69A2D11A-C75D-43FE-AF83-E346ECE31FA1}"/>
              </a:ext>
            </a:extLst>
          </p:cNvPr>
          <p:cNvPicPr>
            <a:picLocks noChangeAspect="1"/>
          </p:cNvPicPr>
          <p:nvPr/>
        </p:nvPicPr>
        <p:blipFill>
          <a:blip r:embed="rId4"/>
          <a:stretch>
            <a:fillRect/>
          </a:stretch>
        </p:blipFill>
        <p:spPr>
          <a:xfrm>
            <a:off x="3249494" y="2771411"/>
            <a:ext cx="5687614" cy="1732693"/>
          </a:xfrm>
          <a:prstGeom prst="rect">
            <a:avLst/>
          </a:prstGeom>
        </p:spPr>
      </p:pic>
    </p:spTree>
    <p:extLst>
      <p:ext uri="{BB962C8B-B14F-4D97-AF65-F5344CB8AC3E}">
        <p14:creationId xmlns:p14="http://schemas.microsoft.com/office/powerpoint/2010/main" val="1732591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elg &quot;Evaluere studieprogram&quot; under &quot;Verktøy for studieprogramarbeid&quot;">
            <a:extLst>
              <a:ext uri="{FF2B5EF4-FFF2-40B4-BE49-F238E27FC236}">
                <a16:creationId xmlns:a16="http://schemas.microsoft.com/office/drawing/2014/main" id="{4BBB4EBE-9FF5-490E-9550-C1FB9DA6571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4524"/>
          <a:stretch/>
        </p:blipFill>
        <p:spPr bwMode="auto">
          <a:xfrm>
            <a:off x="249043" y="1216428"/>
            <a:ext cx="3625574" cy="1265044"/>
          </a:xfrm>
          <a:prstGeom prst="rect">
            <a:avLst/>
          </a:prstGeom>
          <a:noFill/>
          <a:extLst>
            <a:ext uri="{909E8E84-426E-40DD-AFC4-6F175D3DCCD1}">
              <a14:hiddenFill xmlns:a14="http://schemas.microsoft.com/office/drawing/2010/main">
                <a:solidFill>
                  <a:srgbClr val="FFFFFF"/>
                </a:solidFill>
              </a14:hiddenFill>
            </a:ext>
          </a:extLst>
        </p:spPr>
      </p:pic>
      <p:sp>
        <p:nvSpPr>
          <p:cNvPr id="2" name="Tittel 1">
            <a:extLst>
              <a:ext uri="{FF2B5EF4-FFF2-40B4-BE49-F238E27FC236}">
                <a16:creationId xmlns:a16="http://schemas.microsoft.com/office/drawing/2014/main" id="{9F1B9B15-41CB-4B0F-9CDC-2DB4CB28DD64}"/>
              </a:ext>
            </a:extLst>
          </p:cNvPr>
          <p:cNvSpPr>
            <a:spLocks noGrp="1"/>
          </p:cNvSpPr>
          <p:nvPr>
            <p:ph type="title"/>
          </p:nvPr>
        </p:nvSpPr>
        <p:spPr/>
        <p:txBody>
          <a:bodyPr/>
          <a:lstStyle/>
          <a:p>
            <a:r>
              <a:rPr lang="nb-NO" sz="3200" dirty="0"/>
              <a:t>Evaluere studieprogram</a:t>
            </a:r>
            <a:endParaRPr lang="nn-NO" sz="3200" dirty="0"/>
          </a:p>
        </p:txBody>
      </p:sp>
      <p:pic>
        <p:nvPicPr>
          <p:cNvPr id="4" name="Bilde 3" descr="Et bilde som inneholder bord&#10;&#10;Automatisk generert beskrivelse">
            <a:extLst>
              <a:ext uri="{FF2B5EF4-FFF2-40B4-BE49-F238E27FC236}">
                <a16:creationId xmlns:a16="http://schemas.microsoft.com/office/drawing/2014/main" id="{7F16059F-85DE-4AA8-9E6F-2483D4AEFFDB}"/>
              </a:ext>
            </a:extLst>
          </p:cNvPr>
          <p:cNvPicPr>
            <a:picLocks noChangeAspect="1"/>
          </p:cNvPicPr>
          <p:nvPr/>
        </p:nvPicPr>
        <p:blipFill>
          <a:blip r:embed="rId4"/>
          <a:stretch>
            <a:fillRect/>
          </a:stretch>
        </p:blipFill>
        <p:spPr>
          <a:xfrm>
            <a:off x="249043" y="2872223"/>
            <a:ext cx="7865147" cy="1793356"/>
          </a:xfrm>
          <a:prstGeom prst="rect">
            <a:avLst/>
          </a:prstGeom>
        </p:spPr>
      </p:pic>
      <p:sp>
        <p:nvSpPr>
          <p:cNvPr id="9" name="TekstSylinder 8">
            <a:extLst>
              <a:ext uri="{FF2B5EF4-FFF2-40B4-BE49-F238E27FC236}">
                <a16:creationId xmlns:a16="http://schemas.microsoft.com/office/drawing/2014/main" id="{E46945F5-2226-4301-AD87-629ADA87E355}"/>
              </a:ext>
            </a:extLst>
          </p:cNvPr>
          <p:cNvSpPr txBox="1"/>
          <p:nvPr/>
        </p:nvSpPr>
        <p:spPr>
          <a:xfrm>
            <a:off x="4322957" y="1170873"/>
            <a:ext cx="4572000" cy="1477328"/>
          </a:xfrm>
          <a:prstGeom prst="rect">
            <a:avLst/>
          </a:prstGeom>
          <a:noFill/>
        </p:spPr>
        <p:txBody>
          <a:bodyPr wrap="square">
            <a:spAutoFit/>
          </a:bodyPr>
          <a:lstStyle/>
          <a:p>
            <a:pPr marL="342900" indent="-342900">
              <a:buFont typeface="Arial" panose="020B0604020202020204" pitchFamily="34" charset="0"/>
              <a:buChar char="•"/>
            </a:pPr>
            <a:r>
              <a:rPr lang="nb-NO" sz="1800" dirty="0"/>
              <a:t>Trykk på «Evaluere studieprogram»</a:t>
            </a:r>
          </a:p>
          <a:p>
            <a:pPr marL="342900" indent="-342900">
              <a:buFont typeface="Arial" panose="020B0604020202020204" pitchFamily="34" charset="0"/>
              <a:buChar char="•"/>
            </a:pPr>
            <a:r>
              <a:rPr lang="nb-NO" sz="1800" dirty="0">
                <a:cs typeface="Arial"/>
              </a:rPr>
              <a:t>Trykk på studieprogrammet du ønsker å evaluere</a:t>
            </a:r>
          </a:p>
          <a:p>
            <a:pPr marL="342900" indent="-342900">
              <a:buFont typeface="Arial" panose="020B0604020202020204" pitchFamily="34" charset="0"/>
              <a:buChar char="•"/>
            </a:pPr>
            <a:r>
              <a:rPr lang="nb-NO" sz="1800" dirty="0">
                <a:cs typeface="Arial"/>
              </a:rPr>
              <a:t>Du blir sendt til studieprogrammet i Teams</a:t>
            </a:r>
          </a:p>
        </p:txBody>
      </p:sp>
    </p:spTree>
    <p:extLst>
      <p:ext uri="{BB962C8B-B14F-4D97-AF65-F5344CB8AC3E}">
        <p14:creationId xmlns:p14="http://schemas.microsoft.com/office/powerpoint/2010/main" val="40562960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A4FE5CF-BBAB-4857-A49B-6C5CB99DAB0D}"/>
              </a:ext>
            </a:extLst>
          </p:cNvPr>
          <p:cNvSpPr>
            <a:spLocks noGrp="1"/>
          </p:cNvSpPr>
          <p:nvPr>
            <p:ph type="title"/>
          </p:nvPr>
        </p:nvSpPr>
        <p:spPr>
          <a:xfrm>
            <a:off x="301385" y="298339"/>
            <a:ext cx="8418747" cy="586957"/>
          </a:xfrm>
        </p:spPr>
        <p:txBody>
          <a:bodyPr/>
          <a:lstStyle/>
          <a:p>
            <a:r>
              <a:rPr lang="nn-NO" sz="3200" dirty="0"/>
              <a:t>Legge til emne i emnegruppe</a:t>
            </a:r>
          </a:p>
        </p:txBody>
      </p:sp>
      <p:pic>
        <p:nvPicPr>
          <p:cNvPr id="5" name="Plassholder for innhold 4">
            <a:extLst>
              <a:ext uri="{FF2B5EF4-FFF2-40B4-BE49-F238E27FC236}">
                <a16:creationId xmlns:a16="http://schemas.microsoft.com/office/drawing/2014/main" id="{5AE1BFF6-32A4-499D-9C29-8FEBC5BB8A14}"/>
              </a:ext>
            </a:extLst>
          </p:cNvPr>
          <p:cNvPicPr>
            <a:picLocks noGrp="1" noChangeAspect="1"/>
          </p:cNvPicPr>
          <p:nvPr>
            <p:ph idx="1"/>
          </p:nvPr>
        </p:nvPicPr>
        <p:blipFill rotWithShape="1">
          <a:blip r:embed="rId3"/>
          <a:srcRect r="76290" b="62813"/>
          <a:stretch/>
        </p:blipFill>
        <p:spPr>
          <a:xfrm>
            <a:off x="5067818" y="1279516"/>
            <a:ext cx="1883236" cy="761456"/>
          </a:xfrm>
        </p:spPr>
      </p:pic>
      <p:pic>
        <p:nvPicPr>
          <p:cNvPr id="7" name="Bilde 6" descr="Et bilde som inneholder tekst&#10;&#10;Automatisk generert beskrivelse">
            <a:extLst>
              <a:ext uri="{FF2B5EF4-FFF2-40B4-BE49-F238E27FC236}">
                <a16:creationId xmlns:a16="http://schemas.microsoft.com/office/drawing/2014/main" id="{AD2C8BB6-46B9-42AF-B68C-B80D0A1D61BD}"/>
              </a:ext>
            </a:extLst>
          </p:cNvPr>
          <p:cNvPicPr>
            <a:picLocks noChangeAspect="1"/>
          </p:cNvPicPr>
          <p:nvPr/>
        </p:nvPicPr>
        <p:blipFill>
          <a:blip r:embed="rId4"/>
          <a:stretch>
            <a:fillRect/>
          </a:stretch>
        </p:blipFill>
        <p:spPr>
          <a:xfrm>
            <a:off x="3176256" y="2143879"/>
            <a:ext cx="5666360" cy="2276006"/>
          </a:xfrm>
          <a:prstGeom prst="rect">
            <a:avLst/>
          </a:prstGeom>
        </p:spPr>
      </p:pic>
      <p:sp>
        <p:nvSpPr>
          <p:cNvPr id="10" name="TekstSylinder 9">
            <a:extLst>
              <a:ext uri="{FF2B5EF4-FFF2-40B4-BE49-F238E27FC236}">
                <a16:creationId xmlns:a16="http://schemas.microsoft.com/office/drawing/2014/main" id="{08872E99-D89A-4985-8565-EAAE3EFD25B1}"/>
              </a:ext>
            </a:extLst>
          </p:cNvPr>
          <p:cNvSpPr txBox="1"/>
          <p:nvPr/>
        </p:nvSpPr>
        <p:spPr>
          <a:xfrm>
            <a:off x="301384" y="1279516"/>
            <a:ext cx="2874872" cy="2585323"/>
          </a:xfrm>
          <a:prstGeom prst="rect">
            <a:avLst/>
          </a:prstGeom>
          <a:noFill/>
        </p:spPr>
        <p:txBody>
          <a:bodyPr wrap="square" rtlCol="0">
            <a:spAutoFit/>
          </a:bodyPr>
          <a:lstStyle/>
          <a:p>
            <a:pPr marL="285750" indent="-285750">
              <a:buFont typeface="Arial" panose="020B0604020202020204" pitchFamily="34" charset="0"/>
              <a:buChar char="•"/>
            </a:pPr>
            <a:r>
              <a:rPr lang="nb-NO" dirty="0"/>
              <a:t>Klikk på «Ny»</a:t>
            </a:r>
          </a:p>
          <a:p>
            <a:pPr marL="285750" indent="-285750">
              <a:buFont typeface="Arial" panose="020B0604020202020204" pitchFamily="34" charset="0"/>
              <a:buChar char="•"/>
            </a:pPr>
            <a:r>
              <a:rPr lang="nb-NO" dirty="0"/>
              <a:t>Du kan søke etter eksisterende emner å legge til (1)</a:t>
            </a:r>
          </a:p>
          <a:p>
            <a:pPr marL="285750" indent="-285750">
              <a:buFont typeface="Arial" panose="020B0604020202020204" pitchFamily="34" charset="0"/>
              <a:buChar char="•"/>
            </a:pPr>
            <a:r>
              <a:rPr lang="nb-NO" dirty="0"/>
              <a:t>Velg om emnet du leter etter går høst eller vår (2)</a:t>
            </a:r>
          </a:p>
          <a:p>
            <a:pPr marL="285750" indent="-285750">
              <a:buFont typeface="Arial" panose="020B0604020202020204" pitchFamily="34" charset="0"/>
              <a:buChar char="•"/>
            </a:pPr>
            <a:r>
              <a:rPr lang="nb-NO" dirty="0"/>
              <a:t>Eller «Opprett et midlertidig emne» (3)</a:t>
            </a:r>
          </a:p>
        </p:txBody>
      </p:sp>
    </p:spTree>
    <p:extLst>
      <p:ext uri="{BB962C8B-B14F-4D97-AF65-F5344CB8AC3E}">
        <p14:creationId xmlns:p14="http://schemas.microsoft.com/office/powerpoint/2010/main" val="2678235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EA394-3A05-4327-A5B9-3D97BE4F3733}"/>
              </a:ext>
            </a:extLst>
          </p:cNvPr>
          <p:cNvSpPr>
            <a:spLocks noGrp="1"/>
          </p:cNvSpPr>
          <p:nvPr>
            <p:ph type="title"/>
          </p:nvPr>
        </p:nvSpPr>
        <p:spPr>
          <a:xfrm>
            <a:off x="301385" y="298339"/>
            <a:ext cx="8418747" cy="586957"/>
          </a:xfrm>
        </p:spPr>
        <p:txBody>
          <a:bodyPr/>
          <a:lstStyle/>
          <a:p>
            <a:r>
              <a:rPr lang="nb-NO" sz="3200" dirty="0"/>
              <a:t>Legge til eksisterende emne</a:t>
            </a:r>
            <a:endParaRPr lang="en-US" sz="3200" dirty="0"/>
          </a:p>
        </p:txBody>
      </p:sp>
      <p:sp>
        <p:nvSpPr>
          <p:cNvPr id="4" name="TextBox 3">
            <a:extLst>
              <a:ext uri="{FF2B5EF4-FFF2-40B4-BE49-F238E27FC236}">
                <a16:creationId xmlns:a16="http://schemas.microsoft.com/office/drawing/2014/main" id="{09F58EF0-E645-4D74-9ADC-7BDA59595283}"/>
              </a:ext>
            </a:extLst>
          </p:cNvPr>
          <p:cNvSpPr txBox="1"/>
          <p:nvPr/>
        </p:nvSpPr>
        <p:spPr>
          <a:xfrm>
            <a:off x="251379" y="1363507"/>
            <a:ext cx="3365032"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nb-NO" sz="1600" dirty="0"/>
              <a:t>Dersom det trengs kan du redigere antallet studiepoeng (1) og emnetype (2),</a:t>
            </a:r>
          </a:p>
          <a:p>
            <a:pPr marL="342900" indent="-342900">
              <a:buFont typeface="Arial" panose="020B0604020202020204" pitchFamily="34" charset="0"/>
              <a:buChar char="•"/>
            </a:pPr>
            <a:r>
              <a:rPr lang="nb-NO" sz="1600" dirty="0"/>
              <a:t>Legg eventuelt inn en kommentar til endring (3) og lagre (4)</a:t>
            </a:r>
            <a:endParaRPr lang="nb-NO" sz="1600" dirty="0">
              <a:cs typeface="Arial"/>
            </a:endParaRPr>
          </a:p>
          <a:p>
            <a:pPr marL="342900" indent="-342900">
              <a:buFont typeface="Arial" panose="020B0604020202020204" pitchFamily="34" charset="0"/>
              <a:buChar char="•"/>
            </a:pPr>
            <a:r>
              <a:rPr lang="nb-NO" sz="1600" dirty="0">
                <a:cs typeface="Arial"/>
              </a:rPr>
              <a:t>Nye emner i emnegruppen blir fargekodet grønn</a:t>
            </a:r>
          </a:p>
        </p:txBody>
      </p:sp>
      <p:pic>
        <p:nvPicPr>
          <p:cNvPr id="5" name="Bilde 4" descr="Et bilde som inneholder tekst&#10;&#10;Automatisk generert beskrivelse">
            <a:extLst>
              <a:ext uri="{FF2B5EF4-FFF2-40B4-BE49-F238E27FC236}">
                <a16:creationId xmlns:a16="http://schemas.microsoft.com/office/drawing/2014/main" id="{FA96C33E-B6B7-4BCD-9FD0-33C9E33069B4}"/>
              </a:ext>
            </a:extLst>
          </p:cNvPr>
          <p:cNvPicPr>
            <a:picLocks noChangeAspect="1"/>
          </p:cNvPicPr>
          <p:nvPr/>
        </p:nvPicPr>
        <p:blipFill rotWithShape="1">
          <a:blip r:embed="rId3"/>
          <a:srcRect b="23465"/>
          <a:stretch/>
        </p:blipFill>
        <p:spPr>
          <a:xfrm>
            <a:off x="3510553" y="1362305"/>
            <a:ext cx="5209579" cy="2027582"/>
          </a:xfrm>
          <a:prstGeom prst="rect">
            <a:avLst/>
          </a:prstGeom>
        </p:spPr>
      </p:pic>
      <p:pic>
        <p:nvPicPr>
          <p:cNvPr id="8" name="Bilde 7">
            <a:extLst>
              <a:ext uri="{FF2B5EF4-FFF2-40B4-BE49-F238E27FC236}">
                <a16:creationId xmlns:a16="http://schemas.microsoft.com/office/drawing/2014/main" id="{E35A1B4F-E5B5-40BF-8F01-C4A2BAD75D3A}"/>
              </a:ext>
            </a:extLst>
          </p:cNvPr>
          <p:cNvPicPr>
            <a:picLocks noChangeAspect="1"/>
          </p:cNvPicPr>
          <p:nvPr/>
        </p:nvPicPr>
        <p:blipFill rotWithShape="1">
          <a:blip r:embed="rId4"/>
          <a:srcRect l="4832" t="2266" r="8930" b="-1"/>
          <a:stretch/>
        </p:blipFill>
        <p:spPr>
          <a:xfrm>
            <a:off x="424097" y="3657600"/>
            <a:ext cx="8296035" cy="586956"/>
          </a:xfrm>
          <a:prstGeom prst="rect">
            <a:avLst/>
          </a:prstGeom>
        </p:spPr>
      </p:pic>
    </p:spTree>
    <p:extLst>
      <p:ext uri="{BB962C8B-B14F-4D97-AF65-F5344CB8AC3E}">
        <p14:creationId xmlns:p14="http://schemas.microsoft.com/office/powerpoint/2010/main" val="7644013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2D282-C051-4E14-813D-CBCD4119C0CE}"/>
              </a:ext>
            </a:extLst>
          </p:cNvPr>
          <p:cNvSpPr>
            <a:spLocks noGrp="1"/>
          </p:cNvSpPr>
          <p:nvPr>
            <p:ph type="title"/>
          </p:nvPr>
        </p:nvSpPr>
        <p:spPr>
          <a:xfrm>
            <a:off x="301385" y="298339"/>
            <a:ext cx="8418747" cy="586957"/>
          </a:xfrm>
        </p:spPr>
        <p:txBody>
          <a:bodyPr/>
          <a:lstStyle/>
          <a:p>
            <a:r>
              <a:rPr lang="nb-NO" sz="3200" dirty="0"/>
              <a:t>Legge til midlertidig emne (dummy-emne)</a:t>
            </a:r>
          </a:p>
        </p:txBody>
      </p:sp>
      <p:sp>
        <p:nvSpPr>
          <p:cNvPr id="3" name="Content Placeholder 2">
            <a:extLst>
              <a:ext uri="{FF2B5EF4-FFF2-40B4-BE49-F238E27FC236}">
                <a16:creationId xmlns:a16="http://schemas.microsoft.com/office/drawing/2014/main" id="{80149CB1-A23D-4D5F-9B12-784AD35A2331}"/>
              </a:ext>
            </a:extLst>
          </p:cNvPr>
          <p:cNvSpPr>
            <a:spLocks noGrp="1"/>
          </p:cNvSpPr>
          <p:nvPr>
            <p:ph idx="1"/>
          </p:nvPr>
        </p:nvSpPr>
        <p:spPr>
          <a:xfrm>
            <a:off x="132419" y="1164827"/>
            <a:ext cx="4018796" cy="3438703"/>
          </a:xfrm>
        </p:spPr>
        <p:txBody>
          <a:bodyPr/>
          <a:lstStyle/>
          <a:p>
            <a:r>
              <a:rPr lang="nb-NO" sz="1600" dirty="0"/>
              <a:t>Midlertidige emner er plassholdere for emner som skal brukes i studieplanen, men ikke har blitt opprettet i </a:t>
            </a:r>
            <a:r>
              <a:rPr lang="nb-NO" sz="1600" dirty="0" err="1"/>
              <a:t>EpN</a:t>
            </a:r>
            <a:r>
              <a:rPr lang="nb-NO" sz="1600" dirty="0"/>
              <a:t> enda</a:t>
            </a:r>
          </a:p>
          <a:p>
            <a:r>
              <a:rPr lang="nb-NO" sz="1600" dirty="0"/>
              <a:t>Disse kan brukes flere ganger, dvs. du kan søke etter og legge til tidligere opprettede midlertidige emner (1)</a:t>
            </a:r>
          </a:p>
          <a:p>
            <a:r>
              <a:rPr lang="nb-NO" sz="1600" dirty="0"/>
              <a:t>Ellers fyller du inn «Emnenavn» (2), «Studiepoeng» (3), «Emnetype» (4), hvilket semester emnet skal starte (5), og eventuelt en kommentar (6)</a:t>
            </a:r>
          </a:p>
          <a:p>
            <a:r>
              <a:rPr lang="nb-NO" sz="1600" dirty="0"/>
              <a:t>Til slutt klikker du «Lagre» (7)</a:t>
            </a:r>
          </a:p>
        </p:txBody>
      </p:sp>
      <p:pic>
        <p:nvPicPr>
          <p:cNvPr id="6" name="Bilde 5" descr="Et bilde som inneholder tekst&#10;&#10;Automatisk generert beskrivelse">
            <a:extLst>
              <a:ext uri="{FF2B5EF4-FFF2-40B4-BE49-F238E27FC236}">
                <a16:creationId xmlns:a16="http://schemas.microsoft.com/office/drawing/2014/main" id="{C833BFCC-9E20-4649-939F-FAE650F80C81}"/>
              </a:ext>
            </a:extLst>
          </p:cNvPr>
          <p:cNvPicPr>
            <a:picLocks noChangeAspect="1"/>
          </p:cNvPicPr>
          <p:nvPr/>
        </p:nvPicPr>
        <p:blipFill>
          <a:blip r:embed="rId3"/>
          <a:stretch>
            <a:fillRect/>
          </a:stretch>
        </p:blipFill>
        <p:spPr>
          <a:xfrm>
            <a:off x="4054618" y="1164827"/>
            <a:ext cx="4956963" cy="2988408"/>
          </a:xfrm>
          <a:prstGeom prst="rect">
            <a:avLst/>
          </a:prstGeom>
        </p:spPr>
      </p:pic>
    </p:spTree>
    <p:extLst>
      <p:ext uri="{BB962C8B-B14F-4D97-AF65-F5344CB8AC3E}">
        <p14:creationId xmlns:p14="http://schemas.microsoft.com/office/powerpoint/2010/main" val="2170741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0D9FC6D-71D0-4959-B157-806EF1F9DC16}"/>
              </a:ext>
            </a:extLst>
          </p:cNvPr>
          <p:cNvSpPr>
            <a:spLocks noGrp="1"/>
          </p:cNvSpPr>
          <p:nvPr>
            <p:ph type="title"/>
          </p:nvPr>
        </p:nvSpPr>
        <p:spPr>
          <a:xfrm>
            <a:off x="301385" y="298339"/>
            <a:ext cx="8418747" cy="586957"/>
          </a:xfrm>
        </p:spPr>
        <p:txBody>
          <a:bodyPr/>
          <a:lstStyle/>
          <a:p>
            <a:r>
              <a:rPr lang="nb-NO" sz="3200" dirty="0"/>
              <a:t>Redigere emner</a:t>
            </a:r>
          </a:p>
        </p:txBody>
      </p:sp>
      <p:pic>
        <p:nvPicPr>
          <p:cNvPr id="5" name="Plassholder for innhold 4" descr="Et bilde som inneholder bord&#10;&#10;Automatisk generert beskrivelse">
            <a:extLst>
              <a:ext uri="{FF2B5EF4-FFF2-40B4-BE49-F238E27FC236}">
                <a16:creationId xmlns:a16="http://schemas.microsoft.com/office/drawing/2014/main" id="{072C57E3-CF15-45CD-A233-72DC2C7977E7}"/>
              </a:ext>
            </a:extLst>
          </p:cNvPr>
          <p:cNvPicPr>
            <a:picLocks noGrp="1" noChangeAspect="1"/>
          </p:cNvPicPr>
          <p:nvPr>
            <p:ph idx="1"/>
          </p:nvPr>
        </p:nvPicPr>
        <p:blipFill rotWithShape="1">
          <a:blip r:embed="rId3"/>
          <a:srcRect r="2187"/>
          <a:stretch/>
        </p:blipFill>
        <p:spPr>
          <a:xfrm>
            <a:off x="3764363" y="997509"/>
            <a:ext cx="5166804" cy="1423783"/>
          </a:xfrm>
        </p:spPr>
      </p:pic>
      <p:pic>
        <p:nvPicPr>
          <p:cNvPr id="7" name="Bilde 6" descr="Et bilde som inneholder tekst&#10;&#10;Automatisk generert beskrivelse">
            <a:extLst>
              <a:ext uri="{FF2B5EF4-FFF2-40B4-BE49-F238E27FC236}">
                <a16:creationId xmlns:a16="http://schemas.microsoft.com/office/drawing/2014/main" id="{BED3B955-C3BB-4401-BFDD-3FF07CB4BDFD}"/>
              </a:ext>
            </a:extLst>
          </p:cNvPr>
          <p:cNvPicPr>
            <a:picLocks noChangeAspect="1"/>
          </p:cNvPicPr>
          <p:nvPr/>
        </p:nvPicPr>
        <p:blipFill>
          <a:blip r:embed="rId4"/>
          <a:stretch>
            <a:fillRect/>
          </a:stretch>
        </p:blipFill>
        <p:spPr>
          <a:xfrm>
            <a:off x="3764363" y="2421292"/>
            <a:ext cx="5166804" cy="1505046"/>
          </a:xfrm>
          <a:prstGeom prst="rect">
            <a:avLst/>
          </a:prstGeom>
        </p:spPr>
      </p:pic>
      <p:pic>
        <p:nvPicPr>
          <p:cNvPr id="10" name="Bilde 9">
            <a:extLst>
              <a:ext uri="{FF2B5EF4-FFF2-40B4-BE49-F238E27FC236}">
                <a16:creationId xmlns:a16="http://schemas.microsoft.com/office/drawing/2014/main" id="{9EDEEF56-5875-483A-8735-D52010E6C96B}"/>
              </a:ext>
            </a:extLst>
          </p:cNvPr>
          <p:cNvPicPr>
            <a:picLocks noChangeAspect="1"/>
          </p:cNvPicPr>
          <p:nvPr/>
        </p:nvPicPr>
        <p:blipFill>
          <a:blip r:embed="rId5"/>
          <a:stretch>
            <a:fillRect/>
          </a:stretch>
        </p:blipFill>
        <p:spPr>
          <a:xfrm>
            <a:off x="2777723" y="4188062"/>
            <a:ext cx="6153444" cy="424135"/>
          </a:xfrm>
          <a:prstGeom prst="rect">
            <a:avLst/>
          </a:prstGeom>
        </p:spPr>
      </p:pic>
      <p:sp>
        <p:nvSpPr>
          <p:cNvPr id="12" name="TekstSylinder 11">
            <a:extLst>
              <a:ext uri="{FF2B5EF4-FFF2-40B4-BE49-F238E27FC236}">
                <a16:creationId xmlns:a16="http://schemas.microsoft.com/office/drawing/2014/main" id="{81D30708-3208-4315-8C9B-BB24E0AFB7D1}"/>
              </a:ext>
            </a:extLst>
          </p:cNvPr>
          <p:cNvSpPr txBox="1"/>
          <p:nvPr/>
        </p:nvSpPr>
        <p:spPr>
          <a:xfrm>
            <a:off x="301385" y="997509"/>
            <a:ext cx="3545401" cy="3416320"/>
          </a:xfrm>
          <a:prstGeom prst="rect">
            <a:avLst/>
          </a:prstGeom>
          <a:noFill/>
        </p:spPr>
        <p:txBody>
          <a:bodyPr wrap="square" rtlCol="0">
            <a:spAutoFit/>
          </a:bodyPr>
          <a:lstStyle/>
          <a:p>
            <a:pPr marL="285750" indent="-285750">
              <a:buFont typeface="Arial" panose="020B0604020202020204" pitchFamily="34" charset="0"/>
              <a:buChar char="•"/>
            </a:pPr>
            <a:r>
              <a:rPr lang="nb-NO" dirty="0"/>
              <a:t>Velg emnet du vil redigere (1) og klikk «Rediger» (2)</a:t>
            </a:r>
          </a:p>
          <a:p>
            <a:pPr marL="285750" indent="-285750">
              <a:buFont typeface="Arial" panose="020B0604020202020204" pitchFamily="34" charset="0"/>
              <a:buChar char="•"/>
            </a:pPr>
            <a:r>
              <a:rPr lang="nb-NO" dirty="0"/>
              <a:t>Det eneste du kan endre i KASPER er «Emnetype» (3)</a:t>
            </a:r>
          </a:p>
          <a:p>
            <a:pPr marL="285750" indent="-285750">
              <a:buFont typeface="Arial" panose="020B0604020202020204" pitchFamily="34" charset="0"/>
              <a:buChar char="•"/>
            </a:pPr>
            <a:r>
              <a:rPr lang="nb-NO" dirty="0"/>
              <a:t>Legg inn kommentar (4) og klikk «Lagre» (5) </a:t>
            </a:r>
          </a:p>
          <a:p>
            <a:pPr marL="285750" indent="-285750">
              <a:buFont typeface="Arial" panose="020B0604020202020204" pitchFamily="34" charset="0"/>
              <a:buChar char="•"/>
            </a:pPr>
            <a:r>
              <a:rPr lang="nb-NO" dirty="0"/>
              <a:t>Redigerte emner fargekodes gult, og inkluderer hvilke endringer som har blitt gjort </a:t>
            </a:r>
          </a:p>
          <a:p>
            <a:pPr marL="285750" indent="-285750">
              <a:buFont typeface="Arial" panose="020B0604020202020204" pitchFamily="34" charset="0"/>
              <a:buChar char="•"/>
            </a:pPr>
            <a:r>
              <a:rPr lang="nb-NO" dirty="0"/>
              <a:t>For å endre andre ting må et nytt emne opprettes</a:t>
            </a:r>
          </a:p>
          <a:p>
            <a:pPr marL="285750" indent="-285750">
              <a:buFont typeface="Arial" panose="020B0604020202020204" pitchFamily="34" charset="0"/>
              <a:buChar char="•"/>
            </a:pPr>
            <a:endParaRPr lang="nb-NO" dirty="0"/>
          </a:p>
        </p:txBody>
      </p:sp>
    </p:spTree>
    <p:extLst>
      <p:ext uri="{BB962C8B-B14F-4D97-AF65-F5344CB8AC3E}">
        <p14:creationId xmlns:p14="http://schemas.microsoft.com/office/powerpoint/2010/main" val="16552786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BED5E51-7975-4B77-AB7C-D137094A99E7}"/>
              </a:ext>
            </a:extLst>
          </p:cNvPr>
          <p:cNvSpPr>
            <a:spLocks noGrp="1"/>
          </p:cNvSpPr>
          <p:nvPr>
            <p:ph type="title"/>
          </p:nvPr>
        </p:nvSpPr>
        <p:spPr>
          <a:xfrm>
            <a:off x="301385" y="298339"/>
            <a:ext cx="8418747" cy="586957"/>
          </a:xfrm>
        </p:spPr>
        <p:txBody>
          <a:bodyPr/>
          <a:lstStyle/>
          <a:p>
            <a:r>
              <a:rPr lang="nn-NO" sz="3200" dirty="0"/>
              <a:t>Slette emne</a:t>
            </a:r>
          </a:p>
        </p:txBody>
      </p:sp>
      <p:sp>
        <p:nvSpPr>
          <p:cNvPr id="3" name="Plassholder for innhold 2">
            <a:extLst>
              <a:ext uri="{FF2B5EF4-FFF2-40B4-BE49-F238E27FC236}">
                <a16:creationId xmlns:a16="http://schemas.microsoft.com/office/drawing/2014/main" id="{42A08C3E-F136-486F-B7B3-5000D0382645}"/>
              </a:ext>
            </a:extLst>
          </p:cNvPr>
          <p:cNvSpPr>
            <a:spLocks noGrp="1"/>
          </p:cNvSpPr>
          <p:nvPr>
            <p:ph idx="1"/>
          </p:nvPr>
        </p:nvSpPr>
        <p:spPr>
          <a:xfrm>
            <a:off x="301385" y="885296"/>
            <a:ext cx="3931656" cy="3656327"/>
          </a:xfrm>
        </p:spPr>
        <p:txBody>
          <a:bodyPr/>
          <a:lstStyle/>
          <a:p>
            <a:pPr algn="l">
              <a:buFont typeface="Arial" panose="020B0604020202020204" pitchFamily="34" charset="0"/>
              <a:buChar char="•"/>
            </a:pPr>
            <a:r>
              <a:rPr lang="nb-NO" sz="1800" b="0" i="0" dirty="0">
                <a:solidFill>
                  <a:srgbClr val="272833"/>
                </a:solidFill>
                <a:effectLst/>
                <a:latin typeface="+mn-lt"/>
              </a:rPr>
              <a:t>Velg emnet du ønsker å slette (1) og klikk «Slett» (2).</a:t>
            </a:r>
          </a:p>
          <a:p>
            <a:pPr algn="l">
              <a:buFont typeface="Arial" panose="020B0604020202020204" pitchFamily="34" charset="0"/>
              <a:buChar char="•"/>
            </a:pPr>
            <a:r>
              <a:rPr lang="nb-NO" sz="1800" b="0" i="0" dirty="0">
                <a:solidFill>
                  <a:srgbClr val="272833"/>
                </a:solidFill>
                <a:effectLst/>
                <a:latin typeface="+mn-lt"/>
              </a:rPr>
              <a:t>I dialogboksen som dukker opp skriver du en kort kommentar som forklarer slettingen. Klikk «Lagre» (3) når du er ferdig.</a:t>
            </a:r>
          </a:p>
          <a:p>
            <a:pPr algn="l">
              <a:buFont typeface="Arial" panose="020B0604020202020204" pitchFamily="34" charset="0"/>
              <a:buChar char="•"/>
            </a:pPr>
            <a:r>
              <a:rPr lang="nb-NO" sz="1800" dirty="0">
                <a:solidFill>
                  <a:srgbClr val="272833"/>
                </a:solidFill>
                <a:latin typeface="+mn-lt"/>
              </a:rPr>
              <a:t>Slettede emner blir fargekodet rød og får teksten gjennomstrøket</a:t>
            </a:r>
          </a:p>
          <a:p>
            <a:pPr algn="l">
              <a:buFont typeface="Arial" panose="020B0604020202020204" pitchFamily="34" charset="0"/>
              <a:buChar char="•"/>
            </a:pPr>
            <a:r>
              <a:rPr lang="nb-NO" sz="1800" b="0" i="0" dirty="0">
                <a:solidFill>
                  <a:srgbClr val="272833"/>
                </a:solidFill>
                <a:effectLst/>
                <a:latin typeface="+mn-lt"/>
              </a:rPr>
              <a:t>Du kan angre slettingen av emner, så lenge de ikke ble opprettet i inneværende revisjon</a:t>
            </a:r>
          </a:p>
          <a:p>
            <a:endParaRPr lang="nn-NO" sz="1800" dirty="0">
              <a:latin typeface="+mn-lt"/>
            </a:endParaRPr>
          </a:p>
        </p:txBody>
      </p:sp>
      <p:pic>
        <p:nvPicPr>
          <p:cNvPr id="5" name="Bilde 4" descr="Et bilde som inneholder tekst&#10;&#10;Automatisk generert beskrivelse">
            <a:extLst>
              <a:ext uri="{FF2B5EF4-FFF2-40B4-BE49-F238E27FC236}">
                <a16:creationId xmlns:a16="http://schemas.microsoft.com/office/drawing/2014/main" id="{991C1B94-4BBC-481A-A40E-EEC521497A93}"/>
              </a:ext>
            </a:extLst>
          </p:cNvPr>
          <p:cNvPicPr>
            <a:picLocks noChangeAspect="1"/>
          </p:cNvPicPr>
          <p:nvPr/>
        </p:nvPicPr>
        <p:blipFill>
          <a:blip r:embed="rId3"/>
          <a:stretch>
            <a:fillRect/>
          </a:stretch>
        </p:blipFill>
        <p:spPr>
          <a:xfrm>
            <a:off x="4125021" y="1043873"/>
            <a:ext cx="4717592" cy="1783027"/>
          </a:xfrm>
          <a:prstGeom prst="rect">
            <a:avLst/>
          </a:prstGeom>
        </p:spPr>
      </p:pic>
      <p:pic>
        <p:nvPicPr>
          <p:cNvPr id="9" name="Bilde 8">
            <a:extLst>
              <a:ext uri="{FF2B5EF4-FFF2-40B4-BE49-F238E27FC236}">
                <a16:creationId xmlns:a16="http://schemas.microsoft.com/office/drawing/2014/main" id="{EF341F1E-439D-4EEB-80B4-98273518138F}"/>
              </a:ext>
            </a:extLst>
          </p:cNvPr>
          <p:cNvPicPr>
            <a:picLocks noChangeAspect="1"/>
          </p:cNvPicPr>
          <p:nvPr/>
        </p:nvPicPr>
        <p:blipFill>
          <a:blip r:embed="rId4"/>
          <a:stretch>
            <a:fillRect/>
          </a:stretch>
        </p:blipFill>
        <p:spPr>
          <a:xfrm>
            <a:off x="4125020" y="3315843"/>
            <a:ext cx="4717593" cy="1035440"/>
          </a:xfrm>
          <a:prstGeom prst="rect">
            <a:avLst/>
          </a:prstGeom>
        </p:spPr>
      </p:pic>
    </p:spTree>
    <p:extLst>
      <p:ext uri="{BB962C8B-B14F-4D97-AF65-F5344CB8AC3E}">
        <p14:creationId xmlns:p14="http://schemas.microsoft.com/office/powerpoint/2010/main" val="7316629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4B83C-E4B4-49F9-9CF3-B53AA1563FFB}"/>
              </a:ext>
            </a:extLst>
          </p:cNvPr>
          <p:cNvSpPr>
            <a:spLocks noGrp="1"/>
          </p:cNvSpPr>
          <p:nvPr>
            <p:ph type="title"/>
          </p:nvPr>
        </p:nvSpPr>
        <p:spPr>
          <a:xfrm>
            <a:off x="301385" y="298339"/>
            <a:ext cx="8418747" cy="586957"/>
          </a:xfrm>
        </p:spPr>
        <p:txBody>
          <a:bodyPr/>
          <a:lstStyle/>
          <a:p>
            <a:r>
              <a:rPr lang="nb-NO" sz="3200" dirty="0"/>
              <a:t>Kopiere endringer mellom emnegrupper</a:t>
            </a:r>
          </a:p>
        </p:txBody>
      </p:sp>
      <p:sp>
        <p:nvSpPr>
          <p:cNvPr id="3" name="Content Placeholder 2">
            <a:extLst>
              <a:ext uri="{FF2B5EF4-FFF2-40B4-BE49-F238E27FC236}">
                <a16:creationId xmlns:a16="http://schemas.microsoft.com/office/drawing/2014/main" id="{57152BDF-4B89-4E0E-995D-B9A123D1ECC7}"/>
              </a:ext>
            </a:extLst>
          </p:cNvPr>
          <p:cNvSpPr>
            <a:spLocks noGrp="1"/>
          </p:cNvSpPr>
          <p:nvPr>
            <p:ph idx="1"/>
          </p:nvPr>
        </p:nvSpPr>
        <p:spPr>
          <a:xfrm>
            <a:off x="253446" y="1108264"/>
            <a:ext cx="8228402" cy="1046302"/>
          </a:xfrm>
        </p:spPr>
        <p:txBody>
          <a:bodyPr/>
          <a:lstStyle/>
          <a:p>
            <a:r>
              <a:rPr lang="nb-NO" sz="2000" b="0" i="0" dirty="0">
                <a:solidFill>
                  <a:srgbClr val="333333"/>
                </a:solidFill>
                <a:effectLst/>
                <a:latin typeface="+mn-lt"/>
              </a:rPr>
              <a:t>Du kan kopiere endringer mellom tilsvarende emnegrupper i ulike veivalg/studieretninger</a:t>
            </a:r>
          </a:p>
          <a:p>
            <a:r>
              <a:rPr lang="nb-NO" sz="2000" dirty="0">
                <a:solidFill>
                  <a:srgbClr val="333333"/>
                </a:solidFill>
                <a:latin typeface="+mn-lt"/>
              </a:rPr>
              <a:t>Trykk på ikonet «Kopier endringer»</a:t>
            </a:r>
            <a:endParaRPr lang="nb-NO" sz="2000" b="0" i="0" dirty="0">
              <a:solidFill>
                <a:srgbClr val="333333"/>
              </a:solidFill>
              <a:effectLst/>
              <a:latin typeface="+mn-lt"/>
            </a:endParaRPr>
          </a:p>
          <a:p>
            <a:endParaRPr lang="nb-NO" sz="2000" b="0" i="0" dirty="0">
              <a:solidFill>
                <a:srgbClr val="333333"/>
              </a:solidFill>
              <a:effectLst/>
              <a:latin typeface="+mn-lt"/>
            </a:endParaRPr>
          </a:p>
        </p:txBody>
      </p:sp>
      <p:pic>
        <p:nvPicPr>
          <p:cNvPr id="9" name="Bilde 8" descr="Et bilde som inneholder tekst&#10;&#10;Automatisk generert beskrivelse">
            <a:extLst>
              <a:ext uri="{FF2B5EF4-FFF2-40B4-BE49-F238E27FC236}">
                <a16:creationId xmlns:a16="http://schemas.microsoft.com/office/drawing/2014/main" id="{08E769D9-145E-4AF2-AE2C-9CD5CE8AB3AD}"/>
              </a:ext>
            </a:extLst>
          </p:cNvPr>
          <p:cNvPicPr>
            <a:picLocks noChangeAspect="1"/>
          </p:cNvPicPr>
          <p:nvPr/>
        </p:nvPicPr>
        <p:blipFill rotWithShape="1">
          <a:blip r:embed="rId3"/>
          <a:srcRect t="16955"/>
          <a:stretch/>
        </p:blipFill>
        <p:spPr>
          <a:xfrm>
            <a:off x="985009" y="2317588"/>
            <a:ext cx="6617390" cy="788400"/>
          </a:xfrm>
          <a:prstGeom prst="rect">
            <a:avLst/>
          </a:prstGeom>
        </p:spPr>
      </p:pic>
      <p:pic>
        <p:nvPicPr>
          <p:cNvPr id="12" name="Bilde 11" descr="Et bilde som inneholder tekst&#10;&#10;Automatisk generert beskrivelse">
            <a:extLst>
              <a:ext uri="{FF2B5EF4-FFF2-40B4-BE49-F238E27FC236}">
                <a16:creationId xmlns:a16="http://schemas.microsoft.com/office/drawing/2014/main" id="{E8455F71-F4F9-4F65-9EC8-59D5F513F516}"/>
              </a:ext>
            </a:extLst>
          </p:cNvPr>
          <p:cNvPicPr>
            <a:picLocks noChangeAspect="1"/>
          </p:cNvPicPr>
          <p:nvPr/>
        </p:nvPicPr>
        <p:blipFill rotWithShape="1">
          <a:blip r:embed="rId4"/>
          <a:srcRect t="17552"/>
          <a:stretch/>
        </p:blipFill>
        <p:spPr>
          <a:xfrm>
            <a:off x="985009" y="3961014"/>
            <a:ext cx="6617390" cy="788400"/>
          </a:xfrm>
          <a:prstGeom prst="rect">
            <a:avLst/>
          </a:prstGeom>
        </p:spPr>
      </p:pic>
      <p:sp>
        <p:nvSpPr>
          <p:cNvPr id="13" name="TekstSylinder 12">
            <a:extLst>
              <a:ext uri="{FF2B5EF4-FFF2-40B4-BE49-F238E27FC236}">
                <a16:creationId xmlns:a16="http://schemas.microsoft.com/office/drawing/2014/main" id="{63B52A99-900B-420D-A6E4-50E3235C4C75}"/>
              </a:ext>
            </a:extLst>
          </p:cNvPr>
          <p:cNvSpPr txBox="1"/>
          <p:nvPr/>
        </p:nvSpPr>
        <p:spPr>
          <a:xfrm>
            <a:off x="253446" y="3222973"/>
            <a:ext cx="8228402" cy="707886"/>
          </a:xfrm>
          <a:prstGeom prst="rect">
            <a:avLst/>
          </a:prstGeom>
          <a:noFill/>
        </p:spPr>
        <p:txBody>
          <a:bodyPr wrap="square" rtlCol="0">
            <a:spAutoFit/>
          </a:bodyPr>
          <a:lstStyle/>
          <a:p>
            <a:pPr marL="285750" indent="-285750">
              <a:buFont typeface="Arial" panose="020B0604020202020204" pitchFamily="34" charset="0"/>
              <a:buChar char="•"/>
            </a:pPr>
            <a:r>
              <a:rPr lang="nb-NO" sz="2000" dirty="0"/>
              <a:t>Finn frem til emnegruppen du vil lime inn endringene i, og klikk på ikonet «Lim inn endringer»</a:t>
            </a:r>
          </a:p>
        </p:txBody>
      </p:sp>
    </p:spTree>
    <p:extLst>
      <p:ext uri="{BB962C8B-B14F-4D97-AF65-F5344CB8AC3E}">
        <p14:creationId xmlns:p14="http://schemas.microsoft.com/office/powerpoint/2010/main" val="12551677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4C4F9E6-09D9-41E4-BCAF-FA46F7C1D981}"/>
              </a:ext>
            </a:extLst>
          </p:cNvPr>
          <p:cNvSpPr>
            <a:spLocks noGrp="1"/>
          </p:cNvSpPr>
          <p:nvPr>
            <p:ph idx="1"/>
          </p:nvPr>
        </p:nvSpPr>
        <p:spPr>
          <a:xfrm>
            <a:off x="301385" y="1010266"/>
            <a:ext cx="5255960" cy="3451375"/>
          </a:xfrm>
        </p:spPr>
        <p:txBody>
          <a:bodyPr vert="horz" lIns="90000" tIns="46800" rIns="90000" bIns="46800" rtlCol="0" anchor="t">
            <a:noAutofit/>
          </a:bodyPr>
          <a:lstStyle/>
          <a:p>
            <a:r>
              <a:rPr lang="nb-NO" sz="2000" dirty="0"/>
              <a:t>Vi har en samlingside for wikier om KASPER:</a:t>
            </a:r>
          </a:p>
          <a:p>
            <a:pPr lvl="1"/>
            <a:r>
              <a:rPr lang="nb-NO" dirty="0">
                <a:hlinkClick r:id="rId3"/>
              </a:rPr>
              <a:t>KASPER - Studieplanverktøyet </a:t>
            </a:r>
            <a:endParaRPr lang="nb-NO" dirty="0"/>
          </a:p>
          <a:p>
            <a:r>
              <a:rPr lang="nb-NO" sz="2000" dirty="0"/>
              <a:t>Snakk med din institutt-/fakultetskontakt. Din nærmeste</a:t>
            </a:r>
            <a:r>
              <a:rPr lang="nn-NO" sz="2000" dirty="0"/>
              <a:t> kontakt finner du i wikien:</a:t>
            </a:r>
          </a:p>
          <a:p>
            <a:pPr lvl="1"/>
            <a:r>
              <a:rPr lang="nn-NO" dirty="0">
                <a:hlinkClick r:id="rId4"/>
              </a:rPr>
              <a:t>KASPER </a:t>
            </a:r>
            <a:r>
              <a:rPr lang="nn-NO" dirty="0">
                <a:hlinkClick r:id="rId5"/>
              </a:rPr>
              <a:t>–</a:t>
            </a:r>
            <a:r>
              <a:rPr lang="nn-NO" dirty="0">
                <a:hlinkClick r:id="rId4"/>
              </a:rPr>
              <a:t> </a:t>
            </a:r>
            <a:r>
              <a:rPr lang="nn-NO" dirty="0" err="1">
                <a:hlinkClick r:id="rId4"/>
              </a:rPr>
              <a:t>Kontaktpersoner</a:t>
            </a:r>
            <a:endParaRPr lang="nn-NO" dirty="0"/>
          </a:p>
          <a:p>
            <a:r>
              <a:rPr lang="nb-NO" sz="2000" dirty="0"/>
              <a:t>For større problemer/rapportering av feil</a:t>
            </a:r>
            <a:endParaRPr lang="nb-NO" sz="2000" dirty="0">
              <a:hlinkClick r:id="rId5"/>
            </a:endParaRPr>
          </a:p>
          <a:p>
            <a:pPr lvl="1"/>
            <a:r>
              <a:rPr lang="nb-NO" dirty="0">
                <a:hlinkClick r:id="rId5"/>
              </a:rPr>
              <a:t>NTNU Hjelp: KASPER-brukerstøtte</a:t>
            </a:r>
            <a:endParaRPr lang="nb-NO" dirty="0"/>
          </a:p>
        </p:txBody>
      </p:sp>
      <p:sp>
        <p:nvSpPr>
          <p:cNvPr id="7" name="Title 6">
            <a:extLst>
              <a:ext uri="{FF2B5EF4-FFF2-40B4-BE49-F238E27FC236}">
                <a16:creationId xmlns:a16="http://schemas.microsoft.com/office/drawing/2014/main" id="{6964D123-A214-4B3C-8996-8F4CEAE94226}"/>
              </a:ext>
            </a:extLst>
          </p:cNvPr>
          <p:cNvSpPr>
            <a:spLocks noGrp="1"/>
          </p:cNvSpPr>
          <p:nvPr>
            <p:ph type="title"/>
          </p:nvPr>
        </p:nvSpPr>
        <p:spPr>
          <a:xfrm>
            <a:off x="301385" y="298339"/>
            <a:ext cx="8418747" cy="586957"/>
          </a:xfrm>
        </p:spPr>
        <p:txBody>
          <a:bodyPr/>
          <a:lstStyle/>
          <a:p>
            <a:r>
              <a:rPr lang="nb-NO" sz="3200"/>
              <a:t>Hvordan kan du få hjelp?</a:t>
            </a:r>
            <a:endParaRPr lang="en-US" sz="3200"/>
          </a:p>
        </p:txBody>
      </p:sp>
      <p:pic>
        <p:nvPicPr>
          <p:cNvPr id="4" name="Picture 3" descr="Viser skjermbilde av wiki siden KASPER - Studieplanverktøyet">
            <a:extLst>
              <a:ext uri="{FF2B5EF4-FFF2-40B4-BE49-F238E27FC236}">
                <a16:creationId xmlns:a16="http://schemas.microsoft.com/office/drawing/2014/main" id="{D7F35260-C85F-4F98-B9D4-CD6AF2662A7C}"/>
              </a:ext>
            </a:extLst>
          </p:cNvPr>
          <p:cNvPicPr>
            <a:picLocks noChangeAspect="1"/>
          </p:cNvPicPr>
          <p:nvPr/>
        </p:nvPicPr>
        <p:blipFill>
          <a:blip r:embed="rId6"/>
          <a:stretch>
            <a:fillRect/>
          </a:stretch>
        </p:blipFill>
        <p:spPr>
          <a:xfrm>
            <a:off x="5770180" y="298339"/>
            <a:ext cx="2859601" cy="4388498"/>
          </a:xfrm>
          <a:prstGeom prst="rect">
            <a:avLst/>
          </a:prstGeom>
        </p:spPr>
      </p:pic>
    </p:spTree>
    <p:extLst>
      <p:ext uri="{BB962C8B-B14F-4D97-AF65-F5344CB8AC3E}">
        <p14:creationId xmlns:p14="http://schemas.microsoft.com/office/powerpoint/2010/main" val="3443020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4B6F7FE-1C5B-314E-9EB6-C3D6F936303D}"/>
              </a:ext>
            </a:extLst>
          </p:cNvPr>
          <p:cNvSpPr>
            <a:spLocks noGrp="1"/>
          </p:cNvSpPr>
          <p:nvPr>
            <p:ph type="title"/>
          </p:nvPr>
        </p:nvSpPr>
        <p:spPr/>
        <p:txBody>
          <a:bodyPr anchor="t">
            <a:normAutofit/>
          </a:bodyPr>
          <a:lstStyle/>
          <a:p>
            <a:r>
              <a:rPr lang="nb-NO" sz="3200" dirty="0"/>
              <a:t>Evalueringsteamet</a:t>
            </a:r>
          </a:p>
        </p:txBody>
      </p:sp>
      <p:sp>
        <p:nvSpPr>
          <p:cNvPr id="3" name="Plassholder for innhold 2">
            <a:extLst>
              <a:ext uri="{FF2B5EF4-FFF2-40B4-BE49-F238E27FC236}">
                <a16:creationId xmlns:a16="http://schemas.microsoft.com/office/drawing/2014/main" id="{8B10C514-EF45-4E45-AC21-B580BE9D8E1F}"/>
              </a:ext>
            </a:extLst>
          </p:cNvPr>
          <p:cNvSpPr>
            <a:spLocks noGrp="1"/>
          </p:cNvSpPr>
          <p:nvPr>
            <p:ph idx="1"/>
          </p:nvPr>
        </p:nvSpPr>
        <p:spPr>
          <a:xfrm>
            <a:off x="301385" y="1010266"/>
            <a:ext cx="4270615" cy="3613774"/>
          </a:xfrm>
        </p:spPr>
        <p:txBody>
          <a:bodyPr vert="horz" lIns="90000" tIns="46800" rIns="90000" bIns="46800" rtlCol="0" anchor="t">
            <a:normAutofit lnSpcReduction="10000"/>
          </a:bodyPr>
          <a:lstStyle/>
          <a:p>
            <a:pPr>
              <a:lnSpc>
                <a:spcPct val="90000"/>
              </a:lnSpc>
            </a:pPr>
            <a:r>
              <a:rPr lang="nb-NO" sz="1800" dirty="0"/>
              <a:t>Når du legges til vil teamet legge seg nederst i Teams-listen din, med det forkortede navnet til studieprogrammet</a:t>
            </a:r>
          </a:p>
          <a:p>
            <a:pPr>
              <a:lnSpc>
                <a:spcPct val="90000"/>
              </a:lnSpc>
            </a:pPr>
            <a:r>
              <a:rPr lang="nb-NO" sz="1800" dirty="0"/>
              <a:t>Studieprogramleder og programadministrator er «Eiere» av teamet, mens studieprogramrådet er medlemmer</a:t>
            </a:r>
          </a:p>
          <a:p>
            <a:pPr>
              <a:lnSpc>
                <a:spcPct val="90000"/>
              </a:lnSpc>
            </a:pPr>
            <a:r>
              <a:rPr lang="nb-NO" sz="1800" dirty="0"/>
              <a:t>I oppstarten av evalueringsprosessen kan det være nødvendig å revidere medlemslisten</a:t>
            </a:r>
          </a:p>
          <a:p>
            <a:pPr lvl="1">
              <a:lnSpc>
                <a:spcPct val="90000"/>
              </a:lnSpc>
            </a:pPr>
            <a:r>
              <a:rPr lang="nb-NO" sz="1800" dirty="0"/>
              <a:t>Legge til eksterne deltakere, studenter eller andre faglige ressurser</a:t>
            </a:r>
          </a:p>
          <a:p>
            <a:pPr lvl="1">
              <a:lnSpc>
                <a:spcPct val="90000"/>
              </a:lnSpc>
            </a:pPr>
            <a:r>
              <a:rPr lang="nb-NO" sz="1800" dirty="0"/>
              <a:t>Fjerne utgåtte medlemmer</a:t>
            </a:r>
          </a:p>
          <a:p>
            <a:pPr lvl="1">
              <a:lnSpc>
                <a:spcPct val="90000"/>
              </a:lnSpc>
            </a:pPr>
            <a:endParaRPr lang="nb-NO" sz="1800" dirty="0"/>
          </a:p>
        </p:txBody>
      </p:sp>
      <p:pic>
        <p:nvPicPr>
          <p:cNvPr id="5" name="Bilde 4">
            <a:extLst>
              <a:ext uri="{FF2B5EF4-FFF2-40B4-BE49-F238E27FC236}">
                <a16:creationId xmlns:a16="http://schemas.microsoft.com/office/drawing/2014/main" id="{59A6D2F8-FDBB-44CD-B458-6EF6171CF94D}"/>
              </a:ext>
            </a:extLst>
          </p:cNvPr>
          <p:cNvPicPr>
            <a:picLocks noChangeAspect="1"/>
          </p:cNvPicPr>
          <p:nvPr/>
        </p:nvPicPr>
        <p:blipFill>
          <a:blip r:embed="rId3"/>
          <a:stretch>
            <a:fillRect/>
          </a:stretch>
        </p:blipFill>
        <p:spPr>
          <a:xfrm>
            <a:off x="4743632" y="1512145"/>
            <a:ext cx="4217226" cy="2119210"/>
          </a:xfrm>
          <a:prstGeom prst="rect">
            <a:avLst/>
          </a:prstGeom>
        </p:spPr>
      </p:pic>
    </p:spTree>
    <p:extLst>
      <p:ext uri="{BB962C8B-B14F-4D97-AF65-F5344CB8AC3E}">
        <p14:creationId xmlns:p14="http://schemas.microsoft.com/office/powerpoint/2010/main" val="539826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4B6F7FE-1C5B-314E-9EB6-C3D6F936303D}"/>
              </a:ext>
            </a:extLst>
          </p:cNvPr>
          <p:cNvSpPr>
            <a:spLocks noGrp="1"/>
          </p:cNvSpPr>
          <p:nvPr>
            <p:ph type="title"/>
          </p:nvPr>
        </p:nvSpPr>
        <p:spPr>
          <a:xfrm>
            <a:off x="298676" y="228916"/>
            <a:ext cx="8418747" cy="648512"/>
          </a:xfrm>
        </p:spPr>
        <p:txBody>
          <a:bodyPr anchor="b">
            <a:noAutofit/>
          </a:bodyPr>
          <a:lstStyle/>
          <a:p>
            <a:r>
              <a:rPr lang="nb-NO" sz="3200" dirty="0"/>
              <a:t>Oppdatere medlemslisten</a:t>
            </a:r>
          </a:p>
        </p:txBody>
      </p:sp>
      <p:sp>
        <p:nvSpPr>
          <p:cNvPr id="5" name="TextBox 4">
            <a:extLst>
              <a:ext uri="{FF2B5EF4-FFF2-40B4-BE49-F238E27FC236}">
                <a16:creationId xmlns:a16="http://schemas.microsoft.com/office/drawing/2014/main" id="{EB283E37-6A53-4613-88F0-FFA4931657CC}"/>
              </a:ext>
            </a:extLst>
          </p:cNvPr>
          <p:cNvSpPr txBox="1"/>
          <p:nvPr/>
        </p:nvSpPr>
        <p:spPr>
          <a:xfrm>
            <a:off x="298676" y="2485585"/>
            <a:ext cx="4209373"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nb-NO" dirty="0"/>
              <a:t>Klikk de 3 prikkene ved teamnavnet (1)</a:t>
            </a:r>
            <a:endParaRPr lang="nb-NO" dirty="0">
              <a:cs typeface="Arial"/>
            </a:endParaRPr>
          </a:p>
          <a:p>
            <a:pPr marL="285750" indent="-285750">
              <a:buFont typeface="Arial" panose="020B0604020202020204" pitchFamily="34" charset="0"/>
              <a:buChar char="•"/>
            </a:pPr>
            <a:r>
              <a:rPr lang="nb-NO" dirty="0">
                <a:cs typeface="Arial"/>
              </a:rPr>
              <a:t>Trykk «Administrer team» (2)</a:t>
            </a:r>
          </a:p>
          <a:p>
            <a:pPr marL="285750" indent="-285750">
              <a:buFont typeface="Arial" panose="020B0604020202020204" pitchFamily="34" charset="0"/>
              <a:buChar char="•"/>
            </a:pPr>
            <a:r>
              <a:rPr lang="nb-NO" dirty="0">
                <a:cs typeface="Arial"/>
              </a:rPr>
              <a:t>Legg til medlem ved å trykke «Legg til medlem» og søk med navn (3)</a:t>
            </a:r>
          </a:p>
          <a:p>
            <a:pPr marL="285750" indent="-285750">
              <a:buFont typeface="Arial" panose="020B0604020202020204" pitchFamily="34" charset="0"/>
              <a:buChar char="•"/>
            </a:pPr>
            <a:r>
              <a:rPr lang="nb-NO" dirty="0">
                <a:cs typeface="Arial"/>
              </a:rPr>
              <a:t>Fjern medlemmer ved å trykke på «</a:t>
            </a:r>
            <a:r>
              <a:rPr lang="nb-NO" dirty="0" err="1">
                <a:cs typeface="Arial"/>
              </a:rPr>
              <a:t>X</a:t>
            </a:r>
            <a:r>
              <a:rPr lang="nb-NO" dirty="0">
                <a:cs typeface="Arial"/>
              </a:rPr>
              <a:t>»-en ved personen (4)</a:t>
            </a:r>
          </a:p>
        </p:txBody>
      </p:sp>
      <p:pic>
        <p:nvPicPr>
          <p:cNvPr id="7" name="Bilde 6" descr="Trykk på de tre prikkene ved teamet, og velg Administrer team&#10;">
            <a:extLst>
              <a:ext uri="{FF2B5EF4-FFF2-40B4-BE49-F238E27FC236}">
                <a16:creationId xmlns:a16="http://schemas.microsoft.com/office/drawing/2014/main" id="{9652006B-CA9C-44F3-8B5C-BEFF229F3059}"/>
              </a:ext>
            </a:extLst>
          </p:cNvPr>
          <p:cNvPicPr>
            <a:picLocks noChangeAspect="1"/>
          </p:cNvPicPr>
          <p:nvPr/>
        </p:nvPicPr>
        <p:blipFill rotWithShape="1">
          <a:blip r:embed="rId3"/>
          <a:srcRect b="26418"/>
          <a:stretch/>
        </p:blipFill>
        <p:spPr>
          <a:xfrm>
            <a:off x="1236185" y="903588"/>
            <a:ext cx="3271864" cy="1508188"/>
          </a:xfrm>
          <a:prstGeom prst="rect">
            <a:avLst/>
          </a:prstGeom>
        </p:spPr>
      </p:pic>
      <p:pic>
        <p:nvPicPr>
          <p:cNvPr id="9" name="Bilde 8" descr="Viser en liste over medlemmer i teamet og krysset som kan fjerne medlemmer&#10;">
            <a:extLst>
              <a:ext uri="{FF2B5EF4-FFF2-40B4-BE49-F238E27FC236}">
                <a16:creationId xmlns:a16="http://schemas.microsoft.com/office/drawing/2014/main" id="{0DA70D22-B0BF-4ECC-BCD5-6F570E7E440A}"/>
              </a:ext>
            </a:extLst>
          </p:cNvPr>
          <p:cNvPicPr>
            <a:picLocks noChangeAspect="1"/>
          </p:cNvPicPr>
          <p:nvPr/>
        </p:nvPicPr>
        <p:blipFill>
          <a:blip r:embed="rId4"/>
          <a:stretch>
            <a:fillRect/>
          </a:stretch>
        </p:blipFill>
        <p:spPr>
          <a:xfrm>
            <a:off x="4572000" y="877428"/>
            <a:ext cx="4273324" cy="3657587"/>
          </a:xfrm>
          <a:prstGeom prst="rect">
            <a:avLst/>
          </a:prstGeom>
        </p:spPr>
      </p:pic>
    </p:spTree>
    <p:extLst>
      <p:ext uri="{BB962C8B-B14F-4D97-AF65-F5344CB8AC3E}">
        <p14:creationId xmlns:p14="http://schemas.microsoft.com/office/powerpoint/2010/main" val="3280720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4B6F7FE-1C5B-314E-9EB6-C3D6F936303D}"/>
              </a:ext>
            </a:extLst>
          </p:cNvPr>
          <p:cNvSpPr>
            <a:spLocks noGrp="1"/>
          </p:cNvSpPr>
          <p:nvPr>
            <p:ph type="title"/>
          </p:nvPr>
        </p:nvSpPr>
        <p:spPr>
          <a:xfrm>
            <a:off x="301385" y="298339"/>
            <a:ext cx="8418747" cy="586957"/>
          </a:xfrm>
        </p:spPr>
        <p:txBody>
          <a:bodyPr/>
          <a:lstStyle/>
          <a:p>
            <a:r>
              <a:rPr lang="nb-NO" sz="3200" dirty="0"/>
              <a:t>Teams-kanaler</a:t>
            </a:r>
          </a:p>
        </p:txBody>
      </p:sp>
      <p:sp>
        <p:nvSpPr>
          <p:cNvPr id="3" name="TextBox 2">
            <a:extLst>
              <a:ext uri="{FF2B5EF4-FFF2-40B4-BE49-F238E27FC236}">
                <a16:creationId xmlns:a16="http://schemas.microsoft.com/office/drawing/2014/main" id="{81FFBBCD-F250-4FC3-A906-C9EE058654F8}"/>
              </a:ext>
            </a:extLst>
          </p:cNvPr>
          <p:cNvSpPr txBox="1"/>
          <p:nvPr/>
        </p:nvSpPr>
        <p:spPr>
          <a:xfrm>
            <a:off x="301385" y="1012972"/>
            <a:ext cx="813609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nb-NO">
                <a:cs typeface="Arial"/>
              </a:rPr>
              <a:t>Teamet </a:t>
            </a:r>
            <a:r>
              <a:rPr lang="nb-NO" dirty="0">
                <a:cs typeface="Arial"/>
              </a:rPr>
              <a:t>vil ha en «Generelt»-kanal, som til vanlig ikke brukes, samt kanaler for hvert studieår (2020-2021, etc.)</a:t>
            </a:r>
          </a:p>
          <a:p>
            <a:pPr marL="285750" indent="-285750">
              <a:buFont typeface="Arial"/>
              <a:buChar char="•"/>
            </a:pPr>
            <a:r>
              <a:rPr lang="nb-NO" dirty="0">
                <a:cs typeface="Arial"/>
              </a:rPr>
              <a:t>Det er disse årlige kanalene som blir brukt i evalueringsprosessen</a:t>
            </a:r>
          </a:p>
        </p:txBody>
      </p:sp>
      <p:pic>
        <p:nvPicPr>
          <p:cNvPr id="12" name="Bilde 11" descr="Et bilde som inneholder tekst&#10;&#10;Automatisk generert beskrivelse">
            <a:extLst>
              <a:ext uri="{FF2B5EF4-FFF2-40B4-BE49-F238E27FC236}">
                <a16:creationId xmlns:a16="http://schemas.microsoft.com/office/drawing/2014/main" id="{91BDF67B-92FB-4895-9D1D-41FBC14B1052}"/>
              </a:ext>
            </a:extLst>
          </p:cNvPr>
          <p:cNvPicPr>
            <a:picLocks noChangeAspect="1"/>
          </p:cNvPicPr>
          <p:nvPr/>
        </p:nvPicPr>
        <p:blipFill>
          <a:blip r:embed="rId3"/>
          <a:stretch>
            <a:fillRect/>
          </a:stretch>
        </p:blipFill>
        <p:spPr>
          <a:xfrm>
            <a:off x="1157113" y="2571750"/>
            <a:ext cx="6829774" cy="1936952"/>
          </a:xfrm>
          <a:prstGeom prst="rect">
            <a:avLst/>
          </a:prstGeom>
        </p:spPr>
      </p:pic>
    </p:spTree>
    <p:extLst>
      <p:ext uri="{BB962C8B-B14F-4D97-AF65-F5344CB8AC3E}">
        <p14:creationId xmlns:p14="http://schemas.microsoft.com/office/powerpoint/2010/main" val="3542864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4B6F7FE-1C5B-314E-9EB6-C3D6F936303D}"/>
              </a:ext>
            </a:extLst>
          </p:cNvPr>
          <p:cNvSpPr>
            <a:spLocks noGrp="1"/>
          </p:cNvSpPr>
          <p:nvPr>
            <p:ph type="title"/>
          </p:nvPr>
        </p:nvSpPr>
        <p:spPr>
          <a:xfrm>
            <a:off x="301385" y="298339"/>
            <a:ext cx="8418747" cy="586957"/>
          </a:xfrm>
        </p:spPr>
        <p:txBody>
          <a:bodyPr/>
          <a:lstStyle/>
          <a:p>
            <a:r>
              <a:rPr lang="nb-NO" sz="3200" dirty="0"/>
              <a:t>Teams-faner</a:t>
            </a:r>
          </a:p>
        </p:txBody>
      </p:sp>
      <p:sp>
        <p:nvSpPr>
          <p:cNvPr id="8" name="TextBox 7">
            <a:extLst>
              <a:ext uri="{FF2B5EF4-FFF2-40B4-BE49-F238E27FC236}">
                <a16:creationId xmlns:a16="http://schemas.microsoft.com/office/drawing/2014/main" id="{07720EF5-1F6C-40A0-9BD9-81A019877377}"/>
              </a:ext>
            </a:extLst>
          </p:cNvPr>
          <p:cNvSpPr txBox="1"/>
          <p:nvPr/>
        </p:nvSpPr>
        <p:spPr>
          <a:xfrm>
            <a:off x="238259" y="1836045"/>
            <a:ext cx="2219995" cy="369332"/>
          </a:xfrm>
          <a:prstGeom prst="rect">
            <a:avLst/>
          </a:prstGeom>
          <a:noFill/>
          <a:ln>
            <a:solidFill>
              <a:schemeClr val="tx1">
                <a:lumMod val="95000"/>
                <a:lumOff val="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dirty="0"/>
              <a:t>Samtaleplattform</a:t>
            </a:r>
            <a:endParaRPr lang="nb-NO" dirty="0">
              <a:cs typeface="Arial"/>
            </a:endParaRPr>
          </a:p>
        </p:txBody>
      </p:sp>
      <p:sp>
        <p:nvSpPr>
          <p:cNvPr id="14" name="TextBox 13">
            <a:extLst>
              <a:ext uri="{FF2B5EF4-FFF2-40B4-BE49-F238E27FC236}">
                <a16:creationId xmlns:a16="http://schemas.microsoft.com/office/drawing/2014/main" id="{AD45A3DA-1914-4B63-8A40-40BCA0B30DC6}"/>
              </a:ext>
            </a:extLst>
          </p:cNvPr>
          <p:cNvSpPr txBox="1"/>
          <p:nvPr/>
        </p:nvSpPr>
        <p:spPr>
          <a:xfrm>
            <a:off x="656821" y="2335100"/>
            <a:ext cx="2107305" cy="369332"/>
          </a:xfrm>
          <a:prstGeom prst="rect">
            <a:avLst/>
          </a:prstGeom>
          <a:noFill/>
          <a:ln>
            <a:solidFill>
              <a:schemeClr val="tx1">
                <a:lumMod val="95000"/>
                <a:lumOff val="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a:t>Dele relevante filer</a:t>
            </a:r>
            <a:endParaRPr lang="en-US"/>
          </a:p>
        </p:txBody>
      </p:sp>
      <p:sp>
        <p:nvSpPr>
          <p:cNvPr id="15" name="TextBox 14">
            <a:extLst>
              <a:ext uri="{FF2B5EF4-FFF2-40B4-BE49-F238E27FC236}">
                <a16:creationId xmlns:a16="http://schemas.microsoft.com/office/drawing/2014/main" id="{86C0701F-BAE2-49D2-8163-0C9765333C57}"/>
              </a:ext>
            </a:extLst>
          </p:cNvPr>
          <p:cNvSpPr txBox="1"/>
          <p:nvPr/>
        </p:nvSpPr>
        <p:spPr>
          <a:xfrm>
            <a:off x="1300765" y="2834157"/>
            <a:ext cx="2308537" cy="369332"/>
          </a:xfrm>
          <a:prstGeom prst="rect">
            <a:avLst/>
          </a:prstGeom>
          <a:noFill/>
          <a:ln>
            <a:solidFill>
              <a:schemeClr val="tx1">
                <a:lumMod val="95000"/>
                <a:lumOff val="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dirty="0"/>
              <a:t>Grunnlag for rapport</a:t>
            </a:r>
            <a:endParaRPr lang="en-US" dirty="0"/>
          </a:p>
        </p:txBody>
      </p:sp>
      <p:sp>
        <p:nvSpPr>
          <p:cNvPr id="16" name="TextBox 15">
            <a:extLst>
              <a:ext uri="{FF2B5EF4-FFF2-40B4-BE49-F238E27FC236}">
                <a16:creationId xmlns:a16="http://schemas.microsoft.com/office/drawing/2014/main" id="{1BA89DA7-94BC-418A-A8FD-A908C506B065}"/>
              </a:ext>
            </a:extLst>
          </p:cNvPr>
          <p:cNvSpPr txBox="1"/>
          <p:nvPr/>
        </p:nvSpPr>
        <p:spPr>
          <a:xfrm>
            <a:off x="2455033" y="3336452"/>
            <a:ext cx="2644814" cy="369332"/>
          </a:xfrm>
          <a:prstGeom prst="rect">
            <a:avLst/>
          </a:prstGeom>
          <a:noFill/>
          <a:ln>
            <a:solidFill>
              <a:schemeClr val="tx1">
                <a:lumMod val="95000"/>
                <a:lumOff val="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dirty="0"/>
              <a:t>Programmets resultater</a:t>
            </a:r>
            <a:endParaRPr lang="en-US" dirty="0"/>
          </a:p>
        </p:txBody>
      </p:sp>
      <p:sp>
        <p:nvSpPr>
          <p:cNvPr id="17" name="TextBox 16">
            <a:extLst>
              <a:ext uri="{FF2B5EF4-FFF2-40B4-BE49-F238E27FC236}">
                <a16:creationId xmlns:a16="http://schemas.microsoft.com/office/drawing/2014/main" id="{8149E866-4F39-402F-BEFF-1F156E298BF7}"/>
              </a:ext>
            </a:extLst>
          </p:cNvPr>
          <p:cNvSpPr txBox="1"/>
          <p:nvPr/>
        </p:nvSpPr>
        <p:spPr>
          <a:xfrm>
            <a:off x="3401632" y="3840318"/>
            <a:ext cx="2219995" cy="369332"/>
          </a:xfrm>
          <a:prstGeom prst="rect">
            <a:avLst/>
          </a:prstGeom>
          <a:noFill/>
          <a:ln>
            <a:solidFill>
              <a:schemeClr val="tx1">
                <a:lumMod val="95000"/>
                <a:lumOff val="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dirty="0"/>
              <a:t>Beskjeder/Gjøremål</a:t>
            </a:r>
            <a:endParaRPr lang="en-US" dirty="0"/>
          </a:p>
        </p:txBody>
      </p:sp>
      <p:sp>
        <p:nvSpPr>
          <p:cNvPr id="18" name="TextBox 17">
            <a:extLst>
              <a:ext uri="{FF2B5EF4-FFF2-40B4-BE49-F238E27FC236}">
                <a16:creationId xmlns:a16="http://schemas.microsoft.com/office/drawing/2014/main" id="{64E1FF78-9403-4293-B393-3977AC257958}"/>
              </a:ext>
            </a:extLst>
          </p:cNvPr>
          <p:cNvSpPr txBox="1"/>
          <p:nvPr/>
        </p:nvSpPr>
        <p:spPr>
          <a:xfrm>
            <a:off x="4158265" y="4339375"/>
            <a:ext cx="2219995" cy="369332"/>
          </a:xfrm>
          <a:prstGeom prst="rect">
            <a:avLst/>
          </a:prstGeom>
          <a:noFill/>
          <a:ln>
            <a:solidFill>
              <a:schemeClr val="tx1">
                <a:lumMod val="95000"/>
                <a:lumOff val="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dirty="0"/>
              <a:t>Skrive evalueringen</a:t>
            </a:r>
            <a:endParaRPr lang="en-US" dirty="0"/>
          </a:p>
        </p:txBody>
      </p:sp>
      <p:cxnSp>
        <p:nvCxnSpPr>
          <p:cNvPr id="26" name="Straight Arrow Connector 25">
            <a:extLst>
              <a:ext uri="{FF2B5EF4-FFF2-40B4-BE49-F238E27FC236}">
                <a16:creationId xmlns:a16="http://schemas.microsoft.com/office/drawing/2014/main" id="{F6DF78D9-2DC7-4FCC-A0DF-42F279182459}"/>
              </a:ext>
            </a:extLst>
          </p:cNvPr>
          <p:cNvCxnSpPr/>
          <p:nvPr/>
        </p:nvCxnSpPr>
        <p:spPr>
          <a:xfrm flipH="1">
            <a:off x="2077122" y="1545063"/>
            <a:ext cx="3219" cy="286555"/>
          </a:xfrm>
          <a:prstGeom prst="straightConnector1">
            <a:avLst/>
          </a:prstGeom>
          <a:ln/>
        </p:spPr>
        <p:style>
          <a:lnRef idx="2">
            <a:schemeClr val="dk1"/>
          </a:lnRef>
          <a:fillRef idx="0">
            <a:schemeClr val="dk1"/>
          </a:fillRef>
          <a:effectRef idx="1">
            <a:schemeClr val="dk1"/>
          </a:effectRef>
          <a:fontRef idx="minor">
            <a:schemeClr val="tx1"/>
          </a:fontRef>
        </p:style>
      </p:cxnSp>
      <p:cxnSp>
        <p:nvCxnSpPr>
          <p:cNvPr id="27" name="Straight Arrow Connector 26">
            <a:extLst>
              <a:ext uri="{FF2B5EF4-FFF2-40B4-BE49-F238E27FC236}">
                <a16:creationId xmlns:a16="http://schemas.microsoft.com/office/drawing/2014/main" id="{570CEB8E-5871-43B8-AA2E-30844DD2C54B}"/>
              </a:ext>
            </a:extLst>
          </p:cNvPr>
          <p:cNvCxnSpPr>
            <a:cxnSpLocks/>
          </p:cNvCxnSpPr>
          <p:nvPr/>
        </p:nvCxnSpPr>
        <p:spPr>
          <a:xfrm flipH="1">
            <a:off x="2600326" y="1545063"/>
            <a:ext cx="3219" cy="785611"/>
          </a:xfrm>
          <a:prstGeom prst="straightConnector1">
            <a:avLst/>
          </a:prstGeom>
          <a:ln/>
        </p:spPr>
        <p:style>
          <a:lnRef idx="2">
            <a:schemeClr val="dk1"/>
          </a:lnRef>
          <a:fillRef idx="0">
            <a:schemeClr val="dk1"/>
          </a:fillRef>
          <a:effectRef idx="1">
            <a:schemeClr val="dk1"/>
          </a:effectRef>
          <a:fontRef idx="minor">
            <a:schemeClr val="tx1"/>
          </a:fontRef>
        </p:style>
      </p:cxnSp>
      <p:cxnSp>
        <p:nvCxnSpPr>
          <p:cNvPr id="29" name="Straight Arrow Connector 28">
            <a:extLst>
              <a:ext uri="{FF2B5EF4-FFF2-40B4-BE49-F238E27FC236}">
                <a16:creationId xmlns:a16="http://schemas.microsoft.com/office/drawing/2014/main" id="{7A3D5789-2976-4BB5-9E7F-CAF8563CCE49}"/>
              </a:ext>
            </a:extLst>
          </p:cNvPr>
          <p:cNvCxnSpPr>
            <a:cxnSpLocks/>
          </p:cNvCxnSpPr>
          <p:nvPr/>
        </p:nvCxnSpPr>
        <p:spPr>
          <a:xfrm flipH="1">
            <a:off x="3324762" y="1545063"/>
            <a:ext cx="3219" cy="1284667"/>
          </a:xfrm>
          <a:prstGeom prst="straightConnector1">
            <a:avLst/>
          </a:prstGeom>
          <a:ln/>
        </p:spPr>
        <p:style>
          <a:lnRef idx="2">
            <a:schemeClr val="dk1"/>
          </a:lnRef>
          <a:fillRef idx="0">
            <a:schemeClr val="dk1"/>
          </a:fillRef>
          <a:effectRef idx="1">
            <a:schemeClr val="dk1"/>
          </a:effectRef>
          <a:fontRef idx="minor">
            <a:schemeClr val="tx1"/>
          </a:fontRef>
        </p:style>
      </p:cxnSp>
      <p:cxnSp>
        <p:nvCxnSpPr>
          <p:cNvPr id="30" name="Straight Arrow Connector 29">
            <a:extLst>
              <a:ext uri="{FF2B5EF4-FFF2-40B4-BE49-F238E27FC236}">
                <a16:creationId xmlns:a16="http://schemas.microsoft.com/office/drawing/2014/main" id="{12583920-78BA-43DC-ADC3-B245CAA16D9A}"/>
              </a:ext>
            </a:extLst>
          </p:cNvPr>
          <p:cNvCxnSpPr>
            <a:cxnSpLocks/>
          </p:cNvCxnSpPr>
          <p:nvPr/>
        </p:nvCxnSpPr>
        <p:spPr>
          <a:xfrm flipH="1">
            <a:off x="4371170" y="1577260"/>
            <a:ext cx="3219" cy="1759575"/>
          </a:xfrm>
          <a:prstGeom prst="straightConnector1">
            <a:avLst/>
          </a:prstGeom>
          <a:ln/>
        </p:spPr>
        <p:style>
          <a:lnRef idx="2">
            <a:schemeClr val="dk1"/>
          </a:lnRef>
          <a:fillRef idx="0">
            <a:schemeClr val="dk1"/>
          </a:fillRef>
          <a:effectRef idx="1">
            <a:schemeClr val="dk1"/>
          </a:effectRef>
          <a:fontRef idx="minor">
            <a:schemeClr val="tx1"/>
          </a:fontRef>
        </p:style>
      </p:cxnSp>
      <p:cxnSp>
        <p:nvCxnSpPr>
          <p:cNvPr id="31" name="Straight Arrow Connector 30">
            <a:extLst>
              <a:ext uri="{FF2B5EF4-FFF2-40B4-BE49-F238E27FC236}">
                <a16:creationId xmlns:a16="http://schemas.microsoft.com/office/drawing/2014/main" id="{821D42F3-D1B8-40B4-A724-BA84CC497CE3}"/>
              </a:ext>
            </a:extLst>
          </p:cNvPr>
          <p:cNvCxnSpPr>
            <a:cxnSpLocks/>
          </p:cNvCxnSpPr>
          <p:nvPr/>
        </p:nvCxnSpPr>
        <p:spPr>
          <a:xfrm flipH="1">
            <a:off x="5248544" y="1545062"/>
            <a:ext cx="19317" cy="2282780"/>
          </a:xfrm>
          <a:prstGeom prst="straightConnector1">
            <a:avLst/>
          </a:prstGeom>
          <a:ln/>
        </p:spPr>
        <p:style>
          <a:lnRef idx="2">
            <a:schemeClr val="dk1"/>
          </a:lnRef>
          <a:fillRef idx="0">
            <a:schemeClr val="dk1"/>
          </a:fillRef>
          <a:effectRef idx="1">
            <a:schemeClr val="dk1"/>
          </a:effectRef>
          <a:fontRef idx="minor">
            <a:schemeClr val="tx1"/>
          </a:fontRef>
        </p:style>
      </p:cxnSp>
      <p:cxnSp>
        <p:nvCxnSpPr>
          <p:cNvPr id="32" name="Straight Arrow Connector 31">
            <a:extLst>
              <a:ext uri="{FF2B5EF4-FFF2-40B4-BE49-F238E27FC236}">
                <a16:creationId xmlns:a16="http://schemas.microsoft.com/office/drawing/2014/main" id="{4AAA29E7-422F-42A2-8C4E-63A940C84281}"/>
              </a:ext>
            </a:extLst>
          </p:cNvPr>
          <p:cNvCxnSpPr>
            <a:cxnSpLocks/>
          </p:cNvCxnSpPr>
          <p:nvPr/>
        </p:nvCxnSpPr>
        <p:spPr>
          <a:xfrm flipH="1">
            <a:off x="5989079" y="1545063"/>
            <a:ext cx="3219" cy="2789885"/>
          </a:xfrm>
          <a:prstGeom prst="straightConnector1">
            <a:avLst/>
          </a:prstGeom>
          <a:ln/>
        </p:spPr>
        <p:style>
          <a:lnRef idx="2">
            <a:schemeClr val="dk1"/>
          </a:lnRef>
          <a:fillRef idx="0">
            <a:schemeClr val="dk1"/>
          </a:fillRef>
          <a:effectRef idx="1">
            <a:schemeClr val="dk1"/>
          </a:effectRef>
          <a:fontRef idx="minor">
            <a:schemeClr val="tx1"/>
          </a:fontRef>
        </p:style>
      </p:cxnSp>
      <p:pic>
        <p:nvPicPr>
          <p:cNvPr id="19" name="Bilde 18">
            <a:extLst>
              <a:ext uri="{FF2B5EF4-FFF2-40B4-BE49-F238E27FC236}">
                <a16:creationId xmlns:a16="http://schemas.microsoft.com/office/drawing/2014/main" id="{C44A6C52-0A72-44B8-9950-C54F0B59494A}"/>
              </a:ext>
            </a:extLst>
          </p:cNvPr>
          <p:cNvPicPr>
            <a:picLocks noChangeAspect="1"/>
          </p:cNvPicPr>
          <p:nvPr/>
        </p:nvPicPr>
        <p:blipFill>
          <a:blip r:embed="rId3"/>
          <a:stretch>
            <a:fillRect/>
          </a:stretch>
        </p:blipFill>
        <p:spPr>
          <a:xfrm>
            <a:off x="238259" y="976688"/>
            <a:ext cx="6371429" cy="571429"/>
          </a:xfrm>
          <a:prstGeom prst="rect">
            <a:avLst/>
          </a:prstGeom>
        </p:spPr>
      </p:pic>
    </p:spTree>
    <p:extLst>
      <p:ext uri="{BB962C8B-B14F-4D97-AF65-F5344CB8AC3E}">
        <p14:creationId xmlns:p14="http://schemas.microsoft.com/office/powerpoint/2010/main" val="2392755415"/>
      </p:ext>
    </p:extLst>
  </p:cSld>
  <p:clrMapOvr>
    <a:masterClrMapping/>
  </p:clrMapOvr>
</p:sld>
</file>

<file path=ppt/theme/theme1.xml><?xml version="1.0" encoding="utf-8"?>
<a:theme xmlns:a="http://schemas.openxmlformats.org/drawingml/2006/main" name="Office-tema">
  <a:themeElements>
    <a:clrScheme name="NTNU FARGER UU">
      <a:dk1>
        <a:srgbClr val="000000"/>
      </a:dk1>
      <a:lt1>
        <a:srgbClr val="FFFFFF"/>
      </a:lt1>
      <a:dk2>
        <a:srgbClr val="014693"/>
      </a:dk2>
      <a:lt2>
        <a:srgbClr val="D6D7D6"/>
      </a:lt2>
      <a:accent1>
        <a:srgbClr val="B6C8E9"/>
      </a:accent1>
      <a:accent2>
        <a:srgbClr val="014693"/>
      </a:accent2>
      <a:accent3>
        <a:srgbClr val="BCD024"/>
      </a:accent3>
      <a:accent4>
        <a:srgbClr val="B01B81"/>
      </a:accent4>
      <a:accent5>
        <a:srgbClr val="F7D019"/>
      </a:accent5>
      <a:accent6>
        <a:srgbClr val="ED8013"/>
      </a:accent6>
      <a:hlink>
        <a:srgbClr val="3D2A68"/>
      </a:hlink>
      <a:folHlink>
        <a:srgbClr val="338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3B7B0"/>
        </a:solidFill>
        <a:ln>
          <a:noFill/>
        </a:ln>
        <a:effectLst>
          <a:outerShdw blurRad="114300" dist="127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j25543a5815d485da9a5e0773ad762e9 xmlns="4253eca5-948a-4147-b33a-32f5d96b1a20">
      <Terms xmlns="http://schemas.microsoft.com/office/infopath/2007/PartnerControls"/>
    </j25543a5815d485da9a5e0773ad762e9>
    <TaxCatchAll xmlns="4253eca5-948a-4147-b33a-32f5d96b1a20"/>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BB16FFE683917C40B3F456385E445E4B" ma:contentTypeVersion="15" ma:contentTypeDescription="Opprett et nytt dokument." ma:contentTypeScope="" ma:versionID="e1b084f9a4cdcdd53250c0a9846294a9">
  <xsd:schema xmlns:xsd="http://www.w3.org/2001/XMLSchema" xmlns:xs="http://www.w3.org/2001/XMLSchema" xmlns:p="http://schemas.microsoft.com/office/2006/metadata/properties" xmlns:ns2="4253eca5-948a-4147-b33a-32f5d96b1a20" xmlns:ns3="2b5fb2cd-3ff3-4669-8f4b-a7f36d98731c" targetNamespace="http://schemas.microsoft.com/office/2006/metadata/properties" ma:root="true" ma:fieldsID="8799833c88558f11f77f7ea7a0329db6" ns2:_="" ns3:_="">
    <xsd:import namespace="4253eca5-948a-4147-b33a-32f5d96b1a20"/>
    <xsd:import namespace="2b5fb2cd-3ff3-4669-8f4b-a7f36d98731c"/>
    <xsd:element name="properties">
      <xsd:complexType>
        <xsd:sequence>
          <xsd:element name="documentManagement">
            <xsd:complexType>
              <xsd:all>
                <xsd:element ref="ns2:j25543a5815d485da9a5e0773ad762e9" minOccurs="0"/>
                <xsd:element ref="ns2:TaxCatchAll"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53eca5-948a-4147-b33a-32f5d96b1a20" elementFormDefault="qualified">
    <xsd:import namespace="http://schemas.microsoft.com/office/2006/documentManagement/types"/>
    <xsd:import namespace="http://schemas.microsoft.com/office/infopath/2007/PartnerControls"/>
    <xsd:element name="j25543a5815d485da9a5e0773ad762e9" ma:index="9" nillable="true" ma:taxonomy="true" ma:internalName="j25543a5815d485da9a5e0773ad762e9" ma:taxonomyFieldName="GtProjectPhase" ma:displayName="Fase" ma:fieldId="{325543a5-815d-485d-a9a5-e0773ad762e9}" ma:sspId="6e7bc199-5fe5-462f-a3d8-26f806c1f49a" ma:termSetId="abcfc9d9-a263-4abb-8234-be973c46258a"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9135d567-d67e-4852-9c9b-60053dc785ac}" ma:internalName="TaxCatchAll" ma:showField="CatchAllData" ma:web="4253eca5-948a-4147-b33a-32f5d96b1a20">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Delingsdetaljer"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b5fb2cd-3ff3-4669-8f4b-a7f36d98731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A5FFB51-C612-45EC-8835-2F854FF46199}">
  <ds:schemaRefs>
    <ds:schemaRef ds:uri="http://schemas.microsoft.com/sharepoint/v3/contenttype/forms"/>
  </ds:schemaRefs>
</ds:datastoreItem>
</file>

<file path=customXml/itemProps2.xml><?xml version="1.0" encoding="utf-8"?>
<ds:datastoreItem xmlns:ds="http://schemas.openxmlformats.org/officeDocument/2006/customXml" ds:itemID="{99269FC1-82E1-44D5-8229-50EA3020772A}">
  <ds:schemaRefs>
    <ds:schemaRef ds:uri="http://schemas.microsoft.com/office/infopath/2007/PartnerControls"/>
    <ds:schemaRef ds:uri="2b5fb2cd-3ff3-4669-8f4b-a7f36d98731c"/>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4253eca5-948a-4147-b33a-32f5d96b1a20"/>
    <ds:schemaRef ds:uri="http://www.w3.org/XML/1998/namespace"/>
    <ds:schemaRef ds:uri="http://purl.org/dc/dcmitype/"/>
  </ds:schemaRefs>
</ds:datastoreItem>
</file>

<file path=customXml/itemProps3.xml><?xml version="1.0" encoding="utf-8"?>
<ds:datastoreItem xmlns:ds="http://schemas.openxmlformats.org/officeDocument/2006/customXml" ds:itemID="{4DBBEFB1-12E8-419C-87E0-23FF146F524A}">
  <ds:schemaRefs>
    <ds:schemaRef ds:uri="2b5fb2cd-3ff3-4669-8f4b-a7f36d98731c"/>
    <ds:schemaRef ds:uri="4253eca5-948a-4147-b33a-32f5d96b1a2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8437</Words>
  <Application>Microsoft Office PowerPoint</Application>
  <PresentationFormat>Skjermfremvisning (16:9)</PresentationFormat>
  <Paragraphs>578</Paragraphs>
  <Slides>56</Slides>
  <Notes>56</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56</vt:i4>
      </vt:variant>
    </vt:vector>
  </HeadingPairs>
  <TitlesOfParts>
    <vt:vector size="62" baseType="lpstr">
      <vt:lpstr>Arial</vt:lpstr>
      <vt:lpstr>Calibri</vt:lpstr>
      <vt:lpstr>Courier New</vt:lpstr>
      <vt:lpstr>Open Sans</vt:lpstr>
      <vt:lpstr>Times New Roman</vt:lpstr>
      <vt:lpstr>Office-tema</vt:lpstr>
      <vt:lpstr>KASPER for studieprogramleder</vt:lpstr>
      <vt:lpstr>Agenda</vt:lpstr>
      <vt:lpstr>Evaluere studieprogram</vt:lpstr>
      <vt:lpstr>Kom i gang</vt:lpstr>
      <vt:lpstr>Evaluere studieprogram</vt:lpstr>
      <vt:lpstr>Evalueringsteamet</vt:lpstr>
      <vt:lpstr>Oppdatere medlemslisten</vt:lpstr>
      <vt:lpstr>Teams-kanaler</vt:lpstr>
      <vt:lpstr>Teams-faner</vt:lpstr>
      <vt:lpstr>Innlegg</vt:lpstr>
      <vt:lpstr>Filer</vt:lpstr>
      <vt:lpstr>Datagrunnlag</vt:lpstr>
      <vt:lpstr>Studiebarometeret</vt:lpstr>
      <vt:lpstr>Oppgaver</vt:lpstr>
      <vt:lpstr>Oppgaver: Ny</vt:lpstr>
      <vt:lpstr>Oppgaver: Verktøylinje</vt:lpstr>
      <vt:lpstr>Oppgaver: Fra tidligere</vt:lpstr>
      <vt:lpstr>Rapportfanen</vt:lpstr>
      <vt:lpstr>Studiekvalitetsportalen</vt:lpstr>
      <vt:lpstr>Søk etter rapporter</vt:lpstr>
      <vt:lpstr>Publiserte rapporter</vt:lpstr>
      <vt:lpstr>Revidere studieplan</vt:lpstr>
      <vt:lpstr>Revidere studieplan</vt:lpstr>
      <vt:lpstr>Revidere studieplan</vt:lpstr>
      <vt:lpstr>Arbeidsflate for revisjon</vt:lpstr>
      <vt:lpstr>1. Studieplanens innhold</vt:lpstr>
      <vt:lpstr>1.1.1 Informasjon om studieprogrammet</vt:lpstr>
      <vt:lpstr>1.1.2 Opptakskrav, attester m.m.</vt:lpstr>
      <vt:lpstr>1.1.3 Veivalg</vt:lpstr>
      <vt:lpstr>1.2.1 Innholdstekster</vt:lpstr>
      <vt:lpstr>1.2.2 Redigere innholdstekster</vt:lpstr>
      <vt:lpstr>1.2.3 Redigere læringsutbyttebeskrivelser</vt:lpstr>
      <vt:lpstr>1.3 Vedtaksprosess og oppsummeringer</vt:lpstr>
      <vt:lpstr>1.4 Last ned studieplan</vt:lpstr>
      <vt:lpstr>PowerPoint-presentasjon</vt:lpstr>
      <vt:lpstr>2. Vesentlige endringer</vt:lpstr>
      <vt:lpstr>2.1 Knytte vesentlige endringer til oppgaver</vt:lpstr>
      <vt:lpstr>2.2 Liste over vesentlige endringer</vt:lpstr>
      <vt:lpstr>3. Oppgaver</vt:lpstr>
      <vt:lpstr>4. Prosesspiler</vt:lpstr>
      <vt:lpstr>4.1 Studieprogramleders oppsummering</vt:lpstr>
      <vt:lpstr>Verktøy for studiets oppbygging</vt:lpstr>
      <vt:lpstr>Verktøy for studiets oppbygning</vt:lpstr>
      <vt:lpstr>Filtrere studiets oppbygning</vt:lpstr>
      <vt:lpstr>Redigering av emnegrupper</vt:lpstr>
      <vt:lpstr>Legge til emnegruppe</vt:lpstr>
      <vt:lpstr>Legge til veivalg</vt:lpstr>
      <vt:lpstr>Slette emnegruppe/veivalg</vt:lpstr>
      <vt:lpstr>Redigere innhold i emnegruppe</vt:lpstr>
      <vt:lpstr>Legge til emne i emnegruppe</vt:lpstr>
      <vt:lpstr>Legge til eksisterende emne</vt:lpstr>
      <vt:lpstr>Legge til midlertidig emne (dummy-emne)</vt:lpstr>
      <vt:lpstr>Redigere emner</vt:lpstr>
      <vt:lpstr>Slette emne</vt:lpstr>
      <vt:lpstr>Kopiere endringer mellom emnegrupper</vt:lpstr>
      <vt:lpstr>Hvordan kan du få hjelp?</vt:lpstr>
    </vt:vector>
  </TitlesOfParts>
  <Company>NTNU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Kolbjørn Skarpnes</dc:creator>
  <cp:lastModifiedBy>Kristian V. Kvamsøe</cp:lastModifiedBy>
  <cp:revision>2</cp:revision>
  <dcterms:created xsi:type="dcterms:W3CDTF">2013-06-10T16:56:09Z</dcterms:created>
  <dcterms:modified xsi:type="dcterms:W3CDTF">2022-06-20T13:34:52Z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0x010100BB16FFE683917C40B3F456385E445E4B</vt:lpwstr>
  </property>
  <property fmtid="{D5CDD505-2E9C-101B-9397-08002B2CF9AE}" pid="3" name="GtProjectPhase">
    <vt:lpwstr/>
  </property>
</Properties>
</file>