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12"/>
  </p:notesMasterIdLst>
  <p:sldIdLst>
    <p:sldId id="256" r:id="rId5"/>
    <p:sldId id="266" r:id="rId6"/>
    <p:sldId id="265" r:id="rId7"/>
    <p:sldId id="259" r:id="rId8"/>
    <p:sldId id="261" r:id="rId9"/>
    <p:sldId id="263" r:id="rId10"/>
    <p:sldId id="267" r:id="rId1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Open Sans" panose="020B0606030504020204" pitchFamily="34" charset="0"/>
      <p:regular r:id="rId17"/>
      <p:bold r:id="rId18"/>
      <p:italic r:id="rId19"/>
      <p:boldItalic r:id="rId20"/>
    </p:embeddedFont>
    <p:embeddedFont>
      <p:font typeface="Poppins" panose="00000500000000000000" pitchFamily="2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392">
          <p15:clr>
            <a:srgbClr val="A4A3A4"/>
          </p15:clr>
        </p15:guide>
        <p15:guide id="2" pos="5407">
          <p15:clr>
            <a:srgbClr val="A4A3A4"/>
          </p15:clr>
        </p15:guide>
        <p15:guide id="3" orient="horz" pos="2464">
          <p15:clr>
            <a:srgbClr val="A4A3A4"/>
          </p15:clr>
        </p15:guide>
        <p15:guide id="4" orient="horz" pos="2948">
          <p15:clr>
            <a:srgbClr val="A4A3A4"/>
          </p15:clr>
        </p15:guide>
        <p15:guide id="5" pos="4908">
          <p15:clr>
            <a:srgbClr val="A4A3A4"/>
          </p15:clr>
        </p15:guide>
        <p15:guide id="6" pos="1414">
          <p15:clr>
            <a:srgbClr val="A4A3A4"/>
          </p15:clr>
        </p15:guide>
        <p15:guide id="7" pos="1087">
          <p15:clr>
            <a:srgbClr val="A4A3A4"/>
          </p15:clr>
        </p15:guide>
        <p15:guide id="8" orient="horz" pos="188">
          <p15:clr>
            <a:srgbClr val="A4A3A4"/>
          </p15:clr>
        </p15:guide>
        <p15:guide id="9" pos="343">
          <p15:clr>
            <a:srgbClr val="A4A3A4"/>
          </p15:clr>
        </p15:guide>
        <p15:guide id="10" orient="horz" pos="2575">
          <p15:clr>
            <a:srgbClr val="A4A3A4"/>
          </p15:clr>
        </p15:guide>
        <p15:guide id="11" orient="horz" pos="1281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7" roundtripDataSignature="AMtx7mhiPRDfXv4GsThyak8kK3Kit7zBV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na Harvei Sandvold (NO)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E58B74-5B84-4F72-B6D3-1AAB38F20516}">
  <a:tblStyle styleId="{90E58B74-5B84-4F72-B6D3-1AAB38F20516}" styleName="Table_0">
    <a:wholeTbl>
      <a:tcTxStyle b="off" i="off">
        <a:font>
          <a:latin typeface="Georgia"/>
          <a:ea typeface="Georgia"/>
          <a:cs typeface="Georgia"/>
        </a:font>
        <a:srgbClr val="000000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</a:tcBdr>
      </a:tcStyle>
    </a:band1H>
    <a:band2H>
      <a:tcTxStyle b="off" i="off"/>
      <a:tcStyle>
        <a:tcBdr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</a:tcBdr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n">
        <a:font>
          <a:latin typeface="Georgia"/>
          <a:ea typeface="Georgia"/>
          <a:cs typeface="Georgia"/>
        </a:font>
        <a:srgbClr val="000000"/>
      </a:tcTxStyle>
      <a:tcStyle>
        <a:tcBdr/>
        <a:fill>
          <a:solidFill>
            <a:srgbClr val="FFFFFF">
              <a:alpha val="0"/>
            </a:srgbClr>
          </a:solidFill>
        </a:fill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Georgia"/>
          <a:ea typeface="Georgia"/>
          <a:cs typeface="Georgia"/>
        </a:font>
        <a:srgbClr val="E0301E"/>
      </a:tcTxStyle>
      <a:tcStyle>
        <a:tcBdr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BB463B29-1EF6-4F16-B1CD-A98107DCFB9C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230" d="100"/>
          <a:sy n="230" d="100"/>
        </p:scale>
        <p:origin x="3552" y="168"/>
      </p:cViewPr>
      <p:guideLst>
        <p:guide orient="horz" pos="1392"/>
        <p:guide pos="5407"/>
        <p:guide orient="horz" pos="2464"/>
        <p:guide orient="horz" pos="2948"/>
        <p:guide pos="4908"/>
        <p:guide pos="1414"/>
        <p:guide pos="1087"/>
        <p:guide orient="horz" pos="188"/>
        <p:guide pos="343"/>
        <p:guide orient="horz" pos="2575"/>
        <p:guide orient="horz" pos="12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customXml" Target="../customXml/item3.xml"/><Relationship Id="rId21" Type="http://schemas.openxmlformats.org/officeDocument/2006/relationships/font" Target="fonts/font9.fntdata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2.fntdata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font" Target="fonts/font7.fntdata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customschemas.google.com/relationships/presentationmetadata" Target="meta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o-NO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8" name="Google Shape;5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1"/>
              <a:t>Bakgrunn for denne fagcafeen</a:t>
            </a:r>
            <a:endParaRPr lang="nb-NO" b="0"/>
          </a:p>
          <a:p>
            <a:r>
              <a:rPr lang="nb-NO" b="0"/>
              <a:t>Vi ser det har kommet inn flere spørsmål om hvordan stipend skal registreres for at dette skal utbetales. Vi har derfor kalt inn til denne spørretimen for å forklare forskjellen mellom manuelle lønnsbilag og betal meg, og forklaring på hvorfor stipend registreres som manuelle lønnsbilag og ikke via betal meg. </a:t>
            </a:r>
            <a:endParaRPr lang="nb-NO" b="1"/>
          </a:p>
          <a:p>
            <a:endParaRPr lang="nb-NO" b="1"/>
          </a:p>
          <a:p>
            <a:r>
              <a:rPr lang="nb-NO" b="1"/>
              <a:t>Manuelle lønnsbilag:</a:t>
            </a:r>
          </a:p>
          <a:p>
            <a:r>
              <a:rPr lang="nb-NO"/>
              <a:t>Registrering av manuelle lønnsbilag gjøres med bilag som ikke kan behandles i den digitale flyten, så de håndteres manuelt. Vurdering av bilaget vil vurderes og godkjennes av en kostnadsgodkjenner. Det er tjenestesenteret som på bestilling registrerer bilaget i systemet. Bilaget registreres av en ansatt på enheten</a:t>
            </a:r>
          </a:p>
          <a:p>
            <a:endParaRPr lang="nb-NO"/>
          </a:p>
          <a:p>
            <a:r>
              <a:rPr lang="nb-NO" b="1"/>
              <a:t>Betal meg</a:t>
            </a:r>
          </a:p>
          <a:p>
            <a:r>
              <a:rPr lang="nb-NO" b="0"/>
              <a:t>Brukes for reiseregninger og utgiftsrefusjoner hvor den eksterne selv registrerer kravet. Stipend skal ikke inn i betal meg, for det er ikke den ansatte selv som registrerer stipendet.</a:t>
            </a:r>
            <a:endParaRPr lang="nb-NO" b="1"/>
          </a:p>
          <a:p>
            <a:endParaRPr lang="nb-NO" b="1"/>
          </a:p>
          <a:p>
            <a:r>
              <a:rPr lang="nb-NO" b="1"/>
              <a:t>Eksempler på manuelle lønnsbilag</a:t>
            </a:r>
          </a:p>
          <a:p>
            <a:r>
              <a:rPr lang="nb-NO"/>
              <a:t>• Studenter som får stipend av universitetet</a:t>
            </a:r>
          </a:p>
          <a:p>
            <a:r>
              <a:rPr lang="nb-NO"/>
              <a:t>• Oppdrag med økonomisk ramme på under 1000 kr</a:t>
            </a:r>
          </a:p>
          <a:p>
            <a:r>
              <a:rPr lang="nb-NO"/>
              <a:t>• Utbetaling til personer som deltar i forskningsforsøk</a:t>
            </a:r>
          </a:p>
          <a:p>
            <a:r>
              <a:rPr lang="nb-NO"/>
              <a:t>• Fritak av skattetrekk til Norge for utenlandske oppdragstakerere eller ansatte</a:t>
            </a:r>
          </a:p>
          <a:p>
            <a:r>
              <a:rPr lang="nb-NO"/>
              <a:t>• Avsetning av arbeidsgiveravgift til utlandet for utenlandske oppdragstakere eller ansatte</a:t>
            </a:r>
          </a:p>
          <a:p>
            <a:r>
              <a:rPr lang="nb-NO"/>
              <a:t>• Utbetaling av tillegg som ikke kan registreres i selvbetjeningsløsningen</a:t>
            </a:r>
          </a:p>
          <a:p>
            <a:r>
              <a:rPr lang="nb-NO"/>
              <a:t>• Endring av arbeidsplan for vitenskapelige som skal på tokt </a:t>
            </a:r>
            <a:endParaRPr lang="nb-NO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o-NO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no-NO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114149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e0354af704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e0354af704_0_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/>
              <a:t>I betal meg vil den eksterne selv registrere reiseregninger og utgiftsrefusjoner. Den eksterne registreres i systemet på to måter: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nb-NO"/>
          </a:p>
          <a:p>
            <a:pPr algn="l">
              <a:buFont typeface="Arial" panose="020B0604020202020204" pitchFamily="34" charset="0"/>
              <a:buChar char="•"/>
            </a:pPr>
            <a:r>
              <a:rPr lang="nb-NO" b="1" i="0">
                <a:solidFill>
                  <a:srgbClr val="272833"/>
                </a:solidFill>
                <a:effectLst/>
                <a:latin typeface="Open Sans" panose="020B0606030504020204" pitchFamily="34" charset="0"/>
              </a:rPr>
              <a:t>Hvis den eksterne</a:t>
            </a:r>
            <a:r>
              <a:rPr lang="nb-NO" b="0" i="0">
                <a:solidFill>
                  <a:srgbClr val="272833"/>
                </a:solidFill>
                <a:effectLst/>
                <a:latin typeface="Open Sans" panose="020B0606030504020204" pitchFamily="34" charset="0"/>
              </a:rPr>
              <a:t> selv skal sende opplysninger, brukes et machforms skjema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b-NO" b="1" i="0">
                <a:solidFill>
                  <a:srgbClr val="272833"/>
                </a:solidFill>
                <a:effectLst/>
                <a:latin typeface="Open Sans" panose="020B0606030504020204" pitchFamily="34" charset="0"/>
              </a:rPr>
              <a:t>Hvis en NTNU-ansatt</a:t>
            </a:r>
            <a:r>
              <a:rPr lang="nb-NO" b="0" i="0">
                <a:solidFill>
                  <a:srgbClr val="272833"/>
                </a:solidFill>
                <a:effectLst/>
                <a:latin typeface="Open Sans" panose="020B0606030504020204" pitchFamily="34" charset="0"/>
              </a:rPr>
              <a:t> skal sende inn opplysninger på vegne av en ekstern, gjøres det via skjema i NTNU Hjelp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nb-NO" b="0" i="0">
              <a:solidFill>
                <a:srgbClr val="272833"/>
              </a:solidFill>
              <a:effectLst/>
              <a:latin typeface="Open Sans" panose="020B0606030504020204" pitchFamily="34" charset="0"/>
            </a:endParaRPr>
          </a:p>
          <a:p>
            <a:pPr marL="228600" indent="0" algn="l">
              <a:buFont typeface="Arial" panose="020B0604020202020204" pitchFamily="34" charset="0"/>
              <a:buNone/>
            </a:pPr>
            <a:r>
              <a:rPr lang="nb-NO" b="0" i="0">
                <a:solidFill>
                  <a:srgbClr val="272833"/>
                </a:solidFill>
                <a:effectLst/>
                <a:latin typeface="Open Sans" panose="020B0606030504020204" pitchFamily="34" charset="0"/>
              </a:rPr>
              <a:t>Et manuelt lønnsbilag er ved for eksempel utbetaling av stipend. En ansatt melder inn et manuelt lønnsbilag ved å sende inn et skjema via ntnu hjelp. Det er enhetene, og ikke den eksterne som meldier inn kravet til tjenestesenteret som registrerer.</a:t>
            </a:r>
          </a:p>
        </p:txBody>
      </p:sp>
      <p:sp>
        <p:nvSpPr>
          <p:cNvPr id="110" name="Google Shape;110;g1e0354af704_0_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4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e0354af704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e0354af704_0_1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 b="1"/>
              <a:t>Et manuelt lønnsbilag går på bonuskjøringene to ganger i måneden. 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b-NO"/>
              <a:t>Prosessen er som dere ser at det starter med en HR-medarbeider eller studiekonsulent sender inn skjema om utbetaling av stipend i NTNU Hjelp. Uavhengig av hvilket type stipend det gjelder. 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b-NO"/>
              <a:t>Deretter vil tjenestesenteret og fagspesialist lønn motta informasjonen om utbetaling av stipendet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b-NO"/>
              <a:t>Fagspesialisten som sitter på tjenestesenteret kontrolerer og registrerer lønnsbilaget og det sendes automatisk videre i flyt til kostnadsgodkjenner (leder på enheten med budsjettdisponeringsmyndighet) som vuderer og godkjenner lønnsbilaget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b-NO"/>
              <a:t>Fagspesialist utbetaling og offentlig rapportering (på tjenestesenteret) sørger for at stipendet blir utbetalt til stipendmottaker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g1e0354af704_0_13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o-NO"/>
              <a:t>5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1e0354af704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1e0354af704_0_5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b-NO" sz="1400"/>
              <a:t>Prosessen for betal meg starter som sagt med enten en ansatt ved enheten oppdragstakeren tilhører, eller oppdragstakeren selv bestiller bruker i betal meg til tjenestesenteret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b-NO" sz="1400"/>
              <a:t>Tjenestesenteret, fagspesialist lønn der opprettes bruker i system, og den eksterne – oppdragstakeren vil motta informasjon om at den er registrert og har tilgang til betal meg. Mailen mottas fra DFØ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b-NO" sz="1400"/>
              <a:t>Den eksterne leverer så krav om reiseregning eller å få refundert en utgift. Når utgiften er registrere sendt til godkjenning i betal meg vil den sendes i flyt til en attestant som er på tjenestesenteret som kontrollerer at kravet er registrert inn riktig, før den sendes videre i flyt til en lokal kostnadsgodkjenner som vurderer og godkjenner kravet.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nb-NO" sz="140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b-NO" sz="1400" b="1"/>
              <a:t>Krav via betal meg går på reisekjøringer vanligvis to ganger i måneden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nb-NO" sz="140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nb-NO"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nb-NO" sz="1400"/>
              <a:t>Håper prosessen for stipendutbetaling og når betal meg skal brukes virker klarere nå. </a:t>
            </a:r>
          </a:p>
        </p:txBody>
      </p:sp>
      <p:sp>
        <p:nvSpPr>
          <p:cNvPr id="178" name="Google Shape;178;g1e0354af704_0_5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o-NO"/>
              <a:t>6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e0354af704_0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e0354af704_0_18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1e0354af704_0_18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o-NO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03034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lysbil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4"/>
          <p:cNvSpPr txBox="1">
            <a:spLocks noGrp="1"/>
          </p:cNvSpPr>
          <p:nvPr>
            <p:ph type="ctrTitle"/>
          </p:nvPr>
        </p:nvSpPr>
        <p:spPr>
          <a:xfrm>
            <a:off x="368315" y="2008061"/>
            <a:ext cx="7772400" cy="675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4"/>
          <p:cNvSpPr txBox="1">
            <a:spLocks noGrp="1"/>
          </p:cNvSpPr>
          <p:nvPr>
            <p:ph type="subTitle" idx="1"/>
          </p:nvPr>
        </p:nvSpPr>
        <p:spPr>
          <a:xfrm>
            <a:off x="368315" y="2733866"/>
            <a:ext cx="77724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e med tekst" type="picTx">
  <p:cSld name="PICTURE_WITH_CAPTIO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2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2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49" name="Google Shape;49;p32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ddrett tekst" type="vertTx">
  <p:cSld name="VERTICAL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3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3"/>
          <p:cNvSpPr txBox="1">
            <a:spLocks noGrp="1"/>
          </p:cNvSpPr>
          <p:nvPr>
            <p:ph type="body" idx="1"/>
          </p:nvPr>
        </p:nvSpPr>
        <p:spPr>
          <a:xfrm rot="5400000">
            <a:off x="2506121" y="-848770"/>
            <a:ext cx="3394472" cy="7492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ddrett tittel og tekst" type="vertTitleAndTx">
  <p:cSld name="VERTICAL_TITLE_AND_VERTICAL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4"/>
          <p:cNvSpPr txBox="1">
            <a:spLocks noGrp="1"/>
          </p:cNvSpPr>
          <p:nvPr>
            <p:ph type="title"/>
          </p:nvPr>
        </p:nvSpPr>
        <p:spPr>
          <a:xfrm rot="5400000">
            <a:off x="4922138" y="1773196"/>
            <a:ext cx="4388644" cy="1254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4"/>
          <p:cNvSpPr txBox="1">
            <a:spLocks noGrp="1"/>
          </p:cNvSpPr>
          <p:nvPr>
            <p:ph type="body" idx="1"/>
          </p:nvPr>
        </p:nvSpPr>
        <p:spPr>
          <a:xfrm rot="5400000">
            <a:off x="1185251" y="-522072"/>
            <a:ext cx="4388644" cy="5844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 og innhold" type="obj">
  <p:cSld name="OBJEC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5"/>
          <p:cNvSpPr txBox="1">
            <a:spLocks noGrp="1"/>
          </p:cNvSpPr>
          <p:nvPr>
            <p:ph type="title"/>
          </p:nvPr>
        </p:nvSpPr>
        <p:spPr>
          <a:xfrm>
            <a:off x="457200" y="298339"/>
            <a:ext cx="7615382" cy="648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5"/>
          <p:cNvSpPr txBox="1">
            <a:spLocks noGrp="1"/>
          </p:cNvSpPr>
          <p:nvPr>
            <p:ph type="body" idx="1"/>
          </p:nvPr>
        </p:nvSpPr>
        <p:spPr>
          <a:xfrm>
            <a:off x="457200" y="1021492"/>
            <a:ext cx="8229600" cy="3794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9" name="Google Shape;19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241800" y="2305050"/>
            <a:ext cx="647700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241800" y="2305050"/>
            <a:ext cx="647700" cy="52387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25"/>
          <p:cNvSpPr txBox="1"/>
          <p:nvPr/>
        </p:nvSpPr>
        <p:spPr>
          <a:xfrm>
            <a:off x="8474801" y="4815936"/>
            <a:ext cx="34208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no-NO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re tittel" type="titleOnly">
  <p:cSld name="TITLE_ONL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9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 innholdsdeler" type="twoObj">
  <p:cSld name="TWO_OBJECT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6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6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7" name="Google Shape;27;p26"/>
          <p:cNvSpPr txBox="1">
            <a:spLocks noGrp="1"/>
          </p:cNvSpPr>
          <p:nvPr>
            <p:ph type="body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157cd871321_0_38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g157cd871321_0_38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marL="914400" lvl="1" indent="-29845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/>
            </a:lvl2pPr>
            <a:lvl3pPr marL="1371600" lvl="2" indent="-29845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/>
            </a:lvl3pPr>
            <a:lvl4pPr marL="1828800" lvl="3" indent="-29845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/>
            </a:lvl4pPr>
            <a:lvl5pPr marL="2286000" lvl="4" indent="-29845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/>
            </a:lvl5pPr>
            <a:lvl6pPr marL="2743200" lvl="5" indent="-29845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/>
            </a:lvl6pPr>
            <a:lvl7pPr marL="3200400" lvl="6" indent="-29845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/>
            </a:lvl7pPr>
            <a:lvl8pPr marL="3657600" lvl="7" indent="-29845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/>
            </a:lvl8pPr>
            <a:lvl9pPr marL="4114800" lvl="8" indent="-29845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g157cd871321_0_38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m" type="blank">
  <p:cSld name="BLANK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ndelingsoverskrift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7"/>
          <p:cNvSpPr txBox="1">
            <a:spLocks noGrp="1"/>
          </p:cNvSpPr>
          <p:nvPr>
            <p:ph type="title"/>
          </p:nvPr>
        </p:nvSpPr>
        <p:spPr>
          <a:xfrm>
            <a:off x="722313" y="3305175"/>
            <a:ext cx="7772400" cy="1431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7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menligning">
  <p:cSld name="Sammenligning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8"/>
          <p:cNvSpPr txBox="1">
            <a:spLocks noGrp="1"/>
          </p:cNvSpPr>
          <p:nvPr>
            <p:ph type="title"/>
          </p:nvPr>
        </p:nvSpPr>
        <p:spPr>
          <a:xfrm>
            <a:off x="280219" y="205979"/>
            <a:ext cx="82296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8"/>
          <p:cNvSpPr txBox="1">
            <a:spLocks noGrp="1"/>
          </p:cNvSpPr>
          <p:nvPr>
            <p:ph type="body" idx="1"/>
          </p:nvPr>
        </p:nvSpPr>
        <p:spPr>
          <a:xfrm>
            <a:off x="280219" y="1444342"/>
            <a:ext cx="4040188" cy="3363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9" name="Google Shape;39;p28"/>
          <p:cNvSpPr txBox="1">
            <a:spLocks noGrp="1"/>
          </p:cNvSpPr>
          <p:nvPr>
            <p:ph type="body" idx="2"/>
          </p:nvPr>
        </p:nvSpPr>
        <p:spPr>
          <a:xfrm>
            <a:off x="4468045" y="964522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0" name="Google Shape;40;p28"/>
          <p:cNvSpPr txBox="1">
            <a:spLocks noGrp="1"/>
          </p:cNvSpPr>
          <p:nvPr>
            <p:ph type="body" idx="3"/>
          </p:nvPr>
        </p:nvSpPr>
        <p:spPr>
          <a:xfrm>
            <a:off x="4468045" y="1444342"/>
            <a:ext cx="4041775" cy="3363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1" name="Google Shape;41;p28"/>
          <p:cNvSpPr txBox="1">
            <a:spLocks noGrp="1"/>
          </p:cNvSpPr>
          <p:nvPr>
            <p:ph type="body" idx="4"/>
          </p:nvPr>
        </p:nvSpPr>
        <p:spPr>
          <a:xfrm>
            <a:off x="280218" y="964521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nhold med tekst" type="objTx">
  <p:cSld name="OBJECT_WITH_CAPTION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1"/>
          <p:cNvSpPr txBox="1"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1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5" name="Google Shape;45;p31"/>
          <p:cNvSpPr txBox="1">
            <a:spLocks noGrp="1"/>
          </p:cNvSpPr>
          <p:nvPr>
            <p:ph type="body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3"/>
          <p:cNvSpPr txBox="1">
            <a:spLocks noGrp="1"/>
          </p:cNvSpPr>
          <p:nvPr>
            <p:ph type="title"/>
          </p:nvPr>
        </p:nvSpPr>
        <p:spPr>
          <a:xfrm>
            <a:off x="457200" y="307575"/>
            <a:ext cx="76431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3"/>
          <p:cNvSpPr txBox="1">
            <a:spLocks noGrp="1"/>
          </p:cNvSpPr>
          <p:nvPr>
            <p:ph type="body" idx="1"/>
          </p:nvPr>
        </p:nvSpPr>
        <p:spPr>
          <a:xfrm>
            <a:off x="457200" y="1096834"/>
            <a:ext cx="8229600" cy="3658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2" name="Google Shape;12;p23" descr="sirkler.jpg"/>
          <p:cNvPicPr preferRelativeResize="0"/>
          <p:nvPr/>
        </p:nvPicPr>
        <p:blipFill rotWithShape="1">
          <a:blip r:embed="rId14">
            <a:alphaModFix/>
          </a:blip>
          <a:srcRect r="18451"/>
          <a:stretch/>
        </p:blipFill>
        <p:spPr>
          <a:xfrm>
            <a:off x="7993703" y="379170"/>
            <a:ext cx="1151994" cy="114851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universityofbergen.sharepoint.com/:b:/s/KvalitetsrammeverkokonomioglonnBOTT/EZbLRFV_NIVJhtCRnv4nsgsBi08SiNlTxZfe59buDhfcow?e=Ub9PAO" TargetMode="External"/><Relationship Id="rId3" Type="http://schemas.openxmlformats.org/officeDocument/2006/relationships/hyperlink" Target="https://i.ntnu.no/wiki/-/wiki/Norsk/BOTT+-+Oppl%C3%A6ring+i+nytt+%C3%B8konomisystem" TargetMode="External"/><Relationship Id="rId7" Type="http://schemas.openxmlformats.org/officeDocument/2006/relationships/hyperlink" Target="https://www.ntnu.no/machform/view.php?id=1311589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jelp.ntnu.no/tas/public/ssp/content/detail/service?unid=adf6429ee8d94bb0abc985a73782f6a4&amp;from=05e18a57-3f86-43d0-affb-6739c5a39443" TargetMode="External"/><Relationship Id="rId5" Type="http://schemas.openxmlformats.org/officeDocument/2006/relationships/hyperlink" Target="https://dfo.no/kundesider/lonnstjenester/selvbetjening-honorarmottakere" TargetMode="External"/><Relationship Id="rId10" Type="http://schemas.openxmlformats.org/officeDocument/2006/relationships/hyperlink" Target="https://i.ntnu.no/wiki/-/wiki/Norsk/L%C3%B8nnskj%C3%B8ringsplan+-+L%C3%B8nn" TargetMode="External"/><Relationship Id="rId4" Type="http://schemas.openxmlformats.org/officeDocument/2006/relationships/hyperlink" Target="https://i.ntnu.no/wiki/-/wiki/Norsk/Betalmeg+-+reiseregning+for+eksterne" TargetMode="External"/><Relationship Id="rId9" Type="http://schemas.openxmlformats.org/officeDocument/2006/relationships/hyperlink" Target="https://hjelp.ntnu.no/tas/public/ssp/content/detail/service?unid=f4cf58084968422ea9961430b137370d&amp;from=bf1214d8-7308-4221-9ced-8260ba25e13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1"/>
          <p:cNvSpPr txBox="1">
            <a:spLocks noGrp="1"/>
          </p:cNvSpPr>
          <p:nvPr>
            <p:ph type="ctrTitle"/>
          </p:nvPr>
        </p:nvSpPr>
        <p:spPr>
          <a:xfrm>
            <a:off x="517125" y="1878900"/>
            <a:ext cx="7328070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SzPts val="3600"/>
            </a:pPr>
            <a:r>
              <a:rPr lang="no-NO"/>
              <a:t>Fag</a:t>
            </a:r>
            <a:r>
              <a:rPr lang="nb-NO"/>
              <a:t>k</a:t>
            </a:r>
            <a:r>
              <a:rPr lang="no-NO"/>
              <a:t>afé </a:t>
            </a:r>
            <a:br>
              <a:rPr lang="nb-NO"/>
            </a:br>
            <a:r>
              <a:rPr lang="nb-NO" err="1"/>
              <a:t>Betalmeg</a:t>
            </a:r>
            <a:r>
              <a:rPr lang="nb-NO"/>
              <a:t> og </a:t>
            </a:r>
            <a:r>
              <a:rPr lang="no-NO"/>
              <a:t>utbetaling av stipend</a:t>
            </a:r>
            <a:endParaRPr/>
          </a:p>
        </p:txBody>
      </p:sp>
      <p:sp>
        <p:nvSpPr>
          <p:cNvPr id="62" name="Google Shape;62;p1"/>
          <p:cNvSpPr txBox="1">
            <a:spLocks noGrp="1"/>
          </p:cNvSpPr>
          <p:nvPr>
            <p:ph type="subTitle" idx="1"/>
          </p:nvPr>
        </p:nvSpPr>
        <p:spPr>
          <a:xfrm>
            <a:off x="496800" y="2950948"/>
            <a:ext cx="7772400" cy="9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</a:pPr>
            <a:r>
              <a:rPr lang="no-NO">
                <a:solidFill>
                  <a:srgbClr val="B4C8E9"/>
                </a:solidFill>
              </a:rPr>
              <a:t>23.01.2023</a:t>
            </a:r>
            <a:endParaRPr>
              <a:solidFill>
                <a:srgbClr val="B4C8E9"/>
              </a:solidFill>
            </a:endParaRPr>
          </a:p>
        </p:txBody>
      </p:sp>
      <p:grpSp>
        <p:nvGrpSpPr>
          <p:cNvPr id="63" name="Google Shape;63;p1"/>
          <p:cNvGrpSpPr/>
          <p:nvPr/>
        </p:nvGrpSpPr>
        <p:grpSpPr>
          <a:xfrm>
            <a:off x="6517094" y="359678"/>
            <a:ext cx="2155389" cy="1751325"/>
            <a:chOff x="6429510" y="337780"/>
            <a:chExt cx="2155389" cy="1751325"/>
          </a:xfrm>
        </p:grpSpPr>
        <p:sp>
          <p:nvSpPr>
            <p:cNvPr id="64" name="Google Shape;64;p1"/>
            <p:cNvSpPr/>
            <p:nvPr/>
          </p:nvSpPr>
          <p:spPr>
            <a:xfrm>
              <a:off x="7596009" y="337780"/>
              <a:ext cx="988890" cy="988890"/>
            </a:xfrm>
            <a:prstGeom prst="ellipse">
              <a:avLst/>
            </a:prstGeom>
            <a:solidFill>
              <a:srgbClr val="0D3475">
                <a:alpha val="6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1"/>
            <p:cNvSpPr/>
            <p:nvPr/>
          </p:nvSpPr>
          <p:spPr>
            <a:xfrm>
              <a:off x="6815720" y="641606"/>
              <a:ext cx="475240" cy="475240"/>
            </a:xfrm>
            <a:prstGeom prst="ellipse">
              <a:avLst/>
            </a:prstGeom>
            <a:solidFill>
              <a:srgbClr val="0D347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1"/>
            <p:cNvSpPr/>
            <p:nvPr/>
          </p:nvSpPr>
          <p:spPr>
            <a:xfrm>
              <a:off x="6995176" y="1326670"/>
              <a:ext cx="762435" cy="762435"/>
            </a:xfrm>
            <a:prstGeom prst="ellipse">
              <a:avLst/>
            </a:prstGeom>
            <a:solidFill>
              <a:srgbClr val="BBAC7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1"/>
            <p:cNvSpPr/>
            <p:nvPr/>
          </p:nvSpPr>
          <p:spPr>
            <a:xfrm>
              <a:off x="6429510" y="1339986"/>
              <a:ext cx="218266" cy="218266"/>
            </a:xfrm>
            <a:prstGeom prst="ellipse">
              <a:avLst/>
            </a:prstGeom>
            <a:solidFill>
              <a:srgbClr val="BBAC76">
                <a:alpha val="6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68" name="Google Shape;6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5679" y="625995"/>
            <a:ext cx="3214264" cy="8291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CE2FD-FA43-4059-92E1-184177029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98339"/>
            <a:ext cx="7615382" cy="556179"/>
          </a:xfrm>
        </p:spPr>
        <p:txBody>
          <a:bodyPr/>
          <a:lstStyle/>
          <a:p>
            <a:r>
              <a:rPr lang="nb-NO"/>
              <a:t>Praktisk informasjon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438765-F3DB-4B68-B3A0-EF16C677C4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  <a:p>
            <a:r>
              <a:rPr lang="nb-NO"/>
              <a:t>Møtet blir tatt opp</a:t>
            </a:r>
          </a:p>
          <a:p>
            <a:r>
              <a:rPr lang="nb-NO"/>
              <a:t>For å stille spørsmål, gå til </a:t>
            </a:r>
            <a:r>
              <a:rPr lang="nb-NO" b="1"/>
              <a:t>menti.com </a:t>
            </a:r>
            <a:r>
              <a:rPr lang="nb-NO"/>
              <a:t>og skriv inn mentikoden </a:t>
            </a:r>
            <a:r>
              <a:rPr lang="nb-NO" b="1"/>
              <a:t>7576 3737</a:t>
            </a:r>
          </a:p>
        </p:txBody>
      </p:sp>
      <p:pic>
        <p:nvPicPr>
          <p:cNvPr id="1031" name="Picture 7">
            <a:extLst>
              <a:ext uri="{FF2B5EF4-FFF2-40B4-BE49-F238E27FC236}">
                <a16:creationId xmlns:a16="http://schemas.microsoft.com/office/drawing/2014/main" id="{3A105BF8-CC54-4CDE-8EC9-1D37DDEBC3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25688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A02B6F9C-3DC6-4C1B-A68B-5B73887D48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25688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>
            <a:extLst>
              <a:ext uri="{FF2B5EF4-FFF2-40B4-BE49-F238E27FC236}">
                <a16:creationId xmlns:a16="http://schemas.microsoft.com/office/drawing/2014/main" id="{FB02FB9A-925F-419D-B8BD-EEB70680BB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25688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6683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EE83B-4F8D-449A-99F6-38939D243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98339"/>
            <a:ext cx="7615382" cy="556179"/>
          </a:xfrm>
        </p:spPr>
        <p:txBody>
          <a:bodyPr/>
          <a:lstStyle/>
          <a:p>
            <a:r>
              <a:rPr lang="nb-NO"/>
              <a:t>Hva skal hvor?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4F5515-1116-4714-99B8-03793CB57F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339404"/>
            <a:ext cx="3616373" cy="3476532"/>
          </a:xfrm>
          <a:ln>
            <a:solidFill>
              <a:schemeClr val="accent2"/>
            </a:solidFill>
          </a:ln>
        </p:spPr>
        <p:txBody>
          <a:bodyPr/>
          <a:lstStyle/>
          <a:p>
            <a:pPr marL="114300" indent="0" algn="ctr">
              <a:buNone/>
            </a:pPr>
            <a:r>
              <a:rPr lang="nb-NO" sz="1800" b="1">
                <a:solidFill>
                  <a:schemeClr val="accent2"/>
                </a:solidFill>
              </a:rPr>
              <a:t>Manuelle lønnsbilag</a:t>
            </a:r>
          </a:p>
          <a:p>
            <a:pPr marL="114300" indent="0" algn="ctr">
              <a:buNone/>
            </a:pPr>
            <a:r>
              <a:rPr lang="nb-NO" sz="1200"/>
              <a:t>Brukes i tilfelles hvor bilag ikke kan behandles i den digitale flyten</a:t>
            </a:r>
          </a:p>
          <a:p>
            <a:pPr marL="114300" indent="0">
              <a:buNone/>
            </a:pPr>
            <a:endParaRPr lang="nb-NO"/>
          </a:p>
          <a:p>
            <a:pPr marL="114300" indent="0">
              <a:buNone/>
            </a:pPr>
            <a:endParaRPr lang="nb-NO"/>
          </a:p>
          <a:p>
            <a:pPr marL="114300" indent="0">
              <a:buNone/>
            </a:pPr>
            <a:endParaRPr lang="nb-NO"/>
          </a:p>
          <a:p>
            <a:pPr marL="114300" indent="0">
              <a:buFont typeface="Arial"/>
              <a:buNone/>
            </a:pPr>
            <a:endParaRPr lang="nb-NO" sz="1000"/>
          </a:p>
          <a:p>
            <a:pPr marL="114300" indent="0">
              <a:buFont typeface="Arial"/>
              <a:buNone/>
            </a:pPr>
            <a:endParaRPr lang="nb-NO" sz="1000"/>
          </a:p>
          <a:p>
            <a:pPr marL="114300" indent="0">
              <a:buFont typeface="Arial"/>
              <a:buNone/>
            </a:pPr>
            <a:r>
              <a:rPr lang="nb-NO" sz="1000"/>
              <a:t>Eksempler:</a:t>
            </a:r>
          </a:p>
          <a:p>
            <a:r>
              <a:rPr lang="nb-NO" sz="1000"/>
              <a:t>Studenter </a:t>
            </a:r>
            <a:r>
              <a:rPr lang="en-US" sz="1000" err="1"/>
              <a:t>som</a:t>
            </a:r>
            <a:r>
              <a:rPr lang="en-US" sz="1000"/>
              <a:t> </a:t>
            </a:r>
            <a:r>
              <a:rPr lang="en-US" sz="1000" err="1"/>
              <a:t>får</a:t>
            </a:r>
            <a:r>
              <a:rPr lang="en-US" sz="1000"/>
              <a:t> stipend av </a:t>
            </a:r>
            <a:r>
              <a:rPr lang="en-US" sz="1000" err="1"/>
              <a:t>universitetet</a:t>
            </a:r>
            <a:endParaRPr lang="en-US" sz="1000"/>
          </a:p>
          <a:p>
            <a:r>
              <a:rPr lang="en-US" sz="1000" err="1"/>
              <a:t>Oppdrag</a:t>
            </a:r>
            <a:r>
              <a:rPr lang="en-US" sz="1000"/>
              <a:t> med </a:t>
            </a:r>
            <a:r>
              <a:rPr lang="en-US" sz="1000" err="1"/>
              <a:t>økonomisk</a:t>
            </a:r>
            <a:r>
              <a:rPr lang="en-US" sz="1000"/>
              <a:t> </a:t>
            </a:r>
            <a:r>
              <a:rPr lang="en-US" sz="1000" err="1"/>
              <a:t>ramme</a:t>
            </a:r>
            <a:r>
              <a:rPr lang="en-US" sz="1000"/>
              <a:t> </a:t>
            </a:r>
            <a:r>
              <a:rPr lang="en-US" sz="1000" err="1"/>
              <a:t>på</a:t>
            </a:r>
            <a:r>
              <a:rPr lang="en-US" sz="1000"/>
              <a:t> under 1000 </a:t>
            </a:r>
            <a:r>
              <a:rPr lang="en-US" sz="1000" err="1"/>
              <a:t>kr</a:t>
            </a:r>
            <a:endParaRPr lang="en-US" sz="1000"/>
          </a:p>
          <a:p>
            <a:r>
              <a:rPr lang="en-US" sz="1000" err="1"/>
              <a:t>Utbetaling</a:t>
            </a:r>
            <a:r>
              <a:rPr lang="en-US" sz="1000"/>
              <a:t> </a:t>
            </a:r>
            <a:r>
              <a:rPr lang="en-US" sz="1000" err="1"/>
              <a:t>til</a:t>
            </a:r>
            <a:r>
              <a:rPr lang="en-US" sz="1000"/>
              <a:t> </a:t>
            </a:r>
            <a:r>
              <a:rPr lang="en-US" sz="1000" err="1"/>
              <a:t>personer</a:t>
            </a:r>
            <a:r>
              <a:rPr lang="en-US" sz="1000"/>
              <a:t> </a:t>
            </a:r>
            <a:r>
              <a:rPr lang="en-US" sz="1000" err="1"/>
              <a:t>som</a:t>
            </a:r>
            <a:r>
              <a:rPr lang="en-US" sz="1000"/>
              <a:t> </a:t>
            </a:r>
            <a:r>
              <a:rPr lang="en-US" sz="1000" err="1"/>
              <a:t>deltar</a:t>
            </a:r>
            <a:r>
              <a:rPr lang="en-US" sz="1000"/>
              <a:t> </a:t>
            </a:r>
            <a:r>
              <a:rPr lang="en-US" sz="1000" err="1"/>
              <a:t>i</a:t>
            </a:r>
            <a:r>
              <a:rPr lang="en-US" sz="1000"/>
              <a:t> </a:t>
            </a:r>
            <a:r>
              <a:rPr lang="en-US" sz="1000" err="1"/>
              <a:t>forskningsforsøk</a:t>
            </a:r>
            <a:endParaRPr lang="en-US" sz="100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F555D16A-8C03-4A28-94A4-38A39E6A65E4}"/>
              </a:ext>
            </a:extLst>
          </p:cNvPr>
          <p:cNvSpPr txBox="1">
            <a:spLocks/>
          </p:cNvSpPr>
          <p:nvPr/>
        </p:nvSpPr>
        <p:spPr>
          <a:xfrm>
            <a:off x="4228015" y="1339404"/>
            <a:ext cx="3616372" cy="34765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spcFirstLastPara="1" wrap="square" lIns="90000" tIns="46800" rIns="90000" bIns="468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 algn="ctr">
              <a:buNone/>
            </a:pPr>
            <a:r>
              <a:rPr lang="nb-NO" sz="1800" b="1">
                <a:solidFill>
                  <a:schemeClr val="accent2"/>
                </a:solidFill>
              </a:rPr>
              <a:t>Betalmeg</a:t>
            </a:r>
          </a:p>
          <a:p>
            <a:pPr marL="114300" indent="0" algn="ctr">
              <a:buNone/>
            </a:pPr>
            <a:r>
              <a:rPr lang="nb-NO" sz="1200"/>
              <a:t>Brukes i de tilfellene hvor den eksterne </a:t>
            </a:r>
            <a:r>
              <a:rPr lang="nb-NO" sz="1200" i="1"/>
              <a:t>registrerer kravet selv</a:t>
            </a:r>
            <a:r>
              <a:rPr lang="nb-NO" sz="1200"/>
              <a:t>.</a:t>
            </a:r>
          </a:p>
          <a:p>
            <a:pPr marL="114300" indent="0">
              <a:buNone/>
            </a:pPr>
            <a:endParaRPr lang="nb-NO"/>
          </a:p>
          <a:p>
            <a:pPr marL="114300" indent="0">
              <a:buNone/>
            </a:pPr>
            <a:endParaRPr lang="nb-NO"/>
          </a:p>
          <a:p>
            <a:pPr marL="114300" indent="0">
              <a:buNone/>
            </a:pPr>
            <a:endParaRPr lang="nb-NO"/>
          </a:p>
          <a:p>
            <a:pPr marL="114300" indent="0">
              <a:buNone/>
            </a:pPr>
            <a:endParaRPr lang="nb-NO" sz="1200"/>
          </a:p>
          <a:p>
            <a:pPr marL="114300" indent="0">
              <a:buNone/>
            </a:pPr>
            <a:endParaRPr lang="nb-NO" sz="1000"/>
          </a:p>
          <a:p>
            <a:pPr marL="114300" indent="0">
              <a:buNone/>
            </a:pPr>
            <a:r>
              <a:rPr lang="nb-NO" sz="1000"/>
              <a:t>Eksempler:</a:t>
            </a:r>
          </a:p>
          <a:p>
            <a:r>
              <a:rPr lang="nb-NO" sz="1000"/>
              <a:t>Reiseregninger</a:t>
            </a:r>
          </a:p>
          <a:p>
            <a:r>
              <a:rPr lang="nb-NO" sz="1000"/>
              <a:t>Utgiftsrefusjoner</a:t>
            </a:r>
          </a:p>
        </p:txBody>
      </p:sp>
      <p:pic>
        <p:nvPicPr>
          <p:cNvPr id="5" name="Google Shape;92;g1e0354af704_0_110">
            <a:extLst>
              <a:ext uri="{FF2B5EF4-FFF2-40B4-BE49-F238E27FC236}">
                <a16:creationId xmlns:a16="http://schemas.microsoft.com/office/drawing/2014/main" id="{A20521EF-AF5B-4090-A45A-6CDECF90795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15601" y="2336470"/>
            <a:ext cx="547042" cy="675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95;g1e0354af704_0_110" descr="Icon&#10;&#10;Description automatically generated">
            <a:extLst>
              <a:ext uri="{FF2B5EF4-FFF2-40B4-BE49-F238E27FC236}">
                <a16:creationId xmlns:a16="http://schemas.microsoft.com/office/drawing/2014/main" id="{B76CF709-E468-4CFB-9600-D51D1DF5BF2A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6624" y="2358145"/>
            <a:ext cx="521388" cy="72311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00;g1e0354af704_0_110">
            <a:extLst>
              <a:ext uri="{FF2B5EF4-FFF2-40B4-BE49-F238E27FC236}">
                <a16:creationId xmlns:a16="http://schemas.microsoft.com/office/drawing/2014/main" id="{C3E58586-C4BB-4829-BEEF-A60D41746487}"/>
              </a:ext>
            </a:extLst>
          </p:cNvPr>
          <p:cNvSpPr/>
          <p:nvPr/>
        </p:nvSpPr>
        <p:spPr>
          <a:xfrm>
            <a:off x="2223682" y="3188520"/>
            <a:ext cx="930900" cy="2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200" b="1"/>
              <a:t>Stipend</a:t>
            </a:r>
            <a:endParaRPr sz="1200" b="1"/>
          </a:p>
        </p:txBody>
      </p:sp>
      <p:sp>
        <p:nvSpPr>
          <p:cNvPr id="8" name="Google Shape;102;g1e0354af704_0_110">
            <a:extLst>
              <a:ext uri="{FF2B5EF4-FFF2-40B4-BE49-F238E27FC236}">
                <a16:creationId xmlns:a16="http://schemas.microsoft.com/office/drawing/2014/main" id="{47A90FEE-E371-42CB-A391-6FA36B1FE409}"/>
              </a:ext>
            </a:extLst>
          </p:cNvPr>
          <p:cNvSpPr/>
          <p:nvPr/>
        </p:nvSpPr>
        <p:spPr>
          <a:xfrm>
            <a:off x="936457" y="3212345"/>
            <a:ext cx="930900" cy="2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000"/>
              <a:t>Deltaker i forsknings- prosjekt</a:t>
            </a:r>
            <a:endParaRPr sz="1000"/>
          </a:p>
        </p:txBody>
      </p:sp>
      <p:pic>
        <p:nvPicPr>
          <p:cNvPr id="9" name="Google Shape;89;g1e0354af704_0_110" descr="Icon&#10;&#10;Description automatically generated">
            <a:extLst>
              <a:ext uri="{FF2B5EF4-FFF2-40B4-BE49-F238E27FC236}">
                <a16:creationId xmlns:a16="http://schemas.microsoft.com/office/drawing/2014/main" id="{40F82FC8-E681-49DE-86C4-707AF2BFB8B4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40055" y="2344703"/>
            <a:ext cx="572684" cy="66691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96;g1e0354af704_0_110">
            <a:extLst>
              <a:ext uri="{FF2B5EF4-FFF2-40B4-BE49-F238E27FC236}">
                <a16:creationId xmlns:a16="http://schemas.microsoft.com/office/drawing/2014/main" id="{FFCF7321-5516-4207-8C68-D8BD483C1D72}"/>
              </a:ext>
            </a:extLst>
          </p:cNvPr>
          <p:cNvSpPr/>
          <p:nvPr/>
        </p:nvSpPr>
        <p:spPr>
          <a:xfrm>
            <a:off x="5660947" y="3166262"/>
            <a:ext cx="930900" cy="2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100"/>
              <a:t>Oppdrags- taker*</a:t>
            </a:r>
            <a:endParaRPr sz="1100"/>
          </a:p>
        </p:txBody>
      </p:sp>
    </p:spTree>
    <p:extLst>
      <p:ext uri="{BB962C8B-B14F-4D97-AF65-F5344CB8AC3E}">
        <p14:creationId xmlns:p14="http://schemas.microsoft.com/office/powerpoint/2010/main" val="905392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e0354af704_0_12"/>
          <p:cNvSpPr txBox="1">
            <a:spLocks noGrp="1"/>
          </p:cNvSpPr>
          <p:nvPr>
            <p:ph type="title"/>
          </p:nvPr>
        </p:nvSpPr>
        <p:spPr>
          <a:xfrm>
            <a:off x="833650" y="298350"/>
            <a:ext cx="7239000" cy="1018200"/>
          </a:xfrm>
          <a:prstGeom prst="rect">
            <a:avLst/>
          </a:prstGeom>
        </p:spPr>
        <p:txBody>
          <a:bodyPr spcFirstLastPara="1" wrap="square" lIns="90000" tIns="46800" rIns="90000" bIns="468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/>
              <a:t>Forskjellen mellom betalmeg og manuelt lønnsbilag</a:t>
            </a:r>
            <a:endParaRPr sz="2100" b="1"/>
          </a:p>
        </p:txBody>
      </p:sp>
      <p:graphicFrame>
        <p:nvGraphicFramePr>
          <p:cNvPr id="113" name="Google Shape;113;g1e0354af704_0_12"/>
          <p:cNvGraphicFramePr/>
          <p:nvPr>
            <p:extLst>
              <p:ext uri="{D42A27DB-BD31-4B8C-83A1-F6EECF244321}">
                <p14:modId xmlns:p14="http://schemas.microsoft.com/office/powerpoint/2010/main" val="1637380856"/>
              </p:ext>
            </p:extLst>
          </p:nvPr>
        </p:nvGraphicFramePr>
        <p:xfrm>
          <a:off x="952500" y="1599400"/>
          <a:ext cx="7239000" cy="2970513"/>
        </p:xfrm>
        <a:graphic>
          <a:graphicData uri="http://schemas.openxmlformats.org/drawingml/2006/table">
            <a:tbl>
              <a:tblPr>
                <a:noFill/>
                <a:tableStyleId>{BB463B29-1EF6-4F16-B1CD-A98107DCFB9C}</a:tableStyleId>
              </a:tblPr>
              <a:tblGrid>
                <a:gridCol w="241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234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800">
                          <a:solidFill>
                            <a:schemeClr val="lt1"/>
                          </a:solidFill>
                        </a:rPr>
                        <a:t>Betalmeg</a:t>
                      </a:r>
                      <a:endParaRPr sz="18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 anchor="ctr"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800" err="1">
                          <a:solidFill>
                            <a:schemeClr val="lt1"/>
                          </a:solidFill>
                        </a:rPr>
                        <a:t>Manuelt</a:t>
                      </a:r>
                      <a:r>
                        <a:rPr lang="no-NO" sz="1800">
                          <a:solidFill>
                            <a:schemeClr val="lt1"/>
                          </a:solidFill>
                        </a:rPr>
                        <a:t> </a:t>
                      </a:r>
                      <a:r>
                        <a:rPr lang="no-NO" sz="1800" err="1">
                          <a:solidFill>
                            <a:schemeClr val="lt1"/>
                          </a:solidFill>
                        </a:rPr>
                        <a:t>lønnsbilag</a:t>
                      </a:r>
                      <a:endParaRPr sz="1800" err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 anchor="ctr">
                    <a:solidFill>
                      <a:schemeClr val="dk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7781"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err="1"/>
                        <a:t>Hva</a:t>
                      </a:r>
                      <a:r>
                        <a:rPr lang="en-US" sz="1600"/>
                        <a:t> </a:t>
                      </a:r>
                      <a:r>
                        <a:rPr lang="en-US" sz="1600" err="1"/>
                        <a:t>skal</a:t>
                      </a:r>
                      <a:r>
                        <a:rPr lang="en-US" sz="1600"/>
                        <a:t> </a:t>
                      </a:r>
                      <a:r>
                        <a:rPr lang="en-US" sz="1600" err="1"/>
                        <a:t>hvor</a:t>
                      </a:r>
                      <a:r>
                        <a:rPr lang="en-US" sz="1600"/>
                        <a:t>?</a:t>
                      </a:r>
                      <a:endParaRPr sz="160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err="1"/>
                        <a:t>Reiseregning</a:t>
                      </a:r>
                      <a:r>
                        <a:rPr lang="en-US" sz="1600"/>
                        <a:t> </a:t>
                      </a:r>
                      <a:r>
                        <a:rPr lang="en-US" sz="1600" err="1"/>
                        <a:t>og</a:t>
                      </a:r>
                      <a:r>
                        <a:rPr lang="en-US" sz="1600"/>
                        <a:t> </a:t>
                      </a:r>
                      <a:r>
                        <a:rPr lang="en-US" sz="1600" err="1"/>
                        <a:t>utgiftsrefusjoner</a:t>
                      </a:r>
                      <a:endParaRPr sz="1600" err="1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Stipend</a:t>
                      </a:r>
                      <a:endParaRPr sz="1600"/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801305806"/>
                  </a:ext>
                </a:extLst>
              </a:tr>
              <a:tr h="837781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600" err="1"/>
                        <a:t>Hvem</a:t>
                      </a:r>
                      <a:r>
                        <a:rPr lang="no-NO" sz="1600"/>
                        <a:t> </a:t>
                      </a:r>
                      <a:r>
                        <a:rPr lang="no-NO" sz="1600" err="1"/>
                        <a:t>registrerer</a:t>
                      </a:r>
                      <a:r>
                        <a:rPr lang="no-NO" sz="1600"/>
                        <a:t> </a:t>
                      </a:r>
                      <a:r>
                        <a:rPr lang="no-NO" sz="1600" err="1"/>
                        <a:t>bruker</a:t>
                      </a:r>
                      <a:r>
                        <a:rPr lang="no-NO" sz="1600"/>
                        <a:t> inn </a:t>
                      </a:r>
                      <a:r>
                        <a:rPr lang="no-NO" sz="1600" err="1"/>
                        <a:t>i</a:t>
                      </a:r>
                      <a:r>
                        <a:rPr lang="no-NO" sz="1600"/>
                        <a:t> </a:t>
                      </a:r>
                      <a:r>
                        <a:rPr lang="no-NO" sz="1600" err="1"/>
                        <a:t>systemet</a:t>
                      </a:r>
                      <a:r>
                        <a:rPr lang="no-NO" sz="1600"/>
                        <a:t>?</a:t>
                      </a:r>
                      <a:endParaRPr sz="160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600" b="1" err="1"/>
                        <a:t>Tjenestesenteret</a:t>
                      </a:r>
                      <a:r>
                        <a:rPr lang="no-NO" sz="1600"/>
                        <a:t> (via </a:t>
                      </a:r>
                      <a:r>
                        <a:rPr lang="no-NO" sz="1600" err="1"/>
                        <a:t>bestilling</a:t>
                      </a:r>
                      <a:r>
                        <a:rPr lang="no-NO" sz="1600"/>
                        <a:t> </a:t>
                      </a:r>
                      <a:r>
                        <a:rPr lang="no-NO" sz="1600" err="1"/>
                        <a:t>i</a:t>
                      </a:r>
                      <a:r>
                        <a:rPr lang="no-NO" sz="1600"/>
                        <a:t> NTNU </a:t>
                      </a:r>
                      <a:r>
                        <a:rPr lang="no-NO" sz="1600" err="1"/>
                        <a:t>Hjelp</a:t>
                      </a:r>
                      <a:r>
                        <a:rPr lang="no-NO" sz="1600"/>
                        <a:t>)</a:t>
                      </a:r>
                      <a:endParaRPr sz="160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600" b="1" err="1"/>
                        <a:t>Tjenestesenteret</a:t>
                      </a:r>
                      <a:r>
                        <a:rPr lang="no-NO" sz="1600"/>
                        <a:t> (via </a:t>
                      </a:r>
                      <a:r>
                        <a:rPr lang="no-NO" sz="1600" err="1"/>
                        <a:t>bestilling</a:t>
                      </a:r>
                      <a:r>
                        <a:rPr lang="no-NO" sz="1600"/>
                        <a:t> </a:t>
                      </a:r>
                      <a:r>
                        <a:rPr lang="no-NO" sz="1600" err="1"/>
                        <a:t>i</a:t>
                      </a:r>
                      <a:r>
                        <a:rPr lang="no-NO" sz="1600"/>
                        <a:t> NTNU </a:t>
                      </a:r>
                      <a:r>
                        <a:rPr lang="no-NO" sz="1600" err="1"/>
                        <a:t>Hjelp</a:t>
                      </a:r>
                      <a:r>
                        <a:rPr lang="no-NO" sz="1600"/>
                        <a:t>)</a:t>
                      </a:r>
                      <a:endParaRPr sz="1600"/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7781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600" err="1"/>
                        <a:t>Hvem</a:t>
                      </a:r>
                      <a:r>
                        <a:rPr lang="no-NO" sz="1600"/>
                        <a:t> legger inn/melder inn </a:t>
                      </a:r>
                      <a:r>
                        <a:rPr lang="no-NO" sz="1600" err="1"/>
                        <a:t>krav</a:t>
                      </a:r>
                      <a:r>
                        <a:rPr lang="no-NO" sz="1600"/>
                        <a:t>?</a:t>
                      </a:r>
                      <a:endParaRPr sz="160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600" b="1"/>
                        <a:t>Den </a:t>
                      </a:r>
                      <a:r>
                        <a:rPr lang="no-NO" sz="1600" b="1" err="1"/>
                        <a:t>eksterne</a:t>
                      </a:r>
                      <a:r>
                        <a:rPr lang="no-NO" sz="1600" b="1"/>
                        <a:t> </a:t>
                      </a:r>
                      <a:r>
                        <a:rPr lang="no-NO" sz="1600" b="1" err="1"/>
                        <a:t>selv</a:t>
                      </a:r>
                      <a:endParaRPr sz="1600" err="1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600" b="1" err="1"/>
                        <a:t>Enhetene</a:t>
                      </a:r>
                      <a:r>
                        <a:rPr lang="no-NO" sz="1600" b="1"/>
                        <a:t> </a:t>
                      </a:r>
                      <a:r>
                        <a:rPr lang="no-NO" sz="1600"/>
                        <a:t>melder inn via NTNU </a:t>
                      </a:r>
                      <a:r>
                        <a:rPr lang="no-NO" sz="1600" err="1"/>
                        <a:t>Hjelp</a:t>
                      </a:r>
                      <a:endParaRPr sz="1600" err="1"/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4" name="Google Shape;114;g1e0354af704_0_12"/>
          <p:cNvSpPr/>
          <p:nvPr/>
        </p:nvSpPr>
        <p:spPr>
          <a:xfrm>
            <a:off x="7038825" y="61525"/>
            <a:ext cx="2024700" cy="1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100"/>
              <a:t>Stipend | Betal meg</a:t>
            </a:r>
            <a:endParaRPr sz="11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e0354af704_0_139"/>
          <p:cNvSpPr txBox="1">
            <a:spLocks noGrp="1"/>
          </p:cNvSpPr>
          <p:nvPr>
            <p:ph type="title"/>
          </p:nvPr>
        </p:nvSpPr>
        <p:spPr>
          <a:xfrm>
            <a:off x="457200" y="298339"/>
            <a:ext cx="7615500" cy="402291"/>
          </a:xfrm>
          <a:prstGeom prst="rect">
            <a:avLst/>
          </a:prstGeom>
        </p:spPr>
        <p:txBody>
          <a:bodyPr spcFirstLastPara="1" wrap="square" lIns="90000" tIns="46800" rIns="90000" bIns="468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2000" err="1"/>
              <a:t>Prosessen</a:t>
            </a:r>
            <a:r>
              <a:rPr lang="no-NO" sz="2000"/>
              <a:t> for å </a:t>
            </a:r>
            <a:r>
              <a:rPr lang="no-NO" sz="2000" err="1"/>
              <a:t>gjennomføre</a:t>
            </a:r>
            <a:r>
              <a:rPr lang="no-NO" sz="2000"/>
              <a:t> </a:t>
            </a:r>
            <a:r>
              <a:rPr lang="no-NO" sz="2000" err="1"/>
              <a:t>en</a:t>
            </a:r>
            <a:r>
              <a:rPr lang="no-NO" sz="2000"/>
              <a:t> </a:t>
            </a:r>
            <a:r>
              <a:rPr lang="no-NO" sz="2000" err="1"/>
              <a:t>bestilling</a:t>
            </a:r>
            <a:r>
              <a:rPr lang="no-NO" sz="2000"/>
              <a:t> av </a:t>
            </a:r>
            <a:r>
              <a:rPr lang="no-NO" sz="2000" err="1"/>
              <a:t>stipendutbetaling</a:t>
            </a:r>
            <a:endParaRPr lang="en-US" sz="2000" err="1"/>
          </a:p>
        </p:txBody>
      </p:sp>
      <p:sp>
        <p:nvSpPr>
          <p:cNvPr id="139" name="Google Shape;139;g1e0354af704_0_139"/>
          <p:cNvSpPr/>
          <p:nvPr/>
        </p:nvSpPr>
        <p:spPr>
          <a:xfrm>
            <a:off x="5104553" y="1228800"/>
            <a:ext cx="1362900" cy="3633900"/>
          </a:xfrm>
          <a:prstGeom prst="rect">
            <a:avLst/>
          </a:prstGeom>
          <a:solidFill>
            <a:srgbClr val="EEF2F5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900" b="1">
                <a:solidFill>
                  <a:srgbClr val="014693"/>
                </a:solidFill>
                <a:latin typeface="Poppins"/>
                <a:ea typeface="Poppins"/>
                <a:cs typeface="Poppins"/>
                <a:sym typeface="Poppins"/>
              </a:rPr>
              <a:t>Utbetale bonuslønn*</a:t>
            </a:r>
            <a:endParaRPr sz="900" b="1">
              <a:solidFill>
                <a:srgbClr val="01469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0" name="Google Shape;140;g1e0354af704_0_139"/>
          <p:cNvSpPr/>
          <p:nvPr/>
        </p:nvSpPr>
        <p:spPr>
          <a:xfrm>
            <a:off x="2200525" y="1228825"/>
            <a:ext cx="1362900" cy="3633900"/>
          </a:xfrm>
          <a:prstGeom prst="rect">
            <a:avLst/>
          </a:prstGeom>
          <a:solidFill>
            <a:srgbClr val="EEF2F5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900" b="1">
                <a:solidFill>
                  <a:srgbClr val="014693"/>
                </a:solidFill>
                <a:latin typeface="Poppins"/>
                <a:ea typeface="Poppins"/>
                <a:cs typeface="Poppins"/>
                <a:sym typeface="Poppins"/>
              </a:rPr>
              <a:t>Melde inn stipend</a:t>
            </a:r>
            <a:endParaRPr sz="900" b="1">
              <a:solidFill>
                <a:srgbClr val="01469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1" name="Google Shape;141;g1e0354af704_0_139"/>
          <p:cNvSpPr/>
          <p:nvPr/>
        </p:nvSpPr>
        <p:spPr>
          <a:xfrm>
            <a:off x="3652539" y="1228825"/>
            <a:ext cx="1362900" cy="3633900"/>
          </a:xfrm>
          <a:prstGeom prst="rect">
            <a:avLst/>
          </a:prstGeom>
          <a:solidFill>
            <a:srgbClr val="EEF2F5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900" b="1">
                <a:solidFill>
                  <a:srgbClr val="014693"/>
                </a:solidFill>
                <a:latin typeface="Poppins"/>
                <a:ea typeface="Poppins"/>
                <a:cs typeface="Poppins"/>
                <a:sym typeface="Poppins"/>
              </a:rPr>
              <a:t>Registrere manuelt lønnsbilag</a:t>
            </a:r>
            <a:endParaRPr sz="900" b="1">
              <a:solidFill>
                <a:srgbClr val="01469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aphicFrame>
        <p:nvGraphicFramePr>
          <p:cNvPr id="142" name="Google Shape;142;g1e0354af704_0_139"/>
          <p:cNvGraphicFramePr/>
          <p:nvPr/>
        </p:nvGraphicFramePr>
        <p:xfrm>
          <a:off x="1089413" y="1745936"/>
          <a:ext cx="5378025" cy="3116875"/>
        </p:xfrm>
        <a:graphic>
          <a:graphicData uri="http://schemas.openxmlformats.org/drawingml/2006/table">
            <a:tbl>
              <a:tblPr>
                <a:noFill/>
                <a:tableStyleId>{BB463B29-1EF6-4F16-B1CD-A98107DCFB9C}</a:tableStyleId>
              </a:tblPr>
              <a:tblGrid>
                <a:gridCol w="110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77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33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91425" marR="91425" marT="91425" marB="91425">
                    <a:solidFill>
                      <a:srgbClr val="EEF2F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33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91425" marR="91425" marT="91425" marB="91425">
                    <a:solidFill>
                      <a:srgbClr val="EEF2F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33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91425" marR="91425" marT="91425" marB="91425">
                    <a:solidFill>
                      <a:srgbClr val="EEF2F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33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EEF2F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33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EEF2F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43" name="Google Shape;143;g1e0354af704_0_139"/>
          <p:cNvSpPr/>
          <p:nvPr/>
        </p:nvSpPr>
        <p:spPr>
          <a:xfrm>
            <a:off x="1120857" y="1835525"/>
            <a:ext cx="447900" cy="4479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1469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g1e0354af704_0_139"/>
          <p:cNvSpPr/>
          <p:nvPr/>
        </p:nvSpPr>
        <p:spPr>
          <a:xfrm>
            <a:off x="1214087" y="1898075"/>
            <a:ext cx="261440" cy="345833"/>
          </a:xfrm>
          <a:custGeom>
            <a:avLst/>
            <a:gdLst/>
            <a:ahLst/>
            <a:cxnLst/>
            <a:rect l="l" t="t" r="r" b="b"/>
            <a:pathLst>
              <a:path w="570" h="745" extrusionOk="0">
                <a:moveTo>
                  <a:pt x="383" y="1"/>
                </a:moveTo>
                <a:cubicBezTo>
                  <a:pt x="357" y="1"/>
                  <a:pt x="293" y="1"/>
                  <a:pt x="238" y="40"/>
                </a:cubicBezTo>
                <a:cubicBezTo>
                  <a:pt x="80" y="43"/>
                  <a:pt x="56" y="119"/>
                  <a:pt x="56" y="191"/>
                </a:cubicBezTo>
                <a:cubicBezTo>
                  <a:pt x="56" y="212"/>
                  <a:pt x="61" y="251"/>
                  <a:pt x="64" y="272"/>
                </a:cubicBezTo>
                <a:cubicBezTo>
                  <a:pt x="53" y="278"/>
                  <a:pt x="43" y="283"/>
                  <a:pt x="38" y="291"/>
                </a:cubicBezTo>
                <a:cubicBezTo>
                  <a:pt x="27" y="299"/>
                  <a:pt x="22" y="317"/>
                  <a:pt x="24" y="333"/>
                </a:cubicBezTo>
                <a:lnTo>
                  <a:pt x="35" y="409"/>
                </a:lnTo>
                <a:cubicBezTo>
                  <a:pt x="38" y="433"/>
                  <a:pt x="56" y="452"/>
                  <a:pt x="80" y="454"/>
                </a:cubicBezTo>
                <a:cubicBezTo>
                  <a:pt x="88" y="507"/>
                  <a:pt x="114" y="560"/>
                  <a:pt x="148" y="599"/>
                </a:cubicBezTo>
                <a:lnTo>
                  <a:pt x="135" y="660"/>
                </a:lnTo>
                <a:lnTo>
                  <a:pt x="14" y="712"/>
                </a:lnTo>
                <a:cubicBezTo>
                  <a:pt x="3" y="718"/>
                  <a:pt x="1" y="726"/>
                  <a:pt x="3" y="733"/>
                </a:cubicBezTo>
                <a:cubicBezTo>
                  <a:pt x="9" y="742"/>
                  <a:pt x="14" y="745"/>
                  <a:pt x="20" y="745"/>
                </a:cubicBezTo>
                <a:cubicBezTo>
                  <a:pt x="22" y="745"/>
                  <a:pt x="25" y="745"/>
                  <a:pt x="27" y="744"/>
                </a:cubicBezTo>
                <a:lnTo>
                  <a:pt x="159" y="689"/>
                </a:lnTo>
                <a:cubicBezTo>
                  <a:pt x="167" y="689"/>
                  <a:pt x="169" y="686"/>
                  <a:pt x="169" y="678"/>
                </a:cubicBezTo>
                <a:lnTo>
                  <a:pt x="188" y="602"/>
                </a:lnTo>
                <a:cubicBezTo>
                  <a:pt x="193" y="596"/>
                  <a:pt x="188" y="589"/>
                  <a:pt x="185" y="586"/>
                </a:cubicBezTo>
                <a:cubicBezTo>
                  <a:pt x="146" y="549"/>
                  <a:pt x="119" y="494"/>
                  <a:pt x="117" y="441"/>
                </a:cubicBezTo>
                <a:cubicBezTo>
                  <a:pt x="117" y="430"/>
                  <a:pt x="109" y="425"/>
                  <a:pt x="101" y="425"/>
                </a:cubicBezTo>
                <a:lnTo>
                  <a:pt x="93" y="425"/>
                </a:lnTo>
                <a:cubicBezTo>
                  <a:pt x="82" y="425"/>
                  <a:pt x="75" y="415"/>
                  <a:pt x="75" y="404"/>
                </a:cubicBezTo>
                <a:lnTo>
                  <a:pt x="64" y="330"/>
                </a:lnTo>
                <a:cubicBezTo>
                  <a:pt x="64" y="322"/>
                  <a:pt x="67" y="317"/>
                  <a:pt x="69" y="312"/>
                </a:cubicBezTo>
                <a:cubicBezTo>
                  <a:pt x="75" y="309"/>
                  <a:pt x="80" y="307"/>
                  <a:pt x="88" y="307"/>
                </a:cubicBezTo>
                <a:lnTo>
                  <a:pt x="90" y="307"/>
                </a:lnTo>
                <a:cubicBezTo>
                  <a:pt x="96" y="307"/>
                  <a:pt x="101" y="304"/>
                  <a:pt x="104" y="301"/>
                </a:cubicBezTo>
                <a:cubicBezTo>
                  <a:pt x="106" y="296"/>
                  <a:pt x="106" y="291"/>
                  <a:pt x="106" y="285"/>
                </a:cubicBezTo>
                <a:cubicBezTo>
                  <a:pt x="106" y="283"/>
                  <a:pt x="96" y="214"/>
                  <a:pt x="96" y="191"/>
                </a:cubicBezTo>
                <a:cubicBezTo>
                  <a:pt x="96" y="127"/>
                  <a:pt x="109" y="72"/>
                  <a:pt x="251" y="72"/>
                </a:cubicBezTo>
                <a:cubicBezTo>
                  <a:pt x="254" y="72"/>
                  <a:pt x="259" y="72"/>
                  <a:pt x="262" y="69"/>
                </a:cubicBezTo>
                <a:cubicBezTo>
                  <a:pt x="304" y="38"/>
                  <a:pt x="351" y="32"/>
                  <a:pt x="391" y="32"/>
                </a:cubicBezTo>
                <a:cubicBezTo>
                  <a:pt x="446" y="32"/>
                  <a:pt x="483" y="51"/>
                  <a:pt x="504" y="83"/>
                </a:cubicBezTo>
                <a:cubicBezTo>
                  <a:pt x="530" y="122"/>
                  <a:pt x="523" y="146"/>
                  <a:pt x="509" y="159"/>
                </a:cubicBezTo>
                <a:lnTo>
                  <a:pt x="488" y="177"/>
                </a:lnTo>
                <a:cubicBezTo>
                  <a:pt x="488" y="183"/>
                  <a:pt x="486" y="185"/>
                  <a:pt x="486" y="188"/>
                </a:cubicBezTo>
                <a:lnTo>
                  <a:pt x="483" y="283"/>
                </a:lnTo>
                <a:cubicBezTo>
                  <a:pt x="483" y="291"/>
                  <a:pt x="483" y="293"/>
                  <a:pt x="486" y="296"/>
                </a:cubicBezTo>
                <a:cubicBezTo>
                  <a:pt x="488" y="301"/>
                  <a:pt x="496" y="304"/>
                  <a:pt x="499" y="304"/>
                </a:cubicBezTo>
                <a:cubicBezTo>
                  <a:pt x="504" y="304"/>
                  <a:pt x="512" y="307"/>
                  <a:pt x="515" y="309"/>
                </a:cubicBezTo>
                <a:cubicBezTo>
                  <a:pt x="523" y="314"/>
                  <a:pt x="523" y="320"/>
                  <a:pt x="523" y="328"/>
                </a:cubicBezTo>
                <a:lnTo>
                  <a:pt x="512" y="401"/>
                </a:lnTo>
                <a:cubicBezTo>
                  <a:pt x="512" y="412"/>
                  <a:pt x="501" y="423"/>
                  <a:pt x="488" y="423"/>
                </a:cubicBezTo>
                <a:cubicBezTo>
                  <a:pt x="478" y="423"/>
                  <a:pt x="472" y="428"/>
                  <a:pt x="472" y="438"/>
                </a:cubicBezTo>
                <a:cubicBezTo>
                  <a:pt x="470" y="494"/>
                  <a:pt x="438" y="552"/>
                  <a:pt x="399" y="586"/>
                </a:cubicBezTo>
                <a:cubicBezTo>
                  <a:pt x="396" y="591"/>
                  <a:pt x="396" y="596"/>
                  <a:pt x="396" y="604"/>
                </a:cubicBezTo>
                <a:lnTo>
                  <a:pt x="412" y="676"/>
                </a:lnTo>
                <a:cubicBezTo>
                  <a:pt x="412" y="678"/>
                  <a:pt x="420" y="683"/>
                  <a:pt x="422" y="686"/>
                </a:cubicBezTo>
                <a:lnTo>
                  <a:pt x="554" y="741"/>
                </a:lnTo>
                <a:lnTo>
                  <a:pt x="562" y="741"/>
                </a:lnTo>
                <a:cubicBezTo>
                  <a:pt x="567" y="741"/>
                  <a:pt x="570" y="739"/>
                  <a:pt x="562" y="733"/>
                </a:cubicBezTo>
                <a:cubicBezTo>
                  <a:pt x="565" y="726"/>
                  <a:pt x="562" y="715"/>
                  <a:pt x="552" y="712"/>
                </a:cubicBezTo>
                <a:lnTo>
                  <a:pt x="430" y="660"/>
                </a:lnTo>
                <a:lnTo>
                  <a:pt x="417" y="604"/>
                </a:lnTo>
                <a:cubicBezTo>
                  <a:pt x="457" y="565"/>
                  <a:pt x="483" y="512"/>
                  <a:pt x="488" y="454"/>
                </a:cubicBezTo>
                <a:cubicBezTo>
                  <a:pt x="507" y="449"/>
                  <a:pt x="525" y="433"/>
                  <a:pt x="528" y="409"/>
                </a:cubicBezTo>
                <a:lnTo>
                  <a:pt x="538" y="333"/>
                </a:lnTo>
                <a:cubicBezTo>
                  <a:pt x="541" y="317"/>
                  <a:pt x="536" y="304"/>
                  <a:pt x="525" y="291"/>
                </a:cubicBezTo>
                <a:cubicBezTo>
                  <a:pt x="517" y="283"/>
                  <a:pt x="512" y="278"/>
                  <a:pt x="501" y="272"/>
                </a:cubicBezTo>
                <a:lnTo>
                  <a:pt x="504" y="199"/>
                </a:lnTo>
                <a:lnTo>
                  <a:pt x="523" y="180"/>
                </a:lnTo>
                <a:cubicBezTo>
                  <a:pt x="544" y="162"/>
                  <a:pt x="562" y="122"/>
                  <a:pt x="525" y="67"/>
                </a:cubicBezTo>
                <a:cubicBezTo>
                  <a:pt x="499" y="22"/>
                  <a:pt x="449" y="1"/>
                  <a:pt x="383" y="1"/>
                </a:cubicBezTo>
                <a:close/>
              </a:path>
            </a:pathLst>
          </a:custGeom>
          <a:solidFill>
            <a:srgbClr val="0146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g1e0354af704_0_139"/>
          <p:cNvSpPr txBox="1"/>
          <p:nvPr/>
        </p:nvSpPr>
        <p:spPr>
          <a:xfrm>
            <a:off x="1572725" y="1891234"/>
            <a:ext cx="649200" cy="2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325" tIns="26650" rIns="53325" bIns="2665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nb-NO" sz="60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Stipend- mottaker</a:t>
            </a:r>
          </a:p>
        </p:txBody>
      </p:sp>
      <p:sp>
        <p:nvSpPr>
          <p:cNvPr id="146" name="Google Shape;146;g1e0354af704_0_139"/>
          <p:cNvSpPr txBox="1"/>
          <p:nvPr/>
        </p:nvSpPr>
        <p:spPr>
          <a:xfrm>
            <a:off x="1572725" y="3786266"/>
            <a:ext cx="649200" cy="2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325" tIns="26650" rIns="53325" bIns="2665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nb-NO" sz="60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Kostnads- godkjenner </a:t>
            </a:r>
          </a:p>
        </p:txBody>
      </p:sp>
      <p:sp>
        <p:nvSpPr>
          <p:cNvPr id="147" name="Google Shape;147;g1e0354af704_0_139"/>
          <p:cNvSpPr txBox="1"/>
          <p:nvPr/>
        </p:nvSpPr>
        <p:spPr>
          <a:xfrm>
            <a:off x="1572725" y="3108316"/>
            <a:ext cx="649200" cy="2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325" tIns="26650" rIns="53325" bIns="2665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nb-NO" sz="60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Fagspesialist lønn</a:t>
            </a:r>
          </a:p>
        </p:txBody>
      </p:sp>
      <p:sp>
        <p:nvSpPr>
          <p:cNvPr id="148" name="Google Shape;148;g1e0354af704_0_139"/>
          <p:cNvSpPr txBox="1"/>
          <p:nvPr/>
        </p:nvSpPr>
        <p:spPr>
          <a:xfrm>
            <a:off x="2346125" y="2524702"/>
            <a:ext cx="1080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b-NO" sz="80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Sender skjema om utbetaling av stipend i NTNU Hjelp</a:t>
            </a:r>
          </a:p>
        </p:txBody>
      </p:sp>
      <p:sp>
        <p:nvSpPr>
          <p:cNvPr id="149" name="Google Shape;149;g1e0354af704_0_139"/>
          <p:cNvSpPr txBox="1"/>
          <p:nvPr/>
        </p:nvSpPr>
        <p:spPr>
          <a:xfrm>
            <a:off x="2381675" y="3132225"/>
            <a:ext cx="1008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n-NO" sz="80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Mottar informasjon om utbetaling av stipend</a:t>
            </a:r>
          </a:p>
        </p:txBody>
      </p:sp>
      <p:sp>
        <p:nvSpPr>
          <p:cNvPr id="150" name="Google Shape;150;g1e0354af704_0_139"/>
          <p:cNvSpPr txBox="1"/>
          <p:nvPr/>
        </p:nvSpPr>
        <p:spPr>
          <a:xfrm>
            <a:off x="3915810" y="3132221"/>
            <a:ext cx="938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 sz="80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Kontrollerer og registrerer lønnsbilag</a:t>
            </a:r>
          </a:p>
        </p:txBody>
      </p:sp>
      <p:cxnSp>
        <p:nvCxnSpPr>
          <p:cNvPr id="151" name="Google Shape;151;g1e0354af704_0_139"/>
          <p:cNvCxnSpPr>
            <a:stCxn id="148" idx="2"/>
            <a:endCxn id="149" idx="0"/>
          </p:cNvCxnSpPr>
          <p:nvPr/>
        </p:nvCxnSpPr>
        <p:spPr>
          <a:xfrm>
            <a:off x="2886125" y="2894002"/>
            <a:ext cx="0" cy="238200"/>
          </a:xfrm>
          <a:prstGeom prst="straightConnector1">
            <a:avLst/>
          </a:prstGeom>
          <a:noFill/>
          <a:ln w="9525" cap="flat" cmpd="sng">
            <a:solidFill>
              <a:srgbClr val="014693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2" name="Google Shape;152;g1e0354af704_0_139"/>
          <p:cNvCxnSpPr>
            <a:stCxn id="149" idx="3"/>
            <a:endCxn id="150" idx="1"/>
          </p:cNvCxnSpPr>
          <p:nvPr/>
        </p:nvCxnSpPr>
        <p:spPr>
          <a:xfrm>
            <a:off x="3390575" y="3316875"/>
            <a:ext cx="525300" cy="0"/>
          </a:xfrm>
          <a:prstGeom prst="straightConnector1">
            <a:avLst/>
          </a:prstGeom>
          <a:noFill/>
          <a:ln w="9525" cap="flat" cmpd="sng">
            <a:solidFill>
              <a:srgbClr val="014693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53" name="Google Shape;153;g1e0354af704_0_139"/>
          <p:cNvSpPr txBox="1"/>
          <p:nvPr/>
        </p:nvSpPr>
        <p:spPr>
          <a:xfrm>
            <a:off x="3929910" y="3828415"/>
            <a:ext cx="9099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 sz="80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Godkjenner lønnsbilag</a:t>
            </a:r>
          </a:p>
        </p:txBody>
      </p:sp>
      <p:cxnSp>
        <p:nvCxnSpPr>
          <p:cNvPr id="154" name="Google Shape;154;g1e0354af704_0_139"/>
          <p:cNvCxnSpPr>
            <a:stCxn id="150" idx="2"/>
            <a:endCxn id="153" idx="0"/>
          </p:cNvCxnSpPr>
          <p:nvPr/>
        </p:nvCxnSpPr>
        <p:spPr>
          <a:xfrm rot="-5400000" flipH="1">
            <a:off x="4221660" y="3664721"/>
            <a:ext cx="327000" cy="600"/>
          </a:xfrm>
          <a:prstGeom prst="bentConnector3">
            <a:avLst>
              <a:gd name="adj1" fmla="val 49984"/>
            </a:avLst>
          </a:prstGeom>
          <a:noFill/>
          <a:ln w="9525" cap="flat" cmpd="sng">
            <a:solidFill>
              <a:srgbClr val="014693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5" name="Google Shape;155;g1e0354af704_0_139"/>
          <p:cNvCxnSpPr>
            <a:stCxn id="153" idx="3"/>
            <a:endCxn id="156" idx="1"/>
          </p:cNvCxnSpPr>
          <p:nvPr/>
        </p:nvCxnSpPr>
        <p:spPr>
          <a:xfrm>
            <a:off x="4839810" y="3951565"/>
            <a:ext cx="395700" cy="609600"/>
          </a:xfrm>
          <a:prstGeom prst="bentConnector3">
            <a:avLst>
              <a:gd name="adj1" fmla="val 50017"/>
            </a:avLst>
          </a:prstGeom>
          <a:noFill/>
          <a:ln w="9525" cap="flat" cmpd="sng">
            <a:solidFill>
              <a:srgbClr val="014693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56" name="Google Shape;156;g1e0354af704_0_139"/>
          <p:cNvSpPr txBox="1"/>
          <p:nvPr/>
        </p:nvSpPr>
        <p:spPr>
          <a:xfrm>
            <a:off x="5235640" y="4376526"/>
            <a:ext cx="1112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 sz="80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Sørger for at stipend blir utbetalt til mottaker</a:t>
            </a:r>
          </a:p>
        </p:txBody>
      </p:sp>
      <p:pic>
        <p:nvPicPr>
          <p:cNvPr id="157" name="Google Shape;157;g1e0354af704_0_1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5556" y="3703318"/>
            <a:ext cx="438503" cy="446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g1e0354af704_0_1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12120" y="3043395"/>
            <a:ext cx="465374" cy="4736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g1e0354af704_0_1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25557" y="4320537"/>
            <a:ext cx="438501" cy="446334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g1e0354af704_0_139"/>
          <p:cNvSpPr txBox="1"/>
          <p:nvPr/>
        </p:nvSpPr>
        <p:spPr>
          <a:xfrm>
            <a:off x="1572725" y="4306992"/>
            <a:ext cx="649200" cy="2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325" tIns="26650" rIns="53325" bIns="2665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nb-NO" sz="60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Fagspesialist utbetaling og offentlig rapportering</a:t>
            </a: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600">
              <a:solidFill>
                <a:srgbClr val="888888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600">
              <a:solidFill>
                <a:srgbClr val="888888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600">
              <a:solidFill>
                <a:srgbClr val="888888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600">
              <a:solidFill>
                <a:srgbClr val="888888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600">
              <a:solidFill>
                <a:srgbClr val="88888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1" name="Google Shape;161;g1e0354af704_0_139"/>
          <p:cNvSpPr txBox="1"/>
          <p:nvPr/>
        </p:nvSpPr>
        <p:spPr>
          <a:xfrm>
            <a:off x="5406123" y="1915624"/>
            <a:ext cx="726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 sz="80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Mottar stipend</a:t>
            </a:r>
          </a:p>
        </p:txBody>
      </p:sp>
      <p:cxnSp>
        <p:nvCxnSpPr>
          <p:cNvPr id="162" name="Google Shape;162;g1e0354af704_0_139"/>
          <p:cNvCxnSpPr>
            <a:stCxn id="156" idx="0"/>
            <a:endCxn id="161" idx="2"/>
          </p:cNvCxnSpPr>
          <p:nvPr/>
        </p:nvCxnSpPr>
        <p:spPr>
          <a:xfrm rot="10800000">
            <a:off x="5769340" y="2161926"/>
            <a:ext cx="22500" cy="2214600"/>
          </a:xfrm>
          <a:prstGeom prst="straightConnector1">
            <a:avLst/>
          </a:prstGeom>
          <a:noFill/>
          <a:ln w="9525" cap="flat" cmpd="sng">
            <a:solidFill>
              <a:srgbClr val="014693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63" name="Google Shape;163;g1e0354af704_0_139"/>
          <p:cNvSpPr txBox="1"/>
          <p:nvPr/>
        </p:nvSpPr>
        <p:spPr>
          <a:xfrm>
            <a:off x="1538075" y="2447438"/>
            <a:ext cx="619800" cy="2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325" tIns="26650" rIns="53325" bIns="2665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nb-NO" sz="60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HR- medarbeider / studie- konsulent</a:t>
            </a:r>
          </a:p>
        </p:txBody>
      </p:sp>
      <p:pic>
        <p:nvPicPr>
          <p:cNvPr id="164" name="Google Shape;164;g1e0354af704_0_1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25551" y="2430870"/>
            <a:ext cx="438500" cy="465079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g1e0354af704_0_139"/>
          <p:cNvSpPr txBox="1"/>
          <p:nvPr/>
        </p:nvSpPr>
        <p:spPr>
          <a:xfrm>
            <a:off x="1006325" y="4816484"/>
            <a:ext cx="35436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-NO" sz="700">
                <a:solidFill>
                  <a:schemeClr val="dk1"/>
                </a:solidFill>
              </a:rPr>
              <a:t>*Går på bonuskjøringer </a:t>
            </a:r>
            <a:r>
              <a:rPr lang="no-NO" sz="700" b="1">
                <a:solidFill>
                  <a:schemeClr val="dk1"/>
                </a:solidFill>
              </a:rPr>
              <a:t>to</a:t>
            </a:r>
            <a:r>
              <a:rPr lang="no-NO" sz="700">
                <a:solidFill>
                  <a:schemeClr val="dk1"/>
                </a:solidFill>
              </a:rPr>
              <a:t> ganger i måneden</a:t>
            </a:r>
            <a:endParaRPr sz="1200"/>
          </a:p>
        </p:txBody>
      </p:sp>
      <p:sp>
        <p:nvSpPr>
          <p:cNvPr id="166" name="Google Shape;166;g1e0354af704_0_139"/>
          <p:cNvSpPr/>
          <p:nvPr/>
        </p:nvSpPr>
        <p:spPr>
          <a:xfrm>
            <a:off x="7038825" y="61525"/>
            <a:ext cx="2024700" cy="1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100" b="1"/>
              <a:t>Stipend </a:t>
            </a:r>
            <a:r>
              <a:rPr lang="no-NO" sz="1100"/>
              <a:t>| Betal meg</a:t>
            </a:r>
            <a:endParaRPr sz="11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1e0354af704_0_56"/>
          <p:cNvSpPr txBox="1">
            <a:spLocks noGrp="1"/>
          </p:cNvSpPr>
          <p:nvPr>
            <p:ph type="title"/>
          </p:nvPr>
        </p:nvSpPr>
        <p:spPr>
          <a:xfrm>
            <a:off x="457200" y="298339"/>
            <a:ext cx="7615500" cy="710100"/>
          </a:xfrm>
          <a:prstGeom prst="rect">
            <a:avLst/>
          </a:prstGeom>
        </p:spPr>
        <p:txBody>
          <a:bodyPr spcFirstLastPara="1" wrap="square" lIns="90000" tIns="46800" rIns="90000" bIns="468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2000" b="1"/>
              <a:t>Betalmeg </a:t>
            </a:r>
            <a:r>
              <a:rPr lang="no-NO" sz="2000"/>
              <a:t>er for de uten arbeidskontrakt med NTNU som skal få refundert en utgift eller reise</a:t>
            </a:r>
            <a:endParaRPr sz="2000"/>
          </a:p>
        </p:txBody>
      </p:sp>
      <p:sp>
        <p:nvSpPr>
          <p:cNvPr id="181" name="Google Shape;181;g1e0354af704_0_56"/>
          <p:cNvSpPr/>
          <p:nvPr/>
        </p:nvSpPr>
        <p:spPr>
          <a:xfrm>
            <a:off x="4865059" y="1082475"/>
            <a:ext cx="1362900" cy="3618300"/>
          </a:xfrm>
          <a:prstGeom prst="rect">
            <a:avLst/>
          </a:prstGeom>
          <a:solidFill>
            <a:srgbClr val="EEF2F5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900" b="1">
                <a:solidFill>
                  <a:srgbClr val="014693"/>
                </a:solidFill>
                <a:latin typeface="Poppins"/>
                <a:ea typeface="Poppins"/>
                <a:cs typeface="Poppins"/>
                <a:sym typeface="Poppins"/>
              </a:rPr>
              <a:t>Kontrollere krav</a:t>
            </a:r>
            <a:endParaRPr sz="900" b="1">
              <a:solidFill>
                <a:srgbClr val="01469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2" name="Google Shape;182;g1e0354af704_0_56"/>
          <p:cNvSpPr/>
          <p:nvPr/>
        </p:nvSpPr>
        <p:spPr>
          <a:xfrm>
            <a:off x="6317075" y="1082500"/>
            <a:ext cx="1362900" cy="3618300"/>
          </a:xfrm>
          <a:prstGeom prst="rect">
            <a:avLst/>
          </a:prstGeom>
          <a:solidFill>
            <a:srgbClr val="EEF2F5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900" b="1" err="1">
                <a:solidFill>
                  <a:srgbClr val="014693"/>
                </a:solidFill>
                <a:latin typeface="Poppins"/>
                <a:ea typeface="Poppins"/>
                <a:cs typeface="Poppins"/>
                <a:sym typeface="Poppins"/>
              </a:rPr>
              <a:t>Klargjøre</a:t>
            </a:r>
            <a:r>
              <a:rPr lang="no-NO" sz="900" b="1">
                <a:solidFill>
                  <a:srgbClr val="014693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no-NO" sz="900" b="1" err="1">
                <a:solidFill>
                  <a:srgbClr val="014693"/>
                </a:solidFill>
                <a:latin typeface="Poppins"/>
                <a:ea typeface="Poppins"/>
                <a:cs typeface="Poppins"/>
                <a:sym typeface="Poppins"/>
              </a:rPr>
              <a:t>til</a:t>
            </a:r>
            <a:r>
              <a:rPr lang="no-NO" sz="900" b="1">
                <a:solidFill>
                  <a:srgbClr val="014693"/>
                </a:solidFill>
                <a:latin typeface="Poppins"/>
                <a:ea typeface="Poppins"/>
                <a:cs typeface="Poppins"/>
                <a:sym typeface="Poppins"/>
              </a:rPr>
              <a:t> utbetaling*</a:t>
            </a:r>
            <a:endParaRPr sz="900" b="1">
              <a:solidFill>
                <a:srgbClr val="01469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3" name="Google Shape;183;g1e0354af704_0_56"/>
          <p:cNvSpPr/>
          <p:nvPr/>
        </p:nvSpPr>
        <p:spPr>
          <a:xfrm>
            <a:off x="1961025" y="1082500"/>
            <a:ext cx="1362900" cy="3618300"/>
          </a:xfrm>
          <a:prstGeom prst="rect">
            <a:avLst/>
          </a:prstGeom>
          <a:solidFill>
            <a:srgbClr val="EEF2F5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900" b="1">
                <a:solidFill>
                  <a:srgbClr val="014693"/>
                </a:solidFill>
                <a:latin typeface="Poppins"/>
                <a:ea typeface="Poppins"/>
                <a:cs typeface="Poppins"/>
                <a:sym typeface="Poppins"/>
              </a:rPr>
              <a:t>Registrere ekstern i sap</a:t>
            </a:r>
            <a:endParaRPr sz="900" b="1">
              <a:solidFill>
                <a:srgbClr val="01469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4" name="Google Shape;184;g1e0354af704_0_56"/>
          <p:cNvSpPr/>
          <p:nvPr/>
        </p:nvSpPr>
        <p:spPr>
          <a:xfrm>
            <a:off x="3413042" y="1082500"/>
            <a:ext cx="1362900" cy="3618300"/>
          </a:xfrm>
          <a:prstGeom prst="rect">
            <a:avLst/>
          </a:prstGeom>
          <a:solidFill>
            <a:srgbClr val="EEF2F5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900" b="1">
                <a:solidFill>
                  <a:srgbClr val="014693"/>
                </a:solidFill>
                <a:latin typeface="Poppins"/>
                <a:ea typeface="Poppins"/>
                <a:cs typeface="Poppins"/>
                <a:sym typeface="Poppins"/>
              </a:rPr>
              <a:t>Føre reiseregning/ utgiftsrefusjon</a:t>
            </a:r>
            <a:endParaRPr sz="900" b="1">
              <a:solidFill>
                <a:srgbClr val="01469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aphicFrame>
        <p:nvGraphicFramePr>
          <p:cNvPr id="185" name="Google Shape;185;g1e0354af704_0_56"/>
          <p:cNvGraphicFramePr/>
          <p:nvPr/>
        </p:nvGraphicFramePr>
        <p:xfrm>
          <a:off x="849913" y="1599611"/>
          <a:ext cx="6830075" cy="3116875"/>
        </p:xfrm>
        <a:graphic>
          <a:graphicData uri="http://schemas.openxmlformats.org/drawingml/2006/table">
            <a:tbl>
              <a:tblPr>
                <a:noFill/>
                <a:tableStyleId>{BB463B29-1EF6-4F16-B1CD-A98107DCFB9C}</a:tableStyleId>
              </a:tblPr>
              <a:tblGrid>
                <a:gridCol w="110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2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33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91425" marR="91425" marT="91425" marB="91425">
                    <a:solidFill>
                      <a:srgbClr val="EEF2F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33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91425" marR="91425" marT="91425" marB="91425">
                    <a:solidFill>
                      <a:srgbClr val="EEF2F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33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EEF2F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33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EEF2F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33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EEF2F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6" name="Google Shape;186;g1e0354af704_0_56"/>
          <p:cNvSpPr/>
          <p:nvPr/>
        </p:nvSpPr>
        <p:spPr>
          <a:xfrm>
            <a:off x="881293" y="2920103"/>
            <a:ext cx="447900" cy="4479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1469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g1e0354af704_0_56"/>
          <p:cNvSpPr/>
          <p:nvPr/>
        </p:nvSpPr>
        <p:spPr>
          <a:xfrm>
            <a:off x="974523" y="2982653"/>
            <a:ext cx="261440" cy="345833"/>
          </a:xfrm>
          <a:custGeom>
            <a:avLst/>
            <a:gdLst/>
            <a:ahLst/>
            <a:cxnLst/>
            <a:rect l="l" t="t" r="r" b="b"/>
            <a:pathLst>
              <a:path w="570" h="745" extrusionOk="0">
                <a:moveTo>
                  <a:pt x="383" y="1"/>
                </a:moveTo>
                <a:cubicBezTo>
                  <a:pt x="357" y="1"/>
                  <a:pt x="293" y="1"/>
                  <a:pt x="238" y="40"/>
                </a:cubicBezTo>
                <a:cubicBezTo>
                  <a:pt x="80" y="43"/>
                  <a:pt x="56" y="119"/>
                  <a:pt x="56" y="191"/>
                </a:cubicBezTo>
                <a:cubicBezTo>
                  <a:pt x="56" y="212"/>
                  <a:pt x="61" y="251"/>
                  <a:pt x="64" y="272"/>
                </a:cubicBezTo>
                <a:cubicBezTo>
                  <a:pt x="53" y="278"/>
                  <a:pt x="43" y="283"/>
                  <a:pt x="38" y="291"/>
                </a:cubicBezTo>
                <a:cubicBezTo>
                  <a:pt x="27" y="299"/>
                  <a:pt x="22" y="317"/>
                  <a:pt x="24" y="333"/>
                </a:cubicBezTo>
                <a:lnTo>
                  <a:pt x="35" y="409"/>
                </a:lnTo>
                <a:cubicBezTo>
                  <a:pt x="38" y="433"/>
                  <a:pt x="56" y="452"/>
                  <a:pt x="80" y="454"/>
                </a:cubicBezTo>
                <a:cubicBezTo>
                  <a:pt x="88" y="507"/>
                  <a:pt x="114" y="560"/>
                  <a:pt x="148" y="599"/>
                </a:cubicBezTo>
                <a:lnTo>
                  <a:pt x="135" y="660"/>
                </a:lnTo>
                <a:lnTo>
                  <a:pt x="14" y="712"/>
                </a:lnTo>
                <a:cubicBezTo>
                  <a:pt x="3" y="718"/>
                  <a:pt x="1" y="726"/>
                  <a:pt x="3" y="733"/>
                </a:cubicBezTo>
                <a:cubicBezTo>
                  <a:pt x="9" y="742"/>
                  <a:pt x="14" y="745"/>
                  <a:pt x="20" y="745"/>
                </a:cubicBezTo>
                <a:cubicBezTo>
                  <a:pt x="22" y="745"/>
                  <a:pt x="25" y="745"/>
                  <a:pt x="27" y="744"/>
                </a:cubicBezTo>
                <a:lnTo>
                  <a:pt x="159" y="689"/>
                </a:lnTo>
                <a:cubicBezTo>
                  <a:pt x="167" y="689"/>
                  <a:pt x="169" y="686"/>
                  <a:pt x="169" y="678"/>
                </a:cubicBezTo>
                <a:lnTo>
                  <a:pt x="188" y="602"/>
                </a:lnTo>
                <a:cubicBezTo>
                  <a:pt x="193" y="596"/>
                  <a:pt x="188" y="589"/>
                  <a:pt x="185" y="586"/>
                </a:cubicBezTo>
                <a:cubicBezTo>
                  <a:pt x="146" y="549"/>
                  <a:pt x="119" y="494"/>
                  <a:pt x="117" y="441"/>
                </a:cubicBezTo>
                <a:cubicBezTo>
                  <a:pt x="117" y="430"/>
                  <a:pt x="109" y="425"/>
                  <a:pt x="101" y="425"/>
                </a:cubicBezTo>
                <a:lnTo>
                  <a:pt x="93" y="425"/>
                </a:lnTo>
                <a:cubicBezTo>
                  <a:pt x="82" y="425"/>
                  <a:pt x="75" y="415"/>
                  <a:pt x="75" y="404"/>
                </a:cubicBezTo>
                <a:lnTo>
                  <a:pt x="64" y="330"/>
                </a:lnTo>
                <a:cubicBezTo>
                  <a:pt x="64" y="322"/>
                  <a:pt x="67" y="317"/>
                  <a:pt x="69" y="312"/>
                </a:cubicBezTo>
                <a:cubicBezTo>
                  <a:pt x="75" y="309"/>
                  <a:pt x="80" y="307"/>
                  <a:pt x="88" y="307"/>
                </a:cubicBezTo>
                <a:lnTo>
                  <a:pt x="90" y="307"/>
                </a:lnTo>
                <a:cubicBezTo>
                  <a:pt x="96" y="307"/>
                  <a:pt x="101" y="304"/>
                  <a:pt x="104" y="301"/>
                </a:cubicBezTo>
                <a:cubicBezTo>
                  <a:pt x="106" y="296"/>
                  <a:pt x="106" y="291"/>
                  <a:pt x="106" y="285"/>
                </a:cubicBezTo>
                <a:cubicBezTo>
                  <a:pt x="106" y="283"/>
                  <a:pt x="96" y="214"/>
                  <a:pt x="96" y="191"/>
                </a:cubicBezTo>
                <a:cubicBezTo>
                  <a:pt x="96" y="127"/>
                  <a:pt x="109" y="72"/>
                  <a:pt x="251" y="72"/>
                </a:cubicBezTo>
                <a:cubicBezTo>
                  <a:pt x="254" y="72"/>
                  <a:pt x="259" y="72"/>
                  <a:pt x="262" y="69"/>
                </a:cubicBezTo>
                <a:cubicBezTo>
                  <a:pt x="304" y="38"/>
                  <a:pt x="351" y="32"/>
                  <a:pt x="391" y="32"/>
                </a:cubicBezTo>
                <a:cubicBezTo>
                  <a:pt x="446" y="32"/>
                  <a:pt x="483" y="51"/>
                  <a:pt x="504" y="83"/>
                </a:cubicBezTo>
                <a:cubicBezTo>
                  <a:pt x="530" y="122"/>
                  <a:pt x="523" y="146"/>
                  <a:pt x="509" y="159"/>
                </a:cubicBezTo>
                <a:lnTo>
                  <a:pt x="488" y="177"/>
                </a:lnTo>
                <a:cubicBezTo>
                  <a:pt x="488" y="183"/>
                  <a:pt x="486" y="185"/>
                  <a:pt x="486" y="188"/>
                </a:cubicBezTo>
                <a:lnTo>
                  <a:pt x="483" y="283"/>
                </a:lnTo>
                <a:cubicBezTo>
                  <a:pt x="483" y="291"/>
                  <a:pt x="483" y="293"/>
                  <a:pt x="486" y="296"/>
                </a:cubicBezTo>
                <a:cubicBezTo>
                  <a:pt x="488" y="301"/>
                  <a:pt x="496" y="304"/>
                  <a:pt x="499" y="304"/>
                </a:cubicBezTo>
                <a:cubicBezTo>
                  <a:pt x="504" y="304"/>
                  <a:pt x="512" y="307"/>
                  <a:pt x="515" y="309"/>
                </a:cubicBezTo>
                <a:cubicBezTo>
                  <a:pt x="523" y="314"/>
                  <a:pt x="523" y="320"/>
                  <a:pt x="523" y="328"/>
                </a:cubicBezTo>
                <a:lnTo>
                  <a:pt x="512" y="401"/>
                </a:lnTo>
                <a:cubicBezTo>
                  <a:pt x="512" y="412"/>
                  <a:pt x="501" y="423"/>
                  <a:pt x="488" y="423"/>
                </a:cubicBezTo>
                <a:cubicBezTo>
                  <a:pt x="478" y="423"/>
                  <a:pt x="472" y="428"/>
                  <a:pt x="472" y="438"/>
                </a:cubicBezTo>
                <a:cubicBezTo>
                  <a:pt x="470" y="494"/>
                  <a:pt x="438" y="552"/>
                  <a:pt x="399" y="586"/>
                </a:cubicBezTo>
                <a:cubicBezTo>
                  <a:pt x="396" y="591"/>
                  <a:pt x="396" y="596"/>
                  <a:pt x="396" y="604"/>
                </a:cubicBezTo>
                <a:lnTo>
                  <a:pt x="412" y="676"/>
                </a:lnTo>
                <a:cubicBezTo>
                  <a:pt x="412" y="678"/>
                  <a:pt x="420" y="683"/>
                  <a:pt x="422" y="686"/>
                </a:cubicBezTo>
                <a:lnTo>
                  <a:pt x="554" y="741"/>
                </a:lnTo>
                <a:lnTo>
                  <a:pt x="562" y="741"/>
                </a:lnTo>
                <a:cubicBezTo>
                  <a:pt x="567" y="741"/>
                  <a:pt x="570" y="739"/>
                  <a:pt x="562" y="733"/>
                </a:cubicBezTo>
                <a:cubicBezTo>
                  <a:pt x="565" y="726"/>
                  <a:pt x="562" y="715"/>
                  <a:pt x="552" y="712"/>
                </a:cubicBezTo>
                <a:lnTo>
                  <a:pt x="430" y="660"/>
                </a:lnTo>
                <a:lnTo>
                  <a:pt x="417" y="604"/>
                </a:lnTo>
                <a:cubicBezTo>
                  <a:pt x="457" y="565"/>
                  <a:pt x="483" y="512"/>
                  <a:pt x="488" y="454"/>
                </a:cubicBezTo>
                <a:cubicBezTo>
                  <a:pt x="507" y="449"/>
                  <a:pt x="525" y="433"/>
                  <a:pt x="528" y="409"/>
                </a:cubicBezTo>
                <a:lnTo>
                  <a:pt x="538" y="333"/>
                </a:lnTo>
                <a:cubicBezTo>
                  <a:pt x="541" y="317"/>
                  <a:pt x="536" y="304"/>
                  <a:pt x="525" y="291"/>
                </a:cubicBezTo>
                <a:cubicBezTo>
                  <a:pt x="517" y="283"/>
                  <a:pt x="512" y="278"/>
                  <a:pt x="501" y="272"/>
                </a:cubicBezTo>
                <a:lnTo>
                  <a:pt x="504" y="199"/>
                </a:lnTo>
                <a:lnTo>
                  <a:pt x="523" y="180"/>
                </a:lnTo>
                <a:cubicBezTo>
                  <a:pt x="544" y="162"/>
                  <a:pt x="562" y="122"/>
                  <a:pt x="525" y="67"/>
                </a:cubicBezTo>
                <a:cubicBezTo>
                  <a:pt x="499" y="22"/>
                  <a:pt x="449" y="1"/>
                  <a:pt x="383" y="1"/>
                </a:cubicBezTo>
                <a:close/>
              </a:path>
            </a:pathLst>
          </a:custGeom>
          <a:solidFill>
            <a:srgbClr val="0146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g1e0354af704_0_56"/>
          <p:cNvSpPr txBox="1"/>
          <p:nvPr/>
        </p:nvSpPr>
        <p:spPr>
          <a:xfrm>
            <a:off x="1326691" y="1669408"/>
            <a:ext cx="649200" cy="2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325" tIns="26650" rIns="53325" bIns="26650" anchor="t" anchorCtr="0">
            <a:noAutofit/>
          </a:bodyPr>
          <a:lstStyle/>
          <a:p>
            <a:pPr>
              <a:lnSpc>
                <a:spcPct val="90000"/>
              </a:lnSpc>
              <a:spcBef>
                <a:spcPts val="800"/>
              </a:spcBef>
            </a:pPr>
            <a:r>
              <a:rPr lang="nb-NO" sz="600" err="1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Ansatt</a:t>
            </a:r>
            <a:r>
              <a:rPr lang="nb-NO" sz="60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nb-NO" sz="600" err="1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på</a:t>
            </a:r>
            <a:r>
              <a:rPr lang="nb-NO" sz="60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nb-NO" sz="600" err="1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enhet</a:t>
            </a:r>
            <a:r>
              <a:rPr lang="nb-NO" sz="60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nb-NO" sz="600" err="1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eller</a:t>
            </a:r>
            <a:r>
              <a:rPr lang="nb-NO" sz="60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 den </a:t>
            </a:r>
            <a:r>
              <a:rPr lang="nb-NO" sz="600" err="1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eksterne</a:t>
            </a:r>
            <a:r>
              <a:rPr lang="nb-NO" sz="60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nb-NO" sz="600" err="1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selv</a:t>
            </a:r>
          </a:p>
        </p:txBody>
      </p:sp>
      <p:sp>
        <p:nvSpPr>
          <p:cNvPr id="189" name="Google Shape;189;g1e0354af704_0_56"/>
          <p:cNvSpPr txBox="1"/>
          <p:nvPr/>
        </p:nvSpPr>
        <p:spPr>
          <a:xfrm>
            <a:off x="1326691" y="2373999"/>
            <a:ext cx="649200" cy="2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325" tIns="26650" rIns="53325" bIns="2665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nb-NO" sz="60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Fagspesialist lønn</a:t>
            </a:r>
          </a:p>
        </p:txBody>
      </p:sp>
      <p:sp>
        <p:nvSpPr>
          <p:cNvPr id="190" name="Google Shape;190;g1e0354af704_0_56"/>
          <p:cNvSpPr txBox="1"/>
          <p:nvPr/>
        </p:nvSpPr>
        <p:spPr>
          <a:xfrm>
            <a:off x="1326691" y="2988359"/>
            <a:ext cx="649200" cy="2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325" tIns="26650" rIns="53325" bIns="2665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nb-NO" sz="60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Ekstern</a:t>
            </a:r>
          </a:p>
        </p:txBody>
      </p:sp>
      <p:sp>
        <p:nvSpPr>
          <p:cNvPr id="191" name="Google Shape;191;g1e0354af704_0_56"/>
          <p:cNvSpPr txBox="1"/>
          <p:nvPr/>
        </p:nvSpPr>
        <p:spPr>
          <a:xfrm>
            <a:off x="1326691" y="3602743"/>
            <a:ext cx="649200" cy="2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325" tIns="26650" rIns="53325" bIns="2665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nb-NO" sz="60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Attestant</a:t>
            </a:r>
          </a:p>
        </p:txBody>
      </p:sp>
      <p:sp>
        <p:nvSpPr>
          <p:cNvPr id="192" name="Google Shape;192;g1e0354af704_0_56"/>
          <p:cNvSpPr txBox="1"/>
          <p:nvPr/>
        </p:nvSpPr>
        <p:spPr>
          <a:xfrm>
            <a:off x="2306275" y="1807473"/>
            <a:ext cx="684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 sz="80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Bestiller bruker</a:t>
            </a:r>
          </a:p>
        </p:txBody>
      </p:sp>
      <p:sp>
        <p:nvSpPr>
          <p:cNvPr id="193" name="Google Shape;193;g1e0354af704_0_56"/>
          <p:cNvSpPr txBox="1"/>
          <p:nvPr/>
        </p:nvSpPr>
        <p:spPr>
          <a:xfrm>
            <a:off x="2268679" y="2430219"/>
            <a:ext cx="7596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b-NO" sz="80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Oppretter bruker</a:t>
            </a:r>
          </a:p>
        </p:txBody>
      </p:sp>
      <p:sp>
        <p:nvSpPr>
          <p:cNvPr id="194" name="Google Shape;194;g1e0354af704_0_56"/>
          <p:cNvSpPr txBox="1"/>
          <p:nvPr/>
        </p:nvSpPr>
        <p:spPr>
          <a:xfrm>
            <a:off x="2179350" y="2940499"/>
            <a:ext cx="9381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nb-NO" sz="80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Mottar informasjon om tilgang til Betal meg fra DFØ</a:t>
            </a:r>
          </a:p>
        </p:txBody>
      </p:sp>
      <p:sp>
        <p:nvSpPr>
          <p:cNvPr id="195" name="Google Shape;195;g1e0354af704_0_56"/>
          <p:cNvSpPr txBox="1"/>
          <p:nvPr/>
        </p:nvSpPr>
        <p:spPr>
          <a:xfrm>
            <a:off x="3654028" y="2983714"/>
            <a:ext cx="1128308" cy="381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nb-NO" sz="80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Levere krav om reiseregning/utgifts-refusjon</a:t>
            </a:r>
          </a:p>
        </p:txBody>
      </p:sp>
      <p:cxnSp>
        <p:nvCxnSpPr>
          <p:cNvPr id="196" name="Google Shape;196;g1e0354af704_0_56"/>
          <p:cNvCxnSpPr>
            <a:stCxn id="192" idx="2"/>
            <a:endCxn id="193" idx="0"/>
          </p:cNvCxnSpPr>
          <p:nvPr/>
        </p:nvCxnSpPr>
        <p:spPr>
          <a:xfrm>
            <a:off x="2648425" y="2053773"/>
            <a:ext cx="0" cy="376500"/>
          </a:xfrm>
          <a:prstGeom prst="straightConnector1">
            <a:avLst/>
          </a:prstGeom>
          <a:noFill/>
          <a:ln w="9525" cap="flat" cmpd="sng">
            <a:solidFill>
              <a:srgbClr val="014693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97" name="Google Shape;197;g1e0354af704_0_56"/>
          <p:cNvCxnSpPr>
            <a:stCxn id="193" idx="2"/>
            <a:endCxn id="194" idx="0"/>
          </p:cNvCxnSpPr>
          <p:nvPr/>
        </p:nvCxnSpPr>
        <p:spPr>
          <a:xfrm>
            <a:off x="2648479" y="2676519"/>
            <a:ext cx="0" cy="264000"/>
          </a:xfrm>
          <a:prstGeom prst="straightConnector1">
            <a:avLst/>
          </a:prstGeom>
          <a:noFill/>
          <a:ln w="9525" cap="flat" cmpd="sng">
            <a:solidFill>
              <a:srgbClr val="014693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98" name="Google Shape;198;g1e0354af704_0_56"/>
          <p:cNvCxnSpPr>
            <a:stCxn id="194" idx="3"/>
            <a:endCxn id="195" idx="1"/>
          </p:cNvCxnSpPr>
          <p:nvPr/>
        </p:nvCxnSpPr>
        <p:spPr>
          <a:xfrm flipV="1">
            <a:off x="3117450" y="3174525"/>
            <a:ext cx="536578" cy="12274"/>
          </a:xfrm>
          <a:prstGeom prst="straightConnector1">
            <a:avLst/>
          </a:prstGeom>
          <a:noFill/>
          <a:ln w="9525" cap="flat" cmpd="sng">
            <a:solidFill>
              <a:srgbClr val="014693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99" name="Google Shape;199;g1e0354af704_0_56"/>
          <p:cNvSpPr txBox="1"/>
          <p:nvPr/>
        </p:nvSpPr>
        <p:spPr>
          <a:xfrm>
            <a:off x="5050188" y="3724886"/>
            <a:ext cx="9099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 sz="80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Kontrollerer kravet</a:t>
            </a:r>
          </a:p>
        </p:txBody>
      </p:sp>
      <p:cxnSp>
        <p:nvCxnSpPr>
          <p:cNvPr id="200" name="Google Shape;200;g1e0354af704_0_56"/>
          <p:cNvCxnSpPr>
            <a:stCxn id="195" idx="2"/>
            <a:endCxn id="199" idx="1"/>
          </p:cNvCxnSpPr>
          <p:nvPr/>
        </p:nvCxnSpPr>
        <p:spPr>
          <a:xfrm rot="16200000" flipH="1">
            <a:off x="4392835" y="3190683"/>
            <a:ext cx="482700" cy="832006"/>
          </a:xfrm>
          <a:prstGeom prst="bentConnector2">
            <a:avLst/>
          </a:prstGeom>
          <a:noFill/>
          <a:ln w="9525" cap="flat" cmpd="sng">
            <a:solidFill>
              <a:srgbClr val="014693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01" name="Google Shape;201;g1e0354af704_0_56"/>
          <p:cNvCxnSpPr>
            <a:stCxn id="199" idx="3"/>
            <a:endCxn id="202" idx="1"/>
          </p:cNvCxnSpPr>
          <p:nvPr/>
        </p:nvCxnSpPr>
        <p:spPr>
          <a:xfrm>
            <a:off x="5960088" y="3848036"/>
            <a:ext cx="505500" cy="560700"/>
          </a:xfrm>
          <a:prstGeom prst="bentConnector3">
            <a:avLst>
              <a:gd name="adj1" fmla="val 49986"/>
            </a:avLst>
          </a:prstGeom>
          <a:noFill/>
          <a:ln w="9525" cap="flat" cmpd="sng">
            <a:solidFill>
              <a:srgbClr val="014693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02" name="Google Shape;202;g1e0354af704_0_56"/>
          <p:cNvSpPr txBox="1"/>
          <p:nvPr/>
        </p:nvSpPr>
        <p:spPr>
          <a:xfrm>
            <a:off x="6465451" y="4285597"/>
            <a:ext cx="11124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 sz="80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Vurderer og godkjenner kostnad</a:t>
            </a:r>
          </a:p>
        </p:txBody>
      </p:sp>
      <p:sp>
        <p:nvSpPr>
          <p:cNvPr id="203" name="Google Shape;203;g1e0354af704_0_56"/>
          <p:cNvSpPr txBox="1"/>
          <p:nvPr/>
        </p:nvSpPr>
        <p:spPr>
          <a:xfrm>
            <a:off x="1326691" y="4213904"/>
            <a:ext cx="649200" cy="2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325" tIns="26650" rIns="53325" bIns="2665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nb-NO" sz="60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Kostnads- godkjenner</a:t>
            </a:r>
          </a:p>
        </p:txBody>
      </p:sp>
      <p:pic>
        <p:nvPicPr>
          <p:cNvPr id="204" name="Google Shape;204;g1e0354af704_0_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5992" y="4187797"/>
            <a:ext cx="438503" cy="446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g1e0354af704_0_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5993" y="1658245"/>
            <a:ext cx="438500" cy="465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g1e0354af704_0_5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72556" y="3541053"/>
            <a:ext cx="465374" cy="4736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g1e0354af704_0_5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72556" y="2284870"/>
            <a:ext cx="465374" cy="47367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65;g1e0354af704_0_139">
            <a:extLst>
              <a:ext uri="{FF2B5EF4-FFF2-40B4-BE49-F238E27FC236}">
                <a16:creationId xmlns:a16="http://schemas.microsoft.com/office/drawing/2014/main" id="{BEB82ABE-40CE-4523-B1D0-616DA9D21DA3}"/>
              </a:ext>
            </a:extLst>
          </p:cNvPr>
          <p:cNvSpPr txBox="1"/>
          <p:nvPr/>
        </p:nvSpPr>
        <p:spPr>
          <a:xfrm>
            <a:off x="815825" y="4773468"/>
            <a:ext cx="3543600" cy="34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no-NO" sz="700">
                <a:solidFill>
                  <a:schemeClr val="dk1"/>
                </a:solidFill>
              </a:rPr>
              <a:t>*</a:t>
            </a:r>
            <a:r>
              <a:rPr lang="no-NO" sz="700" err="1">
                <a:solidFill>
                  <a:schemeClr val="dk1"/>
                </a:solidFill>
              </a:rPr>
              <a:t>Går</a:t>
            </a:r>
            <a:r>
              <a:rPr lang="no-NO" sz="700">
                <a:solidFill>
                  <a:schemeClr val="dk1"/>
                </a:solidFill>
              </a:rPr>
              <a:t> </a:t>
            </a:r>
            <a:r>
              <a:rPr lang="no-NO" sz="700" err="1">
                <a:solidFill>
                  <a:schemeClr val="dk1"/>
                </a:solidFill>
              </a:rPr>
              <a:t>på</a:t>
            </a:r>
            <a:r>
              <a:rPr lang="no-NO" sz="700">
                <a:solidFill>
                  <a:schemeClr val="dk1"/>
                </a:solidFill>
              </a:rPr>
              <a:t> </a:t>
            </a:r>
            <a:r>
              <a:rPr lang="no-NO" sz="700" err="1">
                <a:solidFill>
                  <a:schemeClr val="dk1"/>
                </a:solidFill>
              </a:rPr>
              <a:t>reisekjøringer</a:t>
            </a:r>
            <a:r>
              <a:rPr lang="no-NO" sz="700">
                <a:solidFill>
                  <a:schemeClr val="dk1"/>
                </a:solidFill>
              </a:rPr>
              <a:t> </a:t>
            </a:r>
            <a:r>
              <a:rPr lang="no-NO" sz="700" err="1">
                <a:solidFill>
                  <a:schemeClr val="dk1"/>
                </a:solidFill>
              </a:rPr>
              <a:t>vanligvis</a:t>
            </a:r>
            <a:r>
              <a:rPr lang="no-NO" sz="700">
                <a:solidFill>
                  <a:schemeClr val="dk1"/>
                </a:solidFill>
              </a:rPr>
              <a:t> </a:t>
            </a:r>
            <a:r>
              <a:rPr lang="no-NO" sz="700" b="1">
                <a:solidFill>
                  <a:schemeClr val="dk1"/>
                </a:solidFill>
              </a:rPr>
              <a:t>to</a:t>
            </a:r>
            <a:r>
              <a:rPr lang="no-NO" sz="700">
                <a:solidFill>
                  <a:schemeClr val="dk1"/>
                </a:solidFill>
              </a:rPr>
              <a:t> ganger </a:t>
            </a:r>
            <a:r>
              <a:rPr lang="no-NO" sz="700" err="1">
                <a:solidFill>
                  <a:schemeClr val="dk1"/>
                </a:solidFill>
              </a:rPr>
              <a:t>i</a:t>
            </a:r>
            <a:r>
              <a:rPr lang="no-NO" sz="700">
                <a:solidFill>
                  <a:schemeClr val="dk1"/>
                </a:solidFill>
              </a:rPr>
              <a:t> </a:t>
            </a:r>
            <a:r>
              <a:rPr lang="no-NO" sz="700" err="1">
                <a:solidFill>
                  <a:schemeClr val="dk1"/>
                </a:solidFill>
              </a:rPr>
              <a:t>måneden</a:t>
            </a:r>
            <a:endParaRPr lang="en-US" sz="1200" err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e0354af704_0_180"/>
          <p:cNvSpPr txBox="1">
            <a:spLocks noGrp="1"/>
          </p:cNvSpPr>
          <p:nvPr>
            <p:ph type="title"/>
          </p:nvPr>
        </p:nvSpPr>
        <p:spPr>
          <a:xfrm>
            <a:off x="457200" y="298339"/>
            <a:ext cx="7615500" cy="556200"/>
          </a:xfrm>
          <a:prstGeom prst="rect">
            <a:avLst/>
          </a:prstGeom>
        </p:spPr>
        <p:txBody>
          <a:bodyPr spcFirstLastPara="1" wrap="square" lIns="90000" tIns="46800" rIns="90000" bIns="468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 dirty="0"/>
              <a:t>Relevante lenker</a:t>
            </a:r>
            <a:endParaRPr dirty="0"/>
          </a:p>
        </p:txBody>
      </p:sp>
      <p:sp>
        <p:nvSpPr>
          <p:cNvPr id="132" name="Google Shape;132;g1e0354af704_0_180"/>
          <p:cNvSpPr/>
          <p:nvPr/>
        </p:nvSpPr>
        <p:spPr>
          <a:xfrm>
            <a:off x="7038825" y="61525"/>
            <a:ext cx="2024700" cy="1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100"/>
              <a:t>Stipend | Betal meg</a:t>
            </a:r>
            <a:endParaRPr sz="1100"/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299E33DF-AC9B-088E-F9FB-932070283B77}"/>
              </a:ext>
            </a:extLst>
          </p:cNvPr>
          <p:cNvSpPr txBox="1"/>
          <p:nvPr/>
        </p:nvSpPr>
        <p:spPr>
          <a:xfrm>
            <a:off x="537883" y="735042"/>
            <a:ext cx="7826188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b="1" dirty="0"/>
              <a:t>Opptak, presentasjoner og </a:t>
            </a:r>
            <a:r>
              <a:rPr lang="nb-NO" sz="1200" b="1" dirty="0" err="1"/>
              <a:t>Menti</a:t>
            </a:r>
            <a:r>
              <a:rPr lang="nb-NO" sz="1200" b="1" dirty="0"/>
              <a:t>-spørsmål publiseres på </a:t>
            </a:r>
          </a:p>
          <a:p>
            <a:r>
              <a:rPr lang="nb-NO" sz="1200" dirty="0">
                <a:hlinkClick r:id="rId3"/>
              </a:rPr>
              <a:t>Bott økonomi og lønn – Opplæring</a:t>
            </a:r>
            <a:endParaRPr lang="nb-NO" sz="1200" dirty="0"/>
          </a:p>
          <a:p>
            <a:endParaRPr lang="nb-NO" dirty="0"/>
          </a:p>
          <a:p>
            <a:r>
              <a:rPr lang="nb-NO" sz="1200" b="1" dirty="0" err="1"/>
              <a:t>Betalmeg</a:t>
            </a:r>
            <a:r>
              <a:rPr lang="nb-NO" sz="1200" b="1" dirty="0"/>
              <a:t> info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200" dirty="0">
                <a:hlinkClick r:id="rId4"/>
              </a:rPr>
              <a:t>Innsida wikiside </a:t>
            </a:r>
            <a:r>
              <a:rPr lang="nb-NO" sz="1200" dirty="0" err="1">
                <a:hlinkClick r:id="rId4"/>
              </a:rPr>
              <a:t>Betalmeg</a:t>
            </a:r>
            <a:r>
              <a:rPr lang="nb-NO" sz="1200" dirty="0">
                <a:hlinkClick r:id="rId4"/>
              </a:rPr>
              <a:t> </a:t>
            </a:r>
            <a:r>
              <a:rPr lang="nb-NO" sz="1200" dirty="0"/>
              <a:t>(denne er søkbar og tilgjengelig for eksterne).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200" dirty="0">
                <a:hlinkClick r:id="rId5"/>
              </a:rPr>
              <a:t>Veiledning fra DFØ </a:t>
            </a:r>
            <a:r>
              <a:rPr lang="nb-NO" sz="1200" dirty="0"/>
              <a:t>med skjermbilder og filmer som viser hvordan man registrerer reiseregning, utlegg, logger inn osv.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200" dirty="0"/>
          </a:p>
          <a:p>
            <a:r>
              <a:rPr lang="nb-NO" sz="1200" b="1" dirty="0" err="1"/>
              <a:t>Betalmeg</a:t>
            </a:r>
            <a:r>
              <a:rPr lang="nb-NO" sz="1200" b="1" dirty="0"/>
              <a:t> tilgangsskjema </a:t>
            </a:r>
            <a:endParaRPr lang="nb-NO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200" dirty="0">
                <a:hlinkClick r:id="rId6"/>
              </a:rPr>
              <a:t>Bestill </a:t>
            </a:r>
            <a:r>
              <a:rPr lang="nb-NO" sz="1200" dirty="0" err="1">
                <a:hlinkClick r:id="rId6"/>
              </a:rPr>
              <a:t>Betalmeg</a:t>
            </a:r>
            <a:r>
              <a:rPr lang="nb-NO" sz="1200" dirty="0">
                <a:hlinkClick r:id="rId6"/>
              </a:rPr>
              <a:t>-tilgang via NTNU Hjelp</a:t>
            </a:r>
            <a:endParaRPr lang="nb-NO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200" dirty="0">
                <a:hlinkClick r:id="rId7"/>
              </a:rPr>
              <a:t>Machform for eksterne som selv bestiller tilgang </a:t>
            </a:r>
            <a:br>
              <a:rPr lang="nb-NO" sz="1200" dirty="0"/>
            </a:br>
            <a:r>
              <a:rPr lang="nb-NO" sz="1200" dirty="0"/>
              <a:t>Disse ligger også på wikisiden nevnt over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200" dirty="0"/>
          </a:p>
          <a:p>
            <a:r>
              <a:rPr lang="nb-NO" sz="1200" b="1" dirty="0"/>
              <a:t>Studenter i praksis</a:t>
            </a:r>
            <a:endParaRPr lang="nb-NO" sz="1200" dirty="0"/>
          </a:p>
          <a:p>
            <a:r>
              <a:rPr lang="nb-NO" sz="1200" dirty="0">
                <a:hlinkClick r:id="rId8"/>
              </a:rPr>
              <a:t>Rutine for å registrere studenter i praksis</a:t>
            </a:r>
            <a:r>
              <a:rPr lang="nb-NO" sz="1200" dirty="0"/>
              <a:t>, inkludert skjema for masseinnlesing.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200" dirty="0"/>
          </a:p>
          <a:p>
            <a:r>
              <a:rPr lang="nb-NO" sz="1200" b="1" dirty="0"/>
              <a:t>Utbetaling stipend</a:t>
            </a:r>
          </a:p>
          <a:p>
            <a:r>
              <a:rPr lang="nb-NO" sz="1200" dirty="0">
                <a:hlinkClick r:id="rId9"/>
              </a:rPr>
              <a:t>Skjema for engangsutbetaling i NTNU Hjelp</a:t>
            </a:r>
            <a:br>
              <a:rPr lang="nb-NO" sz="1200" dirty="0"/>
            </a:br>
            <a:r>
              <a:rPr lang="nb-NO" sz="1200" dirty="0"/>
              <a:t>Skjema for månedlig utbetaling kommer, wikisider er også snart på plass.</a:t>
            </a:r>
          </a:p>
          <a:p>
            <a:endParaRPr lang="nb-NO" sz="1200" dirty="0"/>
          </a:p>
          <a:p>
            <a:r>
              <a:rPr lang="nb-NO" sz="1200" b="1" dirty="0"/>
              <a:t>Frister for utbetaling</a:t>
            </a:r>
          </a:p>
          <a:p>
            <a:r>
              <a:rPr lang="nb-NO" sz="1200" dirty="0">
                <a:hlinkClick r:id="rId10"/>
              </a:rPr>
              <a:t>Lønnskjøringsplan for NTNU </a:t>
            </a:r>
            <a:r>
              <a:rPr lang="nb-NO" sz="1200" dirty="0"/>
              <a:t>(blir oppdatert med flere måneder)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445089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NTNU FARGER UU">
      <a:dk1>
        <a:srgbClr val="000000"/>
      </a:dk1>
      <a:lt1>
        <a:srgbClr val="FFFFFF"/>
      </a:lt1>
      <a:dk2>
        <a:srgbClr val="014693"/>
      </a:dk2>
      <a:lt2>
        <a:srgbClr val="D6D7D6"/>
      </a:lt2>
      <a:accent1>
        <a:srgbClr val="B6C8E9"/>
      </a:accent1>
      <a:accent2>
        <a:srgbClr val="014693"/>
      </a:accent2>
      <a:accent3>
        <a:srgbClr val="BCD024"/>
      </a:accent3>
      <a:accent4>
        <a:srgbClr val="B01B81"/>
      </a:accent4>
      <a:accent5>
        <a:srgbClr val="F7D019"/>
      </a:accent5>
      <a:accent6>
        <a:srgbClr val="ED8013"/>
      </a:accent6>
      <a:hlink>
        <a:srgbClr val="3D2A68"/>
      </a:hlink>
      <a:folHlink>
        <a:srgbClr val="338C8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A55B396B58B0741BB116AFF87098BC6" ma:contentTypeVersion="4" ma:contentTypeDescription="Create a new document." ma:contentTypeScope="" ma:versionID="e1aa60db6ee988c15b0f10089af2f28f">
  <xsd:schema xmlns:xsd="http://www.w3.org/2001/XMLSchema" xmlns:xs="http://www.w3.org/2001/XMLSchema" xmlns:p="http://schemas.microsoft.com/office/2006/metadata/properties" xmlns:ns2="caf70c22-9bd6-477b-bbf2-a40d065a3137" xmlns:ns3="69706c01-7ecb-4ae7-83af-a099a46d0e90" targetNamespace="http://schemas.microsoft.com/office/2006/metadata/properties" ma:root="true" ma:fieldsID="da5d3f953d278c754b9f92b40d76d3ec" ns2:_="" ns3:_="">
    <xsd:import namespace="caf70c22-9bd6-477b-bbf2-a40d065a3137"/>
    <xsd:import namespace="69706c01-7ecb-4ae7-83af-a099a46d0e9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f70c22-9bd6-477b-bbf2-a40d065a31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706c01-7ecb-4ae7-83af-a099a46d0e9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B74C4DB-1209-45B6-B1D4-0F8C1F5A7421}">
  <ds:schemaRefs>
    <ds:schemaRef ds:uri="69706c01-7ecb-4ae7-83af-a099a46d0e90"/>
    <ds:schemaRef ds:uri="caf70c22-9bd6-477b-bbf2-a40d065a313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5257A5FC-A9A7-4170-A1EF-FEE0316C556C}">
  <ds:schemaRefs>
    <ds:schemaRef ds:uri="http://purl.org/dc/dcmitype/"/>
    <ds:schemaRef ds:uri="69706c01-7ecb-4ae7-83af-a099a46d0e90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caf70c22-9bd6-477b-bbf2-a40d065a3137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007897B-EFD6-4448-BF34-2FB0609D268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1002</Words>
  <Application>Microsoft Office PowerPoint</Application>
  <PresentationFormat>On-screen Show (16:9)</PresentationFormat>
  <Paragraphs>143</Paragraphs>
  <Slides>7</Slides>
  <Notes>6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Open Sans</vt:lpstr>
      <vt:lpstr>Calibri</vt:lpstr>
      <vt:lpstr>Poppins</vt:lpstr>
      <vt:lpstr>Office-tema</vt:lpstr>
      <vt:lpstr>Fagkafé  Betalmeg og utbetaling av stipend</vt:lpstr>
      <vt:lpstr>Praktisk informasjon</vt:lpstr>
      <vt:lpstr>Hva skal hvor?</vt:lpstr>
      <vt:lpstr>Forskjellen mellom betalmeg og manuelt lønnsbilag</vt:lpstr>
      <vt:lpstr>Prosessen for å gjennomføre en bestilling av stipendutbetaling</vt:lpstr>
      <vt:lpstr>Betalmeg er for de uten arbeidskontrakt med NTNU som skal få refundert en utgift eller reise</vt:lpstr>
      <vt:lpstr>Relevante lenker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Fagcafé Betalmeg og utbetaling av stipend</dc:title>
  <dc:creator>Thomas Bendik Hagen</dc:creator>
  <cp:lastModifiedBy>Ingvild Oxaas Wie</cp:lastModifiedBy>
  <cp:revision>3</cp:revision>
  <dcterms:created xsi:type="dcterms:W3CDTF">2022-09-06T09:49:18Z</dcterms:created>
  <dcterms:modified xsi:type="dcterms:W3CDTF">2023-01-25T07:33:13Z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0x0101007A55B396B58B0741BB116AFF87098BC6</vt:lpwstr>
  </property>
</Properties>
</file>