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6" r:id="rId6"/>
    <p:sldId id="265" r:id="rId7"/>
    <p:sldId id="259" r:id="rId8"/>
    <p:sldId id="261" r:id="rId9"/>
    <p:sldId id="263" r:id="rId10"/>
    <p:sldId id="267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5407">
          <p15:clr>
            <a:srgbClr val="A4A3A4"/>
          </p15:clr>
        </p15:guide>
        <p15:guide id="3" orient="horz" pos="2464">
          <p15:clr>
            <a:srgbClr val="A4A3A4"/>
          </p15:clr>
        </p15:guide>
        <p15:guide id="4" orient="horz" pos="2948">
          <p15:clr>
            <a:srgbClr val="A4A3A4"/>
          </p15:clr>
        </p15:guide>
        <p15:guide id="5" pos="4908">
          <p15:clr>
            <a:srgbClr val="A4A3A4"/>
          </p15:clr>
        </p15:guide>
        <p15:guide id="6" pos="1414">
          <p15:clr>
            <a:srgbClr val="A4A3A4"/>
          </p15:clr>
        </p15:guide>
        <p15:guide id="7" pos="1087">
          <p15:clr>
            <a:srgbClr val="A4A3A4"/>
          </p15:clr>
        </p15:guide>
        <p15:guide id="8" orient="horz" pos="188">
          <p15:clr>
            <a:srgbClr val="A4A3A4"/>
          </p15:clr>
        </p15:guide>
        <p15:guide id="9" pos="343">
          <p15:clr>
            <a:srgbClr val="A4A3A4"/>
          </p15:clr>
        </p15:guide>
        <p15:guide id="10" orient="horz" pos="2575">
          <p15:clr>
            <a:srgbClr val="A4A3A4"/>
          </p15:clr>
        </p15:guide>
        <p15:guide id="11" orient="horz" pos="128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iPRDfXv4GsThyak8kK3Kit7zBV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Harvei Sandvold (NO)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E58B74-5B84-4F72-B6D3-1AAB38F20516}">
  <a:tblStyle styleId="{90E58B74-5B84-4F72-B6D3-1AAB38F20516}" styleName="Table_0">
    <a:wholeTbl>
      <a:tcTxStyle b="off" i="off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n">
        <a:font>
          <a:latin typeface="Georgia"/>
          <a:ea typeface="Georgia"/>
          <a:cs typeface="Georgia"/>
        </a:font>
        <a:srgbClr val="000000"/>
      </a:tcTxStyle>
      <a:tcStyle>
        <a:tcBdr/>
        <a:fill>
          <a:solidFill>
            <a:srgbClr val="FFFFFF">
              <a:alpha val="0"/>
            </a:srgbClr>
          </a:solidFill>
        </a:fill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Georgia"/>
          <a:ea typeface="Georgia"/>
          <a:cs typeface="Georgia"/>
        </a:font>
        <a:srgbClr val="E0301E"/>
      </a:tcTxStyle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B463B29-1EF6-4F16-B1CD-A98107DCFB9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552" y="168"/>
      </p:cViewPr>
      <p:guideLst>
        <p:guide orient="horz" pos="1392"/>
        <p:guide pos="5407"/>
        <p:guide orient="horz" pos="2464"/>
        <p:guide orient="horz" pos="2948"/>
        <p:guide pos="4908"/>
        <p:guide pos="1414"/>
        <p:guide pos="1087"/>
        <p:guide orient="horz" pos="188"/>
        <p:guide pos="343"/>
        <p:guide orient="horz" pos="2575"/>
        <p:guide orient="horz" pos="12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o-N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41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0354af70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0354af70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b="0" i="0" dirty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10" name="Google Shape;110;g1e0354af70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0354af70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e0354af704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1e0354af704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0354af70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0354af704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178" name="Google Shape;178;g1e0354af704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0354af70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0354af704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e0354af704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03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 rot="5400000">
            <a:off x="2506121" y="-848770"/>
            <a:ext cx="3394472" cy="749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 rot="5400000">
            <a:off x="4922138" y="1773196"/>
            <a:ext cx="4388644" cy="125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 rot="5400000">
            <a:off x="1185251" y="-522072"/>
            <a:ext cx="4388644" cy="584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0"/>
            <a:ext cx="6477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0"/>
            <a:ext cx="6477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/>
          <p:nvPr/>
        </p:nvSpPr>
        <p:spPr>
          <a:xfrm>
            <a:off x="8474801" y="4815936"/>
            <a:ext cx="3420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57cd871321_0_3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57cd871321_0_3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157cd871321_0_3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280219" y="1444342"/>
            <a:ext cx="4040188" cy="33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468045" y="964522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468045" y="1444342"/>
            <a:ext cx="4041775" cy="33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280218" y="964521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 descr="sirkler.jpg"/>
          <p:cNvPicPr preferRelativeResize="0"/>
          <p:nvPr/>
        </p:nvPicPr>
        <p:blipFill rotWithShape="1">
          <a:blip r:embed="rId14">
            <a:alphaModFix/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ityofbergen.sharepoint.com/:b:/s/KvalitetsrammeverkokonomioglonnBOTT/EZbLRFV_NIVJhtCRnv4nsgsBi08SiNlTxZfe59buDhfcow?e=Ub9PAO" TargetMode="External"/><Relationship Id="rId3" Type="http://schemas.openxmlformats.org/officeDocument/2006/relationships/hyperlink" Target="https://i.ntnu.no/wiki/-/wiki/Norsk/BOTT+-+Oppl%C3%A6ring+i+nytt+%C3%B8konomisystem" TargetMode="External"/><Relationship Id="rId7" Type="http://schemas.openxmlformats.org/officeDocument/2006/relationships/hyperlink" Target="https://www.ntnu.no/machform/view.php?id=131158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jelp.ntnu.no/tas/public/ssp/content/detail/service?unid=adf6429ee8d94bb0abc985a73782f6a4&amp;from=05e18a57-3f86-43d0-affb-6739c5a39443" TargetMode="External"/><Relationship Id="rId5" Type="http://schemas.openxmlformats.org/officeDocument/2006/relationships/hyperlink" Target="https://dfo.no/kundesider/lonnstjenester/selvbetjening-honorarmottakere" TargetMode="External"/><Relationship Id="rId10" Type="http://schemas.openxmlformats.org/officeDocument/2006/relationships/hyperlink" Target="https://i.ntnu.no/wiki/-/wiki/Norsk/L%C3%B8nnskj%C3%B8ringsplan+-+L%C3%B8nn" TargetMode="External"/><Relationship Id="rId4" Type="http://schemas.openxmlformats.org/officeDocument/2006/relationships/hyperlink" Target="https://i.ntnu.no/wiki/-/wiki/Norsk/Betalmeg+-+reiseregning+for+eksterne" TargetMode="External"/><Relationship Id="rId9" Type="http://schemas.openxmlformats.org/officeDocument/2006/relationships/hyperlink" Target="https://hjelp.ntnu.no/tas/public/ssp/content/detail/service?unid=f4cf58084968422ea9961430b137370d&amp;from=bf1214d8-7308-4221-9ced-8260ba25e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517125" y="1878900"/>
            <a:ext cx="732807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600"/>
            </a:pPr>
            <a:r>
              <a:rPr lang="no-NO"/>
              <a:t>Fag</a:t>
            </a:r>
            <a:r>
              <a:rPr lang="nb-NO"/>
              <a:t>k</a:t>
            </a:r>
            <a:r>
              <a:rPr lang="no-NO"/>
              <a:t>afé </a:t>
            </a:r>
            <a:br>
              <a:rPr lang="nb-NO"/>
            </a:br>
            <a:r>
              <a:rPr lang="nb-NO" err="1"/>
              <a:t>Betalmeg</a:t>
            </a:r>
            <a:r>
              <a:rPr lang="nb-NO"/>
              <a:t> og </a:t>
            </a:r>
            <a:r>
              <a:rPr lang="no-NO"/>
              <a:t>utbetaling av stipend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96800" y="2950948"/>
            <a:ext cx="77724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no-NO">
                <a:solidFill>
                  <a:srgbClr val="B4C8E9"/>
                </a:solidFill>
              </a:rPr>
              <a:t>23.01.2023</a:t>
            </a:r>
            <a:endParaRPr>
              <a:solidFill>
                <a:srgbClr val="B4C8E9"/>
              </a:solidFill>
            </a:endParaRPr>
          </a:p>
        </p:txBody>
      </p:sp>
      <p:grpSp>
        <p:nvGrpSpPr>
          <p:cNvPr id="63" name="Google Shape;63;p1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64" name="Google Shape;64;p1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79" y="625995"/>
            <a:ext cx="3214264" cy="82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E2FD-FA43-4059-92E1-18417702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56179"/>
          </a:xfrm>
        </p:spPr>
        <p:txBody>
          <a:bodyPr/>
          <a:lstStyle/>
          <a:p>
            <a:r>
              <a:rPr lang="nb-NO"/>
              <a:t>Praktisk informasjon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38765-F3DB-4B68-B3A0-EF16C677C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r>
              <a:rPr lang="nb-NO"/>
              <a:t>Møtet blir tatt opp</a:t>
            </a:r>
          </a:p>
          <a:p>
            <a:r>
              <a:rPr lang="nb-NO"/>
              <a:t>For å stille spørsmål, gå til </a:t>
            </a:r>
            <a:r>
              <a:rPr lang="nb-NO" b="1"/>
              <a:t>menti.com </a:t>
            </a:r>
            <a:r>
              <a:rPr lang="nb-NO"/>
              <a:t>og skriv inn mentikoden </a:t>
            </a:r>
            <a:r>
              <a:rPr lang="nb-NO" b="1"/>
              <a:t>7576 3737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A105BF8-CC54-4CDE-8EC9-1D37DDEB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02B6F9C-3DC6-4C1B-A68B-5B73887D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FB02FB9A-925F-419D-B8BD-EEB70680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56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8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E83B-4F8D-449A-99F6-38939D24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556179"/>
          </a:xfrm>
        </p:spPr>
        <p:txBody>
          <a:bodyPr/>
          <a:lstStyle/>
          <a:p>
            <a:r>
              <a:rPr lang="nb-NO"/>
              <a:t>Hva skal hvor?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5515-1116-4714-99B8-03793CB5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39404"/>
            <a:ext cx="3616373" cy="3476532"/>
          </a:xfrm>
          <a:ln>
            <a:solidFill>
              <a:schemeClr val="accent2"/>
            </a:solidFill>
          </a:ln>
        </p:spPr>
        <p:txBody>
          <a:bodyPr/>
          <a:lstStyle/>
          <a:p>
            <a:pPr marL="114300" indent="0" algn="ctr">
              <a:buNone/>
            </a:pPr>
            <a:r>
              <a:rPr lang="nb-NO" sz="1800" b="1">
                <a:solidFill>
                  <a:schemeClr val="accent2"/>
                </a:solidFill>
              </a:rPr>
              <a:t>Manuelle lønnsbilag</a:t>
            </a:r>
          </a:p>
          <a:p>
            <a:pPr marL="114300" indent="0" algn="ctr">
              <a:buNone/>
            </a:pPr>
            <a:r>
              <a:rPr lang="nb-NO" sz="1200"/>
              <a:t>Brukes i tilfelles hvor bilag ikke kan behandles i den digitale flyten</a:t>
            </a:r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Font typeface="Arial"/>
              <a:buNone/>
            </a:pPr>
            <a:endParaRPr lang="nb-NO" sz="1000"/>
          </a:p>
          <a:p>
            <a:pPr marL="114300" indent="0">
              <a:buFont typeface="Arial"/>
              <a:buNone/>
            </a:pPr>
            <a:endParaRPr lang="nb-NO" sz="1000"/>
          </a:p>
          <a:p>
            <a:pPr marL="114300" indent="0">
              <a:buFont typeface="Arial"/>
              <a:buNone/>
            </a:pPr>
            <a:r>
              <a:rPr lang="nb-NO" sz="1000"/>
              <a:t>Eksempler:</a:t>
            </a:r>
          </a:p>
          <a:p>
            <a:r>
              <a:rPr lang="nb-NO" sz="1000"/>
              <a:t>Studenter </a:t>
            </a:r>
            <a:r>
              <a:rPr lang="en-US" sz="1000" err="1"/>
              <a:t>som</a:t>
            </a:r>
            <a:r>
              <a:rPr lang="en-US" sz="1000"/>
              <a:t> </a:t>
            </a:r>
            <a:r>
              <a:rPr lang="en-US" sz="1000" err="1"/>
              <a:t>får</a:t>
            </a:r>
            <a:r>
              <a:rPr lang="en-US" sz="1000"/>
              <a:t> stipend av </a:t>
            </a:r>
            <a:r>
              <a:rPr lang="en-US" sz="1000" err="1"/>
              <a:t>universitetet</a:t>
            </a:r>
            <a:endParaRPr lang="en-US" sz="1000"/>
          </a:p>
          <a:p>
            <a:r>
              <a:rPr lang="en-US" sz="1000" err="1"/>
              <a:t>Oppdrag</a:t>
            </a:r>
            <a:r>
              <a:rPr lang="en-US" sz="1000"/>
              <a:t> med </a:t>
            </a:r>
            <a:r>
              <a:rPr lang="en-US" sz="1000" err="1"/>
              <a:t>økonomisk</a:t>
            </a:r>
            <a:r>
              <a:rPr lang="en-US" sz="1000"/>
              <a:t> </a:t>
            </a:r>
            <a:r>
              <a:rPr lang="en-US" sz="1000" err="1"/>
              <a:t>ramme</a:t>
            </a:r>
            <a:r>
              <a:rPr lang="en-US" sz="1000"/>
              <a:t> </a:t>
            </a:r>
            <a:r>
              <a:rPr lang="en-US" sz="1000" err="1"/>
              <a:t>på</a:t>
            </a:r>
            <a:r>
              <a:rPr lang="en-US" sz="1000"/>
              <a:t> under 1000 </a:t>
            </a:r>
            <a:r>
              <a:rPr lang="en-US" sz="1000" err="1"/>
              <a:t>kr</a:t>
            </a:r>
            <a:endParaRPr lang="en-US" sz="1000"/>
          </a:p>
          <a:p>
            <a:r>
              <a:rPr lang="en-US" sz="1000" err="1"/>
              <a:t>Utbetaling</a:t>
            </a:r>
            <a:r>
              <a:rPr lang="en-US" sz="1000"/>
              <a:t> </a:t>
            </a:r>
            <a:r>
              <a:rPr lang="en-US" sz="1000" err="1"/>
              <a:t>til</a:t>
            </a:r>
            <a:r>
              <a:rPr lang="en-US" sz="1000"/>
              <a:t> </a:t>
            </a:r>
            <a:r>
              <a:rPr lang="en-US" sz="1000" err="1"/>
              <a:t>personer</a:t>
            </a:r>
            <a:r>
              <a:rPr lang="en-US" sz="1000"/>
              <a:t> </a:t>
            </a:r>
            <a:r>
              <a:rPr lang="en-US" sz="1000" err="1"/>
              <a:t>som</a:t>
            </a:r>
            <a:r>
              <a:rPr lang="en-US" sz="1000"/>
              <a:t> </a:t>
            </a:r>
            <a:r>
              <a:rPr lang="en-US" sz="1000" err="1"/>
              <a:t>deltar</a:t>
            </a:r>
            <a:r>
              <a:rPr lang="en-US" sz="1000"/>
              <a:t> </a:t>
            </a:r>
            <a:r>
              <a:rPr lang="en-US" sz="1000" err="1"/>
              <a:t>i</a:t>
            </a:r>
            <a:r>
              <a:rPr lang="en-US" sz="1000"/>
              <a:t> </a:t>
            </a:r>
            <a:r>
              <a:rPr lang="en-US" sz="1000" err="1"/>
              <a:t>forskningsforsøk</a:t>
            </a:r>
            <a:endParaRPr lang="en-US" sz="10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555D16A-8C03-4A28-94A4-38A39E6A65E4}"/>
              </a:ext>
            </a:extLst>
          </p:cNvPr>
          <p:cNvSpPr txBox="1">
            <a:spLocks/>
          </p:cNvSpPr>
          <p:nvPr/>
        </p:nvSpPr>
        <p:spPr>
          <a:xfrm>
            <a:off x="4228015" y="1339404"/>
            <a:ext cx="3616372" cy="34765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0000" tIns="46800" rIns="90000" bIns="46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ctr">
              <a:buNone/>
            </a:pPr>
            <a:r>
              <a:rPr lang="nb-NO" sz="1800" b="1">
                <a:solidFill>
                  <a:schemeClr val="accent2"/>
                </a:solidFill>
              </a:rPr>
              <a:t>Betalmeg</a:t>
            </a:r>
          </a:p>
          <a:p>
            <a:pPr marL="114300" indent="0" algn="ctr">
              <a:buNone/>
            </a:pPr>
            <a:r>
              <a:rPr lang="nb-NO" sz="1200"/>
              <a:t>Brukes i de tilfellene hvor den eksterne </a:t>
            </a:r>
            <a:r>
              <a:rPr lang="nb-NO" sz="1200" i="1"/>
              <a:t>registrerer kravet selv</a:t>
            </a:r>
            <a:r>
              <a:rPr lang="nb-NO" sz="1200"/>
              <a:t>.</a:t>
            </a:r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/>
          </a:p>
          <a:p>
            <a:pPr marL="114300" indent="0">
              <a:buNone/>
            </a:pPr>
            <a:endParaRPr lang="nb-NO" sz="1200"/>
          </a:p>
          <a:p>
            <a:pPr marL="114300" indent="0">
              <a:buNone/>
            </a:pPr>
            <a:endParaRPr lang="nb-NO" sz="1000"/>
          </a:p>
          <a:p>
            <a:pPr marL="114300" indent="0">
              <a:buNone/>
            </a:pPr>
            <a:r>
              <a:rPr lang="nb-NO" sz="1000"/>
              <a:t>Eksempler:</a:t>
            </a:r>
          </a:p>
          <a:p>
            <a:r>
              <a:rPr lang="nb-NO" sz="1000"/>
              <a:t>Reiseregninger</a:t>
            </a:r>
          </a:p>
          <a:p>
            <a:r>
              <a:rPr lang="nb-NO" sz="1000"/>
              <a:t>Utgiftsrefusjoner</a:t>
            </a:r>
          </a:p>
        </p:txBody>
      </p:sp>
      <p:pic>
        <p:nvPicPr>
          <p:cNvPr id="5" name="Google Shape;92;g1e0354af704_0_110">
            <a:extLst>
              <a:ext uri="{FF2B5EF4-FFF2-40B4-BE49-F238E27FC236}">
                <a16:creationId xmlns:a16="http://schemas.microsoft.com/office/drawing/2014/main" id="{A20521EF-AF5B-4090-A45A-6CDECF9079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601" y="2336470"/>
            <a:ext cx="547042" cy="675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g1e0354af704_0_110" descr="Icon&#10;&#10;Description automatically generated">
            <a:extLst>
              <a:ext uri="{FF2B5EF4-FFF2-40B4-BE49-F238E27FC236}">
                <a16:creationId xmlns:a16="http://schemas.microsoft.com/office/drawing/2014/main" id="{B76CF709-E468-4CFB-9600-D51D1DF5BF2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624" y="2358145"/>
            <a:ext cx="521388" cy="7231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g1e0354af704_0_110">
            <a:extLst>
              <a:ext uri="{FF2B5EF4-FFF2-40B4-BE49-F238E27FC236}">
                <a16:creationId xmlns:a16="http://schemas.microsoft.com/office/drawing/2014/main" id="{C3E58586-C4BB-4829-BEEF-A60D41746487}"/>
              </a:ext>
            </a:extLst>
          </p:cNvPr>
          <p:cNvSpPr/>
          <p:nvPr/>
        </p:nvSpPr>
        <p:spPr>
          <a:xfrm>
            <a:off x="2223682" y="3188520"/>
            <a:ext cx="930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200" b="1"/>
              <a:t>Stipend</a:t>
            </a:r>
            <a:endParaRPr sz="1200" b="1"/>
          </a:p>
        </p:txBody>
      </p:sp>
      <p:sp>
        <p:nvSpPr>
          <p:cNvPr id="8" name="Google Shape;102;g1e0354af704_0_110">
            <a:extLst>
              <a:ext uri="{FF2B5EF4-FFF2-40B4-BE49-F238E27FC236}">
                <a16:creationId xmlns:a16="http://schemas.microsoft.com/office/drawing/2014/main" id="{47A90FEE-E371-42CB-A391-6FA36B1FE409}"/>
              </a:ext>
            </a:extLst>
          </p:cNvPr>
          <p:cNvSpPr/>
          <p:nvPr/>
        </p:nvSpPr>
        <p:spPr>
          <a:xfrm>
            <a:off x="936457" y="3212345"/>
            <a:ext cx="930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/>
              <a:t>Deltaker i forsknings- prosjekt</a:t>
            </a:r>
            <a:endParaRPr sz="1000"/>
          </a:p>
        </p:txBody>
      </p:sp>
      <p:pic>
        <p:nvPicPr>
          <p:cNvPr id="9" name="Google Shape;89;g1e0354af704_0_110" descr="Icon&#10;&#10;Description automatically generated">
            <a:extLst>
              <a:ext uri="{FF2B5EF4-FFF2-40B4-BE49-F238E27FC236}">
                <a16:creationId xmlns:a16="http://schemas.microsoft.com/office/drawing/2014/main" id="{40F82FC8-E681-49DE-86C4-707AF2BFB8B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055" y="2344703"/>
            <a:ext cx="572684" cy="66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96;g1e0354af704_0_110">
            <a:extLst>
              <a:ext uri="{FF2B5EF4-FFF2-40B4-BE49-F238E27FC236}">
                <a16:creationId xmlns:a16="http://schemas.microsoft.com/office/drawing/2014/main" id="{FFCF7321-5516-4207-8C68-D8BD483C1D72}"/>
              </a:ext>
            </a:extLst>
          </p:cNvPr>
          <p:cNvSpPr/>
          <p:nvPr/>
        </p:nvSpPr>
        <p:spPr>
          <a:xfrm>
            <a:off x="5660947" y="3166262"/>
            <a:ext cx="930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/>
              <a:t>Oppdrags- taker*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90539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0354af704_0_12"/>
          <p:cNvSpPr txBox="1">
            <a:spLocks noGrp="1"/>
          </p:cNvSpPr>
          <p:nvPr>
            <p:ph type="title"/>
          </p:nvPr>
        </p:nvSpPr>
        <p:spPr>
          <a:xfrm>
            <a:off x="833650" y="298350"/>
            <a:ext cx="7239000" cy="1018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Forskjellen mellom betalmeg og manuelt lønnsbilag</a:t>
            </a:r>
            <a:endParaRPr sz="2100" b="1"/>
          </a:p>
        </p:txBody>
      </p:sp>
      <p:graphicFrame>
        <p:nvGraphicFramePr>
          <p:cNvPr id="113" name="Google Shape;113;g1e0354af704_0_12"/>
          <p:cNvGraphicFramePr/>
          <p:nvPr>
            <p:extLst>
              <p:ext uri="{D42A27DB-BD31-4B8C-83A1-F6EECF244321}">
                <p14:modId xmlns:p14="http://schemas.microsoft.com/office/powerpoint/2010/main" val="1637380856"/>
              </p:ext>
            </p:extLst>
          </p:nvPr>
        </p:nvGraphicFramePr>
        <p:xfrm>
          <a:off x="952500" y="1599400"/>
          <a:ext cx="7239000" cy="2970513"/>
        </p:xfrm>
        <a:graphic>
          <a:graphicData uri="http://schemas.openxmlformats.org/drawingml/2006/table">
            <a:tbl>
              <a:tblPr>
                <a:noFill/>
                <a:tableStyleId>{BB463B29-1EF6-4F16-B1CD-A98107DCFB9C}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3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>
                          <a:solidFill>
                            <a:schemeClr val="lt1"/>
                          </a:solidFill>
                        </a:rPr>
                        <a:t>Betalmeg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800" err="1">
                          <a:solidFill>
                            <a:schemeClr val="lt1"/>
                          </a:solidFill>
                        </a:rPr>
                        <a:t>Manuelt</a:t>
                      </a:r>
                      <a:r>
                        <a:rPr lang="no-NO" sz="18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no-NO" sz="1800" err="1">
                          <a:solidFill>
                            <a:schemeClr val="lt1"/>
                          </a:solidFill>
                        </a:rPr>
                        <a:t>lønnsbilag</a:t>
                      </a:r>
                      <a:endParaRPr sz="1800" err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781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err="1"/>
                        <a:t>Hva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skal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hvor</a:t>
                      </a:r>
                      <a:r>
                        <a:rPr lang="en-US" sz="1600"/>
                        <a:t>?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err="1"/>
                        <a:t>Reiseregning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og</a:t>
                      </a:r>
                      <a:r>
                        <a:rPr lang="en-US" sz="1600"/>
                        <a:t> </a:t>
                      </a:r>
                      <a:r>
                        <a:rPr lang="en-US" sz="1600" err="1"/>
                        <a:t>utgiftsrefusjoner</a:t>
                      </a:r>
                      <a:endParaRPr sz="1600" err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Stipend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801305806"/>
                  </a:ext>
                </a:extLst>
              </a:tr>
              <a:tr h="8377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err="1"/>
                        <a:t>Hvem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registrerer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bruker</a:t>
                      </a:r>
                      <a:r>
                        <a:rPr lang="no-NO" sz="1600"/>
                        <a:t> inn </a:t>
                      </a:r>
                      <a:r>
                        <a:rPr lang="no-NO" sz="1600" err="1"/>
                        <a:t>i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systemet</a:t>
                      </a:r>
                      <a:r>
                        <a:rPr lang="no-NO" sz="1600"/>
                        <a:t>?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 err="1"/>
                        <a:t>Tjenestesenteret</a:t>
                      </a:r>
                      <a:r>
                        <a:rPr lang="no-NO" sz="1600"/>
                        <a:t> (via </a:t>
                      </a:r>
                      <a:r>
                        <a:rPr lang="no-NO" sz="1600" err="1"/>
                        <a:t>bestilling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i</a:t>
                      </a:r>
                      <a:r>
                        <a:rPr lang="no-NO" sz="1600"/>
                        <a:t> NTNU </a:t>
                      </a:r>
                      <a:r>
                        <a:rPr lang="no-NO" sz="1600" err="1"/>
                        <a:t>Hjelp</a:t>
                      </a:r>
                      <a:r>
                        <a:rPr lang="no-NO" sz="1600"/>
                        <a:t>)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 err="1"/>
                        <a:t>Tjenestesenteret</a:t>
                      </a:r>
                      <a:r>
                        <a:rPr lang="no-NO" sz="1600"/>
                        <a:t> (via </a:t>
                      </a:r>
                      <a:r>
                        <a:rPr lang="no-NO" sz="1600" err="1"/>
                        <a:t>bestilling</a:t>
                      </a:r>
                      <a:r>
                        <a:rPr lang="no-NO" sz="1600"/>
                        <a:t> </a:t>
                      </a:r>
                      <a:r>
                        <a:rPr lang="no-NO" sz="1600" err="1"/>
                        <a:t>i</a:t>
                      </a:r>
                      <a:r>
                        <a:rPr lang="no-NO" sz="1600"/>
                        <a:t> NTNU </a:t>
                      </a:r>
                      <a:r>
                        <a:rPr lang="no-NO" sz="1600" err="1"/>
                        <a:t>Hjelp</a:t>
                      </a:r>
                      <a:r>
                        <a:rPr lang="no-NO" sz="1600"/>
                        <a:t>)</a:t>
                      </a:r>
                      <a:endParaRPr sz="16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7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err="1"/>
                        <a:t>Hvem</a:t>
                      </a:r>
                      <a:r>
                        <a:rPr lang="no-NO" sz="1600"/>
                        <a:t> legger inn/melder inn </a:t>
                      </a:r>
                      <a:r>
                        <a:rPr lang="no-NO" sz="1600" err="1"/>
                        <a:t>krav</a:t>
                      </a:r>
                      <a:r>
                        <a:rPr lang="no-NO" sz="1600"/>
                        <a:t>?</a:t>
                      </a:r>
                      <a:endParaRPr sz="16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/>
                        <a:t>Den </a:t>
                      </a:r>
                      <a:r>
                        <a:rPr lang="no-NO" sz="1600" b="1" err="1"/>
                        <a:t>eksterne</a:t>
                      </a:r>
                      <a:r>
                        <a:rPr lang="no-NO" sz="1600" b="1"/>
                        <a:t> </a:t>
                      </a:r>
                      <a:r>
                        <a:rPr lang="no-NO" sz="1600" b="1" err="1"/>
                        <a:t>selv</a:t>
                      </a:r>
                      <a:endParaRPr sz="1600" err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600" b="1" err="1"/>
                        <a:t>Enhetene</a:t>
                      </a:r>
                      <a:r>
                        <a:rPr lang="no-NO" sz="1600" b="1"/>
                        <a:t> </a:t>
                      </a:r>
                      <a:r>
                        <a:rPr lang="no-NO" sz="1600"/>
                        <a:t>melder inn via NTNU </a:t>
                      </a:r>
                      <a:r>
                        <a:rPr lang="no-NO" sz="1600" err="1"/>
                        <a:t>Hjelp</a:t>
                      </a:r>
                      <a:endParaRPr sz="1600" err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4" name="Google Shape;114;g1e0354af704_0_12"/>
          <p:cNvSpPr/>
          <p:nvPr/>
        </p:nvSpPr>
        <p:spPr>
          <a:xfrm>
            <a:off x="7038825" y="61525"/>
            <a:ext cx="20247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/>
              <a:t>Stipend | Betal meg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0354af704_0_139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500" cy="402291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err="1"/>
              <a:t>Prosessen</a:t>
            </a:r>
            <a:r>
              <a:rPr lang="no-NO" sz="2000"/>
              <a:t> for å </a:t>
            </a:r>
            <a:r>
              <a:rPr lang="no-NO" sz="2000" err="1"/>
              <a:t>gjennomføre</a:t>
            </a:r>
            <a:r>
              <a:rPr lang="no-NO" sz="2000"/>
              <a:t> </a:t>
            </a:r>
            <a:r>
              <a:rPr lang="no-NO" sz="2000" err="1"/>
              <a:t>en</a:t>
            </a:r>
            <a:r>
              <a:rPr lang="no-NO" sz="2000"/>
              <a:t> </a:t>
            </a:r>
            <a:r>
              <a:rPr lang="no-NO" sz="2000" err="1"/>
              <a:t>bestilling</a:t>
            </a:r>
            <a:r>
              <a:rPr lang="no-NO" sz="2000"/>
              <a:t> av </a:t>
            </a:r>
            <a:r>
              <a:rPr lang="no-NO" sz="2000" err="1"/>
              <a:t>stipendutbetaling</a:t>
            </a:r>
            <a:endParaRPr lang="en-US" sz="2000" err="1"/>
          </a:p>
        </p:txBody>
      </p:sp>
      <p:sp>
        <p:nvSpPr>
          <p:cNvPr id="139" name="Google Shape;139;g1e0354af704_0_139"/>
          <p:cNvSpPr/>
          <p:nvPr/>
        </p:nvSpPr>
        <p:spPr>
          <a:xfrm>
            <a:off x="5104553" y="1228800"/>
            <a:ext cx="1362900" cy="363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Utbetale bonuslønn*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g1e0354af704_0_139"/>
          <p:cNvSpPr/>
          <p:nvPr/>
        </p:nvSpPr>
        <p:spPr>
          <a:xfrm>
            <a:off x="2200525" y="1228825"/>
            <a:ext cx="1362900" cy="363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Melde inn stipend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" name="Google Shape;141;g1e0354af704_0_139"/>
          <p:cNvSpPr/>
          <p:nvPr/>
        </p:nvSpPr>
        <p:spPr>
          <a:xfrm>
            <a:off x="3652539" y="1228825"/>
            <a:ext cx="1362900" cy="363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Registrere manuelt lønnsbilag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42" name="Google Shape;142;g1e0354af704_0_139"/>
          <p:cNvGraphicFramePr/>
          <p:nvPr/>
        </p:nvGraphicFramePr>
        <p:xfrm>
          <a:off x="1089413" y="1745936"/>
          <a:ext cx="5378025" cy="3116875"/>
        </p:xfrm>
        <a:graphic>
          <a:graphicData uri="http://schemas.openxmlformats.org/drawingml/2006/table">
            <a:tbl>
              <a:tblPr>
                <a:noFill/>
                <a:tableStyleId>{BB463B29-1EF6-4F16-B1CD-A98107DCFB9C}</a:tableStyleId>
              </a:tblPr>
              <a:tblGrid>
                <a:gridCol w="11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" name="Google Shape;143;g1e0354af704_0_139"/>
          <p:cNvSpPr/>
          <p:nvPr/>
        </p:nvSpPr>
        <p:spPr>
          <a:xfrm>
            <a:off x="1120857" y="1835525"/>
            <a:ext cx="447900" cy="4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14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e0354af704_0_139"/>
          <p:cNvSpPr/>
          <p:nvPr/>
        </p:nvSpPr>
        <p:spPr>
          <a:xfrm>
            <a:off x="1214087" y="1898075"/>
            <a:ext cx="261440" cy="345833"/>
          </a:xfrm>
          <a:custGeom>
            <a:avLst/>
            <a:gdLst/>
            <a:ahLst/>
            <a:cxnLst/>
            <a:rect l="l" t="t" r="r" b="b"/>
            <a:pathLst>
              <a:path w="570" h="745" extrusionOk="0">
                <a:moveTo>
                  <a:pt x="383" y="1"/>
                </a:moveTo>
                <a:cubicBezTo>
                  <a:pt x="357" y="1"/>
                  <a:pt x="293" y="1"/>
                  <a:pt x="238" y="40"/>
                </a:cubicBezTo>
                <a:cubicBezTo>
                  <a:pt x="80" y="43"/>
                  <a:pt x="56" y="119"/>
                  <a:pt x="56" y="191"/>
                </a:cubicBezTo>
                <a:cubicBezTo>
                  <a:pt x="56" y="212"/>
                  <a:pt x="61" y="251"/>
                  <a:pt x="64" y="272"/>
                </a:cubicBezTo>
                <a:cubicBezTo>
                  <a:pt x="53" y="278"/>
                  <a:pt x="43" y="283"/>
                  <a:pt x="38" y="291"/>
                </a:cubicBezTo>
                <a:cubicBezTo>
                  <a:pt x="27" y="299"/>
                  <a:pt x="22" y="317"/>
                  <a:pt x="24" y="333"/>
                </a:cubicBezTo>
                <a:lnTo>
                  <a:pt x="35" y="409"/>
                </a:lnTo>
                <a:cubicBezTo>
                  <a:pt x="38" y="433"/>
                  <a:pt x="56" y="452"/>
                  <a:pt x="80" y="454"/>
                </a:cubicBezTo>
                <a:cubicBezTo>
                  <a:pt x="88" y="507"/>
                  <a:pt x="114" y="560"/>
                  <a:pt x="148" y="599"/>
                </a:cubicBezTo>
                <a:lnTo>
                  <a:pt x="135" y="660"/>
                </a:lnTo>
                <a:lnTo>
                  <a:pt x="14" y="712"/>
                </a:lnTo>
                <a:cubicBezTo>
                  <a:pt x="3" y="718"/>
                  <a:pt x="1" y="726"/>
                  <a:pt x="3" y="733"/>
                </a:cubicBezTo>
                <a:cubicBezTo>
                  <a:pt x="9" y="742"/>
                  <a:pt x="14" y="745"/>
                  <a:pt x="20" y="745"/>
                </a:cubicBezTo>
                <a:cubicBezTo>
                  <a:pt x="22" y="745"/>
                  <a:pt x="25" y="745"/>
                  <a:pt x="27" y="744"/>
                </a:cubicBezTo>
                <a:lnTo>
                  <a:pt x="159" y="689"/>
                </a:lnTo>
                <a:cubicBezTo>
                  <a:pt x="167" y="689"/>
                  <a:pt x="169" y="686"/>
                  <a:pt x="169" y="678"/>
                </a:cubicBezTo>
                <a:lnTo>
                  <a:pt x="188" y="602"/>
                </a:lnTo>
                <a:cubicBezTo>
                  <a:pt x="193" y="596"/>
                  <a:pt x="188" y="589"/>
                  <a:pt x="185" y="586"/>
                </a:cubicBezTo>
                <a:cubicBezTo>
                  <a:pt x="146" y="549"/>
                  <a:pt x="119" y="494"/>
                  <a:pt x="117" y="441"/>
                </a:cubicBezTo>
                <a:cubicBezTo>
                  <a:pt x="117" y="430"/>
                  <a:pt x="109" y="425"/>
                  <a:pt x="101" y="425"/>
                </a:cubicBezTo>
                <a:lnTo>
                  <a:pt x="93" y="425"/>
                </a:lnTo>
                <a:cubicBezTo>
                  <a:pt x="82" y="425"/>
                  <a:pt x="75" y="415"/>
                  <a:pt x="75" y="404"/>
                </a:cubicBezTo>
                <a:lnTo>
                  <a:pt x="64" y="330"/>
                </a:lnTo>
                <a:cubicBezTo>
                  <a:pt x="64" y="322"/>
                  <a:pt x="67" y="317"/>
                  <a:pt x="69" y="312"/>
                </a:cubicBezTo>
                <a:cubicBezTo>
                  <a:pt x="75" y="309"/>
                  <a:pt x="80" y="307"/>
                  <a:pt x="88" y="307"/>
                </a:cubicBezTo>
                <a:lnTo>
                  <a:pt x="90" y="307"/>
                </a:lnTo>
                <a:cubicBezTo>
                  <a:pt x="96" y="307"/>
                  <a:pt x="101" y="304"/>
                  <a:pt x="104" y="301"/>
                </a:cubicBezTo>
                <a:cubicBezTo>
                  <a:pt x="106" y="296"/>
                  <a:pt x="106" y="291"/>
                  <a:pt x="106" y="285"/>
                </a:cubicBezTo>
                <a:cubicBezTo>
                  <a:pt x="106" y="283"/>
                  <a:pt x="96" y="214"/>
                  <a:pt x="96" y="191"/>
                </a:cubicBezTo>
                <a:cubicBezTo>
                  <a:pt x="96" y="127"/>
                  <a:pt x="109" y="72"/>
                  <a:pt x="251" y="72"/>
                </a:cubicBezTo>
                <a:cubicBezTo>
                  <a:pt x="254" y="72"/>
                  <a:pt x="259" y="72"/>
                  <a:pt x="262" y="69"/>
                </a:cubicBezTo>
                <a:cubicBezTo>
                  <a:pt x="304" y="38"/>
                  <a:pt x="351" y="32"/>
                  <a:pt x="391" y="32"/>
                </a:cubicBezTo>
                <a:cubicBezTo>
                  <a:pt x="446" y="32"/>
                  <a:pt x="483" y="51"/>
                  <a:pt x="504" y="83"/>
                </a:cubicBezTo>
                <a:cubicBezTo>
                  <a:pt x="530" y="122"/>
                  <a:pt x="523" y="146"/>
                  <a:pt x="509" y="159"/>
                </a:cubicBezTo>
                <a:lnTo>
                  <a:pt x="488" y="177"/>
                </a:lnTo>
                <a:cubicBezTo>
                  <a:pt x="488" y="183"/>
                  <a:pt x="486" y="185"/>
                  <a:pt x="486" y="188"/>
                </a:cubicBezTo>
                <a:lnTo>
                  <a:pt x="483" y="283"/>
                </a:lnTo>
                <a:cubicBezTo>
                  <a:pt x="483" y="291"/>
                  <a:pt x="483" y="293"/>
                  <a:pt x="486" y="296"/>
                </a:cubicBezTo>
                <a:cubicBezTo>
                  <a:pt x="488" y="301"/>
                  <a:pt x="496" y="304"/>
                  <a:pt x="499" y="304"/>
                </a:cubicBezTo>
                <a:cubicBezTo>
                  <a:pt x="504" y="304"/>
                  <a:pt x="512" y="307"/>
                  <a:pt x="515" y="309"/>
                </a:cubicBezTo>
                <a:cubicBezTo>
                  <a:pt x="523" y="314"/>
                  <a:pt x="523" y="320"/>
                  <a:pt x="523" y="328"/>
                </a:cubicBezTo>
                <a:lnTo>
                  <a:pt x="512" y="401"/>
                </a:lnTo>
                <a:cubicBezTo>
                  <a:pt x="512" y="412"/>
                  <a:pt x="501" y="423"/>
                  <a:pt x="488" y="423"/>
                </a:cubicBezTo>
                <a:cubicBezTo>
                  <a:pt x="478" y="423"/>
                  <a:pt x="472" y="428"/>
                  <a:pt x="472" y="438"/>
                </a:cubicBezTo>
                <a:cubicBezTo>
                  <a:pt x="470" y="494"/>
                  <a:pt x="438" y="552"/>
                  <a:pt x="399" y="586"/>
                </a:cubicBezTo>
                <a:cubicBezTo>
                  <a:pt x="396" y="591"/>
                  <a:pt x="396" y="596"/>
                  <a:pt x="396" y="604"/>
                </a:cubicBezTo>
                <a:lnTo>
                  <a:pt x="412" y="676"/>
                </a:lnTo>
                <a:cubicBezTo>
                  <a:pt x="412" y="678"/>
                  <a:pt x="420" y="683"/>
                  <a:pt x="422" y="686"/>
                </a:cubicBezTo>
                <a:lnTo>
                  <a:pt x="554" y="741"/>
                </a:lnTo>
                <a:lnTo>
                  <a:pt x="562" y="741"/>
                </a:lnTo>
                <a:cubicBezTo>
                  <a:pt x="567" y="741"/>
                  <a:pt x="570" y="739"/>
                  <a:pt x="562" y="733"/>
                </a:cubicBezTo>
                <a:cubicBezTo>
                  <a:pt x="565" y="726"/>
                  <a:pt x="562" y="715"/>
                  <a:pt x="552" y="712"/>
                </a:cubicBezTo>
                <a:lnTo>
                  <a:pt x="430" y="660"/>
                </a:lnTo>
                <a:lnTo>
                  <a:pt x="417" y="604"/>
                </a:lnTo>
                <a:cubicBezTo>
                  <a:pt x="457" y="565"/>
                  <a:pt x="483" y="512"/>
                  <a:pt x="488" y="454"/>
                </a:cubicBezTo>
                <a:cubicBezTo>
                  <a:pt x="507" y="449"/>
                  <a:pt x="525" y="433"/>
                  <a:pt x="528" y="409"/>
                </a:cubicBezTo>
                <a:lnTo>
                  <a:pt x="538" y="333"/>
                </a:lnTo>
                <a:cubicBezTo>
                  <a:pt x="541" y="317"/>
                  <a:pt x="536" y="304"/>
                  <a:pt x="525" y="291"/>
                </a:cubicBezTo>
                <a:cubicBezTo>
                  <a:pt x="517" y="283"/>
                  <a:pt x="512" y="278"/>
                  <a:pt x="501" y="272"/>
                </a:cubicBezTo>
                <a:lnTo>
                  <a:pt x="504" y="199"/>
                </a:lnTo>
                <a:lnTo>
                  <a:pt x="523" y="180"/>
                </a:lnTo>
                <a:cubicBezTo>
                  <a:pt x="544" y="162"/>
                  <a:pt x="562" y="122"/>
                  <a:pt x="525" y="67"/>
                </a:cubicBezTo>
                <a:cubicBezTo>
                  <a:pt x="499" y="22"/>
                  <a:pt x="449" y="1"/>
                  <a:pt x="383" y="1"/>
                </a:cubicBezTo>
                <a:close/>
              </a:path>
            </a:pathLst>
          </a:custGeom>
          <a:solidFill>
            <a:srgbClr val="0146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e0354af704_0_139"/>
          <p:cNvSpPr txBox="1"/>
          <p:nvPr/>
        </p:nvSpPr>
        <p:spPr>
          <a:xfrm>
            <a:off x="1572725" y="1891234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Stipend- mottaker</a:t>
            </a:r>
          </a:p>
        </p:txBody>
      </p:sp>
      <p:sp>
        <p:nvSpPr>
          <p:cNvPr id="146" name="Google Shape;146;g1e0354af704_0_139"/>
          <p:cNvSpPr txBox="1"/>
          <p:nvPr/>
        </p:nvSpPr>
        <p:spPr>
          <a:xfrm>
            <a:off x="1572725" y="3786266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Kostnads- godkjenner </a:t>
            </a:r>
          </a:p>
        </p:txBody>
      </p:sp>
      <p:sp>
        <p:nvSpPr>
          <p:cNvPr id="147" name="Google Shape;147;g1e0354af704_0_139"/>
          <p:cNvSpPr txBox="1"/>
          <p:nvPr/>
        </p:nvSpPr>
        <p:spPr>
          <a:xfrm>
            <a:off x="1572725" y="3108316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Fagspesialist lønn</a:t>
            </a:r>
          </a:p>
        </p:txBody>
      </p:sp>
      <p:sp>
        <p:nvSpPr>
          <p:cNvPr id="148" name="Google Shape;148;g1e0354af704_0_139"/>
          <p:cNvSpPr txBox="1"/>
          <p:nvPr/>
        </p:nvSpPr>
        <p:spPr>
          <a:xfrm>
            <a:off x="2346125" y="2524702"/>
            <a:ext cx="108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Sender skjema om utbetaling av stipend i NTNU Hjelp</a:t>
            </a:r>
          </a:p>
        </p:txBody>
      </p:sp>
      <p:sp>
        <p:nvSpPr>
          <p:cNvPr id="149" name="Google Shape;149;g1e0354af704_0_139"/>
          <p:cNvSpPr txBox="1"/>
          <p:nvPr/>
        </p:nvSpPr>
        <p:spPr>
          <a:xfrm>
            <a:off x="2381675" y="3132225"/>
            <a:ext cx="100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Mottar informasjon om utbetaling av stipend</a:t>
            </a:r>
          </a:p>
        </p:txBody>
      </p:sp>
      <p:sp>
        <p:nvSpPr>
          <p:cNvPr id="150" name="Google Shape;150;g1e0354af704_0_139"/>
          <p:cNvSpPr txBox="1"/>
          <p:nvPr/>
        </p:nvSpPr>
        <p:spPr>
          <a:xfrm>
            <a:off x="3915810" y="3132221"/>
            <a:ext cx="938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Kontrollerer og registrerer lønnsbilag</a:t>
            </a:r>
          </a:p>
        </p:txBody>
      </p:sp>
      <p:cxnSp>
        <p:nvCxnSpPr>
          <p:cNvPr id="151" name="Google Shape;151;g1e0354af704_0_139"/>
          <p:cNvCxnSpPr>
            <a:stCxn id="148" idx="2"/>
            <a:endCxn id="149" idx="0"/>
          </p:cNvCxnSpPr>
          <p:nvPr/>
        </p:nvCxnSpPr>
        <p:spPr>
          <a:xfrm>
            <a:off x="2886125" y="2894002"/>
            <a:ext cx="0" cy="2382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2" name="Google Shape;152;g1e0354af704_0_139"/>
          <p:cNvCxnSpPr>
            <a:stCxn id="149" idx="3"/>
            <a:endCxn id="150" idx="1"/>
          </p:cNvCxnSpPr>
          <p:nvPr/>
        </p:nvCxnSpPr>
        <p:spPr>
          <a:xfrm>
            <a:off x="3390575" y="3316875"/>
            <a:ext cx="525300" cy="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g1e0354af704_0_139"/>
          <p:cNvSpPr txBox="1"/>
          <p:nvPr/>
        </p:nvSpPr>
        <p:spPr>
          <a:xfrm>
            <a:off x="3929910" y="3828415"/>
            <a:ext cx="90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Godkjenner lønnsbilag</a:t>
            </a:r>
          </a:p>
        </p:txBody>
      </p:sp>
      <p:cxnSp>
        <p:nvCxnSpPr>
          <p:cNvPr id="154" name="Google Shape;154;g1e0354af704_0_139"/>
          <p:cNvCxnSpPr>
            <a:stCxn id="150" idx="2"/>
            <a:endCxn id="153" idx="0"/>
          </p:cNvCxnSpPr>
          <p:nvPr/>
        </p:nvCxnSpPr>
        <p:spPr>
          <a:xfrm rot="-5400000" flipH="1">
            <a:off x="4221660" y="3664721"/>
            <a:ext cx="327000" cy="6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g1e0354af704_0_139"/>
          <p:cNvCxnSpPr>
            <a:stCxn id="153" idx="3"/>
            <a:endCxn id="156" idx="1"/>
          </p:cNvCxnSpPr>
          <p:nvPr/>
        </p:nvCxnSpPr>
        <p:spPr>
          <a:xfrm>
            <a:off x="4839810" y="3951565"/>
            <a:ext cx="395700" cy="6096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" name="Google Shape;156;g1e0354af704_0_139"/>
          <p:cNvSpPr txBox="1"/>
          <p:nvPr/>
        </p:nvSpPr>
        <p:spPr>
          <a:xfrm>
            <a:off x="5235640" y="4376526"/>
            <a:ext cx="111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Sørger for at stipend blir utbetalt til mottaker</a:t>
            </a:r>
          </a:p>
        </p:txBody>
      </p:sp>
      <p:pic>
        <p:nvPicPr>
          <p:cNvPr id="157" name="Google Shape;157;g1e0354af704_0_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556" y="3703318"/>
            <a:ext cx="438503" cy="4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1e0354af704_0_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120" y="3043395"/>
            <a:ext cx="465374" cy="4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e0354af704_0_1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557" y="4320537"/>
            <a:ext cx="438501" cy="44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e0354af704_0_139"/>
          <p:cNvSpPr txBox="1"/>
          <p:nvPr/>
        </p:nvSpPr>
        <p:spPr>
          <a:xfrm>
            <a:off x="1572725" y="4306992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Fagspesialist utbetaling og offentlig rapportering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6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g1e0354af704_0_139"/>
          <p:cNvSpPr txBox="1"/>
          <p:nvPr/>
        </p:nvSpPr>
        <p:spPr>
          <a:xfrm>
            <a:off x="5406123" y="1915624"/>
            <a:ext cx="726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Mottar stipend</a:t>
            </a:r>
          </a:p>
        </p:txBody>
      </p:sp>
      <p:cxnSp>
        <p:nvCxnSpPr>
          <p:cNvPr id="162" name="Google Shape;162;g1e0354af704_0_139"/>
          <p:cNvCxnSpPr>
            <a:stCxn id="156" idx="0"/>
            <a:endCxn id="161" idx="2"/>
          </p:cNvCxnSpPr>
          <p:nvPr/>
        </p:nvCxnSpPr>
        <p:spPr>
          <a:xfrm rot="10800000">
            <a:off x="5769340" y="2161926"/>
            <a:ext cx="22500" cy="22146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g1e0354af704_0_139"/>
          <p:cNvSpPr txBox="1"/>
          <p:nvPr/>
        </p:nvSpPr>
        <p:spPr>
          <a:xfrm>
            <a:off x="1538075" y="2447438"/>
            <a:ext cx="6198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HR- medarbeider / studie- konsulent</a:t>
            </a:r>
          </a:p>
        </p:txBody>
      </p:sp>
      <p:pic>
        <p:nvPicPr>
          <p:cNvPr id="164" name="Google Shape;164;g1e0354af704_0_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5551" y="2430870"/>
            <a:ext cx="438500" cy="46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e0354af704_0_139"/>
          <p:cNvSpPr txBox="1"/>
          <p:nvPr/>
        </p:nvSpPr>
        <p:spPr>
          <a:xfrm>
            <a:off x="1006325" y="4816484"/>
            <a:ext cx="3543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sz="700">
                <a:solidFill>
                  <a:schemeClr val="dk1"/>
                </a:solidFill>
              </a:rPr>
              <a:t>*Går på bonuskjøringer </a:t>
            </a:r>
            <a:r>
              <a:rPr lang="no-NO" sz="700" b="1">
                <a:solidFill>
                  <a:schemeClr val="dk1"/>
                </a:solidFill>
              </a:rPr>
              <a:t>to</a:t>
            </a:r>
            <a:r>
              <a:rPr lang="no-NO" sz="700">
                <a:solidFill>
                  <a:schemeClr val="dk1"/>
                </a:solidFill>
              </a:rPr>
              <a:t> ganger i måneden</a:t>
            </a:r>
            <a:endParaRPr sz="1200"/>
          </a:p>
        </p:txBody>
      </p:sp>
      <p:sp>
        <p:nvSpPr>
          <p:cNvPr id="166" name="Google Shape;166;g1e0354af704_0_139"/>
          <p:cNvSpPr/>
          <p:nvPr/>
        </p:nvSpPr>
        <p:spPr>
          <a:xfrm>
            <a:off x="7038825" y="61525"/>
            <a:ext cx="20247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 b="1"/>
              <a:t>Stipend </a:t>
            </a:r>
            <a:r>
              <a:rPr lang="no-NO" sz="1100"/>
              <a:t>| Betal meg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0354af704_0_56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500" cy="7101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2000" b="1"/>
              <a:t>Betalmeg </a:t>
            </a:r>
            <a:r>
              <a:rPr lang="no-NO" sz="2000"/>
              <a:t>er for de uten arbeidskontrakt med NTNU som skal få refundert en utgift eller reise</a:t>
            </a:r>
            <a:endParaRPr sz="2000"/>
          </a:p>
        </p:txBody>
      </p:sp>
      <p:sp>
        <p:nvSpPr>
          <p:cNvPr id="181" name="Google Shape;181;g1e0354af704_0_56"/>
          <p:cNvSpPr/>
          <p:nvPr/>
        </p:nvSpPr>
        <p:spPr>
          <a:xfrm>
            <a:off x="4865059" y="1082475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Kontrollere krav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1e0354af704_0_56"/>
          <p:cNvSpPr/>
          <p:nvPr/>
        </p:nvSpPr>
        <p:spPr>
          <a:xfrm>
            <a:off x="6317075" y="1082500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 err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Klargjøre</a:t>
            </a: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o-NO" sz="900" b="1" err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til</a:t>
            </a: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 utbetaling*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1e0354af704_0_56"/>
          <p:cNvSpPr/>
          <p:nvPr/>
        </p:nvSpPr>
        <p:spPr>
          <a:xfrm>
            <a:off x="1961025" y="1082500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Registrere ekstern i sap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g1e0354af704_0_56"/>
          <p:cNvSpPr/>
          <p:nvPr/>
        </p:nvSpPr>
        <p:spPr>
          <a:xfrm>
            <a:off x="3413042" y="1082500"/>
            <a:ext cx="1362900" cy="36183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 b="1">
                <a:solidFill>
                  <a:srgbClr val="014693"/>
                </a:solidFill>
                <a:latin typeface="Poppins"/>
                <a:ea typeface="Poppins"/>
                <a:cs typeface="Poppins"/>
                <a:sym typeface="Poppins"/>
              </a:rPr>
              <a:t>Føre reiseregning/ utgiftsrefusjon</a:t>
            </a:r>
            <a:endParaRPr sz="900" b="1">
              <a:solidFill>
                <a:srgbClr val="01469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5" name="Google Shape;185;g1e0354af704_0_56"/>
          <p:cNvGraphicFramePr/>
          <p:nvPr/>
        </p:nvGraphicFramePr>
        <p:xfrm>
          <a:off x="849913" y="1599611"/>
          <a:ext cx="6830075" cy="3116875"/>
        </p:xfrm>
        <a:graphic>
          <a:graphicData uri="http://schemas.openxmlformats.org/drawingml/2006/table">
            <a:tbl>
              <a:tblPr>
                <a:noFill/>
                <a:tableStyleId>{BB463B29-1EF6-4F16-B1CD-A98107DCFB9C}</a:tableStyleId>
              </a:tblPr>
              <a:tblGrid>
                <a:gridCol w="11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6" name="Google Shape;186;g1e0354af704_0_56"/>
          <p:cNvSpPr/>
          <p:nvPr/>
        </p:nvSpPr>
        <p:spPr>
          <a:xfrm>
            <a:off x="881293" y="2920103"/>
            <a:ext cx="447900" cy="447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146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e0354af704_0_56"/>
          <p:cNvSpPr/>
          <p:nvPr/>
        </p:nvSpPr>
        <p:spPr>
          <a:xfrm>
            <a:off x="974523" y="2982653"/>
            <a:ext cx="261440" cy="345833"/>
          </a:xfrm>
          <a:custGeom>
            <a:avLst/>
            <a:gdLst/>
            <a:ahLst/>
            <a:cxnLst/>
            <a:rect l="l" t="t" r="r" b="b"/>
            <a:pathLst>
              <a:path w="570" h="745" extrusionOk="0">
                <a:moveTo>
                  <a:pt x="383" y="1"/>
                </a:moveTo>
                <a:cubicBezTo>
                  <a:pt x="357" y="1"/>
                  <a:pt x="293" y="1"/>
                  <a:pt x="238" y="40"/>
                </a:cubicBezTo>
                <a:cubicBezTo>
                  <a:pt x="80" y="43"/>
                  <a:pt x="56" y="119"/>
                  <a:pt x="56" y="191"/>
                </a:cubicBezTo>
                <a:cubicBezTo>
                  <a:pt x="56" y="212"/>
                  <a:pt x="61" y="251"/>
                  <a:pt x="64" y="272"/>
                </a:cubicBezTo>
                <a:cubicBezTo>
                  <a:pt x="53" y="278"/>
                  <a:pt x="43" y="283"/>
                  <a:pt x="38" y="291"/>
                </a:cubicBezTo>
                <a:cubicBezTo>
                  <a:pt x="27" y="299"/>
                  <a:pt x="22" y="317"/>
                  <a:pt x="24" y="333"/>
                </a:cubicBezTo>
                <a:lnTo>
                  <a:pt x="35" y="409"/>
                </a:lnTo>
                <a:cubicBezTo>
                  <a:pt x="38" y="433"/>
                  <a:pt x="56" y="452"/>
                  <a:pt x="80" y="454"/>
                </a:cubicBezTo>
                <a:cubicBezTo>
                  <a:pt x="88" y="507"/>
                  <a:pt x="114" y="560"/>
                  <a:pt x="148" y="599"/>
                </a:cubicBezTo>
                <a:lnTo>
                  <a:pt x="135" y="660"/>
                </a:lnTo>
                <a:lnTo>
                  <a:pt x="14" y="712"/>
                </a:lnTo>
                <a:cubicBezTo>
                  <a:pt x="3" y="718"/>
                  <a:pt x="1" y="726"/>
                  <a:pt x="3" y="733"/>
                </a:cubicBezTo>
                <a:cubicBezTo>
                  <a:pt x="9" y="742"/>
                  <a:pt x="14" y="745"/>
                  <a:pt x="20" y="745"/>
                </a:cubicBezTo>
                <a:cubicBezTo>
                  <a:pt x="22" y="745"/>
                  <a:pt x="25" y="745"/>
                  <a:pt x="27" y="744"/>
                </a:cubicBezTo>
                <a:lnTo>
                  <a:pt x="159" y="689"/>
                </a:lnTo>
                <a:cubicBezTo>
                  <a:pt x="167" y="689"/>
                  <a:pt x="169" y="686"/>
                  <a:pt x="169" y="678"/>
                </a:cubicBezTo>
                <a:lnTo>
                  <a:pt x="188" y="602"/>
                </a:lnTo>
                <a:cubicBezTo>
                  <a:pt x="193" y="596"/>
                  <a:pt x="188" y="589"/>
                  <a:pt x="185" y="586"/>
                </a:cubicBezTo>
                <a:cubicBezTo>
                  <a:pt x="146" y="549"/>
                  <a:pt x="119" y="494"/>
                  <a:pt x="117" y="441"/>
                </a:cubicBezTo>
                <a:cubicBezTo>
                  <a:pt x="117" y="430"/>
                  <a:pt x="109" y="425"/>
                  <a:pt x="101" y="425"/>
                </a:cubicBezTo>
                <a:lnTo>
                  <a:pt x="93" y="425"/>
                </a:lnTo>
                <a:cubicBezTo>
                  <a:pt x="82" y="425"/>
                  <a:pt x="75" y="415"/>
                  <a:pt x="75" y="404"/>
                </a:cubicBezTo>
                <a:lnTo>
                  <a:pt x="64" y="330"/>
                </a:lnTo>
                <a:cubicBezTo>
                  <a:pt x="64" y="322"/>
                  <a:pt x="67" y="317"/>
                  <a:pt x="69" y="312"/>
                </a:cubicBezTo>
                <a:cubicBezTo>
                  <a:pt x="75" y="309"/>
                  <a:pt x="80" y="307"/>
                  <a:pt x="88" y="307"/>
                </a:cubicBezTo>
                <a:lnTo>
                  <a:pt x="90" y="307"/>
                </a:lnTo>
                <a:cubicBezTo>
                  <a:pt x="96" y="307"/>
                  <a:pt x="101" y="304"/>
                  <a:pt x="104" y="301"/>
                </a:cubicBezTo>
                <a:cubicBezTo>
                  <a:pt x="106" y="296"/>
                  <a:pt x="106" y="291"/>
                  <a:pt x="106" y="285"/>
                </a:cubicBezTo>
                <a:cubicBezTo>
                  <a:pt x="106" y="283"/>
                  <a:pt x="96" y="214"/>
                  <a:pt x="96" y="191"/>
                </a:cubicBezTo>
                <a:cubicBezTo>
                  <a:pt x="96" y="127"/>
                  <a:pt x="109" y="72"/>
                  <a:pt x="251" y="72"/>
                </a:cubicBezTo>
                <a:cubicBezTo>
                  <a:pt x="254" y="72"/>
                  <a:pt x="259" y="72"/>
                  <a:pt x="262" y="69"/>
                </a:cubicBezTo>
                <a:cubicBezTo>
                  <a:pt x="304" y="38"/>
                  <a:pt x="351" y="32"/>
                  <a:pt x="391" y="32"/>
                </a:cubicBezTo>
                <a:cubicBezTo>
                  <a:pt x="446" y="32"/>
                  <a:pt x="483" y="51"/>
                  <a:pt x="504" y="83"/>
                </a:cubicBezTo>
                <a:cubicBezTo>
                  <a:pt x="530" y="122"/>
                  <a:pt x="523" y="146"/>
                  <a:pt x="509" y="159"/>
                </a:cubicBezTo>
                <a:lnTo>
                  <a:pt x="488" y="177"/>
                </a:lnTo>
                <a:cubicBezTo>
                  <a:pt x="488" y="183"/>
                  <a:pt x="486" y="185"/>
                  <a:pt x="486" y="188"/>
                </a:cubicBezTo>
                <a:lnTo>
                  <a:pt x="483" y="283"/>
                </a:lnTo>
                <a:cubicBezTo>
                  <a:pt x="483" y="291"/>
                  <a:pt x="483" y="293"/>
                  <a:pt x="486" y="296"/>
                </a:cubicBezTo>
                <a:cubicBezTo>
                  <a:pt x="488" y="301"/>
                  <a:pt x="496" y="304"/>
                  <a:pt x="499" y="304"/>
                </a:cubicBezTo>
                <a:cubicBezTo>
                  <a:pt x="504" y="304"/>
                  <a:pt x="512" y="307"/>
                  <a:pt x="515" y="309"/>
                </a:cubicBezTo>
                <a:cubicBezTo>
                  <a:pt x="523" y="314"/>
                  <a:pt x="523" y="320"/>
                  <a:pt x="523" y="328"/>
                </a:cubicBezTo>
                <a:lnTo>
                  <a:pt x="512" y="401"/>
                </a:lnTo>
                <a:cubicBezTo>
                  <a:pt x="512" y="412"/>
                  <a:pt x="501" y="423"/>
                  <a:pt x="488" y="423"/>
                </a:cubicBezTo>
                <a:cubicBezTo>
                  <a:pt x="478" y="423"/>
                  <a:pt x="472" y="428"/>
                  <a:pt x="472" y="438"/>
                </a:cubicBezTo>
                <a:cubicBezTo>
                  <a:pt x="470" y="494"/>
                  <a:pt x="438" y="552"/>
                  <a:pt x="399" y="586"/>
                </a:cubicBezTo>
                <a:cubicBezTo>
                  <a:pt x="396" y="591"/>
                  <a:pt x="396" y="596"/>
                  <a:pt x="396" y="604"/>
                </a:cubicBezTo>
                <a:lnTo>
                  <a:pt x="412" y="676"/>
                </a:lnTo>
                <a:cubicBezTo>
                  <a:pt x="412" y="678"/>
                  <a:pt x="420" y="683"/>
                  <a:pt x="422" y="686"/>
                </a:cubicBezTo>
                <a:lnTo>
                  <a:pt x="554" y="741"/>
                </a:lnTo>
                <a:lnTo>
                  <a:pt x="562" y="741"/>
                </a:lnTo>
                <a:cubicBezTo>
                  <a:pt x="567" y="741"/>
                  <a:pt x="570" y="739"/>
                  <a:pt x="562" y="733"/>
                </a:cubicBezTo>
                <a:cubicBezTo>
                  <a:pt x="565" y="726"/>
                  <a:pt x="562" y="715"/>
                  <a:pt x="552" y="712"/>
                </a:cubicBezTo>
                <a:lnTo>
                  <a:pt x="430" y="660"/>
                </a:lnTo>
                <a:lnTo>
                  <a:pt x="417" y="604"/>
                </a:lnTo>
                <a:cubicBezTo>
                  <a:pt x="457" y="565"/>
                  <a:pt x="483" y="512"/>
                  <a:pt x="488" y="454"/>
                </a:cubicBezTo>
                <a:cubicBezTo>
                  <a:pt x="507" y="449"/>
                  <a:pt x="525" y="433"/>
                  <a:pt x="528" y="409"/>
                </a:cubicBezTo>
                <a:lnTo>
                  <a:pt x="538" y="333"/>
                </a:lnTo>
                <a:cubicBezTo>
                  <a:pt x="541" y="317"/>
                  <a:pt x="536" y="304"/>
                  <a:pt x="525" y="291"/>
                </a:cubicBezTo>
                <a:cubicBezTo>
                  <a:pt x="517" y="283"/>
                  <a:pt x="512" y="278"/>
                  <a:pt x="501" y="272"/>
                </a:cubicBezTo>
                <a:lnTo>
                  <a:pt x="504" y="199"/>
                </a:lnTo>
                <a:lnTo>
                  <a:pt x="523" y="180"/>
                </a:lnTo>
                <a:cubicBezTo>
                  <a:pt x="544" y="162"/>
                  <a:pt x="562" y="122"/>
                  <a:pt x="525" y="67"/>
                </a:cubicBezTo>
                <a:cubicBezTo>
                  <a:pt x="499" y="22"/>
                  <a:pt x="449" y="1"/>
                  <a:pt x="383" y="1"/>
                </a:cubicBezTo>
                <a:close/>
              </a:path>
            </a:pathLst>
          </a:custGeom>
          <a:solidFill>
            <a:srgbClr val="0146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e0354af704_0_56"/>
          <p:cNvSpPr txBox="1"/>
          <p:nvPr/>
        </p:nvSpPr>
        <p:spPr>
          <a:xfrm>
            <a:off x="1326691" y="1669408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Ansatt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på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enhet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eller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den 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eksterne</a:t>
            </a: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nb-NO" sz="60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selv</a:t>
            </a:r>
          </a:p>
        </p:txBody>
      </p:sp>
      <p:sp>
        <p:nvSpPr>
          <p:cNvPr id="189" name="Google Shape;189;g1e0354af704_0_56"/>
          <p:cNvSpPr txBox="1"/>
          <p:nvPr/>
        </p:nvSpPr>
        <p:spPr>
          <a:xfrm>
            <a:off x="1326691" y="2373999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Fagspesialist lønn</a:t>
            </a:r>
          </a:p>
        </p:txBody>
      </p:sp>
      <p:sp>
        <p:nvSpPr>
          <p:cNvPr id="190" name="Google Shape;190;g1e0354af704_0_56"/>
          <p:cNvSpPr txBox="1"/>
          <p:nvPr/>
        </p:nvSpPr>
        <p:spPr>
          <a:xfrm>
            <a:off x="1326691" y="2988359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Ekstern</a:t>
            </a:r>
          </a:p>
        </p:txBody>
      </p:sp>
      <p:sp>
        <p:nvSpPr>
          <p:cNvPr id="191" name="Google Shape;191;g1e0354af704_0_56"/>
          <p:cNvSpPr txBox="1"/>
          <p:nvPr/>
        </p:nvSpPr>
        <p:spPr>
          <a:xfrm>
            <a:off x="1326691" y="3602743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Attestant</a:t>
            </a:r>
          </a:p>
        </p:txBody>
      </p:sp>
      <p:sp>
        <p:nvSpPr>
          <p:cNvPr id="192" name="Google Shape;192;g1e0354af704_0_56"/>
          <p:cNvSpPr txBox="1"/>
          <p:nvPr/>
        </p:nvSpPr>
        <p:spPr>
          <a:xfrm>
            <a:off x="2306275" y="1807473"/>
            <a:ext cx="68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Bestiller bruker</a:t>
            </a:r>
          </a:p>
        </p:txBody>
      </p:sp>
      <p:sp>
        <p:nvSpPr>
          <p:cNvPr id="193" name="Google Shape;193;g1e0354af704_0_56"/>
          <p:cNvSpPr txBox="1"/>
          <p:nvPr/>
        </p:nvSpPr>
        <p:spPr>
          <a:xfrm>
            <a:off x="2268679" y="2430219"/>
            <a:ext cx="75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Oppretter bruker</a:t>
            </a:r>
          </a:p>
        </p:txBody>
      </p:sp>
      <p:sp>
        <p:nvSpPr>
          <p:cNvPr id="194" name="Google Shape;194;g1e0354af704_0_56"/>
          <p:cNvSpPr txBox="1"/>
          <p:nvPr/>
        </p:nvSpPr>
        <p:spPr>
          <a:xfrm>
            <a:off x="2179350" y="2940499"/>
            <a:ext cx="93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Mottar informasjon om tilgang til Betal meg fra DFØ</a:t>
            </a:r>
          </a:p>
        </p:txBody>
      </p:sp>
      <p:sp>
        <p:nvSpPr>
          <p:cNvPr id="195" name="Google Shape;195;g1e0354af704_0_56"/>
          <p:cNvSpPr txBox="1"/>
          <p:nvPr/>
        </p:nvSpPr>
        <p:spPr>
          <a:xfrm>
            <a:off x="3654028" y="2983714"/>
            <a:ext cx="1128308" cy="3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Levere krav om reiseregning/utgifts-refusjon</a:t>
            </a:r>
          </a:p>
        </p:txBody>
      </p:sp>
      <p:cxnSp>
        <p:nvCxnSpPr>
          <p:cNvPr id="196" name="Google Shape;196;g1e0354af704_0_56"/>
          <p:cNvCxnSpPr>
            <a:stCxn id="192" idx="2"/>
            <a:endCxn id="193" idx="0"/>
          </p:cNvCxnSpPr>
          <p:nvPr/>
        </p:nvCxnSpPr>
        <p:spPr>
          <a:xfrm>
            <a:off x="2648425" y="2053773"/>
            <a:ext cx="0" cy="3765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7" name="Google Shape;197;g1e0354af704_0_56"/>
          <p:cNvCxnSpPr>
            <a:stCxn id="193" idx="2"/>
            <a:endCxn id="194" idx="0"/>
          </p:cNvCxnSpPr>
          <p:nvPr/>
        </p:nvCxnSpPr>
        <p:spPr>
          <a:xfrm>
            <a:off x="2648479" y="2676519"/>
            <a:ext cx="0" cy="264000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8" name="Google Shape;198;g1e0354af704_0_56"/>
          <p:cNvCxnSpPr>
            <a:stCxn id="194" idx="3"/>
            <a:endCxn id="195" idx="1"/>
          </p:cNvCxnSpPr>
          <p:nvPr/>
        </p:nvCxnSpPr>
        <p:spPr>
          <a:xfrm flipV="1">
            <a:off x="3117450" y="3174525"/>
            <a:ext cx="536578" cy="12274"/>
          </a:xfrm>
          <a:prstGeom prst="straightConnector1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9" name="Google Shape;199;g1e0354af704_0_56"/>
          <p:cNvSpPr txBox="1"/>
          <p:nvPr/>
        </p:nvSpPr>
        <p:spPr>
          <a:xfrm>
            <a:off x="5050188" y="3724886"/>
            <a:ext cx="90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Kontrollerer kravet</a:t>
            </a:r>
          </a:p>
        </p:txBody>
      </p:sp>
      <p:cxnSp>
        <p:nvCxnSpPr>
          <p:cNvPr id="200" name="Google Shape;200;g1e0354af704_0_56"/>
          <p:cNvCxnSpPr>
            <a:stCxn id="195" idx="2"/>
            <a:endCxn id="199" idx="1"/>
          </p:cNvCxnSpPr>
          <p:nvPr/>
        </p:nvCxnSpPr>
        <p:spPr>
          <a:xfrm rot="16200000" flipH="1">
            <a:off x="4392835" y="3190683"/>
            <a:ext cx="482700" cy="832006"/>
          </a:xfrm>
          <a:prstGeom prst="bentConnector2">
            <a:avLst/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g1e0354af704_0_56"/>
          <p:cNvCxnSpPr>
            <a:stCxn id="199" idx="3"/>
            <a:endCxn id="202" idx="1"/>
          </p:cNvCxnSpPr>
          <p:nvPr/>
        </p:nvCxnSpPr>
        <p:spPr>
          <a:xfrm>
            <a:off x="5960088" y="3848036"/>
            <a:ext cx="505500" cy="5607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014693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g1e0354af704_0_56"/>
          <p:cNvSpPr txBox="1"/>
          <p:nvPr/>
        </p:nvSpPr>
        <p:spPr>
          <a:xfrm>
            <a:off x="6465451" y="4285597"/>
            <a:ext cx="111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8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Vurderer og godkjenner kostnad</a:t>
            </a:r>
          </a:p>
        </p:txBody>
      </p:sp>
      <p:sp>
        <p:nvSpPr>
          <p:cNvPr id="203" name="Google Shape;203;g1e0354af704_0_56"/>
          <p:cNvSpPr txBox="1"/>
          <p:nvPr/>
        </p:nvSpPr>
        <p:spPr>
          <a:xfrm>
            <a:off x="1326691" y="4213904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nb-NO" sz="60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Kostnads- godkjenner</a:t>
            </a:r>
          </a:p>
        </p:txBody>
      </p:sp>
      <p:pic>
        <p:nvPicPr>
          <p:cNvPr id="204" name="Google Shape;204;g1e0354af704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992" y="4187797"/>
            <a:ext cx="438503" cy="4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e0354af704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993" y="1658245"/>
            <a:ext cx="438500" cy="465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e0354af704_0_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556" y="3541053"/>
            <a:ext cx="465374" cy="47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1e0354af704_0_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2556" y="2284870"/>
            <a:ext cx="465374" cy="4736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65;g1e0354af704_0_139">
            <a:extLst>
              <a:ext uri="{FF2B5EF4-FFF2-40B4-BE49-F238E27FC236}">
                <a16:creationId xmlns:a16="http://schemas.microsoft.com/office/drawing/2014/main" id="{BEB82ABE-40CE-4523-B1D0-616DA9D21DA3}"/>
              </a:ext>
            </a:extLst>
          </p:cNvPr>
          <p:cNvSpPr txBox="1"/>
          <p:nvPr/>
        </p:nvSpPr>
        <p:spPr>
          <a:xfrm>
            <a:off x="815825" y="4773468"/>
            <a:ext cx="35436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no-NO" sz="700">
                <a:solidFill>
                  <a:schemeClr val="dk1"/>
                </a:solidFill>
              </a:rPr>
              <a:t>*</a:t>
            </a:r>
            <a:r>
              <a:rPr lang="no-NO" sz="700" err="1">
                <a:solidFill>
                  <a:schemeClr val="dk1"/>
                </a:solidFill>
              </a:rPr>
              <a:t>Går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på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reisekjøringer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vanligvis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b="1">
                <a:solidFill>
                  <a:schemeClr val="dk1"/>
                </a:solidFill>
              </a:rPr>
              <a:t>to</a:t>
            </a:r>
            <a:r>
              <a:rPr lang="no-NO" sz="700">
                <a:solidFill>
                  <a:schemeClr val="dk1"/>
                </a:solidFill>
              </a:rPr>
              <a:t> ganger </a:t>
            </a:r>
            <a:r>
              <a:rPr lang="no-NO" sz="700" err="1">
                <a:solidFill>
                  <a:schemeClr val="dk1"/>
                </a:solidFill>
              </a:rPr>
              <a:t>i</a:t>
            </a:r>
            <a:r>
              <a:rPr lang="no-NO" sz="700">
                <a:solidFill>
                  <a:schemeClr val="dk1"/>
                </a:solidFill>
              </a:rPr>
              <a:t> </a:t>
            </a:r>
            <a:r>
              <a:rPr lang="no-NO" sz="700" err="1">
                <a:solidFill>
                  <a:schemeClr val="dk1"/>
                </a:solidFill>
              </a:rPr>
              <a:t>måneden</a:t>
            </a:r>
            <a:endParaRPr lang="en-US" sz="1200" err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0354af704_0_180"/>
          <p:cNvSpPr txBox="1">
            <a:spLocks noGrp="1"/>
          </p:cNvSpPr>
          <p:nvPr>
            <p:ph type="title"/>
          </p:nvPr>
        </p:nvSpPr>
        <p:spPr>
          <a:xfrm>
            <a:off x="457200" y="298339"/>
            <a:ext cx="7615500" cy="5562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Relevante lenker</a:t>
            </a:r>
            <a:endParaRPr dirty="0"/>
          </a:p>
        </p:txBody>
      </p:sp>
      <p:sp>
        <p:nvSpPr>
          <p:cNvPr id="132" name="Google Shape;132;g1e0354af704_0_180"/>
          <p:cNvSpPr/>
          <p:nvPr/>
        </p:nvSpPr>
        <p:spPr>
          <a:xfrm>
            <a:off x="7038825" y="61525"/>
            <a:ext cx="20247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100"/>
              <a:t>Stipend | Betal meg</a:t>
            </a:r>
            <a:endParaRPr sz="11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99E33DF-AC9B-088E-F9FB-932070283B77}"/>
              </a:ext>
            </a:extLst>
          </p:cNvPr>
          <p:cNvSpPr txBox="1"/>
          <p:nvPr/>
        </p:nvSpPr>
        <p:spPr>
          <a:xfrm>
            <a:off x="537883" y="735042"/>
            <a:ext cx="78261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Opptak, presentasjoner og </a:t>
            </a:r>
            <a:r>
              <a:rPr lang="nb-NO" sz="1200" b="1" dirty="0" err="1"/>
              <a:t>Menti</a:t>
            </a:r>
            <a:r>
              <a:rPr lang="nb-NO" sz="1200" b="1" dirty="0"/>
              <a:t>-spørsmål publiseres på </a:t>
            </a:r>
          </a:p>
          <a:p>
            <a:r>
              <a:rPr lang="nb-NO" sz="1200" dirty="0">
                <a:hlinkClick r:id="rId3"/>
              </a:rPr>
              <a:t>Bott økonomi og lønn – Opplæring</a:t>
            </a:r>
            <a:endParaRPr lang="nb-NO" sz="1200" dirty="0"/>
          </a:p>
          <a:p>
            <a:endParaRPr lang="nb-NO" dirty="0"/>
          </a:p>
          <a:p>
            <a:r>
              <a:rPr lang="nb-NO" sz="1200" b="1" dirty="0" err="1"/>
              <a:t>Betalmeg</a:t>
            </a:r>
            <a:r>
              <a:rPr lang="nb-NO" sz="1200" b="1" dirty="0"/>
              <a:t>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4"/>
              </a:rPr>
              <a:t>Innsida wikiside </a:t>
            </a:r>
            <a:r>
              <a:rPr lang="nb-NO" sz="1200" dirty="0" err="1">
                <a:hlinkClick r:id="rId4"/>
              </a:rPr>
              <a:t>Betalmeg</a:t>
            </a:r>
            <a:r>
              <a:rPr lang="nb-NO" sz="1200" dirty="0">
                <a:hlinkClick r:id="rId4"/>
              </a:rPr>
              <a:t> </a:t>
            </a:r>
            <a:r>
              <a:rPr lang="nb-NO" sz="1200" dirty="0"/>
              <a:t>(denne er søkbar og tilgjengelig for eksterne).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5"/>
              </a:rPr>
              <a:t>Veiledning fra DFØ </a:t>
            </a:r>
            <a:r>
              <a:rPr lang="nb-NO" sz="1200" dirty="0"/>
              <a:t>med skjermbilder og filmer som viser hvordan man registrerer reiseregning, utlegg, logger inn osv.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 err="1"/>
              <a:t>Betalmeg</a:t>
            </a:r>
            <a:r>
              <a:rPr lang="nb-NO" sz="1200" b="1" dirty="0"/>
              <a:t> tilgangsskjema 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6"/>
              </a:rPr>
              <a:t>Bestill </a:t>
            </a:r>
            <a:r>
              <a:rPr lang="nb-NO" sz="1200" dirty="0" err="1">
                <a:hlinkClick r:id="rId6"/>
              </a:rPr>
              <a:t>Betalmeg</a:t>
            </a:r>
            <a:r>
              <a:rPr lang="nb-NO" sz="1200" dirty="0">
                <a:hlinkClick r:id="rId6"/>
              </a:rPr>
              <a:t>-tilgang via NTNU Hjelp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hlinkClick r:id="rId7"/>
              </a:rPr>
              <a:t>Machform for eksterne som selv bestiller tilgang </a:t>
            </a:r>
            <a:br>
              <a:rPr lang="nb-NO" sz="1200" dirty="0"/>
            </a:br>
            <a:r>
              <a:rPr lang="nb-NO" sz="1200" dirty="0"/>
              <a:t>Disse ligger også på wikisiden nevnt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Studenter i praksis</a:t>
            </a:r>
            <a:endParaRPr lang="nb-NO" sz="1200" dirty="0"/>
          </a:p>
          <a:p>
            <a:r>
              <a:rPr lang="nb-NO" sz="1200" dirty="0">
                <a:hlinkClick r:id="rId8"/>
              </a:rPr>
              <a:t>Rutine for å registrere studenter i praksis</a:t>
            </a:r>
            <a:r>
              <a:rPr lang="nb-NO" sz="1200" dirty="0"/>
              <a:t>, inkludert skjema for masseinnlesing.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 dirty="0"/>
          </a:p>
          <a:p>
            <a:r>
              <a:rPr lang="nb-NO" sz="1200" b="1" dirty="0"/>
              <a:t>Utbetaling stipend</a:t>
            </a:r>
          </a:p>
          <a:p>
            <a:r>
              <a:rPr lang="nb-NO" sz="1200" dirty="0">
                <a:hlinkClick r:id="rId9"/>
              </a:rPr>
              <a:t>Skjema for engangsutbetaling i NTNU Hjelp</a:t>
            </a:r>
            <a:br>
              <a:rPr lang="nb-NO" sz="1200" dirty="0"/>
            </a:br>
            <a:r>
              <a:rPr lang="nb-NO" sz="1200" dirty="0"/>
              <a:t>Skjema for månedlig utbetaling kommer, wikisider er også snart på plass.</a:t>
            </a:r>
          </a:p>
          <a:p>
            <a:endParaRPr lang="nb-NO" sz="1200" dirty="0"/>
          </a:p>
          <a:p>
            <a:r>
              <a:rPr lang="nb-NO" sz="1200" b="1" dirty="0"/>
              <a:t>Frister for utbetaling</a:t>
            </a:r>
          </a:p>
          <a:p>
            <a:r>
              <a:rPr lang="nb-NO" sz="1200" dirty="0">
                <a:hlinkClick r:id="rId10"/>
              </a:rPr>
              <a:t>Lønnskjøringsplan for NTNU </a:t>
            </a:r>
            <a:r>
              <a:rPr lang="nb-NO" sz="1200" dirty="0"/>
              <a:t>(blir oppdatert med flere måneder)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50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5B396B58B0741BB116AFF87098BC6" ma:contentTypeVersion="4" ma:contentTypeDescription="Create a new document." ma:contentTypeScope="" ma:versionID="e1aa60db6ee988c15b0f10089af2f28f">
  <xsd:schema xmlns:xsd="http://www.w3.org/2001/XMLSchema" xmlns:xs="http://www.w3.org/2001/XMLSchema" xmlns:p="http://schemas.microsoft.com/office/2006/metadata/properties" xmlns:ns2="caf70c22-9bd6-477b-bbf2-a40d065a3137" xmlns:ns3="69706c01-7ecb-4ae7-83af-a099a46d0e90" targetNamespace="http://schemas.microsoft.com/office/2006/metadata/properties" ma:root="true" ma:fieldsID="da5d3f953d278c754b9f92b40d76d3ec" ns2:_="" ns3:_="">
    <xsd:import namespace="caf70c22-9bd6-477b-bbf2-a40d065a3137"/>
    <xsd:import namespace="69706c01-7ecb-4ae7-83af-a099a46d0e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70c22-9bd6-477b-bbf2-a40d065a3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06c01-7ecb-4ae7-83af-a099a46d0e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07897B-EFD6-4448-BF34-2FB0609D26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57A5FC-A9A7-4170-A1EF-FEE0316C556C}">
  <ds:schemaRefs>
    <ds:schemaRef ds:uri="http://purl.org/dc/dcmitype/"/>
    <ds:schemaRef ds:uri="69706c01-7ecb-4ae7-83af-a099a46d0e9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caf70c22-9bd6-477b-bbf2-a40d065a313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74C4DB-1209-45B6-B1D4-0F8C1F5A7421}">
  <ds:schemaRefs>
    <ds:schemaRef ds:uri="69706c01-7ecb-4ae7-83af-a099a46d0e90"/>
    <ds:schemaRef ds:uri="caf70c22-9bd6-477b-bbf2-a40d065a31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(16:9)</PresentationFormat>
  <Paragraphs>107</Paragraphs>
  <Slides>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Poppins</vt:lpstr>
      <vt:lpstr>Office-tema</vt:lpstr>
      <vt:lpstr>Fagkafé  Betalmeg og utbetaling av stipend</vt:lpstr>
      <vt:lpstr>Praktisk informasjon</vt:lpstr>
      <vt:lpstr>Hva skal hvor?</vt:lpstr>
      <vt:lpstr>Forskjellen mellom betalmeg og manuelt lønnsbilag</vt:lpstr>
      <vt:lpstr>Prosessen for å gjennomføre en bestilling av stipendutbetaling</vt:lpstr>
      <vt:lpstr>Betalmeg er for de uten arbeidskontrakt med NTNU som skal få refundert en utgift eller reise</vt:lpstr>
      <vt:lpstr>Relevante lenker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Fagcafé Betalmeg og utbetaling av stipend</dc:title>
  <dc:creator>Thomas Bendik Hagen</dc:creator>
  <cp:lastModifiedBy>Ingvild Oxaas Wie</cp:lastModifiedBy>
  <cp:revision>4</cp:revision>
  <dcterms:created xsi:type="dcterms:W3CDTF">2022-09-06T09:49:18Z</dcterms:created>
  <dcterms:modified xsi:type="dcterms:W3CDTF">2023-01-25T07:35:23Z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0x0101007A55B396B58B0741BB116AFF87098BC6</vt:lpwstr>
  </property>
</Properties>
</file>