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6" r:id="rId5"/>
    <p:sldId id="269" r:id="rId6"/>
    <p:sldId id="283" r:id="rId7"/>
    <p:sldId id="275" r:id="rId8"/>
    <p:sldId id="273" r:id="rId9"/>
    <p:sldId id="279" r:id="rId10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7233E-0085-471B-AB3C-DAF8F2511020}" v="5" dt="2023-11-10T11:37:15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43" y="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y-Lene Johansen" userId="acbf094c-51cb-4117-b367-2a5f9274475b" providerId="ADAL" clId="{2E57233E-0085-471B-AB3C-DAF8F2511020}"/>
    <pc:docChg chg="undo custSel delSld modSld sldOrd delSection modSection">
      <pc:chgData name="Gry-Lene Johansen" userId="acbf094c-51cb-4117-b367-2a5f9274475b" providerId="ADAL" clId="{2E57233E-0085-471B-AB3C-DAF8F2511020}" dt="2023-11-10T11:44:59.030" v="782" actId="6549"/>
      <pc:docMkLst>
        <pc:docMk/>
      </pc:docMkLst>
      <pc:sldChg chg="del">
        <pc:chgData name="Gry-Lene Johansen" userId="acbf094c-51cb-4117-b367-2a5f9274475b" providerId="ADAL" clId="{2E57233E-0085-471B-AB3C-DAF8F2511020}" dt="2023-11-10T11:32:31.678" v="4" actId="47"/>
        <pc:sldMkLst>
          <pc:docMk/>
          <pc:sldMk cId="2435995011" sldId="258"/>
        </pc:sldMkLst>
      </pc:sldChg>
      <pc:sldChg chg="del">
        <pc:chgData name="Gry-Lene Johansen" userId="acbf094c-51cb-4117-b367-2a5f9274475b" providerId="ADAL" clId="{2E57233E-0085-471B-AB3C-DAF8F2511020}" dt="2023-11-10T11:32:36.909" v="7" actId="47"/>
        <pc:sldMkLst>
          <pc:docMk/>
          <pc:sldMk cId="2870008099" sldId="259"/>
        </pc:sldMkLst>
      </pc:sldChg>
      <pc:sldChg chg="del">
        <pc:chgData name="Gry-Lene Johansen" userId="acbf094c-51cb-4117-b367-2a5f9274475b" providerId="ADAL" clId="{2E57233E-0085-471B-AB3C-DAF8F2511020}" dt="2023-11-10T11:28:53.284" v="1" actId="47"/>
        <pc:sldMkLst>
          <pc:docMk/>
          <pc:sldMk cId="1050063274" sldId="262"/>
        </pc:sldMkLst>
      </pc:sldChg>
      <pc:sldChg chg="del">
        <pc:chgData name="Gry-Lene Johansen" userId="acbf094c-51cb-4117-b367-2a5f9274475b" providerId="ADAL" clId="{2E57233E-0085-471B-AB3C-DAF8F2511020}" dt="2023-11-10T11:28:52.467" v="0" actId="47"/>
        <pc:sldMkLst>
          <pc:docMk/>
          <pc:sldMk cId="1326612817" sldId="265"/>
        </pc:sldMkLst>
      </pc:sldChg>
      <pc:sldChg chg="modSp mod">
        <pc:chgData name="Gry-Lene Johansen" userId="acbf094c-51cb-4117-b367-2a5f9274475b" providerId="ADAL" clId="{2E57233E-0085-471B-AB3C-DAF8F2511020}" dt="2023-11-10T11:44:59.030" v="782" actId="6549"/>
        <pc:sldMkLst>
          <pc:docMk/>
          <pc:sldMk cId="210224924" sldId="266"/>
        </pc:sldMkLst>
        <pc:spChg chg="mod">
          <ac:chgData name="Gry-Lene Johansen" userId="acbf094c-51cb-4117-b367-2a5f9274475b" providerId="ADAL" clId="{2E57233E-0085-471B-AB3C-DAF8F2511020}" dt="2023-11-10T11:34:28.421" v="200" actId="20577"/>
          <ac:spMkLst>
            <pc:docMk/>
            <pc:sldMk cId="210224924" sldId="266"/>
            <ac:spMk id="2" creationId="{62D7352B-0170-1254-1391-B86BB09E2B59}"/>
          </ac:spMkLst>
        </pc:spChg>
        <pc:graphicFrameChg chg="modGraphic">
          <ac:chgData name="Gry-Lene Johansen" userId="acbf094c-51cb-4117-b367-2a5f9274475b" providerId="ADAL" clId="{2E57233E-0085-471B-AB3C-DAF8F2511020}" dt="2023-11-10T11:44:59.030" v="782" actId="6549"/>
          <ac:graphicFrameMkLst>
            <pc:docMk/>
            <pc:sldMk cId="210224924" sldId="266"/>
            <ac:graphicFrameMk id="4" creationId="{5AD73FD7-F777-33F3-BA51-ED8AF58EAD96}"/>
          </ac:graphicFrameMkLst>
        </pc:graphicFrameChg>
      </pc:sldChg>
      <pc:sldChg chg="del">
        <pc:chgData name="Gry-Lene Johansen" userId="acbf094c-51cb-4117-b367-2a5f9274475b" providerId="ADAL" clId="{2E57233E-0085-471B-AB3C-DAF8F2511020}" dt="2023-11-10T11:32:25.610" v="3" actId="47"/>
        <pc:sldMkLst>
          <pc:docMk/>
          <pc:sldMk cId="3468000806" sldId="267"/>
        </pc:sldMkLst>
      </pc:sldChg>
      <pc:sldChg chg="del">
        <pc:chgData name="Gry-Lene Johansen" userId="acbf094c-51cb-4117-b367-2a5f9274475b" providerId="ADAL" clId="{2E57233E-0085-471B-AB3C-DAF8F2511020}" dt="2023-11-10T11:32:24.170" v="2" actId="47"/>
        <pc:sldMkLst>
          <pc:docMk/>
          <pc:sldMk cId="1036469456" sldId="268"/>
        </pc:sldMkLst>
      </pc:sldChg>
      <pc:sldChg chg="modSp mod">
        <pc:chgData name="Gry-Lene Johansen" userId="acbf094c-51cb-4117-b367-2a5f9274475b" providerId="ADAL" clId="{2E57233E-0085-471B-AB3C-DAF8F2511020}" dt="2023-11-10T11:43:19.739" v="670" actId="1076"/>
        <pc:sldMkLst>
          <pc:docMk/>
          <pc:sldMk cId="3124921331" sldId="269"/>
        </pc:sldMkLst>
        <pc:spChg chg="mod">
          <ac:chgData name="Gry-Lene Johansen" userId="acbf094c-51cb-4117-b367-2a5f9274475b" providerId="ADAL" clId="{2E57233E-0085-471B-AB3C-DAF8F2511020}" dt="2023-11-10T11:34:21.241" v="191" actId="20577"/>
          <ac:spMkLst>
            <pc:docMk/>
            <pc:sldMk cId="3124921331" sldId="269"/>
            <ac:spMk id="2" creationId="{62D7352B-0170-1254-1391-B86BB09E2B59}"/>
          </ac:spMkLst>
        </pc:spChg>
        <pc:graphicFrameChg chg="mod modGraphic">
          <ac:chgData name="Gry-Lene Johansen" userId="acbf094c-51cb-4117-b367-2a5f9274475b" providerId="ADAL" clId="{2E57233E-0085-471B-AB3C-DAF8F2511020}" dt="2023-11-10T11:43:19.739" v="670" actId="1076"/>
          <ac:graphicFrameMkLst>
            <pc:docMk/>
            <pc:sldMk cId="3124921331" sldId="269"/>
            <ac:graphicFrameMk id="4" creationId="{5AD73FD7-F777-33F3-BA51-ED8AF58EAD96}"/>
          </ac:graphicFrameMkLst>
        </pc:graphicFrameChg>
      </pc:sldChg>
      <pc:sldChg chg="del">
        <pc:chgData name="Gry-Lene Johansen" userId="acbf094c-51cb-4117-b367-2a5f9274475b" providerId="ADAL" clId="{2E57233E-0085-471B-AB3C-DAF8F2511020}" dt="2023-11-10T11:32:40.051" v="9" actId="47"/>
        <pc:sldMkLst>
          <pc:docMk/>
          <pc:sldMk cId="1173333236" sldId="272"/>
        </pc:sldMkLst>
      </pc:sldChg>
      <pc:sldChg chg="modSp mod">
        <pc:chgData name="Gry-Lene Johansen" userId="acbf094c-51cb-4117-b367-2a5f9274475b" providerId="ADAL" clId="{2E57233E-0085-471B-AB3C-DAF8F2511020}" dt="2023-11-10T11:40:53.036" v="639" actId="20577"/>
        <pc:sldMkLst>
          <pc:docMk/>
          <pc:sldMk cId="1909882788" sldId="273"/>
        </pc:sldMkLst>
        <pc:spChg chg="mod">
          <ac:chgData name="Gry-Lene Johansen" userId="acbf094c-51cb-4117-b367-2a5f9274475b" providerId="ADAL" clId="{2E57233E-0085-471B-AB3C-DAF8F2511020}" dt="2023-11-10T11:40:53.036" v="639" actId="20577"/>
          <ac:spMkLst>
            <pc:docMk/>
            <pc:sldMk cId="1909882788" sldId="273"/>
            <ac:spMk id="2" creationId="{62D7352B-0170-1254-1391-B86BB09E2B59}"/>
          </ac:spMkLst>
        </pc:spChg>
      </pc:sldChg>
      <pc:sldChg chg="modSp mod ord">
        <pc:chgData name="Gry-Lene Johansen" userId="acbf094c-51cb-4117-b367-2a5f9274475b" providerId="ADAL" clId="{2E57233E-0085-471B-AB3C-DAF8F2511020}" dt="2023-11-10T11:41:33.729" v="641" actId="20577"/>
        <pc:sldMkLst>
          <pc:docMk/>
          <pc:sldMk cId="4017350600" sldId="275"/>
        </pc:sldMkLst>
        <pc:spChg chg="mod">
          <ac:chgData name="Gry-Lene Johansen" userId="acbf094c-51cb-4117-b367-2a5f9274475b" providerId="ADAL" clId="{2E57233E-0085-471B-AB3C-DAF8F2511020}" dt="2023-11-10T11:34:37.269" v="209" actId="20577"/>
          <ac:spMkLst>
            <pc:docMk/>
            <pc:sldMk cId="4017350600" sldId="275"/>
            <ac:spMk id="2" creationId="{62D7352B-0170-1254-1391-B86BB09E2B59}"/>
          </ac:spMkLst>
        </pc:spChg>
        <pc:graphicFrameChg chg="modGraphic">
          <ac:chgData name="Gry-Lene Johansen" userId="acbf094c-51cb-4117-b367-2a5f9274475b" providerId="ADAL" clId="{2E57233E-0085-471B-AB3C-DAF8F2511020}" dt="2023-11-10T11:41:33.729" v="641" actId="20577"/>
          <ac:graphicFrameMkLst>
            <pc:docMk/>
            <pc:sldMk cId="4017350600" sldId="275"/>
            <ac:graphicFrameMk id="4" creationId="{5AD73FD7-F777-33F3-BA51-ED8AF58EAD96}"/>
          </ac:graphicFrameMkLst>
        </pc:graphicFrameChg>
      </pc:sldChg>
      <pc:sldChg chg="del">
        <pc:chgData name="Gry-Lene Johansen" userId="acbf094c-51cb-4117-b367-2a5f9274475b" providerId="ADAL" clId="{2E57233E-0085-471B-AB3C-DAF8F2511020}" dt="2023-11-10T11:32:47.509" v="11" actId="47"/>
        <pc:sldMkLst>
          <pc:docMk/>
          <pc:sldMk cId="694419845" sldId="278"/>
        </pc:sldMkLst>
      </pc:sldChg>
      <pc:sldChg chg="modSp mod">
        <pc:chgData name="Gry-Lene Johansen" userId="acbf094c-51cb-4117-b367-2a5f9274475b" providerId="ADAL" clId="{2E57233E-0085-471B-AB3C-DAF8F2511020}" dt="2023-11-10T11:40:40.626" v="630" actId="20577"/>
        <pc:sldMkLst>
          <pc:docMk/>
          <pc:sldMk cId="3132719723" sldId="279"/>
        </pc:sldMkLst>
        <pc:spChg chg="mod">
          <ac:chgData name="Gry-Lene Johansen" userId="acbf094c-51cb-4117-b367-2a5f9274475b" providerId="ADAL" clId="{2E57233E-0085-471B-AB3C-DAF8F2511020}" dt="2023-11-10T11:40:40.626" v="630" actId="20577"/>
          <ac:spMkLst>
            <pc:docMk/>
            <pc:sldMk cId="3132719723" sldId="279"/>
            <ac:spMk id="2" creationId="{62D7352B-0170-1254-1391-B86BB09E2B59}"/>
          </ac:spMkLst>
        </pc:spChg>
        <pc:graphicFrameChg chg="modGraphic">
          <ac:chgData name="Gry-Lene Johansen" userId="acbf094c-51cb-4117-b367-2a5f9274475b" providerId="ADAL" clId="{2E57233E-0085-471B-AB3C-DAF8F2511020}" dt="2023-11-10T11:40:21.593" v="605" actId="12"/>
          <ac:graphicFrameMkLst>
            <pc:docMk/>
            <pc:sldMk cId="3132719723" sldId="279"/>
            <ac:graphicFrameMk id="4" creationId="{5AD73FD7-F777-33F3-BA51-ED8AF58EAD96}"/>
          </ac:graphicFrameMkLst>
        </pc:graphicFrameChg>
      </pc:sldChg>
      <pc:sldChg chg="del">
        <pc:chgData name="Gry-Lene Johansen" userId="acbf094c-51cb-4117-b367-2a5f9274475b" providerId="ADAL" clId="{2E57233E-0085-471B-AB3C-DAF8F2511020}" dt="2023-11-10T11:32:38.100" v="8" actId="47"/>
        <pc:sldMkLst>
          <pc:docMk/>
          <pc:sldMk cId="1970599020" sldId="280"/>
        </pc:sldMkLst>
      </pc:sldChg>
      <pc:sldChg chg="modSp del">
        <pc:chgData name="Gry-Lene Johansen" userId="acbf094c-51cb-4117-b367-2a5f9274475b" providerId="ADAL" clId="{2E57233E-0085-471B-AB3C-DAF8F2511020}" dt="2023-11-10T11:39:20.723" v="601" actId="47"/>
        <pc:sldMkLst>
          <pc:docMk/>
          <pc:sldMk cId="3257093840" sldId="282"/>
        </pc:sldMkLst>
        <pc:graphicFrameChg chg="mod">
          <ac:chgData name="Gry-Lene Johansen" userId="acbf094c-51cb-4117-b367-2a5f9274475b" providerId="ADAL" clId="{2E57233E-0085-471B-AB3C-DAF8F2511020}" dt="2023-11-10T11:36:46.078" v="387"/>
          <ac:graphicFrameMkLst>
            <pc:docMk/>
            <pc:sldMk cId="3257093840" sldId="282"/>
            <ac:graphicFrameMk id="4" creationId="{5AD73FD7-F777-33F3-BA51-ED8AF58EAD96}"/>
          </ac:graphicFrameMkLst>
        </pc:graphicFrameChg>
      </pc:sldChg>
      <pc:sldChg chg="modSp mod">
        <pc:chgData name="Gry-Lene Johansen" userId="acbf094c-51cb-4117-b367-2a5f9274475b" providerId="ADAL" clId="{2E57233E-0085-471B-AB3C-DAF8F2511020}" dt="2023-11-10T11:39:02.166" v="600" actId="20577"/>
        <pc:sldMkLst>
          <pc:docMk/>
          <pc:sldMk cId="929487148" sldId="283"/>
        </pc:sldMkLst>
        <pc:spChg chg="mod">
          <ac:chgData name="Gry-Lene Johansen" userId="acbf094c-51cb-4117-b367-2a5f9274475b" providerId="ADAL" clId="{2E57233E-0085-471B-AB3C-DAF8F2511020}" dt="2023-11-10T11:34:15.258" v="182" actId="20577"/>
          <ac:spMkLst>
            <pc:docMk/>
            <pc:sldMk cId="929487148" sldId="283"/>
            <ac:spMk id="2" creationId="{62D7352B-0170-1254-1391-B86BB09E2B59}"/>
          </ac:spMkLst>
        </pc:spChg>
        <pc:graphicFrameChg chg="mod modGraphic">
          <ac:chgData name="Gry-Lene Johansen" userId="acbf094c-51cb-4117-b367-2a5f9274475b" providerId="ADAL" clId="{2E57233E-0085-471B-AB3C-DAF8F2511020}" dt="2023-11-10T11:39:02.166" v="600" actId="20577"/>
          <ac:graphicFrameMkLst>
            <pc:docMk/>
            <pc:sldMk cId="929487148" sldId="283"/>
            <ac:graphicFrameMk id="4" creationId="{5AD73FD7-F777-33F3-BA51-ED8AF58EAD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7CE7-6045-4E1C-B218-62630347E441}" type="datetimeFigureOut">
              <a:rPr lang="nb-NO" smtClean="0"/>
              <a:t>10.11.2023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D3829-7506-489F-A45C-883DEB7F0B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07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763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738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52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1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945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D3829-7506-489F-A45C-883DEB7F0B3B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07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2305050"/>
            <a:ext cx="647700" cy="52387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2305050"/>
            <a:ext cx="647700" cy="523875"/>
          </a:xfrm>
          <a:prstGeom prst="rect">
            <a:avLst/>
          </a:prstGeom>
        </p:spPr>
      </p:pic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2344BB71-0781-BE4B-991A-D131BC6B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3" y="205979"/>
            <a:ext cx="8381997" cy="646331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8AF6411C-65FD-A24C-9C3D-9E5091552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3" y="928914"/>
            <a:ext cx="8381997" cy="366570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E56B820D-AB7F-5A44-8020-5D09944A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AE7B768E-548A-B44A-978C-328D3FD09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37E158BE-6530-394F-B377-3FE8EA1DC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9F076E42-9075-F143-9FC0-531C50D54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F3EDB8E-E4B3-2B49-9493-A3FEF0A85B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304299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025501"/>
            <a:ext cx="8229600" cy="381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 descr="sirkl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/>
        </p:blipFill>
        <p:spPr>
          <a:xfrm>
            <a:off x="7993703" y="379170"/>
            <a:ext cx="1151994" cy="11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s1.no/gl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" y="125369"/>
            <a:ext cx="8381997" cy="646331"/>
          </a:xfrm>
        </p:spPr>
        <p:txBody>
          <a:bodyPr/>
          <a:lstStyle/>
          <a:p>
            <a:r>
              <a:rPr lang="nb-NO" sz="2800" dirty="0"/>
              <a:t>Oktober - NTNU forvaltning </a:t>
            </a:r>
            <a:r>
              <a:rPr lang="nb-NO" dirty="0"/>
              <a:t> 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78012"/>
              </p:ext>
            </p:extLst>
          </p:nvPr>
        </p:nvGraphicFramePr>
        <p:xfrm>
          <a:off x="66172" y="852311"/>
          <a:ext cx="8908146" cy="40496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54073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454073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1979927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Aktiviteter denne perioden</a:t>
                      </a:r>
                    </a:p>
                    <a:p>
                      <a:endParaRPr lang="nb-NO" sz="1200" b="1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nb-NO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Jobbe med å komme opp med utviklingsområder utover det som ligger i DFØ utviklingsplan og NTNUs prioritering av disse oppgavene, møter med prosessansvarlige og prosesseiere for gjennomgang av prioriterte områder</a:t>
                      </a:r>
                    </a:p>
                    <a:p>
                      <a:endParaRPr lang="nb-NO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Gjennomført sist periode</a:t>
                      </a:r>
                    </a:p>
                    <a:p>
                      <a:endParaRPr lang="nb-NO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Samarbeidsmøte forvalting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Møte i forvaltingsutvalg utsatt </a:t>
                      </a:r>
                      <a:r>
                        <a:rPr lang="nb-NO" sz="1200" b="0" dirty="0" err="1"/>
                        <a:t>pga</a:t>
                      </a:r>
                      <a:r>
                        <a:rPr lang="nb-NO" sz="1200" b="0" dirty="0"/>
                        <a:t> sykdom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Møte prosessansvarlige og forvaltingsteam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Møter i forvaltingsteam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Utarbeidelse av sakspapirer,  prioriterte utviklingsområder til forvaltingsutvalg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Gjennomgang av utviklingsplan for å avklare status og NTNUs prioriteringer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2069700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endParaRPr lang="nb-NO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Fortsette å jobbe med å prioritere NTNUs utviklingsoppgaver framover i samarbeid med prosessrådgivere, forvaltingsteam og forvaltningsutvalg.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Følge opp saker i utviklingsplanen.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/>
                        <a:t>BOTT forvalting jobber tett med </a:t>
                      </a:r>
                      <a:r>
                        <a:rPr lang="nb-NO" sz="1200" dirty="0" err="1"/>
                        <a:t>Dfø</a:t>
                      </a:r>
                      <a:r>
                        <a:rPr lang="nb-NO" sz="1200" dirty="0"/>
                        <a:t> for å få oversikt over status for ferdigstillelse av saker i utviklingsplanen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3" y="117749"/>
            <a:ext cx="8381997" cy="646331"/>
          </a:xfrm>
        </p:spPr>
        <p:txBody>
          <a:bodyPr/>
          <a:lstStyle/>
          <a:p>
            <a:r>
              <a:rPr lang="nb-NO" sz="2800" dirty="0"/>
              <a:t>Oktober – Forvalting Behov til betaling</a:t>
            </a:r>
            <a:r>
              <a:rPr lang="nb-NO" dirty="0"/>
              <a:t> 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54043"/>
              </p:ext>
            </p:extLst>
          </p:nvPr>
        </p:nvGraphicFramePr>
        <p:xfrm>
          <a:off x="66173" y="764080"/>
          <a:ext cx="8765006" cy="422953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82503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382503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2223612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Aktiviteter denne perioden</a:t>
                      </a:r>
                    </a:p>
                    <a:p>
                      <a:endParaRPr lang="nb-NO" sz="1200" b="1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Avholdt BtB fagkafé for fagrekvirenter og innkjøpere, 02.10.23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/>
                        <a:t>Gjennomgå 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 prioritere endringsønsker (forbedringsforslag) BtB med prosessrådgiverne og leverandørgruppen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Arbeid med oppdatering av leveringsadresser i Unit4 både </a:t>
                      </a:r>
                      <a:r>
                        <a:rPr lang="nb-NO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mtp</a:t>
                      </a: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forbedring i vårt register, og klargjøring for å </a:t>
                      </a: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ta i bruk GLN</a:t>
                      </a:r>
                      <a:endParaRPr lang="nb-NO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Møte med GS1 Norway </a:t>
                      </a:r>
                      <a:r>
                        <a:rPr lang="nb-NO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ifbm</a:t>
                      </a: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vi skal ta i bruk GLN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Møte mellom HR og Økonomi </a:t>
                      </a:r>
                      <a:r>
                        <a:rPr lang="nb-NO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mtp</a:t>
                      </a:r>
                      <a:r>
                        <a:rPr lang="nb-NO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å gjenoppta arbeidet med rydding av info på Innsida </a:t>
                      </a:r>
                      <a:r>
                        <a:rPr lang="nb-NO" sz="1000" b="0" dirty="0"/>
                        <a:t>om Selvstendig næringsdrivende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Gjennomført sist periode</a:t>
                      </a:r>
                    </a:p>
                    <a:p>
                      <a:endParaRPr lang="nb-NO" sz="1200" b="1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dirty="0"/>
                        <a:t>Faste 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møter med hhv. BtB nasjonalt prosessteam, BtB prosessansvarlige NTNU, og leverandørgruppen (regnskap)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Diskusjoner rundt leverandørregisteret med leverandørgruppen, med formål å få det ryddigere ift. duplikater mv.</a:t>
                      </a:r>
                      <a:endParaRPr lang="nb-NO" sz="10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 med utvalgte store leverandører ift. å få på plass korrekt merking av faktura slik at vi kan ta i bruk "periodisk faktura" (Prima frukt, Fjordkraft, </a:t>
                      </a:r>
                      <a:r>
                        <a:rPr lang="nb-NO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Waterlogic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Linde gas)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 med Linde gas </a:t>
                      </a:r>
                      <a:r>
                        <a:rPr lang="nb-NO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ift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punchout</a:t>
                      </a:r>
                      <a:r>
                        <a:rPr lang="nb-NO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-katalog som ikke fungerer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b-NO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b-NO" sz="1200" b="0" dirty="0"/>
                    </a:p>
                    <a:p>
                      <a:endParaRPr lang="nb-N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1882577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/>
                        <a:t>Planlegge for neste BtB Fagkafé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/>
                        <a:t>Se på mulighet for bedre rapporttilganger innen BtB, med ny systemrolle ERAPPORT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/>
                        <a:t>Oppdatering av informasjon og rutiner om Selvstendig næringsdrivende på Innsida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/>
                        <a:t>Sette i gang arbeidet med Leverandørgruppen, rydding i duplikater i leverandørregisteret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dirty="0"/>
                        <a:t>Skrive ned og presisere NTNUs rutiner for leverandørregistrering </a:t>
                      </a:r>
                      <a:r>
                        <a:rPr lang="nb-NO" sz="1000" b="0" dirty="0" err="1"/>
                        <a:t>mtp</a:t>
                      </a:r>
                      <a:r>
                        <a:rPr lang="nb-NO" sz="1000" b="0" dirty="0"/>
                        <a:t> å unngå duplikater i fremtiden</a:t>
                      </a:r>
                    </a:p>
                    <a:p>
                      <a:endParaRPr lang="nb-NO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dirty="0"/>
                        <a:t>Ta i bruk GLN vil gjøre at vi må vedlikeholde to </a:t>
                      </a:r>
                      <a:r>
                        <a:rPr lang="nb-NO" sz="1000" dirty="0" err="1"/>
                        <a:t>adresseregistere</a:t>
                      </a:r>
                      <a:r>
                        <a:rPr lang="nb-NO" sz="1000" dirty="0"/>
                        <a:t> – ett hos GS1 og ett i Unit4 (kan løses hvis DFØ tar i bruk API mot GLN numre..)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92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" y="125369"/>
            <a:ext cx="8381997" cy="523220"/>
          </a:xfrm>
        </p:spPr>
        <p:txBody>
          <a:bodyPr/>
          <a:lstStyle/>
          <a:p>
            <a:r>
              <a:rPr lang="nb-NO" sz="2800" dirty="0"/>
              <a:t>Oktober – Forvalting Fordring til innbetaling</a:t>
            </a:r>
            <a:endParaRPr lang="nb-NO" dirty="0"/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392"/>
              </p:ext>
            </p:extLst>
          </p:nvPr>
        </p:nvGraphicFramePr>
        <p:xfrm>
          <a:off x="66173" y="852310"/>
          <a:ext cx="8765006" cy="41734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82503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382503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1943100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Aktiviteter denne perioden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1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Gjennomgang av utviklingsplan for å prioritere utviklingsaktiviteter innen </a:t>
                      </a:r>
                      <a:r>
                        <a:rPr lang="nb-NO" sz="1200" b="0" dirty="0" err="1"/>
                        <a:t>Fti</a:t>
                      </a:r>
                      <a:endParaRPr lang="nb-NO" sz="1200" b="0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Oppfølging av utvikling som er spesielt viktig for NTNU – EHF utland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nb-NO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Gjennomført sist periode</a:t>
                      </a:r>
                    </a:p>
                    <a:p>
                      <a:endParaRPr lang="nb-NO" sz="1200" b="1" dirty="0"/>
                    </a:p>
                    <a:p>
                      <a:r>
                        <a:rPr lang="nb-NO" sz="1200" b="1" dirty="0">
                          <a:solidFill>
                            <a:srgbClr val="FF0000"/>
                          </a:solidFill>
                        </a:rPr>
                        <a:t>(prosessansvarlig har feire når status fylles ut – derfor ikke fullstendig)</a:t>
                      </a:r>
                      <a:endParaRPr lang="nb-NO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2230341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endParaRPr lang="nb-NO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Følge opp forespørsel om for å etablere tverrfaglig team innen prosessen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Følge opp utviklingsaktiviteter innen området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endParaRPr lang="nb-NO" sz="1200" b="1" baseline="0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EHF Utland tar lag tid å få på plass løsning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48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" y="125369"/>
            <a:ext cx="8381997" cy="646331"/>
          </a:xfrm>
        </p:spPr>
        <p:txBody>
          <a:bodyPr/>
          <a:lstStyle/>
          <a:p>
            <a:r>
              <a:rPr lang="nb-NO" sz="2800" dirty="0"/>
              <a:t>Oktober - Prosjektøkonomi</a:t>
            </a:r>
            <a:r>
              <a:rPr lang="nb-NO" dirty="0"/>
              <a:t> 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223446"/>
              </p:ext>
            </p:extLst>
          </p:nvPr>
        </p:nvGraphicFramePr>
        <p:xfrm>
          <a:off x="68981" y="771700"/>
          <a:ext cx="8765006" cy="4229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82503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382503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1943100">
                <a:tc>
                  <a:txBody>
                    <a:bodyPr/>
                    <a:lstStyle/>
                    <a:p>
                      <a:r>
                        <a:rPr lang="nb-NO" sz="1200" b="1"/>
                        <a:t>Aktiviteter denne perioden</a:t>
                      </a:r>
                    </a:p>
                    <a:p>
                      <a:pPr marL="171450" lvl="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Gjennomført møter med øk.sjefer, prosessrådgivere PØ og PBO</a:t>
                      </a:r>
                    </a:p>
                    <a:p>
                      <a:pPr marL="357188" lvl="1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Første aktivitet i tiltaksplan med VIRK for bedre kvalitet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Samling (fysisk) med PØ-team alle BOTT’ene i Tromsø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EVUBEV og ny periodiseringsdialog i prosjektbudsjett implementert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Orientert om i PØ Cafe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EVUBEV prosjekter konvertert</a:t>
                      </a:r>
                      <a:endParaRPr lang="nb-NO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/>
                        <a:t>Gjennomført sist periode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/>
                        <a:t>Opplæring/implementering prosjektsøknadsmodul</a:t>
                      </a:r>
                    </a:p>
                    <a:p>
                      <a:pPr marL="357188" lvl="1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Jobbet, sammen med UiB, med forbedringer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/>
                        <a:t>Akseptansetest EVUBEV gjennomført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/>
                        <a:t>Jobbet sammen med VIRK med økning i kvalitet</a:t>
                      </a:r>
                    </a:p>
                    <a:p>
                      <a:pPr marL="357188" lvl="1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Tiltaksplan presentert for økonomisjefene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/>
                        <a:t>UiB initierte møte med vurdering av om det skulle etableres en gruppe for EU-prosjekter i BOTT</a:t>
                      </a:r>
                    </a:p>
                    <a:p>
                      <a:pPr marL="357188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Ja, etableres – møtes ca. hver 2. måned</a:t>
                      </a:r>
                      <a:endParaRPr lang="nb-NO" sz="12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2230341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Avslutte EVUBEV-prosjekter som ikke ble konvertert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Fastlegge rutiner og metodikk for avslutning av BOA-prosjekter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Starte avslutning av BOA-prosjekter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Opprydning på konto for videreformidlingsmidler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Få PØ til å korrigere feil bruk av 9-arter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Opplæring av </a:t>
                      </a:r>
                      <a:r>
                        <a:rPr lang="nb-NO" sz="1200" b="0" dirty="0" err="1"/>
                        <a:t>PØ’er</a:t>
                      </a:r>
                      <a:r>
                        <a:rPr lang="nb-NO" sz="1200" b="0" dirty="0"/>
                        <a:t> fra EU-gruppa (som skal ut i org.)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dirty="0"/>
                        <a:t>Planlegging av nettverksmøter (</a:t>
                      </a:r>
                      <a:r>
                        <a:rPr lang="nb-NO" sz="1200" b="0" dirty="0" err="1"/>
                        <a:t>gj.føres</a:t>
                      </a:r>
                      <a:r>
                        <a:rPr lang="nb-NO" sz="1200" b="0" dirty="0"/>
                        <a:t> desember)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baseline="0" dirty="0"/>
                        <a:t>Regnskapsforståelse og systemkunnskap PØ</a:t>
                      </a:r>
                    </a:p>
                    <a:p>
                      <a:pPr marL="357188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 baseline="0" dirty="0"/>
                        <a:t>Hvordan øke regnskapskvaliteten?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baseline="0" dirty="0"/>
                        <a:t>Mange parallelle pågående prosesser som skal håndteres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="0" baseline="0" dirty="0"/>
                        <a:t>Kompetanse og rolleforståelse prosessrådgivere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35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" y="125369"/>
            <a:ext cx="8381997" cy="646331"/>
          </a:xfrm>
        </p:spPr>
        <p:txBody>
          <a:bodyPr/>
          <a:lstStyle/>
          <a:p>
            <a:r>
              <a:rPr lang="nb-NO" sz="2800" dirty="0"/>
              <a:t>Oktober - Regnskap</a:t>
            </a:r>
            <a:r>
              <a:rPr lang="nb-NO" dirty="0"/>
              <a:t> 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46605"/>
              </p:ext>
            </p:extLst>
          </p:nvPr>
        </p:nvGraphicFramePr>
        <p:xfrm>
          <a:off x="113018" y="707092"/>
          <a:ext cx="8371512" cy="4403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85756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185756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2155154">
                <a:tc>
                  <a:txBody>
                    <a:bodyPr/>
                    <a:lstStyle/>
                    <a:p>
                      <a:r>
                        <a:rPr lang="nb-NO" sz="1200" b="1"/>
                        <a:t>Aktiviteter denne perioden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="0"/>
                        <a:t>Første møte gjennomført med arbeidsgruppe i BOTT og DFØ vedr sensitive data i Unit4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Konvertert EVU-BEV over til ny løsning 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Workshop for organisasjonsendringsprosessen fra start til mål (1 Workshop er gjennomført) 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Workshop med HR Tjenestesenteret vedr rutiner for ompostering av lønn og reise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Opplæring til HR Tjenestesenteret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Utvikle rapporter i Unit4 - anlegg</a:t>
                      </a:r>
                      <a:endParaRPr lang="nb-NO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Gjennomført sist periode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Faste ukentlige møter med prosessansvarlig BOTT-Regnskap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Tertialrapportering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Opplæring av avleggelse av tertialrapportering innad i gruppen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Akseptansetest EVU-BEV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Oppfølging av avstemming av balansekonti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Testet funksjonalitet i </a:t>
                      </a:r>
                      <a:r>
                        <a:rPr lang="nb-NO" sz="12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prod</a:t>
                      </a: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systemet etter oppgradering til ny versjon M 7.11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Workshop med HR Tjenestesenteret angående ompostering av lønn og reise før ØK sjef møte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1934340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Jobbe med interne rutiner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Utvikle rapporter i Unit4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Vurdere innføring av prosessrådgiver regnskap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Videre workshop for organisasjonsendringsprosessen fra start til mål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Planlegge årsoppgjør med tilhørende frister og sende ut årsoppgjørsbrevet til enhetene.</a:t>
                      </a: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nb-NO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nb-NO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NTNU – behov for avklaring av arbeidsoppgaver som tilhører prosessen, men utføres i annen prosess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Ser behov for info/opplæring om de regnskapsmessige føringene som skjer ved anlegg, avsetninger og periodiseringer til alle roller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nb-NO" sz="12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Ser behov for mer oppfølging mot de som har rollen anleggshåndterer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88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7352B-0170-1254-1391-B86BB09E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" y="125369"/>
            <a:ext cx="8381997" cy="523220"/>
          </a:xfrm>
        </p:spPr>
        <p:txBody>
          <a:bodyPr/>
          <a:lstStyle/>
          <a:p>
            <a:r>
              <a:rPr lang="nb-NO" sz="2800" dirty="0"/>
              <a:t>Oktober – Lønn og lønnsnær HR</a:t>
            </a:r>
            <a:endParaRPr lang="nb-NO" dirty="0"/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5AD73FD7-F777-33F3-BA51-ED8AF58EA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84821"/>
              </p:ext>
            </p:extLst>
          </p:nvPr>
        </p:nvGraphicFramePr>
        <p:xfrm>
          <a:off x="189653" y="648589"/>
          <a:ext cx="8655073" cy="386102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72570">
                  <a:extLst>
                    <a:ext uri="{9D8B030D-6E8A-4147-A177-3AD203B41FA5}">
                      <a16:colId xmlns:a16="http://schemas.microsoft.com/office/drawing/2014/main" val="4036808284"/>
                    </a:ext>
                  </a:extLst>
                </a:gridCol>
                <a:gridCol w="4382503">
                  <a:extLst>
                    <a:ext uri="{9D8B030D-6E8A-4147-A177-3AD203B41FA5}">
                      <a16:colId xmlns:a16="http://schemas.microsoft.com/office/drawing/2014/main" val="404333240"/>
                    </a:ext>
                  </a:extLst>
                </a:gridCol>
              </a:tblGrid>
              <a:tr h="255849">
                <a:tc>
                  <a:txBody>
                    <a:bodyPr/>
                    <a:lstStyle/>
                    <a:p>
                      <a:r>
                        <a:rPr lang="nb-NO" sz="1200" b="1" dirty="0"/>
                        <a:t>Aktiviteter denne perioden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Historiske data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Internrevisjon (med </a:t>
                      </a:r>
                      <a:r>
                        <a:rPr lang="nb-NO" sz="1100" b="0" dirty="0" err="1"/>
                        <a:t>PwC</a:t>
                      </a:r>
                      <a:r>
                        <a:rPr lang="nb-NO" sz="1100" b="0" dirty="0"/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Utarbeidelse av SLA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Kontinuerlig jobbing med å bedre datakvaliteten i SAP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Kontinuerlig jobbing med interne rutiner og prosesser 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Løpende driftsoppgaver</a:t>
                      </a:r>
                    </a:p>
                    <a:p>
                      <a:pPr marL="0" lvl="0" indent="0">
                        <a:buNone/>
                      </a:pPr>
                      <a:endParaRPr lang="nb-NO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Gjennomført sist periode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Levert DBH-rapport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Gjennomført vedtatte mindre organisasjonsendringer i SAP på enkelte enheter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Sendt brev ang. registrering av ferie for bistillingsinnehavere til alle fakultet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Rapport over innmeldte/tildelte roller i SAP/Unit4 (oversikt over delegert BDM-fullmakt er sendt alle fakultet for kvalitetskontroll </a:t>
                      </a:r>
                    </a:p>
                    <a:p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81607"/>
                  </a:ext>
                </a:extLst>
              </a:tr>
              <a:tr h="2230341">
                <a:tc>
                  <a:txBody>
                    <a:bodyPr/>
                    <a:lstStyle/>
                    <a:p>
                      <a:r>
                        <a:rPr lang="nb-NO" sz="1200" b="1" dirty="0"/>
                        <a:t>Sentrale aktiviteter neste periode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Fortsette jobben med historiske data</a:t>
                      </a:r>
                      <a:endParaRPr lang="nb-NO" sz="11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Revisjon av lønn- og reiseregningsområdet (riksrevisjon)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Fortsette arbeidet med utarbeidelse av SLA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Forberede organisasjonsendring av FA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Registrere ferie for alle bistillingsinnehavere som ikke har reservert seg mot sentral registrering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Utarbeide forslag til rutine for håndtering av intern permisjon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dirty="0"/>
                        <a:t>Fortsatt noe etterarbeid etter konvertering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dirty="0"/>
                        <a:t>Løpende driftsoppgaver</a:t>
                      </a:r>
                    </a:p>
                    <a:p>
                      <a:endParaRPr lang="nb-N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Problemstillinger/ </a:t>
                      </a:r>
                      <a:r>
                        <a:rPr lang="nb-NO" sz="1200" b="1" baseline="0" dirty="0"/>
                        <a:t>risikoområder/koordineringsbehov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200" b="0" baseline="0" dirty="0"/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baseline="0" dirty="0"/>
                        <a:t>Omorganisering av fellesadministrasjonen blir en stor oppgave som må koordineres godt for å få alt riktig og på plass til virkningsdato 01.01.24 og 01.03.24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nb-N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58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71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nn_16_9" id="{4910B9C1-D771-E44C-AB7F-12A684D03AF5}" vid="{81D91624-0E0F-3E4C-94FB-A3058ED54ED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84BD912FFAF44291B88B17B8D3C556" ma:contentTypeVersion="5" ma:contentTypeDescription="Create a new document." ma:contentTypeScope="" ma:versionID="fd33a5c226b43bf38beee6ec8cf2e1a7">
  <xsd:schema xmlns:xsd="http://www.w3.org/2001/XMLSchema" xmlns:xs="http://www.w3.org/2001/XMLSchema" xmlns:p="http://schemas.microsoft.com/office/2006/metadata/properties" xmlns:ns2="497ec71a-dbda-4fa1-a4e9-38c59df1bf4b" xmlns:ns3="d2f93516-dbe2-4510-a898-721ce6a331f9" targetNamespace="http://schemas.microsoft.com/office/2006/metadata/properties" ma:root="true" ma:fieldsID="3f6973ab9dad2e934e3326933ab6c480" ns2:_="" ns3:_="">
    <xsd:import namespace="497ec71a-dbda-4fa1-a4e9-38c59df1bf4b"/>
    <xsd:import namespace="d2f93516-dbe2-4510-a898-721ce6a331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ec71a-dbda-4fa1-a4e9-38c59df1bf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93516-dbe2-4510-a898-721ce6a33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975D8E-1FFF-43C6-BA9E-0A021DE62136}">
  <ds:schemaRefs>
    <ds:schemaRef ds:uri="497ec71a-dbda-4fa1-a4e9-38c59df1bf4b"/>
    <ds:schemaRef ds:uri="d2f93516-dbe2-4510-a898-721ce6a331f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4D079F-8EE7-4DAD-9B9A-9DD73F54286E}">
  <ds:schemaRefs>
    <ds:schemaRef ds:uri="497ec71a-dbda-4fa1-a4e9-38c59df1bf4b"/>
    <ds:schemaRef ds:uri="d2f93516-dbe2-4510-a898-721ce6a331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8A6A5FA-2F8A-4C03-AB2C-31E2BF0B2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ntnu_nn_16_9</Template>
  <TotalTime>0</TotalTime>
  <Words>1035</Words>
  <Application>Microsoft Office PowerPoint</Application>
  <PresentationFormat>Skjermfremvisning (16:9)</PresentationFormat>
  <Paragraphs>150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Arial,Sans-Serif</vt:lpstr>
      <vt:lpstr>Calibri</vt:lpstr>
      <vt:lpstr>Office-tema</vt:lpstr>
      <vt:lpstr>Oktober - NTNU forvaltning  </vt:lpstr>
      <vt:lpstr>Oktober – Forvalting Behov til betaling </vt:lpstr>
      <vt:lpstr>Oktober – Forvalting Fordring til innbetaling</vt:lpstr>
      <vt:lpstr>Oktober - Prosjektøkonomi </vt:lpstr>
      <vt:lpstr>Oktober - Regnskap </vt:lpstr>
      <vt:lpstr>Oktober – Lønn og lønnsnær HR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Åpningsside</dc:title>
  <dc:creator>Gry-Lene Johansen</dc:creator>
  <cp:lastModifiedBy>Gry-Lene Johansen</cp:lastModifiedBy>
  <cp:revision>2</cp:revision>
  <dcterms:created xsi:type="dcterms:W3CDTF">2023-09-04T10:30:02Z</dcterms:created>
  <dcterms:modified xsi:type="dcterms:W3CDTF">2023-11-10T11:45:02Z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0x010100A584BD912FFAF44291B88B17B8D3C556</vt:lpwstr>
  </property>
</Properties>
</file>