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67" r:id="rId4"/>
    <p:sldId id="285" r:id="rId5"/>
    <p:sldId id="288" r:id="rId6"/>
    <p:sldId id="271" r:id="rId7"/>
    <p:sldId id="280" r:id="rId8"/>
    <p:sldId id="268" r:id="rId9"/>
    <p:sldId id="261" r:id="rId10"/>
    <p:sldId id="262" r:id="rId11"/>
    <p:sldId id="272" r:id="rId12"/>
    <p:sldId id="277" r:id="rId13"/>
    <p:sldId id="282" r:id="rId14"/>
    <p:sldId id="269" r:id="rId15"/>
    <p:sldId id="263" r:id="rId16"/>
    <p:sldId id="264" r:id="rId17"/>
    <p:sldId id="270" r:id="rId18"/>
    <p:sldId id="283" r:id="rId19"/>
    <p:sldId id="265" r:id="rId20"/>
    <p:sldId id="266" r:id="rId21"/>
    <p:sldId id="275" r:id="rId22"/>
    <p:sldId id="276" r:id="rId23"/>
    <p:sldId id="273" r:id="rId24"/>
    <p:sldId id="284" r:id="rId25"/>
    <p:sldId id="274" r:id="rId26"/>
    <p:sldId id="278" r:id="rId27"/>
    <p:sldId id="279" r:id="rId28"/>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99A349-EF11-B511-5CC2-F70DC86A2CA2}" name="Even Kristoffer Kalås" initials="EK" userId="S::evenkka@ntnu.no::675b4b99-0128-453c-9c82-fcf7af0c6cfc" providerId="AD"/>
  <p188:author id="{18381CA1-D525-0123-A260-AE0044A86B1F}" name="Kari Klepp" initials="KK" userId="S::karikl@ntnu.no::8b5598b4-1c3e-46c2-a06e-741b9ea3aad1" providerId="AD"/>
  <p188:author id="{E862BCE6-E622-6C3C-AD75-B4B6F04095AE}" name="Nina Harvei" initials="NH" userId="Nina Harve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5DB64-67C4-4954-A00D-8F22E8E3E0CA}" v="794" dt="2023-04-28T09:27:04.598"/>
    <p1510:client id="{1431D36E-6DEE-1116-DBBC-A63775AA4FAF}" v="3" dt="2023-04-27T11:17:39.880"/>
    <p1510:client id="{27F7FBAA-68C0-4ADE-BCFD-FBC54BE37BEA}" v="7337" dt="2023-04-28T07:44:12.243"/>
    <p1510:client id="{35098758-D227-4DF1-A1CD-D7A7A69B1B4D}" v="667" dt="2023-04-27T12:46:48.795"/>
    <p1510:client id="{48F41621-B938-467D-B133-9E5D8B41C215}" v="1" dt="2023-04-27T11:29:03.406"/>
    <p1510:client id="{ECE88F1B-2FDC-47D2-A293-70FC75CA7C80}" v="243" dt="2023-04-28T07:54:39.426"/>
    <p1510:client id="{F7098DD5-8660-48D6-A670-A28615EC7AAC}" v="11" dt="2023-04-27T13:43:15.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D66A6-3FEC-42B7-8A6D-2678959A5304}" type="datetimeFigureOut">
              <a:rPr lang="nb-NO" smtClean="0"/>
              <a:t>09.05.2023</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8D393-6615-4C9A-8DC4-78B5E8295608}" type="slidenum">
              <a:rPr lang="nb-NO" smtClean="0"/>
              <a:t>‹#›</a:t>
            </a:fld>
            <a:endParaRPr lang="nb-NO"/>
          </a:p>
        </p:txBody>
      </p:sp>
    </p:spTree>
    <p:extLst>
      <p:ext uri="{BB962C8B-B14F-4D97-AF65-F5344CB8AC3E}">
        <p14:creationId xmlns:p14="http://schemas.microsoft.com/office/powerpoint/2010/main" val="55269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4</a:t>
            </a:fld>
            <a:endParaRPr lang="nb-NO"/>
          </a:p>
        </p:txBody>
      </p:sp>
    </p:spTree>
    <p:extLst>
      <p:ext uri="{BB962C8B-B14F-4D97-AF65-F5344CB8AC3E}">
        <p14:creationId xmlns:p14="http://schemas.microsoft.com/office/powerpoint/2010/main" val="335724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16</a:t>
            </a:fld>
            <a:endParaRPr lang="nb-NO"/>
          </a:p>
        </p:txBody>
      </p:sp>
    </p:spTree>
    <p:extLst>
      <p:ext uri="{BB962C8B-B14F-4D97-AF65-F5344CB8AC3E}">
        <p14:creationId xmlns:p14="http://schemas.microsoft.com/office/powerpoint/2010/main" val="170037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24</a:t>
            </a:fld>
            <a:endParaRPr lang="nb-NO"/>
          </a:p>
        </p:txBody>
      </p:sp>
    </p:spTree>
    <p:extLst>
      <p:ext uri="{BB962C8B-B14F-4D97-AF65-F5344CB8AC3E}">
        <p14:creationId xmlns:p14="http://schemas.microsoft.com/office/powerpoint/2010/main" val="261030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25</a:t>
            </a:fld>
            <a:endParaRPr lang="nb-NO"/>
          </a:p>
        </p:txBody>
      </p:sp>
    </p:spTree>
    <p:extLst>
      <p:ext uri="{BB962C8B-B14F-4D97-AF65-F5344CB8AC3E}">
        <p14:creationId xmlns:p14="http://schemas.microsoft.com/office/powerpoint/2010/main" val="215904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27</a:t>
            </a:fld>
            <a:endParaRPr lang="nb-NO"/>
          </a:p>
        </p:txBody>
      </p:sp>
    </p:spTree>
    <p:extLst>
      <p:ext uri="{BB962C8B-B14F-4D97-AF65-F5344CB8AC3E}">
        <p14:creationId xmlns:p14="http://schemas.microsoft.com/office/powerpoint/2010/main" val="103972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6</a:t>
            </a:fld>
            <a:endParaRPr lang="nb-NO"/>
          </a:p>
        </p:txBody>
      </p:sp>
    </p:spTree>
    <p:extLst>
      <p:ext uri="{BB962C8B-B14F-4D97-AF65-F5344CB8AC3E}">
        <p14:creationId xmlns:p14="http://schemas.microsoft.com/office/powerpoint/2010/main" val="31171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7</a:t>
            </a:fld>
            <a:endParaRPr lang="nb-NO"/>
          </a:p>
        </p:txBody>
      </p:sp>
    </p:spTree>
    <p:extLst>
      <p:ext uri="{BB962C8B-B14F-4D97-AF65-F5344CB8AC3E}">
        <p14:creationId xmlns:p14="http://schemas.microsoft.com/office/powerpoint/2010/main" val="397829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9</a:t>
            </a:fld>
            <a:endParaRPr lang="nb-NO"/>
          </a:p>
        </p:txBody>
      </p:sp>
    </p:spTree>
    <p:extLst>
      <p:ext uri="{BB962C8B-B14F-4D97-AF65-F5344CB8AC3E}">
        <p14:creationId xmlns:p14="http://schemas.microsoft.com/office/powerpoint/2010/main" val="407804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10</a:t>
            </a:fld>
            <a:endParaRPr lang="nb-NO"/>
          </a:p>
        </p:txBody>
      </p:sp>
    </p:spTree>
    <p:extLst>
      <p:ext uri="{BB962C8B-B14F-4D97-AF65-F5344CB8AC3E}">
        <p14:creationId xmlns:p14="http://schemas.microsoft.com/office/powerpoint/2010/main" val="121525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11</a:t>
            </a:fld>
            <a:endParaRPr lang="nb-NO"/>
          </a:p>
        </p:txBody>
      </p:sp>
    </p:spTree>
    <p:extLst>
      <p:ext uri="{BB962C8B-B14F-4D97-AF65-F5344CB8AC3E}">
        <p14:creationId xmlns:p14="http://schemas.microsoft.com/office/powerpoint/2010/main" val="354941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12</a:t>
            </a:fld>
            <a:endParaRPr lang="nb-NO"/>
          </a:p>
        </p:txBody>
      </p:sp>
    </p:spTree>
    <p:extLst>
      <p:ext uri="{BB962C8B-B14F-4D97-AF65-F5344CB8AC3E}">
        <p14:creationId xmlns:p14="http://schemas.microsoft.com/office/powerpoint/2010/main" val="385284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13</a:t>
            </a:fld>
            <a:endParaRPr lang="nb-NO"/>
          </a:p>
        </p:txBody>
      </p:sp>
    </p:spTree>
    <p:extLst>
      <p:ext uri="{BB962C8B-B14F-4D97-AF65-F5344CB8AC3E}">
        <p14:creationId xmlns:p14="http://schemas.microsoft.com/office/powerpoint/2010/main" val="72730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218D393-6615-4C9A-8DC4-78B5E8295608}" type="slidenum">
              <a:rPr lang="nb-NO" smtClean="0"/>
              <a:t>15</a:t>
            </a:fld>
            <a:endParaRPr lang="nb-NO"/>
          </a:p>
        </p:txBody>
      </p:sp>
    </p:spTree>
    <p:extLst>
      <p:ext uri="{BB962C8B-B14F-4D97-AF65-F5344CB8AC3E}">
        <p14:creationId xmlns:p14="http://schemas.microsoft.com/office/powerpoint/2010/main" val="417556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a:t>Klikk for å redigere tittelstil</a:t>
            </a:r>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9BD2-11F4-59A1-8216-E03C397A94B2}"/>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1E3D131-FB0D-AF40-754B-68776AC21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33529BE-9F5C-3F9A-7AA5-A5A1C1F6A318}"/>
              </a:ext>
            </a:extLst>
          </p:cNvPr>
          <p:cNvSpPr>
            <a:spLocks noGrp="1"/>
          </p:cNvSpPr>
          <p:nvPr>
            <p:ph type="dt" sz="half" idx="10"/>
          </p:nvPr>
        </p:nvSpPr>
        <p:spPr/>
        <p:txBody>
          <a:bodyPr/>
          <a:lstStyle/>
          <a:p>
            <a:fld id="{4DC2645F-0EE0-411F-A3EE-97B56F597D90}" type="datetimeFigureOut">
              <a:rPr lang="nb-NO" smtClean="0"/>
              <a:t>09.05.2023</a:t>
            </a:fld>
            <a:endParaRPr lang="nb-NO"/>
          </a:p>
        </p:txBody>
      </p:sp>
      <p:sp>
        <p:nvSpPr>
          <p:cNvPr id="5" name="Footer Placeholder 4">
            <a:extLst>
              <a:ext uri="{FF2B5EF4-FFF2-40B4-BE49-F238E27FC236}">
                <a16:creationId xmlns:a16="http://schemas.microsoft.com/office/drawing/2014/main" id="{3898A4D0-78EE-AB0F-6E5D-BD890FBD8DB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DED2823-4CC5-9FB6-79D8-807A7EFD86C1}"/>
              </a:ext>
            </a:extLst>
          </p:cNvPr>
          <p:cNvSpPr>
            <a:spLocks noGrp="1"/>
          </p:cNvSpPr>
          <p:nvPr>
            <p:ph type="sldNum" sz="quarter" idx="12"/>
          </p:nvPr>
        </p:nvSpPr>
        <p:spPr/>
        <p:txBody>
          <a:bodyPr/>
          <a:lstStyle/>
          <a:p>
            <a:fld id="{3E931DF1-82AC-4EDB-A058-2B253BE55850}" type="slidenum">
              <a:rPr lang="nb-NO" smtClean="0"/>
              <a:t>‹#›</a:t>
            </a:fld>
            <a:endParaRPr lang="nb-NO"/>
          </a:p>
        </p:txBody>
      </p:sp>
    </p:spTree>
    <p:extLst>
      <p:ext uri="{BB962C8B-B14F-4D97-AF65-F5344CB8AC3E}">
        <p14:creationId xmlns:p14="http://schemas.microsoft.com/office/powerpoint/2010/main" val="137250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DB00AE52-E9C6-4743-97C1-BA307B77BA34}"/>
              </a:ext>
            </a:extLst>
          </p:cNvPr>
          <p:cNvSpPr>
            <a:spLocks noGrp="1"/>
          </p:cNvSpPr>
          <p:nvPr>
            <p:ph type="title"/>
          </p:nvPr>
        </p:nvSpPr>
        <p:spPr>
          <a:xfrm>
            <a:off x="407505" y="274638"/>
            <a:ext cx="8229600"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AD591F58-54D5-E14F-820C-12FC2A7C391B}"/>
              </a:ext>
            </a:extLst>
          </p:cNvPr>
          <p:cNvSpPr>
            <a:spLocks noGrp="1"/>
          </p:cNvSpPr>
          <p:nvPr>
            <p:ph idx="1"/>
          </p:nvPr>
        </p:nvSpPr>
        <p:spPr>
          <a:xfrm>
            <a:off x="407505" y="1053548"/>
            <a:ext cx="8229600" cy="536769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43609"/>
            <a:ext cx="8229600" cy="538700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irkler.jpg"/>
          <p:cNvPicPr>
            <a:picLocks noChangeAspect="1"/>
          </p:cNvPicPr>
          <p:nvPr userDrawn="1"/>
        </p:nvPicPr>
        <p:blipFill rotWithShape="1">
          <a:blip r:embed="rId14">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ntnu.no/wiki/-/wiki/Norsk/Reiseregning+for+ikke-ansat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tnu.no/wiki/-/wiki/Norsk/Reiseregning+for+ikke-ansat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hjelp.ntnu.no/tas/public/ssp/content/serviceflow?unid=c6f617140a4a43d7bf7f1551a857e040&amp;from=9a09e1b2-50e3-4fdd-84f9-bb7528e1670f&amp;openedFromService=tru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i.ntnu.no/wiki/-/wiki/Norsk/Inng%C3%A5else+og+utbetaling+av+sensurkontrak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517126" y="2505216"/>
            <a:ext cx="7772400" cy="646331"/>
          </a:xfrm>
        </p:spPr>
        <p:txBody>
          <a:bodyPr/>
          <a:lstStyle/>
          <a:p>
            <a:r>
              <a:rPr lang="nb-NO"/>
              <a:t>Sensorkontrakter og -tilganger</a:t>
            </a:r>
          </a:p>
        </p:txBody>
      </p:sp>
      <p:sp>
        <p:nvSpPr>
          <p:cNvPr id="3" name="Undertittel 2"/>
          <p:cNvSpPr>
            <a:spLocks noGrp="1"/>
          </p:cNvSpPr>
          <p:nvPr>
            <p:ph type="subTitle" idx="1"/>
          </p:nvPr>
        </p:nvSpPr>
        <p:spPr>
          <a:xfrm>
            <a:off x="517126" y="3168794"/>
            <a:ext cx="7772400" cy="1752600"/>
          </a:xfrm>
        </p:spPr>
        <p:txBody>
          <a:bodyPr>
            <a:normAutofit fontScale="92500"/>
          </a:bodyPr>
          <a:lstStyle/>
          <a:p>
            <a:r>
              <a:rPr lang="nb-NO"/>
              <a:t>Spørretime for behovshaver kontrakt</a:t>
            </a:r>
          </a:p>
          <a:p>
            <a:r>
              <a:rPr lang="nb-NO"/>
              <a:t>Fredag 28. april 2023</a:t>
            </a:r>
          </a:p>
          <a:p>
            <a:endParaRPr lang="nb-NO"/>
          </a:p>
          <a:p>
            <a:r>
              <a:rPr lang="nb-NO"/>
              <a:t>Arrangør: IT-avdelingen og Tjenestesenteret for lønn og HR</a:t>
            </a:r>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3" name="Bilde 12">
            <a:extLst>
              <a:ext uri="{FF2B5EF4-FFF2-40B4-BE49-F238E27FC236}">
                <a16:creationId xmlns:a16="http://schemas.microsoft.com/office/drawing/2014/main" id="{2302874F-91E4-2C4F-95FC-E62146C4C391}"/>
              </a:ext>
            </a:extLst>
          </p:cNvPr>
          <p:cNvPicPr>
            <a:picLocks noChangeAspect="1"/>
          </p:cNvPicPr>
          <p:nvPr/>
        </p:nvPicPr>
        <p:blipFill>
          <a:blip r:embed="rId2"/>
          <a:stretch>
            <a:fillRect/>
          </a:stretch>
        </p:blipFill>
        <p:spPr>
          <a:xfrm>
            <a:off x="585679" y="625995"/>
            <a:ext cx="3214264" cy="829121"/>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180729" y="1053548"/>
            <a:ext cx="7412855" cy="5367699"/>
          </a:xfrm>
        </p:spPr>
        <p:txBody>
          <a:bodyPr>
            <a:noAutofit/>
          </a:bodyPr>
          <a:lstStyle/>
          <a:p>
            <a:pPr marL="0" indent="0">
              <a:buNone/>
            </a:pPr>
            <a:r>
              <a:rPr lang="nb-NO" sz="2000" b="1" i="0">
                <a:effectLst/>
                <a:latin typeface="+mn-lt"/>
              </a:rPr>
              <a:t>Hei, det er ofte gruppebesvarelser i Inspera. Gruppene defineres ikke i FS. Hvordan skal dere da få sjekket riktig antall besvarelser i TOA når denne utstedes i forkant av innleveringstidspunktet?</a:t>
            </a:r>
          </a:p>
          <a:p>
            <a:pPr marL="0" indent="0">
              <a:buNone/>
            </a:pPr>
            <a:endParaRPr lang="nb-NO" sz="2000" b="1">
              <a:latin typeface="+mn-lt"/>
            </a:endParaRPr>
          </a:p>
          <a:p>
            <a:pPr marL="0" indent="0">
              <a:buNone/>
            </a:pPr>
            <a:r>
              <a:rPr lang="nb-NO" sz="1800">
                <a:latin typeface="Segoe UI" panose="020B0502040204020203" pitchFamily="34" charset="0"/>
              </a:rPr>
              <a:t>Vi har blitt gjort oppmerksom på denne problemstillingen nå, og må finne en god løsning her. Thomas og Nina ønsker mer innsikt i hvordan gruppebesvarelser leveres, så vi vil gjerne at dere som jobber mye med dette tar kontakt så vi kan få snakket med dere om beste løsning her.</a:t>
            </a:r>
          </a:p>
          <a:p>
            <a:pPr marL="0" indent="0">
              <a:buNone/>
            </a:pPr>
            <a:endParaRPr lang="nb-NO" sz="1800">
              <a:latin typeface="Segoe UI" panose="020B0502040204020203" pitchFamily="34" charset="0"/>
            </a:endParaRPr>
          </a:p>
          <a:p>
            <a:pPr marL="0" indent="0">
              <a:buNone/>
            </a:pPr>
            <a:r>
              <a:rPr lang="nb-NO" sz="1800">
                <a:latin typeface="Segoe UI" panose="020B0502040204020203" pitchFamily="34" charset="0"/>
              </a:rPr>
              <a:t>Foreløpig løsning:</a:t>
            </a:r>
          </a:p>
          <a:p>
            <a:pPr>
              <a:buAutoNum type="arabicPeriod"/>
            </a:pPr>
            <a:r>
              <a:rPr lang="nb-NO" sz="1800">
                <a:effectLst/>
                <a:latin typeface="Segoe UI" panose="020B0502040204020203" pitchFamily="34" charset="0"/>
              </a:rPr>
              <a:t>Oppgi antall kandidater som vanlig hvis mulig. </a:t>
            </a:r>
          </a:p>
          <a:p>
            <a:pPr>
              <a:buAutoNum type="arabicPeriod"/>
            </a:pPr>
            <a:r>
              <a:rPr lang="nb-NO" sz="1800">
                <a:effectLst/>
                <a:latin typeface="Segoe UI" panose="020B0502040204020203" pitchFamily="34" charset="0"/>
              </a:rPr>
              <a:t>Oppgi hvor mange grupper og hvor mange kandidater det er per gruppe.</a:t>
            </a:r>
          </a:p>
          <a:p>
            <a:pPr>
              <a:buAutoNum type="arabicPeriod"/>
            </a:pPr>
            <a:r>
              <a:rPr lang="nb-NO" sz="1800">
                <a:effectLst/>
                <a:latin typeface="Segoe UI" panose="020B0502040204020203" pitchFamily="34" charset="0"/>
              </a:rPr>
              <a:t>Tjenestesenteret vil da redusere i forhold til FS rapporten</a:t>
            </a:r>
          </a:p>
          <a:p>
            <a:pPr>
              <a:buAutoNum type="arabicPeriod"/>
            </a:pPr>
            <a:r>
              <a:rPr lang="nb-NO" sz="1800">
                <a:latin typeface="Segoe UI" panose="020B0502040204020203" pitchFamily="34" charset="0"/>
              </a:rPr>
              <a:t>Hvis avvik fra dette, kontakt Tjenestesenteret</a:t>
            </a:r>
          </a:p>
        </p:txBody>
      </p:sp>
      <p:sp>
        <p:nvSpPr>
          <p:cNvPr id="2" name="TekstSylinder 1">
            <a:extLst>
              <a:ext uri="{FF2B5EF4-FFF2-40B4-BE49-F238E27FC236}">
                <a16:creationId xmlns:a16="http://schemas.microsoft.com/office/drawing/2014/main" id="{BAD4B24E-50BE-94AD-E02C-F3BED57EF0BD}"/>
              </a:ext>
            </a:extLst>
          </p:cNvPr>
          <p:cNvSpPr txBox="1"/>
          <p:nvPr/>
        </p:nvSpPr>
        <p:spPr>
          <a:xfrm>
            <a:off x="381741" y="1053548"/>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308731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44715" y="2056725"/>
            <a:ext cx="6385698" cy="3980091"/>
          </a:xfrm>
        </p:spPr>
        <p:txBody>
          <a:bodyPr>
            <a:normAutofit/>
          </a:bodyPr>
          <a:lstStyle/>
          <a:p>
            <a:pPr marL="0" indent="0">
              <a:buNone/>
            </a:pPr>
            <a:r>
              <a:rPr lang="nb-NO" b="1" i="0">
                <a:effectLst/>
                <a:latin typeface="+mj-lt"/>
              </a:rPr>
              <a:t>Kan wikisidene ha en steg for steg/ rekkefølge oppskrift for alt som må gjøre for at sensorer skal få lønn og tilganger uten at vi må ha inngående kunnskaper om alle områdene studie - HR- økonomi</a:t>
            </a:r>
          </a:p>
          <a:p>
            <a:pPr marL="0" indent="0">
              <a:buNone/>
            </a:pPr>
            <a:endParaRPr lang="nb-NO" b="1">
              <a:latin typeface="+mj-lt"/>
            </a:endParaRPr>
          </a:p>
          <a:p>
            <a:pPr marL="0" indent="0">
              <a:buNone/>
            </a:pPr>
            <a:r>
              <a:rPr lang="nb-NO">
                <a:latin typeface="+mj-lt"/>
              </a:rPr>
              <a:t>Ja, vi oppdaterer rutinen for inngåelse og utbetaling av sensorkontrakter, med informasjonen fra dagens presentasjon. </a:t>
            </a:r>
          </a:p>
        </p:txBody>
      </p:sp>
      <p:sp>
        <p:nvSpPr>
          <p:cNvPr id="7" name="TekstSylinder 6">
            <a:extLst>
              <a:ext uri="{FF2B5EF4-FFF2-40B4-BE49-F238E27FC236}">
                <a16:creationId xmlns:a16="http://schemas.microsoft.com/office/drawing/2014/main" id="{D222B27C-75CC-25AA-45CF-4C39FB41ED53}"/>
              </a:ext>
            </a:extLst>
          </p:cNvPr>
          <p:cNvSpPr txBox="1"/>
          <p:nvPr/>
        </p:nvSpPr>
        <p:spPr>
          <a:xfrm>
            <a:off x="541539" y="1899821"/>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250579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47059" y="1198485"/>
            <a:ext cx="5659555" cy="5367699"/>
          </a:xfrm>
        </p:spPr>
        <p:txBody>
          <a:bodyPr/>
          <a:lstStyle/>
          <a:p>
            <a:pPr marL="0" indent="0">
              <a:buNone/>
            </a:pPr>
            <a:r>
              <a:rPr lang="nb-NO" b="1" i="0">
                <a:effectLst/>
                <a:latin typeface="+mj-lt"/>
              </a:rPr>
              <a:t>Rekvirentskjema: Når vil feltet "Emnekode" fungere?</a:t>
            </a:r>
          </a:p>
          <a:p>
            <a:pPr marL="0" indent="0">
              <a:buNone/>
            </a:pPr>
            <a:endParaRPr lang="nb-NO" b="1">
              <a:latin typeface="+mj-lt"/>
            </a:endParaRPr>
          </a:p>
          <a:p>
            <a:pPr marL="0" indent="0">
              <a:buNone/>
            </a:pPr>
            <a:r>
              <a:rPr lang="nb-NO">
                <a:latin typeface="+mj-lt"/>
              </a:rPr>
              <a:t>Takk for at du gjorde oss oppmerksom på dette, vi har nå rettet feilen.  </a:t>
            </a:r>
          </a:p>
          <a:p>
            <a:pPr marL="0" indent="0">
              <a:buNone/>
            </a:pPr>
            <a:endParaRPr lang="nb-NO">
              <a:latin typeface="+mj-lt"/>
            </a:endParaRPr>
          </a:p>
        </p:txBody>
      </p:sp>
      <p:sp>
        <p:nvSpPr>
          <p:cNvPr id="2" name="TekstSylinder 1">
            <a:extLst>
              <a:ext uri="{FF2B5EF4-FFF2-40B4-BE49-F238E27FC236}">
                <a16:creationId xmlns:a16="http://schemas.microsoft.com/office/drawing/2014/main" id="{A9892C8A-5646-C280-3DC4-7DDCE60DC1D2}"/>
              </a:ext>
            </a:extLst>
          </p:cNvPr>
          <p:cNvSpPr txBox="1"/>
          <p:nvPr/>
        </p:nvSpPr>
        <p:spPr>
          <a:xfrm>
            <a:off x="435007" y="914400"/>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150074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15373" y="1151203"/>
            <a:ext cx="6983196" cy="5367699"/>
          </a:xfrm>
        </p:spPr>
        <p:txBody>
          <a:bodyPr>
            <a:normAutofit/>
          </a:bodyPr>
          <a:lstStyle/>
          <a:p>
            <a:pPr marL="0" indent="0" algn="l">
              <a:buNone/>
            </a:pPr>
            <a:r>
              <a:rPr lang="nb-NO" sz="2000" b="1">
                <a:latin typeface="+mn-lt"/>
              </a:rPr>
              <a:t>B</a:t>
            </a:r>
            <a:r>
              <a:rPr lang="nb-NO" sz="2000" b="1" i="0">
                <a:effectLst/>
                <a:latin typeface="+mn-lt"/>
              </a:rPr>
              <a:t>ehandlingstid av kontrakter for eksterne sensorer for masteroppgaver: Vi har sendt inn flere kontrakter de siste ukene som fortsatt har status "hos saksbehandler" og det begynner å haste med å få dem inn hvis alt skal være i orden innen 15.05 (normert frist for innlevering av oppgave). På instituttet vårt har vi ca. 90-100 masterstudenter som skal levere i løpet av våren og dermed ganske mange sensorer som skal inn i systemet. </a:t>
            </a:r>
          </a:p>
          <a:p>
            <a:pPr marL="0" indent="0" algn="l">
              <a:buNone/>
            </a:pPr>
            <a:endParaRPr lang="nb-NO" sz="2000" i="0">
              <a:effectLst/>
              <a:latin typeface="+mn-lt"/>
            </a:endParaRPr>
          </a:p>
          <a:p>
            <a:pPr marL="0" indent="0" algn="l">
              <a:buNone/>
            </a:pPr>
            <a:r>
              <a:rPr lang="nb-NO" sz="2000" i="0">
                <a:effectLst/>
                <a:latin typeface="+mn-lt"/>
              </a:rPr>
              <a:t>Tjenestesenteret vil fremover prioritere opprettelse av sensurkontrakter siden videre tilganger er avhengig av signerte kontrakter. </a:t>
            </a:r>
            <a:endParaRPr lang="nb-NO" sz="2000">
              <a:latin typeface="+mn-lt"/>
            </a:endParaRPr>
          </a:p>
          <a:p>
            <a:pPr marL="0" indent="0" algn="l">
              <a:buNone/>
            </a:pPr>
            <a:r>
              <a:rPr lang="nb-NO" sz="2000" i="0">
                <a:effectLst/>
                <a:latin typeface="+mn-lt"/>
              </a:rPr>
              <a:t>Husk også å legge ved alt nødvendig i merknadsfeltet slik at all nøvdendig informasjon er med.  </a:t>
            </a:r>
          </a:p>
        </p:txBody>
      </p:sp>
      <p:sp>
        <p:nvSpPr>
          <p:cNvPr id="2" name="TekstSylinder 1">
            <a:extLst>
              <a:ext uri="{FF2B5EF4-FFF2-40B4-BE49-F238E27FC236}">
                <a16:creationId xmlns:a16="http://schemas.microsoft.com/office/drawing/2014/main" id="{D625973A-6A2E-0B80-712E-8415ADAEB2AE}"/>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123282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695418" y="2466606"/>
            <a:ext cx="8229600" cy="1463149"/>
          </a:xfrm>
        </p:spPr>
        <p:txBody>
          <a:bodyPr>
            <a:normAutofit/>
          </a:bodyPr>
          <a:lstStyle/>
          <a:p>
            <a:pPr marL="0" indent="0">
              <a:buNone/>
            </a:pPr>
            <a:r>
              <a:rPr lang="nb-NO" sz="4000" b="1"/>
              <a:t>Tema: Utland</a:t>
            </a:r>
          </a:p>
        </p:txBody>
      </p:sp>
      <p:pic>
        <p:nvPicPr>
          <p:cNvPr id="4" name="Grafikk 3" descr="Globus kontur">
            <a:extLst>
              <a:ext uri="{FF2B5EF4-FFF2-40B4-BE49-F238E27FC236}">
                <a16:creationId xmlns:a16="http://schemas.microsoft.com/office/drawing/2014/main" id="{2BFEDB7C-E0FE-7B14-998F-19F257ECD6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1094" y="3284738"/>
            <a:ext cx="1807991" cy="1807991"/>
          </a:xfrm>
          <a:prstGeom prst="rect">
            <a:avLst/>
          </a:prstGeom>
        </p:spPr>
      </p:pic>
    </p:spTree>
    <p:extLst>
      <p:ext uri="{BB962C8B-B14F-4D97-AF65-F5344CB8AC3E}">
        <p14:creationId xmlns:p14="http://schemas.microsoft.com/office/powerpoint/2010/main" val="164266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17213" y="1293245"/>
            <a:ext cx="6983196" cy="5367699"/>
          </a:xfrm>
        </p:spPr>
        <p:txBody>
          <a:bodyPr>
            <a:normAutofit/>
          </a:bodyPr>
          <a:lstStyle/>
          <a:p>
            <a:pPr marL="0" indent="0">
              <a:buNone/>
            </a:pPr>
            <a:r>
              <a:rPr lang="nb-NO" sz="2200" b="1" i="0">
                <a:effectLst/>
                <a:latin typeface="+mn-lt"/>
              </a:rPr>
              <a:t>Hvordan er det med skatt for utenlandske arbeidstakere? Er det noe spesielt vi bør informere opponenter som jobber mest utenfor Norge om? Må de feks betale skatt dersom de kun jobber 8 timer i Norge?</a:t>
            </a:r>
          </a:p>
          <a:p>
            <a:pPr marL="0" indent="0">
              <a:buNone/>
            </a:pPr>
            <a:endParaRPr lang="nb-NO" sz="2200" b="1">
              <a:latin typeface="+mn-lt"/>
            </a:endParaRPr>
          </a:p>
          <a:p>
            <a:pPr marL="0" indent="0">
              <a:buNone/>
            </a:pPr>
            <a:r>
              <a:rPr lang="nb-NO" sz="2200" i="0">
                <a:effectLst/>
                <a:latin typeface="+mn-lt"/>
              </a:rPr>
              <a:t>Her mangler vi en avklaring før vi går ut med informasjon om dette. </a:t>
            </a:r>
          </a:p>
        </p:txBody>
      </p:sp>
      <p:sp>
        <p:nvSpPr>
          <p:cNvPr id="2" name="TekstSylinder 1">
            <a:extLst>
              <a:ext uri="{FF2B5EF4-FFF2-40B4-BE49-F238E27FC236}">
                <a16:creationId xmlns:a16="http://schemas.microsoft.com/office/drawing/2014/main" id="{734705F7-3D96-B0AF-64A2-65ABF2EC7D01}"/>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370215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7263" y="1198485"/>
            <a:ext cx="6983196" cy="5367699"/>
          </a:xfrm>
        </p:spPr>
        <p:txBody>
          <a:bodyPr>
            <a:normAutofit fontScale="92500"/>
          </a:bodyPr>
          <a:lstStyle/>
          <a:p>
            <a:pPr marL="0" indent="0">
              <a:buNone/>
            </a:pPr>
            <a:r>
              <a:rPr lang="nb-NO" b="1" i="0">
                <a:effectLst/>
                <a:latin typeface="+mn-lt"/>
              </a:rPr>
              <a:t>Hvordan tenker dere man burde skrive kontrakt for et emne med over 1000 oppmeldte og 10+ sensorer? Verken vi eller faglærer vet på forhånd om den enkelte sensor skal sensurere 5 eller 80 besvarelser.</a:t>
            </a:r>
          </a:p>
          <a:p>
            <a:pPr marL="0" indent="0">
              <a:buNone/>
            </a:pPr>
            <a:endParaRPr lang="nb-NO" b="1">
              <a:latin typeface="+mn-lt"/>
            </a:endParaRPr>
          </a:p>
          <a:p>
            <a:pPr marL="0" indent="0">
              <a:buNone/>
            </a:pPr>
            <a:r>
              <a:rPr lang="nb-NO">
                <a:latin typeface="+mn-lt"/>
              </a:rPr>
              <a:t>I tilfeller det er veldig uklart hvor mange besvarelser sensor skal sensurere har vi anbefalt at dere legger inn maks antall vurderingsinnmeldte og sats per besvarelse og maks antall besvarelser for sensor. Tjenestesenteret vil sjekke antall besvarelser fra FS opp mot kontrakt.</a:t>
            </a:r>
          </a:p>
          <a:p>
            <a:pPr marL="0" indent="0">
              <a:buNone/>
            </a:pPr>
            <a:endParaRPr lang="nb-NO">
              <a:latin typeface="+mn-lt"/>
            </a:endParaRPr>
          </a:p>
          <a:p>
            <a:pPr marL="0" indent="0">
              <a:buNone/>
            </a:pPr>
            <a:r>
              <a:rPr lang="nb-NO">
                <a:latin typeface="+mn-lt"/>
              </a:rPr>
              <a:t>Ved avvik i FS må dere kontakte Tjenestesenteret.</a:t>
            </a:r>
          </a:p>
        </p:txBody>
      </p:sp>
      <p:sp>
        <p:nvSpPr>
          <p:cNvPr id="2" name="TekstSylinder 1">
            <a:extLst>
              <a:ext uri="{FF2B5EF4-FFF2-40B4-BE49-F238E27FC236}">
                <a16:creationId xmlns:a16="http://schemas.microsoft.com/office/drawing/2014/main" id="{3A20F55E-4A55-E0EE-8C5D-981A4DF25888}"/>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300082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97764" y="2697425"/>
            <a:ext cx="8229600" cy="1463149"/>
          </a:xfrm>
        </p:spPr>
        <p:txBody>
          <a:bodyPr>
            <a:normAutofit/>
          </a:bodyPr>
          <a:lstStyle/>
          <a:p>
            <a:pPr marL="0" indent="0">
              <a:buNone/>
            </a:pPr>
            <a:r>
              <a:rPr lang="nb-NO" sz="3600" b="1"/>
              <a:t>Tema: tilganger</a:t>
            </a:r>
          </a:p>
        </p:txBody>
      </p:sp>
      <p:pic>
        <p:nvPicPr>
          <p:cNvPr id="4" name="Grafikk 3" descr="Ulåst kontur">
            <a:extLst>
              <a:ext uri="{FF2B5EF4-FFF2-40B4-BE49-F238E27FC236}">
                <a16:creationId xmlns:a16="http://schemas.microsoft.com/office/drawing/2014/main" id="{3A5BCD1A-0754-D30E-45E0-996902A640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1196" y="3551068"/>
            <a:ext cx="1613516" cy="1613516"/>
          </a:xfrm>
          <a:prstGeom prst="rect">
            <a:avLst/>
          </a:prstGeom>
        </p:spPr>
      </p:pic>
    </p:spTree>
    <p:extLst>
      <p:ext uri="{BB962C8B-B14F-4D97-AF65-F5344CB8AC3E}">
        <p14:creationId xmlns:p14="http://schemas.microsoft.com/office/powerpoint/2010/main" val="392681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68674" y="1044671"/>
            <a:ext cx="6983196" cy="5367699"/>
          </a:xfrm>
        </p:spPr>
        <p:txBody>
          <a:bodyPr vert="horz" lIns="91440" tIns="45720" rIns="91440" bIns="45720" rtlCol="0" anchor="t">
            <a:normAutofit fontScale="92500"/>
          </a:bodyPr>
          <a:lstStyle/>
          <a:p>
            <a:pPr marL="0" indent="0">
              <a:buNone/>
            </a:pPr>
            <a:r>
              <a:rPr lang="nb-NO" sz="2200" b="1" i="0">
                <a:effectLst/>
                <a:latin typeface="+mj-lt"/>
              </a:rPr>
              <a:t>Hvilke tilganger får en sensor?</a:t>
            </a:r>
          </a:p>
          <a:p>
            <a:pPr>
              <a:buNone/>
            </a:pPr>
            <a:endParaRPr lang="nb-NO" sz="2200" b="1">
              <a:latin typeface="+mj-lt"/>
              <a:cs typeface="Calibri"/>
            </a:endParaRPr>
          </a:p>
          <a:p>
            <a:pPr>
              <a:buNone/>
            </a:pPr>
            <a:r>
              <a:rPr lang="nb-NO" sz="2200" b="1">
                <a:latin typeface="+mj-lt"/>
                <a:cs typeface="Calibri"/>
              </a:rPr>
              <a:t>En sensor får tilgang til å logge inn i </a:t>
            </a:r>
            <a:r>
              <a:rPr lang="nb-NO" sz="2200" b="1" err="1">
                <a:latin typeface="+mj-lt"/>
                <a:cs typeface="Calibri"/>
              </a:rPr>
              <a:t>Inspera</a:t>
            </a:r>
            <a:r>
              <a:rPr lang="nb-NO" sz="2200" b="1">
                <a:latin typeface="+mj-lt"/>
                <a:cs typeface="Calibri"/>
              </a:rPr>
              <a:t> med IDporten når hen har signert kontrakten. </a:t>
            </a:r>
          </a:p>
          <a:p>
            <a:pPr>
              <a:buNone/>
            </a:pPr>
            <a:endParaRPr lang="nb-NO" sz="2200" b="1">
              <a:latin typeface="+mj-lt"/>
              <a:cs typeface="Calibri"/>
            </a:endParaRPr>
          </a:p>
          <a:p>
            <a:pPr>
              <a:buNone/>
            </a:pPr>
            <a:r>
              <a:rPr lang="nb-NO" sz="2200">
                <a:latin typeface="+mj-lt"/>
                <a:cs typeface="Calibri"/>
              </a:rPr>
              <a:t>Dersom sensor aktiverer NTNU-brukeren sin får hen også </a:t>
            </a:r>
          </a:p>
          <a:p>
            <a:pPr>
              <a:buNone/>
            </a:pPr>
            <a:r>
              <a:rPr lang="nb-NO" sz="2200">
                <a:latin typeface="+mj-lt"/>
                <a:cs typeface="Calibri"/>
              </a:rPr>
              <a:t>grunnleggende IT-tilganger:</a:t>
            </a:r>
            <a:endParaRPr lang="nb-NO" sz="2200">
              <a:latin typeface="+mj-lt"/>
            </a:endParaRPr>
          </a:p>
          <a:p>
            <a:r>
              <a:rPr lang="nb-NO" sz="2200">
                <a:latin typeface="+mj-lt"/>
                <a:cs typeface="Calibri"/>
              </a:rPr>
              <a:t>NTNU brukernavn og passord</a:t>
            </a:r>
            <a:endParaRPr lang="nb-NO" sz="2200">
              <a:latin typeface="+mj-lt"/>
            </a:endParaRPr>
          </a:p>
          <a:p>
            <a:r>
              <a:rPr lang="nb-NO" sz="2200">
                <a:latin typeface="+mj-lt"/>
                <a:cs typeface="Calibri"/>
              </a:rPr>
              <a:t>Feidebruker</a:t>
            </a:r>
            <a:endParaRPr lang="nb-NO" sz="2200">
              <a:latin typeface="+mj-lt"/>
            </a:endParaRPr>
          </a:p>
          <a:p>
            <a:r>
              <a:rPr lang="nb-NO" sz="2200">
                <a:latin typeface="+mj-lt"/>
                <a:cs typeface="Calibri"/>
              </a:rPr>
              <a:t>Tilgang til Innsida</a:t>
            </a:r>
          </a:p>
          <a:p>
            <a:r>
              <a:rPr lang="nb-NO" sz="2200">
                <a:latin typeface="+mj-lt"/>
                <a:cs typeface="Calibri"/>
              </a:rPr>
              <a:t>Tilgang til NTNUs datanett</a:t>
            </a:r>
            <a:endParaRPr lang="en-US" sz="2200">
              <a:latin typeface="+mj-lt"/>
              <a:cs typeface="Calibri"/>
            </a:endParaRPr>
          </a:p>
          <a:p>
            <a:r>
              <a:rPr lang="nb-NO" sz="2200">
                <a:latin typeface="+mj-lt"/>
                <a:cs typeface="Calibri"/>
              </a:rPr>
              <a:t>Teams og </a:t>
            </a:r>
            <a:r>
              <a:rPr lang="nb-NO" sz="2200" err="1">
                <a:latin typeface="+mj-lt"/>
                <a:cs typeface="Calibri"/>
              </a:rPr>
              <a:t>Officepakken</a:t>
            </a:r>
            <a:r>
              <a:rPr lang="nb-NO" sz="2200">
                <a:latin typeface="+mj-lt"/>
                <a:cs typeface="Calibri"/>
              </a:rPr>
              <a:t> i nettleser</a:t>
            </a:r>
            <a:endParaRPr lang="nb-NO" sz="2200">
              <a:latin typeface="+mj-lt"/>
            </a:endParaRPr>
          </a:p>
          <a:p>
            <a:r>
              <a:rPr lang="nb-NO" sz="2200">
                <a:latin typeface="+mj-lt"/>
                <a:cs typeface="Calibri"/>
              </a:rPr>
              <a:t>Personlig OneDrive</a:t>
            </a:r>
            <a:endParaRPr lang="nb-NO" sz="2200">
              <a:latin typeface="+mj-lt"/>
            </a:endParaRPr>
          </a:p>
          <a:p>
            <a:r>
              <a:rPr lang="nb-NO" sz="2200">
                <a:latin typeface="+mj-lt"/>
                <a:cs typeface="Calibri"/>
              </a:rPr>
              <a:t>Personlig filområde på M:</a:t>
            </a:r>
          </a:p>
          <a:p>
            <a:endParaRPr lang="nb-NO" b="1">
              <a:latin typeface="+mn-lt"/>
            </a:endParaRPr>
          </a:p>
        </p:txBody>
      </p:sp>
      <p:sp>
        <p:nvSpPr>
          <p:cNvPr id="2" name="TekstSylinder 1">
            <a:extLst>
              <a:ext uri="{FF2B5EF4-FFF2-40B4-BE49-F238E27FC236}">
                <a16:creationId xmlns:a16="http://schemas.microsoft.com/office/drawing/2014/main" id="{9414C127-0A89-06E3-E911-471781998FD4}"/>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373837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7263" y="1198485"/>
            <a:ext cx="6983196" cy="5367699"/>
          </a:xfrm>
        </p:spPr>
        <p:txBody>
          <a:bodyPr vert="horz" lIns="91440" tIns="45720" rIns="91440" bIns="45720" rtlCol="0" anchor="t">
            <a:normAutofit fontScale="92500"/>
          </a:bodyPr>
          <a:lstStyle/>
          <a:p>
            <a:pPr marL="0" indent="0">
              <a:buNone/>
            </a:pPr>
            <a:r>
              <a:rPr lang="nb-NO" b="1" i="0">
                <a:effectLst/>
                <a:latin typeface="+mj-lt"/>
              </a:rPr>
              <a:t>Sensor ligger inn med ulike e-poster i GREG og FS. Hvilken adresse plukkes opp av systemet og brukes til å sende sensor informasjon?</a:t>
            </a:r>
          </a:p>
          <a:p>
            <a:pPr marL="0" indent="0">
              <a:buNone/>
            </a:pPr>
            <a:endParaRPr lang="nb-NO" b="1">
              <a:latin typeface="+mj-lt"/>
            </a:endParaRPr>
          </a:p>
          <a:p>
            <a:pPr marL="0" indent="0">
              <a:buNone/>
            </a:pPr>
            <a:r>
              <a:rPr lang="nb-NO">
                <a:latin typeface="+mj-lt"/>
              </a:rPr>
              <a:t>Hvert system bruker informasjonen som er registrert i deres system.</a:t>
            </a:r>
          </a:p>
          <a:p>
            <a:pPr marL="0" indent="0">
              <a:buNone/>
            </a:pPr>
            <a:r>
              <a:rPr lang="nb-NO">
                <a:latin typeface="+mj-lt"/>
              </a:rPr>
              <a:t>DFØ bruker det som er registrert i TOA. </a:t>
            </a:r>
          </a:p>
          <a:p>
            <a:pPr marL="0" indent="0">
              <a:buNone/>
            </a:pPr>
            <a:r>
              <a:rPr lang="nb-NO" err="1">
                <a:latin typeface="+mj-lt"/>
              </a:rPr>
              <a:t>Inspera</a:t>
            </a:r>
            <a:r>
              <a:rPr lang="nb-NO">
                <a:latin typeface="+mj-lt"/>
              </a:rPr>
              <a:t> og FS bruker informasjon registrert i FS.</a:t>
            </a:r>
          </a:p>
          <a:p>
            <a:pPr marL="0" indent="0">
              <a:buNone/>
            </a:pPr>
            <a:endParaRPr lang="nb-NO">
              <a:latin typeface="+mj-lt"/>
            </a:endParaRPr>
          </a:p>
          <a:p>
            <a:pPr marL="0" indent="0">
              <a:buNone/>
            </a:pPr>
            <a:r>
              <a:rPr lang="nb-NO" sz="2400">
                <a:latin typeface="+mj-lt"/>
              </a:rPr>
              <a:t>Merk: Det er kun dersom dere ikke får </a:t>
            </a:r>
            <a:r>
              <a:rPr lang="nb-NO">
                <a:latin typeface="+mj-lt"/>
              </a:rPr>
              <a:t>opprettet toa-kontrakt før dere må knytte mot kommisjon </a:t>
            </a:r>
            <a:r>
              <a:rPr lang="nb-NO" sz="2400">
                <a:latin typeface="+mj-lt"/>
              </a:rPr>
              <a:t>på sensorer </a:t>
            </a:r>
            <a:r>
              <a:rPr lang="nb-NO" sz="2400" b="1" u="sng">
                <a:latin typeface="+mj-lt"/>
              </a:rPr>
              <a:t>første gang en sensor skal sensurere</a:t>
            </a:r>
            <a:r>
              <a:rPr lang="nb-NO" sz="2400">
                <a:latin typeface="+mj-lt"/>
              </a:rPr>
              <a:t>, at dere må registrere sensoren i gjestetjenesten i tillegg til å bestille kontrakt. </a:t>
            </a:r>
            <a:endParaRPr lang="nb-NO">
              <a:latin typeface="+mj-lt"/>
            </a:endParaRPr>
          </a:p>
        </p:txBody>
      </p:sp>
      <p:sp>
        <p:nvSpPr>
          <p:cNvPr id="2" name="TekstSylinder 1">
            <a:extLst>
              <a:ext uri="{FF2B5EF4-FFF2-40B4-BE49-F238E27FC236}">
                <a16:creationId xmlns:a16="http://schemas.microsoft.com/office/drawing/2014/main" id="{6F87A1E0-8978-968C-2412-4B99FF825C0F}"/>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160780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727752" y="2554661"/>
            <a:ext cx="8229600" cy="1463149"/>
          </a:xfrm>
        </p:spPr>
        <p:txBody>
          <a:bodyPr>
            <a:normAutofit/>
          </a:bodyPr>
          <a:lstStyle/>
          <a:p>
            <a:pPr marL="0" indent="0">
              <a:buNone/>
            </a:pPr>
            <a:r>
              <a:rPr lang="nb-NO" sz="5400" b="1"/>
              <a:t>Innsendte spørsmål</a:t>
            </a:r>
          </a:p>
          <a:p>
            <a:pPr marL="0" indent="0">
              <a:buNone/>
            </a:pPr>
            <a:endParaRPr lang="nb-NO" sz="5400" b="1"/>
          </a:p>
        </p:txBody>
      </p:sp>
      <p:pic>
        <p:nvPicPr>
          <p:cNvPr id="4" name="Grafikk 3" descr="Sende kontur">
            <a:extLst>
              <a:ext uri="{FF2B5EF4-FFF2-40B4-BE49-F238E27FC236}">
                <a16:creationId xmlns:a16="http://schemas.microsoft.com/office/drawing/2014/main" id="{68F0520E-334C-D33C-4351-8C9D29033F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75430">
            <a:off x="3133818" y="3658153"/>
            <a:ext cx="2192784" cy="2192784"/>
          </a:xfrm>
          <a:prstGeom prst="rect">
            <a:avLst/>
          </a:prstGeom>
        </p:spPr>
      </p:pic>
    </p:spTree>
    <p:extLst>
      <p:ext uri="{BB962C8B-B14F-4D97-AF65-F5344CB8AC3E}">
        <p14:creationId xmlns:p14="http://schemas.microsoft.com/office/powerpoint/2010/main" val="67769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66293" y="1133446"/>
            <a:ext cx="6983196" cy="5367699"/>
          </a:xfrm>
        </p:spPr>
        <p:txBody>
          <a:bodyPr vert="horz" lIns="91440" tIns="45720" rIns="91440" bIns="45720" rtlCol="0" anchor="t">
            <a:normAutofit/>
          </a:bodyPr>
          <a:lstStyle/>
          <a:p>
            <a:pPr marL="0" indent="0">
              <a:buNone/>
            </a:pPr>
            <a:r>
              <a:rPr lang="nb-NO" sz="2200" b="1" i="0">
                <a:effectLst/>
                <a:latin typeface="+mj-lt"/>
              </a:rPr>
              <a:t>Sensor ligger inne med </a:t>
            </a:r>
            <a:r>
              <a:rPr lang="nb-NO" sz="2200" b="1">
                <a:latin typeface="+mj-lt"/>
              </a:rPr>
              <a:t>fullt</a:t>
            </a:r>
            <a:r>
              <a:rPr lang="nb-NO" sz="2200" b="1" i="0">
                <a:effectLst/>
                <a:latin typeface="+mj-lt"/>
              </a:rPr>
              <a:t> navn i FS, men mangler mellomnavn i GREG. Hvordan fikser vi det?</a:t>
            </a:r>
          </a:p>
          <a:p>
            <a:pPr marL="0" indent="0">
              <a:buNone/>
            </a:pPr>
            <a:endParaRPr lang="nb-NO" sz="2200" b="1">
              <a:latin typeface="+mj-lt"/>
            </a:endParaRPr>
          </a:p>
          <a:p>
            <a:pPr marL="0" indent="0">
              <a:buNone/>
            </a:pPr>
            <a:r>
              <a:rPr lang="nb-NO" sz="2200">
                <a:latin typeface="+mj-lt"/>
              </a:rPr>
              <a:t>Endring av navn i Gjestetjenesten kan bare gjøres av administrator.</a:t>
            </a:r>
          </a:p>
          <a:p>
            <a:pPr marL="0" indent="0">
              <a:buNone/>
            </a:pPr>
            <a:r>
              <a:rPr lang="nb-NO" sz="2200">
                <a:latin typeface="+mj-lt"/>
              </a:rPr>
              <a:t>Teknisk sett er det er ikke nødvendig at navn stemmer overens, men hvis det oppleves som viktig for sensor må det meldes inn som en sak til Orakel. </a:t>
            </a:r>
          </a:p>
        </p:txBody>
      </p:sp>
      <p:sp>
        <p:nvSpPr>
          <p:cNvPr id="2" name="TekstSylinder 1">
            <a:extLst>
              <a:ext uri="{FF2B5EF4-FFF2-40B4-BE49-F238E27FC236}">
                <a16:creationId xmlns:a16="http://schemas.microsoft.com/office/drawing/2014/main" id="{E10C98C2-1991-188A-F88F-D29159BF1221}"/>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166643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7263" y="1275490"/>
            <a:ext cx="6214370" cy="5367699"/>
          </a:xfrm>
        </p:spPr>
        <p:txBody>
          <a:bodyPr vert="horz" lIns="91440" tIns="45720" rIns="91440" bIns="45720" rtlCol="0" anchor="t">
            <a:normAutofit/>
          </a:bodyPr>
          <a:lstStyle/>
          <a:p>
            <a:pPr marL="0" indent="0">
              <a:buNone/>
            </a:pPr>
            <a:r>
              <a:rPr lang="nb-NO" sz="2200" b="1" i="0">
                <a:effectLst/>
                <a:latin typeface="+mj-lt"/>
              </a:rPr>
              <a:t>Er det mulig å ha et felt med statsborgerskap i gjestetjeneste ? Det er den eneste info som mangler i bildet når vi bestiller en kontrakt.</a:t>
            </a:r>
          </a:p>
          <a:p>
            <a:pPr marL="0" indent="0">
              <a:buNone/>
            </a:pPr>
            <a:endParaRPr lang="nb-NO" sz="2200" b="1">
              <a:latin typeface="+mj-lt"/>
            </a:endParaRPr>
          </a:p>
          <a:p>
            <a:pPr marL="0" indent="0">
              <a:buNone/>
            </a:pPr>
            <a:r>
              <a:rPr lang="nb-NO" sz="2200">
                <a:latin typeface="+mj-lt"/>
              </a:rPr>
              <a:t>Per nå er det ikke støtte for å registrere statsborgerskap i Gjestetjenesten.</a:t>
            </a:r>
          </a:p>
          <a:p>
            <a:pPr marL="0" indent="0">
              <a:buNone/>
            </a:pPr>
            <a:endParaRPr lang="nb-NO" b="1">
              <a:latin typeface="+mj-lt"/>
            </a:endParaRPr>
          </a:p>
          <a:p>
            <a:pPr marL="0" indent="0">
              <a:buNone/>
            </a:pPr>
            <a:endParaRPr lang="nb-NO">
              <a:latin typeface="+mj-lt"/>
            </a:endParaRPr>
          </a:p>
        </p:txBody>
      </p:sp>
      <p:sp>
        <p:nvSpPr>
          <p:cNvPr id="2" name="TekstSylinder 1">
            <a:extLst>
              <a:ext uri="{FF2B5EF4-FFF2-40B4-BE49-F238E27FC236}">
                <a16:creationId xmlns:a16="http://schemas.microsoft.com/office/drawing/2014/main" id="{EE99C7B2-3254-DEC3-D134-B378CCCD7266}"/>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56870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7263" y="1198485"/>
            <a:ext cx="6983196" cy="5367699"/>
          </a:xfrm>
        </p:spPr>
        <p:txBody>
          <a:bodyPr vert="horz" lIns="91440" tIns="45720" rIns="91440" bIns="45720" rtlCol="0" anchor="t">
            <a:normAutofit/>
          </a:bodyPr>
          <a:lstStyle/>
          <a:p>
            <a:pPr marL="0" indent="0">
              <a:buNone/>
            </a:pPr>
            <a:r>
              <a:rPr lang="nb-NO" sz="2200" b="1" i="0">
                <a:effectLst/>
                <a:latin typeface="+mj-lt"/>
              </a:rPr>
              <a:t>Skal en ekstern opprettes automatisk i gjestetjeneste dersom hen får en kontrakt som sensor?</a:t>
            </a:r>
          </a:p>
          <a:p>
            <a:pPr marL="0" indent="0">
              <a:buNone/>
            </a:pPr>
            <a:endParaRPr lang="nb-NO" sz="2200" b="1">
              <a:latin typeface="+mj-lt"/>
            </a:endParaRPr>
          </a:p>
          <a:p>
            <a:pPr marL="0" indent="0">
              <a:buNone/>
            </a:pPr>
            <a:r>
              <a:rPr lang="nb-NO" sz="2200">
                <a:latin typeface="+mj-lt"/>
              </a:rPr>
              <a:t>Sensorer skal ikke lengre* registreres i Gjestetjenesten.</a:t>
            </a:r>
          </a:p>
          <a:p>
            <a:pPr marL="0" indent="0">
              <a:buNone/>
            </a:pPr>
            <a:endParaRPr lang="nb-NO" sz="2200" b="1">
              <a:latin typeface="+mj-lt"/>
            </a:endParaRPr>
          </a:p>
          <a:p>
            <a:pPr marL="0" indent="0">
              <a:buNone/>
            </a:pPr>
            <a:r>
              <a:rPr lang="nb-NO" sz="2200">
                <a:latin typeface="+mj-lt"/>
              </a:rPr>
              <a:t>*Unntak som beskrevet tidligere.</a:t>
            </a:r>
          </a:p>
        </p:txBody>
      </p:sp>
      <p:sp>
        <p:nvSpPr>
          <p:cNvPr id="2" name="TekstSylinder 1">
            <a:extLst>
              <a:ext uri="{FF2B5EF4-FFF2-40B4-BE49-F238E27FC236}">
                <a16:creationId xmlns:a16="http://schemas.microsoft.com/office/drawing/2014/main" id="{88D9CAFD-03D1-4AEF-210A-56AE6F7BE1BD}"/>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429418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701119" y="2697425"/>
            <a:ext cx="8229600" cy="1463149"/>
          </a:xfrm>
        </p:spPr>
        <p:txBody>
          <a:bodyPr>
            <a:normAutofit/>
          </a:bodyPr>
          <a:lstStyle/>
          <a:p>
            <a:pPr marL="0" indent="0">
              <a:buNone/>
            </a:pPr>
            <a:r>
              <a:rPr lang="nb-NO" sz="3600" b="1"/>
              <a:t>Tema: Reiseregning og utlegg </a:t>
            </a:r>
          </a:p>
        </p:txBody>
      </p:sp>
      <p:pic>
        <p:nvPicPr>
          <p:cNvPr id="4" name="Grafikk 3" descr="Koffert kontur">
            <a:extLst>
              <a:ext uri="{FF2B5EF4-FFF2-40B4-BE49-F238E27FC236}">
                <a16:creationId xmlns:a16="http://schemas.microsoft.com/office/drawing/2014/main" id="{103154E8-85B6-8612-1673-5C1BF453A2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1119" y="3313591"/>
            <a:ext cx="1975281" cy="1975281"/>
          </a:xfrm>
          <a:prstGeom prst="rect">
            <a:avLst/>
          </a:prstGeom>
        </p:spPr>
      </p:pic>
    </p:spTree>
    <p:extLst>
      <p:ext uri="{BB962C8B-B14F-4D97-AF65-F5344CB8AC3E}">
        <p14:creationId xmlns:p14="http://schemas.microsoft.com/office/powerpoint/2010/main" val="397330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7263" y="1355390"/>
            <a:ext cx="6983196" cy="5367699"/>
          </a:xfrm>
        </p:spPr>
        <p:txBody>
          <a:bodyPr>
            <a:normAutofit/>
          </a:bodyPr>
          <a:lstStyle/>
          <a:p>
            <a:pPr marL="0" indent="0">
              <a:buNone/>
            </a:pPr>
            <a:r>
              <a:rPr lang="nb-NO" sz="2200" b="1">
                <a:latin typeface="+mn-lt"/>
              </a:rPr>
              <a:t>Hvordan leverer sensorer inn reiseregning?</a:t>
            </a:r>
            <a:endParaRPr lang="nb-NO" sz="2200" b="1" i="0">
              <a:effectLst/>
              <a:latin typeface="+mn-lt"/>
            </a:endParaRPr>
          </a:p>
          <a:p>
            <a:pPr marL="0" indent="0">
              <a:buNone/>
            </a:pPr>
            <a:endParaRPr lang="nb-NO" sz="2200" b="1">
              <a:latin typeface="+mn-lt"/>
            </a:endParaRPr>
          </a:p>
          <a:p>
            <a:pPr marL="0" indent="0">
              <a:buNone/>
            </a:pPr>
            <a:r>
              <a:rPr lang="nb-NO" sz="2200">
                <a:latin typeface="+mn-lt"/>
              </a:rPr>
              <a:t>Når det opprettes kontrakt for sensor får hen mulighet til å levere reiseregning i betalmeg. Sensor får ikke tilgang til betalmeg før oppstart på kontrakt, så det er viktig at startdato på kontrakt harmoniserer med reisen.</a:t>
            </a:r>
          </a:p>
          <a:p>
            <a:pPr marL="0" indent="0">
              <a:buNone/>
            </a:pPr>
            <a:r>
              <a:rPr lang="nb-NO" sz="2200">
                <a:latin typeface="+mn-lt"/>
              </a:rPr>
              <a:t>Se veiledning her for hvordan dere gjør det med </a:t>
            </a:r>
            <a:r>
              <a:rPr lang="nb-NO" sz="2200">
                <a:latin typeface="+mn-lt"/>
                <a:hlinkClick r:id="rId3"/>
              </a:rPr>
              <a:t>reiseregning for ikke-ansatte</a:t>
            </a:r>
            <a:r>
              <a:rPr lang="nb-NO" sz="2200">
                <a:latin typeface="+mn-lt"/>
              </a:rPr>
              <a:t>.</a:t>
            </a:r>
          </a:p>
        </p:txBody>
      </p:sp>
      <p:sp>
        <p:nvSpPr>
          <p:cNvPr id="2" name="TekstSylinder 1">
            <a:extLst>
              <a:ext uri="{FF2B5EF4-FFF2-40B4-BE49-F238E27FC236}">
                <a16:creationId xmlns:a16="http://schemas.microsoft.com/office/drawing/2014/main" id="{CE111B8F-1B0F-C0B1-4248-63B2EB324EB2}"/>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422351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7263" y="1355390"/>
            <a:ext cx="6983196" cy="5367699"/>
          </a:xfrm>
        </p:spPr>
        <p:txBody>
          <a:bodyPr>
            <a:normAutofit/>
          </a:bodyPr>
          <a:lstStyle/>
          <a:p>
            <a:pPr marL="0" indent="0">
              <a:buNone/>
            </a:pPr>
            <a:r>
              <a:rPr lang="nb-NO" sz="2200" b="1" i="0">
                <a:effectLst/>
                <a:latin typeface="+mn-lt"/>
              </a:rPr>
              <a:t>Hvordan håndteres reisekostnader til studenter som ikke er ansatt? De kan ikke opprette bruker i DFØ. (Det er til en </a:t>
            </a:r>
            <a:r>
              <a:rPr lang="nb-NO" sz="2200" b="1" i="0" err="1">
                <a:effectLst/>
                <a:latin typeface="+mn-lt"/>
              </a:rPr>
              <a:t>eksursjon</a:t>
            </a:r>
            <a:r>
              <a:rPr lang="nb-NO" sz="2200" b="1" i="0">
                <a:effectLst/>
                <a:latin typeface="+mn-lt"/>
              </a:rPr>
              <a:t>)</a:t>
            </a:r>
          </a:p>
          <a:p>
            <a:pPr marL="0" indent="0">
              <a:buNone/>
            </a:pPr>
            <a:endParaRPr lang="nb-NO" sz="2200" b="1">
              <a:latin typeface="+mn-lt"/>
            </a:endParaRPr>
          </a:p>
          <a:p>
            <a:pPr marL="0" indent="0">
              <a:buNone/>
            </a:pPr>
            <a:r>
              <a:rPr lang="nb-NO" sz="2200">
                <a:latin typeface="+mn-lt"/>
              </a:rPr>
              <a:t>Dette har ingenting med sensorer å gjøre, men de må bruke betal-meg. Se veiledning her for hvordan dere gjør det med </a:t>
            </a:r>
            <a:r>
              <a:rPr lang="nb-NO" sz="2200">
                <a:latin typeface="+mn-lt"/>
                <a:hlinkClick r:id="rId3"/>
              </a:rPr>
              <a:t>reiseregning for ikke-ansatte</a:t>
            </a:r>
            <a:r>
              <a:rPr lang="nb-NO" sz="2200">
                <a:latin typeface="+mn-lt"/>
              </a:rPr>
              <a:t>.</a:t>
            </a:r>
          </a:p>
        </p:txBody>
      </p:sp>
      <p:sp>
        <p:nvSpPr>
          <p:cNvPr id="2" name="TekstSylinder 1">
            <a:extLst>
              <a:ext uri="{FF2B5EF4-FFF2-40B4-BE49-F238E27FC236}">
                <a16:creationId xmlns:a16="http://schemas.microsoft.com/office/drawing/2014/main" id="{CE111B8F-1B0F-C0B1-4248-63B2EB324EB2}"/>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85765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701119" y="2697425"/>
            <a:ext cx="8229600" cy="1463149"/>
          </a:xfrm>
        </p:spPr>
        <p:txBody>
          <a:bodyPr>
            <a:normAutofit/>
          </a:bodyPr>
          <a:lstStyle/>
          <a:p>
            <a:pPr marL="0" indent="0">
              <a:buNone/>
            </a:pPr>
            <a:r>
              <a:rPr lang="nb-NO" sz="3600" b="1"/>
              <a:t>Tema: Forbedring/utvikling</a:t>
            </a:r>
          </a:p>
        </p:txBody>
      </p:sp>
      <p:pic>
        <p:nvPicPr>
          <p:cNvPr id="4" name="Grafikk 3" descr="Lyspære og blyant kontur">
            <a:extLst>
              <a:ext uri="{FF2B5EF4-FFF2-40B4-BE49-F238E27FC236}">
                <a16:creationId xmlns:a16="http://schemas.microsoft.com/office/drawing/2014/main" id="{6A1ADAF9-DE44-60CB-FAE0-E925C5B383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9962" y="3349101"/>
            <a:ext cx="2339266" cy="2339266"/>
          </a:xfrm>
          <a:prstGeom prst="rect">
            <a:avLst/>
          </a:prstGeom>
        </p:spPr>
      </p:pic>
    </p:spTree>
    <p:extLst>
      <p:ext uri="{BB962C8B-B14F-4D97-AF65-F5344CB8AC3E}">
        <p14:creationId xmlns:p14="http://schemas.microsoft.com/office/powerpoint/2010/main" val="87054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552724" y="1097936"/>
            <a:ext cx="6983196" cy="5367699"/>
          </a:xfrm>
        </p:spPr>
        <p:txBody>
          <a:bodyPr>
            <a:normAutofit/>
          </a:bodyPr>
          <a:lstStyle/>
          <a:p>
            <a:pPr marL="0" indent="0">
              <a:buNone/>
            </a:pPr>
            <a:r>
              <a:rPr lang="nb-NO" sz="2200" b="1" i="0">
                <a:effectLst/>
                <a:latin typeface="+mj-lt"/>
              </a:rPr>
              <a:t>Bestille kontrakt (trinn 3 "Merknader"): Det har tidligere blitt sagt at kommentarfeltet skal utvides, det er veldig lite og vanskelig å navigere i. Jobbes det fremdeles med dette?</a:t>
            </a:r>
          </a:p>
          <a:p>
            <a:pPr marL="0" indent="0">
              <a:buNone/>
            </a:pPr>
            <a:endParaRPr lang="nb-NO" sz="2200" b="1">
              <a:latin typeface="+mj-lt"/>
            </a:endParaRPr>
          </a:p>
          <a:p>
            <a:pPr marL="0" indent="0">
              <a:buNone/>
            </a:pPr>
            <a:r>
              <a:rPr lang="nb-NO" sz="2200">
                <a:latin typeface="+mj-lt"/>
              </a:rPr>
              <a:t>Ja, det er DFØ som arbeider med dette. Det er på deres prioriteringsliste. Vi har ikke fått noe dato på når dette skal være klart, og har dessverre ikke mer informasjon enn det.</a:t>
            </a:r>
          </a:p>
        </p:txBody>
      </p:sp>
      <p:sp>
        <p:nvSpPr>
          <p:cNvPr id="2" name="TekstSylinder 1">
            <a:extLst>
              <a:ext uri="{FF2B5EF4-FFF2-40B4-BE49-F238E27FC236}">
                <a16:creationId xmlns:a16="http://schemas.microsoft.com/office/drawing/2014/main" id="{7D8B181B-B439-16AE-5612-F6E122D5BB8A}"/>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55885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49EFD2-FB18-AC33-077F-D6A6D7169916}"/>
              </a:ext>
            </a:extLst>
          </p:cNvPr>
          <p:cNvSpPr>
            <a:spLocks noGrp="1"/>
          </p:cNvSpPr>
          <p:nvPr>
            <p:ph type="title"/>
          </p:nvPr>
        </p:nvSpPr>
        <p:spPr>
          <a:xfrm>
            <a:off x="457200" y="274638"/>
            <a:ext cx="8229600" cy="646331"/>
          </a:xfrm>
        </p:spPr>
        <p:txBody>
          <a:bodyPr/>
          <a:lstStyle/>
          <a:p>
            <a:endParaRPr lang="en-US"/>
          </a:p>
        </p:txBody>
      </p:sp>
      <p:pic>
        <p:nvPicPr>
          <p:cNvPr id="4" name="Grafikk 3" descr="Kontrakt kontur">
            <a:extLst>
              <a:ext uri="{FF2B5EF4-FFF2-40B4-BE49-F238E27FC236}">
                <a16:creationId xmlns:a16="http://schemas.microsoft.com/office/drawing/2014/main" id="{FF075386-F08E-071F-1AC9-627DCEED75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5581" y="3496418"/>
            <a:ext cx="2712127" cy="2712127"/>
          </a:xfrm>
          <a:prstGeom prst="rect">
            <a:avLst/>
          </a:prstGeom>
        </p:spPr>
      </p:pic>
      <p:sp>
        <p:nvSpPr>
          <p:cNvPr id="3" name="Plassholder for innhold 2">
            <a:extLst>
              <a:ext uri="{FF2B5EF4-FFF2-40B4-BE49-F238E27FC236}">
                <a16:creationId xmlns:a16="http://schemas.microsoft.com/office/drawing/2014/main" id="{20BD1264-9082-834A-A2C6-A3944D48986C}"/>
              </a:ext>
            </a:extLst>
          </p:cNvPr>
          <p:cNvSpPr>
            <a:spLocks noGrp="1"/>
          </p:cNvSpPr>
          <p:nvPr>
            <p:ph sz="half" idx="2"/>
          </p:nvPr>
        </p:nvSpPr>
        <p:spPr>
          <a:xfrm>
            <a:off x="1882804" y="2167623"/>
            <a:ext cx="7159841" cy="1193960"/>
          </a:xfrm>
        </p:spPr>
        <p:txBody>
          <a:bodyPr>
            <a:noAutofit/>
          </a:bodyPr>
          <a:lstStyle/>
          <a:p>
            <a:pPr marL="0" indent="0">
              <a:buNone/>
            </a:pPr>
            <a:r>
              <a:rPr lang="nb-NO" sz="4000" b="1"/>
              <a:t>Tema:</a:t>
            </a:r>
          </a:p>
          <a:p>
            <a:pPr marL="0" indent="0">
              <a:buNone/>
            </a:pPr>
            <a:r>
              <a:rPr lang="nb-NO" sz="4000" b="1"/>
              <a:t>Bestille kontrakt</a:t>
            </a:r>
          </a:p>
        </p:txBody>
      </p:sp>
    </p:spTree>
    <p:extLst>
      <p:ext uri="{BB962C8B-B14F-4D97-AF65-F5344CB8AC3E}">
        <p14:creationId xmlns:p14="http://schemas.microsoft.com/office/powerpoint/2010/main" val="419151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361;g157cd871321_0_260">
            <a:extLst>
              <a:ext uri="{FF2B5EF4-FFF2-40B4-BE49-F238E27FC236}">
                <a16:creationId xmlns:a16="http://schemas.microsoft.com/office/drawing/2014/main" id="{98BCFB2C-8870-4444-A2B7-55951EC1EE39}"/>
              </a:ext>
            </a:extLst>
          </p:cNvPr>
          <p:cNvSpPr/>
          <p:nvPr/>
        </p:nvSpPr>
        <p:spPr>
          <a:xfrm>
            <a:off x="3569449" y="2375159"/>
            <a:ext cx="1273275" cy="2845133"/>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b-NO" sz="900" b="1" i="0" u="none" strike="noStrike" cap="none">
                <a:solidFill>
                  <a:schemeClr val="accent2"/>
                </a:solidFill>
                <a:latin typeface="Poppins"/>
                <a:ea typeface="Poppins"/>
                <a:cs typeface="Poppins"/>
                <a:sym typeface="Poppins"/>
              </a:rPr>
              <a:t>Knytt mot kommisjon</a:t>
            </a:r>
          </a:p>
        </p:txBody>
      </p:sp>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417784" y="472703"/>
            <a:ext cx="7811815" cy="1454760"/>
          </a:xfrm>
        </p:spPr>
        <p:txBody>
          <a:bodyPr/>
          <a:lstStyle/>
          <a:p>
            <a:pPr marL="0" indent="0">
              <a:buNone/>
            </a:pPr>
            <a:r>
              <a:rPr lang="nb-NO" b="1" i="0">
                <a:effectLst/>
                <a:latin typeface="+mn-lt"/>
              </a:rPr>
              <a:t>Jeg er behovshaver kontrakt og arbeider ikke med studiet. Kan dere gå gjennom steg for steg?</a:t>
            </a:r>
            <a:endParaRPr lang="nb-NO" b="1">
              <a:latin typeface="+mn-lt"/>
            </a:endParaRPr>
          </a:p>
        </p:txBody>
      </p:sp>
      <p:sp>
        <p:nvSpPr>
          <p:cNvPr id="4" name="Google Shape;358;g157cd871321_0_260">
            <a:extLst>
              <a:ext uri="{FF2B5EF4-FFF2-40B4-BE49-F238E27FC236}">
                <a16:creationId xmlns:a16="http://schemas.microsoft.com/office/drawing/2014/main" id="{0C5937A6-7F0A-4B15-A5EC-3AFC4CF0F23B}"/>
              </a:ext>
            </a:extLst>
          </p:cNvPr>
          <p:cNvSpPr/>
          <p:nvPr/>
        </p:nvSpPr>
        <p:spPr>
          <a:xfrm>
            <a:off x="6355253" y="2375159"/>
            <a:ext cx="1273275" cy="2845133"/>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b-NO" sz="900" b="1" i="0" u="none" strike="noStrike" cap="none">
                <a:solidFill>
                  <a:schemeClr val="accent2"/>
                </a:solidFill>
                <a:latin typeface="Poppins"/>
                <a:ea typeface="Poppins"/>
                <a:cs typeface="Poppins"/>
                <a:sym typeface="Poppins"/>
              </a:rPr>
              <a:t>Attestere</a:t>
            </a:r>
            <a:r>
              <a:rPr lang="nb-NO" sz="900" b="1" i="0" u="none" strike="noStrike" cap="none">
                <a:solidFill>
                  <a:schemeClr val="accent2"/>
                </a:solidFill>
                <a:latin typeface="Poppins"/>
                <a:ea typeface="Poppins"/>
                <a:cs typeface="Poppins"/>
                <a:sym typeface="Poppi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 oppdrag</a:t>
            </a:r>
            <a:endParaRPr lang="nb-NO" sz="900" b="1" i="0" u="none" strike="noStrike" cap="none">
              <a:solidFill>
                <a:schemeClr val="accent2"/>
              </a:solidFill>
              <a:latin typeface="Poppins"/>
              <a:ea typeface="Poppins"/>
              <a:cs typeface="Poppins"/>
              <a:sym typeface="Poppins"/>
            </a:endParaRPr>
          </a:p>
        </p:txBody>
      </p:sp>
      <p:sp>
        <p:nvSpPr>
          <p:cNvPr id="5" name="Google Shape;359;g157cd871321_0_260">
            <a:extLst>
              <a:ext uri="{FF2B5EF4-FFF2-40B4-BE49-F238E27FC236}">
                <a16:creationId xmlns:a16="http://schemas.microsoft.com/office/drawing/2014/main" id="{2B822C4B-57AB-46EA-A4F0-2037655E9D18}"/>
              </a:ext>
            </a:extLst>
          </p:cNvPr>
          <p:cNvSpPr/>
          <p:nvPr/>
        </p:nvSpPr>
        <p:spPr>
          <a:xfrm>
            <a:off x="7748156" y="2375159"/>
            <a:ext cx="1273275" cy="2845133"/>
          </a:xfrm>
          <a:prstGeom prst="rect">
            <a:avLst/>
          </a:prstGeom>
          <a:solidFill>
            <a:srgbClr val="EEF2F5"/>
          </a:solidFill>
          <a:ln>
            <a:noFill/>
          </a:ln>
        </p:spPr>
        <p:txBody>
          <a:bodyPr spcFirstLastPara="1" wrap="square" lIns="91425" tIns="91425" rIns="91425" bIns="91425" anchor="t" anchorCtr="0">
            <a:noAutofit/>
          </a:bodyPr>
          <a:lstStyle/>
          <a:p>
            <a:pPr algn="ctr">
              <a:buSzPts val="900"/>
            </a:pPr>
            <a:r>
              <a:rPr lang="no-NO" sz="900" b="1" i="0" u="none" strike="noStrike" cap="none">
                <a:solidFill>
                  <a:schemeClr val="accent2"/>
                </a:solidFill>
                <a:latin typeface="Poppins"/>
                <a:ea typeface="Poppins"/>
                <a:cs typeface="Poppins"/>
                <a:sym typeface="Poppins"/>
              </a:rPr>
              <a:t>Utbetale</a:t>
            </a:r>
            <a:endParaRPr lang="nb-NO" sz="900" b="1" i="0" u="none" strike="noStrike" cap="none">
              <a:solidFill>
                <a:schemeClr val="accent2"/>
              </a:solidFill>
              <a:latin typeface="Poppins"/>
              <a:ea typeface="Poppins"/>
              <a:cs typeface="Poppins"/>
              <a:sym typeface="Poppins"/>
            </a:endParaRPr>
          </a:p>
          <a:p>
            <a:pPr algn="ctr">
              <a:buSzPts val="900"/>
            </a:pPr>
            <a:r>
              <a:rPr lang="no-NO" sz="900" b="1">
                <a:solidFill>
                  <a:schemeClr val="accent2"/>
                </a:solidFill>
                <a:latin typeface="Poppins"/>
                <a:ea typeface="Poppins"/>
                <a:cs typeface="Poppins"/>
                <a:sym typeface="Poppins"/>
              </a:rPr>
              <a:t>bonuslønn</a:t>
            </a:r>
            <a:endParaRPr sz="900" b="1" i="0" u="none" strike="noStrike" cap="none">
              <a:solidFill>
                <a:schemeClr val="accent2"/>
              </a:solidFill>
              <a:latin typeface="Poppins"/>
              <a:ea typeface="Poppins"/>
              <a:cs typeface="Poppins"/>
              <a:sym typeface="Poppins"/>
            </a:endParaRPr>
          </a:p>
        </p:txBody>
      </p:sp>
      <p:sp>
        <p:nvSpPr>
          <p:cNvPr id="6" name="Google Shape;360;g157cd871321_0_260">
            <a:extLst>
              <a:ext uri="{FF2B5EF4-FFF2-40B4-BE49-F238E27FC236}">
                <a16:creationId xmlns:a16="http://schemas.microsoft.com/office/drawing/2014/main" id="{FD4478B3-9673-437A-8195-8A2AD646DE7A}"/>
              </a:ext>
            </a:extLst>
          </p:cNvPr>
          <p:cNvSpPr/>
          <p:nvPr/>
        </p:nvSpPr>
        <p:spPr>
          <a:xfrm>
            <a:off x="2176547" y="2375159"/>
            <a:ext cx="1273275" cy="2845133"/>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Opprette kontrakt</a:t>
            </a:r>
            <a:endParaRPr sz="900" b="1" i="0" u="none" strike="noStrike" cap="none">
              <a:solidFill>
                <a:schemeClr val="accent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2"/>
              </a:solidFill>
              <a:latin typeface="Poppins"/>
              <a:ea typeface="Poppins"/>
              <a:cs typeface="Poppins"/>
              <a:sym typeface="Poppins"/>
            </a:endParaRPr>
          </a:p>
        </p:txBody>
      </p:sp>
      <p:sp>
        <p:nvSpPr>
          <p:cNvPr id="7" name="Google Shape;361;g157cd871321_0_260">
            <a:extLst>
              <a:ext uri="{FF2B5EF4-FFF2-40B4-BE49-F238E27FC236}">
                <a16:creationId xmlns:a16="http://schemas.microsoft.com/office/drawing/2014/main" id="{3086DB9C-EB23-4805-B599-35A8C8EB9A9D}"/>
              </a:ext>
            </a:extLst>
          </p:cNvPr>
          <p:cNvSpPr/>
          <p:nvPr/>
        </p:nvSpPr>
        <p:spPr>
          <a:xfrm>
            <a:off x="4962351" y="2375159"/>
            <a:ext cx="1273275" cy="2845133"/>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Arbeid utføres</a:t>
            </a:r>
            <a:endParaRPr sz="900" b="1" i="0" u="none" strike="noStrike" cap="none">
              <a:solidFill>
                <a:schemeClr val="accent2"/>
              </a:solidFill>
              <a:latin typeface="Poppins"/>
              <a:ea typeface="Poppins"/>
              <a:cs typeface="Poppins"/>
              <a:sym typeface="Poppins"/>
            </a:endParaRPr>
          </a:p>
        </p:txBody>
      </p:sp>
      <p:graphicFrame>
        <p:nvGraphicFramePr>
          <p:cNvPr id="8" name="Google Shape;362;g157cd871321_0_260">
            <a:extLst>
              <a:ext uri="{FF2B5EF4-FFF2-40B4-BE49-F238E27FC236}">
                <a16:creationId xmlns:a16="http://schemas.microsoft.com/office/drawing/2014/main" id="{A5735737-3360-4F25-9C58-6492FFBE2AE0}"/>
              </a:ext>
            </a:extLst>
          </p:cNvPr>
          <p:cNvGraphicFramePr/>
          <p:nvPr/>
        </p:nvGraphicFramePr>
        <p:xfrm>
          <a:off x="856588" y="2785228"/>
          <a:ext cx="8164843" cy="2435064"/>
        </p:xfrm>
        <a:graphic>
          <a:graphicData uri="http://schemas.openxmlformats.org/drawingml/2006/table">
            <a:tbl>
              <a:tblPr>
                <a:noFill/>
              </a:tblPr>
              <a:tblGrid>
                <a:gridCol w="1315774">
                  <a:extLst>
                    <a:ext uri="{9D8B030D-6E8A-4147-A177-3AD203B41FA5}">
                      <a16:colId xmlns:a16="http://schemas.microsoft.com/office/drawing/2014/main" val="20000"/>
                    </a:ext>
                  </a:extLst>
                </a:gridCol>
                <a:gridCol w="6849069">
                  <a:extLst>
                    <a:ext uri="{9D8B030D-6E8A-4147-A177-3AD203B41FA5}">
                      <a16:colId xmlns:a16="http://schemas.microsoft.com/office/drawing/2014/main" val="20001"/>
                    </a:ext>
                  </a:extLst>
                </a:gridCol>
              </a:tblGrid>
              <a:tr h="60876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60876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60876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608766">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bl>
          </a:graphicData>
        </a:graphic>
      </p:graphicFrame>
      <p:pic>
        <p:nvPicPr>
          <p:cNvPr id="9" name="Google Shape;363;g157cd871321_0_260">
            <a:extLst>
              <a:ext uri="{FF2B5EF4-FFF2-40B4-BE49-F238E27FC236}">
                <a16:creationId xmlns:a16="http://schemas.microsoft.com/office/drawing/2014/main" id="{65420134-5EBC-463D-90FD-88E9000909BF}"/>
              </a:ext>
            </a:extLst>
          </p:cNvPr>
          <p:cNvPicPr preferRelativeResize="0"/>
          <p:nvPr/>
        </p:nvPicPr>
        <p:blipFill rotWithShape="1">
          <a:blip r:embed="rId3">
            <a:alphaModFix/>
          </a:blip>
          <a:srcRect/>
          <a:stretch/>
        </p:blipFill>
        <p:spPr>
          <a:xfrm>
            <a:off x="890268" y="2848881"/>
            <a:ext cx="438501" cy="446319"/>
          </a:xfrm>
          <a:prstGeom prst="rect">
            <a:avLst/>
          </a:prstGeom>
          <a:noFill/>
          <a:ln>
            <a:noFill/>
          </a:ln>
        </p:spPr>
      </p:pic>
      <p:pic>
        <p:nvPicPr>
          <p:cNvPr id="10" name="Google Shape;364;g157cd871321_0_260">
            <a:extLst>
              <a:ext uri="{FF2B5EF4-FFF2-40B4-BE49-F238E27FC236}">
                <a16:creationId xmlns:a16="http://schemas.microsoft.com/office/drawing/2014/main" id="{31A23CA2-B9CF-4340-9A6A-61D889CC509D}"/>
              </a:ext>
            </a:extLst>
          </p:cNvPr>
          <p:cNvPicPr preferRelativeResize="0"/>
          <p:nvPr/>
        </p:nvPicPr>
        <p:blipFill rotWithShape="1">
          <a:blip r:embed="rId4">
            <a:alphaModFix/>
          </a:blip>
          <a:srcRect/>
          <a:stretch/>
        </p:blipFill>
        <p:spPr>
          <a:xfrm>
            <a:off x="902581" y="3467016"/>
            <a:ext cx="283074" cy="288127"/>
          </a:xfrm>
          <a:prstGeom prst="rect">
            <a:avLst/>
          </a:prstGeom>
          <a:noFill/>
          <a:ln>
            <a:noFill/>
          </a:ln>
        </p:spPr>
      </p:pic>
      <p:pic>
        <p:nvPicPr>
          <p:cNvPr id="11" name="Google Shape;365;g157cd871321_0_260">
            <a:extLst>
              <a:ext uri="{FF2B5EF4-FFF2-40B4-BE49-F238E27FC236}">
                <a16:creationId xmlns:a16="http://schemas.microsoft.com/office/drawing/2014/main" id="{FAA520DB-3A17-40C9-80C2-99D0A070AD9B}"/>
              </a:ext>
            </a:extLst>
          </p:cNvPr>
          <p:cNvPicPr preferRelativeResize="0"/>
          <p:nvPr/>
        </p:nvPicPr>
        <p:blipFill rotWithShape="1">
          <a:blip r:embed="rId5">
            <a:alphaModFix/>
          </a:blip>
          <a:srcRect/>
          <a:stretch/>
        </p:blipFill>
        <p:spPr>
          <a:xfrm>
            <a:off x="890267" y="4067165"/>
            <a:ext cx="438503" cy="446331"/>
          </a:xfrm>
          <a:prstGeom prst="rect">
            <a:avLst/>
          </a:prstGeom>
          <a:noFill/>
          <a:ln>
            <a:noFill/>
          </a:ln>
        </p:spPr>
      </p:pic>
      <p:pic>
        <p:nvPicPr>
          <p:cNvPr id="12" name="Google Shape;366;g157cd871321_0_260">
            <a:extLst>
              <a:ext uri="{FF2B5EF4-FFF2-40B4-BE49-F238E27FC236}">
                <a16:creationId xmlns:a16="http://schemas.microsoft.com/office/drawing/2014/main" id="{D3876411-8E74-401D-84D8-B636FF845DBA}"/>
              </a:ext>
            </a:extLst>
          </p:cNvPr>
          <p:cNvPicPr preferRelativeResize="0"/>
          <p:nvPr/>
        </p:nvPicPr>
        <p:blipFill rotWithShape="1">
          <a:blip r:embed="rId6">
            <a:alphaModFix/>
          </a:blip>
          <a:srcRect/>
          <a:stretch/>
        </p:blipFill>
        <p:spPr>
          <a:xfrm>
            <a:off x="1033928" y="3611012"/>
            <a:ext cx="261725" cy="266400"/>
          </a:xfrm>
          <a:prstGeom prst="rect">
            <a:avLst/>
          </a:prstGeom>
          <a:noFill/>
          <a:ln>
            <a:noFill/>
          </a:ln>
        </p:spPr>
      </p:pic>
      <p:sp>
        <p:nvSpPr>
          <p:cNvPr id="13" name="Google Shape;367;g157cd871321_0_260">
            <a:extLst>
              <a:ext uri="{FF2B5EF4-FFF2-40B4-BE49-F238E27FC236}">
                <a16:creationId xmlns:a16="http://schemas.microsoft.com/office/drawing/2014/main" id="{996E504B-B6FE-4F88-88D3-D0E8F3C540D9}"/>
              </a:ext>
            </a:extLst>
          </p:cNvPr>
          <p:cNvSpPr txBox="1"/>
          <p:nvPr/>
        </p:nvSpPr>
        <p:spPr>
          <a:xfrm>
            <a:off x="1262928" y="2829108"/>
            <a:ext cx="838473"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800" b="0" i="0" u="none" strike="noStrike" cap="none">
                <a:latin typeface="Poppins"/>
                <a:ea typeface="Poppins"/>
                <a:cs typeface="Poppins"/>
                <a:sym typeface="Poppins"/>
              </a:rPr>
              <a:t>Behovshaver kontrakt</a:t>
            </a:r>
            <a:r>
              <a:rPr lang="nb-NO" sz="800" b="0" i="0" u="none" strike="noStrike" cap="none">
                <a:latin typeface="Poppins"/>
                <a:ea typeface="Poppins"/>
                <a:cs typeface="Poppins"/>
                <a:sym typeface="Poppins"/>
              </a:rPr>
              <a:t>/ studieveileder</a:t>
            </a: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14" name="Google Shape;368;g157cd871321_0_260">
            <a:extLst>
              <a:ext uri="{FF2B5EF4-FFF2-40B4-BE49-F238E27FC236}">
                <a16:creationId xmlns:a16="http://schemas.microsoft.com/office/drawing/2014/main" id="{AA5758B0-B08A-4CEA-AFC1-BD2E40B18004}"/>
              </a:ext>
            </a:extLst>
          </p:cNvPr>
          <p:cNvSpPr txBox="1"/>
          <p:nvPr/>
        </p:nvSpPr>
        <p:spPr>
          <a:xfrm>
            <a:off x="1244420" y="3429601"/>
            <a:ext cx="1039552"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br>
              <a:rPr lang="nb-NO" sz="800" b="0" i="0" u="none" strike="noStrike" cap="none">
                <a:latin typeface="Poppins"/>
                <a:ea typeface="Poppins"/>
                <a:cs typeface="Poppins"/>
                <a:sym typeface="Poppins"/>
              </a:rPr>
            </a:br>
            <a:r>
              <a:rPr lang="nb-NO" sz="800" b="0" i="0" u="none" strike="noStrike" cap="none">
                <a:latin typeface="Poppins"/>
                <a:ea typeface="Poppins"/>
                <a:cs typeface="Poppins"/>
                <a:sym typeface="Poppins"/>
              </a:rPr>
              <a:t>Tjenestesenteret</a:t>
            </a: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15" name="Google Shape;369;g157cd871321_0_260">
            <a:extLst>
              <a:ext uri="{FF2B5EF4-FFF2-40B4-BE49-F238E27FC236}">
                <a16:creationId xmlns:a16="http://schemas.microsoft.com/office/drawing/2014/main" id="{BC9CA6DC-9383-4B77-8CA0-60BDA50F9F2B}"/>
              </a:ext>
            </a:extLst>
          </p:cNvPr>
          <p:cNvSpPr txBox="1"/>
          <p:nvPr/>
        </p:nvSpPr>
        <p:spPr>
          <a:xfrm>
            <a:off x="1280272" y="4094687"/>
            <a:ext cx="717299"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b-NO" sz="800" b="0" i="0" u="none" strike="noStrike" cap="none">
                <a:latin typeface="Poppins"/>
                <a:ea typeface="Poppins"/>
                <a:cs typeface="Poppins"/>
                <a:sym typeface="Poppins"/>
              </a:rPr>
              <a:t>Kostnads-  godkjenner</a:t>
            </a: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16" name="Google Shape;370;g157cd871321_0_260">
            <a:extLst>
              <a:ext uri="{FF2B5EF4-FFF2-40B4-BE49-F238E27FC236}">
                <a16:creationId xmlns:a16="http://schemas.microsoft.com/office/drawing/2014/main" id="{DE43EECB-DF9E-479B-846D-70DCD0461B31}"/>
              </a:ext>
            </a:extLst>
          </p:cNvPr>
          <p:cNvSpPr txBox="1"/>
          <p:nvPr/>
        </p:nvSpPr>
        <p:spPr>
          <a:xfrm>
            <a:off x="1333367" y="4754803"/>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b-NO" sz="800" b="0" i="0" u="none" strike="noStrike" cap="none">
                <a:latin typeface="Poppins"/>
                <a:ea typeface="Poppins"/>
                <a:cs typeface="Poppins"/>
                <a:sym typeface="Poppins"/>
              </a:rPr>
              <a:t>Sensor</a:t>
            </a:r>
          </a:p>
        </p:txBody>
      </p:sp>
      <p:sp>
        <p:nvSpPr>
          <p:cNvPr id="17" name="Google Shape;371;g157cd871321_0_260">
            <a:extLst>
              <a:ext uri="{FF2B5EF4-FFF2-40B4-BE49-F238E27FC236}">
                <a16:creationId xmlns:a16="http://schemas.microsoft.com/office/drawing/2014/main" id="{D3A9EA7B-A023-4B91-8AEB-411059755341}"/>
              </a:ext>
            </a:extLst>
          </p:cNvPr>
          <p:cNvSpPr txBox="1"/>
          <p:nvPr/>
        </p:nvSpPr>
        <p:spPr>
          <a:xfrm>
            <a:off x="2463952" y="3012324"/>
            <a:ext cx="684300"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b-NO" sz="900" b="0" i="0" u="none" strike="noStrike" cap="none">
                <a:latin typeface="Poppins"/>
                <a:ea typeface="Poppins"/>
                <a:cs typeface="Poppins"/>
                <a:sym typeface="Poppins"/>
              </a:rPr>
              <a:t>Registrerer bestilling</a:t>
            </a:r>
          </a:p>
        </p:txBody>
      </p:sp>
      <p:sp>
        <p:nvSpPr>
          <p:cNvPr id="18" name="Google Shape;372;g157cd871321_0_260">
            <a:extLst>
              <a:ext uri="{FF2B5EF4-FFF2-40B4-BE49-F238E27FC236}">
                <a16:creationId xmlns:a16="http://schemas.microsoft.com/office/drawing/2014/main" id="{C45747F6-BEF1-4EF6-A47C-8DE0F627AF9F}"/>
              </a:ext>
            </a:extLst>
          </p:cNvPr>
          <p:cNvSpPr txBox="1"/>
          <p:nvPr/>
        </p:nvSpPr>
        <p:spPr>
          <a:xfrm>
            <a:off x="2426356" y="3615835"/>
            <a:ext cx="759600"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b-NO" sz="900" b="0" i="0" u="none" strike="noStrike" cap="none">
                <a:latin typeface="Poppins"/>
                <a:ea typeface="Poppins"/>
                <a:cs typeface="Poppins"/>
                <a:sym typeface="Poppins"/>
              </a:rPr>
              <a:t>Oppretter kontrakt</a:t>
            </a:r>
          </a:p>
        </p:txBody>
      </p:sp>
      <p:sp>
        <p:nvSpPr>
          <p:cNvPr id="19" name="Google Shape;373;g157cd871321_0_260">
            <a:extLst>
              <a:ext uri="{FF2B5EF4-FFF2-40B4-BE49-F238E27FC236}">
                <a16:creationId xmlns:a16="http://schemas.microsoft.com/office/drawing/2014/main" id="{DB5C10F8-CEB2-4B76-9C6C-1591E16013B6}"/>
              </a:ext>
            </a:extLst>
          </p:cNvPr>
          <p:cNvSpPr txBox="1"/>
          <p:nvPr/>
        </p:nvSpPr>
        <p:spPr>
          <a:xfrm>
            <a:off x="2337033" y="4225608"/>
            <a:ext cx="938100"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b-NO" sz="900" b="0" i="0" u="none" strike="noStrike" cap="none">
                <a:latin typeface="Poppins"/>
                <a:ea typeface="Poppins"/>
                <a:cs typeface="Poppins"/>
                <a:sym typeface="Poppins"/>
              </a:rPr>
              <a:t>Kontrollerer og anviser kontrakt</a:t>
            </a:r>
          </a:p>
        </p:txBody>
      </p:sp>
      <p:sp>
        <p:nvSpPr>
          <p:cNvPr id="20" name="Google Shape;374;g157cd871321_0_260">
            <a:extLst>
              <a:ext uri="{FF2B5EF4-FFF2-40B4-BE49-F238E27FC236}">
                <a16:creationId xmlns:a16="http://schemas.microsoft.com/office/drawing/2014/main" id="{4FB7E6FD-B43D-4362-B17F-2DFB1C2953B8}"/>
              </a:ext>
            </a:extLst>
          </p:cNvPr>
          <p:cNvSpPr txBox="1"/>
          <p:nvPr/>
        </p:nvSpPr>
        <p:spPr>
          <a:xfrm>
            <a:off x="2463952" y="4835389"/>
            <a:ext cx="684300"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b-NO" sz="900" b="0" i="0" u="none" strike="noStrike" cap="none">
                <a:latin typeface="Poppins"/>
                <a:ea typeface="Poppins"/>
                <a:cs typeface="Poppins"/>
                <a:sym typeface="Poppins"/>
              </a:rPr>
              <a:t>Signerer kontrakt</a:t>
            </a:r>
          </a:p>
        </p:txBody>
      </p:sp>
      <p:cxnSp>
        <p:nvCxnSpPr>
          <p:cNvPr id="21" name="Google Shape;375;g157cd871321_0_260">
            <a:extLst>
              <a:ext uri="{FF2B5EF4-FFF2-40B4-BE49-F238E27FC236}">
                <a16:creationId xmlns:a16="http://schemas.microsoft.com/office/drawing/2014/main" id="{2124BF73-828C-4CE4-AF6E-539B8D5F1FF2}"/>
              </a:ext>
            </a:extLst>
          </p:cNvPr>
          <p:cNvCxnSpPr>
            <a:cxnSpLocks/>
            <a:stCxn id="17" idx="2"/>
            <a:endCxn id="18" idx="0"/>
          </p:cNvCxnSpPr>
          <p:nvPr/>
        </p:nvCxnSpPr>
        <p:spPr>
          <a:xfrm>
            <a:off x="2806102" y="3289323"/>
            <a:ext cx="54" cy="326512"/>
          </a:xfrm>
          <a:prstGeom prst="straightConnector1">
            <a:avLst/>
          </a:prstGeom>
          <a:noFill/>
          <a:ln w="9525" cap="flat" cmpd="sng">
            <a:solidFill>
              <a:schemeClr val="dk2"/>
            </a:solidFill>
            <a:prstDash val="solid"/>
            <a:round/>
            <a:headEnd type="none" w="sm" len="sm"/>
            <a:tailEnd type="triangle" w="med" len="med"/>
          </a:ln>
        </p:spPr>
      </p:cxnSp>
      <p:cxnSp>
        <p:nvCxnSpPr>
          <p:cNvPr id="22" name="Google Shape;376;g157cd871321_0_260">
            <a:extLst>
              <a:ext uri="{FF2B5EF4-FFF2-40B4-BE49-F238E27FC236}">
                <a16:creationId xmlns:a16="http://schemas.microsoft.com/office/drawing/2014/main" id="{CD9B8FA8-0E29-4A1A-8696-A1A01BD5985F}"/>
              </a:ext>
            </a:extLst>
          </p:cNvPr>
          <p:cNvCxnSpPr>
            <a:stCxn id="18" idx="2"/>
            <a:endCxn id="19" idx="0"/>
          </p:cNvCxnSpPr>
          <p:nvPr/>
        </p:nvCxnSpPr>
        <p:spPr>
          <a:xfrm flipH="1">
            <a:off x="2806083" y="3892834"/>
            <a:ext cx="73" cy="332774"/>
          </a:xfrm>
          <a:prstGeom prst="straightConnector1">
            <a:avLst/>
          </a:prstGeom>
          <a:noFill/>
          <a:ln w="9525" cap="flat" cmpd="sng">
            <a:solidFill>
              <a:schemeClr val="dk2"/>
            </a:solidFill>
            <a:prstDash val="solid"/>
            <a:round/>
            <a:headEnd type="none" w="sm" len="sm"/>
            <a:tailEnd type="triangle" w="med" len="med"/>
          </a:ln>
        </p:spPr>
      </p:cxnSp>
      <p:cxnSp>
        <p:nvCxnSpPr>
          <p:cNvPr id="23" name="Google Shape;377;g157cd871321_0_260">
            <a:extLst>
              <a:ext uri="{FF2B5EF4-FFF2-40B4-BE49-F238E27FC236}">
                <a16:creationId xmlns:a16="http://schemas.microsoft.com/office/drawing/2014/main" id="{F1D89461-2DB5-49EA-9424-1AB70F4CFD9F}"/>
              </a:ext>
            </a:extLst>
          </p:cNvPr>
          <p:cNvCxnSpPr>
            <a:stCxn id="19" idx="2"/>
            <a:endCxn id="20" idx="0"/>
          </p:cNvCxnSpPr>
          <p:nvPr/>
        </p:nvCxnSpPr>
        <p:spPr>
          <a:xfrm>
            <a:off x="2806083" y="4502607"/>
            <a:ext cx="19" cy="332782"/>
          </a:xfrm>
          <a:prstGeom prst="straightConnector1">
            <a:avLst/>
          </a:prstGeom>
          <a:noFill/>
          <a:ln w="9525" cap="flat" cmpd="sng">
            <a:solidFill>
              <a:schemeClr val="dk2"/>
            </a:solidFill>
            <a:prstDash val="solid"/>
            <a:round/>
            <a:headEnd type="none" w="sm" len="sm"/>
            <a:tailEnd type="triangle" w="med" len="med"/>
          </a:ln>
        </p:spPr>
      </p:cxnSp>
      <p:sp>
        <p:nvSpPr>
          <p:cNvPr id="24" name="Google Shape;378;g157cd871321_0_260">
            <a:extLst>
              <a:ext uri="{FF2B5EF4-FFF2-40B4-BE49-F238E27FC236}">
                <a16:creationId xmlns:a16="http://schemas.microsoft.com/office/drawing/2014/main" id="{04622E2B-F3C4-41E1-85FD-25D38E7FF342}"/>
              </a:ext>
            </a:extLst>
          </p:cNvPr>
          <p:cNvSpPr txBox="1"/>
          <p:nvPr/>
        </p:nvSpPr>
        <p:spPr>
          <a:xfrm>
            <a:off x="6490799" y="3518705"/>
            <a:ext cx="1044148" cy="4154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900" b="0" i="0" u="none" strike="noStrike" cap="none">
                <a:latin typeface="Poppins"/>
                <a:ea typeface="Poppins"/>
                <a:cs typeface="Poppins"/>
                <a:sym typeface="Poppins"/>
              </a:rPr>
              <a:t>Kontrollerer og godkjenner oppdraget</a:t>
            </a:r>
            <a:r>
              <a:rPr lang="nb-NO" sz="900" b="0" i="0" u="none" strike="noStrike" cap="none">
                <a:latin typeface="Poppins"/>
                <a:ea typeface="Poppins"/>
                <a:cs typeface="Poppins"/>
                <a:sym typeface="Poppins"/>
              </a:rPr>
              <a:t> mot FS</a:t>
            </a:r>
          </a:p>
        </p:txBody>
      </p:sp>
      <p:cxnSp>
        <p:nvCxnSpPr>
          <p:cNvPr id="25" name="Google Shape;379;g157cd871321_0_260">
            <a:extLst>
              <a:ext uri="{FF2B5EF4-FFF2-40B4-BE49-F238E27FC236}">
                <a16:creationId xmlns:a16="http://schemas.microsoft.com/office/drawing/2014/main" id="{B5958FD3-13F8-4F18-BB97-ACEC509EBD43}"/>
              </a:ext>
            </a:extLst>
          </p:cNvPr>
          <p:cNvCxnSpPr>
            <a:cxnSpLocks/>
            <a:stCxn id="28" idx="3"/>
            <a:endCxn id="24" idx="1"/>
          </p:cNvCxnSpPr>
          <p:nvPr/>
        </p:nvCxnSpPr>
        <p:spPr>
          <a:xfrm flipV="1">
            <a:off x="6124642" y="3726454"/>
            <a:ext cx="366157" cy="1247435"/>
          </a:xfrm>
          <a:prstGeom prst="bentConnector3">
            <a:avLst>
              <a:gd name="adj1" fmla="val 50000"/>
            </a:avLst>
          </a:prstGeom>
          <a:noFill/>
          <a:ln w="9525" cap="flat" cmpd="sng">
            <a:solidFill>
              <a:schemeClr val="dk2"/>
            </a:solidFill>
            <a:prstDash val="solid"/>
            <a:round/>
            <a:headEnd type="none" w="sm" len="sm"/>
            <a:tailEnd type="triangle" w="med" len="med"/>
          </a:ln>
        </p:spPr>
      </p:cxnSp>
      <p:cxnSp>
        <p:nvCxnSpPr>
          <p:cNvPr id="26" name="Google Shape;381;g157cd871321_0_260">
            <a:extLst>
              <a:ext uri="{FF2B5EF4-FFF2-40B4-BE49-F238E27FC236}">
                <a16:creationId xmlns:a16="http://schemas.microsoft.com/office/drawing/2014/main" id="{D6C87C9E-B6C0-43CC-8C2E-156CB00FCB83}"/>
              </a:ext>
            </a:extLst>
          </p:cNvPr>
          <p:cNvCxnSpPr>
            <a:cxnSpLocks/>
            <a:stCxn id="24" idx="3"/>
            <a:endCxn id="27" idx="1"/>
          </p:cNvCxnSpPr>
          <p:nvPr/>
        </p:nvCxnSpPr>
        <p:spPr>
          <a:xfrm>
            <a:off x="7534947" y="3726454"/>
            <a:ext cx="325758" cy="7110"/>
          </a:xfrm>
          <a:prstGeom prst="bentConnector3">
            <a:avLst>
              <a:gd name="adj1" fmla="val 50000"/>
            </a:avLst>
          </a:prstGeom>
          <a:noFill/>
          <a:ln w="9525" cap="flat" cmpd="sng">
            <a:solidFill>
              <a:schemeClr val="dk2"/>
            </a:solidFill>
            <a:prstDash val="solid"/>
            <a:round/>
            <a:headEnd type="none" w="sm" len="sm"/>
            <a:tailEnd type="triangle" w="med" len="med"/>
          </a:ln>
        </p:spPr>
      </p:cxnSp>
      <p:sp>
        <p:nvSpPr>
          <p:cNvPr id="27" name="Google Shape;382;g157cd871321_0_260">
            <a:extLst>
              <a:ext uri="{FF2B5EF4-FFF2-40B4-BE49-F238E27FC236}">
                <a16:creationId xmlns:a16="http://schemas.microsoft.com/office/drawing/2014/main" id="{6F7743DC-7E25-4564-AA5F-687295720196}"/>
              </a:ext>
            </a:extLst>
          </p:cNvPr>
          <p:cNvSpPr txBox="1"/>
          <p:nvPr/>
        </p:nvSpPr>
        <p:spPr>
          <a:xfrm>
            <a:off x="7860705" y="3525815"/>
            <a:ext cx="1112400" cy="4154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b-NO" sz="900" b="0" i="0" u="none" strike="noStrike" cap="none">
                <a:latin typeface="Poppins"/>
                <a:ea typeface="Poppins"/>
                <a:cs typeface="Poppins"/>
                <a:sym typeface="Poppins"/>
              </a:rPr>
              <a:t>Sørger for at oppdrag blir utbetalt til ansatte</a:t>
            </a:r>
          </a:p>
        </p:txBody>
      </p:sp>
      <p:sp>
        <p:nvSpPr>
          <p:cNvPr id="28" name="Google Shape;380;g157cd871321_0_260">
            <a:extLst>
              <a:ext uri="{FF2B5EF4-FFF2-40B4-BE49-F238E27FC236}">
                <a16:creationId xmlns:a16="http://schemas.microsoft.com/office/drawing/2014/main" id="{7DBFB3F3-1C68-4F85-99F1-73CDAA957C81}"/>
              </a:ext>
            </a:extLst>
          </p:cNvPr>
          <p:cNvSpPr txBox="1"/>
          <p:nvPr/>
        </p:nvSpPr>
        <p:spPr>
          <a:xfrm>
            <a:off x="5108895" y="4835389"/>
            <a:ext cx="1015747"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900" b="0" i="0" u="none" strike="noStrike" cap="none">
                <a:latin typeface="Poppins"/>
                <a:ea typeface="Poppins"/>
                <a:cs typeface="Poppins"/>
                <a:sym typeface="Poppins"/>
              </a:rPr>
              <a:t>Gjennomfører oppdraget</a:t>
            </a:r>
            <a:r>
              <a:rPr lang="nb-NO" sz="900" b="0" i="0" u="none" strike="noStrike" cap="none">
                <a:latin typeface="Poppins"/>
                <a:ea typeface="Poppins"/>
                <a:cs typeface="Poppins"/>
                <a:sym typeface="Poppins"/>
              </a:rPr>
              <a:t>**</a:t>
            </a:r>
          </a:p>
        </p:txBody>
      </p:sp>
      <p:sp>
        <p:nvSpPr>
          <p:cNvPr id="31" name="Google Shape;385;g157cd871321_0_260">
            <a:extLst>
              <a:ext uri="{FF2B5EF4-FFF2-40B4-BE49-F238E27FC236}">
                <a16:creationId xmlns:a16="http://schemas.microsoft.com/office/drawing/2014/main" id="{553993C9-A6B4-46C8-B633-C9D7A0004A81}"/>
              </a:ext>
            </a:extLst>
          </p:cNvPr>
          <p:cNvSpPr/>
          <p:nvPr/>
        </p:nvSpPr>
        <p:spPr>
          <a:xfrm>
            <a:off x="885677" y="4681647"/>
            <a:ext cx="447799" cy="44779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86;g157cd871321_0_260">
            <a:extLst>
              <a:ext uri="{FF2B5EF4-FFF2-40B4-BE49-F238E27FC236}">
                <a16:creationId xmlns:a16="http://schemas.microsoft.com/office/drawing/2014/main" id="{F9C8C289-54BF-43D5-AF0C-119649E0FBBC}"/>
              </a:ext>
            </a:extLst>
          </p:cNvPr>
          <p:cNvSpPr/>
          <p:nvPr/>
        </p:nvSpPr>
        <p:spPr>
          <a:xfrm>
            <a:off x="978852" y="4757804"/>
            <a:ext cx="261441" cy="345832"/>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88;g157cd871321_0_260">
            <a:extLst>
              <a:ext uri="{FF2B5EF4-FFF2-40B4-BE49-F238E27FC236}">
                <a16:creationId xmlns:a16="http://schemas.microsoft.com/office/drawing/2014/main" id="{5E4F81D4-8E62-40DD-AF9B-32E4A4799423}"/>
              </a:ext>
            </a:extLst>
          </p:cNvPr>
          <p:cNvSpPr/>
          <p:nvPr/>
        </p:nvSpPr>
        <p:spPr>
          <a:xfrm>
            <a:off x="48669" y="1804665"/>
            <a:ext cx="872700" cy="872700"/>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89;g157cd871321_0_260">
            <a:extLst>
              <a:ext uri="{FF2B5EF4-FFF2-40B4-BE49-F238E27FC236}">
                <a16:creationId xmlns:a16="http://schemas.microsoft.com/office/drawing/2014/main" id="{6E5264D9-D968-4A4F-9D9D-8FB567F83ABA}"/>
              </a:ext>
            </a:extLst>
          </p:cNvPr>
          <p:cNvSpPr txBox="1"/>
          <p:nvPr/>
        </p:nvSpPr>
        <p:spPr>
          <a:xfrm>
            <a:off x="42636" y="1776843"/>
            <a:ext cx="8787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b-NO" sz="900">
                <a:latin typeface="Poppins"/>
                <a:ea typeface="Poppins"/>
                <a:cs typeface="Poppins"/>
                <a:sym typeface="Poppins"/>
              </a:rPr>
              <a:t>Behov oppstår</a:t>
            </a:r>
          </a:p>
        </p:txBody>
      </p:sp>
      <p:sp>
        <p:nvSpPr>
          <p:cNvPr id="35" name="Google Shape;390;g157cd871321_0_260">
            <a:extLst>
              <a:ext uri="{FF2B5EF4-FFF2-40B4-BE49-F238E27FC236}">
                <a16:creationId xmlns:a16="http://schemas.microsoft.com/office/drawing/2014/main" id="{9B330321-9BB0-4456-A1BC-6BF1C78605BF}"/>
              </a:ext>
            </a:extLst>
          </p:cNvPr>
          <p:cNvSpPr txBox="1"/>
          <p:nvPr/>
        </p:nvSpPr>
        <p:spPr>
          <a:xfrm>
            <a:off x="1083365" y="2356781"/>
            <a:ext cx="641100" cy="323100"/>
          </a:xfrm>
          <a:prstGeom prst="rect">
            <a:avLst/>
          </a:prstGeom>
          <a:solidFill>
            <a:srgbClr val="EEF2F5"/>
          </a:solidFill>
          <a:ln>
            <a:noFill/>
          </a:ln>
        </p:spPr>
        <p:txBody>
          <a:bodyPr spcFirstLastPara="1" wrap="square" lIns="0" tIns="0" rIns="0" bIns="0" anchor="t" anchorCtr="0">
            <a:spAutoFit/>
          </a:bodyPr>
          <a:lstStyle/>
          <a:p>
            <a:pPr marL="0" lvl="0" indent="0" algn="ctr" rtl="0">
              <a:spcBef>
                <a:spcPts val="0"/>
              </a:spcBef>
              <a:spcAft>
                <a:spcPts val="0"/>
              </a:spcAft>
              <a:buNone/>
            </a:pPr>
            <a:r>
              <a:rPr lang="nb-NO" sz="700">
                <a:latin typeface="Poppins"/>
                <a:ea typeface="Poppins"/>
                <a:cs typeface="Poppins"/>
                <a:sym typeface="Poppins"/>
              </a:rPr>
              <a:t>Sender inn skjema med bestilling</a:t>
            </a:r>
          </a:p>
        </p:txBody>
      </p:sp>
      <p:cxnSp>
        <p:nvCxnSpPr>
          <p:cNvPr id="36" name="Google Shape;391;g157cd871321_0_260">
            <a:extLst>
              <a:ext uri="{FF2B5EF4-FFF2-40B4-BE49-F238E27FC236}">
                <a16:creationId xmlns:a16="http://schemas.microsoft.com/office/drawing/2014/main" id="{9ACDEACA-F5DD-45D2-AC35-10A1DE229F4E}"/>
              </a:ext>
            </a:extLst>
          </p:cNvPr>
          <p:cNvCxnSpPr>
            <a:stCxn id="33" idx="6"/>
          </p:cNvCxnSpPr>
          <p:nvPr/>
        </p:nvCxnSpPr>
        <p:spPr>
          <a:xfrm rot="10800000" flipH="1">
            <a:off x="921369" y="2240715"/>
            <a:ext cx="166800" cy="300"/>
          </a:xfrm>
          <a:prstGeom prst="straightConnector1">
            <a:avLst/>
          </a:prstGeom>
          <a:noFill/>
          <a:ln w="9525" cap="flat" cmpd="sng">
            <a:solidFill>
              <a:schemeClr val="dk2"/>
            </a:solidFill>
            <a:prstDash val="solid"/>
            <a:round/>
            <a:headEnd type="none" w="med" len="med"/>
            <a:tailEnd type="triangle" w="med" len="med"/>
          </a:ln>
        </p:spPr>
      </p:cxnSp>
      <p:cxnSp>
        <p:nvCxnSpPr>
          <p:cNvPr id="37" name="Google Shape;392;g157cd871321_0_260">
            <a:extLst>
              <a:ext uri="{FF2B5EF4-FFF2-40B4-BE49-F238E27FC236}">
                <a16:creationId xmlns:a16="http://schemas.microsoft.com/office/drawing/2014/main" id="{E30A648F-0C61-482B-9AA7-74183A45C07D}"/>
              </a:ext>
            </a:extLst>
          </p:cNvPr>
          <p:cNvCxnSpPr>
            <a:stCxn id="35" idx="2"/>
          </p:cNvCxnSpPr>
          <p:nvPr/>
        </p:nvCxnSpPr>
        <p:spPr>
          <a:xfrm flipH="1">
            <a:off x="1400615" y="2679881"/>
            <a:ext cx="3300" cy="144900"/>
          </a:xfrm>
          <a:prstGeom prst="straightConnector1">
            <a:avLst/>
          </a:prstGeom>
          <a:noFill/>
          <a:ln w="9525" cap="flat" cmpd="sng">
            <a:solidFill>
              <a:schemeClr val="dk2"/>
            </a:solidFill>
            <a:prstDash val="solid"/>
            <a:round/>
            <a:headEnd type="none" w="med" len="med"/>
            <a:tailEnd type="triangle" w="med" len="med"/>
          </a:ln>
        </p:spPr>
      </p:cxnSp>
      <p:pic>
        <p:nvPicPr>
          <p:cNvPr id="38" name="Google Shape;393;g157cd871321_0_260">
            <a:extLst>
              <a:ext uri="{FF2B5EF4-FFF2-40B4-BE49-F238E27FC236}">
                <a16:creationId xmlns:a16="http://schemas.microsoft.com/office/drawing/2014/main" id="{4FABFD28-B275-47C4-ACB6-B5E22267B082}"/>
              </a:ext>
            </a:extLst>
          </p:cNvPr>
          <p:cNvPicPr preferRelativeResize="0"/>
          <p:nvPr/>
        </p:nvPicPr>
        <p:blipFill rotWithShape="1">
          <a:blip r:embed="rId7">
            <a:alphaModFix/>
          </a:blip>
          <a:srcRect b="26231"/>
          <a:stretch/>
        </p:blipFill>
        <p:spPr>
          <a:xfrm>
            <a:off x="1185655" y="1729365"/>
            <a:ext cx="436370" cy="611841"/>
          </a:xfrm>
          <a:prstGeom prst="rect">
            <a:avLst/>
          </a:prstGeom>
          <a:noFill/>
          <a:ln>
            <a:noFill/>
          </a:ln>
        </p:spPr>
      </p:pic>
      <p:sp>
        <p:nvSpPr>
          <p:cNvPr id="39" name="Google Shape;394;g157cd871321_0_260">
            <a:extLst>
              <a:ext uri="{FF2B5EF4-FFF2-40B4-BE49-F238E27FC236}">
                <a16:creationId xmlns:a16="http://schemas.microsoft.com/office/drawing/2014/main" id="{62FDBCC9-3F93-46C1-B012-096CF898B890}"/>
              </a:ext>
            </a:extLst>
          </p:cNvPr>
          <p:cNvSpPr txBox="1"/>
          <p:nvPr/>
        </p:nvSpPr>
        <p:spPr>
          <a:xfrm>
            <a:off x="95844" y="2315927"/>
            <a:ext cx="787101" cy="311498"/>
          </a:xfrm>
          <a:prstGeom prst="rect">
            <a:avLst/>
          </a:prstGeom>
          <a:noFill/>
          <a:ln>
            <a:noFill/>
          </a:ln>
        </p:spPr>
        <p:txBody>
          <a:bodyPr spcFirstLastPara="1" wrap="square" lIns="53325" tIns="26650" rIns="53325" bIns="26650" anchor="t" anchorCtr="0">
            <a:noAutofit/>
          </a:bodyPr>
          <a:lstStyle/>
          <a:p>
            <a:pPr marL="0" lvl="0" indent="0" algn="ctr" rtl="0">
              <a:lnSpc>
                <a:spcPct val="90000"/>
              </a:lnSpc>
              <a:spcBef>
                <a:spcPts val="800"/>
              </a:spcBef>
              <a:spcAft>
                <a:spcPts val="0"/>
              </a:spcAft>
              <a:buNone/>
            </a:pPr>
            <a:r>
              <a:rPr lang="nb-NO" sz="800">
                <a:latin typeface="Poppins"/>
                <a:ea typeface="Poppins"/>
                <a:cs typeface="Poppins"/>
                <a:sym typeface="Poppins"/>
              </a:rPr>
              <a:t>Rekvirent</a:t>
            </a:r>
          </a:p>
        </p:txBody>
      </p:sp>
      <p:pic>
        <p:nvPicPr>
          <p:cNvPr id="40" name="Google Shape;395;g157cd871321_0_260">
            <a:extLst>
              <a:ext uri="{FF2B5EF4-FFF2-40B4-BE49-F238E27FC236}">
                <a16:creationId xmlns:a16="http://schemas.microsoft.com/office/drawing/2014/main" id="{48B43929-DE70-4D3D-91AC-F73C216039A4}"/>
              </a:ext>
            </a:extLst>
          </p:cNvPr>
          <p:cNvPicPr preferRelativeResize="0"/>
          <p:nvPr/>
        </p:nvPicPr>
        <p:blipFill>
          <a:blip r:embed="rId8">
            <a:alphaModFix/>
          </a:blip>
          <a:stretch>
            <a:fillRect/>
          </a:stretch>
        </p:blipFill>
        <p:spPr>
          <a:xfrm>
            <a:off x="347508" y="2114344"/>
            <a:ext cx="283775" cy="300975"/>
          </a:xfrm>
          <a:prstGeom prst="rect">
            <a:avLst/>
          </a:prstGeom>
          <a:noFill/>
          <a:ln>
            <a:noFill/>
          </a:ln>
        </p:spPr>
      </p:pic>
      <p:sp>
        <p:nvSpPr>
          <p:cNvPr id="45" name="Rectangle 44">
            <a:extLst>
              <a:ext uri="{FF2B5EF4-FFF2-40B4-BE49-F238E27FC236}">
                <a16:creationId xmlns:a16="http://schemas.microsoft.com/office/drawing/2014/main" id="{8D1A1817-B0A9-44AC-BDFF-75E0CF82D6E8}"/>
              </a:ext>
            </a:extLst>
          </p:cNvPr>
          <p:cNvSpPr/>
          <p:nvPr/>
        </p:nvSpPr>
        <p:spPr>
          <a:xfrm>
            <a:off x="2130430" y="1767867"/>
            <a:ext cx="6846671" cy="38344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t>For eksterne sensorer </a:t>
            </a:r>
            <a:r>
              <a:rPr lang="nb-NO" sz="1100"/>
              <a:t>(med fødselsnummer eller D-nummer)*</a:t>
            </a:r>
            <a:endParaRPr lang="nb-NO"/>
          </a:p>
        </p:txBody>
      </p:sp>
      <p:sp>
        <p:nvSpPr>
          <p:cNvPr id="54" name="Google Shape;371;g157cd871321_0_260">
            <a:extLst>
              <a:ext uri="{FF2B5EF4-FFF2-40B4-BE49-F238E27FC236}">
                <a16:creationId xmlns:a16="http://schemas.microsoft.com/office/drawing/2014/main" id="{F015BDB0-9F24-49E1-A248-974B8114F381}"/>
              </a:ext>
            </a:extLst>
          </p:cNvPr>
          <p:cNvSpPr txBox="1"/>
          <p:nvPr/>
        </p:nvSpPr>
        <p:spPr>
          <a:xfrm>
            <a:off x="3773481" y="2919040"/>
            <a:ext cx="897946" cy="4154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b-NO" sz="900" b="0" i="0" u="none" strike="noStrike" cap="none">
                <a:latin typeface="Poppins"/>
                <a:ea typeface="Poppins"/>
                <a:cs typeface="Poppins"/>
                <a:sym typeface="Poppins"/>
              </a:rPr>
              <a:t>Knytt sensor mot kommisjon i FS</a:t>
            </a:r>
          </a:p>
        </p:txBody>
      </p:sp>
      <p:cxnSp>
        <p:nvCxnSpPr>
          <p:cNvPr id="55" name="Google Shape;379;g157cd871321_0_260">
            <a:extLst>
              <a:ext uri="{FF2B5EF4-FFF2-40B4-BE49-F238E27FC236}">
                <a16:creationId xmlns:a16="http://schemas.microsoft.com/office/drawing/2014/main" id="{DA2E7889-1F7B-4191-AC41-52AA2E7343DA}"/>
              </a:ext>
            </a:extLst>
          </p:cNvPr>
          <p:cNvCxnSpPr>
            <a:cxnSpLocks/>
            <a:stCxn id="20" idx="3"/>
            <a:endCxn id="54" idx="1"/>
          </p:cNvCxnSpPr>
          <p:nvPr/>
        </p:nvCxnSpPr>
        <p:spPr>
          <a:xfrm flipV="1">
            <a:off x="3148252" y="3126789"/>
            <a:ext cx="625229" cy="1847100"/>
          </a:xfrm>
          <a:prstGeom prst="bentConnector3">
            <a:avLst>
              <a:gd name="adj1" fmla="val 50000"/>
            </a:avLst>
          </a:prstGeom>
          <a:noFill/>
          <a:ln w="9525" cap="flat" cmpd="sng">
            <a:solidFill>
              <a:schemeClr val="dk2"/>
            </a:solidFill>
            <a:prstDash val="solid"/>
            <a:round/>
            <a:headEnd type="none" w="sm" len="sm"/>
            <a:tailEnd type="triangle" w="med" len="med"/>
          </a:ln>
        </p:spPr>
      </p:cxnSp>
      <p:cxnSp>
        <p:nvCxnSpPr>
          <p:cNvPr id="60" name="Google Shape;379;g157cd871321_0_260">
            <a:extLst>
              <a:ext uri="{FF2B5EF4-FFF2-40B4-BE49-F238E27FC236}">
                <a16:creationId xmlns:a16="http://schemas.microsoft.com/office/drawing/2014/main" id="{1BD46F65-D9C3-451F-B5F5-111201E7B381}"/>
              </a:ext>
            </a:extLst>
          </p:cNvPr>
          <p:cNvCxnSpPr>
            <a:cxnSpLocks/>
            <a:stCxn id="54" idx="3"/>
            <a:endCxn id="28" idx="1"/>
          </p:cNvCxnSpPr>
          <p:nvPr/>
        </p:nvCxnSpPr>
        <p:spPr>
          <a:xfrm>
            <a:off x="4671427" y="3126789"/>
            <a:ext cx="437468" cy="1847100"/>
          </a:xfrm>
          <a:prstGeom prst="bentConnector3">
            <a:avLst>
              <a:gd name="adj1" fmla="val 50000"/>
            </a:avLst>
          </a:prstGeom>
          <a:noFill/>
          <a:ln w="9525" cap="flat" cmpd="sng">
            <a:solidFill>
              <a:schemeClr val="dk2"/>
            </a:solidFill>
            <a:prstDash val="solid"/>
            <a:round/>
            <a:headEnd type="none" w="sm" len="sm"/>
            <a:tailEnd type="triangle" w="med" len="med"/>
          </a:ln>
        </p:spPr>
      </p:cxnSp>
      <p:sp>
        <p:nvSpPr>
          <p:cNvPr id="65" name="TextBox 64">
            <a:extLst>
              <a:ext uri="{FF2B5EF4-FFF2-40B4-BE49-F238E27FC236}">
                <a16:creationId xmlns:a16="http://schemas.microsoft.com/office/drawing/2014/main" id="{0303246C-582D-42C4-9605-20DBE5827CC8}"/>
              </a:ext>
            </a:extLst>
          </p:cNvPr>
          <p:cNvSpPr txBox="1"/>
          <p:nvPr/>
        </p:nvSpPr>
        <p:spPr>
          <a:xfrm>
            <a:off x="8430936" y="6239127"/>
            <a:ext cx="427838" cy="505622"/>
          </a:xfrm>
          <a:prstGeom prst="rect">
            <a:avLst/>
          </a:prstGeom>
          <a:solidFill>
            <a:schemeClr val="bg1"/>
          </a:solidFill>
        </p:spPr>
        <p:txBody>
          <a:bodyPr wrap="square" rtlCol="0">
            <a:spAutoFit/>
          </a:bodyPr>
          <a:lstStyle/>
          <a:p>
            <a:endParaRPr lang="nb-NO"/>
          </a:p>
        </p:txBody>
      </p:sp>
      <p:sp>
        <p:nvSpPr>
          <p:cNvPr id="50" name="TextBox 49">
            <a:extLst>
              <a:ext uri="{FF2B5EF4-FFF2-40B4-BE49-F238E27FC236}">
                <a16:creationId xmlns:a16="http://schemas.microsoft.com/office/drawing/2014/main" id="{ABACD817-340B-4D9D-84C7-5FEDB0169167}"/>
              </a:ext>
            </a:extLst>
          </p:cNvPr>
          <p:cNvSpPr txBox="1"/>
          <p:nvPr/>
        </p:nvSpPr>
        <p:spPr>
          <a:xfrm>
            <a:off x="807739" y="5410045"/>
            <a:ext cx="8164844" cy="1015663"/>
          </a:xfrm>
          <a:prstGeom prst="rect">
            <a:avLst/>
          </a:prstGeom>
          <a:noFill/>
        </p:spPr>
        <p:txBody>
          <a:bodyPr wrap="square" lIns="91440" tIns="45720" rIns="91440" bIns="45720" rtlCol="0" anchor="t">
            <a:spAutoFit/>
          </a:bodyPr>
          <a:lstStyle/>
          <a:p>
            <a:r>
              <a:rPr lang="nb-NO" sz="1000" dirty="0"/>
              <a:t>*Sensorer som ikke har fødselsnummer/D-nummer må meldes inn til FS-gruppen på NTNU </a:t>
            </a:r>
            <a:r>
              <a:rPr lang="nb-NO" sz="1000" dirty="0">
                <a:hlinkClick r:id="rId9"/>
              </a:rPr>
              <a:t>(skjema via NTNU Hjelp) </a:t>
            </a:r>
            <a:r>
              <a:rPr lang="nb-NO" sz="1000" dirty="0"/>
              <a:t>før sensor kan knyttes mot kommisjon.</a:t>
            </a:r>
          </a:p>
          <a:p>
            <a:r>
              <a:rPr lang="nb-NO" sz="1000" dirty="0"/>
              <a:t>**Hvordan sensurere i </a:t>
            </a:r>
            <a:r>
              <a:rPr lang="nb-NO" sz="1000" dirty="0" err="1"/>
              <a:t>Inspera</a:t>
            </a:r>
            <a:r>
              <a:rPr lang="nb-NO" sz="1000" dirty="0"/>
              <a:t>, og hvordan oppdraget gjennomføres, er enheten selv ansvarlig for.</a:t>
            </a:r>
            <a:br>
              <a:rPr lang="nb-NO" sz="1000" dirty="0">
                <a:cs typeface="Arial"/>
              </a:rPr>
            </a:br>
            <a:endParaRPr lang="nb-NO" sz="1000" dirty="0"/>
          </a:p>
          <a:p>
            <a:r>
              <a:rPr lang="nb-NO" sz="1000" b="1" dirty="0"/>
              <a:t>Unntak: </a:t>
            </a:r>
            <a:r>
              <a:rPr lang="nb-NO" sz="1000" dirty="0"/>
              <a:t>Dersom dere ikke får opprettet TOA-kontrakt på sensorer før dere skal knytte mot kommisjon (dette gjelder </a:t>
            </a:r>
            <a:r>
              <a:rPr lang="nb-NO" sz="1000" u="sng" dirty="0"/>
              <a:t>kun</a:t>
            </a:r>
            <a:r>
              <a:rPr lang="nb-NO" sz="1000" dirty="0"/>
              <a:t> første gang en sensor skal sensurere), må dere registrere sensoren i Gjestetjenesten i tillegg til å bestille kontrakt. Dette er merarbeid for både dere og sensoren. </a:t>
            </a:r>
            <a:endParaRPr lang="nb-NO" sz="1000" dirty="0">
              <a:cs typeface="Arial"/>
            </a:endParaRPr>
          </a:p>
        </p:txBody>
      </p:sp>
    </p:spTree>
    <p:extLst>
      <p:ext uri="{BB962C8B-B14F-4D97-AF65-F5344CB8AC3E}">
        <p14:creationId xmlns:p14="http://schemas.microsoft.com/office/powerpoint/2010/main" val="269612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C63E54E7-C073-1E96-2C77-D8FA88235B2C}"/>
              </a:ext>
            </a:extLst>
          </p:cNvPr>
          <p:cNvCxnSpPr>
            <a:cxnSpLocks/>
          </p:cNvCxnSpPr>
          <p:nvPr/>
        </p:nvCxnSpPr>
        <p:spPr>
          <a:xfrm>
            <a:off x="1326220" y="3115789"/>
            <a:ext cx="5282165" cy="0"/>
          </a:xfrm>
          <a:prstGeom prst="straightConnector1">
            <a:avLst/>
          </a:prstGeom>
          <a:ln w="381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1C34CC7-AACE-7E2F-2AFC-005460A42C83}"/>
              </a:ext>
            </a:extLst>
          </p:cNvPr>
          <p:cNvSpPr/>
          <p:nvPr/>
        </p:nvSpPr>
        <p:spPr>
          <a:xfrm>
            <a:off x="4929406" y="2582545"/>
            <a:ext cx="843967" cy="382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b-NO" sz="1000">
                <a:solidFill>
                  <a:schemeClr val="tx1"/>
                </a:solidFill>
              </a:rPr>
              <a:t>Sensurere</a:t>
            </a:r>
          </a:p>
        </p:txBody>
      </p:sp>
      <p:sp>
        <p:nvSpPr>
          <p:cNvPr id="8" name="Rectangle: Rounded Corners 7">
            <a:extLst>
              <a:ext uri="{FF2B5EF4-FFF2-40B4-BE49-F238E27FC236}">
                <a16:creationId xmlns:a16="http://schemas.microsoft.com/office/drawing/2014/main" id="{454F5AA9-F640-1277-C87F-032CFF8C7391}"/>
              </a:ext>
            </a:extLst>
          </p:cNvPr>
          <p:cNvSpPr/>
          <p:nvPr/>
        </p:nvSpPr>
        <p:spPr>
          <a:xfrm>
            <a:off x="2165391" y="2601439"/>
            <a:ext cx="922198" cy="37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b-NO" sz="1000">
                <a:solidFill>
                  <a:schemeClr val="tx1"/>
                </a:solidFill>
                <a:cs typeface="Calibri"/>
              </a:rPr>
              <a:t>Signere </a:t>
            </a:r>
          </a:p>
          <a:p>
            <a:pPr algn="ctr"/>
            <a:r>
              <a:rPr lang="nb-NO" sz="1000">
                <a:solidFill>
                  <a:schemeClr val="tx1"/>
                </a:solidFill>
                <a:cs typeface="Calibri"/>
              </a:rPr>
              <a:t>kontrakt</a:t>
            </a:r>
            <a:endParaRPr lang="en-US" sz="1000">
              <a:solidFill>
                <a:schemeClr val="tx1"/>
              </a:solidFill>
            </a:endParaRPr>
          </a:p>
        </p:txBody>
      </p:sp>
      <p:sp>
        <p:nvSpPr>
          <p:cNvPr id="10" name="Rectangle: Rounded Corners 9">
            <a:extLst>
              <a:ext uri="{FF2B5EF4-FFF2-40B4-BE49-F238E27FC236}">
                <a16:creationId xmlns:a16="http://schemas.microsoft.com/office/drawing/2014/main" id="{63D5EF14-CCA4-6E31-7167-3EC1E1B286DA}"/>
              </a:ext>
            </a:extLst>
          </p:cNvPr>
          <p:cNvSpPr/>
          <p:nvPr/>
        </p:nvSpPr>
        <p:spPr>
          <a:xfrm>
            <a:off x="1326219" y="2601441"/>
            <a:ext cx="742116" cy="37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b-NO" sz="1000">
                <a:solidFill>
                  <a:schemeClr val="tx1"/>
                </a:solidFill>
                <a:cs typeface="Calibri"/>
              </a:rPr>
              <a:t>Avtale</a:t>
            </a:r>
          </a:p>
          <a:p>
            <a:pPr algn="ctr"/>
            <a:r>
              <a:rPr lang="nb-NO" sz="1000">
                <a:solidFill>
                  <a:schemeClr val="tx1"/>
                </a:solidFill>
                <a:cs typeface="Calibri"/>
              </a:rPr>
              <a:t> oppdrag</a:t>
            </a:r>
            <a:endParaRPr lang="en-US" sz="1000">
              <a:solidFill>
                <a:schemeClr val="tx1"/>
              </a:solidFill>
            </a:endParaRPr>
          </a:p>
        </p:txBody>
      </p:sp>
      <p:sp>
        <p:nvSpPr>
          <p:cNvPr id="11" name="Rectangle: Rounded Corners 10">
            <a:extLst>
              <a:ext uri="{FF2B5EF4-FFF2-40B4-BE49-F238E27FC236}">
                <a16:creationId xmlns:a16="http://schemas.microsoft.com/office/drawing/2014/main" id="{3D0DC7F2-95F2-8BC9-C4F8-8AED5057B593}"/>
              </a:ext>
            </a:extLst>
          </p:cNvPr>
          <p:cNvSpPr/>
          <p:nvPr/>
        </p:nvSpPr>
        <p:spPr>
          <a:xfrm>
            <a:off x="4051100" y="2592822"/>
            <a:ext cx="823457" cy="37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b-NO" sz="1000">
                <a:solidFill>
                  <a:schemeClr val="tx1"/>
                </a:solidFill>
                <a:cs typeface="Calibri"/>
              </a:rPr>
              <a:t>Oppdrag start </a:t>
            </a:r>
            <a:endParaRPr lang="en-US" sz="1000">
              <a:solidFill>
                <a:schemeClr val="tx1"/>
              </a:solidFill>
            </a:endParaRPr>
          </a:p>
        </p:txBody>
      </p:sp>
      <p:sp>
        <p:nvSpPr>
          <p:cNvPr id="12" name="Rectangle: Rounded Corners 11">
            <a:extLst>
              <a:ext uri="{FF2B5EF4-FFF2-40B4-BE49-F238E27FC236}">
                <a16:creationId xmlns:a16="http://schemas.microsoft.com/office/drawing/2014/main" id="{4B614F8B-7412-2B0A-5E88-5EB9B745914C}"/>
              </a:ext>
            </a:extLst>
          </p:cNvPr>
          <p:cNvSpPr/>
          <p:nvPr/>
        </p:nvSpPr>
        <p:spPr>
          <a:xfrm>
            <a:off x="5828222" y="2574821"/>
            <a:ext cx="823457" cy="37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r>
              <a:rPr lang="nb-NO" sz="900">
                <a:cs typeface="Calibri"/>
              </a:rPr>
            </a:br>
            <a:r>
              <a:rPr lang="nb-NO" sz="1000">
                <a:solidFill>
                  <a:schemeClr val="tx1"/>
                </a:solidFill>
                <a:cs typeface="Calibri"/>
              </a:rPr>
              <a:t>Oppdrag slutt</a:t>
            </a:r>
          </a:p>
          <a:p>
            <a:pPr algn="ctr"/>
            <a:endParaRPr lang="en-US" sz="900"/>
          </a:p>
        </p:txBody>
      </p:sp>
      <p:pic>
        <p:nvPicPr>
          <p:cNvPr id="16" name="Graphic 15" descr="Envelope with solid fill">
            <a:extLst>
              <a:ext uri="{FF2B5EF4-FFF2-40B4-BE49-F238E27FC236}">
                <a16:creationId xmlns:a16="http://schemas.microsoft.com/office/drawing/2014/main" id="{76526852-FCD8-4143-77D2-2BFF916EBA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7323" y="3193542"/>
            <a:ext cx="279400" cy="279400"/>
          </a:xfrm>
          <a:prstGeom prst="rect">
            <a:avLst/>
          </a:prstGeom>
        </p:spPr>
      </p:pic>
      <p:pic>
        <p:nvPicPr>
          <p:cNvPr id="17" name="Graphic 16" descr="Envelope with solid fill">
            <a:extLst>
              <a:ext uri="{FF2B5EF4-FFF2-40B4-BE49-F238E27FC236}">
                <a16:creationId xmlns:a16="http://schemas.microsoft.com/office/drawing/2014/main" id="{7ABEF9E8-668D-EE34-5CF1-4C4CBB10F0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4259" y="3193542"/>
            <a:ext cx="279400" cy="279400"/>
          </a:xfrm>
          <a:prstGeom prst="rect">
            <a:avLst/>
          </a:prstGeom>
        </p:spPr>
      </p:pic>
      <p:pic>
        <p:nvPicPr>
          <p:cNvPr id="20" name="Graphic 19" descr="Envelope with solid fill">
            <a:extLst>
              <a:ext uri="{FF2B5EF4-FFF2-40B4-BE49-F238E27FC236}">
                <a16:creationId xmlns:a16="http://schemas.microsoft.com/office/drawing/2014/main" id="{9E57D4A8-0F9B-98BA-2425-A2217DE7F9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6563" y="3199893"/>
            <a:ext cx="279400" cy="279400"/>
          </a:xfrm>
          <a:prstGeom prst="rect">
            <a:avLst/>
          </a:prstGeom>
        </p:spPr>
      </p:pic>
      <p:pic>
        <p:nvPicPr>
          <p:cNvPr id="21" name="Graphic 20" descr="Envelope with solid fill">
            <a:extLst>
              <a:ext uri="{FF2B5EF4-FFF2-40B4-BE49-F238E27FC236}">
                <a16:creationId xmlns:a16="http://schemas.microsoft.com/office/drawing/2014/main" id="{A479A942-5F60-AF92-190F-F940F5F50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05241" y="3193542"/>
            <a:ext cx="279400" cy="279400"/>
          </a:xfrm>
          <a:prstGeom prst="rect">
            <a:avLst/>
          </a:prstGeom>
        </p:spPr>
      </p:pic>
      <p:cxnSp>
        <p:nvCxnSpPr>
          <p:cNvPr id="31" name="Straight Arrow Connector 30">
            <a:extLst>
              <a:ext uri="{FF2B5EF4-FFF2-40B4-BE49-F238E27FC236}">
                <a16:creationId xmlns:a16="http://schemas.microsoft.com/office/drawing/2014/main" id="{75965FED-46AD-EB4E-3B05-3C8E0A07A72B}"/>
              </a:ext>
            </a:extLst>
          </p:cNvPr>
          <p:cNvCxnSpPr>
            <a:cxnSpLocks/>
          </p:cNvCxnSpPr>
          <p:nvPr/>
        </p:nvCxnSpPr>
        <p:spPr>
          <a:xfrm>
            <a:off x="3016755" y="4769040"/>
            <a:ext cx="4666985" cy="0"/>
          </a:xfrm>
          <a:prstGeom prst="straightConnector1">
            <a:avLst/>
          </a:prstGeom>
          <a:ln>
            <a:headEnd type="diamond"/>
            <a:tailEnd type="arrow"/>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3492B65D-999C-7C98-C5DD-33B07FD68050}"/>
              </a:ext>
            </a:extLst>
          </p:cNvPr>
          <p:cNvSpPr txBox="1"/>
          <p:nvPr/>
        </p:nvSpPr>
        <p:spPr>
          <a:xfrm>
            <a:off x="2968655" y="4534618"/>
            <a:ext cx="3263469" cy="261610"/>
          </a:xfrm>
          <a:prstGeom prst="rect">
            <a:avLst/>
          </a:prstGeom>
          <a:noFill/>
        </p:spPr>
        <p:txBody>
          <a:bodyPr wrap="square" rtlCol="0">
            <a:spAutoFit/>
          </a:bodyPr>
          <a:lstStyle/>
          <a:p>
            <a:r>
              <a:rPr lang="nb-NO" sz="1100"/>
              <a:t>IT-tilgang (hvis sensor har aktivert brukerkonto)</a:t>
            </a:r>
          </a:p>
        </p:txBody>
      </p:sp>
      <p:sp>
        <p:nvSpPr>
          <p:cNvPr id="35" name="Rectangle: Rounded Corners 34">
            <a:extLst>
              <a:ext uri="{FF2B5EF4-FFF2-40B4-BE49-F238E27FC236}">
                <a16:creationId xmlns:a16="http://schemas.microsoft.com/office/drawing/2014/main" id="{CDCCBAA0-645C-1CCD-30E8-60051C358BC4}"/>
              </a:ext>
            </a:extLst>
          </p:cNvPr>
          <p:cNvSpPr/>
          <p:nvPr/>
        </p:nvSpPr>
        <p:spPr>
          <a:xfrm>
            <a:off x="3152284" y="2596384"/>
            <a:ext cx="843967" cy="37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b-NO" sz="1000">
                <a:solidFill>
                  <a:schemeClr val="tx1"/>
                </a:solidFill>
                <a:cs typeface="Calibri"/>
              </a:rPr>
              <a:t>Tildele kommisjon</a:t>
            </a:r>
            <a:endParaRPr lang="en-US" sz="1000">
              <a:solidFill>
                <a:schemeClr val="tx1"/>
              </a:solidFill>
            </a:endParaRPr>
          </a:p>
        </p:txBody>
      </p:sp>
      <p:sp>
        <p:nvSpPr>
          <p:cNvPr id="41" name="TextBox 40">
            <a:extLst>
              <a:ext uri="{FF2B5EF4-FFF2-40B4-BE49-F238E27FC236}">
                <a16:creationId xmlns:a16="http://schemas.microsoft.com/office/drawing/2014/main" id="{1C1053CF-DBD3-CD42-8702-BA48E7C571A0}"/>
              </a:ext>
            </a:extLst>
          </p:cNvPr>
          <p:cNvSpPr txBox="1"/>
          <p:nvPr/>
        </p:nvSpPr>
        <p:spPr>
          <a:xfrm>
            <a:off x="3932066" y="4144581"/>
            <a:ext cx="2158016" cy="261610"/>
          </a:xfrm>
          <a:prstGeom prst="rect">
            <a:avLst/>
          </a:prstGeom>
          <a:noFill/>
        </p:spPr>
        <p:txBody>
          <a:bodyPr wrap="square" rtlCol="0">
            <a:spAutoFit/>
          </a:bodyPr>
          <a:lstStyle/>
          <a:p>
            <a:r>
              <a:rPr lang="nb-NO" sz="1100"/>
              <a:t>Tilgang til </a:t>
            </a:r>
            <a:r>
              <a:rPr lang="nb-NO" sz="1100" err="1"/>
              <a:t>Betalmeg</a:t>
            </a:r>
            <a:r>
              <a:rPr lang="nb-NO" sz="1100"/>
              <a:t> /DFØ</a:t>
            </a:r>
          </a:p>
        </p:txBody>
      </p:sp>
      <p:sp>
        <p:nvSpPr>
          <p:cNvPr id="78" name="TextBox 77">
            <a:extLst>
              <a:ext uri="{FF2B5EF4-FFF2-40B4-BE49-F238E27FC236}">
                <a16:creationId xmlns:a16="http://schemas.microsoft.com/office/drawing/2014/main" id="{50EE044C-8D58-E55F-B0BD-EDE0F05DEF93}"/>
              </a:ext>
            </a:extLst>
          </p:cNvPr>
          <p:cNvSpPr txBox="1"/>
          <p:nvPr/>
        </p:nvSpPr>
        <p:spPr>
          <a:xfrm>
            <a:off x="815376" y="664769"/>
            <a:ext cx="4190587" cy="415498"/>
          </a:xfrm>
          <a:prstGeom prst="rect">
            <a:avLst/>
          </a:prstGeom>
          <a:noFill/>
        </p:spPr>
        <p:txBody>
          <a:bodyPr wrap="square" rtlCol="0">
            <a:spAutoFit/>
          </a:bodyPr>
          <a:lstStyle/>
          <a:p>
            <a:r>
              <a:rPr lang="nb-NO" sz="2100" b="1"/>
              <a:t>Tilganger og e-poster</a:t>
            </a:r>
          </a:p>
        </p:txBody>
      </p:sp>
      <p:sp>
        <p:nvSpPr>
          <p:cNvPr id="9" name="TextBox 8">
            <a:extLst>
              <a:ext uri="{FF2B5EF4-FFF2-40B4-BE49-F238E27FC236}">
                <a16:creationId xmlns:a16="http://schemas.microsoft.com/office/drawing/2014/main" id="{283DDA38-FE2E-D92C-A3B6-8711177F93A9}"/>
              </a:ext>
            </a:extLst>
          </p:cNvPr>
          <p:cNvSpPr txBox="1"/>
          <p:nvPr/>
        </p:nvSpPr>
        <p:spPr>
          <a:xfrm>
            <a:off x="1994071" y="3391033"/>
            <a:ext cx="459776" cy="246221"/>
          </a:xfrm>
          <a:prstGeom prst="rect">
            <a:avLst/>
          </a:prstGeom>
          <a:noFill/>
        </p:spPr>
        <p:txBody>
          <a:bodyPr wrap="square" rtlCol="0">
            <a:spAutoFit/>
          </a:bodyPr>
          <a:lstStyle/>
          <a:p>
            <a:r>
              <a:rPr lang="nb-NO" sz="1000" dirty="0"/>
              <a:t>DFØ</a:t>
            </a:r>
          </a:p>
        </p:txBody>
      </p:sp>
      <p:sp>
        <p:nvSpPr>
          <p:cNvPr id="13" name="TextBox 12">
            <a:extLst>
              <a:ext uri="{FF2B5EF4-FFF2-40B4-BE49-F238E27FC236}">
                <a16:creationId xmlns:a16="http://schemas.microsoft.com/office/drawing/2014/main" id="{FCD3BCD0-559F-235E-4C7E-0C1ECEB8D2DF}"/>
              </a:ext>
            </a:extLst>
          </p:cNvPr>
          <p:cNvSpPr txBox="1"/>
          <p:nvPr/>
        </p:nvSpPr>
        <p:spPr>
          <a:xfrm>
            <a:off x="3815053" y="3391033"/>
            <a:ext cx="459776" cy="246221"/>
          </a:xfrm>
          <a:prstGeom prst="rect">
            <a:avLst/>
          </a:prstGeom>
          <a:noFill/>
        </p:spPr>
        <p:txBody>
          <a:bodyPr wrap="square" rtlCol="0">
            <a:spAutoFit/>
          </a:bodyPr>
          <a:lstStyle/>
          <a:p>
            <a:r>
              <a:rPr lang="nb-NO" sz="1000"/>
              <a:t>DFØ</a:t>
            </a:r>
          </a:p>
        </p:txBody>
      </p:sp>
      <p:sp>
        <p:nvSpPr>
          <p:cNvPr id="14" name="TextBox 13">
            <a:extLst>
              <a:ext uri="{FF2B5EF4-FFF2-40B4-BE49-F238E27FC236}">
                <a16:creationId xmlns:a16="http://schemas.microsoft.com/office/drawing/2014/main" id="{098E1D5B-62D9-6C0D-7625-5ECC188ED36C}"/>
              </a:ext>
            </a:extLst>
          </p:cNvPr>
          <p:cNvSpPr txBox="1"/>
          <p:nvPr/>
        </p:nvSpPr>
        <p:spPr>
          <a:xfrm>
            <a:off x="2861070" y="3413507"/>
            <a:ext cx="392097" cy="246221"/>
          </a:xfrm>
          <a:prstGeom prst="rect">
            <a:avLst/>
          </a:prstGeom>
          <a:noFill/>
        </p:spPr>
        <p:txBody>
          <a:bodyPr wrap="square" rtlCol="0">
            <a:spAutoFit/>
          </a:bodyPr>
          <a:lstStyle/>
          <a:p>
            <a:r>
              <a:rPr lang="nb-NO" sz="1000"/>
              <a:t>IT</a:t>
            </a:r>
          </a:p>
        </p:txBody>
      </p:sp>
      <p:sp>
        <p:nvSpPr>
          <p:cNvPr id="15" name="TextBox 14">
            <a:extLst>
              <a:ext uri="{FF2B5EF4-FFF2-40B4-BE49-F238E27FC236}">
                <a16:creationId xmlns:a16="http://schemas.microsoft.com/office/drawing/2014/main" id="{CDC68080-3D72-1574-A717-68C7ABAF68D8}"/>
              </a:ext>
            </a:extLst>
          </p:cNvPr>
          <p:cNvSpPr txBox="1"/>
          <p:nvPr/>
        </p:nvSpPr>
        <p:spPr>
          <a:xfrm>
            <a:off x="4616774" y="3417903"/>
            <a:ext cx="625265" cy="246221"/>
          </a:xfrm>
          <a:prstGeom prst="rect">
            <a:avLst/>
          </a:prstGeom>
          <a:noFill/>
        </p:spPr>
        <p:txBody>
          <a:bodyPr wrap="square" rtlCol="0">
            <a:spAutoFit/>
          </a:bodyPr>
          <a:lstStyle/>
          <a:p>
            <a:r>
              <a:rPr lang="nb-NO" sz="1000" err="1"/>
              <a:t>Inspera</a:t>
            </a:r>
            <a:endParaRPr lang="nb-NO" sz="1000"/>
          </a:p>
        </p:txBody>
      </p:sp>
      <p:cxnSp>
        <p:nvCxnSpPr>
          <p:cNvPr id="18" name="Straight Arrow Connector 17">
            <a:extLst>
              <a:ext uri="{FF2B5EF4-FFF2-40B4-BE49-F238E27FC236}">
                <a16:creationId xmlns:a16="http://schemas.microsoft.com/office/drawing/2014/main" id="{3C011740-FA58-5D25-896D-2FAE8E9D3AC6}"/>
              </a:ext>
            </a:extLst>
          </p:cNvPr>
          <p:cNvCxnSpPr>
            <a:cxnSpLocks/>
          </p:cNvCxnSpPr>
          <p:nvPr/>
        </p:nvCxnSpPr>
        <p:spPr>
          <a:xfrm>
            <a:off x="3016755" y="4001684"/>
            <a:ext cx="4666985" cy="0"/>
          </a:xfrm>
          <a:prstGeom prst="straightConnector1">
            <a:avLst/>
          </a:prstGeom>
          <a:ln>
            <a:headEnd type="diamond"/>
            <a:tailEnd type="arrow"/>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9B80431-4CA6-147F-A403-B633BCAE9337}"/>
              </a:ext>
            </a:extLst>
          </p:cNvPr>
          <p:cNvSpPr txBox="1"/>
          <p:nvPr/>
        </p:nvSpPr>
        <p:spPr>
          <a:xfrm>
            <a:off x="2951341" y="3756275"/>
            <a:ext cx="1434496" cy="261610"/>
          </a:xfrm>
          <a:prstGeom prst="rect">
            <a:avLst/>
          </a:prstGeom>
          <a:noFill/>
        </p:spPr>
        <p:txBody>
          <a:bodyPr wrap="square" rtlCol="0">
            <a:spAutoFit/>
          </a:bodyPr>
          <a:lstStyle/>
          <a:p>
            <a:r>
              <a:rPr lang="nb-NO" sz="1100" dirty="0" err="1"/>
              <a:t>Inspera</a:t>
            </a:r>
            <a:r>
              <a:rPr lang="nb-NO" sz="1100" dirty="0"/>
              <a:t>-tilgang</a:t>
            </a:r>
          </a:p>
        </p:txBody>
      </p:sp>
      <p:cxnSp>
        <p:nvCxnSpPr>
          <p:cNvPr id="22" name="Straight Arrow Connector 21">
            <a:extLst>
              <a:ext uri="{FF2B5EF4-FFF2-40B4-BE49-F238E27FC236}">
                <a16:creationId xmlns:a16="http://schemas.microsoft.com/office/drawing/2014/main" id="{15FE9046-11E4-4E64-6650-00093C0DEEDE}"/>
              </a:ext>
            </a:extLst>
          </p:cNvPr>
          <p:cNvCxnSpPr>
            <a:cxnSpLocks/>
          </p:cNvCxnSpPr>
          <p:nvPr/>
        </p:nvCxnSpPr>
        <p:spPr>
          <a:xfrm flipV="1">
            <a:off x="4060712" y="4352330"/>
            <a:ext cx="3623028" cy="17575"/>
          </a:xfrm>
          <a:prstGeom prst="straightConnector1">
            <a:avLst/>
          </a:prstGeom>
          <a:ln>
            <a:headEnd type="diamond"/>
            <a:tailEnd type="arrow"/>
          </a:ln>
        </p:spPr>
        <p:style>
          <a:lnRef idx="1">
            <a:schemeClr val="dk1"/>
          </a:lnRef>
          <a:fillRef idx="0">
            <a:schemeClr val="dk1"/>
          </a:fillRef>
          <a:effectRef idx="0">
            <a:schemeClr val="dk1"/>
          </a:effectRef>
          <a:fontRef idx="minor">
            <a:schemeClr val="tx1"/>
          </a:fontRef>
        </p:style>
      </p:cxnSp>
      <p:pic>
        <p:nvPicPr>
          <p:cNvPr id="2" name="Graphic 15" descr="Envelope with solid fill">
            <a:extLst>
              <a:ext uri="{FF2B5EF4-FFF2-40B4-BE49-F238E27FC236}">
                <a16:creationId xmlns:a16="http://schemas.microsoft.com/office/drawing/2014/main" id="{96117EB1-F249-1BDB-7B7B-5DB08D5C0C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6420" y="3193542"/>
            <a:ext cx="279400" cy="279400"/>
          </a:xfrm>
          <a:prstGeom prst="rect">
            <a:avLst/>
          </a:prstGeom>
        </p:spPr>
      </p:pic>
      <p:pic>
        <p:nvPicPr>
          <p:cNvPr id="6" name="Grafikk 5" descr="Stjerne med heldekkende fyll">
            <a:extLst>
              <a:ext uri="{FF2B5EF4-FFF2-40B4-BE49-F238E27FC236}">
                <a16:creationId xmlns:a16="http://schemas.microsoft.com/office/drawing/2014/main" id="{F79032FF-31A5-D6A8-01DC-4AB4CE977C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66759" y="5629730"/>
            <a:ext cx="227312" cy="227312"/>
          </a:xfrm>
          <a:prstGeom prst="rect">
            <a:avLst/>
          </a:prstGeom>
        </p:spPr>
      </p:pic>
      <p:sp>
        <p:nvSpPr>
          <p:cNvPr id="23" name="TextBox 18">
            <a:extLst>
              <a:ext uri="{FF2B5EF4-FFF2-40B4-BE49-F238E27FC236}">
                <a16:creationId xmlns:a16="http://schemas.microsoft.com/office/drawing/2014/main" id="{A47F48A7-DF93-71F5-5548-815742457CF3}"/>
              </a:ext>
            </a:extLst>
          </p:cNvPr>
          <p:cNvSpPr txBox="1"/>
          <p:nvPr/>
        </p:nvSpPr>
        <p:spPr>
          <a:xfrm>
            <a:off x="1994071" y="5624808"/>
            <a:ext cx="5282164" cy="553998"/>
          </a:xfrm>
          <a:prstGeom prst="rect">
            <a:avLst/>
          </a:prstGeom>
          <a:noFill/>
        </p:spPr>
        <p:txBody>
          <a:bodyPr wrap="square" rtlCol="0">
            <a:spAutoFit/>
          </a:bodyPr>
          <a:lstStyle/>
          <a:p>
            <a:r>
              <a:rPr lang="nb-NO" sz="1000" i="1" dirty="0"/>
              <a:t>Lagt til 8. mai 2023: Før oppdragstaker får kontrakten til signering fra DFØ, sender Tjenestesenteret ut en e-post om hvordan man logger inn og signerer kontrakten. Det står også kontaktinfo til Tjenestesenteret ved behov for hjelp. </a:t>
            </a:r>
          </a:p>
        </p:txBody>
      </p:sp>
      <p:sp>
        <p:nvSpPr>
          <p:cNvPr id="3" name="TextBox 8">
            <a:extLst>
              <a:ext uri="{FF2B5EF4-FFF2-40B4-BE49-F238E27FC236}">
                <a16:creationId xmlns:a16="http://schemas.microsoft.com/office/drawing/2014/main" id="{92ED118F-C3F3-2894-14A3-6D9B42299B18}"/>
              </a:ext>
            </a:extLst>
          </p:cNvPr>
          <p:cNvSpPr txBox="1"/>
          <p:nvPr/>
        </p:nvSpPr>
        <p:spPr>
          <a:xfrm>
            <a:off x="1586848" y="3391033"/>
            <a:ext cx="629592" cy="400110"/>
          </a:xfrm>
          <a:prstGeom prst="rect">
            <a:avLst/>
          </a:prstGeom>
          <a:noFill/>
        </p:spPr>
        <p:txBody>
          <a:bodyPr wrap="square" rtlCol="0">
            <a:spAutoFit/>
          </a:bodyPr>
          <a:lstStyle/>
          <a:p>
            <a:r>
              <a:rPr lang="nb-NO" sz="1000" dirty="0"/>
              <a:t>NTNU</a:t>
            </a:r>
            <a:br>
              <a:rPr lang="nb-NO" sz="1000" dirty="0"/>
            </a:br>
            <a:endParaRPr lang="nb-NO" sz="1000" dirty="0"/>
          </a:p>
        </p:txBody>
      </p:sp>
    </p:spTree>
    <p:extLst>
      <p:ext uri="{BB962C8B-B14F-4D97-AF65-F5344CB8AC3E}">
        <p14:creationId xmlns:p14="http://schemas.microsoft.com/office/powerpoint/2010/main" val="294387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154098" y="1410402"/>
            <a:ext cx="7093259" cy="5367699"/>
          </a:xfrm>
        </p:spPr>
        <p:txBody>
          <a:bodyPr>
            <a:normAutofit fontScale="92500" lnSpcReduction="10000"/>
          </a:bodyPr>
          <a:lstStyle/>
          <a:p>
            <a:pPr marL="0" indent="0">
              <a:buNone/>
            </a:pPr>
            <a:r>
              <a:rPr lang="nb-NO" b="1" i="0">
                <a:effectLst/>
                <a:latin typeface="+mn-lt"/>
              </a:rPr>
              <a:t>Vi har en sensor som skal ha flere </a:t>
            </a:r>
            <a:r>
              <a:rPr lang="nb-NO" b="1" i="0" err="1">
                <a:effectLst/>
                <a:latin typeface="+mn-lt"/>
              </a:rPr>
              <a:t>sensuroppdrag</a:t>
            </a:r>
            <a:r>
              <a:rPr lang="nb-NO" b="1" i="0">
                <a:effectLst/>
                <a:latin typeface="+mn-lt"/>
              </a:rPr>
              <a:t> ved instituttet i mai juni, både bachelor- og masteroppgaver og eksamenssensur. Kan jeg samle oppdragene i én kontrakt?</a:t>
            </a:r>
          </a:p>
          <a:p>
            <a:pPr marL="0" indent="0">
              <a:buNone/>
            </a:pPr>
            <a:endParaRPr lang="nb-NO" b="1">
              <a:latin typeface="+mn-lt"/>
            </a:endParaRPr>
          </a:p>
          <a:p>
            <a:pPr marL="0" indent="0">
              <a:buNone/>
            </a:pPr>
            <a:r>
              <a:rPr lang="nb-NO">
                <a:latin typeface="+mn-lt"/>
              </a:rPr>
              <a:t>Det er mulig å samle det i én kontrakt med forskjellige arbeidsoppgaver. Merk da at sensoren ikke vil få utbetalt før alle </a:t>
            </a:r>
            <a:r>
              <a:rPr lang="nb-NO" err="1">
                <a:latin typeface="+mn-lt"/>
              </a:rPr>
              <a:t>sensuroppdragene</a:t>
            </a:r>
            <a:r>
              <a:rPr lang="nb-NO">
                <a:latin typeface="+mn-lt"/>
              </a:rPr>
              <a:t> er gjennomført.</a:t>
            </a:r>
          </a:p>
          <a:p>
            <a:pPr marL="0" indent="0">
              <a:buNone/>
            </a:pPr>
            <a:endParaRPr lang="nb-NO">
              <a:latin typeface="+mn-lt"/>
            </a:endParaRPr>
          </a:p>
          <a:p>
            <a:pPr marL="0" indent="0">
              <a:buNone/>
            </a:pPr>
            <a:r>
              <a:rPr lang="nb-NO">
                <a:latin typeface="+mn-lt"/>
              </a:rPr>
              <a:t>Viktig: Dere må skille mellom de ulike </a:t>
            </a:r>
            <a:r>
              <a:rPr lang="nb-NO" err="1">
                <a:latin typeface="+mn-lt"/>
              </a:rPr>
              <a:t>sensuroppdragene</a:t>
            </a:r>
            <a:r>
              <a:rPr lang="nb-NO">
                <a:latin typeface="+mn-lt"/>
              </a:rPr>
              <a:t> i merknadsfeltet, slik at koordinator kontrakt kan gjøre kontroll for utbetaling i ettertid. </a:t>
            </a:r>
            <a:r>
              <a:rPr lang="nb-NO">
                <a:latin typeface="+mn-lt"/>
                <a:hlinkClick r:id="rId3"/>
              </a:rPr>
              <a:t>Se  rutine for inngåelse og utbetaling av sensurkontrakter </a:t>
            </a:r>
            <a:r>
              <a:rPr lang="nb-NO">
                <a:latin typeface="+mn-lt"/>
              </a:rPr>
              <a:t>for hva dere må ha med i merknadsfeltet for </a:t>
            </a:r>
            <a:r>
              <a:rPr lang="nb-NO" b="1">
                <a:latin typeface="+mn-lt"/>
              </a:rPr>
              <a:t>hvert</a:t>
            </a:r>
            <a:r>
              <a:rPr lang="nb-NO">
                <a:latin typeface="+mn-lt"/>
              </a:rPr>
              <a:t> </a:t>
            </a:r>
            <a:r>
              <a:rPr lang="nb-NO" err="1">
                <a:latin typeface="+mn-lt"/>
              </a:rPr>
              <a:t>sensuroppdrag</a:t>
            </a:r>
            <a:r>
              <a:rPr lang="nb-NO">
                <a:latin typeface="+mn-lt"/>
              </a:rPr>
              <a:t>. </a:t>
            </a:r>
          </a:p>
        </p:txBody>
      </p:sp>
      <p:sp>
        <p:nvSpPr>
          <p:cNvPr id="2" name="TekstSylinder 1">
            <a:extLst>
              <a:ext uri="{FF2B5EF4-FFF2-40B4-BE49-F238E27FC236}">
                <a16:creationId xmlns:a16="http://schemas.microsoft.com/office/drawing/2014/main" id="{BC442F53-9057-5FD4-F8EF-0C3B6AD1D196}"/>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183597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145219" y="1384917"/>
            <a:ext cx="6245482" cy="5036330"/>
          </a:xfrm>
        </p:spPr>
        <p:txBody>
          <a:bodyPr>
            <a:normAutofit/>
          </a:bodyPr>
          <a:lstStyle/>
          <a:p>
            <a:pPr marL="0" indent="0">
              <a:buNone/>
            </a:pPr>
            <a:r>
              <a:rPr lang="nb-NO" sz="2200" b="1" i="0">
                <a:effectLst/>
                <a:latin typeface="+mn-lt"/>
              </a:rPr>
              <a:t>Masteroppgaver har sensurfrist 3 måneder, og det varierer veldig fra sensur til sensur når sensuren faktisk er klar. Hva bør vi sette som varighet på kontrakten? Det er jo kjedelig å vente til september med å få lønn hvis de er ferdig i juni...</a:t>
            </a:r>
          </a:p>
          <a:p>
            <a:pPr marL="0" indent="0">
              <a:buNone/>
            </a:pPr>
            <a:endParaRPr lang="nb-NO" sz="2200" b="1">
              <a:latin typeface="+mn-lt"/>
            </a:endParaRPr>
          </a:p>
          <a:p>
            <a:pPr marL="0" indent="0">
              <a:buNone/>
            </a:pPr>
            <a:r>
              <a:rPr lang="nb-NO" sz="2200">
                <a:latin typeface="+mn-lt"/>
              </a:rPr>
              <a:t>Dersom et oppdrag er ferdig lenge før sluttdato, kan dere kontakte Tjenestesenteret via NTNU hjelp så kan de gjøre utbetalingen tidligere.</a:t>
            </a:r>
          </a:p>
        </p:txBody>
      </p:sp>
      <p:sp>
        <p:nvSpPr>
          <p:cNvPr id="2" name="TekstSylinder 1">
            <a:extLst>
              <a:ext uri="{FF2B5EF4-FFF2-40B4-BE49-F238E27FC236}">
                <a16:creationId xmlns:a16="http://schemas.microsoft.com/office/drawing/2014/main" id="{6DBB0A90-7166-1EB4-C5BA-58FFE7FC9A4D}"/>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8091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763263" y="2223303"/>
            <a:ext cx="8229600" cy="1463149"/>
          </a:xfrm>
        </p:spPr>
        <p:txBody>
          <a:bodyPr>
            <a:normAutofit/>
          </a:bodyPr>
          <a:lstStyle/>
          <a:p>
            <a:pPr marL="0" indent="0">
              <a:buNone/>
            </a:pPr>
            <a:r>
              <a:rPr lang="nb-NO" sz="4000" b="1" err="1"/>
              <a:t>Tema:Saksbehandling</a:t>
            </a:r>
            <a:r>
              <a:rPr lang="nb-NO" sz="4000" b="1"/>
              <a:t>/rutiner</a:t>
            </a:r>
          </a:p>
        </p:txBody>
      </p:sp>
      <p:pic>
        <p:nvPicPr>
          <p:cNvPr id="4" name="Grafikk 3" descr="Tilkoblet med heldekkende fyll">
            <a:extLst>
              <a:ext uri="{FF2B5EF4-FFF2-40B4-BE49-F238E27FC236}">
                <a16:creationId xmlns:a16="http://schemas.microsoft.com/office/drawing/2014/main" id="{0D526840-FF0B-EA93-9AD9-3376DBD077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2115" y="2865267"/>
            <a:ext cx="2381435" cy="2381435"/>
          </a:xfrm>
          <a:prstGeom prst="rect">
            <a:avLst/>
          </a:prstGeom>
        </p:spPr>
      </p:pic>
    </p:spTree>
    <p:extLst>
      <p:ext uri="{BB962C8B-B14F-4D97-AF65-F5344CB8AC3E}">
        <p14:creationId xmlns:p14="http://schemas.microsoft.com/office/powerpoint/2010/main" val="36954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2823" y="1364267"/>
            <a:ext cx="6578353" cy="5367699"/>
          </a:xfrm>
        </p:spPr>
        <p:txBody>
          <a:bodyPr>
            <a:normAutofit/>
          </a:bodyPr>
          <a:lstStyle/>
          <a:p>
            <a:pPr marL="0" indent="0">
              <a:buNone/>
            </a:pPr>
            <a:r>
              <a:rPr lang="nb-NO" sz="2200" b="1" i="0">
                <a:effectLst/>
                <a:latin typeface="+mn-lt"/>
              </a:rPr>
              <a:t>Ang nytt skjema i NTNU-hjelp. Må dette være eneste utvei for å få redigert kontrakten? Ikke alle har HR-tilgang i </a:t>
            </a:r>
            <a:r>
              <a:rPr lang="nb-NO" sz="2200" b="1" i="0" err="1">
                <a:effectLst/>
                <a:latin typeface="+mn-lt"/>
              </a:rPr>
              <a:t>ephorte</a:t>
            </a:r>
            <a:r>
              <a:rPr lang="nb-NO" sz="2200" b="1" i="0">
                <a:effectLst/>
                <a:latin typeface="+mn-lt"/>
              </a:rPr>
              <a:t>, og får ikke opprettet personalmappe hvis dette mangler.</a:t>
            </a:r>
          </a:p>
          <a:p>
            <a:pPr marL="0" indent="0">
              <a:buNone/>
            </a:pPr>
            <a:endParaRPr lang="nb-NO" sz="2200" b="1">
              <a:latin typeface="+mn-lt"/>
            </a:endParaRPr>
          </a:p>
          <a:p>
            <a:pPr marL="0" indent="0">
              <a:buNone/>
            </a:pPr>
            <a:r>
              <a:rPr lang="nb-NO" sz="2200">
                <a:latin typeface="+mn-lt"/>
              </a:rPr>
              <a:t>Takk for innspill her. Vi arbeider nå med å finne beste løsning som vil fungere også for de som mangler HR-tilgang i </a:t>
            </a:r>
            <a:r>
              <a:rPr lang="nb-NO" sz="2200" err="1">
                <a:latin typeface="+mn-lt"/>
              </a:rPr>
              <a:t>ephorte</a:t>
            </a:r>
            <a:r>
              <a:rPr lang="nb-NO" sz="2200">
                <a:latin typeface="+mn-lt"/>
              </a:rPr>
              <a:t>.</a:t>
            </a:r>
          </a:p>
        </p:txBody>
      </p:sp>
      <p:sp>
        <p:nvSpPr>
          <p:cNvPr id="2" name="TekstSylinder 1">
            <a:extLst>
              <a:ext uri="{FF2B5EF4-FFF2-40B4-BE49-F238E27FC236}">
                <a16:creationId xmlns:a16="http://schemas.microsoft.com/office/drawing/2014/main" id="{2AE4F5B1-4DF1-4695-2177-655C4499888A}"/>
              </a:ext>
            </a:extLst>
          </p:cNvPr>
          <p:cNvSpPr txBox="1"/>
          <p:nvPr/>
        </p:nvSpPr>
        <p:spPr>
          <a:xfrm>
            <a:off x="363985" y="1198485"/>
            <a:ext cx="923278" cy="1446550"/>
          </a:xfrm>
          <a:prstGeom prst="rect">
            <a:avLst/>
          </a:prstGeom>
          <a:noFill/>
        </p:spPr>
        <p:txBody>
          <a:bodyPr wrap="square" rtlCol="0">
            <a:spAutoFit/>
          </a:bodyPr>
          <a:lstStyle/>
          <a:p>
            <a:r>
              <a:rPr lang="nb-NO" sz="8800" b="1"/>
              <a:t>?</a:t>
            </a:r>
          </a:p>
        </p:txBody>
      </p:sp>
    </p:spTree>
    <p:extLst>
      <p:ext uri="{BB962C8B-B14F-4D97-AF65-F5344CB8AC3E}">
        <p14:creationId xmlns:p14="http://schemas.microsoft.com/office/powerpoint/2010/main" val="2583112151"/>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 id="{6D98CCF0-7271-2E46-BB2F-356B8018FF56}" vid="{A59936E1-C24B-F74D-8276-E89D85B1C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Template>
  <TotalTime>0</TotalTime>
  <Words>1498</Words>
  <Application>Microsoft Office PowerPoint</Application>
  <PresentationFormat>Skjermfremvisning (4:3)</PresentationFormat>
  <Paragraphs>176</Paragraphs>
  <Slides>27</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Arial</vt:lpstr>
      <vt:lpstr>Calibri</vt:lpstr>
      <vt:lpstr>Poppins</vt:lpstr>
      <vt:lpstr>Segoe UI</vt:lpstr>
      <vt:lpstr>Office-tema</vt:lpstr>
      <vt:lpstr>Sensorkontrakter og -tilganger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Sensorkontrakter og -tilganger</dc:title>
  <dc:creator>Kari Klepp</dc:creator>
  <cp:lastModifiedBy>Kari Klepp</cp:lastModifiedBy>
  <cp:revision>6</cp:revision>
  <dcterms:created xsi:type="dcterms:W3CDTF">2023-04-24T09:02:13Z</dcterms:created>
  <dcterms:modified xsi:type="dcterms:W3CDTF">2023-05-09T08:00:56Z</dcterms:modified>
</cp:coreProperties>
</file>