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9" r:id="rId7"/>
    <p:sldId id="260" r:id="rId8"/>
    <p:sldId id="263" r:id="rId9"/>
    <p:sldId id="264" r:id="rId10"/>
    <p:sldId id="265" r:id="rId11"/>
  </p:sldIdLst>
  <p:sldSz cx="9144000" cy="5143500" type="screen16x9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443">
          <p15:clr>
            <a:srgbClr val="A4A3A4"/>
          </p15:clr>
        </p15:guide>
        <p15:guide id="3" orient="horz" pos="2464">
          <p15:clr>
            <a:srgbClr val="A4A3A4"/>
          </p15:clr>
        </p15:guide>
        <p15:guide id="4" orient="horz" pos="3079">
          <p15:clr>
            <a:srgbClr val="A4A3A4"/>
          </p15:clr>
        </p15:guide>
        <p15:guide id="5" pos="3236">
          <p15:clr>
            <a:srgbClr val="A4A3A4"/>
          </p15:clr>
        </p15:guide>
        <p15:guide id="6" pos="1414">
          <p15:clr>
            <a:srgbClr val="A4A3A4"/>
          </p15:clr>
        </p15:guide>
        <p15:guide id="7" pos="1087">
          <p15:clr>
            <a:srgbClr val="A4A3A4"/>
          </p15:clr>
        </p15:guide>
        <p15:guide id="8" orient="horz" pos="188">
          <p15:clr>
            <a:srgbClr val="A4A3A4"/>
          </p15:clr>
        </p15:guide>
        <p15:guide id="9" pos="343">
          <p15:clr>
            <a:srgbClr val="A4A3A4"/>
          </p15:clr>
        </p15:guide>
        <p15:guide id="10" orient="horz" pos="2575">
          <p15:clr>
            <a:srgbClr val="A4A3A4"/>
          </p15:clr>
        </p15:guide>
        <p15:guide id="11" orient="horz" pos="128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irvFAOKmCOanHwHgNkclSYucYp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392"/>
        <p:guide pos="2443"/>
        <p:guide orient="horz" pos="2464"/>
        <p:guide orient="horz" pos="3079"/>
        <p:guide pos="3236"/>
        <p:guide pos="1414"/>
        <p:guide pos="1087"/>
        <p:guide orient="horz" pos="188"/>
        <p:guide pos="343"/>
        <p:guide orient="horz" pos="2575"/>
        <p:guide orient="horz" pos="12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0475" cy="49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6737" y="0"/>
            <a:ext cx="2950475" cy="49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f8c5c1d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22f8c5c1d92_0_0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g22f8c5c1d92_0_0:notes"/>
          <p:cNvSpPr txBox="1">
            <a:spLocks noGrp="1"/>
          </p:cNvSpPr>
          <p:nvPr>
            <p:ph type="sldNum" idx="12"/>
          </p:nvPr>
        </p:nvSpPr>
        <p:spPr>
          <a:xfrm>
            <a:off x="3856737" y="9442153"/>
            <a:ext cx="2950475" cy="49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o-NO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f8c5c1d9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2f8c5c1d92_0_45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4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22f8c5c1d92_0_45:notes"/>
          <p:cNvSpPr txBox="1">
            <a:spLocks noGrp="1"/>
          </p:cNvSpPr>
          <p:nvPr>
            <p:ph type="sldNum" idx="12"/>
          </p:nvPr>
        </p:nvSpPr>
        <p:spPr>
          <a:xfrm>
            <a:off x="3856737" y="9442153"/>
            <a:ext cx="2950475" cy="49867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o-NO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2f8c5c1d92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2f8c5c1d92_0_66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4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22f8c5c1d92_0_66:notes"/>
          <p:cNvSpPr txBox="1">
            <a:spLocks noGrp="1"/>
          </p:cNvSpPr>
          <p:nvPr>
            <p:ph type="sldNum" idx="12"/>
          </p:nvPr>
        </p:nvSpPr>
        <p:spPr>
          <a:xfrm>
            <a:off x="3856737" y="9442153"/>
            <a:ext cx="2950475" cy="49867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o-NO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f8c5c1d9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22f8c5c1d92_0_10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22f8c5c1d92_0_10:notes"/>
          <p:cNvSpPr txBox="1">
            <a:spLocks noGrp="1"/>
          </p:cNvSpPr>
          <p:nvPr>
            <p:ph type="sldNum" idx="12"/>
          </p:nvPr>
        </p:nvSpPr>
        <p:spPr>
          <a:xfrm>
            <a:off x="3856737" y="9442153"/>
            <a:ext cx="2950475" cy="49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o-NO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304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f8c5c1d9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22f8c5c1d92_0_10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22f8c5c1d92_0_10:notes"/>
          <p:cNvSpPr txBox="1">
            <a:spLocks noGrp="1"/>
          </p:cNvSpPr>
          <p:nvPr>
            <p:ph type="sldNum" idx="12"/>
          </p:nvPr>
        </p:nvSpPr>
        <p:spPr>
          <a:xfrm>
            <a:off x="3856737" y="9442153"/>
            <a:ext cx="2950475" cy="49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o-NO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5500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f8c5c1d9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22f8c5c1d92_0_10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22f8c5c1d92_0_10:notes"/>
          <p:cNvSpPr txBox="1">
            <a:spLocks noGrp="1"/>
          </p:cNvSpPr>
          <p:nvPr>
            <p:ph type="sldNum" idx="12"/>
          </p:nvPr>
        </p:nvSpPr>
        <p:spPr>
          <a:xfrm>
            <a:off x="3856737" y="9442153"/>
            <a:ext cx="2950475" cy="49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o-NO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877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4"/>
          <p:cNvSpPr txBox="1"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4"/>
          <p:cNvSpPr txBox="1"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3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body" idx="1"/>
          </p:nvPr>
        </p:nvSpPr>
        <p:spPr>
          <a:xfrm rot="5400000">
            <a:off x="2506121" y="-848770"/>
            <a:ext cx="3394472" cy="7492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>
            <a:spLocks noGrp="1"/>
          </p:cNvSpPr>
          <p:nvPr>
            <p:ph type="title"/>
          </p:nvPr>
        </p:nvSpPr>
        <p:spPr>
          <a:xfrm rot="5400000">
            <a:off x="4922138" y="1773196"/>
            <a:ext cx="4388644" cy="1254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 txBox="1">
            <a:spLocks noGrp="1"/>
          </p:cNvSpPr>
          <p:nvPr>
            <p:ph type="body" idx="1"/>
          </p:nvPr>
        </p:nvSpPr>
        <p:spPr>
          <a:xfrm rot="5400000">
            <a:off x="1185251" y="-522072"/>
            <a:ext cx="4388644" cy="5844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5"/>
          <p:cNvSpPr txBox="1">
            <a:spLocks noGrp="1"/>
          </p:cNvSpPr>
          <p:nvPr>
            <p:ph type="title"/>
          </p:nvPr>
        </p:nvSpPr>
        <p:spPr>
          <a:xfrm>
            <a:off x="457200" y="298339"/>
            <a:ext cx="76155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body" idx="1"/>
          </p:nvPr>
        </p:nvSpPr>
        <p:spPr>
          <a:xfrm>
            <a:off x="457200" y="1021492"/>
            <a:ext cx="8229600" cy="3794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9" name="Google Shape;19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41800" y="2305050"/>
            <a:ext cx="6477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41800" y="2305050"/>
            <a:ext cx="647700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5"/>
          <p:cNvSpPr txBox="1"/>
          <p:nvPr/>
        </p:nvSpPr>
        <p:spPr>
          <a:xfrm>
            <a:off x="8474801" y="4815936"/>
            <a:ext cx="34208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no-NO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57cd871321_0_3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157cd871321_0_3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2pPr>
            <a:lvl3pPr marL="1371600" lvl="2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3pPr>
            <a:lvl4pPr marL="1828800" lvl="3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4pPr>
            <a:lvl5pPr marL="2286000" lvl="4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5pPr>
            <a:lvl6pPr marL="2743200" lvl="5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g157cd871321_0_38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delingsoverskrift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431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>
  <p:cSld name="Sammenligning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8"/>
          <p:cNvSpPr txBox="1"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body" idx="1"/>
          </p:nvPr>
        </p:nvSpPr>
        <p:spPr>
          <a:xfrm>
            <a:off x="280219" y="1444342"/>
            <a:ext cx="4040188" cy="3363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body" idx="2"/>
          </p:nvPr>
        </p:nvSpPr>
        <p:spPr>
          <a:xfrm>
            <a:off x="4468045" y="964522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28"/>
          <p:cNvSpPr txBox="1">
            <a:spLocks noGrp="1"/>
          </p:cNvSpPr>
          <p:nvPr>
            <p:ph type="body" idx="3"/>
          </p:nvPr>
        </p:nvSpPr>
        <p:spPr>
          <a:xfrm>
            <a:off x="4468045" y="1444342"/>
            <a:ext cx="4041775" cy="3363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28"/>
          <p:cNvSpPr txBox="1">
            <a:spLocks noGrp="1"/>
          </p:cNvSpPr>
          <p:nvPr>
            <p:ph type="body" idx="4"/>
          </p:nvPr>
        </p:nvSpPr>
        <p:spPr>
          <a:xfrm>
            <a:off x="280218" y="964521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1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205175" y="223550"/>
            <a:ext cx="7643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None/>
              <a:defRPr sz="2700" i="0" u="none" strike="noStrike" cap="none">
                <a:solidFill>
                  <a:schemeClr val="accent2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205175" y="869750"/>
            <a:ext cx="8481600" cy="38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23" descr="sirkler.jpg"/>
          <p:cNvPicPr preferRelativeResize="0"/>
          <p:nvPr/>
        </p:nvPicPr>
        <p:blipFill rotWithShape="1">
          <a:blip r:embed="rId14">
            <a:alphaModFix/>
          </a:blip>
          <a:srcRect r="18451"/>
          <a:stretch/>
        </p:blipFill>
        <p:spPr>
          <a:xfrm>
            <a:off x="7993703" y="379170"/>
            <a:ext cx="1151994" cy="114851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tnu.cloud.panopto.eu/Panopto/Pages/Viewer.aspx?id=1dde955f-99c6-444b-a056-afe900be8803&amp;start=306.31399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tnu.cloud.panopto.eu/Panopto/Pages/Viewer.aspx?id=1dde955f-99c6-444b-a056-afe900be8803&amp;start=370.47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>
            <a:spLocks noGrp="1"/>
          </p:cNvSpPr>
          <p:nvPr>
            <p:ph type="ctrTitle"/>
          </p:nvPr>
        </p:nvSpPr>
        <p:spPr>
          <a:xfrm>
            <a:off x="517126" y="1878912"/>
            <a:ext cx="77724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o-NO"/>
              <a:t>Turnus på NTNU</a:t>
            </a:r>
            <a:endParaRPr/>
          </a:p>
        </p:txBody>
      </p:sp>
      <p:sp>
        <p:nvSpPr>
          <p:cNvPr id="62" name="Google Shape;62;p1"/>
          <p:cNvSpPr txBox="1">
            <a:spLocks noGrp="1"/>
          </p:cNvSpPr>
          <p:nvPr>
            <p:ph type="subTitle" idx="1"/>
          </p:nvPr>
        </p:nvSpPr>
        <p:spPr>
          <a:xfrm>
            <a:off x="496806" y="2600116"/>
            <a:ext cx="77724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no-NO" dirty="0">
                <a:solidFill>
                  <a:srgbClr val="B4C8E9"/>
                </a:solidFill>
              </a:rPr>
              <a:t>Spørretime</a:t>
            </a:r>
            <a:r>
              <a:rPr lang="nb-NO" dirty="0">
                <a:solidFill>
                  <a:srgbClr val="B4C8E9"/>
                </a:solidFill>
              </a:rPr>
              <a:t> vakt og service</a:t>
            </a:r>
            <a:endParaRPr dirty="0">
              <a:solidFill>
                <a:srgbClr val="B4C8E9"/>
              </a:solidFill>
            </a:endParaRPr>
          </a:p>
        </p:txBody>
      </p:sp>
      <p:grpSp>
        <p:nvGrpSpPr>
          <p:cNvPr id="63" name="Google Shape;63;p1"/>
          <p:cNvGrpSpPr/>
          <p:nvPr/>
        </p:nvGrpSpPr>
        <p:grpSpPr>
          <a:xfrm>
            <a:off x="6517094" y="359678"/>
            <a:ext cx="2155389" cy="1751325"/>
            <a:chOff x="6429510" y="337780"/>
            <a:chExt cx="2155389" cy="1751325"/>
          </a:xfrm>
        </p:grpSpPr>
        <p:sp>
          <p:nvSpPr>
            <p:cNvPr id="64" name="Google Shape;64;p1"/>
            <p:cNvSpPr/>
            <p:nvPr/>
          </p:nvSpPr>
          <p:spPr>
            <a:xfrm>
              <a:off x="7596009" y="337780"/>
              <a:ext cx="988890" cy="988890"/>
            </a:xfrm>
            <a:prstGeom prst="ellipse">
              <a:avLst/>
            </a:prstGeom>
            <a:solidFill>
              <a:srgbClr val="0D3475">
                <a:alpha val="6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815720" y="641606"/>
              <a:ext cx="475240" cy="475240"/>
            </a:xfrm>
            <a:prstGeom prst="ellipse">
              <a:avLst/>
            </a:prstGeom>
            <a:solidFill>
              <a:srgbClr val="0D347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95176" y="1326670"/>
              <a:ext cx="762435" cy="762435"/>
            </a:xfrm>
            <a:prstGeom prst="ellipse">
              <a:avLst/>
            </a:prstGeom>
            <a:solidFill>
              <a:srgbClr val="BBAC7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429510" y="1339986"/>
              <a:ext cx="218266" cy="218266"/>
            </a:xfrm>
            <a:prstGeom prst="ellipse">
              <a:avLst/>
            </a:prstGeom>
            <a:solidFill>
              <a:srgbClr val="BBAC76">
                <a:alpha val="6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8" name="Google Shape;6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5679" y="625995"/>
            <a:ext cx="3214264" cy="829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f8c5c1d92_0_0"/>
          <p:cNvSpPr txBox="1">
            <a:spLocks noGrp="1"/>
          </p:cNvSpPr>
          <p:nvPr>
            <p:ph type="title"/>
          </p:nvPr>
        </p:nvSpPr>
        <p:spPr>
          <a:xfrm>
            <a:off x="457200" y="2248504"/>
            <a:ext cx="82296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no-NO" b="0"/>
              <a:t>Nytt system</a:t>
            </a:r>
            <a:endParaRPr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f8c5c1d92_0_45"/>
          <p:cNvSpPr txBox="1">
            <a:spLocks noGrp="1"/>
          </p:cNvSpPr>
          <p:nvPr>
            <p:ph type="title"/>
          </p:nvPr>
        </p:nvSpPr>
        <p:spPr>
          <a:xfrm>
            <a:off x="457200" y="298339"/>
            <a:ext cx="7615500" cy="925800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Nytt regelstyrt system på NTNU som følger fleksitidsavtalen i staten</a:t>
            </a:r>
            <a:endParaRPr/>
          </a:p>
        </p:txBody>
      </p:sp>
      <p:sp>
        <p:nvSpPr>
          <p:cNvPr id="98" name="Google Shape;98;g22f8c5c1d92_0_45"/>
          <p:cNvSpPr txBox="1"/>
          <p:nvPr/>
        </p:nvSpPr>
        <p:spPr>
          <a:xfrm>
            <a:off x="578200" y="2261850"/>
            <a:ext cx="2983500" cy="27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Systemet er bygget opp etter fleksibel arbeidstid.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Arbeidstid er på 37,5 timer i uka på ukedager.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Arbeidet utføres mellom kl. 08:00 og 15:45 på vintertid, og 08:00 og 15:00 på sommertid, men utregning baserer seg på en gjennomsnittsberegning av alle timer arbeidet.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Kjernetiden er mellom 09:00 og 14:30.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99" name="Google Shape;99;g22f8c5c1d92_0_45"/>
          <p:cNvSpPr txBox="1"/>
          <p:nvPr/>
        </p:nvSpPr>
        <p:spPr>
          <a:xfrm>
            <a:off x="4310925" y="2261850"/>
            <a:ext cx="3247200" cy="27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Systemet er ikke lagt opp til å håndtere de som</a:t>
            </a:r>
            <a:r>
              <a:rPr lang="no-NO" sz="1200" i="1">
                <a:solidFill>
                  <a:srgbClr val="222222"/>
                </a:solidFill>
                <a:highlight>
                  <a:srgbClr val="FFFFFF"/>
                </a:highlight>
              </a:rPr>
              <a:t> ikke </a:t>
            </a: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følger fleksitidsavtalen i staten.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Turnusansatte har ikke arbeidstid på 37,5 timer i uka som andre på NTNU.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Avvikende arbeidstid er helger, netter og kvelder.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Char char="●"/>
            </a:pPr>
            <a:r>
              <a:rPr lang="no-NO" sz="1200">
                <a:solidFill>
                  <a:srgbClr val="222222"/>
                </a:solidFill>
                <a:highlight>
                  <a:srgbClr val="FFFFFF"/>
                </a:highlight>
              </a:rPr>
              <a:t>Arbeidsplaner følges, og det er krav til at de er på arbeid på visse tidspunkt. Dette gjør at systemet ikke kan håndtere både fleksitid og pålagt fast arbeidstid. 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100" name="Google Shape;100;g22f8c5c1d92_0_45"/>
          <p:cNvSpPr txBox="1"/>
          <p:nvPr/>
        </p:nvSpPr>
        <p:spPr>
          <a:xfrm>
            <a:off x="1235000" y="1628100"/>
            <a:ext cx="30000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200" b="1">
                <a:solidFill>
                  <a:schemeClr val="dk2"/>
                </a:solidFill>
              </a:rPr>
              <a:t>Systemet er regelverksstyrt etter fleksitidsavtalen i staten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101" name="Google Shape;101;g22f8c5c1d92_0_45"/>
          <p:cNvSpPr txBox="1"/>
          <p:nvPr/>
        </p:nvSpPr>
        <p:spPr>
          <a:xfrm>
            <a:off x="4963100" y="1628100"/>
            <a:ext cx="27825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200" b="1">
                <a:solidFill>
                  <a:schemeClr val="dk2"/>
                </a:solidFill>
              </a:rPr>
              <a:t>Turnusansatte følger             hovedtariffavtalen</a:t>
            </a:r>
            <a:endParaRPr sz="1200" b="1">
              <a:solidFill>
                <a:schemeClr val="dk2"/>
              </a:solidFill>
            </a:endParaRPr>
          </a:p>
        </p:txBody>
      </p:sp>
      <p:pic>
        <p:nvPicPr>
          <p:cNvPr id="102" name="Google Shape;102;g22f8c5c1d92_0_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425" y="1716338"/>
            <a:ext cx="576925" cy="54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f8c5c1d92_0_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775" y="1733925"/>
            <a:ext cx="523125" cy="510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2f8c5c1d92_0_66"/>
          <p:cNvSpPr txBox="1">
            <a:spLocks noGrp="1"/>
          </p:cNvSpPr>
          <p:nvPr>
            <p:ph type="title"/>
          </p:nvPr>
        </p:nvSpPr>
        <p:spPr>
          <a:xfrm>
            <a:off x="457200" y="298339"/>
            <a:ext cx="7615500" cy="510000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Dagens løsning for lønnsutbetaling</a:t>
            </a:r>
            <a:endParaRPr/>
          </a:p>
        </p:txBody>
      </p:sp>
      <p:sp>
        <p:nvSpPr>
          <p:cNvPr id="111" name="Google Shape;111;g22f8c5c1d92_0_66"/>
          <p:cNvSpPr/>
          <p:nvPr/>
        </p:nvSpPr>
        <p:spPr>
          <a:xfrm>
            <a:off x="242936" y="1876168"/>
            <a:ext cx="1865100" cy="591000"/>
          </a:xfrm>
          <a:prstGeom prst="homePlate">
            <a:avLst>
              <a:gd name="adj" fmla="val 23315"/>
            </a:avLst>
          </a:prstGeom>
          <a:solidFill>
            <a:srgbClr val="0146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Utfylling og innsending av lønnsberegning</a:t>
            </a:r>
            <a:endParaRPr sz="6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22f8c5c1d92_0_66"/>
          <p:cNvSpPr txBox="1"/>
          <p:nvPr/>
        </p:nvSpPr>
        <p:spPr>
          <a:xfrm>
            <a:off x="242936" y="3274772"/>
            <a:ext cx="18651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2000" marR="0" lvl="0" indent="-7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Turnusansatt fyller ut excelfil over vakter og turnusavlønning</a:t>
            </a:r>
            <a:endParaRPr/>
          </a:p>
          <a:p>
            <a:pPr marL="72000" marR="0" lvl="0" indent="-7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Excelfilen sendes via e-post til vaktansvarlig</a:t>
            </a:r>
            <a:endParaRPr/>
          </a:p>
        </p:txBody>
      </p:sp>
      <p:sp>
        <p:nvSpPr>
          <p:cNvPr id="113" name="Google Shape;113;g22f8c5c1d92_0_66"/>
          <p:cNvSpPr/>
          <p:nvPr/>
        </p:nvSpPr>
        <p:spPr>
          <a:xfrm>
            <a:off x="2085593" y="1882043"/>
            <a:ext cx="2117400" cy="584700"/>
          </a:xfrm>
          <a:prstGeom prst="chevron">
            <a:avLst>
              <a:gd name="adj" fmla="val 23315"/>
            </a:avLst>
          </a:prstGeom>
          <a:solidFill>
            <a:srgbClr val="0023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Kvalitetssikring og godkjenning av lønnsberegning</a:t>
            </a:r>
            <a:endParaRPr sz="1100" b="1" i="0" u="none" strike="noStrike" cap="none" baseline="30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22f8c5c1d92_0_66"/>
          <p:cNvSpPr txBox="1"/>
          <p:nvPr/>
        </p:nvSpPr>
        <p:spPr>
          <a:xfrm>
            <a:off x="2211813" y="3274772"/>
            <a:ext cx="1865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2000" marR="0" lvl="0" indent="-7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Vaktansvarlig gjennomgår innsendte lister</a:t>
            </a:r>
            <a:endParaRPr/>
          </a:p>
          <a:p>
            <a:pPr marL="72000" marR="0" lvl="0" indent="-7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Listene signeres og sendes tilbake til turnusvakt</a:t>
            </a:r>
            <a:endParaRPr/>
          </a:p>
        </p:txBody>
      </p:sp>
      <p:sp>
        <p:nvSpPr>
          <p:cNvPr id="115" name="Google Shape;115;g22f8c5c1d92_0_66"/>
          <p:cNvSpPr/>
          <p:nvPr/>
        </p:nvSpPr>
        <p:spPr>
          <a:xfrm>
            <a:off x="4180689" y="1876603"/>
            <a:ext cx="2117400" cy="584700"/>
          </a:xfrm>
          <a:prstGeom prst="chevron">
            <a:avLst>
              <a:gd name="adj" fmla="val 23315"/>
            </a:avLst>
          </a:prstGeom>
          <a:solidFill>
            <a:srgbClr val="0146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Innsending av krav via godtgjørelse</a:t>
            </a:r>
            <a:endParaRPr/>
          </a:p>
        </p:txBody>
      </p:sp>
      <p:sp>
        <p:nvSpPr>
          <p:cNvPr id="116" name="Google Shape;116;g22f8c5c1d92_0_66"/>
          <p:cNvSpPr/>
          <p:nvPr/>
        </p:nvSpPr>
        <p:spPr>
          <a:xfrm>
            <a:off x="6275787" y="1877038"/>
            <a:ext cx="2117400" cy="584700"/>
          </a:xfrm>
          <a:prstGeom prst="chevron">
            <a:avLst>
              <a:gd name="adj" fmla="val 23315"/>
            </a:avLst>
          </a:prstGeom>
          <a:solidFill>
            <a:srgbClr val="C0C2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Krav sendes i godkjenningsflyt</a:t>
            </a:r>
            <a:endParaRPr/>
          </a:p>
        </p:txBody>
      </p:sp>
      <p:sp>
        <p:nvSpPr>
          <p:cNvPr id="117" name="Google Shape;117;g22f8c5c1d92_0_66"/>
          <p:cNvSpPr txBox="1"/>
          <p:nvPr/>
        </p:nvSpPr>
        <p:spPr>
          <a:xfrm>
            <a:off x="4277340" y="3274772"/>
            <a:ext cx="19242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Turnusvaktene registrerer antall timer på hver lønnart i Godtgjørelse-flisen i selvbetjeningsportalen eller DFØ-app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Godkjent utregning legges med som vedlegg</a:t>
            </a:r>
            <a:endParaRPr/>
          </a:p>
        </p:txBody>
      </p:sp>
      <p:sp>
        <p:nvSpPr>
          <p:cNvPr id="118" name="Google Shape;118;g22f8c5c1d92_0_66"/>
          <p:cNvSpPr txBox="1"/>
          <p:nvPr/>
        </p:nvSpPr>
        <p:spPr>
          <a:xfrm>
            <a:off x="6402008" y="3274772"/>
            <a:ext cx="1865100" cy="16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2000" marR="0" lvl="0" indent="-7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Attestant på tjenestesenteret mottar kravet</a:t>
            </a:r>
            <a:endParaRPr/>
          </a:p>
          <a:p>
            <a:pPr marL="72000" marR="0" lvl="0" indent="-7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Attestant sikrer at godtgjørelsen er fylt ut riktig, og at det ligger riktig timer på riktige lønnarter</a:t>
            </a:r>
            <a:endParaRPr/>
          </a:p>
          <a:p>
            <a:pPr marL="72000" marR="0" lvl="0" indent="-7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no-NO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Skjemaet sendes i flyt til kostnadsgodkjenner for endelig godkjenning</a:t>
            </a:r>
            <a:endParaRPr/>
          </a:p>
        </p:txBody>
      </p:sp>
      <p:pic>
        <p:nvPicPr>
          <p:cNvPr id="119" name="Google Shape;119;g22f8c5c1d92_0_66" descr="Circles with arrows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42163" y="2519346"/>
            <a:ext cx="584775" cy="58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2f8c5c1d92_0_66" descr="List outli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3091" y="2519346"/>
            <a:ext cx="584775" cy="584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1" name="Google Shape;121;g22f8c5c1d92_0_66"/>
          <p:cNvGrpSpPr/>
          <p:nvPr/>
        </p:nvGrpSpPr>
        <p:grpSpPr>
          <a:xfrm>
            <a:off x="2997628" y="2665006"/>
            <a:ext cx="293455" cy="293455"/>
            <a:chOff x="2881318" y="2468327"/>
            <a:chExt cx="293455" cy="293455"/>
          </a:xfrm>
        </p:grpSpPr>
        <p:sp>
          <p:nvSpPr>
            <p:cNvPr id="122" name="Google Shape;122;g22f8c5c1d92_0_66"/>
            <p:cNvSpPr/>
            <p:nvPr/>
          </p:nvSpPr>
          <p:spPr>
            <a:xfrm>
              <a:off x="2881318" y="2468327"/>
              <a:ext cx="293455" cy="293455"/>
            </a:xfrm>
            <a:custGeom>
              <a:avLst/>
              <a:gdLst/>
              <a:ahLst/>
              <a:cxnLst/>
              <a:rect l="l" t="t" r="r" b="b"/>
              <a:pathLst>
                <a:path w="955" h="955" extrusionOk="0">
                  <a:moveTo>
                    <a:pt x="478" y="32"/>
                  </a:moveTo>
                  <a:cubicBezTo>
                    <a:pt x="720" y="32"/>
                    <a:pt x="923" y="232"/>
                    <a:pt x="923" y="477"/>
                  </a:cubicBezTo>
                  <a:cubicBezTo>
                    <a:pt x="923" y="720"/>
                    <a:pt x="720" y="923"/>
                    <a:pt x="478" y="923"/>
                  </a:cubicBezTo>
                  <a:cubicBezTo>
                    <a:pt x="233" y="923"/>
                    <a:pt x="32" y="720"/>
                    <a:pt x="32" y="477"/>
                  </a:cubicBezTo>
                  <a:cubicBezTo>
                    <a:pt x="32" y="232"/>
                    <a:pt x="233" y="32"/>
                    <a:pt x="478" y="32"/>
                  </a:cubicBezTo>
                  <a:close/>
                  <a:moveTo>
                    <a:pt x="478" y="0"/>
                  </a:moveTo>
                  <a:cubicBezTo>
                    <a:pt x="214" y="0"/>
                    <a:pt x="1" y="214"/>
                    <a:pt x="1" y="477"/>
                  </a:cubicBezTo>
                  <a:cubicBezTo>
                    <a:pt x="1" y="741"/>
                    <a:pt x="214" y="954"/>
                    <a:pt x="478" y="954"/>
                  </a:cubicBezTo>
                  <a:cubicBezTo>
                    <a:pt x="741" y="954"/>
                    <a:pt x="955" y="741"/>
                    <a:pt x="955" y="477"/>
                  </a:cubicBezTo>
                  <a:cubicBezTo>
                    <a:pt x="955" y="214"/>
                    <a:pt x="741" y="0"/>
                    <a:pt x="478" y="0"/>
                  </a:cubicBezTo>
                  <a:close/>
                </a:path>
              </a:pathLst>
            </a:custGeom>
            <a:solidFill>
              <a:srgbClr val="002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g22f8c5c1d92_0_66"/>
            <p:cNvSpPr/>
            <p:nvPr/>
          </p:nvSpPr>
          <p:spPr>
            <a:xfrm>
              <a:off x="2938166" y="2564507"/>
              <a:ext cx="178224" cy="113080"/>
            </a:xfrm>
            <a:custGeom>
              <a:avLst/>
              <a:gdLst/>
              <a:ahLst/>
              <a:cxnLst/>
              <a:rect l="l" t="t" r="r" b="b"/>
              <a:pathLst>
                <a:path w="580" h="368" extrusionOk="0">
                  <a:moveTo>
                    <a:pt x="561" y="0"/>
                  </a:moveTo>
                  <a:cubicBezTo>
                    <a:pt x="557" y="0"/>
                    <a:pt x="552" y="2"/>
                    <a:pt x="548" y="6"/>
                  </a:cubicBezTo>
                  <a:lnTo>
                    <a:pt x="227" y="328"/>
                  </a:lnTo>
                  <a:lnTo>
                    <a:pt x="29" y="130"/>
                  </a:lnTo>
                  <a:cubicBezTo>
                    <a:pt x="25" y="127"/>
                    <a:pt x="21" y="126"/>
                    <a:pt x="17" y="126"/>
                  </a:cubicBezTo>
                  <a:cubicBezTo>
                    <a:pt x="13" y="126"/>
                    <a:pt x="9" y="127"/>
                    <a:pt x="5" y="130"/>
                  </a:cubicBezTo>
                  <a:cubicBezTo>
                    <a:pt x="0" y="138"/>
                    <a:pt x="0" y="148"/>
                    <a:pt x="5" y="154"/>
                  </a:cubicBezTo>
                  <a:lnTo>
                    <a:pt x="216" y="364"/>
                  </a:lnTo>
                  <a:cubicBezTo>
                    <a:pt x="219" y="364"/>
                    <a:pt x="227" y="367"/>
                    <a:pt x="229" y="367"/>
                  </a:cubicBezTo>
                  <a:cubicBezTo>
                    <a:pt x="232" y="367"/>
                    <a:pt x="240" y="367"/>
                    <a:pt x="237" y="364"/>
                  </a:cubicBezTo>
                  <a:lnTo>
                    <a:pt x="572" y="27"/>
                  </a:lnTo>
                  <a:cubicBezTo>
                    <a:pt x="580" y="22"/>
                    <a:pt x="580" y="11"/>
                    <a:pt x="572" y="6"/>
                  </a:cubicBezTo>
                  <a:cubicBezTo>
                    <a:pt x="569" y="2"/>
                    <a:pt x="565" y="0"/>
                    <a:pt x="561" y="0"/>
                  </a:cubicBezTo>
                  <a:close/>
                </a:path>
              </a:pathLst>
            </a:custGeom>
            <a:solidFill>
              <a:srgbClr val="002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4" name="Google Shape;124;g22f8c5c1d92_0_66"/>
          <p:cNvSpPr txBox="1"/>
          <p:nvPr/>
        </p:nvSpPr>
        <p:spPr>
          <a:xfrm>
            <a:off x="434366" y="4597398"/>
            <a:ext cx="12072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9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Vaktansvarlig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2f8c5c1d92_0_66"/>
          <p:cNvSpPr/>
          <p:nvPr/>
        </p:nvSpPr>
        <p:spPr>
          <a:xfrm>
            <a:off x="207398" y="4605772"/>
            <a:ext cx="217200" cy="180000"/>
          </a:xfrm>
          <a:prstGeom prst="rect">
            <a:avLst/>
          </a:prstGeom>
          <a:solidFill>
            <a:srgbClr val="0023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22f8c5c1d92_0_66"/>
          <p:cNvSpPr/>
          <p:nvPr/>
        </p:nvSpPr>
        <p:spPr>
          <a:xfrm>
            <a:off x="207398" y="4380709"/>
            <a:ext cx="217200" cy="180000"/>
          </a:xfrm>
          <a:prstGeom prst="rect">
            <a:avLst/>
          </a:prstGeom>
          <a:solidFill>
            <a:srgbClr val="0145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22f8c5c1d92_0_66"/>
          <p:cNvSpPr/>
          <p:nvPr/>
        </p:nvSpPr>
        <p:spPr>
          <a:xfrm>
            <a:off x="207398" y="4843991"/>
            <a:ext cx="217200" cy="180000"/>
          </a:xfrm>
          <a:prstGeom prst="rect">
            <a:avLst/>
          </a:prstGeom>
          <a:solidFill>
            <a:srgbClr val="C0C2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2f8c5c1d92_0_66"/>
          <p:cNvSpPr txBox="1"/>
          <p:nvPr/>
        </p:nvSpPr>
        <p:spPr>
          <a:xfrm>
            <a:off x="434366" y="4818581"/>
            <a:ext cx="12072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9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Kostnadsflyt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22f8c5c1d92_0_66"/>
          <p:cNvSpPr txBox="1"/>
          <p:nvPr/>
        </p:nvSpPr>
        <p:spPr>
          <a:xfrm>
            <a:off x="434366" y="4373145"/>
            <a:ext cx="12072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Turnusansatte</a:t>
            </a:r>
            <a:endParaRPr/>
          </a:p>
        </p:txBody>
      </p:sp>
      <p:pic>
        <p:nvPicPr>
          <p:cNvPr id="130" name="Google Shape;130;g22f8c5c1d92_0_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07699" y="2603786"/>
            <a:ext cx="416694" cy="40387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22f8c5c1d92_0_66"/>
          <p:cNvSpPr/>
          <p:nvPr/>
        </p:nvSpPr>
        <p:spPr>
          <a:xfrm>
            <a:off x="242936" y="1559857"/>
            <a:ext cx="3834000" cy="237000"/>
          </a:xfrm>
          <a:prstGeom prst="homePlate">
            <a:avLst>
              <a:gd name="adj" fmla="val 2331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Manuell flyt</a:t>
            </a:r>
            <a:endParaRPr sz="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22f8c5c1d92_0_66"/>
          <p:cNvSpPr/>
          <p:nvPr/>
        </p:nvSpPr>
        <p:spPr>
          <a:xfrm>
            <a:off x="4277340" y="1559857"/>
            <a:ext cx="4116000" cy="254400"/>
          </a:xfrm>
          <a:prstGeom prst="chevron">
            <a:avLst>
              <a:gd name="adj" fmla="val 2331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Digital flyt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2f8c5c1d92_0_10"/>
          <p:cNvSpPr txBox="1">
            <a:spLocks noGrp="1"/>
          </p:cNvSpPr>
          <p:nvPr>
            <p:ph type="title"/>
          </p:nvPr>
        </p:nvSpPr>
        <p:spPr>
          <a:xfrm>
            <a:off x="457200" y="2248504"/>
            <a:ext cx="82296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nb-NO" b="0" dirty="0"/>
              <a:t>Innsendte spørsmål</a:t>
            </a: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11500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787A97C-BDFE-6EC8-7439-FF1A6D73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646" y="571499"/>
            <a:ext cx="6710083" cy="3000781"/>
          </a:xfrm>
        </p:spPr>
        <p:txBody>
          <a:bodyPr/>
          <a:lstStyle/>
          <a:p>
            <a:r>
              <a:rPr lang="nb-NO" dirty="0"/>
              <a:t>«Hvordan skal vaktstyrken som jobber turnus få registrert fleksitid? Før kunne jeg f.eks. stemple meg inn kl. 22.55, og deretter få fleksitid, samt kvelds- og nattillegg for dette.»</a:t>
            </a:r>
            <a:br>
              <a:rPr lang="nb-NO" dirty="0"/>
            </a:br>
            <a:br>
              <a:rPr lang="nb-NO" dirty="0"/>
            </a:br>
            <a:r>
              <a:rPr lang="nb-NO" dirty="0">
                <a:hlinkClick r:id="rId3"/>
              </a:rPr>
              <a:t>Se svar 5min ut i opptaket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822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787A97C-BDFE-6EC8-7439-FF1A6D73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182" y="1546411"/>
            <a:ext cx="7281582" cy="2169784"/>
          </a:xfrm>
        </p:spPr>
        <p:txBody>
          <a:bodyPr/>
          <a:lstStyle/>
          <a:p>
            <a:r>
              <a:rPr lang="nb-NO" b="0" i="0" dirty="0">
                <a:effectLst/>
                <a:latin typeface="MentiText"/>
              </a:rPr>
              <a:t>«Hvorfor kan ikke NTNU ta ansvar og skaffe denne såkalte turnusmodulen </a:t>
            </a:r>
            <a:r>
              <a:rPr lang="nb-NO" b="0" i="0" dirty="0" err="1">
                <a:effectLst/>
                <a:latin typeface="MentiText"/>
              </a:rPr>
              <a:t>istedet</a:t>
            </a:r>
            <a:r>
              <a:rPr lang="nb-NO" b="0" i="0" dirty="0">
                <a:effectLst/>
                <a:latin typeface="MentiText"/>
              </a:rPr>
              <a:t> for at vi skal holde på med slike primitive løsninger?»</a:t>
            </a:r>
            <a:br>
              <a:rPr lang="nb-NO" b="0" i="0" dirty="0">
                <a:effectLst/>
                <a:latin typeface="MentiText"/>
              </a:rPr>
            </a:br>
            <a:br>
              <a:rPr lang="nb-NO" b="0" i="0" dirty="0">
                <a:effectLst/>
                <a:latin typeface="MentiText"/>
              </a:rPr>
            </a:br>
            <a:r>
              <a:rPr lang="nb-NO" b="0" i="0" dirty="0">
                <a:effectLst/>
                <a:latin typeface="MentiText"/>
                <a:hlinkClick r:id="rId3"/>
              </a:rPr>
              <a:t>Se svar 6:10 ut i opptaket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003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5B396B58B0741BB116AFF87098BC6" ma:contentTypeVersion="4" ma:contentTypeDescription="Create a new document." ma:contentTypeScope="" ma:versionID="e1aa60db6ee988c15b0f10089af2f28f">
  <xsd:schema xmlns:xsd="http://www.w3.org/2001/XMLSchema" xmlns:xs="http://www.w3.org/2001/XMLSchema" xmlns:p="http://schemas.microsoft.com/office/2006/metadata/properties" xmlns:ns2="caf70c22-9bd6-477b-bbf2-a40d065a3137" xmlns:ns3="69706c01-7ecb-4ae7-83af-a099a46d0e90" targetNamespace="http://schemas.microsoft.com/office/2006/metadata/properties" ma:root="true" ma:fieldsID="da5d3f953d278c754b9f92b40d76d3ec" ns2:_="" ns3:_="">
    <xsd:import namespace="caf70c22-9bd6-477b-bbf2-a40d065a3137"/>
    <xsd:import namespace="69706c01-7ecb-4ae7-83af-a099a46d0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f70c22-9bd6-477b-bbf2-a40d065a3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06c01-7ecb-4ae7-83af-a099a46d0e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AEF78E-CD45-4024-87A9-981E8CC1F9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6FCB77-13B3-4681-9A93-33D4003FA448}">
  <ds:schemaRefs>
    <ds:schemaRef ds:uri="69706c01-7ecb-4ae7-83af-a099a46d0e90"/>
    <ds:schemaRef ds:uri="caf70c22-9bd6-477b-bbf2-a40d065a31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E349FB1-DA69-411C-8997-5F82EEC9991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9706c01-7ecb-4ae7-83af-a099a46d0e90"/>
    <ds:schemaRef ds:uri="http://schemas.microsoft.com/office/infopath/2007/PartnerControls"/>
    <ds:schemaRef ds:uri="http://purl.org/dc/elements/1.1/"/>
    <ds:schemaRef ds:uri="caf70c22-9bd6-477b-bbf2-a40d065a313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Skjermfremvisning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MentiText</vt:lpstr>
      <vt:lpstr>Office-tema</vt:lpstr>
      <vt:lpstr>Turnus på NTNU</vt:lpstr>
      <vt:lpstr>Nytt system</vt:lpstr>
      <vt:lpstr>Nytt regelstyrt system på NTNU som følger fleksitidsavtalen i staten</vt:lpstr>
      <vt:lpstr>Dagens løsning for lønnsutbetaling</vt:lpstr>
      <vt:lpstr>Innsendte spørsmål</vt:lpstr>
      <vt:lpstr>«Hvordan skal vaktstyrken som jobber turnus få registrert fleksitid? Før kunne jeg f.eks. stemple meg inn kl. 22.55, og deretter få fleksitid, samt kvelds- og nattillegg for dette.»  Se svar 5min ut i opptaket</vt:lpstr>
      <vt:lpstr>«Hvorfor kan ikke NTNU ta ansvar og skaffe denne såkalte turnusmodulen istedet for at vi skal holde på med slike primitive løsninger?»  Se svar 6:10 ut i opptaket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Turnus på NTNU</dc:title>
  <dc:creator>Thomas Bendik Hagen</dc:creator>
  <cp:lastModifiedBy>Kari Klepp</cp:lastModifiedBy>
  <cp:revision>4</cp:revision>
  <cp:lastPrinted>2023-04-19T09:39:22Z</cp:lastPrinted>
  <dcterms:created xsi:type="dcterms:W3CDTF">2022-09-06T09:49:18Z</dcterms:created>
  <dcterms:modified xsi:type="dcterms:W3CDTF">2023-04-19T14:15:25Z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0x0101007A55B396B58B0741BB116AFF87098BC6</vt:lpwstr>
  </property>
</Properties>
</file>