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69" r:id="rId21"/>
    <p:sldId id="273" r:id="rId22"/>
    <p:sldId id="274" r:id="rId23"/>
    <p:sldId id="275" r:id="rId24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204" autoAdjust="0"/>
  </p:normalViewPr>
  <p:slideViewPr>
    <p:cSldViewPr snapToGrid="0" snapToObjects="1">
      <p:cViewPr varScale="1">
        <p:scale>
          <a:sx n="91" d="100"/>
          <a:sy n="91" d="100"/>
        </p:scale>
        <p:origin x="576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E970B-F4E7-4254-AB70-0F80E43EFDD2}" type="datetimeFigureOut">
              <a:rPr lang="nb-NO" smtClean="0"/>
              <a:t>27.11.2018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BD36B-66D3-44E0-A94A-2564D9E6CB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BD36B-66D3-44E0-A94A-2564D9E6CB0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96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008061"/>
            <a:ext cx="7772400" cy="675821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1" y="205979"/>
            <a:ext cx="5459249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4815936"/>
            <a:ext cx="640523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3305176"/>
            <a:ext cx="7458948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180035"/>
            <a:ext cx="7458948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2" y="1200151"/>
            <a:ext cx="366784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2" y="1200151"/>
            <a:ext cx="367394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05979"/>
            <a:ext cx="7407404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151335"/>
            <a:ext cx="376691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1631156"/>
            <a:ext cx="376691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151335"/>
            <a:ext cx="381221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2" y="1631156"/>
            <a:ext cx="381221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04788"/>
            <a:ext cx="476508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05979"/>
            <a:ext cx="740740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200151"/>
            <a:ext cx="740740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4" name="Bilde 3" descr="stripe_16_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7185" y="1100410"/>
            <a:ext cx="7772400" cy="675821"/>
          </a:xfrm>
        </p:spPr>
        <p:txBody>
          <a:bodyPr/>
          <a:lstStyle/>
          <a:p>
            <a:r>
              <a:rPr lang="nb-NO" dirty="0" smtClean="0"/>
              <a:t>Skanning av håndtegninger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7185" y="1744145"/>
            <a:ext cx="7772400" cy="131445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Undertittel</a:t>
            </a:r>
            <a:endParaRPr lang="nb-NO" sz="2400" dirty="0"/>
          </a:p>
        </p:txBody>
      </p:sp>
      <p:pic>
        <p:nvPicPr>
          <p:cNvPr id="4" name="Bilde 3" descr="stripe_tek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2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Rette feil i gjennomgangen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12" y="2565636"/>
            <a:ext cx="4694700" cy="24392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1011730"/>
            <a:ext cx="7407404" cy="3394472"/>
          </a:xfrm>
        </p:spPr>
        <p:txBody>
          <a:bodyPr>
            <a:normAutofit/>
          </a:bodyPr>
          <a:lstStyle/>
          <a:p>
            <a:r>
              <a:rPr lang="nb-NO" sz="1800" dirty="0" smtClean="0"/>
              <a:t>Feil vises </a:t>
            </a:r>
            <a:r>
              <a:rPr lang="nb-NO" sz="1800" dirty="0"/>
              <a:t>som stjerne (*) i skissenummeret</a:t>
            </a:r>
            <a:r>
              <a:rPr lang="nb-NO" sz="1800" dirty="0" smtClean="0"/>
              <a:t>.</a:t>
            </a:r>
            <a:r>
              <a:rPr lang="nb-NO" sz="1800" dirty="0"/>
              <a:t> </a:t>
            </a:r>
            <a:r>
              <a:rPr lang="nb-NO" sz="1800" dirty="0" smtClean="0"/>
              <a:t>Marker en </a:t>
            </a:r>
            <a:r>
              <a:rPr lang="nb-NO" sz="1800" dirty="0"/>
              <a:t>av skissene som har feil i skissenummeret, du vil se at forhåndsvisningen av skissen har en boks for Skissenummeret på venstre side. </a:t>
            </a:r>
            <a:endParaRPr lang="nb-NO" sz="1800" dirty="0" smtClean="0"/>
          </a:p>
          <a:p>
            <a:r>
              <a:rPr lang="nb-NO" sz="1800" dirty="0" smtClean="0"/>
              <a:t>Skriv inn </a:t>
            </a:r>
            <a:r>
              <a:rPr lang="nb-NO" sz="1800" dirty="0"/>
              <a:t>riktig nummer i radene nedover. Radene i skissekoden på arket hvor det er feil markeres i gult ut i fra hvilken rad du står i. </a:t>
            </a:r>
          </a:p>
          <a:p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6" y="3048000"/>
            <a:ext cx="571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1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Ferdig med skanning?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Trykk på «finish </a:t>
            </a:r>
            <a:r>
              <a:rPr lang="nb-NO" dirty="0" err="1" smtClean="0"/>
              <a:t>session</a:t>
            </a:r>
            <a:r>
              <a:rPr lang="nb-NO" dirty="0" smtClean="0"/>
              <a:t>». Mappen hvor håndtegningene er lagret kommer opp.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06" y="2517504"/>
            <a:ext cx="71437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7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Skanne håndtegningene som skanneren ikke aksepterer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1200150"/>
            <a:ext cx="7407404" cy="3831011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Dersom skanneren ikke aksepterer håndtegningen kan du legge tegningen i skanneren, trykk så på </a:t>
            </a:r>
            <a:r>
              <a:rPr lang="nb-NO" dirty="0" err="1" smtClean="0"/>
              <a:t>scan</a:t>
            </a:r>
            <a:r>
              <a:rPr lang="nb-NO" dirty="0" smtClean="0"/>
              <a:t> på selve skanneren. </a:t>
            </a:r>
          </a:p>
          <a:p>
            <a:r>
              <a:rPr lang="nb-NO" dirty="0" smtClean="0"/>
              <a:t>Håndtegningen blir dermed skannet inn som en .</a:t>
            </a:r>
            <a:r>
              <a:rPr lang="nb-NO" dirty="0" err="1" smtClean="0"/>
              <a:t>pdf</a:t>
            </a:r>
            <a:r>
              <a:rPr lang="nb-NO" dirty="0" smtClean="0"/>
              <a:t>-fil. Håndtegningen må være en .</a:t>
            </a:r>
            <a:r>
              <a:rPr lang="nb-NO" dirty="0" err="1" smtClean="0"/>
              <a:t>jpg</a:t>
            </a:r>
            <a:r>
              <a:rPr lang="nb-NO" dirty="0" smtClean="0"/>
              <a:t> for å kunne lastes opp i </a:t>
            </a:r>
            <a:r>
              <a:rPr lang="nb-NO" dirty="0" err="1" smtClean="0"/>
              <a:t>Inspera</a:t>
            </a:r>
            <a:r>
              <a:rPr lang="nb-NO" dirty="0" smtClean="0"/>
              <a:t>. </a:t>
            </a:r>
          </a:p>
          <a:p>
            <a:r>
              <a:rPr lang="nb-NO" dirty="0" smtClean="0"/>
              <a:t>Endre til .</a:t>
            </a:r>
            <a:r>
              <a:rPr lang="nb-NO" dirty="0" err="1" smtClean="0"/>
              <a:t>jpg</a:t>
            </a:r>
            <a:r>
              <a:rPr lang="nb-NO" dirty="0" smtClean="0"/>
              <a:t> ved å åpne dokumentet i </a:t>
            </a:r>
            <a:r>
              <a:rPr lang="nb-NO" dirty="0" err="1" smtClean="0"/>
              <a:t>adobe</a:t>
            </a:r>
            <a:r>
              <a:rPr lang="nb-NO" dirty="0" smtClean="0"/>
              <a:t> xx og lagre som .</a:t>
            </a:r>
            <a:r>
              <a:rPr lang="nb-NO" dirty="0" err="1" smtClean="0"/>
              <a:t>jpg</a:t>
            </a:r>
            <a:r>
              <a:rPr lang="nb-NO" dirty="0" smtClean="0"/>
              <a:t>. </a:t>
            </a:r>
          </a:p>
          <a:p>
            <a:r>
              <a:rPr lang="nb-NO" dirty="0" smtClean="0"/>
              <a:t>Gi fila nytt navn, som vil knytte håndtegningen til riktig kandidat og riktig oppgave.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2238739_000027_Sketch.jpg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De første sju tallene er oppgavekoden, og de neste seks tallene er løpenummeret. Dersom oppgaven har 1 side per oppgave vil det da være Oppgavenummer_000001. Dersom en oppgave har eksempelvis 4 sider, vi den siste ha nummeret oppgavenummer_000004.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675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Laste opp (1)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nb-NO" dirty="0"/>
              <a:t>Først, lag en ny snarvei på Min Side </a:t>
            </a:r>
          </a:p>
          <a:p>
            <a:pPr fontAlgn="base"/>
            <a:r>
              <a:rPr lang="nb-NO" dirty="0"/>
              <a:t>Kolonnen "Håndtegninger" er ikke synlig med mindre man aktiverer den. Før import av mange håndtegninger, er det lurt å lage et </a:t>
            </a:r>
            <a:r>
              <a:rPr lang="nb-NO" dirty="0" err="1"/>
              <a:t>hensiktmessig</a:t>
            </a:r>
            <a:r>
              <a:rPr lang="nb-NO" dirty="0"/>
              <a:t> kolonneoppsett i monitor for den prøven man skal importere til, og lagre dette på </a:t>
            </a:r>
            <a:r>
              <a:rPr lang="nb-NO" dirty="0" err="1"/>
              <a:t>MinSide</a:t>
            </a:r>
            <a:r>
              <a:rPr lang="nb-NO" dirty="0"/>
              <a:t>, </a:t>
            </a:r>
            <a:r>
              <a:rPr lang="nb-NO" dirty="0" err="1"/>
              <a:t>f.eks</a:t>
            </a:r>
            <a:r>
              <a:rPr lang="nb-NO" dirty="0"/>
              <a:t>: </a:t>
            </a:r>
          </a:p>
          <a:p>
            <a:pPr fontAlgn="base"/>
            <a:r>
              <a:rPr lang="nb-NO" b="1" dirty="0"/>
              <a:t>Slik gjør du:</a:t>
            </a:r>
            <a:r>
              <a:rPr lang="nb-NO" dirty="0"/>
              <a:t> </a:t>
            </a:r>
          </a:p>
          <a:p>
            <a:pPr fontAlgn="base"/>
            <a:r>
              <a:rPr lang="nb-NO" dirty="0"/>
              <a:t>1 Åpne prøven i Prøver </a:t>
            </a:r>
          </a:p>
          <a:p>
            <a:pPr fontAlgn="base"/>
            <a:r>
              <a:rPr lang="nb-NO" dirty="0"/>
              <a:t>2 Klikk på boksen "Levert" for å vise disse i Monitor </a:t>
            </a:r>
          </a:p>
          <a:p>
            <a:pPr fontAlgn="base"/>
            <a:r>
              <a:rPr lang="nb-NO" dirty="0"/>
              <a:t> </a:t>
            </a:r>
            <a:br>
              <a:rPr lang="nb-NO" dirty="0"/>
            </a:br>
            <a:r>
              <a:rPr lang="nb-NO" dirty="0"/>
              <a:t> </a:t>
            </a:r>
          </a:p>
          <a:p>
            <a:pPr fontAlgn="base"/>
            <a:r>
              <a:rPr lang="nb-NO" dirty="0"/>
              <a:t>3 Skru på følgende kolonner. (Skjul andre) </a:t>
            </a:r>
          </a:p>
          <a:p>
            <a:pPr fontAlgn="base"/>
            <a:r>
              <a:rPr lang="nb-NO" b="1" dirty="0"/>
              <a:t>ID</a:t>
            </a:r>
            <a:r>
              <a:rPr lang="nb-NO" dirty="0"/>
              <a:t> </a:t>
            </a:r>
          </a:p>
          <a:p>
            <a:pPr fontAlgn="base"/>
            <a:r>
              <a:rPr lang="nb-NO" b="1" dirty="0"/>
              <a:t>Fremdrift</a:t>
            </a:r>
            <a:r>
              <a:rPr lang="nb-NO" dirty="0"/>
              <a:t> </a:t>
            </a:r>
          </a:p>
          <a:p>
            <a:pPr fontAlgn="base"/>
            <a:r>
              <a:rPr lang="nb-NO" b="1" dirty="0"/>
              <a:t>Håndtegninger</a:t>
            </a:r>
            <a:r>
              <a:rPr lang="nb-NO" dirty="0"/>
              <a:t> </a:t>
            </a:r>
          </a:p>
          <a:p>
            <a:pPr fontAlgn="base"/>
            <a:r>
              <a:rPr lang="nb-NO" dirty="0"/>
              <a:t>4 Velg Filter knappen </a:t>
            </a:r>
          </a:p>
          <a:p>
            <a:pPr fontAlgn="base"/>
            <a:r>
              <a:rPr lang="nb-NO" dirty="0"/>
              <a:t>5 Velg Lagre filter </a:t>
            </a:r>
          </a:p>
          <a:p>
            <a:pPr fontAlgn="base"/>
            <a:r>
              <a:rPr lang="nb-NO" dirty="0"/>
              <a:t>6 Gi filteret et hensiktsmessig navn, </a:t>
            </a:r>
            <a:r>
              <a:rPr lang="nb-NO" dirty="0" err="1"/>
              <a:t>f.eks</a:t>
            </a:r>
            <a:r>
              <a:rPr lang="nb-NO" dirty="0"/>
              <a:t> </a:t>
            </a:r>
            <a:r>
              <a:rPr lang="nb-NO" i="1" dirty="0"/>
              <a:t>Import MED100</a:t>
            </a:r>
            <a:r>
              <a:rPr lang="nb-NO" dirty="0"/>
              <a:t> </a:t>
            </a:r>
          </a:p>
          <a:p>
            <a:pPr fontAlgn="base"/>
            <a:r>
              <a:rPr lang="nb-NO" dirty="0"/>
              <a:t>Da blir raskt å finne tilbake til kandidatlisten og se etter eventuelle feil etter import. (filter for Avvikende antall håndtegninger)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219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Laste opp (2)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6"/>
          <a:stretch/>
        </p:blipFill>
        <p:spPr>
          <a:xfrm>
            <a:off x="775005" y="1660717"/>
            <a:ext cx="6824546" cy="8982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Åpne opplastningsverktøyet i </a:t>
            </a:r>
            <a:r>
              <a:rPr lang="nb-NO" dirty="0" err="1" smtClean="0"/>
              <a:t>Inspera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Klikk «velg filer»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5" y="3194710"/>
            <a:ext cx="7482469" cy="12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Laste opp (3)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b-NO" sz="1800" dirty="0"/>
              <a:t>I Windows Filutforsker, naviger til mappen C:\Scanner\ScanTools Plus\Data Files\"Navn på Data File". </a:t>
            </a:r>
          </a:p>
          <a:p>
            <a:pPr fontAlgn="base"/>
            <a:r>
              <a:rPr lang="nb-NO" sz="1800" dirty="0"/>
              <a:t>Marker håndtegningene (filene) du ønsker å laste opp.  </a:t>
            </a:r>
          </a:p>
          <a:p>
            <a:pPr fontAlgn="base"/>
            <a:r>
              <a:rPr lang="nb-NO" sz="1800" dirty="0"/>
              <a:t>Velg </a:t>
            </a:r>
            <a:r>
              <a:rPr lang="nb-NO" sz="1800" b="1" dirty="0"/>
              <a:t>Åpne</a:t>
            </a:r>
            <a:endParaRPr lang="nb-NO" sz="1800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42" y="2154973"/>
            <a:ext cx="5684227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9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Feil </a:t>
            </a:r>
            <a:r>
              <a:rPr lang="nb-NO" smtClean="0"/>
              <a:t>ved opplasting 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41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Laste opp håndtegninger manuelt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910542"/>
            <a:ext cx="7407404" cy="36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500" dirty="0"/>
              <a:t>Ved manuell opplasting trenger man ikke tenke på oppgavekode. Uansett hva filen heter, knyttes den til besvarelsen</a:t>
            </a:r>
            <a:r>
              <a:rPr lang="nb-NO" sz="15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500" dirty="0"/>
              <a:t>Åpne Monitor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500" dirty="0"/>
              <a:t>Marker den aktuelle kandidaten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500" dirty="0"/>
              <a:t>Velg </a:t>
            </a:r>
            <a:r>
              <a:rPr lang="nb-NO" sz="1500" i="1" dirty="0"/>
              <a:t>Håndtegninger </a:t>
            </a:r>
            <a:r>
              <a:rPr lang="nb-NO" sz="1500" dirty="0"/>
              <a:t>fra menyen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500" dirty="0"/>
              <a:t>I Modal-vinduet, finn den aktuelle oppgaven som skissen skal knyttes til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500" dirty="0"/>
              <a:t>Trykk </a:t>
            </a:r>
            <a:r>
              <a:rPr lang="nb-NO" sz="1500" b="1" dirty="0"/>
              <a:t>Velg </a:t>
            </a:r>
            <a:r>
              <a:rPr lang="nb-NO" sz="1500" b="1" dirty="0" smtClean="0"/>
              <a:t>bilde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500" dirty="0" smtClean="0"/>
              <a:t>Bildet blir lagt til </a:t>
            </a:r>
          </a:p>
          <a:p>
            <a:pPr marL="0" indent="0">
              <a:buNone/>
            </a:pPr>
            <a:r>
              <a:rPr lang="nb-NO" sz="1500" dirty="0" smtClean="0"/>
              <a:t>Besvarelsen for den</a:t>
            </a:r>
          </a:p>
          <a:p>
            <a:pPr marL="0" indent="0">
              <a:buNone/>
            </a:pPr>
            <a:r>
              <a:rPr lang="nb-NO" sz="1500" dirty="0" smtClean="0"/>
              <a:t>Oppgaven som er valgt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43" y="2518579"/>
            <a:ext cx="4184368" cy="24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64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787" y="205979"/>
            <a:ext cx="8376213" cy="85725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Fjerne håndtegninger fra en besvarelse (1)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70" y="995422"/>
            <a:ext cx="8040546" cy="3889093"/>
          </a:xfrm>
        </p:spPr>
        <p:txBody>
          <a:bodyPr/>
          <a:lstStyle/>
          <a:p>
            <a:r>
              <a:rPr lang="nb-NO" dirty="0"/>
              <a:t>Åpne Monitor</a:t>
            </a:r>
          </a:p>
          <a:p>
            <a:r>
              <a:rPr lang="nb-NO" dirty="0"/>
              <a:t>Marker den aktuelle kandidaten</a:t>
            </a:r>
          </a:p>
          <a:p>
            <a:r>
              <a:rPr lang="nb-NO" dirty="0"/>
              <a:t>Velg </a:t>
            </a:r>
            <a:r>
              <a:rPr lang="nb-NO" i="1" dirty="0"/>
              <a:t>Håndtegninger </a:t>
            </a:r>
            <a:r>
              <a:rPr lang="nb-NO" dirty="0"/>
              <a:t>fra </a:t>
            </a:r>
            <a:r>
              <a:rPr lang="nb-NO" dirty="0" smtClean="0"/>
              <a:t>menyen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80" y="2347658"/>
            <a:ext cx="5012858" cy="34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0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339" y="205979"/>
            <a:ext cx="8395504" cy="85725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Fjerne håndtegninger fra en besvarelse (2)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071" y="952982"/>
            <a:ext cx="7841961" cy="4016415"/>
          </a:xfrm>
        </p:spPr>
        <p:txBody>
          <a:bodyPr>
            <a:normAutofit/>
          </a:bodyPr>
          <a:lstStyle/>
          <a:p>
            <a:r>
              <a:rPr lang="nb-NO" sz="1800" dirty="0" smtClean="0"/>
              <a:t>I Modal-vinduet, klikk på tallet på raden</a:t>
            </a:r>
          </a:p>
          <a:p>
            <a:pPr marL="0" indent="0">
              <a:buNone/>
            </a:pPr>
            <a:r>
              <a:rPr lang="nb-NO" sz="1800" dirty="0" smtClean="0"/>
              <a:t>«knyttet til besvarelse»</a:t>
            </a:r>
          </a:p>
          <a:p>
            <a:r>
              <a:rPr lang="nb-NO" sz="1800" dirty="0" smtClean="0"/>
              <a:t>Da åpnes det et nytt vindu med oversikt </a:t>
            </a:r>
          </a:p>
          <a:p>
            <a:pPr marL="0" indent="0">
              <a:buNone/>
            </a:pPr>
            <a:r>
              <a:rPr lang="nb-NO" sz="1800" dirty="0" smtClean="0"/>
              <a:t>over alle håndtegninger som er knyttet til </a:t>
            </a:r>
          </a:p>
          <a:p>
            <a:pPr marL="0" indent="0">
              <a:buNone/>
            </a:pPr>
            <a:r>
              <a:rPr lang="nb-NO" sz="1800" dirty="0" smtClean="0"/>
              <a:t>denne kandidaten:</a:t>
            </a:r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sz="1800" dirty="0"/>
              <a:t>I dette </a:t>
            </a:r>
            <a:r>
              <a:rPr lang="nb-NO" sz="1800" dirty="0" smtClean="0"/>
              <a:t>skjermbildet</a:t>
            </a:r>
          </a:p>
          <a:p>
            <a:pPr marL="0" indent="0">
              <a:buNone/>
            </a:pPr>
            <a:r>
              <a:rPr lang="nb-NO" sz="1800" dirty="0" smtClean="0"/>
              <a:t> </a:t>
            </a:r>
            <a:r>
              <a:rPr lang="nb-NO" sz="1800" dirty="0"/>
              <a:t>har man tre valg</a:t>
            </a:r>
            <a:r>
              <a:rPr lang="nb-NO" sz="1800" dirty="0" smtClean="0"/>
              <a:t>:</a:t>
            </a:r>
          </a:p>
          <a:p>
            <a:pPr lvl="1">
              <a:buFont typeface="+mj-lt"/>
              <a:buAutoNum type="arabicPeriod"/>
            </a:pPr>
            <a:r>
              <a:rPr lang="nb-NO" sz="1400" b="1" dirty="0" smtClean="0"/>
              <a:t>Slette </a:t>
            </a:r>
            <a:r>
              <a:rPr lang="nb-NO" sz="1400" b="1" dirty="0"/>
              <a:t>en fil fra listen</a:t>
            </a:r>
            <a:endParaRPr lang="nb-NO" sz="1400" dirty="0"/>
          </a:p>
          <a:p>
            <a:pPr lvl="1">
              <a:buFont typeface="+mj-lt"/>
              <a:buAutoNum type="arabicPeriod"/>
            </a:pPr>
            <a:r>
              <a:rPr lang="nb-NO" sz="1400" dirty="0"/>
              <a:t>Åpne filer i nytt vindu</a:t>
            </a:r>
          </a:p>
          <a:p>
            <a:pPr lvl="1">
              <a:buFont typeface="+mj-lt"/>
              <a:buAutoNum type="arabicPeriod"/>
            </a:pPr>
            <a:r>
              <a:rPr lang="nb-NO" sz="1400" dirty="0"/>
              <a:t>Åpne kandidatens </a:t>
            </a:r>
            <a:r>
              <a:rPr lang="nb-NO" sz="1400" dirty="0" smtClean="0"/>
              <a:t>besvarelse</a:t>
            </a:r>
          </a:p>
          <a:p>
            <a:pPr marL="400050" lvl="1" indent="0">
              <a:buNone/>
            </a:pPr>
            <a:r>
              <a:rPr lang="nb-NO" sz="1400" dirty="0" smtClean="0"/>
              <a:t> </a:t>
            </a:r>
            <a:r>
              <a:rPr lang="nb-NO" sz="1400" dirty="0"/>
              <a:t>i nytt vindu</a:t>
            </a: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78" y="1165185"/>
            <a:ext cx="3129021" cy="2168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71" y="2631312"/>
            <a:ext cx="4141856" cy="28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8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27682" y="511371"/>
            <a:ext cx="7242650" cy="857250"/>
          </a:xfrm>
        </p:spPr>
        <p:txBody>
          <a:bodyPr/>
          <a:lstStyle/>
          <a:p>
            <a:r>
              <a:rPr lang="nb-NO" dirty="0" smtClean="0"/>
              <a:t>Rutine før skanning </a:t>
            </a:r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1327682" y="1440658"/>
            <a:ext cx="7242650" cy="3394472"/>
          </a:xfrm>
        </p:spPr>
        <p:txBody>
          <a:bodyPr>
            <a:normAutofit/>
          </a:bodyPr>
          <a:lstStyle/>
          <a:p>
            <a:r>
              <a:rPr lang="nb-NO" sz="1800" dirty="0" smtClean="0"/>
              <a:t>Besvarelsene leveres i konvolutt på skannekontoret. Den som leverer kvitterer på konvolutten</a:t>
            </a:r>
          </a:p>
          <a:p>
            <a:r>
              <a:rPr lang="nb-NO" sz="1800" dirty="0" smtClean="0"/>
              <a:t>Mottaker på skannekontoret kvitterer på konvolutten</a:t>
            </a:r>
          </a:p>
          <a:p>
            <a:r>
              <a:rPr lang="nb-NO" sz="1800" dirty="0" smtClean="0"/>
              <a:t>Konvoluttene samles emnevis, med de emnene med tidligst dato ligger først, så de havner først i «skannekøen»</a:t>
            </a:r>
            <a:endParaRPr lang="nb-NO" sz="1800" dirty="0"/>
          </a:p>
          <a:p>
            <a:r>
              <a:rPr lang="nb-NO" sz="1800" dirty="0" smtClean="0"/>
              <a:t>Dersom det er naturlig, vent til hele emnet er ankommet skannekontoret før skanning tiltar</a:t>
            </a:r>
          </a:p>
        </p:txBody>
      </p:sp>
    </p:spTree>
    <p:extLst>
      <p:ext uri="{BB962C8B-B14F-4D97-AF65-F5344CB8AC3E}">
        <p14:creationId xmlns:p14="http://schemas.microsoft.com/office/powerpoint/2010/main" val="33068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Endre rekkefølge på håndtegninger innad i oppgave/besvarelse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628" y="1200151"/>
            <a:ext cx="7407404" cy="3830978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Rekkefølgen </a:t>
            </a:r>
            <a:r>
              <a:rPr lang="nb-NO" dirty="0"/>
              <a:t>på håndtegningene i den digitale visningen kan noen ganger bli feil. Dette kan skje av ulike årsaker:</a:t>
            </a:r>
          </a:p>
          <a:p>
            <a:pPr lvl="1"/>
            <a:r>
              <a:rPr lang="nb-NO" dirty="0"/>
              <a:t>Kandidaten leverte arkene i feil rekkefølge. Dermed fikk de feil løpenummer ved skanning. </a:t>
            </a:r>
          </a:p>
          <a:p>
            <a:pPr lvl="1"/>
            <a:r>
              <a:rPr lang="nb-NO" dirty="0"/>
              <a:t>Kandidaten leverte arkene i riktig rekkefølge, men hovedansvarlig skannet dem likevel i feil rekkefølge</a:t>
            </a:r>
          </a:p>
          <a:p>
            <a:pPr lvl="1"/>
            <a:r>
              <a:rPr lang="nb-NO" dirty="0"/>
              <a:t>Hovedansvarlig har lastet opp noen av håndtegningene manuelt. Manuelt opplastede håndtegninger  legger seg alltid nederst i rekken. Dette er nødvendigvis ikke alltid riktig</a:t>
            </a:r>
            <a:r>
              <a:rPr lang="nb-NO" dirty="0" smtClean="0"/>
              <a:t>.</a:t>
            </a:r>
          </a:p>
          <a:p>
            <a:pPr lvl="1"/>
            <a:endParaRPr lang="nb-NO" dirty="0"/>
          </a:p>
          <a:p>
            <a:pPr marL="457200" lvl="1" indent="0">
              <a:buNone/>
            </a:pPr>
            <a:r>
              <a:rPr lang="nb-NO" dirty="0"/>
              <a:t> </a:t>
            </a:r>
          </a:p>
          <a:p>
            <a:r>
              <a:rPr lang="nb-NO" i="1" dirty="0" smtClean="0"/>
              <a:t>Det er ingen skreddersydd </a:t>
            </a:r>
            <a:r>
              <a:rPr lang="nb-NO" i="1" dirty="0"/>
              <a:t>funksjonalitet for å raskt endre rekkefølgen, men det finnes en </a:t>
            </a:r>
            <a:r>
              <a:rPr lang="nb-NO" i="1" dirty="0" err="1"/>
              <a:t>work</a:t>
            </a:r>
            <a:r>
              <a:rPr lang="nb-NO" i="1" dirty="0"/>
              <a:t> </a:t>
            </a:r>
            <a:r>
              <a:rPr lang="nb-NO" i="1" dirty="0" err="1"/>
              <a:t>around</a:t>
            </a:r>
            <a:r>
              <a:rPr lang="nb-NO" i="1" dirty="0"/>
              <a:t>:</a:t>
            </a:r>
            <a:endParaRPr lang="nb-NO" dirty="0"/>
          </a:p>
          <a:p>
            <a:pPr lvl="1"/>
            <a:r>
              <a:rPr lang="nb-NO" b="1" dirty="0"/>
              <a:t>Slik gjør du</a:t>
            </a:r>
            <a:endParaRPr lang="nb-NO" dirty="0"/>
          </a:p>
          <a:p>
            <a:pPr lvl="1"/>
            <a:r>
              <a:rPr lang="nb-NO" dirty="0"/>
              <a:t>Fjern alle håndtegninger fra besvarelsen</a:t>
            </a:r>
          </a:p>
          <a:p>
            <a:pPr lvl="1"/>
            <a:r>
              <a:rPr lang="nb-NO" dirty="0"/>
              <a:t>Last opp alle håndtegningene manuelt, i den rekkefølgen de skal leses. Første først. </a:t>
            </a:r>
          </a:p>
        </p:txBody>
      </p:sp>
    </p:spTree>
    <p:extLst>
      <p:ext uri="{BB962C8B-B14F-4D97-AF65-F5344CB8AC3E}">
        <p14:creationId xmlns:p14="http://schemas.microsoft.com/office/powerpoint/2010/main" val="63822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Start </a:t>
            </a:r>
            <a:r>
              <a:rPr lang="nb-NO" dirty="0" err="1" smtClean="0"/>
              <a:t>Inspera</a:t>
            </a:r>
            <a:r>
              <a:rPr lang="nb-NO" dirty="0" smtClean="0"/>
              <a:t> </a:t>
            </a:r>
            <a:r>
              <a:rPr lang="nb-NO" dirty="0" err="1" smtClean="0"/>
              <a:t>Scan</a:t>
            </a:r>
            <a:r>
              <a:rPr lang="nb-NO" dirty="0" smtClean="0"/>
              <a:t> og slå på skanneren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 smtClean="0"/>
              <a:t>Åpne </a:t>
            </a:r>
            <a:r>
              <a:rPr lang="nb-NO" sz="1800" dirty="0" err="1" smtClean="0"/>
              <a:t>Inspera</a:t>
            </a:r>
            <a:r>
              <a:rPr lang="nb-NO" sz="1800" dirty="0" smtClean="0"/>
              <a:t> </a:t>
            </a:r>
            <a:r>
              <a:rPr lang="nb-NO" sz="1800" dirty="0" err="1" smtClean="0"/>
              <a:t>Scan</a:t>
            </a:r>
            <a:endParaRPr lang="nb-NO" sz="1800" dirty="0" smtClean="0"/>
          </a:p>
          <a:p>
            <a:r>
              <a:rPr lang="nb-NO" sz="1800" dirty="0" smtClean="0"/>
              <a:t>Skru på skanneren ved å slå på vippebryteren på undersiden av skanneren. Det skal stå «1» i vinduet på skanneren</a:t>
            </a:r>
          </a:p>
          <a:p>
            <a:r>
              <a:rPr lang="nb-NO" sz="1800" dirty="0" err="1"/>
              <a:t>K</a:t>
            </a:r>
            <a:r>
              <a:rPr lang="nb-NO" sz="1800" dirty="0" err="1" smtClean="0"/>
              <a:t>ontrollèr</a:t>
            </a:r>
            <a:r>
              <a:rPr lang="nb-NO" sz="1800" dirty="0" smtClean="0"/>
              <a:t> </a:t>
            </a:r>
            <a:r>
              <a:rPr lang="nb-NO" sz="1800" dirty="0"/>
              <a:t>at </a:t>
            </a:r>
            <a:r>
              <a:rPr lang="nb-NO" sz="1800" dirty="0" err="1"/>
              <a:t>Inspera</a:t>
            </a:r>
            <a:r>
              <a:rPr lang="nb-NO" sz="1800" dirty="0"/>
              <a:t> </a:t>
            </a:r>
            <a:r>
              <a:rPr lang="nb-NO" sz="1800" dirty="0" err="1"/>
              <a:t>Scan</a:t>
            </a:r>
            <a:r>
              <a:rPr lang="nb-NO" sz="1800" dirty="0"/>
              <a:t> er riktig konfigurert: </a:t>
            </a:r>
          </a:p>
          <a:p>
            <a:pPr lvl="1"/>
            <a:r>
              <a:rPr lang="nb-NO" sz="1800" dirty="0" err="1" smtClean="0"/>
              <a:t>Scanner</a:t>
            </a:r>
            <a:r>
              <a:rPr lang="nb-NO" sz="1800" dirty="0" smtClean="0"/>
              <a:t> </a:t>
            </a:r>
            <a:r>
              <a:rPr lang="nb-NO" sz="1800" dirty="0">
                <a:sym typeface="Wingdings" panose="05000000000000000000" pitchFamily="2" charset="2"/>
              </a:rPr>
              <a:t></a:t>
            </a:r>
            <a:r>
              <a:rPr lang="nb-NO" sz="1800" dirty="0" err="1">
                <a:sym typeface="Wingdings" panose="05000000000000000000" pitchFamily="2" charset="2"/>
              </a:rPr>
              <a:t>Conficuration</a:t>
            </a:r>
            <a:r>
              <a:rPr lang="nb-NO" sz="1800" dirty="0">
                <a:sym typeface="Wingdings" panose="05000000000000000000" pitchFamily="2" charset="2"/>
              </a:rPr>
              <a:t> finner du ulikt oppsett for skanningen</a:t>
            </a:r>
            <a:r>
              <a:rPr lang="nb-NO" sz="1800" dirty="0" smtClean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" name="AutoShape 2" descr="Setter inn bilde..."/>
          <p:cNvSpPr>
            <a:spLocks noChangeAspect="1" noChangeArrowheads="1"/>
          </p:cNvSpPr>
          <p:nvPr/>
        </p:nvSpPr>
        <p:spPr bwMode="auto">
          <a:xfrm>
            <a:off x="2254908" y="43355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08" y="2800114"/>
            <a:ext cx="4853452" cy="27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Opprett ny mappe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Trykk på «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Session</a:t>
            </a:r>
            <a:r>
              <a:rPr lang="nb-NO" dirty="0" smtClean="0"/>
              <a:t>» for å opprette ny mappe for de skannede filene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Navnet på mappen skal være emnekoden, og eventuelt informasjon dersom det er flere mapper i et emne. Eksempel: ENG1001_2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11" y="1971934"/>
            <a:ext cx="72104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2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Start skanning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42" y="975360"/>
            <a:ext cx="8030094" cy="4039985"/>
          </a:xfrm>
        </p:spPr>
        <p:txBody>
          <a:bodyPr>
            <a:normAutofit/>
          </a:bodyPr>
          <a:lstStyle/>
          <a:p>
            <a:r>
              <a:rPr lang="nb-NO" sz="2000" dirty="0" smtClean="0"/>
              <a:t>Legg ark i skanneren. Skann en </a:t>
            </a:r>
            <a:r>
              <a:rPr lang="nb-NO" sz="2000" dirty="0" err="1" smtClean="0"/>
              <a:t>kandida</a:t>
            </a:r>
            <a:r>
              <a:rPr lang="nb-NO" sz="2000" dirty="0" smtClean="0"/>
              <a:t> om gangen. Ta besvarelsen ut av omslaget, og legg den tilbake igjen etter skanning</a:t>
            </a:r>
          </a:p>
          <a:p>
            <a:pPr lvl="1"/>
            <a:r>
              <a:rPr lang="nb-NO" dirty="0" smtClean="0"/>
              <a:t>Den hvite siden skal opp, og toppen av arket skal inn i skanneren først</a:t>
            </a:r>
          </a:p>
          <a:p>
            <a:r>
              <a:rPr lang="nb-NO" sz="2000" dirty="0" smtClean="0"/>
              <a:t>Trykk «</a:t>
            </a:r>
            <a:r>
              <a:rPr lang="nb-NO" sz="2000" dirty="0" err="1" smtClean="0"/>
              <a:t>scan</a:t>
            </a:r>
            <a:r>
              <a:rPr lang="nb-NO" sz="2000" dirty="0" smtClean="0"/>
              <a:t>» for å starte skanningen </a:t>
            </a:r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47" y="3352627"/>
            <a:ext cx="72199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3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Skanning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Nå</a:t>
            </a:r>
            <a:r>
              <a:rPr lang="nb-NO" sz="2000" dirty="0"/>
              <a:t>r alle arkene i skanneren er skannet, stopper skanneren. For å fortsette skanningen trykk «</a:t>
            </a:r>
            <a:r>
              <a:rPr lang="nb-NO" sz="2000" dirty="0" err="1"/>
              <a:t>resume</a:t>
            </a:r>
            <a:r>
              <a:rPr lang="nb-NO" sz="2000" dirty="0"/>
              <a:t>». Det kan være tidsbesparende å være rask å mate skanneren med neste besvarelse før skanneren stopper. </a:t>
            </a:r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76" y="2587035"/>
            <a:ext cx="7098458" cy="270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1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Skanning (feil)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Når skanningen pågår, kan ulike feilmeldinger bli gjeldende… </a:t>
            </a:r>
          </a:p>
          <a:p>
            <a:r>
              <a:rPr lang="nb-NO" dirty="0" smtClean="0"/>
              <a:t>()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165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Ark som skanneren ikke aksepterer (B)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Legg til sides og skann etter resten av konvolutten er skannet ferdig </a:t>
            </a:r>
          </a:p>
          <a:p>
            <a:r>
              <a:rPr lang="nb-NO" dirty="0" smtClean="0"/>
              <a:t>Dersom blank besvarelse: kast arket, og skriv avvik til inspektørkor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025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Gå gjennom skanningen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 err="1" smtClean="0"/>
              <a:t>Inspera</a:t>
            </a:r>
            <a:r>
              <a:rPr lang="nb-NO" sz="1800" dirty="0" smtClean="0"/>
              <a:t> flagger skisser (ark) når det er noe som gjøre at koden ikke registreres: </a:t>
            </a:r>
          </a:p>
          <a:p>
            <a:pPr lvl="1"/>
            <a:r>
              <a:rPr lang="nb-NO" sz="1800" dirty="0" smtClean="0"/>
              <a:t>Det mangler ett, eller flere tall i oppgavekoden</a:t>
            </a:r>
          </a:p>
          <a:p>
            <a:pPr lvl="1"/>
            <a:r>
              <a:rPr lang="nb-NO" sz="1800" dirty="0" smtClean="0"/>
              <a:t>Flere tall er blitt markert i samme kolonne</a:t>
            </a:r>
          </a:p>
          <a:p>
            <a:r>
              <a:rPr lang="nb-NO" sz="1800" dirty="0" smtClean="0"/>
              <a:t>For å starte gjennomgangen, trykk «</a:t>
            </a:r>
            <a:r>
              <a:rPr lang="nb-NO" sz="1800" dirty="0" err="1" smtClean="0"/>
              <a:t>review</a:t>
            </a:r>
            <a:r>
              <a:rPr lang="nb-NO" sz="1800" dirty="0" smtClean="0"/>
              <a:t>»</a:t>
            </a:r>
          </a:p>
          <a:p>
            <a:endParaRPr lang="nb-NO" sz="1800" dirty="0"/>
          </a:p>
          <a:p>
            <a:endParaRPr lang="nb-NO" sz="1800" dirty="0" smtClean="0"/>
          </a:p>
          <a:p>
            <a:endParaRPr lang="nb-NO" sz="1800" dirty="0" smtClean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95" y="3104421"/>
            <a:ext cx="71818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tProjectNumber xmlns="6635c99f-a392-4016-9005-2a2466edbba3">O10066</GtProjectNumber>
    <GtArchiveReference xmlns="6635c99f-a392-4016-9005-2a2466edbba3" xsi:nil="true"/>
    <ddb690447d2c486586ecb71413780409 xmlns="6635c99f-a392-4016-9005-2a2466edbba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Digitaliseringsprogram</TermName>
          <TermId xmlns="http://schemas.microsoft.com/office/infopath/2007/PartnerControls">79a265c0-2863-4d42-9bcd-b0da5d78c024</TermId>
        </TermInfo>
      </Terms>
    </ddb690447d2c486586ecb71413780409>
    <TaxCatchAll xmlns="6635c99f-a392-4016-9005-2a2466edbba3">
      <Value>4</Value>
      <Value>8</Value>
      <Value>14</Value>
    </TaxCatchAll>
    <j25543a5815d485da9a5e0773ad762e9 xmlns="6635c99f-a392-4016-9005-2a2466edbba3">
      <Terms xmlns="http://schemas.microsoft.com/office/infopath/2007/PartnerControls">
        <TermInfo xmlns="http://schemas.microsoft.com/office/infopath/2007/PartnerControls">
          <TermName xmlns="http://schemas.microsoft.com/office/infopath/2007/PartnerControls">Gjennomføre</TermName>
          <TermId xmlns="http://schemas.microsoft.com/office/infopath/2007/PartnerControls">99d7765a-c786-4792-a1a1-866ef0f982b9</TermId>
        </TermInfo>
      </Terms>
    </j25543a5815d485da9a5e0773ad762e9>
    <GtProjectFinanceName xmlns="6635c99f-a392-4016-9005-2a2466edbba3" xsi:nil="true"/>
    <j275d73afd4d48babcc131526460d57b xmlns="6635c99f-a392-4016-9005-2a2466edbba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Utdanning</TermName>
          <TermId xmlns="http://schemas.microsoft.com/office/infopath/2007/PartnerControls">ae938717-3400-47c0-ab07-b33ccbd6744d</TermId>
        </TermInfo>
      </Terms>
    </j275d73afd4d48babcc131526460d57b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sjektdokument" ma:contentTypeID="0x010100293FDE3FCADA480B9A77BBDAD7DFA28C0100E17CBE705D99B34C9E16F129809CEA24" ma:contentTypeVersion="32" ma:contentTypeDescription="Opprett et nytt dokument." ma:contentTypeScope="" ma:versionID="cd9e0927c41023e06abcaf755395e963">
  <xsd:schema xmlns:xsd="http://www.w3.org/2001/XMLSchema" xmlns:xs="http://www.w3.org/2001/XMLSchema" xmlns:p="http://schemas.microsoft.com/office/2006/metadata/properties" xmlns:ns2="6635c99f-a392-4016-9005-2a2466edbba3" xmlns:ns3="a68294e7-85c6-4224-8731-2cb4a689f8c1" xmlns:ns4="766cb6a6-4102-4c7b-96c9-43da46a6e80c" targetNamespace="http://schemas.microsoft.com/office/2006/metadata/properties" ma:root="true" ma:fieldsID="ac72e574d8b2c73506eac28fd701fa59" ns2:_="" ns3:_="" ns4:_="">
    <xsd:import namespace="6635c99f-a392-4016-9005-2a2466edbba3"/>
    <xsd:import namespace="a68294e7-85c6-4224-8731-2cb4a689f8c1"/>
    <xsd:import namespace="766cb6a6-4102-4c7b-96c9-43da46a6e80c"/>
    <xsd:element name="properties">
      <xsd:complexType>
        <xsd:sequence>
          <xsd:element name="documentManagement">
            <xsd:complexType>
              <xsd:all>
                <xsd:element ref="ns2:GtProjectFinanceName" minOccurs="0"/>
                <xsd:element ref="ns2:GtProjectNumber" minOccurs="0"/>
                <xsd:element ref="ns2:GtArchiveReference" minOccurs="0"/>
                <xsd:element ref="ns2:TaxCatchAllLabel" minOccurs="0"/>
                <xsd:element ref="ns2:j275d73afd4d48babcc131526460d57b" minOccurs="0"/>
                <xsd:element ref="ns2:j25543a5815d485da9a5e0773ad762e9" minOccurs="0"/>
                <xsd:element ref="ns2:ddb690447d2c486586ecb71413780409" minOccurs="0"/>
                <xsd:element ref="ns2:TaxCatchAll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5c99f-a392-4016-9005-2a2466edbba3" elementFormDefault="qualified">
    <xsd:import namespace="http://schemas.microsoft.com/office/2006/documentManagement/types"/>
    <xsd:import namespace="http://schemas.microsoft.com/office/infopath/2007/PartnerControls"/>
    <xsd:element name="GtProjectFinanceName" ma:index="5" nillable="true" ma:displayName="Prosjektnavn i økonomisystemet" ma:description="" ma:internalName="GtProjectFinanceName">
      <xsd:simpleType>
        <xsd:restriction base="dms:Text"/>
      </xsd:simpleType>
    </xsd:element>
    <xsd:element name="GtProjectNumber" ma:index="6" nillable="true" ma:displayName="Prosjektnummer" ma:description="" ma:internalName="GtProjectNumber">
      <xsd:simpleType>
        <xsd:restriction base="dms:Text"/>
      </xsd:simpleType>
    </xsd:element>
    <xsd:element name="GtArchiveReference" ma:index="7" nillable="true" ma:displayName="Sak-/arkivreferanse" ma:description="" ma:internalName="GtArchiveReference">
      <xsd:simpleType>
        <xsd:restriction base="dms:Text"/>
      </xsd:simpleType>
    </xsd:element>
    <xsd:element name="TaxCatchAllLabel" ma:index="14" nillable="true" ma:displayName="Taxonomy Catch All Column1" ma:hidden="true" ma:list="{d866c91d-3e13-425a-b008-03714878011b}" ma:internalName="TaxCatchAllLabel" ma:readOnly="true" ma:showField="CatchAllDataLabel" ma:web="6635c99f-a392-4016-9005-2a2466edbb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275d73afd4d48babcc131526460d57b" ma:index="15" nillable="true" ma:taxonomy="true" ma:internalName="j275d73afd4d48babcc131526460d57b" ma:taxonomyFieldName="GtProjectServiceArea" ma:displayName="Tjenesteområde" ma:default="" ma:fieldId="{3275d73a-fd4d-48ba-bcc1-31526460d57b}" ma:taxonomyMulti="true" ma:sspId="6e7bc199-5fe5-462f-a3d8-26f806c1f49a" ma:termSetId="7a5893e0-eab2-49fe-912c-d1e5433206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25543a5815d485da9a5e0773ad762e9" ma:index="16" nillable="true" ma:taxonomy="true" ma:internalName="j25543a5815d485da9a5e0773ad762e9" ma:taxonomyFieldName="GtProjectPhase" ma:displayName="Fase" ma:indexed="true" ma:fieldId="{325543a5-815d-485d-a9a5-e0773ad762e9}" ma:sspId="6e7bc199-5fe5-462f-a3d8-26f806c1f49a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db690447d2c486586ecb71413780409" ma:index="17" nillable="true" ma:taxonomy="true" ma:internalName="ddb690447d2c486586ecb71413780409" ma:taxonomyFieldName="GtProjectType" ma:displayName="Prosjekttype" ma:default="" ma:fieldId="{ddb69044-7d2c-4865-86ec-b71413780409}" ma:taxonomyMulti="true" ma:sspId="6e7bc199-5fe5-462f-a3d8-26f806c1f49a" ma:termSetId="8fc384dd-0b5f-48ea-9051-a1dd6aa669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d866c91d-3e13-425a-b008-03714878011b}" ma:internalName="TaxCatchAll" ma:showField="CatchAllData" ma:web="6635c99f-a392-4016-9005-2a2466edbb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294e7-85c6-4224-8731-2cb4a689f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3" nillable="true" ma:displayName="MediaServiceAutoTags" ma:internalName="MediaServiceAutoTags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cb6a6-4102-4c7b-96c9-43da46a6e80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3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C1D763-D222-40DF-8929-DE3EBCD3E496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766cb6a6-4102-4c7b-96c9-43da46a6e80c"/>
    <ds:schemaRef ds:uri="http://schemas.microsoft.com/office/2006/metadata/properties"/>
    <ds:schemaRef ds:uri="http://www.w3.org/XML/1998/namespace"/>
    <ds:schemaRef ds:uri="a68294e7-85c6-4224-8731-2cb4a689f8c1"/>
    <ds:schemaRef ds:uri="6635c99f-a392-4016-9005-2a2466edbba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76AA80-01B5-4746-80F7-CA65AD541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35c99f-a392-4016-9005-2a2466edbba3"/>
    <ds:schemaRef ds:uri="a68294e7-85c6-4224-8731-2cb4a689f8c1"/>
    <ds:schemaRef ds:uri="766cb6a6-4102-4c7b-96c9-43da46a6e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9AB74A-0A26-4AD5-B8E5-5A9517B1E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ntnu_blaa_stripe_16_9</Template>
  <TotalTime>0</TotalTime>
  <Words>755</Words>
  <Application>Microsoft Office PowerPoint</Application>
  <PresentationFormat>On-screen Show (16:9)</PresentationFormat>
  <Paragraphs>123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Office-tema</vt:lpstr>
      <vt:lpstr>Skanning av håndtegninger</vt:lpstr>
      <vt:lpstr>Rutine før skanning </vt:lpstr>
      <vt:lpstr>Start Inspera Scan og slå på skanneren</vt:lpstr>
      <vt:lpstr>Opprett ny mappe </vt:lpstr>
      <vt:lpstr>Start skanning </vt:lpstr>
      <vt:lpstr>Skanning </vt:lpstr>
      <vt:lpstr>Skanning (feil) </vt:lpstr>
      <vt:lpstr>Ark som skanneren ikke aksepterer (B)</vt:lpstr>
      <vt:lpstr>Gå gjennom skanningen </vt:lpstr>
      <vt:lpstr>Rette feil i gjennomgangen</vt:lpstr>
      <vt:lpstr>Ferdig med skanning? </vt:lpstr>
      <vt:lpstr>Skanne håndtegningene som skanneren ikke aksepterer (B)</vt:lpstr>
      <vt:lpstr>Laste opp (1)</vt:lpstr>
      <vt:lpstr>Laste opp (2)</vt:lpstr>
      <vt:lpstr>Laste opp (3)</vt:lpstr>
      <vt:lpstr>Feil ved opplasting </vt:lpstr>
      <vt:lpstr>Laste opp håndtegninger manuelt</vt:lpstr>
      <vt:lpstr>Fjerne håndtegninger fra en besvarelse (1)</vt:lpstr>
      <vt:lpstr>Fjerne håndtegninger fra en besvarelse (2)</vt:lpstr>
      <vt:lpstr>Endre rekkefølge på håndtegninger innad i oppgave/besvarelse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Skanning av håndtegninger</dc:title>
  <dc:creator>Miriam Nesbø</dc:creator>
  <cp:lastModifiedBy>Miriam Nesbø</cp:lastModifiedBy>
  <cp:revision>21</cp:revision>
  <dcterms:created xsi:type="dcterms:W3CDTF">2018-11-02T09:51:17Z</dcterms:created>
  <dcterms:modified xsi:type="dcterms:W3CDTF">2018-11-27T11:38:45Z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0x010100293FDE3FCADA480B9A77BBDAD7DFA28C0100E17CBE705D99B34C9E16F129809CEA24</vt:lpwstr>
  </property>
  <property fmtid="{D5CDD505-2E9C-101B-9397-08002B2CF9AE}" pid="3" name="GtProjectPhase">
    <vt:lpwstr>4;#Gjennomføre|99d7765a-c786-4792-a1a1-866ef0f982b9</vt:lpwstr>
  </property>
  <property fmtid="{D5CDD505-2E9C-101B-9397-08002B2CF9AE}" pid="4" name="GtProjectType">
    <vt:lpwstr>14;#Digitaliseringsprogram|79a265c0-2863-4d42-9bcd-b0da5d78c024</vt:lpwstr>
  </property>
  <property fmtid="{D5CDD505-2E9C-101B-9397-08002B2CF9AE}" pid="5" name="GtProjectServiceArea">
    <vt:lpwstr>8;#Utdanning|ae938717-3400-47c0-ab07-b33ccbd6744d</vt:lpwstr>
  </property>
</Properties>
</file>