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435" r:id="rId2"/>
    <p:sldId id="445" r:id="rId3"/>
    <p:sldId id="440" r:id="rId4"/>
    <p:sldId id="446" r:id="rId5"/>
    <p:sldId id="447" r:id="rId6"/>
  </p:sldIdLst>
  <p:sldSz cx="9144000" cy="5143500" type="screen16x9"/>
  <p:notesSz cx="6808788" cy="9940925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AC76"/>
    <a:srgbClr val="0D34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05" autoAdjust="0"/>
    <p:restoredTop sz="69592" autoAdjust="0"/>
  </p:normalViewPr>
  <p:slideViewPr>
    <p:cSldViewPr snapToGrid="0" snapToObjects="1">
      <p:cViewPr varScale="1">
        <p:scale>
          <a:sx n="63" d="100"/>
          <a:sy n="63" d="100"/>
        </p:scale>
        <p:origin x="1128" y="5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61" d="100"/>
          <a:sy n="61" d="100"/>
        </p:scale>
        <p:origin x="325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217" cy="49760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5981" y="0"/>
            <a:ext cx="2951217" cy="49760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8615A5BD-4650-425F-86A6-E359D06AB7C3}" type="datetimeFigureOut">
              <a:rPr lang="nb-NO" smtClean="0"/>
              <a:t>27.11.2017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43322"/>
            <a:ext cx="2951217" cy="49760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5981" y="9443322"/>
            <a:ext cx="2951217" cy="49760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35C67A9D-4212-44E1-A725-10B94EBA05D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40031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0475" cy="49877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6738" y="1"/>
            <a:ext cx="2950475" cy="49877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77FA471B-CFDF-4458-A928-C8E127592D9F}" type="datetimeFigureOut">
              <a:rPr lang="nb-NO" smtClean="0"/>
              <a:t>27.11.2017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423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0880" y="4784071"/>
            <a:ext cx="5447030" cy="3914239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1" y="9442155"/>
            <a:ext cx="2950475" cy="498772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6738" y="9442155"/>
            <a:ext cx="2950475" cy="498772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59EF1BE7-DB66-4DCE-BFE8-B1AC7F91925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66988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Plassholder for nota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nb-NO" altLang="nb-NO" dirty="0" smtClean="0"/>
              <a:t>Sjekklisten</a:t>
            </a:r>
            <a:r>
              <a:rPr lang="nb-NO" altLang="nb-NO" baseline="0" dirty="0" smtClean="0"/>
              <a:t> er et verktøy som leder kan bruke i formøtet med verneombudet og planleggingen av oppfølgingsmøtet. </a:t>
            </a:r>
            <a:endParaRPr lang="nb-NO" altLang="nb-NO" dirty="0" smtClean="0"/>
          </a:p>
        </p:txBody>
      </p:sp>
      <p:sp>
        <p:nvSpPr>
          <p:cNvPr id="20484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4064" indent="-28617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4715" indent="-228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2600" indent="-228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60486" indent="-228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8372" indent="-228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6258" indent="-228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34144" indent="-228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92029" indent="-228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477FAB7-71BA-4F3E-B885-A785B2700846}" type="slidenum">
              <a:rPr lang="nb-NO" altLang="nb-NO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nb-NO" altLang="nb-NO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1761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Det er et krav at en enhet skal jobbe systematisk på både gult og grønt kontinuerlig. Her må man kunne dokumentere</a:t>
            </a:r>
            <a:r>
              <a:rPr lang="nb-NO" baseline="0" dirty="0" smtClean="0"/>
              <a:t> </a:t>
            </a:r>
            <a:r>
              <a:rPr lang="nb-NO" dirty="0" smtClean="0"/>
              <a:t>planer og kontinuerlig evaluering av tiltak. </a:t>
            </a:r>
          </a:p>
          <a:p>
            <a:endParaRPr lang="nb-NO" dirty="0" smtClean="0"/>
          </a:p>
          <a:p>
            <a:r>
              <a:rPr lang="nb-NO" dirty="0" smtClean="0"/>
              <a:t>Det er også helt naturlig at en enhet havner på rødt lys innimellom. Det</a:t>
            </a:r>
            <a:r>
              <a:rPr lang="nb-NO" baseline="0" dirty="0" smtClean="0"/>
              <a:t> er da viktig at man ved tiltak gjenoppretter et godt arbeidsmiljø så raskt som mulig. Søk råd hos HR-HMS om hvordan det kan være lurt å legge opp den videre prosessen i oppfølgingen av arbeidsmiljøundersøkelsen.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F1BE7-DB66-4DCE-BFE8-B1AC7F919258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155410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Plassholder for nota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  <a:defRPr/>
            </a:pPr>
            <a:r>
              <a:rPr lang="nb-NO" dirty="0" smtClean="0"/>
              <a:t>Ta gjerne kontakt med psykososialt team HMS seksjonen v/Linn som har faglig ansvar for bistand til arbeidsmiljøundersøkelsen sammen med eksterne leverandører i Gjøvik og Ålesund. HMS-seksjonen har også oversikt over de ulike eksterne tilbydernes kompetanse.</a:t>
            </a:r>
          </a:p>
          <a:p>
            <a:pPr marL="0" indent="0">
              <a:buNone/>
              <a:defRPr/>
            </a:pPr>
            <a:endParaRPr lang="nb-NO" dirty="0" smtClean="0"/>
          </a:p>
          <a:p>
            <a:pPr marL="0" indent="0">
              <a:buNone/>
              <a:defRPr/>
            </a:pPr>
            <a:r>
              <a:rPr lang="nb-NO" dirty="0" smtClean="0"/>
              <a:t>I tiltaksfasen vil bistand til aktivitet som naturlig faller inn under bedriftshelsetjenestens ansvarsområde gis av bedriftshelsetjenesten ved NTNU og leverandører av bedriftshelsetjenester i Gjøvik og Ålesund.</a:t>
            </a:r>
            <a:endParaRPr lang="nb-NO" altLang="nb-NO" dirty="0" smtClean="0"/>
          </a:p>
        </p:txBody>
      </p:sp>
      <p:sp>
        <p:nvSpPr>
          <p:cNvPr id="28676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4064" indent="-28617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4715" indent="-228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2600" indent="-228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60486" indent="-228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8372" indent="-228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6258" indent="-228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34144" indent="-228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92029" indent="-228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1B3556B-D3F6-48A1-A928-6FD4C3F01F23}" type="slidenum">
              <a:rPr lang="nb-NO" altLang="nb-NO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nb-NO" altLang="nb-NO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336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Avhengig av mål og gruppens størrelse er det skissert tre forskjellige</a:t>
            </a:r>
            <a:r>
              <a:rPr lang="nb-NO" baseline="0" dirty="0" smtClean="0"/>
              <a:t> muligheter man kan velge for regi av resultatmøte. </a:t>
            </a:r>
            <a:endParaRPr lang="nb-NO" baseline="0" dirty="0" smtClean="0"/>
          </a:p>
          <a:p>
            <a:endParaRPr lang="nb-NO" baseline="0" dirty="0" smtClean="0"/>
          </a:p>
          <a:p>
            <a:r>
              <a:rPr lang="nb-NO" baseline="0" dirty="0" smtClean="0"/>
              <a:t>Sistnevnte</a:t>
            </a:r>
            <a:r>
              <a:rPr lang="nb-NO" baseline="0" dirty="0" smtClean="0"/>
              <a:t>: World </a:t>
            </a:r>
            <a:r>
              <a:rPr lang="nb-NO" baseline="0" dirty="0" err="1" smtClean="0"/>
              <a:t>Cafè</a:t>
            </a:r>
            <a:r>
              <a:rPr lang="nb-NO" baseline="0" dirty="0" smtClean="0"/>
              <a:t> finner man  i detalj beskrevet i eget dokument som ligger på arbeidsmiljøundersøkelsen sin side </a:t>
            </a:r>
            <a:r>
              <a:rPr lang="nb-NO" baseline="0" dirty="0" smtClean="0"/>
              <a:t>på Innsida</a:t>
            </a:r>
            <a:r>
              <a:rPr lang="nb-NO" baseline="0" dirty="0" smtClean="0"/>
              <a:t>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F1BE7-DB66-4DCE-BFE8-B1AC7F919258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7087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Plassholder for nota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rtl="0" eaLnBrk="1" fontAlgn="auto" latinLnBrk="0" hangingPunct="1"/>
            <a:r>
              <a:rPr lang="nb-NO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Leder</a:t>
            </a:r>
            <a:r>
              <a:rPr lang="nb-NO" sz="1200" b="1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ø</a:t>
            </a:r>
            <a:r>
              <a:rPr lang="nb-NO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nsker velkommen. </a:t>
            </a:r>
            <a:br>
              <a:rPr lang="nb-NO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nb-NO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Mål for dagen: Hvor langt har vi kommet i utviklingen av vår enhet? </a:t>
            </a:r>
            <a:r>
              <a:rPr lang="nb-NO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Hva har vi fått til, og hva bør vi prioritere nå? Plan for oppfølging av tiltak. </a:t>
            </a:r>
            <a:r>
              <a:rPr lang="nb-NO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Rammer</a:t>
            </a:r>
            <a:r>
              <a:rPr lang="nb-NO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 dagen: kjøreregler for deltakelse, program for dagen</a:t>
            </a:r>
            <a:endParaRPr lang="nb-NO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auto" latinLnBrk="0" hangingPunct="1"/>
            <a:endParaRPr lang="nb-NO" sz="1200" b="1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auto" latinLnBrk="0" hangingPunct="1"/>
            <a:r>
              <a:rPr lang="nb-NO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Kompetansebygging</a:t>
            </a:r>
            <a:r>
              <a:rPr lang="nb-NO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r>
              <a:rPr lang="nb-NO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nb-NO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Hva er organisatorisk</a:t>
            </a:r>
            <a:r>
              <a:rPr lang="nb-NO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og psykososialt arbeidsmiljø?</a:t>
            </a:r>
            <a:br>
              <a:rPr lang="nb-NO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nb-NO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Summeoppgave (5 min): Hva bidrar til å utløse ditt jobbengasjement/oppleves som krevende? Få fram eksempler fra deltakerne. </a:t>
            </a:r>
          </a:p>
          <a:p>
            <a:pPr rtl="0" eaLnBrk="1" fontAlgn="auto" latinLnBrk="0" hangingPunct="1"/>
            <a:r>
              <a:rPr lang="nb-NO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Introdusere de fem</a:t>
            </a:r>
            <a:r>
              <a:rPr lang="nb-NO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hovedområdene i arbeidsmiljøundersøkelsen før gjennomgangen av resultatene.</a:t>
            </a:r>
            <a:endParaRPr lang="nb-NO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nb-NO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rtl="0" eaLnBrk="1" fontAlgn="auto" latinLnBrk="0" hangingPunct="1"/>
            <a:r>
              <a:rPr lang="nb-NO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Presentere resultatene</a:t>
            </a:r>
            <a:r>
              <a:rPr lang="nb-NO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Dele ut rapport i papir med notatfelt (dvs.</a:t>
            </a:r>
            <a:r>
              <a:rPr lang="nb-NO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nb-NO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svarprosent, stolpediagram, </a:t>
            </a:r>
            <a:r>
              <a:rPr lang="nb-NO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stjerna)</a:t>
            </a:r>
            <a:r>
              <a:rPr lang="nb-NO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rtl="0" eaLnBrk="1" fontAlgn="t" latinLnBrk="0" hangingPunct="1"/>
            <a:r>
              <a:rPr lang="nb-NO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Tips til deltakerne: Noter hva du mener er viktigst å bevare og nødvendig</a:t>
            </a:r>
            <a:r>
              <a:rPr lang="nb-NO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å forbedre på hvert temaområde</a:t>
            </a:r>
            <a:endParaRPr lang="nb-NO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nb-NO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rtl="0" eaLnBrk="1" fontAlgn="t" latinLnBrk="0" hangingPunct="1"/>
            <a:r>
              <a:rPr lang="nb-NO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Pause</a:t>
            </a:r>
            <a:r>
              <a:rPr lang="nb-NO" sz="1200" b="1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nb-NO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nb-NO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Kjør</a:t>
            </a:r>
            <a:r>
              <a:rPr lang="nb-NO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stram regi slik at det er mulig å ta pauser. </a:t>
            </a:r>
            <a:endParaRPr lang="nb-NO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nb-NO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rtl="0" eaLnBrk="1" fontAlgn="t" latinLnBrk="0" hangingPunct="1"/>
            <a:r>
              <a:rPr lang="nb-NO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Gruppediskusjon om de viktigste</a:t>
            </a:r>
            <a:r>
              <a:rPr lang="nb-NO" sz="1200" b="1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funnene (</a:t>
            </a:r>
            <a:r>
              <a:rPr lang="nb-NO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kafémetoden ved store enheter)</a:t>
            </a:r>
            <a:endParaRPr lang="nb-NO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nb-NO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Diskuter hvert av de fem</a:t>
            </a:r>
            <a:r>
              <a:rPr lang="nb-NO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nb-NO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temaområdene:</a:t>
            </a:r>
          </a:p>
          <a:p>
            <a:pPr marL="171450" indent="-171450" rtl="0" eaLnBrk="1" fontAlgn="t" latinLnBrk="0" hangingPunct="1">
              <a:buFont typeface="Arial" panose="020B0604020202020204" pitchFamily="34" charset="0"/>
              <a:buChar char="•"/>
            </a:pPr>
            <a:r>
              <a:rPr lang="nb-NO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Hva mener dere</a:t>
            </a:r>
            <a:r>
              <a:rPr lang="nb-NO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at det er viktigst å bevare</a:t>
            </a:r>
            <a:r>
              <a:rPr lang="nb-NO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</a:t>
            </a:r>
          </a:p>
          <a:p>
            <a:pPr marL="171450" indent="-171450" rtl="0" eaLnBrk="1" fontAlgn="t" latinLnBrk="0" hangingPunct="1">
              <a:buFont typeface="Arial" panose="020B0604020202020204" pitchFamily="34" charset="0"/>
              <a:buChar char="•"/>
            </a:pPr>
            <a:r>
              <a:rPr lang="nb-NO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Hva er nødvendig å forbedre? </a:t>
            </a:r>
          </a:p>
          <a:p>
            <a:pPr rtl="0" eaLnBrk="1" fontAlgn="t" latinLnBrk="0" hangingPunct="1"/>
            <a:r>
              <a:rPr lang="nb-NO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Hva opplever dere er de fire viktigste områdene å jobbe videre med. Det er ulike måte å presentere</a:t>
            </a:r>
            <a:r>
              <a:rPr lang="nb-NO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 plenum og prioritere hva man skal jobbe videre med. Tips til dette finnes i notatene til resultatpresentasjonen og i manual for kafemetoden som kan brukes på store enheter.</a:t>
            </a:r>
            <a:endParaRPr lang="nb-NO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nb-NO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rtl="0" eaLnBrk="1" fontAlgn="t" latinLnBrk="0" hangingPunct="1"/>
            <a:r>
              <a:rPr lang="nb-NO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Tiltaksutvikling – bruk gjerne kraftfulle spørsmål</a:t>
            </a:r>
            <a:r>
              <a:rPr lang="nb-NO" sz="1200" b="1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 å utforske hva det handler om og hva dere skal prioritere</a:t>
            </a:r>
            <a:endParaRPr lang="nb-NO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 rtl="0" eaLnBrk="1" fontAlgn="t" latinLnBrk="0" hangingPunct="1">
              <a:buFont typeface="Arial" panose="020B0604020202020204" pitchFamily="34" charset="0"/>
              <a:buChar char="•"/>
            </a:pPr>
            <a:r>
              <a:rPr lang="nb-NO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Utforsk bevaringsområdene</a:t>
            </a:r>
            <a:endParaRPr lang="nb-NO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 rtl="0" eaLnBrk="1" fontAlgn="t" latinLnBrk="0" hangingPunct="1">
              <a:buFont typeface="Arial" panose="020B0604020202020204" pitchFamily="34" charset="0"/>
              <a:buChar char="•"/>
            </a:pPr>
            <a:r>
              <a:rPr lang="nb-NO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Utforsk forbedringsområdene</a:t>
            </a:r>
            <a:endParaRPr lang="nb-NO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nb-NO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rtl="0" eaLnBrk="1" fontAlgn="t" latinLnBrk="0" hangingPunct="1"/>
            <a:r>
              <a:rPr lang="nb-NO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Leder oppsummerer</a:t>
            </a:r>
            <a:r>
              <a:rPr lang="nb-NO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det viktigste og skisse av veien videre. Takke for engasjement og innspill.</a:t>
            </a:r>
          </a:p>
          <a:p>
            <a:pPr rtl="0" eaLnBrk="1" fontAlgn="t" latinLnBrk="0" hangingPunct="1"/>
            <a:r>
              <a:rPr lang="nb-NO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Gjerne refleksjon rundt egen opplevelse. </a:t>
            </a:r>
            <a:endParaRPr lang="nb-NO" altLang="nb-NO" dirty="0" smtClean="0"/>
          </a:p>
        </p:txBody>
      </p:sp>
      <p:sp>
        <p:nvSpPr>
          <p:cNvPr id="22532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4064" indent="-28617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4715" indent="-228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2600" indent="-228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60486" indent="-228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8372" indent="-228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6258" indent="-228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34144" indent="-228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92029" indent="-228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C7C67E0-A044-436D-8E66-3070D538438C}" type="slidenum">
              <a:rPr lang="nb-NO" altLang="nb-NO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nb-NO" altLang="nb-NO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142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68315" y="2008061"/>
            <a:ext cx="7772400" cy="675821"/>
          </a:xfrm>
        </p:spPr>
        <p:txBody>
          <a:bodyPr anchor="t" anchorCtr="0"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68315" y="2733866"/>
            <a:ext cx="77724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0015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98385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03183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14" name="Plassholder for lysbildenummer 5"/>
          <p:cNvSpPr txBox="1">
            <a:spLocks/>
          </p:cNvSpPr>
          <p:nvPr userDrawn="1"/>
        </p:nvSpPr>
        <p:spPr>
          <a:xfrm>
            <a:off x="8474801" y="4815936"/>
            <a:ext cx="342081" cy="273844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b="0" i="0" smtClean="0">
                <a:solidFill>
                  <a:schemeClr val="tx1"/>
                </a:solidFill>
                <a:latin typeface="Arial"/>
                <a:cs typeface="Arial"/>
              </a:rPr>
              <a:pPr algn="ctr"/>
              <a:t>‹#›</a:t>
            </a:fld>
            <a:endParaRPr lang="nb-NO" b="0" i="0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001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241294" y="4815936"/>
            <a:ext cx="426966" cy="273844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pPr algn="r"/>
            <a:fld id="{91853A39-49B3-554A-AE82-85611CEBD8E3}" type="slidenum">
              <a:rPr lang="nb-NO" smtClean="0">
                <a:latin typeface="Arial"/>
                <a:cs typeface="Arial"/>
              </a:rPr>
              <a:pPr algn="r"/>
              <a:t>‹#›</a:t>
            </a:fld>
            <a:endParaRPr lang="nb-NO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246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37291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70223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17224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7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59648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53223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9" name="Bilde 8" descr="logo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180" y="4814945"/>
            <a:ext cx="976089" cy="183326"/>
          </a:xfrm>
          <a:prstGeom prst="rect">
            <a:avLst/>
          </a:prstGeom>
        </p:spPr>
      </p:pic>
      <p:sp>
        <p:nvSpPr>
          <p:cNvPr id="10" name="TekstSylinder 9"/>
          <p:cNvSpPr txBox="1"/>
          <p:nvPr userDrawn="1"/>
        </p:nvSpPr>
        <p:spPr>
          <a:xfrm>
            <a:off x="1529842" y="4786170"/>
            <a:ext cx="22507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>
                <a:effectLst/>
                <a:latin typeface="Arial"/>
                <a:cs typeface="Arial"/>
              </a:rPr>
              <a:t>Kunnskap for en </a:t>
            </a:r>
            <a:r>
              <a:rPr lang="nb-NO" sz="1200" dirty="0">
                <a:solidFill>
                  <a:srgbClr val="0D3475"/>
                </a:solidFill>
                <a:effectLst/>
                <a:latin typeface="Arial"/>
                <a:cs typeface="Arial"/>
              </a:rPr>
              <a:t>bedre </a:t>
            </a:r>
            <a:r>
              <a:rPr lang="nb-NO" sz="1200" dirty="0">
                <a:solidFill>
                  <a:schemeClr val="tx1"/>
                </a:solidFill>
                <a:effectLst/>
                <a:latin typeface="Arial"/>
                <a:cs typeface="Arial"/>
              </a:rPr>
              <a:t>verden</a:t>
            </a:r>
          </a:p>
        </p:txBody>
      </p:sp>
    </p:spTree>
    <p:extLst>
      <p:ext uri="{BB962C8B-B14F-4D97-AF65-F5344CB8AC3E}">
        <p14:creationId xmlns:p14="http://schemas.microsoft.com/office/powerpoint/2010/main" val="577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adway.no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aff.no/" TargetMode="External"/><Relationship Id="rId4" Type="http://schemas.openxmlformats.org/officeDocument/2006/relationships/hyperlink" Target="http://www2.deloitte.com/no/no/services/human-capital.html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tel 1"/>
          <p:cNvSpPr>
            <a:spLocks noGrp="1"/>
          </p:cNvSpPr>
          <p:nvPr>
            <p:ph type="title"/>
          </p:nvPr>
        </p:nvSpPr>
        <p:spPr>
          <a:xfrm>
            <a:off x="410399" y="195263"/>
            <a:ext cx="8316741" cy="6543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nb-NO" altLang="nb-NO" dirty="0" smtClean="0"/>
              <a:t>Sjekkliste – formøte med verneombud</a:t>
            </a:r>
          </a:p>
        </p:txBody>
      </p:sp>
      <p:sp>
        <p:nvSpPr>
          <p:cNvPr id="19459" name="Plassholder for innhold 2"/>
          <p:cNvSpPr>
            <a:spLocks noGrp="1"/>
          </p:cNvSpPr>
          <p:nvPr>
            <p:ph idx="1"/>
          </p:nvPr>
        </p:nvSpPr>
        <p:spPr>
          <a:xfrm>
            <a:off x="410400" y="849600"/>
            <a:ext cx="8555006" cy="3894882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nb-NO" altLang="nb-NO" sz="1600" dirty="0"/>
              <a:t>Deltakere: leder og verneombud (lokale støttespillere som nestleder, kontorsjef). </a:t>
            </a:r>
            <a:r>
              <a:rPr lang="nb-NO" altLang="nb-NO" sz="1600" dirty="0" smtClean="0"/>
              <a:t/>
            </a:r>
            <a:br>
              <a:rPr lang="nb-NO" altLang="nb-NO" sz="1600" dirty="0" smtClean="0"/>
            </a:br>
            <a:r>
              <a:rPr lang="nb-NO" altLang="nb-NO" sz="1600" dirty="0" err="1" smtClean="0"/>
              <a:t>Evnt</a:t>
            </a:r>
            <a:r>
              <a:rPr lang="nb-NO" altLang="nb-NO" sz="1600" dirty="0"/>
              <a:t>. lederstøtte fra ressursperson på fakultet/</a:t>
            </a:r>
            <a:r>
              <a:rPr lang="nb-NO" altLang="nb-NO" sz="1600" dirty="0" err="1"/>
              <a:t>fellesadm</a:t>
            </a:r>
            <a:r>
              <a:rPr lang="nb-NO" altLang="nb-NO" sz="1600" dirty="0"/>
              <a:t>.</a:t>
            </a:r>
          </a:p>
          <a:p>
            <a:pPr eaLnBrk="1" hangingPunct="1"/>
            <a:r>
              <a:rPr lang="nb-NO" altLang="nb-NO" sz="1600" dirty="0"/>
              <a:t>Gjennomgå </a:t>
            </a:r>
            <a:r>
              <a:rPr lang="nb-NO" altLang="nb-NO" sz="1600" dirty="0" err="1"/>
              <a:t>FaktaARK</a:t>
            </a:r>
            <a:r>
              <a:rPr lang="nb-NO" altLang="nb-NO" sz="1600" dirty="0"/>
              <a:t> I </a:t>
            </a:r>
            <a:r>
              <a:rPr lang="nb-NO" altLang="nb-NO" sz="1600" dirty="0" smtClean="0"/>
              <a:t>(Organisatoriske forhold) og </a:t>
            </a:r>
            <a:r>
              <a:rPr lang="nb-NO" altLang="nb-NO" sz="1600" dirty="0"/>
              <a:t>Resultatrapporten </a:t>
            </a:r>
            <a:r>
              <a:rPr lang="nb-NO" altLang="nb-NO" sz="1600" dirty="0" smtClean="0"/>
              <a:t>(Psykososiale forhold) </a:t>
            </a:r>
            <a:r>
              <a:rPr lang="nb-NO" altLang="nb-NO" sz="1000" dirty="0" smtClean="0"/>
              <a:t>(</a:t>
            </a:r>
            <a:r>
              <a:rPr lang="nb-NO" altLang="nb-NO" sz="1000" dirty="0"/>
              <a:t>se </a:t>
            </a:r>
            <a:r>
              <a:rPr lang="nb-NO" altLang="nb-NO" sz="1000" dirty="0" err="1"/>
              <a:t>ephorte</a:t>
            </a:r>
            <a:r>
              <a:rPr lang="nb-NO" altLang="nb-NO" sz="1000" dirty="0"/>
              <a:t>: Arbeidsmiljøundersøkelse </a:t>
            </a:r>
            <a:r>
              <a:rPr lang="nb-NO" altLang="nb-NO" sz="1000" dirty="0" smtClean="0"/>
              <a:t>2017 </a:t>
            </a:r>
            <a:r>
              <a:rPr lang="nb-NO" altLang="nb-NO" sz="1000" dirty="0"/>
              <a:t>enhetsforkortelse)</a:t>
            </a:r>
            <a:endParaRPr lang="nb-NO" altLang="nb-NO" sz="1600" dirty="0"/>
          </a:p>
          <a:p>
            <a:pPr eaLnBrk="1" hangingPunct="1"/>
            <a:r>
              <a:rPr lang="nb-NO" altLang="nb-NO" sz="1600" dirty="0"/>
              <a:t>Risikovurdering av forhold som kan innvirke på møtet og resultatene. </a:t>
            </a:r>
            <a:r>
              <a:rPr lang="nb-NO" altLang="nb-NO" sz="1600" dirty="0" smtClean="0"/>
              <a:t>Ha en beredskap </a:t>
            </a:r>
            <a:r>
              <a:rPr lang="nb-NO" altLang="nb-NO" sz="1600" dirty="0"/>
              <a:t>for å takle det</a:t>
            </a:r>
          </a:p>
          <a:p>
            <a:pPr eaLnBrk="1" hangingPunct="1"/>
            <a:r>
              <a:rPr lang="nb-NO" altLang="nb-NO" sz="1600" dirty="0"/>
              <a:t>Definere roller – møteledelse, organisere gruppeprosesser, dokumentasjon av resultat</a:t>
            </a:r>
          </a:p>
          <a:p>
            <a:pPr eaLnBrk="1" hangingPunct="1"/>
            <a:r>
              <a:rPr lang="nb-NO" altLang="nb-NO" sz="1600" dirty="0"/>
              <a:t>Hensiktsmessig inndeling i </a:t>
            </a:r>
            <a:r>
              <a:rPr lang="nb-NO" altLang="nb-NO" sz="1600" dirty="0" smtClean="0"/>
              <a:t>grupper. Opplegg </a:t>
            </a:r>
            <a:r>
              <a:rPr lang="nb-NO" altLang="nb-NO" sz="1600" dirty="0"/>
              <a:t>for oppsummering av </a:t>
            </a:r>
            <a:r>
              <a:rPr lang="nb-NO" altLang="nb-NO" sz="1600" dirty="0" smtClean="0"/>
              <a:t>gruppearbeid </a:t>
            </a:r>
            <a:r>
              <a:rPr lang="nb-NO" altLang="nb-NO" sz="1600" dirty="0"/>
              <a:t>i plenum</a:t>
            </a:r>
          </a:p>
          <a:p>
            <a:pPr eaLnBrk="1" hangingPunct="1"/>
            <a:r>
              <a:rPr lang="nb-NO" altLang="nb-NO" sz="1600" dirty="0"/>
              <a:t>Skisse til tidsplan for utvikling og iverksetting av tiltak</a:t>
            </a:r>
          </a:p>
          <a:p>
            <a:pPr eaLnBrk="1" hangingPunct="1"/>
            <a:r>
              <a:rPr lang="nb-NO" altLang="nb-NO" sz="1600" dirty="0"/>
              <a:t>Rammene for oppfølgingsmøtet:</a:t>
            </a:r>
          </a:p>
          <a:p>
            <a:pPr lvl="1" eaLnBrk="1" hangingPunct="1"/>
            <a:r>
              <a:rPr lang="nb-NO" altLang="nb-NO" sz="1400" dirty="0"/>
              <a:t>Alle ansatte inviteres (oppmøteplikt)</a:t>
            </a:r>
          </a:p>
          <a:p>
            <a:pPr lvl="1" eaLnBrk="1" hangingPunct="1"/>
            <a:r>
              <a:rPr lang="nb-NO" altLang="nb-NO" sz="1400" dirty="0"/>
              <a:t>Tidsramme (se mal for oppfølgingsmøte over 3 </a:t>
            </a:r>
            <a:r>
              <a:rPr lang="nb-NO" altLang="nb-NO" sz="1400" dirty="0" smtClean="0"/>
              <a:t>timer og for heldagsopplegg)</a:t>
            </a:r>
            <a:endParaRPr lang="nb-NO" altLang="nb-NO" sz="1400" dirty="0"/>
          </a:p>
          <a:p>
            <a:pPr lvl="1" eaLnBrk="1" hangingPunct="1"/>
            <a:r>
              <a:rPr lang="nb-NO" altLang="nb-NO" sz="1400" dirty="0"/>
              <a:t>Utdeling av resultat i møtet (skriv ut notatversjon av lysarkene) </a:t>
            </a:r>
          </a:p>
          <a:p>
            <a:pPr lvl="1" eaLnBrk="1" hangingPunct="1"/>
            <a:r>
              <a:rPr lang="nb-NO" altLang="nb-NO" sz="1400" dirty="0"/>
              <a:t>God ytre ramme - egnet lokale, </a:t>
            </a:r>
            <a:r>
              <a:rPr lang="nb-NO" altLang="nb-NO" sz="1400" dirty="0" smtClean="0"/>
              <a:t>servering</a:t>
            </a:r>
          </a:p>
          <a:p>
            <a:pPr lvl="1" eaLnBrk="1" hangingPunct="1"/>
            <a:r>
              <a:rPr lang="nb-NO" altLang="nb-NO" sz="1400" dirty="0" smtClean="0"/>
              <a:t>Strategisk ramme – avdelingsmøte eller strategiseminar?</a:t>
            </a:r>
            <a:endParaRPr lang="nb-NO" altLang="nb-NO" dirty="0" smtClean="0"/>
          </a:p>
        </p:txBody>
      </p:sp>
    </p:spTree>
    <p:extLst>
      <p:ext uri="{BB962C8B-B14F-4D97-AF65-F5344CB8AC3E}">
        <p14:creationId xmlns:p14="http://schemas.microsoft.com/office/powerpoint/2010/main" val="287188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74320" y="275280"/>
            <a:ext cx="8729472" cy="622318"/>
          </a:xfrm>
        </p:spPr>
        <p:txBody>
          <a:bodyPr>
            <a:noAutofit/>
          </a:bodyPr>
          <a:lstStyle/>
          <a:p>
            <a:r>
              <a:rPr lang="nb-NO" sz="2400" dirty="0" smtClean="0"/>
              <a:t/>
            </a:r>
            <a:br>
              <a:rPr lang="nb-NO" sz="2400" dirty="0" smtClean="0"/>
            </a:br>
            <a:r>
              <a:rPr lang="nb-NO" sz="2400" dirty="0" smtClean="0"/>
              <a:t>Trafikklys i psykososialt arbeidsmiljø</a:t>
            </a:r>
            <a:br>
              <a:rPr lang="nb-NO" sz="2400" dirty="0" smtClean="0"/>
            </a:br>
            <a:endParaRPr lang="nb-NO" sz="24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23088" y="1144801"/>
            <a:ext cx="8631936" cy="3613920"/>
          </a:xfrm>
        </p:spPr>
        <p:txBody>
          <a:bodyPr>
            <a:normAutofit fontScale="62500" lnSpcReduction="20000"/>
          </a:bodyPr>
          <a:lstStyle/>
          <a:p>
            <a:endParaRPr lang="nb-NO" dirty="0" smtClean="0"/>
          </a:p>
          <a:p>
            <a:pPr marL="0" indent="0">
              <a:buNone/>
            </a:pPr>
            <a:r>
              <a:rPr lang="nb-NO" b="1" dirty="0"/>
              <a:t>	</a:t>
            </a:r>
            <a:r>
              <a:rPr lang="nb-NO" b="1" dirty="0" smtClean="0"/>
              <a:t>Enheten jobber med utvikling av arbeidsmiljøet </a:t>
            </a:r>
          </a:p>
          <a:p>
            <a:pPr marL="0" indent="0">
              <a:buNone/>
            </a:pPr>
            <a:r>
              <a:rPr lang="nb-NO" b="1" dirty="0" smtClean="0"/>
              <a:t>	og helsefremmende arbeid.</a:t>
            </a:r>
          </a:p>
          <a:p>
            <a:pPr marL="0" indent="0">
              <a:buNone/>
            </a:pPr>
            <a:r>
              <a:rPr lang="nb-NO" sz="2000" dirty="0" smtClean="0"/>
              <a:t>	</a:t>
            </a:r>
            <a:endParaRPr lang="nb-NO" sz="1700" dirty="0" smtClean="0"/>
          </a:p>
          <a:p>
            <a:pPr marL="0" indent="0">
              <a:buNone/>
            </a:pPr>
            <a:r>
              <a:rPr lang="nb-NO" sz="1700" b="1" dirty="0" smtClean="0"/>
              <a:t>	</a:t>
            </a:r>
          </a:p>
          <a:p>
            <a:pPr marL="0" indent="0">
              <a:buNone/>
            </a:pPr>
            <a:r>
              <a:rPr lang="nb-NO" sz="1700" b="1" dirty="0"/>
              <a:t>	</a:t>
            </a:r>
            <a:r>
              <a:rPr lang="nb-NO" b="1" dirty="0" smtClean="0"/>
              <a:t>Arbeidsmiljø med økte spenninger, </a:t>
            </a:r>
          </a:p>
          <a:p>
            <a:pPr marL="0" indent="0">
              <a:buNone/>
            </a:pPr>
            <a:r>
              <a:rPr lang="nb-NO" b="1" dirty="0"/>
              <a:t>	</a:t>
            </a:r>
            <a:r>
              <a:rPr lang="nb-NO" b="1" dirty="0" smtClean="0"/>
              <a:t>hvor man jobber med forebyggende arbeid. </a:t>
            </a:r>
          </a:p>
          <a:p>
            <a:pPr marL="0" indent="0">
              <a:buNone/>
            </a:pPr>
            <a:endParaRPr lang="nb-NO" b="1" dirty="0"/>
          </a:p>
          <a:p>
            <a:pPr marL="0" indent="0">
              <a:buNone/>
            </a:pPr>
            <a:endParaRPr lang="nb-NO" b="1" dirty="0" smtClean="0"/>
          </a:p>
          <a:p>
            <a:pPr marL="0" indent="0">
              <a:buNone/>
            </a:pPr>
            <a:r>
              <a:rPr lang="nb-NO" b="1" dirty="0" smtClean="0"/>
              <a:t>	Uforsvarlig arbeidsmiljø med fare for sykdom eller skade.</a:t>
            </a:r>
          </a:p>
          <a:p>
            <a:pPr marL="0" indent="0">
              <a:buNone/>
            </a:pPr>
            <a:r>
              <a:rPr lang="nb-NO" b="1" dirty="0"/>
              <a:t>	</a:t>
            </a:r>
            <a:r>
              <a:rPr lang="nb-NO" b="1" dirty="0" smtClean="0"/>
              <a:t>Avvik eller konflikter er et faktum</a:t>
            </a:r>
          </a:p>
          <a:p>
            <a:pPr marL="0" indent="0">
              <a:buNone/>
            </a:pPr>
            <a:r>
              <a:rPr lang="nb-NO" sz="2200" dirty="0" smtClean="0"/>
              <a:t>	</a:t>
            </a:r>
          </a:p>
          <a:p>
            <a:pPr marL="0" indent="0">
              <a:buNone/>
            </a:pPr>
            <a:endParaRPr lang="nb-NO" sz="2000" dirty="0" smtClean="0"/>
          </a:p>
          <a:p>
            <a:pPr marL="0" indent="0">
              <a:buNone/>
            </a:pPr>
            <a:r>
              <a:rPr lang="nb-NO" sz="2000" b="1" dirty="0" smtClean="0"/>
              <a:t>	</a:t>
            </a:r>
            <a:r>
              <a:rPr lang="nb-NO" sz="5600" dirty="0" smtClean="0"/>
              <a:t>	</a:t>
            </a:r>
            <a:endParaRPr lang="nb-NO" sz="1100" dirty="0" smtClean="0"/>
          </a:p>
          <a:p>
            <a:pPr marL="0" indent="0">
              <a:buNone/>
            </a:pPr>
            <a:endParaRPr lang="nb-NO" sz="1100" dirty="0" smtClean="0"/>
          </a:p>
          <a:p>
            <a:pPr marL="0" indent="0">
              <a:buNone/>
            </a:pPr>
            <a:endParaRPr lang="nb-NO" sz="1100" dirty="0"/>
          </a:p>
          <a:p>
            <a:pPr marL="0" indent="0">
              <a:buNone/>
            </a:pPr>
            <a:endParaRPr lang="nb-NO" sz="1100" dirty="0" smtClean="0"/>
          </a:p>
          <a:p>
            <a:pPr marL="0" indent="0">
              <a:buNone/>
            </a:pPr>
            <a:endParaRPr lang="nb-NO" sz="1100" dirty="0"/>
          </a:p>
          <a:p>
            <a:pPr marL="0" indent="0">
              <a:buNone/>
            </a:pPr>
            <a:endParaRPr lang="nb-NO" sz="1100" dirty="0" smtClean="0"/>
          </a:p>
          <a:p>
            <a:pPr marL="0" indent="0">
              <a:buNone/>
            </a:pPr>
            <a:endParaRPr lang="nb-NO" sz="1100" dirty="0"/>
          </a:p>
          <a:p>
            <a:pPr marL="0" indent="0">
              <a:buNone/>
            </a:pPr>
            <a:endParaRPr lang="nb-NO" sz="1100" dirty="0" smtClean="0"/>
          </a:p>
          <a:p>
            <a:pPr marL="0" indent="0">
              <a:buNone/>
            </a:pPr>
            <a:endParaRPr lang="nb-NO" sz="1100" dirty="0"/>
          </a:p>
          <a:p>
            <a:pPr marL="0" indent="0">
              <a:buNone/>
            </a:pPr>
            <a:endParaRPr lang="nb-NO" sz="1100" dirty="0" smtClean="0"/>
          </a:p>
          <a:p>
            <a:pPr marL="0" indent="0">
              <a:buNone/>
            </a:pPr>
            <a:endParaRPr lang="nb-NO" sz="1100" dirty="0"/>
          </a:p>
          <a:p>
            <a:pPr marL="0" indent="0">
              <a:buNone/>
            </a:pPr>
            <a:endParaRPr lang="nb-NO" sz="1100" dirty="0" smtClean="0"/>
          </a:p>
          <a:p>
            <a:pPr marL="0" indent="0">
              <a:buNone/>
            </a:pPr>
            <a:endParaRPr lang="nb-NO" sz="1100" dirty="0"/>
          </a:p>
        </p:txBody>
      </p:sp>
      <p:sp>
        <p:nvSpPr>
          <p:cNvPr id="11" name="Ellipse 10"/>
          <p:cNvSpPr/>
          <p:nvPr/>
        </p:nvSpPr>
        <p:spPr>
          <a:xfrm>
            <a:off x="331728" y="1339976"/>
            <a:ext cx="451104" cy="475488"/>
          </a:xfrm>
          <a:prstGeom prst="ellipse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Ellipse 11"/>
          <p:cNvSpPr/>
          <p:nvPr/>
        </p:nvSpPr>
        <p:spPr>
          <a:xfrm>
            <a:off x="331728" y="2139872"/>
            <a:ext cx="451104" cy="464286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Ellipse 9"/>
          <p:cNvSpPr/>
          <p:nvPr/>
        </p:nvSpPr>
        <p:spPr>
          <a:xfrm>
            <a:off x="331728" y="3066961"/>
            <a:ext cx="451104" cy="449486"/>
          </a:xfrm>
          <a:prstGeom prst="ellipse">
            <a:avLst/>
          </a:prstGeom>
          <a:solidFill>
            <a:srgbClr val="C00000"/>
          </a:solidFill>
          <a:ln w="3175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Bildeforklaring formet som en sky 12"/>
          <p:cNvSpPr/>
          <p:nvPr/>
        </p:nvSpPr>
        <p:spPr>
          <a:xfrm>
            <a:off x="4917600" y="897598"/>
            <a:ext cx="4116672" cy="3249601"/>
          </a:xfrm>
          <a:prstGeom prst="cloudCallout">
            <a:avLst>
              <a:gd name="adj1" fmla="val -67817"/>
              <a:gd name="adj2" fmla="val -15364"/>
            </a:avLst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dirty="0" smtClean="0">
                <a:solidFill>
                  <a:schemeClr val="accent1"/>
                </a:solidFill>
              </a:rPr>
              <a:t>Hvilke «lys» kan beskrive situasjonen på deres enhet for tida?</a:t>
            </a:r>
            <a:endParaRPr lang="nb-NO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10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 smtClean="0">
                <a:latin typeface="Arial" panose="020B0604020202020204" pitchFamily="34" charset="0"/>
                <a:cs typeface="Arial" panose="020B0604020202020204" pitchFamily="34" charset="0"/>
              </a:rPr>
              <a:t>Behov for bistand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958468"/>
            <a:ext cx="8348400" cy="3827846"/>
          </a:xfrm>
        </p:spPr>
        <p:txBody>
          <a:bodyPr rtlCol="0">
            <a:normAutofit fontScale="85000" lnSpcReduction="20000"/>
          </a:bodyPr>
          <a:lstStyle/>
          <a:p>
            <a:pPr>
              <a:defRPr/>
            </a:pPr>
            <a:endParaRPr lang="nb-NO" dirty="0" smtClean="0"/>
          </a:p>
          <a:p>
            <a:pPr>
              <a:defRPr/>
            </a:pPr>
            <a:r>
              <a:rPr lang="nb-NO" dirty="0" smtClean="0"/>
              <a:t>Bistand underveis gis fortrinnsvis fra ressurspersoner/lederstøtter</a:t>
            </a:r>
          </a:p>
          <a:p>
            <a:pPr marL="0" indent="0">
              <a:buNone/>
              <a:defRPr/>
            </a:pPr>
            <a:endParaRPr lang="nb-NO" dirty="0"/>
          </a:p>
          <a:p>
            <a:pPr>
              <a:defRPr/>
            </a:pPr>
            <a:r>
              <a:rPr lang="nb-NO" dirty="0" smtClean="0"/>
              <a:t>HMS-seksjonen psykososialt team v/ Linn Rasch Aune</a:t>
            </a:r>
          </a:p>
          <a:p>
            <a:pPr marL="0" indent="0">
              <a:buNone/>
              <a:defRPr/>
            </a:pPr>
            <a:endParaRPr lang="nb-NO" dirty="0" smtClean="0"/>
          </a:p>
          <a:p>
            <a:pPr>
              <a:defRPr/>
            </a:pPr>
            <a:r>
              <a:rPr lang="nb-NO" dirty="0" smtClean="0"/>
              <a:t>Mulig ekstern bistand i gjennomføring av tiltak (NTNU rammeavtaler)</a:t>
            </a:r>
          </a:p>
          <a:p>
            <a:pPr lvl="1">
              <a:defRPr/>
            </a:pPr>
            <a:r>
              <a:rPr lang="nb-NO" dirty="0" err="1" smtClean="0">
                <a:hlinkClick r:id="rId3"/>
              </a:rPr>
              <a:t>Headway</a:t>
            </a:r>
            <a:r>
              <a:rPr lang="nb-NO" dirty="0" smtClean="0">
                <a:hlinkClick r:id="rId3"/>
              </a:rPr>
              <a:t> </a:t>
            </a:r>
            <a:endParaRPr lang="nb-NO" dirty="0"/>
          </a:p>
          <a:p>
            <a:pPr lvl="1">
              <a:defRPr/>
            </a:pPr>
            <a:r>
              <a:rPr lang="nb-NO" dirty="0" err="1">
                <a:hlinkClick r:id="rId4"/>
              </a:rPr>
              <a:t>Deloitte</a:t>
            </a:r>
            <a:r>
              <a:rPr lang="nb-NO" dirty="0">
                <a:hlinkClick r:id="rId4"/>
              </a:rPr>
              <a:t> </a:t>
            </a:r>
            <a:endParaRPr lang="nb-NO" dirty="0"/>
          </a:p>
          <a:p>
            <a:pPr lvl="1">
              <a:defRPr/>
            </a:pPr>
            <a:r>
              <a:rPr lang="nb-NO" dirty="0">
                <a:hlinkClick r:id="rId5"/>
              </a:rPr>
              <a:t>AFF </a:t>
            </a:r>
            <a:endParaRPr lang="nb-NO" dirty="0"/>
          </a:p>
          <a:p>
            <a:pPr lvl="1">
              <a:defRPr/>
            </a:pPr>
            <a:r>
              <a:rPr lang="nb-NO" dirty="0" smtClean="0"/>
              <a:t>Østlyng og Bjerke AS</a:t>
            </a:r>
            <a:endParaRPr lang="nb-NO" dirty="0"/>
          </a:p>
          <a:p>
            <a:pPr marL="0" indent="0">
              <a:buNone/>
              <a:defRPr/>
            </a:pPr>
            <a:endParaRPr lang="nb-NO" dirty="0" smtClean="0"/>
          </a:p>
          <a:p>
            <a:pPr marL="0" indent="0">
              <a:buNone/>
              <a:defRPr/>
            </a:pPr>
            <a:r>
              <a:rPr lang="nb-NO" dirty="0" smtClean="0"/>
              <a:t> </a:t>
            </a:r>
            <a:endParaRPr lang="nb-NO" dirty="0"/>
          </a:p>
          <a:p>
            <a:pPr marL="0" indent="0">
              <a:buNone/>
              <a:defRPr/>
            </a:pPr>
            <a:endParaRPr lang="nb-NO" dirty="0" smtClean="0"/>
          </a:p>
          <a:p>
            <a:pPr marL="0" indent="0">
              <a:buNone/>
              <a:defRPr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327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2800" dirty="0" smtClean="0"/>
              <a:t>Oppfølgingsmøte: 3 timer, 3 pluss eller World </a:t>
            </a:r>
            <a:r>
              <a:rPr lang="nb-NO" sz="2800" dirty="0" err="1" smtClean="0"/>
              <a:t>Cafè</a:t>
            </a:r>
            <a:r>
              <a:rPr lang="nb-NO" sz="2800" dirty="0" smtClean="0"/>
              <a:t>?</a:t>
            </a:r>
            <a:endParaRPr lang="nb-NO" sz="2800" dirty="0"/>
          </a:p>
        </p:txBody>
      </p:sp>
      <p:sp>
        <p:nvSpPr>
          <p:cNvPr id="4" name="Rektangel 3"/>
          <p:cNvSpPr/>
          <p:nvPr/>
        </p:nvSpPr>
        <p:spPr>
          <a:xfrm>
            <a:off x="600635" y="1054264"/>
            <a:ext cx="2259103" cy="37651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tx1"/>
                </a:solidFill>
              </a:rPr>
              <a:t>Kompetanse (30)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3585883" y="1060568"/>
            <a:ext cx="2115670" cy="5629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kompetanse</a:t>
            </a:r>
            <a:endParaRPr lang="nb-NO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6347012" y="1034549"/>
            <a:ext cx="2115670" cy="76602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tx1"/>
                </a:solidFill>
              </a:rPr>
              <a:t>kompetanse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9" name="Rektangel 8"/>
          <p:cNvSpPr/>
          <p:nvPr/>
        </p:nvSpPr>
        <p:spPr>
          <a:xfrm>
            <a:off x="600636" y="1454772"/>
            <a:ext cx="2259103" cy="412375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tx1"/>
                </a:solidFill>
              </a:rPr>
              <a:t>Resultater (30)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3585883" y="1739609"/>
            <a:ext cx="2115670" cy="474218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Resultater</a:t>
            </a:r>
            <a:endParaRPr lang="nb-NO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Rektangel 11"/>
          <p:cNvSpPr/>
          <p:nvPr/>
        </p:nvSpPr>
        <p:spPr>
          <a:xfrm>
            <a:off x="6347012" y="1893794"/>
            <a:ext cx="2115670" cy="83147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tx1"/>
                </a:solidFill>
              </a:rPr>
              <a:t>Resultater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13" name="Rektangel 12"/>
          <p:cNvSpPr/>
          <p:nvPr/>
        </p:nvSpPr>
        <p:spPr>
          <a:xfrm>
            <a:off x="600637" y="1976718"/>
            <a:ext cx="2259104" cy="6098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tx1"/>
                </a:solidFill>
              </a:rPr>
              <a:t>Gruppediskusjon (60)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14" name="Rektangel 13"/>
          <p:cNvSpPr/>
          <p:nvPr/>
        </p:nvSpPr>
        <p:spPr>
          <a:xfrm>
            <a:off x="3585883" y="2353691"/>
            <a:ext cx="2115670" cy="74855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gruppediskusjon</a:t>
            </a:r>
            <a:endParaRPr lang="nb-NO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Rektangel 14"/>
          <p:cNvSpPr/>
          <p:nvPr/>
        </p:nvSpPr>
        <p:spPr>
          <a:xfrm>
            <a:off x="6347012" y="2976283"/>
            <a:ext cx="2115670" cy="74855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tx1"/>
                </a:solidFill>
              </a:rPr>
              <a:t>gruppediskusjon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16" name="Rektangel 15"/>
          <p:cNvSpPr/>
          <p:nvPr/>
        </p:nvSpPr>
        <p:spPr>
          <a:xfrm>
            <a:off x="600635" y="2586525"/>
            <a:ext cx="2259105" cy="4966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Tiltaksutvikling (45)</a:t>
            </a:r>
            <a:endParaRPr lang="nb-NO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Rektangel 16"/>
          <p:cNvSpPr/>
          <p:nvPr/>
        </p:nvSpPr>
        <p:spPr>
          <a:xfrm>
            <a:off x="3585883" y="3814482"/>
            <a:ext cx="211567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Tiltaksutvikling (senere møte)</a:t>
            </a:r>
            <a:endParaRPr lang="nb-NO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Rektangel 17"/>
          <p:cNvSpPr/>
          <p:nvPr/>
        </p:nvSpPr>
        <p:spPr>
          <a:xfrm>
            <a:off x="6320118" y="3814482"/>
            <a:ext cx="211567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tx1"/>
                </a:solidFill>
              </a:rPr>
              <a:t>Tiltaksutvikling</a:t>
            </a:r>
            <a:endParaRPr lang="nb-N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092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 1"/>
          <p:cNvGraphicFramePr>
            <a:graphicFrameLocks noGrp="1"/>
          </p:cNvGraphicFramePr>
          <p:nvPr>
            <p:extLst/>
          </p:nvPr>
        </p:nvGraphicFramePr>
        <p:xfrm>
          <a:off x="326004" y="109692"/>
          <a:ext cx="8492513" cy="4889843"/>
        </p:xfrm>
        <a:graphic>
          <a:graphicData uri="http://schemas.openxmlformats.org/drawingml/2006/table">
            <a:tbl>
              <a:tblPr firstRow="1" firstCol="1" bandRow="1"/>
              <a:tblGrid>
                <a:gridCol w="7891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26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55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nb-NO" sz="16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timer</a:t>
                      </a:r>
                      <a:endParaRPr lang="nb-NO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8" marR="45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STANDARD</a:t>
                      </a:r>
                      <a:r>
                        <a:rPr lang="nb-NO" sz="16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FORSLAG TIL 3 TIMERS OPPFØLGINGSMØTE</a:t>
                      </a:r>
                      <a:endParaRPr lang="nb-NO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8" marR="45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 +</a:t>
                      </a:r>
                      <a:endParaRPr lang="nb-NO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8" marR="45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7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 min</a:t>
                      </a:r>
                      <a:endParaRPr lang="nb-NO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8" marR="45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6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Velkommen, mål,</a:t>
                      </a:r>
                      <a:r>
                        <a:rPr lang="nb-NO" sz="1600" b="1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rammer og roller</a:t>
                      </a:r>
                      <a:endParaRPr lang="nb-NO" sz="1600" baseline="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8" marR="45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 min</a:t>
                      </a:r>
                      <a:endParaRPr lang="nb-NO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8" marR="45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0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 </a:t>
                      </a:r>
                      <a:r>
                        <a:rPr lang="nb-NO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min</a:t>
                      </a:r>
                      <a:endParaRPr lang="nb-NO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8" marR="45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6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Kompetansebygging:</a:t>
                      </a:r>
                      <a:r>
                        <a:rPr lang="nb-NO" sz="1600" b="1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nb-NO" sz="16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Organisatorisk</a:t>
                      </a:r>
                      <a:r>
                        <a:rPr lang="nb-NO" sz="1600" b="1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og psykososialt arbeidsmiljø</a:t>
                      </a:r>
                      <a:r>
                        <a:rPr lang="nb-NO" sz="16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/>
                      </a:r>
                      <a:br>
                        <a:rPr lang="nb-NO" sz="16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nb-NO" sz="16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(5 min summeoppgave)</a:t>
                      </a:r>
                      <a:endParaRPr lang="nb-NO" sz="16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88" marR="45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 min</a:t>
                      </a:r>
                      <a:endParaRPr lang="nb-NO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8" marR="45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71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30 min</a:t>
                      </a:r>
                      <a:endParaRPr lang="nb-NO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8" marR="45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Presentere resultatstjerne og metode (30 min)</a:t>
                      </a:r>
                      <a:r>
                        <a:rPr lang="nb-NO" sz="16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nb-NO" sz="1600" b="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(15 min selvstudie av resultat)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6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eller presentere alle resultat (60 min) </a:t>
                      </a:r>
                      <a:r>
                        <a:rPr lang="nb-NO" sz="16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(bare oppklarende</a:t>
                      </a:r>
                      <a:r>
                        <a:rPr lang="nb-NO" sz="1600" b="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spørsmål)</a:t>
                      </a:r>
                      <a:r>
                        <a:rPr lang="nb-NO" sz="16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b-NO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Dele ut resultatdel av ARK-</a:t>
                      </a:r>
                      <a:r>
                        <a:rPr lang="nb-NO" sz="16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powerpointene</a:t>
                      </a:r>
                      <a:r>
                        <a:rPr lang="nb-NO" sz="16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nb-NO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m/notatfelt i papir.</a:t>
                      </a:r>
                    </a:p>
                  </a:txBody>
                  <a:tcPr marL="45788" marR="45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60 min</a:t>
                      </a:r>
                      <a:endParaRPr lang="nb-NO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8" marR="45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25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 min</a:t>
                      </a:r>
                      <a:endParaRPr lang="nb-NO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8" marR="45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Pause</a:t>
                      </a:r>
                      <a:endParaRPr lang="nb-NO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8" marR="45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nb-NO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 min</a:t>
                      </a:r>
                      <a:endParaRPr lang="nb-NO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8" marR="45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263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  <a:r>
                        <a:rPr lang="nb-NO" sz="16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min</a:t>
                      </a:r>
                      <a:endParaRPr lang="nb-NO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8" marR="45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Gruppediskusjon om de viktigste</a:t>
                      </a:r>
                      <a:r>
                        <a:rPr lang="nb-NO" sz="16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funnene («</a:t>
                      </a:r>
                      <a:r>
                        <a:rPr lang="nb-NO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kafémetoden»)</a:t>
                      </a:r>
                      <a:endParaRPr lang="nb-NO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lvl="0" indent="0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nb-NO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Diskuter hvert av de fem</a:t>
                      </a:r>
                      <a:r>
                        <a:rPr lang="nb-NO" sz="16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nb-NO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temaområdene: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nb-NO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Hva mener dere</a:t>
                      </a:r>
                      <a:r>
                        <a:rPr lang="nb-NO" sz="16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at det er viktigst å bevare</a:t>
                      </a:r>
                      <a:r>
                        <a:rPr lang="nb-NO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?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nb-NO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Hva er nødvendig å forbedre? </a:t>
                      </a:r>
                      <a:endParaRPr lang="nb-NO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8" marR="45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nb-NO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55 min</a:t>
                      </a:r>
                    </a:p>
                  </a:txBody>
                  <a:tcPr marL="45788" marR="45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9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 min</a:t>
                      </a:r>
                      <a:endParaRPr lang="nb-NO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8" marR="45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nb-NO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Pause/lunsj</a:t>
                      </a:r>
                      <a:endParaRPr lang="nb-NO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8" marR="45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nb-NO" sz="16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time</a:t>
                      </a:r>
                      <a:endParaRPr lang="nb-NO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8" marR="45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574934"/>
                  </a:ext>
                </a:extLst>
              </a:tr>
              <a:tr h="8592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45 min</a:t>
                      </a:r>
                      <a:endParaRPr lang="nb-NO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8" marR="45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Tiltaksutvikling: 3 </a:t>
                      </a:r>
                      <a:r>
                        <a:rPr lang="nb-NO" sz="16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bevaringstiltak og 3 forbedringstiltak</a:t>
                      </a:r>
                      <a:endParaRPr lang="nb-NO" sz="16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nb-NO" sz="1600" b="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Utforsk </a:t>
                      </a:r>
                      <a:r>
                        <a:rPr lang="nb-NO" sz="1600" b="0" u="sng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og</a:t>
                      </a:r>
                      <a:r>
                        <a:rPr lang="nb-NO" sz="1600" b="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prioriter tiltak (40 min)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nb-NO" sz="1600" b="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Jobb videre med tiltak i utvidet ledergruppe eller på neste møte. </a:t>
                      </a:r>
                      <a:endParaRPr lang="nb-NO" sz="16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8" marR="45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nb-NO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60 min</a:t>
                      </a:r>
                      <a:endParaRPr lang="nb-NO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8" marR="45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1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 min</a:t>
                      </a:r>
                      <a:endParaRPr lang="nb-NO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8" marR="45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Oppsummering</a:t>
                      </a:r>
                      <a:r>
                        <a:rPr lang="nb-NO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nb-NO" sz="16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og veien videre</a:t>
                      </a:r>
                      <a:endParaRPr lang="nb-NO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8" marR="45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 min</a:t>
                      </a:r>
                      <a:endParaRPr lang="nb-NO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8" marR="45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6614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792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ntnu_enkel_16_9</Template>
  <TotalTime>0</TotalTime>
  <Words>468</Words>
  <Application>Microsoft Office PowerPoint</Application>
  <PresentationFormat>Skjermfremvisning (16:9)</PresentationFormat>
  <Paragraphs>136</Paragraphs>
  <Slides>5</Slides>
  <Notes>5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10" baseType="lpstr">
      <vt:lpstr>Arial</vt:lpstr>
      <vt:lpstr>Calibri</vt:lpstr>
      <vt:lpstr>Symbol</vt:lpstr>
      <vt:lpstr>Times New Roman</vt:lpstr>
      <vt:lpstr>Office-tema</vt:lpstr>
      <vt:lpstr>Sjekkliste – formøte med verneombud</vt:lpstr>
      <vt:lpstr> Trafikklys i psykososialt arbeidsmiljø </vt:lpstr>
      <vt:lpstr>Behov for bistand</vt:lpstr>
      <vt:lpstr>Oppfølgingsmøte: 3 timer, 3 pluss eller World Cafè?</vt:lpstr>
      <vt:lpstr>PowerPoint-presentasjon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Bygge nye NTNU i 2017  Hvordan kan vi bruke arbeidsmiljøundersøkelsen  til å fremme et godt og produktivt arbeidsmiljø?</dc:title>
  <dc:creator>Kristin Wergeland Brekke</dc:creator>
  <cp:lastModifiedBy>Kristin Wergeland Brekke</cp:lastModifiedBy>
  <cp:revision>399</cp:revision>
  <cp:lastPrinted>2017-09-27T11:29:55Z</cp:lastPrinted>
  <dcterms:created xsi:type="dcterms:W3CDTF">2016-10-27T12:18:03Z</dcterms:created>
  <dcterms:modified xsi:type="dcterms:W3CDTF">2017-11-27T16:15:32Z</dcterms:modified>
</cp:coreProperties>
</file>