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5" r:id="rId2"/>
    <p:sldId id="445" r:id="rId3"/>
    <p:sldId id="440" r:id="rId4"/>
    <p:sldId id="446" r:id="rId5"/>
    <p:sldId id="447" r:id="rId6"/>
  </p:sldIdLst>
  <p:sldSz cx="9144000" cy="5143500" type="screen16x9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69592" autoAdjust="0"/>
  </p:normalViewPr>
  <p:slideViewPr>
    <p:cSldViewPr snapToGrid="0" snapToObjects="1">
      <p:cViewPr varScale="1">
        <p:scale>
          <a:sx n="63" d="100"/>
          <a:sy n="63" d="100"/>
        </p:scale>
        <p:origin x="112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32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615A5BD-4650-425F-86A6-E359D06AB7C3}" type="datetimeFigureOut">
              <a:rPr lang="nb-NO" smtClean="0"/>
              <a:t>27.11.2017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5981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5C67A9D-4212-44E1-A725-10B94EBA05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00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7FA471B-CFDF-4458-A928-C8E127592D9F}" type="datetimeFigureOut">
              <a:rPr lang="nb-NO" smtClean="0"/>
              <a:t>27.11.2017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9EF1BE7-DB66-4DCE-BFE8-B1AC7F9192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98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 smtClean="0"/>
              <a:t>Sjekklisten</a:t>
            </a:r>
            <a:r>
              <a:rPr lang="nb-NO" altLang="nb-NO" baseline="0" dirty="0" smtClean="0"/>
              <a:t> er et verktøy som leder kan bruke i formøtet med verneombudet og planleggingen av oppfølgingsmøtet. </a:t>
            </a:r>
            <a:endParaRPr lang="nb-NO" altLang="nb-NO" dirty="0" smtClean="0"/>
          </a:p>
        </p:txBody>
      </p:sp>
      <p:sp>
        <p:nvSpPr>
          <p:cNvPr id="2048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77FAB7-71BA-4F3E-B885-A785B2700846}" type="slidenum">
              <a:rPr lang="nb-NO" alt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b-NO" altLang="nb-N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7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 er et krav at en enhet skal jobbe systematisk på både gult og grønt kontinuerlig. Her må man kunne dokumentere</a:t>
            </a:r>
            <a:r>
              <a:rPr lang="nb-NO" baseline="0" dirty="0" smtClean="0"/>
              <a:t> </a:t>
            </a:r>
            <a:r>
              <a:rPr lang="nb-NO" dirty="0" smtClean="0"/>
              <a:t>planer og kontinuerlig evaluering av tiltak. </a:t>
            </a:r>
          </a:p>
          <a:p>
            <a:endParaRPr lang="nb-NO" dirty="0" smtClean="0"/>
          </a:p>
          <a:p>
            <a:r>
              <a:rPr lang="nb-NO" dirty="0" smtClean="0"/>
              <a:t>Det er også helt naturlig at en enhet havner på rødt lys innimellom. Det</a:t>
            </a:r>
            <a:r>
              <a:rPr lang="nb-NO" baseline="0" dirty="0" smtClean="0"/>
              <a:t> er da viktig at man ved tiltak gjenoppretter et godt arbeidsmiljø så raskt som mulig. Søk råd hos HR-HMS om hvordan det kan være lurt å legge opp den videre prosessen i oppfølgingen av arbeidsmiljøundersøkelsen.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F1BE7-DB66-4DCE-BFE8-B1AC7F91925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54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nb-NO" dirty="0" smtClean="0"/>
              <a:t>Ta gjerne kontakt med psykososialt team HMS seksjonen v/Linn som har faglig ansvar for bistand til arbeidsmiljøundersøkelsen sammen med eksterne leverandører i Gjøvik og Ålesund. HMS-seksjonen har også oversikt over de ulike eksterne tilbydernes kompetanse.</a:t>
            </a:r>
          </a:p>
          <a:p>
            <a:pPr marL="0" indent="0">
              <a:buNone/>
              <a:defRPr/>
            </a:pPr>
            <a:endParaRPr lang="nb-NO" dirty="0" smtClean="0"/>
          </a:p>
          <a:p>
            <a:pPr marL="0" indent="0">
              <a:buNone/>
              <a:defRPr/>
            </a:pPr>
            <a:r>
              <a:rPr lang="nb-NO" dirty="0" smtClean="0"/>
              <a:t>I tiltaksfasen vil bistand til aktivitet som naturlig faller inn under bedriftshelsetjenestens ansvarsområde gis av bedriftshelsetjenesten ved NTNU og leverandører av bedriftshelsetjenester i Gjøvik og Ålesund.</a:t>
            </a:r>
            <a:endParaRPr lang="nb-NO" altLang="nb-NO" dirty="0" smtClean="0"/>
          </a:p>
        </p:txBody>
      </p:sp>
      <p:sp>
        <p:nvSpPr>
          <p:cNvPr id="2867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B3556B-D3F6-48A1-A928-6FD4C3F01F23}" type="slidenum">
              <a:rPr lang="nb-NO" alt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b-NO" altLang="nb-N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3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Avhengig av mål og gruppens størrelse er det skissert tre forskjellige</a:t>
            </a:r>
            <a:r>
              <a:rPr lang="nb-NO" baseline="0" dirty="0" smtClean="0"/>
              <a:t> muligheter man kan velge for regi av resultatmøte. 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Sistnevnte</a:t>
            </a:r>
            <a:r>
              <a:rPr lang="nb-NO" baseline="0" dirty="0" smtClean="0"/>
              <a:t>: World </a:t>
            </a:r>
            <a:r>
              <a:rPr lang="nb-NO" baseline="0" dirty="0" err="1" smtClean="0"/>
              <a:t>Cafè</a:t>
            </a:r>
            <a:r>
              <a:rPr lang="nb-NO" baseline="0" dirty="0" smtClean="0"/>
              <a:t> finner man  i detalj beskrevet i eget dokument som ligger på arbeidsmiljøundersøkelsen sin side </a:t>
            </a:r>
            <a:r>
              <a:rPr lang="nb-NO" baseline="0" dirty="0" smtClean="0"/>
              <a:t>på Innsida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F1BE7-DB66-4DCE-BFE8-B1AC7F91925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08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 eaLnBrk="1" fontAlgn="auto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Leder</a:t>
            </a:r>
            <a:r>
              <a:rPr lang="nb-NO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ø</a:t>
            </a:r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nsker velkommen. </a:t>
            </a:r>
            <a:b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 for dagen: Hvor langt har vi kommet i utviklingen av vår enhet? 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har vi fått til, og hva bør vi prioritere nå? Plan for oppfølging av tiltak.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Rammer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dagen: kjøreregler for deltakelse, program for dagen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endParaRPr lang="nb-NO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Kompetansebygging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er organisatorisk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psykososialt arbeidsmiljø?</a:t>
            </a:r>
            <a:b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Summeoppgave (5 min): Hva bidrar til å utløse ditt jobbengasjement/oppleves som krevende? Få fram eksempler fra deltakerne. </a:t>
            </a:r>
          </a:p>
          <a:p>
            <a:pPr rtl="0" eaLnBrk="1" fontAlgn="auto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Introdusere de fem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hovedområdene i arbeidsmiljøundersøkelsen før gjennomgangen av resultatene.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auto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Presentere resultatene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Dele ut rapport i papir med notatfelt (dvs.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svarprosent, stolpediagram, 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stjerna)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Tips til deltakerne: Noter hva du mener er viktigst å bevare og nødvendig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forbedre på hvert temaområde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t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</a:t>
            </a:r>
            <a:r>
              <a:rPr lang="nb-NO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Kjør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stram regi slik at det er mulig å ta pauser. 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t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Gruppediskusjon om de viktigste</a:t>
            </a:r>
            <a:r>
              <a:rPr lang="nb-NO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funnene (</a:t>
            </a:r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kafémetoden ved store enheter)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Diskuter hvert av de fem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temaområdene: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mener dere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det er viktigst å bevare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er nødvendig å forbedre? </a:t>
            </a: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opplever dere er de fire viktigste områdene å jobbe videre med. Det er ulike måte å presentere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plenum og prioritere hva man skal jobbe videre med. Tips til dette finnes i notatene til resultatpresentasjonen og i manual for kafemetoden som kan brukes på store enheter.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t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Tiltaksutvikling – bruk gjerne kraftfulle spørsmål</a:t>
            </a:r>
            <a:r>
              <a:rPr lang="nb-NO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å utforske hva det handler om og hva dere skal prioritere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Utforsk bevaringsområdene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Utforsk forbedringsområdene</a:t>
            </a:r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t" latinLnBrk="0" hangingPunct="1"/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Leder oppsummerer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viktigste og skisse av veien videre. Takke for engasjement og innspill.</a:t>
            </a:r>
          </a:p>
          <a:p>
            <a:pPr rtl="0" eaLnBrk="1" fontAlgn="t" latinLnBrk="0" hangingPunct="1"/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Gjerne refleksjon rundt egen opplevelse. </a:t>
            </a:r>
            <a:endParaRPr lang="nb-NO" altLang="nb-NO" dirty="0" smtClean="0"/>
          </a:p>
        </p:txBody>
      </p:sp>
      <p:sp>
        <p:nvSpPr>
          <p:cNvPr id="2253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7C67E0-A044-436D-8E66-3070D538438C}" type="slidenum">
              <a:rPr lang="nb-NO" alt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b-NO" altLang="nb-N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4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effectLst/>
                <a:latin typeface="Arial"/>
                <a:cs typeface="Arial"/>
              </a:rPr>
              <a:t>Kunnskap for en </a:t>
            </a:r>
            <a:r>
              <a:rPr lang="nb-NO" sz="1200" dirty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dway.n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f.no/" TargetMode="External"/><Relationship Id="rId4" Type="http://schemas.openxmlformats.org/officeDocument/2006/relationships/hyperlink" Target="http://www2.deloitte.com/no/no/services/human-capital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>
          <a:xfrm>
            <a:off x="410399" y="195263"/>
            <a:ext cx="8316741" cy="654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nb-NO" dirty="0" smtClean="0"/>
              <a:t>Sjekkliste – formøte med verneombud</a:t>
            </a:r>
          </a:p>
        </p:txBody>
      </p:sp>
      <p:sp>
        <p:nvSpPr>
          <p:cNvPr id="19459" name="Plassholder for innhold 2"/>
          <p:cNvSpPr>
            <a:spLocks noGrp="1"/>
          </p:cNvSpPr>
          <p:nvPr>
            <p:ph idx="1"/>
          </p:nvPr>
        </p:nvSpPr>
        <p:spPr>
          <a:xfrm>
            <a:off x="410400" y="849600"/>
            <a:ext cx="8555006" cy="389488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nb-NO" altLang="nb-NO" sz="1600" dirty="0"/>
              <a:t>Deltakere: leder og verneombud (lokale støttespillere som nestleder, kontorsjef). </a:t>
            </a:r>
            <a:r>
              <a:rPr lang="nb-NO" altLang="nb-NO" sz="1600" dirty="0" smtClean="0"/>
              <a:t/>
            </a:r>
            <a:br>
              <a:rPr lang="nb-NO" altLang="nb-NO" sz="1600" dirty="0" smtClean="0"/>
            </a:br>
            <a:r>
              <a:rPr lang="nb-NO" altLang="nb-NO" sz="1600" dirty="0" err="1" smtClean="0"/>
              <a:t>Evnt</a:t>
            </a:r>
            <a:r>
              <a:rPr lang="nb-NO" altLang="nb-NO" sz="1600" dirty="0"/>
              <a:t>. lederstøtte fra ressursperson på fakultet/</a:t>
            </a:r>
            <a:r>
              <a:rPr lang="nb-NO" altLang="nb-NO" sz="1600" dirty="0" err="1"/>
              <a:t>fellesadm</a:t>
            </a:r>
            <a:r>
              <a:rPr lang="nb-NO" altLang="nb-NO" sz="1600" dirty="0"/>
              <a:t>.</a:t>
            </a:r>
          </a:p>
          <a:p>
            <a:pPr eaLnBrk="1" hangingPunct="1"/>
            <a:r>
              <a:rPr lang="nb-NO" altLang="nb-NO" sz="1600" dirty="0"/>
              <a:t>Gjennomgå </a:t>
            </a:r>
            <a:r>
              <a:rPr lang="nb-NO" altLang="nb-NO" sz="1600" dirty="0" err="1"/>
              <a:t>FaktaARK</a:t>
            </a:r>
            <a:r>
              <a:rPr lang="nb-NO" altLang="nb-NO" sz="1600" dirty="0"/>
              <a:t> I </a:t>
            </a:r>
            <a:r>
              <a:rPr lang="nb-NO" altLang="nb-NO" sz="1600" dirty="0" smtClean="0"/>
              <a:t>(Organisatoriske forhold) og </a:t>
            </a:r>
            <a:r>
              <a:rPr lang="nb-NO" altLang="nb-NO" sz="1600" dirty="0"/>
              <a:t>Resultatrapporten </a:t>
            </a:r>
            <a:r>
              <a:rPr lang="nb-NO" altLang="nb-NO" sz="1600" dirty="0" smtClean="0"/>
              <a:t>(Psykososiale forhold) </a:t>
            </a:r>
            <a:r>
              <a:rPr lang="nb-NO" altLang="nb-NO" sz="1000" dirty="0" smtClean="0"/>
              <a:t>(</a:t>
            </a:r>
            <a:r>
              <a:rPr lang="nb-NO" altLang="nb-NO" sz="1000" dirty="0"/>
              <a:t>se </a:t>
            </a:r>
            <a:r>
              <a:rPr lang="nb-NO" altLang="nb-NO" sz="1000" dirty="0" err="1"/>
              <a:t>ephorte</a:t>
            </a:r>
            <a:r>
              <a:rPr lang="nb-NO" altLang="nb-NO" sz="1000" dirty="0"/>
              <a:t>: Arbeidsmiljøundersøkelse </a:t>
            </a:r>
            <a:r>
              <a:rPr lang="nb-NO" altLang="nb-NO" sz="1000" dirty="0" smtClean="0"/>
              <a:t>2017 </a:t>
            </a:r>
            <a:r>
              <a:rPr lang="nb-NO" altLang="nb-NO" sz="1000" dirty="0"/>
              <a:t>enhetsforkortelse)</a:t>
            </a:r>
            <a:endParaRPr lang="nb-NO" altLang="nb-NO" sz="1600" dirty="0"/>
          </a:p>
          <a:p>
            <a:pPr eaLnBrk="1" hangingPunct="1"/>
            <a:r>
              <a:rPr lang="nb-NO" altLang="nb-NO" sz="1600" dirty="0"/>
              <a:t>Risikovurdering av forhold som kan innvirke på møtet og resultatene. </a:t>
            </a:r>
            <a:r>
              <a:rPr lang="nb-NO" altLang="nb-NO" sz="1600" dirty="0" smtClean="0"/>
              <a:t>Ha en beredskap </a:t>
            </a:r>
            <a:r>
              <a:rPr lang="nb-NO" altLang="nb-NO" sz="1600" dirty="0"/>
              <a:t>for å takle det</a:t>
            </a:r>
          </a:p>
          <a:p>
            <a:pPr eaLnBrk="1" hangingPunct="1"/>
            <a:r>
              <a:rPr lang="nb-NO" altLang="nb-NO" sz="1600" dirty="0"/>
              <a:t>Definere roller – møteledelse, organisere gruppeprosesser, dokumentasjon av resultat</a:t>
            </a:r>
          </a:p>
          <a:p>
            <a:pPr eaLnBrk="1" hangingPunct="1"/>
            <a:r>
              <a:rPr lang="nb-NO" altLang="nb-NO" sz="1600" dirty="0"/>
              <a:t>Hensiktsmessig inndeling i </a:t>
            </a:r>
            <a:r>
              <a:rPr lang="nb-NO" altLang="nb-NO" sz="1600" dirty="0" smtClean="0"/>
              <a:t>grupper. Opplegg </a:t>
            </a:r>
            <a:r>
              <a:rPr lang="nb-NO" altLang="nb-NO" sz="1600" dirty="0"/>
              <a:t>for oppsummering av </a:t>
            </a:r>
            <a:r>
              <a:rPr lang="nb-NO" altLang="nb-NO" sz="1600" dirty="0" smtClean="0"/>
              <a:t>gruppearbeid </a:t>
            </a:r>
            <a:r>
              <a:rPr lang="nb-NO" altLang="nb-NO" sz="1600" dirty="0"/>
              <a:t>i plenum</a:t>
            </a:r>
          </a:p>
          <a:p>
            <a:pPr eaLnBrk="1" hangingPunct="1"/>
            <a:r>
              <a:rPr lang="nb-NO" altLang="nb-NO" sz="1600" dirty="0"/>
              <a:t>Skisse til tidsplan for utvikling og iverksetting av tiltak</a:t>
            </a:r>
          </a:p>
          <a:p>
            <a:pPr eaLnBrk="1" hangingPunct="1"/>
            <a:r>
              <a:rPr lang="nb-NO" altLang="nb-NO" sz="1600" dirty="0"/>
              <a:t>Rammene for oppfølgingsmøtet:</a:t>
            </a:r>
          </a:p>
          <a:p>
            <a:pPr lvl="1" eaLnBrk="1" hangingPunct="1"/>
            <a:r>
              <a:rPr lang="nb-NO" altLang="nb-NO" sz="1400" dirty="0"/>
              <a:t>Alle ansatte inviteres (oppmøteplikt)</a:t>
            </a:r>
          </a:p>
          <a:p>
            <a:pPr lvl="1" eaLnBrk="1" hangingPunct="1"/>
            <a:r>
              <a:rPr lang="nb-NO" altLang="nb-NO" sz="1400" dirty="0"/>
              <a:t>Tidsramme (se mal for oppfølgingsmøte over 3 </a:t>
            </a:r>
            <a:r>
              <a:rPr lang="nb-NO" altLang="nb-NO" sz="1400" dirty="0" smtClean="0"/>
              <a:t>timer og for heldagsopplegg)</a:t>
            </a:r>
            <a:endParaRPr lang="nb-NO" altLang="nb-NO" sz="1400" dirty="0"/>
          </a:p>
          <a:p>
            <a:pPr lvl="1" eaLnBrk="1" hangingPunct="1"/>
            <a:r>
              <a:rPr lang="nb-NO" altLang="nb-NO" sz="1400" dirty="0"/>
              <a:t>Utdeling av resultat i møtet (skriv ut notatversjon av lysarkene) </a:t>
            </a:r>
          </a:p>
          <a:p>
            <a:pPr lvl="1" eaLnBrk="1" hangingPunct="1"/>
            <a:r>
              <a:rPr lang="nb-NO" altLang="nb-NO" sz="1400" dirty="0"/>
              <a:t>God ytre ramme - egnet lokale, </a:t>
            </a:r>
            <a:r>
              <a:rPr lang="nb-NO" altLang="nb-NO" sz="1400" dirty="0" smtClean="0"/>
              <a:t>servering</a:t>
            </a:r>
          </a:p>
          <a:p>
            <a:pPr lvl="1" eaLnBrk="1" hangingPunct="1"/>
            <a:r>
              <a:rPr lang="nb-NO" altLang="nb-NO" sz="1400" dirty="0" smtClean="0"/>
              <a:t>Strategisk ramme – avdelingsmøte eller strategiseminar?</a:t>
            </a: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8718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320" y="275280"/>
            <a:ext cx="8729472" cy="622318"/>
          </a:xfrm>
        </p:spPr>
        <p:txBody>
          <a:bodyPr>
            <a:noAutofit/>
          </a:bodyPr>
          <a:lstStyle/>
          <a:p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Trafikklys i psykososialt arbeidsmiljø</a:t>
            </a:r>
            <a:br>
              <a:rPr lang="nb-NO" sz="2400" dirty="0" smtClean="0"/>
            </a:b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088" y="1144801"/>
            <a:ext cx="8631936" cy="3613920"/>
          </a:xfrm>
        </p:spPr>
        <p:txBody>
          <a:bodyPr>
            <a:normAutofit fontScale="62500" lnSpcReduction="20000"/>
          </a:bodyPr>
          <a:lstStyle/>
          <a:p>
            <a:endParaRPr lang="nb-NO" dirty="0" smtClean="0"/>
          </a:p>
          <a:p>
            <a:pPr marL="0" indent="0">
              <a:buNone/>
            </a:pPr>
            <a:r>
              <a:rPr lang="nb-NO" b="1" dirty="0"/>
              <a:t>	</a:t>
            </a:r>
            <a:r>
              <a:rPr lang="nb-NO" b="1" dirty="0" smtClean="0"/>
              <a:t>Enheten jobber med utvikling av arbeidsmiljøet </a:t>
            </a:r>
          </a:p>
          <a:p>
            <a:pPr marL="0" indent="0">
              <a:buNone/>
            </a:pPr>
            <a:r>
              <a:rPr lang="nb-NO" b="1" dirty="0" smtClean="0"/>
              <a:t>	og helsefremmende arbeid.</a:t>
            </a:r>
          </a:p>
          <a:p>
            <a:pPr marL="0" indent="0">
              <a:buNone/>
            </a:pPr>
            <a:r>
              <a:rPr lang="nb-NO" sz="2000" dirty="0" smtClean="0"/>
              <a:t>	</a:t>
            </a:r>
            <a:endParaRPr lang="nb-NO" sz="1700" dirty="0" smtClean="0"/>
          </a:p>
          <a:p>
            <a:pPr marL="0" indent="0">
              <a:buNone/>
            </a:pPr>
            <a:r>
              <a:rPr lang="nb-NO" sz="1700" b="1" dirty="0" smtClean="0"/>
              <a:t>	</a:t>
            </a:r>
          </a:p>
          <a:p>
            <a:pPr marL="0" indent="0">
              <a:buNone/>
            </a:pPr>
            <a:r>
              <a:rPr lang="nb-NO" sz="1700" b="1" dirty="0"/>
              <a:t>	</a:t>
            </a:r>
            <a:r>
              <a:rPr lang="nb-NO" b="1" dirty="0" smtClean="0"/>
              <a:t>Arbeidsmiljø med økte spenninger, </a:t>
            </a:r>
          </a:p>
          <a:p>
            <a:pPr marL="0" indent="0">
              <a:buNone/>
            </a:pPr>
            <a:r>
              <a:rPr lang="nb-NO" b="1" dirty="0"/>
              <a:t>	</a:t>
            </a:r>
            <a:r>
              <a:rPr lang="nb-NO" b="1" dirty="0" smtClean="0"/>
              <a:t>hvor man jobber med forebyggende arbeid. 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	Uforsvarlig arbeidsmiljø med fare for sykdom eller skade.</a:t>
            </a:r>
          </a:p>
          <a:p>
            <a:pPr marL="0" indent="0">
              <a:buNone/>
            </a:pPr>
            <a:r>
              <a:rPr lang="nb-NO" b="1" dirty="0"/>
              <a:t>	</a:t>
            </a:r>
            <a:r>
              <a:rPr lang="nb-NO" b="1" dirty="0" smtClean="0"/>
              <a:t>Avvik eller konflikter er et faktum</a:t>
            </a:r>
          </a:p>
          <a:p>
            <a:pPr marL="0" indent="0">
              <a:buNone/>
            </a:pPr>
            <a:r>
              <a:rPr lang="nb-NO" sz="2200" dirty="0" smtClean="0"/>
              <a:t>	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b="1" dirty="0" smtClean="0"/>
              <a:t>	</a:t>
            </a:r>
            <a:r>
              <a:rPr lang="nb-NO" sz="5600" dirty="0" smtClean="0"/>
              <a:t>	</a:t>
            </a:r>
            <a:endParaRPr lang="nb-NO" sz="1100" dirty="0" smtClean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endParaRPr lang="nb-NO" sz="1100" dirty="0"/>
          </a:p>
        </p:txBody>
      </p:sp>
      <p:sp>
        <p:nvSpPr>
          <p:cNvPr id="11" name="Ellipse 10"/>
          <p:cNvSpPr/>
          <p:nvPr/>
        </p:nvSpPr>
        <p:spPr>
          <a:xfrm>
            <a:off x="331728" y="1339976"/>
            <a:ext cx="451104" cy="475488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/>
          <p:cNvSpPr/>
          <p:nvPr/>
        </p:nvSpPr>
        <p:spPr>
          <a:xfrm>
            <a:off x="331728" y="2139872"/>
            <a:ext cx="451104" cy="46428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331728" y="3066961"/>
            <a:ext cx="451104" cy="449486"/>
          </a:xfrm>
          <a:prstGeom prst="ellipse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Bildeforklaring formet som en sky 12"/>
          <p:cNvSpPr/>
          <p:nvPr/>
        </p:nvSpPr>
        <p:spPr>
          <a:xfrm>
            <a:off x="4917600" y="897598"/>
            <a:ext cx="4116672" cy="3249601"/>
          </a:xfrm>
          <a:prstGeom prst="cloudCallout">
            <a:avLst>
              <a:gd name="adj1" fmla="val -67817"/>
              <a:gd name="adj2" fmla="val -1536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accent1"/>
                </a:solidFill>
              </a:rPr>
              <a:t>Hvilke «lys» kan beskrive situasjonen på deres enhet for tida?</a:t>
            </a:r>
            <a:endParaRPr lang="nb-NO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  <a:cs typeface="Arial" panose="020B0604020202020204" pitchFamily="34" charset="0"/>
              </a:rPr>
              <a:t>Behov for bistand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58468"/>
            <a:ext cx="8348400" cy="3827846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endParaRPr lang="nb-NO" dirty="0" smtClean="0"/>
          </a:p>
          <a:p>
            <a:pPr>
              <a:defRPr/>
            </a:pPr>
            <a:r>
              <a:rPr lang="nb-NO" dirty="0" smtClean="0"/>
              <a:t>Bistand underveis gis fortrinnsvis fra ressurspersoner/lederstøtter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 smtClean="0"/>
              <a:t>HMS-seksjonen psykososialt team v/ Linn Rasch Aune</a:t>
            </a:r>
          </a:p>
          <a:p>
            <a:pPr marL="0" indent="0">
              <a:buNone/>
              <a:defRPr/>
            </a:pPr>
            <a:endParaRPr lang="nb-NO" dirty="0" smtClean="0"/>
          </a:p>
          <a:p>
            <a:pPr>
              <a:defRPr/>
            </a:pPr>
            <a:r>
              <a:rPr lang="nb-NO" dirty="0" smtClean="0"/>
              <a:t>Mulig ekstern bistand i gjennomføring av tiltak (NTNU rammeavtaler)</a:t>
            </a:r>
          </a:p>
          <a:p>
            <a:pPr lvl="1">
              <a:defRPr/>
            </a:pPr>
            <a:r>
              <a:rPr lang="nb-NO" dirty="0" err="1" smtClean="0">
                <a:hlinkClick r:id="rId3"/>
              </a:rPr>
              <a:t>Headway</a:t>
            </a:r>
            <a:r>
              <a:rPr lang="nb-NO" dirty="0" smtClean="0">
                <a:hlinkClick r:id="rId3"/>
              </a:rPr>
              <a:t> </a:t>
            </a:r>
            <a:endParaRPr lang="nb-NO" dirty="0"/>
          </a:p>
          <a:p>
            <a:pPr lvl="1">
              <a:defRPr/>
            </a:pPr>
            <a:r>
              <a:rPr lang="nb-NO" dirty="0" err="1">
                <a:hlinkClick r:id="rId4"/>
              </a:rPr>
              <a:t>Deloitte</a:t>
            </a:r>
            <a:r>
              <a:rPr lang="nb-NO" dirty="0">
                <a:hlinkClick r:id="rId4"/>
              </a:rPr>
              <a:t> </a:t>
            </a:r>
            <a:endParaRPr lang="nb-NO" dirty="0"/>
          </a:p>
          <a:p>
            <a:pPr lvl="1">
              <a:defRPr/>
            </a:pPr>
            <a:r>
              <a:rPr lang="nb-NO" dirty="0">
                <a:hlinkClick r:id="rId5"/>
              </a:rPr>
              <a:t>AFF 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Østlyng og Bjerke AS</a:t>
            </a:r>
            <a:endParaRPr lang="nb-NO" dirty="0"/>
          </a:p>
          <a:p>
            <a:pPr marL="0" indent="0">
              <a:buNone/>
              <a:defRPr/>
            </a:pPr>
            <a:endParaRPr lang="nb-NO" dirty="0" smtClean="0"/>
          </a:p>
          <a:p>
            <a:pPr marL="0" indent="0">
              <a:buNone/>
              <a:defRPr/>
            </a:pP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  <a:defRPr/>
            </a:pPr>
            <a:endParaRPr lang="nb-NO" dirty="0" smtClean="0"/>
          </a:p>
          <a:p>
            <a:pPr marL="0" indent="0">
              <a:buNone/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dirty="0" smtClean="0"/>
              <a:t>Oppfølgingsmøte: 3 timer, 3 pluss eller World </a:t>
            </a:r>
            <a:r>
              <a:rPr lang="nb-NO" sz="2800" dirty="0" err="1" smtClean="0"/>
              <a:t>Cafè</a:t>
            </a:r>
            <a:r>
              <a:rPr lang="nb-NO" sz="2800" dirty="0" smtClean="0"/>
              <a:t>?</a:t>
            </a:r>
            <a:endParaRPr lang="nb-NO" sz="2800" dirty="0"/>
          </a:p>
        </p:txBody>
      </p:sp>
      <p:sp>
        <p:nvSpPr>
          <p:cNvPr id="4" name="Rektangel 3"/>
          <p:cNvSpPr/>
          <p:nvPr/>
        </p:nvSpPr>
        <p:spPr>
          <a:xfrm>
            <a:off x="600635" y="1054264"/>
            <a:ext cx="2259103" cy="3765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Kompetanse (30)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585883" y="1060568"/>
            <a:ext cx="2115670" cy="5629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kompetanse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347012" y="1034549"/>
            <a:ext cx="2115670" cy="766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kompetanse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00636" y="1454772"/>
            <a:ext cx="2259103" cy="41237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Resultater (30)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585883" y="1739609"/>
            <a:ext cx="2115670" cy="47421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Resultater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347012" y="1893794"/>
            <a:ext cx="2115670" cy="83147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Resultater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00637" y="1976718"/>
            <a:ext cx="2259104" cy="6098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Gruppediskusjon (60)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585883" y="2353691"/>
            <a:ext cx="2115670" cy="748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gruppediskusjon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6347012" y="2976283"/>
            <a:ext cx="2115670" cy="748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gruppediskusjon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600635" y="2586525"/>
            <a:ext cx="2259105" cy="4966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Tiltaksutvikling (45)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585883" y="3814482"/>
            <a:ext cx="211567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Tiltaksutvikling (senere møte)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6320118" y="3814482"/>
            <a:ext cx="211567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Tiltaksutvikling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326004" y="109692"/>
          <a:ext cx="8492513" cy="4889843"/>
        </p:xfrm>
        <a:graphic>
          <a:graphicData uri="http://schemas.openxmlformats.org/drawingml/2006/table">
            <a:tbl>
              <a:tblPr firstRow="1" firstCol="1" bandRow="1"/>
              <a:tblGrid>
                <a:gridCol w="78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timer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</a:t>
                      </a: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FORSLAG TIL 3 TIMERS OPPFØLGINGSMØTE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+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Velkommen, mål,</a:t>
                      </a:r>
                      <a:r>
                        <a:rPr lang="nb-NO" sz="16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rammer og roller</a:t>
                      </a:r>
                      <a:endParaRPr lang="nb-NO" sz="16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Kompetansebygging:</a:t>
                      </a:r>
                      <a:r>
                        <a:rPr lang="nb-NO" sz="16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Organisatorisk</a:t>
                      </a:r>
                      <a:r>
                        <a:rPr lang="nb-NO" sz="16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og psykososialt arbeidsmiljø</a:t>
                      </a:r>
                      <a:r>
                        <a:rPr lang="nb-NO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nb-NO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(5 min summeoppgave)</a:t>
                      </a:r>
                      <a:endParaRPr lang="nb-NO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Presentere resultatstjerne og metode (30 min)</a:t>
                      </a: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(15 min selvstudie av resultat)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eller presentere alle resultat (60 min) </a:t>
                      </a:r>
                      <a:r>
                        <a:rPr lang="nb-NO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(bare oppklarende</a:t>
                      </a:r>
                      <a:r>
                        <a:rPr lang="nb-NO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spørsmål)</a:t>
                      </a:r>
                      <a:r>
                        <a:rPr lang="nb-NO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Dele ut resultatdel av ARK-</a:t>
                      </a:r>
                      <a:r>
                        <a:rPr lang="nb-NO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powerpointene</a:t>
                      </a:r>
                      <a:r>
                        <a:rPr lang="nb-NO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m/notatfelt i papir.</a:t>
                      </a: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Pause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6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nb-NO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Gruppediskusjon om de viktigste</a:t>
                      </a: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funnene («</a:t>
                      </a: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kafémetoden»)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Diskuter hvert av de fem</a:t>
                      </a:r>
                      <a:r>
                        <a:rPr lang="nb-NO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temaområdene: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Hva mener dere</a:t>
                      </a:r>
                      <a:r>
                        <a:rPr lang="nb-NO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at det er viktigst å bevare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Hva er nødvendig å forbedre? 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 min</a:t>
                      </a: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Pause/lunsj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nb-NO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time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934"/>
                  </a:ext>
                </a:extLst>
              </a:tr>
              <a:tr h="8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Tiltaksutvikling: 3 </a:t>
                      </a:r>
                      <a:r>
                        <a:rPr lang="nb-N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bevaringstiltak og 3 forbedringstiltak</a:t>
                      </a:r>
                      <a:endParaRPr lang="nb-NO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Utforsk </a:t>
                      </a:r>
                      <a:r>
                        <a:rPr lang="nb-NO" sz="1600" b="0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</a:t>
                      </a:r>
                      <a:r>
                        <a:rPr lang="nb-NO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prioriter tiltak (40 min)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Jobb videre med tiltak i utvidet ledergruppe eller på neste møte. </a:t>
                      </a:r>
                      <a:endParaRPr lang="nb-NO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Oppsummering</a:t>
                      </a:r>
                      <a:r>
                        <a:rPr lang="nb-N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og veien videre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min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88" marR="45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61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9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468</Words>
  <Application>Microsoft Office PowerPoint</Application>
  <PresentationFormat>Skjermfremvisning (16:9)</PresentationFormat>
  <Paragraphs>136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Office-tema</vt:lpstr>
      <vt:lpstr>Sjekkliste – formøte med verneombud</vt:lpstr>
      <vt:lpstr> Trafikklys i psykososialt arbeidsmiljø </vt:lpstr>
      <vt:lpstr>Behov for bistand</vt:lpstr>
      <vt:lpstr>Oppfølgingsmøte: 3 timer, 3 pluss eller World Cafè?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Bygge nye NTNU i 2017  Hvordan kan vi bruke arbeidsmiljøundersøkelsen  til å fremme et godt og produktivt arbeidsmiljø?</dc:title>
  <dc:creator>Kristin Wergeland Brekke</dc:creator>
  <cp:lastModifiedBy>Kristin Wergeland Brekke</cp:lastModifiedBy>
  <cp:revision>399</cp:revision>
  <cp:lastPrinted>2017-09-27T11:29:55Z</cp:lastPrinted>
  <dcterms:created xsi:type="dcterms:W3CDTF">2016-10-27T12:18:03Z</dcterms:created>
  <dcterms:modified xsi:type="dcterms:W3CDTF">2017-11-27T16:15:32Z</dcterms:modified>
</cp:coreProperties>
</file>