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83" r:id="rId4"/>
  </p:sldMasterIdLst>
  <p:notesMasterIdLst>
    <p:notesMasterId r:id="rId6"/>
  </p:notesMasterIdLst>
  <p:handoutMasterIdLst>
    <p:handoutMasterId r:id="rId7"/>
  </p:handoutMasterIdLst>
  <p:sldIdLst>
    <p:sldId id="473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52E9E8C4-5F3B-430A-A2FE-7A778C1CE0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3082482B-6A55-4906-A4AA-3174EB285B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E8968255-4A2E-4FBF-957C-220C8FB35E6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8005" name="Rectangle 5">
            <a:extLst>
              <a:ext uri="{FF2B5EF4-FFF2-40B4-BE49-F238E27FC236}">
                <a16:creationId xmlns:a16="http://schemas.microsoft.com/office/drawing/2014/main" id="{0FA96262-011D-4421-B5CA-226745E0BE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0C9168-2ACE-46E1-8DED-D657697008A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F7984A3-9565-4CBE-A9AA-03F415923B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4C2E7110-77F1-41A1-88C2-BB0B05B0260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F790345-31FF-435F-BEB3-8580B2E8E2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8625252B-FA41-46E1-8F2E-0EC4EDE81A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8E3768F5-4DF1-4943-B519-E15DAD596D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647DA12A-C31D-4343-BBCB-92FBC2FE6C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fld id="{2A008C03-A926-4DEE-AF55-83E93A60DDE2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209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7031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58649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6">
            <a:extLst>
              <a:ext uri="{FF2B5EF4-FFF2-40B4-BE49-F238E27FC236}">
                <a16:creationId xmlns:a16="http://schemas.microsoft.com/office/drawing/2014/main" id="{1E6919AD-D074-424B-941D-F128A7501F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3073400"/>
            <a:ext cx="6477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7">
            <a:extLst>
              <a:ext uri="{FF2B5EF4-FFF2-40B4-BE49-F238E27FC236}">
                <a16:creationId xmlns:a16="http://schemas.microsoft.com/office/drawing/2014/main" id="{0CC6D5EF-4DE2-4185-8041-82CA200420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3073400"/>
            <a:ext cx="6477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C76F472-B5B4-4890-841A-AB51662DBEC4}"/>
              </a:ext>
            </a:extLst>
          </p:cNvPr>
          <p:cNvSpPr txBox="1">
            <a:spLocks/>
          </p:cNvSpPr>
          <p:nvPr userDrawn="1"/>
        </p:nvSpPr>
        <p:spPr>
          <a:xfrm>
            <a:off x="8474075" y="6421438"/>
            <a:ext cx="342900" cy="365125"/>
          </a:xfrm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fld id="{95105CA7-38EE-484A-BAC7-8601CC7D2E9D}" type="slidenum">
              <a:rPr lang="nb-NO" altLang="nb-NO" sz="1000">
                <a:cs typeface="Arial" panose="020B0604020202020204" pitchFamily="34" charset="0"/>
              </a:rPr>
              <a:pPr algn="ctr" eaLnBrk="1" hangingPunct="1"/>
              <a:t>‹#›</a:t>
            </a:fld>
            <a:endParaRPr lang="nb-NO" altLang="nb-NO" sz="1000">
              <a:cs typeface="Arial" panose="020B0604020202020204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73538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0072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62139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9527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95731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98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9285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364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>
            <a:extLst>
              <a:ext uri="{FF2B5EF4-FFF2-40B4-BE49-F238E27FC236}">
                <a16:creationId xmlns:a16="http://schemas.microsoft.com/office/drawing/2014/main" id="{3670FFF3-FE81-4776-B2C3-59F6EE72D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Plassholder for tekst 2">
            <a:extLst>
              <a:ext uri="{FF2B5EF4-FFF2-40B4-BE49-F238E27FC236}">
                <a16:creationId xmlns:a16="http://schemas.microsoft.com/office/drawing/2014/main" id="{2B4F56A9-CD54-4FA8-8120-18F61BC6C6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pic>
        <p:nvPicPr>
          <p:cNvPr id="1028" name="Bilde 3" descr="sirkler.jpg">
            <a:extLst>
              <a:ext uri="{FF2B5EF4-FFF2-40B4-BE49-F238E27FC236}">
                <a16:creationId xmlns:a16="http://schemas.microsoft.com/office/drawing/2014/main" id="{89672136-DB68-4664-9410-63C05F2717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>
            <a:fillRect/>
          </a:stretch>
        </p:blipFill>
        <p:spPr bwMode="auto">
          <a:xfrm>
            <a:off x="7993063" y="511175"/>
            <a:ext cx="11525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801" r:id="rId1"/>
    <p:sldLayoutId id="2147485811" r:id="rId2"/>
    <p:sldLayoutId id="2147485802" r:id="rId3"/>
    <p:sldLayoutId id="2147485803" r:id="rId4"/>
    <p:sldLayoutId id="2147485804" r:id="rId5"/>
    <p:sldLayoutId id="2147485805" r:id="rId6"/>
    <p:sldLayoutId id="2147485806" r:id="rId7"/>
    <p:sldLayoutId id="2147485807" r:id="rId8"/>
    <p:sldLayoutId id="2147485808" r:id="rId9"/>
    <p:sldLayoutId id="2147485809" r:id="rId10"/>
    <p:sldLayoutId id="214748581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Arial" panose="020B0604020202020204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/>
          <a:ea typeface="MS PGothic" panose="020B0600070205080204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>
            <a:extLst>
              <a:ext uri="{FF2B5EF4-FFF2-40B4-BE49-F238E27FC236}">
                <a16:creationId xmlns:a16="http://schemas.microsoft.com/office/drawing/2014/main" id="{EEF15ED9-7164-4E02-8CE4-932AC401E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15888"/>
            <a:ext cx="4752975" cy="3698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000000"/>
                </a:solidFill>
              </a:rPr>
              <a:t>NTNUs Nåværende Opptaksforskrift - §30 </a:t>
            </a:r>
            <a:endParaRPr lang="en-GB" altLang="nb-NO" sz="1800">
              <a:solidFill>
                <a:srgbClr val="000000"/>
              </a:solidFill>
            </a:endParaRP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id="{2296F4AB-F02C-4957-8FC6-8742C4BBE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412875"/>
            <a:ext cx="4464050" cy="3698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000000"/>
                </a:solidFill>
              </a:rPr>
              <a:t>FUS Vedtak 2005 – Førende siden </a:t>
            </a:r>
            <a:endParaRPr lang="en-GB" altLang="nb-NO" sz="1800">
              <a:solidFill>
                <a:srgbClr val="000000"/>
              </a:solidFill>
            </a:endParaRPr>
          </a:p>
        </p:txBody>
      </p:sp>
      <p:sp>
        <p:nvSpPr>
          <p:cNvPr id="5124" name="TextBox 7">
            <a:extLst>
              <a:ext uri="{FF2B5EF4-FFF2-40B4-BE49-F238E27FC236}">
                <a16:creationId xmlns:a16="http://schemas.microsoft.com/office/drawing/2014/main" id="{C95FB4B5-0069-44AF-AC8A-1F04C360E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4129088"/>
            <a:ext cx="4891088" cy="3698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000000"/>
                </a:solidFill>
              </a:rPr>
              <a:t>FUS Unntak 2016 &amp; 2017 – Symmetribasert </a:t>
            </a:r>
            <a:endParaRPr lang="en-GB" altLang="nb-NO" sz="1800">
              <a:solidFill>
                <a:srgbClr val="000000"/>
              </a:solidFill>
            </a:endParaRPr>
          </a:p>
        </p:txBody>
      </p:sp>
      <p:sp>
        <p:nvSpPr>
          <p:cNvPr id="5125" name="TextBox 8">
            <a:extLst>
              <a:ext uri="{FF2B5EF4-FFF2-40B4-BE49-F238E27FC236}">
                <a16:creationId xmlns:a16="http://schemas.microsoft.com/office/drawing/2014/main" id="{1EDBEA05-E01F-4644-A790-13830A278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4652963"/>
            <a:ext cx="5273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IKKE IT-Grunnkurs</a:t>
            </a:r>
            <a:endParaRPr lang="en-GB" altLang="nb-NO" sz="1400">
              <a:solidFill>
                <a:srgbClr val="000000"/>
              </a:solidFill>
            </a:endParaRPr>
          </a:p>
        </p:txBody>
      </p:sp>
      <p:sp>
        <p:nvSpPr>
          <p:cNvPr id="5126" name="TextBox 9">
            <a:extLst>
              <a:ext uri="{FF2B5EF4-FFF2-40B4-BE49-F238E27FC236}">
                <a16:creationId xmlns:a16="http://schemas.microsoft.com/office/drawing/2014/main" id="{F3A9CBDE-71FF-451F-B927-8CB2F4CED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5084763"/>
            <a:ext cx="4891088" cy="3698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b-NO" altLang="nb-NO" sz="1800">
                <a:solidFill>
                  <a:srgbClr val="000000"/>
                </a:solidFill>
              </a:rPr>
              <a:t>FUS Holdning 2018 – Fremtidsrettet fra 2019</a:t>
            </a:r>
            <a:endParaRPr lang="en-GB" altLang="nb-NO" sz="1800">
              <a:solidFill>
                <a:srgbClr val="000000"/>
              </a:solidFill>
            </a:endParaRPr>
          </a:p>
        </p:txBody>
      </p:sp>
      <p:sp>
        <p:nvSpPr>
          <p:cNvPr id="5127" name="TextBox 10">
            <a:extLst>
              <a:ext uri="{FF2B5EF4-FFF2-40B4-BE49-F238E27FC236}">
                <a16:creationId xmlns:a16="http://schemas.microsoft.com/office/drawing/2014/main" id="{865612C8-EB29-4A9F-BA0D-A152BEE4A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5608638"/>
            <a:ext cx="844073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BENG / 180 STP</a:t>
            </a:r>
          </a:p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Min 30 STUDIEPOENG – Matematikk / Statistikk</a:t>
            </a:r>
          </a:p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LU dekkende minst LUB for Ingeniørrammeplanens Fellesemner </a:t>
            </a:r>
            <a:r>
              <a:rPr lang="nb-NO" altLang="nb-NO" sz="1400" i="1">
                <a:solidFill>
                  <a:srgbClr val="000000"/>
                </a:solidFill>
              </a:rPr>
              <a:t>(Ingeniørfaglig Bais)</a:t>
            </a:r>
          </a:p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LU dekkende minst LUB for Ingeniørrammeplanens Programemner </a:t>
            </a:r>
            <a:r>
              <a:rPr lang="nb-NO" altLang="nb-NO" sz="1400" i="1">
                <a:solidFill>
                  <a:srgbClr val="000000"/>
                </a:solidFill>
              </a:rPr>
              <a:t>(Programfaglig Basis) </a:t>
            </a:r>
            <a:br>
              <a:rPr lang="nb-NO" altLang="nb-NO" sz="1400" i="1">
                <a:solidFill>
                  <a:srgbClr val="000000"/>
                </a:solidFill>
              </a:rPr>
            </a:br>
            <a:r>
              <a:rPr lang="nb-NO" altLang="nb-NO" sz="1400">
                <a:solidFill>
                  <a:srgbClr val="000000"/>
                </a:solidFill>
              </a:rPr>
              <a:t>for Angjeldende Studieprogram  </a:t>
            </a:r>
            <a:endParaRPr lang="en-GB" altLang="nb-NO" sz="1400">
              <a:solidFill>
                <a:srgbClr val="00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6E205D-EAE9-4769-B63B-7D424589E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3876675"/>
            <a:ext cx="863600" cy="1150938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2761970-338B-4325-A7A9-FD5659AB1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508500"/>
            <a:ext cx="863600" cy="1152525"/>
          </a:xfrm>
          <a:prstGeom prst="ellipse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30" name="TextBox 10">
            <a:extLst>
              <a:ext uri="{FF2B5EF4-FFF2-40B4-BE49-F238E27FC236}">
                <a16:creationId xmlns:a16="http://schemas.microsoft.com/office/drawing/2014/main" id="{DBAAB532-6048-4F45-AE16-63F52484D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947863"/>
            <a:ext cx="8636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FUS har hele tiden forutsatt at kandidater som tas opp til dette studiet med «annen likeverdig utdanning innen teknologi og naturvitenskap», må ha fullført følgende matematisk-naturvitenskapelige basisemner eller tilsvarende emner som forutsettes for å få graden master i teknologi / sivilingeniør:</a:t>
            </a:r>
            <a:br>
              <a:rPr lang="nb-NO" altLang="nb-NO" sz="1400">
                <a:solidFill>
                  <a:srgbClr val="000000"/>
                </a:solidFill>
              </a:rPr>
            </a:br>
            <a:endParaRPr lang="nb-NO" altLang="nb-NO" sz="1400">
              <a:solidFill>
                <a:srgbClr val="000000"/>
              </a:solidFill>
            </a:endParaRP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nb-NO" altLang="nb-NO" sz="1400">
                <a:solidFill>
                  <a:srgbClr val="000000"/>
                </a:solidFill>
              </a:rPr>
              <a:t>Matematikk 1, 2, 3 og 4 </a:t>
            </a:r>
            <a:br>
              <a:rPr lang="nb-NO" altLang="nb-NO" sz="1400">
                <a:solidFill>
                  <a:srgbClr val="000000"/>
                </a:solidFill>
              </a:rPr>
            </a:br>
            <a:r>
              <a:rPr lang="nb-NO" altLang="nb-NO" sz="1400">
                <a:solidFill>
                  <a:srgbClr val="000000"/>
                </a:solidFill>
              </a:rPr>
              <a:t>(med bakgrunn i Informatikk kan Matematikk 2 erstattes av Diskret matematikk)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nb-NO" altLang="nb-NO" sz="1400">
                <a:solidFill>
                  <a:srgbClr val="000000"/>
                </a:solidFill>
              </a:rPr>
              <a:t>Statistikk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nb-NO" altLang="nb-NO" sz="1400">
                <a:solidFill>
                  <a:srgbClr val="000000"/>
                </a:solidFill>
              </a:rPr>
              <a:t>Fysikk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nb-NO" altLang="nb-NO" sz="1400">
                <a:solidFill>
                  <a:srgbClr val="000000"/>
                </a:solidFill>
              </a:rPr>
              <a:t>Informasjonsteknologi, grunnkurs</a:t>
            </a:r>
            <a:endParaRPr lang="en-GB" altLang="nb-NO" sz="1400">
              <a:solidFill>
                <a:srgbClr val="000000"/>
              </a:solidFill>
            </a:endParaRPr>
          </a:p>
        </p:txBody>
      </p:sp>
      <p:sp>
        <p:nvSpPr>
          <p:cNvPr id="5131" name="TextBox 8">
            <a:extLst>
              <a:ext uri="{FF2B5EF4-FFF2-40B4-BE49-F238E27FC236}">
                <a16:creationId xmlns:a16="http://schemas.microsoft.com/office/drawing/2014/main" id="{72C54157-9ABE-4312-B59E-4337CB064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8" y="584200"/>
            <a:ext cx="7543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nb-NO" altLang="nb-NO" sz="1400">
                <a:solidFill>
                  <a:srgbClr val="000000"/>
                </a:solidFill>
              </a:rPr>
              <a:t>De som tas opp til et 2-årig masterprogram i teknologi basert på 3-årig ingeniørutdanning må ha bestått matematikk- og statistikkemner i ingeniørutdanningen med et omfang på minst 30 studiepoeng eller ha tilsvarende utdanning</a:t>
            </a:r>
            <a:endParaRPr lang="en-GB" altLang="nb-NO"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åd og Utvalg Dokument" ma:contentTypeID="0x0101009E2066E71E497F4CB39B311F8595AA3D003B9E81C07FEF8844AA7EB7044670A326" ma:contentTypeVersion="11" ma:contentTypeDescription="Opprett et nytt dokument." ma:contentTypeScope="" ma:versionID="0c187c7c2a0878641fa973a4c61ec5d7">
  <xsd:schema xmlns:xsd="http://www.w3.org/2001/XMLSchema" xmlns:xs="http://www.w3.org/2001/XMLSchema" xmlns:p="http://schemas.microsoft.com/office/2006/metadata/properties" xmlns:ns2="2010ab86-bc44-4769-857c-f8e5ad7d2592" xmlns:ns3="57f7f35d-0481-4669-94c7-aa93cccd2b68" xmlns:ns4="03ea2d09-bda0-4fd3-835b-ebb7f280c1a9" targetNamespace="http://schemas.microsoft.com/office/2006/metadata/properties" ma:root="true" ma:fieldsID="bd4eddb49313eef5f8235f63e9d8ea5d" ns2:_="" ns3:_="" ns4:_="">
    <xsd:import namespace="2010ab86-bc44-4769-857c-f8e5ad7d2592"/>
    <xsd:import namespace="57f7f35d-0481-4669-94c7-aa93cccd2b68"/>
    <xsd:import namespace="03ea2d09-bda0-4fd3-835b-ebb7f280c1a9"/>
    <xsd:element name="properties">
      <xsd:complexType>
        <xsd:sequence>
          <xsd:element name="documentManagement">
            <xsd:complexType>
              <xsd:all>
                <xsd:element ref="ns2:RadUtvalgSakMoteTitle" minOccurs="0"/>
                <xsd:element ref="ns2:RadUtvalgDokSakTittel" minOccurs="0"/>
                <xsd:element ref="ns3:RadUtvalgDokType" minOccurs="0"/>
                <xsd:element ref="ns3:RadUtvalgDokTilgang" minOccurs="0"/>
                <xsd:element ref="ns3:RadUtvalgDokPublisert" minOccurs="0"/>
                <xsd:element ref="ns4:MediaServiceMetadata" minOccurs="0"/>
                <xsd:element ref="ns4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0ab86-bc44-4769-857c-f8e5ad7d2592" elementFormDefault="qualified">
    <xsd:import namespace="http://schemas.microsoft.com/office/2006/documentManagement/types"/>
    <xsd:import namespace="http://schemas.microsoft.com/office/infopath/2007/PartnerControls"/>
    <xsd:element name="RadUtvalgSakMoteTitle" ma:index="8" nillable="true" ma:displayName="RadUtvalgSakMoteTitle" ma:list="{f29fa086-5859-485d-a661-0bc5005c4dfe}" ma:internalName="RadUtvalgSakMoteTitle" ma:showField="Title" ma:web="2010ab86-bc44-4769-857c-f8e5ad7d2592">
      <xsd:simpleType>
        <xsd:restriction base="dms:Lookup"/>
      </xsd:simpleType>
    </xsd:element>
    <xsd:element name="RadUtvalgDokSakTittel" ma:index="9" nillable="true" ma:displayName="RadUtvalgDokSakTittel" ma:list="{a4574412-bc57-4c56-8348-e4e80ca7299f}" ma:internalName="RadUtvalgDokSakTittel" ma:showField="Title" ma:web="2010ab86-bc44-4769-857c-f8e5ad7d2592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7f35d-0481-4669-94c7-aa93cccd2b68" elementFormDefault="qualified">
    <xsd:import namespace="http://schemas.microsoft.com/office/2006/documentManagement/types"/>
    <xsd:import namespace="http://schemas.microsoft.com/office/infopath/2007/PartnerControls"/>
    <xsd:element name="RadUtvalgDokType" ma:index="10" nillable="true" ma:displayName="RadUtvalgDokType" ma:default="Saksvedlegg" ma:format="Dropdown" ma:internalName="RadUtvalgDokType">
      <xsd:simpleType>
        <xsd:restriction base="dms:Choice">
          <xsd:enumeration value="Saksvedlegg"/>
          <xsd:enumeration value="Presentasjon"/>
          <xsd:enumeration value="Annet"/>
        </xsd:restriction>
      </xsd:simpleType>
    </xsd:element>
    <xsd:element name="RadUtvalgDokTilgang" ma:index="11" nillable="true" ma:displayName="RadUtvalgDokTilgang" ma:default="Åpen" ma:format="Dropdown" ma:internalName="RadUtvalgDokTilgang">
      <xsd:simpleType>
        <xsd:restriction base="dms:Choice">
          <xsd:enumeration value="Åpen"/>
          <xsd:enumeration value="Lukket"/>
          <xsd:enumeration value="NTNU"/>
        </xsd:restriction>
      </xsd:simpleType>
    </xsd:element>
    <xsd:element name="RadUtvalgDokPublisert" ma:index="12" nillable="true" ma:displayName="RadUtvalgDokPublisert" ma:default="Nei" ma:format="Dropdown" ma:internalName="RadUtvalgDokPublisert">
      <xsd:simpleType>
        <xsd:restriction base="dms:Choice">
          <xsd:enumeration value="Nei"/>
          <xsd:enumeration value="Ja"/>
        </xsd:restriction>
      </xsd:simpleType>
    </xsd:element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a2d09-bda0-4fd3-835b-ebb7f280c1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D9A83B-F299-47B3-9870-5EF25C15E9F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83E5C3AA-C1FE-4A2F-8C6B-5CC85B761E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ABC7F1-C10E-4745-AA35-E7A41C0DC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10ab86-bc44-4769-857c-f8e5ad7d2592"/>
    <ds:schemaRef ds:uri="57f7f35d-0481-4669-94c7-aa93cccd2b68"/>
    <ds:schemaRef ds:uri="03ea2d09-bda0-4fd3-835b-ebb7f280c1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0</TotalTime>
  <Words>170</Words>
  <Application>Microsoft Office PowerPoint</Application>
  <PresentationFormat>Skjermfremvisning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Office-tema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Studieplaner 2006-2007</dc:title>
  <dc:creator>mads</dc:creator>
  <cp:lastModifiedBy>Ingrid Olsen</cp:lastModifiedBy>
  <cp:revision>1015</cp:revision>
  <cp:lastPrinted>2019-05-10T09:09:33Z</cp:lastPrinted>
  <dcterms:created xsi:type="dcterms:W3CDTF">2005-10-28T08:17:21Z</dcterms:created>
  <dcterms:modified xsi:type="dcterms:W3CDTF">2021-10-28T08:10:48Z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adUtvalgSakMoteTitle">
    <vt:lpwstr>46</vt:lpwstr>
  </property>
  <property fmtid="{D5CDD505-2E9C-101B-9397-08002B2CF9AE}" pid="3" name="RadUtvalgDokSakTittel">
    <vt:lpwstr>464</vt:lpwstr>
  </property>
  <property fmtid="{D5CDD505-2E9C-101B-9397-08002B2CF9AE}" pid="4" name="RadUtvalgDokPublisert">
    <vt:lpwstr>Ja</vt:lpwstr>
  </property>
</Properties>
</file>