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0_97F9A49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1_E898BAC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E_ACBC3F9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E_556A8DA5.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12_15A05C16.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09_21D33919.xml" ContentType="application/vnd.ms-powerpoint.comments+xml"/>
  <Override PartName="/ppt/notesSlides/notesSlide30.xml" ContentType="application/vnd.openxmlformats-officedocument.presentationml.notesSlide+xml"/>
  <Override PartName="/ppt/comments/modernComment_120_47D0B291.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301" r:id="rId3"/>
    <p:sldId id="257" r:id="rId4"/>
    <p:sldId id="258" r:id="rId5"/>
    <p:sldId id="272" r:id="rId6"/>
    <p:sldId id="281" r:id="rId7"/>
    <p:sldId id="289" r:id="rId8"/>
    <p:sldId id="302" r:id="rId9"/>
    <p:sldId id="270" r:id="rId10"/>
    <p:sldId id="273" r:id="rId11"/>
    <p:sldId id="292" r:id="rId12"/>
    <p:sldId id="297" r:id="rId13"/>
    <p:sldId id="295" r:id="rId14"/>
    <p:sldId id="298" r:id="rId15"/>
    <p:sldId id="299" r:id="rId16"/>
    <p:sldId id="300" r:id="rId17"/>
    <p:sldId id="266" r:id="rId18"/>
    <p:sldId id="282" r:id="rId19"/>
    <p:sldId id="264" r:id="rId20"/>
    <p:sldId id="291" r:id="rId21"/>
    <p:sldId id="283" r:id="rId22"/>
    <p:sldId id="286" r:id="rId23"/>
    <p:sldId id="263" r:id="rId24"/>
    <p:sldId id="284" r:id="rId25"/>
    <p:sldId id="275" r:id="rId26"/>
    <p:sldId id="279" r:id="rId27"/>
    <p:sldId id="274" r:id="rId28"/>
    <p:sldId id="287" r:id="rId29"/>
    <p:sldId id="265" r:id="rId30"/>
    <p:sldId id="288" r:id="rId31"/>
    <p:sldId id="277" r:id="rId32"/>
    <p:sldId id="304" r:id="rId33"/>
    <p:sldId id="306" r:id="rId34"/>
    <p:sldId id="307" r:id="rId35"/>
  </p:sldIdLst>
  <p:sldSz cx="9144000" cy="5143500" type="screen16x9"/>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5E3D9F49-4009-4890-B881-A3E1D7D7C082}">
          <p14:sldIdLst>
            <p14:sldId id="256"/>
          </p14:sldIdLst>
        </p14:section>
        <p14:section name="Intro" id="{77CFB947-64E7-4C96-9146-EAC18FC2595F}">
          <p14:sldIdLst>
            <p14:sldId id="301"/>
            <p14:sldId id="257"/>
            <p14:sldId id="258"/>
            <p14:sldId id="272"/>
            <p14:sldId id="281"/>
            <p14:sldId id="289"/>
            <p14:sldId id="302"/>
            <p14:sldId id="270"/>
          </p14:sldIdLst>
        </p14:section>
        <p14:section name="Bestille reise" id="{C42679A5-3DD4-4163-9420-34DC0FC63914}">
          <p14:sldIdLst>
            <p14:sldId id="273"/>
            <p14:sldId id="292"/>
            <p14:sldId id="297"/>
            <p14:sldId id="295"/>
            <p14:sldId id="298"/>
            <p14:sldId id="299"/>
            <p14:sldId id="300"/>
            <p14:sldId id="266"/>
          </p14:sldIdLst>
        </p14:section>
        <p14:section name="Betale reise" id="{176A4BAE-B148-40ED-8FF1-0D6F4BCFF4F4}">
          <p14:sldIdLst>
            <p14:sldId id="282"/>
            <p14:sldId id="264"/>
            <p14:sldId id="291"/>
            <p14:sldId id="283"/>
            <p14:sldId id="286"/>
            <p14:sldId id="263"/>
          </p14:sldIdLst>
        </p14:section>
        <p14:section name="Reiseregning" id="{D71E2315-4926-41E0-9868-57E4FA4BCCC0}">
          <p14:sldIdLst>
            <p14:sldId id="284"/>
            <p14:sldId id="275"/>
            <p14:sldId id="279"/>
            <p14:sldId id="274"/>
            <p14:sldId id="287"/>
            <p14:sldId id="265"/>
          </p14:sldIdLst>
        </p14:section>
        <p14:section name="Div" id="{94CE1FBA-4368-4701-923D-19B04AC4DC67}">
          <p14:sldIdLst>
            <p14:sldId id="288"/>
            <p14:sldId id="277"/>
            <p14:sldId id="304"/>
            <p14:sldId id="306"/>
            <p14:sldId id="30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4D307-45AF-1DB2-6079-66BB1B171172}" name="Tina Husby Aune" initials="TA" userId="S::tinahusb@ntnu.no::f1670439-9925-4072-9051-6253b7450056" providerId="AD"/>
  <p188:author id="{1B137735-2961-FA64-0692-1EBE3A1CFB2E}" name="Anniken Westad" initials="AW" userId="S::annikewe@ntnu.no::9df4061a-84e6-4982-9774-d796e7b0c581" providerId="AD"/>
  <p188:author id="{0602FF71-2DD8-1856-0729-90B620F00ECD}" name="Gunn K. Tømmervold" initials="GT" userId="S::gunnkto@ntnu.no::aa174f1a-95ba-4227-8f45-1c71be59422c" providerId="AD"/>
  <p188:author id="{B051C572-57C9-DC5B-F30B-6A59AE608605}" name="Marcus Solstrand Fossli" initials="MF" userId="S::marcuf@ntnu.no::2d0fb4c5-d5c4-4965-9fa7-7d34e1d67f5a" providerId="AD"/>
  <p188:author id="{18381CA1-D525-0123-A260-AE0044A86B1F}" name="Kari Klepp" initials="KK" userId="S::karikl@ntnu.no::8b5598b4-1c3e-46c2-a06e-741b9ea3aad1" providerId="AD"/>
  <p188:author id="{206524CE-AA6D-B6D2-5578-E354A0484898}" name="Asbjørn Jæger Wexsahl" initials="AW" userId="S::wexsahl@ntnu.no::959bc924-aade-4041-8ab4-6ad2a477d28f" providerId="AD"/>
  <p188:author id="{0C9526D4-D811-F1C1-1BF2-A3DAA397E6C7}" name="Pål Vanvik" initials="" userId="S::palvanv@ntnu.no::df7c391a-bd1c-4158-891a-1fe4d1c27adf" providerId="AD"/>
  <p188:author id="{C54814DC-D8D8-D966-D6E8-C50433D36B89}" name="Ida Størvold Holan" initials="IH" userId="S::idahol@ntnu.no::1c30dd93-eb1a-4ada-a162-c7a72af037e0" providerId="AD"/>
  <p188:author id="{058A20F2-F917-A77F-FB98-E3B89DCEC799}" name="Morten Bratseth" initials="MB" userId="S::morbrats@ntnu.no::9223eb46-1726-4a4e-bfa7-6172130612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AEB"/>
    <a:srgbClr val="E3BCDA"/>
    <a:srgbClr val="CFDAF1"/>
    <a:srgbClr val="F2F2F2"/>
    <a:srgbClr val="F7F7F7"/>
    <a:srgbClr val="FDD9B5"/>
    <a:srgbClr val="00509E"/>
    <a:srgbClr val="3CBFBE"/>
    <a:srgbClr val="EF8114"/>
    <a:srgbClr val="B01B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77E60-1631-24B7-9A90-58CF4C2B876C}" v="1" dt="2025-02-27T13:19:17.254"/>
    <p1510:client id="{0CD8094A-FF58-1311-85BC-C5866168E37E}" v="3" dt="2025-02-27T12:56:19.162"/>
    <p1510:client id="{0D2698F5-D473-AB3F-FB6E-C3B8D49A7AB8}" v="1" dt="2025-02-27T12:26:23.348"/>
    <p1510:client id="{0EF2D646-B70C-45F5-A385-430D2E21A4BC}" v="2215" dt="2025-02-27T13:42:05.259"/>
    <p1510:client id="{407AAF15-007C-E014-A229-8D1A7E0A8F93}" v="75" dt="2025-02-27T12:33:44.581"/>
    <p1510:client id="{76F602C3-5C29-BCF3-F3D1-1EA4D6C67F74}" v="1" dt="2025-02-27T12:38:20.972"/>
    <p1510:client id="{ADF99612-7CC5-408A-98FC-D20478512E1B}" v="943" dt="2025-02-27T12:36:11.651"/>
    <p1510:client id="{C013044C-DF04-6DDC-5D8C-9448137804AE}" v="1" dt="2025-02-27T10:54:05.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s>
</file>

<file path=ppt/comments/modernComment_109_21D33919.xml><?xml version="1.0" encoding="utf-8"?>
<p188:cmLst xmlns:a="http://schemas.openxmlformats.org/drawingml/2006/main" xmlns:r="http://schemas.openxmlformats.org/officeDocument/2006/relationships" xmlns:p188="http://schemas.microsoft.com/office/powerpoint/2018/8/main">
  <p188:cm id="{BE24EA66-A367-4FEA-B34A-FD546B5327C8}" authorId="{0602FF71-2DD8-1856-0729-90B620F00ECD}" status="resolved" created="2025-01-31T12:52:42.061" complete="100000">
    <pc:sldMkLst xmlns:pc="http://schemas.microsoft.com/office/powerpoint/2013/main/command">
      <pc:docMk/>
      <pc:sldMk cId="567490841" sldId="265"/>
    </pc:sldMkLst>
    <p188:txBody>
      <a:bodyPr/>
      <a:lstStyle/>
      <a:p>
        <a:r>
          <a:rPr lang="nb-NO"/>
          <a:t>I oppstart med DFØ, valgte NTNU to innganger for å sende inn skjema for å få tilgang. Den ekstern/student kunne sende inn selv og HR kunne sende inn på vegne av. i 2024 evaluerte vi dette og kom fram til at tilgang kun skal gis av enhet/hr . dette på grunn av svært mange som ikke skulle ha tilgang, veldig mange feilkilder i skjema, blant annet kontering m.m Grafen viser en betydelig nedgang i antall betalmeg tilganger og TS ser at det er mange færre henvendelser knyttet til dette. 
Si litt om ny rutine?: enhet bestiller, TS kontakter den som skal ha tilgang og får resten av opplysningene via et nettskjema. </a:t>
        </a:r>
      </a:p>
    </p188:txBody>
  </p188:cm>
</p188:cmLst>
</file>

<file path=ppt/comments/modernComment_10E_ACBC3F90.xml><?xml version="1.0" encoding="utf-8"?>
<p188:cmLst xmlns:a="http://schemas.openxmlformats.org/drawingml/2006/main" xmlns:r="http://schemas.openxmlformats.org/officeDocument/2006/relationships" xmlns:p188="http://schemas.microsoft.com/office/powerpoint/2018/8/main">
  <p188:cm id="{702A24DD-B117-4AE7-94A9-0B35C10F2950}" authorId="{18381CA1-D525-0123-A260-AE0044A86B1F}" status="resolved" created="2025-02-05T11:09:34.588" complete="100000">
    <pc:sldMkLst xmlns:pc="http://schemas.microsoft.com/office/powerpoint/2013/main/command">
      <pc:docMk/>
      <pc:sldMk cId="2898018192" sldId="270"/>
    </pc:sldMkLst>
    <p188:replyLst>
      <p188:reply id="{45E77D53-1DFC-4250-9153-9B88E9BA3A2B}" authorId="{058A20F2-F917-A77F-FB98-E3B89DCEC799}" created="2025-02-12T11:15:38.977">
        <p188:txBody>
          <a:bodyPr/>
          <a:lstStyle/>
          <a:p>
            <a:r>
              <a:rPr lang="en-US"/>
              <a:t>får du rigget farge på boksen slik at den matcher bakgrunn? Har "skjult" estimerte kostnader</a:t>
            </a:r>
          </a:p>
        </p188:txBody>
        <p188:extLst>
          <p:ext xmlns:p="http://schemas.openxmlformats.org/presentationml/2006/main" uri="{57CB4572-C831-44C2-8A1C-0ADB6CCDFE69}">
            <p223:reactions xmlns:p223="http://schemas.microsoft.com/office/powerpoint/2022/03/main">
              <p223:rxn type="👍">
                <p223:instance time="2025-02-13T06:45:58.386" authorId="{18381CA1-D525-0123-A260-AE0044A86B1F}"/>
              </p223:rxn>
            </p223:reactions>
          </p:ext>
        </p188:extLst>
      </p188:reply>
    </p188:replyLst>
    <p188:txBody>
      <a:bodyPr/>
      <a:lstStyle/>
      <a:p>
        <a:r>
          <a:rPr lang="nb-NO"/>
          <a:t>Fjern estimerte kostnader + topp 5</a:t>
        </a:r>
      </a:p>
    </p188:txBody>
  </p188:cm>
</p188:cmLst>
</file>

<file path=ppt/comments/modernComment_110_97F9A495.xml><?xml version="1.0" encoding="utf-8"?>
<p188:cmLst xmlns:a="http://schemas.openxmlformats.org/drawingml/2006/main" xmlns:r="http://schemas.openxmlformats.org/officeDocument/2006/relationships" xmlns:p188="http://schemas.microsoft.com/office/powerpoint/2018/8/main">
  <p188:cm id="{CB5EDBD8-56D5-4C72-B84B-F62538E4B5AD}" authorId="{0602FF71-2DD8-1856-0729-90B620F00ECD}" status="resolved" created="2025-01-31T10:37:12.215" complete="100000">
    <ac:deMkLst xmlns:ac="http://schemas.microsoft.com/office/drawing/2013/main/command">
      <pc:docMk xmlns:pc="http://schemas.microsoft.com/office/powerpoint/2013/main/command"/>
      <pc:sldMk xmlns:pc="http://schemas.microsoft.com/office/powerpoint/2013/main/command" cId="2549720213" sldId="272"/>
      <ac:picMk id="3" creationId="{A6D9D18A-E985-4CEC-5B62-E33F8E3AC01B}"/>
    </ac:deMkLst>
    <p188:txBody>
      <a:bodyPr/>
      <a:lstStyle/>
      <a:p>
        <a:r>
          <a:rPr lang="nb-NO"/>
          <a:t>Tall er fra 2024</a:t>
        </a:r>
      </a:p>
    </p188:txBody>
    <p188:extLst>
      <p:ext xmlns:p="http://schemas.openxmlformats.org/presentationml/2006/main" uri="{57CB4572-C831-44C2-8A1C-0ADB6CCDFE69}">
        <p223:reactions xmlns:p223="http://schemas.microsoft.com/office/powerpoint/2022/03/main">
          <p223:rxn type="👍">
            <p223:instance time="2025-01-31T10:47:36.528" authorId="{18381CA1-D525-0123-A260-AE0044A86B1F}"/>
          </p223:rxn>
        </p223:reactions>
      </p:ext>
    </p188:extLst>
  </p188:cm>
</p188:cmLst>
</file>

<file path=ppt/comments/modernComment_112_15A05C16.xml><?xml version="1.0" encoding="utf-8"?>
<p188:cmLst xmlns:a="http://schemas.openxmlformats.org/drawingml/2006/main" xmlns:r="http://schemas.openxmlformats.org/officeDocument/2006/relationships" xmlns:p188="http://schemas.microsoft.com/office/powerpoint/2018/8/main">
  <p188:cm id="{1F606997-1BDF-495B-A72E-4882ADFE231C}" authorId="{18381CA1-D525-0123-A260-AE0044A86B1F}" status="resolved" created="2025-02-10T12:16:58.109" complete="100000">
    <ac:txMkLst xmlns:ac="http://schemas.microsoft.com/office/drawing/2013/main/command">
      <pc:docMk xmlns:pc="http://schemas.microsoft.com/office/powerpoint/2013/main/command"/>
      <pc:sldMk xmlns:pc="http://schemas.microsoft.com/office/powerpoint/2013/main/command" cId="362830870" sldId="274"/>
      <ac:spMk id="3" creationId="{AEDCD0BD-559D-B164-31AC-B3945326460B}"/>
      <ac:txMk cp="166">
        <ac:context len="299" hash="1816260922"/>
      </ac:txMk>
    </ac:txMkLst>
    <p188:pos x="8369144" y="994588"/>
    <p188:txBody>
      <a:bodyPr/>
      <a:lstStyle/>
      <a:p>
        <a:r>
          <a:rPr lang="nb-NO"/>
          <a:t>Flytt til notater</a:t>
        </a:r>
      </a:p>
    </p188:txBody>
  </p188:cm>
</p188:cmLst>
</file>

<file path=ppt/comments/modernComment_11E_556A8DA5.xml><?xml version="1.0" encoding="utf-8"?>
<p188:cmLst xmlns:a="http://schemas.openxmlformats.org/drawingml/2006/main" xmlns:r="http://schemas.openxmlformats.org/officeDocument/2006/relationships" xmlns:p188="http://schemas.microsoft.com/office/powerpoint/2018/8/main">
  <p188:cm id="{B536C5D1-3CED-4EDD-A6EB-64F0B79A10B4}" authorId="{C54814DC-D8D8-D966-D6E8-C50433D36B89}" status="resolved" created="2025-02-11T08:28:18.206" complete="100000">
    <ac:txMkLst xmlns:ac="http://schemas.microsoft.com/office/drawing/2013/main/command">
      <pc:docMk xmlns:pc="http://schemas.microsoft.com/office/powerpoint/2013/main/command"/>
      <pc:sldMk xmlns:pc="http://schemas.microsoft.com/office/powerpoint/2013/main/command" cId="1433046437" sldId="286"/>
      <ac:spMk id="15" creationId="{4A0A2480-0AF3-8560-52B9-013727BE7183}"/>
      <ac:txMk cp="0" len="10">
        <ac:context len="28" hash="1389038964"/>
      </ac:txMk>
    </ac:txMkLst>
    <p188:pos x="1618787" y="264760"/>
    <p188:txBody>
      <a:bodyPr/>
      <a:lstStyle/>
      <a:p>
        <a:r>
          <a:rPr lang="nb-NO"/>
          <a:t>Utbetaling kun hvis forskudd.</a:t>
        </a:r>
      </a:p>
    </p188:txBody>
  </p188:cm>
  <p188:cm id="{7EB70B2D-AAF2-4B61-891A-DD35E4777C0C}" authorId="{0602FF71-2DD8-1856-0729-90B620F00ECD}" status="resolved" created="2025-02-11T08:32:21.799" complete="100000">
    <ac:deMkLst xmlns:ac="http://schemas.microsoft.com/office/drawing/2013/main/command">
      <pc:docMk xmlns:pc="http://schemas.microsoft.com/office/powerpoint/2013/main/command"/>
      <pc:sldMk xmlns:pc="http://schemas.microsoft.com/office/powerpoint/2013/main/command" cId="1433046437" sldId="286"/>
      <ac:spMk id="2" creationId="{51D04403-90EE-44E1-7752-9A9C7411DC28}"/>
    </ac:deMkLst>
    <p188:txBody>
      <a:bodyPr/>
      <a:lstStyle/>
      <a:p>
        <a:r>
          <a:rPr lang="nb-NO"/>
          <a:t>Kan vi ha samme oppsett/utforming som slide 17. Flyt nedover
</a:t>
        </a:r>
      </a:p>
    </p188:txBody>
  </p188:cm>
  <p188:cm id="{7C5CAD87-4C32-41D9-BCB0-6430A6F6A489}" authorId="{18381CA1-D525-0123-A260-AE0044A86B1F}" status="resolved" created="2025-02-17T10:00:53.795" complete="100000">
    <ac:deMkLst xmlns:ac="http://schemas.microsoft.com/office/drawing/2013/main/command">
      <pc:docMk xmlns:pc="http://schemas.microsoft.com/office/powerpoint/2013/main/command"/>
      <pc:sldMk xmlns:pc="http://schemas.microsoft.com/office/powerpoint/2013/main/command" cId="1433046437" sldId="286"/>
      <ac:spMk id="32" creationId="{D34CD951-9678-0E0A-AD71-B8F7A0C0819D}"/>
    </ac:deMkLst>
    <p188:txBody>
      <a:bodyPr/>
      <a:lstStyle/>
      <a:p>
        <a:r>
          <a:rPr lang="nb-NO"/>
          <a:t>Få med konvertering av søknad til regning</a:t>
        </a:r>
      </a:p>
    </p188:txBody>
  </p188:cm>
  <p188:cm id="{E3041A4D-F0A7-4FDE-ADB1-1D9C35752AEA}" authorId="{18381CA1-D525-0123-A260-AE0044A86B1F}" status="resolved" created="2025-02-17T10:03:15.507" complete="100000">
    <ac:txMkLst xmlns:ac="http://schemas.microsoft.com/office/drawing/2013/main/command">
      <pc:docMk xmlns:pc="http://schemas.microsoft.com/office/powerpoint/2013/main/command"/>
      <pc:sldMk xmlns:pc="http://schemas.microsoft.com/office/powerpoint/2013/main/command" cId="1433046437" sldId="286"/>
      <ac:spMk id="2" creationId="{51D04403-90EE-44E1-7752-9A9C7411DC28}"/>
      <ac:txMk cp="10" len="11">
        <ac:context len="39" hash="2405377203"/>
      </ac:txMk>
    </ac:txMkLst>
    <p188:pos x="4285861" y="242207"/>
    <p188:txBody>
      <a:bodyPr/>
      <a:lstStyle/>
      <a:p>
        <a:r>
          <a:rPr lang="nb-NO"/>
          <a:t>Reglene for søknad NTNU</a:t>
        </a:r>
      </a:p>
    </p188:txBody>
  </p188:cm>
</p188:cmLst>
</file>

<file path=ppt/comments/modernComment_120_47D0B291.xml><?xml version="1.0" encoding="utf-8"?>
<p188:cmLst xmlns:a="http://schemas.openxmlformats.org/drawingml/2006/main" xmlns:r="http://schemas.openxmlformats.org/officeDocument/2006/relationships" xmlns:p188="http://schemas.microsoft.com/office/powerpoint/2018/8/main">
  <p188:cm id="{57EC8CF2-1A93-473E-BB97-F9AD2A66CFBB}" authorId="{18381CA1-D525-0123-A260-AE0044A86B1F}" status="resolved" created="2025-02-10T12:29:11.187" startDate="2025-02-10T12:29:11.187" dueDate="2025-02-10T12:29:11.187" assignedTo="{C54814DC-D8D8-D966-D6E8-C50433D36B89}" complete="100000" title="Ida, kan du skrive noen notater om robot/utviklingsarbeid? Trenger ikke detaljer. @Ida Størvold Holan ">
    <pc:sldMkLst xmlns:pc="http://schemas.microsoft.com/office/powerpoint/2013/main/command">
      <pc:docMk/>
      <pc:sldMk cId="1204859537" sldId="288"/>
    </pc:sldMkLst>
    <p188:replyLst>
      <p188:reply id="{B0FC5FBC-B42B-440A-9C47-8A56B75DA176}" authorId="{C54814DC-D8D8-D966-D6E8-C50433D36B89}" created="2025-02-10T13:03:43.827">
        <p188:txBody>
          <a:bodyPr/>
          <a:lstStyle/>
          <a:p>
            <a:r>
              <a:rPr lang="en-US"/>
              <a:t>Noe sånt? (Se notater). Skal jeg skrive mer om hva vi jobber med spesifikt?</a:t>
            </a:r>
          </a:p>
        </p188:txBody>
      </p188:reply>
    </p188:replyLst>
    <p188:txBody>
      <a:bodyPr/>
      <a:lstStyle/>
      <a:p>
        <a:r>
          <a:rPr lang="nb-NO"/>
          <a:t>Ida, kan du skrive noen notater om robot/utviklingsarbeid? Trenger ikke detaljer. [@Ida Størvold Holan] </a:t>
        </a:r>
      </a:p>
    </p188:txBody>
    <p188:extLst>
      <p:ext xmlns:p="http://schemas.openxmlformats.org/presentationml/2006/main" uri="{5BB2D875-25FF-4072-B9AC-8F64D62656EB}">
        <p228:taskDetails xmlns:p228="http://schemas.microsoft.com/office/powerpoint/2022/08/main">
          <p228:history>
            <p228:event time="2025-02-10T12:29:11.187" id="{EE08AEAB-93D0-4D39-AD41-F44A510EA825}">
              <p228:atrbtn authorId="{18381CA1-D525-0123-A260-AE0044A86B1F}"/>
              <p228:anchr>
                <p228:comment id="{57EC8CF2-1A93-473E-BB97-F9AD2A66CFBB}"/>
              </p228:anchr>
              <p228:add/>
            </p228:event>
            <p228:event time="2025-02-10T12:29:11.187" id="{F0E5978F-B879-4F7B-8BF9-0B28AD08552B}">
              <p228:atrbtn authorId="{18381CA1-D525-0123-A260-AE0044A86B1F}"/>
              <p228:anchr>
                <p228:comment id="{57EC8CF2-1A93-473E-BB97-F9AD2A66CFBB}"/>
              </p228:anchr>
              <p228:asgn authorId="{C54814DC-D8D8-D966-D6E8-C50433D36B89}"/>
            </p228:event>
            <p228:event time="2025-02-10T12:29:11.187" id="{D015781F-4443-4BD4-B35D-6237678676CA}">
              <p228:atrbtn authorId="{18381CA1-D525-0123-A260-AE0044A86B1F}"/>
              <p228:anchr>
                <p228:comment id="{57EC8CF2-1A93-473E-BB97-F9AD2A66CFBB}"/>
              </p228:anchr>
              <p228:title val="Ida, kan du skrive noen notater om robot/utviklingsarbeid? Trenger ikke detaljer. @Ida Størvold Holan "/>
            </p228:event>
            <p228:event time="2025-02-10T12:29:11.187" id="{C3DA3F7D-86BD-4BDE-94F9-CCBECE8BBD95}">
              <p228:atrbtn authorId="{18381CA1-D525-0123-A260-AE0044A86B1F}"/>
              <p228:anchr>
                <p228:comment id="{57EC8CF2-1A93-473E-BB97-F9AD2A66CFBB}"/>
              </p228:anchr>
              <p228:date stDt="2025-02-10T12:29:11.187" endDt="2025-02-10T12:29:11.187"/>
            </p228:event>
            <p228:event time="2025-02-10T14:11:26.109" id="{7D492FA3-E28F-4397-840C-91D7B816D9D8}">
              <p228:atrbtn authorId="{C54814DC-D8D8-D966-D6E8-C50433D36B89}"/>
              <p228:anchr>
                <p228:comment id="{00000000-0000-0000-0000-000000000000}"/>
              </p228:anchr>
              <p228:pcntCmplt val="100000"/>
            </p228:event>
          </p228:history>
        </p228:taskDetails>
      </p:ext>
    </p188:extLst>
  </p188:cm>
</p188:cmLst>
</file>

<file path=ppt/comments/modernComment_121_E898BAC9.xml><?xml version="1.0" encoding="utf-8"?>
<p188:cmLst xmlns:a="http://schemas.openxmlformats.org/drawingml/2006/main" xmlns:r="http://schemas.openxmlformats.org/officeDocument/2006/relationships" xmlns:p188="http://schemas.microsoft.com/office/powerpoint/2018/8/main">
  <p188:cm id="{74D3ACD8-4BDA-43B2-898A-6C7E7F77D26C}" authorId="{18381CA1-D525-0123-A260-AE0044A86B1F}" status="resolved" created="2025-02-17T09:52:46.783" startDate="2025-02-17T09:52:46.783" dueDate="2025-02-17T09:52:46.783" assignedTo="{C54814DC-D8D8-D966-D6E8-C50433D36B89}" complete="100000" title="Sjekk om det finnes veiledning @Ida Størvold Holan ">
    <ac:deMkLst xmlns:ac="http://schemas.microsoft.com/office/drawing/2013/main/command">
      <pc:docMk xmlns:pc="http://schemas.microsoft.com/office/powerpoint/2013/main/command"/>
      <pc:sldMk xmlns:pc="http://schemas.microsoft.com/office/powerpoint/2013/main/command" cId="3902323401" sldId="289"/>
      <ac:picMk id="2" creationId="{84E0D385-B8BF-9115-0A6F-1BAFB5220759}"/>
    </ac:deMkLst>
    <p188:replyLst>
      <p188:reply id="{BC321C5B-9398-4099-A512-6B9D3F4144B9}" authorId="{C54814DC-D8D8-D966-D6E8-C50433D36B89}" created="2025-02-17T11:01:05.817">
        <p188:txBody>
          <a:bodyPr/>
          <a:lstStyle/>
          <a:p>
            <a:r>
              <a:rPr lang="en-US"/>
              <a:t>Finner ingen veiledning, bare lenke for pålogging her: https://dfo.no/kundesider/lonnstjenester/lederinnsikt-hr-og-lonn#anchorTOC_Logg_inn_1</a:t>
            </a:r>
          </a:p>
        </p188:txBody>
      </p188:reply>
    </p188:replyLst>
    <p188:txBody>
      <a:bodyPr/>
      <a:lstStyle/>
      <a:p>
        <a:r>
          <a:rPr lang="nb-NO"/>
          <a:t>Sjekk om det finnes veiledning [@Ida Størvold Holan] </a:t>
        </a:r>
      </a:p>
    </p188:txBody>
    <p188:extLst>
      <p:ext xmlns:p="http://schemas.openxmlformats.org/presentationml/2006/main" uri="{5BB2D875-25FF-4072-B9AC-8F64D62656EB}">
        <p228:taskDetails xmlns:p228="http://schemas.microsoft.com/office/powerpoint/2022/08/main">
          <p228:history>
            <p228:event time="2025-02-17T09:52:46.783" id="{88A89211-C32A-4F96-AD0E-D3B836C88885}">
              <p228:atrbtn authorId="{18381CA1-D525-0123-A260-AE0044A86B1F}"/>
              <p228:anchr>
                <p228:comment id="{74D3ACD8-4BDA-43B2-898A-6C7E7F77D26C}"/>
              </p228:anchr>
              <p228:add/>
            </p228:event>
            <p228:event time="2025-02-17T09:52:46.783" id="{7689874D-D8F9-4FC8-BDA1-F3338AFFE7F6}">
              <p228:atrbtn authorId="{18381CA1-D525-0123-A260-AE0044A86B1F}"/>
              <p228:anchr>
                <p228:comment id="{74D3ACD8-4BDA-43B2-898A-6C7E7F77D26C}"/>
              </p228:anchr>
              <p228:asgn authorId="{C54814DC-D8D8-D966-D6E8-C50433D36B89}"/>
            </p228:event>
            <p228:event time="2025-02-17T09:52:46.783" id="{0AA03547-153D-41FA-81FD-C462A9065A91}">
              <p228:atrbtn authorId="{18381CA1-D525-0123-A260-AE0044A86B1F}"/>
              <p228:anchr>
                <p228:comment id="{74D3ACD8-4BDA-43B2-898A-6C7E7F77D26C}"/>
              </p228:anchr>
              <p228:title val="Sjekk om det finnes veiledning @Ida Størvold Holan "/>
            </p228:event>
            <p228:event time="2025-02-17T09:52:46.783" id="{93FE244D-8ACD-4893-B983-889368AFB7B5}">
              <p228:atrbtn authorId="{18381CA1-D525-0123-A260-AE0044A86B1F}"/>
              <p228:anchr>
                <p228:comment id="{74D3ACD8-4BDA-43B2-898A-6C7E7F77D26C}"/>
              </p228:anchr>
              <p228:date stDt="2025-02-17T09:52:46.783" endDt="2025-02-17T09:52:46.783"/>
            </p228:event>
            <p228:event time="2025-02-18T09:48:55.918" id="{86802B1B-2B1C-4686-A2B4-21EE2FC2C0B4}">
              <p228:atrbtn authorId="{18381CA1-D525-0123-A260-AE0044A86B1F}"/>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B2F5E4F8-B482-E369-945C-33B50CD7D10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B0F3BFFA-BD6A-2FB2-8774-4455783687C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7133037-ADA2-4953-9CE0-F472A9AB89B2}" type="datetimeFigureOut">
              <a:rPr lang="nb-NO" smtClean="0"/>
              <a:t>27.02.2025</a:t>
            </a:fld>
            <a:endParaRPr lang="nb-NO"/>
          </a:p>
        </p:txBody>
      </p:sp>
      <p:sp>
        <p:nvSpPr>
          <p:cNvPr id="4" name="Plassholder for bunntekst 3">
            <a:extLst>
              <a:ext uri="{FF2B5EF4-FFF2-40B4-BE49-F238E27FC236}">
                <a16:creationId xmlns:a16="http://schemas.microsoft.com/office/drawing/2014/main" id="{64441B26-3034-BC10-01AC-BD60668D58D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6231E34E-DD1F-9460-25DE-FFD653889C1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4F8D188-9BF0-4D02-84A0-F48DD804ACB3}" type="slidenum">
              <a:rPr lang="nb-NO" smtClean="0"/>
              <a:t>‹#›</a:t>
            </a:fld>
            <a:endParaRPr lang="nb-NO"/>
          </a:p>
        </p:txBody>
      </p:sp>
    </p:spTree>
    <p:extLst>
      <p:ext uri="{BB962C8B-B14F-4D97-AF65-F5344CB8AC3E}">
        <p14:creationId xmlns:p14="http://schemas.microsoft.com/office/powerpoint/2010/main" val="4054189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E50125A-FAAC-41F5-90E7-EB15A12215C8}" type="datetimeFigureOut">
              <a:rPr lang="nb-NO" smtClean="0"/>
              <a:t>27.02.2025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B11B9A-160A-415B-91C9-3EC8526129C0}" type="slidenum">
              <a:rPr lang="nb-NO" smtClean="0"/>
              <a:t>‹#›</a:t>
            </a:fld>
            <a:endParaRPr lang="nb-NO"/>
          </a:p>
        </p:txBody>
      </p:sp>
    </p:spTree>
    <p:extLst>
      <p:ext uri="{BB962C8B-B14F-4D97-AF65-F5344CB8AC3E}">
        <p14:creationId xmlns:p14="http://schemas.microsoft.com/office/powerpoint/2010/main" val="307969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gjeringen.no/no/dokumenter/saravtale-om-dekning-av-utgifter-til-reise-og-kost-innenlands/id3083006/?ch=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tnu.no/documents/portlet_file_entry/1305837853/Rektorvedtak+Retningslinjer+for+milj%C3%B8ansvarlige+reiser+p%C3%A5+NTNU+22.22.2022.pdf/10c03090-a213-72d5-ecee-7fb7ee3f7f6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a:t>
            </a:fld>
            <a:endParaRPr lang="nb-NO"/>
          </a:p>
        </p:txBody>
      </p:sp>
    </p:spTree>
    <p:extLst>
      <p:ext uri="{BB962C8B-B14F-4D97-AF65-F5344CB8AC3E}">
        <p14:creationId xmlns:p14="http://schemas.microsoft.com/office/powerpoint/2010/main" val="47048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spcBef>
                <a:spcPct val="20000"/>
              </a:spcBef>
              <a:buFont typeface="Arial"/>
              <a:buChar char="•"/>
            </a:pPr>
            <a:r>
              <a:rPr lang="nb-NO"/>
              <a:t>NTNU har egne retningslinjer og rammeavtaler for reise og disse skal benyttes ved tjenestereiser.</a:t>
            </a:r>
            <a:endParaRPr lang="en-US"/>
          </a:p>
          <a:p>
            <a:pPr marL="171450" indent="-171450">
              <a:spcBef>
                <a:spcPct val="20000"/>
              </a:spcBef>
              <a:buFont typeface="Arial"/>
              <a:buChar char="•"/>
            </a:pPr>
            <a:r>
              <a:rPr lang="nb-NO"/>
              <a:t>NTNU sine avtalepartnere skal velges på fly, hotell og leiebil</a:t>
            </a:r>
            <a:endParaRPr lang="en-US"/>
          </a:p>
          <a:p>
            <a:pPr marL="171450" indent="-171450">
              <a:spcBef>
                <a:spcPct val="20000"/>
              </a:spcBef>
              <a:buFont typeface="Arial"/>
              <a:buChar char="•"/>
            </a:pPr>
            <a:r>
              <a:rPr lang="nb-NO"/>
              <a:t>Reise skal bestilles hos Berg-Hansen</a:t>
            </a:r>
            <a:endParaRPr lang="en-US"/>
          </a:p>
          <a:p>
            <a:pPr marL="171450" indent="-171450">
              <a:spcBef>
                <a:spcPct val="20000"/>
              </a:spcBef>
              <a:buFont typeface="Arial"/>
              <a:buChar char="•"/>
            </a:pPr>
            <a:r>
              <a:rPr lang="nb-NO"/>
              <a:t>Det anbefales at kredittkort benyttes</a:t>
            </a:r>
            <a:endParaRPr lang="en-US"/>
          </a:p>
          <a:p>
            <a:pPr marL="171450" indent="-171450">
              <a:buFont typeface="Calibri"/>
              <a:buChar char="-"/>
            </a:pPr>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10</a:t>
            </a:fld>
            <a:endParaRPr lang="nb-NO"/>
          </a:p>
        </p:txBody>
      </p:sp>
    </p:spTree>
    <p:extLst>
      <p:ext uri="{BB962C8B-B14F-4D97-AF65-F5344CB8AC3E}">
        <p14:creationId xmlns:p14="http://schemas.microsoft.com/office/powerpoint/2010/main" val="14470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11</a:t>
            </a:fld>
            <a:endParaRPr lang="nb-NO"/>
          </a:p>
        </p:txBody>
      </p:sp>
    </p:spTree>
    <p:extLst>
      <p:ext uri="{BB962C8B-B14F-4D97-AF65-F5344CB8AC3E}">
        <p14:creationId xmlns:p14="http://schemas.microsoft.com/office/powerpoint/2010/main" val="343504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12</a:t>
            </a:fld>
            <a:endParaRPr lang="nb-NO"/>
          </a:p>
        </p:txBody>
      </p:sp>
    </p:spTree>
    <p:extLst>
      <p:ext uri="{BB962C8B-B14F-4D97-AF65-F5344CB8AC3E}">
        <p14:creationId xmlns:p14="http://schemas.microsoft.com/office/powerpoint/2010/main" val="240241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13</a:t>
            </a:fld>
            <a:endParaRPr lang="nb-NO"/>
          </a:p>
        </p:txBody>
      </p:sp>
    </p:spTree>
    <p:extLst>
      <p:ext uri="{BB962C8B-B14F-4D97-AF65-F5344CB8AC3E}">
        <p14:creationId xmlns:p14="http://schemas.microsoft.com/office/powerpoint/2010/main" val="1292867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14</a:t>
            </a:fld>
            <a:endParaRPr lang="nb-NO"/>
          </a:p>
        </p:txBody>
      </p:sp>
    </p:spTree>
    <p:extLst>
      <p:ext uri="{BB962C8B-B14F-4D97-AF65-F5344CB8AC3E}">
        <p14:creationId xmlns:p14="http://schemas.microsoft.com/office/powerpoint/2010/main" val="296133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15</a:t>
            </a:fld>
            <a:endParaRPr lang="nb-NO"/>
          </a:p>
        </p:txBody>
      </p:sp>
    </p:spTree>
    <p:extLst>
      <p:ext uri="{BB962C8B-B14F-4D97-AF65-F5344CB8AC3E}">
        <p14:creationId xmlns:p14="http://schemas.microsoft.com/office/powerpoint/2010/main" val="398038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16</a:t>
            </a:fld>
            <a:endParaRPr lang="nb-NO"/>
          </a:p>
        </p:txBody>
      </p:sp>
    </p:spTree>
    <p:extLst>
      <p:ext uri="{BB962C8B-B14F-4D97-AF65-F5344CB8AC3E}">
        <p14:creationId xmlns:p14="http://schemas.microsoft.com/office/powerpoint/2010/main" val="126697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strike="noStrike" err="1">
                <a:solidFill>
                  <a:srgbClr val="272833"/>
                </a:solidFill>
                <a:ea typeface="Open Sans"/>
                <a:cs typeface="Open Sans"/>
              </a:rPr>
              <a:t>Utgiftsrefusjon</a:t>
            </a:r>
            <a:r>
              <a:rPr lang="nb-NO" sz="1200" strike="noStrike">
                <a:solidFill>
                  <a:srgbClr val="272833"/>
                </a:solidFill>
                <a:ea typeface="Open Sans"/>
                <a:cs typeface="Open Sans"/>
              </a:rPr>
              <a:t> er et ofte brukt skjema av de ansatte.</a:t>
            </a:r>
            <a:endParaRPr lang="nb-NO">
              <a:solidFill>
                <a:srgbClr val="272833"/>
              </a:solidFill>
              <a:ea typeface="Open Sans"/>
              <a:cs typeface="Open Sans"/>
            </a:endParaRPr>
          </a:p>
          <a:p>
            <a:endParaRPr lang="nb-NO">
              <a:solidFill>
                <a:srgbClr val="272833"/>
              </a:solidFill>
              <a:ea typeface="Open Sans"/>
              <a:cs typeface="Open Sans"/>
            </a:endParaRPr>
          </a:p>
          <a:p>
            <a:r>
              <a:rPr lang="nb-NO">
                <a:solidFill>
                  <a:srgbClr val="272833"/>
                </a:solidFill>
                <a:ea typeface="Open Sans"/>
                <a:cs typeface="Open Sans"/>
              </a:rPr>
              <a:t>Vi vil gjerne minne om at </a:t>
            </a:r>
            <a:r>
              <a:rPr lang="nb-NO" err="1">
                <a:solidFill>
                  <a:srgbClr val="272833"/>
                </a:solidFill>
                <a:ea typeface="Open Sans"/>
                <a:cs typeface="Open Sans"/>
              </a:rPr>
              <a:t>utgifts</a:t>
            </a:r>
            <a:r>
              <a:rPr lang="nb-NO" sz="1200" strike="noStrike" err="1">
                <a:solidFill>
                  <a:srgbClr val="272833"/>
                </a:solidFill>
                <a:ea typeface="Open Sans"/>
                <a:cs typeface="Open Sans"/>
              </a:rPr>
              <a:t>refusjon</a:t>
            </a:r>
            <a:r>
              <a:rPr lang="nb-NO" sz="1200" strike="noStrike">
                <a:solidFill>
                  <a:srgbClr val="272833"/>
                </a:solidFill>
                <a:ea typeface="Open Sans"/>
                <a:cs typeface="Open Sans"/>
              </a:rPr>
              <a:t> er </a:t>
            </a:r>
            <a:r>
              <a:rPr lang="nb-NO" sz="1200" b="1" strike="noStrike">
                <a:solidFill>
                  <a:srgbClr val="272833"/>
                </a:solidFill>
                <a:ea typeface="Open Sans"/>
                <a:cs typeface="Open Sans"/>
              </a:rPr>
              <a:t>kun</a:t>
            </a:r>
            <a:r>
              <a:rPr lang="nb-NO" sz="1200" strike="noStrike">
                <a:solidFill>
                  <a:srgbClr val="272833"/>
                </a:solidFill>
                <a:ea typeface="Open Sans"/>
                <a:cs typeface="Open Sans"/>
              </a:rPr>
              <a:t> noe som skal brukes unntaksvis, hvis det ikke finnes rammeavtale.</a:t>
            </a:r>
            <a:endParaRPr lang="nb-NO">
              <a:solidFill>
                <a:srgbClr val="272833"/>
              </a:solidFill>
              <a:ea typeface="Open Sans"/>
              <a:cs typeface="Open Sans"/>
            </a:endParaRPr>
          </a:p>
          <a:p>
            <a:r>
              <a:rPr lang="nb-NO">
                <a:solidFill>
                  <a:srgbClr val="272833"/>
                </a:solidFill>
                <a:ea typeface="Open Sans"/>
                <a:cs typeface="Open Sans"/>
              </a:rPr>
              <a:t>Utgiftstyper som er hyppig brukt er:</a:t>
            </a:r>
          </a:p>
          <a:p>
            <a:pPr marL="171450" indent="-171450">
              <a:buFontTx/>
              <a:buChar char="-"/>
            </a:pPr>
            <a:r>
              <a:rPr lang="nb-NO">
                <a:solidFill>
                  <a:srgbClr val="272833"/>
                </a:solidFill>
                <a:ea typeface="Open Sans"/>
                <a:cs typeface="Open Sans"/>
              </a:rPr>
              <a:t>Bevertning</a:t>
            </a:r>
          </a:p>
          <a:p>
            <a:pPr marL="171450" indent="-171450">
              <a:buFontTx/>
              <a:buChar char="-"/>
            </a:pPr>
            <a:r>
              <a:rPr lang="nb-NO">
                <a:solidFill>
                  <a:srgbClr val="272833"/>
                </a:solidFill>
                <a:ea typeface="Open Sans"/>
                <a:cs typeface="Open Sans"/>
              </a:rPr>
              <a:t>Bøker</a:t>
            </a:r>
          </a:p>
          <a:p>
            <a:pPr marL="171450" indent="-171450">
              <a:buFontTx/>
              <a:buChar char="-"/>
            </a:pPr>
            <a:r>
              <a:rPr lang="nb-NO">
                <a:solidFill>
                  <a:srgbClr val="272833"/>
                </a:solidFill>
                <a:ea typeface="Open Sans"/>
                <a:cs typeface="Open Sans"/>
              </a:rPr>
              <a:t>Blomster</a:t>
            </a:r>
          </a:p>
          <a:p>
            <a:pPr marL="171450" indent="-171450">
              <a:buFontTx/>
              <a:buChar char="-"/>
            </a:pPr>
            <a:r>
              <a:rPr lang="nb-NO">
                <a:solidFill>
                  <a:srgbClr val="272833"/>
                </a:solidFill>
                <a:ea typeface="Open Sans"/>
                <a:cs typeface="Open Sans"/>
              </a:rPr>
              <a:t>Datautstyr og annen småelektronikk</a:t>
            </a:r>
          </a:p>
          <a:p>
            <a:pPr marL="0" indent="0">
              <a:buFontTx/>
              <a:buNone/>
            </a:pPr>
            <a:r>
              <a:rPr lang="nb-NO" b="1">
                <a:solidFill>
                  <a:srgbClr val="272833"/>
                </a:solidFill>
                <a:ea typeface="Open Sans"/>
                <a:cs typeface="Open Sans"/>
              </a:rPr>
              <a:t>Dette er utgifter som i utgangspunktet skal bestilles gjennom bestillingssystemet</a:t>
            </a:r>
            <a:r>
              <a:rPr lang="nb-NO" b="0">
                <a:solidFill>
                  <a:srgbClr val="272833"/>
                </a:solidFill>
                <a:ea typeface="Open Sans"/>
                <a:cs typeface="Open Sans"/>
              </a:rPr>
              <a:t> siden vi har rammeavtaler på disse tjenestene.</a:t>
            </a:r>
            <a:endParaRPr lang="nb-NO" b="0"/>
          </a:p>
        </p:txBody>
      </p:sp>
      <p:sp>
        <p:nvSpPr>
          <p:cNvPr id="4" name="Plassholder for lysbildenummer 3"/>
          <p:cNvSpPr>
            <a:spLocks noGrp="1"/>
          </p:cNvSpPr>
          <p:nvPr>
            <p:ph type="sldNum" sz="quarter" idx="5"/>
          </p:nvPr>
        </p:nvSpPr>
        <p:spPr/>
        <p:txBody>
          <a:bodyPr/>
          <a:lstStyle/>
          <a:p>
            <a:fld id="{74B11B9A-160A-415B-91C9-3EC8526129C0}" type="slidenum">
              <a:rPr lang="nb-NO" smtClean="0"/>
              <a:t>17</a:t>
            </a:fld>
            <a:endParaRPr lang="nb-NO"/>
          </a:p>
        </p:txBody>
      </p:sp>
    </p:spTree>
    <p:extLst>
      <p:ext uri="{BB962C8B-B14F-4D97-AF65-F5344CB8AC3E}">
        <p14:creationId xmlns:p14="http://schemas.microsoft.com/office/powerpoint/2010/main" val="358036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651"/>
              </a:lnSpc>
              <a:buFont typeface="Arial" panose="020B0604020202020204" pitchFamily="34" charset="0"/>
              <a:buNone/>
            </a:pPr>
            <a:r>
              <a:rPr lang="nb-NO">
                <a:solidFill>
                  <a:srgbClr val="000000"/>
                </a:solidFill>
                <a:latin typeface="Aptos"/>
              </a:rPr>
              <a:t>Vi skal nå komme nærmere innpå ulike alternativer for å betale jobbreisen.</a:t>
            </a: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18</a:t>
            </a:fld>
            <a:endParaRPr lang="nb-NO"/>
          </a:p>
        </p:txBody>
      </p:sp>
    </p:spTree>
    <p:extLst>
      <p:ext uri="{BB962C8B-B14F-4D97-AF65-F5344CB8AC3E}">
        <p14:creationId xmlns:p14="http://schemas.microsoft.com/office/powerpoint/2010/main" val="94839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US"/>
              <a:t>Eurocard er den </a:t>
            </a:r>
            <a:r>
              <a:rPr lang="en-US" err="1"/>
              <a:t>anbefalte</a:t>
            </a:r>
            <a:r>
              <a:rPr lang="en-US"/>
              <a:t> </a:t>
            </a:r>
            <a:r>
              <a:rPr lang="en-US" err="1"/>
              <a:t>betalingsmåten</a:t>
            </a:r>
            <a:r>
              <a:rPr lang="en-US"/>
              <a:t> for </a:t>
            </a:r>
            <a:r>
              <a:rPr lang="en-US" err="1"/>
              <a:t>betaling</a:t>
            </a:r>
            <a:r>
              <a:rPr lang="en-US"/>
              <a:t> av </a:t>
            </a:r>
            <a:r>
              <a:rPr lang="en-US" err="1"/>
              <a:t>jobbreiser</a:t>
            </a:r>
            <a:r>
              <a:rPr lang="en-US"/>
              <a:t>.</a:t>
            </a:r>
          </a:p>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err="1"/>
              <a:t>Kortet</a:t>
            </a:r>
            <a:r>
              <a:rPr lang="en-US" sz="900"/>
              <a:t> </a:t>
            </a:r>
            <a:r>
              <a:rPr lang="en-US" sz="900" err="1"/>
              <a:t>kan</a:t>
            </a:r>
            <a:r>
              <a:rPr lang="en-US" sz="900"/>
              <a:t> </a:t>
            </a:r>
            <a:r>
              <a:rPr lang="en-US" sz="900" err="1"/>
              <a:t>bestilles</a:t>
            </a:r>
            <a:r>
              <a:rPr lang="en-US" sz="900"/>
              <a:t> av </a:t>
            </a:r>
            <a:r>
              <a:rPr lang="en-US" sz="900" err="1"/>
              <a:t>faste</a:t>
            </a:r>
            <a:r>
              <a:rPr lang="en-US" sz="900"/>
              <a:t> </a:t>
            </a:r>
            <a:r>
              <a:rPr lang="en-US" sz="900" err="1"/>
              <a:t>ansatte</a:t>
            </a:r>
            <a:r>
              <a:rPr lang="en-US" sz="900"/>
              <a:t> </a:t>
            </a:r>
            <a:r>
              <a:rPr lang="en-US" sz="900" err="1"/>
              <a:t>og</a:t>
            </a:r>
            <a:r>
              <a:rPr lang="en-US" sz="900"/>
              <a:t> </a:t>
            </a:r>
            <a:r>
              <a:rPr lang="en-US" sz="900" err="1"/>
              <a:t>stipendiater</a:t>
            </a:r>
            <a:r>
              <a:rPr lang="en-US" sz="900"/>
              <a:t>. </a:t>
            </a:r>
          </a:p>
          <a:p>
            <a:pPr marL="0" indent="0">
              <a:buNone/>
            </a:pPr>
            <a:r>
              <a:rPr lang="en-US" sz="900"/>
              <a:t>Du </a:t>
            </a:r>
            <a:r>
              <a:rPr lang="en-US" sz="900" err="1"/>
              <a:t>finner</a:t>
            </a:r>
            <a:r>
              <a:rPr lang="en-US" sz="900"/>
              <a:t> </a:t>
            </a:r>
            <a:r>
              <a:rPr lang="en-US" sz="900" err="1"/>
              <a:t>mer</a:t>
            </a:r>
            <a:r>
              <a:rPr lang="en-US" sz="900"/>
              <a:t> </a:t>
            </a:r>
            <a:r>
              <a:rPr lang="en-US" sz="900" err="1"/>
              <a:t>informasjon</a:t>
            </a:r>
            <a:r>
              <a:rPr lang="en-US" sz="900"/>
              <a:t> </a:t>
            </a:r>
            <a:r>
              <a:rPr lang="en-US" sz="900" err="1"/>
              <a:t>og</a:t>
            </a:r>
            <a:r>
              <a:rPr lang="en-US" sz="900"/>
              <a:t> </a:t>
            </a:r>
            <a:r>
              <a:rPr lang="en-US" sz="900" err="1"/>
              <a:t>bestillingsskjema</a:t>
            </a:r>
            <a:r>
              <a:rPr lang="en-US" sz="900"/>
              <a:t> </a:t>
            </a:r>
            <a:r>
              <a:rPr lang="en-US" sz="900" err="1"/>
              <a:t>på</a:t>
            </a:r>
            <a:r>
              <a:rPr lang="en-US" sz="900"/>
              <a:t> </a:t>
            </a:r>
            <a:r>
              <a:rPr lang="en-US" sz="900" err="1"/>
              <a:t>Innsida</a:t>
            </a:r>
            <a:r>
              <a:rPr lang="en-US" sz="900"/>
              <a:t>.</a:t>
            </a:r>
          </a:p>
          <a:p>
            <a:pPr marL="0" indent="0">
              <a:buNone/>
            </a:pPr>
            <a:endParaRPr lang="en-US" sz="900"/>
          </a:p>
          <a:p>
            <a:pPr marL="0" indent="0">
              <a:buNone/>
            </a:pPr>
            <a:r>
              <a:rPr lang="en-US" sz="900" err="1"/>
              <a:t>Kortet</a:t>
            </a:r>
            <a:r>
              <a:rPr lang="en-US" sz="900"/>
              <a:t> </a:t>
            </a:r>
            <a:r>
              <a:rPr lang="en-US" sz="900" err="1"/>
              <a:t>skal</a:t>
            </a:r>
            <a:r>
              <a:rPr lang="en-US" sz="900"/>
              <a:t> </a:t>
            </a:r>
            <a:r>
              <a:rPr lang="en-US" sz="900" err="1"/>
              <a:t>kun</a:t>
            </a:r>
            <a:r>
              <a:rPr lang="en-US" sz="900"/>
              <a:t> </a:t>
            </a:r>
            <a:r>
              <a:rPr lang="en-US" sz="900" err="1"/>
              <a:t>brukes</a:t>
            </a:r>
            <a:r>
              <a:rPr lang="en-US" sz="900"/>
              <a:t> </a:t>
            </a:r>
            <a:r>
              <a:rPr lang="en-US" sz="900" err="1"/>
              <a:t>til</a:t>
            </a:r>
            <a:r>
              <a:rPr lang="en-US" sz="900"/>
              <a:t> </a:t>
            </a:r>
            <a:r>
              <a:rPr lang="en-US" sz="900" err="1"/>
              <a:t>arbeidsrelaterte</a:t>
            </a:r>
            <a:r>
              <a:rPr lang="en-US" sz="900"/>
              <a:t> </a:t>
            </a:r>
            <a:r>
              <a:rPr lang="en-US" sz="900" err="1"/>
              <a:t>reiseutgifter</a:t>
            </a:r>
            <a:r>
              <a:rPr lang="en-US" sz="900"/>
              <a:t> for NTNU,</a:t>
            </a:r>
            <a:r>
              <a:rPr lang="en-US" sz="900" b="1" u="sng"/>
              <a:t> </a:t>
            </a:r>
            <a:r>
              <a:rPr lang="en-US" sz="900" b="1" u="sng" err="1"/>
              <a:t>ikke</a:t>
            </a:r>
            <a:r>
              <a:rPr lang="en-US" sz="900" b="1" u="sng"/>
              <a:t> </a:t>
            </a:r>
            <a:r>
              <a:rPr lang="en-US" sz="900" err="1"/>
              <a:t>til</a:t>
            </a:r>
            <a:r>
              <a:rPr lang="en-US" sz="900"/>
              <a:t> private </a:t>
            </a:r>
            <a:r>
              <a:rPr lang="en-US" sz="900" err="1"/>
              <a:t>utgifter</a:t>
            </a:r>
            <a:r>
              <a:rPr lang="en-US" sz="900"/>
              <a:t>. </a:t>
            </a:r>
            <a:r>
              <a:rPr lang="en-US" sz="900" err="1"/>
              <a:t>Når</a:t>
            </a:r>
            <a:r>
              <a:rPr lang="en-US" sz="900"/>
              <a:t> </a:t>
            </a:r>
            <a:r>
              <a:rPr lang="en-US" sz="900" err="1"/>
              <a:t>flyreiser</a:t>
            </a:r>
            <a:r>
              <a:rPr lang="en-US" sz="900"/>
              <a:t> </a:t>
            </a:r>
            <a:r>
              <a:rPr lang="en-US" sz="900" err="1"/>
              <a:t>betales</a:t>
            </a:r>
            <a:r>
              <a:rPr lang="en-US" sz="900"/>
              <a:t> med Eurocard via Berg-Hansen </a:t>
            </a:r>
            <a:r>
              <a:rPr lang="en-US" sz="900" err="1"/>
              <a:t>reisebyrå</a:t>
            </a:r>
            <a:r>
              <a:rPr lang="en-US" sz="900"/>
              <a:t>, </a:t>
            </a:r>
            <a:r>
              <a:rPr lang="en-US" sz="900" err="1"/>
              <a:t>blir</a:t>
            </a:r>
            <a:r>
              <a:rPr lang="en-US" sz="900"/>
              <a:t> </a:t>
            </a:r>
            <a:r>
              <a:rPr lang="en-US" sz="900" err="1"/>
              <a:t>ikke</a:t>
            </a:r>
            <a:r>
              <a:rPr lang="en-US" sz="900"/>
              <a:t> </a:t>
            </a:r>
            <a:r>
              <a:rPr lang="en-US" sz="900" err="1"/>
              <a:t>kortet</a:t>
            </a:r>
            <a:r>
              <a:rPr lang="en-US" sz="900"/>
              <a:t> </a:t>
            </a:r>
            <a:r>
              <a:rPr lang="en-US" sz="900" err="1"/>
              <a:t>belastet</a:t>
            </a:r>
            <a:r>
              <a:rPr lang="en-US" sz="900"/>
              <a:t> </a:t>
            </a:r>
            <a:r>
              <a:rPr lang="en-US" sz="900" err="1"/>
              <a:t>før</a:t>
            </a:r>
            <a:r>
              <a:rPr lang="en-US" sz="900"/>
              <a:t> </a:t>
            </a:r>
            <a:r>
              <a:rPr lang="en-US" sz="900" err="1"/>
              <a:t>reisen</a:t>
            </a:r>
            <a:r>
              <a:rPr lang="en-US" sz="900"/>
              <a:t> er </a:t>
            </a:r>
            <a:r>
              <a:rPr lang="en-US" sz="900" err="1"/>
              <a:t>gjennomført</a:t>
            </a:r>
            <a:r>
              <a:rPr lang="en-US" sz="900"/>
              <a:t>. Det er </a:t>
            </a:r>
            <a:r>
              <a:rPr lang="en-US" sz="900" err="1"/>
              <a:t>dette</a:t>
            </a:r>
            <a:r>
              <a:rPr lang="en-US" sz="900"/>
              <a:t> </a:t>
            </a:r>
            <a:r>
              <a:rPr lang="en-US" sz="900" err="1"/>
              <a:t>som</a:t>
            </a:r>
            <a:r>
              <a:rPr lang="en-US" sz="900"/>
              <a:t> </a:t>
            </a:r>
            <a:r>
              <a:rPr lang="en-US" sz="900" err="1"/>
              <a:t>heter</a:t>
            </a:r>
            <a:r>
              <a:rPr lang="en-US" sz="900"/>
              <a:t> “Book now-pay later”. Det </a:t>
            </a:r>
            <a:r>
              <a:rPr lang="en-US" sz="900" err="1"/>
              <a:t>forutsetter</a:t>
            </a:r>
            <a:r>
              <a:rPr lang="en-US" sz="900"/>
              <a:t> at Eurocard er </a:t>
            </a:r>
            <a:r>
              <a:rPr lang="en-US" sz="900" err="1"/>
              <a:t>registrert</a:t>
            </a:r>
            <a:r>
              <a:rPr lang="en-US" sz="900"/>
              <a:t> inn </a:t>
            </a:r>
            <a:r>
              <a:rPr lang="en-US" sz="900" err="1"/>
              <a:t>i</a:t>
            </a:r>
            <a:r>
              <a:rPr lang="en-US" sz="900"/>
              <a:t> Berg-Hansen-</a:t>
            </a:r>
            <a:r>
              <a:rPr lang="en-US" sz="900" err="1"/>
              <a:t>profilen</a:t>
            </a:r>
            <a:r>
              <a:rPr lang="en-US" sz="900"/>
              <a:t> </a:t>
            </a:r>
            <a:r>
              <a:rPr lang="en-US" sz="900" err="1"/>
              <a:t>før</a:t>
            </a:r>
            <a:r>
              <a:rPr lang="en-US" sz="900"/>
              <a:t> </a:t>
            </a:r>
            <a:r>
              <a:rPr lang="en-US" sz="900" err="1"/>
              <a:t>bestilling</a:t>
            </a:r>
            <a:r>
              <a:rPr lang="en-US" sz="900"/>
              <a:t>. </a:t>
            </a:r>
          </a:p>
          <a:p>
            <a:pPr marL="0" indent="0">
              <a:buNone/>
            </a:pPr>
            <a:endParaRPr lang="en-US" sz="900"/>
          </a:p>
          <a:p>
            <a:pPr marL="0" indent="0">
              <a:buNone/>
            </a:pPr>
            <a:endParaRPr lang="en-US" sz="900"/>
          </a:p>
          <a:p>
            <a:pPr marL="0" indent="0">
              <a:buNone/>
            </a:pPr>
            <a:r>
              <a:rPr lang="en-US" sz="900" err="1"/>
              <a:t>Fordeler</a:t>
            </a:r>
            <a:r>
              <a:rPr lang="en-US" sz="900"/>
              <a:t> med Eurocard er: </a:t>
            </a:r>
          </a:p>
          <a:p>
            <a:pPr marL="171450" indent="-171450">
              <a:buFontTx/>
              <a:buChar char="-"/>
            </a:pPr>
            <a:r>
              <a:rPr lang="en-US" sz="900"/>
              <a:t>du slipper å </a:t>
            </a:r>
            <a:r>
              <a:rPr lang="en-US" sz="900" err="1"/>
              <a:t>søke</a:t>
            </a:r>
            <a:r>
              <a:rPr lang="en-US" sz="900"/>
              <a:t> om </a:t>
            </a:r>
            <a:r>
              <a:rPr lang="en-US" sz="900" err="1"/>
              <a:t>reiseforskudd</a:t>
            </a:r>
            <a:endParaRPr lang="en-US" sz="900"/>
          </a:p>
          <a:p>
            <a:pPr marL="171450" indent="-171450">
              <a:buFontTx/>
              <a:buChar char="-"/>
            </a:pPr>
            <a:r>
              <a:rPr lang="en-US" sz="900" err="1"/>
              <a:t>ingen</a:t>
            </a:r>
            <a:r>
              <a:rPr lang="en-US" sz="900"/>
              <a:t> </a:t>
            </a:r>
            <a:r>
              <a:rPr lang="en-US" sz="900" err="1"/>
              <a:t>kredittvurdering</a:t>
            </a:r>
            <a:r>
              <a:rPr lang="en-US" sz="900"/>
              <a:t> av den </a:t>
            </a:r>
            <a:r>
              <a:rPr lang="en-US" sz="900" err="1"/>
              <a:t>ansatte</a:t>
            </a:r>
            <a:endParaRPr lang="en-US" sz="900"/>
          </a:p>
          <a:p>
            <a:pPr marL="171450" indent="-171450">
              <a:buFontTx/>
              <a:buChar char="-"/>
            </a:pPr>
            <a:r>
              <a:rPr lang="en-US" sz="900" err="1"/>
              <a:t>reise</a:t>
            </a:r>
            <a:r>
              <a:rPr lang="en-US" sz="900"/>
              <a:t> </a:t>
            </a:r>
            <a:r>
              <a:rPr lang="en-US" sz="900" err="1"/>
              <a:t>og</a:t>
            </a:r>
            <a:r>
              <a:rPr lang="en-US" sz="900"/>
              <a:t> </a:t>
            </a:r>
            <a:r>
              <a:rPr lang="en-US" sz="900" err="1"/>
              <a:t>avbestillingsforsikring</a:t>
            </a:r>
            <a:r>
              <a:rPr lang="en-US" sz="900"/>
              <a:t> er </a:t>
            </a:r>
            <a:r>
              <a:rPr lang="en-US" sz="900" err="1"/>
              <a:t>inkludert</a:t>
            </a:r>
            <a:r>
              <a:rPr lang="en-US" sz="900"/>
              <a:t> </a:t>
            </a:r>
            <a:r>
              <a:rPr lang="en-US" sz="900" err="1"/>
              <a:t>i</a:t>
            </a:r>
            <a:r>
              <a:rPr lang="en-US" sz="900"/>
              <a:t> </a:t>
            </a:r>
            <a:r>
              <a:rPr lang="en-US" sz="900" err="1"/>
              <a:t>kortet</a:t>
            </a:r>
            <a:endParaRPr lang="en-US" sz="900"/>
          </a:p>
          <a:p>
            <a:pPr marL="171450" indent="-171450">
              <a:buFontTx/>
              <a:buChar char="-"/>
            </a:pPr>
            <a:r>
              <a:rPr lang="en-US" sz="900" err="1"/>
              <a:t>kredittkortet</a:t>
            </a:r>
            <a:r>
              <a:rPr lang="en-US" sz="900"/>
              <a:t> er gratis for </a:t>
            </a:r>
            <a:r>
              <a:rPr lang="en-US" sz="900" err="1"/>
              <a:t>ansatte</a:t>
            </a:r>
            <a:r>
              <a:rPr lang="en-US" sz="900"/>
              <a:t> </a:t>
            </a:r>
            <a:r>
              <a:rPr lang="en-US" sz="900" err="1"/>
              <a:t>og</a:t>
            </a:r>
            <a:r>
              <a:rPr lang="en-US" sz="900"/>
              <a:t> man slipper å </a:t>
            </a:r>
            <a:r>
              <a:rPr lang="en-US" sz="900" err="1"/>
              <a:t>blande</a:t>
            </a:r>
            <a:r>
              <a:rPr lang="en-US" sz="900"/>
              <a:t> inn </a:t>
            </a:r>
            <a:r>
              <a:rPr lang="en-US" sz="900" err="1"/>
              <a:t>privat</a:t>
            </a:r>
            <a:r>
              <a:rPr lang="en-US" sz="900"/>
              <a:t> </a:t>
            </a:r>
            <a:r>
              <a:rPr lang="en-US" sz="900" err="1"/>
              <a:t>økonomi</a:t>
            </a:r>
            <a:r>
              <a:rPr lang="en-US" sz="900"/>
              <a:t> med </a:t>
            </a:r>
            <a:r>
              <a:rPr lang="en-US" sz="900" err="1"/>
              <a:t>utlegg</a:t>
            </a:r>
            <a:r>
              <a:rPr lang="en-US" sz="900"/>
              <a:t> for </a:t>
            </a:r>
            <a:r>
              <a:rPr lang="en-US" sz="900" err="1"/>
              <a:t>jobben</a:t>
            </a:r>
            <a:endParaRPr lang="en-US" sz="900"/>
          </a:p>
          <a:p>
            <a:pPr marL="0" indent="0">
              <a:buFontTx/>
              <a:buNone/>
            </a:pPr>
            <a:endParaRPr lang="en-US" sz="900">
              <a:solidFill>
                <a:srgbClr val="272833"/>
              </a:solidFill>
              <a:ea typeface="Open Sans"/>
              <a:cs typeface="Open Sans"/>
            </a:endParaRPr>
          </a:p>
          <a:p>
            <a:pPr marL="0" indent="0">
              <a:buNone/>
            </a:pPr>
            <a:endParaRPr lang="en-US" sz="900">
              <a:solidFill>
                <a:srgbClr val="000000"/>
              </a:solidFill>
              <a:ea typeface="Open Sans"/>
            </a:endParaRP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19</a:t>
            </a:fld>
            <a:endParaRPr lang="nb-NO"/>
          </a:p>
        </p:txBody>
      </p:sp>
    </p:spTree>
    <p:extLst>
      <p:ext uri="{BB962C8B-B14F-4D97-AF65-F5344CB8AC3E}">
        <p14:creationId xmlns:p14="http://schemas.microsoft.com/office/powerpoint/2010/main" val="321266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2</a:t>
            </a:fld>
            <a:endParaRPr lang="nb-NO"/>
          </a:p>
        </p:txBody>
      </p:sp>
    </p:spTree>
    <p:extLst>
      <p:ext uri="{BB962C8B-B14F-4D97-AF65-F5344CB8AC3E}">
        <p14:creationId xmlns:p14="http://schemas.microsoft.com/office/powerpoint/2010/main" val="968156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99B0-1D2B-2C52-289A-CD84FD375A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D767BEB-1426-8A72-8409-4C560B32EF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AA52D97-3697-FB61-D6E0-55184AEBEF56}"/>
              </a:ext>
            </a:extLst>
          </p:cNvPr>
          <p:cNvSpPr>
            <a:spLocks noGrp="1"/>
          </p:cNvSpPr>
          <p:nvPr>
            <p:ph type="body" idx="1"/>
          </p:nvPr>
        </p:nvSpPr>
        <p:spPr/>
        <p:txBody>
          <a:bodyPr/>
          <a:lstStyle/>
          <a:p>
            <a:pPr marL="0" indent="0">
              <a:buNone/>
            </a:pPr>
            <a:r>
              <a:rPr lang="en-US" sz="900" err="1">
                <a:solidFill>
                  <a:srgbClr val="272833"/>
                </a:solidFill>
                <a:ea typeface="Open Sans"/>
                <a:cs typeface="Open Sans"/>
              </a:rPr>
              <a:t>Sånn</a:t>
            </a:r>
            <a:r>
              <a:rPr lang="en-US" sz="900">
                <a:solidFill>
                  <a:srgbClr val="272833"/>
                </a:solidFill>
                <a:ea typeface="Open Sans"/>
                <a:cs typeface="Open Sans"/>
              </a:rPr>
              <a:t> ser </a:t>
            </a:r>
            <a:r>
              <a:rPr lang="en-US" sz="900" err="1">
                <a:solidFill>
                  <a:srgbClr val="272833"/>
                </a:solidFill>
                <a:ea typeface="Open Sans"/>
                <a:cs typeface="Open Sans"/>
              </a:rPr>
              <a:t>flyten</a:t>
            </a:r>
            <a:r>
              <a:rPr lang="en-US" sz="900">
                <a:solidFill>
                  <a:srgbClr val="272833"/>
                </a:solidFill>
                <a:ea typeface="Open Sans"/>
                <a:cs typeface="Open Sans"/>
              </a:rPr>
              <a:t> </a:t>
            </a:r>
            <a:r>
              <a:rPr lang="en-US" sz="900" err="1">
                <a:solidFill>
                  <a:srgbClr val="272833"/>
                </a:solidFill>
                <a:ea typeface="Open Sans"/>
                <a:cs typeface="Open Sans"/>
              </a:rPr>
              <a:t>ut</a:t>
            </a:r>
            <a:r>
              <a:rPr lang="en-US" sz="900">
                <a:solidFill>
                  <a:srgbClr val="272833"/>
                </a:solidFill>
                <a:ea typeface="Open Sans"/>
                <a:cs typeface="Open Sans"/>
              </a:rPr>
              <a:t> ved bruk av Eurocard.</a:t>
            </a:r>
          </a:p>
          <a:p>
            <a:pPr marL="0" indent="0">
              <a:buNone/>
            </a:pPr>
            <a:endParaRPr lang="en-US" sz="900">
              <a:solidFill>
                <a:srgbClr val="272833"/>
              </a:solidFill>
              <a:ea typeface="Open Sans"/>
              <a:cs typeface="Open Sans"/>
            </a:endParaRPr>
          </a:p>
          <a:p>
            <a:pPr marL="171450" indent="-171450">
              <a:buFontTx/>
              <a:buChar char="-"/>
            </a:pPr>
            <a:r>
              <a:rPr lang="en-US" sz="900">
                <a:solidFill>
                  <a:srgbClr val="272833"/>
                </a:solidFill>
                <a:ea typeface="Open Sans"/>
                <a:cs typeface="Open Sans"/>
              </a:rPr>
              <a:t>Den </a:t>
            </a:r>
            <a:r>
              <a:rPr lang="en-US" sz="900" err="1">
                <a:solidFill>
                  <a:srgbClr val="272833"/>
                </a:solidFill>
                <a:ea typeface="Open Sans"/>
                <a:cs typeface="Open Sans"/>
              </a:rPr>
              <a:t>ansatte</a:t>
            </a:r>
            <a:r>
              <a:rPr lang="en-US" sz="900">
                <a:solidFill>
                  <a:srgbClr val="272833"/>
                </a:solidFill>
                <a:ea typeface="Open Sans"/>
                <a:cs typeface="Open Sans"/>
              </a:rPr>
              <a:t> </a:t>
            </a:r>
            <a:r>
              <a:rPr lang="en-US" sz="900" err="1">
                <a:solidFill>
                  <a:srgbClr val="272833"/>
                </a:solidFill>
                <a:ea typeface="Open Sans"/>
                <a:cs typeface="Open Sans"/>
              </a:rPr>
              <a:t>bestiller</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a:t>
            </a:r>
            <a:r>
              <a:rPr lang="en-US" sz="900" err="1">
                <a:solidFill>
                  <a:srgbClr val="272833"/>
                </a:solidFill>
                <a:ea typeface="Open Sans"/>
                <a:cs typeface="Open Sans"/>
              </a:rPr>
              <a:t>betaler</a:t>
            </a:r>
            <a:r>
              <a:rPr lang="en-US" sz="900">
                <a:solidFill>
                  <a:srgbClr val="272833"/>
                </a:solidFill>
                <a:ea typeface="Open Sans"/>
                <a:cs typeface="Open Sans"/>
              </a:rPr>
              <a:t> </a:t>
            </a:r>
            <a:r>
              <a:rPr lang="en-US" sz="900" err="1">
                <a:solidFill>
                  <a:srgbClr val="272833"/>
                </a:solidFill>
                <a:ea typeface="Open Sans"/>
                <a:cs typeface="Open Sans"/>
              </a:rPr>
              <a:t>reisen</a:t>
            </a:r>
            <a:r>
              <a:rPr lang="en-US" sz="900">
                <a:solidFill>
                  <a:srgbClr val="272833"/>
                </a:solidFill>
                <a:ea typeface="Open Sans"/>
                <a:cs typeface="Open Sans"/>
              </a:rPr>
              <a:t> hos Berg-Hansen med Eurocard.</a:t>
            </a:r>
          </a:p>
          <a:p>
            <a:pPr marL="171450" indent="-171450">
              <a:buFontTx/>
              <a:buChar char="-"/>
            </a:pPr>
            <a:r>
              <a:rPr lang="en-US" sz="900" err="1">
                <a:solidFill>
                  <a:srgbClr val="272833"/>
                </a:solidFill>
                <a:ea typeface="Open Sans"/>
                <a:cs typeface="Open Sans"/>
              </a:rPr>
              <a:t>Deretter</a:t>
            </a:r>
            <a:r>
              <a:rPr lang="en-US" sz="900">
                <a:solidFill>
                  <a:srgbClr val="272833"/>
                </a:solidFill>
                <a:ea typeface="Open Sans"/>
                <a:cs typeface="Open Sans"/>
              </a:rPr>
              <a:t> </a:t>
            </a:r>
            <a:r>
              <a:rPr lang="en-US" sz="900" err="1">
                <a:solidFill>
                  <a:srgbClr val="272833"/>
                </a:solidFill>
                <a:ea typeface="Open Sans"/>
                <a:cs typeface="Open Sans"/>
              </a:rPr>
              <a:t>drar</a:t>
            </a:r>
            <a:r>
              <a:rPr lang="en-US" sz="900">
                <a:solidFill>
                  <a:srgbClr val="272833"/>
                </a:solidFill>
                <a:ea typeface="Open Sans"/>
                <a:cs typeface="Open Sans"/>
              </a:rPr>
              <a:t> man </a:t>
            </a:r>
            <a:r>
              <a:rPr lang="en-US" sz="900" err="1">
                <a:solidFill>
                  <a:srgbClr val="272833"/>
                </a:solidFill>
                <a:ea typeface="Open Sans"/>
                <a:cs typeface="Open Sans"/>
              </a:rPr>
              <a:t>på</a:t>
            </a:r>
            <a:r>
              <a:rPr lang="en-US" sz="900">
                <a:solidFill>
                  <a:srgbClr val="272833"/>
                </a:solidFill>
                <a:ea typeface="Open Sans"/>
                <a:cs typeface="Open Sans"/>
              </a:rPr>
              <a:t> </a:t>
            </a:r>
            <a:r>
              <a:rPr lang="en-US" sz="900" err="1">
                <a:solidFill>
                  <a:srgbClr val="272833"/>
                </a:solidFill>
                <a:ea typeface="Open Sans"/>
                <a:cs typeface="Open Sans"/>
              </a:rPr>
              <a:t>jobbreise</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a:t>
            </a:r>
            <a:r>
              <a:rPr lang="en-US" sz="900" err="1">
                <a:solidFill>
                  <a:srgbClr val="272833"/>
                </a:solidFill>
                <a:ea typeface="Open Sans"/>
                <a:cs typeface="Open Sans"/>
              </a:rPr>
              <a:t>bruker</a:t>
            </a:r>
            <a:r>
              <a:rPr lang="en-US" sz="900">
                <a:solidFill>
                  <a:srgbClr val="272833"/>
                </a:solidFill>
                <a:ea typeface="Open Sans"/>
                <a:cs typeface="Open Sans"/>
              </a:rPr>
              <a:t> Eurocard for å </a:t>
            </a:r>
            <a:r>
              <a:rPr lang="en-US" sz="900" err="1">
                <a:solidFill>
                  <a:srgbClr val="272833"/>
                </a:solidFill>
                <a:ea typeface="Open Sans"/>
                <a:cs typeface="Open Sans"/>
              </a:rPr>
              <a:t>dekke</a:t>
            </a:r>
            <a:r>
              <a:rPr lang="en-US" sz="900">
                <a:solidFill>
                  <a:srgbClr val="272833"/>
                </a:solidFill>
                <a:ea typeface="Open Sans"/>
                <a:cs typeface="Open Sans"/>
              </a:rPr>
              <a:t> </a:t>
            </a:r>
            <a:r>
              <a:rPr lang="en-US" sz="900" err="1">
                <a:solidFill>
                  <a:srgbClr val="272833"/>
                </a:solidFill>
                <a:ea typeface="Open Sans"/>
                <a:cs typeface="Open Sans"/>
              </a:rPr>
              <a:t>utgifter</a:t>
            </a:r>
            <a:r>
              <a:rPr lang="en-US" sz="900">
                <a:solidFill>
                  <a:srgbClr val="272833"/>
                </a:solidFill>
                <a:ea typeface="Open Sans"/>
                <a:cs typeface="Open Sans"/>
              </a:rPr>
              <a:t> </a:t>
            </a:r>
            <a:r>
              <a:rPr lang="en-US" sz="900" err="1">
                <a:solidFill>
                  <a:srgbClr val="272833"/>
                </a:solidFill>
                <a:ea typeface="Open Sans"/>
                <a:cs typeface="Open Sans"/>
              </a:rPr>
              <a:t>som</a:t>
            </a:r>
            <a:r>
              <a:rPr lang="en-US" sz="900">
                <a:solidFill>
                  <a:srgbClr val="272833"/>
                </a:solidFill>
                <a:ea typeface="Open Sans"/>
                <a:cs typeface="Open Sans"/>
              </a:rPr>
              <a:t> de </a:t>
            </a:r>
            <a:r>
              <a:rPr lang="en-US" sz="900" err="1">
                <a:solidFill>
                  <a:srgbClr val="272833"/>
                </a:solidFill>
                <a:ea typeface="Open Sans"/>
                <a:cs typeface="Open Sans"/>
              </a:rPr>
              <a:t>skal</a:t>
            </a:r>
            <a:r>
              <a:rPr lang="en-US" sz="900">
                <a:solidFill>
                  <a:srgbClr val="272833"/>
                </a:solidFill>
                <a:ea typeface="Open Sans"/>
                <a:cs typeface="Open Sans"/>
              </a:rPr>
              <a:t> ha </a:t>
            </a:r>
            <a:r>
              <a:rPr lang="en-US" sz="900" err="1">
                <a:solidFill>
                  <a:srgbClr val="272833"/>
                </a:solidFill>
                <a:ea typeface="Open Sans"/>
                <a:cs typeface="Open Sans"/>
              </a:rPr>
              <a:t>refundert</a:t>
            </a:r>
            <a:r>
              <a:rPr lang="en-US" sz="900">
                <a:solidFill>
                  <a:srgbClr val="272833"/>
                </a:solidFill>
                <a:ea typeface="Open Sans"/>
                <a:cs typeface="Open Sans"/>
              </a:rPr>
              <a:t>.</a:t>
            </a:r>
          </a:p>
          <a:p>
            <a:pPr marL="171450" indent="-171450">
              <a:buFontTx/>
              <a:buChar char="-"/>
            </a:pPr>
            <a:endParaRPr lang="en-US" sz="900">
              <a:solidFill>
                <a:srgbClr val="272833"/>
              </a:solidFill>
              <a:ea typeface="Open Sans"/>
              <a:cs typeface="Open Sans"/>
            </a:endParaRPr>
          </a:p>
          <a:p>
            <a:pPr marL="0" indent="0">
              <a:buFontTx/>
              <a:buNone/>
            </a:pPr>
            <a:r>
              <a:rPr lang="en-US" sz="900">
                <a:solidFill>
                  <a:srgbClr val="272833"/>
                </a:solidFill>
                <a:ea typeface="Open Sans"/>
                <a:cs typeface="Open Sans"/>
              </a:rPr>
              <a:t>Vi </a:t>
            </a:r>
            <a:r>
              <a:rPr lang="en-US" sz="900" err="1">
                <a:solidFill>
                  <a:srgbClr val="272833"/>
                </a:solidFill>
                <a:ea typeface="Open Sans"/>
                <a:cs typeface="Open Sans"/>
              </a:rPr>
              <a:t>anbefaler</a:t>
            </a:r>
            <a:r>
              <a:rPr lang="en-US" sz="900">
                <a:solidFill>
                  <a:srgbClr val="272833"/>
                </a:solidFill>
                <a:ea typeface="Open Sans"/>
                <a:cs typeface="Open Sans"/>
              </a:rPr>
              <a:t> å </a:t>
            </a:r>
            <a:r>
              <a:rPr lang="en-US" sz="900" err="1">
                <a:solidFill>
                  <a:srgbClr val="272833"/>
                </a:solidFill>
                <a:ea typeface="Open Sans"/>
                <a:cs typeface="Open Sans"/>
              </a:rPr>
              <a:t>registrere</a:t>
            </a:r>
            <a:r>
              <a:rPr lang="en-US" sz="900">
                <a:solidFill>
                  <a:srgbClr val="272833"/>
                </a:solidFill>
                <a:ea typeface="Open Sans"/>
                <a:cs typeface="Open Sans"/>
              </a:rPr>
              <a:t> </a:t>
            </a:r>
            <a:r>
              <a:rPr lang="en-US" sz="900" err="1">
                <a:solidFill>
                  <a:srgbClr val="272833"/>
                </a:solidFill>
                <a:ea typeface="Open Sans"/>
                <a:cs typeface="Open Sans"/>
              </a:rPr>
              <a:t>Eurocardet</a:t>
            </a:r>
            <a:r>
              <a:rPr lang="en-US" sz="900">
                <a:solidFill>
                  <a:srgbClr val="272833"/>
                </a:solidFill>
                <a:ea typeface="Open Sans"/>
                <a:cs typeface="Open Sans"/>
              </a:rPr>
              <a:t> inn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profilen</a:t>
            </a:r>
            <a:r>
              <a:rPr lang="en-US" sz="900">
                <a:solidFill>
                  <a:srgbClr val="272833"/>
                </a:solidFill>
                <a:ea typeface="Open Sans"/>
                <a:cs typeface="Open Sans"/>
              </a:rPr>
              <a:t> din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Selvbetjeningsportalen</a:t>
            </a:r>
            <a:r>
              <a:rPr lang="en-US" sz="900">
                <a:solidFill>
                  <a:srgbClr val="272833"/>
                </a:solidFill>
                <a:ea typeface="Open Sans"/>
                <a:cs typeface="Open Sans"/>
              </a:rPr>
              <a:t>, da </a:t>
            </a:r>
            <a:r>
              <a:rPr lang="en-US" sz="900" err="1">
                <a:solidFill>
                  <a:srgbClr val="272833"/>
                </a:solidFill>
                <a:ea typeface="Open Sans"/>
                <a:cs typeface="Open Sans"/>
              </a:rPr>
              <a:t>kan</a:t>
            </a:r>
            <a:r>
              <a:rPr lang="en-US" sz="900">
                <a:solidFill>
                  <a:srgbClr val="272833"/>
                </a:solidFill>
                <a:ea typeface="Open Sans"/>
                <a:cs typeface="Open Sans"/>
              </a:rPr>
              <a:t> den </a:t>
            </a:r>
            <a:r>
              <a:rPr lang="en-US" sz="900" err="1">
                <a:solidFill>
                  <a:srgbClr val="272833"/>
                </a:solidFill>
                <a:ea typeface="Open Sans"/>
                <a:cs typeface="Open Sans"/>
              </a:rPr>
              <a:t>ansatte</a:t>
            </a:r>
            <a:r>
              <a:rPr lang="en-US" sz="900">
                <a:solidFill>
                  <a:srgbClr val="272833"/>
                </a:solidFill>
                <a:ea typeface="Open Sans"/>
                <a:cs typeface="Open Sans"/>
              </a:rPr>
              <a:t> </a:t>
            </a:r>
            <a:r>
              <a:rPr lang="en-US" sz="900" err="1">
                <a:solidFill>
                  <a:srgbClr val="272833"/>
                </a:solidFill>
                <a:ea typeface="Open Sans"/>
                <a:cs typeface="Open Sans"/>
              </a:rPr>
              <a:t>laste</a:t>
            </a:r>
            <a:r>
              <a:rPr lang="en-US" sz="900">
                <a:solidFill>
                  <a:srgbClr val="272833"/>
                </a:solidFill>
                <a:ea typeface="Open Sans"/>
                <a:cs typeface="Open Sans"/>
              </a:rPr>
              <a:t> inn </a:t>
            </a:r>
            <a:r>
              <a:rPr lang="en-US" sz="900" err="1">
                <a:solidFill>
                  <a:srgbClr val="272833"/>
                </a:solidFill>
                <a:ea typeface="Open Sans"/>
                <a:cs typeface="Open Sans"/>
              </a:rPr>
              <a:t>transaksjonen</a:t>
            </a:r>
            <a:r>
              <a:rPr lang="en-US" sz="900">
                <a:solidFill>
                  <a:srgbClr val="272833"/>
                </a:solidFill>
                <a:ea typeface="Open Sans"/>
                <a:cs typeface="Open Sans"/>
              </a:rPr>
              <a:t> </a:t>
            </a:r>
            <a:r>
              <a:rPr lang="en-US" sz="900" err="1">
                <a:solidFill>
                  <a:srgbClr val="272833"/>
                </a:solidFill>
                <a:ea typeface="Open Sans"/>
                <a:cs typeface="Open Sans"/>
              </a:rPr>
              <a:t>direkte</a:t>
            </a:r>
            <a:r>
              <a:rPr lang="en-US" sz="900">
                <a:solidFill>
                  <a:srgbClr val="272833"/>
                </a:solidFill>
                <a:ea typeface="Open Sans"/>
                <a:cs typeface="Open Sans"/>
              </a:rPr>
              <a:t> </a:t>
            </a:r>
            <a:r>
              <a:rPr lang="en-US" sz="900" err="1">
                <a:solidFill>
                  <a:srgbClr val="272833"/>
                </a:solidFill>
                <a:ea typeface="Open Sans"/>
                <a:cs typeface="Open Sans"/>
              </a:rPr>
              <a:t>fra</a:t>
            </a:r>
            <a:r>
              <a:rPr lang="en-US" sz="900">
                <a:solidFill>
                  <a:srgbClr val="272833"/>
                </a:solidFill>
                <a:ea typeface="Open Sans"/>
                <a:cs typeface="Open Sans"/>
              </a:rPr>
              <a:t> </a:t>
            </a:r>
            <a:r>
              <a:rPr lang="en-US" sz="900" err="1">
                <a:solidFill>
                  <a:srgbClr val="272833"/>
                </a:solidFill>
                <a:ea typeface="Open Sans"/>
                <a:cs typeface="Open Sans"/>
              </a:rPr>
              <a:t>kortet</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inn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reiseregningen</a:t>
            </a:r>
            <a:r>
              <a:rPr lang="en-US" sz="900">
                <a:solidFill>
                  <a:srgbClr val="272833"/>
                </a:solidFill>
                <a:ea typeface="Open Sans"/>
                <a:cs typeface="Open Sans"/>
              </a:rPr>
              <a:t>. </a:t>
            </a:r>
          </a:p>
          <a:p>
            <a:pPr marL="0" indent="0">
              <a:buFontTx/>
              <a:buNone/>
            </a:pPr>
            <a:r>
              <a:rPr lang="en-US" sz="900">
                <a:solidFill>
                  <a:srgbClr val="272833"/>
                </a:solidFill>
                <a:ea typeface="Open Sans"/>
                <a:cs typeface="Open Sans"/>
              </a:rPr>
              <a:t>Husk at </a:t>
            </a:r>
            <a:r>
              <a:rPr lang="en-US" sz="900" err="1">
                <a:solidFill>
                  <a:srgbClr val="272833"/>
                </a:solidFill>
                <a:ea typeface="Open Sans"/>
                <a:cs typeface="Open Sans"/>
              </a:rPr>
              <a:t>kvitteringer</a:t>
            </a:r>
            <a:r>
              <a:rPr lang="en-US" sz="900">
                <a:solidFill>
                  <a:srgbClr val="272833"/>
                </a:solidFill>
                <a:ea typeface="Open Sans"/>
                <a:cs typeface="Open Sans"/>
              </a:rPr>
              <a:t> </a:t>
            </a:r>
            <a:r>
              <a:rPr lang="en-US" sz="900" err="1">
                <a:solidFill>
                  <a:srgbClr val="272833"/>
                </a:solidFill>
                <a:ea typeface="Open Sans"/>
                <a:cs typeface="Open Sans"/>
              </a:rPr>
              <a:t>fortsatt</a:t>
            </a:r>
            <a:r>
              <a:rPr lang="en-US" sz="900">
                <a:solidFill>
                  <a:srgbClr val="272833"/>
                </a:solidFill>
                <a:ea typeface="Open Sans"/>
                <a:cs typeface="Open Sans"/>
              </a:rPr>
              <a:t> </a:t>
            </a:r>
            <a:r>
              <a:rPr lang="en-US" sz="900" err="1">
                <a:solidFill>
                  <a:srgbClr val="272833"/>
                </a:solidFill>
                <a:ea typeface="Open Sans"/>
                <a:cs typeface="Open Sans"/>
              </a:rPr>
              <a:t>må</a:t>
            </a:r>
            <a:r>
              <a:rPr lang="en-US" sz="900">
                <a:solidFill>
                  <a:srgbClr val="272833"/>
                </a:solidFill>
                <a:ea typeface="Open Sans"/>
                <a:cs typeface="Open Sans"/>
              </a:rPr>
              <a:t> </a:t>
            </a:r>
            <a:r>
              <a:rPr lang="en-US" sz="900" err="1">
                <a:solidFill>
                  <a:srgbClr val="272833"/>
                </a:solidFill>
                <a:ea typeface="Open Sans"/>
                <a:cs typeface="Open Sans"/>
              </a:rPr>
              <a:t>legges</a:t>
            </a:r>
            <a:r>
              <a:rPr lang="en-US" sz="900">
                <a:solidFill>
                  <a:srgbClr val="272833"/>
                </a:solidFill>
                <a:ea typeface="Open Sans"/>
                <a:cs typeface="Open Sans"/>
              </a:rPr>
              <a:t> 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272833"/>
                </a:solidFill>
                <a:ea typeface="Open Sans"/>
                <a:cs typeface="Open Sans"/>
              </a:rPr>
              <a:t>- </a:t>
            </a:r>
            <a:r>
              <a:rPr lang="en-US" sz="900" err="1">
                <a:solidFill>
                  <a:srgbClr val="272833"/>
                </a:solidFill>
                <a:ea typeface="Open Sans"/>
                <a:cs typeface="Open Sans"/>
              </a:rPr>
              <a:t>Reiseregning</a:t>
            </a:r>
            <a:r>
              <a:rPr lang="en-US" sz="900">
                <a:solidFill>
                  <a:srgbClr val="272833"/>
                </a:solidFill>
                <a:ea typeface="Open Sans"/>
                <a:cs typeface="Open Sans"/>
              </a:rPr>
              <a:t> </a:t>
            </a:r>
            <a:r>
              <a:rPr lang="en-US" sz="900" err="1">
                <a:solidFill>
                  <a:srgbClr val="272833"/>
                </a:solidFill>
                <a:ea typeface="Open Sans"/>
                <a:cs typeface="Open Sans"/>
              </a:rPr>
              <a:t>sendes</a:t>
            </a:r>
            <a:r>
              <a:rPr lang="en-US" sz="900">
                <a:solidFill>
                  <a:srgbClr val="272833"/>
                </a:solidFill>
                <a:ea typeface="Open Sans"/>
                <a:cs typeface="Open Sans"/>
              </a:rPr>
              <a:t> inn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Selvbetjeningsportalen</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a:t>
            </a:r>
            <a:r>
              <a:rPr lang="en-US" sz="900" err="1">
                <a:solidFill>
                  <a:srgbClr val="272833"/>
                </a:solidFill>
                <a:ea typeface="Open Sans"/>
                <a:cs typeface="Open Sans"/>
              </a:rPr>
              <a:t>deretter</a:t>
            </a:r>
            <a:r>
              <a:rPr lang="en-US" sz="900">
                <a:solidFill>
                  <a:srgbClr val="272833"/>
                </a:solidFill>
                <a:ea typeface="Open Sans"/>
                <a:cs typeface="Open Sans"/>
              </a:rPr>
              <a:t> </a:t>
            </a:r>
            <a:r>
              <a:rPr lang="en-US" sz="900" err="1">
                <a:solidFill>
                  <a:srgbClr val="272833"/>
                </a:solidFill>
                <a:ea typeface="Open Sans"/>
                <a:cs typeface="Open Sans"/>
              </a:rPr>
              <a:t>betales</a:t>
            </a:r>
            <a:r>
              <a:rPr lang="en-US" sz="900">
                <a:solidFill>
                  <a:srgbClr val="272833"/>
                </a:solidFill>
                <a:ea typeface="Open Sans"/>
                <a:cs typeface="Open Sans"/>
              </a:rPr>
              <a:t> Eurocard-</a:t>
            </a:r>
            <a:r>
              <a:rPr lang="en-US" sz="900" err="1">
                <a:solidFill>
                  <a:srgbClr val="272833"/>
                </a:solidFill>
                <a:ea typeface="Open Sans"/>
                <a:cs typeface="Open Sans"/>
              </a:rPr>
              <a:t>fakturaen</a:t>
            </a:r>
            <a:r>
              <a:rPr lang="en-US" sz="900">
                <a:solidFill>
                  <a:srgbClr val="272833"/>
                </a:solidFill>
                <a:ea typeface="Open Sans"/>
                <a:cs typeface="Open Sans"/>
              </a:rPr>
              <a:t> av den </a:t>
            </a:r>
            <a:r>
              <a:rPr lang="en-US" sz="900" err="1">
                <a:solidFill>
                  <a:srgbClr val="272833"/>
                </a:solidFill>
                <a:ea typeface="Open Sans"/>
                <a:cs typeface="Open Sans"/>
              </a:rPr>
              <a:t>ansatte</a:t>
            </a:r>
            <a:r>
              <a:rPr lang="en-US" sz="900">
                <a:solidFill>
                  <a:srgbClr val="272833"/>
                </a:solidFill>
                <a:ea typeface="Open Sans"/>
                <a:cs typeface="Open Sans"/>
              </a:rPr>
              <a:t> </a:t>
            </a:r>
            <a:r>
              <a:rPr lang="en-US" sz="900" err="1">
                <a:solidFill>
                  <a:srgbClr val="272833"/>
                </a:solidFill>
                <a:ea typeface="Open Sans"/>
                <a:cs typeface="Open Sans"/>
              </a:rPr>
              <a:t>selv</a:t>
            </a:r>
            <a:r>
              <a:rPr lang="en-US" sz="900">
                <a:solidFill>
                  <a:srgbClr val="272833"/>
                </a:solidFill>
                <a:ea typeface="Open Sans"/>
                <a:cs typeface="Open Sans"/>
              </a:rPr>
              <a:t>. </a:t>
            </a:r>
            <a:r>
              <a:rPr lang="en-US" sz="900" err="1">
                <a:solidFill>
                  <a:srgbClr val="272833"/>
                </a:solidFill>
                <a:ea typeface="Open Sans"/>
                <a:cs typeface="Open Sans"/>
              </a:rPr>
              <a:t>Ofte</a:t>
            </a:r>
            <a:r>
              <a:rPr lang="en-US" sz="900">
                <a:solidFill>
                  <a:srgbClr val="272833"/>
                </a:solidFill>
                <a:ea typeface="Open Sans"/>
                <a:cs typeface="Open Sans"/>
              </a:rPr>
              <a:t> </a:t>
            </a:r>
            <a:r>
              <a:rPr lang="en-US" sz="900" err="1">
                <a:solidFill>
                  <a:srgbClr val="272833"/>
                </a:solidFill>
                <a:ea typeface="Open Sans"/>
                <a:cs typeface="Open Sans"/>
              </a:rPr>
              <a:t>dukker</a:t>
            </a:r>
            <a:r>
              <a:rPr lang="en-US" sz="900">
                <a:solidFill>
                  <a:srgbClr val="272833"/>
                </a:solidFill>
                <a:ea typeface="Open Sans"/>
                <a:cs typeface="Open Sans"/>
              </a:rPr>
              <a:t> den </a:t>
            </a:r>
            <a:r>
              <a:rPr lang="en-US" sz="900" err="1">
                <a:solidFill>
                  <a:srgbClr val="272833"/>
                </a:solidFill>
                <a:ea typeface="Open Sans"/>
                <a:cs typeface="Open Sans"/>
              </a:rPr>
              <a:t>opp</a:t>
            </a:r>
            <a:r>
              <a:rPr lang="en-US" sz="900">
                <a:solidFill>
                  <a:srgbClr val="272833"/>
                </a:solidFill>
                <a:ea typeface="Open Sans"/>
                <a:cs typeface="Open Sans"/>
              </a:rPr>
              <a:t> </a:t>
            </a:r>
            <a:r>
              <a:rPr lang="en-US" sz="900" err="1">
                <a:solidFill>
                  <a:srgbClr val="272833"/>
                </a:solidFill>
                <a:ea typeface="Open Sans"/>
                <a:cs typeface="Open Sans"/>
              </a:rPr>
              <a:t>som</a:t>
            </a:r>
            <a:r>
              <a:rPr lang="en-US" sz="900">
                <a:solidFill>
                  <a:srgbClr val="272833"/>
                </a:solidFill>
                <a:ea typeface="Open Sans"/>
                <a:cs typeface="Open Sans"/>
              </a:rPr>
              <a:t> </a:t>
            </a:r>
            <a:r>
              <a:rPr lang="en-US" sz="900" err="1">
                <a:solidFill>
                  <a:srgbClr val="272833"/>
                </a:solidFill>
                <a:ea typeface="Open Sans"/>
                <a:cs typeface="Open Sans"/>
              </a:rPr>
              <a:t>en</a:t>
            </a:r>
            <a:r>
              <a:rPr lang="en-US" sz="900">
                <a:solidFill>
                  <a:srgbClr val="272833"/>
                </a:solidFill>
                <a:ea typeface="Open Sans"/>
                <a:cs typeface="Open Sans"/>
              </a:rPr>
              <a:t> e-faktura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nettbanken</a:t>
            </a:r>
            <a:r>
              <a:rPr lang="en-US" sz="900">
                <a:solidFill>
                  <a:srgbClr val="272833"/>
                </a:solidFill>
                <a:ea typeface="Open Sans"/>
                <a:cs typeface="Open Sans"/>
              </a:rPr>
              <a:t>.</a:t>
            </a:r>
          </a:p>
          <a:p>
            <a:pPr marL="0" indent="0">
              <a:buFontTx/>
              <a:buNone/>
            </a:pPr>
            <a:endParaRPr lang="en-US" sz="900">
              <a:solidFill>
                <a:srgbClr val="272833"/>
              </a:solidFill>
              <a:ea typeface="Open Sans"/>
              <a:cs typeface="Open Sans"/>
            </a:endParaRPr>
          </a:p>
          <a:p>
            <a:pPr marL="0" indent="0">
              <a:buFontTx/>
              <a:buNone/>
            </a:pPr>
            <a:r>
              <a:rPr lang="en-US" sz="900">
                <a:solidFill>
                  <a:srgbClr val="272833"/>
                </a:solidFill>
                <a:ea typeface="Open Sans"/>
                <a:cs typeface="Open Sans"/>
              </a:rPr>
              <a:t>Dersom faktura </a:t>
            </a:r>
            <a:r>
              <a:rPr lang="en-US" sz="900" err="1">
                <a:solidFill>
                  <a:srgbClr val="272833"/>
                </a:solidFill>
                <a:ea typeface="Open Sans"/>
                <a:cs typeface="Open Sans"/>
              </a:rPr>
              <a:t>ikke</a:t>
            </a:r>
            <a:r>
              <a:rPr lang="en-US" sz="900">
                <a:solidFill>
                  <a:srgbClr val="272833"/>
                </a:solidFill>
                <a:ea typeface="Open Sans"/>
                <a:cs typeface="Open Sans"/>
              </a:rPr>
              <a:t> </a:t>
            </a:r>
            <a:r>
              <a:rPr lang="en-US" sz="900" err="1">
                <a:solidFill>
                  <a:srgbClr val="272833"/>
                </a:solidFill>
                <a:ea typeface="Open Sans"/>
                <a:cs typeface="Open Sans"/>
              </a:rPr>
              <a:t>blir</a:t>
            </a:r>
            <a:r>
              <a:rPr lang="en-US" sz="900">
                <a:solidFill>
                  <a:srgbClr val="272833"/>
                </a:solidFill>
                <a:ea typeface="Open Sans"/>
                <a:cs typeface="Open Sans"/>
              </a:rPr>
              <a:t> </a:t>
            </a:r>
            <a:r>
              <a:rPr lang="en-US" sz="900" err="1">
                <a:solidFill>
                  <a:srgbClr val="272833"/>
                </a:solidFill>
                <a:ea typeface="Open Sans"/>
                <a:cs typeface="Open Sans"/>
              </a:rPr>
              <a:t>betalt</a:t>
            </a:r>
            <a:r>
              <a:rPr lang="en-US" sz="900">
                <a:solidFill>
                  <a:srgbClr val="272833"/>
                </a:solidFill>
                <a:ea typeface="Open Sans"/>
                <a:cs typeface="Open Sans"/>
              </a:rPr>
              <a:t> </a:t>
            </a:r>
            <a:r>
              <a:rPr lang="en-US" sz="900" err="1">
                <a:solidFill>
                  <a:srgbClr val="272833"/>
                </a:solidFill>
                <a:ea typeface="Open Sans"/>
                <a:cs typeface="Open Sans"/>
              </a:rPr>
              <a:t>innen</a:t>
            </a:r>
            <a:r>
              <a:rPr lang="en-US" sz="900">
                <a:solidFill>
                  <a:srgbClr val="272833"/>
                </a:solidFill>
                <a:ea typeface="Open Sans"/>
                <a:cs typeface="Open Sans"/>
              </a:rPr>
              <a:t> </a:t>
            </a:r>
            <a:r>
              <a:rPr lang="en-US" sz="900" err="1">
                <a:solidFill>
                  <a:srgbClr val="272833"/>
                </a:solidFill>
                <a:ea typeface="Open Sans"/>
                <a:cs typeface="Open Sans"/>
              </a:rPr>
              <a:t>forfall</a:t>
            </a:r>
            <a:r>
              <a:rPr lang="en-US" sz="900">
                <a:solidFill>
                  <a:srgbClr val="272833"/>
                </a:solidFill>
                <a:ea typeface="Open Sans"/>
                <a:cs typeface="Open Sans"/>
              </a:rPr>
              <a:t>, </a:t>
            </a:r>
            <a:r>
              <a:rPr lang="en-US" sz="900" err="1">
                <a:solidFill>
                  <a:srgbClr val="272833"/>
                </a:solidFill>
                <a:ea typeface="Open Sans"/>
                <a:cs typeface="Open Sans"/>
              </a:rPr>
              <a:t>vil</a:t>
            </a:r>
            <a:r>
              <a:rPr lang="en-US" sz="900">
                <a:solidFill>
                  <a:srgbClr val="272833"/>
                </a:solidFill>
                <a:ea typeface="Open Sans"/>
                <a:cs typeface="Open Sans"/>
              </a:rPr>
              <a:t> det </a:t>
            </a:r>
            <a:r>
              <a:rPr lang="en-US" sz="900" err="1">
                <a:solidFill>
                  <a:srgbClr val="272833"/>
                </a:solidFill>
                <a:ea typeface="Open Sans"/>
                <a:cs typeface="Open Sans"/>
              </a:rPr>
              <a:t>komme</a:t>
            </a:r>
            <a:r>
              <a:rPr lang="en-US" sz="900">
                <a:solidFill>
                  <a:srgbClr val="272833"/>
                </a:solidFill>
                <a:ea typeface="Open Sans"/>
                <a:cs typeface="Open Sans"/>
              </a:rPr>
              <a:t> to </a:t>
            </a:r>
            <a:r>
              <a:rPr lang="en-US" sz="900" err="1">
                <a:solidFill>
                  <a:srgbClr val="272833"/>
                </a:solidFill>
                <a:ea typeface="Open Sans"/>
                <a:cs typeface="Open Sans"/>
              </a:rPr>
              <a:t>purringer</a:t>
            </a:r>
            <a:r>
              <a:rPr lang="en-US" sz="900">
                <a:solidFill>
                  <a:srgbClr val="272833"/>
                </a:solidFill>
                <a:ea typeface="Open Sans"/>
                <a:cs typeface="Open Sans"/>
              </a:rPr>
              <a:t> </a:t>
            </a:r>
            <a:r>
              <a:rPr lang="en-US" sz="900" err="1">
                <a:solidFill>
                  <a:srgbClr val="272833"/>
                </a:solidFill>
                <a:ea typeface="Open Sans"/>
                <a:cs typeface="Open Sans"/>
              </a:rPr>
              <a:t>fra</a:t>
            </a:r>
            <a:r>
              <a:rPr lang="en-US" sz="900">
                <a:solidFill>
                  <a:srgbClr val="272833"/>
                </a:solidFill>
                <a:ea typeface="Open Sans"/>
                <a:cs typeface="Open Sans"/>
              </a:rPr>
              <a:t> Eurocard. </a:t>
            </a:r>
            <a:r>
              <a:rPr lang="en-US" sz="900" err="1">
                <a:solidFill>
                  <a:srgbClr val="272833"/>
                </a:solidFill>
                <a:ea typeface="Open Sans"/>
                <a:cs typeface="Open Sans"/>
              </a:rPr>
              <a:t>Deretter</a:t>
            </a:r>
            <a:r>
              <a:rPr lang="en-US" sz="900">
                <a:solidFill>
                  <a:srgbClr val="272833"/>
                </a:solidFill>
                <a:ea typeface="Open Sans"/>
                <a:cs typeface="Open Sans"/>
              </a:rPr>
              <a:t> </a:t>
            </a:r>
            <a:r>
              <a:rPr lang="en-US" sz="900" err="1">
                <a:solidFill>
                  <a:srgbClr val="272833"/>
                </a:solidFill>
                <a:ea typeface="Open Sans"/>
                <a:cs typeface="Open Sans"/>
              </a:rPr>
              <a:t>overtar</a:t>
            </a:r>
            <a:r>
              <a:rPr lang="en-US" sz="900">
                <a:solidFill>
                  <a:srgbClr val="272833"/>
                </a:solidFill>
                <a:ea typeface="Open Sans"/>
                <a:cs typeface="Open Sans"/>
              </a:rPr>
              <a:t> </a:t>
            </a:r>
            <a:r>
              <a:rPr lang="en-US" sz="900" err="1">
                <a:solidFill>
                  <a:srgbClr val="272833"/>
                </a:solidFill>
                <a:ea typeface="Open Sans"/>
                <a:cs typeface="Open Sans"/>
              </a:rPr>
              <a:t>tjenestesentret</a:t>
            </a:r>
            <a:r>
              <a:rPr lang="en-US" sz="900">
                <a:solidFill>
                  <a:srgbClr val="272833"/>
                </a:solidFill>
                <a:ea typeface="Open Sans"/>
                <a:cs typeface="Open Sans"/>
              </a:rPr>
              <a:t> </a:t>
            </a:r>
            <a:r>
              <a:rPr lang="en-US" sz="900" err="1">
                <a:solidFill>
                  <a:srgbClr val="272833"/>
                </a:solidFill>
                <a:ea typeface="Open Sans"/>
                <a:cs typeface="Open Sans"/>
              </a:rPr>
              <a:t>purringer</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a:t>
            </a:r>
            <a:r>
              <a:rPr lang="en-US" sz="900" err="1">
                <a:solidFill>
                  <a:srgbClr val="272833"/>
                </a:solidFill>
                <a:ea typeface="Open Sans"/>
                <a:cs typeface="Open Sans"/>
              </a:rPr>
              <a:t>oppfølgning</a:t>
            </a:r>
            <a:r>
              <a:rPr lang="en-US" sz="900">
                <a:solidFill>
                  <a:srgbClr val="272833"/>
                </a:solidFill>
                <a:ea typeface="Open Sans"/>
                <a:cs typeface="Open Sans"/>
              </a:rPr>
              <a:t> </a:t>
            </a:r>
            <a:r>
              <a:rPr lang="en-US" sz="900" err="1">
                <a:solidFill>
                  <a:srgbClr val="272833"/>
                </a:solidFill>
                <a:ea typeface="Open Sans"/>
                <a:cs typeface="Open Sans"/>
              </a:rPr>
              <a:t>i</a:t>
            </a:r>
            <a:r>
              <a:rPr lang="en-US" sz="900">
                <a:solidFill>
                  <a:srgbClr val="272833"/>
                </a:solidFill>
                <a:ea typeface="Open Sans"/>
                <a:cs typeface="Open Sans"/>
              </a:rPr>
              <a:t> </a:t>
            </a:r>
            <a:r>
              <a:rPr lang="en-US" sz="900" err="1">
                <a:solidFill>
                  <a:srgbClr val="272833"/>
                </a:solidFill>
                <a:ea typeface="Open Sans"/>
                <a:cs typeface="Open Sans"/>
              </a:rPr>
              <a:t>samarbeid</a:t>
            </a:r>
            <a:r>
              <a:rPr lang="en-US" sz="900">
                <a:solidFill>
                  <a:srgbClr val="272833"/>
                </a:solidFill>
                <a:ea typeface="Open Sans"/>
                <a:cs typeface="Open Sans"/>
              </a:rPr>
              <a:t> med leder for </a:t>
            </a:r>
            <a:r>
              <a:rPr lang="en-US" sz="900" err="1">
                <a:solidFill>
                  <a:srgbClr val="272833"/>
                </a:solidFill>
                <a:ea typeface="Open Sans"/>
                <a:cs typeface="Open Sans"/>
              </a:rPr>
              <a:t>enheten</a:t>
            </a:r>
            <a:r>
              <a:rPr lang="en-US" sz="900">
                <a:solidFill>
                  <a:srgbClr val="272833"/>
                </a:solidFill>
                <a:ea typeface="Open Sans"/>
                <a:cs typeface="Open Sans"/>
              </a:rPr>
              <a:t>. </a:t>
            </a:r>
          </a:p>
          <a:p>
            <a:pPr marL="0" indent="0">
              <a:buFontTx/>
              <a:buNone/>
            </a:pPr>
            <a:endParaRPr lang="en-US" sz="900">
              <a:solidFill>
                <a:srgbClr val="272833"/>
              </a:solidFill>
              <a:ea typeface="Open Sans"/>
              <a:cs typeface="Open Sans"/>
            </a:endParaRPr>
          </a:p>
          <a:p>
            <a:pPr marL="0" indent="0">
              <a:buFontTx/>
              <a:buNone/>
            </a:pPr>
            <a:r>
              <a:rPr lang="en-US" sz="900">
                <a:solidFill>
                  <a:srgbClr val="272833"/>
                </a:solidFill>
                <a:ea typeface="Open Sans"/>
                <a:cs typeface="Open Sans"/>
              </a:rPr>
              <a:t>Dersom </a:t>
            </a:r>
            <a:r>
              <a:rPr lang="en-US" sz="900" err="1">
                <a:solidFill>
                  <a:srgbClr val="272833"/>
                </a:solidFill>
                <a:ea typeface="Open Sans"/>
                <a:cs typeface="Open Sans"/>
              </a:rPr>
              <a:t>en</a:t>
            </a:r>
            <a:r>
              <a:rPr lang="en-US" sz="900">
                <a:solidFill>
                  <a:srgbClr val="272833"/>
                </a:solidFill>
                <a:ea typeface="Open Sans"/>
                <a:cs typeface="Open Sans"/>
              </a:rPr>
              <a:t> </a:t>
            </a:r>
            <a:r>
              <a:rPr lang="en-US" sz="900" err="1">
                <a:solidFill>
                  <a:srgbClr val="272833"/>
                </a:solidFill>
                <a:ea typeface="Open Sans"/>
                <a:cs typeface="Open Sans"/>
              </a:rPr>
              <a:t>eller</a:t>
            </a:r>
            <a:r>
              <a:rPr lang="en-US" sz="900">
                <a:solidFill>
                  <a:srgbClr val="272833"/>
                </a:solidFill>
                <a:ea typeface="Open Sans"/>
                <a:cs typeface="Open Sans"/>
              </a:rPr>
              <a:t> </a:t>
            </a:r>
            <a:r>
              <a:rPr lang="en-US" sz="900" err="1">
                <a:solidFill>
                  <a:srgbClr val="272833"/>
                </a:solidFill>
                <a:ea typeface="Open Sans"/>
                <a:cs typeface="Open Sans"/>
              </a:rPr>
              <a:t>flere</a:t>
            </a:r>
            <a:r>
              <a:rPr lang="en-US" sz="900">
                <a:solidFill>
                  <a:srgbClr val="272833"/>
                </a:solidFill>
                <a:ea typeface="Open Sans"/>
                <a:cs typeface="Open Sans"/>
              </a:rPr>
              <a:t> </a:t>
            </a:r>
            <a:r>
              <a:rPr lang="en-US" sz="900" err="1">
                <a:solidFill>
                  <a:srgbClr val="272833"/>
                </a:solidFill>
                <a:ea typeface="Open Sans"/>
                <a:cs typeface="Open Sans"/>
              </a:rPr>
              <a:t>fakturaer</a:t>
            </a:r>
            <a:r>
              <a:rPr lang="en-US" sz="900">
                <a:solidFill>
                  <a:srgbClr val="272833"/>
                </a:solidFill>
                <a:ea typeface="Open Sans"/>
                <a:cs typeface="Open Sans"/>
              </a:rPr>
              <a:t> </a:t>
            </a:r>
            <a:r>
              <a:rPr lang="en-US" sz="900" err="1">
                <a:solidFill>
                  <a:srgbClr val="272833"/>
                </a:solidFill>
                <a:ea typeface="Open Sans"/>
                <a:cs typeface="Open Sans"/>
              </a:rPr>
              <a:t>står</a:t>
            </a:r>
            <a:r>
              <a:rPr lang="en-US" sz="900">
                <a:solidFill>
                  <a:srgbClr val="272833"/>
                </a:solidFill>
                <a:ea typeface="Open Sans"/>
                <a:cs typeface="Open Sans"/>
              </a:rPr>
              <a:t> </a:t>
            </a:r>
            <a:r>
              <a:rPr lang="en-US" sz="900" err="1">
                <a:solidFill>
                  <a:srgbClr val="272833"/>
                </a:solidFill>
                <a:ea typeface="Open Sans"/>
                <a:cs typeface="Open Sans"/>
              </a:rPr>
              <a:t>ubetalt</a:t>
            </a:r>
            <a:r>
              <a:rPr lang="en-US" sz="900">
                <a:solidFill>
                  <a:srgbClr val="272833"/>
                </a:solidFill>
                <a:ea typeface="Open Sans"/>
                <a:cs typeface="Open Sans"/>
              </a:rPr>
              <a:t> </a:t>
            </a:r>
            <a:r>
              <a:rPr lang="en-US" sz="900" err="1">
                <a:solidFill>
                  <a:srgbClr val="272833"/>
                </a:solidFill>
                <a:ea typeface="Open Sans"/>
                <a:cs typeface="Open Sans"/>
              </a:rPr>
              <a:t>i</a:t>
            </a:r>
            <a:r>
              <a:rPr lang="en-US" sz="900">
                <a:solidFill>
                  <a:srgbClr val="272833"/>
                </a:solidFill>
                <a:ea typeface="Open Sans"/>
                <a:cs typeface="Open Sans"/>
              </a:rPr>
              <a:t> 60 </a:t>
            </a:r>
            <a:r>
              <a:rPr lang="en-US" sz="900" err="1">
                <a:solidFill>
                  <a:srgbClr val="272833"/>
                </a:solidFill>
                <a:ea typeface="Open Sans"/>
                <a:cs typeface="Open Sans"/>
              </a:rPr>
              <a:t>dager</a:t>
            </a:r>
            <a:r>
              <a:rPr lang="en-US" sz="900">
                <a:solidFill>
                  <a:srgbClr val="272833"/>
                </a:solidFill>
                <a:ea typeface="Open Sans"/>
                <a:cs typeface="Open Sans"/>
              </a:rPr>
              <a:t> </a:t>
            </a:r>
            <a:r>
              <a:rPr lang="en-US" sz="900" err="1">
                <a:solidFill>
                  <a:srgbClr val="272833"/>
                </a:solidFill>
                <a:ea typeface="Open Sans"/>
                <a:cs typeface="Open Sans"/>
              </a:rPr>
              <a:t>etter</a:t>
            </a:r>
            <a:r>
              <a:rPr lang="en-US" sz="900">
                <a:solidFill>
                  <a:srgbClr val="272833"/>
                </a:solidFill>
                <a:ea typeface="Open Sans"/>
                <a:cs typeface="Open Sans"/>
              </a:rPr>
              <a:t> </a:t>
            </a:r>
            <a:r>
              <a:rPr lang="en-US" sz="900" err="1">
                <a:solidFill>
                  <a:srgbClr val="272833"/>
                </a:solidFill>
                <a:ea typeface="Open Sans"/>
                <a:cs typeface="Open Sans"/>
              </a:rPr>
              <a:t>forfall</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det </a:t>
            </a:r>
            <a:r>
              <a:rPr lang="en-US" sz="900" err="1">
                <a:solidFill>
                  <a:srgbClr val="272833"/>
                </a:solidFill>
                <a:ea typeface="Open Sans"/>
                <a:cs typeface="Open Sans"/>
              </a:rPr>
              <a:t>utestående</a:t>
            </a:r>
            <a:r>
              <a:rPr lang="en-US" sz="900">
                <a:solidFill>
                  <a:srgbClr val="272833"/>
                </a:solidFill>
                <a:ea typeface="Open Sans"/>
                <a:cs typeface="Open Sans"/>
              </a:rPr>
              <a:t> </a:t>
            </a:r>
            <a:r>
              <a:rPr lang="en-US" sz="900" err="1">
                <a:solidFill>
                  <a:srgbClr val="272833"/>
                </a:solidFill>
                <a:ea typeface="Open Sans"/>
                <a:cs typeface="Open Sans"/>
              </a:rPr>
              <a:t>beløpet</a:t>
            </a:r>
            <a:r>
              <a:rPr lang="en-US" sz="900">
                <a:solidFill>
                  <a:srgbClr val="272833"/>
                </a:solidFill>
                <a:ea typeface="Open Sans"/>
                <a:cs typeface="Open Sans"/>
              </a:rPr>
              <a:t> er </a:t>
            </a:r>
            <a:r>
              <a:rPr lang="en-US" sz="900" err="1">
                <a:solidFill>
                  <a:srgbClr val="272833"/>
                </a:solidFill>
                <a:ea typeface="Open Sans"/>
                <a:cs typeface="Open Sans"/>
              </a:rPr>
              <a:t>på</a:t>
            </a:r>
            <a:r>
              <a:rPr lang="en-US" sz="900">
                <a:solidFill>
                  <a:srgbClr val="272833"/>
                </a:solidFill>
                <a:ea typeface="Open Sans"/>
                <a:cs typeface="Open Sans"/>
              </a:rPr>
              <a:t> kr. 1 000 </a:t>
            </a:r>
            <a:r>
              <a:rPr lang="en-US" sz="900" err="1">
                <a:solidFill>
                  <a:srgbClr val="272833"/>
                </a:solidFill>
                <a:ea typeface="Open Sans"/>
                <a:cs typeface="Open Sans"/>
              </a:rPr>
              <a:t>eller</a:t>
            </a:r>
            <a:r>
              <a:rPr lang="en-US" sz="900">
                <a:solidFill>
                  <a:srgbClr val="272833"/>
                </a:solidFill>
                <a:ea typeface="Open Sans"/>
                <a:cs typeface="Open Sans"/>
              </a:rPr>
              <a:t> </a:t>
            </a:r>
            <a:r>
              <a:rPr lang="en-US" sz="900" err="1">
                <a:solidFill>
                  <a:srgbClr val="272833"/>
                </a:solidFill>
                <a:ea typeface="Open Sans"/>
                <a:cs typeface="Open Sans"/>
              </a:rPr>
              <a:t>mer</a:t>
            </a:r>
            <a:r>
              <a:rPr lang="en-US" sz="900">
                <a:solidFill>
                  <a:srgbClr val="272833"/>
                </a:solidFill>
                <a:ea typeface="Open Sans"/>
                <a:cs typeface="Open Sans"/>
              </a:rPr>
              <a:t>, </a:t>
            </a:r>
            <a:r>
              <a:rPr lang="en-US" sz="900" err="1">
                <a:solidFill>
                  <a:srgbClr val="272833"/>
                </a:solidFill>
                <a:ea typeface="Open Sans"/>
                <a:cs typeface="Open Sans"/>
              </a:rPr>
              <a:t>vil</a:t>
            </a:r>
            <a:r>
              <a:rPr lang="en-US" sz="900">
                <a:solidFill>
                  <a:srgbClr val="272833"/>
                </a:solidFill>
                <a:ea typeface="Open Sans"/>
                <a:cs typeface="Open Sans"/>
              </a:rPr>
              <a:t> alle </a:t>
            </a:r>
            <a:r>
              <a:rPr lang="en-US" sz="900" err="1">
                <a:solidFill>
                  <a:srgbClr val="272833"/>
                </a:solidFill>
                <a:ea typeface="Open Sans"/>
                <a:cs typeface="Open Sans"/>
              </a:rPr>
              <a:t>kort</a:t>
            </a:r>
            <a:r>
              <a:rPr lang="en-US" sz="900">
                <a:solidFill>
                  <a:srgbClr val="272833"/>
                </a:solidFill>
                <a:ea typeface="Open Sans"/>
                <a:cs typeface="Open Sans"/>
              </a:rPr>
              <a:t> </a:t>
            </a:r>
            <a:r>
              <a:rPr lang="en-US" sz="900" err="1">
                <a:solidFill>
                  <a:srgbClr val="272833"/>
                </a:solidFill>
                <a:ea typeface="Open Sans"/>
                <a:cs typeface="Open Sans"/>
              </a:rPr>
              <a:t>tilhørende</a:t>
            </a:r>
            <a:r>
              <a:rPr lang="en-US" sz="900">
                <a:solidFill>
                  <a:srgbClr val="272833"/>
                </a:solidFill>
                <a:ea typeface="Open Sans"/>
                <a:cs typeface="Open Sans"/>
              </a:rPr>
              <a:t> </a:t>
            </a:r>
            <a:r>
              <a:rPr lang="en-US" sz="900" err="1">
                <a:solidFill>
                  <a:srgbClr val="272833"/>
                </a:solidFill>
                <a:ea typeface="Open Sans"/>
                <a:cs typeface="Open Sans"/>
              </a:rPr>
              <a:t>samme</a:t>
            </a:r>
            <a:r>
              <a:rPr lang="en-US" sz="900">
                <a:solidFill>
                  <a:srgbClr val="272833"/>
                </a:solidFill>
                <a:ea typeface="Open Sans"/>
                <a:cs typeface="Open Sans"/>
              </a:rPr>
              <a:t> </a:t>
            </a:r>
            <a:r>
              <a:rPr lang="en-US" sz="900" err="1">
                <a:solidFill>
                  <a:srgbClr val="272833"/>
                </a:solidFill>
                <a:ea typeface="Open Sans"/>
                <a:cs typeface="Open Sans"/>
              </a:rPr>
              <a:t>fakultet</a:t>
            </a:r>
            <a:r>
              <a:rPr lang="en-US" sz="900">
                <a:solidFill>
                  <a:srgbClr val="272833"/>
                </a:solidFill>
                <a:ea typeface="Open Sans"/>
                <a:cs typeface="Open Sans"/>
              </a:rPr>
              <a:t> </a:t>
            </a:r>
            <a:r>
              <a:rPr lang="en-US" sz="900" err="1">
                <a:solidFill>
                  <a:srgbClr val="272833"/>
                </a:solidFill>
                <a:ea typeface="Open Sans"/>
                <a:cs typeface="Open Sans"/>
              </a:rPr>
              <a:t>stenges</a:t>
            </a:r>
            <a:r>
              <a:rPr lang="en-US" sz="900">
                <a:solidFill>
                  <a:srgbClr val="272833"/>
                </a:solidFill>
                <a:ea typeface="Open Sans"/>
                <a:cs typeface="Open Sans"/>
              </a:rPr>
              <a:t> </a:t>
            </a:r>
            <a:r>
              <a:rPr lang="en-US" sz="900" err="1">
                <a:solidFill>
                  <a:srgbClr val="272833"/>
                </a:solidFill>
                <a:ea typeface="Open Sans"/>
                <a:cs typeface="Open Sans"/>
              </a:rPr>
              <a:t>midlertidig</a:t>
            </a:r>
            <a:r>
              <a:rPr lang="en-US" sz="900">
                <a:solidFill>
                  <a:srgbClr val="272833"/>
                </a:solidFill>
                <a:ea typeface="Open Sans"/>
                <a:cs typeface="Open Sans"/>
              </a:rPr>
              <a:t>.</a:t>
            </a:r>
          </a:p>
          <a:p>
            <a:pPr>
              <a:buNone/>
            </a:pPr>
            <a:r>
              <a:rPr lang="en-US" sz="900">
                <a:solidFill>
                  <a:srgbClr val="272833"/>
                </a:solidFill>
                <a:ea typeface="Open Sans"/>
                <a:cs typeface="Open Sans"/>
              </a:rPr>
              <a:t>Kort </a:t>
            </a:r>
            <a:r>
              <a:rPr lang="en-US" sz="900" err="1">
                <a:solidFill>
                  <a:srgbClr val="272833"/>
                </a:solidFill>
                <a:ea typeface="Open Sans"/>
                <a:cs typeface="Open Sans"/>
              </a:rPr>
              <a:t>som</a:t>
            </a:r>
            <a:r>
              <a:rPr lang="en-US" sz="900">
                <a:solidFill>
                  <a:srgbClr val="272833"/>
                </a:solidFill>
                <a:ea typeface="Open Sans"/>
                <a:cs typeface="Open Sans"/>
              </a:rPr>
              <a:t> er </a:t>
            </a:r>
            <a:r>
              <a:rPr lang="en-US" sz="900" err="1">
                <a:solidFill>
                  <a:srgbClr val="272833"/>
                </a:solidFill>
                <a:ea typeface="Open Sans"/>
                <a:cs typeface="Open Sans"/>
              </a:rPr>
              <a:t>midlertidig</a:t>
            </a:r>
            <a:r>
              <a:rPr lang="en-US" sz="900">
                <a:solidFill>
                  <a:srgbClr val="272833"/>
                </a:solidFill>
                <a:ea typeface="Open Sans"/>
                <a:cs typeface="Open Sans"/>
              </a:rPr>
              <a:t> </a:t>
            </a:r>
            <a:r>
              <a:rPr lang="en-US" sz="900" err="1">
                <a:solidFill>
                  <a:srgbClr val="272833"/>
                </a:solidFill>
                <a:ea typeface="Open Sans"/>
                <a:cs typeface="Open Sans"/>
              </a:rPr>
              <a:t>stengt</a:t>
            </a:r>
            <a:r>
              <a:rPr lang="en-US" sz="900">
                <a:solidFill>
                  <a:srgbClr val="272833"/>
                </a:solidFill>
                <a:ea typeface="Open Sans"/>
                <a:cs typeface="Open Sans"/>
              </a:rPr>
              <a:t> </a:t>
            </a:r>
            <a:r>
              <a:rPr lang="en-US" sz="900" err="1">
                <a:solidFill>
                  <a:srgbClr val="272833"/>
                </a:solidFill>
                <a:ea typeface="Open Sans"/>
                <a:cs typeface="Open Sans"/>
              </a:rPr>
              <a:t>kan</a:t>
            </a:r>
            <a:r>
              <a:rPr lang="en-US" sz="900">
                <a:solidFill>
                  <a:srgbClr val="272833"/>
                </a:solidFill>
                <a:ea typeface="Open Sans"/>
                <a:cs typeface="Open Sans"/>
              </a:rPr>
              <a:t> </a:t>
            </a:r>
            <a:r>
              <a:rPr lang="en-US" sz="900" err="1">
                <a:solidFill>
                  <a:srgbClr val="272833"/>
                </a:solidFill>
                <a:ea typeface="Open Sans"/>
                <a:cs typeface="Open Sans"/>
              </a:rPr>
              <a:t>gjenåpnes</a:t>
            </a:r>
            <a:r>
              <a:rPr lang="en-US" sz="900">
                <a:solidFill>
                  <a:srgbClr val="272833"/>
                </a:solidFill>
                <a:ea typeface="Open Sans"/>
                <a:cs typeface="Open Sans"/>
              </a:rPr>
              <a:t> </a:t>
            </a:r>
            <a:r>
              <a:rPr lang="en-US" sz="900" err="1">
                <a:solidFill>
                  <a:srgbClr val="272833"/>
                </a:solidFill>
                <a:ea typeface="Open Sans"/>
                <a:cs typeface="Open Sans"/>
              </a:rPr>
              <a:t>når</a:t>
            </a:r>
            <a:r>
              <a:rPr lang="en-US" sz="900">
                <a:solidFill>
                  <a:srgbClr val="272833"/>
                </a:solidFill>
                <a:ea typeface="Open Sans"/>
                <a:cs typeface="Open Sans"/>
              </a:rPr>
              <a:t> Eurocard </a:t>
            </a:r>
            <a:r>
              <a:rPr lang="en-US" sz="900" err="1">
                <a:solidFill>
                  <a:srgbClr val="272833"/>
                </a:solidFill>
                <a:ea typeface="Open Sans"/>
                <a:cs typeface="Open Sans"/>
              </a:rPr>
              <a:t>får</a:t>
            </a:r>
            <a:r>
              <a:rPr lang="en-US" sz="900">
                <a:solidFill>
                  <a:srgbClr val="272833"/>
                </a:solidFill>
                <a:ea typeface="Open Sans"/>
                <a:cs typeface="Open Sans"/>
              </a:rPr>
              <a:t> melding om </a:t>
            </a:r>
            <a:r>
              <a:rPr lang="en-US" sz="900" err="1">
                <a:solidFill>
                  <a:srgbClr val="272833"/>
                </a:solidFill>
                <a:ea typeface="Open Sans"/>
                <a:cs typeface="Open Sans"/>
              </a:rPr>
              <a:t>dette</a:t>
            </a:r>
            <a:r>
              <a:rPr lang="en-US" sz="900">
                <a:solidFill>
                  <a:srgbClr val="272833"/>
                </a:solidFill>
                <a:ea typeface="Open Sans"/>
                <a:cs typeface="Open Sans"/>
              </a:rPr>
              <a:t> </a:t>
            </a:r>
            <a:r>
              <a:rPr lang="en-US" sz="900" err="1">
                <a:solidFill>
                  <a:srgbClr val="272833"/>
                </a:solidFill>
                <a:ea typeface="Open Sans"/>
                <a:cs typeface="Open Sans"/>
              </a:rPr>
              <a:t>fra</a:t>
            </a:r>
            <a:r>
              <a:rPr lang="en-US" sz="900">
                <a:solidFill>
                  <a:srgbClr val="272833"/>
                </a:solidFill>
                <a:ea typeface="Open Sans"/>
                <a:cs typeface="Open Sans"/>
              </a:rPr>
              <a:t> </a:t>
            </a:r>
            <a:r>
              <a:rPr lang="en-US" sz="900" err="1">
                <a:solidFill>
                  <a:srgbClr val="272833"/>
                </a:solidFill>
                <a:ea typeface="Open Sans"/>
                <a:cs typeface="Open Sans"/>
              </a:rPr>
              <a:t>tjenestesentret</a:t>
            </a:r>
            <a:r>
              <a:rPr lang="en-US" sz="900">
                <a:solidFill>
                  <a:srgbClr val="272833"/>
                </a:solidFill>
                <a:ea typeface="Open Sans"/>
                <a:cs typeface="Open Sans"/>
              </a:rPr>
              <a:t> </a:t>
            </a:r>
            <a:r>
              <a:rPr lang="en-US" sz="900" err="1">
                <a:solidFill>
                  <a:srgbClr val="272833"/>
                </a:solidFill>
                <a:ea typeface="Open Sans"/>
                <a:cs typeface="Open Sans"/>
              </a:rPr>
              <a:t>og</a:t>
            </a:r>
            <a:r>
              <a:rPr lang="en-US" sz="900">
                <a:solidFill>
                  <a:srgbClr val="272833"/>
                </a:solidFill>
                <a:ea typeface="Open Sans"/>
                <a:cs typeface="Open Sans"/>
              </a:rPr>
              <a:t> alle </a:t>
            </a:r>
            <a:r>
              <a:rPr lang="en-US" sz="900" err="1">
                <a:solidFill>
                  <a:srgbClr val="272833"/>
                </a:solidFill>
                <a:ea typeface="Open Sans"/>
                <a:cs typeface="Open Sans"/>
              </a:rPr>
              <a:t>fakturene</a:t>
            </a:r>
            <a:r>
              <a:rPr lang="en-US" sz="900">
                <a:solidFill>
                  <a:srgbClr val="272833"/>
                </a:solidFill>
                <a:ea typeface="Open Sans"/>
                <a:cs typeface="Open Sans"/>
              </a:rPr>
              <a:t> er </a:t>
            </a:r>
            <a:r>
              <a:rPr lang="en-US" sz="900" err="1">
                <a:solidFill>
                  <a:srgbClr val="272833"/>
                </a:solidFill>
                <a:ea typeface="Open Sans"/>
                <a:cs typeface="Open Sans"/>
              </a:rPr>
              <a:t>betalt</a:t>
            </a:r>
            <a:endParaRPr lang="en-US" sz="900">
              <a:solidFill>
                <a:srgbClr val="272833"/>
              </a:solidFill>
              <a:ea typeface="Open Sans"/>
              <a:cs typeface="Open Sans"/>
            </a:endParaRPr>
          </a:p>
          <a:p>
            <a:pPr>
              <a:buNone/>
            </a:pPr>
            <a:endParaRPr lang="en-US" sz="900">
              <a:solidFill>
                <a:srgbClr val="272833"/>
              </a:solidFill>
              <a:ea typeface="Open Sans"/>
              <a:cs typeface="Open Sans"/>
            </a:endParaRPr>
          </a:p>
          <a:p>
            <a:pPr marL="0" indent="0">
              <a:buNone/>
            </a:pPr>
            <a:endParaRPr lang="en-US" sz="900">
              <a:solidFill>
                <a:srgbClr val="000000"/>
              </a:solidFill>
              <a:ea typeface="Open Sans"/>
            </a:endParaRPr>
          </a:p>
          <a:p>
            <a:endParaRPr lang="nb-NO"/>
          </a:p>
        </p:txBody>
      </p:sp>
      <p:sp>
        <p:nvSpPr>
          <p:cNvPr id="4" name="Plassholder for lysbildenummer 3">
            <a:extLst>
              <a:ext uri="{FF2B5EF4-FFF2-40B4-BE49-F238E27FC236}">
                <a16:creationId xmlns:a16="http://schemas.microsoft.com/office/drawing/2014/main" id="{65626226-DDCF-69C6-515A-0757A00E56AD}"/>
              </a:ext>
            </a:extLst>
          </p:cNvPr>
          <p:cNvSpPr>
            <a:spLocks noGrp="1"/>
          </p:cNvSpPr>
          <p:nvPr>
            <p:ph type="sldNum" sz="quarter" idx="5"/>
          </p:nvPr>
        </p:nvSpPr>
        <p:spPr/>
        <p:txBody>
          <a:bodyPr/>
          <a:lstStyle/>
          <a:p>
            <a:fld id="{74B11B9A-160A-415B-91C9-3EC8526129C0}" type="slidenum">
              <a:rPr lang="nb-NO" smtClean="0"/>
              <a:t>20</a:t>
            </a:fld>
            <a:endParaRPr lang="nb-NO"/>
          </a:p>
        </p:txBody>
      </p:sp>
    </p:spTree>
    <p:extLst>
      <p:ext uri="{BB962C8B-B14F-4D97-AF65-F5344CB8AC3E}">
        <p14:creationId xmlns:p14="http://schemas.microsoft.com/office/powerpoint/2010/main" val="258173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Calibri"/>
              <a:buNone/>
            </a:pPr>
            <a:r>
              <a:rPr lang="nb-NO" sz="1200">
                <a:solidFill>
                  <a:srgbClr val="272833"/>
                </a:solidFill>
                <a:ea typeface="Open Sans"/>
                <a:cs typeface="Open Sans"/>
              </a:rPr>
              <a:t>Reiseforskudd</a:t>
            </a:r>
          </a:p>
          <a:p>
            <a:pPr marL="285750" indent="-285750">
              <a:buFont typeface="Calibri"/>
              <a:buChar char="-"/>
              <a:defRPr/>
            </a:pPr>
            <a:r>
              <a:rPr lang="nb-NO" sz="1200">
                <a:solidFill>
                  <a:srgbClr val="272833"/>
                </a:solidFill>
                <a:ea typeface="Open Sans"/>
                <a:cs typeface="Open Sans"/>
              </a:rPr>
              <a:t>Alle ansatte bør i utgangspunktet bruke Eurocard for å betale alle jobbrelaterte utgifter.</a:t>
            </a:r>
            <a:r>
              <a:rPr lang="nb-NO">
                <a:solidFill>
                  <a:srgbClr val="272833"/>
                </a:solidFill>
                <a:ea typeface="Open Sans"/>
                <a:cs typeface="Open Sans"/>
              </a:rPr>
              <a:t> </a:t>
            </a:r>
            <a:r>
              <a:rPr lang="nb-NO">
                <a:solidFill>
                  <a:srgbClr val="272833"/>
                </a:solidFill>
              </a:rPr>
              <a:t>Arbeidstakere som får dekket årsavgift på kredittkort, plikter å benytte dette på reiser. (</a:t>
            </a:r>
            <a:r>
              <a:rPr lang="nb-NO">
                <a:solidFill>
                  <a:srgbClr val="272833"/>
                </a:solidFill>
                <a:hlinkClick r:id="rId3"/>
              </a:rPr>
              <a:t>https://www.regjeringen.no/no/dokumenter/saravtale-om-dekning-av-utgifter-til-reise-og-kost-innenlands/id3083006/?ch=1</a:t>
            </a:r>
            <a:r>
              <a:rPr lang="nb-NO">
                <a:solidFill>
                  <a:srgbClr val="272833"/>
                </a:solidFill>
              </a:rPr>
              <a:t>)</a:t>
            </a:r>
            <a:endParaRPr lang="nb-NO"/>
          </a:p>
          <a:p>
            <a:pPr marL="285750" indent="-285750">
              <a:buFont typeface="Calibri"/>
              <a:buChar char="-"/>
            </a:pPr>
            <a:r>
              <a:rPr lang="nb-NO" sz="1200">
                <a:solidFill>
                  <a:srgbClr val="272833"/>
                </a:solidFill>
                <a:ea typeface="Open Sans"/>
                <a:cs typeface="Open Sans"/>
              </a:rPr>
              <a:t>Man kan få reiseforskudd før man reiser ut på forskningstermin eller andre større stipendreiser. Ellers gis reiseforskudd kun i ekstraordinære tilfeller. </a:t>
            </a:r>
          </a:p>
          <a:p>
            <a:pPr marL="285750" indent="-285750">
              <a:buFont typeface="Calibri"/>
              <a:buChar char="-"/>
            </a:pPr>
            <a:endParaRPr lang="nb-NO">
              <a:solidFill>
                <a:srgbClr val="272833"/>
              </a:solidFill>
              <a:ea typeface="Open Sans"/>
              <a:cs typeface="Open Sans"/>
            </a:endParaRPr>
          </a:p>
          <a:p>
            <a:pPr marL="285750" indent="-285750">
              <a:buFont typeface="Calibri"/>
              <a:buChar char="-"/>
            </a:pPr>
            <a:r>
              <a:rPr lang="nb-NO"/>
              <a:t>Vi anbefaler at forskudd på kurs- og konferanseavgift </a:t>
            </a:r>
            <a:r>
              <a:rPr lang="nb-NO" b="1" u="none"/>
              <a:t>ikke godkjennes </a:t>
            </a:r>
            <a:r>
              <a:rPr lang="nb-NO" u="none"/>
              <a:t>av leder</a:t>
            </a:r>
            <a:r>
              <a:rPr lang="nb-NO"/>
              <a:t>. Kurs- og konferanseavgift kan refunderes i sin helhet </a:t>
            </a:r>
            <a:r>
              <a:rPr lang="nb-NO" b="1" u="none"/>
              <a:t>før</a:t>
            </a:r>
            <a:r>
              <a:rPr lang="nb-NO"/>
              <a:t> reisen og konferansen er utført. Det sendes da inn som en </a:t>
            </a:r>
            <a:r>
              <a:rPr lang="nb-NO" err="1"/>
              <a:t>utgiftsrefusjon</a:t>
            </a:r>
            <a:r>
              <a:rPr lang="nb-NO"/>
              <a:t>.</a:t>
            </a:r>
            <a:endParaRPr lang="nb-NO">
              <a:solidFill>
                <a:srgbClr val="272833"/>
              </a:solidFill>
              <a:ea typeface="Open Sans"/>
              <a:cs typeface="Open Sans"/>
            </a:endParaRPr>
          </a:p>
          <a:p>
            <a:pPr marL="285750" indent="-285750">
              <a:buFont typeface="Calibri"/>
              <a:buChar char="-"/>
            </a:pPr>
            <a:r>
              <a:rPr lang="nb-NO" sz="1200">
                <a:solidFill>
                  <a:srgbClr val="272833"/>
                </a:solidFill>
                <a:ea typeface="Open Sans"/>
                <a:cs typeface="Open Sans"/>
              </a:rPr>
              <a:t>Reiseforskuddet skal gjøres opp én måned etter at reisen er gjennomført, dette gjelder også forskningstermin. Forskudd skal gjøres opp før nytt forskudd utbetales.</a:t>
            </a:r>
            <a:r>
              <a:rPr lang="nb-NO" sz="1200">
                <a:solidFill>
                  <a:srgbClr val="272833"/>
                </a:solidFill>
                <a:latin typeface="Open Sans"/>
                <a:ea typeface="Open Sans"/>
                <a:cs typeface="Open Sans"/>
              </a:rPr>
              <a:t> </a:t>
            </a:r>
            <a:r>
              <a:rPr lang="nb-NO">
                <a:solidFill>
                  <a:srgbClr val="272833"/>
                </a:solidFill>
                <a:latin typeface="Open Sans"/>
                <a:ea typeface="Open Sans"/>
                <a:cs typeface="Open Sans"/>
              </a:rPr>
              <a:t>Det er viktig at det ikke tas opp mer forskudd enn det som er nødvendig for å slippe trekk i lønn og opprydding i etterkant. </a:t>
            </a:r>
          </a:p>
          <a:p>
            <a:pPr marL="285750" indent="-285750">
              <a:buFont typeface="Calibri"/>
              <a:buChar char="-"/>
            </a:pPr>
            <a:endParaRPr lang="nb-NO">
              <a:solidFill>
                <a:srgbClr val="272833"/>
              </a:solidFill>
              <a:latin typeface="Open Sans"/>
              <a:ea typeface="Open Sans"/>
              <a:cs typeface="Open Sans"/>
            </a:endParaRPr>
          </a:p>
          <a:p>
            <a:pPr marL="285750" indent="-285750">
              <a:buFont typeface="Calibri"/>
              <a:buChar char="-"/>
            </a:pPr>
            <a:r>
              <a:rPr lang="nb-NO">
                <a:solidFill>
                  <a:srgbClr val="272833"/>
                </a:solidFill>
                <a:latin typeface="Open Sans"/>
                <a:ea typeface="Open Sans"/>
                <a:cs typeface="Open Sans"/>
              </a:rPr>
              <a:t> For å gjøre opp forskudd må man konvertere reisesøknaden til en reiseregning for at forskuddet skal ivaretas. De skal ta med utgiften de har brukt forskuddet på i den konverterte reisesøknaden som er blitt til en reiseregning. </a:t>
            </a:r>
          </a:p>
          <a:p>
            <a:pPr marL="0" indent="0">
              <a:buFont typeface="Calibri"/>
              <a:buNone/>
            </a:pPr>
            <a:endParaRPr lang="nb-NO">
              <a:solidFill>
                <a:srgbClr val="272833"/>
              </a:solidFill>
              <a:latin typeface="Open Sans"/>
              <a:ea typeface="Open Sans"/>
              <a:cs typeface="Open Sans"/>
            </a:endParaRPr>
          </a:p>
          <a:p>
            <a:pPr marL="285750" indent="-285750">
              <a:buFont typeface="Calibri"/>
              <a:buChar char="-"/>
            </a:pPr>
            <a:r>
              <a:rPr lang="nb-NO">
                <a:solidFill>
                  <a:srgbClr val="272833"/>
                </a:solidFill>
                <a:latin typeface="Open Sans"/>
                <a:ea typeface="Open Sans"/>
                <a:cs typeface="Open Sans"/>
              </a:rPr>
              <a:t>I dag har NTNU ca. 29 millioner kr i uoppgjorte reiseforskudd. Hvis noen har et behov for å få tilsendt en oversikt over sin enhets utestående forskudd må dere gjerne ta kontakt med Tjenestesenteret så ordner vi det for dere.</a:t>
            </a:r>
          </a:p>
          <a:p>
            <a:endParaRPr lang="nb-NO">
              <a:solidFill>
                <a:srgbClr val="272833"/>
              </a:solidFill>
              <a:latin typeface="Open Sans"/>
              <a:ea typeface="Open Sans"/>
              <a:cs typeface="Open Sans"/>
            </a:endParaRP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21</a:t>
            </a:fld>
            <a:endParaRPr lang="nb-NO"/>
          </a:p>
        </p:txBody>
      </p:sp>
    </p:spTree>
    <p:extLst>
      <p:ext uri="{BB962C8B-B14F-4D97-AF65-F5344CB8AC3E}">
        <p14:creationId xmlns:p14="http://schemas.microsoft.com/office/powerpoint/2010/main" val="291052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4BB4-590F-B978-7689-B927BC634F9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C1F6616-8FD0-69F6-C81B-84114997B41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F9FA57E-C616-AC5C-A632-2AFEFE2C79D9}"/>
              </a:ext>
            </a:extLst>
          </p:cNvPr>
          <p:cNvSpPr>
            <a:spLocks noGrp="1"/>
          </p:cNvSpPr>
          <p:nvPr>
            <p:ph type="body" idx="1"/>
          </p:nvPr>
        </p:nvSpPr>
        <p:spPr/>
        <p:txBody>
          <a:bodyPr/>
          <a:lstStyle/>
          <a:p>
            <a:pPr>
              <a:buNone/>
            </a:pPr>
            <a:r>
              <a:rPr lang="nb-NO" sz="1200" b="1">
                <a:solidFill>
                  <a:srgbClr val="272833"/>
                </a:solidFill>
                <a:latin typeface="Open Sans"/>
                <a:ea typeface="Open Sans"/>
                <a:cs typeface="Open Sans"/>
              </a:rPr>
              <a:t>Hvordan godkjenne reisesøknad og reiseforskudd</a:t>
            </a:r>
            <a:endParaRPr lang="nb-NO" sz="1200"/>
          </a:p>
          <a:p>
            <a:pPr marL="171450" indent="-171450">
              <a:buFontTx/>
              <a:buChar char="-"/>
            </a:pPr>
            <a:r>
              <a:rPr lang="nb-NO" sz="1200">
                <a:solidFill>
                  <a:srgbClr val="272833"/>
                </a:solidFill>
                <a:latin typeface="Open Sans"/>
                <a:ea typeface="Open Sans"/>
                <a:cs typeface="Open Sans"/>
              </a:rPr>
              <a:t>Reiseforskudd søkes om i skjemaet Reisesøknad i Selvbetjeningsportalen. </a:t>
            </a:r>
          </a:p>
          <a:p>
            <a:pPr marL="171450" indent="-171450">
              <a:buFontTx/>
              <a:buChar char="-"/>
            </a:pPr>
            <a:r>
              <a:rPr lang="nb-NO" sz="1200">
                <a:solidFill>
                  <a:srgbClr val="272833"/>
                </a:solidFill>
                <a:latin typeface="Open Sans"/>
                <a:ea typeface="Open Sans"/>
                <a:cs typeface="Open Sans"/>
              </a:rPr>
              <a:t>Når en ansatt sender en reisesøknad i Selvbetjeningsportalen, går den direkte til leder med rollen "</a:t>
            </a:r>
            <a:r>
              <a:rPr lang="nb-NO" sz="1200" err="1">
                <a:solidFill>
                  <a:srgbClr val="272833"/>
                </a:solidFill>
                <a:latin typeface="Open Sans"/>
                <a:ea typeface="Open Sans"/>
                <a:cs typeface="Open Sans"/>
              </a:rPr>
              <a:t>kostnadsgodkjenner</a:t>
            </a:r>
            <a:r>
              <a:rPr lang="nb-NO" sz="1200">
                <a:solidFill>
                  <a:srgbClr val="272833"/>
                </a:solidFill>
                <a:latin typeface="Open Sans"/>
                <a:ea typeface="Open Sans"/>
                <a:cs typeface="Open Sans"/>
              </a:rPr>
              <a:t>". </a:t>
            </a:r>
            <a:r>
              <a:rPr lang="nb-NO" sz="1200">
                <a:solidFill>
                  <a:srgbClr val="272833"/>
                </a:solidFill>
                <a:ea typeface="Open Sans"/>
                <a:cs typeface="Open Sans"/>
              </a:rPr>
              <a:t>Reisesøknader går </a:t>
            </a:r>
            <a:r>
              <a:rPr lang="nb-NO" sz="1200" b="1" u="none">
                <a:solidFill>
                  <a:srgbClr val="272833"/>
                </a:solidFill>
                <a:ea typeface="Open Sans"/>
                <a:cs typeface="Open Sans"/>
              </a:rPr>
              <a:t>ikke</a:t>
            </a:r>
            <a:r>
              <a:rPr lang="nb-NO" sz="1200">
                <a:solidFill>
                  <a:srgbClr val="272833"/>
                </a:solidFill>
                <a:ea typeface="Open Sans"/>
                <a:cs typeface="Open Sans"/>
              </a:rPr>
              <a:t> via attestanter på Tjenestesenteret.</a:t>
            </a:r>
          </a:p>
          <a:p>
            <a:pPr marL="0" indent="0">
              <a:buFontTx/>
              <a:buNone/>
            </a:pPr>
            <a:endParaRPr lang="nb-NO" sz="1200">
              <a:solidFill>
                <a:srgbClr val="272833"/>
              </a:solidFill>
              <a:latin typeface="Open Sans"/>
              <a:ea typeface="Open Sans"/>
              <a:cs typeface="Open Sans"/>
            </a:endParaRPr>
          </a:p>
          <a:p>
            <a:pPr marL="171450" indent="-171450">
              <a:buFontTx/>
              <a:buChar char="-"/>
            </a:pPr>
            <a:r>
              <a:rPr lang="nb-NO" sz="1200">
                <a:solidFill>
                  <a:srgbClr val="272833"/>
                </a:solidFill>
                <a:latin typeface="Open Sans"/>
                <a:ea typeface="Open Sans"/>
                <a:cs typeface="Open Sans"/>
              </a:rPr>
              <a:t>L</a:t>
            </a:r>
            <a:r>
              <a:rPr lang="nb-NO" sz="1200">
                <a:solidFill>
                  <a:srgbClr val="272833"/>
                </a:solidFill>
                <a:ea typeface="Open Sans"/>
                <a:cs typeface="Open Sans"/>
              </a:rPr>
              <a:t>eder må sjekke opp mot bevilgning og ansettelsesforhold før reiseforskudd godkjennes. Skjema kan sendes i retur med kommentarer til ansatt eller reisesøknad kan avvises. </a:t>
            </a:r>
          </a:p>
          <a:p>
            <a:pPr marL="171450" indent="-171450">
              <a:buFontTx/>
              <a:buChar char="-"/>
            </a:pPr>
            <a:r>
              <a:rPr lang="nb-NO" sz="1200">
                <a:solidFill>
                  <a:srgbClr val="272833"/>
                </a:solidFill>
                <a:ea typeface="Open Sans"/>
                <a:cs typeface="Open Sans"/>
              </a:rPr>
              <a:t>Hvis leder godkjenner reisesøknad med forskudd går det til utbetaling på første mulige reisekjøring.</a:t>
            </a:r>
            <a:endParaRPr lang="nb-NO" sz="1200">
              <a:solidFill>
                <a:srgbClr val="000000"/>
              </a:solidFill>
              <a:ea typeface="Open Sans"/>
              <a:cs typeface="Open Sans"/>
            </a:endParaRPr>
          </a:p>
          <a:p>
            <a:pPr>
              <a:buNone/>
            </a:pPr>
            <a:br>
              <a:rPr lang="nb-NO" sz="1200">
                <a:solidFill>
                  <a:srgbClr val="272833"/>
                </a:solidFill>
                <a:latin typeface="Open Sans"/>
                <a:ea typeface="Open Sans"/>
                <a:cs typeface="Open Sans"/>
              </a:rPr>
            </a:br>
            <a:endParaRPr lang="nb-NO"/>
          </a:p>
          <a:p>
            <a:endParaRPr lang="nb-NO"/>
          </a:p>
        </p:txBody>
      </p:sp>
      <p:sp>
        <p:nvSpPr>
          <p:cNvPr id="4" name="Plassholder for lysbildenummer 3">
            <a:extLst>
              <a:ext uri="{FF2B5EF4-FFF2-40B4-BE49-F238E27FC236}">
                <a16:creationId xmlns:a16="http://schemas.microsoft.com/office/drawing/2014/main" id="{97DA9B56-34AF-4BF2-5C1C-AC3748A0391A}"/>
              </a:ext>
            </a:extLst>
          </p:cNvPr>
          <p:cNvSpPr>
            <a:spLocks noGrp="1"/>
          </p:cNvSpPr>
          <p:nvPr>
            <p:ph type="sldNum" sz="quarter" idx="5"/>
          </p:nvPr>
        </p:nvSpPr>
        <p:spPr/>
        <p:txBody>
          <a:bodyPr/>
          <a:lstStyle/>
          <a:p>
            <a:fld id="{74B11B9A-160A-415B-91C9-3EC8526129C0}" type="slidenum">
              <a:rPr lang="nb-NO" smtClean="0"/>
              <a:t>22</a:t>
            </a:fld>
            <a:endParaRPr lang="nb-NO"/>
          </a:p>
        </p:txBody>
      </p:sp>
    </p:spTree>
    <p:extLst>
      <p:ext uri="{BB962C8B-B14F-4D97-AF65-F5344CB8AC3E}">
        <p14:creationId xmlns:p14="http://schemas.microsoft.com/office/powerpoint/2010/main" val="715912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dere et skjermbilde av hvordan reisesøknaden ser ut for dere som </a:t>
            </a:r>
            <a:r>
              <a:rPr lang="nb-NO" err="1"/>
              <a:t>kostnadsgodkjennere</a:t>
            </a:r>
            <a:r>
              <a:rPr lang="nb-NO"/>
              <a: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272833"/>
                </a:solidFill>
                <a:latin typeface="Open Sans"/>
                <a:ea typeface="Open Sans"/>
                <a:cs typeface="Open Sans"/>
              </a:rPr>
              <a:t>Reisesøknaden må leses nøye før du godkjenner: Vær oppmerksom på at du må trykke på </a:t>
            </a:r>
            <a:r>
              <a:rPr lang="nb-NO" sz="1200" err="1">
                <a:solidFill>
                  <a:srgbClr val="272833"/>
                </a:solidFill>
                <a:latin typeface="Open Sans"/>
                <a:ea typeface="Open Sans"/>
                <a:cs typeface="Open Sans"/>
              </a:rPr>
              <a:t>PDFen</a:t>
            </a:r>
            <a:r>
              <a:rPr lang="nb-NO" sz="1200">
                <a:solidFill>
                  <a:srgbClr val="272833"/>
                </a:solidFill>
                <a:latin typeface="Open Sans"/>
                <a:ea typeface="Open Sans"/>
                <a:cs typeface="Open Sans"/>
              </a:rPr>
              <a:t> nederst i skjemaet som </a:t>
            </a:r>
            <a:r>
              <a:rPr lang="nb-NO"/>
              <a:t>vi har markert med gul firkant </a:t>
            </a:r>
            <a:r>
              <a:rPr lang="nb-NO" sz="1200">
                <a:solidFill>
                  <a:srgbClr val="272833"/>
                </a:solidFill>
                <a:latin typeface="Open Sans"/>
                <a:ea typeface="Open Sans"/>
                <a:cs typeface="Open Sans"/>
              </a:rPr>
              <a:t>for å se hva den ansatte har søkt om i et eventuelt reiseforskudd. Det kan være et annet beløp enn det som er oppgitt under estimerte kostnader. </a:t>
            </a:r>
          </a:p>
          <a:p>
            <a:endParaRPr lang="nb-NO"/>
          </a:p>
          <a:p>
            <a:r>
              <a:rPr lang="nb-NO"/>
              <a:t>Dersom leder er uenig i konteringen må skjemaet returneres, ikke av-vises. Hvis søknaden avvises, låses reisedatoene for den ansatte og dem kan ikke opprette en ny søknad i samme periode.</a:t>
            </a:r>
          </a:p>
          <a:p>
            <a:r>
              <a:rPr lang="nb-NO"/>
              <a:t>Vi minner om at forskuddet ikke blir kostnadsført i regnskapet før forskuddet er gjort opp i en reiseregning etter at reisen er utført.</a:t>
            </a:r>
          </a:p>
          <a:p>
            <a:endParaRPr lang="nb-NO"/>
          </a:p>
          <a:p>
            <a:r>
              <a:rPr lang="nb-NO"/>
              <a:t>For eksempel: Hvis et forskudd tas ut i desember 2024, men reisen skal gjennomføres i januar 2025 så vises det ikke i regnskapet for 2024.</a:t>
            </a:r>
          </a:p>
        </p:txBody>
      </p:sp>
      <p:sp>
        <p:nvSpPr>
          <p:cNvPr id="4" name="Plassholder for lysbildenummer 3"/>
          <p:cNvSpPr>
            <a:spLocks noGrp="1"/>
          </p:cNvSpPr>
          <p:nvPr>
            <p:ph type="sldNum" sz="quarter" idx="5"/>
          </p:nvPr>
        </p:nvSpPr>
        <p:spPr/>
        <p:txBody>
          <a:bodyPr/>
          <a:lstStyle/>
          <a:p>
            <a:fld id="{74B11B9A-160A-415B-91C9-3EC8526129C0}" type="slidenum">
              <a:rPr lang="nb-NO" smtClean="0"/>
              <a:t>23</a:t>
            </a:fld>
            <a:endParaRPr lang="nb-NO"/>
          </a:p>
        </p:txBody>
      </p:sp>
    </p:spTree>
    <p:extLst>
      <p:ext uri="{BB962C8B-B14F-4D97-AF65-F5344CB8AC3E}">
        <p14:creationId xmlns:p14="http://schemas.microsoft.com/office/powerpoint/2010/main" val="182277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24</a:t>
            </a:fld>
            <a:endParaRPr lang="nb-NO"/>
          </a:p>
        </p:txBody>
      </p:sp>
    </p:spTree>
    <p:extLst>
      <p:ext uri="{BB962C8B-B14F-4D97-AF65-F5344CB8AC3E}">
        <p14:creationId xmlns:p14="http://schemas.microsoft.com/office/powerpoint/2010/main" val="3883547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spcBef>
                <a:spcPts val="0"/>
              </a:spcBef>
              <a:buFont typeface="Arial,Sans-Serif"/>
              <a:buChar char="•"/>
            </a:pPr>
            <a:r>
              <a:rPr lang="nb-NO" sz="1200" b="1"/>
              <a:t>Reiseregning skal sendes inn etter at reisen er utført og senest innen en måned etter retur, dette gjelder også forskningstermin.</a:t>
            </a:r>
          </a:p>
          <a:p>
            <a:pPr marL="285750" indent="-285750">
              <a:spcBef>
                <a:spcPts val="0"/>
              </a:spcBef>
              <a:buFont typeface="Arial,Sans-Serif"/>
              <a:buChar char="•"/>
            </a:pPr>
            <a:r>
              <a:rPr lang="nb-NO" sz="1200"/>
              <a:t>Reiseregninger attesteres kontinuerlig og hver dag, både av attestantene på Tjenestesenteret og </a:t>
            </a:r>
            <a:r>
              <a:rPr lang="nb-NO" sz="1200" err="1"/>
              <a:t>DFØs</a:t>
            </a:r>
            <a:r>
              <a:rPr lang="nb-NO" sz="1200"/>
              <a:t> reiserobot. Roboten godkjenner i dag mellom 5-10 % av skjemaene, resten gjøres manuelt av attestanter.</a:t>
            </a:r>
          </a:p>
          <a:p>
            <a:pPr marL="285750" indent="-285750">
              <a:buFont typeface="Arial,Sans-Serif"/>
              <a:buChar char="•"/>
            </a:pPr>
            <a:r>
              <a:rPr lang="nb-NO" sz="1200"/>
              <a:t>Flyten på en reiseregning er at den </a:t>
            </a:r>
            <a:r>
              <a:rPr lang="nb-NO"/>
              <a:t>går fra ansatt</a:t>
            </a:r>
            <a:r>
              <a:rPr lang="nb-NO" sz="1200"/>
              <a:t> til attestant til leder, og </a:t>
            </a:r>
            <a:r>
              <a:rPr lang="nb-NO"/>
              <a:t>deretter</a:t>
            </a:r>
            <a:r>
              <a:rPr lang="nb-NO" sz="1200"/>
              <a:t> til utbetaling.</a:t>
            </a:r>
            <a:r>
              <a:rPr lang="nb-NO"/>
              <a:t> </a:t>
            </a:r>
          </a:p>
          <a:p>
            <a:pPr marL="285750" indent="-285750">
              <a:spcBef>
                <a:spcPts val="0"/>
              </a:spcBef>
              <a:buFont typeface="Arial,Sans-Serif"/>
              <a:buChar char="•"/>
            </a:pPr>
            <a:r>
              <a:rPr lang="nb-NO" sz="1200" b="0"/>
              <a:t>Kontering må</a:t>
            </a:r>
            <a:r>
              <a:rPr lang="nb-NO" sz="1200"/>
              <a:t> gjøres av den ansatte, og kontrollen ligger hos leder som skal vurdere og godkjenne.</a:t>
            </a:r>
            <a:endParaRPr lang="nb-NO"/>
          </a:p>
          <a:p>
            <a:endParaRPr lang="nb-NO" sz="1800">
              <a:solidFill>
                <a:srgbClr val="272833"/>
              </a:solidFill>
              <a:latin typeface="Open Sans"/>
              <a:ea typeface="Open Sans"/>
              <a:cs typeface="Open Sans"/>
            </a:endParaRP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25</a:t>
            </a:fld>
            <a:endParaRPr lang="nb-NO"/>
          </a:p>
        </p:txBody>
      </p:sp>
    </p:spTree>
    <p:extLst>
      <p:ext uri="{BB962C8B-B14F-4D97-AF65-F5344CB8AC3E}">
        <p14:creationId xmlns:p14="http://schemas.microsoft.com/office/powerpoint/2010/main" val="2674904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solidFill>
                  <a:srgbClr val="333333"/>
                </a:solidFill>
                <a:latin typeface="Source Sans Pro"/>
                <a:ea typeface="Source Sans Pro"/>
                <a:cs typeface="Arial" panose="020B0604020202020204"/>
              </a:rPr>
              <a:t>Det er </a:t>
            </a:r>
            <a:r>
              <a:rPr lang="en-US" sz="1200" err="1">
                <a:solidFill>
                  <a:srgbClr val="333333"/>
                </a:solidFill>
                <a:latin typeface="Source Sans Pro"/>
                <a:ea typeface="Source Sans Pro"/>
                <a:cs typeface="Arial" panose="020B0604020202020204"/>
              </a:rPr>
              <a:t>viktig</a:t>
            </a:r>
            <a:r>
              <a:rPr lang="en-US" sz="1200">
                <a:solidFill>
                  <a:srgbClr val="333333"/>
                </a:solidFill>
                <a:latin typeface="Source Sans Pro"/>
                <a:ea typeface="Source Sans Pro"/>
                <a:cs typeface="Arial" panose="020B0604020202020204"/>
              </a:rPr>
              <a:t> at leder </a:t>
            </a:r>
            <a:r>
              <a:rPr lang="en-US" sz="1200" err="1">
                <a:solidFill>
                  <a:srgbClr val="333333"/>
                </a:solidFill>
                <a:latin typeface="Source Sans Pro"/>
                <a:ea typeface="Source Sans Pro"/>
                <a:cs typeface="Arial" panose="020B0604020202020204"/>
              </a:rPr>
              <a:t>kontrollerer</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konteringen</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på</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reiseregningen</a:t>
            </a:r>
            <a:r>
              <a:rPr lang="en-US" sz="1200">
                <a:solidFill>
                  <a:srgbClr val="333333"/>
                </a:solidFill>
                <a:latin typeface="Source Sans Pro"/>
                <a:ea typeface="Source Sans Pro"/>
                <a:cs typeface="Arial" panose="020B0604020202020204"/>
              </a:rPr>
              <a:t>.</a:t>
            </a:r>
          </a:p>
          <a:p>
            <a:endParaRPr lang="en-US" sz="1200">
              <a:solidFill>
                <a:srgbClr val="333333"/>
              </a:solidFill>
              <a:latin typeface="Source Sans Pro"/>
              <a:ea typeface="Source Sans Pro"/>
              <a:cs typeface="Arial" panose="020B0604020202020204"/>
            </a:endParaRPr>
          </a:p>
          <a:p>
            <a:r>
              <a:rPr lang="en-US" sz="1200">
                <a:solidFill>
                  <a:srgbClr val="333333"/>
                </a:solidFill>
                <a:latin typeface="Source Sans Pro"/>
                <a:ea typeface="Source Sans Pro"/>
                <a:cs typeface="Arial" panose="020B0604020202020204"/>
              </a:rPr>
              <a:t>For å </a:t>
            </a:r>
            <a:r>
              <a:rPr lang="en-US" sz="1200" err="1">
                <a:solidFill>
                  <a:srgbClr val="333333"/>
                </a:solidFill>
                <a:latin typeface="Source Sans Pro"/>
                <a:ea typeface="Source Sans Pro"/>
                <a:cs typeface="Arial" panose="020B0604020202020204"/>
              </a:rPr>
              <a:t>kontrollere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kostnadstilordningen</a:t>
            </a:r>
            <a:r>
              <a:rPr lang="en-US" sz="1200">
                <a:solidFill>
                  <a:srgbClr val="333333"/>
                </a:solidFill>
                <a:latin typeface="Source Sans Pro"/>
                <a:ea typeface="Source Sans Pro"/>
                <a:cs typeface="Arial" panose="020B0604020202020204"/>
              </a:rPr>
              <a:t> for </a:t>
            </a:r>
            <a:r>
              <a:rPr lang="en-US" sz="1200" err="1">
                <a:solidFill>
                  <a:srgbClr val="333333"/>
                </a:solidFill>
                <a:latin typeface="Source Sans Pro"/>
                <a:ea typeface="Source Sans Pro"/>
                <a:cs typeface="Arial" panose="020B0604020202020204"/>
              </a:rPr>
              <a:t>en</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oppgave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Klikk</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på</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oppgaven</a:t>
            </a:r>
            <a:r>
              <a:rPr lang="en-US" sz="1200">
                <a:solidFill>
                  <a:srgbClr val="333333"/>
                </a:solidFill>
                <a:latin typeface="Source Sans Pro"/>
                <a:ea typeface="Source Sans Pro"/>
                <a:cs typeface="Arial" panose="020B0604020202020204"/>
              </a:rPr>
              <a:t> du </a:t>
            </a:r>
            <a:r>
              <a:rPr lang="en-US" sz="1200" err="1">
                <a:solidFill>
                  <a:srgbClr val="333333"/>
                </a:solidFill>
                <a:latin typeface="Source Sans Pro"/>
                <a:ea typeface="Source Sans Pro"/>
                <a:cs typeface="Arial" panose="020B0604020202020204"/>
              </a:rPr>
              <a:t>vil</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kontrollere</a:t>
            </a:r>
            <a:r>
              <a:rPr lang="en-US" sz="1200">
                <a:solidFill>
                  <a:srgbClr val="333333"/>
                </a:solidFill>
                <a:latin typeface="Source Sans Pro"/>
                <a:ea typeface="Source Sans Pro"/>
                <a:cs typeface="Arial" panose="020B0604020202020204"/>
              </a:rPr>
              <a:t>.</a:t>
            </a:r>
            <a:endParaRPr lang="en-US" sz="1200">
              <a:cs typeface="Arial"/>
            </a:endParaRPr>
          </a:p>
          <a:p>
            <a:r>
              <a:rPr lang="en-US" sz="1200" err="1">
                <a:solidFill>
                  <a:srgbClr val="333333"/>
                </a:solidFill>
                <a:latin typeface="Source Sans Pro"/>
                <a:ea typeface="Source Sans Pro"/>
                <a:cs typeface="Arial" panose="020B0604020202020204"/>
              </a:rPr>
              <a:t>Når</a:t>
            </a:r>
            <a:r>
              <a:rPr lang="en-US" sz="1200">
                <a:solidFill>
                  <a:srgbClr val="333333"/>
                </a:solidFill>
                <a:latin typeface="Source Sans Pro"/>
                <a:ea typeface="Source Sans Pro"/>
                <a:cs typeface="Arial" panose="020B0604020202020204"/>
              </a:rPr>
              <a:t> du er under </a:t>
            </a:r>
            <a:r>
              <a:rPr lang="en-US" sz="1200" err="1">
                <a:solidFill>
                  <a:srgbClr val="333333"/>
                </a:solidFill>
                <a:latin typeface="Source Sans Pro"/>
                <a:ea typeface="Source Sans Pro"/>
                <a:cs typeface="Arial" panose="020B0604020202020204"/>
              </a:rPr>
              <a:t>tegnet</a:t>
            </a:r>
            <a:r>
              <a:rPr lang="en-US" sz="1200">
                <a:solidFill>
                  <a:srgbClr val="333333"/>
                </a:solidFill>
                <a:latin typeface="Source Sans Pro"/>
                <a:ea typeface="Source Sans Pro"/>
                <a:cs typeface="Arial" panose="020B0604020202020204"/>
              </a:rPr>
              <a:t> for </a:t>
            </a:r>
            <a:r>
              <a:rPr lang="en-US" sz="1200" err="1">
                <a:solidFill>
                  <a:srgbClr val="333333"/>
                </a:solidFill>
                <a:latin typeface="Source Sans Pro"/>
                <a:ea typeface="Source Sans Pro"/>
                <a:cs typeface="Arial" panose="020B0604020202020204"/>
              </a:rPr>
              <a:t>informasjon</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vil</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kostnadsstedet</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være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synlig</a:t>
            </a:r>
            <a:r>
              <a:rPr lang="en-US" sz="1200">
                <a:solidFill>
                  <a:srgbClr val="333333"/>
                </a:solidFill>
                <a:latin typeface="Source Sans Pro"/>
                <a:ea typeface="Source Sans Pro"/>
                <a:cs typeface="Arial" panose="020B0604020202020204"/>
              </a:rPr>
              <a:t> under «</a:t>
            </a:r>
            <a:r>
              <a:rPr lang="en-US" sz="1200" err="1">
                <a:solidFill>
                  <a:srgbClr val="333333"/>
                </a:solidFill>
                <a:latin typeface="Source Sans Pro"/>
                <a:ea typeface="Source Sans Pro"/>
                <a:cs typeface="Arial" panose="020B0604020202020204"/>
              </a:rPr>
              <a:t>Kostnadstilordning</a:t>
            </a:r>
            <a:r>
              <a:rPr lang="en-US" sz="1200">
                <a:solidFill>
                  <a:srgbClr val="333333"/>
                </a:solidFill>
                <a:latin typeface="Source Sans Pro"/>
                <a:ea typeface="Source Sans Pro"/>
                <a:cs typeface="Arial" panose="020B0604020202020204"/>
              </a:rPr>
              <a:t>».</a:t>
            </a:r>
            <a:endParaRPr lang="en-US" sz="1200">
              <a:cs typeface="Arial"/>
            </a:endParaRPr>
          </a:p>
          <a:p>
            <a:r>
              <a:rPr lang="en-US" sz="1200">
                <a:solidFill>
                  <a:srgbClr val="333333"/>
                </a:solidFill>
                <a:latin typeface="Source Sans Pro"/>
                <a:ea typeface="Source Sans Pro"/>
                <a:cs typeface="Arial" panose="020B0604020202020204"/>
              </a:rPr>
              <a:t>Dersom du </a:t>
            </a:r>
            <a:r>
              <a:rPr lang="en-US" sz="1200" err="1">
                <a:solidFill>
                  <a:srgbClr val="333333"/>
                </a:solidFill>
                <a:latin typeface="Source Sans Pro"/>
                <a:ea typeface="Source Sans Pro"/>
                <a:cs typeface="Arial" panose="020B0604020202020204"/>
              </a:rPr>
              <a:t>skal</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kontrollere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resterende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kostnadstilordning</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klikker</a:t>
            </a:r>
            <a:r>
              <a:rPr lang="en-US" sz="1200">
                <a:solidFill>
                  <a:srgbClr val="333333"/>
                </a:solidFill>
                <a:latin typeface="Source Sans Pro"/>
                <a:ea typeface="Source Sans Pro"/>
                <a:cs typeface="Arial" panose="020B0604020202020204"/>
              </a:rPr>
              <a:t> du </a:t>
            </a:r>
            <a:r>
              <a:rPr lang="en-US" sz="1200" err="1">
                <a:solidFill>
                  <a:srgbClr val="333333"/>
                </a:solidFill>
                <a:latin typeface="Source Sans Pro"/>
                <a:ea typeface="Source Sans Pro"/>
                <a:cs typeface="Arial" panose="020B0604020202020204"/>
              </a:rPr>
              <a:t>på</a:t>
            </a:r>
            <a:r>
              <a:rPr lang="en-US" sz="1200">
                <a:solidFill>
                  <a:srgbClr val="333333"/>
                </a:solidFill>
                <a:latin typeface="Source Sans Pro"/>
                <a:ea typeface="Source Sans Pro"/>
                <a:cs typeface="Arial" panose="020B0604020202020204"/>
              </a:rPr>
              <a:t> «Vis </a:t>
            </a:r>
            <a:r>
              <a:rPr lang="en-US" sz="1200" err="1">
                <a:solidFill>
                  <a:srgbClr val="333333"/>
                </a:solidFill>
                <a:latin typeface="Source Sans Pro"/>
                <a:ea typeface="Source Sans Pro"/>
                <a:cs typeface="Arial" panose="020B0604020202020204"/>
              </a:rPr>
              <a:t>mer</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i</a:t>
            </a:r>
            <a:r>
              <a:rPr lang="en-US" sz="1200">
                <a:solidFill>
                  <a:srgbClr val="333333"/>
                </a:solidFill>
                <a:latin typeface="Source Sans Pro"/>
                <a:ea typeface="Source Sans Pro"/>
                <a:cs typeface="Arial" panose="020B0604020202020204"/>
              </a:rPr>
              <a:t> PDF», </a:t>
            </a:r>
            <a:r>
              <a:rPr lang="en-US" sz="1200" err="1">
                <a:solidFill>
                  <a:srgbClr val="333333"/>
                </a:solidFill>
                <a:latin typeface="Source Sans Pro"/>
                <a:ea typeface="Source Sans Pro"/>
                <a:cs typeface="Arial" panose="020B0604020202020204"/>
              </a:rPr>
              <a:t>eller</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Vedlegg</a:t>
            </a:r>
            <a:r>
              <a:rPr lang="en-US" sz="1200">
                <a:solidFill>
                  <a:srgbClr val="333333"/>
                </a:solidFill>
                <a:latin typeface="Source Sans Pro"/>
                <a:ea typeface="Source Sans Pro"/>
                <a:cs typeface="Arial" panose="020B0604020202020204"/>
              </a:rPr>
              <a:t>/</a:t>
            </a:r>
            <a:r>
              <a:rPr lang="en-US" sz="1200" err="1">
                <a:solidFill>
                  <a:srgbClr val="333333"/>
                </a:solidFill>
                <a:latin typeface="Source Sans Pro"/>
                <a:ea typeface="Source Sans Pro"/>
                <a:cs typeface="Arial" panose="020B0604020202020204"/>
              </a:rPr>
              <a:t>kontering</a:t>
            </a:r>
            <a:r>
              <a:rPr lang="en-US" sz="1200">
                <a:solidFill>
                  <a:srgbClr val="333333"/>
                </a:solidFill>
                <a:latin typeface="Source Sans Pro"/>
                <a:ea typeface="Source Sans Pro"/>
                <a:cs typeface="Arial" panose="020B0604020202020204"/>
              </a:rPr>
              <a:t>».</a:t>
            </a:r>
            <a:endParaRPr lang="en-US" sz="1200">
              <a:cs typeface="Arial"/>
            </a:endParaRPr>
          </a:p>
          <a:p>
            <a:endParaRPr lang="en-US" sz="1200">
              <a:solidFill>
                <a:srgbClr val="333333"/>
              </a:solidFill>
              <a:latin typeface="Source Sans Pro"/>
              <a:ea typeface="Source Sans Pro"/>
              <a:cs typeface="Arial" panose="020B0604020202020204"/>
            </a:endParaRPr>
          </a:p>
          <a:p>
            <a:r>
              <a:rPr lang="en-US" sz="1200">
                <a:solidFill>
                  <a:srgbClr val="333333"/>
                </a:solidFill>
                <a:latin typeface="Source Sans Pro"/>
                <a:ea typeface="Source Sans Pro"/>
                <a:cs typeface="Arial" panose="020B0604020202020204"/>
              </a:rPr>
              <a:t>For å </a:t>
            </a:r>
            <a:r>
              <a:rPr lang="en-US" sz="1200" err="1">
                <a:solidFill>
                  <a:srgbClr val="333333"/>
                </a:solidFill>
                <a:latin typeface="Source Sans Pro"/>
                <a:ea typeface="Source Sans Pro"/>
                <a:cs typeface="Arial" panose="020B0604020202020204"/>
              </a:rPr>
              <a:t>kontrollere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utgifter</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klikker</a:t>
            </a:r>
            <a:r>
              <a:rPr lang="en-US" sz="1200">
                <a:solidFill>
                  <a:srgbClr val="333333"/>
                </a:solidFill>
                <a:latin typeface="Source Sans Pro"/>
                <a:ea typeface="Source Sans Pro"/>
                <a:cs typeface="Arial" panose="020B0604020202020204"/>
              </a:rPr>
              <a:t> du </a:t>
            </a:r>
            <a:r>
              <a:rPr lang="en-US" sz="1200" err="1">
                <a:solidFill>
                  <a:srgbClr val="333333"/>
                </a:solidFill>
                <a:latin typeface="Source Sans Pro"/>
                <a:ea typeface="Source Sans Pro"/>
                <a:cs typeface="Arial" panose="020B0604020202020204"/>
              </a:rPr>
              <a:t>på</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utgiften</a:t>
            </a:r>
            <a:r>
              <a:rPr lang="en-US" sz="1200">
                <a:solidFill>
                  <a:srgbClr val="333333"/>
                </a:solidFill>
                <a:latin typeface="Source Sans Pro"/>
                <a:ea typeface="Source Sans Pro"/>
                <a:cs typeface="Arial" panose="020B0604020202020204"/>
              </a:rPr>
              <a:t> du </a:t>
            </a:r>
            <a:r>
              <a:rPr lang="en-US" sz="1200" err="1">
                <a:solidFill>
                  <a:srgbClr val="333333"/>
                </a:solidFill>
                <a:latin typeface="Source Sans Pro"/>
                <a:ea typeface="Source Sans Pro"/>
                <a:cs typeface="Arial" panose="020B0604020202020204"/>
              </a:rPr>
              <a:t>vil</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kontrollere</a:t>
            </a:r>
            <a:r>
              <a:rPr lang="en-US" sz="1200">
                <a:solidFill>
                  <a:srgbClr val="333333"/>
                </a:solidFill>
                <a:latin typeface="Source Sans Pro"/>
                <a:ea typeface="Source Sans Pro"/>
                <a:cs typeface="Arial" panose="020B0604020202020204"/>
              </a:rPr>
              <a:t> under «</a:t>
            </a:r>
            <a:r>
              <a:rPr lang="en-US" sz="1200" err="1">
                <a:solidFill>
                  <a:srgbClr val="333333"/>
                </a:solidFill>
                <a:latin typeface="Source Sans Pro"/>
                <a:ea typeface="Source Sans Pro"/>
                <a:cs typeface="Arial" panose="020B0604020202020204"/>
              </a:rPr>
              <a:t>Utgifter</a:t>
            </a:r>
            <a:r>
              <a:rPr lang="en-US" sz="1200">
                <a:solidFill>
                  <a:srgbClr val="333333"/>
                </a:solidFill>
                <a:latin typeface="Source Sans Pro"/>
                <a:ea typeface="Source Sans Pro"/>
                <a:cs typeface="Arial" panose="020B0604020202020204"/>
              </a:rPr>
              <a:t>».</a:t>
            </a:r>
            <a:endParaRPr lang="en-US" sz="1200">
              <a:cs typeface="Arial"/>
            </a:endParaRPr>
          </a:p>
          <a:p>
            <a:r>
              <a:rPr lang="en-US" sz="1200" err="1">
                <a:solidFill>
                  <a:srgbClr val="333333"/>
                </a:solidFill>
                <a:latin typeface="Source Sans Pro"/>
                <a:ea typeface="Source Sans Pro"/>
                <a:cs typeface="Arial" panose="020B0604020202020204"/>
              </a:rPr>
              <a:t>Vedlegg</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kan</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kontrolleres</a:t>
            </a:r>
            <a:r>
              <a:rPr lang="en-US" sz="1200">
                <a:solidFill>
                  <a:srgbClr val="333333"/>
                </a:solidFill>
                <a:latin typeface="Source Sans Pro"/>
                <a:ea typeface="Source Sans Pro"/>
                <a:cs typeface="Arial" panose="020B0604020202020204"/>
              </a:rPr>
              <a:t> ved å </a:t>
            </a:r>
            <a:r>
              <a:rPr lang="en-US" sz="1200" err="1">
                <a:solidFill>
                  <a:srgbClr val="333333"/>
                </a:solidFill>
                <a:latin typeface="Source Sans Pro"/>
                <a:ea typeface="Source Sans Pro"/>
                <a:cs typeface="Arial" panose="020B0604020202020204"/>
              </a:rPr>
              <a:t>trykke</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på</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bindersikonet</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eller</a:t>
            </a:r>
            <a:r>
              <a:rPr lang="en-US" sz="1200">
                <a:solidFill>
                  <a:srgbClr val="333333"/>
                </a:solidFill>
                <a:latin typeface="Source Sans Pro"/>
                <a:ea typeface="Source Sans Pro"/>
                <a:cs typeface="Arial" panose="020B0604020202020204"/>
              </a:rPr>
              <a:t> «</a:t>
            </a:r>
            <a:r>
              <a:rPr lang="en-US" sz="1200" err="1">
                <a:solidFill>
                  <a:srgbClr val="333333"/>
                </a:solidFill>
                <a:latin typeface="Source Sans Pro"/>
                <a:ea typeface="Source Sans Pro"/>
                <a:cs typeface="Arial" panose="020B0604020202020204"/>
              </a:rPr>
              <a:t>Vedlegg</a:t>
            </a:r>
            <a:r>
              <a:rPr lang="en-US" sz="1200">
                <a:solidFill>
                  <a:srgbClr val="333333"/>
                </a:solidFill>
                <a:latin typeface="Source Sans Pro"/>
                <a:ea typeface="Source Sans Pro"/>
                <a:cs typeface="Arial" panose="020B0604020202020204"/>
              </a:rPr>
              <a:t>/</a:t>
            </a:r>
            <a:r>
              <a:rPr lang="en-US" sz="1200" err="1">
                <a:solidFill>
                  <a:srgbClr val="333333"/>
                </a:solidFill>
                <a:latin typeface="Source Sans Pro"/>
                <a:ea typeface="Source Sans Pro"/>
                <a:cs typeface="Arial" panose="020B0604020202020204"/>
              </a:rPr>
              <a:t>kontering</a:t>
            </a:r>
            <a:r>
              <a:rPr lang="en-US" sz="1200">
                <a:solidFill>
                  <a:srgbClr val="333333"/>
                </a:solidFill>
                <a:latin typeface="Source Sans Pro"/>
                <a:ea typeface="Source Sans Pro"/>
                <a:cs typeface="Arial" panose="020B0604020202020204"/>
              </a:rPr>
              <a:t>».</a:t>
            </a:r>
            <a:endParaRPr lang="en-US" sz="1200">
              <a:cs typeface="Arial"/>
            </a:endParaRP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26</a:t>
            </a:fld>
            <a:endParaRPr lang="nb-NO"/>
          </a:p>
        </p:txBody>
      </p:sp>
    </p:spTree>
    <p:extLst>
      <p:ext uri="{BB962C8B-B14F-4D97-AF65-F5344CB8AC3E}">
        <p14:creationId xmlns:p14="http://schemas.microsoft.com/office/powerpoint/2010/main" val="3012642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latin typeface="Open Sans"/>
                <a:ea typeface="Open Sans"/>
                <a:cs typeface="Open Sans"/>
              </a:rPr>
              <a:t>Frister og utbetaling</a:t>
            </a:r>
          </a:p>
          <a:p>
            <a:r>
              <a:rPr lang="nb-NO">
                <a:latin typeface="Open Sans"/>
                <a:ea typeface="Open Sans"/>
                <a:cs typeface="Open Sans"/>
              </a:rPr>
              <a:t>Reiseregninger og </a:t>
            </a:r>
            <a:r>
              <a:rPr lang="nb-NO" err="1">
                <a:latin typeface="Open Sans"/>
                <a:ea typeface="Open Sans"/>
                <a:cs typeface="Open Sans"/>
              </a:rPr>
              <a:t>utgiftsrefusjoner</a:t>
            </a:r>
            <a:r>
              <a:rPr lang="nb-NO">
                <a:latin typeface="Open Sans"/>
                <a:ea typeface="Open Sans"/>
                <a:cs typeface="Open Sans"/>
              </a:rPr>
              <a:t> utbetales to ganger i måneden. Dato for innsendingsfrister og utbetaling ligger i en egen lønnskjøringsplan på Innsida. Der ligger også andre frister, for eksempel for bonuslønn og </a:t>
            </a:r>
            <a:r>
              <a:rPr lang="nb-NO" err="1">
                <a:latin typeface="Open Sans"/>
                <a:ea typeface="Open Sans"/>
                <a:cs typeface="Open Sans"/>
              </a:rPr>
              <a:t>hovedlønn</a:t>
            </a:r>
            <a:r>
              <a:rPr lang="nb-NO">
                <a:latin typeface="Open Sans"/>
                <a:ea typeface="Open Sans"/>
                <a:cs typeface="Open Sans"/>
              </a:rPr>
              <a:t>.</a:t>
            </a:r>
          </a:p>
          <a:p>
            <a:endParaRPr lang="nb-NO">
              <a:latin typeface="Open Sans"/>
              <a:ea typeface="Open Sans"/>
              <a:cs typeface="Open Sans"/>
            </a:endParaRPr>
          </a:p>
          <a:p>
            <a:r>
              <a:rPr lang="nb-NO">
                <a:latin typeface="Open Sans"/>
                <a:ea typeface="Open Sans"/>
                <a:cs typeface="Open Sans"/>
              </a:rPr>
              <a:t>Skjema som er returnert til den ansatte for korrigering, kommer inn igjen i Selvbetjeningsportalen på ny dato. T</a:t>
            </a:r>
            <a:r>
              <a:rPr lang="nb-NO" sz="1200">
                <a:latin typeface="Open Sans"/>
                <a:ea typeface="Open Sans"/>
                <a:cs typeface="Open Sans"/>
              </a:rPr>
              <a:t>jenestesenteret har utviklet en rutine hvor vi enklere kan hente opp skjema som er tidligere  returnert. Denne rutinen fungerer veldig bra og det blir kortere behandlingstid på disse skjemaene.</a:t>
            </a:r>
            <a:br>
              <a:rPr lang="nb-NO">
                <a:latin typeface="Open Sans"/>
                <a:ea typeface="Open Sans"/>
                <a:cs typeface="Open Sans"/>
              </a:rPr>
            </a:br>
            <a:br>
              <a:rPr lang="nb-NO">
                <a:latin typeface="Open Sans"/>
                <a:ea typeface="Open Sans"/>
                <a:cs typeface="Open Sans"/>
              </a:rPr>
            </a:br>
            <a:r>
              <a:rPr lang="nb-NO">
                <a:latin typeface="Open Sans"/>
                <a:ea typeface="Open Sans"/>
                <a:cs typeface="Open Sans"/>
              </a:rPr>
              <a:t>Forskningstermin tar lengre tid å attestere fordi at de av natur er et mye større oppgjør og attestantene må vurdere skatteplikt og lignende. </a:t>
            </a:r>
            <a:endParaRPr lang="nb-NO" sz="1200">
              <a:latin typeface="Open Sans"/>
              <a:ea typeface="Open Sans"/>
              <a:cs typeface="Open Sans"/>
            </a:endParaRPr>
          </a:p>
          <a:p>
            <a:endParaRPr lang="nb-NO">
              <a:latin typeface="Open Sans"/>
              <a:ea typeface="Open Sans"/>
              <a:cs typeface="Open Sans"/>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27</a:t>
            </a:fld>
            <a:endParaRPr lang="nb-NO"/>
          </a:p>
        </p:txBody>
      </p:sp>
    </p:spTree>
    <p:extLst>
      <p:ext uri="{BB962C8B-B14F-4D97-AF65-F5344CB8AC3E}">
        <p14:creationId xmlns:p14="http://schemas.microsoft.com/office/powerpoint/2010/main" val="277263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97A6-E814-39F3-68E0-BD39E90B542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D2F5E0A-08F2-61F1-6789-500DD1C440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7AFC8DC-1618-F423-61B0-A5BA5180662A}"/>
              </a:ext>
            </a:extLst>
          </p:cNvPr>
          <p:cNvSpPr>
            <a:spLocks noGrp="1"/>
          </p:cNvSpPr>
          <p:nvPr>
            <p:ph type="body" idx="1"/>
          </p:nvPr>
        </p:nvSpPr>
        <p:spPr/>
        <p:txBody>
          <a:bodyPr/>
          <a:lstStyle/>
          <a:p>
            <a:r>
              <a:rPr lang="nb-NO">
                <a:latin typeface="Open Sans"/>
                <a:ea typeface="Open Sans"/>
                <a:cs typeface="Open Sans"/>
              </a:rPr>
              <a:t>Status på skjema, viser hvor reiseregning eller </a:t>
            </a:r>
            <a:r>
              <a:rPr lang="nb-NO" err="1">
                <a:latin typeface="Open Sans"/>
                <a:ea typeface="Open Sans"/>
                <a:cs typeface="Open Sans"/>
              </a:rPr>
              <a:t>utgiftsrefusjon</a:t>
            </a:r>
            <a:r>
              <a:rPr lang="nb-NO">
                <a:latin typeface="Open Sans"/>
                <a:ea typeface="Open Sans"/>
                <a:cs typeface="Open Sans"/>
              </a:rPr>
              <a:t> er i flyten. </a:t>
            </a:r>
          </a:p>
          <a:p>
            <a:r>
              <a:rPr lang="nb-NO">
                <a:latin typeface="Open Sans"/>
                <a:ea typeface="Open Sans"/>
                <a:cs typeface="Open Sans"/>
              </a:rPr>
              <a:t>Vi får mange henvendelser fra ansatte som lurer på hvorfor skjemaet ikke endrer status.  </a:t>
            </a:r>
          </a:p>
          <a:p>
            <a:endParaRPr lang="nb-NO">
              <a:latin typeface="Open Sans"/>
              <a:ea typeface="Open Sans"/>
              <a:cs typeface="Open Sans"/>
            </a:endParaRPr>
          </a:p>
          <a:p>
            <a:r>
              <a:rPr lang="nb-NO">
                <a:latin typeface="Open Sans"/>
                <a:ea typeface="Open Sans"/>
                <a:cs typeface="Open Sans"/>
              </a:rPr>
              <a:t>Et skjema endrer ikke status fra «Sendt», selv om attestant har sendt det videre til leder for godkjenning. Vi vil derfor presisere at skjema som har denne statusen er i behandling - enten hos attestant eller hos leder.</a:t>
            </a:r>
          </a:p>
          <a:p>
            <a:r>
              <a:rPr lang="nb-NO">
                <a:latin typeface="Open Sans"/>
                <a:ea typeface="Open Sans"/>
                <a:cs typeface="Open Sans"/>
              </a:rPr>
              <a:t>Denne oversikten ligger også på Innsida.</a:t>
            </a:r>
            <a:br>
              <a:rPr lang="nb-NO">
                <a:latin typeface="Open Sans"/>
                <a:ea typeface="Open Sans"/>
                <a:cs typeface="Open Sans"/>
              </a:rPr>
            </a:br>
            <a:endParaRPr lang="nb-NO">
              <a:latin typeface="Open Sans"/>
              <a:ea typeface="Open Sans"/>
              <a:cs typeface="Open Sans"/>
            </a:endParaRPr>
          </a:p>
        </p:txBody>
      </p:sp>
      <p:sp>
        <p:nvSpPr>
          <p:cNvPr id="4" name="Plassholder for lysbildenummer 3">
            <a:extLst>
              <a:ext uri="{FF2B5EF4-FFF2-40B4-BE49-F238E27FC236}">
                <a16:creationId xmlns:a16="http://schemas.microsoft.com/office/drawing/2014/main" id="{C1E05A60-2F64-A2B5-5358-0EE30D7237F6}"/>
              </a:ext>
            </a:extLst>
          </p:cNvPr>
          <p:cNvSpPr>
            <a:spLocks noGrp="1"/>
          </p:cNvSpPr>
          <p:nvPr>
            <p:ph type="sldNum" sz="quarter" idx="5"/>
          </p:nvPr>
        </p:nvSpPr>
        <p:spPr/>
        <p:txBody>
          <a:bodyPr/>
          <a:lstStyle/>
          <a:p>
            <a:fld id="{74B11B9A-160A-415B-91C9-3EC8526129C0}" type="slidenum">
              <a:rPr lang="nb-NO" smtClean="0"/>
              <a:t>28</a:t>
            </a:fld>
            <a:endParaRPr lang="nb-NO"/>
          </a:p>
        </p:txBody>
      </p:sp>
    </p:spTree>
    <p:extLst>
      <p:ext uri="{BB962C8B-B14F-4D97-AF65-F5344CB8AC3E}">
        <p14:creationId xmlns:p14="http://schemas.microsoft.com/office/powerpoint/2010/main" val="88920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nb-NO"/>
              <a:t>Vi vil også bare si litt om </a:t>
            </a:r>
            <a:r>
              <a:rPr lang="nb-NO" err="1"/>
              <a:t>BetalMeg</a:t>
            </a:r>
            <a:r>
              <a:rPr lang="nb-NO"/>
              <a:t> siden vi ofte får spørsmål om det.</a:t>
            </a:r>
          </a:p>
          <a:p>
            <a:pPr marL="0" indent="0" algn="l">
              <a:buFont typeface="Arial"/>
              <a:buNone/>
            </a:pPr>
            <a:endParaRPr lang="nb-NO"/>
          </a:p>
          <a:p>
            <a:pPr marL="0" indent="0" algn="l">
              <a:buFont typeface="Arial"/>
              <a:buNone/>
            </a:pPr>
            <a:r>
              <a:rPr lang="nb-NO" err="1"/>
              <a:t>Betalmeg</a:t>
            </a:r>
            <a:r>
              <a:rPr lang="nb-NO"/>
              <a:t> er en tilgang som gir eksterne mulighet til å sende reiseregning og utleggsrefusjon til NTNU. Oppdragstakere får denne tilgangen automatisk gjennom sin kontrakt etter at den er signert og startdato er passert. </a:t>
            </a:r>
          </a:p>
          <a:p>
            <a:pPr marL="0" indent="0" algn="l">
              <a:buFont typeface="Arial"/>
              <a:buNone/>
            </a:pPr>
            <a:r>
              <a:rPr lang="nb-NO"/>
              <a:t>De som ikke er oppdragstakere får tilgang ved at kontaktperson på enheten sender en bestilling til oss gjennom et skjema i NTNU Hjelp. Tilgangen varer helt til personen har vært inaktiv i ca. ett år.</a:t>
            </a:r>
          </a:p>
          <a:p>
            <a:pPr marL="0" indent="0" algn="l">
              <a:buFont typeface="Calibri"/>
              <a:buNone/>
            </a:pPr>
            <a:endParaRPr lang="en-US">
              <a:latin typeface="Calibri"/>
              <a:ea typeface="Calibri"/>
              <a:cs typeface="Calibri"/>
            </a:endParaRPr>
          </a:p>
          <a:p>
            <a:pPr marL="285750" indent="-285750" algn="l">
              <a:buFont typeface="Calibri"/>
              <a:buChar char="-"/>
            </a:pPr>
            <a:r>
              <a:rPr lang="en-US">
                <a:latin typeface="Calibri"/>
                <a:ea typeface="Calibri"/>
                <a:cs typeface="Calibri"/>
              </a:rPr>
              <a:t>I </a:t>
            </a:r>
            <a:r>
              <a:rPr lang="en-US" err="1">
                <a:latin typeface="Calibri"/>
                <a:ea typeface="Calibri"/>
                <a:cs typeface="Calibri"/>
              </a:rPr>
              <a:t>oppstarten</a:t>
            </a:r>
            <a:r>
              <a:rPr lang="en-US">
                <a:latin typeface="Calibri"/>
                <a:ea typeface="Calibri"/>
                <a:cs typeface="Calibri"/>
              </a:rPr>
              <a:t> av det nye </a:t>
            </a:r>
            <a:r>
              <a:rPr lang="en-US" err="1">
                <a:latin typeface="Calibri"/>
                <a:ea typeface="Calibri"/>
                <a:cs typeface="Calibri"/>
              </a:rPr>
              <a:t>lønnssystemet</a:t>
            </a:r>
            <a:r>
              <a:rPr lang="en-US">
                <a:latin typeface="Calibri"/>
                <a:ea typeface="Calibri"/>
                <a:cs typeface="Calibri"/>
              </a:rPr>
              <a:t> var det to </a:t>
            </a:r>
            <a:r>
              <a:rPr lang="en-US" err="1">
                <a:latin typeface="Calibri"/>
                <a:ea typeface="Calibri"/>
                <a:cs typeface="Calibri"/>
              </a:rPr>
              <a:t>innganger</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BetalMeg</a:t>
            </a:r>
            <a:r>
              <a:rPr lang="en-US">
                <a:latin typeface="Calibri"/>
                <a:ea typeface="Calibri"/>
                <a:cs typeface="Calibri"/>
              </a:rPr>
              <a:t>. </a:t>
            </a:r>
            <a:r>
              <a:rPr lang="en-US" err="1">
                <a:latin typeface="Calibri"/>
                <a:ea typeface="Calibri"/>
                <a:cs typeface="Calibri"/>
              </a:rPr>
              <a:t>Enhet</a:t>
            </a:r>
            <a:r>
              <a:rPr lang="en-US">
                <a:latin typeface="Calibri"/>
                <a:ea typeface="Calibri"/>
                <a:cs typeface="Calibri"/>
              </a:rPr>
              <a:t> </a:t>
            </a:r>
            <a:r>
              <a:rPr lang="en-US" err="1">
                <a:latin typeface="Calibri"/>
                <a:ea typeface="Calibri"/>
                <a:cs typeface="Calibri"/>
              </a:rPr>
              <a:t>kunne</a:t>
            </a:r>
            <a:r>
              <a:rPr lang="en-US">
                <a:latin typeface="Calibri"/>
                <a:ea typeface="Calibri"/>
                <a:cs typeface="Calibri"/>
              </a:rPr>
              <a:t> </a:t>
            </a:r>
            <a:r>
              <a:rPr lang="en-US" err="1">
                <a:latin typeface="Calibri"/>
                <a:ea typeface="Calibri"/>
                <a:cs typeface="Calibri"/>
              </a:rPr>
              <a:t>bestille</a:t>
            </a:r>
            <a:r>
              <a:rPr lang="en-US">
                <a:latin typeface="Calibri"/>
                <a:ea typeface="Calibri"/>
                <a:cs typeface="Calibri"/>
              </a:rPr>
              <a:t> </a:t>
            </a:r>
            <a:r>
              <a:rPr lang="en-US" err="1">
                <a:latin typeface="Calibri"/>
                <a:ea typeface="Calibri"/>
                <a:cs typeface="Calibri"/>
              </a:rPr>
              <a:t>tilgang</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de </a:t>
            </a:r>
            <a:r>
              <a:rPr lang="en-US" err="1">
                <a:latin typeface="Calibri"/>
                <a:ea typeface="Calibri"/>
                <a:cs typeface="Calibri"/>
              </a:rPr>
              <a:t>eksterne</a:t>
            </a:r>
            <a:r>
              <a:rPr lang="en-US">
                <a:latin typeface="Calibri"/>
                <a:ea typeface="Calibri"/>
                <a:cs typeface="Calibri"/>
              </a:rPr>
              <a:t> </a:t>
            </a:r>
            <a:r>
              <a:rPr lang="en-US" err="1">
                <a:latin typeface="Calibri"/>
                <a:ea typeface="Calibri"/>
                <a:cs typeface="Calibri"/>
              </a:rPr>
              <a:t>kunne</a:t>
            </a:r>
            <a:r>
              <a:rPr lang="en-US">
                <a:latin typeface="Calibri"/>
                <a:ea typeface="Calibri"/>
                <a:cs typeface="Calibri"/>
              </a:rPr>
              <a:t> </a:t>
            </a:r>
            <a:r>
              <a:rPr lang="en-US" err="1">
                <a:latin typeface="Calibri"/>
                <a:ea typeface="Calibri"/>
                <a:cs typeface="Calibri"/>
              </a:rPr>
              <a:t>søke</a:t>
            </a:r>
            <a:r>
              <a:rPr lang="en-US">
                <a:latin typeface="Calibri"/>
                <a:ea typeface="Calibri"/>
                <a:cs typeface="Calibri"/>
              </a:rPr>
              <a:t> </a:t>
            </a:r>
            <a:r>
              <a:rPr lang="en-US" err="1">
                <a:latin typeface="Calibri"/>
                <a:ea typeface="Calibri"/>
                <a:cs typeface="Calibri"/>
              </a:rPr>
              <a:t>selv</a:t>
            </a:r>
            <a:r>
              <a:rPr lang="en-US">
                <a:latin typeface="Calibri"/>
                <a:ea typeface="Calibri"/>
                <a:cs typeface="Calibri"/>
              </a:rPr>
              <a:t>. Vi </a:t>
            </a:r>
            <a:r>
              <a:rPr lang="en-US" err="1">
                <a:latin typeface="Calibri"/>
                <a:ea typeface="Calibri"/>
                <a:cs typeface="Calibri"/>
              </a:rPr>
              <a:t>hadde</a:t>
            </a:r>
            <a:r>
              <a:rPr lang="en-US">
                <a:latin typeface="Calibri"/>
                <a:ea typeface="Calibri"/>
                <a:cs typeface="Calibri"/>
              </a:rPr>
              <a:t> to </a:t>
            </a:r>
            <a:r>
              <a:rPr lang="en-US" err="1">
                <a:latin typeface="Calibri"/>
                <a:ea typeface="Calibri"/>
                <a:cs typeface="Calibri"/>
              </a:rPr>
              <a:t>innganger</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hele 2023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deler</a:t>
            </a:r>
            <a:r>
              <a:rPr lang="en-US">
                <a:latin typeface="Calibri"/>
                <a:ea typeface="Calibri"/>
                <a:cs typeface="Calibri"/>
              </a:rPr>
              <a:t> av 2024. Bruk av </a:t>
            </a:r>
            <a:r>
              <a:rPr lang="en-US" err="1">
                <a:latin typeface="Calibri"/>
                <a:ea typeface="Calibri"/>
                <a:cs typeface="Calibri"/>
              </a:rPr>
              <a:t>skjema</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innganger</a:t>
            </a:r>
            <a:r>
              <a:rPr lang="en-US">
                <a:latin typeface="Calibri"/>
                <a:ea typeface="Calibri"/>
                <a:cs typeface="Calibri"/>
              </a:rPr>
              <a:t> </a:t>
            </a:r>
            <a:r>
              <a:rPr lang="en-US" err="1">
                <a:latin typeface="Calibri"/>
                <a:ea typeface="Calibri"/>
                <a:cs typeface="Calibri"/>
              </a:rPr>
              <a:t>ble</a:t>
            </a:r>
            <a:r>
              <a:rPr lang="en-US">
                <a:latin typeface="Calibri"/>
                <a:ea typeface="Calibri"/>
                <a:cs typeface="Calibri"/>
              </a:rPr>
              <a:t> </a:t>
            </a:r>
            <a:r>
              <a:rPr lang="en-US" err="1">
                <a:latin typeface="Calibri"/>
                <a:ea typeface="Calibri"/>
                <a:cs typeface="Calibri"/>
              </a:rPr>
              <a:t>revurdert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grunn</a:t>
            </a:r>
            <a:r>
              <a:rPr lang="en-US">
                <a:latin typeface="Calibri"/>
                <a:ea typeface="Calibri"/>
                <a:cs typeface="Calibri"/>
              </a:rPr>
              <a:t> av </a:t>
            </a:r>
            <a:r>
              <a:rPr lang="en-US" err="1">
                <a:latin typeface="Calibri"/>
                <a:ea typeface="Calibri"/>
                <a:cs typeface="Calibri"/>
              </a:rPr>
              <a:t>feil</a:t>
            </a:r>
            <a:r>
              <a:rPr lang="en-US">
                <a:latin typeface="Calibri"/>
                <a:ea typeface="Calibri"/>
                <a:cs typeface="Calibri"/>
              </a:rPr>
              <a:t> bruk av </a:t>
            </a:r>
            <a:r>
              <a:rPr lang="en-US" err="1">
                <a:latin typeface="Calibri"/>
                <a:ea typeface="Calibri"/>
                <a:cs typeface="Calibri"/>
              </a:rPr>
              <a:t>skjemaet</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mye</a:t>
            </a:r>
            <a:r>
              <a:rPr lang="en-US">
                <a:latin typeface="Calibri"/>
                <a:ea typeface="Calibri"/>
                <a:cs typeface="Calibri"/>
              </a:rPr>
              <a:t> </a:t>
            </a:r>
            <a:r>
              <a:rPr lang="en-US" err="1">
                <a:latin typeface="Calibri"/>
                <a:ea typeface="Calibri"/>
                <a:cs typeface="Calibri"/>
              </a:rPr>
              <a:t>feil</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kontering</a:t>
            </a:r>
            <a:r>
              <a:rPr lang="en-US">
                <a:latin typeface="Calibri"/>
                <a:ea typeface="Calibri"/>
                <a:cs typeface="Calibri"/>
              </a:rPr>
              <a:t>.</a:t>
            </a:r>
          </a:p>
          <a:p>
            <a:pPr marL="285750" indent="-285750" algn="l">
              <a:buFont typeface="Calibri"/>
              <a:buChar char="-"/>
            </a:pPr>
            <a:r>
              <a:rPr lang="en-US" err="1">
                <a:latin typeface="Calibri"/>
                <a:ea typeface="Calibri"/>
                <a:cs typeface="Calibri"/>
              </a:rPr>
              <a:t>Evalueringa</a:t>
            </a:r>
            <a:r>
              <a:rPr lang="en-US">
                <a:latin typeface="Calibri"/>
                <a:ea typeface="Calibri"/>
                <a:cs typeface="Calibri"/>
              </a:rPr>
              <a:t> </a:t>
            </a:r>
            <a:r>
              <a:rPr lang="en-US" err="1">
                <a:latin typeface="Calibri"/>
                <a:ea typeface="Calibri"/>
                <a:cs typeface="Calibri"/>
              </a:rPr>
              <a:t>resulterete</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vi </a:t>
            </a:r>
            <a:r>
              <a:rPr lang="en-US" err="1">
                <a:latin typeface="Calibri"/>
                <a:ea typeface="Calibri"/>
                <a:cs typeface="Calibri"/>
              </a:rPr>
              <a:t>tok</a:t>
            </a:r>
            <a:r>
              <a:rPr lang="en-US">
                <a:latin typeface="Calibri"/>
                <a:ea typeface="Calibri"/>
                <a:cs typeface="Calibri"/>
              </a:rPr>
              <a:t> bort </a:t>
            </a:r>
            <a:r>
              <a:rPr lang="en-US" err="1">
                <a:latin typeface="Calibri"/>
                <a:ea typeface="Calibri"/>
                <a:cs typeface="Calibri"/>
              </a:rPr>
              <a:t>inngangen</a:t>
            </a:r>
            <a:r>
              <a:rPr lang="en-US">
                <a:latin typeface="Calibri"/>
                <a:ea typeface="Calibri"/>
                <a:cs typeface="Calibri"/>
              </a:rPr>
              <a:t> </a:t>
            </a:r>
            <a:r>
              <a:rPr lang="en-US" err="1">
                <a:latin typeface="Calibri"/>
                <a:ea typeface="Calibri"/>
                <a:cs typeface="Calibri"/>
              </a:rPr>
              <a:t>hvor</a:t>
            </a:r>
            <a:r>
              <a:rPr lang="en-US">
                <a:latin typeface="Calibri"/>
                <a:ea typeface="Calibri"/>
                <a:cs typeface="Calibri"/>
              </a:rPr>
              <a:t> den </a:t>
            </a:r>
            <a:r>
              <a:rPr lang="en-US" err="1">
                <a:latin typeface="Calibri"/>
                <a:ea typeface="Calibri"/>
                <a:cs typeface="Calibri"/>
              </a:rPr>
              <a:t>eksterne</a:t>
            </a:r>
            <a:r>
              <a:rPr lang="en-US">
                <a:latin typeface="Calibri"/>
                <a:ea typeface="Calibri"/>
                <a:cs typeface="Calibri"/>
              </a:rPr>
              <a:t> </a:t>
            </a:r>
            <a:r>
              <a:rPr lang="en-US" err="1">
                <a:latin typeface="Calibri"/>
                <a:ea typeface="Calibri"/>
                <a:cs typeface="Calibri"/>
              </a:rPr>
              <a:t>selv</a:t>
            </a:r>
            <a:r>
              <a:rPr lang="en-US">
                <a:latin typeface="Calibri"/>
                <a:ea typeface="Calibri"/>
                <a:cs typeface="Calibri"/>
              </a:rPr>
              <a:t> </a:t>
            </a:r>
            <a:r>
              <a:rPr lang="en-US" err="1">
                <a:latin typeface="Calibri"/>
                <a:ea typeface="Calibri"/>
                <a:cs typeface="Calibri"/>
              </a:rPr>
              <a:t>kunne</a:t>
            </a:r>
            <a:r>
              <a:rPr lang="en-US">
                <a:latin typeface="Calibri"/>
                <a:ea typeface="Calibri"/>
                <a:cs typeface="Calibri"/>
              </a:rPr>
              <a:t> </a:t>
            </a:r>
            <a:r>
              <a:rPr lang="en-US" err="1">
                <a:latin typeface="Calibri"/>
                <a:ea typeface="Calibri"/>
                <a:cs typeface="Calibri"/>
              </a:rPr>
              <a:t>søke</a:t>
            </a:r>
            <a:r>
              <a:rPr lang="en-US">
                <a:latin typeface="Calibri"/>
                <a:ea typeface="Calibri"/>
                <a:cs typeface="Calibri"/>
              </a:rPr>
              <a:t> om </a:t>
            </a:r>
            <a:r>
              <a:rPr lang="en-US" err="1">
                <a:latin typeface="Calibri"/>
                <a:ea typeface="Calibri"/>
                <a:cs typeface="Calibri"/>
              </a:rPr>
              <a:t>tilgang</a:t>
            </a:r>
            <a:r>
              <a:rPr lang="en-US">
                <a:latin typeface="Calibri"/>
                <a:ea typeface="Calibri"/>
                <a:cs typeface="Calibri"/>
              </a:rPr>
              <a:t>. </a:t>
            </a:r>
            <a:r>
              <a:rPr lang="en-US" err="1">
                <a:latin typeface="Calibri"/>
                <a:ea typeface="Calibri"/>
                <a:cs typeface="Calibri"/>
              </a:rPr>
              <a:t>Grafen</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bildet</a:t>
            </a:r>
            <a:r>
              <a:rPr lang="en-US">
                <a:latin typeface="Calibri"/>
                <a:ea typeface="Calibri"/>
                <a:cs typeface="Calibri"/>
              </a:rPr>
              <a:t> </a:t>
            </a:r>
            <a:r>
              <a:rPr lang="en-US" err="1">
                <a:latin typeface="Calibri"/>
                <a:ea typeface="Calibri"/>
                <a:cs typeface="Calibri"/>
              </a:rPr>
              <a:t>viser</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vesentlig</a:t>
            </a:r>
            <a:r>
              <a:rPr lang="en-US">
                <a:latin typeface="Calibri"/>
                <a:ea typeface="Calibri"/>
                <a:cs typeface="Calibri"/>
              </a:rPr>
              <a:t> </a:t>
            </a:r>
            <a:r>
              <a:rPr lang="en-US" err="1">
                <a:latin typeface="Calibri"/>
                <a:ea typeface="Calibri"/>
                <a:cs typeface="Calibri"/>
              </a:rPr>
              <a:t>nedgang</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antall</a:t>
            </a:r>
            <a:r>
              <a:rPr lang="en-US">
                <a:latin typeface="Calibri"/>
                <a:ea typeface="Calibri"/>
                <a:cs typeface="Calibri"/>
              </a:rPr>
              <a:t> </a:t>
            </a:r>
            <a:r>
              <a:rPr lang="en-US" err="1">
                <a:latin typeface="Calibri"/>
                <a:ea typeface="Calibri"/>
                <a:cs typeface="Calibri"/>
              </a:rPr>
              <a:t>søknader</a:t>
            </a:r>
            <a:r>
              <a:rPr lang="en-US">
                <a:latin typeface="Calibri"/>
                <a:ea typeface="Calibri"/>
                <a:cs typeface="Calibri"/>
              </a:rPr>
              <a:t> </a:t>
            </a:r>
            <a:r>
              <a:rPr lang="en-US" err="1">
                <a:latin typeface="Calibri"/>
                <a:ea typeface="Calibri"/>
                <a:cs typeface="Calibri"/>
              </a:rPr>
              <a:t>etter</a:t>
            </a:r>
            <a:r>
              <a:rPr lang="en-US">
                <a:latin typeface="Calibri"/>
                <a:ea typeface="Calibri"/>
                <a:cs typeface="Calibri"/>
              </a:rPr>
              <a:t> at vi </a:t>
            </a:r>
            <a:r>
              <a:rPr lang="en-US" err="1">
                <a:latin typeface="Calibri"/>
                <a:ea typeface="Calibri"/>
                <a:cs typeface="Calibri"/>
              </a:rPr>
              <a:t>endret</a:t>
            </a:r>
            <a:r>
              <a:rPr lang="en-US">
                <a:latin typeface="Calibri"/>
                <a:ea typeface="Calibri"/>
                <a:cs typeface="Calibri"/>
              </a:rPr>
              <a:t> </a:t>
            </a:r>
            <a:r>
              <a:rPr lang="en-US" err="1">
                <a:latin typeface="Calibri"/>
                <a:ea typeface="Calibri"/>
                <a:cs typeface="Calibri"/>
              </a:rPr>
              <a:t>rutinen</a:t>
            </a:r>
            <a:r>
              <a:rPr lang="en-US">
                <a:latin typeface="Calibri"/>
                <a:ea typeface="Calibri"/>
                <a:cs typeface="Calibri"/>
              </a:rPr>
              <a:t>. </a:t>
            </a:r>
            <a:endParaRPr lang="en-US" b="1">
              <a:effectLst>
                <a:outerShdw blurRad="38100" dist="38100" dir="2700000" algn="tl">
                  <a:srgbClr val="000000">
                    <a:alpha val="43137"/>
                  </a:srgbClr>
                </a:outerShdw>
              </a:effectLst>
              <a:latin typeface="Calibri"/>
              <a:ea typeface="Calibri"/>
              <a:cs typeface="Calibri"/>
            </a:endParaRPr>
          </a:p>
          <a:p>
            <a:pPr marL="285750" indent="-285750" algn="l">
              <a:buFont typeface="Calibri"/>
              <a:buChar char="-"/>
            </a:pPr>
            <a:r>
              <a:rPr lang="en-US" err="1">
                <a:latin typeface="Calibri"/>
                <a:ea typeface="Calibri"/>
                <a:cs typeface="Calibri"/>
              </a:rPr>
              <a:t>Tjenestesenteret</a:t>
            </a:r>
            <a:r>
              <a:rPr lang="en-US">
                <a:latin typeface="Calibri"/>
                <a:ea typeface="Calibri"/>
                <a:cs typeface="Calibri"/>
              </a:rPr>
              <a:t> </a:t>
            </a:r>
            <a:r>
              <a:rPr lang="en-US" err="1">
                <a:latin typeface="Calibri"/>
                <a:ea typeface="Calibri"/>
                <a:cs typeface="Calibri"/>
              </a:rPr>
              <a:t>opplever</a:t>
            </a:r>
            <a:r>
              <a:rPr lang="en-US">
                <a:latin typeface="Calibri"/>
                <a:ea typeface="Calibri"/>
                <a:cs typeface="Calibri"/>
              </a:rPr>
              <a:t> </a:t>
            </a:r>
            <a:r>
              <a:rPr lang="en-US" err="1">
                <a:latin typeface="Calibri"/>
                <a:ea typeface="Calibri"/>
                <a:cs typeface="Calibri"/>
              </a:rPr>
              <a:t>nå</a:t>
            </a:r>
            <a:r>
              <a:rPr lang="en-US">
                <a:latin typeface="Calibri"/>
                <a:ea typeface="Calibri"/>
                <a:cs typeface="Calibri"/>
              </a:rPr>
              <a:t> at vi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riktig</a:t>
            </a:r>
            <a:r>
              <a:rPr lang="en-US">
                <a:latin typeface="Calibri"/>
                <a:ea typeface="Calibri"/>
                <a:cs typeface="Calibri"/>
              </a:rPr>
              <a:t> </a:t>
            </a:r>
            <a:r>
              <a:rPr lang="en-US" err="1">
                <a:latin typeface="Calibri"/>
                <a:ea typeface="Calibri"/>
                <a:cs typeface="Calibri"/>
              </a:rPr>
              <a:t>informasjon</a:t>
            </a:r>
            <a:r>
              <a:rPr lang="en-US">
                <a:latin typeface="Calibri"/>
                <a:ea typeface="Calibri"/>
                <a:cs typeface="Calibri"/>
              </a:rPr>
              <a:t> inn </a:t>
            </a:r>
            <a:r>
              <a:rPr lang="en-US" err="1">
                <a:latin typeface="Calibri"/>
                <a:ea typeface="Calibri"/>
                <a:cs typeface="Calibri"/>
              </a:rPr>
              <a:t>første</a:t>
            </a:r>
            <a:r>
              <a:rPr lang="en-US">
                <a:latin typeface="Calibri"/>
                <a:ea typeface="Calibri"/>
                <a:cs typeface="Calibri"/>
              </a:rPr>
              <a:t> gang </a:t>
            </a:r>
            <a:r>
              <a:rPr lang="en-US" err="1">
                <a:latin typeface="Calibri"/>
                <a:ea typeface="Calibri"/>
                <a:cs typeface="Calibri"/>
              </a:rPr>
              <a:t>og</a:t>
            </a:r>
            <a:r>
              <a:rPr lang="en-US">
                <a:latin typeface="Calibri"/>
                <a:ea typeface="Calibri"/>
                <a:cs typeface="Calibri"/>
              </a:rPr>
              <a:t> at det er </a:t>
            </a:r>
            <a:r>
              <a:rPr lang="en-US" err="1">
                <a:latin typeface="Calibri"/>
                <a:ea typeface="Calibri"/>
                <a:cs typeface="Calibri"/>
              </a:rPr>
              <a:t>kun</a:t>
            </a:r>
            <a:r>
              <a:rPr lang="en-US">
                <a:latin typeface="Calibri"/>
                <a:ea typeface="Calibri"/>
                <a:cs typeface="Calibri"/>
              </a:rPr>
              <a:t> </a:t>
            </a:r>
            <a:r>
              <a:rPr lang="en-US" err="1">
                <a:latin typeface="Calibri"/>
                <a:ea typeface="Calibri"/>
                <a:cs typeface="Calibri"/>
              </a:rPr>
              <a:t>personer</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faktisk</a:t>
            </a:r>
            <a:r>
              <a:rPr lang="en-US">
                <a:latin typeface="Calibri"/>
                <a:ea typeface="Calibri"/>
                <a:cs typeface="Calibri"/>
              </a:rPr>
              <a:t> </a:t>
            </a:r>
            <a:r>
              <a:rPr lang="en-US" err="1">
                <a:latin typeface="Calibri"/>
                <a:ea typeface="Calibri"/>
                <a:cs typeface="Calibri"/>
              </a:rPr>
              <a:t>skal</a:t>
            </a:r>
            <a:r>
              <a:rPr lang="en-US">
                <a:latin typeface="Calibri"/>
                <a:ea typeface="Calibri"/>
                <a:cs typeface="Calibri"/>
              </a:rPr>
              <a:t> ha </a:t>
            </a:r>
            <a:r>
              <a:rPr lang="en-US" err="1">
                <a:latin typeface="Calibri"/>
                <a:ea typeface="Calibri"/>
                <a:cs typeface="Calibri"/>
              </a:rPr>
              <a:t>tilgang</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det.</a:t>
            </a:r>
          </a:p>
          <a:p>
            <a:pPr marL="285750" indent="-285750" algn="l">
              <a:buFont typeface="Calibri"/>
              <a:buChar char="-"/>
            </a:pPr>
            <a:endParaRPr lang="en-US">
              <a:latin typeface="Calibri"/>
              <a:ea typeface="Calibri"/>
              <a:cs typeface="Calibri"/>
            </a:endParaRPr>
          </a:p>
          <a:p>
            <a:pPr algn="l"/>
            <a:endParaRPr lang="nb-NO">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l"/>
            <a:endParaRPr lang="nb-NO">
              <a:latin typeface="Open Sans"/>
              <a:ea typeface="Open Sans"/>
              <a:cs typeface="Open Sans"/>
            </a:endParaRPr>
          </a:p>
        </p:txBody>
      </p:sp>
      <p:sp>
        <p:nvSpPr>
          <p:cNvPr id="4" name="Slide Number Placeholder 3"/>
          <p:cNvSpPr>
            <a:spLocks noGrp="1"/>
          </p:cNvSpPr>
          <p:nvPr>
            <p:ph type="sldNum" sz="quarter" idx="5"/>
          </p:nvPr>
        </p:nvSpPr>
        <p:spPr/>
        <p:txBody>
          <a:bodyPr/>
          <a:lstStyle/>
          <a:p>
            <a:fld id="{74B11B9A-160A-415B-91C9-3EC8526129C0}" type="slidenum">
              <a:rPr lang="nb-NO" smtClean="0"/>
              <a:t>29</a:t>
            </a:fld>
            <a:endParaRPr lang="nb-NO"/>
          </a:p>
        </p:txBody>
      </p:sp>
    </p:spTree>
    <p:extLst>
      <p:ext uri="{BB962C8B-B14F-4D97-AF65-F5344CB8AC3E}">
        <p14:creationId xmlns:p14="http://schemas.microsoft.com/office/powerpoint/2010/main" val="330395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3</a:t>
            </a:fld>
            <a:endParaRPr lang="nb-NO"/>
          </a:p>
        </p:txBody>
      </p:sp>
    </p:spTree>
    <p:extLst>
      <p:ext uri="{BB962C8B-B14F-4D97-AF65-F5344CB8AC3E}">
        <p14:creationId xmlns:p14="http://schemas.microsoft.com/office/powerpoint/2010/main" val="2760769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Tjenestesenteret er i konstant utvikling både internt og i samarbeid med leverandører.</a:t>
            </a:r>
          </a:p>
          <a:p>
            <a:r>
              <a:rPr lang="nb-NO"/>
              <a:t>Vi representerer BOTT sammen med Universitetet i Tromsø hvor vi samarbeider med DFØ for utvikling og forbedring av reiserobot. </a:t>
            </a:r>
            <a:endParaRPr lang="en-US"/>
          </a:p>
          <a:p>
            <a:r>
              <a:rPr lang="nb-NO"/>
              <a:t>Prosjektet har holdt på siden 2024, og DFØ tester i disse dager ut en ny funksjon for automatisert kvitteringslesing.</a:t>
            </a:r>
          </a:p>
          <a:p>
            <a:endParaRPr lang="nb-NO"/>
          </a:p>
          <a:p>
            <a:r>
              <a:rPr lang="nb-NO"/>
              <a:t>Hovedområdene det jobbes spesifikt mot er:</a:t>
            </a:r>
          </a:p>
          <a:p>
            <a:pPr marL="171450" indent="-171450">
              <a:buFontTx/>
              <a:buChar char="-"/>
            </a:pPr>
            <a:r>
              <a:rPr lang="nb-NO" err="1"/>
              <a:t>Flykvitteringer</a:t>
            </a:r>
            <a:endParaRPr lang="nb-NO"/>
          </a:p>
          <a:p>
            <a:pPr marL="171450" indent="-171450">
              <a:buFontTx/>
              <a:buChar char="-"/>
            </a:pPr>
            <a:r>
              <a:rPr lang="nb-NO"/>
              <a:t>Hotellkvitteringer</a:t>
            </a:r>
          </a:p>
          <a:p>
            <a:pPr marL="171450" indent="-171450">
              <a:buFontTx/>
              <a:buChar char="-"/>
            </a:pPr>
            <a:r>
              <a:rPr lang="nb-NO"/>
              <a:t>Utenlandsreiser</a:t>
            </a:r>
          </a:p>
          <a:p>
            <a:pPr marL="171450" indent="-171450">
              <a:buFontTx/>
              <a:buChar char="-"/>
            </a:pPr>
            <a:r>
              <a:rPr lang="nb-NO"/>
              <a:t>Reiser med flere reisemål</a:t>
            </a:r>
          </a:p>
          <a:p>
            <a:pPr marL="171450" indent="-171450">
              <a:buFontTx/>
              <a:buChar char="-"/>
            </a:pPr>
            <a:r>
              <a:rPr lang="nb-NO"/>
              <a:t>Forbedring av rapporten som roboten sender til kundene hver dag</a:t>
            </a:r>
          </a:p>
          <a:p>
            <a:pPr marL="171450" indent="-171450">
              <a:buFontTx/>
              <a:buChar char="-"/>
            </a:pPr>
            <a:endParaRPr lang="nb-NO"/>
          </a:p>
          <a:p>
            <a:r>
              <a:rPr lang="nb-NO"/>
              <a:t>Målet med prosjektet er økt godkjenningsgrad av reiseregninger og </a:t>
            </a:r>
            <a:r>
              <a:rPr lang="nb-NO" err="1"/>
              <a:t>utgiftsrefusjoner</a:t>
            </a:r>
            <a:r>
              <a:rPr lang="nb-NO"/>
              <a:t>, og at roboten skal bli flinkere til å lese kvitteringer, samt har jevnere og lengre arbeidstid :)</a:t>
            </a:r>
          </a:p>
          <a:p>
            <a:endParaRPr lang="nb-NO"/>
          </a:p>
          <a:p>
            <a:r>
              <a:rPr lang="nb-NO"/>
              <a:t>I tillegg til samarbeid med DFØ, driver også NTNU med kontinuerlig prosessforbedring på alle områdene våre. Vi har egne prosessansvarlige som tar tak i små og store saker, og vi har jevne møter med de andre i BOTT, samt DFØ. </a:t>
            </a:r>
          </a:p>
          <a:p>
            <a:endParaRPr lang="nb-NO">
              <a:cs typeface="+mn-lt"/>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30</a:t>
            </a:fld>
            <a:endParaRPr lang="nb-NO"/>
          </a:p>
        </p:txBody>
      </p:sp>
    </p:spTree>
    <p:extLst>
      <p:ext uri="{BB962C8B-B14F-4D97-AF65-F5344CB8AC3E}">
        <p14:creationId xmlns:p14="http://schemas.microsoft.com/office/powerpoint/2010/main" val="2580280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latin typeface="Calibri"/>
                <a:ea typeface="Calibri"/>
                <a:cs typeface="Calibri"/>
              </a:rPr>
              <a:t>Temasiden</a:t>
            </a:r>
            <a:r>
              <a:rPr lang="en-US">
                <a:latin typeface="Calibri"/>
                <a:ea typeface="Calibri"/>
                <a:cs typeface="Calibri"/>
              </a:rPr>
              <a:t> Reise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nettopp</a:t>
            </a:r>
            <a:r>
              <a:rPr lang="en-US">
                <a:latin typeface="Calibri"/>
                <a:ea typeface="Calibri"/>
                <a:cs typeface="Calibri"/>
              </a:rPr>
              <a:t> </a:t>
            </a:r>
            <a:r>
              <a:rPr lang="en-US" err="1">
                <a:latin typeface="Calibri"/>
                <a:ea typeface="Calibri"/>
                <a:cs typeface="Calibri"/>
              </a:rPr>
              <a:t>fått</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makeover, </a:t>
            </a:r>
            <a:r>
              <a:rPr lang="en-US" err="1">
                <a:latin typeface="Calibri"/>
                <a:ea typeface="Calibri"/>
                <a:cs typeface="Calibri"/>
              </a:rPr>
              <a:t>så</a:t>
            </a:r>
            <a:r>
              <a:rPr lang="en-US">
                <a:latin typeface="Calibri"/>
                <a:ea typeface="Calibri"/>
                <a:cs typeface="Calibri"/>
              </a:rPr>
              <a:t> den </a:t>
            </a:r>
            <a:r>
              <a:rPr lang="en-US" err="1">
                <a:latin typeface="Calibri"/>
                <a:ea typeface="Calibri"/>
                <a:cs typeface="Calibri"/>
              </a:rPr>
              <a:t>skal</a:t>
            </a:r>
            <a:r>
              <a:rPr lang="en-US">
                <a:latin typeface="Calibri"/>
                <a:ea typeface="Calibri"/>
                <a:cs typeface="Calibri"/>
              </a:rPr>
              <a:t> </a:t>
            </a:r>
            <a:r>
              <a:rPr lang="en-US" err="1">
                <a:latin typeface="Calibri"/>
                <a:ea typeface="Calibri"/>
                <a:cs typeface="Calibri"/>
              </a:rPr>
              <a:t>bli</a:t>
            </a:r>
            <a:r>
              <a:rPr lang="en-US">
                <a:latin typeface="Calibri"/>
                <a:ea typeface="Calibri"/>
                <a:cs typeface="Calibri"/>
              </a:rPr>
              <a:t> </a:t>
            </a:r>
            <a:r>
              <a:rPr lang="en-US" err="1">
                <a:latin typeface="Calibri"/>
                <a:ea typeface="Calibri"/>
                <a:cs typeface="Calibri"/>
              </a:rPr>
              <a:t>lettere</a:t>
            </a:r>
            <a:r>
              <a:rPr lang="en-US">
                <a:latin typeface="Calibri"/>
                <a:ea typeface="Calibri"/>
                <a:cs typeface="Calibri"/>
              </a:rPr>
              <a:t> å </a:t>
            </a:r>
            <a:r>
              <a:rPr lang="en-US" err="1">
                <a:latin typeface="Calibri"/>
                <a:ea typeface="Calibri"/>
                <a:cs typeface="Calibri"/>
              </a:rPr>
              <a:t>navigere</a:t>
            </a:r>
            <a:r>
              <a:rPr lang="en-US">
                <a:latin typeface="Calibri"/>
                <a:ea typeface="Calibri"/>
                <a:cs typeface="Calibri"/>
              </a:rPr>
              <a:t> seg </a:t>
            </a:r>
            <a:r>
              <a:rPr lang="en-US" err="1">
                <a:latin typeface="Calibri"/>
                <a:ea typeface="Calibri"/>
                <a:cs typeface="Calibri"/>
              </a:rPr>
              <a:t>fram</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Gi </a:t>
            </a:r>
            <a:r>
              <a:rPr lang="en-US" err="1">
                <a:latin typeface="Calibri"/>
                <a:ea typeface="Calibri"/>
                <a:cs typeface="Calibri"/>
              </a:rPr>
              <a:t>gjerne</a:t>
            </a:r>
            <a:r>
              <a:rPr lang="en-US">
                <a:latin typeface="Calibri"/>
                <a:ea typeface="Calibri"/>
                <a:cs typeface="Calibri"/>
              </a:rPr>
              <a:t> </a:t>
            </a:r>
            <a:r>
              <a:rPr lang="en-US" err="1">
                <a:latin typeface="Calibri"/>
                <a:ea typeface="Calibri"/>
                <a:cs typeface="Calibri"/>
              </a:rPr>
              <a:t>tilbakemelding</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Tjenestesenteret</a:t>
            </a:r>
            <a:r>
              <a:rPr lang="en-US">
                <a:latin typeface="Calibri"/>
                <a:ea typeface="Calibri"/>
                <a:cs typeface="Calibri"/>
              </a:rPr>
              <a:t> om det er info du </a:t>
            </a:r>
            <a:r>
              <a:rPr lang="en-US" err="1">
                <a:latin typeface="Calibri"/>
                <a:ea typeface="Calibri"/>
                <a:cs typeface="Calibri"/>
              </a:rPr>
              <a:t>ikke</a:t>
            </a:r>
            <a:r>
              <a:rPr lang="en-US">
                <a:latin typeface="Calibri"/>
                <a:ea typeface="Calibri"/>
                <a:cs typeface="Calibri"/>
              </a:rPr>
              <a:t> </a:t>
            </a:r>
            <a:r>
              <a:rPr lang="en-US" err="1">
                <a:latin typeface="Calibri"/>
                <a:ea typeface="Calibri"/>
                <a:cs typeface="Calibri"/>
              </a:rPr>
              <a:t>finner</a:t>
            </a:r>
            <a:r>
              <a:rPr lang="en-US">
                <a:latin typeface="Calibri"/>
                <a:ea typeface="Calibri"/>
                <a:cs typeface="Calibri"/>
              </a:rPr>
              <a:t> der.</a:t>
            </a:r>
          </a:p>
          <a:p>
            <a:endParaRPr lang="en-US">
              <a:latin typeface="Calibri"/>
              <a:ea typeface="Calibri"/>
              <a:cs typeface="Calibri"/>
            </a:endParaRPr>
          </a:p>
          <a:p>
            <a:r>
              <a:rPr lang="en-US">
                <a:latin typeface="Calibri"/>
                <a:ea typeface="Calibri"/>
                <a:cs typeface="Calibri"/>
              </a:rPr>
              <a:t>DFØ </a:t>
            </a:r>
            <a:r>
              <a:rPr lang="en-US" err="1">
                <a:latin typeface="Calibri"/>
                <a:ea typeface="Calibri"/>
                <a:cs typeface="Calibri"/>
              </a:rPr>
              <a:t>har</a:t>
            </a:r>
            <a:r>
              <a:rPr lang="en-US">
                <a:latin typeface="Calibri"/>
                <a:ea typeface="Calibri"/>
                <a:cs typeface="Calibri"/>
              </a:rPr>
              <a:t> mange </a:t>
            </a:r>
            <a:r>
              <a:rPr lang="en-US" err="1">
                <a:latin typeface="Calibri"/>
                <a:ea typeface="Calibri"/>
                <a:cs typeface="Calibri"/>
              </a:rPr>
              <a:t>veiledninger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sine </a:t>
            </a:r>
            <a:r>
              <a:rPr lang="en-US" err="1">
                <a:latin typeface="Calibri"/>
                <a:ea typeface="Calibri"/>
                <a:cs typeface="Calibri"/>
              </a:rPr>
              <a:t>nettsider</a:t>
            </a:r>
            <a:r>
              <a:rPr lang="en-US">
                <a:latin typeface="Calibri"/>
                <a:ea typeface="Calibri"/>
                <a:cs typeface="Calibri"/>
              </a:rPr>
              <a:t> om </a:t>
            </a:r>
            <a:r>
              <a:rPr lang="en-US" err="1">
                <a:latin typeface="Calibri"/>
                <a:ea typeface="Calibri"/>
                <a:cs typeface="Calibri"/>
              </a:rPr>
              <a:t>både</a:t>
            </a:r>
            <a:r>
              <a:rPr lang="en-US">
                <a:latin typeface="Calibri"/>
                <a:ea typeface="Calibri"/>
                <a:cs typeface="Calibri"/>
              </a:rPr>
              <a:t> </a:t>
            </a:r>
            <a:r>
              <a:rPr lang="en-US" err="1">
                <a:latin typeface="Calibri"/>
                <a:ea typeface="Calibri"/>
                <a:cs typeface="Calibri"/>
              </a:rPr>
              <a:t>føring</a:t>
            </a:r>
            <a:r>
              <a:rPr lang="en-US">
                <a:latin typeface="Calibri"/>
                <a:ea typeface="Calibri"/>
                <a:cs typeface="Calibri"/>
              </a:rPr>
              <a:t> av </a:t>
            </a:r>
            <a:r>
              <a:rPr lang="en-US" err="1">
                <a:latin typeface="Calibri"/>
                <a:ea typeface="Calibri"/>
                <a:cs typeface="Calibri"/>
              </a:rPr>
              <a:t>reiseregning</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ansatt</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brukerveiledning</a:t>
            </a:r>
            <a:r>
              <a:rPr lang="en-US">
                <a:latin typeface="Calibri"/>
                <a:ea typeface="Calibri"/>
                <a:cs typeface="Calibri"/>
              </a:rPr>
              <a:t> for </a:t>
            </a:r>
            <a:r>
              <a:rPr lang="en-US" err="1">
                <a:latin typeface="Calibri"/>
                <a:ea typeface="Calibri"/>
                <a:cs typeface="Calibri"/>
              </a:rPr>
              <a:t>ledere</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skal</a:t>
            </a:r>
            <a:r>
              <a:rPr lang="en-US">
                <a:latin typeface="Calibri"/>
                <a:ea typeface="Calibri"/>
                <a:cs typeface="Calibri"/>
              </a:rPr>
              <a:t> </a:t>
            </a:r>
            <a:r>
              <a:rPr lang="en-US" err="1">
                <a:latin typeface="Calibri"/>
                <a:ea typeface="Calibri"/>
                <a:cs typeface="Calibri"/>
              </a:rPr>
              <a:t>godkjenne</a:t>
            </a:r>
            <a:r>
              <a:rPr lang="en-US">
                <a:latin typeface="Calibri"/>
                <a:ea typeface="Calibri"/>
                <a:cs typeface="Calibri"/>
              </a:rPr>
              <a:t> </a:t>
            </a:r>
            <a:r>
              <a:rPr lang="en-US" err="1">
                <a:latin typeface="Calibri"/>
                <a:ea typeface="Calibri"/>
                <a:cs typeface="Calibri"/>
              </a:rPr>
              <a:t>skjema</a:t>
            </a:r>
            <a:r>
              <a:rPr lang="en-US">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Calibri"/>
                <a:ea typeface="Calibri"/>
                <a:cs typeface="Calibri"/>
              </a:rPr>
              <a:t>Lenke</a:t>
            </a:r>
            <a:r>
              <a:rPr lang="en-US">
                <a:latin typeface="Calibri"/>
                <a:ea typeface="Calibri"/>
                <a:cs typeface="Calibri"/>
              </a:rPr>
              <a:t>: </a:t>
            </a:r>
            <a:r>
              <a:rPr lang="en-US" sz="1200">
                <a:ea typeface="+mn-lt"/>
                <a:cs typeface="+mn-lt"/>
              </a:rPr>
              <a:t>https://dfo.no/kundesider/lonnstjenester/selvbetjeningsportalen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mn-lt"/>
                <a:cs typeface="+mn-lt"/>
              </a:rPr>
              <a:t>Du </a:t>
            </a:r>
            <a:r>
              <a:rPr lang="en-US" sz="1200" err="1">
                <a:latin typeface="Calibri"/>
                <a:ea typeface="+mn-lt"/>
                <a:cs typeface="+mn-lt"/>
              </a:rPr>
              <a:t>kan</a:t>
            </a:r>
            <a:r>
              <a:rPr lang="en-US" sz="1200">
                <a:latin typeface="Calibri"/>
                <a:ea typeface="+mn-lt"/>
                <a:cs typeface="+mn-lt"/>
              </a:rPr>
              <a:t> </a:t>
            </a:r>
            <a:r>
              <a:rPr lang="en-US" sz="1200" err="1">
                <a:latin typeface="Calibri"/>
                <a:ea typeface="+mn-lt"/>
                <a:cs typeface="+mn-lt"/>
              </a:rPr>
              <a:t>også</a:t>
            </a:r>
            <a:r>
              <a:rPr lang="en-US" sz="1200">
                <a:latin typeface="Calibri"/>
                <a:ea typeface="+mn-lt"/>
                <a:cs typeface="+mn-lt"/>
              </a:rPr>
              <a:t> ta </a:t>
            </a:r>
            <a:r>
              <a:rPr lang="en-US" sz="1200" err="1">
                <a:latin typeface="Calibri"/>
                <a:ea typeface="+mn-lt"/>
                <a:cs typeface="+mn-lt"/>
              </a:rPr>
              <a:t>en</a:t>
            </a:r>
            <a:r>
              <a:rPr lang="en-US" sz="1200">
                <a:latin typeface="Calibri"/>
                <a:ea typeface="+mn-lt"/>
                <a:cs typeface="+mn-lt"/>
              </a:rPr>
              <a:t> prat med </a:t>
            </a:r>
            <a:r>
              <a:rPr lang="en-US" sz="1200" err="1">
                <a:latin typeface="Calibri"/>
                <a:ea typeface="+mn-lt"/>
                <a:cs typeface="+mn-lt"/>
              </a:rPr>
              <a:t>chatboten</a:t>
            </a:r>
            <a:r>
              <a:rPr lang="en-US" sz="1200">
                <a:latin typeface="Calibri"/>
                <a:ea typeface="+mn-lt"/>
                <a:cs typeface="+mn-lt"/>
              </a:rPr>
              <a:t> Lara </a:t>
            </a:r>
            <a:r>
              <a:rPr lang="en-US" sz="1200" err="1">
                <a:latin typeface="Calibri"/>
                <a:ea typeface="+mn-lt"/>
                <a:cs typeface="+mn-lt"/>
              </a:rPr>
              <a:t>i</a:t>
            </a:r>
            <a:r>
              <a:rPr lang="en-US" sz="1200">
                <a:latin typeface="Calibri"/>
                <a:ea typeface="+mn-lt"/>
                <a:cs typeface="+mn-lt"/>
              </a:rPr>
              <a:t> </a:t>
            </a:r>
            <a:r>
              <a:rPr lang="en-US" sz="1200" err="1">
                <a:latin typeface="Calibri"/>
                <a:ea typeface="+mn-lt"/>
                <a:cs typeface="+mn-lt"/>
              </a:rPr>
              <a:t>Selvbetjeningsportalen</a:t>
            </a:r>
            <a:r>
              <a:rPr lang="en-US" sz="1200">
                <a:latin typeface="Calibri"/>
                <a:ea typeface="+mn-lt"/>
                <a:cs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mn-lt"/>
                <a:cs typeface="+mn-lt"/>
              </a:rPr>
              <a:t>Har </a:t>
            </a:r>
            <a:r>
              <a:rPr lang="en-US" sz="1200" err="1">
                <a:latin typeface="Calibri"/>
                <a:ea typeface="+mn-lt"/>
                <a:cs typeface="+mn-lt"/>
              </a:rPr>
              <a:t>dere</a:t>
            </a:r>
            <a:r>
              <a:rPr lang="en-US" sz="1200">
                <a:latin typeface="Calibri"/>
                <a:ea typeface="+mn-lt"/>
                <a:cs typeface="+mn-lt"/>
              </a:rPr>
              <a:t> </a:t>
            </a:r>
            <a:r>
              <a:rPr lang="en-US" sz="1200" err="1">
                <a:latin typeface="Calibri"/>
                <a:ea typeface="+mn-lt"/>
                <a:cs typeface="+mn-lt"/>
              </a:rPr>
              <a:t>ønsker</a:t>
            </a:r>
            <a:r>
              <a:rPr lang="en-US" sz="1200">
                <a:latin typeface="Calibri"/>
                <a:ea typeface="+mn-lt"/>
                <a:cs typeface="+mn-lt"/>
              </a:rPr>
              <a:t> om </a:t>
            </a:r>
            <a:r>
              <a:rPr lang="en-US" sz="1200" err="1">
                <a:latin typeface="Calibri"/>
                <a:ea typeface="+mn-lt"/>
                <a:cs typeface="+mn-lt"/>
              </a:rPr>
              <a:t>spesifikke</a:t>
            </a:r>
            <a:r>
              <a:rPr lang="en-US" sz="1200">
                <a:latin typeface="Calibri"/>
                <a:ea typeface="+mn-lt"/>
                <a:cs typeface="+mn-lt"/>
              </a:rPr>
              <a:t> </a:t>
            </a:r>
            <a:r>
              <a:rPr lang="en-US" sz="1200" err="1">
                <a:latin typeface="Calibri"/>
                <a:ea typeface="+mn-lt"/>
                <a:cs typeface="+mn-lt"/>
              </a:rPr>
              <a:t>tema</a:t>
            </a:r>
            <a:r>
              <a:rPr lang="en-US" sz="1200">
                <a:latin typeface="Calibri"/>
                <a:ea typeface="+mn-lt"/>
                <a:cs typeface="+mn-lt"/>
              </a:rPr>
              <a:t> </a:t>
            </a:r>
            <a:r>
              <a:rPr lang="en-US" sz="1200" err="1">
                <a:latin typeface="Calibri"/>
                <a:ea typeface="+mn-lt"/>
                <a:cs typeface="+mn-lt"/>
              </a:rPr>
              <a:t>dere</a:t>
            </a:r>
            <a:r>
              <a:rPr lang="en-US" sz="1200">
                <a:latin typeface="Calibri"/>
                <a:ea typeface="+mn-lt"/>
                <a:cs typeface="+mn-lt"/>
              </a:rPr>
              <a:t> </a:t>
            </a:r>
            <a:r>
              <a:rPr lang="en-US" sz="1200" err="1">
                <a:latin typeface="Calibri"/>
                <a:ea typeface="+mn-lt"/>
                <a:cs typeface="+mn-lt"/>
              </a:rPr>
              <a:t>ønsker</a:t>
            </a:r>
            <a:r>
              <a:rPr lang="en-US" sz="1200">
                <a:latin typeface="Calibri"/>
                <a:ea typeface="+mn-lt"/>
                <a:cs typeface="+mn-lt"/>
              </a:rPr>
              <a:t> </a:t>
            </a:r>
            <a:r>
              <a:rPr lang="en-US" sz="1200" err="1">
                <a:latin typeface="Calibri"/>
                <a:ea typeface="+mn-lt"/>
                <a:cs typeface="+mn-lt"/>
              </a:rPr>
              <a:t>presentasjon</a:t>
            </a:r>
            <a:r>
              <a:rPr lang="en-US" sz="1200">
                <a:latin typeface="Calibri"/>
                <a:ea typeface="+mn-lt"/>
                <a:cs typeface="+mn-lt"/>
              </a:rPr>
              <a:t> om? Ta </a:t>
            </a:r>
            <a:r>
              <a:rPr lang="en-US" sz="1200" err="1">
                <a:latin typeface="Calibri"/>
                <a:ea typeface="+mn-lt"/>
                <a:cs typeface="+mn-lt"/>
              </a:rPr>
              <a:t>kontakt</a:t>
            </a:r>
            <a:r>
              <a:rPr lang="en-US" sz="1200">
                <a:latin typeface="Calibri"/>
                <a:ea typeface="+mn-lt"/>
                <a:cs typeface="+mn-lt"/>
              </a:rPr>
              <a:t> med </a:t>
            </a:r>
            <a:r>
              <a:rPr lang="en-US" sz="1200" err="1">
                <a:latin typeface="Calibri"/>
                <a:ea typeface="+mn-lt"/>
                <a:cs typeface="+mn-lt"/>
              </a:rPr>
              <a:t>Tjenestesenteret</a:t>
            </a:r>
            <a:r>
              <a:rPr lang="en-US" sz="1200">
                <a:latin typeface="Calibri"/>
                <a:ea typeface="+mn-lt"/>
                <a:cs typeface="+mn-lt"/>
              </a:rPr>
              <a:t> </a:t>
            </a:r>
            <a:r>
              <a:rPr lang="en-US" sz="1200" err="1">
                <a:latin typeface="Calibri"/>
                <a:ea typeface="+mn-lt"/>
                <a:cs typeface="+mn-lt"/>
              </a:rPr>
              <a:t>eller</a:t>
            </a:r>
            <a:r>
              <a:rPr lang="en-US" sz="1200">
                <a:latin typeface="Calibri"/>
                <a:ea typeface="+mn-lt"/>
                <a:cs typeface="+mn-lt"/>
              </a:rPr>
              <a:t> </a:t>
            </a:r>
            <a:r>
              <a:rPr lang="en-US" sz="1200" err="1">
                <a:latin typeface="Calibri"/>
                <a:ea typeface="+mn-lt"/>
                <a:cs typeface="+mn-lt"/>
              </a:rPr>
              <a:t>Økonomiavdelingen</a:t>
            </a:r>
            <a:r>
              <a:rPr lang="en-US" sz="1200">
                <a:latin typeface="Calibri"/>
                <a:ea typeface="+mn-lt"/>
                <a:cs typeface="+mn-lt"/>
              </a:rPr>
              <a:t>. </a:t>
            </a:r>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31</a:t>
            </a:fld>
            <a:endParaRPr lang="nb-NO"/>
          </a:p>
        </p:txBody>
      </p:sp>
    </p:spTree>
    <p:extLst>
      <p:ext uri="{BB962C8B-B14F-4D97-AF65-F5344CB8AC3E}">
        <p14:creationId xmlns:p14="http://schemas.microsoft.com/office/powerpoint/2010/main" val="4049690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33</a:t>
            </a:fld>
            <a:endParaRPr lang="nb-NO"/>
          </a:p>
        </p:txBody>
      </p:sp>
    </p:spTree>
    <p:extLst>
      <p:ext uri="{BB962C8B-B14F-4D97-AF65-F5344CB8AC3E}">
        <p14:creationId xmlns:p14="http://schemas.microsoft.com/office/powerpoint/2010/main" val="115464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solidFill>
                  <a:srgbClr val="272833"/>
                </a:solidFill>
                <a:latin typeface="Open Sans"/>
                <a:ea typeface="Open Sans"/>
                <a:cs typeface="Open Sans"/>
              </a:rPr>
              <a:t>Reiseaktivitet</a:t>
            </a:r>
            <a:r>
              <a:rPr lang="en-US">
                <a:solidFill>
                  <a:srgbClr val="272833"/>
                </a:solidFill>
                <a:latin typeface="Open Sans"/>
                <a:ea typeface="Open Sans"/>
                <a:cs typeface="Open Sans"/>
              </a:rPr>
              <a:t> </a:t>
            </a:r>
            <a:r>
              <a:rPr lang="en-US" err="1">
                <a:solidFill>
                  <a:srgbClr val="272833"/>
                </a:solidFill>
                <a:latin typeface="Open Sans"/>
                <a:ea typeface="Open Sans"/>
                <a:cs typeface="Open Sans"/>
              </a:rPr>
              <a:t>skal</a:t>
            </a:r>
            <a:r>
              <a:rPr lang="en-US">
                <a:solidFill>
                  <a:srgbClr val="272833"/>
                </a:solidFill>
                <a:latin typeface="Open Sans"/>
                <a:ea typeface="Open Sans"/>
                <a:cs typeface="Open Sans"/>
              </a:rPr>
              <a:t> </a:t>
            </a:r>
            <a:r>
              <a:rPr lang="en-US" err="1">
                <a:solidFill>
                  <a:srgbClr val="272833"/>
                </a:solidFill>
                <a:latin typeface="Open Sans"/>
                <a:ea typeface="Open Sans"/>
                <a:cs typeface="Open Sans"/>
              </a:rPr>
              <a:t>behovsvurderes</a:t>
            </a:r>
            <a:r>
              <a:rPr lang="en-US">
                <a:solidFill>
                  <a:srgbClr val="272833"/>
                </a:solidFill>
                <a:latin typeface="Open Sans"/>
                <a:ea typeface="Open Sans"/>
                <a:cs typeface="Open Sans"/>
              </a:rPr>
              <a:t> </a:t>
            </a:r>
            <a:r>
              <a:rPr lang="en-US" err="1">
                <a:solidFill>
                  <a:srgbClr val="272833"/>
                </a:solidFill>
                <a:latin typeface="Open Sans"/>
                <a:ea typeface="Open Sans"/>
                <a:cs typeface="Open Sans"/>
              </a:rPr>
              <a:t>og</a:t>
            </a:r>
            <a:r>
              <a:rPr lang="en-US">
                <a:solidFill>
                  <a:srgbClr val="272833"/>
                </a:solidFill>
                <a:latin typeface="Open Sans"/>
                <a:ea typeface="Open Sans"/>
                <a:cs typeface="Open Sans"/>
              </a:rPr>
              <a:t> </a:t>
            </a:r>
            <a:r>
              <a:rPr lang="en-US" err="1">
                <a:solidFill>
                  <a:srgbClr val="272833"/>
                </a:solidFill>
                <a:latin typeface="Open Sans"/>
                <a:ea typeface="Open Sans"/>
                <a:cs typeface="Open Sans"/>
              </a:rPr>
              <a:t>miljø</a:t>
            </a:r>
            <a:r>
              <a:rPr lang="en-US">
                <a:solidFill>
                  <a:srgbClr val="272833"/>
                </a:solidFill>
                <a:latin typeface="Open Sans"/>
                <a:ea typeface="Open Sans"/>
                <a:cs typeface="Open Sans"/>
              </a:rPr>
              <a:t> er </a:t>
            </a:r>
            <a:r>
              <a:rPr lang="en-US" err="1">
                <a:solidFill>
                  <a:srgbClr val="272833"/>
                </a:solidFill>
                <a:latin typeface="Open Sans"/>
                <a:ea typeface="Open Sans"/>
                <a:cs typeface="Open Sans"/>
              </a:rPr>
              <a:t>en</a:t>
            </a:r>
            <a:r>
              <a:rPr lang="en-US">
                <a:solidFill>
                  <a:srgbClr val="272833"/>
                </a:solidFill>
                <a:latin typeface="Open Sans"/>
                <a:ea typeface="Open Sans"/>
                <a:cs typeface="Open Sans"/>
              </a:rPr>
              <a:t> </a:t>
            </a:r>
            <a:r>
              <a:rPr lang="en-US" err="1">
                <a:solidFill>
                  <a:srgbClr val="272833"/>
                </a:solidFill>
                <a:latin typeface="Open Sans"/>
                <a:ea typeface="Open Sans"/>
                <a:cs typeface="Open Sans"/>
              </a:rPr>
              <a:t>viktig</a:t>
            </a:r>
            <a:r>
              <a:rPr lang="en-US">
                <a:solidFill>
                  <a:srgbClr val="272833"/>
                </a:solidFill>
                <a:latin typeface="Open Sans"/>
                <a:ea typeface="Open Sans"/>
                <a:cs typeface="Open Sans"/>
              </a:rPr>
              <a:t> del av </a:t>
            </a:r>
            <a:r>
              <a:rPr lang="en-US" err="1">
                <a:solidFill>
                  <a:srgbClr val="272833"/>
                </a:solidFill>
                <a:latin typeface="Open Sans"/>
                <a:ea typeface="Open Sans"/>
                <a:cs typeface="Open Sans"/>
              </a:rPr>
              <a:t>vurderingen</a:t>
            </a:r>
            <a:r>
              <a:rPr lang="en-US">
                <a:solidFill>
                  <a:srgbClr val="272833"/>
                </a:solidFill>
                <a:latin typeface="Open Sans"/>
                <a:ea typeface="Open Sans"/>
                <a:cs typeface="Open Sans"/>
              </a:rPr>
              <a:t>:</a:t>
            </a:r>
            <a:endParaRPr lang="en-US">
              <a:solidFill>
                <a:srgbClr val="000000"/>
              </a:solidFill>
              <a:latin typeface="Arial" panose="020B0604020202020204"/>
              <a:ea typeface="Open Sans"/>
              <a:cs typeface="Arial" panose="020B0604020202020204"/>
            </a:endParaRPr>
          </a:p>
          <a:p>
            <a:endParaRPr lang="en-US">
              <a:solidFill>
                <a:srgbClr val="272833"/>
              </a:solidFill>
              <a:latin typeface="Open Sans"/>
              <a:ea typeface="Open Sans"/>
              <a:cs typeface="Open Sans"/>
            </a:endParaRPr>
          </a:p>
          <a:p>
            <a:pPr marL="171450" indent="-171450">
              <a:buFont typeface="Arial" panose="020B0604020202020204" pitchFamily="34" charset="0"/>
              <a:buChar char="•"/>
            </a:pPr>
            <a:r>
              <a:rPr lang="en-US" sz="1000">
                <a:solidFill>
                  <a:srgbClr val="272833"/>
                </a:solidFill>
                <a:latin typeface="Calibri"/>
                <a:ea typeface="Open Sans"/>
                <a:cs typeface="Open Sans"/>
              </a:rPr>
              <a:t>All </a:t>
            </a:r>
            <a:r>
              <a:rPr lang="en-US" sz="1000" err="1">
                <a:solidFill>
                  <a:srgbClr val="272833"/>
                </a:solidFill>
                <a:latin typeface="Calibri"/>
                <a:ea typeface="Open Sans"/>
                <a:cs typeface="Open Sans"/>
              </a:rPr>
              <a:t>reiseaktivitet</a:t>
            </a:r>
            <a:r>
              <a:rPr lang="en-US" sz="1000">
                <a:solidFill>
                  <a:srgbClr val="272833"/>
                </a:solidFill>
                <a:latin typeface="Calibri"/>
                <a:ea typeface="Open Sans"/>
                <a:cs typeface="Open Sans"/>
              </a:rPr>
              <a:t> ved NTNU </a:t>
            </a:r>
            <a:r>
              <a:rPr lang="en-US" sz="1000" err="1">
                <a:solidFill>
                  <a:srgbClr val="272833"/>
                </a:solidFill>
                <a:latin typeface="Calibri"/>
                <a:ea typeface="Open Sans"/>
                <a:cs typeface="Open Sans"/>
              </a:rPr>
              <a:t>skal</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vektes</a:t>
            </a:r>
            <a:r>
              <a:rPr lang="en-US" sz="1000">
                <a:solidFill>
                  <a:srgbClr val="272833"/>
                </a:solidFill>
                <a:latin typeface="Calibri"/>
                <a:ea typeface="Open Sans"/>
                <a:cs typeface="Open Sans"/>
              </a:rPr>
              <a:t> mot </a:t>
            </a:r>
            <a:r>
              <a:rPr lang="en-US" sz="1000" err="1">
                <a:solidFill>
                  <a:srgbClr val="272833"/>
                </a:solidFill>
                <a:latin typeface="Calibri"/>
                <a:ea typeface="Open Sans"/>
                <a:cs typeface="Open Sans"/>
              </a:rPr>
              <a:t>miljøhensyn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Både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ansatte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og</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ledere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har</a:t>
            </a:r>
            <a:r>
              <a:rPr lang="en-US" sz="1000">
                <a:solidFill>
                  <a:srgbClr val="272833"/>
                </a:solidFill>
                <a:latin typeface="Calibri"/>
                <a:ea typeface="Open Sans"/>
                <a:cs typeface="Open Sans"/>
              </a:rPr>
              <a:t> et </a:t>
            </a:r>
            <a:r>
              <a:rPr lang="en-US" sz="1000" err="1">
                <a:solidFill>
                  <a:srgbClr val="272833"/>
                </a:solidFill>
                <a:latin typeface="Calibri"/>
                <a:ea typeface="Open Sans"/>
                <a:cs typeface="Open Sans"/>
              </a:rPr>
              <a:t>ansvar</a:t>
            </a:r>
            <a:r>
              <a:rPr lang="en-US" sz="1000">
                <a:solidFill>
                  <a:srgbClr val="272833"/>
                </a:solidFill>
                <a:latin typeface="Calibri"/>
                <a:ea typeface="Open Sans"/>
                <a:cs typeface="Open Sans"/>
              </a:rPr>
              <a:t> for at </a:t>
            </a:r>
            <a:r>
              <a:rPr lang="en-US" sz="1000" err="1">
                <a:solidFill>
                  <a:srgbClr val="272833"/>
                </a:solidFill>
                <a:latin typeface="Calibri"/>
                <a:ea typeface="Open Sans"/>
                <a:cs typeface="Open Sans"/>
              </a:rPr>
              <a:t>reisen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vurderes</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og</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planlegges</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i</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henhold</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til</a:t>
            </a:r>
            <a:r>
              <a:rPr lang="en-US" sz="1000">
                <a:solidFill>
                  <a:srgbClr val="272833"/>
                </a:solidFill>
                <a:latin typeface="Calibri"/>
                <a:ea typeface="Open Sans"/>
                <a:cs typeface="Open Sans"/>
              </a:rPr>
              <a:t> </a:t>
            </a:r>
            <a:r>
              <a:rPr lang="en-US" sz="1000" u="none" strike="noStrike" err="1">
                <a:solidFill>
                  <a:srgbClr val="0B5FFF"/>
                </a:solidFill>
                <a:latin typeface="Calibri"/>
                <a:ea typeface="Open Sans"/>
                <a:cs typeface="Open Sans"/>
                <a:hlinkClick r:id="rId3"/>
              </a:rPr>
              <a:t>retningslinjene</a:t>
            </a:r>
            <a:r>
              <a:rPr lang="en-US" sz="1000" u="none" strike="noStrike">
                <a:solidFill>
                  <a:srgbClr val="0B5FFF"/>
                </a:solidFill>
                <a:latin typeface="Calibri"/>
                <a:ea typeface="Open Sans"/>
                <a:cs typeface="Open Sans"/>
                <a:hlinkClick r:id="rId3"/>
              </a:rPr>
              <a:t> for </a:t>
            </a:r>
            <a:r>
              <a:rPr lang="en-US" sz="1000" u="none" strike="noStrike" err="1">
                <a:solidFill>
                  <a:srgbClr val="0B5FFF"/>
                </a:solidFill>
                <a:latin typeface="Calibri"/>
                <a:ea typeface="Open Sans"/>
                <a:cs typeface="Open Sans"/>
                <a:hlinkClick r:id="rId3"/>
              </a:rPr>
              <a:t>miljøansvarlige</a:t>
            </a:r>
            <a:r>
              <a:rPr lang="en-US" sz="1000" u="none" strike="noStrike">
                <a:solidFill>
                  <a:srgbClr val="0B5FFF"/>
                </a:solidFill>
                <a:latin typeface="Calibri"/>
                <a:ea typeface="Open Sans"/>
                <a:cs typeface="Open Sans"/>
                <a:hlinkClick r:id="rId3"/>
              </a:rPr>
              <a:t> </a:t>
            </a:r>
            <a:r>
              <a:rPr lang="en-US" sz="1000" u="none" strike="noStrike" err="1">
                <a:solidFill>
                  <a:srgbClr val="0B5FFF"/>
                </a:solidFill>
                <a:latin typeface="Calibri"/>
                <a:ea typeface="Open Sans"/>
                <a:cs typeface="Open Sans"/>
                <a:hlinkClick r:id="rId3"/>
              </a:rPr>
              <a:t>reiser</a:t>
            </a:r>
            <a:r>
              <a:rPr lang="en-US" sz="1000">
                <a:solidFill>
                  <a:srgbClr val="272833"/>
                </a:solidFill>
                <a:latin typeface="Calibri"/>
                <a:ea typeface="Open Sans"/>
                <a:cs typeface="Open Sans"/>
              </a:rPr>
              <a:t>.</a:t>
            </a:r>
          </a:p>
          <a:p>
            <a:pPr marL="171450" indent="-171450">
              <a:buFont typeface="Arial" panose="020B0604020202020204" pitchFamily="34" charset="0"/>
              <a:buChar char="•"/>
            </a:pPr>
            <a:endParaRPr lang="en-US" sz="1000">
              <a:solidFill>
                <a:srgbClr val="272833"/>
              </a:solidFill>
              <a:latin typeface="Calibri"/>
              <a:ea typeface="Open Sans"/>
              <a:cs typeface="Open Sans"/>
            </a:endParaRPr>
          </a:p>
          <a:p>
            <a:pPr marL="171450" indent="-171450">
              <a:buFont typeface="Arial" panose="020B0604020202020204" pitchFamily="34" charset="0"/>
              <a:buChar char="•"/>
            </a:pPr>
            <a:r>
              <a:rPr lang="en-US" sz="1000">
                <a:solidFill>
                  <a:srgbClr val="272833"/>
                </a:solidFill>
                <a:latin typeface="Calibri"/>
                <a:ea typeface="Open Sans"/>
                <a:cs typeface="Open Sans"/>
              </a:rPr>
              <a:t>I </a:t>
            </a:r>
            <a:r>
              <a:rPr lang="en-US" sz="1000" err="1">
                <a:solidFill>
                  <a:srgbClr val="272833"/>
                </a:solidFill>
                <a:latin typeface="Calibri"/>
                <a:ea typeface="Open Sans"/>
                <a:cs typeface="Open Sans"/>
              </a:rPr>
              <a:t>en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totalvurdering</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skal</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miljøhensyn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økonomi</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tidsbruk</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og</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faglig</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utbytte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inngå</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Miljøhensyn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skal</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vektes</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tungt</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Herunder</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vurdere</a:t>
            </a:r>
            <a:r>
              <a:rPr lang="en-US" sz="1000">
                <a:solidFill>
                  <a:srgbClr val="272833"/>
                </a:solidFill>
                <a:latin typeface="Calibri"/>
                <a:ea typeface="Open Sans"/>
                <a:cs typeface="Open Sans"/>
              </a:rPr>
              <a:t> om </a:t>
            </a:r>
            <a:r>
              <a:rPr lang="en-US" sz="1000" err="1">
                <a:solidFill>
                  <a:srgbClr val="272833"/>
                </a:solidFill>
                <a:latin typeface="Calibri"/>
                <a:ea typeface="Open Sans"/>
                <a:cs typeface="Open Sans"/>
              </a:rPr>
              <a:t>digitale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møteplasser</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kan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benyttes</a:t>
            </a:r>
            <a:endParaRPr lang="en-US" sz="1000">
              <a:solidFill>
                <a:srgbClr val="272833"/>
              </a:solidFill>
              <a:latin typeface="Calibri"/>
              <a:ea typeface="Open Sans"/>
              <a:cs typeface="Open Sans"/>
            </a:endParaRPr>
          </a:p>
          <a:p>
            <a:pPr marL="171450" indent="-171450">
              <a:buFont typeface="Arial" panose="020B0604020202020204" pitchFamily="34" charset="0"/>
              <a:buChar char="•"/>
            </a:pPr>
            <a:endParaRPr lang="en-US" sz="1000">
              <a:solidFill>
                <a:srgbClr val="272833"/>
              </a:solidFill>
              <a:latin typeface="Open Sans"/>
              <a:ea typeface="Open Sans"/>
              <a:cs typeface="Open Sans"/>
            </a:endParaRPr>
          </a:p>
          <a:p>
            <a:pPr marL="171450" indent="-171450">
              <a:buFont typeface="Arial" panose="020B0604020202020204" pitchFamily="34" charset="0"/>
              <a:buChar char="•"/>
            </a:pPr>
            <a:r>
              <a:rPr lang="en-US" sz="1000">
                <a:solidFill>
                  <a:srgbClr val="272833"/>
                </a:solidFill>
                <a:latin typeface="Calibri"/>
                <a:ea typeface="Open Sans"/>
                <a:cs typeface="Open Sans"/>
              </a:rPr>
              <a:t>Av </a:t>
            </a:r>
            <a:r>
              <a:rPr lang="en-US" sz="1000" err="1">
                <a:solidFill>
                  <a:srgbClr val="272833"/>
                </a:solidFill>
                <a:latin typeface="Calibri"/>
                <a:ea typeface="Open Sans"/>
                <a:cs typeface="Open Sans"/>
              </a:rPr>
              <a:t>hensyn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til</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miljøet</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skal</a:t>
            </a:r>
            <a:r>
              <a:rPr lang="en-US" sz="1000">
                <a:solidFill>
                  <a:srgbClr val="272833"/>
                </a:solidFill>
                <a:latin typeface="Calibri"/>
                <a:ea typeface="Open Sans"/>
                <a:cs typeface="Open Sans"/>
              </a:rPr>
              <a:t> det </a:t>
            </a:r>
            <a:r>
              <a:rPr lang="en-US" sz="1000" err="1">
                <a:solidFill>
                  <a:srgbClr val="272833"/>
                </a:solidFill>
                <a:latin typeface="Calibri"/>
                <a:ea typeface="Open Sans"/>
                <a:cs typeface="Open Sans"/>
              </a:rPr>
              <a:t>vurderes</a:t>
            </a:r>
            <a:r>
              <a:rPr lang="en-US" sz="1000">
                <a:solidFill>
                  <a:srgbClr val="272833"/>
                </a:solidFill>
                <a:latin typeface="Calibri"/>
                <a:ea typeface="Open Sans"/>
                <a:cs typeface="Open Sans"/>
              </a:rPr>
              <a:t> om det </a:t>
            </a:r>
            <a:r>
              <a:rPr lang="en-US" sz="1000" err="1">
                <a:solidFill>
                  <a:srgbClr val="272833"/>
                </a:solidFill>
                <a:latin typeface="Calibri"/>
                <a:ea typeface="Open Sans"/>
                <a:cs typeface="Open Sans"/>
              </a:rPr>
              <a:t>kan</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brukes</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miljøeffektive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måter</a:t>
            </a:r>
            <a:r>
              <a:rPr lang="en-US" sz="1000">
                <a:solidFill>
                  <a:srgbClr val="272833"/>
                </a:solidFill>
                <a:latin typeface="Calibri"/>
                <a:ea typeface="Open Sans"/>
                <a:cs typeface="Open Sans"/>
              </a:rPr>
              <a:t> å </a:t>
            </a:r>
            <a:r>
              <a:rPr lang="en-US" sz="1000" err="1">
                <a:solidFill>
                  <a:srgbClr val="272833"/>
                </a:solidFill>
                <a:latin typeface="Calibri"/>
                <a:ea typeface="Open Sans"/>
                <a:cs typeface="Open Sans"/>
              </a:rPr>
              <a:t>reise</a:t>
            </a:r>
            <a:r>
              <a:rPr lang="en-US" sz="1000">
                <a:solidFill>
                  <a:srgbClr val="272833"/>
                </a:solidFill>
                <a:latin typeface="Calibri"/>
                <a:ea typeface="Open Sans"/>
                <a:cs typeface="Open Sans"/>
              </a:rPr>
              <a:t> </a:t>
            </a:r>
            <a:r>
              <a:rPr lang="en-US" sz="1000" err="1">
                <a:solidFill>
                  <a:srgbClr val="272833"/>
                </a:solidFill>
                <a:latin typeface="Calibri"/>
                <a:ea typeface="Open Sans"/>
                <a:cs typeface="Open Sans"/>
              </a:rPr>
              <a:t>på</a:t>
            </a:r>
            <a:r>
              <a:rPr lang="en-US" sz="1000">
                <a:solidFill>
                  <a:srgbClr val="272833"/>
                </a:solidFill>
                <a:latin typeface="Calibri"/>
                <a:ea typeface="Open Sans"/>
                <a:cs typeface="Open Sans"/>
              </a:rPr>
              <a:t> – for </a:t>
            </a:r>
            <a:r>
              <a:rPr lang="en-US" sz="1000" err="1">
                <a:solidFill>
                  <a:srgbClr val="272833"/>
                </a:solidFill>
                <a:latin typeface="Calibri"/>
                <a:ea typeface="Open Sans"/>
                <a:cs typeface="Open Sans"/>
              </a:rPr>
              <a:t>eksempel</a:t>
            </a:r>
            <a:r>
              <a:rPr lang="en-US" sz="1000">
                <a:solidFill>
                  <a:srgbClr val="272833"/>
                </a:solidFill>
                <a:latin typeface="Calibri"/>
                <a:ea typeface="Open Sans"/>
                <a:cs typeface="Open Sans"/>
              </a:rPr>
              <a:t> ved å </a:t>
            </a:r>
            <a:r>
              <a:rPr lang="en-US" sz="1000" err="1">
                <a:solidFill>
                  <a:srgbClr val="272833"/>
                </a:solidFill>
                <a:latin typeface="Calibri"/>
                <a:ea typeface="Open Sans"/>
                <a:cs typeface="Open Sans"/>
              </a:rPr>
              <a:t>velge</a:t>
            </a:r>
            <a:r>
              <a:rPr lang="en-US" sz="1000">
                <a:solidFill>
                  <a:srgbClr val="272833"/>
                </a:solidFill>
                <a:latin typeface="Calibri"/>
                <a:ea typeface="Open Sans"/>
                <a:cs typeface="Open Sans"/>
              </a:rPr>
              <a:t> tog </a:t>
            </a:r>
            <a:r>
              <a:rPr lang="en-US" sz="1000" err="1">
                <a:solidFill>
                  <a:srgbClr val="272833"/>
                </a:solidFill>
                <a:latin typeface="Calibri"/>
                <a:ea typeface="Open Sans"/>
                <a:cs typeface="Open Sans"/>
              </a:rPr>
              <a:t>istedenfor</a:t>
            </a:r>
            <a:r>
              <a:rPr lang="en-US" sz="1000">
                <a:solidFill>
                  <a:srgbClr val="272833"/>
                </a:solidFill>
                <a:latin typeface="Calibri"/>
                <a:ea typeface="Open Sans"/>
                <a:cs typeface="Open Sans"/>
              </a:rPr>
              <a:t> fly.</a:t>
            </a:r>
          </a:p>
          <a:p>
            <a:endParaRPr lang="nb-NO"/>
          </a:p>
        </p:txBody>
      </p:sp>
      <p:sp>
        <p:nvSpPr>
          <p:cNvPr id="4" name="Plassholder for lysbildenummer 3"/>
          <p:cNvSpPr>
            <a:spLocks noGrp="1"/>
          </p:cNvSpPr>
          <p:nvPr>
            <p:ph type="sldNum" sz="quarter" idx="5"/>
          </p:nvPr>
        </p:nvSpPr>
        <p:spPr/>
        <p:txBody>
          <a:bodyPr/>
          <a:lstStyle/>
          <a:p>
            <a:fld id="{74B11B9A-160A-415B-91C9-3EC8526129C0}" type="slidenum">
              <a:rPr lang="nb-NO" smtClean="0"/>
              <a:t>4</a:t>
            </a:fld>
            <a:endParaRPr lang="nb-NO"/>
          </a:p>
        </p:txBody>
      </p:sp>
    </p:spTree>
    <p:extLst>
      <p:ext uri="{BB962C8B-B14F-4D97-AF65-F5344CB8AC3E}">
        <p14:creationId xmlns:p14="http://schemas.microsoft.com/office/powerpoint/2010/main" val="27393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Calibri"/>
              <a:buNone/>
            </a:pPr>
            <a:r>
              <a:rPr lang="en-US">
                <a:latin typeface="Calibri"/>
                <a:ea typeface="Calibri"/>
                <a:cs typeface="Calibri"/>
              </a:rPr>
              <a:t>Denne </a:t>
            </a:r>
            <a:r>
              <a:rPr lang="en-US" err="1">
                <a:latin typeface="Calibri"/>
                <a:ea typeface="Calibri"/>
                <a:cs typeface="Calibri"/>
              </a:rPr>
              <a:t>sliden</a:t>
            </a:r>
            <a:r>
              <a:rPr lang="en-US">
                <a:latin typeface="Calibri"/>
                <a:ea typeface="Calibri"/>
                <a:cs typeface="Calibri"/>
              </a:rPr>
              <a:t> </a:t>
            </a:r>
            <a:r>
              <a:rPr lang="en-US" err="1">
                <a:latin typeface="Calibri"/>
                <a:ea typeface="Calibri"/>
                <a:cs typeface="Calibri"/>
              </a:rPr>
              <a:t>viser</a:t>
            </a:r>
            <a:r>
              <a:rPr lang="en-US">
                <a:latin typeface="Calibri"/>
                <a:ea typeface="Calibri"/>
                <a:cs typeface="Calibri"/>
              </a:rPr>
              <a:t> </a:t>
            </a:r>
            <a:r>
              <a:rPr lang="en-US" err="1">
                <a:latin typeface="Calibri"/>
                <a:ea typeface="Calibri"/>
                <a:cs typeface="Calibri"/>
              </a:rPr>
              <a:t>hvor</a:t>
            </a:r>
            <a:r>
              <a:rPr lang="en-US">
                <a:latin typeface="Calibri"/>
                <a:ea typeface="Calibri"/>
                <a:cs typeface="Calibri"/>
              </a:rPr>
              <a:t> </a:t>
            </a:r>
            <a:r>
              <a:rPr lang="en-US" err="1">
                <a:latin typeface="Calibri"/>
                <a:ea typeface="Calibri"/>
                <a:cs typeface="Calibri"/>
              </a:rPr>
              <a:t>mye</a:t>
            </a:r>
            <a:r>
              <a:rPr lang="en-US">
                <a:latin typeface="Calibri"/>
                <a:ea typeface="Calibri"/>
                <a:cs typeface="Calibri"/>
              </a:rPr>
              <a:t> vi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hvor</a:t>
            </a:r>
            <a:r>
              <a:rPr lang="en-US">
                <a:latin typeface="Calibri"/>
                <a:ea typeface="Calibri"/>
                <a:cs typeface="Calibri"/>
              </a:rPr>
              <a:t> vi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totale</a:t>
            </a:r>
            <a:r>
              <a:rPr lang="en-US">
                <a:latin typeface="Calibri"/>
                <a:ea typeface="Calibri"/>
                <a:cs typeface="Calibri"/>
              </a:rPr>
              <a:t> </a:t>
            </a:r>
            <a:r>
              <a:rPr lang="en-US" err="1">
                <a:latin typeface="Calibri"/>
                <a:ea typeface="Calibri"/>
                <a:cs typeface="Calibri"/>
              </a:rPr>
              <a:t>kostnader</a:t>
            </a:r>
            <a:r>
              <a:rPr lang="en-US">
                <a:latin typeface="Calibri"/>
                <a:ea typeface="Calibri"/>
                <a:cs typeface="Calibri"/>
              </a:rPr>
              <a:t> for hele </a:t>
            </a:r>
            <a:r>
              <a:rPr lang="en-US" err="1">
                <a:latin typeface="Calibri"/>
                <a:ea typeface="Calibri"/>
                <a:cs typeface="Calibri"/>
              </a:rPr>
              <a:t>organisasjonen</a:t>
            </a:r>
            <a:r>
              <a:rPr lang="en-US">
                <a:latin typeface="Calibri"/>
                <a:ea typeface="Calibri"/>
                <a:cs typeface="Calibri"/>
              </a:rPr>
              <a:t>. </a:t>
            </a:r>
            <a:r>
              <a:rPr lang="en-US" err="1">
                <a:latin typeface="Calibri"/>
                <a:ea typeface="Calibri"/>
                <a:cs typeface="Calibri"/>
              </a:rPr>
              <a:t>Tallene</a:t>
            </a:r>
            <a:r>
              <a:rPr lang="en-US">
                <a:latin typeface="Calibri"/>
                <a:ea typeface="Calibri"/>
                <a:cs typeface="Calibri"/>
              </a:rPr>
              <a:t> er </a:t>
            </a:r>
            <a:r>
              <a:rPr lang="en-US" err="1">
                <a:latin typeface="Calibri"/>
                <a:ea typeface="Calibri"/>
                <a:cs typeface="Calibri"/>
              </a:rPr>
              <a:t>fra</a:t>
            </a:r>
            <a:r>
              <a:rPr lang="en-US">
                <a:latin typeface="Calibri"/>
                <a:ea typeface="Calibri"/>
                <a:cs typeface="Calibri"/>
              </a:rPr>
              <a:t> 2024. </a:t>
            </a:r>
            <a:endParaRPr lang="en-US"/>
          </a:p>
          <a:p>
            <a:pPr marL="171450" indent="-171450">
              <a:buFont typeface="Calibri"/>
              <a:buChar char="-"/>
            </a:pPr>
            <a:endParaRPr lang="en-US">
              <a:latin typeface="Calibri"/>
              <a:ea typeface="Calibri"/>
              <a:cs typeface="Calibri"/>
            </a:endParaRPr>
          </a:p>
          <a:p>
            <a:pPr marL="171450" indent="-171450">
              <a:buFont typeface="Calibri"/>
              <a:buChar char="-"/>
            </a:pPr>
            <a:r>
              <a:rPr lang="en-US">
                <a:latin typeface="Calibri"/>
                <a:ea typeface="Calibri"/>
                <a:cs typeface="Calibri"/>
              </a:rPr>
              <a:t>Alle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tilgang</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“DFØ </a:t>
            </a:r>
            <a:r>
              <a:rPr lang="en-US" err="1">
                <a:latin typeface="Calibri"/>
                <a:ea typeface="Calibri"/>
                <a:cs typeface="Calibri"/>
              </a:rPr>
              <a:t>Innsikt</a:t>
            </a:r>
            <a:r>
              <a:rPr lang="en-US">
                <a:latin typeface="Calibri"/>
                <a:ea typeface="Calibri"/>
                <a:cs typeface="Calibri"/>
              </a:rPr>
              <a:t> for HR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lønn</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tilgang</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å se tall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statistikk</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er </a:t>
            </a:r>
            <a:r>
              <a:rPr lang="en-US" err="1">
                <a:latin typeface="Calibri"/>
                <a:ea typeface="Calibri"/>
                <a:cs typeface="Calibri"/>
              </a:rPr>
              <a:t>foretatt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sin </a:t>
            </a:r>
            <a:r>
              <a:rPr lang="en-US" err="1">
                <a:latin typeface="Calibri"/>
                <a:ea typeface="Calibri"/>
                <a:cs typeface="Calibri"/>
              </a:rPr>
              <a:t>enhet</a:t>
            </a:r>
            <a:r>
              <a:rPr lang="en-US">
                <a:latin typeface="Calibri"/>
                <a:ea typeface="Calibri"/>
                <a:cs typeface="Calibri"/>
              </a:rPr>
              <a:t>.  </a:t>
            </a:r>
            <a:endParaRPr lang="en-US"/>
          </a:p>
          <a:p>
            <a:pPr marL="171450" indent="-171450">
              <a:buFont typeface="Calibri"/>
              <a:buChar char="-"/>
            </a:pPr>
            <a:endParaRPr lang="en-US">
              <a:latin typeface="Calibri"/>
              <a:ea typeface="Calibri"/>
              <a:cs typeface="Calibri"/>
            </a:endParaRPr>
          </a:p>
          <a:p>
            <a:pPr marL="171450" indent="-171450">
              <a:buFont typeface="Calibri"/>
              <a:buChar char="-"/>
            </a:pPr>
            <a:r>
              <a:rPr lang="en-US" err="1">
                <a:latin typeface="Calibri"/>
                <a:ea typeface="Calibri"/>
                <a:cs typeface="Calibri"/>
              </a:rPr>
              <a:t>Tjenestesenteret</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2024 </a:t>
            </a:r>
            <a:r>
              <a:rPr lang="en-US" err="1">
                <a:latin typeface="Calibri"/>
                <a:ea typeface="Calibri"/>
                <a:cs typeface="Calibri"/>
              </a:rPr>
              <a:t>behandlet</a:t>
            </a:r>
            <a:r>
              <a:rPr lang="en-US">
                <a:latin typeface="Calibri"/>
                <a:ea typeface="Calibri"/>
                <a:cs typeface="Calibri"/>
              </a:rPr>
              <a:t> </a:t>
            </a:r>
            <a:r>
              <a:rPr lang="en-US" err="1">
                <a:latin typeface="Calibri"/>
                <a:ea typeface="Calibri"/>
                <a:cs typeface="Calibri"/>
              </a:rPr>
              <a:t>nærmere</a:t>
            </a:r>
            <a:r>
              <a:rPr lang="en-US">
                <a:latin typeface="Calibri"/>
                <a:ea typeface="Calibri"/>
                <a:cs typeface="Calibri"/>
              </a:rPr>
              <a:t> 25 000 </a:t>
            </a:r>
            <a:r>
              <a:rPr lang="en-US" err="1">
                <a:latin typeface="Calibri"/>
                <a:ea typeface="Calibri"/>
                <a:cs typeface="Calibri"/>
              </a:rPr>
              <a:t>reiseregninger</a:t>
            </a:r>
            <a:r>
              <a:rPr lang="en-US">
                <a:latin typeface="Calibri"/>
                <a:ea typeface="Calibri"/>
                <a:cs typeface="Calibri"/>
              </a:rPr>
              <a:t>. </a:t>
            </a:r>
            <a:r>
              <a:rPr lang="en-US" err="1">
                <a:latin typeface="Calibri"/>
                <a:ea typeface="Calibri"/>
                <a:cs typeface="Calibri"/>
              </a:rPr>
              <a:t>Antall</a:t>
            </a:r>
            <a:r>
              <a:rPr lang="en-US">
                <a:latin typeface="Calibri"/>
                <a:ea typeface="Calibri"/>
                <a:cs typeface="Calibri"/>
              </a:rPr>
              <a:t>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gått</a:t>
            </a:r>
            <a:r>
              <a:rPr lang="en-US">
                <a:latin typeface="Calibri"/>
                <a:ea typeface="Calibri"/>
                <a:cs typeface="Calibri"/>
              </a:rPr>
              <a:t> </a:t>
            </a:r>
            <a:r>
              <a:rPr lang="en-US" err="1">
                <a:latin typeface="Calibri"/>
                <a:ea typeface="Calibri"/>
                <a:cs typeface="Calibri"/>
              </a:rPr>
              <a:t>litt</a:t>
            </a:r>
            <a:r>
              <a:rPr lang="en-US">
                <a:latin typeface="Calibri"/>
                <a:ea typeface="Calibri"/>
                <a:cs typeface="Calibri"/>
              </a:rPr>
              <a:t> </a:t>
            </a:r>
            <a:r>
              <a:rPr lang="en-US" err="1">
                <a:latin typeface="Calibri"/>
                <a:ea typeface="Calibri"/>
                <a:cs typeface="Calibri"/>
              </a:rPr>
              <a:t>ned</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tidligere</a:t>
            </a:r>
            <a:r>
              <a:rPr lang="en-US">
                <a:latin typeface="Calibri"/>
                <a:ea typeface="Calibri"/>
                <a:cs typeface="Calibri"/>
              </a:rPr>
              <a:t> </a:t>
            </a:r>
            <a:r>
              <a:rPr lang="en-US" err="1">
                <a:latin typeface="Calibri"/>
                <a:ea typeface="Calibri"/>
                <a:cs typeface="Calibri"/>
              </a:rPr>
              <a:t>år</a:t>
            </a:r>
            <a:r>
              <a:rPr lang="en-US">
                <a:latin typeface="Calibri"/>
                <a:ea typeface="Calibri"/>
                <a:cs typeface="Calibri"/>
              </a:rPr>
              <a:t>. Vi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ligget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rundt</a:t>
            </a:r>
            <a:r>
              <a:rPr lang="en-US">
                <a:latin typeface="Calibri"/>
                <a:ea typeface="Calibri"/>
                <a:cs typeface="Calibri"/>
              </a:rPr>
              <a:t> 30 000 </a:t>
            </a:r>
            <a:r>
              <a:rPr lang="en-US" err="1">
                <a:latin typeface="Calibri"/>
                <a:ea typeface="Calibri"/>
                <a:cs typeface="Calibri"/>
              </a:rPr>
              <a:t>reiseregninger</a:t>
            </a:r>
            <a:r>
              <a:rPr lang="en-US">
                <a:latin typeface="Calibri"/>
                <a:ea typeface="Calibri"/>
                <a:cs typeface="Calibri"/>
              </a:rPr>
              <a:t> per </a:t>
            </a:r>
            <a:r>
              <a:rPr lang="en-US" err="1">
                <a:latin typeface="Calibri"/>
                <a:ea typeface="Calibri"/>
                <a:cs typeface="Calibri"/>
              </a:rPr>
              <a:t>år</a:t>
            </a:r>
            <a:r>
              <a:rPr lang="en-US">
                <a:latin typeface="Calibri"/>
                <a:ea typeface="Calibri"/>
                <a:cs typeface="Calibri"/>
              </a:rPr>
              <a:t>.  </a:t>
            </a:r>
            <a:r>
              <a:rPr lang="en-US" err="1">
                <a:latin typeface="Calibri"/>
                <a:ea typeface="Calibri"/>
                <a:cs typeface="Calibri"/>
              </a:rPr>
              <a:t>Gjennomsnittlige</a:t>
            </a:r>
            <a:r>
              <a:rPr lang="en-US">
                <a:latin typeface="Calibri"/>
                <a:ea typeface="Calibri"/>
                <a:cs typeface="Calibri"/>
              </a:rPr>
              <a:t> </a:t>
            </a:r>
            <a:r>
              <a:rPr lang="en-US" err="1">
                <a:latin typeface="Calibri"/>
                <a:ea typeface="Calibri"/>
                <a:cs typeface="Calibri"/>
              </a:rPr>
              <a:t>kostnader</a:t>
            </a:r>
            <a:r>
              <a:rPr lang="en-US">
                <a:latin typeface="Calibri"/>
                <a:ea typeface="Calibri"/>
                <a:cs typeface="Calibri"/>
              </a:rPr>
              <a:t> pr. </a:t>
            </a:r>
            <a:r>
              <a:rPr lang="en-US" err="1">
                <a:latin typeface="Calibri"/>
                <a:ea typeface="Calibri"/>
                <a:cs typeface="Calibri"/>
              </a:rPr>
              <a:t>reise</a:t>
            </a:r>
            <a:r>
              <a:rPr lang="en-US">
                <a:latin typeface="Calibri"/>
                <a:ea typeface="Calibri"/>
                <a:cs typeface="Calibri"/>
              </a:rPr>
              <a:t> er ca. 10 000,-, det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vært</a:t>
            </a:r>
            <a:r>
              <a:rPr lang="en-US">
                <a:latin typeface="Calibri"/>
                <a:ea typeface="Calibri"/>
                <a:cs typeface="Calibri"/>
              </a:rPr>
              <a:t> </a:t>
            </a:r>
            <a:r>
              <a:rPr lang="en-US" err="1">
                <a:latin typeface="Calibri"/>
                <a:ea typeface="Calibri"/>
                <a:cs typeface="Calibri"/>
              </a:rPr>
              <a:t>stabilt</a:t>
            </a:r>
            <a:r>
              <a:rPr lang="en-US">
                <a:latin typeface="Calibri"/>
                <a:ea typeface="Calibri"/>
                <a:cs typeface="Calibri"/>
              </a:rPr>
              <a:t> over </a:t>
            </a:r>
            <a:r>
              <a:rPr lang="en-US" err="1">
                <a:latin typeface="Calibri"/>
                <a:ea typeface="Calibri"/>
                <a:cs typeface="Calibri"/>
              </a:rPr>
              <a:t>flere</a:t>
            </a:r>
            <a:r>
              <a:rPr lang="en-US">
                <a:latin typeface="Calibri"/>
                <a:ea typeface="Calibri"/>
                <a:cs typeface="Calibri"/>
              </a:rPr>
              <a:t> </a:t>
            </a:r>
            <a:r>
              <a:rPr lang="en-US" err="1">
                <a:latin typeface="Calibri"/>
                <a:ea typeface="Calibri"/>
                <a:cs typeface="Calibri"/>
              </a:rPr>
              <a:t>år</a:t>
            </a:r>
            <a:r>
              <a:rPr lang="en-US">
                <a:latin typeface="Calibri"/>
                <a:ea typeface="Calibri"/>
                <a:cs typeface="Calibri"/>
              </a:rPr>
              <a:t>.  </a:t>
            </a:r>
            <a:endParaRPr lang="en-US"/>
          </a:p>
          <a:p>
            <a:pPr marL="171450" indent="-171450">
              <a:buFont typeface="Calibri"/>
              <a:buChar char="-"/>
            </a:pPr>
            <a:endParaRPr lang="en-US">
              <a:latin typeface="Calibri"/>
              <a:ea typeface="Calibri"/>
              <a:cs typeface="Calibri"/>
            </a:endParaRPr>
          </a:p>
          <a:p>
            <a:pPr marL="171450" indent="-171450">
              <a:buFont typeface="Calibri"/>
              <a:buChar char="-"/>
            </a:pPr>
            <a:r>
              <a:rPr lang="en-US" err="1">
                <a:latin typeface="Calibri"/>
                <a:ea typeface="Calibri"/>
                <a:cs typeface="Calibri"/>
              </a:rPr>
              <a:t>Beløpet</a:t>
            </a:r>
            <a:r>
              <a:rPr lang="en-US">
                <a:latin typeface="Calibri"/>
                <a:ea typeface="Calibri"/>
                <a:cs typeface="Calibri"/>
              </a:rPr>
              <a:t> under “</a:t>
            </a:r>
            <a:r>
              <a:rPr lang="en-US" err="1">
                <a:latin typeface="Calibri"/>
                <a:ea typeface="Calibri"/>
                <a:cs typeface="Calibri"/>
              </a:rPr>
              <a:t>Betalt</a:t>
            </a:r>
            <a:r>
              <a:rPr lang="en-US">
                <a:latin typeface="Calibri"/>
                <a:ea typeface="Calibri"/>
                <a:cs typeface="Calibri"/>
              </a:rPr>
              <a:t> av </a:t>
            </a:r>
            <a:r>
              <a:rPr lang="en-US" err="1">
                <a:latin typeface="Calibri"/>
                <a:ea typeface="Calibri"/>
                <a:cs typeface="Calibri"/>
              </a:rPr>
              <a:t>virksomheten</a:t>
            </a:r>
            <a:r>
              <a:rPr lang="en-US">
                <a:latin typeface="Calibri"/>
                <a:ea typeface="Calibri"/>
                <a:cs typeface="Calibri"/>
              </a:rPr>
              <a:t>” </a:t>
            </a:r>
            <a:r>
              <a:rPr lang="en-US" err="1">
                <a:latin typeface="Calibri"/>
                <a:ea typeface="Calibri"/>
                <a:cs typeface="Calibri"/>
              </a:rPr>
              <a:t>viser</a:t>
            </a:r>
            <a:r>
              <a:rPr lang="en-US">
                <a:latin typeface="Calibri"/>
                <a:ea typeface="Calibri"/>
                <a:cs typeface="Calibri"/>
              </a:rPr>
              <a:t> </a:t>
            </a:r>
            <a:r>
              <a:rPr lang="en-US" err="1">
                <a:latin typeface="Calibri"/>
                <a:ea typeface="Calibri"/>
                <a:cs typeface="Calibri"/>
              </a:rPr>
              <a:t>hvor</a:t>
            </a:r>
            <a:r>
              <a:rPr lang="en-US">
                <a:latin typeface="Calibri"/>
                <a:ea typeface="Calibri"/>
                <a:cs typeface="Calibri"/>
              </a:rPr>
              <a:t> </a:t>
            </a:r>
            <a:r>
              <a:rPr lang="en-US" err="1">
                <a:latin typeface="Calibri"/>
                <a:ea typeface="Calibri"/>
                <a:cs typeface="Calibri"/>
              </a:rPr>
              <a:t>mye</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er </a:t>
            </a:r>
            <a:r>
              <a:rPr lang="en-US" err="1">
                <a:latin typeface="Calibri"/>
                <a:ea typeface="Calibri"/>
                <a:cs typeface="Calibri"/>
              </a:rPr>
              <a:t>bestilt</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betalt</a:t>
            </a:r>
            <a:r>
              <a:rPr lang="en-US">
                <a:latin typeface="Calibri"/>
                <a:ea typeface="Calibri"/>
                <a:cs typeface="Calibri"/>
              </a:rPr>
              <a:t> med faktura </a:t>
            </a:r>
            <a:r>
              <a:rPr lang="en-US" err="1">
                <a:latin typeface="Calibri"/>
                <a:ea typeface="Calibri"/>
                <a:cs typeface="Calibri"/>
              </a:rPr>
              <a:t>til</a:t>
            </a:r>
            <a:r>
              <a:rPr lang="en-US">
                <a:latin typeface="Calibri"/>
                <a:ea typeface="Calibri"/>
                <a:cs typeface="Calibri"/>
              </a:rPr>
              <a:t> NTNU. </a:t>
            </a:r>
            <a:endParaRPr lang="en-US">
              <a:latin typeface="Aptos" panose="02110004020202020204"/>
              <a:ea typeface="Calibri"/>
              <a:cs typeface="Calibri"/>
            </a:endParaRPr>
          </a:p>
          <a:p>
            <a:pPr marL="171450" indent="-171450">
              <a:buFont typeface="Calibri"/>
              <a:buChar char="-"/>
            </a:pPr>
            <a:endParaRPr lang="en-US">
              <a:latin typeface="Calibri"/>
              <a:ea typeface="Calibri"/>
              <a:cs typeface="Calibri"/>
            </a:endParaRPr>
          </a:p>
          <a:p>
            <a:pPr marL="0" indent="0">
              <a:buFont typeface="Calibri"/>
              <a:buNone/>
            </a:pPr>
            <a:endParaRPr lang="en-US">
              <a:latin typeface="Calibri"/>
              <a:ea typeface="Calibri"/>
              <a:cs typeface="Calibri"/>
            </a:endParaRPr>
          </a:p>
          <a:p>
            <a:pPr marL="171450" indent="-171450">
              <a:buFont typeface="Calibri"/>
              <a:buChar char="-"/>
            </a:pPr>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5</a:t>
            </a:fld>
            <a:endParaRPr lang="nb-NO"/>
          </a:p>
        </p:txBody>
      </p:sp>
    </p:spTree>
    <p:extLst>
      <p:ext uri="{BB962C8B-B14F-4D97-AF65-F5344CB8AC3E}">
        <p14:creationId xmlns:p14="http://schemas.microsoft.com/office/powerpoint/2010/main" val="169035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Calibri"/>
              <a:buNone/>
            </a:pPr>
            <a:r>
              <a:rPr lang="en-US">
                <a:latin typeface="Calibri"/>
                <a:ea typeface="Calibri"/>
                <a:cs typeface="Calibri"/>
              </a:rPr>
              <a:t>Her ser </a:t>
            </a:r>
            <a:r>
              <a:rPr lang="en-US" err="1">
                <a:latin typeface="Calibri"/>
                <a:ea typeface="Calibri"/>
                <a:cs typeface="Calibri"/>
              </a:rPr>
              <a:t>dere</a:t>
            </a:r>
            <a:r>
              <a:rPr lang="en-US">
                <a:latin typeface="Calibri"/>
                <a:ea typeface="Calibri"/>
                <a:cs typeface="Calibri"/>
              </a:rPr>
              <a:t> </a:t>
            </a:r>
            <a:r>
              <a:rPr lang="en-US" err="1">
                <a:latin typeface="Calibri"/>
                <a:ea typeface="Calibri"/>
                <a:cs typeface="Calibri"/>
              </a:rPr>
              <a:t>hva</a:t>
            </a:r>
            <a:r>
              <a:rPr lang="en-US">
                <a:latin typeface="Calibri"/>
                <a:ea typeface="Calibri"/>
                <a:cs typeface="Calibri"/>
              </a:rPr>
              <a:t> vi </a:t>
            </a:r>
            <a:r>
              <a:rPr lang="en-US" err="1">
                <a:latin typeface="Calibri"/>
                <a:ea typeface="Calibri"/>
                <a:cs typeface="Calibri"/>
              </a:rPr>
              <a:t>brukte</a:t>
            </a:r>
            <a:r>
              <a:rPr lang="en-US">
                <a:latin typeface="Calibri"/>
                <a:ea typeface="Calibri"/>
                <a:cs typeface="Calibri"/>
              </a:rPr>
              <a:t> </a:t>
            </a:r>
            <a:r>
              <a:rPr lang="en-US" err="1">
                <a:latin typeface="Calibri"/>
                <a:ea typeface="Calibri"/>
                <a:cs typeface="Calibri"/>
              </a:rPr>
              <a:t>mest</a:t>
            </a:r>
            <a:r>
              <a:rPr lang="en-US">
                <a:latin typeface="Calibri"/>
                <a:ea typeface="Calibri"/>
                <a:cs typeface="Calibri"/>
              </a:rPr>
              <a:t> </a:t>
            </a:r>
            <a:r>
              <a:rPr lang="en-US" err="1">
                <a:latin typeface="Calibri"/>
                <a:ea typeface="Calibri"/>
                <a:cs typeface="Calibri"/>
              </a:rPr>
              <a:t>penger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i 2024.</a:t>
            </a:r>
          </a:p>
          <a:p>
            <a:pPr marL="171450" indent="-171450">
              <a:buFont typeface="Calibri"/>
              <a:buChar char="-"/>
            </a:pPr>
            <a:r>
              <a:rPr lang="en-US" err="1">
                <a:latin typeface="Calibri"/>
                <a:ea typeface="Calibri"/>
                <a:cs typeface="Calibri"/>
              </a:rPr>
              <a:t>Kurs</a:t>
            </a:r>
            <a:r>
              <a:rPr lang="en-US">
                <a:latin typeface="Calibri"/>
                <a:ea typeface="Calibri"/>
                <a:cs typeface="Calibri"/>
              </a:rPr>
              <a:t>- og </a:t>
            </a:r>
            <a:r>
              <a:rPr lang="en-US" err="1">
                <a:latin typeface="Calibri"/>
                <a:ea typeface="Calibri"/>
                <a:cs typeface="Calibri"/>
              </a:rPr>
              <a:t>seminaravgifter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28 </a:t>
            </a:r>
            <a:r>
              <a:rPr lang="en-US" err="1">
                <a:latin typeface="Calibri"/>
                <a:ea typeface="Calibri"/>
                <a:cs typeface="Calibri"/>
              </a:rPr>
              <a:t>millioner</a:t>
            </a:r>
            <a:r>
              <a:rPr lang="en-US">
                <a:latin typeface="Calibri"/>
                <a:ea typeface="Calibri"/>
                <a:cs typeface="Calibri"/>
              </a:rPr>
              <a:t> kroner, </a:t>
            </a:r>
            <a:r>
              <a:rPr lang="en-US" err="1">
                <a:latin typeface="Calibri"/>
                <a:ea typeface="Calibri"/>
                <a:cs typeface="Calibri"/>
              </a:rPr>
              <a:t>viser</a:t>
            </a:r>
            <a:r>
              <a:rPr lang="en-US">
                <a:latin typeface="Calibri"/>
                <a:ea typeface="Calibri"/>
                <a:cs typeface="Calibri"/>
              </a:rPr>
              <a:t> </a:t>
            </a:r>
            <a:r>
              <a:rPr lang="en-US" err="1">
                <a:latin typeface="Calibri"/>
                <a:ea typeface="Calibri"/>
                <a:cs typeface="Calibri"/>
              </a:rPr>
              <a:t>stor</a:t>
            </a:r>
            <a:r>
              <a:rPr lang="en-US">
                <a:latin typeface="Calibri"/>
                <a:ea typeface="Calibri"/>
                <a:cs typeface="Calibri"/>
              </a:rPr>
              <a:t> </a:t>
            </a:r>
            <a:r>
              <a:rPr lang="en-US" err="1">
                <a:latin typeface="Calibri"/>
                <a:ea typeface="Calibri"/>
                <a:cs typeface="Calibri"/>
              </a:rPr>
              <a:t>faglig</a:t>
            </a:r>
            <a:r>
              <a:rPr lang="en-US">
                <a:latin typeface="Calibri"/>
                <a:ea typeface="Calibri"/>
                <a:cs typeface="Calibri"/>
              </a:rPr>
              <a:t> </a:t>
            </a:r>
            <a:r>
              <a:rPr lang="en-US" err="1">
                <a:latin typeface="Calibri"/>
                <a:ea typeface="Calibri"/>
                <a:cs typeface="Calibri"/>
              </a:rPr>
              <a:t>aktivitet</a:t>
            </a:r>
            <a:r>
              <a:rPr lang="en-US">
                <a:latin typeface="Calibri"/>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US">
                <a:latin typeface="Calibri"/>
                <a:ea typeface="Calibri"/>
                <a:cs typeface="Calibri"/>
              </a:rPr>
              <a:t>Og sett </a:t>
            </a:r>
            <a:r>
              <a:rPr lang="en-US" err="1">
                <a:latin typeface="Calibri"/>
                <a:ea typeface="Calibri"/>
                <a:cs typeface="Calibri"/>
              </a:rPr>
              <a:t>fra</a:t>
            </a:r>
            <a:r>
              <a:rPr lang="en-US">
                <a:latin typeface="Calibri"/>
                <a:ea typeface="Calibri"/>
                <a:cs typeface="Calibri"/>
              </a:rPr>
              <a:t> et </a:t>
            </a:r>
            <a:r>
              <a:rPr lang="en-US" err="1">
                <a:latin typeface="Calibri"/>
                <a:ea typeface="Calibri"/>
                <a:cs typeface="Calibri"/>
              </a:rPr>
              <a:t>miljøperspektiv</a:t>
            </a:r>
            <a:r>
              <a:rPr lang="en-US">
                <a:latin typeface="Calibri"/>
                <a:ea typeface="Calibri"/>
                <a:cs typeface="Calibri"/>
              </a:rPr>
              <a:t> er det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positiv</a:t>
            </a:r>
            <a:r>
              <a:rPr lang="en-US">
                <a:latin typeface="Calibri"/>
                <a:ea typeface="Calibri"/>
                <a:cs typeface="Calibri"/>
              </a:rPr>
              <a:t> </a:t>
            </a:r>
            <a:r>
              <a:rPr lang="en-US" err="1">
                <a:latin typeface="Calibri"/>
                <a:ea typeface="Calibri"/>
                <a:cs typeface="Calibri"/>
              </a:rPr>
              <a:t>utvikling</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kollektivtransport</a:t>
            </a:r>
            <a:r>
              <a:rPr lang="en-US">
                <a:latin typeface="Calibri"/>
                <a:ea typeface="Calibri"/>
                <a:cs typeface="Calibri"/>
              </a:rPr>
              <a:t>. </a:t>
            </a:r>
            <a:r>
              <a:rPr lang="en-US" err="1">
                <a:latin typeface="Calibri"/>
                <a:ea typeface="Calibri"/>
                <a:cs typeface="Calibri"/>
              </a:rPr>
              <a:t>Taxikostnadene</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gått</a:t>
            </a:r>
            <a:r>
              <a:rPr lang="en-US">
                <a:latin typeface="Calibri"/>
                <a:ea typeface="Calibri"/>
                <a:cs typeface="Calibri"/>
              </a:rPr>
              <a:t> </a:t>
            </a:r>
            <a:r>
              <a:rPr lang="en-US" err="1">
                <a:latin typeface="Calibri"/>
                <a:ea typeface="Calibri"/>
                <a:cs typeface="Calibri"/>
              </a:rPr>
              <a:t>ned</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tidligere</a:t>
            </a:r>
            <a:r>
              <a:rPr lang="en-US">
                <a:latin typeface="Calibri"/>
                <a:ea typeface="Calibri"/>
                <a:cs typeface="Calibri"/>
              </a:rPr>
              <a:t> </a:t>
            </a:r>
            <a:r>
              <a:rPr lang="en-US" err="1">
                <a:latin typeface="Calibri"/>
                <a:ea typeface="Calibri"/>
                <a:cs typeface="Calibri"/>
              </a:rPr>
              <a:t>år</a:t>
            </a:r>
            <a:r>
              <a:rPr lang="en-US">
                <a:latin typeface="Calibri"/>
                <a:ea typeface="Calibri"/>
                <a:cs typeface="Calibri"/>
              </a:rPr>
              <a:t>, </a:t>
            </a:r>
            <a:r>
              <a:rPr lang="en-US" err="1">
                <a:latin typeface="Calibri"/>
                <a:ea typeface="Calibri"/>
                <a:cs typeface="Calibri"/>
              </a:rPr>
              <a:t>mens</a:t>
            </a:r>
            <a:r>
              <a:rPr lang="en-US">
                <a:latin typeface="Calibri"/>
                <a:ea typeface="Calibri"/>
                <a:cs typeface="Calibri"/>
              </a:rPr>
              <a:t> </a:t>
            </a:r>
            <a:r>
              <a:rPr lang="en-US" err="1">
                <a:latin typeface="Calibri"/>
                <a:ea typeface="Calibri"/>
                <a:cs typeface="Calibri"/>
              </a:rPr>
              <a:t>kollektivtransporten</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gått</a:t>
            </a:r>
            <a:r>
              <a:rPr lang="en-US">
                <a:latin typeface="Calibri"/>
                <a:ea typeface="Calibri"/>
                <a:cs typeface="Calibri"/>
              </a:rPr>
              <a:t> opp.</a:t>
            </a:r>
          </a:p>
          <a:p>
            <a:pPr marL="171450" indent="-171450">
              <a:buFont typeface="Calibri"/>
              <a:buChar char="-"/>
            </a:pPr>
            <a:r>
              <a:rPr lang="en-US" err="1">
                <a:latin typeface="Calibri"/>
                <a:ea typeface="Calibri"/>
                <a:cs typeface="Calibri"/>
              </a:rPr>
              <a:t>Kompensasjonstillegg</a:t>
            </a:r>
            <a:r>
              <a:rPr lang="en-US">
                <a:latin typeface="Calibri"/>
                <a:ea typeface="Calibri"/>
                <a:cs typeface="Calibri"/>
              </a:rPr>
              <a:t> </a:t>
            </a:r>
            <a:r>
              <a:rPr lang="en-US" err="1">
                <a:latin typeface="Calibri"/>
                <a:ea typeface="Calibri"/>
                <a:cs typeface="Calibri"/>
              </a:rPr>
              <a:t>viser</a:t>
            </a:r>
            <a:r>
              <a:rPr lang="en-US">
                <a:latin typeface="Calibri"/>
                <a:ea typeface="Calibri"/>
                <a:cs typeface="Calibri"/>
              </a:rPr>
              <a:t> at vi </a:t>
            </a:r>
            <a:r>
              <a:rPr lang="en-US" err="1">
                <a:latin typeface="Calibri"/>
                <a:ea typeface="Calibri"/>
                <a:cs typeface="Calibri"/>
              </a:rPr>
              <a:t>reiser</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del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utlandet</a:t>
            </a:r>
            <a:r>
              <a:rPr lang="en-US">
                <a:latin typeface="Calibri"/>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6</a:t>
            </a:fld>
            <a:endParaRPr lang="nb-NO"/>
          </a:p>
        </p:txBody>
      </p:sp>
    </p:spTree>
    <p:extLst>
      <p:ext uri="{BB962C8B-B14F-4D97-AF65-F5344CB8AC3E}">
        <p14:creationId xmlns:p14="http://schemas.microsoft.com/office/powerpoint/2010/main" val="2748921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latin typeface="Calibri"/>
                <a:ea typeface="Calibri"/>
                <a:cs typeface="Calibri"/>
              </a:rPr>
              <a:t>Her er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oversikt</a:t>
            </a:r>
            <a:r>
              <a:rPr lang="en-US">
                <a:latin typeface="Calibri"/>
                <a:ea typeface="Calibri"/>
                <a:cs typeface="Calibri"/>
              </a:rPr>
              <a:t> over </a:t>
            </a:r>
            <a:r>
              <a:rPr lang="en-US" err="1">
                <a:latin typeface="Calibri"/>
                <a:ea typeface="Calibri"/>
                <a:cs typeface="Calibri"/>
              </a:rPr>
              <a:t>hvilke</a:t>
            </a:r>
            <a:r>
              <a:rPr lang="en-US">
                <a:latin typeface="Calibri"/>
                <a:ea typeface="Calibri"/>
                <a:cs typeface="Calibri"/>
              </a:rPr>
              <a:t> </a:t>
            </a:r>
            <a:r>
              <a:rPr lang="en-US" err="1">
                <a:latin typeface="Calibri"/>
                <a:ea typeface="Calibri"/>
                <a:cs typeface="Calibri"/>
              </a:rPr>
              <a:t>rapporter</a:t>
            </a:r>
            <a:r>
              <a:rPr lang="en-US">
                <a:latin typeface="Calibri"/>
                <a:ea typeface="Calibri"/>
                <a:cs typeface="Calibri"/>
              </a:rPr>
              <a:t> man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finne</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"DFØ </a:t>
            </a:r>
            <a:r>
              <a:rPr lang="en-US" err="1">
                <a:latin typeface="Calibri"/>
                <a:ea typeface="Calibri"/>
                <a:cs typeface="Calibri"/>
              </a:rPr>
              <a:t>Innsikt</a:t>
            </a:r>
            <a:r>
              <a:rPr lang="en-US">
                <a:latin typeface="Calibri"/>
                <a:ea typeface="Calibri"/>
                <a:cs typeface="Calibri"/>
              </a:rPr>
              <a:t> for </a:t>
            </a:r>
            <a:r>
              <a:rPr lang="en-US" err="1">
                <a:latin typeface="Calibri"/>
                <a:ea typeface="Calibri"/>
                <a:cs typeface="Calibri"/>
              </a:rPr>
              <a:t>lønn</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HR"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reiseområdet</a:t>
            </a:r>
            <a:r>
              <a:rPr lang="en-US">
                <a:latin typeface="Calibri"/>
                <a:ea typeface="Calibri"/>
                <a:cs typeface="Calibri"/>
              </a:rPr>
              <a:t>. </a:t>
            </a:r>
            <a:endParaRPr lang="en-US"/>
          </a:p>
          <a:p>
            <a:endParaRPr lang="en-US">
              <a:latin typeface="Calibri"/>
              <a:ea typeface="Calibri"/>
              <a:cs typeface="Calibri"/>
            </a:endParaRPr>
          </a:p>
          <a:p>
            <a:pPr marL="171450" indent="-171450">
              <a:buFont typeface="Calibri"/>
              <a:buChar char="-"/>
            </a:pPr>
            <a:r>
              <a:rPr lang="en-US">
                <a:latin typeface="Calibri"/>
                <a:ea typeface="Calibri"/>
                <a:cs typeface="Calibri"/>
              </a:rPr>
              <a:t>Det </a:t>
            </a:r>
            <a:r>
              <a:rPr lang="en-US" err="1">
                <a:latin typeface="Calibri"/>
                <a:ea typeface="Calibri"/>
                <a:cs typeface="Calibri"/>
              </a:rPr>
              <a:t>finnes</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beskrivelse</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hva</a:t>
            </a:r>
            <a:r>
              <a:rPr lang="en-US">
                <a:latin typeface="Calibri"/>
                <a:ea typeface="Calibri"/>
                <a:cs typeface="Calibri"/>
              </a:rPr>
              <a:t> man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bruke</a:t>
            </a:r>
            <a:r>
              <a:rPr lang="en-US">
                <a:latin typeface="Calibri"/>
                <a:ea typeface="Calibri"/>
                <a:cs typeface="Calibri"/>
              </a:rPr>
              <a:t> </a:t>
            </a:r>
            <a:r>
              <a:rPr lang="en-US" err="1">
                <a:latin typeface="Calibri"/>
                <a:ea typeface="Calibri"/>
                <a:cs typeface="Calibri"/>
              </a:rPr>
              <a:t>hver</a:t>
            </a:r>
            <a:r>
              <a:rPr lang="en-US">
                <a:latin typeface="Calibri"/>
                <a:ea typeface="Calibri"/>
                <a:cs typeface="Calibri"/>
              </a:rPr>
              <a:t> </a:t>
            </a:r>
            <a:r>
              <a:rPr lang="en-US" err="1">
                <a:latin typeface="Calibri"/>
                <a:ea typeface="Calibri"/>
                <a:cs typeface="Calibri"/>
              </a:rPr>
              <a:t>enkelt</a:t>
            </a:r>
            <a:r>
              <a:rPr lang="en-US">
                <a:latin typeface="Calibri"/>
                <a:ea typeface="Calibri"/>
                <a:cs typeface="Calibri"/>
              </a:rPr>
              <a:t> rapport </a:t>
            </a:r>
            <a:r>
              <a:rPr lang="en-US" err="1">
                <a:latin typeface="Calibri"/>
                <a:ea typeface="Calibri"/>
                <a:cs typeface="Calibri"/>
              </a:rPr>
              <a:t>til</a:t>
            </a:r>
            <a:r>
              <a:rPr lang="en-US">
                <a:latin typeface="Calibri"/>
                <a:ea typeface="Calibri"/>
                <a:cs typeface="Calibri"/>
              </a:rPr>
              <a:t>, for </a:t>
            </a:r>
            <a:r>
              <a:rPr lang="en-US" err="1">
                <a:latin typeface="Calibri"/>
                <a:ea typeface="Calibri"/>
                <a:cs typeface="Calibri"/>
              </a:rPr>
              <a:t>eksempel</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man </a:t>
            </a:r>
            <a:r>
              <a:rPr lang="en-US" err="1">
                <a:latin typeface="Calibri"/>
                <a:ea typeface="Calibri"/>
                <a:cs typeface="Calibri"/>
              </a:rPr>
              <a:t>få</a:t>
            </a:r>
            <a:r>
              <a:rPr lang="en-US">
                <a:latin typeface="Calibri"/>
                <a:ea typeface="Calibri"/>
                <a:cs typeface="Calibri"/>
              </a:rPr>
              <a:t> </a:t>
            </a:r>
            <a:r>
              <a:rPr lang="en-US" err="1">
                <a:latin typeface="Calibri"/>
                <a:ea typeface="Calibri"/>
                <a:cs typeface="Calibri"/>
              </a:rPr>
              <a:t>fram</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tabell</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reisedetaljer</a:t>
            </a:r>
            <a:r>
              <a:rPr lang="en-US">
                <a:latin typeface="Calibri"/>
                <a:ea typeface="Calibri"/>
                <a:cs typeface="Calibri"/>
              </a:rPr>
              <a:t> for den </a:t>
            </a:r>
            <a:r>
              <a:rPr lang="en-US" err="1">
                <a:latin typeface="Calibri"/>
                <a:ea typeface="Calibri"/>
                <a:cs typeface="Calibri"/>
              </a:rPr>
              <a:t>enkelte</a:t>
            </a:r>
            <a:r>
              <a:rPr lang="en-US">
                <a:latin typeface="Calibri"/>
                <a:ea typeface="Calibri"/>
                <a:cs typeface="Calibri"/>
              </a:rPr>
              <a:t> </a:t>
            </a:r>
            <a:r>
              <a:rPr lang="en-US" err="1">
                <a:latin typeface="Calibri"/>
                <a:ea typeface="Calibri"/>
                <a:cs typeface="Calibri"/>
              </a:rPr>
              <a:t>ansatte</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sin </a:t>
            </a:r>
            <a:r>
              <a:rPr lang="en-US" err="1">
                <a:latin typeface="Calibri"/>
                <a:ea typeface="Calibri"/>
                <a:cs typeface="Calibri"/>
              </a:rPr>
              <a:t>enhet</a:t>
            </a:r>
            <a:r>
              <a:rPr lang="en-US">
                <a:latin typeface="Calibri"/>
                <a:ea typeface="Calibri"/>
                <a:cs typeface="Calibri"/>
              </a:rPr>
              <a:t>. Du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også</a:t>
            </a:r>
            <a:r>
              <a:rPr lang="en-US">
                <a:latin typeface="Calibri"/>
                <a:ea typeface="Calibri"/>
                <a:cs typeface="Calibri"/>
              </a:rPr>
              <a:t> </a:t>
            </a:r>
            <a:r>
              <a:rPr lang="en-US" err="1">
                <a:latin typeface="Calibri"/>
                <a:ea typeface="Calibri"/>
                <a:cs typeface="Calibri"/>
              </a:rPr>
              <a:t>få</a:t>
            </a:r>
            <a:r>
              <a:rPr lang="en-US">
                <a:latin typeface="Calibri"/>
                <a:ea typeface="Calibri"/>
                <a:cs typeface="Calibri"/>
              </a:rPr>
              <a:t> </a:t>
            </a:r>
            <a:r>
              <a:rPr lang="en-US" err="1">
                <a:latin typeface="Calibri"/>
                <a:ea typeface="Calibri"/>
                <a:cs typeface="Calibri"/>
              </a:rPr>
              <a:t>fram</a:t>
            </a:r>
            <a:r>
              <a:rPr lang="en-US">
                <a:latin typeface="Calibri"/>
                <a:ea typeface="Calibri"/>
                <a:cs typeface="Calibri"/>
              </a:rPr>
              <a:t> </a:t>
            </a:r>
            <a:r>
              <a:rPr lang="en-US" err="1">
                <a:latin typeface="Calibri"/>
                <a:ea typeface="Calibri"/>
                <a:cs typeface="Calibri"/>
              </a:rPr>
              <a:t>reisedager</a:t>
            </a:r>
            <a:r>
              <a:rPr lang="en-US">
                <a:latin typeface="Calibri"/>
                <a:ea typeface="Calibri"/>
                <a:cs typeface="Calibri"/>
              </a:rPr>
              <a:t> </a:t>
            </a:r>
            <a:r>
              <a:rPr lang="en-US" err="1">
                <a:latin typeface="Calibri"/>
                <a:ea typeface="Calibri"/>
                <a:cs typeface="Calibri"/>
              </a:rPr>
              <a:t>sammenlignet</a:t>
            </a:r>
            <a:r>
              <a:rPr lang="en-US">
                <a:latin typeface="Calibri"/>
                <a:ea typeface="Calibri"/>
                <a:cs typeface="Calibri"/>
              </a:rPr>
              <a:t> med </a:t>
            </a:r>
            <a:r>
              <a:rPr lang="en-US" err="1">
                <a:latin typeface="Calibri"/>
                <a:ea typeface="Calibri"/>
                <a:cs typeface="Calibri"/>
              </a:rPr>
              <a:t>reisekostnader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enhetsnivå</a:t>
            </a:r>
            <a:r>
              <a:rPr lang="en-US">
                <a:latin typeface="Calibri"/>
                <a:ea typeface="Calibri"/>
                <a:cs typeface="Calibri"/>
              </a:rPr>
              <a:t>. </a:t>
            </a:r>
            <a:endParaRPr lang="en-US"/>
          </a:p>
          <a:p>
            <a:endParaRPr lang="en-US">
              <a:latin typeface="Calibri"/>
              <a:ea typeface="Calibri"/>
              <a:cs typeface="Calibri"/>
            </a:endParaRPr>
          </a:p>
          <a:p>
            <a:pPr marL="171450" indent="-171450">
              <a:buFont typeface="Calibri"/>
              <a:buChar char="-"/>
            </a:pPr>
            <a:r>
              <a:rPr lang="en-US" err="1">
                <a:latin typeface="Calibri"/>
                <a:ea typeface="Calibri"/>
                <a:cs typeface="Calibri"/>
              </a:rPr>
              <a:t>Datagrunnlaget</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rapportene</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DFØ </a:t>
            </a:r>
            <a:r>
              <a:rPr lang="en-US" err="1">
                <a:latin typeface="Calibri"/>
                <a:ea typeface="Calibri"/>
                <a:cs typeface="Calibri"/>
              </a:rPr>
              <a:t>Innsikt</a:t>
            </a:r>
            <a:r>
              <a:rPr lang="en-US">
                <a:latin typeface="Calibri"/>
                <a:ea typeface="Calibri"/>
                <a:cs typeface="Calibri"/>
              </a:rPr>
              <a:t> er </a:t>
            </a:r>
            <a:r>
              <a:rPr lang="en-US" err="1">
                <a:latin typeface="Calibri"/>
                <a:ea typeface="Calibri"/>
                <a:cs typeface="Calibri"/>
              </a:rPr>
              <a:t>direkte</a:t>
            </a:r>
            <a:r>
              <a:rPr lang="en-US">
                <a:latin typeface="Calibri"/>
                <a:ea typeface="Calibri"/>
                <a:cs typeface="Calibri"/>
              </a:rPr>
              <a:t> </a:t>
            </a:r>
            <a:r>
              <a:rPr lang="en-US" err="1">
                <a:latin typeface="Calibri"/>
                <a:ea typeface="Calibri"/>
                <a:cs typeface="Calibri"/>
              </a:rPr>
              <a:t>hentet</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opplysningene</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reiseregninger</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SAP. </a:t>
            </a:r>
          </a:p>
          <a:p>
            <a:endParaRPr lang="en-US">
              <a:latin typeface="Calibri"/>
              <a:ea typeface="Calibri"/>
              <a:cs typeface="Calibri"/>
            </a:endParaRPr>
          </a:p>
          <a:p>
            <a:pPr marL="171450" indent="-171450">
              <a:buFont typeface="Calibri"/>
              <a:buChar char="-"/>
            </a:pPr>
            <a:r>
              <a:rPr lang="en-US">
                <a:latin typeface="Calibri"/>
                <a:ea typeface="Calibri"/>
                <a:cs typeface="Calibri"/>
              </a:rPr>
              <a:t>Det er </a:t>
            </a:r>
            <a:r>
              <a:rPr lang="en-US" err="1">
                <a:latin typeface="Calibri"/>
                <a:ea typeface="Calibri"/>
                <a:cs typeface="Calibri"/>
              </a:rPr>
              <a:t>viktig</a:t>
            </a:r>
            <a:r>
              <a:rPr lang="en-US">
                <a:latin typeface="Calibri"/>
                <a:ea typeface="Calibri"/>
                <a:cs typeface="Calibri"/>
              </a:rPr>
              <a:t> å </a:t>
            </a:r>
            <a:r>
              <a:rPr lang="en-US" err="1">
                <a:latin typeface="Calibri"/>
                <a:ea typeface="Calibri"/>
                <a:cs typeface="Calibri"/>
              </a:rPr>
              <a:t>merke</a:t>
            </a:r>
            <a:r>
              <a:rPr lang="en-US">
                <a:latin typeface="Calibri"/>
                <a:ea typeface="Calibri"/>
                <a:cs typeface="Calibri"/>
              </a:rPr>
              <a:t> seg at </a:t>
            </a:r>
            <a:r>
              <a:rPr lang="en-US" err="1">
                <a:latin typeface="Calibri"/>
                <a:ea typeface="Calibri"/>
                <a:cs typeface="Calibri"/>
              </a:rPr>
              <a:t>hvis</a:t>
            </a:r>
            <a:r>
              <a:rPr lang="en-US">
                <a:latin typeface="Calibri"/>
                <a:ea typeface="Calibri"/>
                <a:cs typeface="Calibri"/>
              </a:rPr>
              <a:t> du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utkast</a:t>
            </a:r>
            <a:r>
              <a:rPr lang="en-US">
                <a:latin typeface="Calibri"/>
                <a:ea typeface="Calibri"/>
                <a:cs typeface="Calibri"/>
              </a:rPr>
              <a:t> av </a:t>
            </a:r>
            <a:r>
              <a:rPr lang="en-US" err="1">
                <a:latin typeface="Calibri"/>
                <a:ea typeface="Calibri"/>
                <a:cs typeface="Calibri"/>
              </a:rPr>
              <a:t>reiseregninger</a:t>
            </a:r>
            <a:r>
              <a:rPr lang="en-US">
                <a:latin typeface="Calibri"/>
                <a:ea typeface="Calibri"/>
                <a:cs typeface="Calibri"/>
              </a:rPr>
              <a:t>, </a:t>
            </a:r>
            <a:r>
              <a:rPr lang="en-US" err="1">
                <a:latin typeface="Calibri"/>
                <a:ea typeface="Calibri"/>
                <a:cs typeface="Calibri"/>
              </a:rPr>
              <a:t>testskjema</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kladder</a:t>
            </a:r>
            <a:r>
              <a:rPr lang="en-US">
                <a:latin typeface="Calibri"/>
                <a:ea typeface="Calibri"/>
                <a:cs typeface="Calibri"/>
              </a:rPr>
              <a:t> </a:t>
            </a:r>
            <a:r>
              <a:rPr lang="en-US" err="1">
                <a:latin typeface="Calibri"/>
                <a:ea typeface="Calibri"/>
                <a:cs typeface="Calibri"/>
              </a:rPr>
              <a:t>vil</a:t>
            </a:r>
            <a:r>
              <a:rPr lang="en-US">
                <a:latin typeface="Calibri"/>
                <a:ea typeface="Calibri"/>
                <a:cs typeface="Calibri"/>
              </a:rPr>
              <a:t> </a:t>
            </a:r>
            <a:r>
              <a:rPr lang="en-US" err="1">
                <a:latin typeface="Calibri"/>
                <a:ea typeface="Calibri"/>
                <a:cs typeface="Calibri"/>
              </a:rPr>
              <a:t>også</a:t>
            </a:r>
            <a:r>
              <a:rPr lang="en-US">
                <a:latin typeface="Calibri"/>
                <a:ea typeface="Calibri"/>
                <a:cs typeface="Calibri"/>
              </a:rPr>
              <a:t> </a:t>
            </a:r>
            <a:r>
              <a:rPr lang="en-US" err="1">
                <a:latin typeface="Calibri"/>
                <a:ea typeface="Calibri"/>
                <a:cs typeface="Calibri"/>
              </a:rPr>
              <a:t>disse</a:t>
            </a:r>
            <a:r>
              <a:rPr lang="en-US">
                <a:latin typeface="Calibri"/>
                <a:ea typeface="Calibri"/>
                <a:cs typeface="Calibri"/>
              </a:rPr>
              <a:t> </a:t>
            </a:r>
            <a:r>
              <a:rPr lang="en-US" err="1">
                <a:latin typeface="Calibri"/>
                <a:ea typeface="Calibri"/>
                <a:cs typeface="Calibri"/>
              </a:rPr>
              <a:t>være</a:t>
            </a:r>
            <a:r>
              <a:rPr lang="en-US">
                <a:latin typeface="Calibri"/>
                <a:ea typeface="Calibri"/>
                <a:cs typeface="Calibri"/>
              </a:rPr>
              <a:t> med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beregningen</a:t>
            </a:r>
            <a:r>
              <a:rPr lang="en-US">
                <a:latin typeface="Calibri"/>
                <a:ea typeface="Calibri"/>
                <a:cs typeface="Calibri"/>
              </a:rPr>
              <a:t>. Vi </a:t>
            </a:r>
            <a:r>
              <a:rPr lang="en-US" err="1">
                <a:latin typeface="Calibri"/>
                <a:ea typeface="Calibri"/>
                <a:cs typeface="Calibri"/>
              </a:rPr>
              <a:t>anbefaler</a:t>
            </a:r>
            <a:r>
              <a:rPr lang="en-US">
                <a:latin typeface="Calibri"/>
                <a:ea typeface="Calibri"/>
                <a:cs typeface="Calibri"/>
              </a:rPr>
              <a:t> </a:t>
            </a:r>
            <a:r>
              <a:rPr lang="en-US" err="1">
                <a:latin typeface="Calibri"/>
                <a:ea typeface="Calibri"/>
                <a:cs typeface="Calibri"/>
              </a:rPr>
              <a:t>derfor</a:t>
            </a:r>
            <a:r>
              <a:rPr lang="en-US">
                <a:latin typeface="Calibri"/>
                <a:ea typeface="Calibri"/>
                <a:cs typeface="Calibri"/>
              </a:rPr>
              <a:t> at </a:t>
            </a:r>
            <a:r>
              <a:rPr lang="en-US" err="1">
                <a:latin typeface="Calibri"/>
                <a:ea typeface="Calibri"/>
                <a:cs typeface="Calibri"/>
              </a:rPr>
              <a:t>utkast</a:t>
            </a:r>
            <a:r>
              <a:rPr lang="en-US">
                <a:latin typeface="Calibri"/>
                <a:ea typeface="Calibri"/>
                <a:cs typeface="Calibri"/>
              </a:rPr>
              <a:t> </a:t>
            </a:r>
            <a:r>
              <a:rPr lang="en-US" err="1">
                <a:latin typeface="Calibri"/>
                <a:ea typeface="Calibri"/>
                <a:cs typeface="Calibri"/>
              </a:rPr>
              <a:t>o.l.</a:t>
            </a:r>
            <a:r>
              <a:rPr lang="en-US">
                <a:latin typeface="Calibri"/>
                <a:ea typeface="Calibri"/>
                <a:cs typeface="Calibri"/>
              </a:rPr>
              <a:t> </a:t>
            </a:r>
            <a:r>
              <a:rPr lang="en-US" err="1">
                <a:latin typeface="Calibri"/>
                <a:ea typeface="Calibri"/>
                <a:cs typeface="Calibri"/>
              </a:rPr>
              <a:t>slettes</a:t>
            </a:r>
            <a:r>
              <a:rPr lang="en-US">
                <a:latin typeface="Calibri"/>
                <a:ea typeface="Calibri"/>
                <a:cs typeface="Calibri"/>
              </a:rPr>
              <a:t> </a:t>
            </a:r>
            <a:r>
              <a:rPr lang="en-US" err="1">
                <a:latin typeface="Calibri"/>
                <a:ea typeface="Calibri"/>
                <a:cs typeface="Calibri"/>
              </a:rPr>
              <a:t>når</a:t>
            </a:r>
            <a:r>
              <a:rPr lang="en-US">
                <a:latin typeface="Calibri"/>
                <a:ea typeface="Calibri"/>
                <a:cs typeface="Calibri"/>
              </a:rPr>
              <a:t> man </a:t>
            </a:r>
            <a:r>
              <a:rPr lang="en-US" err="1">
                <a:latin typeface="Calibri"/>
                <a:ea typeface="Calibri"/>
                <a:cs typeface="Calibri"/>
              </a:rPr>
              <a:t>ikke</a:t>
            </a:r>
            <a:r>
              <a:rPr lang="en-US">
                <a:latin typeface="Calibri"/>
                <a:ea typeface="Calibri"/>
                <a:cs typeface="Calibri"/>
              </a:rPr>
              <a:t> </a:t>
            </a:r>
            <a:r>
              <a:rPr lang="en-US" err="1">
                <a:latin typeface="Calibri"/>
                <a:ea typeface="Calibri"/>
                <a:cs typeface="Calibri"/>
              </a:rPr>
              <a:t>trenger</a:t>
            </a:r>
            <a:r>
              <a:rPr lang="en-US">
                <a:latin typeface="Calibri"/>
                <a:ea typeface="Calibri"/>
                <a:cs typeface="Calibri"/>
              </a:rPr>
              <a:t> de mer. </a:t>
            </a:r>
          </a:p>
          <a:p>
            <a:pPr marL="171450" indent="-171450">
              <a:buFont typeface="Calibri"/>
              <a:buChar char="-"/>
            </a:pPr>
            <a:endParaRPr lang="en-US">
              <a:latin typeface="Calibri"/>
              <a:ea typeface="Calibri"/>
              <a:cs typeface="Calibri"/>
            </a:endParaRPr>
          </a:p>
          <a:p>
            <a:pPr marL="171450" indent="-171450">
              <a:buFont typeface="Calibri"/>
              <a:buChar char="-"/>
            </a:pPr>
            <a:r>
              <a:rPr lang="en-US" err="1">
                <a:latin typeface="Calibri"/>
                <a:ea typeface="Calibri"/>
                <a:cs typeface="Calibri"/>
              </a:rPr>
              <a:t>Nyhet</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denne</a:t>
            </a:r>
            <a:r>
              <a:rPr lang="en-US">
                <a:latin typeface="Calibri"/>
                <a:ea typeface="Calibri"/>
                <a:cs typeface="Calibri"/>
              </a:rPr>
              <a:t> </a:t>
            </a:r>
            <a:r>
              <a:rPr lang="en-US" err="1">
                <a:latin typeface="Calibri"/>
                <a:ea typeface="Calibri"/>
                <a:cs typeface="Calibri"/>
              </a:rPr>
              <a:t>uka</a:t>
            </a:r>
            <a:r>
              <a:rPr lang="en-US">
                <a:latin typeface="Calibri"/>
                <a:ea typeface="Calibri"/>
                <a:cs typeface="Calibri"/>
              </a:rPr>
              <a:t> er at du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finne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oversikt</a:t>
            </a:r>
            <a:r>
              <a:rPr lang="en-US">
                <a:latin typeface="Calibri"/>
                <a:ea typeface="Calibri"/>
                <a:cs typeface="Calibri"/>
              </a:rPr>
              <a:t> over </a:t>
            </a:r>
            <a:r>
              <a:rPr lang="en-US" err="1">
                <a:latin typeface="Calibri"/>
                <a:ea typeface="Calibri"/>
                <a:cs typeface="Calibri"/>
              </a:rPr>
              <a:t>uoppgjorte</a:t>
            </a:r>
            <a:r>
              <a:rPr lang="en-US">
                <a:latin typeface="Calibri"/>
                <a:ea typeface="Calibri"/>
                <a:cs typeface="Calibri"/>
              </a:rPr>
              <a:t> </a:t>
            </a:r>
            <a:r>
              <a:rPr lang="en-US" err="1">
                <a:latin typeface="Calibri"/>
                <a:ea typeface="Calibri"/>
                <a:cs typeface="Calibri"/>
              </a:rPr>
              <a:t>reiseforskudd</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din </a:t>
            </a:r>
            <a:r>
              <a:rPr lang="en-US" err="1">
                <a:latin typeface="Calibri"/>
                <a:ea typeface="Calibri"/>
                <a:cs typeface="Calibri"/>
              </a:rPr>
              <a:t>enhet</a:t>
            </a:r>
            <a:r>
              <a:rPr lang="en-US">
                <a:latin typeface="Calibri"/>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nb-NO"/>
              <a:t>Oversikt over uoppgjorte reiseforskudd finner du i flisa som heter «Reiserapport».</a:t>
            </a:r>
          </a:p>
          <a:p>
            <a:pPr marL="0" indent="0">
              <a:buFont typeface="Calibri"/>
              <a:buNone/>
            </a:pPr>
            <a:endParaRPr lang="en-US">
              <a:latin typeface="Calibri"/>
              <a:ea typeface="Calibri"/>
              <a:cs typeface="Calibri"/>
            </a:endParaRPr>
          </a:p>
          <a:p>
            <a:endParaRPr lang="en-US">
              <a:latin typeface="Calibri"/>
              <a:ea typeface="Calibri"/>
              <a:cs typeface="Calibri"/>
            </a:endParaRPr>
          </a:p>
          <a:p>
            <a:pPr marL="171450" indent="-171450">
              <a:buFont typeface="Calibri"/>
              <a:buChar char="-"/>
            </a:pPr>
            <a:endParaRPr lang="en-US"/>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7</a:t>
            </a:fld>
            <a:endParaRPr lang="nb-NO"/>
          </a:p>
        </p:txBody>
      </p:sp>
    </p:spTree>
    <p:extLst>
      <p:ext uri="{BB962C8B-B14F-4D97-AF65-F5344CB8AC3E}">
        <p14:creationId xmlns:p14="http://schemas.microsoft.com/office/powerpoint/2010/main" val="45169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vises en oversikt over ansatte på din enhet som har uoppgjorte forskudd.</a:t>
            </a:r>
          </a:p>
          <a:p>
            <a:r>
              <a:rPr lang="nb-NO"/>
              <a:t>Vi skal komme mer innpå temaet reiseforskudd senere i presentasjonen, men det kan være greit for dere å vite at dere kan finne det her.</a:t>
            </a:r>
          </a:p>
        </p:txBody>
      </p:sp>
      <p:sp>
        <p:nvSpPr>
          <p:cNvPr id="4" name="Plassholder for lysbildenummer 3"/>
          <p:cNvSpPr>
            <a:spLocks noGrp="1"/>
          </p:cNvSpPr>
          <p:nvPr>
            <p:ph type="sldNum" sz="quarter" idx="5"/>
          </p:nvPr>
        </p:nvSpPr>
        <p:spPr/>
        <p:txBody>
          <a:bodyPr/>
          <a:lstStyle/>
          <a:p>
            <a:fld id="{74B11B9A-160A-415B-91C9-3EC8526129C0}" type="slidenum">
              <a:rPr lang="nb-NO" smtClean="0"/>
              <a:t>8</a:t>
            </a:fld>
            <a:endParaRPr lang="nb-NO"/>
          </a:p>
        </p:txBody>
      </p:sp>
    </p:spTree>
    <p:extLst>
      <p:ext uri="{BB962C8B-B14F-4D97-AF65-F5344CB8AC3E}">
        <p14:creationId xmlns:p14="http://schemas.microsoft.com/office/powerpoint/2010/main" val="258327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latin typeface="Calibri"/>
                <a:ea typeface="Calibri"/>
                <a:cs typeface="Calibri"/>
              </a:rPr>
              <a:t>Her er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oversikt</a:t>
            </a:r>
            <a:r>
              <a:rPr lang="en-US">
                <a:latin typeface="Calibri"/>
                <a:ea typeface="Calibri"/>
                <a:cs typeface="Calibri"/>
              </a:rPr>
              <a:t> over de fire </a:t>
            </a:r>
            <a:r>
              <a:rPr lang="en-US" err="1">
                <a:latin typeface="Calibri"/>
                <a:ea typeface="Calibri"/>
                <a:cs typeface="Calibri"/>
              </a:rPr>
              <a:t>største</a:t>
            </a:r>
            <a:r>
              <a:rPr lang="en-US">
                <a:latin typeface="Calibri"/>
                <a:ea typeface="Calibri"/>
                <a:cs typeface="Calibri"/>
              </a:rPr>
              <a:t> </a:t>
            </a:r>
            <a:r>
              <a:rPr lang="en-US" err="1">
                <a:latin typeface="Calibri"/>
                <a:ea typeface="Calibri"/>
                <a:cs typeface="Calibri"/>
              </a:rPr>
              <a:t>utgiftstypene</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ble</a:t>
            </a:r>
            <a:r>
              <a:rPr lang="en-US">
                <a:latin typeface="Calibri"/>
                <a:ea typeface="Calibri"/>
                <a:cs typeface="Calibri"/>
              </a:rPr>
              <a:t> </a:t>
            </a:r>
            <a:r>
              <a:rPr lang="en-US" err="1">
                <a:latin typeface="Calibri"/>
                <a:ea typeface="Calibri"/>
                <a:cs typeface="Calibri"/>
              </a:rPr>
              <a:t>brukt</a:t>
            </a:r>
            <a:r>
              <a:rPr lang="en-US">
                <a:latin typeface="Calibri"/>
                <a:ea typeface="Calibri"/>
                <a:cs typeface="Calibri"/>
              </a:rPr>
              <a:t> </a:t>
            </a:r>
            <a:r>
              <a:rPr lang="en-US" err="1">
                <a:latin typeface="Calibri"/>
                <a:ea typeface="Calibri"/>
                <a:cs typeface="Calibri"/>
              </a:rPr>
              <a:t>ved</a:t>
            </a:r>
            <a:r>
              <a:rPr lang="en-US">
                <a:latin typeface="Calibri"/>
                <a:ea typeface="Calibri"/>
                <a:cs typeface="Calibri"/>
              </a:rPr>
              <a:t> NTNU </a:t>
            </a:r>
            <a:r>
              <a:rPr lang="en-US" err="1">
                <a:latin typeface="Calibri"/>
                <a:ea typeface="Calibri"/>
                <a:cs typeface="Calibri"/>
              </a:rPr>
              <a:t>fordelt</a:t>
            </a:r>
            <a:r>
              <a:rPr lang="en-US">
                <a:latin typeface="Calibri"/>
                <a:ea typeface="Calibri"/>
                <a:cs typeface="Calibri"/>
              </a:rPr>
              <a:t> pr. </a:t>
            </a:r>
            <a:r>
              <a:rPr lang="en-US" err="1">
                <a:latin typeface="Calibri"/>
                <a:ea typeface="Calibri"/>
                <a:cs typeface="Calibri"/>
              </a:rPr>
              <a:t>md.</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2024.</a:t>
            </a:r>
            <a:endParaRPr lang="nb-NO"/>
          </a:p>
          <a:p>
            <a:pPr marL="171450" indent="-171450">
              <a:buFont typeface="Calibri"/>
              <a:buChar char="-"/>
            </a:pPr>
            <a:endParaRPr lang="en-US">
              <a:latin typeface="Calibri"/>
              <a:ea typeface="Calibri"/>
              <a:cs typeface="Calibri"/>
            </a:endParaRPr>
          </a:p>
          <a:p>
            <a:pPr marL="171450" indent="-171450">
              <a:buFont typeface="Calibri"/>
              <a:buChar char="-"/>
            </a:pPr>
            <a:r>
              <a:rPr lang="en-US" err="1">
                <a:latin typeface="Calibri"/>
                <a:ea typeface="Calibri"/>
                <a:cs typeface="Calibri"/>
              </a:rPr>
              <a:t>Reisevirksomheten</a:t>
            </a:r>
            <a:r>
              <a:rPr lang="en-US">
                <a:latin typeface="Calibri"/>
                <a:ea typeface="Calibri"/>
                <a:cs typeface="Calibri"/>
              </a:rPr>
              <a:t> tar seg </a:t>
            </a:r>
            <a:r>
              <a:rPr lang="en-US" err="1">
                <a:latin typeface="Calibri"/>
                <a:ea typeface="Calibri"/>
                <a:cs typeface="Calibri"/>
              </a:rPr>
              <a:t>opp</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mars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juli</a:t>
            </a:r>
            <a:r>
              <a:rPr lang="en-US">
                <a:latin typeface="Calibri"/>
                <a:ea typeface="Calibri"/>
                <a:cs typeface="Calibri"/>
              </a:rPr>
              <a:t>, med </a:t>
            </a:r>
            <a:r>
              <a:rPr lang="en-US" err="1">
                <a:latin typeface="Calibri"/>
                <a:ea typeface="Calibri"/>
                <a:cs typeface="Calibri"/>
              </a:rPr>
              <a:t>endel</a:t>
            </a:r>
            <a:r>
              <a:rPr lang="en-US">
                <a:latin typeface="Calibri"/>
                <a:ea typeface="Calibri"/>
                <a:cs typeface="Calibri"/>
              </a:rPr>
              <a:t> </a:t>
            </a:r>
            <a:r>
              <a:rPr lang="en-US" err="1">
                <a:latin typeface="Calibri"/>
                <a:ea typeface="Calibri"/>
                <a:cs typeface="Calibri"/>
              </a:rPr>
              <a:t>mindre</a:t>
            </a:r>
            <a:r>
              <a:rPr lang="en-US">
                <a:latin typeface="Calibri"/>
                <a:ea typeface="Calibri"/>
                <a:cs typeface="Calibri"/>
              </a:rPr>
              <a:t> </a:t>
            </a:r>
            <a:r>
              <a:rPr lang="en-US" err="1">
                <a:latin typeface="Calibri"/>
                <a:ea typeface="Calibri"/>
                <a:cs typeface="Calibri"/>
              </a:rPr>
              <a:t>reisevirksomhet</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juli</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august </a:t>
            </a:r>
            <a:r>
              <a:rPr lang="en-US" err="1">
                <a:latin typeface="Calibri"/>
                <a:ea typeface="Calibri"/>
                <a:cs typeface="Calibri"/>
              </a:rPr>
              <a:t>pga</a:t>
            </a:r>
            <a:r>
              <a:rPr lang="en-US">
                <a:latin typeface="Calibri"/>
                <a:ea typeface="Calibri"/>
                <a:cs typeface="Calibri"/>
              </a:rPr>
              <a:t> </a:t>
            </a:r>
            <a:r>
              <a:rPr lang="en-US" err="1">
                <a:latin typeface="Calibri"/>
                <a:ea typeface="Calibri"/>
                <a:cs typeface="Calibri"/>
              </a:rPr>
              <a:t>ferie</a:t>
            </a:r>
            <a:r>
              <a:rPr lang="en-US">
                <a:latin typeface="Calibri"/>
                <a:ea typeface="Calibri"/>
                <a:cs typeface="Calibri"/>
              </a:rPr>
              <a:t> </a:t>
            </a:r>
            <a:r>
              <a:rPr lang="en-US" err="1">
                <a:latin typeface="Calibri"/>
                <a:ea typeface="Calibri"/>
                <a:cs typeface="Calibri"/>
              </a:rPr>
              <a:t>mnd</a:t>
            </a:r>
            <a:r>
              <a:rPr lang="en-US">
                <a:latin typeface="Calibri"/>
                <a:ea typeface="Calibri"/>
                <a:cs typeface="Calibri"/>
              </a:rPr>
              <a:t>.</a:t>
            </a:r>
            <a:r>
              <a:rPr lang="en-US">
                <a:latin typeface="+mn-lt"/>
                <a:ea typeface="+mn-ea"/>
                <a:cs typeface="+mn-cs"/>
              </a:rPr>
              <a:t> </a:t>
            </a:r>
            <a:r>
              <a:rPr lang="en-US" err="1">
                <a:latin typeface="Calibri"/>
                <a:ea typeface="Calibri"/>
                <a:cs typeface="Calibri"/>
              </a:rPr>
              <a:t>Aktiviteten</a:t>
            </a:r>
            <a:r>
              <a:rPr lang="en-US">
                <a:latin typeface="Calibri"/>
                <a:ea typeface="Calibri"/>
                <a:cs typeface="Calibri"/>
              </a:rPr>
              <a:t> tar seg </a:t>
            </a:r>
            <a:r>
              <a:rPr lang="en-US" err="1">
                <a:latin typeface="Calibri"/>
                <a:ea typeface="Calibri"/>
                <a:cs typeface="Calibri"/>
              </a:rPr>
              <a:t>opp</a:t>
            </a:r>
            <a:r>
              <a:rPr lang="en-US">
                <a:latin typeface="Calibri"/>
                <a:ea typeface="Calibri"/>
                <a:cs typeface="Calibri"/>
              </a:rPr>
              <a:t> </a:t>
            </a:r>
            <a:r>
              <a:rPr lang="en-US" err="1">
                <a:latin typeface="Calibri"/>
                <a:ea typeface="Calibri"/>
                <a:cs typeface="Calibri"/>
              </a:rPr>
              <a:t>igjen</a:t>
            </a:r>
            <a:r>
              <a:rPr lang="en-US">
                <a:latin typeface="Calibri"/>
                <a:ea typeface="Calibri"/>
                <a:cs typeface="Calibri"/>
              </a:rPr>
              <a:t> </a:t>
            </a:r>
            <a:r>
              <a:rPr lang="en-US" err="1">
                <a:latin typeface="Calibri"/>
                <a:ea typeface="Calibri"/>
                <a:cs typeface="Calibri"/>
              </a:rPr>
              <a:t>etter</a:t>
            </a:r>
            <a:r>
              <a:rPr lang="en-US">
                <a:latin typeface="Calibri"/>
                <a:ea typeface="Calibri"/>
                <a:cs typeface="Calibri"/>
              </a:rPr>
              <a:t> </a:t>
            </a:r>
            <a:r>
              <a:rPr lang="en-US" err="1">
                <a:latin typeface="Calibri"/>
                <a:ea typeface="Calibri"/>
                <a:cs typeface="Calibri"/>
              </a:rPr>
              <a:t>sommerferien</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september</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ut</a:t>
            </a:r>
            <a:r>
              <a:rPr lang="en-US">
                <a:latin typeface="Calibri"/>
                <a:ea typeface="Calibri"/>
                <a:cs typeface="Calibri"/>
              </a:rPr>
              <a:t> </a:t>
            </a:r>
            <a:r>
              <a:rPr lang="en-US" err="1">
                <a:latin typeface="Calibri"/>
                <a:ea typeface="Calibri"/>
                <a:cs typeface="Calibri"/>
              </a:rPr>
              <a:t>året</a:t>
            </a:r>
            <a:r>
              <a:rPr lang="en-US">
                <a:latin typeface="Calibri"/>
                <a:ea typeface="Calibri"/>
                <a:cs typeface="Calibri"/>
              </a:rPr>
              <a:t>.</a:t>
            </a:r>
            <a:endParaRPr lang="en-US"/>
          </a:p>
          <a:p>
            <a:pPr marL="171450" indent="-171450">
              <a:buFont typeface="Calibri"/>
              <a:buChar char="-"/>
            </a:pPr>
            <a:endParaRPr lang="en-US">
              <a:latin typeface="Calibri"/>
              <a:ea typeface="Calibri"/>
              <a:cs typeface="Calibri"/>
            </a:endParaRPr>
          </a:p>
          <a:p>
            <a:pPr marL="171450" indent="-171450">
              <a:buFont typeface="Calibri"/>
              <a:buChar char="-"/>
            </a:pPr>
            <a:r>
              <a:rPr lang="en-US">
                <a:latin typeface="Calibri"/>
                <a:ea typeface="Calibri"/>
                <a:cs typeface="Calibri"/>
              </a:rPr>
              <a:t>For å </a:t>
            </a:r>
            <a:r>
              <a:rPr lang="en-US" err="1">
                <a:latin typeface="Calibri"/>
                <a:ea typeface="Calibri"/>
                <a:cs typeface="Calibri"/>
              </a:rPr>
              <a:t>få</a:t>
            </a:r>
            <a:r>
              <a:rPr lang="en-US">
                <a:latin typeface="Calibri"/>
                <a:ea typeface="Calibri"/>
                <a:cs typeface="Calibri"/>
              </a:rPr>
              <a:t> med </a:t>
            </a:r>
            <a:r>
              <a:rPr lang="en-US" err="1">
                <a:latin typeface="Calibri"/>
                <a:ea typeface="Calibri"/>
                <a:cs typeface="Calibri"/>
              </a:rPr>
              <a:t>kostnader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reiseregning</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riktig</a:t>
            </a:r>
            <a:r>
              <a:rPr lang="en-US">
                <a:latin typeface="Calibri"/>
                <a:ea typeface="Calibri"/>
                <a:cs typeface="Calibri"/>
              </a:rPr>
              <a:t> </a:t>
            </a:r>
            <a:r>
              <a:rPr lang="en-US" err="1">
                <a:latin typeface="Calibri"/>
                <a:ea typeface="Calibri"/>
                <a:cs typeface="Calibri"/>
              </a:rPr>
              <a:t>regnskapsår</a:t>
            </a:r>
            <a:r>
              <a:rPr lang="en-US">
                <a:latin typeface="Calibri"/>
                <a:ea typeface="Calibri"/>
                <a:cs typeface="Calibri"/>
              </a:rPr>
              <a:t>, </a:t>
            </a:r>
            <a:r>
              <a:rPr lang="en-US" err="1">
                <a:latin typeface="Calibri"/>
                <a:ea typeface="Calibri"/>
                <a:cs typeface="Calibri"/>
              </a:rPr>
              <a:t>må</a:t>
            </a:r>
            <a:r>
              <a:rPr lang="en-US">
                <a:latin typeface="Calibri"/>
                <a:ea typeface="Calibri"/>
                <a:cs typeface="Calibri"/>
              </a:rPr>
              <a:t> </a:t>
            </a:r>
            <a:r>
              <a:rPr lang="en-US" err="1">
                <a:latin typeface="Calibri"/>
                <a:ea typeface="Calibri"/>
                <a:cs typeface="Calibri"/>
              </a:rPr>
              <a:t>reiseregning</a:t>
            </a:r>
            <a:r>
              <a:rPr lang="en-US">
                <a:latin typeface="Calibri"/>
                <a:ea typeface="Calibri"/>
                <a:cs typeface="Calibri"/>
              </a:rPr>
              <a:t> </a:t>
            </a:r>
            <a:r>
              <a:rPr lang="en-US" err="1">
                <a:latin typeface="Calibri"/>
                <a:ea typeface="Calibri"/>
                <a:cs typeface="Calibri"/>
              </a:rPr>
              <a:t>være</a:t>
            </a:r>
            <a:r>
              <a:rPr lang="en-US">
                <a:latin typeface="Calibri"/>
                <a:ea typeface="Calibri"/>
                <a:cs typeface="Calibri"/>
              </a:rPr>
              <a:t> </a:t>
            </a:r>
            <a:r>
              <a:rPr lang="en-US" err="1">
                <a:latin typeface="Calibri"/>
                <a:ea typeface="Calibri"/>
                <a:cs typeface="Calibri"/>
              </a:rPr>
              <a:t>sendt</a:t>
            </a:r>
            <a:r>
              <a:rPr lang="en-US">
                <a:latin typeface="Calibri"/>
                <a:ea typeface="Calibri"/>
                <a:cs typeface="Calibri"/>
              </a:rPr>
              <a:t> inn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godkjent</a:t>
            </a:r>
            <a:r>
              <a:rPr lang="en-US">
                <a:latin typeface="Calibri"/>
                <a:ea typeface="Calibri"/>
                <a:cs typeface="Calibri"/>
              </a:rPr>
              <a:t> av </a:t>
            </a:r>
            <a:r>
              <a:rPr lang="en-US" err="1">
                <a:latin typeface="Calibri"/>
                <a:ea typeface="Calibri"/>
                <a:cs typeface="Calibri"/>
              </a:rPr>
              <a:t>leder</a:t>
            </a:r>
            <a:r>
              <a:rPr lang="en-US">
                <a:latin typeface="Calibri"/>
                <a:ea typeface="Calibri"/>
                <a:cs typeface="Calibri"/>
              </a:rPr>
              <a:t> </a:t>
            </a:r>
            <a:r>
              <a:rPr lang="en-US" err="1">
                <a:latin typeface="Calibri"/>
                <a:ea typeface="Calibri"/>
                <a:cs typeface="Calibri"/>
              </a:rPr>
              <a:t>senest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siste</a:t>
            </a:r>
            <a:r>
              <a:rPr lang="en-US">
                <a:latin typeface="Calibri"/>
                <a:ea typeface="Calibri"/>
                <a:cs typeface="Calibri"/>
              </a:rPr>
              <a:t> </a:t>
            </a:r>
            <a:r>
              <a:rPr lang="en-US" err="1">
                <a:latin typeface="Calibri"/>
                <a:ea typeface="Calibri"/>
                <a:cs typeface="Calibri"/>
              </a:rPr>
              <a:t>reisekjøring</a:t>
            </a:r>
            <a:r>
              <a:rPr lang="en-US">
                <a:latin typeface="Calibri"/>
                <a:ea typeface="Calibri"/>
                <a:cs typeface="Calibri"/>
              </a:rPr>
              <a:t> det </a:t>
            </a:r>
            <a:r>
              <a:rPr lang="en-US" err="1">
                <a:latin typeface="Calibri"/>
                <a:ea typeface="Calibri"/>
                <a:cs typeface="Calibri"/>
              </a:rPr>
              <a:t>aktuelle</a:t>
            </a:r>
            <a:r>
              <a:rPr lang="en-US">
                <a:latin typeface="Calibri"/>
                <a:ea typeface="Calibri"/>
                <a:cs typeface="Calibri"/>
              </a:rPr>
              <a:t> </a:t>
            </a:r>
            <a:r>
              <a:rPr lang="en-US" err="1">
                <a:latin typeface="Calibri"/>
                <a:ea typeface="Calibri"/>
                <a:cs typeface="Calibri"/>
              </a:rPr>
              <a:t>året</a:t>
            </a:r>
            <a:r>
              <a:rPr lang="en-US">
                <a:latin typeface="Calibri"/>
                <a:ea typeface="Calibri"/>
                <a:cs typeface="Calibri"/>
              </a:rPr>
              <a:t>. </a:t>
            </a:r>
          </a:p>
          <a:p>
            <a:pPr marL="171450" indent="-171450">
              <a:buFont typeface="Calibri"/>
              <a:buChar char="-"/>
            </a:pPr>
            <a:endParaRPr lang="en-US">
              <a:latin typeface="Calibri"/>
              <a:ea typeface="Calibri"/>
              <a:cs typeface="Calibri"/>
            </a:endParaRPr>
          </a:p>
          <a:p>
            <a:pPr marL="171450" indent="-171450">
              <a:buFont typeface="Calibri"/>
              <a:buChar char="-"/>
            </a:pPr>
            <a:endParaRPr lang="en-US">
              <a:latin typeface="Calibri"/>
              <a:ea typeface="Calibri"/>
              <a:cs typeface="Calibri"/>
            </a:endParaRPr>
          </a:p>
          <a:p>
            <a:pPr marL="171450" indent="-171450">
              <a:buFont typeface="Calibri"/>
              <a:buChar char="-"/>
            </a:pPr>
            <a:endParaRPr lang="en-US">
              <a:latin typeface="Calibri"/>
              <a:ea typeface="Calibri"/>
              <a:cs typeface="Calibri"/>
            </a:endParaRP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74B11B9A-160A-415B-91C9-3EC8526129C0}" type="slidenum">
              <a:rPr lang="nb-NO" smtClean="0"/>
              <a:t>9</a:t>
            </a:fld>
            <a:endParaRPr lang="nb-NO"/>
          </a:p>
        </p:txBody>
      </p:sp>
    </p:spTree>
    <p:extLst>
      <p:ext uri="{BB962C8B-B14F-4D97-AF65-F5344CB8AC3E}">
        <p14:creationId xmlns:p14="http://schemas.microsoft.com/office/powerpoint/2010/main" val="424003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457200" y="1200151"/>
            <a:ext cx="8229600" cy="3394472"/>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23849" y="205979"/>
            <a:ext cx="845881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23849" y="936523"/>
            <a:ext cx="8458815" cy="36581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3"/>
          <a:stretch>
            <a:fillRect/>
          </a:stretch>
        </p:blipFill>
        <p:spPr>
          <a:xfrm>
            <a:off x="423180" y="4800918"/>
            <a:ext cx="2520045" cy="204809"/>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i.ntnu.no/wiki/-/wiki/Norsk/Leiebil#section-Leiebil-Leie+av+varebil+og+nyttekj%C3%B8ret%C3%B8y" TargetMode="Externa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hyperlink" Target="https://i.ntnu.no/wiki/-/wiki/Norsk/Bestille+eksterne+kurs+og+konferanselokal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ntnu.no/bestill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4.png"/><Relationship Id="rId18" Type="http://schemas.openxmlformats.org/officeDocument/2006/relationships/image" Target="../media/image3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notesSlide" Target="../notesSlides/notesSlide20.xml"/><Relationship Id="rId16"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40.png"/><Relationship Id="rId1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18/10/relationships/comments" Target="../comments/modernComment_11E_556A8DA5.xml"/><Relationship Id="rId7" Type="http://schemas.openxmlformats.org/officeDocument/2006/relationships/image" Target="../media/image49.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33.svg"/><Relationship Id="rId5" Type="http://schemas.openxmlformats.org/officeDocument/2006/relationships/image" Target="../media/image47.sv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hyperlink" Target="https://dfo.no/kundesider/lonnstjenester/selvbetjeningsportalen/behandle-reiseregning-utgiftsrefusjon-og-reisesoknad-leder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12_15A05C1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hyperlink" Target="https://i.ntnu.no/wiki/-/wiki/Norsk/Datoer+for+l%C3%B8nnskj%C3%B8r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microsoft.com/office/2018/10/relationships/comments" Target="../comments/modernComment_109_21D33919.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 Target="slide10.xml"/><Relationship Id="rId7" Type="http://schemas.openxmlformats.org/officeDocument/2006/relationships/slide" Target="slide5.xml"/><Relationship Id="rId12"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9.svg"/><Relationship Id="rId5" Type="http://schemas.openxmlformats.org/officeDocument/2006/relationships/slide" Target="slide18.xml"/><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slide" Target="slide4.xml"/><Relationship Id="rId9" Type="http://schemas.openxmlformats.org/officeDocument/2006/relationships/image" Target="../media/image7.sv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20_47D0B291.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i.ntnu.no/reise" TargetMode="External"/><Relationship Id="rId7" Type="http://schemas.openxmlformats.org/officeDocument/2006/relationships/hyperlink" Target="https://i.ntnu.no/wiki/-/wiki/Norsk/Ofte+stilte+sp%C3%B8rsm%C3%A5l+om+rammeavtaler"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dfo.no/kundesider/lonnstjenester/selvbetjeningsportalen" TargetMode="External"/><Relationship Id="rId5" Type="http://schemas.openxmlformats.org/officeDocument/2006/relationships/hyperlink" Target="https://www.ntnu.no/adm/okavd/-konomiavdelinga" TargetMode="External"/><Relationship Id="rId10" Type="http://schemas.openxmlformats.org/officeDocument/2006/relationships/image" Target="../media/image63.svg"/><Relationship Id="rId4" Type="http://schemas.openxmlformats.org/officeDocument/2006/relationships/hyperlink" Target="https://i.ntnu.no/wiki/-/wiki/Norsk/Tjenestesenteret" TargetMode="External"/><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gjeringen.no/no/dokumenter/saravtale-om-dekning-av-utgifter-til-reise-og-kost-innenlands/id3083006/?ch=1"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i.ntnu.no/wiki/-/wiki/Norsk/Retningslinjer+for+reis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10_97F9A495.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21_E898BAC9.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E_ACBC3F90.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17870" y="-18660"/>
            <a:ext cx="9161869" cy="51621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Bilde 2" descr="Luftballonger over skyene">
            <a:extLst>
              <a:ext uri="{FF2B5EF4-FFF2-40B4-BE49-F238E27FC236}">
                <a16:creationId xmlns:a16="http://schemas.microsoft.com/office/drawing/2014/main" id="{177D9448-30A7-FAA7-8844-1EADF2664B53}"/>
              </a:ext>
            </a:extLst>
          </p:cNvPr>
          <p:cNvPicPr>
            <a:picLocks noChangeAspect="1"/>
          </p:cNvPicPr>
          <p:nvPr/>
        </p:nvPicPr>
        <p:blipFill>
          <a:blip r:embed="rId3"/>
          <a:stretch>
            <a:fillRect/>
          </a:stretch>
        </p:blipFill>
        <p:spPr>
          <a:xfrm>
            <a:off x="-17871" y="1870735"/>
            <a:ext cx="9161872" cy="5300061"/>
          </a:xfrm>
          <a:prstGeom prst="rect">
            <a:avLst/>
          </a:prstGeom>
        </p:spPr>
      </p:pic>
      <p:sp>
        <p:nvSpPr>
          <p:cNvPr id="9" name="Tittel 1"/>
          <p:cNvSpPr>
            <a:spLocks noGrp="1"/>
          </p:cNvSpPr>
          <p:nvPr>
            <p:ph type="ctrTitle"/>
          </p:nvPr>
        </p:nvSpPr>
        <p:spPr>
          <a:xfrm>
            <a:off x="425850" y="2139498"/>
            <a:ext cx="8114088" cy="3108543"/>
          </a:xfrm>
        </p:spPr>
        <p:txBody>
          <a:bodyPr/>
          <a:lstStyle/>
          <a:p>
            <a:r>
              <a:rPr lang="nb-NO" sz="2800" b="0">
                <a:latin typeface="Open Sans" panose="020B0606030504020204" pitchFamily="34" charset="0"/>
                <a:ea typeface="Open Sans" panose="020B0606030504020204" pitchFamily="34" charset="0"/>
                <a:cs typeface="Open Sans" panose="020B0606030504020204" pitchFamily="34" charset="0"/>
              </a:rPr>
              <a:t>Fagkafé for ledere og lokal HR</a:t>
            </a:r>
            <a:br>
              <a:rPr lang="nb-NO" sz="2800" b="0">
                <a:latin typeface="Open Sans" panose="020B0606030504020204" pitchFamily="34" charset="0"/>
                <a:ea typeface="Open Sans" panose="020B0606030504020204" pitchFamily="34" charset="0"/>
                <a:cs typeface="Open Sans" panose="020B0606030504020204" pitchFamily="34" charset="0"/>
              </a:rPr>
            </a:br>
            <a:r>
              <a:rPr lang="nb-NO" sz="6000">
                <a:latin typeface="Open Sans" panose="020B0606030504020204" pitchFamily="34" charset="0"/>
                <a:ea typeface="Open Sans" panose="020B0606030504020204" pitchFamily="34" charset="0"/>
                <a:cs typeface="Open Sans" panose="020B0606030504020204" pitchFamily="34" charset="0"/>
              </a:rPr>
              <a:t>Reise</a:t>
            </a:r>
            <a:br>
              <a:rPr lang="nb-NO">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nb-NO" sz="3600" b="1">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nb-NO">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nb-N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Undertittel 2"/>
          <p:cNvSpPr>
            <a:spLocks noGrp="1"/>
          </p:cNvSpPr>
          <p:nvPr>
            <p:ph type="subTitle" idx="1"/>
          </p:nvPr>
        </p:nvSpPr>
        <p:spPr>
          <a:xfrm>
            <a:off x="425849" y="3597737"/>
            <a:ext cx="7756616" cy="732719"/>
          </a:xfrm>
        </p:spPr>
        <p:txBody>
          <a:bodyPr>
            <a:normAutofit fontScale="92500" lnSpcReduction="20000"/>
          </a:bodyPr>
          <a:lstStyle/>
          <a:p>
            <a:r>
              <a:rPr lang="nb-NO">
                <a:solidFill>
                  <a:schemeClr val="tx1"/>
                </a:solidFill>
                <a:latin typeface="Open Sans" panose="020B0606030504020204" pitchFamily="34" charset="0"/>
                <a:ea typeface="Open Sans" panose="020B0606030504020204" pitchFamily="34" charset="0"/>
                <a:cs typeface="Open Sans" panose="020B0606030504020204" pitchFamily="34" charset="0"/>
              </a:rPr>
              <a:t>Økonomiavdelingen og Tjenestesenteret </a:t>
            </a:r>
          </a:p>
          <a:p>
            <a:r>
              <a:rPr lang="nb-NO" b="0">
                <a:solidFill>
                  <a:schemeClr val="tx1"/>
                </a:solidFill>
                <a:latin typeface="Open Sans" panose="020B0606030504020204" pitchFamily="34" charset="0"/>
                <a:ea typeface="Open Sans" panose="020B0606030504020204" pitchFamily="34" charset="0"/>
                <a:cs typeface="Open Sans" panose="020B0606030504020204" pitchFamily="34" charset="0"/>
              </a:rPr>
              <a:t>27. </a:t>
            </a:r>
            <a:r>
              <a:rPr lang="nb-NO">
                <a:solidFill>
                  <a:schemeClr val="tx1"/>
                </a:solidFill>
                <a:latin typeface="Open Sans" panose="020B0606030504020204" pitchFamily="34" charset="0"/>
                <a:ea typeface="Open Sans" panose="020B0606030504020204" pitchFamily="34" charset="0"/>
                <a:cs typeface="Open Sans" panose="020B0606030504020204" pitchFamily="34" charset="0"/>
              </a:rPr>
              <a:t>f</a:t>
            </a:r>
            <a:r>
              <a:rPr lang="nb-NO" b="0">
                <a:solidFill>
                  <a:schemeClr val="tx1"/>
                </a:solidFill>
                <a:latin typeface="Open Sans" panose="020B0606030504020204" pitchFamily="34" charset="0"/>
                <a:ea typeface="Open Sans" panose="020B0606030504020204" pitchFamily="34" charset="0"/>
                <a:cs typeface="Open Sans" panose="020B0606030504020204" pitchFamily="34" charset="0"/>
              </a:rPr>
              <a:t>ebruar 2025</a:t>
            </a:r>
            <a:endParaRPr lang="nb-NO">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4"/>
          <a:stretch>
            <a:fillRect/>
          </a:stretch>
        </p:blipFill>
        <p:spPr>
          <a:xfrm>
            <a:off x="1868815" y="1160664"/>
            <a:ext cx="5406359" cy="433297"/>
          </a:xfrm>
          <a:prstGeom prst="rect">
            <a:avLst/>
          </a:prstGeom>
        </p:spPr>
      </p:pic>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4981E9B-DEE5-F3A1-2F6C-39E1FD7D3C69}"/>
              </a:ext>
            </a:extLst>
          </p:cNvPr>
          <p:cNvSpPr/>
          <p:nvPr/>
        </p:nvSpPr>
        <p:spPr>
          <a:xfrm>
            <a:off x="0" y="0"/>
            <a:ext cx="9144000" cy="4732256"/>
          </a:xfrm>
          <a:prstGeom prst="rect">
            <a:avLst/>
          </a:prstGeom>
          <a:solidFill>
            <a:srgbClr val="00509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Tittel 3">
            <a:extLst>
              <a:ext uri="{FF2B5EF4-FFF2-40B4-BE49-F238E27FC236}">
                <a16:creationId xmlns:a16="http://schemas.microsoft.com/office/drawing/2014/main" id="{FE9E0496-2012-FDE5-6B4F-C70B9A41A990}"/>
              </a:ext>
            </a:extLst>
          </p:cNvPr>
          <p:cNvSpPr>
            <a:spLocks noGrp="1"/>
          </p:cNvSpPr>
          <p:nvPr>
            <p:ph type="title"/>
          </p:nvPr>
        </p:nvSpPr>
        <p:spPr>
          <a:xfrm>
            <a:off x="793658" y="1876826"/>
            <a:ext cx="8418747" cy="1664175"/>
          </a:xfrm>
        </p:spPr>
        <p:txBody>
          <a:bodyPr/>
          <a:lstStyle/>
          <a:p>
            <a:r>
              <a:rPr lang="nb-NO" sz="6600">
                <a:solidFill>
                  <a:schemeClr val="bg1"/>
                </a:solidFill>
                <a:latin typeface="Open Sans" panose="020B0606030504020204" pitchFamily="34" charset="0"/>
                <a:ea typeface="Open Sans" panose="020B0606030504020204" pitchFamily="34" charset="0"/>
                <a:cs typeface="Open Sans" panose="020B0606030504020204" pitchFamily="34" charset="0"/>
              </a:rPr>
              <a:t>Bestille reise</a:t>
            </a:r>
            <a:br>
              <a:rPr lang="nb-NO">
                <a:latin typeface="Open Sans" panose="020B0606030504020204" pitchFamily="34" charset="0"/>
                <a:ea typeface="Open Sans" panose="020B0606030504020204" pitchFamily="34" charset="0"/>
                <a:cs typeface="Open Sans" panose="020B0606030504020204" pitchFamily="34" charset="0"/>
              </a:rPr>
            </a:br>
            <a:endParaRPr lang="nb-NO">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fikk 10" descr="Dobbeltrykk-bevegelse kontur">
            <a:extLst>
              <a:ext uri="{FF2B5EF4-FFF2-40B4-BE49-F238E27FC236}">
                <a16:creationId xmlns:a16="http://schemas.microsoft.com/office/drawing/2014/main" id="{651F985C-7E8D-843F-A92C-64E987FAA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5316" y="1624356"/>
            <a:ext cx="2776194" cy="2776194"/>
          </a:xfrm>
          <a:prstGeom prst="rect">
            <a:avLst/>
          </a:prstGeom>
        </p:spPr>
      </p:pic>
    </p:spTree>
    <p:extLst>
      <p:ext uri="{BB962C8B-B14F-4D97-AF65-F5344CB8AC3E}">
        <p14:creationId xmlns:p14="http://schemas.microsoft.com/office/powerpoint/2010/main" val="416422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20132CF-DFCF-C773-8AC9-E62AEBD46ED4}"/>
              </a:ext>
            </a:extLst>
          </p:cNvPr>
          <p:cNvSpPr/>
          <p:nvPr/>
        </p:nvSpPr>
        <p:spPr>
          <a:xfrm>
            <a:off x="689548" y="734402"/>
            <a:ext cx="7689954" cy="3613774"/>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5C31FB-6569-80A7-4094-54151F922CE9}"/>
              </a:ext>
            </a:extLst>
          </p:cNvPr>
          <p:cNvSpPr>
            <a:spLocks noGrp="1"/>
          </p:cNvSpPr>
          <p:nvPr>
            <p:ph type="title"/>
          </p:nvPr>
        </p:nvSpPr>
        <p:spPr>
          <a:xfrm>
            <a:off x="689548" y="85890"/>
            <a:ext cx="8418747" cy="648512"/>
          </a:xfrm>
        </p:spPr>
        <p:txBody>
          <a:bodyPr/>
          <a:lstStyle/>
          <a:p>
            <a:r>
              <a:rPr lang="en-US" err="1">
                <a:latin typeface="Open Sans" panose="020B0606030504020204" pitchFamily="34" charset="0"/>
                <a:ea typeface="Open Sans" panose="020B0606030504020204" pitchFamily="34" charset="0"/>
                <a:cs typeface="Open Sans" panose="020B0606030504020204" pitchFamily="34" charset="0"/>
              </a:rPr>
              <a:t>Rammeavtaler</a:t>
            </a:r>
            <a:r>
              <a:rPr lang="en-US">
                <a:latin typeface="Open Sans" panose="020B0606030504020204" pitchFamily="34" charset="0"/>
                <a:ea typeface="Open Sans" panose="020B0606030504020204" pitchFamily="34" charset="0"/>
                <a:cs typeface="Open Sans" panose="020B0606030504020204" pitchFamily="34" charset="0"/>
              </a:rPr>
              <a:t> </a:t>
            </a:r>
            <a:r>
              <a:rPr lang="en-US" err="1">
                <a:latin typeface="Open Sans" panose="020B0606030504020204" pitchFamily="34" charset="0"/>
                <a:ea typeface="Open Sans" panose="020B0606030504020204" pitchFamily="34" charset="0"/>
                <a:cs typeface="Open Sans" panose="020B0606030504020204" pitchFamily="34" charset="0"/>
              </a:rPr>
              <a:t>reise</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4" name="Grafikk 3">
            <a:extLst>
              <a:ext uri="{FF2B5EF4-FFF2-40B4-BE49-F238E27FC236}">
                <a16:creationId xmlns:a16="http://schemas.microsoft.com/office/drawing/2014/main" id="{ECF67F41-3156-75D6-74B3-DF13BB53D00C}"/>
              </a:ext>
            </a:extLst>
          </p:cNvPr>
          <p:cNvPicPr>
            <a:picLocks noChangeAspect="1"/>
          </p:cNvPicPr>
          <p:nvPr/>
        </p:nvPicPr>
        <p:blipFill>
          <a:blip r:embed="rId3">
            <a:extLst>
              <a:ext uri="{96DAC541-7B7A-43D3-8B79-37D633B846F1}">
                <asvg:svgBlip xmlns:asvg="http://schemas.microsoft.com/office/drawing/2016/SVG/main" r:embed="rId4"/>
              </a:ext>
            </a:extLst>
          </a:blip>
          <a:srcRect l="26629" t="43345" r="49999" b="34797"/>
          <a:stretch/>
        </p:blipFill>
        <p:spPr>
          <a:xfrm>
            <a:off x="633946" y="2482182"/>
            <a:ext cx="1442033" cy="1284437"/>
          </a:xfrm>
          <a:prstGeom prst="rect">
            <a:avLst/>
          </a:prstGeom>
        </p:spPr>
      </p:pic>
      <p:sp>
        <p:nvSpPr>
          <p:cNvPr id="5" name="TekstSylinder 4">
            <a:extLst>
              <a:ext uri="{FF2B5EF4-FFF2-40B4-BE49-F238E27FC236}">
                <a16:creationId xmlns:a16="http://schemas.microsoft.com/office/drawing/2014/main" id="{A74BA538-1C70-1E99-2182-63307455D454}"/>
              </a:ext>
            </a:extLst>
          </p:cNvPr>
          <p:cNvSpPr txBox="1"/>
          <p:nvPr/>
        </p:nvSpPr>
        <p:spPr>
          <a:xfrm>
            <a:off x="1044925" y="1372693"/>
            <a:ext cx="1241991" cy="707886"/>
          </a:xfrm>
          <a:prstGeom prst="rect">
            <a:avLst/>
          </a:prstGeom>
          <a:noFill/>
        </p:spPr>
        <p:txBody>
          <a:bodyPr wrap="square" rtlCol="0">
            <a:spAutoFit/>
          </a:bodyPr>
          <a:lstStyle/>
          <a:p>
            <a:r>
              <a:rPr lang="en-US" sz="4000" b="1">
                <a:latin typeface="Open Sans" panose="020B0606030504020204" pitchFamily="34" charset="0"/>
                <a:ea typeface="Open Sans" panose="020B0606030504020204" pitchFamily="34" charset="0"/>
                <a:cs typeface="Open Sans" panose="020B0606030504020204" pitchFamily="34" charset="0"/>
              </a:rPr>
              <a:t>Fly</a:t>
            </a:r>
          </a:p>
        </p:txBody>
      </p:sp>
      <p:sp>
        <p:nvSpPr>
          <p:cNvPr id="10" name="TekstSylinder 9">
            <a:extLst>
              <a:ext uri="{FF2B5EF4-FFF2-40B4-BE49-F238E27FC236}">
                <a16:creationId xmlns:a16="http://schemas.microsoft.com/office/drawing/2014/main" id="{A20B175A-05DB-4101-4AB1-A604778DF4D5}"/>
              </a:ext>
            </a:extLst>
          </p:cNvPr>
          <p:cNvSpPr txBox="1"/>
          <p:nvPr/>
        </p:nvSpPr>
        <p:spPr>
          <a:xfrm>
            <a:off x="1421027" y="1432067"/>
            <a:ext cx="6809031" cy="2308324"/>
          </a:xfrm>
          <a:prstGeom prst="rect">
            <a:avLst/>
          </a:prstGeom>
          <a:noFill/>
        </p:spPr>
        <p:txBody>
          <a:bodyPr wrap="square" rtlCol="0">
            <a:spAutoFit/>
          </a:bodyPr>
          <a:lstStyle/>
          <a:p>
            <a:pPr lvl="2">
              <a:spcBef>
                <a:spcPts val="0"/>
              </a:spcBef>
            </a:pPr>
            <a:r>
              <a:rPr lang="nb-NO" sz="1600">
                <a:latin typeface="Open Sans" panose="020B0606030504020204" pitchFamily="34" charset="0"/>
                <a:ea typeface="Open Sans" panose="020B0606030504020204" pitchFamily="34" charset="0"/>
                <a:cs typeface="Open Sans" panose="020B0606030504020204" pitchFamily="34" charset="0"/>
              </a:rPr>
              <a:t>Avtalen gjelder for flyreiser både innenlands og utenlands. Den er inngått med åtte leverandører og dekker 327 strekninger. Dette er en rabattavtale. </a:t>
            </a:r>
          </a:p>
          <a:p>
            <a:pPr lvl="2">
              <a:spcBef>
                <a:spcPts val="0"/>
              </a:spcBef>
            </a:pPr>
            <a:endParaRPr lang="nb-NO" sz="1600">
              <a:latin typeface="Open Sans" panose="020B0606030504020204" pitchFamily="34" charset="0"/>
              <a:ea typeface="Open Sans" panose="020B0606030504020204" pitchFamily="34" charset="0"/>
              <a:cs typeface="Open Sans" panose="020B0606030504020204" pitchFamily="34" charset="0"/>
            </a:endParaRPr>
          </a:p>
          <a:p>
            <a:pPr lvl="2">
              <a:spcBef>
                <a:spcPts val="0"/>
              </a:spcBef>
            </a:pPr>
            <a:endParaRPr lang="nb-NO" sz="1600">
              <a:latin typeface="Open Sans" panose="020B0606030504020204" pitchFamily="34" charset="0"/>
              <a:ea typeface="Open Sans" panose="020B0606030504020204" pitchFamily="34" charset="0"/>
              <a:cs typeface="Open Sans" panose="020B0606030504020204" pitchFamily="34" charset="0"/>
            </a:endParaRPr>
          </a:p>
          <a:p>
            <a:pPr lvl="2">
              <a:spcBef>
                <a:spcPts val="0"/>
              </a:spcBef>
            </a:pPr>
            <a:r>
              <a:rPr lang="nb-NO" sz="1600">
                <a:latin typeface="Open Sans" panose="020B0606030504020204" pitchFamily="34" charset="0"/>
                <a:ea typeface="Open Sans" panose="020B0606030504020204" pitchFamily="34" charset="0"/>
                <a:cs typeface="Open Sans" panose="020B0606030504020204" pitchFamily="34" charset="0"/>
              </a:rPr>
              <a:t>For å få avtalepris må flyreisen bestilles gjennom Berg-Hansens selvbetjeningsportal eller via en av deres kundebehandlere på telefon. Det er ikke mulig å få avtalepris ved direkte kontakt med flyselskapet.</a:t>
            </a:r>
          </a:p>
        </p:txBody>
      </p:sp>
    </p:spTree>
    <p:extLst>
      <p:ext uri="{BB962C8B-B14F-4D97-AF65-F5344CB8AC3E}">
        <p14:creationId xmlns:p14="http://schemas.microsoft.com/office/powerpoint/2010/main" val="129418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1962A-2E1F-C509-CB9F-CD8566F9ECE7}"/>
            </a:ext>
          </a:extLst>
        </p:cNvPr>
        <p:cNvGrpSpPr/>
        <p:nvPr/>
      </p:nvGrpSpPr>
      <p:grpSpPr>
        <a:xfrm>
          <a:off x="0" y="0"/>
          <a:ext cx="0" cy="0"/>
          <a:chOff x="0" y="0"/>
          <a:chExt cx="0" cy="0"/>
        </a:xfrm>
      </p:grpSpPr>
      <p:sp>
        <p:nvSpPr>
          <p:cNvPr id="11" name="Rektangel 10">
            <a:extLst>
              <a:ext uri="{FF2B5EF4-FFF2-40B4-BE49-F238E27FC236}">
                <a16:creationId xmlns:a16="http://schemas.microsoft.com/office/drawing/2014/main" id="{FC0C1027-CD83-8908-C30A-43575B010051}"/>
              </a:ext>
            </a:extLst>
          </p:cNvPr>
          <p:cNvSpPr/>
          <p:nvPr/>
        </p:nvSpPr>
        <p:spPr>
          <a:xfrm>
            <a:off x="689548" y="734401"/>
            <a:ext cx="7689954" cy="3845093"/>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22602A1D-B861-7FD9-CC0E-5C9ACAA759D0}"/>
              </a:ext>
            </a:extLst>
          </p:cNvPr>
          <p:cNvSpPr>
            <a:spLocks noGrp="1"/>
          </p:cNvSpPr>
          <p:nvPr>
            <p:ph type="title"/>
          </p:nvPr>
        </p:nvSpPr>
        <p:spPr>
          <a:xfrm>
            <a:off x="689548" y="85890"/>
            <a:ext cx="8418747" cy="648512"/>
          </a:xfrm>
        </p:spPr>
        <p:txBody>
          <a:bodyPr/>
          <a:lstStyle/>
          <a:p>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Rammeavtaler</a:t>
            </a:r>
            <a:r>
              <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reise</a:t>
            </a:r>
            <a:endPar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kstSylinder 4">
            <a:extLst>
              <a:ext uri="{FF2B5EF4-FFF2-40B4-BE49-F238E27FC236}">
                <a16:creationId xmlns:a16="http://schemas.microsoft.com/office/drawing/2014/main" id="{0B4D9F2A-F94B-0A8F-B056-50486CD4AB89}"/>
              </a:ext>
            </a:extLst>
          </p:cNvPr>
          <p:cNvSpPr txBox="1"/>
          <p:nvPr/>
        </p:nvSpPr>
        <p:spPr>
          <a:xfrm>
            <a:off x="157397" y="749273"/>
            <a:ext cx="3492708" cy="523220"/>
          </a:xfrm>
          <a:prstGeom prst="rect">
            <a:avLst/>
          </a:prstGeom>
          <a:noFill/>
        </p:spPr>
        <p:txBody>
          <a:bodyPr wrap="square" rtlCol="0">
            <a:spAutoFit/>
          </a:bodyPr>
          <a:lstStyle/>
          <a:p>
            <a:pPr algn="ctr"/>
            <a:r>
              <a:rPr lang="en-US" sz="2800" b="1" err="1">
                <a:latin typeface="Open Sans" panose="020B0606030504020204" pitchFamily="34" charset="0"/>
                <a:ea typeface="Open Sans" panose="020B0606030504020204" pitchFamily="34" charset="0"/>
                <a:cs typeface="Open Sans" panose="020B0606030504020204" pitchFamily="34" charset="0"/>
              </a:rPr>
              <a:t>Overnatting</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Sylinder 9">
            <a:extLst>
              <a:ext uri="{FF2B5EF4-FFF2-40B4-BE49-F238E27FC236}">
                <a16:creationId xmlns:a16="http://schemas.microsoft.com/office/drawing/2014/main" id="{B16033C2-46D8-125F-C17E-800992C587C8}"/>
              </a:ext>
            </a:extLst>
          </p:cNvPr>
          <p:cNvSpPr txBox="1"/>
          <p:nvPr/>
        </p:nvSpPr>
        <p:spPr>
          <a:xfrm>
            <a:off x="1488989" y="1401778"/>
            <a:ext cx="6823056" cy="3323987"/>
          </a:xfrm>
          <a:prstGeom prst="rect">
            <a:avLst/>
          </a:prstGeom>
          <a:noFill/>
        </p:spPr>
        <p:txBody>
          <a:bodyPr wrap="square" rtlCol="0">
            <a:spAutoFit/>
          </a:bodyPr>
          <a:lstStyle/>
          <a:p>
            <a:pPr lvl="1"/>
            <a:r>
              <a:rPr lang="en-US" sz="1600" b="1">
                <a:latin typeface="Open Sans" panose="020B0606030504020204" pitchFamily="34" charset="0"/>
                <a:ea typeface="Open Sans" panose="020B0606030504020204" pitchFamily="34" charset="0"/>
                <a:cs typeface="Open Sans" panose="020B0606030504020204" pitchFamily="34" charset="0"/>
              </a:rPr>
              <a:t>Norge: </a:t>
            </a:r>
            <a:r>
              <a:rPr lang="nb-NO" sz="1600">
                <a:latin typeface="Open Sans" panose="020B0606030504020204" pitchFamily="34" charset="0"/>
                <a:ea typeface="Open Sans" panose="020B0606030504020204" pitchFamily="34" charset="0"/>
                <a:cs typeface="Open Sans" panose="020B0606030504020204" pitchFamily="34" charset="0"/>
              </a:rPr>
              <a:t>Avtalen dekker 76 lokasjoner med 236 hoteller i hele Norge. Dette er en fastprisavtale inkl. frokost, i romkategori standardrom. Man får kun tilgang til avtaleprisene gjennom Berg-Hansens reisebyrå. Avtalehoteller er merket med en A i portalen.</a:t>
            </a:r>
          </a:p>
          <a:p>
            <a:pPr lvl="1"/>
            <a:endParaRPr lang="nb-NO" sz="1600">
              <a:latin typeface="Open Sans" panose="020B0606030504020204" pitchFamily="34" charset="0"/>
              <a:ea typeface="Open Sans" panose="020B0606030504020204" pitchFamily="34" charset="0"/>
              <a:cs typeface="Open Sans" panose="020B0606030504020204" pitchFamily="34" charset="0"/>
            </a:endParaRPr>
          </a:p>
          <a:p>
            <a:pPr lvl="1"/>
            <a:r>
              <a:rPr lang="en-US" sz="1600" b="1" err="1">
                <a:latin typeface="Open Sans" panose="020B0606030504020204" pitchFamily="34" charset="0"/>
                <a:ea typeface="Open Sans" panose="020B0606030504020204" pitchFamily="34" charset="0"/>
                <a:cs typeface="Open Sans" panose="020B0606030504020204" pitchFamily="34" charset="0"/>
              </a:rPr>
              <a:t>Utenlands</a:t>
            </a:r>
            <a:r>
              <a:rPr lang="en-US" sz="1600" b="1">
                <a:latin typeface="Open Sans" panose="020B0606030504020204" pitchFamily="34" charset="0"/>
                <a:ea typeface="Open Sans" panose="020B0606030504020204" pitchFamily="34" charset="0"/>
                <a:cs typeface="Open Sans" panose="020B0606030504020204" pitchFamily="34" charset="0"/>
              </a:rPr>
              <a:t>: </a:t>
            </a:r>
            <a:r>
              <a:rPr lang="nb-NO" sz="1600">
                <a:latin typeface="Open Sans" panose="020B0606030504020204" pitchFamily="34" charset="0"/>
                <a:ea typeface="Open Sans" panose="020B0606030504020204" pitchFamily="34" charset="0"/>
                <a:cs typeface="Open Sans" panose="020B0606030504020204" pitchFamily="34" charset="0"/>
              </a:rPr>
              <a:t>Berg-Hansen anbefaler også hoteller i utlandet gjennom sin portal. Disse hotellene er kvalitetssikret og ligger i trygge områder. </a:t>
            </a:r>
          </a:p>
          <a:p>
            <a:pPr lvl="1"/>
            <a:endParaRPr lang="en-US" sz="1600">
              <a:latin typeface="Open Sans" panose="020B0606030504020204" pitchFamily="34" charset="0"/>
              <a:ea typeface="Open Sans" panose="020B0606030504020204" pitchFamily="34" charset="0"/>
              <a:cs typeface="Open Sans" panose="020B0606030504020204" pitchFamily="34" charset="0"/>
            </a:endParaRPr>
          </a:p>
          <a:p>
            <a:pPr lvl="1"/>
            <a:r>
              <a:rPr lang="nb-NO" sz="1600" b="1">
                <a:latin typeface="Open Sans" panose="020B0606030504020204" pitchFamily="34" charset="0"/>
                <a:ea typeface="Open Sans" panose="020B0606030504020204" pitchFamily="34" charset="0"/>
                <a:cs typeface="Open Sans" panose="020B0606030504020204" pitchFamily="34" charset="0"/>
              </a:rPr>
              <a:t>Universell utforming: </a:t>
            </a:r>
            <a:r>
              <a:rPr lang="nb-NO" sz="1600">
                <a:latin typeface="Open Sans" panose="020B0606030504020204" pitchFamily="34" charset="0"/>
                <a:ea typeface="Open Sans" panose="020B0606030504020204" pitchFamily="34" charset="0"/>
                <a:cs typeface="Open Sans" panose="020B0606030504020204" pitchFamily="34" charset="0"/>
              </a:rPr>
              <a:t>De som har behov for rom med universell utforming må ta kontakt med Berg-Hansen direkte, enten på telefon eller e-post.  </a:t>
            </a:r>
          </a:p>
          <a:p>
            <a:endParaRPr lang="nb-NO"/>
          </a:p>
        </p:txBody>
      </p:sp>
      <p:pic>
        <p:nvPicPr>
          <p:cNvPr id="6" name="Grafikk 5">
            <a:extLst>
              <a:ext uri="{FF2B5EF4-FFF2-40B4-BE49-F238E27FC236}">
                <a16:creationId xmlns:a16="http://schemas.microsoft.com/office/drawing/2014/main" id="{0741B284-5328-DF69-3183-D5CF9BCDD4EF}"/>
              </a:ext>
            </a:extLst>
          </p:cNvPr>
          <p:cNvPicPr>
            <a:picLocks noChangeAspect="1"/>
          </p:cNvPicPr>
          <p:nvPr/>
        </p:nvPicPr>
        <p:blipFill>
          <a:blip r:embed="rId3">
            <a:extLst>
              <a:ext uri="{96DAC541-7B7A-43D3-8B79-37D633B846F1}">
                <asvg:svgBlip xmlns:asvg="http://schemas.microsoft.com/office/drawing/2016/SVG/main" r:embed="rId4"/>
              </a:ext>
            </a:extLst>
          </a:blip>
          <a:srcRect l="70065" t="325" r="1" b="68781"/>
          <a:stretch/>
        </p:blipFill>
        <p:spPr>
          <a:xfrm>
            <a:off x="689548" y="1401777"/>
            <a:ext cx="1259836" cy="1238339"/>
          </a:xfrm>
          <a:prstGeom prst="rect">
            <a:avLst/>
          </a:prstGeom>
        </p:spPr>
      </p:pic>
    </p:spTree>
    <p:extLst>
      <p:ext uri="{BB962C8B-B14F-4D97-AF65-F5344CB8AC3E}">
        <p14:creationId xmlns:p14="http://schemas.microsoft.com/office/powerpoint/2010/main" val="118305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C83E-6486-DCC2-4CE3-F4E301C2965F}"/>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2782D835-119D-656A-8DAA-5C18CE4BFA79}"/>
              </a:ext>
            </a:extLst>
          </p:cNvPr>
          <p:cNvSpPr/>
          <p:nvPr/>
        </p:nvSpPr>
        <p:spPr>
          <a:xfrm>
            <a:off x="619583" y="996820"/>
            <a:ext cx="7904834" cy="3507698"/>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C6AD2CDB-932C-5A4A-E392-002E53C98708}"/>
              </a:ext>
            </a:extLst>
          </p:cNvPr>
          <p:cNvSpPr>
            <a:spLocks noGrp="1"/>
          </p:cNvSpPr>
          <p:nvPr>
            <p:ph type="title"/>
          </p:nvPr>
        </p:nvSpPr>
        <p:spPr>
          <a:xfrm>
            <a:off x="250585" y="85890"/>
            <a:ext cx="8418747" cy="648512"/>
          </a:xfrm>
        </p:spPr>
        <p:txBody>
          <a:bodyPr/>
          <a:lstStyle/>
          <a:p>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Rammeavtaler</a:t>
            </a:r>
            <a:r>
              <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reise</a:t>
            </a:r>
            <a:endPar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fikk 7">
            <a:extLst>
              <a:ext uri="{FF2B5EF4-FFF2-40B4-BE49-F238E27FC236}">
                <a16:creationId xmlns:a16="http://schemas.microsoft.com/office/drawing/2014/main" id="{D8372FD9-4895-C2DB-527A-E1BD27A0B4EA}"/>
              </a:ext>
            </a:extLst>
          </p:cNvPr>
          <p:cNvPicPr>
            <a:picLocks noChangeAspect="1"/>
          </p:cNvPicPr>
          <p:nvPr/>
        </p:nvPicPr>
        <p:blipFill>
          <a:blip r:embed="rId3">
            <a:extLst>
              <a:ext uri="{96DAC541-7B7A-43D3-8B79-37D633B846F1}">
                <asvg:svgBlip xmlns:asvg="http://schemas.microsoft.com/office/drawing/2016/SVG/main" r:embed="rId4"/>
              </a:ext>
            </a:extLst>
          </a:blip>
          <a:srcRect l="50550" t="64855" r="22165" b="8669"/>
          <a:stretch/>
        </p:blipFill>
        <p:spPr>
          <a:xfrm>
            <a:off x="743774" y="1679551"/>
            <a:ext cx="1007567" cy="931122"/>
          </a:xfrm>
          <a:prstGeom prst="rect">
            <a:avLst/>
          </a:prstGeom>
        </p:spPr>
      </p:pic>
      <p:sp>
        <p:nvSpPr>
          <p:cNvPr id="9" name="TekstSylinder 8">
            <a:extLst>
              <a:ext uri="{FF2B5EF4-FFF2-40B4-BE49-F238E27FC236}">
                <a16:creationId xmlns:a16="http://schemas.microsoft.com/office/drawing/2014/main" id="{300626F0-270B-6934-AFA8-3F964E1E74E9}"/>
              </a:ext>
            </a:extLst>
          </p:cNvPr>
          <p:cNvSpPr txBox="1"/>
          <p:nvPr/>
        </p:nvSpPr>
        <p:spPr>
          <a:xfrm>
            <a:off x="667806" y="1113539"/>
            <a:ext cx="1785258" cy="523220"/>
          </a:xfrm>
          <a:prstGeom prst="rect">
            <a:avLst/>
          </a:prstGeom>
          <a:noFill/>
        </p:spPr>
        <p:txBody>
          <a:bodyPr wrap="square" rtlCol="0">
            <a:spAutoFit/>
          </a:bodyPr>
          <a:lstStyle/>
          <a:p>
            <a:r>
              <a:rPr lang="en-US" sz="2800" b="1" err="1">
                <a:latin typeface="Open Sans" panose="020B0606030504020204" pitchFamily="34" charset="0"/>
                <a:ea typeface="Open Sans" panose="020B0606030504020204" pitchFamily="34" charset="0"/>
                <a:cs typeface="Open Sans" panose="020B0606030504020204" pitchFamily="34" charset="0"/>
              </a:rPr>
              <a:t>Leiebil</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6" name="Plassholder for innhold 15">
            <a:extLst>
              <a:ext uri="{FF2B5EF4-FFF2-40B4-BE49-F238E27FC236}">
                <a16:creationId xmlns:a16="http://schemas.microsoft.com/office/drawing/2014/main" id="{C47D5BA8-B38A-65CD-EA5F-08C5C1BE4813}"/>
              </a:ext>
            </a:extLst>
          </p:cNvPr>
          <p:cNvSpPr>
            <a:spLocks noGrp="1"/>
          </p:cNvSpPr>
          <p:nvPr>
            <p:ph idx="1"/>
          </p:nvPr>
        </p:nvSpPr>
        <p:spPr>
          <a:xfrm>
            <a:off x="1875532" y="1630367"/>
            <a:ext cx="6524694" cy="2240604"/>
          </a:xfrm>
        </p:spPr>
        <p:txBody>
          <a:bodyPr/>
          <a:lstStyle/>
          <a:p>
            <a:pPr marL="0" indent="0">
              <a:buNone/>
              <a:defRPr/>
            </a:pPr>
            <a:r>
              <a:rPr lang="nb-NO" sz="1600" b="1">
                <a:solidFill>
                  <a:srgbClr val="000000"/>
                </a:solidFill>
                <a:ea typeface="+mn-lt"/>
                <a:cs typeface="+mn-lt"/>
              </a:rPr>
              <a:t>Leiebilavtalen (personbil): </a:t>
            </a:r>
            <a:r>
              <a:rPr lang="nb-NO" sz="1600">
                <a:solidFill>
                  <a:srgbClr val="000000"/>
                </a:solidFill>
                <a:ea typeface="+mn-lt"/>
                <a:cs typeface="+mn-lt"/>
              </a:rPr>
              <a:t>Denne avtalen gjelder kun i Norge og avtaleprisene er kun tilgjengelig gjennom selvbetjeningsportalen til Berg-Hansen eller ved å ta kontakt med Berg-Hansen på telefon. </a:t>
            </a:r>
          </a:p>
          <a:p>
            <a:pPr lvl="1">
              <a:defRPr/>
            </a:pPr>
            <a:r>
              <a:rPr lang="nb-NO" sz="1200">
                <a:solidFill>
                  <a:srgbClr val="000000"/>
                </a:solidFill>
                <a:ea typeface="+mn-lt"/>
                <a:cs typeface="+mn-lt"/>
              </a:rPr>
              <a:t>Den reisendes behov fra en rekke gitte kriterier (hentested, dato, klokkeslett, biltype </a:t>
            </a:r>
            <a:r>
              <a:rPr lang="nb-NO" sz="1200" err="1">
                <a:solidFill>
                  <a:srgbClr val="000000"/>
                </a:solidFill>
                <a:ea typeface="+mn-lt"/>
                <a:cs typeface="+mn-lt"/>
              </a:rPr>
              <a:t>etc</a:t>
            </a:r>
            <a:r>
              <a:rPr lang="nb-NO" sz="1200">
                <a:solidFill>
                  <a:srgbClr val="000000"/>
                </a:solidFill>
                <a:ea typeface="+mn-lt"/>
                <a:cs typeface="+mn-lt"/>
              </a:rPr>
              <a:t>), vil resultere i flere bilvalg. Her velger man det billigste alternativet.</a:t>
            </a:r>
          </a:p>
          <a:p>
            <a:pPr marL="0" indent="0">
              <a:buNone/>
              <a:defRPr/>
            </a:pPr>
            <a:br>
              <a:rPr lang="nb-NO" sz="1600" b="1">
                <a:solidFill>
                  <a:srgbClr val="000000"/>
                </a:solidFill>
                <a:ea typeface="+mn-lt"/>
                <a:cs typeface="+mn-lt"/>
              </a:rPr>
            </a:br>
            <a:r>
              <a:rPr lang="nb-NO" sz="1600" b="1">
                <a:solidFill>
                  <a:srgbClr val="000000"/>
                </a:solidFill>
                <a:ea typeface="+mn-lt"/>
                <a:cs typeface="+mn-lt"/>
              </a:rPr>
              <a:t>Leie av varebil og nyttekjøretøy: </a:t>
            </a:r>
            <a:r>
              <a:rPr lang="nb-NO" sz="1600">
                <a:solidFill>
                  <a:srgbClr val="000000"/>
                </a:solidFill>
                <a:ea typeface="+mn-lt"/>
                <a:cs typeface="+mn-lt"/>
              </a:rPr>
              <a:t>Denne avtalen gjelder også kun i Norge. Ved behov for å leie varebil eller nyttekjøretøy må man ta direkte kontakt med aktuelt leiebilselskap </a:t>
            </a:r>
            <a:r>
              <a:rPr lang="nb-NO" sz="1600">
                <a:solidFill>
                  <a:srgbClr val="000000"/>
                </a:solidFill>
                <a:ea typeface="+mn-lt"/>
                <a:cs typeface="+mn-lt"/>
                <a:hlinkClick r:id="rId5"/>
              </a:rPr>
              <a:t>etter en prioriteringsliste.</a:t>
            </a:r>
            <a:endParaRPr lang="nb-NO" sz="1600">
              <a:cs typeface="Arial" panose="020B0604020202020204"/>
            </a:endParaRPr>
          </a:p>
          <a:p>
            <a:pPr lvl="2"/>
            <a:endParaRPr lang="en-US" sz="1600">
              <a:latin typeface="Open Sans" panose="020B0606030504020204" pitchFamily="34" charset="0"/>
              <a:ea typeface="Open Sans" panose="020B0606030504020204" pitchFamily="34" charset="0"/>
              <a:cs typeface="Open Sans" panose="020B0606030504020204" pitchFamily="34" charset="0"/>
            </a:endParaRPr>
          </a:p>
          <a:p>
            <a:pPr lvl="1">
              <a:buFont typeface="Courier New"/>
              <a:buChar char="o"/>
            </a:pPr>
            <a:endParaRPr lang="nb-NO" sz="1200"/>
          </a:p>
          <a:p>
            <a:endParaRPr lang="nb-NO"/>
          </a:p>
        </p:txBody>
      </p:sp>
    </p:spTree>
    <p:extLst>
      <p:ext uri="{BB962C8B-B14F-4D97-AF65-F5344CB8AC3E}">
        <p14:creationId xmlns:p14="http://schemas.microsoft.com/office/powerpoint/2010/main" val="338990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5A30-38A9-C4D1-8C1B-06DACA6DC015}"/>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904CFC4A-86F9-ACEF-3EBF-FB6B1094328E}"/>
              </a:ext>
            </a:extLst>
          </p:cNvPr>
          <p:cNvSpPr/>
          <p:nvPr/>
        </p:nvSpPr>
        <p:spPr>
          <a:xfrm>
            <a:off x="619583" y="996820"/>
            <a:ext cx="7904834" cy="3507698"/>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F2E361EA-6D35-A501-7BBC-A821575AD768}"/>
              </a:ext>
            </a:extLst>
          </p:cNvPr>
          <p:cNvSpPr>
            <a:spLocks noGrp="1"/>
          </p:cNvSpPr>
          <p:nvPr>
            <p:ph type="title"/>
          </p:nvPr>
        </p:nvSpPr>
        <p:spPr>
          <a:xfrm>
            <a:off x="250585" y="85890"/>
            <a:ext cx="8418747" cy="648512"/>
          </a:xfrm>
        </p:spPr>
        <p:txBody>
          <a:bodyPr/>
          <a:lstStyle/>
          <a:p>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Rammeavtaler</a:t>
            </a:r>
            <a:r>
              <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reise</a:t>
            </a:r>
            <a:endPar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Sylinder 8">
            <a:extLst>
              <a:ext uri="{FF2B5EF4-FFF2-40B4-BE49-F238E27FC236}">
                <a16:creationId xmlns:a16="http://schemas.microsoft.com/office/drawing/2014/main" id="{193BD8D3-A41D-2B29-7694-3D862723084B}"/>
              </a:ext>
            </a:extLst>
          </p:cNvPr>
          <p:cNvSpPr txBox="1"/>
          <p:nvPr/>
        </p:nvSpPr>
        <p:spPr>
          <a:xfrm>
            <a:off x="619583" y="1109193"/>
            <a:ext cx="3787346" cy="523220"/>
          </a:xfrm>
          <a:prstGeom prst="rect">
            <a:avLst/>
          </a:prstGeom>
          <a:noFill/>
        </p:spPr>
        <p:txBody>
          <a:bodyPr wrap="square" rtlCol="0">
            <a:spAutoFit/>
          </a:bodyPr>
          <a:lstStyle/>
          <a:p>
            <a:r>
              <a:rPr lang="en-US" sz="2800" b="1" err="1">
                <a:latin typeface="Open Sans" panose="020B0606030504020204" pitchFamily="34" charset="0"/>
                <a:ea typeface="Open Sans" panose="020B0606030504020204" pitchFamily="34" charset="0"/>
                <a:cs typeface="Open Sans" panose="020B0606030504020204" pitchFamily="34" charset="0"/>
              </a:rPr>
              <a:t>Kurs</a:t>
            </a:r>
            <a:r>
              <a:rPr lang="en-US" sz="2800" b="1">
                <a:latin typeface="Open Sans" panose="020B0606030504020204" pitchFamily="34" charset="0"/>
                <a:ea typeface="Open Sans" panose="020B0606030504020204" pitchFamily="34" charset="0"/>
                <a:cs typeface="Open Sans" panose="020B0606030504020204" pitchFamily="34" charset="0"/>
              </a:rPr>
              <a:t> </a:t>
            </a:r>
            <a:r>
              <a:rPr lang="en-US" sz="2800" b="1" err="1">
                <a:latin typeface="Open Sans" panose="020B0606030504020204" pitchFamily="34" charset="0"/>
                <a:ea typeface="Open Sans" panose="020B0606030504020204" pitchFamily="34" charset="0"/>
                <a:cs typeface="Open Sans" panose="020B0606030504020204" pitchFamily="34" charset="0"/>
              </a:rPr>
              <a:t>og</a:t>
            </a:r>
            <a:r>
              <a:rPr lang="en-US" sz="2800" b="1">
                <a:latin typeface="Open Sans" panose="020B0606030504020204" pitchFamily="34" charset="0"/>
                <a:ea typeface="Open Sans" panose="020B0606030504020204" pitchFamily="34" charset="0"/>
                <a:cs typeface="Open Sans" panose="020B0606030504020204" pitchFamily="34" charset="0"/>
              </a:rPr>
              <a:t> </a:t>
            </a:r>
            <a:r>
              <a:rPr lang="en-US" sz="2800" b="1" err="1">
                <a:latin typeface="Open Sans" panose="020B0606030504020204" pitchFamily="34" charset="0"/>
                <a:ea typeface="Open Sans" panose="020B0606030504020204" pitchFamily="34" charset="0"/>
                <a:cs typeface="Open Sans" panose="020B0606030504020204" pitchFamily="34" charset="0"/>
              </a:rPr>
              <a:t>konferanse</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6" name="Plassholder for innhold 15">
            <a:extLst>
              <a:ext uri="{FF2B5EF4-FFF2-40B4-BE49-F238E27FC236}">
                <a16:creationId xmlns:a16="http://schemas.microsoft.com/office/drawing/2014/main" id="{27639505-1275-921A-DF91-1CC56228D1D5}"/>
              </a:ext>
            </a:extLst>
          </p:cNvPr>
          <p:cNvSpPr>
            <a:spLocks noGrp="1"/>
          </p:cNvSpPr>
          <p:nvPr>
            <p:ph idx="1"/>
          </p:nvPr>
        </p:nvSpPr>
        <p:spPr>
          <a:xfrm>
            <a:off x="1701767" y="1906076"/>
            <a:ext cx="6130593" cy="2240604"/>
          </a:xfrm>
        </p:spPr>
        <p:txBody>
          <a:bodyPr/>
          <a:lstStyle/>
          <a:p>
            <a:pPr marL="914400" lvl="2" indent="0">
              <a:spcBef>
                <a:spcPts val="0"/>
              </a:spcBef>
              <a:buNone/>
            </a:pPr>
            <a:r>
              <a:rPr lang="nb-NO" sz="1600">
                <a:hlinkClick r:id="rId3"/>
              </a:rPr>
              <a:t>NTNUs rammeavtale</a:t>
            </a:r>
            <a:r>
              <a:rPr lang="nb-NO" sz="1600"/>
              <a:t> er forpliktende å bruke ved behov for leie av kurs- og konferanselokaler i de tre campusbyene og ved ulike destinasjoner i omegn </a:t>
            </a:r>
            <a:br>
              <a:rPr lang="nb-NO" sz="1600"/>
            </a:br>
            <a:r>
              <a:rPr lang="nb-NO" sz="1600"/>
              <a:t>(inntil tre timers kjøring).</a:t>
            </a:r>
          </a:p>
          <a:p>
            <a:pPr lvl="1">
              <a:buFont typeface="Courier New"/>
              <a:buChar char="o"/>
            </a:pPr>
            <a:endParaRPr lang="nb-NO" sz="1200"/>
          </a:p>
          <a:p>
            <a:pPr marL="0" indent="0">
              <a:buNone/>
            </a:pPr>
            <a:endParaRPr lang="nb-NO"/>
          </a:p>
        </p:txBody>
      </p:sp>
      <p:pic>
        <p:nvPicPr>
          <p:cNvPr id="3" name="Grafikk 2">
            <a:extLst>
              <a:ext uri="{FF2B5EF4-FFF2-40B4-BE49-F238E27FC236}">
                <a16:creationId xmlns:a16="http://schemas.microsoft.com/office/drawing/2014/main" id="{78AB1E63-DEDA-CB82-4669-81AF06D53982}"/>
              </a:ext>
            </a:extLst>
          </p:cNvPr>
          <p:cNvPicPr>
            <a:picLocks noChangeAspect="1"/>
          </p:cNvPicPr>
          <p:nvPr/>
        </p:nvPicPr>
        <p:blipFill>
          <a:blip r:embed="rId4">
            <a:extLst>
              <a:ext uri="{96DAC541-7B7A-43D3-8B79-37D633B846F1}">
                <asvg:svgBlip xmlns:asvg="http://schemas.microsoft.com/office/drawing/2016/SVG/main" r:embed="rId5"/>
              </a:ext>
            </a:extLst>
          </a:blip>
          <a:srcRect l="20293" t="22586" r="19547" b="23592"/>
          <a:stretch/>
        </p:blipFill>
        <p:spPr>
          <a:xfrm>
            <a:off x="899540" y="1914358"/>
            <a:ext cx="1604454" cy="1435439"/>
          </a:xfrm>
          <a:prstGeom prst="rect">
            <a:avLst/>
          </a:prstGeom>
        </p:spPr>
      </p:pic>
    </p:spTree>
    <p:extLst>
      <p:ext uri="{BB962C8B-B14F-4D97-AF65-F5344CB8AC3E}">
        <p14:creationId xmlns:p14="http://schemas.microsoft.com/office/powerpoint/2010/main" val="258863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6338-99FB-25D8-F41A-2DB86D9F59B2}"/>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0C30B22D-5397-E035-A303-A06CA2DBED81}"/>
              </a:ext>
            </a:extLst>
          </p:cNvPr>
          <p:cNvSpPr/>
          <p:nvPr/>
        </p:nvSpPr>
        <p:spPr>
          <a:xfrm>
            <a:off x="619583" y="996820"/>
            <a:ext cx="7904834" cy="3507698"/>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45D0F4E7-8199-DA5B-95F0-92B8F00B9C4E}"/>
              </a:ext>
            </a:extLst>
          </p:cNvPr>
          <p:cNvSpPr>
            <a:spLocks noGrp="1"/>
          </p:cNvSpPr>
          <p:nvPr>
            <p:ph type="title"/>
          </p:nvPr>
        </p:nvSpPr>
        <p:spPr>
          <a:xfrm>
            <a:off x="250585" y="85890"/>
            <a:ext cx="8418747" cy="648512"/>
          </a:xfrm>
        </p:spPr>
        <p:txBody>
          <a:bodyPr/>
          <a:lstStyle/>
          <a:p>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Rammeavtaler</a:t>
            </a:r>
            <a:r>
              <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reise</a:t>
            </a:r>
            <a:endPar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Sylinder 8">
            <a:extLst>
              <a:ext uri="{FF2B5EF4-FFF2-40B4-BE49-F238E27FC236}">
                <a16:creationId xmlns:a16="http://schemas.microsoft.com/office/drawing/2014/main" id="{87A85289-C80A-D56D-5953-A686DBD7CC34}"/>
              </a:ext>
            </a:extLst>
          </p:cNvPr>
          <p:cNvSpPr txBox="1"/>
          <p:nvPr/>
        </p:nvSpPr>
        <p:spPr>
          <a:xfrm>
            <a:off x="663359" y="1058067"/>
            <a:ext cx="3109770" cy="523220"/>
          </a:xfrm>
          <a:prstGeom prst="rect">
            <a:avLst/>
          </a:prstGeom>
          <a:noFill/>
        </p:spPr>
        <p:txBody>
          <a:bodyPr wrap="square" rtlCol="0">
            <a:spAutoFit/>
          </a:bodyPr>
          <a:lstStyle/>
          <a:p>
            <a:r>
              <a:rPr lang="en-US" sz="2800" b="1" err="1">
                <a:latin typeface="Open Sans" panose="020B0606030504020204" pitchFamily="34" charset="0"/>
                <a:ea typeface="Open Sans" panose="020B0606030504020204" pitchFamily="34" charset="0"/>
                <a:cs typeface="Open Sans" panose="020B0606030504020204" pitchFamily="34" charset="0"/>
              </a:rPr>
              <a:t>Reisebyrå</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16" name="Plassholder for innhold 15">
            <a:extLst>
              <a:ext uri="{FF2B5EF4-FFF2-40B4-BE49-F238E27FC236}">
                <a16:creationId xmlns:a16="http://schemas.microsoft.com/office/drawing/2014/main" id="{E75EDE9D-7158-A939-1F90-0E289E7AB414}"/>
              </a:ext>
            </a:extLst>
          </p:cNvPr>
          <p:cNvSpPr>
            <a:spLocks noGrp="1"/>
          </p:cNvSpPr>
          <p:nvPr>
            <p:ph idx="1"/>
          </p:nvPr>
        </p:nvSpPr>
        <p:spPr>
          <a:xfrm>
            <a:off x="2075936" y="1058067"/>
            <a:ext cx="6593396" cy="2357239"/>
          </a:xfrm>
        </p:spPr>
        <p:txBody>
          <a:bodyPr/>
          <a:lstStyle/>
          <a:p>
            <a:pPr marL="914400" lvl="2" indent="0">
              <a:buNone/>
            </a:pPr>
            <a:r>
              <a:rPr lang="nb-NO" sz="1600" b="1"/>
              <a:t>Det er viktig at alle tjenestereiser blir bestilt gjennom Berg-Hansen. </a:t>
            </a:r>
            <a:br>
              <a:rPr lang="nb-NO" sz="1600"/>
            </a:br>
            <a:r>
              <a:rPr lang="nb-NO" sz="1600"/>
              <a:t>Det er spesielt viktig dersom det skulle oppstå uforutsette situasjoner i området du befinner deg i, som for eksempel terror, streik, naturkatastrofer eller lignende. </a:t>
            </a:r>
          </a:p>
          <a:p>
            <a:pPr lvl="3">
              <a:buFontTx/>
              <a:buChar char="-"/>
            </a:pPr>
            <a:r>
              <a:rPr lang="nb-NO" sz="1400"/>
              <a:t>I slike tilfeller vil Berg-Hansen automatisk sjekke hvilke av deres kunder som befinner seg i det aktuelle området. </a:t>
            </a:r>
          </a:p>
          <a:p>
            <a:pPr lvl="3">
              <a:buFontTx/>
              <a:buChar char="-"/>
            </a:pPr>
            <a:r>
              <a:rPr lang="nb-NO" sz="1400"/>
              <a:t>Hvis det gjelder NTNU-ansatte på tjenestereise, vil reisebyrået ta kontakt med både arbeidsgiver og de reisende for å hjelpe med å finne en eventuell ny reiserute hjem.</a:t>
            </a:r>
          </a:p>
          <a:p>
            <a:pPr marL="914400" lvl="2" indent="0">
              <a:buNone/>
            </a:pPr>
            <a:r>
              <a:rPr lang="nb-NO" sz="1600"/>
              <a:t>Ved direkte henvendelse til Berg-Hansen, eller hvis en reisekonsulent brukes i spesielle tilfeller, påløper et ekstra gebyr. Dette gjelder også hastesaker og bruk av 24-timers service.</a:t>
            </a:r>
            <a:endParaRPr lang="nb-NO" sz="1200"/>
          </a:p>
          <a:p>
            <a:pPr marL="0" indent="0">
              <a:buNone/>
            </a:pPr>
            <a:endParaRPr lang="nb-NO"/>
          </a:p>
        </p:txBody>
      </p:sp>
      <p:pic>
        <p:nvPicPr>
          <p:cNvPr id="34" name="Grafikk 33">
            <a:extLst>
              <a:ext uri="{FF2B5EF4-FFF2-40B4-BE49-F238E27FC236}">
                <a16:creationId xmlns:a16="http://schemas.microsoft.com/office/drawing/2014/main" id="{16CDF0CD-55C2-BD9A-C194-ACDF76146F14}"/>
              </a:ext>
            </a:extLst>
          </p:cNvPr>
          <p:cNvPicPr>
            <a:picLocks noChangeAspect="1"/>
          </p:cNvPicPr>
          <p:nvPr/>
        </p:nvPicPr>
        <p:blipFill>
          <a:blip r:embed="rId3">
            <a:extLst>
              <a:ext uri="{96DAC541-7B7A-43D3-8B79-37D633B846F1}">
                <asvg:svgBlip xmlns:asvg="http://schemas.microsoft.com/office/drawing/2016/SVG/main" r:embed="rId4"/>
              </a:ext>
            </a:extLst>
          </a:blip>
          <a:srcRect t="25902" r="72196" b="42623"/>
          <a:stretch/>
        </p:blipFill>
        <p:spPr>
          <a:xfrm>
            <a:off x="619583" y="1417238"/>
            <a:ext cx="1647882" cy="1776672"/>
          </a:xfrm>
          <a:prstGeom prst="rect">
            <a:avLst/>
          </a:prstGeom>
        </p:spPr>
      </p:pic>
    </p:spTree>
    <p:extLst>
      <p:ext uri="{BB962C8B-B14F-4D97-AF65-F5344CB8AC3E}">
        <p14:creationId xmlns:p14="http://schemas.microsoft.com/office/powerpoint/2010/main" val="160547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53C0-B2F1-868B-D63E-6782346A7E13}"/>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5626F4A5-717A-0A3E-F32D-A668CC190978}"/>
              </a:ext>
            </a:extLst>
          </p:cNvPr>
          <p:cNvSpPr/>
          <p:nvPr/>
        </p:nvSpPr>
        <p:spPr>
          <a:xfrm>
            <a:off x="367259" y="996820"/>
            <a:ext cx="8157157" cy="3507698"/>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FD6C6D99-421A-7A0F-1C0D-ACD4CB4145E5}"/>
              </a:ext>
            </a:extLst>
          </p:cNvPr>
          <p:cNvSpPr>
            <a:spLocks noGrp="1"/>
          </p:cNvSpPr>
          <p:nvPr>
            <p:ph type="title"/>
          </p:nvPr>
        </p:nvSpPr>
        <p:spPr>
          <a:xfrm>
            <a:off x="250585" y="85890"/>
            <a:ext cx="8418747" cy="648512"/>
          </a:xfrm>
        </p:spPr>
        <p:txBody>
          <a:bodyPr/>
          <a:lstStyle/>
          <a:p>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Rammeavtaler</a:t>
            </a:r>
            <a:r>
              <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reise</a:t>
            </a:r>
            <a:endParaRPr lang="en-US">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Sylinder 8">
            <a:extLst>
              <a:ext uri="{FF2B5EF4-FFF2-40B4-BE49-F238E27FC236}">
                <a16:creationId xmlns:a16="http://schemas.microsoft.com/office/drawing/2014/main" id="{ADAB64B3-1644-1791-E96A-D866AF8CD2C0}"/>
              </a:ext>
            </a:extLst>
          </p:cNvPr>
          <p:cNvSpPr txBox="1"/>
          <p:nvPr/>
        </p:nvSpPr>
        <p:spPr>
          <a:xfrm>
            <a:off x="533613" y="1042922"/>
            <a:ext cx="310977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Generelt</a:t>
            </a:r>
          </a:p>
        </p:txBody>
      </p:sp>
      <p:sp>
        <p:nvSpPr>
          <p:cNvPr id="16" name="Plassholder for innhold 15">
            <a:extLst>
              <a:ext uri="{FF2B5EF4-FFF2-40B4-BE49-F238E27FC236}">
                <a16:creationId xmlns:a16="http://schemas.microsoft.com/office/drawing/2014/main" id="{0FBBC79E-3089-DEB9-1B53-D6A048F89EF2}"/>
              </a:ext>
            </a:extLst>
          </p:cNvPr>
          <p:cNvSpPr>
            <a:spLocks noGrp="1"/>
          </p:cNvSpPr>
          <p:nvPr>
            <p:ph idx="1"/>
          </p:nvPr>
        </p:nvSpPr>
        <p:spPr>
          <a:xfrm>
            <a:off x="1747789" y="1174702"/>
            <a:ext cx="6639208" cy="2240604"/>
          </a:xfrm>
        </p:spPr>
        <p:txBody>
          <a:bodyPr/>
          <a:lstStyle/>
          <a:p>
            <a:pPr marL="914400" lvl="2" indent="0">
              <a:buNone/>
            </a:pPr>
            <a:r>
              <a:rPr lang="en-US" sz="1600"/>
              <a:t>NTNU</a:t>
            </a:r>
            <a:r>
              <a:rPr lang="nb-NO" sz="1600"/>
              <a:t>s rammeavtaler kan ikke brukes til privat bruk/kjøp. (Berg-Hansen kan benyttes privat, men da må man velge «private reiser» i portalen.)</a:t>
            </a:r>
          </a:p>
          <a:p>
            <a:pPr marL="914400" lvl="2" indent="0">
              <a:buNone/>
            </a:pPr>
            <a:endParaRPr lang="en-US" sz="1600"/>
          </a:p>
          <a:p>
            <a:pPr marL="914400" lvl="2" indent="0">
              <a:buNone/>
            </a:pPr>
            <a:r>
              <a:rPr lang="nb-NO" sz="1600"/>
              <a:t>Det er ikke lov å opptjene bonuspoeng gjennom tjenestereiser</a:t>
            </a:r>
            <a:r>
              <a:rPr lang="en-US" sz="1600"/>
              <a:t>.</a:t>
            </a:r>
          </a:p>
          <a:p>
            <a:pPr marL="914400" lvl="2" indent="0">
              <a:buNone/>
            </a:pPr>
            <a:endParaRPr lang="en-US" sz="1600"/>
          </a:p>
          <a:p>
            <a:pPr marL="914400" lvl="2" indent="0">
              <a:buNone/>
            </a:pPr>
            <a:r>
              <a:rPr lang="en-US" sz="1600"/>
              <a:t>NTNU </a:t>
            </a:r>
            <a:r>
              <a:rPr lang="nb-NO" sz="1600"/>
              <a:t>ønsker ikke at ansatte på tjenestereise skal benytte seg av alternative overnattingsaktører, som for eksempel </a:t>
            </a:r>
            <a:r>
              <a:rPr lang="nb-NO" sz="1600" err="1"/>
              <a:t>Airbnb</a:t>
            </a:r>
            <a:r>
              <a:rPr lang="nb-NO" sz="1600"/>
              <a:t>. Det er viktig at våre ansatte overnatter på kvalitetssikret steder, også med hensyn til arbeidslivskriminalitet og sosialt ansvar.</a:t>
            </a:r>
            <a:endParaRPr lang="en-US" sz="1600"/>
          </a:p>
          <a:p>
            <a:pPr lvl="1">
              <a:buFont typeface="Courier New"/>
              <a:buChar char="o"/>
            </a:pPr>
            <a:endParaRPr lang="nb-NO" sz="1200"/>
          </a:p>
          <a:p>
            <a:pPr marL="0" indent="0">
              <a:buNone/>
            </a:pPr>
            <a:endParaRPr lang="nb-NO"/>
          </a:p>
        </p:txBody>
      </p:sp>
    </p:spTree>
    <p:extLst>
      <p:ext uri="{BB962C8B-B14F-4D97-AF65-F5344CB8AC3E}">
        <p14:creationId xmlns:p14="http://schemas.microsoft.com/office/powerpoint/2010/main" val="181039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5381368-AA71-DE72-D67A-7C147C9ADA17}"/>
              </a:ext>
            </a:extLst>
          </p:cNvPr>
          <p:cNvSpPr/>
          <p:nvPr/>
        </p:nvSpPr>
        <p:spPr>
          <a:xfrm>
            <a:off x="0" y="0"/>
            <a:ext cx="9144000" cy="4637988"/>
          </a:xfrm>
          <a:prstGeom prst="rect">
            <a:avLst/>
          </a:prstGeom>
          <a:solidFill>
            <a:srgbClr val="CFDAF1"/>
          </a:solidFill>
          <a:ln>
            <a:solidFill>
              <a:srgbClr val="CFDAF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ekstSylinder 1">
            <a:extLst>
              <a:ext uri="{FF2B5EF4-FFF2-40B4-BE49-F238E27FC236}">
                <a16:creationId xmlns:a16="http://schemas.microsoft.com/office/drawing/2014/main" id="{6949CD08-0053-3562-1A9C-EB126DD2B46F}"/>
              </a:ext>
            </a:extLst>
          </p:cNvPr>
          <p:cNvSpPr txBox="1"/>
          <p:nvPr/>
        </p:nvSpPr>
        <p:spPr>
          <a:xfrm>
            <a:off x="771997" y="59662"/>
            <a:ext cx="5890403" cy="523220"/>
          </a:xfrm>
          <a:prstGeom prst="rect">
            <a:avLst/>
          </a:prstGeom>
          <a:noFill/>
        </p:spPr>
        <p:txBody>
          <a:bodyPr wrap="square" lIns="91440" tIns="45720" rIns="91440" bIns="45720" rtlCol="0" anchor="t">
            <a:spAutoFit/>
          </a:bodyPr>
          <a:lstStyle/>
          <a:p>
            <a:r>
              <a:rPr lang="nb-NO" sz="2800" b="1" err="1">
                <a:latin typeface="Open Sans" panose="020B0606030504020204" pitchFamily="34" charset="0"/>
                <a:ea typeface="Open Sans" panose="020B0606030504020204" pitchFamily="34" charset="0"/>
                <a:cs typeface="Open Sans" panose="020B0606030504020204" pitchFamily="34" charset="0"/>
              </a:rPr>
              <a:t>Utgiftsrefusjoner</a:t>
            </a:r>
            <a:endParaRPr lang="nb-NO" sz="2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kstSylinder 2">
            <a:extLst>
              <a:ext uri="{FF2B5EF4-FFF2-40B4-BE49-F238E27FC236}">
                <a16:creationId xmlns:a16="http://schemas.microsoft.com/office/drawing/2014/main" id="{1DBC06E7-C2F0-6123-3F1E-FA8E538AFA54}"/>
              </a:ext>
            </a:extLst>
          </p:cNvPr>
          <p:cNvSpPr txBox="1"/>
          <p:nvPr/>
        </p:nvSpPr>
        <p:spPr>
          <a:xfrm>
            <a:off x="771997" y="2070335"/>
            <a:ext cx="8013973" cy="3801041"/>
          </a:xfrm>
          <a:prstGeom prst="rect">
            <a:avLst/>
          </a:prstGeom>
          <a:noFill/>
        </p:spPr>
        <p:txBody>
          <a:bodyPr wrap="square" lIns="91440" tIns="45720" rIns="91440" bIns="45720" rtlCol="0" anchor="t">
            <a:spAutoFit/>
          </a:bodyPr>
          <a:lstStyle/>
          <a:p>
            <a:endParaRPr lang="nb-NO" sz="900" b="1">
              <a:latin typeface="Arial"/>
              <a:cs typeface="Arial"/>
            </a:endParaRPr>
          </a:p>
          <a:p>
            <a:r>
              <a:rPr lang="nb-NO" sz="1700" b="1">
                <a:latin typeface="Open Sans" panose="020B0606030504020204" pitchFamily="34" charset="0"/>
                <a:ea typeface="Open Sans" panose="020B0606030504020204" pitchFamily="34" charset="0"/>
                <a:cs typeface="Open Sans" panose="020B0606030504020204" pitchFamily="34" charset="0"/>
              </a:rPr>
              <a:t>Rammeavtaler og </a:t>
            </a:r>
            <a:r>
              <a:rPr lang="nb-NO" sz="1700" b="1">
                <a:latin typeface="Open Sans" panose="020B0606030504020204" pitchFamily="34" charset="0"/>
                <a:ea typeface="Open Sans" panose="020B0606030504020204" pitchFamily="34" charset="0"/>
                <a:cs typeface="Open Sans" panose="020B0606030504020204" pitchFamily="34" charset="0"/>
                <a:hlinkClick r:id="rId3"/>
              </a:rPr>
              <a:t>behovsskjema</a:t>
            </a:r>
            <a:r>
              <a:rPr lang="nb-NO" sz="1700" b="1">
                <a:latin typeface="Open Sans" panose="020B0606030504020204" pitchFamily="34" charset="0"/>
                <a:ea typeface="Open Sans" panose="020B0606030504020204" pitchFamily="34" charset="0"/>
                <a:cs typeface="Open Sans" panose="020B0606030504020204" pitchFamily="34" charset="0"/>
              </a:rPr>
              <a:t> skal brukes istedenfor refusjon.</a:t>
            </a:r>
          </a:p>
          <a:p>
            <a:r>
              <a:rPr lang="nb-NO" sz="1600">
                <a:latin typeface="Arial"/>
                <a:cs typeface="Arial"/>
              </a:rPr>
              <a:t>Hvis NTNU </a:t>
            </a:r>
            <a:r>
              <a:rPr lang="nb-NO" sz="1600" b="1">
                <a:latin typeface="Arial"/>
                <a:cs typeface="Arial"/>
              </a:rPr>
              <a:t>ikke</a:t>
            </a:r>
            <a:r>
              <a:rPr lang="nb-NO" sz="1600">
                <a:latin typeface="Arial"/>
                <a:cs typeface="Arial"/>
              </a:rPr>
              <a:t> har rammeavtaler på kjøp av varer eller tjenester, </a:t>
            </a:r>
            <a:br>
              <a:rPr lang="nb-NO" sz="1600">
                <a:latin typeface="Arial"/>
                <a:cs typeface="Arial"/>
              </a:rPr>
            </a:br>
            <a:r>
              <a:rPr lang="nb-NO" sz="1600">
                <a:latin typeface="Arial"/>
                <a:cs typeface="Arial"/>
              </a:rPr>
              <a:t>kan det sendes inn som </a:t>
            </a:r>
            <a:r>
              <a:rPr lang="nb-NO" sz="1600" err="1">
                <a:latin typeface="Arial"/>
                <a:cs typeface="Arial"/>
              </a:rPr>
              <a:t>utgiftsrefusjon</a:t>
            </a:r>
            <a:r>
              <a:rPr lang="nb-NO" sz="1600">
                <a:latin typeface="Arial"/>
                <a:cs typeface="Arial"/>
              </a:rPr>
              <a:t> i Selvbetjeningsportalen.</a:t>
            </a:r>
          </a:p>
          <a:p>
            <a:endParaRPr lang="nb-NO" sz="1600">
              <a:latin typeface="Arial"/>
              <a:cs typeface="Arial"/>
            </a:endParaRPr>
          </a:p>
          <a:p>
            <a:r>
              <a:rPr lang="nb-NO" sz="1600">
                <a:latin typeface="Arial"/>
                <a:cs typeface="Arial"/>
              </a:rPr>
              <a:t>Varer og tjenester skal avklares med leder som myndighet til å godkjenne kostnader. </a:t>
            </a:r>
          </a:p>
          <a:p>
            <a:endParaRPr lang="nb-NO" sz="1600">
              <a:solidFill>
                <a:srgbClr val="272833"/>
              </a:solidFill>
              <a:latin typeface="Arial"/>
              <a:ea typeface="Open Sans"/>
              <a:cs typeface="Arial"/>
            </a:endParaRPr>
          </a:p>
          <a:p>
            <a:r>
              <a:rPr lang="nb-NO" sz="1600">
                <a:solidFill>
                  <a:srgbClr val="272833"/>
                </a:solidFill>
                <a:latin typeface="Arial"/>
                <a:ea typeface="Open Sans"/>
                <a:cs typeface="Open Sans"/>
              </a:rPr>
              <a:t>Utleggene skal dokumenteres med bilag som tydelig viser:</a:t>
            </a:r>
            <a:endParaRPr lang="nb-NO" sz="1600">
              <a:latin typeface="Arial"/>
              <a:cs typeface="Arial"/>
            </a:endParaRPr>
          </a:p>
          <a:p>
            <a:pPr marL="285750" indent="-285750">
              <a:buFont typeface="Arial"/>
              <a:buChar char="•"/>
            </a:pPr>
            <a:r>
              <a:rPr lang="nb-NO" sz="1600">
                <a:solidFill>
                  <a:srgbClr val="272833"/>
                </a:solidFill>
                <a:latin typeface="Arial"/>
                <a:ea typeface="Open Sans"/>
                <a:cs typeface="Open Sans"/>
              </a:rPr>
              <a:t>betalingsgrunnlag = hva utgiften gjelder, OG</a:t>
            </a:r>
            <a:endParaRPr lang="nb-NO" sz="1600">
              <a:latin typeface="Arial"/>
              <a:cs typeface="Arial"/>
            </a:endParaRPr>
          </a:p>
          <a:p>
            <a:pPr marL="285750" indent="-285750">
              <a:buFont typeface="Arial"/>
              <a:buChar char="•"/>
            </a:pPr>
            <a:r>
              <a:rPr lang="nb-NO" sz="1600">
                <a:solidFill>
                  <a:srgbClr val="272833"/>
                </a:solidFill>
                <a:latin typeface="Arial"/>
                <a:ea typeface="Open Sans"/>
                <a:cs typeface="Open Sans"/>
              </a:rPr>
              <a:t>betalingsbekreftelse = at utgiften faktisk er betalt</a:t>
            </a:r>
            <a:endParaRPr lang="nb-NO" sz="1600">
              <a:latin typeface="Arial"/>
            </a:endParaRPr>
          </a:p>
          <a:p>
            <a:pPr marL="285750" indent="-285750">
              <a:buFont typeface="Arial"/>
              <a:buChar char="•"/>
            </a:pPr>
            <a:endParaRPr lang="nb-NO" sz="900">
              <a:solidFill>
                <a:srgbClr val="272833"/>
              </a:solidFill>
              <a:ea typeface="Open Sans"/>
              <a:cs typeface="Open Sans"/>
            </a:endParaRPr>
          </a:p>
          <a:p>
            <a:endParaRPr lang="nb-NO" sz="1200"/>
          </a:p>
          <a:p>
            <a:endParaRPr lang="nb-NO" sz="1200">
              <a:cs typeface="Arial"/>
            </a:endParaRPr>
          </a:p>
          <a:p>
            <a:endParaRPr lang="nb-NO"/>
          </a:p>
          <a:p>
            <a:endParaRPr lang="nb-NO"/>
          </a:p>
          <a:p>
            <a:endParaRPr lang="nb-NO">
              <a:cs typeface="Arial"/>
            </a:endParaRPr>
          </a:p>
        </p:txBody>
      </p:sp>
      <p:pic>
        <p:nvPicPr>
          <p:cNvPr id="4" name="Bilde 3" descr="Et bilde som inneholder tekst, Font, skjermbilde, nummer&#10;&#10;Innhold generert av kunstig intelligens kan være feil.">
            <a:extLst>
              <a:ext uri="{FF2B5EF4-FFF2-40B4-BE49-F238E27FC236}">
                <a16:creationId xmlns:a16="http://schemas.microsoft.com/office/drawing/2014/main" id="{A509B689-AADA-0756-288C-C494EA2A2F69}"/>
              </a:ext>
            </a:extLst>
          </p:cNvPr>
          <p:cNvPicPr>
            <a:picLocks noChangeAspect="1"/>
          </p:cNvPicPr>
          <p:nvPr/>
        </p:nvPicPr>
        <p:blipFill>
          <a:blip r:embed="rId4"/>
          <a:stretch>
            <a:fillRect/>
          </a:stretch>
        </p:blipFill>
        <p:spPr>
          <a:xfrm>
            <a:off x="0" y="787765"/>
            <a:ext cx="9144000" cy="494805"/>
          </a:xfrm>
          <a:prstGeom prst="rect">
            <a:avLst/>
          </a:prstGeom>
        </p:spPr>
      </p:pic>
      <p:sp>
        <p:nvSpPr>
          <p:cNvPr id="9" name="TekstSylinder 8">
            <a:extLst>
              <a:ext uri="{FF2B5EF4-FFF2-40B4-BE49-F238E27FC236}">
                <a16:creationId xmlns:a16="http://schemas.microsoft.com/office/drawing/2014/main" id="{60461DA9-EE0D-2A7E-6709-EFFA43967AD3}"/>
              </a:ext>
            </a:extLst>
          </p:cNvPr>
          <p:cNvSpPr txBox="1"/>
          <p:nvPr/>
        </p:nvSpPr>
        <p:spPr>
          <a:xfrm>
            <a:off x="497008" y="1576098"/>
            <a:ext cx="8311431" cy="646331"/>
          </a:xfrm>
          <a:prstGeom prst="rect">
            <a:avLst/>
          </a:prstGeom>
          <a:noFill/>
        </p:spPr>
        <p:txBody>
          <a:bodyPr wrap="square" rtlCol="0">
            <a:spAutoFit/>
          </a:bodyPr>
          <a:lstStyle/>
          <a:p>
            <a:r>
              <a:rPr lang="nb-NO">
                <a:solidFill>
                  <a:srgbClr val="272833"/>
                </a:solidFill>
                <a:ea typeface="Open Sans"/>
                <a:cs typeface="Open Sans"/>
              </a:rPr>
              <a:t>Mange refusjoner på bevertning, bøker, blomster, datautstyr og småelektronikk</a:t>
            </a:r>
          </a:p>
          <a:p>
            <a:endParaRPr lang="nb-NO"/>
          </a:p>
        </p:txBody>
      </p:sp>
      <p:pic>
        <p:nvPicPr>
          <p:cNvPr id="10" name="Grafikk 9" descr="Advarsel med heldekkende fyll">
            <a:extLst>
              <a:ext uri="{FF2B5EF4-FFF2-40B4-BE49-F238E27FC236}">
                <a16:creationId xmlns:a16="http://schemas.microsoft.com/office/drawing/2014/main" id="{AAFE6079-095B-1A17-5681-BA1241B1D0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37" y="1487453"/>
            <a:ext cx="440576" cy="440576"/>
          </a:xfrm>
          <a:prstGeom prst="rect">
            <a:avLst/>
          </a:prstGeom>
        </p:spPr>
      </p:pic>
    </p:spTree>
    <p:extLst>
      <p:ext uri="{BB962C8B-B14F-4D97-AF65-F5344CB8AC3E}">
        <p14:creationId xmlns:p14="http://schemas.microsoft.com/office/powerpoint/2010/main" val="416091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2D2D603-0323-5EC6-596A-16C470C12941}"/>
              </a:ext>
            </a:extLst>
          </p:cNvPr>
          <p:cNvSpPr/>
          <p:nvPr/>
        </p:nvSpPr>
        <p:spPr>
          <a:xfrm>
            <a:off x="0" y="-67873"/>
            <a:ext cx="9144000" cy="4637988"/>
          </a:xfrm>
          <a:prstGeom prst="rect">
            <a:avLst/>
          </a:prstGeom>
          <a:solidFill>
            <a:srgbClr val="B01B8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pic>
        <p:nvPicPr>
          <p:cNvPr id="3" name="Grafikk 2" descr="Kredittkort med heldekkende fyll">
            <a:extLst>
              <a:ext uri="{FF2B5EF4-FFF2-40B4-BE49-F238E27FC236}">
                <a16:creationId xmlns:a16="http://schemas.microsoft.com/office/drawing/2014/main" id="{18BFA266-B4B9-F9E2-6C9B-75A342E5E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5702" y="1501808"/>
            <a:ext cx="2139883" cy="2139883"/>
          </a:xfrm>
          <a:prstGeom prst="rect">
            <a:avLst/>
          </a:prstGeom>
        </p:spPr>
      </p:pic>
      <p:sp>
        <p:nvSpPr>
          <p:cNvPr id="4" name="TekstSylinder 3">
            <a:extLst>
              <a:ext uri="{FF2B5EF4-FFF2-40B4-BE49-F238E27FC236}">
                <a16:creationId xmlns:a16="http://schemas.microsoft.com/office/drawing/2014/main" id="{06274D31-18B2-391B-7CB4-850790D2E541}"/>
              </a:ext>
            </a:extLst>
          </p:cNvPr>
          <p:cNvSpPr txBox="1"/>
          <p:nvPr/>
        </p:nvSpPr>
        <p:spPr>
          <a:xfrm>
            <a:off x="1003954" y="1774135"/>
            <a:ext cx="6047296" cy="1107996"/>
          </a:xfrm>
          <a:prstGeom prst="rect">
            <a:avLst/>
          </a:prstGeom>
          <a:noFill/>
        </p:spPr>
        <p:txBody>
          <a:bodyPr wrap="square" rtlCol="0">
            <a:spAutoFit/>
          </a:bodyPr>
          <a:lstStyle/>
          <a:p>
            <a:r>
              <a:rPr lang="nb-NO" sz="6600" b="1">
                <a:solidFill>
                  <a:schemeClr val="bg1"/>
                </a:solidFill>
                <a:latin typeface="Open Sans" panose="020B0606030504020204" pitchFamily="34" charset="0"/>
                <a:ea typeface="Open Sans" panose="020B0606030504020204" pitchFamily="34" charset="0"/>
                <a:cs typeface="Open Sans" panose="020B0606030504020204" pitchFamily="34" charset="0"/>
              </a:rPr>
              <a:t>Betale reise</a:t>
            </a:r>
          </a:p>
        </p:txBody>
      </p:sp>
    </p:spTree>
    <p:extLst>
      <p:ext uri="{BB962C8B-B14F-4D97-AF65-F5344CB8AC3E}">
        <p14:creationId xmlns:p14="http://schemas.microsoft.com/office/powerpoint/2010/main" val="415001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29EAD-38C0-30A5-B2E1-3785BCA18F32}"/>
            </a:ext>
          </a:extLst>
        </p:cNvPr>
        <p:cNvGrpSpPr/>
        <p:nvPr/>
      </p:nvGrpSpPr>
      <p:grpSpPr>
        <a:xfrm>
          <a:off x="0" y="0"/>
          <a:ext cx="0" cy="0"/>
          <a:chOff x="0" y="0"/>
          <a:chExt cx="0" cy="0"/>
        </a:xfrm>
      </p:grpSpPr>
      <p:sp>
        <p:nvSpPr>
          <p:cNvPr id="25" name="Rektangel 24">
            <a:extLst>
              <a:ext uri="{FF2B5EF4-FFF2-40B4-BE49-F238E27FC236}">
                <a16:creationId xmlns:a16="http://schemas.microsoft.com/office/drawing/2014/main" id="{D8183ABF-E773-5309-338C-35A763D82D8F}"/>
              </a:ext>
            </a:extLst>
          </p:cNvPr>
          <p:cNvSpPr/>
          <p:nvPr/>
        </p:nvSpPr>
        <p:spPr>
          <a:xfrm>
            <a:off x="-10344" y="0"/>
            <a:ext cx="9164687" cy="4637988"/>
          </a:xfrm>
          <a:prstGeom prst="rect">
            <a:avLst/>
          </a:prstGeom>
          <a:solidFill>
            <a:srgbClr val="E3BCD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ekstSylinder 1">
            <a:extLst>
              <a:ext uri="{FF2B5EF4-FFF2-40B4-BE49-F238E27FC236}">
                <a16:creationId xmlns:a16="http://schemas.microsoft.com/office/drawing/2014/main" id="{775C0089-8A6A-5088-1DF8-6D93F544F061}"/>
              </a:ext>
            </a:extLst>
          </p:cNvPr>
          <p:cNvSpPr txBox="1"/>
          <p:nvPr/>
        </p:nvSpPr>
        <p:spPr>
          <a:xfrm>
            <a:off x="398787" y="252470"/>
            <a:ext cx="6680801" cy="648512"/>
          </a:xfrm>
          <a:prstGeom prst="rect">
            <a:avLst/>
          </a:prstGeom>
        </p:spPr>
        <p:txBody>
          <a:bodyPr vert="horz" wrap="square" lIns="90000" tIns="46800" rIns="90000" bIns="46800" rtlCol="0" anchor="t" anchorCtr="0">
            <a:normAutofit/>
          </a:bodyPr>
          <a:lstStyle/>
          <a:p>
            <a:pPr>
              <a:lnSpc>
                <a:spcPct val="90000"/>
              </a:lnSpc>
              <a:spcBef>
                <a:spcPct val="0"/>
              </a:spcBef>
              <a:spcAft>
                <a:spcPts val="600"/>
              </a:spcAft>
            </a:pPr>
            <a:r>
              <a:rPr lang="nb-NO" sz="2800" b="1">
                <a:latin typeface="Open Sans" panose="020B0606030504020204" pitchFamily="34" charset="0"/>
                <a:ea typeface="Open Sans" panose="020B0606030504020204" pitchFamily="34" charset="0"/>
                <a:cs typeface="Open Sans" panose="020B0606030504020204" pitchFamily="34" charset="0"/>
              </a:rPr>
              <a:t>Eurocard kredittkort  </a:t>
            </a:r>
            <a:endParaRPr lang="nb-NO" sz="2800" b="1" i="0" kern="1200">
              <a:latin typeface="Open Sans" panose="020B0606030504020204" pitchFamily="34" charset="0"/>
              <a:ea typeface="Open Sans" panose="020B0606030504020204" pitchFamily="34" charset="0"/>
              <a:cs typeface="Open Sans" panose="020B0606030504020204" pitchFamily="34" charset="0"/>
            </a:endParaRPr>
          </a:p>
        </p:txBody>
      </p:sp>
      <p:sp>
        <p:nvSpPr>
          <p:cNvPr id="8" name="TekstSylinder 7">
            <a:extLst>
              <a:ext uri="{FF2B5EF4-FFF2-40B4-BE49-F238E27FC236}">
                <a16:creationId xmlns:a16="http://schemas.microsoft.com/office/drawing/2014/main" id="{31B4B848-0FCF-6B6B-C2EF-89EA45915B84}"/>
              </a:ext>
            </a:extLst>
          </p:cNvPr>
          <p:cNvSpPr txBox="1"/>
          <p:nvPr/>
        </p:nvSpPr>
        <p:spPr>
          <a:xfrm>
            <a:off x="543716" y="1519052"/>
            <a:ext cx="5083854" cy="19236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1700">
                <a:latin typeface="Open Sans"/>
                <a:ea typeface="Open Sans"/>
                <a:cs typeface="Open Sans"/>
              </a:rPr>
              <a:t>Er for fast ansatte og stipendiater</a:t>
            </a:r>
          </a:p>
          <a:p>
            <a:pPr marL="285750" indent="-285750">
              <a:buFont typeface="Arial" panose="020B0604020202020204" pitchFamily="34" charset="0"/>
              <a:buChar char="•"/>
            </a:pPr>
            <a:r>
              <a:rPr lang="nb-NO" sz="1700">
                <a:latin typeface="Open Sans"/>
                <a:ea typeface="Open Sans"/>
                <a:cs typeface="Open Sans"/>
              </a:rPr>
              <a:t>Ingen kredittvurdering</a:t>
            </a:r>
          </a:p>
          <a:p>
            <a:pPr marL="285750" indent="-285750">
              <a:buFont typeface="Arial" panose="020B0604020202020204" pitchFamily="34" charset="0"/>
              <a:buChar char="•"/>
            </a:pPr>
            <a:r>
              <a:rPr lang="nb-NO" sz="1700">
                <a:latin typeface="Open Sans"/>
                <a:ea typeface="Open Sans"/>
                <a:cs typeface="Open Sans"/>
              </a:rPr>
              <a:t>Kortet skal kun brukes til jobbrelaterte reiseutgifter</a:t>
            </a:r>
          </a:p>
          <a:p>
            <a:pPr marL="285750" indent="-285750">
              <a:buFont typeface="Arial" panose="020B0604020202020204" pitchFamily="34" charset="0"/>
              <a:buChar char="•"/>
            </a:pPr>
            <a:r>
              <a:rPr lang="nb-NO" sz="1700">
                <a:latin typeface="Open Sans"/>
                <a:ea typeface="Open Sans"/>
                <a:cs typeface="Open Sans"/>
              </a:rPr>
              <a:t>Reise- og avbestillingsforsikring er </a:t>
            </a:r>
            <a:br>
              <a:rPr lang="nb-NO" sz="1700">
                <a:latin typeface="Open Sans" panose="020B0606030504020204" pitchFamily="34" charset="0"/>
                <a:ea typeface="Open Sans" panose="020B0606030504020204" pitchFamily="34" charset="0"/>
                <a:cs typeface="Open Sans" panose="020B0606030504020204" pitchFamily="34" charset="0"/>
              </a:rPr>
            </a:br>
            <a:r>
              <a:rPr lang="nb-NO" sz="1700">
                <a:latin typeface="Open Sans"/>
                <a:ea typeface="Open Sans"/>
                <a:cs typeface="Open Sans"/>
              </a:rPr>
              <a:t>inkludert i kortet</a:t>
            </a:r>
          </a:p>
          <a:p>
            <a:pPr marL="285750" indent="-285750">
              <a:buFont typeface="Arial" panose="020B0604020202020204" pitchFamily="34" charset="0"/>
              <a:buChar char="•"/>
            </a:pPr>
            <a:r>
              <a:rPr lang="nb-NO" sz="1700">
                <a:latin typeface="Open Sans"/>
                <a:ea typeface="Open Sans"/>
                <a:cs typeface="Open Sans"/>
              </a:rPr>
              <a:t>«Book </a:t>
            </a:r>
            <a:r>
              <a:rPr lang="nb-NO" sz="1700" err="1">
                <a:latin typeface="Open Sans"/>
                <a:ea typeface="Open Sans"/>
                <a:cs typeface="Open Sans"/>
              </a:rPr>
              <a:t>now</a:t>
            </a:r>
            <a:r>
              <a:rPr lang="nb-NO" sz="1700">
                <a:latin typeface="Open Sans"/>
                <a:ea typeface="Open Sans"/>
                <a:cs typeface="Open Sans"/>
              </a:rPr>
              <a:t>, </a:t>
            </a:r>
            <a:r>
              <a:rPr lang="nb-NO" sz="1700" err="1">
                <a:latin typeface="Open Sans"/>
                <a:ea typeface="Open Sans"/>
                <a:cs typeface="Open Sans"/>
              </a:rPr>
              <a:t>pay</a:t>
            </a:r>
            <a:r>
              <a:rPr lang="nb-NO" sz="1700">
                <a:latin typeface="Open Sans"/>
                <a:ea typeface="Open Sans"/>
                <a:cs typeface="Open Sans"/>
              </a:rPr>
              <a:t> later»-avtale</a:t>
            </a:r>
          </a:p>
        </p:txBody>
      </p:sp>
      <p:pic>
        <p:nvPicPr>
          <p:cNvPr id="29" name="Grafikk 28">
            <a:extLst>
              <a:ext uri="{FF2B5EF4-FFF2-40B4-BE49-F238E27FC236}">
                <a16:creationId xmlns:a16="http://schemas.microsoft.com/office/drawing/2014/main" id="{198289DD-34F9-D5B4-4D49-00BB32579673}"/>
              </a:ext>
            </a:extLst>
          </p:cNvPr>
          <p:cNvPicPr>
            <a:picLocks noChangeAspect="1"/>
          </p:cNvPicPr>
          <p:nvPr/>
        </p:nvPicPr>
        <p:blipFill>
          <a:blip r:embed="rId3">
            <a:extLst>
              <a:ext uri="{96DAC541-7B7A-43D3-8B79-37D633B846F1}">
                <asvg:svgBlip xmlns:asvg="http://schemas.microsoft.com/office/drawing/2016/SVG/main" r:embed="rId4"/>
              </a:ext>
            </a:extLst>
          </a:blip>
          <a:srcRect l="47096" t="6184" r="24771" b="74251"/>
          <a:stretch/>
        </p:blipFill>
        <p:spPr>
          <a:xfrm rot="21384031">
            <a:off x="4789679" y="659662"/>
            <a:ext cx="5031988" cy="3499403"/>
          </a:xfrm>
          <a:prstGeom prst="rect">
            <a:avLst/>
          </a:prstGeom>
        </p:spPr>
      </p:pic>
      <p:sp>
        <p:nvSpPr>
          <p:cNvPr id="6" name="TekstSylinder 5">
            <a:extLst>
              <a:ext uri="{FF2B5EF4-FFF2-40B4-BE49-F238E27FC236}">
                <a16:creationId xmlns:a16="http://schemas.microsoft.com/office/drawing/2014/main" id="{A9BB8008-00F2-76F8-D1A6-E8B0244B594D}"/>
              </a:ext>
            </a:extLst>
          </p:cNvPr>
          <p:cNvSpPr txBox="1"/>
          <p:nvPr/>
        </p:nvSpPr>
        <p:spPr>
          <a:xfrm>
            <a:off x="398787" y="732869"/>
            <a:ext cx="5252505" cy="646331"/>
          </a:xfrm>
          <a:prstGeom prst="rect">
            <a:avLst/>
          </a:prstGeom>
          <a:noFill/>
        </p:spPr>
        <p:txBody>
          <a:bodyPr wrap="square" rtlCol="0">
            <a:spAutoFit/>
          </a:bodyPr>
          <a:lstStyle/>
          <a:p>
            <a:r>
              <a:rPr lang="nb-NO"/>
              <a:t>= </a:t>
            </a:r>
            <a:r>
              <a:rPr lang="nb-NO" b="1">
                <a:latin typeface="Open Sans" panose="020B0606030504020204" pitchFamily="34" charset="0"/>
                <a:ea typeface="Open Sans" panose="020B0606030504020204" pitchFamily="34" charset="0"/>
                <a:cs typeface="Open Sans" panose="020B0606030504020204" pitchFamily="34" charset="0"/>
              </a:rPr>
              <a:t>A</a:t>
            </a:r>
            <a:r>
              <a:rPr lang="nb-NO" sz="1800" b="1">
                <a:latin typeface="Open Sans" panose="020B0606030504020204" pitchFamily="34" charset="0"/>
                <a:ea typeface="Open Sans" panose="020B0606030504020204" pitchFamily="34" charset="0"/>
                <a:cs typeface="Open Sans" panose="020B0606030504020204" pitchFamily="34" charset="0"/>
              </a:rPr>
              <a:t>nbefalt betalingsmåte for jobbreiser. </a:t>
            </a:r>
          </a:p>
          <a:p>
            <a:r>
              <a:rPr lang="nb-NO"/>
              <a:t> </a:t>
            </a:r>
          </a:p>
        </p:txBody>
      </p:sp>
    </p:spTree>
    <p:extLst>
      <p:ext uri="{BB962C8B-B14F-4D97-AF65-F5344CB8AC3E}">
        <p14:creationId xmlns:p14="http://schemas.microsoft.com/office/powerpoint/2010/main" val="406807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file">
            <a:extLst>
              <a:ext uri="{FF2B5EF4-FFF2-40B4-BE49-F238E27FC236}">
                <a16:creationId xmlns:a16="http://schemas.microsoft.com/office/drawing/2014/main" id="{93F3959E-31EC-0F19-CDB4-1CB5208FC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04" y="348524"/>
            <a:ext cx="3031853" cy="303185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ED1BF46A-AD8C-B8FD-5FC3-86134F4AF911}"/>
              </a:ext>
            </a:extLst>
          </p:cNvPr>
          <p:cNvSpPr txBox="1"/>
          <p:nvPr/>
        </p:nvSpPr>
        <p:spPr>
          <a:xfrm>
            <a:off x="582204" y="3446306"/>
            <a:ext cx="3583396" cy="1292662"/>
          </a:xfrm>
          <a:prstGeom prst="rect">
            <a:avLst/>
          </a:prstGeom>
          <a:noFill/>
        </p:spPr>
        <p:txBody>
          <a:bodyPr wrap="square" rtlCol="0">
            <a:spAutoFit/>
          </a:bodyPr>
          <a:lstStyle/>
          <a:p>
            <a:pPr algn="l"/>
            <a:r>
              <a:rPr lang="nb-NO" b="1" i="0">
                <a:solidFill>
                  <a:srgbClr val="000000"/>
                </a:solidFill>
                <a:effectLst/>
                <a:latin typeface="Open Sans" panose="020B0606030504020204" pitchFamily="34" charset="0"/>
              </a:rPr>
              <a:t>Tina Husby Aune</a:t>
            </a:r>
          </a:p>
          <a:p>
            <a:pPr algn="l"/>
            <a:r>
              <a:rPr lang="nb-NO" sz="1400">
                <a:solidFill>
                  <a:srgbClr val="000000"/>
                </a:solidFill>
                <a:latin typeface="Open Sans" panose="020B0606030504020204" pitchFamily="34" charset="0"/>
              </a:rPr>
              <a:t>r</a:t>
            </a:r>
            <a:r>
              <a:rPr lang="nb-NO" sz="1400" b="0" i="0">
                <a:solidFill>
                  <a:srgbClr val="000000"/>
                </a:solidFill>
                <a:effectLst/>
                <a:latin typeface="Open Sans" panose="020B0606030504020204" pitchFamily="34" charset="0"/>
              </a:rPr>
              <a:t>ådgiver </a:t>
            </a:r>
            <a:br>
              <a:rPr lang="nb-NO" sz="1400" b="0" i="0">
                <a:solidFill>
                  <a:srgbClr val="000000"/>
                </a:solidFill>
                <a:effectLst/>
                <a:latin typeface="Open Sans" panose="020B0606030504020204" pitchFamily="34" charset="0"/>
              </a:rPr>
            </a:br>
            <a:r>
              <a:rPr lang="nb-NO" sz="1400" b="0" i="0">
                <a:solidFill>
                  <a:srgbClr val="000000"/>
                </a:solidFill>
                <a:effectLst/>
                <a:latin typeface="Open Sans" panose="020B0606030504020204" pitchFamily="34" charset="0"/>
              </a:rPr>
              <a:t>Seksjon for anskaffelser og innkjøp, Økonomiavdelingen</a:t>
            </a:r>
          </a:p>
          <a:p>
            <a:endParaRPr lang="nb-NO"/>
          </a:p>
        </p:txBody>
      </p:sp>
      <p:pic>
        <p:nvPicPr>
          <p:cNvPr id="1028" name="Picture 4" descr="profile">
            <a:extLst>
              <a:ext uri="{FF2B5EF4-FFF2-40B4-BE49-F238E27FC236}">
                <a16:creationId xmlns:a16="http://schemas.microsoft.com/office/drawing/2014/main" id="{23B1406F-5C55-75F4-EA6C-FD821131C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742" y="348523"/>
            <a:ext cx="3031853" cy="303185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851A4D4-C4D1-7BF0-B6A3-D8641E97D1FF}"/>
              </a:ext>
            </a:extLst>
          </p:cNvPr>
          <p:cNvSpPr txBox="1"/>
          <p:nvPr/>
        </p:nvSpPr>
        <p:spPr>
          <a:xfrm>
            <a:off x="5326742" y="3446306"/>
            <a:ext cx="3802744" cy="1015663"/>
          </a:xfrm>
          <a:prstGeom prst="rect">
            <a:avLst/>
          </a:prstGeom>
          <a:noFill/>
        </p:spPr>
        <p:txBody>
          <a:bodyPr wrap="square">
            <a:spAutoFit/>
          </a:bodyPr>
          <a:lstStyle/>
          <a:p>
            <a:pPr algn="l"/>
            <a:r>
              <a:rPr lang="nb-NO" b="1" i="0">
                <a:solidFill>
                  <a:srgbClr val="000000"/>
                </a:solidFill>
                <a:effectLst/>
                <a:latin typeface="Open Sans" panose="020B0606030504020204" pitchFamily="34" charset="0"/>
              </a:rPr>
              <a:t>Ida Størvold Holan</a:t>
            </a:r>
          </a:p>
          <a:p>
            <a:pPr algn="l"/>
            <a:r>
              <a:rPr lang="nb-NO" sz="1400">
                <a:solidFill>
                  <a:srgbClr val="000000"/>
                </a:solidFill>
                <a:latin typeface="Open Sans" panose="020B0606030504020204" pitchFamily="34" charset="0"/>
              </a:rPr>
              <a:t>r</a:t>
            </a:r>
            <a:r>
              <a:rPr lang="nb-NO" sz="1400" b="0" i="0">
                <a:solidFill>
                  <a:srgbClr val="000000"/>
                </a:solidFill>
                <a:effectLst/>
                <a:latin typeface="Open Sans" panose="020B0606030504020204" pitchFamily="34" charset="0"/>
              </a:rPr>
              <a:t>ådgiver og prosessansvarlig</a:t>
            </a:r>
            <a:br>
              <a:rPr lang="nb-NO" sz="1400" b="0" i="0">
                <a:solidFill>
                  <a:srgbClr val="000000"/>
                </a:solidFill>
                <a:effectLst/>
                <a:latin typeface="Open Sans" panose="020B0606030504020204" pitchFamily="34" charset="0"/>
              </a:rPr>
            </a:br>
            <a:r>
              <a:rPr lang="nb-NO" sz="1400" b="0" i="0">
                <a:solidFill>
                  <a:srgbClr val="000000"/>
                </a:solidFill>
                <a:effectLst/>
                <a:latin typeface="Open Sans" panose="020B0606030504020204" pitchFamily="34" charset="0"/>
              </a:rPr>
              <a:t>Seksjon for lønn og HR-tjenester, </a:t>
            </a:r>
            <a:br>
              <a:rPr lang="nb-NO" sz="1400" b="0" i="0">
                <a:solidFill>
                  <a:srgbClr val="000000"/>
                </a:solidFill>
                <a:effectLst/>
                <a:latin typeface="Open Sans" panose="020B0606030504020204" pitchFamily="34" charset="0"/>
              </a:rPr>
            </a:br>
            <a:r>
              <a:rPr lang="nb-NO" sz="1400" b="0" i="0">
                <a:solidFill>
                  <a:srgbClr val="000000"/>
                </a:solidFill>
                <a:effectLst/>
                <a:latin typeface="Open Sans" panose="020B0606030504020204" pitchFamily="34" charset="0"/>
              </a:rPr>
              <a:t>HR- og HMS-avdelingen</a:t>
            </a:r>
          </a:p>
        </p:txBody>
      </p:sp>
    </p:spTree>
    <p:extLst>
      <p:ext uri="{BB962C8B-B14F-4D97-AF65-F5344CB8AC3E}">
        <p14:creationId xmlns:p14="http://schemas.microsoft.com/office/powerpoint/2010/main" val="2598151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1447-ED83-3FDA-4398-4E84A3257524}"/>
            </a:ext>
          </a:extLst>
        </p:cNvPr>
        <p:cNvGrpSpPr/>
        <p:nvPr/>
      </p:nvGrpSpPr>
      <p:grpSpPr>
        <a:xfrm>
          <a:off x="0" y="0"/>
          <a:ext cx="0" cy="0"/>
          <a:chOff x="0" y="0"/>
          <a:chExt cx="0" cy="0"/>
        </a:xfrm>
      </p:grpSpPr>
      <p:sp>
        <p:nvSpPr>
          <p:cNvPr id="25" name="Rektangel 24">
            <a:extLst>
              <a:ext uri="{FF2B5EF4-FFF2-40B4-BE49-F238E27FC236}">
                <a16:creationId xmlns:a16="http://schemas.microsoft.com/office/drawing/2014/main" id="{60DC0A60-9C34-1DAD-E52C-0F6E9CBCFE9A}"/>
              </a:ext>
            </a:extLst>
          </p:cNvPr>
          <p:cNvSpPr/>
          <p:nvPr/>
        </p:nvSpPr>
        <p:spPr>
          <a:xfrm>
            <a:off x="-10344" y="-9427"/>
            <a:ext cx="9154343" cy="4637988"/>
          </a:xfrm>
          <a:prstGeom prst="rect">
            <a:avLst/>
          </a:prstGeom>
          <a:solidFill>
            <a:srgbClr val="E3BCD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ekstSylinder 1">
            <a:extLst>
              <a:ext uri="{FF2B5EF4-FFF2-40B4-BE49-F238E27FC236}">
                <a16:creationId xmlns:a16="http://schemas.microsoft.com/office/drawing/2014/main" id="{0EE56275-44AE-5775-3802-24A37FE911C5}"/>
              </a:ext>
            </a:extLst>
          </p:cNvPr>
          <p:cNvSpPr txBox="1"/>
          <p:nvPr/>
        </p:nvSpPr>
        <p:spPr>
          <a:xfrm>
            <a:off x="201012" y="657066"/>
            <a:ext cx="6680801" cy="648512"/>
          </a:xfrm>
          <a:prstGeom prst="rect">
            <a:avLst/>
          </a:prstGeom>
        </p:spPr>
        <p:txBody>
          <a:bodyPr vert="horz" wrap="square" lIns="90000" tIns="46800" rIns="90000" bIns="46800" rtlCol="0" anchor="t" anchorCtr="0">
            <a:normAutofit/>
          </a:bodyPr>
          <a:lstStyle/>
          <a:p>
            <a:pPr>
              <a:lnSpc>
                <a:spcPct val="90000"/>
              </a:lnSpc>
              <a:spcBef>
                <a:spcPct val="0"/>
              </a:spcBef>
              <a:spcAft>
                <a:spcPts val="600"/>
              </a:spcAft>
            </a:pPr>
            <a:r>
              <a:rPr lang="nb-NO" sz="2800" b="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Eurocard kredittkort  </a:t>
            </a:r>
            <a:endParaRPr lang="nb-NO" sz="2800" b="1" i="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4DF4E0EB-18E7-2FCB-22DF-5B5BC7DB04F6}"/>
              </a:ext>
            </a:extLst>
          </p:cNvPr>
          <p:cNvSpPr>
            <a:spLocks noGrp="1"/>
          </p:cNvSpPr>
          <p:nvPr>
            <p:ph idx="1"/>
          </p:nvPr>
        </p:nvSpPr>
        <p:spPr>
          <a:xfrm>
            <a:off x="536719" y="2701195"/>
            <a:ext cx="8418747" cy="3885697"/>
          </a:xfrm>
        </p:spPr>
        <p:txBody>
          <a:bodyPr vert="horz" lIns="90000" tIns="46800" rIns="90000" bIns="46800" rtlCol="0" anchor="t">
            <a:noAutofit/>
          </a:bodyPr>
          <a:lstStyle/>
          <a:p>
            <a:pPr marL="0" indent="0">
              <a:buNone/>
            </a:pPr>
            <a:endParaRPr lang="en-US" sz="1000">
              <a:solidFill>
                <a:srgbClr val="272833"/>
              </a:solidFill>
              <a:ea typeface="Open Sans"/>
              <a:cs typeface="Open Sans"/>
            </a:endParaRPr>
          </a:p>
          <a:p>
            <a:pPr marL="0" indent="0">
              <a:buNone/>
            </a:pPr>
            <a:endParaRPr lang="nb-NO"/>
          </a:p>
        </p:txBody>
      </p:sp>
      <p:sp>
        <p:nvSpPr>
          <p:cNvPr id="9" name="TekstSylinder 8">
            <a:extLst>
              <a:ext uri="{FF2B5EF4-FFF2-40B4-BE49-F238E27FC236}">
                <a16:creationId xmlns:a16="http://schemas.microsoft.com/office/drawing/2014/main" id="{A54EC0DD-E962-869B-2652-FE0DE4FBFD56}"/>
              </a:ext>
            </a:extLst>
          </p:cNvPr>
          <p:cNvSpPr txBox="1"/>
          <p:nvPr/>
        </p:nvSpPr>
        <p:spPr>
          <a:xfrm>
            <a:off x="1335402" y="2203049"/>
            <a:ext cx="1564849" cy="1015663"/>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Bestiller og betaler reisen hos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Berg-Hansen med Eurocard.</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Sylinder 10">
            <a:extLst>
              <a:ext uri="{FF2B5EF4-FFF2-40B4-BE49-F238E27FC236}">
                <a16:creationId xmlns:a16="http://schemas.microsoft.com/office/drawing/2014/main" id="{66C3BEAB-3A66-DDF7-14D9-145BABEEF084}"/>
              </a:ext>
            </a:extLst>
          </p:cNvPr>
          <p:cNvSpPr txBox="1"/>
          <p:nvPr/>
        </p:nvSpPr>
        <p:spPr>
          <a:xfrm>
            <a:off x="2900251" y="2223563"/>
            <a:ext cx="1810176" cy="830997"/>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Dra på tur. Bruker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kortet til utgifter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NTNU skal dekke. </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3" name="TekstSylinder 12">
            <a:extLst>
              <a:ext uri="{FF2B5EF4-FFF2-40B4-BE49-F238E27FC236}">
                <a16:creationId xmlns:a16="http://schemas.microsoft.com/office/drawing/2014/main" id="{88B04F2C-4639-8117-D8F9-9DFC398410EA}"/>
              </a:ext>
            </a:extLst>
          </p:cNvPr>
          <p:cNvSpPr txBox="1"/>
          <p:nvPr/>
        </p:nvSpPr>
        <p:spPr>
          <a:xfrm>
            <a:off x="4533359" y="2290234"/>
            <a:ext cx="1564849" cy="646331"/>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Sender</a:t>
            </a:r>
          </a:p>
          <a:p>
            <a:pPr algn="ctr"/>
            <a:r>
              <a:rPr lang="nb-NO" sz="1200">
                <a:latin typeface="Open Sans" panose="020B0606030504020204" pitchFamily="34" charset="0"/>
                <a:ea typeface="Open Sans" panose="020B0606030504020204" pitchFamily="34" charset="0"/>
                <a:cs typeface="Open Sans" panose="020B0606030504020204" pitchFamily="34" charset="0"/>
              </a:rPr>
              <a:t>reiseregning.</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4" name="TekstSylinder 13">
            <a:extLst>
              <a:ext uri="{FF2B5EF4-FFF2-40B4-BE49-F238E27FC236}">
                <a16:creationId xmlns:a16="http://schemas.microsoft.com/office/drawing/2014/main" id="{0D88D27E-657B-781C-8A96-A96D145F7990}"/>
              </a:ext>
            </a:extLst>
          </p:cNvPr>
          <p:cNvSpPr txBox="1"/>
          <p:nvPr/>
        </p:nvSpPr>
        <p:spPr>
          <a:xfrm>
            <a:off x="5897200" y="2306910"/>
            <a:ext cx="1564849" cy="646331"/>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Betaler faktura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innen fristen.</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5" name="TekstSylinder 14">
            <a:extLst>
              <a:ext uri="{FF2B5EF4-FFF2-40B4-BE49-F238E27FC236}">
                <a16:creationId xmlns:a16="http://schemas.microsoft.com/office/drawing/2014/main" id="{F34E72B6-3FFC-E260-3E61-870305F25F1A}"/>
              </a:ext>
            </a:extLst>
          </p:cNvPr>
          <p:cNvSpPr txBox="1"/>
          <p:nvPr/>
        </p:nvSpPr>
        <p:spPr>
          <a:xfrm>
            <a:off x="7342814" y="2179661"/>
            <a:ext cx="1564849" cy="1015663"/>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Hvis ikke betalt innen fristen: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To purringer </a:t>
            </a:r>
            <a:br>
              <a:rPr lang="nb-NO" sz="1200">
                <a:latin typeface="Open Sans" panose="020B0606030504020204" pitchFamily="34" charset="0"/>
                <a:ea typeface="Open Sans" panose="020B0606030504020204" pitchFamily="34" charset="0"/>
                <a:cs typeface="Open Sans" panose="020B0606030504020204" pitchFamily="34" charset="0"/>
              </a:rPr>
            </a:br>
            <a:r>
              <a:rPr lang="nb-NO" sz="1200">
                <a:latin typeface="Open Sans" panose="020B0606030504020204" pitchFamily="34" charset="0"/>
                <a:ea typeface="Open Sans" panose="020B0606030504020204" pitchFamily="34" charset="0"/>
                <a:cs typeface="Open Sans" panose="020B0606030504020204" pitchFamily="34" charset="0"/>
              </a:rPr>
              <a:t>går til ansatt.</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Sylinder 15">
            <a:extLst>
              <a:ext uri="{FF2B5EF4-FFF2-40B4-BE49-F238E27FC236}">
                <a16:creationId xmlns:a16="http://schemas.microsoft.com/office/drawing/2014/main" id="{F2F9D0CC-35FD-AAF5-B565-6DC306391FA7}"/>
              </a:ext>
            </a:extLst>
          </p:cNvPr>
          <p:cNvSpPr txBox="1"/>
          <p:nvPr/>
        </p:nvSpPr>
        <p:spPr>
          <a:xfrm>
            <a:off x="6512695" y="3293129"/>
            <a:ext cx="2402025" cy="1015663"/>
          </a:xfrm>
          <a:prstGeom prst="rect">
            <a:avLst/>
          </a:prstGeom>
          <a:noFill/>
        </p:spPr>
        <p:txBody>
          <a:bodyPr wrap="square" rtlCol="0">
            <a:spAutoFit/>
          </a:bodyPr>
          <a:lstStyle/>
          <a:p>
            <a:pPr algn="ctr"/>
            <a:r>
              <a:rPr lang="nb-NO" sz="1200">
                <a:latin typeface="Open Sans" panose="020B0606030504020204" pitchFamily="34" charset="0"/>
                <a:ea typeface="Open Sans" panose="020B0606030504020204" pitchFamily="34" charset="0"/>
                <a:cs typeface="Open Sans" panose="020B0606030504020204" pitchFamily="34" charset="0"/>
              </a:rPr>
              <a:t>Hvis ikke betalt 30 dager etter fristen: Tjenestesenteret tar over saken. Gir beskjed til ansatt, med leder på kopi.</a:t>
            </a:r>
          </a:p>
          <a:p>
            <a:endParaRPr lang="nb-NO" sz="1200">
              <a:latin typeface="Open Sans" panose="020B0606030504020204" pitchFamily="34" charset="0"/>
              <a:ea typeface="Open Sans" panose="020B0606030504020204" pitchFamily="34" charset="0"/>
              <a:cs typeface="Open Sans" panose="020B0606030504020204" pitchFamily="34" charset="0"/>
            </a:endParaRPr>
          </a:p>
        </p:txBody>
      </p:sp>
      <p:sp>
        <p:nvSpPr>
          <p:cNvPr id="17" name="Rektangel: avrundede hjørner 16">
            <a:extLst>
              <a:ext uri="{FF2B5EF4-FFF2-40B4-BE49-F238E27FC236}">
                <a16:creationId xmlns:a16="http://schemas.microsoft.com/office/drawing/2014/main" id="{2D27856A-53E4-55E9-5E10-1278F910D398}"/>
              </a:ext>
            </a:extLst>
          </p:cNvPr>
          <p:cNvSpPr/>
          <p:nvPr/>
        </p:nvSpPr>
        <p:spPr>
          <a:xfrm>
            <a:off x="1374487" y="2156631"/>
            <a:ext cx="1478279"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8" name="Rektangel: avrundede hjørner 17">
            <a:extLst>
              <a:ext uri="{FF2B5EF4-FFF2-40B4-BE49-F238E27FC236}">
                <a16:creationId xmlns:a16="http://schemas.microsoft.com/office/drawing/2014/main" id="{279F1D0A-D9E7-CA63-0308-4CD717BFD03E}"/>
              </a:ext>
            </a:extLst>
          </p:cNvPr>
          <p:cNvSpPr/>
          <p:nvPr/>
        </p:nvSpPr>
        <p:spPr>
          <a:xfrm>
            <a:off x="2971219" y="2155291"/>
            <a:ext cx="1662454"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9" name="Rektangel: avrundede hjørner 18">
            <a:extLst>
              <a:ext uri="{FF2B5EF4-FFF2-40B4-BE49-F238E27FC236}">
                <a16:creationId xmlns:a16="http://schemas.microsoft.com/office/drawing/2014/main" id="{52CDD84B-7CAE-553E-C3C2-25021F48CFE8}"/>
              </a:ext>
            </a:extLst>
          </p:cNvPr>
          <p:cNvSpPr/>
          <p:nvPr/>
        </p:nvSpPr>
        <p:spPr>
          <a:xfrm>
            <a:off x="4751415" y="2152375"/>
            <a:ext cx="1100981"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0" name="Rektangel: avrundede hjørner 19">
            <a:extLst>
              <a:ext uri="{FF2B5EF4-FFF2-40B4-BE49-F238E27FC236}">
                <a16:creationId xmlns:a16="http://schemas.microsoft.com/office/drawing/2014/main" id="{20D091AD-71EF-2BE7-B876-C2236DBA8C2F}"/>
              </a:ext>
            </a:extLst>
          </p:cNvPr>
          <p:cNvSpPr/>
          <p:nvPr/>
        </p:nvSpPr>
        <p:spPr>
          <a:xfrm>
            <a:off x="6018446" y="2149459"/>
            <a:ext cx="1295518"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1" name="Rektangel: avrundede hjørner 20">
            <a:extLst>
              <a:ext uri="{FF2B5EF4-FFF2-40B4-BE49-F238E27FC236}">
                <a16:creationId xmlns:a16="http://schemas.microsoft.com/office/drawing/2014/main" id="{3689E238-D8B3-0D9C-2C3C-C1B9E2857272}"/>
              </a:ext>
            </a:extLst>
          </p:cNvPr>
          <p:cNvSpPr/>
          <p:nvPr/>
        </p:nvSpPr>
        <p:spPr>
          <a:xfrm>
            <a:off x="7506717" y="2149459"/>
            <a:ext cx="1222000"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2" name="Rektangel: avrundede hjørner 21">
            <a:extLst>
              <a:ext uri="{FF2B5EF4-FFF2-40B4-BE49-F238E27FC236}">
                <a16:creationId xmlns:a16="http://schemas.microsoft.com/office/drawing/2014/main" id="{AD036423-C8A6-74DA-7A0C-075C25D93C2D}"/>
              </a:ext>
            </a:extLst>
          </p:cNvPr>
          <p:cNvSpPr/>
          <p:nvPr/>
        </p:nvSpPr>
        <p:spPr>
          <a:xfrm>
            <a:off x="6546021" y="3266178"/>
            <a:ext cx="2357444" cy="830997"/>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4" name="TekstSylinder 23">
            <a:extLst>
              <a:ext uri="{FF2B5EF4-FFF2-40B4-BE49-F238E27FC236}">
                <a16:creationId xmlns:a16="http://schemas.microsoft.com/office/drawing/2014/main" id="{B96C7FD0-E181-6FC5-79BC-0923D06E9555}"/>
              </a:ext>
            </a:extLst>
          </p:cNvPr>
          <p:cNvSpPr txBox="1"/>
          <p:nvPr/>
        </p:nvSpPr>
        <p:spPr>
          <a:xfrm>
            <a:off x="3799393" y="4183489"/>
            <a:ext cx="3529062" cy="461665"/>
          </a:xfrm>
          <a:prstGeom prst="rect">
            <a:avLst/>
          </a:prstGeom>
          <a:noFill/>
        </p:spPr>
        <p:txBody>
          <a:bodyPr wrap="square" rtlCol="0">
            <a:spAutoFit/>
          </a:bodyPr>
          <a:lstStyle/>
          <a:p>
            <a:pPr algn="ctr"/>
            <a:r>
              <a:rPr lang="nb-NO" sz="1200"/>
              <a:t>Obs! Etter 60 dager med ubetalt faktura: </a:t>
            </a:r>
            <a:br>
              <a:rPr lang="nb-NO" sz="1200"/>
            </a:br>
            <a:r>
              <a:rPr lang="nb-NO" sz="1200"/>
              <a:t>Alle kort ved fakultetet stenges. </a:t>
            </a:r>
          </a:p>
        </p:txBody>
      </p:sp>
      <p:pic>
        <p:nvPicPr>
          <p:cNvPr id="30" name="Grafikk 29" descr="Kredittkort kontur">
            <a:extLst>
              <a:ext uri="{FF2B5EF4-FFF2-40B4-BE49-F238E27FC236}">
                <a16:creationId xmlns:a16="http://schemas.microsoft.com/office/drawing/2014/main" id="{7E96B768-AE9D-E719-7FEB-26A19432EF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979" y="1652206"/>
            <a:ext cx="419997" cy="419997"/>
          </a:xfrm>
          <a:prstGeom prst="rect">
            <a:avLst/>
          </a:prstGeom>
        </p:spPr>
      </p:pic>
      <p:pic>
        <p:nvPicPr>
          <p:cNvPr id="32" name="Grafikk 31" descr="Koffert kontur">
            <a:extLst>
              <a:ext uri="{FF2B5EF4-FFF2-40B4-BE49-F238E27FC236}">
                <a16:creationId xmlns:a16="http://schemas.microsoft.com/office/drawing/2014/main" id="{5097B525-6792-7BB8-B90D-E2BCC9F3A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3724" y="1631115"/>
            <a:ext cx="419998" cy="419998"/>
          </a:xfrm>
          <a:prstGeom prst="rect">
            <a:avLst/>
          </a:prstGeom>
        </p:spPr>
      </p:pic>
      <p:pic>
        <p:nvPicPr>
          <p:cNvPr id="35" name="Grafikk 34" descr="Sende kontur">
            <a:extLst>
              <a:ext uri="{FF2B5EF4-FFF2-40B4-BE49-F238E27FC236}">
                <a16:creationId xmlns:a16="http://schemas.microsoft.com/office/drawing/2014/main" id="{7E36A24A-3F2A-94DD-D047-FAFE7BEB83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71904">
            <a:off x="5117797" y="1609903"/>
            <a:ext cx="480885" cy="480885"/>
          </a:xfrm>
          <a:prstGeom prst="rect">
            <a:avLst/>
          </a:prstGeom>
        </p:spPr>
      </p:pic>
      <p:pic>
        <p:nvPicPr>
          <p:cNvPr id="37" name="Grafikk 36" descr="Dagskalender kontur">
            <a:extLst>
              <a:ext uri="{FF2B5EF4-FFF2-40B4-BE49-F238E27FC236}">
                <a16:creationId xmlns:a16="http://schemas.microsoft.com/office/drawing/2014/main" id="{BF4F1641-515D-1C8A-E239-9A9AC1FA70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6896" y="1637021"/>
            <a:ext cx="485456" cy="485456"/>
          </a:xfrm>
          <a:prstGeom prst="rect">
            <a:avLst/>
          </a:prstGeom>
        </p:spPr>
      </p:pic>
      <p:pic>
        <p:nvPicPr>
          <p:cNvPr id="39" name="Grafikk 38" descr="Advarsel kontur">
            <a:extLst>
              <a:ext uri="{FF2B5EF4-FFF2-40B4-BE49-F238E27FC236}">
                <a16:creationId xmlns:a16="http://schemas.microsoft.com/office/drawing/2014/main" id="{09699CFC-3501-8696-7082-2ED24CEF7C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02949" y="1679235"/>
            <a:ext cx="383798" cy="383798"/>
          </a:xfrm>
          <a:prstGeom prst="rect">
            <a:avLst/>
          </a:prstGeom>
        </p:spPr>
      </p:pic>
      <p:pic>
        <p:nvPicPr>
          <p:cNvPr id="40" name="Grafikk 39" descr="Advarsel kontur">
            <a:extLst>
              <a:ext uri="{FF2B5EF4-FFF2-40B4-BE49-F238E27FC236}">
                <a16:creationId xmlns:a16="http://schemas.microsoft.com/office/drawing/2014/main" id="{65901AA1-66E3-9484-E0E4-D0D1D25921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3340" y="1676481"/>
            <a:ext cx="383798" cy="383798"/>
          </a:xfrm>
          <a:prstGeom prst="rect">
            <a:avLst/>
          </a:prstGeom>
        </p:spPr>
      </p:pic>
      <p:pic>
        <p:nvPicPr>
          <p:cNvPr id="42" name="Grafikk 41" descr="Kundeservice kontur">
            <a:extLst>
              <a:ext uri="{FF2B5EF4-FFF2-40B4-BE49-F238E27FC236}">
                <a16:creationId xmlns:a16="http://schemas.microsoft.com/office/drawing/2014/main" id="{D4F4E18E-D995-2AB5-0C44-19B32271E7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47281" y="3441468"/>
            <a:ext cx="476668" cy="476668"/>
          </a:xfrm>
          <a:prstGeom prst="rect">
            <a:avLst/>
          </a:prstGeom>
        </p:spPr>
      </p:pic>
      <p:pic>
        <p:nvPicPr>
          <p:cNvPr id="29" name="Grafikk 28">
            <a:extLst>
              <a:ext uri="{FF2B5EF4-FFF2-40B4-BE49-F238E27FC236}">
                <a16:creationId xmlns:a16="http://schemas.microsoft.com/office/drawing/2014/main" id="{59D51B91-BEB0-D372-B78B-2004B9B8B141}"/>
              </a:ext>
            </a:extLst>
          </p:cNvPr>
          <p:cNvPicPr>
            <a:picLocks noChangeAspect="1"/>
          </p:cNvPicPr>
          <p:nvPr/>
        </p:nvPicPr>
        <p:blipFill>
          <a:blip r:embed="rId15">
            <a:extLst>
              <a:ext uri="{96DAC541-7B7A-43D3-8B79-37D633B846F1}">
                <asvg:svgBlip xmlns:asvg="http://schemas.microsoft.com/office/drawing/2016/SVG/main" r:embed="rId16"/>
              </a:ext>
            </a:extLst>
          </a:blip>
          <a:srcRect l="47096" t="6184" r="24771" b="74251"/>
          <a:stretch/>
        </p:blipFill>
        <p:spPr>
          <a:xfrm>
            <a:off x="3833722" y="116212"/>
            <a:ext cx="1980134" cy="1377048"/>
          </a:xfrm>
          <a:prstGeom prst="rect">
            <a:avLst/>
          </a:prstGeom>
        </p:spPr>
      </p:pic>
      <p:pic>
        <p:nvPicPr>
          <p:cNvPr id="31" name="Grafikk 30" descr="Advarsel med heldekkende fyll">
            <a:extLst>
              <a:ext uri="{FF2B5EF4-FFF2-40B4-BE49-F238E27FC236}">
                <a16:creationId xmlns:a16="http://schemas.microsoft.com/office/drawing/2014/main" id="{DE13CE39-33BD-88FC-5378-723812ECC16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33723" y="4179386"/>
            <a:ext cx="415988" cy="415988"/>
          </a:xfrm>
          <a:prstGeom prst="rect">
            <a:avLst/>
          </a:prstGeom>
        </p:spPr>
      </p:pic>
      <p:sp>
        <p:nvSpPr>
          <p:cNvPr id="6" name="Ellipse 5">
            <a:extLst>
              <a:ext uri="{FF2B5EF4-FFF2-40B4-BE49-F238E27FC236}">
                <a16:creationId xmlns:a16="http://schemas.microsoft.com/office/drawing/2014/main" id="{C6FFBB40-3245-90B2-7AA5-0BF203D372A1}"/>
              </a:ext>
            </a:extLst>
          </p:cNvPr>
          <p:cNvSpPr/>
          <p:nvPr/>
        </p:nvSpPr>
        <p:spPr>
          <a:xfrm>
            <a:off x="181061" y="2106795"/>
            <a:ext cx="1100749" cy="929910"/>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TekstSylinder 7">
            <a:extLst>
              <a:ext uri="{FF2B5EF4-FFF2-40B4-BE49-F238E27FC236}">
                <a16:creationId xmlns:a16="http://schemas.microsoft.com/office/drawing/2014/main" id="{661BD616-542B-1A84-F082-9040FE848DFD}"/>
              </a:ext>
            </a:extLst>
          </p:cNvPr>
          <p:cNvSpPr txBox="1"/>
          <p:nvPr/>
        </p:nvSpPr>
        <p:spPr>
          <a:xfrm>
            <a:off x="234378" y="2352333"/>
            <a:ext cx="1041275" cy="369332"/>
          </a:xfrm>
          <a:prstGeom prst="rect">
            <a:avLst/>
          </a:prstGeom>
          <a:noFill/>
        </p:spPr>
        <p:txBody>
          <a:bodyPr wrap="square" rtlCol="0">
            <a:spAutoFit/>
          </a:bodyPr>
          <a:lstStyle/>
          <a:p>
            <a:pPr algn="ctr"/>
            <a:r>
              <a:rPr lang="nb-NO" b="1">
                <a:latin typeface="Open Sans" panose="020B0606030504020204" pitchFamily="34" charset="0"/>
                <a:ea typeface="Open Sans" panose="020B0606030504020204" pitchFamily="34" charset="0"/>
                <a:cs typeface="Open Sans" panose="020B0606030504020204" pitchFamily="34" charset="0"/>
              </a:rPr>
              <a:t>Ansatt</a:t>
            </a:r>
          </a:p>
        </p:txBody>
      </p:sp>
      <p:cxnSp>
        <p:nvCxnSpPr>
          <p:cNvPr id="10" name="Rett pilkobling 9">
            <a:extLst>
              <a:ext uri="{FF2B5EF4-FFF2-40B4-BE49-F238E27FC236}">
                <a16:creationId xmlns:a16="http://schemas.microsoft.com/office/drawing/2014/main" id="{84D1B390-EB36-164B-4C4F-B77305A2F781}"/>
              </a:ext>
            </a:extLst>
          </p:cNvPr>
          <p:cNvCxnSpPr>
            <a:cxnSpLocks/>
          </p:cNvCxnSpPr>
          <p:nvPr/>
        </p:nvCxnSpPr>
        <p:spPr>
          <a:xfrm>
            <a:off x="2610713" y="2547076"/>
            <a:ext cx="477824"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0A6C20F8-29BF-BC3E-1D2B-7870621192B2}"/>
              </a:ext>
            </a:extLst>
          </p:cNvPr>
          <p:cNvCxnSpPr>
            <a:cxnSpLocks/>
          </p:cNvCxnSpPr>
          <p:nvPr/>
        </p:nvCxnSpPr>
        <p:spPr>
          <a:xfrm>
            <a:off x="4464060" y="2595172"/>
            <a:ext cx="339226"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Rett pilkobling 25">
            <a:extLst>
              <a:ext uri="{FF2B5EF4-FFF2-40B4-BE49-F238E27FC236}">
                <a16:creationId xmlns:a16="http://schemas.microsoft.com/office/drawing/2014/main" id="{F3DF0F8B-04A6-955A-9AC6-47F014FE4949}"/>
              </a:ext>
            </a:extLst>
          </p:cNvPr>
          <p:cNvCxnSpPr>
            <a:cxnSpLocks/>
          </p:cNvCxnSpPr>
          <p:nvPr/>
        </p:nvCxnSpPr>
        <p:spPr>
          <a:xfrm flipV="1">
            <a:off x="5813856" y="2537392"/>
            <a:ext cx="344101" cy="9684"/>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8" name="Rett pilkobling 27">
            <a:extLst>
              <a:ext uri="{FF2B5EF4-FFF2-40B4-BE49-F238E27FC236}">
                <a16:creationId xmlns:a16="http://schemas.microsoft.com/office/drawing/2014/main" id="{7025B751-3DCB-EDB8-0E4B-272AE2C5251F}"/>
              </a:ext>
            </a:extLst>
          </p:cNvPr>
          <p:cNvCxnSpPr>
            <a:cxnSpLocks/>
          </p:cNvCxnSpPr>
          <p:nvPr/>
        </p:nvCxnSpPr>
        <p:spPr>
          <a:xfrm>
            <a:off x="7167530" y="2537392"/>
            <a:ext cx="477824"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3" name="Rett pilkobling 32">
            <a:extLst>
              <a:ext uri="{FF2B5EF4-FFF2-40B4-BE49-F238E27FC236}">
                <a16:creationId xmlns:a16="http://schemas.microsoft.com/office/drawing/2014/main" id="{E0B1D8CD-9395-FE39-9D35-59ADE7AB68F4}"/>
              </a:ext>
            </a:extLst>
          </p:cNvPr>
          <p:cNvCxnSpPr>
            <a:cxnSpLocks/>
          </p:cNvCxnSpPr>
          <p:nvPr/>
        </p:nvCxnSpPr>
        <p:spPr>
          <a:xfrm>
            <a:off x="8317138" y="2936565"/>
            <a:ext cx="0" cy="382925"/>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8" name="Rett pilkobling 37">
            <a:extLst>
              <a:ext uri="{FF2B5EF4-FFF2-40B4-BE49-F238E27FC236}">
                <a16:creationId xmlns:a16="http://schemas.microsoft.com/office/drawing/2014/main" id="{07B1BE54-2AF2-676F-780B-270D30BC0B4A}"/>
              </a:ext>
            </a:extLst>
          </p:cNvPr>
          <p:cNvCxnSpPr>
            <a:cxnSpLocks/>
          </p:cNvCxnSpPr>
          <p:nvPr/>
        </p:nvCxnSpPr>
        <p:spPr>
          <a:xfrm>
            <a:off x="6666205" y="3825619"/>
            <a:ext cx="0" cy="382925"/>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7314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7352622-B3EF-B885-0F93-55FDA5FDAFB8}"/>
              </a:ext>
            </a:extLst>
          </p:cNvPr>
          <p:cNvSpPr/>
          <p:nvPr/>
        </p:nvSpPr>
        <p:spPr>
          <a:xfrm>
            <a:off x="-6858" y="-9427"/>
            <a:ext cx="9144000" cy="4637988"/>
          </a:xfrm>
          <a:prstGeom prst="rect">
            <a:avLst/>
          </a:prstGeom>
          <a:solidFill>
            <a:srgbClr val="E3BCD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9" name="TekstSylinder 8">
            <a:extLst>
              <a:ext uri="{FF2B5EF4-FFF2-40B4-BE49-F238E27FC236}">
                <a16:creationId xmlns:a16="http://schemas.microsoft.com/office/drawing/2014/main" id="{2298A5F3-5031-F1A7-280C-0A323420BFC0}"/>
              </a:ext>
            </a:extLst>
          </p:cNvPr>
          <p:cNvSpPr txBox="1"/>
          <p:nvPr/>
        </p:nvSpPr>
        <p:spPr>
          <a:xfrm>
            <a:off x="231575" y="204568"/>
            <a:ext cx="5542960" cy="523220"/>
          </a:xfrm>
          <a:prstGeom prst="rect">
            <a:avLst/>
          </a:prstGeom>
          <a:noFill/>
        </p:spPr>
        <p:txBody>
          <a:bodyPr wrap="square" rtlCol="0">
            <a:spAutoFit/>
          </a:bodyPr>
          <a:lstStyle/>
          <a:p>
            <a:r>
              <a:rPr lang="en-US" sz="2800" b="1" err="1">
                <a:solidFill>
                  <a:srgbClr val="000000"/>
                </a:solidFill>
                <a:latin typeface="Open Sans" panose="020B0606030504020204" pitchFamily="34" charset="0"/>
                <a:ea typeface="Open Sans" panose="020B0606030504020204" pitchFamily="34" charset="0"/>
                <a:cs typeface="Open Sans" panose="020B0606030504020204" pitchFamily="34" charset="0"/>
              </a:rPr>
              <a:t>Reiseforskudd</a:t>
            </a:r>
            <a:endParaRPr lang="nb-NO" sz="2800"/>
          </a:p>
        </p:txBody>
      </p:sp>
      <p:sp>
        <p:nvSpPr>
          <p:cNvPr id="10" name="TekstSylinder 9">
            <a:extLst>
              <a:ext uri="{FF2B5EF4-FFF2-40B4-BE49-F238E27FC236}">
                <a16:creationId xmlns:a16="http://schemas.microsoft.com/office/drawing/2014/main" id="{C6AA7740-E8C2-72CA-CDAE-9405A102C27B}"/>
              </a:ext>
            </a:extLst>
          </p:cNvPr>
          <p:cNvSpPr txBox="1"/>
          <p:nvPr/>
        </p:nvSpPr>
        <p:spPr>
          <a:xfrm>
            <a:off x="3380235" y="856263"/>
            <a:ext cx="5042520" cy="3693319"/>
          </a:xfrm>
          <a:prstGeom prst="rect">
            <a:avLst/>
          </a:prstGeom>
          <a:noFill/>
        </p:spPr>
        <p:txBody>
          <a:bodyPr wrap="square" lIns="91440" tIns="45720" rIns="91440" bIns="45720" rtlCol="0" anchor="t">
            <a:spAutoFit/>
          </a:bodyPr>
          <a:lstStyle/>
          <a:p>
            <a:pPr marL="285750" indent="-285750">
              <a:spcBef>
                <a:spcPct val="0"/>
              </a:spcBef>
              <a:buFont typeface="Arial"/>
              <a:buChar char="•"/>
            </a:pPr>
            <a:r>
              <a:rPr lang="nb-NO">
                <a:latin typeface="Open Sans" panose="020B0606030504020204" pitchFamily="34" charset="0"/>
                <a:ea typeface="Open Sans" panose="020B0606030504020204" pitchFamily="34" charset="0"/>
                <a:cs typeface="Open Sans" panose="020B0606030504020204" pitchFamily="34" charset="0"/>
              </a:rPr>
              <a:t>Reiseforskudd utbetales primært i forbindelse med forskningstermin / </a:t>
            </a:r>
            <a:br>
              <a:rPr lang="nb-NO">
                <a:latin typeface="Open Sans" panose="020B0606030504020204" pitchFamily="34" charset="0"/>
                <a:ea typeface="Open Sans" panose="020B0606030504020204" pitchFamily="34" charset="0"/>
                <a:cs typeface="Open Sans" panose="020B0606030504020204" pitchFamily="34" charset="0"/>
              </a:rPr>
            </a:br>
            <a:r>
              <a:rPr lang="nb-NO">
                <a:latin typeface="Open Sans" panose="020B0606030504020204" pitchFamily="34" charset="0"/>
                <a:ea typeface="Open Sans" panose="020B0606030504020204" pitchFamily="34" charset="0"/>
                <a:cs typeface="Open Sans" panose="020B0606030504020204" pitchFamily="34" charset="0"/>
              </a:rPr>
              <a:t>større stipendreiser</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nb-NO">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b-NO">
                <a:latin typeface="Open Sans" panose="020B0606030504020204" pitchFamily="34" charset="0"/>
                <a:ea typeface="Open Sans" panose="020B0606030504020204" pitchFamily="34" charset="0"/>
                <a:cs typeface="Open Sans" panose="020B0606030504020204" pitchFamily="34" charset="0"/>
              </a:rPr>
              <a:t>Reiseforskuddet skal gjøres opp senest én måned etter at reisen er gjennomført. </a:t>
            </a:r>
          </a:p>
          <a:p>
            <a:pPr marL="285750" indent="-285750">
              <a:buFont typeface="Arial" panose="020B0604020202020204" pitchFamily="34" charset="0"/>
              <a:buChar char="•"/>
            </a:pPr>
            <a:endParaRPr lang="nb-NO">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b-NO">
                <a:latin typeface="Open Sans" panose="020B0606030504020204" pitchFamily="34" charset="0"/>
                <a:ea typeface="Open Sans" panose="020B0606030504020204" pitchFamily="34" charset="0"/>
                <a:cs typeface="Open Sans" panose="020B0606030504020204" pitchFamily="34" charset="0"/>
              </a:rPr>
              <a:t>Forskuddet må gjøres opp før nytt forskudd kan utbetales. </a:t>
            </a:r>
          </a:p>
          <a:p>
            <a:pPr marL="285750" indent="-285750">
              <a:buFont typeface="Arial" panose="020B0604020202020204" pitchFamily="34" charset="0"/>
              <a:buChar char="•"/>
            </a:pPr>
            <a:endParaRPr lang="nb-NO">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b-NO">
                <a:latin typeface="Open Sans" panose="020B0606030504020204" pitchFamily="34" charset="0"/>
                <a:ea typeface="Open Sans" panose="020B0606030504020204" pitchFamily="34" charset="0"/>
                <a:cs typeface="Open Sans" panose="020B0606030504020204" pitchFamily="34" charset="0"/>
              </a:rPr>
              <a:t>I dag har NTNU utbetalt ca. 29 millioner kr som det ikke er gjort opp for.</a:t>
            </a:r>
          </a:p>
          <a:p>
            <a:pPr marL="285750" indent="-285750">
              <a:spcBef>
                <a:spcPct val="0"/>
              </a:spcBef>
              <a:buFont typeface="Arial"/>
              <a:buChar char="•"/>
            </a:pPr>
            <a:endParaRPr lang="nb-NO">
              <a:highlight>
                <a:srgbClr val="FFFF00"/>
              </a:highlight>
              <a:cs typeface="Arial"/>
            </a:endParaRPr>
          </a:p>
        </p:txBody>
      </p:sp>
      <p:pic>
        <p:nvPicPr>
          <p:cNvPr id="2" name="Grafikk 1">
            <a:extLst>
              <a:ext uri="{FF2B5EF4-FFF2-40B4-BE49-F238E27FC236}">
                <a16:creationId xmlns:a16="http://schemas.microsoft.com/office/drawing/2014/main" id="{5ED03785-1B62-B3E8-EFA9-03FF958462B0}"/>
              </a:ext>
            </a:extLst>
          </p:cNvPr>
          <p:cNvPicPr>
            <a:picLocks noChangeAspect="1"/>
          </p:cNvPicPr>
          <p:nvPr/>
        </p:nvPicPr>
        <p:blipFill>
          <a:blip r:embed="rId3">
            <a:extLst>
              <a:ext uri="{96DAC541-7B7A-43D3-8B79-37D633B846F1}">
                <asvg:svgBlip xmlns:asvg="http://schemas.microsoft.com/office/drawing/2016/SVG/main" r:embed="rId4"/>
              </a:ext>
            </a:extLst>
          </a:blip>
          <a:srcRect l="2281" t="6263" r="73815" b="76439"/>
          <a:stretch/>
        </p:blipFill>
        <p:spPr>
          <a:xfrm>
            <a:off x="-6858" y="1454043"/>
            <a:ext cx="3387093" cy="2450966"/>
          </a:xfrm>
          <a:prstGeom prst="rect">
            <a:avLst/>
          </a:prstGeom>
        </p:spPr>
      </p:pic>
    </p:spTree>
    <p:extLst>
      <p:ext uri="{BB962C8B-B14F-4D97-AF65-F5344CB8AC3E}">
        <p14:creationId xmlns:p14="http://schemas.microsoft.com/office/powerpoint/2010/main" val="158750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8360-E7D9-5235-6E44-5575946AF1F4}"/>
            </a:ext>
          </a:extLst>
        </p:cNvPr>
        <p:cNvGrpSpPr/>
        <p:nvPr/>
      </p:nvGrpSpPr>
      <p:grpSpPr>
        <a:xfrm>
          <a:off x="0" y="0"/>
          <a:ext cx="0" cy="0"/>
          <a:chOff x="0" y="0"/>
          <a:chExt cx="0" cy="0"/>
        </a:xfrm>
      </p:grpSpPr>
      <p:sp>
        <p:nvSpPr>
          <p:cNvPr id="32" name="Rektangel 31">
            <a:extLst>
              <a:ext uri="{FF2B5EF4-FFF2-40B4-BE49-F238E27FC236}">
                <a16:creationId xmlns:a16="http://schemas.microsoft.com/office/drawing/2014/main" id="{D34CD951-9678-0E0A-AD71-B8F7A0C0819D}"/>
              </a:ext>
            </a:extLst>
          </p:cNvPr>
          <p:cNvSpPr/>
          <p:nvPr/>
        </p:nvSpPr>
        <p:spPr>
          <a:xfrm>
            <a:off x="-2853" y="-29102"/>
            <a:ext cx="9144000" cy="4637988"/>
          </a:xfrm>
          <a:prstGeom prst="rect">
            <a:avLst/>
          </a:prstGeom>
          <a:solidFill>
            <a:srgbClr val="E3BCD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ittel 1">
            <a:extLst>
              <a:ext uri="{FF2B5EF4-FFF2-40B4-BE49-F238E27FC236}">
                <a16:creationId xmlns:a16="http://schemas.microsoft.com/office/drawing/2014/main" id="{51D04403-90EE-44E1-7752-9A9C7411DC28}"/>
              </a:ext>
            </a:extLst>
          </p:cNvPr>
          <p:cNvSpPr>
            <a:spLocks noGrp="1"/>
          </p:cNvSpPr>
          <p:nvPr>
            <p:ph type="title"/>
          </p:nvPr>
        </p:nvSpPr>
        <p:spPr>
          <a:xfrm>
            <a:off x="1266442" y="696907"/>
            <a:ext cx="7763258" cy="956288"/>
          </a:xfrm>
        </p:spPr>
        <p:txBody>
          <a:bodyPr/>
          <a:lstStyle/>
          <a:p>
            <a:r>
              <a:rPr lang="nb-NO" sz="2800">
                <a:latin typeface="Open Sans" panose="020B0606030504020204" pitchFamily="34" charset="0"/>
                <a:ea typeface="Open Sans" panose="020B0606030504020204" pitchFamily="34" charset="0"/>
                <a:cs typeface="Open Sans" panose="020B0606030504020204" pitchFamily="34" charset="0"/>
              </a:rPr>
              <a:t>Godkjenne reisesøknad og reiseforskudd</a:t>
            </a:r>
          </a:p>
        </p:txBody>
      </p:sp>
      <p:sp>
        <p:nvSpPr>
          <p:cNvPr id="10" name="TekstSylinder 9">
            <a:extLst>
              <a:ext uri="{FF2B5EF4-FFF2-40B4-BE49-F238E27FC236}">
                <a16:creationId xmlns:a16="http://schemas.microsoft.com/office/drawing/2014/main" id="{BBC1775B-15EF-F1AE-330C-C86A61AEB890}"/>
              </a:ext>
            </a:extLst>
          </p:cNvPr>
          <p:cNvSpPr txBox="1"/>
          <p:nvPr/>
        </p:nvSpPr>
        <p:spPr>
          <a:xfrm>
            <a:off x="768138" y="1831737"/>
            <a:ext cx="1041275" cy="369332"/>
          </a:xfrm>
          <a:prstGeom prst="rect">
            <a:avLst/>
          </a:prstGeom>
          <a:noFill/>
        </p:spPr>
        <p:txBody>
          <a:bodyPr wrap="square" rtlCol="0">
            <a:spAutoFit/>
          </a:bodyPr>
          <a:lstStyle/>
          <a:p>
            <a:pPr algn="ctr"/>
            <a:r>
              <a:rPr lang="nb-NO" b="1">
                <a:latin typeface="Open Sans" panose="020B0606030504020204" pitchFamily="34" charset="0"/>
                <a:ea typeface="Open Sans" panose="020B0606030504020204" pitchFamily="34" charset="0"/>
                <a:cs typeface="Open Sans" panose="020B0606030504020204" pitchFamily="34" charset="0"/>
              </a:rPr>
              <a:t>Ansatt</a:t>
            </a:r>
          </a:p>
        </p:txBody>
      </p:sp>
      <p:sp>
        <p:nvSpPr>
          <p:cNvPr id="12" name="TekstSylinder 11">
            <a:extLst>
              <a:ext uri="{FF2B5EF4-FFF2-40B4-BE49-F238E27FC236}">
                <a16:creationId xmlns:a16="http://schemas.microsoft.com/office/drawing/2014/main" id="{56DCE678-2ACD-3FCF-C29D-B4C9953E2940}"/>
              </a:ext>
            </a:extLst>
          </p:cNvPr>
          <p:cNvSpPr txBox="1"/>
          <p:nvPr/>
        </p:nvSpPr>
        <p:spPr>
          <a:xfrm>
            <a:off x="2200931" y="2965705"/>
            <a:ext cx="1634032" cy="646331"/>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rPr>
              <a:t>vurderer søknaden </a:t>
            </a:r>
          </a:p>
        </p:txBody>
      </p:sp>
      <p:sp>
        <p:nvSpPr>
          <p:cNvPr id="15" name="TekstSylinder 14">
            <a:extLst>
              <a:ext uri="{FF2B5EF4-FFF2-40B4-BE49-F238E27FC236}">
                <a16:creationId xmlns:a16="http://schemas.microsoft.com/office/drawing/2014/main" id="{4A0A2480-0AF3-8560-52B9-013727BE7183}"/>
              </a:ext>
            </a:extLst>
          </p:cNvPr>
          <p:cNvSpPr txBox="1"/>
          <p:nvPr/>
        </p:nvSpPr>
        <p:spPr>
          <a:xfrm>
            <a:off x="5783459" y="3025594"/>
            <a:ext cx="2078723" cy="615553"/>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rPr>
              <a:t>utbetaling </a:t>
            </a:r>
            <a:br>
              <a:rPr lang="nb-NO">
                <a:latin typeface="Open Sans" panose="020B0606030504020204" pitchFamily="34" charset="0"/>
                <a:ea typeface="Open Sans" panose="020B0606030504020204" pitchFamily="34" charset="0"/>
                <a:cs typeface="Open Sans" panose="020B0606030504020204" pitchFamily="34" charset="0"/>
              </a:rPr>
            </a:br>
            <a:r>
              <a:rPr lang="nb-NO" sz="1600">
                <a:latin typeface="Open Sans" panose="020B0606030504020204" pitchFamily="34" charset="0"/>
                <a:ea typeface="Open Sans" panose="020B0606030504020204" pitchFamily="34" charset="0"/>
                <a:cs typeface="Open Sans" panose="020B0606030504020204" pitchFamily="34" charset="0"/>
              </a:rPr>
              <a:t>(hvis forskudd)</a:t>
            </a:r>
          </a:p>
        </p:txBody>
      </p:sp>
      <p:sp>
        <p:nvSpPr>
          <p:cNvPr id="18" name="TekstSylinder 17">
            <a:extLst>
              <a:ext uri="{FF2B5EF4-FFF2-40B4-BE49-F238E27FC236}">
                <a16:creationId xmlns:a16="http://schemas.microsoft.com/office/drawing/2014/main" id="{EFE08D4A-48EE-DD83-FA06-F44365BE70AD}"/>
              </a:ext>
            </a:extLst>
          </p:cNvPr>
          <p:cNvSpPr txBox="1"/>
          <p:nvPr/>
        </p:nvSpPr>
        <p:spPr>
          <a:xfrm>
            <a:off x="4529694" y="3546867"/>
            <a:ext cx="1253765" cy="276999"/>
          </a:xfrm>
          <a:prstGeom prst="rect">
            <a:avLst/>
          </a:prstGeom>
          <a:noFill/>
        </p:spPr>
        <p:txBody>
          <a:bodyPr wrap="square" rtlCol="0">
            <a:spAutoFit/>
          </a:bodyPr>
          <a:lstStyle/>
          <a:p>
            <a:r>
              <a:rPr lang="nb-NO" sz="1200"/>
              <a:t>Godkjent</a:t>
            </a:r>
          </a:p>
        </p:txBody>
      </p:sp>
      <p:pic>
        <p:nvPicPr>
          <p:cNvPr id="19" name="Grafikk 18" descr="Tommelen-opp-tegn med heldekkende fyll">
            <a:extLst>
              <a:ext uri="{FF2B5EF4-FFF2-40B4-BE49-F238E27FC236}">
                <a16:creationId xmlns:a16="http://schemas.microsoft.com/office/drawing/2014/main" id="{1A83ED2F-3458-5460-5635-A5F5F240E0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3898" y="3269150"/>
            <a:ext cx="336122" cy="336122"/>
          </a:xfrm>
          <a:prstGeom prst="rect">
            <a:avLst/>
          </a:prstGeom>
        </p:spPr>
      </p:pic>
      <p:pic>
        <p:nvPicPr>
          <p:cNvPr id="20" name="Grafikk 19" descr="Tommelen-opp-tegn med heldekkende fyll">
            <a:extLst>
              <a:ext uri="{FF2B5EF4-FFF2-40B4-BE49-F238E27FC236}">
                <a16:creationId xmlns:a16="http://schemas.microsoft.com/office/drawing/2014/main" id="{E8D3002A-3587-3489-1D5F-39ED0AAE4F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4702829" y="2886058"/>
            <a:ext cx="369290" cy="424424"/>
          </a:xfrm>
          <a:prstGeom prst="rect">
            <a:avLst/>
          </a:prstGeom>
        </p:spPr>
      </p:pic>
      <p:sp>
        <p:nvSpPr>
          <p:cNvPr id="23" name="TekstSylinder 22">
            <a:extLst>
              <a:ext uri="{FF2B5EF4-FFF2-40B4-BE49-F238E27FC236}">
                <a16:creationId xmlns:a16="http://schemas.microsoft.com/office/drawing/2014/main" id="{303AE018-FE91-3F33-03AB-382DDA5E5F51}"/>
              </a:ext>
            </a:extLst>
          </p:cNvPr>
          <p:cNvSpPr txBox="1"/>
          <p:nvPr/>
        </p:nvSpPr>
        <p:spPr>
          <a:xfrm>
            <a:off x="4234667" y="1645945"/>
            <a:ext cx="4177710" cy="830997"/>
          </a:xfrm>
          <a:prstGeom prst="rect">
            <a:avLst/>
          </a:prstGeom>
          <a:noFill/>
        </p:spPr>
        <p:txBody>
          <a:bodyPr wrap="square" rtlCol="0">
            <a:spAutoFit/>
          </a:bodyPr>
          <a:lstStyle/>
          <a:p>
            <a:r>
              <a:rPr lang="nb-NO" sz="1600">
                <a:latin typeface="Open Sans" panose="020B0606030504020204" pitchFamily="34" charset="0"/>
                <a:ea typeface="Open Sans" panose="020B0606030504020204" pitchFamily="34" charset="0"/>
                <a:cs typeface="Open Sans" panose="020B0606030504020204" pitchFamily="34" charset="0"/>
              </a:rPr>
              <a:t>retur til ansatt med kommentarer </a:t>
            </a:r>
            <a:br>
              <a:rPr lang="nb-NO" sz="1600">
                <a:latin typeface="Open Sans" panose="020B0606030504020204" pitchFamily="34" charset="0"/>
                <a:ea typeface="Open Sans" panose="020B0606030504020204" pitchFamily="34" charset="0"/>
                <a:cs typeface="Open Sans" panose="020B0606030504020204" pitchFamily="34" charset="0"/>
              </a:rPr>
            </a:br>
            <a:r>
              <a:rPr lang="nb-NO" sz="1600" i="1">
                <a:latin typeface="Open Sans" panose="020B0606030504020204" pitchFamily="34" charset="0"/>
                <a:ea typeface="Open Sans" panose="020B0606030504020204" pitchFamily="34" charset="0"/>
                <a:cs typeface="Open Sans" panose="020B0606030504020204" pitchFamily="34" charset="0"/>
              </a:rPr>
              <a:t>eller </a:t>
            </a:r>
          </a:p>
          <a:p>
            <a:r>
              <a:rPr lang="nb-NO" sz="1600">
                <a:latin typeface="Open Sans" panose="020B0606030504020204" pitchFamily="34" charset="0"/>
                <a:ea typeface="Open Sans" panose="020B0606030504020204" pitchFamily="34" charset="0"/>
                <a:cs typeface="Open Sans" panose="020B0606030504020204" pitchFamily="34" charset="0"/>
              </a:rPr>
              <a:t>søknaden avvises </a:t>
            </a:r>
          </a:p>
        </p:txBody>
      </p:sp>
      <p:sp>
        <p:nvSpPr>
          <p:cNvPr id="26" name="TekstSylinder 25">
            <a:extLst>
              <a:ext uri="{FF2B5EF4-FFF2-40B4-BE49-F238E27FC236}">
                <a16:creationId xmlns:a16="http://schemas.microsoft.com/office/drawing/2014/main" id="{F6DDD1C3-B3FE-5E1B-D4A1-680234C94D3B}"/>
              </a:ext>
            </a:extLst>
          </p:cNvPr>
          <p:cNvSpPr txBox="1"/>
          <p:nvPr/>
        </p:nvSpPr>
        <p:spPr>
          <a:xfrm>
            <a:off x="1689035" y="4182300"/>
            <a:ext cx="7845080" cy="307777"/>
          </a:xfrm>
          <a:prstGeom prst="rect">
            <a:avLst/>
          </a:prstGeom>
          <a:noFill/>
        </p:spPr>
        <p:txBody>
          <a:bodyPr wrap="square" rtlCol="0">
            <a:spAutoFit/>
          </a:bodyPr>
          <a:lstStyle/>
          <a:p>
            <a:pPr marL="0" indent="0">
              <a:spcBef>
                <a:spcPts val="0"/>
              </a:spcBef>
              <a:buFont typeface="Arial"/>
              <a:buNone/>
            </a:pPr>
            <a:r>
              <a:rPr lang="nb-NO" sz="1400">
                <a:latin typeface="Open Sans" panose="020B0606030504020204" pitchFamily="34" charset="0"/>
                <a:ea typeface="Open Sans" panose="020B0606030504020204" pitchFamily="34" charset="0"/>
                <a:cs typeface="Open Sans" panose="020B0606030504020204" pitchFamily="34" charset="0"/>
              </a:rPr>
              <a:t>Obs! Søknaden går i</a:t>
            </a:r>
            <a:r>
              <a:rPr lang="nb-NO" sz="1400" b="1">
                <a:latin typeface="Open Sans" panose="020B0606030504020204" pitchFamily="34" charset="0"/>
                <a:ea typeface="Open Sans" panose="020B0606030504020204" pitchFamily="34" charset="0"/>
                <a:cs typeface="Open Sans" panose="020B0606030504020204" pitchFamily="34" charset="0"/>
              </a:rPr>
              <a:t>kke </a:t>
            </a:r>
            <a:r>
              <a:rPr lang="nb-NO" sz="1400">
                <a:latin typeface="Open Sans" panose="020B0606030504020204" pitchFamily="34" charset="0"/>
                <a:ea typeface="Open Sans" panose="020B0606030504020204" pitchFamily="34" charset="0"/>
                <a:cs typeface="Open Sans" panose="020B0606030504020204" pitchFamily="34" charset="0"/>
              </a:rPr>
              <a:t>innom Tjenestesenteret for kontroll.</a:t>
            </a:r>
          </a:p>
        </p:txBody>
      </p:sp>
      <p:pic>
        <p:nvPicPr>
          <p:cNvPr id="7" name="Grafikk 6">
            <a:extLst>
              <a:ext uri="{FF2B5EF4-FFF2-40B4-BE49-F238E27FC236}">
                <a16:creationId xmlns:a16="http://schemas.microsoft.com/office/drawing/2014/main" id="{7EA29308-4945-E48D-64FB-299440122D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42" y="-240208"/>
            <a:ext cx="1877477" cy="1877477"/>
          </a:xfrm>
          <a:prstGeom prst="rect">
            <a:avLst/>
          </a:prstGeom>
        </p:spPr>
      </p:pic>
      <p:sp>
        <p:nvSpPr>
          <p:cNvPr id="3" name="Rektangel: avrundede hjørner 2">
            <a:extLst>
              <a:ext uri="{FF2B5EF4-FFF2-40B4-BE49-F238E27FC236}">
                <a16:creationId xmlns:a16="http://schemas.microsoft.com/office/drawing/2014/main" id="{C21E15D9-AA16-86B6-BF08-1FB50585759F}"/>
              </a:ext>
            </a:extLst>
          </p:cNvPr>
          <p:cNvSpPr/>
          <p:nvPr/>
        </p:nvSpPr>
        <p:spPr>
          <a:xfrm>
            <a:off x="1946966" y="1543857"/>
            <a:ext cx="2022727" cy="1022895"/>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ktangel: avrundede hjørner 8">
            <a:extLst>
              <a:ext uri="{FF2B5EF4-FFF2-40B4-BE49-F238E27FC236}">
                <a16:creationId xmlns:a16="http://schemas.microsoft.com/office/drawing/2014/main" id="{2F4426DA-841A-6CCC-7CC4-4D505FC4E984}"/>
              </a:ext>
            </a:extLst>
          </p:cNvPr>
          <p:cNvSpPr/>
          <p:nvPr/>
        </p:nvSpPr>
        <p:spPr>
          <a:xfrm>
            <a:off x="1963907" y="2811194"/>
            <a:ext cx="2096124" cy="1012673"/>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avrundede hjørner 10">
            <a:extLst>
              <a:ext uri="{FF2B5EF4-FFF2-40B4-BE49-F238E27FC236}">
                <a16:creationId xmlns:a16="http://schemas.microsoft.com/office/drawing/2014/main" id="{A276DDED-EAB1-CBB0-43FC-38BCD6704DC9}"/>
              </a:ext>
            </a:extLst>
          </p:cNvPr>
          <p:cNvSpPr/>
          <p:nvPr/>
        </p:nvSpPr>
        <p:spPr>
          <a:xfrm>
            <a:off x="5854333" y="2811193"/>
            <a:ext cx="1982797" cy="1012673"/>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1" name="TekstSylinder 30">
            <a:extLst>
              <a:ext uri="{FF2B5EF4-FFF2-40B4-BE49-F238E27FC236}">
                <a16:creationId xmlns:a16="http://schemas.microsoft.com/office/drawing/2014/main" id="{B4E39297-C0D6-91BE-BEE9-551E28B8D008}"/>
              </a:ext>
            </a:extLst>
          </p:cNvPr>
          <p:cNvSpPr txBox="1"/>
          <p:nvPr/>
        </p:nvSpPr>
        <p:spPr>
          <a:xfrm>
            <a:off x="4360175" y="2643687"/>
            <a:ext cx="1253765" cy="276999"/>
          </a:xfrm>
          <a:prstGeom prst="rect">
            <a:avLst/>
          </a:prstGeom>
          <a:noFill/>
        </p:spPr>
        <p:txBody>
          <a:bodyPr wrap="square" rtlCol="0">
            <a:spAutoFit/>
          </a:bodyPr>
          <a:lstStyle/>
          <a:p>
            <a:r>
              <a:rPr lang="nb-NO" sz="1200"/>
              <a:t>Ikke godkjent</a:t>
            </a:r>
          </a:p>
        </p:txBody>
      </p:sp>
      <p:sp>
        <p:nvSpPr>
          <p:cNvPr id="34" name="TekstSylinder 33">
            <a:extLst>
              <a:ext uri="{FF2B5EF4-FFF2-40B4-BE49-F238E27FC236}">
                <a16:creationId xmlns:a16="http://schemas.microsoft.com/office/drawing/2014/main" id="{38B2F6DC-13DF-74A1-8302-F2014F22D5B3}"/>
              </a:ext>
            </a:extLst>
          </p:cNvPr>
          <p:cNvSpPr txBox="1"/>
          <p:nvPr/>
        </p:nvSpPr>
        <p:spPr>
          <a:xfrm>
            <a:off x="1890970" y="1605589"/>
            <a:ext cx="2078723" cy="923330"/>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rPr>
              <a:t>sender søknad i Selvbetjenings-portalen</a:t>
            </a:r>
          </a:p>
        </p:txBody>
      </p:sp>
      <p:sp>
        <p:nvSpPr>
          <p:cNvPr id="35" name="Ellipse 34">
            <a:extLst>
              <a:ext uri="{FF2B5EF4-FFF2-40B4-BE49-F238E27FC236}">
                <a16:creationId xmlns:a16="http://schemas.microsoft.com/office/drawing/2014/main" id="{248A994F-A2B7-37C2-4D1D-B53FF2ED0C33}"/>
              </a:ext>
            </a:extLst>
          </p:cNvPr>
          <p:cNvSpPr/>
          <p:nvPr/>
        </p:nvSpPr>
        <p:spPr>
          <a:xfrm>
            <a:off x="723272" y="1478562"/>
            <a:ext cx="1100749" cy="1093188"/>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6" name="TekstSylinder 35">
            <a:extLst>
              <a:ext uri="{FF2B5EF4-FFF2-40B4-BE49-F238E27FC236}">
                <a16:creationId xmlns:a16="http://schemas.microsoft.com/office/drawing/2014/main" id="{3304A77D-E397-FF6C-B17D-DED092A128CF}"/>
              </a:ext>
            </a:extLst>
          </p:cNvPr>
          <p:cNvSpPr txBox="1"/>
          <p:nvPr/>
        </p:nvSpPr>
        <p:spPr>
          <a:xfrm>
            <a:off x="745804" y="3006456"/>
            <a:ext cx="1041275" cy="646331"/>
          </a:xfrm>
          <a:prstGeom prst="rect">
            <a:avLst/>
          </a:prstGeom>
          <a:noFill/>
        </p:spPr>
        <p:txBody>
          <a:bodyPr wrap="square" rtlCol="0">
            <a:spAutoFit/>
          </a:bodyPr>
          <a:lstStyle/>
          <a:p>
            <a:pPr algn="ctr"/>
            <a:r>
              <a:rPr lang="nb-NO" b="1">
                <a:latin typeface="Open Sans" panose="020B0606030504020204" pitchFamily="34" charset="0"/>
                <a:ea typeface="Open Sans" panose="020B0606030504020204" pitchFamily="34" charset="0"/>
                <a:cs typeface="Open Sans" panose="020B0606030504020204" pitchFamily="34" charset="0"/>
              </a:rPr>
              <a:t>Leder/BDM</a:t>
            </a:r>
          </a:p>
        </p:txBody>
      </p:sp>
      <p:sp>
        <p:nvSpPr>
          <p:cNvPr id="37" name="Ellipse 36">
            <a:extLst>
              <a:ext uri="{FF2B5EF4-FFF2-40B4-BE49-F238E27FC236}">
                <a16:creationId xmlns:a16="http://schemas.microsoft.com/office/drawing/2014/main" id="{FFE48E7A-81DB-0287-2A75-AA921B2C7EB5}"/>
              </a:ext>
            </a:extLst>
          </p:cNvPr>
          <p:cNvSpPr/>
          <p:nvPr/>
        </p:nvSpPr>
        <p:spPr>
          <a:xfrm>
            <a:off x="701219" y="2736417"/>
            <a:ext cx="1100752" cy="1104906"/>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cxnSp>
        <p:nvCxnSpPr>
          <p:cNvPr id="43" name="Rett pilkobling 42">
            <a:extLst>
              <a:ext uri="{FF2B5EF4-FFF2-40B4-BE49-F238E27FC236}">
                <a16:creationId xmlns:a16="http://schemas.microsoft.com/office/drawing/2014/main" id="{3925C440-CE4E-A701-47B2-3982A96BA057}"/>
              </a:ext>
            </a:extLst>
          </p:cNvPr>
          <p:cNvCxnSpPr>
            <a:cxnSpLocks/>
          </p:cNvCxnSpPr>
          <p:nvPr/>
        </p:nvCxnSpPr>
        <p:spPr>
          <a:xfrm>
            <a:off x="4167641" y="3070627"/>
            <a:ext cx="477824"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4" name="Rektangel: avrundede hjørner 63">
            <a:extLst>
              <a:ext uri="{FF2B5EF4-FFF2-40B4-BE49-F238E27FC236}">
                <a16:creationId xmlns:a16="http://schemas.microsoft.com/office/drawing/2014/main" id="{3D0C123F-7C87-8635-096D-17254C716527}"/>
              </a:ext>
            </a:extLst>
          </p:cNvPr>
          <p:cNvSpPr/>
          <p:nvPr/>
        </p:nvSpPr>
        <p:spPr>
          <a:xfrm>
            <a:off x="4151699" y="1542131"/>
            <a:ext cx="3685431" cy="1022896"/>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69" name="Grafikk 68" descr="Advarsel med heldekkende fyll">
            <a:extLst>
              <a:ext uri="{FF2B5EF4-FFF2-40B4-BE49-F238E27FC236}">
                <a16:creationId xmlns:a16="http://schemas.microsoft.com/office/drawing/2014/main" id="{1AB4B4FB-C385-EC0A-65C3-8EC6CB16D8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8227" y="4097179"/>
            <a:ext cx="440576" cy="440576"/>
          </a:xfrm>
          <a:prstGeom prst="rect">
            <a:avLst/>
          </a:prstGeom>
        </p:spPr>
      </p:pic>
      <p:cxnSp>
        <p:nvCxnSpPr>
          <p:cNvPr id="8" name="Rett pilkobling 7">
            <a:extLst>
              <a:ext uri="{FF2B5EF4-FFF2-40B4-BE49-F238E27FC236}">
                <a16:creationId xmlns:a16="http://schemas.microsoft.com/office/drawing/2014/main" id="{67165601-2931-6FCC-545E-0E1E9692D9BD}"/>
              </a:ext>
            </a:extLst>
          </p:cNvPr>
          <p:cNvCxnSpPr>
            <a:cxnSpLocks/>
          </p:cNvCxnSpPr>
          <p:nvPr/>
        </p:nvCxnSpPr>
        <p:spPr>
          <a:xfrm>
            <a:off x="4167641" y="3445015"/>
            <a:ext cx="477824"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3" name="Rett pilkobling 12">
            <a:extLst>
              <a:ext uri="{FF2B5EF4-FFF2-40B4-BE49-F238E27FC236}">
                <a16:creationId xmlns:a16="http://schemas.microsoft.com/office/drawing/2014/main" id="{DFA8EE16-1AD9-B970-AD42-AE8FD0E48F7A}"/>
              </a:ext>
            </a:extLst>
          </p:cNvPr>
          <p:cNvCxnSpPr>
            <a:cxnSpLocks/>
          </p:cNvCxnSpPr>
          <p:nvPr/>
        </p:nvCxnSpPr>
        <p:spPr>
          <a:xfrm>
            <a:off x="5211956" y="3460314"/>
            <a:ext cx="477824"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4" name="Rett pilkobling 13">
            <a:extLst>
              <a:ext uri="{FF2B5EF4-FFF2-40B4-BE49-F238E27FC236}">
                <a16:creationId xmlns:a16="http://schemas.microsoft.com/office/drawing/2014/main" id="{0378B457-E49E-3AF3-D0B6-F6E5DA817565}"/>
              </a:ext>
            </a:extLst>
          </p:cNvPr>
          <p:cNvCxnSpPr>
            <a:cxnSpLocks/>
          </p:cNvCxnSpPr>
          <p:nvPr/>
        </p:nvCxnSpPr>
        <p:spPr>
          <a:xfrm flipV="1">
            <a:off x="4973044" y="2419276"/>
            <a:ext cx="0" cy="292363"/>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6" name="Rett pilkobling 15">
            <a:extLst>
              <a:ext uri="{FF2B5EF4-FFF2-40B4-BE49-F238E27FC236}">
                <a16:creationId xmlns:a16="http://schemas.microsoft.com/office/drawing/2014/main" id="{EF39F541-6DAC-C4C3-3086-1B1840830F58}"/>
              </a:ext>
            </a:extLst>
          </p:cNvPr>
          <p:cNvCxnSpPr>
            <a:cxnSpLocks/>
          </p:cNvCxnSpPr>
          <p:nvPr/>
        </p:nvCxnSpPr>
        <p:spPr>
          <a:xfrm>
            <a:off x="2851005" y="2506576"/>
            <a:ext cx="0" cy="49988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3046437"/>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240C9-4D37-0630-C9DB-3CF4030B8046}"/>
            </a:ext>
          </a:extLst>
        </p:cNvPr>
        <p:cNvGrpSpPr/>
        <p:nvPr/>
      </p:nvGrpSpPr>
      <p:grpSpPr>
        <a:xfrm>
          <a:off x="0" y="0"/>
          <a:ext cx="0" cy="0"/>
          <a:chOff x="0" y="0"/>
          <a:chExt cx="0" cy="0"/>
        </a:xfrm>
      </p:grpSpPr>
      <p:pic>
        <p:nvPicPr>
          <p:cNvPr id="9" name="Bilde 8" descr="Et bilde som inneholder tekst, skjermbilde, programvare&#10;&#10;KI-generert innhold kan være feil.">
            <a:extLst>
              <a:ext uri="{FF2B5EF4-FFF2-40B4-BE49-F238E27FC236}">
                <a16:creationId xmlns:a16="http://schemas.microsoft.com/office/drawing/2014/main" id="{34741E9C-54EA-8DB2-D990-13E2A2B4F0BC}"/>
              </a:ext>
            </a:extLst>
          </p:cNvPr>
          <p:cNvPicPr>
            <a:picLocks noChangeAspect="1"/>
          </p:cNvPicPr>
          <p:nvPr/>
        </p:nvPicPr>
        <p:blipFill>
          <a:blip r:embed="rId3"/>
          <a:stretch>
            <a:fillRect/>
          </a:stretch>
        </p:blipFill>
        <p:spPr>
          <a:xfrm>
            <a:off x="136614" y="42104"/>
            <a:ext cx="7736114" cy="5009134"/>
          </a:xfrm>
          <a:prstGeom prst="rect">
            <a:avLst/>
          </a:prstGeom>
        </p:spPr>
      </p:pic>
      <p:pic>
        <p:nvPicPr>
          <p:cNvPr id="2" name="Grafikk 1" descr="Advarsel med heldekkende fyll">
            <a:extLst>
              <a:ext uri="{FF2B5EF4-FFF2-40B4-BE49-F238E27FC236}">
                <a16:creationId xmlns:a16="http://schemas.microsoft.com/office/drawing/2014/main" id="{E54F0AFE-0F92-D740-790F-AE4C06B33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580" y="1855667"/>
            <a:ext cx="537898" cy="537898"/>
          </a:xfrm>
          <a:prstGeom prst="rect">
            <a:avLst/>
          </a:prstGeom>
        </p:spPr>
      </p:pic>
      <p:sp>
        <p:nvSpPr>
          <p:cNvPr id="3" name="TekstSylinder 2">
            <a:extLst>
              <a:ext uri="{FF2B5EF4-FFF2-40B4-BE49-F238E27FC236}">
                <a16:creationId xmlns:a16="http://schemas.microsoft.com/office/drawing/2014/main" id="{1C5A44F1-3BCB-A05C-3BB3-2FDD0EADF243}"/>
              </a:ext>
            </a:extLst>
          </p:cNvPr>
          <p:cNvSpPr txBox="1"/>
          <p:nvPr/>
        </p:nvSpPr>
        <p:spPr>
          <a:xfrm>
            <a:off x="78621" y="2393565"/>
            <a:ext cx="1859036" cy="2585323"/>
          </a:xfrm>
          <a:prstGeom prst="rect">
            <a:avLst/>
          </a:prstGeom>
          <a:noFill/>
        </p:spPr>
        <p:txBody>
          <a:bodyPr wrap="square" rtlCol="0">
            <a:spAutoFit/>
          </a:bodyPr>
          <a:lstStyle/>
          <a:p>
            <a:pPr>
              <a:buNone/>
            </a:pPr>
            <a:r>
              <a:rPr lang="nb-NO" sz="1200">
                <a:solidFill>
                  <a:srgbClr val="272833"/>
                </a:solidFill>
                <a:latin typeface="Open Sans"/>
                <a:ea typeface="Open Sans"/>
                <a:cs typeface="Open Sans"/>
              </a:rPr>
              <a:t>Obs! Du må trykke på en PDF-lenke under konteringer ("tilleggsinformasjon") for å se hva den ansatte har søkt om i et eventuelt reiseforskudd. Det kan være et annet beløp enn det som er oppgitt under estimerte kostnader.</a:t>
            </a:r>
            <a:endParaRPr lang="nb-NO" sz="1200"/>
          </a:p>
          <a:p>
            <a:endParaRPr lang="nb-NO"/>
          </a:p>
        </p:txBody>
      </p:sp>
    </p:spTree>
    <p:extLst>
      <p:ext uri="{BB962C8B-B14F-4D97-AF65-F5344CB8AC3E}">
        <p14:creationId xmlns:p14="http://schemas.microsoft.com/office/powerpoint/2010/main" val="4073657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A25153-F895-3A7F-1DD8-A9B772835C4C}"/>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28034097-ED5A-BE78-1AFF-0D2282710527}"/>
              </a:ext>
            </a:extLst>
          </p:cNvPr>
          <p:cNvSpPr/>
          <p:nvPr/>
        </p:nvSpPr>
        <p:spPr>
          <a:xfrm>
            <a:off x="0" y="-55606"/>
            <a:ext cx="9144000" cy="4637988"/>
          </a:xfrm>
          <a:prstGeom prst="rect">
            <a:avLst/>
          </a:prstGeom>
          <a:solidFill>
            <a:srgbClr val="EF811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4" name="TekstSylinder 3">
            <a:extLst>
              <a:ext uri="{FF2B5EF4-FFF2-40B4-BE49-F238E27FC236}">
                <a16:creationId xmlns:a16="http://schemas.microsoft.com/office/drawing/2014/main" id="{016476AD-0079-1704-CA1F-E431C1BF351B}"/>
              </a:ext>
            </a:extLst>
          </p:cNvPr>
          <p:cNvSpPr txBox="1"/>
          <p:nvPr/>
        </p:nvSpPr>
        <p:spPr>
          <a:xfrm>
            <a:off x="1041024" y="1855139"/>
            <a:ext cx="6047296" cy="1107996"/>
          </a:xfrm>
          <a:prstGeom prst="rect">
            <a:avLst/>
          </a:prstGeom>
          <a:noFill/>
        </p:spPr>
        <p:txBody>
          <a:bodyPr wrap="square" rtlCol="0">
            <a:spAutoFit/>
          </a:bodyPr>
          <a:lstStyle/>
          <a:p>
            <a:r>
              <a:rPr lang="nb-NO" sz="6600" b="1">
                <a:solidFill>
                  <a:schemeClr val="bg1"/>
                </a:solidFill>
                <a:latin typeface="Open Sans" panose="020B0606030504020204" pitchFamily="34" charset="0"/>
                <a:ea typeface="Open Sans" panose="020B0606030504020204" pitchFamily="34" charset="0"/>
                <a:cs typeface="Open Sans" panose="020B0606030504020204" pitchFamily="34" charset="0"/>
              </a:rPr>
              <a:t>Reiseregning</a:t>
            </a:r>
          </a:p>
        </p:txBody>
      </p:sp>
      <p:pic>
        <p:nvPicPr>
          <p:cNvPr id="6" name="Grafikk 5" descr="Kvittering med heldekkende fyll">
            <a:extLst>
              <a:ext uri="{FF2B5EF4-FFF2-40B4-BE49-F238E27FC236}">
                <a16:creationId xmlns:a16="http://schemas.microsoft.com/office/drawing/2014/main" id="{4F2FE55A-250F-9AE3-12DA-13F7A9ECA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4878" y="1548941"/>
            <a:ext cx="1720392" cy="1720392"/>
          </a:xfrm>
          <a:prstGeom prst="rect">
            <a:avLst/>
          </a:prstGeom>
        </p:spPr>
      </p:pic>
    </p:spTree>
    <p:extLst>
      <p:ext uri="{BB962C8B-B14F-4D97-AF65-F5344CB8AC3E}">
        <p14:creationId xmlns:p14="http://schemas.microsoft.com/office/powerpoint/2010/main" val="2142279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8F03D4C-15B9-E445-466F-27B95F6561DE}"/>
              </a:ext>
            </a:extLst>
          </p:cNvPr>
          <p:cNvSpPr/>
          <p:nvPr/>
        </p:nvSpPr>
        <p:spPr>
          <a:xfrm>
            <a:off x="-12214" y="-121431"/>
            <a:ext cx="9144000" cy="4637988"/>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ittel 1">
            <a:extLst>
              <a:ext uri="{FF2B5EF4-FFF2-40B4-BE49-F238E27FC236}">
                <a16:creationId xmlns:a16="http://schemas.microsoft.com/office/drawing/2014/main" id="{BD108729-8766-5816-788E-234C628E1E09}"/>
              </a:ext>
            </a:extLst>
          </p:cNvPr>
          <p:cNvSpPr>
            <a:spLocks noGrp="1"/>
          </p:cNvSpPr>
          <p:nvPr>
            <p:ph type="title"/>
          </p:nvPr>
        </p:nvSpPr>
        <p:spPr>
          <a:xfrm>
            <a:off x="1276959" y="218143"/>
            <a:ext cx="7340645" cy="525401"/>
          </a:xfrm>
        </p:spPr>
        <p:txBody>
          <a:bodyPr/>
          <a:lstStyle/>
          <a:p>
            <a:r>
              <a:rPr lang="nb-NO" sz="2800">
                <a:latin typeface="Open Sans" panose="020B0606030504020204" pitchFamily="34" charset="0"/>
                <a:ea typeface="Open Sans" panose="020B0606030504020204" pitchFamily="34" charset="0"/>
                <a:cs typeface="Open Sans" panose="020B0606030504020204" pitchFamily="34" charset="0"/>
              </a:rPr>
              <a:t>Sende og godkjenne reiseregning</a:t>
            </a:r>
          </a:p>
        </p:txBody>
      </p:sp>
      <p:sp>
        <p:nvSpPr>
          <p:cNvPr id="3" name="Plassholder for innhold 2">
            <a:extLst>
              <a:ext uri="{FF2B5EF4-FFF2-40B4-BE49-F238E27FC236}">
                <a16:creationId xmlns:a16="http://schemas.microsoft.com/office/drawing/2014/main" id="{BE95DD0D-54D4-C5CE-5879-C48230C77D13}"/>
              </a:ext>
            </a:extLst>
          </p:cNvPr>
          <p:cNvSpPr>
            <a:spLocks noGrp="1"/>
          </p:cNvSpPr>
          <p:nvPr>
            <p:ph idx="1"/>
          </p:nvPr>
        </p:nvSpPr>
        <p:spPr>
          <a:xfrm>
            <a:off x="292692" y="590143"/>
            <a:ext cx="8425891" cy="469449"/>
          </a:xfrm>
        </p:spPr>
        <p:txBody>
          <a:bodyPr vert="horz" lIns="90000" tIns="46800" rIns="90000" bIns="46800" rtlCol="0" anchor="t">
            <a:noAutofit/>
          </a:bodyPr>
          <a:lstStyle/>
          <a:p>
            <a:pPr marL="0" indent="0">
              <a:spcBef>
                <a:spcPts val="0"/>
              </a:spcBef>
              <a:buNone/>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r>
              <a:rPr lang="nb-NO" sz="1800" b="1">
                <a:latin typeface="Open Sans" panose="020B0606030504020204" pitchFamily="34" charset="0"/>
                <a:ea typeface="Open Sans" panose="020B0606030504020204" pitchFamily="34" charset="0"/>
                <a:cs typeface="Open Sans" panose="020B0606030504020204" pitchFamily="34" charset="0"/>
              </a:rPr>
              <a:t>Sendes innen en måned etter reisen, også forskningstermin.</a:t>
            </a:r>
          </a:p>
          <a:p>
            <a:pPr marL="285750" indent="-285750">
              <a:spcBef>
                <a:spcPts val="0"/>
              </a:spcBef>
              <a:buFont typeface="Arial,Sans-Serif"/>
              <a:buChar char="•"/>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endParaRPr lang="nb-NO" sz="1800" b="1">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endParaRPr lang="nb-NO" sz="1600" b="1">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endParaRPr lang="nb-NO" sz="1600" b="1">
              <a:latin typeface="Open Sans" panose="020B0606030504020204" pitchFamily="34" charset="0"/>
              <a:ea typeface="Open Sans" panose="020B0606030504020204" pitchFamily="34" charset="0"/>
              <a:cs typeface="Open Sans" panose="020B0606030504020204" pitchFamily="34" charset="0"/>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a:buNone/>
            </a:pPr>
            <a:endParaRPr lang="nb-NO" sz="1200">
              <a:solidFill>
                <a:srgbClr val="272833"/>
              </a:solidFill>
              <a:latin typeface="Open Sans"/>
              <a:ea typeface="Open Sans"/>
              <a:cs typeface="Open Sans"/>
            </a:endParaRPr>
          </a:p>
          <a:p>
            <a:pPr marL="0" indent="0">
              <a:buNone/>
            </a:pPr>
            <a:endParaRPr lang="nb-NO" sz="1200">
              <a:solidFill>
                <a:srgbClr val="272833"/>
              </a:solidFill>
              <a:latin typeface="Open Sans"/>
              <a:ea typeface="Open Sans"/>
              <a:cs typeface="Open Sans"/>
            </a:endParaRPr>
          </a:p>
        </p:txBody>
      </p:sp>
      <p:sp>
        <p:nvSpPr>
          <p:cNvPr id="12" name="TekstSylinder 11">
            <a:extLst>
              <a:ext uri="{FF2B5EF4-FFF2-40B4-BE49-F238E27FC236}">
                <a16:creationId xmlns:a16="http://schemas.microsoft.com/office/drawing/2014/main" id="{9BDB062E-4AD4-3333-4B6D-90020A55F451}"/>
              </a:ext>
            </a:extLst>
          </p:cNvPr>
          <p:cNvSpPr txBox="1"/>
          <p:nvPr/>
        </p:nvSpPr>
        <p:spPr>
          <a:xfrm>
            <a:off x="1364777" y="1535511"/>
            <a:ext cx="952107" cy="369332"/>
          </a:xfrm>
          <a:prstGeom prst="rect">
            <a:avLst/>
          </a:prstGeom>
          <a:noFill/>
        </p:spPr>
        <p:txBody>
          <a:bodyPr wrap="square" rtlCol="0">
            <a:spAutoFit/>
          </a:bodyPr>
          <a:lstStyle/>
          <a:p>
            <a:r>
              <a:rPr lang="nb-NO">
                <a:latin typeface="Open Sans" panose="020B0606030504020204" pitchFamily="34" charset="0"/>
                <a:ea typeface="Open Sans" panose="020B0606030504020204" pitchFamily="34" charset="0"/>
                <a:cs typeface="Open Sans" panose="020B0606030504020204" pitchFamily="34" charset="0"/>
              </a:rPr>
              <a:t>Ansatt</a:t>
            </a:r>
          </a:p>
        </p:txBody>
      </p:sp>
      <p:sp>
        <p:nvSpPr>
          <p:cNvPr id="13" name="TekstSylinder 12">
            <a:extLst>
              <a:ext uri="{FF2B5EF4-FFF2-40B4-BE49-F238E27FC236}">
                <a16:creationId xmlns:a16="http://schemas.microsoft.com/office/drawing/2014/main" id="{1475353D-E2F7-5297-670B-5FE1AE042D94}"/>
              </a:ext>
            </a:extLst>
          </p:cNvPr>
          <p:cNvSpPr txBox="1"/>
          <p:nvPr/>
        </p:nvSpPr>
        <p:spPr>
          <a:xfrm>
            <a:off x="1222854" y="2524306"/>
            <a:ext cx="1213118" cy="615553"/>
          </a:xfrm>
          <a:prstGeom prst="rect">
            <a:avLst/>
          </a:prstGeom>
          <a:noFill/>
        </p:spPr>
        <p:txBody>
          <a:bodyPr wrap="square" rtlCol="0">
            <a:spAutoFit/>
          </a:bodyPr>
          <a:lstStyle/>
          <a:p>
            <a:pPr algn="ctr"/>
            <a:r>
              <a:rPr lang="nb-NO" sz="1700">
                <a:latin typeface="Open Sans" panose="020B0606030504020204" pitchFamily="34" charset="0"/>
                <a:ea typeface="Open Sans" panose="020B0606030504020204" pitchFamily="34" charset="0"/>
                <a:cs typeface="Open Sans" panose="020B0606030504020204" pitchFamily="34" charset="0"/>
              </a:rPr>
              <a:t>Tjeneste-</a:t>
            </a:r>
          </a:p>
          <a:p>
            <a:pPr algn="ctr"/>
            <a:r>
              <a:rPr lang="nb-NO" sz="1700">
                <a:latin typeface="Open Sans" panose="020B0606030504020204" pitchFamily="34" charset="0"/>
                <a:ea typeface="Open Sans" panose="020B0606030504020204" pitchFamily="34" charset="0"/>
                <a:cs typeface="Open Sans" panose="020B0606030504020204" pitchFamily="34" charset="0"/>
              </a:rPr>
              <a:t>senteret</a:t>
            </a:r>
          </a:p>
        </p:txBody>
      </p:sp>
      <p:sp>
        <p:nvSpPr>
          <p:cNvPr id="14" name="TekstSylinder 13">
            <a:extLst>
              <a:ext uri="{FF2B5EF4-FFF2-40B4-BE49-F238E27FC236}">
                <a16:creationId xmlns:a16="http://schemas.microsoft.com/office/drawing/2014/main" id="{3E520661-8561-E09C-F467-2A726A8DA1B5}"/>
              </a:ext>
            </a:extLst>
          </p:cNvPr>
          <p:cNvSpPr txBox="1"/>
          <p:nvPr/>
        </p:nvSpPr>
        <p:spPr>
          <a:xfrm>
            <a:off x="998328" y="3557404"/>
            <a:ext cx="1668812" cy="615553"/>
          </a:xfrm>
          <a:prstGeom prst="rect">
            <a:avLst/>
          </a:prstGeom>
          <a:noFill/>
        </p:spPr>
        <p:txBody>
          <a:bodyPr wrap="square" rtlCol="0">
            <a:spAutoFit/>
          </a:bodyPr>
          <a:lstStyle/>
          <a:p>
            <a:pPr algn="ctr"/>
            <a:r>
              <a:rPr lang="nb-NO" sz="1700">
                <a:latin typeface="Open Sans" panose="020B0606030504020204" pitchFamily="34" charset="0"/>
                <a:ea typeface="Open Sans" panose="020B0606030504020204" pitchFamily="34" charset="0"/>
                <a:cs typeface="Open Sans" panose="020B0606030504020204" pitchFamily="34" charset="0"/>
              </a:rPr>
              <a:t>Leder/</a:t>
            </a:r>
            <a:br>
              <a:rPr lang="nb-NO" sz="1700">
                <a:latin typeface="Open Sans" panose="020B0606030504020204" pitchFamily="34" charset="0"/>
                <a:ea typeface="Open Sans" panose="020B0606030504020204" pitchFamily="34" charset="0"/>
                <a:cs typeface="Open Sans" panose="020B0606030504020204" pitchFamily="34" charset="0"/>
              </a:rPr>
            </a:br>
            <a:r>
              <a:rPr lang="nb-NO" sz="1700">
                <a:latin typeface="Open Sans" panose="020B0606030504020204" pitchFamily="34" charset="0"/>
                <a:ea typeface="Open Sans" panose="020B0606030504020204" pitchFamily="34" charset="0"/>
                <a:cs typeface="Open Sans" panose="020B0606030504020204" pitchFamily="34" charset="0"/>
              </a:rPr>
              <a:t>BDM</a:t>
            </a:r>
          </a:p>
        </p:txBody>
      </p:sp>
      <p:sp>
        <p:nvSpPr>
          <p:cNvPr id="23" name="TekstSylinder 22">
            <a:extLst>
              <a:ext uri="{FF2B5EF4-FFF2-40B4-BE49-F238E27FC236}">
                <a16:creationId xmlns:a16="http://schemas.microsoft.com/office/drawing/2014/main" id="{AD95DFD2-05A4-64D6-2F95-E9DDB31D74A0}"/>
              </a:ext>
            </a:extLst>
          </p:cNvPr>
          <p:cNvSpPr txBox="1"/>
          <p:nvPr/>
        </p:nvSpPr>
        <p:spPr>
          <a:xfrm>
            <a:off x="4297667" y="1649727"/>
            <a:ext cx="2304869" cy="276999"/>
          </a:xfrm>
          <a:prstGeom prst="rect">
            <a:avLst/>
          </a:prstGeom>
          <a:noFill/>
        </p:spPr>
        <p:txBody>
          <a:bodyPr wrap="square" rtlCol="0">
            <a:spAutoFit/>
          </a:bodyPr>
          <a:lstStyle/>
          <a:p>
            <a:pPr algn="ctr"/>
            <a:r>
              <a:rPr lang="nb-NO" sz="1200"/>
              <a:t>Får reiseregning i retur</a:t>
            </a:r>
          </a:p>
        </p:txBody>
      </p:sp>
      <p:pic>
        <p:nvPicPr>
          <p:cNvPr id="25" name="Grafikk 24" descr="Tommelen-opp-tegn med heldekkende fyll">
            <a:extLst>
              <a:ext uri="{FF2B5EF4-FFF2-40B4-BE49-F238E27FC236}">
                <a16:creationId xmlns:a16="http://schemas.microsoft.com/office/drawing/2014/main" id="{E7082C24-E424-0050-5BD3-ABC22A4DF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4547079" y="3485430"/>
            <a:ext cx="315337" cy="362416"/>
          </a:xfrm>
          <a:prstGeom prst="rect">
            <a:avLst/>
          </a:prstGeom>
        </p:spPr>
      </p:pic>
      <p:sp>
        <p:nvSpPr>
          <p:cNvPr id="26" name="TekstSylinder 25">
            <a:extLst>
              <a:ext uri="{FF2B5EF4-FFF2-40B4-BE49-F238E27FC236}">
                <a16:creationId xmlns:a16="http://schemas.microsoft.com/office/drawing/2014/main" id="{DF4E01EF-8638-8BE3-F102-BEA33642AEB5}"/>
              </a:ext>
            </a:extLst>
          </p:cNvPr>
          <p:cNvSpPr txBox="1"/>
          <p:nvPr/>
        </p:nvSpPr>
        <p:spPr>
          <a:xfrm>
            <a:off x="4238451" y="3283663"/>
            <a:ext cx="1253765" cy="276999"/>
          </a:xfrm>
          <a:prstGeom prst="rect">
            <a:avLst/>
          </a:prstGeom>
          <a:noFill/>
        </p:spPr>
        <p:txBody>
          <a:bodyPr wrap="square" rtlCol="0">
            <a:spAutoFit/>
          </a:bodyPr>
          <a:lstStyle/>
          <a:p>
            <a:r>
              <a:rPr lang="nb-NO" sz="1200"/>
              <a:t>Ikke godkjent</a:t>
            </a:r>
          </a:p>
        </p:txBody>
      </p:sp>
      <p:pic>
        <p:nvPicPr>
          <p:cNvPr id="8" name="Grafikk 7">
            <a:extLst>
              <a:ext uri="{FF2B5EF4-FFF2-40B4-BE49-F238E27FC236}">
                <a16:creationId xmlns:a16="http://schemas.microsoft.com/office/drawing/2014/main" id="{2E98B4FE-4947-9886-3497-1AD25B840913}"/>
              </a:ext>
            </a:extLst>
          </p:cNvPr>
          <p:cNvPicPr>
            <a:picLocks noChangeAspect="1"/>
          </p:cNvPicPr>
          <p:nvPr/>
        </p:nvPicPr>
        <p:blipFill>
          <a:blip r:embed="rId5">
            <a:extLst>
              <a:ext uri="{96DAC541-7B7A-43D3-8B79-37D633B846F1}">
                <asvg:svgBlip xmlns:asvg="http://schemas.microsoft.com/office/drawing/2016/SVG/main" r:embed="rId6"/>
              </a:ext>
            </a:extLst>
          </a:blip>
          <a:srcRect t="56148" r="70684" b="8677"/>
          <a:stretch/>
        </p:blipFill>
        <p:spPr>
          <a:xfrm rot="2515113">
            <a:off x="319576" y="-60281"/>
            <a:ext cx="996859" cy="1139172"/>
          </a:xfrm>
          <a:prstGeom prst="rect">
            <a:avLst/>
          </a:prstGeom>
        </p:spPr>
      </p:pic>
      <p:pic>
        <p:nvPicPr>
          <p:cNvPr id="9" name="Grafikk 8" descr="Tommelen-opp-tegn med heldekkende fyll">
            <a:extLst>
              <a:ext uri="{FF2B5EF4-FFF2-40B4-BE49-F238E27FC236}">
                <a16:creationId xmlns:a16="http://schemas.microsoft.com/office/drawing/2014/main" id="{1F8BC70C-3CDF-D6B5-CBDD-F6BF686A74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5739" y="3762687"/>
            <a:ext cx="336122" cy="336122"/>
          </a:xfrm>
          <a:prstGeom prst="rect">
            <a:avLst/>
          </a:prstGeom>
        </p:spPr>
      </p:pic>
      <p:sp>
        <p:nvSpPr>
          <p:cNvPr id="29" name="Rektangel: avrundede hjørner 28">
            <a:extLst>
              <a:ext uri="{FF2B5EF4-FFF2-40B4-BE49-F238E27FC236}">
                <a16:creationId xmlns:a16="http://schemas.microsoft.com/office/drawing/2014/main" id="{A9AAD6D1-3730-E1EA-9DC7-3985FD988A1B}"/>
              </a:ext>
            </a:extLst>
          </p:cNvPr>
          <p:cNvSpPr/>
          <p:nvPr/>
        </p:nvSpPr>
        <p:spPr>
          <a:xfrm>
            <a:off x="2633044" y="1417479"/>
            <a:ext cx="1202486" cy="731708"/>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3" name="TekstSylinder 32">
            <a:extLst>
              <a:ext uri="{FF2B5EF4-FFF2-40B4-BE49-F238E27FC236}">
                <a16:creationId xmlns:a16="http://schemas.microsoft.com/office/drawing/2014/main" id="{A475F751-8B3A-28F9-6BDC-F41AFFB5C90B}"/>
              </a:ext>
            </a:extLst>
          </p:cNvPr>
          <p:cNvSpPr txBox="1"/>
          <p:nvPr/>
        </p:nvSpPr>
        <p:spPr>
          <a:xfrm>
            <a:off x="2643557" y="2596636"/>
            <a:ext cx="1253765" cy="461665"/>
          </a:xfrm>
          <a:prstGeom prst="rect">
            <a:avLst/>
          </a:prstGeom>
          <a:noFill/>
        </p:spPr>
        <p:txBody>
          <a:bodyPr wrap="square" rtlCol="0">
            <a:spAutoFit/>
          </a:bodyPr>
          <a:lstStyle/>
          <a:p>
            <a:pPr algn="ctr"/>
            <a:r>
              <a:rPr lang="nb-NO" sz="1200"/>
              <a:t>Kontrollerer reiseregningen</a:t>
            </a:r>
          </a:p>
        </p:txBody>
      </p:sp>
      <p:cxnSp>
        <p:nvCxnSpPr>
          <p:cNvPr id="36" name="Rett pilkobling 35">
            <a:extLst>
              <a:ext uri="{FF2B5EF4-FFF2-40B4-BE49-F238E27FC236}">
                <a16:creationId xmlns:a16="http://schemas.microsoft.com/office/drawing/2014/main" id="{81A9AA90-3DC2-B275-648E-B263AB89A806}"/>
              </a:ext>
            </a:extLst>
          </p:cNvPr>
          <p:cNvCxnSpPr>
            <a:cxnSpLocks/>
            <a:stCxn id="29" idx="2"/>
          </p:cNvCxnSpPr>
          <p:nvPr/>
        </p:nvCxnSpPr>
        <p:spPr>
          <a:xfrm>
            <a:off x="3234287" y="2149187"/>
            <a:ext cx="0" cy="294382"/>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39" name="TekstSylinder 38">
            <a:extLst>
              <a:ext uri="{FF2B5EF4-FFF2-40B4-BE49-F238E27FC236}">
                <a16:creationId xmlns:a16="http://schemas.microsoft.com/office/drawing/2014/main" id="{EB4D1FDC-A5FE-67E9-A902-4226E4CC5C12}"/>
              </a:ext>
            </a:extLst>
          </p:cNvPr>
          <p:cNvSpPr txBox="1"/>
          <p:nvPr/>
        </p:nvSpPr>
        <p:spPr>
          <a:xfrm>
            <a:off x="3664156" y="2632433"/>
            <a:ext cx="1253765" cy="276999"/>
          </a:xfrm>
          <a:prstGeom prst="rect">
            <a:avLst/>
          </a:prstGeom>
          <a:noFill/>
        </p:spPr>
        <p:txBody>
          <a:bodyPr wrap="square" rtlCol="0">
            <a:spAutoFit/>
          </a:bodyPr>
          <a:lstStyle/>
          <a:p>
            <a:pPr algn="ctr"/>
            <a:r>
              <a:rPr lang="nb-NO" sz="1200"/>
              <a:t>Hvis feil</a:t>
            </a:r>
          </a:p>
        </p:txBody>
      </p:sp>
      <p:cxnSp>
        <p:nvCxnSpPr>
          <p:cNvPr id="40" name="Rett pilkobling 39">
            <a:extLst>
              <a:ext uri="{FF2B5EF4-FFF2-40B4-BE49-F238E27FC236}">
                <a16:creationId xmlns:a16="http://schemas.microsoft.com/office/drawing/2014/main" id="{D928C45A-CBDA-8A6C-9237-5E74D342F33E}"/>
              </a:ext>
            </a:extLst>
          </p:cNvPr>
          <p:cNvCxnSpPr>
            <a:cxnSpLocks/>
          </p:cNvCxnSpPr>
          <p:nvPr/>
        </p:nvCxnSpPr>
        <p:spPr>
          <a:xfrm flipV="1">
            <a:off x="4313001" y="2046175"/>
            <a:ext cx="503" cy="604544"/>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3" name="Rett pilkobling 42">
            <a:extLst>
              <a:ext uri="{FF2B5EF4-FFF2-40B4-BE49-F238E27FC236}">
                <a16:creationId xmlns:a16="http://schemas.microsoft.com/office/drawing/2014/main" id="{758A4C4C-C810-8C9C-FEC4-DFA1530131A1}"/>
              </a:ext>
            </a:extLst>
          </p:cNvPr>
          <p:cNvCxnSpPr/>
          <p:nvPr/>
        </p:nvCxnSpPr>
        <p:spPr>
          <a:xfrm flipH="1">
            <a:off x="3241839" y="3190616"/>
            <a:ext cx="1832" cy="293853"/>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45" name="TekstSylinder 44">
            <a:extLst>
              <a:ext uri="{FF2B5EF4-FFF2-40B4-BE49-F238E27FC236}">
                <a16:creationId xmlns:a16="http://schemas.microsoft.com/office/drawing/2014/main" id="{F54CFA23-9BB7-D9C5-AF11-09A6EA818C2B}"/>
              </a:ext>
            </a:extLst>
          </p:cNvPr>
          <p:cNvSpPr txBox="1"/>
          <p:nvPr/>
        </p:nvSpPr>
        <p:spPr>
          <a:xfrm>
            <a:off x="2665612" y="3624023"/>
            <a:ext cx="1253765" cy="461665"/>
          </a:xfrm>
          <a:prstGeom prst="rect">
            <a:avLst/>
          </a:prstGeom>
          <a:noFill/>
        </p:spPr>
        <p:txBody>
          <a:bodyPr wrap="square" rtlCol="0">
            <a:spAutoFit/>
          </a:bodyPr>
          <a:lstStyle/>
          <a:p>
            <a:pPr algn="ctr"/>
            <a:r>
              <a:rPr lang="nb-NO" sz="1200"/>
              <a:t>Vurderer regningen</a:t>
            </a:r>
          </a:p>
        </p:txBody>
      </p:sp>
      <p:sp>
        <p:nvSpPr>
          <p:cNvPr id="47" name="TekstSylinder 46">
            <a:extLst>
              <a:ext uri="{FF2B5EF4-FFF2-40B4-BE49-F238E27FC236}">
                <a16:creationId xmlns:a16="http://schemas.microsoft.com/office/drawing/2014/main" id="{7AE19A78-D1E5-42A4-A5EF-F03B58BFD79F}"/>
              </a:ext>
            </a:extLst>
          </p:cNvPr>
          <p:cNvSpPr txBox="1"/>
          <p:nvPr/>
        </p:nvSpPr>
        <p:spPr>
          <a:xfrm>
            <a:off x="5691154" y="3666638"/>
            <a:ext cx="1253765" cy="276999"/>
          </a:xfrm>
          <a:prstGeom prst="rect">
            <a:avLst/>
          </a:prstGeom>
          <a:noFill/>
        </p:spPr>
        <p:txBody>
          <a:bodyPr wrap="square" rtlCol="0">
            <a:spAutoFit/>
          </a:bodyPr>
          <a:lstStyle/>
          <a:p>
            <a:pPr algn="ctr"/>
            <a:r>
              <a:rPr lang="nb-NO" sz="1200"/>
              <a:t>Utbetaling</a:t>
            </a:r>
          </a:p>
        </p:txBody>
      </p:sp>
      <p:cxnSp>
        <p:nvCxnSpPr>
          <p:cNvPr id="48" name="Rett pilkobling 47">
            <a:extLst>
              <a:ext uri="{FF2B5EF4-FFF2-40B4-BE49-F238E27FC236}">
                <a16:creationId xmlns:a16="http://schemas.microsoft.com/office/drawing/2014/main" id="{A807F203-371D-EAC9-02AE-0190A7A49243}"/>
              </a:ext>
            </a:extLst>
          </p:cNvPr>
          <p:cNvCxnSpPr>
            <a:cxnSpLocks/>
          </p:cNvCxnSpPr>
          <p:nvPr/>
        </p:nvCxnSpPr>
        <p:spPr>
          <a:xfrm flipV="1">
            <a:off x="4917921" y="2036352"/>
            <a:ext cx="0" cy="1257934"/>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51" name="TekstSylinder 50">
            <a:extLst>
              <a:ext uri="{FF2B5EF4-FFF2-40B4-BE49-F238E27FC236}">
                <a16:creationId xmlns:a16="http://schemas.microsoft.com/office/drawing/2014/main" id="{36B5C441-4140-1046-AA81-FA67C0DCB629}"/>
              </a:ext>
            </a:extLst>
          </p:cNvPr>
          <p:cNvSpPr txBox="1"/>
          <p:nvPr/>
        </p:nvSpPr>
        <p:spPr>
          <a:xfrm>
            <a:off x="2621851" y="1547357"/>
            <a:ext cx="1253765" cy="461665"/>
          </a:xfrm>
          <a:prstGeom prst="rect">
            <a:avLst/>
          </a:prstGeom>
          <a:noFill/>
        </p:spPr>
        <p:txBody>
          <a:bodyPr wrap="square" rtlCol="0">
            <a:spAutoFit/>
          </a:bodyPr>
          <a:lstStyle/>
          <a:p>
            <a:pPr algn="ctr"/>
            <a:r>
              <a:rPr lang="nb-NO" sz="1200"/>
              <a:t>Sender reise-regning</a:t>
            </a:r>
          </a:p>
        </p:txBody>
      </p:sp>
      <p:sp>
        <p:nvSpPr>
          <p:cNvPr id="52" name="Ellipse 51">
            <a:extLst>
              <a:ext uri="{FF2B5EF4-FFF2-40B4-BE49-F238E27FC236}">
                <a16:creationId xmlns:a16="http://schemas.microsoft.com/office/drawing/2014/main" id="{217A4C13-AE4B-CFCA-CAD9-AD71A9825DD3}"/>
              </a:ext>
            </a:extLst>
          </p:cNvPr>
          <p:cNvSpPr/>
          <p:nvPr/>
        </p:nvSpPr>
        <p:spPr>
          <a:xfrm>
            <a:off x="1256381" y="1249232"/>
            <a:ext cx="1048316" cy="955294"/>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3" name="Ellipse 52">
            <a:extLst>
              <a:ext uri="{FF2B5EF4-FFF2-40B4-BE49-F238E27FC236}">
                <a16:creationId xmlns:a16="http://schemas.microsoft.com/office/drawing/2014/main" id="{B6D4CA8C-1975-5C93-7B3B-57DB89F9183E}"/>
              </a:ext>
            </a:extLst>
          </p:cNvPr>
          <p:cNvSpPr/>
          <p:nvPr/>
        </p:nvSpPr>
        <p:spPr>
          <a:xfrm>
            <a:off x="1248209" y="2294608"/>
            <a:ext cx="1124052" cy="1016154"/>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4" name="Ellipse 53">
            <a:extLst>
              <a:ext uri="{FF2B5EF4-FFF2-40B4-BE49-F238E27FC236}">
                <a16:creationId xmlns:a16="http://schemas.microsoft.com/office/drawing/2014/main" id="{30390D07-4DCA-716C-8507-EF4EA7E09BAB}"/>
              </a:ext>
            </a:extLst>
          </p:cNvPr>
          <p:cNvSpPr/>
          <p:nvPr/>
        </p:nvSpPr>
        <p:spPr>
          <a:xfrm>
            <a:off x="1248210" y="3386542"/>
            <a:ext cx="1134900" cy="993933"/>
          </a:xfrm>
          <a:prstGeom prst="ellipse">
            <a:avLst/>
          </a:prstGeom>
          <a:noFill/>
          <a:ln w="19050">
            <a:solidFill>
              <a:srgbClr val="00509E"/>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8" name="Rektangel: avrundede hjørner 57">
            <a:extLst>
              <a:ext uri="{FF2B5EF4-FFF2-40B4-BE49-F238E27FC236}">
                <a16:creationId xmlns:a16="http://schemas.microsoft.com/office/drawing/2014/main" id="{E5C84333-17BE-5C13-19F3-741952F62930}"/>
              </a:ext>
            </a:extLst>
          </p:cNvPr>
          <p:cNvSpPr/>
          <p:nvPr/>
        </p:nvSpPr>
        <p:spPr>
          <a:xfrm>
            <a:off x="2643557" y="2459421"/>
            <a:ext cx="1202486" cy="731708"/>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9" name="Rektangel: avrundede hjørner 58">
            <a:extLst>
              <a:ext uri="{FF2B5EF4-FFF2-40B4-BE49-F238E27FC236}">
                <a16:creationId xmlns:a16="http://schemas.microsoft.com/office/drawing/2014/main" id="{69557CB1-BB72-6059-DF04-304936E408D2}"/>
              </a:ext>
            </a:extLst>
          </p:cNvPr>
          <p:cNvSpPr/>
          <p:nvPr/>
        </p:nvSpPr>
        <p:spPr>
          <a:xfrm>
            <a:off x="2673130" y="3493534"/>
            <a:ext cx="1202486" cy="731708"/>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0" name="Rektangel: avrundede hjørner 59">
            <a:extLst>
              <a:ext uri="{FF2B5EF4-FFF2-40B4-BE49-F238E27FC236}">
                <a16:creationId xmlns:a16="http://schemas.microsoft.com/office/drawing/2014/main" id="{930AB3F6-9E85-C063-EFBA-0C102D22E4FC}"/>
              </a:ext>
            </a:extLst>
          </p:cNvPr>
          <p:cNvSpPr/>
          <p:nvPr/>
        </p:nvSpPr>
        <p:spPr>
          <a:xfrm>
            <a:off x="4046216" y="1413725"/>
            <a:ext cx="3087752" cy="731708"/>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1" name="Rektangel: avrundede hjørner 60">
            <a:extLst>
              <a:ext uri="{FF2B5EF4-FFF2-40B4-BE49-F238E27FC236}">
                <a16:creationId xmlns:a16="http://schemas.microsoft.com/office/drawing/2014/main" id="{54022666-1403-7E84-17E1-D0B166DE8E3B}"/>
              </a:ext>
            </a:extLst>
          </p:cNvPr>
          <p:cNvSpPr/>
          <p:nvPr/>
        </p:nvSpPr>
        <p:spPr>
          <a:xfrm>
            <a:off x="5700584" y="3457896"/>
            <a:ext cx="1305445" cy="731708"/>
          </a:xfrm>
          <a:prstGeom prst="roundRect">
            <a:avLst/>
          </a:prstGeom>
          <a:noFill/>
          <a:ln w="28575">
            <a:solidFill>
              <a:srgbClr val="00509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2" name="TekstSylinder 61">
            <a:extLst>
              <a:ext uri="{FF2B5EF4-FFF2-40B4-BE49-F238E27FC236}">
                <a16:creationId xmlns:a16="http://schemas.microsoft.com/office/drawing/2014/main" id="{1B71C954-1D78-ACCF-D7CA-CD043462EC7E}"/>
              </a:ext>
            </a:extLst>
          </p:cNvPr>
          <p:cNvSpPr txBox="1"/>
          <p:nvPr/>
        </p:nvSpPr>
        <p:spPr>
          <a:xfrm>
            <a:off x="4249021" y="4051104"/>
            <a:ext cx="1253765" cy="276999"/>
          </a:xfrm>
          <a:prstGeom prst="rect">
            <a:avLst/>
          </a:prstGeom>
          <a:noFill/>
        </p:spPr>
        <p:txBody>
          <a:bodyPr wrap="square" rtlCol="0">
            <a:spAutoFit/>
          </a:bodyPr>
          <a:lstStyle/>
          <a:p>
            <a:r>
              <a:rPr lang="nb-NO" sz="1200"/>
              <a:t>Godkjent</a:t>
            </a:r>
          </a:p>
        </p:txBody>
      </p:sp>
      <p:cxnSp>
        <p:nvCxnSpPr>
          <p:cNvPr id="63" name="Rett pilkobling 62">
            <a:extLst>
              <a:ext uri="{FF2B5EF4-FFF2-40B4-BE49-F238E27FC236}">
                <a16:creationId xmlns:a16="http://schemas.microsoft.com/office/drawing/2014/main" id="{C3DEBFAA-1F3D-6B64-CCED-EA7C4B2DABFD}"/>
              </a:ext>
            </a:extLst>
          </p:cNvPr>
          <p:cNvCxnSpPr>
            <a:cxnSpLocks/>
          </p:cNvCxnSpPr>
          <p:nvPr/>
        </p:nvCxnSpPr>
        <p:spPr>
          <a:xfrm>
            <a:off x="4925217" y="3915178"/>
            <a:ext cx="664875"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pic>
        <p:nvPicPr>
          <p:cNvPr id="67" name="Grafikk 66" descr="Tommelen-opp-tegn med heldekkende fyll">
            <a:extLst>
              <a:ext uri="{FF2B5EF4-FFF2-40B4-BE49-F238E27FC236}">
                <a16:creationId xmlns:a16="http://schemas.microsoft.com/office/drawing/2014/main" id="{FC9E2E31-E28A-5DFB-F3CC-FBC34195A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4155836" y="2796833"/>
            <a:ext cx="315337" cy="362416"/>
          </a:xfrm>
          <a:prstGeom prst="rect">
            <a:avLst/>
          </a:prstGeom>
        </p:spPr>
      </p:pic>
      <p:pic>
        <p:nvPicPr>
          <p:cNvPr id="69" name="Grafikk 68" descr="Tommelen-opp-tegn med heldekkende fyll">
            <a:extLst>
              <a:ext uri="{FF2B5EF4-FFF2-40B4-BE49-F238E27FC236}">
                <a16:creationId xmlns:a16="http://schemas.microsoft.com/office/drawing/2014/main" id="{A06AC302-5FB9-34BF-862B-92D1C485E6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1266" y="3149146"/>
            <a:ext cx="336122" cy="336122"/>
          </a:xfrm>
          <a:prstGeom prst="rect">
            <a:avLst/>
          </a:prstGeom>
        </p:spPr>
      </p:pic>
      <p:cxnSp>
        <p:nvCxnSpPr>
          <p:cNvPr id="70" name="Rett pilkobling 69">
            <a:extLst>
              <a:ext uri="{FF2B5EF4-FFF2-40B4-BE49-F238E27FC236}">
                <a16:creationId xmlns:a16="http://schemas.microsoft.com/office/drawing/2014/main" id="{5556D2DF-774E-9632-6123-61092809DA21}"/>
              </a:ext>
            </a:extLst>
          </p:cNvPr>
          <p:cNvCxnSpPr>
            <a:cxnSpLocks/>
          </p:cNvCxnSpPr>
          <p:nvPr/>
        </p:nvCxnSpPr>
        <p:spPr>
          <a:xfrm>
            <a:off x="3835530" y="2915566"/>
            <a:ext cx="285216"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72" name="TekstSylinder 71">
            <a:extLst>
              <a:ext uri="{FF2B5EF4-FFF2-40B4-BE49-F238E27FC236}">
                <a16:creationId xmlns:a16="http://schemas.microsoft.com/office/drawing/2014/main" id="{F3B37D9E-CD2D-FCD5-1B31-DA99BED3420D}"/>
              </a:ext>
            </a:extLst>
          </p:cNvPr>
          <p:cNvSpPr txBox="1"/>
          <p:nvPr/>
        </p:nvSpPr>
        <p:spPr>
          <a:xfrm>
            <a:off x="3466228" y="3206981"/>
            <a:ext cx="654181" cy="276999"/>
          </a:xfrm>
          <a:prstGeom prst="rect">
            <a:avLst/>
          </a:prstGeom>
          <a:noFill/>
        </p:spPr>
        <p:txBody>
          <a:bodyPr wrap="square" rtlCol="0">
            <a:spAutoFit/>
          </a:bodyPr>
          <a:lstStyle/>
          <a:p>
            <a:pPr algn="ctr"/>
            <a:r>
              <a:rPr lang="nb-NO" sz="1200"/>
              <a:t>Alt ok</a:t>
            </a:r>
          </a:p>
        </p:txBody>
      </p:sp>
      <p:cxnSp>
        <p:nvCxnSpPr>
          <p:cNvPr id="73" name="Rett pilkobling 72">
            <a:extLst>
              <a:ext uri="{FF2B5EF4-FFF2-40B4-BE49-F238E27FC236}">
                <a16:creationId xmlns:a16="http://schemas.microsoft.com/office/drawing/2014/main" id="{5752D98A-2368-D851-AEB7-7415B869F95C}"/>
              </a:ext>
            </a:extLst>
          </p:cNvPr>
          <p:cNvCxnSpPr>
            <a:cxnSpLocks/>
          </p:cNvCxnSpPr>
          <p:nvPr/>
        </p:nvCxnSpPr>
        <p:spPr>
          <a:xfrm>
            <a:off x="3743912" y="3936177"/>
            <a:ext cx="664875"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74" name="Rett pilkobling 73">
            <a:extLst>
              <a:ext uri="{FF2B5EF4-FFF2-40B4-BE49-F238E27FC236}">
                <a16:creationId xmlns:a16="http://schemas.microsoft.com/office/drawing/2014/main" id="{797B9522-79BB-0A48-E8D2-D133390ACE66}"/>
              </a:ext>
            </a:extLst>
          </p:cNvPr>
          <p:cNvCxnSpPr>
            <a:cxnSpLocks/>
          </p:cNvCxnSpPr>
          <p:nvPr/>
        </p:nvCxnSpPr>
        <p:spPr>
          <a:xfrm>
            <a:off x="3787971" y="3666638"/>
            <a:ext cx="664875"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44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169D3-F155-47DA-D1AC-0FC999E9DF9E}"/>
              </a:ext>
            </a:extLst>
          </p:cNvPr>
          <p:cNvSpPr txBox="1"/>
          <p:nvPr/>
        </p:nvSpPr>
        <p:spPr>
          <a:xfrm>
            <a:off x="104458" y="161503"/>
            <a:ext cx="200505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ea typeface="+mn-lt"/>
                <a:cs typeface="+mn-lt"/>
                <a:hlinkClick r:id="rId3"/>
              </a:rPr>
              <a:t>https://dfo.no/kundesider/lonnstjenester/selvbetjeningsportalen/behandle-reiseregning-utgiftsrefusjon-og-reisesoknad-ledere</a:t>
            </a:r>
            <a:endParaRPr lang="en-US" sz="800">
              <a:ea typeface="+mn-lt"/>
              <a:cs typeface="+mn-lt"/>
            </a:endParaRPr>
          </a:p>
          <a:p>
            <a:endParaRPr lang="en-US">
              <a:cs typeface="Arial" panose="020B0604020202020204"/>
            </a:endParaRPr>
          </a:p>
          <a:p>
            <a:endParaRPr lang="en-US" sz="1000">
              <a:cs typeface="Arial"/>
            </a:endParaRPr>
          </a:p>
        </p:txBody>
      </p:sp>
      <p:sp>
        <p:nvSpPr>
          <p:cNvPr id="8" name="TekstSylinder 7">
            <a:extLst>
              <a:ext uri="{FF2B5EF4-FFF2-40B4-BE49-F238E27FC236}">
                <a16:creationId xmlns:a16="http://schemas.microsoft.com/office/drawing/2014/main" id="{7B366933-FE51-27C6-EDA7-E7CF96D4C73B}"/>
              </a:ext>
            </a:extLst>
          </p:cNvPr>
          <p:cNvSpPr txBox="1"/>
          <p:nvPr/>
        </p:nvSpPr>
        <p:spPr>
          <a:xfrm>
            <a:off x="194401" y="1105877"/>
            <a:ext cx="1825170" cy="2031325"/>
          </a:xfrm>
          <a:prstGeom prst="rect">
            <a:avLst/>
          </a:prstGeom>
          <a:noFill/>
        </p:spPr>
        <p:txBody>
          <a:bodyPr wrap="square">
            <a:spAutoFit/>
          </a:bodyPr>
          <a:lstStyle/>
          <a:p>
            <a:pPr>
              <a:spcBef>
                <a:spcPts val="0"/>
              </a:spcBef>
            </a:pPr>
            <a:r>
              <a:rPr lang="nb-NO" sz="1800"/>
              <a:t>Kontering</a:t>
            </a:r>
            <a:r>
              <a:rPr lang="nb-NO"/>
              <a:t> m</a:t>
            </a:r>
            <a:r>
              <a:rPr lang="nb-NO" sz="1800"/>
              <a:t>å gjøres av den ansatte, kontroll ligger hos leder/BDM som </a:t>
            </a:r>
            <a:br>
              <a:rPr lang="nb-NO" sz="1800"/>
            </a:br>
            <a:r>
              <a:rPr lang="nb-NO" sz="1800"/>
              <a:t>skal vurdere og godkjenne.</a:t>
            </a:r>
          </a:p>
        </p:txBody>
      </p:sp>
      <p:pic>
        <p:nvPicPr>
          <p:cNvPr id="9" name="Bilde 8" descr="Et bilde som inneholder tekst, skjermbilde, nummer, programvare&#10;&#10;KI-generert innhold kan være feil.">
            <a:extLst>
              <a:ext uri="{FF2B5EF4-FFF2-40B4-BE49-F238E27FC236}">
                <a16:creationId xmlns:a16="http://schemas.microsoft.com/office/drawing/2014/main" id="{A30D862D-5CBB-BFD0-E358-D60BE1CAB996}"/>
              </a:ext>
            </a:extLst>
          </p:cNvPr>
          <p:cNvPicPr>
            <a:picLocks noChangeAspect="1"/>
          </p:cNvPicPr>
          <p:nvPr/>
        </p:nvPicPr>
        <p:blipFill>
          <a:blip r:embed="rId4"/>
          <a:stretch>
            <a:fillRect/>
          </a:stretch>
        </p:blipFill>
        <p:spPr>
          <a:xfrm>
            <a:off x="2109514" y="161504"/>
            <a:ext cx="5259678" cy="4532088"/>
          </a:xfrm>
          <a:prstGeom prst="rect">
            <a:avLst/>
          </a:prstGeom>
        </p:spPr>
      </p:pic>
    </p:spTree>
    <p:extLst>
      <p:ext uri="{BB962C8B-B14F-4D97-AF65-F5344CB8AC3E}">
        <p14:creationId xmlns:p14="http://schemas.microsoft.com/office/powerpoint/2010/main" val="365784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CFC27B1-69FC-3CEF-4BE0-95EFC8A9AFDB}"/>
              </a:ext>
            </a:extLst>
          </p:cNvPr>
          <p:cNvSpPr/>
          <p:nvPr/>
        </p:nvSpPr>
        <p:spPr>
          <a:xfrm>
            <a:off x="-1" y="0"/>
            <a:ext cx="9144000" cy="4637988"/>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ittel 1">
            <a:extLst>
              <a:ext uri="{FF2B5EF4-FFF2-40B4-BE49-F238E27FC236}">
                <a16:creationId xmlns:a16="http://schemas.microsoft.com/office/drawing/2014/main" id="{8B5E89A0-C2B2-CD8A-BC8D-161A3D40B981}"/>
              </a:ext>
            </a:extLst>
          </p:cNvPr>
          <p:cNvSpPr>
            <a:spLocks noGrp="1"/>
          </p:cNvSpPr>
          <p:nvPr>
            <p:ph type="title"/>
          </p:nvPr>
        </p:nvSpPr>
        <p:spPr>
          <a:xfrm>
            <a:off x="514399" y="496876"/>
            <a:ext cx="7786878" cy="525401"/>
          </a:xfrm>
        </p:spPr>
        <p:txBody>
          <a:bodyPr/>
          <a:lstStyle/>
          <a:p>
            <a:r>
              <a:rPr lang="nb-NO" sz="2800">
                <a:latin typeface="Open Sans" panose="020B0606030504020204" pitchFamily="34" charset="0"/>
                <a:ea typeface="Open Sans" panose="020B0606030504020204" pitchFamily="34" charset="0"/>
                <a:cs typeface="Open Sans" panose="020B0606030504020204" pitchFamily="34" charset="0"/>
              </a:rPr>
              <a:t>Frister og utbetaling</a:t>
            </a:r>
          </a:p>
        </p:txBody>
      </p:sp>
      <p:sp>
        <p:nvSpPr>
          <p:cNvPr id="3" name="Plassholder for innhold 2">
            <a:extLst>
              <a:ext uri="{FF2B5EF4-FFF2-40B4-BE49-F238E27FC236}">
                <a16:creationId xmlns:a16="http://schemas.microsoft.com/office/drawing/2014/main" id="{AEDCD0BD-559D-B164-31AC-B3945326460B}"/>
              </a:ext>
            </a:extLst>
          </p:cNvPr>
          <p:cNvSpPr>
            <a:spLocks noGrp="1"/>
          </p:cNvSpPr>
          <p:nvPr>
            <p:ph idx="1"/>
          </p:nvPr>
        </p:nvSpPr>
        <p:spPr>
          <a:xfrm>
            <a:off x="230820" y="1573277"/>
            <a:ext cx="5774563" cy="3613774"/>
          </a:xfrm>
        </p:spPr>
        <p:txBody>
          <a:bodyPr vert="horz" lIns="90000" tIns="46800" rIns="90000" bIns="46800" rtlCol="0" anchor="t">
            <a:noAutofit/>
          </a:bodyPr>
          <a:lstStyle/>
          <a:p>
            <a:pPr>
              <a:spcBef>
                <a:spcPts val="0"/>
              </a:spcBef>
            </a:pPr>
            <a:r>
              <a:rPr lang="nb-NO" sz="1700" b="1">
                <a:latin typeface="Open Sans"/>
                <a:ea typeface="Open Sans"/>
                <a:cs typeface="Open Sans"/>
              </a:rPr>
              <a:t>Se fristene på Innsida: </a:t>
            </a:r>
            <a:r>
              <a:rPr lang="nb-NO" sz="1700" b="1">
                <a:latin typeface="Open Sans"/>
                <a:ea typeface="Open Sans"/>
                <a:cs typeface="Open Sans"/>
                <a:hlinkClick r:id="rId4"/>
              </a:rPr>
              <a:t>Datoer for lønnskjøring</a:t>
            </a:r>
            <a:endParaRPr lang="nb-NO" sz="1700" b="1">
              <a:latin typeface="Open Sans"/>
              <a:ea typeface="Open Sans"/>
              <a:cs typeface="Open Sans"/>
            </a:endParaRPr>
          </a:p>
          <a:p>
            <a:pPr>
              <a:spcBef>
                <a:spcPts val="0"/>
              </a:spcBef>
            </a:pPr>
            <a:r>
              <a:rPr lang="nb-NO" sz="1700">
                <a:latin typeface="Open Sans"/>
                <a:ea typeface="Open Sans"/>
                <a:cs typeface="Open Sans"/>
              </a:rPr>
              <a:t>Reiseregninger og utlegg har egne kjøringer og betales ikke ut med </a:t>
            </a:r>
            <a:r>
              <a:rPr lang="nb-NO" sz="1700" err="1">
                <a:latin typeface="Open Sans"/>
                <a:ea typeface="Open Sans"/>
                <a:cs typeface="Open Sans"/>
              </a:rPr>
              <a:t>hovedlønn</a:t>
            </a:r>
            <a:r>
              <a:rPr lang="nb-NO" sz="1700">
                <a:latin typeface="Open Sans"/>
                <a:ea typeface="Open Sans"/>
                <a:cs typeface="Open Sans"/>
              </a:rPr>
              <a:t>.</a:t>
            </a:r>
          </a:p>
          <a:p>
            <a:pPr>
              <a:spcBef>
                <a:spcPts val="0"/>
              </a:spcBef>
            </a:pPr>
            <a:r>
              <a:rPr lang="nb-NO" sz="1700">
                <a:latin typeface="Open Sans"/>
                <a:ea typeface="Open Sans"/>
                <a:cs typeface="Open Sans"/>
              </a:rPr>
              <a:t>Vi har kjøringer 2 ganger per måned. </a:t>
            </a:r>
          </a:p>
          <a:p>
            <a:pPr>
              <a:spcBef>
                <a:spcPts val="0"/>
              </a:spcBef>
            </a:pPr>
            <a:r>
              <a:rPr lang="nb-NO" sz="1700">
                <a:latin typeface="Open Sans"/>
                <a:ea typeface="Open Sans"/>
                <a:cs typeface="Open Sans"/>
              </a:rPr>
              <a:t>Hvis et skjema er sendt i retur til ansatt for korrigering, </a:t>
            </a:r>
            <a:r>
              <a:rPr lang="nb-NO" sz="1700" i="1">
                <a:latin typeface="Open Sans"/>
                <a:ea typeface="Open Sans"/>
                <a:cs typeface="Open Sans"/>
              </a:rPr>
              <a:t>kan</a:t>
            </a:r>
            <a:r>
              <a:rPr lang="nb-NO" sz="1700">
                <a:latin typeface="Open Sans"/>
                <a:ea typeface="Open Sans"/>
                <a:cs typeface="Open Sans"/>
              </a:rPr>
              <a:t> det ta noe lengre tid. </a:t>
            </a:r>
          </a:p>
          <a:p>
            <a:pPr>
              <a:spcBef>
                <a:spcPts val="0"/>
              </a:spcBef>
            </a:pPr>
            <a:r>
              <a:rPr lang="nb-NO" sz="1700">
                <a:latin typeface="Open Sans"/>
                <a:ea typeface="Open Sans"/>
                <a:cs typeface="Open Sans"/>
              </a:rPr>
              <a:t>Forskningstermin har lengre behandlingstid.</a:t>
            </a:r>
          </a:p>
          <a:p>
            <a:pPr marL="285750" indent="-285750">
              <a:spcBef>
                <a:spcPts val="0"/>
              </a:spcBef>
              <a:buFont typeface="Arial,Sans-Serif"/>
              <a:buChar char="•"/>
            </a:pPr>
            <a:endParaRPr lang="nb-NO" sz="110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1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a:p>
        </p:txBody>
      </p:sp>
      <p:pic>
        <p:nvPicPr>
          <p:cNvPr id="10" name="Grafikk 9">
            <a:extLst>
              <a:ext uri="{FF2B5EF4-FFF2-40B4-BE49-F238E27FC236}">
                <a16:creationId xmlns:a16="http://schemas.microsoft.com/office/drawing/2014/main" id="{02429F5A-D86B-40E0-FB49-1510FB43F1B4}"/>
              </a:ext>
            </a:extLst>
          </p:cNvPr>
          <p:cNvPicPr>
            <a:picLocks noChangeAspect="1"/>
          </p:cNvPicPr>
          <p:nvPr/>
        </p:nvPicPr>
        <p:blipFill>
          <a:blip r:embed="rId5">
            <a:extLst>
              <a:ext uri="{96DAC541-7B7A-43D3-8B79-37D633B846F1}">
                <asvg:svgBlip xmlns:asvg="http://schemas.microsoft.com/office/drawing/2016/SVG/main" r:embed="rId6"/>
              </a:ext>
            </a:extLst>
          </a:blip>
          <a:srcRect l="51892" r="34392" b="49406"/>
          <a:stretch/>
        </p:blipFill>
        <p:spPr>
          <a:xfrm>
            <a:off x="5884286" y="1066170"/>
            <a:ext cx="3259714" cy="3562391"/>
          </a:xfrm>
          <a:prstGeom prst="rect">
            <a:avLst/>
          </a:prstGeom>
        </p:spPr>
      </p:pic>
    </p:spTree>
    <p:extLst>
      <p:ext uri="{BB962C8B-B14F-4D97-AF65-F5344CB8AC3E}">
        <p14:creationId xmlns:p14="http://schemas.microsoft.com/office/powerpoint/2010/main" val="362830870"/>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9F904-9331-0F35-CC3D-D22364B5D3B6}"/>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18F1E403-4156-3C18-1F41-ED17E0B2BC1F}"/>
              </a:ext>
            </a:extLst>
          </p:cNvPr>
          <p:cNvSpPr/>
          <p:nvPr/>
        </p:nvSpPr>
        <p:spPr>
          <a:xfrm>
            <a:off x="0" y="-9427"/>
            <a:ext cx="9149583" cy="4637988"/>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ittel 1">
            <a:extLst>
              <a:ext uri="{FF2B5EF4-FFF2-40B4-BE49-F238E27FC236}">
                <a16:creationId xmlns:a16="http://schemas.microsoft.com/office/drawing/2014/main" id="{D6C1E7D3-CA74-7ECB-44D7-B2BF31DB43FE}"/>
              </a:ext>
            </a:extLst>
          </p:cNvPr>
          <p:cNvSpPr>
            <a:spLocks noGrp="1"/>
          </p:cNvSpPr>
          <p:nvPr>
            <p:ph type="title"/>
          </p:nvPr>
        </p:nvSpPr>
        <p:spPr>
          <a:xfrm>
            <a:off x="303737" y="311766"/>
            <a:ext cx="7786878" cy="525401"/>
          </a:xfrm>
        </p:spPr>
        <p:txBody>
          <a:bodyPr/>
          <a:lstStyle/>
          <a:p>
            <a:r>
              <a:rPr lang="nb-NO" sz="2800">
                <a:latin typeface="Open Sans" panose="020B0606030504020204" pitchFamily="34" charset="0"/>
                <a:ea typeface="Open Sans" panose="020B0606030504020204" pitchFamily="34" charset="0"/>
                <a:cs typeface="Open Sans" panose="020B0606030504020204" pitchFamily="34" charset="0"/>
              </a:rPr>
              <a:t>Status på skjema</a:t>
            </a:r>
          </a:p>
        </p:txBody>
      </p:sp>
      <p:sp>
        <p:nvSpPr>
          <p:cNvPr id="3" name="Plassholder for innhold 2">
            <a:extLst>
              <a:ext uri="{FF2B5EF4-FFF2-40B4-BE49-F238E27FC236}">
                <a16:creationId xmlns:a16="http://schemas.microsoft.com/office/drawing/2014/main" id="{E5405F0A-D473-A8A0-6718-229197FD5E45}"/>
              </a:ext>
            </a:extLst>
          </p:cNvPr>
          <p:cNvSpPr>
            <a:spLocks noGrp="1"/>
          </p:cNvSpPr>
          <p:nvPr>
            <p:ph idx="1"/>
          </p:nvPr>
        </p:nvSpPr>
        <p:spPr>
          <a:xfrm>
            <a:off x="3385718" y="692899"/>
            <a:ext cx="5758282" cy="3613774"/>
          </a:xfrm>
        </p:spPr>
        <p:txBody>
          <a:bodyPr vert="horz" lIns="90000" tIns="46800" rIns="90000" bIns="46800" rtlCol="0" anchor="t">
            <a:noAutofit/>
          </a:bodyPr>
          <a:lstStyle/>
          <a:p>
            <a:pPr marL="0" indent="0">
              <a:spcBef>
                <a:spcPts val="0"/>
              </a:spcBef>
              <a:buNone/>
            </a:pPr>
            <a:endPar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rPr>
              <a:t>Utkast: </a:t>
            </a: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Skjemaet er opprettet, </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men du har ikke sendt det.</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6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rPr>
              <a:t>Sendt: </a:t>
            </a: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Du har sendt fra deg skjemaet,</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og det venter på godkjenning.</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6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rPr>
              <a:t>Returnert:</a:t>
            </a: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 Godkjenneren har sendt skjemaet i retur, for at du skal korrigere feil.</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6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rPr>
              <a:t>Godkjent: </a:t>
            </a: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Skjemaet er godkjent,</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og ligger klar til utbetaling. </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6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nb-NO" sz="1600" b="1">
                <a:solidFill>
                  <a:srgbClr val="272833"/>
                </a:solidFill>
                <a:latin typeface="Open Sans" panose="020B0606030504020204" pitchFamily="34" charset="0"/>
                <a:ea typeface="Open Sans" panose="020B0606030504020204" pitchFamily="34" charset="0"/>
                <a:cs typeface="Open Sans" panose="020B0606030504020204" pitchFamily="34" charset="0"/>
              </a:rPr>
              <a:t>Utbetalt: </a:t>
            </a: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Skjemaet er godkjent,</a:t>
            </a:r>
            <a:b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br>
            <a:r>
              <a:rPr lang="nb-NO" sz="1600">
                <a:solidFill>
                  <a:srgbClr val="272833"/>
                </a:solidFill>
                <a:latin typeface="Open Sans" panose="020B0606030504020204" pitchFamily="34" charset="0"/>
                <a:ea typeface="Open Sans" panose="020B0606030504020204" pitchFamily="34" charset="0"/>
                <a:cs typeface="Open Sans" panose="020B0606030504020204" pitchFamily="34" charset="0"/>
              </a:rPr>
              <a:t>og har gått til utbetaling.</a:t>
            </a:r>
          </a:p>
          <a:p>
            <a:pPr marL="1028700" lvl="1">
              <a:spcBef>
                <a:spcPts val="0"/>
              </a:spcBef>
              <a:buFont typeface="Courier New,monospace"/>
              <a:buChar char="o"/>
            </a:pPr>
            <a:endParaRPr lang="nb-NO" sz="1000">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10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Arial,Sans-Serif"/>
              <a:buChar char="•"/>
            </a:pPr>
            <a:endParaRPr lang="nb-NO" sz="11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a:p>
        </p:txBody>
      </p:sp>
      <p:pic>
        <p:nvPicPr>
          <p:cNvPr id="8" name="Grafikk 7">
            <a:extLst>
              <a:ext uri="{FF2B5EF4-FFF2-40B4-BE49-F238E27FC236}">
                <a16:creationId xmlns:a16="http://schemas.microsoft.com/office/drawing/2014/main" id="{BC2EF85C-A0BD-18C1-F202-A0408AEFCAC8}"/>
              </a:ext>
            </a:extLst>
          </p:cNvPr>
          <p:cNvPicPr>
            <a:picLocks noChangeAspect="1"/>
          </p:cNvPicPr>
          <p:nvPr/>
        </p:nvPicPr>
        <p:blipFill>
          <a:blip r:embed="rId3">
            <a:extLst>
              <a:ext uri="{96DAC541-7B7A-43D3-8B79-37D633B846F1}">
                <asvg:svgBlip xmlns:asvg="http://schemas.microsoft.com/office/drawing/2016/SVG/main" r:embed="rId4"/>
              </a:ext>
            </a:extLst>
          </a:blip>
          <a:srcRect l="66792" t="52508" r="17484" b="4152"/>
          <a:stretch/>
        </p:blipFill>
        <p:spPr>
          <a:xfrm>
            <a:off x="-5583" y="1091970"/>
            <a:ext cx="3858646" cy="3151016"/>
          </a:xfrm>
          <a:prstGeom prst="rect">
            <a:avLst/>
          </a:prstGeom>
        </p:spPr>
      </p:pic>
    </p:spTree>
    <p:extLst>
      <p:ext uri="{BB962C8B-B14F-4D97-AF65-F5344CB8AC3E}">
        <p14:creationId xmlns:p14="http://schemas.microsoft.com/office/powerpoint/2010/main" val="32962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9286-3CD0-1DFD-049B-BF0FC2ABAF39}"/>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A4EA7F59-1057-E644-CADD-97F10C6D859B}"/>
              </a:ext>
            </a:extLst>
          </p:cNvPr>
          <p:cNvSpPr/>
          <p:nvPr/>
        </p:nvSpPr>
        <p:spPr>
          <a:xfrm>
            <a:off x="0" y="-9427"/>
            <a:ext cx="9144000" cy="4637988"/>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ekstSylinder 1">
            <a:extLst>
              <a:ext uri="{FF2B5EF4-FFF2-40B4-BE49-F238E27FC236}">
                <a16:creationId xmlns:a16="http://schemas.microsoft.com/office/drawing/2014/main" id="{B2F03346-94EB-5FF1-0F78-9F3E34A7CD4B}"/>
              </a:ext>
            </a:extLst>
          </p:cNvPr>
          <p:cNvSpPr txBox="1"/>
          <p:nvPr/>
        </p:nvSpPr>
        <p:spPr>
          <a:xfrm>
            <a:off x="87960" y="262980"/>
            <a:ext cx="3406958" cy="1384995"/>
          </a:xfrm>
          <a:prstGeom prst="rect">
            <a:avLst/>
          </a:prstGeom>
          <a:noFill/>
        </p:spPr>
        <p:txBody>
          <a:bodyPr wrap="square" lIns="91440" tIns="45720" rIns="91440" bIns="45720" rtlCol="0" anchor="t">
            <a:spAutoFit/>
          </a:bodyPr>
          <a:lstStyle/>
          <a:p>
            <a:pPr algn="ctr"/>
            <a:r>
              <a:rPr lang="nb-NO" b="1">
                <a:latin typeface="Open Sans"/>
                <a:ea typeface="Open Sans"/>
                <a:cs typeface="Open Sans"/>
              </a:rPr>
              <a:t>Tjenestesenteret: </a:t>
            </a:r>
            <a:r>
              <a:rPr lang="nb-NO" err="1">
                <a:latin typeface="Open Sans"/>
                <a:ea typeface="Open Sans"/>
                <a:cs typeface="Open Sans"/>
              </a:rPr>
              <a:t>Betalmeg</a:t>
            </a:r>
            <a:endParaRPr lang="nb-NO">
              <a:latin typeface="Open Sans"/>
              <a:ea typeface="Open Sans"/>
              <a:cs typeface="Open Sans"/>
            </a:endParaRPr>
          </a:p>
          <a:p>
            <a:pPr algn="ctr"/>
            <a:endParaRPr lang="nb-NO" sz="1200">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algn="ctr"/>
            <a:endParaRPr lang="nb-NO">
              <a:latin typeface="Open Sans" panose="020B0606030504020204" pitchFamily="34" charset="0"/>
              <a:ea typeface="Open Sans" panose="020B0606030504020204" pitchFamily="34" charset="0"/>
              <a:cs typeface="Open Sans" panose="020B0606030504020204" pitchFamily="34" charset="0"/>
            </a:endParaRPr>
          </a:p>
          <a:p>
            <a:pPr algn="ctr"/>
            <a:endParaRPr lang="nb-NO">
              <a:latin typeface="Open Sans" panose="020B0606030504020204" pitchFamily="34" charset="0"/>
              <a:ea typeface="Open Sans" panose="020B0606030504020204" pitchFamily="34" charset="0"/>
              <a:cs typeface="Open Sans" panose="020B0606030504020204" pitchFamily="34" charset="0"/>
            </a:endParaRPr>
          </a:p>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pic>
        <p:nvPicPr>
          <p:cNvPr id="7" name="Bilde 6">
            <a:extLst>
              <a:ext uri="{FF2B5EF4-FFF2-40B4-BE49-F238E27FC236}">
                <a16:creationId xmlns:a16="http://schemas.microsoft.com/office/drawing/2014/main" id="{689FAAC8-EF06-A473-6212-1149C21FCDD0}"/>
              </a:ext>
            </a:extLst>
          </p:cNvPr>
          <p:cNvPicPr>
            <a:picLocks noChangeAspect="1"/>
          </p:cNvPicPr>
          <p:nvPr/>
        </p:nvPicPr>
        <p:blipFill>
          <a:blip r:embed="rId4"/>
          <a:stretch>
            <a:fillRect/>
          </a:stretch>
        </p:blipFill>
        <p:spPr>
          <a:xfrm>
            <a:off x="1580084" y="1044659"/>
            <a:ext cx="5847008" cy="3494067"/>
          </a:xfrm>
          <a:prstGeom prst="rect">
            <a:avLst/>
          </a:prstGeom>
        </p:spPr>
      </p:pic>
      <p:sp>
        <p:nvSpPr>
          <p:cNvPr id="3" name="Rektangel: avrundede hjørner 2">
            <a:extLst>
              <a:ext uri="{FF2B5EF4-FFF2-40B4-BE49-F238E27FC236}">
                <a16:creationId xmlns:a16="http://schemas.microsoft.com/office/drawing/2014/main" id="{2476974F-37DC-38D2-6E76-B4605CDF2B20}"/>
              </a:ext>
            </a:extLst>
          </p:cNvPr>
          <p:cNvSpPr/>
          <p:nvPr/>
        </p:nvSpPr>
        <p:spPr>
          <a:xfrm>
            <a:off x="7907206" y="-9427"/>
            <a:ext cx="1236794" cy="651695"/>
          </a:xfrm>
          <a:prstGeom prst="roundRect">
            <a:avLst/>
          </a:prstGeom>
          <a:solidFill>
            <a:srgbClr val="CFDAF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Grafikk 4" descr="Tale kontur">
            <a:extLst>
              <a:ext uri="{FF2B5EF4-FFF2-40B4-BE49-F238E27FC236}">
                <a16:creationId xmlns:a16="http://schemas.microsoft.com/office/drawing/2014/main" id="{FBF2A83C-35F5-A64D-BB5E-C3C8CD9F2A3C}"/>
              </a:ext>
            </a:extLst>
          </p:cNvPr>
          <p:cNvSpPr/>
          <p:nvPr/>
        </p:nvSpPr>
        <p:spPr>
          <a:xfrm>
            <a:off x="7964432" y="70537"/>
            <a:ext cx="252366" cy="181933"/>
          </a:xfrm>
          <a:custGeom>
            <a:avLst/>
            <a:gdLst>
              <a:gd name="connsiteX0" fmla="*/ 966925 w 1017819"/>
              <a:gd name="connsiteY0" fmla="*/ 24130 h 748539"/>
              <a:gd name="connsiteX1" fmla="*/ 987880 w 1017819"/>
              <a:gd name="connsiteY1" fmla="*/ 42237 h 748539"/>
              <a:gd name="connsiteX2" fmla="*/ 987880 w 1017819"/>
              <a:gd name="connsiteY2" fmla="*/ 540917 h 748539"/>
              <a:gd name="connsiteX3" fmla="*/ 966925 w 1017819"/>
              <a:gd name="connsiteY3" fmla="*/ 557817 h 748539"/>
              <a:gd name="connsiteX4" fmla="*/ 784317 w 1017819"/>
              <a:gd name="connsiteY4" fmla="*/ 557817 h 748539"/>
              <a:gd name="connsiteX5" fmla="*/ 784317 w 1017819"/>
              <a:gd name="connsiteY5" fmla="*/ 689392 h 748539"/>
              <a:gd name="connsiteX6" fmla="*/ 632124 w 1017819"/>
              <a:gd name="connsiteY6" fmla="*/ 563889 h 748539"/>
              <a:gd name="connsiteX7" fmla="*/ 623323 w 1017819"/>
              <a:gd name="connsiteY7" fmla="*/ 556646 h 748539"/>
              <a:gd name="connsiteX8" fmla="*/ 50892 w 1017819"/>
              <a:gd name="connsiteY8" fmla="*/ 556646 h 748539"/>
              <a:gd name="connsiteX9" fmla="*/ 29937 w 1017819"/>
              <a:gd name="connsiteY9" fmla="*/ 540479 h 748539"/>
              <a:gd name="connsiteX10" fmla="*/ 29937 w 1017819"/>
              <a:gd name="connsiteY10" fmla="*/ 539746 h 748539"/>
              <a:gd name="connsiteX11" fmla="*/ 29937 w 1017819"/>
              <a:gd name="connsiteY11" fmla="*/ 41042 h 748539"/>
              <a:gd name="connsiteX12" fmla="*/ 50892 w 1017819"/>
              <a:gd name="connsiteY12" fmla="*/ 24142 h 748539"/>
              <a:gd name="connsiteX13" fmla="*/ 966925 w 1017819"/>
              <a:gd name="connsiteY13" fmla="*/ 24142 h 748539"/>
              <a:gd name="connsiteX14" fmla="*/ 966925 w 1017819"/>
              <a:gd name="connsiteY14" fmla="*/ 0 h 748539"/>
              <a:gd name="connsiteX15" fmla="*/ 50892 w 1017819"/>
              <a:gd name="connsiteY15" fmla="*/ 0 h 748539"/>
              <a:gd name="connsiteX16" fmla="*/ 2 w 1017819"/>
              <a:gd name="connsiteY16" fmla="*/ 41042 h 748539"/>
              <a:gd name="connsiteX17" fmla="*/ 2 w 1017819"/>
              <a:gd name="connsiteY17" fmla="*/ 539710 h 748539"/>
              <a:gd name="connsiteX18" fmla="*/ 50051 w 1017819"/>
              <a:gd name="connsiteY18" fmla="*/ 580752 h 748539"/>
              <a:gd name="connsiteX19" fmla="*/ 50892 w 1017819"/>
              <a:gd name="connsiteY19" fmla="*/ 580752 h 748539"/>
              <a:gd name="connsiteX20" fmla="*/ 610690 w 1017819"/>
              <a:gd name="connsiteY20" fmla="*/ 580752 h 748539"/>
              <a:gd name="connsiteX21" fmla="*/ 814253 w 1017819"/>
              <a:gd name="connsiteY21" fmla="*/ 748540 h 748539"/>
              <a:gd name="connsiteX22" fmla="*/ 814253 w 1017819"/>
              <a:gd name="connsiteY22" fmla="*/ 581959 h 748539"/>
              <a:gd name="connsiteX23" fmla="*/ 966925 w 1017819"/>
              <a:gd name="connsiteY23" fmla="*/ 581959 h 748539"/>
              <a:gd name="connsiteX24" fmla="*/ 1017816 w 1017819"/>
              <a:gd name="connsiteY24" fmla="*/ 540917 h 748539"/>
              <a:gd name="connsiteX25" fmla="*/ 1017816 w 1017819"/>
              <a:gd name="connsiteY25" fmla="*/ 42249 h 748539"/>
              <a:gd name="connsiteX26" fmla="*/ 966925 w 1017819"/>
              <a:gd name="connsiteY26" fmla="*/ 0 h 74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7819" h="748539">
                <a:moveTo>
                  <a:pt x="966925" y="24130"/>
                </a:moveTo>
                <a:cubicBezTo>
                  <a:pt x="978897" y="24491"/>
                  <a:pt x="988259" y="32581"/>
                  <a:pt x="987880" y="42237"/>
                </a:cubicBezTo>
                <a:lnTo>
                  <a:pt x="987880" y="540917"/>
                </a:lnTo>
                <a:cubicBezTo>
                  <a:pt x="987581" y="550149"/>
                  <a:pt x="978373" y="557575"/>
                  <a:pt x="966925" y="557817"/>
                </a:cubicBezTo>
                <a:lnTo>
                  <a:pt x="784317" y="557817"/>
                </a:lnTo>
                <a:lnTo>
                  <a:pt x="784317" y="689392"/>
                </a:lnTo>
                <a:lnTo>
                  <a:pt x="632124" y="563889"/>
                </a:lnTo>
                <a:lnTo>
                  <a:pt x="623323" y="556646"/>
                </a:lnTo>
                <a:lnTo>
                  <a:pt x="50892" y="556646"/>
                </a:lnTo>
                <a:cubicBezTo>
                  <a:pt x="39571" y="556849"/>
                  <a:pt x="30189" y="549610"/>
                  <a:pt x="29937" y="540479"/>
                </a:cubicBezTo>
                <a:cubicBezTo>
                  <a:pt x="29932" y="540234"/>
                  <a:pt x="29932" y="539990"/>
                  <a:pt x="29937" y="539746"/>
                </a:cubicBezTo>
                <a:lnTo>
                  <a:pt x="29937" y="41042"/>
                </a:lnTo>
                <a:cubicBezTo>
                  <a:pt x="30237" y="31810"/>
                  <a:pt x="39445" y="24384"/>
                  <a:pt x="50892" y="24142"/>
                </a:cubicBezTo>
                <a:lnTo>
                  <a:pt x="966925" y="24142"/>
                </a:lnTo>
                <a:moveTo>
                  <a:pt x="966925" y="0"/>
                </a:moveTo>
                <a:lnTo>
                  <a:pt x="50892" y="0"/>
                </a:lnTo>
                <a:cubicBezTo>
                  <a:pt x="22909" y="235"/>
                  <a:pt x="294" y="18474"/>
                  <a:pt x="2" y="41042"/>
                </a:cubicBezTo>
                <a:lnTo>
                  <a:pt x="2" y="539710"/>
                </a:lnTo>
                <a:cubicBezTo>
                  <a:pt x="-230" y="562189"/>
                  <a:pt x="22177" y="580565"/>
                  <a:pt x="50051" y="580752"/>
                </a:cubicBezTo>
                <a:cubicBezTo>
                  <a:pt x="50331" y="580753"/>
                  <a:pt x="50613" y="580753"/>
                  <a:pt x="50892" y="580752"/>
                </a:cubicBezTo>
                <a:lnTo>
                  <a:pt x="610690" y="580752"/>
                </a:lnTo>
                <a:lnTo>
                  <a:pt x="814253" y="748540"/>
                </a:lnTo>
                <a:lnTo>
                  <a:pt x="814253" y="581959"/>
                </a:lnTo>
                <a:lnTo>
                  <a:pt x="966925" y="581959"/>
                </a:lnTo>
                <a:cubicBezTo>
                  <a:pt x="994909" y="581724"/>
                  <a:pt x="1017524" y="563485"/>
                  <a:pt x="1017816" y="540917"/>
                </a:cubicBezTo>
                <a:lnTo>
                  <a:pt x="1017816" y="42249"/>
                </a:lnTo>
                <a:cubicBezTo>
                  <a:pt x="1018166" y="19269"/>
                  <a:pt x="995418" y="384"/>
                  <a:pt x="966925" y="0"/>
                </a:cubicBezTo>
                <a:close/>
              </a:path>
            </a:pathLst>
          </a:custGeom>
          <a:solidFill>
            <a:srgbClr val="000000"/>
          </a:solidFill>
          <a:ln w="14883" cap="flat">
            <a:noFill/>
            <a:prstDash val="solid"/>
            <a:miter/>
          </a:ln>
        </p:spPr>
        <p:txBody>
          <a:bodyPr rtlCol="0" anchor="ctr"/>
          <a:lstStyle/>
          <a:p>
            <a:endParaRPr lang="nb-NO"/>
          </a:p>
        </p:txBody>
      </p:sp>
      <p:sp>
        <p:nvSpPr>
          <p:cNvPr id="5" name="TekstSylinder 4">
            <a:extLst>
              <a:ext uri="{FF2B5EF4-FFF2-40B4-BE49-F238E27FC236}">
                <a16:creationId xmlns:a16="http://schemas.microsoft.com/office/drawing/2014/main" id="{3BDDA90B-EBA2-44A4-7E2F-C493B928387D}"/>
              </a:ext>
            </a:extLst>
          </p:cNvPr>
          <p:cNvSpPr txBox="1"/>
          <p:nvPr/>
        </p:nvSpPr>
        <p:spPr>
          <a:xfrm>
            <a:off x="8090615" y="42104"/>
            <a:ext cx="1121790" cy="600164"/>
          </a:xfrm>
          <a:prstGeom prst="rect">
            <a:avLst/>
          </a:prstGeom>
          <a:noFill/>
        </p:spPr>
        <p:txBody>
          <a:bodyPr wrap="square" rtlCol="0">
            <a:spAutoFit/>
          </a:bodyPr>
          <a:lstStyle/>
          <a:p>
            <a:pPr algn="ctr"/>
            <a:r>
              <a:rPr lang="nb-NO" sz="1100"/>
              <a:t>Du kan stille spørsmål i chatten.</a:t>
            </a:r>
          </a:p>
        </p:txBody>
      </p:sp>
    </p:spTree>
    <p:extLst>
      <p:ext uri="{BB962C8B-B14F-4D97-AF65-F5344CB8AC3E}">
        <p14:creationId xmlns:p14="http://schemas.microsoft.com/office/powerpoint/2010/main" val="56749084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BA39497C-BCE2-2912-8C0C-0FF98F42B08F}"/>
              </a:ext>
            </a:extLst>
          </p:cNvPr>
          <p:cNvSpPr/>
          <p:nvPr/>
        </p:nvSpPr>
        <p:spPr>
          <a:xfrm>
            <a:off x="6362798" y="2285301"/>
            <a:ext cx="2282370" cy="1392097"/>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9" name="Rektangel 18">
            <a:extLst>
              <a:ext uri="{FF2B5EF4-FFF2-40B4-BE49-F238E27FC236}">
                <a16:creationId xmlns:a16="http://schemas.microsoft.com/office/drawing/2014/main" id="{F99F423A-A7F2-0166-0E03-29529995504A}"/>
              </a:ext>
            </a:extLst>
          </p:cNvPr>
          <p:cNvSpPr/>
          <p:nvPr/>
        </p:nvSpPr>
        <p:spPr>
          <a:xfrm>
            <a:off x="4029529" y="2284331"/>
            <a:ext cx="2282370" cy="1392097"/>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0" name="Rektangel 9">
            <a:extLst>
              <a:ext uri="{FF2B5EF4-FFF2-40B4-BE49-F238E27FC236}">
                <a16:creationId xmlns:a16="http://schemas.microsoft.com/office/drawing/2014/main" id="{3BD23FC6-D38E-FDE5-B8F1-CF818BED47A1}"/>
              </a:ext>
            </a:extLst>
          </p:cNvPr>
          <p:cNvSpPr/>
          <p:nvPr/>
        </p:nvSpPr>
        <p:spPr>
          <a:xfrm>
            <a:off x="1690914" y="983766"/>
            <a:ext cx="3439886" cy="1095523"/>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Rektangel 4">
            <a:extLst>
              <a:ext uri="{FF2B5EF4-FFF2-40B4-BE49-F238E27FC236}">
                <a16:creationId xmlns:a16="http://schemas.microsoft.com/office/drawing/2014/main" id="{264A8C40-6AD3-FF50-CB95-A9A6BAD572C5}"/>
              </a:ext>
            </a:extLst>
          </p:cNvPr>
          <p:cNvSpPr/>
          <p:nvPr/>
        </p:nvSpPr>
        <p:spPr>
          <a:xfrm>
            <a:off x="457200" y="181429"/>
            <a:ext cx="8215086" cy="616858"/>
          </a:xfrm>
          <a:prstGeom prst="rect">
            <a:avLst/>
          </a:prstGeom>
          <a:solidFill>
            <a:srgbClr val="00509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TekstSylinder 3">
            <a:extLst>
              <a:ext uri="{FF2B5EF4-FFF2-40B4-BE49-F238E27FC236}">
                <a16:creationId xmlns:a16="http://schemas.microsoft.com/office/drawing/2014/main" id="{F4FD2433-764B-1CEB-C549-960D2BDABE14}"/>
              </a:ext>
            </a:extLst>
          </p:cNvPr>
          <p:cNvSpPr txBox="1"/>
          <p:nvPr/>
        </p:nvSpPr>
        <p:spPr>
          <a:xfrm>
            <a:off x="740229" y="275771"/>
            <a:ext cx="7046685" cy="461665"/>
          </a:xfrm>
          <a:prstGeom prst="rect">
            <a:avLst/>
          </a:prstGeom>
          <a:noFill/>
        </p:spPr>
        <p:txBody>
          <a:bodyPr wrap="square" rtlCol="0">
            <a:spAutoFit/>
          </a:bodyPr>
          <a:lstStyle/>
          <a:p>
            <a:r>
              <a:rPr lang="nb-NO" sz="2400" b="1">
                <a:solidFill>
                  <a:schemeClr val="bg1"/>
                </a:solidFill>
                <a:latin typeface="Open Sans" panose="020B0606030504020204" pitchFamily="34" charset="0"/>
                <a:ea typeface="Open Sans" panose="020B0606030504020204" pitchFamily="34" charset="0"/>
                <a:cs typeface="Open Sans" panose="020B0606030504020204" pitchFamily="34" charset="0"/>
              </a:rPr>
              <a:t>Tema i presentasjonen</a:t>
            </a:r>
          </a:p>
        </p:txBody>
      </p:sp>
      <p:sp>
        <p:nvSpPr>
          <p:cNvPr id="7" name="Rektangel 6">
            <a:extLst>
              <a:ext uri="{FF2B5EF4-FFF2-40B4-BE49-F238E27FC236}">
                <a16:creationId xmlns:a16="http://schemas.microsoft.com/office/drawing/2014/main" id="{E8EA1B6C-D31F-3FF2-1D38-DE340B03BE37}"/>
              </a:ext>
            </a:extLst>
          </p:cNvPr>
          <p:cNvSpPr/>
          <p:nvPr/>
        </p:nvSpPr>
        <p:spPr>
          <a:xfrm>
            <a:off x="1690914" y="2277638"/>
            <a:ext cx="2282370" cy="1398790"/>
          </a:xfrm>
          <a:prstGeom prst="rect">
            <a:avLst/>
          </a:prstGeom>
          <a:solidFill>
            <a:srgbClr val="FDD9B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TekstSylinder 7">
            <a:extLst>
              <a:ext uri="{FF2B5EF4-FFF2-40B4-BE49-F238E27FC236}">
                <a16:creationId xmlns:a16="http://schemas.microsoft.com/office/drawing/2014/main" id="{CD9A8DF6-18BB-9A23-5D28-F9E9DC35F7CB}"/>
              </a:ext>
            </a:extLst>
          </p:cNvPr>
          <p:cNvSpPr txBox="1"/>
          <p:nvPr/>
        </p:nvSpPr>
        <p:spPr>
          <a:xfrm>
            <a:off x="1931543" y="2842265"/>
            <a:ext cx="1836057" cy="369332"/>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hlinkClick r:id="rId3" action="ppaction://hlinksldjump"/>
              </a:rPr>
              <a:t>Bestille reise</a:t>
            </a: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9" name="TekstSylinder 8">
            <a:extLst>
              <a:ext uri="{FF2B5EF4-FFF2-40B4-BE49-F238E27FC236}">
                <a16:creationId xmlns:a16="http://schemas.microsoft.com/office/drawing/2014/main" id="{3A590E22-58EB-6E67-ED42-C7A4D898F4AE}"/>
              </a:ext>
            </a:extLst>
          </p:cNvPr>
          <p:cNvSpPr txBox="1"/>
          <p:nvPr/>
        </p:nvSpPr>
        <p:spPr>
          <a:xfrm>
            <a:off x="1985679" y="1201869"/>
            <a:ext cx="2779486" cy="646331"/>
          </a:xfrm>
          <a:prstGeom prst="rect">
            <a:avLst/>
          </a:prstGeom>
          <a:noFill/>
        </p:spPr>
        <p:txBody>
          <a:bodyPr wrap="square" lIns="91440" tIns="45720" rIns="91440" bIns="45720" rtlCol="0" anchor="t">
            <a:spAutoFit/>
          </a:bodyPr>
          <a:lstStyle/>
          <a:p>
            <a:pPr algn="ctr"/>
            <a:r>
              <a:rPr lang="nb-NO">
                <a:latin typeface="Open Sans"/>
                <a:ea typeface="Open Sans"/>
                <a:cs typeface="Open Sans"/>
                <a:hlinkClick r:id="rId4" action="ppaction://hlinksldjump"/>
              </a:rPr>
              <a:t>Retningslinjer for jobbreiser ved NTNU</a:t>
            </a: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Sylinder 11">
            <a:extLst>
              <a:ext uri="{FF2B5EF4-FFF2-40B4-BE49-F238E27FC236}">
                <a16:creationId xmlns:a16="http://schemas.microsoft.com/office/drawing/2014/main" id="{BA919938-93A0-22FC-C97E-1ABDEE558513}"/>
              </a:ext>
            </a:extLst>
          </p:cNvPr>
          <p:cNvSpPr txBox="1"/>
          <p:nvPr/>
        </p:nvSpPr>
        <p:spPr>
          <a:xfrm>
            <a:off x="4196440" y="2842265"/>
            <a:ext cx="1836057" cy="369332"/>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hlinkClick r:id="rId5" action="ppaction://hlinksldjump"/>
              </a:rPr>
              <a:t>Betale reise</a:t>
            </a: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4" name="TekstSylinder 13">
            <a:extLst>
              <a:ext uri="{FF2B5EF4-FFF2-40B4-BE49-F238E27FC236}">
                <a16:creationId xmlns:a16="http://schemas.microsoft.com/office/drawing/2014/main" id="{2B7AFCE8-5F26-09BA-B5D2-F45AF923DDF2}"/>
              </a:ext>
            </a:extLst>
          </p:cNvPr>
          <p:cNvSpPr txBox="1"/>
          <p:nvPr/>
        </p:nvSpPr>
        <p:spPr>
          <a:xfrm>
            <a:off x="6535057" y="2822497"/>
            <a:ext cx="1836057" cy="369332"/>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hlinkClick r:id="rId6" action="ppaction://hlinksldjump"/>
              </a:rPr>
              <a:t>Reiseregning</a:t>
            </a: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5" name="TekstSylinder 14">
            <a:extLst>
              <a:ext uri="{FF2B5EF4-FFF2-40B4-BE49-F238E27FC236}">
                <a16:creationId xmlns:a16="http://schemas.microsoft.com/office/drawing/2014/main" id="{527F8A04-9666-EBBE-A8FF-17FF5EFD529B}"/>
              </a:ext>
            </a:extLst>
          </p:cNvPr>
          <p:cNvSpPr txBox="1"/>
          <p:nvPr/>
        </p:nvSpPr>
        <p:spPr>
          <a:xfrm>
            <a:off x="348542" y="1164857"/>
            <a:ext cx="1513115" cy="369332"/>
          </a:xfrm>
          <a:prstGeom prst="rect">
            <a:avLst/>
          </a:prstGeom>
          <a:noFill/>
        </p:spPr>
        <p:txBody>
          <a:bodyPr wrap="square" rtlCol="0">
            <a:spAutoFit/>
          </a:bodyPr>
          <a:lstStyle/>
          <a:p>
            <a:r>
              <a:rPr lang="nb-NO" b="1"/>
              <a:t>Innledning</a:t>
            </a:r>
          </a:p>
        </p:txBody>
      </p:sp>
      <p:sp>
        <p:nvSpPr>
          <p:cNvPr id="16" name="Rektangel 15">
            <a:extLst>
              <a:ext uri="{FF2B5EF4-FFF2-40B4-BE49-F238E27FC236}">
                <a16:creationId xmlns:a16="http://schemas.microsoft.com/office/drawing/2014/main" id="{5C8449BD-8251-F9CC-A45F-8B525DC311E5}"/>
              </a:ext>
            </a:extLst>
          </p:cNvPr>
          <p:cNvSpPr/>
          <p:nvPr/>
        </p:nvSpPr>
        <p:spPr>
          <a:xfrm>
            <a:off x="5187040" y="982848"/>
            <a:ext cx="3501573" cy="1095523"/>
          </a:xfrm>
          <a:prstGeom prst="rect">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7" name="TekstSylinder 16">
            <a:extLst>
              <a:ext uri="{FF2B5EF4-FFF2-40B4-BE49-F238E27FC236}">
                <a16:creationId xmlns:a16="http://schemas.microsoft.com/office/drawing/2014/main" id="{A710234A-5CA5-DEBE-6772-C8AD225F7F9F}"/>
              </a:ext>
            </a:extLst>
          </p:cNvPr>
          <p:cNvSpPr txBox="1"/>
          <p:nvPr/>
        </p:nvSpPr>
        <p:spPr>
          <a:xfrm>
            <a:off x="5858326" y="1257975"/>
            <a:ext cx="2159000" cy="646331"/>
          </a:xfrm>
          <a:prstGeom prst="rect">
            <a:avLst/>
          </a:prstGeom>
          <a:noFill/>
        </p:spPr>
        <p:txBody>
          <a:bodyPr wrap="square" rtlCol="0">
            <a:spAutoFit/>
          </a:bodyPr>
          <a:lstStyle/>
          <a:p>
            <a:pPr algn="ctr"/>
            <a:r>
              <a:rPr lang="nb-NO">
                <a:latin typeface="Open Sans" panose="020B0606030504020204" pitchFamily="34" charset="0"/>
                <a:ea typeface="Open Sans" panose="020B0606030504020204" pitchFamily="34" charset="0"/>
                <a:cs typeface="Open Sans" panose="020B0606030504020204" pitchFamily="34" charset="0"/>
                <a:hlinkClick r:id="rId7" action="ppaction://hlinksldjump"/>
              </a:rPr>
              <a:t>Reiseaktiviteten ved NTNU</a:t>
            </a: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8" name="TekstSylinder 17">
            <a:extLst>
              <a:ext uri="{FF2B5EF4-FFF2-40B4-BE49-F238E27FC236}">
                <a16:creationId xmlns:a16="http://schemas.microsoft.com/office/drawing/2014/main" id="{937D91DC-D5C8-06E4-E0BC-5E37B2C2061B}"/>
              </a:ext>
            </a:extLst>
          </p:cNvPr>
          <p:cNvSpPr txBox="1"/>
          <p:nvPr/>
        </p:nvSpPr>
        <p:spPr>
          <a:xfrm>
            <a:off x="365809" y="2630525"/>
            <a:ext cx="1513115" cy="646331"/>
          </a:xfrm>
          <a:prstGeom prst="rect">
            <a:avLst/>
          </a:prstGeom>
          <a:noFill/>
        </p:spPr>
        <p:txBody>
          <a:bodyPr wrap="square" rtlCol="0">
            <a:spAutoFit/>
          </a:bodyPr>
          <a:lstStyle/>
          <a:p>
            <a:r>
              <a:rPr lang="nb-NO" b="1"/>
              <a:t>Regler </a:t>
            </a:r>
            <a:br>
              <a:rPr lang="nb-NO" b="1"/>
            </a:br>
            <a:r>
              <a:rPr lang="nb-NO" b="1"/>
              <a:t>og rutiner</a:t>
            </a:r>
          </a:p>
        </p:txBody>
      </p:sp>
      <p:pic>
        <p:nvPicPr>
          <p:cNvPr id="24" name="Grafikk 23" descr="Handlevogn kontur">
            <a:extLst>
              <a:ext uri="{FF2B5EF4-FFF2-40B4-BE49-F238E27FC236}">
                <a16:creationId xmlns:a16="http://schemas.microsoft.com/office/drawing/2014/main" id="{5254E596-6121-1FBF-16D6-43777FFA70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14156">
            <a:off x="2124148" y="3917807"/>
            <a:ext cx="853722" cy="853722"/>
          </a:xfrm>
          <a:prstGeom prst="rect">
            <a:avLst/>
          </a:prstGeom>
        </p:spPr>
      </p:pic>
      <p:pic>
        <p:nvPicPr>
          <p:cNvPr id="26" name="Grafikk 25" descr="Kredittkort kontur">
            <a:extLst>
              <a:ext uri="{FF2B5EF4-FFF2-40B4-BE49-F238E27FC236}">
                <a16:creationId xmlns:a16="http://schemas.microsoft.com/office/drawing/2014/main" id="{03DF7C8B-704B-7F73-8711-FFE70D102A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313962">
            <a:off x="5076208" y="4111682"/>
            <a:ext cx="853723" cy="853723"/>
          </a:xfrm>
          <a:prstGeom prst="rect">
            <a:avLst/>
          </a:prstGeom>
        </p:spPr>
      </p:pic>
      <p:pic>
        <p:nvPicPr>
          <p:cNvPr id="28" name="Grafikk 27" descr="Kvittering kontur">
            <a:extLst>
              <a:ext uri="{FF2B5EF4-FFF2-40B4-BE49-F238E27FC236}">
                <a16:creationId xmlns:a16="http://schemas.microsoft.com/office/drawing/2014/main" id="{1CC4D98B-FC2A-9542-9F22-4CC74DE287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86914" y="4213624"/>
            <a:ext cx="776354" cy="776354"/>
          </a:xfrm>
          <a:prstGeom prst="rect">
            <a:avLst/>
          </a:prstGeom>
        </p:spPr>
      </p:pic>
      <p:pic>
        <p:nvPicPr>
          <p:cNvPr id="30" name="Grafikk 29" descr="Sende kontur">
            <a:extLst>
              <a:ext uri="{FF2B5EF4-FFF2-40B4-BE49-F238E27FC236}">
                <a16:creationId xmlns:a16="http://schemas.microsoft.com/office/drawing/2014/main" id="{F7DF7A14-753F-6132-C027-D753CEFA36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738691">
            <a:off x="898622" y="4233938"/>
            <a:ext cx="628068" cy="628068"/>
          </a:xfrm>
          <a:prstGeom prst="rect">
            <a:avLst/>
          </a:prstGeom>
        </p:spPr>
      </p:pic>
      <p:sp>
        <p:nvSpPr>
          <p:cNvPr id="2" name="Frihåndsform: figur 1">
            <a:extLst>
              <a:ext uri="{FF2B5EF4-FFF2-40B4-BE49-F238E27FC236}">
                <a16:creationId xmlns:a16="http://schemas.microsoft.com/office/drawing/2014/main" id="{9F7ED300-7270-BD73-F877-B1F36A18DFFB}"/>
              </a:ext>
            </a:extLst>
          </p:cNvPr>
          <p:cNvSpPr/>
          <p:nvPr/>
        </p:nvSpPr>
        <p:spPr>
          <a:xfrm>
            <a:off x="1561939" y="4481264"/>
            <a:ext cx="6344239" cy="426141"/>
          </a:xfrm>
          <a:custGeom>
            <a:avLst/>
            <a:gdLst>
              <a:gd name="connsiteX0" fmla="*/ 0 w 6344239"/>
              <a:gd name="connsiteY0" fmla="*/ 0 h 426141"/>
              <a:gd name="connsiteX1" fmla="*/ 273377 w 6344239"/>
              <a:gd name="connsiteY1" fmla="*/ 18854 h 426141"/>
              <a:gd name="connsiteX2" fmla="*/ 395925 w 6344239"/>
              <a:gd name="connsiteY2" fmla="*/ 28281 h 426141"/>
              <a:gd name="connsiteX3" fmla="*/ 443059 w 6344239"/>
              <a:gd name="connsiteY3" fmla="*/ 37708 h 426141"/>
              <a:gd name="connsiteX4" fmla="*/ 509047 w 6344239"/>
              <a:gd name="connsiteY4" fmla="*/ 47134 h 426141"/>
              <a:gd name="connsiteX5" fmla="*/ 537327 w 6344239"/>
              <a:gd name="connsiteY5" fmla="*/ 56561 h 426141"/>
              <a:gd name="connsiteX6" fmla="*/ 584462 w 6344239"/>
              <a:gd name="connsiteY6" fmla="*/ 65988 h 426141"/>
              <a:gd name="connsiteX7" fmla="*/ 688156 w 6344239"/>
              <a:gd name="connsiteY7" fmla="*/ 103695 h 426141"/>
              <a:gd name="connsiteX8" fmla="*/ 725864 w 6344239"/>
              <a:gd name="connsiteY8" fmla="*/ 113122 h 426141"/>
              <a:gd name="connsiteX9" fmla="*/ 772998 w 6344239"/>
              <a:gd name="connsiteY9" fmla="*/ 103695 h 426141"/>
              <a:gd name="connsiteX10" fmla="*/ 820132 w 6344239"/>
              <a:gd name="connsiteY10" fmla="*/ 122549 h 426141"/>
              <a:gd name="connsiteX11" fmla="*/ 904973 w 6344239"/>
              <a:gd name="connsiteY11" fmla="*/ 150829 h 426141"/>
              <a:gd name="connsiteX12" fmla="*/ 933253 w 6344239"/>
              <a:gd name="connsiteY12" fmla="*/ 169683 h 426141"/>
              <a:gd name="connsiteX13" fmla="*/ 989814 w 6344239"/>
              <a:gd name="connsiteY13" fmla="*/ 179110 h 426141"/>
              <a:gd name="connsiteX14" fmla="*/ 1027521 w 6344239"/>
              <a:gd name="connsiteY14" fmla="*/ 197963 h 426141"/>
              <a:gd name="connsiteX15" fmla="*/ 1178350 w 6344239"/>
              <a:gd name="connsiteY15" fmla="*/ 226244 h 426141"/>
              <a:gd name="connsiteX16" fmla="*/ 1291472 w 6344239"/>
              <a:gd name="connsiteY16" fmla="*/ 254524 h 426141"/>
              <a:gd name="connsiteX17" fmla="*/ 1451727 w 6344239"/>
              <a:gd name="connsiteY17" fmla="*/ 263951 h 426141"/>
              <a:gd name="connsiteX18" fmla="*/ 1668544 w 6344239"/>
              <a:gd name="connsiteY18" fmla="*/ 292231 h 426141"/>
              <a:gd name="connsiteX19" fmla="*/ 1762812 w 6344239"/>
              <a:gd name="connsiteY19" fmla="*/ 311085 h 426141"/>
              <a:gd name="connsiteX20" fmla="*/ 1979629 w 6344239"/>
              <a:gd name="connsiteY20" fmla="*/ 301658 h 426141"/>
              <a:gd name="connsiteX21" fmla="*/ 2083323 w 6344239"/>
              <a:gd name="connsiteY21" fmla="*/ 292231 h 426141"/>
              <a:gd name="connsiteX22" fmla="*/ 2743200 w 6344239"/>
              <a:gd name="connsiteY22" fmla="*/ 301658 h 426141"/>
              <a:gd name="connsiteX23" fmla="*/ 3054284 w 6344239"/>
              <a:gd name="connsiteY23" fmla="*/ 311085 h 426141"/>
              <a:gd name="connsiteX24" fmla="*/ 3940404 w 6344239"/>
              <a:gd name="connsiteY24" fmla="*/ 292231 h 426141"/>
              <a:gd name="connsiteX25" fmla="*/ 4100659 w 6344239"/>
              <a:gd name="connsiteY25" fmla="*/ 273378 h 426141"/>
              <a:gd name="connsiteX26" fmla="*/ 4185501 w 6344239"/>
              <a:gd name="connsiteY26" fmla="*/ 263951 h 426141"/>
              <a:gd name="connsiteX27" fmla="*/ 4326903 w 6344239"/>
              <a:gd name="connsiteY27" fmla="*/ 245097 h 426141"/>
              <a:gd name="connsiteX28" fmla="*/ 4487158 w 6344239"/>
              <a:gd name="connsiteY28" fmla="*/ 235671 h 426141"/>
              <a:gd name="connsiteX29" fmla="*/ 4826523 w 6344239"/>
              <a:gd name="connsiteY29" fmla="*/ 245097 h 426141"/>
              <a:gd name="connsiteX30" fmla="*/ 4892511 w 6344239"/>
              <a:gd name="connsiteY30" fmla="*/ 263951 h 426141"/>
              <a:gd name="connsiteX31" fmla="*/ 5052767 w 6344239"/>
              <a:gd name="connsiteY31" fmla="*/ 301658 h 426141"/>
              <a:gd name="connsiteX32" fmla="*/ 5109327 w 6344239"/>
              <a:gd name="connsiteY32" fmla="*/ 320512 h 426141"/>
              <a:gd name="connsiteX33" fmla="*/ 5194169 w 6344239"/>
              <a:gd name="connsiteY33" fmla="*/ 329939 h 426141"/>
              <a:gd name="connsiteX34" fmla="*/ 5241303 w 6344239"/>
              <a:gd name="connsiteY34" fmla="*/ 339365 h 426141"/>
              <a:gd name="connsiteX35" fmla="*/ 5297864 w 6344239"/>
              <a:gd name="connsiteY35" fmla="*/ 348792 h 426141"/>
              <a:gd name="connsiteX36" fmla="*/ 5354424 w 6344239"/>
              <a:gd name="connsiteY36" fmla="*/ 367646 h 426141"/>
              <a:gd name="connsiteX37" fmla="*/ 5429839 w 6344239"/>
              <a:gd name="connsiteY37" fmla="*/ 377073 h 426141"/>
              <a:gd name="connsiteX38" fmla="*/ 5665509 w 6344239"/>
              <a:gd name="connsiteY38" fmla="*/ 395926 h 426141"/>
              <a:gd name="connsiteX39" fmla="*/ 6297105 w 6344239"/>
              <a:gd name="connsiteY39" fmla="*/ 414780 h 426141"/>
              <a:gd name="connsiteX40" fmla="*/ 6344239 w 6344239"/>
              <a:gd name="connsiteY40" fmla="*/ 405353 h 4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44239" h="426141">
                <a:moveTo>
                  <a:pt x="0" y="0"/>
                </a:moveTo>
                <a:cubicBezTo>
                  <a:pt x="134691" y="22449"/>
                  <a:pt x="11822" y="4323"/>
                  <a:pt x="273377" y="18854"/>
                </a:cubicBezTo>
                <a:cubicBezTo>
                  <a:pt x="314284" y="21127"/>
                  <a:pt x="355076" y="25139"/>
                  <a:pt x="395925" y="28281"/>
                </a:cubicBezTo>
                <a:cubicBezTo>
                  <a:pt x="411636" y="31423"/>
                  <a:pt x="427254" y="35074"/>
                  <a:pt x="443059" y="37708"/>
                </a:cubicBezTo>
                <a:cubicBezTo>
                  <a:pt x="464976" y="41361"/>
                  <a:pt x="487259" y="42777"/>
                  <a:pt x="509047" y="47134"/>
                </a:cubicBezTo>
                <a:cubicBezTo>
                  <a:pt x="518791" y="49083"/>
                  <a:pt x="527687" y="54151"/>
                  <a:pt x="537327" y="56561"/>
                </a:cubicBezTo>
                <a:cubicBezTo>
                  <a:pt x="552871" y="60447"/>
                  <a:pt x="568750" y="62846"/>
                  <a:pt x="584462" y="65988"/>
                </a:cubicBezTo>
                <a:cubicBezTo>
                  <a:pt x="629442" y="83980"/>
                  <a:pt x="639743" y="89171"/>
                  <a:pt x="688156" y="103695"/>
                </a:cubicBezTo>
                <a:cubicBezTo>
                  <a:pt x="700566" y="107418"/>
                  <a:pt x="713295" y="109980"/>
                  <a:pt x="725864" y="113122"/>
                </a:cubicBezTo>
                <a:cubicBezTo>
                  <a:pt x="741575" y="109980"/>
                  <a:pt x="757055" y="102101"/>
                  <a:pt x="772998" y="103695"/>
                </a:cubicBezTo>
                <a:cubicBezTo>
                  <a:pt x="789836" y="105379"/>
                  <a:pt x="804079" y="117198"/>
                  <a:pt x="820132" y="122549"/>
                </a:cubicBezTo>
                <a:cubicBezTo>
                  <a:pt x="874135" y="140550"/>
                  <a:pt x="845967" y="121326"/>
                  <a:pt x="904973" y="150829"/>
                </a:cubicBezTo>
                <a:cubicBezTo>
                  <a:pt x="915106" y="155896"/>
                  <a:pt x="922505" y="166100"/>
                  <a:pt x="933253" y="169683"/>
                </a:cubicBezTo>
                <a:cubicBezTo>
                  <a:pt x="951386" y="175727"/>
                  <a:pt x="970960" y="175968"/>
                  <a:pt x="989814" y="179110"/>
                </a:cubicBezTo>
                <a:cubicBezTo>
                  <a:pt x="1002383" y="185394"/>
                  <a:pt x="1014009" y="194102"/>
                  <a:pt x="1027521" y="197963"/>
                </a:cubicBezTo>
                <a:cubicBezTo>
                  <a:pt x="1136684" y="229152"/>
                  <a:pt x="1092475" y="206427"/>
                  <a:pt x="1178350" y="226244"/>
                </a:cubicBezTo>
                <a:cubicBezTo>
                  <a:pt x="1214241" y="234526"/>
                  <a:pt x="1253776" y="251097"/>
                  <a:pt x="1291472" y="254524"/>
                </a:cubicBezTo>
                <a:cubicBezTo>
                  <a:pt x="1344763" y="259369"/>
                  <a:pt x="1398309" y="260809"/>
                  <a:pt x="1451727" y="263951"/>
                </a:cubicBezTo>
                <a:cubicBezTo>
                  <a:pt x="1610611" y="303673"/>
                  <a:pt x="1432667" y="263926"/>
                  <a:pt x="1668544" y="292231"/>
                </a:cubicBezTo>
                <a:cubicBezTo>
                  <a:pt x="1700361" y="296049"/>
                  <a:pt x="1762812" y="311085"/>
                  <a:pt x="1762812" y="311085"/>
                </a:cubicBezTo>
                <a:lnTo>
                  <a:pt x="1979629" y="301658"/>
                </a:lnTo>
                <a:cubicBezTo>
                  <a:pt x="2014276" y="299620"/>
                  <a:pt x="2048616" y="292231"/>
                  <a:pt x="2083323" y="292231"/>
                </a:cubicBezTo>
                <a:cubicBezTo>
                  <a:pt x="2303304" y="292231"/>
                  <a:pt x="2523241" y="298516"/>
                  <a:pt x="2743200" y="301658"/>
                </a:cubicBezTo>
                <a:cubicBezTo>
                  <a:pt x="2846895" y="304800"/>
                  <a:pt x="2950542" y="311085"/>
                  <a:pt x="3054284" y="311085"/>
                </a:cubicBezTo>
                <a:cubicBezTo>
                  <a:pt x="3345337" y="311085"/>
                  <a:pt x="3646587" y="312494"/>
                  <a:pt x="3940404" y="292231"/>
                </a:cubicBezTo>
                <a:cubicBezTo>
                  <a:pt x="4106689" y="280763"/>
                  <a:pt x="3985878" y="288682"/>
                  <a:pt x="4100659" y="273378"/>
                </a:cubicBezTo>
                <a:cubicBezTo>
                  <a:pt x="4128864" y="269617"/>
                  <a:pt x="4157266" y="267480"/>
                  <a:pt x="4185501" y="263951"/>
                </a:cubicBezTo>
                <a:cubicBezTo>
                  <a:pt x="4227227" y="258735"/>
                  <a:pt x="4285698" y="248393"/>
                  <a:pt x="4326903" y="245097"/>
                </a:cubicBezTo>
                <a:cubicBezTo>
                  <a:pt x="4380243" y="240830"/>
                  <a:pt x="4433740" y="238813"/>
                  <a:pt x="4487158" y="235671"/>
                </a:cubicBezTo>
                <a:cubicBezTo>
                  <a:pt x="4600280" y="238813"/>
                  <a:pt x="4713632" y="237221"/>
                  <a:pt x="4826523" y="245097"/>
                </a:cubicBezTo>
                <a:cubicBezTo>
                  <a:pt x="4849344" y="246689"/>
                  <a:pt x="4870243" y="258711"/>
                  <a:pt x="4892511" y="263951"/>
                </a:cubicBezTo>
                <a:cubicBezTo>
                  <a:pt x="5024921" y="295107"/>
                  <a:pt x="4944752" y="268423"/>
                  <a:pt x="5052767" y="301658"/>
                </a:cubicBezTo>
                <a:cubicBezTo>
                  <a:pt x="5071761" y="307502"/>
                  <a:pt x="5089575" y="318317"/>
                  <a:pt x="5109327" y="320512"/>
                </a:cubicBezTo>
                <a:cubicBezTo>
                  <a:pt x="5137608" y="323654"/>
                  <a:pt x="5166000" y="325915"/>
                  <a:pt x="5194169" y="329939"/>
                </a:cubicBezTo>
                <a:cubicBezTo>
                  <a:pt x="5210030" y="332205"/>
                  <a:pt x="5225539" y="336499"/>
                  <a:pt x="5241303" y="339365"/>
                </a:cubicBezTo>
                <a:cubicBezTo>
                  <a:pt x="5260108" y="342784"/>
                  <a:pt x="5279010" y="345650"/>
                  <a:pt x="5297864" y="348792"/>
                </a:cubicBezTo>
                <a:cubicBezTo>
                  <a:pt x="5316717" y="355077"/>
                  <a:pt x="5334992" y="363482"/>
                  <a:pt x="5354424" y="367646"/>
                </a:cubicBezTo>
                <a:cubicBezTo>
                  <a:pt x="5379196" y="372954"/>
                  <a:pt x="5404760" y="373490"/>
                  <a:pt x="5429839" y="377073"/>
                </a:cubicBezTo>
                <a:cubicBezTo>
                  <a:pt x="5575851" y="397931"/>
                  <a:pt x="5371980" y="380477"/>
                  <a:pt x="5665509" y="395926"/>
                </a:cubicBezTo>
                <a:cubicBezTo>
                  <a:pt x="6032251" y="439936"/>
                  <a:pt x="5822081" y="426090"/>
                  <a:pt x="6297105" y="414780"/>
                </a:cubicBezTo>
                <a:cubicBezTo>
                  <a:pt x="6337861" y="404591"/>
                  <a:pt x="6321856" y="405353"/>
                  <a:pt x="6344239" y="405353"/>
                </a:cubicBezTo>
              </a:path>
            </a:pathLst>
          </a:custGeom>
          <a:noFill/>
          <a:ln>
            <a:solidFill>
              <a:schemeClr val="tx1"/>
            </a:solidFill>
            <a:prstDash val="dash"/>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Grafikk 2" descr="Sende kontur">
            <a:extLst>
              <a:ext uri="{FF2B5EF4-FFF2-40B4-BE49-F238E27FC236}">
                <a16:creationId xmlns:a16="http://schemas.microsoft.com/office/drawing/2014/main" id="{51183C80-396B-7F3F-B2CE-83F3DB5878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795437">
            <a:off x="4100254" y="4660154"/>
            <a:ext cx="357692" cy="357692"/>
          </a:xfrm>
          <a:prstGeom prst="rect">
            <a:avLst/>
          </a:prstGeom>
        </p:spPr>
      </p:pic>
      <p:pic>
        <p:nvPicPr>
          <p:cNvPr id="6" name="Grafikk 5" descr="Sende kontur">
            <a:extLst>
              <a:ext uri="{FF2B5EF4-FFF2-40B4-BE49-F238E27FC236}">
                <a16:creationId xmlns:a16="http://schemas.microsoft.com/office/drawing/2014/main" id="{B2AC62E6-08AC-25E9-15B6-7505CCB1BC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394093">
            <a:off x="6591921" y="4690951"/>
            <a:ext cx="357692" cy="357692"/>
          </a:xfrm>
          <a:prstGeom prst="rect">
            <a:avLst/>
          </a:prstGeom>
        </p:spPr>
      </p:pic>
      <p:sp>
        <p:nvSpPr>
          <p:cNvPr id="11" name="TekstSylinder 10">
            <a:extLst>
              <a:ext uri="{FF2B5EF4-FFF2-40B4-BE49-F238E27FC236}">
                <a16:creationId xmlns:a16="http://schemas.microsoft.com/office/drawing/2014/main" id="{98D71344-AED1-A640-38C8-FD6FD3443039}"/>
              </a:ext>
            </a:extLst>
          </p:cNvPr>
          <p:cNvSpPr txBox="1"/>
          <p:nvPr/>
        </p:nvSpPr>
        <p:spPr>
          <a:xfrm>
            <a:off x="3066106" y="3773714"/>
            <a:ext cx="4357951" cy="338554"/>
          </a:xfrm>
          <a:prstGeom prst="rect">
            <a:avLst/>
          </a:prstGeom>
          <a:noFill/>
        </p:spPr>
        <p:txBody>
          <a:bodyPr wrap="square" rtlCol="0">
            <a:spAutoFit/>
          </a:bodyPr>
          <a:lstStyle/>
          <a:p>
            <a:r>
              <a:rPr lang="nb-NO" sz="1600">
                <a:latin typeface="Open Sans" panose="020B0606030504020204" pitchFamily="34" charset="0"/>
                <a:ea typeface="Open Sans" panose="020B0606030504020204" pitchFamily="34" charset="0"/>
                <a:cs typeface="Open Sans" panose="020B0606030504020204" pitchFamily="34" charset="0"/>
                <a:hlinkClick r:id="rId16" action="ppaction://hlinksldjump"/>
              </a:rPr>
              <a:t>Spørsmål og svar fra møtechatten</a:t>
            </a:r>
            <a:endParaRPr lang="nb-NO"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114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D0F0D3-6E37-F551-8776-850234204CB3}"/>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FF000315-43F3-3132-6B6C-5D3D2D963242}"/>
              </a:ext>
            </a:extLst>
          </p:cNvPr>
          <p:cNvSpPr/>
          <p:nvPr/>
        </p:nvSpPr>
        <p:spPr>
          <a:xfrm>
            <a:off x="0" y="-58328"/>
            <a:ext cx="9144000" cy="4637988"/>
          </a:xfrm>
          <a:prstGeom prst="rect">
            <a:avLst/>
          </a:prstGeom>
          <a:solidFill>
            <a:srgbClr val="3CBF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4" name="TekstSylinder 3">
            <a:extLst>
              <a:ext uri="{FF2B5EF4-FFF2-40B4-BE49-F238E27FC236}">
                <a16:creationId xmlns:a16="http://schemas.microsoft.com/office/drawing/2014/main" id="{4BA4753C-49A1-774E-0033-052687D74DF0}"/>
              </a:ext>
            </a:extLst>
          </p:cNvPr>
          <p:cNvSpPr txBox="1"/>
          <p:nvPr/>
        </p:nvSpPr>
        <p:spPr>
          <a:xfrm>
            <a:off x="1251292" y="1560552"/>
            <a:ext cx="6047296" cy="1107996"/>
          </a:xfrm>
          <a:prstGeom prst="rect">
            <a:avLst/>
          </a:prstGeom>
          <a:noFill/>
        </p:spPr>
        <p:txBody>
          <a:bodyPr wrap="square" rtlCol="0">
            <a:spAutoFit/>
          </a:bodyPr>
          <a:lstStyle/>
          <a:p>
            <a:r>
              <a:rPr lang="nb-NO" sz="6600" b="1">
                <a:solidFill>
                  <a:schemeClr val="bg1"/>
                </a:solidFill>
                <a:latin typeface="Open Sans" panose="020B0606030504020204" pitchFamily="34" charset="0"/>
                <a:ea typeface="Open Sans" panose="020B0606030504020204" pitchFamily="34" charset="0"/>
                <a:cs typeface="Open Sans" panose="020B0606030504020204" pitchFamily="34" charset="0"/>
              </a:rPr>
              <a:t>Utvikling</a:t>
            </a:r>
          </a:p>
        </p:txBody>
      </p:sp>
      <p:pic>
        <p:nvPicPr>
          <p:cNvPr id="3" name="Grafikk 2" descr="Robot med heldekkende fyll">
            <a:extLst>
              <a:ext uri="{FF2B5EF4-FFF2-40B4-BE49-F238E27FC236}">
                <a16:creationId xmlns:a16="http://schemas.microsoft.com/office/drawing/2014/main" id="{EDEAE3E4-3D7F-DA86-39D7-0490BD500D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6675" y="846945"/>
            <a:ext cx="2301289" cy="2301289"/>
          </a:xfrm>
          <a:prstGeom prst="rect">
            <a:avLst/>
          </a:prstGeom>
        </p:spPr>
      </p:pic>
    </p:spTree>
    <p:extLst>
      <p:ext uri="{BB962C8B-B14F-4D97-AF65-F5344CB8AC3E}">
        <p14:creationId xmlns:p14="http://schemas.microsoft.com/office/powerpoint/2010/main" val="120485953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2397784-3E51-237B-1705-FA6D2B6C891B}"/>
              </a:ext>
            </a:extLst>
          </p:cNvPr>
          <p:cNvSpPr/>
          <p:nvPr/>
        </p:nvSpPr>
        <p:spPr>
          <a:xfrm>
            <a:off x="0" y="-1144"/>
            <a:ext cx="5996609" cy="4637988"/>
          </a:xfrm>
          <a:prstGeom prst="rect">
            <a:avLst/>
          </a:prstGeom>
          <a:solidFill>
            <a:srgbClr val="D1EAE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tx1"/>
              </a:solidFill>
            </a:endParaRPr>
          </a:p>
        </p:txBody>
      </p:sp>
      <p:sp>
        <p:nvSpPr>
          <p:cNvPr id="2" name="TekstSylinder 1">
            <a:extLst>
              <a:ext uri="{FF2B5EF4-FFF2-40B4-BE49-F238E27FC236}">
                <a16:creationId xmlns:a16="http://schemas.microsoft.com/office/drawing/2014/main" id="{DAE948D7-8E93-E67E-C6B4-7AFB040DB107}"/>
              </a:ext>
            </a:extLst>
          </p:cNvPr>
          <p:cNvSpPr txBox="1"/>
          <p:nvPr/>
        </p:nvSpPr>
        <p:spPr>
          <a:xfrm>
            <a:off x="485203" y="330988"/>
            <a:ext cx="5174343" cy="4247317"/>
          </a:xfrm>
          <a:prstGeom prst="rect">
            <a:avLst/>
          </a:prstGeom>
          <a:noFill/>
        </p:spPr>
        <p:txBody>
          <a:bodyPr wrap="square" lIns="91440" tIns="45720" rIns="91440" bIns="45720" rtlCol="0" anchor="t">
            <a:spAutoFit/>
          </a:bodyPr>
          <a:lstStyle/>
          <a:p>
            <a:r>
              <a:rPr lang="nb-NO" b="1"/>
              <a:t>Kontakt og info</a:t>
            </a:r>
          </a:p>
          <a:p>
            <a:endParaRPr lang="nb-NO" b="1"/>
          </a:p>
          <a:p>
            <a:endParaRPr lang="nb-NO" b="1"/>
          </a:p>
          <a:p>
            <a:r>
              <a:rPr lang="nb-NO">
                <a:hlinkClick r:id="rId3"/>
              </a:rPr>
              <a:t>Temaside Reise - for ansatte – NTNU</a:t>
            </a:r>
            <a:endParaRPr lang="nb-NO" b="1"/>
          </a:p>
          <a:p>
            <a:endParaRPr lang="nb-NO" b="1"/>
          </a:p>
          <a:p>
            <a:r>
              <a:rPr lang="nb-NO">
                <a:hlinkClick r:id="rId4"/>
              </a:rPr>
              <a:t>Kontaktinfo Tjenestesenteret</a:t>
            </a:r>
            <a:endParaRPr lang="nb-NO" b="1"/>
          </a:p>
          <a:p>
            <a:endParaRPr lang="nb-NO" b="1"/>
          </a:p>
          <a:p>
            <a:r>
              <a:rPr lang="nb-NO">
                <a:hlinkClick r:id="rId5"/>
              </a:rPr>
              <a:t>Kontaktinfo Økonomiavdelingen</a:t>
            </a:r>
            <a:endParaRPr lang="nb-NO">
              <a:cs typeface="Arial"/>
              <a:hlinkClick r:id="rId5"/>
            </a:endParaRPr>
          </a:p>
          <a:p>
            <a:endParaRPr lang="nb-NO">
              <a:cs typeface="Arial"/>
            </a:endParaRPr>
          </a:p>
          <a:p>
            <a:r>
              <a:rPr lang="nb-NO">
                <a:cs typeface="Arial"/>
                <a:hlinkClick r:id="rId6"/>
              </a:rPr>
              <a:t>Veiledninger til Selvbetjeningsportalen (DFØ)</a:t>
            </a:r>
          </a:p>
          <a:p>
            <a:endParaRPr lang="nb-NO">
              <a:cs typeface="Arial"/>
            </a:endParaRPr>
          </a:p>
          <a:p>
            <a:r>
              <a:rPr lang="nb-NO">
                <a:cs typeface="Arial"/>
                <a:hlinkClick r:id="rId7"/>
              </a:rPr>
              <a:t>Ofte stilte spørsmål om rammeavtaler</a:t>
            </a:r>
            <a:endParaRPr lang="nb-NO">
              <a:cs typeface="Arial"/>
            </a:endParaRPr>
          </a:p>
          <a:p>
            <a:endParaRPr lang="nb-NO">
              <a:cs typeface="Arial"/>
            </a:endParaRPr>
          </a:p>
          <a:p>
            <a:endParaRPr lang="nb-NO">
              <a:cs typeface="Arial"/>
            </a:endParaRPr>
          </a:p>
          <a:p>
            <a:endParaRPr lang="nb-NO">
              <a:cs typeface="Arial"/>
            </a:endParaRPr>
          </a:p>
        </p:txBody>
      </p:sp>
      <p:sp>
        <p:nvSpPr>
          <p:cNvPr id="4" name="TextBox 3">
            <a:extLst>
              <a:ext uri="{FF2B5EF4-FFF2-40B4-BE49-F238E27FC236}">
                <a16:creationId xmlns:a16="http://schemas.microsoft.com/office/drawing/2014/main" id="{0F93A98E-59D3-F7AF-A39D-E0D236BBD50E}"/>
              </a:ext>
            </a:extLst>
          </p:cNvPr>
          <p:cNvSpPr txBox="1"/>
          <p:nvPr/>
        </p:nvSpPr>
        <p:spPr>
          <a:xfrm>
            <a:off x="6670554" y="608328"/>
            <a:ext cx="281512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Tips: </a:t>
            </a:r>
            <a:r>
              <a:rPr lang="nb-NO">
                <a:cs typeface="Arial"/>
              </a:rPr>
              <a:t>Chatboten Lara hjelper deg med </a:t>
            </a:r>
            <a:br>
              <a:rPr lang="nb-NO">
                <a:cs typeface="Arial"/>
              </a:rPr>
            </a:br>
            <a:r>
              <a:rPr lang="nb-NO">
                <a:cs typeface="Arial"/>
              </a:rPr>
              <a:t>f.eks. reiseregning i Selvbetjeningsportalen</a:t>
            </a:r>
            <a:r>
              <a:rPr lang="en-US">
                <a:cs typeface="Arial"/>
              </a:rPr>
              <a:t> </a:t>
            </a:r>
            <a:br>
              <a:rPr lang="en-US">
                <a:cs typeface="Arial"/>
              </a:rPr>
            </a:br>
            <a:endParaRPr lang="en-US"/>
          </a:p>
        </p:txBody>
      </p:sp>
      <p:pic>
        <p:nvPicPr>
          <p:cNvPr id="5" name="Picture 4">
            <a:extLst>
              <a:ext uri="{FF2B5EF4-FFF2-40B4-BE49-F238E27FC236}">
                <a16:creationId xmlns:a16="http://schemas.microsoft.com/office/drawing/2014/main" id="{C6CB0842-4A1B-B351-4F5C-9EA84872277C}"/>
              </a:ext>
            </a:extLst>
          </p:cNvPr>
          <p:cNvPicPr>
            <a:picLocks noChangeAspect="1"/>
          </p:cNvPicPr>
          <p:nvPr/>
        </p:nvPicPr>
        <p:blipFill>
          <a:blip r:embed="rId8"/>
          <a:srcRect l="75249" t="16290" r="-91" b="38710"/>
          <a:stretch/>
        </p:blipFill>
        <p:spPr>
          <a:xfrm>
            <a:off x="6766891" y="1880152"/>
            <a:ext cx="2271497" cy="2314581"/>
          </a:xfrm>
          <a:prstGeom prst="rect">
            <a:avLst/>
          </a:prstGeom>
        </p:spPr>
      </p:pic>
      <p:pic>
        <p:nvPicPr>
          <p:cNvPr id="7" name="Graphic 6" descr="Chat with solid fill">
            <a:extLst>
              <a:ext uri="{FF2B5EF4-FFF2-40B4-BE49-F238E27FC236}">
                <a16:creationId xmlns:a16="http://schemas.microsoft.com/office/drawing/2014/main" id="{82BCB118-98E5-462E-C191-C985B0572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8083" y="201267"/>
            <a:ext cx="740465" cy="806726"/>
          </a:xfrm>
          <a:prstGeom prst="rect">
            <a:avLst/>
          </a:prstGeom>
        </p:spPr>
      </p:pic>
    </p:spTree>
    <p:extLst>
      <p:ext uri="{BB962C8B-B14F-4D97-AF65-F5344CB8AC3E}">
        <p14:creationId xmlns:p14="http://schemas.microsoft.com/office/powerpoint/2010/main" val="4086904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50F0B22-1F0F-6AEE-28B8-E12F87E17E50}"/>
              </a:ext>
            </a:extLst>
          </p:cNvPr>
          <p:cNvSpPr/>
          <p:nvPr/>
        </p:nvSpPr>
        <p:spPr>
          <a:xfrm>
            <a:off x="6190342" y="558799"/>
            <a:ext cx="2706914" cy="3823630"/>
          </a:xfrm>
          <a:prstGeom prst="rect">
            <a:avLst/>
          </a:prstGeom>
          <a:solidFill>
            <a:srgbClr val="CFDAF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ktangel 8">
            <a:extLst>
              <a:ext uri="{FF2B5EF4-FFF2-40B4-BE49-F238E27FC236}">
                <a16:creationId xmlns:a16="http://schemas.microsoft.com/office/drawing/2014/main" id="{BDA7C0E2-232F-AC3E-706F-2FE0233B2792}"/>
              </a:ext>
            </a:extLst>
          </p:cNvPr>
          <p:cNvSpPr/>
          <p:nvPr/>
        </p:nvSpPr>
        <p:spPr>
          <a:xfrm>
            <a:off x="3133493" y="2514585"/>
            <a:ext cx="2953658" cy="2499876"/>
          </a:xfrm>
          <a:prstGeom prst="rect">
            <a:avLst/>
          </a:prstGeom>
          <a:solidFill>
            <a:schemeClr val="accent3">
              <a:lumMod val="20000"/>
              <a:lumOff val="8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ktangel 7">
            <a:extLst>
              <a:ext uri="{FF2B5EF4-FFF2-40B4-BE49-F238E27FC236}">
                <a16:creationId xmlns:a16="http://schemas.microsoft.com/office/drawing/2014/main" id="{0152BC57-22D4-6F12-9353-7570AE9EAD41}"/>
              </a:ext>
            </a:extLst>
          </p:cNvPr>
          <p:cNvSpPr/>
          <p:nvPr/>
        </p:nvSpPr>
        <p:spPr>
          <a:xfrm>
            <a:off x="3133493" y="558799"/>
            <a:ext cx="2953658" cy="1799772"/>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ktangel 6">
            <a:extLst>
              <a:ext uri="{FF2B5EF4-FFF2-40B4-BE49-F238E27FC236}">
                <a16:creationId xmlns:a16="http://schemas.microsoft.com/office/drawing/2014/main" id="{71D911C8-15AB-B1C1-4525-F102E024D79F}"/>
              </a:ext>
            </a:extLst>
          </p:cNvPr>
          <p:cNvSpPr/>
          <p:nvPr/>
        </p:nvSpPr>
        <p:spPr>
          <a:xfrm>
            <a:off x="246744" y="558799"/>
            <a:ext cx="2743200" cy="4187371"/>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ekstSylinder 1">
            <a:extLst>
              <a:ext uri="{FF2B5EF4-FFF2-40B4-BE49-F238E27FC236}">
                <a16:creationId xmlns:a16="http://schemas.microsoft.com/office/drawing/2014/main" id="{022CA627-A658-ECFC-E9E2-4A08F4E4AA7E}"/>
              </a:ext>
            </a:extLst>
          </p:cNvPr>
          <p:cNvSpPr txBox="1"/>
          <p:nvPr/>
        </p:nvSpPr>
        <p:spPr>
          <a:xfrm>
            <a:off x="122664" y="33453"/>
            <a:ext cx="7950819" cy="369332"/>
          </a:xfrm>
          <a:prstGeom prst="rect">
            <a:avLst/>
          </a:prstGeom>
          <a:noFill/>
        </p:spPr>
        <p:txBody>
          <a:bodyPr wrap="square" rtlCol="0">
            <a:spAutoFit/>
          </a:bodyPr>
          <a:lstStyle/>
          <a:p>
            <a:r>
              <a:rPr lang="nb-NO" b="1">
                <a:latin typeface="Open Sans" panose="020B0606030504020204" pitchFamily="34" charset="0"/>
                <a:ea typeface="Open Sans" panose="020B0606030504020204" pitchFamily="34" charset="0"/>
                <a:cs typeface="Open Sans" panose="020B0606030504020204" pitchFamily="34" charset="0"/>
              </a:rPr>
              <a:t>Spørsmål og svar fra møte-chatten 27. februar:</a:t>
            </a:r>
          </a:p>
        </p:txBody>
      </p:sp>
      <p:sp>
        <p:nvSpPr>
          <p:cNvPr id="4" name="TekstSylinder 3">
            <a:extLst>
              <a:ext uri="{FF2B5EF4-FFF2-40B4-BE49-F238E27FC236}">
                <a16:creationId xmlns:a16="http://schemas.microsoft.com/office/drawing/2014/main" id="{C7FD2893-7446-7B53-C28B-649DC1B35F21}"/>
              </a:ext>
            </a:extLst>
          </p:cNvPr>
          <p:cNvSpPr txBox="1"/>
          <p:nvPr/>
        </p:nvSpPr>
        <p:spPr>
          <a:xfrm>
            <a:off x="3128714" y="616509"/>
            <a:ext cx="2886572" cy="5432256"/>
          </a:xfrm>
          <a:prstGeom prst="rect">
            <a:avLst/>
          </a:prstGeom>
          <a:noFill/>
        </p:spPr>
        <p:txBody>
          <a:bodyPr wrap="square" rtlCol="0">
            <a:spAutoFit/>
          </a:bodyPr>
          <a:lstStyle/>
          <a:p>
            <a:pPr algn="ctr"/>
            <a:r>
              <a:rPr lang="nb-NO" sz="105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Forts. stipendreise vs. tjenestereise</a:t>
            </a: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Stipendreiser følges gjerne av en bevilgning/tildeling. Slike reiser skal det ikke gis kost og komp på. En tjenestereise defineres som pålagt og ikke av fast karakter. Dersom du har en konkret case om dette, kan du gjerne sende oss en sak i NTNU Hjelp så kan vi komme med et mer utfyllende svar</a:t>
            </a:r>
            <a:r>
              <a:rPr lang="nb-NO" sz="1050" i="1">
                <a:latin typeface="Open Sans" panose="020B0606030504020204" pitchFamily="34" charset="0"/>
                <a:ea typeface="Open Sans" panose="020B0606030504020204" pitchFamily="34" charset="0"/>
                <a:cs typeface="Open Sans" panose="020B0606030504020204" pitchFamily="34" charset="0"/>
              </a:rPr>
              <a:t>. (Tjenestesenteret)</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200" b="1">
              <a:latin typeface="Open Sans" panose="020B0606030504020204" pitchFamily="34" charset="0"/>
              <a:ea typeface="Open Sans" panose="020B0606030504020204" pitchFamily="34" charset="0"/>
              <a:cs typeface="Open Sans" panose="020B0606030504020204" pitchFamily="34" charset="0"/>
            </a:endParaRPr>
          </a:p>
          <a:p>
            <a:pPr algn="ctr"/>
            <a:r>
              <a:rPr lang="nb-NO" sz="1200" b="1">
                <a:latin typeface="Open Sans" panose="020B0606030504020204" pitchFamily="34" charset="0"/>
                <a:ea typeface="Open Sans" panose="020B0606030504020204" pitchFamily="34" charset="0"/>
                <a:cs typeface="Open Sans" panose="020B0606030504020204" pitchFamily="34" charset="0"/>
              </a:rPr>
              <a:t>Stipendiat og kompensasjonstillegg</a:t>
            </a: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Spørsmål: </a:t>
            </a:r>
            <a:r>
              <a:rPr lang="nb-NO" sz="1050">
                <a:latin typeface="Open Sans" panose="020B0606030504020204" pitchFamily="34" charset="0"/>
                <a:ea typeface="Open Sans" panose="020B0606030504020204" pitchFamily="34" charset="0"/>
                <a:cs typeface="Open Sans" panose="020B0606030504020204" pitchFamily="34" charset="0"/>
              </a:rPr>
              <a:t>Det har vært mye om og men om </a:t>
            </a:r>
            <a:r>
              <a:rPr lang="nb-NO" sz="1050" err="1">
                <a:latin typeface="Open Sans" panose="020B0606030504020204" pitchFamily="34" charset="0"/>
                <a:ea typeface="Open Sans" panose="020B0606030504020204" pitchFamily="34" charset="0"/>
                <a:cs typeface="Open Sans" panose="020B0606030504020204" pitchFamily="34" charset="0"/>
              </a:rPr>
              <a:t>komp.tillegg</a:t>
            </a:r>
            <a:r>
              <a:rPr lang="nb-NO" sz="1050">
                <a:latin typeface="Open Sans" panose="020B0606030504020204" pitchFamily="34" charset="0"/>
                <a:ea typeface="Open Sans" panose="020B0606030504020204" pitchFamily="34" charset="0"/>
                <a:cs typeface="Open Sans" panose="020B0606030504020204" pitchFamily="34" charset="0"/>
              </a:rPr>
              <a:t> for stipendiater osv. Før kunne man avtale at en reise gikk mer etter regning for at stipendiaten kunne få mest mulig ut av driftsmidlene, men nå skal alle ha </a:t>
            </a:r>
            <a:r>
              <a:rPr lang="nb-NO" sz="1050" err="1">
                <a:latin typeface="Open Sans" panose="020B0606030504020204" pitchFamily="34" charset="0"/>
                <a:ea typeface="Open Sans" panose="020B0606030504020204" pitchFamily="34" charset="0"/>
                <a:cs typeface="Open Sans" panose="020B0606030504020204" pitchFamily="34" charset="0"/>
              </a:rPr>
              <a:t>komp.tillegg</a:t>
            </a:r>
            <a:r>
              <a:rPr lang="nb-NO" sz="1050">
                <a:latin typeface="Open Sans" panose="020B0606030504020204" pitchFamily="34" charset="0"/>
                <a:ea typeface="Open Sans" panose="020B0606030504020204" pitchFamily="34" charset="0"/>
                <a:cs typeface="Open Sans" panose="020B0606030504020204" pitchFamily="34" charset="0"/>
              </a:rPr>
              <a:t>?</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Det avhenger av hvilken type reise stipendiaten er på. Hvis reisen anses som en tjenestereise har de krav på kompensasjonstillegget (kortere opphold).</a:t>
            </a:r>
          </a:p>
          <a:p>
            <a:pPr algn="ctr"/>
            <a:r>
              <a:rPr lang="nb-NO" sz="1050">
                <a:latin typeface="Open Sans" panose="020B0606030504020204" pitchFamily="34" charset="0"/>
                <a:ea typeface="Open Sans" panose="020B0606030504020204" pitchFamily="34" charset="0"/>
                <a:cs typeface="Open Sans" panose="020B0606030504020204" pitchFamily="34" charset="0"/>
              </a:rPr>
              <a:t> </a:t>
            </a:r>
            <a:r>
              <a:rPr lang="nb-NO" sz="1050" i="1">
                <a:latin typeface="Open Sans" panose="020B0606030504020204" pitchFamily="34" charset="0"/>
                <a:ea typeface="Open Sans" panose="020B0606030504020204" pitchFamily="34" charset="0"/>
                <a:cs typeface="Open Sans" panose="020B0606030504020204" pitchFamily="34" charset="0"/>
              </a:rPr>
              <a:t>(Tjenestesenteret)</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endParaRPr lang="nb-NO"/>
          </a:p>
        </p:txBody>
      </p:sp>
      <p:sp>
        <p:nvSpPr>
          <p:cNvPr id="5" name="TekstSylinder 4">
            <a:extLst>
              <a:ext uri="{FF2B5EF4-FFF2-40B4-BE49-F238E27FC236}">
                <a16:creationId xmlns:a16="http://schemas.microsoft.com/office/drawing/2014/main" id="{B65D023E-DEF3-EAA0-533A-22691DD37E4F}"/>
              </a:ext>
            </a:extLst>
          </p:cNvPr>
          <p:cNvSpPr txBox="1"/>
          <p:nvPr/>
        </p:nvSpPr>
        <p:spPr>
          <a:xfrm>
            <a:off x="6262207" y="558799"/>
            <a:ext cx="2520175" cy="4685898"/>
          </a:xfrm>
          <a:prstGeom prst="rect">
            <a:avLst/>
          </a:prstGeom>
          <a:noFill/>
        </p:spPr>
        <p:txBody>
          <a:bodyPr wrap="square" rtlCol="0">
            <a:spAutoFit/>
          </a:bodyPr>
          <a:lstStyle/>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r>
              <a:rPr lang="nb-NO" sz="1200" b="1">
                <a:latin typeface="Open Sans" panose="020B0606030504020204" pitchFamily="34" charset="0"/>
                <a:ea typeface="Open Sans" panose="020B0606030504020204" pitchFamily="34" charset="0"/>
                <a:cs typeface="Open Sans" panose="020B0606030504020204" pitchFamily="34" charset="0"/>
              </a:rPr>
              <a:t>Merknadsfelt reiseregning</a:t>
            </a:r>
          </a:p>
          <a:p>
            <a:pPr algn="ctr"/>
            <a:endParaRPr lang="nb-NO" sz="120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Spørsmål: </a:t>
            </a:r>
            <a:r>
              <a:rPr lang="nb-NO" sz="1050">
                <a:latin typeface="Open Sans" panose="020B0606030504020204" pitchFamily="34" charset="0"/>
                <a:ea typeface="Open Sans" panose="020B0606030504020204" pitchFamily="34" charset="0"/>
                <a:cs typeface="Open Sans" panose="020B0606030504020204" pitchFamily="34" charset="0"/>
              </a:rPr>
              <a:t>Hvordan kan vi få ansatte til å forstå at kommentarer i merknadsfeltet ikke medfører korrigeringer (de skriver f.eks. hvor reisen skal konteres der osv.?</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Hvis vi merker at det står konkret hvor reiseregning skal belastes, så foretar vi manuelle korrigeringer for dette. </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a:latin typeface="Open Sans" panose="020B0606030504020204" pitchFamily="34" charset="0"/>
                <a:ea typeface="Open Sans" panose="020B0606030504020204" pitchFamily="34" charset="0"/>
                <a:cs typeface="Open Sans" panose="020B0606030504020204" pitchFamily="34" charset="0"/>
              </a:rPr>
              <a:t>Vi på tjenestesenteret har ingen forhold til hvor ting skal belastes, så dersom det ikke står noe i merknadsfeltet vil det være opp til </a:t>
            </a:r>
            <a:r>
              <a:rPr lang="nb-NO" sz="1050" err="1">
                <a:latin typeface="Open Sans" panose="020B0606030504020204" pitchFamily="34" charset="0"/>
                <a:ea typeface="Open Sans" panose="020B0606030504020204" pitchFamily="34" charset="0"/>
                <a:cs typeface="Open Sans" panose="020B0606030504020204" pitchFamily="34" charset="0"/>
              </a:rPr>
              <a:t>kostnadsgodkjenner</a:t>
            </a:r>
            <a:r>
              <a:rPr lang="nb-NO" sz="1050">
                <a:latin typeface="Open Sans" panose="020B0606030504020204" pitchFamily="34" charset="0"/>
                <a:ea typeface="Open Sans" panose="020B0606030504020204" pitchFamily="34" charset="0"/>
                <a:cs typeface="Open Sans" panose="020B0606030504020204" pitchFamily="34" charset="0"/>
              </a:rPr>
              <a:t> å 1) returnere til ansatt og be de korrigere. 2) Endre kontering selv. 3) kontakte TS slik at vi får korrigert.</a:t>
            </a:r>
          </a:p>
          <a:p>
            <a:pPr algn="ctr"/>
            <a:r>
              <a:rPr lang="nb-NO" sz="1050" i="1">
                <a:latin typeface="Open Sans" panose="020B0606030504020204" pitchFamily="34" charset="0"/>
                <a:ea typeface="Open Sans" panose="020B0606030504020204" pitchFamily="34" charset="0"/>
                <a:cs typeface="Open Sans" panose="020B0606030504020204" pitchFamily="34" charset="0"/>
              </a:rPr>
              <a:t>(Tjenestesenteret)</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endParaRPr lang="nb-NO" sz="1100" b="1">
              <a:latin typeface="Open Sans" panose="020B0606030504020204" pitchFamily="34" charset="0"/>
              <a:ea typeface="Open Sans" panose="020B0606030504020204" pitchFamily="34" charset="0"/>
              <a:cs typeface="Open Sans" panose="020B0606030504020204" pitchFamily="34" charset="0"/>
            </a:endParaRPr>
          </a:p>
          <a:p>
            <a:pPr algn="ctr"/>
            <a:endParaRPr lang="nb-NO" sz="1100" b="1">
              <a:latin typeface="Open Sans" panose="020B0606030504020204" pitchFamily="34" charset="0"/>
              <a:ea typeface="Open Sans" panose="020B0606030504020204" pitchFamily="34" charset="0"/>
              <a:cs typeface="Open Sans" panose="020B0606030504020204" pitchFamily="34" charset="0"/>
            </a:endParaRPr>
          </a:p>
          <a:p>
            <a:pPr algn="ctr"/>
            <a:endParaRPr lang="nb-NO" sz="1100" b="1">
              <a:latin typeface="Open Sans" panose="020B0606030504020204" pitchFamily="34" charset="0"/>
              <a:ea typeface="Open Sans" panose="020B0606030504020204" pitchFamily="34" charset="0"/>
              <a:cs typeface="Open Sans" panose="020B0606030504020204" pitchFamily="34" charset="0"/>
            </a:endParaRPr>
          </a:p>
        </p:txBody>
      </p:sp>
      <p:sp>
        <p:nvSpPr>
          <p:cNvPr id="6" name="TekstSylinder 5">
            <a:extLst>
              <a:ext uri="{FF2B5EF4-FFF2-40B4-BE49-F238E27FC236}">
                <a16:creationId xmlns:a16="http://schemas.microsoft.com/office/drawing/2014/main" id="{B7F9DE03-E08B-86B6-9E6D-448B48818E64}"/>
              </a:ext>
            </a:extLst>
          </p:cNvPr>
          <p:cNvSpPr txBox="1"/>
          <p:nvPr/>
        </p:nvSpPr>
        <p:spPr>
          <a:xfrm>
            <a:off x="390293" y="616509"/>
            <a:ext cx="2520174" cy="4655121"/>
          </a:xfrm>
          <a:prstGeom prst="rect">
            <a:avLst/>
          </a:prstGeom>
          <a:noFill/>
        </p:spPr>
        <p:txBody>
          <a:bodyPr wrap="square" rtlCol="0">
            <a:spAutoFit/>
          </a:bodyPr>
          <a:lstStyle/>
          <a:p>
            <a:pPr algn="ctr"/>
            <a:r>
              <a:rPr lang="nb-NO" sz="1200" b="1">
                <a:latin typeface="Open Sans" panose="020B0606030504020204" pitchFamily="34" charset="0"/>
                <a:ea typeface="Open Sans" panose="020B0606030504020204" pitchFamily="34" charset="0"/>
                <a:cs typeface="Open Sans" panose="020B0606030504020204" pitchFamily="34" charset="0"/>
              </a:rPr>
              <a:t>Stipendreise vs. tjenestereise</a:t>
            </a:r>
            <a:br>
              <a:rPr lang="nb-NO" sz="1050" b="1">
                <a:latin typeface="Open Sans" panose="020B0606030504020204" pitchFamily="34" charset="0"/>
                <a:ea typeface="Open Sans" panose="020B0606030504020204" pitchFamily="34" charset="0"/>
                <a:cs typeface="Open Sans" panose="020B0606030504020204" pitchFamily="34" charset="0"/>
              </a:rPr>
            </a:b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Spørsmål: </a:t>
            </a:r>
            <a:r>
              <a:rPr lang="nb-NO" sz="1050">
                <a:latin typeface="Open Sans" panose="020B0606030504020204" pitchFamily="34" charset="0"/>
                <a:ea typeface="Open Sans" panose="020B0606030504020204" pitchFamily="34" charset="0"/>
                <a:cs typeface="Open Sans" panose="020B0606030504020204" pitchFamily="34" charset="0"/>
              </a:rPr>
              <a:t>Er reise knyttet til 1) stipendiat og driftsmidler og 2) forskningsreiser (workshops e.l.) å regne som pålagt reisevirksomhet og derav underlagt praksis/retningslinjer om diettpenger?</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a:t>
            </a:r>
            <a:r>
              <a:rPr lang="nb-NO" sz="1050">
                <a:latin typeface="Open Sans" panose="020B0606030504020204" pitchFamily="34" charset="0"/>
                <a:ea typeface="Open Sans" panose="020B0606030504020204" pitchFamily="34" charset="0"/>
                <a:cs typeface="Open Sans" panose="020B0606030504020204" pitchFamily="34" charset="0"/>
              </a:rPr>
              <a:t>: Kostgodtgjørelse blir gitt på tjenestereiser, ikke stipendreiser. En stipendreise er ikke å anse som tjeneste, og følger et annet regelverk.</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Oppfølgingsspørsmål: </a:t>
            </a:r>
            <a:r>
              <a:rPr lang="nb-NO" sz="1050">
                <a:latin typeface="Open Sans" panose="020B0606030504020204" pitchFamily="34" charset="0"/>
                <a:ea typeface="Open Sans" panose="020B0606030504020204" pitchFamily="34" charset="0"/>
                <a:cs typeface="Open Sans" panose="020B0606030504020204" pitchFamily="34" charset="0"/>
              </a:rPr>
              <a:t>Ok så da er spørsmålet hva skiller stipendreise fra tjenestereise? Stipend er vel ikke å tolke som det samme som stipendiat og driftsmidler og/eller bruk av </a:t>
            </a:r>
            <a:r>
              <a:rPr lang="nb-NO" sz="1050" err="1">
                <a:latin typeface="Open Sans" panose="020B0606030504020204" pitchFamily="34" charset="0"/>
                <a:ea typeface="Open Sans" panose="020B0606030504020204" pitchFamily="34" charset="0"/>
                <a:cs typeface="Open Sans" panose="020B0606030504020204" pitchFamily="34" charset="0"/>
              </a:rPr>
              <a:t>annum</a:t>
            </a:r>
            <a:r>
              <a:rPr lang="nb-NO" sz="1050">
                <a:latin typeface="Open Sans" panose="020B0606030504020204" pitchFamily="34" charset="0"/>
                <a:ea typeface="Open Sans" panose="020B0606030504020204" pitchFamily="34" charset="0"/>
                <a:cs typeface="Open Sans" panose="020B0606030504020204" pitchFamily="34" charset="0"/>
              </a:rPr>
              <a:t>. Ansatte som har forskning og formidling som en del av sin jobbeskrivelse anser gjerne (og naturlig nok) forskningsreiser som tjenestereise, snarere enn stipendreise.</a:t>
            </a: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4937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B2753F9-DC93-B094-09B7-440819DBDDD2}"/>
              </a:ext>
            </a:extLst>
          </p:cNvPr>
          <p:cNvSpPr/>
          <p:nvPr/>
        </p:nvSpPr>
        <p:spPr>
          <a:xfrm>
            <a:off x="6183083" y="188929"/>
            <a:ext cx="2743200" cy="1692338"/>
          </a:xfrm>
          <a:prstGeom prst="rect">
            <a:avLst/>
          </a:prstGeom>
          <a:solidFill>
            <a:schemeClr val="accent6">
              <a:lumMod val="60000"/>
              <a:lumOff val="4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443289F1-D873-517B-5630-47BBBB76F8B0}"/>
              </a:ext>
            </a:extLst>
          </p:cNvPr>
          <p:cNvSpPr/>
          <p:nvPr/>
        </p:nvSpPr>
        <p:spPr>
          <a:xfrm>
            <a:off x="3230133" y="188928"/>
            <a:ext cx="2743200" cy="4698134"/>
          </a:xfrm>
          <a:prstGeom prst="rect">
            <a:avLst/>
          </a:prstGeom>
          <a:solidFill>
            <a:schemeClr val="accent6">
              <a:lumMod val="60000"/>
              <a:lumOff val="4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ktangel 6">
            <a:extLst>
              <a:ext uri="{FF2B5EF4-FFF2-40B4-BE49-F238E27FC236}">
                <a16:creationId xmlns:a16="http://schemas.microsoft.com/office/drawing/2014/main" id="{79547574-1129-7623-F1F4-79FE92021361}"/>
              </a:ext>
            </a:extLst>
          </p:cNvPr>
          <p:cNvSpPr/>
          <p:nvPr/>
        </p:nvSpPr>
        <p:spPr>
          <a:xfrm>
            <a:off x="6177239" y="1981831"/>
            <a:ext cx="2792588" cy="3139039"/>
          </a:xfrm>
          <a:prstGeom prst="rect">
            <a:avLst/>
          </a:prstGeom>
          <a:solidFill>
            <a:schemeClr val="accent6">
              <a:lumMod val="40000"/>
              <a:lumOff val="6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Rektangel 5">
            <a:extLst>
              <a:ext uri="{FF2B5EF4-FFF2-40B4-BE49-F238E27FC236}">
                <a16:creationId xmlns:a16="http://schemas.microsoft.com/office/drawing/2014/main" id="{E3DE7D31-2234-E2E7-7A17-DF4314BFAAE5}"/>
              </a:ext>
            </a:extLst>
          </p:cNvPr>
          <p:cNvSpPr/>
          <p:nvPr/>
        </p:nvSpPr>
        <p:spPr>
          <a:xfrm>
            <a:off x="174173" y="222683"/>
            <a:ext cx="2743200" cy="4187371"/>
          </a:xfrm>
          <a:prstGeom prst="rect">
            <a:avLst/>
          </a:prstGeom>
          <a:solidFill>
            <a:schemeClr val="accent6">
              <a:lumMod val="20000"/>
              <a:lumOff val="8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TekstSylinder 2">
            <a:extLst>
              <a:ext uri="{FF2B5EF4-FFF2-40B4-BE49-F238E27FC236}">
                <a16:creationId xmlns:a16="http://schemas.microsoft.com/office/drawing/2014/main" id="{58035997-962F-1F01-730B-B221E840040C}"/>
              </a:ext>
            </a:extLst>
          </p:cNvPr>
          <p:cNvSpPr txBox="1"/>
          <p:nvPr/>
        </p:nvSpPr>
        <p:spPr>
          <a:xfrm>
            <a:off x="315686" y="319557"/>
            <a:ext cx="2336800" cy="4955203"/>
          </a:xfrm>
          <a:prstGeom prst="rect">
            <a:avLst/>
          </a:prstGeom>
          <a:noFill/>
        </p:spPr>
        <p:txBody>
          <a:bodyPr wrap="square" rtlCol="0">
            <a:spAutoFit/>
          </a:bodyPr>
          <a:lstStyle/>
          <a:p>
            <a:pPr algn="ctr"/>
            <a:r>
              <a:rPr lang="nb-NO" sz="1200" b="1">
                <a:latin typeface="Open Sans" panose="020B0606030504020204" pitchFamily="34" charset="0"/>
                <a:ea typeface="Open Sans" panose="020B0606030504020204" pitchFamily="34" charset="0"/>
                <a:cs typeface="Open Sans" panose="020B0606030504020204" pitchFamily="34" charset="0"/>
              </a:rPr>
              <a:t>Reiseforskudd I</a:t>
            </a:r>
          </a:p>
          <a:p>
            <a:pPr algn="ctr"/>
            <a:endParaRPr lang="nb-NO" sz="1100" b="1">
              <a:latin typeface="Open Sans" panose="020B0606030504020204" pitchFamily="34" charset="0"/>
              <a:ea typeface="Open Sans" panose="020B0606030504020204" pitchFamily="34" charset="0"/>
              <a:cs typeface="Open Sans" panose="020B0606030504020204" pitchFamily="34" charset="0"/>
            </a:endParaRPr>
          </a:p>
          <a:p>
            <a:pPr algn="ctr"/>
            <a:r>
              <a:rPr lang="nb-NO" sz="1100" b="1">
                <a:latin typeface="Open Sans" panose="020B0606030504020204" pitchFamily="34" charset="0"/>
                <a:ea typeface="Open Sans" panose="020B0606030504020204" pitchFamily="34" charset="0"/>
                <a:cs typeface="Open Sans" panose="020B0606030504020204" pitchFamily="34" charset="0"/>
              </a:rPr>
              <a:t>Spørsmål: </a:t>
            </a:r>
            <a:r>
              <a:rPr lang="nb-NO" sz="1100">
                <a:latin typeface="Open Sans" panose="020B0606030504020204" pitchFamily="34" charset="0"/>
                <a:ea typeface="Open Sans" panose="020B0606030504020204" pitchFamily="34" charset="0"/>
                <a:cs typeface="Open Sans" panose="020B0606030504020204" pitchFamily="34" charset="0"/>
              </a:rPr>
              <a:t>Hvordan/hvem/hvor ofte følges det opp om den ansatte har konvertert reisesøknaden eller ikke?</a:t>
            </a: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r>
              <a:rPr lang="nb-NO" sz="1100" b="1">
                <a:latin typeface="Open Sans" panose="020B0606030504020204" pitchFamily="34" charset="0"/>
                <a:ea typeface="Open Sans" panose="020B0606030504020204" pitchFamily="34" charset="0"/>
                <a:cs typeface="Open Sans" panose="020B0606030504020204" pitchFamily="34" charset="0"/>
              </a:rPr>
              <a:t>Svar: </a:t>
            </a:r>
            <a:r>
              <a:rPr lang="nb-NO" sz="1100">
                <a:latin typeface="Open Sans" panose="020B0606030504020204" pitchFamily="34" charset="0"/>
                <a:ea typeface="Open Sans" panose="020B0606030504020204" pitchFamily="34" charset="0"/>
                <a:cs typeface="Open Sans" panose="020B0606030504020204" pitchFamily="34" charset="0"/>
              </a:rPr>
              <a:t>Det er den ansatte i hovedsak som må sørge for å sende inn korrekt reiseregning. Videre følger Tjenestesenteret opp manuelt de som har uoppgjorte forskudd. Vi har en rutine med å purre på den ansatte måneden etter reisen deres er slutt. Fremdeles opplever vi at mange ikke sender inn reiseregning korrekt. Nå er det også mulig for ledere å ha oversikt over uoppgjorte forskudd i Innsikt.</a:t>
            </a:r>
          </a:p>
          <a:p>
            <a:pPr algn="ctr"/>
            <a:r>
              <a:rPr lang="nb-NO" sz="1100" i="1">
                <a:latin typeface="Open Sans" panose="020B0606030504020204" pitchFamily="34" charset="0"/>
                <a:ea typeface="Open Sans" panose="020B0606030504020204" pitchFamily="34" charset="0"/>
                <a:cs typeface="Open Sans" panose="020B0606030504020204" pitchFamily="34" charset="0"/>
              </a:rPr>
              <a:t>(Tjenestesenteret)</a:t>
            </a: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endParaRPr lang="nb-NO"/>
          </a:p>
        </p:txBody>
      </p:sp>
      <p:sp>
        <p:nvSpPr>
          <p:cNvPr id="5" name="TekstSylinder 4">
            <a:extLst>
              <a:ext uri="{FF2B5EF4-FFF2-40B4-BE49-F238E27FC236}">
                <a16:creationId xmlns:a16="http://schemas.microsoft.com/office/drawing/2014/main" id="{A63BF3F5-BB31-B237-F48C-3802236E748D}"/>
              </a:ext>
            </a:extLst>
          </p:cNvPr>
          <p:cNvSpPr txBox="1"/>
          <p:nvPr/>
        </p:nvSpPr>
        <p:spPr>
          <a:xfrm>
            <a:off x="3418113" y="319557"/>
            <a:ext cx="2264229" cy="4801314"/>
          </a:xfrm>
          <a:prstGeom prst="rect">
            <a:avLst/>
          </a:prstGeom>
          <a:noFill/>
        </p:spPr>
        <p:txBody>
          <a:bodyPr wrap="square" rtlCol="0">
            <a:spAutoFit/>
          </a:bodyPr>
          <a:lstStyle/>
          <a:p>
            <a:pPr algn="ctr"/>
            <a:r>
              <a:rPr lang="nb-NO" sz="1200" b="1">
                <a:latin typeface="Open Sans" panose="020B0606030504020204" pitchFamily="34" charset="0"/>
                <a:ea typeface="Open Sans" panose="020B0606030504020204" pitchFamily="34" charset="0"/>
                <a:cs typeface="Open Sans" panose="020B0606030504020204" pitchFamily="34" charset="0"/>
              </a:rPr>
              <a:t>Reiseforskudd II</a:t>
            </a: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Spørsmål: </a:t>
            </a:r>
            <a:r>
              <a:rPr lang="nb-NO" sz="1050">
                <a:latin typeface="Open Sans" panose="020B0606030504020204" pitchFamily="34" charset="0"/>
                <a:ea typeface="Open Sans" panose="020B0606030504020204" pitchFamily="34" charset="0"/>
                <a:cs typeface="Open Sans" panose="020B0606030504020204" pitchFamily="34" charset="0"/>
              </a:rPr>
              <a:t>Hvordan kvalitetssikres at </a:t>
            </a:r>
            <a:r>
              <a:rPr lang="nb-NO" sz="1050" err="1">
                <a:latin typeface="Open Sans" panose="020B0606030504020204" pitchFamily="34" charset="0"/>
                <a:ea typeface="Open Sans" panose="020B0606030504020204" pitchFamily="34" charset="0"/>
                <a:cs typeface="Open Sans" panose="020B0606030504020204" pitchFamily="34" charset="0"/>
              </a:rPr>
              <a:t>evt</a:t>
            </a:r>
            <a:r>
              <a:rPr lang="nb-NO" sz="1050">
                <a:latin typeface="Open Sans" panose="020B0606030504020204" pitchFamily="34" charset="0"/>
                <a:ea typeface="Open Sans" panose="020B0606030504020204" pitchFamily="34" charset="0"/>
                <a:cs typeface="Open Sans" panose="020B0606030504020204" pitchFamily="34" charset="0"/>
              </a:rPr>
              <a:t> utbetalt reiseforskudd trekkes fra i reiseregningen?</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Dersom ansatt konverterer søknaden til en reiseregning, så trekkes forskuddet automatisk i fra i reiseregningen. Det er i tilfeller hvor ansatt ikke har konvertert reisesøknaden, men har opprettet en ny reiseregning at dette ikke skjer. </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Oppfølgingsspørsmål: </a:t>
            </a:r>
            <a:r>
              <a:rPr lang="nb-NO" sz="1050">
                <a:latin typeface="Open Sans" panose="020B0606030504020204" pitchFamily="34" charset="0"/>
                <a:ea typeface="Open Sans" panose="020B0606030504020204" pitchFamily="34" charset="0"/>
                <a:cs typeface="Open Sans" panose="020B0606030504020204" pitchFamily="34" charset="0"/>
              </a:rPr>
              <a:t>Men hva da med eventuelle tillegg osv. Og er det på et eksternt prosjekt, så blir det jo ekstrakostnader belastet og det er ikke alltid at det prosjektet kan faktureres fra. Og ofte vil da fakturamottager har kopi av reiseregning og vedlegg, og det har vi vel ikke lett tilgang til?</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Sylinder 10">
            <a:extLst>
              <a:ext uri="{FF2B5EF4-FFF2-40B4-BE49-F238E27FC236}">
                <a16:creationId xmlns:a16="http://schemas.microsoft.com/office/drawing/2014/main" id="{E4A2D1CB-18C3-6535-A5DF-21C68AE27AAE}"/>
              </a:ext>
            </a:extLst>
          </p:cNvPr>
          <p:cNvSpPr txBox="1"/>
          <p:nvPr/>
        </p:nvSpPr>
        <p:spPr>
          <a:xfrm>
            <a:off x="6286093" y="59972"/>
            <a:ext cx="2622658" cy="2308324"/>
          </a:xfrm>
          <a:prstGeom prst="rect">
            <a:avLst/>
          </a:prstGeom>
          <a:noFill/>
        </p:spPr>
        <p:txBody>
          <a:bodyPr wrap="square" rtlCol="0">
            <a:spAutoFit/>
          </a:bodyPr>
          <a:lstStyle/>
          <a:p>
            <a:pPr algn="ctr"/>
            <a:endParaRPr lang="nb-NO" sz="10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nb-NO" sz="105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Reiseforskudd II fortsetter</a:t>
            </a:r>
          </a:p>
          <a:p>
            <a:pPr algn="ctr"/>
            <a:endParaRPr lang="nb-NO" sz="105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For å få kopi av reiseregninger bistår vi selvfølgelig med det. Du kan da sende en sak i NTNU Hjelp om dette. Dette med eksterne prosjekt kan det hende økonomi/regnskap/</a:t>
            </a:r>
            <a:r>
              <a:rPr lang="nb-NO" sz="1050" err="1">
                <a:latin typeface="Open Sans" panose="020B0606030504020204" pitchFamily="34" charset="0"/>
                <a:ea typeface="Open Sans" panose="020B0606030504020204" pitchFamily="34" charset="0"/>
                <a:cs typeface="Open Sans" panose="020B0606030504020204" pitchFamily="34" charset="0"/>
              </a:rPr>
              <a:t>controller</a:t>
            </a:r>
            <a:r>
              <a:rPr lang="nb-NO" sz="1050">
                <a:latin typeface="Open Sans" panose="020B0606030504020204" pitchFamily="34" charset="0"/>
                <a:ea typeface="Open Sans" panose="020B0606030504020204" pitchFamily="34" charset="0"/>
                <a:cs typeface="Open Sans" panose="020B0606030504020204" pitchFamily="34" charset="0"/>
              </a:rPr>
              <a:t> kan svare mer konkret på.</a:t>
            </a:r>
          </a:p>
          <a:p>
            <a:pPr algn="ctr"/>
            <a:r>
              <a:rPr lang="nb-NO" sz="1050" i="1">
                <a:latin typeface="Open Sans" panose="020B0606030504020204" pitchFamily="34" charset="0"/>
                <a:ea typeface="Open Sans" panose="020B0606030504020204" pitchFamily="34" charset="0"/>
                <a:cs typeface="Open Sans" panose="020B0606030504020204" pitchFamily="34" charset="0"/>
              </a:rPr>
              <a:t>(Tjenestesenteret)</a:t>
            </a:r>
          </a:p>
          <a:p>
            <a:pPr algn="ctr"/>
            <a:endParaRPr lang="nb-NO" sz="1050" b="1">
              <a:latin typeface="Open Sans" panose="020B0606030504020204" pitchFamily="34" charset="0"/>
              <a:ea typeface="Open Sans" panose="020B0606030504020204" pitchFamily="34" charset="0"/>
              <a:cs typeface="Open Sans" panose="020B0606030504020204" pitchFamily="34" charset="0"/>
            </a:endParaRPr>
          </a:p>
          <a:p>
            <a:endParaRPr lang="nb-NO"/>
          </a:p>
        </p:txBody>
      </p:sp>
      <p:sp>
        <p:nvSpPr>
          <p:cNvPr id="14" name="TekstSylinder 13">
            <a:extLst>
              <a:ext uri="{FF2B5EF4-FFF2-40B4-BE49-F238E27FC236}">
                <a16:creationId xmlns:a16="http://schemas.microsoft.com/office/drawing/2014/main" id="{37C04D25-BD4C-B50F-16DE-253A5C9374DC}"/>
              </a:ext>
            </a:extLst>
          </p:cNvPr>
          <p:cNvSpPr txBox="1"/>
          <p:nvPr/>
        </p:nvSpPr>
        <p:spPr>
          <a:xfrm>
            <a:off x="6165907" y="1981831"/>
            <a:ext cx="2731512" cy="3901068"/>
          </a:xfrm>
          <a:prstGeom prst="rect">
            <a:avLst/>
          </a:prstGeom>
          <a:noFill/>
        </p:spPr>
        <p:txBody>
          <a:bodyPr wrap="square" rtlCol="0">
            <a:spAutoFit/>
          </a:bodyPr>
          <a:lstStyle/>
          <a:p>
            <a:pPr algn="ctr"/>
            <a:r>
              <a:rPr lang="nb-NO" sz="1200" b="1">
                <a:latin typeface="Open Sans" panose="020B0606030504020204" pitchFamily="34" charset="0"/>
                <a:ea typeface="Open Sans" panose="020B0606030504020204" pitchFamily="34" charset="0"/>
                <a:cs typeface="Open Sans" panose="020B0606030504020204" pitchFamily="34" charset="0"/>
              </a:rPr>
              <a:t>Reiseforskudd III</a:t>
            </a:r>
            <a:br>
              <a:rPr lang="nb-NO" sz="1200" b="1">
                <a:latin typeface="Open Sans" panose="020B0606030504020204" pitchFamily="34" charset="0"/>
                <a:ea typeface="Open Sans" panose="020B0606030504020204" pitchFamily="34" charset="0"/>
                <a:cs typeface="Open Sans" panose="020B0606030504020204" pitchFamily="34" charset="0"/>
              </a:rPr>
            </a:br>
            <a:endParaRPr lang="nb-NO" sz="1800" b="1">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Spørsmål: </a:t>
            </a:r>
            <a:r>
              <a:rPr lang="nb-NO" sz="1050">
                <a:latin typeface="Open Sans" panose="020B0606030504020204" pitchFamily="34" charset="0"/>
                <a:ea typeface="Open Sans" panose="020B0606030504020204" pitchFamily="34" charset="0"/>
                <a:cs typeface="Open Sans" panose="020B0606030504020204" pitchFamily="34" charset="0"/>
              </a:rPr>
              <a:t>Har arbeidsgiver lov å nekte forskudd ved reise?</a:t>
            </a:r>
          </a:p>
          <a:p>
            <a:pPr algn="ctr"/>
            <a:endParaRPr lang="nb-NO" sz="1050">
              <a:latin typeface="Open Sans" panose="020B0606030504020204" pitchFamily="34" charset="0"/>
              <a:ea typeface="Open Sans" panose="020B0606030504020204" pitchFamily="34" charset="0"/>
              <a:cs typeface="Open Sans" panose="020B0606030504020204" pitchFamily="34" charset="0"/>
            </a:endParaRPr>
          </a:p>
          <a:p>
            <a:pPr algn="ctr"/>
            <a:r>
              <a:rPr lang="nb-NO" sz="1050" b="1">
                <a:latin typeface="Open Sans" panose="020B0606030504020204" pitchFamily="34" charset="0"/>
                <a:ea typeface="Open Sans" panose="020B0606030504020204" pitchFamily="34" charset="0"/>
                <a:cs typeface="Open Sans" panose="020B0606030504020204" pitchFamily="34" charset="0"/>
              </a:rPr>
              <a:t>Svar: </a:t>
            </a:r>
            <a:r>
              <a:rPr lang="nb-NO" sz="1050">
                <a:latin typeface="Open Sans" panose="020B0606030504020204" pitchFamily="34" charset="0"/>
                <a:ea typeface="Open Sans" panose="020B0606030504020204" pitchFamily="34" charset="0"/>
                <a:cs typeface="Open Sans" panose="020B0606030504020204" pitchFamily="34" charset="0"/>
              </a:rPr>
              <a:t>Vi kan ikke nekte noen å ta opp forskudd, men vi oppfordrer alltid til å benytte kredittkort.</a:t>
            </a:r>
            <a:br>
              <a:rPr lang="nb-NO" sz="1050" i="1">
                <a:latin typeface="Open Sans" panose="020B0606030504020204" pitchFamily="34" charset="0"/>
                <a:ea typeface="Open Sans" panose="020B0606030504020204" pitchFamily="34" charset="0"/>
                <a:cs typeface="Open Sans" panose="020B0606030504020204" pitchFamily="34" charset="0"/>
              </a:rPr>
            </a:br>
            <a:r>
              <a:rPr lang="nb-NO" sz="1050" i="1">
                <a:latin typeface="Open Sans" panose="020B0606030504020204" pitchFamily="34" charset="0"/>
                <a:ea typeface="Open Sans" panose="020B0606030504020204" pitchFamily="34" charset="0"/>
                <a:cs typeface="Open Sans" panose="020B0606030504020204" pitchFamily="34" charset="0"/>
              </a:rPr>
              <a:t>Lagt til etter møtet: </a:t>
            </a:r>
            <a:r>
              <a:rPr lang="nb-NO" sz="1050">
                <a:effectLst/>
                <a:latin typeface="Open Sans" panose="020B0606030504020204" pitchFamily="34" charset="0"/>
                <a:ea typeface="Open Sans" panose="020B0606030504020204" pitchFamily="34" charset="0"/>
                <a:cs typeface="Open Sans" panose="020B0606030504020204" pitchFamily="34" charset="0"/>
              </a:rPr>
              <a:t>Det kan ikke innføres ordninger som fratar arbeidstakeren retten til å ta ut reiseforskudd. Leder kan ikke avvise søknaden basert på at ansatt ikke få ta ut forskudd, men kan avvise med bakgrunn i f.eks. at den ansatte ikke får reise på jobbreise. Arbeidstakere som får dekket årsavgift på kredittkort, plikter å benytte dette på reiser </a:t>
            </a:r>
            <a:r>
              <a:rPr lang="nb-NO" sz="1050">
                <a:effectLst/>
                <a:latin typeface="Open Sans" panose="020B0606030504020204" pitchFamily="34" charset="0"/>
                <a:ea typeface="Open Sans" panose="020B0606030504020204" pitchFamily="34" charset="0"/>
                <a:cs typeface="Open Sans" panose="020B0606030504020204" pitchFamily="34" charset="0"/>
                <a:hlinkClick r:id="rId3"/>
              </a:rPr>
              <a:t>Se regjeringen.no</a:t>
            </a:r>
            <a:r>
              <a:rPr lang="nb-NO" sz="1050">
                <a:latin typeface="Segoe UI" panose="020B0502040204020203" pitchFamily="34" charset="0"/>
                <a:ea typeface="Open Sans" panose="020B0606030504020204" pitchFamily="34" charset="0"/>
                <a:cs typeface="Open Sans" panose="020B0606030504020204" pitchFamily="34" charset="0"/>
              </a:rPr>
              <a:t> </a:t>
            </a:r>
            <a:r>
              <a:rPr lang="nb-NO" sz="1050" i="1">
                <a:latin typeface="Open Sans" panose="020B0606030504020204" pitchFamily="34" charset="0"/>
                <a:ea typeface="Open Sans" panose="020B0606030504020204" pitchFamily="34" charset="0"/>
                <a:cs typeface="Open Sans" panose="020B0606030504020204" pitchFamily="34" charset="0"/>
              </a:rPr>
              <a:t>(Tjenestesenteret)</a:t>
            </a:r>
          </a:p>
          <a:p>
            <a:pPr algn="ctr"/>
            <a:endParaRPr lang="nb-NO" sz="1050">
              <a:effectLst/>
              <a:latin typeface="Arial" panose="020B0604020202020204" pitchFamily="34" charset="0"/>
            </a:endParaRPr>
          </a:p>
          <a:p>
            <a:pPr algn="ctr"/>
            <a:br>
              <a:rPr lang="nb-NO" sz="1050">
                <a:latin typeface="Open Sans" panose="020B0606030504020204" pitchFamily="34" charset="0"/>
                <a:ea typeface="Open Sans" panose="020B0606030504020204" pitchFamily="34" charset="0"/>
                <a:cs typeface="Open Sans" panose="020B0606030504020204" pitchFamily="34" charset="0"/>
              </a:rPr>
            </a:br>
            <a:endParaRPr lang="nb-NO" sz="1050">
              <a:latin typeface="Open Sans" panose="020B0606030504020204" pitchFamily="34" charset="0"/>
              <a:ea typeface="Open Sans" panose="020B0606030504020204" pitchFamily="34" charset="0"/>
              <a:cs typeface="Open Sans" panose="020B0606030504020204" pitchFamily="34" charset="0"/>
            </a:endParaRPr>
          </a:p>
          <a:p>
            <a:endParaRPr lang="nb-NO"/>
          </a:p>
        </p:txBody>
      </p:sp>
    </p:spTree>
    <p:extLst>
      <p:ext uri="{BB962C8B-B14F-4D97-AF65-F5344CB8AC3E}">
        <p14:creationId xmlns:p14="http://schemas.microsoft.com/office/powerpoint/2010/main" val="4147103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A88EE1-20D7-49C1-128F-2FAFDFF1070F}"/>
              </a:ext>
            </a:extLst>
          </p:cNvPr>
          <p:cNvSpPr/>
          <p:nvPr/>
        </p:nvSpPr>
        <p:spPr>
          <a:xfrm>
            <a:off x="3224434" y="3250674"/>
            <a:ext cx="2743200" cy="1734510"/>
          </a:xfrm>
          <a:prstGeom prst="rect">
            <a:avLst/>
          </a:prstGeom>
          <a:solidFill>
            <a:schemeClr val="accent5">
              <a:lumMod val="20000"/>
              <a:lumOff val="8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Rektangel 1">
            <a:extLst>
              <a:ext uri="{FF2B5EF4-FFF2-40B4-BE49-F238E27FC236}">
                <a16:creationId xmlns:a16="http://schemas.microsoft.com/office/drawing/2014/main" id="{39CEAADA-D975-EC3A-97B0-A398E90630AE}"/>
              </a:ext>
            </a:extLst>
          </p:cNvPr>
          <p:cNvSpPr/>
          <p:nvPr/>
        </p:nvSpPr>
        <p:spPr>
          <a:xfrm>
            <a:off x="6215296" y="111341"/>
            <a:ext cx="2743200" cy="4779899"/>
          </a:xfrm>
          <a:prstGeom prst="rect">
            <a:avLst/>
          </a:prstGeom>
          <a:solidFill>
            <a:schemeClr val="tx2">
              <a:lumMod val="20000"/>
              <a:lumOff val="8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 name="Rektangel 12">
            <a:extLst>
              <a:ext uri="{FF2B5EF4-FFF2-40B4-BE49-F238E27FC236}">
                <a16:creationId xmlns:a16="http://schemas.microsoft.com/office/drawing/2014/main" id="{0653068A-46B4-C7C0-E851-2C57249A14C0}"/>
              </a:ext>
            </a:extLst>
          </p:cNvPr>
          <p:cNvSpPr/>
          <p:nvPr/>
        </p:nvSpPr>
        <p:spPr>
          <a:xfrm>
            <a:off x="3238277" y="111341"/>
            <a:ext cx="2743200" cy="2990487"/>
          </a:xfrm>
          <a:prstGeom prst="rect">
            <a:avLst/>
          </a:prstGeom>
          <a:solidFill>
            <a:srgbClr val="E3BCDA"/>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TekstSylinder 4">
            <a:extLst>
              <a:ext uri="{FF2B5EF4-FFF2-40B4-BE49-F238E27FC236}">
                <a16:creationId xmlns:a16="http://schemas.microsoft.com/office/drawing/2014/main" id="{3E6A6061-F558-48E7-5EA1-1A4B0D711FD2}"/>
              </a:ext>
            </a:extLst>
          </p:cNvPr>
          <p:cNvSpPr txBox="1"/>
          <p:nvPr/>
        </p:nvSpPr>
        <p:spPr>
          <a:xfrm>
            <a:off x="3372458" y="203219"/>
            <a:ext cx="2540000" cy="5863144"/>
          </a:xfrm>
          <a:prstGeom prst="rect">
            <a:avLst/>
          </a:prstGeom>
          <a:noFill/>
        </p:spPr>
        <p:txBody>
          <a:bodyPr wrap="square" lIns="91440" tIns="45720" rIns="91440" bIns="45720" rtlCol="0" anchor="t">
            <a:spAutoFit/>
          </a:bodyPr>
          <a:lstStyle/>
          <a:p>
            <a:pPr algn="ctr"/>
            <a:r>
              <a:rPr lang="nb-NO" sz="1100" b="1">
                <a:effectLst/>
                <a:latin typeface="Open Sans"/>
                <a:ea typeface="Open Sans"/>
                <a:cs typeface="Open Sans"/>
              </a:rPr>
              <a:t>Kommentar</a:t>
            </a:r>
            <a:r>
              <a:rPr lang="nb-NO" sz="1100">
                <a:effectLst/>
                <a:latin typeface="Open Sans"/>
                <a:ea typeface="Open Sans"/>
                <a:cs typeface="Open Sans"/>
              </a:rPr>
              <a:t>: </a:t>
            </a:r>
            <a:r>
              <a:rPr lang="nb-NO" sz="1100">
                <a:latin typeface="Open Sans"/>
                <a:ea typeface="Open Sans"/>
                <a:cs typeface="Open Sans"/>
              </a:rPr>
              <a:t>Ja, jeg kan eventuelt sende der - men spørsmålet mitt er av prinsipiell art - er det nå OK for NTNU å dekke kostnader som ikke skulle vært dekket av oss for så å viderefakturere?</a:t>
            </a: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r>
              <a:rPr lang="nb-NO" sz="1100" b="1">
                <a:latin typeface="Open Sans"/>
                <a:ea typeface="Open Sans"/>
                <a:cs typeface="Open Sans"/>
              </a:rPr>
              <a:t>Svar</a:t>
            </a:r>
            <a:r>
              <a:rPr lang="nb-NO" sz="1100">
                <a:latin typeface="Open Sans"/>
                <a:ea typeface="Open Sans"/>
                <a:cs typeface="Open Sans"/>
              </a:rPr>
              <a:t>: Hovedregelen er selvfølgelig at reiseregningen sendes til riktig bedrift. En reise skal alltids avtales med leder før den bestilles, og dere står fritt til å opplyse om at viderefakturering ikke skal forekomme, men at det kan gjøres unntaksvis.</a:t>
            </a:r>
          </a:p>
          <a:p>
            <a:pPr algn="ctr"/>
            <a:endParaRPr lang="nb-NO" sz="1100">
              <a:effectLst/>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200" b="1">
              <a:latin typeface="Open Sans" panose="020B0606030504020204" pitchFamily="34" charset="0"/>
              <a:ea typeface="Open Sans" panose="020B0606030504020204" pitchFamily="34" charset="0"/>
              <a:cs typeface="Open Sans" panose="020B0606030504020204" pitchFamily="34" charset="0"/>
            </a:endParaRPr>
          </a:p>
          <a:p>
            <a:pPr algn="ctr"/>
            <a:r>
              <a:rPr lang="nb-NO" sz="1200" b="1">
                <a:latin typeface="Open Sans" panose="020B0606030504020204" pitchFamily="34" charset="0"/>
                <a:ea typeface="Open Sans" panose="020B0606030504020204" pitchFamily="34" charset="0"/>
                <a:cs typeface="Open Sans" panose="020B0606030504020204" pitchFamily="34" charset="0"/>
              </a:rPr>
              <a:t>Bonusprogram</a:t>
            </a:r>
            <a:endParaRPr lang="nb-NO" sz="1200">
              <a:latin typeface="Open Sans" panose="020B0606030504020204" pitchFamily="34" charset="0"/>
              <a:ea typeface="Open Sans" panose="020B0606030504020204" pitchFamily="34" charset="0"/>
              <a:cs typeface="Open Sans" panose="020B0606030504020204" pitchFamily="34" charset="0"/>
            </a:endParaRP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a:ea typeface="Open Sans"/>
                <a:cs typeface="Open Sans"/>
              </a:rPr>
              <a:t>Spørsmål</a:t>
            </a:r>
            <a:r>
              <a:rPr lang="nb-NO" sz="1000">
                <a:latin typeface="Open Sans"/>
                <a:ea typeface="Open Sans"/>
                <a:cs typeface="Open Sans"/>
              </a:rPr>
              <a:t>: Hvordan kan man kontrollere om en ansatt bruker sine bonusprogram eller ikke?</a:t>
            </a:r>
            <a:endParaRPr lang="en-US" sz="1000">
              <a:latin typeface="Open Sans"/>
              <a:ea typeface="Open Sans"/>
              <a:cs typeface="Open Sans"/>
            </a:endParaRPr>
          </a:p>
          <a:p>
            <a:pPr algn="ctr"/>
            <a:endParaRPr lang="en-US"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a:ea typeface="Open Sans"/>
                <a:cs typeface="Open Sans"/>
              </a:rPr>
              <a:t>Svar: </a:t>
            </a:r>
            <a:r>
              <a:rPr lang="nb-NO" sz="1000">
                <a:latin typeface="Open Sans"/>
                <a:ea typeface="Open Sans"/>
                <a:cs typeface="Open Sans"/>
              </a:rPr>
              <a:t>Dette er ikke noe vi kan kontrollere. Det er tillitsbasert og en del av ansatt- og tillitsforholdet til den enkelte ved NTNU. </a:t>
            </a:r>
            <a:endParaRPr lang="nb-NO">
              <a:latin typeface="Open Sans"/>
              <a:ea typeface="Open Sans"/>
              <a:cs typeface="Open Sans"/>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pPr algn="ctr"/>
            <a:endParaRPr lang="nb-NO" sz="1100">
              <a:latin typeface="Open Sans" panose="020B0606030504020204" pitchFamily="34" charset="0"/>
              <a:ea typeface="Open Sans" panose="020B0606030504020204" pitchFamily="34" charset="0"/>
              <a:cs typeface="Open Sans" panose="020B0606030504020204" pitchFamily="34" charset="0"/>
            </a:endParaRPr>
          </a:p>
          <a:p>
            <a:endParaRPr lang="nb-NO">
              <a:cs typeface="Arial" panose="020B0604020202020204"/>
            </a:endParaRPr>
          </a:p>
        </p:txBody>
      </p:sp>
      <p:sp>
        <p:nvSpPr>
          <p:cNvPr id="11" name="Rektangel 10">
            <a:extLst>
              <a:ext uri="{FF2B5EF4-FFF2-40B4-BE49-F238E27FC236}">
                <a16:creationId xmlns:a16="http://schemas.microsoft.com/office/drawing/2014/main" id="{818361DC-EDB6-7474-5717-919B16010D78}"/>
              </a:ext>
            </a:extLst>
          </p:cNvPr>
          <p:cNvSpPr/>
          <p:nvPr/>
        </p:nvSpPr>
        <p:spPr>
          <a:xfrm>
            <a:off x="261258" y="111341"/>
            <a:ext cx="2743200" cy="4920817"/>
          </a:xfrm>
          <a:prstGeom prst="rect">
            <a:avLst/>
          </a:prstGeom>
          <a:solidFill>
            <a:srgbClr val="E3BCDA"/>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TekstSylinder 11">
            <a:extLst>
              <a:ext uri="{FF2B5EF4-FFF2-40B4-BE49-F238E27FC236}">
                <a16:creationId xmlns:a16="http://schemas.microsoft.com/office/drawing/2014/main" id="{5B14BF40-1A14-162B-6EFB-3B503A390AC9}"/>
              </a:ext>
            </a:extLst>
          </p:cNvPr>
          <p:cNvSpPr txBox="1"/>
          <p:nvPr/>
        </p:nvSpPr>
        <p:spPr>
          <a:xfrm>
            <a:off x="439058" y="203219"/>
            <a:ext cx="2387600" cy="4862870"/>
          </a:xfrm>
          <a:prstGeom prst="rect">
            <a:avLst/>
          </a:prstGeom>
          <a:noFill/>
        </p:spPr>
        <p:txBody>
          <a:bodyPr wrap="square" rtlCol="0">
            <a:spAutoFit/>
          </a:bodyPr>
          <a:lstStyle/>
          <a:p>
            <a:pPr algn="ctr"/>
            <a:r>
              <a:rPr lang="nb-NO" sz="1200" b="1">
                <a:latin typeface="Open Sans" panose="020B0606030504020204" pitchFamily="34" charset="0"/>
                <a:ea typeface="Open Sans" panose="020B0606030504020204" pitchFamily="34" charset="0"/>
                <a:cs typeface="Open Sans" panose="020B0606030504020204" pitchFamily="34" charset="0"/>
              </a:rPr>
              <a:t>Viderefakturere reiser</a:t>
            </a:r>
          </a:p>
          <a:p>
            <a:pPr algn="ctr"/>
            <a:endParaRPr lang="nb-NO" sz="1000" b="1">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panose="020B0606030504020204" pitchFamily="34" charset="0"/>
                <a:ea typeface="Open Sans" panose="020B0606030504020204" pitchFamily="34" charset="0"/>
                <a:cs typeface="Open Sans" panose="020B0606030504020204" pitchFamily="34" charset="0"/>
              </a:rPr>
              <a:t>Spørsmål</a:t>
            </a:r>
            <a:r>
              <a:rPr lang="nb-NO" sz="1000">
                <a:latin typeface="Open Sans" panose="020B0606030504020204" pitchFamily="34" charset="0"/>
                <a:ea typeface="Open Sans" panose="020B0606030504020204" pitchFamily="34" charset="0"/>
                <a:cs typeface="Open Sans" panose="020B0606030504020204" pitchFamily="34" charset="0"/>
              </a:rPr>
              <a:t>: Hva med viderefakturering av reiser, tidligere var det sagt at NTNU ikke gjør dette - men nå har ansatte fått beskjed om at dette er OK?</a:t>
            </a: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panose="020B0606030504020204" pitchFamily="34" charset="0"/>
                <a:ea typeface="Open Sans" panose="020B0606030504020204" pitchFamily="34" charset="0"/>
                <a:cs typeface="Open Sans" panose="020B0606030504020204" pitchFamily="34" charset="0"/>
              </a:rPr>
              <a:t>Svar: </a:t>
            </a:r>
            <a:r>
              <a:rPr lang="nb-NO" sz="1000">
                <a:latin typeface="Open Sans" panose="020B0606030504020204" pitchFamily="34" charset="0"/>
                <a:ea typeface="Open Sans" panose="020B0606030504020204" pitchFamily="34" charset="0"/>
                <a:cs typeface="Open Sans" panose="020B0606030504020204" pitchFamily="34" charset="0"/>
              </a:rPr>
              <a:t>Dersom det skal viderefaktureres må det merkes i reiseregning, og det er opp til enhet å opprette fakturagrunnlag til ekstern part.</a:t>
            </a: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panose="020B0606030504020204" pitchFamily="34" charset="0"/>
                <a:ea typeface="Open Sans" panose="020B0606030504020204" pitchFamily="34" charset="0"/>
                <a:cs typeface="Open Sans" panose="020B0606030504020204" pitchFamily="34" charset="0"/>
              </a:rPr>
              <a:t>Kommentar: </a:t>
            </a:r>
            <a:r>
              <a:rPr lang="nb-NO" sz="1000">
                <a:effectLst/>
                <a:latin typeface="Open Sans" panose="020B0606030504020204" pitchFamily="34" charset="0"/>
                <a:ea typeface="Open Sans" panose="020B0606030504020204" pitchFamily="34" charset="0"/>
                <a:cs typeface="Open Sans" panose="020B0606030504020204" pitchFamily="34" charset="0"/>
              </a:rPr>
              <a:t>Poenget er at dette medfører arbeid for NTNU i en sak hvor vi ikke skulle ha gjort noe, og det var derfor samt det at NTNU ikke skulle legge ut for andre bedrifter osv. som gjorde at vi ikke fikk lov å viderefakturere før....</a:t>
            </a:r>
          </a:p>
          <a:p>
            <a:pPr algn="ctr"/>
            <a:endParaRPr lang="nb-NO" sz="1000">
              <a:effectLst/>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panose="020B0606030504020204" pitchFamily="34" charset="0"/>
                <a:ea typeface="Open Sans" panose="020B0606030504020204" pitchFamily="34" charset="0"/>
                <a:cs typeface="Open Sans" panose="020B0606030504020204" pitchFamily="34" charset="0"/>
              </a:rPr>
              <a:t>Svar: </a:t>
            </a:r>
            <a:r>
              <a:rPr lang="nb-NO" sz="1000">
                <a:latin typeface="Open Sans" panose="020B0606030504020204" pitchFamily="34" charset="0"/>
                <a:ea typeface="Open Sans" panose="020B0606030504020204" pitchFamily="34" charset="0"/>
                <a:cs typeface="Open Sans" panose="020B0606030504020204" pitchFamily="34" charset="0"/>
              </a:rPr>
              <a:t>Det beste vil jo være å sende reiseregning til riktig institusjon i første omgang. Er dette allerede sendt og utbetalt av NTNU, må det riktignok viderefaktureres. Om vi ikke har forstått spørsmålet ditt riktig, gjerne send en henvendelse i NTNU hjelp så skal se nærmere på saken.</a:t>
            </a:r>
          </a:p>
        </p:txBody>
      </p:sp>
      <p:sp>
        <p:nvSpPr>
          <p:cNvPr id="4" name="TekstSylinder 3">
            <a:extLst>
              <a:ext uri="{FF2B5EF4-FFF2-40B4-BE49-F238E27FC236}">
                <a16:creationId xmlns:a16="http://schemas.microsoft.com/office/drawing/2014/main" id="{A4679B8D-8C20-1F6D-9C80-B10C836078BB}"/>
              </a:ext>
            </a:extLst>
          </p:cNvPr>
          <p:cNvSpPr txBox="1"/>
          <p:nvPr/>
        </p:nvSpPr>
        <p:spPr>
          <a:xfrm>
            <a:off x="6379253" y="169287"/>
            <a:ext cx="2387600" cy="4308872"/>
          </a:xfrm>
          <a:prstGeom prst="rect">
            <a:avLst/>
          </a:prstGeom>
          <a:noFill/>
        </p:spPr>
        <p:txBody>
          <a:bodyPr wrap="square" lIns="91440" tIns="45720" rIns="91440" bIns="45720" rtlCol="0" anchor="t">
            <a:spAutoFit/>
          </a:bodyPr>
          <a:lstStyle/>
          <a:p>
            <a:pPr algn="ctr"/>
            <a:endParaRPr lang="nb-NO" sz="1200" b="1">
              <a:latin typeface="Open Sans"/>
              <a:ea typeface="Open Sans"/>
              <a:cs typeface="Open Sans"/>
            </a:endParaRPr>
          </a:p>
          <a:p>
            <a:pPr algn="ctr"/>
            <a:r>
              <a:rPr lang="nb-NO" sz="1200" b="1">
                <a:latin typeface="Open Sans"/>
                <a:ea typeface="Open Sans"/>
                <a:cs typeface="Open Sans"/>
              </a:rPr>
              <a:t>Rabattkoder</a:t>
            </a:r>
          </a:p>
          <a:p>
            <a:pPr algn="ctr"/>
            <a:r>
              <a:rPr lang="nb-NO" sz="1000" b="1">
                <a:latin typeface="Open Sans"/>
                <a:ea typeface="Open Sans"/>
                <a:cs typeface="Open Sans"/>
              </a:rPr>
              <a:t>Spørsmål</a:t>
            </a:r>
            <a:r>
              <a:rPr lang="nb-NO" sz="1000">
                <a:latin typeface="Open Sans"/>
                <a:ea typeface="Open Sans"/>
                <a:cs typeface="Open Sans"/>
              </a:rPr>
              <a:t>: Noen konferanse-organisatorer anbefaler hoteller eller har rabattkoder for spesifikke hoteller. Hvordan skal man balansere det med oppfordringen om å bruke Berg-Hansen mest mulig?</a:t>
            </a:r>
            <a:endParaRPr lang="nb-NO">
              <a:latin typeface="Open Sans"/>
              <a:ea typeface="Open Sans"/>
              <a:cs typeface="Open Sans"/>
            </a:endParaRP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panose="020B0606030504020204" pitchFamily="34" charset="0"/>
                <a:ea typeface="Open Sans" panose="020B0606030504020204" pitchFamily="34" charset="0"/>
                <a:cs typeface="Open Sans" panose="020B0606030504020204" pitchFamily="34" charset="0"/>
              </a:rPr>
              <a:t>Svar: </a:t>
            </a:r>
            <a:r>
              <a:rPr lang="nb-NO" sz="1000">
                <a:latin typeface="Open Sans" panose="020B0606030504020204" pitchFamily="34" charset="0"/>
                <a:ea typeface="Open Sans" panose="020B0606030504020204" pitchFamily="34" charset="0"/>
                <a:cs typeface="Open Sans" panose="020B0606030504020204" pitchFamily="34" charset="0"/>
              </a:rPr>
              <a:t>Når man skal delta på konferanser kan man bo på konferansehotellet. Det er også mulig å vurdere rabatten organisator har oppnådd i forhold til vår avtalepris dersom man skal bo på et hotell NTNU har avtale med. Alt etter hva som blir mest gunstig -  rabattkoden eller avtaleprisen? </a:t>
            </a: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a:ea typeface="Open Sans"/>
                <a:cs typeface="Open Sans"/>
              </a:rPr>
              <a:t>Oppfølgingsspørsmål: </a:t>
            </a:r>
            <a:r>
              <a:rPr lang="nb-NO" sz="1000">
                <a:latin typeface="Open Sans"/>
                <a:ea typeface="Open Sans"/>
                <a:cs typeface="Open Sans"/>
              </a:rPr>
              <a:t>For det er ikke pålagt å bruke hoteller som tilbydes gjennom Berg-Hansen?</a:t>
            </a:r>
            <a:endParaRPr lang="en-US" sz="1000">
              <a:latin typeface="Open Sans"/>
              <a:ea typeface="Open Sans"/>
              <a:cs typeface="Open Sans"/>
            </a:endParaRPr>
          </a:p>
          <a:p>
            <a:pPr algn="ctr"/>
            <a:endParaRPr lang="nb-NO" sz="1000">
              <a:latin typeface="Open Sans" panose="020B0606030504020204" pitchFamily="34" charset="0"/>
              <a:ea typeface="Open Sans" panose="020B0606030504020204" pitchFamily="34" charset="0"/>
              <a:cs typeface="Open Sans" panose="020B0606030504020204" pitchFamily="34" charset="0"/>
            </a:endParaRPr>
          </a:p>
          <a:p>
            <a:pPr algn="ctr"/>
            <a:r>
              <a:rPr lang="nb-NO" sz="1000" b="1">
                <a:latin typeface="Open Sans"/>
                <a:ea typeface="Open Sans"/>
                <a:cs typeface="Open Sans"/>
              </a:rPr>
              <a:t>Svar: </a:t>
            </a:r>
            <a:r>
              <a:rPr lang="nb-NO" sz="1000">
                <a:latin typeface="Open Sans"/>
                <a:ea typeface="Open Sans"/>
                <a:cs typeface="Open Sans"/>
              </a:rPr>
              <a:t>På konferanser vil man normalt benytte seg av det hotellet der konferansen er.</a:t>
            </a:r>
          </a:p>
        </p:txBody>
      </p:sp>
    </p:spTree>
    <p:extLst>
      <p:ext uri="{BB962C8B-B14F-4D97-AF65-F5344CB8AC3E}">
        <p14:creationId xmlns:p14="http://schemas.microsoft.com/office/powerpoint/2010/main" val="3879828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6C21D6E-00C3-4F53-7C02-90341E43C12D}"/>
              </a:ext>
            </a:extLst>
          </p:cNvPr>
          <p:cNvSpPr txBox="1"/>
          <p:nvPr/>
        </p:nvSpPr>
        <p:spPr>
          <a:xfrm>
            <a:off x="0" y="226964"/>
            <a:ext cx="7110572" cy="461665"/>
          </a:xfrm>
          <a:prstGeom prst="rect">
            <a:avLst/>
          </a:prstGeom>
          <a:noFill/>
        </p:spPr>
        <p:txBody>
          <a:bodyPr wrap="square" lIns="91440" tIns="45720" rIns="91440" bIns="45720" rtlCol="0" anchor="t">
            <a:spAutoFit/>
          </a:bodyPr>
          <a:lstStyle/>
          <a:p>
            <a:pPr algn="ctr"/>
            <a:r>
              <a:rPr lang="nb-NO" sz="2400" b="1">
                <a:latin typeface="Open Sans"/>
                <a:ea typeface="Open Sans"/>
                <a:cs typeface="Open Sans"/>
              </a:rPr>
              <a:t>Tenk miljø: Må du egentlig på jobbreise?</a:t>
            </a:r>
          </a:p>
        </p:txBody>
      </p:sp>
      <p:sp>
        <p:nvSpPr>
          <p:cNvPr id="3" name="TextBox 2">
            <a:extLst>
              <a:ext uri="{FF2B5EF4-FFF2-40B4-BE49-F238E27FC236}">
                <a16:creationId xmlns:a16="http://schemas.microsoft.com/office/drawing/2014/main" id="{32C66BA4-D265-8F66-EA7E-36D130FE1102}"/>
              </a:ext>
            </a:extLst>
          </p:cNvPr>
          <p:cNvSpPr txBox="1"/>
          <p:nvPr/>
        </p:nvSpPr>
        <p:spPr>
          <a:xfrm>
            <a:off x="265125" y="883497"/>
            <a:ext cx="6081487"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Miljø som prioritet: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All reiseaktivitet skal vurderes med særlig vekt på miljøhensyn. Både ansatte og ledere har ansvar for å følge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hlinkClick r:id="rId3"/>
              </a:rPr>
              <a:t>retningslinjene for miljøansvarlige reiser.</a:t>
            </a:r>
            <a:b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Helhetlig vurdering: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Planlegging av reiser skal baseres på en totalvurdering av miljø, økonomi, tidsbruk og faglig utbytte. Miljøhensyn skal alltid tillegges betydelig vekt.</a:t>
            </a:r>
            <a:b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Digitale alternativer: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Før en reise besluttes, skal muligheten for å bruke digitale møteplasser vurderes som et alternativ.</a:t>
            </a:r>
            <a:b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br>
            <a:endPar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Miljøvennlige reisemåter: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Når reiser er nødvendige, skal miljøeffektive alternativer prioriteres – som for eksempel å velge tog fremfor fly når det er mulig og hensiktsmessig.</a:t>
            </a:r>
          </a:p>
          <a:p>
            <a:pPr marL="628650" lvl="1"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Togreiser i Norge og Sverige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kan bestilles under fanen «Tog» i Berg-Hansen portalen. </a:t>
            </a:r>
          </a:p>
          <a:p>
            <a:pPr marL="628650" lvl="1" indent="-171450">
              <a:buFont typeface="Arial" panose="020B0604020202020204" pitchFamily="34" charset="0"/>
              <a:buChar char="•"/>
            </a:pPr>
            <a:r>
              <a:rPr lang="nb-NO" sz="1300" b="1">
                <a:solidFill>
                  <a:srgbClr val="272833"/>
                </a:solidFill>
                <a:latin typeface="Open Sans" panose="020B0606030504020204" pitchFamily="34" charset="0"/>
                <a:ea typeface="Open Sans" panose="020B0606030504020204" pitchFamily="34" charset="0"/>
                <a:cs typeface="Open Sans" panose="020B0606030504020204" pitchFamily="34" charset="0"/>
              </a:rPr>
              <a:t>Togreiser i Europa* </a:t>
            </a:r>
            <a:r>
              <a:rPr lang="nb-NO" sz="1300">
                <a:solidFill>
                  <a:srgbClr val="272833"/>
                </a:solidFill>
                <a:latin typeface="Open Sans" panose="020B0606030504020204" pitchFamily="34" charset="0"/>
                <a:ea typeface="Open Sans" panose="020B0606030504020204" pitchFamily="34" charset="0"/>
                <a:cs typeface="Open Sans" panose="020B0606030504020204" pitchFamily="34" charset="0"/>
              </a:rPr>
              <a:t>kan bestilles under fanen "Fly". </a:t>
            </a:r>
          </a:p>
          <a:p>
            <a:pPr lvl="1"/>
            <a:endParaRPr lang="nb-NO" sz="1200" i="1">
              <a:solidFill>
                <a:srgbClr val="272833"/>
              </a:solidFill>
              <a:latin typeface="Calibri"/>
              <a:ea typeface="Open Sans"/>
              <a:cs typeface="Open Sans"/>
            </a:endParaRPr>
          </a:p>
          <a:p>
            <a:r>
              <a:rPr lang="nb-NO" sz="1000" i="1">
                <a:solidFill>
                  <a:srgbClr val="272833"/>
                </a:solidFill>
                <a:latin typeface="Calibri"/>
                <a:ea typeface="Open Sans"/>
                <a:cs typeface="Open Sans"/>
              </a:rPr>
              <a:t>*Gjelder togbilletter til europeiske destinasjoner med selskapene </a:t>
            </a:r>
            <a:r>
              <a:rPr lang="nb-NO" sz="1000" i="1" err="1">
                <a:solidFill>
                  <a:srgbClr val="272833"/>
                </a:solidFill>
                <a:latin typeface="Calibri"/>
                <a:ea typeface="Open Sans"/>
                <a:cs typeface="Open Sans"/>
              </a:rPr>
              <a:t>Eurostar</a:t>
            </a:r>
            <a:r>
              <a:rPr lang="nb-NO" sz="1000" i="1">
                <a:solidFill>
                  <a:srgbClr val="272833"/>
                </a:solidFill>
                <a:latin typeface="Calibri"/>
                <a:ea typeface="Open Sans"/>
                <a:cs typeface="Open Sans"/>
              </a:rPr>
              <a:t> (til/fra London og Paris, Amsterdam og Brussel) og </a:t>
            </a:r>
            <a:r>
              <a:rPr lang="nb-NO" sz="1000" i="1" err="1">
                <a:solidFill>
                  <a:srgbClr val="272833"/>
                </a:solidFill>
                <a:latin typeface="Calibri"/>
                <a:ea typeface="Open Sans"/>
                <a:cs typeface="Open Sans"/>
              </a:rPr>
              <a:t>Accessrail</a:t>
            </a:r>
            <a:r>
              <a:rPr lang="nb-NO" sz="1000" i="1">
                <a:solidFill>
                  <a:srgbClr val="272833"/>
                </a:solidFill>
                <a:latin typeface="Calibri"/>
                <a:ea typeface="Open Sans"/>
                <a:cs typeface="Open Sans"/>
              </a:rPr>
              <a:t> (innenlands i Tyskland, Italia, Østerrike, Storbritannia, Spania, Tsjekkia og Frankrike).</a:t>
            </a:r>
          </a:p>
        </p:txBody>
      </p:sp>
      <p:pic>
        <p:nvPicPr>
          <p:cNvPr id="5" name="Bilde 4" descr="Et bilde som inneholder sketch, tegning, illustrasjon, tekst&#10;&#10;Automatisk generert beskrivelse">
            <a:extLst>
              <a:ext uri="{FF2B5EF4-FFF2-40B4-BE49-F238E27FC236}">
                <a16:creationId xmlns:a16="http://schemas.microsoft.com/office/drawing/2014/main" id="{F23F4EA2-27F6-2567-B3B9-8D54B635783D}"/>
              </a:ext>
            </a:extLst>
          </p:cNvPr>
          <p:cNvPicPr>
            <a:picLocks noChangeAspect="1"/>
          </p:cNvPicPr>
          <p:nvPr/>
        </p:nvPicPr>
        <p:blipFill>
          <a:blip r:embed="rId4"/>
          <a:stretch>
            <a:fillRect/>
          </a:stretch>
        </p:blipFill>
        <p:spPr>
          <a:xfrm>
            <a:off x="6577038" y="1110879"/>
            <a:ext cx="2378393" cy="3530943"/>
          </a:xfrm>
          <a:prstGeom prst="rect">
            <a:avLst/>
          </a:prstGeom>
        </p:spPr>
      </p:pic>
    </p:spTree>
    <p:extLst>
      <p:ext uri="{BB962C8B-B14F-4D97-AF65-F5344CB8AC3E}">
        <p14:creationId xmlns:p14="http://schemas.microsoft.com/office/powerpoint/2010/main" val="242798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kart, skjermbilde, Font&#10;&#10;Innhold generert av kunstig intelligens kan være feil.">
            <a:extLst>
              <a:ext uri="{FF2B5EF4-FFF2-40B4-BE49-F238E27FC236}">
                <a16:creationId xmlns:a16="http://schemas.microsoft.com/office/drawing/2014/main" id="{A5B1012B-D758-2555-9A87-C39250EEDC51}"/>
              </a:ext>
            </a:extLst>
          </p:cNvPr>
          <p:cNvPicPr>
            <a:picLocks noChangeAspect="1"/>
          </p:cNvPicPr>
          <p:nvPr/>
        </p:nvPicPr>
        <p:blipFill>
          <a:blip r:embed="rId4"/>
          <a:stretch>
            <a:fillRect/>
          </a:stretch>
        </p:blipFill>
        <p:spPr>
          <a:xfrm>
            <a:off x="0" y="1200950"/>
            <a:ext cx="9144000" cy="3551068"/>
          </a:xfrm>
          <a:prstGeom prst="rect">
            <a:avLst/>
          </a:prstGeom>
        </p:spPr>
      </p:pic>
      <p:pic>
        <p:nvPicPr>
          <p:cNvPr id="3" name="Bilde 2" descr="Et bilde som inneholder tekst, Font, skjermbilde, nummer&#10;&#10;Innhold generert av kunstig intelligens kan være feil.">
            <a:extLst>
              <a:ext uri="{FF2B5EF4-FFF2-40B4-BE49-F238E27FC236}">
                <a16:creationId xmlns:a16="http://schemas.microsoft.com/office/drawing/2014/main" id="{A6D9D18A-E985-4CEC-5B62-E33F8E3AC01B}"/>
              </a:ext>
            </a:extLst>
          </p:cNvPr>
          <p:cNvPicPr>
            <a:picLocks noChangeAspect="1"/>
          </p:cNvPicPr>
          <p:nvPr/>
        </p:nvPicPr>
        <p:blipFill>
          <a:blip r:embed="rId5"/>
          <a:stretch>
            <a:fillRect/>
          </a:stretch>
        </p:blipFill>
        <p:spPr>
          <a:xfrm>
            <a:off x="-7495" y="483815"/>
            <a:ext cx="9144000" cy="742950"/>
          </a:xfrm>
          <a:prstGeom prst="rect">
            <a:avLst/>
          </a:prstGeom>
        </p:spPr>
      </p:pic>
      <p:sp>
        <p:nvSpPr>
          <p:cNvPr id="4" name="TekstSylinder 3">
            <a:extLst>
              <a:ext uri="{FF2B5EF4-FFF2-40B4-BE49-F238E27FC236}">
                <a16:creationId xmlns:a16="http://schemas.microsoft.com/office/drawing/2014/main" id="{5910595E-A142-E66B-5642-78ACF371340A}"/>
              </a:ext>
            </a:extLst>
          </p:cNvPr>
          <p:cNvSpPr txBox="1"/>
          <p:nvPr/>
        </p:nvSpPr>
        <p:spPr>
          <a:xfrm>
            <a:off x="1318301" y="22150"/>
            <a:ext cx="6081487" cy="461665"/>
          </a:xfrm>
          <a:prstGeom prst="rect">
            <a:avLst/>
          </a:prstGeom>
          <a:noFill/>
        </p:spPr>
        <p:txBody>
          <a:bodyPr wrap="square" rtlCol="0">
            <a:spAutoFit/>
          </a:bodyPr>
          <a:lstStyle/>
          <a:p>
            <a:pPr algn="ctr"/>
            <a:r>
              <a:rPr lang="nb-NO" sz="2400" b="1">
                <a:latin typeface="Open Sans" panose="020B0606030504020204" pitchFamily="34" charset="0"/>
                <a:ea typeface="Open Sans" panose="020B0606030504020204" pitchFamily="34" charset="0"/>
                <a:cs typeface="Open Sans" panose="020B0606030504020204" pitchFamily="34" charset="0"/>
              </a:rPr>
              <a:t>Reiseaktiviteten ved NTNU i 2024</a:t>
            </a:r>
            <a:endParaRPr lang="nb-NO"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972021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3477D-E416-1768-A8AD-C5D38932E8B4}"/>
            </a:ext>
          </a:extLst>
        </p:cNvPr>
        <p:cNvGrpSpPr/>
        <p:nvPr/>
      </p:nvGrpSpPr>
      <p:grpSpPr>
        <a:xfrm>
          <a:off x="0" y="0"/>
          <a:ext cx="0" cy="0"/>
          <a:chOff x="0" y="0"/>
          <a:chExt cx="0" cy="0"/>
        </a:xfrm>
      </p:grpSpPr>
      <p:sp>
        <p:nvSpPr>
          <p:cNvPr id="16" name="Ellipse 15">
            <a:extLst>
              <a:ext uri="{FF2B5EF4-FFF2-40B4-BE49-F238E27FC236}">
                <a16:creationId xmlns:a16="http://schemas.microsoft.com/office/drawing/2014/main" id="{03C79157-E6B3-3C0A-C21B-192A6A387958}"/>
              </a:ext>
            </a:extLst>
          </p:cNvPr>
          <p:cNvSpPr/>
          <p:nvPr/>
        </p:nvSpPr>
        <p:spPr>
          <a:xfrm>
            <a:off x="6332714" y="639690"/>
            <a:ext cx="2660341" cy="2513929"/>
          </a:xfrm>
          <a:prstGeom prst="ellipse">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27" name="Ellipse 26">
            <a:extLst>
              <a:ext uri="{FF2B5EF4-FFF2-40B4-BE49-F238E27FC236}">
                <a16:creationId xmlns:a16="http://schemas.microsoft.com/office/drawing/2014/main" id="{70FC9923-F149-2DEB-A145-4A641ADA3EAB}"/>
              </a:ext>
            </a:extLst>
          </p:cNvPr>
          <p:cNvSpPr/>
          <p:nvPr/>
        </p:nvSpPr>
        <p:spPr>
          <a:xfrm>
            <a:off x="5138577" y="2845582"/>
            <a:ext cx="1940816" cy="1847591"/>
          </a:xfrm>
          <a:prstGeom prst="ellipse">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2" name="TekstSylinder 1">
            <a:extLst>
              <a:ext uri="{FF2B5EF4-FFF2-40B4-BE49-F238E27FC236}">
                <a16:creationId xmlns:a16="http://schemas.microsoft.com/office/drawing/2014/main" id="{F808C1E9-6382-E776-0CC2-A7F85BB035EE}"/>
              </a:ext>
            </a:extLst>
          </p:cNvPr>
          <p:cNvSpPr txBox="1"/>
          <p:nvPr/>
        </p:nvSpPr>
        <p:spPr>
          <a:xfrm>
            <a:off x="1498981" y="46333"/>
            <a:ext cx="6081487" cy="461665"/>
          </a:xfrm>
          <a:prstGeom prst="rect">
            <a:avLst/>
          </a:prstGeom>
          <a:noFill/>
        </p:spPr>
        <p:txBody>
          <a:bodyPr wrap="square" rtlCol="0">
            <a:spAutoFit/>
          </a:bodyPr>
          <a:lstStyle/>
          <a:p>
            <a:pPr algn="ctr"/>
            <a:r>
              <a:rPr lang="nb-NO" sz="2400" b="1">
                <a:latin typeface="Open Sans" panose="020B0606030504020204" pitchFamily="34" charset="0"/>
                <a:ea typeface="Open Sans" panose="020B0606030504020204" pitchFamily="34" charset="0"/>
                <a:cs typeface="Open Sans" panose="020B0606030504020204" pitchFamily="34" charset="0"/>
              </a:rPr>
              <a:t>Dette bruker vi mest penger på</a:t>
            </a:r>
            <a:endParaRPr lang="nb-NO"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Ellipse 6">
            <a:extLst>
              <a:ext uri="{FF2B5EF4-FFF2-40B4-BE49-F238E27FC236}">
                <a16:creationId xmlns:a16="http://schemas.microsoft.com/office/drawing/2014/main" id="{A9A3EC3E-1A56-ED18-68A8-9B939A97658E}"/>
              </a:ext>
            </a:extLst>
          </p:cNvPr>
          <p:cNvSpPr/>
          <p:nvPr/>
        </p:nvSpPr>
        <p:spPr>
          <a:xfrm>
            <a:off x="419370" y="619297"/>
            <a:ext cx="2635559" cy="2482122"/>
          </a:xfrm>
          <a:prstGeom prst="ellipse">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2" name="Ellipse 11">
            <a:extLst>
              <a:ext uri="{FF2B5EF4-FFF2-40B4-BE49-F238E27FC236}">
                <a16:creationId xmlns:a16="http://schemas.microsoft.com/office/drawing/2014/main" id="{E2304827-3D32-9332-DFC6-81E035A209A9}"/>
              </a:ext>
            </a:extLst>
          </p:cNvPr>
          <p:cNvSpPr/>
          <p:nvPr/>
        </p:nvSpPr>
        <p:spPr>
          <a:xfrm>
            <a:off x="3342344" y="615406"/>
            <a:ext cx="2635559" cy="2513929"/>
          </a:xfrm>
          <a:prstGeom prst="ellipse">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15" name="TekstSylinder 14">
            <a:extLst>
              <a:ext uri="{FF2B5EF4-FFF2-40B4-BE49-F238E27FC236}">
                <a16:creationId xmlns:a16="http://schemas.microsoft.com/office/drawing/2014/main" id="{8A773B12-B84E-0DA5-99D9-63126EF7A0D1}"/>
              </a:ext>
            </a:extLst>
          </p:cNvPr>
          <p:cNvSpPr txBox="1"/>
          <p:nvPr/>
        </p:nvSpPr>
        <p:spPr>
          <a:xfrm>
            <a:off x="2460533" y="1965262"/>
            <a:ext cx="4392799" cy="707886"/>
          </a:xfrm>
          <a:prstGeom prst="rect">
            <a:avLst/>
          </a:prstGeom>
          <a:noFill/>
        </p:spPr>
        <p:txBody>
          <a:bodyPr wrap="square" rtlCol="0">
            <a:spAutoFit/>
          </a:bodyPr>
          <a:lstStyle/>
          <a:p>
            <a:pPr algn="ctr"/>
            <a:r>
              <a:rPr lang="nb-NO" sz="2000" b="1">
                <a:latin typeface="Open Sans" panose="020B0606030504020204" pitchFamily="34" charset="0"/>
                <a:ea typeface="Open Sans" panose="020B0606030504020204" pitchFamily="34" charset="0"/>
                <a:cs typeface="Open Sans" panose="020B0606030504020204" pitchFamily="34" charset="0"/>
              </a:rPr>
              <a:t>2. Overnatting </a:t>
            </a:r>
            <a:br>
              <a:rPr lang="nb-NO" sz="2000" b="1">
                <a:latin typeface="Open Sans" panose="020B0606030504020204" pitchFamily="34" charset="0"/>
                <a:ea typeface="Open Sans" panose="020B0606030504020204" pitchFamily="34" charset="0"/>
                <a:cs typeface="Open Sans" panose="020B0606030504020204" pitchFamily="34" charset="0"/>
              </a:rPr>
            </a:br>
            <a:r>
              <a:rPr lang="nb-NO" sz="2000">
                <a:latin typeface="Open Sans" panose="020B0606030504020204" pitchFamily="34" charset="0"/>
                <a:ea typeface="Open Sans" panose="020B0606030504020204" pitchFamily="34" charset="0"/>
                <a:cs typeface="Open Sans" panose="020B0606030504020204" pitchFamily="34" charset="0"/>
              </a:rPr>
              <a:t>(66 mill.)</a:t>
            </a:r>
          </a:p>
        </p:txBody>
      </p:sp>
      <p:sp>
        <p:nvSpPr>
          <p:cNvPr id="23" name="TekstSylinder 22">
            <a:extLst>
              <a:ext uri="{FF2B5EF4-FFF2-40B4-BE49-F238E27FC236}">
                <a16:creationId xmlns:a16="http://schemas.microsoft.com/office/drawing/2014/main" id="{4A615CD7-F395-CFE2-B56D-47AA48359802}"/>
              </a:ext>
            </a:extLst>
          </p:cNvPr>
          <p:cNvSpPr txBox="1"/>
          <p:nvPr/>
        </p:nvSpPr>
        <p:spPr>
          <a:xfrm>
            <a:off x="6283980" y="1947216"/>
            <a:ext cx="2815600" cy="1015663"/>
          </a:xfrm>
          <a:prstGeom prst="rect">
            <a:avLst/>
          </a:prstGeom>
          <a:noFill/>
        </p:spPr>
        <p:txBody>
          <a:bodyPr wrap="square" rtlCol="0">
            <a:spAutoFit/>
          </a:bodyPr>
          <a:lstStyle/>
          <a:p>
            <a:pPr algn="ctr"/>
            <a:r>
              <a:rPr lang="nb-NO" sz="2000" b="1">
                <a:latin typeface="Open Sans" panose="020B0606030504020204" pitchFamily="34" charset="0"/>
                <a:ea typeface="Open Sans" panose="020B0606030504020204" pitchFamily="34" charset="0"/>
                <a:cs typeface="Open Sans" panose="020B0606030504020204" pitchFamily="34" charset="0"/>
              </a:rPr>
              <a:t>3. Kurs- og seminaravgift</a:t>
            </a:r>
            <a:br>
              <a:rPr lang="nb-NO" sz="2000" b="1">
                <a:latin typeface="Open Sans" panose="020B0606030504020204" pitchFamily="34" charset="0"/>
                <a:ea typeface="Open Sans" panose="020B0606030504020204" pitchFamily="34" charset="0"/>
                <a:cs typeface="Open Sans" panose="020B0606030504020204" pitchFamily="34" charset="0"/>
              </a:rPr>
            </a:br>
            <a:r>
              <a:rPr lang="nb-NO" sz="2000">
                <a:latin typeface="Open Sans" panose="020B0606030504020204" pitchFamily="34" charset="0"/>
                <a:ea typeface="Open Sans" panose="020B0606030504020204" pitchFamily="34" charset="0"/>
                <a:cs typeface="Open Sans" panose="020B0606030504020204" pitchFamily="34" charset="0"/>
              </a:rPr>
              <a:t>(28 mill.)</a:t>
            </a:r>
          </a:p>
        </p:txBody>
      </p:sp>
      <p:sp>
        <p:nvSpPr>
          <p:cNvPr id="6" name="TekstSylinder 5">
            <a:extLst>
              <a:ext uri="{FF2B5EF4-FFF2-40B4-BE49-F238E27FC236}">
                <a16:creationId xmlns:a16="http://schemas.microsoft.com/office/drawing/2014/main" id="{FE0AD9FE-BD18-6D7C-79BD-B88662B5E78F}"/>
              </a:ext>
            </a:extLst>
          </p:cNvPr>
          <p:cNvSpPr txBox="1"/>
          <p:nvPr/>
        </p:nvSpPr>
        <p:spPr>
          <a:xfrm>
            <a:off x="-199711" y="2047588"/>
            <a:ext cx="3652887" cy="707886"/>
          </a:xfrm>
          <a:prstGeom prst="rect">
            <a:avLst/>
          </a:prstGeom>
          <a:noFill/>
        </p:spPr>
        <p:txBody>
          <a:bodyPr wrap="square" rtlCol="0">
            <a:spAutoFit/>
          </a:bodyPr>
          <a:lstStyle/>
          <a:p>
            <a:pPr algn="ctr"/>
            <a:r>
              <a:rPr lang="nb-NO" sz="2000" b="1"/>
              <a:t>1. Fly</a:t>
            </a:r>
            <a:br>
              <a:rPr lang="nb-NO" sz="2000" b="1"/>
            </a:br>
            <a:r>
              <a:rPr lang="nb-NO" sz="2000"/>
              <a:t>(68 mill.)</a:t>
            </a:r>
          </a:p>
        </p:txBody>
      </p:sp>
      <p:sp>
        <p:nvSpPr>
          <p:cNvPr id="26" name="Ellipse 25">
            <a:extLst>
              <a:ext uri="{FF2B5EF4-FFF2-40B4-BE49-F238E27FC236}">
                <a16:creationId xmlns:a16="http://schemas.microsoft.com/office/drawing/2014/main" id="{00643675-08E5-5394-3A0D-C430F86B69B4}"/>
              </a:ext>
            </a:extLst>
          </p:cNvPr>
          <p:cNvSpPr/>
          <p:nvPr/>
        </p:nvSpPr>
        <p:spPr>
          <a:xfrm>
            <a:off x="2130953" y="2887963"/>
            <a:ext cx="2055212" cy="1874257"/>
          </a:xfrm>
          <a:prstGeom prst="ellipse">
            <a:avLst/>
          </a:prstGeom>
          <a:solidFill>
            <a:srgbClr val="CFDA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Open Sans" panose="020B0606030504020204" pitchFamily="34" charset="0"/>
              <a:ea typeface="Open Sans" panose="020B0606030504020204" pitchFamily="34" charset="0"/>
              <a:cs typeface="Open Sans" panose="020B0606030504020204" pitchFamily="34" charset="0"/>
            </a:endParaRPr>
          </a:p>
        </p:txBody>
      </p:sp>
      <p:sp>
        <p:nvSpPr>
          <p:cNvPr id="30" name="TekstSylinder 29">
            <a:extLst>
              <a:ext uri="{FF2B5EF4-FFF2-40B4-BE49-F238E27FC236}">
                <a16:creationId xmlns:a16="http://schemas.microsoft.com/office/drawing/2014/main" id="{D6ABDF17-BBA8-5643-8C18-AD2FD504A017}"/>
              </a:ext>
            </a:extLst>
          </p:cNvPr>
          <p:cNvSpPr txBox="1"/>
          <p:nvPr/>
        </p:nvSpPr>
        <p:spPr>
          <a:xfrm>
            <a:off x="4240166" y="3592338"/>
            <a:ext cx="3652887" cy="830997"/>
          </a:xfrm>
          <a:prstGeom prst="rect">
            <a:avLst/>
          </a:prstGeom>
          <a:noFill/>
        </p:spPr>
        <p:txBody>
          <a:bodyPr wrap="square" rtlCol="0">
            <a:spAutoFit/>
          </a:bodyPr>
          <a:lstStyle/>
          <a:p>
            <a:pPr algn="ctr"/>
            <a:r>
              <a:rPr lang="nb-NO" sz="1600" b="1">
                <a:latin typeface="Open Sans" panose="020B0606030504020204" pitchFamily="34" charset="0"/>
                <a:ea typeface="Open Sans" panose="020B0606030504020204" pitchFamily="34" charset="0"/>
                <a:cs typeface="Open Sans" panose="020B0606030504020204" pitchFamily="34" charset="0"/>
              </a:rPr>
              <a:t>5. Kollektiv-</a:t>
            </a:r>
          </a:p>
          <a:p>
            <a:pPr algn="ctr"/>
            <a:r>
              <a:rPr lang="nb-NO" sz="1600" b="1">
                <a:latin typeface="Open Sans" panose="020B0606030504020204" pitchFamily="34" charset="0"/>
                <a:ea typeface="Open Sans" panose="020B0606030504020204" pitchFamily="34" charset="0"/>
                <a:cs typeface="Open Sans" panose="020B0606030504020204" pitchFamily="34" charset="0"/>
              </a:rPr>
              <a:t>transport</a:t>
            </a:r>
            <a:br>
              <a:rPr lang="nb-NO" sz="1600" b="1">
                <a:latin typeface="Open Sans" panose="020B0606030504020204" pitchFamily="34" charset="0"/>
                <a:ea typeface="Open Sans" panose="020B0606030504020204" pitchFamily="34" charset="0"/>
                <a:cs typeface="Open Sans" panose="020B0606030504020204" pitchFamily="34" charset="0"/>
              </a:rPr>
            </a:br>
            <a:r>
              <a:rPr lang="nb-NO" sz="1600">
                <a:latin typeface="Open Sans" panose="020B0606030504020204" pitchFamily="34" charset="0"/>
                <a:ea typeface="Open Sans" panose="020B0606030504020204" pitchFamily="34" charset="0"/>
                <a:cs typeface="Open Sans" panose="020B0606030504020204" pitchFamily="34" charset="0"/>
              </a:rPr>
              <a:t>(13,8 mill.)</a:t>
            </a:r>
          </a:p>
        </p:txBody>
      </p:sp>
      <p:sp>
        <p:nvSpPr>
          <p:cNvPr id="31" name="TekstSylinder 30">
            <a:extLst>
              <a:ext uri="{FF2B5EF4-FFF2-40B4-BE49-F238E27FC236}">
                <a16:creationId xmlns:a16="http://schemas.microsoft.com/office/drawing/2014/main" id="{FBA11D85-BEE1-D517-1121-999C9AF35033}"/>
              </a:ext>
            </a:extLst>
          </p:cNvPr>
          <p:cNvSpPr txBox="1"/>
          <p:nvPr/>
        </p:nvSpPr>
        <p:spPr>
          <a:xfrm>
            <a:off x="2114085" y="3565974"/>
            <a:ext cx="2126081" cy="830997"/>
          </a:xfrm>
          <a:prstGeom prst="rect">
            <a:avLst/>
          </a:prstGeom>
          <a:noFill/>
        </p:spPr>
        <p:txBody>
          <a:bodyPr wrap="square" rtlCol="0">
            <a:spAutoFit/>
          </a:bodyPr>
          <a:lstStyle/>
          <a:p>
            <a:pPr algn="ctr"/>
            <a:r>
              <a:rPr lang="nb-NO" sz="1600" b="1">
                <a:latin typeface="Open Sans" panose="020B0606030504020204" pitchFamily="34" charset="0"/>
                <a:ea typeface="Open Sans" panose="020B0606030504020204" pitchFamily="34" charset="0"/>
                <a:cs typeface="Open Sans" panose="020B0606030504020204" pitchFamily="34" charset="0"/>
              </a:rPr>
              <a:t>4. Kompensasjons-tillegg</a:t>
            </a:r>
            <a:br>
              <a:rPr lang="nb-NO" sz="1600" b="1">
                <a:latin typeface="Open Sans" panose="020B0606030504020204" pitchFamily="34" charset="0"/>
                <a:ea typeface="Open Sans" panose="020B0606030504020204" pitchFamily="34" charset="0"/>
                <a:cs typeface="Open Sans" panose="020B0606030504020204" pitchFamily="34" charset="0"/>
              </a:rPr>
            </a:br>
            <a:r>
              <a:rPr lang="nb-NO" sz="1600">
                <a:latin typeface="Open Sans" panose="020B0606030504020204" pitchFamily="34" charset="0"/>
                <a:ea typeface="Open Sans" panose="020B0606030504020204" pitchFamily="34" charset="0"/>
                <a:cs typeface="Open Sans" panose="020B0606030504020204" pitchFamily="34" charset="0"/>
              </a:rPr>
              <a:t>(20 mill.)</a:t>
            </a:r>
          </a:p>
        </p:txBody>
      </p:sp>
      <p:sp>
        <p:nvSpPr>
          <p:cNvPr id="37" name="TekstSylinder 36">
            <a:extLst>
              <a:ext uri="{FF2B5EF4-FFF2-40B4-BE49-F238E27FC236}">
                <a16:creationId xmlns:a16="http://schemas.microsoft.com/office/drawing/2014/main" id="{47738536-5EB4-06D0-6AFF-22674A198AC0}"/>
              </a:ext>
            </a:extLst>
          </p:cNvPr>
          <p:cNvSpPr txBox="1"/>
          <p:nvPr/>
        </p:nvSpPr>
        <p:spPr>
          <a:xfrm>
            <a:off x="7691780" y="4482073"/>
            <a:ext cx="1052533" cy="584775"/>
          </a:xfrm>
          <a:prstGeom prst="rect">
            <a:avLst/>
          </a:prstGeom>
          <a:noFill/>
        </p:spPr>
        <p:txBody>
          <a:bodyPr wrap="square" rtlCol="0">
            <a:spAutoFit/>
          </a:bodyPr>
          <a:lstStyle/>
          <a:p>
            <a:pPr algn="ctr"/>
            <a:r>
              <a:rPr lang="nb-NO" sz="1600" b="1">
                <a:latin typeface="Open Sans" panose="020B0606030504020204" pitchFamily="34" charset="0"/>
                <a:ea typeface="Open Sans" panose="020B0606030504020204" pitchFamily="34" charset="0"/>
                <a:cs typeface="Open Sans" panose="020B0606030504020204" pitchFamily="34" charset="0"/>
              </a:rPr>
              <a:t>8. Taxi</a:t>
            </a:r>
            <a:br>
              <a:rPr lang="nb-NO" sz="1600">
                <a:latin typeface="Open Sans" panose="020B0606030504020204" pitchFamily="34" charset="0"/>
                <a:ea typeface="Open Sans" panose="020B0606030504020204" pitchFamily="34" charset="0"/>
                <a:cs typeface="Open Sans" panose="020B0606030504020204" pitchFamily="34" charset="0"/>
              </a:rPr>
            </a:br>
            <a:r>
              <a:rPr lang="nb-NO" sz="1600">
                <a:latin typeface="Open Sans" panose="020B0606030504020204" pitchFamily="34" charset="0"/>
                <a:ea typeface="Open Sans" panose="020B0606030504020204" pitchFamily="34" charset="0"/>
                <a:cs typeface="Open Sans" panose="020B0606030504020204" pitchFamily="34" charset="0"/>
              </a:rPr>
              <a:t>(6,5 mill.)</a:t>
            </a:r>
          </a:p>
        </p:txBody>
      </p:sp>
      <p:pic>
        <p:nvPicPr>
          <p:cNvPr id="4" name="Grafikk 3">
            <a:extLst>
              <a:ext uri="{FF2B5EF4-FFF2-40B4-BE49-F238E27FC236}">
                <a16:creationId xmlns:a16="http://schemas.microsoft.com/office/drawing/2014/main" id="{830F9C97-4B0E-0DFD-851B-3EA3A2222456}"/>
              </a:ext>
            </a:extLst>
          </p:cNvPr>
          <p:cNvPicPr>
            <a:picLocks noChangeAspect="1"/>
          </p:cNvPicPr>
          <p:nvPr/>
        </p:nvPicPr>
        <p:blipFill>
          <a:blip r:embed="rId3">
            <a:extLst>
              <a:ext uri="{96DAC541-7B7A-43D3-8B79-37D633B846F1}">
                <asvg:svgBlip xmlns:asvg="http://schemas.microsoft.com/office/drawing/2016/SVG/main" r:embed="rId4"/>
              </a:ext>
            </a:extLst>
          </a:blip>
          <a:srcRect l="26629" t="43345" r="49999" b="34797"/>
          <a:stretch/>
        </p:blipFill>
        <p:spPr>
          <a:xfrm>
            <a:off x="770389" y="798982"/>
            <a:ext cx="1457184" cy="1297933"/>
          </a:xfrm>
          <a:prstGeom prst="rect">
            <a:avLst/>
          </a:prstGeom>
        </p:spPr>
      </p:pic>
      <p:pic>
        <p:nvPicPr>
          <p:cNvPr id="5" name="Grafikk 4">
            <a:extLst>
              <a:ext uri="{FF2B5EF4-FFF2-40B4-BE49-F238E27FC236}">
                <a16:creationId xmlns:a16="http://schemas.microsoft.com/office/drawing/2014/main" id="{CA8C7C3F-2FAC-ABAB-BE0C-49722D581DF2}"/>
              </a:ext>
            </a:extLst>
          </p:cNvPr>
          <p:cNvPicPr>
            <a:picLocks noChangeAspect="1"/>
          </p:cNvPicPr>
          <p:nvPr/>
        </p:nvPicPr>
        <p:blipFill>
          <a:blip r:embed="rId3">
            <a:extLst>
              <a:ext uri="{96DAC541-7B7A-43D3-8B79-37D633B846F1}">
                <asvg:svgBlip xmlns:asvg="http://schemas.microsoft.com/office/drawing/2016/SVG/main" r:embed="rId4"/>
              </a:ext>
            </a:extLst>
          </a:blip>
          <a:srcRect l="50550" t="64856" r="22165" b="6115"/>
          <a:stretch/>
        </p:blipFill>
        <p:spPr>
          <a:xfrm>
            <a:off x="7754137" y="3753069"/>
            <a:ext cx="927817" cy="940104"/>
          </a:xfrm>
          <a:prstGeom prst="rect">
            <a:avLst/>
          </a:prstGeom>
        </p:spPr>
      </p:pic>
      <p:pic>
        <p:nvPicPr>
          <p:cNvPr id="9" name="Grafikk 8">
            <a:extLst>
              <a:ext uri="{FF2B5EF4-FFF2-40B4-BE49-F238E27FC236}">
                <a16:creationId xmlns:a16="http://schemas.microsoft.com/office/drawing/2014/main" id="{3848D405-500C-7240-DDF0-B5ABB1A7E918}"/>
              </a:ext>
            </a:extLst>
          </p:cNvPr>
          <p:cNvPicPr>
            <a:picLocks noChangeAspect="1"/>
          </p:cNvPicPr>
          <p:nvPr/>
        </p:nvPicPr>
        <p:blipFill>
          <a:blip r:embed="rId3">
            <a:extLst>
              <a:ext uri="{96DAC541-7B7A-43D3-8B79-37D633B846F1}">
                <asvg:svgBlip xmlns:asvg="http://schemas.microsoft.com/office/drawing/2016/SVG/main" r:embed="rId4"/>
              </a:ext>
            </a:extLst>
          </a:blip>
          <a:srcRect l="70065" t="325" r="1" b="68781"/>
          <a:stretch/>
        </p:blipFill>
        <p:spPr>
          <a:xfrm>
            <a:off x="4086615" y="813318"/>
            <a:ext cx="1193596" cy="1173230"/>
          </a:xfrm>
          <a:prstGeom prst="rect">
            <a:avLst/>
          </a:prstGeom>
        </p:spPr>
      </p:pic>
      <p:pic>
        <p:nvPicPr>
          <p:cNvPr id="8" name="Grafikk 7">
            <a:extLst>
              <a:ext uri="{FF2B5EF4-FFF2-40B4-BE49-F238E27FC236}">
                <a16:creationId xmlns:a16="http://schemas.microsoft.com/office/drawing/2014/main" id="{C420E420-863B-A69B-E12E-65FE314EB7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069" y="3016184"/>
            <a:ext cx="727696" cy="727696"/>
          </a:xfrm>
          <a:prstGeom prst="rect">
            <a:avLst/>
          </a:prstGeom>
        </p:spPr>
      </p:pic>
      <p:pic>
        <p:nvPicPr>
          <p:cNvPr id="13" name="Grafikk 12">
            <a:extLst>
              <a:ext uri="{FF2B5EF4-FFF2-40B4-BE49-F238E27FC236}">
                <a16:creationId xmlns:a16="http://schemas.microsoft.com/office/drawing/2014/main" id="{C37162E6-79C5-863F-F1DD-417A143386C2}"/>
              </a:ext>
            </a:extLst>
          </p:cNvPr>
          <p:cNvPicPr>
            <a:picLocks noChangeAspect="1"/>
          </p:cNvPicPr>
          <p:nvPr/>
        </p:nvPicPr>
        <p:blipFill>
          <a:blip r:embed="rId7">
            <a:extLst>
              <a:ext uri="{96DAC541-7B7A-43D3-8B79-37D633B846F1}">
                <asvg:svgBlip xmlns:asvg="http://schemas.microsoft.com/office/drawing/2016/SVG/main" r:embed="rId8"/>
              </a:ext>
            </a:extLst>
          </a:blip>
          <a:srcRect l="20293" t="22586" r="19547" b="23592"/>
          <a:stretch/>
        </p:blipFill>
        <p:spPr>
          <a:xfrm>
            <a:off x="7186510" y="893742"/>
            <a:ext cx="1135253" cy="1015664"/>
          </a:xfrm>
          <a:prstGeom prst="rect">
            <a:avLst/>
          </a:prstGeom>
        </p:spPr>
      </p:pic>
      <p:pic>
        <p:nvPicPr>
          <p:cNvPr id="14" name="Grafikk 13">
            <a:extLst>
              <a:ext uri="{FF2B5EF4-FFF2-40B4-BE49-F238E27FC236}">
                <a16:creationId xmlns:a16="http://schemas.microsoft.com/office/drawing/2014/main" id="{3EED3CCC-EF90-CF25-1020-F272C22407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73378" y="2908252"/>
            <a:ext cx="943560" cy="943560"/>
          </a:xfrm>
          <a:prstGeom prst="rect">
            <a:avLst/>
          </a:prstGeom>
        </p:spPr>
      </p:pic>
    </p:spTree>
    <p:extLst>
      <p:ext uri="{BB962C8B-B14F-4D97-AF65-F5344CB8AC3E}">
        <p14:creationId xmlns:p14="http://schemas.microsoft.com/office/powerpoint/2010/main" val="389253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elektronikk, skjermbilde, programvare&#10;&#10;Innhold generert av kunstig intelligens kan være feil.">
            <a:extLst>
              <a:ext uri="{FF2B5EF4-FFF2-40B4-BE49-F238E27FC236}">
                <a16:creationId xmlns:a16="http://schemas.microsoft.com/office/drawing/2014/main" id="{84E0D385-B8BF-9115-0A6F-1BAFB5220759}"/>
              </a:ext>
            </a:extLst>
          </p:cNvPr>
          <p:cNvPicPr>
            <a:picLocks noChangeAspect="1"/>
          </p:cNvPicPr>
          <p:nvPr/>
        </p:nvPicPr>
        <p:blipFill>
          <a:blip r:embed="rId4"/>
          <a:stretch>
            <a:fillRect/>
          </a:stretch>
        </p:blipFill>
        <p:spPr>
          <a:xfrm>
            <a:off x="261257" y="0"/>
            <a:ext cx="8621486" cy="5143500"/>
          </a:xfrm>
          <a:prstGeom prst="rect">
            <a:avLst/>
          </a:prstGeom>
        </p:spPr>
      </p:pic>
      <p:sp>
        <p:nvSpPr>
          <p:cNvPr id="3" name="Ellipse 2">
            <a:extLst>
              <a:ext uri="{FF2B5EF4-FFF2-40B4-BE49-F238E27FC236}">
                <a16:creationId xmlns:a16="http://schemas.microsoft.com/office/drawing/2014/main" id="{A5751F36-62F7-5A36-AEE0-7B52C0980DE7}"/>
              </a:ext>
            </a:extLst>
          </p:cNvPr>
          <p:cNvSpPr/>
          <p:nvPr/>
        </p:nvSpPr>
        <p:spPr>
          <a:xfrm>
            <a:off x="1124857" y="1712687"/>
            <a:ext cx="2423886" cy="1988456"/>
          </a:xfrm>
          <a:prstGeom prst="ellipse">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90232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3D0F5C6-6041-319B-02AD-5651CEAA3D90}"/>
              </a:ext>
            </a:extLst>
          </p:cNvPr>
          <p:cNvPicPr>
            <a:picLocks noChangeAspect="1"/>
          </p:cNvPicPr>
          <p:nvPr/>
        </p:nvPicPr>
        <p:blipFill>
          <a:blip r:embed="rId3"/>
          <a:srcRect b="8985"/>
          <a:stretch/>
        </p:blipFill>
        <p:spPr>
          <a:xfrm>
            <a:off x="0" y="1264936"/>
            <a:ext cx="9144000" cy="2378810"/>
          </a:xfrm>
          <a:prstGeom prst="rect">
            <a:avLst/>
          </a:prstGeom>
        </p:spPr>
      </p:pic>
      <p:sp>
        <p:nvSpPr>
          <p:cNvPr id="3" name="Ellipse 2">
            <a:extLst>
              <a:ext uri="{FF2B5EF4-FFF2-40B4-BE49-F238E27FC236}">
                <a16:creationId xmlns:a16="http://schemas.microsoft.com/office/drawing/2014/main" id="{F4E1C81D-F3FE-0A5C-5E04-4FDB5C82B96D}"/>
              </a:ext>
            </a:extLst>
          </p:cNvPr>
          <p:cNvSpPr/>
          <p:nvPr/>
        </p:nvSpPr>
        <p:spPr>
          <a:xfrm>
            <a:off x="3115953" y="2721429"/>
            <a:ext cx="2402115" cy="1095828"/>
          </a:xfrm>
          <a:prstGeom prst="ellipse">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ekstSylinder 5">
            <a:extLst>
              <a:ext uri="{FF2B5EF4-FFF2-40B4-BE49-F238E27FC236}">
                <a16:creationId xmlns:a16="http://schemas.microsoft.com/office/drawing/2014/main" id="{9FAF6FF8-13FB-A80A-0B01-9FF8D201B6BF}"/>
              </a:ext>
            </a:extLst>
          </p:cNvPr>
          <p:cNvSpPr txBox="1"/>
          <p:nvPr/>
        </p:nvSpPr>
        <p:spPr>
          <a:xfrm>
            <a:off x="358049" y="244244"/>
            <a:ext cx="8427901" cy="461665"/>
          </a:xfrm>
          <a:prstGeom prst="rect">
            <a:avLst/>
          </a:prstGeom>
          <a:noFill/>
        </p:spPr>
        <p:txBody>
          <a:bodyPr wrap="square" rtlCol="0">
            <a:spAutoFit/>
          </a:bodyPr>
          <a:lstStyle/>
          <a:p>
            <a:r>
              <a:rPr lang="nb-NO" sz="2400" b="1">
                <a:latin typeface="Open Sans" panose="020B0606030504020204" pitchFamily="34" charset="0"/>
                <a:ea typeface="Open Sans" panose="020B0606030504020204" pitchFamily="34" charset="0"/>
                <a:cs typeface="Open Sans" panose="020B0606030504020204" pitchFamily="34" charset="0"/>
              </a:rPr>
              <a:t>Uoppgjorte reiseforskudd i DFØ Innsikt - reiserapport</a:t>
            </a:r>
          </a:p>
        </p:txBody>
      </p:sp>
    </p:spTree>
    <p:extLst>
      <p:ext uri="{BB962C8B-B14F-4D97-AF65-F5344CB8AC3E}">
        <p14:creationId xmlns:p14="http://schemas.microsoft.com/office/powerpoint/2010/main" val="158060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CDE51438-4E20-56E3-30E2-CE27E122B02D}"/>
              </a:ext>
            </a:extLst>
          </p:cNvPr>
          <p:cNvSpPr txBox="1"/>
          <p:nvPr/>
        </p:nvSpPr>
        <p:spPr>
          <a:xfrm>
            <a:off x="1333291" y="194536"/>
            <a:ext cx="6081487" cy="461665"/>
          </a:xfrm>
          <a:prstGeom prst="rect">
            <a:avLst/>
          </a:prstGeom>
          <a:noFill/>
        </p:spPr>
        <p:txBody>
          <a:bodyPr wrap="square" rtlCol="0">
            <a:spAutoFit/>
          </a:bodyPr>
          <a:lstStyle/>
          <a:p>
            <a:pPr algn="ctr"/>
            <a:r>
              <a:rPr lang="nb-NO" sz="2400" b="1">
                <a:latin typeface="Open Sans" panose="020B0606030504020204" pitchFamily="34" charset="0"/>
                <a:ea typeface="Open Sans" panose="020B0606030504020204" pitchFamily="34" charset="0"/>
                <a:cs typeface="Open Sans" panose="020B0606030504020204" pitchFamily="34" charset="0"/>
              </a:rPr>
              <a:t>Topp 4 utgiftstyper for reise</a:t>
            </a:r>
            <a:endParaRPr lang="nb-NO" sz="2400">
              <a:latin typeface="Open Sans" panose="020B0606030504020204" pitchFamily="34" charset="0"/>
              <a:ea typeface="Open Sans" panose="020B0606030504020204" pitchFamily="34" charset="0"/>
              <a:cs typeface="Open Sans" panose="020B0606030504020204" pitchFamily="34" charset="0"/>
            </a:endParaRPr>
          </a:p>
        </p:txBody>
      </p:sp>
      <p:pic>
        <p:nvPicPr>
          <p:cNvPr id="6" name="Bilde 5">
            <a:extLst>
              <a:ext uri="{FF2B5EF4-FFF2-40B4-BE49-F238E27FC236}">
                <a16:creationId xmlns:a16="http://schemas.microsoft.com/office/drawing/2014/main" id="{044DD820-EB9E-AFC1-DC2B-3D0A61DAF545}"/>
              </a:ext>
            </a:extLst>
          </p:cNvPr>
          <p:cNvPicPr>
            <a:picLocks noChangeAspect="1"/>
          </p:cNvPicPr>
          <p:nvPr/>
        </p:nvPicPr>
        <p:blipFill>
          <a:blip r:embed="rId4"/>
          <a:stretch>
            <a:fillRect/>
          </a:stretch>
        </p:blipFill>
        <p:spPr>
          <a:xfrm>
            <a:off x="180975" y="1057275"/>
            <a:ext cx="8782050" cy="3028950"/>
          </a:xfrm>
          <a:prstGeom prst="rect">
            <a:avLst/>
          </a:prstGeom>
        </p:spPr>
      </p:pic>
      <p:pic>
        <p:nvPicPr>
          <p:cNvPr id="5" name="Picture 4">
            <a:extLst>
              <a:ext uri="{FF2B5EF4-FFF2-40B4-BE49-F238E27FC236}">
                <a16:creationId xmlns:a16="http://schemas.microsoft.com/office/drawing/2014/main" id="{D87CDCE9-612D-A6E7-F478-78E281FC7531}"/>
              </a:ext>
            </a:extLst>
          </p:cNvPr>
          <p:cNvPicPr>
            <a:picLocks noChangeAspect="1"/>
          </p:cNvPicPr>
          <p:nvPr/>
        </p:nvPicPr>
        <p:blipFill>
          <a:blip r:embed="rId5"/>
          <a:stretch>
            <a:fillRect/>
          </a:stretch>
        </p:blipFill>
        <p:spPr>
          <a:xfrm flipV="1">
            <a:off x="6946473" y="1126169"/>
            <a:ext cx="1958126" cy="527766"/>
          </a:xfrm>
          <a:prstGeom prst="rect">
            <a:avLst/>
          </a:prstGeom>
        </p:spPr>
      </p:pic>
    </p:spTree>
    <p:extLst>
      <p:ext uri="{BB962C8B-B14F-4D97-AF65-F5344CB8AC3E}">
        <p14:creationId xmlns:p14="http://schemas.microsoft.com/office/powerpoint/2010/main" val="289801819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enkel_16_9" id="{3C0BA782-5172-F642-A498-CA4BE8ACBC6B}" vid="{76C47D60-C956-264E-AE82-D07413210B5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ntnu_enkel_16_9</Template>
  <TotalTime>0</TotalTime>
  <Words>4929</Words>
  <Application>Microsoft Office PowerPoint</Application>
  <PresentationFormat>Skjermfremvisning (16:9)</PresentationFormat>
  <Paragraphs>482</Paragraphs>
  <Slides>34</Slides>
  <Notes>32</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34</vt:i4>
      </vt:variant>
    </vt:vector>
  </HeadingPairs>
  <TitlesOfParts>
    <vt:vector size="44" baseType="lpstr">
      <vt:lpstr>Aptos</vt:lpstr>
      <vt:lpstr>Arial</vt:lpstr>
      <vt:lpstr>Arial,Sans-Serif</vt:lpstr>
      <vt:lpstr>Calibri</vt:lpstr>
      <vt:lpstr>Courier New</vt:lpstr>
      <vt:lpstr>Courier New,monospace</vt:lpstr>
      <vt:lpstr>Open Sans</vt:lpstr>
      <vt:lpstr>Segoe UI</vt:lpstr>
      <vt:lpstr>Source Sans Pro</vt:lpstr>
      <vt:lpstr>Office-tema</vt:lpstr>
      <vt:lpstr>Fagkafé for ledere og lokal HR Reise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Bestille reise </vt:lpstr>
      <vt:lpstr>Rammeavtaler reise</vt:lpstr>
      <vt:lpstr>Rammeavtaler reise</vt:lpstr>
      <vt:lpstr>Rammeavtaler reise</vt:lpstr>
      <vt:lpstr>Rammeavtaler reise</vt:lpstr>
      <vt:lpstr>Rammeavtaler reise</vt:lpstr>
      <vt:lpstr>Rammeavtaler reise</vt:lpstr>
      <vt:lpstr>PowerPoint-presentasjon</vt:lpstr>
      <vt:lpstr>PowerPoint-presentasjon</vt:lpstr>
      <vt:lpstr>PowerPoint-presentasjon</vt:lpstr>
      <vt:lpstr>PowerPoint-presentasjon</vt:lpstr>
      <vt:lpstr>PowerPoint-presentasjon</vt:lpstr>
      <vt:lpstr>Godkjenne reisesøknad og reiseforskudd</vt:lpstr>
      <vt:lpstr>PowerPoint-presentasjon</vt:lpstr>
      <vt:lpstr>PowerPoint-presentasjon</vt:lpstr>
      <vt:lpstr>Sende og godkjenne reiseregning</vt:lpstr>
      <vt:lpstr>PowerPoint-presentasjon</vt:lpstr>
      <vt:lpstr>Frister og utbetaling</vt:lpstr>
      <vt:lpstr>Status på skjema</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Kari Klepp</dc:creator>
  <cp:lastModifiedBy>Kari Klepp</cp:lastModifiedBy>
  <cp:revision>1</cp:revision>
  <dcterms:created xsi:type="dcterms:W3CDTF">2025-01-23T08:49:50Z</dcterms:created>
  <dcterms:modified xsi:type="dcterms:W3CDTF">2025-02-27T13:42:07Z</dcterms:modified>
</cp:coreProperties>
</file>