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 id="2147483648" r:id="rId2"/>
    <p:sldMasterId id="2147483741" r:id="rId3"/>
  </p:sldMasterIdLst>
  <p:notesMasterIdLst>
    <p:notesMasterId r:id="rId35"/>
  </p:notesMasterIdLst>
  <p:handoutMasterIdLst>
    <p:handoutMasterId r:id="rId36"/>
  </p:handoutMasterIdLst>
  <p:sldIdLst>
    <p:sldId id="259" r:id="rId4"/>
    <p:sldId id="311" r:id="rId5"/>
    <p:sldId id="285" r:id="rId6"/>
    <p:sldId id="307" r:id="rId7"/>
    <p:sldId id="260" r:id="rId8"/>
    <p:sldId id="310" r:id="rId9"/>
    <p:sldId id="270" r:id="rId10"/>
    <p:sldId id="288" r:id="rId11"/>
    <p:sldId id="289" r:id="rId12"/>
    <p:sldId id="290" r:id="rId13"/>
    <p:sldId id="265" r:id="rId14"/>
    <p:sldId id="286" r:id="rId15"/>
    <p:sldId id="287" r:id="rId16"/>
    <p:sldId id="291" r:id="rId17"/>
    <p:sldId id="308" r:id="rId18"/>
    <p:sldId id="292" r:id="rId19"/>
    <p:sldId id="293" r:id="rId20"/>
    <p:sldId id="294" r:id="rId21"/>
    <p:sldId id="295" r:id="rId22"/>
    <p:sldId id="296" r:id="rId23"/>
    <p:sldId id="297" r:id="rId24"/>
    <p:sldId id="298" r:id="rId25"/>
    <p:sldId id="299" r:id="rId26"/>
    <p:sldId id="300" r:id="rId27"/>
    <p:sldId id="301" r:id="rId28"/>
    <p:sldId id="302" r:id="rId29"/>
    <p:sldId id="309" r:id="rId30"/>
    <p:sldId id="303" r:id="rId31"/>
    <p:sldId id="304" r:id="rId32"/>
    <p:sldId id="305" r:id="rId33"/>
    <p:sldId id="306" r:id="rId34"/>
  </p:sldIdLst>
  <p:sldSz cx="16257588" cy="9753600"/>
  <p:notesSz cx="9144000" cy="6858000"/>
  <p:defaultTextStyle>
    <a:defPPr>
      <a:defRPr lang="en-US"/>
    </a:defPPr>
    <a:lvl1pPr algn="l" rtl="0" fontAlgn="base">
      <a:spcBef>
        <a:spcPct val="0"/>
      </a:spcBef>
      <a:spcAft>
        <a:spcPct val="0"/>
      </a:spcAft>
      <a:defRPr sz="3300" kern="1200">
        <a:solidFill>
          <a:srgbClr val="28000D"/>
        </a:solidFill>
        <a:latin typeface="Arial" pitchFamily="-107" charset="0"/>
        <a:ea typeface="ヒラギノ角ゴ ProN W3" pitchFamily="-107" charset="-128"/>
        <a:cs typeface="ヒラギノ角ゴ ProN W3" pitchFamily="-107" charset="-128"/>
        <a:sym typeface="Arial" pitchFamily="-107" charset="0"/>
      </a:defRPr>
    </a:lvl1pPr>
    <a:lvl2pPr marL="457078" algn="l" rtl="0" fontAlgn="base">
      <a:spcBef>
        <a:spcPct val="0"/>
      </a:spcBef>
      <a:spcAft>
        <a:spcPct val="0"/>
      </a:spcAft>
      <a:defRPr sz="3300" kern="1200">
        <a:solidFill>
          <a:srgbClr val="28000D"/>
        </a:solidFill>
        <a:latin typeface="Arial" pitchFamily="-107" charset="0"/>
        <a:ea typeface="ヒラギノ角ゴ ProN W3" pitchFamily="-107" charset="-128"/>
        <a:cs typeface="ヒラギノ角ゴ ProN W3" pitchFamily="-107" charset="-128"/>
        <a:sym typeface="Arial" pitchFamily="-107" charset="0"/>
      </a:defRPr>
    </a:lvl2pPr>
    <a:lvl3pPr marL="914158" algn="l" rtl="0" fontAlgn="base">
      <a:spcBef>
        <a:spcPct val="0"/>
      </a:spcBef>
      <a:spcAft>
        <a:spcPct val="0"/>
      </a:spcAft>
      <a:defRPr sz="3300" kern="1200">
        <a:solidFill>
          <a:srgbClr val="28000D"/>
        </a:solidFill>
        <a:latin typeface="Arial" pitchFamily="-107" charset="0"/>
        <a:ea typeface="ヒラギノ角ゴ ProN W3" pitchFamily="-107" charset="-128"/>
        <a:cs typeface="ヒラギノ角ゴ ProN W3" pitchFamily="-107" charset="-128"/>
        <a:sym typeface="Arial" pitchFamily="-107" charset="0"/>
      </a:defRPr>
    </a:lvl3pPr>
    <a:lvl4pPr marL="1371237" algn="l" rtl="0" fontAlgn="base">
      <a:spcBef>
        <a:spcPct val="0"/>
      </a:spcBef>
      <a:spcAft>
        <a:spcPct val="0"/>
      </a:spcAft>
      <a:defRPr sz="3300" kern="1200">
        <a:solidFill>
          <a:srgbClr val="28000D"/>
        </a:solidFill>
        <a:latin typeface="Arial" pitchFamily="-107" charset="0"/>
        <a:ea typeface="ヒラギノ角ゴ ProN W3" pitchFamily="-107" charset="-128"/>
        <a:cs typeface="ヒラギノ角ゴ ProN W3" pitchFamily="-107" charset="-128"/>
        <a:sym typeface="Arial" pitchFamily="-107" charset="0"/>
      </a:defRPr>
    </a:lvl4pPr>
    <a:lvl5pPr marL="1828316" algn="l" rtl="0" fontAlgn="base">
      <a:spcBef>
        <a:spcPct val="0"/>
      </a:spcBef>
      <a:spcAft>
        <a:spcPct val="0"/>
      </a:spcAft>
      <a:defRPr sz="3300" kern="1200">
        <a:solidFill>
          <a:srgbClr val="28000D"/>
        </a:solidFill>
        <a:latin typeface="Arial" pitchFamily="-107" charset="0"/>
        <a:ea typeface="ヒラギノ角ゴ ProN W3" pitchFamily="-107" charset="-128"/>
        <a:cs typeface="ヒラギノ角ゴ ProN W3" pitchFamily="-107" charset="-128"/>
        <a:sym typeface="Arial" pitchFamily="-107" charset="0"/>
      </a:defRPr>
    </a:lvl5pPr>
    <a:lvl6pPr marL="2285395" algn="l" defTabSz="457078" rtl="0" eaLnBrk="1" latinLnBrk="0" hangingPunct="1">
      <a:defRPr sz="3300" kern="1200">
        <a:solidFill>
          <a:srgbClr val="28000D"/>
        </a:solidFill>
        <a:latin typeface="Arial" pitchFamily="-107" charset="0"/>
        <a:ea typeface="ヒラギノ角ゴ ProN W3" pitchFamily="-107" charset="-128"/>
        <a:cs typeface="ヒラギノ角ゴ ProN W3" pitchFamily="-107" charset="-128"/>
        <a:sym typeface="Arial" pitchFamily="-107" charset="0"/>
      </a:defRPr>
    </a:lvl6pPr>
    <a:lvl7pPr marL="2742473" algn="l" defTabSz="457078" rtl="0" eaLnBrk="1" latinLnBrk="0" hangingPunct="1">
      <a:defRPr sz="3300" kern="1200">
        <a:solidFill>
          <a:srgbClr val="28000D"/>
        </a:solidFill>
        <a:latin typeface="Arial" pitchFamily="-107" charset="0"/>
        <a:ea typeface="ヒラギノ角ゴ ProN W3" pitchFamily="-107" charset="-128"/>
        <a:cs typeface="ヒラギノ角ゴ ProN W3" pitchFamily="-107" charset="-128"/>
        <a:sym typeface="Arial" pitchFamily="-107" charset="0"/>
      </a:defRPr>
    </a:lvl7pPr>
    <a:lvl8pPr marL="3199553" algn="l" defTabSz="457078" rtl="0" eaLnBrk="1" latinLnBrk="0" hangingPunct="1">
      <a:defRPr sz="3300" kern="1200">
        <a:solidFill>
          <a:srgbClr val="28000D"/>
        </a:solidFill>
        <a:latin typeface="Arial" pitchFamily="-107" charset="0"/>
        <a:ea typeface="ヒラギノ角ゴ ProN W3" pitchFamily="-107" charset="-128"/>
        <a:cs typeface="ヒラギノ角ゴ ProN W3" pitchFamily="-107" charset="-128"/>
        <a:sym typeface="Arial" pitchFamily="-107" charset="0"/>
      </a:defRPr>
    </a:lvl8pPr>
    <a:lvl9pPr marL="3656631" algn="l" defTabSz="457078" rtl="0" eaLnBrk="1" latinLnBrk="0" hangingPunct="1">
      <a:defRPr sz="3300" kern="1200">
        <a:solidFill>
          <a:srgbClr val="28000D"/>
        </a:solidFill>
        <a:latin typeface="Arial" pitchFamily="-107" charset="0"/>
        <a:ea typeface="ヒラギノ角ゴ ProN W3" pitchFamily="-107" charset="-128"/>
        <a:cs typeface="ヒラギノ角ゴ ProN W3" pitchFamily="-107" charset="-128"/>
        <a:sym typeface="Arial" pitchFamily="-107"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51D0C"/>
    <a:srgbClr val="2D18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emastil 1 - uthevingsfarg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emastil 1 - uthevingsfarg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iddels stil 2 - uthevingsfarg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 stil 2 - uthevingsfarg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iddels stil 1 - uthevingsfarg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ddels stil 1 - uthevingsfarg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iddels stil 1 - uthevingsfarg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iddels stil 1 - uthevingsfarg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8" autoAdjust="0"/>
    <p:restoredTop sz="91338" autoAdjust="0"/>
  </p:normalViewPr>
  <p:slideViewPr>
    <p:cSldViewPr>
      <p:cViewPr varScale="1">
        <p:scale>
          <a:sx n="94" d="100"/>
          <a:sy n="94" d="100"/>
        </p:scale>
        <p:origin x="-276" y="-102"/>
      </p:cViewPr>
      <p:guideLst>
        <p:guide orient="horz" pos="3072"/>
        <p:guide pos="51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b-NO"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B4A8C41-0E9F-8845-BCB1-93024E439283}" type="datetimeFigureOut">
              <a:rPr lang="nb-NO" smtClean="0"/>
              <a:pPr/>
              <a:t>22.11.2013</a:t>
            </a:fld>
            <a:endParaRPr lang="nb-NO"/>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6D716A7-A51F-0E43-BCCD-BCA99D8FDA74}" type="slidenum">
              <a:rPr lang="nb-NO" smtClean="0"/>
              <a:pPr/>
              <a:t>‹#›</a:t>
            </a:fld>
            <a:endParaRPr lang="nb-NO"/>
          </a:p>
        </p:txBody>
      </p:sp>
    </p:spTree>
    <p:extLst>
      <p:ext uri="{BB962C8B-B14F-4D97-AF65-F5344CB8AC3E}">
        <p14:creationId xmlns:p14="http://schemas.microsoft.com/office/powerpoint/2010/main" val="3910346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6F080E5-933A-544C-B47B-B4142DF09CC6}" type="datetimeFigureOut">
              <a:rPr lang="nb-NO" smtClean="0"/>
              <a:t>22.11.2013</a:t>
            </a:fld>
            <a:endParaRPr lang="nb-NO"/>
          </a:p>
        </p:txBody>
      </p:sp>
      <p:sp>
        <p:nvSpPr>
          <p:cNvPr id="4" name="Plassholder for lysbilde 3"/>
          <p:cNvSpPr>
            <a:spLocks noGrp="1" noRot="1" noChangeAspect="1"/>
          </p:cNvSpPr>
          <p:nvPr>
            <p:ph type="sldImg" idx="2"/>
          </p:nvPr>
        </p:nvSpPr>
        <p:spPr>
          <a:xfrm>
            <a:off x="2428875" y="514350"/>
            <a:ext cx="4286250" cy="257175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89C977C-1D21-3E47-BAF2-AB9AC3F07480}" type="slidenum">
              <a:rPr lang="nb-NO" smtClean="0"/>
              <a:t>‹#›</a:t>
            </a:fld>
            <a:endParaRPr lang="nb-NO"/>
          </a:p>
        </p:txBody>
      </p:sp>
    </p:spTree>
    <p:extLst>
      <p:ext uri="{BB962C8B-B14F-4D97-AF65-F5344CB8AC3E}">
        <p14:creationId xmlns:p14="http://schemas.microsoft.com/office/powerpoint/2010/main" val="28431463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89C977C-1D21-3E47-BAF2-AB9AC3F07480}" type="slidenum">
              <a:rPr lang="nb-NO" smtClean="0"/>
              <a:t>5</a:t>
            </a:fld>
            <a:endParaRPr lang="nb-NO"/>
          </a:p>
        </p:txBody>
      </p:sp>
    </p:spTree>
    <p:extLst>
      <p:ext uri="{BB962C8B-B14F-4D97-AF65-F5344CB8AC3E}">
        <p14:creationId xmlns:p14="http://schemas.microsoft.com/office/powerpoint/2010/main" val="297505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89C977C-1D21-3E47-BAF2-AB9AC3F07480}" type="slidenum">
              <a:rPr lang="nb-NO" smtClean="0"/>
              <a:t>6</a:t>
            </a:fld>
            <a:endParaRPr lang="nb-NO"/>
          </a:p>
        </p:txBody>
      </p:sp>
    </p:spTree>
    <p:extLst>
      <p:ext uri="{BB962C8B-B14F-4D97-AF65-F5344CB8AC3E}">
        <p14:creationId xmlns:p14="http://schemas.microsoft.com/office/powerpoint/2010/main" val="2975058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Forside (tittel og under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nb-NO" noProof="0" smtClean="0"/>
              <a:t>Klikk for å redigere tittelstil</a:t>
            </a:r>
            <a:endParaRPr lang="nb-NO" noProof="0" dirty="0"/>
          </a:p>
        </p:txBody>
      </p:sp>
      <p:sp>
        <p:nvSpPr>
          <p:cNvPr id="3" name="Content Placeholder 2"/>
          <p:cNvSpPr>
            <a:spLocks noGrp="1"/>
          </p:cNvSpPr>
          <p:nvPr>
            <p:ph idx="1"/>
          </p:nvPr>
        </p:nvSpPr>
        <p:spPr/>
        <p:txBody>
          <a:bodyPr/>
          <a:lstStyle>
            <a:lvl1pPr>
              <a:defRPr sz="2200" b="0" i="0">
                <a:latin typeface="+mn-lt"/>
              </a:defRPr>
            </a:lvl1pPr>
            <a:lvl2pPr>
              <a:defRPr sz="2400"/>
            </a:lvl2pPr>
            <a:lvl3pPr>
              <a:defRPr sz="2400"/>
            </a:lvl3pPr>
            <a:lvl4pPr>
              <a:defRPr sz="2400"/>
            </a:lvl4pPr>
            <a:lvl5pPr>
              <a:defRPr sz="2400"/>
            </a:lvl5pPr>
          </a:lstStyle>
          <a:p>
            <a:pPr lvl="0"/>
            <a:r>
              <a:rPr lang="nb-NO" noProof="0" smtClean="0"/>
              <a:t>Klikk for å redigere tekststiler i malen</a:t>
            </a:r>
          </a:p>
        </p:txBody>
      </p:sp>
      <p:pic>
        <p:nvPicPr>
          <p:cNvPr id="12" name="Bilde 11" descr="Apeland-striper-komplett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862582" cy="2788568"/>
          </a:xfrm>
          <a:prstGeom prst="rect">
            <a:avLst/>
          </a:prstGeom>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amp;tekst uten topp- og bunnlinje">
    <p:spTree>
      <p:nvGrpSpPr>
        <p:cNvPr id="1" name=""/>
        <p:cNvGrpSpPr/>
        <p:nvPr/>
      </p:nvGrpSpPr>
      <p:grpSpPr>
        <a:xfrm>
          <a:off x="0" y="0"/>
          <a:ext cx="0" cy="0"/>
          <a:chOff x="0" y="0"/>
          <a:chExt cx="0" cy="0"/>
        </a:xfrm>
      </p:grpSpPr>
      <p:pic>
        <p:nvPicPr>
          <p:cNvPr id="10" name="Bilde 9" descr="Bakgrunn-av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753600"/>
          </a:xfrm>
          <a:prstGeom prst="rect">
            <a:avLst/>
          </a:prstGeom>
        </p:spPr>
      </p:pic>
      <p:sp>
        <p:nvSpPr>
          <p:cNvPr id="2" name="Title 1"/>
          <p:cNvSpPr>
            <a:spLocks noGrp="1"/>
          </p:cNvSpPr>
          <p:nvPr>
            <p:ph type="title"/>
          </p:nvPr>
        </p:nvSpPr>
        <p:spPr>
          <a:xfrm rot="21429158">
            <a:off x="3075184" y="1095221"/>
            <a:ext cx="10165633" cy="2626375"/>
          </a:xfrm>
        </p:spPr>
        <p:txBody>
          <a:bodyPr/>
          <a:lstStyle>
            <a:lvl1pPr>
              <a:defRPr sz="4800" b="1">
                <a:solidFill>
                  <a:srgbClr val="000000"/>
                </a:solidFill>
                <a:latin typeface="Times"/>
                <a:cs typeface="Times"/>
              </a:defRPr>
            </a:lvl1pPr>
          </a:lstStyle>
          <a:p>
            <a:endParaRPr lang="nb-NO" noProof="0" dirty="0"/>
          </a:p>
        </p:txBody>
      </p:sp>
      <p:sp>
        <p:nvSpPr>
          <p:cNvPr id="3" name="Content Placeholder 2"/>
          <p:cNvSpPr>
            <a:spLocks noGrp="1"/>
          </p:cNvSpPr>
          <p:nvPr>
            <p:ph idx="1" hasCustomPrompt="1"/>
          </p:nvPr>
        </p:nvSpPr>
        <p:spPr>
          <a:xfrm rot="21429158">
            <a:off x="3246856" y="4010621"/>
            <a:ext cx="10165633" cy="1204740"/>
          </a:xfrm>
        </p:spPr>
        <p:txBody>
          <a:bodyPr/>
          <a:lstStyle>
            <a:lvl1pPr marL="39678" indent="0">
              <a:buNone/>
              <a:defRPr>
                <a:solidFill>
                  <a:schemeClr val="tx2"/>
                </a:solidFill>
                <a:latin typeface="Times"/>
                <a:cs typeface="Times"/>
              </a:defRPr>
            </a:lvl1pPr>
            <a:lvl2pPr marL="445971" indent="0">
              <a:buNone/>
              <a:defRPr>
                <a:solidFill>
                  <a:schemeClr val="tx2"/>
                </a:solidFill>
                <a:latin typeface="Times"/>
                <a:cs typeface="Times"/>
              </a:defRPr>
            </a:lvl2pPr>
            <a:lvl3pPr marL="903049" indent="0">
              <a:buNone/>
              <a:defRPr>
                <a:solidFill>
                  <a:schemeClr val="tx2"/>
                </a:solidFill>
                <a:latin typeface="Times"/>
                <a:cs typeface="Times"/>
              </a:defRPr>
            </a:lvl3pPr>
            <a:lvl4pPr marL="1360128" indent="0">
              <a:buNone/>
              <a:defRPr>
                <a:solidFill>
                  <a:schemeClr val="tx2"/>
                </a:solidFill>
                <a:latin typeface="Times"/>
                <a:cs typeface="Times"/>
              </a:defRPr>
            </a:lvl4pPr>
            <a:lvl5pPr marL="1817207" indent="0">
              <a:buNone/>
              <a:defRPr>
                <a:solidFill>
                  <a:schemeClr val="tx2"/>
                </a:solidFill>
                <a:latin typeface="Times"/>
                <a:cs typeface="Times"/>
              </a:defRPr>
            </a:lvl5p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endParaRPr lang="nb-NO" noProof="0" dirty="0"/>
          </a:p>
        </p:txBody>
      </p:sp>
      <p:sp>
        <p:nvSpPr>
          <p:cNvPr id="9" name="Rectangle 1"/>
          <p:cNvSpPr>
            <a:spLocks/>
          </p:cNvSpPr>
          <p:nvPr userDrawn="1"/>
        </p:nvSpPr>
        <p:spPr bwMode="auto">
          <a:xfrm>
            <a:off x="1107328" y="9125273"/>
            <a:ext cx="5144002" cy="253999"/>
          </a:xfrm>
          <a:prstGeom prst="rect">
            <a:avLst/>
          </a:prstGeom>
          <a:noFill/>
          <a:ln w="12700">
            <a:noFill/>
            <a:miter lim="800000"/>
            <a:headEnd type="none" w="med" len="med"/>
            <a:tailEnd type="none" w="med" len="med"/>
          </a:ln>
        </p:spPr>
        <p:txBody>
          <a:bodyPr lIns="0" tIns="0" rIns="57783" bIns="0">
            <a:prstTxWarp prst="textNoShape">
              <a:avLst/>
            </a:prstTxWarp>
          </a:bodyPr>
          <a:lstStyle/>
          <a:p>
            <a:pPr marL="57136">
              <a:defRPr/>
            </a:pPr>
            <a:r>
              <a:rPr lang="nb-NO" sz="1400" b="0" i="0" noProof="0" dirty="0" smtClean="0">
                <a:solidFill>
                  <a:schemeClr val="bg2"/>
                </a:solidFill>
                <a:latin typeface="Klavika-Regular"/>
                <a:ea typeface="Klavika-Regular"/>
                <a:cs typeface="Klavika-Regular"/>
                <a:sym typeface="KlavikaRegular TF" pitchFamily="-107" charset="0"/>
              </a:rPr>
              <a:t>                                                                                  </a:t>
            </a:r>
            <a:r>
              <a:rPr lang="nb-NO" sz="1400" b="0" i="0" noProof="0" dirty="0" smtClean="0">
                <a:solidFill>
                  <a:schemeClr val="bg1"/>
                </a:solidFill>
                <a:latin typeface="Klavika-Regular"/>
                <a:ea typeface="Klavika-Regular"/>
                <a:cs typeface="Klavika-Regular"/>
                <a:sym typeface="KlavikaRegular TF" pitchFamily="-107" charset="0"/>
              </a:rPr>
              <a:t>.</a:t>
            </a:r>
            <a:r>
              <a:rPr lang="nb-NO" sz="1400" b="0" i="0" noProof="0" dirty="0" smtClean="0">
                <a:solidFill>
                  <a:schemeClr val="bg2"/>
                </a:solidFill>
                <a:latin typeface="Klavika-Regular"/>
                <a:ea typeface="Klavika-Regular"/>
                <a:cs typeface="Klavika-Regular"/>
                <a:sym typeface="KlavikaRegular TF" pitchFamily="-107" charset="0"/>
              </a:rPr>
              <a:t>       </a:t>
            </a:r>
            <a:endParaRPr lang="nb-NO" sz="1400" b="0" i="0" noProof="0" dirty="0">
              <a:solidFill>
                <a:schemeClr val="bg2"/>
              </a:solidFill>
              <a:latin typeface="Klavika-Regular"/>
              <a:ea typeface="Klavika-Regular"/>
              <a:cs typeface="Klavika-Regular"/>
              <a:sym typeface="KlavikaRegular TF" pitchFamily="-107" charset="0"/>
            </a:endParaRPr>
          </a:p>
        </p:txBody>
      </p:sp>
      <p:sp>
        <p:nvSpPr>
          <p:cNvPr id="11" name="Content Placeholder 2"/>
          <p:cNvSpPr>
            <a:spLocks noGrp="1"/>
          </p:cNvSpPr>
          <p:nvPr>
            <p:ph idx="10" hasCustomPrompt="1"/>
          </p:nvPr>
        </p:nvSpPr>
        <p:spPr>
          <a:xfrm rot="21429158">
            <a:off x="3417072" y="5593230"/>
            <a:ext cx="10165633" cy="4794678"/>
          </a:xfrm>
        </p:spPr>
        <p:txBody>
          <a:bodyPr/>
          <a:lstStyle>
            <a:lvl1pPr marL="39678" indent="0">
              <a:buNone/>
              <a:defRPr>
                <a:solidFill>
                  <a:schemeClr val="tx2"/>
                </a:solidFill>
                <a:latin typeface="Times"/>
                <a:cs typeface="Times"/>
              </a:defRPr>
            </a:lvl1pPr>
            <a:lvl2pPr marL="445971" indent="0">
              <a:buNone/>
              <a:defRPr>
                <a:solidFill>
                  <a:schemeClr val="tx2"/>
                </a:solidFill>
                <a:latin typeface="Times"/>
                <a:cs typeface="Times"/>
              </a:defRPr>
            </a:lvl2pPr>
            <a:lvl3pPr marL="903049" indent="0">
              <a:buNone/>
              <a:defRPr>
                <a:solidFill>
                  <a:schemeClr val="tx2"/>
                </a:solidFill>
                <a:latin typeface="Times"/>
                <a:cs typeface="Times"/>
              </a:defRPr>
            </a:lvl3pPr>
            <a:lvl4pPr marL="1360128" indent="0">
              <a:buNone/>
              <a:defRPr>
                <a:solidFill>
                  <a:schemeClr val="tx2"/>
                </a:solidFill>
                <a:latin typeface="Times"/>
                <a:cs typeface="Times"/>
              </a:defRPr>
            </a:lvl4pPr>
            <a:lvl5pPr marL="1817207" indent="0">
              <a:buNone/>
              <a:defRPr>
                <a:solidFill>
                  <a:schemeClr val="tx2"/>
                </a:solidFill>
                <a:latin typeface="Times"/>
                <a:cs typeface="Times"/>
              </a:defRPr>
            </a:lvl5p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endParaRPr lang="nb-NO" noProof="0" dirty="0"/>
          </a:p>
        </p:txBody>
      </p:sp>
    </p:spTree>
    <p:extLst>
      <p:ext uri="{BB962C8B-B14F-4D97-AF65-F5344CB8AC3E}">
        <p14:creationId xmlns:p14="http://schemas.microsoft.com/office/powerpoint/2010/main" val="3735344727"/>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tel&amp;tekst uten topp- og bunnlinje">
    <p:spTree>
      <p:nvGrpSpPr>
        <p:cNvPr id="1" name=""/>
        <p:cNvGrpSpPr/>
        <p:nvPr/>
      </p:nvGrpSpPr>
      <p:grpSpPr>
        <a:xfrm>
          <a:off x="0" y="0"/>
          <a:ext cx="0" cy="0"/>
          <a:chOff x="0" y="0"/>
          <a:chExt cx="0" cy="0"/>
        </a:xfrm>
      </p:grpSpPr>
      <p:pic>
        <p:nvPicPr>
          <p:cNvPr id="10" name="Bilde 9" descr="Bakgrunn-av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753600"/>
          </a:xfrm>
          <a:prstGeom prst="rect">
            <a:avLst/>
          </a:prstGeom>
        </p:spPr>
      </p:pic>
      <p:sp>
        <p:nvSpPr>
          <p:cNvPr id="2" name="Title 1"/>
          <p:cNvSpPr>
            <a:spLocks noGrp="1"/>
          </p:cNvSpPr>
          <p:nvPr>
            <p:ph type="title"/>
          </p:nvPr>
        </p:nvSpPr>
        <p:spPr>
          <a:xfrm rot="21429158">
            <a:off x="3082774" y="1095034"/>
            <a:ext cx="10133015" cy="1619508"/>
          </a:xfrm>
        </p:spPr>
        <p:txBody>
          <a:bodyPr anchor="b" anchorCtr="0"/>
          <a:lstStyle>
            <a:lvl1pPr>
              <a:defRPr sz="5400" b="1">
                <a:solidFill>
                  <a:srgbClr val="000000"/>
                </a:solidFill>
                <a:latin typeface="Times"/>
                <a:cs typeface="Times"/>
              </a:defRPr>
            </a:lvl1pPr>
          </a:lstStyle>
          <a:p>
            <a:endParaRPr lang="nb-NO" noProof="0" dirty="0"/>
          </a:p>
        </p:txBody>
      </p:sp>
      <p:sp>
        <p:nvSpPr>
          <p:cNvPr id="3" name="Content Placeholder 2"/>
          <p:cNvSpPr>
            <a:spLocks noGrp="1"/>
          </p:cNvSpPr>
          <p:nvPr>
            <p:ph idx="1" hasCustomPrompt="1"/>
          </p:nvPr>
        </p:nvSpPr>
        <p:spPr>
          <a:xfrm rot="21429158">
            <a:off x="3224868" y="3109516"/>
            <a:ext cx="10064673" cy="1691425"/>
          </a:xfrm>
        </p:spPr>
        <p:txBody>
          <a:bodyPr/>
          <a:lstStyle>
            <a:lvl1pPr marL="39678" indent="0">
              <a:buNone/>
              <a:defRPr>
                <a:solidFill>
                  <a:schemeClr val="tx2"/>
                </a:solidFill>
                <a:latin typeface="Times"/>
                <a:cs typeface="Times"/>
              </a:defRPr>
            </a:lvl1pPr>
            <a:lvl2pPr marL="445971" indent="0">
              <a:buNone/>
              <a:defRPr>
                <a:solidFill>
                  <a:schemeClr val="tx2"/>
                </a:solidFill>
                <a:latin typeface="Times"/>
                <a:cs typeface="Times"/>
              </a:defRPr>
            </a:lvl2pPr>
            <a:lvl3pPr marL="903049" indent="0">
              <a:buNone/>
              <a:defRPr>
                <a:solidFill>
                  <a:schemeClr val="tx2"/>
                </a:solidFill>
                <a:latin typeface="Times"/>
                <a:cs typeface="Times"/>
              </a:defRPr>
            </a:lvl3pPr>
            <a:lvl4pPr marL="1360128" indent="0">
              <a:buNone/>
              <a:defRPr>
                <a:solidFill>
                  <a:schemeClr val="tx2"/>
                </a:solidFill>
                <a:latin typeface="Times"/>
                <a:cs typeface="Times"/>
              </a:defRPr>
            </a:lvl4pPr>
            <a:lvl5pPr marL="1817207" indent="0">
              <a:buNone/>
              <a:defRPr>
                <a:solidFill>
                  <a:schemeClr val="tx2"/>
                </a:solidFill>
                <a:latin typeface="Times"/>
                <a:cs typeface="Times"/>
              </a:defRPr>
            </a:lvl5p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endParaRPr lang="nb-NO" noProof="0" dirty="0"/>
          </a:p>
        </p:txBody>
      </p:sp>
      <p:sp>
        <p:nvSpPr>
          <p:cNvPr id="9" name="Rectangle 1"/>
          <p:cNvSpPr>
            <a:spLocks/>
          </p:cNvSpPr>
          <p:nvPr userDrawn="1"/>
        </p:nvSpPr>
        <p:spPr bwMode="auto">
          <a:xfrm>
            <a:off x="1107328" y="9125273"/>
            <a:ext cx="5144002" cy="253999"/>
          </a:xfrm>
          <a:prstGeom prst="rect">
            <a:avLst/>
          </a:prstGeom>
          <a:noFill/>
          <a:ln w="12700">
            <a:noFill/>
            <a:miter lim="800000"/>
            <a:headEnd type="none" w="med" len="med"/>
            <a:tailEnd type="none" w="med" len="med"/>
          </a:ln>
        </p:spPr>
        <p:txBody>
          <a:bodyPr lIns="0" tIns="0" rIns="57783" bIns="0">
            <a:prstTxWarp prst="textNoShape">
              <a:avLst/>
            </a:prstTxWarp>
          </a:bodyPr>
          <a:lstStyle/>
          <a:p>
            <a:pPr marL="57136">
              <a:defRPr/>
            </a:pPr>
            <a:r>
              <a:rPr lang="nb-NO" sz="1400" b="0" i="0" noProof="0" dirty="0" smtClean="0">
                <a:solidFill>
                  <a:schemeClr val="bg2"/>
                </a:solidFill>
                <a:latin typeface="Klavika-Regular"/>
                <a:ea typeface="Klavika-Regular"/>
                <a:cs typeface="Klavika-Regular"/>
                <a:sym typeface="KlavikaRegular TF" pitchFamily="-107" charset="0"/>
              </a:rPr>
              <a:t>                                                                                  </a:t>
            </a:r>
            <a:r>
              <a:rPr lang="nb-NO" sz="1400" b="0" i="0" noProof="0" dirty="0" smtClean="0">
                <a:solidFill>
                  <a:schemeClr val="bg1"/>
                </a:solidFill>
                <a:latin typeface="Klavika-Regular"/>
                <a:ea typeface="Klavika-Regular"/>
                <a:cs typeface="Klavika-Regular"/>
                <a:sym typeface="KlavikaRegular TF" pitchFamily="-107" charset="0"/>
              </a:rPr>
              <a:t>.</a:t>
            </a:r>
            <a:r>
              <a:rPr lang="nb-NO" sz="1400" b="0" i="0" noProof="0" dirty="0" smtClean="0">
                <a:solidFill>
                  <a:schemeClr val="bg2"/>
                </a:solidFill>
                <a:latin typeface="Klavika-Regular"/>
                <a:ea typeface="Klavika-Regular"/>
                <a:cs typeface="Klavika-Regular"/>
                <a:sym typeface="KlavikaRegular TF" pitchFamily="-107" charset="0"/>
              </a:rPr>
              <a:t>       </a:t>
            </a:r>
            <a:endParaRPr lang="nb-NO" sz="1400" b="0" i="0" noProof="0" dirty="0">
              <a:solidFill>
                <a:schemeClr val="bg2"/>
              </a:solidFill>
              <a:latin typeface="Klavika-Regular"/>
              <a:ea typeface="Klavika-Regular"/>
              <a:cs typeface="Klavika-Regular"/>
              <a:sym typeface="KlavikaRegular TF" pitchFamily="-107" charset="0"/>
            </a:endParaRPr>
          </a:p>
        </p:txBody>
      </p:sp>
      <p:sp>
        <p:nvSpPr>
          <p:cNvPr id="11" name="Content Placeholder 2"/>
          <p:cNvSpPr>
            <a:spLocks noGrp="1"/>
          </p:cNvSpPr>
          <p:nvPr>
            <p:ph idx="10" hasCustomPrompt="1"/>
          </p:nvPr>
        </p:nvSpPr>
        <p:spPr>
          <a:xfrm rot="21429158">
            <a:off x="3398297" y="5091877"/>
            <a:ext cx="10056521" cy="5045068"/>
          </a:xfrm>
        </p:spPr>
        <p:txBody>
          <a:bodyPr/>
          <a:lstStyle>
            <a:lvl1pPr marL="39678" indent="0">
              <a:buNone/>
              <a:defRPr>
                <a:solidFill>
                  <a:schemeClr val="tx2"/>
                </a:solidFill>
                <a:latin typeface="Times"/>
                <a:cs typeface="Times"/>
              </a:defRPr>
            </a:lvl1pPr>
            <a:lvl2pPr marL="445971" indent="0">
              <a:buNone/>
              <a:defRPr>
                <a:solidFill>
                  <a:schemeClr val="tx2"/>
                </a:solidFill>
                <a:latin typeface="Times"/>
                <a:cs typeface="Times"/>
              </a:defRPr>
            </a:lvl2pPr>
            <a:lvl3pPr marL="903049" indent="0">
              <a:buNone/>
              <a:defRPr>
                <a:solidFill>
                  <a:schemeClr val="tx2"/>
                </a:solidFill>
                <a:latin typeface="Times"/>
                <a:cs typeface="Times"/>
              </a:defRPr>
            </a:lvl3pPr>
            <a:lvl4pPr marL="1360128" indent="0">
              <a:buNone/>
              <a:defRPr>
                <a:solidFill>
                  <a:schemeClr val="tx2"/>
                </a:solidFill>
                <a:latin typeface="Times"/>
                <a:cs typeface="Times"/>
              </a:defRPr>
            </a:lvl4pPr>
            <a:lvl5pPr marL="1817207" indent="0">
              <a:buNone/>
              <a:defRPr>
                <a:solidFill>
                  <a:schemeClr val="tx2"/>
                </a:solidFill>
                <a:latin typeface="Times"/>
                <a:cs typeface="Times"/>
              </a:defRPr>
            </a:lvl5p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endParaRPr lang="nb-NO" noProof="0" dirty="0"/>
          </a:p>
        </p:txBody>
      </p:sp>
    </p:spTree>
    <p:extLst>
      <p:ext uri="{BB962C8B-B14F-4D97-AF65-F5344CB8AC3E}">
        <p14:creationId xmlns:p14="http://schemas.microsoft.com/office/powerpoint/2010/main" val="769935659"/>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tfallende bilde (uten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6257588" cy="9753600"/>
          </a:xfrm>
          <a:prstGeom prst="rect">
            <a:avLst/>
          </a:prstGeom>
        </p:spPr>
        <p:txBody>
          <a:bodyPr/>
          <a:lstStyle/>
          <a:p>
            <a:pPr lvl="0"/>
            <a:endParaRPr lang="nb-NO" noProof="0" dirty="0"/>
          </a:p>
        </p:txBody>
      </p:sp>
    </p:spTree>
    <p:extLst>
      <p:ext uri="{BB962C8B-B14F-4D97-AF65-F5344CB8AC3E}">
        <p14:creationId xmlns:p14="http://schemas.microsoft.com/office/powerpoint/2010/main" val="921716484"/>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Hvit uten strip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001749"/>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Svart uten logo">
    <p:bg>
      <p:bgPr>
        <a:solidFill>
          <a:schemeClr val="tx2">
            <a:lumMod val="95000"/>
            <a:lumOff val="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21627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ellomtittel (l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nb-NO" noProof="0" smtClean="0"/>
              <a:t>Klikk for å redigere tittelstil</a:t>
            </a:r>
            <a:endParaRPr lang="nb-NO" noProof="0" dirty="0"/>
          </a:p>
        </p:txBody>
      </p:sp>
      <p:sp>
        <p:nvSpPr>
          <p:cNvPr id="3" name="Content Placeholder 2"/>
          <p:cNvSpPr>
            <a:spLocks noGrp="1"/>
          </p:cNvSpPr>
          <p:nvPr>
            <p:ph idx="1"/>
          </p:nvPr>
        </p:nvSpPr>
        <p:spPr/>
        <p:txBody>
          <a:bodyPr/>
          <a:lstStyle>
            <a:lvl1pPr>
              <a:defRPr sz="2200" b="0" i="0">
                <a:latin typeface="+mn-lt"/>
              </a:defRPr>
            </a:lvl1pPr>
            <a:lvl2pPr>
              <a:defRPr sz="2400"/>
            </a:lvl2pPr>
            <a:lvl3pPr>
              <a:defRPr sz="2400"/>
            </a:lvl3pPr>
            <a:lvl4pPr>
              <a:defRPr sz="2400"/>
            </a:lvl4pPr>
            <a:lvl5pPr>
              <a:defRPr sz="2400"/>
            </a:lvl5pPr>
          </a:lstStyle>
          <a:p>
            <a:pPr lvl="0"/>
            <a:r>
              <a:rPr lang="nb-NO" noProof="0" smtClean="0"/>
              <a:t>Klikk for å redigere tekststiler i malen</a:t>
            </a:r>
          </a:p>
        </p:txBody>
      </p:sp>
      <p:pic>
        <p:nvPicPr>
          <p:cNvPr id="5" name="Bilde 4"/>
          <p:cNvPicPr>
            <a:picLocks/>
          </p:cNvPicPr>
          <p:nvPr userDrawn="1"/>
        </p:nvPicPr>
        <p:blipFill>
          <a:blip r:embed="rId2">
            <a:alphaModFix amt="57000"/>
          </a:blip>
          <a:stretch>
            <a:fillRect/>
          </a:stretch>
        </p:blipFill>
        <p:spPr>
          <a:xfrm>
            <a:off x="15362360" y="-46484"/>
            <a:ext cx="508050" cy="6334125"/>
          </a:xfrm>
          <a:prstGeom prst="rect">
            <a:avLst/>
          </a:prstGeom>
        </p:spPr>
      </p:pic>
    </p:spTree>
    <p:extLst>
      <p:ext uri="{BB962C8B-B14F-4D97-AF65-F5344CB8AC3E}">
        <p14:creationId xmlns:p14="http://schemas.microsoft.com/office/powerpoint/2010/main" val="35326553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ellomtittel (opp-ned)">
    <p:spTree>
      <p:nvGrpSpPr>
        <p:cNvPr id="1" name=""/>
        <p:cNvGrpSpPr/>
        <p:nvPr/>
      </p:nvGrpSpPr>
      <p:grpSpPr>
        <a:xfrm>
          <a:off x="0" y="0"/>
          <a:ext cx="0" cy="0"/>
          <a:chOff x="0" y="0"/>
          <a:chExt cx="0" cy="0"/>
        </a:xfrm>
      </p:grpSpPr>
      <p:sp>
        <p:nvSpPr>
          <p:cNvPr id="2" name="Title 1"/>
          <p:cNvSpPr>
            <a:spLocks noGrp="1"/>
          </p:cNvSpPr>
          <p:nvPr>
            <p:ph type="title"/>
          </p:nvPr>
        </p:nvSpPr>
        <p:spPr>
          <a:xfrm>
            <a:off x="1079606" y="4979143"/>
            <a:ext cx="13889947" cy="1193801"/>
          </a:xfrm>
        </p:spPr>
        <p:txBody>
          <a:bodyPr anchor="t"/>
          <a:lstStyle>
            <a:lvl1pPr>
              <a:defRPr>
                <a:solidFill>
                  <a:schemeClr val="accent3"/>
                </a:solidFill>
              </a:defRPr>
            </a:lvl1pPr>
          </a:lstStyle>
          <a:p>
            <a:r>
              <a:rPr lang="nb-NO" noProof="0" smtClean="0"/>
              <a:t>Klikk for å redigere tittelstil</a:t>
            </a:r>
            <a:endParaRPr lang="nb-NO" noProof="0" dirty="0"/>
          </a:p>
        </p:txBody>
      </p:sp>
      <p:sp>
        <p:nvSpPr>
          <p:cNvPr id="3" name="Content Placeholder 2"/>
          <p:cNvSpPr>
            <a:spLocks noGrp="1"/>
          </p:cNvSpPr>
          <p:nvPr>
            <p:ph idx="1"/>
          </p:nvPr>
        </p:nvSpPr>
        <p:spPr>
          <a:xfrm>
            <a:off x="1079606" y="1492424"/>
            <a:ext cx="13889947" cy="3302000"/>
          </a:xfrm>
        </p:spPr>
        <p:txBody>
          <a:bodyPr anchor="b"/>
          <a:lstStyle>
            <a:lvl1pPr>
              <a:defRPr sz="2000" b="0" i="0">
                <a:latin typeface="+mn-lt"/>
              </a:defRPr>
            </a:lvl1pPr>
            <a:lvl2pPr>
              <a:defRPr sz="2400"/>
            </a:lvl2pPr>
            <a:lvl3pPr>
              <a:defRPr sz="2400"/>
            </a:lvl3pPr>
            <a:lvl4pPr>
              <a:defRPr sz="2400"/>
            </a:lvl4pPr>
            <a:lvl5pPr>
              <a:defRPr sz="2400"/>
            </a:lvl5pPr>
          </a:lstStyle>
          <a:p>
            <a:pPr lvl="0"/>
            <a:r>
              <a:rPr lang="nb-NO" noProof="0" smtClean="0"/>
              <a:t>Klikk for å redigere tekststiler i malen</a:t>
            </a:r>
          </a:p>
        </p:txBody>
      </p:sp>
      <p:pic>
        <p:nvPicPr>
          <p:cNvPr id="5" name="Bilde 4"/>
          <p:cNvPicPr>
            <a:picLocks/>
          </p:cNvPicPr>
          <p:nvPr userDrawn="1"/>
        </p:nvPicPr>
        <p:blipFill>
          <a:blip r:embed="rId2">
            <a:alphaModFix amt="57000"/>
          </a:blip>
          <a:stretch>
            <a:fillRect/>
          </a:stretch>
        </p:blipFill>
        <p:spPr>
          <a:xfrm>
            <a:off x="15362360" y="-46484"/>
            <a:ext cx="508050" cy="6334125"/>
          </a:xfrm>
          <a:prstGeom prst="rect">
            <a:avLst/>
          </a:prstGeom>
        </p:spPr>
      </p:pic>
    </p:spTree>
    <p:extLst>
      <p:ext uri="{BB962C8B-B14F-4D97-AF65-F5344CB8AC3E}">
        <p14:creationId xmlns:p14="http://schemas.microsoft.com/office/powerpoint/2010/main" val="422838399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tekst/grafik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noProof="0" dirty="0"/>
          </a:p>
        </p:txBody>
      </p:sp>
      <p:sp>
        <p:nvSpPr>
          <p:cNvPr id="3" name="Content Placeholder 2"/>
          <p:cNvSpPr>
            <a:spLocks noGrp="1"/>
          </p:cNvSpPr>
          <p:nvPr>
            <p:ph idx="1"/>
          </p:nvPr>
        </p:nvSpPr>
        <p:spPr/>
        <p:txBody>
          <a:bodyPr/>
          <a:lstStyle>
            <a:lvl4pPr>
              <a:defRPr b="0" i="0">
                <a:latin typeface="+mn-lt"/>
              </a:defRPr>
            </a:lvl4p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
        <p:nvSpPr>
          <p:cNvPr id="4" name="Text Box 3"/>
          <p:cNvSpPr txBox="1">
            <a:spLocks noGrp="1" noChangeArrowheads="1"/>
          </p:cNvSpPr>
          <p:nvPr>
            <p:ph type="sldNum" sz="quarter" idx="10"/>
          </p:nvPr>
        </p:nvSpPr>
        <p:spPr>
          <a:ln/>
        </p:spPr>
        <p:txBody>
          <a:bodyPr/>
          <a:lstStyle>
            <a:lvl1pPr>
              <a:defRPr/>
            </a:lvl1pPr>
          </a:lstStyle>
          <a:p>
            <a:pPr>
              <a:defRPr/>
            </a:pPr>
            <a:fld id="{6C76F5CB-18AA-7D49-B25C-E6DE115F4CE1}" type="slidenum">
              <a:rPr lang="nb-NO" noProof="0" smtClean="0"/>
              <a:pPr>
                <a:defRPr/>
              </a:pPr>
              <a:t>‹#›</a:t>
            </a:fld>
            <a:endParaRPr lang="nb-NO" noProof="0" dirty="0"/>
          </a:p>
        </p:txBody>
      </p:sp>
      <p:sp>
        <p:nvSpPr>
          <p:cNvPr id="9" name="Rectangle 1"/>
          <p:cNvSpPr>
            <a:spLocks/>
          </p:cNvSpPr>
          <p:nvPr userDrawn="1"/>
        </p:nvSpPr>
        <p:spPr bwMode="auto">
          <a:xfrm>
            <a:off x="1107328" y="9125273"/>
            <a:ext cx="5144002" cy="253999"/>
          </a:xfrm>
          <a:prstGeom prst="rect">
            <a:avLst/>
          </a:prstGeom>
          <a:noFill/>
          <a:ln w="12700">
            <a:noFill/>
            <a:miter lim="800000"/>
            <a:headEnd type="none" w="med" len="med"/>
            <a:tailEnd type="none" w="med" len="med"/>
          </a:ln>
        </p:spPr>
        <p:txBody>
          <a:bodyPr lIns="0" tIns="0" rIns="57783" bIns="0">
            <a:prstTxWarp prst="textNoShape">
              <a:avLst/>
            </a:prstTxWarp>
          </a:bodyPr>
          <a:lstStyle/>
          <a:p>
            <a:pPr marL="57136">
              <a:defRPr/>
            </a:pPr>
            <a:r>
              <a:rPr lang="nb-NO" sz="1400" b="0" i="0" noProof="0" dirty="0" smtClean="0">
                <a:solidFill>
                  <a:schemeClr val="bg2"/>
                </a:solidFill>
                <a:latin typeface="Klavika-Regular"/>
                <a:ea typeface="Klavika-Regular"/>
                <a:cs typeface="Klavika-Regular"/>
                <a:sym typeface="KlavikaRegular TF" pitchFamily="-107" charset="0"/>
              </a:rPr>
              <a:t>                                                                                  </a:t>
            </a:r>
            <a:r>
              <a:rPr lang="nb-NO" sz="1400" b="0" i="0" noProof="0" dirty="0" smtClean="0">
                <a:solidFill>
                  <a:schemeClr val="bg1"/>
                </a:solidFill>
                <a:latin typeface="Klavika-Regular"/>
                <a:ea typeface="Klavika-Regular"/>
                <a:cs typeface="Klavika-Regular"/>
                <a:sym typeface="KlavikaRegular TF" pitchFamily="-107" charset="0"/>
              </a:rPr>
              <a:t>.</a:t>
            </a:r>
            <a:r>
              <a:rPr lang="nb-NO" sz="1400" b="0" i="0" noProof="0" dirty="0" smtClean="0">
                <a:solidFill>
                  <a:schemeClr val="bg2"/>
                </a:solidFill>
                <a:latin typeface="Klavika-Regular"/>
                <a:ea typeface="Klavika-Regular"/>
                <a:cs typeface="Klavika-Regular"/>
                <a:sym typeface="KlavikaRegular TF" pitchFamily="-107" charset="0"/>
              </a:rPr>
              <a:t>       </a:t>
            </a:r>
            <a:endParaRPr lang="nb-NO" sz="1400" b="0" i="0" noProof="0" dirty="0">
              <a:solidFill>
                <a:schemeClr val="bg2"/>
              </a:solidFill>
              <a:latin typeface="Klavika-Regular"/>
              <a:ea typeface="Klavika-Regular"/>
              <a:cs typeface="Klavika-Regular"/>
              <a:sym typeface="KlavikaRegular TF" pitchFamily="-107" charset="0"/>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to boks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noProof="0" dirty="0"/>
          </a:p>
        </p:txBody>
      </p:sp>
      <p:sp>
        <p:nvSpPr>
          <p:cNvPr id="3" name="Content Placeholder 2"/>
          <p:cNvSpPr>
            <a:spLocks noGrp="1"/>
          </p:cNvSpPr>
          <p:nvPr>
            <p:ph idx="1"/>
          </p:nvPr>
        </p:nvSpPr>
        <p:spPr>
          <a:xfrm>
            <a:off x="1111360" y="2298702"/>
            <a:ext cx="6747378" cy="6616698"/>
          </a:xfrm>
        </p:spPr>
        <p:txBody>
          <a:body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
        <p:nvSpPr>
          <p:cNvPr id="4" name="Text Box 3"/>
          <p:cNvSpPr txBox="1">
            <a:spLocks noGrp="1" noChangeArrowheads="1"/>
          </p:cNvSpPr>
          <p:nvPr>
            <p:ph type="sldNum" sz="quarter" idx="10"/>
          </p:nvPr>
        </p:nvSpPr>
        <p:spPr>
          <a:ln/>
        </p:spPr>
        <p:txBody>
          <a:bodyPr/>
          <a:lstStyle>
            <a:lvl1pPr>
              <a:defRPr/>
            </a:lvl1pPr>
          </a:lstStyle>
          <a:p>
            <a:pPr>
              <a:defRPr/>
            </a:pPr>
            <a:fld id="{6C76F5CB-18AA-7D49-B25C-E6DE115F4CE1}" type="slidenum">
              <a:rPr lang="nb-NO" noProof="0" smtClean="0"/>
              <a:pPr>
                <a:defRPr/>
              </a:pPr>
              <a:t>‹#›</a:t>
            </a:fld>
            <a:endParaRPr lang="nb-NO" noProof="0"/>
          </a:p>
        </p:txBody>
      </p:sp>
      <p:sp>
        <p:nvSpPr>
          <p:cNvPr id="5" name="Content Placeholder 2"/>
          <p:cNvSpPr>
            <a:spLocks noGrp="1"/>
          </p:cNvSpPr>
          <p:nvPr>
            <p:ph idx="11"/>
          </p:nvPr>
        </p:nvSpPr>
        <p:spPr>
          <a:xfrm>
            <a:off x="8272810" y="2298702"/>
            <a:ext cx="6768752" cy="6616698"/>
          </a:xfrm>
        </p:spPr>
        <p:txBody>
          <a:body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
        <p:nvSpPr>
          <p:cNvPr id="6" name="Rectangle 1"/>
          <p:cNvSpPr>
            <a:spLocks/>
          </p:cNvSpPr>
          <p:nvPr userDrawn="1"/>
        </p:nvSpPr>
        <p:spPr bwMode="auto">
          <a:xfrm>
            <a:off x="1107328" y="9125273"/>
            <a:ext cx="5144002" cy="253999"/>
          </a:xfrm>
          <a:prstGeom prst="rect">
            <a:avLst/>
          </a:prstGeom>
          <a:noFill/>
          <a:ln w="12700">
            <a:noFill/>
            <a:miter lim="800000"/>
            <a:headEnd type="none" w="med" len="med"/>
            <a:tailEnd type="none" w="med" len="med"/>
          </a:ln>
        </p:spPr>
        <p:txBody>
          <a:bodyPr lIns="0" tIns="0" rIns="57783" bIns="0">
            <a:prstTxWarp prst="textNoShape">
              <a:avLst/>
            </a:prstTxWarp>
          </a:bodyPr>
          <a:lstStyle/>
          <a:p>
            <a:pPr marL="57136">
              <a:defRPr/>
            </a:pPr>
            <a:r>
              <a:rPr lang="nb-NO" sz="1400" b="0" i="0" noProof="0" dirty="0" smtClean="0">
                <a:solidFill>
                  <a:schemeClr val="bg2"/>
                </a:solidFill>
                <a:latin typeface="Klavika-Regular"/>
                <a:ea typeface="Klavika-Regular"/>
                <a:cs typeface="Klavika-Regular"/>
                <a:sym typeface="KlavikaRegular TF" pitchFamily="-107" charset="0"/>
              </a:rPr>
              <a:t>                                                                                  </a:t>
            </a:r>
            <a:r>
              <a:rPr lang="nb-NO" sz="1400" b="0" i="0" noProof="0" dirty="0" smtClean="0">
                <a:solidFill>
                  <a:schemeClr val="bg1"/>
                </a:solidFill>
                <a:latin typeface="Klavika-Regular"/>
                <a:ea typeface="Klavika-Regular"/>
                <a:cs typeface="Klavika-Regular"/>
                <a:sym typeface="KlavikaRegular TF" pitchFamily="-107" charset="0"/>
              </a:rPr>
              <a:t>.</a:t>
            </a:r>
            <a:r>
              <a:rPr lang="nb-NO" sz="1400" b="0" i="0" noProof="0" dirty="0" smtClean="0">
                <a:solidFill>
                  <a:schemeClr val="bg2"/>
                </a:solidFill>
                <a:latin typeface="Klavika-Regular"/>
                <a:ea typeface="Klavika-Regular"/>
                <a:cs typeface="Klavika-Regular"/>
                <a:sym typeface="KlavikaRegular TF" pitchFamily="-107" charset="0"/>
              </a:rPr>
              <a:t>       </a:t>
            </a:r>
            <a:endParaRPr lang="nb-NO" sz="1400" b="0" i="0" noProof="0" dirty="0">
              <a:solidFill>
                <a:schemeClr val="bg2"/>
              </a:solidFill>
              <a:latin typeface="Klavika-Regular"/>
              <a:ea typeface="Klavika-Regular"/>
              <a:cs typeface="Klavika-Regular"/>
              <a:sym typeface="KlavikaRegular TF" pitchFamily="-107" charset="0"/>
            </a:endParaRPr>
          </a:p>
        </p:txBody>
      </p:sp>
    </p:spTree>
    <p:extLst>
      <p:ext uri="{BB962C8B-B14F-4D97-AF65-F5344CB8AC3E}">
        <p14:creationId xmlns:p14="http://schemas.microsoft.com/office/powerpoint/2010/main" val="189306464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tel og to boks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noProof="0" dirty="0"/>
          </a:p>
        </p:txBody>
      </p:sp>
      <p:sp>
        <p:nvSpPr>
          <p:cNvPr id="3" name="Content Placeholder 2"/>
          <p:cNvSpPr>
            <a:spLocks noGrp="1"/>
          </p:cNvSpPr>
          <p:nvPr>
            <p:ph idx="1"/>
          </p:nvPr>
        </p:nvSpPr>
        <p:spPr>
          <a:xfrm>
            <a:off x="1111360" y="2298702"/>
            <a:ext cx="10258111" cy="6616698"/>
          </a:xfrm>
        </p:spPr>
        <p:txBody>
          <a:body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
        <p:nvSpPr>
          <p:cNvPr id="4" name="Text Box 3"/>
          <p:cNvSpPr txBox="1">
            <a:spLocks noGrp="1" noChangeArrowheads="1"/>
          </p:cNvSpPr>
          <p:nvPr>
            <p:ph type="sldNum" sz="quarter" idx="10"/>
          </p:nvPr>
        </p:nvSpPr>
        <p:spPr>
          <a:ln/>
        </p:spPr>
        <p:txBody>
          <a:bodyPr/>
          <a:lstStyle>
            <a:lvl1pPr>
              <a:defRPr/>
            </a:lvl1pPr>
          </a:lstStyle>
          <a:p>
            <a:pPr>
              <a:defRPr/>
            </a:pPr>
            <a:fld id="{6C76F5CB-18AA-7D49-B25C-E6DE115F4CE1}" type="slidenum">
              <a:rPr lang="nb-NO" noProof="0" smtClean="0"/>
              <a:pPr>
                <a:defRPr/>
              </a:pPr>
              <a:t>‹#›</a:t>
            </a:fld>
            <a:endParaRPr lang="nb-NO" noProof="0"/>
          </a:p>
        </p:txBody>
      </p:sp>
      <p:sp>
        <p:nvSpPr>
          <p:cNvPr id="5" name="Content Placeholder 2"/>
          <p:cNvSpPr>
            <a:spLocks noGrp="1"/>
          </p:cNvSpPr>
          <p:nvPr>
            <p:ph idx="11"/>
          </p:nvPr>
        </p:nvSpPr>
        <p:spPr>
          <a:xfrm>
            <a:off x="11639528" y="2298702"/>
            <a:ext cx="3402034" cy="6616698"/>
          </a:xfrm>
        </p:spPr>
        <p:txBody>
          <a:body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
        <p:nvSpPr>
          <p:cNvPr id="6" name="Rectangle 1"/>
          <p:cNvSpPr>
            <a:spLocks/>
          </p:cNvSpPr>
          <p:nvPr userDrawn="1"/>
        </p:nvSpPr>
        <p:spPr bwMode="auto">
          <a:xfrm>
            <a:off x="1107328" y="9125273"/>
            <a:ext cx="5144002" cy="253999"/>
          </a:xfrm>
          <a:prstGeom prst="rect">
            <a:avLst/>
          </a:prstGeom>
          <a:noFill/>
          <a:ln w="12700">
            <a:noFill/>
            <a:miter lim="800000"/>
            <a:headEnd type="none" w="med" len="med"/>
            <a:tailEnd type="none" w="med" len="med"/>
          </a:ln>
        </p:spPr>
        <p:txBody>
          <a:bodyPr lIns="0" tIns="0" rIns="57783" bIns="0">
            <a:prstTxWarp prst="textNoShape">
              <a:avLst/>
            </a:prstTxWarp>
          </a:bodyPr>
          <a:lstStyle/>
          <a:p>
            <a:pPr marL="57136">
              <a:defRPr/>
            </a:pPr>
            <a:r>
              <a:rPr lang="nb-NO" sz="1400" b="0" i="0" noProof="0" dirty="0" smtClean="0">
                <a:solidFill>
                  <a:schemeClr val="bg2"/>
                </a:solidFill>
                <a:latin typeface="Klavika-Regular"/>
                <a:ea typeface="Klavika-Regular"/>
                <a:cs typeface="Klavika-Regular"/>
                <a:sym typeface="KlavikaRegular TF" pitchFamily="-107" charset="0"/>
              </a:rPr>
              <a:t>                                                                                  </a:t>
            </a:r>
            <a:r>
              <a:rPr lang="nb-NO" sz="1400" b="0" i="0" noProof="0" dirty="0" smtClean="0">
                <a:solidFill>
                  <a:schemeClr val="bg1"/>
                </a:solidFill>
                <a:latin typeface="Klavika-Regular"/>
                <a:ea typeface="Klavika-Regular"/>
                <a:cs typeface="Klavika-Regular"/>
                <a:sym typeface="KlavikaRegular TF" pitchFamily="-107" charset="0"/>
              </a:rPr>
              <a:t>.</a:t>
            </a:r>
            <a:r>
              <a:rPr lang="nb-NO" sz="1400" b="0" i="0" noProof="0" dirty="0" smtClean="0">
                <a:solidFill>
                  <a:schemeClr val="bg2"/>
                </a:solidFill>
                <a:latin typeface="Klavika-Regular"/>
                <a:ea typeface="Klavika-Regular"/>
                <a:cs typeface="Klavika-Regular"/>
                <a:sym typeface="KlavikaRegular TF" pitchFamily="-107" charset="0"/>
              </a:rPr>
              <a:t>       </a:t>
            </a:r>
            <a:endParaRPr lang="nb-NO" sz="1400" b="0" i="0" noProof="0" dirty="0">
              <a:solidFill>
                <a:schemeClr val="bg2"/>
              </a:solidFill>
              <a:latin typeface="Klavika-Regular"/>
              <a:ea typeface="Klavika-Regular"/>
              <a:cs typeface="Klavika-Regular"/>
              <a:sym typeface="KlavikaRegular TF" pitchFamily="-107" charset="0"/>
            </a:endParaRPr>
          </a:p>
        </p:txBody>
      </p:sp>
    </p:spTree>
    <p:extLst>
      <p:ext uri="{BB962C8B-B14F-4D97-AF65-F5344CB8AC3E}">
        <p14:creationId xmlns:p14="http://schemas.microsoft.com/office/powerpoint/2010/main" val="2484251739"/>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tel og to boks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noProof="0" dirty="0"/>
          </a:p>
        </p:txBody>
      </p:sp>
      <p:sp>
        <p:nvSpPr>
          <p:cNvPr id="3" name="Content Placeholder 2"/>
          <p:cNvSpPr>
            <a:spLocks noGrp="1"/>
          </p:cNvSpPr>
          <p:nvPr>
            <p:ph idx="1"/>
          </p:nvPr>
        </p:nvSpPr>
        <p:spPr>
          <a:xfrm>
            <a:off x="4783207" y="2298702"/>
            <a:ext cx="10258111" cy="6616698"/>
          </a:xfrm>
        </p:spPr>
        <p:txBody>
          <a:body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
        <p:nvSpPr>
          <p:cNvPr id="4" name="Text Box 3"/>
          <p:cNvSpPr txBox="1">
            <a:spLocks noGrp="1" noChangeArrowheads="1"/>
          </p:cNvSpPr>
          <p:nvPr>
            <p:ph type="sldNum" sz="quarter" idx="10"/>
          </p:nvPr>
        </p:nvSpPr>
        <p:spPr>
          <a:ln/>
        </p:spPr>
        <p:txBody>
          <a:bodyPr/>
          <a:lstStyle>
            <a:lvl1pPr>
              <a:defRPr/>
            </a:lvl1pPr>
          </a:lstStyle>
          <a:p>
            <a:pPr>
              <a:defRPr/>
            </a:pPr>
            <a:fld id="{6C76F5CB-18AA-7D49-B25C-E6DE115F4CE1}" type="slidenum">
              <a:rPr lang="nb-NO" noProof="0" smtClean="0"/>
              <a:pPr>
                <a:defRPr/>
              </a:pPr>
              <a:t>‹#›</a:t>
            </a:fld>
            <a:endParaRPr lang="nb-NO" noProof="0"/>
          </a:p>
        </p:txBody>
      </p:sp>
      <p:sp>
        <p:nvSpPr>
          <p:cNvPr id="5" name="Content Placeholder 2"/>
          <p:cNvSpPr>
            <a:spLocks noGrp="1"/>
          </p:cNvSpPr>
          <p:nvPr>
            <p:ph idx="11"/>
          </p:nvPr>
        </p:nvSpPr>
        <p:spPr>
          <a:xfrm>
            <a:off x="1107124" y="2298702"/>
            <a:ext cx="3402034" cy="6616698"/>
          </a:xfrm>
        </p:spPr>
        <p:txBody>
          <a:body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
        <p:nvSpPr>
          <p:cNvPr id="6" name="Rectangle 1"/>
          <p:cNvSpPr>
            <a:spLocks/>
          </p:cNvSpPr>
          <p:nvPr userDrawn="1"/>
        </p:nvSpPr>
        <p:spPr bwMode="auto">
          <a:xfrm>
            <a:off x="1107328" y="9125273"/>
            <a:ext cx="5144002" cy="253999"/>
          </a:xfrm>
          <a:prstGeom prst="rect">
            <a:avLst/>
          </a:prstGeom>
          <a:noFill/>
          <a:ln w="12700">
            <a:noFill/>
            <a:miter lim="800000"/>
            <a:headEnd type="none" w="med" len="med"/>
            <a:tailEnd type="none" w="med" len="med"/>
          </a:ln>
        </p:spPr>
        <p:txBody>
          <a:bodyPr lIns="0" tIns="0" rIns="57783" bIns="0">
            <a:prstTxWarp prst="textNoShape">
              <a:avLst/>
            </a:prstTxWarp>
          </a:bodyPr>
          <a:lstStyle/>
          <a:p>
            <a:pPr marL="57136">
              <a:defRPr/>
            </a:pPr>
            <a:r>
              <a:rPr lang="nb-NO" sz="1400" b="0" i="0" noProof="0" dirty="0" smtClean="0">
                <a:solidFill>
                  <a:schemeClr val="bg2"/>
                </a:solidFill>
                <a:latin typeface="Klavika-Regular"/>
                <a:ea typeface="Klavika-Regular"/>
                <a:cs typeface="Klavika-Regular"/>
                <a:sym typeface="KlavikaRegular TF" pitchFamily="-107" charset="0"/>
              </a:rPr>
              <a:t>                                                                                  </a:t>
            </a:r>
            <a:r>
              <a:rPr lang="nb-NO" sz="1400" b="0" i="0" noProof="0" dirty="0" smtClean="0">
                <a:solidFill>
                  <a:schemeClr val="bg1"/>
                </a:solidFill>
                <a:latin typeface="Klavika-Regular"/>
                <a:ea typeface="Klavika-Regular"/>
                <a:cs typeface="Klavika-Regular"/>
                <a:sym typeface="KlavikaRegular TF" pitchFamily="-107" charset="0"/>
              </a:rPr>
              <a:t>.</a:t>
            </a:r>
            <a:r>
              <a:rPr lang="nb-NO" sz="1400" b="0" i="0" noProof="0" dirty="0" smtClean="0">
                <a:solidFill>
                  <a:schemeClr val="bg2"/>
                </a:solidFill>
                <a:latin typeface="Klavika-Regular"/>
                <a:ea typeface="Klavika-Regular"/>
                <a:cs typeface="Klavika-Regular"/>
                <a:sym typeface="KlavikaRegular TF" pitchFamily="-107" charset="0"/>
              </a:rPr>
              <a:t>       </a:t>
            </a:r>
            <a:endParaRPr lang="nb-NO" sz="1400" b="0" i="0" noProof="0" dirty="0">
              <a:solidFill>
                <a:schemeClr val="bg2"/>
              </a:solidFill>
              <a:latin typeface="Klavika-Regular"/>
              <a:ea typeface="Klavika-Regular"/>
              <a:cs typeface="Klavika-Regular"/>
              <a:sym typeface="KlavikaRegular TF" pitchFamily="-107" charset="0"/>
            </a:endParaRPr>
          </a:p>
        </p:txBody>
      </p:sp>
    </p:spTree>
    <p:extLst>
      <p:ext uri="{BB962C8B-B14F-4D97-AF65-F5344CB8AC3E}">
        <p14:creationId xmlns:p14="http://schemas.microsoft.com/office/powerpoint/2010/main" val="3579302345"/>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itat/slagord/nav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noProof="0" dirty="0"/>
          </a:p>
        </p:txBody>
      </p:sp>
      <p:sp>
        <p:nvSpPr>
          <p:cNvPr id="3" name="Content Placeholder 2"/>
          <p:cNvSpPr>
            <a:spLocks noGrp="1"/>
          </p:cNvSpPr>
          <p:nvPr>
            <p:ph idx="1" hasCustomPrompt="1"/>
          </p:nvPr>
        </p:nvSpPr>
        <p:spPr>
          <a:xfrm>
            <a:off x="1111360" y="2298702"/>
            <a:ext cx="13923735" cy="5314402"/>
          </a:xfrm>
        </p:spPr>
        <p:txBody>
          <a:bodyPr anchor="ctr"/>
          <a:lstStyle>
            <a:lvl1pPr marL="39678" indent="0" algn="ctr">
              <a:buNone/>
              <a:defRPr sz="4800" i="1"/>
            </a:lvl1pPr>
            <a:lvl2pPr marL="445971" indent="0" algn="ctr">
              <a:buNone/>
              <a:defRPr/>
            </a:lvl2pPr>
            <a:lvl3pPr marL="903049" indent="0" algn="ctr">
              <a:buNone/>
              <a:defRPr/>
            </a:lvl3pPr>
            <a:lvl4pPr marL="1360128" indent="0" algn="ctr">
              <a:buNone/>
              <a:defRPr/>
            </a:lvl4pPr>
            <a:lvl5pPr marL="1817207" indent="0" algn="ctr">
              <a:buNone/>
              <a:defRPr/>
            </a:lvl5p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endParaRPr lang="nb-NO" noProof="0" dirty="0"/>
          </a:p>
        </p:txBody>
      </p:sp>
      <p:sp>
        <p:nvSpPr>
          <p:cNvPr id="4" name="Text Box 3"/>
          <p:cNvSpPr txBox="1">
            <a:spLocks noGrp="1" noChangeArrowheads="1"/>
          </p:cNvSpPr>
          <p:nvPr>
            <p:ph type="sldNum" sz="quarter" idx="10"/>
          </p:nvPr>
        </p:nvSpPr>
        <p:spPr>
          <a:ln/>
        </p:spPr>
        <p:txBody>
          <a:bodyPr/>
          <a:lstStyle>
            <a:lvl1pPr>
              <a:defRPr/>
            </a:lvl1pPr>
          </a:lstStyle>
          <a:p>
            <a:pPr>
              <a:defRPr/>
            </a:pPr>
            <a:fld id="{6C76F5CB-18AA-7D49-B25C-E6DE115F4CE1}" type="slidenum">
              <a:rPr lang="nb-NO" noProof="0" smtClean="0"/>
              <a:pPr>
                <a:defRPr/>
              </a:pPr>
              <a:t>‹#›</a:t>
            </a:fld>
            <a:endParaRPr lang="nb-NO" noProof="0" dirty="0"/>
          </a:p>
        </p:txBody>
      </p:sp>
      <p:sp>
        <p:nvSpPr>
          <p:cNvPr id="9" name="Rectangle 1"/>
          <p:cNvSpPr>
            <a:spLocks/>
          </p:cNvSpPr>
          <p:nvPr userDrawn="1"/>
        </p:nvSpPr>
        <p:spPr bwMode="auto">
          <a:xfrm>
            <a:off x="1107328" y="9125273"/>
            <a:ext cx="5144002" cy="253999"/>
          </a:xfrm>
          <a:prstGeom prst="rect">
            <a:avLst/>
          </a:prstGeom>
          <a:noFill/>
          <a:ln w="12700">
            <a:noFill/>
            <a:miter lim="800000"/>
            <a:headEnd type="none" w="med" len="med"/>
            <a:tailEnd type="none" w="med" len="med"/>
          </a:ln>
        </p:spPr>
        <p:txBody>
          <a:bodyPr lIns="0" tIns="0" rIns="57783" bIns="0">
            <a:prstTxWarp prst="textNoShape">
              <a:avLst/>
            </a:prstTxWarp>
          </a:bodyPr>
          <a:lstStyle/>
          <a:p>
            <a:pPr marL="57136">
              <a:defRPr/>
            </a:pPr>
            <a:r>
              <a:rPr lang="nb-NO" sz="1400" b="0" i="0" noProof="0" dirty="0" smtClean="0">
                <a:solidFill>
                  <a:schemeClr val="bg2"/>
                </a:solidFill>
                <a:latin typeface="Klavika-Regular"/>
                <a:ea typeface="Klavika-Regular"/>
                <a:cs typeface="Klavika-Regular"/>
                <a:sym typeface="KlavikaRegular TF" pitchFamily="-107" charset="0"/>
              </a:rPr>
              <a:t>                                                                                  </a:t>
            </a:r>
            <a:r>
              <a:rPr lang="nb-NO" sz="1400" b="0" i="0" noProof="0" dirty="0" smtClean="0">
                <a:solidFill>
                  <a:schemeClr val="bg1"/>
                </a:solidFill>
                <a:latin typeface="Klavika-Regular"/>
                <a:ea typeface="Klavika-Regular"/>
                <a:cs typeface="Klavika-Regular"/>
                <a:sym typeface="KlavikaRegular TF" pitchFamily="-107" charset="0"/>
              </a:rPr>
              <a:t>.</a:t>
            </a:r>
            <a:r>
              <a:rPr lang="nb-NO" sz="1400" b="0" i="0" noProof="0" dirty="0" smtClean="0">
                <a:solidFill>
                  <a:schemeClr val="bg2"/>
                </a:solidFill>
                <a:latin typeface="Klavika-Regular"/>
                <a:ea typeface="Klavika-Regular"/>
                <a:cs typeface="Klavika-Regular"/>
                <a:sym typeface="KlavikaRegular TF" pitchFamily="-107" charset="0"/>
              </a:rPr>
              <a:t>       </a:t>
            </a:r>
            <a:endParaRPr lang="nb-NO" sz="1400" b="0" i="0" noProof="0" dirty="0">
              <a:solidFill>
                <a:schemeClr val="bg2"/>
              </a:solidFill>
              <a:latin typeface="Klavika-Regular"/>
              <a:ea typeface="Klavika-Regular"/>
              <a:cs typeface="Klavika-Regular"/>
              <a:sym typeface="KlavikaRegular TF" pitchFamily="-107" charset="0"/>
            </a:endParaRPr>
          </a:p>
        </p:txBody>
      </p:sp>
    </p:spTree>
    <p:extLst>
      <p:ext uri="{BB962C8B-B14F-4D97-AF65-F5344CB8AC3E}">
        <p14:creationId xmlns:p14="http://schemas.microsoft.com/office/powerpoint/2010/main" val="3153967770"/>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amp;tekst uten topp- og bunnlinj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noProof="0" dirty="0"/>
          </a:p>
        </p:txBody>
      </p:sp>
      <p:sp>
        <p:nvSpPr>
          <p:cNvPr id="3" name="Content Placeholder 2"/>
          <p:cNvSpPr>
            <a:spLocks noGrp="1"/>
          </p:cNvSpPr>
          <p:nvPr>
            <p:ph idx="1"/>
          </p:nvPr>
        </p:nvSpPr>
        <p:spPr/>
        <p:txBody>
          <a:body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
        <p:nvSpPr>
          <p:cNvPr id="4" name="Text Box 3"/>
          <p:cNvSpPr txBox="1">
            <a:spLocks noGrp="1" noChangeArrowheads="1"/>
          </p:cNvSpPr>
          <p:nvPr>
            <p:ph type="sldNum" sz="quarter" idx="10"/>
          </p:nvPr>
        </p:nvSpPr>
        <p:spPr>
          <a:ln/>
        </p:spPr>
        <p:txBody>
          <a:bodyPr/>
          <a:lstStyle>
            <a:lvl1pPr>
              <a:defRPr/>
            </a:lvl1pPr>
          </a:lstStyle>
          <a:p>
            <a:pPr>
              <a:defRPr/>
            </a:pPr>
            <a:fld id="{6C76F5CB-18AA-7D49-B25C-E6DE115F4CE1}" type="slidenum">
              <a:rPr lang="nb-NO" noProof="0" smtClean="0"/>
              <a:pPr>
                <a:defRPr/>
              </a:pPr>
              <a:t>‹#›</a:t>
            </a:fld>
            <a:endParaRPr lang="nb-NO" noProof="0"/>
          </a:p>
        </p:txBody>
      </p:sp>
      <p:sp>
        <p:nvSpPr>
          <p:cNvPr id="9" name="Rectangle 1"/>
          <p:cNvSpPr>
            <a:spLocks/>
          </p:cNvSpPr>
          <p:nvPr userDrawn="1"/>
        </p:nvSpPr>
        <p:spPr bwMode="auto">
          <a:xfrm>
            <a:off x="1107328" y="9125273"/>
            <a:ext cx="5144002" cy="253999"/>
          </a:xfrm>
          <a:prstGeom prst="rect">
            <a:avLst/>
          </a:prstGeom>
          <a:noFill/>
          <a:ln w="12700">
            <a:noFill/>
            <a:miter lim="800000"/>
            <a:headEnd type="none" w="med" len="med"/>
            <a:tailEnd type="none" w="med" len="med"/>
          </a:ln>
        </p:spPr>
        <p:txBody>
          <a:bodyPr lIns="0" tIns="0" rIns="57783" bIns="0">
            <a:prstTxWarp prst="textNoShape">
              <a:avLst/>
            </a:prstTxWarp>
          </a:bodyPr>
          <a:lstStyle/>
          <a:p>
            <a:pPr marL="57136">
              <a:defRPr/>
            </a:pPr>
            <a:r>
              <a:rPr lang="nb-NO" sz="1400" b="0" i="0" noProof="0" dirty="0" smtClean="0">
                <a:solidFill>
                  <a:schemeClr val="bg2"/>
                </a:solidFill>
                <a:latin typeface="Klavika-Regular"/>
                <a:ea typeface="Klavika-Regular"/>
                <a:cs typeface="Klavika-Regular"/>
                <a:sym typeface="KlavikaRegular TF" pitchFamily="-107" charset="0"/>
              </a:rPr>
              <a:t>                                                                                  </a:t>
            </a:r>
            <a:r>
              <a:rPr lang="nb-NO" sz="1400" b="0" i="0" noProof="0" dirty="0" smtClean="0">
                <a:solidFill>
                  <a:schemeClr val="bg1"/>
                </a:solidFill>
                <a:latin typeface="Klavika-Regular"/>
                <a:ea typeface="Klavika-Regular"/>
                <a:cs typeface="Klavika-Regular"/>
                <a:sym typeface="KlavikaRegular TF" pitchFamily="-107" charset="0"/>
              </a:rPr>
              <a:t>.</a:t>
            </a:r>
            <a:r>
              <a:rPr lang="nb-NO" sz="1400" b="0" i="0" noProof="0" dirty="0" smtClean="0">
                <a:solidFill>
                  <a:schemeClr val="bg2"/>
                </a:solidFill>
                <a:latin typeface="Klavika-Regular"/>
                <a:ea typeface="Klavika-Regular"/>
                <a:cs typeface="Klavika-Regular"/>
                <a:sym typeface="KlavikaRegular TF" pitchFamily="-107" charset="0"/>
              </a:rPr>
              <a:t>       </a:t>
            </a:r>
            <a:endParaRPr lang="nb-NO" sz="1400" b="0" i="0" noProof="0" dirty="0">
              <a:solidFill>
                <a:schemeClr val="bg2"/>
              </a:solidFill>
              <a:latin typeface="Klavika-Regular"/>
              <a:ea typeface="Klavika-Regular"/>
              <a:cs typeface="Klavika-Regular"/>
              <a:sym typeface="KlavikaRegular TF" pitchFamily="-107" charset="0"/>
            </a:endParaRPr>
          </a:p>
        </p:txBody>
      </p:sp>
      <p:pic>
        <p:nvPicPr>
          <p:cNvPr id="8" name="Bilde 7"/>
          <p:cNvPicPr>
            <a:picLocks/>
          </p:cNvPicPr>
          <p:nvPr userDrawn="1"/>
        </p:nvPicPr>
        <p:blipFill>
          <a:blip r:embed="rId2">
            <a:alphaModFix amt="57000"/>
          </a:blip>
          <a:stretch>
            <a:fillRect/>
          </a:stretch>
        </p:blipFill>
        <p:spPr>
          <a:xfrm>
            <a:off x="15362360" y="-46484"/>
            <a:ext cx="508050" cy="6334125"/>
          </a:xfrm>
          <a:prstGeom prst="rect">
            <a:avLst/>
          </a:prstGeom>
        </p:spPr>
      </p:pic>
      <p:pic>
        <p:nvPicPr>
          <p:cNvPr id="7" name="Bilde 6" descr="Apeland logo r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5378" y="412304"/>
            <a:ext cx="1706766" cy="298684"/>
          </a:xfrm>
          <a:prstGeom prst="rect">
            <a:avLst/>
          </a:prstGeom>
        </p:spPr>
      </p:pic>
    </p:spTree>
    <p:extLst>
      <p:ext uri="{BB962C8B-B14F-4D97-AF65-F5344CB8AC3E}">
        <p14:creationId xmlns:p14="http://schemas.microsoft.com/office/powerpoint/2010/main" val="15370271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079606" y="3810003"/>
            <a:ext cx="13889947" cy="1193801"/>
          </a:xfrm>
          <a:prstGeom prst="rect">
            <a:avLst/>
          </a:prstGeom>
          <a:noFill/>
          <a:ln w="12700">
            <a:noFill/>
            <a:miter lim="800000"/>
            <a:headEnd/>
            <a:tailEnd/>
          </a:ln>
        </p:spPr>
        <p:txBody>
          <a:bodyPr vert="horz" wrap="square" lIns="50787" tIns="50787" rIns="108571" bIns="50787" numCol="1" anchor="ctr" anchorCtr="0" compatLnSpc="1">
            <a:prstTxWarp prst="textNoShape">
              <a:avLst/>
            </a:prstTxWarp>
          </a:bodyPr>
          <a:lstStyle/>
          <a:p>
            <a:pPr lvl="0"/>
            <a:endParaRPr lang="nb-NO" noProof="0" dirty="0">
              <a:sym typeface="KlavikaMedium TF" pitchFamily="-107" charset="0"/>
            </a:endParaRPr>
          </a:p>
        </p:txBody>
      </p:sp>
      <p:sp>
        <p:nvSpPr>
          <p:cNvPr id="13315" name="Rectangle 2"/>
          <p:cNvSpPr>
            <a:spLocks noGrp="1" noChangeArrowheads="1"/>
          </p:cNvSpPr>
          <p:nvPr>
            <p:ph type="body" idx="1"/>
          </p:nvPr>
        </p:nvSpPr>
        <p:spPr bwMode="auto">
          <a:xfrm>
            <a:off x="1079606" y="5194302"/>
            <a:ext cx="13889947" cy="3302000"/>
          </a:xfrm>
          <a:prstGeom prst="rect">
            <a:avLst/>
          </a:prstGeom>
          <a:noFill/>
          <a:ln w="12700">
            <a:noFill/>
            <a:miter lim="800000"/>
            <a:headEnd/>
            <a:tailEnd/>
          </a:ln>
        </p:spPr>
        <p:txBody>
          <a:bodyPr vert="horz" wrap="square" lIns="50787" tIns="50787" rIns="108571" bIns="50787" numCol="1" anchor="t" anchorCtr="0" compatLnSpc="1">
            <a:prstTxWarp prst="textNoShape">
              <a:avLst/>
            </a:prstTxWarp>
          </a:bodyPr>
          <a:lstStyle/>
          <a:p>
            <a:pPr lvl="1"/>
            <a:endParaRPr lang="nb-NO" noProof="0" dirty="0">
              <a:sym typeface="KlavikaRegular TF" pitchFamily="-107" charset="0"/>
            </a:endParaRPr>
          </a:p>
        </p:txBody>
      </p:sp>
      <p:sp>
        <p:nvSpPr>
          <p:cNvPr id="6" name="Line 8"/>
          <p:cNvSpPr>
            <a:spLocks noChangeShapeType="1"/>
          </p:cNvSpPr>
          <p:nvPr/>
        </p:nvSpPr>
        <p:spPr bwMode="auto">
          <a:xfrm rot="10800000" flipH="1">
            <a:off x="1072010" y="4876800"/>
            <a:ext cx="13897544" cy="0"/>
          </a:xfrm>
          <a:prstGeom prst="line">
            <a:avLst/>
          </a:prstGeom>
          <a:noFill/>
          <a:ln w="12700">
            <a:solidFill>
              <a:srgbClr val="450018">
                <a:alpha val="20999"/>
              </a:srgbClr>
            </a:solidFill>
            <a:prstDash val="sysDot"/>
            <a:round/>
            <a:headEnd type="none" w="med" len="med"/>
            <a:tailEnd type="none" w="med" len="med"/>
          </a:ln>
        </p:spPr>
        <p:txBody>
          <a:bodyPr lIns="91415" tIns="45707" rIns="91415" bIns="45707">
            <a:prstTxWarp prst="textNoShape">
              <a:avLst/>
            </a:prstTxWarp>
          </a:bodyPr>
          <a:lstStyle/>
          <a:p>
            <a:pPr>
              <a:defRPr/>
            </a:pPr>
            <a:endParaRPr lang="nb-NO" noProof="0"/>
          </a:p>
        </p:txBody>
      </p:sp>
      <p:pic>
        <p:nvPicPr>
          <p:cNvPr id="16" name="Bilde 15" descr="Apeland logo r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85378" y="412304"/>
            <a:ext cx="1706766" cy="298684"/>
          </a:xfrm>
          <a:prstGeom prst="rect">
            <a:avLst/>
          </a:prstGeom>
        </p:spPr>
      </p:pic>
      <p:sp>
        <p:nvSpPr>
          <p:cNvPr id="7" name="Text Box 3"/>
          <p:cNvSpPr txBox="1">
            <a:spLocks noGrp="1" noChangeArrowheads="1"/>
          </p:cNvSpPr>
          <p:nvPr>
            <p:ph type="sldNum" sz="quarter" idx="4"/>
          </p:nvPr>
        </p:nvSpPr>
        <p:spPr bwMode="auto">
          <a:xfrm>
            <a:off x="14741379" y="9105905"/>
            <a:ext cx="343331" cy="253999"/>
          </a:xfrm>
          <a:prstGeom prst="rect">
            <a:avLst/>
          </a:prstGeom>
          <a:noFill/>
          <a:ln w="12700">
            <a:noFill/>
            <a:miter lim="800000"/>
            <a:headEnd/>
            <a:tailEnd/>
          </a:ln>
          <a:effectLst/>
        </p:spPr>
        <p:txBody>
          <a:bodyPr vert="horz" wrap="none" lIns="91415" tIns="45707" rIns="91415" bIns="45707" numCol="1" anchor="t" anchorCtr="0" compatLnSpc="1">
            <a:prstTxWarp prst="textNoShape">
              <a:avLst/>
            </a:prstTxWarp>
          </a:bodyPr>
          <a:lstStyle>
            <a:lvl1pPr algn="ctr">
              <a:defRPr sz="1400" b="0" i="0">
                <a:solidFill>
                  <a:schemeClr val="bg2"/>
                </a:solidFill>
                <a:latin typeface="Klavika-Regular"/>
                <a:ea typeface="Klavika-Regular"/>
                <a:cs typeface="Klavika-Regular"/>
                <a:sym typeface="KlavikaRegular TF" pitchFamily="-107" charset="0"/>
              </a:defRPr>
            </a:lvl1pPr>
          </a:lstStyle>
          <a:p>
            <a:pPr>
              <a:defRPr/>
            </a:pPr>
            <a:fld id="{559F88D3-4700-1E41-AD33-68BAB32A50D5}" type="slidenum">
              <a:rPr lang="nb-NO" smtClean="0"/>
              <a:pPr>
                <a:defRPr/>
              </a:pPr>
              <a:t>‹#›</a:t>
            </a:fld>
            <a:endParaRPr lang="nb-NO" dirty="0"/>
          </a:p>
        </p:txBody>
      </p:sp>
    </p:spTree>
  </p:cSld>
  <p:clrMap bg1="lt1" tx1="dk1" bg2="lt2" tx2="dk2" accent1="accent1" accent2="accent2" accent3="accent3" accent4="accent4" accent5="accent5" accent6="accent6" hlink="hlink" folHlink="folHlink"/>
  <p:sldLayoutIdLst>
    <p:sldLayoutId id="2147483721" r:id="rId1"/>
    <p:sldLayoutId id="2147483738" r:id="rId2"/>
    <p:sldLayoutId id="2147483739" r:id="rId3"/>
  </p:sldLayoutIdLst>
  <p:transition/>
  <p:timing>
    <p:tnLst>
      <p:par>
        <p:cTn id="1" dur="indefinite" restart="never" nodeType="tmRoot"/>
      </p:par>
    </p:tnLst>
  </p:timing>
  <p:hf hdr="0" dt="0"/>
  <p:txStyles>
    <p:titleStyle>
      <a:lvl1pPr marL="6349" indent="-6349" algn="l" rtl="0" eaLnBrk="1" fontAlgn="base" hangingPunct="1">
        <a:spcBef>
          <a:spcPct val="0"/>
        </a:spcBef>
        <a:spcAft>
          <a:spcPct val="0"/>
        </a:spcAft>
        <a:defRPr sz="4000" b="0" i="0">
          <a:solidFill>
            <a:srgbClr val="CC2315"/>
          </a:solidFill>
          <a:latin typeface="+mj-lt"/>
          <a:ea typeface="+mj-ea"/>
          <a:cs typeface="Klavika-Medium"/>
          <a:sym typeface="KlavikaMedium TF" pitchFamily="-107" charset="0"/>
        </a:defRPr>
      </a:lvl1pPr>
      <a:lvl2pPr marL="6349" indent="-6349" algn="l" rtl="0" eaLnBrk="1" fontAlgn="base" hangingPunct="1">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2pPr>
      <a:lvl3pPr marL="6349" indent="-6349" algn="l" rtl="0" eaLnBrk="1" fontAlgn="base" hangingPunct="1">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3pPr>
      <a:lvl4pPr marL="6349" indent="-6349" algn="l" rtl="0" eaLnBrk="1" fontAlgn="base" hangingPunct="1">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4pPr>
      <a:lvl5pPr marL="6349" indent="-6349" algn="l" rtl="0" eaLnBrk="1" fontAlgn="base" hangingPunct="1">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5pPr>
      <a:lvl6pPr marL="463426" algn="l" rtl="0" eaLnBrk="1" fontAlgn="base" hangingPunct="1">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6pPr>
      <a:lvl7pPr marL="920507" algn="l" rtl="0" eaLnBrk="1" fontAlgn="base" hangingPunct="1">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7pPr>
      <a:lvl8pPr marL="1377584" algn="l" rtl="0" eaLnBrk="1" fontAlgn="base" hangingPunct="1">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8pPr>
      <a:lvl9pPr marL="1834665" algn="l" rtl="0" eaLnBrk="1" fontAlgn="base" hangingPunct="1">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9pPr>
    </p:titleStyle>
    <p:bodyStyle>
      <a:lvl1pPr marL="1588" indent="-1588" algn="l" rtl="0" eaLnBrk="1" fontAlgn="base" hangingPunct="1">
        <a:spcBef>
          <a:spcPts val="1000"/>
        </a:spcBef>
        <a:spcAft>
          <a:spcPct val="0"/>
        </a:spcAft>
        <a:defRPr sz="2400" b="0" i="0">
          <a:solidFill>
            <a:srgbClr val="450018"/>
          </a:solidFill>
          <a:latin typeface="Klavika-Regular"/>
          <a:ea typeface="+mn-ea"/>
          <a:cs typeface="Klavika-Regular"/>
          <a:sym typeface="KlavikaRegular TF" pitchFamily="-107" charset="0"/>
        </a:defRPr>
      </a:lvl1pPr>
      <a:lvl2pPr marL="1588" indent="-1588" algn="l" rtl="0" eaLnBrk="1" fontAlgn="base" hangingPunct="1">
        <a:spcBef>
          <a:spcPts val="1000"/>
        </a:spcBef>
        <a:spcAft>
          <a:spcPct val="0"/>
        </a:spcAft>
        <a:defRPr sz="2200" b="0" i="0">
          <a:solidFill>
            <a:schemeClr val="tx1"/>
          </a:solidFill>
          <a:latin typeface="+mn-lt"/>
          <a:ea typeface="+mn-ea"/>
          <a:cs typeface="Klavika-Regular"/>
          <a:sym typeface="KlavikaRegular TF" pitchFamily="-107" charset="0"/>
        </a:defRPr>
      </a:lvl2pPr>
      <a:lvl3pPr marL="1588" indent="-1588" algn="l" rtl="0" eaLnBrk="1" fontAlgn="base" hangingPunct="1">
        <a:spcBef>
          <a:spcPts val="800"/>
        </a:spcBef>
        <a:spcAft>
          <a:spcPct val="0"/>
        </a:spcAft>
        <a:defRPr sz="2400" b="0" i="0">
          <a:solidFill>
            <a:srgbClr val="450018"/>
          </a:solidFill>
          <a:latin typeface="Klavika-Regular"/>
          <a:ea typeface="+mn-ea"/>
          <a:cs typeface="Klavika-Regular"/>
          <a:sym typeface="KlavikaRegular TF" pitchFamily="-107" charset="0"/>
        </a:defRPr>
      </a:lvl3pPr>
      <a:lvl4pPr marL="1588" indent="-1588" algn="l" rtl="0" eaLnBrk="1" fontAlgn="base" hangingPunct="1">
        <a:spcBef>
          <a:spcPts val="699"/>
        </a:spcBef>
        <a:spcAft>
          <a:spcPct val="0"/>
        </a:spcAft>
        <a:defRPr sz="2400" b="0" i="0">
          <a:solidFill>
            <a:srgbClr val="450018"/>
          </a:solidFill>
          <a:latin typeface="Klavika-Regular"/>
          <a:ea typeface="+mn-ea"/>
          <a:cs typeface="Klavika-Regular"/>
          <a:sym typeface="KlavikaRegular TF" pitchFamily="-107" charset="0"/>
        </a:defRPr>
      </a:lvl4pPr>
      <a:lvl5pPr marL="1588" indent="-1588" algn="l" rtl="0" eaLnBrk="1" fontAlgn="base" hangingPunct="1">
        <a:spcBef>
          <a:spcPts val="699"/>
        </a:spcBef>
        <a:spcAft>
          <a:spcPct val="0"/>
        </a:spcAft>
        <a:defRPr sz="2400" b="0" i="0">
          <a:solidFill>
            <a:srgbClr val="450018"/>
          </a:solidFill>
          <a:latin typeface="Klavika-Regular"/>
          <a:ea typeface="+mn-ea"/>
          <a:cs typeface="Klavika-Regular"/>
          <a:sym typeface="KlavikaRegular TF" pitchFamily="-107" charset="0"/>
        </a:defRPr>
      </a:lvl5pPr>
      <a:lvl6pPr marL="3063063" algn="ctr" rtl="0" eaLnBrk="1" fontAlgn="base" hangingPunct="1">
        <a:spcBef>
          <a:spcPts val="699"/>
        </a:spcBef>
        <a:spcAft>
          <a:spcPct val="0"/>
        </a:spcAft>
        <a:defRPr sz="2900">
          <a:solidFill>
            <a:srgbClr val="450018"/>
          </a:solidFill>
          <a:latin typeface="+mn-lt"/>
          <a:ea typeface="+mn-ea"/>
          <a:cs typeface="+mn-cs"/>
          <a:sym typeface="KlavikaRegular TF" pitchFamily="-107" charset="0"/>
        </a:defRPr>
      </a:lvl6pPr>
      <a:lvl7pPr marL="3520143" algn="ctr" rtl="0" eaLnBrk="1" fontAlgn="base" hangingPunct="1">
        <a:spcBef>
          <a:spcPts val="699"/>
        </a:spcBef>
        <a:spcAft>
          <a:spcPct val="0"/>
        </a:spcAft>
        <a:defRPr sz="2900">
          <a:solidFill>
            <a:srgbClr val="450018"/>
          </a:solidFill>
          <a:latin typeface="+mn-lt"/>
          <a:ea typeface="+mn-ea"/>
          <a:cs typeface="+mn-cs"/>
          <a:sym typeface="KlavikaRegular TF" pitchFamily="-107" charset="0"/>
        </a:defRPr>
      </a:lvl7pPr>
      <a:lvl8pPr marL="3977221" algn="ctr" rtl="0" eaLnBrk="1" fontAlgn="base" hangingPunct="1">
        <a:spcBef>
          <a:spcPts val="699"/>
        </a:spcBef>
        <a:spcAft>
          <a:spcPct val="0"/>
        </a:spcAft>
        <a:defRPr sz="2900">
          <a:solidFill>
            <a:srgbClr val="450018"/>
          </a:solidFill>
          <a:latin typeface="+mn-lt"/>
          <a:ea typeface="+mn-ea"/>
          <a:cs typeface="+mn-cs"/>
          <a:sym typeface="KlavikaRegular TF" pitchFamily="-107" charset="0"/>
        </a:defRPr>
      </a:lvl8pPr>
      <a:lvl9pPr marL="4434301" algn="ctr" rtl="0" eaLnBrk="1" fontAlgn="base" hangingPunct="1">
        <a:spcBef>
          <a:spcPts val="699"/>
        </a:spcBef>
        <a:spcAft>
          <a:spcPct val="0"/>
        </a:spcAft>
        <a:defRPr sz="2900">
          <a:solidFill>
            <a:srgbClr val="450018"/>
          </a:solidFill>
          <a:latin typeface="+mn-lt"/>
          <a:ea typeface="+mn-ea"/>
          <a:cs typeface="+mn-cs"/>
          <a:sym typeface="KlavikaRegular TF" pitchFamily="-107" charset="0"/>
        </a:defRPr>
      </a:lvl9pPr>
    </p:bodyStyle>
    <p:otherStyle>
      <a:defPPr>
        <a:defRPr lang="nb-NO"/>
      </a:defPPr>
      <a:lvl1pPr marL="0" algn="l" defTabSz="457078" rtl="0" eaLnBrk="1" latinLnBrk="0" hangingPunct="1">
        <a:defRPr sz="1800" kern="1200">
          <a:solidFill>
            <a:schemeClr val="tx1"/>
          </a:solidFill>
          <a:latin typeface="+mn-lt"/>
          <a:ea typeface="+mn-ea"/>
          <a:cs typeface="+mn-cs"/>
        </a:defRPr>
      </a:lvl1pPr>
      <a:lvl2pPr marL="457078" algn="l" defTabSz="457078" rtl="0" eaLnBrk="1" latinLnBrk="0" hangingPunct="1">
        <a:defRPr sz="1800" kern="1200">
          <a:solidFill>
            <a:schemeClr val="tx1"/>
          </a:solidFill>
          <a:latin typeface="+mn-lt"/>
          <a:ea typeface="+mn-ea"/>
          <a:cs typeface="+mn-cs"/>
        </a:defRPr>
      </a:lvl2pPr>
      <a:lvl3pPr marL="914158" algn="l" defTabSz="457078" rtl="0" eaLnBrk="1" latinLnBrk="0" hangingPunct="1">
        <a:defRPr sz="1800" kern="1200">
          <a:solidFill>
            <a:schemeClr val="tx1"/>
          </a:solidFill>
          <a:latin typeface="+mn-lt"/>
          <a:ea typeface="+mn-ea"/>
          <a:cs typeface="+mn-cs"/>
        </a:defRPr>
      </a:lvl3pPr>
      <a:lvl4pPr marL="1371237" algn="l" defTabSz="457078" rtl="0" eaLnBrk="1" latinLnBrk="0" hangingPunct="1">
        <a:defRPr sz="1800" kern="1200">
          <a:solidFill>
            <a:schemeClr val="tx1"/>
          </a:solidFill>
          <a:latin typeface="+mn-lt"/>
          <a:ea typeface="+mn-ea"/>
          <a:cs typeface="+mn-cs"/>
        </a:defRPr>
      </a:lvl4pPr>
      <a:lvl5pPr marL="1828316" algn="l" defTabSz="457078" rtl="0" eaLnBrk="1" latinLnBrk="0" hangingPunct="1">
        <a:defRPr sz="1800" kern="1200">
          <a:solidFill>
            <a:schemeClr val="tx1"/>
          </a:solidFill>
          <a:latin typeface="+mn-lt"/>
          <a:ea typeface="+mn-ea"/>
          <a:cs typeface="+mn-cs"/>
        </a:defRPr>
      </a:lvl5pPr>
      <a:lvl6pPr marL="2285395" algn="l" defTabSz="457078" rtl="0" eaLnBrk="1" latinLnBrk="0" hangingPunct="1">
        <a:defRPr sz="1800" kern="1200">
          <a:solidFill>
            <a:schemeClr val="tx1"/>
          </a:solidFill>
          <a:latin typeface="+mn-lt"/>
          <a:ea typeface="+mn-ea"/>
          <a:cs typeface="+mn-cs"/>
        </a:defRPr>
      </a:lvl6pPr>
      <a:lvl7pPr marL="2742473" algn="l" defTabSz="457078" rtl="0" eaLnBrk="1" latinLnBrk="0" hangingPunct="1">
        <a:defRPr sz="1800" kern="1200">
          <a:solidFill>
            <a:schemeClr val="tx1"/>
          </a:solidFill>
          <a:latin typeface="+mn-lt"/>
          <a:ea typeface="+mn-ea"/>
          <a:cs typeface="+mn-cs"/>
        </a:defRPr>
      </a:lvl7pPr>
      <a:lvl8pPr marL="3199553" algn="l" defTabSz="457078" rtl="0" eaLnBrk="1" latinLnBrk="0" hangingPunct="1">
        <a:defRPr sz="1800" kern="1200">
          <a:solidFill>
            <a:schemeClr val="tx1"/>
          </a:solidFill>
          <a:latin typeface="+mn-lt"/>
          <a:ea typeface="+mn-ea"/>
          <a:cs typeface="+mn-cs"/>
        </a:defRPr>
      </a:lvl8pPr>
      <a:lvl9pPr marL="3656631" algn="l" defTabSz="4570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Line 8"/>
          <p:cNvSpPr>
            <a:spLocks noChangeShapeType="1"/>
          </p:cNvSpPr>
          <p:nvPr/>
        </p:nvSpPr>
        <p:spPr bwMode="auto">
          <a:xfrm rot="10800000" flipH="1">
            <a:off x="1072010" y="1924472"/>
            <a:ext cx="14015590" cy="0"/>
          </a:xfrm>
          <a:prstGeom prst="line">
            <a:avLst/>
          </a:prstGeom>
          <a:noFill/>
          <a:ln w="12700">
            <a:solidFill>
              <a:srgbClr val="450018">
                <a:alpha val="20999"/>
              </a:srgbClr>
            </a:solidFill>
            <a:prstDash val="sysDot"/>
            <a:round/>
            <a:headEnd type="none" w="med" len="med"/>
            <a:tailEnd type="none" w="med" len="med"/>
          </a:ln>
        </p:spPr>
        <p:txBody>
          <a:bodyPr lIns="91415" tIns="45707" rIns="91415" bIns="45707">
            <a:prstTxWarp prst="textNoShape">
              <a:avLst/>
            </a:prstTxWarp>
          </a:bodyPr>
          <a:lstStyle/>
          <a:p>
            <a:pPr>
              <a:defRPr/>
            </a:pPr>
            <a:endParaRPr lang="nb-NO" noProof="0"/>
          </a:p>
        </p:txBody>
      </p:sp>
      <p:sp>
        <p:nvSpPr>
          <p:cNvPr id="1026" name="Rectangle 1"/>
          <p:cNvSpPr>
            <a:spLocks noGrp="1" noChangeArrowheads="1"/>
          </p:cNvSpPr>
          <p:nvPr>
            <p:ph type="title"/>
          </p:nvPr>
        </p:nvSpPr>
        <p:spPr bwMode="auto">
          <a:xfrm>
            <a:off x="1111360" y="546099"/>
            <a:ext cx="13923735" cy="1625600"/>
          </a:xfrm>
          <a:prstGeom prst="rect">
            <a:avLst/>
          </a:prstGeom>
          <a:noFill/>
          <a:ln w="12700">
            <a:noFill/>
            <a:miter lim="800000"/>
            <a:headEnd/>
            <a:tailEnd/>
          </a:ln>
        </p:spPr>
        <p:txBody>
          <a:bodyPr vert="horz" wrap="square" lIns="50787" tIns="50787" rIns="108571" bIns="50787" numCol="1" anchor="ctr" anchorCtr="0" compatLnSpc="1">
            <a:prstTxWarp prst="textNoShape">
              <a:avLst/>
            </a:prstTxWarp>
          </a:bodyPr>
          <a:lstStyle/>
          <a:p>
            <a:pPr lvl="0"/>
            <a:endParaRPr lang="nb-NO" noProof="0" dirty="0">
              <a:sym typeface="KlavikaMedium TF" pitchFamily="-107" charset="0"/>
            </a:endParaRPr>
          </a:p>
        </p:txBody>
      </p:sp>
      <p:sp>
        <p:nvSpPr>
          <p:cNvPr id="1027" name="Rectangle 2"/>
          <p:cNvSpPr>
            <a:spLocks noGrp="1" noChangeArrowheads="1"/>
          </p:cNvSpPr>
          <p:nvPr>
            <p:ph type="body" idx="1"/>
          </p:nvPr>
        </p:nvSpPr>
        <p:spPr bwMode="auto">
          <a:xfrm>
            <a:off x="1111360" y="2298702"/>
            <a:ext cx="13923735" cy="6616698"/>
          </a:xfrm>
          <a:prstGeom prst="rect">
            <a:avLst/>
          </a:prstGeom>
          <a:noFill/>
          <a:ln w="12700">
            <a:noFill/>
            <a:miter lim="800000"/>
            <a:headEnd/>
            <a:tailEnd/>
          </a:ln>
        </p:spPr>
        <p:txBody>
          <a:bodyPr vert="horz" wrap="square" lIns="50787" tIns="50787" rIns="108571" bIns="50787" numCol="1" anchor="t" anchorCtr="0" compatLnSpc="1">
            <a:prstTxWarp prst="textNoShape">
              <a:avLst/>
            </a:prstTxWarp>
          </a:bodyPr>
          <a:lstStyle/>
          <a:p>
            <a:pPr lvl="0"/>
            <a:r>
              <a:rPr lang="nb-NO" noProof="0" dirty="0" err="1" smtClean="0">
                <a:sym typeface="KlavikaRegular TF" pitchFamily="-107" charset="0"/>
              </a:rPr>
              <a:t>Click</a:t>
            </a:r>
            <a:r>
              <a:rPr lang="nb-NO" noProof="0" dirty="0" smtClean="0">
                <a:sym typeface="KlavikaRegular TF" pitchFamily="-107" charset="0"/>
              </a:rPr>
              <a:t> to </a:t>
            </a:r>
            <a:r>
              <a:rPr lang="nb-NO" noProof="0" dirty="0" err="1" smtClean="0">
                <a:sym typeface="KlavikaRegular TF" pitchFamily="-107" charset="0"/>
              </a:rPr>
              <a:t>edit</a:t>
            </a:r>
            <a:r>
              <a:rPr lang="nb-NO" noProof="0" dirty="0" smtClean="0">
                <a:sym typeface="KlavikaRegular TF" pitchFamily="-107" charset="0"/>
              </a:rPr>
              <a:t> Master </a:t>
            </a:r>
            <a:r>
              <a:rPr lang="nb-NO" noProof="0" dirty="0" err="1" smtClean="0">
                <a:sym typeface="KlavikaRegular TF" pitchFamily="-107" charset="0"/>
              </a:rPr>
              <a:t>text</a:t>
            </a:r>
            <a:r>
              <a:rPr lang="nb-NO" noProof="0" dirty="0" smtClean="0">
                <a:sym typeface="KlavikaRegular TF" pitchFamily="-107" charset="0"/>
              </a:rPr>
              <a:t> styles</a:t>
            </a:r>
          </a:p>
          <a:p>
            <a:pPr lvl="1"/>
            <a:r>
              <a:rPr lang="nb-NO" noProof="0" dirty="0" smtClean="0">
                <a:sym typeface="KlavikaRegular TF" pitchFamily="-107" charset="0"/>
              </a:rPr>
              <a:t>Second </a:t>
            </a:r>
            <a:r>
              <a:rPr lang="nb-NO" noProof="0" dirty="0" err="1" smtClean="0">
                <a:sym typeface="KlavikaRegular TF" pitchFamily="-107" charset="0"/>
              </a:rPr>
              <a:t>level</a:t>
            </a:r>
            <a:endParaRPr lang="nb-NO" noProof="0" dirty="0" smtClean="0">
              <a:sym typeface="KlavikaRegular TF" pitchFamily="-107" charset="0"/>
            </a:endParaRPr>
          </a:p>
          <a:p>
            <a:pPr lvl="2"/>
            <a:r>
              <a:rPr lang="nb-NO" noProof="0" dirty="0" smtClean="0">
                <a:sym typeface="KlavikaRegular TF" pitchFamily="-107" charset="0"/>
              </a:rPr>
              <a:t>Third </a:t>
            </a:r>
            <a:r>
              <a:rPr lang="nb-NO" noProof="0" dirty="0" err="1" smtClean="0">
                <a:sym typeface="KlavikaRegular TF" pitchFamily="-107" charset="0"/>
              </a:rPr>
              <a:t>level</a:t>
            </a:r>
            <a:endParaRPr lang="nb-NO" noProof="0" dirty="0" smtClean="0">
              <a:sym typeface="KlavikaRegular TF" pitchFamily="-107" charset="0"/>
            </a:endParaRPr>
          </a:p>
          <a:p>
            <a:pPr lvl="3"/>
            <a:r>
              <a:rPr lang="nb-NO" noProof="0" dirty="0" err="1" smtClean="0">
                <a:sym typeface="KlavikaRegular TF" pitchFamily="-107" charset="0"/>
              </a:rPr>
              <a:t>Fourth</a:t>
            </a:r>
            <a:r>
              <a:rPr lang="nb-NO" noProof="0" dirty="0" smtClean="0">
                <a:sym typeface="KlavikaRegular TF" pitchFamily="-107" charset="0"/>
              </a:rPr>
              <a:t> </a:t>
            </a:r>
            <a:r>
              <a:rPr lang="nb-NO" noProof="0" dirty="0" err="1" smtClean="0">
                <a:sym typeface="KlavikaRegular TF" pitchFamily="-107" charset="0"/>
              </a:rPr>
              <a:t>level</a:t>
            </a:r>
            <a:endParaRPr lang="nb-NO" noProof="0" dirty="0" smtClean="0">
              <a:sym typeface="KlavikaRegular TF" pitchFamily="-107" charset="0"/>
            </a:endParaRPr>
          </a:p>
          <a:p>
            <a:pPr lvl="4"/>
            <a:r>
              <a:rPr lang="nb-NO" noProof="0" dirty="0" smtClean="0">
                <a:sym typeface="KlavikaRegular TF" pitchFamily="-107" charset="0"/>
              </a:rPr>
              <a:t>Fifth </a:t>
            </a:r>
            <a:r>
              <a:rPr lang="nb-NO" noProof="0" dirty="0" err="1" smtClean="0">
                <a:sym typeface="KlavikaRegular TF" pitchFamily="-107" charset="0"/>
              </a:rPr>
              <a:t>level</a:t>
            </a:r>
            <a:endParaRPr lang="nb-NO" noProof="0" dirty="0">
              <a:sym typeface="KlavikaRegular TF" pitchFamily="-107" charset="0"/>
            </a:endParaRPr>
          </a:p>
        </p:txBody>
      </p:sp>
      <p:sp>
        <p:nvSpPr>
          <p:cNvPr id="2" name="Text Box 3"/>
          <p:cNvSpPr txBox="1">
            <a:spLocks noGrp="1" noChangeArrowheads="1"/>
          </p:cNvSpPr>
          <p:nvPr>
            <p:ph type="sldNum" sz="quarter" idx="4"/>
          </p:nvPr>
        </p:nvSpPr>
        <p:spPr bwMode="auto">
          <a:xfrm>
            <a:off x="14741379" y="9105905"/>
            <a:ext cx="343331" cy="253999"/>
          </a:xfrm>
          <a:prstGeom prst="rect">
            <a:avLst/>
          </a:prstGeom>
          <a:noFill/>
          <a:ln w="12700">
            <a:noFill/>
            <a:miter lim="800000"/>
            <a:headEnd/>
            <a:tailEnd/>
          </a:ln>
          <a:effectLst/>
        </p:spPr>
        <p:txBody>
          <a:bodyPr vert="horz" wrap="none" lIns="91415" tIns="45707" rIns="91415" bIns="45707" numCol="1" anchor="t" anchorCtr="0" compatLnSpc="1">
            <a:prstTxWarp prst="textNoShape">
              <a:avLst/>
            </a:prstTxWarp>
          </a:bodyPr>
          <a:lstStyle>
            <a:lvl1pPr algn="ctr">
              <a:defRPr sz="1400" b="0" i="0">
                <a:solidFill>
                  <a:schemeClr val="bg2"/>
                </a:solidFill>
                <a:latin typeface="Klavika-Regular"/>
                <a:ea typeface="Klavika-Regular"/>
                <a:cs typeface="Klavika-Regular"/>
                <a:sym typeface="KlavikaRegular TF" pitchFamily="-107" charset="0"/>
              </a:defRPr>
            </a:lvl1pPr>
          </a:lstStyle>
          <a:p>
            <a:pPr>
              <a:defRPr/>
            </a:pPr>
            <a:fld id="{559F88D3-4700-1E41-AD33-68BAB32A50D5}" type="slidenum">
              <a:rPr lang="nb-NO" smtClean="0"/>
              <a:pPr>
                <a:defRPr/>
              </a:pPr>
              <a:t>‹#›</a:t>
            </a:fld>
            <a:endParaRPr lang="nb-NO" dirty="0"/>
          </a:p>
        </p:txBody>
      </p:sp>
      <p:sp>
        <p:nvSpPr>
          <p:cNvPr id="6" name="Rectangle 1"/>
          <p:cNvSpPr>
            <a:spLocks/>
          </p:cNvSpPr>
          <p:nvPr/>
        </p:nvSpPr>
        <p:spPr bwMode="auto">
          <a:xfrm>
            <a:off x="1174866" y="9105905"/>
            <a:ext cx="5144002" cy="253999"/>
          </a:xfrm>
          <a:prstGeom prst="rect">
            <a:avLst/>
          </a:prstGeom>
          <a:noFill/>
          <a:ln w="12700">
            <a:noFill/>
            <a:miter lim="800000"/>
            <a:headEnd type="none" w="med" len="med"/>
            <a:tailEnd type="none" w="med" len="med"/>
          </a:ln>
        </p:spPr>
        <p:txBody>
          <a:bodyPr lIns="0" tIns="0" rIns="57783" bIns="0">
            <a:prstTxWarp prst="textNoShape">
              <a:avLst/>
            </a:prstTxWarp>
          </a:bodyPr>
          <a:lstStyle/>
          <a:p>
            <a:pPr marL="57136">
              <a:defRPr/>
            </a:pPr>
            <a:r>
              <a:rPr lang="nb-NO" sz="1400" b="0" i="0" noProof="0" dirty="0" smtClean="0">
                <a:solidFill>
                  <a:schemeClr val="bg1">
                    <a:lumMod val="65000"/>
                  </a:schemeClr>
                </a:solidFill>
                <a:latin typeface="Klavika-Regular"/>
                <a:ea typeface="Klavika-Regular"/>
                <a:cs typeface="Klavika-Regular"/>
                <a:sym typeface="KlavikaRegular TF" pitchFamily="-107" charset="0"/>
              </a:rPr>
              <a:t>   </a:t>
            </a:r>
            <a:endParaRPr lang="nb-NO" sz="1400" b="0" i="0" noProof="0" dirty="0">
              <a:solidFill>
                <a:schemeClr val="bg1">
                  <a:lumMod val="65000"/>
                </a:schemeClr>
              </a:solidFill>
              <a:latin typeface="Klavika-Regular"/>
              <a:ea typeface="Klavika-Regular"/>
              <a:cs typeface="Klavika-Regular"/>
              <a:sym typeface="KlavikaRegular TF" pitchFamily="-107" charset="0"/>
            </a:endParaRPr>
          </a:p>
        </p:txBody>
      </p:sp>
      <p:pic>
        <p:nvPicPr>
          <p:cNvPr id="11" name="Bilde 10" descr="Apeland logo r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85378" y="412304"/>
            <a:ext cx="1706766" cy="298684"/>
          </a:xfrm>
          <a:prstGeom prst="rect">
            <a:avLst/>
          </a:prstGeom>
        </p:spPr>
      </p:pic>
      <p:pic>
        <p:nvPicPr>
          <p:cNvPr id="12" name="Bilde 11"/>
          <p:cNvPicPr>
            <a:picLocks/>
          </p:cNvPicPr>
          <p:nvPr/>
        </p:nvPicPr>
        <p:blipFill>
          <a:blip r:embed="rId8">
            <a:alphaModFix amt="57000"/>
          </a:blip>
          <a:stretch>
            <a:fillRect/>
          </a:stretch>
        </p:blipFill>
        <p:spPr>
          <a:xfrm>
            <a:off x="15362360" y="-46484"/>
            <a:ext cx="508050" cy="6334125"/>
          </a:xfrm>
          <a:prstGeom prst="rect">
            <a:avLst/>
          </a:prstGeom>
        </p:spPr>
      </p:pic>
      <p:sp>
        <p:nvSpPr>
          <p:cNvPr id="16" name="Line 8"/>
          <p:cNvSpPr>
            <a:spLocks noChangeShapeType="1"/>
          </p:cNvSpPr>
          <p:nvPr/>
        </p:nvSpPr>
        <p:spPr bwMode="auto">
          <a:xfrm rot="10800000" flipH="1">
            <a:off x="1072010" y="9053263"/>
            <a:ext cx="14015590" cy="0"/>
          </a:xfrm>
          <a:prstGeom prst="line">
            <a:avLst/>
          </a:prstGeom>
          <a:noFill/>
          <a:ln w="12700">
            <a:solidFill>
              <a:srgbClr val="450018">
                <a:alpha val="20999"/>
              </a:srgbClr>
            </a:solidFill>
            <a:prstDash val="sysDot"/>
            <a:round/>
            <a:headEnd type="none" w="med" len="med"/>
            <a:tailEnd type="none" w="med" len="med"/>
          </a:ln>
        </p:spPr>
        <p:txBody>
          <a:bodyPr lIns="91415" tIns="45707" rIns="91415" bIns="45707">
            <a:prstTxWarp prst="textNoShape">
              <a:avLst/>
            </a:prstTxWarp>
          </a:bodyPr>
          <a:lstStyle/>
          <a:p>
            <a:pPr>
              <a:defRPr/>
            </a:pPr>
            <a:endParaRPr lang="nb-NO" noProof="0"/>
          </a:p>
        </p:txBody>
      </p:sp>
    </p:spTree>
  </p:cSld>
  <p:clrMap bg1="lt1" tx1="dk1" bg2="lt2" tx2="dk2" accent1="accent1" accent2="accent2" accent3="accent3" accent4="accent4" accent5="accent5" accent6="accent6" hlink="hlink" folHlink="folHlink"/>
  <p:sldLayoutIdLst>
    <p:sldLayoutId id="2147483710" r:id="rId1"/>
    <p:sldLayoutId id="2147483735" r:id="rId2"/>
    <p:sldLayoutId id="2147483743" r:id="rId3"/>
    <p:sldLayoutId id="2147483745" r:id="rId4"/>
    <p:sldLayoutId id="2147483744" r:id="rId5"/>
  </p:sldLayoutIdLst>
  <p:transition/>
  <p:timing>
    <p:tnLst>
      <p:par>
        <p:cTn id="1" dur="indefinite" restart="never" nodeType="tmRoot"/>
      </p:par>
    </p:tnLst>
  </p:timing>
  <p:hf hdr="0" dt="0"/>
  <p:txStyles>
    <p:titleStyle>
      <a:lvl1pPr marL="6349" indent="-6349" algn="l" rtl="0" eaLnBrk="0" fontAlgn="base" hangingPunct="0">
        <a:spcBef>
          <a:spcPct val="0"/>
        </a:spcBef>
        <a:spcAft>
          <a:spcPct val="0"/>
        </a:spcAft>
        <a:defRPr sz="4000" b="0" i="0">
          <a:solidFill>
            <a:srgbClr val="CC2315"/>
          </a:solidFill>
          <a:latin typeface="+mj-lt"/>
          <a:ea typeface="+mj-ea"/>
          <a:cs typeface="Klavika-Medium"/>
          <a:sym typeface="KlavikaMedium TF" pitchFamily="-107" charset="0"/>
        </a:defRPr>
      </a:lvl1pPr>
      <a:lvl2pPr marL="6349" indent="-6349" algn="l" rtl="0" eaLnBrk="0" fontAlgn="base" hangingPunct="0">
        <a:spcBef>
          <a:spcPct val="0"/>
        </a:spcBef>
        <a:spcAft>
          <a:spcPct val="0"/>
        </a:spcAft>
        <a:defRPr sz="4500">
          <a:solidFill>
            <a:srgbClr val="CC2315"/>
          </a:solidFill>
          <a:latin typeface="Klavika-Medium" pitchFamily="-107" charset="0"/>
          <a:ea typeface="ヒラギノ角ゴ ProN W6" pitchFamily="-107" charset="-128"/>
          <a:cs typeface="ヒラギノ角ゴ ProN W6" pitchFamily="-107" charset="-128"/>
          <a:sym typeface="KlavikaMedium TF" pitchFamily="-107" charset="0"/>
        </a:defRPr>
      </a:lvl2pPr>
      <a:lvl3pPr marL="6349" indent="-6349" algn="l" rtl="0" eaLnBrk="0" fontAlgn="base" hangingPunct="0">
        <a:spcBef>
          <a:spcPct val="0"/>
        </a:spcBef>
        <a:spcAft>
          <a:spcPct val="0"/>
        </a:spcAft>
        <a:defRPr sz="4500">
          <a:solidFill>
            <a:srgbClr val="CC2315"/>
          </a:solidFill>
          <a:latin typeface="Klavika-Medium" pitchFamily="-107" charset="0"/>
          <a:ea typeface="ヒラギノ角ゴ ProN W6" pitchFamily="-107" charset="-128"/>
          <a:cs typeface="ヒラギノ角ゴ ProN W6" pitchFamily="-107" charset="-128"/>
          <a:sym typeface="KlavikaMedium TF" pitchFamily="-107" charset="0"/>
        </a:defRPr>
      </a:lvl3pPr>
      <a:lvl4pPr marL="6349" indent="-6349" algn="l" rtl="0" eaLnBrk="0" fontAlgn="base" hangingPunct="0">
        <a:spcBef>
          <a:spcPct val="0"/>
        </a:spcBef>
        <a:spcAft>
          <a:spcPct val="0"/>
        </a:spcAft>
        <a:defRPr sz="4500">
          <a:solidFill>
            <a:srgbClr val="CC2315"/>
          </a:solidFill>
          <a:latin typeface="Klavika-Medium" pitchFamily="-107" charset="0"/>
          <a:ea typeface="ヒラギノ角ゴ ProN W6" pitchFamily="-107" charset="-128"/>
          <a:cs typeface="ヒラギノ角ゴ ProN W6" pitchFamily="-107" charset="-128"/>
          <a:sym typeface="KlavikaMedium TF" pitchFamily="-107" charset="0"/>
        </a:defRPr>
      </a:lvl4pPr>
      <a:lvl5pPr marL="6349" indent="-6349" algn="l" rtl="0" eaLnBrk="0" fontAlgn="base" hangingPunct="0">
        <a:spcBef>
          <a:spcPct val="0"/>
        </a:spcBef>
        <a:spcAft>
          <a:spcPct val="0"/>
        </a:spcAft>
        <a:defRPr sz="4500">
          <a:solidFill>
            <a:srgbClr val="CC2315"/>
          </a:solidFill>
          <a:latin typeface="Klavika-Medium" pitchFamily="-107" charset="0"/>
          <a:ea typeface="ヒラギノ角ゴ ProN W6" pitchFamily="-107" charset="-128"/>
          <a:cs typeface="ヒラギノ角ゴ ProN W6" pitchFamily="-107" charset="-128"/>
          <a:sym typeface="KlavikaMedium TF" pitchFamily="-107" charset="0"/>
        </a:defRPr>
      </a:lvl5pPr>
      <a:lvl6pPr marL="463426" algn="l" rtl="0" fontAlgn="base">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6pPr>
      <a:lvl7pPr marL="920507" algn="l" rtl="0" fontAlgn="base">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7pPr>
      <a:lvl8pPr marL="1377584" algn="l" rtl="0" fontAlgn="base">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8pPr>
      <a:lvl9pPr marL="1834665" algn="l" rtl="0" fontAlgn="base">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9pPr>
    </p:titleStyle>
    <p:bodyStyle>
      <a:lvl1pPr marL="382486" indent="-342808" algn="l" rtl="0" eaLnBrk="0" fontAlgn="base" hangingPunct="0">
        <a:spcBef>
          <a:spcPts val="1800"/>
        </a:spcBef>
        <a:spcAft>
          <a:spcPct val="0"/>
        </a:spcAft>
        <a:buClr>
          <a:srgbClr val="C30064"/>
        </a:buClr>
        <a:buSzPct val="100000"/>
        <a:buFont typeface="Times" pitchFamily="-107" charset="0"/>
        <a:buChar char="•"/>
        <a:defRPr sz="2800" b="0" i="0">
          <a:solidFill>
            <a:srgbClr val="450018"/>
          </a:solidFill>
          <a:latin typeface="+mn-lt"/>
          <a:ea typeface="+mn-ea"/>
          <a:cs typeface="Klavika-Regular"/>
          <a:sym typeface="KlavikaRegular TF" pitchFamily="-107" charset="0"/>
        </a:defRPr>
      </a:lvl1pPr>
      <a:lvl2pPr marL="731645" indent="-285674" algn="l" rtl="0" eaLnBrk="0" fontAlgn="base" hangingPunct="0">
        <a:spcBef>
          <a:spcPts val="600"/>
        </a:spcBef>
        <a:spcAft>
          <a:spcPct val="0"/>
        </a:spcAft>
        <a:buClr>
          <a:srgbClr val="C30064"/>
        </a:buClr>
        <a:buSzPct val="100000"/>
        <a:buFont typeface="Times" pitchFamily="-107" charset="0"/>
        <a:buChar char="•"/>
        <a:defRPr sz="2200" b="0" i="0">
          <a:solidFill>
            <a:srgbClr val="450018"/>
          </a:solidFill>
          <a:latin typeface="+mn-lt"/>
          <a:ea typeface="+mn-ea"/>
          <a:cs typeface="Klavika-Regular"/>
          <a:sym typeface="KlavikaRegular TF" pitchFamily="-107" charset="0"/>
        </a:defRPr>
      </a:lvl2pPr>
      <a:lvl3pPr marL="1131588" indent="-228539" algn="l" rtl="0" eaLnBrk="0" fontAlgn="base" hangingPunct="0">
        <a:spcBef>
          <a:spcPts val="600"/>
        </a:spcBef>
        <a:spcAft>
          <a:spcPct val="0"/>
        </a:spcAft>
        <a:buClr>
          <a:srgbClr val="C30064"/>
        </a:buClr>
        <a:buSzPct val="100000"/>
        <a:buFont typeface="Times" pitchFamily="-107" charset="0"/>
        <a:buChar char="•"/>
        <a:defRPr sz="1800" b="0" i="0">
          <a:solidFill>
            <a:srgbClr val="450018"/>
          </a:solidFill>
          <a:latin typeface="+mn-lt"/>
          <a:ea typeface="+mn-ea"/>
          <a:cs typeface="Klavika-Regular"/>
          <a:sym typeface="KlavikaRegular TF" pitchFamily="-107" charset="0"/>
        </a:defRPr>
      </a:lvl3pPr>
      <a:lvl4pPr marL="1588667" indent="-228539" algn="l" rtl="0" eaLnBrk="0" fontAlgn="base" hangingPunct="0">
        <a:spcBef>
          <a:spcPts val="600"/>
        </a:spcBef>
        <a:spcAft>
          <a:spcPct val="0"/>
        </a:spcAft>
        <a:buClr>
          <a:srgbClr val="C30064"/>
        </a:buClr>
        <a:buSzPct val="100000"/>
        <a:buFont typeface="Times" pitchFamily="-107" charset="0"/>
        <a:buChar char="•"/>
        <a:defRPr sz="1800" b="0" i="0">
          <a:solidFill>
            <a:srgbClr val="450018"/>
          </a:solidFill>
          <a:latin typeface="+mn-lt"/>
          <a:ea typeface="+mn-ea"/>
          <a:cs typeface="Klavika-Regular"/>
          <a:sym typeface="KlavikaRegular TF" pitchFamily="-107" charset="0"/>
        </a:defRPr>
      </a:lvl4pPr>
      <a:lvl5pPr marL="2045746" indent="-228539" algn="l" rtl="0" eaLnBrk="0" fontAlgn="base" hangingPunct="0">
        <a:spcBef>
          <a:spcPts val="600"/>
        </a:spcBef>
        <a:spcAft>
          <a:spcPct val="0"/>
        </a:spcAft>
        <a:buClr>
          <a:srgbClr val="C30064"/>
        </a:buClr>
        <a:buSzPct val="100000"/>
        <a:buFont typeface="Times" pitchFamily="-107" charset="0"/>
        <a:buChar char="•"/>
        <a:defRPr sz="1800" b="0" i="0">
          <a:solidFill>
            <a:srgbClr val="450018"/>
          </a:solidFill>
          <a:latin typeface="+mn-lt"/>
          <a:ea typeface="+mn-ea"/>
          <a:cs typeface="Klavika-Regular"/>
          <a:sym typeface="KlavikaRegular TF" pitchFamily="-107" charset="0"/>
        </a:defRPr>
      </a:lvl5pPr>
      <a:lvl6pPr marL="2502824" indent="-228539" algn="l" rtl="0" fontAlgn="base">
        <a:spcBef>
          <a:spcPts val="699"/>
        </a:spcBef>
        <a:spcAft>
          <a:spcPct val="0"/>
        </a:spcAft>
        <a:buClr>
          <a:srgbClr val="C30064"/>
        </a:buClr>
        <a:buSzPct val="100000"/>
        <a:buFont typeface="Times" pitchFamily="-107" charset="0"/>
        <a:buChar char="•"/>
        <a:defRPr sz="2900">
          <a:solidFill>
            <a:srgbClr val="450018"/>
          </a:solidFill>
          <a:latin typeface="+mn-lt"/>
          <a:ea typeface="+mn-ea"/>
          <a:cs typeface="+mn-cs"/>
          <a:sym typeface="KlavikaRegular TF" pitchFamily="-107" charset="0"/>
        </a:defRPr>
      </a:lvl6pPr>
      <a:lvl7pPr marL="2959904" indent="-228539" algn="l" rtl="0" fontAlgn="base">
        <a:spcBef>
          <a:spcPts val="699"/>
        </a:spcBef>
        <a:spcAft>
          <a:spcPct val="0"/>
        </a:spcAft>
        <a:buClr>
          <a:srgbClr val="C30064"/>
        </a:buClr>
        <a:buSzPct val="100000"/>
        <a:buFont typeface="Times" pitchFamily="-107" charset="0"/>
        <a:buChar char="•"/>
        <a:defRPr sz="2900">
          <a:solidFill>
            <a:srgbClr val="450018"/>
          </a:solidFill>
          <a:latin typeface="+mn-lt"/>
          <a:ea typeface="+mn-ea"/>
          <a:cs typeface="+mn-cs"/>
          <a:sym typeface="KlavikaRegular TF" pitchFamily="-107" charset="0"/>
        </a:defRPr>
      </a:lvl7pPr>
      <a:lvl8pPr marL="3416982" indent="-228539" algn="l" rtl="0" fontAlgn="base">
        <a:spcBef>
          <a:spcPts val="699"/>
        </a:spcBef>
        <a:spcAft>
          <a:spcPct val="0"/>
        </a:spcAft>
        <a:buClr>
          <a:srgbClr val="C30064"/>
        </a:buClr>
        <a:buSzPct val="100000"/>
        <a:buFont typeface="Times" pitchFamily="-107" charset="0"/>
        <a:buChar char="•"/>
        <a:defRPr sz="2900">
          <a:solidFill>
            <a:srgbClr val="450018"/>
          </a:solidFill>
          <a:latin typeface="+mn-lt"/>
          <a:ea typeface="+mn-ea"/>
          <a:cs typeface="+mn-cs"/>
          <a:sym typeface="KlavikaRegular TF" pitchFamily="-107" charset="0"/>
        </a:defRPr>
      </a:lvl8pPr>
      <a:lvl9pPr marL="3874062" indent="-228539" algn="l" rtl="0" fontAlgn="base">
        <a:spcBef>
          <a:spcPts val="699"/>
        </a:spcBef>
        <a:spcAft>
          <a:spcPct val="0"/>
        </a:spcAft>
        <a:buClr>
          <a:srgbClr val="C30064"/>
        </a:buClr>
        <a:buSzPct val="100000"/>
        <a:buFont typeface="Times" pitchFamily="-107" charset="0"/>
        <a:buChar char="•"/>
        <a:defRPr sz="2900">
          <a:solidFill>
            <a:srgbClr val="450018"/>
          </a:solidFill>
          <a:latin typeface="+mn-lt"/>
          <a:ea typeface="+mn-ea"/>
          <a:cs typeface="+mn-cs"/>
          <a:sym typeface="KlavikaRegular TF" pitchFamily="-107" charset="0"/>
        </a:defRPr>
      </a:lvl9pPr>
    </p:bodyStyle>
    <p:otherStyle>
      <a:defPPr>
        <a:defRPr lang="nb-NO"/>
      </a:defPPr>
      <a:lvl1pPr marL="0" algn="l" defTabSz="457078" rtl="0" eaLnBrk="1" latinLnBrk="0" hangingPunct="1">
        <a:defRPr sz="1800" kern="1200">
          <a:solidFill>
            <a:schemeClr val="tx1"/>
          </a:solidFill>
          <a:latin typeface="+mn-lt"/>
          <a:ea typeface="+mn-ea"/>
          <a:cs typeface="+mn-cs"/>
        </a:defRPr>
      </a:lvl1pPr>
      <a:lvl2pPr marL="457078" algn="l" defTabSz="457078" rtl="0" eaLnBrk="1" latinLnBrk="0" hangingPunct="1">
        <a:defRPr sz="1800" kern="1200">
          <a:solidFill>
            <a:schemeClr val="tx1"/>
          </a:solidFill>
          <a:latin typeface="+mn-lt"/>
          <a:ea typeface="+mn-ea"/>
          <a:cs typeface="+mn-cs"/>
        </a:defRPr>
      </a:lvl2pPr>
      <a:lvl3pPr marL="914158" algn="l" defTabSz="457078" rtl="0" eaLnBrk="1" latinLnBrk="0" hangingPunct="1">
        <a:defRPr sz="1800" kern="1200">
          <a:solidFill>
            <a:schemeClr val="tx1"/>
          </a:solidFill>
          <a:latin typeface="+mn-lt"/>
          <a:ea typeface="+mn-ea"/>
          <a:cs typeface="+mn-cs"/>
        </a:defRPr>
      </a:lvl3pPr>
      <a:lvl4pPr marL="1371237" algn="l" defTabSz="457078" rtl="0" eaLnBrk="1" latinLnBrk="0" hangingPunct="1">
        <a:defRPr sz="1800" kern="1200">
          <a:solidFill>
            <a:schemeClr val="tx1"/>
          </a:solidFill>
          <a:latin typeface="+mn-lt"/>
          <a:ea typeface="+mn-ea"/>
          <a:cs typeface="+mn-cs"/>
        </a:defRPr>
      </a:lvl4pPr>
      <a:lvl5pPr marL="1828316" algn="l" defTabSz="457078" rtl="0" eaLnBrk="1" latinLnBrk="0" hangingPunct="1">
        <a:defRPr sz="1800" kern="1200">
          <a:solidFill>
            <a:schemeClr val="tx1"/>
          </a:solidFill>
          <a:latin typeface="+mn-lt"/>
          <a:ea typeface="+mn-ea"/>
          <a:cs typeface="+mn-cs"/>
        </a:defRPr>
      </a:lvl5pPr>
      <a:lvl6pPr marL="2285395" algn="l" defTabSz="457078" rtl="0" eaLnBrk="1" latinLnBrk="0" hangingPunct="1">
        <a:defRPr sz="1800" kern="1200">
          <a:solidFill>
            <a:schemeClr val="tx1"/>
          </a:solidFill>
          <a:latin typeface="+mn-lt"/>
          <a:ea typeface="+mn-ea"/>
          <a:cs typeface="+mn-cs"/>
        </a:defRPr>
      </a:lvl6pPr>
      <a:lvl7pPr marL="2742473" algn="l" defTabSz="457078" rtl="0" eaLnBrk="1" latinLnBrk="0" hangingPunct="1">
        <a:defRPr sz="1800" kern="1200">
          <a:solidFill>
            <a:schemeClr val="tx1"/>
          </a:solidFill>
          <a:latin typeface="+mn-lt"/>
          <a:ea typeface="+mn-ea"/>
          <a:cs typeface="+mn-cs"/>
        </a:defRPr>
      </a:lvl7pPr>
      <a:lvl8pPr marL="3199553" algn="l" defTabSz="457078" rtl="0" eaLnBrk="1" latinLnBrk="0" hangingPunct="1">
        <a:defRPr sz="1800" kern="1200">
          <a:solidFill>
            <a:schemeClr val="tx1"/>
          </a:solidFill>
          <a:latin typeface="+mn-lt"/>
          <a:ea typeface="+mn-ea"/>
          <a:cs typeface="+mn-cs"/>
        </a:defRPr>
      </a:lvl8pPr>
      <a:lvl9pPr marL="3656631" algn="l" defTabSz="4570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111360" y="546099"/>
            <a:ext cx="13923735" cy="1625600"/>
          </a:xfrm>
          <a:prstGeom prst="rect">
            <a:avLst/>
          </a:prstGeom>
          <a:noFill/>
          <a:ln w="12700">
            <a:noFill/>
            <a:miter lim="800000"/>
            <a:headEnd/>
            <a:tailEnd/>
          </a:ln>
        </p:spPr>
        <p:txBody>
          <a:bodyPr vert="horz" wrap="square" lIns="50787" tIns="50787" rIns="108571" bIns="50787" numCol="1" anchor="ctr" anchorCtr="0" compatLnSpc="1">
            <a:prstTxWarp prst="textNoShape">
              <a:avLst/>
            </a:prstTxWarp>
          </a:bodyPr>
          <a:lstStyle/>
          <a:p>
            <a:pPr lvl="0"/>
            <a:endParaRPr lang="nb-NO" noProof="0" dirty="0">
              <a:sym typeface="KlavikaMedium TF" pitchFamily="-107" charset="0"/>
            </a:endParaRPr>
          </a:p>
        </p:txBody>
      </p:sp>
      <p:sp>
        <p:nvSpPr>
          <p:cNvPr id="1027" name="Rectangle 2"/>
          <p:cNvSpPr>
            <a:spLocks noGrp="1" noChangeArrowheads="1"/>
          </p:cNvSpPr>
          <p:nvPr>
            <p:ph type="body" idx="1"/>
          </p:nvPr>
        </p:nvSpPr>
        <p:spPr bwMode="auto">
          <a:xfrm>
            <a:off x="1111360" y="2298702"/>
            <a:ext cx="13923735" cy="6616698"/>
          </a:xfrm>
          <a:prstGeom prst="rect">
            <a:avLst/>
          </a:prstGeom>
          <a:noFill/>
          <a:ln w="12700">
            <a:noFill/>
            <a:miter lim="800000"/>
            <a:headEnd/>
            <a:tailEnd/>
          </a:ln>
        </p:spPr>
        <p:txBody>
          <a:bodyPr vert="horz" wrap="square" lIns="50787" tIns="50787" rIns="108571" bIns="50787" numCol="1" anchor="t" anchorCtr="0" compatLnSpc="1">
            <a:prstTxWarp prst="textNoShape">
              <a:avLst/>
            </a:prstTxWarp>
          </a:bodyPr>
          <a:lstStyle/>
          <a:p>
            <a:pPr lvl="0"/>
            <a:r>
              <a:rPr lang="nb-NO" noProof="0" dirty="0" err="1" smtClean="0">
                <a:sym typeface="KlavikaRegular TF" pitchFamily="-107" charset="0"/>
              </a:rPr>
              <a:t>Click</a:t>
            </a:r>
            <a:r>
              <a:rPr lang="nb-NO" noProof="0" dirty="0" smtClean="0">
                <a:sym typeface="KlavikaRegular TF" pitchFamily="-107" charset="0"/>
              </a:rPr>
              <a:t> to </a:t>
            </a:r>
            <a:r>
              <a:rPr lang="nb-NO" noProof="0" dirty="0" err="1" smtClean="0">
                <a:sym typeface="KlavikaRegular TF" pitchFamily="-107" charset="0"/>
              </a:rPr>
              <a:t>edit</a:t>
            </a:r>
            <a:r>
              <a:rPr lang="nb-NO" noProof="0" dirty="0" smtClean="0">
                <a:sym typeface="KlavikaRegular TF" pitchFamily="-107" charset="0"/>
              </a:rPr>
              <a:t> Master </a:t>
            </a:r>
            <a:r>
              <a:rPr lang="nb-NO" noProof="0" dirty="0" err="1" smtClean="0">
                <a:sym typeface="KlavikaRegular TF" pitchFamily="-107" charset="0"/>
              </a:rPr>
              <a:t>text</a:t>
            </a:r>
            <a:r>
              <a:rPr lang="nb-NO" noProof="0" dirty="0" smtClean="0">
                <a:sym typeface="KlavikaRegular TF" pitchFamily="-107" charset="0"/>
              </a:rPr>
              <a:t> styles</a:t>
            </a:r>
          </a:p>
          <a:p>
            <a:pPr lvl="1"/>
            <a:r>
              <a:rPr lang="nb-NO" noProof="0" dirty="0" smtClean="0">
                <a:sym typeface="KlavikaRegular TF" pitchFamily="-107" charset="0"/>
              </a:rPr>
              <a:t>Second </a:t>
            </a:r>
            <a:r>
              <a:rPr lang="nb-NO" noProof="0" dirty="0" err="1" smtClean="0">
                <a:sym typeface="KlavikaRegular TF" pitchFamily="-107" charset="0"/>
              </a:rPr>
              <a:t>level</a:t>
            </a:r>
            <a:endParaRPr lang="nb-NO" noProof="0" dirty="0" smtClean="0">
              <a:sym typeface="KlavikaRegular TF" pitchFamily="-107" charset="0"/>
            </a:endParaRPr>
          </a:p>
          <a:p>
            <a:pPr lvl="2"/>
            <a:r>
              <a:rPr lang="nb-NO" noProof="0" dirty="0" smtClean="0">
                <a:sym typeface="KlavikaRegular TF" pitchFamily="-107" charset="0"/>
              </a:rPr>
              <a:t>Third </a:t>
            </a:r>
            <a:r>
              <a:rPr lang="nb-NO" noProof="0" dirty="0" err="1" smtClean="0">
                <a:sym typeface="KlavikaRegular TF" pitchFamily="-107" charset="0"/>
              </a:rPr>
              <a:t>level</a:t>
            </a:r>
            <a:endParaRPr lang="nb-NO" noProof="0" dirty="0" smtClean="0">
              <a:sym typeface="KlavikaRegular TF" pitchFamily="-107" charset="0"/>
            </a:endParaRPr>
          </a:p>
          <a:p>
            <a:pPr lvl="3"/>
            <a:r>
              <a:rPr lang="nb-NO" noProof="0" dirty="0" err="1" smtClean="0">
                <a:sym typeface="KlavikaRegular TF" pitchFamily="-107" charset="0"/>
              </a:rPr>
              <a:t>Fourth</a:t>
            </a:r>
            <a:r>
              <a:rPr lang="nb-NO" noProof="0" dirty="0" smtClean="0">
                <a:sym typeface="KlavikaRegular TF" pitchFamily="-107" charset="0"/>
              </a:rPr>
              <a:t> </a:t>
            </a:r>
            <a:r>
              <a:rPr lang="nb-NO" noProof="0" dirty="0" err="1" smtClean="0">
                <a:sym typeface="KlavikaRegular TF" pitchFamily="-107" charset="0"/>
              </a:rPr>
              <a:t>level</a:t>
            </a:r>
            <a:endParaRPr lang="nb-NO" noProof="0" dirty="0" smtClean="0">
              <a:sym typeface="KlavikaRegular TF" pitchFamily="-107" charset="0"/>
            </a:endParaRPr>
          </a:p>
          <a:p>
            <a:pPr lvl="4"/>
            <a:r>
              <a:rPr lang="nb-NO" noProof="0" dirty="0" smtClean="0">
                <a:sym typeface="KlavikaRegular TF" pitchFamily="-107" charset="0"/>
              </a:rPr>
              <a:t>Fifth </a:t>
            </a:r>
            <a:r>
              <a:rPr lang="nb-NO" noProof="0" dirty="0" err="1" smtClean="0">
                <a:sym typeface="KlavikaRegular TF" pitchFamily="-107" charset="0"/>
              </a:rPr>
              <a:t>level</a:t>
            </a:r>
            <a:endParaRPr lang="nb-NO" noProof="0" dirty="0">
              <a:sym typeface="KlavikaRegular TF" pitchFamily="-107" charset="0"/>
            </a:endParaRPr>
          </a:p>
        </p:txBody>
      </p:sp>
      <p:sp>
        <p:nvSpPr>
          <p:cNvPr id="2" name="Text Box 3"/>
          <p:cNvSpPr txBox="1">
            <a:spLocks noGrp="1" noChangeArrowheads="1"/>
          </p:cNvSpPr>
          <p:nvPr>
            <p:ph type="sldNum" sz="quarter" idx="4"/>
          </p:nvPr>
        </p:nvSpPr>
        <p:spPr bwMode="auto">
          <a:xfrm>
            <a:off x="14741379" y="9105905"/>
            <a:ext cx="343331" cy="253999"/>
          </a:xfrm>
          <a:prstGeom prst="rect">
            <a:avLst/>
          </a:prstGeom>
          <a:noFill/>
          <a:ln w="12700">
            <a:noFill/>
            <a:miter lim="800000"/>
            <a:headEnd/>
            <a:tailEnd/>
          </a:ln>
          <a:effectLst/>
        </p:spPr>
        <p:txBody>
          <a:bodyPr vert="horz" wrap="none" lIns="91415" tIns="45707" rIns="91415" bIns="45707" numCol="1" anchor="t" anchorCtr="0" compatLnSpc="1">
            <a:prstTxWarp prst="textNoShape">
              <a:avLst/>
            </a:prstTxWarp>
          </a:bodyPr>
          <a:lstStyle>
            <a:lvl1pPr algn="ctr">
              <a:defRPr sz="1400" b="0" i="0">
                <a:solidFill>
                  <a:schemeClr val="bg2"/>
                </a:solidFill>
                <a:latin typeface="Klavika-Regular"/>
                <a:ea typeface="Klavika-Regular"/>
                <a:cs typeface="Klavika-Regular"/>
                <a:sym typeface="KlavikaRegular TF" pitchFamily="-107" charset="0"/>
              </a:defRPr>
            </a:lvl1pPr>
          </a:lstStyle>
          <a:p>
            <a:pPr>
              <a:defRPr/>
            </a:pPr>
            <a:fld id="{559F88D3-4700-1E41-AD33-68BAB32A50D5}" type="slidenum">
              <a:rPr lang="nb-NO" smtClean="0"/>
              <a:pPr>
                <a:defRPr/>
              </a:pPr>
              <a:t>‹#›</a:t>
            </a:fld>
            <a:endParaRPr lang="nb-NO" dirty="0"/>
          </a:p>
        </p:txBody>
      </p:sp>
      <p:sp>
        <p:nvSpPr>
          <p:cNvPr id="6" name="Rectangle 1"/>
          <p:cNvSpPr>
            <a:spLocks/>
          </p:cNvSpPr>
          <p:nvPr/>
        </p:nvSpPr>
        <p:spPr bwMode="auto">
          <a:xfrm>
            <a:off x="1174866" y="9105905"/>
            <a:ext cx="5144002" cy="253999"/>
          </a:xfrm>
          <a:prstGeom prst="rect">
            <a:avLst/>
          </a:prstGeom>
          <a:noFill/>
          <a:ln w="12700">
            <a:noFill/>
            <a:miter lim="800000"/>
            <a:headEnd type="none" w="med" len="med"/>
            <a:tailEnd type="none" w="med" len="med"/>
          </a:ln>
        </p:spPr>
        <p:txBody>
          <a:bodyPr lIns="0" tIns="0" rIns="57783" bIns="0">
            <a:prstTxWarp prst="textNoShape">
              <a:avLst/>
            </a:prstTxWarp>
          </a:bodyPr>
          <a:lstStyle/>
          <a:p>
            <a:pPr marL="57136">
              <a:defRPr/>
            </a:pPr>
            <a:r>
              <a:rPr lang="nb-NO" sz="1400" b="0" i="0" noProof="0" dirty="0" smtClean="0">
                <a:solidFill>
                  <a:schemeClr val="bg1">
                    <a:lumMod val="65000"/>
                  </a:schemeClr>
                </a:solidFill>
                <a:latin typeface="Klavika-Regular"/>
                <a:ea typeface="Klavika-Regular"/>
                <a:cs typeface="Klavika-Regular"/>
                <a:sym typeface="KlavikaRegular TF" pitchFamily="-107" charset="0"/>
              </a:rPr>
              <a:t>   </a:t>
            </a:r>
            <a:endParaRPr lang="nb-NO" sz="1400" b="0" i="0" noProof="0" dirty="0">
              <a:solidFill>
                <a:schemeClr val="bg1">
                  <a:lumMod val="65000"/>
                </a:schemeClr>
              </a:solidFill>
              <a:latin typeface="Klavika-Regular"/>
              <a:ea typeface="Klavika-Regular"/>
              <a:cs typeface="Klavika-Regular"/>
              <a:sym typeface="KlavikaRegular TF" pitchFamily="-107" charset="0"/>
            </a:endParaRPr>
          </a:p>
        </p:txBody>
      </p:sp>
    </p:spTree>
    <p:extLst>
      <p:ext uri="{BB962C8B-B14F-4D97-AF65-F5344CB8AC3E}">
        <p14:creationId xmlns:p14="http://schemas.microsoft.com/office/powerpoint/2010/main" val="1194645772"/>
      </p:ext>
    </p:extLst>
  </p:cSld>
  <p:clrMap bg1="lt1" tx1="dk1" bg2="lt2" tx2="dk2" accent1="accent1" accent2="accent2" accent3="accent3" accent4="accent4" accent5="accent5" accent6="accent6" hlink="hlink" folHlink="folHlink"/>
  <p:sldLayoutIdLst>
    <p:sldLayoutId id="2147483742" r:id="rId1"/>
    <p:sldLayoutId id="2147483746" r:id="rId2"/>
    <p:sldLayoutId id="2147483747" r:id="rId3"/>
    <p:sldLayoutId id="2147483737" r:id="rId4"/>
    <p:sldLayoutId id="2147483734" r:id="rId5"/>
    <p:sldLayoutId id="2147483736" r:id="rId6"/>
  </p:sldLayoutIdLst>
  <p:transition/>
  <p:timing>
    <p:tnLst>
      <p:par>
        <p:cTn id="1" dur="indefinite" restart="never" nodeType="tmRoot"/>
      </p:par>
    </p:tnLst>
  </p:timing>
  <p:hf hdr="0" dt="0"/>
  <p:txStyles>
    <p:titleStyle>
      <a:lvl1pPr marL="6349" indent="-6349" algn="l" rtl="0" eaLnBrk="0" fontAlgn="base" hangingPunct="0">
        <a:spcBef>
          <a:spcPct val="0"/>
        </a:spcBef>
        <a:spcAft>
          <a:spcPct val="0"/>
        </a:spcAft>
        <a:defRPr sz="4000" b="0" i="0">
          <a:solidFill>
            <a:srgbClr val="CC2315"/>
          </a:solidFill>
          <a:latin typeface="+mj-lt"/>
          <a:ea typeface="+mj-ea"/>
          <a:cs typeface="Klavika-Medium"/>
          <a:sym typeface="KlavikaMedium TF" pitchFamily="-107" charset="0"/>
        </a:defRPr>
      </a:lvl1pPr>
      <a:lvl2pPr marL="6349" indent="-6349" algn="l" rtl="0" eaLnBrk="0" fontAlgn="base" hangingPunct="0">
        <a:spcBef>
          <a:spcPct val="0"/>
        </a:spcBef>
        <a:spcAft>
          <a:spcPct val="0"/>
        </a:spcAft>
        <a:defRPr sz="4500">
          <a:solidFill>
            <a:srgbClr val="CC2315"/>
          </a:solidFill>
          <a:latin typeface="Klavika-Medium" pitchFamily="-107" charset="0"/>
          <a:ea typeface="ヒラギノ角ゴ ProN W6" pitchFamily="-107" charset="-128"/>
          <a:cs typeface="ヒラギノ角ゴ ProN W6" pitchFamily="-107" charset="-128"/>
          <a:sym typeface="KlavikaMedium TF" pitchFamily="-107" charset="0"/>
        </a:defRPr>
      </a:lvl2pPr>
      <a:lvl3pPr marL="6349" indent="-6349" algn="l" rtl="0" eaLnBrk="0" fontAlgn="base" hangingPunct="0">
        <a:spcBef>
          <a:spcPct val="0"/>
        </a:spcBef>
        <a:spcAft>
          <a:spcPct val="0"/>
        </a:spcAft>
        <a:defRPr sz="4500">
          <a:solidFill>
            <a:srgbClr val="CC2315"/>
          </a:solidFill>
          <a:latin typeface="Klavika-Medium" pitchFamily="-107" charset="0"/>
          <a:ea typeface="ヒラギノ角ゴ ProN W6" pitchFamily="-107" charset="-128"/>
          <a:cs typeface="ヒラギノ角ゴ ProN W6" pitchFamily="-107" charset="-128"/>
          <a:sym typeface="KlavikaMedium TF" pitchFamily="-107" charset="0"/>
        </a:defRPr>
      </a:lvl3pPr>
      <a:lvl4pPr marL="6349" indent="-6349" algn="l" rtl="0" eaLnBrk="0" fontAlgn="base" hangingPunct="0">
        <a:spcBef>
          <a:spcPct val="0"/>
        </a:spcBef>
        <a:spcAft>
          <a:spcPct val="0"/>
        </a:spcAft>
        <a:defRPr sz="4500">
          <a:solidFill>
            <a:srgbClr val="CC2315"/>
          </a:solidFill>
          <a:latin typeface="Klavika-Medium" pitchFamily="-107" charset="0"/>
          <a:ea typeface="ヒラギノ角ゴ ProN W6" pitchFamily="-107" charset="-128"/>
          <a:cs typeface="ヒラギノ角ゴ ProN W6" pitchFamily="-107" charset="-128"/>
          <a:sym typeface="KlavikaMedium TF" pitchFamily="-107" charset="0"/>
        </a:defRPr>
      </a:lvl4pPr>
      <a:lvl5pPr marL="6349" indent="-6349" algn="l" rtl="0" eaLnBrk="0" fontAlgn="base" hangingPunct="0">
        <a:spcBef>
          <a:spcPct val="0"/>
        </a:spcBef>
        <a:spcAft>
          <a:spcPct val="0"/>
        </a:spcAft>
        <a:defRPr sz="4500">
          <a:solidFill>
            <a:srgbClr val="CC2315"/>
          </a:solidFill>
          <a:latin typeface="Klavika-Medium" pitchFamily="-107" charset="0"/>
          <a:ea typeface="ヒラギノ角ゴ ProN W6" pitchFamily="-107" charset="-128"/>
          <a:cs typeface="ヒラギノ角ゴ ProN W6" pitchFamily="-107" charset="-128"/>
          <a:sym typeface="KlavikaMedium TF" pitchFamily="-107" charset="0"/>
        </a:defRPr>
      </a:lvl5pPr>
      <a:lvl6pPr marL="463426" algn="l" rtl="0" fontAlgn="base">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6pPr>
      <a:lvl7pPr marL="920507" algn="l" rtl="0" fontAlgn="base">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7pPr>
      <a:lvl8pPr marL="1377584" algn="l" rtl="0" fontAlgn="base">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8pPr>
      <a:lvl9pPr marL="1834665" algn="l" rtl="0" fontAlgn="base">
        <a:spcBef>
          <a:spcPct val="0"/>
        </a:spcBef>
        <a:spcAft>
          <a:spcPct val="0"/>
        </a:spcAft>
        <a:defRPr sz="4500">
          <a:solidFill>
            <a:srgbClr val="CC2315"/>
          </a:solidFill>
          <a:latin typeface="KlavikaMedium TF" pitchFamily="-107" charset="0"/>
          <a:ea typeface="ヒラギノ角ゴ ProN W6" pitchFamily="-107" charset="-128"/>
          <a:cs typeface="ヒラギノ角ゴ ProN W6" pitchFamily="-107" charset="-128"/>
          <a:sym typeface="KlavikaMedium TF" pitchFamily="-107" charset="0"/>
        </a:defRPr>
      </a:lvl9pPr>
    </p:titleStyle>
    <p:bodyStyle>
      <a:lvl1pPr marL="382486" indent="-342808" algn="l" rtl="0" eaLnBrk="0" fontAlgn="base" hangingPunct="0">
        <a:spcBef>
          <a:spcPts val="1800"/>
        </a:spcBef>
        <a:spcAft>
          <a:spcPct val="0"/>
        </a:spcAft>
        <a:buClr>
          <a:srgbClr val="C30064"/>
        </a:buClr>
        <a:buSzPct val="100000"/>
        <a:buFont typeface="Times" pitchFamily="-107" charset="0"/>
        <a:buChar char="•"/>
        <a:defRPr sz="2800" b="0" i="0">
          <a:solidFill>
            <a:srgbClr val="450018"/>
          </a:solidFill>
          <a:latin typeface="+mn-lt"/>
          <a:ea typeface="+mn-ea"/>
          <a:cs typeface="Klavika-Regular"/>
          <a:sym typeface="KlavikaRegular TF" pitchFamily="-107" charset="0"/>
        </a:defRPr>
      </a:lvl1pPr>
      <a:lvl2pPr marL="731645" indent="-285674" algn="l" rtl="0" eaLnBrk="0" fontAlgn="base" hangingPunct="0">
        <a:spcBef>
          <a:spcPts val="600"/>
        </a:spcBef>
        <a:spcAft>
          <a:spcPct val="0"/>
        </a:spcAft>
        <a:buClr>
          <a:srgbClr val="C30064"/>
        </a:buClr>
        <a:buSzPct val="100000"/>
        <a:buFont typeface="Times" pitchFamily="-107" charset="0"/>
        <a:buChar char="•"/>
        <a:defRPr sz="2200" b="0" i="0">
          <a:solidFill>
            <a:srgbClr val="450018"/>
          </a:solidFill>
          <a:latin typeface="+mn-lt"/>
          <a:ea typeface="+mn-ea"/>
          <a:cs typeface="Klavika-Regular"/>
          <a:sym typeface="KlavikaRegular TF" pitchFamily="-107" charset="0"/>
        </a:defRPr>
      </a:lvl2pPr>
      <a:lvl3pPr marL="1131588" indent="-228539" algn="l" rtl="0" eaLnBrk="0" fontAlgn="base" hangingPunct="0">
        <a:spcBef>
          <a:spcPts val="600"/>
        </a:spcBef>
        <a:spcAft>
          <a:spcPct val="0"/>
        </a:spcAft>
        <a:buClr>
          <a:srgbClr val="C30064"/>
        </a:buClr>
        <a:buSzPct val="100000"/>
        <a:buFont typeface="Times" pitchFamily="-107" charset="0"/>
        <a:buChar char="•"/>
        <a:defRPr sz="1800" b="0" i="0">
          <a:solidFill>
            <a:srgbClr val="450018"/>
          </a:solidFill>
          <a:latin typeface="+mn-lt"/>
          <a:ea typeface="+mn-ea"/>
          <a:cs typeface="Klavika-Regular"/>
          <a:sym typeface="KlavikaRegular TF" pitchFamily="-107" charset="0"/>
        </a:defRPr>
      </a:lvl3pPr>
      <a:lvl4pPr marL="1588667" indent="-228539" algn="l" rtl="0" eaLnBrk="0" fontAlgn="base" hangingPunct="0">
        <a:spcBef>
          <a:spcPts val="600"/>
        </a:spcBef>
        <a:spcAft>
          <a:spcPct val="0"/>
        </a:spcAft>
        <a:buClr>
          <a:srgbClr val="C30064"/>
        </a:buClr>
        <a:buSzPct val="100000"/>
        <a:buFont typeface="Times" pitchFamily="-107" charset="0"/>
        <a:buChar char="•"/>
        <a:defRPr sz="1800" b="0" i="0">
          <a:solidFill>
            <a:srgbClr val="450018"/>
          </a:solidFill>
          <a:latin typeface="+mn-lt"/>
          <a:ea typeface="+mn-ea"/>
          <a:cs typeface="Klavika-Regular"/>
          <a:sym typeface="KlavikaRegular TF" pitchFamily="-107" charset="0"/>
        </a:defRPr>
      </a:lvl4pPr>
      <a:lvl5pPr marL="2045746" indent="-228539" algn="l" rtl="0" eaLnBrk="0" fontAlgn="base" hangingPunct="0">
        <a:spcBef>
          <a:spcPts val="600"/>
        </a:spcBef>
        <a:spcAft>
          <a:spcPct val="0"/>
        </a:spcAft>
        <a:buClr>
          <a:srgbClr val="C30064"/>
        </a:buClr>
        <a:buSzPct val="100000"/>
        <a:buFont typeface="Times" pitchFamily="-107" charset="0"/>
        <a:buChar char="•"/>
        <a:defRPr sz="1800" b="0" i="0">
          <a:solidFill>
            <a:srgbClr val="450018"/>
          </a:solidFill>
          <a:latin typeface="+mn-lt"/>
          <a:ea typeface="+mn-ea"/>
          <a:cs typeface="Klavika-Regular"/>
          <a:sym typeface="KlavikaRegular TF" pitchFamily="-107" charset="0"/>
        </a:defRPr>
      </a:lvl5pPr>
      <a:lvl6pPr marL="2502824" indent="-228539" algn="l" rtl="0" fontAlgn="base">
        <a:spcBef>
          <a:spcPts val="699"/>
        </a:spcBef>
        <a:spcAft>
          <a:spcPct val="0"/>
        </a:spcAft>
        <a:buClr>
          <a:srgbClr val="C30064"/>
        </a:buClr>
        <a:buSzPct val="100000"/>
        <a:buFont typeface="Times" pitchFamily="-107" charset="0"/>
        <a:buChar char="•"/>
        <a:defRPr sz="2900">
          <a:solidFill>
            <a:srgbClr val="450018"/>
          </a:solidFill>
          <a:latin typeface="+mn-lt"/>
          <a:ea typeface="+mn-ea"/>
          <a:cs typeface="+mn-cs"/>
          <a:sym typeface="KlavikaRegular TF" pitchFamily="-107" charset="0"/>
        </a:defRPr>
      </a:lvl6pPr>
      <a:lvl7pPr marL="2959904" indent="-228539" algn="l" rtl="0" fontAlgn="base">
        <a:spcBef>
          <a:spcPts val="699"/>
        </a:spcBef>
        <a:spcAft>
          <a:spcPct val="0"/>
        </a:spcAft>
        <a:buClr>
          <a:srgbClr val="C30064"/>
        </a:buClr>
        <a:buSzPct val="100000"/>
        <a:buFont typeface="Times" pitchFamily="-107" charset="0"/>
        <a:buChar char="•"/>
        <a:defRPr sz="2900">
          <a:solidFill>
            <a:srgbClr val="450018"/>
          </a:solidFill>
          <a:latin typeface="+mn-lt"/>
          <a:ea typeface="+mn-ea"/>
          <a:cs typeface="+mn-cs"/>
          <a:sym typeface="KlavikaRegular TF" pitchFamily="-107" charset="0"/>
        </a:defRPr>
      </a:lvl7pPr>
      <a:lvl8pPr marL="3416982" indent="-228539" algn="l" rtl="0" fontAlgn="base">
        <a:spcBef>
          <a:spcPts val="699"/>
        </a:spcBef>
        <a:spcAft>
          <a:spcPct val="0"/>
        </a:spcAft>
        <a:buClr>
          <a:srgbClr val="C30064"/>
        </a:buClr>
        <a:buSzPct val="100000"/>
        <a:buFont typeface="Times" pitchFamily="-107" charset="0"/>
        <a:buChar char="•"/>
        <a:defRPr sz="2900">
          <a:solidFill>
            <a:srgbClr val="450018"/>
          </a:solidFill>
          <a:latin typeface="+mn-lt"/>
          <a:ea typeface="+mn-ea"/>
          <a:cs typeface="+mn-cs"/>
          <a:sym typeface="KlavikaRegular TF" pitchFamily="-107" charset="0"/>
        </a:defRPr>
      </a:lvl8pPr>
      <a:lvl9pPr marL="3874062" indent="-228539" algn="l" rtl="0" fontAlgn="base">
        <a:spcBef>
          <a:spcPts val="699"/>
        </a:spcBef>
        <a:spcAft>
          <a:spcPct val="0"/>
        </a:spcAft>
        <a:buClr>
          <a:srgbClr val="C30064"/>
        </a:buClr>
        <a:buSzPct val="100000"/>
        <a:buFont typeface="Times" pitchFamily="-107" charset="0"/>
        <a:buChar char="•"/>
        <a:defRPr sz="2900">
          <a:solidFill>
            <a:srgbClr val="450018"/>
          </a:solidFill>
          <a:latin typeface="+mn-lt"/>
          <a:ea typeface="+mn-ea"/>
          <a:cs typeface="+mn-cs"/>
          <a:sym typeface="KlavikaRegular TF" pitchFamily="-107" charset="0"/>
        </a:defRPr>
      </a:lvl9pPr>
    </p:bodyStyle>
    <p:otherStyle>
      <a:defPPr>
        <a:defRPr lang="nb-NO"/>
      </a:defPPr>
      <a:lvl1pPr marL="0" algn="l" defTabSz="457078" rtl="0" eaLnBrk="1" latinLnBrk="0" hangingPunct="1">
        <a:defRPr sz="1800" kern="1200">
          <a:solidFill>
            <a:schemeClr val="tx1"/>
          </a:solidFill>
          <a:latin typeface="+mn-lt"/>
          <a:ea typeface="+mn-ea"/>
          <a:cs typeface="+mn-cs"/>
        </a:defRPr>
      </a:lvl1pPr>
      <a:lvl2pPr marL="457078" algn="l" defTabSz="457078" rtl="0" eaLnBrk="1" latinLnBrk="0" hangingPunct="1">
        <a:defRPr sz="1800" kern="1200">
          <a:solidFill>
            <a:schemeClr val="tx1"/>
          </a:solidFill>
          <a:latin typeface="+mn-lt"/>
          <a:ea typeface="+mn-ea"/>
          <a:cs typeface="+mn-cs"/>
        </a:defRPr>
      </a:lvl2pPr>
      <a:lvl3pPr marL="914158" algn="l" defTabSz="457078" rtl="0" eaLnBrk="1" latinLnBrk="0" hangingPunct="1">
        <a:defRPr sz="1800" kern="1200">
          <a:solidFill>
            <a:schemeClr val="tx1"/>
          </a:solidFill>
          <a:latin typeface="+mn-lt"/>
          <a:ea typeface="+mn-ea"/>
          <a:cs typeface="+mn-cs"/>
        </a:defRPr>
      </a:lvl3pPr>
      <a:lvl4pPr marL="1371237" algn="l" defTabSz="457078" rtl="0" eaLnBrk="1" latinLnBrk="0" hangingPunct="1">
        <a:defRPr sz="1800" kern="1200">
          <a:solidFill>
            <a:schemeClr val="tx1"/>
          </a:solidFill>
          <a:latin typeface="+mn-lt"/>
          <a:ea typeface="+mn-ea"/>
          <a:cs typeface="+mn-cs"/>
        </a:defRPr>
      </a:lvl4pPr>
      <a:lvl5pPr marL="1828316" algn="l" defTabSz="457078" rtl="0" eaLnBrk="1" latinLnBrk="0" hangingPunct="1">
        <a:defRPr sz="1800" kern="1200">
          <a:solidFill>
            <a:schemeClr val="tx1"/>
          </a:solidFill>
          <a:latin typeface="+mn-lt"/>
          <a:ea typeface="+mn-ea"/>
          <a:cs typeface="+mn-cs"/>
        </a:defRPr>
      </a:lvl5pPr>
      <a:lvl6pPr marL="2285395" algn="l" defTabSz="457078" rtl="0" eaLnBrk="1" latinLnBrk="0" hangingPunct="1">
        <a:defRPr sz="1800" kern="1200">
          <a:solidFill>
            <a:schemeClr val="tx1"/>
          </a:solidFill>
          <a:latin typeface="+mn-lt"/>
          <a:ea typeface="+mn-ea"/>
          <a:cs typeface="+mn-cs"/>
        </a:defRPr>
      </a:lvl6pPr>
      <a:lvl7pPr marL="2742473" algn="l" defTabSz="457078" rtl="0" eaLnBrk="1" latinLnBrk="0" hangingPunct="1">
        <a:defRPr sz="1800" kern="1200">
          <a:solidFill>
            <a:schemeClr val="tx1"/>
          </a:solidFill>
          <a:latin typeface="+mn-lt"/>
          <a:ea typeface="+mn-ea"/>
          <a:cs typeface="+mn-cs"/>
        </a:defRPr>
      </a:lvl7pPr>
      <a:lvl8pPr marL="3199553" algn="l" defTabSz="457078" rtl="0" eaLnBrk="1" latinLnBrk="0" hangingPunct="1">
        <a:defRPr sz="1800" kern="1200">
          <a:solidFill>
            <a:schemeClr val="tx1"/>
          </a:solidFill>
          <a:latin typeface="+mn-lt"/>
          <a:ea typeface="+mn-ea"/>
          <a:cs typeface="+mn-cs"/>
        </a:defRPr>
      </a:lvl8pPr>
      <a:lvl9pPr marL="3656631" algn="l" defTabSz="4570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file:///\\omgnofs1.global.com\Kunder\Apeland%20Informasjon\Research\Medied&#248;gn%2017-21.xlsm!Diagram8%20(3)" TargetMode="External"/><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oleObject" Target="file:///\\omgnofs1.global.com\Kunder\Apeland%20Informasjon\Research\Medied&#248;gn%2017-21.xlsm!Diagram11" TargetMode="External"/><Relationship Id="rId2" Type="http://schemas.openxmlformats.org/officeDocument/2006/relationships/slideLayout" Target="../slideLayouts/slideLayout9.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oleObject" Target="file:///\\omgnofs1.global.com\Kunder\Apeland%20Informasjon\Research\Medievaner%2017-21.xlsm!Diagram1" TargetMode="External"/><Relationship Id="rId2" Type="http://schemas.openxmlformats.org/officeDocument/2006/relationships/slideLayout" Target="../slideLayouts/slideLayout9.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oleObject" Target="file:///\\omgnofs1.global.com\Kunder\Apeland%20Informasjon\Research\Medievaner%2017-21.xlsm!Diagram2" TargetMode="External"/><Relationship Id="rId2" Type="http://schemas.openxmlformats.org/officeDocument/2006/relationships/slideLayout" Target="../slideLayouts/slideLayout9.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file:///\\omgnofs1.global.com\Kunder\Apeland%20Informasjon\Research\Medied&#248;gn%2017-21.xlsm!Diagram8" TargetMode="External"/><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oleObject" Target="file:///\\omgnofs1.global.com\Kunder\Apeland%20Informasjon\Research\Medied&#248;gn%2017-21.xlsm!Diagram8%20(2)" TargetMode="Externa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3"/>
          <p:cNvSpPr>
            <a:spLocks noGrp="1" noChangeArrowheads="1"/>
          </p:cNvSpPr>
          <p:nvPr>
            <p:ph type="title"/>
          </p:nvPr>
        </p:nvSpPr>
        <p:spPr/>
        <p:txBody>
          <a:bodyPr/>
          <a:lstStyle/>
          <a:p>
            <a:r>
              <a:rPr lang="nb-NO" sz="4000" dirty="0" smtClean="0"/>
              <a:t>Ungdom, sosiale medier og NTNU</a:t>
            </a:r>
            <a:endParaRPr lang="nb-NO" sz="4000" dirty="0"/>
          </a:p>
        </p:txBody>
      </p:sp>
      <p:sp>
        <p:nvSpPr>
          <p:cNvPr id="74757" name="Rectangle 4"/>
          <p:cNvSpPr>
            <a:spLocks noGrp="1" noChangeArrowheads="1"/>
          </p:cNvSpPr>
          <p:nvPr>
            <p:ph idx="1"/>
          </p:nvPr>
        </p:nvSpPr>
        <p:spPr/>
        <p:txBody>
          <a:bodyPr/>
          <a:lstStyle/>
          <a:p>
            <a:r>
              <a:rPr lang="nb-NO" dirty="0" smtClean="0"/>
              <a:t>Jannicke Wold Rød og  Bjørg Kari Paulsen</a:t>
            </a:r>
          </a:p>
          <a:p>
            <a:r>
              <a:rPr lang="nb-NO" dirty="0" smtClean="0"/>
              <a:t>Apeland</a:t>
            </a:r>
          </a:p>
          <a:p>
            <a:r>
              <a:rPr lang="nb-NO" dirty="0" smtClean="0"/>
              <a:t>13.12.2012</a:t>
            </a:r>
            <a:endParaRPr lang="nb-NO" dirty="0"/>
          </a:p>
        </p:txBody>
      </p:sp>
    </p:spTree>
    <p:extLst>
      <p:ext uri="{BB962C8B-B14F-4D97-AF65-F5344CB8AC3E}">
        <p14:creationId xmlns:p14="http://schemas.microsoft.com/office/powerpoint/2010/main" val="304640697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Jentenes mediedøgn: Internett og TV utgjør over 50 % av tiden </a:t>
            </a:r>
            <a:endParaRPr lang="nb-NO" dirty="0"/>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10</a:t>
            </a:fld>
            <a:endParaRPr lang="nb-NO" noProof="0"/>
          </a:p>
        </p:txBody>
      </p:sp>
      <p:graphicFrame>
        <p:nvGraphicFramePr>
          <p:cNvPr id="7" name="Objekt 6"/>
          <p:cNvGraphicFramePr>
            <a:graphicFrameLocks noChangeAspect="1"/>
          </p:cNvGraphicFramePr>
          <p:nvPr>
            <p:extLst>
              <p:ext uri="{D42A27DB-BD31-4B8C-83A1-F6EECF244321}">
                <p14:modId xmlns:p14="http://schemas.microsoft.com/office/powerpoint/2010/main" val="1679679824"/>
              </p:ext>
            </p:extLst>
          </p:nvPr>
        </p:nvGraphicFramePr>
        <p:xfrm>
          <a:off x="1144018" y="1924472"/>
          <a:ext cx="10297144" cy="7510199"/>
        </p:xfrm>
        <a:graphic>
          <a:graphicData uri="http://schemas.openxmlformats.org/presentationml/2006/ole">
            <mc:AlternateContent xmlns:mc="http://schemas.openxmlformats.org/markup-compatibility/2006">
              <mc:Choice xmlns:v="urn:schemas-microsoft-com:vml" Requires="v">
                <p:oleObj spid="_x0000_s6174" name="Makroaktivert regneark" r:id="rId3" imgW="8763051" imgH="6391339" progId="Excel.SheetMacroEnabled.12">
                  <p:link updateAutomatic="1"/>
                </p:oleObj>
              </mc:Choice>
              <mc:Fallback>
                <p:oleObj name="Makroaktivert regneark" r:id="rId3" imgW="8763051" imgH="6391339" progId="Excel.SheetMacroEnabled.12">
                  <p:link updateAutomatic="1"/>
                  <p:pic>
                    <p:nvPicPr>
                      <p:cNvPr id="0" name=""/>
                      <p:cNvPicPr/>
                      <p:nvPr/>
                    </p:nvPicPr>
                    <p:blipFill>
                      <a:blip r:embed="rId4"/>
                      <a:stretch>
                        <a:fillRect/>
                      </a:stretch>
                    </p:blipFill>
                    <p:spPr>
                      <a:xfrm>
                        <a:off x="1144018" y="1924472"/>
                        <a:ext cx="10297144" cy="7510199"/>
                      </a:xfrm>
                      <a:prstGeom prst="rect">
                        <a:avLst/>
                      </a:prstGeom>
                    </p:spPr>
                  </p:pic>
                </p:oleObj>
              </mc:Fallback>
            </mc:AlternateContent>
          </a:graphicData>
        </a:graphic>
      </p:graphicFrame>
      <p:sp>
        <p:nvSpPr>
          <p:cNvPr id="5" name="Rektangel 4"/>
          <p:cNvSpPr/>
          <p:nvPr/>
        </p:nvSpPr>
        <p:spPr>
          <a:xfrm>
            <a:off x="9784978" y="9197280"/>
            <a:ext cx="5112568" cy="307777"/>
          </a:xfrm>
          <a:prstGeom prst="rect">
            <a:avLst/>
          </a:prstGeom>
        </p:spPr>
        <p:txBody>
          <a:bodyPr wrap="square">
            <a:spAutoFit/>
          </a:bodyPr>
          <a:lstStyle/>
          <a:p>
            <a:r>
              <a:rPr lang="nb-NO" sz="1400" dirty="0" smtClean="0"/>
              <a:t>Kilde: </a:t>
            </a:r>
            <a:r>
              <a:rPr lang="nb-NO" sz="1400" dirty="0" err="1" smtClean="0"/>
              <a:t>Ipsos</a:t>
            </a:r>
            <a:r>
              <a:rPr lang="nb-NO" sz="1400" dirty="0" smtClean="0"/>
              <a:t> </a:t>
            </a:r>
            <a:r>
              <a:rPr lang="nb-NO" sz="1400" dirty="0"/>
              <a:t>MMI Norsk Medieindeks/Målgruppeindeks </a:t>
            </a:r>
            <a:r>
              <a:rPr lang="nb-NO" sz="1400" dirty="0" smtClean="0"/>
              <a:t>2012</a:t>
            </a:r>
            <a:endParaRPr lang="nb-NO" sz="1400" dirty="0"/>
          </a:p>
        </p:txBody>
      </p:sp>
    </p:spTree>
    <p:extLst>
      <p:ext uri="{BB962C8B-B14F-4D97-AF65-F5344CB8AC3E}">
        <p14:creationId xmlns:p14="http://schemas.microsoft.com/office/powerpoint/2010/main" val="39567010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r>
              <a:rPr lang="nb-NO" dirty="0" smtClean="0"/>
              <a:t>Ungdommens mediedøgn: Totalt vs. gutter vs. jenter</a:t>
            </a:r>
            <a:endParaRPr lang="nb-NO" dirty="0"/>
          </a:p>
        </p:txBody>
      </p:sp>
      <p:sp>
        <p:nvSpPr>
          <p:cNvPr id="4" name="Plassholder for lysbildenummer 3"/>
          <p:cNvSpPr>
            <a:spLocks noGrp="1"/>
          </p:cNvSpPr>
          <p:nvPr>
            <p:ph type="sldNum" sz="quarter" idx="10"/>
          </p:nvPr>
        </p:nvSpPr>
        <p:spPr/>
        <p:txBody>
          <a:bodyPr/>
          <a:lstStyle/>
          <a:p>
            <a:fld id="{6C76F5CB-18AA-7D49-B25C-E6DE115F4CE1}" type="slidenum">
              <a:rPr lang="nb-NO" noProof="0" smtClean="0"/>
              <a:pPr/>
              <a:t>11</a:t>
            </a:fld>
            <a:endParaRPr lang="nb-NO" noProof="0"/>
          </a:p>
        </p:txBody>
      </p:sp>
      <p:graphicFrame>
        <p:nvGraphicFramePr>
          <p:cNvPr id="6" name="Objekt 5"/>
          <p:cNvGraphicFramePr>
            <a:graphicFrameLocks noChangeAspect="1"/>
          </p:cNvGraphicFramePr>
          <p:nvPr>
            <p:extLst>
              <p:ext uri="{D42A27DB-BD31-4B8C-83A1-F6EECF244321}">
                <p14:modId xmlns:p14="http://schemas.microsoft.com/office/powerpoint/2010/main" val="1586146529"/>
              </p:ext>
            </p:extLst>
          </p:nvPr>
        </p:nvGraphicFramePr>
        <p:xfrm>
          <a:off x="1144018" y="1835243"/>
          <a:ext cx="12673408" cy="8055669"/>
        </p:xfrm>
        <a:graphic>
          <a:graphicData uri="http://schemas.openxmlformats.org/presentationml/2006/ole">
            <mc:AlternateContent xmlns:mc="http://schemas.openxmlformats.org/markup-compatibility/2006">
              <mc:Choice xmlns:v="urn:schemas-microsoft-com:vml" Requires="v">
                <p:oleObj spid="_x0000_s1055" name="Makroaktivert regneark" r:id="rId3" imgW="8763051" imgH="6391339" progId="Excel.SheetMacroEnabled.12">
                  <p:link updateAutomatic="1"/>
                </p:oleObj>
              </mc:Choice>
              <mc:Fallback>
                <p:oleObj name="Makroaktivert regneark" r:id="rId3" imgW="8763051" imgH="6391339" progId="Excel.SheetMacroEnabled.12">
                  <p:link updateAutomatic="1"/>
                  <p:pic>
                    <p:nvPicPr>
                      <p:cNvPr id="0" name=""/>
                      <p:cNvPicPr/>
                      <p:nvPr/>
                    </p:nvPicPr>
                    <p:blipFill>
                      <a:blip r:embed="rId4"/>
                      <a:stretch>
                        <a:fillRect/>
                      </a:stretch>
                    </p:blipFill>
                    <p:spPr>
                      <a:xfrm>
                        <a:off x="1144018" y="1835243"/>
                        <a:ext cx="12673408" cy="8055669"/>
                      </a:xfrm>
                      <a:prstGeom prst="rect">
                        <a:avLst/>
                      </a:prstGeom>
                    </p:spPr>
                  </p:pic>
                </p:oleObj>
              </mc:Fallback>
            </mc:AlternateContent>
          </a:graphicData>
        </a:graphic>
      </p:graphicFrame>
      <p:sp>
        <p:nvSpPr>
          <p:cNvPr id="5" name="Rektangel 4"/>
          <p:cNvSpPr/>
          <p:nvPr/>
        </p:nvSpPr>
        <p:spPr>
          <a:xfrm>
            <a:off x="9784978" y="9197280"/>
            <a:ext cx="5112568" cy="307777"/>
          </a:xfrm>
          <a:prstGeom prst="rect">
            <a:avLst/>
          </a:prstGeom>
        </p:spPr>
        <p:txBody>
          <a:bodyPr wrap="square">
            <a:spAutoFit/>
          </a:bodyPr>
          <a:lstStyle/>
          <a:p>
            <a:r>
              <a:rPr lang="nb-NO" sz="1400" dirty="0" smtClean="0"/>
              <a:t>Kilde: </a:t>
            </a:r>
            <a:r>
              <a:rPr lang="nb-NO" sz="1400" dirty="0" err="1" smtClean="0"/>
              <a:t>Ipsos</a:t>
            </a:r>
            <a:r>
              <a:rPr lang="nb-NO" sz="1400" dirty="0" smtClean="0"/>
              <a:t> </a:t>
            </a:r>
            <a:r>
              <a:rPr lang="nb-NO" sz="1400" dirty="0"/>
              <a:t>MMI Norsk Medieindeks/Målgruppeindeks </a:t>
            </a:r>
            <a:r>
              <a:rPr lang="nb-NO" sz="1400" dirty="0" smtClean="0"/>
              <a:t>2012</a:t>
            </a:r>
            <a:endParaRPr lang="nb-NO" sz="1400" dirty="0"/>
          </a:p>
        </p:txBody>
      </p:sp>
    </p:spTree>
    <p:extLst>
      <p:ext uri="{BB962C8B-B14F-4D97-AF65-F5344CB8AC3E}">
        <p14:creationId xmlns:p14="http://schemas.microsoft.com/office/powerpoint/2010/main" val="241189971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072010" y="484312"/>
            <a:ext cx="13923735" cy="1625600"/>
          </a:xfrm>
        </p:spPr>
        <p:txBody>
          <a:bodyPr/>
          <a:lstStyle/>
          <a:p>
            <a:r>
              <a:rPr lang="nb-NO" dirty="0" smtClean="0"/>
              <a:t>Sosiale medier brukt siste døgnet: </a:t>
            </a:r>
            <a:r>
              <a:rPr lang="nb-NO" dirty="0" err="1" smtClean="0"/>
              <a:t>Facebook</a:t>
            </a:r>
            <a:r>
              <a:rPr lang="nb-NO" dirty="0" smtClean="0"/>
              <a:t> på topp</a:t>
            </a:r>
            <a:endParaRPr lang="nb-NO" dirty="0"/>
          </a:p>
        </p:txBody>
      </p:sp>
      <p:graphicFrame>
        <p:nvGraphicFramePr>
          <p:cNvPr id="7" name="Objekt 6"/>
          <p:cNvGraphicFramePr>
            <a:graphicFrameLocks noChangeAspect="1"/>
          </p:cNvGraphicFramePr>
          <p:nvPr>
            <p:extLst>
              <p:ext uri="{D42A27DB-BD31-4B8C-83A1-F6EECF244321}">
                <p14:modId xmlns:p14="http://schemas.microsoft.com/office/powerpoint/2010/main" val="629327879"/>
              </p:ext>
            </p:extLst>
          </p:nvPr>
        </p:nvGraphicFramePr>
        <p:xfrm>
          <a:off x="1000002" y="2140496"/>
          <a:ext cx="12385376" cy="7321727"/>
        </p:xfrm>
        <a:graphic>
          <a:graphicData uri="http://schemas.openxmlformats.org/presentationml/2006/ole">
            <mc:AlternateContent xmlns:mc="http://schemas.openxmlformats.org/markup-compatibility/2006">
              <mc:Choice xmlns:v="urn:schemas-microsoft-com:vml" Requires="v">
                <p:oleObj spid="_x0000_s2078" name="Makroaktivert regneark" r:id="rId3" imgW="8763051" imgH="6391339" progId="Excel.SheetMacroEnabled.12">
                  <p:link updateAutomatic="1"/>
                </p:oleObj>
              </mc:Choice>
              <mc:Fallback>
                <p:oleObj name="Makroaktivert regneark" r:id="rId3" imgW="8763051" imgH="6391339" progId="Excel.SheetMacroEnabled.12">
                  <p:link updateAutomatic="1"/>
                  <p:pic>
                    <p:nvPicPr>
                      <p:cNvPr id="0" name=""/>
                      <p:cNvPicPr/>
                      <p:nvPr/>
                    </p:nvPicPr>
                    <p:blipFill>
                      <a:blip r:embed="rId4"/>
                      <a:stretch>
                        <a:fillRect/>
                      </a:stretch>
                    </p:blipFill>
                    <p:spPr>
                      <a:xfrm>
                        <a:off x="1000002" y="2140496"/>
                        <a:ext cx="12385376" cy="7321727"/>
                      </a:xfrm>
                      <a:prstGeom prst="rect">
                        <a:avLst/>
                      </a:prstGeom>
                    </p:spPr>
                  </p:pic>
                </p:oleObj>
              </mc:Fallback>
            </mc:AlternateContent>
          </a:graphicData>
        </a:graphic>
      </p:graphicFrame>
      <p:sp>
        <p:nvSpPr>
          <p:cNvPr id="2" name="TekstSylinder 1"/>
          <p:cNvSpPr txBox="1"/>
          <p:nvPr/>
        </p:nvSpPr>
        <p:spPr>
          <a:xfrm>
            <a:off x="12521282" y="9249543"/>
            <a:ext cx="2520280" cy="307777"/>
          </a:xfrm>
          <a:prstGeom prst="rect">
            <a:avLst/>
          </a:prstGeom>
          <a:noFill/>
        </p:spPr>
        <p:txBody>
          <a:bodyPr wrap="square" rtlCol="0">
            <a:spAutoFit/>
          </a:bodyPr>
          <a:lstStyle/>
          <a:p>
            <a:r>
              <a:rPr lang="nb-NO" sz="1400" dirty="0" smtClean="0"/>
              <a:t>Kilde: TNS 24 Timer</a:t>
            </a:r>
            <a:endParaRPr lang="nb-NO" sz="1400" dirty="0"/>
          </a:p>
        </p:txBody>
      </p:sp>
    </p:spTree>
    <p:extLst>
      <p:ext uri="{BB962C8B-B14F-4D97-AF65-F5344CB8AC3E}">
        <p14:creationId xmlns:p14="http://schemas.microsoft.com/office/powerpoint/2010/main" val="26303318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Daglig dekning nettsteder: </a:t>
            </a:r>
            <a:r>
              <a:rPr lang="nb-NO" dirty="0" err="1" smtClean="0"/>
              <a:t>Facebook</a:t>
            </a:r>
            <a:r>
              <a:rPr lang="nb-NO" dirty="0" smtClean="0"/>
              <a:t> er størst</a:t>
            </a:r>
            <a:endParaRPr lang="nb-NO" dirty="0"/>
          </a:p>
        </p:txBody>
      </p:sp>
      <p:graphicFrame>
        <p:nvGraphicFramePr>
          <p:cNvPr id="9" name="Objekt 8"/>
          <p:cNvGraphicFramePr>
            <a:graphicFrameLocks noChangeAspect="1"/>
          </p:cNvGraphicFramePr>
          <p:nvPr>
            <p:extLst>
              <p:ext uri="{D42A27DB-BD31-4B8C-83A1-F6EECF244321}">
                <p14:modId xmlns:p14="http://schemas.microsoft.com/office/powerpoint/2010/main" val="94755661"/>
              </p:ext>
            </p:extLst>
          </p:nvPr>
        </p:nvGraphicFramePr>
        <p:xfrm>
          <a:off x="1216026" y="2002611"/>
          <a:ext cx="10657184" cy="7772794"/>
        </p:xfrm>
        <a:graphic>
          <a:graphicData uri="http://schemas.openxmlformats.org/presentationml/2006/ole">
            <mc:AlternateContent xmlns:mc="http://schemas.openxmlformats.org/markup-compatibility/2006">
              <mc:Choice xmlns:v="urn:schemas-microsoft-com:vml" Requires="v">
                <p:oleObj spid="_x0000_s3102" name="Makroaktivert regneark" r:id="rId3" imgW="8763051" imgH="6391339" progId="Excel.SheetMacroEnabled.12">
                  <p:link updateAutomatic="1"/>
                </p:oleObj>
              </mc:Choice>
              <mc:Fallback>
                <p:oleObj name="Makroaktivert regneark" r:id="rId3" imgW="8763051" imgH="6391339" progId="Excel.SheetMacroEnabled.12">
                  <p:link updateAutomatic="1"/>
                  <p:pic>
                    <p:nvPicPr>
                      <p:cNvPr id="0" name=""/>
                      <p:cNvPicPr/>
                      <p:nvPr/>
                    </p:nvPicPr>
                    <p:blipFill>
                      <a:blip r:embed="rId4"/>
                      <a:stretch>
                        <a:fillRect/>
                      </a:stretch>
                    </p:blipFill>
                    <p:spPr>
                      <a:xfrm>
                        <a:off x="1216026" y="2002611"/>
                        <a:ext cx="10657184" cy="7772794"/>
                      </a:xfrm>
                      <a:prstGeom prst="rect">
                        <a:avLst/>
                      </a:prstGeom>
                    </p:spPr>
                  </p:pic>
                </p:oleObj>
              </mc:Fallback>
            </mc:AlternateContent>
          </a:graphicData>
        </a:graphic>
      </p:graphicFrame>
      <p:sp>
        <p:nvSpPr>
          <p:cNvPr id="4" name="TekstSylinder 3"/>
          <p:cNvSpPr txBox="1"/>
          <p:nvPr/>
        </p:nvSpPr>
        <p:spPr>
          <a:xfrm>
            <a:off x="12521282" y="9249543"/>
            <a:ext cx="2520280" cy="307777"/>
          </a:xfrm>
          <a:prstGeom prst="rect">
            <a:avLst/>
          </a:prstGeom>
          <a:noFill/>
        </p:spPr>
        <p:txBody>
          <a:bodyPr wrap="square" rtlCol="0">
            <a:spAutoFit/>
          </a:bodyPr>
          <a:lstStyle/>
          <a:p>
            <a:r>
              <a:rPr lang="nb-NO" sz="1400" dirty="0" smtClean="0"/>
              <a:t>Kilde: TNS 24 Timer</a:t>
            </a:r>
            <a:endParaRPr lang="nb-NO" sz="1400" dirty="0"/>
          </a:p>
        </p:txBody>
      </p:sp>
    </p:spTree>
    <p:extLst>
      <p:ext uri="{BB962C8B-B14F-4D97-AF65-F5344CB8AC3E}">
        <p14:creationId xmlns:p14="http://schemas.microsoft.com/office/powerpoint/2010/main" val="34710710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2. Resultater fra gruppesamtaler</a:t>
            </a:r>
            <a:endParaRPr lang="nb-NO" dirty="0"/>
          </a:p>
        </p:txBody>
      </p:sp>
      <p:sp>
        <p:nvSpPr>
          <p:cNvPr id="2" name="Plassholder for innhold 1"/>
          <p:cNvSpPr>
            <a:spLocks noGrp="1"/>
          </p:cNvSpPr>
          <p:nvPr>
            <p:ph idx="1"/>
          </p:nvPr>
        </p:nvSpPr>
        <p:spPr/>
        <p:txBody>
          <a:bodyPr/>
          <a:lstStyle/>
          <a:p>
            <a:endParaRPr lang="nb-NO" dirty="0"/>
          </a:p>
        </p:txBody>
      </p:sp>
    </p:spTree>
    <p:extLst>
      <p:ext uri="{BB962C8B-B14F-4D97-AF65-F5344CB8AC3E}">
        <p14:creationId xmlns:p14="http://schemas.microsoft.com/office/powerpoint/2010/main" val="39511020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2.1 Ungdommens nettvaner</a:t>
            </a:r>
            <a:endParaRPr lang="nb-NO" dirty="0"/>
          </a:p>
        </p:txBody>
      </p:sp>
      <p:sp>
        <p:nvSpPr>
          <p:cNvPr id="2" name="Plassholder for innhold 1"/>
          <p:cNvSpPr>
            <a:spLocks noGrp="1"/>
          </p:cNvSpPr>
          <p:nvPr>
            <p:ph idx="1"/>
          </p:nvPr>
        </p:nvSpPr>
        <p:spPr/>
        <p:txBody>
          <a:bodyPr/>
          <a:lstStyle/>
          <a:p>
            <a:endParaRPr lang="nb-NO" dirty="0"/>
          </a:p>
        </p:txBody>
      </p:sp>
    </p:spTree>
    <p:extLst>
      <p:ext uri="{BB962C8B-B14F-4D97-AF65-F5344CB8AC3E}">
        <p14:creationId xmlns:p14="http://schemas.microsoft.com/office/powerpoint/2010/main" val="4921091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Bruker mye tid på nett</a:t>
            </a:r>
            <a:endParaRPr lang="nb-NO" dirty="0"/>
          </a:p>
        </p:txBody>
      </p:sp>
      <p:sp>
        <p:nvSpPr>
          <p:cNvPr id="7" name="Plassholder for innhold 6"/>
          <p:cNvSpPr>
            <a:spLocks noGrp="1"/>
          </p:cNvSpPr>
          <p:nvPr>
            <p:ph idx="1"/>
          </p:nvPr>
        </p:nvSpPr>
        <p:spPr/>
        <p:txBody>
          <a:bodyPr/>
          <a:lstStyle/>
          <a:p>
            <a:r>
              <a:rPr lang="nb-NO" dirty="0" smtClean="0"/>
              <a:t>Både guttene og jentene i undersøkelsen forteller at de bruker mye tid på Internett </a:t>
            </a:r>
          </a:p>
          <a:p>
            <a:r>
              <a:rPr lang="nb-NO" dirty="0" smtClean="0"/>
              <a:t>Spesielt guttene bruker svært mye tid på Internett</a:t>
            </a:r>
          </a:p>
          <a:p>
            <a:pPr lvl="1"/>
            <a:r>
              <a:rPr lang="nb-NO" dirty="0"/>
              <a:t>Enkelte anslår at de mer eller mindre er på nett hele dagen, men at det varierer litt med hva man gjør </a:t>
            </a:r>
            <a:r>
              <a:rPr lang="nb-NO" dirty="0" smtClean="0"/>
              <a:t>ellers</a:t>
            </a:r>
          </a:p>
          <a:p>
            <a:pPr lvl="1"/>
            <a:r>
              <a:rPr lang="nb-NO" dirty="0" smtClean="0"/>
              <a:t>Noen sier de bruker så mye som 16 timer om dagen på Internett</a:t>
            </a:r>
          </a:p>
          <a:p>
            <a:pPr lvl="1"/>
            <a:r>
              <a:rPr lang="nb-NO" i="1" dirty="0" smtClean="0"/>
              <a:t>”Jeg er på nett stort </a:t>
            </a:r>
            <a:r>
              <a:rPr lang="nb-NO" i="1" dirty="0"/>
              <a:t>sett hele tiden. Kommer </a:t>
            </a:r>
            <a:r>
              <a:rPr lang="nb-NO" i="1" dirty="0" smtClean="0"/>
              <a:t>litt an </a:t>
            </a:r>
            <a:r>
              <a:rPr lang="nb-NO" i="1" dirty="0"/>
              <a:t>på hva man gjør</a:t>
            </a:r>
            <a:r>
              <a:rPr lang="nb-NO" i="1" dirty="0" smtClean="0"/>
              <a:t>.”  (Gutt, 19 år)</a:t>
            </a:r>
          </a:p>
          <a:p>
            <a:r>
              <a:rPr lang="nb-NO" dirty="0" err="1" smtClean="0"/>
              <a:t>Facebook</a:t>
            </a:r>
            <a:r>
              <a:rPr lang="nb-NO" dirty="0"/>
              <a:t>, nettaviser, </a:t>
            </a:r>
            <a:r>
              <a:rPr lang="nb-NO" dirty="0" err="1"/>
              <a:t>Spotify</a:t>
            </a:r>
            <a:r>
              <a:rPr lang="nb-NO" dirty="0"/>
              <a:t> og </a:t>
            </a:r>
            <a:r>
              <a:rPr lang="nb-NO" dirty="0" err="1" smtClean="0"/>
              <a:t>YouTube</a:t>
            </a:r>
            <a:r>
              <a:rPr lang="nb-NO" dirty="0" smtClean="0"/>
              <a:t> </a:t>
            </a:r>
            <a:r>
              <a:rPr lang="nb-NO" dirty="0"/>
              <a:t>nevnes som nettsider ungdommen bruker mye tid </a:t>
            </a:r>
            <a:r>
              <a:rPr lang="nb-NO" dirty="0" smtClean="0"/>
              <a:t>på</a:t>
            </a:r>
          </a:p>
          <a:p>
            <a:pPr lvl="1"/>
            <a:r>
              <a:rPr lang="nb-NO" dirty="0" smtClean="0"/>
              <a:t>Enkelte leser blogger, men er ikke like utbredt som andre nettaktiviteter</a:t>
            </a:r>
            <a:endParaRPr lang="nb-NO" dirty="0"/>
          </a:p>
          <a:p>
            <a:r>
              <a:rPr lang="nb-NO" dirty="0" smtClean="0"/>
              <a:t>Begge kjønn bruker mye tid på nettaviser</a:t>
            </a:r>
            <a:endParaRPr lang="nb-NO" dirty="0"/>
          </a:p>
          <a:p>
            <a:pPr lvl="1"/>
            <a:r>
              <a:rPr lang="nb-NO" dirty="0"/>
              <a:t>VG, Dagbladet, Aftenposten </a:t>
            </a:r>
            <a:r>
              <a:rPr lang="nb-NO" dirty="0" smtClean="0"/>
              <a:t>er de nettavisene som nevnes av flest</a:t>
            </a:r>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16</a:t>
            </a:fld>
            <a:endParaRPr lang="nb-NO" noProof="0"/>
          </a:p>
        </p:txBody>
      </p:sp>
    </p:spTree>
    <p:extLst>
      <p:ext uri="{BB962C8B-B14F-4D97-AF65-F5344CB8AC3E}">
        <p14:creationId xmlns:p14="http://schemas.microsoft.com/office/powerpoint/2010/main" val="2292931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Bruker </a:t>
            </a:r>
            <a:r>
              <a:rPr lang="nb-NO" dirty="0" err="1" smtClean="0"/>
              <a:t>smartphone</a:t>
            </a:r>
            <a:r>
              <a:rPr lang="nb-NO" dirty="0" smtClean="0"/>
              <a:t> når man ikke gjør noe annet</a:t>
            </a:r>
            <a:endParaRPr lang="nb-NO" dirty="0"/>
          </a:p>
        </p:txBody>
      </p:sp>
      <p:sp>
        <p:nvSpPr>
          <p:cNvPr id="7" name="Plassholder for innhold 6"/>
          <p:cNvSpPr>
            <a:spLocks noGrp="1"/>
          </p:cNvSpPr>
          <p:nvPr>
            <p:ph idx="1"/>
          </p:nvPr>
        </p:nvSpPr>
        <p:spPr/>
        <p:txBody>
          <a:bodyPr/>
          <a:lstStyle/>
          <a:p>
            <a:r>
              <a:rPr lang="nb-NO" dirty="0" err="1"/>
              <a:t>Smartphonebruk</a:t>
            </a:r>
            <a:r>
              <a:rPr lang="nb-NO" dirty="0"/>
              <a:t> er spesielt utbredt i situasjoner hvor man venter på noe eller noen, </a:t>
            </a:r>
            <a:r>
              <a:rPr lang="nb-NO" dirty="0" err="1"/>
              <a:t>f.eks</a:t>
            </a:r>
            <a:r>
              <a:rPr lang="nb-NO" dirty="0"/>
              <a:t> når man reiser </a:t>
            </a:r>
            <a:r>
              <a:rPr lang="nb-NO" dirty="0" smtClean="0"/>
              <a:t>kollektivt</a:t>
            </a:r>
          </a:p>
          <a:p>
            <a:r>
              <a:rPr lang="nb-NO" dirty="0" smtClean="0"/>
              <a:t>De unge er ofte på nett via </a:t>
            </a:r>
            <a:r>
              <a:rPr lang="nb-NO" dirty="0" err="1" smtClean="0"/>
              <a:t>smartphone</a:t>
            </a:r>
            <a:r>
              <a:rPr lang="nb-NO" dirty="0" smtClean="0"/>
              <a:t>, men de er ikke like lenge på nett via </a:t>
            </a:r>
            <a:r>
              <a:rPr lang="nb-NO" dirty="0" err="1" smtClean="0"/>
              <a:t>smartphone</a:t>
            </a:r>
            <a:r>
              <a:rPr lang="nb-NO" dirty="0" smtClean="0"/>
              <a:t> som når de sitter foran en datamaskin</a:t>
            </a:r>
          </a:p>
          <a:p>
            <a:pPr lvl="1"/>
            <a:r>
              <a:rPr lang="nb-NO" i="1" dirty="0"/>
              <a:t>”På mobilen </a:t>
            </a:r>
            <a:r>
              <a:rPr lang="nb-NO" i="1" dirty="0" smtClean="0"/>
              <a:t>sjekker </a:t>
            </a:r>
            <a:r>
              <a:rPr lang="nb-NO" i="1" dirty="0"/>
              <a:t>jeg bare, jeg chatter ikke på </a:t>
            </a:r>
            <a:r>
              <a:rPr lang="nb-NO" i="1" dirty="0" smtClean="0"/>
              <a:t>mobilen. Men </a:t>
            </a:r>
            <a:r>
              <a:rPr lang="nb-NO" i="1" dirty="0"/>
              <a:t>på data er jeg lenge.” (gutt, </a:t>
            </a:r>
            <a:r>
              <a:rPr lang="nb-NO" i="1" dirty="0" smtClean="0"/>
              <a:t>21 år)</a:t>
            </a:r>
            <a:endParaRPr lang="nb-NO" dirty="0" smtClean="0"/>
          </a:p>
          <a:p>
            <a:r>
              <a:rPr lang="nb-NO" dirty="0" smtClean="0"/>
              <a:t>Mobilen brukes mye til å kikke innom på sider eller holde seg oppdatert når man får varsler fra </a:t>
            </a:r>
            <a:r>
              <a:rPr lang="nb-NO" dirty="0" err="1" smtClean="0"/>
              <a:t>f.eks</a:t>
            </a:r>
            <a:r>
              <a:rPr lang="nb-NO" dirty="0" smtClean="0"/>
              <a:t> </a:t>
            </a:r>
            <a:r>
              <a:rPr lang="nb-NO" dirty="0" err="1" smtClean="0"/>
              <a:t>Facebook</a:t>
            </a:r>
            <a:endParaRPr lang="nb-NO" dirty="0" smtClean="0"/>
          </a:p>
          <a:p>
            <a:pPr marL="39678" lvl="1" indent="0">
              <a:spcBef>
                <a:spcPts val="1800"/>
              </a:spcBef>
              <a:buNone/>
            </a:pPr>
            <a:endParaRPr lang="nb-NO" sz="2800" i="1" dirty="0" smtClean="0"/>
          </a:p>
          <a:p>
            <a:pPr marL="39678" lvl="1" indent="0">
              <a:spcBef>
                <a:spcPts val="1800"/>
              </a:spcBef>
              <a:buNone/>
            </a:pPr>
            <a:r>
              <a:rPr lang="nb-NO" sz="2800" i="1" dirty="0" smtClean="0"/>
              <a:t>”</a:t>
            </a:r>
            <a:r>
              <a:rPr lang="nb-NO" sz="2800" i="1" dirty="0"/>
              <a:t>Vi klarer jo ikke å kjede oss i fem minutter på trikken. Er jo på nett på vei hit eller dit. Spesielt på t-bane og buss. Nå har </a:t>
            </a:r>
            <a:r>
              <a:rPr lang="nb-NO" sz="2800" i="1" dirty="0" smtClean="0"/>
              <a:t>du </a:t>
            </a:r>
            <a:r>
              <a:rPr lang="nb-NO" sz="2800" i="1" dirty="0"/>
              <a:t>dekning overalt og er derfor mer på nett.” (Jente, 20 år)</a:t>
            </a:r>
            <a:endParaRPr lang="nb-NO" sz="2800" dirty="0"/>
          </a:p>
          <a:p>
            <a:endParaRPr lang="nb-NO" dirty="0"/>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17</a:t>
            </a:fld>
            <a:endParaRPr lang="nb-NO" noProof="0"/>
          </a:p>
        </p:txBody>
      </p:sp>
    </p:spTree>
    <p:extLst>
      <p:ext uri="{BB962C8B-B14F-4D97-AF65-F5344CB8AC3E}">
        <p14:creationId xmlns:p14="http://schemas.microsoft.com/office/powerpoint/2010/main" val="25961680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Bruker mye tid på sosiale medier</a:t>
            </a:r>
            <a:endParaRPr lang="nb-NO" dirty="0"/>
          </a:p>
        </p:txBody>
      </p:sp>
      <p:sp>
        <p:nvSpPr>
          <p:cNvPr id="7" name="Plassholder for innhold 6"/>
          <p:cNvSpPr>
            <a:spLocks noGrp="1"/>
          </p:cNvSpPr>
          <p:nvPr>
            <p:ph idx="1"/>
          </p:nvPr>
        </p:nvSpPr>
        <p:spPr/>
        <p:txBody>
          <a:bodyPr/>
          <a:lstStyle/>
          <a:p>
            <a:r>
              <a:rPr lang="nb-NO" dirty="0" smtClean="0"/>
              <a:t>Blant sosiale medier har </a:t>
            </a:r>
            <a:r>
              <a:rPr lang="nb-NO" dirty="0" err="1" smtClean="0"/>
              <a:t>Facebook</a:t>
            </a:r>
            <a:r>
              <a:rPr lang="nb-NO" dirty="0" smtClean="0"/>
              <a:t> en spesiell rolle i begge gruppene</a:t>
            </a:r>
          </a:p>
          <a:p>
            <a:pPr lvl="1"/>
            <a:r>
              <a:rPr lang="nb-NO" i="1" dirty="0"/>
              <a:t>”Alle er der. </a:t>
            </a:r>
            <a:r>
              <a:rPr lang="nb-NO" i="1" dirty="0" smtClean="0"/>
              <a:t>Google+ </a:t>
            </a:r>
            <a:r>
              <a:rPr lang="nb-NO" i="1" dirty="0"/>
              <a:t>er det ingen som bruker, derfor bruker man </a:t>
            </a:r>
            <a:r>
              <a:rPr lang="nb-NO" i="1" dirty="0" err="1"/>
              <a:t>Facebook</a:t>
            </a:r>
            <a:r>
              <a:rPr lang="nb-NO" i="1" dirty="0"/>
              <a:t>.”  (Gutt, 17 år)</a:t>
            </a:r>
          </a:p>
          <a:p>
            <a:pPr lvl="1"/>
            <a:r>
              <a:rPr lang="nb-NO" i="1" dirty="0"/>
              <a:t>”Jeg er på </a:t>
            </a:r>
            <a:r>
              <a:rPr lang="nb-NO" i="1" dirty="0" err="1"/>
              <a:t>Facebook</a:t>
            </a:r>
            <a:r>
              <a:rPr lang="nb-NO" i="1" dirty="0"/>
              <a:t>  mellom 15-16 ganger om </a:t>
            </a:r>
            <a:r>
              <a:rPr lang="nb-NO" i="1" dirty="0" smtClean="0"/>
              <a:t>dagen, </a:t>
            </a:r>
            <a:r>
              <a:rPr lang="nb-NO" i="1" dirty="0"/>
              <a:t>kanskje.” (Gutt, 21 år)</a:t>
            </a:r>
            <a:endParaRPr lang="nb-NO" dirty="0"/>
          </a:p>
          <a:p>
            <a:pPr lvl="1"/>
            <a:r>
              <a:rPr lang="nb-NO" dirty="0" smtClean="0"/>
              <a:t>Det er imidlertid litt forskjellig hva den enkelte bruker </a:t>
            </a:r>
            <a:r>
              <a:rPr lang="nb-NO" dirty="0" err="1" smtClean="0"/>
              <a:t>Facebook</a:t>
            </a:r>
            <a:r>
              <a:rPr lang="nb-NO" dirty="0" smtClean="0"/>
              <a:t> til</a:t>
            </a:r>
          </a:p>
          <a:p>
            <a:pPr lvl="1"/>
            <a:r>
              <a:rPr lang="nb-NO" dirty="0" smtClean="0"/>
              <a:t>De fleste bruker mer tid på å følge med på hva andre legger ut, enn hva de bruker på å legge ut ting selv</a:t>
            </a:r>
          </a:p>
          <a:p>
            <a:r>
              <a:rPr lang="nb-NO" dirty="0" smtClean="0"/>
              <a:t>Meldingsfunksjonen/chatten på </a:t>
            </a:r>
            <a:r>
              <a:rPr lang="nb-NO" dirty="0" err="1" smtClean="0"/>
              <a:t>Facebook</a:t>
            </a:r>
            <a:r>
              <a:rPr lang="nb-NO" dirty="0" smtClean="0"/>
              <a:t> er viktig for å holde kontakt med venner</a:t>
            </a:r>
          </a:p>
          <a:p>
            <a:r>
              <a:rPr lang="nb-NO" dirty="0" err="1" smtClean="0"/>
              <a:t>Arrangementfunksjonen</a:t>
            </a:r>
            <a:r>
              <a:rPr lang="nb-NO" dirty="0" smtClean="0"/>
              <a:t> på </a:t>
            </a:r>
            <a:r>
              <a:rPr lang="nb-NO" dirty="0" err="1" smtClean="0"/>
              <a:t>Facebook</a:t>
            </a:r>
            <a:r>
              <a:rPr lang="nb-NO" dirty="0" smtClean="0"/>
              <a:t> er viktig i ungdommens sosiale liv</a:t>
            </a:r>
          </a:p>
          <a:p>
            <a:pPr lvl="1"/>
            <a:r>
              <a:rPr lang="nb-NO" i="1" dirty="0" smtClean="0"/>
              <a:t>”Det er veldig </a:t>
            </a:r>
            <a:r>
              <a:rPr lang="nb-NO" i="1" dirty="0"/>
              <a:t>greit i forhold til </a:t>
            </a:r>
            <a:r>
              <a:rPr lang="nb-NO" i="1" dirty="0" smtClean="0"/>
              <a:t>arrangementer – planlegge </a:t>
            </a:r>
            <a:r>
              <a:rPr lang="nb-NO" i="1" dirty="0"/>
              <a:t>og sende ut innbydelser</a:t>
            </a:r>
            <a:r>
              <a:rPr lang="nb-NO" i="1" dirty="0" smtClean="0"/>
              <a:t>.” (Jente, 20 år)</a:t>
            </a:r>
          </a:p>
          <a:p>
            <a:pPr lvl="1"/>
            <a:r>
              <a:rPr lang="nb-NO" i="1" dirty="0" smtClean="0"/>
              <a:t>”Man får med </a:t>
            </a:r>
            <a:r>
              <a:rPr lang="nb-NO" i="1" dirty="0"/>
              <a:t>seg </a:t>
            </a:r>
            <a:r>
              <a:rPr lang="nb-NO" i="1" dirty="0" smtClean="0"/>
              <a:t>arrangementer på </a:t>
            </a:r>
            <a:r>
              <a:rPr lang="nb-NO" i="1" dirty="0" err="1" smtClean="0"/>
              <a:t>Facebook</a:t>
            </a:r>
            <a:r>
              <a:rPr lang="nb-NO" i="1" dirty="0" smtClean="0"/>
              <a:t>. </a:t>
            </a:r>
            <a:r>
              <a:rPr lang="nb-NO" i="1" dirty="0"/>
              <a:t>Kan ikke slette kontoen min for da blir jeg ikke invitert på noe. Det er der invitasjonene er.</a:t>
            </a:r>
            <a:r>
              <a:rPr lang="nb-NO" i="1" dirty="0" smtClean="0"/>
              <a:t>” (Gutt, 19 år)</a:t>
            </a:r>
          </a:p>
          <a:p>
            <a:r>
              <a:rPr lang="nb-NO" dirty="0" smtClean="0"/>
              <a:t>Jentene bruker også mye tid på </a:t>
            </a:r>
            <a:r>
              <a:rPr lang="nb-NO" dirty="0" err="1" smtClean="0"/>
              <a:t>Instagram</a:t>
            </a:r>
            <a:r>
              <a:rPr lang="nb-NO" dirty="0" smtClean="0"/>
              <a:t>, mens guttene heller bruker tid på dataspill</a:t>
            </a:r>
          </a:p>
          <a:p>
            <a:pPr lvl="1"/>
            <a:r>
              <a:rPr lang="nb-NO" dirty="0" smtClean="0"/>
              <a:t>Jentene bruker </a:t>
            </a:r>
            <a:r>
              <a:rPr lang="nb-NO" dirty="0" err="1" smtClean="0"/>
              <a:t>Instagram</a:t>
            </a:r>
            <a:r>
              <a:rPr lang="nb-NO" dirty="0" smtClean="0"/>
              <a:t> for å gi andre et innblikk i eget liv. Slik har </a:t>
            </a:r>
            <a:r>
              <a:rPr lang="nb-NO" dirty="0" err="1" smtClean="0"/>
              <a:t>Instagram</a:t>
            </a:r>
            <a:r>
              <a:rPr lang="nb-NO" dirty="0" smtClean="0"/>
              <a:t> overtatt </a:t>
            </a:r>
            <a:r>
              <a:rPr lang="nb-NO" dirty="0" err="1" smtClean="0"/>
              <a:t>Facebooks</a:t>
            </a:r>
            <a:r>
              <a:rPr lang="nb-NO" dirty="0" smtClean="0"/>
              <a:t> funksjon på dette området for jentene. Guttene er ikke på </a:t>
            </a:r>
            <a:r>
              <a:rPr lang="nb-NO" dirty="0" err="1" smtClean="0"/>
              <a:t>Instagram</a:t>
            </a:r>
            <a:r>
              <a:rPr lang="nb-NO" dirty="0" smtClean="0"/>
              <a:t> i samme grad</a:t>
            </a:r>
          </a:p>
          <a:p>
            <a:pPr lvl="1"/>
            <a:r>
              <a:rPr lang="nb-NO" i="1" dirty="0" smtClean="0"/>
              <a:t>”Før </a:t>
            </a:r>
            <a:r>
              <a:rPr lang="nb-NO" i="1" dirty="0"/>
              <a:t>var det lettere når bare venner hadde </a:t>
            </a:r>
            <a:r>
              <a:rPr lang="nb-NO" i="1" dirty="0" err="1"/>
              <a:t>Facebook</a:t>
            </a:r>
            <a:r>
              <a:rPr lang="nb-NO" i="1" dirty="0"/>
              <a:t>. Nå føler jeg alle kan se hva man gjør. Føler </a:t>
            </a:r>
            <a:r>
              <a:rPr lang="nb-NO" i="1" dirty="0" err="1"/>
              <a:t>Instagram</a:t>
            </a:r>
            <a:r>
              <a:rPr lang="nb-NO" i="1" dirty="0"/>
              <a:t> har </a:t>
            </a:r>
            <a:r>
              <a:rPr lang="nb-NO" i="1" dirty="0" smtClean="0"/>
              <a:t>overtatt det man la ut på </a:t>
            </a:r>
            <a:r>
              <a:rPr lang="nb-NO" i="1" dirty="0" err="1" smtClean="0"/>
              <a:t>Facebook</a:t>
            </a:r>
            <a:r>
              <a:rPr lang="nb-NO" i="1" dirty="0" smtClean="0"/>
              <a:t> før.” (Jente, 21 år)</a:t>
            </a:r>
            <a:endParaRPr lang="nb-NO" i="1" dirty="0"/>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18</a:t>
            </a:fld>
            <a:endParaRPr lang="nb-NO" noProof="0"/>
          </a:p>
        </p:txBody>
      </p:sp>
    </p:spTree>
    <p:extLst>
      <p:ext uri="{BB962C8B-B14F-4D97-AF65-F5344CB8AC3E}">
        <p14:creationId xmlns:p14="http://schemas.microsoft.com/office/powerpoint/2010/main" val="5174131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2.2 Utdanningsinstitusjoner på Internett</a:t>
            </a:r>
            <a:endParaRPr lang="nb-NO" dirty="0"/>
          </a:p>
        </p:txBody>
      </p:sp>
      <p:sp>
        <p:nvSpPr>
          <p:cNvPr id="2" name="Plassholder for innhold 1"/>
          <p:cNvSpPr>
            <a:spLocks noGrp="1"/>
          </p:cNvSpPr>
          <p:nvPr>
            <p:ph idx="1"/>
          </p:nvPr>
        </p:nvSpPr>
        <p:spPr/>
        <p:txBody>
          <a:bodyPr/>
          <a:lstStyle/>
          <a:p>
            <a:endParaRPr lang="nb-NO"/>
          </a:p>
        </p:txBody>
      </p:sp>
    </p:spTree>
    <p:extLst>
      <p:ext uri="{BB962C8B-B14F-4D97-AF65-F5344CB8AC3E}">
        <p14:creationId xmlns:p14="http://schemas.microsoft.com/office/powerpoint/2010/main" val="375480538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Innhold</a:t>
            </a:r>
            <a:endParaRPr lang="nb-NO" dirty="0"/>
          </a:p>
        </p:txBody>
      </p:sp>
      <p:sp>
        <p:nvSpPr>
          <p:cNvPr id="5" name="Plassholder for innhold 4"/>
          <p:cNvSpPr>
            <a:spLocks noGrp="1"/>
          </p:cNvSpPr>
          <p:nvPr>
            <p:ph idx="1"/>
          </p:nvPr>
        </p:nvSpPr>
        <p:spPr/>
        <p:txBody>
          <a:bodyPr/>
          <a:lstStyle/>
          <a:p>
            <a:pPr marL="554028" indent="-514350">
              <a:buFont typeface="+mj-lt"/>
              <a:buAutoNum type="arabicPeriod"/>
            </a:pPr>
            <a:r>
              <a:rPr lang="nb-NO" dirty="0" smtClean="0"/>
              <a:t>Bakgrunn																	s.  3</a:t>
            </a:r>
          </a:p>
          <a:p>
            <a:pPr marL="554028" indent="-514350">
              <a:buFont typeface="+mj-lt"/>
              <a:buAutoNum type="arabicPeriod"/>
            </a:pPr>
            <a:r>
              <a:rPr lang="nb-NO" dirty="0" smtClean="0"/>
              <a:t>Metode																			s.  4</a:t>
            </a:r>
          </a:p>
          <a:p>
            <a:pPr marL="554028" indent="-514350">
              <a:buFont typeface="+mj-lt"/>
              <a:buAutoNum type="arabicPeriod"/>
            </a:pPr>
            <a:r>
              <a:rPr lang="nb-NO" dirty="0" smtClean="0"/>
              <a:t>Oppsummering kvantitativ undersøkelse							s.  5</a:t>
            </a:r>
          </a:p>
          <a:p>
            <a:pPr marL="554028" indent="-514350">
              <a:buFont typeface="+mj-lt"/>
              <a:buAutoNum type="arabicPeriod"/>
            </a:pPr>
            <a:r>
              <a:rPr lang="nb-NO" dirty="0" smtClean="0"/>
              <a:t>Oppsummering fra gruppesamtaler								s.  6</a:t>
            </a:r>
          </a:p>
          <a:p>
            <a:pPr marL="554028" indent="-514350">
              <a:buFont typeface="+mj-lt"/>
              <a:buAutoNum type="arabicPeriod"/>
            </a:pPr>
            <a:r>
              <a:rPr lang="nb-NO" dirty="0" smtClean="0"/>
              <a:t>Resultater fra kvantitativ undersøkelse										s.  7</a:t>
            </a:r>
          </a:p>
          <a:p>
            <a:pPr marL="554028" indent="-514350">
              <a:buFont typeface="+mj-lt"/>
              <a:buAutoNum type="arabicPeriod"/>
            </a:pPr>
            <a:r>
              <a:rPr lang="nb-NO" dirty="0" smtClean="0"/>
              <a:t>Resultater fra gruppesamtaler											s. 14</a:t>
            </a:r>
          </a:p>
          <a:p>
            <a:pPr marL="903187" lvl="1" indent="-514350">
              <a:buFont typeface="+mj-lt"/>
              <a:buAutoNum type="arabicPeriod"/>
            </a:pPr>
            <a:r>
              <a:rPr lang="nb-NO" dirty="0" smtClean="0"/>
              <a:t>Ungdommens nettvaner												  s. 15</a:t>
            </a:r>
          </a:p>
          <a:p>
            <a:pPr marL="903187" lvl="1" indent="-514350">
              <a:buFont typeface="+mj-lt"/>
              <a:buAutoNum type="arabicPeriod"/>
            </a:pPr>
            <a:r>
              <a:rPr lang="nb-NO" dirty="0" smtClean="0"/>
              <a:t>Utdanningsinstitusjoner på Internett										  s. 19</a:t>
            </a:r>
          </a:p>
          <a:p>
            <a:pPr marL="903187" lvl="1" indent="-514350">
              <a:buFont typeface="+mj-lt"/>
              <a:buAutoNum type="arabicPeriod"/>
            </a:pPr>
            <a:r>
              <a:rPr lang="nb-NO" dirty="0" smtClean="0"/>
              <a:t>Vurdering </a:t>
            </a:r>
            <a:r>
              <a:rPr lang="nb-NO" dirty="0"/>
              <a:t>av NTNUs hjemmesider og </a:t>
            </a:r>
            <a:r>
              <a:rPr lang="nb-NO" dirty="0" err="1"/>
              <a:t>Facebook</a:t>
            </a:r>
            <a:r>
              <a:rPr lang="nb-NO" dirty="0"/>
              <a:t>-</a:t>
            </a:r>
            <a:r>
              <a:rPr lang="nb-NO" dirty="0" smtClean="0"/>
              <a:t>sider								  s. 26</a:t>
            </a:r>
          </a:p>
          <a:p>
            <a:pPr marL="903187" lvl="1" indent="-514350">
              <a:buFont typeface="+mj-lt"/>
              <a:buAutoNum type="arabicPeriod"/>
            </a:pPr>
            <a:endParaRPr lang="nb-NO" dirty="0" smtClean="0"/>
          </a:p>
          <a:p>
            <a:pPr marL="903187" lvl="1" indent="-514350">
              <a:buFont typeface="+mj-lt"/>
              <a:buAutoNum type="arabicPeriod"/>
            </a:pPr>
            <a:endParaRPr lang="nb-NO" dirty="0" smtClean="0"/>
          </a:p>
          <a:p>
            <a:pPr marL="903187" lvl="1" indent="-514350">
              <a:buFont typeface="+mj-lt"/>
              <a:buAutoNum type="arabicPeriod"/>
            </a:pPr>
            <a:endParaRPr lang="nb-NO" dirty="0" smtClean="0"/>
          </a:p>
          <a:p>
            <a:pPr marL="554028" indent="-514350">
              <a:buFont typeface="+mj-lt"/>
              <a:buAutoNum type="arabicPeriod"/>
            </a:pPr>
            <a:endParaRPr lang="nb-NO" dirty="0"/>
          </a:p>
        </p:txBody>
      </p:sp>
    </p:spTree>
    <p:extLst>
      <p:ext uri="{BB962C8B-B14F-4D97-AF65-F5344CB8AC3E}">
        <p14:creationId xmlns:p14="http://schemas.microsoft.com/office/powerpoint/2010/main" val="18840473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Søker informasjon om studier på nett</a:t>
            </a:r>
            <a:endParaRPr lang="nb-NO" dirty="0"/>
          </a:p>
        </p:txBody>
      </p:sp>
      <p:sp>
        <p:nvSpPr>
          <p:cNvPr id="7" name="Plassholder for innhold 6"/>
          <p:cNvSpPr>
            <a:spLocks noGrp="1"/>
          </p:cNvSpPr>
          <p:nvPr>
            <p:ph idx="1"/>
          </p:nvPr>
        </p:nvSpPr>
        <p:spPr/>
        <p:txBody>
          <a:bodyPr/>
          <a:lstStyle/>
          <a:p>
            <a:r>
              <a:rPr lang="nb-NO" dirty="0" smtClean="0"/>
              <a:t>De unge baserer seg på en kombinasjon av informasjon fra venner og familie, skolebesøk og informasjon de selv søker på Internett når de skal finne ut mer om videre studier</a:t>
            </a:r>
          </a:p>
          <a:p>
            <a:r>
              <a:rPr lang="nb-NO" dirty="0" smtClean="0"/>
              <a:t>For å finne informasjon om studiemuligheter, er det tre hovedveier inn til studiene:</a:t>
            </a:r>
          </a:p>
          <a:p>
            <a:pPr marL="903171" lvl="1" indent="-457200">
              <a:buFont typeface="+mj-lt"/>
              <a:buAutoNum type="arabicPeriod"/>
            </a:pPr>
            <a:r>
              <a:rPr lang="nb-NO" sz="2800" dirty="0" smtClean="0"/>
              <a:t>Ungdommen går direkte inn på nettsiden til universitetet eller skolen</a:t>
            </a:r>
          </a:p>
          <a:p>
            <a:pPr marL="903171" lvl="1" indent="-457200">
              <a:buFont typeface="+mj-lt"/>
              <a:buAutoNum type="arabicPeriod"/>
            </a:pPr>
            <a:r>
              <a:rPr lang="nb-NO" sz="2800" dirty="0" smtClean="0"/>
              <a:t>Ungdommen søker opp studienavn/studiested på Google</a:t>
            </a:r>
          </a:p>
          <a:p>
            <a:pPr marL="903171" lvl="1" indent="-457200">
              <a:buFont typeface="+mj-lt"/>
              <a:buAutoNum type="arabicPeriod"/>
            </a:pPr>
            <a:r>
              <a:rPr lang="nb-NO" sz="2800" dirty="0" smtClean="0"/>
              <a:t>Ungdommen går inn på samlesider for jobb og studier, slik som </a:t>
            </a:r>
            <a:r>
              <a:rPr lang="nb-NO" sz="2800" dirty="0" err="1" smtClean="0"/>
              <a:t>jobbfeber.no</a:t>
            </a:r>
            <a:r>
              <a:rPr lang="nb-NO" sz="2800" dirty="0" smtClean="0"/>
              <a:t>, </a:t>
            </a:r>
            <a:r>
              <a:rPr lang="nb-NO" sz="2800" dirty="0" err="1" smtClean="0"/>
              <a:t>studienett.no</a:t>
            </a:r>
            <a:r>
              <a:rPr lang="nb-NO" sz="2800" dirty="0" smtClean="0"/>
              <a:t> og </a:t>
            </a:r>
            <a:r>
              <a:rPr lang="nb-NO" sz="2800" dirty="0" err="1" smtClean="0"/>
              <a:t>samordnaopptak.no</a:t>
            </a:r>
            <a:endParaRPr lang="nb-NO" sz="2800" dirty="0" smtClean="0"/>
          </a:p>
          <a:p>
            <a:pPr marL="554012" indent="-457200"/>
            <a:r>
              <a:rPr lang="nb-NO" dirty="0" smtClean="0"/>
              <a:t>Ungdommen mener det er viktig at nettsidene til utdanningsinstitusjonene er oversiktlige, lette å manøvrere i, har en god søkemotor og lett tilgjengelig kontaktinformasjon</a:t>
            </a:r>
          </a:p>
          <a:p>
            <a:pPr marL="554012" indent="-457200"/>
            <a:r>
              <a:rPr lang="nb-NO" dirty="0" smtClean="0"/>
              <a:t>Sider som samler informasjon om flere studier er et godt verktøy for ungdom på jakt etter informasjon om studier</a:t>
            </a:r>
          </a:p>
          <a:p>
            <a:pPr marL="903171" lvl="1" indent="-457200"/>
            <a:r>
              <a:rPr lang="nb-NO" i="1" dirty="0" smtClean="0"/>
              <a:t>”Jobbfeber er bra, </a:t>
            </a:r>
            <a:r>
              <a:rPr lang="nb-NO" i="1" dirty="0"/>
              <a:t>for der ligger det mange forskjellige jobber. Der står det om jobb, ca. lønn og utdanningen</a:t>
            </a:r>
            <a:r>
              <a:rPr lang="nb-NO" i="1" dirty="0" smtClean="0"/>
              <a:t>.” (Jente, 21 år)</a:t>
            </a:r>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20</a:t>
            </a:fld>
            <a:endParaRPr lang="nb-NO" noProof="0"/>
          </a:p>
        </p:txBody>
      </p:sp>
    </p:spTree>
    <p:extLst>
      <p:ext uri="{BB962C8B-B14F-4D97-AF65-F5344CB8AC3E}">
        <p14:creationId xmlns:p14="http://schemas.microsoft.com/office/powerpoint/2010/main" val="4059663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Hvor bør man annonsere?</a:t>
            </a:r>
            <a:endParaRPr lang="nb-NO" dirty="0"/>
          </a:p>
        </p:txBody>
      </p:sp>
      <p:sp>
        <p:nvSpPr>
          <p:cNvPr id="7" name="Plassholder for innhold 6"/>
          <p:cNvSpPr>
            <a:spLocks noGrp="1"/>
          </p:cNvSpPr>
          <p:nvPr>
            <p:ph idx="1"/>
          </p:nvPr>
        </p:nvSpPr>
        <p:spPr>
          <a:xfrm>
            <a:off x="1111360" y="2298702"/>
            <a:ext cx="14290242" cy="6616698"/>
          </a:xfrm>
        </p:spPr>
        <p:txBody>
          <a:bodyPr/>
          <a:lstStyle/>
          <a:p>
            <a:r>
              <a:rPr lang="nb-NO" dirty="0" smtClean="0"/>
              <a:t>Ungdommen har tro på at annonser kan være effektivt for å øke synligheten til skoler og universiteter, men de tror at det i hovedsak vil være relevant for mindre skoler</a:t>
            </a:r>
          </a:p>
          <a:p>
            <a:pPr lvl="1"/>
            <a:r>
              <a:rPr lang="nb-NO" dirty="0" smtClean="0"/>
              <a:t>NTNU er allerede så kjent at ungdommene i fokusgruppene ikke tror de trenger å annonsere mye</a:t>
            </a:r>
          </a:p>
          <a:p>
            <a:pPr lvl="1"/>
            <a:r>
              <a:rPr lang="nb-NO" dirty="0" smtClean="0"/>
              <a:t>”</a:t>
            </a:r>
            <a:r>
              <a:rPr lang="nb-NO" i="1" dirty="0" smtClean="0"/>
              <a:t>Jeg </a:t>
            </a:r>
            <a:r>
              <a:rPr lang="nb-NO" i="1" dirty="0"/>
              <a:t>hadde nok ikke valgt en skole pga. en annonse, men jeg hadde kanskje lest om den skolen på nettsidene deres pga. den annonsen.</a:t>
            </a:r>
            <a:r>
              <a:rPr lang="nb-NO" i="1" dirty="0" smtClean="0"/>
              <a:t>” (Jente, 19 år)</a:t>
            </a:r>
            <a:endParaRPr lang="nb-NO" dirty="0" smtClean="0"/>
          </a:p>
          <a:p>
            <a:r>
              <a:rPr lang="nb-NO" dirty="0" smtClean="0"/>
              <a:t>Ungdommen mener man har mest å tjene på å være tilstede der ungdommen er, slik som skolebesøk, fremfor å annonsere mye på nett</a:t>
            </a:r>
          </a:p>
          <a:p>
            <a:r>
              <a:rPr lang="nb-NO" dirty="0"/>
              <a:t>Skal man annonsere, mener ungdommen at det er best å gjøre det på </a:t>
            </a:r>
            <a:r>
              <a:rPr lang="nb-NO" dirty="0" smtClean="0"/>
              <a:t>nettaviser eller </a:t>
            </a:r>
            <a:r>
              <a:rPr lang="nb-NO" dirty="0" err="1" smtClean="0"/>
              <a:t>Facebook</a:t>
            </a:r>
            <a:endParaRPr lang="nb-NO" dirty="0"/>
          </a:p>
          <a:p>
            <a:r>
              <a:rPr lang="nb-NO" dirty="0" smtClean="0"/>
              <a:t>Reklamefilmer som presenteres før andre videoer på nett, er noe ungdommen fraråder</a:t>
            </a:r>
          </a:p>
          <a:p>
            <a:pPr lvl="1"/>
            <a:r>
              <a:rPr lang="nb-NO" dirty="0" smtClean="0"/>
              <a:t>De innrømmer at man legger merke til produktene, men sier at man får en negativ oppmerksomhet fordi publikum blir irritert på reklamen</a:t>
            </a:r>
          </a:p>
          <a:p>
            <a:pPr lvl="1"/>
            <a:r>
              <a:rPr lang="nb-NO" i="1" dirty="0" smtClean="0"/>
              <a:t>”</a:t>
            </a:r>
            <a:r>
              <a:rPr lang="nb-NO" i="1" dirty="0"/>
              <a:t>Kortfilmer er jævlig </a:t>
            </a:r>
            <a:r>
              <a:rPr lang="nb-NO" i="1" dirty="0" smtClean="0"/>
              <a:t>irriterende og man blir sur på produktet.” (Gutt, 17 år)</a:t>
            </a:r>
          </a:p>
          <a:p>
            <a:r>
              <a:rPr lang="nb-NO" dirty="0"/>
              <a:t>Plakater </a:t>
            </a:r>
            <a:r>
              <a:rPr lang="nb-NO" dirty="0" smtClean="0"/>
              <a:t>på </a:t>
            </a:r>
            <a:r>
              <a:rPr lang="nb-NO" dirty="0"/>
              <a:t>offentlig transport trekkes frem som en bra måte å nå ut til ungdom</a:t>
            </a:r>
          </a:p>
          <a:p>
            <a:pPr lvl="1"/>
            <a:endParaRPr lang="nb-NO" dirty="0"/>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21</a:t>
            </a:fld>
            <a:endParaRPr lang="nb-NO" noProof="0"/>
          </a:p>
        </p:txBody>
      </p:sp>
    </p:spTree>
    <p:extLst>
      <p:ext uri="{BB962C8B-B14F-4D97-AF65-F5344CB8AC3E}">
        <p14:creationId xmlns:p14="http://schemas.microsoft.com/office/powerpoint/2010/main" val="5012890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Google er viktig, men man må ligge høyt uten å betale for det</a:t>
            </a:r>
            <a:endParaRPr lang="nb-NO" dirty="0"/>
          </a:p>
        </p:txBody>
      </p:sp>
      <p:sp>
        <p:nvSpPr>
          <p:cNvPr id="7" name="Plassholder for innhold 6"/>
          <p:cNvSpPr>
            <a:spLocks noGrp="1"/>
          </p:cNvSpPr>
          <p:nvPr>
            <p:ph idx="1"/>
          </p:nvPr>
        </p:nvSpPr>
        <p:spPr/>
        <p:txBody>
          <a:bodyPr/>
          <a:lstStyle/>
          <a:p>
            <a:r>
              <a:rPr lang="nb-NO" dirty="0" smtClean="0"/>
              <a:t>Ungdommen forteller at de bruker Google mye</a:t>
            </a:r>
          </a:p>
          <a:p>
            <a:pPr lvl="1"/>
            <a:r>
              <a:rPr lang="nb-NO" dirty="0" smtClean="0"/>
              <a:t>Dersom man skal søke opp noe eller lurer på noe, </a:t>
            </a:r>
            <a:r>
              <a:rPr lang="nb-NO" dirty="0" err="1" smtClean="0"/>
              <a:t>googler</a:t>
            </a:r>
            <a:r>
              <a:rPr lang="nb-NO" dirty="0" smtClean="0"/>
              <a:t> man det</a:t>
            </a:r>
          </a:p>
          <a:p>
            <a:pPr marL="382486" lvl="1" indent="-342808">
              <a:spcBef>
                <a:spcPts val="1800"/>
              </a:spcBef>
            </a:pPr>
            <a:r>
              <a:rPr lang="nb-NO" sz="2800" dirty="0" smtClean="0"/>
              <a:t>Det er viktig å komme høyt på Google-treff</a:t>
            </a:r>
          </a:p>
          <a:p>
            <a:pPr marL="382486" lvl="1" indent="-342808">
              <a:spcBef>
                <a:spcPts val="1800"/>
              </a:spcBef>
            </a:pPr>
            <a:r>
              <a:rPr lang="nb-NO" sz="2800" dirty="0" smtClean="0"/>
              <a:t>Det er de øverste treffene som regnes som mest relevante, og ungdommen går som regel inn på et av de øverste treffene på Google når de søker på noe</a:t>
            </a:r>
          </a:p>
          <a:p>
            <a:pPr marL="382486" lvl="1" indent="-342808">
              <a:spcBef>
                <a:spcPts val="1800"/>
              </a:spcBef>
            </a:pPr>
            <a:r>
              <a:rPr lang="nb-NO" sz="2800" dirty="0" smtClean="0"/>
              <a:t>Ungdommen </a:t>
            </a:r>
            <a:r>
              <a:rPr lang="nb-NO" sz="2800" dirty="0"/>
              <a:t>regner ikke de </a:t>
            </a:r>
            <a:r>
              <a:rPr lang="nb-NO" sz="2800" dirty="0" smtClean="0"/>
              <a:t>betalte treffene </a:t>
            </a:r>
            <a:r>
              <a:rPr lang="nb-NO" sz="2800" dirty="0"/>
              <a:t>som ”</a:t>
            </a:r>
            <a:r>
              <a:rPr lang="nb-NO" sz="2800" dirty="0" smtClean="0"/>
              <a:t>ordentlige” treff</a:t>
            </a:r>
            <a:endParaRPr lang="nb-NO" sz="2800" dirty="0"/>
          </a:p>
          <a:p>
            <a:pPr lvl="1"/>
            <a:r>
              <a:rPr lang="nb-NO" dirty="0" smtClean="0"/>
              <a:t>Ungdommen har som vane å overse de betalte treffene på Google </a:t>
            </a:r>
          </a:p>
          <a:p>
            <a:pPr lvl="1"/>
            <a:r>
              <a:rPr lang="nb-NO" dirty="0" smtClean="0"/>
              <a:t>De regner med at de øverste treffene på Google, som er markert med en egen farge, kun er reklame og derfor ikke relevante for dem</a:t>
            </a:r>
          </a:p>
          <a:p>
            <a:pPr lvl="1"/>
            <a:r>
              <a:rPr lang="nb-NO" dirty="0" smtClean="0"/>
              <a:t>Ungdommen regner de øverste treffene under de betalte treffene som de beste lenkene</a:t>
            </a:r>
          </a:p>
          <a:p>
            <a:pPr lvl="1"/>
            <a:r>
              <a:rPr lang="nb-NO" i="1" dirty="0" smtClean="0"/>
              <a:t>”Jeg hopper over de som ligger </a:t>
            </a:r>
            <a:r>
              <a:rPr lang="nb-NO" i="1" dirty="0"/>
              <a:t>i </a:t>
            </a:r>
            <a:r>
              <a:rPr lang="nb-NO" i="1" dirty="0" smtClean="0"/>
              <a:t>en </a:t>
            </a:r>
            <a:r>
              <a:rPr lang="nb-NO" i="1" dirty="0"/>
              <a:t>egen fane </a:t>
            </a:r>
            <a:r>
              <a:rPr lang="nb-NO" i="1" dirty="0" smtClean="0"/>
              <a:t>øverst og går på </a:t>
            </a:r>
            <a:r>
              <a:rPr lang="nb-NO" i="1" dirty="0"/>
              <a:t>den beste </a:t>
            </a:r>
            <a:r>
              <a:rPr lang="nb-NO" i="1" dirty="0" smtClean="0"/>
              <a:t>etter dem. </a:t>
            </a:r>
            <a:r>
              <a:rPr lang="nb-NO" i="1" dirty="0"/>
              <a:t>Den øverste etter det gule</a:t>
            </a:r>
            <a:r>
              <a:rPr lang="nb-NO" i="1" dirty="0" smtClean="0"/>
              <a:t>.” (Gutt, 20 år)</a:t>
            </a:r>
          </a:p>
          <a:p>
            <a:pPr lvl="1"/>
            <a:r>
              <a:rPr lang="nb-NO" i="1" dirty="0"/>
              <a:t>”Er </a:t>
            </a:r>
            <a:r>
              <a:rPr lang="nb-NO" i="1" dirty="0" smtClean="0"/>
              <a:t>ikke </a:t>
            </a:r>
            <a:r>
              <a:rPr lang="nb-NO" i="1" dirty="0"/>
              <a:t>det gule bare reklame?</a:t>
            </a:r>
            <a:r>
              <a:rPr lang="nb-NO" i="1" dirty="0" smtClean="0"/>
              <a:t>” (Jente, 19 år)</a:t>
            </a:r>
          </a:p>
          <a:p>
            <a:pPr lvl="1"/>
            <a:r>
              <a:rPr lang="nb-NO" i="1" dirty="0" smtClean="0"/>
              <a:t>”Jeg bryr </a:t>
            </a:r>
            <a:r>
              <a:rPr lang="nb-NO" i="1" dirty="0"/>
              <a:t>meg ikke om de tre </a:t>
            </a:r>
            <a:r>
              <a:rPr lang="nb-NO" i="1" dirty="0" smtClean="0"/>
              <a:t>øverste med annen farge. </a:t>
            </a:r>
            <a:r>
              <a:rPr lang="nb-NO" i="1" dirty="0"/>
              <a:t>Hopper alltid over dem. De første under </a:t>
            </a:r>
            <a:r>
              <a:rPr lang="nb-NO" i="1" dirty="0" smtClean="0"/>
              <a:t>dem – de </a:t>
            </a:r>
            <a:r>
              <a:rPr lang="nb-NO" i="1" dirty="0"/>
              <a:t>er mer </a:t>
            </a:r>
            <a:r>
              <a:rPr lang="nb-NO" i="1" dirty="0" smtClean="0"/>
              <a:t>relevante.” (Jente, 20 år)</a:t>
            </a:r>
            <a:endParaRPr lang="nb-NO" i="1" dirty="0"/>
          </a:p>
          <a:p>
            <a:endParaRPr lang="nb-NO" dirty="0"/>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22</a:t>
            </a:fld>
            <a:endParaRPr lang="nb-NO" noProof="0"/>
          </a:p>
        </p:txBody>
      </p:sp>
    </p:spTree>
    <p:extLst>
      <p:ext uri="{BB962C8B-B14F-4D97-AF65-F5344CB8AC3E}">
        <p14:creationId xmlns:p14="http://schemas.microsoft.com/office/powerpoint/2010/main" val="287812271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Utdanningsinstitusjoner bør være på </a:t>
            </a:r>
            <a:r>
              <a:rPr lang="nb-NO" dirty="0" err="1" smtClean="0"/>
              <a:t>Facebook</a:t>
            </a:r>
            <a:endParaRPr lang="nb-NO" dirty="0"/>
          </a:p>
        </p:txBody>
      </p:sp>
      <p:sp>
        <p:nvSpPr>
          <p:cNvPr id="7" name="Plassholder for innhold 6"/>
          <p:cNvSpPr>
            <a:spLocks noGrp="1"/>
          </p:cNvSpPr>
          <p:nvPr>
            <p:ph idx="1"/>
          </p:nvPr>
        </p:nvSpPr>
        <p:spPr/>
        <p:txBody>
          <a:bodyPr/>
          <a:lstStyle/>
          <a:p>
            <a:r>
              <a:rPr lang="nb-NO" dirty="0" smtClean="0"/>
              <a:t>Ungdommen mener at utdanningsinstitusjoner bør være i sosiale medier, men mener at det i hovedsak gjelder </a:t>
            </a:r>
            <a:r>
              <a:rPr lang="nb-NO" dirty="0" err="1" smtClean="0"/>
              <a:t>Facebook</a:t>
            </a:r>
            <a:endParaRPr lang="nb-NO" dirty="0" smtClean="0"/>
          </a:p>
          <a:p>
            <a:r>
              <a:rPr lang="nb-NO" dirty="0" smtClean="0"/>
              <a:t>De ser ikke noe behov for at NTNU bør være </a:t>
            </a:r>
            <a:r>
              <a:rPr lang="nb-NO" dirty="0" err="1" smtClean="0"/>
              <a:t>f.eks</a:t>
            </a:r>
            <a:r>
              <a:rPr lang="nb-NO" dirty="0" smtClean="0"/>
              <a:t> på </a:t>
            </a:r>
            <a:r>
              <a:rPr lang="nb-NO" dirty="0" err="1" smtClean="0"/>
              <a:t>Twitter</a:t>
            </a:r>
            <a:r>
              <a:rPr lang="nb-NO" dirty="0" smtClean="0"/>
              <a:t> eller </a:t>
            </a:r>
            <a:r>
              <a:rPr lang="nb-NO" dirty="0" err="1" smtClean="0"/>
              <a:t>Instagram</a:t>
            </a:r>
            <a:r>
              <a:rPr lang="nb-NO" dirty="0" smtClean="0"/>
              <a:t>. Det er viktigere at de er der ungdommen kan søke dem opp for å få informasjon</a:t>
            </a:r>
          </a:p>
          <a:p>
            <a:r>
              <a:rPr lang="nb-NO" dirty="0" smtClean="0"/>
              <a:t>Ungdommen mener det er viktig for NTNU å ha en god side på </a:t>
            </a:r>
            <a:r>
              <a:rPr lang="nb-NO" dirty="0" err="1" smtClean="0"/>
              <a:t>Facebook</a:t>
            </a:r>
            <a:endParaRPr lang="nb-NO" dirty="0" smtClean="0"/>
          </a:p>
          <a:p>
            <a:r>
              <a:rPr lang="nb-NO" dirty="0" err="1" smtClean="0"/>
              <a:t>Facebook</a:t>
            </a:r>
            <a:r>
              <a:rPr lang="nb-NO" dirty="0" smtClean="0"/>
              <a:t> vil imidlertid ikke være det første stedet ungdommen søker for å få informasjon om studier og informasjon om universitetet</a:t>
            </a:r>
          </a:p>
          <a:p>
            <a:pPr lvl="1"/>
            <a:r>
              <a:rPr lang="nb-NO" dirty="0" smtClean="0"/>
              <a:t>De vil gå til hjemmesiden til NTNU for å få praktisk informasjon om NTNU og studier</a:t>
            </a:r>
          </a:p>
          <a:p>
            <a:pPr lvl="1"/>
            <a:r>
              <a:rPr lang="nb-NO" i="1" dirty="0" smtClean="0"/>
              <a:t>”Skal </a:t>
            </a:r>
            <a:r>
              <a:rPr lang="nb-NO" i="1" dirty="0"/>
              <a:t>du virkelig ha </a:t>
            </a:r>
            <a:r>
              <a:rPr lang="nb-NO" i="1" dirty="0" smtClean="0"/>
              <a:t>informasjon, </a:t>
            </a:r>
            <a:r>
              <a:rPr lang="nb-NO" i="1" dirty="0"/>
              <a:t>så går du på </a:t>
            </a:r>
            <a:r>
              <a:rPr lang="nb-NO" i="1" dirty="0" smtClean="0"/>
              <a:t>nettsiden.” (Gutt, 19 år)</a:t>
            </a:r>
          </a:p>
          <a:p>
            <a:pPr lvl="1"/>
            <a:r>
              <a:rPr lang="nb-NO" dirty="0" smtClean="0"/>
              <a:t>De forventer at en </a:t>
            </a:r>
            <a:r>
              <a:rPr lang="nb-NO" dirty="0" err="1"/>
              <a:t>F</a:t>
            </a:r>
            <a:r>
              <a:rPr lang="nb-NO" dirty="0" err="1" smtClean="0"/>
              <a:t>acebook</a:t>
            </a:r>
            <a:r>
              <a:rPr lang="nb-NO" dirty="0" smtClean="0"/>
              <a:t>-side skal gi et innblikk i studiehverdagen og hvilke arrangementer som finner sted</a:t>
            </a:r>
          </a:p>
          <a:p>
            <a:pPr lvl="1"/>
            <a:r>
              <a:rPr lang="nb-NO" dirty="0" smtClean="0"/>
              <a:t>I tillegg bør det ligge litt grunnleggende informasjon der, slik som kontaktinformasjon, kart og studier</a:t>
            </a:r>
          </a:p>
          <a:p>
            <a:pPr lvl="1"/>
            <a:r>
              <a:rPr lang="nb-NO" dirty="0" smtClean="0"/>
              <a:t>Det er også positivt om man har mulighet til å stille spørsmål via </a:t>
            </a:r>
            <a:r>
              <a:rPr lang="nb-NO" dirty="0" err="1" smtClean="0"/>
              <a:t>Facebook</a:t>
            </a:r>
            <a:endParaRPr lang="nb-NO" dirty="0"/>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23</a:t>
            </a:fld>
            <a:endParaRPr lang="nb-NO" noProof="0"/>
          </a:p>
        </p:txBody>
      </p:sp>
    </p:spTree>
    <p:extLst>
      <p:ext uri="{BB962C8B-B14F-4D97-AF65-F5344CB8AC3E}">
        <p14:creationId xmlns:p14="http://schemas.microsoft.com/office/powerpoint/2010/main" val="20517729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Forventninger til </a:t>
            </a:r>
            <a:r>
              <a:rPr lang="nb-NO" dirty="0" err="1" smtClean="0"/>
              <a:t>Facebook</a:t>
            </a:r>
            <a:r>
              <a:rPr lang="nb-NO" dirty="0" smtClean="0"/>
              <a:t>-sider</a:t>
            </a:r>
            <a:endParaRPr lang="nb-NO" dirty="0"/>
          </a:p>
        </p:txBody>
      </p:sp>
      <p:sp>
        <p:nvSpPr>
          <p:cNvPr id="7" name="Plassholder for innhold 6"/>
          <p:cNvSpPr>
            <a:spLocks noGrp="1"/>
          </p:cNvSpPr>
          <p:nvPr>
            <p:ph idx="1"/>
          </p:nvPr>
        </p:nvSpPr>
        <p:spPr/>
        <p:txBody>
          <a:bodyPr/>
          <a:lstStyle/>
          <a:p>
            <a:r>
              <a:rPr lang="nb-NO" dirty="0" err="1" smtClean="0"/>
              <a:t>Facebook</a:t>
            </a:r>
            <a:r>
              <a:rPr lang="nb-NO" dirty="0" smtClean="0"/>
              <a:t>-sider skal gi relevant </a:t>
            </a:r>
            <a:r>
              <a:rPr lang="nb-NO" dirty="0"/>
              <a:t>informasjon om </a:t>
            </a:r>
            <a:r>
              <a:rPr lang="nb-NO" dirty="0" smtClean="0"/>
              <a:t>studier, men først og fremst formidle positive </a:t>
            </a:r>
            <a:r>
              <a:rPr lang="nb-NO" dirty="0"/>
              <a:t>ting om </a:t>
            </a:r>
            <a:r>
              <a:rPr lang="nb-NO" dirty="0" smtClean="0"/>
              <a:t>skolen</a:t>
            </a:r>
          </a:p>
          <a:p>
            <a:r>
              <a:rPr lang="nb-NO" dirty="0" err="1" smtClean="0"/>
              <a:t>Facebook</a:t>
            </a:r>
            <a:r>
              <a:rPr lang="nb-NO" dirty="0" smtClean="0"/>
              <a:t> skal gi et innblikk i studenthverdagen</a:t>
            </a:r>
            <a:endParaRPr lang="nb-NO" sz="2200" i="1" dirty="0"/>
          </a:p>
          <a:p>
            <a:pPr lvl="1"/>
            <a:r>
              <a:rPr lang="nb-NO" dirty="0"/>
              <a:t>Ungdommen forventer</a:t>
            </a:r>
            <a:r>
              <a:rPr lang="nb-NO" dirty="0" smtClean="0"/>
              <a:t> </a:t>
            </a:r>
            <a:r>
              <a:rPr lang="nb-NO" dirty="0"/>
              <a:t>å få innblikk i elevers erfaringer og praktisk informasjon om hva som venter dem</a:t>
            </a:r>
          </a:p>
          <a:p>
            <a:pPr lvl="1"/>
            <a:r>
              <a:rPr lang="nb-NO" dirty="0" smtClean="0"/>
              <a:t>Det kan gjerne legges ut noen videoer fra NTNU</a:t>
            </a:r>
          </a:p>
          <a:p>
            <a:pPr lvl="1"/>
            <a:r>
              <a:rPr lang="nb-NO" dirty="0" smtClean="0"/>
              <a:t>Man kan opplyse om boligmuligheter, studentorganisasjoner og studentliv</a:t>
            </a:r>
          </a:p>
          <a:p>
            <a:pPr lvl="1"/>
            <a:r>
              <a:rPr lang="nb-NO" dirty="0" smtClean="0"/>
              <a:t>Gjennom </a:t>
            </a:r>
            <a:r>
              <a:rPr lang="nb-NO" dirty="0" err="1" smtClean="0"/>
              <a:t>Facebook</a:t>
            </a:r>
            <a:r>
              <a:rPr lang="nb-NO" dirty="0" smtClean="0"/>
              <a:t> ønsker de potensielle studentene å få vite grunnene til hvorfor de bør velge NTNU</a:t>
            </a:r>
          </a:p>
          <a:p>
            <a:r>
              <a:rPr lang="nb-NO" dirty="0"/>
              <a:t>Det må </a:t>
            </a:r>
            <a:r>
              <a:rPr lang="nb-NO" dirty="0" smtClean="0"/>
              <a:t>være </a:t>
            </a:r>
            <a:r>
              <a:rPr lang="nb-NO" dirty="0"/>
              <a:t>morsomt å følge NTNU på </a:t>
            </a:r>
            <a:r>
              <a:rPr lang="nb-NO" dirty="0" err="1"/>
              <a:t>Facebook</a:t>
            </a:r>
            <a:endParaRPr lang="nb-NO" dirty="0"/>
          </a:p>
          <a:p>
            <a:pPr lvl="1"/>
            <a:r>
              <a:rPr lang="nb-NO" i="1" dirty="0"/>
              <a:t>”Det skal være litt morsomme ting. Sånn som  politiet på </a:t>
            </a:r>
            <a:r>
              <a:rPr lang="nb-NO" i="1" dirty="0" err="1"/>
              <a:t>T</a:t>
            </a:r>
            <a:r>
              <a:rPr lang="nb-NO" i="1" dirty="0" err="1" smtClean="0"/>
              <a:t>witter</a:t>
            </a:r>
            <a:r>
              <a:rPr lang="nb-NO" i="1" dirty="0"/>
              <a:t>. De er morsomme.” (Gutt, 20 år)</a:t>
            </a:r>
          </a:p>
          <a:p>
            <a:pPr lvl="1"/>
            <a:r>
              <a:rPr lang="nb-NO" i="1" dirty="0"/>
              <a:t>”Det skal være gøy å følge med.” (Gutt, 19 år</a:t>
            </a:r>
            <a:r>
              <a:rPr lang="nb-NO" i="1" dirty="0" smtClean="0"/>
              <a:t>)</a:t>
            </a:r>
          </a:p>
          <a:p>
            <a:pPr lvl="1"/>
            <a:endParaRPr lang="nb-NO" i="1" dirty="0"/>
          </a:p>
          <a:p>
            <a:pPr marL="39678" indent="0">
              <a:buNone/>
            </a:pPr>
            <a:r>
              <a:rPr lang="nb-NO" i="1" dirty="0"/>
              <a:t>”</a:t>
            </a:r>
            <a:r>
              <a:rPr lang="nb-NO" i="1" dirty="0" smtClean="0"/>
              <a:t>Fokusere </a:t>
            </a:r>
            <a:r>
              <a:rPr lang="nb-NO" i="1" dirty="0"/>
              <a:t>face til </a:t>
            </a:r>
            <a:r>
              <a:rPr lang="nb-NO" i="1" dirty="0" smtClean="0"/>
              <a:t>én ting; </a:t>
            </a:r>
            <a:r>
              <a:rPr lang="nb-NO" i="1" dirty="0"/>
              <a:t>arrangementer, </a:t>
            </a:r>
            <a:r>
              <a:rPr lang="nb-NO" i="1" dirty="0" smtClean="0"/>
              <a:t>bilder, det </a:t>
            </a:r>
            <a:r>
              <a:rPr lang="nb-NO" i="1" dirty="0"/>
              <a:t>sosiale</a:t>
            </a:r>
            <a:r>
              <a:rPr lang="nb-NO" i="1" dirty="0" smtClean="0"/>
              <a:t>. </a:t>
            </a:r>
            <a:r>
              <a:rPr lang="nb-NO" i="1" dirty="0" err="1"/>
              <a:t>Facebook</a:t>
            </a:r>
            <a:r>
              <a:rPr lang="nb-NO" i="1" dirty="0"/>
              <a:t> er en sosial ting.</a:t>
            </a:r>
            <a:r>
              <a:rPr lang="nb-NO" i="1" dirty="0" smtClean="0"/>
              <a:t>” (Jente, 19 år)</a:t>
            </a:r>
            <a:endParaRPr lang="nb-NO" dirty="0"/>
          </a:p>
          <a:p>
            <a:endParaRPr lang="nb-NO" dirty="0" smtClean="0"/>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24</a:t>
            </a:fld>
            <a:endParaRPr lang="nb-NO" noProof="0"/>
          </a:p>
        </p:txBody>
      </p:sp>
    </p:spTree>
    <p:extLst>
      <p:ext uri="{BB962C8B-B14F-4D97-AF65-F5344CB8AC3E}">
        <p14:creationId xmlns:p14="http://schemas.microsoft.com/office/powerpoint/2010/main" val="11593170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Forventninger til universiteters nettsider</a:t>
            </a:r>
            <a:endParaRPr lang="nb-NO" dirty="0"/>
          </a:p>
        </p:txBody>
      </p:sp>
      <p:sp>
        <p:nvSpPr>
          <p:cNvPr id="7" name="Plassholder for innhold 6"/>
          <p:cNvSpPr>
            <a:spLocks noGrp="1"/>
          </p:cNvSpPr>
          <p:nvPr>
            <p:ph idx="1"/>
          </p:nvPr>
        </p:nvSpPr>
        <p:spPr/>
        <p:txBody>
          <a:bodyPr/>
          <a:lstStyle/>
          <a:p>
            <a:r>
              <a:rPr lang="nb-NO" dirty="0" smtClean="0"/>
              <a:t>Det er enkelte ting ungdommen trekker frem som viktige når de skal søke etter informasjon på nettsidene til utdanningsinstitusjoner generelt:</a:t>
            </a:r>
          </a:p>
          <a:p>
            <a:pPr marL="554028" indent="-514350">
              <a:buFont typeface="+mj-lt"/>
              <a:buAutoNum type="arabicPeriod"/>
            </a:pPr>
            <a:r>
              <a:rPr lang="nb-NO" dirty="0" smtClean="0"/>
              <a:t>Nettsidene må være oversiktlige</a:t>
            </a:r>
          </a:p>
          <a:p>
            <a:pPr marL="554028" indent="-514350">
              <a:buFont typeface="+mj-lt"/>
              <a:buAutoNum type="arabicPeriod"/>
            </a:pPr>
            <a:r>
              <a:rPr lang="nb-NO" dirty="0" smtClean="0"/>
              <a:t>Det må være enkelt å finne studieinformasjon: Hvilke studier som finnes, hvordan studiet er bygget opp, hvordan mulighetene for jobb er etter endt studie, hvilket snitt man må ha for å komme inn, </a:t>
            </a:r>
            <a:r>
              <a:rPr lang="nb-NO" dirty="0"/>
              <a:t>s</a:t>
            </a:r>
            <a:r>
              <a:rPr lang="nb-NO" dirty="0" smtClean="0"/>
              <a:t>øknadsfrister</a:t>
            </a:r>
          </a:p>
          <a:p>
            <a:pPr marL="554028" indent="-514350">
              <a:buFont typeface="+mj-lt"/>
              <a:buAutoNum type="arabicPeriod"/>
            </a:pPr>
            <a:r>
              <a:rPr lang="nb-NO" dirty="0" smtClean="0"/>
              <a:t>Siden må ha en god søkemotor</a:t>
            </a:r>
          </a:p>
          <a:p>
            <a:pPr marL="554028" indent="-514350">
              <a:buFont typeface="+mj-lt"/>
              <a:buAutoNum type="arabicPeriod"/>
            </a:pPr>
            <a:r>
              <a:rPr lang="nb-NO" dirty="0" smtClean="0"/>
              <a:t>Illustrerende bilder av studiesituasjoner eller videre arbeidssituasjon gir et godt inntrykk</a:t>
            </a:r>
          </a:p>
          <a:p>
            <a:pPr marL="554028" indent="-514350">
              <a:buFont typeface="+mj-lt"/>
              <a:buAutoNum type="arabicPeriod"/>
            </a:pPr>
            <a:r>
              <a:rPr lang="nb-NO" dirty="0" smtClean="0"/>
              <a:t>Tekstene bør være korte, konsise og informative</a:t>
            </a:r>
          </a:p>
          <a:p>
            <a:pPr marL="903187" lvl="1" indent="-514350"/>
            <a:r>
              <a:rPr lang="nb-NO" i="1" dirty="0" smtClean="0"/>
              <a:t>”Kort </a:t>
            </a:r>
            <a:r>
              <a:rPr lang="nb-NO" i="1" dirty="0"/>
              <a:t>og presis er veldig </a:t>
            </a:r>
            <a:r>
              <a:rPr lang="nb-NO" i="1" dirty="0" smtClean="0"/>
              <a:t>bra, </a:t>
            </a:r>
            <a:r>
              <a:rPr lang="nb-NO" i="1" dirty="0"/>
              <a:t>for folk gidder ikke </a:t>
            </a:r>
            <a:r>
              <a:rPr lang="nb-NO" i="1" dirty="0" smtClean="0"/>
              <a:t>lese mer </a:t>
            </a:r>
            <a:r>
              <a:rPr lang="nb-NO" i="1" dirty="0"/>
              <a:t>enn nødvendig</a:t>
            </a:r>
            <a:r>
              <a:rPr lang="nb-NO" i="1" dirty="0" smtClean="0"/>
              <a:t>.” (Gutt, 19)</a:t>
            </a:r>
          </a:p>
          <a:p>
            <a:pPr marL="554028" indent="-514350">
              <a:buFont typeface="+mj-lt"/>
              <a:buAutoNum type="arabicPeriod"/>
            </a:pPr>
            <a:r>
              <a:rPr lang="nb-NO" dirty="0" smtClean="0"/>
              <a:t>Det bør være lite behov for å </a:t>
            </a:r>
            <a:r>
              <a:rPr lang="nb-NO" dirty="0" err="1" smtClean="0"/>
              <a:t>scrolle</a:t>
            </a:r>
            <a:r>
              <a:rPr lang="nb-NO" dirty="0" smtClean="0"/>
              <a:t> nedover på nettsider for å finne informasjon</a:t>
            </a:r>
          </a:p>
          <a:p>
            <a:pPr marL="903187" lvl="1" indent="-514350"/>
            <a:r>
              <a:rPr lang="nb-NO" dirty="0" smtClean="0"/>
              <a:t>Dette er spesielt viktig nå når mange bruker </a:t>
            </a:r>
            <a:r>
              <a:rPr lang="nb-NO" dirty="0" err="1" smtClean="0"/>
              <a:t>smartphone</a:t>
            </a:r>
            <a:r>
              <a:rPr lang="nb-NO" dirty="0" smtClean="0"/>
              <a:t> for å finne informasjon. En løsning kan være å opprette </a:t>
            </a:r>
            <a:r>
              <a:rPr lang="nb-NO" dirty="0" err="1" smtClean="0"/>
              <a:t>responsive</a:t>
            </a:r>
            <a:r>
              <a:rPr lang="nb-NO" dirty="0" smtClean="0"/>
              <a:t> nettsider</a:t>
            </a:r>
            <a:endParaRPr lang="nb-NO" dirty="0"/>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25</a:t>
            </a:fld>
            <a:endParaRPr lang="nb-NO" noProof="0"/>
          </a:p>
        </p:txBody>
      </p:sp>
    </p:spTree>
    <p:extLst>
      <p:ext uri="{BB962C8B-B14F-4D97-AF65-F5344CB8AC3E}">
        <p14:creationId xmlns:p14="http://schemas.microsoft.com/office/powerpoint/2010/main" val="19945189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2.3 Vurdering av NTNUs hjemmesider og </a:t>
            </a:r>
            <a:r>
              <a:rPr lang="nb-NO" dirty="0" err="1" smtClean="0"/>
              <a:t>Facebook</a:t>
            </a:r>
            <a:r>
              <a:rPr lang="nb-NO" dirty="0" smtClean="0"/>
              <a:t>-sider</a:t>
            </a:r>
            <a:endParaRPr lang="nb-NO" dirty="0"/>
          </a:p>
        </p:txBody>
      </p:sp>
      <p:sp>
        <p:nvSpPr>
          <p:cNvPr id="2" name="Plassholder for innhold 1"/>
          <p:cNvSpPr>
            <a:spLocks noGrp="1"/>
          </p:cNvSpPr>
          <p:nvPr>
            <p:ph idx="1"/>
          </p:nvPr>
        </p:nvSpPr>
        <p:spPr/>
        <p:txBody>
          <a:bodyPr/>
          <a:lstStyle/>
          <a:p>
            <a:endParaRPr lang="nb-NO"/>
          </a:p>
        </p:txBody>
      </p:sp>
    </p:spTree>
    <p:extLst>
      <p:ext uri="{BB962C8B-B14F-4D97-AF65-F5344CB8AC3E}">
        <p14:creationId xmlns:p14="http://schemas.microsoft.com/office/powerpoint/2010/main" val="76700527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Varierende tilbakemeldinger på </a:t>
            </a:r>
            <a:r>
              <a:rPr lang="nb-NO" dirty="0" err="1" smtClean="0"/>
              <a:t>ntnu.no</a:t>
            </a:r>
            <a:endParaRPr lang="nb-NO" dirty="0"/>
          </a:p>
        </p:txBody>
      </p:sp>
      <p:sp>
        <p:nvSpPr>
          <p:cNvPr id="7" name="Plassholder for innhold 6"/>
          <p:cNvSpPr>
            <a:spLocks noGrp="1"/>
          </p:cNvSpPr>
          <p:nvPr>
            <p:ph idx="1"/>
          </p:nvPr>
        </p:nvSpPr>
        <p:spPr>
          <a:xfrm>
            <a:off x="1111360" y="2298702"/>
            <a:ext cx="14218234" cy="6616698"/>
          </a:xfrm>
        </p:spPr>
        <p:txBody>
          <a:bodyPr/>
          <a:lstStyle/>
          <a:p>
            <a:r>
              <a:rPr lang="nb-NO" dirty="0" smtClean="0"/>
              <a:t>I gruppesamtalen med gutter ble NTNU trukket frem som eksempel på en god hjemmeside</a:t>
            </a:r>
          </a:p>
          <a:p>
            <a:pPr lvl="1"/>
            <a:r>
              <a:rPr lang="nb-NO" dirty="0" smtClean="0"/>
              <a:t>Dette var før samtalen be vinklet til å handle om NTNU</a:t>
            </a:r>
          </a:p>
          <a:p>
            <a:pPr lvl="1"/>
            <a:r>
              <a:rPr lang="nb-NO" i="1" dirty="0" smtClean="0"/>
              <a:t>”</a:t>
            </a:r>
            <a:r>
              <a:rPr lang="nb-NO" i="1" dirty="0"/>
              <a:t>NTNU er fin. </a:t>
            </a:r>
            <a:r>
              <a:rPr lang="nb-NO" i="1" dirty="0" smtClean="0"/>
              <a:t>Den ser </a:t>
            </a:r>
            <a:r>
              <a:rPr lang="nb-NO" i="1" dirty="0"/>
              <a:t>fin ut. </a:t>
            </a:r>
            <a:r>
              <a:rPr lang="nb-NO" i="1" dirty="0" smtClean="0"/>
              <a:t>Den er enkel </a:t>
            </a:r>
            <a:r>
              <a:rPr lang="nb-NO" i="1" dirty="0"/>
              <a:t>og oversiktlig.”</a:t>
            </a:r>
            <a:r>
              <a:rPr lang="nb-NO" dirty="0"/>
              <a:t> </a:t>
            </a:r>
            <a:r>
              <a:rPr lang="nb-NO" dirty="0" smtClean="0"/>
              <a:t> (Gutt, 21 år)</a:t>
            </a:r>
          </a:p>
          <a:p>
            <a:r>
              <a:rPr lang="nb-NO" dirty="0" smtClean="0"/>
              <a:t>Spesielt guttene er positive til nettsiden til NTNU</a:t>
            </a:r>
          </a:p>
          <a:p>
            <a:pPr lvl="1"/>
            <a:r>
              <a:rPr lang="nb-NO" i="1" dirty="0" smtClean="0"/>
              <a:t>”Man får et positivt </a:t>
            </a:r>
            <a:r>
              <a:rPr lang="nb-NO" i="1" dirty="0"/>
              <a:t>førsteinntrykk. </a:t>
            </a:r>
            <a:r>
              <a:rPr lang="nb-NO" i="1" dirty="0" smtClean="0"/>
              <a:t>Det er lett </a:t>
            </a:r>
            <a:r>
              <a:rPr lang="nb-NO" i="1" dirty="0"/>
              <a:t>å komme fram til det du ser etter. </a:t>
            </a:r>
            <a:r>
              <a:rPr lang="nb-NO" i="1" dirty="0" smtClean="0"/>
              <a:t>Jeg liker </a:t>
            </a:r>
            <a:r>
              <a:rPr lang="nb-NO" i="1" dirty="0"/>
              <a:t>fanene. Det virker ryddig</a:t>
            </a:r>
            <a:r>
              <a:rPr lang="nb-NO" i="1" dirty="0" smtClean="0"/>
              <a:t>.” (Gutt, 20 år)</a:t>
            </a:r>
          </a:p>
          <a:p>
            <a:pPr lvl="1"/>
            <a:r>
              <a:rPr lang="nb-NO" i="1" dirty="0" smtClean="0"/>
              <a:t>”Det virker som en bra søkemotor. Det er viktig.” (Gutt, 19 år)</a:t>
            </a:r>
          </a:p>
          <a:p>
            <a:r>
              <a:rPr lang="nb-NO" dirty="0"/>
              <a:t>Også jentene er fornøyde med innholdet, men ikke med det visuelle</a:t>
            </a:r>
          </a:p>
          <a:p>
            <a:pPr lvl="1"/>
            <a:r>
              <a:rPr lang="nb-NO" i="1" dirty="0"/>
              <a:t>”Det ser ikke ut som en forside, det ser ut som at du har trykket deg videre.” (Jente, 21 år)</a:t>
            </a:r>
          </a:p>
          <a:p>
            <a:pPr lvl="1"/>
            <a:r>
              <a:rPr lang="nb-NO" i="1" dirty="0" smtClean="0"/>
              <a:t>”</a:t>
            </a:r>
            <a:r>
              <a:rPr lang="nb-NO" i="1" dirty="0"/>
              <a:t>Det er litt for mange felt. Det blir så mye. Det er nok litt av problemet. Når man først bruker blått og sånn, så blir det bare mer slitsomt.” (Jente, 20 år)</a:t>
            </a:r>
          </a:p>
          <a:p>
            <a:pPr lvl="1"/>
            <a:r>
              <a:rPr lang="nb-NO" i="1" dirty="0"/>
              <a:t>”De trenger en liten </a:t>
            </a:r>
            <a:r>
              <a:rPr lang="nb-NO" i="1" dirty="0" smtClean="0"/>
              <a:t>design-</a:t>
            </a:r>
            <a:r>
              <a:rPr lang="nb-NO" i="1" dirty="0" err="1" smtClean="0"/>
              <a:t>check</a:t>
            </a:r>
            <a:r>
              <a:rPr lang="nb-NO" i="1" dirty="0"/>
              <a:t>. Med tanke på alle som studerer data der, så er det en dårlig nettside.” (Jente, 20 år)</a:t>
            </a:r>
          </a:p>
          <a:p>
            <a:pPr lvl="1"/>
            <a:r>
              <a:rPr lang="nb-NO" i="1" dirty="0"/>
              <a:t>”Det er ganske rotete; blå linje med strek. Kunne man ikke ha det enklere; man forstår jo at man kan trykke på det uansett?” (Jente, 18 år)</a:t>
            </a:r>
          </a:p>
          <a:p>
            <a:pPr lvl="1"/>
            <a:r>
              <a:rPr lang="nb-NO" i="1" dirty="0"/>
              <a:t>”Det er ikke så mye å si på innholdet, men hvordan det er plassert.” (Jente, 21 år)</a:t>
            </a:r>
            <a:endParaRPr lang="nb-NO" dirty="0"/>
          </a:p>
          <a:p>
            <a:pPr lvl="1"/>
            <a:endParaRPr lang="nb-NO" i="1" dirty="0"/>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27</a:t>
            </a:fld>
            <a:endParaRPr lang="nb-NO" noProof="0"/>
          </a:p>
        </p:txBody>
      </p:sp>
    </p:spTree>
    <p:extLst>
      <p:ext uri="{BB962C8B-B14F-4D97-AF65-F5344CB8AC3E}">
        <p14:creationId xmlns:p14="http://schemas.microsoft.com/office/powerpoint/2010/main" val="26514223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idx="1"/>
          </p:nvPr>
        </p:nvSpPr>
        <p:spPr>
          <a:xfrm>
            <a:off x="1216026" y="1060376"/>
            <a:ext cx="13923735" cy="2146050"/>
          </a:xfrm>
        </p:spPr>
        <p:txBody>
          <a:bodyPr/>
          <a:lstStyle/>
          <a:p>
            <a:pPr marL="39678" indent="0" algn="ctr">
              <a:buNone/>
            </a:pPr>
            <a:r>
              <a:rPr lang="nb-NO" i="1" dirty="0" smtClean="0"/>
              <a:t>”</a:t>
            </a:r>
            <a:r>
              <a:rPr lang="nb-NO" i="1" dirty="0"/>
              <a:t>Siden minner om sånn nettside som klikker litt, når nettaviser for eksempel henger seg og du får blå og lilla bokstaver. Kan minne litt om det.</a:t>
            </a:r>
            <a:r>
              <a:rPr lang="nb-NO" i="1" dirty="0" smtClean="0"/>
              <a:t>” (Jente, 21 år)</a:t>
            </a:r>
            <a:endParaRPr lang="nb-NO" dirty="0"/>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28</a:t>
            </a:fld>
            <a:endParaRPr lang="nb-NO" noProof="0"/>
          </a:p>
        </p:txBody>
      </p:sp>
      <p:pic>
        <p:nvPicPr>
          <p:cNvPr id="5" name="Bilde 4" descr="Skjermbilde 2012-11-28 kl. 09.26.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938" y="2428528"/>
            <a:ext cx="4248472" cy="6502522"/>
          </a:xfrm>
          <a:prstGeom prst="rect">
            <a:avLst/>
          </a:prstGeom>
        </p:spPr>
      </p:pic>
      <p:pic>
        <p:nvPicPr>
          <p:cNvPr id="12" name="Bilde 11" descr="Skjermbilde 2012-12-13 kl. 11.52.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066" y="2356520"/>
            <a:ext cx="5112568" cy="7108466"/>
          </a:xfrm>
          <a:prstGeom prst="rect">
            <a:avLst/>
          </a:prstGeom>
        </p:spPr>
      </p:pic>
    </p:spTree>
    <p:extLst>
      <p:ext uri="{BB962C8B-B14F-4D97-AF65-F5344CB8AC3E}">
        <p14:creationId xmlns:p14="http://schemas.microsoft.com/office/powerpoint/2010/main" val="15418149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Tilbakemeldinger på </a:t>
            </a:r>
            <a:r>
              <a:rPr lang="nb-NO" dirty="0" err="1" smtClean="0"/>
              <a:t>Facebook</a:t>
            </a:r>
            <a:r>
              <a:rPr lang="nb-NO" dirty="0" smtClean="0"/>
              <a:t>-siden til NTNU</a:t>
            </a:r>
            <a:endParaRPr lang="nb-NO" dirty="0"/>
          </a:p>
        </p:txBody>
      </p:sp>
      <p:sp>
        <p:nvSpPr>
          <p:cNvPr id="7" name="Plassholder for innhold 6"/>
          <p:cNvSpPr>
            <a:spLocks noGrp="1"/>
          </p:cNvSpPr>
          <p:nvPr>
            <p:ph idx="1"/>
          </p:nvPr>
        </p:nvSpPr>
        <p:spPr/>
        <p:txBody>
          <a:bodyPr/>
          <a:lstStyle/>
          <a:p>
            <a:r>
              <a:rPr lang="nb-NO" dirty="0" smtClean="0"/>
              <a:t>Studentene synes at </a:t>
            </a:r>
            <a:r>
              <a:rPr lang="nb-NO" dirty="0" err="1" smtClean="0"/>
              <a:t>Facebook</a:t>
            </a:r>
            <a:r>
              <a:rPr lang="nb-NO" dirty="0" smtClean="0"/>
              <a:t>-sidene til NTNU er fine, men de blir litt forvirret av at det er to forskjellige sider og usikre på hvilken side de burde følge</a:t>
            </a:r>
          </a:p>
          <a:p>
            <a:pPr lvl="1"/>
            <a:r>
              <a:rPr lang="nb-NO" i="1" dirty="0"/>
              <a:t>”Ikke veldig åpenbart </a:t>
            </a:r>
            <a:r>
              <a:rPr lang="nb-NO" i="1" dirty="0" smtClean="0"/>
              <a:t>hvilken </a:t>
            </a:r>
            <a:r>
              <a:rPr lang="nb-NO" i="1" dirty="0"/>
              <a:t>som er hva og til hvem.” </a:t>
            </a:r>
            <a:r>
              <a:rPr lang="nb-NO" i="1" dirty="0" smtClean="0"/>
              <a:t> (Jente, 20 år)</a:t>
            </a:r>
          </a:p>
          <a:p>
            <a:pPr lvl="1"/>
            <a:r>
              <a:rPr lang="nb-NO" i="1" dirty="0" smtClean="0"/>
              <a:t>”Rotete </a:t>
            </a:r>
            <a:r>
              <a:rPr lang="nb-NO" i="1" dirty="0"/>
              <a:t>at de har to. Jeg hadde bare trykket for den første</a:t>
            </a:r>
            <a:r>
              <a:rPr lang="nb-NO" i="1" dirty="0" smtClean="0"/>
              <a:t>.” (Jente, 21 år om ”NTNU”)</a:t>
            </a:r>
            <a:endParaRPr lang="nb-NO" i="1" dirty="0"/>
          </a:p>
          <a:p>
            <a:pPr lvl="1"/>
            <a:r>
              <a:rPr lang="nb-NO" dirty="0" smtClean="0"/>
              <a:t>De mener at man heller bør rendyrke sidene mer og tydeliggjøre hvem som er målgruppen for sidene</a:t>
            </a:r>
          </a:p>
          <a:p>
            <a:r>
              <a:rPr lang="nb-NO" dirty="0"/>
              <a:t>Spesielt guttene gir positive tilbakemeldinger på </a:t>
            </a:r>
            <a:r>
              <a:rPr lang="nb-NO" dirty="0" err="1"/>
              <a:t>Facebook</a:t>
            </a:r>
            <a:r>
              <a:rPr lang="nb-NO" dirty="0"/>
              <a:t>-siden</a:t>
            </a:r>
          </a:p>
          <a:p>
            <a:pPr lvl="1"/>
            <a:r>
              <a:rPr lang="nb-NO" i="1" dirty="0"/>
              <a:t>”</a:t>
            </a:r>
            <a:r>
              <a:rPr lang="nb-NO" i="1" dirty="0" err="1"/>
              <a:t>Facebook</a:t>
            </a:r>
            <a:r>
              <a:rPr lang="nb-NO" i="1" dirty="0"/>
              <a:t> er </a:t>
            </a:r>
            <a:r>
              <a:rPr lang="nb-NO" i="1" dirty="0" err="1"/>
              <a:t>Facebook</a:t>
            </a:r>
            <a:r>
              <a:rPr lang="nb-NO" i="1" dirty="0"/>
              <a:t>. Hvis du er interessert, så er denne siden ganske </a:t>
            </a:r>
            <a:r>
              <a:rPr lang="nb-NO" i="1" dirty="0" smtClean="0"/>
              <a:t>optimal, </a:t>
            </a:r>
            <a:r>
              <a:rPr lang="nb-NO" i="1" dirty="0"/>
              <a:t>for det virker som at de gir litt av alt…” (Gutt, 19 år)</a:t>
            </a:r>
          </a:p>
          <a:p>
            <a:r>
              <a:rPr lang="nb-NO" dirty="0" smtClean="0"/>
              <a:t>De unge mener det er positivt at det er bilder på </a:t>
            </a:r>
            <a:r>
              <a:rPr lang="nb-NO" dirty="0" err="1"/>
              <a:t>F</a:t>
            </a:r>
            <a:r>
              <a:rPr lang="nb-NO" dirty="0" err="1" smtClean="0"/>
              <a:t>acebook</a:t>
            </a:r>
            <a:r>
              <a:rPr lang="nb-NO" dirty="0" smtClean="0"/>
              <a:t>-siden til NTNU, men spesielt jentene påpeker at man burde være mer selektive på hvilke bilder som legges ut</a:t>
            </a:r>
          </a:p>
          <a:p>
            <a:pPr lvl="1"/>
            <a:r>
              <a:rPr lang="nb-NO" i="1" dirty="0" smtClean="0"/>
              <a:t>”Bilder fra arbeid på </a:t>
            </a:r>
            <a:r>
              <a:rPr lang="nb-NO" i="1" dirty="0"/>
              <a:t>lab for eksempel kan være </a:t>
            </a:r>
            <a:r>
              <a:rPr lang="nb-NO" i="1" dirty="0" smtClean="0"/>
              <a:t>bra.” (Gutt, 17 år)</a:t>
            </a:r>
          </a:p>
          <a:p>
            <a:pPr lvl="1"/>
            <a:r>
              <a:rPr lang="nb-NO" i="1" dirty="0" smtClean="0"/>
              <a:t>”Det bør være bildetekst </a:t>
            </a:r>
            <a:r>
              <a:rPr lang="nb-NO" i="1" dirty="0"/>
              <a:t>under som forteller hva det er. </a:t>
            </a:r>
            <a:r>
              <a:rPr lang="nb-NO" i="1" dirty="0" smtClean="0"/>
              <a:t>Og man burde tatt bilder </a:t>
            </a:r>
            <a:r>
              <a:rPr lang="nb-NO" i="1" dirty="0"/>
              <a:t>litt mer proft, ikke bare </a:t>
            </a:r>
            <a:r>
              <a:rPr lang="nb-NO" i="1" dirty="0" smtClean="0"/>
              <a:t>random.” (Jente, 18 år om ”NTNU”)</a:t>
            </a:r>
          </a:p>
          <a:p>
            <a:pPr lvl="1"/>
            <a:r>
              <a:rPr lang="nb-NO" i="1" dirty="0" smtClean="0"/>
              <a:t>”De </a:t>
            </a:r>
            <a:r>
              <a:rPr lang="nb-NO" i="1" dirty="0"/>
              <a:t>bildene var mye bedre, men burde ligge på den andre </a:t>
            </a:r>
            <a:r>
              <a:rPr lang="nb-NO" i="1" dirty="0" smtClean="0"/>
              <a:t>siden (”NTNU”) </a:t>
            </a:r>
            <a:r>
              <a:rPr lang="nb-NO" i="1" dirty="0"/>
              <a:t>for den er jo for </a:t>
            </a:r>
            <a:r>
              <a:rPr lang="nb-NO" i="1" dirty="0" smtClean="0"/>
              <a:t>alle. Og det må Ikke være </a:t>
            </a:r>
            <a:r>
              <a:rPr lang="nb-NO" i="1" dirty="0"/>
              <a:t>for mange like </a:t>
            </a:r>
            <a:r>
              <a:rPr lang="nb-NO" i="1" dirty="0" smtClean="0"/>
              <a:t>bilder.” (Jente, 19 år om ”NTNU og du”)</a:t>
            </a:r>
          </a:p>
          <a:p>
            <a:endParaRPr lang="nb-NO" dirty="0" smtClean="0"/>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29</a:t>
            </a:fld>
            <a:endParaRPr lang="nb-NO" noProof="0"/>
          </a:p>
        </p:txBody>
      </p:sp>
    </p:spTree>
    <p:extLst>
      <p:ext uri="{BB962C8B-B14F-4D97-AF65-F5344CB8AC3E}">
        <p14:creationId xmlns:p14="http://schemas.microsoft.com/office/powerpoint/2010/main" val="36472386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Bakgrunn</a:t>
            </a:r>
            <a:endParaRPr lang="nb-NO" dirty="0"/>
          </a:p>
        </p:txBody>
      </p:sp>
      <p:sp>
        <p:nvSpPr>
          <p:cNvPr id="5" name="Plassholder for innhold 4"/>
          <p:cNvSpPr>
            <a:spLocks noGrp="1"/>
          </p:cNvSpPr>
          <p:nvPr>
            <p:ph idx="1"/>
          </p:nvPr>
        </p:nvSpPr>
        <p:spPr/>
        <p:txBody>
          <a:bodyPr/>
          <a:lstStyle/>
          <a:p>
            <a:r>
              <a:rPr lang="nb-NO" dirty="0" smtClean="0"/>
              <a:t>NTNU ønsker </a:t>
            </a:r>
            <a:r>
              <a:rPr lang="nb-NO" dirty="0"/>
              <a:t>nærmere kunnskap om medievanene til personer i alderen 17-21 år med generell studiekompetanse – både i tradisjonelle medier, på </a:t>
            </a:r>
            <a:r>
              <a:rPr lang="nb-NO" dirty="0" smtClean="0"/>
              <a:t>Internett </a:t>
            </a:r>
            <a:r>
              <a:rPr lang="nb-NO" dirty="0"/>
              <a:t>og i sosiale medier. I tillegg ønsker NTNU å </a:t>
            </a:r>
            <a:r>
              <a:rPr lang="nb-NO" dirty="0" err="1"/>
              <a:t>teste</a:t>
            </a:r>
            <a:r>
              <a:rPr lang="nb-NO" dirty="0"/>
              <a:t> egne nettsider og </a:t>
            </a:r>
            <a:r>
              <a:rPr lang="nb-NO" dirty="0" err="1"/>
              <a:t>Facebook</a:t>
            </a:r>
            <a:r>
              <a:rPr lang="nb-NO" dirty="0"/>
              <a:t>-</a:t>
            </a:r>
            <a:r>
              <a:rPr lang="nb-NO" dirty="0" smtClean="0"/>
              <a:t>sider </a:t>
            </a:r>
            <a:r>
              <a:rPr lang="nb-NO" dirty="0"/>
              <a:t>i denne målgruppen</a:t>
            </a:r>
            <a:r>
              <a:rPr lang="nb-NO" dirty="0" smtClean="0"/>
              <a:t>.</a:t>
            </a:r>
            <a:endParaRPr lang="nb-NO" dirty="0"/>
          </a:p>
          <a:p>
            <a:r>
              <a:rPr lang="nb-NO" dirty="0"/>
              <a:t>Hensikten med </a:t>
            </a:r>
            <a:r>
              <a:rPr lang="nb-NO" dirty="0" smtClean="0"/>
              <a:t>denne kunnskapen er </a:t>
            </a:r>
            <a:r>
              <a:rPr lang="nb-NO" dirty="0"/>
              <a:t>at NTNU skal kunne jobbe mer målrettet med sin kommunikasjon mot den utvalgte </a:t>
            </a:r>
            <a:r>
              <a:rPr lang="nb-NO" dirty="0" smtClean="0"/>
              <a:t>målgruppen, særlig med tanke på rekruttering</a:t>
            </a:r>
          </a:p>
          <a:p>
            <a:r>
              <a:rPr lang="nb-NO" dirty="0" smtClean="0"/>
              <a:t>På oppdrag fra NTNU har derfor Apeland:</a:t>
            </a:r>
          </a:p>
          <a:p>
            <a:pPr marL="960321" lvl="1" indent="-514350">
              <a:buFont typeface="+mj-lt"/>
              <a:buAutoNum type="arabicPeriod"/>
            </a:pPr>
            <a:r>
              <a:rPr lang="nb-NO" sz="2800" dirty="0" smtClean="0"/>
              <a:t>Samlet inn kvantitative tall om målgruppens medievaner</a:t>
            </a:r>
          </a:p>
          <a:p>
            <a:pPr marL="960321" lvl="1" indent="-514350">
              <a:buFont typeface="+mj-lt"/>
              <a:buAutoNum type="arabicPeriod"/>
            </a:pPr>
            <a:r>
              <a:rPr lang="nb-NO" sz="2800" dirty="0" smtClean="0"/>
              <a:t>Gjennomført kvalitative samtaler om sosiale medier, NTNUs nettsider og </a:t>
            </a:r>
            <a:r>
              <a:rPr lang="nb-NO" sz="2800" dirty="0" err="1" smtClean="0"/>
              <a:t>Facebook</a:t>
            </a:r>
            <a:r>
              <a:rPr lang="nb-NO" sz="2800" dirty="0" smtClean="0"/>
              <a:t>-sider</a:t>
            </a:r>
          </a:p>
          <a:p>
            <a:endParaRPr lang="nb-NO" dirty="0" smtClean="0"/>
          </a:p>
          <a:p>
            <a:endParaRPr lang="nb-NO" dirty="0" smtClean="0"/>
          </a:p>
          <a:p>
            <a:endParaRPr lang="nb-NO" dirty="0"/>
          </a:p>
          <a:p>
            <a:endParaRPr lang="nb-NO" dirty="0"/>
          </a:p>
        </p:txBody>
      </p:sp>
    </p:spTree>
    <p:extLst>
      <p:ext uri="{BB962C8B-B14F-4D97-AF65-F5344CB8AC3E}">
        <p14:creationId xmlns:p14="http://schemas.microsoft.com/office/powerpoint/2010/main" val="139845701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Forvirrende med ”NTNU og du”</a:t>
            </a:r>
            <a:endParaRPr lang="nb-NO" dirty="0"/>
          </a:p>
        </p:txBody>
      </p:sp>
      <p:sp>
        <p:nvSpPr>
          <p:cNvPr id="7" name="Plassholder for innhold 6"/>
          <p:cNvSpPr>
            <a:spLocks noGrp="1"/>
          </p:cNvSpPr>
          <p:nvPr>
            <p:ph idx="1"/>
          </p:nvPr>
        </p:nvSpPr>
        <p:spPr/>
        <p:txBody>
          <a:bodyPr/>
          <a:lstStyle/>
          <a:p>
            <a:r>
              <a:rPr lang="nb-NO" dirty="0" smtClean="0"/>
              <a:t>Det oppstår forvirring når ungdommen ser at NTNU har to forskjellige sider på </a:t>
            </a:r>
            <a:r>
              <a:rPr lang="nb-NO" dirty="0" err="1" smtClean="0"/>
              <a:t>Facebook</a:t>
            </a:r>
            <a:r>
              <a:rPr lang="nb-NO" dirty="0" smtClean="0"/>
              <a:t>: én for potensielle søkere og én for alle andre</a:t>
            </a:r>
          </a:p>
          <a:p>
            <a:pPr lvl="1"/>
            <a:r>
              <a:rPr lang="nb-NO" dirty="0" smtClean="0"/>
              <a:t>Enkelte </a:t>
            </a:r>
            <a:r>
              <a:rPr lang="nb-NO" dirty="0"/>
              <a:t>innlegg på ”NTNU og du” er tydelig rettet mot eksisterende studenter, noe som ytterligere bidrar til forvirringen om hvem som er </a:t>
            </a:r>
            <a:r>
              <a:rPr lang="nb-NO" dirty="0" smtClean="0"/>
              <a:t>målgruppen (om gjenglemte bøker etc.)</a:t>
            </a:r>
          </a:p>
          <a:p>
            <a:pPr lvl="1"/>
            <a:r>
              <a:rPr lang="nb-NO" i="1" dirty="0" smtClean="0"/>
              <a:t>”</a:t>
            </a:r>
            <a:r>
              <a:rPr lang="nb-NO" i="1" dirty="0"/>
              <a:t>Hvis jeg spør om noe her, svarer NTNU eller studenter?</a:t>
            </a:r>
            <a:r>
              <a:rPr lang="nb-NO" i="1" dirty="0" smtClean="0"/>
              <a:t>”</a:t>
            </a:r>
            <a:r>
              <a:rPr lang="nb-NO" dirty="0"/>
              <a:t> </a:t>
            </a:r>
            <a:r>
              <a:rPr lang="nb-NO" dirty="0" smtClean="0"/>
              <a:t>(Jente, 19 år)</a:t>
            </a:r>
          </a:p>
          <a:p>
            <a:r>
              <a:rPr lang="nb-NO" dirty="0" smtClean="0"/>
              <a:t>Ungdommen tror at siden som kun heter ”NTNU” er den offisielle nettsiden for NTNU og den siden det er meningen at de selv skal finne informasjon på</a:t>
            </a:r>
          </a:p>
          <a:p>
            <a:pPr lvl="1"/>
            <a:r>
              <a:rPr lang="nb-NO" dirty="0" smtClean="0"/>
              <a:t>Dette er siden de går inn på når de søker etter NTNU i søkefeltet på </a:t>
            </a:r>
            <a:r>
              <a:rPr lang="nb-NO" dirty="0" err="1" smtClean="0"/>
              <a:t>Facebook</a:t>
            </a:r>
            <a:endParaRPr lang="nb-NO" dirty="0" smtClean="0"/>
          </a:p>
          <a:p>
            <a:r>
              <a:rPr lang="nb-NO" dirty="0" smtClean="0"/>
              <a:t>Ungdommen reagerer negativt på navnet ”NTNU og du”</a:t>
            </a:r>
          </a:p>
          <a:p>
            <a:pPr lvl="1"/>
            <a:r>
              <a:rPr lang="nb-NO" dirty="0" smtClean="0"/>
              <a:t>Med navnet ”NTNU og du” regner ungdommen med at denne </a:t>
            </a:r>
            <a:r>
              <a:rPr lang="nb-NO" dirty="0" err="1" smtClean="0"/>
              <a:t>Facebook</a:t>
            </a:r>
            <a:r>
              <a:rPr lang="nb-NO" dirty="0" smtClean="0"/>
              <a:t>-siden er ment for allerede eksisterende studenter ved NTNU. De tror at dette er den interne siden for NTNUs studenter</a:t>
            </a:r>
          </a:p>
          <a:p>
            <a:pPr lvl="1"/>
            <a:r>
              <a:rPr lang="nb-NO" dirty="0" smtClean="0"/>
              <a:t>De foreslår at navnet på denne </a:t>
            </a:r>
            <a:r>
              <a:rPr lang="nb-NO" dirty="0" err="1"/>
              <a:t>F</a:t>
            </a:r>
            <a:r>
              <a:rPr lang="nb-NO" dirty="0" err="1" smtClean="0"/>
              <a:t>acebook</a:t>
            </a:r>
            <a:r>
              <a:rPr lang="nb-NO" dirty="0" smtClean="0"/>
              <a:t>-siden endres til noe annet, slik at man lettere forstår hvem som er målgruppen for siden. De foreslår navn som ”Velkommen til NTNU” eller ”Ny student?”, slik at man forstår at den er for nye studenter, ikke eksisterende</a:t>
            </a:r>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30</a:t>
            </a:fld>
            <a:endParaRPr lang="nb-NO" noProof="0"/>
          </a:p>
        </p:txBody>
      </p:sp>
    </p:spTree>
    <p:extLst>
      <p:ext uri="{BB962C8B-B14F-4D97-AF65-F5344CB8AC3E}">
        <p14:creationId xmlns:p14="http://schemas.microsoft.com/office/powerpoint/2010/main" val="11787783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Konkrete innspill til forbedringer på </a:t>
            </a:r>
            <a:r>
              <a:rPr lang="nb-NO" dirty="0" err="1" smtClean="0"/>
              <a:t>Facebook</a:t>
            </a:r>
            <a:endParaRPr lang="nb-NO" dirty="0"/>
          </a:p>
        </p:txBody>
      </p:sp>
      <p:sp>
        <p:nvSpPr>
          <p:cNvPr id="7" name="Plassholder for innhold 6"/>
          <p:cNvSpPr>
            <a:spLocks noGrp="1"/>
          </p:cNvSpPr>
          <p:nvPr>
            <p:ph idx="1"/>
          </p:nvPr>
        </p:nvSpPr>
        <p:spPr/>
        <p:txBody>
          <a:bodyPr/>
          <a:lstStyle/>
          <a:p>
            <a:r>
              <a:rPr lang="nb-NO" dirty="0" smtClean="0"/>
              <a:t>Endre navn på ”NTNU og du”</a:t>
            </a:r>
          </a:p>
          <a:p>
            <a:r>
              <a:rPr lang="nb-NO" dirty="0" smtClean="0"/>
              <a:t>Rendyrke de to sidene mer, slik at man ser hvem som er målgruppen</a:t>
            </a:r>
          </a:p>
          <a:p>
            <a:r>
              <a:rPr lang="nb-NO" dirty="0" smtClean="0"/>
              <a:t>Rydde opp i bilder og tenke mer over hvordan NTNU presenterer seg gjennom dem</a:t>
            </a:r>
          </a:p>
          <a:p>
            <a:r>
              <a:rPr lang="nb-NO" dirty="0" smtClean="0"/>
              <a:t>Legg til beskrivende bildetekst til bilder som legges ut</a:t>
            </a:r>
          </a:p>
          <a:p>
            <a:r>
              <a:rPr lang="nb-NO" dirty="0" smtClean="0"/>
              <a:t>Legg til kart på ”NTNU og du”, samt bilder fra Trondheim</a:t>
            </a:r>
          </a:p>
          <a:p>
            <a:r>
              <a:rPr lang="nb-NO" dirty="0" smtClean="0"/>
              <a:t>Legg ut mer informasjon om boligsituasjon, studentorganisasjoner, arrangementer og studentliv på ”NTNU og du”</a:t>
            </a:r>
          </a:p>
          <a:p>
            <a:r>
              <a:rPr lang="nb-NO" dirty="0" smtClean="0"/>
              <a:t>Legg ut informasjon om hvem som er administrator og svarer på innlegg på ”NTNU og du”, slik at man vet om man snakker med studenter eller en representant fra universitetet</a:t>
            </a:r>
          </a:p>
          <a:p>
            <a:r>
              <a:rPr lang="nb-NO" dirty="0" smtClean="0"/>
              <a:t>Legg en lenke til NTNUs hjemmeside på forsiden av </a:t>
            </a:r>
            <a:r>
              <a:rPr lang="nb-NO" dirty="0" err="1" smtClean="0"/>
              <a:t>Facebook</a:t>
            </a:r>
            <a:r>
              <a:rPr lang="nb-NO" dirty="0" smtClean="0"/>
              <a:t>-sidene, slik at man ikke trenger å gå inn på ”Om” for å finne lenken til universitetet</a:t>
            </a:r>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31</a:t>
            </a:fld>
            <a:endParaRPr lang="nb-NO" noProof="0"/>
          </a:p>
        </p:txBody>
      </p:sp>
    </p:spTree>
    <p:extLst>
      <p:ext uri="{BB962C8B-B14F-4D97-AF65-F5344CB8AC3E}">
        <p14:creationId xmlns:p14="http://schemas.microsoft.com/office/powerpoint/2010/main" val="37633144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a:t>
            </a:r>
            <a:r>
              <a:rPr lang="nb-NO" dirty="0" smtClean="0"/>
              <a:t>etode</a:t>
            </a:r>
            <a:endParaRPr lang="nb-NO" dirty="0"/>
          </a:p>
        </p:txBody>
      </p:sp>
      <p:sp>
        <p:nvSpPr>
          <p:cNvPr id="6" name="Plassholder for innhold 5"/>
          <p:cNvSpPr>
            <a:spLocks noGrp="1"/>
          </p:cNvSpPr>
          <p:nvPr>
            <p:ph idx="1"/>
          </p:nvPr>
        </p:nvSpPr>
        <p:spPr/>
        <p:txBody>
          <a:bodyPr/>
          <a:lstStyle/>
          <a:p>
            <a:pPr marL="554028" indent="-514350">
              <a:buFont typeface="+mj-lt"/>
              <a:buAutoNum type="arabicPeriod"/>
            </a:pPr>
            <a:r>
              <a:rPr lang="nb-NO" u="sng" dirty="0" smtClean="0"/>
              <a:t>Kvantitativ del</a:t>
            </a:r>
          </a:p>
          <a:p>
            <a:r>
              <a:rPr lang="nb-NO" dirty="0" smtClean="0"/>
              <a:t>De kvantitative tallene er hentet </a:t>
            </a:r>
            <a:r>
              <a:rPr lang="nb-NO" dirty="0"/>
              <a:t>fra </a:t>
            </a:r>
            <a:r>
              <a:rPr lang="nb-NO" dirty="0" err="1" smtClean="0"/>
              <a:t>Ipsos</a:t>
            </a:r>
            <a:r>
              <a:rPr lang="nb-NO" dirty="0" smtClean="0"/>
              <a:t> </a:t>
            </a:r>
            <a:r>
              <a:rPr lang="nb-NO" dirty="0"/>
              <a:t>MMI Norsk Medieindeks/Målgruppeindeks </a:t>
            </a:r>
            <a:r>
              <a:rPr lang="nb-NO" dirty="0" smtClean="0"/>
              <a:t>2012 og </a:t>
            </a:r>
            <a:r>
              <a:rPr lang="nb-NO" dirty="0"/>
              <a:t>TNS 24 </a:t>
            </a:r>
            <a:r>
              <a:rPr lang="nb-NO" dirty="0" smtClean="0"/>
              <a:t>Timer</a:t>
            </a:r>
          </a:p>
          <a:p>
            <a:pPr marL="39678" indent="0">
              <a:buNone/>
            </a:pPr>
            <a:endParaRPr lang="nb-NO" dirty="0" smtClean="0"/>
          </a:p>
          <a:p>
            <a:pPr marL="554028" indent="-514350">
              <a:buFont typeface="+mj-lt"/>
              <a:buAutoNum type="arabicPeriod" startAt="2"/>
            </a:pPr>
            <a:r>
              <a:rPr lang="nb-NO" u="sng" dirty="0" smtClean="0"/>
              <a:t>Kvalitativ del</a:t>
            </a:r>
          </a:p>
          <a:p>
            <a:r>
              <a:rPr lang="nb-NO" dirty="0" smtClean="0"/>
              <a:t>Det ble gjennomført to gruppesamtaler med personer i målgruppen</a:t>
            </a:r>
          </a:p>
          <a:p>
            <a:pPr lvl="1"/>
            <a:r>
              <a:rPr lang="nb-NO" dirty="0" smtClean="0"/>
              <a:t>En gruppesamtale med jenter i alderen 17-21 fra Stor-Oslo</a:t>
            </a:r>
          </a:p>
          <a:p>
            <a:pPr lvl="1"/>
            <a:r>
              <a:rPr lang="nb-NO" dirty="0" smtClean="0"/>
              <a:t>En gruppesamtale med gutter i alderen 17-21 fra Stor-Oslo</a:t>
            </a:r>
          </a:p>
          <a:p>
            <a:r>
              <a:rPr lang="nb-NO" dirty="0"/>
              <a:t>Rekruttering til gruppesamtalene ble gjennomført </a:t>
            </a:r>
            <a:r>
              <a:rPr lang="nb-NO" dirty="0" smtClean="0"/>
              <a:t>av </a:t>
            </a:r>
            <a:r>
              <a:rPr lang="nb-NO" dirty="0" err="1"/>
              <a:t>Norstat</a:t>
            </a:r>
            <a:endParaRPr lang="nb-NO" dirty="0"/>
          </a:p>
          <a:p>
            <a:r>
              <a:rPr lang="nb-NO" dirty="0"/>
              <a:t>Gruppesamtalene ble gjennomført </a:t>
            </a:r>
            <a:r>
              <a:rPr lang="nb-NO" dirty="0" smtClean="0"/>
              <a:t>26.11.12. De hadde en varighet på </a:t>
            </a:r>
            <a:r>
              <a:rPr lang="nb-NO" dirty="0" err="1" smtClean="0"/>
              <a:t>ca</a:t>
            </a:r>
            <a:r>
              <a:rPr lang="nb-NO" dirty="0" smtClean="0"/>
              <a:t> 1,5 time og ble moderert av en ansatt i Apeland</a:t>
            </a:r>
          </a:p>
        </p:txBody>
      </p:sp>
    </p:spTree>
    <p:extLst>
      <p:ext uri="{BB962C8B-B14F-4D97-AF65-F5344CB8AC3E}">
        <p14:creationId xmlns:p14="http://schemas.microsoft.com/office/powerpoint/2010/main" val="21960666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4" name="Rectangle 9"/>
          <p:cNvSpPr>
            <a:spLocks noGrp="1" noChangeArrowheads="1"/>
          </p:cNvSpPr>
          <p:nvPr>
            <p:ph type="title"/>
          </p:nvPr>
        </p:nvSpPr>
        <p:spPr/>
        <p:txBody>
          <a:bodyPr/>
          <a:lstStyle/>
          <a:p>
            <a:r>
              <a:rPr lang="nb-NO" dirty="0" smtClean="0"/>
              <a:t>Oppsummering kvantitativ undersøkelse</a:t>
            </a:r>
            <a:endParaRPr lang="nb-NO" dirty="0"/>
          </a:p>
        </p:txBody>
      </p:sp>
      <p:sp>
        <p:nvSpPr>
          <p:cNvPr id="75785" name="Rectangle 10"/>
          <p:cNvSpPr>
            <a:spLocks noGrp="1" noChangeArrowheads="1"/>
          </p:cNvSpPr>
          <p:nvPr>
            <p:ph idx="1"/>
          </p:nvPr>
        </p:nvSpPr>
        <p:spPr>
          <a:xfrm>
            <a:off x="1111360" y="1788494"/>
            <a:ext cx="13923735" cy="6616698"/>
          </a:xfrm>
        </p:spPr>
        <p:txBody>
          <a:bodyPr/>
          <a:lstStyle/>
          <a:p>
            <a:pPr marL="457200" indent="-457200">
              <a:buClr>
                <a:schemeClr val="accent3"/>
              </a:buClr>
            </a:pPr>
            <a:r>
              <a:rPr lang="nb-NO" dirty="0" smtClean="0">
                <a:solidFill>
                  <a:schemeClr val="tx1"/>
                </a:solidFill>
              </a:rPr>
              <a:t>29 % av ungdommens mediedøgn går med til Internett</a:t>
            </a:r>
          </a:p>
          <a:p>
            <a:pPr marL="806359" lvl="1" indent="-457200">
              <a:buClr>
                <a:schemeClr val="accent3"/>
              </a:buClr>
            </a:pPr>
            <a:r>
              <a:rPr lang="nb-NO" dirty="0" smtClean="0">
                <a:solidFill>
                  <a:schemeClr val="tx1"/>
                </a:solidFill>
              </a:rPr>
              <a:t>Jenter </a:t>
            </a:r>
            <a:r>
              <a:rPr lang="nb-NO" dirty="0">
                <a:solidFill>
                  <a:schemeClr val="tx1"/>
                </a:solidFill>
              </a:rPr>
              <a:t>i aldersgruppen 17-21 bruker mer tid på </a:t>
            </a:r>
            <a:r>
              <a:rPr lang="nb-NO" dirty="0" smtClean="0">
                <a:solidFill>
                  <a:schemeClr val="tx1"/>
                </a:solidFill>
              </a:rPr>
              <a:t>Internett enn gutter (hhv. 31 % og 28 % av mediedøgnet)</a:t>
            </a:r>
          </a:p>
          <a:p>
            <a:pPr marL="457200" indent="-457200">
              <a:buClr>
                <a:schemeClr val="accent3"/>
              </a:buClr>
            </a:pPr>
            <a:r>
              <a:rPr lang="nb-NO" dirty="0" smtClean="0">
                <a:solidFill>
                  <a:schemeClr val="tx1"/>
                </a:solidFill>
              </a:rPr>
              <a:t>Jenter ser mer på TV enn gutter</a:t>
            </a:r>
          </a:p>
          <a:p>
            <a:pPr marL="806359" lvl="1" indent="-457200">
              <a:buClr>
                <a:schemeClr val="accent3"/>
              </a:buClr>
            </a:pPr>
            <a:r>
              <a:rPr lang="nb-NO" dirty="0" smtClean="0">
                <a:solidFill>
                  <a:schemeClr val="tx1"/>
                </a:solidFill>
              </a:rPr>
              <a:t>For jenter utgjør TV 23 % av mediedøgnet. Internett og tv står for over halvparten av jentenes mediedøgn.</a:t>
            </a:r>
            <a:endParaRPr lang="nb-NO" dirty="0">
              <a:solidFill>
                <a:schemeClr val="tx1"/>
              </a:solidFill>
            </a:endParaRPr>
          </a:p>
          <a:p>
            <a:pPr marL="806359" lvl="1" indent="-457200">
              <a:buClr>
                <a:schemeClr val="accent3"/>
              </a:buClr>
            </a:pPr>
            <a:r>
              <a:rPr lang="nb-NO" dirty="0" smtClean="0">
                <a:solidFill>
                  <a:schemeClr val="tx1"/>
                </a:solidFill>
              </a:rPr>
              <a:t>For gutter utgjør TV 16 % av mediedøgnet. Gutter </a:t>
            </a:r>
            <a:r>
              <a:rPr lang="nb-NO" dirty="0">
                <a:solidFill>
                  <a:schemeClr val="tx1"/>
                </a:solidFill>
              </a:rPr>
              <a:t>er overrepresentert i bruken av musikkmedier og </a:t>
            </a:r>
            <a:r>
              <a:rPr lang="nb-NO" dirty="0" smtClean="0">
                <a:solidFill>
                  <a:schemeClr val="tx1"/>
                </a:solidFill>
              </a:rPr>
              <a:t>spill, sammenlignet med jenter</a:t>
            </a:r>
            <a:endParaRPr lang="nb-NO" dirty="0">
              <a:solidFill>
                <a:schemeClr val="tx1"/>
              </a:solidFill>
            </a:endParaRPr>
          </a:p>
          <a:p>
            <a:pPr marL="457200" indent="-457200">
              <a:buClr>
                <a:schemeClr val="accent3"/>
              </a:buClr>
            </a:pPr>
            <a:r>
              <a:rPr lang="nb-NO" dirty="0" err="1" smtClean="0">
                <a:solidFill>
                  <a:schemeClr val="tx1"/>
                </a:solidFill>
              </a:rPr>
              <a:t>Facebook</a:t>
            </a:r>
            <a:r>
              <a:rPr lang="nb-NO" dirty="0" smtClean="0">
                <a:solidFill>
                  <a:schemeClr val="tx1"/>
                </a:solidFill>
              </a:rPr>
              <a:t> på topp i daglig bruk av sosiale medier for både jenter og gutter</a:t>
            </a:r>
          </a:p>
          <a:p>
            <a:pPr marL="806359" lvl="1" indent="-457200">
              <a:buClr>
                <a:schemeClr val="accent3"/>
              </a:buClr>
            </a:pPr>
            <a:r>
              <a:rPr lang="nb-NO" dirty="0" err="1" smtClean="0">
                <a:solidFill>
                  <a:schemeClr val="tx1"/>
                </a:solidFill>
              </a:rPr>
              <a:t>Facebook</a:t>
            </a:r>
            <a:r>
              <a:rPr lang="nb-NO" dirty="0" smtClean="0">
                <a:solidFill>
                  <a:schemeClr val="tx1"/>
                </a:solidFill>
              </a:rPr>
              <a:t> har en daglig dekning på 81 % i målgruppen</a:t>
            </a:r>
          </a:p>
          <a:p>
            <a:pPr marL="806359" lvl="1" indent="-457200">
              <a:buClr>
                <a:schemeClr val="accent3"/>
              </a:buClr>
            </a:pPr>
            <a:r>
              <a:rPr lang="nb-NO" dirty="0" smtClean="0">
                <a:solidFill>
                  <a:schemeClr val="tx1"/>
                </a:solidFill>
              </a:rPr>
              <a:t>På spørsmål om de var innom </a:t>
            </a:r>
            <a:r>
              <a:rPr lang="nb-NO" dirty="0" err="1" smtClean="0">
                <a:solidFill>
                  <a:schemeClr val="tx1"/>
                </a:solidFill>
              </a:rPr>
              <a:t>Facebook</a:t>
            </a:r>
            <a:r>
              <a:rPr lang="nb-NO" dirty="0" smtClean="0">
                <a:solidFill>
                  <a:schemeClr val="tx1"/>
                </a:solidFill>
              </a:rPr>
              <a:t> i går svarte 95</a:t>
            </a:r>
            <a:r>
              <a:rPr lang="nb-NO" dirty="0">
                <a:solidFill>
                  <a:schemeClr val="tx1"/>
                </a:solidFill>
              </a:rPr>
              <a:t>% </a:t>
            </a:r>
            <a:r>
              <a:rPr lang="nb-NO" dirty="0" smtClean="0">
                <a:solidFill>
                  <a:schemeClr val="tx1"/>
                </a:solidFill>
              </a:rPr>
              <a:t>av målgruppen bekreftende på dette (jenter 98 % og gutter 92 %) </a:t>
            </a:r>
          </a:p>
          <a:p>
            <a:pPr marL="457200" indent="-457200">
              <a:buClr>
                <a:schemeClr val="accent3"/>
              </a:buClr>
            </a:pPr>
            <a:r>
              <a:rPr lang="nb-NO" dirty="0" smtClean="0">
                <a:solidFill>
                  <a:schemeClr val="tx1"/>
                </a:solidFill>
              </a:rPr>
              <a:t>Flittig bruk av nettaviser</a:t>
            </a:r>
          </a:p>
          <a:p>
            <a:pPr marL="806359" lvl="1" indent="-457200">
              <a:buClr>
                <a:schemeClr val="accent3"/>
              </a:buClr>
            </a:pPr>
            <a:r>
              <a:rPr lang="nb-NO" dirty="0" err="1" smtClean="0">
                <a:solidFill>
                  <a:schemeClr val="tx1"/>
                </a:solidFill>
              </a:rPr>
              <a:t>VG.no</a:t>
            </a:r>
            <a:r>
              <a:rPr lang="nb-NO" dirty="0" smtClean="0">
                <a:solidFill>
                  <a:schemeClr val="tx1"/>
                </a:solidFill>
              </a:rPr>
              <a:t> har 40</a:t>
            </a:r>
            <a:r>
              <a:rPr lang="nb-NO" dirty="0">
                <a:solidFill>
                  <a:schemeClr val="tx1"/>
                </a:solidFill>
              </a:rPr>
              <a:t>% prosent </a:t>
            </a:r>
            <a:r>
              <a:rPr lang="nb-NO" dirty="0" smtClean="0">
                <a:solidFill>
                  <a:schemeClr val="tx1"/>
                </a:solidFill>
              </a:rPr>
              <a:t>daglig dekning i målgruppen, mens </a:t>
            </a:r>
            <a:r>
              <a:rPr lang="nb-NO" dirty="0" err="1" smtClean="0">
                <a:solidFill>
                  <a:schemeClr val="tx1"/>
                </a:solidFill>
              </a:rPr>
              <a:t>db.no</a:t>
            </a:r>
            <a:r>
              <a:rPr lang="nb-NO" dirty="0" smtClean="0">
                <a:solidFill>
                  <a:schemeClr val="tx1"/>
                </a:solidFill>
              </a:rPr>
              <a:t> har  29 %</a:t>
            </a:r>
            <a:endParaRPr lang="nb-NO" dirty="0">
              <a:solidFill>
                <a:schemeClr val="tx1"/>
              </a:solidFill>
            </a:endParaRPr>
          </a:p>
          <a:p>
            <a:pPr marL="806359" lvl="1" indent="-457200">
              <a:buClr>
                <a:schemeClr val="accent3"/>
              </a:buClr>
            </a:pPr>
            <a:r>
              <a:rPr lang="nb-NO" dirty="0" smtClean="0">
                <a:solidFill>
                  <a:schemeClr val="tx1"/>
                </a:solidFill>
              </a:rPr>
              <a:t>Googles daglige dekning er på 18 %, og dermed det fjerde største nettstedet</a:t>
            </a:r>
            <a:endParaRPr lang="nb-NO" dirty="0">
              <a:solidFill>
                <a:schemeClr val="tx1"/>
              </a:solidFill>
            </a:endParaRPr>
          </a:p>
          <a:p>
            <a:pPr marL="457200" indent="-457200">
              <a:buClr>
                <a:schemeClr val="accent3"/>
              </a:buClr>
            </a:pPr>
            <a:r>
              <a:rPr lang="nb-NO" dirty="0">
                <a:solidFill>
                  <a:schemeClr val="tx1"/>
                </a:solidFill>
              </a:rPr>
              <a:t>Generelt er tirsdag og onsdag de dagene målgruppen bruker nettet </a:t>
            </a:r>
            <a:r>
              <a:rPr lang="nb-NO" dirty="0" smtClean="0">
                <a:solidFill>
                  <a:schemeClr val="tx1"/>
                </a:solidFill>
              </a:rPr>
              <a:t>flittigst</a:t>
            </a:r>
            <a:endParaRPr lang="nb-NO" dirty="0">
              <a:solidFill>
                <a:schemeClr val="tx1"/>
              </a:solidFill>
            </a:endParaRPr>
          </a:p>
          <a:p>
            <a:pPr marL="806359" lvl="1" indent="-457200">
              <a:buClr>
                <a:schemeClr val="accent3"/>
              </a:buClr>
            </a:pPr>
            <a:r>
              <a:rPr lang="nb-NO" dirty="0" smtClean="0">
                <a:solidFill>
                  <a:schemeClr val="tx1"/>
                </a:solidFill>
              </a:rPr>
              <a:t>Nettbruken </a:t>
            </a:r>
            <a:r>
              <a:rPr lang="nb-NO" dirty="0">
                <a:solidFill>
                  <a:schemeClr val="tx1"/>
                </a:solidFill>
              </a:rPr>
              <a:t>er lavere på lørdager enn ellers i </a:t>
            </a:r>
            <a:r>
              <a:rPr lang="nb-NO" dirty="0" smtClean="0">
                <a:solidFill>
                  <a:schemeClr val="tx1"/>
                </a:solidFill>
              </a:rPr>
              <a:t>uken</a:t>
            </a:r>
          </a:p>
          <a:p>
            <a:pPr marL="806359" lvl="1" indent="-457200">
              <a:buClr>
                <a:schemeClr val="accent3"/>
              </a:buClr>
            </a:pPr>
            <a:r>
              <a:rPr lang="nb-NO" dirty="0" smtClean="0">
                <a:solidFill>
                  <a:schemeClr val="tx1"/>
                </a:solidFill>
              </a:rPr>
              <a:t>Nettbruken </a:t>
            </a:r>
            <a:r>
              <a:rPr lang="nb-NO" dirty="0">
                <a:solidFill>
                  <a:schemeClr val="tx1"/>
                </a:solidFill>
              </a:rPr>
              <a:t>har en jevn stigning gjennom dagen, med høyest bruk på kvelden</a:t>
            </a:r>
          </a:p>
        </p:txBody>
      </p:sp>
    </p:spTree>
    <p:extLst>
      <p:ext uri="{BB962C8B-B14F-4D97-AF65-F5344CB8AC3E}">
        <p14:creationId xmlns:p14="http://schemas.microsoft.com/office/powerpoint/2010/main" val="7915258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4" name="Rectangle 9"/>
          <p:cNvSpPr>
            <a:spLocks noGrp="1" noChangeArrowheads="1"/>
          </p:cNvSpPr>
          <p:nvPr>
            <p:ph type="title"/>
          </p:nvPr>
        </p:nvSpPr>
        <p:spPr/>
        <p:txBody>
          <a:bodyPr/>
          <a:lstStyle/>
          <a:p>
            <a:r>
              <a:rPr lang="nb-NO" dirty="0" smtClean="0"/>
              <a:t>Oppsummering fra fokusgrupper</a:t>
            </a:r>
            <a:endParaRPr lang="nb-NO" dirty="0"/>
          </a:p>
        </p:txBody>
      </p:sp>
      <p:sp>
        <p:nvSpPr>
          <p:cNvPr id="75785" name="Rectangle 10"/>
          <p:cNvSpPr>
            <a:spLocks noGrp="1" noChangeArrowheads="1"/>
          </p:cNvSpPr>
          <p:nvPr>
            <p:ph idx="1"/>
          </p:nvPr>
        </p:nvSpPr>
        <p:spPr/>
        <p:txBody>
          <a:bodyPr/>
          <a:lstStyle/>
          <a:p>
            <a:r>
              <a:rPr lang="nb-NO" dirty="0"/>
              <a:t>Ungdommen bruker generelt svært mye tid på Internett </a:t>
            </a:r>
          </a:p>
          <a:p>
            <a:r>
              <a:rPr lang="nb-NO" dirty="0"/>
              <a:t>Mye av tiden brukes på nettaviser eller på sosiale medier, som </a:t>
            </a:r>
            <a:r>
              <a:rPr lang="nb-NO" dirty="0" err="1"/>
              <a:t>Facebook</a:t>
            </a:r>
            <a:endParaRPr lang="nb-NO" dirty="0"/>
          </a:p>
          <a:p>
            <a:r>
              <a:rPr lang="nb-NO" dirty="0"/>
              <a:t>Google er en </a:t>
            </a:r>
            <a:r>
              <a:rPr lang="nb-NO" dirty="0" smtClean="0"/>
              <a:t>sentral kanal inn til </a:t>
            </a:r>
            <a:r>
              <a:rPr lang="nb-NO" dirty="0"/>
              <a:t>NTNUs nettsider og det er viktig å komme høyt på listen </a:t>
            </a:r>
            <a:r>
              <a:rPr lang="nb-NO" dirty="0" smtClean="0"/>
              <a:t>over ikke-sponsede </a:t>
            </a:r>
            <a:r>
              <a:rPr lang="nb-NO" dirty="0"/>
              <a:t>Google-</a:t>
            </a:r>
            <a:r>
              <a:rPr lang="nb-NO" dirty="0" smtClean="0"/>
              <a:t>treff</a:t>
            </a:r>
          </a:p>
          <a:p>
            <a:pPr lvl="1"/>
            <a:r>
              <a:rPr lang="nb-NO" dirty="0" smtClean="0"/>
              <a:t>De betalte treffene på Google er imidlertid noe ungdommen ”overser”. De vurderer de øverste treffene under den betalte </a:t>
            </a:r>
            <a:r>
              <a:rPr lang="nb-NO" dirty="0" err="1" smtClean="0"/>
              <a:t>banneren</a:t>
            </a:r>
            <a:r>
              <a:rPr lang="nb-NO" dirty="0" smtClean="0"/>
              <a:t> som de mest relevante</a:t>
            </a:r>
            <a:endParaRPr lang="nb-NO" dirty="0"/>
          </a:p>
          <a:p>
            <a:r>
              <a:rPr lang="nb-NO" dirty="0"/>
              <a:t>Universitetets hjemmeside er ungdommens </a:t>
            </a:r>
            <a:r>
              <a:rPr lang="nb-NO" dirty="0" smtClean="0"/>
              <a:t>primærkilde </a:t>
            </a:r>
            <a:r>
              <a:rPr lang="nb-NO" dirty="0"/>
              <a:t>til informasjon om studier ved </a:t>
            </a:r>
            <a:r>
              <a:rPr lang="nb-NO" dirty="0" smtClean="0"/>
              <a:t>NTNU, og det er viktig at universitetets nettsider fremstår som enkle, oversiktlige og informative</a:t>
            </a:r>
          </a:p>
          <a:p>
            <a:r>
              <a:rPr lang="nb-NO" dirty="0" smtClean="0"/>
              <a:t>NTNU må være tilstede på </a:t>
            </a:r>
            <a:r>
              <a:rPr lang="nb-NO" dirty="0" err="1" smtClean="0"/>
              <a:t>Facebook</a:t>
            </a:r>
            <a:r>
              <a:rPr lang="nb-NO" dirty="0" smtClean="0"/>
              <a:t> og ungdommen er stort sett fornøyde med det NTNU har lagt ut der til nå</a:t>
            </a:r>
          </a:p>
          <a:p>
            <a:r>
              <a:rPr lang="nb-NO" dirty="0" smtClean="0"/>
              <a:t>Ungdommen mener imidlertid at navnet ”NTNU og du” er et misvisende navn på en </a:t>
            </a:r>
            <a:r>
              <a:rPr lang="nb-NO" dirty="0" err="1" smtClean="0"/>
              <a:t>Facebook</a:t>
            </a:r>
            <a:r>
              <a:rPr lang="nb-NO" dirty="0" smtClean="0"/>
              <a:t>-side ment for potensielle studenter</a:t>
            </a:r>
          </a:p>
        </p:txBody>
      </p:sp>
    </p:spTree>
    <p:extLst>
      <p:ext uri="{BB962C8B-B14F-4D97-AF65-F5344CB8AC3E}">
        <p14:creationId xmlns:p14="http://schemas.microsoft.com/office/powerpoint/2010/main" val="28334390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1. </a:t>
            </a:r>
            <a:r>
              <a:rPr lang="nb-NO" dirty="0"/>
              <a:t>Resultater </a:t>
            </a:r>
            <a:r>
              <a:rPr lang="nb-NO" dirty="0" smtClean="0"/>
              <a:t>kvantitativ undersøkelse</a:t>
            </a:r>
            <a:endParaRPr lang="nb-NO" dirty="0"/>
          </a:p>
        </p:txBody>
      </p:sp>
      <p:sp>
        <p:nvSpPr>
          <p:cNvPr id="9" name="Plassholder for innhold 8"/>
          <p:cNvSpPr>
            <a:spLocks noGrp="1"/>
          </p:cNvSpPr>
          <p:nvPr>
            <p:ph idx="1"/>
          </p:nvPr>
        </p:nvSpPr>
        <p:spPr/>
        <p:txBody>
          <a:bodyPr/>
          <a:lstStyle/>
          <a:p>
            <a:r>
              <a:rPr lang="nb-NO" dirty="0" smtClean="0"/>
              <a:t>Ungdommens medievaner</a:t>
            </a:r>
            <a:endParaRPr lang="nb-NO" dirty="0"/>
          </a:p>
        </p:txBody>
      </p:sp>
    </p:spTree>
    <p:extLst>
      <p:ext uri="{BB962C8B-B14F-4D97-AF65-F5344CB8AC3E}">
        <p14:creationId xmlns:p14="http://schemas.microsoft.com/office/powerpoint/2010/main" val="165430216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Ungdommens mediedøgn: Internett tar mest tid</a:t>
            </a:r>
            <a:endParaRPr lang="nb-NO" dirty="0"/>
          </a:p>
        </p:txBody>
      </p:sp>
      <p:sp>
        <p:nvSpPr>
          <p:cNvPr id="4" name="Plassholder for lysbildenummer 3"/>
          <p:cNvSpPr>
            <a:spLocks noGrp="1"/>
          </p:cNvSpPr>
          <p:nvPr>
            <p:ph type="sldNum" sz="quarter" idx="10"/>
          </p:nvPr>
        </p:nvSpPr>
        <p:spPr/>
        <p:txBody>
          <a:bodyPr/>
          <a:lstStyle/>
          <a:p>
            <a:pPr>
              <a:defRPr/>
            </a:pPr>
            <a:fld id="{6C76F5CB-18AA-7D49-B25C-E6DE115F4CE1}" type="slidenum">
              <a:rPr lang="nb-NO" noProof="0" smtClean="0"/>
              <a:pPr>
                <a:defRPr/>
              </a:pPr>
              <a:t>8</a:t>
            </a:fld>
            <a:endParaRPr lang="nb-NO" noProof="0"/>
          </a:p>
        </p:txBody>
      </p:sp>
      <p:graphicFrame>
        <p:nvGraphicFramePr>
          <p:cNvPr id="8" name="Objekt 7"/>
          <p:cNvGraphicFramePr>
            <a:graphicFrameLocks noChangeAspect="1"/>
          </p:cNvGraphicFramePr>
          <p:nvPr>
            <p:extLst>
              <p:ext uri="{D42A27DB-BD31-4B8C-83A1-F6EECF244321}">
                <p14:modId xmlns:p14="http://schemas.microsoft.com/office/powerpoint/2010/main" val="567295776"/>
              </p:ext>
            </p:extLst>
          </p:nvPr>
        </p:nvGraphicFramePr>
        <p:xfrm>
          <a:off x="2224138" y="2356520"/>
          <a:ext cx="9289032" cy="6777018"/>
        </p:xfrm>
        <a:graphic>
          <a:graphicData uri="http://schemas.openxmlformats.org/presentationml/2006/ole">
            <mc:AlternateContent xmlns:mc="http://schemas.openxmlformats.org/markup-compatibility/2006">
              <mc:Choice xmlns:v="urn:schemas-microsoft-com:vml" Requires="v">
                <p:oleObj spid="_x0000_s4126" name="Makroaktivert regneark" r:id="rId3" imgW="8763051" imgH="6391339" progId="Excel.SheetMacroEnabled.12">
                  <p:link updateAutomatic="1"/>
                </p:oleObj>
              </mc:Choice>
              <mc:Fallback>
                <p:oleObj name="Makroaktivert regneark" r:id="rId3" imgW="8763051" imgH="6391339" progId="Excel.SheetMacroEnabled.12">
                  <p:link updateAutomatic="1"/>
                  <p:pic>
                    <p:nvPicPr>
                      <p:cNvPr id="0" name=""/>
                      <p:cNvPicPr/>
                      <p:nvPr/>
                    </p:nvPicPr>
                    <p:blipFill>
                      <a:blip r:embed="rId4"/>
                      <a:stretch>
                        <a:fillRect/>
                      </a:stretch>
                    </p:blipFill>
                    <p:spPr>
                      <a:xfrm>
                        <a:off x="2224138" y="2356520"/>
                        <a:ext cx="9289032" cy="6777018"/>
                      </a:xfrm>
                      <a:prstGeom prst="rect">
                        <a:avLst/>
                      </a:prstGeom>
                    </p:spPr>
                  </p:pic>
                </p:oleObj>
              </mc:Fallback>
            </mc:AlternateContent>
          </a:graphicData>
        </a:graphic>
      </p:graphicFrame>
      <p:sp>
        <p:nvSpPr>
          <p:cNvPr id="2" name="Rektangel 1"/>
          <p:cNvSpPr/>
          <p:nvPr/>
        </p:nvSpPr>
        <p:spPr>
          <a:xfrm>
            <a:off x="9784978" y="9197280"/>
            <a:ext cx="5112568" cy="307777"/>
          </a:xfrm>
          <a:prstGeom prst="rect">
            <a:avLst/>
          </a:prstGeom>
        </p:spPr>
        <p:txBody>
          <a:bodyPr wrap="square">
            <a:spAutoFit/>
          </a:bodyPr>
          <a:lstStyle/>
          <a:p>
            <a:r>
              <a:rPr lang="nb-NO" sz="1400" dirty="0" smtClean="0"/>
              <a:t>Kilde: </a:t>
            </a:r>
            <a:r>
              <a:rPr lang="nb-NO" sz="1400" dirty="0" err="1" smtClean="0"/>
              <a:t>Ipsos</a:t>
            </a:r>
            <a:r>
              <a:rPr lang="nb-NO" sz="1400" dirty="0" smtClean="0"/>
              <a:t> </a:t>
            </a:r>
            <a:r>
              <a:rPr lang="nb-NO" sz="1400" dirty="0"/>
              <a:t>MMI Norsk Medieindeks/Målgruppeindeks </a:t>
            </a:r>
            <a:r>
              <a:rPr lang="nb-NO" sz="1400" dirty="0" smtClean="0"/>
              <a:t>2012</a:t>
            </a:r>
            <a:endParaRPr lang="nb-NO" sz="1400" dirty="0"/>
          </a:p>
        </p:txBody>
      </p:sp>
    </p:spTree>
    <p:extLst>
      <p:ext uri="{BB962C8B-B14F-4D97-AF65-F5344CB8AC3E}">
        <p14:creationId xmlns:p14="http://schemas.microsoft.com/office/powerpoint/2010/main" val="35634459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smtClean="0"/>
              <a:t>Guttenes mediedøgn: Musikkmedier større enn tv </a:t>
            </a:r>
            <a:endParaRPr lang="nb-NO" dirty="0"/>
          </a:p>
        </p:txBody>
      </p:sp>
      <p:graphicFrame>
        <p:nvGraphicFramePr>
          <p:cNvPr id="7" name="Objekt 6"/>
          <p:cNvGraphicFramePr>
            <a:graphicFrameLocks noChangeAspect="1"/>
          </p:cNvGraphicFramePr>
          <p:nvPr>
            <p:extLst>
              <p:ext uri="{D42A27DB-BD31-4B8C-83A1-F6EECF244321}">
                <p14:modId xmlns:p14="http://schemas.microsoft.com/office/powerpoint/2010/main" val="959178827"/>
              </p:ext>
            </p:extLst>
          </p:nvPr>
        </p:nvGraphicFramePr>
        <p:xfrm>
          <a:off x="1216026" y="2212504"/>
          <a:ext cx="10009112" cy="7300124"/>
        </p:xfrm>
        <a:graphic>
          <a:graphicData uri="http://schemas.openxmlformats.org/presentationml/2006/ole">
            <mc:AlternateContent xmlns:mc="http://schemas.openxmlformats.org/markup-compatibility/2006">
              <mc:Choice xmlns:v="urn:schemas-microsoft-com:vml" Requires="v">
                <p:oleObj spid="_x0000_s5150" name="Makroaktivert regneark" r:id="rId3" imgW="8763051" imgH="6391339" progId="Excel.SheetMacroEnabled.12">
                  <p:link updateAutomatic="1"/>
                </p:oleObj>
              </mc:Choice>
              <mc:Fallback>
                <p:oleObj name="Makroaktivert regneark" r:id="rId3" imgW="8763051" imgH="6391339" progId="Excel.SheetMacroEnabled.12">
                  <p:link updateAutomatic="1"/>
                  <p:pic>
                    <p:nvPicPr>
                      <p:cNvPr id="0" name=""/>
                      <p:cNvPicPr/>
                      <p:nvPr/>
                    </p:nvPicPr>
                    <p:blipFill>
                      <a:blip r:embed="rId4"/>
                      <a:stretch>
                        <a:fillRect/>
                      </a:stretch>
                    </p:blipFill>
                    <p:spPr>
                      <a:xfrm>
                        <a:off x="1216026" y="2212504"/>
                        <a:ext cx="10009112" cy="7300124"/>
                      </a:xfrm>
                      <a:prstGeom prst="rect">
                        <a:avLst/>
                      </a:prstGeom>
                    </p:spPr>
                  </p:pic>
                </p:oleObj>
              </mc:Fallback>
            </mc:AlternateContent>
          </a:graphicData>
        </a:graphic>
      </p:graphicFrame>
      <p:sp>
        <p:nvSpPr>
          <p:cNvPr id="4" name="Rektangel 3"/>
          <p:cNvSpPr/>
          <p:nvPr/>
        </p:nvSpPr>
        <p:spPr>
          <a:xfrm>
            <a:off x="9784978" y="9197280"/>
            <a:ext cx="5112568" cy="307777"/>
          </a:xfrm>
          <a:prstGeom prst="rect">
            <a:avLst/>
          </a:prstGeom>
        </p:spPr>
        <p:txBody>
          <a:bodyPr wrap="square">
            <a:spAutoFit/>
          </a:bodyPr>
          <a:lstStyle/>
          <a:p>
            <a:r>
              <a:rPr lang="nb-NO" sz="1400" dirty="0" smtClean="0"/>
              <a:t>Kilde: </a:t>
            </a:r>
            <a:r>
              <a:rPr lang="nb-NO" sz="1400" dirty="0" err="1" smtClean="0"/>
              <a:t>Ipsos</a:t>
            </a:r>
            <a:r>
              <a:rPr lang="nb-NO" sz="1400" dirty="0" smtClean="0"/>
              <a:t> </a:t>
            </a:r>
            <a:r>
              <a:rPr lang="nb-NO" sz="1400" dirty="0"/>
              <a:t>MMI Norsk Medieindeks/Målgruppeindeks </a:t>
            </a:r>
            <a:r>
              <a:rPr lang="nb-NO" sz="1400" dirty="0" smtClean="0"/>
              <a:t>2012</a:t>
            </a:r>
            <a:endParaRPr lang="nb-NO" sz="1400" dirty="0"/>
          </a:p>
        </p:txBody>
      </p:sp>
    </p:spTree>
    <p:extLst>
      <p:ext uri="{BB962C8B-B14F-4D97-AF65-F5344CB8AC3E}">
        <p14:creationId xmlns:p14="http://schemas.microsoft.com/office/powerpoint/2010/main" val="3356441653"/>
      </p:ext>
    </p:extLst>
  </p:cSld>
  <p:clrMapOvr>
    <a:masterClrMapping/>
  </p:clrMapOvr>
  <p:transition/>
</p:sld>
</file>

<file path=ppt/theme/theme1.xml><?xml version="1.0" encoding="utf-8"?>
<a:theme xmlns:a="http://schemas.openxmlformats.org/drawingml/2006/main" name="Apeland mal 1280x768 PPT">
  <a:themeElements>
    <a:clrScheme name="Apeland 1">
      <a:dk1>
        <a:srgbClr val="2D0010"/>
      </a:dk1>
      <a:lt1>
        <a:srgbClr val="FFFFFF"/>
      </a:lt1>
      <a:dk2>
        <a:srgbClr val="000000"/>
      </a:dk2>
      <a:lt2>
        <a:srgbClr val="ABABAB"/>
      </a:lt2>
      <a:accent1>
        <a:srgbClr val="D01D21"/>
      </a:accent1>
      <a:accent2>
        <a:srgbClr val="9B1B1D"/>
      </a:accent2>
      <a:accent3>
        <a:srgbClr val="E37322"/>
      </a:accent3>
      <a:accent4>
        <a:srgbClr val="A6064B"/>
      </a:accent4>
      <a:accent5>
        <a:srgbClr val="626C72"/>
      </a:accent5>
      <a:accent6>
        <a:srgbClr val="BDBDBD"/>
      </a:accent6>
      <a:hlink>
        <a:srgbClr val="9B1B1D"/>
      </a:hlink>
      <a:folHlink>
        <a:srgbClr val="E37322"/>
      </a:folHlink>
    </a:clrScheme>
    <a:fontScheme name="Helvetica">
      <a:majorFont>
        <a:latin typeface="Klavika-Medium"/>
        <a:ea typeface=""/>
        <a:cs typeface=""/>
      </a:majorFont>
      <a:minorFont>
        <a:latin typeface="Klavika-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50018"/>
        </a:solidFill>
        <a:ln w="12700" cap="flat" cmpd="sng" algn="ctr">
          <a:solidFill>
            <a:srgbClr val="28000D"/>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28000D"/>
            </a:solidFill>
            <a:effectLst/>
            <a:latin typeface="Arial" pitchFamily="-107" charset="0"/>
            <a:ea typeface="ヒラギノ角ゴ ProN W3" pitchFamily="-107" charset="-128"/>
            <a:cs typeface="ヒラギノ角ゴ ProN W3" pitchFamily="-107" charset="-128"/>
            <a:sym typeface="Arial" pitchFamily="-107" charset="0"/>
          </a:defRPr>
        </a:defPPr>
      </a:lstStyle>
    </a:spDef>
    <a:lnDef>
      <a:spPr bwMode="auto">
        <a:xfrm>
          <a:off x="0" y="0"/>
          <a:ext cx="1" cy="1"/>
        </a:xfrm>
        <a:custGeom>
          <a:avLst/>
          <a:gdLst/>
          <a:ahLst/>
          <a:cxnLst/>
          <a:rect l="0" t="0" r="0" b="0"/>
          <a:pathLst/>
        </a:custGeom>
        <a:solidFill>
          <a:srgbClr val="450018"/>
        </a:solidFill>
        <a:ln w="12700" cap="flat" cmpd="sng" algn="ctr">
          <a:solidFill>
            <a:srgbClr val="28000D"/>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28000D"/>
            </a:solidFill>
            <a:effectLst/>
            <a:latin typeface="Arial" pitchFamily="-107" charset="0"/>
            <a:ea typeface="ヒラギノ角ゴ ProN W3" pitchFamily="-107" charset="-128"/>
            <a:cs typeface="ヒラギノ角ゴ ProN W3" pitchFamily="-107" charset="-128"/>
            <a:sym typeface="Arial" pitchFamily="-107" charset="0"/>
          </a:defRPr>
        </a:defPPr>
      </a:lstStyle>
    </a:lnDef>
  </a:objectDefaults>
  <a:extraClrSchemeLst>
    <a:extraClrScheme>
      <a:clrScheme name="Fors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 for tekst og bilder">
  <a:themeElements>
    <a:clrScheme name="Apeland 2">
      <a:dk1>
        <a:srgbClr val="2D0010"/>
      </a:dk1>
      <a:lt1>
        <a:srgbClr val="FFFFFF"/>
      </a:lt1>
      <a:dk2>
        <a:srgbClr val="000000"/>
      </a:dk2>
      <a:lt2>
        <a:srgbClr val="ABABAB"/>
      </a:lt2>
      <a:accent1>
        <a:srgbClr val="E37322"/>
      </a:accent1>
      <a:accent2>
        <a:srgbClr val="9B1B1D"/>
      </a:accent2>
      <a:accent3>
        <a:srgbClr val="B51609"/>
      </a:accent3>
      <a:accent4>
        <a:srgbClr val="A6064B"/>
      </a:accent4>
      <a:accent5>
        <a:srgbClr val="626C72"/>
      </a:accent5>
      <a:accent6>
        <a:srgbClr val="BDBDBD"/>
      </a:accent6>
      <a:hlink>
        <a:srgbClr val="9B1B1D"/>
      </a:hlink>
      <a:folHlink>
        <a:srgbClr val="E37322"/>
      </a:folHlink>
    </a:clrScheme>
    <a:fontScheme name="Helvetica">
      <a:majorFont>
        <a:latin typeface="Klavika-Medium"/>
        <a:ea typeface=""/>
        <a:cs typeface=""/>
      </a:majorFont>
      <a:minorFont>
        <a:latin typeface="Klavika-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100000">
              <a:schemeClr val="accent3">
                <a:tint val="100000"/>
                <a:shade val="100000"/>
                <a:satMod val="130000"/>
              </a:schemeClr>
            </a:gs>
            <a:gs pos="0">
              <a:srgbClr val="F51D0C"/>
            </a:gs>
          </a:gsLst>
        </a:gradFill>
        <a:ln>
          <a:headEnd type="none" w="med" len="med"/>
          <a:tailEnd type="none" w="med" len="med"/>
        </a:ln>
      </a:spPr>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3400" u="none" strike="noStrike" cap="none" normalizeH="0" baseline="0" dirty="0" smtClean="0">
            <a:ln>
              <a:noFill/>
            </a:ln>
            <a:solidFill>
              <a:schemeClr val="bg1"/>
            </a:solidFill>
            <a:effectLst/>
            <a:latin typeface="Klavika-Regular"/>
            <a:ea typeface="ヒラギノ角ゴ ProN W3" pitchFamily="-107" charset="-128"/>
            <a:cs typeface="Klavika-Regular"/>
            <a:sym typeface="Arial" pitchFamily="-107" charset="0"/>
          </a:defRPr>
        </a:defPPr>
      </a:lstStyle>
      <a:style>
        <a:lnRef idx="1">
          <a:schemeClr val="accent3"/>
        </a:lnRef>
        <a:fillRef idx="3">
          <a:schemeClr val="accent3"/>
        </a:fillRef>
        <a:effectRef idx="2">
          <a:schemeClr val="accent3"/>
        </a:effectRef>
        <a:fontRef idx="minor">
          <a:schemeClr val="lt1"/>
        </a:fontRef>
      </a:style>
    </a:spDef>
    <a:lnDef>
      <a:spPr bwMode="auto">
        <a:xfrm>
          <a:off x="0" y="0"/>
          <a:ext cx="1" cy="1"/>
        </a:xfrm>
        <a:custGeom>
          <a:avLst/>
          <a:gdLst/>
          <a:ahLst/>
          <a:cxnLst/>
          <a:rect l="0" t="0" r="0" b="0"/>
          <a:pathLst/>
        </a:custGeom>
        <a:solidFill>
          <a:srgbClr val="450018"/>
        </a:solidFill>
        <a:ln w="12700" cap="flat" cmpd="sng" algn="ctr">
          <a:solidFill>
            <a:srgbClr val="28000D"/>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28000D"/>
            </a:solidFill>
            <a:effectLst/>
            <a:latin typeface="Arial" pitchFamily="-107" charset="0"/>
            <a:ea typeface="ヒラギノ角ゴ ProN W3" pitchFamily="-107" charset="-128"/>
            <a:cs typeface="ヒラギノ角ゴ ProN W3" pitchFamily="-107" charset="-128"/>
            <a:sym typeface="Arial" pitchFamily="-107" charset="0"/>
          </a:defRPr>
        </a:defPPr>
      </a:lstStyle>
    </a:lnDef>
  </a:objectDefaults>
  <a:extraClrSchemeLst>
    <a:extraClrScheme>
      <a:clrScheme name="Tekst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ten stiplet linje, utfallende og svart og hvit">
  <a:themeElements>
    <a:clrScheme name="Apeland 1">
      <a:dk1>
        <a:srgbClr val="2D0010"/>
      </a:dk1>
      <a:lt1>
        <a:srgbClr val="FFFFFF"/>
      </a:lt1>
      <a:dk2>
        <a:srgbClr val="000000"/>
      </a:dk2>
      <a:lt2>
        <a:srgbClr val="ABABAB"/>
      </a:lt2>
      <a:accent1>
        <a:srgbClr val="D01D21"/>
      </a:accent1>
      <a:accent2>
        <a:srgbClr val="9B1B1D"/>
      </a:accent2>
      <a:accent3>
        <a:srgbClr val="E37322"/>
      </a:accent3>
      <a:accent4>
        <a:srgbClr val="A6064B"/>
      </a:accent4>
      <a:accent5>
        <a:srgbClr val="626C72"/>
      </a:accent5>
      <a:accent6>
        <a:srgbClr val="BDBDBD"/>
      </a:accent6>
      <a:hlink>
        <a:srgbClr val="9B1B1D"/>
      </a:hlink>
      <a:folHlink>
        <a:srgbClr val="E37322"/>
      </a:folHlink>
    </a:clrScheme>
    <a:fontScheme name="Helvetica">
      <a:majorFont>
        <a:latin typeface="Klavika-Medium"/>
        <a:ea typeface=""/>
        <a:cs typeface=""/>
      </a:majorFont>
      <a:minorFont>
        <a:latin typeface="Klavika-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50018"/>
        </a:solidFill>
        <a:ln w="12700" cap="flat" cmpd="sng" algn="ctr">
          <a:solidFill>
            <a:srgbClr val="28000D"/>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28000D"/>
            </a:solidFill>
            <a:effectLst/>
            <a:latin typeface="Arial" pitchFamily="-107" charset="0"/>
            <a:ea typeface="ヒラギノ角ゴ ProN W3" pitchFamily="-107" charset="-128"/>
            <a:cs typeface="ヒラギノ角ゴ ProN W3" pitchFamily="-107" charset="-128"/>
            <a:sym typeface="Arial" pitchFamily="-107" charset="0"/>
          </a:defRPr>
        </a:defPPr>
      </a:lstStyle>
    </a:spDef>
    <a:lnDef>
      <a:spPr bwMode="auto">
        <a:xfrm>
          <a:off x="0" y="0"/>
          <a:ext cx="1" cy="1"/>
        </a:xfrm>
        <a:custGeom>
          <a:avLst/>
          <a:gdLst/>
          <a:ahLst/>
          <a:cxnLst/>
          <a:rect l="0" t="0" r="0" b="0"/>
          <a:pathLst/>
        </a:custGeom>
        <a:solidFill>
          <a:srgbClr val="450018"/>
        </a:solidFill>
        <a:ln w="12700" cap="flat" cmpd="sng" algn="ctr">
          <a:solidFill>
            <a:srgbClr val="28000D"/>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28000D"/>
            </a:solidFill>
            <a:effectLst/>
            <a:latin typeface="Arial" pitchFamily="-107" charset="0"/>
            <a:ea typeface="ヒラギノ角ゴ ProN W3" pitchFamily="-107" charset="-128"/>
            <a:cs typeface="ヒラギノ角ゴ ProN W3" pitchFamily="-107" charset="-128"/>
            <a:sym typeface="Arial" pitchFamily="-107" charset="0"/>
          </a:defRPr>
        </a:defPPr>
      </a:lstStyle>
    </a:lnDef>
  </a:objectDefaults>
  <a:extraClrSchemeLst>
    <a:extraClrScheme>
      <a:clrScheme name="Tekst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Apeland mal 1280x768 PPT.potx</Template>
  <TotalTime>0</TotalTime>
  <Pages>0</Pages>
  <Words>3182</Words>
  <Characters>0</Characters>
  <Application>Microsoft Office PowerPoint</Application>
  <PresentationFormat>Egendefinert</PresentationFormat>
  <Lines>0</Lines>
  <Paragraphs>230</Paragraphs>
  <Slides>31</Slides>
  <Notes>2</Notes>
  <HiddenSlides>0</HiddenSlides>
  <MMClips>0</MMClips>
  <ScaleCrop>false</ScaleCrop>
  <HeadingPairs>
    <vt:vector size="6" baseType="variant">
      <vt:variant>
        <vt:lpstr>Tema</vt:lpstr>
      </vt:variant>
      <vt:variant>
        <vt:i4>3</vt:i4>
      </vt:variant>
      <vt:variant>
        <vt:lpstr>Koblinger</vt:lpstr>
      </vt:variant>
      <vt:variant>
        <vt:i4>6</vt:i4>
      </vt:variant>
      <vt:variant>
        <vt:lpstr>Lysbildetitler</vt:lpstr>
      </vt:variant>
      <vt:variant>
        <vt:i4>31</vt:i4>
      </vt:variant>
    </vt:vector>
  </HeadingPairs>
  <TitlesOfParts>
    <vt:vector size="40" baseType="lpstr">
      <vt:lpstr>Apeland mal 1280x768 PPT</vt:lpstr>
      <vt:lpstr>Standard for tekst og bilder</vt:lpstr>
      <vt:lpstr>Uten stiplet linje, utfallende og svart og hvit</vt:lpstr>
      <vt:lpstr>\\omgnofs1.global.com\Kunder\Apeland Informasjon\Research\Mediedøgn 17-21.xlsm!Diagram8</vt:lpstr>
      <vt:lpstr>\\omgnofs1.global.com\Kunder\Apeland Informasjon\Research\Mediedøgn 17-21.xlsm!Diagram8 (2)</vt:lpstr>
      <vt:lpstr>\\omgnofs1.global.com\Kunder\Apeland Informasjon\Research\Mediedøgn 17-21.xlsm!Diagram8 (3)</vt:lpstr>
      <vt:lpstr>\\omgnofs1.global.com\Kunder\Apeland Informasjon\Research\Mediedøgn 17-21.xlsm!Diagram11</vt:lpstr>
      <vt:lpstr>\\omgnofs1.global.com\Kunder\Apeland Informasjon\Research\Medievaner 17-21.xlsm!Diagram1</vt:lpstr>
      <vt:lpstr>\\omgnofs1.global.com\Kunder\Apeland Informasjon\Research\Medievaner 17-21.xlsm!Diagram2</vt:lpstr>
      <vt:lpstr>Ungdom, sosiale medier og NTNU</vt:lpstr>
      <vt:lpstr>Innhold</vt:lpstr>
      <vt:lpstr>Bakgrunn</vt:lpstr>
      <vt:lpstr>Metode</vt:lpstr>
      <vt:lpstr>Oppsummering kvantitativ undersøkelse</vt:lpstr>
      <vt:lpstr>Oppsummering fra fokusgrupper</vt:lpstr>
      <vt:lpstr>1. Resultater kvantitativ undersøkelse</vt:lpstr>
      <vt:lpstr>Ungdommens mediedøgn: Internett tar mest tid</vt:lpstr>
      <vt:lpstr>Guttenes mediedøgn: Musikkmedier større enn tv </vt:lpstr>
      <vt:lpstr>Jentenes mediedøgn: Internett og TV utgjør over 50 % av tiden </vt:lpstr>
      <vt:lpstr>Ungdommens mediedøgn: Totalt vs. gutter vs. jenter</vt:lpstr>
      <vt:lpstr>Sosiale medier brukt siste døgnet: Facebook på topp</vt:lpstr>
      <vt:lpstr>Daglig dekning nettsteder: Facebook er størst</vt:lpstr>
      <vt:lpstr>2. Resultater fra gruppesamtaler</vt:lpstr>
      <vt:lpstr>2.1 Ungdommens nettvaner</vt:lpstr>
      <vt:lpstr>Bruker mye tid på nett</vt:lpstr>
      <vt:lpstr>Bruker smartphone når man ikke gjør noe annet</vt:lpstr>
      <vt:lpstr>Bruker mye tid på sosiale medier</vt:lpstr>
      <vt:lpstr>2.2 Utdanningsinstitusjoner på Internett</vt:lpstr>
      <vt:lpstr>Søker informasjon om studier på nett</vt:lpstr>
      <vt:lpstr>Hvor bør man annonsere?</vt:lpstr>
      <vt:lpstr>Google er viktig, men man må ligge høyt uten å betale for det</vt:lpstr>
      <vt:lpstr>Utdanningsinstitusjoner bør være på Facebook</vt:lpstr>
      <vt:lpstr>Forventninger til Facebook-sider</vt:lpstr>
      <vt:lpstr>Forventninger til universiteters nettsider</vt:lpstr>
      <vt:lpstr>2.3 Vurdering av NTNUs hjemmesider og Facebook-sider</vt:lpstr>
      <vt:lpstr>Varierende tilbakemeldinger på ntnu.no</vt:lpstr>
      <vt:lpstr>PowerPoint-presentasjon</vt:lpstr>
      <vt:lpstr>Tilbakemeldinger på Facebook-siden til NTNU</vt:lpstr>
      <vt:lpstr>Forvirrende med ”NTNU og du”</vt:lpstr>
      <vt:lpstr>Konkrete innspill til forbedringer på Facebook</vt:lpstr>
    </vt:vector>
  </TitlesOfParts>
  <Company>Apeland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dc:title>
  <dc:creator>Apeland</dc:creator>
  <cp:lastModifiedBy>Martin Fjeldvær</cp:lastModifiedBy>
  <cp:revision>133</cp:revision>
  <cp:lastPrinted>2011-11-04T11:29:14Z</cp:lastPrinted>
  <dcterms:created xsi:type="dcterms:W3CDTF">2008-10-08T11:09:43Z</dcterms:created>
  <dcterms:modified xsi:type="dcterms:W3CDTF">2013-11-22T15:49:40Z</dcterms:modified>
</cp:coreProperties>
</file>