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7FFD56F1_A562A8A7.xml" ContentType="application/vnd.ms-powerpoint.comment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3" r:id="rId5"/>
    <p:sldMasterId id="2147483686" r:id="rId6"/>
    <p:sldMasterId id="2147483698" r:id="rId7"/>
  </p:sldMasterIdLst>
  <p:notesMasterIdLst>
    <p:notesMasterId r:id="rId34"/>
  </p:notesMasterIdLst>
  <p:sldIdLst>
    <p:sldId id="256" r:id="rId8"/>
    <p:sldId id="263" r:id="rId9"/>
    <p:sldId id="5196" r:id="rId10"/>
    <p:sldId id="2147309254" r:id="rId11"/>
    <p:sldId id="2147309296" r:id="rId12"/>
    <p:sldId id="2147309297" r:id="rId13"/>
    <p:sldId id="265" r:id="rId14"/>
    <p:sldId id="504" r:id="rId15"/>
    <p:sldId id="505" r:id="rId16"/>
    <p:sldId id="506" r:id="rId17"/>
    <p:sldId id="2147309302" r:id="rId18"/>
    <p:sldId id="2147309303" r:id="rId19"/>
    <p:sldId id="2147309304" r:id="rId20"/>
    <p:sldId id="2147309305" r:id="rId21"/>
    <p:sldId id="269" r:id="rId22"/>
    <p:sldId id="6883" r:id="rId23"/>
    <p:sldId id="6917" r:id="rId24"/>
    <p:sldId id="2147309264" r:id="rId25"/>
    <p:sldId id="2147309267" r:id="rId26"/>
    <p:sldId id="2147309270" r:id="rId27"/>
    <p:sldId id="2147309271" r:id="rId28"/>
    <p:sldId id="2147309177" r:id="rId29"/>
    <p:sldId id="2147309179" r:id="rId30"/>
    <p:sldId id="2147309293" r:id="rId31"/>
    <p:sldId id="2147309178" r:id="rId32"/>
    <p:sldId id="667" r:id="rId33"/>
  </p:sldIdLst>
  <p:sldSz cx="9144000" cy="5143500" type="screen16x9"/>
  <p:notesSz cx="6797675" cy="9926638"/>
  <p:custDataLst>
    <p:tags r:id="rId35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0CE740-D2B5-4EBF-B8EC-3179E4579064}">
          <p14:sldIdLst>
            <p14:sldId id="256"/>
            <p14:sldId id="263"/>
            <p14:sldId id="5196"/>
            <p14:sldId id="2147309254"/>
            <p14:sldId id="2147309296"/>
            <p14:sldId id="2147309297"/>
            <p14:sldId id="265"/>
            <p14:sldId id="504"/>
            <p14:sldId id="505"/>
            <p14:sldId id="506"/>
            <p14:sldId id="2147309302"/>
            <p14:sldId id="2147309303"/>
            <p14:sldId id="2147309304"/>
            <p14:sldId id="2147309305"/>
            <p14:sldId id="269"/>
            <p14:sldId id="6883"/>
            <p14:sldId id="6917"/>
            <p14:sldId id="2147309264"/>
            <p14:sldId id="2147309267"/>
            <p14:sldId id="2147309270"/>
            <p14:sldId id="2147309271"/>
            <p14:sldId id="2147309177"/>
            <p14:sldId id="2147309179"/>
            <p14:sldId id="2147309293"/>
            <p14:sldId id="2147309178"/>
            <p14:sldId id="6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1C9E5A34-1AB0-E33C-2540-D7DFE8F33E29}" name="Christina" initials="C" userId="Christina" providerId="None"/>
  <p188:author id="{8F6F75C1-6721-C487-7EAA-C8CB98A4F5C0}" name="Terje Ruud" initials="TR" userId="S::terjru@ntnu.no::80210fc6-dbb7-49cc-ba3b-9524c1a7b2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56E"/>
    <a:srgbClr val="00509E"/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4D945-01AF-4C34-B4C5-766DBBD18DEC}" vWet="2" dt="2022-09-21T12:03:07.301"/>
    <p1510:client id="{55065073-59E4-430E-BB30-AA509AB324C1}" v="43" dt="2022-09-21T09:09:48.099"/>
    <p1510:client id="{5FC831E8-745F-45EC-B6E7-BFEE325DF028}" v="1740" dt="2022-09-21T06:31:01.453"/>
    <p1510:client id="{98F4C900-67BE-426C-BAF2-A23EEE12A456}" v="1464" dt="2022-09-21T12:16:04.488"/>
    <p1510:client id="{A9BD95B4-92D6-466B-82F1-E40CF0D3477C}" v="654" vWet="684" dt="2022-09-21T06:51:03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10" d="100"/>
          <a:sy n="210" d="100"/>
        </p:scale>
        <p:origin x="4098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gs" Target="tags/tag1.xml"/></Relationships>
</file>

<file path=ppt/comments/modernComment_7FFD56F1_A562A8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02230E-3C81-422E-868E-0674556298A6}" authorId="{2273F832-6C13-68EF-6B7B-ABA9C5EDE550}" created="2022-09-20T08:11:23.814">
    <pc:sldMkLst xmlns:pc="http://schemas.microsoft.com/office/powerpoint/2013/main/command">
      <pc:docMk/>
      <pc:sldMk cId="2774706343" sldId="2147309297"/>
    </pc:sldMkLst>
    <p188:replyLst>
      <p188:reply id="{322D5ECA-5F5A-4719-9B7A-589F7215B4FB}" authorId="{1C9E5A34-1AB0-E33C-2540-D7DFE8F33E29}" created="2022-09-20T11:22:01.805">
        <p188:txBody>
          <a:bodyPr/>
          <a:lstStyle/>
          <a:p>
            <a:r>
              <a:rPr lang="nb-NO"/>
              <a:t>Enig! Endrer
</a:t>
            </a:r>
          </a:p>
        </p188:txBody>
      </p188:reply>
    </p188:replyLst>
    <p188:txBody>
      <a:bodyPr/>
      <a:lstStyle/>
      <a:p>
        <a:r>
          <a:rPr lang="nb-NO"/>
          <a:t>Skal vi endre rekkefølge her og (dvs prosess for opplæring?)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99751-E627-443E-86C2-E1F8E53D452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9EFFB27-0EB2-416B-AC91-600A41FCF8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1200" b="1">
              <a:solidFill>
                <a:schemeClr val="bg1"/>
              </a:solidFill>
            </a:rPr>
            <a:t>Opplæringsplan</a:t>
          </a:r>
        </a:p>
        <a:p>
          <a:endParaRPr lang="nb-NO" sz="1200" b="1">
            <a:solidFill>
              <a:schemeClr val="bg1"/>
            </a:solidFill>
          </a:endParaRPr>
        </a:p>
        <a:p>
          <a:endParaRPr lang="nb-NO" sz="1200" b="1">
            <a:solidFill>
              <a:schemeClr val="bg1"/>
            </a:solidFill>
          </a:endParaRPr>
        </a:p>
      </dgm:t>
    </dgm:pt>
    <dgm:pt modelId="{DDC05AC6-6FDE-45D5-B6D0-91F63CFA3D0B}" type="parTrans" cxnId="{5EB6997E-2515-4492-9ED9-DD997A465287}">
      <dgm:prSet/>
      <dgm:spPr/>
      <dgm:t>
        <a:bodyPr/>
        <a:lstStyle/>
        <a:p>
          <a:endParaRPr lang="nb-NO" sz="1200"/>
        </a:p>
      </dgm:t>
    </dgm:pt>
    <dgm:pt modelId="{7D514737-E564-49EC-B82C-C49065456AFE}" type="sibTrans" cxnId="{5EB6997E-2515-4492-9ED9-DD997A465287}">
      <dgm:prSet/>
      <dgm:spPr/>
      <dgm:t>
        <a:bodyPr/>
        <a:lstStyle/>
        <a:p>
          <a:endParaRPr lang="nb-NO" sz="1200"/>
        </a:p>
      </dgm:t>
    </dgm:pt>
    <dgm:pt modelId="{A0E0BC68-5B44-44FC-9DDD-9A5AFD158759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  <a:buNone/>
          </a:pPr>
          <a:endParaRPr lang="nb-NO" sz="1200"/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nb-NO" sz="1200" b="1"/>
            <a:t>Brukerstøtte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Ekstra brukerstøtte ved oppstart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Teams-rom/ kanaler for utvalgte roller 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Nettsider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nb-NO" sz="1200"/>
            <a:t>- Mulighet for </a:t>
          </a:r>
          <a:r>
            <a:rPr lang="nb-NO" sz="1200" err="1"/>
            <a:t>webinarer</a:t>
          </a:r>
          <a:r>
            <a:rPr lang="nb-NO" sz="1200"/>
            <a:t> for utvalgte tema</a:t>
          </a:r>
        </a:p>
      </dgm:t>
    </dgm:pt>
    <dgm:pt modelId="{EDA9A6F0-DCBB-4DA8-9FF3-1738EE242D9C}" type="parTrans" cxnId="{4E76275F-998F-4C50-813D-EBB38F6E743A}">
      <dgm:prSet/>
      <dgm:spPr/>
      <dgm:t>
        <a:bodyPr/>
        <a:lstStyle/>
        <a:p>
          <a:endParaRPr lang="nb-NO" sz="1200"/>
        </a:p>
      </dgm:t>
    </dgm:pt>
    <dgm:pt modelId="{F8BBE20C-11CE-4858-85E6-8D8C11B01E73}" type="sibTrans" cxnId="{4E76275F-998F-4C50-813D-EBB38F6E743A}">
      <dgm:prSet/>
      <dgm:spPr/>
      <dgm:t>
        <a:bodyPr/>
        <a:lstStyle/>
        <a:p>
          <a:endParaRPr lang="nb-NO" sz="1200"/>
        </a:p>
      </dgm:t>
    </dgm:pt>
    <dgm:pt modelId="{ACB6EBE2-8678-4135-983A-A50260ADE38B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endParaRPr lang="nb-NO" sz="1200"/>
        </a:p>
        <a:p>
          <a:endParaRPr lang="nb-NO" sz="1200"/>
        </a:p>
        <a:p>
          <a:r>
            <a:rPr lang="nb-NO" sz="1200" b="1"/>
            <a:t>NTNU Spesifikt</a:t>
          </a:r>
        </a:p>
        <a:p>
          <a:r>
            <a:rPr lang="nb-NO" sz="1200"/>
            <a:t>- NTNU Kurs før og etter DFØ systemopplæring</a:t>
          </a:r>
        </a:p>
        <a:p>
          <a:r>
            <a:rPr lang="nb-NO" sz="1200" b="0">
              <a:latin typeface="Arial" panose="020B0604020202020204"/>
            </a:rPr>
            <a:t>- Informasjonsmøter og </a:t>
          </a:r>
          <a:r>
            <a:rPr lang="nb-NO" sz="1200" b="0" err="1">
              <a:latin typeface="Arial" panose="020B0604020202020204"/>
            </a:rPr>
            <a:t>webinarer</a:t>
          </a:r>
          <a:r>
            <a:rPr lang="nb-NO" sz="1200" b="0">
              <a:latin typeface="Arial" panose="020B0604020202020204"/>
            </a:rPr>
            <a:t> om spesielle tema</a:t>
          </a:r>
        </a:p>
        <a:p>
          <a:endParaRPr lang="nb-NO" sz="1200" b="0">
            <a:latin typeface="Arial" panose="020B0604020202020204"/>
          </a:endParaRPr>
        </a:p>
        <a:p>
          <a:endParaRPr lang="nb-NO" sz="1200" b="0">
            <a:latin typeface="Arial" panose="020B0604020202020204"/>
          </a:endParaRPr>
        </a:p>
      </dgm:t>
    </dgm:pt>
    <dgm:pt modelId="{14E0E4D6-713C-4368-BBA4-48B82212E626}" type="parTrans" cxnId="{6ACC1866-D71F-4F59-ADA9-6F6E6720F719}">
      <dgm:prSet/>
      <dgm:spPr/>
      <dgm:t>
        <a:bodyPr/>
        <a:lstStyle/>
        <a:p>
          <a:endParaRPr lang="nb-NO" sz="1200"/>
        </a:p>
      </dgm:t>
    </dgm:pt>
    <dgm:pt modelId="{DBDD4AFB-E753-4B96-B280-EFD60741C05C}" type="sibTrans" cxnId="{6ACC1866-D71F-4F59-ADA9-6F6E6720F719}">
      <dgm:prSet/>
      <dgm:spPr/>
      <dgm:t>
        <a:bodyPr/>
        <a:lstStyle/>
        <a:p>
          <a:endParaRPr lang="nb-NO" sz="1200"/>
        </a:p>
      </dgm:t>
    </dgm:pt>
    <dgm:pt modelId="{6E13336A-1061-4597-829A-457963054662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nb-NO" sz="1200" b="1"/>
            <a:t>DFØ Systemopplæring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/>
            <a:t>- Webinarer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nb-NO" sz="1200" b="0"/>
            <a:t>- Trykkekurs for noen roller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nb-NO" sz="1200"/>
        </a:p>
      </dgm:t>
    </dgm:pt>
    <dgm:pt modelId="{0F6F06C4-C879-4D38-A2F6-C248597D04B8}" type="parTrans" cxnId="{A0B73495-747A-4C3F-A337-3E262EE9F610}">
      <dgm:prSet/>
      <dgm:spPr/>
      <dgm:t>
        <a:bodyPr/>
        <a:lstStyle/>
        <a:p>
          <a:endParaRPr lang="nb-NO" sz="1200"/>
        </a:p>
      </dgm:t>
    </dgm:pt>
    <dgm:pt modelId="{C5353622-0F71-47C8-845F-B9F64907EAA9}" type="sibTrans" cxnId="{A0B73495-747A-4C3F-A337-3E262EE9F610}">
      <dgm:prSet/>
      <dgm:spPr/>
      <dgm:t>
        <a:bodyPr/>
        <a:lstStyle/>
        <a:p>
          <a:endParaRPr lang="nb-NO" sz="1200"/>
        </a:p>
      </dgm:t>
    </dgm:pt>
    <dgm:pt modelId="{6A239C10-29D5-4CE5-B783-1125FD68868F}">
      <dgm:prSet phldrT="[Text]" custT="1"/>
      <dgm:spPr>
        <a:solidFill>
          <a:schemeClr val="accent1">
            <a:lumMod val="9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nb-NO" sz="1200" b="1"/>
            <a:t>Egenlæring</a:t>
          </a:r>
        </a:p>
        <a:p>
          <a:pPr>
            <a:spcAft>
              <a:spcPts val="0"/>
            </a:spcAft>
          </a:pPr>
          <a:r>
            <a:rPr lang="nb-NO" sz="1200"/>
            <a:t>- BOTT ØL e-læring</a:t>
          </a:r>
        </a:p>
        <a:p>
          <a:pPr>
            <a:spcAft>
              <a:spcPts val="0"/>
            </a:spcAft>
          </a:pPr>
          <a:r>
            <a:rPr lang="nb-NO" sz="1200"/>
            <a:t>- DFØ Systemvideoer</a:t>
          </a:r>
          <a:br>
            <a:rPr lang="nb-NO" sz="1200"/>
          </a:br>
          <a:r>
            <a:rPr lang="nb-NO" sz="1200"/>
            <a:t>- DFØ e-læring</a:t>
          </a:r>
          <a:br>
            <a:rPr lang="nb-NO" sz="1200"/>
          </a:br>
          <a:r>
            <a:rPr lang="nb-NO" sz="1200"/>
            <a:t>- NTNU videokurs</a:t>
          </a:r>
        </a:p>
      </dgm:t>
    </dgm:pt>
    <dgm:pt modelId="{849EF6D6-C63A-4E4B-B8BF-05070F945AEF}" type="parTrans" cxnId="{D2D1D463-5007-4DDC-8F36-4C982BCFB9C3}">
      <dgm:prSet/>
      <dgm:spPr/>
      <dgm:t>
        <a:bodyPr/>
        <a:lstStyle/>
        <a:p>
          <a:endParaRPr lang="nb-NO" sz="1200"/>
        </a:p>
      </dgm:t>
    </dgm:pt>
    <dgm:pt modelId="{5B4C81A0-08F9-402C-AC69-2CFDF13AF752}" type="sibTrans" cxnId="{D2D1D463-5007-4DDC-8F36-4C982BCFB9C3}">
      <dgm:prSet/>
      <dgm:spPr/>
      <dgm:t>
        <a:bodyPr/>
        <a:lstStyle/>
        <a:p>
          <a:endParaRPr lang="nb-NO" sz="1200"/>
        </a:p>
      </dgm:t>
    </dgm:pt>
    <dgm:pt modelId="{18C14600-A4AE-4ED2-BBC8-91E08359B20F}" type="pres">
      <dgm:prSet presAssocID="{F6899751-E627-443E-86C2-E1F8E53D452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6AB38C-CFDC-4DB6-B676-4DAF679346F9}" type="pres">
      <dgm:prSet presAssocID="{F6899751-E627-443E-86C2-E1F8E53D4523}" presName="matrix" presStyleCnt="0"/>
      <dgm:spPr/>
    </dgm:pt>
    <dgm:pt modelId="{59AE269F-53FC-4308-A828-F361FB26BBFE}" type="pres">
      <dgm:prSet presAssocID="{F6899751-E627-443E-86C2-E1F8E53D4523}" presName="tile1" presStyleLbl="node1" presStyleIdx="0" presStyleCnt="4"/>
      <dgm:spPr/>
    </dgm:pt>
    <dgm:pt modelId="{5E81395F-1121-45A0-BC8B-7C1D973BE623}" type="pres">
      <dgm:prSet presAssocID="{F6899751-E627-443E-86C2-E1F8E53D45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641786F-1105-4E7D-B43F-59DDA91D0A9C}" type="pres">
      <dgm:prSet presAssocID="{F6899751-E627-443E-86C2-E1F8E53D4523}" presName="tile2" presStyleLbl="node1" presStyleIdx="1" presStyleCnt="4" custLinFactNeighborX="-446" custLinFactNeighborY="-26733"/>
      <dgm:spPr/>
    </dgm:pt>
    <dgm:pt modelId="{17729412-17DD-495B-9324-66D116D07F43}" type="pres">
      <dgm:prSet presAssocID="{F6899751-E627-443E-86C2-E1F8E53D45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52DEAA-B732-4475-A930-7DF6F868DE27}" type="pres">
      <dgm:prSet presAssocID="{F6899751-E627-443E-86C2-E1F8E53D4523}" presName="tile3" presStyleLbl="node1" presStyleIdx="2" presStyleCnt="4" custLinFactNeighborX="-1656" custLinFactNeighborY="-414"/>
      <dgm:spPr/>
    </dgm:pt>
    <dgm:pt modelId="{BC0ABCDE-F2CB-4E53-8646-385B81A90F34}" type="pres">
      <dgm:prSet presAssocID="{F6899751-E627-443E-86C2-E1F8E53D45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33116BF-33AC-40D9-ABAB-F1408D18153E}" type="pres">
      <dgm:prSet presAssocID="{F6899751-E627-443E-86C2-E1F8E53D4523}" presName="tile4" presStyleLbl="node1" presStyleIdx="3" presStyleCnt="4"/>
      <dgm:spPr/>
    </dgm:pt>
    <dgm:pt modelId="{B29EB35F-0CC2-429B-A8D3-3984220EE9D3}" type="pres">
      <dgm:prSet presAssocID="{F6899751-E627-443E-86C2-E1F8E53D45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375138-22FA-4DF7-935E-8921C252465F}" type="pres">
      <dgm:prSet presAssocID="{F6899751-E627-443E-86C2-E1F8E53D452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884D408-3C55-4250-B759-64DA334E0359}" type="presOf" srcId="{C9EFFB27-0EB2-416B-AC91-600A41FCF8BE}" destId="{81375138-22FA-4DF7-935E-8921C252465F}" srcOrd="0" destOrd="0" presId="urn:microsoft.com/office/officeart/2005/8/layout/matrix1"/>
    <dgm:cxn modelId="{6BD1DC0C-22D7-467D-B119-C57331DF7FA8}" type="presOf" srcId="{6A239C10-29D5-4CE5-B783-1125FD68868F}" destId="{733116BF-33AC-40D9-ABAB-F1408D18153E}" srcOrd="0" destOrd="0" presId="urn:microsoft.com/office/officeart/2005/8/layout/matrix1"/>
    <dgm:cxn modelId="{94799E12-8515-4421-AA37-9D018CE6BDA1}" type="presOf" srcId="{F6899751-E627-443E-86C2-E1F8E53D4523}" destId="{18C14600-A4AE-4ED2-BBC8-91E08359B20F}" srcOrd="0" destOrd="0" presId="urn:microsoft.com/office/officeart/2005/8/layout/matrix1"/>
    <dgm:cxn modelId="{A78CC640-3497-4D15-8FDC-B5450E179A7C}" type="presOf" srcId="{ACB6EBE2-8678-4135-983A-A50260ADE38B}" destId="{C641786F-1105-4E7D-B43F-59DDA91D0A9C}" srcOrd="0" destOrd="0" presId="urn:microsoft.com/office/officeart/2005/8/layout/matrix1"/>
    <dgm:cxn modelId="{4E76275F-998F-4C50-813D-EBB38F6E743A}" srcId="{C9EFFB27-0EB2-416B-AC91-600A41FCF8BE}" destId="{A0E0BC68-5B44-44FC-9DDD-9A5AFD158759}" srcOrd="0" destOrd="0" parTransId="{EDA9A6F0-DCBB-4DA8-9FF3-1738EE242D9C}" sibTransId="{F8BBE20C-11CE-4858-85E6-8D8C11B01E73}"/>
    <dgm:cxn modelId="{D2D1D463-5007-4DDC-8F36-4C982BCFB9C3}" srcId="{C9EFFB27-0EB2-416B-AC91-600A41FCF8BE}" destId="{6A239C10-29D5-4CE5-B783-1125FD68868F}" srcOrd="3" destOrd="0" parTransId="{849EF6D6-C63A-4E4B-B8BF-05070F945AEF}" sibTransId="{5B4C81A0-08F9-402C-AC69-2CFDF13AF752}"/>
    <dgm:cxn modelId="{6ACC1866-D71F-4F59-ADA9-6F6E6720F719}" srcId="{C9EFFB27-0EB2-416B-AC91-600A41FCF8BE}" destId="{ACB6EBE2-8678-4135-983A-A50260ADE38B}" srcOrd="1" destOrd="0" parTransId="{14E0E4D6-713C-4368-BBA4-48B82212E626}" sibTransId="{DBDD4AFB-E753-4B96-B280-EFD60741C05C}"/>
    <dgm:cxn modelId="{D2032A6B-0BB6-4DA8-9D47-089D06243E48}" type="presOf" srcId="{6E13336A-1061-4597-829A-457963054662}" destId="{B552DEAA-B732-4475-A930-7DF6F868DE27}" srcOrd="0" destOrd="0" presId="urn:microsoft.com/office/officeart/2005/8/layout/matrix1"/>
    <dgm:cxn modelId="{5EB6997E-2515-4492-9ED9-DD997A465287}" srcId="{F6899751-E627-443E-86C2-E1F8E53D4523}" destId="{C9EFFB27-0EB2-416B-AC91-600A41FCF8BE}" srcOrd="0" destOrd="0" parTransId="{DDC05AC6-6FDE-45D5-B6D0-91F63CFA3D0B}" sibTransId="{7D514737-E564-49EC-B82C-C49065456AFE}"/>
    <dgm:cxn modelId="{A0B73495-747A-4C3F-A337-3E262EE9F610}" srcId="{C9EFFB27-0EB2-416B-AC91-600A41FCF8BE}" destId="{6E13336A-1061-4597-829A-457963054662}" srcOrd="2" destOrd="0" parTransId="{0F6F06C4-C879-4D38-A2F6-C248597D04B8}" sibTransId="{C5353622-0F71-47C8-845F-B9F64907EAA9}"/>
    <dgm:cxn modelId="{FC0A52B2-EE2D-4397-9E82-A492AB2B3528}" type="presOf" srcId="{A0E0BC68-5B44-44FC-9DDD-9A5AFD158759}" destId="{59AE269F-53FC-4308-A828-F361FB26BBFE}" srcOrd="0" destOrd="0" presId="urn:microsoft.com/office/officeart/2005/8/layout/matrix1"/>
    <dgm:cxn modelId="{15DCA0C9-4251-48EA-AEC7-A5B21208CC30}" type="presOf" srcId="{6A239C10-29D5-4CE5-B783-1125FD68868F}" destId="{B29EB35F-0CC2-429B-A8D3-3984220EE9D3}" srcOrd="1" destOrd="0" presId="urn:microsoft.com/office/officeart/2005/8/layout/matrix1"/>
    <dgm:cxn modelId="{94E730DA-FB50-4708-9F1D-D963070A7A31}" type="presOf" srcId="{6E13336A-1061-4597-829A-457963054662}" destId="{BC0ABCDE-F2CB-4E53-8646-385B81A90F34}" srcOrd="1" destOrd="0" presId="urn:microsoft.com/office/officeart/2005/8/layout/matrix1"/>
    <dgm:cxn modelId="{EE2391E0-0D47-4F7F-A7E9-1669DD21C3D6}" type="presOf" srcId="{A0E0BC68-5B44-44FC-9DDD-9A5AFD158759}" destId="{5E81395F-1121-45A0-BC8B-7C1D973BE623}" srcOrd="1" destOrd="0" presId="urn:microsoft.com/office/officeart/2005/8/layout/matrix1"/>
    <dgm:cxn modelId="{6E17CCE1-40D5-4EF4-87E2-10746512F8D8}" type="presOf" srcId="{ACB6EBE2-8678-4135-983A-A50260ADE38B}" destId="{17729412-17DD-495B-9324-66D116D07F43}" srcOrd="1" destOrd="0" presId="urn:microsoft.com/office/officeart/2005/8/layout/matrix1"/>
    <dgm:cxn modelId="{245845D6-CC7C-40FD-A7C6-AD34D3E91428}" type="presParOf" srcId="{18C14600-A4AE-4ED2-BBC8-91E08359B20F}" destId="{616AB38C-CFDC-4DB6-B676-4DAF679346F9}" srcOrd="0" destOrd="0" presId="urn:microsoft.com/office/officeart/2005/8/layout/matrix1"/>
    <dgm:cxn modelId="{80116A87-1209-4181-893F-9EAC53131393}" type="presParOf" srcId="{616AB38C-CFDC-4DB6-B676-4DAF679346F9}" destId="{59AE269F-53FC-4308-A828-F361FB26BBFE}" srcOrd="0" destOrd="0" presId="urn:microsoft.com/office/officeart/2005/8/layout/matrix1"/>
    <dgm:cxn modelId="{31F437C1-68DE-4FEC-AA8E-F723D9E60B0D}" type="presParOf" srcId="{616AB38C-CFDC-4DB6-B676-4DAF679346F9}" destId="{5E81395F-1121-45A0-BC8B-7C1D973BE623}" srcOrd="1" destOrd="0" presId="urn:microsoft.com/office/officeart/2005/8/layout/matrix1"/>
    <dgm:cxn modelId="{A869D1D5-8966-4DD0-84A3-314EB05462F3}" type="presParOf" srcId="{616AB38C-CFDC-4DB6-B676-4DAF679346F9}" destId="{C641786F-1105-4E7D-B43F-59DDA91D0A9C}" srcOrd="2" destOrd="0" presId="urn:microsoft.com/office/officeart/2005/8/layout/matrix1"/>
    <dgm:cxn modelId="{D24040CC-799E-4208-9E7A-D7576AAC1D1B}" type="presParOf" srcId="{616AB38C-CFDC-4DB6-B676-4DAF679346F9}" destId="{17729412-17DD-495B-9324-66D116D07F43}" srcOrd="3" destOrd="0" presId="urn:microsoft.com/office/officeart/2005/8/layout/matrix1"/>
    <dgm:cxn modelId="{C82ACA8A-BD41-43BB-B027-E15550AC70BB}" type="presParOf" srcId="{616AB38C-CFDC-4DB6-B676-4DAF679346F9}" destId="{B552DEAA-B732-4475-A930-7DF6F868DE27}" srcOrd="4" destOrd="0" presId="urn:microsoft.com/office/officeart/2005/8/layout/matrix1"/>
    <dgm:cxn modelId="{5828148D-2D41-4755-ADBB-104315127780}" type="presParOf" srcId="{616AB38C-CFDC-4DB6-B676-4DAF679346F9}" destId="{BC0ABCDE-F2CB-4E53-8646-385B81A90F34}" srcOrd="5" destOrd="0" presId="urn:microsoft.com/office/officeart/2005/8/layout/matrix1"/>
    <dgm:cxn modelId="{59D10E7A-A302-4477-B1F3-280DC13F24C5}" type="presParOf" srcId="{616AB38C-CFDC-4DB6-B676-4DAF679346F9}" destId="{733116BF-33AC-40D9-ABAB-F1408D18153E}" srcOrd="6" destOrd="0" presId="urn:microsoft.com/office/officeart/2005/8/layout/matrix1"/>
    <dgm:cxn modelId="{5E8F580E-415A-444F-A00E-8D7E4230AC6E}" type="presParOf" srcId="{616AB38C-CFDC-4DB6-B676-4DAF679346F9}" destId="{B29EB35F-0CC2-429B-A8D3-3984220EE9D3}" srcOrd="7" destOrd="0" presId="urn:microsoft.com/office/officeart/2005/8/layout/matrix1"/>
    <dgm:cxn modelId="{C0B748F6-3F1C-45FE-83CF-0C8141043241}" type="presParOf" srcId="{18C14600-A4AE-4ED2-BBC8-91E08359B20F}" destId="{81375138-22FA-4DF7-935E-8921C25246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10DCF-F6C7-4F55-BB5C-90DAF0DE14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19DCE1C-6D6F-4FFE-91DD-81AADD7AFBAD}">
      <dgm:prSet phldrT="[Text]" custT="1"/>
      <dgm:spPr/>
      <dgm:t>
        <a:bodyPr/>
        <a:lstStyle/>
        <a:p>
          <a:r>
            <a:rPr lang="nb-NO" sz="1000" b="1"/>
            <a:t>NTNU </a:t>
          </a:r>
        </a:p>
        <a:p>
          <a:r>
            <a:rPr lang="nb-NO" sz="1000" b="1"/>
            <a:t>Kurs 1</a:t>
          </a:r>
        </a:p>
        <a:p>
          <a:r>
            <a:rPr lang="nb-NO" sz="900" b="0"/>
            <a:t>Introduksjon til opplæring </a:t>
          </a:r>
          <a:r>
            <a:rPr lang="nb-NO" sz="900"/>
            <a:t>og egenlæring for rolle og prosess</a:t>
          </a:r>
        </a:p>
      </dgm:t>
    </dgm:pt>
    <dgm:pt modelId="{D4EF899C-C643-404C-B1D5-54EEF1D5643E}" type="parTrans" cxnId="{EF360807-9D82-4204-BAFE-4A1E88F87784}">
      <dgm:prSet/>
      <dgm:spPr/>
      <dgm:t>
        <a:bodyPr/>
        <a:lstStyle/>
        <a:p>
          <a:endParaRPr lang="nb-NO" sz="1000"/>
        </a:p>
      </dgm:t>
    </dgm:pt>
    <dgm:pt modelId="{877FE54A-EDFC-46A5-9170-6F4DD04C5FC7}" type="sibTrans" cxnId="{EF360807-9D82-4204-BAFE-4A1E88F87784}">
      <dgm:prSet/>
      <dgm:spPr/>
      <dgm:t>
        <a:bodyPr/>
        <a:lstStyle/>
        <a:p>
          <a:endParaRPr lang="nb-NO" sz="1000"/>
        </a:p>
      </dgm:t>
    </dgm:pt>
    <dgm:pt modelId="{92E89340-0D76-47FB-AFFB-3CC9E14D5D7C}">
      <dgm:prSet phldrT="[Text]" custT="1"/>
      <dgm:spPr/>
      <dgm:t>
        <a:bodyPr/>
        <a:lstStyle/>
        <a:p>
          <a:r>
            <a:rPr lang="nb-NO" sz="1000" b="1"/>
            <a:t>NTNU </a:t>
          </a:r>
        </a:p>
        <a:p>
          <a:r>
            <a:rPr lang="nb-NO" sz="1000" b="0"/>
            <a:t>Kurs 2</a:t>
          </a:r>
        </a:p>
        <a:p>
          <a:r>
            <a:rPr lang="nb-NO" sz="1000" b="0"/>
            <a:t>Prosjekt-budsjettering</a:t>
          </a:r>
        </a:p>
        <a:p>
          <a:r>
            <a:rPr lang="nb-NO" sz="1000" b="0"/>
            <a:t>(fysisk kurs)</a:t>
          </a:r>
        </a:p>
      </dgm:t>
    </dgm:pt>
    <dgm:pt modelId="{F875E23E-7E0C-437B-A834-28B269E7BD4E}" type="parTrans" cxnId="{49720E9C-3284-41FE-9B55-8EFA6A5A5E68}">
      <dgm:prSet/>
      <dgm:spPr/>
      <dgm:t>
        <a:bodyPr/>
        <a:lstStyle/>
        <a:p>
          <a:endParaRPr lang="nb-NO" sz="1000"/>
        </a:p>
      </dgm:t>
    </dgm:pt>
    <dgm:pt modelId="{5D2AB3AB-ACDC-4BA1-B152-C4ACEADAB04F}" type="sibTrans" cxnId="{49720E9C-3284-41FE-9B55-8EFA6A5A5E68}">
      <dgm:prSet/>
      <dgm:spPr/>
      <dgm:t>
        <a:bodyPr/>
        <a:lstStyle/>
        <a:p>
          <a:endParaRPr lang="nb-NO" sz="1000"/>
        </a:p>
      </dgm:t>
    </dgm:pt>
    <dgm:pt modelId="{4DE5FC12-B9CD-4A02-BDE0-39B691768F20}">
      <dgm:prSet phldrT="[Text]" custT="1"/>
      <dgm:spPr/>
      <dgm:t>
        <a:bodyPr/>
        <a:lstStyle/>
        <a:p>
          <a:r>
            <a:rPr lang="nb-NO" sz="1000" b="1"/>
            <a:t>Egenlæring</a:t>
          </a:r>
        </a:p>
        <a:p>
          <a:r>
            <a:rPr lang="nb-NO" sz="1000"/>
            <a:t>Repetisjon / oppslag etter opplæring og ved oppstart</a:t>
          </a:r>
        </a:p>
      </dgm:t>
    </dgm:pt>
    <dgm:pt modelId="{9D817DC7-AAB1-4058-B8C8-E3D459ED4A18}" type="parTrans" cxnId="{6508A972-8F63-4362-B5E0-51EF2FB243CC}">
      <dgm:prSet/>
      <dgm:spPr/>
      <dgm:t>
        <a:bodyPr/>
        <a:lstStyle/>
        <a:p>
          <a:endParaRPr lang="nb-NO" sz="1000"/>
        </a:p>
      </dgm:t>
    </dgm:pt>
    <dgm:pt modelId="{4017AB02-F3AF-439D-BB6B-5BE31340E0A5}" type="sibTrans" cxnId="{6508A972-8F63-4362-B5E0-51EF2FB243CC}">
      <dgm:prSet/>
      <dgm:spPr/>
      <dgm:t>
        <a:bodyPr/>
        <a:lstStyle/>
        <a:p>
          <a:endParaRPr lang="nb-NO" sz="1000"/>
        </a:p>
      </dgm:t>
    </dgm:pt>
    <dgm:pt modelId="{91F15A80-5AC6-4574-8AD5-30D6516C9E2F}">
      <dgm:prSet phldrT="[Text]" custT="1"/>
      <dgm:spPr/>
      <dgm:t>
        <a:bodyPr/>
        <a:lstStyle/>
        <a:p>
          <a:r>
            <a:rPr lang="nb-NO" sz="1000" b="1"/>
            <a:t>Egenlæring</a:t>
          </a:r>
        </a:p>
        <a:p>
          <a:r>
            <a:rPr lang="nb-NO" sz="900"/>
            <a:t>E-læring for rolle og prosess</a:t>
          </a:r>
        </a:p>
        <a:p>
          <a:r>
            <a:rPr lang="nb-NO" sz="900"/>
            <a:t>Økonomi-modell – videokurs</a:t>
          </a:r>
        </a:p>
        <a:p>
          <a:r>
            <a:rPr lang="nb-NO" sz="900"/>
            <a:t>Lokal oppfølging</a:t>
          </a:r>
        </a:p>
      </dgm:t>
    </dgm:pt>
    <dgm:pt modelId="{F838931F-A534-4025-A61E-3AD886558946}" type="parTrans" cxnId="{8CB4C099-A7BC-4416-A59F-B96370F971D8}">
      <dgm:prSet/>
      <dgm:spPr/>
      <dgm:t>
        <a:bodyPr/>
        <a:lstStyle/>
        <a:p>
          <a:endParaRPr lang="nb-NO" sz="1000"/>
        </a:p>
      </dgm:t>
    </dgm:pt>
    <dgm:pt modelId="{CD8E1CE9-C192-4286-B36A-0804F55D2603}" type="sibTrans" cxnId="{8CB4C099-A7BC-4416-A59F-B96370F971D8}">
      <dgm:prSet/>
      <dgm:spPr/>
      <dgm:t>
        <a:bodyPr/>
        <a:lstStyle/>
        <a:p>
          <a:endParaRPr lang="nb-NO" sz="1000"/>
        </a:p>
      </dgm:t>
    </dgm:pt>
    <dgm:pt modelId="{8C30EEEE-0037-4F23-960A-F3B8C2B0271A}">
      <dgm:prSet phldrT="[Text]" custT="1"/>
      <dgm:spPr/>
      <dgm:t>
        <a:bodyPr/>
        <a:lstStyle/>
        <a:p>
          <a:r>
            <a:rPr lang="nb-NO" sz="1000" b="0"/>
            <a:t>Bruker-støtte</a:t>
          </a:r>
        </a:p>
        <a:p>
          <a:r>
            <a:rPr lang="nb-NO" sz="1000"/>
            <a:t>Innsida</a:t>
          </a:r>
        </a:p>
        <a:p>
          <a:r>
            <a:rPr lang="nb-NO" sz="1000"/>
            <a:t>NTNU Hjelp</a:t>
          </a:r>
          <a:r>
            <a:rPr lang="nb-NO" sz="1000" b="1"/>
            <a:t> </a:t>
          </a:r>
          <a:endParaRPr lang="nb-NO" sz="1000"/>
        </a:p>
      </dgm:t>
    </dgm:pt>
    <dgm:pt modelId="{2ECB347E-C9E3-47E1-9989-C50F39149050}" type="parTrans" cxnId="{C2D57AAF-F314-4A91-89F3-69BA988A0677}">
      <dgm:prSet/>
      <dgm:spPr/>
      <dgm:t>
        <a:bodyPr/>
        <a:lstStyle/>
        <a:p>
          <a:endParaRPr lang="nb-NO" sz="1000"/>
        </a:p>
      </dgm:t>
    </dgm:pt>
    <dgm:pt modelId="{98BCD1D1-EAF3-425C-B6F6-E04AA99EC169}" type="sibTrans" cxnId="{C2D57AAF-F314-4A91-89F3-69BA988A0677}">
      <dgm:prSet/>
      <dgm:spPr/>
      <dgm:t>
        <a:bodyPr/>
        <a:lstStyle/>
        <a:p>
          <a:endParaRPr lang="nb-NO" sz="1000"/>
        </a:p>
      </dgm:t>
    </dgm:pt>
    <dgm:pt modelId="{2B824F8D-0F4A-482D-AD39-400F2CA8ECB5}">
      <dgm:prSet phldrT="[Text]" custT="1"/>
      <dgm:spPr/>
      <dgm:t>
        <a:bodyPr/>
        <a:lstStyle/>
        <a:p>
          <a:pPr algn="ctr"/>
          <a:r>
            <a:rPr lang="nb-NO" sz="1000" b="0"/>
            <a:t>Fra 8.12 ukentlig Fagcafé</a:t>
          </a:r>
        </a:p>
      </dgm:t>
    </dgm:pt>
    <dgm:pt modelId="{8A6F6102-DE15-4309-9B75-14FA68B3CB6A}" type="parTrans" cxnId="{58A15184-ECEA-4F5F-8407-8F253FAD094D}">
      <dgm:prSet/>
      <dgm:spPr/>
      <dgm:t>
        <a:bodyPr/>
        <a:lstStyle/>
        <a:p>
          <a:endParaRPr lang="nb-NO"/>
        </a:p>
      </dgm:t>
    </dgm:pt>
    <dgm:pt modelId="{CECD5D49-6715-44F0-A859-68373F625845}" type="sibTrans" cxnId="{58A15184-ECEA-4F5F-8407-8F253FAD094D}">
      <dgm:prSet/>
      <dgm:spPr/>
      <dgm:t>
        <a:bodyPr/>
        <a:lstStyle/>
        <a:p>
          <a:endParaRPr lang="nb-NO"/>
        </a:p>
      </dgm:t>
    </dgm:pt>
    <dgm:pt modelId="{2251F105-5557-44AE-89D0-371934ABC882}">
      <dgm:prSet phldrT="[Text]" custT="1"/>
      <dgm:spPr/>
      <dgm:t>
        <a:bodyPr/>
        <a:lstStyle/>
        <a:p>
          <a:r>
            <a:rPr lang="nb-NO" sz="1000" b="1"/>
            <a:t>Vår 2023 </a:t>
          </a:r>
        </a:p>
        <a:p>
          <a:r>
            <a:rPr lang="nb-NO" sz="1000" b="0"/>
            <a:t>Kurs i frikjøp, prosjektfakturering og prosjektopprettelse</a:t>
          </a:r>
        </a:p>
        <a:p>
          <a:r>
            <a:rPr lang="nb-NO" sz="1000" b="0"/>
            <a:t>(fysiske kurs)</a:t>
          </a:r>
        </a:p>
      </dgm:t>
    </dgm:pt>
    <dgm:pt modelId="{A4453E89-F930-4D78-B38A-C46960D6F42A}" type="parTrans" cxnId="{67909F85-D277-4032-88F0-DF443D5DB024}">
      <dgm:prSet/>
      <dgm:spPr/>
      <dgm:t>
        <a:bodyPr/>
        <a:lstStyle/>
        <a:p>
          <a:endParaRPr lang="nb-NO"/>
        </a:p>
      </dgm:t>
    </dgm:pt>
    <dgm:pt modelId="{2B5E8A19-0B99-4B51-943F-DF33CEFD7492}" type="sibTrans" cxnId="{67909F85-D277-4032-88F0-DF443D5DB024}">
      <dgm:prSet/>
      <dgm:spPr/>
      <dgm:t>
        <a:bodyPr/>
        <a:lstStyle/>
        <a:p>
          <a:endParaRPr lang="nb-NO"/>
        </a:p>
      </dgm:t>
    </dgm:pt>
    <dgm:pt modelId="{DD142AA0-EE10-4396-A7D9-0F354360D1E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>
            <a:buNone/>
          </a:pPr>
          <a:r>
            <a:rPr lang="nb-NO" sz="1000" b="0"/>
            <a:t>FTI-prosessen</a:t>
          </a:r>
        </a:p>
      </dgm:t>
    </dgm:pt>
    <dgm:pt modelId="{C8224DBD-3DBB-4538-9F2B-FC96FBD4A0D4}" type="parTrans" cxnId="{1C586934-2345-42D2-A6F2-4ADE358CD0C8}">
      <dgm:prSet/>
      <dgm:spPr/>
      <dgm:t>
        <a:bodyPr/>
        <a:lstStyle/>
        <a:p>
          <a:endParaRPr lang="nb-NO"/>
        </a:p>
      </dgm:t>
    </dgm:pt>
    <dgm:pt modelId="{7A294208-C634-4A02-9570-6E753D9A4582}" type="sibTrans" cxnId="{1C586934-2345-42D2-A6F2-4ADE358CD0C8}">
      <dgm:prSet/>
      <dgm:spPr/>
      <dgm:t>
        <a:bodyPr/>
        <a:lstStyle/>
        <a:p>
          <a:endParaRPr lang="nb-NO"/>
        </a:p>
      </dgm:t>
    </dgm:pt>
    <dgm:pt modelId="{25A88D68-9943-4296-BA70-765DEA62866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>
            <a:buNone/>
          </a:pPr>
          <a:r>
            <a:rPr lang="nb-NO" sz="1000" b="0"/>
            <a:t>Faktura-ansvarlig PØ</a:t>
          </a:r>
        </a:p>
      </dgm:t>
    </dgm:pt>
    <dgm:pt modelId="{C3F5F631-F440-4551-ABCF-EA69219DF5D8}" type="parTrans" cxnId="{8604790E-432F-42E9-AEFA-89E702D7296F}">
      <dgm:prSet/>
      <dgm:spPr/>
      <dgm:t>
        <a:bodyPr/>
        <a:lstStyle/>
        <a:p>
          <a:endParaRPr lang="nb-NO"/>
        </a:p>
      </dgm:t>
    </dgm:pt>
    <dgm:pt modelId="{A0C23B52-AE12-444B-AF6B-9F872BC2E51A}" type="sibTrans" cxnId="{8604790E-432F-42E9-AEFA-89E702D7296F}">
      <dgm:prSet/>
      <dgm:spPr/>
      <dgm:t>
        <a:bodyPr/>
        <a:lstStyle/>
        <a:p>
          <a:endParaRPr lang="nb-NO"/>
        </a:p>
      </dgm:t>
    </dgm:pt>
    <dgm:pt modelId="{38C55D94-F6FE-4E63-AE91-A9922FBB4FE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>
            <a:buNone/>
          </a:pPr>
          <a:r>
            <a:rPr lang="nb-NO" sz="1000" b="0"/>
            <a:t>Salgsordreoppretter  </a:t>
          </a:r>
        </a:p>
        <a:p>
          <a:pPr algn="l"/>
          <a:endParaRPr lang="nb-NO" sz="1000" b="0"/>
        </a:p>
      </dgm:t>
    </dgm:pt>
    <dgm:pt modelId="{71341A9B-C402-4EAD-AFDA-18927C3649BA}" type="parTrans" cxnId="{6D21EA07-EF5D-4625-B98B-5B80BA48A308}">
      <dgm:prSet/>
      <dgm:spPr/>
      <dgm:t>
        <a:bodyPr/>
        <a:lstStyle/>
        <a:p>
          <a:endParaRPr lang="nb-NO"/>
        </a:p>
      </dgm:t>
    </dgm:pt>
    <dgm:pt modelId="{DC8E961F-FE14-49D4-8432-4BC1B28E25D9}" type="sibTrans" cxnId="{6D21EA07-EF5D-4625-B98B-5B80BA48A308}">
      <dgm:prSet/>
      <dgm:spPr/>
      <dgm:t>
        <a:bodyPr/>
        <a:lstStyle/>
        <a:p>
          <a:endParaRPr lang="nb-NO"/>
        </a:p>
      </dgm:t>
    </dgm:pt>
    <dgm:pt modelId="{EB2B9690-5C09-4F4C-9B90-6DD703578653}" type="pres">
      <dgm:prSet presAssocID="{D4510DCF-F6C7-4F55-BB5C-90DAF0DE14B1}" presName="CompostProcess" presStyleCnt="0">
        <dgm:presLayoutVars>
          <dgm:dir/>
          <dgm:resizeHandles val="exact"/>
        </dgm:presLayoutVars>
      </dgm:prSet>
      <dgm:spPr/>
    </dgm:pt>
    <dgm:pt modelId="{26AE0105-133E-4FF4-8816-8B4F92E66E75}" type="pres">
      <dgm:prSet presAssocID="{D4510DCF-F6C7-4F55-BB5C-90DAF0DE14B1}" presName="arrow" presStyleLbl="bgShp" presStyleIdx="0" presStyleCnt="1" custScaleX="117647" custLinFactNeighborX="87629" custLinFactNeighborY="-18148"/>
      <dgm:spPr/>
    </dgm:pt>
    <dgm:pt modelId="{9D6D4CED-C3A2-46AF-B90D-B5F7A9C8DC25}" type="pres">
      <dgm:prSet presAssocID="{D4510DCF-F6C7-4F55-BB5C-90DAF0DE14B1}" presName="linearProcess" presStyleCnt="0"/>
      <dgm:spPr/>
    </dgm:pt>
    <dgm:pt modelId="{8A073C8C-7751-4CB9-A524-00CE45ACE0B6}" type="pres">
      <dgm:prSet presAssocID="{019DCE1C-6D6F-4FFE-91DD-81AADD7AFBAD}" presName="textNode" presStyleLbl="node1" presStyleIdx="0" presStyleCnt="8" custScaleX="113252" custLinFactNeighborX="31510">
        <dgm:presLayoutVars>
          <dgm:bulletEnabled val="1"/>
        </dgm:presLayoutVars>
      </dgm:prSet>
      <dgm:spPr/>
    </dgm:pt>
    <dgm:pt modelId="{7F614FA5-81E8-4590-B8C8-9F80AA04ED7F}" type="pres">
      <dgm:prSet presAssocID="{877FE54A-EDFC-46A5-9170-6F4DD04C5FC7}" presName="sibTrans" presStyleCnt="0"/>
      <dgm:spPr/>
    </dgm:pt>
    <dgm:pt modelId="{6DCCF6FC-0881-4755-8B41-48B9DE698B30}" type="pres">
      <dgm:prSet presAssocID="{91F15A80-5AC6-4574-8AD5-30D6516C9E2F}" presName="textNode" presStyleLbl="node1" presStyleIdx="1" presStyleCnt="8" custScaleX="118437">
        <dgm:presLayoutVars>
          <dgm:bulletEnabled val="1"/>
        </dgm:presLayoutVars>
      </dgm:prSet>
      <dgm:spPr/>
    </dgm:pt>
    <dgm:pt modelId="{85D7877B-9A68-44EE-BEDB-2C3587001E54}" type="pres">
      <dgm:prSet presAssocID="{CD8E1CE9-C192-4286-B36A-0804F55D2603}" presName="sibTrans" presStyleCnt="0"/>
      <dgm:spPr/>
    </dgm:pt>
    <dgm:pt modelId="{2CBB4BEF-1A89-49D3-9B59-B25A5049F2EB}" type="pres">
      <dgm:prSet presAssocID="{92E89340-0D76-47FB-AFFB-3CC9E14D5D7C}" presName="textNode" presStyleLbl="node1" presStyleIdx="2" presStyleCnt="8" custScaleX="115308">
        <dgm:presLayoutVars>
          <dgm:bulletEnabled val="1"/>
        </dgm:presLayoutVars>
      </dgm:prSet>
      <dgm:spPr/>
    </dgm:pt>
    <dgm:pt modelId="{42CAEE9A-7FFB-4C42-B1ED-16A2059EA047}" type="pres">
      <dgm:prSet presAssocID="{5D2AB3AB-ACDC-4BA1-B152-C4ACEADAB04F}" presName="sibTrans" presStyleCnt="0"/>
      <dgm:spPr/>
    </dgm:pt>
    <dgm:pt modelId="{62201053-D849-4FCD-B993-571EBFA5243E}" type="pres">
      <dgm:prSet presAssocID="{4DE5FC12-B9CD-4A02-BDE0-39B691768F20}" presName="textNode" presStyleLbl="node1" presStyleIdx="3" presStyleCnt="8" custScaleX="124360">
        <dgm:presLayoutVars>
          <dgm:bulletEnabled val="1"/>
        </dgm:presLayoutVars>
      </dgm:prSet>
      <dgm:spPr/>
    </dgm:pt>
    <dgm:pt modelId="{578FC630-A1E1-479C-99C2-977F66AFC56D}" type="pres">
      <dgm:prSet presAssocID="{4017AB02-F3AF-439D-BB6B-5BE31340E0A5}" presName="sibTrans" presStyleCnt="0"/>
      <dgm:spPr/>
    </dgm:pt>
    <dgm:pt modelId="{B18664F0-C6BE-4C15-A7B4-20D1856CF816}" type="pres">
      <dgm:prSet presAssocID="{2B824F8D-0F4A-482D-AD39-400F2CA8ECB5}" presName="textNode" presStyleLbl="node1" presStyleIdx="4" presStyleCnt="8" custScaleX="123106">
        <dgm:presLayoutVars>
          <dgm:bulletEnabled val="1"/>
        </dgm:presLayoutVars>
      </dgm:prSet>
      <dgm:spPr/>
    </dgm:pt>
    <dgm:pt modelId="{5DBD0445-5ED5-4D39-967A-EFCC983DD71F}" type="pres">
      <dgm:prSet presAssocID="{CECD5D49-6715-44F0-A859-68373F625845}" presName="sibTrans" presStyleCnt="0"/>
      <dgm:spPr/>
    </dgm:pt>
    <dgm:pt modelId="{83CB478F-3994-424B-8ED6-7023731B00A7}" type="pres">
      <dgm:prSet presAssocID="{DD142AA0-EE10-4396-A7D9-0F354360D1EA}" presName="textNode" presStyleLbl="node1" presStyleIdx="5" presStyleCnt="8">
        <dgm:presLayoutVars>
          <dgm:bulletEnabled val="1"/>
        </dgm:presLayoutVars>
      </dgm:prSet>
      <dgm:spPr/>
    </dgm:pt>
    <dgm:pt modelId="{11FAB97C-73E1-455A-B065-C22832425F65}" type="pres">
      <dgm:prSet presAssocID="{7A294208-C634-4A02-9570-6E753D9A4582}" presName="sibTrans" presStyleCnt="0"/>
      <dgm:spPr/>
    </dgm:pt>
    <dgm:pt modelId="{62F2A9AF-22A1-407C-B1ED-D4475DDEF1DC}" type="pres">
      <dgm:prSet presAssocID="{8C30EEEE-0037-4F23-960A-F3B8C2B0271A}" presName="textNode" presStyleLbl="node1" presStyleIdx="6" presStyleCnt="8">
        <dgm:presLayoutVars>
          <dgm:bulletEnabled val="1"/>
        </dgm:presLayoutVars>
      </dgm:prSet>
      <dgm:spPr/>
    </dgm:pt>
    <dgm:pt modelId="{D2ED9BFF-D53C-4C76-B730-F7CA334B26D7}" type="pres">
      <dgm:prSet presAssocID="{98BCD1D1-EAF3-425C-B6F6-E04AA99EC169}" presName="sibTrans" presStyleCnt="0"/>
      <dgm:spPr/>
    </dgm:pt>
    <dgm:pt modelId="{A5A648B9-87AF-4CEF-B416-A1D97628CFB1}" type="pres">
      <dgm:prSet presAssocID="{2251F105-5557-44AE-89D0-371934ABC882}" presName="textNode" presStyleLbl="node1" presStyleIdx="7" presStyleCnt="8" custScaleX="151085">
        <dgm:presLayoutVars>
          <dgm:bulletEnabled val="1"/>
        </dgm:presLayoutVars>
      </dgm:prSet>
      <dgm:spPr/>
    </dgm:pt>
  </dgm:ptLst>
  <dgm:cxnLst>
    <dgm:cxn modelId="{EF360807-9D82-4204-BAFE-4A1E88F87784}" srcId="{D4510DCF-F6C7-4F55-BB5C-90DAF0DE14B1}" destId="{019DCE1C-6D6F-4FFE-91DD-81AADD7AFBAD}" srcOrd="0" destOrd="0" parTransId="{D4EF899C-C643-404C-B1D5-54EEF1D5643E}" sibTransId="{877FE54A-EDFC-46A5-9170-6F4DD04C5FC7}"/>
    <dgm:cxn modelId="{6D21EA07-EF5D-4625-B98B-5B80BA48A308}" srcId="{DD142AA0-EE10-4396-A7D9-0F354360D1EA}" destId="{38C55D94-F6FE-4E63-AE91-A9922FBB4FE4}" srcOrd="1" destOrd="0" parTransId="{71341A9B-C402-4EAD-AFDA-18927C3649BA}" sibTransId="{DC8E961F-FE14-49D4-8432-4BC1B28E25D9}"/>
    <dgm:cxn modelId="{8604790E-432F-42E9-AEFA-89E702D7296F}" srcId="{DD142AA0-EE10-4396-A7D9-0F354360D1EA}" destId="{25A88D68-9943-4296-BA70-765DEA62866A}" srcOrd="0" destOrd="0" parTransId="{C3F5F631-F440-4551-ABCF-EA69219DF5D8}" sibTransId="{A0C23B52-AE12-444B-AF6B-9F872BC2E51A}"/>
    <dgm:cxn modelId="{3E18DC17-301B-445D-AF1B-B6A736FEA796}" type="presOf" srcId="{8C30EEEE-0037-4F23-960A-F3B8C2B0271A}" destId="{62F2A9AF-22A1-407C-B1ED-D4475DDEF1DC}" srcOrd="0" destOrd="0" presId="urn:microsoft.com/office/officeart/2005/8/layout/hProcess9"/>
    <dgm:cxn modelId="{9A9F152F-AA75-4B97-9279-7DEC79E1BD10}" type="presOf" srcId="{92E89340-0D76-47FB-AFFB-3CC9E14D5D7C}" destId="{2CBB4BEF-1A89-49D3-9B59-B25A5049F2EB}" srcOrd="0" destOrd="0" presId="urn:microsoft.com/office/officeart/2005/8/layout/hProcess9"/>
    <dgm:cxn modelId="{5443AD32-0715-4C29-BB82-3DAD1DAC3285}" type="presOf" srcId="{4DE5FC12-B9CD-4A02-BDE0-39B691768F20}" destId="{62201053-D849-4FCD-B993-571EBFA5243E}" srcOrd="0" destOrd="0" presId="urn:microsoft.com/office/officeart/2005/8/layout/hProcess9"/>
    <dgm:cxn modelId="{1C586934-2345-42D2-A6F2-4ADE358CD0C8}" srcId="{D4510DCF-F6C7-4F55-BB5C-90DAF0DE14B1}" destId="{DD142AA0-EE10-4396-A7D9-0F354360D1EA}" srcOrd="5" destOrd="0" parTransId="{C8224DBD-3DBB-4538-9F2B-FC96FBD4A0D4}" sibTransId="{7A294208-C634-4A02-9570-6E753D9A4582}"/>
    <dgm:cxn modelId="{A33C0360-CAC9-4278-9588-1FABDC542BFF}" type="presOf" srcId="{25A88D68-9943-4296-BA70-765DEA62866A}" destId="{83CB478F-3994-424B-8ED6-7023731B00A7}" srcOrd="0" destOrd="1" presId="urn:microsoft.com/office/officeart/2005/8/layout/hProcess9"/>
    <dgm:cxn modelId="{6508A972-8F63-4362-B5E0-51EF2FB243CC}" srcId="{D4510DCF-F6C7-4F55-BB5C-90DAF0DE14B1}" destId="{4DE5FC12-B9CD-4A02-BDE0-39B691768F20}" srcOrd="3" destOrd="0" parTransId="{9D817DC7-AAB1-4058-B8C8-E3D459ED4A18}" sibTransId="{4017AB02-F3AF-439D-BB6B-5BE31340E0A5}"/>
    <dgm:cxn modelId="{D55BA973-FAB0-4B72-A569-AC1EA6FB64E1}" type="presOf" srcId="{2251F105-5557-44AE-89D0-371934ABC882}" destId="{A5A648B9-87AF-4CEF-B416-A1D97628CFB1}" srcOrd="0" destOrd="0" presId="urn:microsoft.com/office/officeart/2005/8/layout/hProcess9"/>
    <dgm:cxn modelId="{ABF00C5A-47F3-4B0D-ACC4-F00163C96BA9}" type="presOf" srcId="{019DCE1C-6D6F-4FFE-91DD-81AADD7AFBAD}" destId="{8A073C8C-7751-4CB9-A524-00CE45ACE0B6}" srcOrd="0" destOrd="0" presId="urn:microsoft.com/office/officeart/2005/8/layout/hProcess9"/>
    <dgm:cxn modelId="{58A15184-ECEA-4F5F-8407-8F253FAD094D}" srcId="{D4510DCF-F6C7-4F55-BB5C-90DAF0DE14B1}" destId="{2B824F8D-0F4A-482D-AD39-400F2CA8ECB5}" srcOrd="4" destOrd="0" parTransId="{8A6F6102-DE15-4309-9B75-14FA68B3CB6A}" sibTransId="{CECD5D49-6715-44F0-A859-68373F625845}"/>
    <dgm:cxn modelId="{67909F85-D277-4032-88F0-DF443D5DB024}" srcId="{D4510DCF-F6C7-4F55-BB5C-90DAF0DE14B1}" destId="{2251F105-5557-44AE-89D0-371934ABC882}" srcOrd="7" destOrd="0" parTransId="{A4453E89-F930-4D78-B38A-C46960D6F42A}" sibTransId="{2B5E8A19-0B99-4B51-943F-DF33CEFD7492}"/>
    <dgm:cxn modelId="{8CB4C099-A7BC-4416-A59F-B96370F971D8}" srcId="{D4510DCF-F6C7-4F55-BB5C-90DAF0DE14B1}" destId="{91F15A80-5AC6-4574-8AD5-30D6516C9E2F}" srcOrd="1" destOrd="0" parTransId="{F838931F-A534-4025-A61E-3AD886558946}" sibTransId="{CD8E1CE9-C192-4286-B36A-0804F55D2603}"/>
    <dgm:cxn modelId="{49720E9C-3284-41FE-9B55-8EFA6A5A5E68}" srcId="{D4510DCF-F6C7-4F55-BB5C-90DAF0DE14B1}" destId="{92E89340-0D76-47FB-AFFB-3CC9E14D5D7C}" srcOrd="2" destOrd="0" parTransId="{F875E23E-7E0C-437B-A834-28B269E7BD4E}" sibTransId="{5D2AB3AB-ACDC-4BA1-B152-C4ACEADAB04F}"/>
    <dgm:cxn modelId="{DE3107A6-02EA-4E4C-99AC-20C3F2C8F905}" type="presOf" srcId="{38C55D94-F6FE-4E63-AE91-A9922FBB4FE4}" destId="{83CB478F-3994-424B-8ED6-7023731B00A7}" srcOrd="0" destOrd="2" presId="urn:microsoft.com/office/officeart/2005/8/layout/hProcess9"/>
    <dgm:cxn modelId="{C2D57AAF-F314-4A91-89F3-69BA988A0677}" srcId="{D4510DCF-F6C7-4F55-BB5C-90DAF0DE14B1}" destId="{8C30EEEE-0037-4F23-960A-F3B8C2B0271A}" srcOrd="6" destOrd="0" parTransId="{2ECB347E-C9E3-47E1-9989-C50F39149050}" sibTransId="{98BCD1D1-EAF3-425C-B6F6-E04AA99EC169}"/>
    <dgm:cxn modelId="{AA5E07B0-383D-49A6-A11D-3CA6080BCD50}" type="presOf" srcId="{DD142AA0-EE10-4396-A7D9-0F354360D1EA}" destId="{83CB478F-3994-424B-8ED6-7023731B00A7}" srcOrd="0" destOrd="0" presId="urn:microsoft.com/office/officeart/2005/8/layout/hProcess9"/>
    <dgm:cxn modelId="{7DD4CCE8-FADE-4EFE-BCA8-1C62981697BE}" type="presOf" srcId="{2B824F8D-0F4A-482D-AD39-400F2CA8ECB5}" destId="{B18664F0-C6BE-4C15-A7B4-20D1856CF816}" srcOrd="0" destOrd="0" presId="urn:microsoft.com/office/officeart/2005/8/layout/hProcess9"/>
    <dgm:cxn modelId="{3909EAE9-D0AF-4C01-BBAD-4673024FD61B}" type="presOf" srcId="{D4510DCF-F6C7-4F55-BB5C-90DAF0DE14B1}" destId="{EB2B9690-5C09-4F4C-9B90-6DD703578653}" srcOrd="0" destOrd="0" presId="urn:microsoft.com/office/officeart/2005/8/layout/hProcess9"/>
    <dgm:cxn modelId="{F6BBA8FD-7D2D-4F0F-933E-6848F5C08D7C}" type="presOf" srcId="{91F15A80-5AC6-4574-8AD5-30D6516C9E2F}" destId="{6DCCF6FC-0881-4755-8B41-48B9DE698B30}" srcOrd="0" destOrd="0" presId="urn:microsoft.com/office/officeart/2005/8/layout/hProcess9"/>
    <dgm:cxn modelId="{7688571B-5400-445A-9ADA-F52E3CC81272}" type="presParOf" srcId="{EB2B9690-5C09-4F4C-9B90-6DD703578653}" destId="{26AE0105-133E-4FF4-8816-8B4F92E66E75}" srcOrd="0" destOrd="0" presId="urn:microsoft.com/office/officeart/2005/8/layout/hProcess9"/>
    <dgm:cxn modelId="{75119976-26C3-4361-A867-94E73E446D3B}" type="presParOf" srcId="{EB2B9690-5C09-4F4C-9B90-6DD703578653}" destId="{9D6D4CED-C3A2-46AF-B90D-B5F7A9C8DC25}" srcOrd="1" destOrd="0" presId="urn:microsoft.com/office/officeart/2005/8/layout/hProcess9"/>
    <dgm:cxn modelId="{5B2D1C20-1E80-4B07-995C-59D2BBA156CB}" type="presParOf" srcId="{9D6D4CED-C3A2-46AF-B90D-B5F7A9C8DC25}" destId="{8A073C8C-7751-4CB9-A524-00CE45ACE0B6}" srcOrd="0" destOrd="0" presId="urn:microsoft.com/office/officeart/2005/8/layout/hProcess9"/>
    <dgm:cxn modelId="{E8BC1A3A-37C2-4160-91C1-0406B543ED85}" type="presParOf" srcId="{9D6D4CED-C3A2-46AF-B90D-B5F7A9C8DC25}" destId="{7F614FA5-81E8-4590-B8C8-9F80AA04ED7F}" srcOrd="1" destOrd="0" presId="urn:microsoft.com/office/officeart/2005/8/layout/hProcess9"/>
    <dgm:cxn modelId="{5564C4F2-DBF7-4846-BC2C-ACF65A81EC67}" type="presParOf" srcId="{9D6D4CED-C3A2-46AF-B90D-B5F7A9C8DC25}" destId="{6DCCF6FC-0881-4755-8B41-48B9DE698B30}" srcOrd="2" destOrd="0" presId="urn:microsoft.com/office/officeart/2005/8/layout/hProcess9"/>
    <dgm:cxn modelId="{FED67021-AE75-46F4-A0E7-92C833A28079}" type="presParOf" srcId="{9D6D4CED-C3A2-46AF-B90D-B5F7A9C8DC25}" destId="{85D7877B-9A68-44EE-BEDB-2C3587001E54}" srcOrd="3" destOrd="0" presId="urn:microsoft.com/office/officeart/2005/8/layout/hProcess9"/>
    <dgm:cxn modelId="{F1230E02-D780-42BF-A8E2-F2A29EAD9C57}" type="presParOf" srcId="{9D6D4CED-C3A2-46AF-B90D-B5F7A9C8DC25}" destId="{2CBB4BEF-1A89-49D3-9B59-B25A5049F2EB}" srcOrd="4" destOrd="0" presId="urn:microsoft.com/office/officeart/2005/8/layout/hProcess9"/>
    <dgm:cxn modelId="{78DCF646-BDE0-4D83-8F78-29EDFEAD5AF7}" type="presParOf" srcId="{9D6D4CED-C3A2-46AF-B90D-B5F7A9C8DC25}" destId="{42CAEE9A-7FFB-4C42-B1ED-16A2059EA047}" srcOrd="5" destOrd="0" presId="urn:microsoft.com/office/officeart/2005/8/layout/hProcess9"/>
    <dgm:cxn modelId="{3D482222-2752-4DFB-9D01-2AE5306C70BE}" type="presParOf" srcId="{9D6D4CED-C3A2-46AF-B90D-B5F7A9C8DC25}" destId="{62201053-D849-4FCD-B993-571EBFA5243E}" srcOrd="6" destOrd="0" presId="urn:microsoft.com/office/officeart/2005/8/layout/hProcess9"/>
    <dgm:cxn modelId="{FEAFEF48-D5E7-4307-B51E-B90CD2DFF2DF}" type="presParOf" srcId="{9D6D4CED-C3A2-46AF-B90D-B5F7A9C8DC25}" destId="{578FC630-A1E1-479C-99C2-977F66AFC56D}" srcOrd="7" destOrd="0" presId="urn:microsoft.com/office/officeart/2005/8/layout/hProcess9"/>
    <dgm:cxn modelId="{4095BDB7-43D7-4C05-AE44-A5D277A6ADB6}" type="presParOf" srcId="{9D6D4CED-C3A2-46AF-B90D-B5F7A9C8DC25}" destId="{B18664F0-C6BE-4C15-A7B4-20D1856CF816}" srcOrd="8" destOrd="0" presId="urn:microsoft.com/office/officeart/2005/8/layout/hProcess9"/>
    <dgm:cxn modelId="{E14F2FDD-65C2-42A4-868C-246C657C3C57}" type="presParOf" srcId="{9D6D4CED-C3A2-46AF-B90D-B5F7A9C8DC25}" destId="{5DBD0445-5ED5-4D39-967A-EFCC983DD71F}" srcOrd="9" destOrd="0" presId="urn:microsoft.com/office/officeart/2005/8/layout/hProcess9"/>
    <dgm:cxn modelId="{A6F667D4-1AF6-49F0-8ADE-69A3E9E14D06}" type="presParOf" srcId="{9D6D4CED-C3A2-46AF-B90D-B5F7A9C8DC25}" destId="{83CB478F-3994-424B-8ED6-7023731B00A7}" srcOrd="10" destOrd="0" presId="urn:microsoft.com/office/officeart/2005/8/layout/hProcess9"/>
    <dgm:cxn modelId="{E12BBF38-60F0-431C-B684-D63AA91DB79B}" type="presParOf" srcId="{9D6D4CED-C3A2-46AF-B90D-B5F7A9C8DC25}" destId="{11FAB97C-73E1-455A-B065-C22832425F65}" srcOrd="11" destOrd="0" presId="urn:microsoft.com/office/officeart/2005/8/layout/hProcess9"/>
    <dgm:cxn modelId="{06100EBB-F505-49D0-A0A3-6130EC69B616}" type="presParOf" srcId="{9D6D4CED-C3A2-46AF-B90D-B5F7A9C8DC25}" destId="{62F2A9AF-22A1-407C-B1ED-D4475DDEF1DC}" srcOrd="12" destOrd="0" presId="urn:microsoft.com/office/officeart/2005/8/layout/hProcess9"/>
    <dgm:cxn modelId="{3FDB0764-A108-4F2A-B879-C6D660ABECC2}" type="presParOf" srcId="{9D6D4CED-C3A2-46AF-B90D-B5F7A9C8DC25}" destId="{D2ED9BFF-D53C-4C76-B730-F7CA334B26D7}" srcOrd="13" destOrd="0" presId="urn:microsoft.com/office/officeart/2005/8/layout/hProcess9"/>
    <dgm:cxn modelId="{723938DA-54E1-4133-884E-E7FD88A20E52}" type="presParOf" srcId="{9D6D4CED-C3A2-46AF-B90D-B5F7A9C8DC25}" destId="{A5A648B9-87AF-4CEF-B416-A1D97628CFB1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94F8AA-E008-4EFE-9AC1-AABB60255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2BBA2F0-B8ED-4411-B54B-22D5899E4028}">
      <dgm:prSet phldrT="[Text]" custT="1"/>
      <dgm:spPr/>
      <dgm:t>
        <a:bodyPr/>
        <a:lstStyle/>
        <a:p>
          <a:r>
            <a:rPr lang="nb-NO" sz="1400"/>
            <a:t>Det blir fysiske kurs i hhv Trondheim, Gjøvik og Ålesund</a:t>
          </a:r>
        </a:p>
      </dgm:t>
    </dgm:pt>
    <dgm:pt modelId="{205EC97E-D891-4A75-B926-95285A863BD7}" type="parTrans" cxnId="{B8D9F1F9-C6D3-4DE0-B876-A27DF74C81CB}">
      <dgm:prSet/>
      <dgm:spPr/>
      <dgm:t>
        <a:bodyPr/>
        <a:lstStyle/>
        <a:p>
          <a:endParaRPr lang="nb-NO"/>
        </a:p>
      </dgm:t>
    </dgm:pt>
    <dgm:pt modelId="{DB500709-0816-477E-95CC-DB4B4AF48A79}" type="sibTrans" cxnId="{B8D9F1F9-C6D3-4DE0-B876-A27DF74C81CB}">
      <dgm:prSet/>
      <dgm:spPr/>
      <dgm:t>
        <a:bodyPr/>
        <a:lstStyle/>
        <a:p>
          <a:endParaRPr lang="nb-NO"/>
        </a:p>
      </dgm:t>
    </dgm:pt>
    <dgm:pt modelId="{AFCF822E-2DCC-40D3-8FBC-32F1B8852667}">
      <dgm:prSet phldrT="[Text]" custT="1"/>
      <dgm:spPr/>
      <dgm:t>
        <a:bodyPr/>
        <a:lstStyle/>
        <a:p>
          <a:r>
            <a:rPr lang="nb-NO" sz="1400"/>
            <a:t>Det sendes ut </a:t>
          </a:r>
          <a:r>
            <a:rPr lang="nb-NO" sz="1400" b="1"/>
            <a:t>kalenderinnkalling i Outlook </a:t>
          </a:r>
          <a:r>
            <a:rPr lang="nb-NO" sz="1400"/>
            <a:t>til alle kurs</a:t>
          </a:r>
        </a:p>
      </dgm:t>
    </dgm:pt>
    <dgm:pt modelId="{504CCEA1-2358-4218-AE52-2F38CCF26CA5}" type="parTrans" cxnId="{568E9300-FC87-4AF5-8342-ED5BD0F1FB51}">
      <dgm:prSet/>
      <dgm:spPr/>
      <dgm:t>
        <a:bodyPr/>
        <a:lstStyle/>
        <a:p>
          <a:endParaRPr lang="nb-NO"/>
        </a:p>
      </dgm:t>
    </dgm:pt>
    <dgm:pt modelId="{8BAF4F52-1871-4D57-8E42-AE61D8E45A81}" type="sibTrans" cxnId="{568E9300-FC87-4AF5-8342-ED5BD0F1FB51}">
      <dgm:prSet/>
      <dgm:spPr/>
      <dgm:t>
        <a:bodyPr/>
        <a:lstStyle/>
        <a:p>
          <a:endParaRPr lang="nb-NO"/>
        </a:p>
      </dgm:t>
    </dgm:pt>
    <dgm:pt modelId="{1E3929B8-3EDA-441B-9F40-2C9928CDDE6B}">
      <dgm:prSet phldrT="[Text]" custT="1"/>
      <dgm:spPr/>
      <dgm:t>
        <a:bodyPr/>
        <a:lstStyle/>
        <a:p>
          <a:r>
            <a:rPr lang="nb-NO" sz="1400"/>
            <a:t>Du får kalenderinnkalling og mer informasjon i Outlook</a:t>
          </a:r>
        </a:p>
      </dgm:t>
    </dgm:pt>
    <dgm:pt modelId="{F891072C-ECDE-4251-A9E8-A84744730B9B}" type="parTrans" cxnId="{A4824D48-1DDB-4069-B956-4AAC15C7DA36}">
      <dgm:prSet/>
      <dgm:spPr/>
      <dgm:t>
        <a:bodyPr/>
        <a:lstStyle/>
        <a:p>
          <a:endParaRPr lang="nb-NO"/>
        </a:p>
      </dgm:t>
    </dgm:pt>
    <dgm:pt modelId="{991AC1AB-B166-4401-B5A4-5329622D4169}" type="sibTrans" cxnId="{A4824D48-1DDB-4069-B956-4AAC15C7DA36}">
      <dgm:prSet/>
      <dgm:spPr/>
      <dgm:t>
        <a:bodyPr/>
        <a:lstStyle/>
        <a:p>
          <a:endParaRPr lang="nb-NO"/>
        </a:p>
      </dgm:t>
    </dgm:pt>
    <dgm:pt modelId="{104D81FE-D5C6-4EAF-B069-F2BA84CF305A}">
      <dgm:prSet phldrT="[Text]" custT="1"/>
      <dgm:spPr/>
      <dgm:t>
        <a:bodyPr/>
        <a:lstStyle/>
        <a:p>
          <a:r>
            <a:rPr lang="nb-NO" sz="1400"/>
            <a:t>Forespørsel om ønsket dato/ sted er sendt</a:t>
          </a:r>
        </a:p>
      </dgm:t>
    </dgm:pt>
    <dgm:pt modelId="{711F6D40-927B-4091-AF77-E842BD9B52C4}" type="parTrans" cxnId="{4B955A59-1BD9-446D-A2AD-BA12A716312C}">
      <dgm:prSet/>
      <dgm:spPr/>
      <dgm:t>
        <a:bodyPr/>
        <a:lstStyle/>
        <a:p>
          <a:endParaRPr lang="nb-NO"/>
        </a:p>
      </dgm:t>
    </dgm:pt>
    <dgm:pt modelId="{E75EDFBD-7F7C-4061-8E19-25A7709CB1C4}" type="sibTrans" cxnId="{4B955A59-1BD9-446D-A2AD-BA12A716312C}">
      <dgm:prSet/>
      <dgm:spPr/>
      <dgm:t>
        <a:bodyPr/>
        <a:lstStyle/>
        <a:p>
          <a:endParaRPr lang="nb-NO"/>
        </a:p>
      </dgm:t>
    </dgm:pt>
    <dgm:pt modelId="{FB5920AB-A8EE-4C8F-AF74-8D162F0ACA9B}">
      <dgm:prSet phldrT="[Text]" custT="1"/>
      <dgm:spPr/>
      <dgm:t>
        <a:bodyPr/>
        <a:lstStyle/>
        <a:p>
          <a:r>
            <a:rPr lang="nb-NO" sz="1400"/>
            <a:t>Heldag</a:t>
          </a:r>
        </a:p>
      </dgm:t>
    </dgm:pt>
    <dgm:pt modelId="{863A5B95-F94D-4EF7-8979-3F1D36210A21}" type="parTrans" cxnId="{EAB96FC2-2EB1-4861-B51C-48B90D4B9964}">
      <dgm:prSet/>
      <dgm:spPr/>
      <dgm:t>
        <a:bodyPr/>
        <a:lstStyle/>
        <a:p>
          <a:endParaRPr lang="nb-NO"/>
        </a:p>
      </dgm:t>
    </dgm:pt>
    <dgm:pt modelId="{9D470C67-D86A-41D7-8C13-D416EF88902B}" type="sibTrans" cxnId="{EAB96FC2-2EB1-4861-B51C-48B90D4B9964}">
      <dgm:prSet/>
      <dgm:spPr/>
      <dgm:t>
        <a:bodyPr/>
        <a:lstStyle/>
        <a:p>
          <a:endParaRPr lang="nb-NO"/>
        </a:p>
      </dgm:t>
    </dgm:pt>
    <dgm:pt modelId="{100F978F-2C63-4AD4-BE0B-FA4470358842}">
      <dgm:prSet phldrT="[Text]" custT="1"/>
      <dgm:spPr/>
      <dgm:t>
        <a:bodyPr/>
        <a:lstStyle/>
        <a:p>
          <a:r>
            <a:rPr lang="nb-NO" sz="1400"/>
            <a:t>Ha med egen PC – ha med grunnlag for budsjettering av min. 2 konverterte prosjekter</a:t>
          </a:r>
        </a:p>
      </dgm:t>
    </dgm:pt>
    <dgm:pt modelId="{C62D623D-66A7-48C7-9F2D-1F01A06A03B3}" type="parTrans" cxnId="{CD2E5189-4F1F-4C71-B175-FF606D525F79}">
      <dgm:prSet/>
      <dgm:spPr/>
      <dgm:t>
        <a:bodyPr/>
        <a:lstStyle/>
        <a:p>
          <a:endParaRPr lang="nb-NO"/>
        </a:p>
      </dgm:t>
    </dgm:pt>
    <dgm:pt modelId="{AD89B078-0C13-48AD-AEEA-892B8DF27EC6}" type="sibTrans" cxnId="{CD2E5189-4F1F-4C71-B175-FF606D525F79}">
      <dgm:prSet/>
      <dgm:spPr/>
      <dgm:t>
        <a:bodyPr/>
        <a:lstStyle/>
        <a:p>
          <a:endParaRPr lang="nb-NO"/>
        </a:p>
      </dgm:t>
    </dgm:pt>
    <dgm:pt modelId="{D3345ADD-A32B-4ADC-BCA3-8F48B797F794}">
      <dgm:prSet phldrT="[Text]" custT="1"/>
      <dgm:spPr/>
      <dgm:t>
        <a:bodyPr/>
        <a:lstStyle/>
        <a:p>
          <a:endParaRPr lang="nb-NO" sz="1400"/>
        </a:p>
      </dgm:t>
    </dgm:pt>
    <dgm:pt modelId="{6A42ED3C-086E-4422-ABE6-9D063E079292}" type="parTrans" cxnId="{DF1C628B-3E15-4583-B4F7-CFE29240B3E7}">
      <dgm:prSet/>
      <dgm:spPr/>
      <dgm:t>
        <a:bodyPr/>
        <a:lstStyle/>
        <a:p>
          <a:endParaRPr lang="nb-NO"/>
        </a:p>
      </dgm:t>
    </dgm:pt>
    <dgm:pt modelId="{A7F0A7E2-AF2B-47FF-90E5-868329E2A5A9}" type="sibTrans" cxnId="{DF1C628B-3E15-4583-B4F7-CFE29240B3E7}">
      <dgm:prSet/>
      <dgm:spPr/>
      <dgm:t>
        <a:bodyPr/>
        <a:lstStyle/>
        <a:p>
          <a:endParaRPr lang="nb-NO"/>
        </a:p>
      </dgm:t>
    </dgm:pt>
    <dgm:pt modelId="{94739FBE-4350-408D-B1B1-CE7A09FA8D78}" type="pres">
      <dgm:prSet presAssocID="{2F94F8AA-E008-4EFE-9AC1-AABB602556E3}" presName="linear" presStyleCnt="0">
        <dgm:presLayoutVars>
          <dgm:animLvl val="lvl"/>
          <dgm:resizeHandles val="exact"/>
        </dgm:presLayoutVars>
      </dgm:prSet>
      <dgm:spPr/>
    </dgm:pt>
    <dgm:pt modelId="{CB3581E3-CBF4-4C37-82D9-EC8AB0BAC01C}" type="pres">
      <dgm:prSet presAssocID="{12BBA2F0-B8ED-4411-B54B-22D5899E402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56ADFF-8274-4F6F-ABAA-5B5F9B144E01}" type="pres">
      <dgm:prSet presAssocID="{12BBA2F0-B8ED-4411-B54B-22D5899E4028}" presName="childText" presStyleLbl="revTx" presStyleIdx="0" presStyleCnt="2">
        <dgm:presLayoutVars>
          <dgm:bulletEnabled val="1"/>
        </dgm:presLayoutVars>
      </dgm:prSet>
      <dgm:spPr/>
    </dgm:pt>
    <dgm:pt modelId="{D2724AE2-EB22-46F6-AACA-30DB703321F1}" type="pres">
      <dgm:prSet presAssocID="{AFCF822E-2DCC-40D3-8FBC-32F1B885266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DE30CD0-05CE-4086-A6CA-E914762407D1}" type="pres">
      <dgm:prSet presAssocID="{AFCF822E-2DCC-40D3-8FBC-32F1B885266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68E9300-FC87-4AF5-8342-ED5BD0F1FB51}" srcId="{2F94F8AA-E008-4EFE-9AC1-AABB602556E3}" destId="{AFCF822E-2DCC-40D3-8FBC-32F1B8852667}" srcOrd="1" destOrd="0" parTransId="{504CCEA1-2358-4218-AE52-2F38CCF26CA5}" sibTransId="{8BAF4F52-1871-4D57-8E42-AE61D8E45A81}"/>
    <dgm:cxn modelId="{B369F003-0DB1-45D5-9C3F-E7DB40C7DC42}" type="presOf" srcId="{D3345ADD-A32B-4ADC-BCA3-8F48B797F794}" destId="{4256ADFF-8274-4F6F-ABAA-5B5F9B144E01}" srcOrd="0" destOrd="3" presId="urn:microsoft.com/office/officeart/2005/8/layout/vList2"/>
    <dgm:cxn modelId="{85C5163F-AC4B-42AF-8B01-6F415912EC2C}" type="presOf" srcId="{12BBA2F0-B8ED-4411-B54B-22D5899E4028}" destId="{CB3581E3-CBF4-4C37-82D9-EC8AB0BAC01C}" srcOrd="0" destOrd="0" presId="urn:microsoft.com/office/officeart/2005/8/layout/vList2"/>
    <dgm:cxn modelId="{F27F3341-119B-40F7-9188-E472D0CDBA2B}" type="presOf" srcId="{100F978F-2C63-4AD4-BE0B-FA4470358842}" destId="{4256ADFF-8274-4F6F-ABAA-5B5F9B144E01}" srcOrd="0" destOrd="1" presId="urn:microsoft.com/office/officeart/2005/8/layout/vList2"/>
    <dgm:cxn modelId="{A4824D48-1DDB-4069-B956-4AAC15C7DA36}" srcId="{AFCF822E-2DCC-40D3-8FBC-32F1B8852667}" destId="{1E3929B8-3EDA-441B-9F40-2C9928CDDE6B}" srcOrd="0" destOrd="0" parTransId="{F891072C-ECDE-4251-A9E8-A84744730B9B}" sibTransId="{991AC1AB-B166-4401-B5A4-5329622D4169}"/>
    <dgm:cxn modelId="{35F2DC49-17F9-410F-AE1D-D4812EDA105D}" type="presOf" srcId="{AFCF822E-2DCC-40D3-8FBC-32F1B8852667}" destId="{D2724AE2-EB22-46F6-AACA-30DB703321F1}" srcOrd="0" destOrd="0" presId="urn:microsoft.com/office/officeart/2005/8/layout/vList2"/>
    <dgm:cxn modelId="{4B955A59-1BD9-446D-A2AD-BA12A716312C}" srcId="{12BBA2F0-B8ED-4411-B54B-22D5899E4028}" destId="{104D81FE-D5C6-4EAF-B069-F2BA84CF305A}" srcOrd="2" destOrd="0" parTransId="{711F6D40-927B-4091-AF77-E842BD9B52C4}" sibTransId="{E75EDFBD-7F7C-4061-8E19-25A7709CB1C4}"/>
    <dgm:cxn modelId="{2C3A7583-90E7-4863-BCFA-0D6825C52166}" type="presOf" srcId="{104D81FE-D5C6-4EAF-B069-F2BA84CF305A}" destId="{4256ADFF-8274-4F6F-ABAA-5B5F9B144E01}" srcOrd="0" destOrd="2" presId="urn:microsoft.com/office/officeart/2005/8/layout/vList2"/>
    <dgm:cxn modelId="{CD2E5189-4F1F-4C71-B175-FF606D525F79}" srcId="{12BBA2F0-B8ED-4411-B54B-22D5899E4028}" destId="{100F978F-2C63-4AD4-BE0B-FA4470358842}" srcOrd="1" destOrd="0" parTransId="{C62D623D-66A7-48C7-9F2D-1F01A06A03B3}" sibTransId="{AD89B078-0C13-48AD-AEEA-892B8DF27EC6}"/>
    <dgm:cxn modelId="{DF1C628B-3E15-4583-B4F7-CFE29240B3E7}" srcId="{12BBA2F0-B8ED-4411-B54B-22D5899E4028}" destId="{D3345ADD-A32B-4ADC-BCA3-8F48B797F794}" srcOrd="3" destOrd="0" parTransId="{6A42ED3C-086E-4422-ABE6-9D063E079292}" sibTransId="{A7F0A7E2-AF2B-47FF-90E5-868329E2A5A9}"/>
    <dgm:cxn modelId="{482D18A8-56B3-4BB0-AACB-F1A7D3E553E9}" type="presOf" srcId="{FB5920AB-A8EE-4C8F-AF74-8D162F0ACA9B}" destId="{4256ADFF-8274-4F6F-ABAA-5B5F9B144E01}" srcOrd="0" destOrd="0" presId="urn:microsoft.com/office/officeart/2005/8/layout/vList2"/>
    <dgm:cxn modelId="{DD26FFB6-13E4-4D51-B5BD-2407F0A349CB}" type="presOf" srcId="{2F94F8AA-E008-4EFE-9AC1-AABB602556E3}" destId="{94739FBE-4350-408D-B1B1-CE7A09FA8D78}" srcOrd="0" destOrd="0" presId="urn:microsoft.com/office/officeart/2005/8/layout/vList2"/>
    <dgm:cxn modelId="{FB8FDBBF-6D69-4134-B85E-486470E75CE9}" type="presOf" srcId="{1E3929B8-3EDA-441B-9F40-2C9928CDDE6B}" destId="{8DE30CD0-05CE-4086-A6CA-E914762407D1}" srcOrd="0" destOrd="0" presId="urn:microsoft.com/office/officeart/2005/8/layout/vList2"/>
    <dgm:cxn modelId="{EAB96FC2-2EB1-4861-B51C-48B90D4B9964}" srcId="{12BBA2F0-B8ED-4411-B54B-22D5899E4028}" destId="{FB5920AB-A8EE-4C8F-AF74-8D162F0ACA9B}" srcOrd="0" destOrd="0" parTransId="{863A5B95-F94D-4EF7-8979-3F1D36210A21}" sibTransId="{9D470C67-D86A-41D7-8C13-D416EF88902B}"/>
    <dgm:cxn modelId="{B8D9F1F9-C6D3-4DE0-B876-A27DF74C81CB}" srcId="{2F94F8AA-E008-4EFE-9AC1-AABB602556E3}" destId="{12BBA2F0-B8ED-4411-B54B-22D5899E4028}" srcOrd="0" destOrd="0" parTransId="{205EC97E-D891-4A75-B926-95285A863BD7}" sibTransId="{DB500709-0816-477E-95CC-DB4B4AF48A79}"/>
    <dgm:cxn modelId="{3C712DAC-EA5C-4DF4-B54D-59DD9ABCDA56}" type="presParOf" srcId="{94739FBE-4350-408D-B1B1-CE7A09FA8D78}" destId="{CB3581E3-CBF4-4C37-82D9-EC8AB0BAC01C}" srcOrd="0" destOrd="0" presId="urn:microsoft.com/office/officeart/2005/8/layout/vList2"/>
    <dgm:cxn modelId="{7F58DB06-C562-4DF3-A8ED-FB3F32A1356A}" type="presParOf" srcId="{94739FBE-4350-408D-B1B1-CE7A09FA8D78}" destId="{4256ADFF-8274-4F6F-ABAA-5B5F9B144E01}" srcOrd="1" destOrd="0" presId="urn:microsoft.com/office/officeart/2005/8/layout/vList2"/>
    <dgm:cxn modelId="{DF2BB531-AC32-48AD-8992-B0F38B85A2AA}" type="presParOf" srcId="{94739FBE-4350-408D-B1B1-CE7A09FA8D78}" destId="{D2724AE2-EB22-46F6-AACA-30DB703321F1}" srcOrd="2" destOrd="0" presId="urn:microsoft.com/office/officeart/2005/8/layout/vList2"/>
    <dgm:cxn modelId="{E3FE0E65-3DE5-469A-BDE2-6ACA4086D6FC}" type="presParOf" srcId="{94739FBE-4350-408D-B1B1-CE7A09FA8D78}" destId="{8DE30CD0-05CE-4086-A6CA-E914762407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E269F-53FC-4308-A828-F361FB26BBFE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Brukerstøtte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Ekstra brukerstøtte ved oppstart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Teams-rom/ kanaler for utvalgte roller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Nettsider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b-NO" sz="1200" kern="1200"/>
            <a:t>- Mulighet for </a:t>
          </a:r>
          <a:r>
            <a:rPr lang="nb-NO" sz="1200" kern="1200" err="1"/>
            <a:t>webinarer</a:t>
          </a:r>
          <a:r>
            <a:rPr lang="nb-NO" sz="1200" kern="1200"/>
            <a:t> for utvalgte tema</a:t>
          </a:r>
        </a:p>
      </dsp:txBody>
      <dsp:txXfrm rot="5400000">
        <a:off x="0" y="0"/>
        <a:ext cx="3048000" cy="1524000"/>
      </dsp:txXfrm>
    </dsp:sp>
    <dsp:sp modelId="{C641786F-1105-4E7D-B43F-59DDA91D0A9C}">
      <dsp:nvSpPr>
        <dsp:cNvPr id="0" name=""/>
        <dsp:cNvSpPr/>
      </dsp:nvSpPr>
      <dsp:spPr>
        <a:xfrm>
          <a:off x="3034405" y="0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NTNU Spesifikt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- NTNU Kurs før og etter DFØ systemopplæring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0" kern="1200">
              <a:latin typeface="Arial" panose="020B0604020202020204"/>
            </a:rPr>
            <a:t>- Informasjonsmøter og </a:t>
          </a:r>
          <a:r>
            <a:rPr lang="nb-NO" sz="1200" b="0" kern="1200" err="1">
              <a:latin typeface="Arial" panose="020B0604020202020204"/>
            </a:rPr>
            <a:t>webinarer</a:t>
          </a:r>
          <a:r>
            <a:rPr lang="nb-NO" sz="1200" b="0" kern="1200">
              <a:latin typeface="Arial" panose="020B0604020202020204"/>
            </a:rPr>
            <a:t> om spesielle tema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0" kern="1200">
            <a:latin typeface="Arial" panose="020B0604020202020204"/>
          </a:endParaRPr>
        </a:p>
      </dsp:txBody>
      <dsp:txXfrm>
        <a:off x="3034405" y="0"/>
        <a:ext cx="3048000" cy="1524000"/>
      </dsp:txXfrm>
    </dsp:sp>
    <dsp:sp modelId="{B552DEAA-B732-4475-A930-7DF6F868DE27}">
      <dsp:nvSpPr>
        <dsp:cNvPr id="0" name=""/>
        <dsp:cNvSpPr/>
      </dsp:nvSpPr>
      <dsp:spPr>
        <a:xfrm rot="10800000">
          <a:off x="0" y="2023587"/>
          <a:ext cx="3048000" cy="2032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DFØ Systemopplæring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kern="1200"/>
            <a:t>- Webinarer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b="0" kern="1200"/>
            <a:t>- Trykkekurs for noen roller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/>
        </a:p>
      </dsp:txBody>
      <dsp:txXfrm rot="10800000">
        <a:off x="0" y="2531587"/>
        <a:ext cx="3048000" cy="1524000"/>
      </dsp:txXfrm>
    </dsp:sp>
    <dsp:sp modelId="{733116BF-33AC-40D9-ABAB-F1408D18153E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/>
            <a:t>Egenlæring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BOTT ØL e-læring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nb-NO" sz="1200" kern="1200"/>
            <a:t>- DFØ Systemvideoer</a:t>
          </a:r>
          <a:br>
            <a:rPr lang="nb-NO" sz="1200" kern="1200"/>
          </a:br>
          <a:r>
            <a:rPr lang="nb-NO" sz="1200" kern="1200"/>
            <a:t>- DFØ e-læring</a:t>
          </a:r>
          <a:br>
            <a:rPr lang="nb-NO" sz="1200" kern="1200"/>
          </a:br>
          <a:r>
            <a:rPr lang="nb-NO" sz="1200" kern="1200"/>
            <a:t>- NTNU videokurs</a:t>
          </a:r>
        </a:p>
      </dsp:txBody>
      <dsp:txXfrm rot="-5400000">
        <a:off x="3048000" y="2539999"/>
        <a:ext cx="3048000" cy="1524000"/>
      </dsp:txXfrm>
    </dsp:sp>
    <dsp:sp modelId="{81375138-22FA-4DF7-935E-8921C252465F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>
              <a:solidFill>
                <a:schemeClr val="bg1"/>
              </a:solidFill>
            </a:rPr>
            <a:t>Opplæringsplan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>
            <a:solidFill>
              <a:schemeClr val="bg1"/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0105-133E-4FF4-8816-8B4F92E66E75}">
      <dsp:nvSpPr>
        <dsp:cNvPr id="0" name=""/>
        <dsp:cNvSpPr/>
      </dsp:nvSpPr>
      <dsp:spPr>
        <a:xfrm>
          <a:off x="4" y="0"/>
          <a:ext cx="8630648" cy="366851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73C8C-7751-4CB9-A524-00CE45ACE0B6}">
      <dsp:nvSpPr>
        <dsp:cNvPr id="0" name=""/>
        <dsp:cNvSpPr/>
      </dsp:nvSpPr>
      <dsp:spPr>
        <a:xfrm>
          <a:off x="47207" y="1100554"/>
          <a:ext cx="919212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Kurs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0" kern="1200"/>
            <a:t>Introduksjon til opplæring </a:t>
          </a:r>
          <a:r>
            <a:rPr lang="nb-NO" sz="900" kern="1200"/>
            <a:t>og egenlæring for rolle og prosess</a:t>
          </a:r>
        </a:p>
      </dsp:txBody>
      <dsp:txXfrm>
        <a:off x="92079" y="1145426"/>
        <a:ext cx="829468" cy="1377661"/>
      </dsp:txXfrm>
    </dsp:sp>
    <dsp:sp modelId="{6DCCF6FC-0881-4755-8B41-48B9DE698B30}">
      <dsp:nvSpPr>
        <dsp:cNvPr id="0" name=""/>
        <dsp:cNvSpPr/>
      </dsp:nvSpPr>
      <dsp:spPr>
        <a:xfrm>
          <a:off x="1059069" y="1100554"/>
          <a:ext cx="961296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E-læring for rolle og prosess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Økonomi-modell – videokurs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Lokal oppfølging</a:t>
          </a:r>
        </a:p>
      </dsp:txBody>
      <dsp:txXfrm>
        <a:off x="1105996" y="1147481"/>
        <a:ext cx="867442" cy="1373551"/>
      </dsp:txXfrm>
    </dsp:sp>
    <dsp:sp modelId="{2CBB4BEF-1A89-49D3-9B59-B25A5049F2EB}">
      <dsp:nvSpPr>
        <dsp:cNvPr id="0" name=""/>
        <dsp:cNvSpPr/>
      </dsp:nvSpPr>
      <dsp:spPr>
        <a:xfrm>
          <a:off x="2155641" y="1100554"/>
          <a:ext cx="935899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NTNU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Kurs 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Prosjekt-budsjettering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(fysisk kurs)</a:t>
          </a:r>
        </a:p>
      </dsp:txBody>
      <dsp:txXfrm>
        <a:off x="2201328" y="1146241"/>
        <a:ext cx="844525" cy="1376031"/>
      </dsp:txXfrm>
    </dsp:sp>
    <dsp:sp modelId="{62201053-D849-4FCD-B993-571EBFA5243E}">
      <dsp:nvSpPr>
        <dsp:cNvPr id="0" name=""/>
        <dsp:cNvSpPr/>
      </dsp:nvSpPr>
      <dsp:spPr>
        <a:xfrm>
          <a:off x="3226816" y="1100554"/>
          <a:ext cx="1009370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Egenlæring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Repetisjon / oppslag etter opplæring og ved oppstart</a:t>
          </a:r>
        </a:p>
      </dsp:txBody>
      <dsp:txXfrm>
        <a:off x="3276089" y="1149827"/>
        <a:ext cx="910824" cy="1368859"/>
      </dsp:txXfrm>
    </dsp:sp>
    <dsp:sp modelId="{B18664F0-C6BE-4C15-A7B4-20D1856CF816}">
      <dsp:nvSpPr>
        <dsp:cNvPr id="0" name=""/>
        <dsp:cNvSpPr/>
      </dsp:nvSpPr>
      <dsp:spPr>
        <a:xfrm>
          <a:off x="4371463" y="1100554"/>
          <a:ext cx="999192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Fra 8.12 ukentlig Fagcafé</a:t>
          </a:r>
        </a:p>
      </dsp:txBody>
      <dsp:txXfrm>
        <a:off x="4420240" y="1149331"/>
        <a:ext cx="901638" cy="1369851"/>
      </dsp:txXfrm>
    </dsp:sp>
    <dsp:sp modelId="{83CB478F-3994-424B-8ED6-7023731B00A7}">
      <dsp:nvSpPr>
        <dsp:cNvPr id="0" name=""/>
        <dsp:cNvSpPr/>
      </dsp:nvSpPr>
      <dsp:spPr>
        <a:xfrm>
          <a:off x="5505931" y="1100554"/>
          <a:ext cx="811652" cy="146740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FTI-prosessen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000" b="0" kern="1200"/>
            <a:t>Faktura-ansvarlig PØ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000" b="0" kern="1200"/>
            <a:t>Salgsordreoppretter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nb-NO" sz="1000" b="0" kern="1200"/>
        </a:p>
      </dsp:txBody>
      <dsp:txXfrm>
        <a:off x="5545553" y="1140176"/>
        <a:ext cx="732408" cy="1388161"/>
      </dsp:txXfrm>
    </dsp:sp>
    <dsp:sp modelId="{62F2A9AF-22A1-407C-B1ED-D4475DDEF1DC}">
      <dsp:nvSpPr>
        <dsp:cNvPr id="0" name=""/>
        <dsp:cNvSpPr/>
      </dsp:nvSpPr>
      <dsp:spPr>
        <a:xfrm>
          <a:off x="6452858" y="1100554"/>
          <a:ext cx="811652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Bruker-støtte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Innsida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NTNU Hjelp</a:t>
          </a:r>
          <a:r>
            <a:rPr lang="nb-NO" sz="1000" b="1" kern="1200"/>
            <a:t> </a:t>
          </a:r>
          <a:endParaRPr lang="nb-NO" sz="1000" kern="1200"/>
        </a:p>
      </dsp:txBody>
      <dsp:txXfrm>
        <a:off x="6492480" y="1140176"/>
        <a:ext cx="732408" cy="1388161"/>
      </dsp:txXfrm>
    </dsp:sp>
    <dsp:sp modelId="{A5A648B9-87AF-4CEF-B416-A1D97628CFB1}">
      <dsp:nvSpPr>
        <dsp:cNvPr id="0" name=""/>
        <dsp:cNvSpPr/>
      </dsp:nvSpPr>
      <dsp:spPr>
        <a:xfrm>
          <a:off x="7399786" y="1100554"/>
          <a:ext cx="1226284" cy="1467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Vår 2023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Kurs i frikjøp, prosjektfakturering og prosjektopprettelse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(fysiske kurs)</a:t>
          </a:r>
        </a:p>
      </dsp:txBody>
      <dsp:txXfrm>
        <a:off x="7459648" y="1160416"/>
        <a:ext cx="1106560" cy="1347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581E3-CBF4-4C37-82D9-EC8AB0BAC01C}">
      <dsp:nvSpPr>
        <dsp:cNvPr id="0" name=""/>
        <dsp:cNvSpPr/>
      </dsp:nvSpPr>
      <dsp:spPr>
        <a:xfrm>
          <a:off x="0" y="2601"/>
          <a:ext cx="6927663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Det blir fysiske kurs i hhv Trondheim, Gjøvik og Ålesund</a:t>
          </a:r>
        </a:p>
      </dsp:txBody>
      <dsp:txXfrm>
        <a:off x="28329" y="30930"/>
        <a:ext cx="6871005" cy="523662"/>
      </dsp:txXfrm>
    </dsp:sp>
    <dsp:sp modelId="{4256ADFF-8274-4F6F-ABAA-5B5F9B144E01}">
      <dsp:nvSpPr>
        <dsp:cNvPr id="0" name=""/>
        <dsp:cNvSpPr/>
      </dsp:nvSpPr>
      <dsp:spPr>
        <a:xfrm>
          <a:off x="0" y="582921"/>
          <a:ext cx="6927663" cy="109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95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Heldag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Ha med egen PC – ha med grunnlag for budsjettering av min. 2 konverterte prosjekter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Forespørsel om ønsket dato/ sted er sendt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nb-NO" sz="1400" kern="1200"/>
        </a:p>
      </dsp:txBody>
      <dsp:txXfrm>
        <a:off x="0" y="582921"/>
        <a:ext cx="6927663" cy="1090890"/>
      </dsp:txXfrm>
    </dsp:sp>
    <dsp:sp modelId="{D2724AE2-EB22-46F6-AACA-30DB703321F1}">
      <dsp:nvSpPr>
        <dsp:cNvPr id="0" name=""/>
        <dsp:cNvSpPr/>
      </dsp:nvSpPr>
      <dsp:spPr>
        <a:xfrm>
          <a:off x="0" y="1673811"/>
          <a:ext cx="6927663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Det sendes ut </a:t>
          </a:r>
          <a:r>
            <a:rPr lang="nb-NO" sz="1400" b="1" kern="1200"/>
            <a:t>kalenderinnkalling i Outlook </a:t>
          </a:r>
          <a:r>
            <a:rPr lang="nb-NO" sz="1400" kern="1200"/>
            <a:t>til alle kurs</a:t>
          </a:r>
        </a:p>
      </dsp:txBody>
      <dsp:txXfrm>
        <a:off x="28329" y="1702140"/>
        <a:ext cx="6871005" cy="523662"/>
      </dsp:txXfrm>
    </dsp:sp>
    <dsp:sp modelId="{8DE30CD0-05CE-4086-A6CA-E914762407D1}">
      <dsp:nvSpPr>
        <dsp:cNvPr id="0" name=""/>
        <dsp:cNvSpPr/>
      </dsp:nvSpPr>
      <dsp:spPr>
        <a:xfrm>
          <a:off x="0" y="2254132"/>
          <a:ext cx="6927663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95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b-NO" sz="1400" kern="1200"/>
            <a:t>Du får kalenderinnkalling og mer informasjon i Outlook</a:t>
          </a:r>
        </a:p>
      </dsp:txBody>
      <dsp:txXfrm>
        <a:off x="0" y="2254132"/>
        <a:ext cx="6927663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F8443-3C72-40AB-B7EA-888C701B667F}" type="datetimeFigureOut">
              <a:rPr lang="nb-NO" smtClean="0"/>
              <a:t>21.09.2022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073E2-DE77-4445-980F-3DE415846D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0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Generell modell for opplæring i BOTT ØL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271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380-F281-4D6C-8840-6EA95F8EE5C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149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69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NB! Første gang du skal melde deg på e-læring må du ha logget det på mitt UiB med Feide-pålogging før du starter kurset. Veiledning på Innsida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614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151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203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25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431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40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37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881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5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06FE-FD85-4F94-A508-555A8DF5A76A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5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2E074-5176-4753-9A9B-4C8257B90D1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46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98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55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582F1-3EE4-4B90-8415-8162F8CAE47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073E2-DE77-4445-980F-3DE415846DB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02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15F2-8160-47FB-BCDB-E1A72197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AD8E0-945F-4FF2-802C-25343E33D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92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793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477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725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2269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395766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10373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8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64853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2248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58742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23334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69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3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53794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47075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8206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1514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1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1" y="1444344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7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7" y="1444344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20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66459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22949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59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5048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24295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6612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5470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800357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84215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672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6614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708110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40930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1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5235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5932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4851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2962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9616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73974477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3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08704948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1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2" y="4800920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178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83357008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7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-+Oppl%C3%A6ring+i+nytt+%C3%B8konomisyste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documents/portlet_file_entry/1305837853/Veiledning+p%C3%A5logging+Canvas.pdf/1152f416-d177-1c08-dbe5-e703b96eb1c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BOTT+%C3%98konomi+og+l%C3%B8nn+innf%C3%B8ringsprosjek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pplaering-bott-ol@ntnu.no" TargetMode="External"/><Relationship Id="rId4" Type="http://schemas.openxmlformats.org/officeDocument/2006/relationships/hyperlink" Target="https://i.ntnu.no/wiki/-/wiki/Norsk/Bott+%C3%B8konomi+og+l%C3%B8nn+-+Oppl%C3%A6rin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tt-samarbeidet.no/okonomi/opplering/index.html" TargetMode="External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10" Type="http://schemas.openxmlformats.org/officeDocument/2006/relationships/hyperlink" Target="https://i.ntnu.no/wiki/-/wiki/Norsk/Bott+%C3%B8konomi+og+l%C3%B8nn+-+Oppl%C3%A6ring" TargetMode="External"/><Relationship Id="rId4" Type="http://schemas.openxmlformats.org/officeDocument/2006/relationships/oleObject" Target="../embeddings/oleObject10.bin"/><Relationship Id="rId9" Type="http://schemas.openxmlformats.org/officeDocument/2006/relationships/hyperlink" Target="https://i.ntnu.no/wiki/-/wiki/Norsk/BOTT+%C3%98konomi+og+l%C3%B8nn+innf%C3%B8ringsprosjek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pplaering-bott-ol@ntnu.n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7.png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.emf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D56F1_A562A8A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13666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nb-NO" sz="405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-65314"/>
            <a:ext cx="9144000" cy="5274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45477" y="1822289"/>
            <a:ext cx="8114088" cy="1323439"/>
          </a:xfrm>
        </p:spPr>
        <p:txBody>
          <a:bodyPr vert="horz"/>
          <a:lstStyle/>
          <a:p>
            <a:r>
              <a:rPr lang="nb-NO" sz="4000">
                <a:solidFill>
                  <a:schemeClr val="bg1"/>
                </a:solidFill>
              </a:rPr>
              <a:t>Prosjektøkonomi – Informasjonsmøte om opplæring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9506" y="3784365"/>
            <a:ext cx="8114089" cy="598097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nb-NO" sz="2700">
                <a:solidFill>
                  <a:schemeClr val="bg1"/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06" y="444335"/>
            <a:ext cx="5406359" cy="4332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6641526" y="4756215"/>
            <a:ext cx="241332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457189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21. september 2022</a:t>
            </a:r>
            <a:endParaRPr lang="nb-NO" sz="15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E34E-F4EE-4A05-A7C3-3940E7EE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Rutinesteg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1054D-D609-4E96-8806-0B5B2197D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40" y="852311"/>
            <a:ext cx="1440039" cy="1611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82BA7-BB87-4865-9C3A-385F94F1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304" y="852311"/>
            <a:ext cx="6480725" cy="42430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57D9258-6E1D-40CE-885B-752DEE4469EE}"/>
              </a:ext>
            </a:extLst>
          </p:cNvPr>
          <p:cNvSpPr/>
          <p:nvPr/>
        </p:nvSpPr>
        <p:spPr>
          <a:xfrm rot="1843831">
            <a:off x="950821" y="2035017"/>
            <a:ext cx="1846001" cy="126255"/>
          </a:xfrm>
          <a:prstGeom prst="rightArrow">
            <a:avLst>
              <a:gd name="adj1" fmla="val 50000"/>
              <a:gd name="adj2" fmla="val 50069"/>
            </a:avLst>
          </a:prstGeom>
          <a:solidFill>
            <a:srgbClr val="FF0000">
              <a:alpha val="30196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0AC7F5-91A4-469A-A41F-118FB8EA5C73}"/>
              </a:ext>
            </a:extLst>
          </p:cNvPr>
          <p:cNvSpPr/>
          <p:nvPr/>
        </p:nvSpPr>
        <p:spPr>
          <a:xfrm rot="3786746">
            <a:off x="740502" y="2688977"/>
            <a:ext cx="2584374" cy="201122"/>
          </a:xfrm>
          <a:prstGeom prst="rightArrow">
            <a:avLst>
              <a:gd name="adj1" fmla="val 50000"/>
              <a:gd name="adj2" fmla="val 50069"/>
            </a:avLst>
          </a:prstGeom>
          <a:solidFill>
            <a:srgbClr val="FF0000">
              <a:alpha val="30196"/>
            </a:srgb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693EF9-9F3C-4366-96DD-ABBA6FCC4929}"/>
              </a:ext>
            </a:extLst>
          </p:cNvPr>
          <p:cNvSpPr/>
          <p:nvPr/>
        </p:nvSpPr>
        <p:spPr>
          <a:xfrm>
            <a:off x="7480300" y="3625851"/>
            <a:ext cx="1174751" cy="984250"/>
          </a:xfrm>
          <a:prstGeom prst="roundRect">
            <a:avLst/>
          </a:prstGeom>
          <a:noFill/>
          <a:ln>
            <a:solidFill>
              <a:srgbClr val="FF0000"/>
            </a:solidFill>
            <a:prstDash val="lg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9849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DA80-0A5B-AE39-A744-0EE6DA12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Konvertering av prosjekter (BOA)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D6742-2C32-790D-EA03-62D0C018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067460"/>
            <a:ext cx="8381997" cy="2209140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Prosjekter </a:t>
            </a:r>
            <a:r>
              <a:rPr lang="nb-NO" b="1"/>
              <a:t>må</a:t>
            </a:r>
            <a:r>
              <a:rPr lang="nb-NO"/>
              <a:t> konverteres (refereres til) på datakonverteringsarket – eller avsluttes i 2022</a:t>
            </a:r>
          </a:p>
          <a:p>
            <a:r>
              <a:rPr lang="nb-NO"/>
              <a:t>Fakultetene/enhetene skal levere samlede, kvalitetssikrede </a:t>
            </a:r>
            <a:r>
              <a:rPr lang="nb-NO" err="1"/>
              <a:t>datakonverteringark</a:t>
            </a:r>
            <a:r>
              <a:rPr lang="nb-NO"/>
              <a:t> 19.10.22</a:t>
            </a:r>
          </a:p>
          <a:p>
            <a:pPr lvl="1"/>
            <a:r>
              <a:rPr lang="nb-NO"/>
              <a:t>Overhold interne frister gitt fra superbrukere konvertering</a:t>
            </a:r>
          </a:p>
          <a:p>
            <a:pPr lvl="1"/>
            <a:endParaRPr lang="nb-NO"/>
          </a:p>
          <a:p>
            <a:pPr marL="0" indent="0">
              <a:buNone/>
            </a:pPr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26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8F3C-E3A4-0715-8846-3DFFAB72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Rydding løpende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835FDE-77EB-C319-6E76-C32A6E3E4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025" y="1174317"/>
            <a:ext cx="8382000" cy="3174279"/>
          </a:xfrm>
        </p:spPr>
      </p:pic>
    </p:spTree>
    <p:extLst>
      <p:ext uri="{BB962C8B-B14F-4D97-AF65-F5344CB8AC3E}">
        <p14:creationId xmlns:p14="http://schemas.microsoft.com/office/powerpoint/2010/main" val="319150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72B6-A3E7-5E1F-5C34-67869682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Cut-over</a:t>
            </a:r>
            <a:r>
              <a:rPr lang="nb-NO"/>
              <a:t>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4C5C-964A-B4D6-1DEB-43654AB1E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En detaljert </a:t>
            </a:r>
            <a:r>
              <a:rPr lang="nb-NO" err="1"/>
              <a:t>cut-over</a:t>
            </a:r>
            <a:r>
              <a:rPr lang="nb-NO"/>
              <a:t> plan for oppgaver i perioden november – februar er under utarbeidelse</a:t>
            </a:r>
          </a:p>
          <a:p>
            <a:r>
              <a:rPr lang="nb-NO"/>
              <a:t>Vil omfatte en mengde større og mindre oppgaver</a:t>
            </a:r>
          </a:p>
          <a:p>
            <a:pPr lvl="1"/>
            <a:r>
              <a:rPr lang="nb-NO"/>
              <a:t>Lokalt og sentralt</a:t>
            </a:r>
          </a:p>
          <a:p>
            <a:r>
              <a:rPr lang="nb-NO"/>
              <a:t>Veldig mange avhengigheter og tette tidsfrister</a:t>
            </a:r>
          </a:p>
          <a:p>
            <a:pPr lvl="1"/>
            <a:r>
              <a:rPr lang="nb-NO"/>
              <a:t>Forsinkelser vil kunne få store konsekvenser</a:t>
            </a:r>
          </a:p>
          <a:p>
            <a:pPr lvl="1"/>
            <a:endParaRPr lang="nb-NO"/>
          </a:p>
          <a:p>
            <a:r>
              <a:rPr lang="nb-NO"/>
              <a:t>Alle må bidra til at vi får en så smertefri overgang som mulig</a:t>
            </a:r>
          </a:p>
        </p:txBody>
      </p:sp>
    </p:spTree>
    <p:extLst>
      <p:ext uri="{BB962C8B-B14F-4D97-AF65-F5344CB8AC3E}">
        <p14:creationId xmlns:p14="http://schemas.microsoft.com/office/powerpoint/2010/main" val="42017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C2F8-044C-34EC-0055-C04A01CD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Rapporter/verktøy etter 1.1.23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B053-2B4E-78BF-0A29-DF9DDA783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Unit4 skal være prosjektøkonomenes arbeidsverktøy</a:t>
            </a:r>
          </a:p>
          <a:p>
            <a:pPr lvl="1"/>
            <a:r>
              <a:rPr lang="nb-NO"/>
              <a:t>Alle nødvendige rapporter o.l. for å utføre rollen som prosjektøkonom (som definert i BOTT) skal være tilgjengelig i Unit4</a:t>
            </a:r>
          </a:p>
          <a:p>
            <a:pPr lvl="1"/>
            <a:endParaRPr lang="nb-NO"/>
          </a:p>
          <a:p>
            <a:r>
              <a:rPr lang="nb-NO"/>
              <a:t>Prosjektledere og andre ledere har ikke tilgang til prosjektrapporter/annen prosjektinformasjon i Unit4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BEVISST skal være verktøyet for disse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Men må utvikles</a:t>
            </a:r>
          </a:p>
        </p:txBody>
      </p:sp>
    </p:spTree>
    <p:extLst>
      <p:ext uri="{BB962C8B-B14F-4D97-AF65-F5344CB8AC3E}">
        <p14:creationId xmlns:p14="http://schemas.microsoft.com/office/powerpoint/2010/main" val="118187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87828"/>
              </p:ext>
            </p:extLst>
          </p:nvPr>
        </p:nvGraphicFramePr>
        <p:xfrm>
          <a:off x="409650" y="994346"/>
          <a:ext cx="6181967" cy="3845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Introduksjon til PØ-prosessen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Roller og prosessdokumentasjon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Forberedelser til overgangen (rydding og konvertering)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Unit4 ERP som verktøy for prosjektøkonom (Bevisst for PL mfl)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86654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Informasjon om opplæring 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Struktur for opplæringsløp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Praktisk info om opplæring</a:t>
                      </a:r>
                    </a:p>
                    <a:p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 - Opplæring for roller i PØ-prosessen</a:t>
                      </a:r>
                    </a:p>
                  </a:txBody>
                  <a:tcPr>
                    <a:solidFill>
                      <a:srgbClr val="0135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6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165952-38CD-4D86-8DEC-D7905CA9C2B2}"/>
              </a:ext>
            </a:extLst>
          </p:cNvPr>
          <p:cNvGraphicFramePr/>
          <p:nvPr/>
        </p:nvGraphicFramePr>
        <p:xfrm>
          <a:off x="146685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Group brainstorm outline">
            <a:extLst>
              <a:ext uri="{FF2B5EF4-FFF2-40B4-BE49-F238E27FC236}">
                <a16:creationId xmlns:a16="http://schemas.microsoft.com/office/drawing/2014/main" id="{3DA5C5A7-04F2-D008-FFE1-E2EF873EA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56893" y="2368325"/>
            <a:ext cx="698725" cy="6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6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EFB2E8-7B29-9CE5-DBB5-931AA31917F3}"/>
              </a:ext>
            </a:extLst>
          </p:cNvPr>
          <p:cNvSpPr txBox="1"/>
          <p:nvPr/>
        </p:nvSpPr>
        <p:spPr>
          <a:xfrm>
            <a:off x="207034" y="102431"/>
            <a:ext cx="4571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>
                <a:solidFill>
                  <a:schemeClr val="accent2">
                    <a:lumMod val="50000"/>
                  </a:schemeClr>
                </a:solidFill>
              </a:rPr>
              <a:t>Opplæringsløp for Prosjektøkonom</a:t>
            </a:r>
            <a:endParaRPr lang="nb-NO" sz="200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D6EB9D5-E603-278B-77B8-1B1544D4F4BE}"/>
              </a:ext>
            </a:extLst>
          </p:cNvPr>
          <p:cNvSpPr/>
          <p:nvPr/>
        </p:nvSpPr>
        <p:spPr>
          <a:xfrm>
            <a:off x="152400" y="3889898"/>
            <a:ext cx="8478253" cy="991802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90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FB0B55-EE0D-0644-6C51-808A42448D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634825"/>
              </p:ext>
            </p:extLst>
          </p:nvPr>
        </p:nvGraphicFramePr>
        <p:xfrm>
          <a:off x="513347" y="734250"/>
          <a:ext cx="8630653" cy="366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F2B9CD-CF68-3CB3-61E1-AB48A6BEB969}"/>
              </a:ext>
            </a:extLst>
          </p:cNvPr>
          <p:cNvSpPr txBox="1"/>
          <p:nvPr/>
        </p:nvSpPr>
        <p:spPr>
          <a:xfrm>
            <a:off x="659561" y="4305726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21.09.22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1D9D9-1B60-A8A7-38FF-603D5D2C68BD}"/>
              </a:ext>
            </a:extLst>
          </p:cNvPr>
          <p:cNvSpPr txBox="1"/>
          <p:nvPr/>
        </p:nvSpPr>
        <p:spPr>
          <a:xfrm>
            <a:off x="6855480" y="4305726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01.01.23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ADD2C9-650E-4CFB-01BC-609EC6261765}"/>
              </a:ext>
            </a:extLst>
          </p:cNvPr>
          <p:cNvSpPr txBox="1"/>
          <p:nvPr/>
        </p:nvSpPr>
        <p:spPr>
          <a:xfrm>
            <a:off x="1183302" y="4056954"/>
            <a:ext cx="45753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Alternative</a:t>
            </a:r>
            <a:r>
              <a:rPr lang="nb-NO" sz="18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datoer</a:t>
            </a:r>
          </a:p>
          <a:p>
            <a:pPr algn="ctr"/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Trondheim | Gjøvik | Ålesund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1BE88-8BEC-2455-2EAE-D3B31BC9893F}"/>
              </a:ext>
            </a:extLst>
          </p:cNvPr>
          <p:cNvSpPr txBox="1"/>
          <p:nvPr/>
        </p:nvSpPr>
        <p:spPr>
          <a:xfrm>
            <a:off x="5336980" y="4305726"/>
            <a:ext cx="6783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08.12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77A9F-0BC7-3390-6FB9-386DAC9D090C}"/>
              </a:ext>
            </a:extLst>
          </p:cNvPr>
          <p:cNvSpPr txBox="1"/>
          <p:nvPr/>
        </p:nvSpPr>
        <p:spPr>
          <a:xfrm>
            <a:off x="6119611" y="4277499"/>
            <a:ext cx="81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tx2">
                    <a:lumMod val="75000"/>
                  </a:schemeClr>
                </a:solidFill>
              </a:rPr>
              <a:t>3 alternative datoer</a:t>
            </a:r>
          </a:p>
        </p:txBody>
      </p:sp>
    </p:spTree>
    <p:extLst>
      <p:ext uri="{BB962C8B-B14F-4D97-AF65-F5344CB8AC3E}">
        <p14:creationId xmlns:p14="http://schemas.microsoft.com/office/powerpoint/2010/main" val="219655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AD35FE8-414E-2A9E-06EE-38126FF7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9" y="46755"/>
            <a:ext cx="8229600" cy="646331"/>
          </a:xfrm>
        </p:spPr>
        <p:txBody>
          <a:bodyPr anchor="t">
            <a:normAutofit/>
          </a:bodyPr>
          <a:lstStyle/>
          <a:p>
            <a:r>
              <a:rPr lang="nb-NO" sz="2800" b="0">
                <a:hlinkClick r:id="rId3"/>
              </a:rPr>
              <a:t>BOTT ØL - Opplæringsside</a:t>
            </a:r>
            <a:endParaRPr lang="nb-NO" sz="2800" b="0"/>
          </a:p>
        </p:txBody>
      </p:sp>
      <p:pic>
        <p:nvPicPr>
          <p:cNvPr id="8" name="Picture Placeholder 5" descr="Bott økonomi og lønn - Opplæring - Kunnskapsbasen - NTNU">
            <a:extLst>
              <a:ext uri="{FF2B5EF4-FFF2-40B4-BE49-F238E27FC236}">
                <a16:creationId xmlns:a16="http://schemas.microsoft.com/office/drawing/2014/main" id="{F7793157-4D74-7819-BBEB-1E49EAAAE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501" y="693086"/>
            <a:ext cx="2900066" cy="43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7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BE1A714-A592-DAEC-6575-DA2498F2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461665"/>
          </a:xfrm>
        </p:spPr>
        <p:txBody>
          <a:bodyPr/>
          <a:lstStyle/>
          <a:p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Egenlæring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: BOTT</a:t>
            </a:r>
            <a:r>
              <a:rPr lang="en-US" sz="2400"/>
              <a:t> 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ØL e-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læring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 for 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rolle</a:t>
            </a:r>
            <a:r>
              <a:rPr lang="en-US" sz="2400" b="0">
                <a:solidFill>
                  <a:schemeClr val="accent2">
                    <a:lumMod val="50000"/>
                  </a:schemeClr>
                </a:solidFill>
              </a:rPr>
              <a:t> og </a:t>
            </a:r>
            <a:r>
              <a:rPr lang="en-US" sz="2400" b="0" err="1">
                <a:solidFill>
                  <a:schemeClr val="accent2">
                    <a:lumMod val="50000"/>
                  </a:schemeClr>
                </a:solidFill>
              </a:rPr>
              <a:t>prosess</a:t>
            </a:r>
            <a:endParaRPr lang="en-US" sz="2400" b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15A3A7-F2E9-12F2-2AFC-FD837461FD23}"/>
              </a:ext>
            </a:extLst>
          </p:cNvPr>
          <p:cNvSpPr txBox="1"/>
          <p:nvPr/>
        </p:nvSpPr>
        <p:spPr>
          <a:xfrm>
            <a:off x="4391310" y="1894506"/>
            <a:ext cx="4173487" cy="2818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Prosjektøkonom – estimert tid </a:t>
            </a:r>
            <a:r>
              <a:rPr lang="nb-NO" sz="1600" u="sng">
                <a:latin typeface="Arial"/>
                <a:cs typeface="Arial"/>
              </a:rPr>
              <a:t>4-6 timer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Fakturaansvarlig – estimert tid </a:t>
            </a:r>
            <a:r>
              <a:rPr lang="nb-NO" sz="1600" u="sng">
                <a:latin typeface="Arial"/>
                <a:cs typeface="Arial"/>
              </a:rPr>
              <a:t>3 timer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 err="1"/>
              <a:t>Søknadsregistrerer</a:t>
            </a:r>
            <a:r>
              <a:rPr lang="nb-NO" sz="1600"/>
              <a:t> skal ikke gjennomføres ennå (søknadsmodul tas ikke i bruk 1.1.23)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nb-NO" sz="1600"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Kan tas så mange ganger du ønsker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Modul-oppbygget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600">
                <a:latin typeface="Arial"/>
                <a:cs typeface="Arial"/>
              </a:rPr>
              <a:t>Quiz etter gjennomføringen</a:t>
            </a:r>
            <a:endParaRPr lang="nb-NO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nb-NO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19E0A-E2E6-DD43-2193-5A35F0666EFC}"/>
              </a:ext>
            </a:extLst>
          </p:cNvPr>
          <p:cNvSpPr txBox="1"/>
          <p:nvPr/>
        </p:nvSpPr>
        <p:spPr>
          <a:xfrm>
            <a:off x="4391310" y="1208536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hlinkClick r:id="rId3"/>
              </a:rPr>
              <a:t>Veiledning til pålogging</a:t>
            </a:r>
            <a:endParaRPr lang="nb-NO"/>
          </a:p>
        </p:txBody>
      </p:sp>
      <p:pic>
        <p:nvPicPr>
          <p:cNvPr id="7" name="Picture Placeholder 5" descr="Prosjektide til prosjektavslutning - BOTT">
            <a:extLst>
              <a:ext uri="{FF2B5EF4-FFF2-40B4-BE49-F238E27FC236}">
                <a16:creationId xmlns:a16="http://schemas.microsoft.com/office/drawing/2014/main" id="{F61C8378-B5C9-F725-9CEC-FE6F1826C6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9203" y="1028699"/>
            <a:ext cx="3509954" cy="38105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F80CF0C-FFC1-8636-2119-BD5ABCE0A9BC}"/>
              </a:ext>
            </a:extLst>
          </p:cNvPr>
          <p:cNvSpPr/>
          <p:nvPr/>
        </p:nvSpPr>
        <p:spPr>
          <a:xfrm>
            <a:off x="1385047" y="4390464"/>
            <a:ext cx="2588560" cy="40167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08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68796"/>
              </p:ext>
            </p:extLst>
          </p:nvPr>
        </p:nvGraphicFramePr>
        <p:xfrm>
          <a:off x="409650" y="994346"/>
          <a:ext cx="6181967" cy="3845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Velkommen </a:t>
                      </a:r>
                    </a:p>
                    <a:p>
                      <a:r>
                        <a:rPr lang="nb-NO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i="1">
                          <a:solidFill>
                            <a:schemeClr val="bg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i="1">
                          <a:solidFill>
                            <a:schemeClr val="bg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Introduksjon til PØ-prosessen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Roller og prosessdokumentasjon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Forberedelser til overgangen (rydding og konvertering)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Unit4 ERP som verktøy for prosjektøkonom (Bevisst for PL mfl)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8133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PØ-prosessen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540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F200B6-E4C4-84D0-1693-5D34E6F46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844177"/>
              </p:ext>
            </p:extLst>
          </p:nvPr>
        </p:nvGraphicFramePr>
        <p:xfrm>
          <a:off x="327025" y="1264024"/>
          <a:ext cx="6927663" cy="277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tel 1">
            <a:extLst>
              <a:ext uri="{FF2B5EF4-FFF2-40B4-BE49-F238E27FC236}">
                <a16:creationId xmlns:a16="http://schemas.microsoft.com/office/drawing/2014/main" id="{F1283971-F112-537C-BB94-B9A7B28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25" y="206375"/>
            <a:ext cx="8382000" cy="646113"/>
          </a:xfrm>
        </p:spPr>
        <p:txBody>
          <a:bodyPr anchor="t">
            <a:normAutofit/>
          </a:bodyPr>
          <a:lstStyle/>
          <a:p>
            <a:r>
              <a:rPr lang="nb-NO" b="0"/>
              <a:t>Praktisk</a:t>
            </a:r>
            <a:r>
              <a:rPr lang="nb-NO"/>
              <a:t> </a:t>
            </a:r>
            <a:r>
              <a:rPr lang="nb-NO" b="0"/>
              <a:t>informasjon</a:t>
            </a:r>
          </a:p>
        </p:txBody>
      </p:sp>
    </p:spTree>
    <p:extLst>
      <p:ext uri="{BB962C8B-B14F-4D97-AF65-F5344CB8AC3E}">
        <p14:creationId xmlns:p14="http://schemas.microsoft.com/office/powerpoint/2010/main" val="1322707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585CFF-6FFA-D3A8-979C-5CE3260DB8E3}"/>
              </a:ext>
            </a:extLst>
          </p:cNvPr>
          <p:cNvSpPr txBox="1">
            <a:spLocks/>
          </p:cNvSpPr>
          <p:nvPr/>
        </p:nvSpPr>
        <p:spPr>
          <a:xfrm>
            <a:off x="292608" y="168961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E6C041-3B17-9A6F-98CE-45DC65CA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68819"/>
            <a:ext cx="8381997" cy="562117"/>
          </a:xfrm>
        </p:spPr>
        <p:txBody>
          <a:bodyPr/>
          <a:lstStyle/>
          <a:p>
            <a:r>
              <a:rPr lang="nb-NO"/>
              <a:t>Spørsmål om opplæring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690808-70AE-28C2-4D2B-5A026C55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758952"/>
            <a:ext cx="8381997" cy="4178808"/>
          </a:xfrm>
        </p:spPr>
        <p:txBody>
          <a:bodyPr>
            <a:normAutofit fontScale="47500" lnSpcReduction="20000"/>
          </a:bodyPr>
          <a:lstStyle/>
          <a:p>
            <a:r>
              <a:rPr lang="nb-NO"/>
              <a:t>Hvilken rolle har jeg?</a:t>
            </a:r>
          </a:p>
          <a:p>
            <a:pPr lvl="1"/>
            <a:r>
              <a:rPr lang="nb-NO"/>
              <a:t>Ta kontakt med nærmeste leder eller innføringsleder på din enhet </a:t>
            </a:r>
          </a:p>
          <a:p>
            <a:pPr lvl="1"/>
            <a:r>
              <a:rPr lang="nb-NO"/>
              <a:t>Oversikt over innføringsledere finnes på </a:t>
            </a:r>
            <a:r>
              <a:rPr lang="nb-NO">
                <a:hlinkClick r:id="rId3"/>
              </a:rPr>
              <a:t>BOTT ØL Innføring – Lokal innføring på enhetene</a:t>
            </a:r>
            <a:r>
              <a:rPr lang="nb-NO"/>
              <a:t> 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Når skal jeg på kurs?</a:t>
            </a:r>
          </a:p>
          <a:p>
            <a:pPr lvl="1"/>
            <a:r>
              <a:rPr lang="nb-NO"/>
              <a:t>Oppdaterte kursdatoer vil hele tiden ligge på </a:t>
            </a:r>
            <a:r>
              <a:rPr lang="nb-NO">
                <a:hlinkClick r:id="rId4"/>
              </a:rPr>
              <a:t>BOTT ØL- opplæring</a:t>
            </a:r>
            <a:endParaRPr lang="nb-NO"/>
          </a:p>
          <a:p>
            <a:pPr lvl="1"/>
            <a:r>
              <a:rPr lang="nb-NO"/>
              <a:t>Du får kalenderinvitasjon til alle kurs du skal på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Hvilken egenlæring skal jeg gjennomføre?</a:t>
            </a:r>
          </a:p>
          <a:p>
            <a:pPr lvl="1"/>
            <a:r>
              <a:rPr lang="nb-NO"/>
              <a:t>For alle rollene er det spesifisert hvilke egenlæring som skal gjennomgås på opplæringssidene </a:t>
            </a:r>
          </a:p>
          <a:p>
            <a:pPr lvl="1"/>
            <a:r>
              <a:rPr lang="nb-NO"/>
              <a:t>Alle bør gjennomføre Basiskurs i ny økonomimodell </a:t>
            </a:r>
          </a:p>
          <a:p>
            <a:pPr lvl="1"/>
            <a:r>
              <a:rPr lang="nb-NO"/>
              <a:t>Så lenge rollen din har BOTT e-læring skal denne gjennomføres </a:t>
            </a:r>
          </a:p>
          <a:p>
            <a:pPr lvl="1"/>
            <a:r>
              <a:rPr lang="nb-NO"/>
              <a:t>For noen roller/oppgaver ligger har DFØ lagt ut videoer som er aktuelle, i opplæringsløpet for hver rolle er det lenker til aktuelle videoer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Hvor lang tid må jeg bruke?</a:t>
            </a:r>
          </a:p>
          <a:p>
            <a:pPr lvl="1"/>
            <a:r>
              <a:rPr lang="nb-NO"/>
              <a:t>De er det veldig vanskelig å svare på  - det vil avhenge av både av hvilken rolle du skal ha og erfaringsbakgrunn. Estimert tid for gjennomføring av e-læring er spesifisert i kursinformasjonen. Det anbefales også å sette av tid til gjennomgang og diskusjoner med kollegaer.</a:t>
            </a:r>
          </a:p>
          <a:p>
            <a:pPr lvl="1"/>
            <a:r>
              <a:rPr lang="nb-NO"/>
              <a:t>Opplæringsmateriell ligge tilgjengelig fra Innsida også etter kurs</a:t>
            </a:r>
          </a:p>
          <a:p>
            <a:pPr lvl="1"/>
            <a:r>
              <a:rPr lang="nb-NO"/>
              <a:t>Kan være lurt å gjennomføre egenlæring også etter oppgang for oppfrisking og nytt perspektiv</a:t>
            </a:r>
          </a:p>
          <a:p>
            <a:pPr marL="457200" lvl="1" indent="0">
              <a:buNone/>
            </a:pPr>
            <a:endParaRPr lang="nb-NO"/>
          </a:p>
          <a:p>
            <a:r>
              <a:rPr lang="nb-NO"/>
              <a:t>Jeg har problemer med påmelding eller gjennomføring av BOTT ØL e-læring</a:t>
            </a:r>
          </a:p>
          <a:p>
            <a:pPr lvl="1"/>
            <a:r>
              <a:rPr lang="nb-NO"/>
              <a:t>Husk å opprette bruker på Canvas først før du melder deg på kurs. Brukerveiledning ligger på opplæringssidene</a:t>
            </a:r>
          </a:p>
          <a:p>
            <a:pPr lvl="1"/>
            <a:r>
              <a:rPr lang="nb-NO"/>
              <a:t>Fortsatt problemer? Ta kontakt på: </a:t>
            </a:r>
            <a:r>
              <a:rPr lang="nb-NO">
                <a:hlinkClick r:id="rId5"/>
              </a:rPr>
              <a:t>Opplaering-bott-ol@ntnu.no</a:t>
            </a:r>
            <a:r>
              <a:rPr lang="nb-NO"/>
              <a:t>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B03DA14-C030-61F3-51E8-85A2FE2CD541}"/>
              </a:ext>
            </a:extLst>
          </p:cNvPr>
          <p:cNvSpPr txBox="1">
            <a:spLocks/>
          </p:cNvSpPr>
          <p:nvPr/>
        </p:nvSpPr>
        <p:spPr>
          <a:xfrm>
            <a:off x="457200" y="1621035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70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71381"/>
              </p:ext>
            </p:extLst>
          </p:nvPr>
        </p:nvGraphicFramePr>
        <p:xfrm>
          <a:off x="409650" y="994346"/>
          <a:ext cx="6181967" cy="3845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Introduksjon til PØ-prosessen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Roller og prosessdokumentasjon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Forberedelser til overgangen (rydding og konvertering)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Unit4 ERP som verktøy for prosjektøkonom (Bevisst for PL mfl)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9085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PØ-prosessen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Hvor kan du finne mer informasjon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82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9384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phic 10" descr="Information outline">
            <a:extLst>
              <a:ext uri="{FF2B5EF4-FFF2-40B4-BE49-F238E27FC236}">
                <a16:creationId xmlns:a16="http://schemas.microsoft.com/office/drawing/2014/main" id="{EBBBD0AB-E3F5-4444-9615-1E30919B4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2006" y="2987504"/>
            <a:ext cx="1950017" cy="1950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481631" y="1109844"/>
            <a:ext cx="72942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hlinkClick r:id="rId8"/>
              </a:rPr>
              <a:t>BOTT-samarbeidet.no </a:t>
            </a:r>
            <a:r>
              <a:rPr lang="nb-NO" sz="1400"/>
              <a:t>– Alt tilgjengelig materiale utarbeidet av BOTT. Inkluderer prosesskart, rutinebeskrivelse, rollebeskrivelser, lenker til e-læringskurs og brukerskjemaer </a:t>
            </a:r>
          </a:p>
          <a:p>
            <a:endParaRPr lang="nb-NO" sz="1400"/>
          </a:p>
          <a:p>
            <a:r>
              <a:rPr lang="nb-NO" sz="1400" b="1">
                <a:hlinkClick r:id="rId9"/>
              </a:rPr>
              <a:t>NTNU Intranettside for innføringsprosjekt </a:t>
            </a:r>
            <a:r>
              <a:rPr lang="nb-NO" sz="1400"/>
              <a:t>– Siste nytt, generell info om innføringsprosjektet, informasjonspakker </a:t>
            </a:r>
            <a:r>
              <a:rPr lang="nb-NO" sz="1400" err="1"/>
              <a:t>osv</a:t>
            </a:r>
            <a:endParaRPr lang="nb-NO" sz="1400"/>
          </a:p>
          <a:p>
            <a:endParaRPr lang="nb-NO" sz="1400"/>
          </a:p>
          <a:p>
            <a:r>
              <a:rPr lang="nb-NO" sz="1400" b="1">
                <a:hlinkClick r:id="rId10"/>
              </a:rPr>
              <a:t>NTNU Intranettside for opplæring</a:t>
            </a:r>
            <a:r>
              <a:rPr lang="nb-NO" sz="1400"/>
              <a:t> – Info om opplæringsstruktur, aktuell opplæring per rolle og info om registrering for e-læringskurs</a:t>
            </a:r>
          </a:p>
          <a:p>
            <a:br>
              <a:rPr lang="nb-NO" sz="1400"/>
            </a:br>
            <a:endParaRPr lang="nb-NO" sz="1400"/>
          </a:p>
          <a:p>
            <a:endParaRPr lang="nb-NO" sz="1400"/>
          </a:p>
          <a:p>
            <a:endParaRPr lang="nb-NO" sz="1400"/>
          </a:p>
          <a:p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DACA-D9DD-215B-555F-3511BAD2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Spørsmål om opplæring?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335D-041A-E56B-3AD3-F1C3AF854E98}"/>
              </a:ext>
            </a:extLst>
          </p:cNvPr>
          <p:cNvSpPr txBox="1"/>
          <p:nvPr/>
        </p:nvSpPr>
        <p:spPr>
          <a:xfrm>
            <a:off x="326573" y="1818871"/>
            <a:ext cx="78824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/>
              <a:t>Spørsmål/ henvendelser i forbindelse med opplæringe</a:t>
            </a:r>
            <a:r>
              <a:rPr lang="nb-NO"/>
              <a:t>n</a:t>
            </a:r>
            <a:r>
              <a:rPr lang="nb-NO" sz="1800"/>
              <a:t> sendes til: </a:t>
            </a:r>
            <a:r>
              <a:rPr lang="nb-NO" sz="2400" b="0" i="0" u="sng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opplaering-bott-ol@ntnu.no</a:t>
            </a:r>
            <a:r>
              <a:rPr lang="nb-NO" sz="1800" b="0" i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2198819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15620"/>
              </p:ext>
            </p:extLst>
          </p:nvPr>
        </p:nvGraphicFramePr>
        <p:xfrm>
          <a:off x="409650" y="994346"/>
          <a:ext cx="6181967" cy="3845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Introduksjon til PØ-prosessen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Roller og prosessdokumentasjon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Forberedelser til overgangen (rydding og konvertering)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Unit4 ERP som verktøy for prosjektøkonom (Bevisst for PL mfl)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711325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/>
                        <a:t>Infoformasjon om opplæring </a:t>
                      </a:r>
                    </a:p>
                    <a:p>
                      <a:r>
                        <a:rPr lang="nb-NO" sz="1600" i="1"/>
                        <a:t> - Struktur for opplæringsløp</a:t>
                      </a:r>
                    </a:p>
                    <a:p>
                      <a:r>
                        <a:rPr lang="nb-NO" sz="1600" i="1"/>
                        <a:t> - Praktisk info om opplæring</a:t>
                      </a:r>
                    </a:p>
                    <a:p>
                      <a:r>
                        <a:rPr lang="nb-NO" sz="1600" i="1"/>
                        <a:t> - Opplæring for roller i PØ-prosessen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Spørsmål og svar </a:t>
                      </a:r>
                    </a:p>
                  </a:txBody>
                  <a:tcPr>
                    <a:solidFill>
                      <a:srgbClr val="0D3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95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 - </a:t>
            </a:r>
            <a:r>
              <a:rPr lang="nb-NO" err="1"/>
              <a:t>menti</a:t>
            </a:r>
            <a:endParaRPr lang="nb-NO"/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9530" y="1196158"/>
            <a:ext cx="3322502" cy="332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794400-E106-3CA1-0C5E-5A4657DFEA17}"/>
              </a:ext>
            </a:extLst>
          </p:cNvPr>
          <p:cNvSpPr txBox="1"/>
          <p:nvPr/>
        </p:nvSpPr>
        <p:spPr>
          <a:xfrm>
            <a:off x="638735" y="1606924"/>
            <a:ext cx="3005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Gå inn på menti.com</a:t>
            </a:r>
          </a:p>
          <a:p>
            <a:endParaRPr lang="nb-NO"/>
          </a:p>
          <a:p>
            <a:r>
              <a:rPr lang="nb-NO"/>
              <a:t>Kode: 74615657</a:t>
            </a:r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5A01102-A4A1-4791-B7B0-EA1AC396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3586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5A01102-A4A1-4791-B7B0-EA1AC396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954107"/>
          </a:xfrm>
        </p:spPr>
        <p:txBody>
          <a:bodyPr vert="horz"/>
          <a:lstStyle/>
          <a:p>
            <a:r>
              <a:rPr lang="nb-NO" sz="2800"/>
              <a:t>Mål for møtet</a:t>
            </a:r>
            <a:br>
              <a:rPr lang="nb-NO" sz="2800"/>
            </a:br>
            <a:endParaRPr lang="nb-NO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1865316" y="2110205"/>
            <a:ext cx="41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285736" indent="-285736" defTabSz="457178"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457178" lvl="1" defTabSz="457178">
              <a:defRPr/>
            </a:pPr>
            <a:r>
              <a:rPr lang="nb-NO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457178">
              <a:defRPr/>
            </a:pPr>
            <a:endParaRPr lang="nb-NO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96" y="806659"/>
            <a:ext cx="8121477" cy="38554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3000665" y="841294"/>
            <a:ext cx="5187430" cy="356049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>
              <a:defRPr/>
            </a:pPr>
            <a:endParaRPr lang="en-US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3520576" y="1273245"/>
            <a:ext cx="4203448" cy="5078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endParaRPr lang="nb-NO" sz="1425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nb-NO" sz="1275" b="1">
              <a:solidFill>
                <a:srgbClr val="242424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BA1E8-C827-0929-C3AD-DF6E405E4BBF}"/>
              </a:ext>
            </a:extLst>
          </p:cNvPr>
          <p:cNvSpPr txBox="1"/>
          <p:nvPr/>
        </p:nvSpPr>
        <p:spPr>
          <a:xfrm>
            <a:off x="3279431" y="1833207"/>
            <a:ext cx="4535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Informere om opplæringsplan for dine roller og gi en introduksjon til </a:t>
            </a:r>
            <a:r>
              <a:rPr lang="nb-NO" sz="2400" b="1" i="1">
                <a:solidFill>
                  <a:srgbClr val="000000"/>
                </a:solidFill>
                <a:latin typeface="Arial" panose="020B0604020202020204"/>
              </a:rPr>
              <a:t>Prosjektøkonomi-</a:t>
            </a:r>
            <a:r>
              <a:rPr lang="nb-NO" sz="2400">
                <a:solidFill>
                  <a:srgbClr val="000000"/>
                </a:solidFill>
                <a:latin typeface="Arial" panose="020B0604020202020204"/>
              </a:rPr>
              <a:t>prosessen</a:t>
            </a:r>
          </a:p>
        </p:txBody>
      </p:sp>
    </p:spTree>
    <p:extLst>
      <p:ext uri="{BB962C8B-B14F-4D97-AF65-F5344CB8AC3E}">
        <p14:creationId xmlns:p14="http://schemas.microsoft.com/office/powerpoint/2010/main" val="122787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16456CD-9A51-4369-B624-AB0324D6E7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643087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16456CD-9A51-4369-B624-AB0324D6E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297F30B-D24D-4EE9-AF1A-452C8D09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98" y="25578"/>
            <a:ext cx="8418747" cy="1110177"/>
          </a:xfrm>
        </p:spPr>
        <p:txBody>
          <a:bodyPr vert="horz"/>
          <a:lstStyle/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Hvorfor BOTT ØL</a:t>
            </a:r>
            <a:br>
              <a:rPr lang="nb-NO"/>
            </a:br>
            <a:r>
              <a:rPr lang="nb-NO" sz="1500" b="0" i="1">
                <a:solidFill>
                  <a:srgbClr val="000000"/>
                </a:solidFill>
              </a:rPr>
              <a:t>Innføringen av nye økonomi- og lønnssystemer vil gi NTNU mange fordeler både i et fagperspektiv og brukerperspektiv</a:t>
            </a:r>
            <a:endParaRPr lang="nb-NO" sz="150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F5520E2-E70E-421E-853F-DFBEDAC60221}"/>
              </a:ext>
            </a:extLst>
          </p:cNvPr>
          <p:cNvGrpSpPr/>
          <p:nvPr/>
        </p:nvGrpSpPr>
        <p:grpSpPr>
          <a:xfrm>
            <a:off x="4524005" y="1355260"/>
            <a:ext cx="1890522" cy="1210630"/>
            <a:chOff x="3255959" y="1713774"/>
            <a:chExt cx="2520696" cy="16141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93DF72-A128-4DE5-8927-07C75A014018}"/>
                </a:ext>
              </a:extLst>
            </p:cNvPr>
            <p:cNvSpPr txBox="1"/>
            <p:nvPr/>
          </p:nvSpPr>
          <p:spPr>
            <a:xfrm>
              <a:off x="3255959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roller, systemer og prosesser som er laget for å fungere i lag</a:t>
              </a:r>
            </a:p>
          </p:txBody>
        </p:sp>
        <p:pic>
          <p:nvPicPr>
            <p:cNvPr id="19" name="Graphic 18" descr="Rope Knot with solid fill">
              <a:extLst>
                <a:ext uri="{FF2B5EF4-FFF2-40B4-BE49-F238E27FC236}">
                  <a16:creationId xmlns:a16="http://schemas.microsoft.com/office/drawing/2014/main" id="{0E113155-786B-45E5-B000-32C7D82CF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6623" y="1713774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609F01-EA0B-4A82-84AE-4747634045FE}"/>
              </a:ext>
            </a:extLst>
          </p:cNvPr>
          <p:cNvGrpSpPr/>
          <p:nvPr/>
        </p:nvGrpSpPr>
        <p:grpSpPr>
          <a:xfrm>
            <a:off x="399450" y="1355260"/>
            <a:ext cx="1890522" cy="1232548"/>
            <a:chOff x="532600" y="1684550"/>
            <a:chExt cx="2520696" cy="1643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D253B3-4076-4EAB-AB1F-E800F4C61DFA}"/>
                </a:ext>
              </a:extLst>
            </p:cNvPr>
            <p:cNvSpPr txBox="1"/>
            <p:nvPr/>
          </p:nvSpPr>
          <p:spPr>
            <a:xfrm>
              <a:off x="532600" y="2589284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erstatter utdaterte systemer med nye som vil være i kontinuerlig forbedring</a:t>
              </a:r>
            </a:p>
          </p:txBody>
        </p:sp>
        <p:pic>
          <p:nvPicPr>
            <p:cNvPr id="23" name="Graphic 22" descr="Building Brick Wall with solid fill">
              <a:extLst>
                <a:ext uri="{FF2B5EF4-FFF2-40B4-BE49-F238E27FC236}">
                  <a16:creationId xmlns:a16="http://schemas.microsoft.com/office/drawing/2014/main" id="{FAE93033-7CDC-43DE-A92F-FE06CB68B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35748" y="1684550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B019A2-F5DB-4119-8012-AAF09EEF25AE}"/>
              </a:ext>
            </a:extLst>
          </p:cNvPr>
          <p:cNvGrpSpPr/>
          <p:nvPr/>
        </p:nvGrpSpPr>
        <p:grpSpPr>
          <a:xfrm>
            <a:off x="6666298" y="1355259"/>
            <a:ext cx="2111329" cy="1371400"/>
            <a:chOff x="8888395" y="1714857"/>
            <a:chExt cx="2815105" cy="182853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9CD5BA-9163-41DE-AB24-051B36CFE8EB}"/>
                </a:ext>
              </a:extLst>
            </p:cNvPr>
            <p:cNvSpPr txBox="1"/>
            <p:nvPr/>
          </p:nvSpPr>
          <p:spPr>
            <a:xfrm>
              <a:off x="8888395" y="2589283"/>
              <a:ext cx="2815105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økt funksjonalitet innen flere områder som pre-</a:t>
              </a:r>
              <a:r>
                <a:rPr lang="nb-NO" sz="1050" err="1">
                  <a:solidFill>
                    <a:srgbClr val="000000"/>
                  </a:solidFill>
                  <a:latin typeface="Arial" panose="020B0604020202020204"/>
                </a:rPr>
                <a:t>award</a:t>
              </a: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 (prosjektøkonomi) og selvbetjeningsløsninger</a:t>
              </a:r>
              <a:endParaRPr lang="nb-NO" sz="1050">
                <a:solidFill>
                  <a:srgbClr val="000000"/>
                </a:solidFill>
                <a:latin typeface="Arial" panose="020B0604020202020204"/>
                <a:cs typeface="Arial"/>
              </a:endParaRPr>
            </a:p>
          </p:txBody>
        </p:sp>
        <p:pic>
          <p:nvPicPr>
            <p:cNvPr id="31" name="Graphic 30" descr="Escalator Up with solid fill">
              <a:extLst>
                <a:ext uri="{FF2B5EF4-FFF2-40B4-BE49-F238E27FC236}">
                  <a16:creationId xmlns:a16="http://schemas.microsoft.com/office/drawing/2014/main" id="{1866CD66-A329-4B8E-89A1-15148274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99361" y="1714857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60AEB2-C9C3-442D-BFAF-E77D8CCBB632}"/>
              </a:ext>
            </a:extLst>
          </p:cNvPr>
          <p:cNvGrpSpPr/>
          <p:nvPr/>
        </p:nvGrpSpPr>
        <p:grpSpPr>
          <a:xfrm>
            <a:off x="322358" y="2948501"/>
            <a:ext cx="1890522" cy="1637921"/>
            <a:chOff x="429810" y="3931334"/>
            <a:chExt cx="2520696" cy="2183895"/>
          </a:xfrm>
        </p:grpSpPr>
        <p:pic>
          <p:nvPicPr>
            <p:cNvPr id="27" name="Graphic 26" descr="Blockchain with solid fill">
              <a:extLst>
                <a:ext uri="{FF2B5EF4-FFF2-40B4-BE49-F238E27FC236}">
                  <a16:creationId xmlns:a16="http://schemas.microsoft.com/office/drawing/2014/main" id="{12A2C270-3BD3-40B6-B20C-F29C81F2D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10098" y="3931334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ACB568-D257-4038-985A-54928EB38F51}"/>
                </a:ext>
              </a:extLst>
            </p:cNvPr>
            <p:cNvSpPr txBox="1"/>
            <p:nvPr/>
          </p:nvSpPr>
          <p:spPr>
            <a:xfrm>
              <a:off x="429810" y="4945678"/>
              <a:ext cx="2520696" cy="1169551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prosessansvarlige, prosessrådgivere og fagbrukere i tett samarbeid som gir bedre kvalitet i tjenestene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B7BBCF-A287-4B0B-888B-C318BD14F1BF}"/>
              </a:ext>
            </a:extLst>
          </p:cNvPr>
          <p:cNvGrpSpPr/>
          <p:nvPr/>
        </p:nvGrpSpPr>
        <p:grpSpPr>
          <a:xfrm>
            <a:off x="2445971" y="2955664"/>
            <a:ext cx="1890522" cy="1630759"/>
            <a:chOff x="3261295" y="3940885"/>
            <a:chExt cx="2520696" cy="21743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1D2489-C699-487F-BA98-BA32D112E53D}"/>
                </a:ext>
              </a:extLst>
            </p:cNvPr>
            <p:cNvSpPr txBox="1"/>
            <p:nvPr/>
          </p:nvSpPr>
          <p:spPr>
            <a:xfrm>
              <a:off x="3261295" y="4945679"/>
              <a:ext cx="2520696" cy="1169549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vil følge lover, avtaler og regler da de er bygd inn i systemene (i delvis motsetning til dagens situasjon)</a:t>
              </a:r>
            </a:p>
          </p:txBody>
        </p:sp>
        <p:pic>
          <p:nvPicPr>
            <p:cNvPr id="38" name="Graphic 37" descr="Document with solid fill">
              <a:extLst>
                <a:ext uri="{FF2B5EF4-FFF2-40B4-BE49-F238E27FC236}">
                  <a16:creationId xmlns:a16="http://schemas.microsoft.com/office/drawing/2014/main" id="{1DB95787-A7AB-4B0C-822E-5CC753BD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54789" y="3940885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B6FA6A-97F1-4D79-8D19-EF2F60D64CCE}"/>
              </a:ext>
            </a:extLst>
          </p:cNvPr>
          <p:cNvGrpSpPr/>
          <p:nvPr/>
        </p:nvGrpSpPr>
        <p:grpSpPr>
          <a:xfrm>
            <a:off x="6860971" y="2941860"/>
            <a:ext cx="1890522" cy="1321394"/>
            <a:chOff x="9147961" y="3922484"/>
            <a:chExt cx="2520696" cy="1761860"/>
          </a:xfrm>
        </p:grpSpPr>
        <p:sp>
          <p:nvSpPr>
            <p:cNvPr id="21" name="TextBox 35">
              <a:extLst>
                <a:ext uri="{FF2B5EF4-FFF2-40B4-BE49-F238E27FC236}">
                  <a16:creationId xmlns:a16="http://schemas.microsoft.com/office/drawing/2014/main" id="{032E671C-DFA4-8846-7F87-10E71B0CCBB5}"/>
                </a:ext>
              </a:extLst>
            </p:cNvPr>
            <p:cNvSpPr txBox="1"/>
            <p:nvPr/>
          </p:nvSpPr>
          <p:spPr>
            <a:xfrm>
              <a:off x="9147961" y="4945679"/>
              <a:ext cx="2520696" cy="738665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Vi får systemer, prosesser og roller som bidrar til å realisere Ett NTNU</a:t>
              </a:r>
              <a:endParaRPr lang="nb-NO" sz="1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pic>
          <p:nvPicPr>
            <p:cNvPr id="22" name="Graphic 37" descr="Bank with solid fill">
              <a:extLst>
                <a:ext uri="{FF2B5EF4-FFF2-40B4-BE49-F238E27FC236}">
                  <a16:creationId xmlns:a16="http://schemas.microsoft.com/office/drawing/2014/main" id="{831D87C1-1ED9-16FC-D740-EEC5CCCF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951109" y="3922484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Freeform 114">
            <a:extLst>
              <a:ext uri="{FF2B5EF4-FFF2-40B4-BE49-F238E27FC236}">
                <a16:creationId xmlns:a16="http://schemas.microsoft.com/office/drawing/2014/main" id="{91755F43-BBE2-4091-9123-99234591EB5F}"/>
              </a:ext>
            </a:extLst>
          </p:cNvPr>
          <p:cNvSpPr>
            <a:spLocks noEditPoints="1"/>
          </p:cNvSpPr>
          <p:nvPr/>
        </p:nvSpPr>
        <p:spPr bwMode="auto">
          <a:xfrm>
            <a:off x="5324611" y="3062026"/>
            <a:ext cx="616003" cy="524774"/>
          </a:xfrm>
          <a:custGeom>
            <a:avLst/>
            <a:gdLst>
              <a:gd name="T0" fmla="*/ 288 w 320"/>
              <a:gd name="T1" fmla="*/ 203 h 267"/>
              <a:gd name="T2" fmla="*/ 277 w 320"/>
              <a:gd name="T3" fmla="*/ 128 h 267"/>
              <a:gd name="T4" fmla="*/ 171 w 320"/>
              <a:gd name="T5" fmla="*/ 75 h 267"/>
              <a:gd name="T6" fmla="*/ 203 w 320"/>
              <a:gd name="T7" fmla="*/ 64 h 267"/>
              <a:gd name="T8" fmla="*/ 192 w 320"/>
              <a:gd name="T9" fmla="*/ 0 h 267"/>
              <a:gd name="T10" fmla="*/ 117 w 320"/>
              <a:gd name="T11" fmla="*/ 11 h 267"/>
              <a:gd name="T12" fmla="*/ 128 w 320"/>
              <a:gd name="T13" fmla="*/ 75 h 267"/>
              <a:gd name="T14" fmla="*/ 149 w 320"/>
              <a:gd name="T15" fmla="*/ 128 h 267"/>
              <a:gd name="T16" fmla="*/ 32 w 320"/>
              <a:gd name="T17" fmla="*/ 139 h 267"/>
              <a:gd name="T18" fmla="*/ 11 w 320"/>
              <a:gd name="T19" fmla="*/ 203 h 267"/>
              <a:gd name="T20" fmla="*/ 0 w 320"/>
              <a:gd name="T21" fmla="*/ 256 h 267"/>
              <a:gd name="T22" fmla="*/ 75 w 320"/>
              <a:gd name="T23" fmla="*/ 267 h 267"/>
              <a:gd name="T24" fmla="*/ 85 w 320"/>
              <a:gd name="T25" fmla="*/ 214 h 267"/>
              <a:gd name="T26" fmla="*/ 53 w 320"/>
              <a:gd name="T27" fmla="*/ 203 h 267"/>
              <a:gd name="T28" fmla="*/ 149 w 320"/>
              <a:gd name="T29" fmla="*/ 150 h 267"/>
              <a:gd name="T30" fmla="*/ 128 w 320"/>
              <a:gd name="T31" fmla="*/ 203 h 267"/>
              <a:gd name="T32" fmla="*/ 117 w 320"/>
              <a:gd name="T33" fmla="*/ 256 h 267"/>
              <a:gd name="T34" fmla="*/ 192 w 320"/>
              <a:gd name="T35" fmla="*/ 267 h 267"/>
              <a:gd name="T36" fmla="*/ 203 w 320"/>
              <a:gd name="T37" fmla="*/ 214 h 267"/>
              <a:gd name="T38" fmla="*/ 171 w 320"/>
              <a:gd name="T39" fmla="*/ 203 h 267"/>
              <a:gd name="T40" fmla="*/ 267 w 320"/>
              <a:gd name="T41" fmla="*/ 150 h 267"/>
              <a:gd name="T42" fmla="*/ 245 w 320"/>
              <a:gd name="T43" fmla="*/ 203 h 267"/>
              <a:gd name="T44" fmla="*/ 235 w 320"/>
              <a:gd name="T45" fmla="*/ 256 h 267"/>
              <a:gd name="T46" fmla="*/ 309 w 320"/>
              <a:gd name="T47" fmla="*/ 267 h 267"/>
              <a:gd name="T48" fmla="*/ 320 w 320"/>
              <a:gd name="T49" fmla="*/ 214 h 267"/>
              <a:gd name="T50" fmla="*/ 139 w 320"/>
              <a:gd name="T51" fmla="*/ 22 h 267"/>
              <a:gd name="T52" fmla="*/ 181 w 320"/>
              <a:gd name="T53" fmla="*/ 54 h 267"/>
              <a:gd name="T54" fmla="*/ 139 w 320"/>
              <a:gd name="T55" fmla="*/ 22 h 267"/>
              <a:gd name="T56" fmla="*/ 21 w 320"/>
              <a:gd name="T57" fmla="*/ 246 h 267"/>
              <a:gd name="T58" fmla="*/ 64 w 320"/>
              <a:gd name="T59" fmla="*/ 224 h 267"/>
              <a:gd name="T60" fmla="*/ 181 w 320"/>
              <a:gd name="T61" fmla="*/ 246 h 267"/>
              <a:gd name="T62" fmla="*/ 139 w 320"/>
              <a:gd name="T63" fmla="*/ 224 h 267"/>
              <a:gd name="T64" fmla="*/ 181 w 320"/>
              <a:gd name="T65" fmla="*/ 246 h 267"/>
              <a:gd name="T66" fmla="*/ 256 w 320"/>
              <a:gd name="T67" fmla="*/ 246 h 267"/>
              <a:gd name="T68" fmla="*/ 299 w 320"/>
              <a:gd name="T69" fmla="*/ 22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20" h="267">
                <a:moveTo>
                  <a:pt x="309" y="203"/>
                </a:moveTo>
                <a:cubicBezTo>
                  <a:pt x="288" y="203"/>
                  <a:pt x="288" y="203"/>
                  <a:pt x="288" y="203"/>
                </a:cubicBezTo>
                <a:cubicBezTo>
                  <a:pt x="288" y="139"/>
                  <a:pt x="288" y="139"/>
                  <a:pt x="288" y="139"/>
                </a:cubicBezTo>
                <a:cubicBezTo>
                  <a:pt x="288" y="133"/>
                  <a:pt x="283" y="128"/>
                  <a:pt x="277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92" y="75"/>
                  <a:pt x="192" y="75"/>
                  <a:pt x="192" y="75"/>
                </a:cubicBezTo>
                <a:cubicBezTo>
                  <a:pt x="198" y="75"/>
                  <a:pt x="203" y="70"/>
                  <a:pt x="203" y="64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3" y="5"/>
                  <a:pt x="198" y="0"/>
                  <a:pt x="192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2" y="0"/>
                  <a:pt x="117" y="5"/>
                  <a:pt x="117" y="11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7" y="70"/>
                  <a:pt x="122" y="75"/>
                  <a:pt x="128" y="75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37" y="128"/>
                  <a:pt x="32" y="133"/>
                  <a:pt x="32" y="139"/>
                </a:cubicBezTo>
                <a:cubicBezTo>
                  <a:pt x="32" y="203"/>
                  <a:pt x="32" y="203"/>
                  <a:pt x="32" y="203"/>
                </a:cubicBezTo>
                <a:cubicBezTo>
                  <a:pt x="11" y="203"/>
                  <a:pt x="11" y="203"/>
                  <a:pt x="11" y="203"/>
                </a:cubicBezTo>
                <a:cubicBezTo>
                  <a:pt x="5" y="203"/>
                  <a:pt x="0" y="208"/>
                  <a:pt x="0" y="214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62"/>
                  <a:pt x="5" y="267"/>
                  <a:pt x="11" y="267"/>
                </a:cubicBezTo>
                <a:cubicBezTo>
                  <a:pt x="75" y="267"/>
                  <a:pt x="75" y="267"/>
                  <a:pt x="75" y="267"/>
                </a:cubicBezTo>
                <a:cubicBezTo>
                  <a:pt x="81" y="267"/>
                  <a:pt x="85" y="262"/>
                  <a:pt x="85" y="256"/>
                </a:cubicBezTo>
                <a:cubicBezTo>
                  <a:pt x="85" y="214"/>
                  <a:pt x="85" y="214"/>
                  <a:pt x="85" y="214"/>
                </a:cubicBezTo>
                <a:cubicBezTo>
                  <a:pt x="85" y="208"/>
                  <a:pt x="81" y="203"/>
                  <a:pt x="75" y="203"/>
                </a:cubicBezTo>
                <a:cubicBezTo>
                  <a:pt x="53" y="203"/>
                  <a:pt x="53" y="203"/>
                  <a:pt x="53" y="203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149" y="150"/>
                  <a:pt x="149" y="150"/>
                  <a:pt x="149" y="150"/>
                </a:cubicBezTo>
                <a:cubicBezTo>
                  <a:pt x="149" y="203"/>
                  <a:pt x="149" y="203"/>
                  <a:pt x="149" y="203"/>
                </a:cubicBezTo>
                <a:cubicBezTo>
                  <a:pt x="128" y="203"/>
                  <a:pt x="128" y="203"/>
                  <a:pt x="128" y="203"/>
                </a:cubicBezTo>
                <a:cubicBezTo>
                  <a:pt x="122" y="203"/>
                  <a:pt x="117" y="208"/>
                  <a:pt x="117" y="214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62"/>
                  <a:pt x="122" y="267"/>
                  <a:pt x="128" y="267"/>
                </a:cubicBezTo>
                <a:cubicBezTo>
                  <a:pt x="192" y="267"/>
                  <a:pt x="192" y="267"/>
                  <a:pt x="192" y="267"/>
                </a:cubicBezTo>
                <a:cubicBezTo>
                  <a:pt x="198" y="267"/>
                  <a:pt x="203" y="262"/>
                  <a:pt x="203" y="256"/>
                </a:cubicBezTo>
                <a:cubicBezTo>
                  <a:pt x="203" y="214"/>
                  <a:pt x="203" y="214"/>
                  <a:pt x="203" y="214"/>
                </a:cubicBezTo>
                <a:cubicBezTo>
                  <a:pt x="203" y="208"/>
                  <a:pt x="198" y="203"/>
                  <a:pt x="192" y="203"/>
                </a:cubicBezTo>
                <a:cubicBezTo>
                  <a:pt x="171" y="203"/>
                  <a:pt x="171" y="203"/>
                  <a:pt x="171" y="203"/>
                </a:cubicBezTo>
                <a:cubicBezTo>
                  <a:pt x="171" y="150"/>
                  <a:pt x="171" y="150"/>
                  <a:pt x="171" y="150"/>
                </a:cubicBezTo>
                <a:cubicBezTo>
                  <a:pt x="267" y="150"/>
                  <a:pt x="267" y="150"/>
                  <a:pt x="267" y="150"/>
                </a:cubicBezTo>
                <a:cubicBezTo>
                  <a:pt x="267" y="203"/>
                  <a:pt x="267" y="203"/>
                  <a:pt x="267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39" y="203"/>
                  <a:pt x="235" y="208"/>
                  <a:pt x="235" y="214"/>
                </a:cubicBezTo>
                <a:cubicBezTo>
                  <a:pt x="235" y="256"/>
                  <a:pt x="235" y="256"/>
                  <a:pt x="235" y="256"/>
                </a:cubicBezTo>
                <a:cubicBezTo>
                  <a:pt x="235" y="262"/>
                  <a:pt x="239" y="267"/>
                  <a:pt x="245" y="267"/>
                </a:cubicBezTo>
                <a:cubicBezTo>
                  <a:pt x="309" y="267"/>
                  <a:pt x="309" y="267"/>
                  <a:pt x="309" y="267"/>
                </a:cubicBezTo>
                <a:cubicBezTo>
                  <a:pt x="315" y="267"/>
                  <a:pt x="320" y="262"/>
                  <a:pt x="320" y="256"/>
                </a:cubicBezTo>
                <a:cubicBezTo>
                  <a:pt x="320" y="214"/>
                  <a:pt x="320" y="214"/>
                  <a:pt x="320" y="214"/>
                </a:cubicBezTo>
                <a:cubicBezTo>
                  <a:pt x="320" y="208"/>
                  <a:pt x="315" y="203"/>
                  <a:pt x="309" y="203"/>
                </a:cubicBezTo>
                <a:close/>
                <a:moveTo>
                  <a:pt x="139" y="22"/>
                </a:moveTo>
                <a:cubicBezTo>
                  <a:pt x="181" y="22"/>
                  <a:pt x="181" y="22"/>
                  <a:pt x="181" y="22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39" y="54"/>
                  <a:pt x="139" y="54"/>
                  <a:pt x="139" y="54"/>
                </a:cubicBezTo>
                <a:lnTo>
                  <a:pt x="139" y="22"/>
                </a:lnTo>
                <a:close/>
                <a:moveTo>
                  <a:pt x="64" y="246"/>
                </a:moveTo>
                <a:cubicBezTo>
                  <a:pt x="21" y="246"/>
                  <a:pt x="21" y="246"/>
                  <a:pt x="21" y="246"/>
                </a:cubicBezTo>
                <a:cubicBezTo>
                  <a:pt x="21" y="224"/>
                  <a:pt x="21" y="224"/>
                  <a:pt x="21" y="224"/>
                </a:cubicBezTo>
                <a:cubicBezTo>
                  <a:pt x="64" y="224"/>
                  <a:pt x="64" y="224"/>
                  <a:pt x="64" y="224"/>
                </a:cubicBezTo>
                <a:lnTo>
                  <a:pt x="64" y="246"/>
                </a:lnTo>
                <a:close/>
                <a:moveTo>
                  <a:pt x="181" y="246"/>
                </a:moveTo>
                <a:cubicBezTo>
                  <a:pt x="139" y="246"/>
                  <a:pt x="139" y="246"/>
                  <a:pt x="139" y="246"/>
                </a:cubicBezTo>
                <a:cubicBezTo>
                  <a:pt x="139" y="224"/>
                  <a:pt x="139" y="224"/>
                  <a:pt x="139" y="224"/>
                </a:cubicBezTo>
                <a:cubicBezTo>
                  <a:pt x="181" y="224"/>
                  <a:pt x="181" y="224"/>
                  <a:pt x="181" y="224"/>
                </a:cubicBezTo>
                <a:lnTo>
                  <a:pt x="181" y="246"/>
                </a:lnTo>
                <a:close/>
                <a:moveTo>
                  <a:pt x="299" y="246"/>
                </a:moveTo>
                <a:cubicBezTo>
                  <a:pt x="256" y="246"/>
                  <a:pt x="256" y="246"/>
                  <a:pt x="256" y="246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99" y="224"/>
                  <a:pt x="299" y="224"/>
                  <a:pt x="299" y="224"/>
                </a:cubicBezTo>
                <a:lnTo>
                  <a:pt x="299" y="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:mc="http://schemas.openxmlformats.org/markup-compatibility/2006" xmlns:p14="http://schemas.microsoft.com/office/powerpoint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085" tIns="45542" rIns="91085" bIns="45542" numCol="1" anchor="t" anchorCtr="0" compatLnSpc="1">
            <a:prstTxWarp prst="textNoShape">
              <a:avLst/>
            </a:prstTxWarp>
          </a:bodyPr>
          <a:lstStyle/>
          <a:p>
            <a:pPr defTabSz="685783">
              <a:defRPr/>
            </a:pPr>
            <a:endParaRPr lang="en-GB" sz="239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29D72AC3-89A2-4F29-8C7C-BD57342D100A}"/>
              </a:ext>
            </a:extLst>
          </p:cNvPr>
          <p:cNvSpPr txBox="1"/>
          <p:nvPr/>
        </p:nvSpPr>
        <p:spPr>
          <a:xfrm>
            <a:off x="4737357" y="3709258"/>
            <a:ext cx="1890522" cy="5539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 defTabSz="685783">
              <a:defRPr/>
            </a:pPr>
            <a:r>
              <a:rPr lang="nb-NO" sz="1050">
                <a:solidFill>
                  <a:srgbClr val="000000"/>
                </a:solidFill>
                <a:latin typeface="Arial" panose="020B0604020202020204"/>
              </a:rPr>
              <a:t>Vi få ny økonomimodell som gir muligheter for god økonomistyring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E0CF9A-CC3C-4C1E-AAFC-9ABC96A9F638}"/>
              </a:ext>
            </a:extLst>
          </p:cNvPr>
          <p:cNvGrpSpPr/>
          <p:nvPr/>
        </p:nvGrpSpPr>
        <p:grpSpPr>
          <a:xfrm>
            <a:off x="2381716" y="1500408"/>
            <a:ext cx="1890523" cy="1209065"/>
            <a:chOff x="6178994" y="2113353"/>
            <a:chExt cx="2520696" cy="1612088"/>
          </a:xfrm>
        </p:grpSpPr>
        <p:sp>
          <p:nvSpPr>
            <p:cNvPr id="39" name="Freeform 933">
              <a:extLst>
                <a:ext uri="{FF2B5EF4-FFF2-40B4-BE49-F238E27FC236}">
                  <a16:creationId xmlns:a16="http://schemas.microsoft.com/office/drawing/2014/main" id="{C80A5DF4-476F-4241-8534-0A2D1F007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5195" y="2113353"/>
              <a:ext cx="668293" cy="527335"/>
            </a:xfrm>
            <a:custGeom>
              <a:avLst/>
              <a:gdLst>
                <a:gd name="T0" fmla="*/ 313 w 320"/>
                <a:gd name="T1" fmla="*/ 54 h 224"/>
                <a:gd name="T2" fmla="*/ 163 w 320"/>
                <a:gd name="T3" fmla="*/ 1 h 224"/>
                <a:gd name="T4" fmla="*/ 156 w 320"/>
                <a:gd name="T5" fmla="*/ 1 h 224"/>
                <a:gd name="T6" fmla="*/ 7 w 320"/>
                <a:gd name="T7" fmla="*/ 54 h 224"/>
                <a:gd name="T8" fmla="*/ 0 w 320"/>
                <a:gd name="T9" fmla="*/ 64 h 224"/>
                <a:gd name="T10" fmla="*/ 6 w 320"/>
                <a:gd name="T11" fmla="*/ 74 h 224"/>
                <a:gd name="T12" fmla="*/ 63 w 320"/>
                <a:gd name="T13" fmla="*/ 98 h 224"/>
                <a:gd name="T14" fmla="*/ 53 w 320"/>
                <a:gd name="T15" fmla="*/ 170 h 224"/>
                <a:gd name="T16" fmla="*/ 54 w 320"/>
                <a:gd name="T17" fmla="*/ 176 h 224"/>
                <a:gd name="T18" fmla="*/ 160 w 320"/>
                <a:gd name="T19" fmla="*/ 224 h 224"/>
                <a:gd name="T20" fmla="*/ 264 w 320"/>
                <a:gd name="T21" fmla="*/ 178 h 224"/>
                <a:gd name="T22" fmla="*/ 266 w 320"/>
                <a:gd name="T23" fmla="*/ 170 h 224"/>
                <a:gd name="T24" fmla="*/ 257 w 320"/>
                <a:gd name="T25" fmla="*/ 98 h 224"/>
                <a:gd name="T26" fmla="*/ 288 w 320"/>
                <a:gd name="T27" fmla="*/ 85 h 224"/>
                <a:gd name="T28" fmla="*/ 288 w 320"/>
                <a:gd name="T29" fmla="*/ 214 h 224"/>
                <a:gd name="T30" fmla="*/ 298 w 320"/>
                <a:gd name="T31" fmla="*/ 224 h 224"/>
                <a:gd name="T32" fmla="*/ 309 w 320"/>
                <a:gd name="T33" fmla="*/ 214 h 224"/>
                <a:gd name="T34" fmla="*/ 309 w 320"/>
                <a:gd name="T35" fmla="*/ 76 h 224"/>
                <a:gd name="T36" fmla="*/ 313 w 320"/>
                <a:gd name="T37" fmla="*/ 74 h 224"/>
                <a:gd name="T38" fmla="*/ 320 w 320"/>
                <a:gd name="T39" fmla="*/ 64 h 224"/>
                <a:gd name="T40" fmla="*/ 313 w 320"/>
                <a:gd name="T41" fmla="*/ 54 h 224"/>
                <a:gd name="T42" fmla="*/ 244 w 320"/>
                <a:gd name="T43" fmla="*/ 167 h 224"/>
                <a:gd name="T44" fmla="*/ 160 w 320"/>
                <a:gd name="T45" fmla="*/ 203 h 224"/>
                <a:gd name="T46" fmla="*/ 75 w 320"/>
                <a:gd name="T47" fmla="*/ 168 h 224"/>
                <a:gd name="T48" fmla="*/ 83 w 320"/>
                <a:gd name="T49" fmla="*/ 107 h 224"/>
                <a:gd name="T50" fmla="*/ 155 w 320"/>
                <a:gd name="T51" fmla="*/ 138 h 224"/>
                <a:gd name="T52" fmla="*/ 160 w 320"/>
                <a:gd name="T53" fmla="*/ 139 h 224"/>
                <a:gd name="T54" fmla="*/ 164 w 320"/>
                <a:gd name="T55" fmla="*/ 138 h 224"/>
                <a:gd name="T56" fmla="*/ 236 w 320"/>
                <a:gd name="T57" fmla="*/ 107 h 224"/>
                <a:gd name="T58" fmla="*/ 244 w 320"/>
                <a:gd name="T59" fmla="*/ 167 h 224"/>
                <a:gd name="T60" fmla="*/ 160 w 320"/>
                <a:gd name="T61" fmla="*/ 117 h 224"/>
                <a:gd name="T62" fmla="*/ 40 w 320"/>
                <a:gd name="T63" fmla="*/ 65 h 224"/>
                <a:gd name="T64" fmla="*/ 160 w 320"/>
                <a:gd name="T65" fmla="*/ 22 h 224"/>
                <a:gd name="T66" fmla="*/ 280 w 320"/>
                <a:gd name="T67" fmla="*/ 65 h 224"/>
                <a:gd name="T68" fmla="*/ 160 w 320"/>
                <a:gd name="T69" fmla="*/ 1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224">
                  <a:moveTo>
                    <a:pt x="313" y="54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1" y="0"/>
                    <a:pt x="158" y="0"/>
                    <a:pt x="156" y="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3" y="56"/>
                    <a:pt x="0" y="60"/>
                    <a:pt x="0" y="64"/>
                  </a:cubicBezTo>
                  <a:cubicBezTo>
                    <a:pt x="0" y="68"/>
                    <a:pt x="2" y="72"/>
                    <a:pt x="6" y="74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2"/>
                    <a:pt x="53" y="174"/>
                    <a:pt x="54" y="176"/>
                  </a:cubicBezTo>
                  <a:cubicBezTo>
                    <a:pt x="56" y="178"/>
                    <a:pt x="83" y="224"/>
                    <a:pt x="160" y="224"/>
                  </a:cubicBezTo>
                  <a:cubicBezTo>
                    <a:pt x="223" y="224"/>
                    <a:pt x="262" y="180"/>
                    <a:pt x="264" y="178"/>
                  </a:cubicBezTo>
                  <a:cubicBezTo>
                    <a:pt x="266" y="176"/>
                    <a:pt x="267" y="173"/>
                    <a:pt x="266" y="170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88" y="220"/>
                    <a:pt x="292" y="224"/>
                    <a:pt x="298" y="224"/>
                  </a:cubicBezTo>
                  <a:cubicBezTo>
                    <a:pt x="304" y="224"/>
                    <a:pt x="309" y="220"/>
                    <a:pt x="309" y="214"/>
                  </a:cubicBezTo>
                  <a:cubicBezTo>
                    <a:pt x="309" y="76"/>
                    <a:pt x="309" y="76"/>
                    <a:pt x="309" y="76"/>
                  </a:cubicBezTo>
                  <a:cubicBezTo>
                    <a:pt x="313" y="74"/>
                    <a:pt x="313" y="74"/>
                    <a:pt x="313" y="74"/>
                  </a:cubicBezTo>
                  <a:cubicBezTo>
                    <a:pt x="317" y="72"/>
                    <a:pt x="320" y="68"/>
                    <a:pt x="320" y="64"/>
                  </a:cubicBezTo>
                  <a:cubicBezTo>
                    <a:pt x="320" y="60"/>
                    <a:pt x="317" y="56"/>
                    <a:pt x="313" y="54"/>
                  </a:cubicBezTo>
                  <a:close/>
                  <a:moveTo>
                    <a:pt x="244" y="167"/>
                  </a:moveTo>
                  <a:cubicBezTo>
                    <a:pt x="235" y="177"/>
                    <a:pt x="203" y="203"/>
                    <a:pt x="160" y="203"/>
                  </a:cubicBezTo>
                  <a:cubicBezTo>
                    <a:pt x="105" y="203"/>
                    <a:pt x="81" y="177"/>
                    <a:pt x="75" y="168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7" y="139"/>
                    <a:pt x="158" y="139"/>
                    <a:pt x="160" y="139"/>
                  </a:cubicBezTo>
                  <a:cubicBezTo>
                    <a:pt x="161" y="139"/>
                    <a:pt x="163" y="139"/>
                    <a:pt x="164" y="138"/>
                  </a:cubicBezTo>
                  <a:cubicBezTo>
                    <a:pt x="236" y="107"/>
                    <a:pt x="236" y="107"/>
                    <a:pt x="236" y="107"/>
                  </a:cubicBezTo>
                  <a:lnTo>
                    <a:pt x="244" y="167"/>
                  </a:lnTo>
                  <a:close/>
                  <a:moveTo>
                    <a:pt x="160" y="117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280" y="65"/>
                    <a:pt x="280" y="65"/>
                    <a:pt x="280" y="65"/>
                  </a:cubicBezTo>
                  <a:lnTo>
                    <a:pt x="160" y="11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xtLst>
              <a:ext uri="{91240B29-F687-4f45-9708-019B960494DF}">
                <a14:hiddenLine xmlns:p14="http://schemas.microsoft.com/office/powerpoint/2010/main" xmlns:mc="http://schemas.openxmlformats.org/markup-compatibility/2006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085" tIns="45542" rIns="91085" bIns="45542" numCol="1" anchor="t" anchorCtr="0" compatLnSpc="1">
              <a:prstTxWarp prst="textNoShape">
                <a:avLst/>
              </a:prstTxWarp>
            </a:bodyPr>
            <a:lstStyle/>
            <a:p>
              <a:pPr defTabSz="685783">
                <a:defRPr/>
              </a:pPr>
              <a:endParaRPr lang="en-GB" sz="239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3688B7-FAE0-4969-BBCA-4A70A8828926}"/>
                </a:ext>
              </a:extLst>
            </p:cNvPr>
            <p:cNvSpPr txBox="1"/>
            <p:nvPr/>
          </p:nvSpPr>
          <p:spPr>
            <a:xfrm>
              <a:off x="6178994" y="2771333"/>
              <a:ext cx="2520696" cy="954108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685783">
                <a:defRPr/>
              </a:pPr>
              <a:r>
                <a:rPr lang="nb-NO" sz="1050">
                  <a:solidFill>
                    <a:srgbClr val="000000"/>
                  </a:solidFill>
                  <a:latin typeface="Arial" panose="020B0604020202020204"/>
                </a:rPr>
                <a:t>Samarbeid på tvers av UH-sektoren gir mulighet for å lære av hverandre og bli gode sammen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96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F26029E-C611-41FA-9019-9F604A2197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F26029E-C611-41FA-9019-9F604A21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F654825-8769-4EA3-B378-EADA0944C68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" y="2"/>
            <a:ext cx="119063" cy="119063"/>
          </a:xfrm>
          <a:prstGeom prst="rect">
            <a:avLst/>
          </a:prstGeom>
          <a:solidFill>
            <a:srgbClr val="01509D"/>
          </a:solidFill>
          <a:ln>
            <a:noFill/>
          </a:ln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14333"/>
            <a:endParaRPr lang="nb-NO" sz="20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Rektangel 21">
            <a:extLst>
              <a:ext uri="{FF2B5EF4-FFF2-40B4-BE49-F238E27FC236}">
                <a16:creationId xmlns:a16="http://schemas.microsoft.com/office/drawing/2014/main" id="{B257A21C-A005-4B9E-A4F6-D844B4D9A125}"/>
              </a:ext>
            </a:extLst>
          </p:cNvPr>
          <p:cNvSpPr/>
          <p:nvPr/>
        </p:nvSpPr>
        <p:spPr>
          <a:xfrm>
            <a:off x="3440818" y="1018626"/>
            <a:ext cx="3203555" cy="41338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System </a:t>
            </a:r>
            <a:r>
              <a:rPr lang="nb-NO" sz="1800" b="1" err="1">
                <a:solidFill>
                  <a:prstClr val="white"/>
                </a:solidFill>
                <a:latin typeface="Calibri"/>
              </a:rPr>
              <a:t>idag</a:t>
            </a:r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ktangel 22">
            <a:extLst>
              <a:ext uri="{FF2B5EF4-FFF2-40B4-BE49-F238E27FC236}">
                <a16:creationId xmlns:a16="http://schemas.microsoft.com/office/drawing/2014/main" id="{4C228A11-273B-49D5-B50F-DE91906B23B1}"/>
              </a:ext>
            </a:extLst>
          </p:cNvPr>
          <p:cNvSpPr/>
          <p:nvPr/>
        </p:nvSpPr>
        <p:spPr>
          <a:xfrm>
            <a:off x="6644374" y="1018628"/>
            <a:ext cx="2126785" cy="41338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  System 2023</a:t>
            </a:r>
          </a:p>
        </p:txBody>
      </p:sp>
      <p:sp>
        <p:nvSpPr>
          <p:cNvPr id="46" name="Rektangel 23">
            <a:extLst>
              <a:ext uri="{FF2B5EF4-FFF2-40B4-BE49-F238E27FC236}">
                <a16:creationId xmlns:a16="http://schemas.microsoft.com/office/drawing/2014/main" id="{E09DA501-C388-45F9-B349-50770D777ED2}"/>
              </a:ext>
            </a:extLst>
          </p:cNvPr>
          <p:cNvSpPr/>
          <p:nvPr/>
        </p:nvSpPr>
        <p:spPr>
          <a:xfrm>
            <a:off x="314554" y="1018566"/>
            <a:ext cx="3133940" cy="413569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800" b="1">
                <a:solidFill>
                  <a:prstClr val="white"/>
                </a:solidFill>
                <a:latin typeface="Calibri"/>
              </a:rPr>
              <a:t>Våre oppgaver i dag</a:t>
            </a:r>
          </a:p>
        </p:txBody>
      </p:sp>
      <p:sp>
        <p:nvSpPr>
          <p:cNvPr id="34" name="Rektangel 8">
            <a:extLst>
              <a:ext uri="{FF2B5EF4-FFF2-40B4-BE49-F238E27FC236}">
                <a16:creationId xmlns:a16="http://schemas.microsoft.com/office/drawing/2014/main" id="{4BB5B19D-25BD-4DEB-B966-94CE1A9D3641}"/>
              </a:ext>
            </a:extLst>
          </p:cNvPr>
          <p:cNvSpPr/>
          <p:nvPr/>
        </p:nvSpPr>
        <p:spPr>
          <a:xfrm>
            <a:off x="3448498" y="1688820"/>
            <a:ext cx="3230834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rgbClr val="4F81BD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BEVISST plan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BEVISST innsikt</a:t>
            </a:r>
          </a:p>
        </p:txBody>
      </p:sp>
      <p:sp>
        <p:nvSpPr>
          <p:cNvPr id="40" name="Rektangel 15">
            <a:extLst>
              <a:ext uri="{FF2B5EF4-FFF2-40B4-BE49-F238E27FC236}">
                <a16:creationId xmlns:a16="http://schemas.microsoft.com/office/drawing/2014/main" id="{2205FD27-F466-47EC-B421-E3C682CCF646}"/>
              </a:ext>
            </a:extLst>
          </p:cNvPr>
          <p:cNvSpPr/>
          <p:nvPr/>
        </p:nvSpPr>
        <p:spPr>
          <a:xfrm>
            <a:off x="6652053" y="1688820"/>
            <a:ext cx="2119108" cy="837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BEVISST plan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	BEVISST innsikt</a:t>
            </a:r>
          </a:p>
        </p:txBody>
      </p:sp>
      <p:sp>
        <p:nvSpPr>
          <p:cNvPr id="41" name="Rektangel 12">
            <a:extLst>
              <a:ext uri="{FF2B5EF4-FFF2-40B4-BE49-F238E27FC236}">
                <a16:creationId xmlns:a16="http://schemas.microsoft.com/office/drawing/2014/main" id="{B1483B8B-BD0C-42DB-9B30-4D3F03F2887E}"/>
              </a:ext>
            </a:extLst>
          </p:cNvPr>
          <p:cNvSpPr/>
          <p:nvPr/>
        </p:nvSpPr>
        <p:spPr>
          <a:xfrm>
            <a:off x="326992" y="1653102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Budsjettering,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bemanningsplan,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virksomhetsrapporter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0219A8E-A26A-4C77-A28C-3823EB3254BA}"/>
              </a:ext>
            </a:extLst>
          </p:cNvPr>
          <p:cNvSpPr/>
          <p:nvPr/>
        </p:nvSpPr>
        <p:spPr bwMode="auto">
          <a:xfrm>
            <a:off x="6138200" y="1919759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ktangel 7">
            <a:extLst>
              <a:ext uri="{FF2B5EF4-FFF2-40B4-BE49-F238E27FC236}">
                <a16:creationId xmlns:a16="http://schemas.microsoft.com/office/drawing/2014/main" id="{1EFAC45C-EAC9-4514-9BAF-56B972A8DBA9}"/>
              </a:ext>
            </a:extLst>
          </p:cNvPr>
          <p:cNvSpPr/>
          <p:nvPr/>
        </p:nvSpPr>
        <p:spPr>
          <a:xfrm>
            <a:off x="3448498" y="3875514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HR-portalen / PAGA</a:t>
            </a:r>
          </a:p>
        </p:txBody>
      </p:sp>
      <p:sp>
        <p:nvSpPr>
          <p:cNvPr id="39" name="Rektangel 14">
            <a:extLst>
              <a:ext uri="{FF2B5EF4-FFF2-40B4-BE49-F238E27FC236}">
                <a16:creationId xmlns:a16="http://schemas.microsoft.com/office/drawing/2014/main" id="{EA6742D3-FEC7-4478-A4D1-031B0C3938BE}"/>
              </a:ext>
            </a:extLst>
          </p:cNvPr>
          <p:cNvSpPr/>
          <p:nvPr/>
        </p:nvSpPr>
        <p:spPr>
          <a:xfrm>
            <a:off x="6652050" y="3875512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SAP – DFØ + selvbetjeningsportal</a:t>
            </a:r>
          </a:p>
        </p:txBody>
      </p:sp>
      <p:sp>
        <p:nvSpPr>
          <p:cNvPr id="43" name="Rektangel 17">
            <a:extLst>
              <a:ext uri="{FF2B5EF4-FFF2-40B4-BE49-F238E27FC236}">
                <a16:creationId xmlns:a16="http://schemas.microsoft.com/office/drawing/2014/main" id="{CB71C00E-70D4-4DB3-AA2B-0313C158BEC8}"/>
              </a:ext>
            </a:extLst>
          </p:cNvPr>
          <p:cNvSpPr/>
          <p:nvPr/>
        </p:nvSpPr>
        <p:spPr>
          <a:xfrm>
            <a:off x="326992" y="3839794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Lønn,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timeføring,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fravær,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ferie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7565877A-8937-4C6F-B6BE-D91C5E80C90C}"/>
              </a:ext>
            </a:extLst>
          </p:cNvPr>
          <p:cNvSpPr/>
          <p:nvPr/>
        </p:nvSpPr>
        <p:spPr bwMode="auto">
          <a:xfrm>
            <a:off x="6138200" y="4124741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ktangel 4">
            <a:extLst>
              <a:ext uri="{FF2B5EF4-FFF2-40B4-BE49-F238E27FC236}">
                <a16:creationId xmlns:a16="http://schemas.microsoft.com/office/drawing/2014/main" id="{067053EE-2C4B-4F0A-AF5B-126AA5CEC0C2}"/>
              </a:ext>
            </a:extLst>
          </p:cNvPr>
          <p:cNvSpPr/>
          <p:nvPr/>
        </p:nvSpPr>
        <p:spPr>
          <a:xfrm>
            <a:off x="3448498" y="2782167"/>
            <a:ext cx="3203551" cy="8370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Oracle</a:t>
            </a: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Basware</a:t>
            </a:r>
            <a:r>
              <a:rPr lang="nb-NO" sz="1050">
                <a:solidFill>
                  <a:prstClr val="white"/>
                </a:solidFill>
                <a:latin typeface="Calibri"/>
              </a:rPr>
              <a:t> PM/IP/CM</a:t>
            </a: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Maconomy</a:t>
            </a:r>
            <a:endParaRPr lang="nb-NO" sz="1050">
              <a:solidFill>
                <a:prstClr val="white"/>
              </a:solidFill>
              <a:latin typeface="Calibri"/>
            </a:endParaRPr>
          </a:p>
          <a:p>
            <a:pPr defTabSz="457154"/>
            <a:r>
              <a:rPr lang="nb-NO" sz="1050" err="1">
                <a:solidFill>
                  <a:prstClr val="white"/>
                </a:solidFill>
                <a:latin typeface="Calibri"/>
              </a:rPr>
              <a:t>ResearchPro</a:t>
            </a:r>
            <a:endParaRPr lang="nb-NO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ktangel 13">
            <a:extLst>
              <a:ext uri="{FF2B5EF4-FFF2-40B4-BE49-F238E27FC236}">
                <a16:creationId xmlns:a16="http://schemas.microsoft.com/office/drawing/2014/main" id="{92433074-3C90-4637-9376-358A48B0930F}"/>
              </a:ext>
            </a:extLst>
          </p:cNvPr>
          <p:cNvSpPr/>
          <p:nvPr/>
        </p:nvSpPr>
        <p:spPr>
          <a:xfrm>
            <a:off x="6652050" y="2782167"/>
            <a:ext cx="2119108" cy="837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154"/>
            <a:r>
              <a:rPr lang="nb-NO" sz="1050">
                <a:solidFill>
                  <a:prstClr val="white"/>
                </a:solidFill>
                <a:latin typeface="Calibri"/>
              </a:rPr>
              <a:t>	Unit 4 ERP - DFØ</a:t>
            </a:r>
          </a:p>
        </p:txBody>
      </p:sp>
      <p:sp>
        <p:nvSpPr>
          <p:cNvPr id="42" name="Rektangel 16">
            <a:extLst>
              <a:ext uri="{FF2B5EF4-FFF2-40B4-BE49-F238E27FC236}">
                <a16:creationId xmlns:a16="http://schemas.microsoft.com/office/drawing/2014/main" id="{789E1960-7FBF-4205-A656-E2575931BA35}"/>
              </a:ext>
            </a:extLst>
          </p:cNvPr>
          <p:cNvSpPr/>
          <p:nvPr/>
        </p:nvSpPr>
        <p:spPr>
          <a:xfrm>
            <a:off x="326992" y="2746448"/>
            <a:ext cx="3121502" cy="837000"/>
          </a:xfrm>
          <a:prstGeom prst="rect">
            <a:avLst/>
          </a:prstGeom>
          <a:solidFill>
            <a:srgbClr val="01509D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r>
              <a:rPr lang="nb-NO" sz="1050">
                <a:solidFill>
                  <a:prstClr val="white"/>
                </a:solidFill>
                <a:latin typeface="Calibri"/>
              </a:rPr>
              <a:t>Regnskap,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bestilling, </a:t>
            </a:r>
            <a:br>
              <a:rPr lang="nb-NO" sz="1050">
                <a:solidFill>
                  <a:prstClr val="white"/>
                </a:solidFill>
                <a:latin typeface="Calibri"/>
              </a:rPr>
            </a:br>
            <a:r>
              <a:rPr lang="nb-NO" sz="1050">
                <a:solidFill>
                  <a:prstClr val="white"/>
                </a:solidFill>
                <a:latin typeface="Calibri"/>
              </a:rPr>
              <a:t>prosjekt,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4D04558B-79F1-44DD-83B6-14CD62C3C568}"/>
              </a:ext>
            </a:extLst>
          </p:cNvPr>
          <p:cNvSpPr/>
          <p:nvPr/>
        </p:nvSpPr>
        <p:spPr bwMode="auto">
          <a:xfrm>
            <a:off x="6138200" y="3041510"/>
            <a:ext cx="952389" cy="348045"/>
          </a:xfrm>
          <a:prstGeom prst="rightArrow">
            <a:avLst/>
          </a:prstGeom>
          <a:pattFill prst="wd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54"/>
            <a:endParaRPr lang="nb-NO" sz="18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3C48161-C21F-7DF8-6E7F-522A6E08501A}"/>
              </a:ext>
            </a:extLst>
          </p:cNvPr>
          <p:cNvSpPr txBox="1">
            <a:spLocks/>
          </p:cNvSpPr>
          <p:nvPr/>
        </p:nvSpPr>
        <p:spPr>
          <a:xfrm>
            <a:off x="288398" y="25578"/>
            <a:ext cx="8418747" cy="1110177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algn="l" defTabSz="457178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nb-NO">
                <a:solidFill>
                  <a:schemeClr val="tx2"/>
                </a:solidFill>
              </a:rPr>
              <a:t>Hva fører BOTT ØL med seg?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4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D3C8-9491-4823-8333-44B69CC4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4C2FC-6200-440B-85E5-FF627608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488" y="3602725"/>
            <a:ext cx="6435960" cy="1628238"/>
          </a:xfrm>
        </p:spPr>
        <p:txBody>
          <a:bodyPr>
            <a:normAutofit/>
          </a:bodyPr>
          <a:lstStyle/>
          <a:p>
            <a:pPr lvl="1"/>
            <a:endParaRPr lang="nb-NO"/>
          </a:p>
          <a:p>
            <a:endParaRPr lang="nb-NO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EC64A9-177F-4F35-BFC9-924D07234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60969"/>
              </p:ext>
            </p:extLst>
          </p:nvPr>
        </p:nvGraphicFramePr>
        <p:xfrm>
          <a:off x="409650" y="994346"/>
          <a:ext cx="6181967" cy="3845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81967">
                  <a:extLst>
                    <a:ext uri="{9D8B030D-6E8A-4147-A177-3AD203B41FA5}">
                      <a16:colId xmlns:a16="http://schemas.microsoft.com/office/drawing/2014/main" val="3031343381"/>
                    </a:ext>
                  </a:extLst>
                </a:gridCol>
              </a:tblGrid>
              <a:tr h="318298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Velkommen </a:t>
                      </a:r>
                    </a:p>
                    <a:p>
                      <a:r>
                        <a:rPr lang="nb-NO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i="1">
                          <a:solidFill>
                            <a:schemeClr val="tx1"/>
                          </a:solidFill>
                        </a:rPr>
                        <a:t>- Mål for møtet </a:t>
                      </a:r>
                    </a:p>
                    <a:p>
                      <a:r>
                        <a:rPr lang="nb-NO" i="1">
                          <a:solidFill>
                            <a:schemeClr val="tx1"/>
                          </a:solidFill>
                        </a:rPr>
                        <a:t> - Hvorfor BOTT ØL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626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bg1"/>
                          </a:solidFill>
                        </a:rPr>
                        <a:t>Introduksjon til PØ-prosessen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Roller og prosessdokumentasjon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Forberedelser til overgangen (rydding og konvertering)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b-NO" sz="1600" i="1">
                          <a:solidFill>
                            <a:schemeClr val="bg1"/>
                          </a:solidFill>
                        </a:rPr>
                        <a:t>Unit4 ERP som verktøy for prosjektøkonom (Bevisst for PL mfl)</a:t>
                      </a:r>
                    </a:p>
                  </a:txBody>
                  <a:tcPr>
                    <a:solidFill>
                      <a:srgbClr val="0135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7197"/>
                  </a:ext>
                </a:extLst>
              </a:tr>
              <a:tr h="489216">
                <a:tc>
                  <a:txBody>
                    <a:bodyPr/>
                    <a:lstStyle/>
                    <a:p>
                      <a:r>
                        <a:rPr lang="nb-NO" sz="1600">
                          <a:solidFill>
                            <a:schemeClr val="tx1"/>
                          </a:solidFill>
                        </a:rPr>
                        <a:t>Informasjon om opplæring 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Struktur for opplæringsløp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Praktisk info om opplæring</a:t>
                      </a:r>
                    </a:p>
                    <a:p>
                      <a:r>
                        <a:rPr lang="nb-NO" sz="1600" i="1">
                          <a:solidFill>
                            <a:schemeClr val="tx1"/>
                          </a:solidFill>
                        </a:rPr>
                        <a:t> - Opplæring for roller i PØ-prosessen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77042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Hvor kan du finne mer informasjon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807107"/>
                  </a:ext>
                </a:extLst>
              </a:tr>
              <a:tr h="398719">
                <a:tc>
                  <a:txBody>
                    <a:bodyPr/>
                    <a:lstStyle/>
                    <a:p>
                      <a:r>
                        <a:rPr lang="nb-NO" sz="1600"/>
                        <a:t>Spørsmål og svar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4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7063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FE2C19-1B9A-46A3-864B-AA04A0F0C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293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FE2C19-1B9A-46A3-864B-AA04A0F0C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E4C28B-F1B0-402B-9DE8-288274C0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461665"/>
          </a:xfrm>
        </p:spPr>
        <p:txBody>
          <a:bodyPr vert="horz"/>
          <a:lstStyle/>
          <a:p>
            <a:r>
              <a:rPr lang="nb-NO" sz="2400"/>
              <a:t>Intro til PØ-prosessen: Roller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71A57C-089F-4F0A-ACA3-C81247BE6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79" y="704828"/>
            <a:ext cx="7578389" cy="44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5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1753D3-D254-4169-8C90-84EA2EA65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8" y="0"/>
            <a:ext cx="8888105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8C819F-F8C5-4F3C-8A89-D65CCDD9F857}"/>
              </a:ext>
            </a:extLst>
          </p:cNvPr>
          <p:cNvSpPr txBox="1"/>
          <p:nvPr/>
        </p:nvSpPr>
        <p:spPr>
          <a:xfrm>
            <a:off x="1835151" y="4010799"/>
            <a:ext cx="29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5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619694-539B-43D0-BD4D-A28996831EBF}"/>
              </a:ext>
            </a:extLst>
          </p:cNvPr>
          <p:cNvSpPr txBox="1"/>
          <p:nvPr/>
        </p:nvSpPr>
        <p:spPr>
          <a:xfrm>
            <a:off x="6483350" y="1377950"/>
            <a:ext cx="2413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9576F-E543-47D1-A713-258A5679364B}"/>
              </a:ext>
            </a:extLst>
          </p:cNvPr>
          <p:cNvSpPr txBox="1"/>
          <p:nvPr/>
        </p:nvSpPr>
        <p:spPr>
          <a:xfrm>
            <a:off x="8637278" y="520699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69B62F-3453-4CB1-8CE0-EF84165DFB9A}"/>
              </a:ext>
            </a:extLst>
          </p:cNvPr>
          <p:cNvSpPr txBox="1"/>
          <p:nvPr/>
        </p:nvSpPr>
        <p:spPr>
          <a:xfrm>
            <a:off x="6502400" y="933451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3710D6-6CBD-4219-83B9-C798E027298A}"/>
              </a:ext>
            </a:extLst>
          </p:cNvPr>
          <p:cNvSpPr txBox="1"/>
          <p:nvPr/>
        </p:nvSpPr>
        <p:spPr>
          <a:xfrm>
            <a:off x="5441000" y="486975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4399D-EF3C-44B7-96FB-B8B219C43685}"/>
              </a:ext>
            </a:extLst>
          </p:cNvPr>
          <p:cNvSpPr txBox="1"/>
          <p:nvPr/>
        </p:nvSpPr>
        <p:spPr>
          <a:xfrm>
            <a:off x="4337048" y="520699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321FBA-3D2D-4FD5-878D-0FC285FEC017}"/>
              </a:ext>
            </a:extLst>
          </p:cNvPr>
          <p:cNvSpPr txBox="1"/>
          <p:nvPr/>
        </p:nvSpPr>
        <p:spPr>
          <a:xfrm>
            <a:off x="3238501" y="520699"/>
            <a:ext cx="196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059C0E-0255-4084-9507-2124A08209DE}"/>
              </a:ext>
            </a:extLst>
          </p:cNvPr>
          <p:cNvSpPr txBox="1"/>
          <p:nvPr/>
        </p:nvSpPr>
        <p:spPr>
          <a:xfrm>
            <a:off x="3238500" y="2187574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D04FA2-948B-4BCE-9967-E35EF4FBC53E}"/>
              </a:ext>
            </a:extLst>
          </p:cNvPr>
          <p:cNvSpPr txBox="1"/>
          <p:nvPr/>
        </p:nvSpPr>
        <p:spPr>
          <a:xfrm>
            <a:off x="6502400" y="1774051"/>
            <a:ext cx="2413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D90837-C626-4B86-8611-301F6A94F275}"/>
              </a:ext>
            </a:extLst>
          </p:cNvPr>
          <p:cNvSpPr txBox="1"/>
          <p:nvPr/>
        </p:nvSpPr>
        <p:spPr>
          <a:xfrm flipV="1">
            <a:off x="6451015" y="2105445"/>
            <a:ext cx="3111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7D8A6B-ED8A-437C-887A-72D5F7FC7BBB}"/>
              </a:ext>
            </a:extLst>
          </p:cNvPr>
          <p:cNvSpPr txBox="1"/>
          <p:nvPr/>
        </p:nvSpPr>
        <p:spPr>
          <a:xfrm>
            <a:off x="6502400" y="2614651"/>
            <a:ext cx="2413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DD812D-7BD2-4873-A9F3-745B7AC0E698}"/>
              </a:ext>
            </a:extLst>
          </p:cNvPr>
          <p:cNvSpPr txBox="1"/>
          <p:nvPr/>
        </p:nvSpPr>
        <p:spPr>
          <a:xfrm>
            <a:off x="6483350" y="3032899"/>
            <a:ext cx="2413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4E3921-AD69-429E-B781-3318DA8802EE}"/>
              </a:ext>
            </a:extLst>
          </p:cNvPr>
          <p:cNvSpPr txBox="1"/>
          <p:nvPr/>
        </p:nvSpPr>
        <p:spPr>
          <a:xfrm>
            <a:off x="7566025" y="2187574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40C9D-48DB-44F1-9763-658087DC8B02}"/>
              </a:ext>
            </a:extLst>
          </p:cNvPr>
          <p:cNvSpPr txBox="1"/>
          <p:nvPr/>
        </p:nvSpPr>
        <p:spPr>
          <a:xfrm>
            <a:off x="7588250" y="951301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84C9D4-0B03-48A0-81BA-E5CDE9BB8468}"/>
              </a:ext>
            </a:extLst>
          </p:cNvPr>
          <p:cNvSpPr txBox="1"/>
          <p:nvPr/>
        </p:nvSpPr>
        <p:spPr>
          <a:xfrm>
            <a:off x="1835151" y="4448949"/>
            <a:ext cx="29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50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CF7B03-8124-4BC8-8718-042193BC1555}"/>
              </a:ext>
            </a:extLst>
          </p:cNvPr>
          <p:cNvSpPr txBox="1"/>
          <p:nvPr/>
        </p:nvSpPr>
        <p:spPr>
          <a:xfrm>
            <a:off x="2387600" y="4146550"/>
            <a:ext cx="1701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/>
              <a:t>Rutinebeskrivelser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0B1A42-137B-4615-ACE5-938B104EBA74}"/>
              </a:ext>
            </a:extLst>
          </p:cNvPr>
          <p:cNvSpPr txBox="1"/>
          <p:nvPr/>
        </p:nvSpPr>
        <p:spPr>
          <a:xfrm>
            <a:off x="2387600" y="4622801"/>
            <a:ext cx="1701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/>
              <a:t>Brukerveiledninger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C67B57-9A3F-4C09-A8A1-8EB1237452AB}"/>
              </a:ext>
            </a:extLst>
          </p:cNvPr>
          <p:cNvSpPr txBox="1"/>
          <p:nvPr/>
        </p:nvSpPr>
        <p:spPr>
          <a:xfrm>
            <a:off x="6413500" y="2170074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237EBD-3F15-4FB7-B252-AD6D5E99231C}"/>
              </a:ext>
            </a:extLst>
          </p:cNvPr>
          <p:cNvSpPr txBox="1"/>
          <p:nvPr/>
        </p:nvSpPr>
        <p:spPr>
          <a:xfrm>
            <a:off x="6502400" y="3409602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A1388D-1A12-46ED-AB43-1A09050BC444}"/>
              </a:ext>
            </a:extLst>
          </p:cNvPr>
          <p:cNvSpPr txBox="1"/>
          <p:nvPr/>
        </p:nvSpPr>
        <p:spPr>
          <a:xfrm>
            <a:off x="5416550" y="951301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6BC642-9C36-4873-A73C-C48C064B4749}"/>
              </a:ext>
            </a:extLst>
          </p:cNvPr>
          <p:cNvSpPr txBox="1"/>
          <p:nvPr/>
        </p:nvSpPr>
        <p:spPr>
          <a:xfrm>
            <a:off x="5441000" y="1366407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AB9A8E-719E-4313-A6A7-D659C27C89C0}"/>
              </a:ext>
            </a:extLst>
          </p:cNvPr>
          <p:cNvSpPr txBox="1"/>
          <p:nvPr/>
        </p:nvSpPr>
        <p:spPr>
          <a:xfrm>
            <a:off x="8643630" y="622947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D3DEDC-FF59-4750-968C-E642554BF3BE}"/>
              </a:ext>
            </a:extLst>
          </p:cNvPr>
          <p:cNvSpPr txBox="1"/>
          <p:nvPr/>
        </p:nvSpPr>
        <p:spPr>
          <a:xfrm>
            <a:off x="3225799" y="1373958"/>
            <a:ext cx="222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152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7920-C5F9-4309-80B4-E48BFE15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4" y="205980"/>
            <a:ext cx="8552985" cy="646331"/>
          </a:xfrm>
        </p:spPr>
        <p:txBody>
          <a:bodyPr/>
          <a:lstStyle/>
          <a:p>
            <a:r>
              <a:rPr lang="nb-NO"/>
              <a:t>Eksempel på rutine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87C2E-3F21-48A6-9B91-209A93681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0" t="1816"/>
          <a:stretch/>
        </p:blipFill>
        <p:spPr>
          <a:xfrm>
            <a:off x="584200" y="774700"/>
            <a:ext cx="7117401" cy="42735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3E67EC3-CA70-4D4E-80B2-35C01E08874A}"/>
              </a:ext>
            </a:extLst>
          </p:cNvPr>
          <p:cNvSpPr/>
          <p:nvPr/>
        </p:nvSpPr>
        <p:spPr>
          <a:xfrm>
            <a:off x="3568701" y="4610101"/>
            <a:ext cx="279400" cy="17780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D93F9-3CC6-41E7-95DD-14FB78720CD6}"/>
              </a:ext>
            </a:extLst>
          </p:cNvPr>
          <p:cNvSpPr/>
          <p:nvPr/>
        </p:nvSpPr>
        <p:spPr>
          <a:xfrm>
            <a:off x="1423350" y="1708150"/>
            <a:ext cx="279400" cy="177800"/>
          </a:xfrm>
          <a:prstGeom prst="ellipse">
            <a:avLst/>
          </a:prstGeom>
          <a:noFill/>
          <a:ln w="15875"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8B7495-06D3-4460-ADDA-8D27F189CE6E}"/>
              </a:ext>
            </a:extLst>
          </p:cNvPr>
          <p:cNvSpPr/>
          <p:nvPr/>
        </p:nvSpPr>
        <p:spPr>
          <a:xfrm>
            <a:off x="2331399" y="3378200"/>
            <a:ext cx="279400" cy="177800"/>
          </a:xfrm>
          <a:prstGeom prst="ellipse">
            <a:avLst/>
          </a:prstGeom>
          <a:noFill/>
          <a:ln w="15875"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6573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ceC9aenCddoR5plWKyu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706DB7-D589-483A-988C-EF803A425D9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83F270-11ED-4F08-A7D9-D3F9906BA1B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2f31348-0739-4467-8087-a9e650b26e61"/>
    <ds:schemaRef ds:uri="http://purl.org/dc/terms/"/>
    <ds:schemaRef ds:uri="http://schemas.openxmlformats.org/package/2006/metadata/core-properties"/>
    <ds:schemaRef ds:uri="5a015d52-1a8c-45a9-b108-71209215859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D9C836-F99A-4B96-81F2-35EA25B4E1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1425</Words>
  <Application>Microsoft Office PowerPoint</Application>
  <PresentationFormat>On-screen Show (16:9)</PresentationFormat>
  <Paragraphs>280</Paragraphs>
  <Slides>26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Wingdings</vt:lpstr>
      <vt:lpstr>Office-tema</vt:lpstr>
      <vt:lpstr>2_Office-tema</vt:lpstr>
      <vt:lpstr>8_Office-tema</vt:lpstr>
      <vt:lpstr>3_Office-tema</vt:lpstr>
      <vt:lpstr>think-cell Slide</vt:lpstr>
      <vt:lpstr>Prosjektøkonomi – Informasjonsmøte om opplæring</vt:lpstr>
      <vt:lpstr>Agenda</vt:lpstr>
      <vt:lpstr>Mål for møtet </vt:lpstr>
      <vt:lpstr>Hvorfor BOTT ØL Innføringen av nye økonomi- og lønnssystemer vil gi NTNU mange fordeler både i et fagperspektiv og brukerperspektiv</vt:lpstr>
      <vt:lpstr>PowerPoint Presentation</vt:lpstr>
      <vt:lpstr>Agenda</vt:lpstr>
      <vt:lpstr>Intro til PØ-prosessen: Roller</vt:lpstr>
      <vt:lpstr>PowerPoint Presentation</vt:lpstr>
      <vt:lpstr>Eksempel på rutine</vt:lpstr>
      <vt:lpstr>Rutinesteg</vt:lpstr>
      <vt:lpstr>Konvertering av prosjekter (BOA)</vt:lpstr>
      <vt:lpstr>Rydding løpende</vt:lpstr>
      <vt:lpstr>Cut-over plan</vt:lpstr>
      <vt:lpstr>Rapporter/verktøy etter 1.1.23</vt:lpstr>
      <vt:lpstr>Agenda</vt:lpstr>
      <vt:lpstr>PowerPoint Presentation</vt:lpstr>
      <vt:lpstr>PowerPoint Presentation</vt:lpstr>
      <vt:lpstr>BOTT ØL - Opplæringsside</vt:lpstr>
      <vt:lpstr>Egenlæring: BOTT ØL e-læring for rolle og prosess</vt:lpstr>
      <vt:lpstr>Praktisk informasjon</vt:lpstr>
      <vt:lpstr>Spørsmål om opplæring</vt:lpstr>
      <vt:lpstr>Agenda</vt:lpstr>
      <vt:lpstr>Hvor kan du finne mer informasjon</vt:lpstr>
      <vt:lpstr>Spørsmål om opplæring?</vt:lpstr>
      <vt:lpstr>Agenda</vt:lpstr>
      <vt:lpstr>Spørsmål og svar - menti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Gry-Lene Johansen</cp:lastModifiedBy>
  <cp:revision>1</cp:revision>
  <cp:lastPrinted>2022-09-20T11:48:59Z</cp:lastPrinted>
  <dcterms:created xsi:type="dcterms:W3CDTF">2022-03-25T07:38:29Z</dcterms:created>
  <dcterms:modified xsi:type="dcterms:W3CDTF">2022-09-21T12:16:04Z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2022-04-27T09:36:24Z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07bf267c-82bd-486a-8860-ea7de6759f39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