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D56F1_A562A8A7.xml" ContentType="application/vnd.ms-powerpoint.comment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6" r:id="rId6"/>
    <p:sldMasterId id="2147483698" r:id="rId7"/>
  </p:sldMasterIdLst>
  <p:notesMasterIdLst>
    <p:notesMasterId r:id="rId36"/>
  </p:notesMasterIdLst>
  <p:sldIdLst>
    <p:sldId id="256" r:id="rId8"/>
    <p:sldId id="263" r:id="rId9"/>
    <p:sldId id="5196" r:id="rId10"/>
    <p:sldId id="2147309254" r:id="rId11"/>
    <p:sldId id="2147309296" r:id="rId12"/>
    <p:sldId id="2147309297" r:id="rId13"/>
    <p:sldId id="265" r:id="rId14"/>
    <p:sldId id="504" r:id="rId15"/>
    <p:sldId id="505" r:id="rId16"/>
    <p:sldId id="506" r:id="rId17"/>
    <p:sldId id="2147309302" r:id="rId18"/>
    <p:sldId id="2147309303" r:id="rId19"/>
    <p:sldId id="2147309304" r:id="rId20"/>
    <p:sldId id="2147309305" r:id="rId21"/>
    <p:sldId id="269" r:id="rId22"/>
    <p:sldId id="6883" r:id="rId23"/>
    <p:sldId id="6917" r:id="rId24"/>
    <p:sldId id="2147309264" r:id="rId25"/>
    <p:sldId id="2147309267" r:id="rId26"/>
    <p:sldId id="2147309300" r:id="rId27"/>
    <p:sldId id="262" r:id="rId28"/>
    <p:sldId id="2147309270" r:id="rId29"/>
    <p:sldId id="2147309271" r:id="rId30"/>
    <p:sldId id="2147309177" r:id="rId31"/>
    <p:sldId id="2147309179" r:id="rId32"/>
    <p:sldId id="2147309293" r:id="rId33"/>
    <p:sldId id="2147309178" r:id="rId34"/>
    <p:sldId id="667" r:id="rId35"/>
  </p:sldIdLst>
  <p:sldSz cx="9144000" cy="5143500" type="screen16x9"/>
  <p:notesSz cx="6797675" cy="9926638"/>
  <p:custDataLst>
    <p:tags r:id="rId37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263"/>
            <p14:sldId id="5196"/>
            <p14:sldId id="2147309254"/>
            <p14:sldId id="2147309296"/>
            <p14:sldId id="2147309297"/>
            <p14:sldId id="265"/>
            <p14:sldId id="504"/>
            <p14:sldId id="505"/>
            <p14:sldId id="506"/>
            <p14:sldId id="2147309302"/>
            <p14:sldId id="2147309303"/>
            <p14:sldId id="2147309304"/>
            <p14:sldId id="2147309305"/>
            <p14:sldId id="269"/>
            <p14:sldId id="6883"/>
            <p14:sldId id="6917"/>
            <p14:sldId id="2147309264"/>
            <p14:sldId id="2147309267"/>
            <p14:sldId id="2147309300"/>
            <p14:sldId id="262"/>
            <p14:sldId id="2147309270"/>
            <p14:sldId id="2147309271"/>
            <p14:sldId id="2147309177"/>
            <p14:sldId id="2147309179"/>
            <p14:sldId id="2147309293"/>
            <p14:sldId id="2147309178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1C9E5A34-1AB0-E33C-2540-D7DFE8F33E29}" name="Christina" initials="C" userId="Christina" providerId="None"/>
  <p188:author id="{8F6F75C1-6721-C487-7EAA-C8CB98A4F5C0}" name="Terje Ruud" initials="TR" userId="S::terjru@ntnu.no::80210fc6-dbb7-49cc-ba3b-9524c1a7b2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56E"/>
    <a:srgbClr val="00509E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65073-59E4-430E-BB30-AA509AB324C1}" v="44" dt="2022-09-21T11:35:00.264"/>
    <p1510:client id="{5FC831E8-745F-45EC-B6E7-BFEE325DF028}" v="1740" dt="2022-09-21T06:31:01.453"/>
    <p1510:client id="{98F4C900-67BE-426C-BAF2-A23EEE12A456}" v="1312" dt="2022-09-21T10:20:54.403"/>
    <p1510:client id="{A9BD95B4-92D6-466B-82F1-E40CF0D3477C}" v="654" vWet="684" dt="2022-09-21T06:51:03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8/10/relationships/authors" Target="authors.xml"/></Relationships>
</file>

<file path=ppt/comments/modernComment_7FFD56F1_A562A8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02230E-3C81-422E-868E-0674556298A6}" authorId="{2273F832-6C13-68EF-6B7B-ABA9C5EDE550}" created="2022-09-20T08:11:23.814">
    <pc:sldMkLst xmlns:pc="http://schemas.microsoft.com/office/powerpoint/2013/main/command">
      <pc:docMk/>
      <pc:sldMk cId="2774706343" sldId="2147309297"/>
    </pc:sldMkLst>
    <p188:replyLst>
      <p188:reply id="{322D5ECA-5F5A-4719-9B7A-589F7215B4FB}" authorId="{1C9E5A34-1AB0-E33C-2540-D7DFE8F33E29}" created="2022-09-20T11:22:01.805">
        <p188:txBody>
          <a:bodyPr/>
          <a:lstStyle/>
          <a:p>
            <a:r>
              <a:rPr lang="nb-NO"/>
              <a:t>Enig! Endrer
</a:t>
            </a:r>
          </a:p>
        </p188:txBody>
      </p188:reply>
    </p188:replyLst>
    <p188:txBody>
      <a:bodyPr/>
      <a:lstStyle/>
      <a:p>
        <a:r>
          <a:rPr lang="nb-NO"/>
          <a:t>Skal vi endre rekkefølge her og (dvs prosess for opplæring?)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1</a:t>
          </a:r>
        </a:p>
        <a:p>
          <a:r>
            <a:rPr lang="nb-NO" sz="900" b="0"/>
            <a:t>Introduksjon til opplæring </a:t>
          </a:r>
          <a:r>
            <a:rPr lang="nb-NO" sz="9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0"/>
            <a:t>Kurs 2</a:t>
          </a:r>
        </a:p>
        <a:p>
          <a:r>
            <a:rPr lang="nb-NO" sz="1000" b="0"/>
            <a:t>Prosjekt-budsjettering</a:t>
          </a:r>
        </a:p>
        <a:p>
          <a:r>
            <a:rPr lang="nb-NO" sz="1000" b="0"/>
            <a:t>(fysisk kurs)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900"/>
            <a:t>E-læring for rolle og prosess</a:t>
          </a:r>
        </a:p>
        <a:p>
          <a:r>
            <a:rPr lang="nb-NO" sz="900"/>
            <a:t>Økonomi-modell – videokurs</a:t>
          </a:r>
        </a:p>
        <a:p>
          <a:r>
            <a:rPr lang="nb-NO" sz="9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  <a:r>
            <a:rPr lang="nb-NO" sz="1000" b="1"/>
            <a:t> </a:t>
          </a:r>
          <a:endParaRPr lang="nb-NO" sz="1000"/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0"/>
            <a:t>Fra 8.12 ukentlig Fagcafé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2251F105-5557-44AE-89D0-371934ABC882}">
      <dgm:prSet phldrT="[Text]" custT="1"/>
      <dgm:spPr/>
      <dgm:t>
        <a:bodyPr/>
        <a:lstStyle/>
        <a:p>
          <a:r>
            <a:rPr lang="nb-NO" sz="1000" b="1"/>
            <a:t>Vår 2023 </a:t>
          </a:r>
        </a:p>
        <a:p>
          <a:r>
            <a:rPr lang="nb-NO" sz="1000" b="0"/>
            <a:t>Kurs i frikjøp, prosjektfakturering og prosjektopprettelse</a:t>
          </a:r>
        </a:p>
        <a:p>
          <a:r>
            <a:rPr lang="nb-NO" sz="1000" b="0"/>
            <a:t>(fysiske kurs)</a:t>
          </a:r>
        </a:p>
      </dgm:t>
    </dgm:pt>
    <dgm:pt modelId="{A4453E89-F930-4D78-B38A-C46960D6F42A}" type="parTrans" cxnId="{67909F85-D277-4032-88F0-DF443D5DB024}">
      <dgm:prSet/>
      <dgm:spPr/>
      <dgm:t>
        <a:bodyPr/>
        <a:lstStyle/>
        <a:p>
          <a:endParaRPr lang="nb-NO"/>
        </a:p>
      </dgm:t>
    </dgm:pt>
    <dgm:pt modelId="{2B5E8A19-0B99-4B51-943F-DF33CEFD7492}" type="sibTrans" cxnId="{67909F85-D277-4032-88F0-DF443D5DB024}">
      <dgm:prSet/>
      <dgm:spPr/>
      <dgm:t>
        <a:bodyPr/>
        <a:lstStyle/>
        <a:p>
          <a:endParaRPr lang="nb-NO"/>
        </a:p>
      </dgm:t>
    </dgm:pt>
    <dgm:pt modelId="{DD142AA0-EE10-4396-A7D9-0F354360D1E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FTI-prosessen</a:t>
          </a:r>
        </a:p>
      </dgm:t>
    </dgm:pt>
    <dgm:pt modelId="{C8224DBD-3DBB-4538-9F2B-FC96FBD4A0D4}" type="parTrans" cxnId="{B305CFA4-5BBF-41D7-98FD-79EBD714452C}">
      <dgm:prSet/>
      <dgm:spPr/>
      <dgm:t>
        <a:bodyPr/>
        <a:lstStyle/>
        <a:p>
          <a:endParaRPr lang="nb-NO"/>
        </a:p>
      </dgm:t>
    </dgm:pt>
    <dgm:pt modelId="{7A294208-C634-4A02-9570-6E753D9A4582}" type="sibTrans" cxnId="{B305CFA4-5BBF-41D7-98FD-79EBD714452C}">
      <dgm:prSet/>
      <dgm:spPr/>
      <dgm:t>
        <a:bodyPr/>
        <a:lstStyle/>
        <a:p>
          <a:endParaRPr lang="nb-NO"/>
        </a:p>
      </dgm:t>
    </dgm:pt>
    <dgm:pt modelId="{25A88D68-9943-4296-BA70-765DEA62866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Faktura-ansvarlig PØ</a:t>
          </a:r>
        </a:p>
      </dgm:t>
    </dgm:pt>
    <dgm:pt modelId="{C3F5F631-F440-4551-ABCF-EA69219DF5D8}" type="parTrans" cxnId="{2CEB2A6F-D2A9-471C-818E-4C7520148FF5}">
      <dgm:prSet/>
      <dgm:spPr/>
      <dgm:t>
        <a:bodyPr/>
        <a:lstStyle/>
        <a:p>
          <a:endParaRPr lang="nb-NO"/>
        </a:p>
      </dgm:t>
    </dgm:pt>
    <dgm:pt modelId="{A0C23B52-AE12-444B-AF6B-9F872BC2E51A}" type="sibTrans" cxnId="{2CEB2A6F-D2A9-471C-818E-4C7520148FF5}">
      <dgm:prSet/>
      <dgm:spPr/>
      <dgm:t>
        <a:bodyPr/>
        <a:lstStyle/>
        <a:p>
          <a:endParaRPr lang="nb-NO"/>
        </a:p>
      </dgm:t>
    </dgm:pt>
    <dgm:pt modelId="{38C55D94-F6FE-4E63-AE91-A9922FBB4FE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Salgsordreoppretter  </a:t>
          </a:r>
        </a:p>
        <a:p>
          <a:pPr algn="l"/>
          <a:endParaRPr lang="nb-NO" sz="1000" b="0"/>
        </a:p>
      </dgm:t>
    </dgm:pt>
    <dgm:pt modelId="{71341A9B-C402-4EAD-AFDA-18927C3649BA}" type="parTrans" cxnId="{008D8F67-CB4A-4EEC-8C0F-8DA78CD7DC71}">
      <dgm:prSet/>
      <dgm:spPr/>
      <dgm:t>
        <a:bodyPr/>
        <a:lstStyle/>
        <a:p>
          <a:endParaRPr lang="nb-NO"/>
        </a:p>
      </dgm:t>
    </dgm:pt>
    <dgm:pt modelId="{DC8E961F-FE14-49D4-8432-4BC1B28E25D9}" type="sibTrans" cxnId="{008D8F67-CB4A-4EEC-8C0F-8DA78CD7DC71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62201053-D849-4FCD-B993-571EBFA5243E}" type="pres">
      <dgm:prSet presAssocID="{4DE5FC12-B9CD-4A02-BDE0-39B691768F20}" presName="textNode" presStyleLbl="node1" presStyleIdx="3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4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83CB478F-3994-424B-8ED6-7023731B00A7}" type="pres">
      <dgm:prSet presAssocID="{DD142AA0-EE10-4396-A7D9-0F354360D1EA}" presName="textNode" presStyleLbl="node1" presStyleIdx="5" presStyleCnt="8">
        <dgm:presLayoutVars>
          <dgm:bulletEnabled val="1"/>
        </dgm:presLayoutVars>
      </dgm:prSet>
      <dgm:spPr/>
    </dgm:pt>
    <dgm:pt modelId="{11FAB97C-73E1-455A-B065-C22832425F65}" type="pres">
      <dgm:prSet presAssocID="{7A294208-C634-4A02-9570-6E753D9A4582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>
        <dgm:presLayoutVars>
          <dgm:bulletEnabled val="1"/>
        </dgm:presLayoutVars>
      </dgm:prSet>
      <dgm:spPr/>
    </dgm:pt>
    <dgm:pt modelId="{D2ED9BFF-D53C-4C76-B730-F7CA334B26D7}" type="pres">
      <dgm:prSet presAssocID="{98BCD1D1-EAF3-425C-B6F6-E04AA99EC169}" presName="sibTrans" presStyleCnt="0"/>
      <dgm:spPr/>
    </dgm:pt>
    <dgm:pt modelId="{A5A648B9-87AF-4CEF-B416-A1D97628CFB1}" type="pres">
      <dgm:prSet presAssocID="{2251F105-5557-44AE-89D0-371934ABC882}" presName="textNode" presStyleLbl="node1" presStyleIdx="7" presStyleCnt="8" custScaleX="151085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0B75BD45-F0F9-435C-82AA-587BB153CC49}" type="presOf" srcId="{DD142AA0-EE10-4396-A7D9-0F354360D1EA}" destId="{83CB478F-3994-424B-8ED6-7023731B00A7}" srcOrd="0" destOrd="0" presId="urn:microsoft.com/office/officeart/2005/8/layout/hProcess9"/>
    <dgm:cxn modelId="{008D8F67-CB4A-4EEC-8C0F-8DA78CD7DC71}" srcId="{DD142AA0-EE10-4396-A7D9-0F354360D1EA}" destId="{38C55D94-F6FE-4E63-AE91-A9922FBB4FE4}" srcOrd="1" destOrd="0" parTransId="{71341A9B-C402-4EAD-AFDA-18927C3649BA}" sibTransId="{DC8E961F-FE14-49D4-8432-4BC1B28E25D9}"/>
    <dgm:cxn modelId="{2CEB2A6F-D2A9-471C-818E-4C7520148FF5}" srcId="{DD142AA0-EE10-4396-A7D9-0F354360D1EA}" destId="{25A88D68-9943-4296-BA70-765DEA62866A}" srcOrd="0" destOrd="0" parTransId="{C3F5F631-F440-4551-ABCF-EA69219DF5D8}" sibTransId="{A0C23B52-AE12-444B-AF6B-9F872BC2E51A}"/>
    <dgm:cxn modelId="{6508A972-8F63-4362-B5E0-51EF2FB243CC}" srcId="{D4510DCF-F6C7-4F55-BB5C-90DAF0DE14B1}" destId="{4DE5FC12-B9CD-4A02-BDE0-39B691768F20}" srcOrd="3" destOrd="0" parTransId="{9D817DC7-AAB1-4058-B8C8-E3D459ED4A18}" sibTransId="{4017AB02-F3AF-439D-BB6B-5BE31340E0A5}"/>
    <dgm:cxn modelId="{D55BA973-FAB0-4B72-A569-AC1EA6FB64E1}" type="presOf" srcId="{2251F105-5557-44AE-89D0-371934ABC882}" destId="{A5A648B9-87AF-4CEF-B416-A1D97628CFB1}" srcOrd="0" destOrd="0" presId="urn:microsoft.com/office/officeart/2005/8/layout/hProcess9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58A15184-ECEA-4F5F-8407-8F253FAD094D}" srcId="{D4510DCF-F6C7-4F55-BB5C-90DAF0DE14B1}" destId="{2B824F8D-0F4A-482D-AD39-400F2CA8ECB5}" srcOrd="4" destOrd="0" parTransId="{8A6F6102-DE15-4309-9B75-14FA68B3CB6A}" sibTransId="{CECD5D49-6715-44F0-A859-68373F625845}"/>
    <dgm:cxn modelId="{67909F85-D277-4032-88F0-DF443D5DB024}" srcId="{D4510DCF-F6C7-4F55-BB5C-90DAF0DE14B1}" destId="{2251F105-5557-44AE-89D0-371934ABC882}" srcOrd="7" destOrd="0" parTransId="{A4453E89-F930-4D78-B38A-C46960D6F42A}" sibTransId="{2B5E8A19-0B99-4B51-943F-DF33CEFD7492}"/>
    <dgm:cxn modelId="{D4D99497-186D-4B1F-B22E-D0E2788F71AE}" type="presOf" srcId="{25A88D68-9943-4296-BA70-765DEA62866A}" destId="{83CB478F-3994-424B-8ED6-7023731B00A7}" srcOrd="0" destOrd="1" presId="urn:microsoft.com/office/officeart/2005/8/layout/hProcess9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B305CFA4-5BBF-41D7-98FD-79EBD714452C}" srcId="{D4510DCF-F6C7-4F55-BB5C-90DAF0DE14B1}" destId="{DD142AA0-EE10-4396-A7D9-0F354360D1EA}" srcOrd="5" destOrd="0" parTransId="{C8224DBD-3DBB-4538-9F2B-FC96FBD4A0D4}" sibTransId="{7A294208-C634-4A02-9570-6E753D9A4582}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0ACE09C4-142C-4878-9D3D-713A6BA6704B}" type="presOf" srcId="{38C55D94-F6FE-4E63-AE91-A9922FBB4FE4}" destId="{83CB478F-3994-424B-8ED6-7023731B00A7}" srcOrd="0" destOrd="2" presId="urn:microsoft.com/office/officeart/2005/8/layout/hProcess9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3D482222-2752-4DFB-9D01-2AE5306C70BE}" type="presParOf" srcId="{9D6D4CED-C3A2-46AF-B90D-B5F7A9C8DC25}" destId="{62201053-D849-4FCD-B993-571EBFA5243E}" srcOrd="6" destOrd="0" presId="urn:microsoft.com/office/officeart/2005/8/layout/hProcess9"/>
    <dgm:cxn modelId="{FEAFEF48-D5E7-4307-B51E-B90CD2DFF2DF}" type="presParOf" srcId="{9D6D4CED-C3A2-46AF-B90D-B5F7A9C8DC25}" destId="{578FC630-A1E1-479C-99C2-977F66AFC56D}" srcOrd="7" destOrd="0" presId="urn:microsoft.com/office/officeart/2005/8/layout/hProcess9"/>
    <dgm:cxn modelId="{4095BDB7-43D7-4C05-AE44-A5D277A6ADB6}" type="presParOf" srcId="{9D6D4CED-C3A2-46AF-B90D-B5F7A9C8DC25}" destId="{B18664F0-C6BE-4C15-A7B4-20D1856CF816}" srcOrd="8" destOrd="0" presId="urn:microsoft.com/office/officeart/2005/8/layout/hProcess9"/>
    <dgm:cxn modelId="{E14F2FDD-65C2-42A4-868C-246C657C3C57}" type="presParOf" srcId="{9D6D4CED-C3A2-46AF-B90D-B5F7A9C8DC25}" destId="{5DBD0445-5ED5-4D39-967A-EFCC983DD71F}" srcOrd="9" destOrd="0" presId="urn:microsoft.com/office/officeart/2005/8/layout/hProcess9"/>
    <dgm:cxn modelId="{A53A6688-BC61-48E9-AE0F-8476F3A8F1DE}" type="presParOf" srcId="{9D6D4CED-C3A2-46AF-B90D-B5F7A9C8DC25}" destId="{83CB478F-3994-424B-8ED6-7023731B00A7}" srcOrd="10" destOrd="0" presId="urn:microsoft.com/office/officeart/2005/8/layout/hProcess9"/>
    <dgm:cxn modelId="{0CD0462B-58EB-43F6-837B-B6467864EBB5}" type="presParOf" srcId="{9D6D4CED-C3A2-46AF-B90D-B5F7A9C8DC25}" destId="{11FAB97C-73E1-455A-B065-C22832425F65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3FDB0764-A108-4F2A-B879-C6D660ABECC2}" type="presParOf" srcId="{9D6D4CED-C3A2-46AF-B90D-B5F7A9C8DC25}" destId="{D2ED9BFF-D53C-4C76-B730-F7CA334B26D7}" srcOrd="13" destOrd="0" presId="urn:microsoft.com/office/officeart/2005/8/layout/hProcess9"/>
    <dgm:cxn modelId="{723938DA-54E1-4133-884E-E7FD88A20E52}" type="presParOf" srcId="{9D6D4CED-C3A2-46AF-B90D-B5F7A9C8DC25}" destId="{A5A648B9-87AF-4CEF-B416-A1D97628CFB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4F8AA-E008-4EFE-9AC1-AABB60255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2BBA2F0-B8ED-4411-B54B-22D5899E4028}">
      <dgm:prSet phldrT="[Text]" custT="1"/>
      <dgm:spPr/>
      <dgm:t>
        <a:bodyPr/>
        <a:lstStyle/>
        <a:p>
          <a:r>
            <a:rPr lang="nb-NO" sz="1400"/>
            <a:t>Det blir fysiske kurs i hhv Trondheim, Gjøvik og Ålesund</a:t>
          </a:r>
        </a:p>
      </dgm:t>
    </dgm:pt>
    <dgm:pt modelId="{205EC97E-D891-4A75-B926-95285A863BD7}" type="parTrans" cxnId="{B8D9F1F9-C6D3-4DE0-B876-A27DF74C81CB}">
      <dgm:prSet/>
      <dgm:spPr/>
      <dgm:t>
        <a:bodyPr/>
        <a:lstStyle/>
        <a:p>
          <a:endParaRPr lang="nb-NO"/>
        </a:p>
      </dgm:t>
    </dgm:pt>
    <dgm:pt modelId="{DB500709-0816-477E-95CC-DB4B4AF48A79}" type="sibTrans" cxnId="{B8D9F1F9-C6D3-4DE0-B876-A27DF74C81CB}">
      <dgm:prSet/>
      <dgm:spPr/>
      <dgm:t>
        <a:bodyPr/>
        <a:lstStyle/>
        <a:p>
          <a:endParaRPr lang="nb-NO"/>
        </a:p>
      </dgm:t>
    </dgm:pt>
    <dgm:pt modelId="{AFCF822E-2DCC-40D3-8FBC-32F1B8852667}">
      <dgm:prSet phldrT="[Text]" custT="1"/>
      <dgm:spPr/>
      <dgm:t>
        <a:bodyPr/>
        <a:lstStyle/>
        <a:p>
          <a:r>
            <a:rPr lang="nb-NO" sz="1400"/>
            <a:t>Det sendes ut </a:t>
          </a:r>
          <a:r>
            <a:rPr lang="nb-NO" sz="1400" b="1"/>
            <a:t>kalenderinnkalling i Outlook </a:t>
          </a:r>
          <a:r>
            <a:rPr lang="nb-NO" sz="1400"/>
            <a:t>til alle kurs</a:t>
          </a:r>
        </a:p>
      </dgm:t>
    </dgm:pt>
    <dgm:pt modelId="{504CCEA1-2358-4218-AE52-2F38CCF26CA5}" type="parTrans" cxnId="{568E9300-FC87-4AF5-8342-ED5BD0F1FB51}">
      <dgm:prSet/>
      <dgm:spPr/>
      <dgm:t>
        <a:bodyPr/>
        <a:lstStyle/>
        <a:p>
          <a:endParaRPr lang="nb-NO"/>
        </a:p>
      </dgm:t>
    </dgm:pt>
    <dgm:pt modelId="{8BAF4F52-1871-4D57-8E42-AE61D8E45A81}" type="sibTrans" cxnId="{568E9300-FC87-4AF5-8342-ED5BD0F1FB51}">
      <dgm:prSet/>
      <dgm:spPr/>
      <dgm:t>
        <a:bodyPr/>
        <a:lstStyle/>
        <a:p>
          <a:endParaRPr lang="nb-NO"/>
        </a:p>
      </dgm:t>
    </dgm:pt>
    <dgm:pt modelId="{1E3929B8-3EDA-441B-9F40-2C9928CDDE6B}">
      <dgm:prSet phldrT="[Text]" custT="1"/>
      <dgm:spPr/>
      <dgm:t>
        <a:bodyPr/>
        <a:lstStyle/>
        <a:p>
          <a:r>
            <a:rPr lang="nb-NO" sz="1400"/>
            <a:t>Du får kalenderinnkalling og mer informasjon i Outlook</a:t>
          </a:r>
        </a:p>
      </dgm:t>
    </dgm:pt>
    <dgm:pt modelId="{F891072C-ECDE-4251-A9E8-A84744730B9B}" type="parTrans" cxnId="{A4824D48-1DDB-4069-B956-4AAC15C7DA36}">
      <dgm:prSet/>
      <dgm:spPr/>
      <dgm:t>
        <a:bodyPr/>
        <a:lstStyle/>
        <a:p>
          <a:endParaRPr lang="nb-NO"/>
        </a:p>
      </dgm:t>
    </dgm:pt>
    <dgm:pt modelId="{991AC1AB-B166-4401-B5A4-5329622D4169}" type="sibTrans" cxnId="{A4824D48-1DDB-4069-B956-4AAC15C7DA36}">
      <dgm:prSet/>
      <dgm:spPr/>
      <dgm:t>
        <a:bodyPr/>
        <a:lstStyle/>
        <a:p>
          <a:endParaRPr lang="nb-NO"/>
        </a:p>
      </dgm:t>
    </dgm:pt>
    <dgm:pt modelId="{104D81FE-D5C6-4EAF-B069-F2BA84CF305A}">
      <dgm:prSet phldrT="[Text]" custT="1"/>
      <dgm:spPr/>
      <dgm:t>
        <a:bodyPr/>
        <a:lstStyle/>
        <a:p>
          <a:r>
            <a:rPr lang="nb-NO" sz="1400"/>
            <a:t>Forespørsel om ønsket dato/ sted er sendt</a:t>
          </a:r>
        </a:p>
      </dgm:t>
    </dgm:pt>
    <dgm:pt modelId="{711F6D40-927B-4091-AF77-E842BD9B52C4}" type="parTrans" cxnId="{4B955A59-1BD9-446D-A2AD-BA12A716312C}">
      <dgm:prSet/>
      <dgm:spPr/>
      <dgm:t>
        <a:bodyPr/>
        <a:lstStyle/>
        <a:p>
          <a:endParaRPr lang="nb-NO"/>
        </a:p>
      </dgm:t>
    </dgm:pt>
    <dgm:pt modelId="{E75EDFBD-7F7C-4061-8E19-25A7709CB1C4}" type="sibTrans" cxnId="{4B955A59-1BD9-446D-A2AD-BA12A716312C}">
      <dgm:prSet/>
      <dgm:spPr/>
      <dgm:t>
        <a:bodyPr/>
        <a:lstStyle/>
        <a:p>
          <a:endParaRPr lang="nb-NO"/>
        </a:p>
      </dgm:t>
    </dgm:pt>
    <dgm:pt modelId="{FB5920AB-A8EE-4C8F-AF74-8D162F0ACA9B}">
      <dgm:prSet phldrT="[Text]" custT="1"/>
      <dgm:spPr/>
      <dgm:t>
        <a:bodyPr/>
        <a:lstStyle/>
        <a:p>
          <a:r>
            <a:rPr lang="nb-NO" sz="1400"/>
            <a:t>Heldag</a:t>
          </a:r>
        </a:p>
      </dgm:t>
    </dgm:pt>
    <dgm:pt modelId="{863A5B95-F94D-4EF7-8979-3F1D36210A21}" type="parTrans" cxnId="{EAB96FC2-2EB1-4861-B51C-48B90D4B9964}">
      <dgm:prSet/>
      <dgm:spPr/>
      <dgm:t>
        <a:bodyPr/>
        <a:lstStyle/>
        <a:p>
          <a:endParaRPr lang="nb-NO"/>
        </a:p>
      </dgm:t>
    </dgm:pt>
    <dgm:pt modelId="{9D470C67-D86A-41D7-8C13-D416EF88902B}" type="sibTrans" cxnId="{EAB96FC2-2EB1-4861-B51C-48B90D4B9964}">
      <dgm:prSet/>
      <dgm:spPr/>
      <dgm:t>
        <a:bodyPr/>
        <a:lstStyle/>
        <a:p>
          <a:endParaRPr lang="nb-NO"/>
        </a:p>
      </dgm:t>
    </dgm:pt>
    <dgm:pt modelId="{100F978F-2C63-4AD4-BE0B-FA4470358842}">
      <dgm:prSet phldrT="[Text]" custT="1"/>
      <dgm:spPr/>
      <dgm:t>
        <a:bodyPr/>
        <a:lstStyle/>
        <a:p>
          <a:r>
            <a:rPr lang="nb-NO" sz="1400"/>
            <a:t>Ha med egen PC – ha med grunnlag for budsjettering av min. 2 konverterte prosjekter</a:t>
          </a:r>
        </a:p>
      </dgm:t>
    </dgm:pt>
    <dgm:pt modelId="{C62D623D-66A7-48C7-9F2D-1F01A06A03B3}" type="parTrans" cxnId="{CD2E5189-4F1F-4C71-B175-FF606D525F79}">
      <dgm:prSet/>
      <dgm:spPr/>
      <dgm:t>
        <a:bodyPr/>
        <a:lstStyle/>
        <a:p>
          <a:endParaRPr lang="nb-NO"/>
        </a:p>
      </dgm:t>
    </dgm:pt>
    <dgm:pt modelId="{AD89B078-0C13-48AD-AEEA-892B8DF27EC6}" type="sibTrans" cxnId="{CD2E5189-4F1F-4C71-B175-FF606D525F79}">
      <dgm:prSet/>
      <dgm:spPr/>
      <dgm:t>
        <a:bodyPr/>
        <a:lstStyle/>
        <a:p>
          <a:endParaRPr lang="nb-NO"/>
        </a:p>
      </dgm:t>
    </dgm:pt>
    <dgm:pt modelId="{D3345ADD-A32B-4ADC-BCA3-8F48B797F794}">
      <dgm:prSet phldrT="[Text]" custT="1"/>
      <dgm:spPr/>
      <dgm:t>
        <a:bodyPr/>
        <a:lstStyle/>
        <a:p>
          <a:endParaRPr lang="nb-NO" sz="1400"/>
        </a:p>
      </dgm:t>
    </dgm:pt>
    <dgm:pt modelId="{6A42ED3C-086E-4422-ABE6-9D063E079292}" type="parTrans" cxnId="{DF1C628B-3E15-4583-B4F7-CFE29240B3E7}">
      <dgm:prSet/>
      <dgm:spPr/>
      <dgm:t>
        <a:bodyPr/>
        <a:lstStyle/>
        <a:p>
          <a:endParaRPr lang="nb-NO"/>
        </a:p>
      </dgm:t>
    </dgm:pt>
    <dgm:pt modelId="{A7F0A7E2-AF2B-47FF-90E5-868329E2A5A9}" type="sibTrans" cxnId="{DF1C628B-3E15-4583-B4F7-CFE29240B3E7}">
      <dgm:prSet/>
      <dgm:spPr/>
      <dgm:t>
        <a:bodyPr/>
        <a:lstStyle/>
        <a:p>
          <a:endParaRPr lang="nb-NO"/>
        </a:p>
      </dgm:t>
    </dgm:pt>
    <dgm:pt modelId="{94739FBE-4350-408D-B1B1-CE7A09FA8D78}" type="pres">
      <dgm:prSet presAssocID="{2F94F8AA-E008-4EFE-9AC1-AABB602556E3}" presName="linear" presStyleCnt="0">
        <dgm:presLayoutVars>
          <dgm:animLvl val="lvl"/>
          <dgm:resizeHandles val="exact"/>
        </dgm:presLayoutVars>
      </dgm:prSet>
      <dgm:spPr/>
    </dgm:pt>
    <dgm:pt modelId="{CB3581E3-CBF4-4C37-82D9-EC8AB0BAC01C}" type="pres">
      <dgm:prSet presAssocID="{12BBA2F0-B8ED-4411-B54B-22D5899E40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56ADFF-8274-4F6F-ABAA-5B5F9B144E01}" type="pres">
      <dgm:prSet presAssocID="{12BBA2F0-B8ED-4411-B54B-22D5899E4028}" presName="childText" presStyleLbl="revTx" presStyleIdx="0" presStyleCnt="2">
        <dgm:presLayoutVars>
          <dgm:bulletEnabled val="1"/>
        </dgm:presLayoutVars>
      </dgm:prSet>
      <dgm:spPr/>
    </dgm:pt>
    <dgm:pt modelId="{D2724AE2-EB22-46F6-AACA-30DB703321F1}" type="pres">
      <dgm:prSet presAssocID="{AFCF822E-2DCC-40D3-8FBC-32F1B88526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E30CD0-05CE-4086-A6CA-E914762407D1}" type="pres">
      <dgm:prSet presAssocID="{AFCF822E-2DCC-40D3-8FBC-32F1B88526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E9300-FC87-4AF5-8342-ED5BD0F1FB51}" srcId="{2F94F8AA-E008-4EFE-9AC1-AABB602556E3}" destId="{AFCF822E-2DCC-40D3-8FBC-32F1B8852667}" srcOrd="1" destOrd="0" parTransId="{504CCEA1-2358-4218-AE52-2F38CCF26CA5}" sibTransId="{8BAF4F52-1871-4D57-8E42-AE61D8E45A81}"/>
    <dgm:cxn modelId="{B369F003-0DB1-45D5-9C3F-E7DB40C7DC42}" type="presOf" srcId="{D3345ADD-A32B-4ADC-BCA3-8F48B797F794}" destId="{4256ADFF-8274-4F6F-ABAA-5B5F9B144E01}" srcOrd="0" destOrd="3" presId="urn:microsoft.com/office/officeart/2005/8/layout/vList2"/>
    <dgm:cxn modelId="{85C5163F-AC4B-42AF-8B01-6F415912EC2C}" type="presOf" srcId="{12BBA2F0-B8ED-4411-B54B-22D5899E4028}" destId="{CB3581E3-CBF4-4C37-82D9-EC8AB0BAC01C}" srcOrd="0" destOrd="0" presId="urn:microsoft.com/office/officeart/2005/8/layout/vList2"/>
    <dgm:cxn modelId="{F27F3341-119B-40F7-9188-E472D0CDBA2B}" type="presOf" srcId="{100F978F-2C63-4AD4-BE0B-FA4470358842}" destId="{4256ADFF-8274-4F6F-ABAA-5B5F9B144E01}" srcOrd="0" destOrd="1" presId="urn:microsoft.com/office/officeart/2005/8/layout/vList2"/>
    <dgm:cxn modelId="{A4824D48-1DDB-4069-B956-4AAC15C7DA36}" srcId="{AFCF822E-2DCC-40D3-8FBC-32F1B8852667}" destId="{1E3929B8-3EDA-441B-9F40-2C9928CDDE6B}" srcOrd="0" destOrd="0" parTransId="{F891072C-ECDE-4251-A9E8-A84744730B9B}" sibTransId="{991AC1AB-B166-4401-B5A4-5329622D4169}"/>
    <dgm:cxn modelId="{35F2DC49-17F9-410F-AE1D-D4812EDA105D}" type="presOf" srcId="{AFCF822E-2DCC-40D3-8FBC-32F1B8852667}" destId="{D2724AE2-EB22-46F6-AACA-30DB703321F1}" srcOrd="0" destOrd="0" presId="urn:microsoft.com/office/officeart/2005/8/layout/vList2"/>
    <dgm:cxn modelId="{4B955A59-1BD9-446D-A2AD-BA12A716312C}" srcId="{12BBA2F0-B8ED-4411-B54B-22D5899E4028}" destId="{104D81FE-D5C6-4EAF-B069-F2BA84CF305A}" srcOrd="2" destOrd="0" parTransId="{711F6D40-927B-4091-AF77-E842BD9B52C4}" sibTransId="{E75EDFBD-7F7C-4061-8E19-25A7709CB1C4}"/>
    <dgm:cxn modelId="{2C3A7583-90E7-4863-BCFA-0D6825C52166}" type="presOf" srcId="{104D81FE-D5C6-4EAF-B069-F2BA84CF305A}" destId="{4256ADFF-8274-4F6F-ABAA-5B5F9B144E01}" srcOrd="0" destOrd="2" presId="urn:microsoft.com/office/officeart/2005/8/layout/vList2"/>
    <dgm:cxn modelId="{CD2E5189-4F1F-4C71-B175-FF606D525F79}" srcId="{12BBA2F0-B8ED-4411-B54B-22D5899E4028}" destId="{100F978F-2C63-4AD4-BE0B-FA4470358842}" srcOrd="1" destOrd="0" parTransId="{C62D623D-66A7-48C7-9F2D-1F01A06A03B3}" sibTransId="{AD89B078-0C13-48AD-AEEA-892B8DF27EC6}"/>
    <dgm:cxn modelId="{DF1C628B-3E15-4583-B4F7-CFE29240B3E7}" srcId="{12BBA2F0-B8ED-4411-B54B-22D5899E4028}" destId="{D3345ADD-A32B-4ADC-BCA3-8F48B797F794}" srcOrd="3" destOrd="0" parTransId="{6A42ED3C-086E-4422-ABE6-9D063E079292}" sibTransId="{A7F0A7E2-AF2B-47FF-90E5-868329E2A5A9}"/>
    <dgm:cxn modelId="{482D18A8-56B3-4BB0-AACB-F1A7D3E553E9}" type="presOf" srcId="{FB5920AB-A8EE-4C8F-AF74-8D162F0ACA9B}" destId="{4256ADFF-8274-4F6F-ABAA-5B5F9B144E01}" srcOrd="0" destOrd="0" presId="urn:microsoft.com/office/officeart/2005/8/layout/vList2"/>
    <dgm:cxn modelId="{DD26FFB6-13E4-4D51-B5BD-2407F0A349CB}" type="presOf" srcId="{2F94F8AA-E008-4EFE-9AC1-AABB602556E3}" destId="{94739FBE-4350-408D-B1B1-CE7A09FA8D78}" srcOrd="0" destOrd="0" presId="urn:microsoft.com/office/officeart/2005/8/layout/vList2"/>
    <dgm:cxn modelId="{FB8FDBBF-6D69-4134-B85E-486470E75CE9}" type="presOf" srcId="{1E3929B8-3EDA-441B-9F40-2C9928CDDE6B}" destId="{8DE30CD0-05CE-4086-A6CA-E914762407D1}" srcOrd="0" destOrd="0" presId="urn:microsoft.com/office/officeart/2005/8/layout/vList2"/>
    <dgm:cxn modelId="{EAB96FC2-2EB1-4861-B51C-48B90D4B9964}" srcId="{12BBA2F0-B8ED-4411-B54B-22D5899E4028}" destId="{FB5920AB-A8EE-4C8F-AF74-8D162F0ACA9B}" srcOrd="0" destOrd="0" parTransId="{863A5B95-F94D-4EF7-8979-3F1D36210A21}" sibTransId="{9D470C67-D86A-41D7-8C13-D416EF88902B}"/>
    <dgm:cxn modelId="{B8D9F1F9-C6D3-4DE0-B876-A27DF74C81CB}" srcId="{2F94F8AA-E008-4EFE-9AC1-AABB602556E3}" destId="{12BBA2F0-B8ED-4411-B54B-22D5899E4028}" srcOrd="0" destOrd="0" parTransId="{205EC97E-D891-4A75-B926-95285A863BD7}" sibTransId="{DB500709-0816-477E-95CC-DB4B4AF48A79}"/>
    <dgm:cxn modelId="{3C712DAC-EA5C-4DF4-B54D-59DD9ABCDA56}" type="presParOf" srcId="{94739FBE-4350-408D-B1B1-CE7A09FA8D78}" destId="{CB3581E3-CBF4-4C37-82D9-EC8AB0BAC01C}" srcOrd="0" destOrd="0" presId="urn:microsoft.com/office/officeart/2005/8/layout/vList2"/>
    <dgm:cxn modelId="{7F58DB06-C562-4DF3-A8ED-FB3F32A1356A}" type="presParOf" srcId="{94739FBE-4350-408D-B1B1-CE7A09FA8D78}" destId="{4256ADFF-8274-4F6F-ABAA-5B5F9B144E01}" srcOrd="1" destOrd="0" presId="urn:microsoft.com/office/officeart/2005/8/layout/vList2"/>
    <dgm:cxn modelId="{DF2BB531-AC32-48AD-8992-B0F38B85A2AA}" type="presParOf" srcId="{94739FBE-4350-408D-B1B1-CE7A09FA8D78}" destId="{D2724AE2-EB22-46F6-AACA-30DB703321F1}" srcOrd="2" destOrd="0" presId="urn:microsoft.com/office/officeart/2005/8/layout/vList2"/>
    <dgm:cxn modelId="{E3FE0E65-3DE5-469A-BDE2-6ACA4086D6FC}" type="presParOf" srcId="{94739FBE-4350-408D-B1B1-CE7A09FA8D78}" destId="{8DE30CD0-05CE-4086-A6CA-E914762407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630648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7207" y="1100554"/>
          <a:ext cx="91921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0" kern="1200"/>
            <a:t>Introduksjon til opplæring </a:t>
          </a:r>
          <a:r>
            <a:rPr lang="nb-NO" sz="900" kern="1200"/>
            <a:t>og egenlæring for rolle og prosess</a:t>
          </a:r>
        </a:p>
      </dsp:txBody>
      <dsp:txXfrm>
        <a:off x="92079" y="1145426"/>
        <a:ext cx="829468" cy="1377661"/>
      </dsp:txXfrm>
    </dsp:sp>
    <dsp:sp modelId="{6DCCF6FC-0881-4755-8B41-48B9DE698B30}">
      <dsp:nvSpPr>
        <dsp:cNvPr id="0" name=""/>
        <dsp:cNvSpPr/>
      </dsp:nvSpPr>
      <dsp:spPr>
        <a:xfrm>
          <a:off x="1059069" y="1100554"/>
          <a:ext cx="96129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Lokal oppfølging</a:t>
          </a:r>
        </a:p>
      </dsp:txBody>
      <dsp:txXfrm>
        <a:off x="1105996" y="1147481"/>
        <a:ext cx="867442" cy="1373551"/>
      </dsp:txXfrm>
    </dsp:sp>
    <dsp:sp modelId="{2CBB4BEF-1A89-49D3-9B59-B25A5049F2EB}">
      <dsp:nvSpPr>
        <dsp:cNvPr id="0" name=""/>
        <dsp:cNvSpPr/>
      </dsp:nvSpPr>
      <dsp:spPr>
        <a:xfrm>
          <a:off x="2155641" y="1100554"/>
          <a:ext cx="935899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Prosjekt-budsjettering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(fysisk kurs)</a:t>
          </a:r>
        </a:p>
      </dsp:txBody>
      <dsp:txXfrm>
        <a:off x="2201328" y="1146241"/>
        <a:ext cx="844525" cy="1376031"/>
      </dsp:txXfrm>
    </dsp:sp>
    <dsp:sp modelId="{62201053-D849-4FCD-B993-571EBFA5243E}">
      <dsp:nvSpPr>
        <dsp:cNvPr id="0" name=""/>
        <dsp:cNvSpPr/>
      </dsp:nvSpPr>
      <dsp:spPr>
        <a:xfrm>
          <a:off x="3226816" y="1100554"/>
          <a:ext cx="100937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3276089" y="1149827"/>
        <a:ext cx="910824" cy="1368859"/>
      </dsp:txXfrm>
    </dsp:sp>
    <dsp:sp modelId="{B18664F0-C6BE-4C15-A7B4-20D1856CF816}">
      <dsp:nvSpPr>
        <dsp:cNvPr id="0" name=""/>
        <dsp:cNvSpPr/>
      </dsp:nvSpPr>
      <dsp:spPr>
        <a:xfrm>
          <a:off x="4371463" y="1100554"/>
          <a:ext cx="99919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Fra 8.12 ukentlig Fagcafé</a:t>
          </a:r>
        </a:p>
      </dsp:txBody>
      <dsp:txXfrm>
        <a:off x="4420240" y="1149331"/>
        <a:ext cx="901638" cy="1369851"/>
      </dsp:txXfrm>
    </dsp:sp>
    <dsp:sp modelId="{83CB478F-3994-424B-8ED6-7023731B00A7}">
      <dsp:nvSpPr>
        <dsp:cNvPr id="0" name=""/>
        <dsp:cNvSpPr/>
      </dsp:nvSpPr>
      <dsp:spPr>
        <a:xfrm>
          <a:off x="5505931" y="1100554"/>
          <a:ext cx="811652" cy="146740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FTI-prosessen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000" b="0" kern="1200"/>
            <a:t>Faktura-ansvarlig PØ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000" b="0" kern="1200"/>
            <a:t>Salgsordreoppretter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nb-NO" sz="1000" b="0" kern="1200"/>
        </a:p>
      </dsp:txBody>
      <dsp:txXfrm>
        <a:off x="5545553" y="1140176"/>
        <a:ext cx="732408" cy="1388161"/>
      </dsp:txXfrm>
    </dsp:sp>
    <dsp:sp modelId="{62F2A9AF-22A1-407C-B1ED-D4475DDEF1DC}">
      <dsp:nvSpPr>
        <dsp:cNvPr id="0" name=""/>
        <dsp:cNvSpPr/>
      </dsp:nvSpPr>
      <dsp:spPr>
        <a:xfrm>
          <a:off x="6452858" y="1100554"/>
          <a:ext cx="81165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  <a:r>
            <a:rPr lang="nb-NO" sz="1000" b="1" kern="1200"/>
            <a:t> </a:t>
          </a:r>
          <a:endParaRPr lang="nb-NO" sz="1000" kern="1200"/>
        </a:p>
      </dsp:txBody>
      <dsp:txXfrm>
        <a:off x="6492480" y="1140176"/>
        <a:ext cx="732408" cy="1388161"/>
      </dsp:txXfrm>
    </dsp:sp>
    <dsp:sp modelId="{A5A648B9-87AF-4CEF-B416-A1D97628CFB1}">
      <dsp:nvSpPr>
        <dsp:cNvPr id="0" name=""/>
        <dsp:cNvSpPr/>
      </dsp:nvSpPr>
      <dsp:spPr>
        <a:xfrm>
          <a:off x="7399786" y="1100554"/>
          <a:ext cx="122628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Vår 2023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Kurs i frikjøp, prosjektfakturering og prosjektopprettelse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(fysiske kurs)</a:t>
          </a:r>
        </a:p>
      </dsp:txBody>
      <dsp:txXfrm>
        <a:off x="7459648" y="1160416"/>
        <a:ext cx="1106560" cy="1347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581E3-CBF4-4C37-82D9-EC8AB0BAC01C}">
      <dsp:nvSpPr>
        <dsp:cNvPr id="0" name=""/>
        <dsp:cNvSpPr/>
      </dsp:nvSpPr>
      <dsp:spPr>
        <a:xfrm>
          <a:off x="0" y="18374"/>
          <a:ext cx="692766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blir fysiske kurs i hhv Trondheim, Gjøvik og Ålesund</a:t>
          </a:r>
        </a:p>
      </dsp:txBody>
      <dsp:txXfrm>
        <a:off x="31070" y="49444"/>
        <a:ext cx="6865523" cy="574340"/>
      </dsp:txXfrm>
    </dsp:sp>
    <dsp:sp modelId="{4256ADFF-8274-4F6F-ABAA-5B5F9B144E01}">
      <dsp:nvSpPr>
        <dsp:cNvPr id="0" name=""/>
        <dsp:cNvSpPr/>
      </dsp:nvSpPr>
      <dsp:spPr>
        <a:xfrm>
          <a:off x="0" y="654854"/>
          <a:ext cx="6927663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Heldag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Ha med egen PC – ha med grunnlag for budsjettering av min. 2 konverterte prosjekter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Forespørsel om ønsket dato/ sted er sendt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nb-NO" sz="1400" kern="1200"/>
        </a:p>
      </dsp:txBody>
      <dsp:txXfrm>
        <a:off x="0" y="654854"/>
        <a:ext cx="6927663" cy="897345"/>
      </dsp:txXfrm>
    </dsp:sp>
    <dsp:sp modelId="{D2724AE2-EB22-46F6-AACA-30DB703321F1}">
      <dsp:nvSpPr>
        <dsp:cNvPr id="0" name=""/>
        <dsp:cNvSpPr/>
      </dsp:nvSpPr>
      <dsp:spPr>
        <a:xfrm>
          <a:off x="0" y="1552199"/>
          <a:ext cx="692766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sendes ut </a:t>
          </a:r>
          <a:r>
            <a:rPr lang="nb-NO" sz="1400" b="1" kern="1200"/>
            <a:t>kalenderinnkalling i Outlook </a:t>
          </a:r>
          <a:r>
            <a:rPr lang="nb-NO" sz="1400" kern="1200"/>
            <a:t>til alle kurs</a:t>
          </a:r>
        </a:p>
      </dsp:txBody>
      <dsp:txXfrm>
        <a:off x="31070" y="1583269"/>
        <a:ext cx="6865523" cy="574340"/>
      </dsp:txXfrm>
    </dsp:sp>
    <dsp:sp modelId="{8DE30CD0-05CE-4086-A6CA-E914762407D1}">
      <dsp:nvSpPr>
        <dsp:cNvPr id="0" name=""/>
        <dsp:cNvSpPr/>
      </dsp:nvSpPr>
      <dsp:spPr>
        <a:xfrm>
          <a:off x="0" y="2188679"/>
          <a:ext cx="692766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Du får kalenderinnkalling og mer informasjon i Outlook</a:t>
          </a:r>
        </a:p>
      </dsp:txBody>
      <dsp:txXfrm>
        <a:off x="0" y="2188679"/>
        <a:ext cx="6927663" cy="5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Skal vi bare skrive Prosjektøkonomi?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Generell modell for opplæring i BOTT ØL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7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4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9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NB! Første gang du skal melde deg på e-læring må du ha logget det på mitt UiB med Feide-pålogging før du starter kurset. Veiledning på Innsida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1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402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151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03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2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43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Husk prosessrådgivere…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4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Fag: Kanskje litt mer om frister og konverteringsarbeidet </a:t>
            </a:r>
          </a:p>
          <a:p>
            <a:r>
              <a:rPr lang="nb-NO"/>
              <a:t>Opplæring: Veldig rollebasert, nevne at mange har flere </a:t>
            </a:r>
            <a:r>
              <a:rPr lang="nb-NO" err="1"/>
              <a:t>ndre</a:t>
            </a:r>
            <a:r>
              <a:rPr lang="nb-NO"/>
              <a:t> roller i tillegg </a:t>
            </a:r>
          </a:p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37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Viktig å formidle hvorfor vi gjør dette og </a:t>
            </a:r>
            <a:r>
              <a:rPr lang="nb-NO" err="1"/>
              <a:t>forventningstyre</a:t>
            </a:r>
            <a:r>
              <a:rPr lang="nb-NO"/>
              <a:t> </a:t>
            </a:r>
            <a:r>
              <a:rPr lang="nb-NO" err="1"/>
              <a:t>mht</a:t>
            </a:r>
            <a:r>
              <a:rPr lang="nb-NO"/>
              <a:t> utfordringer knyttet til kapasitet i </a:t>
            </a:r>
            <a:r>
              <a:rPr lang="nb-NO" err="1"/>
              <a:t>organisjonen</a:t>
            </a:r>
            <a:r>
              <a:rPr lang="nb-NO"/>
              <a:t>, endringsbehov </a:t>
            </a:r>
            <a:r>
              <a:rPr lang="nb-NO" err="1"/>
              <a:t>osv</a:t>
            </a:r>
            <a:endParaRPr lang="nb-NO"/>
          </a:p>
          <a:p>
            <a:endParaRPr lang="nb-NO"/>
          </a:p>
          <a:p>
            <a:r>
              <a:rPr lang="nb-NO"/>
              <a:t>Formålet med BOTT: </a:t>
            </a:r>
            <a:r>
              <a:rPr lang="nb-NO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Å styrke universitetenes evne til å levere administrative og tekniske tjenester som støtter opp om primærvirksomheten.</a:t>
            </a:r>
            <a:endParaRPr lang="nb-NO"/>
          </a:p>
          <a:p>
            <a:endParaRPr lang="nb-NO"/>
          </a:p>
          <a:p>
            <a:r>
              <a:rPr lang="nb-NO"/>
              <a:t>Understreke hvorfor vi gjør dette: </a:t>
            </a:r>
          </a:p>
          <a:p>
            <a:pPr marL="228600" indent="-228600">
              <a:buAutoNum type="arabicParenR"/>
            </a:pPr>
            <a:r>
              <a:rPr lang="nb-NO"/>
              <a:t>Utdatert systemer man ikke får </a:t>
            </a:r>
            <a:r>
              <a:rPr lang="nb-NO" err="1"/>
              <a:t>systemstøtte</a:t>
            </a:r>
            <a:r>
              <a:rPr lang="nb-NO"/>
              <a:t> på lenger</a:t>
            </a:r>
          </a:p>
          <a:p>
            <a:pPr marL="228600" indent="-228600">
              <a:buAutoNum type="arabicParenR"/>
            </a:pPr>
            <a:r>
              <a:rPr lang="nb-NO"/>
              <a:t>Samarbeid – med muligheter for gevinster på sikt</a:t>
            </a:r>
          </a:p>
          <a:p>
            <a:pPr marL="228600" indent="-228600">
              <a:buAutoNum type="arabicParenR"/>
            </a:pPr>
            <a:r>
              <a:rPr lang="nb-NO"/>
              <a:t>På noen viktige områder for vi skreddersydd en del funksjon</a:t>
            </a:r>
          </a:p>
          <a:p>
            <a:pPr marL="228600" indent="-228600">
              <a:buAutoNum type="arabicParenR"/>
            </a:pPr>
            <a:r>
              <a:rPr lang="nb-NO"/>
              <a:t>Mot et mer </a:t>
            </a:r>
            <a:r>
              <a:rPr lang="nb-NO" err="1"/>
              <a:t>standarisert</a:t>
            </a:r>
            <a:r>
              <a:rPr lang="nb-NO"/>
              <a:t> og felles NTNU</a:t>
            </a:r>
          </a:p>
          <a:p>
            <a:pPr marL="228600" indent="-228600">
              <a:buAutoNum type="arabicParenR"/>
            </a:pPr>
            <a:endParaRPr lang="nb-NO"/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Ved at vi etablerer felles arbeidsprosesser, rutiner og tjenester, vil våre ansatte oppleve lik administrativ praksis på tvers av universitetene.  </a:t>
            </a:r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Samarbeidet skal også gjøre universitetssektoren mer samkjørt, som igjen vil gjøre det lettere med samarbeid på tvers av institusjonene.</a:t>
            </a:r>
          </a:p>
          <a:p>
            <a:pPr algn="l" fontAlgn="base"/>
            <a:endParaRPr lang="nb-NO" b="0" i="0">
              <a:solidFill>
                <a:srgbClr val="444444"/>
              </a:solidFill>
              <a:effectLst/>
              <a:latin typeface="Poppins" panose="00000500000000000000" pitchFamily="50" charset="0"/>
            </a:endParaRPr>
          </a:p>
          <a:p>
            <a:pPr algn="l" fontAlgn="base"/>
            <a:r>
              <a:rPr lang="nb-NO" b="0" i="0">
                <a:solidFill>
                  <a:srgbClr val="444444"/>
                </a:solidFill>
                <a:effectLst/>
                <a:latin typeface="Poppins" panose="00000500000000000000" pitchFamily="50" charset="0"/>
              </a:rPr>
              <a:t>Må også huske på at ingen system er så god som de er den første dagen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Fag: Kanskje litt mer om frister og konverteringsarbeidet </a:t>
            </a:r>
          </a:p>
          <a:p>
            <a:r>
              <a:rPr lang="nb-NO"/>
              <a:t>Opplæring: Veldig rollebasert, nevne at mange har flere </a:t>
            </a:r>
            <a:r>
              <a:rPr lang="nb-NO" err="1"/>
              <a:t>ndre</a:t>
            </a:r>
            <a:r>
              <a:rPr lang="nb-NO"/>
              <a:t> roller i tillegg </a:t>
            </a:r>
          </a:p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98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har også en versjon i kursene som har med kort formålet med de ulike rollene også – så får vi litt mer tekst </a:t>
            </a:r>
          </a:p>
          <a:p>
            <a:r>
              <a:rPr lang="nb-NO"/>
              <a:t>Jeg kunne også tenke meg at vi gikk inn i noen roller og så på hva de gjør og hovedoppgaver, eks. for </a:t>
            </a:r>
            <a:r>
              <a:rPr lang="nb-NO" err="1"/>
              <a:t>fakturaansavrlig</a:t>
            </a:r>
            <a:r>
              <a:rPr lang="nb-NO"/>
              <a:t> og salgsordreoppretter </a:t>
            </a:r>
          </a:p>
          <a:p>
            <a:endParaRPr lang="nb-NO"/>
          </a:p>
          <a:p>
            <a:r>
              <a:rPr lang="nb-NO"/>
              <a:t>Fokus på </a:t>
            </a:r>
            <a:r>
              <a:rPr lang="nb-NO" err="1"/>
              <a:t>fakturaansavrlig</a:t>
            </a:r>
            <a:r>
              <a:rPr lang="nb-NO"/>
              <a:t> og salgsordreoppretter  - vise </a:t>
            </a:r>
            <a:r>
              <a:rPr lang="nb-NO" err="1"/>
              <a:t>hovedendringer</a:t>
            </a:r>
            <a:r>
              <a:rPr lang="nb-NO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82F1-3EE4-4B90-8415-8162F8CAE4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Om opplæring: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Legge inn </a:t>
            </a:r>
            <a:r>
              <a:rPr lang="nb-NO" err="1"/>
              <a:t>slidene</a:t>
            </a:r>
            <a:r>
              <a:rPr lang="nb-NO"/>
              <a:t> fra innføringsledermøte 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Om prosessen: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* Foreslår å hente mye inspirasjon fra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2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15F2-8160-47FB-BCDB-E1A7219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D8E0-945F-4FF2-802C-25343E33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92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Veiledning+p%C3%A5logging+Canvas.pdf/1152f416-d177-1c08-dbe5-e703b96eb1c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plaering-bott-ol@ntnu.no" TargetMode="External"/><Relationship Id="rId4" Type="http://schemas.openxmlformats.org/officeDocument/2006/relationships/hyperlink" Target="https://i.ntnu.no/wiki/-/wiki/Norsk/Bott+%C3%B8konomi+og+l%C3%B8nn+-+Oppl%C3%A6r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index.html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10" Type="http://schemas.openxmlformats.org/officeDocument/2006/relationships/hyperlink" Target="https://i.ntnu.no/wiki/-/wiki/Norsk/Bott+%C3%B8konomi+og+l%C3%B8nn+-+Oppl%C3%A6ring" TargetMode="External"/><Relationship Id="rId4" Type="http://schemas.openxmlformats.org/officeDocument/2006/relationships/oleObject" Target="../embeddings/oleObject10.bin"/><Relationship Id="rId9" Type="http://schemas.openxmlformats.org/officeDocument/2006/relationships/hyperlink" Target="https://i.ntnu.no/wiki/-/wiki/Norsk/BOTT+%C3%98konomi+og+l%C3%B8nn+innf%C3%B8ringsprosjek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pplaering-bott-ol@ntnu.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.emf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6F1_A562A8A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13666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-65314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45477" y="1822289"/>
            <a:ext cx="8114088" cy="1323439"/>
          </a:xfrm>
        </p:spPr>
        <p:txBody>
          <a:bodyPr vert="horz"/>
          <a:lstStyle/>
          <a:p>
            <a:r>
              <a:rPr lang="nb-NO" sz="4000">
                <a:solidFill>
                  <a:schemeClr val="bg1"/>
                </a:solidFill>
              </a:rPr>
              <a:t>Prosjektøkonomi – Informasjonsmøte om opplæring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9506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21. september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E34E-F4EE-4A05-A7C3-3940E7EE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Rutinesteg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1054D-D609-4E96-8806-0B5B2197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0" y="852311"/>
            <a:ext cx="1440039" cy="161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82BA7-BB87-4865-9C3A-385F94F1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04" y="852311"/>
            <a:ext cx="6480725" cy="42430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57D9258-6E1D-40CE-885B-752DEE4469EE}"/>
              </a:ext>
            </a:extLst>
          </p:cNvPr>
          <p:cNvSpPr/>
          <p:nvPr/>
        </p:nvSpPr>
        <p:spPr>
          <a:xfrm rot="1843831">
            <a:off x="950821" y="2035017"/>
            <a:ext cx="1846001" cy="126255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0AC7F5-91A4-469A-A41F-118FB8EA5C73}"/>
              </a:ext>
            </a:extLst>
          </p:cNvPr>
          <p:cNvSpPr/>
          <p:nvPr/>
        </p:nvSpPr>
        <p:spPr>
          <a:xfrm rot="3786746">
            <a:off x="740502" y="2688977"/>
            <a:ext cx="2584374" cy="201122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693EF9-9F3C-4366-96DD-ABBA6FCC4929}"/>
              </a:ext>
            </a:extLst>
          </p:cNvPr>
          <p:cNvSpPr/>
          <p:nvPr/>
        </p:nvSpPr>
        <p:spPr>
          <a:xfrm>
            <a:off x="7480300" y="3625851"/>
            <a:ext cx="1174751" cy="9842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9849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DA80-0A5B-AE39-A744-0EE6DA12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Konvertering av prosjekter (BOA)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6742-2C32-790D-EA03-62D0C018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067460"/>
            <a:ext cx="8381997" cy="2209140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Prosjekter </a:t>
            </a:r>
            <a:r>
              <a:rPr lang="nb-NO" b="1"/>
              <a:t>må</a:t>
            </a:r>
            <a:r>
              <a:rPr lang="nb-NO"/>
              <a:t> konverteres (refereres til) på datakonverteringsarket – eller avsluttes i 2022</a:t>
            </a:r>
          </a:p>
          <a:p>
            <a:r>
              <a:rPr lang="nb-NO"/>
              <a:t>Fakultetene/enhetene skal levere samlede, kvalitetssikrede </a:t>
            </a:r>
            <a:r>
              <a:rPr lang="nb-NO" err="1"/>
              <a:t>datakonverteringark</a:t>
            </a:r>
            <a:r>
              <a:rPr lang="nb-NO"/>
              <a:t> 19.10.22</a:t>
            </a:r>
          </a:p>
          <a:p>
            <a:pPr lvl="1"/>
            <a:r>
              <a:rPr lang="nb-NO"/>
              <a:t>Overhold interne frister gitt fra superbrukere konvertering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2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3C-E3A4-0715-8846-3DFFAB72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Rydding løpende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35FDE-77EB-C319-6E76-C32A6E3E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25" y="1174317"/>
            <a:ext cx="8382000" cy="3174279"/>
          </a:xfrm>
        </p:spPr>
      </p:pic>
    </p:spTree>
    <p:extLst>
      <p:ext uri="{BB962C8B-B14F-4D97-AF65-F5344CB8AC3E}">
        <p14:creationId xmlns:p14="http://schemas.microsoft.com/office/powerpoint/2010/main" val="319150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72B6-A3E7-5E1F-5C34-67869682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Cut-over</a:t>
            </a:r>
            <a:r>
              <a:rPr lang="nb-NO"/>
              <a:t>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4C5C-964A-B4D6-1DEB-43654AB1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En detaljert </a:t>
            </a:r>
            <a:r>
              <a:rPr lang="nb-NO" err="1"/>
              <a:t>cut-over</a:t>
            </a:r>
            <a:r>
              <a:rPr lang="nb-NO"/>
              <a:t> plan for oppgaver i perioden november – februar er under utarbeidelse</a:t>
            </a:r>
          </a:p>
          <a:p>
            <a:r>
              <a:rPr lang="nb-NO"/>
              <a:t>Vil omfatte en mengde større og mindre oppgaver</a:t>
            </a:r>
          </a:p>
          <a:p>
            <a:pPr lvl="1"/>
            <a:r>
              <a:rPr lang="nb-NO"/>
              <a:t>Lokalt og sentralt</a:t>
            </a:r>
          </a:p>
          <a:p>
            <a:r>
              <a:rPr lang="nb-NO"/>
              <a:t>Veldig mange avhengigheter og tette tidsfrister</a:t>
            </a:r>
          </a:p>
          <a:p>
            <a:pPr lvl="1"/>
            <a:r>
              <a:rPr lang="nb-NO"/>
              <a:t>Forsinkelser vil kunne få store konsekvenser</a:t>
            </a:r>
          </a:p>
          <a:p>
            <a:pPr lvl="1"/>
            <a:endParaRPr lang="nb-NO"/>
          </a:p>
          <a:p>
            <a:r>
              <a:rPr lang="nb-NO"/>
              <a:t>Alle må bidra til at vi får en så smertefri overgang som mulig</a:t>
            </a:r>
          </a:p>
        </p:txBody>
      </p:sp>
    </p:spTree>
    <p:extLst>
      <p:ext uri="{BB962C8B-B14F-4D97-AF65-F5344CB8AC3E}">
        <p14:creationId xmlns:p14="http://schemas.microsoft.com/office/powerpoint/2010/main" val="42017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C2F8-044C-34EC-0055-C04A01CD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Rapporter/verktøy etter 1.1.23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B053-2B4E-78BF-0A29-DF9DDA78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Unit4 skal være prosjektøkonomenes arbeidsverktøy</a:t>
            </a:r>
          </a:p>
          <a:p>
            <a:pPr lvl="1"/>
            <a:r>
              <a:rPr lang="nb-NO"/>
              <a:t>Alle nødvendige rapporter o.l. for å utføre rollen som prosjektøkonom (som definert i BOTT) skal være tilgjengelig i Unit4</a:t>
            </a:r>
          </a:p>
          <a:p>
            <a:pPr lvl="1"/>
            <a:endParaRPr lang="nb-NO"/>
          </a:p>
          <a:p>
            <a:r>
              <a:rPr lang="nb-NO"/>
              <a:t>Prosjektledere og andre ledere har ikke tilgang til prosjektrapporter/annen prosjektinformasjon i Unit4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BEVISST skal være verktøyet for disse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Men må utvikles</a:t>
            </a:r>
          </a:p>
        </p:txBody>
      </p:sp>
    </p:spTree>
    <p:extLst>
      <p:ext uri="{BB962C8B-B14F-4D97-AF65-F5344CB8AC3E}">
        <p14:creationId xmlns:p14="http://schemas.microsoft.com/office/powerpoint/2010/main" val="118187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87828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86654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Opplæring for roller i PØ-prosessen</a:t>
                      </a:r>
                    </a:p>
                  </a:txBody>
                  <a:tcPr>
                    <a:solidFill>
                      <a:srgbClr val="013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6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/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Prosjektøkonom</a:t>
            </a:r>
            <a:endParaRPr lang="nb-NO" sz="20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6EB9D5-E603-278B-77B8-1B1544D4F4BE}"/>
              </a:ext>
            </a:extLst>
          </p:cNvPr>
          <p:cNvSpPr/>
          <p:nvPr/>
        </p:nvSpPr>
        <p:spPr>
          <a:xfrm>
            <a:off x="152400" y="3889898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0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B0B55-EE0D-0644-6C51-808A42448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34825"/>
              </p:ext>
            </p:extLst>
          </p:nvPr>
        </p:nvGraphicFramePr>
        <p:xfrm>
          <a:off x="513347" y="734250"/>
          <a:ext cx="8630653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F2B9CD-CF68-3CB3-61E1-AB48A6BEB969}"/>
              </a:ext>
            </a:extLst>
          </p:cNvPr>
          <p:cNvSpPr txBox="1"/>
          <p:nvPr/>
        </p:nvSpPr>
        <p:spPr>
          <a:xfrm>
            <a:off x="659561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21.09.22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D9D9-1B60-A8A7-38FF-603D5D2C68BD}"/>
              </a:ext>
            </a:extLst>
          </p:cNvPr>
          <p:cNvSpPr txBox="1"/>
          <p:nvPr/>
        </p:nvSpPr>
        <p:spPr>
          <a:xfrm>
            <a:off x="6855480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01.01.23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DD2C9-650E-4CFB-01BC-609EC6261765}"/>
              </a:ext>
            </a:extLst>
          </p:cNvPr>
          <p:cNvSpPr txBox="1"/>
          <p:nvPr/>
        </p:nvSpPr>
        <p:spPr>
          <a:xfrm>
            <a:off x="1183302" y="4056954"/>
            <a:ext cx="45753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Alternative</a:t>
            </a:r>
            <a:r>
              <a:rPr lang="nb-NO" sz="18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datoer</a:t>
            </a:r>
          </a:p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Trondheim | Gjøvik | Ålesund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1BE88-8BEC-2455-2EAE-D3B31BC9893F}"/>
              </a:ext>
            </a:extLst>
          </p:cNvPr>
          <p:cNvSpPr txBox="1"/>
          <p:nvPr/>
        </p:nvSpPr>
        <p:spPr>
          <a:xfrm>
            <a:off x="5336980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08.12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77A9F-0BC7-3390-6FB9-386DAC9D090C}"/>
              </a:ext>
            </a:extLst>
          </p:cNvPr>
          <p:cNvSpPr txBox="1"/>
          <p:nvPr/>
        </p:nvSpPr>
        <p:spPr>
          <a:xfrm>
            <a:off x="6119611" y="4277499"/>
            <a:ext cx="8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3 alternative datoer</a:t>
            </a:r>
          </a:p>
        </p:txBody>
      </p:sp>
    </p:spTree>
    <p:extLst>
      <p:ext uri="{BB962C8B-B14F-4D97-AF65-F5344CB8AC3E}">
        <p14:creationId xmlns:p14="http://schemas.microsoft.com/office/powerpoint/2010/main" val="21965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" y="46755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 sz="2800" b="0">
                <a:hlinkClick r:id="rId3"/>
              </a:rPr>
              <a:t>BOTT ØL - Opplæringsside</a:t>
            </a:r>
            <a:endParaRPr lang="nb-NO" sz="2800" b="0"/>
          </a:p>
        </p:txBody>
      </p:sp>
      <p:pic>
        <p:nvPicPr>
          <p:cNvPr id="8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F7793157-4D74-7819-BBEB-1E49EAAA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501" y="693086"/>
            <a:ext cx="2900066" cy="43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BOTT</a:t>
            </a:r>
            <a:r>
              <a:rPr lang="en-US" sz="2400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ØL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rolle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og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prosess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4391310" y="1894506"/>
            <a:ext cx="4173487" cy="281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Prosjektøkonom – estimert tid </a:t>
            </a:r>
            <a:r>
              <a:rPr lang="nb-NO" sz="1600" u="sng">
                <a:latin typeface="Arial"/>
                <a:cs typeface="Arial"/>
              </a:rPr>
              <a:t>4-6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Fakturaansvarlig – estimert tid </a:t>
            </a:r>
            <a:r>
              <a:rPr lang="nb-NO" sz="1600" u="sng">
                <a:latin typeface="Arial"/>
                <a:cs typeface="Arial"/>
              </a:rPr>
              <a:t>3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err="1"/>
              <a:t>Søknadsregistrerer</a:t>
            </a:r>
            <a:r>
              <a:rPr lang="nb-NO" sz="1600"/>
              <a:t> skal ikke gjennomføres ennå (søknadsmodul tas ikke i bruk 1.1.23)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19E0A-E2E6-DD43-2193-5A35F0666EFC}"/>
              </a:ext>
            </a:extLst>
          </p:cNvPr>
          <p:cNvSpPr txBox="1"/>
          <p:nvPr/>
        </p:nvSpPr>
        <p:spPr>
          <a:xfrm>
            <a:off x="4391310" y="1208536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3"/>
              </a:rPr>
              <a:t>Veiledning til pålogging</a:t>
            </a:r>
            <a:endParaRPr lang="nb-NO"/>
          </a:p>
        </p:txBody>
      </p:sp>
      <p:pic>
        <p:nvPicPr>
          <p:cNvPr id="7" name="Picture Placeholder 5" descr="Prosjektide til prosjektavslutning - BOTT">
            <a:extLst>
              <a:ext uri="{FF2B5EF4-FFF2-40B4-BE49-F238E27FC236}">
                <a16:creationId xmlns:a16="http://schemas.microsoft.com/office/drawing/2014/main" id="{F61C8378-B5C9-F725-9CEC-FE6F1826C6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203" y="1028699"/>
            <a:ext cx="3509954" cy="3810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80CF0C-FFC1-8636-2119-BD5ABCE0A9BC}"/>
              </a:ext>
            </a:extLst>
          </p:cNvPr>
          <p:cNvSpPr/>
          <p:nvPr/>
        </p:nvSpPr>
        <p:spPr>
          <a:xfrm>
            <a:off x="1385047" y="4390464"/>
            <a:ext cx="2588560" cy="4016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08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68796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bg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bg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dirty="0"/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dirty="0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dirty="0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dirty="0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8133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EEE3-8C19-A765-EF66-F86BEDA1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Gjennomføre</a:t>
            </a:r>
            <a:r>
              <a:rPr lang="en-US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BOTT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endParaRPr lang="nb-NO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FB54A-95FE-4BC9-6475-35F00F630D98}"/>
              </a:ext>
            </a:extLst>
          </p:cNvPr>
          <p:cNvSpPr txBox="1">
            <a:spLocks/>
          </p:cNvSpPr>
          <p:nvPr/>
        </p:nvSpPr>
        <p:spPr>
          <a:xfrm>
            <a:off x="4466665" y="1623977"/>
            <a:ext cx="4038600" cy="25906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Kursene ligger på læringsplattformen Canvas hos UiB</a:t>
            </a:r>
          </a:p>
          <a:p>
            <a:endParaRPr lang="en-US" sz="2000"/>
          </a:p>
          <a:p>
            <a:r>
              <a:rPr lang="en-US" sz="2000"/>
              <a:t>Du logger på med din NTNU Feide-bruker</a:t>
            </a:r>
          </a:p>
          <a:p>
            <a:endParaRPr lang="en-US"/>
          </a:p>
        </p:txBody>
      </p:sp>
      <p:pic>
        <p:nvPicPr>
          <p:cNvPr id="5" name="Picture Placeholder 5" descr="Prosjektøkonom - prosjektide til prosjektavslutning">
            <a:extLst>
              <a:ext uri="{FF2B5EF4-FFF2-40B4-BE49-F238E27FC236}">
                <a16:creationId xmlns:a16="http://schemas.microsoft.com/office/drawing/2014/main" id="{EB937239-F530-5B6C-7F1B-5F470206E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410" y="889917"/>
            <a:ext cx="3799200" cy="41117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6ECA31-4253-D1AA-88E8-E7D0EBD1106E}"/>
              </a:ext>
            </a:extLst>
          </p:cNvPr>
          <p:cNvSpPr/>
          <p:nvPr/>
        </p:nvSpPr>
        <p:spPr>
          <a:xfrm>
            <a:off x="1196786" y="838863"/>
            <a:ext cx="1432113" cy="36738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43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6B4F-63A1-4F35-A65C-9377879A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4" y="205980"/>
            <a:ext cx="8552985" cy="646331"/>
          </a:xfrm>
        </p:spPr>
        <p:txBody>
          <a:bodyPr/>
          <a:lstStyle/>
          <a:p>
            <a:r>
              <a:rPr lang="nb-NO"/>
              <a:t>NTNU benytter </a:t>
            </a:r>
            <a:r>
              <a:rPr lang="nb-NO" err="1"/>
              <a:t>andelsmessig</a:t>
            </a:r>
            <a:r>
              <a:rPr lang="nb-NO"/>
              <a:t> prinsipp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E128C3-22F2-4B80-A958-7D891D1A4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7325"/>
          <a:stretch/>
        </p:blipFill>
        <p:spPr>
          <a:xfrm>
            <a:off x="341436" y="2645465"/>
            <a:ext cx="4464707" cy="711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65320-4344-44A4-B0EF-6C1F81B7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6" y="3594104"/>
            <a:ext cx="4464707" cy="1198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9425E-B06A-4CEB-B84D-4610FBF17085}"/>
              </a:ext>
            </a:extLst>
          </p:cNvPr>
          <p:cNvSpPr txBox="1"/>
          <p:nvPr/>
        </p:nvSpPr>
        <p:spPr>
          <a:xfrm>
            <a:off x="5058274" y="3340189"/>
            <a:ext cx="347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Hentet fra informasjon til ØKBOTT 29.5.19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60B16-33A8-4578-BE15-B7A2E48E5D8F}"/>
              </a:ext>
            </a:extLst>
          </p:cNvPr>
          <p:cNvSpPr/>
          <p:nvPr/>
        </p:nvSpPr>
        <p:spPr>
          <a:xfrm>
            <a:off x="405909" y="2787936"/>
            <a:ext cx="4464707" cy="5625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1878A-361E-40FF-96C4-B84382818782}"/>
              </a:ext>
            </a:extLst>
          </p:cNvPr>
          <p:cNvSpPr/>
          <p:nvPr/>
        </p:nvSpPr>
        <p:spPr>
          <a:xfrm>
            <a:off x="405910" y="3742779"/>
            <a:ext cx="4464707" cy="5625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B1A1D-3CC4-4FA0-ADAE-53B6D1E3DD87}"/>
              </a:ext>
            </a:extLst>
          </p:cNvPr>
          <p:cNvSpPr txBox="1"/>
          <p:nvPr/>
        </p:nvSpPr>
        <p:spPr>
          <a:xfrm>
            <a:off x="341435" y="1102318"/>
            <a:ext cx="77294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/>
              <a:t>Dette er slik som vi gjør det i dag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b-NO" sz="12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200"/>
              <a:t>Men de andre gjør det annerledes, og siden løsningen skal fungere for alle er det både i systemet og i beskrivelser/rutiner 2 valg/beskrivelser</a:t>
            </a:r>
          </a:p>
          <a:p>
            <a:endParaRPr lang="nb-NO" sz="1200"/>
          </a:p>
          <a:p>
            <a:r>
              <a:rPr lang="nb-NO" sz="1350" b="1"/>
              <a:t>Dette er det viktig å være klar over, og skjønne, når man tar kurs, leser rutiner etc.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D100-D1AA-4095-B3B0-CF5E8A503E7D}"/>
              </a:ext>
            </a:extLst>
          </p:cNvPr>
          <p:cNvSpPr txBox="1"/>
          <p:nvPr/>
        </p:nvSpPr>
        <p:spPr>
          <a:xfrm>
            <a:off x="5267387" y="2942233"/>
            <a:ext cx="3470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/>
              <a:t>Egenfinansieringsandel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FC0BB-B9C7-4190-BEEF-EEB31E9D311F}"/>
              </a:ext>
            </a:extLst>
          </p:cNvPr>
          <p:cNvSpPr txBox="1"/>
          <p:nvPr/>
        </p:nvSpPr>
        <p:spPr>
          <a:xfrm>
            <a:off x="5267386" y="3902683"/>
            <a:ext cx="3470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/>
              <a:t>TDI-splitt (%)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905751-1C19-4664-A613-F9049A0A5DE2}"/>
              </a:ext>
            </a:extLst>
          </p:cNvPr>
          <p:cNvSpPr/>
          <p:nvPr/>
        </p:nvSpPr>
        <p:spPr>
          <a:xfrm>
            <a:off x="4916040" y="3005692"/>
            <a:ext cx="386210" cy="1500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4B18D1-1565-438A-B2F8-A13D560C998C}"/>
              </a:ext>
            </a:extLst>
          </p:cNvPr>
          <p:cNvSpPr/>
          <p:nvPr/>
        </p:nvSpPr>
        <p:spPr>
          <a:xfrm>
            <a:off x="4916040" y="3959617"/>
            <a:ext cx="386210" cy="1500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70884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00B6-E4C4-84D0-1693-5D34E6F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844177"/>
              </p:ext>
            </p:extLst>
          </p:nvPr>
        </p:nvGraphicFramePr>
        <p:xfrm>
          <a:off x="327025" y="1264024"/>
          <a:ext cx="6927663" cy="277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F1283971-F112-537C-BB94-B9A7B28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206375"/>
            <a:ext cx="8382000" cy="646113"/>
          </a:xfrm>
        </p:spPr>
        <p:txBody>
          <a:bodyPr anchor="t">
            <a:normAutofit/>
          </a:bodyPr>
          <a:lstStyle/>
          <a:p>
            <a:r>
              <a:rPr lang="nb-NO" b="0"/>
              <a:t>Praktisk</a:t>
            </a:r>
            <a:r>
              <a:rPr lang="nb-NO"/>
              <a:t> </a:t>
            </a:r>
            <a:r>
              <a:rPr lang="nb-NO" b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132270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3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4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5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71381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9085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2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hlinkClick r:id="rId8"/>
              </a:rPr>
              <a:t>BOTT-samarbeidet.no </a:t>
            </a:r>
            <a:r>
              <a:rPr lang="nb-NO" sz="1400"/>
              <a:t>– Alt tilgjengelig materiale utarbeidet av BOTT. Inkluderer prosesskart, rutinebeskrivelse, rollebeskrivelser, lenker til e-læringskurs og brukerskjemaer </a:t>
            </a:r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innføringsprosjekt </a:t>
            </a:r>
            <a:r>
              <a:rPr lang="nb-NO" sz="1400"/>
              <a:t>– Siste nytt, generell info om innføringsprosjektet,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10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</a:p>
          <a:p>
            <a:br>
              <a:rPr lang="nb-NO" sz="1400"/>
            </a:br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CA-D9DD-215B-555F-3511BAD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om opplæring?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35D-041A-E56B-3AD3-F1C3AF854E98}"/>
              </a:ext>
            </a:extLst>
          </p:cNvPr>
          <p:cNvSpPr txBox="1"/>
          <p:nvPr/>
        </p:nvSpPr>
        <p:spPr>
          <a:xfrm>
            <a:off x="326573" y="1818871"/>
            <a:ext cx="78824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/>
              <a:t>Spørsmål/ henvendelser i forbindelse med opplæringe</a:t>
            </a:r>
            <a:r>
              <a:rPr lang="nb-NO"/>
              <a:t>n</a:t>
            </a:r>
            <a:r>
              <a:rPr lang="nb-NO" sz="1800"/>
              <a:t> sendes til: </a:t>
            </a:r>
            <a:r>
              <a:rPr lang="nb-NO" sz="24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opplaering-bott-ol@ntnu.no</a:t>
            </a:r>
            <a:r>
              <a:rPr lang="nb-NO" sz="18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19881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15620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11325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9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 - </a:t>
            </a:r>
            <a:r>
              <a:rPr lang="nb-NO" err="1"/>
              <a:t>menti</a:t>
            </a:r>
            <a:endParaRPr lang="nb-NO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9530" y="11961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94400-E106-3CA1-0C5E-5A4657DFEA17}"/>
              </a:ext>
            </a:extLst>
          </p:cNvPr>
          <p:cNvSpPr txBox="1"/>
          <p:nvPr/>
        </p:nvSpPr>
        <p:spPr>
          <a:xfrm>
            <a:off x="638735" y="1606924"/>
            <a:ext cx="300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 inn på menti.com</a:t>
            </a:r>
          </a:p>
          <a:p>
            <a:endParaRPr lang="nb-NO" dirty="0"/>
          </a:p>
          <a:p>
            <a:r>
              <a:rPr lang="nb-NO" dirty="0"/>
              <a:t>Kode: 74615657</a:t>
            </a: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opplæringsplan for dine roller og gi en introduksjon til </a:t>
            </a:r>
            <a:r>
              <a:rPr lang="nb-NO" sz="2400" b="1" i="1">
                <a:solidFill>
                  <a:srgbClr val="000000"/>
                </a:solidFill>
                <a:latin typeface="Arial" panose="020B0604020202020204"/>
              </a:rPr>
              <a:t>Prosjektøkonomi-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prosessen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fagperspektiv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59"/>
            <a:ext cx="2111329" cy="1371400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4"/>
            <a:ext cx="1890522" cy="1630759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60"/>
            <a:ext cx="1890522" cy="1321394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mc="http://schemas.openxmlformats.org/markup-compatibility/2006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18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0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0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288398" y="25578"/>
            <a:ext cx="8418747" cy="111017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Hva fører BOTT ØL med seg?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0969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Forberedelser til overgangen (rydding og konvertering)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>
                    <a:solidFill>
                      <a:srgbClr val="013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719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Opplæring for roller i PØ-prosessen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706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93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PØ-prosessen: 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1A57C-089F-4F0A-ACA3-C81247BE6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79" y="704828"/>
            <a:ext cx="7578389" cy="44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753D3-D254-4169-8C90-84EA2EA6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8" y="0"/>
            <a:ext cx="8888105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8C819F-F8C5-4F3C-8A89-D65CCDD9F857}"/>
              </a:ext>
            </a:extLst>
          </p:cNvPr>
          <p:cNvSpPr txBox="1"/>
          <p:nvPr/>
        </p:nvSpPr>
        <p:spPr>
          <a:xfrm>
            <a:off x="1835151" y="4010799"/>
            <a:ext cx="2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5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19694-539B-43D0-BD4D-A28996831EBF}"/>
              </a:ext>
            </a:extLst>
          </p:cNvPr>
          <p:cNvSpPr txBox="1"/>
          <p:nvPr/>
        </p:nvSpPr>
        <p:spPr>
          <a:xfrm>
            <a:off x="6483350" y="1377950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9576F-E543-47D1-A713-258A5679364B}"/>
              </a:ext>
            </a:extLst>
          </p:cNvPr>
          <p:cNvSpPr txBox="1"/>
          <p:nvPr/>
        </p:nvSpPr>
        <p:spPr>
          <a:xfrm>
            <a:off x="8637278" y="520699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69B62F-3453-4CB1-8CE0-EF84165DFB9A}"/>
              </a:ext>
            </a:extLst>
          </p:cNvPr>
          <p:cNvSpPr txBox="1"/>
          <p:nvPr/>
        </p:nvSpPr>
        <p:spPr>
          <a:xfrm>
            <a:off x="6502400" y="93345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710D6-6CBD-4219-83B9-C798E027298A}"/>
              </a:ext>
            </a:extLst>
          </p:cNvPr>
          <p:cNvSpPr txBox="1"/>
          <p:nvPr/>
        </p:nvSpPr>
        <p:spPr>
          <a:xfrm>
            <a:off x="5441000" y="486975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4399D-EF3C-44B7-96FB-B8B219C43685}"/>
              </a:ext>
            </a:extLst>
          </p:cNvPr>
          <p:cNvSpPr txBox="1"/>
          <p:nvPr/>
        </p:nvSpPr>
        <p:spPr>
          <a:xfrm>
            <a:off x="4337048" y="520699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21FBA-3D2D-4FD5-878D-0FC285FEC017}"/>
              </a:ext>
            </a:extLst>
          </p:cNvPr>
          <p:cNvSpPr txBox="1"/>
          <p:nvPr/>
        </p:nvSpPr>
        <p:spPr>
          <a:xfrm>
            <a:off x="3238501" y="520699"/>
            <a:ext cx="196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59C0E-0255-4084-9507-2124A08209DE}"/>
              </a:ext>
            </a:extLst>
          </p:cNvPr>
          <p:cNvSpPr txBox="1"/>
          <p:nvPr/>
        </p:nvSpPr>
        <p:spPr>
          <a:xfrm>
            <a:off x="3238500" y="21875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04FA2-948B-4BCE-9967-E35EF4FBC53E}"/>
              </a:ext>
            </a:extLst>
          </p:cNvPr>
          <p:cNvSpPr txBox="1"/>
          <p:nvPr/>
        </p:nvSpPr>
        <p:spPr>
          <a:xfrm>
            <a:off x="6502400" y="1774051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90837-C626-4B86-8611-301F6A94F275}"/>
              </a:ext>
            </a:extLst>
          </p:cNvPr>
          <p:cNvSpPr txBox="1"/>
          <p:nvPr/>
        </p:nvSpPr>
        <p:spPr>
          <a:xfrm flipV="1">
            <a:off x="6451015" y="2105445"/>
            <a:ext cx="311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7D8A6B-ED8A-437C-887A-72D5F7FC7BBB}"/>
              </a:ext>
            </a:extLst>
          </p:cNvPr>
          <p:cNvSpPr txBox="1"/>
          <p:nvPr/>
        </p:nvSpPr>
        <p:spPr>
          <a:xfrm>
            <a:off x="6502400" y="2614651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D812D-7BD2-4873-A9F3-745B7AC0E698}"/>
              </a:ext>
            </a:extLst>
          </p:cNvPr>
          <p:cNvSpPr txBox="1"/>
          <p:nvPr/>
        </p:nvSpPr>
        <p:spPr>
          <a:xfrm>
            <a:off x="6483350" y="3032899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4E3921-AD69-429E-B781-3318DA8802EE}"/>
              </a:ext>
            </a:extLst>
          </p:cNvPr>
          <p:cNvSpPr txBox="1"/>
          <p:nvPr/>
        </p:nvSpPr>
        <p:spPr>
          <a:xfrm>
            <a:off x="7566025" y="21875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40C9D-48DB-44F1-9763-658087DC8B02}"/>
              </a:ext>
            </a:extLst>
          </p:cNvPr>
          <p:cNvSpPr txBox="1"/>
          <p:nvPr/>
        </p:nvSpPr>
        <p:spPr>
          <a:xfrm>
            <a:off x="7588250" y="95130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84C9D4-0B03-48A0-81BA-E5CDE9BB8468}"/>
              </a:ext>
            </a:extLst>
          </p:cNvPr>
          <p:cNvSpPr txBox="1"/>
          <p:nvPr/>
        </p:nvSpPr>
        <p:spPr>
          <a:xfrm>
            <a:off x="1835151" y="4448949"/>
            <a:ext cx="2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50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CF7B03-8124-4BC8-8718-042193BC1555}"/>
              </a:ext>
            </a:extLst>
          </p:cNvPr>
          <p:cNvSpPr txBox="1"/>
          <p:nvPr/>
        </p:nvSpPr>
        <p:spPr>
          <a:xfrm>
            <a:off x="2387600" y="4146550"/>
            <a:ext cx="1701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Rutinebeskrivelser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B1A42-137B-4615-ACE5-938B104EBA74}"/>
              </a:ext>
            </a:extLst>
          </p:cNvPr>
          <p:cNvSpPr txBox="1"/>
          <p:nvPr/>
        </p:nvSpPr>
        <p:spPr>
          <a:xfrm>
            <a:off x="2387600" y="4622801"/>
            <a:ext cx="1701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Brukerveiledninger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67B57-9A3F-4C09-A8A1-8EB1237452AB}"/>
              </a:ext>
            </a:extLst>
          </p:cNvPr>
          <p:cNvSpPr txBox="1"/>
          <p:nvPr/>
        </p:nvSpPr>
        <p:spPr>
          <a:xfrm>
            <a:off x="6413500" y="21700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37EBD-3F15-4FB7-B252-AD6D5E99231C}"/>
              </a:ext>
            </a:extLst>
          </p:cNvPr>
          <p:cNvSpPr txBox="1"/>
          <p:nvPr/>
        </p:nvSpPr>
        <p:spPr>
          <a:xfrm>
            <a:off x="6502400" y="3409602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A1388D-1A12-46ED-AB43-1A09050BC444}"/>
              </a:ext>
            </a:extLst>
          </p:cNvPr>
          <p:cNvSpPr txBox="1"/>
          <p:nvPr/>
        </p:nvSpPr>
        <p:spPr>
          <a:xfrm>
            <a:off x="5416550" y="95130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6BC642-9C36-4873-A73C-C48C064B4749}"/>
              </a:ext>
            </a:extLst>
          </p:cNvPr>
          <p:cNvSpPr txBox="1"/>
          <p:nvPr/>
        </p:nvSpPr>
        <p:spPr>
          <a:xfrm>
            <a:off x="5441000" y="1366407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AB9A8E-719E-4313-A6A7-D659C27C89C0}"/>
              </a:ext>
            </a:extLst>
          </p:cNvPr>
          <p:cNvSpPr txBox="1"/>
          <p:nvPr/>
        </p:nvSpPr>
        <p:spPr>
          <a:xfrm>
            <a:off x="8643630" y="622947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D3DEDC-FF59-4750-968C-E642554BF3BE}"/>
              </a:ext>
            </a:extLst>
          </p:cNvPr>
          <p:cNvSpPr txBox="1"/>
          <p:nvPr/>
        </p:nvSpPr>
        <p:spPr>
          <a:xfrm>
            <a:off x="3225799" y="1373958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152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7920-C5F9-4309-80B4-E48BFE15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4" y="205980"/>
            <a:ext cx="8552985" cy="646331"/>
          </a:xfrm>
        </p:spPr>
        <p:txBody>
          <a:bodyPr/>
          <a:lstStyle/>
          <a:p>
            <a:r>
              <a:rPr lang="nb-NO"/>
              <a:t>Eksempel på rutine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87C2E-3F21-48A6-9B91-209A93681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" t="1816"/>
          <a:stretch/>
        </p:blipFill>
        <p:spPr>
          <a:xfrm>
            <a:off x="584200" y="774700"/>
            <a:ext cx="7117401" cy="42735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3E67EC3-CA70-4D4E-80B2-35C01E08874A}"/>
              </a:ext>
            </a:extLst>
          </p:cNvPr>
          <p:cNvSpPr/>
          <p:nvPr/>
        </p:nvSpPr>
        <p:spPr>
          <a:xfrm>
            <a:off x="3568701" y="4610101"/>
            <a:ext cx="279400" cy="1778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D93F9-3CC6-41E7-95DD-14FB78720CD6}"/>
              </a:ext>
            </a:extLst>
          </p:cNvPr>
          <p:cNvSpPr/>
          <p:nvPr/>
        </p:nvSpPr>
        <p:spPr>
          <a:xfrm>
            <a:off x="1423350" y="1708150"/>
            <a:ext cx="279400" cy="177800"/>
          </a:xfrm>
          <a:prstGeom prst="ellipse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B7495-06D3-4460-ADDA-8D27F189CE6E}"/>
              </a:ext>
            </a:extLst>
          </p:cNvPr>
          <p:cNvSpPr/>
          <p:nvPr/>
        </p:nvSpPr>
        <p:spPr>
          <a:xfrm>
            <a:off x="2331399" y="3378200"/>
            <a:ext cx="279400" cy="177800"/>
          </a:xfrm>
          <a:prstGeom prst="ellipse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6573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3F270-11ED-4F08-A7D9-D3F9906BA1B0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1825</Words>
  <Application>Microsoft Office PowerPoint</Application>
  <PresentationFormat>On-screen Show (16:9)</PresentationFormat>
  <Paragraphs>333</Paragraphs>
  <Slides>28</Slides>
  <Notes>21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Poppins</vt:lpstr>
      <vt:lpstr>Wingdings</vt:lpstr>
      <vt:lpstr>Office-tema</vt:lpstr>
      <vt:lpstr>2_Office-tema</vt:lpstr>
      <vt:lpstr>8_Office-tema</vt:lpstr>
      <vt:lpstr>3_Office-tema</vt:lpstr>
      <vt:lpstr>think-cell Slide</vt:lpstr>
      <vt:lpstr>Prosjektøkonomi – Informasjonsmøte om opplæring</vt:lpstr>
      <vt:lpstr>Agenda</vt:lpstr>
      <vt:lpstr>Mål for møtet </vt:lpstr>
      <vt:lpstr>Hvorfor BOTT ØL Innføringen av nye økonomi- og lønnssystemer vil gi NTNU mange fordeler både i et fagperspektiv og brukerperspektiv</vt:lpstr>
      <vt:lpstr>PowerPoint Presentation</vt:lpstr>
      <vt:lpstr>Agenda</vt:lpstr>
      <vt:lpstr>Intro til PØ-prosessen: Roller</vt:lpstr>
      <vt:lpstr>PowerPoint Presentation</vt:lpstr>
      <vt:lpstr>Eksempel på rutine</vt:lpstr>
      <vt:lpstr>Rutinesteg</vt:lpstr>
      <vt:lpstr>Konvertering av prosjekter (BOA)</vt:lpstr>
      <vt:lpstr>Rydding løpende</vt:lpstr>
      <vt:lpstr>Cut-over plan</vt:lpstr>
      <vt:lpstr>Rapporter/verktøy etter 1.1.23</vt:lpstr>
      <vt:lpstr>Agenda</vt:lpstr>
      <vt:lpstr>PowerPoint Presentation</vt:lpstr>
      <vt:lpstr>PowerPoint Presentation</vt:lpstr>
      <vt:lpstr>BOTT ØL - Opplæringsside</vt:lpstr>
      <vt:lpstr>Egenlæring: BOTT ØL e-læring for rolle og prosess</vt:lpstr>
      <vt:lpstr>Gjennomføre BOTT e-læring</vt:lpstr>
      <vt:lpstr>NTNU benytter andelsmessig prinsipp</vt:lpstr>
      <vt:lpstr>Praktisk informasjon</vt:lpstr>
      <vt:lpstr>Spørsmål om opplæring</vt:lpstr>
      <vt:lpstr>Agenda</vt:lpstr>
      <vt:lpstr>Hvor kan du finne mer informasjon</vt:lpstr>
      <vt:lpstr>Spørsmål om opplæring?</vt:lpstr>
      <vt:lpstr>Agenda</vt:lpstr>
      <vt:lpstr>Spørsmål og svar - menti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Merete Aagesen</cp:lastModifiedBy>
  <cp:revision>2</cp:revision>
  <cp:lastPrinted>2022-09-20T11:48:59Z</cp:lastPrinted>
  <dcterms:created xsi:type="dcterms:W3CDTF">2022-03-25T07:38:29Z</dcterms:created>
  <dcterms:modified xsi:type="dcterms:W3CDTF">2022-09-21T11:35:00Z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