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theme/themeOverride10.xml" ContentType="application/vnd.openxmlformats-officedocument.themeOverride+xml"/>
  <Override PartName="/ppt/charts/chart12.xml" ContentType="application/vnd.openxmlformats-officedocument.drawingml.chart+xml"/>
  <Override PartName="/ppt/theme/themeOverride11.xml" ContentType="application/vnd.openxmlformats-officedocument.themeOverride+xml"/>
  <Override PartName="/ppt/charts/chart13.xml" ContentType="application/vnd.openxmlformats-officedocument.drawingml.chart+xml"/>
  <Override PartName="/ppt/theme/themeOverride1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743" r:id="rId2"/>
    <p:sldMasterId id="2147483750" r:id="rId3"/>
  </p:sldMasterIdLst>
  <p:notesMasterIdLst>
    <p:notesMasterId r:id="rId63"/>
  </p:notesMasterIdLst>
  <p:sldIdLst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1" r:id="rId16"/>
    <p:sldId id="272" r:id="rId17"/>
    <p:sldId id="273" r:id="rId18"/>
    <p:sldId id="274" r:id="rId19"/>
    <p:sldId id="269" r:id="rId20"/>
    <p:sldId id="270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5" r:id="rId41"/>
    <p:sldId id="296" r:id="rId42"/>
    <p:sldId id="297" r:id="rId43"/>
    <p:sldId id="298" r:id="rId44"/>
    <p:sldId id="294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9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1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9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herers\Documents\Oversettelser\Kopi%20av%20&#197;rsrapport%20grafer%20ENG%20versjon.xlsx" TargetMode="External"/><Relationship Id="rId1" Type="http://schemas.openxmlformats.org/officeDocument/2006/relationships/themeOverride" Target="../theme/themeOverride10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1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1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home.ansatt.ntnu.no\therers\Dokumenter\Kopi%20av%20&#197;rsrapport%20grafer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'Ark1'!$A$3</c:f>
              <c:strCache>
                <c:ptCount val="1"/>
                <c:pt idx="0">
                  <c:v>Number of scientific publications</c:v>
                </c:pt>
              </c:strCache>
            </c:strRef>
          </c:tx>
          <c:invertIfNegative val="0"/>
          <c:cat>
            <c:numRef>
              <c:f>'Ark1'!$B$2:$F$2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'Ark1'!$B$3:$F$3</c:f>
              <c:numCache>
                <c:formatCode>General</c:formatCode>
                <c:ptCount val="5"/>
                <c:pt idx="0">
                  <c:v>52</c:v>
                </c:pt>
                <c:pt idx="1">
                  <c:v>49</c:v>
                </c:pt>
                <c:pt idx="2">
                  <c:v>66</c:v>
                </c:pt>
                <c:pt idx="3">
                  <c:v>58</c:v>
                </c:pt>
                <c:pt idx="4">
                  <c:v>64</c:v>
                </c:pt>
              </c:numCache>
            </c:numRef>
          </c:val>
        </c:ser>
        <c:ser>
          <c:idx val="1"/>
          <c:order val="1"/>
          <c:tx>
            <c:strRef>
              <c:f>'Ark1'!$A$4</c:f>
              <c:strCache>
                <c:ptCount val="1"/>
                <c:pt idx="0">
                  <c:v>Number of published reports</c:v>
                </c:pt>
              </c:strCache>
            </c:strRef>
          </c:tx>
          <c:invertIfNegative val="0"/>
          <c:cat>
            <c:numRef>
              <c:f>'Ark1'!$B$2:$F$2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'Ark1'!$B$4:$F$4</c:f>
              <c:numCache>
                <c:formatCode>General</c:formatCode>
                <c:ptCount val="5"/>
                <c:pt idx="0">
                  <c:v>39</c:v>
                </c:pt>
                <c:pt idx="1">
                  <c:v>46</c:v>
                </c:pt>
                <c:pt idx="2">
                  <c:v>54</c:v>
                </c:pt>
                <c:pt idx="3">
                  <c:v>30</c:v>
                </c:pt>
                <c:pt idx="4">
                  <c:v>40</c:v>
                </c:pt>
              </c:numCache>
            </c:numRef>
          </c:val>
        </c:ser>
        <c:ser>
          <c:idx val="2"/>
          <c:order val="2"/>
          <c:tx>
            <c:strRef>
              <c:f>'Ark1'!$A$5</c:f>
              <c:strCache>
                <c:ptCount val="1"/>
                <c:pt idx="0">
                  <c:v>Total number of points</c:v>
                </c:pt>
              </c:strCache>
            </c:strRef>
          </c:tx>
          <c:invertIfNegative val="0"/>
          <c:cat>
            <c:numRef>
              <c:f>'Ark1'!$B$2:$F$2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'Ark1'!$B$5:$F$5</c:f>
              <c:numCache>
                <c:formatCode>General</c:formatCode>
                <c:ptCount val="5"/>
                <c:pt idx="0">
                  <c:v>30.9</c:v>
                </c:pt>
                <c:pt idx="1">
                  <c:v>31.2</c:v>
                </c:pt>
                <c:pt idx="2">
                  <c:v>42.9</c:v>
                </c:pt>
                <c:pt idx="3">
                  <c:v>32.92</c:v>
                </c:pt>
                <c:pt idx="4">
                  <c:v>43.8</c:v>
                </c:pt>
              </c:numCache>
            </c:numRef>
          </c:val>
        </c:ser>
        <c:ser>
          <c:idx val="3"/>
          <c:order val="3"/>
          <c:tx>
            <c:strRef>
              <c:f>'Ark1'!$A$6</c:f>
              <c:strCache>
                <c:ptCount val="1"/>
                <c:pt idx="0">
                  <c:v>Number of points from level 2 publications</c:v>
                </c:pt>
              </c:strCache>
            </c:strRef>
          </c:tx>
          <c:invertIfNegative val="0"/>
          <c:cat>
            <c:numRef>
              <c:f>'Ark1'!$B$2:$F$2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'Ark1'!$B$6:$F$6</c:f>
              <c:numCache>
                <c:formatCode>General</c:formatCode>
                <c:ptCount val="5"/>
                <c:pt idx="0">
                  <c:v>5.2</c:v>
                </c:pt>
                <c:pt idx="1">
                  <c:v>3.33</c:v>
                </c:pt>
                <c:pt idx="2">
                  <c:v>9.4</c:v>
                </c:pt>
                <c:pt idx="3">
                  <c:v>9.5500000000000007</c:v>
                </c:pt>
                <c:pt idx="4">
                  <c:v>16.100000000000001</c:v>
                </c:pt>
              </c:numCache>
            </c:numRef>
          </c:val>
        </c:ser>
        <c:ser>
          <c:idx val="4"/>
          <c:order val="4"/>
          <c:tx>
            <c:strRef>
              <c:f>'Ark1'!$A$7</c:f>
              <c:strCache>
                <c:ptCount val="1"/>
                <c:pt idx="0">
                  <c:v>Number of presentations in international conferences </c:v>
                </c:pt>
              </c:strCache>
            </c:strRef>
          </c:tx>
          <c:invertIfNegative val="0"/>
          <c:cat>
            <c:numRef>
              <c:f>'Ark1'!$B$2:$F$2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'Ark1'!$B$7:$F$7</c:f>
              <c:numCache>
                <c:formatCode>General</c:formatCode>
                <c:ptCount val="5"/>
                <c:pt idx="0">
                  <c:v>46</c:v>
                </c:pt>
                <c:pt idx="1">
                  <c:v>57</c:v>
                </c:pt>
                <c:pt idx="2">
                  <c:v>39</c:v>
                </c:pt>
                <c:pt idx="3">
                  <c:v>76</c:v>
                </c:pt>
                <c:pt idx="4">
                  <c:v>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5400832"/>
        <c:axId val="295401224"/>
      </c:barChart>
      <c:catAx>
        <c:axId val="295400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95401224"/>
        <c:crosses val="autoZero"/>
        <c:auto val="1"/>
        <c:lblAlgn val="ctr"/>
        <c:lblOffset val="100"/>
        <c:noMultiLvlLbl val="0"/>
      </c:catAx>
      <c:valAx>
        <c:axId val="295401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540083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nb-NO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'Ark1'!$B$236</c:f>
              <c:strCache>
                <c:ptCount val="1"/>
                <c:pt idx="0">
                  <c:v>Commissioned and collaborative projects</c:v>
                </c:pt>
              </c:strCache>
            </c:strRef>
          </c:tx>
          <c:invertIfNegative val="0"/>
          <c:cat>
            <c:numRef>
              <c:f>'Ark1'!$A$237:$A$246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'Ark1'!$B$237:$B$246</c:f>
              <c:numCache>
                <c:formatCode>#,##0</c:formatCode>
                <c:ptCount val="10"/>
                <c:pt idx="0">
                  <c:v>46278</c:v>
                </c:pt>
                <c:pt idx="1">
                  <c:v>41822</c:v>
                </c:pt>
                <c:pt idx="2">
                  <c:v>41169</c:v>
                </c:pt>
                <c:pt idx="3">
                  <c:v>28813</c:v>
                </c:pt>
                <c:pt idx="4">
                  <c:v>28940</c:v>
                </c:pt>
                <c:pt idx="5">
                  <c:v>44198</c:v>
                </c:pt>
                <c:pt idx="6">
                  <c:v>26551</c:v>
                </c:pt>
                <c:pt idx="7">
                  <c:v>41052</c:v>
                </c:pt>
                <c:pt idx="8">
                  <c:v>30677</c:v>
                </c:pt>
                <c:pt idx="9">
                  <c:v>39129</c:v>
                </c:pt>
              </c:numCache>
            </c:numRef>
          </c:val>
        </c:ser>
        <c:ser>
          <c:idx val="1"/>
          <c:order val="1"/>
          <c:tx>
            <c:strRef>
              <c:f>'Ark1'!$C$236</c:f>
              <c:strCache>
                <c:ptCount val="1"/>
                <c:pt idx="0">
                  <c:v>Other appropriations and/or income</c:v>
                </c:pt>
              </c:strCache>
            </c:strRef>
          </c:tx>
          <c:invertIfNegative val="0"/>
          <c:cat>
            <c:numRef>
              <c:f>'Ark1'!$A$237:$A$246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'Ark1'!$C$237:$C$246</c:f>
              <c:numCache>
                <c:formatCode>#,##0</c:formatCode>
                <c:ptCount val="10"/>
                <c:pt idx="0">
                  <c:v>13627</c:v>
                </c:pt>
                <c:pt idx="1">
                  <c:v>15786</c:v>
                </c:pt>
                <c:pt idx="2">
                  <c:v>13260</c:v>
                </c:pt>
                <c:pt idx="3">
                  <c:v>22140</c:v>
                </c:pt>
                <c:pt idx="4">
                  <c:v>13945</c:v>
                </c:pt>
                <c:pt idx="5">
                  <c:v>16189</c:v>
                </c:pt>
                <c:pt idx="6">
                  <c:v>17904</c:v>
                </c:pt>
                <c:pt idx="7">
                  <c:v>19023</c:v>
                </c:pt>
                <c:pt idx="8">
                  <c:v>17248</c:v>
                </c:pt>
                <c:pt idx="9">
                  <c:v>15885</c:v>
                </c:pt>
              </c:numCache>
            </c:numRef>
          </c:val>
        </c:ser>
        <c:ser>
          <c:idx val="2"/>
          <c:order val="2"/>
          <c:tx>
            <c:strRef>
              <c:f>'Ark1'!$D$236</c:f>
              <c:strCache>
                <c:ptCount val="1"/>
                <c:pt idx="0">
                  <c:v>Primary appropriations from NTNU</c:v>
                </c:pt>
              </c:strCache>
            </c:strRef>
          </c:tx>
          <c:invertIfNegative val="0"/>
          <c:cat>
            <c:numRef>
              <c:f>'Ark1'!$A$237:$A$246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'Ark1'!$D$237:$D$246</c:f>
              <c:numCache>
                <c:formatCode>#,##0</c:formatCode>
                <c:ptCount val="10"/>
                <c:pt idx="0">
                  <c:v>46307</c:v>
                </c:pt>
                <c:pt idx="1">
                  <c:v>52177</c:v>
                </c:pt>
                <c:pt idx="2">
                  <c:v>55157</c:v>
                </c:pt>
                <c:pt idx="3">
                  <c:v>63198</c:v>
                </c:pt>
                <c:pt idx="4">
                  <c:v>63848</c:v>
                </c:pt>
                <c:pt idx="5">
                  <c:v>65617</c:v>
                </c:pt>
                <c:pt idx="6">
                  <c:v>66197</c:v>
                </c:pt>
                <c:pt idx="7">
                  <c:v>68284</c:v>
                </c:pt>
                <c:pt idx="8">
                  <c:v>74819</c:v>
                </c:pt>
                <c:pt idx="9">
                  <c:v>76178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5400048"/>
        <c:axId val="295399656"/>
      </c:barChart>
      <c:catAx>
        <c:axId val="295400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95399656"/>
        <c:crosses val="autoZero"/>
        <c:auto val="1"/>
        <c:lblAlgn val="ctr"/>
        <c:lblOffset val="100"/>
        <c:noMultiLvlLbl val="0"/>
      </c:catAx>
      <c:valAx>
        <c:axId val="2953996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 baseline="0" dirty="0"/>
                  <a:t>NOK  1000</a:t>
                </a:r>
                <a:endParaRPr lang="en-GB" dirty="0"/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crossAx val="29540004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nb-NO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Lbls>
            <c:dLbl>
              <c:idx val="4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/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'Ark1'!$A$308:$A$312</c:f>
              <c:strCache>
                <c:ptCount val="5"/>
                <c:pt idx="0">
                  <c:v>Investments</c:v>
                </c:pt>
                <c:pt idx="1">
                  <c:v>Salaries and employee’s social contributions</c:v>
                </c:pt>
                <c:pt idx="2">
                  <c:v>Other operating expenses</c:v>
                </c:pt>
                <c:pt idx="3">
                  <c:v>Internal rent paid</c:v>
                </c:pt>
                <c:pt idx="4">
                  <c:v>Internal items</c:v>
                </c:pt>
              </c:strCache>
            </c:strRef>
          </c:cat>
          <c:val>
            <c:numRef>
              <c:f>'Ark1'!$B$308:$B$312</c:f>
              <c:numCache>
                <c:formatCode>General</c:formatCode>
                <c:ptCount val="5"/>
                <c:pt idx="0">
                  <c:v>1</c:v>
                </c:pt>
                <c:pt idx="1">
                  <c:v>63</c:v>
                </c:pt>
                <c:pt idx="2">
                  <c:v>20</c:v>
                </c:pt>
                <c:pt idx="3">
                  <c:v>15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3256096131524"/>
          <c:y val="9.3124554841136131E-2"/>
          <c:w val="0.34447012522131282"/>
          <c:h val="0.78266016706306718"/>
        </c:manualLayout>
      </c:layout>
      <c:overlay val="0"/>
      <c:txPr>
        <a:bodyPr/>
        <a:lstStyle/>
        <a:p>
          <a:pPr>
            <a:defRPr sz="1400"/>
          </a:pPr>
          <a:endParaRPr lang="nb-NO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'Ark1'!$A$94</c:f>
              <c:strCache>
                <c:ptCount val="1"/>
                <c:pt idx="0">
                  <c:v>Commissioned projects</c:v>
                </c:pt>
              </c:strCache>
            </c:strRef>
          </c:tx>
          <c:invertIfNegative val="0"/>
          <c:cat>
            <c:numRef>
              <c:f>'Ark1'!$B$93:$F$93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'Ark1'!$B$94:$F$94</c:f>
              <c:numCache>
                <c:formatCode>#,##0</c:formatCode>
                <c:ptCount val="5"/>
                <c:pt idx="0">
                  <c:v>19134</c:v>
                </c:pt>
                <c:pt idx="1">
                  <c:v>6684</c:v>
                </c:pt>
                <c:pt idx="2">
                  <c:v>10118</c:v>
                </c:pt>
                <c:pt idx="3" formatCode="General">
                  <c:v>6861</c:v>
                </c:pt>
                <c:pt idx="4" formatCode="General">
                  <c:v>8095</c:v>
                </c:pt>
              </c:numCache>
            </c:numRef>
          </c:val>
        </c:ser>
        <c:ser>
          <c:idx val="1"/>
          <c:order val="1"/>
          <c:tx>
            <c:strRef>
              <c:f>'Ark1'!$A$95</c:f>
              <c:strCache>
                <c:ptCount val="1"/>
                <c:pt idx="0">
                  <c:v>Public heritage management</c:v>
                </c:pt>
              </c:strCache>
            </c:strRef>
          </c:tx>
          <c:invertIfNegative val="0"/>
          <c:cat>
            <c:numRef>
              <c:f>'Ark1'!$B$93:$F$93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'Ark1'!$B$95:$F$95</c:f>
              <c:numCache>
                <c:formatCode>#,##0</c:formatCode>
                <c:ptCount val="5"/>
                <c:pt idx="0">
                  <c:v>12900</c:v>
                </c:pt>
                <c:pt idx="1">
                  <c:v>9690</c:v>
                </c:pt>
                <c:pt idx="2">
                  <c:v>15945</c:v>
                </c:pt>
                <c:pt idx="3" formatCode="General">
                  <c:v>11452</c:v>
                </c:pt>
                <c:pt idx="4" formatCode="General">
                  <c:v>15220</c:v>
                </c:pt>
              </c:numCache>
            </c:numRef>
          </c:val>
        </c:ser>
        <c:ser>
          <c:idx val="2"/>
          <c:order val="2"/>
          <c:tx>
            <c:strRef>
              <c:f>'Ark1'!$A$96</c:f>
              <c:strCache>
                <c:ptCount val="1"/>
                <c:pt idx="0">
                  <c:v>Projects funded by the Norwegian Research Council</c:v>
                </c:pt>
              </c:strCache>
            </c:strRef>
          </c:tx>
          <c:invertIfNegative val="0"/>
          <c:cat>
            <c:numRef>
              <c:f>'Ark1'!$B$93:$F$93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'Ark1'!$B$96:$F$96</c:f>
              <c:numCache>
                <c:formatCode>#,##0</c:formatCode>
                <c:ptCount val="5"/>
                <c:pt idx="0">
                  <c:v>7753</c:v>
                </c:pt>
                <c:pt idx="1">
                  <c:v>6802</c:v>
                </c:pt>
                <c:pt idx="2">
                  <c:v>5188</c:v>
                </c:pt>
                <c:pt idx="3" formatCode="General">
                  <c:v>4213</c:v>
                </c:pt>
                <c:pt idx="4" formatCode="General">
                  <c:v>5948</c:v>
                </c:pt>
              </c:numCache>
            </c:numRef>
          </c:val>
        </c:ser>
        <c:ser>
          <c:idx val="3"/>
          <c:order val="3"/>
          <c:tx>
            <c:strRef>
              <c:f>'Ark1'!$A$97</c:f>
              <c:strCache>
                <c:ptCount val="1"/>
                <c:pt idx="0">
                  <c:v>Other collaborative projects</c:v>
                </c:pt>
              </c:strCache>
            </c:strRef>
          </c:tx>
          <c:invertIfNegative val="0"/>
          <c:cat>
            <c:numRef>
              <c:f>'Ark1'!$B$93:$F$93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'Ark1'!$B$97:$F$97</c:f>
              <c:numCache>
                <c:formatCode>#,##0</c:formatCode>
                <c:ptCount val="5"/>
                <c:pt idx="0">
                  <c:v>4331</c:v>
                </c:pt>
                <c:pt idx="1">
                  <c:v>3242</c:v>
                </c:pt>
                <c:pt idx="2">
                  <c:v>9842</c:v>
                </c:pt>
                <c:pt idx="3" formatCode="General">
                  <c:v>8138</c:v>
                </c:pt>
                <c:pt idx="4" formatCode="General">
                  <c:v>9866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2509712"/>
        <c:axId val="392510104"/>
      </c:barChart>
      <c:catAx>
        <c:axId val="392509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92510104"/>
        <c:crosses val="autoZero"/>
        <c:auto val="1"/>
        <c:lblAlgn val="ctr"/>
        <c:lblOffset val="100"/>
        <c:noMultiLvlLbl val="0"/>
      </c:catAx>
      <c:valAx>
        <c:axId val="39251010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39250971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nb-NO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'Ark1'!$C$185:$C$186</c:f>
              <c:strCache>
                <c:ptCount val="2"/>
                <c:pt idx="0">
                  <c:v>Number of excavation projects</c:v>
                </c:pt>
              </c:strCache>
            </c:strRef>
          </c:tx>
          <c:invertIfNegative val="0"/>
          <c:cat>
            <c:numRef>
              <c:f>'Ark1'!$A$187:$A$191</c:f>
              <c:numCache>
                <c:formatCode>@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'Ark1'!$C$187:$C$191</c:f>
              <c:numCache>
                <c:formatCode>General</c:formatCode>
                <c:ptCount val="5"/>
                <c:pt idx="0">
                  <c:v>55</c:v>
                </c:pt>
                <c:pt idx="1">
                  <c:v>58</c:v>
                </c:pt>
                <c:pt idx="2">
                  <c:v>50</c:v>
                </c:pt>
                <c:pt idx="3">
                  <c:v>45</c:v>
                </c:pt>
                <c:pt idx="4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2510888"/>
        <c:axId val="392511280"/>
      </c:barChart>
      <c:lineChart>
        <c:grouping val="standard"/>
        <c:varyColors val="0"/>
        <c:ser>
          <c:idx val="0"/>
          <c:order val="0"/>
          <c:tx>
            <c:strRef>
              <c:f>'Ark1'!$B$185:$B$186</c:f>
              <c:strCache>
                <c:ptCount val="2"/>
                <c:pt idx="0">
                  <c:v>Turnover public heritage management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'Ark1'!$A$187:$A$191</c:f>
              <c:numCache>
                <c:formatCode>@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'Ark1'!$B$187:$B$191</c:f>
              <c:numCache>
                <c:formatCode>General</c:formatCode>
                <c:ptCount val="5"/>
                <c:pt idx="0">
                  <c:v>12.9</c:v>
                </c:pt>
                <c:pt idx="1">
                  <c:v>9.6999999999999993</c:v>
                </c:pt>
                <c:pt idx="2">
                  <c:v>15.9</c:v>
                </c:pt>
                <c:pt idx="3">
                  <c:v>11.5</c:v>
                </c:pt>
                <c:pt idx="4">
                  <c:v>15.2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2510888"/>
        <c:axId val="392511280"/>
      </c:lineChart>
      <c:catAx>
        <c:axId val="392510888"/>
        <c:scaling>
          <c:orientation val="minMax"/>
        </c:scaling>
        <c:delete val="0"/>
        <c:axPos val="b"/>
        <c:numFmt formatCode="@" sourceLinked="1"/>
        <c:majorTickMark val="out"/>
        <c:minorTickMark val="none"/>
        <c:tickLblPos val="nextTo"/>
        <c:crossAx val="392511280"/>
        <c:crosses val="autoZero"/>
        <c:auto val="1"/>
        <c:lblAlgn val="ctr"/>
        <c:lblOffset val="100"/>
        <c:noMultiLvlLbl val="0"/>
      </c:catAx>
      <c:valAx>
        <c:axId val="392511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9251088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nb-NO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0"/>
          <c:spPr>
            <a:ln>
              <a:solidFill>
                <a:srgbClr val="034F9F"/>
              </a:solidFill>
            </a:ln>
          </c:spPr>
          <c:marker>
            <c:symbol val="none"/>
          </c:marker>
          <c:cat>
            <c:numRef>
              <c:f>[2]Ark1!$B$180:$N$180</c:f>
              <c:numCache>
                <c:formatCode>General</c:formatCode>
                <c:ptCount val="13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</c:numCache>
            </c:numRef>
          </c:cat>
          <c:val>
            <c:numRef>
              <c:f>[2]Ark1!$B$181:$N$181</c:f>
              <c:numCache>
                <c:formatCode>General</c:formatCode>
                <c:ptCount val="13"/>
                <c:pt idx="0">
                  <c:v>16488</c:v>
                </c:pt>
                <c:pt idx="1">
                  <c:v>22208</c:v>
                </c:pt>
                <c:pt idx="2">
                  <c:v>34122</c:v>
                </c:pt>
                <c:pt idx="3">
                  <c:v>31352</c:v>
                </c:pt>
                <c:pt idx="4">
                  <c:v>21848</c:v>
                </c:pt>
                <c:pt idx="5">
                  <c:v>20199</c:v>
                </c:pt>
                <c:pt idx="6">
                  <c:v>26069</c:v>
                </c:pt>
                <c:pt idx="7">
                  <c:v>24914</c:v>
                </c:pt>
                <c:pt idx="8">
                  <c:v>41901</c:v>
                </c:pt>
                <c:pt idx="9">
                  <c:v>31923</c:v>
                </c:pt>
                <c:pt idx="10">
                  <c:v>44145</c:v>
                </c:pt>
                <c:pt idx="11">
                  <c:v>31889</c:v>
                </c:pt>
                <c:pt idx="12">
                  <c:v>31154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9404456"/>
        <c:axId val="179404848"/>
      </c:lineChart>
      <c:catAx>
        <c:axId val="179404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nb-NO"/>
          </a:p>
        </c:txPr>
        <c:crossAx val="179404848"/>
        <c:crosses val="autoZero"/>
        <c:auto val="1"/>
        <c:lblAlgn val="ctr"/>
        <c:lblOffset val="100"/>
        <c:noMultiLvlLbl val="0"/>
      </c:catAx>
      <c:valAx>
        <c:axId val="179404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9404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aseline="0"/>
      </a:pPr>
      <a:endParaRPr lang="nb-N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'Ark1'!$A$307</c:f>
              <c:strCache>
                <c:ptCount val="1"/>
                <c:pt idx="0">
                  <c:v>Total work years</c:v>
                </c:pt>
              </c:strCache>
            </c:strRef>
          </c:tx>
          <c:spPr>
            <a:ln w="38100" cap="rnd">
              <a:solidFill>
                <a:schemeClr val="accent1">
                  <a:shade val="58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'Ark1'!$B$306:$E$306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'Ark1'!$B$307:$E$307</c:f>
              <c:numCache>
                <c:formatCode>General</c:formatCode>
                <c:ptCount val="4"/>
                <c:pt idx="0">
                  <c:v>125.3</c:v>
                </c:pt>
                <c:pt idx="1">
                  <c:v>118.1</c:v>
                </c:pt>
                <c:pt idx="2">
                  <c:v>113.4</c:v>
                </c:pt>
                <c:pt idx="3">
                  <c:v>110.6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'Ark1'!$A$308</c:f>
              <c:strCache>
                <c:ptCount val="1"/>
                <c:pt idx="0">
                  <c:v>Permanent positions</c:v>
                </c:pt>
              </c:strCache>
            </c:strRef>
          </c:tx>
          <c:spPr>
            <a:ln w="38100" cap="rnd">
              <a:solidFill>
                <a:schemeClr val="accent1">
                  <a:shade val="86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'Ark1'!$B$306:$E$306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'Ark1'!$B$308:$E$308</c:f>
              <c:numCache>
                <c:formatCode>General</c:formatCode>
                <c:ptCount val="4"/>
                <c:pt idx="0">
                  <c:v>81.7</c:v>
                </c:pt>
                <c:pt idx="1">
                  <c:v>86</c:v>
                </c:pt>
                <c:pt idx="2">
                  <c:v>86.4</c:v>
                </c:pt>
                <c:pt idx="3">
                  <c:v>85.1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'Ark1'!$A$309</c:f>
              <c:strCache>
                <c:ptCount val="1"/>
                <c:pt idx="0">
                  <c:v>Temporary poitions</c:v>
                </c:pt>
              </c:strCache>
            </c:strRef>
          </c:tx>
          <c:spPr>
            <a:ln w="38100" cap="rnd">
              <a:solidFill>
                <a:schemeClr val="accent1">
                  <a:tint val="86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'Ark1'!$B$306:$E$306</c:f>
              <c:numCache>
                <c:formatCode>General</c:formatCod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</c:numCache>
            </c:numRef>
          </c:cat>
          <c:val>
            <c:numRef>
              <c:f>'Ark1'!$B$309:$E$309</c:f>
              <c:numCache>
                <c:formatCode>General</c:formatCode>
                <c:ptCount val="4"/>
                <c:pt idx="0">
                  <c:v>43.6</c:v>
                </c:pt>
                <c:pt idx="1">
                  <c:v>32.1</c:v>
                </c:pt>
                <c:pt idx="2">
                  <c:v>27</c:v>
                </c:pt>
                <c:pt idx="3">
                  <c:v>25.5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3997584"/>
        <c:axId val="301183352"/>
        <c:extLst>
          <c:ext xmlns:c15="http://schemas.microsoft.com/office/drawing/2012/chart" uri="{02D57815-91ED-43cb-92C2-25804820EDAC}">
            <c15:filteredLine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'Ark1'!$A$310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19050" cap="rnd">
                    <a:solidFill>
                      <a:schemeClr val="accent1">
                        <a:tint val="58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'Ark1'!$B$306:$E$306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'Ark1'!$B$310:$E$310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smooth val="1"/>
              </c15:ser>
            </c15:filteredLineSeries>
          </c:ext>
        </c:extLst>
      </c:lineChart>
      <c:catAx>
        <c:axId val="29399758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rgbClr val="FFFFFF">
                <a:lumMod val="50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01183352"/>
        <c:crosses val="autoZero"/>
        <c:auto val="1"/>
        <c:lblAlgn val="ctr"/>
        <c:lblOffset val="100"/>
        <c:tickMarkSkip val="1"/>
        <c:noMultiLvlLbl val="0"/>
      </c:catAx>
      <c:valAx>
        <c:axId val="301183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>
                  <a:lumMod val="50000"/>
                </a:srgb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FFFFFF">
                <a:lumMod val="50000"/>
              </a:srgb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293997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'Ark1'!$A$27</c:f>
              <c:strCache>
                <c:ptCount val="1"/>
                <c:pt idx="0">
                  <c:v>Work years: employees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'Ark1'!$B$26:$F$26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'Ark1'!$B$27:$F$27</c:f>
              <c:numCache>
                <c:formatCode>General</c:formatCode>
                <c:ptCount val="5"/>
                <c:pt idx="0">
                  <c:v>125.2</c:v>
                </c:pt>
                <c:pt idx="1">
                  <c:v>118.1</c:v>
                </c:pt>
                <c:pt idx="2">
                  <c:v>113.4</c:v>
                </c:pt>
                <c:pt idx="3">
                  <c:v>110.6</c:v>
                </c:pt>
                <c:pt idx="4">
                  <c:v>111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'Ark1'!$A$28</c:f>
              <c:strCache>
                <c:ptCount val="1"/>
                <c:pt idx="0">
                  <c:v>Work years: scientific positions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'Ark1'!$B$26:$F$26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'Ark1'!$B$28:$F$28</c:f>
              <c:numCache>
                <c:formatCode>General</c:formatCode>
                <c:ptCount val="5"/>
                <c:pt idx="0">
                  <c:v>39.700000000000003</c:v>
                </c:pt>
                <c:pt idx="1">
                  <c:v>39.6</c:v>
                </c:pt>
                <c:pt idx="2">
                  <c:v>38.200000000000003</c:v>
                </c:pt>
                <c:pt idx="3">
                  <c:v>39.5</c:v>
                </c:pt>
                <c:pt idx="4">
                  <c:v>41.2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'Ark1'!$A$29</c:f>
              <c:strCache>
                <c:ptCount val="1"/>
                <c:pt idx="0">
                  <c:v>Work years: technical and administrative positions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'Ark1'!$B$26:$F$26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'Ark1'!$B$29:$F$29</c:f>
              <c:numCache>
                <c:formatCode>General</c:formatCode>
                <c:ptCount val="5"/>
                <c:pt idx="0">
                  <c:v>85.5</c:v>
                </c:pt>
                <c:pt idx="1">
                  <c:v>78.5</c:v>
                </c:pt>
                <c:pt idx="2">
                  <c:v>75.2</c:v>
                </c:pt>
                <c:pt idx="3">
                  <c:v>71.099999999999994</c:v>
                </c:pt>
                <c:pt idx="4">
                  <c:v>69.8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1184136"/>
        <c:axId val="301184528"/>
      </c:lineChart>
      <c:catAx>
        <c:axId val="301184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1184528"/>
        <c:crosses val="autoZero"/>
        <c:auto val="1"/>
        <c:lblAlgn val="ctr"/>
        <c:lblOffset val="100"/>
        <c:noMultiLvlLbl val="0"/>
      </c:catAx>
      <c:valAx>
        <c:axId val="301184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11841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nb-NO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'Ark1'!$A$79</c:f>
              <c:strCache>
                <c:ptCount val="1"/>
                <c:pt idx="0">
                  <c:v>Department of Archaeology and Cultural History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'Ark1'!$B$78:$F$78</c:f>
              <c:numCache>
                <c:formatCode>@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'Ark1'!$B$79:$F$79</c:f>
              <c:numCache>
                <c:formatCode>#,##0.0</c:formatCode>
                <c:ptCount val="5"/>
                <c:pt idx="0">
                  <c:v>34.75</c:v>
                </c:pt>
                <c:pt idx="1">
                  <c:v>31.65</c:v>
                </c:pt>
                <c:pt idx="2">
                  <c:v>32</c:v>
                </c:pt>
                <c:pt idx="3">
                  <c:v>28.7</c:v>
                </c:pt>
                <c:pt idx="4">
                  <c:v>34.299999999999997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'Ark1'!$A$80</c:f>
              <c:strCache>
                <c:ptCount val="1"/>
                <c:pt idx="0">
                  <c:v>Department of Natural History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'Ark1'!$B$78:$F$78</c:f>
              <c:numCache>
                <c:formatCode>@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'Ark1'!$B$80:$F$80</c:f>
              <c:numCache>
                <c:formatCode>#,##0.0</c:formatCode>
                <c:ptCount val="5"/>
                <c:pt idx="0">
                  <c:v>33.299999999999997</c:v>
                </c:pt>
                <c:pt idx="1">
                  <c:v>37.549999999999997</c:v>
                </c:pt>
                <c:pt idx="2">
                  <c:v>35</c:v>
                </c:pt>
                <c:pt idx="3">
                  <c:v>38</c:v>
                </c:pt>
                <c:pt idx="4">
                  <c:v>35.799999999999997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'Ark1'!$A$81</c:f>
              <c:strCache>
                <c:ptCount val="1"/>
                <c:pt idx="0">
                  <c:v>Department of Public Outreach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'Ark1'!$B$78:$F$78</c:f>
              <c:numCache>
                <c:formatCode>@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'Ark1'!$B$81:$F$81</c:f>
              <c:numCache>
                <c:formatCode>#,##0.0</c:formatCode>
                <c:ptCount val="5"/>
                <c:pt idx="0">
                  <c:v>11.15</c:v>
                </c:pt>
                <c:pt idx="1">
                  <c:v>11.5</c:v>
                </c:pt>
                <c:pt idx="2">
                  <c:v>11</c:v>
                </c:pt>
                <c:pt idx="3">
                  <c:v>10.4</c:v>
                </c:pt>
                <c:pt idx="4">
                  <c:v>9.4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'Ark1'!$A$82</c:f>
              <c:strCache>
                <c:ptCount val="1"/>
                <c:pt idx="0">
                  <c:v>The National Laboratory for Age Determination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'Ark1'!$B$78:$F$78</c:f>
              <c:numCache>
                <c:formatCode>@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'Ark1'!$B$82:$F$82</c:f>
              <c:numCache>
                <c:formatCode>#,##0.0</c:formatCode>
                <c:ptCount val="5"/>
                <c:pt idx="0">
                  <c:v>10</c:v>
                </c:pt>
                <c:pt idx="1">
                  <c:v>8.8000000000000007</c:v>
                </c:pt>
                <c:pt idx="2">
                  <c:v>7.4</c:v>
                </c:pt>
                <c:pt idx="3">
                  <c:v>6.4</c:v>
                </c:pt>
                <c:pt idx="4">
                  <c:v>7.2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'Ark1'!$A$84</c:f>
              <c:strCache>
                <c:ptCount val="1"/>
                <c:pt idx="0">
                  <c:v>The Revita project 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'Ark1'!$B$78:$F$78</c:f>
              <c:numCache>
                <c:formatCode>@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'Ark1'!$B$84:$F$84</c:f>
              <c:numCache>
                <c:formatCode>#,##0.0</c:formatCode>
                <c:ptCount val="5"/>
                <c:pt idx="0">
                  <c:v>18</c:v>
                </c:pt>
                <c:pt idx="1">
                  <c:v>12.2</c:v>
                </c:pt>
                <c:pt idx="2">
                  <c:v>11.4</c:v>
                </c:pt>
                <c:pt idx="3">
                  <c:v>8</c:v>
                </c:pt>
                <c:pt idx="4">
                  <c:v>8.5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1185312"/>
        <c:axId val="301185704"/>
      </c:lineChart>
      <c:catAx>
        <c:axId val="301185312"/>
        <c:scaling>
          <c:orientation val="minMax"/>
        </c:scaling>
        <c:delete val="0"/>
        <c:axPos val="b"/>
        <c:numFmt formatCode="@" sourceLinked="1"/>
        <c:majorTickMark val="out"/>
        <c:minorTickMark val="none"/>
        <c:tickLblPos val="nextTo"/>
        <c:crossAx val="301185704"/>
        <c:crosses val="autoZero"/>
        <c:auto val="1"/>
        <c:lblAlgn val="ctr"/>
        <c:lblOffset val="100"/>
        <c:noMultiLvlLbl val="0"/>
      </c:catAx>
      <c:valAx>
        <c:axId val="3011857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301185312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nb-NO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'Ark1'!$B$145</c:f>
              <c:strCache>
                <c:ptCount val="1"/>
                <c:pt idx="0">
                  <c:v>Temporary employees</c:v>
                </c:pt>
              </c:strCache>
            </c:strRef>
          </c:tx>
          <c:invertIfNegative val="0"/>
          <c:cat>
            <c:strRef>
              <c:f>'Ark1'!$A$146:$A$151</c:f>
              <c:strCache>
                <c:ptCount val="6"/>
                <c:pt idx="0">
                  <c:v>Department of Archaeology and Cultural History</c:v>
                </c:pt>
                <c:pt idx="1">
                  <c:v>Department of Natural History</c:v>
                </c:pt>
                <c:pt idx="2">
                  <c:v>Department of Public Outreach</c:v>
                </c:pt>
                <c:pt idx="3">
                  <c:v>The National Laboratory for Age Determination</c:v>
                </c:pt>
                <c:pt idx="4">
                  <c:v>Administration</c:v>
                </c:pt>
                <c:pt idx="5">
                  <c:v>The Revita project </c:v>
                </c:pt>
              </c:strCache>
            </c:strRef>
          </c:cat>
          <c:val>
            <c:numRef>
              <c:f>'Ark1'!$B$146:$B$151</c:f>
              <c:numCache>
                <c:formatCode>#,##0.0</c:formatCode>
                <c:ptCount val="6"/>
                <c:pt idx="0">
                  <c:v>11</c:v>
                </c:pt>
                <c:pt idx="1">
                  <c:v>8</c:v>
                </c:pt>
                <c:pt idx="2">
                  <c:v>1.5</c:v>
                </c:pt>
                <c:pt idx="3">
                  <c:v>2.4</c:v>
                </c:pt>
                <c:pt idx="4">
                  <c:v>0</c:v>
                </c:pt>
                <c:pt idx="5">
                  <c:v>5</c:v>
                </c:pt>
              </c:numCache>
            </c:numRef>
          </c:val>
        </c:ser>
        <c:ser>
          <c:idx val="1"/>
          <c:order val="1"/>
          <c:tx>
            <c:strRef>
              <c:f>'Ark1'!$C$145</c:f>
              <c:strCache>
                <c:ptCount val="1"/>
                <c:pt idx="0">
                  <c:v>Permanent employees</c:v>
                </c:pt>
              </c:strCache>
            </c:strRef>
          </c:tx>
          <c:invertIfNegative val="0"/>
          <c:cat>
            <c:strRef>
              <c:f>'Ark1'!$A$146:$A$151</c:f>
              <c:strCache>
                <c:ptCount val="6"/>
                <c:pt idx="0">
                  <c:v>Department of Archaeology and Cultural History</c:v>
                </c:pt>
                <c:pt idx="1">
                  <c:v>Department of Natural History</c:v>
                </c:pt>
                <c:pt idx="2">
                  <c:v>Department of Public Outreach</c:v>
                </c:pt>
                <c:pt idx="3">
                  <c:v>The National Laboratory for Age Determination</c:v>
                </c:pt>
                <c:pt idx="4">
                  <c:v>Administration</c:v>
                </c:pt>
                <c:pt idx="5">
                  <c:v>The Revita project </c:v>
                </c:pt>
              </c:strCache>
            </c:strRef>
          </c:cat>
          <c:val>
            <c:numRef>
              <c:f>'Ark1'!$C$146:$C$151</c:f>
              <c:numCache>
                <c:formatCode>#,##0.0</c:formatCode>
                <c:ptCount val="6"/>
                <c:pt idx="0">
                  <c:v>22.8</c:v>
                </c:pt>
                <c:pt idx="1">
                  <c:v>27.8</c:v>
                </c:pt>
                <c:pt idx="2">
                  <c:v>8.4</c:v>
                </c:pt>
                <c:pt idx="3">
                  <c:v>4.8</c:v>
                </c:pt>
                <c:pt idx="4">
                  <c:v>15.8</c:v>
                </c:pt>
                <c:pt idx="5">
                  <c:v>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93996800"/>
        <c:axId val="301186880"/>
      </c:barChart>
      <c:catAx>
        <c:axId val="293996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1186880"/>
        <c:crosses val="autoZero"/>
        <c:auto val="1"/>
        <c:lblAlgn val="ctr"/>
        <c:lblOffset val="100"/>
        <c:noMultiLvlLbl val="0"/>
      </c:catAx>
      <c:valAx>
        <c:axId val="30118688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29399680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200"/>
          </a:pPr>
          <a:endParaRPr lang="nb-NO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'Ark1'!$B$171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'Ark1'!$A$172:$A$176</c:f>
              <c:strCache>
                <c:ptCount val="5"/>
                <c:pt idx="0">
                  <c:v>Department of Archaeology and Cultural History</c:v>
                </c:pt>
                <c:pt idx="1">
                  <c:v>Department of Natural History</c:v>
                </c:pt>
                <c:pt idx="2">
                  <c:v>Department of Public Outreach</c:v>
                </c:pt>
                <c:pt idx="3">
                  <c:v>The National Laboratory for Age Determination</c:v>
                </c:pt>
                <c:pt idx="4">
                  <c:v>Administration</c:v>
                </c:pt>
              </c:strCache>
            </c:strRef>
          </c:cat>
          <c:val>
            <c:numRef>
              <c:f>'Ark1'!$B$172:$B$176</c:f>
              <c:numCache>
                <c:formatCode>#,##0.0</c:formatCode>
                <c:ptCount val="5"/>
                <c:pt idx="0">
                  <c:v>11.3</c:v>
                </c:pt>
                <c:pt idx="1">
                  <c:v>12</c:v>
                </c:pt>
                <c:pt idx="2">
                  <c:v>0</c:v>
                </c:pt>
                <c:pt idx="3">
                  <c:v>1</c:v>
                </c:pt>
                <c:pt idx="4">
                  <c:v>3.4</c:v>
                </c:pt>
              </c:numCache>
            </c:numRef>
          </c:val>
        </c:ser>
        <c:ser>
          <c:idx val="1"/>
          <c:order val="1"/>
          <c:tx>
            <c:strRef>
              <c:f>'Ark1'!$C$171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'Ark1'!$A$172:$A$176</c:f>
              <c:strCache>
                <c:ptCount val="5"/>
                <c:pt idx="0">
                  <c:v>Department of Archaeology and Cultural History</c:v>
                </c:pt>
                <c:pt idx="1">
                  <c:v>Department of Natural History</c:v>
                </c:pt>
                <c:pt idx="2">
                  <c:v>Department of Public Outreach</c:v>
                </c:pt>
                <c:pt idx="3">
                  <c:v>The National Laboratory for Age Determination</c:v>
                </c:pt>
                <c:pt idx="4">
                  <c:v>Administration</c:v>
                </c:pt>
              </c:strCache>
            </c:strRef>
          </c:cat>
          <c:val>
            <c:numRef>
              <c:f>'Ark1'!$C$172:$C$176</c:f>
              <c:numCache>
                <c:formatCode>#,##0.0</c:formatCode>
                <c:ptCount val="5"/>
                <c:pt idx="0">
                  <c:v>9.5</c:v>
                </c:pt>
                <c:pt idx="1">
                  <c:v>11.5</c:v>
                </c:pt>
                <c:pt idx="2">
                  <c:v>0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</c:ser>
        <c:ser>
          <c:idx val="2"/>
          <c:order val="2"/>
          <c:tx>
            <c:strRef>
              <c:f>'Ark1'!$D$171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'Ark1'!$A$172:$A$176</c:f>
              <c:strCache>
                <c:ptCount val="5"/>
                <c:pt idx="0">
                  <c:v>Department of Archaeology and Cultural History</c:v>
                </c:pt>
                <c:pt idx="1">
                  <c:v>Department of Natural History</c:v>
                </c:pt>
                <c:pt idx="2">
                  <c:v>Department of Public Outreach</c:v>
                </c:pt>
                <c:pt idx="3">
                  <c:v>The National Laboratory for Age Determination</c:v>
                </c:pt>
                <c:pt idx="4">
                  <c:v>Administration</c:v>
                </c:pt>
              </c:strCache>
            </c:strRef>
          </c:cat>
          <c:val>
            <c:numRef>
              <c:f>'Ark1'!$D$172:$D$176</c:f>
              <c:numCache>
                <c:formatCode>#,##0.0</c:formatCode>
                <c:ptCount val="5"/>
                <c:pt idx="0">
                  <c:v>14.1</c:v>
                </c:pt>
                <c:pt idx="1">
                  <c:v>10</c:v>
                </c:pt>
                <c:pt idx="2">
                  <c:v>0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1187664"/>
        <c:axId val="301188056"/>
      </c:barChart>
      <c:catAx>
        <c:axId val="301187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1188056"/>
        <c:crosses val="autoZero"/>
        <c:auto val="1"/>
        <c:lblAlgn val="ctr"/>
        <c:lblOffset val="100"/>
        <c:noMultiLvlLbl val="0"/>
      </c:catAx>
      <c:valAx>
        <c:axId val="3011880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301187664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nb-NO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'Ark1'!$B$59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'Ark1'!$A$60:$A$68</c:f>
              <c:strCache>
                <c:ptCount val="9"/>
                <c:pt idx="0">
                  <c:v>25-29</c:v>
                </c:pt>
                <c:pt idx="1">
                  <c:v>30-34</c:v>
                </c:pt>
                <c:pt idx="2">
                  <c:v>35-39</c:v>
                </c:pt>
                <c:pt idx="3">
                  <c:v>40-44</c:v>
                </c:pt>
                <c:pt idx="4">
                  <c:v>45-49</c:v>
                </c:pt>
                <c:pt idx="5">
                  <c:v>50-54</c:v>
                </c:pt>
                <c:pt idx="6">
                  <c:v>55-59</c:v>
                </c:pt>
                <c:pt idx="7">
                  <c:v>60-64</c:v>
                </c:pt>
                <c:pt idx="8">
                  <c:v>65-69</c:v>
                </c:pt>
              </c:strCache>
            </c:strRef>
          </c:cat>
          <c:val>
            <c:numRef>
              <c:f>'Ark1'!$B$60:$B$68</c:f>
              <c:numCache>
                <c:formatCode>General</c:formatCode>
                <c:ptCount val="9"/>
                <c:pt idx="0">
                  <c:v>1</c:v>
                </c:pt>
                <c:pt idx="1">
                  <c:v>11</c:v>
                </c:pt>
                <c:pt idx="2">
                  <c:v>3</c:v>
                </c:pt>
                <c:pt idx="3">
                  <c:v>10</c:v>
                </c:pt>
                <c:pt idx="4">
                  <c:v>5</c:v>
                </c:pt>
                <c:pt idx="5">
                  <c:v>6</c:v>
                </c:pt>
                <c:pt idx="6">
                  <c:v>8</c:v>
                </c:pt>
                <c:pt idx="7">
                  <c:v>7</c:v>
                </c:pt>
                <c:pt idx="8">
                  <c:v>4</c:v>
                </c:pt>
              </c:numCache>
            </c:numRef>
          </c:val>
        </c:ser>
        <c:ser>
          <c:idx val="1"/>
          <c:order val="1"/>
          <c:tx>
            <c:strRef>
              <c:f>'Ark1'!$C$59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'Ark1'!$A$60:$A$68</c:f>
              <c:strCache>
                <c:ptCount val="9"/>
                <c:pt idx="0">
                  <c:v>25-29</c:v>
                </c:pt>
                <c:pt idx="1">
                  <c:v>30-34</c:v>
                </c:pt>
                <c:pt idx="2">
                  <c:v>35-39</c:v>
                </c:pt>
                <c:pt idx="3">
                  <c:v>40-44</c:v>
                </c:pt>
                <c:pt idx="4">
                  <c:v>45-49</c:v>
                </c:pt>
                <c:pt idx="5">
                  <c:v>50-54</c:v>
                </c:pt>
                <c:pt idx="6">
                  <c:v>55-59</c:v>
                </c:pt>
                <c:pt idx="7">
                  <c:v>60-64</c:v>
                </c:pt>
                <c:pt idx="8">
                  <c:v>65-69</c:v>
                </c:pt>
              </c:strCache>
            </c:strRef>
          </c:cat>
          <c:val>
            <c:numRef>
              <c:f>'Ark1'!$C$60:$C$68</c:f>
              <c:numCache>
                <c:formatCode>General</c:formatCode>
                <c:ptCount val="9"/>
                <c:pt idx="0" formatCode="0.00">
                  <c:v>-1</c:v>
                </c:pt>
                <c:pt idx="1">
                  <c:v>-4</c:v>
                </c:pt>
                <c:pt idx="2">
                  <c:v>-6</c:v>
                </c:pt>
                <c:pt idx="3">
                  <c:v>-12</c:v>
                </c:pt>
                <c:pt idx="4">
                  <c:v>-7</c:v>
                </c:pt>
                <c:pt idx="5">
                  <c:v>-12</c:v>
                </c:pt>
                <c:pt idx="6">
                  <c:v>-5</c:v>
                </c:pt>
                <c:pt idx="7">
                  <c:v>-10</c:v>
                </c:pt>
                <c:pt idx="8">
                  <c:v>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1188840"/>
        <c:axId val="301189232"/>
      </c:barChart>
      <c:catAx>
        <c:axId val="30118884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01189232"/>
        <c:crosses val="autoZero"/>
        <c:auto val="1"/>
        <c:lblAlgn val="ctr"/>
        <c:lblOffset val="100"/>
        <c:noMultiLvlLbl val="0"/>
      </c:catAx>
      <c:valAx>
        <c:axId val="301189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301188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'Ark1'!$B$287</c:f>
              <c:strCache>
                <c:ptCount val="1"/>
                <c:pt idx="0">
                  <c:v>Women</c:v>
                </c:pt>
              </c:strCache>
            </c:strRef>
          </c:tx>
          <c:invertIfNegative val="0"/>
          <c:cat>
            <c:strRef>
              <c:f>'Ark1'!$A$288:$A$294</c:f>
              <c:strCache>
                <c:ptCount val="7"/>
                <c:pt idx="0">
                  <c:v>PhD position</c:v>
                </c:pt>
                <c:pt idx="1">
                  <c:v>Post doctorate position</c:v>
                </c:pt>
                <c:pt idx="2">
                  <c:v>Researcher</c:v>
                </c:pt>
                <c:pt idx="3">
                  <c:v>Associate Professor </c:v>
                </c:pt>
                <c:pt idx="4">
                  <c:v>Assistant professor</c:v>
                </c:pt>
                <c:pt idx="5">
                  <c:v>Associate Professor </c:v>
                </c:pt>
                <c:pt idx="6">
                  <c:v>Professor</c:v>
                </c:pt>
              </c:strCache>
            </c:strRef>
          </c:cat>
          <c:val>
            <c:numRef>
              <c:f>'Ark1'!$B$288:$B$294</c:f>
              <c:numCache>
                <c:formatCode>General</c:formatCode>
                <c:ptCount val="7"/>
                <c:pt idx="0">
                  <c:v>5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0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</c:ser>
        <c:ser>
          <c:idx val="1"/>
          <c:order val="1"/>
          <c:tx>
            <c:strRef>
              <c:f>'Ark1'!$C$287</c:f>
              <c:strCache>
                <c:ptCount val="1"/>
                <c:pt idx="0">
                  <c:v>Men</c:v>
                </c:pt>
              </c:strCache>
            </c:strRef>
          </c:tx>
          <c:invertIfNegative val="0"/>
          <c:cat>
            <c:strRef>
              <c:f>'Ark1'!$A$288:$A$294</c:f>
              <c:strCache>
                <c:ptCount val="7"/>
                <c:pt idx="0">
                  <c:v>PhD position</c:v>
                </c:pt>
                <c:pt idx="1">
                  <c:v>Post doctorate position</c:v>
                </c:pt>
                <c:pt idx="2">
                  <c:v>Researcher</c:v>
                </c:pt>
                <c:pt idx="3">
                  <c:v>Associate Professor </c:v>
                </c:pt>
                <c:pt idx="4">
                  <c:v>Assistant professor</c:v>
                </c:pt>
                <c:pt idx="5">
                  <c:v>Associate Professor </c:v>
                </c:pt>
                <c:pt idx="6">
                  <c:v>Professor</c:v>
                </c:pt>
              </c:strCache>
            </c:strRef>
          </c:cat>
          <c:val>
            <c:numRef>
              <c:f>'Ark1'!$C$288:$C$294</c:f>
              <c:numCache>
                <c:formatCode>General</c:formatCode>
                <c:ptCount val="7"/>
                <c:pt idx="0">
                  <c:v>3</c:v>
                </c:pt>
                <c:pt idx="1">
                  <c:v>3</c:v>
                </c:pt>
                <c:pt idx="2">
                  <c:v>7</c:v>
                </c:pt>
                <c:pt idx="3">
                  <c:v>0</c:v>
                </c:pt>
                <c:pt idx="4">
                  <c:v>1</c:v>
                </c:pt>
                <c:pt idx="5">
                  <c:v>8</c:v>
                </c:pt>
                <c:pt idx="6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1190016"/>
        <c:axId val="301190408"/>
      </c:barChart>
      <c:catAx>
        <c:axId val="301190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01190408"/>
        <c:crosses val="autoZero"/>
        <c:auto val="1"/>
        <c:lblAlgn val="ctr"/>
        <c:lblOffset val="100"/>
        <c:noMultiLvlLbl val="0"/>
      </c:catAx>
      <c:valAx>
        <c:axId val="3011904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0119001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nb-NO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7B4711-A13F-42C8-B5FB-E4DEE5E9296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295A2CC9-EDB9-436E-B59F-47B0197A8223}">
      <dgm:prSet phldrT="[Tekst]" custT="1"/>
      <dgm:spPr>
        <a:solidFill>
          <a:srgbClr val="83A7D4"/>
        </a:solidFill>
        <a:ln>
          <a:solidFill>
            <a:srgbClr val="84A8CF"/>
          </a:solidFill>
        </a:ln>
      </dgm:spPr>
      <dgm:t>
        <a:bodyPr/>
        <a:lstStyle/>
        <a:p>
          <a:pPr>
            <a:lnSpc>
              <a:spcPct val="150000"/>
            </a:lnSpc>
            <a:spcBef>
              <a:spcPts val="600"/>
            </a:spcBef>
          </a:pPr>
          <a:r>
            <a:rPr lang="en-GB" sz="1800" dirty="0" smtClean="0">
              <a:solidFill>
                <a:schemeClr val="tx1"/>
              </a:solidFill>
              <a:effectLst/>
            </a:rPr>
            <a:t>The National Laboratory of Age Determination</a:t>
          </a:r>
          <a:endParaRPr lang="nb-NO" sz="1800" dirty="0">
            <a:solidFill>
              <a:schemeClr val="tx1"/>
            </a:solidFill>
            <a:effectLst/>
          </a:endParaRPr>
        </a:p>
      </dgm:t>
    </dgm:pt>
    <dgm:pt modelId="{B33D7051-10BC-4572-B177-AE6639563510}" type="parTrans" cxnId="{28B3EE88-9AA4-4ABC-82B2-D6A5BDC41E3C}">
      <dgm:prSet/>
      <dgm:spPr/>
      <dgm:t>
        <a:bodyPr/>
        <a:lstStyle/>
        <a:p>
          <a:endParaRPr lang="nb-NO"/>
        </a:p>
      </dgm:t>
    </dgm:pt>
    <dgm:pt modelId="{98E6DDC0-1303-4753-BD03-780D34E5FD81}" type="sibTrans" cxnId="{28B3EE88-9AA4-4ABC-82B2-D6A5BDC41E3C}">
      <dgm:prSet/>
      <dgm:spPr/>
      <dgm:t>
        <a:bodyPr/>
        <a:lstStyle/>
        <a:p>
          <a:endParaRPr lang="nb-NO"/>
        </a:p>
      </dgm:t>
    </dgm:pt>
    <dgm:pt modelId="{9E7C399E-B820-49D0-9817-0C536BB080C5}">
      <dgm:prSet custT="1"/>
      <dgm:spPr>
        <a:solidFill>
          <a:srgbClr val="84A8CF"/>
        </a:solidFill>
        <a:ln>
          <a:solidFill>
            <a:srgbClr val="84A8CF"/>
          </a:solidFill>
        </a:ln>
      </dgm:spPr>
      <dgm:t>
        <a:bodyPr/>
        <a:lstStyle/>
        <a:p>
          <a:r>
            <a:rPr lang="en-GB" sz="1800" dirty="0" smtClean="0">
              <a:solidFill>
                <a:schemeClr val="tx1"/>
              </a:solidFill>
              <a:effectLst/>
            </a:rPr>
            <a:t>Department of</a:t>
          </a:r>
        </a:p>
        <a:p>
          <a:r>
            <a:rPr lang="en-GB" sz="1800" dirty="0" smtClean="0">
              <a:solidFill>
                <a:schemeClr val="tx1"/>
              </a:solidFill>
              <a:effectLst/>
            </a:rPr>
            <a:t>Natural History</a:t>
          </a:r>
          <a:endParaRPr lang="nb-NO" sz="1800" dirty="0">
            <a:solidFill>
              <a:schemeClr val="tx1"/>
            </a:solidFill>
            <a:effectLst/>
          </a:endParaRPr>
        </a:p>
      </dgm:t>
    </dgm:pt>
    <dgm:pt modelId="{79276C5E-629D-4B56-B25C-74034A809D7A}" type="parTrans" cxnId="{02A314F5-E183-4DEF-9114-F1CA568E5102}">
      <dgm:prSet/>
      <dgm:spPr/>
      <dgm:t>
        <a:bodyPr/>
        <a:lstStyle/>
        <a:p>
          <a:endParaRPr lang="nb-NO"/>
        </a:p>
      </dgm:t>
    </dgm:pt>
    <dgm:pt modelId="{A8A3689C-5EFC-47FF-8D5D-3101683B0D9E}" type="sibTrans" cxnId="{02A314F5-E183-4DEF-9114-F1CA568E5102}">
      <dgm:prSet/>
      <dgm:spPr/>
      <dgm:t>
        <a:bodyPr/>
        <a:lstStyle/>
        <a:p>
          <a:endParaRPr lang="nb-NO"/>
        </a:p>
      </dgm:t>
    </dgm:pt>
    <dgm:pt modelId="{676F3297-F548-4597-8BF7-DBA8F86CA766}">
      <dgm:prSet custT="1"/>
      <dgm:spPr>
        <a:solidFill>
          <a:srgbClr val="D5CDBE"/>
        </a:solidFill>
        <a:ln>
          <a:solidFill>
            <a:srgbClr val="D5CDBE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en-GB" sz="1800" dirty="0" smtClean="0">
              <a:solidFill>
                <a:schemeClr val="tx1"/>
              </a:solidFill>
              <a:effectLst/>
            </a:rPr>
            <a:t>Department of</a:t>
          </a:r>
        </a:p>
        <a:p>
          <a:pPr>
            <a:lnSpc>
              <a:spcPct val="100000"/>
            </a:lnSpc>
          </a:pPr>
          <a:r>
            <a:rPr lang="en-GB" sz="1800" dirty="0" smtClean="0">
              <a:solidFill>
                <a:schemeClr val="tx1"/>
              </a:solidFill>
              <a:effectLst/>
            </a:rPr>
            <a:t>Archaeology and</a:t>
          </a:r>
        </a:p>
        <a:p>
          <a:pPr>
            <a:lnSpc>
              <a:spcPct val="90000"/>
            </a:lnSpc>
          </a:pPr>
          <a:r>
            <a:rPr lang="en-GB" sz="1800" dirty="0" smtClean="0">
              <a:solidFill>
                <a:schemeClr val="tx1"/>
              </a:solidFill>
              <a:effectLst/>
            </a:rPr>
            <a:t>Cultural History</a:t>
          </a:r>
          <a:endParaRPr lang="nn-NO" sz="1800" dirty="0" smtClean="0">
            <a:solidFill>
              <a:schemeClr val="tx1"/>
            </a:solidFill>
            <a:effectLst/>
          </a:endParaRPr>
        </a:p>
      </dgm:t>
    </dgm:pt>
    <dgm:pt modelId="{BD9223D2-21C8-45BB-AD27-CE556470029D}" type="parTrans" cxnId="{89B09C22-9D5A-4A4E-A83C-45A31E7C2FBE}">
      <dgm:prSet/>
      <dgm:spPr/>
      <dgm:t>
        <a:bodyPr/>
        <a:lstStyle/>
        <a:p>
          <a:endParaRPr lang="nb-NO"/>
        </a:p>
      </dgm:t>
    </dgm:pt>
    <dgm:pt modelId="{6BA2C04F-3DB5-43AD-8D58-BBB11E1A0D5A}" type="sibTrans" cxnId="{89B09C22-9D5A-4A4E-A83C-45A31E7C2FBE}">
      <dgm:prSet/>
      <dgm:spPr/>
      <dgm:t>
        <a:bodyPr/>
        <a:lstStyle/>
        <a:p>
          <a:endParaRPr lang="nb-NO"/>
        </a:p>
      </dgm:t>
    </dgm:pt>
    <dgm:pt modelId="{DC34C51F-C3D6-4C0B-9F0D-7480A7789879}">
      <dgm:prSet custT="1"/>
      <dgm:spPr>
        <a:solidFill>
          <a:srgbClr val="F5D882"/>
        </a:solidFill>
        <a:ln>
          <a:solidFill>
            <a:srgbClr val="F5D882"/>
          </a:solidFill>
        </a:ln>
      </dgm:spPr>
      <dgm:t>
        <a:bodyPr/>
        <a:lstStyle/>
        <a:p>
          <a:r>
            <a:rPr lang="en-GB" sz="1800" dirty="0" smtClean="0">
              <a:solidFill>
                <a:schemeClr val="tx1"/>
              </a:solidFill>
              <a:effectLst/>
            </a:rPr>
            <a:t>Department of</a:t>
          </a:r>
        </a:p>
        <a:p>
          <a:r>
            <a:rPr lang="en-GB" sz="1800" dirty="0" smtClean="0">
              <a:solidFill>
                <a:schemeClr val="tx1"/>
              </a:solidFill>
              <a:effectLst/>
            </a:rPr>
            <a:t>Public Outreach</a:t>
          </a:r>
        </a:p>
        <a:p>
          <a:r>
            <a:rPr lang="en-GB" sz="1800" dirty="0" smtClean="0">
              <a:solidFill>
                <a:schemeClr val="tx1"/>
              </a:solidFill>
              <a:effectLst/>
            </a:rPr>
            <a:t>and Exhibitions</a:t>
          </a:r>
          <a:endParaRPr lang="nb-NO" sz="1800" dirty="0">
            <a:solidFill>
              <a:schemeClr val="tx1"/>
            </a:solidFill>
            <a:effectLst/>
          </a:endParaRPr>
        </a:p>
      </dgm:t>
    </dgm:pt>
    <dgm:pt modelId="{616928E9-45F3-403B-9214-83C703663265}" type="parTrans" cxnId="{B6E0FE69-669F-4E98-9145-AC15FDAE7C73}">
      <dgm:prSet/>
      <dgm:spPr/>
      <dgm:t>
        <a:bodyPr/>
        <a:lstStyle/>
        <a:p>
          <a:endParaRPr lang="nb-NO"/>
        </a:p>
      </dgm:t>
    </dgm:pt>
    <dgm:pt modelId="{A8E4CBDB-C3B5-44FA-A01F-97AA82940DBC}" type="sibTrans" cxnId="{B6E0FE69-669F-4E98-9145-AC15FDAE7C73}">
      <dgm:prSet/>
      <dgm:spPr/>
      <dgm:t>
        <a:bodyPr/>
        <a:lstStyle/>
        <a:p>
          <a:endParaRPr lang="nb-NO"/>
        </a:p>
      </dgm:t>
    </dgm:pt>
    <dgm:pt modelId="{7543C81F-FA5E-4E4C-8E05-FE834CCB54D2}" type="pres">
      <dgm:prSet presAssocID="{0D7B4711-A13F-42C8-B5FB-E4DEE5E9296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7F246205-B494-4309-ADA2-E7167471D0BB}" type="pres">
      <dgm:prSet presAssocID="{295A2CC9-EDB9-436E-B59F-47B0197A8223}" presName="node" presStyleLbl="node1" presStyleIdx="0" presStyleCnt="4" custScaleX="90909" custScaleY="909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nb-NO"/>
        </a:p>
      </dgm:t>
    </dgm:pt>
    <dgm:pt modelId="{1A647BAC-D29D-4DE2-8A7E-92B8490C3854}" type="pres">
      <dgm:prSet presAssocID="{98E6DDC0-1303-4753-BD03-780D34E5FD81}" presName="sibTrans" presStyleCnt="0"/>
      <dgm:spPr/>
    </dgm:pt>
    <dgm:pt modelId="{533B655C-0FB0-4125-AB1A-099FB4300E06}" type="pres">
      <dgm:prSet presAssocID="{676F3297-F548-4597-8BF7-DBA8F86CA766}" presName="node" presStyleLbl="node1" presStyleIdx="1" presStyleCnt="4" custScaleX="90909" custScaleY="909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nb-NO"/>
        </a:p>
      </dgm:t>
    </dgm:pt>
    <dgm:pt modelId="{2CC2C1B4-D04F-4A74-9D2C-D55AC5D48142}" type="pres">
      <dgm:prSet presAssocID="{6BA2C04F-3DB5-43AD-8D58-BBB11E1A0D5A}" presName="sibTrans" presStyleCnt="0"/>
      <dgm:spPr/>
    </dgm:pt>
    <dgm:pt modelId="{463F2C1C-851F-4214-AE0D-1984737389F3}" type="pres">
      <dgm:prSet presAssocID="{DC34C51F-C3D6-4C0B-9F0D-7480A7789879}" presName="node" presStyleLbl="node1" presStyleIdx="2" presStyleCnt="4" custScaleX="90909" custScaleY="909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nb-NO"/>
        </a:p>
      </dgm:t>
    </dgm:pt>
    <dgm:pt modelId="{F2E223CD-0086-40CC-B5A5-58CB8A13E2B4}" type="pres">
      <dgm:prSet presAssocID="{A8E4CBDB-C3B5-44FA-A01F-97AA82940DBC}" presName="sibTrans" presStyleCnt="0"/>
      <dgm:spPr/>
    </dgm:pt>
    <dgm:pt modelId="{35E8A3F9-6970-4D85-9962-4CC45E84335C}" type="pres">
      <dgm:prSet presAssocID="{9E7C399E-B820-49D0-9817-0C536BB080C5}" presName="node" presStyleLbl="node1" presStyleIdx="3" presStyleCnt="4" custScaleX="90909" custScaleY="9090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nb-NO"/>
        </a:p>
      </dgm:t>
    </dgm:pt>
  </dgm:ptLst>
  <dgm:cxnLst>
    <dgm:cxn modelId="{5DBF2341-1D9D-4223-B07E-24E058145D9D}" type="presOf" srcId="{DC34C51F-C3D6-4C0B-9F0D-7480A7789879}" destId="{463F2C1C-851F-4214-AE0D-1984737389F3}" srcOrd="0" destOrd="0" presId="urn:microsoft.com/office/officeart/2005/8/layout/default"/>
    <dgm:cxn modelId="{8103C54B-15BC-4C7E-9D97-25F593A23F21}" type="presOf" srcId="{0D7B4711-A13F-42C8-B5FB-E4DEE5E9296C}" destId="{7543C81F-FA5E-4E4C-8E05-FE834CCB54D2}" srcOrd="0" destOrd="0" presId="urn:microsoft.com/office/officeart/2005/8/layout/default"/>
    <dgm:cxn modelId="{C8805A86-8C62-4BBB-9949-FCFB18F4836A}" type="presOf" srcId="{676F3297-F548-4597-8BF7-DBA8F86CA766}" destId="{533B655C-0FB0-4125-AB1A-099FB4300E06}" srcOrd="0" destOrd="0" presId="urn:microsoft.com/office/officeart/2005/8/layout/default"/>
    <dgm:cxn modelId="{B6E0FE69-669F-4E98-9145-AC15FDAE7C73}" srcId="{0D7B4711-A13F-42C8-B5FB-E4DEE5E9296C}" destId="{DC34C51F-C3D6-4C0B-9F0D-7480A7789879}" srcOrd="2" destOrd="0" parTransId="{616928E9-45F3-403B-9214-83C703663265}" sibTransId="{A8E4CBDB-C3B5-44FA-A01F-97AA82940DBC}"/>
    <dgm:cxn modelId="{89B09C22-9D5A-4A4E-A83C-45A31E7C2FBE}" srcId="{0D7B4711-A13F-42C8-B5FB-E4DEE5E9296C}" destId="{676F3297-F548-4597-8BF7-DBA8F86CA766}" srcOrd="1" destOrd="0" parTransId="{BD9223D2-21C8-45BB-AD27-CE556470029D}" sibTransId="{6BA2C04F-3DB5-43AD-8D58-BBB11E1A0D5A}"/>
    <dgm:cxn modelId="{2369E16A-7FD2-4843-9E81-B97C62B1AE13}" type="presOf" srcId="{9E7C399E-B820-49D0-9817-0C536BB080C5}" destId="{35E8A3F9-6970-4D85-9962-4CC45E84335C}" srcOrd="0" destOrd="0" presId="urn:microsoft.com/office/officeart/2005/8/layout/default"/>
    <dgm:cxn modelId="{28B3EE88-9AA4-4ABC-82B2-D6A5BDC41E3C}" srcId="{0D7B4711-A13F-42C8-B5FB-E4DEE5E9296C}" destId="{295A2CC9-EDB9-436E-B59F-47B0197A8223}" srcOrd="0" destOrd="0" parTransId="{B33D7051-10BC-4572-B177-AE6639563510}" sibTransId="{98E6DDC0-1303-4753-BD03-780D34E5FD81}"/>
    <dgm:cxn modelId="{95775310-0E4C-4B30-A7E1-32E971E7E817}" type="presOf" srcId="{295A2CC9-EDB9-436E-B59F-47B0197A8223}" destId="{7F246205-B494-4309-ADA2-E7167471D0BB}" srcOrd="0" destOrd="0" presId="urn:microsoft.com/office/officeart/2005/8/layout/default"/>
    <dgm:cxn modelId="{02A314F5-E183-4DEF-9114-F1CA568E5102}" srcId="{0D7B4711-A13F-42C8-B5FB-E4DEE5E9296C}" destId="{9E7C399E-B820-49D0-9817-0C536BB080C5}" srcOrd="3" destOrd="0" parTransId="{79276C5E-629D-4B56-B25C-74034A809D7A}" sibTransId="{A8A3689C-5EFC-47FF-8D5D-3101683B0D9E}"/>
    <dgm:cxn modelId="{4A3F62E8-590B-4AB4-846D-741F7300B5A7}" type="presParOf" srcId="{7543C81F-FA5E-4E4C-8E05-FE834CCB54D2}" destId="{7F246205-B494-4309-ADA2-E7167471D0BB}" srcOrd="0" destOrd="0" presId="urn:microsoft.com/office/officeart/2005/8/layout/default"/>
    <dgm:cxn modelId="{A22E36A3-231D-41F8-B2CE-0209F2BAB97F}" type="presParOf" srcId="{7543C81F-FA5E-4E4C-8E05-FE834CCB54D2}" destId="{1A647BAC-D29D-4DE2-8A7E-92B8490C3854}" srcOrd="1" destOrd="0" presId="urn:microsoft.com/office/officeart/2005/8/layout/default"/>
    <dgm:cxn modelId="{2EF8E063-2FDF-4853-AC04-9B382768CEAF}" type="presParOf" srcId="{7543C81F-FA5E-4E4C-8E05-FE834CCB54D2}" destId="{533B655C-0FB0-4125-AB1A-099FB4300E06}" srcOrd="2" destOrd="0" presId="urn:microsoft.com/office/officeart/2005/8/layout/default"/>
    <dgm:cxn modelId="{307B4003-0707-4B1C-9D02-E4616685BF6E}" type="presParOf" srcId="{7543C81F-FA5E-4E4C-8E05-FE834CCB54D2}" destId="{2CC2C1B4-D04F-4A74-9D2C-D55AC5D48142}" srcOrd="3" destOrd="0" presId="urn:microsoft.com/office/officeart/2005/8/layout/default"/>
    <dgm:cxn modelId="{0E4323E5-827C-4CE7-918F-248F1DC33A89}" type="presParOf" srcId="{7543C81F-FA5E-4E4C-8E05-FE834CCB54D2}" destId="{463F2C1C-851F-4214-AE0D-1984737389F3}" srcOrd="4" destOrd="0" presId="urn:microsoft.com/office/officeart/2005/8/layout/default"/>
    <dgm:cxn modelId="{8184B98F-7BDA-4C3B-B258-E807026CCB86}" type="presParOf" srcId="{7543C81F-FA5E-4E4C-8E05-FE834CCB54D2}" destId="{F2E223CD-0086-40CC-B5A5-58CB8A13E2B4}" srcOrd="5" destOrd="0" presId="urn:microsoft.com/office/officeart/2005/8/layout/default"/>
    <dgm:cxn modelId="{BA14ED3B-3D7A-47A6-987E-97F95A321A11}" type="presParOf" srcId="{7543C81F-FA5E-4E4C-8E05-FE834CCB54D2}" destId="{35E8A3F9-6970-4D85-9962-4CC45E84335C}" srcOrd="6" destOrd="0" presId="urn:microsoft.com/office/officeart/2005/8/layout/default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B186DB-7966-41A6-9183-AB494680C1E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4597C263-45AF-4F7B-BF42-E546B5D9E765}">
      <dgm:prSet custT="1"/>
      <dgm:spPr>
        <a:solidFill>
          <a:srgbClr val="F5D882">
            <a:alpha val="47000"/>
          </a:srgbClr>
        </a:solidFill>
      </dgm:spPr>
      <dgm:t>
        <a:bodyPr/>
        <a:lstStyle/>
        <a:p>
          <a:pPr>
            <a:lnSpc>
              <a:spcPct val="150000"/>
            </a:lnSpc>
          </a:pPr>
          <a:r>
            <a:rPr lang="nb-NO" sz="1800" b="0" dirty="0" smtClean="0"/>
            <a:t>The NTNU University Museum </a:t>
          </a:r>
          <a:r>
            <a:rPr lang="en-GB" sz="1800" b="0" noProof="0" dirty="0" smtClean="0"/>
            <a:t>embraces</a:t>
          </a:r>
          <a:r>
            <a:rPr lang="nb-NO" sz="1800" b="0" dirty="0" smtClean="0"/>
            <a:t> </a:t>
          </a:r>
          <a:r>
            <a:rPr lang="en-GB" sz="1800" b="0" noProof="0" dirty="0" smtClean="0"/>
            <a:t>the</a:t>
          </a:r>
          <a:r>
            <a:rPr lang="nb-NO" sz="1800" b="0" dirty="0" smtClean="0"/>
            <a:t> </a:t>
          </a:r>
          <a:r>
            <a:rPr lang="en-GB" sz="1800" b="0" noProof="0" dirty="0" smtClean="0"/>
            <a:t>world</a:t>
          </a:r>
          <a:endParaRPr lang="en-GB" sz="1800" b="0" noProof="0" dirty="0"/>
        </a:p>
      </dgm:t>
    </dgm:pt>
    <dgm:pt modelId="{6C907726-3697-4401-A17E-F89705BD45B3}" type="sibTrans" cxnId="{9B9E371D-E2ED-4F48-BB5F-AE14C752E67F}">
      <dgm:prSet/>
      <dgm:spPr/>
      <dgm:t>
        <a:bodyPr/>
        <a:lstStyle/>
        <a:p>
          <a:endParaRPr lang="nb-NO"/>
        </a:p>
      </dgm:t>
    </dgm:pt>
    <dgm:pt modelId="{1527328E-A75A-4E67-BA03-5443F6610A4D}" type="parTrans" cxnId="{9B9E371D-E2ED-4F48-BB5F-AE14C752E67F}">
      <dgm:prSet/>
      <dgm:spPr/>
      <dgm:t>
        <a:bodyPr/>
        <a:lstStyle/>
        <a:p>
          <a:endParaRPr lang="nb-NO"/>
        </a:p>
      </dgm:t>
    </dgm:pt>
    <dgm:pt modelId="{ED6D1016-4628-438C-89B1-19F588A698DE}">
      <dgm:prSet phldrT="[Tekst]" custT="1"/>
      <dgm:spPr>
        <a:solidFill>
          <a:srgbClr val="78A2D0">
            <a:alpha val="47000"/>
          </a:srgbClr>
        </a:solidFill>
      </dgm:spPr>
      <dgm:t>
        <a:bodyPr/>
        <a:lstStyle/>
        <a:p>
          <a:pPr>
            <a:lnSpc>
              <a:spcPct val="150000"/>
            </a:lnSpc>
          </a:pPr>
          <a:r>
            <a:rPr lang="nb-NO" sz="1800" b="0" dirty="0" smtClean="0"/>
            <a:t>NTNU – Knowledge for a better world</a:t>
          </a:r>
          <a:endParaRPr lang="nb-NO" sz="1800" b="0" dirty="0"/>
        </a:p>
      </dgm:t>
    </dgm:pt>
    <dgm:pt modelId="{C9E969C5-2BF4-42A7-B342-964EF6D086A1}" type="sibTrans" cxnId="{D4D6FC8B-FE7A-40C0-94DB-26611D1B0B36}">
      <dgm:prSet/>
      <dgm:spPr/>
      <dgm:t>
        <a:bodyPr/>
        <a:lstStyle/>
        <a:p>
          <a:endParaRPr lang="nb-NO"/>
        </a:p>
      </dgm:t>
    </dgm:pt>
    <dgm:pt modelId="{CD8D7C7C-1006-4C54-9327-143CF4B03748}" type="parTrans" cxnId="{D4D6FC8B-FE7A-40C0-94DB-26611D1B0B36}">
      <dgm:prSet/>
      <dgm:spPr/>
      <dgm:t>
        <a:bodyPr/>
        <a:lstStyle/>
        <a:p>
          <a:endParaRPr lang="nb-NO"/>
        </a:p>
      </dgm:t>
    </dgm:pt>
    <dgm:pt modelId="{4B6FF4A8-3B03-4056-B7A8-F1E185B1A4E5}" type="pres">
      <dgm:prSet presAssocID="{02B186DB-7966-41A6-9183-AB494680C1E1}" presName="compositeShape" presStyleCnt="0">
        <dgm:presLayoutVars>
          <dgm:chMax val="7"/>
          <dgm:dir/>
          <dgm:resizeHandles val="exact"/>
        </dgm:presLayoutVars>
      </dgm:prSet>
      <dgm:spPr/>
    </dgm:pt>
    <dgm:pt modelId="{35115A6F-4578-4C5C-A464-351B10C45BB4}" type="pres">
      <dgm:prSet presAssocID="{ED6D1016-4628-438C-89B1-19F588A698DE}" presName="circ1" presStyleLbl="vennNode1" presStyleIdx="0" presStyleCnt="2"/>
      <dgm:spPr/>
      <dgm:t>
        <a:bodyPr/>
        <a:lstStyle/>
        <a:p>
          <a:endParaRPr lang="nb-NO"/>
        </a:p>
      </dgm:t>
    </dgm:pt>
    <dgm:pt modelId="{54B07AAC-C93B-401F-9FC4-9A44AA213061}" type="pres">
      <dgm:prSet presAssocID="{ED6D1016-4628-438C-89B1-19F588A698D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9C6967A-0572-49DE-90C1-AC6D34DC13EE}" type="pres">
      <dgm:prSet presAssocID="{4597C263-45AF-4F7B-BF42-E546B5D9E765}" presName="circ2" presStyleLbl="vennNode1" presStyleIdx="1" presStyleCnt="2"/>
      <dgm:spPr/>
      <dgm:t>
        <a:bodyPr/>
        <a:lstStyle/>
        <a:p>
          <a:endParaRPr lang="nb-NO"/>
        </a:p>
      </dgm:t>
    </dgm:pt>
    <dgm:pt modelId="{B21B3612-D343-42DB-BD26-6B2D01661391}" type="pres">
      <dgm:prSet presAssocID="{4597C263-45AF-4F7B-BF42-E546B5D9E765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CAF02955-4A4F-453F-B324-3170F9676696}" type="presOf" srcId="{4597C263-45AF-4F7B-BF42-E546B5D9E765}" destId="{B21B3612-D343-42DB-BD26-6B2D01661391}" srcOrd="1" destOrd="0" presId="urn:microsoft.com/office/officeart/2005/8/layout/venn1"/>
    <dgm:cxn modelId="{43799C29-0885-4433-A1BC-57DA50905997}" type="presOf" srcId="{ED6D1016-4628-438C-89B1-19F588A698DE}" destId="{35115A6F-4578-4C5C-A464-351B10C45BB4}" srcOrd="0" destOrd="0" presId="urn:microsoft.com/office/officeart/2005/8/layout/venn1"/>
    <dgm:cxn modelId="{D4D6FC8B-FE7A-40C0-94DB-26611D1B0B36}" srcId="{02B186DB-7966-41A6-9183-AB494680C1E1}" destId="{ED6D1016-4628-438C-89B1-19F588A698DE}" srcOrd="0" destOrd="0" parTransId="{CD8D7C7C-1006-4C54-9327-143CF4B03748}" sibTransId="{C9E969C5-2BF4-42A7-B342-964EF6D086A1}"/>
    <dgm:cxn modelId="{5161CF62-7422-47F1-9B6C-0F4E50CBC0C0}" type="presOf" srcId="{ED6D1016-4628-438C-89B1-19F588A698DE}" destId="{54B07AAC-C93B-401F-9FC4-9A44AA213061}" srcOrd="1" destOrd="0" presId="urn:microsoft.com/office/officeart/2005/8/layout/venn1"/>
    <dgm:cxn modelId="{AE9AA520-0CCD-4F09-96E7-315AA2368543}" type="presOf" srcId="{02B186DB-7966-41A6-9183-AB494680C1E1}" destId="{4B6FF4A8-3B03-4056-B7A8-F1E185B1A4E5}" srcOrd="0" destOrd="0" presId="urn:microsoft.com/office/officeart/2005/8/layout/venn1"/>
    <dgm:cxn modelId="{9B9E371D-E2ED-4F48-BB5F-AE14C752E67F}" srcId="{02B186DB-7966-41A6-9183-AB494680C1E1}" destId="{4597C263-45AF-4F7B-BF42-E546B5D9E765}" srcOrd="1" destOrd="0" parTransId="{1527328E-A75A-4E67-BA03-5443F6610A4D}" sibTransId="{6C907726-3697-4401-A17E-F89705BD45B3}"/>
    <dgm:cxn modelId="{AB408EA1-B1D0-4651-8B82-0EA86C612C94}" type="presOf" srcId="{4597C263-45AF-4F7B-BF42-E546B5D9E765}" destId="{49C6967A-0572-49DE-90C1-AC6D34DC13EE}" srcOrd="0" destOrd="0" presId="urn:microsoft.com/office/officeart/2005/8/layout/venn1"/>
    <dgm:cxn modelId="{D3122318-B95D-436F-A7B8-EC8A9F439D53}" type="presParOf" srcId="{4B6FF4A8-3B03-4056-B7A8-F1E185B1A4E5}" destId="{35115A6F-4578-4C5C-A464-351B10C45BB4}" srcOrd="0" destOrd="0" presId="urn:microsoft.com/office/officeart/2005/8/layout/venn1"/>
    <dgm:cxn modelId="{D4E9ECA8-7F59-40EA-B20F-696FB91D8913}" type="presParOf" srcId="{4B6FF4A8-3B03-4056-B7A8-F1E185B1A4E5}" destId="{54B07AAC-C93B-401F-9FC4-9A44AA213061}" srcOrd="1" destOrd="0" presId="urn:microsoft.com/office/officeart/2005/8/layout/venn1"/>
    <dgm:cxn modelId="{A1118C99-3862-4EB3-B06C-AEDD415EDCF2}" type="presParOf" srcId="{4B6FF4A8-3B03-4056-B7A8-F1E185B1A4E5}" destId="{49C6967A-0572-49DE-90C1-AC6D34DC13EE}" srcOrd="2" destOrd="0" presId="urn:microsoft.com/office/officeart/2005/8/layout/venn1"/>
    <dgm:cxn modelId="{0431194F-5E1D-4658-9A56-846B4A38659E}" type="presParOf" srcId="{4B6FF4A8-3B03-4056-B7A8-F1E185B1A4E5}" destId="{B21B3612-D343-42DB-BD26-6B2D01661391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DC4AF3-A89E-4FC9-9CE6-F3A75C77788C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45FCD0EC-FE0D-46DF-810D-D3591F67125B}">
      <dgm:prSet phldrT="[Tekst]" custT="1"/>
      <dgm:spPr>
        <a:solidFill>
          <a:srgbClr val="F5D882">
            <a:alpha val="50000"/>
          </a:srgbClr>
        </a:solidFill>
      </dgm:spPr>
      <dgm:t>
        <a:bodyPr/>
        <a:lstStyle/>
        <a:p>
          <a:pPr>
            <a:lnSpc>
              <a:spcPct val="150000"/>
            </a:lnSpc>
          </a:pPr>
          <a:r>
            <a:rPr lang="nb-NO" sz="3000" b="1" dirty="0" smtClean="0"/>
            <a:t>6 of 53</a:t>
          </a:r>
          <a:r>
            <a:rPr lang="nb-NO" sz="1400" dirty="0" smtClean="0"/>
            <a:t/>
          </a:r>
          <a:br>
            <a:rPr lang="nb-NO" sz="1400" dirty="0" smtClean="0"/>
          </a:br>
          <a:r>
            <a:rPr lang="nb-NO" sz="1900" dirty="0" smtClean="0"/>
            <a:t> scientific staff </a:t>
          </a:r>
          <a:br>
            <a:rPr lang="nb-NO" sz="1900" dirty="0" smtClean="0"/>
          </a:br>
          <a:r>
            <a:rPr lang="en-GB" sz="1900" noProof="0" dirty="0" smtClean="0"/>
            <a:t>produced</a:t>
          </a:r>
          <a:r>
            <a:rPr lang="nb-NO" sz="1900" dirty="0" smtClean="0"/>
            <a:t> </a:t>
          </a:r>
          <a:r>
            <a:rPr lang="nb-NO" sz="3000" b="1" dirty="0" smtClean="0"/>
            <a:t>50 % </a:t>
          </a:r>
          <a:r>
            <a:rPr lang="en-GB" sz="1900" b="0" noProof="0" dirty="0" smtClean="0"/>
            <a:t>of</a:t>
          </a:r>
          <a:r>
            <a:rPr lang="nb-NO" sz="1900" b="0" dirty="0" smtClean="0"/>
            <a:t> </a:t>
          </a:r>
          <a:r>
            <a:rPr lang="en-GB" sz="1900" b="0" noProof="0" dirty="0" smtClean="0"/>
            <a:t>the</a:t>
          </a:r>
          <a:r>
            <a:rPr lang="nb-NO" sz="1900" dirty="0" smtClean="0"/>
            <a:t> total </a:t>
          </a:r>
          <a:r>
            <a:rPr lang="en-GB" sz="1900" noProof="0" dirty="0" smtClean="0"/>
            <a:t>content</a:t>
          </a:r>
          <a:r>
            <a:rPr lang="nb-NO" sz="1900" dirty="0" smtClean="0"/>
            <a:t> </a:t>
          </a:r>
          <a:r>
            <a:rPr lang="en-GB" sz="1900" noProof="0" dirty="0" smtClean="0"/>
            <a:t>generated</a:t>
          </a:r>
          <a:r>
            <a:rPr lang="nb-NO" sz="1900" dirty="0" smtClean="0"/>
            <a:t> in 2014</a:t>
          </a:r>
          <a:endParaRPr lang="nb-NO" sz="1900" dirty="0"/>
        </a:p>
      </dgm:t>
    </dgm:pt>
    <dgm:pt modelId="{DFB6F88A-5DE4-4546-8441-F700D3C89A19}" type="parTrans" cxnId="{CDE2678D-F12B-4575-8D39-3368367D18EE}">
      <dgm:prSet/>
      <dgm:spPr/>
      <dgm:t>
        <a:bodyPr/>
        <a:lstStyle/>
        <a:p>
          <a:endParaRPr lang="nb-NO"/>
        </a:p>
      </dgm:t>
    </dgm:pt>
    <dgm:pt modelId="{B159B7D6-CD79-4E35-80C6-A57ED7AB0074}" type="sibTrans" cxnId="{CDE2678D-F12B-4575-8D39-3368367D18EE}">
      <dgm:prSet/>
      <dgm:spPr/>
      <dgm:t>
        <a:bodyPr/>
        <a:lstStyle/>
        <a:p>
          <a:endParaRPr lang="nb-NO"/>
        </a:p>
      </dgm:t>
    </dgm:pt>
    <dgm:pt modelId="{303D0CF1-B8D2-4BC4-9732-75B925D72E30}">
      <dgm:prSet phldrT="[Tekst]" custT="1"/>
      <dgm:spPr>
        <a:solidFill>
          <a:srgbClr val="83A7D4">
            <a:alpha val="50000"/>
          </a:srgbClr>
        </a:solidFill>
      </dgm:spPr>
      <dgm:t>
        <a:bodyPr/>
        <a:lstStyle/>
        <a:p>
          <a:pPr>
            <a:lnSpc>
              <a:spcPct val="150000"/>
            </a:lnSpc>
          </a:pPr>
          <a:r>
            <a:rPr lang="nb-NO" sz="3000" b="1" dirty="0" smtClean="0"/>
            <a:t>15 </a:t>
          </a:r>
          <a:r>
            <a:rPr lang="en-GB" sz="3000" b="1" noProof="0" dirty="0" smtClean="0"/>
            <a:t>of</a:t>
          </a:r>
          <a:r>
            <a:rPr lang="nb-NO" sz="3000" b="1" dirty="0" smtClean="0"/>
            <a:t> 53 </a:t>
          </a:r>
          <a:br>
            <a:rPr lang="nb-NO" sz="3000" b="1" dirty="0" smtClean="0"/>
          </a:br>
          <a:r>
            <a:rPr lang="nb-NO" sz="1900" dirty="0" smtClean="0"/>
            <a:t>scientific staff </a:t>
          </a:r>
          <a:r>
            <a:rPr lang="en-GB" sz="1900" noProof="0" dirty="0" smtClean="0"/>
            <a:t>produced</a:t>
          </a:r>
          <a:r>
            <a:rPr lang="nb-NO" sz="1900" dirty="0" smtClean="0"/>
            <a:t> </a:t>
          </a:r>
          <a:r>
            <a:rPr lang="nb-NO" sz="3000" b="1" dirty="0" smtClean="0"/>
            <a:t>75 % </a:t>
          </a:r>
          <a:r>
            <a:rPr lang="en-GB" sz="1900" noProof="0" dirty="0" smtClean="0"/>
            <a:t>of</a:t>
          </a:r>
          <a:r>
            <a:rPr lang="nb-NO" sz="1900" dirty="0" smtClean="0"/>
            <a:t> </a:t>
          </a:r>
          <a:r>
            <a:rPr lang="en-GB" sz="1900" noProof="0" dirty="0" smtClean="0"/>
            <a:t>the</a:t>
          </a:r>
          <a:r>
            <a:rPr lang="nb-NO" sz="1900" dirty="0" smtClean="0"/>
            <a:t> total </a:t>
          </a:r>
          <a:r>
            <a:rPr lang="en-GB" sz="1900" noProof="0" dirty="0" smtClean="0"/>
            <a:t>content</a:t>
          </a:r>
          <a:r>
            <a:rPr lang="nb-NO" sz="1900" dirty="0" smtClean="0"/>
            <a:t> </a:t>
          </a:r>
          <a:r>
            <a:rPr lang="en-GB" sz="1900" noProof="0" dirty="0" smtClean="0"/>
            <a:t>generated</a:t>
          </a:r>
          <a:r>
            <a:rPr lang="nb-NO" sz="1900" dirty="0" smtClean="0"/>
            <a:t> in 2014</a:t>
          </a:r>
          <a:endParaRPr lang="nb-NO" sz="1900" dirty="0"/>
        </a:p>
      </dgm:t>
    </dgm:pt>
    <dgm:pt modelId="{3EFBCB0E-EC02-4304-9FF8-EBAA14695536}" type="parTrans" cxnId="{D8F3CBD1-8CC2-40DC-A70F-4435B4175D03}">
      <dgm:prSet/>
      <dgm:spPr/>
      <dgm:t>
        <a:bodyPr/>
        <a:lstStyle/>
        <a:p>
          <a:endParaRPr lang="nb-NO"/>
        </a:p>
      </dgm:t>
    </dgm:pt>
    <dgm:pt modelId="{2E410052-9E92-4FAE-8354-F204BC52835C}" type="sibTrans" cxnId="{D8F3CBD1-8CC2-40DC-A70F-4435B4175D03}">
      <dgm:prSet/>
      <dgm:spPr/>
      <dgm:t>
        <a:bodyPr/>
        <a:lstStyle/>
        <a:p>
          <a:endParaRPr lang="nb-NO"/>
        </a:p>
      </dgm:t>
    </dgm:pt>
    <dgm:pt modelId="{0B59FED6-6480-4905-80B9-F7DFC1389729}" type="pres">
      <dgm:prSet presAssocID="{7EDC4AF3-A89E-4FC9-9CE6-F3A75C77788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DE182522-36A5-43CF-AF6A-9408B5FF2406}" type="pres">
      <dgm:prSet presAssocID="{45FCD0EC-FE0D-46DF-810D-D3591F67125B}" presName="Name5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5C0599F-ED7C-4D0A-97CB-FAE50A116884}" type="pres">
      <dgm:prSet presAssocID="{B159B7D6-CD79-4E35-80C6-A57ED7AB0074}" presName="space" presStyleCnt="0"/>
      <dgm:spPr/>
    </dgm:pt>
    <dgm:pt modelId="{E221304E-60CF-4387-A75F-5EA9E48E5072}" type="pres">
      <dgm:prSet presAssocID="{303D0CF1-B8D2-4BC4-9732-75B925D72E30}" presName="Name5" presStyleLbl="vennNode1" presStyleIdx="1" presStyleCnt="2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D8F3CBD1-8CC2-40DC-A70F-4435B4175D03}" srcId="{7EDC4AF3-A89E-4FC9-9CE6-F3A75C77788C}" destId="{303D0CF1-B8D2-4BC4-9732-75B925D72E30}" srcOrd="1" destOrd="0" parTransId="{3EFBCB0E-EC02-4304-9FF8-EBAA14695536}" sibTransId="{2E410052-9E92-4FAE-8354-F204BC52835C}"/>
    <dgm:cxn modelId="{5A3F6494-3DF4-4800-9F64-29FC83D3DC7F}" type="presOf" srcId="{45FCD0EC-FE0D-46DF-810D-D3591F67125B}" destId="{DE182522-36A5-43CF-AF6A-9408B5FF2406}" srcOrd="0" destOrd="0" presId="urn:microsoft.com/office/officeart/2005/8/layout/venn3"/>
    <dgm:cxn modelId="{60F0627A-0578-4C70-953A-AC983ED5E223}" type="presOf" srcId="{7EDC4AF3-A89E-4FC9-9CE6-F3A75C77788C}" destId="{0B59FED6-6480-4905-80B9-F7DFC1389729}" srcOrd="0" destOrd="0" presId="urn:microsoft.com/office/officeart/2005/8/layout/venn3"/>
    <dgm:cxn modelId="{79C751A3-148B-45C6-839E-2CCB6B2A9F0E}" type="presOf" srcId="{303D0CF1-B8D2-4BC4-9732-75B925D72E30}" destId="{E221304E-60CF-4387-A75F-5EA9E48E5072}" srcOrd="0" destOrd="0" presId="urn:microsoft.com/office/officeart/2005/8/layout/venn3"/>
    <dgm:cxn modelId="{CDE2678D-F12B-4575-8D39-3368367D18EE}" srcId="{7EDC4AF3-A89E-4FC9-9CE6-F3A75C77788C}" destId="{45FCD0EC-FE0D-46DF-810D-D3591F67125B}" srcOrd="0" destOrd="0" parTransId="{DFB6F88A-5DE4-4546-8441-F700D3C89A19}" sibTransId="{B159B7D6-CD79-4E35-80C6-A57ED7AB0074}"/>
    <dgm:cxn modelId="{0B26B775-228B-4E11-9E18-BA1E2426808D}" type="presParOf" srcId="{0B59FED6-6480-4905-80B9-F7DFC1389729}" destId="{DE182522-36A5-43CF-AF6A-9408B5FF2406}" srcOrd="0" destOrd="0" presId="urn:microsoft.com/office/officeart/2005/8/layout/venn3"/>
    <dgm:cxn modelId="{FAB0EAE3-13EC-48AD-A461-B93883DE5A0F}" type="presParOf" srcId="{0B59FED6-6480-4905-80B9-F7DFC1389729}" destId="{05C0599F-ED7C-4D0A-97CB-FAE50A116884}" srcOrd="1" destOrd="0" presId="urn:microsoft.com/office/officeart/2005/8/layout/venn3"/>
    <dgm:cxn modelId="{E7056868-2593-4050-88AD-C9288F273F51}" type="presParOf" srcId="{0B59FED6-6480-4905-80B9-F7DFC1389729}" destId="{E221304E-60CF-4387-A75F-5EA9E48E5072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8FE-DD62-44D3-8C64-63C45362AEB7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2347364-5B34-416B-A352-93D4BA7F4090}">
      <dgm:prSet phldrT="[Tekst]" custT="1"/>
      <dgm:spPr>
        <a:solidFill>
          <a:srgbClr val="83A7D4">
            <a:alpha val="50000"/>
          </a:srgbClr>
        </a:solidFill>
      </dgm:spPr>
      <dgm:t>
        <a:bodyPr/>
        <a:lstStyle/>
        <a:p>
          <a:pPr>
            <a:lnSpc>
              <a:spcPct val="90000"/>
            </a:lnSpc>
          </a:pPr>
          <a:r>
            <a:rPr lang="nb-NO" sz="3000" b="1" dirty="0" smtClean="0"/>
            <a:t>9 </a:t>
          </a:r>
          <a:br>
            <a:rPr lang="nb-NO" sz="3000" b="1" dirty="0" smtClean="0"/>
          </a:br>
          <a:r>
            <a:rPr lang="nb-NO" sz="2000" b="1" dirty="0" smtClean="0"/>
            <a:t>Science Nordic </a:t>
          </a:r>
          <a:endParaRPr lang="nb-NO" sz="2000" b="1" dirty="0"/>
        </a:p>
      </dgm:t>
    </dgm:pt>
    <dgm:pt modelId="{9B4D7CB1-F5F8-4ACC-BAFE-9A76002723E9}" type="parTrans" cxnId="{74337CB8-A25E-4A89-96A1-4C9EB1DEC3EB}">
      <dgm:prSet/>
      <dgm:spPr/>
      <dgm:t>
        <a:bodyPr/>
        <a:lstStyle/>
        <a:p>
          <a:endParaRPr lang="nb-NO"/>
        </a:p>
      </dgm:t>
    </dgm:pt>
    <dgm:pt modelId="{829274EC-01C4-47B2-A6DB-9BD0CD13137F}" type="sibTrans" cxnId="{74337CB8-A25E-4A89-96A1-4C9EB1DEC3EB}">
      <dgm:prSet/>
      <dgm:spPr/>
      <dgm:t>
        <a:bodyPr/>
        <a:lstStyle/>
        <a:p>
          <a:endParaRPr lang="nb-NO"/>
        </a:p>
      </dgm:t>
    </dgm:pt>
    <dgm:pt modelId="{BD14178B-E28F-43B4-B08E-A811BED55632}">
      <dgm:prSet phldrT="[Tekst]" custT="1"/>
      <dgm:spPr>
        <a:solidFill>
          <a:srgbClr val="E7DFCC">
            <a:alpha val="50000"/>
          </a:srgbClr>
        </a:solidFill>
      </dgm:spPr>
      <dgm:t>
        <a:bodyPr/>
        <a:lstStyle/>
        <a:p>
          <a:pPr>
            <a:lnSpc>
              <a:spcPct val="150000"/>
            </a:lnSpc>
          </a:pPr>
          <a:r>
            <a:rPr lang="nb-NO" sz="3000" b="1" dirty="0" smtClean="0"/>
            <a:t>16 </a:t>
          </a:r>
          <a:br>
            <a:rPr lang="nb-NO" sz="3000" b="1" dirty="0" smtClean="0"/>
          </a:br>
          <a:r>
            <a:rPr lang="nb-NO" sz="2000" b="1" dirty="0" smtClean="0"/>
            <a:t>Gemini</a:t>
          </a:r>
          <a:endParaRPr lang="nb-NO" sz="2000" dirty="0"/>
        </a:p>
      </dgm:t>
    </dgm:pt>
    <dgm:pt modelId="{31C2C90B-D3C7-4D1E-9C13-85B32DB0019B}" type="sibTrans" cxnId="{C0C8310A-766C-45BF-A731-493196B7E1F4}">
      <dgm:prSet/>
      <dgm:spPr/>
      <dgm:t>
        <a:bodyPr/>
        <a:lstStyle/>
        <a:p>
          <a:endParaRPr lang="nb-NO"/>
        </a:p>
      </dgm:t>
    </dgm:pt>
    <dgm:pt modelId="{FEEC3002-2189-445A-9AB3-24AF96B7BDC7}" type="parTrans" cxnId="{C0C8310A-766C-45BF-A731-493196B7E1F4}">
      <dgm:prSet/>
      <dgm:spPr/>
      <dgm:t>
        <a:bodyPr/>
        <a:lstStyle/>
        <a:p>
          <a:endParaRPr lang="nb-NO"/>
        </a:p>
      </dgm:t>
    </dgm:pt>
    <dgm:pt modelId="{AF413C6C-BCE9-4491-A397-154F9386BCEF}">
      <dgm:prSet phldrT="[Tekst]" custT="1"/>
      <dgm:spPr>
        <a:solidFill>
          <a:srgbClr val="F5D882">
            <a:alpha val="50000"/>
          </a:srgbClr>
        </a:solidFill>
      </dgm:spPr>
      <dgm:t>
        <a:bodyPr/>
        <a:lstStyle/>
        <a:p>
          <a:pPr algn="ctr">
            <a:lnSpc>
              <a:spcPct val="90000"/>
            </a:lnSpc>
          </a:pPr>
          <a:r>
            <a:rPr lang="nb-NO" sz="3000" b="1" dirty="0" smtClean="0"/>
            <a:t>16</a:t>
          </a:r>
          <a:r>
            <a:rPr lang="nb-NO" sz="2000" b="1" dirty="0" smtClean="0"/>
            <a:t> Forskning.no</a:t>
          </a:r>
          <a:endParaRPr lang="nb-NO" sz="1200" u="sng" dirty="0"/>
        </a:p>
      </dgm:t>
    </dgm:pt>
    <dgm:pt modelId="{B88C81FE-23C2-4508-BD6A-4DA06A8FB9F2}" type="sibTrans" cxnId="{2410A618-C7CB-473D-832E-1B6930962A13}">
      <dgm:prSet/>
      <dgm:spPr/>
      <dgm:t>
        <a:bodyPr/>
        <a:lstStyle/>
        <a:p>
          <a:endParaRPr lang="nb-NO"/>
        </a:p>
      </dgm:t>
    </dgm:pt>
    <dgm:pt modelId="{5AC24B61-8D72-4843-8068-EFF3FE775433}" type="parTrans" cxnId="{2410A618-C7CB-473D-832E-1B6930962A13}">
      <dgm:prSet/>
      <dgm:spPr/>
      <dgm:t>
        <a:bodyPr/>
        <a:lstStyle/>
        <a:p>
          <a:endParaRPr lang="nb-NO"/>
        </a:p>
      </dgm:t>
    </dgm:pt>
    <dgm:pt modelId="{9CF3E480-5AFF-415B-AA89-21C6371B1CC6}" type="pres">
      <dgm:prSet presAssocID="{D60168FE-DD62-44D3-8C64-63C45362AEB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3141E3A0-EEA0-4372-967B-7975A26D8C96}" type="pres">
      <dgm:prSet presAssocID="{AF413C6C-BCE9-4491-A397-154F9386BCEF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1212D68-783A-459A-9FB6-C0A96D1F2135}" type="pres">
      <dgm:prSet presAssocID="{B88C81FE-23C2-4508-BD6A-4DA06A8FB9F2}" presName="space" presStyleCnt="0"/>
      <dgm:spPr/>
    </dgm:pt>
    <dgm:pt modelId="{49CF2962-5D59-42B6-960B-AD334C010AD3}" type="pres">
      <dgm:prSet presAssocID="{02347364-5B34-416B-A352-93D4BA7F4090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F3AE235-1724-4346-8C51-40C2E57CEC2B}" type="pres">
      <dgm:prSet presAssocID="{829274EC-01C4-47B2-A6DB-9BD0CD13137F}" presName="space" presStyleCnt="0"/>
      <dgm:spPr/>
    </dgm:pt>
    <dgm:pt modelId="{C6ED7EB9-88C4-4DCB-8F85-9F9A79603E87}" type="pres">
      <dgm:prSet presAssocID="{BD14178B-E28F-43B4-B08E-A811BED55632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C0C8310A-766C-45BF-A731-493196B7E1F4}" srcId="{D60168FE-DD62-44D3-8C64-63C45362AEB7}" destId="{BD14178B-E28F-43B4-B08E-A811BED55632}" srcOrd="2" destOrd="0" parTransId="{FEEC3002-2189-445A-9AB3-24AF96B7BDC7}" sibTransId="{31C2C90B-D3C7-4D1E-9C13-85B32DB0019B}"/>
    <dgm:cxn modelId="{2410A618-C7CB-473D-832E-1B6930962A13}" srcId="{D60168FE-DD62-44D3-8C64-63C45362AEB7}" destId="{AF413C6C-BCE9-4491-A397-154F9386BCEF}" srcOrd="0" destOrd="0" parTransId="{5AC24B61-8D72-4843-8068-EFF3FE775433}" sibTransId="{B88C81FE-23C2-4508-BD6A-4DA06A8FB9F2}"/>
    <dgm:cxn modelId="{7993597E-9447-44D5-BDBB-40CEF27985A2}" type="presOf" srcId="{AF413C6C-BCE9-4491-A397-154F9386BCEF}" destId="{3141E3A0-EEA0-4372-967B-7975A26D8C96}" srcOrd="0" destOrd="0" presId="urn:microsoft.com/office/officeart/2005/8/layout/venn3"/>
    <dgm:cxn modelId="{69BA3EB3-9B48-402C-8560-4FE860929515}" type="presOf" srcId="{02347364-5B34-416B-A352-93D4BA7F4090}" destId="{49CF2962-5D59-42B6-960B-AD334C010AD3}" srcOrd="0" destOrd="0" presId="urn:microsoft.com/office/officeart/2005/8/layout/venn3"/>
    <dgm:cxn modelId="{74337CB8-A25E-4A89-96A1-4C9EB1DEC3EB}" srcId="{D60168FE-DD62-44D3-8C64-63C45362AEB7}" destId="{02347364-5B34-416B-A352-93D4BA7F4090}" srcOrd="1" destOrd="0" parTransId="{9B4D7CB1-F5F8-4ACC-BAFE-9A76002723E9}" sibTransId="{829274EC-01C4-47B2-A6DB-9BD0CD13137F}"/>
    <dgm:cxn modelId="{8A7AE3FD-4A82-4A8C-B30C-534AD3862DBA}" type="presOf" srcId="{BD14178B-E28F-43B4-B08E-A811BED55632}" destId="{C6ED7EB9-88C4-4DCB-8F85-9F9A79603E87}" srcOrd="0" destOrd="0" presId="urn:microsoft.com/office/officeart/2005/8/layout/venn3"/>
    <dgm:cxn modelId="{1AEC273B-F102-4FD9-ACAC-4FB9E9B65267}" type="presOf" srcId="{D60168FE-DD62-44D3-8C64-63C45362AEB7}" destId="{9CF3E480-5AFF-415B-AA89-21C6371B1CC6}" srcOrd="0" destOrd="0" presId="urn:microsoft.com/office/officeart/2005/8/layout/venn3"/>
    <dgm:cxn modelId="{2D80D0D7-9B98-497A-9291-92248BBCB045}" type="presParOf" srcId="{9CF3E480-5AFF-415B-AA89-21C6371B1CC6}" destId="{3141E3A0-EEA0-4372-967B-7975A26D8C96}" srcOrd="0" destOrd="0" presId="urn:microsoft.com/office/officeart/2005/8/layout/venn3"/>
    <dgm:cxn modelId="{4E393665-7A63-4013-BFB3-A62A835FFCFA}" type="presParOf" srcId="{9CF3E480-5AFF-415B-AA89-21C6371B1CC6}" destId="{71212D68-783A-459A-9FB6-C0A96D1F2135}" srcOrd="1" destOrd="0" presId="urn:microsoft.com/office/officeart/2005/8/layout/venn3"/>
    <dgm:cxn modelId="{983CA6D1-0DFF-472B-935C-C56582B1B8DF}" type="presParOf" srcId="{9CF3E480-5AFF-415B-AA89-21C6371B1CC6}" destId="{49CF2962-5D59-42B6-960B-AD334C010AD3}" srcOrd="2" destOrd="0" presId="urn:microsoft.com/office/officeart/2005/8/layout/venn3"/>
    <dgm:cxn modelId="{3549EB08-948E-4220-A638-BA918F8BE491}" type="presParOf" srcId="{9CF3E480-5AFF-415B-AA89-21C6371B1CC6}" destId="{0F3AE235-1724-4346-8C51-40C2E57CEC2B}" srcOrd="3" destOrd="0" presId="urn:microsoft.com/office/officeart/2005/8/layout/venn3"/>
    <dgm:cxn modelId="{A640F005-9443-466A-9F26-E305518DD5AB}" type="presParOf" srcId="{9CF3E480-5AFF-415B-AA89-21C6371B1CC6}" destId="{C6ED7EB9-88C4-4DCB-8F85-9F9A79603E87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8FE-DD62-44D3-8C64-63C45362AEB7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2347364-5B34-416B-A352-93D4BA7F4090}">
      <dgm:prSet phldrT="[Tekst]" custT="1"/>
      <dgm:spPr>
        <a:solidFill>
          <a:srgbClr val="83A7D4">
            <a:alpha val="50000"/>
          </a:srgbClr>
        </a:solidFill>
      </dgm:spPr>
      <dgm:t>
        <a:bodyPr/>
        <a:lstStyle/>
        <a:p>
          <a:pPr>
            <a:lnSpc>
              <a:spcPct val="90000"/>
            </a:lnSpc>
          </a:pPr>
          <a:r>
            <a:rPr lang="nb-NO" sz="3000" b="1" dirty="0" smtClean="0"/>
            <a:t>23 427  </a:t>
          </a:r>
        </a:p>
        <a:p>
          <a:pPr>
            <a:lnSpc>
              <a:spcPct val="150000"/>
            </a:lnSpc>
          </a:pPr>
          <a:r>
            <a:rPr lang="en-GB" sz="1800" noProof="0" dirty="0" smtClean="0"/>
            <a:t>Museum's</a:t>
          </a:r>
          <a:r>
            <a:rPr lang="nb-NO" sz="1800" dirty="0" smtClean="0"/>
            <a:t> </a:t>
          </a:r>
          <a:r>
            <a:rPr lang="en-GB" sz="1800" noProof="0" dirty="0" smtClean="0"/>
            <a:t>blogs</a:t>
          </a:r>
          <a:endParaRPr lang="en-GB" sz="1800" noProof="0" dirty="0"/>
        </a:p>
      </dgm:t>
    </dgm:pt>
    <dgm:pt modelId="{9B4D7CB1-F5F8-4ACC-BAFE-9A76002723E9}" type="parTrans" cxnId="{74337CB8-A25E-4A89-96A1-4C9EB1DEC3EB}">
      <dgm:prSet/>
      <dgm:spPr/>
      <dgm:t>
        <a:bodyPr/>
        <a:lstStyle/>
        <a:p>
          <a:endParaRPr lang="nb-NO"/>
        </a:p>
      </dgm:t>
    </dgm:pt>
    <dgm:pt modelId="{829274EC-01C4-47B2-A6DB-9BD0CD13137F}" type="sibTrans" cxnId="{74337CB8-A25E-4A89-96A1-4C9EB1DEC3EB}">
      <dgm:prSet/>
      <dgm:spPr/>
      <dgm:t>
        <a:bodyPr/>
        <a:lstStyle/>
        <a:p>
          <a:endParaRPr lang="nb-NO"/>
        </a:p>
      </dgm:t>
    </dgm:pt>
    <dgm:pt modelId="{BD14178B-E28F-43B4-B08E-A811BED55632}">
      <dgm:prSet phldrT="[Tekst]" custT="1"/>
      <dgm:spPr>
        <a:solidFill>
          <a:srgbClr val="E7DFCC">
            <a:alpha val="50000"/>
          </a:srgbClr>
        </a:solidFill>
      </dgm:spPr>
      <dgm:t>
        <a:bodyPr/>
        <a:lstStyle/>
        <a:p>
          <a:pPr>
            <a:lnSpc>
              <a:spcPct val="150000"/>
            </a:lnSpc>
          </a:pPr>
          <a:r>
            <a:rPr lang="nb-NO" sz="3000" b="1" dirty="0" smtClean="0"/>
            <a:t>50 870</a:t>
          </a:r>
          <a:r>
            <a:rPr lang="nb-NO" sz="1900" dirty="0" smtClean="0"/>
            <a:t/>
          </a:r>
          <a:br>
            <a:rPr lang="nb-NO" sz="1900" dirty="0" smtClean="0"/>
          </a:br>
          <a:r>
            <a:rPr lang="nb-NO" sz="1900" dirty="0" smtClean="0"/>
            <a:t>Norark.no</a:t>
          </a:r>
          <a:endParaRPr lang="nb-NO" sz="1900" dirty="0"/>
        </a:p>
      </dgm:t>
    </dgm:pt>
    <dgm:pt modelId="{31C2C90B-D3C7-4D1E-9C13-85B32DB0019B}" type="sibTrans" cxnId="{C0C8310A-766C-45BF-A731-493196B7E1F4}">
      <dgm:prSet/>
      <dgm:spPr/>
      <dgm:t>
        <a:bodyPr/>
        <a:lstStyle/>
        <a:p>
          <a:endParaRPr lang="nb-NO"/>
        </a:p>
      </dgm:t>
    </dgm:pt>
    <dgm:pt modelId="{FEEC3002-2189-445A-9AB3-24AF96B7BDC7}" type="parTrans" cxnId="{C0C8310A-766C-45BF-A731-493196B7E1F4}">
      <dgm:prSet/>
      <dgm:spPr/>
      <dgm:t>
        <a:bodyPr/>
        <a:lstStyle/>
        <a:p>
          <a:endParaRPr lang="nb-NO"/>
        </a:p>
      </dgm:t>
    </dgm:pt>
    <dgm:pt modelId="{AF413C6C-BCE9-4491-A397-154F9386BCEF}">
      <dgm:prSet phldrT="[Tekst]" custT="1"/>
      <dgm:spPr>
        <a:solidFill>
          <a:srgbClr val="F5D882">
            <a:alpha val="50000"/>
          </a:srgbClr>
        </a:solidFill>
      </dgm:spPr>
      <dgm:t>
        <a:bodyPr/>
        <a:lstStyle/>
        <a:p>
          <a:pPr algn="ctr">
            <a:lnSpc>
              <a:spcPct val="90000"/>
            </a:lnSpc>
          </a:pPr>
          <a:r>
            <a:rPr lang="nb-NO" sz="3000" b="1" dirty="0" smtClean="0"/>
            <a:t>66 898</a:t>
          </a:r>
          <a:r>
            <a:rPr lang="nb-NO" sz="1900" dirty="0" smtClean="0"/>
            <a:t> </a:t>
          </a:r>
        </a:p>
        <a:p>
          <a:pPr algn="l">
            <a:lnSpc>
              <a:spcPct val="150000"/>
            </a:lnSpc>
          </a:pPr>
          <a:r>
            <a:rPr lang="nb-NO" sz="1200" u="sng" dirty="0" smtClean="0"/>
            <a:t>ntnu.no/vitenskapsmuseet</a:t>
          </a:r>
          <a:r>
            <a:rPr lang="nb-NO" sz="1200" dirty="0" smtClean="0"/>
            <a:t> and </a:t>
          </a:r>
          <a:r>
            <a:rPr lang="nb-NO" sz="1200" u="sng" dirty="0" smtClean="0"/>
            <a:t>ntnu.edu/museum</a:t>
          </a:r>
          <a:endParaRPr lang="nb-NO" sz="1200" u="sng" dirty="0"/>
        </a:p>
      </dgm:t>
    </dgm:pt>
    <dgm:pt modelId="{B88C81FE-23C2-4508-BD6A-4DA06A8FB9F2}" type="sibTrans" cxnId="{2410A618-C7CB-473D-832E-1B6930962A13}">
      <dgm:prSet/>
      <dgm:spPr/>
      <dgm:t>
        <a:bodyPr/>
        <a:lstStyle/>
        <a:p>
          <a:endParaRPr lang="nb-NO"/>
        </a:p>
      </dgm:t>
    </dgm:pt>
    <dgm:pt modelId="{5AC24B61-8D72-4843-8068-EFF3FE775433}" type="parTrans" cxnId="{2410A618-C7CB-473D-832E-1B6930962A13}">
      <dgm:prSet/>
      <dgm:spPr/>
      <dgm:t>
        <a:bodyPr/>
        <a:lstStyle/>
        <a:p>
          <a:endParaRPr lang="nb-NO"/>
        </a:p>
      </dgm:t>
    </dgm:pt>
    <dgm:pt modelId="{9CF3E480-5AFF-415B-AA89-21C6371B1CC6}" type="pres">
      <dgm:prSet presAssocID="{D60168FE-DD62-44D3-8C64-63C45362AEB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3141E3A0-EEA0-4372-967B-7975A26D8C96}" type="pres">
      <dgm:prSet presAssocID="{AF413C6C-BCE9-4491-A397-154F9386BCEF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1212D68-783A-459A-9FB6-C0A96D1F2135}" type="pres">
      <dgm:prSet presAssocID="{B88C81FE-23C2-4508-BD6A-4DA06A8FB9F2}" presName="space" presStyleCnt="0"/>
      <dgm:spPr/>
    </dgm:pt>
    <dgm:pt modelId="{49CF2962-5D59-42B6-960B-AD334C010AD3}" type="pres">
      <dgm:prSet presAssocID="{02347364-5B34-416B-A352-93D4BA7F4090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F3AE235-1724-4346-8C51-40C2E57CEC2B}" type="pres">
      <dgm:prSet presAssocID="{829274EC-01C4-47B2-A6DB-9BD0CD13137F}" presName="space" presStyleCnt="0"/>
      <dgm:spPr/>
    </dgm:pt>
    <dgm:pt modelId="{C6ED7EB9-88C4-4DCB-8F85-9F9A79603E87}" type="pres">
      <dgm:prSet presAssocID="{BD14178B-E28F-43B4-B08E-A811BED55632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BF22E2AF-049B-40F0-BC02-40AB3323222E}" type="presOf" srcId="{02347364-5B34-416B-A352-93D4BA7F4090}" destId="{49CF2962-5D59-42B6-960B-AD334C010AD3}" srcOrd="0" destOrd="0" presId="urn:microsoft.com/office/officeart/2005/8/layout/venn3"/>
    <dgm:cxn modelId="{D1D44AAF-0BD3-4971-A42B-8D41DEE6E88F}" type="presOf" srcId="{AF413C6C-BCE9-4491-A397-154F9386BCEF}" destId="{3141E3A0-EEA0-4372-967B-7975A26D8C96}" srcOrd="0" destOrd="0" presId="urn:microsoft.com/office/officeart/2005/8/layout/venn3"/>
    <dgm:cxn modelId="{C4F8B83E-EFEE-4473-9A94-5F0FBB14845D}" type="presOf" srcId="{BD14178B-E28F-43B4-B08E-A811BED55632}" destId="{C6ED7EB9-88C4-4DCB-8F85-9F9A79603E87}" srcOrd="0" destOrd="0" presId="urn:microsoft.com/office/officeart/2005/8/layout/venn3"/>
    <dgm:cxn modelId="{359AD519-9EF1-42D0-8960-7CD485A6409B}" type="presOf" srcId="{D60168FE-DD62-44D3-8C64-63C45362AEB7}" destId="{9CF3E480-5AFF-415B-AA89-21C6371B1CC6}" srcOrd="0" destOrd="0" presId="urn:microsoft.com/office/officeart/2005/8/layout/venn3"/>
    <dgm:cxn modelId="{C0C8310A-766C-45BF-A731-493196B7E1F4}" srcId="{D60168FE-DD62-44D3-8C64-63C45362AEB7}" destId="{BD14178B-E28F-43B4-B08E-A811BED55632}" srcOrd="2" destOrd="0" parTransId="{FEEC3002-2189-445A-9AB3-24AF96B7BDC7}" sibTransId="{31C2C90B-D3C7-4D1E-9C13-85B32DB0019B}"/>
    <dgm:cxn modelId="{2410A618-C7CB-473D-832E-1B6930962A13}" srcId="{D60168FE-DD62-44D3-8C64-63C45362AEB7}" destId="{AF413C6C-BCE9-4491-A397-154F9386BCEF}" srcOrd="0" destOrd="0" parTransId="{5AC24B61-8D72-4843-8068-EFF3FE775433}" sibTransId="{B88C81FE-23C2-4508-BD6A-4DA06A8FB9F2}"/>
    <dgm:cxn modelId="{74337CB8-A25E-4A89-96A1-4C9EB1DEC3EB}" srcId="{D60168FE-DD62-44D3-8C64-63C45362AEB7}" destId="{02347364-5B34-416B-A352-93D4BA7F4090}" srcOrd="1" destOrd="0" parTransId="{9B4D7CB1-F5F8-4ACC-BAFE-9A76002723E9}" sibTransId="{829274EC-01C4-47B2-A6DB-9BD0CD13137F}"/>
    <dgm:cxn modelId="{DB79F927-0846-414F-A277-9D2F2494AA0B}" type="presParOf" srcId="{9CF3E480-5AFF-415B-AA89-21C6371B1CC6}" destId="{3141E3A0-EEA0-4372-967B-7975A26D8C96}" srcOrd="0" destOrd="0" presId="urn:microsoft.com/office/officeart/2005/8/layout/venn3"/>
    <dgm:cxn modelId="{9C3C4F31-3959-42AE-9B3C-E35CBA0895B9}" type="presParOf" srcId="{9CF3E480-5AFF-415B-AA89-21C6371B1CC6}" destId="{71212D68-783A-459A-9FB6-C0A96D1F2135}" srcOrd="1" destOrd="0" presId="urn:microsoft.com/office/officeart/2005/8/layout/venn3"/>
    <dgm:cxn modelId="{49301EE5-1319-45A9-894F-38AB50A1E412}" type="presParOf" srcId="{9CF3E480-5AFF-415B-AA89-21C6371B1CC6}" destId="{49CF2962-5D59-42B6-960B-AD334C010AD3}" srcOrd="2" destOrd="0" presId="urn:microsoft.com/office/officeart/2005/8/layout/venn3"/>
    <dgm:cxn modelId="{639FADC1-F49F-42E5-B153-44D00B36745A}" type="presParOf" srcId="{9CF3E480-5AFF-415B-AA89-21C6371B1CC6}" destId="{0F3AE235-1724-4346-8C51-40C2E57CEC2B}" srcOrd="3" destOrd="0" presId="urn:microsoft.com/office/officeart/2005/8/layout/venn3"/>
    <dgm:cxn modelId="{DCBE695F-FAFE-468A-AB53-C5DC0A67C022}" type="presParOf" srcId="{9CF3E480-5AFF-415B-AA89-21C6371B1CC6}" destId="{C6ED7EB9-88C4-4DCB-8F85-9F9A79603E87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D0D63C-AE06-4664-AF41-1E3C82E67756}" type="doc">
      <dgm:prSet loTypeId="urn:microsoft.com/office/officeart/2005/8/layout/radial2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nb-NO"/>
        </a:p>
      </dgm:t>
    </dgm:pt>
    <dgm:pt modelId="{55BCBEAB-0F40-4128-BAEF-51BC31D6472D}">
      <dgm:prSet phldrT="[Tekst]" custT="1"/>
      <dgm:spPr>
        <a:solidFill>
          <a:srgbClr val="83A7D4"/>
        </a:solidFill>
      </dgm:spPr>
      <dgm:t>
        <a:bodyPr/>
        <a:lstStyle/>
        <a:p>
          <a:pPr algn="ctr"/>
          <a:r>
            <a:rPr lang="nb-NO" sz="1400" b="1" dirty="0" smtClean="0">
              <a:effectLst/>
            </a:rPr>
            <a:t>5 351 </a:t>
          </a:r>
          <a:r>
            <a:rPr lang="nb-NO" sz="1400" dirty="0" smtClean="0">
              <a:effectLst/>
            </a:rPr>
            <a:t/>
          </a:r>
          <a:br>
            <a:rPr lang="nb-NO" sz="1400" dirty="0" smtClean="0">
              <a:effectLst/>
            </a:rPr>
          </a:br>
          <a:r>
            <a:rPr lang="nb-NO" sz="1400" dirty="0" smtClean="0">
              <a:effectLst/>
            </a:rPr>
            <a:t>NTNU University Museum</a:t>
          </a:r>
          <a:endParaRPr lang="nb-NO" sz="1400" dirty="0">
            <a:effectLst/>
          </a:endParaRPr>
        </a:p>
      </dgm:t>
    </dgm:pt>
    <dgm:pt modelId="{FCF59CEA-944C-408B-AA2C-F52179D24B88}" type="parTrans" cxnId="{EB8B64D2-F45A-49EB-B475-EFFFDFBE850D}">
      <dgm:prSet/>
      <dgm:spPr>
        <a:ln>
          <a:solidFill>
            <a:srgbClr val="034F9F"/>
          </a:solidFill>
        </a:ln>
      </dgm:spPr>
      <dgm:t>
        <a:bodyPr/>
        <a:lstStyle/>
        <a:p>
          <a:endParaRPr lang="nb-NO"/>
        </a:p>
      </dgm:t>
    </dgm:pt>
    <dgm:pt modelId="{58633858-07E4-4FC5-AB31-00B7A543921C}" type="sibTrans" cxnId="{EB8B64D2-F45A-49EB-B475-EFFFDFBE850D}">
      <dgm:prSet/>
      <dgm:spPr/>
      <dgm:t>
        <a:bodyPr/>
        <a:lstStyle/>
        <a:p>
          <a:endParaRPr lang="nb-NO"/>
        </a:p>
      </dgm:t>
    </dgm:pt>
    <dgm:pt modelId="{646411B8-999F-47A3-8917-AD63FCE696CA}">
      <dgm:prSet phldrT="[Tekst]" custT="1"/>
      <dgm:spPr>
        <a:solidFill>
          <a:srgbClr val="83A7D4"/>
        </a:solidFill>
      </dgm:spPr>
      <dgm:t>
        <a:bodyPr/>
        <a:lstStyle/>
        <a:p>
          <a:pPr algn="ctr"/>
          <a:r>
            <a:rPr lang="nb-NO" sz="1400" b="1" dirty="0" smtClean="0">
              <a:effectLst/>
            </a:rPr>
            <a:t>2 972 </a:t>
          </a:r>
          <a:r>
            <a:rPr lang="nb-NO" sz="1400" b="0" u="none" dirty="0" smtClean="0">
              <a:effectLst/>
            </a:rPr>
            <a:t>Norark.no</a:t>
          </a:r>
          <a:endParaRPr lang="nb-NO" sz="1400" b="0" u="none" dirty="0">
            <a:effectLst/>
          </a:endParaRPr>
        </a:p>
      </dgm:t>
    </dgm:pt>
    <dgm:pt modelId="{E04CF307-7B25-479E-94A9-370714C94383}" type="parTrans" cxnId="{0E012EB0-F561-4731-8772-0B105EC19D48}">
      <dgm:prSet/>
      <dgm:spPr>
        <a:ln>
          <a:solidFill>
            <a:srgbClr val="034F9F"/>
          </a:solidFill>
        </a:ln>
      </dgm:spPr>
      <dgm:t>
        <a:bodyPr/>
        <a:lstStyle/>
        <a:p>
          <a:endParaRPr lang="nb-NO"/>
        </a:p>
      </dgm:t>
    </dgm:pt>
    <dgm:pt modelId="{40DE2DDF-7163-4A72-806C-FE2002FCB749}" type="sibTrans" cxnId="{0E012EB0-F561-4731-8772-0B105EC19D48}">
      <dgm:prSet/>
      <dgm:spPr/>
      <dgm:t>
        <a:bodyPr/>
        <a:lstStyle/>
        <a:p>
          <a:endParaRPr lang="nb-NO"/>
        </a:p>
      </dgm:t>
    </dgm:pt>
    <dgm:pt modelId="{ED19450A-D62D-4AA1-88DC-04CC99F5ADF8}">
      <dgm:prSet phldrT="[Tekst]" custT="1"/>
      <dgm:spPr>
        <a:solidFill>
          <a:srgbClr val="83A7D4"/>
        </a:solidFill>
      </dgm:spPr>
      <dgm:t>
        <a:bodyPr/>
        <a:lstStyle/>
        <a:p>
          <a:r>
            <a:rPr lang="nb-NO" sz="1400" b="1" dirty="0" smtClean="0">
              <a:effectLst/>
            </a:rPr>
            <a:t>1 449 </a:t>
          </a:r>
          <a:r>
            <a:rPr lang="nb-NO" sz="1400" dirty="0" smtClean="0">
              <a:effectLst/>
            </a:rPr>
            <a:t/>
          </a:r>
          <a:br>
            <a:rPr lang="nb-NO" sz="1400" dirty="0" smtClean="0">
              <a:effectLst/>
            </a:rPr>
          </a:br>
          <a:r>
            <a:rPr lang="nb-NO" sz="1400" b="0" dirty="0" smtClean="0">
              <a:effectLst/>
            </a:rPr>
            <a:t>Ringve </a:t>
          </a:r>
          <a:r>
            <a:rPr lang="en-GB" sz="1400" b="0" noProof="0" dirty="0" smtClean="0">
              <a:effectLst/>
            </a:rPr>
            <a:t>Botanical</a:t>
          </a:r>
          <a:r>
            <a:rPr lang="nb-NO" sz="1400" b="0" dirty="0" smtClean="0">
              <a:effectLst/>
            </a:rPr>
            <a:t> Garden</a:t>
          </a:r>
          <a:endParaRPr lang="nb-NO" sz="1400" b="0" dirty="0">
            <a:effectLst/>
          </a:endParaRPr>
        </a:p>
      </dgm:t>
    </dgm:pt>
    <dgm:pt modelId="{1C03CACD-2039-4C1C-9A64-B0A0ABC35A42}" type="parTrans" cxnId="{BE0D1B82-AE11-4A39-821E-DA70E95F075A}">
      <dgm:prSet/>
      <dgm:spPr>
        <a:ln>
          <a:solidFill>
            <a:srgbClr val="034F9F"/>
          </a:solidFill>
        </a:ln>
      </dgm:spPr>
      <dgm:t>
        <a:bodyPr/>
        <a:lstStyle/>
        <a:p>
          <a:endParaRPr lang="nb-NO"/>
        </a:p>
      </dgm:t>
    </dgm:pt>
    <dgm:pt modelId="{68DD75E8-05F1-4AB5-8A62-366181C53D31}" type="sibTrans" cxnId="{BE0D1B82-AE11-4A39-821E-DA70E95F075A}">
      <dgm:prSet/>
      <dgm:spPr/>
      <dgm:t>
        <a:bodyPr/>
        <a:lstStyle/>
        <a:p>
          <a:endParaRPr lang="nb-NO"/>
        </a:p>
      </dgm:t>
    </dgm:pt>
    <dgm:pt modelId="{003A3940-FB84-4697-80BE-445D479440F1}">
      <dgm:prSet phldrT="[Tekst]" custT="1"/>
      <dgm:spPr/>
      <dgm:t>
        <a:bodyPr/>
        <a:lstStyle/>
        <a:p>
          <a:r>
            <a:rPr lang="nb-NO" sz="1400" b="1" dirty="0" smtClean="0">
              <a:effectLst/>
            </a:rPr>
            <a:t>31 496 </a:t>
          </a:r>
          <a:br>
            <a:rPr lang="nb-NO" sz="1400" b="1" dirty="0" smtClean="0">
              <a:effectLst/>
            </a:rPr>
          </a:br>
          <a:r>
            <a:rPr lang="en-GB" sz="1400" b="1" noProof="0" dirty="0" smtClean="0">
              <a:effectLst/>
            </a:rPr>
            <a:t>user</a:t>
          </a:r>
          <a:r>
            <a:rPr lang="nb-NO" sz="1400" b="1" dirty="0" smtClean="0">
              <a:effectLst/>
            </a:rPr>
            <a:t> </a:t>
          </a:r>
          <a:r>
            <a:rPr lang="en-GB" sz="1400" b="1" noProof="0" dirty="0" smtClean="0">
              <a:effectLst/>
            </a:rPr>
            <a:t>engagements</a:t>
          </a:r>
          <a:endParaRPr lang="en-GB" sz="1400" noProof="0" dirty="0" smtClean="0">
            <a:effectLst/>
          </a:endParaRPr>
        </a:p>
      </dgm:t>
    </dgm:pt>
    <dgm:pt modelId="{6F834208-CAB6-4F9D-AEC7-7FE03B05F849}" type="parTrans" cxnId="{8DE68648-5F8E-4A62-B28C-3473A9009B39}">
      <dgm:prSet/>
      <dgm:spPr/>
      <dgm:t>
        <a:bodyPr/>
        <a:lstStyle/>
        <a:p>
          <a:endParaRPr lang="nb-NO"/>
        </a:p>
      </dgm:t>
    </dgm:pt>
    <dgm:pt modelId="{0863FDC6-6B44-4E41-AF9D-58430FBD8E9A}" type="sibTrans" cxnId="{8DE68648-5F8E-4A62-B28C-3473A9009B39}">
      <dgm:prSet/>
      <dgm:spPr/>
      <dgm:t>
        <a:bodyPr/>
        <a:lstStyle/>
        <a:p>
          <a:endParaRPr lang="nb-NO"/>
        </a:p>
      </dgm:t>
    </dgm:pt>
    <dgm:pt modelId="{BA33E1FC-CAA2-4696-A7FB-983887D5FCD2}">
      <dgm:prSet phldrT="[Tekst]" custT="1"/>
      <dgm:spPr/>
      <dgm:t>
        <a:bodyPr/>
        <a:lstStyle/>
        <a:p>
          <a:r>
            <a:rPr lang="nb-NO" sz="1400" b="1" dirty="0" smtClean="0">
              <a:effectLst/>
            </a:rPr>
            <a:t>14 873 </a:t>
          </a:r>
          <a:br>
            <a:rPr lang="nb-NO" sz="1400" b="1" dirty="0" smtClean="0">
              <a:effectLst/>
            </a:rPr>
          </a:br>
          <a:r>
            <a:rPr lang="en-GB" sz="1400" b="1" noProof="0" dirty="0" smtClean="0">
              <a:effectLst/>
            </a:rPr>
            <a:t>user</a:t>
          </a:r>
          <a:r>
            <a:rPr lang="nb-NO" sz="1400" b="1" dirty="0" smtClean="0">
              <a:effectLst/>
            </a:rPr>
            <a:t> </a:t>
          </a:r>
          <a:r>
            <a:rPr lang="en-GB" sz="1400" b="1" noProof="0" dirty="0" smtClean="0">
              <a:effectLst/>
            </a:rPr>
            <a:t>engagements</a:t>
          </a:r>
          <a:endParaRPr lang="en-GB" sz="1400" noProof="0" dirty="0" smtClean="0">
            <a:effectLst/>
          </a:endParaRPr>
        </a:p>
      </dgm:t>
    </dgm:pt>
    <dgm:pt modelId="{2276A1A5-D78F-4E1A-910F-EE8A80EC4C1D}" type="parTrans" cxnId="{436B2427-52AF-4FB0-9C4B-7A5464E9B48E}">
      <dgm:prSet/>
      <dgm:spPr/>
      <dgm:t>
        <a:bodyPr/>
        <a:lstStyle/>
        <a:p>
          <a:endParaRPr lang="nb-NO"/>
        </a:p>
      </dgm:t>
    </dgm:pt>
    <dgm:pt modelId="{583E5525-0DF8-4501-A0D8-DA749EAB29DD}" type="sibTrans" cxnId="{436B2427-52AF-4FB0-9C4B-7A5464E9B48E}">
      <dgm:prSet/>
      <dgm:spPr/>
      <dgm:t>
        <a:bodyPr/>
        <a:lstStyle/>
        <a:p>
          <a:endParaRPr lang="nb-NO"/>
        </a:p>
      </dgm:t>
    </dgm:pt>
    <dgm:pt modelId="{E7CF953C-99EF-4F89-A7F8-5C3DB664D93B}">
      <dgm:prSet phldrT="[Tekst]" custT="1"/>
      <dgm:spPr/>
      <dgm:t>
        <a:bodyPr/>
        <a:lstStyle/>
        <a:p>
          <a:r>
            <a:rPr lang="nb-NO" sz="1400" b="1" dirty="0" smtClean="0">
              <a:effectLst/>
            </a:rPr>
            <a:t>23 111 </a:t>
          </a:r>
          <a:br>
            <a:rPr lang="nb-NO" sz="1400" b="1" dirty="0" smtClean="0">
              <a:effectLst/>
            </a:rPr>
          </a:br>
          <a:r>
            <a:rPr lang="en-GB" sz="1400" b="1" noProof="0" dirty="0" smtClean="0">
              <a:effectLst/>
            </a:rPr>
            <a:t>user</a:t>
          </a:r>
          <a:r>
            <a:rPr lang="nb-NO" sz="1400" b="1" dirty="0" smtClean="0">
              <a:effectLst/>
            </a:rPr>
            <a:t> </a:t>
          </a:r>
          <a:r>
            <a:rPr lang="en-GB" sz="1400" b="1" noProof="0" dirty="0" smtClean="0">
              <a:effectLst/>
            </a:rPr>
            <a:t>engagements</a:t>
          </a:r>
          <a:endParaRPr lang="en-GB" sz="1400" noProof="0" dirty="0" smtClean="0">
            <a:effectLst/>
          </a:endParaRPr>
        </a:p>
      </dgm:t>
    </dgm:pt>
    <dgm:pt modelId="{947FBF30-CDEF-44CE-B161-87C8F440CA4D}" type="parTrans" cxnId="{FF0CEA75-FB65-4B4C-A3D4-429C0BA09918}">
      <dgm:prSet/>
      <dgm:spPr/>
      <dgm:t>
        <a:bodyPr/>
        <a:lstStyle/>
        <a:p>
          <a:endParaRPr lang="nb-NO"/>
        </a:p>
      </dgm:t>
    </dgm:pt>
    <dgm:pt modelId="{31A04BD8-2A4C-454E-8870-DC1702CE8AF4}" type="sibTrans" cxnId="{FF0CEA75-FB65-4B4C-A3D4-429C0BA09918}">
      <dgm:prSet/>
      <dgm:spPr/>
      <dgm:t>
        <a:bodyPr/>
        <a:lstStyle/>
        <a:p>
          <a:endParaRPr lang="nb-NO"/>
        </a:p>
      </dgm:t>
    </dgm:pt>
    <dgm:pt modelId="{996E8AAB-6A94-4566-8681-23405452E6B5}" type="pres">
      <dgm:prSet presAssocID="{E1D0D63C-AE06-4664-AF41-1E3C82E67756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E0F5B97E-85AA-4B65-B289-31D62AC2A3A8}" type="pres">
      <dgm:prSet presAssocID="{E1D0D63C-AE06-4664-AF41-1E3C82E67756}" presName="cycle" presStyleCnt="0"/>
      <dgm:spPr/>
    </dgm:pt>
    <dgm:pt modelId="{99064731-D441-416A-A16B-A7A76FDC6619}" type="pres">
      <dgm:prSet presAssocID="{E1D0D63C-AE06-4664-AF41-1E3C82E67756}" presName="centerShape" presStyleCnt="0"/>
      <dgm:spPr/>
    </dgm:pt>
    <dgm:pt modelId="{919CB827-818E-42AD-AA40-00313F1E7761}" type="pres">
      <dgm:prSet presAssocID="{E1D0D63C-AE06-4664-AF41-1E3C82E67756}" presName="connSite" presStyleLbl="node1" presStyleIdx="0" presStyleCnt="4"/>
      <dgm:spPr/>
    </dgm:pt>
    <dgm:pt modelId="{7425C4D3-8166-44BA-B5FF-305C8FCD26D6}" type="pres">
      <dgm:prSet presAssocID="{E1D0D63C-AE06-4664-AF41-1E3C82E67756}" presName="visible" presStyleLbl="node1" presStyleIdx="0" presStyleCnt="4" custScaleX="113135" custScaleY="11203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nb-NO"/>
        </a:p>
      </dgm:t>
    </dgm:pt>
    <dgm:pt modelId="{7D528DAF-39B2-40EF-BF9E-D2E9A967D14A}" type="pres">
      <dgm:prSet presAssocID="{FCF59CEA-944C-408B-AA2C-F52179D24B88}" presName="Name25" presStyleLbl="parChTrans1D1" presStyleIdx="0" presStyleCnt="3"/>
      <dgm:spPr/>
      <dgm:t>
        <a:bodyPr/>
        <a:lstStyle/>
        <a:p>
          <a:endParaRPr lang="nb-NO"/>
        </a:p>
      </dgm:t>
    </dgm:pt>
    <dgm:pt modelId="{19A8B9CD-C0A8-404A-902D-9A6E9514F180}" type="pres">
      <dgm:prSet presAssocID="{55BCBEAB-0F40-4128-BAEF-51BC31D6472D}" presName="node" presStyleCnt="0"/>
      <dgm:spPr/>
    </dgm:pt>
    <dgm:pt modelId="{8EA53FB2-83FC-474D-B7E9-59894ABA96CE}" type="pres">
      <dgm:prSet presAssocID="{55BCBEAB-0F40-4128-BAEF-51BC31D6472D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90112C47-F5C4-4D81-BF5B-32883FCB89FA}" type="pres">
      <dgm:prSet presAssocID="{55BCBEAB-0F40-4128-BAEF-51BC31D6472D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E1D5CC79-3A2C-4D5E-9FA2-C080BC788F78}" type="pres">
      <dgm:prSet presAssocID="{1C03CACD-2039-4C1C-9A64-B0A0ABC35A42}" presName="Name25" presStyleLbl="parChTrans1D1" presStyleIdx="1" presStyleCnt="3"/>
      <dgm:spPr/>
      <dgm:t>
        <a:bodyPr/>
        <a:lstStyle/>
        <a:p>
          <a:endParaRPr lang="nb-NO"/>
        </a:p>
      </dgm:t>
    </dgm:pt>
    <dgm:pt modelId="{329C42F6-FA2A-45A5-B06C-BB65DBAFF386}" type="pres">
      <dgm:prSet presAssocID="{ED19450A-D62D-4AA1-88DC-04CC99F5ADF8}" presName="node" presStyleCnt="0"/>
      <dgm:spPr/>
    </dgm:pt>
    <dgm:pt modelId="{B0991440-0BF7-4D43-8FAF-2FD8826838A4}" type="pres">
      <dgm:prSet presAssocID="{ED19450A-D62D-4AA1-88DC-04CC99F5ADF8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90A4984-8317-47F5-B5A4-610ADEBB6C65}" type="pres">
      <dgm:prSet presAssocID="{ED19450A-D62D-4AA1-88DC-04CC99F5ADF8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B05F82A-24A5-4919-BB73-54EBBEDC297F}" type="pres">
      <dgm:prSet presAssocID="{E04CF307-7B25-479E-94A9-370714C94383}" presName="Name25" presStyleLbl="parChTrans1D1" presStyleIdx="2" presStyleCnt="3"/>
      <dgm:spPr/>
      <dgm:t>
        <a:bodyPr/>
        <a:lstStyle/>
        <a:p>
          <a:endParaRPr lang="nb-NO"/>
        </a:p>
      </dgm:t>
    </dgm:pt>
    <dgm:pt modelId="{5FC08606-7B8E-42E7-B9AA-A128385ED2C1}" type="pres">
      <dgm:prSet presAssocID="{646411B8-999F-47A3-8917-AD63FCE696CA}" presName="node" presStyleCnt="0"/>
      <dgm:spPr/>
    </dgm:pt>
    <dgm:pt modelId="{23C50052-CE04-411D-8AA9-FA3DCD61300F}" type="pres">
      <dgm:prSet presAssocID="{646411B8-999F-47A3-8917-AD63FCE696CA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15A89845-CE34-4F7B-96DE-5B5A9EB102EC}" type="pres">
      <dgm:prSet presAssocID="{646411B8-999F-47A3-8917-AD63FCE696CA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DF6810F0-9FB9-4860-9C6B-01A7D2AA0BCA}" type="presOf" srcId="{E1D0D63C-AE06-4664-AF41-1E3C82E67756}" destId="{996E8AAB-6A94-4566-8681-23405452E6B5}" srcOrd="0" destOrd="0" presId="urn:microsoft.com/office/officeart/2005/8/layout/radial2"/>
    <dgm:cxn modelId="{08834E54-C037-4465-A81D-B7C106105C0B}" type="presOf" srcId="{1C03CACD-2039-4C1C-9A64-B0A0ABC35A42}" destId="{E1D5CC79-3A2C-4D5E-9FA2-C080BC788F78}" srcOrd="0" destOrd="0" presId="urn:microsoft.com/office/officeart/2005/8/layout/radial2"/>
    <dgm:cxn modelId="{F90ED939-87C0-489B-AD5F-BFE09FC8125E}" type="presOf" srcId="{FCF59CEA-944C-408B-AA2C-F52179D24B88}" destId="{7D528DAF-39B2-40EF-BF9E-D2E9A967D14A}" srcOrd="0" destOrd="0" presId="urn:microsoft.com/office/officeart/2005/8/layout/radial2"/>
    <dgm:cxn modelId="{93E489A5-C017-46DA-9B43-94C3B8C86514}" type="presOf" srcId="{55BCBEAB-0F40-4128-BAEF-51BC31D6472D}" destId="{8EA53FB2-83FC-474D-B7E9-59894ABA96CE}" srcOrd="0" destOrd="0" presId="urn:microsoft.com/office/officeart/2005/8/layout/radial2"/>
    <dgm:cxn modelId="{1356725E-E968-4234-ADA7-99469A6589A2}" type="presOf" srcId="{E7CF953C-99EF-4F89-A7F8-5C3DB664D93B}" destId="{15A89845-CE34-4F7B-96DE-5B5A9EB102EC}" srcOrd="0" destOrd="0" presId="urn:microsoft.com/office/officeart/2005/8/layout/radial2"/>
    <dgm:cxn modelId="{0E012EB0-F561-4731-8772-0B105EC19D48}" srcId="{E1D0D63C-AE06-4664-AF41-1E3C82E67756}" destId="{646411B8-999F-47A3-8917-AD63FCE696CA}" srcOrd="2" destOrd="0" parTransId="{E04CF307-7B25-479E-94A9-370714C94383}" sibTransId="{40DE2DDF-7163-4A72-806C-FE2002FCB749}"/>
    <dgm:cxn modelId="{EB8B64D2-F45A-49EB-B475-EFFFDFBE850D}" srcId="{E1D0D63C-AE06-4664-AF41-1E3C82E67756}" destId="{55BCBEAB-0F40-4128-BAEF-51BC31D6472D}" srcOrd="0" destOrd="0" parTransId="{FCF59CEA-944C-408B-AA2C-F52179D24B88}" sibTransId="{58633858-07E4-4FC5-AB31-00B7A543921C}"/>
    <dgm:cxn modelId="{BFA24587-047A-4DF2-A538-B1D472B50435}" type="presOf" srcId="{ED19450A-D62D-4AA1-88DC-04CC99F5ADF8}" destId="{B0991440-0BF7-4D43-8FAF-2FD8826838A4}" srcOrd="0" destOrd="0" presId="urn:microsoft.com/office/officeart/2005/8/layout/radial2"/>
    <dgm:cxn modelId="{FF0CEA75-FB65-4B4C-A3D4-429C0BA09918}" srcId="{646411B8-999F-47A3-8917-AD63FCE696CA}" destId="{E7CF953C-99EF-4F89-A7F8-5C3DB664D93B}" srcOrd="0" destOrd="0" parTransId="{947FBF30-CDEF-44CE-B161-87C8F440CA4D}" sibTransId="{31A04BD8-2A4C-454E-8870-DC1702CE8AF4}"/>
    <dgm:cxn modelId="{8DE68648-5F8E-4A62-B28C-3473A9009B39}" srcId="{55BCBEAB-0F40-4128-BAEF-51BC31D6472D}" destId="{003A3940-FB84-4697-80BE-445D479440F1}" srcOrd="0" destOrd="0" parTransId="{6F834208-CAB6-4F9D-AEC7-7FE03B05F849}" sibTransId="{0863FDC6-6B44-4E41-AF9D-58430FBD8E9A}"/>
    <dgm:cxn modelId="{BE0D1B82-AE11-4A39-821E-DA70E95F075A}" srcId="{E1D0D63C-AE06-4664-AF41-1E3C82E67756}" destId="{ED19450A-D62D-4AA1-88DC-04CC99F5ADF8}" srcOrd="1" destOrd="0" parTransId="{1C03CACD-2039-4C1C-9A64-B0A0ABC35A42}" sibTransId="{68DD75E8-05F1-4AB5-8A62-366181C53D31}"/>
    <dgm:cxn modelId="{33E653F1-94C9-43F2-A927-0B2C9DCBAB56}" type="presOf" srcId="{BA33E1FC-CAA2-4696-A7FB-983887D5FCD2}" destId="{390A4984-8317-47F5-B5A4-610ADEBB6C65}" srcOrd="0" destOrd="0" presId="urn:microsoft.com/office/officeart/2005/8/layout/radial2"/>
    <dgm:cxn modelId="{9D33588A-5EF6-4E2E-8071-5D927A75B9B2}" type="presOf" srcId="{003A3940-FB84-4697-80BE-445D479440F1}" destId="{90112C47-F5C4-4D81-BF5B-32883FCB89FA}" srcOrd="0" destOrd="0" presId="urn:microsoft.com/office/officeart/2005/8/layout/radial2"/>
    <dgm:cxn modelId="{436B2427-52AF-4FB0-9C4B-7A5464E9B48E}" srcId="{ED19450A-D62D-4AA1-88DC-04CC99F5ADF8}" destId="{BA33E1FC-CAA2-4696-A7FB-983887D5FCD2}" srcOrd="0" destOrd="0" parTransId="{2276A1A5-D78F-4E1A-910F-EE8A80EC4C1D}" sibTransId="{583E5525-0DF8-4501-A0D8-DA749EAB29DD}"/>
    <dgm:cxn modelId="{8E41C917-3115-454F-9152-898FBE8FC00E}" type="presOf" srcId="{646411B8-999F-47A3-8917-AD63FCE696CA}" destId="{23C50052-CE04-411D-8AA9-FA3DCD61300F}" srcOrd="0" destOrd="0" presId="urn:microsoft.com/office/officeart/2005/8/layout/radial2"/>
    <dgm:cxn modelId="{82B89526-CD9C-4D6B-8AEF-06A4FFAFAB7B}" type="presOf" srcId="{E04CF307-7B25-479E-94A9-370714C94383}" destId="{8B05F82A-24A5-4919-BB73-54EBBEDC297F}" srcOrd="0" destOrd="0" presId="urn:microsoft.com/office/officeart/2005/8/layout/radial2"/>
    <dgm:cxn modelId="{7577CFBF-73D8-49E7-8670-3D9E076D6816}" type="presParOf" srcId="{996E8AAB-6A94-4566-8681-23405452E6B5}" destId="{E0F5B97E-85AA-4B65-B289-31D62AC2A3A8}" srcOrd="0" destOrd="0" presId="urn:microsoft.com/office/officeart/2005/8/layout/radial2"/>
    <dgm:cxn modelId="{80682975-60C1-468B-A620-4389EAA6A82E}" type="presParOf" srcId="{E0F5B97E-85AA-4B65-B289-31D62AC2A3A8}" destId="{99064731-D441-416A-A16B-A7A76FDC6619}" srcOrd="0" destOrd="0" presId="urn:microsoft.com/office/officeart/2005/8/layout/radial2"/>
    <dgm:cxn modelId="{8A5292BF-77AB-49CA-BED2-82AB3BAD0D2F}" type="presParOf" srcId="{99064731-D441-416A-A16B-A7A76FDC6619}" destId="{919CB827-818E-42AD-AA40-00313F1E7761}" srcOrd="0" destOrd="0" presId="urn:microsoft.com/office/officeart/2005/8/layout/radial2"/>
    <dgm:cxn modelId="{772DA794-44FE-41A2-B762-9EF0EA32E566}" type="presParOf" srcId="{99064731-D441-416A-A16B-A7A76FDC6619}" destId="{7425C4D3-8166-44BA-B5FF-305C8FCD26D6}" srcOrd="1" destOrd="0" presId="urn:microsoft.com/office/officeart/2005/8/layout/radial2"/>
    <dgm:cxn modelId="{7517E6F5-A170-4D94-96ED-C17FBF645A1E}" type="presParOf" srcId="{E0F5B97E-85AA-4B65-B289-31D62AC2A3A8}" destId="{7D528DAF-39B2-40EF-BF9E-D2E9A967D14A}" srcOrd="1" destOrd="0" presId="urn:microsoft.com/office/officeart/2005/8/layout/radial2"/>
    <dgm:cxn modelId="{AA460B05-67C6-4918-B6F4-BA2406195119}" type="presParOf" srcId="{E0F5B97E-85AA-4B65-B289-31D62AC2A3A8}" destId="{19A8B9CD-C0A8-404A-902D-9A6E9514F180}" srcOrd="2" destOrd="0" presId="urn:microsoft.com/office/officeart/2005/8/layout/radial2"/>
    <dgm:cxn modelId="{7ABF75FD-4C58-46EE-BF98-81EC26AB1DAB}" type="presParOf" srcId="{19A8B9CD-C0A8-404A-902D-9A6E9514F180}" destId="{8EA53FB2-83FC-474D-B7E9-59894ABA96CE}" srcOrd="0" destOrd="0" presId="urn:microsoft.com/office/officeart/2005/8/layout/radial2"/>
    <dgm:cxn modelId="{73BF0E90-BE20-4588-A561-6233271CBBF4}" type="presParOf" srcId="{19A8B9CD-C0A8-404A-902D-9A6E9514F180}" destId="{90112C47-F5C4-4D81-BF5B-32883FCB89FA}" srcOrd="1" destOrd="0" presId="urn:microsoft.com/office/officeart/2005/8/layout/radial2"/>
    <dgm:cxn modelId="{E3D910A3-0310-4D96-A0FD-43B2769DDB72}" type="presParOf" srcId="{E0F5B97E-85AA-4B65-B289-31D62AC2A3A8}" destId="{E1D5CC79-3A2C-4D5E-9FA2-C080BC788F78}" srcOrd="3" destOrd="0" presId="urn:microsoft.com/office/officeart/2005/8/layout/radial2"/>
    <dgm:cxn modelId="{F6BA0A4C-610A-4CC1-8A0F-E655FC8A9C2C}" type="presParOf" srcId="{E0F5B97E-85AA-4B65-B289-31D62AC2A3A8}" destId="{329C42F6-FA2A-45A5-B06C-BB65DBAFF386}" srcOrd="4" destOrd="0" presId="urn:microsoft.com/office/officeart/2005/8/layout/radial2"/>
    <dgm:cxn modelId="{29731037-446C-46FB-B58B-97B3D0284E72}" type="presParOf" srcId="{329C42F6-FA2A-45A5-B06C-BB65DBAFF386}" destId="{B0991440-0BF7-4D43-8FAF-2FD8826838A4}" srcOrd="0" destOrd="0" presId="urn:microsoft.com/office/officeart/2005/8/layout/radial2"/>
    <dgm:cxn modelId="{4FA35D1C-EC60-443E-B499-2B5208ABCB36}" type="presParOf" srcId="{329C42F6-FA2A-45A5-B06C-BB65DBAFF386}" destId="{390A4984-8317-47F5-B5A4-610ADEBB6C65}" srcOrd="1" destOrd="0" presId="urn:microsoft.com/office/officeart/2005/8/layout/radial2"/>
    <dgm:cxn modelId="{1828AA94-3B25-436C-BD15-404D5C535656}" type="presParOf" srcId="{E0F5B97E-85AA-4B65-B289-31D62AC2A3A8}" destId="{8B05F82A-24A5-4919-BB73-54EBBEDC297F}" srcOrd="5" destOrd="0" presId="urn:microsoft.com/office/officeart/2005/8/layout/radial2"/>
    <dgm:cxn modelId="{907F47E2-23D6-4A5D-A812-B53AA275CB0D}" type="presParOf" srcId="{E0F5B97E-85AA-4B65-B289-31D62AC2A3A8}" destId="{5FC08606-7B8E-42E7-B9AA-A128385ED2C1}" srcOrd="6" destOrd="0" presId="urn:microsoft.com/office/officeart/2005/8/layout/radial2"/>
    <dgm:cxn modelId="{1B8310AB-F9E7-4991-8755-05CD9970725D}" type="presParOf" srcId="{5FC08606-7B8E-42E7-B9AA-A128385ED2C1}" destId="{23C50052-CE04-411D-8AA9-FA3DCD61300F}" srcOrd="0" destOrd="0" presId="urn:microsoft.com/office/officeart/2005/8/layout/radial2"/>
    <dgm:cxn modelId="{6491B0BD-1F53-4A8F-AF96-85634360504F}" type="presParOf" srcId="{5FC08606-7B8E-42E7-B9AA-A128385ED2C1}" destId="{15A89845-CE34-4F7B-96DE-5B5A9EB102E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0168FE-DD62-44D3-8C64-63C45362AEB7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2347364-5B34-416B-A352-93D4BA7F4090}">
      <dgm:prSet phldrT="[Tekst]" custT="1"/>
      <dgm:spPr>
        <a:solidFill>
          <a:srgbClr val="83A7D4">
            <a:alpha val="50000"/>
          </a:srgbClr>
        </a:solidFill>
      </dgm:spPr>
      <dgm:t>
        <a:bodyPr/>
        <a:lstStyle/>
        <a:p>
          <a:pPr>
            <a:lnSpc>
              <a:spcPct val="100000"/>
            </a:lnSpc>
          </a:pPr>
          <a:r>
            <a:rPr lang="nb-NO" sz="1700" b="0" dirty="0" smtClean="0">
              <a:solidFill>
                <a:schemeClr val="tx1"/>
              </a:solidFill>
            </a:rPr>
            <a:t>NTNU University Museum </a:t>
          </a:r>
          <a:r>
            <a:rPr lang="en-GB" sz="1700" b="0" noProof="0" dirty="0" smtClean="0">
              <a:solidFill>
                <a:schemeClr val="tx1"/>
              </a:solidFill>
            </a:rPr>
            <a:t>natural</a:t>
          </a:r>
          <a:r>
            <a:rPr lang="nb-NO" sz="1700" b="0" dirty="0" smtClean="0">
              <a:solidFill>
                <a:schemeClr val="tx1"/>
              </a:solidFill>
            </a:rPr>
            <a:t> </a:t>
          </a:r>
          <a:r>
            <a:rPr lang="en-GB" sz="1700" b="0" noProof="0" dirty="0" smtClean="0">
              <a:solidFill>
                <a:schemeClr val="tx1"/>
              </a:solidFill>
            </a:rPr>
            <a:t>history</a:t>
          </a:r>
          <a:r>
            <a:rPr lang="nb-NO" sz="1700" b="0" dirty="0" smtClean="0">
              <a:solidFill>
                <a:schemeClr val="tx1"/>
              </a:solidFill>
            </a:rPr>
            <a:t> journal</a:t>
          </a:r>
        </a:p>
      </dgm:t>
    </dgm:pt>
    <dgm:pt modelId="{9B4D7CB1-F5F8-4ACC-BAFE-9A76002723E9}" type="parTrans" cxnId="{74337CB8-A25E-4A89-96A1-4C9EB1DEC3EB}">
      <dgm:prSet/>
      <dgm:spPr/>
      <dgm:t>
        <a:bodyPr/>
        <a:lstStyle/>
        <a:p>
          <a:endParaRPr lang="nb-NO"/>
        </a:p>
      </dgm:t>
    </dgm:pt>
    <dgm:pt modelId="{829274EC-01C4-47B2-A6DB-9BD0CD13137F}" type="sibTrans" cxnId="{74337CB8-A25E-4A89-96A1-4C9EB1DEC3EB}">
      <dgm:prSet/>
      <dgm:spPr/>
      <dgm:t>
        <a:bodyPr/>
        <a:lstStyle/>
        <a:p>
          <a:endParaRPr lang="nb-NO"/>
        </a:p>
      </dgm:t>
    </dgm:pt>
    <dgm:pt modelId="{AF413C6C-BCE9-4491-A397-154F9386BCEF}">
      <dgm:prSet phldrT="[Tekst]" custT="1"/>
      <dgm:spPr>
        <a:solidFill>
          <a:srgbClr val="F5D882">
            <a:alpha val="50000"/>
          </a:srgbClr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nb-NO" sz="1700" b="0" dirty="0" smtClean="0">
              <a:solidFill>
                <a:schemeClr val="tx1"/>
              </a:solidFill>
            </a:rPr>
            <a:t>NTNU University Museum </a:t>
          </a:r>
          <a:r>
            <a:rPr lang="en-GB" sz="1700" b="0" noProof="0" dirty="0" smtClean="0">
              <a:solidFill>
                <a:schemeClr val="tx1"/>
              </a:solidFill>
            </a:rPr>
            <a:t>natural</a:t>
          </a:r>
          <a:r>
            <a:rPr lang="nb-NO" sz="1700" b="0" dirty="0" smtClean="0">
              <a:solidFill>
                <a:schemeClr val="tx1"/>
              </a:solidFill>
            </a:rPr>
            <a:t> </a:t>
          </a:r>
          <a:r>
            <a:rPr lang="en-GB" sz="1700" b="0" noProof="0" dirty="0" smtClean="0">
              <a:solidFill>
                <a:schemeClr val="tx1"/>
              </a:solidFill>
            </a:rPr>
            <a:t>history</a:t>
          </a:r>
          <a:r>
            <a:rPr lang="nb-NO" sz="1700" b="0" dirty="0" smtClean="0">
              <a:solidFill>
                <a:schemeClr val="tx1"/>
              </a:solidFill>
            </a:rPr>
            <a:t> report</a:t>
          </a:r>
          <a:endParaRPr lang="nb-NO" sz="1700" b="0" u="sng" dirty="0">
            <a:solidFill>
              <a:schemeClr val="tx1"/>
            </a:solidFill>
          </a:endParaRPr>
        </a:p>
      </dgm:t>
    </dgm:pt>
    <dgm:pt modelId="{B88C81FE-23C2-4508-BD6A-4DA06A8FB9F2}" type="sibTrans" cxnId="{2410A618-C7CB-473D-832E-1B6930962A13}">
      <dgm:prSet/>
      <dgm:spPr/>
      <dgm:t>
        <a:bodyPr/>
        <a:lstStyle/>
        <a:p>
          <a:endParaRPr lang="nb-NO"/>
        </a:p>
      </dgm:t>
    </dgm:pt>
    <dgm:pt modelId="{5AC24B61-8D72-4843-8068-EFF3FE775433}" type="parTrans" cxnId="{2410A618-C7CB-473D-832E-1B6930962A13}">
      <dgm:prSet/>
      <dgm:spPr/>
      <dgm:t>
        <a:bodyPr/>
        <a:lstStyle/>
        <a:p>
          <a:endParaRPr lang="nb-NO"/>
        </a:p>
      </dgm:t>
    </dgm:pt>
    <dgm:pt modelId="{975C4FCC-6CE7-4673-B54A-0583FDE5C898}">
      <dgm:prSet phldrT="[Tekst]" custT="1"/>
      <dgm:spPr>
        <a:solidFill>
          <a:srgbClr val="F5D882">
            <a:alpha val="50000"/>
          </a:srgbClr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nb-NO" sz="1700" b="0" dirty="0" smtClean="0">
              <a:solidFill>
                <a:schemeClr val="tx1"/>
              </a:solidFill>
            </a:rPr>
            <a:t>Reports </a:t>
          </a:r>
          <a:r>
            <a:rPr lang="en-GB" sz="1700" b="0" noProof="0" dirty="0" smtClean="0">
              <a:solidFill>
                <a:schemeClr val="tx1"/>
              </a:solidFill>
            </a:rPr>
            <a:t>published</a:t>
          </a:r>
          <a:r>
            <a:rPr lang="nb-NO" sz="1700" b="0" dirty="0" smtClean="0">
              <a:solidFill>
                <a:schemeClr val="tx1"/>
              </a:solidFill>
            </a:rPr>
            <a:t> </a:t>
          </a:r>
          <a:br>
            <a:rPr lang="nb-NO" sz="1700" b="0" dirty="0" smtClean="0">
              <a:solidFill>
                <a:schemeClr val="tx1"/>
              </a:solidFill>
            </a:rPr>
          </a:br>
          <a:r>
            <a:rPr lang="nb-NO" sz="1700" b="0" dirty="0" smtClean="0">
              <a:solidFill>
                <a:schemeClr val="tx1"/>
              </a:solidFill>
            </a:rPr>
            <a:t>online 2014: </a:t>
          </a:r>
          <a:r>
            <a:rPr lang="nb-NO" sz="1500" b="0" dirty="0" smtClean="0">
              <a:solidFill>
                <a:schemeClr val="tx1"/>
              </a:solidFill>
            </a:rPr>
            <a:t/>
          </a:r>
          <a:br>
            <a:rPr lang="nb-NO" sz="1500" b="0" dirty="0" smtClean="0">
              <a:solidFill>
                <a:schemeClr val="tx1"/>
              </a:solidFill>
            </a:rPr>
          </a:br>
          <a:r>
            <a:rPr lang="nb-NO" sz="1900" b="1" dirty="0" smtClean="0">
              <a:solidFill>
                <a:schemeClr val="tx1"/>
              </a:solidFill>
            </a:rPr>
            <a:t>14</a:t>
          </a:r>
          <a:r>
            <a:rPr lang="nb-NO" sz="1900" b="0" dirty="0" smtClean="0">
              <a:solidFill>
                <a:schemeClr val="tx1"/>
              </a:solidFill>
            </a:rPr>
            <a:t> </a:t>
          </a:r>
          <a:endParaRPr lang="nb-NO" sz="1900" b="0" u="sng" dirty="0">
            <a:solidFill>
              <a:schemeClr val="tx1"/>
            </a:solidFill>
          </a:endParaRPr>
        </a:p>
      </dgm:t>
    </dgm:pt>
    <dgm:pt modelId="{0F92F8F2-7B1F-4AED-9078-D28FFE34D117}" type="parTrans" cxnId="{2D3EAEDA-7CED-4AEA-B146-2A458463CD72}">
      <dgm:prSet/>
      <dgm:spPr/>
      <dgm:t>
        <a:bodyPr/>
        <a:lstStyle/>
        <a:p>
          <a:endParaRPr lang="nb-NO"/>
        </a:p>
      </dgm:t>
    </dgm:pt>
    <dgm:pt modelId="{DA982951-15FB-491C-AD7E-3272E6C7BB7C}" type="sibTrans" cxnId="{2D3EAEDA-7CED-4AEA-B146-2A458463CD72}">
      <dgm:prSet/>
      <dgm:spPr/>
      <dgm:t>
        <a:bodyPr/>
        <a:lstStyle/>
        <a:p>
          <a:endParaRPr lang="nb-NO"/>
        </a:p>
      </dgm:t>
    </dgm:pt>
    <dgm:pt modelId="{40D91AC0-A012-4AA8-95D9-4BBF31BAEE98}">
      <dgm:prSet phldrT="[Tekst]" custT="1"/>
      <dgm:spPr>
        <a:solidFill>
          <a:srgbClr val="F5D882">
            <a:alpha val="50000"/>
          </a:srgbClr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nb-NO" sz="1900" b="0" dirty="0" smtClean="0">
              <a:solidFill>
                <a:schemeClr val="tx1"/>
              </a:solidFill>
            </a:rPr>
            <a:t>Downloads: </a:t>
          </a:r>
          <a:r>
            <a:rPr lang="nb-NO" sz="1500" b="0" dirty="0" smtClean="0">
              <a:solidFill>
                <a:schemeClr val="tx1"/>
              </a:solidFill>
            </a:rPr>
            <a:t/>
          </a:r>
          <a:br>
            <a:rPr lang="nb-NO" sz="1500" b="0" dirty="0" smtClean="0">
              <a:solidFill>
                <a:schemeClr val="tx1"/>
              </a:solidFill>
            </a:rPr>
          </a:br>
          <a:r>
            <a:rPr lang="nb-NO" sz="1900" b="1" dirty="0" smtClean="0">
              <a:solidFill>
                <a:schemeClr val="tx1"/>
              </a:solidFill>
            </a:rPr>
            <a:t>3 000</a:t>
          </a:r>
          <a:endParaRPr lang="nb-NO" sz="1900" b="1" u="sng" dirty="0">
            <a:solidFill>
              <a:schemeClr val="tx1"/>
            </a:solidFill>
          </a:endParaRPr>
        </a:p>
      </dgm:t>
    </dgm:pt>
    <dgm:pt modelId="{6E8814D4-74C2-4B9C-9331-C1D395B6B5E9}" type="parTrans" cxnId="{91FD7FDF-2675-4FBB-8385-DB39F1E2D0C2}">
      <dgm:prSet/>
      <dgm:spPr/>
      <dgm:t>
        <a:bodyPr/>
        <a:lstStyle/>
        <a:p>
          <a:endParaRPr lang="nb-NO"/>
        </a:p>
      </dgm:t>
    </dgm:pt>
    <dgm:pt modelId="{C1A10FD8-A969-489E-8D57-A24D0EA3FC76}" type="sibTrans" cxnId="{91FD7FDF-2675-4FBB-8385-DB39F1E2D0C2}">
      <dgm:prSet/>
      <dgm:spPr/>
      <dgm:t>
        <a:bodyPr/>
        <a:lstStyle/>
        <a:p>
          <a:endParaRPr lang="nb-NO"/>
        </a:p>
      </dgm:t>
    </dgm:pt>
    <dgm:pt modelId="{CABFD423-5017-4D10-99CB-F61D4A6DBC82}">
      <dgm:prSet phldrT="[Tekst]" custT="1"/>
      <dgm:spPr>
        <a:solidFill>
          <a:srgbClr val="83A7D4">
            <a:alpha val="50000"/>
          </a:srgb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GB" sz="1700" b="0" noProof="0" dirty="0" smtClean="0">
              <a:solidFill>
                <a:schemeClr val="tx1"/>
              </a:solidFill>
            </a:rPr>
            <a:t>Issues</a:t>
          </a:r>
          <a:r>
            <a:rPr lang="nb-NO" sz="1700" b="0" dirty="0" smtClean="0">
              <a:solidFill>
                <a:schemeClr val="tx1"/>
              </a:solidFill>
            </a:rPr>
            <a:t> </a:t>
          </a:r>
          <a:r>
            <a:rPr lang="en-SG" sz="1700" b="0" noProof="0" dirty="0" smtClean="0">
              <a:solidFill>
                <a:schemeClr val="tx1"/>
              </a:solidFill>
            </a:rPr>
            <a:t>published</a:t>
          </a:r>
          <a:r>
            <a:rPr lang="nb-NO" sz="1700" b="0" dirty="0" smtClean="0">
              <a:solidFill>
                <a:schemeClr val="tx1"/>
              </a:solidFill>
            </a:rPr>
            <a:t> online 2014: </a:t>
          </a:r>
          <a:r>
            <a:rPr lang="nb-NO" sz="1500" b="0" dirty="0" smtClean="0">
              <a:solidFill>
                <a:schemeClr val="tx1"/>
              </a:solidFill>
            </a:rPr>
            <a:t/>
          </a:r>
          <a:br>
            <a:rPr lang="nb-NO" sz="1500" b="0" dirty="0" smtClean="0">
              <a:solidFill>
                <a:schemeClr val="tx1"/>
              </a:solidFill>
            </a:rPr>
          </a:br>
          <a:r>
            <a:rPr lang="nb-NO" sz="1900" b="1" dirty="0" smtClean="0">
              <a:solidFill>
                <a:schemeClr val="tx1"/>
              </a:solidFill>
            </a:rPr>
            <a:t>6</a:t>
          </a:r>
        </a:p>
      </dgm:t>
    </dgm:pt>
    <dgm:pt modelId="{703FDDF3-2641-4337-912F-B70547113749}" type="parTrans" cxnId="{781D616B-9BF2-4538-B38C-FB3DE3BC6DF7}">
      <dgm:prSet/>
      <dgm:spPr/>
      <dgm:t>
        <a:bodyPr/>
        <a:lstStyle/>
        <a:p>
          <a:endParaRPr lang="nb-NO"/>
        </a:p>
      </dgm:t>
    </dgm:pt>
    <dgm:pt modelId="{B39FB471-93AD-46AC-82BA-00ADEFE5B91E}" type="sibTrans" cxnId="{781D616B-9BF2-4538-B38C-FB3DE3BC6DF7}">
      <dgm:prSet/>
      <dgm:spPr/>
      <dgm:t>
        <a:bodyPr/>
        <a:lstStyle/>
        <a:p>
          <a:endParaRPr lang="nb-NO"/>
        </a:p>
      </dgm:t>
    </dgm:pt>
    <dgm:pt modelId="{1897AF88-C1A8-4207-AAAD-162CE18BBA9B}">
      <dgm:prSet phldrT="[Tekst]" custT="1"/>
      <dgm:spPr>
        <a:solidFill>
          <a:srgbClr val="83A7D4">
            <a:alpha val="50000"/>
          </a:srgbClr>
        </a:solidFill>
      </dgm:spPr>
      <dgm:t>
        <a:bodyPr/>
        <a:lstStyle/>
        <a:p>
          <a:pPr>
            <a:lnSpc>
              <a:spcPct val="100000"/>
            </a:lnSpc>
          </a:pPr>
          <a:r>
            <a:rPr lang="nb-NO" sz="1900" b="0" dirty="0" smtClean="0">
              <a:solidFill>
                <a:schemeClr val="tx1"/>
              </a:solidFill>
            </a:rPr>
            <a:t>Downloads: </a:t>
          </a:r>
          <a:r>
            <a:rPr lang="nb-NO" sz="1500" b="0" dirty="0" smtClean="0">
              <a:solidFill>
                <a:schemeClr val="tx1"/>
              </a:solidFill>
            </a:rPr>
            <a:t/>
          </a:r>
          <a:br>
            <a:rPr lang="nb-NO" sz="1500" b="0" dirty="0" smtClean="0">
              <a:solidFill>
                <a:schemeClr val="tx1"/>
              </a:solidFill>
            </a:rPr>
          </a:br>
          <a:r>
            <a:rPr lang="nb-NO" sz="1900" b="1" dirty="0" smtClean="0">
              <a:solidFill>
                <a:schemeClr val="tx1"/>
              </a:solidFill>
            </a:rPr>
            <a:t>1 256</a:t>
          </a:r>
        </a:p>
      </dgm:t>
    </dgm:pt>
    <dgm:pt modelId="{9D0DAFD2-1E07-4249-96C3-91A911C6A9A1}" type="parTrans" cxnId="{27C829A0-4410-4377-8C78-41D73CED5ED8}">
      <dgm:prSet/>
      <dgm:spPr/>
      <dgm:t>
        <a:bodyPr/>
        <a:lstStyle/>
        <a:p>
          <a:endParaRPr lang="nb-NO"/>
        </a:p>
      </dgm:t>
    </dgm:pt>
    <dgm:pt modelId="{AEA8BF51-36B0-425A-85F4-E6FAA04D338E}" type="sibTrans" cxnId="{27C829A0-4410-4377-8C78-41D73CED5ED8}">
      <dgm:prSet/>
      <dgm:spPr/>
      <dgm:t>
        <a:bodyPr/>
        <a:lstStyle/>
        <a:p>
          <a:endParaRPr lang="nb-NO"/>
        </a:p>
      </dgm:t>
    </dgm:pt>
    <dgm:pt modelId="{D5E4C099-74F4-4432-B0E7-AD0810914B90}">
      <dgm:prSet phldrT="[Tekst]" custT="1"/>
      <dgm:spPr>
        <a:solidFill>
          <a:srgbClr val="E7DFCC">
            <a:alpha val="50000"/>
          </a:srgbClr>
        </a:solidFill>
      </dgm:spPr>
      <dgm:t>
        <a:bodyPr/>
        <a:lstStyle/>
        <a:p>
          <a:r>
            <a:rPr lang="en-GB" sz="1700" b="0" dirty="0" smtClean="0">
              <a:solidFill>
                <a:schemeClr val="tx1"/>
              </a:solidFill>
            </a:rPr>
            <a:t>Archaeological</a:t>
          </a:r>
        </a:p>
        <a:p>
          <a:r>
            <a:rPr lang="en-GB" sz="1700" b="0" dirty="0" smtClean="0">
              <a:solidFill>
                <a:schemeClr val="tx1"/>
              </a:solidFill>
            </a:rPr>
            <a:t>excavation report</a:t>
          </a:r>
        </a:p>
      </dgm:t>
    </dgm:pt>
    <dgm:pt modelId="{3FFA66C8-CD6A-483C-9DAA-9593E7D4E0F2}" type="parTrans" cxnId="{707E6476-DA1C-4A71-A4A7-83B2EED9B354}">
      <dgm:prSet/>
      <dgm:spPr/>
      <dgm:t>
        <a:bodyPr/>
        <a:lstStyle/>
        <a:p>
          <a:endParaRPr lang="nb-NO"/>
        </a:p>
      </dgm:t>
    </dgm:pt>
    <dgm:pt modelId="{A703CFC4-E3E0-4144-9E00-1F20BA4DD490}" type="sibTrans" cxnId="{707E6476-DA1C-4A71-A4A7-83B2EED9B354}">
      <dgm:prSet/>
      <dgm:spPr/>
      <dgm:t>
        <a:bodyPr/>
        <a:lstStyle/>
        <a:p>
          <a:endParaRPr lang="nb-NO"/>
        </a:p>
      </dgm:t>
    </dgm:pt>
    <dgm:pt modelId="{2DE5735C-6CB6-4B91-9ED9-53320C520541}">
      <dgm:prSet custT="1"/>
      <dgm:spPr>
        <a:solidFill>
          <a:srgbClr val="E7DFCC"/>
        </a:solidFill>
      </dgm:spPr>
      <dgm:t>
        <a:bodyPr/>
        <a:lstStyle/>
        <a:p>
          <a:pPr>
            <a:lnSpc>
              <a:spcPct val="100000"/>
            </a:lnSpc>
          </a:pPr>
          <a:r>
            <a:rPr lang="nb-NO" sz="1900" b="0" dirty="0" smtClean="0">
              <a:solidFill>
                <a:schemeClr val="tx1"/>
              </a:solidFill>
            </a:rPr>
            <a:t>Downloads: </a:t>
          </a:r>
          <a:br>
            <a:rPr lang="nb-NO" sz="1900" b="0" dirty="0" smtClean="0">
              <a:solidFill>
                <a:schemeClr val="tx1"/>
              </a:solidFill>
            </a:rPr>
          </a:br>
          <a:r>
            <a:rPr lang="nb-NO" sz="1900" b="1" dirty="0" smtClean="0">
              <a:solidFill>
                <a:schemeClr val="tx1"/>
              </a:solidFill>
            </a:rPr>
            <a:t>2 266</a:t>
          </a:r>
        </a:p>
      </dgm:t>
    </dgm:pt>
    <dgm:pt modelId="{49703F01-7CD3-4E14-9A9A-50FC5834DA10}" type="parTrans" cxnId="{EB2E91C0-3591-4642-A4FA-CF3F9B1DD01C}">
      <dgm:prSet/>
      <dgm:spPr/>
      <dgm:t>
        <a:bodyPr/>
        <a:lstStyle/>
        <a:p>
          <a:endParaRPr lang="nb-NO"/>
        </a:p>
      </dgm:t>
    </dgm:pt>
    <dgm:pt modelId="{16ADC942-A5FC-4BF5-9AA0-4F23DD7D29C5}" type="sibTrans" cxnId="{EB2E91C0-3591-4642-A4FA-CF3F9B1DD01C}">
      <dgm:prSet/>
      <dgm:spPr/>
      <dgm:t>
        <a:bodyPr/>
        <a:lstStyle/>
        <a:p>
          <a:endParaRPr lang="nb-NO"/>
        </a:p>
      </dgm:t>
    </dgm:pt>
    <dgm:pt modelId="{3C712697-3C49-4A83-8952-430B00D059AF}">
      <dgm:prSet phldrT="[Tekst]" custT="1"/>
      <dgm:spPr>
        <a:solidFill>
          <a:srgbClr val="E7DFCC">
            <a:alpha val="50000"/>
          </a:srgbClr>
        </a:solidFill>
      </dgm:spPr>
      <dgm:t>
        <a:bodyPr/>
        <a:lstStyle/>
        <a:p>
          <a:pPr>
            <a:lnSpc>
              <a:spcPct val="100000"/>
            </a:lnSpc>
          </a:pPr>
          <a:r>
            <a:rPr lang="nb-NO" sz="1900" b="0" dirty="0" smtClean="0">
              <a:solidFill>
                <a:schemeClr val="tx1"/>
              </a:solidFill>
            </a:rPr>
            <a:t> </a:t>
          </a:r>
          <a:r>
            <a:rPr lang="nb-NO" sz="1700" b="0" dirty="0" smtClean="0">
              <a:solidFill>
                <a:schemeClr val="tx1"/>
              </a:solidFill>
            </a:rPr>
            <a:t>Reports </a:t>
          </a:r>
          <a:r>
            <a:rPr lang="en-GB" sz="1700" b="0" noProof="0" dirty="0" smtClean="0">
              <a:solidFill>
                <a:schemeClr val="tx1"/>
              </a:solidFill>
            </a:rPr>
            <a:t>published</a:t>
          </a:r>
          <a:r>
            <a:rPr lang="nb-NO" sz="1700" b="0" dirty="0" smtClean="0">
              <a:solidFill>
                <a:schemeClr val="tx1"/>
              </a:solidFill>
            </a:rPr>
            <a:t> online 2014: </a:t>
          </a:r>
          <a:r>
            <a:rPr lang="nb-NO" sz="1500" b="0" dirty="0" smtClean="0">
              <a:solidFill>
                <a:schemeClr val="tx1"/>
              </a:solidFill>
            </a:rPr>
            <a:t/>
          </a:r>
          <a:br>
            <a:rPr lang="nb-NO" sz="1500" b="0" dirty="0" smtClean="0">
              <a:solidFill>
                <a:schemeClr val="tx1"/>
              </a:solidFill>
            </a:rPr>
          </a:br>
          <a:r>
            <a:rPr lang="nb-NO" sz="1900" b="1" dirty="0" smtClean="0">
              <a:solidFill>
                <a:schemeClr val="tx1"/>
              </a:solidFill>
            </a:rPr>
            <a:t>12</a:t>
          </a:r>
        </a:p>
      </dgm:t>
    </dgm:pt>
    <dgm:pt modelId="{C7A0A811-279B-44FA-8553-D982C2527426}" type="parTrans" cxnId="{364D02B3-890A-4970-B608-8AC8D32DAAE9}">
      <dgm:prSet/>
      <dgm:spPr/>
      <dgm:t>
        <a:bodyPr/>
        <a:lstStyle/>
        <a:p>
          <a:endParaRPr lang="nb-NO"/>
        </a:p>
      </dgm:t>
    </dgm:pt>
    <dgm:pt modelId="{99567B82-CC42-4551-A565-A930D66E3621}" type="sibTrans" cxnId="{364D02B3-890A-4970-B608-8AC8D32DAAE9}">
      <dgm:prSet/>
      <dgm:spPr/>
      <dgm:t>
        <a:bodyPr/>
        <a:lstStyle/>
        <a:p>
          <a:endParaRPr lang="nb-NO"/>
        </a:p>
      </dgm:t>
    </dgm:pt>
    <dgm:pt modelId="{D7806991-BEB7-4DA7-AF98-FA2FF0B24AEC}" type="pres">
      <dgm:prSet presAssocID="{D60168FE-DD62-44D3-8C64-63C45362AEB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AD46BCCA-1D6F-4E37-9803-E24887BC5F49}" type="pres">
      <dgm:prSet presAssocID="{AF413C6C-BCE9-4491-A397-154F9386BCEF}" presName="compNode" presStyleCnt="0"/>
      <dgm:spPr/>
    </dgm:pt>
    <dgm:pt modelId="{BED200BD-4BF0-41C8-9E15-5BDE299BC811}" type="pres">
      <dgm:prSet presAssocID="{AF413C6C-BCE9-4491-A397-154F9386BCEF}" presName="aNode" presStyleLbl="bgShp" presStyleIdx="0" presStyleCnt="3"/>
      <dgm:spPr/>
      <dgm:t>
        <a:bodyPr/>
        <a:lstStyle/>
        <a:p>
          <a:endParaRPr lang="nb-NO"/>
        </a:p>
      </dgm:t>
    </dgm:pt>
    <dgm:pt modelId="{9881ADA4-E126-4ACC-B910-DB97FD1155E0}" type="pres">
      <dgm:prSet presAssocID="{AF413C6C-BCE9-4491-A397-154F9386BCEF}" presName="textNode" presStyleLbl="bgShp" presStyleIdx="0" presStyleCnt="3"/>
      <dgm:spPr/>
      <dgm:t>
        <a:bodyPr/>
        <a:lstStyle/>
        <a:p>
          <a:endParaRPr lang="nb-NO"/>
        </a:p>
      </dgm:t>
    </dgm:pt>
    <dgm:pt modelId="{13F990BA-8F25-4348-BD34-146266DEDB49}" type="pres">
      <dgm:prSet presAssocID="{AF413C6C-BCE9-4491-A397-154F9386BCEF}" presName="compChildNode" presStyleCnt="0"/>
      <dgm:spPr/>
    </dgm:pt>
    <dgm:pt modelId="{7393B7BE-6E63-4C02-9EB0-F7E01A949880}" type="pres">
      <dgm:prSet presAssocID="{AF413C6C-BCE9-4491-A397-154F9386BCEF}" presName="theInnerList" presStyleCnt="0"/>
      <dgm:spPr/>
    </dgm:pt>
    <dgm:pt modelId="{6D31743D-8C2C-4710-A834-7045BB99A1AB}" type="pres">
      <dgm:prSet presAssocID="{975C4FCC-6CE7-4673-B54A-0583FDE5C898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7BB5BD4-CC3C-48F1-9936-242846C2822A}" type="pres">
      <dgm:prSet presAssocID="{975C4FCC-6CE7-4673-B54A-0583FDE5C898}" presName="aSpace2" presStyleCnt="0"/>
      <dgm:spPr/>
    </dgm:pt>
    <dgm:pt modelId="{89F8F653-74D2-4E9A-B995-3AABC644E85E}" type="pres">
      <dgm:prSet presAssocID="{40D91AC0-A012-4AA8-95D9-4BBF31BAEE98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5A858B50-A7B0-4B9D-AE8D-52A60F74C18F}" type="pres">
      <dgm:prSet presAssocID="{AF413C6C-BCE9-4491-A397-154F9386BCEF}" presName="aSpace" presStyleCnt="0"/>
      <dgm:spPr/>
    </dgm:pt>
    <dgm:pt modelId="{6220CB65-CE36-4321-8AD9-7500CE654FA0}" type="pres">
      <dgm:prSet presAssocID="{02347364-5B34-416B-A352-93D4BA7F4090}" presName="compNode" presStyleCnt="0"/>
      <dgm:spPr/>
    </dgm:pt>
    <dgm:pt modelId="{A9711DED-F9B1-4237-88A5-F5FB7C08B004}" type="pres">
      <dgm:prSet presAssocID="{02347364-5B34-416B-A352-93D4BA7F4090}" presName="aNode" presStyleLbl="bgShp" presStyleIdx="1" presStyleCnt="3"/>
      <dgm:spPr/>
      <dgm:t>
        <a:bodyPr/>
        <a:lstStyle/>
        <a:p>
          <a:endParaRPr lang="nb-NO"/>
        </a:p>
      </dgm:t>
    </dgm:pt>
    <dgm:pt modelId="{1484B5BB-A47B-4872-9CDB-32C736F39B85}" type="pres">
      <dgm:prSet presAssocID="{02347364-5B34-416B-A352-93D4BA7F4090}" presName="textNode" presStyleLbl="bgShp" presStyleIdx="1" presStyleCnt="3"/>
      <dgm:spPr/>
      <dgm:t>
        <a:bodyPr/>
        <a:lstStyle/>
        <a:p>
          <a:endParaRPr lang="nb-NO"/>
        </a:p>
      </dgm:t>
    </dgm:pt>
    <dgm:pt modelId="{67975743-B085-4F85-8195-FC8A1DE1218E}" type="pres">
      <dgm:prSet presAssocID="{02347364-5B34-416B-A352-93D4BA7F4090}" presName="compChildNode" presStyleCnt="0"/>
      <dgm:spPr/>
    </dgm:pt>
    <dgm:pt modelId="{FBD09D1E-2484-4B4C-8A6D-83308D083FAA}" type="pres">
      <dgm:prSet presAssocID="{02347364-5B34-416B-A352-93D4BA7F4090}" presName="theInnerList" presStyleCnt="0"/>
      <dgm:spPr/>
    </dgm:pt>
    <dgm:pt modelId="{1F10FF82-743C-45A9-9AB3-8A08D9544B4F}" type="pres">
      <dgm:prSet presAssocID="{CABFD423-5017-4D10-99CB-F61D4A6DBC82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518452B-0BDA-4D89-A2E0-F78DE24C4392}" type="pres">
      <dgm:prSet presAssocID="{CABFD423-5017-4D10-99CB-F61D4A6DBC82}" presName="aSpace2" presStyleCnt="0"/>
      <dgm:spPr/>
    </dgm:pt>
    <dgm:pt modelId="{CE8FA3BE-F8E4-4295-B864-0385505014E0}" type="pres">
      <dgm:prSet presAssocID="{1897AF88-C1A8-4207-AAAD-162CE18BBA9B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5D3E64A5-EB4C-4EA3-81E0-D0E469404626}" type="pres">
      <dgm:prSet presAssocID="{02347364-5B34-416B-A352-93D4BA7F4090}" presName="aSpace" presStyleCnt="0"/>
      <dgm:spPr/>
    </dgm:pt>
    <dgm:pt modelId="{4F0CF3CC-3E16-410A-BEDB-713A2CAC817E}" type="pres">
      <dgm:prSet presAssocID="{D5E4C099-74F4-4432-B0E7-AD0810914B90}" presName="compNode" presStyleCnt="0"/>
      <dgm:spPr/>
    </dgm:pt>
    <dgm:pt modelId="{57627CEA-C578-4ACE-8555-8E6CB45EFF43}" type="pres">
      <dgm:prSet presAssocID="{D5E4C099-74F4-4432-B0E7-AD0810914B90}" presName="aNode" presStyleLbl="bgShp" presStyleIdx="2" presStyleCnt="3"/>
      <dgm:spPr/>
      <dgm:t>
        <a:bodyPr/>
        <a:lstStyle/>
        <a:p>
          <a:endParaRPr lang="nb-NO"/>
        </a:p>
      </dgm:t>
    </dgm:pt>
    <dgm:pt modelId="{CEA52034-59AC-4816-A6D9-28509A253460}" type="pres">
      <dgm:prSet presAssocID="{D5E4C099-74F4-4432-B0E7-AD0810914B90}" presName="textNode" presStyleLbl="bgShp" presStyleIdx="2" presStyleCnt="3"/>
      <dgm:spPr/>
      <dgm:t>
        <a:bodyPr/>
        <a:lstStyle/>
        <a:p>
          <a:endParaRPr lang="nb-NO"/>
        </a:p>
      </dgm:t>
    </dgm:pt>
    <dgm:pt modelId="{6DE2948A-701D-42E0-9B07-A6B02E427C75}" type="pres">
      <dgm:prSet presAssocID="{D5E4C099-74F4-4432-B0E7-AD0810914B90}" presName="compChildNode" presStyleCnt="0"/>
      <dgm:spPr/>
    </dgm:pt>
    <dgm:pt modelId="{4A81C62F-8A22-4B8B-BD85-7E4E4E416D53}" type="pres">
      <dgm:prSet presAssocID="{D5E4C099-74F4-4432-B0E7-AD0810914B90}" presName="theInnerList" presStyleCnt="0"/>
      <dgm:spPr/>
    </dgm:pt>
    <dgm:pt modelId="{54203807-7471-4712-8420-7648CBC9891E}" type="pres">
      <dgm:prSet presAssocID="{3C712697-3C49-4A83-8952-430B00D059AF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DCB338C-E096-491F-8150-7FF15E672044}" type="pres">
      <dgm:prSet presAssocID="{3C712697-3C49-4A83-8952-430B00D059AF}" presName="aSpace2" presStyleCnt="0"/>
      <dgm:spPr/>
    </dgm:pt>
    <dgm:pt modelId="{9A92E869-0251-46A1-8330-4774B85B0B56}" type="pres">
      <dgm:prSet presAssocID="{2DE5735C-6CB6-4B91-9ED9-53320C520541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707E6476-DA1C-4A71-A4A7-83B2EED9B354}" srcId="{D60168FE-DD62-44D3-8C64-63C45362AEB7}" destId="{D5E4C099-74F4-4432-B0E7-AD0810914B90}" srcOrd="2" destOrd="0" parTransId="{3FFA66C8-CD6A-483C-9DAA-9593E7D4E0F2}" sibTransId="{A703CFC4-E3E0-4144-9E00-1F20BA4DD490}"/>
    <dgm:cxn modelId="{C514BBD7-C794-4934-BAD2-8509465E0962}" type="presOf" srcId="{1897AF88-C1A8-4207-AAAD-162CE18BBA9B}" destId="{CE8FA3BE-F8E4-4295-B864-0385505014E0}" srcOrd="0" destOrd="0" presId="urn:microsoft.com/office/officeart/2005/8/layout/lProcess2"/>
    <dgm:cxn modelId="{DF478F5C-7384-4F18-AA9B-FC85BE616B9E}" type="presOf" srcId="{40D91AC0-A012-4AA8-95D9-4BBF31BAEE98}" destId="{89F8F653-74D2-4E9A-B995-3AABC644E85E}" srcOrd="0" destOrd="0" presId="urn:microsoft.com/office/officeart/2005/8/layout/lProcess2"/>
    <dgm:cxn modelId="{364D02B3-890A-4970-B608-8AC8D32DAAE9}" srcId="{D5E4C099-74F4-4432-B0E7-AD0810914B90}" destId="{3C712697-3C49-4A83-8952-430B00D059AF}" srcOrd="0" destOrd="0" parTransId="{C7A0A811-279B-44FA-8553-D982C2527426}" sibTransId="{99567B82-CC42-4551-A565-A930D66E3621}"/>
    <dgm:cxn modelId="{481C92C1-95CE-411A-A56C-5A8AE4F5807A}" type="presOf" srcId="{975C4FCC-6CE7-4673-B54A-0583FDE5C898}" destId="{6D31743D-8C2C-4710-A834-7045BB99A1AB}" srcOrd="0" destOrd="0" presId="urn:microsoft.com/office/officeart/2005/8/layout/lProcess2"/>
    <dgm:cxn modelId="{91FD7FDF-2675-4FBB-8385-DB39F1E2D0C2}" srcId="{AF413C6C-BCE9-4491-A397-154F9386BCEF}" destId="{40D91AC0-A012-4AA8-95D9-4BBF31BAEE98}" srcOrd="1" destOrd="0" parTransId="{6E8814D4-74C2-4B9C-9331-C1D395B6B5E9}" sibTransId="{C1A10FD8-A969-489E-8D57-A24D0EA3FC76}"/>
    <dgm:cxn modelId="{27C829A0-4410-4377-8C78-41D73CED5ED8}" srcId="{02347364-5B34-416B-A352-93D4BA7F4090}" destId="{1897AF88-C1A8-4207-AAAD-162CE18BBA9B}" srcOrd="1" destOrd="0" parTransId="{9D0DAFD2-1E07-4249-96C3-91A911C6A9A1}" sibTransId="{AEA8BF51-36B0-425A-85F4-E6FAA04D338E}"/>
    <dgm:cxn modelId="{ECE7BF0D-DC11-49E0-80CA-A50417C07957}" type="presOf" srcId="{D60168FE-DD62-44D3-8C64-63C45362AEB7}" destId="{D7806991-BEB7-4DA7-AF98-FA2FF0B24AEC}" srcOrd="0" destOrd="0" presId="urn:microsoft.com/office/officeart/2005/8/layout/lProcess2"/>
    <dgm:cxn modelId="{EB2E91C0-3591-4642-A4FA-CF3F9B1DD01C}" srcId="{D5E4C099-74F4-4432-B0E7-AD0810914B90}" destId="{2DE5735C-6CB6-4B91-9ED9-53320C520541}" srcOrd="1" destOrd="0" parTransId="{49703F01-7CD3-4E14-9A9A-50FC5834DA10}" sibTransId="{16ADC942-A5FC-4BF5-9AA0-4F23DD7D29C5}"/>
    <dgm:cxn modelId="{781D616B-9BF2-4538-B38C-FB3DE3BC6DF7}" srcId="{02347364-5B34-416B-A352-93D4BA7F4090}" destId="{CABFD423-5017-4D10-99CB-F61D4A6DBC82}" srcOrd="0" destOrd="0" parTransId="{703FDDF3-2641-4337-912F-B70547113749}" sibTransId="{B39FB471-93AD-46AC-82BA-00ADEFE5B91E}"/>
    <dgm:cxn modelId="{5F4DD4A0-1EAE-4393-809C-7F5B7871DA33}" type="presOf" srcId="{AF413C6C-BCE9-4491-A397-154F9386BCEF}" destId="{9881ADA4-E126-4ACC-B910-DB97FD1155E0}" srcOrd="1" destOrd="0" presId="urn:microsoft.com/office/officeart/2005/8/layout/lProcess2"/>
    <dgm:cxn modelId="{F5091C03-8C79-450E-A668-7200128943DF}" type="presOf" srcId="{02347364-5B34-416B-A352-93D4BA7F4090}" destId="{1484B5BB-A47B-4872-9CDB-32C736F39B85}" srcOrd="1" destOrd="0" presId="urn:microsoft.com/office/officeart/2005/8/layout/lProcess2"/>
    <dgm:cxn modelId="{697B6D2B-F086-4CC4-9175-32E642C65C79}" type="presOf" srcId="{2DE5735C-6CB6-4B91-9ED9-53320C520541}" destId="{9A92E869-0251-46A1-8330-4774B85B0B56}" srcOrd="0" destOrd="0" presId="urn:microsoft.com/office/officeart/2005/8/layout/lProcess2"/>
    <dgm:cxn modelId="{F0495737-9C58-4C27-9D41-98FC75C76B91}" type="presOf" srcId="{02347364-5B34-416B-A352-93D4BA7F4090}" destId="{A9711DED-F9B1-4237-88A5-F5FB7C08B004}" srcOrd="0" destOrd="0" presId="urn:microsoft.com/office/officeart/2005/8/layout/lProcess2"/>
    <dgm:cxn modelId="{74337CB8-A25E-4A89-96A1-4C9EB1DEC3EB}" srcId="{D60168FE-DD62-44D3-8C64-63C45362AEB7}" destId="{02347364-5B34-416B-A352-93D4BA7F4090}" srcOrd="1" destOrd="0" parTransId="{9B4D7CB1-F5F8-4ACC-BAFE-9A76002723E9}" sibTransId="{829274EC-01C4-47B2-A6DB-9BD0CD13137F}"/>
    <dgm:cxn modelId="{F44C3971-64E3-4E28-A57A-1AD8D6ED1C7E}" type="presOf" srcId="{3C712697-3C49-4A83-8952-430B00D059AF}" destId="{54203807-7471-4712-8420-7648CBC9891E}" srcOrd="0" destOrd="0" presId="urn:microsoft.com/office/officeart/2005/8/layout/lProcess2"/>
    <dgm:cxn modelId="{A40342C0-D4AC-469E-8F20-D9D46EB5A351}" type="presOf" srcId="{AF413C6C-BCE9-4491-A397-154F9386BCEF}" destId="{BED200BD-4BF0-41C8-9E15-5BDE299BC811}" srcOrd="0" destOrd="0" presId="urn:microsoft.com/office/officeart/2005/8/layout/lProcess2"/>
    <dgm:cxn modelId="{2D3EAEDA-7CED-4AEA-B146-2A458463CD72}" srcId="{AF413C6C-BCE9-4491-A397-154F9386BCEF}" destId="{975C4FCC-6CE7-4673-B54A-0583FDE5C898}" srcOrd="0" destOrd="0" parTransId="{0F92F8F2-7B1F-4AED-9078-D28FFE34D117}" sibTransId="{DA982951-15FB-491C-AD7E-3272E6C7BB7C}"/>
    <dgm:cxn modelId="{A79A5CE4-0688-4322-912F-C3547267898A}" type="presOf" srcId="{D5E4C099-74F4-4432-B0E7-AD0810914B90}" destId="{CEA52034-59AC-4816-A6D9-28509A253460}" srcOrd="1" destOrd="0" presId="urn:microsoft.com/office/officeart/2005/8/layout/lProcess2"/>
    <dgm:cxn modelId="{CAFCDF54-882D-4E6A-8CF9-ADFD0884E697}" type="presOf" srcId="{CABFD423-5017-4D10-99CB-F61D4A6DBC82}" destId="{1F10FF82-743C-45A9-9AB3-8A08D9544B4F}" srcOrd="0" destOrd="0" presId="urn:microsoft.com/office/officeart/2005/8/layout/lProcess2"/>
    <dgm:cxn modelId="{3729C0D5-DDF6-4873-976B-97E7ED9B3549}" type="presOf" srcId="{D5E4C099-74F4-4432-B0E7-AD0810914B90}" destId="{57627CEA-C578-4ACE-8555-8E6CB45EFF43}" srcOrd="0" destOrd="0" presId="urn:microsoft.com/office/officeart/2005/8/layout/lProcess2"/>
    <dgm:cxn modelId="{2410A618-C7CB-473D-832E-1B6930962A13}" srcId="{D60168FE-DD62-44D3-8C64-63C45362AEB7}" destId="{AF413C6C-BCE9-4491-A397-154F9386BCEF}" srcOrd="0" destOrd="0" parTransId="{5AC24B61-8D72-4843-8068-EFF3FE775433}" sibTransId="{B88C81FE-23C2-4508-BD6A-4DA06A8FB9F2}"/>
    <dgm:cxn modelId="{EE02DA07-0595-42E4-AB3A-C5B56B147845}" type="presParOf" srcId="{D7806991-BEB7-4DA7-AF98-FA2FF0B24AEC}" destId="{AD46BCCA-1D6F-4E37-9803-E24887BC5F49}" srcOrd="0" destOrd="0" presId="urn:microsoft.com/office/officeart/2005/8/layout/lProcess2"/>
    <dgm:cxn modelId="{7D87E359-9B04-4C4D-8171-955E3F05A8F5}" type="presParOf" srcId="{AD46BCCA-1D6F-4E37-9803-E24887BC5F49}" destId="{BED200BD-4BF0-41C8-9E15-5BDE299BC811}" srcOrd="0" destOrd="0" presId="urn:microsoft.com/office/officeart/2005/8/layout/lProcess2"/>
    <dgm:cxn modelId="{311F8933-3382-41AA-BD6F-FD1464B83359}" type="presParOf" srcId="{AD46BCCA-1D6F-4E37-9803-E24887BC5F49}" destId="{9881ADA4-E126-4ACC-B910-DB97FD1155E0}" srcOrd="1" destOrd="0" presId="urn:microsoft.com/office/officeart/2005/8/layout/lProcess2"/>
    <dgm:cxn modelId="{D83E5728-7BD5-4BA9-901D-B3CF3A3E315F}" type="presParOf" srcId="{AD46BCCA-1D6F-4E37-9803-E24887BC5F49}" destId="{13F990BA-8F25-4348-BD34-146266DEDB49}" srcOrd="2" destOrd="0" presId="urn:microsoft.com/office/officeart/2005/8/layout/lProcess2"/>
    <dgm:cxn modelId="{6BCD57A5-7022-455B-94EF-9C9D2F29C328}" type="presParOf" srcId="{13F990BA-8F25-4348-BD34-146266DEDB49}" destId="{7393B7BE-6E63-4C02-9EB0-F7E01A949880}" srcOrd="0" destOrd="0" presId="urn:microsoft.com/office/officeart/2005/8/layout/lProcess2"/>
    <dgm:cxn modelId="{D86BC536-F0F7-4C15-902A-968771222597}" type="presParOf" srcId="{7393B7BE-6E63-4C02-9EB0-F7E01A949880}" destId="{6D31743D-8C2C-4710-A834-7045BB99A1AB}" srcOrd="0" destOrd="0" presId="urn:microsoft.com/office/officeart/2005/8/layout/lProcess2"/>
    <dgm:cxn modelId="{22CE79D2-ACD5-4B23-9ADE-8AB0DAFE6035}" type="presParOf" srcId="{7393B7BE-6E63-4C02-9EB0-F7E01A949880}" destId="{77BB5BD4-CC3C-48F1-9936-242846C2822A}" srcOrd="1" destOrd="0" presId="urn:microsoft.com/office/officeart/2005/8/layout/lProcess2"/>
    <dgm:cxn modelId="{7FA412CB-9FDE-4411-B51E-8C5B05F660AC}" type="presParOf" srcId="{7393B7BE-6E63-4C02-9EB0-F7E01A949880}" destId="{89F8F653-74D2-4E9A-B995-3AABC644E85E}" srcOrd="2" destOrd="0" presId="urn:microsoft.com/office/officeart/2005/8/layout/lProcess2"/>
    <dgm:cxn modelId="{4F591AFF-6A54-47B1-AAF5-623CEC227B2C}" type="presParOf" srcId="{D7806991-BEB7-4DA7-AF98-FA2FF0B24AEC}" destId="{5A858B50-A7B0-4B9D-AE8D-52A60F74C18F}" srcOrd="1" destOrd="0" presId="urn:microsoft.com/office/officeart/2005/8/layout/lProcess2"/>
    <dgm:cxn modelId="{142E0091-B4BE-4C28-8B0F-E98398C312A3}" type="presParOf" srcId="{D7806991-BEB7-4DA7-AF98-FA2FF0B24AEC}" destId="{6220CB65-CE36-4321-8AD9-7500CE654FA0}" srcOrd="2" destOrd="0" presId="urn:microsoft.com/office/officeart/2005/8/layout/lProcess2"/>
    <dgm:cxn modelId="{0BFAA4EF-28A0-459C-B715-1E185C99102D}" type="presParOf" srcId="{6220CB65-CE36-4321-8AD9-7500CE654FA0}" destId="{A9711DED-F9B1-4237-88A5-F5FB7C08B004}" srcOrd="0" destOrd="0" presId="urn:microsoft.com/office/officeart/2005/8/layout/lProcess2"/>
    <dgm:cxn modelId="{1EE15C82-F12D-4A9B-8F9B-14FBB7F25035}" type="presParOf" srcId="{6220CB65-CE36-4321-8AD9-7500CE654FA0}" destId="{1484B5BB-A47B-4872-9CDB-32C736F39B85}" srcOrd="1" destOrd="0" presId="urn:microsoft.com/office/officeart/2005/8/layout/lProcess2"/>
    <dgm:cxn modelId="{92FBD5AF-E097-46F8-A6CD-D9C25533BA7F}" type="presParOf" srcId="{6220CB65-CE36-4321-8AD9-7500CE654FA0}" destId="{67975743-B085-4F85-8195-FC8A1DE1218E}" srcOrd="2" destOrd="0" presId="urn:microsoft.com/office/officeart/2005/8/layout/lProcess2"/>
    <dgm:cxn modelId="{A7904BB1-F121-4209-9DFA-0670A7F905D4}" type="presParOf" srcId="{67975743-B085-4F85-8195-FC8A1DE1218E}" destId="{FBD09D1E-2484-4B4C-8A6D-83308D083FAA}" srcOrd="0" destOrd="0" presId="urn:microsoft.com/office/officeart/2005/8/layout/lProcess2"/>
    <dgm:cxn modelId="{99BFBBA9-B001-4D60-8962-51B8D82798E3}" type="presParOf" srcId="{FBD09D1E-2484-4B4C-8A6D-83308D083FAA}" destId="{1F10FF82-743C-45A9-9AB3-8A08D9544B4F}" srcOrd="0" destOrd="0" presId="urn:microsoft.com/office/officeart/2005/8/layout/lProcess2"/>
    <dgm:cxn modelId="{910CA5B1-A53C-4B3C-AC7A-C1DB51301ED5}" type="presParOf" srcId="{FBD09D1E-2484-4B4C-8A6D-83308D083FAA}" destId="{C518452B-0BDA-4D89-A2E0-F78DE24C4392}" srcOrd="1" destOrd="0" presId="urn:microsoft.com/office/officeart/2005/8/layout/lProcess2"/>
    <dgm:cxn modelId="{B8463422-A072-4335-A911-7D6E2137A9CE}" type="presParOf" srcId="{FBD09D1E-2484-4B4C-8A6D-83308D083FAA}" destId="{CE8FA3BE-F8E4-4295-B864-0385505014E0}" srcOrd="2" destOrd="0" presId="urn:microsoft.com/office/officeart/2005/8/layout/lProcess2"/>
    <dgm:cxn modelId="{BA2BCDC9-28A4-42D6-88BA-4B86CAB5BC64}" type="presParOf" srcId="{D7806991-BEB7-4DA7-AF98-FA2FF0B24AEC}" destId="{5D3E64A5-EB4C-4EA3-81E0-D0E469404626}" srcOrd="3" destOrd="0" presId="urn:microsoft.com/office/officeart/2005/8/layout/lProcess2"/>
    <dgm:cxn modelId="{83D5B643-2C42-4433-B579-15D11CF793C1}" type="presParOf" srcId="{D7806991-BEB7-4DA7-AF98-FA2FF0B24AEC}" destId="{4F0CF3CC-3E16-410A-BEDB-713A2CAC817E}" srcOrd="4" destOrd="0" presId="urn:microsoft.com/office/officeart/2005/8/layout/lProcess2"/>
    <dgm:cxn modelId="{2E82BA59-E330-4565-A212-B7A60F52504F}" type="presParOf" srcId="{4F0CF3CC-3E16-410A-BEDB-713A2CAC817E}" destId="{57627CEA-C578-4ACE-8555-8E6CB45EFF43}" srcOrd="0" destOrd="0" presId="urn:microsoft.com/office/officeart/2005/8/layout/lProcess2"/>
    <dgm:cxn modelId="{90D5B869-A994-4248-98C8-7920F9D3D7E3}" type="presParOf" srcId="{4F0CF3CC-3E16-410A-BEDB-713A2CAC817E}" destId="{CEA52034-59AC-4816-A6D9-28509A253460}" srcOrd="1" destOrd="0" presId="urn:microsoft.com/office/officeart/2005/8/layout/lProcess2"/>
    <dgm:cxn modelId="{C47769E3-FB50-4A47-B1C0-4E31E2104400}" type="presParOf" srcId="{4F0CF3CC-3E16-410A-BEDB-713A2CAC817E}" destId="{6DE2948A-701D-42E0-9B07-A6B02E427C75}" srcOrd="2" destOrd="0" presId="urn:microsoft.com/office/officeart/2005/8/layout/lProcess2"/>
    <dgm:cxn modelId="{33FF069B-391C-4625-9E2D-D004A89679F9}" type="presParOf" srcId="{6DE2948A-701D-42E0-9B07-A6B02E427C75}" destId="{4A81C62F-8A22-4B8B-BD85-7E4E4E416D53}" srcOrd="0" destOrd="0" presId="urn:microsoft.com/office/officeart/2005/8/layout/lProcess2"/>
    <dgm:cxn modelId="{52D535BC-4BB5-43D7-BCFF-0CE0393AF217}" type="presParOf" srcId="{4A81C62F-8A22-4B8B-BD85-7E4E4E416D53}" destId="{54203807-7471-4712-8420-7648CBC9891E}" srcOrd="0" destOrd="0" presId="urn:microsoft.com/office/officeart/2005/8/layout/lProcess2"/>
    <dgm:cxn modelId="{56072876-0FC9-435D-89F7-E8D7DE2038EF}" type="presParOf" srcId="{4A81C62F-8A22-4B8B-BD85-7E4E4E416D53}" destId="{CDCB338C-E096-491F-8150-7FF15E672044}" srcOrd="1" destOrd="0" presId="urn:microsoft.com/office/officeart/2005/8/layout/lProcess2"/>
    <dgm:cxn modelId="{DBC387C1-CB4D-49DC-BC49-5315B4A32E2D}" type="presParOf" srcId="{4A81C62F-8A22-4B8B-BD85-7E4E4E416D53}" destId="{9A92E869-0251-46A1-8330-4774B85B0B56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D0D63C-AE06-4664-AF41-1E3C82E67756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55BCBEAB-0F40-4128-BAEF-51BC31D6472D}">
      <dgm:prSet phldrT="[Tekst]"/>
      <dgm:spPr>
        <a:solidFill>
          <a:srgbClr val="83A7D4"/>
        </a:solidFill>
      </dgm:spPr>
      <dgm:t>
        <a:bodyPr/>
        <a:lstStyle/>
        <a:p>
          <a:pPr algn="r"/>
          <a:r>
            <a:rPr lang="nb-NO" dirty="0" smtClean="0">
              <a:solidFill>
                <a:schemeClr val="tx1"/>
              </a:solidFill>
              <a:effectLst/>
            </a:rPr>
            <a:t>1 308 765</a:t>
          </a:r>
          <a:endParaRPr lang="nb-NO" dirty="0">
            <a:solidFill>
              <a:schemeClr val="tx1"/>
            </a:solidFill>
            <a:effectLst/>
          </a:endParaRPr>
        </a:p>
      </dgm:t>
    </dgm:pt>
    <dgm:pt modelId="{FCF59CEA-944C-408B-AA2C-F52179D24B88}" type="parTrans" cxnId="{EB8B64D2-F45A-49EB-B475-EFFFDFBE850D}">
      <dgm:prSet/>
      <dgm:spPr/>
      <dgm:t>
        <a:bodyPr/>
        <a:lstStyle/>
        <a:p>
          <a:endParaRPr lang="nb-NO"/>
        </a:p>
      </dgm:t>
    </dgm:pt>
    <dgm:pt modelId="{58633858-07E4-4FC5-AB31-00B7A543921C}" type="sibTrans" cxnId="{EB8B64D2-F45A-49EB-B475-EFFFDFBE850D}">
      <dgm:prSet/>
      <dgm:spPr/>
      <dgm:t>
        <a:bodyPr/>
        <a:lstStyle/>
        <a:p>
          <a:endParaRPr lang="nb-NO"/>
        </a:p>
      </dgm:t>
    </dgm:pt>
    <dgm:pt modelId="{D65336C5-D1C2-4BF0-94D8-4E5504E07255}">
      <dgm:prSet phldrT="[Tekst]"/>
      <dgm:spPr>
        <a:solidFill>
          <a:srgbClr val="83A7D4">
            <a:alpha val="44000"/>
          </a:srgbClr>
        </a:solidFill>
        <a:ln>
          <a:solidFill>
            <a:srgbClr val="83A7D4">
              <a:alpha val="44000"/>
            </a:srgbClr>
          </a:solidFill>
        </a:ln>
      </dgm:spPr>
      <dgm:t>
        <a:bodyPr/>
        <a:lstStyle/>
        <a:p>
          <a:r>
            <a:rPr lang="en-GB" dirty="0" smtClean="0">
              <a:solidFill>
                <a:schemeClr val="tx1"/>
              </a:solidFill>
              <a:effectLst/>
            </a:rPr>
            <a:t>Total number of objects in the natural history collections</a:t>
          </a:r>
          <a:endParaRPr lang="nb-NO" dirty="0">
            <a:solidFill>
              <a:schemeClr val="tx1"/>
            </a:solidFill>
            <a:effectLst/>
          </a:endParaRPr>
        </a:p>
      </dgm:t>
    </dgm:pt>
    <dgm:pt modelId="{07024548-67B9-458E-807A-7E44636D3933}" type="parTrans" cxnId="{8092CCA6-3509-411D-AC83-247859340C3B}">
      <dgm:prSet/>
      <dgm:spPr/>
      <dgm:t>
        <a:bodyPr/>
        <a:lstStyle/>
        <a:p>
          <a:endParaRPr lang="nb-NO"/>
        </a:p>
      </dgm:t>
    </dgm:pt>
    <dgm:pt modelId="{519B4AAA-08C2-42F7-B686-31E0D7F837E0}" type="sibTrans" cxnId="{8092CCA6-3509-411D-AC83-247859340C3B}">
      <dgm:prSet/>
      <dgm:spPr/>
      <dgm:t>
        <a:bodyPr/>
        <a:lstStyle/>
        <a:p>
          <a:endParaRPr lang="nb-NO"/>
        </a:p>
      </dgm:t>
    </dgm:pt>
    <dgm:pt modelId="{411EC5EF-BD39-4A1C-A918-FD4104C0F3FD}">
      <dgm:prSet phldrT="[Tekst]"/>
      <dgm:spPr>
        <a:solidFill>
          <a:srgbClr val="83A7D4"/>
        </a:solidFill>
      </dgm:spPr>
      <dgm:t>
        <a:bodyPr/>
        <a:lstStyle/>
        <a:p>
          <a:pPr algn="r"/>
          <a:r>
            <a:rPr lang="nb-NO" dirty="0" smtClean="0">
              <a:solidFill>
                <a:schemeClr val="tx1"/>
              </a:solidFill>
              <a:effectLst/>
            </a:rPr>
            <a:t>27 253</a:t>
          </a:r>
          <a:endParaRPr lang="nb-NO" dirty="0">
            <a:solidFill>
              <a:schemeClr val="tx1"/>
            </a:solidFill>
            <a:effectLst/>
          </a:endParaRPr>
        </a:p>
      </dgm:t>
    </dgm:pt>
    <dgm:pt modelId="{89B9105E-80BF-4B56-ACBD-E132722AFF66}" type="parTrans" cxnId="{124B6B7B-76B5-4EA8-845E-A20F1F06DAB2}">
      <dgm:prSet/>
      <dgm:spPr/>
      <dgm:t>
        <a:bodyPr/>
        <a:lstStyle/>
        <a:p>
          <a:endParaRPr lang="nb-NO"/>
        </a:p>
      </dgm:t>
    </dgm:pt>
    <dgm:pt modelId="{15EF76DB-4A05-4037-85AA-D71D5672C87D}" type="sibTrans" cxnId="{124B6B7B-76B5-4EA8-845E-A20F1F06DAB2}">
      <dgm:prSet/>
      <dgm:spPr/>
      <dgm:t>
        <a:bodyPr/>
        <a:lstStyle/>
        <a:p>
          <a:endParaRPr lang="nb-NO"/>
        </a:p>
      </dgm:t>
    </dgm:pt>
    <dgm:pt modelId="{646411B8-999F-47A3-8917-AD63FCE696CA}">
      <dgm:prSet phldrT="[Tekst]"/>
      <dgm:spPr>
        <a:solidFill>
          <a:srgbClr val="83A7D4"/>
        </a:solidFill>
      </dgm:spPr>
      <dgm:t>
        <a:bodyPr/>
        <a:lstStyle/>
        <a:p>
          <a:pPr algn="r"/>
          <a:r>
            <a:rPr lang="nb-NO" dirty="0" smtClean="0">
              <a:solidFill>
                <a:schemeClr val="tx1"/>
              </a:solidFill>
              <a:effectLst/>
            </a:rPr>
            <a:t>1 506 491</a:t>
          </a:r>
          <a:endParaRPr lang="nb-NO" dirty="0">
            <a:solidFill>
              <a:schemeClr val="tx1"/>
            </a:solidFill>
            <a:effectLst/>
          </a:endParaRPr>
        </a:p>
      </dgm:t>
    </dgm:pt>
    <dgm:pt modelId="{E04CF307-7B25-479E-94A9-370714C94383}" type="parTrans" cxnId="{0E012EB0-F561-4731-8772-0B105EC19D48}">
      <dgm:prSet/>
      <dgm:spPr/>
      <dgm:t>
        <a:bodyPr/>
        <a:lstStyle/>
        <a:p>
          <a:endParaRPr lang="nb-NO"/>
        </a:p>
      </dgm:t>
    </dgm:pt>
    <dgm:pt modelId="{40DE2DDF-7163-4A72-806C-FE2002FCB749}" type="sibTrans" cxnId="{0E012EB0-F561-4731-8772-0B105EC19D48}">
      <dgm:prSet/>
      <dgm:spPr/>
      <dgm:t>
        <a:bodyPr/>
        <a:lstStyle/>
        <a:p>
          <a:endParaRPr lang="nb-NO"/>
        </a:p>
      </dgm:t>
    </dgm:pt>
    <dgm:pt modelId="{B1673D11-255A-45DF-A69C-D5BFF96132A9}">
      <dgm:prSet phldrT="[Tekst]"/>
      <dgm:spPr>
        <a:solidFill>
          <a:srgbClr val="83A7D4"/>
        </a:solidFill>
      </dgm:spPr>
      <dgm:t>
        <a:bodyPr/>
        <a:lstStyle/>
        <a:p>
          <a:pPr algn="r"/>
          <a:r>
            <a:rPr lang="nb-NO" dirty="0" smtClean="0">
              <a:solidFill>
                <a:schemeClr val="tx1"/>
              </a:solidFill>
              <a:effectLst/>
            </a:rPr>
            <a:t>6 007</a:t>
          </a:r>
          <a:endParaRPr lang="nb-NO" dirty="0">
            <a:solidFill>
              <a:schemeClr val="tx1"/>
            </a:solidFill>
            <a:effectLst/>
          </a:endParaRPr>
        </a:p>
      </dgm:t>
    </dgm:pt>
    <dgm:pt modelId="{2DEFFD45-E944-421F-A90C-F963F303ABAA}" type="parTrans" cxnId="{4EB024AF-3D2D-4085-8894-4E1875E69AC9}">
      <dgm:prSet/>
      <dgm:spPr/>
      <dgm:t>
        <a:bodyPr/>
        <a:lstStyle/>
        <a:p>
          <a:endParaRPr lang="nb-NO"/>
        </a:p>
      </dgm:t>
    </dgm:pt>
    <dgm:pt modelId="{4251240F-51A0-4A04-9FE3-12DADC3DE476}" type="sibTrans" cxnId="{4EB024AF-3D2D-4085-8894-4E1875E69AC9}">
      <dgm:prSet/>
      <dgm:spPr/>
      <dgm:t>
        <a:bodyPr/>
        <a:lstStyle/>
        <a:p>
          <a:endParaRPr lang="nb-NO"/>
        </a:p>
      </dgm:t>
    </dgm:pt>
    <dgm:pt modelId="{44B4BEC8-C0BB-483C-A283-00E9C493F930}">
      <dgm:prSet phldrT="[Tekst]"/>
      <dgm:spPr>
        <a:solidFill>
          <a:srgbClr val="83A7D4">
            <a:alpha val="44000"/>
          </a:srgbClr>
        </a:solidFill>
        <a:ln>
          <a:solidFill>
            <a:srgbClr val="83A7D4">
              <a:alpha val="44000"/>
            </a:srgbClr>
          </a:solidFill>
        </a:ln>
      </dgm:spPr>
      <dgm:t>
        <a:bodyPr/>
        <a:lstStyle/>
        <a:p>
          <a:r>
            <a:rPr lang="en-GB" dirty="0" smtClean="0">
              <a:solidFill>
                <a:schemeClr val="tx1"/>
              </a:solidFill>
              <a:effectLst/>
            </a:rPr>
            <a:t>Number of objects added to the cultural history collections in 2014</a:t>
          </a:r>
          <a:endParaRPr lang="nb-NO" dirty="0">
            <a:solidFill>
              <a:schemeClr val="tx1"/>
            </a:solidFill>
            <a:effectLst/>
          </a:endParaRPr>
        </a:p>
      </dgm:t>
    </dgm:pt>
    <dgm:pt modelId="{75CFA226-01B9-4A43-9D49-72404A5CFD21}" type="parTrans" cxnId="{14EF0796-0D18-44CA-A275-D803A7E8D7A7}">
      <dgm:prSet/>
      <dgm:spPr/>
      <dgm:t>
        <a:bodyPr/>
        <a:lstStyle/>
        <a:p>
          <a:endParaRPr lang="nb-NO"/>
        </a:p>
      </dgm:t>
    </dgm:pt>
    <dgm:pt modelId="{B4558214-6F57-4060-85EC-57E0E18E2F6D}" type="sibTrans" cxnId="{14EF0796-0D18-44CA-A275-D803A7E8D7A7}">
      <dgm:prSet/>
      <dgm:spPr/>
      <dgm:t>
        <a:bodyPr/>
        <a:lstStyle/>
        <a:p>
          <a:endParaRPr lang="nb-NO"/>
        </a:p>
      </dgm:t>
    </dgm:pt>
    <dgm:pt modelId="{ED19450A-D62D-4AA1-88DC-04CC99F5ADF8}">
      <dgm:prSet phldrT="[Tekst]"/>
      <dgm:spPr>
        <a:solidFill>
          <a:srgbClr val="83A7D4">
            <a:alpha val="44000"/>
          </a:srgbClr>
        </a:solidFill>
        <a:ln>
          <a:solidFill>
            <a:srgbClr val="83A7D4">
              <a:alpha val="44000"/>
            </a:srgbClr>
          </a:solidFill>
        </a:ln>
      </dgm:spPr>
      <dgm:t>
        <a:bodyPr/>
        <a:lstStyle/>
        <a:p>
          <a:r>
            <a:rPr lang="en-GB" dirty="0" smtClean="0">
              <a:solidFill>
                <a:schemeClr val="tx1"/>
              </a:solidFill>
              <a:effectLst/>
            </a:rPr>
            <a:t>Number of objects added to the natural history collections in 2014</a:t>
          </a:r>
          <a:endParaRPr lang="nb-NO" dirty="0">
            <a:solidFill>
              <a:schemeClr val="tx1"/>
            </a:solidFill>
            <a:effectLst/>
          </a:endParaRPr>
        </a:p>
      </dgm:t>
    </dgm:pt>
    <dgm:pt modelId="{1C03CACD-2039-4C1C-9A64-B0A0ABC35A42}" type="parTrans" cxnId="{BE0D1B82-AE11-4A39-821E-DA70E95F075A}">
      <dgm:prSet/>
      <dgm:spPr/>
      <dgm:t>
        <a:bodyPr/>
        <a:lstStyle/>
        <a:p>
          <a:endParaRPr lang="nb-NO"/>
        </a:p>
      </dgm:t>
    </dgm:pt>
    <dgm:pt modelId="{68DD75E8-05F1-4AB5-8A62-366181C53D31}" type="sibTrans" cxnId="{BE0D1B82-AE11-4A39-821E-DA70E95F075A}">
      <dgm:prSet/>
      <dgm:spPr/>
      <dgm:t>
        <a:bodyPr/>
        <a:lstStyle/>
        <a:p>
          <a:endParaRPr lang="nb-NO"/>
        </a:p>
      </dgm:t>
    </dgm:pt>
    <dgm:pt modelId="{2A081A56-255F-4174-9FE7-7FB949DF9EC6}">
      <dgm:prSet phldrT="[Tekst]"/>
      <dgm:spPr>
        <a:solidFill>
          <a:srgbClr val="83A7D4">
            <a:alpha val="44000"/>
          </a:srgbClr>
        </a:solidFill>
        <a:ln>
          <a:solidFill>
            <a:srgbClr val="83A7D4">
              <a:alpha val="44000"/>
            </a:srgbClr>
          </a:solidFill>
        </a:ln>
      </dgm:spPr>
      <dgm:t>
        <a:bodyPr/>
        <a:lstStyle/>
        <a:p>
          <a:r>
            <a:rPr lang="en-GB" dirty="0" smtClean="0">
              <a:solidFill>
                <a:schemeClr val="tx1"/>
              </a:solidFill>
              <a:effectLst/>
            </a:rPr>
            <a:t>Total number of objects in the cultural history collections</a:t>
          </a:r>
          <a:endParaRPr lang="nb-NO" dirty="0">
            <a:solidFill>
              <a:schemeClr val="tx1"/>
            </a:solidFill>
            <a:effectLst/>
          </a:endParaRPr>
        </a:p>
      </dgm:t>
    </dgm:pt>
    <dgm:pt modelId="{854FEF80-6087-40F6-81F9-674BC9086563}" type="parTrans" cxnId="{00CC5EEC-6853-416F-ADBA-CF38F3DE3C55}">
      <dgm:prSet/>
      <dgm:spPr/>
      <dgm:t>
        <a:bodyPr/>
        <a:lstStyle/>
        <a:p>
          <a:endParaRPr lang="nb-NO"/>
        </a:p>
      </dgm:t>
    </dgm:pt>
    <dgm:pt modelId="{02B47E7D-59E4-49C8-8D0D-455D5763F364}" type="sibTrans" cxnId="{00CC5EEC-6853-416F-ADBA-CF38F3DE3C55}">
      <dgm:prSet/>
      <dgm:spPr/>
      <dgm:t>
        <a:bodyPr/>
        <a:lstStyle/>
        <a:p>
          <a:endParaRPr lang="nb-NO"/>
        </a:p>
      </dgm:t>
    </dgm:pt>
    <dgm:pt modelId="{33684575-CB95-4B5D-9C24-02CD198D105F}" type="pres">
      <dgm:prSet presAssocID="{E1D0D63C-AE06-4664-AF41-1E3C82E6775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nb-NO"/>
        </a:p>
      </dgm:t>
    </dgm:pt>
    <dgm:pt modelId="{36746190-CFAB-4BE6-84AB-9048FC1EAFE8}" type="pres">
      <dgm:prSet presAssocID="{55BCBEAB-0F40-4128-BAEF-51BC31D6472D}" presName="linNode" presStyleCnt="0"/>
      <dgm:spPr/>
    </dgm:pt>
    <dgm:pt modelId="{6415E20C-82F9-41ED-881A-DCBBEE7B9340}" type="pres">
      <dgm:prSet presAssocID="{55BCBEAB-0F40-4128-BAEF-51BC31D6472D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044D333-EA8E-4555-9FB5-1AFBF7AFE17C}" type="pres">
      <dgm:prSet presAssocID="{55BCBEAB-0F40-4128-BAEF-51BC31D6472D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E02E45A8-7BD8-4486-9DCA-A359FB573F8C}" type="pres">
      <dgm:prSet presAssocID="{58633858-07E4-4FC5-AB31-00B7A543921C}" presName="spacing" presStyleCnt="0"/>
      <dgm:spPr/>
    </dgm:pt>
    <dgm:pt modelId="{6425FDDA-0C3D-4FBF-83CC-BBF1747DFCC8}" type="pres">
      <dgm:prSet presAssocID="{411EC5EF-BD39-4A1C-A918-FD4104C0F3FD}" presName="linNode" presStyleCnt="0"/>
      <dgm:spPr/>
    </dgm:pt>
    <dgm:pt modelId="{072F33C8-C6AF-4C56-B8DB-D4F925F7A869}" type="pres">
      <dgm:prSet presAssocID="{411EC5EF-BD39-4A1C-A918-FD4104C0F3FD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2DCC41C-77A7-4AC2-8615-3A45D73A0C62}" type="pres">
      <dgm:prSet presAssocID="{411EC5EF-BD39-4A1C-A918-FD4104C0F3FD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FAB89D5-62C3-43C4-B905-DDE27678BFA9}" type="pres">
      <dgm:prSet presAssocID="{15EF76DB-4A05-4037-85AA-D71D5672C87D}" presName="spacing" presStyleCnt="0"/>
      <dgm:spPr/>
    </dgm:pt>
    <dgm:pt modelId="{B5B9EC3B-3604-4280-AC4F-9365F859EA08}" type="pres">
      <dgm:prSet presAssocID="{646411B8-999F-47A3-8917-AD63FCE696CA}" presName="linNode" presStyleCnt="0"/>
      <dgm:spPr/>
    </dgm:pt>
    <dgm:pt modelId="{258CEC1E-329E-4F27-916A-C5281DEA0DEF}" type="pres">
      <dgm:prSet presAssocID="{646411B8-999F-47A3-8917-AD63FCE696CA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4D2306C-E0D0-4FE2-8A00-B53FB6DAAB9D}" type="pres">
      <dgm:prSet presAssocID="{646411B8-999F-47A3-8917-AD63FCE696CA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636311C-190E-4F99-A71C-67EFEC4A4133}" type="pres">
      <dgm:prSet presAssocID="{40DE2DDF-7163-4A72-806C-FE2002FCB749}" presName="spacing" presStyleCnt="0"/>
      <dgm:spPr/>
    </dgm:pt>
    <dgm:pt modelId="{B19FAC4D-24CB-457E-A3F8-F8A0C709CEC3}" type="pres">
      <dgm:prSet presAssocID="{B1673D11-255A-45DF-A69C-D5BFF96132A9}" presName="linNode" presStyleCnt="0"/>
      <dgm:spPr/>
    </dgm:pt>
    <dgm:pt modelId="{3182ACC4-24C2-4131-9BE3-821982C67348}" type="pres">
      <dgm:prSet presAssocID="{B1673D11-255A-45DF-A69C-D5BFF96132A9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C3061EB-FA55-4197-A2D1-5D92DC0786A4}" type="pres">
      <dgm:prSet presAssocID="{B1673D11-255A-45DF-A69C-D5BFF96132A9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EB1F1A02-FBD1-40BD-8156-97FE0D8F65C7}" type="presOf" srcId="{E1D0D63C-AE06-4664-AF41-1E3C82E67756}" destId="{33684575-CB95-4B5D-9C24-02CD198D105F}" srcOrd="0" destOrd="0" presId="urn:microsoft.com/office/officeart/2005/8/layout/vList6"/>
    <dgm:cxn modelId="{00CC5EEC-6853-416F-ADBA-CF38F3DE3C55}" srcId="{646411B8-999F-47A3-8917-AD63FCE696CA}" destId="{2A081A56-255F-4174-9FE7-7FB949DF9EC6}" srcOrd="0" destOrd="0" parTransId="{854FEF80-6087-40F6-81F9-674BC9086563}" sibTransId="{02B47E7D-59E4-49C8-8D0D-455D5763F364}"/>
    <dgm:cxn modelId="{78DDEF57-4DC6-41B2-AFC7-BDDC265F292E}" type="presOf" srcId="{B1673D11-255A-45DF-A69C-D5BFF96132A9}" destId="{3182ACC4-24C2-4131-9BE3-821982C67348}" srcOrd="0" destOrd="0" presId="urn:microsoft.com/office/officeart/2005/8/layout/vList6"/>
    <dgm:cxn modelId="{8092CCA6-3509-411D-AC83-247859340C3B}" srcId="{55BCBEAB-0F40-4128-BAEF-51BC31D6472D}" destId="{D65336C5-D1C2-4BF0-94D8-4E5504E07255}" srcOrd="0" destOrd="0" parTransId="{07024548-67B9-458E-807A-7E44636D3933}" sibTransId="{519B4AAA-08C2-42F7-B686-31E0D7F837E0}"/>
    <dgm:cxn modelId="{1BA7C9D6-5971-403F-B5DC-C34CBC2E1A4C}" type="presOf" srcId="{55BCBEAB-0F40-4128-BAEF-51BC31D6472D}" destId="{6415E20C-82F9-41ED-881A-DCBBEE7B9340}" srcOrd="0" destOrd="0" presId="urn:microsoft.com/office/officeart/2005/8/layout/vList6"/>
    <dgm:cxn modelId="{5EE02BA5-D935-4FCC-AD59-81D52088E827}" type="presOf" srcId="{2A081A56-255F-4174-9FE7-7FB949DF9EC6}" destId="{64D2306C-E0D0-4FE2-8A00-B53FB6DAAB9D}" srcOrd="0" destOrd="0" presId="urn:microsoft.com/office/officeart/2005/8/layout/vList6"/>
    <dgm:cxn modelId="{4EB024AF-3D2D-4085-8894-4E1875E69AC9}" srcId="{E1D0D63C-AE06-4664-AF41-1E3C82E67756}" destId="{B1673D11-255A-45DF-A69C-D5BFF96132A9}" srcOrd="3" destOrd="0" parTransId="{2DEFFD45-E944-421F-A90C-F963F303ABAA}" sibTransId="{4251240F-51A0-4A04-9FE3-12DADC3DE476}"/>
    <dgm:cxn modelId="{DFE98539-0398-48FA-B7EB-19EFD53904B1}" type="presOf" srcId="{ED19450A-D62D-4AA1-88DC-04CC99F5ADF8}" destId="{62DCC41C-77A7-4AC2-8615-3A45D73A0C62}" srcOrd="0" destOrd="0" presId="urn:microsoft.com/office/officeart/2005/8/layout/vList6"/>
    <dgm:cxn modelId="{EE75B285-42A5-40D4-9B11-3468EB4FD395}" type="presOf" srcId="{646411B8-999F-47A3-8917-AD63FCE696CA}" destId="{258CEC1E-329E-4F27-916A-C5281DEA0DEF}" srcOrd="0" destOrd="0" presId="urn:microsoft.com/office/officeart/2005/8/layout/vList6"/>
    <dgm:cxn modelId="{F4FC413D-BF46-4086-AC8B-D1D1BD1738C3}" type="presOf" srcId="{44B4BEC8-C0BB-483C-A283-00E9C493F930}" destId="{CC3061EB-FA55-4197-A2D1-5D92DC0786A4}" srcOrd="0" destOrd="0" presId="urn:microsoft.com/office/officeart/2005/8/layout/vList6"/>
    <dgm:cxn modelId="{EB8B64D2-F45A-49EB-B475-EFFFDFBE850D}" srcId="{E1D0D63C-AE06-4664-AF41-1E3C82E67756}" destId="{55BCBEAB-0F40-4128-BAEF-51BC31D6472D}" srcOrd="0" destOrd="0" parTransId="{FCF59CEA-944C-408B-AA2C-F52179D24B88}" sibTransId="{58633858-07E4-4FC5-AB31-00B7A543921C}"/>
    <dgm:cxn modelId="{0E012EB0-F561-4731-8772-0B105EC19D48}" srcId="{E1D0D63C-AE06-4664-AF41-1E3C82E67756}" destId="{646411B8-999F-47A3-8917-AD63FCE696CA}" srcOrd="2" destOrd="0" parTransId="{E04CF307-7B25-479E-94A9-370714C94383}" sibTransId="{40DE2DDF-7163-4A72-806C-FE2002FCB749}"/>
    <dgm:cxn modelId="{124B6B7B-76B5-4EA8-845E-A20F1F06DAB2}" srcId="{E1D0D63C-AE06-4664-AF41-1E3C82E67756}" destId="{411EC5EF-BD39-4A1C-A918-FD4104C0F3FD}" srcOrd="1" destOrd="0" parTransId="{89B9105E-80BF-4B56-ACBD-E132722AFF66}" sibTransId="{15EF76DB-4A05-4037-85AA-D71D5672C87D}"/>
    <dgm:cxn modelId="{BE0D1B82-AE11-4A39-821E-DA70E95F075A}" srcId="{411EC5EF-BD39-4A1C-A918-FD4104C0F3FD}" destId="{ED19450A-D62D-4AA1-88DC-04CC99F5ADF8}" srcOrd="0" destOrd="0" parTransId="{1C03CACD-2039-4C1C-9A64-B0A0ABC35A42}" sibTransId="{68DD75E8-05F1-4AB5-8A62-366181C53D31}"/>
    <dgm:cxn modelId="{14EF0796-0D18-44CA-A275-D803A7E8D7A7}" srcId="{B1673D11-255A-45DF-A69C-D5BFF96132A9}" destId="{44B4BEC8-C0BB-483C-A283-00E9C493F930}" srcOrd="0" destOrd="0" parTransId="{75CFA226-01B9-4A43-9D49-72404A5CFD21}" sibTransId="{B4558214-6F57-4060-85EC-57E0E18E2F6D}"/>
    <dgm:cxn modelId="{7CCE4A85-DB6F-46E5-ABC6-2A4166E87103}" type="presOf" srcId="{411EC5EF-BD39-4A1C-A918-FD4104C0F3FD}" destId="{072F33C8-C6AF-4C56-B8DB-D4F925F7A869}" srcOrd="0" destOrd="0" presId="urn:microsoft.com/office/officeart/2005/8/layout/vList6"/>
    <dgm:cxn modelId="{B0332BD6-ADCC-4E80-9946-4DF58FFD252A}" type="presOf" srcId="{D65336C5-D1C2-4BF0-94D8-4E5504E07255}" destId="{F044D333-EA8E-4555-9FB5-1AFBF7AFE17C}" srcOrd="0" destOrd="0" presId="urn:microsoft.com/office/officeart/2005/8/layout/vList6"/>
    <dgm:cxn modelId="{B3275068-23B8-4766-89DA-E1CC3BAA975C}" type="presParOf" srcId="{33684575-CB95-4B5D-9C24-02CD198D105F}" destId="{36746190-CFAB-4BE6-84AB-9048FC1EAFE8}" srcOrd="0" destOrd="0" presId="urn:microsoft.com/office/officeart/2005/8/layout/vList6"/>
    <dgm:cxn modelId="{FB7BBC18-F690-4DF7-9EA3-42E611E2427E}" type="presParOf" srcId="{36746190-CFAB-4BE6-84AB-9048FC1EAFE8}" destId="{6415E20C-82F9-41ED-881A-DCBBEE7B9340}" srcOrd="0" destOrd="0" presId="urn:microsoft.com/office/officeart/2005/8/layout/vList6"/>
    <dgm:cxn modelId="{8F1F8C48-D65E-4416-B747-C554E21AB76A}" type="presParOf" srcId="{36746190-CFAB-4BE6-84AB-9048FC1EAFE8}" destId="{F044D333-EA8E-4555-9FB5-1AFBF7AFE17C}" srcOrd="1" destOrd="0" presId="urn:microsoft.com/office/officeart/2005/8/layout/vList6"/>
    <dgm:cxn modelId="{B1B72FD4-DD5A-4991-9BF2-12DC736834BC}" type="presParOf" srcId="{33684575-CB95-4B5D-9C24-02CD198D105F}" destId="{E02E45A8-7BD8-4486-9DCA-A359FB573F8C}" srcOrd="1" destOrd="0" presId="urn:microsoft.com/office/officeart/2005/8/layout/vList6"/>
    <dgm:cxn modelId="{7F9EE048-7C30-4BB9-94C4-E0C050A289D1}" type="presParOf" srcId="{33684575-CB95-4B5D-9C24-02CD198D105F}" destId="{6425FDDA-0C3D-4FBF-83CC-BBF1747DFCC8}" srcOrd="2" destOrd="0" presId="urn:microsoft.com/office/officeart/2005/8/layout/vList6"/>
    <dgm:cxn modelId="{DDC336CF-3EA6-4627-B040-E1EF6E858425}" type="presParOf" srcId="{6425FDDA-0C3D-4FBF-83CC-BBF1747DFCC8}" destId="{072F33C8-C6AF-4C56-B8DB-D4F925F7A869}" srcOrd="0" destOrd="0" presId="urn:microsoft.com/office/officeart/2005/8/layout/vList6"/>
    <dgm:cxn modelId="{5961FC5B-6147-452B-9104-95E751729748}" type="presParOf" srcId="{6425FDDA-0C3D-4FBF-83CC-BBF1747DFCC8}" destId="{62DCC41C-77A7-4AC2-8615-3A45D73A0C62}" srcOrd="1" destOrd="0" presId="urn:microsoft.com/office/officeart/2005/8/layout/vList6"/>
    <dgm:cxn modelId="{0645675D-A1A7-440C-8D5A-93565EF8CD48}" type="presParOf" srcId="{33684575-CB95-4B5D-9C24-02CD198D105F}" destId="{6FAB89D5-62C3-43C4-B905-DDE27678BFA9}" srcOrd="3" destOrd="0" presId="urn:microsoft.com/office/officeart/2005/8/layout/vList6"/>
    <dgm:cxn modelId="{849C7555-C32A-4B8D-AD2C-7DE241F018EB}" type="presParOf" srcId="{33684575-CB95-4B5D-9C24-02CD198D105F}" destId="{B5B9EC3B-3604-4280-AC4F-9365F859EA08}" srcOrd="4" destOrd="0" presId="urn:microsoft.com/office/officeart/2005/8/layout/vList6"/>
    <dgm:cxn modelId="{5194EF25-56E2-4261-9B55-679DCC4CEA4B}" type="presParOf" srcId="{B5B9EC3B-3604-4280-AC4F-9365F859EA08}" destId="{258CEC1E-329E-4F27-916A-C5281DEA0DEF}" srcOrd="0" destOrd="0" presId="urn:microsoft.com/office/officeart/2005/8/layout/vList6"/>
    <dgm:cxn modelId="{FE1711BB-94F1-496E-86B4-6EB0ED69D560}" type="presParOf" srcId="{B5B9EC3B-3604-4280-AC4F-9365F859EA08}" destId="{64D2306C-E0D0-4FE2-8A00-B53FB6DAAB9D}" srcOrd="1" destOrd="0" presId="urn:microsoft.com/office/officeart/2005/8/layout/vList6"/>
    <dgm:cxn modelId="{64DE5A7A-686A-4676-BBA1-327C5268B4D4}" type="presParOf" srcId="{33684575-CB95-4B5D-9C24-02CD198D105F}" destId="{B636311C-190E-4F99-A71C-67EFEC4A4133}" srcOrd="5" destOrd="0" presId="urn:microsoft.com/office/officeart/2005/8/layout/vList6"/>
    <dgm:cxn modelId="{6E77314B-2936-4E27-B146-9544D8ECD530}" type="presParOf" srcId="{33684575-CB95-4B5D-9C24-02CD198D105F}" destId="{B19FAC4D-24CB-457E-A3F8-F8A0C709CEC3}" srcOrd="6" destOrd="0" presId="urn:microsoft.com/office/officeart/2005/8/layout/vList6"/>
    <dgm:cxn modelId="{D40B7D6D-83AE-4C8C-9B0F-B62A2BE5D2B9}" type="presParOf" srcId="{B19FAC4D-24CB-457E-A3F8-F8A0C709CEC3}" destId="{3182ACC4-24C2-4131-9BE3-821982C67348}" srcOrd="0" destOrd="0" presId="urn:microsoft.com/office/officeart/2005/8/layout/vList6"/>
    <dgm:cxn modelId="{6C52189E-13E6-45DA-94B9-7ADF62EF9C04}" type="presParOf" srcId="{B19FAC4D-24CB-457E-A3F8-F8A0C709CEC3}" destId="{CC3061EB-FA55-4197-A2D1-5D92DC0786A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60168FE-DD62-44D3-8C64-63C45362AEB7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2347364-5B34-416B-A352-93D4BA7F4090}">
      <dgm:prSet phldrT="[Tekst]" custT="1"/>
      <dgm:spPr>
        <a:solidFill>
          <a:srgbClr val="83A7D4">
            <a:alpha val="50000"/>
          </a:srgbClr>
        </a:solidFill>
      </dgm:spPr>
      <dgm:t>
        <a:bodyPr/>
        <a:lstStyle/>
        <a:p>
          <a:r>
            <a:rPr lang="nb-NO" sz="3000" b="1" dirty="0" smtClean="0"/>
            <a:t>15 </a:t>
          </a:r>
        </a:p>
        <a:p>
          <a:r>
            <a:rPr lang="en-GB" sz="1700" b="0" dirty="0" smtClean="0"/>
            <a:t>discoveries by metal detectorists in </a:t>
          </a:r>
          <a:br>
            <a:rPr lang="en-GB" sz="1700" b="0" dirty="0" smtClean="0"/>
          </a:br>
          <a:r>
            <a:rPr lang="en-GB" sz="1700" b="1" dirty="0" smtClean="0"/>
            <a:t>Nord-Trøndelag</a:t>
          </a:r>
          <a:r>
            <a:rPr lang="en-GB" sz="1700" b="0" dirty="0" smtClean="0"/>
            <a:t> </a:t>
          </a:r>
          <a:br>
            <a:rPr lang="en-GB" sz="1700" b="0" dirty="0" smtClean="0"/>
          </a:br>
          <a:r>
            <a:rPr lang="en-GB" sz="1700" b="0" dirty="0" smtClean="0"/>
            <a:t>added to the collections</a:t>
          </a:r>
          <a:endParaRPr lang="nb-NO" sz="1700" b="0" dirty="0"/>
        </a:p>
      </dgm:t>
    </dgm:pt>
    <dgm:pt modelId="{9B4D7CB1-F5F8-4ACC-BAFE-9A76002723E9}" type="parTrans" cxnId="{74337CB8-A25E-4A89-96A1-4C9EB1DEC3EB}">
      <dgm:prSet/>
      <dgm:spPr/>
      <dgm:t>
        <a:bodyPr/>
        <a:lstStyle/>
        <a:p>
          <a:endParaRPr lang="nb-NO"/>
        </a:p>
      </dgm:t>
    </dgm:pt>
    <dgm:pt modelId="{829274EC-01C4-47B2-A6DB-9BD0CD13137F}" type="sibTrans" cxnId="{74337CB8-A25E-4A89-96A1-4C9EB1DEC3EB}">
      <dgm:prSet/>
      <dgm:spPr/>
      <dgm:t>
        <a:bodyPr/>
        <a:lstStyle/>
        <a:p>
          <a:endParaRPr lang="nb-NO"/>
        </a:p>
      </dgm:t>
    </dgm:pt>
    <dgm:pt modelId="{BD14178B-E28F-43B4-B08E-A811BED55632}">
      <dgm:prSet phldrT="[Tekst]" custT="1"/>
      <dgm:spPr>
        <a:solidFill>
          <a:srgbClr val="E7DFCC">
            <a:alpha val="50000"/>
          </a:srgbClr>
        </a:solidFill>
      </dgm:spPr>
      <dgm:t>
        <a:bodyPr/>
        <a:lstStyle/>
        <a:p>
          <a:r>
            <a:rPr lang="nb-NO" sz="3000" b="1" dirty="0" smtClean="0"/>
            <a:t>9</a:t>
          </a:r>
          <a:r>
            <a:rPr lang="nb-NO" sz="1900" dirty="0" smtClean="0"/>
            <a:t/>
          </a:r>
          <a:br>
            <a:rPr lang="nb-NO" sz="1900" dirty="0" smtClean="0"/>
          </a:br>
          <a:r>
            <a:rPr lang="en-GB" sz="1700" dirty="0" smtClean="0"/>
            <a:t>discoveries by metal detectorists in </a:t>
          </a:r>
          <a:br>
            <a:rPr lang="en-GB" sz="1700" dirty="0" smtClean="0"/>
          </a:br>
          <a:r>
            <a:rPr lang="en-GB" sz="1700" b="1" dirty="0" smtClean="0"/>
            <a:t>Møre and Romsdal </a:t>
          </a:r>
          <a:br>
            <a:rPr lang="en-GB" sz="1700" b="1" dirty="0" smtClean="0"/>
          </a:br>
          <a:r>
            <a:rPr lang="en-GB" sz="1700" dirty="0" smtClean="0"/>
            <a:t>added to the collections</a:t>
          </a:r>
          <a:endParaRPr lang="nb-NO" sz="1700" dirty="0"/>
        </a:p>
      </dgm:t>
    </dgm:pt>
    <dgm:pt modelId="{31C2C90B-D3C7-4D1E-9C13-85B32DB0019B}" type="sibTrans" cxnId="{C0C8310A-766C-45BF-A731-493196B7E1F4}">
      <dgm:prSet/>
      <dgm:spPr/>
      <dgm:t>
        <a:bodyPr/>
        <a:lstStyle/>
        <a:p>
          <a:endParaRPr lang="nb-NO"/>
        </a:p>
      </dgm:t>
    </dgm:pt>
    <dgm:pt modelId="{FEEC3002-2189-445A-9AB3-24AF96B7BDC7}" type="parTrans" cxnId="{C0C8310A-766C-45BF-A731-493196B7E1F4}">
      <dgm:prSet/>
      <dgm:spPr/>
      <dgm:t>
        <a:bodyPr/>
        <a:lstStyle/>
        <a:p>
          <a:endParaRPr lang="nb-NO"/>
        </a:p>
      </dgm:t>
    </dgm:pt>
    <dgm:pt modelId="{AF413C6C-BCE9-4491-A397-154F9386BCEF}">
      <dgm:prSet phldrT="[Tekst]" custT="1"/>
      <dgm:spPr>
        <a:solidFill>
          <a:srgbClr val="F5D882">
            <a:alpha val="50000"/>
          </a:srgbClr>
        </a:solidFill>
      </dgm:spPr>
      <dgm:t>
        <a:bodyPr/>
        <a:lstStyle/>
        <a:p>
          <a:pPr algn="ctr"/>
          <a:r>
            <a:rPr lang="nb-NO" sz="3000" b="1" dirty="0" smtClean="0"/>
            <a:t>40</a:t>
          </a:r>
          <a:r>
            <a:rPr lang="nb-NO" sz="1900" dirty="0" smtClean="0"/>
            <a:t> </a:t>
          </a:r>
        </a:p>
        <a:p>
          <a:pPr algn="ctr"/>
          <a:r>
            <a:rPr lang="en-GB" sz="1700" dirty="0" smtClean="0"/>
            <a:t>discoveries by metal detectorists in </a:t>
          </a:r>
          <a:br>
            <a:rPr lang="en-GB" sz="1700" dirty="0" smtClean="0"/>
          </a:br>
          <a:r>
            <a:rPr lang="en-GB" sz="1700" b="1" dirty="0" smtClean="0"/>
            <a:t>Sør-Trøndelag</a:t>
          </a:r>
          <a:r>
            <a:rPr lang="en-GB" sz="1700" dirty="0" smtClean="0"/>
            <a:t> </a:t>
          </a:r>
          <a:br>
            <a:rPr lang="en-GB" sz="1700" dirty="0" smtClean="0"/>
          </a:br>
          <a:r>
            <a:rPr lang="en-GB" sz="1700" dirty="0" smtClean="0"/>
            <a:t>added to the collections</a:t>
          </a:r>
          <a:endParaRPr lang="nb-NO" sz="1700" dirty="0"/>
        </a:p>
      </dgm:t>
    </dgm:pt>
    <dgm:pt modelId="{B88C81FE-23C2-4508-BD6A-4DA06A8FB9F2}" type="sibTrans" cxnId="{2410A618-C7CB-473D-832E-1B6930962A13}">
      <dgm:prSet/>
      <dgm:spPr/>
      <dgm:t>
        <a:bodyPr/>
        <a:lstStyle/>
        <a:p>
          <a:endParaRPr lang="nb-NO"/>
        </a:p>
      </dgm:t>
    </dgm:pt>
    <dgm:pt modelId="{5AC24B61-8D72-4843-8068-EFF3FE775433}" type="parTrans" cxnId="{2410A618-C7CB-473D-832E-1B6930962A13}">
      <dgm:prSet/>
      <dgm:spPr/>
      <dgm:t>
        <a:bodyPr/>
        <a:lstStyle/>
        <a:p>
          <a:endParaRPr lang="nb-NO"/>
        </a:p>
      </dgm:t>
    </dgm:pt>
    <dgm:pt modelId="{9CF3E480-5AFF-415B-AA89-21C6371B1CC6}" type="pres">
      <dgm:prSet presAssocID="{D60168FE-DD62-44D3-8C64-63C45362AEB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3141E3A0-EEA0-4372-967B-7975A26D8C96}" type="pres">
      <dgm:prSet presAssocID="{AF413C6C-BCE9-4491-A397-154F9386BCEF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71212D68-783A-459A-9FB6-C0A96D1F2135}" type="pres">
      <dgm:prSet presAssocID="{B88C81FE-23C2-4508-BD6A-4DA06A8FB9F2}" presName="space" presStyleCnt="0"/>
      <dgm:spPr/>
    </dgm:pt>
    <dgm:pt modelId="{49CF2962-5D59-42B6-960B-AD334C010AD3}" type="pres">
      <dgm:prSet presAssocID="{02347364-5B34-416B-A352-93D4BA7F4090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F3AE235-1724-4346-8C51-40C2E57CEC2B}" type="pres">
      <dgm:prSet presAssocID="{829274EC-01C4-47B2-A6DB-9BD0CD13137F}" presName="space" presStyleCnt="0"/>
      <dgm:spPr/>
    </dgm:pt>
    <dgm:pt modelId="{C6ED7EB9-88C4-4DCB-8F85-9F9A79603E87}" type="pres">
      <dgm:prSet presAssocID="{BD14178B-E28F-43B4-B08E-A811BED55632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C62E1308-BF4D-41B3-A52B-5252CD57E62C}" type="presOf" srcId="{BD14178B-E28F-43B4-B08E-A811BED55632}" destId="{C6ED7EB9-88C4-4DCB-8F85-9F9A79603E87}" srcOrd="0" destOrd="0" presId="urn:microsoft.com/office/officeart/2005/8/layout/venn3"/>
    <dgm:cxn modelId="{D29E47BB-64BA-4755-B8B7-5E9596AC1B6C}" type="presOf" srcId="{02347364-5B34-416B-A352-93D4BA7F4090}" destId="{49CF2962-5D59-42B6-960B-AD334C010AD3}" srcOrd="0" destOrd="0" presId="urn:microsoft.com/office/officeart/2005/8/layout/venn3"/>
    <dgm:cxn modelId="{2FAC730D-3734-40D6-A13E-24655795D359}" type="presOf" srcId="{D60168FE-DD62-44D3-8C64-63C45362AEB7}" destId="{9CF3E480-5AFF-415B-AA89-21C6371B1CC6}" srcOrd="0" destOrd="0" presId="urn:microsoft.com/office/officeart/2005/8/layout/venn3"/>
    <dgm:cxn modelId="{C0C8310A-766C-45BF-A731-493196B7E1F4}" srcId="{D60168FE-DD62-44D3-8C64-63C45362AEB7}" destId="{BD14178B-E28F-43B4-B08E-A811BED55632}" srcOrd="2" destOrd="0" parTransId="{FEEC3002-2189-445A-9AB3-24AF96B7BDC7}" sibTransId="{31C2C90B-D3C7-4D1E-9C13-85B32DB0019B}"/>
    <dgm:cxn modelId="{2410A618-C7CB-473D-832E-1B6930962A13}" srcId="{D60168FE-DD62-44D3-8C64-63C45362AEB7}" destId="{AF413C6C-BCE9-4491-A397-154F9386BCEF}" srcOrd="0" destOrd="0" parTransId="{5AC24B61-8D72-4843-8068-EFF3FE775433}" sibTransId="{B88C81FE-23C2-4508-BD6A-4DA06A8FB9F2}"/>
    <dgm:cxn modelId="{982D6CE5-3208-485F-A982-014F4129E04D}" type="presOf" srcId="{AF413C6C-BCE9-4491-A397-154F9386BCEF}" destId="{3141E3A0-EEA0-4372-967B-7975A26D8C96}" srcOrd="0" destOrd="0" presId="urn:microsoft.com/office/officeart/2005/8/layout/venn3"/>
    <dgm:cxn modelId="{74337CB8-A25E-4A89-96A1-4C9EB1DEC3EB}" srcId="{D60168FE-DD62-44D3-8C64-63C45362AEB7}" destId="{02347364-5B34-416B-A352-93D4BA7F4090}" srcOrd="1" destOrd="0" parTransId="{9B4D7CB1-F5F8-4ACC-BAFE-9A76002723E9}" sibTransId="{829274EC-01C4-47B2-A6DB-9BD0CD13137F}"/>
    <dgm:cxn modelId="{C8658A8B-8399-48FA-BD89-B63F8DF92459}" type="presParOf" srcId="{9CF3E480-5AFF-415B-AA89-21C6371B1CC6}" destId="{3141E3A0-EEA0-4372-967B-7975A26D8C96}" srcOrd="0" destOrd="0" presId="urn:microsoft.com/office/officeart/2005/8/layout/venn3"/>
    <dgm:cxn modelId="{0667CFCB-DDD2-4739-8DFE-F5CD7149ADF7}" type="presParOf" srcId="{9CF3E480-5AFF-415B-AA89-21C6371B1CC6}" destId="{71212D68-783A-459A-9FB6-C0A96D1F2135}" srcOrd="1" destOrd="0" presId="urn:microsoft.com/office/officeart/2005/8/layout/venn3"/>
    <dgm:cxn modelId="{59ADCE3E-3D62-4B8D-90E9-210F995D3028}" type="presParOf" srcId="{9CF3E480-5AFF-415B-AA89-21C6371B1CC6}" destId="{49CF2962-5D59-42B6-960B-AD334C010AD3}" srcOrd="2" destOrd="0" presId="urn:microsoft.com/office/officeart/2005/8/layout/venn3"/>
    <dgm:cxn modelId="{76A7C9FC-0D80-4138-8A3B-F459A5804497}" type="presParOf" srcId="{9CF3E480-5AFF-415B-AA89-21C6371B1CC6}" destId="{0F3AE235-1724-4346-8C51-40C2E57CEC2B}" srcOrd="3" destOrd="0" presId="urn:microsoft.com/office/officeart/2005/8/layout/venn3"/>
    <dgm:cxn modelId="{9CBDE6B3-0346-461E-AC60-FF210BFEA6EB}" type="presParOf" srcId="{9CF3E480-5AFF-415B-AA89-21C6371B1CC6}" destId="{C6ED7EB9-88C4-4DCB-8F85-9F9A79603E87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66C4D-6AB6-41F2-8EE9-56B8BDD9F868}" type="datetimeFigureOut">
              <a:rPr lang="en-GB" smtClean="0"/>
              <a:t>24/07/2015</a:t>
            </a:fld>
            <a:endParaRPr lang="en-GB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B1CE7-F1D2-4A67-BAE1-BB4689F3BA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063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Second</a:t>
            </a:r>
            <a:r>
              <a:rPr lang="en-GB" baseline="0" dirty="0" smtClean="0"/>
              <a:t> part of our vision for 2016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B1CE7-F1D2-4A67-BAE1-BB4689F3BA1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099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 smtClean="0"/>
              <a:t>Welcomed by the sea – the story behind the taste</a:t>
            </a:r>
            <a:r>
              <a:rPr lang="en-GB" i="0" dirty="0" smtClean="0"/>
              <a:t>:</a:t>
            </a:r>
            <a:r>
              <a:rPr lang="en-GB" i="0" baseline="0" dirty="0" smtClean="0"/>
              <a:t> </a:t>
            </a:r>
            <a:r>
              <a:rPr lang="en-GB" dirty="0" smtClean="0"/>
              <a:t>The programme is a collaboration between the Museum, biologist Kari H. Bachke Andresen and the national project </a:t>
            </a:r>
            <a:r>
              <a:rPr lang="en-GB" i="1" dirty="0" smtClean="0"/>
              <a:t>Den kulturelle skolesekken </a:t>
            </a:r>
            <a:r>
              <a:rPr lang="en-GB" dirty="0" smtClean="0"/>
              <a:t>(The cultural school bag)</a:t>
            </a:r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B1CE7-F1D2-4A67-BAE1-BB4689F3BA1F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9002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6828F6-2858-445E-A4F6-304DCDF6956B}" type="slidenum">
              <a:rPr lang="nn-NO" smtClean="0"/>
              <a:pPr>
                <a:defRPr/>
              </a:pPr>
              <a:t>55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4144044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canopy, originally from a pulpit in Orkdal church, is removed as part of the 2014 project of safeguarding the church art collection.</a:t>
            </a:r>
          </a:p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pulpit was granted by the Nordenfjeldske national museum of decorative art and design.</a:t>
            </a:r>
            <a:endParaRPr lang="nb-NO" sz="120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AB1CE7-F1D2-4A67-BAE1-BB4689F3BA1F}" type="slidenum">
              <a:rPr lang="en-GB" smtClean="0"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7014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7776864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5696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dirty="0" smtClean="0"/>
              <a:t>Klikk ikonet for å legge til et bilde</a:t>
            </a:r>
          </a:p>
        </p:txBody>
      </p:sp>
      <p:sp>
        <p:nvSpPr>
          <p:cNvPr id="4" name="Rectangle 10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  <p:sp>
        <p:nvSpPr>
          <p:cNvPr id="5" name="Rectangle 10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8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dirty="0" smtClean="0"/>
              <a:t>Klikk ikonet for å legge til et bilde</a:t>
            </a:r>
          </a:p>
        </p:txBody>
      </p:sp>
      <p:sp>
        <p:nvSpPr>
          <p:cNvPr id="4" name="Rectangle 10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  <p:sp>
        <p:nvSpPr>
          <p:cNvPr id="5" name="Rectangle 10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dirty="0" smtClean="0"/>
              <a:t>Klikk ikonet for å legge til et bilde</a:t>
            </a:r>
          </a:p>
        </p:txBody>
      </p:sp>
      <p:sp>
        <p:nvSpPr>
          <p:cNvPr id="4" name="Rectangle 10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  <p:sp>
        <p:nvSpPr>
          <p:cNvPr id="5" name="Rectangle 10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44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dirty="0" smtClean="0"/>
              <a:t>Klikk ikonet for å legge til et bilde</a:t>
            </a:r>
          </a:p>
        </p:txBody>
      </p:sp>
      <p:sp>
        <p:nvSpPr>
          <p:cNvPr id="4" name="Rectangle 10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  <p:sp>
        <p:nvSpPr>
          <p:cNvPr id="5" name="Rectangle 10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1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dirty="0" smtClean="0"/>
              <a:t>Klikk ikonet for å legge til et bilde</a:t>
            </a:r>
          </a:p>
        </p:txBody>
      </p:sp>
      <p:sp>
        <p:nvSpPr>
          <p:cNvPr id="4" name="Rectangle 10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  <p:sp>
        <p:nvSpPr>
          <p:cNvPr id="5" name="Rectangle 10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dirty="0" smtClean="0"/>
              <a:t>Klikk ikonet for å legge til et bilde</a:t>
            </a:r>
          </a:p>
        </p:txBody>
      </p:sp>
      <p:sp>
        <p:nvSpPr>
          <p:cNvPr id="4" name="Rectangle 10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  <p:sp>
        <p:nvSpPr>
          <p:cNvPr id="5" name="Rectangle 10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dirty="0" smtClean="0"/>
              <a:t>Klikk ikonet for å legge til et bilde</a:t>
            </a:r>
          </a:p>
        </p:txBody>
      </p:sp>
      <p:sp>
        <p:nvSpPr>
          <p:cNvPr id="4" name="Rectangle 10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  <p:sp>
        <p:nvSpPr>
          <p:cNvPr id="5" name="Rectangle 10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03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7776864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7297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nb-NO" noProof="0" dirty="0" smtClean="0"/>
              <a:t>Klikk ikonet for å legge til et bilde</a:t>
            </a:r>
          </a:p>
        </p:txBody>
      </p:sp>
      <p:sp>
        <p:nvSpPr>
          <p:cNvPr id="4" name="Rectangle 10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  <p:sp>
        <p:nvSpPr>
          <p:cNvPr id="5" name="Rectangle 10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33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  <p:sp>
        <p:nvSpPr>
          <p:cNvPr id="3" name="Rectangle 10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0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4" name="Rectangle 10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  <p:sp>
        <p:nvSpPr>
          <p:cNvPr id="5" name="Rectangle 10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42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10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  <p:sp>
        <p:nvSpPr>
          <p:cNvPr id="5" name="Rectangle 10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68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10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  <p:sp>
        <p:nvSpPr>
          <p:cNvPr id="4" name="Rectangle 10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1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nb-NO" noProof="0" dirty="0" smtClean="0"/>
              <a:t>Klikk ikonet for å legge til et bilde</a:t>
            </a:r>
          </a:p>
        </p:txBody>
      </p:sp>
      <p:sp>
        <p:nvSpPr>
          <p:cNvPr id="4" name="Rectangle 10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  <p:sp>
        <p:nvSpPr>
          <p:cNvPr id="5" name="Rectangle 10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46100" y="1971675"/>
            <a:ext cx="3810000" cy="3432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08500" y="1971675"/>
            <a:ext cx="3810000" cy="3432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10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  <p:sp>
        <p:nvSpPr>
          <p:cNvPr id="6" name="Rectangle 10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9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10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  <p:sp>
        <p:nvSpPr>
          <p:cNvPr id="8" name="Rectangle 10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8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dirty="0" smtClean="0"/>
              <a:t>Klikk ikonet for å legge til et bilde</a:t>
            </a:r>
          </a:p>
        </p:txBody>
      </p:sp>
      <p:sp>
        <p:nvSpPr>
          <p:cNvPr id="4" name="Rectangle 10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  <p:sp>
        <p:nvSpPr>
          <p:cNvPr id="5" name="Rectangle 10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64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2052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589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0E6E2E-B853-4D14-8A88-1B4B6BFDF41B}" type="datetimeFigureOut">
              <a:rPr lang="nb-NO">
                <a:latin typeface="Arial" pitchFamily="34" charset="0"/>
                <a:ea typeface="Geneva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24.07.2015</a:t>
            </a:fld>
            <a:endParaRPr lang="nb-NO" dirty="0">
              <a:latin typeface="Arial" pitchFamily="34" charset="0"/>
              <a:ea typeface="Geneva" charset="-128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5895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Geneva" charset="0"/>
                <a:cs typeface="Geneva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589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3FCB3C-7B70-4226-B415-0F54676EBB95}" type="slidenum">
              <a:rPr lang="nb-NO">
                <a:latin typeface="Arial" pitchFamily="34" charset="0"/>
                <a:ea typeface="Geneva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>
              <a:latin typeface="Arial" pitchFamily="34" charset="0"/>
              <a:ea typeface="Genev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503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Arial"/>
          <a:ea typeface="Geneva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0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0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0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0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8" y="0"/>
            <a:ext cx="9146116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05"/>
          <p:cNvSpPr>
            <a:spLocks noGrp="1" noChangeArrowheads="1"/>
          </p:cNvSpPr>
          <p:nvPr>
            <p:ph type="title"/>
          </p:nvPr>
        </p:nvSpPr>
        <p:spPr bwMode="auto">
          <a:xfrm>
            <a:off x="546100" y="533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  <a:endParaRPr lang="nn-NO" dirty="0"/>
          </a:p>
        </p:txBody>
      </p:sp>
      <p:sp>
        <p:nvSpPr>
          <p:cNvPr id="1028" name="Rectangle 10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100" y="1797050"/>
            <a:ext cx="7772400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 dirty="0"/>
          </a:p>
        </p:txBody>
      </p:sp>
      <p:sp>
        <p:nvSpPr>
          <p:cNvPr id="1131" name="Rectangle 10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581400" y="5732463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  <p:sp>
        <p:nvSpPr>
          <p:cNvPr id="1132" name="Rectangle 10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573722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n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7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668" r:id="rId5"/>
    <p:sldLayoutId id="2147483748" r:id="rId6"/>
    <p:sldLayoutId id="2147483749" r:id="rId7"/>
    <p:sldLayoutId id="2147483679" r:id="rId8"/>
    <p:sldLayoutId id="2147483688" r:id="rId9"/>
    <p:sldLayoutId id="2147483697" r:id="rId10"/>
    <p:sldLayoutId id="2147483706" r:id="rId11"/>
    <p:sldLayoutId id="2147483715" r:id="rId12"/>
    <p:sldLayoutId id="2147483724" r:id="rId13"/>
    <p:sldLayoutId id="2147483733" r:id="rId14"/>
    <p:sldLayoutId id="214748374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Geneva" charset="0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Geneva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Geneva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Geneva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Geneva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ts val="1000"/>
        </a:spcAft>
        <a:buChar char="•"/>
        <a:defRPr sz="20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rtl="0" eaLnBrk="1" fontAlgn="base" hangingPunct="1">
        <a:spcBef>
          <a:spcPct val="0"/>
        </a:spcBef>
        <a:spcAft>
          <a:spcPts val="1000"/>
        </a:spcAft>
        <a:buChar char="–"/>
        <a:defRPr sz="2000">
          <a:solidFill>
            <a:schemeClr val="tx1"/>
          </a:solidFill>
          <a:latin typeface="+mn-lt"/>
          <a:ea typeface="Geneva" charset="0"/>
        </a:defRPr>
      </a:lvl2pPr>
      <a:lvl3pPr marL="1143000" indent="-228600" algn="l" rtl="0" eaLnBrk="1" fontAlgn="base" hangingPunct="1">
        <a:spcBef>
          <a:spcPct val="0"/>
        </a:spcBef>
        <a:spcAft>
          <a:spcPts val="1000"/>
        </a:spcAft>
        <a:buChar char="•"/>
        <a:defRPr sz="2000">
          <a:solidFill>
            <a:schemeClr val="tx1"/>
          </a:solidFill>
          <a:latin typeface="+mn-lt"/>
          <a:ea typeface="Geneva" charset="0"/>
        </a:defRPr>
      </a:lvl3pPr>
      <a:lvl4pPr marL="1562100" indent="-228600" algn="l" rtl="0" eaLnBrk="1" fontAlgn="base" hangingPunct="1">
        <a:spcBef>
          <a:spcPct val="0"/>
        </a:spcBef>
        <a:spcAft>
          <a:spcPts val="1000"/>
        </a:spcAft>
        <a:buChar char="–"/>
        <a:defRPr sz="2000">
          <a:solidFill>
            <a:schemeClr val="tx1"/>
          </a:solidFill>
          <a:latin typeface="+mn-lt"/>
          <a:ea typeface="Geneva" charset="0"/>
        </a:defRPr>
      </a:lvl4pPr>
      <a:lvl5pPr marL="1981200" indent="-228600" algn="l" rtl="0" eaLnBrk="1" fontAlgn="base" hangingPunct="1">
        <a:spcBef>
          <a:spcPct val="0"/>
        </a:spcBef>
        <a:spcAft>
          <a:spcPts val="1000"/>
        </a:spcAft>
        <a:buChar char="•"/>
        <a:defRPr sz="2000">
          <a:solidFill>
            <a:schemeClr val="tx1"/>
          </a:solidFill>
          <a:latin typeface="+mn-lt"/>
          <a:ea typeface="Geneva" charset="0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smtClean="0"/>
              <a:t>Klikk for å redigere tittelstil</a:t>
            </a:r>
          </a:p>
        </p:txBody>
      </p:sp>
      <p:sp>
        <p:nvSpPr>
          <p:cNvPr id="2052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5589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70E6E2E-B853-4D14-8A88-1B4B6BFDF41B}" type="datetimeFigureOut">
              <a:rPr lang="nb-NO">
                <a:latin typeface="Arial" pitchFamily="34" charset="0"/>
                <a:ea typeface="Geneva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24.07.2015</a:t>
            </a:fld>
            <a:endParaRPr lang="nb-NO" dirty="0">
              <a:latin typeface="Arial" pitchFamily="34" charset="0"/>
              <a:ea typeface="Geneva" charset="-128"/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55895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Geneva" charset="0"/>
                <a:cs typeface="Geneva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55895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13FCB3C-7B70-4226-B415-0F54676EBB95}" type="slidenum">
              <a:rPr lang="nb-NO">
                <a:latin typeface="Arial" pitchFamily="34" charset="0"/>
                <a:ea typeface="Geneva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b-NO" dirty="0">
              <a:latin typeface="Arial" pitchFamily="34" charset="0"/>
              <a:ea typeface="Genev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6591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Arial"/>
          <a:ea typeface="Geneva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0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0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0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0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bg1"/>
          </a:solidFill>
          <a:latin typeface="Arial"/>
          <a:ea typeface="Geneva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bg1"/>
          </a:solidFill>
          <a:latin typeface="Arial"/>
          <a:ea typeface="Geneva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bg1"/>
          </a:solidFill>
          <a:latin typeface="Arial"/>
          <a:ea typeface="Geneva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bg1"/>
          </a:solidFill>
          <a:latin typeface="Arial"/>
          <a:ea typeface="Geneva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bg1"/>
          </a:solidFill>
          <a:latin typeface="Arial"/>
          <a:ea typeface="Geneva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6" name="Undertit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pic>
        <p:nvPicPr>
          <p:cNvPr id="4100" name="Bilde 3" descr="storbok_gut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606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kstSylinder 6"/>
          <p:cNvSpPr txBox="1">
            <a:spLocks noChangeArrowheads="1"/>
          </p:cNvSpPr>
          <p:nvPr/>
        </p:nvSpPr>
        <p:spPr bwMode="auto">
          <a:xfrm rot="-5400000">
            <a:off x="-1397792" y="4372757"/>
            <a:ext cx="309721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Geneva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700" dirty="0">
                <a:solidFill>
                  <a:srgbClr val="FFFFFF"/>
                </a:solidFill>
              </a:rPr>
              <a:t>Foto: Åge Hojem/NTNU Vitenskapsmuseet</a:t>
            </a:r>
          </a:p>
        </p:txBody>
      </p:sp>
    </p:spTree>
    <p:extLst>
      <p:ext uri="{BB962C8B-B14F-4D97-AF65-F5344CB8AC3E}">
        <p14:creationId xmlns:p14="http://schemas.microsoft.com/office/powerpoint/2010/main" val="98529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7715" y="376355"/>
            <a:ext cx="7772400" cy="1143000"/>
          </a:xfrm>
        </p:spPr>
        <p:txBody>
          <a:bodyPr/>
          <a:lstStyle/>
          <a:p>
            <a:r>
              <a:rPr lang="en-GB" dirty="0" smtClean="0"/>
              <a:t>Organisation</a:t>
            </a:r>
            <a:endParaRPr lang="en-GB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15" y="1612957"/>
            <a:ext cx="8058580" cy="365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75" y="333744"/>
            <a:ext cx="8789499" cy="521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7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50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9" t="1" r="37003" b="776"/>
          <a:stretch/>
        </p:blipFill>
        <p:spPr>
          <a:xfrm>
            <a:off x="627813" y="0"/>
            <a:ext cx="4032448" cy="6048672"/>
          </a:xfrm>
        </p:spPr>
      </p:pic>
      <p:sp>
        <p:nvSpPr>
          <p:cNvPr id="8" name="TekstSylinder 3"/>
          <p:cNvSpPr txBox="1">
            <a:spLocks noChangeArrowheads="1"/>
          </p:cNvSpPr>
          <p:nvPr/>
        </p:nvSpPr>
        <p:spPr bwMode="auto">
          <a:xfrm>
            <a:off x="5003800" y="692696"/>
            <a:ext cx="38163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sz="2400" b="1" dirty="0" smtClean="0">
                <a:solidFill>
                  <a:srgbClr val="000000"/>
                </a:solidFill>
              </a:rPr>
              <a:t>The National Laboratory </a:t>
            </a:r>
            <a:r>
              <a:rPr lang="en-GB" altLang="nb-NO" sz="2400" b="1" dirty="0" smtClean="0">
                <a:solidFill>
                  <a:srgbClr val="000000"/>
                </a:solidFill>
              </a:rPr>
              <a:t>of</a:t>
            </a:r>
            <a:r>
              <a:rPr lang="nb-NO" altLang="nb-NO" sz="2400" b="1" dirty="0" smtClean="0">
                <a:solidFill>
                  <a:srgbClr val="000000"/>
                </a:solidFill>
              </a:rPr>
              <a:t> Age </a:t>
            </a:r>
            <a:r>
              <a:rPr lang="en-GB" altLang="nb-NO" sz="2400" b="1" dirty="0" smtClean="0">
                <a:solidFill>
                  <a:srgbClr val="000000"/>
                </a:solidFill>
              </a:rPr>
              <a:t>Determination</a:t>
            </a:r>
            <a:r>
              <a:rPr lang="nb-NO" altLang="nb-NO" sz="2400" b="1" dirty="0" smtClean="0">
                <a:solidFill>
                  <a:srgbClr val="000000"/>
                </a:solidFill>
              </a:rPr>
              <a:t> </a:t>
            </a:r>
            <a:r>
              <a:rPr lang="nb-NO" altLang="nb-NO" sz="2400" b="1" dirty="0">
                <a:solidFill>
                  <a:srgbClr val="000000"/>
                </a:solidFill>
              </a:rPr>
              <a:t>(SA</a:t>
            </a:r>
            <a:r>
              <a:rPr lang="nb-NO" altLang="nb-NO" sz="2400" b="1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GB" sz="1800" dirty="0">
                <a:latin typeface="DINOT-Light"/>
              </a:rPr>
              <a:t>D</a:t>
            </a:r>
            <a:r>
              <a:rPr lang="en-GB" sz="1800" dirty="0" smtClean="0">
                <a:latin typeface="DINOT-Light"/>
              </a:rPr>
              <a:t>ates </a:t>
            </a:r>
            <a:r>
              <a:rPr lang="en-GB" sz="1800" dirty="0">
                <a:latin typeface="DINOT-Light"/>
              </a:rPr>
              <a:t>archaeological,</a:t>
            </a:r>
          </a:p>
          <a:p>
            <a:r>
              <a:rPr lang="en-GB" sz="1800" dirty="0">
                <a:latin typeface="DINOT-Light"/>
              </a:rPr>
              <a:t>geological and organic material through radiocarbon dating (</a:t>
            </a:r>
            <a:r>
              <a:rPr lang="en-GB" sz="800" dirty="0">
                <a:latin typeface="DINOT-Light"/>
              </a:rPr>
              <a:t>14</a:t>
            </a:r>
            <a:r>
              <a:rPr lang="en-GB" sz="1800" dirty="0">
                <a:latin typeface="DINOT-Light"/>
              </a:rPr>
              <a:t>C) </a:t>
            </a:r>
            <a:r>
              <a:rPr lang="en-GB" sz="1800" dirty="0" smtClean="0">
                <a:latin typeface="DINOT-Light"/>
              </a:rPr>
              <a:t>and dendrochronology </a:t>
            </a:r>
            <a:r>
              <a:rPr lang="en-GB" sz="1800" dirty="0">
                <a:latin typeface="DINOT-Light"/>
              </a:rPr>
              <a:t>dating (tree-ring analysis</a:t>
            </a:r>
            <a:r>
              <a:rPr lang="en-GB" sz="1800" dirty="0" smtClean="0">
                <a:latin typeface="DINOT-Light"/>
              </a:rPr>
              <a:t>)</a:t>
            </a:r>
          </a:p>
          <a:p>
            <a:endParaRPr lang="en-GB" sz="1800" dirty="0">
              <a:latin typeface="DINOT-Light"/>
            </a:endParaRPr>
          </a:p>
          <a:p>
            <a:r>
              <a:rPr lang="en-GB" sz="1800" dirty="0" smtClean="0">
                <a:latin typeface="DINOT-Light"/>
              </a:rPr>
              <a:t>Changed </a:t>
            </a:r>
            <a:r>
              <a:rPr lang="en-GB" sz="1800" dirty="0">
                <a:latin typeface="DINOT-Light"/>
              </a:rPr>
              <a:t>its name </a:t>
            </a:r>
            <a:r>
              <a:rPr lang="en-GB" sz="1800" dirty="0" smtClean="0">
                <a:latin typeface="DINOT-Light"/>
              </a:rPr>
              <a:t>in 2014 (previously known as the </a:t>
            </a:r>
            <a:r>
              <a:rPr lang="en-GB" sz="1800" i="1" dirty="0" smtClean="0">
                <a:latin typeface="DINOT-LightItalic"/>
              </a:rPr>
              <a:t>Department </a:t>
            </a:r>
            <a:r>
              <a:rPr lang="en-GB" sz="1800" i="1" dirty="0">
                <a:latin typeface="DINOT-LightItalic"/>
              </a:rPr>
              <a:t>of </a:t>
            </a:r>
            <a:r>
              <a:rPr lang="en-GB" sz="1800" i="1" dirty="0" smtClean="0">
                <a:latin typeface="DINOT-LightItalic"/>
              </a:rPr>
              <a:t>Archaeometry</a:t>
            </a:r>
            <a:r>
              <a:rPr lang="en-GB" sz="1800" dirty="0" smtClean="0">
                <a:latin typeface="DINOT-LightItalic"/>
              </a:rPr>
              <a:t>)</a:t>
            </a:r>
            <a:r>
              <a:rPr lang="en-GB" sz="1800" dirty="0" smtClean="0">
                <a:latin typeface="DINOT-Light"/>
              </a:rPr>
              <a:t> </a:t>
            </a:r>
            <a:endParaRPr lang="nb-NO" sz="1800" dirty="0">
              <a:solidFill>
                <a:srgbClr val="000000"/>
              </a:solidFill>
            </a:endParaRPr>
          </a:p>
        </p:txBody>
      </p:sp>
      <p:sp>
        <p:nvSpPr>
          <p:cNvPr id="10" name="TekstSylinder 3"/>
          <p:cNvSpPr txBox="1">
            <a:spLocks noChangeArrowheads="1"/>
          </p:cNvSpPr>
          <p:nvPr/>
        </p:nvSpPr>
        <p:spPr bwMode="auto">
          <a:xfrm>
            <a:off x="5003800" y="5273797"/>
            <a:ext cx="3384550" cy="73866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r>
              <a:rPr lang="en-GB" sz="1400" dirty="0"/>
              <a:t>In 2014 samples from the chapel in the </a:t>
            </a:r>
            <a:r>
              <a:rPr lang="en-GB" sz="1400" dirty="0" smtClean="0"/>
              <a:t>Archbishop’s Palace </a:t>
            </a:r>
            <a:r>
              <a:rPr lang="en-GB" sz="1400" dirty="0"/>
              <a:t>in Trondheim, were collected for </a:t>
            </a:r>
            <a:r>
              <a:rPr lang="en-GB" sz="1400" baseline="30000" dirty="0"/>
              <a:t>14</a:t>
            </a:r>
            <a:r>
              <a:rPr lang="en-GB" sz="1400" dirty="0"/>
              <a:t>C-dating</a:t>
            </a:r>
            <a:endParaRPr lang="nb-NO" altLang="nb-NO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3"/>
          <p:cNvSpPr txBox="1">
            <a:spLocks noChangeArrowheads="1"/>
          </p:cNvSpPr>
          <p:nvPr/>
        </p:nvSpPr>
        <p:spPr bwMode="auto">
          <a:xfrm>
            <a:off x="5004121" y="132303"/>
            <a:ext cx="397575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/>
              <a:t>Department of Archaeology and Cultural </a:t>
            </a:r>
            <a:r>
              <a:rPr lang="en-GB" sz="2400" b="1" dirty="0" smtClean="0"/>
              <a:t>History </a:t>
            </a:r>
            <a:r>
              <a:rPr lang="nn-NO" altLang="nb-NO" sz="2400" b="1" dirty="0" smtClean="0">
                <a:solidFill>
                  <a:srgbClr val="000000"/>
                </a:solidFill>
              </a:rPr>
              <a:t>(SAK)</a:t>
            </a:r>
          </a:p>
          <a:p>
            <a:r>
              <a:rPr lang="en-GB" sz="1800" dirty="0" smtClean="0"/>
              <a:t>Studies pre-historic</a:t>
            </a:r>
            <a:r>
              <a:rPr lang="en-GB" sz="1800" dirty="0"/>
              <a:t>, historic, maritime, and Sami </a:t>
            </a:r>
            <a:r>
              <a:rPr lang="en-GB" sz="1800" dirty="0" smtClean="0"/>
              <a:t>archaeology </a:t>
            </a:r>
          </a:p>
          <a:p>
            <a:endParaRPr lang="en-GB" sz="1800" dirty="0"/>
          </a:p>
          <a:p>
            <a:r>
              <a:rPr lang="en-GB" sz="1800" dirty="0" smtClean="0"/>
              <a:t>It conducts archaeological </a:t>
            </a:r>
            <a:r>
              <a:rPr lang="en-GB" sz="1800" dirty="0"/>
              <a:t>excavations in accordance with Norway’s </a:t>
            </a:r>
            <a:r>
              <a:rPr lang="en-GB" sz="1800" dirty="0" smtClean="0"/>
              <a:t>Cultural Heritage Act, and runs a </a:t>
            </a:r>
            <a:r>
              <a:rPr lang="en-GB" sz="1800" dirty="0"/>
              <a:t>cultural heritage </a:t>
            </a:r>
            <a:r>
              <a:rPr lang="en-GB" sz="1800" dirty="0" smtClean="0"/>
              <a:t>conservation laboratory</a:t>
            </a:r>
          </a:p>
          <a:p>
            <a:endParaRPr lang="en-GB" sz="1800" dirty="0"/>
          </a:p>
          <a:p>
            <a:r>
              <a:rPr lang="en-GB" sz="1800" dirty="0" smtClean="0"/>
              <a:t>is </a:t>
            </a:r>
            <a:r>
              <a:rPr lang="en-GB" sz="1800" dirty="0"/>
              <a:t>responsible for the cultural history collections, </a:t>
            </a:r>
            <a:r>
              <a:rPr lang="en-GB" sz="1800" dirty="0" smtClean="0"/>
              <a:t>as well </a:t>
            </a:r>
            <a:r>
              <a:rPr lang="en-GB" sz="1800" dirty="0"/>
              <a:t>as teaching the professional archaeology </a:t>
            </a:r>
            <a:r>
              <a:rPr lang="en-GB" sz="1800" dirty="0" smtClean="0"/>
              <a:t>programme</a:t>
            </a:r>
            <a:endParaRPr lang="nb-NO" sz="1800" dirty="0">
              <a:solidFill>
                <a:srgbClr val="000000"/>
              </a:solidFill>
            </a:endParaRPr>
          </a:p>
        </p:txBody>
      </p:sp>
      <p:sp>
        <p:nvSpPr>
          <p:cNvPr id="10" name="TekstSylinder 3"/>
          <p:cNvSpPr txBox="1">
            <a:spLocks noChangeArrowheads="1"/>
          </p:cNvSpPr>
          <p:nvPr/>
        </p:nvSpPr>
        <p:spPr bwMode="auto">
          <a:xfrm>
            <a:off x="5004122" y="5297030"/>
            <a:ext cx="3816350" cy="73866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r>
              <a:rPr lang="en-GB" sz="1400" dirty="0"/>
              <a:t>Archaeologists clean a cultivation layer dating from the </a:t>
            </a:r>
            <a:r>
              <a:rPr lang="en-GB" sz="1400" dirty="0" smtClean="0"/>
              <a:t>Pre-Roman Iron </a:t>
            </a:r>
            <a:r>
              <a:rPr lang="en-GB" sz="1400" dirty="0"/>
              <a:t>Age, at Sjetnan Øvre in Trondheim, summer of 2014.</a:t>
            </a:r>
            <a:endParaRPr lang="nb-NO" altLang="nb-NO" sz="1400" dirty="0">
              <a:solidFill>
                <a:srgbClr val="000000"/>
              </a:solidFill>
            </a:endParaRPr>
          </a:p>
        </p:txBody>
      </p:sp>
      <p:pic>
        <p:nvPicPr>
          <p:cNvPr id="6" name="Plassholder for bild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9" r="20153"/>
          <a:stretch/>
        </p:blipFill>
        <p:spPr bwMode="auto">
          <a:xfrm>
            <a:off x="622850" y="-21749"/>
            <a:ext cx="4032000" cy="606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pic>
    </p:spTree>
    <p:extLst>
      <p:ext uri="{BB962C8B-B14F-4D97-AF65-F5344CB8AC3E}">
        <p14:creationId xmlns:p14="http://schemas.microsoft.com/office/powerpoint/2010/main" val="198390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3"/>
          <p:cNvSpPr txBox="1">
            <a:spLocks noChangeArrowheads="1"/>
          </p:cNvSpPr>
          <p:nvPr/>
        </p:nvSpPr>
        <p:spPr bwMode="auto">
          <a:xfrm>
            <a:off x="5003800" y="692696"/>
            <a:ext cx="381635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r>
              <a:rPr lang="en-GB" sz="2400" b="1" dirty="0" smtClean="0"/>
              <a:t>The </a:t>
            </a:r>
            <a:r>
              <a:rPr lang="en-GB" sz="2400" b="1" dirty="0"/>
              <a:t>Department of Public Outreach and Exhibitions (SF) </a:t>
            </a:r>
            <a:endParaRPr lang="en-GB" sz="2400" b="1" dirty="0" smtClean="0"/>
          </a:p>
          <a:p>
            <a:r>
              <a:rPr lang="en-GB" sz="1800" dirty="0" smtClean="0"/>
              <a:t>Produces </a:t>
            </a:r>
            <a:r>
              <a:rPr lang="en-GB" sz="1800" dirty="0"/>
              <a:t>and </a:t>
            </a:r>
            <a:r>
              <a:rPr lang="en-GB" sz="1800" dirty="0" smtClean="0"/>
              <a:t>maintains </a:t>
            </a:r>
            <a:r>
              <a:rPr lang="en-GB" sz="1800" dirty="0"/>
              <a:t>the Museum’s exhibitions, </a:t>
            </a:r>
            <a:r>
              <a:rPr lang="en-GB" sz="1800" dirty="0" smtClean="0"/>
              <a:t>coordinates</a:t>
            </a:r>
            <a:endParaRPr lang="en-GB" sz="1800" dirty="0"/>
          </a:p>
          <a:p>
            <a:r>
              <a:rPr lang="en-GB" sz="1800" dirty="0"/>
              <a:t>public events and school programmes, and other educational</a:t>
            </a:r>
          </a:p>
          <a:p>
            <a:r>
              <a:rPr lang="en-GB" sz="1800" dirty="0" smtClean="0"/>
              <a:t>offerings </a:t>
            </a:r>
          </a:p>
          <a:p>
            <a:endParaRPr lang="en-GB" sz="1800" dirty="0"/>
          </a:p>
          <a:p>
            <a:r>
              <a:rPr lang="en-GB" sz="1800" dirty="0" smtClean="0"/>
              <a:t>Manages </a:t>
            </a:r>
            <a:r>
              <a:rPr lang="en-GB" sz="1800" dirty="0"/>
              <a:t>the Museum </a:t>
            </a:r>
            <a:r>
              <a:rPr lang="en-GB" sz="1800" dirty="0" smtClean="0"/>
              <a:t>Shop</a:t>
            </a:r>
            <a:endParaRPr lang="nb-NO" sz="1800" dirty="0">
              <a:solidFill>
                <a:srgbClr val="000000"/>
              </a:solidFill>
            </a:endParaRPr>
          </a:p>
        </p:txBody>
      </p:sp>
      <p:sp>
        <p:nvSpPr>
          <p:cNvPr id="10" name="TekstSylinder 3"/>
          <p:cNvSpPr txBox="1">
            <a:spLocks noChangeArrowheads="1"/>
          </p:cNvSpPr>
          <p:nvPr/>
        </p:nvSpPr>
        <p:spPr bwMode="auto">
          <a:xfrm>
            <a:off x="5003800" y="5296198"/>
            <a:ext cx="3960688" cy="73866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r>
              <a:rPr lang="en-GB" sz="1400" dirty="0"/>
              <a:t>The opening of the exhibition</a:t>
            </a:r>
          </a:p>
          <a:p>
            <a:r>
              <a:rPr lang="en-GB" sz="1400" i="1" dirty="0"/>
              <a:t>A game between superpowers – Trondheim 1814</a:t>
            </a:r>
            <a:r>
              <a:rPr lang="en-GB" sz="1400" dirty="0"/>
              <a:t>.</a:t>
            </a:r>
            <a:endParaRPr lang="nb-NO" altLang="nb-NO" sz="1500" dirty="0">
              <a:solidFill>
                <a:srgbClr val="000000"/>
              </a:solidFill>
            </a:endParaRPr>
          </a:p>
        </p:txBody>
      </p:sp>
      <p:pic>
        <p:nvPicPr>
          <p:cNvPr id="6" name="Plassholder for bild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6" t="411" r="28198" b="-411"/>
          <a:stretch/>
        </p:blipFill>
        <p:spPr bwMode="auto">
          <a:xfrm>
            <a:off x="627813" y="0"/>
            <a:ext cx="4042800" cy="608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pic>
    </p:spTree>
    <p:extLst>
      <p:ext uri="{BB962C8B-B14F-4D97-AF65-F5344CB8AC3E}">
        <p14:creationId xmlns:p14="http://schemas.microsoft.com/office/powerpoint/2010/main" val="49056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3"/>
          <p:cNvSpPr txBox="1">
            <a:spLocks noChangeArrowheads="1"/>
          </p:cNvSpPr>
          <p:nvPr/>
        </p:nvSpPr>
        <p:spPr bwMode="auto">
          <a:xfrm>
            <a:off x="5003800" y="692696"/>
            <a:ext cx="381635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r>
              <a:rPr lang="en-GB" sz="2400" b="1" dirty="0" smtClean="0"/>
              <a:t>The </a:t>
            </a:r>
            <a:r>
              <a:rPr lang="en-GB" sz="2400" b="1" dirty="0"/>
              <a:t>Department of Natural History </a:t>
            </a:r>
            <a:r>
              <a:rPr lang="en-GB" sz="2400" b="1" dirty="0" smtClean="0"/>
              <a:t>(SN) </a:t>
            </a:r>
            <a:r>
              <a:rPr lang="en-GB" sz="1800" dirty="0" smtClean="0"/>
              <a:t>Manages </a:t>
            </a:r>
            <a:r>
              <a:rPr lang="en-GB" sz="1800" dirty="0"/>
              <a:t>and contributes to the</a:t>
            </a:r>
          </a:p>
          <a:p>
            <a:r>
              <a:rPr lang="en-GB" sz="1800" dirty="0"/>
              <a:t>Museum’s natural history </a:t>
            </a:r>
            <a:r>
              <a:rPr lang="en-GB" sz="1800" dirty="0" smtClean="0"/>
              <a:t>collections</a:t>
            </a:r>
          </a:p>
          <a:p>
            <a:endParaRPr lang="en-GB" sz="1800" dirty="0" smtClean="0"/>
          </a:p>
          <a:p>
            <a:r>
              <a:rPr lang="en-GB" sz="1800" dirty="0" smtClean="0"/>
              <a:t>Conducts research </a:t>
            </a:r>
            <a:r>
              <a:rPr lang="en-GB" sz="1800" dirty="0"/>
              <a:t>in biogeography, biosystematics, and ecology with </a:t>
            </a:r>
            <a:r>
              <a:rPr lang="en-GB" sz="1800" dirty="0" smtClean="0"/>
              <a:t>an emphasis </a:t>
            </a:r>
            <a:r>
              <a:rPr lang="en-GB" sz="1800" dirty="0"/>
              <a:t>on conservation biology. </a:t>
            </a:r>
            <a:endParaRPr lang="en-GB" sz="1800" dirty="0" smtClean="0"/>
          </a:p>
          <a:p>
            <a:endParaRPr lang="en-GB" sz="1800" dirty="0"/>
          </a:p>
          <a:p>
            <a:r>
              <a:rPr lang="en-GB" sz="1800" dirty="0" smtClean="0"/>
              <a:t>Manages Ringve Botanical Garden, Kongsvoll Alpine Garden, and Kongsvoll Biological Station</a:t>
            </a:r>
            <a:endParaRPr lang="nb-NO" sz="1800" dirty="0">
              <a:solidFill>
                <a:srgbClr val="000000"/>
              </a:solidFill>
            </a:endParaRPr>
          </a:p>
        </p:txBody>
      </p:sp>
      <p:sp>
        <p:nvSpPr>
          <p:cNvPr id="10" name="TekstSylinder 3"/>
          <p:cNvSpPr txBox="1">
            <a:spLocks noChangeArrowheads="1"/>
          </p:cNvSpPr>
          <p:nvPr/>
        </p:nvSpPr>
        <p:spPr bwMode="auto">
          <a:xfrm>
            <a:off x="5003800" y="5071791"/>
            <a:ext cx="3960688" cy="95410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Geneva" charset="-128"/>
              </a:defRPr>
            </a:lvl9pPr>
          </a:lstStyle>
          <a:p>
            <a:r>
              <a:rPr lang="en-GB" sz="1400" dirty="0"/>
              <a:t>Researchers collect samples on the FF «Gunnerius</a:t>
            </a:r>
            <a:r>
              <a:rPr lang="en-GB" sz="1400" dirty="0" smtClean="0"/>
              <a:t>», enabling </a:t>
            </a:r>
            <a:r>
              <a:rPr lang="en-GB" sz="1400" dirty="0"/>
              <a:t>them to map new areas and supply the scientific </a:t>
            </a:r>
            <a:r>
              <a:rPr lang="en-GB" sz="1400" dirty="0" smtClean="0"/>
              <a:t>collections with </a:t>
            </a:r>
            <a:r>
              <a:rPr lang="en-GB" sz="1400" dirty="0"/>
              <a:t>additional research material.</a:t>
            </a:r>
            <a:endParaRPr lang="nb-NO" altLang="nb-NO" sz="1400" dirty="0">
              <a:solidFill>
                <a:srgbClr val="000000"/>
              </a:solidFill>
            </a:endParaRPr>
          </a:p>
        </p:txBody>
      </p:sp>
      <p:pic>
        <p:nvPicPr>
          <p:cNvPr id="5" name="Plassholder for bild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5" t="70" r="16076" b="-70"/>
          <a:stretch/>
        </p:blipFill>
        <p:spPr bwMode="auto">
          <a:xfrm>
            <a:off x="627813" y="0"/>
            <a:ext cx="4042800" cy="608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pic>
    </p:spTree>
    <p:extLst>
      <p:ext uri="{BB962C8B-B14F-4D97-AF65-F5344CB8AC3E}">
        <p14:creationId xmlns:p14="http://schemas.microsoft.com/office/powerpoint/2010/main" val="28024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and knowledge development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137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Scientific publications</a:t>
            </a:r>
            <a:endParaRPr lang="en-GB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6100" y="2137019"/>
            <a:ext cx="7772400" cy="343217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dirty="0"/>
              <a:t>The Museum’s </a:t>
            </a:r>
            <a:r>
              <a:rPr lang="en-GB" dirty="0" smtClean="0"/>
              <a:t>number </a:t>
            </a:r>
            <a:r>
              <a:rPr lang="en-GB" dirty="0"/>
              <a:t>of </a:t>
            </a:r>
            <a:r>
              <a:rPr lang="en-GB" dirty="0" smtClean="0"/>
              <a:t>scientific publications </a:t>
            </a:r>
            <a:r>
              <a:rPr lang="en-GB" dirty="0"/>
              <a:t>increased 30 </a:t>
            </a:r>
            <a:r>
              <a:rPr lang="en-GB" dirty="0" smtClean="0"/>
              <a:t>% from </a:t>
            </a:r>
            <a:r>
              <a:rPr lang="en-GB" dirty="0"/>
              <a:t>2013 to 2014</a:t>
            </a:r>
            <a:r>
              <a:rPr lang="en-GB" dirty="0" smtClean="0"/>
              <a:t>.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The </a:t>
            </a:r>
            <a:r>
              <a:rPr lang="en-GB" dirty="0"/>
              <a:t>overall quality of </a:t>
            </a:r>
            <a:r>
              <a:rPr lang="en-GB" dirty="0" smtClean="0"/>
              <a:t>publications, measured </a:t>
            </a:r>
            <a:r>
              <a:rPr lang="en-GB" dirty="0"/>
              <a:t>as the proportion of level 2 publications, </a:t>
            </a:r>
            <a:r>
              <a:rPr lang="en-GB" dirty="0" smtClean="0"/>
              <a:t>improved by </a:t>
            </a:r>
            <a:r>
              <a:rPr lang="en-GB" dirty="0"/>
              <a:t>20 </a:t>
            </a:r>
            <a:r>
              <a:rPr lang="en-GB" dirty="0" smtClean="0"/>
              <a:t>%.</a:t>
            </a:r>
          </a:p>
          <a:p>
            <a:pPr>
              <a:spcBef>
                <a:spcPts val="1200"/>
              </a:spcBef>
            </a:pPr>
            <a:r>
              <a:rPr lang="en-GB" dirty="0"/>
              <a:t>The Museum is </a:t>
            </a:r>
            <a:r>
              <a:rPr lang="en-GB" dirty="0" smtClean="0"/>
              <a:t>well </a:t>
            </a:r>
            <a:r>
              <a:rPr lang="en-GB" dirty="0"/>
              <a:t>on its way to </a:t>
            </a:r>
            <a:r>
              <a:rPr lang="en-GB" dirty="0" smtClean="0"/>
              <a:t>accomplishing its </a:t>
            </a:r>
            <a:r>
              <a:rPr lang="en-GB" dirty="0"/>
              <a:t>2016 objective of producing 50 % of its scientific </a:t>
            </a:r>
            <a:r>
              <a:rPr lang="en-GB" dirty="0" smtClean="0"/>
              <a:t>publications based </a:t>
            </a:r>
            <a:r>
              <a:rPr lang="en-GB" dirty="0"/>
              <a:t>on its scientific collections or time series.</a:t>
            </a:r>
          </a:p>
        </p:txBody>
      </p:sp>
    </p:spTree>
    <p:extLst>
      <p:ext uri="{BB962C8B-B14F-4D97-AF65-F5344CB8AC3E}">
        <p14:creationId xmlns:p14="http://schemas.microsoft.com/office/powerpoint/2010/main" val="36211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5552682"/>
              </p:ext>
            </p:extLst>
          </p:nvPr>
        </p:nvGraphicFramePr>
        <p:xfrm>
          <a:off x="487485" y="1219200"/>
          <a:ext cx="8011746" cy="4255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ktangel 1"/>
          <p:cNvSpPr/>
          <p:nvPr/>
        </p:nvSpPr>
        <p:spPr>
          <a:xfrm>
            <a:off x="519785" y="711446"/>
            <a:ext cx="3130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kern="0" dirty="0">
                <a:solidFill>
                  <a:srgbClr val="000000"/>
                </a:solidFill>
              </a:rPr>
              <a:t>Scientific publications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5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 smtClean="0">
              <a:latin typeface="Arial" pitchFamily="34" charset="0"/>
              <a:ea typeface="Geneva" charset="-128"/>
              <a:cs typeface="Arial" pitchFamily="34" charset="0"/>
            </a:endParaRPr>
          </a:p>
        </p:txBody>
      </p:sp>
      <p:sp>
        <p:nvSpPr>
          <p:cNvPr id="512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 smtClean="0">
              <a:latin typeface="Arial" pitchFamily="34" charset="0"/>
              <a:ea typeface="Geneva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31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6" name="Plassholder for innhold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6225339"/>
              </p:ext>
            </p:extLst>
          </p:nvPr>
        </p:nvGraphicFramePr>
        <p:xfrm>
          <a:off x="225992" y="2060848"/>
          <a:ext cx="8692674" cy="2736305"/>
        </p:xfrm>
        <a:graphic>
          <a:graphicData uri="http://schemas.openxmlformats.org/drawingml/2006/table">
            <a:tbl>
              <a:tblPr/>
              <a:tblGrid>
                <a:gridCol w="5599426"/>
                <a:gridCol w="1149846"/>
                <a:gridCol w="971701"/>
                <a:gridCol w="971701"/>
              </a:tblGrid>
              <a:tr h="547261">
                <a:tc>
                  <a:txBody>
                    <a:bodyPr/>
                    <a:lstStyle/>
                    <a:p>
                      <a:pPr algn="ctr" fontAlgn="b"/>
                      <a:r>
                        <a:rPr lang="nb-NO" sz="145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2014</a:t>
                      </a:r>
                      <a:br>
                        <a:rPr lang="nb-NO" sz="14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</a:br>
                      <a:r>
                        <a:rPr lang="nb-NO" sz="14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Results</a:t>
                      </a:r>
                      <a:endParaRPr lang="nb-NO" sz="145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2014 Objective</a:t>
                      </a:r>
                      <a:endParaRPr lang="nb-NO" sz="145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5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2015 Objective</a:t>
                      </a:r>
                      <a:endParaRPr lang="nb-NO" sz="145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l" fontAlgn="b"/>
                      <a:r>
                        <a:rPr lang="en-GB" sz="14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Scientific publications based on collections or time series</a:t>
                      </a:r>
                      <a:endParaRPr lang="nb-NO" sz="14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45 %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48 %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50 %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l" fontAlgn="b"/>
                      <a:r>
                        <a:rPr lang="en-GB" sz="145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Events</a:t>
                      </a:r>
                      <a:r>
                        <a:rPr lang="nb-NO" sz="14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with International </a:t>
                      </a:r>
                      <a:r>
                        <a:rPr lang="en-GB" sz="145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participation</a:t>
                      </a:r>
                      <a:endParaRPr lang="en-GB" sz="145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CCE4"/>
                    </a:solidFill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l" fontAlgn="b"/>
                      <a:r>
                        <a:rPr lang="en-GB" sz="14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Proportion of digitised cultural history collections made available </a:t>
                      </a:r>
                      <a:r>
                        <a:rPr lang="en-GB" sz="145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online</a:t>
                      </a:r>
                      <a:endParaRPr lang="en-GB" sz="145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80 %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88 %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82 %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47261">
                <a:tc>
                  <a:txBody>
                    <a:bodyPr/>
                    <a:lstStyle/>
                    <a:p>
                      <a:pPr algn="l" fontAlgn="b"/>
                      <a:r>
                        <a:rPr lang="en-GB" sz="14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Proportion of digitised natural history collections made available online</a:t>
                      </a:r>
                      <a:endParaRPr lang="nb-NO" sz="14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61 %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62 %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4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65 %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379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utreach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49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Summary</a:t>
            </a:r>
            <a:endParaRPr lang="en-GB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GB" dirty="0"/>
              <a:t>The total number of visitors of exhibitions and </a:t>
            </a:r>
            <a:r>
              <a:rPr lang="en-GB" dirty="0" smtClean="0"/>
              <a:t>botanical gardens </a:t>
            </a:r>
            <a:r>
              <a:rPr lang="en-GB" dirty="0"/>
              <a:t>remained the same from 2013 to </a:t>
            </a:r>
            <a:r>
              <a:rPr lang="en-GB" dirty="0" smtClean="0"/>
              <a:t>2014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The department provided </a:t>
            </a:r>
            <a:r>
              <a:rPr lang="en-GB" dirty="0"/>
              <a:t>a </a:t>
            </a:r>
            <a:r>
              <a:rPr lang="en-GB" dirty="0" smtClean="0"/>
              <a:t>substantial level </a:t>
            </a:r>
            <a:r>
              <a:rPr lang="en-GB" dirty="0"/>
              <a:t>of activities for School Services in </a:t>
            </a:r>
            <a:r>
              <a:rPr lang="en-GB" dirty="0" smtClean="0"/>
              <a:t>2014: </a:t>
            </a:r>
            <a:r>
              <a:rPr lang="en-GB" dirty="0"/>
              <a:t>Approximately </a:t>
            </a:r>
            <a:r>
              <a:rPr lang="en-GB" dirty="0" smtClean="0"/>
              <a:t>30% </a:t>
            </a:r>
            <a:r>
              <a:rPr lang="en-GB" dirty="0"/>
              <a:t>of visitors </a:t>
            </a:r>
            <a:r>
              <a:rPr lang="en-GB" dirty="0" smtClean="0"/>
              <a:t>are schoolchildren </a:t>
            </a:r>
            <a:r>
              <a:rPr lang="en-GB" dirty="0"/>
              <a:t>participating in </a:t>
            </a:r>
            <a:r>
              <a:rPr lang="en-GB" dirty="0" smtClean="0"/>
              <a:t>School Services outreach programmes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The </a:t>
            </a:r>
            <a:r>
              <a:rPr lang="en-GB" dirty="0"/>
              <a:t>Museum is, however, in need of </a:t>
            </a:r>
            <a:r>
              <a:rPr lang="en-GB" dirty="0" smtClean="0"/>
              <a:t>an extensive </a:t>
            </a:r>
            <a:r>
              <a:rPr lang="en-GB" dirty="0"/>
              <a:t>effort to become a more active arena for public outreach activities.</a:t>
            </a:r>
          </a:p>
        </p:txBody>
      </p:sp>
    </p:spTree>
    <p:extLst>
      <p:ext uri="{BB962C8B-B14F-4D97-AF65-F5344CB8AC3E}">
        <p14:creationId xmlns:p14="http://schemas.microsoft.com/office/powerpoint/2010/main" val="11333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Activities</a:t>
            </a:r>
            <a:endParaRPr lang="en-GB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GB" i="1" dirty="0"/>
              <a:t>Family </a:t>
            </a:r>
            <a:r>
              <a:rPr lang="en-GB" i="1" dirty="0" smtClean="0"/>
              <a:t>Sundays</a:t>
            </a:r>
            <a:r>
              <a:rPr lang="en-GB" dirty="0" smtClean="0"/>
              <a:t>, where </a:t>
            </a:r>
            <a:r>
              <a:rPr lang="en-GB" dirty="0"/>
              <a:t>visitors meet researchers and information </a:t>
            </a:r>
            <a:r>
              <a:rPr lang="en-GB" dirty="0" smtClean="0"/>
              <a:t>about the </a:t>
            </a:r>
            <a:r>
              <a:rPr lang="en-GB" dirty="0"/>
              <a:t>institution’s </a:t>
            </a:r>
            <a:r>
              <a:rPr lang="en-GB" dirty="0" smtClean="0"/>
              <a:t>research</a:t>
            </a:r>
          </a:p>
          <a:p>
            <a:pPr>
              <a:spcBef>
                <a:spcPts val="1200"/>
              </a:spcBef>
            </a:pPr>
            <a:r>
              <a:rPr lang="en-GB" dirty="0"/>
              <a:t>For the fifth </a:t>
            </a:r>
            <a:r>
              <a:rPr lang="en-GB" dirty="0" smtClean="0"/>
              <a:t>year in </a:t>
            </a:r>
            <a:r>
              <a:rPr lang="en-GB" dirty="0"/>
              <a:t>a row the Museum issued invitations to children </a:t>
            </a:r>
            <a:r>
              <a:rPr lang="en-GB" dirty="0" smtClean="0"/>
              <a:t>between 10 </a:t>
            </a:r>
            <a:r>
              <a:rPr lang="en-GB" dirty="0"/>
              <a:t>to 12 to its summer school programme </a:t>
            </a:r>
            <a:r>
              <a:rPr lang="en-GB" i="1" dirty="0" smtClean="0"/>
              <a:t>Sommerlarm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The Museum </a:t>
            </a:r>
            <a:r>
              <a:rPr lang="en-GB" dirty="0"/>
              <a:t>celebrated the </a:t>
            </a:r>
            <a:r>
              <a:rPr lang="en-GB" dirty="0" smtClean="0"/>
              <a:t>Bicentenary Celebration </a:t>
            </a:r>
            <a:r>
              <a:rPr lang="en-GB" dirty="0"/>
              <a:t>of the Constitution of Norway by opening of </a:t>
            </a:r>
            <a:r>
              <a:rPr lang="en-GB" dirty="0" smtClean="0"/>
              <a:t>the exhibition </a:t>
            </a:r>
            <a:r>
              <a:rPr lang="en-GB" i="1" dirty="0"/>
              <a:t>A game between superpowers – Trondheim </a:t>
            </a:r>
            <a:r>
              <a:rPr lang="en-GB" i="1" dirty="0" smtClean="0"/>
              <a:t>1814</a:t>
            </a:r>
            <a:endParaRPr lang="en-GB" dirty="0" smtClean="0"/>
          </a:p>
          <a:p>
            <a:pPr>
              <a:spcBef>
                <a:spcPts val="1200"/>
              </a:spcBef>
            </a:pPr>
            <a:r>
              <a:rPr lang="en-GB" dirty="0"/>
              <a:t>NTNU University Museum </a:t>
            </a:r>
            <a:r>
              <a:rPr lang="en-GB" dirty="0" smtClean="0"/>
              <a:t>displayed 11 </a:t>
            </a:r>
            <a:r>
              <a:rPr lang="en-GB" dirty="0"/>
              <a:t>temporary </a:t>
            </a:r>
            <a:r>
              <a:rPr lang="en-GB" dirty="0" smtClean="0"/>
              <a:t>exhibitions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Activities – School Services</a:t>
            </a:r>
            <a:endParaRPr lang="en-GB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6100" y="1676400"/>
            <a:ext cx="7772400" cy="343217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dirty="0" smtClean="0"/>
              <a:t>Approximately </a:t>
            </a:r>
            <a:r>
              <a:rPr lang="en-GB" dirty="0"/>
              <a:t>1000 schoolchildren and </a:t>
            </a:r>
            <a:r>
              <a:rPr lang="en-GB" dirty="0" smtClean="0"/>
              <a:t>teachers participated </a:t>
            </a:r>
            <a:r>
              <a:rPr lang="en-GB" dirty="0"/>
              <a:t>in the educational </a:t>
            </a:r>
            <a:r>
              <a:rPr lang="en-GB" dirty="0" smtClean="0"/>
              <a:t>experience: </a:t>
            </a:r>
            <a:r>
              <a:rPr lang="en-GB" i="1" dirty="0" smtClean="0"/>
              <a:t>Welcomed by </a:t>
            </a:r>
            <a:r>
              <a:rPr lang="en-GB" i="1" dirty="0"/>
              <a:t>the sea – the story behind the </a:t>
            </a:r>
            <a:r>
              <a:rPr lang="en-GB" i="1" dirty="0" smtClean="0"/>
              <a:t>taste</a:t>
            </a:r>
            <a:r>
              <a:rPr lang="en-GB" dirty="0" smtClean="0"/>
              <a:t>. </a:t>
            </a:r>
            <a:endParaRPr lang="en-GB" dirty="0"/>
          </a:p>
          <a:p>
            <a:pPr>
              <a:spcBef>
                <a:spcPts val="1200"/>
              </a:spcBef>
            </a:pPr>
            <a:r>
              <a:rPr lang="en-GB" dirty="0" smtClean="0"/>
              <a:t>Approximately 30% </a:t>
            </a:r>
            <a:r>
              <a:rPr lang="en-GB" dirty="0"/>
              <a:t>of </a:t>
            </a:r>
            <a:r>
              <a:rPr lang="en-GB" dirty="0" smtClean="0"/>
              <a:t>all visitors </a:t>
            </a:r>
            <a:r>
              <a:rPr lang="en-GB" dirty="0"/>
              <a:t>are schoolchildren participating in structured School Services outreach </a:t>
            </a:r>
            <a:r>
              <a:rPr lang="en-GB" dirty="0" smtClean="0"/>
              <a:t>programmes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527 outreach programmes were organised out in 2014</a:t>
            </a:r>
          </a:p>
          <a:p>
            <a:pPr>
              <a:spcBef>
                <a:spcPts val="1200"/>
              </a:spcBef>
            </a:pPr>
            <a:r>
              <a:rPr lang="en-GB" dirty="0"/>
              <a:t>The Newton energy room housed </a:t>
            </a:r>
            <a:r>
              <a:rPr lang="en-GB" dirty="0" smtClean="0"/>
              <a:t>and provided </a:t>
            </a:r>
            <a:r>
              <a:rPr lang="en-GB" dirty="0"/>
              <a:t>lectures </a:t>
            </a:r>
            <a:r>
              <a:rPr lang="en-GB" dirty="0" smtClean="0"/>
              <a:t>for 62 </a:t>
            </a:r>
            <a:r>
              <a:rPr lang="en-GB" dirty="0"/>
              <a:t>individual school classes from the </a:t>
            </a:r>
            <a:r>
              <a:rPr lang="en-GB" dirty="0" smtClean="0"/>
              <a:t>9</a:t>
            </a:r>
            <a:r>
              <a:rPr lang="en-GB" baseline="30000" dirty="0" smtClean="0"/>
              <a:t>th</a:t>
            </a:r>
            <a:r>
              <a:rPr lang="en-GB" dirty="0" smtClean="0"/>
              <a:t> grade </a:t>
            </a:r>
            <a:r>
              <a:rPr lang="en-GB" dirty="0"/>
              <a:t>(ages 14 to 15).</a:t>
            </a:r>
          </a:p>
        </p:txBody>
      </p:sp>
    </p:spTree>
    <p:extLst>
      <p:ext uri="{BB962C8B-B14F-4D97-AF65-F5344CB8AC3E}">
        <p14:creationId xmlns:p14="http://schemas.microsoft.com/office/powerpoint/2010/main" val="70895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Visitors</a:t>
            </a:r>
            <a:endParaRPr lang="en-GB" sz="2400" dirty="0"/>
          </a:p>
        </p:txBody>
      </p:sp>
      <p:grpSp>
        <p:nvGrpSpPr>
          <p:cNvPr id="4" name="Gruppe 3"/>
          <p:cNvGrpSpPr/>
          <p:nvPr/>
        </p:nvGrpSpPr>
        <p:grpSpPr>
          <a:xfrm>
            <a:off x="1098575" y="1412776"/>
            <a:ext cx="6667450" cy="4276502"/>
            <a:chOff x="0" y="0"/>
            <a:chExt cx="6134100" cy="3800475"/>
          </a:xfrm>
        </p:grpSpPr>
        <p:graphicFrame>
          <p:nvGraphicFramePr>
            <p:cNvPr id="5" name="Diagram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0669611"/>
                </p:ext>
              </p:extLst>
            </p:nvPr>
          </p:nvGraphicFramePr>
          <p:xfrm>
            <a:off x="0" y="0"/>
            <a:ext cx="6134100" cy="38004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kstSylinder 6"/>
            <p:cNvSpPr txBox="1"/>
            <p:nvPr/>
          </p:nvSpPr>
          <p:spPr>
            <a:xfrm rot="16200000">
              <a:off x="248741" y="1819276"/>
              <a:ext cx="2981325" cy="40005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/>
                <a:t>From Mortal Dinosaurs to the Oil Age</a:t>
              </a:r>
              <a:endParaRPr lang="nb-NO" sz="1100" b="1" dirty="0"/>
            </a:p>
          </p:txBody>
        </p:sp>
        <p:sp>
          <p:nvSpPr>
            <p:cNvPr id="7" name="TekstSylinder 23"/>
            <p:cNvSpPr txBox="1"/>
            <p:nvPr/>
          </p:nvSpPr>
          <p:spPr>
            <a:xfrm rot="16200000">
              <a:off x="2831325" y="2002649"/>
              <a:ext cx="2690778" cy="40005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/>
                <a:t>Anniversary Exhibition Knowledge Alarm</a:t>
              </a:r>
              <a:endParaRPr lang="nb-NO" sz="1100" b="1" dirty="0"/>
            </a:p>
          </p:txBody>
        </p:sp>
        <p:sp>
          <p:nvSpPr>
            <p:cNvPr id="8" name="TekstSylinder 28"/>
            <p:cNvSpPr txBox="1"/>
            <p:nvPr/>
          </p:nvSpPr>
          <p:spPr>
            <a:xfrm rot="16200000">
              <a:off x="3888581" y="2155032"/>
              <a:ext cx="2309813" cy="400050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b="1" dirty="0"/>
                <a:t>Afghanistan – Hidden Treasures</a:t>
              </a:r>
              <a:endParaRPr lang="nb-NO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6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7332307"/>
              </p:ext>
            </p:extLst>
          </p:nvPr>
        </p:nvGraphicFramePr>
        <p:xfrm>
          <a:off x="683568" y="1916832"/>
          <a:ext cx="7920880" cy="3096342"/>
        </p:xfrm>
        <a:graphic>
          <a:graphicData uri="http://schemas.openxmlformats.org/drawingml/2006/table">
            <a:tbl>
              <a:tblPr/>
              <a:tblGrid>
                <a:gridCol w="4896544"/>
                <a:gridCol w="1253482"/>
                <a:gridCol w="885427"/>
                <a:gridCol w="885427"/>
              </a:tblGrid>
              <a:tr h="516057">
                <a:tc>
                  <a:txBody>
                    <a:bodyPr/>
                    <a:lstStyle/>
                    <a:p>
                      <a:pPr algn="ctr" fontAlgn="b"/>
                      <a:r>
                        <a:rPr lang="nb-NO" sz="11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2014 </a:t>
                      </a:r>
                      <a:br>
                        <a:rPr lang="nb-NO" sz="15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</a:br>
                      <a:r>
                        <a:rPr lang="en-GB" sz="1500" b="0" i="0" u="none" strike="noStrike" noProof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Results</a:t>
                      </a:r>
                      <a:endParaRPr lang="en-GB" sz="1500" b="0" i="0" u="none" strike="noStrike" noProof="0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2014 Objective</a:t>
                      </a:r>
                      <a:endParaRPr lang="nb-NO" sz="15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2015 Objective</a:t>
                      </a:r>
                      <a:endParaRPr lang="nb-NO" sz="15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</a:tr>
              <a:tr h="51605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number of visits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124 036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128 500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128 500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605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Of which are </a:t>
                      </a:r>
                      <a:r>
                        <a:rPr lang="en-GB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isits to the botanical gardens (estimate)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92 000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605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School Services public outreach  programmes arranged for class visits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CCE4"/>
                    </a:solidFill>
                  </a:tcPr>
                </a:tc>
              </a:tr>
              <a:tr h="51605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number of guided tours given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1605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number of exhibitions (permanent/ temporary)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/ 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/ 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/ 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634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Publications in </a:t>
            </a:r>
            <a:r>
              <a:rPr lang="en-GB" sz="2400" dirty="0"/>
              <a:t>CRISTin</a:t>
            </a:r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714868"/>
              </p:ext>
            </p:extLst>
          </p:nvPr>
        </p:nvGraphicFramePr>
        <p:xfrm>
          <a:off x="827584" y="1484784"/>
          <a:ext cx="7704856" cy="4368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442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751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Summary</a:t>
            </a:r>
            <a:endParaRPr lang="en-GB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GB" dirty="0" smtClean="0"/>
              <a:t>In 2014 a collaboration began with the newspaper Adresseavisen: a </a:t>
            </a:r>
            <a:r>
              <a:rPr lang="en-GB" dirty="0"/>
              <a:t>weekly </a:t>
            </a:r>
            <a:r>
              <a:rPr lang="en-GB" dirty="0" smtClean="0"/>
              <a:t>publication in </a:t>
            </a:r>
            <a:r>
              <a:rPr lang="en-GB" dirty="0"/>
              <a:t>the newspaper’s Saturday supplement </a:t>
            </a:r>
            <a:r>
              <a:rPr lang="en-GB" dirty="0" smtClean="0"/>
              <a:t>where </a:t>
            </a:r>
            <a:r>
              <a:rPr lang="en-GB" dirty="0"/>
              <a:t>the </a:t>
            </a:r>
            <a:r>
              <a:rPr lang="en-GB" dirty="0" smtClean="0"/>
              <a:t>museum presents </a:t>
            </a:r>
            <a:r>
              <a:rPr lang="en-GB" dirty="0"/>
              <a:t>an artefact from </a:t>
            </a:r>
            <a:r>
              <a:rPr lang="en-GB" dirty="0" smtClean="0"/>
              <a:t>cultural </a:t>
            </a:r>
            <a:r>
              <a:rPr lang="en-GB" dirty="0"/>
              <a:t>history </a:t>
            </a:r>
            <a:r>
              <a:rPr lang="en-GB" dirty="0" smtClean="0"/>
              <a:t>collections</a:t>
            </a:r>
            <a:endParaRPr lang="en-GB" dirty="0"/>
          </a:p>
          <a:p>
            <a:pPr>
              <a:spcBef>
                <a:spcPts val="1200"/>
              </a:spcBef>
            </a:pPr>
            <a:r>
              <a:rPr lang="en-GB" dirty="0"/>
              <a:t>NTNU changed its provider of website statistics services </a:t>
            </a:r>
            <a:r>
              <a:rPr lang="en-GB" dirty="0" smtClean="0"/>
              <a:t>to Goog</a:t>
            </a:r>
            <a:r>
              <a:rPr lang="en-GB" dirty="0"/>
              <a:t>le Analytics for its webpages in 2014</a:t>
            </a:r>
            <a:r>
              <a:rPr lang="en-GB" dirty="0" smtClean="0"/>
              <a:t>.</a:t>
            </a:r>
          </a:p>
          <a:p>
            <a:pPr>
              <a:spcBef>
                <a:spcPts val="1200"/>
              </a:spcBef>
            </a:pPr>
            <a:r>
              <a:rPr lang="en-GB" dirty="0"/>
              <a:t>In </a:t>
            </a:r>
            <a:r>
              <a:rPr lang="en-GB" dirty="0" smtClean="0"/>
              <a:t>2014 </a:t>
            </a:r>
            <a:r>
              <a:rPr lang="en-GB" dirty="0"/>
              <a:t>the </a:t>
            </a:r>
            <a:r>
              <a:rPr lang="en-GB" dirty="0" smtClean="0"/>
              <a:t>Museum began </a:t>
            </a:r>
            <a:r>
              <a:rPr lang="en-GB" dirty="0"/>
              <a:t>to publish its archaeological excavation reports </a:t>
            </a:r>
            <a:r>
              <a:rPr lang="en-GB" dirty="0" smtClean="0"/>
              <a:t>online, free of charge. </a:t>
            </a:r>
            <a:r>
              <a:rPr lang="en-GB" dirty="0"/>
              <a:t>The </a:t>
            </a:r>
            <a:r>
              <a:rPr lang="en-GB" dirty="0" smtClean="0"/>
              <a:t>number </a:t>
            </a:r>
            <a:r>
              <a:rPr lang="en-GB" dirty="0"/>
              <a:t>of </a:t>
            </a:r>
            <a:r>
              <a:rPr lang="en-GB" dirty="0" smtClean="0"/>
              <a:t>downloads are good and previous rapports continue </a:t>
            </a:r>
            <a:r>
              <a:rPr lang="en-GB" dirty="0"/>
              <a:t>to be </a:t>
            </a:r>
            <a:r>
              <a:rPr lang="en-GB" dirty="0" smtClean="0"/>
              <a:t>downloaded years after </a:t>
            </a:r>
            <a:r>
              <a:rPr lang="en-GB" dirty="0"/>
              <a:t>their original publication dates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313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Undertittel 2"/>
          <p:cNvSpPr>
            <a:spLocks noGrp="1"/>
          </p:cNvSpPr>
          <p:nvPr>
            <p:ph type="subTitle" idx="1"/>
          </p:nvPr>
        </p:nvSpPr>
        <p:spPr>
          <a:xfrm>
            <a:off x="478466" y="1212112"/>
            <a:ext cx="8215240" cy="3930207"/>
          </a:xfrm>
        </p:spPr>
        <p:txBody>
          <a:bodyPr/>
          <a:lstStyle/>
          <a:p>
            <a:pPr algn="l">
              <a:spcBef>
                <a:spcPts val="1200"/>
              </a:spcBef>
            </a:pPr>
            <a:r>
              <a:rPr lang="en-GB" dirty="0" smtClean="0"/>
              <a:t>The NTNU University Museum is one of six university museums in Norway and forms part of the Norwegian University of Science and Technology, NTNU.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The NTNU University Museum is one of the faculties at the University and consists of four departments.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ea typeface="Geneva" charset="-128"/>
                <a:cs typeface="Arial" pitchFamily="34" charset="0"/>
              </a:rPr>
              <a:t>The Museum’s history goes back over 250 years to the establishment of Norway’s first scientific institution: </a:t>
            </a:r>
            <a:r>
              <a:rPr lang="en-GB" dirty="0" smtClean="0"/>
              <a:t>Royal </a:t>
            </a:r>
            <a:r>
              <a:rPr lang="en-GB" dirty="0"/>
              <a:t>Norwegian Society of Sciences and Letters (DKNVS), founded in 1760</a:t>
            </a:r>
            <a:r>
              <a:rPr lang="en-GB" dirty="0" smtClean="0"/>
              <a:t>. The following year, the society published Norway’s first scientific journal.</a:t>
            </a:r>
            <a:endParaRPr lang="en-GB" dirty="0" smtClean="0">
              <a:ea typeface="Geneva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1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2145966"/>
              </p:ext>
            </p:extLst>
          </p:nvPr>
        </p:nvGraphicFramePr>
        <p:xfrm>
          <a:off x="559920" y="893263"/>
          <a:ext cx="7772400" cy="3432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Plassholder for innhold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0540608"/>
              </p:ext>
            </p:extLst>
          </p:nvPr>
        </p:nvGraphicFramePr>
        <p:xfrm>
          <a:off x="899592" y="4577789"/>
          <a:ext cx="7418908" cy="1159185"/>
        </p:xfrm>
        <a:graphic>
          <a:graphicData uri="http://schemas.openxmlformats.org/drawingml/2006/table">
            <a:tbl>
              <a:tblPr/>
              <a:tblGrid>
                <a:gridCol w="2749279"/>
                <a:gridCol w="828928"/>
                <a:gridCol w="1201946"/>
                <a:gridCol w="980899"/>
                <a:gridCol w="828928"/>
                <a:gridCol w="828928"/>
              </a:tblGrid>
              <a:tr h="540060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</a:tr>
              <a:tr h="540060">
                <a:tc>
                  <a:txBody>
                    <a:bodyPr/>
                    <a:lstStyle/>
                    <a:p>
                      <a:pPr algn="l" fontAlgn="b"/>
                      <a:r>
                        <a:rPr lang="nb-NO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Media </a:t>
                      </a:r>
                      <a:r>
                        <a:rPr lang="en-GB" sz="20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coverage</a:t>
                      </a:r>
                      <a:r>
                        <a:rPr lang="nb-NO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br>
                        <a:rPr lang="nb-NO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nb-NO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 Norway</a:t>
                      </a:r>
                      <a:endParaRPr lang="nb-NO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128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Digital and Social 2014</a:t>
            </a:r>
            <a:endParaRPr lang="en-GB" sz="2400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6022471"/>
              </p:ext>
            </p:extLst>
          </p:nvPr>
        </p:nvGraphicFramePr>
        <p:xfrm>
          <a:off x="546100" y="1503973"/>
          <a:ext cx="7772400" cy="3432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Sylinder 4"/>
          <p:cNvSpPr txBox="1"/>
          <p:nvPr/>
        </p:nvSpPr>
        <p:spPr>
          <a:xfrm>
            <a:off x="1259632" y="5157192"/>
            <a:ext cx="6583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107 907 </a:t>
            </a:r>
            <a:r>
              <a:rPr lang="nb-NO" sz="2400" dirty="0" smtClean="0"/>
              <a:t>different </a:t>
            </a:r>
            <a:r>
              <a:rPr lang="en-GB" sz="2400" dirty="0" smtClean="0"/>
              <a:t>page views</a:t>
            </a:r>
            <a:r>
              <a:rPr lang="nb-NO" sz="2400" dirty="0" smtClean="0"/>
              <a:t> at </a:t>
            </a:r>
            <a:r>
              <a:rPr lang="nb-NO" sz="2400" b="1" dirty="0" smtClean="0"/>
              <a:t>Norark.no</a:t>
            </a:r>
            <a:endParaRPr lang="nb-NO" sz="2400" b="1" dirty="0"/>
          </a:p>
        </p:txBody>
      </p:sp>
    </p:spTree>
    <p:extLst>
      <p:ext uri="{BB962C8B-B14F-4D97-AF65-F5344CB8AC3E}">
        <p14:creationId xmlns:p14="http://schemas.microsoft.com/office/powerpoint/2010/main" val="229725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Facebook followers</a:t>
            </a:r>
            <a:endParaRPr lang="en-GB" sz="2400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0679424"/>
              </p:ext>
            </p:extLst>
          </p:nvPr>
        </p:nvGraphicFramePr>
        <p:xfrm>
          <a:off x="1043608" y="1052736"/>
          <a:ext cx="7128792" cy="4742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724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2772440"/>
              </p:ext>
            </p:extLst>
          </p:nvPr>
        </p:nvGraphicFramePr>
        <p:xfrm>
          <a:off x="395536" y="1412776"/>
          <a:ext cx="8274372" cy="3864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3500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and recruitment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71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9790645"/>
              </p:ext>
            </p:extLst>
          </p:nvPr>
        </p:nvGraphicFramePr>
        <p:xfrm>
          <a:off x="857062" y="1172556"/>
          <a:ext cx="7323657" cy="3744412"/>
        </p:xfrm>
        <a:graphic>
          <a:graphicData uri="http://schemas.openxmlformats.org/drawingml/2006/table">
            <a:tbl>
              <a:tblPr/>
              <a:tblGrid>
                <a:gridCol w="4243242"/>
                <a:gridCol w="871353"/>
                <a:gridCol w="736354"/>
                <a:gridCol w="736354"/>
                <a:gridCol w="736354"/>
              </a:tblGrid>
              <a:tr h="534916"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09E"/>
                    </a:solidFill>
                  </a:tcPr>
                </a:tc>
              </a:tr>
              <a:tr h="53491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Archaeology: Number of completed theses with supervisors at the Museum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491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Biology: Number of completed theses with</a:t>
                      </a:r>
                    </a:p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supervisors at the Museum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CCE4"/>
                    </a:solidFill>
                  </a:tcPr>
                </a:tc>
              </a:tr>
              <a:tr h="53491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Archaeology: Number of field course days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491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Biology: Number of field course days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6CCE4"/>
                    </a:solidFill>
                  </a:tcPr>
                </a:tc>
              </a:tr>
              <a:tr h="53491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Archaeology: Number of taught classes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2389,5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2181,5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491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Biology: Number of taught classes</a:t>
                      </a:r>
                      <a:endParaRPr lang="nb-N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CCE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69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Scientific collections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46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Scientific collections</a:t>
            </a:r>
            <a:endParaRPr lang="en-GB" sz="2400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9001920"/>
              </p:ext>
            </p:extLst>
          </p:nvPr>
        </p:nvGraphicFramePr>
        <p:xfrm>
          <a:off x="1043608" y="2204864"/>
          <a:ext cx="7200800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14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3318005"/>
              </p:ext>
            </p:extLst>
          </p:nvPr>
        </p:nvGraphicFramePr>
        <p:xfrm>
          <a:off x="630249" y="116632"/>
          <a:ext cx="791433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kstSylinder 4"/>
          <p:cNvSpPr txBox="1"/>
          <p:nvPr/>
        </p:nvSpPr>
        <p:spPr>
          <a:xfrm>
            <a:off x="956149" y="4533604"/>
            <a:ext cx="7600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000" b="1" dirty="0" smtClean="0"/>
              <a:t>201 </a:t>
            </a:r>
            <a:r>
              <a:rPr lang="en-GB" sz="2000" dirty="0" smtClean="0"/>
              <a:t>finds from metal </a:t>
            </a:r>
            <a:r>
              <a:rPr lang="en-GB" sz="2000" dirty="0"/>
              <a:t>detectors were received and </a:t>
            </a:r>
            <a:r>
              <a:rPr lang="en-GB" sz="2000" dirty="0" smtClean="0"/>
              <a:t>evaluated</a:t>
            </a:r>
            <a:endParaRPr lang="nb-NO" sz="2000" dirty="0" smtClean="0"/>
          </a:p>
          <a:p>
            <a:r>
              <a:rPr lang="nb-NO" sz="3000" b="1" dirty="0" smtClean="0"/>
              <a:t>64</a:t>
            </a:r>
            <a:r>
              <a:rPr lang="nb-NO" sz="3000" dirty="0" smtClean="0"/>
              <a:t> </a:t>
            </a:r>
            <a:r>
              <a:rPr lang="en-GB" sz="2000" dirty="0"/>
              <a:t>of these have </a:t>
            </a:r>
            <a:r>
              <a:rPr lang="en-GB" sz="2000" dirty="0" smtClean="0"/>
              <a:t>so far been </a:t>
            </a:r>
            <a:r>
              <a:rPr lang="en-GB" sz="2000" dirty="0"/>
              <a:t>added to </a:t>
            </a:r>
            <a:r>
              <a:rPr lang="en-GB" sz="2000" dirty="0" smtClean="0"/>
              <a:t>the Museum’s collections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2617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Employees and organisation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197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6101" y="363280"/>
            <a:ext cx="7772400" cy="1143000"/>
          </a:xfrm>
        </p:spPr>
        <p:txBody>
          <a:bodyPr/>
          <a:lstStyle/>
          <a:p>
            <a:pPr algn="ctr"/>
            <a:r>
              <a:rPr lang="nb-NO" sz="2400" dirty="0" smtClean="0"/>
              <a:t>The Museum has </a:t>
            </a:r>
            <a:r>
              <a:rPr lang="en-GB" sz="2400" dirty="0" smtClean="0"/>
              <a:t>four</a:t>
            </a:r>
            <a:r>
              <a:rPr lang="nb-NO" sz="2400" dirty="0" smtClean="0"/>
              <a:t> </a:t>
            </a:r>
            <a:r>
              <a:rPr lang="en-GB" sz="2400" dirty="0" smtClean="0"/>
              <a:t>academic</a:t>
            </a:r>
            <a:r>
              <a:rPr lang="nb-NO" sz="2400" dirty="0" smtClean="0"/>
              <a:t> Departments: </a:t>
            </a:r>
            <a:endParaRPr lang="en-GB" sz="2400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5285731"/>
              </p:ext>
            </p:extLst>
          </p:nvPr>
        </p:nvGraphicFramePr>
        <p:xfrm>
          <a:off x="546100" y="1797050"/>
          <a:ext cx="7772400" cy="3432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819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Summary </a:t>
            </a:r>
            <a:endParaRPr lang="en-GB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6100" y="1368056"/>
            <a:ext cx="7917416" cy="343217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sz="1800" dirty="0" smtClean="0"/>
              <a:t>Work </a:t>
            </a:r>
            <a:r>
              <a:rPr lang="en-GB" sz="1800" dirty="0"/>
              <a:t>years by the </a:t>
            </a:r>
            <a:r>
              <a:rPr lang="en-GB" sz="1800" dirty="0" smtClean="0"/>
              <a:t>Museum has </a:t>
            </a:r>
            <a:r>
              <a:rPr lang="en-GB" sz="1800" dirty="0"/>
              <a:t>declined over several years. B</a:t>
            </a:r>
            <a:r>
              <a:rPr lang="en-GB" sz="1800" dirty="0" smtClean="0"/>
              <a:t>etween </a:t>
            </a:r>
            <a:r>
              <a:rPr lang="en-GB" sz="1800" dirty="0"/>
              <a:t>2010 </a:t>
            </a:r>
            <a:r>
              <a:rPr lang="en-GB" sz="1800" dirty="0" smtClean="0"/>
              <a:t>and 2014</a:t>
            </a:r>
            <a:r>
              <a:rPr lang="en-GB" sz="1800" dirty="0"/>
              <a:t>, the number </a:t>
            </a:r>
            <a:r>
              <a:rPr lang="en-GB" sz="1800" dirty="0" smtClean="0"/>
              <a:t>dropped from </a:t>
            </a:r>
            <a:r>
              <a:rPr lang="en-GB" sz="1800" dirty="0"/>
              <a:t>125.2 to 111. </a:t>
            </a:r>
            <a:endParaRPr lang="en-GB" sz="1800" dirty="0" smtClean="0"/>
          </a:p>
          <a:p>
            <a:pPr>
              <a:spcBef>
                <a:spcPts val="1200"/>
              </a:spcBef>
            </a:pPr>
            <a:r>
              <a:rPr lang="en-GB" sz="1800" dirty="0" smtClean="0"/>
              <a:t>With </a:t>
            </a:r>
            <a:r>
              <a:rPr lang="en-GB" sz="1800" dirty="0"/>
              <a:t>the conclusion of the REVITA </a:t>
            </a:r>
            <a:r>
              <a:rPr lang="en-GB" sz="1800" dirty="0" smtClean="0"/>
              <a:t>project, the </a:t>
            </a:r>
            <a:r>
              <a:rPr lang="en-GB" sz="1800" dirty="0"/>
              <a:t>number of administrative and technical </a:t>
            </a:r>
            <a:r>
              <a:rPr lang="en-GB" sz="1800" dirty="0" smtClean="0"/>
              <a:t>positions dropped </a:t>
            </a:r>
          </a:p>
          <a:p>
            <a:pPr>
              <a:spcBef>
                <a:spcPts val="1200"/>
              </a:spcBef>
            </a:pPr>
            <a:r>
              <a:rPr lang="en-GB" sz="1800" dirty="0" smtClean="0"/>
              <a:t>The number of work years in scientific positions increased in the period 2010-2014 </a:t>
            </a:r>
          </a:p>
          <a:p>
            <a:pPr>
              <a:spcBef>
                <a:spcPts val="1200"/>
              </a:spcBef>
            </a:pPr>
            <a:r>
              <a:rPr lang="en-GB" sz="1800" dirty="0"/>
              <a:t>NTNU conducted a work </a:t>
            </a:r>
            <a:r>
              <a:rPr lang="en-GB" sz="1800" dirty="0" smtClean="0"/>
              <a:t>environment survey in 2014 on the </a:t>
            </a:r>
            <a:r>
              <a:rPr lang="en-GB" sz="1800" dirty="0"/>
              <a:t>psychosocial work </a:t>
            </a:r>
            <a:r>
              <a:rPr lang="en-GB" sz="1800" dirty="0" smtClean="0"/>
              <a:t>environment and </a:t>
            </a:r>
            <a:r>
              <a:rPr lang="en-GB" sz="1800" dirty="0"/>
              <a:t>the organisation of work</a:t>
            </a:r>
            <a:r>
              <a:rPr lang="en-GB" sz="1800" dirty="0" smtClean="0"/>
              <a:t>.</a:t>
            </a:r>
          </a:p>
          <a:p>
            <a:pPr>
              <a:spcBef>
                <a:spcPts val="1200"/>
              </a:spcBef>
            </a:pPr>
            <a:r>
              <a:rPr lang="en-GB" sz="1800" dirty="0" smtClean="0"/>
              <a:t>The proportion of females in scientific positions improved from 24 to 35.7% from 2013 to 2014</a:t>
            </a:r>
          </a:p>
          <a:p>
            <a:pPr>
              <a:spcBef>
                <a:spcPts val="1200"/>
              </a:spcBef>
            </a:pPr>
            <a:r>
              <a:rPr lang="en-GB" sz="1800" dirty="0" smtClean="0"/>
              <a:t>The 2014 gender balance in work years, was 46.3% for females to 53.7% for males 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66739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Total work years: permanent and temporary positions </a:t>
            </a:r>
            <a:endParaRPr lang="en-GB" dirty="0"/>
          </a:p>
        </p:txBody>
      </p:sp>
      <p:graphicFrame>
        <p:nvGraphicFramePr>
          <p:cNvPr id="9" name="Diagra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237209"/>
              </p:ext>
            </p:extLst>
          </p:nvPr>
        </p:nvGraphicFramePr>
        <p:xfrm>
          <a:off x="1024128" y="1772093"/>
          <a:ext cx="6627627" cy="3860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404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Work years: </a:t>
            </a:r>
            <a:br>
              <a:rPr lang="en-GB" sz="2400" dirty="0" smtClean="0"/>
            </a:br>
            <a:r>
              <a:rPr lang="en-GB" sz="2400" dirty="0" smtClean="0"/>
              <a:t>scientific and technical-administrative positions</a:t>
            </a:r>
            <a:endParaRPr lang="en-GB" sz="2400" dirty="0"/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9189156"/>
              </p:ext>
            </p:extLst>
          </p:nvPr>
        </p:nvGraphicFramePr>
        <p:xfrm>
          <a:off x="938784" y="1676400"/>
          <a:ext cx="6449568" cy="395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95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Work years per department, and administration</a:t>
            </a:r>
            <a:endParaRPr lang="en-GB" sz="2400" dirty="0"/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2794921"/>
              </p:ext>
            </p:extLst>
          </p:nvPr>
        </p:nvGraphicFramePr>
        <p:xfrm>
          <a:off x="946298" y="1584252"/>
          <a:ext cx="6741042" cy="4359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553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6099" y="533400"/>
            <a:ext cx="8116637" cy="1143000"/>
          </a:xfrm>
        </p:spPr>
        <p:txBody>
          <a:bodyPr/>
          <a:lstStyle/>
          <a:p>
            <a:r>
              <a:rPr lang="en-GB" sz="2400" dirty="0" smtClean="0"/>
              <a:t>Work years by department and employment status (2014)</a:t>
            </a:r>
            <a:endParaRPr lang="en-GB" sz="2400" dirty="0"/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9941542"/>
              </p:ext>
            </p:extLst>
          </p:nvPr>
        </p:nvGraphicFramePr>
        <p:xfrm>
          <a:off x="1056463" y="1676400"/>
          <a:ext cx="7262037" cy="403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308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Externally funded work years by department</a:t>
            </a:r>
            <a:endParaRPr lang="en-GB" sz="2400" dirty="0"/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5472602"/>
              </p:ext>
            </p:extLst>
          </p:nvPr>
        </p:nvGraphicFramePr>
        <p:xfrm>
          <a:off x="1036190" y="1676400"/>
          <a:ext cx="6694672" cy="3990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7613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Employee gender and age ratio (2014)</a:t>
            </a:r>
            <a:endParaRPr lang="en-GB" sz="2400" dirty="0"/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7823810"/>
              </p:ext>
            </p:extLst>
          </p:nvPr>
        </p:nvGraphicFramePr>
        <p:xfrm>
          <a:off x="1428874" y="1465612"/>
          <a:ext cx="6124685" cy="3861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351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solidFill>
                  <a:srgbClr val="000000"/>
                </a:solidFill>
              </a:rPr>
              <a:t>Gender ratio of scientific </a:t>
            </a:r>
            <a:r>
              <a:rPr lang="en-GB" sz="2400" dirty="0" smtClean="0">
                <a:solidFill>
                  <a:srgbClr val="000000"/>
                </a:solidFill>
              </a:rPr>
              <a:t>positions (2014)</a:t>
            </a:r>
            <a:endParaRPr lang="en-GB" dirty="0"/>
          </a:p>
        </p:txBody>
      </p:sp>
      <p:graphicFrame>
        <p:nvGraphicFramePr>
          <p:cNvPr id="5" name="Diagra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8054740"/>
              </p:ext>
            </p:extLst>
          </p:nvPr>
        </p:nvGraphicFramePr>
        <p:xfrm>
          <a:off x="1595939" y="1597152"/>
          <a:ext cx="6046455" cy="3929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149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/>
              <a:t>Financial Review</a:t>
            </a:r>
            <a:endParaRPr lang="en-GB" dirty="0"/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3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Summary</a:t>
            </a:r>
            <a:endParaRPr lang="en-GB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GB" dirty="0"/>
              <a:t>The 2014 NTNU University Museum income statement </a:t>
            </a:r>
            <a:r>
              <a:rPr lang="en-GB" dirty="0" smtClean="0"/>
              <a:t>shows a </a:t>
            </a:r>
            <a:r>
              <a:rPr lang="en-GB" dirty="0"/>
              <a:t>surplus of NOK 2.64 </a:t>
            </a:r>
            <a:r>
              <a:rPr lang="en-GB" dirty="0" smtClean="0"/>
              <a:t>million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The Museum's reserve funds were reduced in 2013 due a </a:t>
            </a:r>
            <a:r>
              <a:rPr lang="en-GB" dirty="0"/>
              <a:t>lower turnover from contributions and commissions </a:t>
            </a:r>
            <a:r>
              <a:rPr lang="en-GB" dirty="0" smtClean="0"/>
              <a:t>than expected, </a:t>
            </a:r>
            <a:r>
              <a:rPr lang="en-GB" dirty="0"/>
              <a:t>and investments in employee education and </a:t>
            </a:r>
            <a:r>
              <a:rPr lang="en-GB" dirty="0" smtClean="0"/>
              <a:t>skills</a:t>
            </a:r>
          </a:p>
          <a:p>
            <a:pPr>
              <a:spcBef>
                <a:spcPts val="1200"/>
              </a:spcBef>
            </a:pPr>
            <a:r>
              <a:rPr lang="en-GB" dirty="0" smtClean="0"/>
              <a:t>The </a:t>
            </a:r>
            <a:r>
              <a:rPr lang="en-GB" dirty="0"/>
              <a:t>transferred reserves correspond to approximately </a:t>
            </a:r>
            <a:r>
              <a:rPr lang="en-GB" dirty="0" smtClean="0"/>
              <a:t>17% </a:t>
            </a:r>
            <a:r>
              <a:rPr lang="en-GB" dirty="0"/>
              <a:t>of the typical operational appropriations of 2014.</a:t>
            </a:r>
          </a:p>
        </p:txBody>
      </p:sp>
    </p:spTree>
    <p:extLst>
      <p:ext uri="{BB962C8B-B14F-4D97-AF65-F5344CB8AC3E}">
        <p14:creationId xmlns:p14="http://schemas.microsoft.com/office/powerpoint/2010/main" val="408398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77998" y="1265424"/>
            <a:ext cx="7772400" cy="3432175"/>
          </a:xfrm>
        </p:spPr>
        <p:txBody>
          <a:bodyPr/>
          <a:lstStyle/>
          <a:p>
            <a:r>
              <a:rPr lang="en-GB" dirty="0" smtClean="0"/>
              <a:t>NTNU University Museum is split between two campuses: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b="1" dirty="0" smtClean="0"/>
              <a:t>Kalvskinnet campus</a:t>
            </a:r>
            <a:r>
              <a:rPr lang="en-GB" dirty="0" smtClean="0"/>
              <a:t>, in the centre of Trondheim, with the Museum’s exhibitions, collections, Museum Administration, and three of its departments.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dirty="0"/>
              <a:t>The National Laboratory for Age </a:t>
            </a:r>
            <a:r>
              <a:rPr lang="en-GB" dirty="0" smtClean="0"/>
              <a:t>Determination is located at </a:t>
            </a:r>
            <a:r>
              <a:rPr lang="en-GB" b="1" dirty="0" smtClean="0"/>
              <a:t>Gløshaugen campus</a:t>
            </a:r>
          </a:p>
          <a:p>
            <a:pPr marL="914377" lvl="2" indent="0">
              <a:buNone/>
            </a:pPr>
            <a:endParaRPr lang="en-GB" b="1" dirty="0" smtClean="0"/>
          </a:p>
          <a:p>
            <a:pPr lvl="0"/>
            <a:r>
              <a:rPr lang="en-GB" dirty="0" smtClean="0">
                <a:solidFill>
                  <a:srgbClr val="000000"/>
                </a:solidFill>
              </a:rPr>
              <a:t>The Museum’s Department of Natural History also manages two botanical gardens: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rgbClr val="000000"/>
                </a:solidFill>
              </a:rPr>
              <a:t>Ringve Botanical Garden at Lade, Trondheim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GB" dirty="0" smtClean="0">
                <a:solidFill>
                  <a:srgbClr val="000000"/>
                </a:solidFill>
              </a:rPr>
              <a:t>Kongsvoll Alpine Garden at Dovre</a:t>
            </a:r>
          </a:p>
          <a:p>
            <a:pPr lvl="0"/>
            <a:endParaRPr lang="en-GB" dirty="0">
              <a:solidFill>
                <a:srgbClr val="000000"/>
              </a:solidFill>
            </a:endParaRPr>
          </a:p>
          <a:p>
            <a:pPr marL="457197" indent="-342900"/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29455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6100" y="589155"/>
            <a:ext cx="7772400" cy="1143000"/>
          </a:xfrm>
        </p:spPr>
        <p:txBody>
          <a:bodyPr/>
          <a:lstStyle/>
          <a:p>
            <a:r>
              <a:rPr lang="en-GB" sz="2400" dirty="0" smtClean="0"/>
              <a:t>Total income distribution 2005-2014</a:t>
            </a:r>
            <a:r>
              <a:rPr lang="en-GB" sz="1800" dirty="0" smtClean="0"/>
              <a:t/>
            </a:r>
            <a:br>
              <a:rPr lang="en-GB" sz="1800" dirty="0" smtClean="0"/>
            </a:br>
            <a:endParaRPr lang="en-GB" sz="1800" dirty="0"/>
          </a:p>
        </p:txBody>
      </p:sp>
      <p:graphicFrame>
        <p:nvGraphicFramePr>
          <p:cNvPr id="9" name="Diagra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9423542"/>
              </p:ext>
            </p:extLst>
          </p:nvPr>
        </p:nvGraphicFramePr>
        <p:xfrm>
          <a:off x="924741" y="1607419"/>
          <a:ext cx="6611840" cy="4051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20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Distribution of costs 2014</a:t>
            </a:r>
            <a:endParaRPr lang="en-GB" sz="2400" dirty="0"/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7341057"/>
              </p:ext>
            </p:extLst>
          </p:nvPr>
        </p:nvGraphicFramePr>
        <p:xfrm>
          <a:off x="546100" y="1797050"/>
          <a:ext cx="7772400" cy="3432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945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Turnover for categories within externally funded activities (BOA) 2010-2014</a:t>
            </a:r>
            <a:endParaRPr lang="en-GB" sz="2400" dirty="0"/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7031655"/>
              </p:ext>
            </p:extLst>
          </p:nvPr>
        </p:nvGraphicFramePr>
        <p:xfrm>
          <a:off x="944880" y="1840992"/>
          <a:ext cx="6638544" cy="4056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274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Public heritage surveys</a:t>
            </a:r>
            <a:endParaRPr lang="en-GB" sz="2400" dirty="0"/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6709979"/>
              </p:ext>
            </p:extLst>
          </p:nvPr>
        </p:nvGraphicFramePr>
        <p:xfrm>
          <a:off x="1352143" y="1676400"/>
          <a:ext cx="5992239" cy="3790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585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44408"/>
            <a:ext cx="3888432" cy="4568768"/>
          </a:xfrm>
        </p:spPr>
      </p:pic>
      <p:sp>
        <p:nvSpPr>
          <p:cNvPr id="8" name="Plassholder for innhold 7"/>
          <p:cNvSpPr>
            <a:spLocks noGrp="1"/>
          </p:cNvSpPr>
          <p:nvPr>
            <p:ph sz="quarter" idx="4"/>
          </p:nvPr>
        </p:nvSpPr>
        <p:spPr>
          <a:xfrm>
            <a:off x="827584" y="5013176"/>
            <a:ext cx="8075240" cy="940392"/>
          </a:xfrm>
        </p:spPr>
        <p:txBody>
          <a:bodyPr/>
          <a:lstStyle/>
          <a:p>
            <a:pPr marL="0" indent="0">
              <a:buNone/>
            </a:pPr>
            <a:r>
              <a:rPr lang="en-GB" sz="1900" dirty="0"/>
              <a:t>The number of finds from melted snowdrifts have increased significantly. These arrows from the Oppdal mountains are examples of such finds.</a:t>
            </a:r>
            <a:endParaRPr lang="nb-NO" sz="1900" dirty="0"/>
          </a:p>
        </p:txBody>
      </p:sp>
    </p:spTree>
    <p:extLst>
      <p:ext uri="{BB962C8B-B14F-4D97-AF65-F5344CB8AC3E}">
        <p14:creationId xmlns:p14="http://schemas.microsoft.com/office/powerpoint/2010/main" val="160009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2" b="30385"/>
          <a:stretch/>
        </p:blipFill>
        <p:spPr>
          <a:xfrm>
            <a:off x="-27181" y="-207976"/>
            <a:ext cx="9174685" cy="6264696"/>
          </a:xfrm>
        </p:spPr>
      </p:pic>
      <p:sp>
        <p:nvSpPr>
          <p:cNvPr id="9" name="TekstSylinder 8"/>
          <p:cNvSpPr txBox="1"/>
          <p:nvPr/>
        </p:nvSpPr>
        <p:spPr>
          <a:xfrm>
            <a:off x="2173039" y="85344"/>
            <a:ext cx="7518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  <a:latin typeface="Arial" pitchFamily="34" charset="0"/>
                <a:ea typeface="Geneva" charset="-128"/>
              </a:rPr>
              <a:t>A decorated sheet of gold was, among other objects, found by an </a:t>
            </a:r>
            <a:r>
              <a:rPr lang="en-GB" dirty="0" smtClean="0">
                <a:solidFill>
                  <a:srgbClr val="FFFFFF"/>
                </a:solidFill>
                <a:latin typeface="Arial" pitchFamily="34" charset="0"/>
                <a:ea typeface="Geneva" charset="-128"/>
              </a:rPr>
              <a:t/>
            </a:r>
            <a:br>
              <a:rPr lang="en-GB" dirty="0" smtClean="0">
                <a:solidFill>
                  <a:srgbClr val="FFFFFF"/>
                </a:solidFill>
                <a:latin typeface="Arial" pitchFamily="34" charset="0"/>
                <a:ea typeface="Geneva" charset="-128"/>
              </a:rPr>
            </a:br>
            <a:r>
              <a:rPr lang="en-GB" dirty="0" smtClean="0">
                <a:solidFill>
                  <a:srgbClr val="FFFFFF"/>
                </a:solidFill>
                <a:latin typeface="Arial" pitchFamily="34" charset="0"/>
                <a:ea typeface="Geneva" charset="-128"/>
              </a:rPr>
              <a:t>metal detectorist at </a:t>
            </a:r>
            <a:r>
              <a:rPr lang="en-GB" dirty="0">
                <a:solidFill>
                  <a:srgbClr val="FFFFFF"/>
                </a:solidFill>
                <a:latin typeface="Arial" pitchFamily="34" charset="0"/>
                <a:ea typeface="Geneva" charset="-128"/>
              </a:rPr>
              <a:t>Tornes in Fræna.</a:t>
            </a:r>
            <a:endParaRPr lang="nb-NO" dirty="0">
              <a:solidFill>
                <a:srgbClr val="000000"/>
              </a:solidFill>
              <a:latin typeface="Arial" pitchFamily="34" charset="0"/>
              <a:ea typeface="Genev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218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2452" r="-395" b="-399"/>
          <a:stretch/>
        </p:blipFill>
        <p:spPr>
          <a:xfrm>
            <a:off x="-9834" y="-174865"/>
            <a:ext cx="9209589" cy="6264000"/>
          </a:xfrm>
        </p:spPr>
      </p:pic>
      <p:sp>
        <p:nvSpPr>
          <p:cNvPr id="4" name="TekstSylinder 3"/>
          <p:cNvSpPr txBox="1"/>
          <p:nvPr/>
        </p:nvSpPr>
        <p:spPr>
          <a:xfrm>
            <a:off x="1928393" y="14462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  <a:latin typeface="Arial" pitchFamily="34" charset="0"/>
                <a:ea typeface="Geneva" charset="-128"/>
              </a:rPr>
              <a:t>The basket star Gorgonocephalus caputmedusae, a medusa’s head,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FFFFFF"/>
                </a:solidFill>
                <a:latin typeface="Arial" pitchFamily="34" charset="0"/>
                <a:ea typeface="Geneva" charset="-128"/>
              </a:rPr>
              <a:t>is a distinctive specie that lives among corals.</a:t>
            </a:r>
            <a:endParaRPr lang="nb-NO" dirty="0">
              <a:solidFill>
                <a:srgbClr val="FFFFFF"/>
              </a:solidFill>
              <a:latin typeface="Arial" pitchFamily="34" charset="0"/>
              <a:ea typeface="Geneva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292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" t="12569" r="386" b="14357"/>
          <a:stretch/>
        </p:blipFill>
        <p:spPr>
          <a:xfrm>
            <a:off x="-36512" y="-66320"/>
            <a:ext cx="9192382" cy="6120680"/>
          </a:xfrm>
        </p:spPr>
      </p:pic>
      <p:sp>
        <p:nvSpPr>
          <p:cNvPr id="4" name="TekstSylinder 3"/>
          <p:cNvSpPr txBox="1"/>
          <p:nvPr/>
        </p:nvSpPr>
        <p:spPr>
          <a:xfrm>
            <a:off x="1607351" y="79310"/>
            <a:ext cx="7548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gold ring from Rimol in Melhus, Trondheim: A unique find that dates from the Early Roman Iron Age (200 BC - 400 AC). The ring was  discovered and handed in 2014 by an amateur using a metal detector.</a:t>
            </a:r>
            <a:endParaRPr lang="nb-NO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548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" r="5578" b="11504"/>
          <a:stretch/>
        </p:blipFill>
        <p:spPr>
          <a:xfrm>
            <a:off x="0" y="-39142"/>
            <a:ext cx="9144000" cy="6093295"/>
          </a:xfrm>
        </p:spPr>
      </p:pic>
      <p:sp>
        <p:nvSpPr>
          <p:cNvPr id="4" name="TekstSylinder 3"/>
          <p:cNvSpPr txBox="1"/>
          <p:nvPr/>
        </p:nvSpPr>
        <p:spPr>
          <a:xfrm>
            <a:off x="74239" y="4892967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canopy, originally from a pulpit in Orkdal church, is 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removed as 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 of the 2014 project of safeguarding the church art collection.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pulpit was granted by the Nordenfjeldske national museum of decorative art and design.</a:t>
            </a:r>
            <a:endParaRPr lang="nb-NO" sz="18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00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Undertit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388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Visions</a:t>
            </a:r>
            <a:endParaRPr lang="en-GB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731918"/>
              </p:ext>
            </p:extLst>
          </p:nvPr>
        </p:nvGraphicFramePr>
        <p:xfrm>
          <a:off x="546100" y="1797050"/>
          <a:ext cx="7772400" cy="3432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76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Our mission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98795" y="1828950"/>
            <a:ext cx="7215667" cy="3432175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GB" dirty="0"/>
              <a:t>The NTNU University Museum is to </a:t>
            </a:r>
            <a:r>
              <a:rPr lang="en-GB" b="1" dirty="0"/>
              <a:t>develop and share knowledge </a:t>
            </a:r>
            <a:r>
              <a:rPr lang="en-GB" dirty="0"/>
              <a:t>about the natural environment and culture, and is to </a:t>
            </a:r>
            <a:r>
              <a:rPr lang="en-GB" b="1" dirty="0" smtClean="0"/>
              <a:t>safeguard and </a:t>
            </a:r>
            <a:r>
              <a:rPr lang="en-GB" b="1" dirty="0"/>
              <a:t>preserve</a:t>
            </a:r>
            <a:r>
              <a:rPr lang="en-GB" dirty="0"/>
              <a:t> its scientific collections, </a:t>
            </a:r>
            <a:r>
              <a:rPr lang="en-GB" b="1" dirty="0"/>
              <a:t>making them available</a:t>
            </a:r>
            <a:r>
              <a:rPr lang="en-GB" dirty="0"/>
              <a:t> for research, curation and outreach activities.</a:t>
            </a:r>
          </a:p>
        </p:txBody>
      </p:sp>
    </p:spTree>
    <p:extLst>
      <p:ext uri="{BB962C8B-B14F-4D97-AF65-F5344CB8AC3E}">
        <p14:creationId xmlns:p14="http://schemas.microsoft.com/office/powerpoint/2010/main" val="223183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6100" y="512691"/>
            <a:ext cx="7772400" cy="1143000"/>
          </a:xfrm>
        </p:spPr>
        <p:txBody>
          <a:bodyPr/>
          <a:lstStyle/>
          <a:p>
            <a:r>
              <a:rPr lang="en-GB" dirty="0" smtClean="0"/>
              <a:t>Our vision for 2016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27582" y="1973969"/>
            <a:ext cx="8448193" cy="343217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sz="1800" dirty="0" smtClean="0"/>
              <a:t>NTNU </a:t>
            </a:r>
            <a:r>
              <a:rPr lang="en-GB" sz="1800" dirty="0"/>
              <a:t>University Museum is an </a:t>
            </a:r>
            <a:r>
              <a:rPr lang="en-GB" sz="1800" b="1" dirty="0"/>
              <a:t>active producer of knowledge </a:t>
            </a:r>
            <a:r>
              <a:rPr lang="en-GB" sz="1800" dirty="0"/>
              <a:t>for the sustainable management of culture and the natural environment, </a:t>
            </a:r>
            <a:r>
              <a:rPr lang="en-GB" sz="1800" b="1" dirty="0"/>
              <a:t>at a high international level</a:t>
            </a:r>
            <a:r>
              <a:rPr lang="en-GB" sz="1800" dirty="0"/>
              <a:t>. </a:t>
            </a:r>
            <a:endParaRPr lang="en-GB" sz="1800" dirty="0" smtClean="0"/>
          </a:p>
          <a:p>
            <a:pPr>
              <a:spcBef>
                <a:spcPts val="1200"/>
              </a:spcBef>
            </a:pPr>
            <a:r>
              <a:rPr lang="en-GB" sz="1800" dirty="0" smtClean="0"/>
              <a:t>NTNU </a:t>
            </a:r>
            <a:r>
              <a:rPr lang="en-GB" sz="1800" dirty="0"/>
              <a:t>University Museum is a </a:t>
            </a:r>
            <a:r>
              <a:rPr lang="en-GB" sz="1800" b="1" dirty="0"/>
              <a:t>leading national resource</a:t>
            </a:r>
            <a:r>
              <a:rPr lang="en-GB" sz="1800" dirty="0"/>
              <a:t> for knowledge dissemination and research communication, and highly visible in the public debate</a:t>
            </a:r>
            <a:r>
              <a:rPr lang="en-GB" sz="1800" dirty="0" smtClean="0"/>
              <a:t>.</a:t>
            </a:r>
          </a:p>
          <a:p>
            <a:pPr>
              <a:spcBef>
                <a:spcPts val="1200"/>
              </a:spcBef>
            </a:pPr>
            <a:r>
              <a:rPr lang="en-GB" sz="1800" dirty="0" smtClean="0"/>
              <a:t>NTNU </a:t>
            </a:r>
            <a:r>
              <a:rPr lang="en-GB" sz="1800" dirty="0"/>
              <a:t>University Museum’s </a:t>
            </a:r>
            <a:r>
              <a:rPr lang="en-GB" sz="1800" b="1" dirty="0"/>
              <a:t>scientific collections are secure and made available</a:t>
            </a:r>
            <a:r>
              <a:rPr lang="en-GB" sz="1800" dirty="0"/>
              <a:t> for research, management and the public</a:t>
            </a:r>
            <a:r>
              <a:rPr lang="en-GB" sz="1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940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6100" y="2479805"/>
            <a:ext cx="7772400" cy="218973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dirty="0"/>
              <a:t>Ringve Botanical Gardens offer attractive and well-functioning university gardens. </a:t>
            </a:r>
          </a:p>
          <a:p>
            <a:pPr>
              <a:spcBef>
                <a:spcPts val="1200"/>
              </a:spcBef>
            </a:pPr>
            <a:r>
              <a:rPr lang="en-GB" dirty="0"/>
              <a:t>Kalvskinnet is a district that attracts attention and provides a display window for NTNU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034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VitenMuseet_eng_mal">
  <a:themeElements>
    <a:clrScheme name="tom_liggen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om_liggen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n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n-NO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om_liggen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_liggend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_liggend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_liggend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_liggend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_liggend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_liggend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1783</Words>
  <Application>Microsoft Office PowerPoint</Application>
  <PresentationFormat>Skjermfremvisning (4:3)</PresentationFormat>
  <Paragraphs>270</Paragraphs>
  <Slides>59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59</vt:i4>
      </vt:variant>
    </vt:vector>
  </HeadingPairs>
  <TitlesOfParts>
    <vt:vector size="68" baseType="lpstr">
      <vt:lpstr>Arial</vt:lpstr>
      <vt:lpstr>Calibri</vt:lpstr>
      <vt:lpstr>Courier New</vt:lpstr>
      <vt:lpstr>DINOT-Light</vt:lpstr>
      <vt:lpstr>DINOT-LightItalic</vt:lpstr>
      <vt:lpstr>Geneva</vt:lpstr>
      <vt:lpstr>Egendefinert utforming</vt:lpstr>
      <vt:lpstr>VitenMuseet_eng_mal</vt:lpstr>
      <vt:lpstr>1_Egendefinert utforming</vt:lpstr>
      <vt:lpstr>PowerPoint-presentasjon</vt:lpstr>
      <vt:lpstr>PowerPoint-presentasjon</vt:lpstr>
      <vt:lpstr>PowerPoint-presentasjon</vt:lpstr>
      <vt:lpstr>The Museum has four academic Departments: </vt:lpstr>
      <vt:lpstr>PowerPoint-presentasjon</vt:lpstr>
      <vt:lpstr>Visions</vt:lpstr>
      <vt:lpstr>Our mission</vt:lpstr>
      <vt:lpstr>Our vision for 2016</vt:lpstr>
      <vt:lpstr>PowerPoint-presentasjon</vt:lpstr>
      <vt:lpstr>Organisation</vt:lpstr>
      <vt:lpstr>PowerPoint-presentasjon</vt:lpstr>
      <vt:lpstr>Departments</vt:lpstr>
      <vt:lpstr>PowerPoint-presentasjon</vt:lpstr>
      <vt:lpstr>PowerPoint-presentasjon</vt:lpstr>
      <vt:lpstr>PowerPoint-presentasjon</vt:lpstr>
      <vt:lpstr>PowerPoint-presentasjon</vt:lpstr>
      <vt:lpstr>Research and knowledge development</vt:lpstr>
      <vt:lpstr>Scientific publications</vt:lpstr>
      <vt:lpstr>PowerPoint-presentasjon</vt:lpstr>
      <vt:lpstr>PowerPoint-presentasjon</vt:lpstr>
      <vt:lpstr>Public Outreach</vt:lpstr>
      <vt:lpstr>Summary</vt:lpstr>
      <vt:lpstr>Activities</vt:lpstr>
      <vt:lpstr>Activities – School Services</vt:lpstr>
      <vt:lpstr>Visitors</vt:lpstr>
      <vt:lpstr>PowerPoint-presentasjon</vt:lpstr>
      <vt:lpstr>Publications in CRISTin</vt:lpstr>
      <vt:lpstr>Communication</vt:lpstr>
      <vt:lpstr>Summary</vt:lpstr>
      <vt:lpstr>PowerPoint-presentasjon</vt:lpstr>
      <vt:lpstr>Digital and Social 2014</vt:lpstr>
      <vt:lpstr>Facebook followers</vt:lpstr>
      <vt:lpstr>PowerPoint-presentasjon</vt:lpstr>
      <vt:lpstr>Education and recruitment</vt:lpstr>
      <vt:lpstr>PowerPoint-presentasjon</vt:lpstr>
      <vt:lpstr>Scientific collections</vt:lpstr>
      <vt:lpstr>Scientific collections</vt:lpstr>
      <vt:lpstr>PowerPoint-presentasjon</vt:lpstr>
      <vt:lpstr>Employees and organisation</vt:lpstr>
      <vt:lpstr>Summary </vt:lpstr>
      <vt:lpstr>Total work years: permanent and temporary positions </vt:lpstr>
      <vt:lpstr>Work years:  scientific and technical-administrative positions</vt:lpstr>
      <vt:lpstr>Work years per department, and administration</vt:lpstr>
      <vt:lpstr>Work years by department and employment status (2014)</vt:lpstr>
      <vt:lpstr>Externally funded work years by department</vt:lpstr>
      <vt:lpstr>Employee gender and age ratio (2014)</vt:lpstr>
      <vt:lpstr>Gender ratio of scientific positions (2014)</vt:lpstr>
      <vt:lpstr>Financial Review</vt:lpstr>
      <vt:lpstr>Summary</vt:lpstr>
      <vt:lpstr>Total income distribution 2005-2014 </vt:lpstr>
      <vt:lpstr>Distribution of costs 2014</vt:lpstr>
      <vt:lpstr>Turnover for categories within externally funded activities (BOA) 2010-2014</vt:lpstr>
      <vt:lpstr>Public heritage surveys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NTNU Vitenskapsmuseet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Therese Rørvik Skjølberg</dc:creator>
  <cp:lastModifiedBy>Tove Eivindsen</cp:lastModifiedBy>
  <cp:revision>58</cp:revision>
  <dcterms:created xsi:type="dcterms:W3CDTF">2015-07-20T12:27:44Z</dcterms:created>
  <dcterms:modified xsi:type="dcterms:W3CDTF">2015-07-24T11:23:14Z</dcterms:modified>
</cp:coreProperties>
</file>