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18"/>
  </p:notesMasterIdLst>
  <p:sldIdLst>
    <p:sldId id="256" r:id="rId6"/>
    <p:sldId id="263" r:id="rId7"/>
    <p:sldId id="667" r:id="rId8"/>
    <p:sldId id="2147309180" r:id="rId9"/>
    <p:sldId id="2147309171" r:id="rId10"/>
    <p:sldId id="2147309178" r:id="rId11"/>
    <p:sldId id="2147309179" r:id="rId12"/>
    <p:sldId id="2147309176" r:id="rId13"/>
    <p:sldId id="2147309181" r:id="rId14"/>
    <p:sldId id="2147309175" r:id="rId15"/>
    <p:sldId id="2147309182" r:id="rId16"/>
    <p:sldId id="2147309177" r:id="rId17"/>
  </p:sldIdLst>
  <p:sldSz cx="9144000" cy="5143500" type="screen16x9"/>
  <p:notesSz cx="6797675" cy="9926638"/>
  <p:custDataLst>
    <p:tags r:id="rId19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4FA061-79EA-4C7E-A004-5F6C8A651179}">
          <p14:sldIdLst>
            <p14:sldId id="256"/>
            <p14:sldId id="263"/>
            <p14:sldId id="667"/>
          </p14:sldIdLst>
        </p14:section>
        <p14:section name="Om rollen" id="{897042F4-54EA-48DD-830D-6AC7250D1652}">
          <p14:sldIdLst>
            <p14:sldId id="2147309180"/>
            <p14:sldId id="2147309171"/>
            <p14:sldId id="2147309178"/>
            <p14:sldId id="2147309179"/>
            <p14:sldId id="2147309176"/>
          </p14:sldIdLst>
        </p14:section>
        <p14:section name="Tips for innplassering" id="{24D85D60-80B7-48F0-A3BE-77705677999C}">
          <p14:sldIdLst>
            <p14:sldId id="2147309181"/>
            <p14:sldId id="2147309175"/>
          </p14:sldIdLst>
        </p14:section>
        <p14:section name="Spørsmål og svar" id="{79B057BC-9F3E-410D-AB0E-DE9B5DB8DAC2}">
          <p14:sldIdLst>
            <p14:sldId id="2147309182"/>
            <p14:sldId id="21473091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88FA0-883B-4733-8A24-C2D7E7A8EF22}" v="69" dt="2022-05-30T08:38:42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62" autoAdjust="0"/>
  </p:normalViewPr>
  <p:slideViewPr>
    <p:cSldViewPr snapToGrid="0">
      <p:cViewPr varScale="1">
        <p:scale>
          <a:sx n="90" d="100"/>
          <a:sy n="90" d="100"/>
        </p:scale>
        <p:origin x="6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vei, Christina" userId="cd24bc57-60b2-4e37-aa14-cf0aa018956c" providerId="ADAL" clId="{5AC36EC8-AB01-471E-9A4B-2E44FB3874AD}"/>
    <pc:docChg chg="custSel modSld">
      <pc:chgData name="Horvei, Christina" userId="cd24bc57-60b2-4e37-aa14-cf0aa018956c" providerId="ADAL" clId="{5AC36EC8-AB01-471E-9A4B-2E44FB3874AD}" dt="2022-05-25T10:54:09.568" v="636" actId="20577"/>
      <pc:docMkLst>
        <pc:docMk/>
      </pc:docMkLst>
      <pc:sldChg chg="modNotesTx">
        <pc:chgData name="Horvei, Christina" userId="cd24bc57-60b2-4e37-aa14-cf0aa018956c" providerId="ADAL" clId="{5AC36EC8-AB01-471E-9A4B-2E44FB3874AD}" dt="2022-05-25T10:54:09.568" v="636" actId="20577"/>
        <pc:sldMkLst>
          <pc:docMk/>
          <pc:sldMk cId="3243102052" sldId="256"/>
        </pc:sldMkLst>
      </pc:sldChg>
      <pc:sldChg chg="modNotesTx">
        <pc:chgData name="Horvei, Christina" userId="cd24bc57-60b2-4e37-aa14-cf0aa018956c" providerId="ADAL" clId="{5AC36EC8-AB01-471E-9A4B-2E44FB3874AD}" dt="2022-05-25T10:49:02.250" v="516" actId="20577"/>
        <pc:sldMkLst>
          <pc:docMk/>
          <pc:sldMk cId="534961697" sldId="667"/>
        </pc:sldMkLst>
      </pc:sldChg>
    </pc:docChg>
  </pc:docChgLst>
  <pc:docChgLst>
    <pc:chgData name="Horvei, Christina" userId="cd24bc57-60b2-4e37-aa14-cf0aa018956c" providerId="ADAL" clId="{13588FA0-883B-4733-8A24-C2D7E7A8EF22}"/>
    <pc:docChg chg="modSld">
      <pc:chgData name="Horvei, Christina" userId="cd24bc57-60b2-4e37-aa14-cf0aa018956c" providerId="ADAL" clId="{13588FA0-883B-4733-8A24-C2D7E7A8EF22}" dt="2022-05-30T08:38:24.167" v="5" actId="20577"/>
      <pc:docMkLst>
        <pc:docMk/>
      </pc:docMkLst>
      <pc:sldChg chg="modNotesTx">
        <pc:chgData name="Horvei, Christina" userId="cd24bc57-60b2-4e37-aa14-cf0aa018956c" providerId="ADAL" clId="{13588FA0-883B-4733-8A24-C2D7E7A8EF22}" dt="2022-05-30T08:37:57.398" v="4" actId="20577"/>
        <pc:sldMkLst>
          <pc:docMk/>
          <pc:sldMk cId="3243102052" sldId="256"/>
        </pc:sldMkLst>
      </pc:sldChg>
      <pc:sldChg chg="modNotesTx">
        <pc:chgData name="Horvei, Christina" userId="cd24bc57-60b2-4e37-aa14-cf0aa018956c" providerId="ADAL" clId="{13588FA0-883B-4733-8A24-C2D7E7A8EF22}" dt="2022-05-30T08:38:24.167" v="5" actId="20577"/>
        <pc:sldMkLst>
          <pc:docMk/>
          <pc:sldMk cId="2378219463" sldId="21473091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30.05.2022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Bakgrunn for infomøte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Gode erfaringer med å kjøre infomøter om konkrete roller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Utfordrende å forstå/plassere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Erfaringer fra BOTT-</a:t>
            </a:r>
            <a:r>
              <a:rPr lang="nb-NO" dirty="0" err="1"/>
              <a:t>uni</a:t>
            </a:r>
            <a:r>
              <a:rPr lang="nb-NO" dirty="0"/>
              <a:t> </a:t>
            </a:r>
            <a:r>
              <a:rPr lang="nb-NO" dirty="0" err="1"/>
              <a:t>mtp</a:t>
            </a:r>
            <a:r>
              <a:rPr lang="nb-NO" dirty="0"/>
              <a:t> at man treffer med innplassering av rolle i organisasjonen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44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0053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4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6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8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vil svare ut disse tilslutt i dette møte så godt det lar seg gjøre, samt skriftlig i etterkant </a:t>
            </a:r>
          </a:p>
          <a:p>
            <a:r>
              <a:rPr lang="nb-NO" dirty="0"/>
              <a:t>Må gjerne også bare stille spørsmål underveis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26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Tydeliggjøre hvilke typer NTNU-ressurser som kan ha en slik rolle </a:t>
            </a:r>
            <a:r>
              <a:rPr lang="nb-NO" dirty="0">
                <a:sym typeface="Wingdings" panose="05000000000000000000" pitchFamily="2" charset="2"/>
              </a:rPr>
              <a:t> tenk gjerne med utgangspunkt i de som har denne oppgaven/rollen i dag</a:t>
            </a:r>
          </a:p>
          <a:p>
            <a:br>
              <a:rPr lang="nb-NO" dirty="0">
                <a:sym typeface="Wingdings" panose="05000000000000000000" pitchFamily="2" charset="2"/>
              </a:rPr>
            </a:br>
            <a:r>
              <a:rPr lang="nb-NO" dirty="0">
                <a:sym typeface="Wingdings" panose="05000000000000000000" pitchFamily="2" charset="2"/>
              </a:rPr>
              <a:t>Merk: Desentral rolle fordi behovet for å opprette kontrakt ligger desentralisert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6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Virksomheten må ha et aktivt forhold til hvem som skal utføre denne oppgaven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73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Ligger et </a:t>
            </a:r>
            <a:r>
              <a:rPr lang="nb-NO" dirty="0" err="1"/>
              <a:t>endringsønkse</a:t>
            </a:r>
            <a:r>
              <a:rPr lang="nb-NO" dirty="0"/>
              <a:t> om at koordinator kontrakt skal kunne kommunisere videre til behovshaver (slik at man vet hvorvidt oppdraget er utført) – nå stopper kommunikasjonssløyfen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50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48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03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2725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56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18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7751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31757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6861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02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899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74663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5996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6277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84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1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76B983-217F-4B58-A01A-5B88DF364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944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76B983-217F-4B58-A01A-5B88DF364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5" y="2055600"/>
            <a:ext cx="8483999" cy="523220"/>
          </a:xfrm>
        </p:spPr>
        <p:txBody>
          <a:bodyPr vert="horz"/>
          <a:lstStyle/>
          <a:p>
            <a:r>
              <a:rPr lang="nb-NO" sz="2800" dirty="0"/>
              <a:t>Innmelding av roller – Behovshaver kontrakt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6083" y="2796230"/>
            <a:ext cx="7772400" cy="1314450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25.05.22 | BOTT ØL Innføring 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8F297EE-BF99-0347-94BA-EFFA5776A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85" y="491687"/>
            <a:ext cx="2978398" cy="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CD0FBA75-5B1B-4306-ACE8-2F851A187D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4207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CD0FBA75-5B1B-4306-ACE8-2F851A187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04907D-C964-4274-8D19-3C1F4322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830997"/>
          </a:xfrm>
        </p:spPr>
        <p:txBody>
          <a:bodyPr vert="horz"/>
          <a:lstStyle/>
          <a:p>
            <a:r>
              <a:rPr lang="nb-NO" sz="2400" dirty="0"/>
              <a:t>Tips til veien videre – hvordan jobbe med innplassering</a:t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8" name="Rektangel 24">
            <a:extLst>
              <a:ext uri="{FF2B5EF4-FFF2-40B4-BE49-F238E27FC236}">
                <a16:creationId xmlns:a16="http://schemas.microsoft.com/office/drawing/2014/main" id="{86B5E94D-3D1C-4589-9FD3-1EDB8064897E}"/>
              </a:ext>
            </a:extLst>
          </p:cNvPr>
          <p:cNvSpPr/>
          <p:nvPr/>
        </p:nvSpPr>
        <p:spPr>
          <a:xfrm>
            <a:off x="453120" y="3716292"/>
            <a:ext cx="1187725" cy="698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Rektangel 7">
            <a:extLst>
              <a:ext uri="{FF2B5EF4-FFF2-40B4-BE49-F238E27FC236}">
                <a16:creationId xmlns:a16="http://schemas.microsoft.com/office/drawing/2014/main" id="{B117E852-7A32-45E0-B410-2CEDCA5645FC}"/>
              </a:ext>
            </a:extLst>
          </p:cNvPr>
          <p:cNvSpPr/>
          <p:nvPr/>
        </p:nvSpPr>
        <p:spPr>
          <a:xfrm>
            <a:off x="1733286" y="3704968"/>
            <a:ext cx="6448690" cy="70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nb-NO" sz="1200" kern="0" dirty="0">
                <a:solidFill>
                  <a:srgbClr val="000000"/>
                </a:solidFill>
                <a:latin typeface="Arial"/>
                <a:sym typeface="Arial"/>
              </a:rPr>
              <a:t>Må ha tid til å utføre rollen og følge opp inngåtte kontrakter </a:t>
            </a:r>
          </a:p>
        </p:txBody>
      </p:sp>
      <p:sp>
        <p:nvSpPr>
          <p:cNvPr id="14" name="Rektangel 7">
            <a:extLst>
              <a:ext uri="{FF2B5EF4-FFF2-40B4-BE49-F238E27FC236}">
                <a16:creationId xmlns:a16="http://schemas.microsoft.com/office/drawing/2014/main" id="{68FED559-C21C-4381-B33E-3ED00A8EC95F}"/>
              </a:ext>
            </a:extLst>
          </p:cNvPr>
          <p:cNvSpPr/>
          <p:nvPr/>
        </p:nvSpPr>
        <p:spPr>
          <a:xfrm>
            <a:off x="1724441" y="2578759"/>
            <a:ext cx="6448690" cy="698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nb-NO" sz="1200" kern="0" dirty="0">
                <a:solidFill>
                  <a:srgbClr val="000000"/>
                </a:solidFill>
                <a:latin typeface="Arial"/>
                <a:sym typeface="Arial"/>
              </a:rPr>
              <a:t>Krever opplæring (både system, rolle og prosess)</a:t>
            </a:r>
          </a:p>
        </p:txBody>
      </p:sp>
      <p:sp>
        <p:nvSpPr>
          <p:cNvPr id="15" name="Rektangel 24">
            <a:extLst>
              <a:ext uri="{FF2B5EF4-FFF2-40B4-BE49-F238E27FC236}">
                <a16:creationId xmlns:a16="http://schemas.microsoft.com/office/drawing/2014/main" id="{67723FF5-266B-4677-A733-5EC77493D08A}"/>
              </a:ext>
            </a:extLst>
          </p:cNvPr>
          <p:cNvSpPr/>
          <p:nvPr/>
        </p:nvSpPr>
        <p:spPr>
          <a:xfrm>
            <a:off x="444276" y="2578759"/>
            <a:ext cx="1187725" cy="698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724441" y="1445734"/>
            <a:ext cx="6448690" cy="713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nb-NO" sz="1200" kern="0" dirty="0">
                <a:solidFill>
                  <a:srgbClr val="000000"/>
                </a:solidFill>
                <a:latin typeface="Arial"/>
                <a:sym typeface="Arial"/>
              </a:rPr>
              <a:t>Personer som inngår slike avtaler i dag (oppdragsavtaler/ time-avtaler og månedsavtaler) er naturlige rolleinnehavere</a:t>
            </a:r>
          </a:p>
        </p:txBody>
      </p:sp>
      <p:sp>
        <p:nvSpPr>
          <p:cNvPr id="6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53120" y="1444517"/>
            <a:ext cx="1187725" cy="713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grpSp>
        <p:nvGrpSpPr>
          <p:cNvPr id="41" name="Group 828">
            <a:extLst>
              <a:ext uri="{FF2B5EF4-FFF2-40B4-BE49-F238E27FC236}">
                <a16:creationId xmlns:a16="http://schemas.microsoft.com/office/drawing/2014/main" id="{640B25E3-DF68-4F56-A6A8-D850B55CD4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252" y="1475763"/>
            <a:ext cx="637594" cy="635723"/>
            <a:chOff x="5042" y="3019"/>
            <a:chExt cx="341" cy="340"/>
          </a:xfrm>
          <a:solidFill>
            <a:schemeClr val="accent2"/>
          </a:solidFill>
        </p:grpSpPr>
        <p:sp>
          <p:nvSpPr>
            <p:cNvPr id="42" name="Freeform 829">
              <a:extLst>
                <a:ext uri="{FF2B5EF4-FFF2-40B4-BE49-F238E27FC236}">
                  <a16:creationId xmlns:a16="http://schemas.microsoft.com/office/drawing/2014/main" id="{3479A89D-7E84-4A50-B240-35519E9D3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3139"/>
              <a:ext cx="72" cy="156"/>
            </a:xfrm>
            <a:custGeom>
              <a:avLst/>
              <a:gdLst>
                <a:gd name="T0" fmla="*/ 74 w 107"/>
                <a:gd name="T1" fmla="*/ 8 h 235"/>
                <a:gd name="T2" fmla="*/ 64 w 107"/>
                <a:gd name="T3" fmla="*/ 0 h 235"/>
                <a:gd name="T4" fmla="*/ 43 w 107"/>
                <a:gd name="T5" fmla="*/ 0 h 235"/>
                <a:gd name="T6" fmla="*/ 32 w 107"/>
                <a:gd name="T7" fmla="*/ 8 h 235"/>
                <a:gd name="T8" fmla="*/ 0 w 107"/>
                <a:gd name="T9" fmla="*/ 136 h 235"/>
                <a:gd name="T10" fmla="*/ 2 w 107"/>
                <a:gd name="T11" fmla="*/ 145 h 235"/>
                <a:gd name="T12" fmla="*/ 11 w 107"/>
                <a:gd name="T13" fmla="*/ 149 h 235"/>
                <a:gd name="T14" fmla="*/ 21 w 107"/>
                <a:gd name="T15" fmla="*/ 149 h 235"/>
                <a:gd name="T16" fmla="*/ 21 w 107"/>
                <a:gd name="T17" fmla="*/ 224 h 235"/>
                <a:gd name="T18" fmla="*/ 32 w 107"/>
                <a:gd name="T19" fmla="*/ 235 h 235"/>
                <a:gd name="T20" fmla="*/ 43 w 107"/>
                <a:gd name="T21" fmla="*/ 224 h 235"/>
                <a:gd name="T22" fmla="*/ 43 w 107"/>
                <a:gd name="T23" fmla="*/ 149 h 235"/>
                <a:gd name="T24" fmla="*/ 64 w 107"/>
                <a:gd name="T25" fmla="*/ 149 h 235"/>
                <a:gd name="T26" fmla="*/ 64 w 107"/>
                <a:gd name="T27" fmla="*/ 224 h 235"/>
                <a:gd name="T28" fmla="*/ 75 w 107"/>
                <a:gd name="T29" fmla="*/ 235 h 235"/>
                <a:gd name="T30" fmla="*/ 85 w 107"/>
                <a:gd name="T31" fmla="*/ 224 h 235"/>
                <a:gd name="T32" fmla="*/ 85 w 107"/>
                <a:gd name="T33" fmla="*/ 149 h 235"/>
                <a:gd name="T34" fmla="*/ 96 w 107"/>
                <a:gd name="T35" fmla="*/ 149 h 235"/>
                <a:gd name="T36" fmla="*/ 104 w 107"/>
                <a:gd name="T37" fmla="*/ 145 h 235"/>
                <a:gd name="T38" fmla="*/ 106 w 107"/>
                <a:gd name="T39" fmla="*/ 136 h 235"/>
                <a:gd name="T40" fmla="*/ 74 w 107"/>
                <a:gd name="T41" fmla="*/ 8 h 235"/>
                <a:gd name="T42" fmla="*/ 51 w 107"/>
                <a:gd name="T43" fmla="*/ 21 h 235"/>
                <a:gd name="T44" fmla="*/ 56 w 107"/>
                <a:gd name="T45" fmla="*/ 21 h 235"/>
                <a:gd name="T46" fmla="*/ 82 w 107"/>
                <a:gd name="T47" fmla="*/ 128 h 235"/>
                <a:gd name="T48" fmla="*/ 24 w 107"/>
                <a:gd name="T49" fmla="*/ 128 h 235"/>
                <a:gd name="T50" fmla="*/ 51 w 107"/>
                <a:gd name="T5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5">
                  <a:moveTo>
                    <a:pt x="74" y="8"/>
                  </a:moveTo>
                  <a:cubicBezTo>
                    <a:pt x="73" y="3"/>
                    <a:pt x="69" y="0"/>
                    <a:pt x="6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43"/>
                    <a:pt x="2" y="145"/>
                  </a:cubicBezTo>
                  <a:cubicBezTo>
                    <a:pt x="4" y="148"/>
                    <a:pt x="7" y="149"/>
                    <a:pt x="11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3" y="230"/>
                    <a:pt x="43" y="224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9" y="235"/>
                    <a:pt x="75" y="235"/>
                  </a:cubicBezTo>
                  <a:cubicBezTo>
                    <a:pt x="81" y="235"/>
                    <a:pt x="85" y="230"/>
                    <a:pt x="85" y="22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9" y="149"/>
                    <a:pt x="102" y="148"/>
                    <a:pt x="104" y="145"/>
                  </a:cubicBezTo>
                  <a:cubicBezTo>
                    <a:pt x="106" y="143"/>
                    <a:pt x="107" y="139"/>
                    <a:pt x="106" y="136"/>
                  </a:cubicBezTo>
                  <a:lnTo>
                    <a:pt x="74" y="8"/>
                  </a:lnTo>
                  <a:close/>
                  <a:moveTo>
                    <a:pt x="51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24" y="128"/>
                    <a:pt x="24" y="128"/>
                    <a:pt x="24" y="128"/>
                  </a:cubicBez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43" name="Freeform 830">
              <a:extLst>
                <a:ext uri="{FF2B5EF4-FFF2-40B4-BE49-F238E27FC236}">
                  <a16:creationId xmlns:a16="http://schemas.microsoft.com/office/drawing/2014/main" id="{48EBE319-DF7C-418B-ADDE-32423F28F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0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44" name="Freeform 831">
              <a:extLst>
                <a:ext uri="{FF2B5EF4-FFF2-40B4-BE49-F238E27FC236}">
                  <a16:creationId xmlns:a16="http://schemas.microsoft.com/office/drawing/2014/main" id="{BAC99FEE-B8FF-4525-979C-0F6493355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" y="3139"/>
              <a:ext cx="71" cy="156"/>
            </a:xfrm>
            <a:custGeom>
              <a:avLst/>
              <a:gdLst>
                <a:gd name="T0" fmla="*/ 96 w 106"/>
                <a:gd name="T1" fmla="*/ 0 h 235"/>
                <a:gd name="T2" fmla="*/ 10 w 106"/>
                <a:gd name="T3" fmla="*/ 0 h 235"/>
                <a:gd name="T4" fmla="*/ 0 w 106"/>
                <a:gd name="T5" fmla="*/ 11 h 235"/>
                <a:gd name="T6" fmla="*/ 0 w 106"/>
                <a:gd name="T7" fmla="*/ 117 h 235"/>
                <a:gd name="T8" fmla="*/ 10 w 106"/>
                <a:gd name="T9" fmla="*/ 128 h 235"/>
                <a:gd name="T10" fmla="*/ 21 w 106"/>
                <a:gd name="T11" fmla="*/ 128 h 235"/>
                <a:gd name="T12" fmla="*/ 21 w 106"/>
                <a:gd name="T13" fmla="*/ 224 h 235"/>
                <a:gd name="T14" fmla="*/ 32 w 106"/>
                <a:gd name="T15" fmla="*/ 235 h 235"/>
                <a:gd name="T16" fmla="*/ 42 w 106"/>
                <a:gd name="T17" fmla="*/ 224 h 235"/>
                <a:gd name="T18" fmla="*/ 42 w 106"/>
                <a:gd name="T19" fmla="*/ 128 h 235"/>
                <a:gd name="T20" fmla="*/ 64 w 106"/>
                <a:gd name="T21" fmla="*/ 128 h 235"/>
                <a:gd name="T22" fmla="*/ 64 w 106"/>
                <a:gd name="T23" fmla="*/ 224 h 235"/>
                <a:gd name="T24" fmla="*/ 74 w 106"/>
                <a:gd name="T25" fmla="*/ 235 h 235"/>
                <a:gd name="T26" fmla="*/ 85 w 106"/>
                <a:gd name="T27" fmla="*/ 224 h 235"/>
                <a:gd name="T28" fmla="*/ 85 w 106"/>
                <a:gd name="T29" fmla="*/ 128 h 235"/>
                <a:gd name="T30" fmla="*/ 96 w 106"/>
                <a:gd name="T31" fmla="*/ 128 h 235"/>
                <a:gd name="T32" fmla="*/ 106 w 106"/>
                <a:gd name="T33" fmla="*/ 117 h 235"/>
                <a:gd name="T34" fmla="*/ 106 w 106"/>
                <a:gd name="T35" fmla="*/ 11 h 235"/>
                <a:gd name="T36" fmla="*/ 96 w 106"/>
                <a:gd name="T37" fmla="*/ 0 h 235"/>
                <a:gd name="T38" fmla="*/ 85 w 106"/>
                <a:gd name="T39" fmla="*/ 107 h 235"/>
                <a:gd name="T40" fmla="*/ 21 w 106"/>
                <a:gd name="T41" fmla="*/ 107 h 235"/>
                <a:gd name="T42" fmla="*/ 21 w 106"/>
                <a:gd name="T43" fmla="*/ 21 h 235"/>
                <a:gd name="T44" fmla="*/ 85 w 106"/>
                <a:gd name="T45" fmla="*/ 21 h 235"/>
                <a:gd name="T46" fmla="*/ 85 w 106"/>
                <a:gd name="T47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235">
                  <a:moveTo>
                    <a:pt x="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2" y="230"/>
                    <a:pt x="42" y="224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8" y="235"/>
                    <a:pt x="74" y="235"/>
                  </a:cubicBezTo>
                  <a:cubicBezTo>
                    <a:pt x="80" y="235"/>
                    <a:pt x="85" y="230"/>
                    <a:pt x="85" y="224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02" y="128"/>
                    <a:pt x="106" y="123"/>
                    <a:pt x="106" y="11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5"/>
                    <a:pt x="102" y="0"/>
                    <a:pt x="96" y="0"/>
                  </a:cubicBezTo>
                  <a:close/>
                  <a:moveTo>
                    <a:pt x="85" y="107"/>
                  </a:moveTo>
                  <a:cubicBezTo>
                    <a:pt x="21" y="107"/>
                    <a:pt x="21" y="107"/>
                    <a:pt x="21" y="10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5" y="21"/>
                    <a:pt x="85" y="21"/>
                    <a:pt x="85" y="21"/>
                  </a:cubicBez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45" name="Freeform 832">
              <a:extLst>
                <a:ext uri="{FF2B5EF4-FFF2-40B4-BE49-F238E27FC236}">
                  <a16:creationId xmlns:a16="http://schemas.microsoft.com/office/drawing/2014/main" id="{4E9A7457-C003-456C-AA41-92D2FA035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46" name="Freeform 833">
              <a:extLst>
                <a:ext uri="{FF2B5EF4-FFF2-40B4-BE49-F238E27FC236}">
                  <a16:creationId xmlns:a16="http://schemas.microsoft.com/office/drawing/2014/main" id="{FBE0667F-FEE8-4AC8-A3F5-673C1B2C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" y="3019"/>
              <a:ext cx="341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</p:grpSp>
      <p:grpSp>
        <p:nvGrpSpPr>
          <p:cNvPr id="47" name="Group 299">
            <a:extLst>
              <a:ext uri="{FF2B5EF4-FFF2-40B4-BE49-F238E27FC236}">
                <a16:creationId xmlns:a16="http://schemas.microsoft.com/office/drawing/2014/main" id="{0E77ACF6-CFDA-4685-8B93-CDED278E73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155" y="2610180"/>
            <a:ext cx="637966" cy="636086"/>
            <a:chOff x="1166" y="1121"/>
            <a:chExt cx="341" cy="340"/>
          </a:xfrm>
          <a:solidFill>
            <a:schemeClr val="accent2"/>
          </a:solidFill>
        </p:grpSpPr>
        <p:sp>
          <p:nvSpPr>
            <p:cNvPr id="48" name="Freeform 300">
              <a:extLst>
                <a:ext uri="{FF2B5EF4-FFF2-40B4-BE49-F238E27FC236}">
                  <a16:creationId xmlns:a16="http://schemas.microsoft.com/office/drawing/2014/main" id="{8674D191-DB93-4C97-B678-4DF473900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0" y="1213"/>
              <a:ext cx="213" cy="170"/>
            </a:xfrm>
            <a:custGeom>
              <a:avLst/>
              <a:gdLst>
                <a:gd name="T0" fmla="*/ 309 w 320"/>
                <a:gd name="T1" fmla="*/ 0 h 256"/>
                <a:gd name="T2" fmla="*/ 10 w 320"/>
                <a:gd name="T3" fmla="*/ 0 h 256"/>
                <a:gd name="T4" fmla="*/ 0 w 320"/>
                <a:gd name="T5" fmla="*/ 11 h 256"/>
                <a:gd name="T6" fmla="*/ 0 w 320"/>
                <a:gd name="T7" fmla="*/ 203 h 256"/>
                <a:gd name="T8" fmla="*/ 10 w 320"/>
                <a:gd name="T9" fmla="*/ 214 h 256"/>
                <a:gd name="T10" fmla="*/ 149 w 320"/>
                <a:gd name="T11" fmla="*/ 214 h 256"/>
                <a:gd name="T12" fmla="*/ 149 w 320"/>
                <a:gd name="T13" fmla="*/ 235 h 256"/>
                <a:gd name="T14" fmla="*/ 106 w 320"/>
                <a:gd name="T15" fmla="*/ 235 h 256"/>
                <a:gd name="T16" fmla="*/ 96 w 320"/>
                <a:gd name="T17" fmla="*/ 246 h 256"/>
                <a:gd name="T18" fmla="*/ 106 w 320"/>
                <a:gd name="T19" fmla="*/ 256 h 256"/>
                <a:gd name="T20" fmla="*/ 213 w 320"/>
                <a:gd name="T21" fmla="*/ 256 h 256"/>
                <a:gd name="T22" fmla="*/ 224 w 320"/>
                <a:gd name="T23" fmla="*/ 246 h 256"/>
                <a:gd name="T24" fmla="*/ 213 w 320"/>
                <a:gd name="T25" fmla="*/ 235 h 256"/>
                <a:gd name="T26" fmla="*/ 170 w 320"/>
                <a:gd name="T27" fmla="*/ 235 h 256"/>
                <a:gd name="T28" fmla="*/ 170 w 320"/>
                <a:gd name="T29" fmla="*/ 214 h 256"/>
                <a:gd name="T30" fmla="*/ 309 w 320"/>
                <a:gd name="T31" fmla="*/ 214 h 256"/>
                <a:gd name="T32" fmla="*/ 320 w 320"/>
                <a:gd name="T33" fmla="*/ 203 h 256"/>
                <a:gd name="T34" fmla="*/ 320 w 320"/>
                <a:gd name="T35" fmla="*/ 11 h 256"/>
                <a:gd name="T36" fmla="*/ 309 w 320"/>
                <a:gd name="T37" fmla="*/ 0 h 256"/>
                <a:gd name="T38" fmla="*/ 298 w 320"/>
                <a:gd name="T39" fmla="*/ 192 h 256"/>
                <a:gd name="T40" fmla="*/ 21 w 320"/>
                <a:gd name="T41" fmla="*/ 192 h 256"/>
                <a:gd name="T42" fmla="*/ 21 w 320"/>
                <a:gd name="T43" fmla="*/ 22 h 256"/>
                <a:gd name="T44" fmla="*/ 298 w 320"/>
                <a:gd name="T45" fmla="*/ 22 h 256"/>
                <a:gd name="T46" fmla="*/ 298 w 320"/>
                <a:gd name="T47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0" h="256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9"/>
                    <a:pt x="4" y="214"/>
                    <a:pt x="10" y="214"/>
                  </a:cubicBezTo>
                  <a:cubicBezTo>
                    <a:pt x="149" y="214"/>
                    <a:pt x="149" y="214"/>
                    <a:pt x="149" y="214"/>
                  </a:cubicBezTo>
                  <a:cubicBezTo>
                    <a:pt x="149" y="235"/>
                    <a:pt x="149" y="235"/>
                    <a:pt x="149" y="235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0" y="235"/>
                    <a:pt x="96" y="240"/>
                    <a:pt x="96" y="246"/>
                  </a:cubicBezTo>
                  <a:cubicBezTo>
                    <a:pt x="96" y="252"/>
                    <a:pt x="100" y="256"/>
                    <a:pt x="106" y="256"/>
                  </a:cubicBezTo>
                  <a:cubicBezTo>
                    <a:pt x="213" y="256"/>
                    <a:pt x="213" y="256"/>
                    <a:pt x="213" y="256"/>
                  </a:cubicBezTo>
                  <a:cubicBezTo>
                    <a:pt x="219" y="256"/>
                    <a:pt x="224" y="252"/>
                    <a:pt x="224" y="246"/>
                  </a:cubicBezTo>
                  <a:cubicBezTo>
                    <a:pt x="224" y="240"/>
                    <a:pt x="219" y="235"/>
                    <a:pt x="213" y="235"/>
                  </a:cubicBezTo>
                  <a:cubicBezTo>
                    <a:pt x="170" y="235"/>
                    <a:pt x="170" y="235"/>
                    <a:pt x="170" y="235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15" y="214"/>
                    <a:pt x="320" y="209"/>
                    <a:pt x="320" y="203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  <a:moveTo>
                    <a:pt x="298" y="192"/>
                  </a:moveTo>
                  <a:cubicBezTo>
                    <a:pt x="21" y="192"/>
                    <a:pt x="21" y="192"/>
                    <a:pt x="21" y="19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98" y="22"/>
                    <a:pt x="298" y="22"/>
                    <a:pt x="298" y="22"/>
                  </a:cubicBezTo>
                  <a:lnTo>
                    <a:pt x="298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9" name="Freeform 301">
              <a:extLst>
                <a:ext uri="{FF2B5EF4-FFF2-40B4-BE49-F238E27FC236}">
                  <a16:creationId xmlns:a16="http://schemas.microsoft.com/office/drawing/2014/main" id="{AED8F945-75A3-48DA-A68F-C6AB02975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" y="1121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50" name="Group 932">
            <a:extLst>
              <a:ext uri="{FF2B5EF4-FFF2-40B4-BE49-F238E27FC236}">
                <a16:creationId xmlns:a16="http://schemas.microsoft.com/office/drawing/2014/main" id="{C6B934D9-B857-47AE-A2B7-00BF1CC75F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5409" y="3739312"/>
            <a:ext cx="637200" cy="637199"/>
            <a:chOff x="5795" y="3560"/>
            <a:chExt cx="340" cy="340"/>
          </a:xfrm>
          <a:solidFill>
            <a:schemeClr val="tx2"/>
          </a:solidFill>
        </p:grpSpPr>
        <p:sp>
          <p:nvSpPr>
            <p:cNvPr id="51" name="Freeform 933">
              <a:extLst>
                <a:ext uri="{FF2B5EF4-FFF2-40B4-BE49-F238E27FC236}">
                  <a16:creationId xmlns:a16="http://schemas.microsoft.com/office/drawing/2014/main" id="{4F8C12AD-CA76-43C6-8AC8-6373002CC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9" y="3652"/>
              <a:ext cx="212" cy="148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52" name="Freeform 934">
              <a:extLst>
                <a:ext uri="{FF2B5EF4-FFF2-40B4-BE49-F238E27FC236}">
                  <a16:creationId xmlns:a16="http://schemas.microsoft.com/office/drawing/2014/main" id="{23E5AEED-13DB-4ABB-B768-A37C9D45E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5" y="356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</p:grpSp>
    </p:spTree>
    <p:extLst>
      <p:ext uri="{BB962C8B-B14F-4D97-AF65-F5344CB8AC3E}">
        <p14:creationId xmlns:p14="http://schemas.microsoft.com/office/powerpoint/2010/main" val="22543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00280"/>
              </p:ext>
            </p:extLst>
          </p:nvPr>
        </p:nvGraphicFramePr>
        <p:xfrm>
          <a:off x="402393" y="1275556"/>
          <a:ext cx="7700726" cy="353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510571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Velkommen,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03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Om rollen Behovshaver kontrakt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Rollebeskrivelse og formålet med rollen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Prosessflyten for bestilling av kontrakt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 err="1">
                          <a:solidFill>
                            <a:schemeClr val="tx1"/>
                          </a:solidFill>
                        </a:rPr>
                        <a:t>Hovedendringer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 fra dagens prosess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Tips til veien videre – hvordan jobbe med innplassering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67716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Spørsmål og svar - </a:t>
                      </a:r>
                      <a:r>
                        <a:rPr lang="nb-NO" sz="1600" dirty="0" err="1">
                          <a:solidFill>
                            <a:schemeClr val="bg1"/>
                          </a:solidFill>
                        </a:rPr>
                        <a:t>Menti</a:t>
                      </a:r>
                      <a:endParaRPr lang="nb-N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21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Spørsmål og svar - </a:t>
            </a:r>
            <a:r>
              <a:rPr lang="nb-NO" dirty="0" err="1"/>
              <a:t>menti</a:t>
            </a:r>
            <a:endParaRPr lang="nb-NO" dirty="0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6394" y="967558"/>
            <a:ext cx="3322502" cy="3322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A18F0-5435-42D3-B0AE-E7406777BE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28"/>
          <a:stretch/>
        </p:blipFill>
        <p:spPr>
          <a:xfrm>
            <a:off x="877927" y="4175942"/>
            <a:ext cx="783064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54819"/>
              </p:ext>
            </p:extLst>
          </p:nvPr>
        </p:nvGraphicFramePr>
        <p:xfrm>
          <a:off x="402393" y="1275556"/>
          <a:ext cx="7700726" cy="353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510571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Velkommen, mål for møtet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03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Om rollen Behovshaver kontrakt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/>
                        <a:t>Rollebeskrivelse og formålet med rollen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/>
                        <a:t>Prosessflyten for bestilling av kontrakt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 err="1"/>
                        <a:t>Hovedendringer</a:t>
                      </a:r>
                      <a:r>
                        <a:rPr lang="nb-NO" sz="1600" dirty="0"/>
                        <a:t> fra dagens prosess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Tips til veien videre – hvordan jobbe med innplassering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677167">
                <a:tc>
                  <a:txBody>
                    <a:bodyPr/>
                    <a:lstStyle/>
                    <a:p>
                      <a:r>
                        <a:rPr lang="nb-NO" sz="1600" dirty="0"/>
                        <a:t>Spørsmål og svar - </a:t>
                      </a:r>
                      <a:r>
                        <a:rPr lang="nb-NO" sz="1600" dirty="0" err="1"/>
                        <a:t>Menti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4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3197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Spørsmål og svar - </a:t>
            </a:r>
            <a:r>
              <a:rPr lang="nb-NO" dirty="0" err="1"/>
              <a:t>Menti</a:t>
            </a:r>
            <a:endParaRPr lang="nb-NO" dirty="0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6394" y="967558"/>
            <a:ext cx="3322502" cy="3322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507C1-F188-46D2-A115-D4745CBE1E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28"/>
          <a:stretch/>
        </p:blipFill>
        <p:spPr>
          <a:xfrm>
            <a:off x="877927" y="4175942"/>
            <a:ext cx="783064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93744"/>
              </p:ext>
            </p:extLst>
          </p:nvPr>
        </p:nvGraphicFramePr>
        <p:xfrm>
          <a:off x="402393" y="1275556"/>
          <a:ext cx="7700726" cy="353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510571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Velkommen,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03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Om rollen Behovshaver kontrakt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Rollebeskrivelse og formålet med rollen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Prosessflyten for bestilling av kontrakt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 err="1">
                          <a:solidFill>
                            <a:schemeClr val="bg1"/>
                          </a:solidFill>
                        </a:rPr>
                        <a:t>Hovedendringer</a:t>
                      </a:r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 fra dagens prosess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Tips til veien videre – hvordan jobbe med innplassering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677167">
                <a:tc>
                  <a:txBody>
                    <a:bodyPr/>
                    <a:lstStyle/>
                    <a:p>
                      <a:r>
                        <a:rPr lang="nb-NO" sz="1600" dirty="0"/>
                        <a:t>Spørsmål og svar - </a:t>
                      </a:r>
                      <a:r>
                        <a:rPr lang="nb-NO" sz="1600" dirty="0" err="1"/>
                        <a:t>Menti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4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267041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80"/>
            <a:ext cx="1608586" cy="160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nb-NO" sz="135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b-NO" sz="1350" dirty="0">
                <a:solidFill>
                  <a:srgbClr val="FFFFFF"/>
                </a:solidFill>
                <a:latin typeface="Arial" panose="020B0604020202020204"/>
              </a:rPr>
              <a:t>Formålet med rollen </a:t>
            </a:r>
            <a:r>
              <a:rPr lang="nb-NO" sz="1350" b="1" dirty="0">
                <a:solidFill>
                  <a:srgbClr val="FFFFFF"/>
                </a:solidFill>
                <a:latin typeface="Arial" panose="020B0604020202020204"/>
              </a:rPr>
              <a:t>Behovshaver kontrakt </a:t>
            </a:r>
            <a:r>
              <a:rPr lang="nb-NO" sz="1350" dirty="0">
                <a:solidFill>
                  <a:srgbClr val="FFFFFF"/>
                </a:solidFill>
                <a:latin typeface="Arial" panose="020B0604020202020204"/>
              </a:rPr>
              <a:t>er å starte prosessen for kontraktsopprettelse ved å bestille kontrakt   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nb-NO" sz="1050" b="1" dirty="0">
                <a:solidFill>
                  <a:prstClr val="black"/>
                </a:solidFill>
                <a:latin typeface="Arial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6"/>
            <a:ext cx="4145570" cy="1304859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14378">
              <a:buFont typeface="Arial" panose="020B0604020202020204" pitchFamily="34" charset="0"/>
              <a:buChar char="•"/>
            </a:pPr>
            <a:r>
              <a:rPr lang="nb-NO" sz="1050" dirty="0">
                <a:solidFill>
                  <a:prstClr val="black"/>
                </a:solidFill>
                <a:latin typeface="Arial"/>
              </a:rPr>
              <a:t>Legge inn bestilling på kontrakt:</a:t>
            </a:r>
          </a:p>
          <a:p>
            <a:pPr marL="628650" lvl="1" indent="-171450" defTabSz="914378">
              <a:buFont typeface="Arial" panose="020B0604020202020204" pitchFamily="34" charset="0"/>
              <a:buChar char="•"/>
            </a:pPr>
            <a:r>
              <a:rPr lang="nb-NO" sz="1050" dirty="0">
                <a:solidFill>
                  <a:prstClr val="black"/>
                </a:solidFill>
                <a:latin typeface="Arial"/>
              </a:rPr>
              <a:t>Oppdragskontrakter</a:t>
            </a:r>
          </a:p>
          <a:p>
            <a:pPr marL="628650" lvl="1" indent="-171450" defTabSz="914378">
              <a:buFont typeface="Arial" panose="020B0604020202020204" pitchFamily="34" charset="0"/>
              <a:buChar char="•"/>
            </a:pPr>
            <a:r>
              <a:rPr lang="nb-NO" sz="1050" dirty="0">
                <a:solidFill>
                  <a:prstClr val="black"/>
                </a:solidFill>
                <a:latin typeface="Arial"/>
              </a:rPr>
              <a:t>Timekontrakter </a:t>
            </a:r>
          </a:p>
          <a:p>
            <a:pPr marL="628650" lvl="1" indent="-171450" defTabSz="914378">
              <a:buFont typeface="Arial" panose="020B0604020202020204" pitchFamily="34" charset="0"/>
              <a:buChar char="•"/>
            </a:pPr>
            <a:r>
              <a:rPr lang="nb-NO" sz="1050" dirty="0">
                <a:solidFill>
                  <a:prstClr val="black"/>
                </a:solidFill>
                <a:latin typeface="Arial"/>
              </a:rPr>
              <a:t>Månedskontrakter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371347" y="3909741"/>
            <a:ext cx="8257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srgbClr val="000000"/>
                </a:solidFill>
                <a:latin typeface="Arial" panose="020B0604020202020204"/>
              </a:rPr>
              <a:t>Virksomheten må ha et aktivt forhold til hvem som skal utføre denne oppgaven</a:t>
            </a:r>
          </a:p>
          <a:p>
            <a:pPr defTabSz="685800"/>
            <a:endParaRPr lang="nb-NO" sz="135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01385" y="298339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57189"/>
            <a:r>
              <a:rPr lang="nb-NO" sz="2100" dirty="0">
                <a:solidFill>
                  <a:srgbClr val="000000"/>
                </a:solidFill>
              </a:rPr>
              <a:t>Behovshaver kontrakt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2033428"/>
            <a:ext cx="2248125" cy="1304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nb-NO" sz="900" dirty="0">
                <a:solidFill>
                  <a:srgbClr val="000000"/>
                </a:solidFill>
                <a:latin typeface="Arial" panose="020B0604020202020204"/>
              </a:rPr>
              <a:t>Regelverk knyttet til avtaleinngåelse</a:t>
            </a:r>
            <a:br>
              <a:rPr lang="nb-NO" sz="9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nb-NO" sz="900" dirty="0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nb-NO" sz="900" dirty="0">
                <a:solidFill>
                  <a:srgbClr val="000000"/>
                </a:solidFill>
                <a:latin typeface="Arial" panose="020B0604020202020204"/>
              </a:rPr>
              <a:t>DFØ Selvbetjeningsportal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nb-NO" sz="1050" b="1" dirty="0">
                <a:solidFill>
                  <a:prstClr val="black"/>
                </a:solidFill>
                <a:latin typeface="Arial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294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nb-NO" sz="135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/>
              <a:t>*Se fullstendige beskrivelse av oppgaver i rollebeskrivelse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E556A-3B90-445D-8920-05692320F8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79" t="8417" r="15734"/>
          <a:stretch/>
        </p:blipFill>
        <p:spPr>
          <a:xfrm>
            <a:off x="752691" y="1954999"/>
            <a:ext cx="1020256" cy="11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5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346377-2800-40E5-BA50-810EC8BE2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8922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346377-2800-40E5-BA50-810EC8BE2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8801D79-A108-482F-A014-70A228232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1" y="94904"/>
            <a:ext cx="9116697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2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6F4A688-D079-4557-9244-EF2FAF958A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29610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6F4A688-D079-4557-9244-EF2FAF958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C6785F-EB3A-4966-A7F2-7E84D009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Prosessflyt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E41B9-74D3-4DE8-883A-F79C202A3E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608"/>
          <a:stretch/>
        </p:blipFill>
        <p:spPr>
          <a:xfrm>
            <a:off x="301385" y="946851"/>
            <a:ext cx="8321808" cy="3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DB07B48-207E-432C-B213-DAE22268C5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3167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DB07B48-207E-432C-B213-DAE22268C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04907D-C964-4274-8D19-3C1F4322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 dirty="0" err="1"/>
              <a:t>Hovedendringer</a:t>
            </a:r>
            <a:r>
              <a:rPr lang="nb-NO" sz="2400" dirty="0"/>
              <a:t> fra dagens prosess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D88BC-0B35-4BE9-8789-1D47B2454259}"/>
              </a:ext>
            </a:extLst>
          </p:cNvPr>
          <p:cNvSpPr txBox="1"/>
          <p:nvPr/>
        </p:nvSpPr>
        <p:spPr>
          <a:xfrm>
            <a:off x="1045024" y="1096607"/>
            <a:ext cx="677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Avtaler skal inngås før oppdrag uføres, dette gjelder også i dag, men vil være ekstra viktig ved nytt system. Her vil Behovshaver kontrakt ha en viktig oppgave lokalt i forhold til informasjon/ kommunikasjon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77DD5D4-3444-40AE-895D-55DF8949EB66}"/>
              </a:ext>
            </a:extLst>
          </p:cNvPr>
          <p:cNvSpPr/>
          <p:nvPr/>
        </p:nvSpPr>
        <p:spPr>
          <a:xfrm>
            <a:off x="423334" y="1181418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A27CD-88CE-4CFB-8FEA-F68BA4BD6457}"/>
              </a:ext>
            </a:extLst>
          </p:cNvPr>
          <p:cNvSpPr txBox="1"/>
          <p:nvPr/>
        </p:nvSpPr>
        <p:spPr>
          <a:xfrm>
            <a:off x="1045024" y="2434189"/>
            <a:ext cx="677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Noe informasjon som må fylles inn for å kunne foreta utbetaling, er ikke egne felter i ny løsning men må legges inn i merknadsfelt (rutiner og opplæring viktig)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396B5A3-FC92-4B80-BBA1-6FFED5926AD0}"/>
              </a:ext>
            </a:extLst>
          </p:cNvPr>
          <p:cNvSpPr/>
          <p:nvPr/>
        </p:nvSpPr>
        <p:spPr>
          <a:xfrm>
            <a:off x="428172" y="2493621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0D0C5-402E-4407-9234-798BB0D00065}"/>
              </a:ext>
            </a:extLst>
          </p:cNvPr>
          <p:cNvSpPr txBox="1"/>
          <p:nvPr/>
        </p:nvSpPr>
        <p:spPr>
          <a:xfrm>
            <a:off x="1045023" y="3631394"/>
            <a:ext cx="677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Behovshaver kontrakt vil ha ansvar for oppfølging av avtaler med oppdragstaker og ansvar for å melde endringer til Tjenestesenteret. Vil ha tett dialog med Koordinator kontrakt i tjenestesenteret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B9299F84-6EB8-4309-AE33-6EE76D28032E}"/>
              </a:ext>
            </a:extLst>
          </p:cNvPr>
          <p:cNvSpPr/>
          <p:nvPr/>
        </p:nvSpPr>
        <p:spPr>
          <a:xfrm>
            <a:off x="423334" y="3805824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3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05370"/>
              </p:ext>
            </p:extLst>
          </p:nvPr>
        </p:nvGraphicFramePr>
        <p:xfrm>
          <a:off x="402393" y="1275556"/>
          <a:ext cx="7700726" cy="353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510571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Velkommen,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03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Om rollen Behovshaver kontrakt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Rollebeskrivelse og formålet med rollen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Prosessflyten for bestilling av kontrakt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 err="1">
                          <a:solidFill>
                            <a:schemeClr val="tx1"/>
                          </a:solidFill>
                        </a:rPr>
                        <a:t>Hovedendringer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 fra dagens prosess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Tips til veien videre – hvordan jobbe med innplassering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677167">
                <a:tc>
                  <a:txBody>
                    <a:bodyPr/>
                    <a:lstStyle/>
                    <a:p>
                      <a:r>
                        <a:rPr lang="nb-NO" sz="1600" dirty="0"/>
                        <a:t>Spørsmål og svar - </a:t>
                      </a:r>
                      <a:r>
                        <a:rPr lang="nb-NO" sz="1600" dirty="0" err="1"/>
                        <a:t>Menti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32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7B34652ADC749A2AB15E997B3C6EA" ma:contentTypeVersion="8" ma:contentTypeDescription="Create a new document." ma:contentTypeScope="" ma:versionID="dc80cfa376517e07bee57ae7cd31c794">
  <xsd:schema xmlns:xsd="http://www.w3.org/2001/XMLSchema" xmlns:xs="http://www.w3.org/2001/XMLSchema" xmlns:p="http://schemas.microsoft.com/office/2006/metadata/properties" xmlns:ns2="8f21d330-e887-4cc7-9942-696b08255880" xmlns:ns3="f4a8ecaf-ab75-4c18-86dd-1d5ebc4f4b49" targetNamespace="http://schemas.microsoft.com/office/2006/metadata/properties" ma:root="true" ma:fieldsID="6fa885c36135a83845f92c257960f7f2" ns2:_="" ns3:_="">
    <xsd:import namespace="8f21d330-e887-4cc7-9942-696b08255880"/>
    <xsd:import namespace="f4a8ecaf-ab75-4c18-86dd-1d5ebc4f4b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1d330-e887-4cc7-9942-696b082558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8ecaf-ab75-4c18-86dd-1d5ebc4f4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83F270-11ED-4F08-A7D9-D3F9906BA1B0}">
  <ds:schemaRefs>
    <ds:schemaRef ds:uri="http://www.w3.org/XML/1998/namespace"/>
    <ds:schemaRef ds:uri="f4a8ecaf-ab75-4c18-86dd-1d5ebc4f4b49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f21d330-e887-4cc7-9942-696b08255880"/>
  </ds:schemaRefs>
</ds:datastoreItem>
</file>

<file path=customXml/itemProps2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3C887A-6D04-4C01-A6D9-2711A6D69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1d330-e887-4cc7-9942-696b08255880"/>
    <ds:schemaRef ds:uri="f4a8ecaf-ab75-4c18-86dd-1d5ebc4f4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10188</TotalTime>
  <Words>574</Words>
  <Application>Microsoft Office PowerPoint</Application>
  <PresentationFormat>On-screen Show (16:9)</PresentationFormat>
  <Paragraphs>103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Office-tema</vt:lpstr>
      <vt:lpstr>1_Office-tema</vt:lpstr>
      <vt:lpstr>think-cell Slide</vt:lpstr>
      <vt:lpstr>Innmelding av roller – Behovshaver kontrakt</vt:lpstr>
      <vt:lpstr>Agenda</vt:lpstr>
      <vt:lpstr>Spørsmål og svar - Menti</vt:lpstr>
      <vt:lpstr>Agenda</vt:lpstr>
      <vt:lpstr>PowerPoint Presentation</vt:lpstr>
      <vt:lpstr>PowerPoint Presentation</vt:lpstr>
      <vt:lpstr>Prosessflyt </vt:lpstr>
      <vt:lpstr>Hovedendringer fra dagens prosess</vt:lpstr>
      <vt:lpstr>Agenda</vt:lpstr>
      <vt:lpstr>Tips til veien videre – hvordan jobbe med innplassering </vt:lpstr>
      <vt:lpstr>Agenda</vt:lpstr>
      <vt:lpstr>Spørsmål og svar - menti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Horvei, Christina</cp:lastModifiedBy>
  <cp:revision>39</cp:revision>
  <cp:lastPrinted>2022-04-05T07:41:04Z</cp:lastPrinted>
  <dcterms:created xsi:type="dcterms:W3CDTF">2022-03-25T07:38:29Z</dcterms:created>
  <dcterms:modified xsi:type="dcterms:W3CDTF">2022-05-30T08:38:42Z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0x01010054E7B34652ADC749A2AB15E997B3C6EA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  <property fmtid="{D5CDD505-2E9C-101B-9397-08002B2CF9AE}" pid="10" name="Order">
    <vt:r8>2000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ComplianceAssetId">
    <vt:lpwstr/>
  </property>
  <property fmtid="{D5CDD505-2E9C-101B-9397-08002B2CF9AE}" pid="16" name="TemplateUrl">
    <vt:lpwstr/>
  </property>
</Properties>
</file>