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 id="2147483696" r:id="rId8"/>
  </p:sldMasterIdLst>
  <p:notesMasterIdLst>
    <p:notesMasterId r:id="rId31"/>
  </p:notesMasterIdLst>
  <p:sldIdLst>
    <p:sldId id="5071" r:id="rId9"/>
    <p:sldId id="3536" r:id="rId10"/>
    <p:sldId id="864" r:id="rId11"/>
    <p:sldId id="263" r:id="rId12"/>
    <p:sldId id="667" r:id="rId13"/>
    <p:sldId id="2147309189" r:id="rId14"/>
    <p:sldId id="2147309196" r:id="rId15"/>
    <p:sldId id="2147309190" r:id="rId16"/>
    <p:sldId id="2147309174" r:id="rId17"/>
    <p:sldId id="2147309188" r:id="rId18"/>
    <p:sldId id="2147309187" r:id="rId19"/>
    <p:sldId id="2147309171" r:id="rId20"/>
    <p:sldId id="2147309176" r:id="rId21"/>
    <p:sldId id="2147309191" r:id="rId22"/>
    <p:sldId id="3764" r:id="rId23"/>
    <p:sldId id="3757" r:id="rId24"/>
    <p:sldId id="2147309177" r:id="rId25"/>
    <p:sldId id="2147309192" r:id="rId26"/>
    <p:sldId id="2147309194" r:id="rId27"/>
    <p:sldId id="2147309178" r:id="rId28"/>
    <p:sldId id="2147309195" r:id="rId29"/>
    <p:sldId id="2147309193" r:id="rId30"/>
  </p:sldIdLst>
  <p:sldSz cx="9144000" cy="5143500" type="screen16x9"/>
  <p:notesSz cx="6797675" cy="9926638"/>
  <p:custDataLst>
    <p:tags r:id="rId32"/>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853D58-99FA-4507-9236-B4E7DAE36D88}">
          <p14:sldIdLst>
            <p14:sldId id="5071"/>
            <p14:sldId id="3536"/>
            <p14:sldId id="864"/>
            <p14:sldId id="263"/>
            <p14:sldId id="667"/>
          </p14:sldIdLst>
        </p14:section>
        <p14:section name="Info fra prosjektet" id="{CE8C999A-1A65-4EA7-A608-13574B95BC0B}">
          <p14:sldIdLst>
            <p14:sldId id="2147309189"/>
            <p14:sldId id="2147309196"/>
          </p14:sldIdLst>
        </p14:section>
        <p14:section name="Hovedendringer fra i dag" id="{E83F90E6-4ECF-4C7D-81B2-D505860AECBF}">
          <p14:sldIdLst>
            <p14:sldId id="2147309190"/>
            <p14:sldId id="2147309174"/>
            <p14:sldId id="2147309188"/>
            <p14:sldId id="2147309187"/>
            <p14:sldId id="2147309171"/>
            <p14:sldId id="2147309176"/>
          </p14:sldIdLst>
        </p14:section>
        <p14:section name="Mer info" id="{5B03B8E4-BD60-48B4-BD83-843D9E9E4A36}">
          <p14:sldIdLst>
            <p14:sldId id="2147309191"/>
            <p14:sldId id="3764"/>
            <p14:sldId id="3757"/>
            <p14:sldId id="2147309177"/>
          </p14:sldIdLst>
        </p14:section>
        <p14:section name="Demo DFØ" id="{36204250-4D2C-4B6C-998D-4261DDB5F7D2}">
          <p14:sldIdLst>
            <p14:sldId id="2147309192"/>
            <p14:sldId id="2147309194"/>
            <p14:sldId id="2147309178"/>
            <p14:sldId id="2147309195"/>
            <p14:sldId id="214730919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40E94-9CD6-4058-8565-91496053BA84}" v="90" dt="2022-06-07T08:33:28.126"/>
    <p1510:client id="{19DC91F2-BAA3-4C3D-9888-80266E565C2C}" v="77" dt="2022-06-07T10:00:28.262"/>
    <p1510:client id="{1B2AC78B-8093-413D-9D4A-A30BB3860667}" v="6" dt="2022-06-07T08:59:45.570"/>
    <p1510:client id="{33F67716-42B1-4567-A10A-B1C81EB1D607}" v="1474" dt="2022-06-07T11:29:17.872"/>
    <p1510:client id="{D03B7769-5E9F-7381-EE29-DF36FDFF05C1}" v="22" dt="2022-06-07T08:20:44.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12"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DF8443-3C72-40AB-B7EA-888C701B667F}" type="datetimeFigureOut">
              <a:rPr lang="nb-NO" smtClean="0"/>
              <a:t>07.06.2022</a:t>
            </a:fld>
            <a:endParaRPr lang="nb-NO"/>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AE073E2-DE77-4445-980F-3DE415846DB5}" type="slidenum">
              <a:rPr lang="nb-NO" smtClean="0"/>
              <a:t>‹#›</a:t>
            </a:fld>
            <a:endParaRPr lang="nb-NO"/>
          </a:p>
        </p:txBody>
      </p:sp>
    </p:spTree>
    <p:extLst>
      <p:ext uri="{BB962C8B-B14F-4D97-AF65-F5344CB8AC3E}">
        <p14:creationId xmlns:p14="http://schemas.microsoft.com/office/powerpoint/2010/main" val="146607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C0F4A2C8-6C88-4E71-83EE-698B9D4FE22F}" type="slidenum">
              <a:rPr lang="en-US" smtClean="0"/>
              <a:pPr/>
              <a:t>2</a:t>
            </a:fld>
            <a:endParaRPr lang="en-US"/>
          </a:p>
        </p:txBody>
      </p:sp>
    </p:spTree>
    <p:extLst>
      <p:ext uri="{BB962C8B-B14F-4D97-AF65-F5344CB8AC3E}">
        <p14:creationId xmlns:p14="http://schemas.microsoft.com/office/powerpoint/2010/main" val="413192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Etter denne – koble på prosessrådgiverne: Kristin Antonsen (felles </a:t>
            </a:r>
            <a:r>
              <a:rPr lang="nb-NO" err="1"/>
              <a:t>adm</a:t>
            </a:r>
            <a:r>
              <a:rPr lang="nb-NO"/>
              <a:t>), Wenche Finseth, IV</a:t>
            </a:r>
          </a:p>
          <a:p>
            <a:endParaRPr lang="nb-NO"/>
          </a:p>
          <a:p>
            <a:r>
              <a:rPr lang="nb-NO"/>
              <a:t>Kristin</a:t>
            </a:r>
          </a:p>
          <a:p>
            <a:r>
              <a:rPr lang="nb-NO" err="1">
                <a:ea typeface="Calibri"/>
                <a:cs typeface="Calibri"/>
              </a:rPr>
              <a:t>Fag.rekv</a:t>
            </a:r>
            <a:r>
              <a:rPr lang="nb-NO">
                <a:ea typeface="Calibri"/>
                <a:cs typeface="Calibri"/>
              </a:rPr>
              <a:t>. er ikke mottaker av </a:t>
            </a:r>
            <a:r>
              <a:rPr lang="nb-NO" b="1">
                <a:ea typeface="Calibri"/>
                <a:cs typeface="Calibri"/>
              </a:rPr>
              <a:t>faktura</a:t>
            </a:r>
            <a:r>
              <a:rPr lang="nb-NO">
                <a:ea typeface="Calibri"/>
                <a:cs typeface="Calibri"/>
              </a:rPr>
              <a:t>. Det vil være innkjøpere som tilhører innkjøpergruppen for gitt </a:t>
            </a:r>
            <a:r>
              <a:rPr lang="nb-NO" err="1">
                <a:ea typeface="Calibri"/>
                <a:cs typeface="Calibri"/>
              </a:rPr>
              <a:t>ksted</a:t>
            </a:r>
            <a:r>
              <a:rPr lang="nb-NO">
                <a:ea typeface="Calibri"/>
                <a:cs typeface="Calibri"/>
              </a:rPr>
              <a:t> (</a:t>
            </a:r>
            <a:r>
              <a:rPr lang="nb-NO" err="1">
                <a:ea typeface="Calibri"/>
                <a:cs typeface="Calibri"/>
              </a:rPr>
              <a:t>f.eks</a:t>
            </a:r>
            <a:r>
              <a:rPr lang="nb-NO">
                <a:ea typeface="Calibri"/>
                <a:cs typeface="Calibri"/>
              </a:rPr>
              <a:t> pr </a:t>
            </a:r>
            <a:r>
              <a:rPr lang="nb-NO" err="1">
                <a:ea typeface="Calibri"/>
                <a:cs typeface="Calibri"/>
              </a:rPr>
              <a:t>fak</a:t>
            </a:r>
            <a:r>
              <a:rPr lang="nb-NO">
                <a:ea typeface="Calibri"/>
                <a:cs typeface="Calibri"/>
              </a:rPr>
              <a:t>.)som plukker sine koststed de håndterer til daglig. </a:t>
            </a:r>
            <a:r>
              <a:rPr lang="nb-NO" err="1">
                <a:ea typeface="Calibri"/>
                <a:cs typeface="Calibri"/>
              </a:rPr>
              <a:t>Dvs</a:t>
            </a:r>
            <a:r>
              <a:rPr lang="nb-NO">
                <a:ea typeface="Calibri"/>
                <a:cs typeface="Calibri"/>
              </a:rPr>
              <a:t> at det innkjøper som behandler faktura for enheten, der det evt. er avvik mellom innkjøpsordre og faktura...Eller når det måtte komme en faktura hvor det ikke er opprettet en innkjøpsordre på forhånd.  </a:t>
            </a:r>
            <a:endParaRPr lang="nb-NO"/>
          </a:p>
          <a:p>
            <a:endParaRPr lang="nb-NO">
              <a:ea typeface="Calibri"/>
              <a:cs typeface="Calibri"/>
            </a:endParaRPr>
          </a:p>
          <a:p>
            <a:r>
              <a:rPr lang="nb-NO" b="1">
                <a:ea typeface="Calibri"/>
                <a:cs typeface="Calibri"/>
              </a:rPr>
              <a:t>Avrop fra en </a:t>
            </a:r>
            <a:r>
              <a:rPr lang="nb-NO" b="1" err="1">
                <a:ea typeface="Calibri"/>
                <a:cs typeface="Calibri"/>
              </a:rPr>
              <a:t>forhåndgodkjent</a:t>
            </a:r>
            <a:r>
              <a:rPr lang="nb-NO" b="1">
                <a:ea typeface="Calibri"/>
                <a:cs typeface="Calibri"/>
              </a:rPr>
              <a:t> plan</a:t>
            </a:r>
            <a:r>
              <a:rPr lang="nb-NO">
                <a:ea typeface="Calibri"/>
                <a:cs typeface="Calibri"/>
              </a:rPr>
              <a:t>, dette har du også mulighet til i dag som fagrekvirent (i dagens løsning benevnes du som systemrekvirent) Plan er lite tatt i bruk ved NTNU pr i dag, viktig å benytte plan der det lar seg gjøre. Sparer tid, slipper å vente på at innkjøper kontrollerer og godkjenner skal inn og godkjenne </a:t>
            </a:r>
            <a:r>
              <a:rPr lang="nb-NO" err="1">
                <a:ea typeface="Calibri"/>
                <a:cs typeface="Calibri"/>
              </a:rPr>
              <a:t>pga</a:t>
            </a:r>
            <a:r>
              <a:rPr lang="nb-NO">
                <a:ea typeface="Calibri"/>
                <a:cs typeface="Calibri"/>
              </a:rPr>
              <a:t> at kontering og leverandører er valgt ved opprettelse av plan.</a:t>
            </a:r>
          </a:p>
          <a:p>
            <a:endParaRPr lang="nb-NO">
              <a:ea typeface="Calibri"/>
              <a:cs typeface="Calibri"/>
            </a:endParaRPr>
          </a:p>
          <a:p>
            <a:r>
              <a:rPr lang="nb-NO">
                <a:ea typeface="Calibri"/>
                <a:cs typeface="Calibri"/>
              </a:rPr>
              <a:t>Tilbakemelding fra de 3 universitetene som er i drift er at løsningen oppleves mer kompleks å jobbe i hvis den ikke benyttes jevnlig. Skal en bli effektiv på blant annet opprettelse av innkjøpsforespørsler, bør en benytte løsningen minimum i en 20%  </a:t>
            </a:r>
          </a:p>
          <a:p>
            <a:endParaRPr lang="nb-NO"/>
          </a:p>
          <a:p>
            <a:r>
              <a:rPr lang="nb-NO">
                <a:highlight>
                  <a:srgbClr val="00FF00"/>
                </a:highlight>
              </a:rPr>
              <a:t>Eller vil flyten for innkjøpsforespørsel</a:t>
            </a:r>
            <a:r>
              <a:rPr lang="nb-NO" sz="1200">
                <a:highlight>
                  <a:srgbClr val="00FF00"/>
                </a:highlight>
              </a:rPr>
              <a:t> </a:t>
            </a:r>
            <a:r>
              <a:rPr lang="nb-NO">
                <a:highlight>
                  <a:srgbClr val="00FF00"/>
                </a:highlight>
              </a:rPr>
              <a:t>fra deg som fagrekvirent via</a:t>
            </a:r>
            <a:r>
              <a:rPr lang="nb-NO" sz="1200">
                <a:highlight>
                  <a:srgbClr val="00FF00"/>
                </a:highlight>
              </a:rPr>
              <a:t> koststed – ikke på personnivå )</a:t>
            </a:r>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13</a:t>
            </a:fld>
            <a:endParaRPr lang="nb-NO"/>
          </a:p>
        </p:txBody>
      </p:sp>
    </p:spTree>
    <p:extLst>
      <p:ext uri="{BB962C8B-B14F-4D97-AF65-F5344CB8AC3E}">
        <p14:creationId xmlns:p14="http://schemas.microsoft.com/office/powerpoint/2010/main" val="361448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nb-NO"/>
            </a:br>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14</a:t>
            </a:fld>
            <a:endParaRPr lang="nb-NO"/>
          </a:p>
        </p:txBody>
      </p:sp>
    </p:spTree>
    <p:extLst>
      <p:ext uri="{BB962C8B-B14F-4D97-AF65-F5344CB8AC3E}">
        <p14:creationId xmlns:p14="http://schemas.microsoft.com/office/powerpoint/2010/main" val="420123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I tillegg – mye nyttig på innsida (her bør de som prosessrådgivere også være aktive med å spille inn innspill til innhold både på nasjonalt nivå og inn mot sitt fakultet.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E073E2-DE77-4445-980F-3DE415846DB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985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Christina / Kristin</a:t>
            </a:r>
          </a:p>
          <a:p>
            <a:endParaRPr lang="nb-N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11CE02-016B-4607-B79A-B59DDB6195E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7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Kanskje også litt om </a:t>
            </a:r>
            <a:r>
              <a:rPr lang="nb-NO" err="1"/>
              <a:t>om</a:t>
            </a:r>
            <a:r>
              <a:rPr lang="nb-NO"/>
              <a:t> prosessrådgivers rolle – hva man kan forvente fra de og hva som er hovedformål med den rollen i lag med prosessansvarlig </a:t>
            </a:r>
          </a:p>
          <a:p>
            <a:pPr marL="285750" indent="-285750">
              <a:buFont typeface="Arial" panose="020B0604020202020204" pitchFamily="34" charset="0"/>
              <a:buChar char="•"/>
            </a:pPr>
            <a:r>
              <a:rPr lang="nb-NO"/>
              <a:t>- Bindeledd mellom prosessansvarlig og nivå 2/3 + sparringspartner lokalt og inn mot prosessansvarlig </a:t>
            </a:r>
            <a:br>
              <a:rPr lang="nb-NO"/>
            </a:br>
            <a:br>
              <a:rPr lang="nb-NO"/>
            </a:br>
            <a:r>
              <a:rPr lang="nb-NO"/>
              <a:t>Ekspert og kollegaveileder, bidra i forbedring av prosessen: </a:t>
            </a:r>
            <a:br>
              <a:rPr lang="nb-NO"/>
            </a:br>
            <a:r>
              <a:rPr lang="nb-NO" sz="1100"/>
              <a:t>Fange opp og kommunisere innspill, behov og utfordringer i den enkelte prosess til prosessansvarlig </a:t>
            </a:r>
          </a:p>
          <a:p>
            <a:pPr marL="285750" indent="-285750">
              <a:buFont typeface="Arial" panose="020B0604020202020204" pitchFamily="34" charset="0"/>
              <a:buChar char="•"/>
            </a:pPr>
            <a:r>
              <a:rPr lang="nb-NO" sz="1100"/>
              <a:t>Være en rådgiver/sparringspartner for fakultetene i opplæring og innføring av roller og prosesser</a:t>
            </a:r>
          </a:p>
          <a:p>
            <a:pPr marL="285750" indent="-285750">
              <a:buFont typeface="Arial" panose="020B0604020202020204" pitchFamily="34" charset="0"/>
              <a:buChar char="•"/>
            </a:pPr>
            <a:r>
              <a:rPr lang="nb-NO" sz="1100"/>
              <a:t>Lokal endringsagent</a:t>
            </a:r>
          </a:p>
          <a:p>
            <a:pPr marL="285750" indent="-285750">
              <a:buFont typeface="Arial" panose="020B0604020202020204" pitchFamily="34" charset="0"/>
              <a:buChar char="•"/>
            </a:pPr>
            <a:r>
              <a:rPr lang="nb-NO" sz="1100"/>
              <a:t>Starte prosess- og rolleopplæring</a:t>
            </a:r>
          </a:p>
          <a:p>
            <a:pPr marL="742950" lvl="1" indent="-285750">
              <a:buFont typeface="Arial" panose="020B0604020202020204" pitchFamily="34" charset="0"/>
              <a:buChar char="•"/>
            </a:pPr>
            <a:r>
              <a:rPr lang="nb-NO" sz="1100"/>
              <a:t>Sette seg inn i og forstå prosessdokumentasjon for din hovedprosess på BOTT-samarbeidet.no</a:t>
            </a:r>
          </a:p>
          <a:p>
            <a:pPr marL="742950" lvl="1" indent="-285750">
              <a:buFont typeface="Arial" panose="020B0604020202020204" pitchFamily="34" charset="0"/>
              <a:buChar char="•"/>
            </a:pPr>
            <a:r>
              <a:rPr lang="nb-NO" sz="1100"/>
              <a:t>Ta eventuelle E-læringer for å forstå intensjonen med sentrale prosessroller for din hovedprosess </a:t>
            </a:r>
          </a:p>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17</a:t>
            </a:fld>
            <a:endParaRPr lang="nb-NO"/>
          </a:p>
        </p:txBody>
      </p:sp>
    </p:spTree>
    <p:extLst>
      <p:ext uri="{BB962C8B-B14F-4D97-AF65-F5344CB8AC3E}">
        <p14:creationId xmlns:p14="http://schemas.microsoft.com/office/powerpoint/2010/main" val="255601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nb-NO"/>
            </a:br>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18</a:t>
            </a:fld>
            <a:endParaRPr lang="nb-NO"/>
          </a:p>
        </p:txBody>
      </p:sp>
    </p:spTree>
    <p:extLst>
      <p:ext uri="{BB962C8B-B14F-4D97-AF65-F5344CB8AC3E}">
        <p14:creationId xmlns:p14="http://schemas.microsoft.com/office/powerpoint/2010/main" val="282707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nb-NO"/>
            </a:br>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19</a:t>
            </a:fld>
            <a:endParaRPr lang="nb-NO"/>
          </a:p>
        </p:txBody>
      </p:sp>
    </p:spTree>
    <p:extLst>
      <p:ext uri="{BB962C8B-B14F-4D97-AF65-F5344CB8AC3E}">
        <p14:creationId xmlns:p14="http://schemas.microsoft.com/office/powerpoint/2010/main" val="51011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20</a:t>
            </a:fld>
            <a:endParaRPr lang="nb-NO"/>
          </a:p>
        </p:txBody>
      </p:sp>
    </p:spTree>
    <p:extLst>
      <p:ext uri="{BB962C8B-B14F-4D97-AF65-F5344CB8AC3E}">
        <p14:creationId xmlns:p14="http://schemas.microsoft.com/office/powerpoint/2010/main" val="301469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nb-NO"/>
            </a:br>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21</a:t>
            </a:fld>
            <a:endParaRPr lang="nb-NO"/>
          </a:p>
        </p:txBody>
      </p:sp>
    </p:spTree>
    <p:extLst>
      <p:ext uri="{BB962C8B-B14F-4D97-AF65-F5344CB8AC3E}">
        <p14:creationId xmlns:p14="http://schemas.microsoft.com/office/powerpoint/2010/main" val="38203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Minne om hvem man kan kontakt – som førstelinje. DFØ er tett på, men prøver å koordinere oss i fellesskap inn mot de </a:t>
            </a:r>
          </a:p>
        </p:txBody>
      </p:sp>
      <p:sp>
        <p:nvSpPr>
          <p:cNvPr id="4" name="Slide Number Placeholder 3"/>
          <p:cNvSpPr>
            <a:spLocks noGrp="1"/>
          </p:cNvSpPr>
          <p:nvPr>
            <p:ph type="sldNum" sz="quarter" idx="5"/>
          </p:nvPr>
        </p:nvSpPr>
        <p:spPr/>
        <p:txBody>
          <a:bodyPr/>
          <a:lstStyle/>
          <a:p>
            <a:fld id="{5AE073E2-DE77-4445-980F-3DE415846DB5}" type="slidenum">
              <a:rPr lang="nb-NO" smtClean="0"/>
              <a:t>22</a:t>
            </a:fld>
            <a:endParaRPr lang="nb-NO"/>
          </a:p>
        </p:txBody>
      </p:sp>
    </p:spTree>
    <p:extLst>
      <p:ext uri="{BB962C8B-B14F-4D97-AF65-F5344CB8AC3E}">
        <p14:creationId xmlns:p14="http://schemas.microsoft.com/office/powerpoint/2010/main" val="83467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AA06FE-FD85-4F94-A508-555A8DF5A76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78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nb-NO"/>
            </a:br>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4</a:t>
            </a:fld>
            <a:endParaRPr lang="nb-NO"/>
          </a:p>
        </p:txBody>
      </p:sp>
    </p:spTree>
    <p:extLst>
      <p:ext uri="{BB962C8B-B14F-4D97-AF65-F5344CB8AC3E}">
        <p14:creationId xmlns:p14="http://schemas.microsoft.com/office/powerpoint/2010/main" val="92888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5</a:t>
            </a:fld>
            <a:endParaRPr lang="nb-NO"/>
          </a:p>
        </p:txBody>
      </p:sp>
    </p:spTree>
    <p:extLst>
      <p:ext uri="{BB962C8B-B14F-4D97-AF65-F5344CB8AC3E}">
        <p14:creationId xmlns:p14="http://schemas.microsoft.com/office/powerpoint/2010/main" val="324774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nb-NO"/>
            </a:br>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6</a:t>
            </a:fld>
            <a:endParaRPr lang="nb-NO"/>
          </a:p>
        </p:txBody>
      </p:sp>
    </p:spTree>
    <p:extLst>
      <p:ext uri="{BB962C8B-B14F-4D97-AF65-F5344CB8AC3E}">
        <p14:creationId xmlns:p14="http://schemas.microsoft.com/office/powerpoint/2010/main" val="168460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nb-NO"/>
            </a:br>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8</a:t>
            </a:fld>
            <a:endParaRPr lang="nb-NO"/>
          </a:p>
        </p:txBody>
      </p:sp>
    </p:spTree>
    <p:extLst>
      <p:ext uri="{BB962C8B-B14F-4D97-AF65-F5344CB8AC3E}">
        <p14:creationId xmlns:p14="http://schemas.microsoft.com/office/powerpoint/2010/main" val="250904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Tydeliggjøre at man i større grad blir straffet for feil input i Unit4ERP enn i </a:t>
            </a:r>
            <a:r>
              <a:rPr lang="nb-NO" err="1"/>
              <a:t>Basware</a:t>
            </a:r>
            <a:r>
              <a:rPr lang="nb-NO"/>
              <a:t> – må være mer nøyaktig når man legger inn data i innkjøpsforespørsel for å få et tydelig </a:t>
            </a:r>
          </a:p>
        </p:txBody>
      </p:sp>
      <p:sp>
        <p:nvSpPr>
          <p:cNvPr id="4" name="Slide Number Placeholder 3"/>
          <p:cNvSpPr>
            <a:spLocks noGrp="1"/>
          </p:cNvSpPr>
          <p:nvPr>
            <p:ph type="sldNum" sz="quarter" idx="5"/>
          </p:nvPr>
        </p:nvSpPr>
        <p:spPr/>
        <p:txBody>
          <a:bodyPr/>
          <a:lstStyle/>
          <a:p>
            <a:fld id="{5AE073E2-DE77-4445-980F-3DE415846DB5}" type="slidenum">
              <a:rPr lang="nb-NO" smtClean="0"/>
              <a:t>9</a:t>
            </a:fld>
            <a:endParaRPr lang="nb-NO"/>
          </a:p>
        </p:txBody>
      </p:sp>
    </p:spTree>
    <p:extLst>
      <p:ext uri="{BB962C8B-B14F-4D97-AF65-F5344CB8AC3E}">
        <p14:creationId xmlns:p14="http://schemas.microsoft.com/office/powerpoint/2010/main" val="162798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Minne om at dette er noe av det </a:t>
            </a:r>
            <a:r>
              <a:rPr lang="nb-NO" err="1"/>
              <a:t>matierale</a:t>
            </a:r>
            <a:r>
              <a:rPr lang="nb-NO"/>
              <a:t> som blir utarbeidet fra prosjektet sin side for å synliggjøre endringene som kommer. </a:t>
            </a:r>
          </a:p>
          <a:p>
            <a:r>
              <a:rPr lang="nb-NO"/>
              <a:t>Dette er en del av det som er utarbeidet i pakke 1, men det kommer også en egen om fagrekvirent i pakke 2. </a:t>
            </a:r>
          </a:p>
          <a:p>
            <a:r>
              <a:rPr lang="nb-NO"/>
              <a:t>Ta en kort gjennomgang av innholdet </a:t>
            </a:r>
          </a:p>
          <a:p>
            <a:r>
              <a:rPr lang="nb-NO"/>
              <a:t>* Spesielt fokus: Høy funksjonalitetsgrad – mer kompleksitet, viktig å se prosess, roller og system i sammenheng (prosessene og roller skal støtte systemløsningen)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1D193-156D-49E0-8F8B-B7BDA735AE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70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Christina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1D193-156D-49E0-8F8B-B7BDA735AE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26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43659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4241800" y="2305050"/>
            <a:ext cx="647700" cy="523875"/>
          </a:xfrm>
          <a:prstGeom prst="rect">
            <a:avLst/>
          </a:prstGeom>
        </p:spPr>
      </p:pic>
      <p:pic>
        <p:nvPicPr>
          <p:cNvPr id="8" name="Bilde 7"/>
          <p:cNvPicPr>
            <a:picLocks noChangeAspect="1"/>
          </p:cNvPicPr>
          <p:nvPr userDrawn="1"/>
        </p:nvPicPr>
        <p:blipFill>
          <a:blip r:embed="rId2"/>
          <a:stretch>
            <a:fillRect/>
          </a:stretch>
        </p:blipFill>
        <p:spPr>
          <a:xfrm>
            <a:off x="4241800" y="2305050"/>
            <a:ext cx="647700" cy="523875"/>
          </a:xfrm>
          <a:prstGeom prst="rect">
            <a:avLst/>
          </a:prstGeom>
        </p:spPr>
      </p:pic>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9" name="Tittel 1">
            <a:extLst>
              <a:ext uri="{FF2B5EF4-FFF2-40B4-BE49-F238E27FC236}">
                <a16:creationId xmlns:a16="http://schemas.microsoft.com/office/drawing/2014/main" id="{2344BB71-0781-BE4B-991A-D131BC6BED45}"/>
              </a:ext>
            </a:extLst>
          </p:cNvPr>
          <p:cNvSpPr>
            <a:spLocks noGrp="1"/>
          </p:cNvSpPr>
          <p:nvPr>
            <p:ph type="title"/>
          </p:nvPr>
        </p:nvSpPr>
        <p:spPr>
          <a:xfrm>
            <a:off x="326573" y="205979"/>
            <a:ext cx="8381997" cy="646331"/>
          </a:xfrm>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8AF6411C-65FD-A24C-9C3D-9E5091552B15}"/>
              </a:ext>
            </a:extLst>
          </p:cNvPr>
          <p:cNvSpPr>
            <a:spLocks noGrp="1"/>
          </p:cNvSpPr>
          <p:nvPr>
            <p:ph idx="1"/>
          </p:nvPr>
        </p:nvSpPr>
        <p:spPr>
          <a:xfrm>
            <a:off x="326573" y="928914"/>
            <a:ext cx="8381997" cy="36657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0261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56057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81265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E56B820D-AB7F-5A44-8020-5D09944AA93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AE7B768E-548A-B44A-978C-328D3FD0988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37E158BE-6530-394F-B377-3FE8EA1DC6D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9F076E42-9075-F143-9FC0-531C50D54890}"/>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BF3EDB8E-E4B3-2B49-9493-A3FEF0A85B7C}"/>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1216192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895244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23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233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4241800" y="2305050"/>
            <a:ext cx="647700" cy="523875"/>
          </a:xfrm>
          <a:prstGeom prst="rect">
            <a:avLst/>
          </a:prstGeom>
        </p:spPr>
      </p:pic>
      <p:pic>
        <p:nvPicPr>
          <p:cNvPr id="8" name="Bilde 7"/>
          <p:cNvPicPr>
            <a:picLocks noChangeAspect="1"/>
          </p:cNvPicPr>
          <p:nvPr userDrawn="1"/>
        </p:nvPicPr>
        <p:blipFill>
          <a:blip r:embed="rId2"/>
          <a:stretch>
            <a:fillRect/>
          </a:stretch>
        </p:blipFill>
        <p:spPr>
          <a:xfrm>
            <a:off x="4241800" y="2305050"/>
            <a:ext cx="647700" cy="523875"/>
          </a:xfrm>
          <a:prstGeom prst="rect">
            <a:avLst/>
          </a:prstGeom>
        </p:spPr>
      </p:pic>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9" name="Tittel 1">
            <a:extLst>
              <a:ext uri="{FF2B5EF4-FFF2-40B4-BE49-F238E27FC236}">
                <a16:creationId xmlns:a16="http://schemas.microsoft.com/office/drawing/2014/main" id="{2344BB71-0781-BE4B-991A-D131BC6BED45}"/>
              </a:ext>
            </a:extLst>
          </p:cNvPr>
          <p:cNvSpPr>
            <a:spLocks noGrp="1"/>
          </p:cNvSpPr>
          <p:nvPr>
            <p:ph type="title"/>
          </p:nvPr>
        </p:nvSpPr>
        <p:spPr>
          <a:xfrm>
            <a:off x="326573" y="205979"/>
            <a:ext cx="8381997" cy="646331"/>
          </a:xfrm>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8AF6411C-65FD-A24C-9C3D-9E5091552B15}"/>
              </a:ext>
            </a:extLst>
          </p:cNvPr>
          <p:cNvSpPr>
            <a:spLocks noGrp="1"/>
          </p:cNvSpPr>
          <p:nvPr>
            <p:ph idx="1"/>
          </p:nvPr>
        </p:nvSpPr>
        <p:spPr>
          <a:xfrm>
            <a:off x="326573" y="928914"/>
            <a:ext cx="8381997" cy="36657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104351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73893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8635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127018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00164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266223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95602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Tree>
    <p:extLst>
      <p:ext uri="{BB962C8B-B14F-4D97-AF65-F5344CB8AC3E}">
        <p14:creationId xmlns:p14="http://schemas.microsoft.com/office/powerpoint/2010/main" val="2836197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810884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82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21166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242724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20089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81443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141609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29049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140922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61717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720999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74575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971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359850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687559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5912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94018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3448403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5500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88802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66475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394285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E56B820D-AB7F-5A44-8020-5D09944AA93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AE7B768E-548A-B44A-978C-328D3FD0988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37E158BE-6530-394F-B377-3FE8EA1DC6D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9F076E42-9075-F143-9FC0-531C50D54890}"/>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BF3EDB8E-E4B3-2B49-9493-A3FEF0A85B7C}"/>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702236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861795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616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27154237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4033649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28656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25096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White page no log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76827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2466" name="think-cell Slide" r:id="rId4" imgW="530" imgH="531" progId="TCLayout.ActiveDocument.1">
                  <p:embed/>
                </p:oleObj>
              </mc:Choice>
              <mc:Fallback>
                <p:oleObj name="think-cell Slide" r:id="rId4" imgW="530" imgH="531"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Tree>
    <p:extLst>
      <p:ext uri="{BB962C8B-B14F-4D97-AF65-F5344CB8AC3E}">
        <p14:creationId xmlns:p14="http://schemas.microsoft.com/office/powerpoint/2010/main" val="225550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2.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3.vml"/><Relationship Id="rId1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emf"/><Relationship Id="rId2" Type="http://schemas.openxmlformats.org/officeDocument/2006/relationships/slideLayout" Target="../slideLayouts/slideLayout24.xml"/><Relationship Id="rId16" Type="http://schemas.openxmlformats.org/officeDocument/2006/relationships/oleObject" Target="../embeddings/oleObject3.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5.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4.vml"/><Relationship Id="rId18"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35.xml"/><Relationship Id="rId16" Type="http://schemas.openxmlformats.org/officeDocument/2006/relationships/oleObject" Target="../embeddings/oleObject4.bin"/><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7.xml"/><Relationship Id="rId10" Type="http://schemas.openxmlformats.org/officeDocument/2006/relationships/slideLayout" Target="../slideLayouts/slideLayout43.xml"/><Relationship Id="rId19" Type="http://schemas.openxmlformats.org/officeDocument/2006/relationships/slide" Target="../slides/slid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oleObject" Target="../embeddings/oleObject5.bin"/><Relationship Id="rId2" Type="http://schemas.openxmlformats.org/officeDocument/2006/relationships/slideLayout" Target="../slideLayouts/slideLayout46.xml"/><Relationship Id="rId16" Type="http://schemas.openxmlformats.org/officeDocument/2006/relationships/tags" Target="../tags/tag9.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ags" Target="../tags/tag8.xml"/><Relationship Id="rId10" Type="http://schemas.openxmlformats.org/officeDocument/2006/relationships/slideLayout" Target="../slideLayouts/slideLayout54.xml"/><Relationship Id="rId19" Type="http://schemas.openxmlformats.org/officeDocument/2006/relationships/image" Target="../media/image4.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vmlDrawing" Target="../drawings/vmlDrawing5.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4394623-160E-4BDA-8166-722D8E8F9220}"/>
              </a:ext>
            </a:extLst>
          </p:cNvPr>
          <p:cNvGraphicFramePr>
            <a:graphicFrameLocks noChangeAspect="1"/>
          </p:cNvGraphicFramePr>
          <p:nvPr userDrawn="1">
            <p:custDataLst>
              <p:tags r:id="rId14"/>
            </p:custDataLst>
            <p:extLst>
              <p:ext uri="{D42A27DB-BD31-4B8C-83A1-F6EECF244321}">
                <p14:modId xmlns:p14="http://schemas.microsoft.com/office/powerpoint/2010/main" val="3827873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5" imgW="395" imgH="394" progId="TCLayout.ActiveDocument.1">
                  <p:embed/>
                </p:oleObj>
              </mc:Choice>
              <mc:Fallback>
                <p:oleObj name="think-cell Slide" r:id="rId15" imgW="395" imgH="394" progId="TCLayout.ActiveDocument.1">
                  <p:embed/>
                  <p:pic>
                    <p:nvPicPr>
                      <p:cNvPr id="6" name="Object 5" hidden="1">
                        <a:extLst>
                          <a:ext uri="{FF2B5EF4-FFF2-40B4-BE49-F238E27FC236}">
                            <a16:creationId xmlns:a16="http://schemas.microsoft.com/office/drawing/2014/main" id="{74394623-160E-4BDA-8166-722D8E8F922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Plassholder for tittel 1"/>
          <p:cNvSpPr>
            <a:spLocks noGrp="1"/>
          </p:cNvSpPr>
          <p:nvPr>
            <p:ph type="title"/>
          </p:nvPr>
        </p:nvSpPr>
        <p:spPr>
          <a:xfrm>
            <a:off x="457200" y="304299"/>
            <a:ext cx="8229600"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57200" y="1025501"/>
            <a:ext cx="8229600" cy="38137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descr="sirkler.jpg"/>
          <p:cNvPicPr>
            <a:picLocks noChangeAspect="1"/>
          </p:cNvPicPr>
          <p:nvPr userDrawn="1"/>
        </p:nvPicPr>
        <p:blipFill rotWithShape="1">
          <a:blip r:embed="rId17">
            <a:extLst>
              <a:ext uri="{28A0092B-C50C-407E-A947-70E740481C1C}">
                <a14:useLocalDpi xmlns:a14="http://schemas.microsoft.com/office/drawing/2010/main" val="0"/>
              </a:ext>
            </a:extLst>
          </a:blip>
          <a:srcRect r="18451"/>
          <a:stretch/>
        </p:blipFill>
        <p:spPr>
          <a:xfrm>
            <a:off x="7993703" y="37917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3A59599-34AF-4416-9B68-E8C695306F0B}"/>
              </a:ext>
            </a:extLst>
          </p:cNvPr>
          <p:cNvGraphicFramePr>
            <a:graphicFrameLocks noChangeAspect="1"/>
          </p:cNvGraphicFramePr>
          <p:nvPr userDrawn="1">
            <p:custDataLst>
              <p:tags r:id="rId14"/>
            </p:custDataLst>
            <p:extLst>
              <p:ext uri="{D42A27DB-BD31-4B8C-83A1-F6EECF244321}">
                <p14:modId xmlns:p14="http://schemas.microsoft.com/office/powerpoint/2010/main" val="483349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15" imgW="395" imgH="394" progId="TCLayout.ActiveDocument.1">
                  <p:embed/>
                </p:oleObj>
              </mc:Choice>
              <mc:Fallback>
                <p:oleObj name="think-cell Slide" r:id="rId15" imgW="395" imgH="394" progId="TCLayout.ActiveDocument.1">
                  <p:embed/>
                  <p:pic>
                    <p:nvPicPr>
                      <p:cNvPr id="6" name="Object 5" hidden="1">
                        <a:extLst>
                          <a:ext uri="{FF2B5EF4-FFF2-40B4-BE49-F238E27FC236}">
                            <a16:creationId xmlns:a16="http://schemas.microsoft.com/office/drawing/2014/main" id="{33A59599-34AF-4416-9B68-E8C695306F0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Plassholder for tittel 1"/>
          <p:cNvSpPr>
            <a:spLocks noGrp="1"/>
          </p:cNvSpPr>
          <p:nvPr>
            <p:ph type="title"/>
          </p:nvPr>
        </p:nvSpPr>
        <p:spPr>
          <a:xfrm>
            <a:off x="457200" y="304299"/>
            <a:ext cx="8229600"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57200" y="1025501"/>
            <a:ext cx="8229600" cy="38137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descr="sirkler.jpg"/>
          <p:cNvPicPr>
            <a:picLocks noChangeAspect="1"/>
          </p:cNvPicPr>
          <p:nvPr userDrawn="1"/>
        </p:nvPicPr>
        <p:blipFill rotWithShape="1">
          <a:blip r:embed="rId17">
            <a:extLst>
              <a:ext uri="{28A0092B-C50C-407E-A947-70E740481C1C}">
                <a14:useLocalDpi xmlns:a14="http://schemas.microsoft.com/office/drawing/2010/main" val="0"/>
              </a:ext>
            </a:extLst>
          </a:blip>
          <a:srcRect r="18451"/>
          <a:stretch/>
        </p:blipFill>
        <p:spPr>
          <a:xfrm>
            <a:off x="7993703" y="379170"/>
            <a:ext cx="1151994" cy="1148515"/>
          </a:xfrm>
          <a:prstGeom prst="rect">
            <a:avLst/>
          </a:prstGeom>
        </p:spPr>
      </p:pic>
    </p:spTree>
    <p:extLst>
      <p:ext uri="{BB962C8B-B14F-4D97-AF65-F5344CB8AC3E}">
        <p14:creationId xmlns:p14="http://schemas.microsoft.com/office/powerpoint/2010/main" val="3406196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165A2F-B939-4493-8B4B-472F2B934C8C}"/>
              </a:ext>
            </a:extLst>
          </p:cNvPr>
          <p:cNvGraphicFramePr>
            <a:graphicFrameLocks noChangeAspect="1"/>
          </p:cNvGraphicFramePr>
          <p:nvPr userDrawn="1">
            <p:custDataLst>
              <p:tags r:id="rId14"/>
            </p:custDataLst>
            <p:extLst>
              <p:ext uri="{D42A27DB-BD31-4B8C-83A1-F6EECF244321}">
                <p14:modId xmlns:p14="http://schemas.microsoft.com/office/powerpoint/2010/main" val="1055838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16" imgW="395" imgH="394" progId="TCLayout.ActiveDocument.1">
                  <p:embed/>
                </p:oleObj>
              </mc:Choice>
              <mc:Fallback>
                <p:oleObj name="think-cell Slide" r:id="rId16" imgW="395" imgH="394" progId="TCLayout.ActiveDocument.1">
                  <p:embed/>
                  <p:pic>
                    <p:nvPicPr>
                      <p:cNvPr id="5" name="Object 4" hidden="1">
                        <a:extLst>
                          <a:ext uri="{FF2B5EF4-FFF2-40B4-BE49-F238E27FC236}">
                            <a16:creationId xmlns:a16="http://schemas.microsoft.com/office/drawing/2014/main" id="{71165A2F-B939-4493-8B4B-472F2B934C8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AADCD85-0D95-4AE9-8C9D-6336B6FF112D}"/>
              </a:ext>
            </a:extLst>
          </p:cNvPr>
          <p:cNvSpPr/>
          <p:nvPr userDrawn="1">
            <p:custDataLst>
              <p:tags r:id="rId15"/>
            </p:custDataLst>
          </p:nvPr>
        </p:nvSpPr>
        <p:spPr>
          <a:xfrm>
            <a:off x="0" y="0"/>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79"/>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0" y="4800918"/>
            <a:ext cx="2520045" cy="204809"/>
          </a:xfrm>
          <a:prstGeom prst="rect">
            <a:avLst/>
          </a:prstGeom>
        </p:spPr>
      </p:pic>
    </p:spTree>
    <p:extLst>
      <p:ext uri="{BB962C8B-B14F-4D97-AF65-F5344CB8AC3E}">
        <p14:creationId xmlns:p14="http://schemas.microsoft.com/office/powerpoint/2010/main" val="608869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261640998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1" y="4800919"/>
            <a:ext cx="2520045" cy="20480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8" name="Arrow: Pentagon 7">
            <a:hlinkClick r:id="" action="ppaction://hlinkshowjump?jump=nextslide"/>
            <a:extLst>
              <a:ext uri="{FF2B5EF4-FFF2-40B4-BE49-F238E27FC236}">
                <a16:creationId xmlns:a16="http://schemas.microsoft.com/office/drawing/2014/main" id="{3F64A65D-DBE3-45A0-B220-920A9128E8E2}"/>
              </a:ext>
            </a:extLst>
          </p:cNvPr>
          <p:cNvSpPr/>
          <p:nvPr userDrawn="1"/>
        </p:nvSpPr>
        <p:spPr>
          <a:xfrm>
            <a:off x="8415756" y="97660"/>
            <a:ext cx="593661" cy="149228"/>
          </a:xfrm>
          <a:prstGeom prst="homePlat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nb-NO" sz="900"/>
              <a:t>Frem</a:t>
            </a:r>
          </a:p>
        </p:txBody>
      </p:sp>
      <p:sp>
        <p:nvSpPr>
          <p:cNvPr id="9" name="Arrow: Pentagon 8">
            <a:hlinkClick r:id="" action="ppaction://hlinkshowjump?jump=nextslide"/>
            <a:extLst>
              <a:ext uri="{FF2B5EF4-FFF2-40B4-BE49-F238E27FC236}">
                <a16:creationId xmlns:a16="http://schemas.microsoft.com/office/drawing/2014/main" id="{5D848AF9-5415-435D-A009-F83A4F185669}"/>
              </a:ext>
            </a:extLst>
          </p:cNvPr>
          <p:cNvSpPr/>
          <p:nvPr userDrawn="1"/>
        </p:nvSpPr>
        <p:spPr>
          <a:xfrm flipH="1">
            <a:off x="7214618" y="95544"/>
            <a:ext cx="538105" cy="149228"/>
          </a:xfrm>
          <a:prstGeom prst="homePlate">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nb-NO" sz="900"/>
              <a:t>Tilbake</a:t>
            </a:r>
          </a:p>
        </p:txBody>
      </p:sp>
      <p:sp>
        <p:nvSpPr>
          <p:cNvPr id="10" name="Rectangle 9">
            <a:hlinkClick r:id="rId19" action="ppaction://hlinksldjump"/>
            <a:extLst>
              <a:ext uri="{FF2B5EF4-FFF2-40B4-BE49-F238E27FC236}">
                <a16:creationId xmlns:a16="http://schemas.microsoft.com/office/drawing/2014/main" id="{1DFF4362-C0AC-4D85-8AD5-1DBF54291986}"/>
              </a:ext>
            </a:extLst>
          </p:cNvPr>
          <p:cNvSpPr/>
          <p:nvPr userDrawn="1"/>
        </p:nvSpPr>
        <p:spPr>
          <a:xfrm>
            <a:off x="7860233" y="102473"/>
            <a:ext cx="460892" cy="149228"/>
          </a:xfrm>
          <a:prstGeom prst="rect">
            <a:avLst/>
          </a:prstGeom>
          <a:solidFill>
            <a:schemeClr val="accent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nb-NO" sz="750"/>
              <a:t>Meny</a:t>
            </a:r>
          </a:p>
        </p:txBody>
      </p:sp>
    </p:spTree>
    <p:extLst>
      <p:ext uri="{BB962C8B-B14F-4D97-AF65-F5344CB8AC3E}">
        <p14:creationId xmlns:p14="http://schemas.microsoft.com/office/powerpoint/2010/main" val="17129818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5"/>
            </p:custDataLst>
            <p:extLst>
              <p:ext uri="{D42A27DB-BD31-4B8C-83A1-F6EECF244321}">
                <p14:modId xmlns:p14="http://schemas.microsoft.com/office/powerpoint/2010/main" val="58784360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17" imgW="592" imgH="591" progId="TCLayout.ActiveDocument.1">
                  <p:embed/>
                </p:oleObj>
              </mc:Choice>
              <mc:Fallback>
                <p:oleObj name="think-cell Slide" r:id="rId17"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8"/>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6"/>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9"/>
          <a:stretch>
            <a:fillRect/>
          </a:stretch>
        </p:blipFill>
        <p:spPr>
          <a:xfrm>
            <a:off x="423181" y="4800919"/>
            <a:ext cx="2520045" cy="20480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Tree>
    <p:extLst>
      <p:ext uri="{BB962C8B-B14F-4D97-AF65-F5344CB8AC3E}">
        <p14:creationId xmlns:p14="http://schemas.microsoft.com/office/powerpoint/2010/main" val="26597153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34.xml"/><Relationship Id="rId7" Type="http://schemas.openxmlformats.org/officeDocument/2006/relationships/hyperlink" Target="https://universityofbergen.sharepoint.com/:b:/s/KvalitetsrammeverkokonomioglonnBOTT/EcWndBRdrUxEsCkCI5ztL90B0BCNQOrgQ9bKmiSgw0M_ng?e=hYMnFw" TargetMode="External"/><Relationship Id="rId12" Type="http://schemas.openxmlformats.org/officeDocument/2006/relationships/hyperlink" Target="https://universityofbergen.sharepoint.com/:b:/s/KvalitetsrammeverkokonomioglonnBOTT/ERvzOXS5NRBEsNdxJASWOXEBDKBYfqQKMQ5KBJxKVHwsOg?e=r7A6gx" TargetMode="Externa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1.emf"/><Relationship Id="rId11" Type="http://schemas.openxmlformats.org/officeDocument/2006/relationships/image" Target="../media/image21.png"/><Relationship Id="rId5" Type="http://schemas.openxmlformats.org/officeDocument/2006/relationships/oleObject" Target="../embeddings/oleObject10.bin"/><Relationship Id="rId10" Type="http://schemas.openxmlformats.org/officeDocument/2006/relationships/image" Target="../media/image20.png"/><Relationship Id="rId4" Type="http://schemas.openxmlformats.org/officeDocument/2006/relationships/notesSlide" Target="../notesSlides/notesSlide8.xml"/><Relationship Id="rId9" Type="http://schemas.openxmlformats.org/officeDocument/2006/relationships/image" Target="../media/image19.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7.xml"/><Relationship Id="rId7" Type="http://schemas.openxmlformats.org/officeDocument/2006/relationships/image" Target="../media/image19.svg"/><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11.bin"/><Relationship Id="rId9" Type="http://schemas.openxmlformats.org/officeDocument/2006/relationships/hyperlink" Target="https://www.bott-samarbeidet.no/okonomi/opplering/okonomi/behov-til-betaling/"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23.png"/><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4.png"/><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slideLayout" Target="../slideLayouts/slideLayout28.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1.emf"/><Relationship Id="rId11" Type="http://schemas.openxmlformats.org/officeDocument/2006/relationships/image" Target="../media/image29.png"/><Relationship Id="rId5" Type="http://schemas.openxmlformats.org/officeDocument/2006/relationships/oleObject" Target="../embeddings/oleObject15.bin"/><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notesSlide" Target="../notesSlides/notesSlide13.xml"/><Relationship Id="rId9" Type="http://schemas.openxmlformats.org/officeDocument/2006/relationships/image" Target="../media/image27.pn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44.jpeg"/><Relationship Id="rId3" Type="http://schemas.openxmlformats.org/officeDocument/2006/relationships/tags" Target="../tags/tag22.xml"/><Relationship Id="rId21" Type="http://schemas.openxmlformats.org/officeDocument/2006/relationships/image" Target="../media/image47.jpeg"/><Relationship Id="rId7" Type="http://schemas.openxmlformats.org/officeDocument/2006/relationships/image" Target="../media/image1.emf"/><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tags" Target="../tags/tag21.xml"/><Relationship Id="rId16" Type="http://schemas.openxmlformats.org/officeDocument/2006/relationships/image" Target="../media/image42.jpeg"/><Relationship Id="rId20" Type="http://schemas.openxmlformats.org/officeDocument/2006/relationships/image" Target="../media/image46.jpeg"/><Relationship Id="rId1" Type="http://schemas.openxmlformats.org/officeDocument/2006/relationships/vmlDrawing" Target="../drawings/vmlDrawing16.vml"/><Relationship Id="rId6" Type="http://schemas.openxmlformats.org/officeDocument/2006/relationships/oleObject" Target="../embeddings/oleObject16.bin"/><Relationship Id="rId11" Type="http://schemas.openxmlformats.org/officeDocument/2006/relationships/image" Target="../media/image37.jpeg"/><Relationship Id="rId5" Type="http://schemas.openxmlformats.org/officeDocument/2006/relationships/notesSlide" Target="../notesSlides/notesSlide14.xml"/><Relationship Id="rId15" Type="http://schemas.openxmlformats.org/officeDocument/2006/relationships/image" Target="../media/image41.jpeg"/><Relationship Id="rId10" Type="http://schemas.openxmlformats.org/officeDocument/2006/relationships/image" Target="../media/image36.jpeg"/><Relationship Id="rId19" Type="http://schemas.openxmlformats.org/officeDocument/2006/relationships/image" Target="../media/image45.jpeg"/><Relationship Id="rId4" Type="http://schemas.openxmlformats.org/officeDocument/2006/relationships/slideLayout" Target="../slideLayouts/slideLayout13.xml"/><Relationship Id="rId9" Type="http://schemas.openxmlformats.org/officeDocument/2006/relationships/image" Target="../media/image35.jpeg"/><Relationship Id="rId1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tags" Target="../tags/tag12.xml"/><Relationship Id="rId7" Type="http://schemas.openxmlformats.org/officeDocument/2006/relationships/image" Target="../media/image1.emf"/><Relationship Id="rId12" Type="http://schemas.openxmlformats.org/officeDocument/2006/relationships/image" Target="../media/image12.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11.svg"/><Relationship Id="rId5" Type="http://schemas.openxmlformats.org/officeDocument/2006/relationships/notesSlide" Target="../notesSlides/notesSlide1.xml"/><Relationship Id="rId10" Type="http://schemas.openxmlformats.org/officeDocument/2006/relationships/image" Target="../media/image10.png"/><Relationship Id="rId4" Type="http://schemas.openxmlformats.org/officeDocument/2006/relationships/slideLayout" Target="../slideLayouts/slideLayout2.xml"/><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7.xml"/><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44.jpeg"/><Relationship Id="rId3" Type="http://schemas.openxmlformats.org/officeDocument/2006/relationships/tags" Target="../tags/tag25.xml"/><Relationship Id="rId21" Type="http://schemas.openxmlformats.org/officeDocument/2006/relationships/image" Target="../media/image47.jpeg"/><Relationship Id="rId7" Type="http://schemas.openxmlformats.org/officeDocument/2006/relationships/image" Target="../media/image1.emf"/><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tags" Target="../tags/tag24.xml"/><Relationship Id="rId16" Type="http://schemas.openxmlformats.org/officeDocument/2006/relationships/image" Target="../media/image42.jpeg"/><Relationship Id="rId20" Type="http://schemas.openxmlformats.org/officeDocument/2006/relationships/image" Target="../media/image46.jpeg"/><Relationship Id="rId1" Type="http://schemas.openxmlformats.org/officeDocument/2006/relationships/vmlDrawing" Target="../drawings/vmlDrawing18.vml"/><Relationship Id="rId6" Type="http://schemas.openxmlformats.org/officeDocument/2006/relationships/oleObject" Target="../embeddings/oleObject18.bin"/><Relationship Id="rId11" Type="http://schemas.openxmlformats.org/officeDocument/2006/relationships/image" Target="../media/image37.jpeg"/><Relationship Id="rId5" Type="http://schemas.openxmlformats.org/officeDocument/2006/relationships/notesSlide" Target="../notesSlides/notesSlide19.xml"/><Relationship Id="rId15" Type="http://schemas.openxmlformats.org/officeDocument/2006/relationships/image" Target="../media/image41.jpeg"/><Relationship Id="rId10" Type="http://schemas.openxmlformats.org/officeDocument/2006/relationships/image" Target="../media/image36.jpeg"/><Relationship Id="rId19" Type="http://schemas.openxmlformats.org/officeDocument/2006/relationships/image" Target="../media/image45.jpeg"/><Relationship Id="rId4" Type="http://schemas.openxmlformats.org/officeDocument/2006/relationships/slideLayout" Target="../slideLayouts/slideLayout13.xml"/><Relationship Id="rId9" Type="http://schemas.openxmlformats.org/officeDocument/2006/relationships/image" Target="../media/image35.jpeg"/><Relationship Id="rId1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4.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1E1B-0E52-47F5-82BD-C6546B9A58B1}"/>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04E94194-2745-4519-A883-CA549D15F446}"/>
              </a:ext>
            </a:extLst>
          </p:cNvPr>
          <p:cNvSpPr>
            <a:spLocks noGrp="1"/>
          </p:cNvSpPr>
          <p:nvPr>
            <p:ph idx="1"/>
          </p:nvPr>
        </p:nvSpPr>
        <p:spPr/>
        <p:txBody>
          <a:bodyPr/>
          <a:lstStyle/>
          <a:p>
            <a:endParaRPr lang="nb-NO"/>
          </a:p>
        </p:txBody>
      </p:sp>
      <p:pic>
        <p:nvPicPr>
          <p:cNvPr id="6" name="Picture 5">
            <a:extLst>
              <a:ext uri="{FF2B5EF4-FFF2-40B4-BE49-F238E27FC236}">
                <a16:creationId xmlns:a16="http://schemas.microsoft.com/office/drawing/2014/main" id="{972D8DA1-2378-4D27-8D21-B05A110FCF9A}"/>
              </a:ext>
            </a:extLst>
          </p:cNvPr>
          <p:cNvPicPr>
            <a:picLocks noChangeAspect="1"/>
          </p:cNvPicPr>
          <p:nvPr/>
        </p:nvPicPr>
        <p:blipFill>
          <a:blip r:embed="rId2"/>
          <a:stretch>
            <a:fill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1A824D3D-DFCC-438E-A3CB-57A0D0EBDD32}"/>
              </a:ext>
            </a:extLst>
          </p:cNvPr>
          <p:cNvPicPr>
            <a:picLocks noChangeAspect="1"/>
          </p:cNvPicPr>
          <p:nvPr/>
        </p:nvPicPr>
        <p:blipFill>
          <a:blip r:embed="rId3"/>
          <a:stretch>
            <a:fillRect/>
          </a:stretch>
        </p:blipFill>
        <p:spPr>
          <a:xfrm rot="411605">
            <a:off x="1158259" y="1219215"/>
            <a:ext cx="1492901" cy="2416687"/>
          </a:xfrm>
          <a:prstGeom prst="rect">
            <a:avLst/>
          </a:prstGeom>
        </p:spPr>
      </p:pic>
      <p:sp>
        <p:nvSpPr>
          <p:cNvPr id="8" name="TextBox 7">
            <a:extLst>
              <a:ext uri="{FF2B5EF4-FFF2-40B4-BE49-F238E27FC236}">
                <a16:creationId xmlns:a16="http://schemas.microsoft.com/office/drawing/2014/main" id="{FF0DDF3B-A6DA-4578-AD20-DF9E698987E2}"/>
              </a:ext>
            </a:extLst>
          </p:cNvPr>
          <p:cNvSpPr txBox="1"/>
          <p:nvPr/>
        </p:nvSpPr>
        <p:spPr>
          <a:xfrm>
            <a:off x="3203293" y="807065"/>
            <a:ext cx="2855426" cy="2492990"/>
          </a:xfrm>
          <a:prstGeom prst="rect">
            <a:avLst/>
          </a:prstGeom>
          <a:noFill/>
        </p:spPr>
        <p:txBody>
          <a:bodyPr wrap="square" rtlCol="0">
            <a:spAutoFit/>
          </a:bodyPr>
          <a:lstStyle/>
          <a:p>
            <a:pPr algn="ctr"/>
            <a:r>
              <a:rPr lang="nb-NO" sz="3300" dirty="0"/>
              <a:t>Velkommen til BOTT ØL-kafé</a:t>
            </a:r>
          </a:p>
          <a:p>
            <a:pPr algn="ctr"/>
            <a:endParaRPr lang="nb-NO" sz="3300" dirty="0"/>
          </a:p>
          <a:p>
            <a:pPr algn="ctr"/>
            <a:r>
              <a:rPr lang="nb-NO" sz="2400" dirty="0"/>
              <a:t>Behov til betaling</a:t>
            </a:r>
          </a:p>
        </p:txBody>
      </p:sp>
      <p:sp>
        <p:nvSpPr>
          <p:cNvPr id="9" name="TextBox 8">
            <a:extLst>
              <a:ext uri="{FF2B5EF4-FFF2-40B4-BE49-F238E27FC236}">
                <a16:creationId xmlns:a16="http://schemas.microsoft.com/office/drawing/2014/main" id="{28901D09-298D-402C-9EBF-B6A87E2CBF07}"/>
              </a:ext>
            </a:extLst>
          </p:cNvPr>
          <p:cNvSpPr txBox="1"/>
          <p:nvPr/>
        </p:nvSpPr>
        <p:spPr>
          <a:xfrm>
            <a:off x="3203293" y="3987432"/>
            <a:ext cx="2994950" cy="738664"/>
          </a:xfrm>
          <a:prstGeom prst="rect">
            <a:avLst/>
          </a:prstGeom>
          <a:noFill/>
        </p:spPr>
        <p:txBody>
          <a:bodyPr wrap="square" rtlCol="0">
            <a:spAutoFit/>
          </a:bodyPr>
          <a:lstStyle/>
          <a:p>
            <a:pPr algn="ctr"/>
            <a:r>
              <a:rPr lang="nb-NO" sz="2100" b="1"/>
              <a:t>BOTT ØL Innføring </a:t>
            </a:r>
          </a:p>
          <a:p>
            <a:pPr algn="ctr"/>
            <a:r>
              <a:rPr lang="nb-NO" sz="2100" b="1"/>
              <a:t>07.06.21</a:t>
            </a:r>
          </a:p>
        </p:txBody>
      </p:sp>
    </p:spTree>
    <p:extLst>
      <p:ext uri="{BB962C8B-B14F-4D97-AF65-F5344CB8AC3E}">
        <p14:creationId xmlns:p14="http://schemas.microsoft.com/office/powerpoint/2010/main" val="350950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5CB456-B878-472C-A60A-33EF45B11AB5}"/>
              </a:ext>
            </a:extLst>
          </p:cNvPr>
          <p:cNvGraphicFramePr>
            <a:graphicFrameLocks noChangeAspect="1"/>
          </p:cNvGraphicFramePr>
          <p:nvPr>
            <p:custDataLst>
              <p:tags r:id="rId2"/>
            </p:custDataLst>
            <p:extLst>
              <p:ext uri="{D42A27DB-BD31-4B8C-83A1-F6EECF244321}">
                <p14:modId xmlns:p14="http://schemas.microsoft.com/office/powerpoint/2010/main" val="26794126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80898"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385CB456-B878-472C-A60A-33EF45B11AB5}"/>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168CD55-CDE3-49F6-8410-4E6AEB7A9188}"/>
              </a:ext>
            </a:extLst>
          </p:cNvPr>
          <p:cNvSpPr/>
          <p:nvPr/>
        </p:nvSpPr>
        <p:spPr>
          <a:xfrm>
            <a:off x="144824" y="466532"/>
            <a:ext cx="3064160" cy="1738052"/>
          </a:xfrm>
          <a:prstGeom prst="rect">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nb-NO" sz="1350">
              <a:solidFill>
                <a:srgbClr val="FFFFFF"/>
              </a:solidFill>
              <a:latin typeface="Arial" panose="020B0604020202020204"/>
            </a:endParaRPr>
          </a:p>
        </p:txBody>
      </p:sp>
      <p:sp>
        <p:nvSpPr>
          <p:cNvPr id="116" name="TextBox 115">
            <a:extLst>
              <a:ext uri="{FF2B5EF4-FFF2-40B4-BE49-F238E27FC236}">
                <a16:creationId xmlns:a16="http://schemas.microsoft.com/office/drawing/2014/main" id="{67F0077F-5922-41AA-AEF4-71F8D5A337EE}"/>
              </a:ext>
            </a:extLst>
          </p:cNvPr>
          <p:cNvSpPr txBox="1"/>
          <p:nvPr/>
        </p:nvSpPr>
        <p:spPr>
          <a:xfrm>
            <a:off x="793852" y="594322"/>
            <a:ext cx="2404032" cy="276999"/>
          </a:xfrm>
          <a:prstGeom prst="rect">
            <a:avLst/>
          </a:prstGeom>
          <a:noFill/>
        </p:spPr>
        <p:txBody>
          <a:bodyPr wrap="square" rtlCol="0">
            <a:spAutoFit/>
          </a:bodyPr>
          <a:lstStyle/>
          <a:p>
            <a:pPr defTabSz="685800">
              <a:defRPr/>
            </a:pPr>
            <a:r>
              <a:rPr lang="nb-NO" sz="1200">
                <a:solidFill>
                  <a:srgbClr val="FFFFFF"/>
                </a:solidFill>
                <a:latin typeface="Arial" panose="020B0604020202020204"/>
              </a:rPr>
              <a:t>Ivar Innkjøper (tidligere bestiller)</a:t>
            </a:r>
          </a:p>
        </p:txBody>
      </p:sp>
      <p:sp>
        <p:nvSpPr>
          <p:cNvPr id="175" name="TextBox 174">
            <a:extLst>
              <a:ext uri="{FF2B5EF4-FFF2-40B4-BE49-F238E27FC236}">
                <a16:creationId xmlns:a16="http://schemas.microsoft.com/office/drawing/2014/main" id="{3CD4D47D-E9F0-438C-BFDC-7B47B830BB8C}"/>
              </a:ext>
            </a:extLst>
          </p:cNvPr>
          <p:cNvSpPr txBox="1"/>
          <p:nvPr/>
        </p:nvSpPr>
        <p:spPr>
          <a:xfrm>
            <a:off x="210148" y="895025"/>
            <a:ext cx="2891894" cy="1229247"/>
          </a:xfrm>
          <a:prstGeom prst="rect">
            <a:avLst/>
          </a:prstGeom>
          <a:noFill/>
        </p:spPr>
        <p:txBody>
          <a:bodyPr wrap="square" rtlCol="0">
            <a:spAutoFit/>
          </a:bodyPr>
          <a:lstStyle/>
          <a:p>
            <a:pPr defTabSz="685800">
              <a:defRPr/>
            </a:pPr>
            <a:endParaRPr lang="nb-NO" sz="825">
              <a:solidFill>
                <a:srgbClr val="FFFFFF"/>
              </a:solidFill>
              <a:latin typeface="Arial" panose="020B0604020202020204"/>
            </a:endParaRPr>
          </a:p>
          <a:p>
            <a:pPr defTabSz="685800">
              <a:defRPr/>
            </a:pPr>
            <a:r>
              <a:rPr lang="nb-NO" sz="825">
                <a:solidFill>
                  <a:srgbClr val="FFFFFF"/>
                </a:solidFill>
                <a:latin typeface="Arial" panose="020B0604020202020204"/>
              </a:rPr>
              <a:t>Ivar jobber med innkjøp på et IV-institutt. Han er ansvarlig for administrative innkjøp på instituttet og for å kontrollere og fullføre innkjøpsforespørsler fra fagrekvirenter. </a:t>
            </a:r>
          </a:p>
          <a:p>
            <a:pPr defTabSz="685800">
              <a:defRPr/>
            </a:pPr>
            <a:endParaRPr lang="nb-NO" sz="825">
              <a:solidFill>
                <a:srgbClr val="FFFFFF"/>
              </a:solidFill>
              <a:latin typeface="Arial" panose="020B0604020202020204"/>
            </a:endParaRPr>
          </a:p>
          <a:p>
            <a:pPr defTabSz="685800">
              <a:defRPr/>
            </a:pPr>
            <a:r>
              <a:rPr lang="nb-NO" sz="825">
                <a:solidFill>
                  <a:srgbClr val="FFFFFF"/>
                </a:solidFill>
                <a:latin typeface="Arial" panose="020B0604020202020204"/>
              </a:rPr>
              <a:t>I tillegg til endringene beskrevet her, vil Ivar i kraft av å være administrativ ansatt på NTNU også treffes av endringene beskrevet for Anna Ansatt.</a:t>
            </a:r>
          </a:p>
          <a:p>
            <a:pPr defTabSz="685800">
              <a:defRPr/>
            </a:pPr>
            <a:endParaRPr lang="nb-NO" sz="788">
              <a:solidFill>
                <a:srgbClr val="FFFFFF"/>
              </a:solidFill>
              <a:latin typeface="Arial" panose="020B0604020202020204"/>
            </a:endParaRPr>
          </a:p>
        </p:txBody>
      </p:sp>
      <p:sp>
        <p:nvSpPr>
          <p:cNvPr id="207" name="Rectangle 206">
            <a:extLst>
              <a:ext uri="{FF2B5EF4-FFF2-40B4-BE49-F238E27FC236}">
                <a16:creationId xmlns:a16="http://schemas.microsoft.com/office/drawing/2014/main" id="{A33AE5DF-717E-495F-AD25-F0976E9C6116}"/>
              </a:ext>
            </a:extLst>
          </p:cNvPr>
          <p:cNvSpPr/>
          <p:nvPr/>
        </p:nvSpPr>
        <p:spPr>
          <a:xfrm>
            <a:off x="138328" y="2310845"/>
            <a:ext cx="3068582" cy="2417910"/>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28588" indent="-128588" defTabSz="685800">
              <a:buFont typeface="Arial" panose="020B0604020202020204" pitchFamily="34" charset="0"/>
              <a:buChar char="•"/>
            </a:pPr>
            <a:endParaRPr lang="nb-NO" sz="900">
              <a:solidFill>
                <a:srgbClr val="000000"/>
              </a:solidFill>
              <a:latin typeface="Arial" panose="020B0604020202020204"/>
            </a:endParaRPr>
          </a:p>
        </p:txBody>
      </p:sp>
      <p:sp>
        <p:nvSpPr>
          <p:cNvPr id="213" name="Rectangle 212">
            <a:extLst>
              <a:ext uri="{FF2B5EF4-FFF2-40B4-BE49-F238E27FC236}">
                <a16:creationId xmlns:a16="http://schemas.microsoft.com/office/drawing/2014/main" id="{D620E20C-4947-45B6-82F8-DE5C7F833DF3}"/>
              </a:ext>
            </a:extLst>
          </p:cNvPr>
          <p:cNvSpPr/>
          <p:nvPr/>
        </p:nvSpPr>
        <p:spPr>
          <a:xfrm>
            <a:off x="3259203" y="460832"/>
            <a:ext cx="2823712" cy="895909"/>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marL="128588" indent="-128588" defTabSz="685800">
              <a:buFont typeface="Arial" panose="020B0604020202020204" pitchFamily="34" charset="0"/>
              <a:buChar char="•"/>
              <a:defRPr/>
            </a:pPr>
            <a:r>
              <a:rPr lang="nb-NO" sz="825" err="1">
                <a:solidFill>
                  <a:srgbClr val="000000"/>
                </a:solidFill>
                <a:latin typeface="Arial" panose="020B0604020202020204"/>
              </a:rPr>
              <a:t>Basware</a:t>
            </a:r>
            <a:r>
              <a:rPr lang="nb-NO" sz="825">
                <a:solidFill>
                  <a:srgbClr val="000000"/>
                </a:solidFill>
                <a:latin typeface="Arial" panose="020B0604020202020204"/>
              </a:rPr>
              <a:t> PM/IP/CM</a:t>
            </a: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algn="ctr" defTabSz="685800">
              <a:defRPr/>
            </a:pPr>
            <a:endParaRPr lang="nb-NO" sz="1200">
              <a:solidFill>
                <a:srgbClr val="FFFFFF"/>
              </a:solidFill>
              <a:latin typeface="Arial" panose="020B0604020202020204"/>
            </a:endParaRPr>
          </a:p>
          <a:p>
            <a:pPr marL="214313" indent="-129600" defTabSz="685800">
              <a:buFont typeface="Arial" panose="020B0604020202020204" pitchFamily="34" charset="0"/>
              <a:buChar char="•"/>
              <a:defRPr/>
            </a:pPr>
            <a:endParaRPr lang="nb-NO" sz="825">
              <a:solidFill>
                <a:srgbClr val="FFFFFF"/>
              </a:solidFill>
              <a:latin typeface="Arial" panose="020B0604020202020204"/>
            </a:endParaRPr>
          </a:p>
        </p:txBody>
      </p:sp>
      <p:sp>
        <p:nvSpPr>
          <p:cNvPr id="214" name="TextBox 213">
            <a:extLst>
              <a:ext uri="{FF2B5EF4-FFF2-40B4-BE49-F238E27FC236}">
                <a16:creationId xmlns:a16="http://schemas.microsoft.com/office/drawing/2014/main" id="{9635203C-F535-4047-BD60-53E8D7755E39}"/>
              </a:ext>
            </a:extLst>
          </p:cNvPr>
          <p:cNvSpPr txBox="1"/>
          <p:nvPr/>
        </p:nvSpPr>
        <p:spPr>
          <a:xfrm>
            <a:off x="3259203" y="470580"/>
            <a:ext cx="1364146" cy="230832"/>
          </a:xfrm>
          <a:prstGeom prst="rect">
            <a:avLst/>
          </a:prstGeom>
          <a:noFill/>
        </p:spPr>
        <p:txBody>
          <a:bodyPr wrap="square" rtlCol="0">
            <a:spAutoFit/>
          </a:bodyPr>
          <a:lstStyle/>
          <a:p>
            <a:pPr defTabSz="685800">
              <a:defRPr/>
            </a:pPr>
            <a:r>
              <a:rPr lang="nb-NO" sz="900" b="1">
                <a:solidFill>
                  <a:srgbClr val="000000"/>
                </a:solidFill>
                <a:latin typeface="Arial" panose="020B0604020202020204"/>
              </a:rPr>
              <a:t>Dagens systemer</a:t>
            </a:r>
            <a:endParaRPr lang="nb-NO" sz="1200" b="1">
              <a:solidFill>
                <a:srgbClr val="000000"/>
              </a:solidFill>
              <a:latin typeface="Arial" panose="020B0604020202020204"/>
            </a:endParaRPr>
          </a:p>
        </p:txBody>
      </p:sp>
      <p:grpSp>
        <p:nvGrpSpPr>
          <p:cNvPr id="215" name="Group 214">
            <a:extLst>
              <a:ext uri="{FF2B5EF4-FFF2-40B4-BE49-F238E27FC236}">
                <a16:creationId xmlns:a16="http://schemas.microsoft.com/office/drawing/2014/main" id="{E22CB4BE-C58C-4AC8-BE9F-676731D31441}"/>
              </a:ext>
            </a:extLst>
          </p:cNvPr>
          <p:cNvGrpSpPr/>
          <p:nvPr/>
        </p:nvGrpSpPr>
        <p:grpSpPr>
          <a:xfrm>
            <a:off x="5685081" y="494148"/>
            <a:ext cx="382868" cy="366046"/>
            <a:chOff x="7650163" y="5060950"/>
            <a:chExt cx="565150" cy="541338"/>
          </a:xfrm>
          <a:solidFill>
            <a:srgbClr val="253A55"/>
          </a:solidFill>
        </p:grpSpPr>
        <p:sp>
          <p:nvSpPr>
            <p:cNvPr id="216" name="Freeform 460">
              <a:extLst>
                <a:ext uri="{FF2B5EF4-FFF2-40B4-BE49-F238E27FC236}">
                  <a16:creationId xmlns:a16="http://schemas.microsoft.com/office/drawing/2014/main" id="{71619537-AFCD-4987-8C71-4E28F15FF890}"/>
                </a:ext>
              </a:extLst>
            </p:cNvPr>
            <p:cNvSpPr>
              <a:spLocks noEditPoints="1"/>
            </p:cNvSpPr>
            <p:nvPr/>
          </p:nvSpPr>
          <p:spPr bwMode="auto">
            <a:xfrm>
              <a:off x="7926388" y="5060950"/>
              <a:ext cx="288925" cy="288925"/>
            </a:xfrm>
            <a:custGeom>
              <a:avLst/>
              <a:gdLst>
                <a:gd name="T0" fmla="*/ 44 w 49"/>
                <a:gd name="T1" fmla="*/ 27 h 49"/>
                <a:gd name="T2" fmla="*/ 45 w 49"/>
                <a:gd name="T3" fmla="*/ 37 h 49"/>
                <a:gd name="T4" fmla="*/ 36 w 49"/>
                <a:gd name="T5" fmla="*/ 40 h 49"/>
                <a:gd name="T6" fmla="*/ 29 w 49"/>
                <a:gd name="T7" fmla="*/ 48 h 49"/>
                <a:gd name="T8" fmla="*/ 20 w 49"/>
                <a:gd name="T9" fmla="*/ 43 h 49"/>
                <a:gd name="T10" fmla="*/ 9 w 49"/>
                <a:gd name="T11" fmla="*/ 43 h 49"/>
                <a:gd name="T12" fmla="*/ 5 w 49"/>
                <a:gd name="T13" fmla="*/ 28 h 49"/>
                <a:gd name="T14" fmla="*/ 6 w 49"/>
                <a:gd name="T15" fmla="*/ 19 h 49"/>
                <a:gd name="T16" fmla="*/ 6 w 49"/>
                <a:gd name="T17" fmla="*/ 10 h 49"/>
                <a:gd name="T18" fmla="*/ 14 w 49"/>
                <a:gd name="T19" fmla="*/ 8 h 49"/>
                <a:gd name="T20" fmla="*/ 20 w 49"/>
                <a:gd name="T21" fmla="*/ 0 h 49"/>
                <a:gd name="T22" fmla="*/ 29 w 49"/>
                <a:gd name="T23" fmla="*/ 5 h 49"/>
                <a:gd name="T24" fmla="*/ 38 w 49"/>
                <a:gd name="T25" fmla="*/ 4 h 49"/>
                <a:gd name="T26" fmla="*/ 40 w 49"/>
                <a:gd name="T27" fmla="*/ 13 h 49"/>
                <a:gd name="T28" fmla="*/ 49 w 49"/>
                <a:gd name="T29" fmla="*/ 18 h 49"/>
                <a:gd name="T30" fmla="*/ 41 w 49"/>
                <a:gd name="T31" fmla="*/ 24 h 49"/>
                <a:gd name="T32" fmla="*/ 41 w 49"/>
                <a:gd name="T33" fmla="*/ 24 h 49"/>
                <a:gd name="T34" fmla="*/ 40 w 49"/>
                <a:gd name="T35" fmla="*/ 39 h 49"/>
                <a:gd name="T36" fmla="*/ 38 w 49"/>
                <a:gd name="T37" fmla="*/ 13 h 49"/>
                <a:gd name="T38" fmla="*/ 36 w 49"/>
                <a:gd name="T39" fmla="*/ 8 h 49"/>
                <a:gd name="T40" fmla="*/ 35 w 49"/>
                <a:gd name="T41" fmla="*/ 15 h 49"/>
                <a:gd name="T42" fmla="*/ 35 w 49"/>
                <a:gd name="T43" fmla="*/ 15 h 49"/>
                <a:gd name="T44" fmla="*/ 34 w 49"/>
                <a:gd name="T45" fmla="*/ 22 h 49"/>
                <a:gd name="T46" fmla="*/ 35 w 49"/>
                <a:gd name="T47" fmla="*/ 22 h 49"/>
                <a:gd name="T48" fmla="*/ 33 w 49"/>
                <a:gd name="T49" fmla="*/ 36 h 49"/>
                <a:gd name="T50" fmla="*/ 34 w 49"/>
                <a:gd name="T51" fmla="*/ 36 h 49"/>
                <a:gd name="T52" fmla="*/ 33 w 49"/>
                <a:gd name="T53" fmla="*/ 26 h 49"/>
                <a:gd name="T54" fmla="*/ 33 w 49"/>
                <a:gd name="T55" fmla="*/ 26 h 49"/>
                <a:gd name="T56" fmla="*/ 18 w 49"/>
                <a:gd name="T57" fmla="*/ 26 h 49"/>
                <a:gd name="T58" fmla="*/ 29 w 49"/>
                <a:gd name="T59" fmla="*/ 23 h 49"/>
                <a:gd name="T60" fmla="*/ 28 w 49"/>
                <a:gd name="T61" fmla="*/ 17 h 49"/>
                <a:gd name="T62" fmla="*/ 24 w 49"/>
                <a:gd name="T63" fmla="*/ 6 h 49"/>
                <a:gd name="T64" fmla="*/ 22 w 49"/>
                <a:gd name="T65" fmla="*/ 31 h 49"/>
                <a:gd name="T66" fmla="*/ 22 w 49"/>
                <a:gd name="T67" fmla="*/ 31 h 49"/>
                <a:gd name="T68" fmla="*/ 23 w 49"/>
                <a:gd name="T69" fmla="*/ 16 h 49"/>
                <a:gd name="T70" fmla="*/ 23 w 49"/>
                <a:gd name="T71" fmla="*/ 39 h 49"/>
                <a:gd name="T72" fmla="*/ 22 w 49"/>
                <a:gd name="T73" fmla="*/ 4 h 49"/>
                <a:gd name="T74" fmla="*/ 19 w 49"/>
                <a:gd name="T75" fmla="*/ 41 h 49"/>
                <a:gd name="T76" fmla="*/ 19 w 49"/>
                <a:gd name="T77" fmla="*/ 41 h 49"/>
                <a:gd name="T78" fmla="*/ 21 w 49"/>
                <a:gd name="T79" fmla="*/ 30 h 49"/>
                <a:gd name="T80" fmla="*/ 20 w 49"/>
                <a:gd name="T81" fmla="*/ 38 h 49"/>
                <a:gd name="T82" fmla="*/ 17 w 49"/>
                <a:gd name="T83" fmla="*/ 20 h 49"/>
                <a:gd name="T84" fmla="*/ 18 w 49"/>
                <a:gd name="T85" fmla="*/ 20 h 49"/>
                <a:gd name="T86" fmla="*/ 17 w 49"/>
                <a:gd name="T87" fmla="*/ 27 h 49"/>
                <a:gd name="T88" fmla="*/ 15 w 49"/>
                <a:gd name="T89" fmla="*/ 39 h 49"/>
                <a:gd name="T90" fmla="*/ 14 w 49"/>
                <a:gd name="T91" fmla="*/ 10 h 49"/>
                <a:gd name="T92" fmla="*/ 14 w 49"/>
                <a:gd name="T93" fmla="*/ 10 h 49"/>
                <a:gd name="T94" fmla="*/ 10 w 49"/>
                <a:gd name="T95" fmla="*/ 7 h 49"/>
                <a:gd name="T96" fmla="*/ 10 w 49"/>
                <a:gd name="T9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9">
                  <a:moveTo>
                    <a:pt x="48" y="28"/>
                  </a:moveTo>
                  <a:cubicBezTo>
                    <a:pt x="47" y="29"/>
                    <a:pt x="45" y="27"/>
                    <a:pt x="44" y="27"/>
                  </a:cubicBezTo>
                  <a:cubicBezTo>
                    <a:pt x="43" y="29"/>
                    <a:pt x="43" y="32"/>
                    <a:pt x="42" y="34"/>
                  </a:cubicBezTo>
                  <a:cubicBezTo>
                    <a:pt x="43" y="35"/>
                    <a:pt x="45" y="35"/>
                    <a:pt x="45" y="37"/>
                  </a:cubicBezTo>
                  <a:cubicBezTo>
                    <a:pt x="44" y="39"/>
                    <a:pt x="42" y="41"/>
                    <a:pt x="41" y="43"/>
                  </a:cubicBezTo>
                  <a:cubicBezTo>
                    <a:pt x="39" y="42"/>
                    <a:pt x="38" y="41"/>
                    <a:pt x="36" y="40"/>
                  </a:cubicBezTo>
                  <a:cubicBezTo>
                    <a:pt x="34" y="41"/>
                    <a:pt x="31" y="42"/>
                    <a:pt x="29" y="42"/>
                  </a:cubicBezTo>
                  <a:cubicBezTo>
                    <a:pt x="29" y="44"/>
                    <a:pt x="30" y="46"/>
                    <a:pt x="29" y="48"/>
                  </a:cubicBezTo>
                  <a:cubicBezTo>
                    <a:pt x="26" y="48"/>
                    <a:pt x="24" y="49"/>
                    <a:pt x="21" y="49"/>
                  </a:cubicBezTo>
                  <a:cubicBezTo>
                    <a:pt x="20" y="47"/>
                    <a:pt x="20" y="44"/>
                    <a:pt x="20" y="43"/>
                  </a:cubicBezTo>
                  <a:cubicBezTo>
                    <a:pt x="16" y="42"/>
                    <a:pt x="15" y="40"/>
                    <a:pt x="13" y="39"/>
                  </a:cubicBezTo>
                  <a:cubicBezTo>
                    <a:pt x="11" y="40"/>
                    <a:pt x="11" y="42"/>
                    <a:pt x="9" y="43"/>
                  </a:cubicBezTo>
                  <a:cubicBezTo>
                    <a:pt x="7" y="42"/>
                    <a:pt x="5" y="40"/>
                    <a:pt x="4" y="38"/>
                  </a:cubicBezTo>
                  <a:cubicBezTo>
                    <a:pt x="7" y="36"/>
                    <a:pt x="6" y="32"/>
                    <a:pt x="5" y="28"/>
                  </a:cubicBezTo>
                  <a:cubicBezTo>
                    <a:pt x="0" y="31"/>
                    <a:pt x="0" y="25"/>
                    <a:pt x="0" y="20"/>
                  </a:cubicBezTo>
                  <a:cubicBezTo>
                    <a:pt x="3" y="21"/>
                    <a:pt x="3" y="20"/>
                    <a:pt x="6" y="19"/>
                  </a:cubicBezTo>
                  <a:cubicBezTo>
                    <a:pt x="6" y="17"/>
                    <a:pt x="7" y="15"/>
                    <a:pt x="8" y="13"/>
                  </a:cubicBezTo>
                  <a:cubicBezTo>
                    <a:pt x="8" y="12"/>
                    <a:pt x="6" y="12"/>
                    <a:pt x="6" y="10"/>
                  </a:cubicBezTo>
                  <a:cubicBezTo>
                    <a:pt x="5" y="7"/>
                    <a:pt x="9" y="6"/>
                    <a:pt x="11" y="4"/>
                  </a:cubicBezTo>
                  <a:cubicBezTo>
                    <a:pt x="13" y="5"/>
                    <a:pt x="13" y="7"/>
                    <a:pt x="14" y="8"/>
                  </a:cubicBezTo>
                  <a:cubicBezTo>
                    <a:pt x="17" y="8"/>
                    <a:pt x="18" y="6"/>
                    <a:pt x="21" y="5"/>
                  </a:cubicBezTo>
                  <a:cubicBezTo>
                    <a:pt x="21" y="3"/>
                    <a:pt x="19" y="2"/>
                    <a:pt x="20" y="0"/>
                  </a:cubicBezTo>
                  <a:cubicBezTo>
                    <a:pt x="23" y="0"/>
                    <a:pt x="25" y="0"/>
                    <a:pt x="28" y="0"/>
                  </a:cubicBezTo>
                  <a:cubicBezTo>
                    <a:pt x="29" y="1"/>
                    <a:pt x="29" y="3"/>
                    <a:pt x="29" y="5"/>
                  </a:cubicBezTo>
                  <a:cubicBezTo>
                    <a:pt x="30" y="6"/>
                    <a:pt x="32" y="7"/>
                    <a:pt x="34" y="8"/>
                  </a:cubicBezTo>
                  <a:cubicBezTo>
                    <a:pt x="36" y="7"/>
                    <a:pt x="36" y="5"/>
                    <a:pt x="38" y="4"/>
                  </a:cubicBezTo>
                  <a:cubicBezTo>
                    <a:pt x="39" y="7"/>
                    <a:pt x="42" y="8"/>
                    <a:pt x="42" y="10"/>
                  </a:cubicBezTo>
                  <a:cubicBezTo>
                    <a:pt x="42" y="12"/>
                    <a:pt x="41" y="11"/>
                    <a:pt x="40" y="13"/>
                  </a:cubicBezTo>
                  <a:cubicBezTo>
                    <a:pt x="41" y="15"/>
                    <a:pt x="42" y="16"/>
                    <a:pt x="42" y="18"/>
                  </a:cubicBezTo>
                  <a:cubicBezTo>
                    <a:pt x="45" y="19"/>
                    <a:pt x="46" y="19"/>
                    <a:pt x="49" y="18"/>
                  </a:cubicBezTo>
                  <a:cubicBezTo>
                    <a:pt x="49" y="21"/>
                    <a:pt x="49" y="25"/>
                    <a:pt x="48" y="28"/>
                  </a:cubicBezTo>
                  <a:close/>
                  <a:moveTo>
                    <a:pt x="41" y="24"/>
                  </a:moveTo>
                  <a:cubicBezTo>
                    <a:pt x="40" y="25"/>
                    <a:pt x="42" y="25"/>
                    <a:pt x="42" y="24"/>
                  </a:cubicBezTo>
                  <a:cubicBezTo>
                    <a:pt x="41" y="24"/>
                    <a:pt x="41" y="24"/>
                    <a:pt x="41" y="24"/>
                  </a:cubicBezTo>
                  <a:close/>
                  <a:moveTo>
                    <a:pt x="40" y="40"/>
                  </a:moveTo>
                  <a:cubicBezTo>
                    <a:pt x="40" y="40"/>
                    <a:pt x="41" y="39"/>
                    <a:pt x="40" y="39"/>
                  </a:cubicBezTo>
                  <a:cubicBezTo>
                    <a:pt x="40" y="40"/>
                    <a:pt x="40" y="40"/>
                    <a:pt x="40" y="40"/>
                  </a:cubicBezTo>
                  <a:close/>
                  <a:moveTo>
                    <a:pt x="38" y="13"/>
                  </a:moveTo>
                  <a:cubicBezTo>
                    <a:pt x="38" y="14"/>
                    <a:pt x="38" y="13"/>
                    <a:pt x="38" y="13"/>
                  </a:cubicBezTo>
                  <a:close/>
                  <a:moveTo>
                    <a:pt x="36" y="8"/>
                  </a:moveTo>
                  <a:cubicBezTo>
                    <a:pt x="36" y="8"/>
                    <a:pt x="36" y="8"/>
                    <a:pt x="36" y="8"/>
                  </a:cubicBezTo>
                  <a:close/>
                  <a:moveTo>
                    <a:pt x="35" y="15"/>
                  </a:moveTo>
                  <a:cubicBezTo>
                    <a:pt x="35" y="15"/>
                    <a:pt x="37" y="16"/>
                    <a:pt x="36" y="15"/>
                  </a:cubicBezTo>
                  <a:cubicBezTo>
                    <a:pt x="36" y="15"/>
                    <a:pt x="35" y="15"/>
                    <a:pt x="35" y="15"/>
                  </a:cubicBezTo>
                  <a:close/>
                  <a:moveTo>
                    <a:pt x="34" y="22"/>
                  </a:moveTo>
                  <a:cubicBezTo>
                    <a:pt x="34" y="22"/>
                    <a:pt x="34" y="22"/>
                    <a:pt x="34" y="22"/>
                  </a:cubicBezTo>
                  <a:cubicBezTo>
                    <a:pt x="34" y="22"/>
                    <a:pt x="35" y="22"/>
                    <a:pt x="35" y="22"/>
                  </a:cubicBezTo>
                  <a:cubicBezTo>
                    <a:pt x="35" y="22"/>
                    <a:pt x="35" y="22"/>
                    <a:pt x="35" y="22"/>
                  </a:cubicBezTo>
                  <a:cubicBezTo>
                    <a:pt x="34" y="22"/>
                    <a:pt x="34" y="21"/>
                    <a:pt x="34" y="22"/>
                  </a:cubicBezTo>
                  <a:close/>
                  <a:moveTo>
                    <a:pt x="33" y="36"/>
                  </a:moveTo>
                  <a:cubicBezTo>
                    <a:pt x="34" y="36"/>
                    <a:pt x="34" y="36"/>
                    <a:pt x="34" y="36"/>
                  </a:cubicBezTo>
                  <a:cubicBezTo>
                    <a:pt x="34" y="36"/>
                    <a:pt x="34" y="36"/>
                    <a:pt x="34" y="36"/>
                  </a:cubicBezTo>
                  <a:cubicBezTo>
                    <a:pt x="34" y="36"/>
                    <a:pt x="33" y="36"/>
                    <a:pt x="33" y="36"/>
                  </a:cubicBezTo>
                  <a:close/>
                  <a:moveTo>
                    <a:pt x="33" y="26"/>
                  </a:moveTo>
                  <a:cubicBezTo>
                    <a:pt x="33" y="26"/>
                    <a:pt x="33" y="25"/>
                    <a:pt x="33" y="25"/>
                  </a:cubicBezTo>
                  <a:cubicBezTo>
                    <a:pt x="33" y="26"/>
                    <a:pt x="33" y="26"/>
                    <a:pt x="33" y="26"/>
                  </a:cubicBezTo>
                  <a:close/>
                  <a:moveTo>
                    <a:pt x="24" y="18"/>
                  </a:moveTo>
                  <a:cubicBezTo>
                    <a:pt x="21" y="18"/>
                    <a:pt x="17" y="22"/>
                    <a:pt x="18" y="26"/>
                  </a:cubicBezTo>
                  <a:cubicBezTo>
                    <a:pt x="19" y="28"/>
                    <a:pt x="23" y="30"/>
                    <a:pt x="25" y="30"/>
                  </a:cubicBezTo>
                  <a:cubicBezTo>
                    <a:pt x="28" y="30"/>
                    <a:pt x="30" y="27"/>
                    <a:pt x="29" y="23"/>
                  </a:cubicBezTo>
                  <a:cubicBezTo>
                    <a:pt x="28" y="20"/>
                    <a:pt x="27" y="18"/>
                    <a:pt x="24" y="18"/>
                  </a:cubicBezTo>
                  <a:close/>
                  <a:moveTo>
                    <a:pt x="28" y="17"/>
                  </a:moveTo>
                  <a:cubicBezTo>
                    <a:pt x="27" y="17"/>
                    <a:pt x="29" y="17"/>
                    <a:pt x="28" y="17"/>
                  </a:cubicBezTo>
                  <a:close/>
                  <a:moveTo>
                    <a:pt x="24" y="6"/>
                  </a:moveTo>
                  <a:cubicBezTo>
                    <a:pt x="24" y="6"/>
                    <a:pt x="24" y="6"/>
                    <a:pt x="24" y="6"/>
                  </a:cubicBezTo>
                  <a:close/>
                  <a:moveTo>
                    <a:pt x="22" y="31"/>
                  </a:moveTo>
                  <a:cubicBezTo>
                    <a:pt x="22" y="32"/>
                    <a:pt x="24" y="32"/>
                    <a:pt x="24" y="31"/>
                  </a:cubicBezTo>
                  <a:cubicBezTo>
                    <a:pt x="23" y="32"/>
                    <a:pt x="23" y="31"/>
                    <a:pt x="22" y="31"/>
                  </a:cubicBezTo>
                  <a:close/>
                  <a:moveTo>
                    <a:pt x="22" y="17"/>
                  </a:moveTo>
                  <a:cubicBezTo>
                    <a:pt x="23" y="17"/>
                    <a:pt x="23" y="17"/>
                    <a:pt x="23" y="16"/>
                  </a:cubicBezTo>
                  <a:cubicBezTo>
                    <a:pt x="23" y="16"/>
                    <a:pt x="22" y="16"/>
                    <a:pt x="22" y="17"/>
                  </a:cubicBezTo>
                  <a:close/>
                  <a:moveTo>
                    <a:pt x="23" y="39"/>
                  </a:moveTo>
                  <a:cubicBezTo>
                    <a:pt x="23" y="39"/>
                    <a:pt x="23" y="39"/>
                    <a:pt x="23" y="39"/>
                  </a:cubicBezTo>
                  <a:close/>
                  <a:moveTo>
                    <a:pt x="22" y="4"/>
                  </a:moveTo>
                  <a:cubicBezTo>
                    <a:pt x="22" y="5"/>
                    <a:pt x="22" y="4"/>
                    <a:pt x="22" y="4"/>
                  </a:cubicBezTo>
                  <a:close/>
                  <a:moveTo>
                    <a:pt x="19" y="41"/>
                  </a:moveTo>
                  <a:cubicBezTo>
                    <a:pt x="21" y="41"/>
                    <a:pt x="21" y="42"/>
                    <a:pt x="22" y="41"/>
                  </a:cubicBezTo>
                  <a:cubicBezTo>
                    <a:pt x="22" y="41"/>
                    <a:pt x="19" y="40"/>
                    <a:pt x="19" y="41"/>
                  </a:cubicBezTo>
                  <a:close/>
                  <a:moveTo>
                    <a:pt x="21" y="30"/>
                  </a:moveTo>
                  <a:cubicBezTo>
                    <a:pt x="20" y="30"/>
                    <a:pt x="22" y="30"/>
                    <a:pt x="21" y="30"/>
                  </a:cubicBezTo>
                  <a:close/>
                  <a:moveTo>
                    <a:pt x="20" y="38"/>
                  </a:moveTo>
                  <a:cubicBezTo>
                    <a:pt x="20" y="38"/>
                    <a:pt x="20" y="38"/>
                    <a:pt x="20" y="38"/>
                  </a:cubicBezTo>
                  <a:close/>
                  <a:moveTo>
                    <a:pt x="17" y="20"/>
                  </a:moveTo>
                  <a:cubicBezTo>
                    <a:pt x="17" y="20"/>
                    <a:pt x="17" y="20"/>
                    <a:pt x="17" y="20"/>
                  </a:cubicBezTo>
                  <a:cubicBezTo>
                    <a:pt x="17" y="20"/>
                    <a:pt x="18" y="20"/>
                    <a:pt x="18" y="20"/>
                  </a:cubicBezTo>
                  <a:cubicBezTo>
                    <a:pt x="18" y="20"/>
                    <a:pt x="18" y="20"/>
                    <a:pt x="18" y="20"/>
                  </a:cubicBezTo>
                  <a:cubicBezTo>
                    <a:pt x="18" y="20"/>
                    <a:pt x="17" y="20"/>
                    <a:pt x="17" y="20"/>
                  </a:cubicBezTo>
                  <a:close/>
                  <a:moveTo>
                    <a:pt x="17" y="27"/>
                  </a:moveTo>
                  <a:cubicBezTo>
                    <a:pt x="17" y="27"/>
                    <a:pt x="18" y="27"/>
                    <a:pt x="17" y="27"/>
                  </a:cubicBezTo>
                  <a:close/>
                  <a:moveTo>
                    <a:pt x="15" y="39"/>
                  </a:moveTo>
                  <a:cubicBezTo>
                    <a:pt x="15" y="38"/>
                    <a:pt x="16" y="40"/>
                    <a:pt x="15" y="39"/>
                  </a:cubicBezTo>
                  <a:close/>
                  <a:moveTo>
                    <a:pt x="14" y="10"/>
                  </a:moveTo>
                  <a:cubicBezTo>
                    <a:pt x="15" y="10"/>
                    <a:pt x="16" y="9"/>
                    <a:pt x="15" y="9"/>
                  </a:cubicBezTo>
                  <a:cubicBezTo>
                    <a:pt x="15" y="10"/>
                    <a:pt x="14" y="10"/>
                    <a:pt x="14" y="10"/>
                  </a:cubicBezTo>
                  <a:close/>
                  <a:moveTo>
                    <a:pt x="10" y="7"/>
                  </a:moveTo>
                  <a:cubicBezTo>
                    <a:pt x="10" y="7"/>
                    <a:pt x="10" y="7"/>
                    <a:pt x="10" y="7"/>
                  </a:cubicBezTo>
                  <a:close/>
                  <a:moveTo>
                    <a:pt x="10" y="18"/>
                  </a:moveTo>
                  <a:cubicBezTo>
                    <a:pt x="9" y="19"/>
                    <a:pt x="11" y="19"/>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17" name="Freeform 461">
              <a:extLst>
                <a:ext uri="{FF2B5EF4-FFF2-40B4-BE49-F238E27FC236}">
                  <a16:creationId xmlns:a16="http://schemas.microsoft.com/office/drawing/2014/main" id="{FD130DF9-B842-4161-B60D-854DCF6F7BFD}"/>
                </a:ext>
              </a:extLst>
            </p:cNvPr>
            <p:cNvSpPr>
              <a:spLocks noEditPoints="1"/>
            </p:cNvSpPr>
            <p:nvPr/>
          </p:nvSpPr>
          <p:spPr bwMode="auto">
            <a:xfrm>
              <a:off x="8021638" y="5356225"/>
              <a:ext cx="152400" cy="134938"/>
            </a:xfrm>
            <a:custGeom>
              <a:avLst/>
              <a:gdLst>
                <a:gd name="T0" fmla="*/ 26 w 26"/>
                <a:gd name="T1" fmla="*/ 9 h 23"/>
                <a:gd name="T2" fmla="*/ 25 w 26"/>
                <a:gd name="T3" fmla="*/ 14 h 23"/>
                <a:gd name="T4" fmla="*/ 23 w 26"/>
                <a:gd name="T5" fmla="*/ 14 h 23"/>
                <a:gd name="T6" fmla="*/ 22 w 26"/>
                <a:gd name="T7" fmla="*/ 17 h 23"/>
                <a:gd name="T8" fmla="*/ 24 w 26"/>
                <a:gd name="T9" fmla="*/ 19 h 23"/>
                <a:gd name="T10" fmla="*/ 21 w 26"/>
                <a:gd name="T11" fmla="*/ 23 h 23"/>
                <a:gd name="T12" fmla="*/ 16 w 26"/>
                <a:gd name="T13" fmla="*/ 23 h 23"/>
                <a:gd name="T14" fmla="*/ 11 w 26"/>
                <a:gd name="T15" fmla="*/ 23 h 23"/>
                <a:gd name="T16" fmla="*/ 10 w 26"/>
                <a:gd name="T17" fmla="*/ 21 h 23"/>
                <a:gd name="T18" fmla="*/ 8 w 26"/>
                <a:gd name="T19" fmla="*/ 20 h 23"/>
                <a:gd name="T20" fmla="*/ 5 w 26"/>
                <a:gd name="T21" fmla="*/ 22 h 23"/>
                <a:gd name="T22" fmla="*/ 2 w 26"/>
                <a:gd name="T23" fmla="*/ 19 h 23"/>
                <a:gd name="T24" fmla="*/ 1 w 26"/>
                <a:gd name="T25" fmla="*/ 13 h 23"/>
                <a:gd name="T26" fmla="*/ 0 w 26"/>
                <a:gd name="T27" fmla="*/ 9 h 23"/>
                <a:gd name="T28" fmla="*/ 3 w 26"/>
                <a:gd name="T29" fmla="*/ 8 h 23"/>
                <a:gd name="T30" fmla="*/ 2 w 26"/>
                <a:gd name="T31" fmla="*/ 4 h 23"/>
                <a:gd name="T32" fmla="*/ 6 w 26"/>
                <a:gd name="T33" fmla="*/ 1 h 23"/>
                <a:gd name="T34" fmla="*/ 9 w 26"/>
                <a:gd name="T35" fmla="*/ 3 h 23"/>
                <a:gd name="T36" fmla="*/ 10 w 26"/>
                <a:gd name="T37" fmla="*/ 1 h 23"/>
                <a:gd name="T38" fmla="*/ 14 w 26"/>
                <a:gd name="T39" fmla="*/ 0 h 23"/>
                <a:gd name="T40" fmla="*/ 14 w 26"/>
                <a:gd name="T41" fmla="*/ 2 h 23"/>
                <a:gd name="T42" fmla="*/ 18 w 26"/>
                <a:gd name="T43" fmla="*/ 1 h 23"/>
                <a:gd name="T44" fmla="*/ 22 w 26"/>
                <a:gd name="T45" fmla="*/ 3 h 23"/>
                <a:gd name="T46" fmla="*/ 22 w 26"/>
                <a:gd name="T47" fmla="*/ 8 h 23"/>
                <a:gd name="T48" fmla="*/ 26 w 26"/>
                <a:gd name="T49" fmla="*/ 9 h 23"/>
                <a:gd name="T50" fmla="*/ 12 w 26"/>
                <a:gd name="T51" fmla="*/ 10 h 23"/>
                <a:gd name="T52" fmla="*/ 11 w 26"/>
                <a:gd name="T53" fmla="*/ 13 h 23"/>
                <a:gd name="T54" fmla="*/ 15 w 26"/>
                <a:gd name="T55" fmla="*/ 14 h 23"/>
                <a:gd name="T56" fmla="*/ 12 w 26"/>
                <a:gd name="T57" fmla="*/ 10 h 23"/>
                <a:gd name="T58" fmla="*/ 5 w 26"/>
                <a:gd name="T59" fmla="*/ 14 h 23"/>
                <a:gd name="T60" fmla="*/ 6 w 26"/>
                <a:gd name="T61" fmla="*/ 15 h 23"/>
                <a:gd name="T62" fmla="*/ 5 w 26"/>
                <a:gd name="T6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23">
                  <a:moveTo>
                    <a:pt x="26" y="9"/>
                  </a:moveTo>
                  <a:cubicBezTo>
                    <a:pt x="26" y="10"/>
                    <a:pt x="26" y="13"/>
                    <a:pt x="25" y="14"/>
                  </a:cubicBezTo>
                  <a:cubicBezTo>
                    <a:pt x="25" y="14"/>
                    <a:pt x="24" y="14"/>
                    <a:pt x="23" y="14"/>
                  </a:cubicBezTo>
                  <a:cubicBezTo>
                    <a:pt x="23" y="15"/>
                    <a:pt x="23" y="16"/>
                    <a:pt x="22" y="17"/>
                  </a:cubicBezTo>
                  <a:cubicBezTo>
                    <a:pt x="22" y="18"/>
                    <a:pt x="24" y="18"/>
                    <a:pt x="24" y="19"/>
                  </a:cubicBezTo>
                  <a:cubicBezTo>
                    <a:pt x="23" y="21"/>
                    <a:pt x="22" y="22"/>
                    <a:pt x="21" y="23"/>
                  </a:cubicBezTo>
                  <a:cubicBezTo>
                    <a:pt x="20" y="21"/>
                    <a:pt x="16" y="19"/>
                    <a:pt x="16" y="23"/>
                  </a:cubicBezTo>
                  <a:cubicBezTo>
                    <a:pt x="14" y="23"/>
                    <a:pt x="13" y="23"/>
                    <a:pt x="11" y="23"/>
                  </a:cubicBezTo>
                  <a:cubicBezTo>
                    <a:pt x="11" y="23"/>
                    <a:pt x="10" y="22"/>
                    <a:pt x="10" y="21"/>
                  </a:cubicBezTo>
                  <a:cubicBezTo>
                    <a:pt x="10" y="20"/>
                    <a:pt x="9" y="20"/>
                    <a:pt x="8" y="20"/>
                  </a:cubicBezTo>
                  <a:cubicBezTo>
                    <a:pt x="7" y="20"/>
                    <a:pt x="7" y="22"/>
                    <a:pt x="5" y="22"/>
                  </a:cubicBezTo>
                  <a:cubicBezTo>
                    <a:pt x="4" y="21"/>
                    <a:pt x="3" y="20"/>
                    <a:pt x="2" y="19"/>
                  </a:cubicBezTo>
                  <a:cubicBezTo>
                    <a:pt x="4" y="17"/>
                    <a:pt x="5" y="13"/>
                    <a:pt x="1" y="13"/>
                  </a:cubicBezTo>
                  <a:cubicBezTo>
                    <a:pt x="0" y="12"/>
                    <a:pt x="0" y="10"/>
                    <a:pt x="0" y="9"/>
                  </a:cubicBezTo>
                  <a:cubicBezTo>
                    <a:pt x="1" y="9"/>
                    <a:pt x="2" y="8"/>
                    <a:pt x="3" y="8"/>
                  </a:cubicBezTo>
                  <a:cubicBezTo>
                    <a:pt x="4" y="6"/>
                    <a:pt x="3" y="6"/>
                    <a:pt x="2" y="4"/>
                  </a:cubicBezTo>
                  <a:cubicBezTo>
                    <a:pt x="3" y="3"/>
                    <a:pt x="5" y="2"/>
                    <a:pt x="6" y="1"/>
                  </a:cubicBezTo>
                  <a:cubicBezTo>
                    <a:pt x="7" y="1"/>
                    <a:pt x="7" y="3"/>
                    <a:pt x="9" y="3"/>
                  </a:cubicBezTo>
                  <a:cubicBezTo>
                    <a:pt x="10" y="2"/>
                    <a:pt x="9" y="1"/>
                    <a:pt x="10" y="1"/>
                  </a:cubicBezTo>
                  <a:cubicBezTo>
                    <a:pt x="11" y="0"/>
                    <a:pt x="12" y="0"/>
                    <a:pt x="14" y="0"/>
                  </a:cubicBezTo>
                  <a:cubicBezTo>
                    <a:pt x="14" y="1"/>
                    <a:pt x="14" y="2"/>
                    <a:pt x="14" y="2"/>
                  </a:cubicBezTo>
                  <a:cubicBezTo>
                    <a:pt x="17" y="3"/>
                    <a:pt x="17" y="1"/>
                    <a:pt x="18" y="1"/>
                  </a:cubicBezTo>
                  <a:cubicBezTo>
                    <a:pt x="20" y="1"/>
                    <a:pt x="21" y="2"/>
                    <a:pt x="22" y="3"/>
                  </a:cubicBezTo>
                  <a:cubicBezTo>
                    <a:pt x="20" y="5"/>
                    <a:pt x="22" y="7"/>
                    <a:pt x="22" y="8"/>
                  </a:cubicBezTo>
                  <a:cubicBezTo>
                    <a:pt x="24" y="8"/>
                    <a:pt x="25" y="8"/>
                    <a:pt x="26" y="9"/>
                  </a:cubicBezTo>
                  <a:close/>
                  <a:moveTo>
                    <a:pt x="12" y="10"/>
                  </a:moveTo>
                  <a:cubicBezTo>
                    <a:pt x="11" y="10"/>
                    <a:pt x="11" y="11"/>
                    <a:pt x="11" y="13"/>
                  </a:cubicBezTo>
                  <a:cubicBezTo>
                    <a:pt x="12" y="13"/>
                    <a:pt x="14" y="13"/>
                    <a:pt x="15" y="14"/>
                  </a:cubicBezTo>
                  <a:cubicBezTo>
                    <a:pt x="17" y="12"/>
                    <a:pt x="15" y="9"/>
                    <a:pt x="12" y="10"/>
                  </a:cubicBezTo>
                  <a:close/>
                  <a:moveTo>
                    <a:pt x="5" y="14"/>
                  </a:moveTo>
                  <a:cubicBezTo>
                    <a:pt x="5" y="15"/>
                    <a:pt x="6" y="15"/>
                    <a:pt x="6" y="15"/>
                  </a:cubicBezTo>
                  <a:cubicBezTo>
                    <a:pt x="6" y="15"/>
                    <a:pt x="6" y="14"/>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18" name="Freeform 462">
              <a:extLst>
                <a:ext uri="{FF2B5EF4-FFF2-40B4-BE49-F238E27FC236}">
                  <a16:creationId xmlns:a16="http://schemas.microsoft.com/office/drawing/2014/main" id="{F7AD16A8-F2E7-463B-A443-C4A721B3491B}"/>
                </a:ext>
              </a:extLst>
            </p:cNvPr>
            <p:cNvSpPr>
              <a:spLocks noEditPoints="1"/>
            </p:cNvSpPr>
            <p:nvPr/>
          </p:nvSpPr>
          <p:spPr bwMode="auto">
            <a:xfrm>
              <a:off x="7650163" y="5256213"/>
              <a:ext cx="358775" cy="346075"/>
            </a:xfrm>
            <a:custGeom>
              <a:avLst/>
              <a:gdLst>
                <a:gd name="T0" fmla="*/ 53 w 61"/>
                <a:gd name="T1" fmla="*/ 33 h 59"/>
                <a:gd name="T2" fmla="*/ 54 w 61"/>
                <a:gd name="T3" fmla="*/ 47 h 59"/>
                <a:gd name="T4" fmla="*/ 42 w 61"/>
                <a:gd name="T5" fmla="*/ 49 h 59"/>
                <a:gd name="T6" fmla="*/ 35 w 61"/>
                <a:gd name="T7" fmla="*/ 58 h 59"/>
                <a:gd name="T8" fmla="*/ 25 w 61"/>
                <a:gd name="T9" fmla="*/ 53 h 59"/>
                <a:gd name="T10" fmla="*/ 13 w 61"/>
                <a:gd name="T11" fmla="*/ 53 h 59"/>
                <a:gd name="T12" fmla="*/ 5 w 61"/>
                <a:gd name="T13" fmla="*/ 46 h 59"/>
                <a:gd name="T14" fmla="*/ 6 w 61"/>
                <a:gd name="T15" fmla="*/ 35 h 59"/>
                <a:gd name="T16" fmla="*/ 1 w 61"/>
                <a:gd name="T17" fmla="*/ 25 h 59"/>
                <a:gd name="T18" fmla="*/ 9 w 61"/>
                <a:gd name="T19" fmla="*/ 18 h 59"/>
                <a:gd name="T20" fmla="*/ 12 w 61"/>
                <a:gd name="T21" fmla="*/ 6 h 59"/>
                <a:gd name="T22" fmla="*/ 25 w 61"/>
                <a:gd name="T23" fmla="*/ 7 h 59"/>
                <a:gd name="T24" fmla="*/ 25 w 61"/>
                <a:gd name="T25" fmla="*/ 1 h 59"/>
                <a:gd name="T26" fmla="*/ 35 w 61"/>
                <a:gd name="T27" fmla="*/ 7 h 59"/>
                <a:gd name="T28" fmla="*/ 53 w 61"/>
                <a:gd name="T29" fmla="*/ 12 h 59"/>
                <a:gd name="T30" fmla="*/ 58 w 61"/>
                <a:gd name="T31" fmla="*/ 23 h 59"/>
                <a:gd name="T32" fmla="*/ 51 w 61"/>
                <a:gd name="T33" fmla="*/ 23 h 59"/>
                <a:gd name="T34" fmla="*/ 51 w 61"/>
                <a:gd name="T35" fmla="*/ 23 h 59"/>
                <a:gd name="T36" fmla="*/ 49 w 61"/>
                <a:gd name="T37" fmla="*/ 41 h 59"/>
                <a:gd name="T38" fmla="*/ 46 w 61"/>
                <a:gd name="T39" fmla="*/ 37 h 59"/>
                <a:gd name="T40" fmla="*/ 44 w 61"/>
                <a:gd name="T41" fmla="*/ 48 h 59"/>
                <a:gd name="T42" fmla="*/ 45 w 61"/>
                <a:gd name="T43" fmla="*/ 48 h 59"/>
                <a:gd name="T44" fmla="*/ 44 w 61"/>
                <a:gd name="T45" fmla="*/ 48 h 59"/>
                <a:gd name="T46" fmla="*/ 44 w 61"/>
                <a:gd name="T47" fmla="*/ 46 h 59"/>
                <a:gd name="T48" fmla="*/ 43 w 61"/>
                <a:gd name="T49" fmla="*/ 13 h 59"/>
                <a:gd name="T50" fmla="*/ 37 w 61"/>
                <a:gd name="T51" fmla="*/ 22 h 59"/>
                <a:gd name="T52" fmla="*/ 37 w 61"/>
                <a:gd name="T53" fmla="*/ 22 h 59"/>
                <a:gd name="T54" fmla="*/ 37 w 61"/>
                <a:gd name="T55" fmla="*/ 34 h 59"/>
                <a:gd name="T56" fmla="*/ 23 w 61"/>
                <a:gd name="T57" fmla="*/ 36 h 59"/>
                <a:gd name="T58" fmla="*/ 34 w 61"/>
                <a:gd name="T59" fmla="*/ 39 h 59"/>
                <a:gd name="T60" fmla="*/ 34 w 61"/>
                <a:gd name="T61" fmla="*/ 39 h 59"/>
                <a:gd name="T62" fmla="*/ 35 w 61"/>
                <a:gd name="T63" fmla="*/ 51 h 59"/>
                <a:gd name="T64" fmla="*/ 34 w 61"/>
                <a:gd name="T65" fmla="*/ 56 h 59"/>
                <a:gd name="T66" fmla="*/ 29 w 61"/>
                <a:gd name="T67" fmla="*/ 44 h 59"/>
                <a:gd name="T68" fmla="*/ 30 w 61"/>
                <a:gd name="T69" fmla="*/ 45 h 59"/>
                <a:gd name="T70" fmla="*/ 29 w 61"/>
                <a:gd name="T71" fmla="*/ 44 h 59"/>
                <a:gd name="T72" fmla="*/ 28 w 61"/>
                <a:gd name="T73" fmla="*/ 16 h 59"/>
                <a:gd name="T74" fmla="*/ 28 w 61"/>
                <a:gd name="T75" fmla="*/ 45 h 59"/>
                <a:gd name="T76" fmla="*/ 27 w 61"/>
                <a:gd name="T77" fmla="*/ 17 h 59"/>
                <a:gd name="T78" fmla="*/ 26 w 61"/>
                <a:gd name="T79" fmla="*/ 3 h 59"/>
                <a:gd name="T80" fmla="*/ 26 w 61"/>
                <a:gd name="T81" fmla="*/ 3 h 59"/>
                <a:gd name="T82" fmla="*/ 26 w 61"/>
                <a:gd name="T83" fmla="*/ 38 h 59"/>
                <a:gd name="T84" fmla="*/ 25 w 61"/>
                <a:gd name="T85" fmla="*/ 51 h 59"/>
                <a:gd name="T86" fmla="*/ 26 w 61"/>
                <a:gd name="T87" fmla="*/ 50 h 59"/>
                <a:gd name="T88" fmla="*/ 21 w 61"/>
                <a:gd name="T89" fmla="*/ 25 h 59"/>
                <a:gd name="T90" fmla="*/ 21 w 61"/>
                <a:gd name="T91" fmla="*/ 25 h 59"/>
                <a:gd name="T92" fmla="*/ 20 w 61"/>
                <a:gd name="T93" fmla="*/ 48 h 59"/>
                <a:gd name="T94" fmla="*/ 15 w 61"/>
                <a:gd name="T95" fmla="*/ 41 h 59"/>
                <a:gd name="T96" fmla="*/ 15 w 61"/>
                <a:gd name="T97" fmla="*/ 41 h 59"/>
                <a:gd name="T98" fmla="*/ 10 w 61"/>
                <a:gd name="T99" fmla="*/ 43 h 59"/>
                <a:gd name="T100" fmla="*/ 10 w 61"/>
                <a:gd name="T101" fmla="*/ 42 h 59"/>
                <a:gd name="T102" fmla="*/ 6 w 61"/>
                <a:gd name="T103" fmla="*/ 26 h 59"/>
                <a:gd name="T104" fmla="*/ 6 w 61"/>
                <a:gd name="T105" fmla="*/ 26 h 59"/>
                <a:gd name="T106" fmla="*/ 5 w 61"/>
                <a:gd name="T107"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59">
                  <a:moveTo>
                    <a:pt x="58" y="34"/>
                  </a:moveTo>
                  <a:cubicBezTo>
                    <a:pt x="56" y="34"/>
                    <a:pt x="55" y="33"/>
                    <a:pt x="53" y="33"/>
                  </a:cubicBezTo>
                  <a:cubicBezTo>
                    <a:pt x="52" y="36"/>
                    <a:pt x="52" y="39"/>
                    <a:pt x="50" y="42"/>
                  </a:cubicBezTo>
                  <a:cubicBezTo>
                    <a:pt x="52" y="43"/>
                    <a:pt x="53" y="45"/>
                    <a:pt x="54" y="47"/>
                  </a:cubicBezTo>
                  <a:cubicBezTo>
                    <a:pt x="52" y="50"/>
                    <a:pt x="50" y="52"/>
                    <a:pt x="47" y="54"/>
                  </a:cubicBezTo>
                  <a:cubicBezTo>
                    <a:pt x="45" y="53"/>
                    <a:pt x="44" y="51"/>
                    <a:pt x="42" y="49"/>
                  </a:cubicBezTo>
                  <a:cubicBezTo>
                    <a:pt x="40" y="50"/>
                    <a:pt x="39" y="52"/>
                    <a:pt x="36" y="52"/>
                  </a:cubicBezTo>
                  <a:cubicBezTo>
                    <a:pt x="35" y="54"/>
                    <a:pt x="36" y="57"/>
                    <a:pt x="35" y="58"/>
                  </a:cubicBezTo>
                  <a:cubicBezTo>
                    <a:pt x="32" y="59"/>
                    <a:pt x="27" y="59"/>
                    <a:pt x="25" y="57"/>
                  </a:cubicBezTo>
                  <a:cubicBezTo>
                    <a:pt x="25" y="56"/>
                    <a:pt x="25" y="54"/>
                    <a:pt x="25" y="53"/>
                  </a:cubicBezTo>
                  <a:cubicBezTo>
                    <a:pt x="22" y="52"/>
                    <a:pt x="18" y="51"/>
                    <a:pt x="16" y="49"/>
                  </a:cubicBezTo>
                  <a:cubicBezTo>
                    <a:pt x="14" y="50"/>
                    <a:pt x="14" y="52"/>
                    <a:pt x="13" y="53"/>
                  </a:cubicBezTo>
                  <a:cubicBezTo>
                    <a:pt x="11" y="53"/>
                    <a:pt x="10" y="51"/>
                    <a:pt x="9" y="50"/>
                  </a:cubicBezTo>
                  <a:cubicBezTo>
                    <a:pt x="8" y="50"/>
                    <a:pt x="5" y="48"/>
                    <a:pt x="5" y="46"/>
                  </a:cubicBezTo>
                  <a:cubicBezTo>
                    <a:pt x="5" y="44"/>
                    <a:pt x="8" y="43"/>
                    <a:pt x="8" y="42"/>
                  </a:cubicBezTo>
                  <a:cubicBezTo>
                    <a:pt x="9" y="39"/>
                    <a:pt x="6" y="38"/>
                    <a:pt x="6" y="35"/>
                  </a:cubicBezTo>
                  <a:cubicBezTo>
                    <a:pt x="4" y="34"/>
                    <a:pt x="3" y="35"/>
                    <a:pt x="0" y="35"/>
                  </a:cubicBezTo>
                  <a:cubicBezTo>
                    <a:pt x="0" y="32"/>
                    <a:pt x="0" y="27"/>
                    <a:pt x="1" y="25"/>
                  </a:cubicBezTo>
                  <a:cubicBezTo>
                    <a:pt x="3" y="24"/>
                    <a:pt x="5" y="25"/>
                    <a:pt x="6" y="24"/>
                  </a:cubicBezTo>
                  <a:cubicBezTo>
                    <a:pt x="7" y="22"/>
                    <a:pt x="7" y="19"/>
                    <a:pt x="9" y="18"/>
                  </a:cubicBezTo>
                  <a:cubicBezTo>
                    <a:pt x="8" y="16"/>
                    <a:pt x="6" y="15"/>
                    <a:pt x="5" y="14"/>
                  </a:cubicBezTo>
                  <a:cubicBezTo>
                    <a:pt x="6" y="10"/>
                    <a:pt x="9" y="8"/>
                    <a:pt x="12" y="6"/>
                  </a:cubicBezTo>
                  <a:cubicBezTo>
                    <a:pt x="13" y="8"/>
                    <a:pt x="14" y="9"/>
                    <a:pt x="15" y="10"/>
                  </a:cubicBezTo>
                  <a:cubicBezTo>
                    <a:pt x="19" y="10"/>
                    <a:pt x="21" y="7"/>
                    <a:pt x="25" y="7"/>
                  </a:cubicBezTo>
                  <a:cubicBezTo>
                    <a:pt x="25" y="5"/>
                    <a:pt x="24" y="3"/>
                    <a:pt x="24" y="1"/>
                  </a:cubicBezTo>
                  <a:cubicBezTo>
                    <a:pt x="24" y="1"/>
                    <a:pt x="25" y="1"/>
                    <a:pt x="25" y="1"/>
                  </a:cubicBezTo>
                  <a:cubicBezTo>
                    <a:pt x="27" y="1"/>
                    <a:pt x="31" y="1"/>
                    <a:pt x="34" y="0"/>
                  </a:cubicBezTo>
                  <a:cubicBezTo>
                    <a:pt x="34" y="3"/>
                    <a:pt x="34" y="5"/>
                    <a:pt x="35" y="7"/>
                  </a:cubicBezTo>
                  <a:cubicBezTo>
                    <a:pt x="38" y="8"/>
                    <a:pt x="42" y="10"/>
                    <a:pt x="44" y="6"/>
                  </a:cubicBezTo>
                  <a:cubicBezTo>
                    <a:pt x="48" y="5"/>
                    <a:pt x="53" y="8"/>
                    <a:pt x="53" y="12"/>
                  </a:cubicBezTo>
                  <a:cubicBezTo>
                    <a:pt x="48" y="15"/>
                    <a:pt x="50" y="20"/>
                    <a:pt x="53" y="23"/>
                  </a:cubicBezTo>
                  <a:cubicBezTo>
                    <a:pt x="54" y="23"/>
                    <a:pt x="56" y="24"/>
                    <a:pt x="58" y="23"/>
                  </a:cubicBezTo>
                  <a:cubicBezTo>
                    <a:pt x="61" y="24"/>
                    <a:pt x="59" y="31"/>
                    <a:pt x="58" y="34"/>
                  </a:cubicBezTo>
                  <a:close/>
                  <a:moveTo>
                    <a:pt x="51" y="23"/>
                  </a:moveTo>
                  <a:cubicBezTo>
                    <a:pt x="51" y="22"/>
                    <a:pt x="51" y="22"/>
                    <a:pt x="50" y="22"/>
                  </a:cubicBezTo>
                  <a:cubicBezTo>
                    <a:pt x="50" y="22"/>
                    <a:pt x="50" y="23"/>
                    <a:pt x="51" y="23"/>
                  </a:cubicBezTo>
                  <a:close/>
                  <a:moveTo>
                    <a:pt x="48" y="42"/>
                  </a:moveTo>
                  <a:cubicBezTo>
                    <a:pt x="49" y="42"/>
                    <a:pt x="49" y="42"/>
                    <a:pt x="49" y="41"/>
                  </a:cubicBezTo>
                  <a:cubicBezTo>
                    <a:pt x="48" y="41"/>
                    <a:pt x="48" y="42"/>
                    <a:pt x="48" y="42"/>
                  </a:cubicBezTo>
                  <a:close/>
                  <a:moveTo>
                    <a:pt x="46" y="37"/>
                  </a:moveTo>
                  <a:cubicBezTo>
                    <a:pt x="45" y="37"/>
                    <a:pt x="46" y="37"/>
                    <a:pt x="46" y="37"/>
                  </a:cubicBezTo>
                  <a:close/>
                  <a:moveTo>
                    <a:pt x="44" y="48"/>
                  </a:moveTo>
                  <a:cubicBezTo>
                    <a:pt x="44" y="48"/>
                    <a:pt x="44" y="48"/>
                    <a:pt x="44" y="48"/>
                  </a:cubicBezTo>
                  <a:cubicBezTo>
                    <a:pt x="44" y="48"/>
                    <a:pt x="45" y="48"/>
                    <a:pt x="45" y="48"/>
                  </a:cubicBezTo>
                  <a:cubicBezTo>
                    <a:pt x="45" y="48"/>
                    <a:pt x="45" y="48"/>
                    <a:pt x="45" y="48"/>
                  </a:cubicBezTo>
                  <a:cubicBezTo>
                    <a:pt x="45" y="48"/>
                    <a:pt x="44" y="48"/>
                    <a:pt x="44" y="48"/>
                  </a:cubicBezTo>
                  <a:close/>
                  <a:moveTo>
                    <a:pt x="44" y="46"/>
                  </a:moveTo>
                  <a:cubicBezTo>
                    <a:pt x="43" y="47"/>
                    <a:pt x="45" y="47"/>
                    <a:pt x="44" y="46"/>
                  </a:cubicBezTo>
                  <a:close/>
                  <a:moveTo>
                    <a:pt x="43" y="12"/>
                  </a:moveTo>
                  <a:cubicBezTo>
                    <a:pt x="43" y="13"/>
                    <a:pt x="43" y="13"/>
                    <a:pt x="43" y="13"/>
                  </a:cubicBezTo>
                  <a:cubicBezTo>
                    <a:pt x="43" y="13"/>
                    <a:pt x="43" y="12"/>
                    <a:pt x="43" y="12"/>
                  </a:cubicBezTo>
                  <a:close/>
                  <a:moveTo>
                    <a:pt x="37" y="22"/>
                  </a:moveTo>
                  <a:cubicBezTo>
                    <a:pt x="36" y="23"/>
                    <a:pt x="37" y="24"/>
                    <a:pt x="37" y="24"/>
                  </a:cubicBezTo>
                  <a:cubicBezTo>
                    <a:pt x="38" y="23"/>
                    <a:pt x="37" y="22"/>
                    <a:pt x="37" y="22"/>
                  </a:cubicBezTo>
                  <a:close/>
                  <a:moveTo>
                    <a:pt x="28" y="38"/>
                  </a:moveTo>
                  <a:cubicBezTo>
                    <a:pt x="32" y="37"/>
                    <a:pt x="36" y="37"/>
                    <a:pt x="37" y="34"/>
                  </a:cubicBezTo>
                  <a:cubicBezTo>
                    <a:pt x="41" y="24"/>
                    <a:pt x="29" y="17"/>
                    <a:pt x="23" y="24"/>
                  </a:cubicBezTo>
                  <a:cubicBezTo>
                    <a:pt x="20" y="27"/>
                    <a:pt x="20" y="32"/>
                    <a:pt x="23" y="36"/>
                  </a:cubicBezTo>
                  <a:cubicBezTo>
                    <a:pt x="25" y="36"/>
                    <a:pt x="26" y="38"/>
                    <a:pt x="28" y="38"/>
                  </a:cubicBezTo>
                  <a:close/>
                  <a:moveTo>
                    <a:pt x="34" y="39"/>
                  </a:moveTo>
                  <a:cubicBezTo>
                    <a:pt x="34" y="40"/>
                    <a:pt x="35" y="40"/>
                    <a:pt x="35" y="39"/>
                  </a:cubicBezTo>
                  <a:cubicBezTo>
                    <a:pt x="35" y="39"/>
                    <a:pt x="34" y="39"/>
                    <a:pt x="34" y="39"/>
                  </a:cubicBezTo>
                  <a:close/>
                  <a:moveTo>
                    <a:pt x="35" y="51"/>
                  </a:moveTo>
                  <a:cubicBezTo>
                    <a:pt x="34" y="51"/>
                    <a:pt x="35" y="50"/>
                    <a:pt x="35" y="51"/>
                  </a:cubicBezTo>
                  <a:close/>
                  <a:moveTo>
                    <a:pt x="33" y="57"/>
                  </a:moveTo>
                  <a:cubicBezTo>
                    <a:pt x="33" y="57"/>
                    <a:pt x="34" y="57"/>
                    <a:pt x="34" y="56"/>
                  </a:cubicBezTo>
                  <a:cubicBezTo>
                    <a:pt x="33" y="56"/>
                    <a:pt x="33" y="56"/>
                    <a:pt x="33" y="57"/>
                  </a:cubicBezTo>
                  <a:close/>
                  <a:moveTo>
                    <a:pt x="29" y="44"/>
                  </a:moveTo>
                  <a:cubicBezTo>
                    <a:pt x="29" y="44"/>
                    <a:pt x="29" y="45"/>
                    <a:pt x="29" y="45"/>
                  </a:cubicBezTo>
                  <a:cubicBezTo>
                    <a:pt x="29" y="45"/>
                    <a:pt x="30" y="45"/>
                    <a:pt x="30" y="45"/>
                  </a:cubicBezTo>
                  <a:cubicBezTo>
                    <a:pt x="30" y="45"/>
                    <a:pt x="30" y="44"/>
                    <a:pt x="30" y="44"/>
                  </a:cubicBezTo>
                  <a:cubicBezTo>
                    <a:pt x="30" y="44"/>
                    <a:pt x="29" y="44"/>
                    <a:pt x="29" y="44"/>
                  </a:cubicBezTo>
                  <a:close/>
                  <a:moveTo>
                    <a:pt x="28" y="16"/>
                  </a:moveTo>
                  <a:cubicBezTo>
                    <a:pt x="28" y="17"/>
                    <a:pt x="28" y="16"/>
                    <a:pt x="28" y="16"/>
                  </a:cubicBezTo>
                  <a:close/>
                  <a:moveTo>
                    <a:pt x="28" y="45"/>
                  </a:moveTo>
                  <a:cubicBezTo>
                    <a:pt x="28" y="43"/>
                    <a:pt x="27" y="45"/>
                    <a:pt x="28" y="45"/>
                  </a:cubicBezTo>
                  <a:close/>
                  <a:moveTo>
                    <a:pt x="27" y="17"/>
                  </a:moveTo>
                  <a:cubicBezTo>
                    <a:pt x="27" y="17"/>
                    <a:pt x="27" y="18"/>
                    <a:pt x="27" y="17"/>
                  </a:cubicBezTo>
                  <a:cubicBezTo>
                    <a:pt x="28" y="17"/>
                    <a:pt x="27" y="17"/>
                    <a:pt x="27" y="17"/>
                  </a:cubicBezTo>
                  <a:close/>
                  <a:moveTo>
                    <a:pt x="26" y="3"/>
                  </a:moveTo>
                  <a:cubicBezTo>
                    <a:pt x="26" y="4"/>
                    <a:pt x="25" y="5"/>
                    <a:pt x="26" y="5"/>
                  </a:cubicBezTo>
                  <a:cubicBezTo>
                    <a:pt x="26" y="4"/>
                    <a:pt x="26" y="3"/>
                    <a:pt x="26" y="3"/>
                  </a:cubicBezTo>
                  <a:close/>
                  <a:moveTo>
                    <a:pt x="26" y="38"/>
                  </a:moveTo>
                  <a:cubicBezTo>
                    <a:pt x="25" y="38"/>
                    <a:pt x="27" y="38"/>
                    <a:pt x="26" y="38"/>
                  </a:cubicBezTo>
                  <a:close/>
                  <a:moveTo>
                    <a:pt x="25" y="50"/>
                  </a:moveTo>
                  <a:cubicBezTo>
                    <a:pt x="25" y="50"/>
                    <a:pt x="25" y="51"/>
                    <a:pt x="25" y="51"/>
                  </a:cubicBezTo>
                  <a:cubicBezTo>
                    <a:pt x="26" y="51"/>
                    <a:pt x="26" y="51"/>
                    <a:pt x="26" y="51"/>
                  </a:cubicBezTo>
                  <a:cubicBezTo>
                    <a:pt x="26" y="51"/>
                    <a:pt x="26" y="50"/>
                    <a:pt x="26" y="50"/>
                  </a:cubicBezTo>
                  <a:cubicBezTo>
                    <a:pt x="26" y="50"/>
                    <a:pt x="26" y="50"/>
                    <a:pt x="25" y="50"/>
                  </a:cubicBezTo>
                  <a:close/>
                  <a:moveTo>
                    <a:pt x="21" y="25"/>
                  </a:moveTo>
                  <a:cubicBezTo>
                    <a:pt x="21" y="25"/>
                    <a:pt x="21" y="23"/>
                    <a:pt x="21" y="23"/>
                  </a:cubicBezTo>
                  <a:cubicBezTo>
                    <a:pt x="21" y="24"/>
                    <a:pt x="20" y="25"/>
                    <a:pt x="21" y="25"/>
                  </a:cubicBezTo>
                  <a:close/>
                  <a:moveTo>
                    <a:pt x="20" y="46"/>
                  </a:moveTo>
                  <a:cubicBezTo>
                    <a:pt x="20" y="46"/>
                    <a:pt x="20" y="47"/>
                    <a:pt x="20" y="48"/>
                  </a:cubicBezTo>
                  <a:cubicBezTo>
                    <a:pt x="21" y="48"/>
                    <a:pt x="21" y="45"/>
                    <a:pt x="20" y="46"/>
                  </a:cubicBezTo>
                  <a:close/>
                  <a:moveTo>
                    <a:pt x="15" y="41"/>
                  </a:moveTo>
                  <a:cubicBezTo>
                    <a:pt x="15" y="41"/>
                    <a:pt x="15" y="41"/>
                    <a:pt x="15" y="41"/>
                  </a:cubicBezTo>
                  <a:cubicBezTo>
                    <a:pt x="15" y="41"/>
                    <a:pt x="15" y="41"/>
                    <a:pt x="15" y="41"/>
                  </a:cubicBezTo>
                  <a:close/>
                  <a:moveTo>
                    <a:pt x="10" y="42"/>
                  </a:moveTo>
                  <a:cubicBezTo>
                    <a:pt x="10" y="42"/>
                    <a:pt x="10" y="42"/>
                    <a:pt x="10" y="43"/>
                  </a:cubicBezTo>
                  <a:cubicBezTo>
                    <a:pt x="10" y="43"/>
                    <a:pt x="10" y="43"/>
                    <a:pt x="10" y="43"/>
                  </a:cubicBezTo>
                  <a:cubicBezTo>
                    <a:pt x="10" y="42"/>
                    <a:pt x="10" y="42"/>
                    <a:pt x="10" y="42"/>
                  </a:cubicBezTo>
                  <a:cubicBezTo>
                    <a:pt x="10" y="42"/>
                    <a:pt x="10" y="42"/>
                    <a:pt x="10" y="42"/>
                  </a:cubicBezTo>
                  <a:close/>
                  <a:moveTo>
                    <a:pt x="6" y="26"/>
                  </a:moveTo>
                  <a:cubicBezTo>
                    <a:pt x="6" y="26"/>
                    <a:pt x="6" y="26"/>
                    <a:pt x="6" y="26"/>
                  </a:cubicBezTo>
                  <a:cubicBezTo>
                    <a:pt x="6" y="26"/>
                    <a:pt x="6" y="26"/>
                    <a:pt x="6" y="26"/>
                  </a:cubicBezTo>
                  <a:close/>
                  <a:moveTo>
                    <a:pt x="5" y="32"/>
                  </a:moveTo>
                  <a:cubicBezTo>
                    <a:pt x="5" y="32"/>
                    <a:pt x="6" y="32"/>
                    <a:pt x="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19" name="Freeform 463">
              <a:extLst>
                <a:ext uri="{FF2B5EF4-FFF2-40B4-BE49-F238E27FC236}">
                  <a16:creationId xmlns:a16="http://schemas.microsoft.com/office/drawing/2014/main" id="{0EC820B5-E07D-446F-B77F-8D3EABEC5275}"/>
                </a:ext>
              </a:extLst>
            </p:cNvPr>
            <p:cNvSpPr>
              <a:spLocks noEditPoints="1"/>
            </p:cNvSpPr>
            <p:nvPr/>
          </p:nvSpPr>
          <p:spPr bwMode="auto">
            <a:xfrm>
              <a:off x="7732713" y="5067300"/>
              <a:ext cx="188913" cy="188913"/>
            </a:xfrm>
            <a:custGeom>
              <a:avLst/>
              <a:gdLst>
                <a:gd name="T0" fmla="*/ 31 w 32"/>
                <a:gd name="T1" fmla="*/ 19 h 32"/>
                <a:gd name="T2" fmla="*/ 26 w 32"/>
                <a:gd name="T3" fmla="*/ 22 h 32"/>
                <a:gd name="T4" fmla="*/ 28 w 32"/>
                <a:gd name="T5" fmla="*/ 24 h 32"/>
                <a:gd name="T6" fmla="*/ 24 w 32"/>
                <a:gd name="T7" fmla="*/ 28 h 32"/>
                <a:gd name="T8" fmla="*/ 21 w 32"/>
                <a:gd name="T9" fmla="*/ 26 h 32"/>
                <a:gd name="T10" fmla="*/ 18 w 32"/>
                <a:gd name="T11" fmla="*/ 27 h 32"/>
                <a:gd name="T12" fmla="*/ 18 w 32"/>
                <a:gd name="T13" fmla="*/ 31 h 32"/>
                <a:gd name="T14" fmla="*/ 12 w 32"/>
                <a:gd name="T15" fmla="*/ 32 h 32"/>
                <a:gd name="T16" fmla="*/ 11 w 32"/>
                <a:gd name="T17" fmla="*/ 26 h 32"/>
                <a:gd name="T18" fmla="*/ 7 w 32"/>
                <a:gd name="T19" fmla="*/ 28 h 32"/>
                <a:gd name="T20" fmla="*/ 4 w 32"/>
                <a:gd name="T21" fmla="*/ 25 h 32"/>
                <a:gd name="T22" fmla="*/ 1 w 32"/>
                <a:gd name="T23" fmla="*/ 19 h 32"/>
                <a:gd name="T24" fmla="*/ 1 w 32"/>
                <a:gd name="T25" fmla="*/ 13 h 32"/>
                <a:gd name="T26" fmla="*/ 4 w 32"/>
                <a:gd name="T27" fmla="*/ 13 h 32"/>
                <a:gd name="T28" fmla="*/ 3 w 32"/>
                <a:gd name="T29" fmla="*/ 8 h 32"/>
                <a:gd name="T30" fmla="*/ 6 w 32"/>
                <a:gd name="T31" fmla="*/ 4 h 32"/>
                <a:gd name="T32" fmla="*/ 9 w 32"/>
                <a:gd name="T33" fmla="*/ 6 h 32"/>
                <a:gd name="T34" fmla="*/ 13 w 32"/>
                <a:gd name="T35" fmla="*/ 4 h 32"/>
                <a:gd name="T36" fmla="*/ 13 w 32"/>
                <a:gd name="T37" fmla="*/ 0 h 32"/>
                <a:gd name="T38" fmla="*/ 18 w 32"/>
                <a:gd name="T39" fmla="*/ 1 h 32"/>
                <a:gd name="T40" fmla="*/ 18 w 32"/>
                <a:gd name="T41" fmla="*/ 4 h 32"/>
                <a:gd name="T42" fmla="*/ 23 w 32"/>
                <a:gd name="T43" fmla="*/ 3 h 32"/>
                <a:gd name="T44" fmla="*/ 27 w 32"/>
                <a:gd name="T45" fmla="*/ 9 h 32"/>
                <a:gd name="T46" fmla="*/ 28 w 32"/>
                <a:gd name="T47" fmla="*/ 13 h 32"/>
                <a:gd name="T48" fmla="*/ 31 w 32"/>
                <a:gd name="T49" fmla="*/ 19 h 32"/>
                <a:gd name="T50" fmla="*/ 22 w 32"/>
                <a:gd name="T51" fmla="*/ 8 h 32"/>
                <a:gd name="T52" fmla="*/ 21 w 32"/>
                <a:gd name="T53" fmla="*/ 7 h 32"/>
                <a:gd name="T54" fmla="*/ 22 w 32"/>
                <a:gd name="T55" fmla="*/ 8 h 32"/>
                <a:gd name="T56" fmla="*/ 20 w 32"/>
                <a:gd name="T57" fmla="*/ 25 h 32"/>
                <a:gd name="T58" fmla="*/ 20 w 32"/>
                <a:gd name="T59" fmla="*/ 25 h 32"/>
                <a:gd name="T60" fmla="*/ 14 w 32"/>
                <a:gd name="T61" fmla="*/ 13 h 32"/>
                <a:gd name="T62" fmla="*/ 13 w 32"/>
                <a:gd name="T63" fmla="*/ 18 h 32"/>
                <a:gd name="T64" fmla="*/ 14 w 32"/>
                <a:gd name="T65" fmla="*/ 13 h 32"/>
                <a:gd name="T66" fmla="*/ 16 w 32"/>
                <a:gd name="T67" fmla="*/ 28 h 32"/>
                <a:gd name="T68" fmla="*/ 16 w 32"/>
                <a:gd name="T69" fmla="*/ 28 h 32"/>
                <a:gd name="T70" fmla="*/ 13 w 32"/>
                <a:gd name="T71" fmla="*/ 28 h 32"/>
                <a:gd name="T72" fmla="*/ 14 w 32"/>
                <a:gd name="T73" fmla="*/ 29 h 32"/>
                <a:gd name="T74" fmla="*/ 13 w 32"/>
                <a:gd name="T75" fmla="*/ 28 h 32"/>
                <a:gd name="T76" fmla="*/ 6 w 32"/>
                <a:gd name="T77" fmla="*/ 19 h 32"/>
                <a:gd name="T78" fmla="*/ 6 w 32"/>
                <a:gd name="T7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31" y="19"/>
                  </a:moveTo>
                  <a:cubicBezTo>
                    <a:pt x="29" y="18"/>
                    <a:pt x="27" y="20"/>
                    <a:pt x="26" y="22"/>
                  </a:cubicBezTo>
                  <a:cubicBezTo>
                    <a:pt x="26" y="23"/>
                    <a:pt x="28" y="23"/>
                    <a:pt x="28" y="24"/>
                  </a:cubicBezTo>
                  <a:cubicBezTo>
                    <a:pt x="27" y="26"/>
                    <a:pt x="26" y="27"/>
                    <a:pt x="24" y="28"/>
                  </a:cubicBezTo>
                  <a:cubicBezTo>
                    <a:pt x="23" y="28"/>
                    <a:pt x="22" y="27"/>
                    <a:pt x="21" y="26"/>
                  </a:cubicBezTo>
                  <a:cubicBezTo>
                    <a:pt x="20" y="27"/>
                    <a:pt x="19" y="27"/>
                    <a:pt x="18" y="27"/>
                  </a:cubicBezTo>
                  <a:cubicBezTo>
                    <a:pt x="18" y="28"/>
                    <a:pt x="18" y="30"/>
                    <a:pt x="18" y="31"/>
                  </a:cubicBezTo>
                  <a:cubicBezTo>
                    <a:pt x="16" y="32"/>
                    <a:pt x="14" y="31"/>
                    <a:pt x="12" y="32"/>
                  </a:cubicBezTo>
                  <a:cubicBezTo>
                    <a:pt x="11" y="30"/>
                    <a:pt x="13" y="26"/>
                    <a:pt x="11" y="26"/>
                  </a:cubicBezTo>
                  <a:cubicBezTo>
                    <a:pt x="9" y="26"/>
                    <a:pt x="9" y="28"/>
                    <a:pt x="7" y="28"/>
                  </a:cubicBezTo>
                  <a:cubicBezTo>
                    <a:pt x="7" y="26"/>
                    <a:pt x="5" y="26"/>
                    <a:pt x="4" y="25"/>
                  </a:cubicBezTo>
                  <a:cubicBezTo>
                    <a:pt x="5" y="22"/>
                    <a:pt x="5" y="18"/>
                    <a:pt x="1" y="19"/>
                  </a:cubicBezTo>
                  <a:cubicBezTo>
                    <a:pt x="0" y="18"/>
                    <a:pt x="1" y="15"/>
                    <a:pt x="1" y="13"/>
                  </a:cubicBezTo>
                  <a:cubicBezTo>
                    <a:pt x="2" y="13"/>
                    <a:pt x="3" y="13"/>
                    <a:pt x="4" y="13"/>
                  </a:cubicBezTo>
                  <a:cubicBezTo>
                    <a:pt x="6" y="12"/>
                    <a:pt x="4" y="9"/>
                    <a:pt x="3" y="8"/>
                  </a:cubicBezTo>
                  <a:cubicBezTo>
                    <a:pt x="3" y="6"/>
                    <a:pt x="5" y="6"/>
                    <a:pt x="6" y="4"/>
                  </a:cubicBezTo>
                  <a:cubicBezTo>
                    <a:pt x="8" y="4"/>
                    <a:pt x="8" y="5"/>
                    <a:pt x="9" y="6"/>
                  </a:cubicBezTo>
                  <a:cubicBezTo>
                    <a:pt x="10" y="5"/>
                    <a:pt x="11" y="4"/>
                    <a:pt x="13" y="4"/>
                  </a:cubicBezTo>
                  <a:cubicBezTo>
                    <a:pt x="13" y="3"/>
                    <a:pt x="11" y="1"/>
                    <a:pt x="13" y="0"/>
                  </a:cubicBezTo>
                  <a:cubicBezTo>
                    <a:pt x="15" y="1"/>
                    <a:pt x="17" y="0"/>
                    <a:pt x="18" y="1"/>
                  </a:cubicBezTo>
                  <a:cubicBezTo>
                    <a:pt x="18" y="3"/>
                    <a:pt x="18" y="3"/>
                    <a:pt x="18" y="4"/>
                  </a:cubicBezTo>
                  <a:cubicBezTo>
                    <a:pt x="20" y="6"/>
                    <a:pt x="22" y="4"/>
                    <a:pt x="23" y="3"/>
                  </a:cubicBezTo>
                  <a:cubicBezTo>
                    <a:pt x="26" y="4"/>
                    <a:pt x="30" y="6"/>
                    <a:pt x="27" y="9"/>
                  </a:cubicBezTo>
                  <a:cubicBezTo>
                    <a:pt x="27" y="10"/>
                    <a:pt x="27" y="12"/>
                    <a:pt x="28" y="13"/>
                  </a:cubicBezTo>
                  <a:cubicBezTo>
                    <a:pt x="32" y="12"/>
                    <a:pt x="32" y="16"/>
                    <a:pt x="31" y="19"/>
                  </a:cubicBezTo>
                  <a:close/>
                  <a:moveTo>
                    <a:pt x="22" y="8"/>
                  </a:moveTo>
                  <a:cubicBezTo>
                    <a:pt x="22" y="7"/>
                    <a:pt x="22" y="7"/>
                    <a:pt x="21" y="7"/>
                  </a:cubicBezTo>
                  <a:cubicBezTo>
                    <a:pt x="22" y="7"/>
                    <a:pt x="21" y="8"/>
                    <a:pt x="22" y="8"/>
                  </a:cubicBezTo>
                  <a:close/>
                  <a:moveTo>
                    <a:pt x="20" y="25"/>
                  </a:moveTo>
                  <a:cubicBezTo>
                    <a:pt x="19" y="25"/>
                    <a:pt x="20" y="25"/>
                    <a:pt x="20" y="25"/>
                  </a:cubicBezTo>
                  <a:close/>
                  <a:moveTo>
                    <a:pt x="14" y="13"/>
                  </a:moveTo>
                  <a:cubicBezTo>
                    <a:pt x="13" y="13"/>
                    <a:pt x="12" y="16"/>
                    <a:pt x="13" y="18"/>
                  </a:cubicBezTo>
                  <a:cubicBezTo>
                    <a:pt x="18" y="21"/>
                    <a:pt x="20" y="12"/>
                    <a:pt x="14" y="13"/>
                  </a:cubicBezTo>
                  <a:close/>
                  <a:moveTo>
                    <a:pt x="16" y="28"/>
                  </a:moveTo>
                  <a:cubicBezTo>
                    <a:pt x="16" y="29"/>
                    <a:pt x="16" y="28"/>
                    <a:pt x="16" y="28"/>
                  </a:cubicBezTo>
                  <a:close/>
                  <a:moveTo>
                    <a:pt x="13" y="28"/>
                  </a:moveTo>
                  <a:cubicBezTo>
                    <a:pt x="13" y="29"/>
                    <a:pt x="13" y="29"/>
                    <a:pt x="14" y="29"/>
                  </a:cubicBezTo>
                  <a:cubicBezTo>
                    <a:pt x="14" y="29"/>
                    <a:pt x="14" y="28"/>
                    <a:pt x="13" y="28"/>
                  </a:cubicBezTo>
                  <a:close/>
                  <a:moveTo>
                    <a:pt x="6" y="19"/>
                  </a:move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grpSp>
      <p:sp>
        <p:nvSpPr>
          <p:cNvPr id="263" name="Rectangle 262">
            <a:extLst>
              <a:ext uri="{FF2B5EF4-FFF2-40B4-BE49-F238E27FC236}">
                <a16:creationId xmlns:a16="http://schemas.microsoft.com/office/drawing/2014/main" id="{26CDBE41-0CE0-4839-9F21-A35F23CA57A0}"/>
              </a:ext>
            </a:extLst>
          </p:cNvPr>
          <p:cNvSpPr/>
          <p:nvPr/>
        </p:nvSpPr>
        <p:spPr>
          <a:xfrm>
            <a:off x="3262124" y="1419718"/>
            <a:ext cx="2813793" cy="3309038"/>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r>
              <a:rPr lang="nb-NO" sz="825" b="1">
                <a:solidFill>
                  <a:srgbClr val="000000"/>
                </a:solidFill>
                <a:latin typeface="Arial" panose="020B0604020202020204"/>
              </a:rPr>
              <a:t>Forventede fordeler</a:t>
            </a:r>
            <a:endParaRPr lang="nb-NO" sz="900" b="1">
              <a:solidFill>
                <a:srgbClr val="000000"/>
              </a:solidFill>
              <a:latin typeface="Arial" panose="020B0604020202020204"/>
            </a:endParaRPr>
          </a:p>
          <a:p>
            <a:pPr marL="128588" indent="-128588" defTabSz="685800">
              <a:buFont typeface="Arial" panose="020B0604020202020204" pitchFamily="34" charset="0"/>
              <a:buChar char="•"/>
              <a:defRPr/>
            </a:pPr>
            <a:r>
              <a:rPr lang="nb-NO" sz="825">
                <a:solidFill>
                  <a:srgbClr val="000000"/>
                </a:solidFill>
                <a:latin typeface="Arial" panose="020B0604020202020204"/>
              </a:rPr>
              <a:t>Ivar vil oppleve at innkjøps- og fakturaløsningen i Unit4 ERP inneholder ny funksjonalitet:</a:t>
            </a:r>
          </a:p>
          <a:p>
            <a:pPr marL="471488" lvl="1" indent="-128588" defTabSz="685800">
              <a:buFont typeface="Arial" panose="020B0604020202020204" pitchFamily="34" charset="0"/>
              <a:buChar char="•"/>
              <a:defRPr/>
            </a:pPr>
            <a:r>
              <a:rPr lang="nb-NO" sz="825">
                <a:solidFill>
                  <a:srgbClr val="000000"/>
                </a:solidFill>
                <a:latin typeface="Arial" panose="020B0604020202020204"/>
              </a:rPr>
              <a:t>Plankjøp</a:t>
            </a:r>
          </a:p>
          <a:p>
            <a:pPr marL="471488" lvl="1" indent="-128588" defTabSz="685800">
              <a:buFont typeface="Arial" panose="020B0604020202020204" pitchFamily="34" charset="0"/>
              <a:buChar char="•"/>
              <a:defRPr/>
            </a:pPr>
            <a:r>
              <a:rPr lang="nb-NO" sz="825">
                <a:solidFill>
                  <a:srgbClr val="000000"/>
                </a:solidFill>
                <a:latin typeface="Arial" panose="020B0604020202020204"/>
              </a:rPr>
              <a:t>Behandling/opprettelse av periodiske faktura</a:t>
            </a:r>
          </a:p>
          <a:p>
            <a:pPr marL="471488" lvl="1" indent="-128588" defTabSz="685800">
              <a:buFont typeface="Arial" panose="020B0604020202020204" pitchFamily="34" charset="0"/>
              <a:buChar char="•"/>
              <a:defRPr/>
            </a:pPr>
            <a:r>
              <a:rPr lang="nb-NO" sz="825">
                <a:solidFill>
                  <a:srgbClr val="000000"/>
                </a:solidFill>
                <a:latin typeface="Arial" panose="020B0604020202020204"/>
              </a:rPr>
              <a:t>Mulighet for periodisering</a:t>
            </a:r>
          </a:p>
          <a:p>
            <a:pPr marL="471488" lvl="1" indent="-128588" defTabSz="685800">
              <a:buFont typeface="Arial" panose="020B0604020202020204" pitchFamily="34" charset="0"/>
              <a:buChar char="•"/>
              <a:defRPr/>
            </a:pPr>
            <a:r>
              <a:rPr lang="nb-NO" sz="825">
                <a:solidFill>
                  <a:srgbClr val="000000"/>
                </a:solidFill>
                <a:latin typeface="Arial" panose="020B0604020202020204"/>
              </a:rPr>
              <a:t>Flere og bedre rapporter </a:t>
            </a:r>
          </a:p>
          <a:p>
            <a:pPr marL="471488" lvl="1" indent="-128588" defTabSz="685800">
              <a:buFont typeface="Arial" panose="020B0604020202020204" pitchFamily="34" charset="0"/>
              <a:buChar char="•"/>
              <a:defRPr/>
            </a:pPr>
            <a:r>
              <a:rPr lang="nb-NO" sz="825">
                <a:solidFill>
                  <a:srgbClr val="000000"/>
                </a:solidFill>
                <a:latin typeface="Arial" panose="020B0604020202020204"/>
              </a:rPr>
              <a:t>Brukerveiledninger (videoer) i systemet</a:t>
            </a:r>
          </a:p>
          <a:p>
            <a:pPr marL="471488" lvl="1" indent="-128588" defTabSz="685800">
              <a:buFont typeface="Arial" panose="020B0604020202020204" pitchFamily="34" charset="0"/>
              <a:buChar char="•"/>
              <a:defRPr/>
            </a:pPr>
            <a:endParaRPr lang="nb-NO" sz="825">
              <a:solidFill>
                <a:srgbClr val="000000"/>
              </a:solidFill>
              <a:latin typeface="Arial" panose="020B0604020202020204"/>
            </a:endParaRP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marL="128588" indent="-128588" defTabSz="685800">
              <a:buFont typeface="Arial" panose="020B0604020202020204" pitchFamily="34" charset="0"/>
              <a:buChar char="•"/>
              <a:defRPr/>
            </a:pPr>
            <a:r>
              <a:rPr lang="nb-NO" sz="825">
                <a:solidFill>
                  <a:srgbClr val="000000"/>
                </a:solidFill>
                <a:latin typeface="Arial" panose="020B0604020202020204"/>
              </a:rPr>
              <a:t>Ivar vil være en del av en innkjøpergruppe som tar ned sårbarhet ved fravær, og som kan diskutere og samarbeide ved utfordrende bestillinger. </a:t>
            </a: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marL="128588" indent="-128588" defTabSz="685800">
              <a:buFont typeface="Arial" panose="020B0604020202020204" pitchFamily="34" charset="0"/>
              <a:buChar char="•"/>
              <a:defRPr/>
            </a:pPr>
            <a:r>
              <a:rPr lang="nb-NO" sz="825">
                <a:solidFill>
                  <a:srgbClr val="000000"/>
                </a:solidFill>
                <a:latin typeface="Arial" panose="020B0604020202020204"/>
              </a:rPr>
              <a:t>Systemet vil videreutvikles og forbedres i årene som kommer, og vil få vesentlig bedre funksjonalitet en </a:t>
            </a:r>
            <a:r>
              <a:rPr lang="nb-NO" sz="825" err="1">
                <a:solidFill>
                  <a:srgbClr val="000000"/>
                </a:solidFill>
                <a:latin typeface="Arial" panose="020B0604020202020204"/>
              </a:rPr>
              <a:t>Basware</a:t>
            </a:r>
            <a:r>
              <a:rPr lang="nb-NO" sz="825">
                <a:solidFill>
                  <a:srgbClr val="000000"/>
                </a:solidFill>
                <a:latin typeface="Arial" panose="020B0604020202020204"/>
              </a:rPr>
              <a:t> på sikt. </a:t>
            </a: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marL="128588" indent="-128588" defTabSz="685800">
              <a:buFont typeface="Arial" panose="020B0604020202020204" pitchFamily="34" charset="0"/>
              <a:buChar char="•"/>
              <a:defRPr/>
            </a:pPr>
            <a:r>
              <a:rPr lang="nb-NO" sz="825">
                <a:solidFill>
                  <a:srgbClr val="000000"/>
                </a:solidFill>
                <a:latin typeface="Arial" panose="020B0604020202020204"/>
              </a:rPr>
              <a:t>Ett system med en sammenhengende prosess som fører til bedre flyt og tydeligere ansvar og roller. </a:t>
            </a:r>
          </a:p>
          <a:p>
            <a:pPr marL="128588" indent="-128588" defTabSz="685800">
              <a:buFont typeface="Arial" panose="020B0604020202020204" pitchFamily="34" charset="0"/>
              <a:buChar char="•"/>
              <a:defRPr/>
            </a:pPr>
            <a:endParaRPr lang="nb-NO" sz="900">
              <a:solidFill>
                <a:srgbClr val="000000"/>
              </a:solidFill>
              <a:latin typeface="Arial" panose="020B0604020202020204"/>
            </a:endParaRPr>
          </a:p>
          <a:p>
            <a:pPr algn="ctr" defTabSz="685800">
              <a:defRPr/>
            </a:pPr>
            <a:endParaRPr lang="nb-NO" sz="900">
              <a:solidFill>
                <a:srgbClr val="FFFFFF"/>
              </a:solidFill>
              <a:latin typeface="Arial" panose="020B0604020202020204"/>
            </a:endParaRP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p:txBody>
      </p:sp>
      <p:sp>
        <p:nvSpPr>
          <p:cNvPr id="264" name="Freeform 364">
            <a:extLst>
              <a:ext uri="{FF2B5EF4-FFF2-40B4-BE49-F238E27FC236}">
                <a16:creationId xmlns:a16="http://schemas.microsoft.com/office/drawing/2014/main" id="{53A89A28-FFD9-42E6-B27B-336EDAA339D7}"/>
              </a:ext>
            </a:extLst>
          </p:cNvPr>
          <p:cNvSpPr>
            <a:spLocks noEditPoints="1"/>
          </p:cNvSpPr>
          <p:nvPr/>
        </p:nvSpPr>
        <p:spPr bwMode="auto">
          <a:xfrm>
            <a:off x="5766063" y="1419718"/>
            <a:ext cx="288430" cy="317219"/>
          </a:xfrm>
          <a:custGeom>
            <a:avLst/>
            <a:gdLst>
              <a:gd name="T0" fmla="*/ 83 w 89"/>
              <a:gd name="T1" fmla="*/ 18 h 81"/>
              <a:gd name="T2" fmla="*/ 46 w 89"/>
              <a:gd name="T3" fmla="*/ 80 h 81"/>
              <a:gd name="T4" fmla="*/ 5 w 89"/>
              <a:gd name="T5" fmla="*/ 59 h 81"/>
              <a:gd name="T6" fmla="*/ 13 w 89"/>
              <a:gd name="T7" fmla="*/ 32 h 81"/>
              <a:gd name="T8" fmla="*/ 38 w 89"/>
              <a:gd name="T9" fmla="*/ 2 h 81"/>
              <a:gd name="T10" fmla="*/ 40 w 89"/>
              <a:gd name="T11" fmla="*/ 29 h 81"/>
              <a:gd name="T12" fmla="*/ 40 w 89"/>
              <a:gd name="T13" fmla="*/ 38 h 81"/>
              <a:gd name="T14" fmla="*/ 57 w 89"/>
              <a:gd name="T15" fmla="*/ 58 h 81"/>
              <a:gd name="T16" fmla="*/ 66 w 89"/>
              <a:gd name="T17" fmla="*/ 35 h 81"/>
              <a:gd name="T18" fmla="*/ 58 w 89"/>
              <a:gd name="T19" fmla="*/ 22 h 81"/>
              <a:gd name="T20" fmla="*/ 35 w 89"/>
              <a:gd name="T21" fmla="*/ 12 h 81"/>
              <a:gd name="T22" fmla="*/ 34 w 89"/>
              <a:gd name="T23" fmla="*/ 13 h 81"/>
              <a:gd name="T24" fmla="*/ 31 w 89"/>
              <a:gd name="T25" fmla="*/ 17 h 81"/>
              <a:gd name="T26" fmla="*/ 33 w 89"/>
              <a:gd name="T27" fmla="*/ 14 h 81"/>
              <a:gd name="T28" fmla="*/ 35 w 89"/>
              <a:gd name="T29" fmla="*/ 12 h 81"/>
              <a:gd name="T30" fmla="*/ 36 w 89"/>
              <a:gd name="T31" fmla="*/ 15 h 81"/>
              <a:gd name="T32" fmla="*/ 31 w 89"/>
              <a:gd name="T33" fmla="*/ 23 h 81"/>
              <a:gd name="T34" fmla="*/ 32 w 89"/>
              <a:gd name="T35" fmla="*/ 21 h 81"/>
              <a:gd name="T36" fmla="*/ 34 w 89"/>
              <a:gd name="T37" fmla="*/ 25 h 81"/>
              <a:gd name="T38" fmla="*/ 12 w 89"/>
              <a:gd name="T39" fmla="*/ 38 h 81"/>
              <a:gd name="T40" fmla="*/ 14 w 89"/>
              <a:gd name="T41" fmla="*/ 33 h 81"/>
              <a:gd name="T42" fmla="*/ 65 w 89"/>
              <a:gd name="T43" fmla="*/ 40 h 81"/>
              <a:gd name="T44" fmla="*/ 69 w 89"/>
              <a:gd name="T45" fmla="*/ 46 h 81"/>
              <a:gd name="T46" fmla="*/ 7 w 89"/>
              <a:gd name="T47" fmla="*/ 52 h 81"/>
              <a:gd name="T48" fmla="*/ 7 w 89"/>
              <a:gd name="T49" fmla="*/ 52 h 81"/>
              <a:gd name="T50" fmla="*/ 19 w 89"/>
              <a:gd name="T51" fmla="*/ 55 h 81"/>
              <a:gd name="T52" fmla="*/ 12 w 89"/>
              <a:gd name="T53" fmla="*/ 55 h 81"/>
              <a:gd name="T54" fmla="*/ 28 w 89"/>
              <a:gd name="T55" fmla="*/ 55 h 81"/>
              <a:gd name="T56" fmla="*/ 61 w 89"/>
              <a:gd name="T57" fmla="*/ 50 h 81"/>
              <a:gd name="T58" fmla="*/ 61 w 89"/>
              <a:gd name="T59" fmla="*/ 50 h 81"/>
              <a:gd name="T60" fmla="*/ 31 w 89"/>
              <a:gd name="T61" fmla="*/ 44 h 81"/>
              <a:gd name="T62" fmla="*/ 38 w 89"/>
              <a:gd name="T63" fmla="*/ 48 h 81"/>
              <a:gd name="T64" fmla="*/ 18 w 89"/>
              <a:gd name="T65" fmla="*/ 51 h 81"/>
              <a:gd name="T66" fmla="*/ 25 w 89"/>
              <a:gd name="T67" fmla="*/ 54 h 81"/>
              <a:gd name="T68" fmla="*/ 27 w 89"/>
              <a:gd name="T69" fmla="*/ 51 h 81"/>
              <a:gd name="T70" fmla="*/ 16 w 89"/>
              <a:gd name="T71" fmla="*/ 55 h 81"/>
              <a:gd name="T72" fmla="*/ 35 w 89"/>
              <a:gd name="T73" fmla="*/ 59 h 81"/>
              <a:gd name="T74" fmla="*/ 33 w 89"/>
              <a:gd name="T75" fmla="*/ 57 h 81"/>
              <a:gd name="T76" fmla="*/ 35 w 89"/>
              <a:gd name="T77" fmla="*/ 64 h 81"/>
              <a:gd name="T78" fmla="*/ 44 w 89"/>
              <a:gd name="T79" fmla="*/ 67 h 81"/>
              <a:gd name="T80" fmla="*/ 46 w 89"/>
              <a:gd name="T81" fmla="*/ 68 h 81"/>
              <a:gd name="T82" fmla="*/ 51 w 89"/>
              <a:gd name="T83" fmla="*/ 68 h 81"/>
              <a:gd name="T84" fmla="*/ 47 w 89"/>
              <a:gd name="T85" fmla="*/ 75 h 81"/>
              <a:gd name="T86" fmla="*/ 51 w 89"/>
              <a:gd name="T87"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81">
                <a:moveTo>
                  <a:pt x="58" y="0"/>
                </a:moveTo>
                <a:cubicBezTo>
                  <a:pt x="59" y="6"/>
                  <a:pt x="58" y="14"/>
                  <a:pt x="61" y="19"/>
                </a:cubicBezTo>
                <a:cubicBezTo>
                  <a:pt x="70" y="20"/>
                  <a:pt x="75" y="19"/>
                  <a:pt x="83" y="18"/>
                </a:cubicBezTo>
                <a:cubicBezTo>
                  <a:pt x="89" y="36"/>
                  <a:pt x="73" y="48"/>
                  <a:pt x="64" y="57"/>
                </a:cubicBezTo>
                <a:cubicBezTo>
                  <a:pt x="62" y="57"/>
                  <a:pt x="63" y="55"/>
                  <a:pt x="60" y="56"/>
                </a:cubicBezTo>
                <a:cubicBezTo>
                  <a:pt x="59" y="67"/>
                  <a:pt x="51" y="72"/>
                  <a:pt x="46" y="80"/>
                </a:cubicBezTo>
                <a:cubicBezTo>
                  <a:pt x="41" y="79"/>
                  <a:pt x="37" y="81"/>
                  <a:pt x="32" y="78"/>
                </a:cubicBezTo>
                <a:cubicBezTo>
                  <a:pt x="34" y="72"/>
                  <a:pt x="31" y="64"/>
                  <a:pt x="30" y="58"/>
                </a:cubicBezTo>
                <a:cubicBezTo>
                  <a:pt x="22" y="57"/>
                  <a:pt x="13" y="59"/>
                  <a:pt x="5" y="59"/>
                </a:cubicBezTo>
                <a:cubicBezTo>
                  <a:pt x="3" y="57"/>
                  <a:pt x="4" y="51"/>
                  <a:pt x="1" y="50"/>
                </a:cubicBezTo>
                <a:cubicBezTo>
                  <a:pt x="0" y="42"/>
                  <a:pt x="7" y="39"/>
                  <a:pt x="9" y="32"/>
                </a:cubicBezTo>
                <a:cubicBezTo>
                  <a:pt x="11" y="31"/>
                  <a:pt x="12" y="31"/>
                  <a:pt x="13" y="32"/>
                </a:cubicBezTo>
                <a:cubicBezTo>
                  <a:pt x="13" y="30"/>
                  <a:pt x="13" y="27"/>
                  <a:pt x="15" y="27"/>
                </a:cubicBezTo>
                <a:cubicBezTo>
                  <a:pt x="18" y="27"/>
                  <a:pt x="21" y="26"/>
                  <a:pt x="24" y="25"/>
                </a:cubicBezTo>
                <a:cubicBezTo>
                  <a:pt x="23" y="13"/>
                  <a:pt x="33" y="10"/>
                  <a:pt x="38" y="2"/>
                </a:cubicBezTo>
                <a:cubicBezTo>
                  <a:pt x="45" y="2"/>
                  <a:pt x="51" y="1"/>
                  <a:pt x="58" y="0"/>
                </a:cubicBezTo>
                <a:close/>
                <a:moveTo>
                  <a:pt x="41" y="5"/>
                </a:moveTo>
                <a:cubicBezTo>
                  <a:pt x="39" y="12"/>
                  <a:pt x="43" y="22"/>
                  <a:pt x="40" y="29"/>
                </a:cubicBezTo>
                <a:cubicBezTo>
                  <a:pt x="33" y="26"/>
                  <a:pt x="26" y="30"/>
                  <a:pt x="17" y="29"/>
                </a:cubicBezTo>
                <a:cubicBezTo>
                  <a:pt x="16" y="31"/>
                  <a:pt x="17" y="36"/>
                  <a:pt x="18" y="39"/>
                </a:cubicBezTo>
                <a:cubicBezTo>
                  <a:pt x="26" y="39"/>
                  <a:pt x="32" y="38"/>
                  <a:pt x="40" y="38"/>
                </a:cubicBezTo>
                <a:cubicBezTo>
                  <a:pt x="44" y="41"/>
                  <a:pt x="40" y="49"/>
                  <a:pt x="42" y="55"/>
                </a:cubicBezTo>
                <a:cubicBezTo>
                  <a:pt x="42" y="57"/>
                  <a:pt x="46" y="57"/>
                  <a:pt x="43" y="59"/>
                </a:cubicBezTo>
                <a:cubicBezTo>
                  <a:pt x="47" y="57"/>
                  <a:pt x="54" y="63"/>
                  <a:pt x="57" y="58"/>
                </a:cubicBezTo>
                <a:cubicBezTo>
                  <a:pt x="57" y="56"/>
                  <a:pt x="54" y="57"/>
                  <a:pt x="54" y="55"/>
                </a:cubicBezTo>
                <a:cubicBezTo>
                  <a:pt x="60" y="52"/>
                  <a:pt x="54" y="40"/>
                  <a:pt x="58" y="36"/>
                </a:cubicBezTo>
                <a:cubicBezTo>
                  <a:pt x="61" y="37"/>
                  <a:pt x="64" y="36"/>
                  <a:pt x="66" y="35"/>
                </a:cubicBezTo>
                <a:cubicBezTo>
                  <a:pt x="70" y="38"/>
                  <a:pt x="75" y="37"/>
                  <a:pt x="79" y="36"/>
                </a:cubicBezTo>
                <a:cubicBezTo>
                  <a:pt x="81" y="32"/>
                  <a:pt x="81" y="28"/>
                  <a:pt x="81" y="22"/>
                </a:cubicBezTo>
                <a:cubicBezTo>
                  <a:pt x="74" y="21"/>
                  <a:pt x="65" y="22"/>
                  <a:pt x="58" y="22"/>
                </a:cubicBezTo>
                <a:cubicBezTo>
                  <a:pt x="57" y="17"/>
                  <a:pt x="56" y="10"/>
                  <a:pt x="56" y="4"/>
                </a:cubicBezTo>
                <a:cubicBezTo>
                  <a:pt x="51" y="3"/>
                  <a:pt x="45" y="4"/>
                  <a:pt x="41" y="5"/>
                </a:cubicBezTo>
                <a:close/>
                <a:moveTo>
                  <a:pt x="35" y="12"/>
                </a:moveTo>
                <a:cubicBezTo>
                  <a:pt x="35" y="12"/>
                  <a:pt x="35" y="12"/>
                  <a:pt x="35" y="12"/>
                </a:cubicBezTo>
                <a:cubicBezTo>
                  <a:pt x="34" y="12"/>
                  <a:pt x="34" y="12"/>
                  <a:pt x="34" y="13"/>
                </a:cubicBezTo>
                <a:cubicBezTo>
                  <a:pt x="34" y="13"/>
                  <a:pt x="34" y="13"/>
                  <a:pt x="34" y="13"/>
                </a:cubicBezTo>
                <a:cubicBezTo>
                  <a:pt x="33" y="13"/>
                  <a:pt x="33" y="14"/>
                  <a:pt x="33" y="14"/>
                </a:cubicBezTo>
                <a:cubicBezTo>
                  <a:pt x="33" y="14"/>
                  <a:pt x="33" y="14"/>
                  <a:pt x="32" y="14"/>
                </a:cubicBezTo>
                <a:cubicBezTo>
                  <a:pt x="32" y="16"/>
                  <a:pt x="30" y="15"/>
                  <a:pt x="31" y="17"/>
                </a:cubicBezTo>
                <a:cubicBezTo>
                  <a:pt x="29" y="18"/>
                  <a:pt x="26" y="21"/>
                  <a:pt x="28" y="23"/>
                </a:cubicBezTo>
                <a:cubicBezTo>
                  <a:pt x="28" y="21"/>
                  <a:pt x="30" y="20"/>
                  <a:pt x="31" y="17"/>
                </a:cubicBezTo>
                <a:cubicBezTo>
                  <a:pt x="32" y="16"/>
                  <a:pt x="33" y="16"/>
                  <a:pt x="33" y="14"/>
                </a:cubicBezTo>
                <a:cubicBezTo>
                  <a:pt x="34" y="14"/>
                  <a:pt x="34" y="14"/>
                  <a:pt x="34" y="13"/>
                </a:cubicBezTo>
                <a:cubicBezTo>
                  <a:pt x="35" y="13"/>
                  <a:pt x="35" y="13"/>
                  <a:pt x="35" y="12"/>
                </a:cubicBezTo>
                <a:cubicBezTo>
                  <a:pt x="35" y="12"/>
                  <a:pt x="35" y="12"/>
                  <a:pt x="35" y="12"/>
                </a:cubicBezTo>
                <a:cubicBezTo>
                  <a:pt x="36" y="11"/>
                  <a:pt x="35" y="11"/>
                  <a:pt x="35" y="12"/>
                </a:cubicBezTo>
                <a:close/>
                <a:moveTo>
                  <a:pt x="36" y="15"/>
                </a:moveTo>
                <a:cubicBezTo>
                  <a:pt x="37" y="15"/>
                  <a:pt x="36" y="15"/>
                  <a:pt x="36" y="15"/>
                </a:cubicBezTo>
                <a:close/>
                <a:moveTo>
                  <a:pt x="32" y="21"/>
                </a:moveTo>
                <a:cubicBezTo>
                  <a:pt x="32" y="21"/>
                  <a:pt x="31" y="21"/>
                  <a:pt x="31" y="21"/>
                </a:cubicBezTo>
                <a:cubicBezTo>
                  <a:pt x="31" y="21"/>
                  <a:pt x="30" y="23"/>
                  <a:pt x="31" y="23"/>
                </a:cubicBezTo>
                <a:cubicBezTo>
                  <a:pt x="32" y="22"/>
                  <a:pt x="32" y="22"/>
                  <a:pt x="32" y="21"/>
                </a:cubicBezTo>
                <a:cubicBezTo>
                  <a:pt x="33" y="21"/>
                  <a:pt x="34" y="19"/>
                  <a:pt x="34" y="18"/>
                </a:cubicBezTo>
                <a:cubicBezTo>
                  <a:pt x="33" y="18"/>
                  <a:pt x="32" y="20"/>
                  <a:pt x="32" y="21"/>
                </a:cubicBezTo>
                <a:close/>
                <a:moveTo>
                  <a:pt x="34" y="25"/>
                </a:moveTo>
                <a:cubicBezTo>
                  <a:pt x="34" y="23"/>
                  <a:pt x="39" y="22"/>
                  <a:pt x="37" y="19"/>
                </a:cubicBezTo>
                <a:cubicBezTo>
                  <a:pt x="36" y="21"/>
                  <a:pt x="32" y="23"/>
                  <a:pt x="34" y="25"/>
                </a:cubicBezTo>
                <a:close/>
                <a:moveTo>
                  <a:pt x="30" y="24"/>
                </a:moveTo>
                <a:cubicBezTo>
                  <a:pt x="30" y="25"/>
                  <a:pt x="29" y="24"/>
                  <a:pt x="30" y="24"/>
                </a:cubicBezTo>
                <a:close/>
                <a:moveTo>
                  <a:pt x="12" y="38"/>
                </a:moveTo>
                <a:cubicBezTo>
                  <a:pt x="9" y="40"/>
                  <a:pt x="5" y="44"/>
                  <a:pt x="6" y="48"/>
                </a:cubicBezTo>
                <a:cubicBezTo>
                  <a:pt x="7" y="45"/>
                  <a:pt x="11" y="42"/>
                  <a:pt x="12" y="38"/>
                </a:cubicBezTo>
                <a:cubicBezTo>
                  <a:pt x="14" y="37"/>
                  <a:pt x="14" y="35"/>
                  <a:pt x="14" y="33"/>
                </a:cubicBezTo>
                <a:cubicBezTo>
                  <a:pt x="11" y="34"/>
                  <a:pt x="13" y="37"/>
                  <a:pt x="12" y="38"/>
                </a:cubicBezTo>
                <a:close/>
                <a:moveTo>
                  <a:pt x="60" y="48"/>
                </a:moveTo>
                <a:cubicBezTo>
                  <a:pt x="61" y="45"/>
                  <a:pt x="64" y="43"/>
                  <a:pt x="65" y="40"/>
                </a:cubicBezTo>
                <a:cubicBezTo>
                  <a:pt x="61" y="40"/>
                  <a:pt x="58" y="45"/>
                  <a:pt x="60" y="48"/>
                </a:cubicBezTo>
                <a:close/>
                <a:moveTo>
                  <a:pt x="63" y="53"/>
                </a:moveTo>
                <a:cubicBezTo>
                  <a:pt x="66" y="52"/>
                  <a:pt x="67" y="49"/>
                  <a:pt x="69" y="46"/>
                </a:cubicBezTo>
                <a:cubicBezTo>
                  <a:pt x="71" y="44"/>
                  <a:pt x="74" y="42"/>
                  <a:pt x="73" y="40"/>
                </a:cubicBezTo>
                <a:cubicBezTo>
                  <a:pt x="70" y="44"/>
                  <a:pt x="65" y="48"/>
                  <a:pt x="63" y="53"/>
                </a:cubicBezTo>
                <a:close/>
                <a:moveTo>
                  <a:pt x="7" y="52"/>
                </a:moveTo>
                <a:cubicBezTo>
                  <a:pt x="11" y="50"/>
                  <a:pt x="13" y="44"/>
                  <a:pt x="15" y="41"/>
                </a:cubicBezTo>
                <a:cubicBezTo>
                  <a:pt x="15" y="40"/>
                  <a:pt x="15" y="40"/>
                  <a:pt x="14" y="40"/>
                </a:cubicBezTo>
                <a:cubicBezTo>
                  <a:pt x="12" y="45"/>
                  <a:pt x="8" y="47"/>
                  <a:pt x="7" y="52"/>
                </a:cubicBezTo>
                <a:close/>
                <a:moveTo>
                  <a:pt x="19" y="55"/>
                </a:moveTo>
                <a:cubicBezTo>
                  <a:pt x="23" y="54"/>
                  <a:pt x="27" y="45"/>
                  <a:pt x="28" y="41"/>
                </a:cubicBezTo>
                <a:cubicBezTo>
                  <a:pt x="25" y="46"/>
                  <a:pt x="21" y="50"/>
                  <a:pt x="19" y="55"/>
                </a:cubicBezTo>
                <a:close/>
                <a:moveTo>
                  <a:pt x="12" y="55"/>
                </a:moveTo>
                <a:cubicBezTo>
                  <a:pt x="14" y="51"/>
                  <a:pt x="20" y="45"/>
                  <a:pt x="20" y="42"/>
                </a:cubicBezTo>
                <a:cubicBezTo>
                  <a:pt x="17" y="46"/>
                  <a:pt x="11" y="50"/>
                  <a:pt x="12" y="55"/>
                </a:cubicBezTo>
                <a:close/>
                <a:moveTo>
                  <a:pt x="28" y="55"/>
                </a:moveTo>
                <a:cubicBezTo>
                  <a:pt x="32" y="51"/>
                  <a:pt x="35" y="47"/>
                  <a:pt x="38" y="42"/>
                </a:cubicBezTo>
                <a:cubicBezTo>
                  <a:pt x="32" y="44"/>
                  <a:pt x="30" y="49"/>
                  <a:pt x="28" y="55"/>
                </a:cubicBezTo>
                <a:close/>
                <a:moveTo>
                  <a:pt x="67" y="42"/>
                </a:moveTo>
                <a:cubicBezTo>
                  <a:pt x="67" y="42"/>
                  <a:pt x="67" y="42"/>
                  <a:pt x="66" y="42"/>
                </a:cubicBezTo>
                <a:cubicBezTo>
                  <a:pt x="65" y="45"/>
                  <a:pt x="62" y="47"/>
                  <a:pt x="61" y="50"/>
                </a:cubicBezTo>
                <a:cubicBezTo>
                  <a:pt x="61" y="50"/>
                  <a:pt x="61" y="50"/>
                  <a:pt x="61" y="50"/>
                </a:cubicBezTo>
                <a:cubicBezTo>
                  <a:pt x="61" y="51"/>
                  <a:pt x="59" y="52"/>
                  <a:pt x="60" y="53"/>
                </a:cubicBezTo>
                <a:cubicBezTo>
                  <a:pt x="60" y="52"/>
                  <a:pt x="61" y="52"/>
                  <a:pt x="61" y="50"/>
                </a:cubicBezTo>
                <a:cubicBezTo>
                  <a:pt x="64" y="48"/>
                  <a:pt x="65" y="45"/>
                  <a:pt x="67" y="42"/>
                </a:cubicBezTo>
                <a:cubicBezTo>
                  <a:pt x="68" y="42"/>
                  <a:pt x="67" y="42"/>
                  <a:pt x="67" y="42"/>
                </a:cubicBezTo>
                <a:close/>
                <a:moveTo>
                  <a:pt x="31" y="44"/>
                </a:moveTo>
                <a:cubicBezTo>
                  <a:pt x="32" y="46"/>
                  <a:pt x="32" y="41"/>
                  <a:pt x="31" y="44"/>
                </a:cubicBezTo>
                <a:close/>
                <a:moveTo>
                  <a:pt x="37" y="51"/>
                </a:moveTo>
                <a:cubicBezTo>
                  <a:pt x="37" y="50"/>
                  <a:pt x="38" y="49"/>
                  <a:pt x="38" y="48"/>
                </a:cubicBezTo>
                <a:cubicBezTo>
                  <a:pt x="37" y="48"/>
                  <a:pt x="36" y="51"/>
                  <a:pt x="37" y="51"/>
                </a:cubicBezTo>
                <a:close/>
                <a:moveTo>
                  <a:pt x="18" y="51"/>
                </a:moveTo>
                <a:cubicBezTo>
                  <a:pt x="18" y="51"/>
                  <a:pt x="18" y="50"/>
                  <a:pt x="18" y="51"/>
                </a:cubicBezTo>
                <a:close/>
                <a:moveTo>
                  <a:pt x="27" y="51"/>
                </a:moveTo>
                <a:cubicBezTo>
                  <a:pt x="26" y="51"/>
                  <a:pt x="26" y="51"/>
                  <a:pt x="26" y="51"/>
                </a:cubicBezTo>
                <a:cubicBezTo>
                  <a:pt x="25" y="51"/>
                  <a:pt x="23" y="53"/>
                  <a:pt x="25" y="54"/>
                </a:cubicBezTo>
                <a:cubicBezTo>
                  <a:pt x="25" y="53"/>
                  <a:pt x="26" y="53"/>
                  <a:pt x="26" y="51"/>
                </a:cubicBezTo>
                <a:cubicBezTo>
                  <a:pt x="27" y="51"/>
                  <a:pt x="27" y="51"/>
                  <a:pt x="27" y="51"/>
                </a:cubicBezTo>
                <a:cubicBezTo>
                  <a:pt x="28" y="50"/>
                  <a:pt x="27" y="50"/>
                  <a:pt x="27" y="51"/>
                </a:cubicBezTo>
                <a:close/>
                <a:moveTo>
                  <a:pt x="16" y="55"/>
                </a:moveTo>
                <a:cubicBezTo>
                  <a:pt x="16" y="54"/>
                  <a:pt x="20" y="52"/>
                  <a:pt x="17" y="51"/>
                </a:cubicBezTo>
                <a:cubicBezTo>
                  <a:pt x="17" y="53"/>
                  <a:pt x="14" y="54"/>
                  <a:pt x="16" y="55"/>
                </a:cubicBezTo>
                <a:close/>
                <a:moveTo>
                  <a:pt x="35" y="59"/>
                </a:moveTo>
                <a:cubicBezTo>
                  <a:pt x="35" y="57"/>
                  <a:pt x="40" y="54"/>
                  <a:pt x="38" y="52"/>
                </a:cubicBezTo>
                <a:cubicBezTo>
                  <a:pt x="38" y="55"/>
                  <a:pt x="33" y="57"/>
                  <a:pt x="35" y="59"/>
                </a:cubicBezTo>
                <a:close/>
                <a:moveTo>
                  <a:pt x="33" y="57"/>
                </a:moveTo>
                <a:cubicBezTo>
                  <a:pt x="34" y="56"/>
                  <a:pt x="34" y="55"/>
                  <a:pt x="35" y="53"/>
                </a:cubicBezTo>
                <a:cubicBezTo>
                  <a:pt x="33" y="53"/>
                  <a:pt x="32" y="56"/>
                  <a:pt x="33" y="57"/>
                </a:cubicBezTo>
                <a:close/>
                <a:moveTo>
                  <a:pt x="35" y="64"/>
                </a:moveTo>
                <a:cubicBezTo>
                  <a:pt x="37" y="63"/>
                  <a:pt x="40" y="60"/>
                  <a:pt x="39" y="58"/>
                </a:cubicBezTo>
                <a:cubicBezTo>
                  <a:pt x="38" y="60"/>
                  <a:pt x="36" y="61"/>
                  <a:pt x="35" y="64"/>
                </a:cubicBezTo>
                <a:close/>
                <a:moveTo>
                  <a:pt x="44" y="67"/>
                </a:moveTo>
                <a:cubicBezTo>
                  <a:pt x="44" y="66"/>
                  <a:pt x="48" y="63"/>
                  <a:pt x="45" y="63"/>
                </a:cubicBezTo>
                <a:cubicBezTo>
                  <a:pt x="46" y="65"/>
                  <a:pt x="42" y="66"/>
                  <a:pt x="44" y="67"/>
                </a:cubicBezTo>
                <a:close/>
                <a:moveTo>
                  <a:pt x="46" y="68"/>
                </a:moveTo>
                <a:cubicBezTo>
                  <a:pt x="45" y="69"/>
                  <a:pt x="43" y="72"/>
                  <a:pt x="44" y="73"/>
                </a:cubicBezTo>
                <a:cubicBezTo>
                  <a:pt x="45" y="72"/>
                  <a:pt x="46" y="71"/>
                  <a:pt x="46" y="68"/>
                </a:cubicBezTo>
                <a:cubicBezTo>
                  <a:pt x="48" y="69"/>
                  <a:pt x="49" y="66"/>
                  <a:pt x="47" y="66"/>
                </a:cubicBezTo>
                <a:cubicBezTo>
                  <a:pt x="47" y="67"/>
                  <a:pt x="47" y="67"/>
                  <a:pt x="46" y="68"/>
                </a:cubicBezTo>
                <a:close/>
                <a:moveTo>
                  <a:pt x="51" y="68"/>
                </a:moveTo>
                <a:cubicBezTo>
                  <a:pt x="51" y="68"/>
                  <a:pt x="51" y="68"/>
                  <a:pt x="50" y="68"/>
                </a:cubicBezTo>
                <a:cubicBezTo>
                  <a:pt x="50" y="69"/>
                  <a:pt x="48" y="69"/>
                  <a:pt x="49" y="72"/>
                </a:cubicBezTo>
                <a:cubicBezTo>
                  <a:pt x="48" y="72"/>
                  <a:pt x="45" y="74"/>
                  <a:pt x="47" y="75"/>
                </a:cubicBezTo>
                <a:cubicBezTo>
                  <a:pt x="47" y="73"/>
                  <a:pt x="49" y="73"/>
                  <a:pt x="49" y="72"/>
                </a:cubicBezTo>
                <a:cubicBezTo>
                  <a:pt x="50" y="71"/>
                  <a:pt x="50" y="69"/>
                  <a:pt x="51" y="68"/>
                </a:cubicBezTo>
                <a:cubicBezTo>
                  <a:pt x="52" y="67"/>
                  <a:pt x="51" y="67"/>
                  <a:pt x="51" y="68"/>
                </a:cubicBezTo>
                <a:close/>
              </a:path>
            </a:pathLst>
          </a:custGeom>
          <a:solidFill>
            <a:srgbClr val="253A55"/>
          </a:solid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grpSp>
        <p:nvGrpSpPr>
          <p:cNvPr id="266" name="Group 265">
            <a:extLst>
              <a:ext uri="{FF2B5EF4-FFF2-40B4-BE49-F238E27FC236}">
                <a16:creationId xmlns:a16="http://schemas.microsoft.com/office/drawing/2014/main" id="{83A88826-705D-466C-A203-459D9670C9C6}"/>
              </a:ext>
            </a:extLst>
          </p:cNvPr>
          <p:cNvGrpSpPr/>
          <p:nvPr/>
        </p:nvGrpSpPr>
        <p:grpSpPr>
          <a:xfrm>
            <a:off x="2898731" y="2357403"/>
            <a:ext cx="251944" cy="459338"/>
            <a:chOff x="1702451" y="3025396"/>
            <a:chExt cx="1902897" cy="3816252"/>
          </a:xfrm>
          <a:solidFill>
            <a:srgbClr val="253A55"/>
          </a:solidFill>
        </p:grpSpPr>
        <p:sp>
          <p:nvSpPr>
            <p:cNvPr id="267" name="Freeform 2619">
              <a:extLst>
                <a:ext uri="{FF2B5EF4-FFF2-40B4-BE49-F238E27FC236}">
                  <a16:creationId xmlns:a16="http://schemas.microsoft.com/office/drawing/2014/main" id="{4FD548FC-66AA-44F9-A39E-883EDA5E6E41}"/>
                </a:ext>
              </a:extLst>
            </p:cNvPr>
            <p:cNvSpPr>
              <a:spLocks noEditPoints="1"/>
            </p:cNvSpPr>
            <p:nvPr/>
          </p:nvSpPr>
          <p:spPr bwMode="auto">
            <a:xfrm>
              <a:off x="1702451" y="3025396"/>
              <a:ext cx="1902897" cy="3816252"/>
            </a:xfrm>
            <a:custGeom>
              <a:avLst/>
              <a:gdLst>
                <a:gd name="T0" fmla="*/ 101 w 288"/>
                <a:gd name="T1" fmla="*/ 436 h 577"/>
                <a:gd name="T2" fmla="*/ 67 w 288"/>
                <a:gd name="T3" fmla="*/ 560 h 577"/>
                <a:gd name="T4" fmla="*/ 26 w 288"/>
                <a:gd name="T5" fmla="*/ 556 h 577"/>
                <a:gd name="T6" fmla="*/ 50 w 288"/>
                <a:gd name="T7" fmla="*/ 540 h 577"/>
                <a:gd name="T8" fmla="*/ 48 w 288"/>
                <a:gd name="T9" fmla="*/ 356 h 577"/>
                <a:gd name="T10" fmla="*/ 66 w 288"/>
                <a:gd name="T11" fmla="*/ 207 h 577"/>
                <a:gd name="T12" fmla="*/ 4 w 288"/>
                <a:gd name="T13" fmla="*/ 217 h 577"/>
                <a:gd name="T14" fmla="*/ 33 w 288"/>
                <a:gd name="T15" fmla="*/ 151 h 577"/>
                <a:gd name="T16" fmla="*/ 62 w 288"/>
                <a:gd name="T17" fmla="*/ 105 h 577"/>
                <a:gd name="T18" fmla="*/ 65 w 288"/>
                <a:gd name="T19" fmla="*/ 90 h 577"/>
                <a:gd name="T20" fmla="*/ 92 w 288"/>
                <a:gd name="T21" fmla="*/ 19 h 577"/>
                <a:gd name="T22" fmla="*/ 139 w 288"/>
                <a:gd name="T23" fmla="*/ 5 h 577"/>
                <a:gd name="T24" fmla="*/ 89 w 288"/>
                <a:gd name="T25" fmla="*/ 63 h 577"/>
                <a:gd name="T26" fmla="*/ 158 w 288"/>
                <a:gd name="T27" fmla="*/ 88 h 577"/>
                <a:gd name="T28" fmla="*/ 156 w 288"/>
                <a:gd name="T29" fmla="*/ 13 h 577"/>
                <a:gd name="T30" fmla="*/ 173 w 288"/>
                <a:gd name="T31" fmla="*/ 83 h 577"/>
                <a:gd name="T32" fmla="*/ 89 w 288"/>
                <a:gd name="T33" fmla="*/ 97 h 577"/>
                <a:gd name="T34" fmla="*/ 77 w 288"/>
                <a:gd name="T35" fmla="*/ 100 h 577"/>
                <a:gd name="T36" fmla="*/ 82 w 288"/>
                <a:gd name="T37" fmla="*/ 118 h 577"/>
                <a:gd name="T38" fmla="*/ 67 w 288"/>
                <a:gd name="T39" fmla="*/ 152 h 577"/>
                <a:gd name="T40" fmla="*/ 94 w 288"/>
                <a:gd name="T41" fmla="*/ 121 h 577"/>
                <a:gd name="T42" fmla="*/ 113 w 288"/>
                <a:gd name="T43" fmla="*/ 127 h 577"/>
                <a:gd name="T44" fmla="*/ 136 w 288"/>
                <a:gd name="T45" fmla="*/ 128 h 577"/>
                <a:gd name="T46" fmla="*/ 151 w 288"/>
                <a:gd name="T47" fmla="*/ 124 h 577"/>
                <a:gd name="T48" fmla="*/ 178 w 288"/>
                <a:gd name="T49" fmla="*/ 166 h 577"/>
                <a:gd name="T50" fmla="*/ 204 w 288"/>
                <a:gd name="T51" fmla="*/ 231 h 577"/>
                <a:gd name="T52" fmla="*/ 181 w 288"/>
                <a:gd name="T53" fmla="*/ 165 h 577"/>
                <a:gd name="T54" fmla="*/ 190 w 288"/>
                <a:gd name="T55" fmla="*/ 169 h 577"/>
                <a:gd name="T56" fmla="*/ 254 w 288"/>
                <a:gd name="T57" fmla="*/ 277 h 577"/>
                <a:gd name="T58" fmla="*/ 287 w 288"/>
                <a:gd name="T59" fmla="*/ 303 h 577"/>
                <a:gd name="T60" fmla="*/ 277 w 288"/>
                <a:gd name="T61" fmla="*/ 309 h 577"/>
                <a:gd name="T62" fmla="*/ 244 w 288"/>
                <a:gd name="T63" fmla="*/ 311 h 577"/>
                <a:gd name="T64" fmla="*/ 187 w 288"/>
                <a:gd name="T65" fmla="*/ 223 h 577"/>
                <a:gd name="T66" fmla="*/ 188 w 288"/>
                <a:gd name="T67" fmla="*/ 269 h 577"/>
                <a:gd name="T68" fmla="*/ 210 w 288"/>
                <a:gd name="T69" fmla="*/ 469 h 577"/>
                <a:gd name="T70" fmla="*/ 223 w 288"/>
                <a:gd name="T71" fmla="*/ 553 h 577"/>
                <a:gd name="T72" fmla="*/ 217 w 288"/>
                <a:gd name="T73" fmla="*/ 577 h 577"/>
                <a:gd name="T74" fmla="*/ 185 w 288"/>
                <a:gd name="T75" fmla="*/ 553 h 577"/>
                <a:gd name="T76" fmla="*/ 158 w 288"/>
                <a:gd name="T77" fmla="*/ 452 h 577"/>
                <a:gd name="T78" fmla="*/ 120 w 288"/>
                <a:gd name="T79" fmla="*/ 401 h 577"/>
                <a:gd name="T80" fmla="*/ 63 w 288"/>
                <a:gd name="T81" fmla="*/ 533 h 577"/>
                <a:gd name="T82" fmla="*/ 106 w 288"/>
                <a:gd name="T83" fmla="*/ 399 h 577"/>
                <a:gd name="T84" fmla="*/ 151 w 288"/>
                <a:gd name="T85" fmla="*/ 418 h 577"/>
                <a:gd name="T86" fmla="*/ 200 w 288"/>
                <a:gd name="T87" fmla="*/ 540 h 577"/>
                <a:gd name="T88" fmla="*/ 202 w 288"/>
                <a:gd name="T89" fmla="*/ 525 h 577"/>
                <a:gd name="T90" fmla="*/ 186 w 288"/>
                <a:gd name="T91" fmla="*/ 345 h 577"/>
                <a:gd name="T92" fmla="*/ 166 w 288"/>
                <a:gd name="T93" fmla="*/ 171 h 577"/>
                <a:gd name="T94" fmla="*/ 133 w 288"/>
                <a:gd name="T95" fmla="*/ 160 h 577"/>
                <a:gd name="T96" fmla="*/ 111 w 288"/>
                <a:gd name="T97" fmla="*/ 144 h 577"/>
                <a:gd name="T98" fmla="*/ 82 w 288"/>
                <a:gd name="T99" fmla="*/ 187 h 577"/>
                <a:gd name="T100" fmla="*/ 62 w 288"/>
                <a:gd name="T101" fmla="*/ 340 h 577"/>
                <a:gd name="T102" fmla="*/ 149 w 288"/>
                <a:gd name="T103" fmla="*/ 349 h 577"/>
                <a:gd name="T104" fmla="*/ 175 w 288"/>
                <a:gd name="T105" fmla="*/ 342 h 577"/>
                <a:gd name="T106" fmla="*/ 137 w 288"/>
                <a:gd name="T107" fmla="*/ 362 h 577"/>
                <a:gd name="T108" fmla="*/ 56 w 288"/>
                <a:gd name="T109" fmla="*/ 376 h 577"/>
                <a:gd name="T110" fmla="*/ 60 w 288"/>
                <a:gd name="T111" fmla="*/ 533 h 577"/>
                <a:gd name="T112" fmla="*/ 14 w 288"/>
                <a:gd name="T113" fmla="*/ 206 h 577"/>
                <a:gd name="T114" fmla="*/ 79 w 288"/>
                <a:gd name="T115" fmla="*/ 157 h 577"/>
                <a:gd name="T116" fmla="*/ 219 w 288"/>
                <a:gd name="T117" fmla="*/ 567 h 577"/>
                <a:gd name="T118" fmla="*/ 198 w 288"/>
                <a:gd name="T119" fmla="*/ 564 h 577"/>
                <a:gd name="T120" fmla="*/ 58 w 288"/>
                <a:gd name="T121" fmla="*/ 556 h 577"/>
                <a:gd name="T122" fmla="*/ 58 w 288"/>
                <a:gd name="T123"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577">
                  <a:moveTo>
                    <a:pt x="120" y="401"/>
                  </a:moveTo>
                  <a:cubicBezTo>
                    <a:pt x="106" y="410"/>
                    <a:pt x="105" y="424"/>
                    <a:pt x="101" y="436"/>
                  </a:cubicBezTo>
                  <a:cubicBezTo>
                    <a:pt x="91" y="464"/>
                    <a:pt x="84" y="493"/>
                    <a:pt x="77" y="521"/>
                  </a:cubicBezTo>
                  <a:cubicBezTo>
                    <a:pt x="73" y="534"/>
                    <a:pt x="71" y="547"/>
                    <a:pt x="67" y="560"/>
                  </a:cubicBezTo>
                  <a:cubicBezTo>
                    <a:pt x="64" y="571"/>
                    <a:pt x="39" y="577"/>
                    <a:pt x="31" y="569"/>
                  </a:cubicBezTo>
                  <a:cubicBezTo>
                    <a:pt x="28" y="566"/>
                    <a:pt x="24" y="559"/>
                    <a:pt x="26" y="556"/>
                  </a:cubicBezTo>
                  <a:cubicBezTo>
                    <a:pt x="28" y="550"/>
                    <a:pt x="34" y="546"/>
                    <a:pt x="39" y="542"/>
                  </a:cubicBezTo>
                  <a:cubicBezTo>
                    <a:pt x="41" y="540"/>
                    <a:pt x="45" y="541"/>
                    <a:pt x="50" y="540"/>
                  </a:cubicBezTo>
                  <a:cubicBezTo>
                    <a:pt x="49" y="522"/>
                    <a:pt x="47" y="504"/>
                    <a:pt x="47" y="486"/>
                  </a:cubicBezTo>
                  <a:cubicBezTo>
                    <a:pt x="47" y="443"/>
                    <a:pt x="47" y="399"/>
                    <a:pt x="48" y="356"/>
                  </a:cubicBezTo>
                  <a:cubicBezTo>
                    <a:pt x="48" y="332"/>
                    <a:pt x="56" y="310"/>
                    <a:pt x="58" y="286"/>
                  </a:cubicBezTo>
                  <a:cubicBezTo>
                    <a:pt x="61" y="260"/>
                    <a:pt x="63" y="233"/>
                    <a:pt x="66" y="207"/>
                  </a:cubicBezTo>
                  <a:cubicBezTo>
                    <a:pt x="49" y="211"/>
                    <a:pt x="33" y="216"/>
                    <a:pt x="16" y="220"/>
                  </a:cubicBezTo>
                  <a:cubicBezTo>
                    <a:pt x="12" y="221"/>
                    <a:pt x="6" y="219"/>
                    <a:pt x="4" y="217"/>
                  </a:cubicBezTo>
                  <a:cubicBezTo>
                    <a:pt x="1" y="213"/>
                    <a:pt x="0" y="207"/>
                    <a:pt x="2" y="203"/>
                  </a:cubicBezTo>
                  <a:cubicBezTo>
                    <a:pt x="8" y="183"/>
                    <a:pt x="19" y="166"/>
                    <a:pt x="33" y="151"/>
                  </a:cubicBezTo>
                  <a:cubicBezTo>
                    <a:pt x="43" y="140"/>
                    <a:pt x="53" y="129"/>
                    <a:pt x="63" y="118"/>
                  </a:cubicBezTo>
                  <a:cubicBezTo>
                    <a:pt x="68" y="113"/>
                    <a:pt x="69" y="110"/>
                    <a:pt x="62" y="105"/>
                  </a:cubicBezTo>
                  <a:cubicBezTo>
                    <a:pt x="60" y="104"/>
                    <a:pt x="58" y="99"/>
                    <a:pt x="58" y="97"/>
                  </a:cubicBezTo>
                  <a:cubicBezTo>
                    <a:pt x="59" y="94"/>
                    <a:pt x="62" y="91"/>
                    <a:pt x="65" y="90"/>
                  </a:cubicBezTo>
                  <a:cubicBezTo>
                    <a:pt x="70" y="88"/>
                    <a:pt x="76" y="87"/>
                    <a:pt x="81" y="86"/>
                  </a:cubicBezTo>
                  <a:cubicBezTo>
                    <a:pt x="72" y="62"/>
                    <a:pt x="77" y="40"/>
                    <a:pt x="92" y="19"/>
                  </a:cubicBezTo>
                  <a:cubicBezTo>
                    <a:pt x="100" y="8"/>
                    <a:pt x="107" y="0"/>
                    <a:pt x="120" y="0"/>
                  </a:cubicBezTo>
                  <a:cubicBezTo>
                    <a:pt x="126" y="0"/>
                    <a:pt x="132" y="3"/>
                    <a:pt x="139" y="5"/>
                  </a:cubicBezTo>
                  <a:cubicBezTo>
                    <a:pt x="137" y="8"/>
                    <a:pt x="137" y="9"/>
                    <a:pt x="137" y="9"/>
                  </a:cubicBezTo>
                  <a:cubicBezTo>
                    <a:pt x="102" y="9"/>
                    <a:pt x="89" y="38"/>
                    <a:pt x="89" y="63"/>
                  </a:cubicBezTo>
                  <a:cubicBezTo>
                    <a:pt x="88" y="82"/>
                    <a:pt x="97" y="94"/>
                    <a:pt x="113" y="100"/>
                  </a:cubicBezTo>
                  <a:cubicBezTo>
                    <a:pt x="129" y="105"/>
                    <a:pt x="147" y="100"/>
                    <a:pt x="158" y="88"/>
                  </a:cubicBezTo>
                  <a:cubicBezTo>
                    <a:pt x="180" y="64"/>
                    <a:pt x="167" y="30"/>
                    <a:pt x="143" y="18"/>
                  </a:cubicBezTo>
                  <a:cubicBezTo>
                    <a:pt x="145" y="10"/>
                    <a:pt x="151" y="10"/>
                    <a:pt x="156" y="13"/>
                  </a:cubicBezTo>
                  <a:cubicBezTo>
                    <a:pt x="161" y="16"/>
                    <a:pt x="165" y="21"/>
                    <a:pt x="168" y="26"/>
                  </a:cubicBezTo>
                  <a:cubicBezTo>
                    <a:pt x="182" y="44"/>
                    <a:pt x="181" y="63"/>
                    <a:pt x="173" y="83"/>
                  </a:cubicBezTo>
                  <a:cubicBezTo>
                    <a:pt x="165" y="102"/>
                    <a:pt x="143" y="115"/>
                    <a:pt x="122" y="112"/>
                  </a:cubicBezTo>
                  <a:cubicBezTo>
                    <a:pt x="109" y="111"/>
                    <a:pt x="98" y="107"/>
                    <a:pt x="89" y="97"/>
                  </a:cubicBezTo>
                  <a:cubicBezTo>
                    <a:pt x="87" y="95"/>
                    <a:pt x="81" y="97"/>
                    <a:pt x="77" y="98"/>
                  </a:cubicBezTo>
                  <a:cubicBezTo>
                    <a:pt x="77" y="99"/>
                    <a:pt x="77" y="99"/>
                    <a:pt x="77" y="100"/>
                  </a:cubicBezTo>
                  <a:cubicBezTo>
                    <a:pt x="79" y="101"/>
                    <a:pt x="80" y="103"/>
                    <a:pt x="81" y="103"/>
                  </a:cubicBezTo>
                  <a:cubicBezTo>
                    <a:pt x="89" y="108"/>
                    <a:pt x="90" y="113"/>
                    <a:pt x="82" y="118"/>
                  </a:cubicBezTo>
                  <a:cubicBezTo>
                    <a:pt x="62" y="132"/>
                    <a:pt x="45" y="149"/>
                    <a:pt x="35" y="173"/>
                  </a:cubicBezTo>
                  <a:cubicBezTo>
                    <a:pt x="46" y="166"/>
                    <a:pt x="57" y="159"/>
                    <a:pt x="67" y="152"/>
                  </a:cubicBezTo>
                  <a:cubicBezTo>
                    <a:pt x="65" y="142"/>
                    <a:pt x="74" y="143"/>
                    <a:pt x="79" y="138"/>
                  </a:cubicBezTo>
                  <a:cubicBezTo>
                    <a:pt x="84" y="133"/>
                    <a:pt x="90" y="127"/>
                    <a:pt x="94" y="121"/>
                  </a:cubicBezTo>
                  <a:cubicBezTo>
                    <a:pt x="100" y="114"/>
                    <a:pt x="106" y="114"/>
                    <a:pt x="110" y="123"/>
                  </a:cubicBezTo>
                  <a:cubicBezTo>
                    <a:pt x="111" y="124"/>
                    <a:pt x="112" y="126"/>
                    <a:pt x="113" y="127"/>
                  </a:cubicBezTo>
                  <a:cubicBezTo>
                    <a:pt x="117" y="133"/>
                    <a:pt x="122" y="140"/>
                    <a:pt x="126" y="147"/>
                  </a:cubicBezTo>
                  <a:cubicBezTo>
                    <a:pt x="134" y="142"/>
                    <a:pt x="135" y="135"/>
                    <a:pt x="136" y="128"/>
                  </a:cubicBezTo>
                  <a:cubicBezTo>
                    <a:pt x="137" y="125"/>
                    <a:pt x="140" y="121"/>
                    <a:pt x="142" y="121"/>
                  </a:cubicBezTo>
                  <a:cubicBezTo>
                    <a:pt x="145" y="120"/>
                    <a:pt x="149" y="122"/>
                    <a:pt x="151" y="124"/>
                  </a:cubicBezTo>
                  <a:cubicBezTo>
                    <a:pt x="159" y="132"/>
                    <a:pt x="167" y="141"/>
                    <a:pt x="175" y="150"/>
                  </a:cubicBezTo>
                  <a:cubicBezTo>
                    <a:pt x="179" y="154"/>
                    <a:pt x="183" y="157"/>
                    <a:pt x="178" y="166"/>
                  </a:cubicBezTo>
                  <a:cubicBezTo>
                    <a:pt x="174" y="171"/>
                    <a:pt x="178" y="182"/>
                    <a:pt x="177" y="190"/>
                  </a:cubicBezTo>
                  <a:cubicBezTo>
                    <a:pt x="176" y="210"/>
                    <a:pt x="192" y="219"/>
                    <a:pt x="204" y="231"/>
                  </a:cubicBezTo>
                  <a:cubicBezTo>
                    <a:pt x="214" y="240"/>
                    <a:pt x="224" y="249"/>
                    <a:pt x="234" y="258"/>
                  </a:cubicBezTo>
                  <a:cubicBezTo>
                    <a:pt x="218" y="226"/>
                    <a:pt x="193" y="199"/>
                    <a:pt x="181" y="165"/>
                  </a:cubicBezTo>
                  <a:cubicBezTo>
                    <a:pt x="182" y="164"/>
                    <a:pt x="183" y="164"/>
                    <a:pt x="184" y="163"/>
                  </a:cubicBezTo>
                  <a:cubicBezTo>
                    <a:pt x="186" y="165"/>
                    <a:pt x="189" y="167"/>
                    <a:pt x="190" y="169"/>
                  </a:cubicBezTo>
                  <a:cubicBezTo>
                    <a:pt x="208" y="198"/>
                    <a:pt x="225" y="227"/>
                    <a:pt x="242" y="255"/>
                  </a:cubicBezTo>
                  <a:cubicBezTo>
                    <a:pt x="246" y="262"/>
                    <a:pt x="251" y="269"/>
                    <a:pt x="254" y="277"/>
                  </a:cubicBezTo>
                  <a:cubicBezTo>
                    <a:pt x="259" y="291"/>
                    <a:pt x="270" y="295"/>
                    <a:pt x="283" y="296"/>
                  </a:cubicBezTo>
                  <a:cubicBezTo>
                    <a:pt x="284" y="298"/>
                    <a:pt x="286" y="300"/>
                    <a:pt x="287" y="303"/>
                  </a:cubicBezTo>
                  <a:cubicBezTo>
                    <a:pt x="288" y="308"/>
                    <a:pt x="286" y="311"/>
                    <a:pt x="281" y="310"/>
                  </a:cubicBezTo>
                  <a:cubicBezTo>
                    <a:pt x="279" y="310"/>
                    <a:pt x="278" y="309"/>
                    <a:pt x="277" y="309"/>
                  </a:cubicBezTo>
                  <a:cubicBezTo>
                    <a:pt x="266" y="305"/>
                    <a:pt x="255" y="297"/>
                    <a:pt x="246" y="314"/>
                  </a:cubicBezTo>
                  <a:cubicBezTo>
                    <a:pt x="245" y="313"/>
                    <a:pt x="245" y="312"/>
                    <a:pt x="244" y="311"/>
                  </a:cubicBezTo>
                  <a:cubicBezTo>
                    <a:pt x="245" y="305"/>
                    <a:pt x="246" y="298"/>
                    <a:pt x="248" y="289"/>
                  </a:cubicBezTo>
                  <a:cubicBezTo>
                    <a:pt x="229" y="268"/>
                    <a:pt x="208" y="246"/>
                    <a:pt x="187" y="223"/>
                  </a:cubicBezTo>
                  <a:cubicBezTo>
                    <a:pt x="186" y="224"/>
                    <a:pt x="185" y="224"/>
                    <a:pt x="184" y="225"/>
                  </a:cubicBezTo>
                  <a:cubicBezTo>
                    <a:pt x="185" y="240"/>
                    <a:pt x="187" y="254"/>
                    <a:pt x="188" y="269"/>
                  </a:cubicBezTo>
                  <a:cubicBezTo>
                    <a:pt x="192" y="310"/>
                    <a:pt x="195" y="352"/>
                    <a:pt x="200" y="393"/>
                  </a:cubicBezTo>
                  <a:cubicBezTo>
                    <a:pt x="202" y="419"/>
                    <a:pt x="208" y="443"/>
                    <a:pt x="210" y="469"/>
                  </a:cubicBezTo>
                  <a:cubicBezTo>
                    <a:pt x="212" y="490"/>
                    <a:pt x="212" y="512"/>
                    <a:pt x="211" y="534"/>
                  </a:cubicBezTo>
                  <a:cubicBezTo>
                    <a:pt x="211" y="544"/>
                    <a:pt x="213" y="550"/>
                    <a:pt x="223" y="553"/>
                  </a:cubicBezTo>
                  <a:cubicBezTo>
                    <a:pt x="230" y="555"/>
                    <a:pt x="236" y="561"/>
                    <a:pt x="232" y="568"/>
                  </a:cubicBezTo>
                  <a:cubicBezTo>
                    <a:pt x="229" y="573"/>
                    <a:pt x="222" y="577"/>
                    <a:pt x="217" y="577"/>
                  </a:cubicBezTo>
                  <a:cubicBezTo>
                    <a:pt x="208" y="577"/>
                    <a:pt x="198" y="575"/>
                    <a:pt x="190" y="572"/>
                  </a:cubicBezTo>
                  <a:cubicBezTo>
                    <a:pt x="180" y="569"/>
                    <a:pt x="180" y="562"/>
                    <a:pt x="185" y="553"/>
                  </a:cubicBezTo>
                  <a:cubicBezTo>
                    <a:pt x="188" y="549"/>
                    <a:pt x="190" y="542"/>
                    <a:pt x="189" y="537"/>
                  </a:cubicBezTo>
                  <a:cubicBezTo>
                    <a:pt x="179" y="508"/>
                    <a:pt x="170" y="480"/>
                    <a:pt x="158" y="452"/>
                  </a:cubicBezTo>
                  <a:cubicBezTo>
                    <a:pt x="152" y="438"/>
                    <a:pt x="143" y="426"/>
                    <a:pt x="134" y="414"/>
                  </a:cubicBezTo>
                  <a:cubicBezTo>
                    <a:pt x="131" y="409"/>
                    <a:pt x="124" y="405"/>
                    <a:pt x="120" y="401"/>
                  </a:cubicBezTo>
                  <a:moveTo>
                    <a:pt x="60" y="533"/>
                  </a:moveTo>
                  <a:cubicBezTo>
                    <a:pt x="61" y="533"/>
                    <a:pt x="62" y="533"/>
                    <a:pt x="63" y="533"/>
                  </a:cubicBezTo>
                  <a:cubicBezTo>
                    <a:pt x="69" y="507"/>
                    <a:pt x="75" y="482"/>
                    <a:pt x="83" y="457"/>
                  </a:cubicBezTo>
                  <a:cubicBezTo>
                    <a:pt x="89" y="437"/>
                    <a:pt x="97" y="418"/>
                    <a:pt x="106" y="399"/>
                  </a:cubicBezTo>
                  <a:cubicBezTo>
                    <a:pt x="110" y="389"/>
                    <a:pt x="118" y="388"/>
                    <a:pt x="127" y="394"/>
                  </a:cubicBezTo>
                  <a:cubicBezTo>
                    <a:pt x="136" y="401"/>
                    <a:pt x="145" y="409"/>
                    <a:pt x="151" y="418"/>
                  </a:cubicBezTo>
                  <a:cubicBezTo>
                    <a:pt x="167" y="445"/>
                    <a:pt x="180" y="472"/>
                    <a:pt x="188" y="502"/>
                  </a:cubicBezTo>
                  <a:cubicBezTo>
                    <a:pt x="191" y="514"/>
                    <a:pt x="195" y="526"/>
                    <a:pt x="200" y="540"/>
                  </a:cubicBezTo>
                  <a:cubicBezTo>
                    <a:pt x="201" y="537"/>
                    <a:pt x="201" y="535"/>
                    <a:pt x="201" y="534"/>
                  </a:cubicBezTo>
                  <a:cubicBezTo>
                    <a:pt x="202" y="531"/>
                    <a:pt x="202" y="528"/>
                    <a:pt x="202" y="525"/>
                  </a:cubicBezTo>
                  <a:cubicBezTo>
                    <a:pt x="201" y="499"/>
                    <a:pt x="199" y="473"/>
                    <a:pt x="197" y="446"/>
                  </a:cubicBezTo>
                  <a:cubicBezTo>
                    <a:pt x="194" y="413"/>
                    <a:pt x="189" y="379"/>
                    <a:pt x="186" y="345"/>
                  </a:cubicBezTo>
                  <a:cubicBezTo>
                    <a:pt x="183" y="321"/>
                    <a:pt x="181" y="296"/>
                    <a:pt x="178" y="272"/>
                  </a:cubicBezTo>
                  <a:cubicBezTo>
                    <a:pt x="174" y="238"/>
                    <a:pt x="170" y="205"/>
                    <a:pt x="166" y="171"/>
                  </a:cubicBezTo>
                  <a:cubicBezTo>
                    <a:pt x="164" y="157"/>
                    <a:pt x="159" y="145"/>
                    <a:pt x="145" y="139"/>
                  </a:cubicBezTo>
                  <a:cubicBezTo>
                    <a:pt x="141" y="146"/>
                    <a:pt x="138" y="153"/>
                    <a:pt x="133" y="160"/>
                  </a:cubicBezTo>
                  <a:cubicBezTo>
                    <a:pt x="128" y="167"/>
                    <a:pt x="124" y="166"/>
                    <a:pt x="119" y="159"/>
                  </a:cubicBezTo>
                  <a:cubicBezTo>
                    <a:pt x="117" y="153"/>
                    <a:pt x="114" y="148"/>
                    <a:pt x="111" y="144"/>
                  </a:cubicBezTo>
                  <a:cubicBezTo>
                    <a:pt x="108" y="140"/>
                    <a:pt x="104" y="136"/>
                    <a:pt x="100" y="131"/>
                  </a:cubicBezTo>
                  <a:cubicBezTo>
                    <a:pt x="93" y="152"/>
                    <a:pt x="85" y="169"/>
                    <a:pt x="82" y="187"/>
                  </a:cubicBezTo>
                  <a:cubicBezTo>
                    <a:pt x="73" y="235"/>
                    <a:pt x="67" y="284"/>
                    <a:pt x="60" y="333"/>
                  </a:cubicBezTo>
                  <a:cubicBezTo>
                    <a:pt x="60" y="335"/>
                    <a:pt x="61" y="339"/>
                    <a:pt x="62" y="340"/>
                  </a:cubicBezTo>
                  <a:cubicBezTo>
                    <a:pt x="71" y="345"/>
                    <a:pt x="80" y="350"/>
                    <a:pt x="90" y="352"/>
                  </a:cubicBezTo>
                  <a:cubicBezTo>
                    <a:pt x="110" y="358"/>
                    <a:pt x="130" y="354"/>
                    <a:pt x="149" y="349"/>
                  </a:cubicBezTo>
                  <a:cubicBezTo>
                    <a:pt x="155" y="348"/>
                    <a:pt x="160" y="346"/>
                    <a:pt x="166" y="345"/>
                  </a:cubicBezTo>
                  <a:cubicBezTo>
                    <a:pt x="169" y="344"/>
                    <a:pt x="174" y="341"/>
                    <a:pt x="175" y="342"/>
                  </a:cubicBezTo>
                  <a:cubicBezTo>
                    <a:pt x="178" y="345"/>
                    <a:pt x="179" y="350"/>
                    <a:pt x="181" y="353"/>
                  </a:cubicBezTo>
                  <a:cubicBezTo>
                    <a:pt x="165" y="356"/>
                    <a:pt x="151" y="360"/>
                    <a:pt x="137" y="362"/>
                  </a:cubicBezTo>
                  <a:cubicBezTo>
                    <a:pt x="118" y="365"/>
                    <a:pt x="99" y="368"/>
                    <a:pt x="80" y="360"/>
                  </a:cubicBezTo>
                  <a:cubicBezTo>
                    <a:pt x="54" y="350"/>
                    <a:pt x="57" y="347"/>
                    <a:pt x="56" y="376"/>
                  </a:cubicBezTo>
                  <a:cubicBezTo>
                    <a:pt x="54" y="408"/>
                    <a:pt x="54" y="439"/>
                    <a:pt x="55" y="470"/>
                  </a:cubicBezTo>
                  <a:cubicBezTo>
                    <a:pt x="55" y="491"/>
                    <a:pt x="58" y="512"/>
                    <a:pt x="60" y="533"/>
                  </a:cubicBezTo>
                  <a:moveTo>
                    <a:pt x="79" y="157"/>
                  </a:moveTo>
                  <a:cubicBezTo>
                    <a:pt x="59" y="175"/>
                    <a:pt x="31" y="181"/>
                    <a:pt x="14" y="206"/>
                  </a:cubicBezTo>
                  <a:cubicBezTo>
                    <a:pt x="32" y="209"/>
                    <a:pt x="45" y="203"/>
                    <a:pt x="58" y="197"/>
                  </a:cubicBezTo>
                  <a:cubicBezTo>
                    <a:pt x="75" y="189"/>
                    <a:pt x="73" y="171"/>
                    <a:pt x="79" y="157"/>
                  </a:cubicBezTo>
                  <a:moveTo>
                    <a:pt x="198" y="564"/>
                  </a:moveTo>
                  <a:cubicBezTo>
                    <a:pt x="205" y="565"/>
                    <a:pt x="212" y="566"/>
                    <a:pt x="219" y="567"/>
                  </a:cubicBezTo>
                  <a:cubicBezTo>
                    <a:pt x="219" y="566"/>
                    <a:pt x="219" y="565"/>
                    <a:pt x="220" y="563"/>
                  </a:cubicBezTo>
                  <a:cubicBezTo>
                    <a:pt x="213" y="559"/>
                    <a:pt x="206" y="556"/>
                    <a:pt x="198" y="564"/>
                  </a:cubicBezTo>
                  <a:moveTo>
                    <a:pt x="58" y="560"/>
                  </a:moveTo>
                  <a:cubicBezTo>
                    <a:pt x="58" y="558"/>
                    <a:pt x="58" y="557"/>
                    <a:pt x="58" y="556"/>
                  </a:cubicBezTo>
                  <a:cubicBezTo>
                    <a:pt x="51" y="558"/>
                    <a:pt x="44" y="547"/>
                    <a:pt x="37" y="560"/>
                  </a:cubicBezTo>
                  <a:lnTo>
                    <a:pt x="58" y="560"/>
                  </a:lnTo>
                  <a:close/>
                </a:path>
              </a:pathLst>
            </a:custGeom>
            <a:grp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68" name="Freeform 2620">
              <a:extLst>
                <a:ext uri="{FF2B5EF4-FFF2-40B4-BE49-F238E27FC236}">
                  <a16:creationId xmlns:a16="http://schemas.microsoft.com/office/drawing/2014/main" id="{901FD8A5-741D-44D1-89CA-3460FA33845A}"/>
                </a:ext>
              </a:extLst>
            </p:cNvPr>
            <p:cNvSpPr>
              <a:spLocks/>
            </p:cNvSpPr>
            <p:nvPr/>
          </p:nvSpPr>
          <p:spPr bwMode="auto">
            <a:xfrm>
              <a:off x="2455245" y="3474978"/>
              <a:ext cx="219568" cy="125466"/>
            </a:xfrm>
            <a:custGeom>
              <a:avLst/>
              <a:gdLst>
                <a:gd name="T0" fmla="*/ 0 w 33"/>
                <a:gd name="T1" fmla="*/ 17 h 20"/>
                <a:gd name="T2" fmla="*/ 24 w 33"/>
                <a:gd name="T3" fmla="*/ 0 h 20"/>
                <a:gd name="T4" fmla="*/ 25 w 33"/>
                <a:gd name="T5" fmla="*/ 17 h 20"/>
                <a:gd name="T6" fmla="*/ 14 w 33"/>
                <a:gd name="T7" fmla="*/ 20 h 20"/>
                <a:gd name="T8" fmla="*/ 1 w 33"/>
                <a:gd name="T9" fmla="*/ 20 h 20"/>
                <a:gd name="T10" fmla="*/ 0 w 33"/>
                <a:gd name="T11" fmla="*/ 17 h 20"/>
              </a:gdLst>
              <a:ahLst/>
              <a:cxnLst>
                <a:cxn ang="0">
                  <a:pos x="T0" y="T1"/>
                </a:cxn>
                <a:cxn ang="0">
                  <a:pos x="T2" y="T3"/>
                </a:cxn>
                <a:cxn ang="0">
                  <a:pos x="T4" y="T5"/>
                </a:cxn>
                <a:cxn ang="0">
                  <a:pos x="T6" y="T7"/>
                </a:cxn>
                <a:cxn ang="0">
                  <a:pos x="T8" y="T9"/>
                </a:cxn>
                <a:cxn ang="0">
                  <a:pos x="T10" y="T11"/>
                </a:cxn>
              </a:cxnLst>
              <a:rect l="0" t="0" r="r" b="b"/>
              <a:pathLst>
                <a:path w="33" h="20">
                  <a:moveTo>
                    <a:pt x="0" y="17"/>
                  </a:moveTo>
                  <a:cubicBezTo>
                    <a:pt x="8" y="11"/>
                    <a:pt x="16" y="5"/>
                    <a:pt x="24" y="0"/>
                  </a:cubicBezTo>
                  <a:cubicBezTo>
                    <a:pt x="33" y="5"/>
                    <a:pt x="26" y="12"/>
                    <a:pt x="25" y="17"/>
                  </a:cubicBezTo>
                  <a:cubicBezTo>
                    <a:pt x="25" y="19"/>
                    <a:pt x="18" y="19"/>
                    <a:pt x="14" y="20"/>
                  </a:cubicBezTo>
                  <a:cubicBezTo>
                    <a:pt x="10" y="20"/>
                    <a:pt x="6" y="20"/>
                    <a:pt x="1" y="20"/>
                  </a:cubicBezTo>
                  <a:cubicBezTo>
                    <a:pt x="1" y="19"/>
                    <a:pt x="1" y="18"/>
                    <a:pt x="0" y="17"/>
                  </a:cubicBezTo>
                </a:path>
              </a:pathLst>
            </a:custGeom>
            <a:grp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69" name="Freeform 2625">
              <a:extLst>
                <a:ext uri="{FF2B5EF4-FFF2-40B4-BE49-F238E27FC236}">
                  <a16:creationId xmlns:a16="http://schemas.microsoft.com/office/drawing/2014/main" id="{AFE084BF-7860-4950-83A7-F7281CEDC2D7}"/>
                </a:ext>
              </a:extLst>
            </p:cNvPr>
            <p:cNvSpPr>
              <a:spLocks/>
            </p:cNvSpPr>
            <p:nvPr/>
          </p:nvSpPr>
          <p:spPr bwMode="auto">
            <a:xfrm>
              <a:off x="2486608" y="4342786"/>
              <a:ext cx="94103" cy="794616"/>
            </a:xfrm>
            <a:custGeom>
              <a:avLst/>
              <a:gdLst>
                <a:gd name="T0" fmla="*/ 10 w 15"/>
                <a:gd name="T1" fmla="*/ 2 h 121"/>
                <a:gd name="T2" fmla="*/ 12 w 15"/>
                <a:gd name="T3" fmla="*/ 52 h 121"/>
                <a:gd name="T4" fmla="*/ 14 w 15"/>
                <a:gd name="T5" fmla="*/ 102 h 121"/>
                <a:gd name="T6" fmla="*/ 14 w 15"/>
                <a:gd name="T7" fmla="*/ 112 h 121"/>
                <a:gd name="T8" fmla="*/ 10 w 15"/>
                <a:gd name="T9" fmla="*/ 121 h 121"/>
                <a:gd name="T10" fmla="*/ 4 w 15"/>
                <a:gd name="T11" fmla="*/ 111 h 121"/>
                <a:gd name="T12" fmla="*/ 0 w 15"/>
                <a:gd name="T13" fmla="*/ 11 h 121"/>
                <a:gd name="T14" fmla="*/ 5 w 15"/>
                <a:gd name="T15" fmla="*/ 0 h 121"/>
                <a:gd name="T16" fmla="*/ 10 w 15"/>
                <a:gd name="T17"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1">
                  <a:moveTo>
                    <a:pt x="10" y="2"/>
                  </a:moveTo>
                  <a:cubicBezTo>
                    <a:pt x="11" y="19"/>
                    <a:pt x="11" y="35"/>
                    <a:pt x="12" y="52"/>
                  </a:cubicBezTo>
                  <a:cubicBezTo>
                    <a:pt x="13" y="68"/>
                    <a:pt x="13" y="85"/>
                    <a:pt x="14" y="102"/>
                  </a:cubicBezTo>
                  <a:cubicBezTo>
                    <a:pt x="14" y="105"/>
                    <a:pt x="15" y="108"/>
                    <a:pt x="14" y="112"/>
                  </a:cubicBezTo>
                  <a:cubicBezTo>
                    <a:pt x="14" y="115"/>
                    <a:pt x="11" y="118"/>
                    <a:pt x="10" y="121"/>
                  </a:cubicBezTo>
                  <a:cubicBezTo>
                    <a:pt x="8" y="117"/>
                    <a:pt x="4" y="114"/>
                    <a:pt x="4" y="111"/>
                  </a:cubicBezTo>
                  <a:cubicBezTo>
                    <a:pt x="2" y="78"/>
                    <a:pt x="1" y="44"/>
                    <a:pt x="0" y="11"/>
                  </a:cubicBezTo>
                  <a:cubicBezTo>
                    <a:pt x="0" y="7"/>
                    <a:pt x="3" y="4"/>
                    <a:pt x="5" y="0"/>
                  </a:cubicBezTo>
                  <a:cubicBezTo>
                    <a:pt x="6" y="1"/>
                    <a:pt x="8" y="1"/>
                    <a:pt x="10" y="2"/>
                  </a:cubicBezTo>
                </a:path>
              </a:pathLst>
            </a:custGeom>
            <a:grp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grpSp>
      <p:sp>
        <p:nvSpPr>
          <p:cNvPr id="271" name="Rectangle 270">
            <a:extLst>
              <a:ext uri="{FF2B5EF4-FFF2-40B4-BE49-F238E27FC236}">
                <a16:creationId xmlns:a16="http://schemas.microsoft.com/office/drawing/2014/main" id="{46483B6E-7410-4382-B306-D3016A78A91F}"/>
              </a:ext>
            </a:extLst>
          </p:cNvPr>
          <p:cNvSpPr/>
          <p:nvPr/>
        </p:nvSpPr>
        <p:spPr>
          <a:xfrm>
            <a:off x="6129534" y="1412001"/>
            <a:ext cx="2813793" cy="1498949"/>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nb-NO" sz="788">
              <a:solidFill>
                <a:srgbClr val="000000"/>
              </a:solidFill>
              <a:latin typeface="Arial" panose="020B0604020202020204"/>
            </a:endParaRPr>
          </a:p>
          <a:p>
            <a:pPr defTabSz="685800">
              <a:defRPr/>
            </a:pPr>
            <a:endParaRPr lang="nb-NO" sz="788" b="1">
              <a:solidFill>
                <a:srgbClr val="000000"/>
              </a:solidFill>
              <a:latin typeface="Arial" panose="020B0604020202020204"/>
            </a:endParaRPr>
          </a:p>
          <a:p>
            <a:pPr defTabSz="685800">
              <a:defRPr/>
            </a:pPr>
            <a:endParaRPr lang="nb-NO" sz="788" b="1">
              <a:solidFill>
                <a:srgbClr val="000000"/>
              </a:solidFill>
              <a:latin typeface="Arial" panose="020B0604020202020204"/>
            </a:endParaRPr>
          </a:p>
          <a:p>
            <a:pPr defTabSz="685800">
              <a:defRPr/>
            </a:pPr>
            <a:endParaRPr lang="nb-NO" sz="788" b="1">
              <a:solidFill>
                <a:srgbClr val="000000"/>
              </a:solidFill>
              <a:latin typeface="Arial" panose="020B0604020202020204"/>
            </a:endParaRPr>
          </a:p>
          <a:p>
            <a:pPr defTabSz="685800">
              <a:defRPr/>
            </a:pPr>
            <a:endParaRPr lang="nb-NO" sz="788" b="1">
              <a:solidFill>
                <a:srgbClr val="000000"/>
              </a:solidFill>
              <a:latin typeface="Arial" panose="020B0604020202020204"/>
            </a:endParaRPr>
          </a:p>
          <a:p>
            <a:pPr defTabSz="685800">
              <a:defRPr/>
            </a:pPr>
            <a:r>
              <a:rPr lang="nb-NO" sz="788" b="1">
                <a:solidFill>
                  <a:srgbClr val="000000"/>
                </a:solidFill>
                <a:latin typeface="Arial" panose="020B0604020202020204"/>
              </a:rPr>
              <a:t>Spesielt fokus i overgang</a:t>
            </a:r>
          </a:p>
          <a:p>
            <a:pPr marL="128588" indent="-128588" defTabSz="685800">
              <a:buFont typeface="Arial" panose="020B0604020202020204" pitchFamily="34" charset="0"/>
              <a:buChar char="•"/>
              <a:defRPr/>
            </a:pPr>
            <a:r>
              <a:rPr lang="nb-NO" sz="788">
                <a:solidFill>
                  <a:srgbClr val="000000"/>
                </a:solidFill>
                <a:latin typeface="Arial" panose="020B0604020202020204"/>
              </a:rPr>
              <a:t>Ivar vil oppleve at innkjøps- og fakturaløsningen i Unit4 ERP har et mer krevende brukergrensesnitt enn dagens løsning og trenger flere klikk enn dagens løsninger.</a:t>
            </a:r>
          </a:p>
          <a:p>
            <a:pPr marL="128588" indent="-128588" defTabSz="685800">
              <a:buFont typeface="Arial" panose="020B0604020202020204" pitchFamily="34" charset="0"/>
              <a:buChar char="•"/>
              <a:defRPr/>
            </a:pPr>
            <a:r>
              <a:rPr lang="nb-NO" sz="788">
                <a:solidFill>
                  <a:srgbClr val="000000"/>
                </a:solidFill>
                <a:latin typeface="Arial" panose="020B0604020202020204"/>
              </a:rPr>
              <a:t>Manuell jobb for å håndtere match av faktura og ordre</a:t>
            </a:r>
          </a:p>
          <a:p>
            <a:pPr marL="128588" indent="-128588" defTabSz="685800">
              <a:buFont typeface="Arial" panose="020B0604020202020204" pitchFamily="34" charset="0"/>
              <a:buChar char="•"/>
              <a:defRPr/>
            </a:pPr>
            <a:r>
              <a:rPr lang="nb-NO" sz="788">
                <a:solidFill>
                  <a:srgbClr val="000000"/>
                </a:solidFill>
                <a:latin typeface="Arial" panose="020B0604020202020204"/>
              </a:rPr>
              <a:t>Innkjøps- og fakturaløsningen har noen mangler og systemet er fortsatt under utvikling</a:t>
            </a:r>
          </a:p>
          <a:p>
            <a:pPr marL="128588" indent="-128588" defTabSz="685800">
              <a:buFont typeface="Arial" panose="020B0604020202020204" pitchFamily="34" charset="0"/>
              <a:buChar char="•"/>
              <a:defRPr/>
            </a:pPr>
            <a:r>
              <a:rPr lang="nb-NO" sz="788">
                <a:solidFill>
                  <a:srgbClr val="000000"/>
                </a:solidFill>
                <a:latin typeface="Arial" panose="020B0604020202020204"/>
              </a:rPr>
              <a:t>Med systemet følger nye prosesser og roller. Dersom en ikke har forståelse for disse, vil ikke systemet gi den støtten man ønsker. </a:t>
            </a: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defTabSz="685800">
              <a:defRPr/>
            </a:pPr>
            <a:endParaRPr lang="nb-NO" sz="825">
              <a:solidFill>
                <a:srgbClr val="000000"/>
              </a:solidFill>
              <a:latin typeface="Arial" panose="020B0604020202020204"/>
            </a:endParaRP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algn="ctr" defTabSz="685800">
              <a:defRPr/>
            </a:pPr>
            <a:endParaRPr lang="nb-NO" sz="825">
              <a:solidFill>
                <a:srgbClr val="FFFFFF"/>
              </a:solidFill>
              <a:latin typeface="Arial" panose="020B0604020202020204"/>
            </a:endParaRPr>
          </a:p>
        </p:txBody>
      </p:sp>
      <p:sp>
        <p:nvSpPr>
          <p:cNvPr id="223" name="Rectangle 222">
            <a:extLst>
              <a:ext uri="{FF2B5EF4-FFF2-40B4-BE49-F238E27FC236}">
                <a16:creationId xmlns:a16="http://schemas.microsoft.com/office/drawing/2014/main" id="{5160EB55-1128-44FE-8E83-AE5D460C8574}"/>
              </a:ext>
            </a:extLst>
          </p:cNvPr>
          <p:cNvSpPr/>
          <p:nvPr/>
        </p:nvSpPr>
        <p:spPr>
          <a:xfrm>
            <a:off x="6129534" y="464639"/>
            <a:ext cx="2835000" cy="886043"/>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129600" defTabSz="685800">
              <a:buFont typeface="Arial" panose="020B0604020202020204" pitchFamily="34" charset="0"/>
              <a:buChar char="•"/>
              <a:defRPr/>
            </a:pPr>
            <a:endParaRPr lang="nb-NO" sz="900">
              <a:solidFill>
                <a:srgbClr val="000000"/>
              </a:solidFill>
              <a:latin typeface="Arial" panose="020B0604020202020204"/>
            </a:endParaRPr>
          </a:p>
          <a:p>
            <a:pPr marL="128588" indent="-128588" defTabSz="685800">
              <a:buFont typeface="Arial" panose="020B0604020202020204" pitchFamily="34" charset="0"/>
              <a:buChar char="•"/>
              <a:defRPr/>
            </a:pPr>
            <a:endParaRPr lang="nb-NO" sz="900">
              <a:solidFill>
                <a:srgbClr val="000000"/>
              </a:solidFill>
              <a:latin typeface="Arial" panose="020B0604020202020204"/>
            </a:endParaRPr>
          </a:p>
          <a:p>
            <a:pPr marL="128588" indent="-128588" defTabSz="685800">
              <a:buFont typeface="Arial" panose="020B0604020202020204" pitchFamily="34" charset="0"/>
              <a:buChar char="•"/>
              <a:defRPr/>
            </a:pPr>
            <a:endParaRPr lang="nb-NO" sz="900">
              <a:solidFill>
                <a:srgbClr val="000000"/>
              </a:solidFill>
              <a:latin typeface="Arial" panose="020B0604020202020204"/>
            </a:endParaRPr>
          </a:p>
          <a:p>
            <a:pPr defTabSz="685800">
              <a:defRPr/>
            </a:pPr>
            <a:r>
              <a:rPr lang="nb-NO" sz="825" b="1">
                <a:solidFill>
                  <a:srgbClr val="000000"/>
                </a:solidFill>
                <a:latin typeface="Arial" panose="020B0604020202020204"/>
              </a:rPr>
              <a:t>Systemer etter 01.01.23</a:t>
            </a:r>
          </a:p>
          <a:p>
            <a:pPr defTabSz="685800">
              <a:defRPr/>
            </a:pPr>
            <a:endParaRPr lang="nb-NO" sz="825" b="1">
              <a:solidFill>
                <a:srgbClr val="000000"/>
              </a:solidFill>
              <a:latin typeface="Arial" panose="020B0604020202020204"/>
            </a:endParaRPr>
          </a:p>
          <a:p>
            <a:pPr marL="128588" indent="-128588" defTabSz="685800">
              <a:buFont typeface="Arial" panose="020B0604020202020204" pitchFamily="34" charset="0"/>
              <a:buChar char="•"/>
              <a:defRPr/>
            </a:pPr>
            <a:r>
              <a:rPr lang="nb-NO" sz="825">
                <a:solidFill>
                  <a:srgbClr val="000000"/>
                </a:solidFill>
                <a:latin typeface="Arial" panose="020B0604020202020204"/>
              </a:rPr>
              <a:t>Unit4 ERP innkjøps- og fakturaløsning</a:t>
            </a:r>
          </a:p>
          <a:p>
            <a:pPr defTabSz="685800">
              <a:defRPr/>
            </a:pPr>
            <a:endParaRPr lang="nb-NO" sz="825">
              <a:solidFill>
                <a:srgbClr val="000000"/>
              </a:solidFill>
              <a:latin typeface="Arial" panose="020B0604020202020204"/>
            </a:endParaRPr>
          </a:p>
          <a:p>
            <a:pPr defTabSz="685800">
              <a:defRPr/>
            </a:pPr>
            <a:endParaRPr lang="nb-NO" sz="900">
              <a:solidFill>
                <a:srgbClr val="000000"/>
              </a:solidFill>
              <a:latin typeface="Arial" panose="020B0604020202020204"/>
            </a:endParaRPr>
          </a:p>
          <a:p>
            <a:pPr algn="ctr" defTabSz="685800">
              <a:defRPr/>
            </a:pPr>
            <a:endParaRPr lang="nb-NO" sz="900">
              <a:solidFill>
                <a:srgbClr val="FFFFFF"/>
              </a:solidFill>
              <a:latin typeface="Arial" panose="020B0604020202020204"/>
            </a:endParaRPr>
          </a:p>
          <a:p>
            <a:pPr marL="427613" lvl="1" defTabSz="685800">
              <a:defRPr/>
            </a:pPr>
            <a:endParaRPr lang="nb-NO" sz="900">
              <a:solidFill>
                <a:srgbClr val="000000"/>
              </a:solidFill>
              <a:latin typeface="Arial" panose="020B0604020202020204"/>
            </a:endParaRPr>
          </a:p>
          <a:p>
            <a:pPr marL="214313" indent="-129600" algn="ctr" defTabSz="685800">
              <a:buFont typeface="Arial" panose="020B0604020202020204" pitchFamily="34" charset="0"/>
              <a:buChar char="•"/>
              <a:defRPr/>
            </a:pPr>
            <a:endParaRPr lang="nb-NO" sz="900">
              <a:solidFill>
                <a:srgbClr val="FFFFFF"/>
              </a:solidFill>
              <a:latin typeface="Arial" panose="020B0604020202020204"/>
            </a:endParaRPr>
          </a:p>
        </p:txBody>
      </p:sp>
      <p:sp>
        <p:nvSpPr>
          <p:cNvPr id="212" name="TextBox 211">
            <a:extLst>
              <a:ext uri="{FF2B5EF4-FFF2-40B4-BE49-F238E27FC236}">
                <a16:creationId xmlns:a16="http://schemas.microsoft.com/office/drawing/2014/main" id="{0246D392-E73B-4843-9565-02554130AB00}"/>
              </a:ext>
            </a:extLst>
          </p:cNvPr>
          <p:cNvSpPr txBox="1"/>
          <p:nvPr/>
        </p:nvSpPr>
        <p:spPr>
          <a:xfrm>
            <a:off x="129291" y="2306775"/>
            <a:ext cx="2817027" cy="230832"/>
          </a:xfrm>
          <a:prstGeom prst="rect">
            <a:avLst/>
          </a:prstGeom>
          <a:noFill/>
        </p:spPr>
        <p:txBody>
          <a:bodyPr wrap="square" rtlCol="0">
            <a:spAutoFit/>
          </a:bodyPr>
          <a:lstStyle/>
          <a:p>
            <a:pPr defTabSz="685800">
              <a:defRPr/>
            </a:pPr>
            <a:r>
              <a:rPr lang="nb-NO" sz="900" b="1">
                <a:solidFill>
                  <a:srgbClr val="000000"/>
                </a:solidFill>
                <a:latin typeface="Arial" panose="020B0604020202020204"/>
              </a:rPr>
              <a:t>Mulige BOTT-roller og prosesser etter 01.01.23</a:t>
            </a:r>
            <a:endParaRPr lang="nb-NO" sz="1200" b="1">
              <a:solidFill>
                <a:srgbClr val="000000"/>
              </a:solidFill>
              <a:latin typeface="Arial" panose="020B0604020202020204"/>
            </a:endParaRPr>
          </a:p>
        </p:txBody>
      </p:sp>
      <p:sp>
        <p:nvSpPr>
          <p:cNvPr id="205" name="Arrow: Pentagon 204">
            <a:extLst>
              <a:ext uri="{FF2B5EF4-FFF2-40B4-BE49-F238E27FC236}">
                <a16:creationId xmlns:a16="http://schemas.microsoft.com/office/drawing/2014/main" id="{B3D29656-3842-418D-8C2E-946A41E00497}"/>
              </a:ext>
            </a:extLst>
          </p:cNvPr>
          <p:cNvSpPr/>
          <p:nvPr/>
        </p:nvSpPr>
        <p:spPr>
          <a:xfrm>
            <a:off x="263299" y="3082740"/>
            <a:ext cx="955467" cy="795790"/>
          </a:xfrm>
          <a:prstGeom prst="homePlate">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nb-NO" sz="900">
                <a:solidFill>
                  <a:srgbClr val="FFFFFF"/>
                </a:solidFill>
                <a:latin typeface="Arial" panose="020B0604020202020204"/>
                <a:cs typeface="Poppins" panose="00000500000000000000" pitchFamily="50" charset="0"/>
              </a:rPr>
              <a:t>Behov til betaling </a:t>
            </a:r>
          </a:p>
        </p:txBody>
      </p:sp>
      <p:grpSp>
        <p:nvGrpSpPr>
          <p:cNvPr id="220" name="Group 219">
            <a:extLst>
              <a:ext uri="{FF2B5EF4-FFF2-40B4-BE49-F238E27FC236}">
                <a16:creationId xmlns:a16="http://schemas.microsoft.com/office/drawing/2014/main" id="{E32DF703-BB2B-44BA-9F46-9384802DFDAB}"/>
              </a:ext>
            </a:extLst>
          </p:cNvPr>
          <p:cNvGrpSpPr/>
          <p:nvPr/>
        </p:nvGrpSpPr>
        <p:grpSpPr>
          <a:xfrm flipV="1">
            <a:off x="860346" y="828106"/>
            <a:ext cx="2185717" cy="34289"/>
            <a:chOff x="814388" y="4745038"/>
            <a:chExt cx="7493000" cy="112713"/>
          </a:xfrm>
          <a:solidFill>
            <a:schemeClr val="bg1"/>
          </a:solidFill>
        </p:grpSpPr>
        <p:sp>
          <p:nvSpPr>
            <p:cNvPr id="221" name="Freeform 12">
              <a:extLst>
                <a:ext uri="{FF2B5EF4-FFF2-40B4-BE49-F238E27FC236}">
                  <a16:creationId xmlns:a16="http://schemas.microsoft.com/office/drawing/2014/main" id="{E6CB075B-E35F-43D8-8151-3A58FECA5952}"/>
                </a:ext>
              </a:extLst>
            </p:cNvPr>
            <p:cNvSpPr>
              <a:spLocks/>
            </p:cNvSpPr>
            <p:nvPr/>
          </p:nvSpPr>
          <p:spPr bwMode="auto">
            <a:xfrm>
              <a:off x="8285163" y="4813301"/>
              <a:ext cx="22225" cy="11113"/>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1" y="0"/>
                  </a:cubicBezTo>
                  <a:cubicBezTo>
                    <a:pt x="0"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43" name="Freeform 13">
              <a:extLst>
                <a:ext uri="{FF2B5EF4-FFF2-40B4-BE49-F238E27FC236}">
                  <a16:creationId xmlns:a16="http://schemas.microsoft.com/office/drawing/2014/main" id="{79337003-7398-4FAB-80C4-F989A622040E}"/>
                </a:ext>
              </a:extLst>
            </p:cNvPr>
            <p:cNvSpPr>
              <a:spLocks/>
            </p:cNvSpPr>
            <p:nvPr/>
          </p:nvSpPr>
          <p:spPr bwMode="auto">
            <a:xfrm>
              <a:off x="8205788" y="4802188"/>
              <a:ext cx="79375" cy="22225"/>
            </a:xfrm>
            <a:custGeom>
              <a:avLst/>
              <a:gdLst>
                <a:gd name="T0" fmla="*/ 2 w 7"/>
                <a:gd name="T1" fmla="*/ 0 h 2"/>
                <a:gd name="T2" fmla="*/ 0 w 7"/>
                <a:gd name="T3" fmla="*/ 2 h 2"/>
                <a:gd name="T4" fmla="*/ 3 w 7"/>
                <a:gd name="T5" fmla="*/ 0 h 2"/>
                <a:gd name="T6" fmla="*/ 5 w 7"/>
                <a:gd name="T7" fmla="*/ 1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1" y="0"/>
                    <a:pt x="0" y="1"/>
                    <a:pt x="0" y="2"/>
                  </a:cubicBezTo>
                  <a:cubicBezTo>
                    <a:pt x="2" y="1"/>
                    <a:pt x="2" y="1"/>
                    <a:pt x="3" y="0"/>
                  </a:cubicBezTo>
                  <a:cubicBezTo>
                    <a:pt x="4" y="0"/>
                    <a:pt x="5" y="1"/>
                    <a:pt x="5" y="1"/>
                  </a:cubicBezTo>
                  <a:cubicBezTo>
                    <a:pt x="5" y="1"/>
                    <a:pt x="6" y="1"/>
                    <a:pt x="7" y="1"/>
                  </a:cubicBezTo>
                  <a:cubicBezTo>
                    <a:pt x="5" y="0"/>
                    <a:pt x="4"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44" name="Freeform 14">
              <a:extLst>
                <a:ext uri="{FF2B5EF4-FFF2-40B4-BE49-F238E27FC236}">
                  <a16:creationId xmlns:a16="http://schemas.microsoft.com/office/drawing/2014/main" id="{9E57F9C7-BB97-4B0A-8CAF-7CCE687D274E}"/>
                </a:ext>
              </a:extLst>
            </p:cNvPr>
            <p:cNvSpPr>
              <a:spLocks/>
            </p:cNvSpPr>
            <p:nvPr/>
          </p:nvSpPr>
          <p:spPr bwMode="auto">
            <a:xfrm>
              <a:off x="7169150" y="4778376"/>
              <a:ext cx="11113" cy="1111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45" name="Freeform 15">
              <a:extLst>
                <a:ext uri="{FF2B5EF4-FFF2-40B4-BE49-F238E27FC236}">
                  <a16:creationId xmlns:a16="http://schemas.microsoft.com/office/drawing/2014/main" id="{BD410D98-262A-44BD-B55F-C9152BB55407}"/>
                </a:ext>
              </a:extLst>
            </p:cNvPr>
            <p:cNvSpPr>
              <a:spLocks/>
            </p:cNvSpPr>
            <p:nvPr/>
          </p:nvSpPr>
          <p:spPr bwMode="auto">
            <a:xfrm>
              <a:off x="6515100"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59" name="Freeform 16">
              <a:extLst>
                <a:ext uri="{FF2B5EF4-FFF2-40B4-BE49-F238E27FC236}">
                  <a16:creationId xmlns:a16="http://schemas.microsoft.com/office/drawing/2014/main" id="{03E9740D-7AFA-4E60-9304-F1E473D4A4D3}"/>
                </a:ext>
              </a:extLst>
            </p:cNvPr>
            <p:cNvSpPr>
              <a:spLocks/>
            </p:cNvSpPr>
            <p:nvPr/>
          </p:nvSpPr>
          <p:spPr bwMode="auto">
            <a:xfrm>
              <a:off x="6402388"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60" name="Freeform 17">
              <a:extLst>
                <a:ext uri="{FF2B5EF4-FFF2-40B4-BE49-F238E27FC236}">
                  <a16:creationId xmlns:a16="http://schemas.microsoft.com/office/drawing/2014/main" id="{D038B893-5ED3-4979-9C1B-332E15A7203C}"/>
                </a:ext>
              </a:extLst>
            </p:cNvPr>
            <p:cNvSpPr>
              <a:spLocks/>
            </p:cNvSpPr>
            <p:nvPr/>
          </p:nvSpPr>
          <p:spPr bwMode="auto">
            <a:xfrm>
              <a:off x="7146925" y="4778376"/>
              <a:ext cx="2222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61" name="Freeform 18">
              <a:extLst>
                <a:ext uri="{FF2B5EF4-FFF2-40B4-BE49-F238E27FC236}">
                  <a16:creationId xmlns:a16="http://schemas.microsoft.com/office/drawing/2014/main" id="{4678F797-7B0C-46F9-B2FD-6C17D8C33339}"/>
                </a:ext>
              </a:extLst>
            </p:cNvPr>
            <p:cNvSpPr>
              <a:spLocks/>
            </p:cNvSpPr>
            <p:nvPr/>
          </p:nvSpPr>
          <p:spPr bwMode="auto">
            <a:xfrm>
              <a:off x="8081963" y="4824413"/>
              <a:ext cx="1111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62" name="Freeform 19">
              <a:extLst>
                <a:ext uri="{FF2B5EF4-FFF2-40B4-BE49-F238E27FC236}">
                  <a16:creationId xmlns:a16="http://schemas.microsoft.com/office/drawing/2014/main" id="{3B163707-BFE3-4DA0-9F12-6BB98FE88145}"/>
                </a:ext>
              </a:extLst>
            </p:cNvPr>
            <p:cNvSpPr>
              <a:spLocks/>
            </p:cNvSpPr>
            <p:nvPr/>
          </p:nvSpPr>
          <p:spPr bwMode="auto">
            <a:xfrm>
              <a:off x="7462838" y="4767263"/>
              <a:ext cx="11113" cy="11113"/>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0" name="Freeform 20">
              <a:extLst>
                <a:ext uri="{FF2B5EF4-FFF2-40B4-BE49-F238E27FC236}">
                  <a16:creationId xmlns:a16="http://schemas.microsoft.com/office/drawing/2014/main" id="{5EE37D9D-D2CA-434E-B8B9-143FB9A939B4}"/>
                </a:ext>
              </a:extLst>
            </p:cNvPr>
            <p:cNvSpPr>
              <a:spLocks/>
            </p:cNvSpPr>
            <p:nvPr/>
          </p:nvSpPr>
          <p:spPr bwMode="auto">
            <a:xfrm>
              <a:off x="7675563" y="4778376"/>
              <a:ext cx="12700" cy="1111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2" name="Freeform 21">
              <a:extLst>
                <a:ext uri="{FF2B5EF4-FFF2-40B4-BE49-F238E27FC236}">
                  <a16:creationId xmlns:a16="http://schemas.microsoft.com/office/drawing/2014/main" id="{BAB0477E-F718-4C89-B40F-8E687FCA0DED}"/>
                </a:ext>
              </a:extLst>
            </p:cNvPr>
            <p:cNvSpPr>
              <a:spLocks/>
            </p:cNvSpPr>
            <p:nvPr/>
          </p:nvSpPr>
          <p:spPr bwMode="auto">
            <a:xfrm>
              <a:off x="8037513" y="4789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3" name="Freeform 22">
              <a:extLst>
                <a:ext uri="{FF2B5EF4-FFF2-40B4-BE49-F238E27FC236}">
                  <a16:creationId xmlns:a16="http://schemas.microsoft.com/office/drawing/2014/main" id="{3E0C28DC-FDB2-46C5-B969-9027BBB12B58}"/>
                </a:ext>
              </a:extLst>
            </p:cNvPr>
            <p:cNvSpPr>
              <a:spLocks/>
            </p:cNvSpPr>
            <p:nvPr/>
          </p:nvSpPr>
          <p:spPr bwMode="auto">
            <a:xfrm>
              <a:off x="7292975" y="4767263"/>
              <a:ext cx="11113"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5" name="Freeform 23">
              <a:extLst>
                <a:ext uri="{FF2B5EF4-FFF2-40B4-BE49-F238E27FC236}">
                  <a16:creationId xmlns:a16="http://schemas.microsoft.com/office/drawing/2014/main" id="{CEFC8446-8F8F-43E6-B1D4-576085D0326D}"/>
                </a:ext>
              </a:extLst>
            </p:cNvPr>
            <p:cNvSpPr>
              <a:spLocks/>
            </p:cNvSpPr>
            <p:nvPr/>
          </p:nvSpPr>
          <p:spPr bwMode="auto">
            <a:xfrm>
              <a:off x="108426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6" name="Freeform 24">
              <a:extLst>
                <a:ext uri="{FF2B5EF4-FFF2-40B4-BE49-F238E27FC236}">
                  <a16:creationId xmlns:a16="http://schemas.microsoft.com/office/drawing/2014/main" id="{9DCEF495-6647-4F8B-99B2-7DD285B0B311}"/>
                </a:ext>
              </a:extLst>
            </p:cNvPr>
            <p:cNvSpPr>
              <a:spLocks/>
            </p:cNvSpPr>
            <p:nvPr/>
          </p:nvSpPr>
          <p:spPr bwMode="auto">
            <a:xfrm>
              <a:off x="825500" y="4789488"/>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7" name="Freeform 25">
              <a:extLst>
                <a:ext uri="{FF2B5EF4-FFF2-40B4-BE49-F238E27FC236}">
                  <a16:creationId xmlns:a16="http://schemas.microsoft.com/office/drawing/2014/main" id="{6D7B00B0-1017-450D-8A82-B04BC732B11A}"/>
                </a:ext>
              </a:extLst>
            </p:cNvPr>
            <p:cNvSpPr>
              <a:spLocks/>
            </p:cNvSpPr>
            <p:nvPr/>
          </p:nvSpPr>
          <p:spPr bwMode="auto">
            <a:xfrm>
              <a:off x="6200775" y="4756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8" name="Freeform 26">
              <a:extLst>
                <a:ext uri="{FF2B5EF4-FFF2-40B4-BE49-F238E27FC236}">
                  <a16:creationId xmlns:a16="http://schemas.microsoft.com/office/drawing/2014/main" id="{A37FB4AE-6C71-49A8-AD60-FEB1F562533B}"/>
                </a:ext>
              </a:extLst>
            </p:cNvPr>
            <p:cNvSpPr>
              <a:spLocks/>
            </p:cNvSpPr>
            <p:nvPr/>
          </p:nvSpPr>
          <p:spPr bwMode="auto">
            <a:xfrm>
              <a:off x="4273550" y="4767263"/>
              <a:ext cx="66675" cy="11113"/>
            </a:xfrm>
            <a:custGeom>
              <a:avLst/>
              <a:gdLst>
                <a:gd name="T0" fmla="*/ 3 w 6"/>
                <a:gd name="T1" fmla="*/ 0 h 1"/>
                <a:gd name="T2" fmla="*/ 3 w 6"/>
                <a:gd name="T3" fmla="*/ 1 h 1"/>
                <a:gd name="T4" fmla="*/ 3 w 6"/>
                <a:gd name="T5" fmla="*/ 0 h 1"/>
              </a:gdLst>
              <a:ahLst/>
              <a:cxnLst>
                <a:cxn ang="0">
                  <a:pos x="T0" y="T1"/>
                </a:cxn>
                <a:cxn ang="0">
                  <a:pos x="T2" y="T3"/>
                </a:cxn>
                <a:cxn ang="0">
                  <a:pos x="T4" y="T5"/>
                </a:cxn>
              </a:cxnLst>
              <a:rect l="0" t="0" r="r" b="b"/>
              <a:pathLst>
                <a:path w="6" h="1">
                  <a:moveTo>
                    <a:pt x="3" y="0"/>
                  </a:moveTo>
                  <a:cubicBezTo>
                    <a:pt x="5" y="0"/>
                    <a:pt x="0" y="0"/>
                    <a:pt x="3" y="1"/>
                  </a:cubicBezTo>
                  <a:cubicBezTo>
                    <a:pt x="3" y="1"/>
                    <a:pt x="6"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9" name="Freeform 27">
              <a:extLst>
                <a:ext uri="{FF2B5EF4-FFF2-40B4-BE49-F238E27FC236}">
                  <a16:creationId xmlns:a16="http://schemas.microsoft.com/office/drawing/2014/main" id="{3BEDAA0D-78A6-47B4-87DA-88856CC4DD8A}"/>
                </a:ext>
              </a:extLst>
            </p:cNvPr>
            <p:cNvSpPr>
              <a:spLocks/>
            </p:cNvSpPr>
            <p:nvPr/>
          </p:nvSpPr>
          <p:spPr bwMode="auto">
            <a:xfrm>
              <a:off x="8070850"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0" name="Freeform 28">
              <a:extLst>
                <a:ext uri="{FF2B5EF4-FFF2-40B4-BE49-F238E27FC236}">
                  <a16:creationId xmlns:a16="http://schemas.microsoft.com/office/drawing/2014/main" id="{BDEFF951-9E9E-4F21-B720-DBD89C26B5C1}"/>
                </a:ext>
              </a:extLst>
            </p:cNvPr>
            <p:cNvSpPr>
              <a:spLocks/>
            </p:cNvSpPr>
            <p:nvPr/>
          </p:nvSpPr>
          <p:spPr bwMode="auto">
            <a:xfrm>
              <a:off x="4306888" y="4778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1" name="Freeform 29">
              <a:extLst>
                <a:ext uri="{FF2B5EF4-FFF2-40B4-BE49-F238E27FC236}">
                  <a16:creationId xmlns:a16="http://schemas.microsoft.com/office/drawing/2014/main" id="{E4A9F09F-C0FB-4AB1-A34C-66F576DBF6F9}"/>
                </a:ext>
              </a:extLst>
            </p:cNvPr>
            <p:cNvSpPr>
              <a:spLocks/>
            </p:cNvSpPr>
            <p:nvPr/>
          </p:nvSpPr>
          <p:spPr bwMode="auto">
            <a:xfrm>
              <a:off x="5727700" y="475615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2" name="Freeform 30">
              <a:extLst>
                <a:ext uri="{FF2B5EF4-FFF2-40B4-BE49-F238E27FC236}">
                  <a16:creationId xmlns:a16="http://schemas.microsoft.com/office/drawing/2014/main" id="{3939911D-C06E-49BF-AB75-1D7DCC8F3501}"/>
                </a:ext>
              </a:extLst>
            </p:cNvPr>
            <p:cNvSpPr>
              <a:spLocks/>
            </p:cNvSpPr>
            <p:nvPr/>
          </p:nvSpPr>
          <p:spPr bwMode="auto">
            <a:xfrm>
              <a:off x="6064250" y="4767263"/>
              <a:ext cx="12700" cy="1111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3" name="Freeform 31">
              <a:extLst>
                <a:ext uri="{FF2B5EF4-FFF2-40B4-BE49-F238E27FC236}">
                  <a16:creationId xmlns:a16="http://schemas.microsoft.com/office/drawing/2014/main" id="{DC7C2A5C-1FC8-4BBC-A44C-7065E9D33B3B}"/>
                </a:ext>
              </a:extLst>
            </p:cNvPr>
            <p:cNvSpPr>
              <a:spLocks/>
            </p:cNvSpPr>
            <p:nvPr/>
          </p:nvSpPr>
          <p:spPr bwMode="auto">
            <a:xfrm>
              <a:off x="5524500" y="4767263"/>
              <a:ext cx="11113"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1"/>
                    <a:pt x="0" y="1"/>
                    <a:pt x="0" y="1"/>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4" name="Freeform 32">
              <a:extLst>
                <a:ext uri="{FF2B5EF4-FFF2-40B4-BE49-F238E27FC236}">
                  <a16:creationId xmlns:a16="http://schemas.microsoft.com/office/drawing/2014/main" id="{6FE1DE7A-7E10-4617-A8B5-4C914B2B9CF7}"/>
                </a:ext>
              </a:extLst>
            </p:cNvPr>
            <p:cNvSpPr>
              <a:spLocks/>
            </p:cNvSpPr>
            <p:nvPr/>
          </p:nvSpPr>
          <p:spPr bwMode="auto">
            <a:xfrm>
              <a:off x="5354638"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5" name="Freeform 33">
              <a:extLst>
                <a:ext uri="{FF2B5EF4-FFF2-40B4-BE49-F238E27FC236}">
                  <a16:creationId xmlns:a16="http://schemas.microsoft.com/office/drawing/2014/main" id="{B625D74B-22A3-49B0-9C2F-81347D2450AF}"/>
                </a:ext>
              </a:extLst>
            </p:cNvPr>
            <p:cNvSpPr>
              <a:spLocks/>
            </p:cNvSpPr>
            <p:nvPr/>
          </p:nvSpPr>
          <p:spPr bwMode="auto">
            <a:xfrm>
              <a:off x="1625600" y="4824413"/>
              <a:ext cx="33338" cy="11113"/>
            </a:xfrm>
            <a:custGeom>
              <a:avLst/>
              <a:gdLst>
                <a:gd name="T0" fmla="*/ 3 w 3"/>
                <a:gd name="T1" fmla="*/ 1 h 1"/>
                <a:gd name="T2" fmla="*/ 3 w 3"/>
                <a:gd name="T3" fmla="*/ 0 h 1"/>
                <a:gd name="T4" fmla="*/ 3 w 3"/>
                <a:gd name="T5" fmla="*/ 1 h 1"/>
              </a:gdLst>
              <a:ahLst/>
              <a:cxnLst>
                <a:cxn ang="0">
                  <a:pos x="T0" y="T1"/>
                </a:cxn>
                <a:cxn ang="0">
                  <a:pos x="T2" y="T3"/>
                </a:cxn>
                <a:cxn ang="0">
                  <a:pos x="T4" y="T5"/>
                </a:cxn>
              </a:cxnLst>
              <a:rect l="0" t="0" r="r" b="b"/>
              <a:pathLst>
                <a:path w="3" h="1">
                  <a:moveTo>
                    <a:pt x="3" y="1"/>
                  </a:moveTo>
                  <a:cubicBezTo>
                    <a:pt x="3" y="1"/>
                    <a:pt x="3" y="0"/>
                    <a:pt x="3" y="0"/>
                  </a:cubicBezTo>
                  <a:cubicBezTo>
                    <a:pt x="3" y="1"/>
                    <a:pt x="0"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6" name="Freeform 34">
              <a:extLst>
                <a:ext uri="{FF2B5EF4-FFF2-40B4-BE49-F238E27FC236}">
                  <a16:creationId xmlns:a16="http://schemas.microsoft.com/office/drawing/2014/main" id="{61391665-F860-4C60-9A9F-4C4D6B15ACC0}"/>
                </a:ext>
              </a:extLst>
            </p:cNvPr>
            <p:cNvSpPr>
              <a:spLocks/>
            </p:cNvSpPr>
            <p:nvPr/>
          </p:nvSpPr>
          <p:spPr bwMode="auto">
            <a:xfrm>
              <a:off x="8081963" y="48244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7" name="Freeform 35">
              <a:extLst>
                <a:ext uri="{FF2B5EF4-FFF2-40B4-BE49-F238E27FC236}">
                  <a16:creationId xmlns:a16="http://schemas.microsoft.com/office/drawing/2014/main" id="{ECD10460-6F88-43B7-A218-ECDF4AE2F6E4}"/>
                </a:ext>
              </a:extLst>
            </p:cNvPr>
            <p:cNvSpPr>
              <a:spLocks/>
            </p:cNvSpPr>
            <p:nvPr/>
          </p:nvSpPr>
          <p:spPr bwMode="auto">
            <a:xfrm>
              <a:off x="5502275" y="4835526"/>
              <a:ext cx="333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0" y="0"/>
                    <a:pt x="0"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8" name="Freeform 36">
              <a:extLst>
                <a:ext uri="{FF2B5EF4-FFF2-40B4-BE49-F238E27FC236}">
                  <a16:creationId xmlns:a16="http://schemas.microsoft.com/office/drawing/2014/main" id="{51793603-4EFB-4707-B921-2C69C5374259}"/>
                </a:ext>
              </a:extLst>
            </p:cNvPr>
            <p:cNvSpPr>
              <a:spLocks/>
            </p:cNvSpPr>
            <p:nvPr/>
          </p:nvSpPr>
          <p:spPr bwMode="auto">
            <a:xfrm>
              <a:off x="3022600" y="4835526"/>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9" name="Freeform 37">
              <a:extLst>
                <a:ext uri="{FF2B5EF4-FFF2-40B4-BE49-F238E27FC236}">
                  <a16:creationId xmlns:a16="http://schemas.microsoft.com/office/drawing/2014/main" id="{6FD77EB1-AA6C-4A8C-92C8-E8CCE83D8EDA}"/>
                </a:ext>
              </a:extLst>
            </p:cNvPr>
            <p:cNvSpPr>
              <a:spLocks/>
            </p:cNvSpPr>
            <p:nvPr/>
          </p:nvSpPr>
          <p:spPr bwMode="auto">
            <a:xfrm>
              <a:off x="5389563" y="4835526"/>
              <a:ext cx="22225"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1"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90" name="Freeform 38">
              <a:extLst>
                <a:ext uri="{FF2B5EF4-FFF2-40B4-BE49-F238E27FC236}">
                  <a16:creationId xmlns:a16="http://schemas.microsoft.com/office/drawing/2014/main" id="{93148246-5DA1-4FA2-9EC6-1DD1483BC4AD}"/>
                </a:ext>
              </a:extLst>
            </p:cNvPr>
            <p:cNvSpPr>
              <a:spLocks/>
            </p:cNvSpPr>
            <p:nvPr/>
          </p:nvSpPr>
          <p:spPr bwMode="auto">
            <a:xfrm>
              <a:off x="1658938"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91" name="Freeform 39">
              <a:extLst>
                <a:ext uri="{FF2B5EF4-FFF2-40B4-BE49-F238E27FC236}">
                  <a16:creationId xmlns:a16="http://schemas.microsoft.com/office/drawing/2014/main" id="{75D8B2D7-2F50-49B8-AD3C-59AFE257D1AE}"/>
                </a:ext>
              </a:extLst>
            </p:cNvPr>
            <p:cNvSpPr>
              <a:spLocks noEditPoints="1"/>
            </p:cNvSpPr>
            <p:nvPr/>
          </p:nvSpPr>
          <p:spPr bwMode="auto">
            <a:xfrm>
              <a:off x="814388" y="4745038"/>
              <a:ext cx="7380288" cy="112713"/>
            </a:xfrm>
            <a:custGeom>
              <a:avLst/>
              <a:gdLst>
                <a:gd name="T0" fmla="*/ 75 w 655"/>
                <a:gd name="T1" fmla="*/ 7 h 10"/>
                <a:gd name="T2" fmla="*/ 80 w 655"/>
                <a:gd name="T3" fmla="*/ 7 h 10"/>
                <a:gd name="T4" fmla="*/ 97 w 655"/>
                <a:gd name="T5" fmla="*/ 8 h 10"/>
                <a:gd name="T6" fmla="*/ 133 w 655"/>
                <a:gd name="T7" fmla="*/ 8 h 10"/>
                <a:gd name="T8" fmla="*/ 156 w 655"/>
                <a:gd name="T9" fmla="*/ 7 h 10"/>
                <a:gd name="T10" fmla="*/ 193 w 655"/>
                <a:gd name="T11" fmla="*/ 7 h 10"/>
                <a:gd name="T12" fmla="*/ 208 w 655"/>
                <a:gd name="T13" fmla="*/ 8 h 10"/>
                <a:gd name="T14" fmla="*/ 229 w 655"/>
                <a:gd name="T15" fmla="*/ 7 h 10"/>
                <a:gd name="T16" fmla="*/ 250 w 655"/>
                <a:gd name="T17" fmla="*/ 7 h 10"/>
                <a:gd name="T18" fmla="*/ 274 w 655"/>
                <a:gd name="T19" fmla="*/ 7 h 10"/>
                <a:gd name="T20" fmla="*/ 326 w 655"/>
                <a:gd name="T21" fmla="*/ 8 h 10"/>
                <a:gd name="T22" fmla="*/ 385 w 655"/>
                <a:gd name="T23" fmla="*/ 8 h 10"/>
                <a:gd name="T24" fmla="*/ 412 w 655"/>
                <a:gd name="T25" fmla="*/ 7 h 10"/>
                <a:gd name="T26" fmla="*/ 456 w 655"/>
                <a:gd name="T27" fmla="*/ 7 h 10"/>
                <a:gd name="T28" fmla="*/ 474 w 655"/>
                <a:gd name="T29" fmla="*/ 8 h 10"/>
                <a:gd name="T30" fmla="*/ 496 w 655"/>
                <a:gd name="T31" fmla="*/ 6 h 10"/>
                <a:gd name="T32" fmla="*/ 505 w 655"/>
                <a:gd name="T33" fmla="*/ 6 h 10"/>
                <a:gd name="T34" fmla="*/ 521 w 655"/>
                <a:gd name="T35" fmla="*/ 6 h 10"/>
                <a:gd name="T36" fmla="*/ 547 w 655"/>
                <a:gd name="T37" fmla="*/ 6 h 10"/>
                <a:gd name="T38" fmla="*/ 569 w 655"/>
                <a:gd name="T39" fmla="*/ 6 h 10"/>
                <a:gd name="T40" fmla="*/ 593 w 655"/>
                <a:gd name="T41" fmla="*/ 6 h 10"/>
                <a:gd name="T42" fmla="*/ 604 w 655"/>
                <a:gd name="T43" fmla="*/ 6 h 10"/>
                <a:gd name="T44" fmla="*/ 620 w 655"/>
                <a:gd name="T45" fmla="*/ 7 h 10"/>
                <a:gd name="T46" fmla="*/ 645 w 655"/>
                <a:gd name="T47" fmla="*/ 6 h 10"/>
                <a:gd name="T48" fmla="*/ 654 w 655"/>
                <a:gd name="T49" fmla="*/ 6 h 10"/>
                <a:gd name="T50" fmla="*/ 641 w 655"/>
                <a:gd name="T51" fmla="*/ 4 h 10"/>
                <a:gd name="T52" fmla="*/ 628 w 655"/>
                <a:gd name="T53" fmla="*/ 3 h 10"/>
                <a:gd name="T54" fmla="*/ 615 w 655"/>
                <a:gd name="T55" fmla="*/ 3 h 10"/>
                <a:gd name="T56" fmla="*/ 590 w 655"/>
                <a:gd name="T57" fmla="*/ 3 h 10"/>
                <a:gd name="T58" fmla="*/ 580 w 655"/>
                <a:gd name="T59" fmla="*/ 4 h 10"/>
                <a:gd name="T60" fmla="*/ 570 w 655"/>
                <a:gd name="T61" fmla="*/ 3 h 10"/>
                <a:gd name="T62" fmla="*/ 552 w 655"/>
                <a:gd name="T63" fmla="*/ 4 h 10"/>
                <a:gd name="T64" fmla="*/ 532 w 655"/>
                <a:gd name="T65" fmla="*/ 2 h 10"/>
                <a:gd name="T66" fmla="*/ 509 w 655"/>
                <a:gd name="T67" fmla="*/ 3 h 10"/>
                <a:gd name="T68" fmla="*/ 504 w 655"/>
                <a:gd name="T69" fmla="*/ 2 h 10"/>
                <a:gd name="T70" fmla="*/ 485 w 655"/>
                <a:gd name="T71" fmla="*/ 1 h 10"/>
                <a:gd name="T72" fmla="*/ 477 w 655"/>
                <a:gd name="T73" fmla="*/ 1 h 10"/>
                <a:gd name="T74" fmla="*/ 465 w 655"/>
                <a:gd name="T75" fmla="*/ 3 h 10"/>
                <a:gd name="T76" fmla="*/ 453 w 655"/>
                <a:gd name="T77" fmla="*/ 3 h 10"/>
                <a:gd name="T78" fmla="*/ 437 w 655"/>
                <a:gd name="T79" fmla="*/ 3 h 10"/>
                <a:gd name="T80" fmla="*/ 418 w 655"/>
                <a:gd name="T81" fmla="*/ 3 h 10"/>
                <a:gd name="T82" fmla="*/ 390 w 655"/>
                <a:gd name="T83" fmla="*/ 4 h 10"/>
                <a:gd name="T84" fmla="*/ 369 w 655"/>
                <a:gd name="T85" fmla="*/ 3 h 10"/>
                <a:gd name="T86" fmla="*/ 355 w 655"/>
                <a:gd name="T87" fmla="*/ 4 h 10"/>
                <a:gd name="T88" fmla="*/ 339 w 655"/>
                <a:gd name="T89" fmla="*/ 4 h 10"/>
                <a:gd name="T90" fmla="*/ 304 w 655"/>
                <a:gd name="T91" fmla="*/ 0 h 10"/>
                <a:gd name="T92" fmla="*/ 272 w 655"/>
                <a:gd name="T93" fmla="*/ 2 h 10"/>
                <a:gd name="T94" fmla="*/ 249 w 655"/>
                <a:gd name="T95" fmla="*/ 1 h 10"/>
                <a:gd name="T96" fmla="*/ 207 w 655"/>
                <a:gd name="T97" fmla="*/ 1 h 10"/>
                <a:gd name="T98" fmla="*/ 172 w 655"/>
                <a:gd name="T99" fmla="*/ 3 h 10"/>
                <a:gd name="T100" fmla="*/ 141 w 655"/>
                <a:gd name="T101" fmla="*/ 3 h 10"/>
                <a:gd name="T102" fmla="*/ 128 w 655"/>
                <a:gd name="T103" fmla="*/ 3 h 10"/>
                <a:gd name="T104" fmla="*/ 116 w 655"/>
                <a:gd name="T105" fmla="*/ 2 h 10"/>
                <a:gd name="T106" fmla="*/ 110 w 655"/>
                <a:gd name="T107" fmla="*/ 2 h 10"/>
                <a:gd name="T108" fmla="*/ 92 w 655"/>
                <a:gd name="T109" fmla="*/ 2 h 10"/>
                <a:gd name="T110" fmla="*/ 34 w 655"/>
                <a:gd name="T111" fmla="*/ 4 h 10"/>
                <a:gd name="T112" fmla="*/ 14 w 655"/>
                <a:gd name="T113" fmla="*/ 3 h 10"/>
                <a:gd name="T114" fmla="*/ 7 w 655"/>
                <a:gd name="T115" fmla="*/ 7 h 10"/>
                <a:gd name="T116" fmla="*/ 14 w 655"/>
                <a:gd name="T117" fmla="*/ 7 h 10"/>
                <a:gd name="T118" fmla="*/ 41 w 655"/>
                <a:gd name="T119" fmla="*/ 7 h 10"/>
                <a:gd name="T120" fmla="*/ 55 w 655"/>
                <a:gd name="T121" fmla="*/ 7 h 10"/>
                <a:gd name="T122" fmla="*/ 122 w 655"/>
                <a:gd name="T123" fmla="*/ 7 h 10"/>
                <a:gd name="T124" fmla="*/ 111 w 655"/>
                <a:gd name="T1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 h="10">
                  <a:moveTo>
                    <a:pt x="57" y="9"/>
                  </a:moveTo>
                  <a:cubicBezTo>
                    <a:pt x="60" y="9"/>
                    <a:pt x="58" y="8"/>
                    <a:pt x="59" y="7"/>
                  </a:cubicBezTo>
                  <a:cubicBezTo>
                    <a:pt x="62" y="7"/>
                    <a:pt x="60" y="8"/>
                    <a:pt x="61" y="9"/>
                  </a:cubicBezTo>
                  <a:cubicBezTo>
                    <a:pt x="63" y="8"/>
                    <a:pt x="65" y="7"/>
                    <a:pt x="66" y="8"/>
                  </a:cubicBezTo>
                  <a:cubicBezTo>
                    <a:pt x="66" y="8"/>
                    <a:pt x="66" y="8"/>
                    <a:pt x="66" y="8"/>
                  </a:cubicBezTo>
                  <a:cubicBezTo>
                    <a:pt x="68" y="7"/>
                    <a:pt x="72" y="8"/>
                    <a:pt x="74" y="7"/>
                  </a:cubicBezTo>
                  <a:cubicBezTo>
                    <a:pt x="75" y="7"/>
                    <a:pt x="75" y="7"/>
                    <a:pt x="75" y="7"/>
                  </a:cubicBezTo>
                  <a:cubicBezTo>
                    <a:pt x="74" y="7"/>
                    <a:pt x="74" y="6"/>
                    <a:pt x="74" y="6"/>
                  </a:cubicBezTo>
                  <a:cubicBezTo>
                    <a:pt x="75" y="6"/>
                    <a:pt x="76" y="5"/>
                    <a:pt x="77" y="6"/>
                  </a:cubicBezTo>
                  <a:cubicBezTo>
                    <a:pt x="76" y="6"/>
                    <a:pt x="76" y="6"/>
                    <a:pt x="76" y="6"/>
                  </a:cubicBezTo>
                  <a:cubicBezTo>
                    <a:pt x="77" y="6"/>
                    <a:pt x="77" y="6"/>
                    <a:pt x="77" y="6"/>
                  </a:cubicBezTo>
                  <a:cubicBezTo>
                    <a:pt x="78" y="7"/>
                    <a:pt x="75" y="6"/>
                    <a:pt x="75" y="7"/>
                  </a:cubicBezTo>
                  <a:cubicBezTo>
                    <a:pt x="78" y="7"/>
                    <a:pt x="80" y="6"/>
                    <a:pt x="82" y="6"/>
                  </a:cubicBezTo>
                  <a:cubicBezTo>
                    <a:pt x="83" y="7"/>
                    <a:pt x="78" y="7"/>
                    <a:pt x="80" y="7"/>
                  </a:cubicBezTo>
                  <a:cubicBezTo>
                    <a:pt x="78" y="7"/>
                    <a:pt x="78" y="7"/>
                    <a:pt x="78" y="7"/>
                  </a:cubicBezTo>
                  <a:cubicBezTo>
                    <a:pt x="80" y="8"/>
                    <a:pt x="76" y="7"/>
                    <a:pt x="78" y="8"/>
                  </a:cubicBezTo>
                  <a:cubicBezTo>
                    <a:pt x="82" y="9"/>
                    <a:pt x="82" y="8"/>
                    <a:pt x="86" y="8"/>
                  </a:cubicBezTo>
                  <a:cubicBezTo>
                    <a:pt x="86" y="8"/>
                    <a:pt x="85" y="7"/>
                    <a:pt x="86" y="7"/>
                  </a:cubicBezTo>
                  <a:cubicBezTo>
                    <a:pt x="91" y="6"/>
                    <a:pt x="90" y="9"/>
                    <a:pt x="94" y="8"/>
                  </a:cubicBezTo>
                  <a:cubicBezTo>
                    <a:pt x="95" y="7"/>
                    <a:pt x="95" y="6"/>
                    <a:pt x="98" y="7"/>
                  </a:cubicBezTo>
                  <a:cubicBezTo>
                    <a:pt x="97" y="8"/>
                    <a:pt x="97" y="8"/>
                    <a:pt x="97" y="8"/>
                  </a:cubicBezTo>
                  <a:cubicBezTo>
                    <a:pt x="101" y="8"/>
                    <a:pt x="99" y="6"/>
                    <a:pt x="103" y="7"/>
                  </a:cubicBezTo>
                  <a:cubicBezTo>
                    <a:pt x="102" y="8"/>
                    <a:pt x="100" y="7"/>
                    <a:pt x="101" y="8"/>
                  </a:cubicBezTo>
                  <a:cubicBezTo>
                    <a:pt x="103" y="8"/>
                    <a:pt x="102" y="7"/>
                    <a:pt x="104" y="7"/>
                  </a:cubicBezTo>
                  <a:cubicBezTo>
                    <a:pt x="105" y="8"/>
                    <a:pt x="105" y="8"/>
                    <a:pt x="105" y="8"/>
                  </a:cubicBezTo>
                  <a:cubicBezTo>
                    <a:pt x="108" y="8"/>
                    <a:pt x="113" y="7"/>
                    <a:pt x="117" y="7"/>
                  </a:cubicBezTo>
                  <a:cubicBezTo>
                    <a:pt x="116" y="7"/>
                    <a:pt x="116" y="7"/>
                    <a:pt x="117" y="8"/>
                  </a:cubicBezTo>
                  <a:cubicBezTo>
                    <a:pt x="122" y="7"/>
                    <a:pt x="128" y="8"/>
                    <a:pt x="133" y="8"/>
                  </a:cubicBezTo>
                  <a:cubicBezTo>
                    <a:pt x="135" y="8"/>
                    <a:pt x="135" y="8"/>
                    <a:pt x="135" y="8"/>
                  </a:cubicBezTo>
                  <a:cubicBezTo>
                    <a:pt x="135" y="8"/>
                    <a:pt x="136" y="8"/>
                    <a:pt x="135" y="8"/>
                  </a:cubicBezTo>
                  <a:cubicBezTo>
                    <a:pt x="137" y="8"/>
                    <a:pt x="135" y="8"/>
                    <a:pt x="136" y="7"/>
                  </a:cubicBezTo>
                  <a:cubicBezTo>
                    <a:pt x="138" y="7"/>
                    <a:pt x="138" y="8"/>
                    <a:pt x="137" y="8"/>
                  </a:cubicBezTo>
                  <a:cubicBezTo>
                    <a:pt x="141" y="7"/>
                    <a:pt x="147" y="7"/>
                    <a:pt x="151" y="7"/>
                  </a:cubicBezTo>
                  <a:cubicBezTo>
                    <a:pt x="150" y="8"/>
                    <a:pt x="150" y="8"/>
                    <a:pt x="150" y="8"/>
                  </a:cubicBezTo>
                  <a:cubicBezTo>
                    <a:pt x="153" y="8"/>
                    <a:pt x="153" y="6"/>
                    <a:pt x="156" y="7"/>
                  </a:cubicBezTo>
                  <a:cubicBezTo>
                    <a:pt x="155" y="7"/>
                    <a:pt x="155" y="7"/>
                    <a:pt x="155" y="7"/>
                  </a:cubicBezTo>
                  <a:cubicBezTo>
                    <a:pt x="162" y="7"/>
                    <a:pt x="169" y="7"/>
                    <a:pt x="173" y="8"/>
                  </a:cubicBezTo>
                  <a:cubicBezTo>
                    <a:pt x="174" y="7"/>
                    <a:pt x="179" y="8"/>
                    <a:pt x="180" y="7"/>
                  </a:cubicBezTo>
                  <a:cubicBezTo>
                    <a:pt x="183" y="7"/>
                    <a:pt x="182" y="8"/>
                    <a:pt x="187" y="8"/>
                  </a:cubicBezTo>
                  <a:cubicBezTo>
                    <a:pt x="189" y="8"/>
                    <a:pt x="189" y="7"/>
                    <a:pt x="191" y="7"/>
                  </a:cubicBezTo>
                  <a:cubicBezTo>
                    <a:pt x="191" y="8"/>
                    <a:pt x="191" y="8"/>
                    <a:pt x="191" y="8"/>
                  </a:cubicBezTo>
                  <a:cubicBezTo>
                    <a:pt x="193" y="7"/>
                    <a:pt x="193" y="7"/>
                    <a:pt x="193" y="7"/>
                  </a:cubicBezTo>
                  <a:cubicBezTo>
                    <a:pt x="194" y="8"/>
                    <a:pt x="194" y="8"/>
                    <a:pt x="194" y="8"/>
                  </a:cubicBezTo>
                  <a:cubicBezTo>
                    <a:pt x="196" y="8"/>
                    <a:pt x="196" y="8"/>
                    <a:pt x="196" y="8"/>
                  </a:cubicBezTo>
                  <a:cubicBezTo>
                    <a:pt x="195" y="8"/>
                    <a:pt x="195" y="7"/>
                    <a:pt x="195" y="7"/>
                  </a:cubicBezTo>
                  <a:cubicBezTo>
                    <a:pt x="197" y="7"/>
                    <a:pt x="201" y="8"/>
                    <a:pt x="201" y="8"/>
                  </a:cubicBezTo>
                  <a:cubicBezTo>
                    <a:pt x="207" y="8"/>
                    <a:pt x="207" y="8"/>
                    <a:pt x="207" y="8"/>
                  </a:cubicBezTo>
                  <a:cubicBezTo>
                    <a:pt x="206" y="8"/>
                    <a:pt x="205" y="8"/>
                    <a:pt x="205" y="8"/>
                  </a:cubicBezTo>
                  <a:cubicBezTo>
                    <a:pt x="208" y="7"/>
                    <a:pt x="205" y="9"/>
                    <a:pt x="208" y="8"/>
                  </a:cubicBezTo>
                  <a:cubicBezTo>
                    <a:pt x="208" y="8"/>
                    <a:pt x="208" y="8"/>
                    <a:pt x="208" y="8"/>
                  </a:cubicBezTo>
                  <a:cubicBezTo>
                    <a:pt x="210" y="8"/>
                    <a:pt x="213" y="8"/>
                    <a:pt x="215" y="8"/>
                  </a:cubicBezTo>
                  <a:cubicBezTo>
                    <a:pt x="215" y="8"/>
                    <a:pt x="215" y="8"/>
                    <a:pt x="215" y="8"/>
                  </a:cubicBezTo>
                  <a:cubicBezTo>
                    <a:pt x="219" y="9"/>
                    <a:pt x="224" y="8"/>
                    <a:pt x="228" y="8"/>
                  </a:cubicBezTo>
                  <a:cubicBezTo>
                    <a:pt x="227" y="8"/>
                    <a:pt x="227" y="7"/>
                    <a:pt x="229" y="7"/>
                  </a:cubicBezTo>
                  <a:cubicBezTo>
                    <a:pt x="229" y="8"/>
                    <a:pt x="229" y="8"/>
                    <a:pt x="229" y="8"/>
                  </a:cubicBezTo>
                  <a:cubicBezTo>
                    <a:pt x="230" y="7"/>
                    <a:pt x="228" y="7"/>
                    <a:pt x="229" y="7"/>
                  </a:cubicBezTo>
                  <a:cubicBezTo>
                    <a:pt x="231" y="7"/>
                    <a:pt x="231" y="8"/>
                    <a:pt x="230" y="8"/>
                  </a:cubicBezTo>
                  <a:cubicBezTo>
                    <a:pt x="232" y="8"/>
                    <a:pt x="232" y="8"/>
                    <a:pt x="232" y="8"/>
                  </a:cubicBezTo>
                  <a:cubicBezTo>
                    <a:pt x="232" y="8"/>
                    <a:pt x="231" y="8"/>
                    <a:pt x="231" y="8"/>
                  </a:cubicBezTo>
                  <a:cubicBezTo>
                    <a:pt x="232" y="8"/>
                    <a:pt x="235" y="9"/>
                    <a:pt x="236" y="8"/>
                  </a:cubicBezTo>
                  <a:cubicBezTo>
                    <a:pt x="236" y="9"/>
                    <a:pt x="236" y="9"/>
                    <a:pt x="236" y="9"/>
                  </a:cubicBezTo>
                  <a:cubicBezTo>
                    <a:pt x="241" y="9"/>
                    <a:pt x="243" y="8"/>
                    <a:pt x="247" y="8"/>
                  </a:cubicBezTo>
                  <a:cubicBezTo>
                    <a:pt x="247" y="8"/>
                    <a:pt x="249" y="8"/>
                    <a:pt x="250" y="7"/>
                  </a:cubicBezTo>
                  <a:cubicBezTo>
                    <a:pt x="253" y="7"/>
                    <a:pt x="256" y="8"/>
                    <a:pt x="259" y="8"/>
                  </a:cubicBezTo>
                  <a:cubicBezTo>
                    <a:pt x="262" y="8"/>
                    <a:pt x="260" y="7"/>
                    <a:pt x="261" y="7"/>
                  </a:cubicBezTo>
                  <a:cubicBezTo>
                    <a:pt x="261" y="7"/>
                    <a:pt x="265" y="7"/>
                    <a:pt x="263" y="8"/>
                  </a:cubicBezTo>
                  <a:cubicBezTo>
                    <a:pt x="267" y="8"/>
                    <a:pt x="268" y="8"/>
                    <a:pt x="274" y="7"/>
                  </a:cubicBezTo>
                  <a:cubicBezTo>
                    <a:pt x="273" y="7"/>
                    <a:pt x="272" y="7"/>
                    <a:pt x="273" y="7"/>
                  </a:cubicBezTo>
                  <a:cubicBezTo>
                    <a:pt x="274" y="6"/>
                    <a:pt x="275" y="7"/>
                    <a:pt x="275" y="7"/>
                  </a:cubicBezTo>
                  <a:cubicBezTo>
                    <a:pt x="274" y="7"/>
                    <a:pt x="274" y="7"/>
                    <a:pt x="274" y="7"/>
                  </a:cubicBezTo>
                  <a:cubicBezTo>
                    <a:pt x="280" y="6"/>
                    <a:pt x="288" y="9"/>
                    <a:pt x="293" y="8"/>
                  </a:cubicBezTo>
                  <a:cubicBezTo>
                    <a:pt x="292" y="8"/>
                    <a:pt x="292" y="8"/>
                    <a:pt x="292" y="8"/>
                  </a:cubicBezTo>
                  <a:cubicBezTo>
                    <a:pt x="297" y="7"/>
                    <a:pt x="297" y="7"/>
                    <a:pt x="297" y="7"/>
                  </a:cubicBezTo>
                  <a:cubicBezTo>
                    <a:pt x="299" y="7"/>
                    <a:pt x="296" y="8"/>
                    <a:pt x="297" y="8"/>
                  </a:cubicBezTo>
                  <a:cubicBezTo>
                    <a:pt x="303" y="7"/>
                    <a:pt x="306" y="8"/>
                    <a:pt x="310" y="8"/>
                  </a:cubicBezTo>
                  <a:cubicBezTo>
                    <a:pt x="313" y="10"/>
                    <a:pt x="322" y="7"/>
                    <a:pt x="326" y="9"/>
                  </a:cubicBezTo>
                  <a:cubicBezTo>
                    <a:pt x="326" y="8"/>
                    <a:pt x="326" y="8"/>
                    <a:pt x="326" y="8"/>
                  </a:cubicBezTo>
                  <a:cubicBezTo>
                    <a:pt x="327" y="8"/>
                    <a:pt x="327" y="8"/>
                    <a:pt x="328" y="9"/>
                  </a:cubicBezTo>
                  <a:cubicBezTo>
                    <a:pt x="328" y="8"/>
                    <a:pt x="327" y="8"/>
                    <a:pt x="328" y="8"/>
                  </a:cubicBezTo>
                  <a:cubicBezTo>
                    <a:pt x="338" y="7"/>
                    <a:pt x="348" y="9"/>
                    <a:pt x="358" y="9"/>
                  </a:cubicBezTo>
                  <a:cubicBezTo>
                    <a:pt x="362" y="9"/>
                    <a:pt x="360" y="7"/>
                    <a:pt x="365" y="8"/>
                  </a:cubicBezTo>
                  <a:cubicBezTo>
                    <a:pt x="364" y="9"/>
                    <a:pt x="364" y="9"/>
                    <a:pt x="364" y="9"/>
                  </a:cubicBezTo>
                  <a:cubicBezTo>
                    <a:pt x="371" y="8"/>
                    <a:pt x="379" y="9"/>
                    <a:pt x="386" y="8"/>
                  </a:cubicBezTo>
                  <a:cubicBezTo>
                    <a:pt x="386" y="8"/>
                    <a:pt x="386" y="8"/>
                    <a:pt x="385" y="8"/>
                  </a:cubicBezTo>
                  <a:cubicBezTo>
                    <a:pt x="386" y="9"/>
                    <a:pt x="390" y="8"/>
                    <a:pt x="391" y="8"/>
                  </a:cubicBezTo>
                  <a:cubicBezTo>
                    <a:pt x="392" y="8"/>
                    <a:pt x="391" y="8"/>
                    <a:pt x="391" y="8"/>
                  </a:cubicBezTo>
                  <a:cubicBezTo>
                    <a:pt x="393" y="9"/>
                    <a:pt x="395" y="8"/>
                    <a:pt x="396" y="8"/>
                  </a:cubicBezTo>
                  <a:cubicBezTo>
                    <a:pt x="396" y="8"/>
                    <a:pt x="396" y="8"/>
                    <a:pt x="395" y="8"/>
                  </a:cubicBezTo>
                  <a:cubicBezTo>
                    <a:pt x="396" y="8"/>
                    <a:pt x="400" y="9"/>
                    <a:pt x="399" y="8"/>
                  </a:cubicBezTo>
                  <a:cubicBezTo>
                    <a:pt x="402" y="8"/>
                    <a:pt x="404" y="8"/>
                    <a:pt x="407" y="8"/>
                  </a:cubicBezTo>
                  <a:cubicBezTo>
                    <a:pt x="408" y="7"/>
                    <a:pt x="411" y="8"/>
                    <a:pt x="412" y="7"/>
                  </a:cubicBezTo>
                  <a:cubicBezTo>
                    <a:pt x="412" y="8"/>
                    <a:pt x="416" y="8"/>
                    <a:pt x="418" y="8"/>
                  </a:cubicBezTo>
                  <a:cubicBezTo>
                    <a:pt x="418" y="8"/>
                    <a:pt x="420" y="8"/>
                    <a:pt x="419" y="8"/>
                  </a:cubicBezTo>
                  <a:cubicBezTo>
                    <a:pt x="421" y="8"/>
                    <a:pt x="423" y="8"/>
                    <a:pt x="422" y="8"/>
                  </a:cubicBezTo>
                  <a:cubicBezTo>
                    <a:pt x="426" y="9"/>
                    <a:pt x="430" y="6"/>
                    <a:pt x="432" y="8"/>
                  </a:cubicBezTo>
                  <a:cubicBezTo>
                    <a:pt x="438" y="8"/>
                    <a:pt x="443" y="7"/>
                    <a:pt x="448" y="7"/>
                  </a:cubicBezTo>
                  <a:cubicBezTo>
                    <a:pt x="448" y="8"/>
                    <a:pt x="443" y="7"/>
                    <a:pt x="443" y="8"/>
                  </a:cubicBezTo>
                  <a:cubicBezTo>
                    <a:pt x="448" y="8"/>
                    <a:pt x="451" y="7"/>
                    <a:pt x="456" y="7"/>
                  </a:cubicBezTo>
                  <a:cubicBezTo>
                    <a:pt x="457" y="7"/>
                    <a:pt x="455" y="8"/>
                    <a:pt x="454" y="8"/>
                  </a:cubicBezTo>
                  <a:cubicBezTo>
                    <a:pt x="459" y="7"/>
                    <a:pt x="464" y="8"/>
                    <a:pt x="468" y="7"/>
                  </a:cubicBezTo>
                  <a:cubicBezTo>
                    <a:pt x="468" y="7"/>
                    <a:pt x="468" y="7"/>
                    <a:pt x="468" y="8"/>
                  </a:cubicBezTo>
                  <a:cubicBezTo>
                    <a:pt x="468" y="8"/>
                    <a:pt x="470" y="8"/>
                    <a:pt x="469" y="7"/>
                  </a:cubicBezTo>
                  <a:cubicBezTo>
                    <a:pt x="469" y="7"/>
                    <a:pt x="469" y="7"/>
                    <a:pt x="469" y="7"/>
                  </a:cubicBezTo>
                  <a:cubicBezTo>
                    <a:pt x="467" y="7"/>
                    <a:pt x="472" y="6"/>
                    <a:pt x="472" y="5"/>
                  </a:cubicBezTo>
                  <a:cubicBezTo>
                    <a:pt x="471" y="7"/>
                    <a:pt x="477" y="6"/>
                    <a:pt x="474" y="8"/>
                  </a:cubicBezTo>
                  <a:cubicBezTo>
                    <a:pt x="475" y="8"/>
                    <a:pt x="476" y="7"/>
                    <a:pt x="475" y="7"/>
                  </a:cubicBezTo>
                  <a:cubicBezTo>
                    <a:pt x="476" y="7"/>
                    <a:pt x="477" y="7"/>
                    <a:pt x="476" y="8"/>
                  </a:cubicBezTo>
                  <a:cubicBezTo>
                    <a:pt x="479" y="7"/>
                    <a:pt x="478" y="7"/>
                    <a:pt x="481" y="7"/>
                  </a:cubicBezTo>
                  <a:cubicBezTo>
                    <a:pt x="481" y="7"/>
                    <a:pt x="480" y="7"/>
                    <a:pt x="480" y="7"/>
                  </a:cubicBezTo>
                  <a:cubicBezTo>
                    <a:pt x="481" y="7"/>
                    <a:pt x="483" y="6"/>
                    <a:pt x="485" y="7"/>
                  </a:cubicBezTo>
                  <a:cubicBezTo>
                    <a:pt x="485" y="7"/>
                    <a:pt x="485" y="7"/>
                    <a:pt x="484" y="7"/>
                  </a:cubicBezTo>
                  <a:cubicBezTo>
                    <a:pt x="489" y="7"/>
                    <a:pt x="491" y="6"/>
                    <a:pt x="496" y="6"/>
                  </a:cubicBezTo>
                  <a:cubicBezTo>
                    <a:pt x="495" y="7"/>
                    <a:pt x="497" y="7"/>
                    <a:pt x="498" y="8"/>
                  </a:cubicBezTo>
                  <a:cubicBezTo>
                    <a:pt x="500" y="7"/>
                    <a:pt x="500" y="7"/>
                    <a:pt x="500" y="7"/>
                  </a:cubicBezTo>
                  <a:cubicBezTo>
                    <a:pt x="499" y="7"/>
                    <a:pt x="499" y="7"/>
                    <a:pt x="499" y="7"/>
                  </a:cubicBezTo>
                  <a:cubicBezTo>
                    <a:pt x="501" y="7"/>
                    <a:pt x="503" y="6"/>
                    <a:pt x="505" y="6"/>
                  </a:cubicBezTo>
                  <a:cubicBezTo>
                    <a:pt x="503" y="7"/>
                    <a:pt x="503" y="7"/>
                    <a:pt x="503" y="7"/>
                  </a:cubicBezTo>
                  <a:cubicBezTo>
                    <a:pt x="507" y="7"/>
                    <a:pt x="507" y="7"/>
                    <a:pt x="507" y="7"/>
                  </a:cubicBezTo>
                  <a:cubicBezTo>
                    <a:pt x="505" y="6"/>
                    <a:pt x="505" y="6"/>
                    <a:pt x="505" y="6"/>
                  </a:cubicBezTo>
                  <a:cubicBezTo>
                    <a:pt x="507" y="6"/>
                    <a:pt x="505" y="5"/>
                    <a:pt x="508" y="5"/>
                  </a:cubicBezTo>
                  <a:cubicBezTo>
                    <a:pt x="507" y="5"/>
                    <a:pt x="510" y="5"/>
                    <a:pt x="511" y="6"/>
                  </a:cubicBezTo>
                  <a:cubicBezTo>
                    <a:pt x="511" y="6"/>
                    <a:pt x="511" y="6"/>
                    <a:pt x="511" y="6"/>
                  </a:cubicBezTo>
                  <a:cubicBezTo>
                    <a:pt x="512" y="5"/>
                    <a:pt x="513" y="5"/>
                    <a:pt x="515" y="5"/>
                  </a:cubicBezTo>
                  <a:cubicBezTo>
                    <a:pt x="515" y="6"/>
                    <a:pt x="514" y="7"/>
                    <a:pt x="515" y="7"/>
                  </a:cubicBezTo>
                  <a:cubicBezTo>
                    <a:pt x="516" y="6"/>
                    <a:pt x="520" y="6"/>
                    <a:pt x="521" y="6"/>
                  </a:cubicBezTo>
                  <a:cubicBezTo>
                    <a:pt x="521" y="6"/>
                    <a:pt x="520" y="6"/>
                    <a:pt x="521" y="6"/>
                  </a:cubicBezTo>
                  <a:cubicBezTo>
                    <a:pt x="522" y="6"/>
                    <a:pt x="522" y="6"/>
                    <a:pt x="522" y="6"/>
                  </a:cubicBezTo>
                  <a:cubicBezTo>
                    <a:pt x="522" y="6"/>
                    <a:pt x="523" y="6"/>
                    <a:pt x="522" y="7"/>
                  </a:cubicBezTo>
                  <a:cubicBezTo>
                    <a:pt x="525" y="7"/>
                    <a:pt x="522" y="5"/>
                    <a:pt x="525" y="6"/>
                  </a:cubicBezTo>
                  <a:cubicBezTo>
                    <a:pt x="525" y="6"/>
                    <a:pt x="525" y="6"/>
                    <a:pt x="524" y="6"/>
                  </a:cubicBezTo>
                  <a:cubicBezTo>
                    <a:pt x="528" y="6"/>
                    <a:pt x="531" y="6"/>
                    <a:pt x="534" y="6"/>
                  </a:cubicBezTo>
                  <a:cubicBezTo>
                    <a:pt x="535" y="7"/>
                    <a:pt x="532" y="6"/>
                    <a:pt x="533" y="7"/>
                  </a:cubicBezTo>
                  <a:cubicBezTo>
                    <a:pt x="537" y="7"/>
                    <a:pt x="542" y="6"/>
                    <a:pt x="547" y="6"/>
                  </a:cubicBezTo>
                  <a:cubicBezTo>
                    <a:pt x="546" y="6"/>
                    <a:pt x="546" y="6"/>
                    <a:pt x="546" y="6"/>
                  </a:cubicBezTo>
                  <a:cubicBezTo>
                    <a:pt x="547" y="5"/>
                    <a:pt x="549" y="7"/>
                    <a:pt x="552" y="6"/>
                  </a:cubicBezTo>
                  <a:cubicBezTo>
                    <a:pt x="551" y="6"/>
                    <a:pt x="551" y="7"/>
                    <a:pt x="551" y="7"/>
                  </a:cubicBezTo>
                  <a:cubicBezTo>
                    <a:pt x="554" y="7"/>
                    <a:pt x="558" y="6"/>
                    <a:pt x="562" y="6"/>
                  </a:cubicBezTo>
                  <a:cubicBezTo>
                    <a:pt x="562" y="6"/>
                    <a:pt x="562" y="6"/>
                    <a:pt x="562" y="6"/>
                  </a:cubicBezTo>
                  <a:cubicBezTo>
                    <a:pt x="563" y="7"/>
                    <a:pt x="566" y="6"/>
                    <a:pt x="568" y="7"/>
                  </a:cubicBezTo>
                  <a:cubicBezTo>
                    <a:pt x="569" y="6"/>
                    <a:pt x="570" y="6"/>
                    <a:pt x="569" y="6"/>
                  </a:cubicBezTo>
                  <a:cubicBezTo>
                    <a:pt x="576" y="8"/>
                    <a:pt x="581" y="5"/>
                    <a:pt x="586" y="6"/>
                  </a:cubicBezTo>
                  <a:cubicBezTo>
                    <a:pt x="586" y="6"/>
                    <a:pt x="585" y="7"/>
                    <a:pt x="585" y="7"/>
                  </a:cubicBezTo>
                  <a:cubicBezTo>
                    <a:pt x="590" y="6"/>
                    <a:pt x="590" y="6"/>
                    <a:pt x="590" y="6"/>
                  </a:cubicBezTo>
                  <a:cubicBezTo>
                    <a:pt x="590" y="6"/>
                    <a:pt x="589" y="6"/>
                    <a:pt x="588" y="5"/>
                  </a:cubicBezTo>
                  <a:cubicBezTo>
                    <a:pt x="589" y="5"/>
                    <a:pt x="590" y="5"/>
                    <a:pt x="592" y="5"/>
                  </a:cubicBezTo>
                  <a:cubicBezTo>
                    <a:pt x="589" y="5"/>
                    <a:pt x="592" y="6"/>
                    <a:pt x="592" y="6"/>
                  </a:cubicBezTo>
                  <a:cubicBezTo>
                    <a:pt x="592" y="6"/>
                    <a:pt x="593" y="6"/>
                    <a:pt x="593" y="6"/>
                  </a:cubicBezTo>
                  <a:cubicBezTo>
                    <a:pt x="595" y="7"/>
                    <a:pt x="593" y="4"/>
                    <a:pt x="596" y="5"/>
                  </a:cubicBezTo>
                  <a:cubicBezTo>
                    <a:pt x="596" y="5"/>
                    <a:pt x="596" y="5"/>
                    <a:pt x="596" y="5"/>
                  </a:cubicBezTo>
                  <a:cubicBezTo>
                    <a:pt x="597" y="5"/>
                    <a:pt x="598" y="5"/>
                    <a:pt x="600" y="5"/>
                  </a:cubicBezTo>
                  <a:cubicBezTo>
                    <a:pt x="600" y="6"/>
                    <a:pt x="598" y="5"/>
                    <a:pt x="598" y="6"/>
                  </a:cubicBezTo>
                  <a:cubicBezTo>
                    <a:pt x="600" y="6"/>
                    <a:pt x="602" y="4"/>
                    <a:pt x="604" y="5"/>
                  </a:cubicBezTo>
                  <a:cubicBezTo>
                    <a:pt x="603" y="5"/>
                    <a:pt x="602" y="5"/>
                    <a:pt x="601" y="6"/>
                  </a:cubicBezTo>
                  <a:cubicBezTo>
                    <a:pt x="603" y="6"/>
                    <a:pt x="603" y="6"/>
                    <a:pt x="604" y="6"/>
                  </a:cubicBezTo>
                  <a:cubicBezTo>
                    <a:pt x="604" y="6"/>
                    <a:pt x="604" y="6"/>
                    <a:pt x="604" y="6"/>
                  </a:cubicBezTo>
                  <a:cubicBezTo>
                    <a:pt x="607" y="7"/>
                    <a:pt x="607" y="7"/>
                    <a:pt x="607" y="7"/>
                  </a:cubicBezTo>
                  <a:cubicBezTo>
                    <a:pt x="607" y="6"/>
                    <a:pt x="607" y="6"/>
                    <a:pt x="607" y="6"/>
                  </a:cubicBezTo>
                  <a:cubicBezTo>
                    <a:pt x="609" y="5"/>
                    <a:pt x="611" y="6"/>
                    <a:pt x="614" y="5"/>
                  </a:cubicBezTo>
                  <a:cubicBezTo>
                    <a:pt x="611" y="6"/>
                    <a:pt x="614" y="6"/>
                    <a:pt x="614" y="6"/>
                  </a:cubicBezTo>
                  <a:cubicBezTo>
                    <a:pt x="615" y="7"/>
                    <a:pt x="616" y="7"/>
                    <a:pt x="615" y="7"/>
                  </a:cubicBezTo>
                  <a:cubicBezTo>
                    <a:pt x="617" y="6"/>
                    <a:pt x="618" y="8"/>
                    <a:pt x="620" y="7"/>
                  </a:cubicBezTo>
                  <a:cubicBezTo>
                    <a:pt x="620" y="7"/>
                    <a:pt x="622" y="7"/>
                    <a:pt x="621" y="7"/>
                  </a:cubicBezTo>
                  <a:cubicBezTo>
                    <a:pt x="623" y="7"/>
                    <a:pt x="621" y="7"/>
                    <a:pt x="621" y="7"/>
                  </a:cubicBezTo>
                  <a:cubicBezTo>
                    <a:pt x="624" y="6"/>
                    <a:pt x="628" y="8"/>
                    <a:pt x="632" y="6"/>
                  </a:cubicBezTo>
                  <a:cubicBezTo>
                    <a:pt x="636" y="6"/>
                    <a:pt x="637" y="5"/>
                    <a:pt x="640" y="5"/>
                  </a:cubicBezTo>
                  <a:cubicBezTo>
                    <a:pt x="641" y="5"/>
                    <a:pt x="639" y="6"/>
                    <a:pt x="639" y="6"/>
                  </a:cubicBezTo>
                  <a:cubicBezTo>
                    <a:pt x="641" y="6"/>
                    <a:pt x="642" y="6"/>
                    <a:pt x="644" y="6"/>
                  </a:cubicBezTo>
                  <a:cubicBezTo>
                    <a:pt x="644" y="6"/>
                    <a:pt x="644" y="6"/>
                    <a:pt x="645" y="6"/>
                  </a:cubicBezTo>
                  <a:cubicBezTo>
                    <a:pt x="646" y="6"/>
                    <a:pt x="646" y="5"/>
                    <a:pt x="647" y="6"/>
                  </a:cubicBezTo>
                  <a:cubicBezTo>
                    <a:pt x="647" y="6"/>
                    <a:pt x="647" y="6"/>
                    <a:pt x="646" y="7"/>
                  </a:cubicBezTo>
                  <a:cubicBezTo>
                    <a:pt x="648" y="6"/>
                    <a:pt x="649" y="6"/>
                    <a:pt x="651" y="6"/>
                  </a:cubicBezTo>
                  <a:cubicBezTo>
                    <a:pt x="651" y="6"/>
                    <a:pt x="650" y="6"/>
                    <a:pt x="649" y="7"/>
                  </a:cubicBezTo>
                  <a:cubicBezTo>
                    <a:pt x="651" y="7"/>
                    <a:pt x="654" y="6"/>
                    <a:pt x="655" y="6"/>
                  </a:cubicBezTo>
                  <a:cubicBezTo>
                    <a:pt x="654" y="5"/>
                    <a:pt x="654" y="5"/>
                    <a:pt x="654" y="5"/>
                  </a:cubicBezTo>
                  <a:cubicBezTo>
                    <a:pt x="654" y="5"/>
                    <a:pt x="654" y="6"/>
                    <a:pt x="654" y="6"/>
                  </a:cubicBezTo>
                  <a:cubicBezTo>
                    <a:pt x="652" y="7"/>
                    <a:pt x="651" y="6"/>
                    <a:pt x="651" y="6"/>
                  </a:cubicBezTo>
                  <a:cubicBezTo>
                    <a:pt x="652" y="5"/>
                    <a:pt x="652" y="5"/>
                    <a:pt x="652" y="5"/>
                  </a:cubicBezTo>
                  <a:cubicBezTo>
                    <a:pt x="651" y="4"/>
                    <a:pt x="647" y="6"/>
                    <a:pt x="645" y="6"/>
                  </a:cubicBezTo>
                  <a:cubicBezTo>
                    <a:pt x="646" y="4"/>
                    <a:pt x="646" y="4"/>
                    <a:pt x="646" y="4"/>
                  </a:cubicBezTo>
                  <a:cubicBezTo>
                    <a:pt x="643" y="5"/>
                    <a:pt x="643" y="5"/>
                    <a:pt x="643" y="5"/>
                  </a:cubicBezTo>
                  <a:cubicBezTo>
                    <a:pt x="643" y="5"/>
                    <a:pt x="643" y="4"/>
                    <a:pt x="644" y="4"/>
                  </a:cubicBezTo>
                  <a:cubicBezTo>
                    <a:pt x="642" y="4"/>
                    <a:pt x="642" y="5"/>
                    <a:pt x="641" y="4"/>
                  </a:cubicBezTo>
                  <a:cubicBezTo>
                    <a:pt x="641" y="4"/>
                    <a:pt x="641" y="4"/>
                    <a:pt x="641" y="4"/>
                  </a:cubicBezTo>
                  <a:cubicBezTo>
                    <a:pt x="639" y="4"/>
                    <a:pt x="639" y="4"/>
                    <a:pt x="639" y="4"/>
                  </a:cubicBezTo>
                  <a:cubicBezTo>
                    <a:pt x="639" y="4"/>
                    <a:pt x="639" y="3"/>
                    <a:pt x="640" y="4"/>
                  </a:cubicBezTo>
                  <a:cubicBezTo>
                    <a:pt x="637" y="3"/>
                    <a:pt x="635" y="4"/>
                    <a:pt x="634" y="4"/>
                  </a:cubicBezTo>
                  <a:cubicBezTo>
                    <a:pt x="634" y="4"/>
                    <a:pt x="634" y="4"/>
                    <a:pt x="634" y="4"/>
                  </a:cubicBezTo>
                  <a:cubicBezTo>
                    <a:pt x="630" y="4"/>
                    <a:pt x="633" y="4"/>
                    <a:pt x="630" y="5"/>
                  </a:cubicBezTo>
                  <a:cubicBezTo>
                    <a:pt x="628" y="3"/>
                    <a:pt x="628" y="3"/>
                    <a:pt x="628" y="3"/>
                  </a:cubicBezTo>
                  <a:cubicBezTo>
                    <a:pt x="628" y="4"/>
                    <a:pt x="628" y="4"/>
                    <a:pt x="628" y="4"/>
                  </a:cubicBezTo>
                  <a:cubicBezTo>
                    <a:pt x="627" y="4"/>
                    <a:pt x="626" y="4"/>
                    <a:pt x="627" y="4"/>
                  </a:cubicBezTo>
                  <a:cubicBezTo>
                    <a:pt x="625" y="4"/>
                    <a:pt x="627" y="4"/>
                    <a:pt x="626" y="5"/>
                  </a:cubicBezTo>
                  <a:cubicBezTo>
                    <a:pt x="624" y="4"/>
                    <a:pt x="620" y="5"/>
                    <a:pt x="619" y="4"/>
                  </a:cubicBezTo>
                  <a:cubicBezTo>
                    <a:pt x="619" y="4"/>
                    <a:pt x="622" y="4"/>
                    <a:pt x="619" y="5"/>
                  </a:cubicBezTo>
                  <a:cubicBezTo>
                    <a:pt x="619" y="3"/>
                    <a:pt x="617" y="5"/>
                    <a:pt x="615" y="4"/>
                  </a:cubicBezTo>
                  <a:cubicBezTo>
                    <a:pt x="615" y="3"/>
                    <a:pt x="617" y="4"/>
                    <a:pt x="615" y="3"/>
                  </a:cubicBezTo>
                  <a:cubicBezTo>
                    <a:pt x="614" y="4"/>
                    <a:pt x="611" y="3"/>
                    <a:pt x="610" y="3"/>
                  </a:cubicBezTo>
                  <a:cubicBezTo>
                    <a:pt x="610" y="4"/>
                    <a:pt x="606" y="4"/>
                    <a:pt x="603" y="4"/>
                  </a:cubicBezTo>
                  <a:cubicBezTo>
                    <a:pt x="604" y="4"/>
                    <a:pt x="598" y="3"/>
                    <a:pt x="596" y="3"/>
                  </a:cubicBezTo>
                  <a:cubicBezTo>
                    <a:pt x="596" y="3"/>
                    <a:pt x="596" y="3"/>
                    <a:pt x="596" y="3"/>
                  </a:cubicBezTo>
                  <a:cubicBezTo>
                    <a:pt x="595" y="4"/>
                    <a:pt x="593" y="4"/>
                    <a:pt x="591" y="4"/>
                  </a:cubicBezTo>
                  <a:cubicBezTo>
                    <a:pt x="591" y="3"/>
                    <a:pt x="591" y="3"/>
                    <a:pt x="592" y="3"/>
                  </a:cubicBezTo>
                  <a:cubicBezTo>
                    <a:pt x="590" y="3"/>
                    <a:pt x="590" y="3"/>
                    <a:pt x="590" y="3"/>
                  </a:cubicBezTo>
                  <a:cubicBezTo>
                    <a:pt x="590" y="3"/>
                    <a:pt x="589" y="3"/>
                    <a:pt x="588" y="3"/>
                  </a:cubicBezTo>
                  <a:cubicBezTo>
                    <a:pt x="589" y="3"/>
                    <a:pt x="589" y="3"/>
                    <a:pt x="589" y="3"/>
                  </a:cubicBezTo>
                  <a:cubicBezTo>
                    <a:pt x="586" y="3"/>
                    <a:pt x="584" y="3"/>
                    <a:pt x="581" y="3"/>
                  </a:cubicBezTo>
                  <a:cubicBezTo>
                    <a:pt x="580" y="4"/>
                    <a:pt x="583" y="5"/>
                    <a:pt x="580" y="5"/>
                  </a:cubicBezTo>
                  <a:cubicBezTo>
                    <a:pt x="580" y="5"/>
                    <a:pt x="580" y="4"/>
                    <a:pt x="580" y="4"/>
                  </a:cubicBezTo>
                  <a:cubicBezTo>
                    <a:pt x="580" y="4"/>
                    <a:pt x="579" y="4"/>
                    <a:pt x="579" y="4"/>
                  </a:cubicBezTo>
                  <a:cubicBezTo>
                    <a:pt x="580" y="4"/>
                    <a:pt x="580" y="4"/>
                    <a:pt x="580" y="4"/>
                  </a:cubicBezTo>
                  <a:cubicBezTo>
                    <a:pt x="579" y="3"/>
                    <a:pt x="579" y="4"/>
                    <a:pt x="578" y="4"/>
                  </a:cubicBezTo>
                  <a:cubicBezTo>
                    <a:pt x="578" y="4"/>
                    <a:pt x="577" y="4"/>
                    <a:pt x="578" y="3"/>
                  </a:cubicBezTo>
                  <a:cubicBezTo>
                    <a:pt x="578" y="3"/>
                    <a:pt x="579" y="4"/>
                    <a:pt x="579" y="3"/>
                  </a:cubicBezTo>
                  <a:cubicBezTo>
                    <a:pt x="578" y="3"/>
                    <a:pt x="576" y="3"/>
                    <a:pt x="576" y="3"/>
                  </a:cubicBezTo>
                  <a:cubicBezTo>
                    <a:pt x="576" y="3"/>
                    <a:pt x="576" y="3"/>
                    <a:pt x="575" y="3"/>
                  </a:cubicBezTo>
                  <a:cubicBezTo>
                    <a:pt x="572" y="3"/>
                    <a:pt x="574" y="3"/>
                    <a:pt x="572" y="2"/>
                  </a:cubicBezTo>
                  <a:cubicBezTo>
                    <a:pt x="572" y="3"/>
                    <a:pt x="570" y="2"/>
                    <a:pt x="570" y="3"/>
                  </a:cubicBezTo>
                  <a:cubicBezTo>
                    <a:pt x="570" y="3"/>
                    <a:pt x="569" y="3"/>
                    <a:pt x="569" y="3"/>
                  </a:cubicBezTo>
                  <a:cubicBezTo>
                    <a:pt x="568" y="3"/>
                    <a:pt x="563" y="3"/>
                    <a:pt x="565" y="4"/>
                  </a:cubicBezTo>
                  <a:cubicBezTo>
                    <a:pt x="565" y="4"/>
                    <a:pt x="565" y="4"/>
                    <a:pt x="565" y="4"/>
                  </a:cubicBezTo>
                  <a:cubicBezTo>
                    <a:pt x="565" y="4"/>
                    <a:pt x="565" y="4"/>
                    <a:pt x="565" y="4"/>
                  </a:cubicBezTo>
                  <a:cubicBezTo>
                    <a:pt x="565" y="4"/>
                    <a:pt x="565" y="4"/>
                    <a:pt x="565" y="4"/>
                  </a:cubicBezTo>
                  <a:cubicBezTo>
                    <a:pt x="565" y="4"/>
                    <a:pt x="565" y="4"/>
                    <a:pt x="565" y="4"/>
                  </a:cubicBezTo>
                  <a:cubicBezTo>
                    <a:pt x="561" y="4"/>
                    <a:pt x="556" y="3"/>
                    <a:pt x="552" y="4"/>
                  </a:cubicBezTo>
                  <a:cubicBezTo>
                    <a:pt x="552" y="3"/>
                    <a:pt x="552" y="3"/>
                    <a:pt x="552" y="3"/>
                  </a:cubicBezTo>
                  <a:cubicBezTo>
                    <a:pt x="550" y="4"/>
                    <a:pt x="547" y="3"/>
                    <a:pt x="545" y="4"/>
                  </a:cubicBezTo>
                  <a:cubicBezTo>
                    <a:pt x="544" y="4"/>
                    <a:pt x="544" y="4"/>
                    <a:pt x="544" y="3"/>
                  </a:cubicBezTo>
                  <a:cubicBezTo>
                    <a:pt x="542" y="3"/>
                    <a:pt x="542" y="4"/>
                    <a:pt x="539" y="3"/>
                  </a:cubicBezTo>
                  <a:cubicBezTo>
                    <a:pt x="541" y="3"/>
                    <a:pt x="538" y="3"/>
                    <a:pt x="541" y="3"/>
                  </a:cubicBezTo>
                  <a:cubicBezTo>
                    <a:pt x="539" y="3"/>
                    <a:pt x="538" y="2"/>
                    <a:pt x="535" y="3"/>
                  </a:cubicBezTo>
                  <a:cubicBezTo>
                    <a:pt x="536" y="2"/>
                    <a:pt x="534" y="2"/>
                    <a:pt x="532" y="2"/>
                  </a:cubicBezTo>
                  <a:cubicBezTo>
                    <a:pt x="534" y="3"/>
                    <a:pt x="534" y="3"/>
                    <a:pt x="534" y="3"/>
                  </a:cubicBezTo>
                  <a:cubicBezTo>
                    <a:pt x="533" y="3"/>
                    <a:pt x="532" y="3"/>
                    <a:pt x="531" y="3"/>
                  </a:cubicBezTo>
                  <a:cubicBezTo>
                    <a:pt x="531" y="2"/>
                    <a:pt x="531" y="2"/>
                    <a:pt x="531" y="2"/>
                  </a:cubicBezTo>
                  <a:cubicBezTo>
                    <a:pt x="526" y="1"/>
                    <a:pt x="522" y="4"/>
                    <a:pt x="519" y="2"/>
                  </a:cubicBezTo>
                  <a:cubicBezTo>
                    <a:pt x="517" y="3"/>
                    <a:pt x="521" y="2"/>
                    <a:pt x="520" y="3"/>
                  </a:cubicBezTo>
                  <a:cubicBezTo>
                    <a:pt x="518" y="3"/>
                    <a:pt x="515" y="2"/>
                    <a:pt x="515" y="2"/>
                  </a:cubicBezTo>
                  <a:cubicBezTo>
                    <a:pt x="512" y="1"/>
                    <a:pt x="512" y="3"/>
                    <a:pt x="509" y="3"/>
                  </a:cubicBezTo>
                  <a:cubicBezTo>
                    <a:pt x="509" y="3"/>
                    <a:pt x="509" y="4"/>
                    <a:pt x="507" y="4"/>
                  </a:cubicBezTo>
                  <a:cubicBezTo>
                    <a:pt x="505" y="4"/>
                    <a:pt x="504" y="3"/>
                    <a:pt x="506" y="3"/>
                  </a:cubicBezTo>
                  <a:cubicBezTo>
                    <a:pt x="506" y="3"/>
                    <a:pt x="506" y="3"/>
                    <a:pt x="506" y="3"/>
                  </a:cubicBezTo>
                  <a:cubicBezTo>
                    <a:pt x="507" y="3"/>
                    <a:pt x="508" y="3"/>
                    <a:pt x="507" y="2"/>
                  </a:cubicBezTo>
                  <a:cubicBezTo>
                    <a:pt x="507" y="3"/>
                    <a:pt x="507" y="3"/>
                    <a:pt x="507" y="3"/>
                  </a:cubicBezTo>
                  <a:cubicBezTo>
                    <a:pt x="506" y="2"/>
                    <a:pt x="503" y="2"/>
                    <a:pt x="503" y="2"/>
                  </a:cubicBezTo>
                  <a:cubicBezTo>
                    <a:pt x="502" y="2"/>
                    <a:pt x="503" y="2"/>
                    <a:pt x="504" y="2"/>
                  </a:cubicBezTo>
                  <a:cubicBezTo>
                    <a:pt x="501" y="2"/>
                    <a:pt x="499" y="2"/>
                    <a:pt x="496" y="2"/>
                  </a:cubicBezTo>
                  <a:cubicBezTo>
                    <a:pt x="497" y="2"/>
                    <a:pt x="497" y="3"/>
                    <a:pt x="497" y="3"/>
                  </a:cubicBezTo>
                  <a:cubicBezTo>
                    <a:pt x="492" y="2"/>
                    <a:pt x="495" y="3"/>
                    <a:pt x="492" y="3"/>
                  </a:cubicBezTo>
                  <a:cubicBezTo>
                    <a:pt x="490" y="3"/>
                    <a:pt x="493" y="2"/>
                    <a:pt x="490" y="3"/>
                  </a:cubicBezTo>
                  <a:cubicBezTo>
                    <a:pt x="488" y="2"/>
                    <a:pt x="489" y="2"/>
                    <a:pt x="490" y="1"/>
                  </a:cubicBezTo>
                  <a:cubicBezTo>
                    <a:pt x="487" y="2"/>
                    <a:pt x="485" y="1"/>
                    <a:pt x="483" y="1"/>
                  </a:cubicBezTo>
                  <a:cubicBezTo>
                    <a:pt x="485" y="1"/>
                    <a:pt x="485" y="1"/>
                    <a:pt x="485" y="1"/>
                  </a:cubicBezTo>
                  <a:cubicBezTo>
                    <a:pt x="484" y="1"/>
                    <a:pt x="483" y="1"/>
                    <a:pt x="482" y="1"/>
                  </a:cubicBezTo>
                  <a:cubicBezTo>
                    <a:pt x="483" y="2"/>
                    <a:pt x="483" y="2"/>
                    <a:pt x="483" y="2"/>
                  </a:cubicBezTo>
                  <a:cubicBezTo>
                    <a:pt x="482" y="1"/>
                    <a:pt x="482" y="1"/>
                    <a:pt x="482" y="1"/>
                  </a:cubicBezTo>
                  <a:cubicBezTo>
                    <a:pt x="481" y="2"/>
                    <a:pt x="482" y="2"/>
                    <a:pt x="481" y="3"/>
                  </a:cubicBezTo>
                  <a:cubicBezTo>
                    <a:pt x="479" y="2"/>
                    <a:pt x="477" y="3"/>
                    <a:pt x="477" y="2"/>
                  </a:cubicBezTo>
                  <a:cubicBezTo>
                    <a:pt x="480" y="3"/>
                    <a:pt x="476" y="1"/>
                    <a:pt x="479" y="1"/>
                  </a:cubicBezTo>
                  <a:cubicBezTo>
                    <a:pt x="479" y="1"/>
                    <a:pt x="478" y="1"/>
                    <a:pt x="477" y="1"/>
                  </a:cubicBezTo>
                  <a:cubicBezTo>
                    <a:pt x="477" y="1"/>
                    <a:pt x="477" y="1"/>
                    <a:pt x="478" y="1"/>
                  </a:cubicBezTo>
                  <a:cubicBezTo>
                    <a:pt x="474" y="0"/>
                    <a:pt x="476" y="2"/>
                    <a:pt x="473" y="2"/>
                  </a:cubicBezTo>
                  <a:cubicBezTo>
                    <a:pt x="473" y="1"/>
                    <a:pt x="472" y="1"/>
                    <a:pt x="471" y="1"/>
                  </a:cubicBezTo>
                  <a:cubicBezTo>
                    <a:pt x="473" y="1"/>
                    <a:pt x="472" y="2"/>
                    <a:pt x="471" y="2"/>
                  </a:cubicBezTo>
                  <a:cubicBezTo>
                    <a:pt x="468" y="2"/>
                    <a:pt x="468" y="3"/>
                    <a:pt x="467" y="3"/>
                  </a:cubicBezTo>
                  <a:cubicBezTo>
                    <a:pt x="468" y="3"/>
                    <a:pt x="468" y="3"/>
                    <a:pt x="468" y="3"/>
                  </a:cubicBezTo>
                  <a:cubicBezTo>
                    <a:pt x="468" y="3"/>
                    <a:pt x="467" y="3"/>
                    <a:pt x="465" y="3"/>
                  </a:cubicBezTo>
                  <a:cubicBezTo>
                    <a:pt x="465" y="3"/>
                    <a:pt x="467" y="3"/>
                    <a:pt x="466" y="3"/>
                  </a:cubicBezTo>
                  <a:cubicBezTo>
                    <a:pt x="464" y="4"/>
                    <a:pt x="462" y="2"/>
                    <a:pt x="460" y="3"/>
                  </a:cubicBezTo>
                  <a:cubicBezTo>
                    <a:pt x="458" y="2"/>
                    <a:pt x="460" y="2"/>
                    <a:pt x="459" y="1"/>
                  </a:cubicBezTo>
                  <a:cubicBezTo>
                    <a:pt x="456" y="2"/>
                    <a:pt x="456" y="1"/>
                    <a:pt x="453" y="1"/>
                  </a:cubicBezTo>
                  <a:cubicBezTo>
                    <a:pt x="454" y="2"/>
                    <a:pt x="454" y="2"/>
                    <a:pt x="452" y="2"/>
                  </a:cubicBezTo>
                  <a:cubicBezTo>
                    <a:pt x="456" y="2"/>
                    <a:pt x="456" y="2"/>
                    <a:pt x="456" y="2"/>
                  </a:cubicBezTo>
                  <a:cubicBezTo>
                    <a:pt x="453" y="3"/>
                    <a:pt x="453" y="3"/>
                    <a:pt x="453" y="3"/>
                  </a:cubicBezTo>
                  <a:cubicBezTo>
                    <a:pt x="455" y="3"/>
                    <a:pt x="456" y="2"/>
                    <a:pt x="457" y="3"/>
                  </a:cubicBezTo>
                  <a:cubicBezTo>
                    <a:pt x="456" y="3"/>
                    <a:pt x="456" y="3"/>
                    <a:pt x="457" y="3"/>
                  </a:cubicBezTo>
                  <a:cubicBezTo>
                    <a:pt x="455" y="3"/>
                    <a:pt x="453" y="4"/>
                    <a:pt x="450" y="3"/>
                  </a:cubicBezTo>
                  <a:cubicBezTo>
                    <a:pt x="451" y="2"/>
                    <a:pt x="451" y="2"/>
                    <a:pt x="451" y="2"/>
                  </a:cubicBezTo>
                  <a:cubicBezTo>
                    <a:pt x="447" y="1"/>
                    <a:pt x="445" y="3"/>
                    <a:pt x="440" y="2"/>
                  </a:cubicBezTo>
                  <a:cubicBezTo>
                    <a:pt x="442" y="3"/>
                    <a:pt x="442" y="3"/>
                    <a:pt x="442" y="3"/>
                  </a:cubicBezTo>
                  <a:cubicBezTo>
                    <a:pt x="441" y="3"/>
                    <a:pt x="439" y="3"/>
                    <a:pt x="437" y="3"/>
                  </a:cubicBezTo>
                  <a:cubicBezTo>
                    <a:pt x="438" y="2"/>
                    <a:pt x="437" y="2"/>
                    <a:pt x="436" y="2"/>
                  </a:cubicBezTo>
                  <a:cubicBezTo>
                    <a:pt x="436" y="2"/>
                    <a:pt x="433" y="2"/>
                    <a:pt x="432" y="3"/>
                  </a:cubicBezTo>
                  <a:cubicBezTo>
                    <a:pt x="431" y="2"/>
                    <a:pt x="431" y="2"/>
                    <a:pt x="431" y="2"/>
                  </a:cubicBezTo>
                  <a:cubicBezTo>
                    <a:pt x="427" y="2"/>
                    <a:pt x="426" y="4"/>
                    <a:pt x="423" y="3"/>
                  </a:cubicBezTo>
                  <a:cubicBezTo>
                    <a:pt x="424" y="3"/>
                    <a:pt x="423" y="3"/>
                    <a:pt x="425" y="2"/>
                  </a:cubicBezTo>
                  <a:cubicBezTo>
                    <a:pt x="424" y="2"/>
                    <a:pt x="423" y="2"/>
                    <a:pt x="423" y="2"/>
                  </a:cubicBezTo>
                  <a:cubicBezTo>
                    <a:pt x="422" y="2"/>
                    <a:pt x="420" y="3"/>
                    <a:pt x="418" y="3"/>
                  </a:cubicBezTo>
                  <a:cubicBezTo>
                    <a:pt x="418" y="3"/>
                    <a:pt x="418" y="3"/>
                    <a:pt x="417" y="3"/>
                  </a:cubicBezTo>
                  <a:cubicBezTo>
                    <a:pt x="416" y="3"/>
                    <a:pt x="417" y="3"/>
                    <a:pt x="417" y="3"/>
                  </a:cubicBezTo>
                  <a:cubicBezTo>
                    <a:pt x="417" y="3"/>
                    <a:pt x="415" y="3"/>
                    <a:pt x="416" y="4"/>
                  </a:cubicBezTo>
                  <a:cubicBezTo>
                    <a:pt x="412" y="2"/>
                    <a:pt x="406" y="4"/>
                    <a:pt x="403" y="3"/>
                  </a:cubicBezTo>
                  <a:cubicBezTo>
                    <a:pt x="400" y="3"/>
                    <a:pt x="397" y="3"/>
                    <a:pt x="395" y="3"/>
                  </a:cubicBezTo>
                  <a:cubicBezTo>
                    <a:pt x="395" y="3"/>
                    <a:pt x="395" y="3"/>
                    <a:pt x="396" y="3"/>
                  </a:cubicBezTo>
                  <a:cubicBezTo>
                    <a:pt x="392" y="2"/>
                    <a:pt x="394" y="4"/>
                    <a:pt x="390" y="4"/>
                  </a:cubicBezTo>
                  <a:cubicBezTo>
                    <a:pt x="388" y="3"/>
                    <a:pt x="392" y="3"/>
                    <a:pt x="391" y="3"/>
                  </a:cubicBezTo>
                  <a:cubicBezTo>
                    <a:pt x="390" y="1"/>
                    <a:pt x="387" y="3"/>
                    <a:pt x="384" y="2"/>
                  </a:cubicBezTo>
                  <a:cubicBezTo>
                    <a:pt x="385" y="2"/>
                    <a:pt x="385" y="2"/>
                    <a:pt x="385" y="2"/>
                  </a:cubicBezTo>
                  <a:cubicBezTo>
                    <a:pt x="383" y="2"/>
                    <a:pt x="380" y="3"/>
                    <a:pt x="377" y="3"/>
                  </a:cubicBezTo>
                  <a:cubicBezTo>
                    <a:pt x="377" y="3"/>
                    <a:pt x="378" y="3"/>
                    <a:pt x="377" y="2"/>
                  </a:cubicBezTo>
                  <a:cubicBezTo>
                    <a:pt x="375" y="3"/>
                    <a:pt x="372" y="4"/>
                    <a:pt x="369" y="4"/>
                  </a:cubicBezTo>
                  <a:cubicBezTo>
                    <a:pt x="370" y="3"/>
                    <a:pt x="370" y="4"/>
                    <a:pt x="369" y="3"/>
                  </a:cubicBezTo>
                  <a:cubicBezTo>
                    <a:pt x="368" y="3"/>
                    <a:pt x="370" y="4"/>
                    <a:pt x="367" y="4"/>
                  </a:cubicBezTo>
                  <a:cubicBezTo>
                    <a:pt x="366" y="4"/>
                    <a:pt x="365" y="3"/>
                    <a:pt x="364" y="3"/>
                  </a:cubicBezTo>
                  <a:cubicBezTo>
                    <a:pt x="367" y="3"/>
                    <a:pt x="367" y="3"/>
                    <a:pt x="367" y="3"/>
                  </a:cubicBezTo>
                  <a:cubicBezTo>
                    <a:pt x="366" y="2"/>
                    <a:pt x="364" y="3"/>
                    <a:pt x="362" y="3"/>
                  </a:cubicBezTo>
                  <a:cubicBezTo>
                    <a:pt x="363" y="2"/>
                    <a:pt x="363" y="2"/>
                    <a:pt x="363" y="2"/>
                  </a:cubicBezTo>
                  <a:cubicBezTo>
                    <a:pt x="359" y="2"/>
                    <a:pt x="359" y="3"/>
                    <a:pt x="355" y="3"/>
                  </a:cubicBezTo>
                  <a:cubicBezTo>
                    <a:pt x="355" y="4"/>
                    <a:pt x="355" y="4"/>
                    <a:pt x="355" y="4"/>
                  </a:cubicBezTo>
                  <a:cubicBezTo>
                    <a:pt x="353" y="5"/>
                    <a:pt x="353" y="3"/>
                    <a:pt x="351" y="4"/>
                  </a:cubicBezTo>
                  <a:cubicBezTo>
                    <a:pt x="351" y="3"/>
                    <a:pt x="351" y="3"/>
                    <a:pt x="351" y="3"/>
                  </a:cubicBezTo>
                  <a:cubicBezTo>
                    <a:pt x="349" y="3"/>
                    <a:pt x="346" y="4"/>
                    <a:pt x="343" y="4"/>
                  </a:cubicBezTo>
                  <a:cubicBezTo>
                    <a:pt x="344" y="3"/>
                    <a:pt x="347" y="3"/>
                    <a:pt x="349" y="2"/>
                  </a:cubicBezTo>
                  <a:cubicBezTo>
                    <a:pt x="348" y="2"/>
                    <a:pt x="344" y="2"/>
                    <a:pt x="344" y="3"/>
                  </a:cubicBezTo>
                  <a:cubicBezTo>
                    <a:pt x="344" y="3"/>
                    <a:pt x="345" y="2"/>
                    <a:pt x="346" y="3"/>
                  </a:cubicBezTo>
                  <a:cubicBezTo>
                    <a:pt x="344" y="3"/>
                    <a:pt x="342" y="4"/>
                    <a:pt x="339" y="4"/>
                  </a:cubicBezTo>
                  <a:cubicBezTo>
                    <a:pt x="339" y="2"/>
                    <a:pt x="331" y="3"/>
                    <a:pt x="329" y="2"/>
                  </a:cubicBezTo>
                  <a:cubicBezTo>
                    <a:pt x="324" y="3"/>
                    <a:pt x="319" y="1"/>
                    <a:pt x="314" y="2"/>
                  </a:cubicBezTo>
                  <a:cubicBezTo>
                    <a:pt x="316" y="3"/>
                    <a:pt x="312" y="2"/>
                    <a:pt x="312" y="3"/>
                  </a:cubicBezTo>
                  <a:cubicBezTo>
                    <a:pt x="311" y="3"/>
                    <a:pt x="310" y="3"/>
                    <a:pt x="310" y="3"/>
                  </a:cubicBezTo>
                  <a:cubicBezTo>
                    <a:pt x="306" y="2"/>
                    <a:pt x="306" y="2"/>
                    <a:pt x="306" y="2"/>
                  </a:cubicBezTo>
                  <a:cubicBezTo>
                    <a:pt x="305" y="2"/>
                    <a:pt x="307" y="2"/>
                    <a:pt x="307" y="1"/>
                  </a:cubicBezTo>
                  <a:cubicBezTo>
                    <a:pt x="304" y="1"/>
                    <a:pt x="306" y="1"/>
                    <a:pt x="304" y="0"/>
                  </a:cubicBezTo>
                  <a:cubicBezTo>
                    <a:pt x="304" y="1"/>
                    <a:pt x="303" y="1"/>
                    <a:pt x="301" y="1"/>
                  </a:cubicBezTo>
                  <a:cubicBezTo>
                    <a:pt x="304" y="2"/>
                    <a:pt x="304" y="2"/>
                    <a:pt x="304" y="2"/>
                  </a:cubicBezTo>
                  <a:cubicBezTo>
                    <a:pt x="300" y="3"/>
                    <a:pt x="300" y="0"/>
                    <a:pt x="296" y="1"/>
                  </a:cubicBezTo>
                  <a:cubicBezTo>
                    <a:pt x="297" y="1"/>
                    <a:pt x="297" y="1"/>
                    <a:pt x="297" y="1"/>
                  </a:cubicBezTo>
                  <a:cubicBezTo>
                    <a:pt x="295" y="1"/>
                    <a:pt x="289" y="1"/>
                    <a:pt x="287" y="2"/>
                  </a:cubicBezTo>
                  <a:cubicBezTo>
                    <a:pt x="287" y="2"/>
                    <a:pt x="286" y="1"/>
                    <a:pt x="287" y="1"/>
                  </a:cubicBezTo>
                  <a:cubicBezTo>
                    <a:pt x="282" y="1"/>
                    <a:pt x="276" y="3"/>
                    <a:pt x="272" y="2"/>
                  </a:cubicBezTo>
                  <a:cubicBezTo>
                    <a:pt x="272" y="1"/>
                    <a:pt x="272" y="1"/>
                    <a:pt x="272" y="1"/>
                  </a:cubicBezTo>
                  <a:cubicBezTo>
                    <a:pt x="271" y="2"/>
                    <a:pt x="271" y="2"/>
                    <a:pt x="269" y="2"/>
                  </a:cubicBezTo>
                  <a:cubicBezTo>
                    <a:pt x="269" y="2"/>
                    <a:pt x="270" y="1"/>
                    <a:pt x="269" y="1"/>
                  </a:cubicBezTo>
                  <a:cubicBezTo>
                    <a:pt x="269" y="2"/>
                    <a:pt x="267" y="2"/>
                    <a:pt x="265" y="2"/>
                  </a:cubicBezTo>
                  <a:cubicBezTo>
                    <a:pt x="267" y="1"/>
                    <a:pt x="267" y="1"/>
                    <a:pt x="267" y="1"/>
                  </a:cubicBezTo>
                  <a:cubicBezTo>
                    <a:pt x="262" y="1"/>
                    <a:pt x="259" y="2"/>
                    <a:pt x="255" y="3"/>
                  </a:cubicBezTo>
                  <a:cubicBezTo>
                    <a:pt x="255" y="2"/>
                    <a:pt x="251" y="1"/>
                    <a:pt x="249" y="1"/>
                  </a:cubicBezTo>
                  <a:cubicBezTo>
                    <a:pt x="249" y="1"/>
                    <a:pt x="249" y="1"/>
                    <a:pt x="249" y="1"/>
                  </a:cubicBezTo>
                  <a:cubicBezTo>
                    <a:pt x="243" y="1"/>
                    <a:pt x="239" y="2"/>
                    <a:pt x="234" y="2"/>
                  </a:cubicBezTo>
                  <a:cubicBezTo>
                    <a:pt x="230" y="1"/>
                    <a:pt x="222" y="2"/>
                    <a:pt x="217" y="1"/>
                  </a:cubicBezTo>
                  <a:cubicBezTo>
                    <a:pt x="218" y="1"/>
                    <a:pt x="217" y="2"/>
                    <a:pt x="216" y="2"/>
                  </a:cubicBezTo>
                  <a:cubicBezTo>
                    <a:pt x="214" y="2"/>
                    <a:pt x="212" y="3"/>
                    <a:pt x="212" y="2"/>
                  </a:cubicBezTo>
                  <a:cubicBezTo>
                    <a:pt x="213" y="2"/>
                    <a:pt x="213" y="2"/>
                    <a:pt x="213" y="2"/>
                  </a:cubicBezTo>
                  <a:cubicBezTo>
                    <a:pt x="212" y="1"/>
                    <a:pt x="209" y="1"/>
                    <a:pt x="207" y="1"/>
                  </a:cubicBezTo>
                  <a:cubicBezTo>
                    <a:pt x="207" y="2"/>
                    <a:pt x="207" y="2"/>
                    <a:pt x="207" y="2"/>
                  </a:cubicBezTo>
                  <a:cubicBezTo>
                    <a:pt x="202" y="0"/>
                    <a:pt x="193" y="3"/>
                    <a:pt x="190" y="1"/>
                  </a:cubicBezTo>
                  <a:cubicBezTo>
                    <a:pt x="189" y="2"/>
                    <a:pt x="187" y="2"/>
                    <a:pt x="186" y="2"/>
                  </a:cubicBezTo>
                  <a:cubicBezTo>
                    <a:pt x="186" y="1"/>
                    <a:pt x="186" y="1"/>
                    <a:pt x="186" y="1"/>
                  </a:cubicBezTo>
                  <a:cubicBezTo>
                    <a:pt x="183" y="1"/>
                    <a:pt x="181" y="1"/>
                    <a:pt x="176" y="1"/>
                  </a:cubicBezTo>
                  <a:cubicBezTo>
                    <a:pt x="177" y="1"/>
                    <a:pt x="177" y="1"/>
                    <a:pt x="177" y="1"/>
                  </a:cubicBezTo>
                  <a:cubicBezTo>
                    <a:pt x="175" y="1"/>
                    <a:pt x="174" y="3"/>
                    <a:pt x="172" y="3"/>
                  </a:cubicBezTo>
                  <a:cubicBezTo>
                    <a:pt x="171" y="2"/>
                    <a:pt x="171" y="2"/>
                    <a:pt x="171" y="2"/>
                  </a:cubicBezTo>
                  <a:cubicBezTo>
                    <a:pt x="167" y="2"/>
                    <a:pt x="162" y="1"/>
                    <a:pt x="158" y="2"/>
                  </a:cubicBezTo>
                  <a:cubicBezTo>
                    <a:pt x="158" y="2"/>
                    <a:pt x="158" y="1"/>
                    <a:pt x="159" y="1"/>
                  </a:cubicBezTo>
                  <a:cubicBezTo>
                    <a:pt x="157" y="1"/>
                    <a:pt x="151" y="0"/>
                    <a:pt x="152" y="2"/>
                  </a:cubicBezTo>
                  <a:cubicBezTo>
                    <a:pt x="152" y="1"/>
                    <a:pt x="148" y="2"/>
                    <a:pt x="145" y="2"/>
                  </a:cubicBezTo>
                  <a:cubicBezTo>
                    <a:pt x="146" y="2"/>
                    <a:pt x="146" y="2"/>
                    <a:pt x="146" y="2"/>
                  </a:cubicBezTo>
                  <a:cubicBezTo>
                    <a:pt x="144" y="3"/>
                    <a:pt x="144" y="3"/>
                    <a:pt x="141" y="3"/>
                  </a:cubicBezTo>
                  <a:cubicBezTo>
                    <a:pt x="140" y="3"/>
                    <a:pt x="140" y="3"/>
                    <a:pt x="141" y="3"/>
                  </a:cubicBezTo>
                  <a:cubicBezTo>
                    <a:pt x="139" y="2"/>
                    <a:pt x="139" y="3"/>
                    <a:pt x="137" y="3"/>
                  </a:cubicBezTo>
                  <a:cubicBezTo>
                    <a:pt x="138" y="3"/>
                    <a:pt x="138" y="3"/>
                    <a:pt x="138" y="3"/>
                  </a:cubicBezTo>
                  <a:cubicBezTo>
                    <a:pt x="135" y="2"/>
                    <a:pt x="136" y="3"/>
                    <a:pt x="134" y="3"/>
                  </a:cubicBezTo>
                  <a:cubicBezTo>
                    <a:pt x="133" y="4"/>
                    <a:pt x="130" y="3"/>
                    <a:pt x="130" y="2"/>
                  </a:cubicBezTo>
                  <a:cubicBezTo>
                    <a:pt x="130" y="3"/>
                    <a:pt x="128" y="3"/>
                    <a:pt x="127" y="3"/>
                  </a:cubicBezTo>
                  <a:cubicBezTo>
                    <a:pt x="127" y="3"/>
                    <a:pt x="127" y="3"/>
                    <a:pt x="128" y="3"/>
                  </a:cubicBezTo>
                  <a:cubicBezTo>
                    <a:pt x="124" y="2"/>
                    <a:pt x="122" y="4"/>
                    <a:pt x="119" y="3"/>
                  </a:cubicBezTo>
                  <a:cubicBezTo>
                    <a:pt x="119" y="3"/>
                    <a:pt x="119" y="2"/>
                    <a:pt x="119" y="2"/>
                  </a:cubicBezTo>
                  <a:cubicBezTo>
                    <a:pt x="122" y="2"/>
                    <a:pt x="124" y="2"/>
                    <a:pt x="124" y="3"/>
                  </a:cubicBezTo>
                  <a:cubicBezTo>
                    <a:pt x="124" y="2"/>
                    <a:pt x="122" y="2"/>
                    <a:pt x="124" y="1"/>
                  </a:cubicBezTo>
                  <a:cubicBezTo>
                    <a:pt x="122" y="1"/>
                    <a:pt x="118" y="2"/>
                    <a:pt x="116" y="2"/>
                  </a:cubicBezTo>
                  <a:cubicBezTo>
                    <a:pt x="116" y="2"/>
                    <a:pt x="116" y="2"/>
                    <a:pt x="116" y="2"/>
                  </a:cubicBezTo>
                  <a:cubicBezTo>
                    <a:pt x="116" y="2"/>
                    <a:pt x="116" y="2"/>
                    <a:pt x="116" y="2"/>
                  </a:cubicBezTo>
                  <a:cubicBezTo>
                    <a:pt x="115" y="2"/>
                    <a:pt x="115" y="2"/>
                    <a:pt x="115" y="2"/>
                  </a:cubicBezTo>
                  <a:cubicBezTo>
                    <a:pt x="114" y="2"/>
                    <a:pt x="113" y="2"/>
                    <a:pt x="113" y="2"/>
                  </a:cubicBezTo>
                  <a:cubicBezTo>
                    <a:pt x="112" y="1"/>
                    <a:pt x="110" y="1"/>
                    <a:pt x="109" y="1"/>
                  </a:cubicBezTo>
                  <a:cubicBezTo>
                    <a:pt x="109" y="2"/>
                    <a:pt x="107" y="2"/>
                    <a:pt x="109" y="3"/>
                  </a:cubicBezTo>
                  <a:cubicBezTo>
                    <a:pt x="108" y="3"/>
                    <a:pt x="109" y="2"/>
                    <a:pt x="110" y="2"/>
                  </a:cubicBezTo>
                  <a:cubicBezTo>
                    <a:pt x="110" y="2"/>
                    <a:pt x="110" y="2"/>
                    <a:pt x="110" y="2"/>
                  </a:cubicBezTo>
                  <a:cubicBezTo>
                    <a:pt x="110" y="2"/>
                    <a:pt x="110" y="2"/>
                    <a:pt x="110" y="2"/>
                  </a:cubicBezTo>
                  <a:cubicBezTo>
                    <a:pt x="111" y="2"/>
                    <a:pt x="112" y="2"/>
                    <a:pt x="113" y="2"/>
                  </a:cubicBezTo>
                  <a:cubicBezTo>
                    <a:pt x="112" y="3"/>
                    <a:pt x="111" y="3"/>
                    <a:pt x="110" y="3"/>
                  </a:cubicBezTo>
                  <a:cubicBezTo>
                    <a:pt x="109" y="3"/>
                    <a:pt x="109" y="4"/>
                    <a:pt x="108" y="4"/>
                  </a:cubicBezTo>
                  <a:cubicBezTo>
                    <a:pt x="107" y="3"/>
                    <a:pt x="103" y="2"/>
                    <a:pt x="103" y="2"/>
                  </a:cubicBezTo>
                  <a:cubicBezTo>
                    <a:pt x="99" y="2"/>
                    <a:pt x="94" y="2"/>
                    <a:pt x="92" y="3"/>
                  </a:cubicBezTo>
                  <a:cubicBezTo>
                    <a:pt x="91" y="4"/>
                    <a:pt x="91" y="3"/>
                    <a:pt x="90" y="3"/>
                  </a:cubicBezTo>
                  <a:cubicBezTo>
                    <a:pt x="91" y="3"/>
                    <a:pt x="92" y="3"/>
                    <a:pt x="92" y="2"/>
                  </a:cubicBezTo>
                  <a:cubicBezTo>
                    <a:pt x="90" y="3"/>
                    <a:pt x="86" y="3"/>
                    <a:pt x="85" y="4"/>
                  </a:cubicBezTo>
                  <a:cubicBezTo>
                    <a:pt x="83" y="3"/>
                    <a:pt x="87" y="3"/>
                    <a:pt x="83" y="3"/>
                  </a:cubicBezTo>
                  <a:cubicBezTo>
                    <a:pt x="84" y="2"/>
                    <a:pt x="84" y="2"/>
                    <a:pt x="84" y="2"/>
                  </a:cubicBezTo>
                  <a:cubicBezTo>
                    <a:pt x="77" y="1"/>
                    <a:pt x="72" y="5"/>
                    <a:pt x="65" y="3"/>
                  </a:cubicBezTo>
                  <a:cubicBezTo>
                    <a:pt x="65" y="3"/>
                    <a:pt x="65" y="3"/>
                    <a:pt x="65" y="3"/>
                  </a:cubicBezTo>
                  <a:cubicBezTo>
                    <a:pt x="57" y="2"/>
                    <a:pt x="47" y="4"/>
                    <a:pt x="38" y="3"/>
                  </a:cubicBezTo>
                  <a:cubicBezTo>
                    <a:pt x="36" y="2"/>
                    <a:pt x="35" y="3"/>
                    <a:pt x="34" y="4"/>
                  </a:cubicBezTo>
                  <a:cubicBezTo>
                    <a:pt x="33" y="3"/>
                    <a:pt x="33" y="3"/>
                    <a:pt x="33" y="3"/>
                  </a:cubicBezTo>
                  <a:cubicBezTo>
                    <a:pt x="31" y="4"/>
                    <a:pt x="31" y="4"/>
                    <a:pt x="31" y="4"/>
                  </a:cubicBezTo>
                  <a:cubicBezTo>
                    <a:pt x="27" y="4"/>
                    <a:pt x="24" y="2"/>
                    <a:pt x="20" y="3"/>
                  </a:cubicBezTo>
                  <a:cubicBezTo>
                    <a:pt x="20" y="4"/>
                    <a:pt x="20" y="4"/>
                    <a:pt x="20" y="4"/>
                  </a:cubicBezTo>
                  <a:cubicBezTo>
                    <a:pt x="19" y="3"/>
                    <a:pt x="15" y="4"/>
                    <a:pt x="15" y="3"/>
                  </a:cubicBezTo>
                  <a:cubicBezTo>
                    <a:pt x="15" y="3"/>
                    <a:pt x="15" y="4"/>
                    <a:pt x="14" y="3"/>
                  </a:cubicBezTo>
                  <a:cubicBezTo>
                    <a:pt x="14" y="3"/>
                    <a:pt x="14" y="3"/>
                    <a:pt x="14" y="3"/>
                  </a:cubicBezTo>
                  <a:cubicBezTo>
                    <a:pt x="10" y="4"/>
                    <a:pt x="10" y="4"/>
                    <a:pt x="10" y="4"/>
                  </a:cubicBezTo>
                  <a:cubicBezTo>
                    <a:pt x="7" y="3"/>
                    <a:pt x="10" y="2"/>
                    <a:pt x="6" y="2"/>
                  </a:cubicBezTo>
                  <a:cubicBezTo>
                    <a:pt x="4" y="2"/>
                    <a:pt x="1" y="3"/>
                    <a:pt x="1" y="4"/>
                  </a:cubicBezTo>
                  <a:cubicBezTo>
                    <a:pt x="2" y="4"/>
                    <a:pt x="3" y="4"/>
                    <a:pt x="3" y="4"/>
                  </a:cubicBezTo>
                  <a:cubicBezTo>
                    <a:pt x="2" y="4"/>
                    <a:pt x="2" y="4"/>
                    <a:pt x="2" y="4"/>
                  </a:cubicBezTo>
                  <a:cubicBezTo>
                    <a:pt x="1" y="6"/>
                    <a:pt x="0" y="7"/>
                    <a:pt x="4" y="8"/>
                  </a:cubicBezTo>
                  <a:cubicBezTo>
                    <a:pt x="7" y="7"/>
                    <a:pt x="7" y="7"/>
                    <a:pt x="7" y="7"/>
                  </a:cubicBezTo>
                  <a:cubicBezTo>
                    <a:pt x="8" y="8"/>
                    <a:pt x="8" y="8"/>
                    <a:pt x="8" y="8"/>
                  </a:cubicBezTo>
                  <a:cubicBezTo>
                    <a:pt x="5" y="8"/>
                    <a:pt x="5" y="8"/>
                    <a:pt x="5" y="8"/>
                  </a:cubicBezTo>
                  <a:cubicBezTo>
                    <a:pt x="7" y="8"/>
                    <a:pt x="7" y="8"/>
                    <a:pt x="8" y="7"/>
                  </a:cubicBezTo>
                  <a:cubicBezTo>
                    <a:pt x="9" y="8"/>
                    <a:pt x="9" y="8"/>
                    <a:pt x="9" y="8"/>
                  </a:cubicBezTo>
                  <a:cubicBezTo>
                    <a:pt x="12" y="7"/>
                    <a:pt x="12" y="7"/>
                    <a:pt x="12" y="7"/>
                  </a:cubicBezTo>
                  <a:cubicBezTo>
                    <a:pt x="12" y="7"/>
                    <a:pt x="11" y="8"/>
                    <a:pt x="13" y="8"/>
                  </a:cubicBezTo>
                  <a:cubicBezTo>
                    <a:pt x="14" y="8"/>
                    <a:pt x="12" y="7"/>
                    <a:pt x="14" y="7"/>
                  </a:cubicBezTo>
                  <a:cubicBezTo>
                    <a:pt x="15" y="7"/>
                    <a:pt x="15" y="8"/>
                    <a:pt x="16" y="7"/>
                  </a:cubicBezTo>
                  <a:cubicBezTo>
                    <a:pt x="16" y="8"/>
                    <a:pt x="16" y="8"/>
                    <a:pt x="15" y="8"/>
                  </a:cubicBezTo>
                  <a:cubicBezTo>
                    <a:pt x="17" y="8"/>
                    <a:pt x="19" y="8"/>
                    <a:pt x="20" y="7"/>
                  </a:cubicBezTo>
                  <a:cubicBezTo>
                    <a:pt x="21" y="8"/>
                    <a:pt x="24" y="7"/>
                    <a:pt x="24" y="8"/>
                  </a:cubicBezTo>
                  <a:cubicBezTo>
                    <a:pt x="25" y="8"/>
                    <a:pt x="27" y="7"/>
                    <a:pt x="28" y="7"/>
                  </a:cubicBezTo>
                  <a:cubicBezTo>
                    <a:pt x="25" y="9"/>
                    <a:pt x="32" y="7"/>
                    <a:pt x="32" y="9"/>
                  </a:cubicBezTo>
                  <a:cubicBezTo>
                    <a:pt x="34" y="7"/>
                    <a:pt x="38" y="8"/>
                    <a:pt x="41" y="7"/>
                  </a:cubicBezTo>
                  <a:cubicBezTo>
                    <a:pt x="41" y="8"/>
                    <a:pt x="40" y="8"/>
                    <a:pt x="40" y="8"/>
                  </a:cubicBezTo>
                  <a:cubicBezTo>
                    <a:pt x="42" y="8"/>
                    <a:pt x="42" y="8"/>
                    <a:pt x="43" y="8"/>
                  </a:cubicBezTo>
                  <a:cubicBezTo>
                    <a:pt x="44" y="7"/>
                    <a:pt x="46" y="7"/>
                    <a:pt x="48" y="6"/>
                  </a:cubicBezTo>
                  <a:cubicBezTo>
                    <a:pt x="50" y="7"/>
                    <a:pt x="46" y="8"/>
                    <a:pt x="47" y="9"/>
                  </a:cubicBezTo>
                  <a:cubicBezTo>
                    <a:pt x="47" y="8"/>
                    <a:pt x="51" y="8"/>
                    <a:pt x="50" y="7"/>
                  </a:cubicBezTo>
                  <a:cubicBezTo>
                    <a:pt x="52" y="8"/>
                    <a:pt x="51" y="7"/>
                    <a:pt x="52" y="8"/>
                  </a:cubicBezTo>
                  <a:cubicBezTo>
                    <a:pt x="52" y="7"/>
                    <a:pt x="54" y="8"/>
                    <a:pt x="55" y="7"/>
                  </a:cubicBezTo>
                  <a:cubicBezTo>
                    <a:pt x="57" y="8"/>
                    <a:pt x="56" y="8"/>
                    <a:pt x="58" y="8"/>
                  </a:cubicBezTo>
                  <a:cubicBezTo>
                    <a:pt x="59" y="8"/>
                    <a:pt x="57" y="9"/>
                    <a:pt x="57" y="9"/>
                  </a:cubicBezTo>
                  <a:close/>
                  <a:moveTo>
                    <a:pt x="117" y="7"/>
                  </a:moveTo>
                  <a:cubicBezTo>
                    <a:pt x="117" y="7"/>
                    <a:pt x="117" y="7"/>
                    <a:pt x="117" y="7"/>
                  </a:cubicBezTo>
                  <a:cubicBezTo>
                    <a:pt x="116" y="7"/>
                    <a:pt x="116" y="7"/>
                    <a:pt x="115" y="7"/>
                  </a:cubicBezTo>
                  <a:cubicBezTo>
                    <a:pt x="116" y="7"/>
                    <a:pt x="116" y="7"/>
                    <a:pt x="117" y="7"/>
                  </a:cubicBezTo>
                  <a:close/>
                  <a:moveTo>
                    <a:pt x="122" y="7"/>
                  </a:moveTo>
                  <a:cubicBezTo>
                    <a:pt x="121" y="7"/>
                    <a:pt x="120" y="7"/>
                    <a:pt x="120" y="7"/>
                  </a:cubicBezTo>
                  <a:cubicBezTo>
                    <a:pt x="119" y="6"/>
                    <a:pt x="120" y="6"/>
                    <a:pt x="120" y="6"/>
                  </a:cubicBezTo>
                  <a:cubicBezTo>
                    <a:pt x="120" y="6"/>
                    <a:pt x="121" y="6"/>
                    <a:pt x="122" y="7"/>
                  </a:cubicBezTo>
                  <a:close/>
                  <a:moveTo>
                    <a:pt x="111" y="1"/>
                  </a:moveTo>
                  <a:cubicBezTo>
                    <a:pt x="112" y="1"/>
                    <a:pt x="112" y="2"/>
                    <a:pt x="112" y="2"/>
                  </a:cubicBezTo>
                  <a:cubicBezTo>
                    <a:pt x="112" y="2"/>
                    <a:pt x="111" y="2"/>
                    <a:pt x="111" y="2"/>
                  </a:cubicBezTo>
                  <a:cubicBezTo>
                    <a:pt x="111" y="2"/>
                    <a:pt x="111" y="2"/>
                    <a:pt x="111" y="2"/>
                  </a:cubicBezTo>
                  <a:cubicBezTo>
                    <a:pt x="111" y="2"/>
                    <a:pt x="111" y="2"/>
                    <a:pt x="1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92" name="Freeform 40">
              <a:extLst>
                <a:ext uri="{FF2B5EF4-FFF2-40B4-BE49-F238E27FC236}">
                  <a16:creationId xmlns:a16="http://schemas.microsoft.com/office/drawing/2014/main" id="{18199453-E846-446F-AF9B-97C08389A5A9}"/>
                </a:ext>
              </a:extLst>
            </p:cNvPr>
            <p:cNvSpPr>
              <a:spLocks/>
            </p:cNvSpPr>
            <p:nvPr/>
          </p:nvSpPr>
          <p:spPr bwMode="auto">
            <a:xfrm>
              <a:off x="2043113" y="4767263"/>
              <a:ext cx="11113" cy="11113"/>
            </a:xfrm>
            <a:custGeom>
              <a:avLst/>
              <a:gdLst>
                <a:gd name="T0" fmla="*/ 1 w 1"/>
                <a:gd name="T1" fmla="*/ 0 h 1"/>
                <a:gd name="T2" fmla="*/ 0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0" y="1"/>
                  </a:cubicBezTo>
                  <a:cubicBezTo>
                    <a:pt x="1" y="1"/>
                    <a:pt x="1" y="1"/>
                    <a:pt x="1" y="1"/>
                  </a:cubicBezTo>
                  <a:cubicBezTo>
                    <a:pt x="1"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93" name="Freeform 41">
              <a:extLst>
                <a:ext uri="{FF2B5EF4-FFF2-40B4-BE49-F238E27FC236}">
                  <a16:creationId xmlns:a16="http://schemas.microsoft.com/office/drawing/2014/main" id="{D1CD8878-F223-4437-B64B-AD774C19171B}"/>
                </a:ext>
              </a:extLst>
            </p:cNvPr>
            <p:cNvSpPr>
              <a:spLocks/>
            </p:cNvSpPr>
            <p:nvPr/>
          </p:nvSpPr>
          <p:spPr bwMode="auto">
            <a:xfrm>
              <a:off x="7180263" y="4789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94" name="Rectangle 293">
              <a:extLst>
                <a:ext uri="{FF2B5EF4-FFF2-40B4-BE49-F238E27FC236}">
                  <a16:creationId xmlns:a16="http://schemas.microsoft.com/office/drawing/2014/main" id="{6EDE89FD-644D-45C0-A100-66C36D81B225}"/>
                </a:ext>
              </a:extLst>
            </p:cNvPr>
            <p:cNvSpPr>
              <a:spLocks noChangeArrowheads="1"/>
            </p:cNvSpPr>
            <p:nvPr/>
          </p:nvSpPr>
          <p:spPr bwMode="auto">
            <a:xfrm>
              <a:off x="2967038" y="483552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95" name="Freeform 43">
              <a:extLst>
                <a:ext uri="{FF2B5EF4-FFF2-40B4-BE49-F238E27FC236}">
                  <a16:creationId xmlns:a16="http://schemas.microsoft.com/office/drawing/2014/main" id="{75B8585F-4196-44B0-BE6B-AF9490B3938C}"/>
                </a:ext>
              </a:extLst>
            </p:cNvPr>
            <p:cNvSpPr>
              <a:spLocks/>
            </p:cNvSpPr>
            <p:nvPr/>
          </p:nvSpPr>
          <p:spPr bwMode="auto">
            <a:xfrm>
              <a:off x="7485063" y="4813301"/>
              <a:ext cx="1111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96" name="Freeform 44">
              <a:extLst>
                <a:ext uri="{FF2B5EF4-FFF2-40B4-BE49-F238E27FC236}">
                  <a16:creationId xmlns:a16="http://schemas.microsoft.com/office/drawing/2014/main" id="{6A418B69-F0B4-4A4F-A488-459C87F601AF}"/>
                </a:ext>
              </a:extLst>
            </p:cNvPr>
            <p:cNvSpPr>
              <a:spLocks/>
            </p:cNvSpPr>
            <p:nvPr/>
          </p:nvSpPr>
          <p:spPr bwMode="auto">
            <a:xfrm>
              <a:off x="7620000" y="4813301"/>
              <a:ext cx="22225" cy="1111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97" name="Freeform 45">
              <a:extLst>
                <a:ext uri="{FF2B5EF4-FFF2-40B4-BE49-F238E27FC236}">
                  <a16:creationId xmlns:a16="http://schemas.microsoft.com/office/drawing/2014/main" id="{271332AE-83AE-43A8-872E-A007CFA1859F}"/>
                </a:ext>
              </a:extLst>
            </p:cNvPr>
            <p:cNvSpPr>
              <a:spLocks/>
            </p:cNvSpPr>
            <p:nvPr/>
          </p:nvSpPr>
          <p:spPr bwMode="auto">
            <a:xfrm>
              <a:off x="7732713" y="4813301"/>
              <a:ext cx="0" cy="1111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98" name="Freeform 46">
              <a:extLst>
                <a:ext uri="{FF2B5EF4-FFF2-40B4-BE49-F238E27FC236}">
                  <a16:creationId xmlns:a16="http://schemas.microsoft.com/office/drawing/2014/main" id="{814FBB21-D565-43E4-B6E9-713C2E5F7BC7}"/>
                </a:ext>
              </a:extLst>
            </p:cNvPr>
            <p:cNvSpPr>
              <a:spLocks/>
            </p:cNvSpPr>
            <p:nvPr/>
          </p:nvSpPr>
          <p:spPr bwMode="auto">
            <a:xfrm>
              <a:off x="6064250" y="4835526"/>
              <a:ext cx="23813"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99" name="Freeform 47">
              <a:extLst>
                <a:ext uri="{FF2B5EF4-FFF2-40B4-BE49-F238E27FC236}">
                  <a16:creationId xmlns:a16="http://schemas.microsoft.com/office/drawing/2014/main" id="{CB74B830-5F56-48D8-A617-7386CE46341A}"/>
                </a:ext>
              </a:extLst>
            </p:cNvPr>
            <p:cNvSpPr>
              <a:spLocks/>
            </p:cNvSpPr>
            <p:nvPr/>
          </p:nvSpPr>
          <p:spPr bwMode="auto">
            <a:xfrm>
              <a:off x="6561138" y="4813301"/>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00" name="Freeform 48">
              <a:extLst>
                <a:ext uri="{FF2B5EF4-FFF2-40B4-BE49-F238E27FC236}">
                  <a16:creationId xmlns:a16="http://schemas.microsoft.com/office/drawing/2014/main" id="{EF30C7B3-102B-482D-8883-F29996236AC1}"/>
                </a:ext>
              </a:extLst>
            </p:cNvPr>
            <p:cNvSpPr>
              <a:spLocks/>
            </p:cNvSpPr>
            <p:nvPr/>
          </p:nvSpPr>
          <p:spPr bwMode="auto">
            <a:xfrm>
              <a:off x="5535613" y="4835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01" name="Freeform 49">
              <a:extLst>
                <a:ext uri="{FF2B5EF4-FFF2-40B4-BE49-F238E27FC236}">
                  <a16:creationId xmlns:a16="http://schemas.microsoft.com/office/drawing/2014/main" id="{2C26A48B-88CC-44C9-A519-031A369F55BD}"/>
                </a:ext>
              </a:extLst>
            </p:cNvPr>
            <p:cNvSpPr>
              <a:spLocks/>
            </p:cNvSpPr>
            <p:nvPr/>
          </p:nvSpPr>
          <p:spPr bwMode="auto">
            <a:xfrm>
              <a:off x="6538913" y="4813301"/>
              <a:ext cx="2222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04" name="Freeform 50">
              <a:extLst>
                <a:ext uri="{FF2B5EF4-FFF2-40B4-BE49-F238E27FC236}">
                  <a16:creationId xmlns:a16="http://schemas.microsoft.com/office/drawing/2014/main" id="{991C1D23-03B0-4749-92A2-BFDD4A464520}"/>
                </a:ext>
              </a:extLst>
            </p:cNvPr>
            <p:cNvSpPr>
              <a:spLocks/>
            </p:cNvSpPr>
            <p:nvPr/>
          </p:nvSpPr>
          <p:spPr bwMode="auto">
            <a:xfrm>
              <a:off x="8172450" y="4824413"/>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05" name="Freeform 51">
              <a:extLst>
                <a:ext uri="{FF2B5EF4-FFF2-40B4-BE49-F238E27FC236}">
                  <a16:creationId xmlns:a16="http://schemas.microsoft.com/office/drawing/2014/main" id="{C180BB0A-6AE3-4138-8DB6-6D3806B9FE52}"/>
                </a:ext>
              </a:extLst>
            </p:cNvPr>
            <p:cNvSpPr>
              <a:spLocks/>
            </p:cNvSpPr>
            <p:nvPr/>
          </p:nvSpPr>
          <p:spPr bwMode="auto">
            <a:xfrm>
              <a:off x="818356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06" name="Freeform 52">
              <a:extLst>
                <a:ext uri="{FF2B5EF4-FFF2-40B4-BE49-F238E27FC236}">
                  <a16:creationId xmlns:a16="http://schemas.microsoft.com/office/drawing/2014/main" id="{1DB075AC-C95F-487C-B683-695DBD12487A}"/>
                </a:ext>
              </a:extLst>
            </p:cNvPr>
            <p:cNvSpPr>
              <a:spLocks/>
            </p:cNvSpPr>
            <p:nvPr/>
          </p:nvSpPr>
          <p:spPr bwMode="auto">
            <a:xfrm>
              <a:off x="8183563" y="4824413"/>
              <a:ext cx="1111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07" name="Freeform 53">
              <a:extLst>
                <a:ext uri="{FF2B5EF4-FFF2-40B4-BE49-F238E27FC236}">
                  <a16:creationId xmlns:a16="http://schemas.microsoft.com/office/drawing/2014/main" id="{29149A05-ACE6-4B10-92AE-0939C079CF9B}"/>
                </a:ext>
              </a:extLst>
            </p:cNvPr>
            <p:cNvSpPr>
              <a:spLocks/>
            </p:cNvSpPr>
            <p:nvPr/>
          </p:nvSpPr>
          <p:spPr bwMode="auto">
            <a:xfrm>
              <a:off x="8037513" y="482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08" name="Freeform 54">
              <a:extLst>
                <a:ext uri="{FF2B5EF4-FFF2-40B4-BE49-F238E27FC236}">
                  <a16:creationId xmlns:a16="http://schemas.microsoft.com/office/drawing/2014/main" id="{177DCDC3-A3B2-4BFD-BD90-ECFF9894094C}"/>
                </a:ext>
              </a:extLst>
            </p:cNvPr>
            <p:cNvSpPr>
              <a:spLocks/>
            </p:cNvSpPr>
            <p:nvPr/>
          </p:nvSpPr>
          <p:spPr bwMode="auto">
            <a:xfrm>
              <a:off x="8002588" y="4813301"/>
              <a:ext cx="34925" cy="11113"/>
            </a:xfrm>
            <a:custGeom>
              <a:avLst/>
              <a:gdLst>
                <a:gd name="T0" fmla="*/ 0 w 3"/>
                <a:gd name="T1" fmla="*/ 1 h 1"/>
                <a:gd name="T2" fmla="*/ 3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2" y="1"/>
                    <a:pt x="3" y="1"/>
                  </a:cubicBezTo>
                  <a:cubicBezTo>
                    <a:pt x="3" y="1"/>
                    <a:pt x="3" y="1"/>
                    <a:pt x="3" y="1"/>
                  </a:cubicBezTo>
                  <a:cubicBezTo>
                    <a:pt x="2"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09" name="Freeform 55">
              <a:extLst>
                <a:ext uri="{FF2B5EF4-FFF2-40B4-BE49-F238E27FC236}">
                  <a16:creationId xmlns:a16="http://schemas.microsoft.com/office/drawing/2014/main" id="{EC29BF16-6B01-4C63-A4D2-93BAC3BEBF79}"/>
                </a:ext>
              </a:extLst>
            </p:cNvPr>
            <p:cNvSpPr>
              <a:spLocks/>
            </p:cNvSpPr>
            <p:nvPr/>
          </p:nvSpPr>
          <p:spPr bwMode="auto">
            <a:xfrm>
              <a:off x="7812088" y="4767263"/>
              <a:ext cx="55563" cy="22225"/>
            </a:xfrm>
            <a:custGeom>
              <a:avLst/>
              <a:gdLst>
                <a:gd name="T0" fmla="*/ 1 w 5"/>
                <a:gd name="T1" fmla="*/ 1 h 2"/>
                <a:gd name="T2" fmla="*/ 4 w 5"/>
                <a:gd name="T3" fmla="*/ 2 h 2"/>
                <a:gd name="T4" fmla="*/ 4 w 5"/>
                <a:gd name="T5" fmla="*/ 1 h 2"/>
                <a:gd name="T6" fmla="*/ 1 w 5"/>
                <a:gd name="T7" fmla="*/ 1 h 2"/>
              </a:gdLst>
              <a:ahLst/>
              <a:cxnLst>
                <a:cxn ang="0">
                  <a:pos x="T0" y="T1"/>
                </a:cxn>
                <a:cxn ang="0">
                  <a:pos x="T2" y="T3"/>
                </a:cxn>
                <a:cxn ang="0">
                  <a:pos x="T4" y="T5"/>
                </a:cxn>
                <a:cxn ang="0">
                  <a:pos x="T6" y="T7"/>
                </a:cxn>
              </a:cxnLst>
              <a:rect l="0" t="0" r="r" b="b"/>
              <a:pathLst>
                <a:path w="5" h="2">
                  <a:moveTo>
                    <a:pt x="1" y="1"/>
                  </a:moveTo>
                  <a:cubicBezTo>
                    <a:pt x="4" y="2"/>
                    <a:pt x="4" y="2"/>
                    <a:pt x="4" y="2"/>
                  </a:cubicBezTo>
                  <a:cubicBezTo>
                    <a:pt x="4" y="1"/>
                    <a:pt x="3" y="1"/>
                    <a:pt x="4" y="1"/>
                  </a:cubicBezTo>
                  <a:cubicBezTo>
                    <a:pt x="0" y="0"/>
                    <a:pt x="5"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10" name="Freeform 56">
              <a:extLst>
                <a:ext uri="{FF2B5EF4-FFF2-40B4-BE49-F238E27FC236}">
                  <a16:creationId xmlns:a16="http://schemas.microsoft.com/office/drawing/2014/main" id="{666AD6F4-3AB0-410C-81BC-77D6F0023379}"/>
                </a:ext>
              </a:extLst>
            </p:cNvPr>
            <p:cNvSpPr>
              <a:spLocks/>
            </p:cNvSpPr>
            <p:nvPr/>
          </p:nvSpPr>
          <p:spPr bwMode="auto">
            <a:xfrm>
              <a:off x="7699375" y="4767263"/>
              <a:ext cx="33338" cy="11113"/>
            </a:xfrm>
            <a:custGeom>
              <a:avLst/>
              <a:gdLst>
                <a:gd name="T0" fmla="*/ 1 w 3"/>
                <a:gd name="T1" fmla="*/ 1 h 1"/>
                <a:gd name="T2" fmla="*/ 2 w 3"/>
                <a:gd name="T3" fmla="*/ 0 h 1"/>
                <a:gd name="T4" fmla="*/ 1 w 3"/>
                <a:gd name="T5" fmla="*/ 1 h 1"/>
              </a:gdLst>
              <a:ahLst/>
              <a:cxnLst>
                <a:cxn ang="0">
                  <a:pos x="T0" y="T1"/>
                </a:cxn>
                <a:cxn ang="0">
                  <a:pos x="T2" y="T3"/>
                </a:cxn>
                <a:cxn ang="0">
                  <a:pos x="T4" y="T5"/>
                </a:cxn>
              </a:cxnLst>
              <a:rect l="0" t="0" r="r" b="b"/>
              <a:pathLst>
                <a:path w="3" h="1">
                  <a:moveTo>
                    <a:pt x="1" y="1"/>
                  </a:moveTo>
                  <a:cubicBezTo>
                    <a:pt x="3" y="1"/>
                    <a:pt x="1" y="1"/>
                    <a:pt x="2"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11" name="Freeform 57">
              <a:extLst>
                <a:ext uri="{FF2B5EF4-FFF2-40B4-BE49-F238E27FC236}">
                  <a16:creationId xmlns:a16="http://schemas.microsoft.com/office/drawing/2014/main" id="{81B1D321-E6EA-4BEA-8D38-B1B3F7C1B5A5}"/>
                </a:ext>
              </a:extLst>
            </p:cNvPr>
            <p:cNvSpPr>
              <a:spLocks/>
            </p:cNvSpPr>
            <p:nvPr/>
          </p:nvSpPr>
          <p:spPr bwMode="auto">
            <a:xfrm>
              <a:off x="6921500" y="4767263"/>
              <a:ext cx="11113" cy="1111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12" name="Freeform 58">
              <a:extLst>
                <a:ext uri="{FF2B5EF4-FFF2-40B4-BE49-F238E27FC236}">
                  <a16:creationId xmlns:a16="http://schemas.microsoft.com/office/drawing/2014/main" id="{52EECCDD-F1E6-4D43-A876-5FB49564C9B6}"/>
                </a:ext>
              </a:extLst>
            </p:cNvPr>
            <p:cNvSpPr>
              <a:spLocks/>
            </p:cNvSpPr>
            <p:nvPr/>
          </p:nvSpPr>
          <p:spPr bwMode="auto">
            <a:xfrm>
              <a:off x="6786563" y="4813301"/>
              <a:ext cx="22225" cy="11113"/>
            </a:xfrm>
            <a:custGeom>
              <a:avLst/>
              <a:gdLst>
                <a:gd name="T0" fmla="*/ 0 w 14"/>
                <a:gd name="T1" fmla="*/ 7 h 7"/>
                <a:gd name="T2" fmla="*/ 7 w 14"/>
                <a:gd name="T3" fmla="*/ 7 h 7"/>
                <a:gd name="T4" fmla="*/ 14 w 14"/>
                <a:gd name="T5" fmla="*/ 0 h 7"/>
                <a:gd name="T6" fmla="*/ 0 w 14"/>
                <a:gd name="T7" fmla="*/ 7 h 7"/>
              </a:gdLst>
              <a:ahLst/>
              <a:cxnLst>
                <a:cxn ang="0">
                  <a:pos x="T0" y="T1"/>
                </a:cxn>
                <a:cxn ang="0">
                  <a:pos x="T2" y="T3"/>
                </a:cxn>
                <a:cxn ang="0">
                  <a:pos x="T4" y="T5"/>
                </a:cxn>
                <a:cxn ang="0">
                  <a:pos x="T6" y="T7"/>
                </a:cxn>
              </a:cxnLst>
              <a:rect l="0" t="0" r="r" b="b"/>
              <a:pathLst>
                <a:path w="14" h="7">
                  <a:moveTo>
                    <a:pt x="0" y="7"/>
                  </a:moveTo>
                  <a:lnTo>
                    <a:pt x="7" y="7"/>
                  </a:lnTo>
                  <a:lnTo>
                    <a:pt x="14"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13" name="Freeform 59">
              <a:extLst>
                <a:ext uri="{FF2B5EF4-FFF2-40B4-BE49-F238E27FC236}">
                  <a16:creationId xmlns:a16="http://schemas.microsoft.com/office/drawing/2014/main" id="{32689E05-D8F2-4519-BB93-B574F29BA990}"/>
                </a:ext>
              </a:extLst>
            </p:cNvPr>
            <p:cNvSpPr>
              <a:spLocks/>
            </p:cNvSpPr>
            <p:nvPr/>
          </p:nvSpPr>
          <p:spPr bwMode="auto">
            <a:xfrm>
              <a:off x="6673850" y="4767263"/>
              <a:ext cx="33338" cy="0"/>
            </a:xfrm>
            <a:custGeom>
              <a:avLst/>
              <a:gdLst>
                <a:gd name="T0" fmla="*/ 14 w 21"/>
                <a:gd name="T1" fmla="*/ 21 w 21"/>
                <a:gd name="T2" fmla="*/ 0 w 21"/>
                <a:gd name="T3" fmla="*/ 14 w 21"/>
              </a:gdLst>
              <a:ahLst/>
              <a:cxnLst>
                <a:cxn ang="0">
                  <a:pos x="T0" y="0"/>
                </a:cxn>
                <a:cxn ang="0">
                  <a:pos x="T1" y="0"/>
                </a:cxn>
                <a:cxn ang="0">
                  <a:pos x="T2" y="0"/>
                </a:cxn>
                <a:cxn ang="0">
                  <a:pos x="T3" y="0"/>
                </a:cxn>
              </a:cxnLst>
              <a:rect l="0" t="0" r="r" b="b"/>
              <a:pathLst>
                <a:path w="21">
                  <a:moveTo>
                    <a:pt x="14" y="0"/>
                  </a:moveTo>
                  <a:lnTo>
                    <a:pt x="21" y="0"/>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14" name="Freeform 60">
              <a:extLst>
                <a:ext uri="{FF2B5EF4-FFF2-40B4-BE49-F238E27FC236}">
                  <a16:creationId xmlns:a16="http://schemas.microsoft.com/office/drawing/2014/main" id="{5E3513F5-B9FB-456B-9A32-960295E0485F}"/>
                </a:ext>
              </a:extLst>
            </p:cNvPr>
            <p:cNvSpPr>
              <a:spLocks/>
            </p:cNvSpPr>
            <p:nvPr/>
          </p:nvSpPr>
          <p:spPr bwMode="auto">
            <a:xfrm>
              <a:off x="5389563" y="4767263"/>
              <a:ext cx="11113" cy="1111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15" name="Freeform 61">
              <a:extLst>
                <a:ext uri="{FF2B5EF4-FFF2-40B4-BE49-F238E27FC236}">
                  <a16:creationId xmlns:a16="http://schemas.microsoft.com/office/drawing/2014/main" id="{F6302304-0F99-41EE-A416-90B98139823C}"/>
                </a:ext>
              </a:extLst>
            </p:cNvPr>
            <p:cNvSpPr>
              <a:spLocks/>
            </p:cNvSpPr>
            <p:nvPr/>
          </p:nvSpPr>
          <p:spPr bwMode="auto">
            <a:xfrm>
              <a:off x="4779963" y="4767263"/>
              <a:ext cx="34925" cy="11113"/>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3" y="0"/>
                    <a:pt x="1" y="0"/>
                    <a:pt x="0" y="0"/>
                  </a:cubicBezTo>
                  <a:cubicBezTo>
                    <a:pt x="2" y="1"/>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16" name="Freeform 62">
              <a:extLst>
                <a:ext uri="{FF2B5EF4-FFF2-40B4-BE49-F238E27FC236}">
                  <a16:creationId xmlns:a16="http://schemas.microsoft.com/office/drawing/2014/main" id="{C98CD976-5DA4-4E5D-B75E-00F864E61C1F}"/>
                </a:ext>
              </a:extLst>
            </p:cNvPr>
            <p:cNvSpPr>
              <a:spLocks/>
            </p:cNvSpPr>
            <p:nvPr/>
          </p:nvSpPr>
          <p:spPr bwMode="auto">
            <a:xfrm>
              <a:off x="3113088" y="4756151"/>
              <a:ext cx="11113" cy="0"/>
            </a:xfrm>
            <a:custGeom>
              <a:avLst/>
              <a:gdLst>
                <a:gd name="T0" fmla="*/ 0 w 7"/>
                <a:gd name="T1" fmla="*/ 7 w 7"/>
                <a:gd name="T2" fmla="*/ 0 w 7"/>
                <a:gd name="T3" fmla="*/ 0 w 7"/>
              </a:gdLst>
              <a:ahLst/>
              <a:cxnLst>
                <a:cxn ang="0">
                  <a:pos x="T0" y="0"/>
                </a:cxn>
                <a:cxn ang="0">
                  <a:pos x="T1" y="0"/>
                </a:cxn>
                <a:cxn ang="0">
                  <a:pos x="T2" y="0"/>
                </a:cxn>
                <a:cxn ang="0">
                  <a:pos x="T3" y="0"/>
                </a:cxn>
              </a:cxnLst>
              <a:rect l="0" t="0" r="r" b="b"/>
              <a:pathLst>
                <a:path w="7">
                  <a:moveTo>
                    <a:pt x="0" y="0"/>
                  </a:moveTo>
                  <a:lnTo>
                    <a:pt x="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grpSp>
      <p:grpSp>
        <p:nvGrpSpPr>
          <p:cNvPr id="224" name="Group 223">
            <a:extLst>
              <a:ext uri="{FF2B5EF4-FFF2-40B4-BE49-F238E27FC236}">
                <a16:creationId xmlns:a16="http://schemas.microsoft.com/office/drawing/2014/main" id="{F26D4404-220C-4371-B9C9-49C2B17244DC}"/>
              </a:ext>
            </a:extLst>
          </p:cNvPr>
          <p:cNvGrpSpPr/>
          <p:nvPr/>
        </p:nvGrpSpPr>
        <p:grpSpPr>
          <a:xfrm>
            <a:off x="8528632" y="498693"/>
            <a:ext cx="382868" cy="349966"/>
            <a:chOff x="7526338" y="5778500"/>
            <a:chExt cx="406400" cy="371475"/>
          </a:xfrm>
          <a:solidFill>
            <a:srgbClr val="253A55"/>
          </a:solidFill>
        </p:grpSpPr>
        <p:sp>
          <p:nvSpPr>
            <p:cNvPr id="225" name="Freeform 413">
              <a:extLst>
                <a:ext uri="{FF2B5EF4-FFF2-40B4-BE49-F238E27FC236}">
                  <a16:creationId xmlns:a16="http://schemas.microsoft.com/office/drawing/2014/main" id="{1A0A9889-F793-4F53-92EA-8C22FB5E9CE1}"/>
                </a:ext>
              </a:extLst>
            </p:cNvPr>
            <p:cNvSpPr>
              <a:spLocks noEditPoints="1"/>
            </p:cNvSpPr>
            <p:nvPr/>
          </p:nvSpPr>
          <p:spPr bwMode="auto">
            <a:xfrm>
              <a:off x="7526338" y="5778500"/>
              <a:ext cx="406400" cy="371475"/>
            </a:xfrm>
            <a:custGeom>
              <a:avLst/>
              <a:gdLst>
                <a:gd name="T0" fmla="*/ 66 w 69"/>
                <a:gd name="T1" fmla="*/ 6 h 63"/>
                <a:gd name="T2" fmla="*/ 67 w 69"/>
                <a:gd name="T3" fmla="*/ 46 h 63"/>
                <a:gd name="T4" fmla="*/ 64 w 69"/>
                <a:gd name="T5" fmla="*/ 7 h 63"/>
                <a:gd name="T6" fmla="*/ 5 w 69"/>
                <a:gd name="T7" fmla="*/ 6 h 63"/>
                <a:gd name="T8" fmla="*/ 6 w 69"/>
                <a:gd name="T9" fmla="*/ 36 h 63"/>
                <a:gd name="T10" fmla="*/ 20 w 69"/>
                <a:gd name="T11" fmla="*/ 7 h 63"/>
                <a:gd name="T12" fmla="*/ 21 w 69"/>
                <a:gd name="T13" fmla="*/ 15 h 63"/>
                <a:gd name="T14" fmla="*/ 14 w 69"/>
                <a:gd name="T15" fmla="*/ 34 h 63"/>
                <a:gd name="T16" fmla="*/ 12 w 69"/>
                <a:gd name="T17" fmla="*/ 37 h 63"/>
                <a:gd name="T18" fmla="*/ 13 w 69"/>
                <a:gd name="T19" fmla="*/ 30 h 63"/>
                <a:gd name="T20" fmla="*/ 6 w 69"/>
                <a:gd name="T21" fmla="*/ 41 h 63"/>
                <a:gd name="T22" fmla="*/ 54 w 69"/>
                <a:gd name="T23" fmla="*/ 44 h 63"/>
                <a:gd name="T24" fmla="*/ 37 w 69"/>
                <a:gd name="T25" fmla="*/ 46 h 63"/>
                <a:gd name="T26" fmla="*/ 41 w 69"/>
                <a:gd name="T27" fmla="*/ 57 h 63"/>
                <a:gd name="T28" fmla="*/ 48 w 69"/>
                <a:gd name="T29" fmla="*/ 60 h 63"/>
                <a:gd name="T30" fmla="*/ 22 w 69"/>
                <a:gd name="T31" fmla="*/ 62 h 63"/>
                <a:gd name="T32" fmla="*/ 25 w 69"/>
                <a:gd name="T33" fmla="*/ 58 h 63"/>
                <a:gd name="T34" fmla="*/ 33 w 69"/>
                <a:gd name="T35" fmla="*/ 58 h 63"/>
                <a:gd name="T36" fmla="*/ 5 w 69"/>
                <a:gd name="T37" fmla="*/ 48 h 63"/>
                <a:gd name="T38" fmla="*/ 1 w 69"/>
                <a:gd name="T39" fmla="*/ 43 h 63"/>
                <a:gd name="T40" fmla="*/ 2 w 69"/>
                <a:gd name="T41" fmla="*/ 7 h 63"/>
                <a:gd name="T42" fmla="*/ 0 w 69"/>
                <a:gd name="T43" fmla="*/ 4 h 63"/>
                <a:gd name="T44" fmla="*/ 33 w 69"/>
                <a:gd name="T45" fmla="*/ 2 h 63"/>
                <a:gd name="T46" fmla="*/ 66 w 69"/>
                <a:gd name="T47" fmla="*/ 11 h 63"/>
                <a:gd name="T48" fmla="*/ 66 w 69"/>
                <a:gd name="T49" fmla="*/ 11 h 63"/>
                <a:gd name="T50" fmla="*/ 45 w 69"/>
                <a:gd name="T51" fmla="*/ 4 h 63"/>
                <a:gd name="T52" fmla="*/ 64 w 69"/>
                <a:gd name="T53" fmla="*/ 4 h 63"/>
                <a:gd name="T54" fmla="*/ 10 w 69"/>
                <a:gd name="T55" fmla="*/ 44 h 63"/>
                <a:gd name="T56" fmla="*/ 19 w 69"/>
                <a:gd name="T57" fmla="*/ 45 h 63"/>
                <a:gd name="T58" fmla="*/ 18 w 69"/>
                <a:gd name="T59" fmla="*/ 43 h 63"/>
                <a:gd name="T60" fmla="*/ 8 w 69"/>
                <a:gd name="T61" fmla="*/ 34 h 63"/>
                <a:gd name="T62" fmla="*/ 5 w 69"/>
                <a:gd name="T63" fmla="*/ 14 h 63"/>
                <a:gd name="T64" fmla="*/ 5 w 69"/>
                <a:gd name="T65" fmla="*/ 14 h 63"/>
                <a:gd name="T66" fmla="*/ 4 w 69"/>
                <a:gd name="T67" fmla="*/ 17 h 63"/>
                <a:gd name="T68" fmla="*/ 4 w 69"/>
                <a:gd name="T69"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3">
                  <a:moveTo>
                    <a:pt x="68" y="4"/>
                  </a:moveTo>
                  <a:cubicBezTo>
                    <a:pt x="69" y="6"/>
                    <a:pt x="67" y="4"/>
                    <a:pt x="66" y="6"/>
                  </a:cubicBezTo>
                  <a:cubicBezTo>
                    <a:pt x="68" y="7"/>
                    <a:pt x="68" y="9"/>
                    <a:pt x="68" y="12"/>
                  </a:cubicBezTo>
                  <a:cubicBezTo>
                    <a:pt x="67" y="22"/>
                    <a:pt x="69" y="36"/>
                    <a:pt x="67" y="46"/>
                  </a:cubicBezTo>
                  <a:cubicBezTo>
                    <a:pt x="65" y="45"/>
                    <a:pt x="64" y="41"/>
                    <a:pt x="64" y="38"/>
                  </a:cubicBezTo>
                  <a:cubicBezTo>
                    <a:pt x="63" y="29"/>
                    <a:pt x="63" y="16"/>
                    <a:pt x="64" y="7"/>
                  </a:cubicBezTo>
                  <a:cubicBezTo>
                    <a:pt x="60" y="8"/>
                    <a:pt x="55" y="6"/>
                    <a:pt x="51" y="6"/>
                  </a:cubicBezTo>
                  <a:cubicBezTo>
                    <a:pt x="36" y="4"/>
                    <a:pt x="19" y="6"/>
                    <a:pt x="5" y="6"/>
                  </a:cubicBezTo>
                  <a:cubicBezTo>
                    <a:pt x="5" y="7"/>
                    <a:pt x="7" y="6"/>
                    <a:pt x="7" y="7"/>
                  </a:cubicBezTo>
                  <a:cubicBezTo>
                    <a:pt x="6" y="19"/>
                    <a:pt x="6" y="25"/>
                    <a:pt x="6" y="36"/>
                  </a:cubicBezTo>
                  <a:cubicBezTo>
                    <a:pt x="10" y="29"/>
                    <a:pt x="13" y="21"/>
                    <a:pt x="15" y="13"/>
                  </a:cubicBezTo>
                  <a:cubicBezTo>
                    <a:pt x="17" y="12"/>
                    <a:pt x="17" y="7"/>
                    <a:pt x="20" y="7"/>
                  </a:cubicBezTo>
                  <a:cubicBezTo>
                    <a:pt x="16" y="16"/>
                    <a:pt x="12" y="24"/>
                    <a:pt x="9" y="33"/>
                  </a:cubicBezTo>
                  <a:cubicBezTo>
                    <a:pt x="13" y="28"/>
                    <a:pt x="17" y="21"/>
                    <a:pt x="21" y="15"/>
                  </a:cubicBezTo>
                  <a:cubicBezTo>
                    <a:pt x="22" y="13"/>
                    <a:pt x="23" y="10"/>
                    <a:pt x="25" y="9"/>
                  </a:cubicBezTo>
                  <a:cubicBezTo>
                    <a:pt x="21" y="17"/>
                    <a:pt x="17" y="25"/>
                    <a:pt x="14" y="34"/>
                  </a:cubicBezTo>
                  <a:cubicBezTo>
                    <a:pt x="16" y="33"/>
                    <a:pt x="17" y="29"/>
                    <a:pt x="20" y="27"/>
                  </a:cubicBezTo>
                  <a:cubicBezTo>
                    <a:pt x="17" y="30"/>
                    <a:pt x="16" y="35"/>
                    <a:pt x="12" y="37"/>
                  </a:cubicBezTo>
                  <a:cubicBezTo>
                    <a:pt x="12" y="32"/>
                    <a:pt x="15" y="28"/>
                    <a:pt x="17" y="24"/>
                  </a:cubicBezTo>
                  <a:cubicBezTo>
                    <a:pt x="16" y="25"/>
                    <a:pt x="14" y="27"/>
                    <a:pt x="13" y="30"/>
                  </a:cubicBezTo>
                  <a:cubicBezTo>
                    <a:pt x="10" y="31"/>
                    <a:pt x="9" y="34"/>
                    <a:pt x="8" y="37"/>
                  </a:cubicBezTo>
                  <a:cubicBezTo>
                    <a:pt x="7" y="38"/>
                    <a:pt x="5" y="39"/>
                    <a:pt x="6" y="41"/>
                  </a:cubicBezTo>
                  <a:cubicBezTo>
                    <a:pt x="14" y="42"/>
                    <a:pt x="23" y="42"/>
                    <a:pt x="31" y="42"/>
                  </a:cubicBezTo>
                  <a:cubicBezTo>
                    <a:pt x="39" y="41"/>
                    <a:pt x="46" y="43"/>
                    <a:pt x="54" y="44"/>
                  </a:cubicBezTo>
                  <a:cubicBezTo>
                    <a:pt x="58" y="44"/>
                    <a:pt x="63" y="43"/>
                    <a:pt x="65" y="46"/>
                  </a:cubicBezTo>
                  <a:cubicBezTo>
                    <a:pt x="55" y="48"/>
                    <a:pt x="47" y="46"/>
                    <a:pt x="37" y="46"/>
                  </a:cubicBezTo>
                  <a:cubicBezTo>
                    <a:pt x="35" y="49"/>
                    <a:pt x="36" y="54"/>
                    <a:pt x="37" y="57"/>
                  </a:cubicBezTo>
                  <a:cubicBezTo>
                    <a:pt x="38" y="57"/>
                    <a:pt x="40" y="57"/>
                    <a:pt x="41" y="57"/>
                  </a:cubicBezTo>
                  <a:cubicBezTo>
                    <a:pt x="42" y="58"/>
                    <a:pt x="41" y="58"/>
                    <a:pt x="41" y="60"/>
                  </a:cubicBezTo>
                  <a:cubicBezTo>
                    <a:pt x="43" y="60"/>
                    <a:pt x="45" y="60"/>
                    <a:pt x="48" y="60"/>
                  </a:cubicBezTo>
                  <a:cubicBezTo>
                    <a:pt x="47" y="63"/>
                    <a:pt x="41" y="61"/>
                    <a:pt x="37" y="61"/>
                  </a:cubicBezTo>
                  <a:cubicBezTo>
                    <a:pt x="33" y="62"/>
                    <a:pt x="25" y="62"/>
                    <a:pt x="22" y="62"/>
                  </a:cubicBezTo>
                  <a:cubicBezTo>
                    <a:pt x="25" y="59"/>
                    <a:pt x="31" y="60"/>
                    <a:pt x="35" y="60"/>
                  </a:cubicBezTo>
                  <a:cubicBezTo>
                    <a:pt x="34" y="58"/>
                    <a:pt x="27" y="60"/>
                    <a:pt x="25" y="58"/>
                  </a:cubicBezTo>
                  <a:cubicBezTo>
                    <a:pt x="24" y="56"/>
                    <a:pt x="29" y="58"/>
                    <a:pt x="29" y="56"/>
                  </a:cubicBezTo>
                  <a:cubicBezTo>
                    <a:pt x="29" y="57"/>
                    <a:pt x="31" y="58"/>
                    <a:pt x="33" y="58"/>
                  </a:cubicBezTo>
                  <a:cubicBezTo>
                    <a:pt x="33" y="54"/>
                    <a:pt x="32" y="49"/>
                    <a:pt x="33" y="46"/>
                  </a:cubicBezTo>
                  <a:cubicBezTo>
                    <a:pt x="24" y="46"/>
                    <a:pt x="15" y="47"/>
                    <a:pt x="5" y="48"/>
                  </a:cubicBezTo>
                  <a:cubicBezTo>
                    <a:pt x="4" y="48"/>
                    <a:pt x="4" y="49"/>
                    <a:pt x="3" y="49"/>
                  </a:cubicBezTo>
                  <a:cubicBezTo>
                    <a:pt x="2" y="48"/>
                    <a:pt x="2" y="44"/>
                    <a:pt x="1" y="43"/>
                  </a:cubicBezTo>
                  <a:cubicBezTo>
                    <a:pt x="1" y="42"/>
                    <a:pt x="2" y="42"/>
                    <a:pt x="2" y="40"/>
                  </a:cubicBezTo>
                  <a:cubicBezTo>
                    <a:pt x="2" y="28"/>
                    <a:pt x="2" y="17"/>
                    <a:pt x="2" y="7"/>
                  </a:cubicBezTo>
                  <a:cubicBezTo>
                    <a:pt x="3" y="6"/>
                    <a:pt x="4" y="7"/>
                    <a:pt x="4" y="6"/>
                  </a:cubicBezTo>
                  <a:cubicBezTo>
                    <a:pt x="4" y="5"/>
                    <a:pt x="0" y="6"/>
                    <a:pt x="0" y="4"/>
                  </a:cubicBezTo>
                  <a:cubicBezTo>
                    <a:pt x="2" y="3"/>
                    <a:pt x="6" y="4"/>
                    <a:pt x="7" y="3"/>
                  </a:cubicBezTo>
                  <a:cubicBezTo>
                    <a:pt x="13" y="3"/>
                    <a:pt x="25" y="2"/>
                    <a:pt x="33" y="2"/>
                  </a:cubicBezTo>
                  <a:cubicBezTo>
                    <a:pt x="44" y="2"/>
                    <a:pt x="59" y="0"/>
                    <a:pt x="68" y="4"/>
                  </a:cubicBezTo>
                  <a:close/>
                  <a:moveTo>
                    <a:pt x="66" y="11"/>
                  </a:moveTo>
                  <a:cubicBezTo>
                    <a:pt x="65" y="14"/>
                    <a:pt x="64" y="19"/>
                    <a:pt x="66" y="21"/>
                  </a:cubicBezTo>
                  <a:cubicBezTo>
                    <a:pt x="66" y="18"/>
                    <a:pt x="66" y="14"/>
                    <a:pt x="66" y="11"/>
                  </a:cubicBezTo>
                  <a:close/>
                  <a:moveTo>
                    <a:pt x="64" y="4"/>
                  </a:moveTo>
                  <a:cubicBezTo>
                    <a:pt x="59" y="3"/>
                    <a:pt x="50" y="3"/>
                    <a:pt x="45" y="4"/>
                  </a:cubicBezTo>
                  <a:cubicBezTo>
                    <a:pt x="51" y="4"/>
                    <a:pt x="58" y="7"/>
                    <a:pt x="64" y="5"/>
                  </a:cubicBezTo>
                  <a:cubicBezTo>
                    <a:pt x="64" y="5"/>
                    <a:pt x="64" y="5"/>
                    <a:pt x="64" y="4"/>
                  </a:cubicBezTo>
                  <a:close/>
                  <a:moveTo>
                    <a:pt x="18" y="43"/>
                  </a:moveTo>
                  <a:cubicBezTo>
                    <a:pt x="15" y="43"/>
                    <a:pt x="12" y="43"/>
                    <a:pt x="10" y="44"/>
                  </a:cubicBezTo>
                  <a:cubicBezTo>
                    <a:pt x="8" y="44"/>
                    <a:pt x="5" y="44"/>
                    <a:pt x="4" y="45"/>
                  </a:cubicBezTo>
                  <a:cubicBezTo>
                    <a:pt x="8" y="48"/>
                    <a:pt x="14" y="45"/>
                    <a:pt x="19" y="45"/>
                  </a:cubicBezTo>
                  <a:cubicBezTo>
                    <a:pt x="28" y="44"/>
                    <a:pt x="37" y="44"/>
                    <a:pt x="44" y="44"/>
                  </a:cubicBezTo>
                  <a:cubicBezTo>
                    <a:pt x="36" y="43"/>
                    <a:pt x="27" y="43"/>
                    <a:pt x="18" y="43"/>
                  </a:cubicBezTo>
                  <a:close/>
                  <a:moveTo>
                    <a:pt x="8" y="35"/>
                  </a:moveTo>
                  <a:cubicBezTo>
                    <a:pt x="8" y="35"/>
                    <a:pt x="9" y="34"/>
                    <a:pt x="8" y="34"/>
                  </a:cubicBezTo>
                  <a:cubicBezTo>
                    <a:pt x="8" y="34"/>
                    <a:pt x="8" y="34"/>
                    <a:pt x="8" y="35"/>
                  </a:cubicBezTo>
                  <a:close/>
                  <a:moveTo>
                    <a:pt x="5" y="14"/>
                  </a:moveTo>
                  <a:cubicBezTo>
                    <a:pt x="5" y="14"/>
                    <a:pt x="5" y="14"/>
                    <a:pt x="5" y="14"/>
                  </a:cubicBezTo>
                  <a:cubicBezTo>
                    <a:pt x="5" y="14"/>
                    <a:pt x="5" y="14"/>
                    <a:pt x="5" y="14"/>
                  </a:cubicBezTo>
                  <a:close/>
                  <a:moveTo>
                    <a:pt x="4" y="16"/>
                  </a:moveTo>
                  <a:cubicBezTo>
                    <a:pt x="4" y="16"/>
                    <a:pt x="4" y="16"/>
                    <a:pt x="4" y="17"/>
                  </a:cubicBezTo>
                  <a:cubicBezTo>
                    <a:pt x="3" y="21"/>
                    <a:pt x="4" y="25"/>
                    <a:pt x="4" y="29"/>
                  </a:cubicBezTo>
                  <a:cubicBezTo>
                    <a:pt x="4" y="34"/>
                    <a:pt x="3" y="38"/>
                    <a:pt x="4" y="41"/>
                  </a:cubicBezTo>
                  <a:cubicBezTo>
                    <a:pt x="4" y="33"/>
                    <a:pt x="5" y="24"/>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26" name="Freeform 414">
              <a:extLst>
                <a:ext uri="{FF2B5EF4-FFF2-40B4-BE49-F238E27FC236}">
                  <a16:creationId xmlns:a16="http://schemas.microsoft.com/office/drawing/2014/main" id="{96EEA061-E31B-4E4A-883C-8004B1C68ACB}"/>
                </a:ext>
              </a:extLst>
            </p:cNvPr>
            <p:cNvSpPr>
              <a:spLocks/>
            </p:cNvSpPr>
            <p:nvPr/>
          </p:nvSpPr>
          <p:spPr bwMode="auto">
            <a:xfrm>
              <a:off x="7815263" y="5873750"/>
              <a:ext cx="58738" cy="111125"/>
            </a:xfrm>
            <a:custGeom>
              <a:avLst/>
              <a:gdLst>
                <a:gd name="T0" fmla="*/ 7 w 10"/>
                <a:gd name="T1" fmla="*/ 2 h 19"/>
                <a:gd name="T2" fmla="*/ 10 w 10"/>
                <a:gd name="T3" fmla="*/ 0 h 19"/>
                <a:gd name="T4" fmla="*/ 4 w 10"/>
                <a:gd name="T5" fmla="*/ 13 h 19"/>
                <a:gd name="T6" fmla="*/ 8 w 10"/>
                <a:gd name="T7" fmla="*/ 9 h 19"/>
                <a:gd name="T8" fmla="*/ 7 w 10"/>
                <a:gd name="T9" fmla="*/ 17 h 19"/>
                <a:gd name="T10" fmla="*/ 5 w 10"/>
                <a:gd name="T11" fmla="*/ 15 h 19"/>
                <a:gd name="T12" fmla="*/ 2 w 10"/>
                <a:gd name="T13" fmla="*/ 19 h 19"/>
                <a:gd name="T14" fmla="*/ 2 w 10"/>
                <a:gd name="T15" fmla="*/ 13 h 19"/>
                <a:gd name="T16" fmla="*/ 9 w 10"/>
                <a:gd name="T17" fmla="*/ 2 h 19"/>
                <a:gd name="T18" fmla="*/ 7 w 10"/>
                <a:gd name="T1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9">
                  <a:moveTo>
                    <a:pt x="7" y="2"/>
                  </a:moveTo>
                  <a:cubicBezTo>
                    <a:pt x="8" y="1"/>
                    <a:pt x="9" y="0"/>
                    <a:pt x="10" y="0"/>
                  </a:cubicBezTo>
                  <a:cubicBezTo>
                    <a:pt x="10" y="5"/>
                    <a:pt x="5" y="8"/>
                    <a:pt x="4" y="13"/>
                  </a:cubicBezTo>
                  <a:cubicBezTo>
                    <a:pt x="5" y="13"/>
                    <a:pt x="6" y="10"/>
                    <a:pt x="8" y="9"/>
                  </a:cubicBezTo>
                  <a:cubicBezTo>
                    <a:pt x="10" y="11"/>
                    <a:pt x="4" y="14"/>
                    <a:pt x="7" y="17"/>
                  </a:cubicBezTo>
                  <a:cubicBezTo>
                    <a:pt x="5" y="18"/>
                    <a:pt x="4" y="17"/>
                    <a:pt x="5" y="15"/>
                  </a:cubicBezTo>
                  <a:cubicBezTo>
                    <a:pt x="3" y="16"/>
                    <a:pt x="3" y="18"/>
                    <a:pt x="2" y="19"/>
                  </a:cubicBezTo>
                  <a:cubicBezTo>
                    <a:pt x="0" y="17"/>
                    <a:pt x="2" y="14"/>
                    <a:pt x="2" y="13"/>
                  </a:cubicBezTo>
                  <a:cubicBezTo>
                    <a:pt x="4" y="9"/>
                    <a:pt x="8" y="5"/>
                    <a:pt x="9" y="2"/>
                  </a:cubicBezTo>
                  <a:cubicBezTo>
                    <a:pt x="9" y="1"/>
                    <a:pt x="8"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27" name="Freeform 415">
              <a:extLst>
                <a:ext uri="{FF2B5EF4-FFF2-40B4-BE49-F238E27FC236}">
                  <a16:creationId xmlns:a16="http://schemas.microsoft.com/office/drawing/2014/main" id="{BCF07BC6-62CF-491D-92C8-5162E71ED917}"/>
                </a:ext>
              </a:extLst>
            </p:cNvPr>
            <p:cNvSpPr>
              <a:spLocks/>
            </p:cNvSpPr>
            <p:nvPr/>
          </p:nvSpPr>
          <p:spPr bwMode="auto">
            <a:xfrm>
              <a:off x="7791450" y="5832475"/>
              <a:ext cx="76200" cy="134938"/>
            </a:xfrm>
            <a:custGeom>
              <a:avLst/>
              <a:gdLst>
                <a:gd name="T0" fmla="*/ 4 w 13"/>
                <a:gd name="T1" fmla="*/ 19 h 23"/>
                <a:gd name="T2" fmla="*/ 2 w 13"/>
                <a:gd name="T3" fmla="*/ 23 h 23"/>
                <a:gd name="T4" fmla="*/ 1 w 13"/>
                <a:gd name="T5" fmla="*/ 19 h 23"/>
                <a:gd name="T6" fmla="*/ 10 w 13"/>
                <a:gd name="T7" fmla="*/ 4 h 23"/>
                <a:gd name="T8" fmla="*/ 12 w 13"/>
                <a:gd name="T9" fmla="*/ 2 h 23"/>
                <a:gd name="T10" fmla="*/ 8 w 13"/>
                <a:gd name="T11" fmla="*/ 5 h 23"/>
                <a:gd name="T12" fmla="*/ 13 w 13"/>
                <a:gd name="T13" fmla="*/ 0 h 23"/>
                <a:gd name="T14" fmla="*/ 10 w 13"/>
                <a:gd name="T15" fmla="*/ 6 h 23"/>
                <a:gd name="T16" fmla="*/ 6 w 13"/>
                <a:gd name="T17" fmla="*/ 12 h 23"/>
                <a:gd name="T18" fmla="*/ 4 w 13"/>
                <a:gd name="T19" fmla="*/ 15 h 23"/>
                <a:gd name="T20" fmla="*/ 3 w 13"/>
                <a:gd name="T21" fmla="*/ 20 h 23"/>
                <a:gd name="T22" fmla="*/ 4 w 13"/>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3">
                  <a:moveTo>
                    <a:pt x="4" y="19"/>
                  </a:moveTo>
                  <a:cubicBezTo>
                    <a:pt x="3" y="21"/>
                    <a:pt x="3" y="22"/>
                    <a:pt x="2" y="23"/>
                  </a:cubicBezTo>
                  <a:cubicBezTo>
                    <a:pt x="0" y="23"/>
                    <a:pt x="1" y="20"/>
                    <a:pt x="1" y="19"/>
                  </a:cubicBezTo>
                  <a:cubicBezTo>
                    <a:pt x="3" y="14"/>
                    <a:pt x="8" y="9"/>
                    <a:pt x="10" y="4"/>
                  </a:cubicBezTo>
                  <a:cubicBezTo>
                    <a:pt x="11" y="3"/>
                    <a:pt x="12" y="3"/>
                    <a:pt x="12" y="2"/>
                  </a:cubicBezTo>
                  <a:cubicBezTo>
                    <a:pt x="10" y="2"/>
                    <a:pt x="9" y="4"/>
                    <a:pt x="8" y="5"/>
                  </a:cubicBezTo>
                  <a:cubicBezTo>
                    <a:pt x="9" y="3"/>
                    <a:pt x="11" y="1"/>
                    <a:pt x="13" y="0"/>
                  </a:cubicBezTo>
                  <a:cubicBezTo>
                    <a:pt x="13" y="2"/>
                    <a:pt x="11" y="4"/>
                    <a:pt x="10" y="6"/>
                  </a:cubicBezTo>
                  <a:cubicBezTo>
                    <a:pt x="8" y="8"/>
                    <a:pt x="7" y="10"/>
                    <a:pt x="6" y="12"/>
                  </a:cubicBezTo>
                  <a:cubicBezTo>
                    <a:pt x="6" y="14"/>
                    <a:pt x="5" y="14"/>
                    <a:pt x="4" y="15"/>
                  </a:cubicBezTo>
                  <a:cubicBezTo>
                    <a:pt x="4" y="17"/>
                    <a:pt x="3" y="18"/>
                    <a:pt x="3" y="20"/>
                  </a:cubicBezTo>
                  <a:cubicBezTo>
                    <a:pt x="3" y="21"/>
                    <a:pt x="3" y="19"/>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28" name="Freeform 416">
              <a:extLst>
                <a:ext uri="{FF2B5EF4-FFF2-40B4-BE49-F238E27FC236}">
                  <a16:creationId xmlns:a16="http://schemas.microsoft.com/office/drawing/2014/main" id="{9F6EF9A7-0565-4725-9213-CCB71B1351F8}"/>
                </a:ext>
              </a:extLst>
            </p:cNvPr>
            <p:cNvSpPr>
              <a:spLocks/>
            </p:cNvSpPr>
            <p:nvPr/>
          </p:nvSpPr>
          <p:spPr bwMode="auto">
            <a:xfrm>
              <a:off x="7856538" y="5884863"/>
              <a:ext cx="0" cy="6350"/>
            </a:xfrm>
            <a:custGeom>
              <a:avLst/>
              <a:gdLst>
                <a:gd name="T0" fmla="*/ 0 h 1"/>
                <a:gd name="T1" fmla="*/ 0 h 1"/>
              </a:gdLst>
              <a:ahLst/>
              <a:cxnLst>
                <a:cxn ang="0">
                  <a:pos x="0" y="T0"/>
                </a:cxn>
                <a:cxn ang="0">
                  <a:pos x="0" y="T1"/>
                </a:cxn>
              </a:cxnLst>
              <a:rect l="0" t="0" r="r" b="b"/>
              <a:pathLst>
                <a:path h="1">
                  <a:moveTo>
                    <a:pt x="0" y="0"/>
                  </a:move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29" name="Freeform 417">
              <a:extLst>
                <a:ext uri="{FF2B5EF4-FFF2-40B4-BE49-F238E27FC236}">
                  <a16:creationId xmlns:a16="http://schemas.microsoft.com/office/drawing/2014/main" id="{01D752CA-7577-4D75-8B4E-9280DC8F04B5}"/>
                </a:ext>
              </a:extLst>
            </p:cNvPr>
            <p:cNvSpPr>
              <a:spLocks/>
            </p:cNvSpPr>
            <p:nvPr/>
          </p:nvSpPr>
          <p:spPr bwMode="auto">
            <a:xfrm>
              <a:off x="7821613" y="5861050"/>
              <a:ext cx="17463" cy="23813"/>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2"/>
                    <a:pt x="1" y="3"/>
                    <a:pt x="0" y="4"/>
                  </a:cubicBezTo>
                  <a:cubicBezTo>
                    <a:pt x="0" y="2"/>
                    <a:pt x="1"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30" name="Freeform 418">
              <a:extLst>
                <a:ext uri="{FF2B5EF4-FFF2-40B4-BE49-F238E27FC236}">
                  <a16:creationId xmlns:a16="http://schemas.microsoft.com/office/drawing/2014/main" id="{B1D99CCB-15A8-4EE9-8F3B-7DC592C66461}"/>
                </a:ext>
              </a:extLst>
            </p:cNvPr>
            <p:cNvSpPr>
              <a:spLocks/>
            </p:cNvSpPr>
            <p:nvPr/>
          </p:nvSpPr>
          <p:spPr bwMode="auto">
            <a:xfrm>
              <a:off x="7732713" y="5826125"/>
              <a:ext cx="93663" cy="165100"/>
            </a:xfrm>
            <a:custGeom>
              <a:avLst/>
              <a:gdLst>
                <a:gd name="T0" fmla="*/ 12 w 16"/>
                <a:gd name="T1" fmla="*/ 13 h 28"/>
                <a:gd name="T2" fmla="*/ 1 w 16"/>
                <a:gd name="T3" fmla="*/ 28 h 28"/>
                <a:gd name="T4" fmla="*/ 6 w 16"/>
                <a:gd name="T5" fmla="*/ 15 h 28"/>
                <a:gd name="T6" fmla="*/ 0 w 16"/>
                <a:gd name="T7" fmla="*/ 22 h 28"/>
                <a:gd name="T8" fmla="*/ 16 w 16"/>
                <a:gd name="T9" fmla="*/ 0 h 28"/>
                <a:gd name="T10" fmla="*/ 2 w 16"/>
                <a:gd name="T11" fmla="*/ 25 h 28"/>
                <a:gd name="T12" fmla="*/ 12 w 16"/>
                <a:gd name="T13" fmla="*/ 13 h 28"/>
                <a:gd name="T14" fmla="*/ 12 w 16"/>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2" y="13"/>
                  </a:moveTo>
                  <a:cubicBezTo>
                    <a:pt x="8" y="17"/>
                    <a:pt x="5" y="25"/>
                    <a:pt x="1" y="28"/>
                  </a:cubicBezTo>
                  <a:cubicBezTo>
                    <a:pt x="1" y="23"/>
                    <a:pt x="4" y="19"/>
                    <a:pt x="6" y="15"/>
                  </a:cubicBezTo>
                  <a:cubicBezTo>
                    <a:pt x="3" y="17"/>
                    <a:pt x="2" y="21"/>
                    <a:pt x="0" y="22"/>
                  </a:cubicBezTo>
                  <a:cubicBezTo>
                    <a:pt x="5" y="15"/>
                    <a:pt x="10" y="7"/>
                    <a:pt x="16" y="0"/>
                  </a:cubicBezTo>
                  <a:cubicBezTo>
                    <a:pt x="11" y="8"/>
                    <a:pt x="6" y="16"/>
                    <a:pt x="2" y="25"/>
                  </a:cubicBezTo>
                  <a:cubicBezTo>
                    <a:pt x="5" y="22"/>
                    <a:pt x="9" y="16"/>
                    <a:pt x="12" y="13"/>
                  </a:cubicBezTo>
                  <a:cubicBezTo>
                    <a:pt x="12" y="13"/>
                    <a:pt x="12" y="13"/>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31" name="Freeform 419">
              <a:extLst>
                <a:ext uri="{FF2B5EF4-FFF2-40B4-BE49-F238E27FC236}">
                  <a16:creationId xmlns:a16="http://schemas.microsoft.com/office/drawing/2014/main" id="{AB2736A9-D2F6-4BBB-8258-064E59E176B9}"/>
                </a:ext>
              </a:extLst>
            </p:cNvPr>
            <p:cNvSpPr>
              <a:spLocks/>
            </p:cNvSpPr>
            <p:nvPr/>
          </p:nvSpPr>
          <p:spPr bwMode="auto">
            <a:xfrm>
              <a:off x="7821613" y="5932488"/>
              <a:ext cx="4763"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32" name="Freeform 420">
              <a:extLst>
                <a:ext uri="{FF2B5EF4-FFF2-40B4-BE49-F238E27FC236}">
                  <a16:creationId xmlns:a16="http://schemas.microsoft.com/office/drawing/2014/main" id="{C9E5A20E-2244-4056-A56B-F816A2B1091C}"/>
                </a:ext>
              </a:extLst>
            </p:cNvPr>
            <p:cNvSpPr>
              <a:spLocks/>
            </p:cNvSpPr>
            <p:nvPr/>
          </p:nvSpPr>
          <p:spPr bwMode="auto">
            <a:xfrm>
              <a:off x="7821613" y="5932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33" name="Freeform 421">
              <a:extLst>
                <a:ext uri="{FF2B5EF4-FFF2-40B4-BE49-F238E27FC236}">
                  <a16:creationId xmlns:a16="http://schemas.microsoft.com/office/drawing/2014/main" id="{3E5D57B4-D729-4924-B6E9-AEEB84924715}"/>
                </a:ext>
              </a:extLst>
            </p:cNvPr>
            <p:cNvSpPr>
              <a:spLocks/>
            </p:cNvSpPr>
            <p:nvPr/>
          </p:nvSpPr>
          <p:spPr bwMode="auto">
            <a:xfrm>
              <a:off x="7821613" y="5932488"/>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34" name="Freeform 422">
              <a:extLst>
                <a:ext uri="{FF2B5EF4-FFF2-40B4-BE49-F238E27FC236}">
                  <a16:creationId xmlns:a16="http://schemas.microsoft.com/office/drawing/2014/main" id="{EAE014B4-09A3-412F-AF72-B2055493B893}"/>
                </a:ext>
              </a:extLst>
            </p:cNvPr>
            <p:cNvSpPr>
              <a:spLocks/>
            </p:cNvSpPr>
            <p:nvPr/>
          </p:nvSpPr>
          <p:spPr bwMode="auto">
            <a:xfrm>
              <a:off x="7815263" y="5937250"/>
              <a:ext cx="63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35" name="Freeform 423">
              <a:extLst>
                <a:ext uri="{FF2B5EF4-FFF2-40B4-BE49-F238E27FC236}">
                  <a16:creationId xmlns:a16="http://schemas.microsoft.com/office/drawing/2014/main" id="{1652846E-5F51-4453-9A7F-6E664695BBCA}"/>
                </a:ext>
              </a:extLst>
            </p:cNvPr>
            <p:cNvSpPr>
              <a:spLocks/>
            </p:cNvSpPr>
            <p:nvPr/>
          </p:nvSpPr>
          <p:spPr bwMode="auto">
            <a:xfrm>
              <a:off x="7808913" y="5884863"/>
              <a:ext cx="12700" cy="6350"/>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36" name="Freeform 424">
              <a:extLst>
                <a:ext uri="{FF2B5EF4-FFF2-40B4-BE49-F238E27FC236}">
                  <a16:creationId xmlns:a16="http://schemas.microsoft.com/office/drawing/2014/main" id="{7FEEF828-DDA2-4D23-9440-1B3100414393}"/>
                </a:ext>
              </a:extLst>
            </p:cNvPr>
            <p:cNvSpPr>
              <a:spLocks/>
            </p:cNvSpPr>
            <p:nvPr/>
          </p:nvSpPr>
          <p:spPr bwMode="auto">
            <a:xfrm>
              <a:off x="7815263" y="5937250"/>
              <a:ext cx="0" cy="635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37" name="Freeform 425">
              <a:extLst>
                <a:ext uri="{FF2B5EF4-FFF2-40B4-BE49-F238E27FC236}">
                  <a16:creationId xmlns:a16="http://schemas.microsoft.com/office/drawing/2014/main" id="{AD6E027C-080E-4D97-A1DF-2883DAC8DFF0}"/>
                </a:ext>
              </a:extLst>
            </p:cNvPr>
            <p:cNvSpPr>
              <a:spLocks/>
            </p:cNvSpPr>
            <p:nvPr/>
          </p:nvSpPr>
          <p:spPr bwMode="auto">
            <a:xfrm>
              <a:off x="7808913" y="5891213"/>
              <a:ext cx="0" cy="6350"/>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38" name="Freeform 426">
              <a:extLst>
                <a:ext uri="{FF2B5EF4-FFF2-40B4-BE49-F238E27FC236}">
                  <a16:creationId xmlns:a16="http://schemas.microsoft.com/office/drawing/2014/main" id="{36DBC596-4333-412A-8FEB-42CA68A43EA9}"/>
                </a:ext>
              </a:extLst>
            </p:cNvPr>
            <p:cNvSpPr>
              <a:spLocks/>
            </p:cNvSpPr>
            <p:nvPr/>
          </p:nvSpPr>
          <p:spPr bwMode="auto">
            <a:xfrm>
              <a:off x="7802563" y="5897563"/>
              <a:ext cx="635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39" name="Freeform 427">
              <a:extLst>
                <a:ext uri="{FF2B5EF4-FFF2-40B4-BE49-F238E27FC236}">
                  <a16:creationId xmlns:a16="http://schemas.microsoft.com/office/drawing/2014/main" id="{F79A58E8-D537-40B6-ABF6-3BDAE1F17DA8}"/>
                </a:ext>
              </a:extLst>
            </p:cNvPr>
            <p:cNvSpPr>
              <a:spLocks/>
            </p:cNvSpPr>
            <p:nvPr/>
          </p:nvSpPr>
          <p:spPr bwMode="auto">
            <a:xfrm>
              <a:off x="7802563" y="5897563"/>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40" name="Freeform 428">
              <a:extLst>
                <a:ext uri="{FF2B5EF4-FFF2-40B4-BE49-F238E27FC236}">
                  <a16:creationId xmlns:a16="http://schemas.microsoft.com/office/drawing/2014/main" id="{19332B38-C60E-4715-92AC-D030701DA816}"/>
                </a:ext>
              </a:extLst>
            </p:cNvPr>
            <p:cNvSpPr>
              <a:spLocks/>
            </p:cNvSpPr>
            <p:nvPr/>
          </p:nvSpPr>
          <p:spPr bwMode="auto">
            <a:xfrm>
              <a:off x="7691438" y="5837238"/>
              <a:ext cx="93663" cy="165100"/>
            </a:xfrm>
            <a:custGeom>
              <a:avLst/>
              <a:gdLst>
                <a:gd name="T0" fmla="*/ 7 w 16"/>
                <a:gd name="T1" fmla="*/ 20 h 28"/>
                <a:gd name="T2" fmla="*/ 0 w 16"/>
                <a:gd name="T3" fmla="*/ 28 h 28"/>
                <a:gd name="T4" fmla="*/ 6 w 16"/>
                <a:gd name="T5" fmla="*/ 14 h 28"/>
                <a:gd name="T6" fmla="*/ 6 w 16"/>
                <a:gd name="T7" fmla="*/ 14 h 28"/>
                <a:gd name="T8" fmla="*/ 6 w 16"/>
                <a:gd name="T9" fmla="*/ 14 h 28"/>
                <a:gd name="T10" fmla="*/ 5 w 16"/>
                <a:gd name="T11" fmla="*/ 14 h 28"/>
                <a:gd name="T12" fmla="*/ 10 w 16"/>
                <a:gd name="T13" fmla="*/ 6 h 28"/>
                <a:gd name="T14" fmla="*/ 16 w 16"/>
                <a:gd name="T15" fmla="*/ 0 h 28"/>
                <a:gd name="T16" fmla="*/ 2 w 16"/>
                <a:gd name="T17" fmla="*/ 26 h 28"/>
                <a:gd name="T18" fmla="*/ 6 w 16"/>
                <a:gd name="T19" fmla="*/ 20 h 28"/>
                <a:gd name="T20" fmla="*/ 7 w 16"/>
                <a:gd name="T2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7" y="20"/>
                  </a:moveTo>
                  <a:cubicBezTo>
                    <a:pt x="5" y="23"/>
                    <a:pt x="3" y="27"/>
                    <a:pt x="0" y="28"/>
                  </a:cubicBezTo>
                  <a:cubicBezTo>
                    <a:pt x="0" y="23"/>
                    <a:pt x="4" y="19"/>
                    <a:pt x="6" y="14"/>
                  </a:cubicBezTo>
                  <a:cubicBezTo>
                    <a:pt x="6" y="14"/>
                    <a:pt x="6" y="14"/>
                    <a:pt x="6" y="14"/>
                  </a:cubicBezTo>
                  <a:cubicBezTo>
                    <a:pt x="6" y="13"/>
                    <a:pt x="6" y="14"/>
                    <a:pt x="6" y="14"/>
                  </a:cubicBezTo>
                  <a:cubicBezTo>
                    <a:pt x="6" y="14"/>
                    <a:pt x="5" y="14"/>
                    <a:pt x="5" y="14"/>
                  </a:cubicBezTo>
                  <a:cubicBezTo>
                    <a:pt x="7" y="11"/>
                    <a:pt x="8" y="9"/>
                    <a:pt x="10" y="6"/>
                  </a:cubicBezTo>
                  <a:cubicBezTo>
                    <a:pt x="12" y="4"/>
                    <a:pt x="13" y="1"/>
                    <a:pt x="16" y="0"/>
                  </a:cubicBezTo>
                  <a:cubicBezTo>
                    <a:pt x="11" y="8"/>
                    <a:pt x="5" y="15"/>
                    <a:pt x="2" y="26"/>
                  </a:cubicBezTo>
                  <a:cubicBezTo>
                    <a:pt x="4" y="24"/>
                    <a:pt x="5" y="22"/>
                    <a:pt x="6" y="20"/>
                  </a:cubicBezTo>
                  <a:cubicBezTo>
                    <a:pt x="6" y="20"/>
                    <a:pt x="7" y="20"/>
                    <a:pt x="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41" name="Freeform 429">
              <a:extLst>
                <a:ext uri="{FF2B5EF4-FFF2-40B4-BE49-F238E27FC236}">
                  <a16:creationId xmlns:a16="http://schemas.microsoft.com/office/drawing/2014/main" id="{0FAC0E21-FC2F-4FF8-AA33-71A9A18A9703}"/>
                </a:ext>
              </a:extLst>
            </p:cNvPr>
            <p:cNvSpPr>
              <a:spLocks noEditPoints="1"/>
            </p:cNvSpPr>
            <p:nvPr/>
          </p:nvSpPr>
          <p:spPr bwMode="auto">
            <a:xfrm>
              <a:off x="7662863" y="5861050"/>
              <a:ext cx="69850" cy="136525"/>
            </a:xfrm>
            <a:custGeom>
              <a:avLst/>
              <a:gdLst>
                <a:gd name="T0" fmla="*/ 3 w 12"/>
                <a:gd name="T1" fmla="*/ 20 h 23"/>
                <a:gd name="T2" fmla="*/ 0 w 12"/>
                <a:gd name="T3" fmla="*/ 22 h 23"/>
                <a:gd name="T4" fmla="*/ 7 w 12"/>
                <a:gd name="T5" fmla="*/ 7 h 23"/>
                <a:gd name="T6" fmla="*/ 5 w 12"/>
                <a:gd name="T7" fmla="*/ 9 h 23"/>
                <a:gd name="T8" fmla="*/ 12 w 12"/>
                <a:gd name="T9" fmla="*/ 0 h 23"/>
                <a:gd name="T10" fmla="*/ 1 w 12"/>
                <a:gd name="T11" fmla="*/ 20 h 23"/>
                <a:gd name="T12" fmla="*/ 3 w 12"/>
                <a:gd name="T13" fmla="*/ 20 h 23"/>
                <a:gd name="T14" fmla="*/ 8 w 12"/>
                <a:gd name="T15" fmla="*/ 5 h 23"/>
                <a:gd name="T16" fmla="*/ 8 w 12"/>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3">
                  <a:moveTo>
                    <a:pt x="3" y="20"/>
                  </a:moveTo>
                  <a:cubicBezTo>
                    <a:pt x="3" y="21"/>
                    <a:pt x="2" y="23"/>
                    <a:pt x="0" y="22"/>
                  </a:cubicBezTo>
                  <a:cubicBezTo>
                    <a:pt x="0" y="16"/>
                    <a:pt x="5" y="12"/>
                    <a:pt x="7" y="7"/>
                  </a:cubicBezTo>
                  <a:cubicBezTo>
                    <a:pt x="6" y="7"/>
                    <a:pt x="6" y="8"/>
                    <a:pt x="5" y="9"/>
                  </a:cubicBezTo>
                  <a:cubicBezTo>
                    <a:pt x="6" y="6"/>
                    <a:pt x="9" y="2"/>
                    <a:pt x="12" y="0"/>
                  </a:cubicBezTo>
                  <a:cubicBezTo>
                    <a:pt x="9" y="7"/>
                    <a:pt x="4" y="12"/>
                    <a:pt x="1" y="20"/>
                  </a:cubicBezTo>
                  <a:cubicBezTo>
                    <a:pt x="2" y="21"/>
                    <a:pt x="3" y="20"/>
                    <a:pt x="3" y="20"/>
                  </a:cubicBezTo>
                  <a:close/>
                  <a:moveTo>
                    <a:pt x="8" y="5"/>
                  </a:moveTo>
                  <a:cubicBezTo>
                    <a:pt x="7" y="6"/>
                    <a:pt x="8"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42" name="Freeform 430">
              <a:extLst>
                <a:ext uri="{FF2B5EF4-FFF2-40B4-BE49-F238E27FC236}">
                  <a16:creationId xmlns:a16="http://schemas.microsoft.com/office/drawing/2014/main" id="{A207AE4F-24F0-4954-90E5-436FE3143DD9}"/>
                </a:ext>
              </a:extLst>
            </p:cNvPr>
            <p:cNvSpPr>
              <a:spLocks/>
            </p:cNvSpPr>
            <p:nvPr/>
          </p:nvSpPr>
          <p:spPr bwMode="auto">
            <a:xfrm>
              <a:off x="7715250" y="5919788"/>
              <a:ext cx="6350" cy="6350"/>
            </a:xfrm>
            <a:custGeom>
              <a:avLst/>
              <a:gdLst>
                <a:gd name="T0" fmla="*/ 1 w 1"/>
                <a:gd name="T1" fmla="*/ 0 h 1"/>
                <a:gd name="T2" fmla="*/ 1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1"/>
                  </a:cubicBezTo>
                  <a:cubicBezTo>
                    <a:pt x="1" y="1"/>
                    <a:pt x="1" y="1"/>
                    <a:pt x="0" y="1"/>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46" name="Freeform 431">
              <a:extLst>
                <a:ext uri="{FF2B5EF4-FFF2-40B4-BE49-F238E27FC236}">
                  <a16:creationId xmlns:a16="http://schemas.microsoft.com/office/drawing/2014/main" id="{83879562-C107-45DF-86B4-BC150DA2AF1A}"/>
                </a:ext>
              </a:extLst>
            </p:cNvPr>
            <p:cNvSpPr>
              <a:spLocks/>
            </p:cNvSpPr>
            <p:nvPr/>
          </p:nvSpPr>
          <p:spPr bwMode="auto">
            <a:xfrm>
              <a:off x="7715250" y="5926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47" name="Rectangle 246">
              <a:extLst>
                <a:ext uri="{FF2B5EF4-FFF2-40B4-BE49-F238E27FC236}">
                  <a16:creationId xmlns:a16="http://schemas.microsoft.com/office/drawing/2014/main" id="{532CE893-ACF1-4ECE-A994-03EC02AA38EB}"/>
                </a:ext>
              </a:extLst>
            </p:cNvPr>
            <p:cNvSpPr>
              <a:spLocks noChangeArrowheads="1"/>
            </p:cNvSpPr>
            <p:nvPr/>
          </p:nvSpPr>
          <p:spPr bwMode="auto">
            <a:xfrm>
              <a:off x="7715250" y="5926138"/>
              <a:ext cx="158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48" name="Freeform 433">
              <a:extLst>
                <a:ext uri="{FF2B5EF4-FFF2-40B4-BE49-F238E27FC236}">
                  <a16:creationId xmlns:a16="http://schemas.microsoft.com/office/drawing/2014/main" id="{913BD293-36AE-48D1-B538-21B8BE3775B3}"/>
                </a:ext>
              </a:extLst>
            </p:cNvPr>
            <p:cNvSpPr>
              <a:spLocks/>
            </p:cNvSpPr>
            <p:nvPr/>
          </p:nvSpPr>
          <p:spPr bwMode="auto">
            <a:xfrm>
              <a:off x="7702550" y="5943600"/>
              <a:ext cx="6350"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49" name="Freeform 434">
              <a:extLst>
                <a:ext uri="{FF2B5EF4-FFF2-40B4-BE49-F238E27FC236}">
                  <a16:creationId xmlns:a16="http://schemas.microsoft.com/office/drawing/2014/main" id="{80E54B46-5D1A-430A-B63E-3CFC9A51DE40}"/>
                </a:ext>
              </a:extLst>
            </p:cNvPr>
            <p:cNvSpPr>
              <a:spLocks noEditPoints="1"/>
            </p:cNvSpPr>
            <p:nvPr/>
          </p:nvSpPr>
          <p:spPr bwMode="auto">
            <a:xfrm>
              <a:off x="7639050" y="5849938"/>
              <a:ext cx="63500" cy="123825"/>
            </a:xfrm>
            <a:custGeom>
              <a:avLst/>
              <a:gdLst>
                <a:gd name="T0" fmla="*/ 6 w 11"/>
                <a:gd name="T1" fmla="*/ 15 h 21"/>
                <a:gd name="T2" fmla="*/ 0 w 11"/>
                <a:gd name="T3" fmla="*/ 21 h 21"/>
                <a:gd name="T4" fmla="*/ 5 w 11"/>
                <a:gd name="T5" fmla="*/ 9 h 21"/>
                <a:gd name="T6" fmla="*/ 2 w 11"/>
                <a:gd name="T7" fmla="*/ 13 h 21"/>
                <a:gd name="T8" fmla="*/ 11 w 11"/>
                <a:gd name="T9" fmla="*/ 0 h 21"/>
                <a:gd name="T10" fmla="*/ 1 w 11"/>
                <a:gd name="T11" fmla="*/ 19 h 21"/>
                <a:gd name="T12" fmla="*/ 5 w 11"/>
                <a:gd name="T13" fmla="*/ 15 h 21"/>
                <a:gd name="T14" fmla="*/ 6 w 11"/>
                <a:gd name="T15" fmla="*/ 15 h 21"/>
                <a:gd name="T16" fmla="*/ 5 w 11"/>
                <a:gd name="T17" fmla="*/ 9 h 21"/>
                <a:gd name="T18" fmla="*/ 5 w 11"/>
                <a:gd name="T19"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1">
                  <a:moveTo>
                    <a:pt x="6" y="15"/>
                  </a:moveTo>
                  <a:cubicBezTo>
                    <a:pt x="4" y="17"/>
                    <a:pt x="3" y="21"/>
                    <a:pt x="0" y="21"/>
                  </a:cubicBezTo>
                  <a:cubicBezTo>
                    <a:pt x="0" y="17"/>
                    <a:pt x="4" y="13"/>
                    <a:pt x="5" y="9"/>
                  </a:cubicBezTo>
                  <a:cubicBezTo>
                    <a:pt x="3" y="10"/>
                    <a:pt x="3" y="12"/>
                    <a:pt x="2" y="13"/>
                  </a:cubicBezTo>
                  <a:cubicBezTo>
                    <a:pt x="5" y="8"/>
                    <a:pt x="7" y="3"/>
                    <a:pt x="11" y="0"/>
                  </a:cubicBezTo>
                  <a:cubicBezTo>
                    <a:pt x="9" y="7"/>
                    <a:pt x="4" y="12"/>
                    <a:pt x="1" y="19"/>
                  </a:cubicBezTo>
                  <a:cubicBezTo>
                    <a:pt x="3" y="18"/>
                    <a:pt x="4" y="16"/>
                    <a:pt x="5" y="15"/>
                  </a:cubicBezTo>
                  <a:cubicBezTo>
                    <a:pt x="6" y="15"/>
                    <a:pt x="6" y="15"/>
                    <a:pt x="6" y="15"/>
                  </a:cubicBezTo>
                  <a:close/>
                  <a:moveTo>
                    <a:pt x="5" y="9"/>
                  </a:moveTo>
                  <a:cubicBezTo>
                    <a:pt x="5" y="9"/>
                    <a:pt x="5" y="8"/>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50" name="Freeform 435">
              <a:extLst>
                <a:ext uri="{FF2B5EF4-FFF2-40B4-BE49-F238E27FC236}">
                  <a16:creationId xmlns:a16="http://schemas.microsoft.com/office/drawing/2014/main" id="{0E5FD5CA-29D4-47B6-BDF9-5837CC61CD64}"/>
                </a:ext>
              </a:extLst>
            </p:cNvPr>
            <p:cNvSpPr>
              <a:spLocks/>
            </p:cNvSpPr>
            <p:nvPr/>
          </p:nvSpPr>
          <p:spPr bwMode="auto">
            <a:xfrm>
              <a:off x="7691438" y="5956300"/>
              <a:ext cx="6350" cy="4763"/>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51" name="Freeform 436">
              <a:extLst>
                <a:ext uri="{FF2B5EF4-FFF2-40B4-BE49-F238E27FC236}">
                  <a16:creationId xmlns:a16="http://schemas.microsoft.com/office/drawing/2014/main" id="{29E47EC4-546A-45B0-8892-97BD2F4B23E1}"/>
                </a:ext>
              </a:extLst>
            </p:cNvPr>
            <p:cNvSpPr>
              <a:spLocks/>
            </p:cNvSpPr>
            <p:nvPr/>
          </p:nvSpPr>
          <p:spPr bwMode="auto">
            <a:xfrm>
              <a:off x="7691438" y="5961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52" name="Freeform 437">
              <a:extLst>
                <a:ext uri="{FF2B5EF4-FFF2-40B4-BE49-F238E27FC236}">
                  <a16:creationId xmlns:a16="http://schemas.microsoft.com/office/drawing/2014/main" id="{C73AFDD6-BCA3-478D-9D2A-80D05443E3D8}"/>
                </a:ext>
              </a:extLst>
            </p:cNvPr>
            <p:cNvSpPr>
              <a:spLocks/>
            </p:cNvSpPr>
            <p:nvPr/>
          </p:nvSpPr>
          <p:spPr bwMode="auto">
            <a:xfrm>
              <a:off x="7680325" y="5961063"/>
              <a:ext cx="11113" cy="17463"/>
            </a:xfrm>
            <a:custGeom>
              <a:avLst/>
              <a:gdLst>
                <a:gd name="T0" fmla="*/ 2 w 2"/>
                <a:gd name="T1" fmla="*/ 0 h 3"/>
                <a:gd name="T2" fmla="*/ 0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1" y="2"/>
                    <a:pt x="0" y="3"/>
                  </a:cubicBezTo>
                  <a:cubicBezTo>
                    <a:pt x="0" y="1"/>
                    <a:pt x="1" y="1"/>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53" name="Freeform 438">
              <a:extLst>
                <a:ext uri="{FF2B5EF4-FFF2-40B4-BE49-F238E27FC236}">
                  <a16:creationId xmlns:a16="http://schemas.microsoft.com/office/drawing/2014/main" id="{E3A40923-3FE6-4DB6-BBE9-BC9F27A3A3DD}"/>
                </a:ext>
              </a:extLst>
            </p:cNvPr>
            <p:cNvSpPr>
              <a:spLocks/>
            </p:cNvSpPr>
            <p:nvPr/>
          </p:nvSpPr>
          <p:spPr bwMode="auto">
            <a:xfrm>
              <a:off x="7685088" y="5915025"/>
              <a:ext cx="6350" cy="4763"/>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54" name="Freeform 439">
              <a:extLst>
                <a:ext uri="{FF2B5EF4-FFF2-40B4-BE49-F238E27FC236}">
                  <a16:creationId xmlns:a16="http://schemas.microsoft.com/office/drawing/2014/main" id="{7907B1B4-C0ED-44AE-8FE2-465BE8B4CF46}"/>
                </a:ext>
              </a:extLst>
            </p:cNvPr>
            <p:cNvSpPr>
              <a:spLocks/>
            </p:cNvSpPr>
            <p:nvPr/>
          </p:nvSpPr>
          <p:spPr bwMode="auto">
            <a:xfrm>
              <a:off x="7673975" y="5919788"/>
              <a:ext cx="11113" cy="635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0"/>
                    <a:pt x="1" y="1"/>
                  </a:cubicBezTo>
                  <a:cubicBezTo>
                    <a:pt x="0"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55" name="Freeform 440">
              <a:extLst>
                <a:ext uri="{FF2B5EF4-FFF2-40B4-BE49-F238E27FC236}">
                  <a16:creationId xmlns:a16="http://schemas.microsoft.com/office/drawing/2014/main" id="{B8B17B24-ED08-4348-8595-44A5062A1188}"/>
                </a:ext>
              </a:extLst>
            </p:cNvPr>
            <p:cNvSpPr>
              <a:spLocks/>
            </p:cNvSpPr>
            <p:nvPr/>
          </p:nvSpPr>
          <p:spPr bwMode="auto">
            <a:xfrm>
              <a:off x="7680325" y="5973763"/>
              <a:ext cx="0" cy="476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56" name="Rectangle 255">
              <a:extLst>
                <a:ext uri="{FF2B5EF4-FFF2-40B4-BE49-F238E27FC236}">
                  <a16:creationId xmlns:a16="http://schemas.microsoft.com/office/drawing/2014/main" id="{0CD372DB-684F-4B42-9AFC-F4AAE712611F}"/>
                </a:ext>
              </a:extLst>
            </p:cNvPr>
            <p:cNvSpPr>
              <a:spLocks noChangeArrowheads="1"/>
            </p:cNvSpPr>
            <p:nvPr/>
          </p:nvSpPr>
          <p:spPr bwMode="auto">
            <a:xfrm>
              <a:off x="7673975" y="5932488"/>
              <a:ext cx="15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57" name="Freeform 442">
              <a:extLst>
                <a:ext uri="{FF2B5EF4-FFF2-40B4-BE49-F238E27FC236}">
                  <a16:creationId xmlns:a16="http://schemas.microsoft.com/office/drawing/2014/main" id="{BB3395A1-8136-4FCB-B1E7-331E6DEB1D0B}"/>
                </a:ext>
              </a:extLst>
            </p:cNvPr>
            <p:cNvSpPr>
              <a:spLocks/>
            </p:cNvSpPr>
            <p:nvPr/>
          </p:nvSpPr>
          <p:spPr bwMode="auto">
            <a:xfrm>
              <a:off x="7643813" y="5926138"/>
              <a:ext cx="6350" cy="635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258" name="Freeform 443">
              <a:extLst>
                <a:ext uri="{FF2B5EF4-FFF2-40B4-BE49-F238E27FC236}">
                  <a16:creationId xmlns:a16="http://schemas.microsoft.com/office/drawing/2014/main" id="{2C2E1941-D38B-4F21-8C04-EC81CC35E824}"/>
                </a:ext>
              </a:extLst>
            </p:cNvPr>
            <p:cNvSpPr>
              <a:spLocks/>
            </p:cNvSpPr>
            <p:nvPr/>
          </p:nvSpPr>
          <p:spPr bwMode="auto">
            <a:xfrm>
              <a:off x="7639050" y="5932488"/>
              <a:ext cx="4763" cy="4763"/>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1"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grpSp>
      <p:sp>
        <p:nvSpPr>
          <p:cNvPr id="303" name="Freeform 220">
            <a:extLst>
              <a:ext uri="{FF2B5EF4-FFF2-40B4-BE49-F238E27FC236}">
                <a16:creationId xmlns:a16="http://schemas.microsoft.com/office/drawing/2014/main" id="{EDB93CF5-DAAF-4FDB-A881-07CA3A3AA8AD}"/>
              </a:ext>
            </a:extLst>
          </p:cNvPr>
          <p:cNvSpPr>
            <a:spLocks/>
          </p:cNvSpPr>
          <p:nvPr/>
        </p:nvSpPr>
        <p:spPr bwMode="auto">
          <a:xfrm>
            <a:off x="5675939" y="1079456"/>
            <a:ext cx="728094" cy="227810"/>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253A55"/>
          </a:solidFill>
          <a:ln>
            <a:noFill/>
          </a:ln>
        </p:spPr>
        <p:txBody>
          <a:bodyPr vert="horz" wrap="square" lIns="68580" tIns="34290" rIns="68580" bIns="3429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378">
              <a:defRPr/>
            </a:pPr>
            <a:endParaRPr lang="en-US" sz="1800">
              <a:solidFill>
                <a:srgbClr val="000000"/>
              </a:solidFill>
              <a:latin typeface="Arial" panose="020B0604020202020204"/>
            </a:endParaRPr>
          </a:p>
        </p:txBody>
      </p:sp>
      <p:sp>
        <p:nvSpPr>
          <p:cNvPr id="137" name="TextBox 136">
            <a:extLst>
              <a:ext uri="{FF2B5EF4-FFF2-40B4-BE49-F238E27FC236}">
                <a16:creationId xmlns:a16="http://schemas.microsoft.com/office/drawing/2014/main" id="{8EE416F9-EC2B-4405-BD75-A40F292035BC}"/>
              </a:ext>
            </a:extLst>
          </p:cNvPr>
          <p:cNvSpPr txBox="1"/>
          <p:nvPr/>
        </p:nvSpPr>
        <p:spPr>
          <a:xfrm>
            <a:off x="1437174" y="3664071"/>
            <a:ext cx="1159867" cy="213585"/>
          </a:xfrm>
          <a:prstGeom prst="rect">
            <a:avLst/>
          </a:prstGeom>
          <a:noFill/>
        </p:spPr>
        <p:txBody>
          <a:bodyPr wrap="square" rtlCol="0">
            <a:spAutoFit/>
          </a:bodyPr>
          <a:lstStyle/>
          <a:p>
            <a:pPr defTabSz="685800">
              <a:defRPr/>
            </a:pPr>
            <a:r>
              <a:rPr lang="nb-NO" sz="788">
                <a:solidFill>
                  <a:srgbClr val="000000"/>
                </a:solidFill>
                <a:latin typeface="Arial" panose="020B0604020202020204"/>
                <a:hlinkClick r:id="rId7"/>
              </a:rPr>
              <a:t>Innkjøper</a:t>
            </a:r>
            <a:endParaRPr lang="nb-NO" sz="825">
              <a:solidFill>
                <a:srgbClr val="000000"/>
              </a:solidFill>
              <a:latin typeface="Arial" panose="020B0604020202020204"/>
            </a:endParaRPr>
          </a:p>
        </p:txBody>
      </p:sp>
      <p:pic>
        <p:nvPicPr>
          <p:cNvPr id="120" name="Graphic 119" descr="Man in business attire">
            <a:extLst>
              <a:ext uri="{FF2B5EF4-FFF2-40B4-BE49-F238E27FC236}">
                <a16:creationId xmlns:a16="http://schemas.microsoft.com/office/drawing/2014/main" id="{58E482A6-4013-4A9F-A17F-FA5A46A22B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0870" y="138560"/>
            <a:ext cx="599838" cy="810000"/>
          </a:xfrm>
          <a:prstGeom prst="rect">
            <a:avLst/>
          </a:prstGeom>
        </p:spPr>
      </p:pic>
      <p:pic>
        <p:nvPicPr>
          <p:cNvPr id="121" name="Picture 120">
            <a:extLst>
              <a:ext uri="{FF2B5EF4-FFF2-40B4-BE49-F238E27FC236}">
                <a16:creationId xmlns:a16="http://schemas.microsoft.com/office/drawing/2014/main" id="{8D03F49A-5277-4AD9-A649-4021A7BE3035}"/>
              </a:ext>
            </a:extLst>
          </p:cNvPr>
          <p:cNvPicPr>
            <a:picLocks noChangeAspect="1"/>
          </p:cNvPicPr>
          <p:nvPr/>
        </p:nvPicPr>
        <p:blipFill>
          <a:blip r:embed="rId10"/>
          <a:stretch>
            <a:fillRect/>
          </a:stretch>
        </p:blipFill>
        <p:spPr>
          <a:xfrm>
            <a:off x="1381960" y="2953166"/>
            <a:ext cx="675835" cy="717066"/>
          </a:xfrm>
          <a:prstGeom prst="rect">
            <a:avLst/>
          </a:prstGeom>
        </p:spPr>
      </p:pic>
      <p:sp>
        <p:nvSpPr>
          <p:cNvPr id="118" name="Rectangle 117">
            <a:extLst>
              <a:ext uri="{FF2B5EF4-FFF2-40B4-BE49-F238E27FC236}">
                <a16:creationId xmlns:a16="http://schemas.microsoft.com/office/drawing/2014/main" id="{F9617BEC-39CB-4404-997D-399EC6345620}"/>
              </a:ext>
            </a:extLst>
          </p:cNvPr>
          <p:cNvSpPr/>
          <p:nvPr/>
        </p:nvSpPr>
        <p:spPr>
          <a:xfrm>
            <a:off x="6129056" y="2963753"/>
            <a:ext cx="2813793" cy="1765002"/>
          </a:xfrm>
          <a:prstGeom prst="rect">
            <a:avLst/>
          </a:prstGeom>
          <a:solidFill>
            <a:schemeClr val="bg1"/>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defRPr/>
            </a:pPr>
            <a:endParaRPr lang="nb-NO" sz="825">
              <a:solidFill>
                <a:srgbClr val="000000"/>
              </a:solidFill>
              <a:latin typeface="Arial" panose="020B0604020202020204"/>
            </a:endParaRPr>
          </a:p>
          <a:p>
            <a:pPr defTabSz="685800">
              <a:defRPr/>
            </a:pPr>
            <a:endParaRPr lang="nb-NO" sz="825">
              <a:solidFill>
                <a:srgbClr val="000000"/>
              </a:solidFill>
              <a:latin typeface="Arial" panose="020B0604020202020204"/>
            </a:endParaRPr>
          </a:p>
          <a:p>
            <a:pPr defTabSz="685800">
              <a:defRPr/>
            </a:pPr>
            <a:r>
              <a:rPr lang="nb-NO" sz="825" b="1">
                <a:solidFill>
                  <a:srgbClr val="000000"/>
                </a:solidFill>
                <a:latin typeface="Arial" panose="020B0604020202020204"/>
              </a:rPr>
              <a:t>Anbefalte tiltak</a:t>
            </a:r>
          </a:p>
          <a:p>
            <a:pPr marL="128588" indent="-128588" defTabSz="685800">
              <a:buFont typeface="Arial" panose="020B0604020202020204" pitchFamily="34" charset="0"/>
              <a:buChar char="•"/>
              <a:defRPr/>
            </a:pPr>
            <a:r>
              <a:rPr lang="nb-NO" sz="825">
                <a:solidFill>
                  <a:srgbClr val="000000"/>
                </a:solidFill>
                <a:latin typeface="Arial" panose="020B0604020202020204"/>
              </a:rPr>
              <a:t>Prosjektet vil sikre: </a:t>
            </a:r>
          </a:p>
          <a:p>
            <a:pPr marL="471488" lvl="1" indent="-128588" defTabSz="685800">
              <a:buFont typeface="Arial" panose="020B0604020202020204" pitchFamily="34" charset="0"/>
              <a:buChar char="•"/>
              <a:defRPr/>
            </a:pPr>
            <a:r>
              <a:rPr lang="nb-NO" sz="825">
                <a:solidFill>
                  <a:srgbClr val="000000"/>
                </a:solidFill>
                <a:latin typeface="Arial" panose="020B0604020202020204"/>
              </a:rPr>
              <a:t>God opplæring i </a:t>
            </a:r>
            <a:r>
              <a:rPr lang="nb-NO" sz="825" err="1">
                <a:solidFill>
                  <a:srgbClr val="000000"/>
                </a:solidFill>
                <a:latin typeface="Arial" panose="020B0604020202020204"/>
              </a:rPr>
              <a:t>btb</a:t>
            </a:r>
            <a:r>
              <a:rPr lang="nb-NO" sz="825">
                <a:solidFill>
                  <a:srgbClr val="000000"/>
                </a:solidFill>
                <a:latin typeface="Arial" panose="020B0604020202020204"/>
              </a:rPr>
              <a:t>-løsningen i Unit4 ERP både før og etter overgang</a:t>
            </a:r>
          </a:p>
          <a:p>
            <a:pPr marL="471488" lvl="1" indent="-128588" defTabSz="685800">
              <a:buFont typeface="Arial" panose="020B0604020202020204" pitchFamily="34" charset="0"/>
              <a:buChar char="•"/>
              <a:defRPr/>
            </a:pPr>
            <a:r>
              <a:rPr lang="nb-NO" sz="825">
                <a:solidFill>
                  <a:srgbClr val="000000"/>
                </a:solidFill>
                <a:latin typeface="Arial" panose="020B0604020202020204"/>
              </a:rPr>
              <a:t>Faglig dyktige prosessrådgivere per fakultet som kan veilede andre innkjøpere. Tidligopplæring for disse.</a:t>
            </a:r>
          </a:p>
          <a:p>
            <a:pPr marL="471488" lvl="1" indent="-128588" defTabSz="685800">
              <a:buFont typeface="Arial" panose="020B0604020202020204" pitchFamily="34" charset="0"/>
              <a:buChar char="•"/>
              <a:defRPr/>
            </a:pPr>
            <a:r>
              <a:rPr lang="nb-NO" sz="825">
                <a:solidFill>
                  <a:srgbClr val="000000"/>
                </a:solidFill>
                <a:latin typeface="Arial" panose="020B0604020202020204"/>
              </a:rPr>
              <a:t>God brukerstøtte</a:t>
            </a:r>
          </a:p>
          <a:p>
            <a:pPr marL="471488" lvl="1" indent="-128588" defTabSz="685800">
              <a:buFont typeface="Arial" panose="020B0604020202020204" pitchFamily="34" charset="0"/>
              <a:buChar char="•"/>
              <a:defRPr/>
            </a:pPr>
            <a:r>
              <a:rPr lang="nb-NO" sz="825">
                <a:solidFill>
                  <a:srgbClr val="000000"/>
                </a:solidFill>
                <a:latin typeface="Arial" panose="020B0604020202020204"/>
              </a:rPr>
              <a:t>Et god kompetansemiljø rundt den ansatte</a:t>
            </a:r>
          </a:p>
          <a:p>
            <a:pPr marL="128588" indent="-128588" defTabSz="685800">
              <a:buFont typeface="Arial" panose="020B0604020202020204" pitchFamily="34" charset="0"/>
              <a:buChar char="•"/>
              <a:defRPr/>
            </a:pPr>
            <a:r>
              <a:rPr lang="nb-NO" sz="825">
                <a:solidFill>
                  <a:srgbClr val="000000"/>
                </a:solidFill>
                <a:latin typeface="Arial" panose="020B0604020202020204"/>
              </a:rPr>
              <a:t>Ivar bør utøve rollen 50-100 % av sin stilling for å få den mengdetreningen han trenger i å håndtere systemet på en god måte, samt inneha god fagkompetanse innenfor innkjøp</a:t>
            </a:r>
          </a:p>
          <a:p>
            <a:pPr marL="128588" indent="-128588" defTabSz="685800">
              <a:buFont typeface="Arial" panose="020B0604020202020204" pitchFamily="34" charset="0"/>
              <a:buChar char="•"/>
              <a:defRPr/>
            </a:pPr>
            <a:endParaRPr lang="nb-NO" sz="825">
              <a:solidFill>
                <a:srgbClr val="000000"/>
              </a:solidFill>
              <a:latin typeface="Arial" panose="020B0604020202020204"/>
            </a:endParaRPr>
          </a:p>
          <a:p>
            <a:pPr algn="ctr" defTabSz="685800">
              <a:defRPr/>
            </a:pPr>
            <a:endParaRPr lang="nb-NO" sz="825">
              <a:solidFill>
                <a:srgbClr val="FFFFFF"/>
              </a:solidFill>
              <a:latin typeface="Arial" panose="020B0604020202020204"/>
            </a:endParaRPr>
          </a:p>
        </p:txBody>
      </p:sp>
      <p:sp>
        <p:nvSpPr>
          <p:cNvPr id="302" name="Freeform 176">
            <a:extLst>
              <a:ext uri="{FF2B5EF4-FFF2-40B4-BE49-F238E27FC236}">
                <a16:creationId xmlns:a16="http://schemas.microsoft.com/office/drawing/2014/main" id="{F58B2346-2D28-4D11-BA8A-70169A2D7F4F}"/>
              </a:ext>
            </a:extLst>
          </p:cNvPr>
          <p:cNvSpPr>
            <a:spLocks noEditPoints="1"/>
          </p:cNvSpPr>
          <p:nvPr/>
        </p:nvSpPr>
        <p:spPr bwMode="auto">
          <a:xfrm>
            <a:off x="8586855" y="1237574"/>
            <a:ext cx="313135" cy="432197"/>
          </a:xfrm>
          <a:custGeom>
            <a:avLst/>
            <a:gdLst>
              <a:gd name="T0" fmla="*/ 10 w 71"/>
              <a:gd name="T1" fmla="*/ 83 h 98"/>
              <a:gd name="T2" fmla="*/ 22 w 71"/>
              <a:gd name="T3" fmla="*/ 85 h 98"/>
              <a:gd name="T4" fmla="*/ 36 w 71"/>
              <a:gd name="T5" fmla="*/ 84 h 98"/>
              <a:gd name="T6" fmla="*/ 56 w 71"/>
              <a:gd name="T7" fmla="*/ 82 h 98"/>
              <a:gd name="T8" fmla="*/ 60 w 71"/>
              <a:gd name="T9" fmla="*/ 21 h 98"/>
              <a:gd name="T10" fmla="*/ 31 w 71"/>
              <a:gd name="T11" fmla="*/ 33 h 98"/>
              <a:gd name="T12" fmla="*/ 31 w 71"/>
              <a:gd name="T13" fmla="*/ 36 h 98"/>
              <a:gd name="T14" fmla="*/ 28 w 71"/>
              <a:gd name="T15" fmla="*/ 34 h 98"/>
              <a:gd name="T16" fmla="*/ 4 w 71"/>
              <a:gd name="T17" fmla="*/ 33 h 98"/>
              <a:gd name="T18" fmla="*/ 4 w 71"/>
              <a:gd name="T19" fmla="*/ 78 h 98"/>
              <a:gd name="T20" fmla="*/ 10 w 71"/>
              <a:gd name="T21" fmla="*/ 83 h 98"/>
              <a:gd name="T22" fmla="*/ 1 w 71"/>
              <a:gd name="T23" fmla="*/ 80 h 98"/>
              <a:gd name="T24" fmla="*/ 2 w 71"/>
              <a:gd name="T25" fmla="*/ 55 h 98"/>
              <a:gd name="T26" fmla="*/ 3 w 71"/>
              <a:gd name="T27" fmla="*/ 36 h 98"/>
              <a:gd name="T28" fmla="*/ 2 w 71"/>
              <a:gd name="T29" fmla="*/ 31 h 98"/>
              <a:gd name="T30" fmla="*/ 25 w 71"/>
              <a:gd name="T31" fmla="*/ 32 h 98"/>
              <a:gd name="T32" fmla="*/ 24 w 71"/>
              <a:gd name="T33" fmla="*/ 28 h 98"/>
              <a:gd name="T34" fmla="*/ 11 w 71"/>
              <a:gd name="T35" fmla="*/ 23 h 98"/>
              <a:gd name="T36" fmla="*/ 10 w 71"/>
              <a:gd name="T37" fmla="*/ 14 h 98"/>
              <a:gd name="T38" fmla="*/ 8 w 71"/>
              <a:gd name="T39" fmla="*/ 15 h 98"/>
              <a:gd name="T40" fmla="*/ 3 w 71"/>
              <a:gd name="T41" fmla="*/ 12 h 98"/>
              <a:gd name="T42" fmla="*/ 14 w 71"/>
              <a:gd name="T43" fmla="*/ 0 h 98"/>
              <a:gd name="T44" fmla="*/ 17 w 71"/>
              <a:gd name="T45" fmla="*/ 8 h 98"/>
              <a:gd name="T46" fmla="*/ 21 w 71"/>
              <a:gd name="T47" fmla="*/ 13 h 98"/>
              <a:gd name="T48" fmla="*/ 28 w 71"/>
              <a:gd name="T49" fmla="*/ 24 h 98"/>
              <a:gd name="T50" fmla="*/ 30 w 71"/>
              <a:gd name="T51" fmla="*/ 30 h 98"/>
              <a:gd name="T52" fmla="*/ 63 w 71"/>
              <a:gd name="T53" fmla="*/ 18 h 98"/>
              <a:gd name="T54" fmla="*/ 62 w 71"/>
              <a:gd name="T55" fmla="*/ 27 h 98"/>
              <a:gd name="T56" fmla="*/ 70 w 71"/>
              <a:gd name="T57" fmla="*/ 28 h 98"/>
              <a:gd name="T58" fmla="*/ 66 w 71"/>
              <a:gd name="T59" fmla="*/ 53 h 98"/>
              <a:gd name="T60" fmla="*/ 69 w 71"/>
              <a:gd name="T61" fmla="*/ 89 h 98"/>
              <a:gd name="T62" fmla="*/ 70 w 71"/>
              <a:gd name="T63" fmla="*/ 98 h 98"/>
              <a:gd name="T64" fmla="*/ 41 w 71"/>
              <a:gd name="T65" fmla="*/ 94 h 98"/>
              <a:gd name="T66" fmla="*/ 41 w 71"/>
              <a:gd name="T67" fmla="*/ 93 h 98"/>
              <a:gd name="T68" fmla="*/ 40 w 71"/>
              <a:gd name="T69" fmla="*/ 94 h 98"/>
              <a:gd name="T70" fmla="*/ 14 w 71"/>
              <a:gd name="T71" fmla="*/ 95 h 98"/>
              <a:gd name="T72" fmla="*/ 10 w 71"/>
              <a:gd name="T73" fmla="*/ 83 h 98"/>
              <a:gd name="T74" fmla="*/ 7 w 71"/>
              <a:gd name="T75" fmla="*/ 13 h 98"/>
              <a:gd name="T76" fmla="*/ 7 w 71"/>
              <a:gd name="T77" fmla="*/ 13 h 98"/>
              <a:gd name="T78" fmla="*/ 17 w 71"/>
              <a:gd name="T79" fmla="*/ 4 h 98"/>
              <a:gd name="T80" fmla="*/ 5 w 71"/>
              <a:gd name="T81" fmla="*/ 12 h 98"/>
              <a:gd name="T82" fmla="*/ 7 w 71"/>
              <a:gd name="T83" fmla="*/ 13 h 98"/>
              <a:gd name="T84" fmla="*/ 13 w 71"/>
              <a:gd name="T85" fmla="*/ 13 h 98"/>
              <a:gd name="T86" fmla="*/ 21 w 71"/>
              <a:gd name="T87" fmla="*/ 16 h 98"/>
              <a:gd name="T88" fmla="*/ 13 w 71"/>
              <a:gd name="T89" fmla="*/ 13 h 98"/>
              <a:gd name="T90" fmla="*/ 22 w 71"/>
              <a:gd name="T91" fmla="*/ 15 h 98"/>
              <a:gd name="T92" fmla="*/ 23 w 71"/>
              <a:gd name="T93" fmla="*/ 17 h 98"/>
              <a:gd name="T94" fmla="*/ 17 w 71"/>
              <a:gd name="T95" fmla="*/ 22 h 98"/>
              <a:gd name="T96" fmla="*/ 14 w 71"/>
              <a:gd name="T97" fmla="*/ 20 h 98"/>
              <a:gd name="T98" fmla="*/ 16 w 71"/>
              <a:gd name="T99" fmla="*/ 27 h 98"/>
              <a:gd name="T100" fmla="*/ 22 w 71"/>
              <a:gd name="T101" fmla="*/ 15 h 98"/>
              <a:gd name="T102" fmla="*/ 16 w 71"/>
              <a:gd name="T103" fmla="*/ 87 h 98"/>
              <a:gd name="T104" fmla="*/ 16 w 71"/>
              <a:gd name="T105" fmla="*/ 87 h 98"/>
              <a:gd name="T106" fmla="*/ 67 w 71"/>
              <a:gd name="T107" fmla="*/ 91 h 98"/>
              <a:gd name="T108" fmla="*/ 67 w 71"/>
              <a:gd name="T109" fmla="*/ 89 h 98"/>
              <a:gd name="T110" fmla="*/ 67 w 71"/>
              <a:gd name="T111" fmla="*/ 91 h 98"/>
              <a:gd name="T112" fmla="*/ 37 w 71"/>
              <a:gd name="T113" fmla="*/ 93 h 98"/>
              <a:gd name="T114" fmla="*/ 37 w 71"/>
              <a:gd name="T115" fmla="*/ 93 h 98"/>
              <a:gd name="T116" fmla="*/ 56 w 71"/>
              <a:gd name="T117" fmla="*/ 93 h 98"/>
              <a:gd name="T118" fmla="*/ 55 w 71"/>
              <a:gd name="T119" fmla="*/ 93 h 98"/>
              <a:gd name="T120" fmla="*/ 56 w 71"/>
              <a:gd name="T121"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98">
                <a:moveTo>
                  <a:pt x="10" y="83"/>
                </a:moveTo>
                <a:cubicBezTo>
                  <a:pt x="14" y="83"/>
                  <a:pt x="17" y="85"/>
                  <a:pt x="22" y="85"/>
                </a:cubicBezTo>
                <a:cubicBezTo>
                  <a:pt x="27" y="86"/>
                  <a:pt x="31" y="85"/>
                  <a:pt x="36" y="84"/>
                </a:cubicBezTo>
                <a:cubicBezTo>
                  <a:pt x="43" y="84"/>
                  <a:pt x="50" y="84"/>
                  <a:pt x="56" y="82"/>
                </a:cubicBezTo>
                <a:cubicBezTo>
                  <a:pt x="67" y="67"/>
                  <a:pt x="59" y="41"/>
                  <a:pt x="60" y="21"/>
                </a:cubicBezTo>
                <a:cubicBezTo>
                  <a:pt x="51" y="25"/>
                  <a:pt x="43" y="31"/>
                  <a:pt x="31" y="33"/>
                </a:cubicBezTo>
                <a:cubicBezTo>
                  <a:pt x="30" y="33"/>
                  <a:pt x="32" y="35"/>
                  <a:pt x="31" y="36"/>
                </a:cubicBezTo>
                <a:cubicBezTo>
                  <a:pt x="29" y="37"/>
                  <a:pt x="29" y="34"/>
                  <a:pt x="28" y="34"/>
                </a:cubicBezTo>
                <a:cubicBezTo>
                  <a:pt x="21" y="35"/>
                  <a:pt x="10" y="36"/>
                  <a:pt x="4" y="33"/>
                </a:cubicBezTo>
                <a:cubicBezTo>
                  <a:pt x="0" y="48"/>
                  <a:pt x="7" y="63"/>
                  <a:pt x="4" y="78"/>
                </a:cubicBezTo>
                <a:cubicBezTo>
                  <a:pt x="6" y="80"/>
                  <a:pt x="8" y="82"/>
                  <a:pt x="10" y="83"/>
                </a:cubicBezTo>
                <a:cubicBezTo>
                  <a:pt x="6" y="84"/>
                  <a:pt x="4" y="81"/>
                  <a:pt x="1" y="80"/>
                </a:cubicBezTo>
                <a:cubicBezTo>
                  <a:pt x="5" y="73"/>
                  <a:pt x="3" y="64"/>
                  <a:pt x="2" y="55"/>
                </a:cubicBezTo>
                <a:cubicBezTo>
                  <a:pt x="1" y="48"/>
                  <a:pt x="3" y="42"/>
                  <a:pt x="3" y="36"/>
                </a:cubicBezTo>
                <a:cubicBezTo>
                  <a:pt x="3" y="34"/>
                  <a:pt x="1" y="32"/>
                  <a:pt x="2" y="31"/>
                </a:cubicBezTo>
                <a:cubicBezTo>
                  <a:pt x="8" y="33"/>
                  <a:pt x="17" y="34"/>
                  <a:pt x="25" y="32"/>
                </a:cubicBezTo>
                <a:cubicBezTo>
                  <a:pt x="26" y="30"/>
                  <a:pt x="24" y="29"/>
                  <a:pt x="24" y="28"/>
                </a:cubicBezTo>
                <a:cubicBezTo>
                  <a:pt x="18" y="31"/>
                  <a:pt x="11" y="29"/>
                  <a:pt x="11" y="23"/>
                </a:cubicBezTo>
                <a:cubicBezTo>
                  <a:pt x="11" y="19"/>
                  <a:pt x="14" y="16"/>
                  <a:pt x="10" y="14"/>
                </a:cubicBezTo>
                <a:cubicBezTo>
                  <a:pt x="9" y="14"/>
                  <a:pt x="8" y="15"/>
                  <a:pt x="8" y="15"/>
                </a:cubicBezTo>
                <a:cubicBezTo>
                  <a:pt x="7" y="15"/>
                  <a:pt x="5" y="13"/>
                  <a:pt x="3" y="12"/>
                </a:cubicBezTo>
                <a:cubicBezTo>
                  <a:pt x="4" y="5"/>
                  <a:pt x="9" y="3"/>
                  <a:pt x="14" y="0"/>
                </a:cubicBezTo>
                <a:cubicBezTo>
                  <a:pt x="18" y="1"/>
                  <a:pt x="20" y="5"/>
                  <a:pt x="17" y="8"/>
                </a:cubicBezTo>
                <a:cubicBezTo>
                  <a:pt x="18" y="10"/>
                  <a:pt x="20" y="12"/>
                  <a:pt x="21" y="13"/>
                </a:cubicBezTo>
                <a:cubicBezTo>
                  <a:pt x="30" y="10"/>
                  <a:pt x="33" y="20"/>
                  <a:pt x="28" y="24"/>
                </a:cubicBezTo>
                <a:cubicBezTo>
                  <a:pt x="28" y="27"/>
                  <a:pt x="30" y="28"/>
                  <a:pt x="30" y="30"/>
                </a:cubicBezTo>
                <a:cubicBezTo>
                  <a:pt x="44" y="30"/>
                  <a:pt x="51" y="21"/>
                  <a:pt x="63" y="18"/>
                </a:cubicBezTo>
                <a:cubicBezTo>
                  <a:pt x="64" y="21"/>
                  <a:pt x="62" y="24"/>
                  <a:pt x="62" y="27"/>
                </a:cubicBezTo>
                <a:cubicBezTo>
                  <a:pt x="64" y="28"/>
                  <a:pt x="67" y="28"/>
                  <a:pt x="70" y="28"/>
                </a:cubicBezTo>
                <a:cubicBezTo>
                  <a:pt x="69" y="36"/>
                  <a:pt x="65" y="44"/>
                  <a:pt x="66" y="53"/>
                </a:cubicBezTo>
                <a:cubicBezTo>
                  <a:pt x="67" y="65"/>
                  <a:pt x="68" y="77"/>
                  <a:pt x="69" y="89"/>
                </a:cubicBezTo>
                <a:cubicBezTo>
                  <a:pt x="70" y="92"/>
                  <a:pt x="71" y="95"/>
                  <a:pt x="70" y="98"/>
                </a:cubicBezTo>
                <a:cubicBezTo>
                  <a:pt x="62" y="95"/>
                  <a:pt x="53" y="94"/>
                  <a:pt x="41" y="94"/>
                </a:cubicBezTo>
                <a:cubicBezTo>
                  <a:pt x="40" y="94"/>
                  <a:pt x="42" y="93"/>
                  <a:pt x="41" y="93"/>
                </a:cubicBezTo>
                <a:cubicBezTo>
                  <a:pt x="39" y="93"/>
                  <a:pt x="41" y="94"/>
                  <a:pt x="40" y="94"/>
                </a:cubicBezTo>
                <a:cubicBezTo>
                  <a:pt x="31" y="95"/>
                  <a:pt x="24" y="95"/>
                  <a:pt x="14" y="95"/>
                </a:cubicBezTo>
                <a:cubicBezTo>
                  <a:pt x="11" y="92"/>
                  <a:pt x="15" y="84"/>
                  <a:pt x="10" y="83"/>
                </a:cubicBezTo>
                <a:close/>
                <a:moveTo>
                  <a:pt x="7" y="13"/>
                </a:moveTo>
                <a:cubicBezTo>
                  <a:pt x="7" y="14"/>
                  <a:pt x="7" y="13"/>
                  <a:pt x="7" y="13"/>
                </a:cubicBezTo>
                <a:cubicBezTo>
                  <a:pt x="10" y="10"/>
                  <a:pt x="18" y="11"/>
                  <a:pt x="17" y="4"/>
                </a:cubicBezTo>
                <a:cubicBezTo>
                  <a:pt x="11" y="1"/>
                  <a:pt x="5" y="7"/>
                  <a:pt x="5" y="12"/>
                </a:cubicBezTo>
                <a:cubicBezTo>
                  <a:pt x="5" y="13"/>
                  <a:pt x="6" y="13"/>
                  <a:pt x="7" y="13"/>
                </a:cubicBezTo>
                <a:close/>
                <a:moveTo>
                  <a:pt x="13" y="13"/>
                </a:moveTo>
                <a:cubicBezTo>
                  <a:pt x="12" y="16"/>
                  <a:pt x="19" y="21"/>
                  <a:pt x="21" y="16"/>
                </a:cubicBezTo>
                <a:cubicBezTo>
                  <a:pt x="20" y="14"/>
                  <a:pt x="13" y="7"/>
                  <a:pt x="13" y="13"/>
                </a:cubicBezTo>
                <a:close/>
                <a:moveTo>
                  <a:pt x="22" y="15"/>
                </a:moveTo>
                <a:cubicBezTo>
                  <a:pt x="22" y="15"/>
                  <a:pt x="24" y="16"/>
                  <a:pt x="23" y="17"/>
                </a:cubicBezTo>
                <a:cubicBezTo>
                  <a:pt x="22" y="19"/>
                  <a:pt x="19" y="20"/>
                  <a:pt x="17" y="22"/>
                </a:cubicBezTo>
                <a:cubicBezTo>
                  <a:pt x="15" y="22"/>
                  <a:pt x="16" y="20"/>
                  <a:pt x="14" y="20"/>
                </a:cubicBezTo>
                <a:cubicBezTo>
                  <a:pt x="12" y="22"/>
                  <a:pt x="14" y="26"/>
                  <a:pt x="16" y="27"/>
                </a:cubicBezTo>
                <a:cubicBezTo>
                  <a:pt x="25" y="29"/>
                  <a:pt x="35" y="14"/>
                  <a:pt x="22" y="15"/>
                </a:cubicBezTo>
                <a:close/>
                <a:moveTo>
                  <a:pt x="16" y="87"/>
                </a:moveTo>
                <a:cubicBezTo>
                  <a:pt x="17" y="87"/>
                  <a:pt x="16" y="86"/>
                  <a:pt x="16" y="87"/>
                </a:cubicBezTo>
                <a:close/>
                <a:moveTo>
                  <a:pt x="67" y="91"/>
                </a:moveTo>
                <a:cubicBezTo>
                  <a:pt x="67" y="90"/>
                  <a:pt x="68" y="89"/>
                  <a:pt x="67" y="89"/>
                </a:cubicBezTo>
                <a:cubicBezTo>
                  <a:pt x="67" y="90"/>
                  <a:pt x="67" y="91"/>
                  <a:pt x="67" y="91"/>
                </a:cubicBezTo>
                <a:close/>
                <a:moveTo>
                  <a:pt x="37" y="93"/>
                </a:moveTo>
                <a:cubicBezTo>
                  <a:pt x="36" y="92"/>
                  <a:pt x="36" y="95"/>
                  <a:pt x="37" y="93"/>
                </a:cubicBezTo>
                <a:close/>
                <a:moveTo>
                  <a:pt x="56" y="93"/>
                </a:moveTo>
                <a:cubicBezTo>
                  <a:pt x="55" y="93"/>
                  <a:pt x="55" y="93"/>
                  <a:pt x="55" y="93"/>
                </a:cubicBezTo>
                <a:cubicBezTo>
                  <a:pt x="55" y="93"/>
                  <a:pt x="56" y="93"/>
                  <a:pt x="56" y="93"/>
                </a:cubicBezTo>
                <a:close/>
              </a:path>
            </a:pathLst>
          </a:custGeom>
          <a:solidFill>
            <a:srgbClr val="253A55"/>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grpSp>
        <p:nvGrpSpPr>
          <p:cNvPr id="119" name="Group 118">
            <a:extLst>
              <a:ext uri="{FF2B5EF4-FFF2-40B4-BE49-F238E27FC236}">
                <a16:creationId xmlns:a16="http://schemas.microsoft.com/office/drawing/2014/main" id="{0AC908B1-C9A8-4595-B365-FC71B6A92603}"/>
              </a:ext>
            </a:extLst>
          </p:cNvPr>
          <p:cNvGrpSpPr/>
          <p:nvPr/>
        </p:nvGrpSpPr>
        <p:grpSpPr>
          <a:xfrm>
            <a:off x="8674305" y="2876319"/>
            <a:ext cx="253043" cy="261701"/>
            <a:chOff x="7307263" y="3144838"/>
            <a:chExt cx="550863" cy="609601"/>
          </a:xfrm>
          <a:solidFill>
            <a:schemeClr val="accent2">
              <a:lumMod val="50000"/>
            </a:schemeClr>
          </a:solidFill>
        </p:grpSpPr>
        <p:sp>
          <p:nvSpPr>
            <p:cNvPr id="122" name="Freeform 616">
              <a:extLst>
                <a:ext uri="{FF2B5EF4-FFF2-40B4-BE49-F238E27FC236}">
                  <a16:creationId xmlns:a16="http://schemas.microsoft.com/office/drawing/2014/main" id="{54212237-FEA8-4E14-A9F8-4BAC925E306E}"/>
                </a:ext>
              </a:extLst>
            </p:cNvPr>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23" name="Freeform 617">
              <a:extLst>
                <a:ext uri="{FF2B5EF4-FFF2-40B4-BE49-F238E27FC236}">
                  <a16:creationId xmlns:a16="http://schemas.microsoft.com/office/drawing/2014/main" id="{23ABC024-5C14-4B3A-8E84-0AB799AEA071}"/>
                </a:ext>
              </a:extLst>
            </p:cNvPr>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24" name="Freeform 618">
              <a:extLst>
                <a:ext uri="{FF2B5EF4-FFF2-40B4-BE49-F238E27FC236}">
                  <a16:creationId xmlns:a16="http://schemas.microsoft.com/office/drawing/2014/main" id="{34E4FF0E-796D-4E29-B6E1-EA3F07D5186B}"/>
                </a:ext>
              </a:extLst>
            </p:cNvPr>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25" name="Freeform 619">
              <a:extLst>
                <a:ext uri="{FF2B5EF4-FFF2-40B4-BE49-F238E27FC236}">
                  <a16:creationId xmlns:a16="http://schemas.microsoft.com/office/drawing/2014/main" id="{83C04EFE-AB6C-4673-AACB-1CF562FAD792}"/>
                </a:ext>
              </a:extLst>
            </p:cNvPr>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26" name="Freeform 620">
              <a:extLst>
                <a:ext uri="{FF2B5EF4-FFF2-40B4-BE49-F238E27FC236}">
                  <a16:creationId xmlns:a16="http://schemas.microsoft.com/office/drawing/2014/main" id="{8A1261E8-6CC3-4574-8B9D-B48D50DD580F}"/>
                </a:ext>
              </a:extLst>
            </p:cNvPr>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27" name="Freeform 621">
              <a:extLst>
                <a:ext uri="{FF2B5EF4-FFF2-40B4-BE49-F238E27FC236}">
                  <a16:creationId xmlns:a16="http://schemas.microsoft.com/office/drawing/2014/main" id="{BA576B9C-C589-41B3-AA45-59837E1269F7}"/>
                </a:ext>
              </a:extLst>
            </p:cNvPr>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28" name="Freeform 622">
              <a:extLst>
                <a:ext uri="{FF2B5EF4-FFF2-40B4-BE49-F238E27FC236}">
                  <a16:creationId xmlns:a16="http://schemas.microsoft.com/office/drawing/2014/main" id="{8ACE0CCB-A8BC-4F0D-9A45-1BABC4B270C5}"/>
                </a:ext>
              </a:extLst>
            </p:cNvPr>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grpSp>
      <p:pic>
        <p:nvPicPr>
          <p:cNvPr id="3" name="Picture 2">
            <a:extLst>
              <a:ext uri="{FF2B5EF4-FFF2-40B4-BE49-F238E27FC236}">
                <a16:creationId xmlns:a16="http://schemas.microsoft.com/office/drawing/2014/main" id="{28C28C9C-6F0F-44A0-82FC-93CF94C04526}"/>
              </a:ext>
            </a:extLst>
          </p:cNvPr>
          <p:cNvPicPr>
            <a:picLocks noChangeAspect="1"/>
          </p:cNvPicPr>
          <p:nvPr/>
        </p:nvPicPr>
        <p:blipFill>
          <a:blip r:embed="rId11"/>
          <a:stretch>
            <a:fillRect/>
          </a:stretch>
        </p:blipFill>
        <p:spPr>
          <a:xfrm>
            <a:off x="2194929" y="3024485"/>
            <a:ext cx="662742" cy="717065"/>
          </a:xfrm>
          <a:prstGeom prst="rect">
            <a:avLst/>
          </a:prstGeom>
        </p:spPr>
      </p:pic>
      <p:sp>
        <p:nvSpPr>
          <p:cNvPr id="129" name="TextBox 128">
            <a:extLst>
              <a:ext uri="{FF2B5EF4-FFF2-40B4-BE49-F238E27FC236}">
                <a16:creationId xmlns:a16="http://schemas.microsoft.com/office/drawing/2014/main" id="{43DD7903-C40A-408B-BED8-3165F37C6473}"/>
              </a:ext>
            </a:extLst>
          </p:cNvPr>
          <p:cNvSpPr txBox="1"/>
          <p:nvPr/>
        </p:nvSpPr>
        <p:spPr>
          <a:xfrm>
            <a:off x="2139715" y="3670311"/>
            <a:ext cx="916241" cy="213585"/>
          </a:xfrm>
          <a:prstGeom prst="rect">
            <a:avLst/>
          </a:prstGeom>
          <a:noFill/>
        </p:spPr>
        <p:txBody>
          <a:bodyPr wrap="square" rtlCol="0">
            <a:spAutoFit/>
          </a:bodyPr>
          <a:lstStyle/>
          <a:p>
            <a:pPr defTabSz="685800">
              <a:defRPr/>
            </a:pPr>
            <a:r>
              <a:rPr lang="nb-NO" sz="788">
                <a:solidFill>
                  <a:srgbClr val="000000"/>
                </a:solidFill>
                <a:latin typeface="Arial" panose="020B0604020202020204"/>
                <a:hlinkClick r:id="rId12"/>
              </a:rPr>
              <a:t>Prosessrådgiver</a:t>
            </a:r>
            <a:endParaRPr lang="nb-NO" sz="825">
              <a:solidFill>
                <a:srgbClr val="000000"/>
              </a:solidFill>
              <a:latin typeface="Arial" panose="020B0604020202020204"/>
            </a:endParaRPr>
          </a:p>
        </p:txBody>
      </p:sp>
    </p:spTree>
    <p:extLst>
      <p:ext uri="{BB962C8B-B14F-4D97-AF65-F5344CB8AC3E}">
        <p14:creationId xmlns:p14="http://schemas.microsoft.com/office/powerpoint/2010/main" val="340455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B44A61-5FCC-4DC5-BD2A-71C5424A04D8}"/>
              </a:ext>
            </a:extLst>
          </p:cNvPr>
          <p:cNvGraphicFramePr>
            <a:graphicFrameLocks noChangeAspect="1"/>
          </p:cNvGraphicFramePr>
          <p:nvPr>
            <p:custDataLst>
              <p:tags r:id="rId2"/>
            </p:custDataLst>
            <p:extLst>
              <p:ext uri="{D42A27DB-BD31-4B8C-83A1-F6EECF244321}">
                <p14:modId xmlns:p14="http://schemas.microsoft.com/office/powerpoint/2010/main" val="366482276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82946"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73B44A61-5FCC-4DC5-BD2A-71C5424A04D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D1176997-04CD-440D-BFFF-70857DCE0E71}"/>
              </a:ext>
            </a:extLst>
          </p:cNvPr>
          <p:cNvSpPr/>
          <p:nvPr/>
        </p:nvSpPr>
        <p:spPr>
          <a:xfrm>
            <a:off x="1" y="496388"/>
            <a:ext cx="9144000" cy="534878"/>
          </a:xfrm>
          <a:prstGeom prst="rect">
            <a:avLst/>
          </a:prstGeom>
          <a:solidFill>
            <a:schemeClr val="accent2">
              <a:lumMod val="5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028700" lvl="3" defTabSz="685800"/>
            <a:r>
              <a:rPr lang="nb-NO" sz="1350">
                <a:solidFill>
                  <a:srgbClr val="FFFFFF"/>
                </a:solidFill>
                <a:latin typeface="Arial" panose="020B0604020202020204"/>
              </a:rPr>
              <a:t>Ivar Innkjøper vil ha ansvar og oppgaver i prosessen Behov til Betaling </a:t>
            </a:r>
          </a:p>
        </p:txBody>
      </p:sp>
      <p:pic>
        <p:nvPicPr>
          <p:cNvPr id="15" name="Graphic 14" descr="Man in business attire">
            <a:extLst>
              <a:ext uri="{FF2B5EF4-FFF2-40B4-BE49-F238E27FC236}">
                <a16:creationId xmlns:a16="http://schemas.microsoft.com/office/drawing/2014/main" id="{E9002F93-5CF4-4DE7-A7F7-DC4EC4201F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6886" y="48466"/>
            <a:ext cx="727803" cy="982800"/>
          </a:xfrm>
          <a:prstGeom prst="rect">
            <a:avLst/>
          </a:prstGeom>
        </p:spPr>
      </p:pic>
      <p:pic>
        <p:nvPicPr>
          <p:cNvPr id="16" name="Picture 15">
            <a:extLst>
              <a:ext uri="{FF2B5EF4-FFF2-40B4-BE49-F238E27FC236}">
                <a16:creationId xmlns:a16="http://schemas.microsoft.com/office/drawing/2014/main" id="{13C50D7B-590E-4484-890D-1F91C2BFD2CE}"/>
              </a:ext>
            </a:extLst>
          </p:cNvPr>
          <p:cNvPicPr>
            <a:picLocks noChangeAspect="1"/>
          </p:cNvPicPr>
          <p:nvPr/>
        </p:nvPicPr>
        <p:blipFill>
          <a:blip r:embed="rId8"/>
          <a:stretch>
            <a:fillRect/>
          </a:stretch>
        </p:blipFill>
        <p:spPr>
          <a:xfrm>
            <a:off x="3094748" y="1137245"/>
            <a:ext cx="2515092" cy="3509867"/>
          </a:xfrm>
          <a:prstGeom prst="rect">
            <a:avLst/>
          </a:prstGeom>
        </p:spPr>
      </p:pic>
      <p:sp>
        <p:nvSpPr>
          <p:cNvPr id="37" name="Rectangle 36">
            <a:extLst>
              <a:ext uri="{FF2B5EF4-FFF2-40B4-BE49-F238E27FC236}">
                <a16:creationId xmlns:a16="http://schemas.microsoft.com/office/drawing/2014/main" id="{5EF28CF1-1DFA-43FB-A38C-70B841A6BAC7}"/>
              </a:ext>
            </a:extLst>
          </p:cNvPr>
          <p:cNvSpPr/>
          <p:nvPr/>
        </p:nvSpPr>
        <p:spPr>
          <a:xfrm>
            <a:off x="3036094" y="3029361"/>
            <a:ext cx="1266439" cy="1617751"/>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nb-NO" sz="1350">
              <a:solidFill>
                <a:srgbClr val="000000"/>
              </a:solidFill>
              <a:latin typeface="Arial" panose="020B0604020202020204"/>
            </a:endParaRPr>
          </a:p>
        </p:txBody>
      </p:sp>
      <p:sp>
        <p:nvSpPr>
          <p:cNvPr id="17" name="Rectangle 16">
            <a:extLst>
              <a:ext uri="{FF2B5EF4-FFF2-40B4-BE49-F238E27FC236}">
                <a16:creationId xmlns:a16="http://schemas.microsoft.com/office/drawing/2014/main" id="{4461F803-B7BB-4CDF-8109-E42DB9680200}"/>
              </a:ext>
            </a:extLst>
          </p:cNvPr>
          <p:cNvSpPr/>
          <p:nvPr/>
        </p:nvSpPr>
        <p:spPr>
          <a:xfrm>
            <a:off x="4339756" y="1423444"/>
            <a:ext cx="1307307" cy="2234156"/>
          </a:xfrm>
          <a:prstGeom prst="rect">
            <a:avLst/>
          </a:prstGeom>
          <a:noFill/>
          <a:ln w="19050">
            <a:solidFill>
              <a:srgbClr val="C0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nb-NO" sz="1350">
              <a:solidFill>
                <a:srgbClr val="000000"/>
              </a:solidFill>
              <a:latin typeface="Arial" panose="020B0604020202020204"/>
            </a:endParaRPr>
          </a:p>
        </p:txBody>
      </p:sp>
      <p:sp>
        <p:nvSpPr>
          <p:cNvPr id="2" name="TextBox 1">
            <a:extLst>
              <a:ext uri="{FF2B5EF4-FFF2-40B4-BE49-F238E27FC236}">
                <a16:creationId xmlns:a16="http://schemas.microsoft.com/office/drawing/2014/main" id="{FF777239-59B3-41DA-BDB8-8D9BAEC584AF}"/>
              </a:ext>
            </a:extLst>
          </p:cNvPr>
          <p:cNvSpPr txBox="1"/>
          <p:nvPr/>
        </p:nvSpPr>
        <p:spPr>
          <a:xfrm>
            <a:off x="6243638" y="4456675"/>
            <a:ext cx="3036094" cy="213585"/>
          </a:xfrm>
          <a:prstGeom prst="rect">
            <a:avLst/>
          </a:prstGeom>
          <a:noFill/>
        </p:spPr>
        <p:txBody>
          <a:bodyPr wrap="square" rtlCol="0">
            <a:spAutoFit/>
          </a:bodyPr>
          <a:lstStyle/>
          <a:p>
            <a:pPr defTabSz="685800"/>
            <a:r>
              <a:rPr lang="nb-NO" sz="788">
                <a:solidFill>
                  <a:srgbClr val="000000"/>
                </a:solidFill>
                <a:latin typeface="Arial" panose="020B0604020202020204"/>
                <a:hlinkClick r:id="rId9"/>
              </a:rPr>
              <a:t>Lenke til Behov til betaling på BOTT-samarbeidet.no </a:t>
            </a:r>
            <a:endParaRPr lang="nb-NO" sz="788">
              <a:solidFill>
                <a:srgbClr val="000000"/>
              </a:solidFill>
              <a:latin typeface="Arial" panose="020B0604020202020204"/>
            </a:endParaRPr>
          </a:p>
        </p:txBody>
      </p:sp>
    </p:spTree>
    <p:extLst>
      <p:ext uri="{BB962C8B-B14F-4D97-AF65-F5344CB8AC3E}">
        <p14:creationId xmlns:p14="http://schemas.microsoft.com/office/powerpoint/2010/main" val="174088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713B360-6832-4579-9F39-37C46A2B0E68}"/>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83970"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0713B360-6832-4579-9F39-37C46A2B0E68}"/>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0" name="Rektangel 7">
            <a:extLst>
              <a:ext uri="{FF2B5EF4-FFF2-40B4-BE49-F238E27FC236}">
                <a16:creationId xmlns:a16="http://schemas.microsoft.com/office/drawing/2014/main" id="{7C8AA404-1545-4DC3-8463-E58A155F88BE}"/>
              </a:ext>
            </a:extLst>
          </p:cNvPr>
          <p:cNvSpPr/>
          <p:nvPr/>
        </p:nvSpPr>
        <p:spPr>
          <a:xfrm>
            <a:off x="460611" y="1735079"/>
            <a:ext cx="1608586" cy="1886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ktangel 6">
            <a:extLst>
              <a:ext uri="{FF2B5EF4-FFF2-40B4-BE49-F238E27FC236}">
                <a16:creationId xmlns:a16="http://schemas.microsoft.com/office/drawing/2014/main" id="{6D1DD5A1-4DE5-429C-A09D-6777DDAC2252}"/>
              </a:ext>
            </a:extLst>
          </p:cNvPr>
          <p:cNvSpPr/>
          <p:nvPr/>
        </p:nvSpPr>
        <p:spPr>
          <a:xfrm>
            <a:off x="460611" y="1017328"/>
            <a:ext cx="8168132" cy="537328"/>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a:ln>
                  <a:noFill/>
                </a:ln>
                <a:solidFill>
                  <a:srgbClr val="FFFFFF"/>
                </a:solidFill>
                <a:effectLst/>
                <a:uLnTx/>
                <a:uFillTx/>
                <a:latin typeface="Arial" panose="020B0604020202020204"/>
                <a:ea typeface="+mn-ea"/>
                <a:cs typeface="+mn-cs"/>
              </a:rPr>
              <a:t>Formålet med rollen </a:t>
            </a:r>
            <a:r>
              <a:rPr kumimoji="0" lang="nb-NO" sz="1350" b="1" i="0" u="none" strike="noStrike" kern="1200" cap="none" spc="0" normalizeH="0" baseline="0" noProof="0">
                <a:ln>
                  <a:noFill/>
                </a:ln>
                <a:solidFill>
                  <a:srgbClr val="FFFFFF"/>
                </a:solidFill>
                <a:effectLst/>
                <a:uLnTx/>
                <a:uFillTx/>
                <a:latin typeface="Arial" panose="020B0604020202020204"/>
                <a:ea typeface="+mn-ea"/>
                <a:cs typeface="+mn-cs"/>
              </a:rPr>
              <a:t>Fagrevirent </a:t>
            </a:r>
            <a:r>
              <a:rPr kumimoji="0" lang="nb-NO" sz="1350" b="0" i="0" u="none" strike="noStrike" kern="1200" cap="none" spc="0" normalizeH="0" baseline="0" noProof="0">
                <a:ln>
                  <a:noFill/>
                </a:ln>
                <a:solidFill>
                  <a:srgbClr val="FFFFFF"/>
                </a:solidFill>
                <a:effectLst/>
                <a:uLnTx/>
                <a:uFillTx/>
                <a:latin typeface="Arial" panose="020B0604020202020204"/>
                <a:ea typeface="+mn-ea"/>
                <a:cs typeface="+mn-cs"/>
              </a:rPr>
              <a:t>er å sørge for opprettelse av innkjøpsforespørsler av varer og tjenester innenfor sitt fagområde </a:t>
            </a:r>
          </a:p>
        </p:txBody>
      </p:sp>
      <p:sp>
        <p:nvSpPr>
          <p:cNvPr id="7" name="TekstSylinder 2">
            <a:extLst>
              <a:ext uri="{FF2B5EF4-FFF2-40B4-BE49-F238E27FC236}">
                <a16:creationId xmlns:a16="http://schemas.microsoft.com/office/drawing/2014/main" id="{F8527C33-0580-43A1-869B-461B68DC2AAA}"/>
              </a:ext>
            </a:extLst>
          </p:cNvPr>
          <p:cNvSpPr txBox="1"/>
          <p:nvPr/>
        </p:nvSpPr>
        <p:spPr>
          <a:xfrm>
            <a:off x="2069197" y="1735079"/>
            <a:ext cx="2031325" cy="253916"/>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a:ln>
                  <a:noFill/>
                </a:ln>
                <a:solidFill>
                  <a:prstClr val="black"/>
                </a:solidFill>
                <a:effectLst/>
                <a:uLnTx/>
                <a:uFillTx/>
                <a:latin typeface="Arial"/>
                <a:ea typeface="+mn-ea"/>
                <a:cs typeface="+mn-cs"/>
              </a:rPr>
              <a:t>Sentrale oppgaver for rollen*</a:t>
            </a:r>
          </a:p>
        </p:txBody>
      </p:sp>
      <p:sp>
        <p:nvSpPr>
          <p:cNvPr id="8" name="Rektangel 19">
            <a:extLst>
              <a:ext uri="{FF2B5EF4-FFF2-40B4-BE49-F238E27FC236}">
                <a16:creationId xmlns:a16="http://schemas.microsoft.com/office/drawing/2014/main" id="{81AF0185-6617-442A-9C9B-48221C870153}"/>
              </a:ext>
            </a:extLst>
          </p:cNvPr>
          <p:cNvSpPr/>
          <p:nvPr/>
        </p:nvSpPr>
        <p:spPr>
          <a:xfrm>
            <a:off x="2157259" y="2033427"/>
            <a:ext cx="4145570" cy="322864"/>
          </a:xfrm>
          <a:prstGeom prst="rect">
            <a:avLst/>
          </a:prstGeom>
          <a:solidFill>
            <a:srgbClr val="B6C8E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prstClr val="black"/>
                </a:solidFill>
                <a:effectLst/>
                <a:uLnTx/>
                <a:uFillTx/>
                <a:latin typeface="Arial"/>
                <a:ea typeface="+mn-ea"/>
                <a:cs typeface="+mn-cs"/>
              </a:rPr>
              <a:t>Opprette innkjøpsforespørsel basert på innmeldt behov i</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prstClr val="black"/>
                </a:solidFill>
                <a:effectLst/>
                <a:uLnTx/>
                <a:uFillTx/>
                <a:latin typeface="Arial"/>
                <a:ea typeface="+mn-ea"/>
                <a:cs typeface="+mn-cs"/>
              </a:rPr>
              <a:t>Unit4 ERP</a:t>
            </a:r>
          </a:p>
        </p:txBody>
      </p:sp>
      <p:sp>
        <p:nvSpPr>
          <p:cNvPr id="10" name="Rektangel 19">
            <a:extLst>
              <a:ext uri="{FF2B5EF4-FFF2-40B4-BE49-F238E27FC236}">
                <a16:creationId xmlns:a16="http://schemas.microsoft.com/office/drawing/2014/main" id="{A5B67B4C-07CC-4FC2-B350-46A63A6ACA6D}"/>
              </a:ext>
            </a:extLst>
          </p:cNvPr>
          <p:cNvSpPr/>
          <p:nvPr/>
        </p:nvSpPr>
        <p:spPr>
          <a:xfrm>
            <a:off x="2157259" y="2438082"/>
            <a:ext cx="4145570" cy="339883"/>
          </a:xfrm>
          <a:prstGeom prst="rect">
            <a:avLst/>
          </a:prstGeom>
          <a:solidFill>
            <a:srgbClr val="B6C8E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prstClr val="black"/>
                </a:solidFill>
                <a:effectLst/>
                <a:uLnTx/>
                <a:uFillTx/>
                <a:latin typeface="Arial"/>
                <a:ea typeface="+mn-ea"/>
                <a:cs typeface="+mn-cs"/>
              </a:rPr>
              <a:t>Samarbeide med Anskaffelsesrådgiver for behov lik/over 100.000</a:t>
            </a:r>
          </a:p>
        </p:txBody>
      </p:sp>
      <p:sp>
        <p:nvSpPr>
          <p:cNvPr id="11" name="Rektangel 19">
            <a:extLst>
              <a:ext uri="{FF2B5EF4-FFF2-40B4-BE49-F238E27FC236}">
                <a16:creationId xmlns:a16="http://schemas.microsoft.com/office/drawing/2014/main" id="{D4061D49-3770-4E9E-A5D3-877C04449426}"/>
              </a:ext>
            </a:extLst>
          </p:cNvPr>
          <p:cNvSpPr/>
          <p:nvPr/>
        </p:nvSpPr>
        <p:spPr>
          <a:xfrm>
            <a:off x="2157259" y="2859756"/>
            <a:ext cx="4145570" cy="339883"/>
          </a:xfrm>
          <a:prstGeom prst="rect">
            <a:avLst/>
          </a:prstGeom>
          <a:solidFill>
            <a:srgbClr val="B6C8E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prstClr val="black"/>
                </a:solidFill>
                <a:effectLst/>
                <a:uLnTx/>
                <a:uFillTx/>
                <a:latin typeface="Arial"/>
                <a:ea typeface="+mn-ea"/>
                <a:cs typeface="+mn-cs"/>
              </a:rPr>
              <a:t>Registrere varemottak i Unit4 ERP</a:t>
            </a:r>
          </a:p>
        </p:txBody>
      </p:sp>
      <p:sp>
        <p:nvSpPr>
          <p:cNvPr id="12" name="Rektangel 19">
            <a:extLst>
              <a:ext uri="{FF2B5EF4-FFF2-40B4-BE49-F238E27FC236}">
                <a16:creationId xmlns:a16="http://schemas.microsoft.com/office/drawing/2014/main" id="{F4658979-7B79-4F9D-9605-BB77F332F10A}"/>
              </a:ext>
            </a:extLst>
          </p:cNvPr>
          <p:cNvSpPr/>
          <p:nvPr/>
        </p:nvSpPr>
        <p:spPr>
          <a:xfrm>
            <a:off x="2152655" y="3281431"/>
            <a:ext cx="4141076" cy="339883"/>
          </a:xfrm>
          <a:prstGeom prst="rect">
            <a:avLst/>
          </a:prstGeom>
          <a:solidFill>
            <a:srgbClr val="B6C8E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prstClr val="black"/>
                </a:solidFill>
                <a:effectLst/>
                <a:uLnTx/>
                <a:uFillTx/>
                <a:latin typeface="Arial"/>
                <a:ea typeface="+mn-ea"/>
                <a:cs typeface="+mn-cs"/>
              </a:rPr>
              <a:t>Melde avvik på avtaler innenfor sitt fagområde</a:t>
            </a:r>
          </a:p>
        </p:txBody>
      </p:sp>
      <p:sp>
        <p:nvSpPr>
          <p:cNvPr id="22" name="TextBox 21">
            <a:extLst>
              <a:ext uri="{FF2B5EF4-FFF2-40B4-BE49-F238E27FC236}">
                <a16:creationId xmlns:a16="http://schemas.microsoft.com/office/drawing/2014/main" id="{0755B4A8-2215-478F-864E-8BDAD7E454DC}"/>
              </a:ext>
            </a:extLst>
          </p:cNvPr>
          <p:cNvSpPr txBox="1"/>
          <p:nvPr/>
        </p:nvSpPr>
        <p:spPr>
          <a:xfrm>
            <a:off x="371347" y="3909741"/>
            <a:ext cx="8257396"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a:ln>
                  <a:noFill/>
                </a:ln>
                <a:solidFill>
                  <a:srgbClr val="000000"/>
                </a:solidFill>
                <a:effectLst/>
                <a:uLnTx/>
                <a:uFillTx/>
                <a:latin typeface="Arial" panose="020B0604020202020204"/>
                <a:ea typeface="+mn-ea"/>
                <a:cs typeface="+mn-cs"/>
              </a:rPr>
              <a:t>Det anbefales at fagrekvirent er en faglig ressurs som kjenner den enkelte arbeidsgruppes (f.eks. forskningsgruppe) virksomhet og behov, samt skal kunne dekke flere enheter innenfor ett fag.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Title 1">
            <a:extLst>
              <a:ext uri="{FF2B5EF4-FFF2-40B4-BE49-F238E27FC236}">
                <a16:creationId xmlns:a16="http://schemas.microsoft.com/office/drawing/2014/main" id="{ED6677F5-520C-4463-987D-9A62AEC94A32}"/>
              </a:ext>
            </a:extLst>
          </p:cNvPr>
          <p:cNvSpPr txBox="1">
            <a:spLocks/>
          </p:cNvSpPr>
          <p:nvPr/>
        </p:nvSpPr>
        <p:spPr>
          <a:xfrm>
            <a:off x="301385" y="298339"/>
            <a:ext cx="8418747" cy="394051"/>
          </a:xfrm>
          <a:prstGeom prst="rect">
            <a:avLst/>
          </a:prstGeom>
        </p:spPr>
        <p:txBody>
          <a:bodyPr vert="horz" wrap="square" lIns="67500" tIns="35100" rIns="67500" bIns="35100" rtlCol="0" anchor="t" anchorCtr="0">
            <a:sp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nb-NO" sz="2100" b="1" i="0" u="none" strike="noStrike" kern="1200" cap="none" spc="0" normalizeH="0" baseline="0" noProof="0">
                <a:ln>
                  <a:noFill/>
                </a:ln>
                <a:solidFill>
                  <a:srgbClr val="000000"/>
                </a:solidFill>
                <a:effectLst/>
                <a:uLnTx/>
                <a:uFillTx/>
                <a:latin typeface="Arial"/>
                <a:ea typeface="+mj-ea"/>
                <a:cs typeface="Arial"/>
              </a:rPr>
              <a:t>Fagrekvirent</a:t>
            </a:r>
          </a:p>
        </p:txBody>
      </p:sp>
      <p:sp>
        <p:nvSpPr>
          <p:cNvPr id="17" name="Rektangel 7">
            <a:extLst>
              <a:ext uri="{FF2B5EF4-FFF2-40B4-BE49-F238E27FC236}">
                <a16:creationId xmlns:a16="http://schemas.microsoft.com/office/drawing/2014/main" id="{2BE1C12F-E477-4C6D-9542-ECC8442B8901}"/>
              </a:ext>
            </a:extLst>
          </p:cNvPr>
          <p:cNvSpPr/>
          <p:nvPr/>
        </p:nvSpPr>
        <p:spPr>
          <a:xfrm>
            <a:off x="6380618" y="2033428"/>
            <a:ext cx="2248125" cy="15878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Særskilt kunnskap på sitt definerte fagområde </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Kunnskap om avtaleportefølje innenfor sitt område og de varer og tjenester som disse avtalene omfatter </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Kunne opprette innkjøpsforespørsel i UNIT4 ERP</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Rutiner i </a:t>
            </a:r>
            <a:r>
              <a:rPr kumimoji="0" lang="nb-NO" sz="900" b="0" i="0" u="none" strike="noStrike" kern="1200" cap="none" spc="0" normalizeH="0" baseline="0" noProof="0" err="1">
                <a:ln>
                  <a:noFill/>
                </a:ln>
                <a:solidFill>
                  <a:srgbClr val="000000"/>
                </a:solidFill>
                <a:effectLst/>
                <a:uLnTx/>
                <a:uFillTx/>
                <a:latin typeface="Arial" panose="020B0604020202020204"/>
                <a:ea typeface="+mn-ea"/>
                <a:cs typeface="+mn-cs"/>
              </a:rPr>
              <a:t>btb</a:t>
            </a: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-prosessen</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Reglement for økonomistyring i staten </a:t>
            </a:r>
          </a:p>
        </p:txBody>
      </p:sp>
      <p:sp>
        <p:nvSpPr>
          <p:cNvPr id="18" name="TekstSylinder 2">
            <a:extLst>
              <a:ext uri="{FF2B5EF4-FFF2-40B4-BE49-F238E27FC236}">
                <a16:creationId xmlns:a16="http://schemas.microsoft.com/office/drawing/2014/main" id="{E8A051A5-33D8-463D-AF17-966FB96BFE66}"/>
              </a:ext>
            </a:extLst>
          </p:cNvPr>
          <p:cNvSpPr txBox="1"/>
          <p:nvPr/>
        </p:nvSpPr>
        <p:spPr>
          <a:xfrm>
            <a:off x="6309360" y="1768711"/>
            <a:ext cx="1273105" cy="253916"/>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a:ln>
                  <a:noFill/>
                </a:ln>
                <a:solidFill>
                  <a:prstClr val="black"/>
                </a:solidFill>
                <a:effectLst/>
                <a:uLnTx/>
                <a:uFillTx/>
                <a:latin typeface="Arial"/>
                <a:ea typeface="+mn-ea"/>
                <a:cs typeface="+mn-cs"/>
              </a:rPr>
              <a:t>Kompetansekrav</a:t>
            </a:r>
          </a:p>
        </p:txBody>
      </p:sp>
      <p:sp>
        <p:nvSpPr>
          <p:cNvPr id="21" name="Rektangel 7">
            <a:extLst>
              <a:ext uri="{FF2B5EF4-FFF2-40B4-BE49-F238E27FC236}">
                <a16:creationId xmlns:a16="http://schemas.microsoft.com/office/drawing/2014/main" id="{34287469-F5F6-4BEB-979D-DA92EA9FBED5}"/>
              </a:ext>
            </a:extLst>
          </p:cNvPr>
          <p:cNvSpPr/>
          <p:nvPr/>
        </p:nvSpPr>
        <p:spPr>
          <a:xfrm>
            <a:off x="609752" y="1898215"/>
            <a:ext cx="1306134" cy="155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3" name="Picture 22" descr="Icon&#10;&#10;Description automatically generated">
            <a:extLst>
              <a:ext uri="{FF2B5EF4-FFF2-40B4-BE49-F238E27FC236}">
                <a16:creationId xmlns:a16="http://schemas.microsoft.com/office/drawing/2014/main" id="{275D363B-E2AF-4D13-8AA0-88E3597FDE4F}"/>
              </a:ext>
            </a:extLst>
          </p:cNvPr>
          <p:cNvPicPr>
            <a:picLocks noChangeAspect="1"/>
          </p:cNvPicPr>
          <p:nvPr/>
        </p:nvPicPr>
        <p:blipFill>
          <a:blip r:embed="rId7"/>
          <a:stretch>
            <a:fillRect/>
          </a:stretch>
        </p:blipFill>
        <p:spPr>
          <a:xfrm>
            <a:off x="595016" y="1869349"/>
            <a:ext cx="1383594" cy="1468937"/>
          </a:xfrm>
          <a:prstGeom prst="rect">
            <a:avLst/>
          </a:prstGeom>
        </p:spPr>
      </p:pic>
      <p:sp>
        <p:nvSpPr>
          <p:cNvPr id="13" name="TextBox 12">
            <a:extLst>
              <a:ext uri="{FF2B5EF4-FFF2-40B4-BE49-F238E27FC236}">
                <a16:creationId xmlns:a16="http://schemas.microsoft.com/office/drawing/2014/main" id="{066D631D-1D7C-4B3D-961F-8AB273F27901}"/>
              </a:ext>
            </a:extLst>
          </p:cNvPr>
          <p:cNvSpPr txBox="1"/>
          <p:nvPr/>
        </p:nvSpPr>
        <p:spPr>
          <a:xfrm>
            <a:off x="5713077" y="4814470"/>
            <a:ext cx="457802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0" i="1" u="none" strike="noStrike" kern="1200" cap="none" spc="0" normalizeH="0" baseline="0" noProof="0">
                <a:ln>
                  <a:noFill/>
                </a:ln>
                <a:solidFill>
                  <a:srgbClr val="000000"/>
                </a:solidFill>
                <a:effectLst/>
                <a:uLnTx/>
                <a:uFillTx/>
                <a:latin typeface="Arial" panose="020B0604020202020204"/>
                <a:ea typeface="+mn-ea"/>
                <a:cs typeface="+mn-cs"/>
              </a:rPr>
              <a:t>*Se fullstendige beskrivelse av oppgaver i rollebeskrivelse </a:t>
            </a:r>
          </a:p>
        </p:txBody>
      </p:sp>
    </p:spTree>
    <p:extLst>
      <p:ext uri="{BB962C8B-B14F-4D97-AF65-F5344CB8AC3E}">
        <p14:creationId xmlns:p14="http://schemas.microsoft.com/office/powerpoint/2010/main" val="387545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DB07B48-207E-432C-B213-DAE22268C5EF}"/>
              </a:ext>
            </a:extLst>
          </p:cNvPr>
          <p:cNvGraphicFramePr>
            <a:graphicFrameLocks noChangeAspect="1"/>
          </p:cNvGraphicFramePr>
          <p:nvPr>
            <p:custDataLst>
              <p:tags r:id="rId2"/>
            </p:custDataLst>
            <p:extLst>
              <p:ext uri="{D42A27DB-BD31-4B8C-83A1-F6EECF244321}">
                <p14:modId xmlns:p14="http://schemas.microsoft.com/office/powerpoint/2010/main" val="103442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8"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1DB07B48-207E-432C-B213-DAE22268C5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104907D-C964-4274-8D19-3C1F43220A66}"/>
              </a:ext>
            </a:extLst>
          </p:cNvPr>
          <p:cNvSpPr>
            <a:spLocks noGrp="1"/>
          </p:cNvSpPr>
          <p:nvPr>
            <p:ph type="title"/>
          </p:nvPr>
        </p:nvSpPr>
        <p:spPr>
          <a:xfrm>
            <a:off x="326573" y="205979"/>
            <a:ext cx="8381997" cy="461665"/>
          </a:xfrm>
        </p:spPr>
        <p:txBody>
          <a:bodyPr vert="horz"/>
          <a:lstStyle/>
          <a:p>
            <a:r>
              <a:rPr lang="nb-NO" sz="2400" err="1"/>
              <a:t>Hovedendringer</a:t>
            </a:r>
            <a:r>
              <a:rPr lang="nb-NO" sz="2400"/>
              <a:t> fra dagens rolle - fagrekvirent</a:t>
            </a:r>
          </a:p>
        </p:txBody>
      </p:sp>
      <p:sp>
        <p:nvSpPr>
          <p:cNvPr id="11" name="TextBox 10">
            <a:extLst>
              <a:ext uri="{FF2B5EF4-FFF2-40B4-BE49-F238E27FC236}">
                <a16:creationId xmlns:a16="http://schemas.microsoft.com/office/drawing/2014/main" id="{45CD88BC-0B35-4BE9-8789-1D47B2454259}"/>
              </a:ext>
            </a:extLst>
          </p:cNvPr>
          <p:cNvSpPr txBox="1"/>
          <p:nvPr/>
        </p:nvSpPr>
        <p:spPr>
          <a:xfrm>
            <a:off x="1045024" y="1096607"/>
            <a:ext cx="6770915" cy="584775"/>
          </a:xfrm>
          <a:prstGeom prst="rect">
            <a:avLst/>
          </a:prstGeom>
          <a:noFill/>
        </p:spPr>
        <p:txBody>
          <a:bodyPr wrap="square" rtlCol="0">
            <a:spAutoFit/>
          </a:bodyPr>
          <a:lstStyle/>
          <a:p>
            <a:r>
              <a:rPr lang="nb-NO" sz="1600"/>
              <a:t>Ingen fagrekvirenter skal lenger motta faktura (unntaksvis ved behov for å bekrefte faktura) </a:t>
            </a:r>
          </a:p>
        </p:txBody>
      </p:sp>
      <p:sp>
        <p:nvSpPr>
          <p:cNvPr id="12" name="Speech Bubble: Rectangle 11">
            <a:extLst>
              <a:ext uri="{FF2B5EF4-FFF2-40B4-BE49-F238E27FC236}">
                <a16:creationId xmlns:a16="http://schemas.microsoft.com/office/drawing/2014/main" id="{F77DD5D4-3444-40AE-895D-55DF8949EB66}"/>
              </a:ext>
            </a:extLst>
          </p:cNvPr>
          <p:cNvSpPr/>
          <p:nvPr/>
        </p:nvSpPr>
        <p:spPr>
          <a:xfrm>
            <a:off x="423334" y="1181418"/>
            <a:ext cx="493486" cy="312516"/>
          </a:xfrm>
          <a:prstGeom prst="wedgeRectCallout">
            <a:avLst/>
          </a:prstGeom>
          <a:solidFill>
            <a:srgbClr val="0D347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3" name="TextBox 12">
            <a:extLst>
              <a:ext uri="{FF2B5EF4-FFF2-40B4-BE49-F238E27FC236}">
                <a16:creationId xmlns:a16="http://schemas.microsoft.com/office/drawing/2014/main" id="{53FA27CD-88CE-4CFB-8FEA-F68BA4BD6457}"/>
              </a:ext>
            </a:extLst>
          </p:cNvPr>
          <p:cNvSpPr txBox="1"/>
          <p:nvPr/>
        </p:nvSpPr>
        <p:spPr>
          <a:xfrm>
            <a:off x="1045025" y="1901773"/>
            <a:ext cx="6770915" cy="1107996"/>
          </a:xfrm>
          <a:prstGeom prst="rect">
            <a:avLst/>
          </a:prstGeom>
          <a:noFill/>
        </p:spPr>
        <p:txBody>
          <a:bodyPr wrap="square" rtlCol="0">
            <a:spAutoFit/>
          </a:bodyPr>
          <a:lstStyle/>
          <a:p>
            <a:r>
              <a:rPr lang="nb-NO" sz="1600"/>
              <a:t>Fagrekvirent må ha et mer bevisst forhold til momskoder – Når varer plukkes fra eksterne kataloger vil det foreslås momskode basert på art. Må vurdere hvorvidt denne må endres </a:t>
            </a:r>
          </a:p>
          <a:p>
            <a:r>
              <a:rPr lang="nb-NO" sz="1600"/>
              <a:t>- </a:t>
            </a:r>
            <a:r>
              <a:rPr lang="nb-NO" sz="1400" i="1"/>
              <a:t>Men: </a:t>
            </a:r>
            <a:r>
              <a:rPr lang="nb-NO" sz="1400"/>
              <a:t>Innkjøper vil være en </a:t>
            </a:r>
            <a:r>
              <a:rPr lang="nb-NO" sz="1400" err="1"/>
              <a:t>kvalitetssikrer</a:t>
            </a:r>
            <a:endParaRPr lang="nb-NO" sz="1600"/>
          </a:p>
        </p:txBody>
      </p:sp>
      <p:sp>
        <p:nvSpPr>
          <p:cNvPr id="14" name="Speech Bubble: Rectangle 13">
            <a:extLst>
              <a:ext uri="{FF2B5EF4-FFF2-40B4-BE49-F238E27FC236}">
                <a16:creationId xmlns:a16="http://schemas.microsoft.com/office/drawing/2014/main" id="{B396B5A3-FC92-4B80-BBA1-6FFED5926AD0}"/>
              </a:ext>
            </a:extLst>
          </p:cNvPr>
          <p:cNvSpPr/>
          <p:nvPr/>
        </p:nvSpPr>
        <p:spPr>
          <a:xfrm>
            <a:off x="428172" y="2182912"/>
            <a:ext cx="493486" cy="312516"/>
          </a:xfrm>
          <a:prstGeom prst="wedgeRectCallout">
            <a:avLst/>
          </a:prstGeom>
          <a:solidFill>
            <a:srgbClr val="0D347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5" name="Speech Bubble: Rectangle 14">
            <a:extLst>
              <a:ext uri="{FF2B5EF4-FFF2-40B4-BE49-F238E27FC236}">
                <a16:creationId xmlns:a16="http://schemas.microsoft.com/office/drawing/2014/main" id="{BA49997C-3494-4E14-B47E-042B5510BBD8}"/>
              </a:ext>
            </a:extLst>
          </p:cNvPr>
          <p:cNvSpPr/>
          <p:nvPr/>
        </p:nvSpPr>
        <p:spPr>
          <a:xfrm>
            <a:off x="413658" y="3184406"/>
            <a:ext cx="493486" cy="312516"/>
          </a:xfrm>
          <a:prstGeom prst="wedgeRectCallout">
            <a:avLst/>
          </a:prstGeom>
          <a:solidFill>
            <a:srgbClr val="0D347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6" name="TextBox 15">
            <a:extLst>
              <a:ext uri="{FF2B5EF4-FFF2-40B4-BE49-F238E27FC236}">
                <a16:creationId xmlns:a16="http://schemas.microsoft.com/office/drawing/2014/main" id="{5F42E835-B156-43EF-808A-BB7936EC11EC}"/>
              </a:ext>
            </a:extLst>
          </p:cNvPr>
          <p:cNvSpPr txBox="1"/>
          <p:nvPr/>
        </p:nvSpPr>
        <p:spPr>
          <a:xfrm>
            <a:off x="1045026" y="3158368"/>
            <a:ext cx="6770915" cy="584775"/>
          </a:xfrm>
          <a:prstGeom prst="rect">
            <a:avLst/>
          </a:prstGeom>
          <a:noFill/>
        </p:spPr>
        <p:txBody>
          <a:bodyPr wrap="square" lIns="91440" tIns="45720" rIns="91440" bIns="45720" rtlCol="0" anchor="t">
            <a:spAutoFit/>
          </a:bodyPr>
          <a:lstStyle/>
          <a:p>
            <a:r>
              <a:rPr lang="nb-NO" sz="1600"/>
              <a:t>Mulighet for å foreta avrop fra plan (kjøp via forhåndsgodkjent plan/budsjett)</a:t>
            </a:r>
          </a:p>
        </p:txBody>
      </p:sp>
      <p:sp>
        <p:nvSpPr>
          <p:cNvPr id="17" name="TextBox 16">
            <a:extLst>
              <a:ext uri="{FF2B5EF4-FFF2-40B4-BE49-F238E27FC236}">
                <a16:creationId xmlns:a16="http://schemas.microsoft.com/office/drawing/2014/main" id="{D9F0D0C5-402E-4407-9234-798BB0D00065}"/>
              </a:ext>
            </a:extLst>
          </p:cNvPr>
          <p:cNvSpPr txBox="1"/>
          <p:nvPr/>
        </p:nvSpPr>
        <p:spPr>
          <a:xfrm>
            <a:off x="1045027" y="4159862"/>
            <a:ext cx="6770915" cy="338554"/>
          </a:xfrm>
          <a:prstGeom prst="rect">
            <a:avLst/>
          </a:prstGeom>
          <a:noFill/>
        </p:spPr>
        <p:txBody>
          <a:bodyPr wrap="square" rtlCol="0">
            <a:spAutoFit/>
          </a:bodyPr>
          <a:lstStyle/>
          <a:p>
            <a:r>
              <a:rPr lang="nb-NO" sz="1600"/>
              <a:t>Kreves hyppig bruk av systemet for å være god (ca. 20 %)</a:t>
            </a:r>
          </a:p>
        </p:txBody>
      </p:sp>
      <p:sp>
        <p:nvSpPr>
          <p:cNvPr id="18" name="Speech Bubble: Rectangle 17">
            <a:extLst>
              <a:ext uri="{FF2B5EF4-FFF2-40B4-BE49-F238E27FC236}">
                <a16:creationId xmlns:a16="http://schemas.microsoft.com/office/drawing/2014/main" id="{B9299F84-6EB8-4309-AE33-6EE76D28032E}"/>
              </a:ext>
            </a:extLst>
          </p:cNvPr>
          <p:cNvSpPr/>
          <p:nvPr/>
        </p:nvSpPr>
        <p:spPr>
          <a:xfrm>
            <a:off x="418496" y="4185900"/>
            <a:ext cx="493486" cy="312516"/>
          </a:xfrm>
          <a:prstGeom prst="wedgeRectCallout">
            <a:avLst/>
          </a:prstGeom>
          <a:solidFill>
            <a:srgbClr val="0D347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197013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2674814369"/>
              </p:ext>
            </p:extLst>
          </p:nvPr>
        </p:nvGraphicFramePr>
        <p:xfrm>
          <a:off x="434198" y="1010884"/>
          <a:ext cx="7517106" cy="3646416"/>
        </p:xfrm>
        <a:graphic>
          <a:graphicData uri="http://schemas.openxmlformats.org/drawingml/2006/table">
            <a:tbl>
              <a:tblPr firstRow="1" bandRow="1">
                <a:tableStyleId>{2D5ABB26-0587-4C30-8999-92F81FD0307C}</a:tableStyleId>
              </a:tblPr>
              <a:tblGrid>
                <a:gridCol w="6088229">
                  <a:extLst>
                    <a:ext uri="{9D8B030D-6E8A-4147-A177-3AD203B41FA5}">
                      <a16:colId xmlns:a16="http://schemas.microsoft.com/office/drawing/2014/main" val="3031343381"/>
                    </a:ext>
                  </a:extLst>
                </a:gridCol>
                <a:gridCol w="1428877">
                  <a:extLst>
                    <a:ext uri="{9D8B030D-6E8A-4147-A177-3AD203B41FA5}">
                      <a16:colId xmlns:a16="http://schemas.microsoft.com/office/drawing/2014/main" val="2136914587"/>
                    </a:ext>
                  </a:extLst>
                </a:gridCol>
              </a:tblGrid>
              <a:tr h="510571">
                <a:tc>
                  <a:txBody>
                    <a:bodyPr/>
                    <a:lstStyle/>
                    <a:p>
                      <a:r>
                        <a:rPr lang="nb-NO">
                          <a:solidFill>
                            <a:schemeClr val="tx1"/>
                          </a:solidFill>
                        </a:rPr>
                        <a:t>Velkommen og mål for møtet</a:t>
                      </a:r>
                    </a:p>
                  </a:txBody>
                  <a:tcPr>
                    <a:solidFill>
                      <a:schemeClr val="bg1"/>
                    </a:solidFill>
                  </a:tcPr>
                </a:tc>
                <a:tc>
                  <a:txBody>
                    <a:bodyPr/>
                    <a:lstStyle/>
                    <a:p>
                      <a:r>
                        <a:rPr lang="nb-NO">
                          <a:solidFill>
                            <a:schemeClr val="tx1"/>
                          </a:solidFill>
                        </a:rPr>
                        <a:t>5 min</a:t>
                      </a:r>
                    </a:p>
                  </a:txBody>
                  <a:tcPr>
                    <a:solidFill>
                      <a:schemeClr val="bg1"/>
                    </a:solidFill>
                  </a:tcPr>
                </a:tc>
                <a:extLst>
                  <a:ext uri="{0D108BD9-81ED-4DB2-BD59-A6C34878D82A}">
                    <a16:rowId xmlns:a16="http://schemas.microsoft.com/office/drawing/2014/main" val="2827356267"/>
                  </a:ext>
                </a:extLst>
              </a:tr>
              <a:tr h="4107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solidFill>
                            <a:schemeClr val="tx1"/>
                          </a:solidFill>
                        </a:rPr>
                        <a:t>Info om prosjektet v/ Harald Lie, Prosjektleder BOTT ØL</a:t>
                      </a:r>
                    </a:p>
                  </a:txBody>
                  <a:tcPr>
                    <a:solidFill>
                      <a:schemeClr val="bg1"/>
                    </a:solidFill>
                  </a:tcPr>
                </a:tc>
                <a:tc>
                  <a:txBody>
                    <a:bodyPr/>
                    <a:lstStyle/>
                    <a:p>
                      <a:r>
                        <a:rPr lang="nb-NO">
                          <a:solidFill>
                            <a:schemeClr val="tx1"/>
                          </a:solidFill>
                        </a:rPr>
                        <a:t>10 min</a:t>
                      </a:r>
                    </a:p>
                  </a:txBody>
                  <a:tcPr>
                    <a:solidFill>
                      <a:schemeClr val="bg1"/>
                    </a:solidFill>
                  </a:tcPr>
                </a:tc>
                <a:extLst>
                  <a:ext uri="{0D108BD9-81ED-4DB2-BD59-A6C34878D82A}">
                    <a16:rowId xmlns:a16="http://schemas.microsoft.com/office/drawing/2014/main" val="3995385281"/>
                  </a:ext>
                </a:extLst>
              </a:tr>
              <a:tr h="639571">
                <a:tc>
                  <a:txBody>
                    <a:bodyPr/>
                    <a:lstStyle/>
                    <a:p>
                      <a:r>
                        <a:rPr lang="nb-NO" sz="1600">
                          <a:solidFill>
                            <a:schemeClr val="tx1"/>
                          </a:solidFill>
                        </a:rPr>
                        <a:t>Overordnet om innkjøpsløsning i Unit4 ERP, v/ Kristin Overvik</a:t>
                      </a:r>
                    </a:p>
                    <a:p>
                      <a:pPr marL="285750" indent="-285750">
                        <a:buFont typeface="Arial" panose="020B0604020202020204" pitchFamily="34" charset="0"/>
                        <a:buChar char="•"/>
                      </a:pPr>
                      <a:r>
                        <a:rPr lang="nb-NO" sz="1600" err="1">
                          <a:solidFill>
                            <a:schemeClr val="tx1"/>
                          </a:solidFill>
                        </a:rPr>
                        <a:t>Hovedendringer</a:t>
                      </a:r>
                      <a:r>
                        <a:rPr lang="nb-NO" sz="1600">
                          <a:solidFill>
                            <a:schemeClr val="tx1"/>
                          </a:solidFill>
                        </a:rPr>
                        <a:t> i funksjonalitet fra dagens løsning på NTNU</a:t>
                      </a:r>
                    </a:p>
                    <a:p>
                      <a:pPr marL="285750" indent="-285750">
                        <a:buFont typeface="Arial" panose="020B0604020202020204" pitchFamily="34" charset="0"/>
                        <a:buChar char="•"/>
                      </a:pPr>
                      <a:r>
                        <a:rPr lang="nb-NO" sz="1600" err="1">
                          <a:solidFill>
                            <a:schemeClr val="tx1"/>
                          </a:solidFill>
                        </a:rPr>
                        <a:t>Hovedendringer</a:t>
                      </a:r>
                      <a:r>
                        <a:rPr lang="nb-NO" sz="1600">
                          <a:solidFill>
                            <a:schemeClr val="tx1"/>
                          </a:solidFill>
                        </a:rPr>
                        <a:t> for rollene innkjøper og fagrekvirent </a:t>
                      </a:r>
                    </a:p>
                    <a:p>
                      <a:pPr marL="285750" indent="-285750">
                        <a:buFont typeface="Arial" panose="020B0604020202020204" pitchFamily="34" charset="0"/>
                        <a:buChar char="•"/>
                      </a:pPr>
                      <a:r>
                        <a:rPr lang="nb-NO" sz="1600">
                          <a:solidFill>
                            <a:schemeClr val="tx1"/>
                          </a:solidFill>
                        </a:rPr>
                        <a:t>Førsteinntrykk av løsning – fra en prosessrådgivers ståsted</a:t>
                      </a:r>
                    </a:p>
                  </a:txBody>
                  <a:tcPr>
                    <a:solidFill>
                      <a:schemeClr val="bg1"/>
                    </a:solidFill>
                  </a:tcPr>
                </a:tc>
                <a:tc>
                  <a:txBody>
                    <a:bodyPr/>
                    <a:lstStyle/>
                    <a:p>
                      <a:r>
                        <a:rPr lang="nb-NO">
                          <a:solidFill>
                            <a:schemeClr val="tx1"/>
                          </a:solidFill>
                        </a:rPr>
                        <a:t>30 min</a:t>
                      </a:r>
                    </a:p>
                  </a:txBody>
                  <a:tcPr>
                    <a:solidFill>
                      <a:schemeClr val="bg1"/>
                    </a:solidFill>
                  </a:tcPr>
                </a:tc>
                <a:extLst>
                  <a:ext uri="{0D108BD9-81ED-4DB2-BD59-A6C34878D82A}">
                    <a16:rowId xmlns:a16="http://schemas.microsoft.com/office/drawing/2014/main" val="21271162"/>
                  </a:ext>
                </a:extLst>
              </a:tr>
              <a:tr h="365760">
                <a:tc>
                  <a:txBody>
                    <a:bodyPr/>
                    <a:lstStyle/>
                    <a:p>
                      <a:r>
                        <a:rPr lang="nb-NO" sz="1600">
                          <a:solidFill>
                            <a:schemeClr val="bg1"/>
                          </a:solidFill>
                        </a:rPr>
                        <a:t>Hvor kan du finne mer informasjon </a:t>
                      </a:r>
                    </a:p>
                  </a:txBody>
                  <a:tcPr>
                    <a:solidFill>
                      <a:srgbClr val="0D3475"/>
                    </a:solidFill>
                  </a:tcPr>
                </a:tc>
                <a:tc>
                  <a:txBody>
                    <a:bodyPr/>
                    <a:lstStyle/>
                    <a:p>
                      <a:r>
                        <a:rPr lang="nb-NO">
                          <a:solidFill>
                            <a:schemeClr val="bg1"/>
                          </a:solidFill>
                        </a:rPr>
                        <a:t>10 min</a:t>
                      </a:r>
                    </a:p>
                  </a:txBody>
                  <a:tcPr>
                    <a:solidFill>
                      <a:srgbClr val="0D3475"/>
                    </a:solidFill>
                  </a:tcPr>
                </a:tc>
                <a:extLst>
                  <a:ext uri="{0D108BD9-81ED-4DB2-BD59-A6C34878D82A}">
                    <a16:rowId xmlns:a16="http://schemas.microsoft.com/office/drawing/2014/main" val="4003230289"/>
                  </a:ext>
                </a:extLst>
              </a:tr>
              <a:tr h="39756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b="0"/>
                        <a:t>Mini-demo fra DFØ, v/ Sigurd Hauknes </a:t>
                      </a:r>
                    </a:p>
                  </a:txBody>
                  <a:tcPr/>
                </a:tc>
                <a:tc>
                  <a:txBody>
                    <a:bodyPr/>
                    <a:lstStyle/>
                    <a:p>
                      <a:r>
                        <a:rPr lang="nb-NO"/>
                        <a:t>10 min</a:t>
                      </a:r>
                    </a:p>
                  </a:txBody>
                  <a:tcPr/>
                </a:tc>
                <a:extLst>
                  <a:ext uri="{0D108BD9-81ED-4DB2-BD59-A6C34878D82A}">
                    <a16:rowId xmlns:a16="http://schemas.microsoft.com/office/drawing/2014/main" val="117357334"/>
                  </a:ext>
                </a:extLst>
              </a:tr>
              <a:tr h="421419">
                <a:tc>
                  <a:txBody>
                    <a:bodyPr/>
                    <a:lstStyle/>
                    <a:p>
                      <a:r>
                        <a:rPr lang="nb-NO" sz="1600"/>
                        <a:t>Spørsmål og svar </a:t>
                      </a:r>
                    </a:p>
                  </a:txBody>
                  <a:tcPr/>
                </a:tc>
                <a:tc>
                  <a:txBody>
                    <a:bodyPr/>
                    <a:lstStyle/>
                    <a:p>
                      <a:r>
                        <a:rPr lang="nb-NO"/>
                        <a:t>20 min</a:t>
                      </a:r>
                    </a:p>
                  </a:txBody>
                  <a:tcPr/>
                </a:tc>
                <a:extLst>
                  <a:ext uri="{0D108BD9-81ED-4DB2-BD59-A6C34878D82A}">
                    <a16:rowId xmlns:a16="http://schemas.microsoft.com/office/drawing/2014/main" val="816943815"/>
                  </a:ext>
                </a:extLst>
              </a:tr>
              <a:tr h="473589">
                <a:tc>
                  <a:txBody>
                    <a:bodyPr/>
                    <a:lstStyle/>
                    <a:p>
                      <a:r>
                        <a:rPr lang="nb-NO" sz="1600"/>
                        <a:t>Avslutning </a:t>
                      </a:r>
                    </a:p>
                  </a:txBody>
                  <a:tcPr/>
                </a:tc>
                <a:tc>
                  <a:txBody>
                    <a:bodyPr/>
                    <a:lstStyle/>
                    <a:p>
                      <a:r>
                        <a:rPr lang="nb-NO"/>
                        <a:t>5 min</a:t>
                      </a:r>
                    </a:p>
                  </a:txBody>
                  <a:tcPr/>
                </a:tc>
                <a:extLst>
                  <a:ext uri="{0D108BD9-81ED-4DB2-BD59-A6C34878D82A}">
                    <a16:rowId xmlns:a16="http://schemas.microsoft.com/office/drawing/2014/main" val="2339303433"/>
                  </a:ext>
                </a:extLst>
              </a:tr>
            </a:tbl>
          </a:graphicData>
        </a:graphic>
      </p:graphicFrame>
    </p:spTree>
    <p:extLst>
      <p:ext uri="{BB962C8B-B14F-4D97-AF65-F5344CB8AC3E}">
        <p14:creationId xmlns:p14="http://schemas.microsoft.com/office/powerpoint/2010/main" val="478378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86877C-8C65-4774-8636-38A31B5527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4"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F486877C-8C65-4774-8636-38A31B5527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5F30313-FBFC-4DAE-935F-FBAB7E134A43}"/>
              </a:ext>
            </a:extLst>
          </p:cNvPr>
          <p:cNvSpPr>
            <a:spLocks noGrp="1"/>
          </p:cNvSpPr>
          <p:nvPr>
            <p:ph type="title"/>
          </p:nvPr>
        </p:nvSpPr>
        <p:spPr/>
        <p:txBody>
          <a:bodyPr vert="horz"/>
          <a:lstStyle/>
          <a:p>
            <a:r>
              <a:rPr lang="nb-NO"/>
              <a:t>Hvor kan du finne informasjon</a:t>
            </a:r>
          </a:p>
        </p:txBody>
      </p:sp>
      <p:sp>
        <p:nvSpPr>
          <p:cNvPr id="3" name="Content Placeholder 2">
            <a:extLst>
              <a:ext uri="{FF2B5EF4-FFF2-40B4-BE49-F238E27FC236}">
                <a16:creationId xmlns:a16="http://schemas.microsoft.com/office/drawing/2014/main" id="{2B9233AB-ADBF-4521-AA60-4AA0A8175C12}"/>
              </a:ext>
            </a:extLst>
          </p:cNvPr>
          <p:cNvSpPr>
            <a:spLocks noGrp="1"/>
          </p:cNvSpPr>
          <p:nvPr>
            <p:ph idx="1"/>
          </p:nvPr>
        </p:nvSpPr>
        <p:spPr>
          <a:xfrm>
            <a:off x="326573" y="2027734"/>
            <a:ext cx="3638154" cy="3665709"/>
          </a:xfrm>
        </p:spPr>
        <p:txBody>
          <a:bodyPr/>
          <a:lstStyle/>
          <a:p>
            <a:pPr marL="0" indent="0">
              <a:buNone/>
            </a:pPr>
            <a:endParaRPr lang="nb-NO"/>
          </a:p>
          <a:p>
            <a:r>
              <a:rPr lang="nb-NO"/>
              <a:t>BOTT-samarbeidet.no</a:t>
            </a:r>
            <a:br>
              <a:rPr lang="nb-NO"/>
            </a:br>
            <a:br>
              <a:rPr lang="nb-NO"/>
            </a:br>
            <a:endParaRPr lang="nb-NO"/>
          </a:p>
          <a:p>
            <a:pPr marL="0" indent="0">
              <a:buNone/>
            </a:pPr>
            <a:endParaRPr lang="nb-NO"/>
          </a:p>
        </p:txBody>
      </p:sp>
      <p:pic>
        <p:nvPicPr>
          <p:cNvPr id="8" name="Picture 7">
            <a:extLst>
              <a:ext uri="{FF2B5EF4-FFF2-40B4-BE49-F238E27FC236}">
                <a16:creationId xmlns:a16="http://schemas.microsoft.com/office/drawing/2014/main" id="{DB984374-49D7-4F3F-B5EE-1912620AA2D8}"/>
              </a:ext>
            </a:extLst>
          </p:cNvPr>
          <p:cNvPicPr>
            <a:picLocks noChangeAspect="1"/>
          </p:cNvPicPr>
          <p:nvPr/>
        </p:nvPicPr>
        <p:blipFill>
          <a:blip r:embed="rId7"/>
          <a:stretch>
            <a:fillRect/>
          </a:stretch>
        </p:blipFill>
        <p:spPr>
          <a:xfrm>
            <a:off x="4446865" y="1862165"/>
            <a:ext cx="4190065" cy="2313644"/>
          </a:xfrm>
          <a:prstGeom prst="rect">
            <a:avLst/>
          </a:prstGeom>
        </p:spPr>
      </p:pic>
      <p:cxnSp>
        <p:nvCxnSpPr>
          <p:cNvPr id="13" name="Connector: Elbow 12">
            <a:extLst>
              <a:ext uri="{FF2B5EF4-FFF2-40B4-BE49-F238E27FC236}">
                <a16:creationId xmlns:a16="http://schemas.microsoft.com/office/drawing/2014/main" id="{A129583C-D7C4-45FB-97EA-E317D8AA94B1}"/>
              </a:ext>
            </a:extLst>
          </p:cNvPr>
          <p:cNvCxnSpPr/>
          <p:nvPr/>
        </p:nvCxnSpPr>
        <p:spPr>
          <a:xfrm>
            <a:off x="2547756" y="3249261"/>
            <a:ext cx="1772959" cy="300147"/>
          </a:xfrm>
          <a:prstGeom prst="bentConnector3">
            <a:avLst>
              <a:gd name="adj1" fmla="val 394"/>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024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7ED84A5-63D0-4CED-BE3E-B138F394944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2"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F7ED84A5-63D0-4CED-BE3E-B138F39494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3" name="Rectangle 92">
            <a:extLst>
              <a:ext uri="{FF2B5EF4-FFF2-40B4-BE49-F238E27FC236}">
                <a16:creationId xmlns:a16="http://schemas.microsoft.com/office/drawing/2014/main" id="{5C19770F-11B7-4DD3-B144-DA74E9E5EE28}"/>
              </a:ext>
            </a:extLst>
          </p:cNvPr>
          <p:cNvSpPr/>
          <p:nvPr/>
        </p:nvSpPr>
        <p:spPr>
          <a:xfrm>
            <a:off x="0" y="852310"/>
            <a:ext cx="9144000" cy="4291190"/>
          </a:xfrm>
          <a:prstGeom prst="rect">
            <a:avLst/>
          </a:prstGeom>
          <a:solidFill>
            <a:schemeClr val="bg1">
              <a:lumMod val="9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86026A2-A005-4AC1-BD80-71EA47F323E1}"/>
              </a:ext>
            </a:extLst>
          </p:cNvPr>
          <p:cNvSpPr>
            <a:spLocks noGrp="1"/>
          </p:cNvSpPr>
          <p:nvPr>
            <p:ph type="title"/>
          </p:nvPr>
        </p:nvSpPr>
        <p:spPr>
          <a:xfrm>
            <a:off x="457200" y="205979"/>
            <a:ext cx="8229600" cy="523220"/>
          </a:xfrm>
        </p:spPr>
        <p:txBody>
          <a:bodyPr vert="horz"/>
          <a:lstStyle/>
          <a:p>
            <a:r>
              <a:rPr lang="nb-NO" sz="2800"/>
              <a:t>Prosessdokumentasjon i BOTT</a:t>
            </a:r>
          </a:p>
        </p:txBody>
      </p:sp>
      <p:grpSp>
        <p:nvGrpSpPr>
          <p:cNvPr id="71" name="Group 70">
            <a:extLst>
              <a:ext uri="{FF2B5EF4-FFF2-40B4-BE49-F238E27FC236}">
                <a16:creationId xmlns:a16="http://schemas.microsoft.com/office/drawing/2014/main" id="{9E0E0E55-A693-4EAC-829E-EDFEE3E88777}"/>
              </a:ext>
            </a:extLst>
          </p:cNvPr>
          <p:cNvGrpSpPr/>
          <p:nvPr/>
        </p:nvGrpSpPr>
        <p:grpSpPr>
          <a:xfrm>
            <a:off x="700971" y="852310"/>
            <a:ext cx="2218427" cy="2105406"/>
            <a:chOff x="669206" y="1062022"/>
            <a:chExt cx="2957902" cy="2807208"/>
          </a:xfrm>
          <a:solidFill>
            <a:schemeClr val="bg1"/>
          </a:solidFill>
        </p:grpSpPr>
        <p:sp>
          <p:nvSpPr>
            <p:cNvPr id="72" name="Google Shape;952;p112">
              <a:extLst>
                <a:ext uri="{FF2B5EF4-FFF2-40B4-BE49-F238E27FC236}">
                  <a16:creationId xmlns:a16="http://schemas.microsoft.com/office/drawing/2014/main" id="{D482A5E4-9D08-4499-8867-147B422BFA1C}"/>
                </a:ext>
              </a:extLst>
            </p:cNvPr>
            <p:cNvSpPr/>
            <p:nvPr/>
          </p:nvSpPr>
          <p:spPr>
            <a:xfrm>
              <a:off x="669206" y="1349230"/>
              <a:ext cx="2957902" cy="2520000"/>
            </a:xfrm>
            <a:prstGeom prst="rect">
              <a:avLst/>
            </a:prstGeom>
            <a:solidFill>
              <a:schemeClr val="bg1">
                <a:lumMod val="95000"/>
              </a:schemeClr>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14693"/>
                </a:solidFill>
                <a:effectLst/>
                <a:uLnTx/>
                <a:uFillTx/>
                <a:latin typeface="Arial"/>
                <a:ea typeface="+mn-ea"/>
                <a:cs typeface="Arial"/>
                <a:sym typeface="Arial"/>
              </a:endParaRPr>
            </a:p>
          </p:txBody>
        </p:sp>
        <p:sp>
          <p:nvSpPr>
            <p:cNvPr id="73" name="Title 1">
              <a:extLst>
                <a:ext uri="{FF2B5EF4-FFF2-40B4-BE49-F238E27FC236}">
                  <a16:creationId xmlns:a16="http://schemas.microsoft.com/office/drawing/2014/main" id="{6B05D364-1EA3-4D63-A3C2-ED47C2AD31D9}"/>
                </a:ext>
              </a:extLst>
            </p:cNvPr>
            <p:cNvSpPr txBox="1">
              <a:spLocks/>
            </p:cNvSpPr>
            <p:nvPr/>
          </p:nvSpPr>
          <p:spPr>
            <a:xfrm>
              <a:off x="1082370" y="1062022"/>
              <a:ext cx="2132767" cy="430887"/>
            </a:xfrm>
            <a:prstGeom prst="rect">
              <a:avLst/>
            </a:prstGeom>
            <a:solidFill>
              <a:schemeClr val="bg1">
                <a:lumMod val="95000"/>
              </a:schemeClr>
            </a:solid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1"/>
                </a:buClr>
                <a:buSzPts val="2800"/>
                <a:buFont typeface="Arial"/>
                <a:buNone/>
                <a:defRPr sz="1200" b="1" i="0" u="none" strike="noStrike" cap="none">
                  <a:solidFill>
                    <a:srgbClr val="32756D"/>
                  </a:solidFill>
                  <a:latin typeface="Poppins" panose="00000500000000000000" pitchFamily="50" charset="0"/>
                  <a:ea typeface="Arial"/>
                  <a:cs typeface="Poppins" panose="00000500000000000000" pitchFamily="50" charset="0"/>
                </a:defRPr>
              </a:lvl1pPr>
              <a:lvl2pPr marR="0" lv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2pPr>
              <a:lvl3pPr marR="0" lvl="2">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3pPr>
              <a:lvl4pPr marR="0" lvl="3">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4pPr>
              <a:lvl5pPr marR="0" lvl="4">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5pPr>
              <a:lvl6pPr marR="0" lvl="5">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6pPr>
              <a:lvl7pPr marR="0" lvl="6">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7pPr>
              <a:lvl8pPr marR="0" lvl="7">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8pPr>
              <a:lvl9pPr marR="0" lvl="8">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Arial"/>
                <a:buNone/>
                <a:tabLst/>
                <a:defRPr/>
              </a:pPr>
              <a:r>
                <a:rPr kumimoji="0" lang="nb-NO" sz="1050" b="1" i="0" u="none" strike="noStrike" kern="1200" cap="none" spc="0" normalizeH="0" baseline="0" noProof="0">
                  <a:ln>
                    <a:noFill/>
                  </a:ln>
                  <a:solidFill>
                    <a:srgbClr val="014693"/>
                  </a:solidFill>
                  <a:effectLst/>
                  <a:uLnTx/>
                  <a:uFillTx/>
                  <a:latin typeface="Poppins" panose="00000500000000000000" pitchFamily="2" charset="0"/>
                  <a:cs typeface="Poppins" panose="00000500000000000000" pitchFamily="2" charset="0"/>
                  <a:sym typeface="Arial"/>
                </a:rPr>
                <a:t>Prosesskart og prosessoversikt</a:t>
              </a:r>
            </a:p>
          </p:txBody>
        </p:sp>
      </p:grpSp>
      <p:grpSp>
        <p:nvGrpSpPr>
          <p:cNvPr id="74" name="Group 73">
            <a:extLst>
              <a:ext uri="{FF2B5EF4-FFF2-40B4-BE49-F238E27FC236}">
                <a16:creationId xmlns:a16="http://schemas.microsoft.com/office/drawing/2014/main" id="{F8626FA7-13B4-4573-8BCB-99DD0E2A7287}"/>
              </a:ext>
            </a:extLst>
          </p:cNvPr>
          <p:cNvGrpSpPr/>
          <p:nvPr/>
        </p:nvGrpSpPr>
        <p:grpSpPr>
          <a:xfrm>
            <a:off x="6331328" y="852310"/>
            <a:ext cx="2218427" cy="2105406"/>
            <a:chOff x="8176349" y="1062022"/>
            <a:chExt cx="2957902" cy="2807208"/>
          </a:xfrm>
        </p:grpSpPr>
        <p:sp>
          <p:nvSpPr>
            <p:cNvPr id="75" name="Google Shape;952;p112">
              <a:extLst>
                <a:ext uri="{FF2B5EF4-FFF2-40B4-BE49-F238E27FC236}">
                  <a16:creationId xmlns:a16="http://schemas.microsoft.com/office/drawing/2014/main" id="{194E7223-6F54-4218-9AB7-0B9AF0470B46}"/>
                </a:ext>
              </a:extLst>
            </p:cNvPr>
            <p:cNvSpPr/>
            <p:nvPr/>
          </p:nvSpPr>
          <p:spPr>
            <a:xfrm>
              <a:off x="8176349" y="1349230"/>
              <a:ext cx="2957902" cy="25200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Title 1">
              <a:extLst>
                <a:ext uri="{FF2B5EF4-FFF2-40B4-BE49-F238E27FC236}">
                  <a16:creationId xmlns:a16="http://schemas.microsoft.com/office/drawing/2014/main" id="{87776C09-3A31-46D8-8F79-77B570C713AE}"/>
                </a:ext>
              </a:extLst>
            </p:cNvPr>
            <p:cNvSpPr txBox="1">
              <a:spLocks/>
            </p:cNvSpPr>
            <p:nvPr/>
          </p:nvSpPr>
          <p:spPr>
            <a:xfrm>
              <a:off x="8589513" y="1062022"/>
              <a:ext cx="2132767" cy="430887"/>
            </a:xfrm>
            <a:prstGeom prst="rect">
              <a:avLst/>
            </a:prstGeom>
            <a:solidFill>
              <a:schemeClr val="bg1">
                <a:lumMod val="95000"/>
              </a:schemeClr>
            </a:solid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1"/>
                </a:buClr>
                <a:buSzPts val="2800"/>
                <a:buFont typeface="Arial"/>
                <a:buNone/>
                <a:defRPr sz="1200" b="1" i="0" u="none" strike="noStrike" cap="none">
                  <a:solidFill>
                    <a:srgbClr val="32756D"/>
                  </a:solidFill>
                  <a:latin typeface="Poppins" panose="00000500000000000000" pitchFamily="50" charset="0"/>
                  <a:ea typeface="Arial"/>
                  <a:cs typeface="Poppins" panose="00000500000000000000" pitchFamily="50" charset="0"/>
                </a:defRPr>
              </a:lvl1pPr>
              <a:lvl2pPr marR="0" lv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2pPr>
              <a:lvl3pPr marR="0" lvl="2">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3pPr>
              <a:lvl4pPr marR="0" lvl="3">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4pPr>
              <a:lvl5pPr marR="0" lvl="4">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5pPr>
              <a:lvl6pPr marR="0" lvl="5">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6pPr>
              <a:lvl7pPr marR="0" lvl="6">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7pPr>
              <a:lvl8pPr marR="0" lvl="7">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8pPr>
              <a:lvl9pPr marR="0" lvl="8">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Arial"/>
                <a:buNone/>
                <a:tabLst/>
                <a:defRPr/>
              </a:pPr>
              <a:r>
                <a:rPr kumimoji="0" lang="nb-NO" sz="1050" b="1" i="0" u="none" strike="noStrike" kern="1200" cap="none" spc="0" normalizeH="0" baseline="0" noProof="0">
                  <a:ln>
                    <a:noFill/>
                  </a:ln>
                  <a:solidFill>
                    <a:srgbClr val="014693"/>
                  </a:solidFill>
                  <a:effectLst/>
                  <a:uLnTx/>
                  <a:uFillTx/>
                  <a:latin typeface="Poppins" panose="00000500000000000000" pitchFamily="2" charset="0"/>
                  <a:cs typeface="Poppins" panose="00000500000000000000" pitchFamily="2" charset="0"/>
                  <a:sym typeface="Arial"/>
                </a:rPr>
                <a:t>Rollebeskrivelser</a:t>
              </a:r>
            </a:p>
          </p:txBody>
        </p:sp>
      </p:grpSp>
      <p:grpSp>
        <p:nvGrpSpPr>
          <p:cNvPr id="77" name="Group 76">
            <a:extLst>
              <a:ext uri="{FF2B5EF4-FFF2-40B4-BE49-F238E27FC236}">
                <a16:creationId xmlns:a16="http://schemas.microsoft.com/office/drawing/2014/main" id="{E3648EE1-6C7E-437E-A76D-E010485B883E}"/>
              </a:ext>
            </a:extLst>
          </p:cNvPr>
          <p:cNvGrpSpPr/>
          <p:nvPr/>
        </p:nvGrpSpPr>
        <p:grpSpPr>
          <a:xfrm>
            <a:off x="3516149" y="854965"/>
            <a:ext cx="2218427" cy="2105406"/>
            <a:chOff x="4437223" y="1065562"/>
            <a:chExt cx="2957902" cy="2807208"/>
          </a:xfrm>
        </p:grpSpPr>
        <p:sp>
          <p:nvSpPr>
            <p:cNvPr id="78" name="Google Shape;952;p112">
              <a:extLst>
                <a:ext uri="{FF2B5EF4-FFF2-40B4-BE49-F238E27FC236}">
                  <a16:creationId xmlns:a16="http://schemas.microsoft.com/office/drawing/2014/main" id="{7A0F8D10-8ED3-460C-97BD-D57A1781FA08}"/>
                </a:ext>
              </a:extLst>
            </p:cNvPr>
            <p:cNvSpPr/>
            <p:nvPr/>
          </p:nvSpPr>
          <p:spPr>
            <a:xfrm>
              <a:off x="4437223" y="1352770"/>
              <a:ext cx="2957902" cy="25200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Title 1">
              <a:extLst>
                <a:ext uri="{FF2B5EF4-FFF2-40B4-BE49-F238E27FC236}">
                  <a16:creationId xmlns:a16="http://schemas.microsoft.com/office/drawing/2014/main" id="{1C95F083-6AAC-4176-AAFB-BB6E883724DD}"/>
                </a:ext>
              </a:extLst>
            </p:cNvPr>
            <p:cNvSpPr txBox="1">
              <a:spLocks/>
            </p:cNvSpPr>
            <p:nvPr/>
          </p:nvSpPr>
          <p:spPr>
            <a:xfrm>
              <a:off x="4850387" y="1065562"/>
              <a:ext cx="2132767" cy="430887"/>
            </a:xfrm>
            <a:prstGeom prst="rect">
              <a:avLst/>
            </a:prstGeom>
            <a:solidFill>
              <a:schemeClr val="bg1">
                <a:lumMod val="95000"/>
              </a:schemeClr>
            </a:solid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1"/>
                </a:buClr>
                <a:buSzPts val="2800"/>
                <a:buFont typeface="Arial"/>
                <a:buNone/>
                <a:defRPr sz="1200" b="1" i="0" u="none" strike="noStrike" cap="none">
                  <a:solidFill>
                    <a:srgbClr val="32756D"/>
                  </a:solidFill>
                  <a:latin typeface="Poppins" panose="00000500000000000000" pitchFamily="50" charset="0"/>
                  <a:ea typeface="Arial"/>
                  <a:cs typeface="Poppins" panose="00000500000000000000" pitchFamily="50" charset="0"/>
                </a:defRPr>
              </a:lvl1pPr>
              <a:lvl2pPr marR="0" lv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2pPr>
              <a:lvl3pPr marR="0" lvl="2">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3pPr>
              <a:lvl4pPr marR="0" lvl="3">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4pPr>
              <a:lvl5pPr marR="0" lvl="4">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5pPr>
              <a:lvl6pPr marR="0" lvl="5">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6pPr>
              <a:lvl7pPr marR="0" lvl="6">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7pPr>
              <a:lvl8pPr marR="0" lvl="7">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8pPr>
              <a:lvl9pPr marR="0" lvl="8">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Arial"/>
                <a:buNone/>
                <a:tabLst/>
                <a:defRPr/>
              </a:pPr>
              <a:r>
                <a:rPr kumimoji="0" lang="nb-NO" sz="1050" b="1" i="0" u="none" strike="noStrike" kern="1200" cap="none" spc="0" normalizeH="0" baseline="0" noProof="0">
                  <a:ln>
                    <a:noFill/>
                  </a:ln>
                  <a:solidFill>
                    <a:srgbClr val="014693"/>
                  </a:solidFill>
                  <a:effectLst/>
                  <a:uLnTx/>
                  <a:uFillTx/>
                  <a:latin typeface="Poppins" panose="00000500000000000000" pitchFamily="2" charset="0"/>
                  <a:cs typeface="Poppins" panose="00000500000000000000" pitchFamily="2" charset="0"/>
                  <a:sym typeface="Arial"/>
                </a:rPr>
                <a:t>Rolleoversikt</a:t>
              </a:r>
            </a:p>
          </p:txBody>
        </p:sp>
      </p:grpSp>
      <p:sp>
        <p:nvSpPr>
          <p:cNvPr id="80" name="Google Shape;952;p112">
            <a:extLst>
              <a:ext uri="{FF2B5EF4-FFF2-40B4-BE49-F238E27FC236}">
                <a16:creationId xmlns:a16="http://schemas.microsoft.com/office/drawing/2014/main" id="{3F8279CC-0E2B-4E3A-8818-716CE10C63C8}"/>
              </a:ext>
            </a:extLst>
          </p:cNvPr>
          <p:cNvSpPr/>
          <p:nvPr/>
        </p:nvSpPr>
        <p:spPr>
          <a:xfrm>
            <a:off x="5010456" y="3236719"/>
            <a:ext cx="2218427" cy="18900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Title 1">
            <a:extLst>
              <a:ext uri="{FF2B5EF4-FFF2-40B4-BE49-F238E27FC236}">
                <a16:creationId xmlns:a16="http://schemas.microsoft.com/office/drawing/2014/main" id="{8214F4B9-9243-45C0-AC62-AC4DCE9CBF44}"/>
              </a:ext>
            </a:extLst>
          </p:cNvPr>
          <p:cNvSpPr txBox="1">
            <a:spLocks/>
          </p:cNvSpPr>
          <p:nvPr/>
        </p:nvSpPr>
        <p:spPr>
          <a:xfrm>
            <a:off x="5320329" y="3021314"/>
            <a:ext cx="1599575" cy="323165"/>
          </a:xfrm>
          <a:prstGeom prst="rect">
            <a:avLst/>
          </a:prstGeom>
          <a:solidFill>
            <a:schemeClr val="bg1">
              <a:lumMod val="95000"/>
            </a:schemeClr>
          </a:solid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1"/>
              </a:buClr>
              <a:buSzPts val="2800"/>
              <a:buFont typeface="Arial"/>
              <a:buNone/>
              <a:defRPr sz="1200" b="1" i="0" u="none" strike="noStrike" cap="none">
                <a:solidFill>
                  <a:srgbClr val="32756D"/>
                </a:solidFill>
                <a:latin typeface="Poppins" panose="00000500000000000000" pitchFamily="50" charset="0"/>
                <a:ea typeface="Arial"/>
                <a:cs typeface="Poppins" panose="00000500000000000000" pitchFamily="50" charset="0"/>
              </a:defRPr>
            </a:lvl1pPr>
            <a:lvl2pPr marR="0" lv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2pPr>
            <a:lvl3pPr marR="0" lvl="2">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3pPr>
            <a:lvl4pPr marR="0" lvl="3">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4pPr>
            <a:lvl5pPr marR="0" lvl="4">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5pPr>
            <a:lvl6pPr marR="0" lvl="5">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6pPr>
            <a:lvl7pPr marR="0" lvl="6">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7pPr>
            <a:lvl8pPr marR="0" lvl="7">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8pPr>
            <a:lvl9pPr marR="0" lvl="8">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Arial"/>
              <a:buNone/>
              <a:tabLst/>
              <a:defRPr/>
            </a:pPr>
            <a:r>
              <a:rPr kumimoji="0" lang="nb-NO" sz="1050" b="1" i="0" u="none" strike="noStrike" kern="1200" cap="none" spc="0" normalizeH="0" baseline="0" noProof="0">
                <a:ln>
                  <a:noFill/>
                </a:ln>
                <a:solidFill>
                  <a:srgbClr val="014693"/>
                </a:solidFill>
                <a:effectLst/>
                <a:uLnTx/>
                <a:uFillTx/>
                <a:latin typeface="Poppins" panose="00000500000000000000" pitchFamily="2" charset="0"/>
                <a:cs typeface="Poppins" panose="00000500000000000000" pitchFamily="2" charset="0"/>
                <a:sym typeface="Arial"/>
              </a:rPr>
              <a:t>Brukerveiledninger og sjekklister</a:t>
            </a:r>
          </a:p>
        </p:txBody>
      </p:sp>
      <p:pic>
        <p:nvPicPr>
          <p:cNvPr id="82" name="Picture 81">
            <a:extLst>
              <a:ext uri="{FF2B5EF4-FFF2-40B4-BE49-F238E27FC236}">
                <a16:creationId xmlns:a16="http://schemas.microsoft.com/office/drawing/2014/main" id="{97A52027-6CFF-4902-9543-B220C97CB7AA}"/>
              </a:ext>
            </a:extLst>
          </p:cNvPr>
          <p:cNvPicPr>
            <a:picLocks noChangeAspect="1"/>
          </p:cNvPicPr>
          <p:nvPr/>
        </p:nvPicPr>
        <p:blipFill>
          <a:blip r:embed="rId7"/>
          <a:stretch>
            <a:fillRect/>
          </a:stretch>
        </p:blipFill>
        <p:spPr>
          <a:xfrm>
            <a:off x="760084" y="1253905"/>
            <a:ext cx="1757700" cy="1033470"/>
          </a:xfrm>
          <a:prstGeom prst="rect">
            <a:avLst/>
          </a:prstGeom>
        </p:spPr>
      </p:pic>
      <p:pic>
        <p:nvPicPr>
          <p:cNvPr id="83" name="Picture 82">
            <a:extLst>
              <a:ext uri="{FF2B5EF4-FFF2-40B4-BE49-F238E27FC236}">
                <a16:creationId xmlns:a16="http://schemas.microsoft.com/office/drawing/2014/main" id="{72D2256E-817B-4931-A35D-51C9AE4CDBA7}"/>
              </a:ext>
            </a:extLst>
          </p:cNvPr>
          <p:cNvPicPr>
            <a:picLocks noChangeAspect="1"/>
          </p:cNvPicPr>
          <p:nvPr/>
        </p:nvPicPr>
        <p:blipFill>
          <a:blip r:embed="rId8"/>
          <a:stretch>
            <a:fillRect/>
          </a:stretch>
        </p:blipFill>
        <p:spPr>
          <a:xfrm>
            <a:off x="1208579" y="1921173"/>
            <a:ext cx="1655428" cy="966794"/>
          </a:xfrm>
          <a:prstGeom prst="rect">
            <a:avLst/>
          </a:prstGeom>
        </p:spPr>
      </p:pic>
      <p:sp>
        <p:nvSpPr>
          <p:cNvPr id="84" name="Google Shape;952;p112">
            <a:extLst>
              <a:ext uri="{FF2B5EF4-FFF2-40B4-BE49-F238E27FC236}">
                <a16:creationId xmlns:a16="http://schemas.microsoft.com/office/drawing/2014/main" id="{887D8AC7-15BE-4819-95FB-29FF5A45B35B}"/>
              </a:ext>
            </a:extLst>
          </p:cNvPr>
          <p:cNvSpPr/>
          <p:nvPr/>
        </p:nvSpPr>
        <p:spPr>
          <a:xfrm>
            <a:off x="2084420" y="3231409"/>
            <a:ext cx="2218427" cy="18900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Title 1">
            <a:extLst>
              <a:ext uri="{FF2B5EF4-FFF2-40B4-BE49-F238E27FC236}">
                <a16:creationId xmlns:a16="http://schemas.microsoft.com/office/drawing/2014/main" id="{FAE31922-7395-48EB-BAE2-36A1ADEB06A0}"/>
              </a:ext>
            </a:extLst>
          </p:cNvPr>
          <p:cNvSpPr txBox="1">
            <a:spLocks/>
          </p:cNvSpPr>
          <p:nvPr/>
        </p:nvSpPr>
        <p:spPr>
          <a:xfrm>
            <a:off x="2394294" y="3016004"/>
            <a:ext cx="1599575" cy="323165"/>
          </a:xfrm>
          <a:prstGeom prst="rect">
            <a:avLst/>
          </a:prstGeom>
          <a:solidFill>
            <a:schemeClr val="bg1">
              <a:lumMod val="95000"/>
            </a:schemeClr>
          </a:solid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1"/>
              </a:buClr>
              <a:buSzPts val="2800"/>
              <a:buFont typeface="Arial"/>
              <a:buNone/>
              <a:defRPr sz="1200" b="1" i="0" u="none" strike="noStrike" cap="none">
                <a:solidFill>
                  <a:srgbClr val="32756D"/>
                </a:solidFill>
                <a:latin typeface="Poppins" panose="00000500000000000000" pitchFamily="50" charset="0"/>
                <a:ea typeface="Arial"/>
                <a:cs typeface="Poppins" panose="00000500000000000000" pitchFamily="50" charset="0"/>
              </a:defRPr>
            </a:lvl1pPr>
            <a:lvl2pPr marR="0" lv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2pPr>
            <a:lvl3pPr marR="0" lvl="2">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3pPr>
            <a:lvl4pPr marR="0" lvl="3">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4pPr>
            <a:lvl5pPr marR="0" lvl="4">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5pPr>
            <a:lvl6pPr marR="0" lvl="5">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6pPr>
            <a:lvl7pPr marR="0" lvl="6">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7pPr>
            <a:lvl8pPr marR="0" lvl="7">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8pPr>
            <a:lvl9pPr marR="0" lvl="8">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Arial"/>
              <a:buNone/>
              <a:tabLst/>
              <a:defRPr/>
            </a:pPr>
            <a:r>
              <a:rPr kumimoji="0" lang="nb-NO" sz="1050" b="1" i="0" u="none" strike="noStrike" kern="1200" cap="none" spc="0" normalizeH="0" baseline="0" noProof="0">
                <a:ln>
                  <a:noFill/>
                </a:ln>
                <a:solidFill>
                  <a:srgbClr val="014693"/>
                </a:solidFill>
                <a:effectLst/>
                <a:uLnTx/>
                <a:uFillTx/>
                <a:latin typeface="Poppins" panose="00000500000000000000" pitchFamily="2" charset="0"/>
                <a:cs typeface="Poppins" panose="00000500000000000000" pitchFamily="2" charset="0"/>
                <a:sym typeface="Arial"/>
              </a:rPr>
              <a:t>Rutinebeskrivelser med prosessflyt</a:t>
            </a:r>
          </a:p>
        </p:txBody>
      </p:sp>
      <p:pic>
        <p:nvPicPr>
          <p:cNvPr id="86" name="Picture 85">
            <a:extLst>
              <a:ext uri="{FF2B5EF4-FFF2-40B4-BE49-F238E27FC236}">
                <a16:creationId xmlns:a16="http://schemas.microsoft.com/office/drawing/2014/main" id="{524F9200-10A1-4FF9-9936-D949652B5F6C}"/>
              </a:ext>
            </a:extLst>
          </p:cNvPr>
          <p:cNvPicPr>
            <a:picLocks noChangeAspect="1"/>
          </p:cNvPicPr>
          <p:nvPr/>
        </p:nvPicPr>
        <p:blipFill>
          <a:blip r:embed="rId9"/>
          <a:stretch>
            <a:fillRect/>
          </a:stretch>
        </p:blipFill>
        <p:spPr>
          <a:xfrm>
            <a:off x="3624507" y="1443362"/>
            <a:ext cx="2001710" cy="1138707"/>
          </a:xfrm>
          <a:prstGeom prst="rect">
            <a:avLst/>
          </a:prstGeom>
        </p:spPr>
      </p:pic>
      <p:pic>
        <p:nvPicPr>
          <p:cNvPr id="87" name="Picture 86">
            <a:extLst>
              <a:ext uri="{FF2B5EF4-FFF2-40B4-BE49-F238E27FC236}">
                <a16:creationId xmlns:a16="http://schemas.microsoft.com/office/drawing/2014/main" id="{48E6DFBF-CDA9-453D-825A-CC9D10D00DED}"/>
              </a:ext>
            </a:extLst>
          </p:cNvPr>
          <p:cNvPicPr>
            <a:picLocks noChangeAspect="1"/>
          </p:cNvPicPr>
          <p:nvPr/>
        </p:nvPicPr>
        <p:blipFill>
          <a:blip r:embed="rId10"/>
          <a:stretch>
            <a:fillRect/>
          </a:stretch>
        </p:blipFill>
        <p:spPr>
          <a:xfrm>
            <a:off x="6354939" y="1253905"/>
            <a:ext cx="1885838" cy="1021607"/>
          </a:xfrm>
          <a:prstGeom prst="rect">
            <a:avLst/>
          </a:prstGeom>
        </p:spPr>
      </p:pic>
      <p:pic>
        <p:nvPicPr>
          <p:cNvPr id="88" name="Picture 87">
            <a:extLst>
              <a:ext uri="{FF2B5EF4-FFF2-40B4-BE49-F238E27FC236}">
                <a16:creationId xmlns:a16="http://schemas.microsoft.com/office/drawing/2014/main" id="{E85AD0E2-4CAF-4CBE-9919-F5521F8FD1E0}"/>
              </a:ext>
            </a:extLst>
          </p:cNvPr>
          <p:cNvPicPr>
            <a:picLocks noChangeAspect="1"/>
          </p:cNvPicPr>
          <p:nvPr/>
        </p:nvPicPr>
        <p:blipFill>
          <a:blip r:embed="rId11"/>
          <a:stretch>
            <a:fillRect/>
          </a:stretch>
        </p:blipFill>
        <p:spPr>
          <a:xfrm>
            <a:off x="6640307" y="1850405"/>
            <a:ext cx="1882427" cy="1042575"/>
          </a:xfrm>
          <a:prstGeom prst="rect">
            <a:avLst/>
          </a:prstGeom>
        </p:spPr>
      </p:pic>
      <p:pic>
        <p:nvPicPr>
          <p:cNvPr id="89" name="Picture 88">
            <a:extLst>
              <a:ext uri="{FF2B5EF4-FFF2-40B4-BE49-F238E27FC236}">
                <a16:creationId xmlns:a16="http://schemas.microsoft.com/office/drawing/2014/main" id="{6265182D-A272-4F17-B540-75E3B8045946}"/>
              </a:ext>
            </a:extLst>
          </p:cNvPr>
          <p:cNvPicPr>
            <a:picLocks noChangeAspect="1"/>
          </p:cNvPicPr>
          <p:nvPr/>
        </p:nvPicPr>
        <p:blipFill>
          <a:blip r:embed="rId12"/>
          <a:stretch>
            <a:fillRect/>
          </a:stretch>
        </p:blipFill>
        <p:spPr>
          <a:xfrm>
            <a:off x="2129869" y="3496403"/>
            <a:ext cx="1601006" cy="872969"/>
          </a:xfrm>
          <a:prstGeom prst="rect">
            <a:avLst/>
          </a:prstGeom>
        </p:spPr>
      </p:pic>
      <p:pic>
        <p:nvPicPr>
          <p:cNvPr id="90" name="Picture 89">
            <a:extLst>
              <a:ext uri="{FF2B5EF4-FFF2-40B4-BE49-F238E27FC236}">
                <a16:creationId xmlns:a16="http://schemas.microsoft.com/office/drawing/2014/main" id="{C9AB79B8-367E-4DFC-804A-FC2DF331051E}"/>
              </a:ext>
            </a:extLst>
          </p:cNvPr>
          <p:cNvPicPr>
            <a:picLocks noChangeAspect="1"/>
          </p:cNvPicPr>
          <p:nvPr/>
        </p:nvPicPr>
        <p:blipFill>
          <a:blip r:embed="rId13"/>
          <a:stretch>
            <a:fillRect/>
          </a:stretch>
        </p:blipFill>
        <p:spPr>
          <a:xfrm>
            <a:off x="2908548" y="3814075"/>
            <a:ext cx="1373231" cy="827109"/>
          </a:xfrm>
          <a:prstGeom prst="rect">
            <a:avLst/>
          </a:prstGeom>
        </p:spPr>
      </p:pic>
      <p:pic>
        <p:nvPicPr>
          <p:cNvPr id="91" name="Picture 90">
            <a:extLst>
              <a:ext uri="{FF2B5EF4-FFF2-40B4-BE49-F238E27FC236}">
                <a16:creationId xmlns:a16="http://schemas.microsoft.com/office/drawing/2014/main" id="{3D6D4E73-B342-4FFE-98BF-D03CFDF9E2C2}"/>
              </a:ext>
            </a:extLst>
          </p:cNvPr>
          <p:cNvPicPr>
            <a:picLocks noChangeAspect="1"/>
          </p:cNvPicPr>
          <p:nvPr/>
        </p:nvPicPr>
        <p:blipFill>
          <a:blip r:embed="rId14"/>
          <a:stretch>
            <a:fillRect/>
          </a:stretch>
        </p:blipFill>
        <p:spPr>
          <a:xfrm>
            <a:off x="2374875" y="4236743"/>
            <a:ext cx="1447852" cy="872970"/>
          </a:xfrm>
          <a:prstGeom prst="rect">
            <a:avLst/>
          </a:prstGeom>
        </p:spPr>
      </p:pic>
      <p:pic>
        <p:nvPicPr>
          <p:cNvPr id="92" name="Picture 91">
            <a:extLst>
              <a:ext uri="{FF2B5EF4-FFF2-40B4-BE49-F238E27FC236}">
                <a16:creationId xmlns:a16="http://schemas.microsoft.com/office/drawing/2014/main" id="{3288577E-2E7D-47AF-9D29-2ED143A6EDBF}"/>
              </a:ext>
            </a:extLst>
          </p:cNvPr>
          <p:cNvPicPr>
            <a:picLocks noChangeAspect="1"/>
          </p:cNvPicPr>
          <p:nvPr/>
        </p:nvPicPr>
        <p:blipFill rotWithShape="1">
          <a:blip r:embed="rId15"/>
          <a:srcRect l="8682" t="8437" r="7551" b="4871"/>
          <a:stretch/>
        </p:blipFill>
        <p:spPr>
          <a:xfrm>
            <a:off x="5081940" y="3419784"/>
            <a:ext cx="2060927" cy="1643965"/>
          </a:xfrm>
          <a:prstGeom prst="rect">
            <a:avLst/>
          </a:prstGeom>
        </p:spPr>
      </p:pic>
    </p:spTree>
    <p:extLst>
      <p:ext uri="{BB962C8B-B14F-4D97-AF65-F5344CB8AC3E}">
        <p14:creationId xmlns:p14="http://schemas.microsoft.com/office/powerpoint/2010/main" val="195355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284B70B-4CD1-438D-93D1-3AE839CA04A4}"/>
              </a:ext>
            </a:extLst>
          </p:cNvPr>
          <p:cNvGraphicFramePr>
            <a:graphicFrameLocks noChangeAspect="1"/>
          </p:cNvGraphicFramePr>
          <p:nvPr>
            <p:custDataLst>
              <p:tags r:id="rId2"/>
            </p:custDataLst>
            <p:extLst>
              <p:ext uri="{D42A27DB-BD31-4B8C-83A1-F6EECF244321}">
                <p14:modId xmlns:p14="http://schemas.microsoft.com/office/powerpoint/2010/main" val="3996356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9284B70B-4CD1-438D-93D1-3AE839CA04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06121E-CCC9-47B8-883C-1EB475ECD1F1}"/>
              </a:ext>
            </a:extLst>
          </p:cNvPr>
          <p:cNvSpPr>
            <a:spLocks noGrp="1"/>
          </p:cNvSpPr>
          <p:nvPr>
            <p:ph type="title"/>
          </p:nvPr>
        </p:nvSpPr>
        <p:spPr/>
        <p:txBody>
          <a:bodyPr vert="horz"/>
          <a:lstStyle/>
          <a:p>
            <a:r>
              <a:rPr lang="nb-NO"/>
              <a:t>Kontaktpersoner </a:t>
            </a:r>
            <a:r>
              <a:rPr lang="nb-NO" err="1"/>
              <a:t>btb</a:t>
            </a:r>
            <a:r>
              <a:rPr lang="nb-NO"/>
              <a:t> </a:t>
            </a:r>
          </a:p>
        </p:txBody>
      </p:sp>
      <p:sp>
        <p:nvSpPr>
          <p:cNvPr id="8" name="TextBox 7">
            <a:extLst>
              <a:ext uri="{FF2B5EF4-FFF2-40B4-BE49-F238E27FC236}">
                <a16:creationId xmlns:a16="http://schemas.microsoft.com/office/drawing/2014/main" id="{F2530058-DF58-4DC2-B376-051632FBC83C}"/>
              </a:ext>
            </a:extLst>
          </p:cNvPr>
          <p:cNvSpPr txBox="1"/>
          <p:nvPr/>
        </p:nvSpPr>
        <p:spPr>
          <a:xfrm>
            <a:off x="2426934" y="1072390"/>
            <a:ext cx="1318592" cy="261610"/>
          </a:xfrm>
          <a:prstGeom prst="rect">
            <a:avLst/>
          </a:prstGeom>
          <a:noFill/>
        </p:spPr>
        <p:txBody>
          <a:bodyPr wrap="square" rtlCol="0">
            <a:spAutoFit/>
          </a:bodyPr>
          <a:lstStyle/>
          <a:p>
            <a:r>
              <a:rPr lang="nb-NO" sz="1100" b="1"/>
              <a:t>Prosjektet: </a:t>
            </a:r>
          </a:p>
        </p:txBody>
      </p:sp>
      <p:sp>
        <p:nvSpPr>
          <p:cNvPr id="9" name="TextBox 8">
            <a:extLst>
              <a:ext uri="{FF2B5EF4-FFF2-40B4-BE49-F238E27FC236}">
                <a16:creationId xmlns:a16="http://schemas.microsoft.com/office/drawing/2014/main" id="{1011DD68-1936-47D3-BD18-D31D07349EDD}"/>
              </a:ext>
            </a:extLst>
          </p:cNvPr>
          <p:cNvSpPr txBox="1"/>
          <p:nvPr/>
        </p:nvSpPr>
        <p:spPr>
          <a:xfrm>
            <a:off x="326573" y="1072390"/>
            <a:ext cx="2160105" cy="261610"/>
          </a:xfrm>
          <a:prstGeom prst="rect">
            <a:avLst/>
          </a:prstGeom>
          <a:noFill/>
        </p:spPr>
        <p:txBody>
          <a:bodyPr wrap="square" rtlCol="0">
            <a:spAutoFit/>
          </a:bodyPr>
          <a:lstStyle/>
          <a:p>
            <a:r>
              <a:rPr lang="nb-NO" sz="1100" b="1"/>
              <a:t>Prosessansvarlig: </a:t>
            </a:r>
          </a:p>
        </p:txBody>
      </p:sp>
      <p:sp>
        <p:nvSpPr>
          <p:cNvPr id="10" name="TextBox 9">
            <a:extLst>
              <a:ext uri="{FF2B5EF4-FFF2-40B4-BE49-F238E27FC236}">
                <a16:creationId xmlns:a16="http://schemas.microsoft.com/office/drawing/2014/main" id="{F8290180-82C2-4316-BA04-E7060D533275}"/>
              </a:ext>
            </a:extLst>
          </p:cNvPr>
          <p:cNvSpPr txBox="1"/>
          <p:nvPr/>
        </p:nvSpPr>
        <p:spPr>
          <a:xfrm>
            <a:off x="326573" y="2256041"/>
            <a:ext cx="2688297" cy="261610"/>
          </a:xfrm>
          <a:prstGeom prst="rect">
            <a:avLst/>
          </a:prstGeom>
          <a:noFill/>
        </p:spPr>
        <p:txBody>
          <a:bodyPr wrap="square" rtlCol="0">
            <a:spAutoFit/>
          </a:bodyPr>
          <a:lstStyle/>
          <a:p>
            <a:r>
              <a:rPr lang="nb-NO" sz="1100" b="1"/>
              <a:t>Prosessrådgivere:   </a:t>
            </a:r>
          </a:p>
        </p:txBody>
      </p:sp>
      <p:pic>
        <p:nvPicPr>
          <p:cNvPr id="10242" name="Picture 2" descr="profileimage">
            <a:extLst>
              <a:ext uri="{FF2B5EF4-FFF2-40B4-BE49-F238E27FC236}">
                <a16:creationId xmlns:a16="http://schemas.microsoft.com/office/drawing/2014/main" id="{D40C4EF8-CF72-4BD4-A932-DEDD39F6DC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444" y="1386605"/>
            <a:ext cx="571394" cy="5713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4E5F2DA-533E-47B1-ADB4-920AEC27EEF1}"/>
              </a:ext>
            </a:extLst>
          </p:cNvPr>
          <p:cNvSpPr txBox="1"/>
          <p:nvPr/>
        </p:nvSpPr>
        <p:spPr>
          <a:xfrm>
            <a:off x="1073426" y="1444487"/>
            <a:ext cx="1941444" cy="507831"/>
          </a:xfrm>
          <a:prstGeom prst="rect">
            <a:avLst/>
          </a:prstGeom>
          <a:noFill/>
        </p:spPr>
        <p:txBody>
          <a:bodyPr wrap="square" rtlCol="0">
            <a:spAutoFit/>
          </a:bodyPr>
          <a:lstStyle/>
          <a:p>
            <a:r>
              <a:rPr lang="nb-NO" sz="900" b="1"/>
              <a:t>Kristin Overvik</a:t>
            </a:r>
            <a:br>
              <a:rPr lang="nb-NO" sz="900"/>
            </a:br>
            <a:r>
              <a:rPr lang="nb-NO" sz="900"/>
              <a:t>Prosessansvarlig </a:t>
            </a:r>
            <a:r>
              <a:rPr lang="nb-NO" sz="900" err="1"/>
              <a:t>btb</a:t>
            </a:r>
            <a:r>
              <a:rPr lang="nb-NO" sz="900"/>
              <a:t> </a:t>
            </a:r>
            <a:br>
              <a:rPr lang="nb-NO" sz="900"/>
            </a:br>
            <a:r>
              <a:rPr lang="nb-NO" sz="900"/>
              <a:t>(fungerende )</a:t>
            </a:r>
          </a:p>
        </p:txBody>
      </p:sp>
      <p:sp>
        <p:nvSpPr>
          <p:cNvPr id="13" name="TextBox 12">
            <a:extLst>
              <a:ext uri="{FF2B5EF4-FFF2-40B4-BE49-F238E27FC236}">
                <a16:creationId xmlns:a16="http://schemas.microsoft.com/office/drawing/2014/main" id="{2AF9002D-993A-4378-9128-AAE005858092}"/>
              </a:ext>
            </a:extLst>
          </p:cNvPr>
          <p:cNvSpPr txBox="1"/>
          <p:nvPr/>
        </p:nvSpPr>
        <p:spPr>
          <a:xfrm>
            <a:off x="3099458" y="1375237"/>
            <a:ext cx="1941444" cy="369332"/>
          </a:xfrm>
          <a:prstGeom prst="rect">
            <a:avLst/>
          </a:prstGeom>
          <a:noFill/>
        </p:spPr>
        <p:txBody>
          <a:bodyPr wrap="square" rtlCol="0">
            <a:spAutoFit/>
          </a:bodyPr>
          <a:lstStyle/>
          <a:p>
            <a:r>
              <a:rPr lang="nb-NO" sz="900" b="1"/>
              <a:t>Gry-Lene Johansen</a:t>
            </a:r>
            <a:r>
              <a:rPr lang="nb-NO" sz="900"/>
              <a:t> </a:t>
            </a:r>
          </a:p>
          <a:p>
            <a:r>
              <a:rPr lang="nb-NO" sz="900"/>
              <a:t>Prosjektleder P2 </a:t>
            </a:r>
          </a:p>
        </p:txBody>
      </p:sp>
      <p:pic>
        <p:nvPicPr>
          <p:cNvPr id="10244" name="Picture 4" descr="profileimage">
            <a:extLst>
              <a:ext uri="{FF2B5EF4-FFF2-40B4-BE49-F238E27FC236}">
                <a16:creationId xmlns:a16="http://schemas.microsoft.com/office/drawing/2014/main" id="{D9320971-8F30-4151-AFB2-27BEADA100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836" y="1389500"/>
            <a:ext cx="571394" cy="5713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F8CF278-C86E-4535-B3F9-DF1C542E2A2F}"/>
              </a:ext>
            </a:extLst>
          </p:cNvPr>
          <p:cNvSpPr txBox="1"/>
          <p:nvPr/>
        </p:nvSpPr>
        <p:spPr>
          <a:xfrm>
            <a:off x="5461322" y="1361167"/>
            <a:ext cx="1270782" cy="646331"/>
          </a:xfrm>
          <a:prstGeom prst="rect">
            <a:avLst/>
          </a:prstGeom>
          <a:noFill/>
        </p:spPr>
        <p:txBody>
          <a:bodyPr wrap="square" rtlCol="0">
            <a:spAutoFit/>
          </a:bodyPr>
          <a:lstStyle/>
          <a:p>
            <a:r>
              <a:rPr lang="nb-NO" sz="900" b="1"/>
              <a:t>Christina Horvei (</a:t>
            </a:r>
            <a:r>
              <a:rPr lang="nb-NO" sz="900" b="1" err="1"/>
              <a:t>Deloitte</a:t>
            </a:r>
            <a:r>
              <a:rPr lang="nb-NO" sz="900" b="1"/>
              <a:t>) </a:t>
            </a:r>
          </a:p>
          <a:p>
            <a:r>
              <a:rPr lang="nb-NO" sz="900"/>
              <a:t>Prosjektressurs P2</a:t>
            </a:r>
          </a:p>
          <a:p>
            <a:r>
              <a:rPr lang="nb-NO" sz="900"/>
              <a:t> </a:t>
            </a:r>
          </a:p>
        </p:txBody>
      </p:sp>
      <p:pic>
        <p:nvPicPr>
          <p:cNvPr id="10248" name="Picture 8" descr="profileimage">
            <a:extLst>
              <a:ext uri="{FF2B5EF4-FFF2-40B4-BE49-F238E27FC236}">
                <a16:creationId xmlns:a16="http://schemas.microsoft.com/office/drawing/2014/main" id="{C93419C7-EA02-4870-BF98-14C4F9917F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836" y="255364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96EFC2A-38BE-4E7C-A558-F5F18D5A8A2C}"/>
              </a:ext>
            </a:extLst>
          </p:cNvPr>
          <p:cNvSpPr txBox="1"/>
          <p:nvPr/>
        </p:nvSpPr>
        <p:spPr>
          <a:xfrm>
            <a:off x="3090836" y="2513157"/>
            <a:ext cx="1680887" cy="507831"/>
          </a:xfrm>
          <a:prstGeom prst="rect">
            <a:avLst/>
          </a:prstGeom>
          <a:noFill/>
        </p:spPr>
        <p:txBody>
          <a:bodyPr wrap="square" rtlCol="0">
            <a:spAutoFit/>
          </a:bodyPr>
          <a:lstStyle/>
          <a:p>
            <a:r>
              <a:rPr lang="nb-NO" sz="900" b="1"/>
              <a:t>Wenche Wilhelmsen Finseth</a:t>
            </a:r>
            <a:r>
              <a:rPr lang="nb-NO" sz="900"/>
              <a:t> </a:t>
            </a:r>
          </a:p>
          <a:p>
            <a:r>
              <a:rPr lang="nb-NO" sz="900"/>
              <a:t>Prosessrådgiver IV</a:t>
            </a:r>
          </a:p>
        </p:txBody>
      </p:sp>
      <p:sp>
        <p:nvSpPr>
          <p:cNvPr id="20" name="TextBox 19">
            <a:extLst>
              <a:ext uri="{FF2B5EF4-FFF2-40B4-BE49-F238E27FC236}">
                <a16:creationId xmlns:a16="http://schemas.microsoft.com/office/drawing/2014/main" id="{AE1744C0-F0DC-441B-BC79-B87E74D5D221}"/>
              </a:ext>
            </a:extLst>
          </p:cNvPr>
          <p:cNvSpPr txBox="1"/>
          <p:nvPr/>
        </p:nvSpPr>
        <p:spPr>
          <a:xfrm>
            <a:off x="7525104" y="3243296"/>
            <a:ext cx="1941444" cy="369332"/>
          </a:xfrm>
          <a:prstGeom prst="rect">
            <a:avLst/>
          </a:prstGeom>
          <a:noFill/>
        </p:spPr>
        <p:txBody>
          <a:bodyPr wrap="square" rtlCol="0">
            <a:spAutoFit/>
          </a:bodyPr>
          <a:lstStyle/>
          <a:p>
            <a:r>
              <a:rPr lang="nb-NO" sz="900" b="1"/>
              <a:t>Marianne Storset</a:t>
            </a:r>
            <a:endParaRPr lang="nb-NO" sz="900"/>
          </a:p>
          <a:p>
            <a:r>
              <a:rPr lang="nb-NO" sz="900"/>
              <a:t>Prosessrådgiver MH</a:t>
            </a:r>
          </a:p>
        </p:txBody>
      </p:sp>
      <p:pic>
        <p:nvPicPr>
          <p:cNvPr id="10250" name="Picture 10" descr="profileimage">
            <a:extLst>
              <a:ext uri="{FF2B5EF4-FFF2-40B4-BE49-F238E27FC236}">
                <a16:creationId xmlns:a16="http://schemas.microsoft.com/office/drawing/2014/main" id="{09AAC7DC-D167-474C-8656-BAA3A14503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41" y="255364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73B5C00-B533-47B1-9A3F-3C016CFF4803}"/>
              </a:ext>
            </a:extLst>
          </p:cNvPr>
          <p:cNvSpPr txBox="1"/>
          <p:nvPr/>
        </p:nvSpPr>
        <p:spPr>
          <a:xfrm>
            <a:off x="1019948" y="2527810"/>
            <a:ext cx="1466730" cy="646331"/>
          </a:xfrm>
          <a:prstGeom prst="rect">
            <a:avLst/>
          </a:prstGeom>
          <a:noFill/>
        </p:spPr>
        <p:txBody>
          <a:bodyPr wrap="square" rtlCol="0">
            <a:spAutoFit/>
          </a:bodyPr>
          <a:lstStyle/>
          <a:p>
            <a:r>
              <a:rPr lang="nb-NO" sz="900" b="1"/>
              <a:t>Kristin Brevik Antonsen</a:t>
            </a:r>
            <a:endParaRPr lang="nb-NO" sz="900"/>
          </a:p>
          <a:p>
            <a:r>
              <a:rPr lang="nb-NO" sz="900"/>
              <a:t>Prosessrådgiver Felles adm.</a:t>
            </a:r>
          </a:p>
        </p:txBody>
      </p:sp>
      <p:sp>
        <p:nvSpPr>
          <p:cNvPr id="23" name="TextBox 22">
            <a:extLst>
              <a:ext uri="{FF2B5EF4-FFF2-40B4-BE49-F238E27FC236}">
                <a16:creationId xmlns:a16="http://schemas.microsoft.com/office/drawing/2014/main" id="{D3C3425A-DD74-4EB1-9978-72B808175916}"/>
              </a:ext>
            </a:extLst>
          </p:cNvPr>
          <p:cNvSpPr txBox="1"/>
          <p:nvPr/>
        </p:nvSpPr>
        <p:spPr>
          <a:xfrm>
            <a:off x="5504147" y="2513157"/>
            <a:ext cx="1344622" cy="369332"/>
          </a:xfrm>
          <a:prstGeom prst="rect">
            <a:avLst/>
          </a:prstGeom>
          <a:noFill/>
        </p:spPr>
        <p:txBody>
          <a:bodyPr wrap="square" rtlCol="0">
            <a:spAutoFit/>
          </a:bodyPr>
          <a:lstStyle/>
          <a:p>
            <a:r>
              <a:rPr lang="nb-NO" sz="900" b="1"/>
              <a:t>Randi Leikvold</a:t>
            </a:r>
            <a:endParaRPr lang="nb-NO" sz="900"/>
          </a:p>
          <a:p>
            <a:r>
              <a:rPr lang="nb-NO" sz="900"/>
              <a:t>Prosessrådgiver ØK</a:t>
            </a:r>
          </a:p>
        </p:txBody>
      </p:sp>
      <p:pic>
        <p:nvPicPr>
          <p:cNvPr id="10252" name="Picture 12" descr="profileimage">
            <a:extLst>
              <a:ext uri="{FF2B5EF4-FFF2-40B4-BE49-F238E27FC236}">
                <a16:creationId xmlns:a16="http://schemas.microsoft.com/office/drawing/2014/main" id="{8A16C6DA-003A-40DE-9D0B-FF396ED94D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838" y="332313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A993E49-D03F-4B0D-AD25-2240CF25C60A}"/>
              </a:ext>
            </a:extLst>
          </p:cNvPr>
          <p:cNvSpPr txBox="1"/>
          <p:nvPr/>
        </p:nvSpPr>
        <p:spPr>
          <a:xfrm>
            <a:off x="1019948" y="3293326"/>
            <a:ext cx="1941444" cy="369332"/>
          </a:xfrm>
          <a:prstGeom prst="rect">
            <a:avLst/>
          </a:prstGeom>
          <a:noFill/>
        </p:spPr>
        <p:txBody>
          <a:bodyPr wrap="square" rtlCol="0">
            <a:spAutoFit/>
          </a:bodyPr>
          <a:lstStyle/>
          <a:p>
            <a:r>
              <a:rPr lang="nb-NO" sz="900" b="1"/>
              <a:t>Anna Gulla</a:t>
            </a:r>
          </a:p>
          <a:p>
            <a:r>
              <a:rPr lang="nb-NO" sz="900"/>
              <a:t>Prosessrådgiver VM</a:t>
            </a:r>
          </a:p>
        </p:txBody>
      </p:sp>
      <p:pic>
        <p:nvPicPr>
          <p:cNvPr id="10254" name="Picture 14" descr="profileimage">
            <a:extLst>
              <a:ext uri="{FF2B5EF4-FFF2-40B4-BE49-F238E27FC236}">
                <a16:creationId xmlns:a16="http://schemas.microsoft.com/office/drawing/2014/main" id="{2BBD268E-29E7-4107-9289-9D9F5B666A8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33734" y="3321338"/>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C54433A-3E46-4EA5-A04A-C6D2BD078269}"/>
              </a:ext>
            </a:extLst>
          </p:cNvPr>
          <p:cNvSpPr txBox="1"/>
          <p:nvPr/>
        </p:nvSpPr>
        <p:spPr>
          <a:xfrm>
            <a:off x="5461322" y="3285773"/>
            <a:ext cx="1941444" cy="369332"/>
          </a:xfrm>
          <a:prstGeom prst="rect">
            <a:avLst/>
          </a:prstGeom>
          <a:noFill/>
        </p:spPr>
        <p:txBody>
          <a:bodyPr wrap="square" rtlCol="0">
            <a:spAutoFit/>
          </a:bodyPr>
          <a:lstStyle/>
          <a:p>
            <a:r>
              <a:rPr lang="nb-NO" sz="900" b="1"/>
              <a:t>Cecilie Heimdal</a:t>
            </a:r>
            <a:endParaRPr lang="nb-NO" sz="900"/>
          </a:p>
          <a:p>
            <a:r>
              <a:rPr lang="nb-NO" sz="900"/>
              <a:t>Prosessrådgiver HF</a:t>
            </a:r>
          </a:p>
        </p:txBody>
      </p:sp>
      <p:pic>
        <p:nvPicPr>
          <p:cNvPr id="10256" name="Picture 16" descr="profileimage">
            <a:extLst>
              <a:ext uri="{FF2B5EF4-FFF2-40B4-BE49-F238E27FC236}">
                <a16:creationId xmlns:a16="http://schemas.microsoft.com/office/drawing/2014/main" id="{25B79EF7-4FD9-4AC1-A0B4-1D06A820655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34083" y="409262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FEC821B-6892-41AC-9CFE-951B094BBDEC}"/>
              </a:ext>
            </a:extLst>
          </p:cNvPr>
          <p:cNvSpPr txBox="1"/>
          <p:nvPr/>
        </p:nvSpPr>
        <p:spPr>
          <a:xfrm>
            <a:off x="5378327" y="4053468"/>
            <a:ext cx="1941444" cy="507831"/>
          </a:xfrm>
          <a:prstGeom prst="rect">
            <a:avLst/>
          </a:prstGeom>
          <a:noFill/>
        </p:spPr>
        <p:txBody>
          <a:bodyPr wrap="square" rtlCol="0">
            <a:spAutoFit/>
          </a:bodyPr>
          <a:lstStyle/>
          <a:p>
            <a:r>
              <a:rPr lang="nb-NO" sz="900" b="1"/>
              <a:t>Anne-Grethe Nilsen</a:t>
            </a:r>
          </a:p>
          <a:p>
            <a:r>
              <a:rPr lang="nb-NO" sz="900"/>
              <a:t>Prosessrådgiver NV</a:t>
            </a:r>
            <a:br>
              <a:rPr lang="nb-NO" sz="900"/>
            </a:br>
            <a:r>
              <a:rPr lang="nb-NO" sz="900"/>
              <a:t>(fungerende)</a:t>
            </a:r>
          </a:p>
        </p:txBody>
      </p:sp>
      <p:sp>
        <p:nvSpPr>
          <p:cNvPr id="30" name="TextBox 29">
            <a:extLst>
              <a:ext uri="{FF2B5EF4-FFF2-40B4-BE49-F238E27FC236}">
                <a16:creationId xmlns:a16="http://schemas.microsoft.com/office/drawing/2014/main" id="{0915A4E5-EAFD-4F36-8216-4284E9096B25}"/>
              </a:ext>
            </a:extLst>
          </p:cNvPr>
          <p:cNvSpPr txBox="1"/>
          <p:nvPr/>
        </p:nvSpPr>
        <p:spPr>
          <a:xfrm>
            <a:off x="3142424" y="4053468"/>
            <a:ext cx="1941444" cy="369332"/>
          </a:xfrm>
          <a:prstGeom prst="rect">
            <a:avLst/>
          </a:prstGeom>
          <a:noFill/>
        </p:spPr>
        <p:txBody>
          <a:bodyPr wrap="square" rtlCol="0">
            <a:spAutoFit/>
          </a:bodyPr>
          <a:lstStyle/>
          <a:p>
            <a:r>
              <a:rPr lang="nb-NO" sz="900" b="1" err="1"/>
              <a:t>Yana</a:t>
            </a:r>
            <a:r>
              <a:rPr lang="nb-NO" sz="900" b="1"/>
              <a:t> </a:t>
            </a:r>
            <a:r>
              <a:rPr lang="nb-NO" sz="900" b="1" err="1"/>
              <a:t>Bezdudna</a:t>
            </a:r>
            <a:endParaRPr lang="nb-NO" sz="900" b="1"/>
          </a:p>
          <a:p>
            <a:r>
              <a:rPr lang="nb-NO" sz="900"/>
              <a:t>Prosessrådgiver AD</a:t>
            </a:r>
          </a:p>
        </p:txBody>
      </p:sp>
      <p:pic>
        <p:nvPicPr>
          <p:cNvPr id="10258" name="Picture 18" descr="profileimage">
            <a:extLst>
              <a:ext uri="{FF2B5EF4-FFF2-40B4-BE49-F238E27FC236}">
                <a16:creationId xmlns:a16="http://schemas.microsoft.com/office/drawing/2014/main" id="{48E64775-A9B7-4087-923C-B22A9CDE15F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836" y="4092594"/>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profileimage">
            <a:extLst>
              <a:ext uri="{FF2B5EF4-FFF2-40B4-BE49-F238E27FC236}">
                <a16:creationId xmlns:a16="http://schemas.microsoft.com/office/drawing/2014/main" id="{0EF70D19-F4ED-4524-A8AD-AEFAFD6F985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49935" y="255364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4E4DEBF-BC79-4108-B28F-86CF32A8E368}"/>
              </a:ext>
            </a:extLst>
          </p:cNvPr>
          <p:cNvSpPr txBox="1"/>
          <p:nvPr/>
        </p:nvSpPr>
        <p:spPr>
          <a:xfrm>
            <a:off x="7472805" y="2506672"/>
            <a:ext cx="1344622" cy="369332"/>
          </a:xfrm>
          <a:prstGeom prst="rect">
            <a:avLst/>
          </a:prstGeom>
          <a:noFill/>
        </p:spPr>
        <p:txBody>
          <a:bodyPr wrap="square" rtlCol="0">
            <a:spAutoFit/>
          </a:bodyPr>
          <a:lstStyle/>
          <a:p>
            <a:r>
              <a:rPr lang="nb-NO" sz="900" b="1"/>
              <a:t>Maren Ellingsberg</a:t>
            </a:r>
            <a:endParaRPr lang="nb-NO" sz="900"/>
          </a:p>
          <a:p>
            <a:r>
              <a:rPr lang="nb-NO" sz="900"/>
              <a:t>Prosessrådgiver MH</a:t>
            </a:r>
          </a:p>
        </p:txBody>
      </p:sp>
      <p:sp>
        <p:nvSpPr>
          <p:cNvPr id="34" name="TextBox 33">
            <a:extLst>
              <a:ext uri="{FF2B5EF4-FFF2-40B4-BE49-F238E27FC236}">
                <a16:creationId xmlns:a16="http://schemas.microsoft.com/office/drawing/2014/main" id="{663C604E-77A8-46D0-AF24-EA0FA6B04909}"/>
              </a:ext>
            </a:extLst>
          </p:cNvPr>
          <p:cNvSpPr txBox="1"/>
          <p:nvPr/>
        </p:nvSpPr>
        <p:spPr>
          <a:xfrm>
            <a:off x="3075221" y="3287568"/>
            <a:ext cx="1742898" cy="369332"/>
          </a:xfrm>
          <a:prstGeom prst="rect">
            <a:avLst/>
          </a:prstGeom>
          <a:noFill/>
        </p:spPr>
        <p:txBody>
          <a:bodyPr wrap="square" rtlCol="0">
            <a:spAutoFit/>
          </a:bodyPr>
          <a:lstStyle/>
          <a:p>
            <a:r>
              <a:rPr lang="nb-NO" sz="900" b="1"/>
              <a:t>Silje Storsul</a:t>
            </a:r>
            <a:endParaRPr lang="nb-NO" sz="900"/>
          </a:p>
          <a:p>
            <a:r>
              <a:rPr lang="nb-NO" sz="900"/>
              <a:t>Prosessrådgiver IV</a:t>
            </a:r>
          </a:p>
        </p:txBody>
      </p:sp>
      <p:pic>
        <p:nvPicPr>
          <p:cNvPr id="10262" name="Picture 22" descr="profileimage">
            <a:extLst>
              <a:ext uri="{FF2B5EF4-FFF2-40B4-BE49-F238E27FC236}">
                <a16:creationId xmlns:a16="http://schemas.microsoft.com/office/drawing/2014/main" id="{66292979-2FD5-42C3-A040-CCCEB802A4F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7034" y="2550636"/>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3EB982FB-B70D-46F5-BC46-9B5CCF5779E2}"/>
              </a:ext>
            </a:extLst>
          </p:cNvPr>
          <p:cNvSpPr txBox="1"/>
          <p:nvPr/>
        </p:nvSpPr>
        <p:spPr>
          <a:xfrm>
            <a:off x="1009223" y="4126929"/>
            <a:ext cx="1941444" cy="369332"/>
          </a:xfrm>
          <a:prstGeom prst="rect">
            <a:avLst/>
          </a:prstGeom>
          <a:noFill/>
        </p:spPr>
        <p:txBody>
          <a:bodyPr wrap="square" rtlCol="0">
            <a:spAutoFit/>
          </a:bodyPr>
          <a:lstStyle/>
          <a:p>
            <a:r>
              <a:rPr lang="nb-NO" sz="900" b="1"/>
              <a:t>Åse Vibeke Belsvik</a:t>
            </a:r>
          </a:p>
          <a:p>
            <a:r>
              <a:rPr lang="nb-NO" sz="900"/>
              <a:t>Prosessrådgiver IE</a:t>
            </a:r>
          </a:p>
        </p:txBody>
      </p:sp>
      <p:pic>
        <p:nvPicPr>
          <p:cNvPr id="10264" name="Picture 24" descr="profileimage">
            <a:extLst>
              <a:ext uri="{FF2B5EF4-FFF2-40B4-BE49-F238E27FC236}">
                <a16:creationId xmlns:a16="http://schemas.microsoft.com/office/drawing/2014/main" id="{B3FBB334-78F1-4C1C-9A8C-7D57517C29B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97034" y="4092594"/>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2ECFC784-016A-4F73-8486-F8E30E02B145}"/>
              </a:ext>
            </a:extLst>
          </p:cNvPr>
          <p:cNvSpPr txBox="1"/>
          <p:nvPr/>
        </p:nvSpPr>
        <p:spPr>
          <a:xfrm>
            <a:off x="7525104" y="4053468"/>
            <a:ext cx="1941444" cy="507831"/>
          </a:xfrm>
          <a:prstGeom prst="rect">
            <a:avLst/>
          </a:prstGeom>
          <a:noFill/>
        </p:spPr>
        <p:txBody>
          <a:bodyPr wrap="square" rtlCol="0">
            <a:spAutoFit/>
          </a:bodyPr>
          <a:lstStyle/>
          <a:p>
            <a:r>
              <a:rPr lang="nb-NO" sz="900" b="1"/>
              <a:t>Aud Marit Lervik</a:t>
            </a:r>
            <a:endParaRPr lang="nb-NO" sz="900"/>
          </a:p>
          <a:p>
            <a:r>
              <a:rPr lang="nb-NO" sz="900"/>
              <a:t>Prosessrådgiver SU</a:t>
            </a:r>
          </a:p>
          <a:p>
            <a:r>
              <a:rPr lang="nb-NO" sz="900"/>
              <a:t>(fungerende)</a:t>
            </a:r>
          </a:p>
        </p:txBody>
      </p:sp>
      <p:pic>
        <p:nvPicPr>
          <p:cNvPr id="10266" name="Picture 26" descr="profileimage">
            <a:extLst>
              <a:ext uri="{FF2B5EF4-FFF2-40B4-BE49-F238E27FC236}">
                <a16:creationId xmlns:a16="http://schemas.microsoft.com/office/drawing/2014/main" id="{B9073208-E508-4B4B-A54C-EE2F786B41D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14836" y="3293467"/>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C8A24DC-D8C1-4806-A264-29F759864BD0}"/>
              </a:ext>
            </a:extLst>
          </p:cNvPr>
          <p:cNvSpPr/>
          <p:nvPr/>
        </p:nvSpPr>
        <p:spPr>
          <a:xfrm>
            <a:off x="412838" y="4181061"/>
            <a:ext cx="576000" cy="576000"/>
          </a:xfrm>
          <a:prstGeom prst="rect">
            <a:avLst/>
          </a:prstGeom>
          <a:solidFill>
            <a:schemeClr val="bg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1" name="Rectangle 40">
            <a:extLst>
              <a:ext uri="{FF2B5EF4-FFF2-40B4-BE49-F238E27FC236}">
                <a16:creationId xmlns:a16="http://schemas.microsoft.com/office/drawing/2014/main" id="{755BD314-E573-4FE8-BFFE-F580DB83C9CB}"/>
              </a:ext>
            </a:extLst>
          </p:cNvPr>
          <p:cNvSpPr/>
          <p:nvPr/>
        </p:nvSpPr>
        <p:spPr>
          <a:xfrm>
            <a:off x="6899801" y="3280842"/>
            <a:ext cx="576000" cy="576000"/>
          </a:xfrm>
          <a:prstGeom prst="rect">
            <a:avLst/>
          </a:prstGeom>
          <a:solidFill>
            <a:schemeClr val="bg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2" name="TextBox 41">
            <a:extLst>
              <a:ext uri="{FF2B5EF4-FFF2-40B4-BE49-F238E27FC236}">
                <a16:creationId xmlns:a16="http://schemas.microsoft.com/office/drawing/2014/main" id="{AC5EDDFB-1150-4801-84D4-65ECB4AB9ED2}"/>
              </a:ext>
            </a:extLst>
          </p:cNvPr>
          <p:cNvSpPr txBox="1"/>
          <p:nvPr/>
        </p:nvSpPr>
        <p:spPr>
          <a:xfrm>
            <a:off x="7472804" y="1392373"/>
            <a:ext cx="1344621" cy="646331"/>
          </a:xfrm>
          <a:prstGeom prst="rect">
            <a:avLst/>
          </a:prstGeom>
          <a:noFill/>
        </p:spPr>
        <p:txBody>
          <a:bodyPr wrap="square" rtlCol="0">
            <a:spAutoFit/>
          </a:bodyPr>
          <a:lstStyle/>
          <a:p>
            <a:r>
              <a:rPr lang="nb-NO" sz="900" b="1"/>
              <a:t>Aina Ahmed (</a:t>
            </a:r>
            <a:r>
              <a:rPr lang="nb-NO" sz="900" b="1" err="1"/>
              <a:t>Deloitte</a:t>
            </a:r>
            <a:r>
              <a:rPr lang="nb-NO" sz="900" b="1"/>
              <a:t>) </a:t>
            </a:r>
          </a:p>
          <a:p>
            <a:r>
              <a:rPr lang="nb-NO" sz="900"/>
              <a:t>Opplæringsansvarlig </a:t>
            </a:r>
          </a:p>
          <a:p>
            <a:r>
              <a:rPr lang="nb-NO" sz="900"/>
              <a:t> </a:t>
            </a:r>
          </a:p>
        </p:txBody>
      </p:sp>
      <p:pic>
        <p:nvPicPr>
          <p:cNvPr id="17" name="Picture 16">
            <a:extLst>
              <a:ext uri="{FF2B5EF4-FFF2-40B4-BE49-F238E27FC236}">
                <a16:creationId xmlns:a16="http://schemas.microsoft.com/office/drawing/2014/main" id="{89932574-B47A-4D5E-92F7-D18556BC1974}"/>
              </a:ext>
            </a:extLst>
          </p:cNvPr>
          <p:cNvPicPr>
            <a:picLocks noChangeAspect="1"/>
          </p:cNvPicPr>
          <p:nvPr>
            <p:custDataLst>
              <p:tags r:id="rId3"/>
            </p:custDataLst>
          </p:nvPr>
        </p:nvPicPr>
        <p:blipFill rotWithShape="1">
          <a:blip r:embed="rId20"/>
          <a:srcRect/>
          <a:stretch/>
        </p:blipFill>
        <p:spPr>
          <a:xfrm>
            <a:off x="4849935" y="1386605"/>
            <a:ext cx="576000" cy="576000"/>
          </a:xfrm>
          <a:prstGeom prst="rect">
            <a:avLst/>
          </a:prstGeom>
        </p:spPr>
      </p:pic>
      <p:pic>
        <p:nvPicPr>
          <p:cNvPr id="10268" name="Picture 28" descr="1400+ &quot;Ahmed&quot; profiles | LinkedIn">
            <a:extLst>
              <a:ext uri="{FF2B5EF4-FFF2-40B4-BE49-F238E27FC236}">
                <a16:creationId xmlns:a16="http://schemas.microsoft.com/office/drawing/2014/main" id="{629E2991-0AD0-4B6D-AC82-DD11F11627A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05957" y="1382444"/>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75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2802291239"/>
              </p:ext>
            </p:extLst>
          </p:nvPr>
        </p:nvGraphicFramePr>
        <p:xfrm>
          <a:off x="434198" y="1010884"/>
          <a:ext cx="7517106" cy="3646416"/>
        </p:xfrm>
        <a:graphic>
          <a:graphicData uri="http://schemas.openxmlformats.org/drawingml/2006/table">
            <a:tbl>
              <a:tblPr firstRow="1" bandRow="1">
                <a:tableStyleId>{2D5ABB26-0587-4C30-8999-92F81FD0307C}</a:tableStyleId>
              </a:tblPr>
              <a:tblGrid>
                <a:gridCol w="6088229">
                  <a:extLst>
                    <a:ext uri="{9D8B030D-6E8A-4147-A177-3AD203B41FA5}">
                      <a16:colId xmlns:a16="http://schemas.microsoft.com/office/drawing/2014/main" val="3031343381"/>
                    </a:ext>
                  </a:extLst>
                </a:gridCol>
                <a:gridCol w="1428877">
                  <a:extLst>
                    <a:ext uri="{9D8B030D-6E8A-4147-A177-3AD203B41FA5}">
                      <a16:colId xmlns:a16="http://schemas.microsoft.com/office/drawing/2014/main" val="2136914587"/>
                    </a:ext>
                  </a:extLst>
                </a:gridCol>
              </a:tblGrid>
              <a:tr h="510571">
                <a:tc>
                  <a:txBody>
                    <a:bodyPr/>
                    <a:lstStyle/>
                    <a:p>
                      <a:r>
                        <a:rPr lang="nb-NO">
                          <a:solidFill>
                            <a:schemeClr val="tx1"/>
                          </a:solidFill>
                        </a:rPr>
                        <a:t>Velkommen og mål for møtet</a:t>
                      </a:r>
                    </a:p>
                  </a:txBody>
                  <a:tcPr>
                    <a:solidFill>
                      <a:schemeClr val="bg1"/>
                    </a:solidFill>
                  </a:tcPr>
                </a:tc>
                <a:tc>
                  <a:txBody>
                    <a:bodyPr/>
                    <a:lstStyle/>
                    <a:p>
                      <a:r>
                        <a:rPr lang="nb-NO">
                          <a:solidFill>
                            <a:schemeClr val="tx1"/>
                          </a:solidFill>
                        </a:rPr>
                        <a:t>5 min</a:t>
                      </a:r>
                    </a:p>
                  </a:txBody>
                  <a:tcPr>
                    <a:solidFill>
                      <a:schemeClr val="bg1"/>
                    </a:solidFill>
                  </a:tcPr>
                </a:tc>
                <a:extLst>
                  <a:ext uri="{0D108BD9-81ED-4DB2-BD59-A6C34878D82A}">
                    <a16:rowId xmlns:a16="http://schemas.microsoft.com/office/drawing/2014/main" val="2827356267"/>
                  </a:ext>
                </a:extLst>
              </a:tr>
              <a:tr h="4107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solidFill>
                            <a:schemeClr val="tx1"/>
                          </a:solidFill>
                        </a:rPr>
                        <a:t>Info om prosjektet v/ Harald Lie, Prosjektleder BOTT ØL</a:t>
                      </a:r>
                    </a:p>
                  </a:txBody>
                  <a:tcPr>
                    <a:solidFill>
                      <a:schemeClr val="bg1"/>
                    </a:solidFill>
                  </a:tcPr>
                </a:tc>
                <a:tc>
                  <a:txBody>
                    <a:bodyPr/>
                    <a:lstStyle/>
                    <a:p>
                      <a:r>
                        <a:rPr lang="nb-NO">
                          <a:solidFill>
                            <a:schemeClr val="tx1"/>
                          </a:solidFill>
                        </a:rPr>
                        <a:t>10 min</a:t>
                      </a:r>
                    </a:p>
                  </a:txBody>
                  <a:tcPr>
                    <a:solidFill>
                      <a:schemeClr val="bg1"/>
                    </a:solidFill>
                  </a:tcPr>
                </a:tc>
                <a:extLst>
                  <a:ext uri="{0D108BD9-81ED-4DB2-BD59-A6C34878D82A}">
                    <a16:rowId xmlns:a16="http://schemas.microsoft.com/office/drawing/2014/main" val="3995385281"/>
                  </a:ext>
                </a:extLst>
              </a:tr>
              <a:tr h="639571">
                <a:tc>
                  <a:txBody>
                    <a:bodyPr/>
                    <a:lstStyle/>
                    <a:p>
                      <a:r>
                        <a:rPr lang="nb-NO" sz="1600">
                          <a:solidFill>
                            <a:schemeClr val="tx1"/>
                          </a:solidFill>
                        </a:rPr>
                        <a:t>Overordnet om innkjøpsløsning i Unit4 ERP, v/ Kristin Overvik</a:t>
                      </a:r>
                    </a:p>
                    <a:p>
                      <a:pPr marL="285750" indent="-285750">
                        <a:buFont typeface="Arial" panose="020B0604020202020204" pitchFamily="34" charset="0"/>
                        <a:buChar char="•"/>
                      </a:pPr>
                      <a:r>
                        <a:rPr lang="nb-NO" sz="1600" err="1">
                          <a:solidFill>
                            <a:schemeClr val="tx1"/>
                          </a:solidFill>
                        </a:rPr>
                        <a:t>Hovedendringer</a:t>
                      </a:r>
                      <a:r>
                        <a:rPr lang="nb-NO" sz="1600">
                          <a:solidFill>
                            <a:schemeClr val="tx1"/>
                          </a:solidFill>
                        </a:rPr>
                        <a:t> i funksjonalitet fra dagens løsning på NTNU</a:t>
                      </a:r>
                    </a:p>
                    <a:p>
                      <a:pPr marL="285750" indent="-285750">
                        <a:buFont typeface="Arial" panose="020B0604020202020204" pitchFamily="34" charset="0"/>
                        <a:buChar char="•"/>
                      </a:pPr>
                      <a:r>
                        <a:rPr lang="nb-NO" sz="1600" err="1">
                          <a:solidFill>
                            <a:schemeClr val="tx1"/>
                          </a:solidFill>
                        </a:rPr>
                        <a:t>Hovedendringer</a:t>
                      </a:r>
                      <a:r>
                        <a:rPr lang="nb-NO" sz="1600">
                          <a:solidFill>
                            <a:schemeClr val="tx1"/>
                          </a:solidFill>
                        </a:rPr>
                        <a:t> for rollene innkjøper og fagrekvirent </a:t>
                      </a:r>
                    </a:p>
                    <a:p>
                      <a:pPr marL="285750" indent="-285750">
                        <a:buFont typeface="Arial" panose="020B0604020202020204" pitchFamily="34" charset="0"/>
                        <a:buChar char="•"/>
                      </a:pPr>
                      <a:r>
                        <a:rPr lang="nb-NO" sz="1600">
                          <a:solidFill>
                            <a:schemeClr val="tx1"/>
                          </a:solidFill>
                        </a:rPr>
                        <a:t>Førsteinntrykk av løsning – fra en prosessrådgivers ståsted</a:t>
                      </a:r>
                    </a:p>
                  </a:txBody>
                  <a:tcPr>
                    <a:solidFill>
                      <a:schemeClr val="bg1"/>
                    </a:solidFill>
                  </a:tcPr>
                </a:tc>
                <a:tc>
                  <a:txBody>
                    <a:bodyPr/>
                    <a:lstStyle/>
                    <a:p>
                      <a:r>
                        <a:rPr lang="nb-NO">
                          <a:solidFill>
                            <a:schemeClr val="tx1"/>
                          </a:solidFill>
                        </a:rPr>
                        <a:t>30 min</a:t>
                      </a:r>
                    </a:p>
                  </a:txBody>
                  <a:tcPr>
                    <a:solidFill>
                      <a:schemeClr val="bg1"/>
                    </a:solidFill>
                  </a:tcPr>
                </a:tc>
                <a:extLst>
                  <a:ext uri="{0D108BD9-81ED-4DB2-BD59-A6C34878D82A}">
                    <a16:rowId xmlns:a16="http://schemas.microsoft.com/office/drawing/2014/main" val="21271162"/>
                  </a:ext>
                </a:extLst>
              </a:tr>
              <a:tr h="365760">
                <a:tc>
                  <a:txBody>
                    <a:bodyPr/>
                    <a:lstStyle/>
                    <a:p>
                      <a:r>
                        <a:rPr lang="nb-NO" sz="1600">
                          <a:solidFill>
                            <a:schemeClr val="tx1"/>
                          </a:solidFill>
                        </a:rPr>
                        <a:t>Hvor kan du finne mer informasjon </a:t>
                      </a:r>
                    </a:p>
                  </a:txBody>
                  <a:tcPr>
                    <a:solidFill>
                      <a:schemeClr val="bg1"/>
                    </a:solidFill>
                  </a:tcPr>
                </a:tc>
                <a:tc>
                  <a:txBody>
                    <a:bodyPr/>
                    <a:lstStyle/>
                    <a:p>
                      <a:r>
                        <a:rPr lang="nb-NO">
                          <a:solidFill>
                            <a:schemeClr val="tx1"/>
                          </a:solidFill>
                        </a:rPr>
                        <a:t>10 min</a:t>
                      </a:r>
                    </a:p>
                  </a:txBody>
                  <a:tcPr>
                    <a:solidFill>
                      <a:schemeClr val="bg1"/>
                    </a:solidFill>
                  </a:tcPr>
                </a:tc>
                <a:extLst>
                  <a:ext uri="{0D108BD9-81ED-4DB2-BD59-A6C34878D82A}">
                    <a16:rowId xmlns:a16="http://schemas.microsoft.com/office/drawing/2014/main" val="4003230289"/>
                  </a:ext>
                </a:extLst>
              </a:tr>
              <a:tr h="39756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b="0">
                          <a:solidFill>
                            <a:schemeClr val="bg1"/>
                          </a:solidFill>
                        </a:rPr>
                        <a:t>Mini-demo fra DFØ, v/ Sigurd Hauknes </a:t>
                      </a:r>
                    </a:p>
                  </a:txBody>
                  <a:tcPr>
                    <a:solidFill>
                      <a:srgbClr val="0D3475"/>
                    </a:solidFill>
                  </a:tcPr>
                </a:tc>
                <a:tc>
                  <a:txBody>
                    <a:bodyPr/>
                    <a:lstStyle/>
                    <a:p>
                      <a:r>
                        <a:rPr lang="nb-NO">
                          <a:solidFill>
                            <a:schemeClr val="bg1"/>
                          </a:solidFill>
                        </a:rPr>
                        <a:t>10 min</a:t>
                      </a:r>
                    </a:p>
                  </a:txBody>
                  <a:tcPr>
                    <a:solidFill>
                      <a:srgbClr val="0D3475"/>
                    </a:solidFill>
                  </a:tcPr>
                </a:tc>
                <a:extLst>
                  <a:ext uri="{0D108BD9-81ED-4DB2-BD59-A6C34878D82A}">
                    <a16:rowId xmlns:a16="http://schemas.microsoft.com/office/drawing/2014/main" val="117357334"/>
                  </a:ext>
                </a:extLst>
              </a:tr>
              <a:tr h="421419">
                <a:tc>
                  <a:txBody>
                    <a:bodyPr/>
                    <a:lstStyle/>
                    <a:p>
                      <a:r>
                        <a:rPr lang="nb-NO" sz="1600"/>
                        <a:t>Spørsmål og svar </a:t>
                      </a:r>
                    </a:p>
                  </a:txBody>
                  <a:tcPr/>
                </a:tc>
                <a:tc>
                  <a:txBody>
                    <a:bodyPr/>
                    <a:lstStyle/>
                    <a:p>
                      <a:r>
                        <a:rPr lang="nb-NO"/>
                        <a:t>20 min</a:t>
                      </a:r>
                    </a:p>
                  </a:txBody>
                  <a:tcPr/>
                </a:tc>
                <a:extLst>
                  <a:ext uri="{0D108BD9-81ED-4DB2-BD59-A6C34878D82A}">
                    <a16:rowId xmlns:a16="http://schemas.microsoft.com/office/drawing/2014/main" val="816943815"/>
                  </a:ext>
                </a:extLst>
              </a:tr>
              <a:tr h="473589">
                <a:tc>
                  <a:txBody>
                    <a:bodyPr/>
                    <a:lstStyle/>
                    <a:p>
                      <a:r>
                        <a:rPr lang="nb-NO" sz="1600"/>
                        <a:t>Avslutning </a:t>
                      </a:r>
                    </a:p>
                  </a:txBody>
                  <a:tcPr/>
                </a:tc>
                <a:tc>
                  <a:txBody>
                    <a:bodyPr/>
                    <a:lstStyle/>
                    <a:p>
                      <a:r>
                        <a:rPr lang="nb-NO"/>
                        <a:t>5 min</a:t>
                      </a:r>
                    </a:p>
                  </a:txBody>
                  <a:tcPr/>
                </a:tc>
                <a:extLst>
                  <a:ext uri="{0D108BD9-81ED-4DB2-BD59-A6C34878D82A}">
                    <a16:rowId xmlns:a16="http://schemas.microsoft.com/office/drawing/2014/main" val="2339303433"/>
                  </a:ext>
                </a:extLst>
              </a:tr>
            </a:tbl>
          </a:graphicData>
        </a:graphic>
      </p:graphicFrame>
    </p:spTree>
    <p:extLst>
      <p:ext uri="{BB962C8B-B14F-4D97-AF65-F5344CB8AC3E}">
        <p14:creationId xmlns:p14="http://schemas.microsoft.com/office/powerpoint/2010/main" val="268920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2945030555"/>
              </p:ext>
            </p:extLst>
          </p:nvPr>
        </p:nvGraphicFramePr>
        <p:xfrm>
          <a:off x="434198" y="1010884"/>
          <a:ext cx="7517106" cy="3646416"/>
        </p:xfrm>
        <a:graphic>
          <a:graphicData uri="http://schemas.openxmlformats.org/drawingml/2006/table">
            <a:tbl>
              <a:tblPr firstRow="1" bandRow="1">
                <a:tableStyleId>{2D5ABB26-0587-4C30-8999-92F81FD0307C}</a:tableStyleId>
              </a:tblPr>
              <a:tblGrid>
                <a:gridCol w="6088229">
                  <a:extLst>
                    <a:ext uri="{9D8B030D-6E8A-4147-A177-3AD203B41FA5}">
                      <a16:colId xmlns:a16="http://schemas.microsoft.com/office/drawing/2014/main" val="3031343381"/>
                    </a:ext>
                  </a:extLst>
                </a:gridCol>
                <a:gridCol w="1428877">
                  <a:extLst>
                    <a:ext uri="{9D8B030D-6E8A-4147-A177-3AD203B41FA5}">
                      <a16:colId xmlns:a16="http://schemas.microsoft.com/office/drawing/2014/main" val="2136914587"/>
                    </a:ext>
                  </a:extLst>
                </a:gridCol>
              </a:tblGrid>
              <a:tr h="510571">
                <a:tc>
                  <a:txBody>
                    <a:bodyPr/>
                    <a:lstStyle/>
                    <a:p>
                      <a:r>
                        <a:rPr lang="nb-NO">
                          <a:solidFill>
                            <a:schemeClr val="tx1"/>
                          </a:solidFill>
                        </a:rPr>
                        <a:t>Velkommen og mål for møtet</a:t>
                      </a:r>
                    </a:p>
                  </a:txBody>
                  <a:tcPr>
                    <a:solidFill>
                      <a:schemeClr val="bg1"/>
                    </a:solidFill>
                  </a:tcPr>
                </a:tc>
                <a:tc>
                  <a:txBody>
                    <a:bodyPr/>
                    <a:lstStyle/>
                    <a:p>
                      <a:r>
                        <a:rPr lang="nb-NO">
                          <a:solidFill>
                            <a:schemeClr val="tx1"/>
                          </a:solidFill>
                        </a:rPr>
                        <a:t>5 min</a:t>
                      </a:r>
                    </a:p>
                  </a:txBody>
                  <a:tcPr>
                    <a:solidFill>
                      <a:schemeClr val="bg1"/>
                    </a:solidFill>
                  </a:tcPr>
                </a:tc>
                <a:extLst>
                  <a:ext uri="{0D108BD9-81ED-4DB2-BD59-A6C34878D82A}">
                    <a16:rowId xmlns:a16="http://schemas.microsoft.com/office/drawing/2014/main" val="2827356267"/>
                  </a:ext>
                </a:extLst>
              </a:tr>
              <a:tr h="4107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solidFill>
                            <a:schemeClr val="tx1"/>
                          </a:solidFill>
                        </a:rPr>
                        <a:t>Info om prosjektet v/ Harald Lie, Prosjektleder BOTT ØL</a:t>
                      </a:r>
                    </a:p>
                  </a:txBody>
                  <a:tcPr>
                    <a:solidFill>
                      <a:schemeClr val="bg1"/>
                    </a:solidFill>
                  </a:tcPr>
                </a:tc>
                <a:tc>
                  <a:txBody>
                    <a:bodyPr/>
                    <a:lstStyle/>
                    <a:p>
                      <a:r>
                        <a:rPr lang="nb-NO">
                          <a:solidFill>
                            <a:schemeClr val="tx1"/>
                          </a:solidFill>
                        </a:rPr>
                        <a:t>10 min</a:t>
                      </a:r>
                    </a:p>
                  </a:txBody>
                  <a:tcPr>
                    <a:solidFill>
                      <a:schemeClr val="bg1"/>
                    </a:solidFill>
                  </a:tcPr>
                </a:tc>
                <a:extLst>
                  <a:ext uri="{0D108BD9-81ED-4DB2-BD59-A6C34878D82A}">
                    <a16:rowId xmlns:a16="http://schemas.microsoft.com/office/drawing/2014/main" val="3995385281"/>
                  </a:ext>
                </a:extLst>
              </a:tr>
              <a:tr h="639571">
                <a:tc>
                  <a:txBody>
                    <a:bodyPr/>
                    <a:lstStyle/>
                    <a:p>
                      <a:r>
                        <a:rPr lang="nb-NO" sz="1600">
                          <a:solidFill>
                            <a:schemeClr val="tx1"/>
                          </a:solidFill>
                        </a:rPr>
                        <a:t>Overordnet om innkjøpsløsning i Unit4 ERP, v/ Kristin Overvik</a:t>
                      </a:r>
                    </a:p>
                    <a:p>
                      <a:pPr marL="285750" indent="-285750">
                        <a:buFont typeface="Arial" panose="020B0604020202020204" pitchFamily="34" charset="0"/>
                        <a:buChar char="•"/>
                      </a:pPr>
                      <a:r>
                        <a:rPr lang="nb-NO" sz="1600" err="1">
                          <a:solidFill>
                            <a:schemeClr val="tx1"/>
                          </a:solidFill>
                        </a:rPr>
                        <a:t>Hovedendringer</a:t>
                      </a:r>
                      <a:r>
                        <a:rPr lang="nb-NO" sz="1600">
                          <a:solidFill>
                            <a:schemeClr val="tx1"/>
                          </a:solidFill>
                        </a:rPr>
                        <a:t> i funksjonalitet fra dagens løsning på NTNU</a:t>
                      </a:r>
                    </a:p>
                    <a:p>
                      <a:pPr marL="285750" indent="-285750">
                        <a:buFont typeface="Arial" panose="020B0604020202020204" pitchFamily="34" charset="0"/>
                        <a:buChar char="•"/>
                      </a:pPr>
                      <a:r>
                        <a:rPr lang="nb-NO" sz="1600" err="1">
                          <a:solidFill>
                            <a:schemeClr val="tx1"/>
                          </a:solidFill>
                        </a:rPr>
                        <a:t>Hovedendringer</a:t>
                      </a:r>
                      <a:r>
                        <a:rPr lang="nb-NO" sz="1600">
                          <a:solidFill>
                            <a:schemeClr val="tx1"/>
                          </a:solidFill>
                        </a:rPr>
                        <a:t> for rollene innkjøper og fagrekvirent </a:t>
                      </a:r>
                    </a:p>
                    <a:p>
                      <a:pPr marL="285750" indent="-285750">
                        <a:buFont typeface="Arial" panose="020B0604020202020204" pitchFamily="34" charset="0"/>
                        <a:buChar char="•"/>
                      </a:pPr>
                      <a:r>
                        <a:rPr lang="nb-NO" sz="1600">
                          <a:solidFill>
                            <a:schemeClr val="tx1"/>
                          </a:solidFill>
                        </a:rPr>
                        <a:t>Førsteinntrykk av løsning – fra en prosessrådgivers ståsted</a:t>
                      </a:r>
                    </a:p>
                  </a:txBody>
                  <a:tcPr>
                    <a:solidFill>
                      <a:schemeClr val="bg1"/>
                    </a:solidFill>
                  </a:tcPr>
                </a:tc>
                <a:tc>
                  <a:txBody>
                    <a:bodyPr/>
                    <a:lstStyle/>
                    <a:p>
                      <a:r>
                        <a:rPr lang="nb-NO">
                          <a:solidFill>
                            <a:schemeClr val="tx1"/>
                          </a:solidFill>
                        </a:rPr>
                        <a:t>30 min</a:t>
                      </a:r>
                    </a:p>
                  </a:txBody>
                  <a:tcPr>
                    <a:solidFill>
                      <a:schemeClr val="bg1"/>
                    </a:solidFill>
                  </a:tcPr>
                </a:tc>
                <a:extLst>
                  <a:ext uri="{0D108BD9-81ED-4DB2-BD59-A6C34878D82A}">
                    <a16:rowId xmlns:a16="http://schemas.microsoft.com/office/drawing/2014/main" val="21271162"/>
                  </a:ext>
                </a:extLst>
              </a:tr>
              <a:tr h="365760">
                <a:tc>
                  <a:txBody>
                    <a:bodyPr/>
                    <a:lstStyle/>
                    <a:p>
                      <a:r>
                        <a:rPr lang="nb-NO" sz="1600">
                          <a:solidFill>
                            <a:schemeClr val="tx1"/>
                          </a:solidFill>
                        </a:rPr>
                        <a:t>Hvor kan du finne mer informasjon </a:t>
                      </a:r>
                    </a:p>
                  </a:txBody>
                  <a:tcPr>
                    <a:solidFill>
                      <a:schemeClr val="bg1"/>
                    </a:solidFill>
                  </a:tcPr>
                </a:tc>
                <a:tc>
                  <a:txBody>
                    <a:bodyPr/>
                    <a:lstStyle/>
                    <a:p>
                      <a:r>
                        <a:rPr lang="nb-NO">
                          <a:solidFill>
                            <a:schemeClr val="tx1"/>
                          </a:solidFill>
                        </a:rPr>
                        <a:t>10 min</a:t>
                      </a:r>
                    </a:p>
                  </a:txBody>
                  <a:tcPr>
                    <a:solidFill>
                      <a:schemeClr val="bg1"/>
                    </a:solidFill>
                  </a:tcPr>
                </a:tc>
                <a:extLst>
                  <a:ext uri="{0D108BD9-81ED-4DB2-BD59-A6C34878D82A}">
                    <a16:rowId xmlns:a16="http://schemas.microsoft.com/office/drawing/2014/main" val="4003230289"/>
                  </a:ext>
                </a:extLst>
              </a:tr>
              <a:tr h="39756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b="0">
                          <a:solidFill>
                            <a:schemeClr val="tx1"/>
                          </a:solidFill>
                        </a:rPr>
                        <a:t>Mini-demo fra DFØ, v/ Sigurd Hauknes </a:t>
                      </a:r>
                    </a:p>
                  </a:txBody>
                  <a:tcPr>
                    <a:solidFill>
                      <a:schemeClr val="bg1"/>
                    </a:solidFill>
                  </a:tcPr>
                </a:tc>
                <a:tc>
                  <a:txBody>
                    <a:bodyPr/>
                    <a:lstStyle/>
                    <a:p>
                      <a:r>
                        <a:rPr lang="nb-NO">
                          <a:solidFill>
                            <a:schemeClr val="tx1"/>
                          </a:solidFill>
                        </a:rPr>
                        <a:t>10 min</a:t>
                      </a:r>
                    </a:p>
                  </a:txBody>
                  <a:tcPr>
                    <a:solidFill>
                      <a:schemeClr val="bg1"/>
                    </a:solidFill>
                  </a:tcPr>
                </a:tc>
                <a:extLst>
                  <a:ext uri="{0D108BD9-81ED-4DB2-BD59-A6C34878D82A}">
                    <a16:rowId xmlns:a16="http://schemas.microsoft.com/office/drawing/2014/main" val="117357334"/>
                  </a:ext>
                </a:extLst>
              </a:tr>
              <a:tr h="421419">
                <a:tc>
                  <a:txBody>
                    <a:bodyPr/>
                    <a:lstStyle/>
                    <a:p>
                      <a:r>
                        <a:rPr lang="nb-NO" sz="1600">
                          <a:solidFill>
                            <a:schemeClr val="bg1"/>
                          </a:solidFill>
                        </a:rPr>
                        <a:t>Spørsmål og svar </a:t>
                      </a:r>
                    </a:p>
                  </a:txBody>
                  <a:tcPr>
                    <a:solidFill>
                      <a:srgbClr val="0D3475"/>
                    </a:solidFill>
                  </a:tcPr>
                </a:tc>
                <a:tc>
                  <a:txBody>
                    <a:bodyPr/>
                    <a:lstStyle/>
                    <a:p>
                      <a:r>
                        <a:rPr lang="nb-NO">
                          <a:solidFill>
                            <a:schemeClr val="bg1"/>
                          </a:solidFill>
                        </a:rPr>
                        <a:t>20 min</a:t>
                      </a:r>
                    </a:p>
                  </a:txBody>
                  <a:tcPr>
                    <a:solidFill>
                      <a:srgbClr val="0D3475"/>
                    </a:solidFill>
                  </a:tcPr>
                </a:tc>
                <a:extLst>
                  <a:ext uri="{0D108BD9-81ED-4DB2-BD59-A6C34878D82A}">
                    <a16:rowId xmlns:a16="http://schemas.microsoft.com/office/drawing/2014/main" val="816943815"/>
                  </a:ext>
                </a:extLst>
              </a:tr>
              <a:tr h="473589">
                <a:tc>
                  <a:txBody>
                    <a:bodyPr/>
                    <a:lstStyle/>
                    <a:p>
                      <a:r>
                        <a:rPr lang="nb-NO" sz="1600"/>
                        <a:t>Avslutning </a:t>
                      </a:r>
                    </a:p>
                  </a:txBody>
                  <a:tcPr/>
                </a:tc>
                <a:tc>
                  <a:txBody>
                    <a:bodyPr/>
                    <a:lstStyle/>
                    <a:p>
                      <a:r>
                        <a:rPr lang="nb-NO"/>
                        <a:t>5 min</a:t>
                      </a:r>
                    </a:p>
                  </a:txBody>
                  <a:tcPr/>
                </a:tc>
                <a:extLst>
                  <a:ext uri="{0D108BD9-81ED-4DB2-BD59-A6C34878D82A}">
                    <a16:rowId xmlns:a16="http://schemas.microsoft.com/office/drawing/2014/main" val="2339303433"/>
                  </a:ext>
                </a:extLst>
              </a:tr>
            </a:tbl>
          </a:graphicData>
        </a:graphic>
      </p:graphicFrame>
    </p:spTree>
    <p:extLst>
      <p:ext uri="{BB962C8B-B14F-4D97-AF65-F5344CB8AC3E}">
        <p14:creationId xmlns:p14="http://schemas.microsoft.com/office/powerpoint/2010/main" val="300269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DBF71E-D659-4F0B-86F3-C11FE961E199}"/>
              </a:ext>
            </a:extLst>
          </p:cNvPr>
          <p:cNvGraphicFramePr>
            <a:graphicFrameLocks noChangeAspect="1"/>
          </p:cNvGraphicFramePr>
          <p:nvPr>
            <p:custDataLst>
              <p:tags r:id="rId2"/>
            </p:custDataLst>
            <p:extLst>
              <p:ext uri="{D42A27DB-BD31-4B8C-83A1-F6EECF244321}">
                <p14:modId xmlns:p14="http://schemas.microsoft.com/office/powerpoint/2010/main" val="3921380261"/>
              </p:ext>
            </p:ext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65538" name="think-cell Slide" r:id="rId6" imgW="592" imgH="591" progId="TCLayout.ActiveDocument.1">
                  <p:embed/>
                </p:oleObj>
              </mc:Choice>
              <mc:Fallback>
                <p:oleObj name="think-cell Slide" r:id="rId6" imgW="592" imgH="591" progId="TCLayout.ActiveDocument.1">
                  <p:embed/>
                  <p:pic>
                    <p:nvPicPr>
                      <p:cNvPr id="5" name="Object 4" hidden="1">
                        <a:extLst>
                          <a:ext uri="{FF2B5EF4-FFF2-40B4-BE49-F238E27FC236}">
                            <a16:creationId xmlns:a16="http://schemas.microsoft.com/office/drawing/2014/main" id="{B7DBF71E-D659-4F0B-86F3-C11FE961E199}"/>
                          </a:ext>
                        </a:extLst>
                      </p:cNvPr>
                      <p:cNvPicPr/>
                      <p:nvPr/>
                    </p:nvPicPr>
                    <p:blipFill>
                      <a:blip r:embed="rId7"/>
                      <a:stretch>
                        <a:fillRect/>
                      </a:stretch>
                    </p:blipFill>
                    <p:spPr>
                      <a:xfrm>
                        <a:off x="1192" y="1192"/>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EDC01C2-5FC1-4942-AAAD-071CC20A94CF}"/>
              </a:ext>
            </a:extLst>
          </p:cNvPr>
          <p:cNvSpPr/>
          <p:nvPr>
            <p:custDataLst>
              <p:tags r:id="rId3"/>
            </p:custDataLst>
          </p:nvPr>
        </p:nvSpPr>
        <p:spPr>
          <a:xfrm>
            <a:off x="1" y="1"/>
            <a:ext cx="119063" cy="119063"/>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nb-NO" sz="36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71E3F3D6-E0A0-4DBF-9DF4-5ECE52D6ADC7}"/>
              </a:ext>
            </a:extLst>
          </p:cNvPr>
          <p:cNvSpPr>
            <a:spLocks noGrp="1"/>
          </p:cNvSpPr>
          <p:nvPr>
            <p:ph type="title"/>
          </p:nvPr>
        </p:nvSpPr>
        <p:spPr/>
        <p:txBody>
          <a:bodyPr/>
          <a:lstStyle/>
          <a:p>
            <a:endParaRPr lang="nb-NO"/>
          </a:p>
        </p:txBody>
      </p:sp>
      <p:grpSp>
        <p:nvGrpSpPr>
          <p:cNvPr id="3" name="Group 2">
            <a:extLst>
              <a:ext uri="{FF2B5EF4-FFF2-40B4-BE49-F238E27FC236}">
                <a16:creationId xmlns:a16="http://schemas.microsoft.com/office/drawing/2014/main" id="{8DBD5E1B-33C2-438B-ADF1-B1B19A71D65F}"/>
              </a:ext>
            </a:extLst>
          </p:cNvPr>
          <p:cNvGrpSpPr/>
          <p:nvPr/>
        </p:nvGrpSpPr>
        <p:grpSpPr>
          <a:xfrm>
            <a:off x="363335" y="1441351"/>
            <a:ext cx="2685528" cy="1804498"/>
            <a:chOff x="317191" y="1620719"/>
            <a:chExt cx="3580704" cy="2405997"/>
          </a:xfrm>
        </p:grpSpPr>
        <p:pic>
          <p:nvPicPr>
            <p:cNvPr id="7" name="Graphic 6" descr="Information">
              <a:extLst>
                <a:ext uri="{FF2B5EF4-FFF2-40B4-BE49-F238E27FC236}">
                  <a16:creationId xmlns:a16="http://schemas.microsoft.com/office/drawing/2014/main" id="{C05648B7-7E93-4424-ADCA-A2A638BE14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1577" y="1620719"/>
              <a:ext cx="1791442" cy="1791441"/>
            </a:xfrm>
            <a:prstGeom prst="rect">
              <a:avLst/>
            </a:prstGeom>
          </p:spPr>
        </p:pic>
        <p:sp>
          <p:nvSpPr>
            <p:cNvPr id="12" name="Rectangle 11">
              <a:extLst>
                <a:ext uri="{FF2B5EF4-FFF2-40B4-BE49-F238E27FC236}">
                  <a16:creationId xmlns:a16="http://schemas.microsoft.com/office/drawing/2014/main" id="{564D2262-1BF8-41B7-A62B-C3953D60E089}"/>
                </a:ext>
              </a:extLst>
            </p:cNvPr>
            <p:cNvSpPr/>
            <p:nvPr/>
          </p:nvSpPr>
          <p:spPr>
            <a:xfrm>
              <a:off x="317191" y="3380386"/>
              <a:ext cx="3580704" cy="646330"/>
            </a:xfrm>
            <a:prstGeom prst="rect">
              <a:avLst/>
            </a:prstGeom>
          </p:spPr>
          <p:txBody>
            <a:bodyPr wrap="square" lIns="68580" tIns="34290" rIns="68580" bIns="34290" anchor="t">
              <a:spAutoFit/>
            </a:bodyPr>
            <a:lstStyle/>
            <a:p>
              <a:pPr algn="ctr"/>
              <a:r>
                <a:rPr lang="nb-NO" sz="1350"/>
                <a:t>Vi skal dele endel informasjon med dere i dag. </a:t>
              </a:r>
            </a:p>
          </p:txBody>
        </p:sp>
      </p:grpSp>
      <p:grpSp>
        <p:nvGrpSpPr>
          <p:cNvPr id="8" name="Group 7">
            <a:extLst>
              <a:ext uri="{FF2B5EF4-FFF2-40B4-BE49-F238E27FC236}">
                <a16:creationId xmlns:a16="http://schemas.microsoft.com/office/drawing/2014/main" id="{D7D8ED19-9960-4B74-B005-A4B46ABE50F3}"/>
              </a:ext>
            </a:extLst>
          </p:cNvPr>
          <p:cNvGrpSpPr/>
          <p:nvPr/>
        </p:nvGrpSpPr>
        <p:grpSpPr>
          <a:xfrm>
            <a:off x="6179702" y="1441351"/>
            <a:ext cx="2685528" cy="1596749"/>
            <a:chOff x="8406858" y="1620719"/>
            <a:chExt cx="3580704" cy="2128998"/>
          </a:xfrm>
        </p:grpSpPr>
        <p:pic>
          <p:nvPicPr>
            <p:cNvPr id="9" name="Graphic 8" descr="Web cam">
              <a:extLst>
                <a:ext uri="{FF2B5EF4-FFF2-40B4-BE49-F238E27FC236}">
                  <a16:creationId xmlns:a16="http://schemas.microsoft.com/office/drawing/2014/main" id="{917E1E28-4D47-441C-BF02-80995E9F34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95479" y="1620719"/>
              <a:ext cx="1791442" cy="1791441"/>
            </a:xfrm>
            <a:prstGeom prst="rect">
              <a:avLst/>
            </a:prstGeom>
          </p:spPr>
        </p:pic>
        <p:sp>
          <p:nvSpPr>
            <p:cNvPr id="14" name="Rectangle 13">
              <a:extLst>
                <a:ext uri="{FF2B5EF4-FFF2-40B4-BE49-F238E27FC236}">
                  <a16:creationId xmlns:a16="http://schemas.microsoft.com/office/drawing/2014/main" id="{3C8B9C46-76B4-4278-89A2-5D0051F2489D}"/>
                </a:ext>
              </a:extLst>
            </p:cNvPr>
            <p:cNvSpPr/>
            <p:nvPr/>
          </p:nvSpPr>
          <p:spPr>
            <a:xfrm>
              <a:off x="8406858" y="3380385"/>
              <a:ext cx="3580704" cy="369332"/>
            </a:xfrm>
            <a:prstGeom prst="rect">
              <a:avLst/>
            </a:prstGeom>
          </p:spPr>
          <p:txBody>
            <a:bodyPr wrap="square" lIns="68580" tIns="34290" rIns="68580" bIns="34290" anchor="t">
              <a:spAutoFit/>
            </a:bodyPr>
            <a:lstStyle/>
            <a:p>
              <a:pPr algn="ctr"/>
              <a:r>
                <a:rPr lang="nb-NO" sz="1350"/>
                <a:t>Sett gjerne inn fullt navn i Zoom.</a:t>
              </a:r>
            </a:p>
          </p:txBody>
        </p:sp>
      </p:grpSp>
      <p:grpSp>
        <p:nvGrpSpPr>
          <p:cNvPr id="6" name="Group 5">
            <a:extLst>
              <a:ext uri="{FF2B5EF4-FFF2-40B4-BE49-F238E27FC236}">
                <a16:creationId xmlns:a16="http://schemas.microsoft.com/office/drawing/2014/main" id="{F2BFAB41-6732-4893-AFB9-3D7DC5223560}"/>
              </a:ext>
            </a:extLst>
          </p:cNvPr>
          <p:cNvGrpSpPr/>
          <p:nvPr/>
        </p:nvGrpSpPr>
        <p:grpSpPr>
          <a:xfrm>
            <a:off x="3271519" y="1441351"/>
            <a:ext cx="2685528" cy="1827580"/>
            <a:chOff x="4362024" y="1620719"/>
            <a:chExt cx="3580704" cy="2436774"/>
          </a:xfrm>
        </p:grpSpPr>
        <p:pic>
          <p:nvPicPr>
            <p:cNvPr id="11" name="Graphic 10" descr="Radio microphone">
              <a:extLst>
                <a:ext uri="{FF2B5EF4-FFF2-40B4-BE49-F238E27FC236}">
                  <a16:creationId xmlns:a16="http://schemas.microsoft.com/office/drawing/2014/main" id="{72B72DDA-A44F-47A9-A947-702CD79ACD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6655" y="1620719"/>
              <a:ext cx="1791442" cy="1791441"/>
            </a:xfrm>
            <a:prstGeom prst="rect">
              <a:avLst/>
            </a:prstGeom>
          </p:spPr>
        </p:pic>
        <p:sp>
          <p:nvSpPr>
            <p:cNvPr id="13" name="Rectangle 12">
              <a:extLst>
                <a:ext uri="{FF2B5EF4-FFF2-40B4-BE49-F238E27FC236}">
                  <a16:creationId xmlns:a16="http://schemas.microsoft.com/office/drawing/2014/main" id="{7D2C2CD8-3CCB-46AC-8E7D-8FE36AD32298}"/>
                </a:ext>
              </a:extLst>
            </p:cNvPr>
            <p:cNvSpPr/>
            <p:nvPr/>
          </p:nvSpPr>
          <p:spPr>
            <a:xfrm>
              <a:off x="4362024" y="3380385"/>
              <a:ext cx="3580704" cy="677108"/>
            </a:xfrm>
            <a:prstGeom prst="rect">
              <a:avLst/>
            </a:prstGeom>
          </p:spPr>
          <p:txBody>
            <a:bodyPr wrap="square">
              <a:spAutoFit/>
            </a:bodyPr>
            <a:lstStyle/>
            <a:p>
              <a:pPr algn="ctr"/>
              <a:r>
                <a:rPr lang="nb-NO" sz="1350"/>
                <a:t>Vi er mange deltagere – husk å dempe mikrofonen. </a:t>
              </a:r>
            </a:p>
          </p:txBody>
        </p:sp>
        <p:cxnSp>
          <p:nvCxnSpPr>
            <p:cNvPr id="19" name="Straight Connector 18">
              <a:extLst>
                <a:ext uri="{FF2B5EF4-FFF2-40B4-BE49-F238E27FC236}">
                  <a16:creationId xmlns:a16="http://schemas.microsoft.com/office/drawing/2014/main" id="{84749654-D5E7-4FB6-B9BF-F35DC6D47528}"/>
                </a:ext>
              </a:extLst>
            </p:cNvPr>
            <p:cNvCxnSpPr/>
            <p:nvPr/>
          </p:nvCxnSpPr>
          <p:spPr>
            <a:xfrm flipV="1">
              <a:off x="5533251" y="1881427"/>
              <a:ext cx="1238250" cy="123825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5C6BD5F5-1ABF-4FD6-B1DD-61505B400A76}"/>
              </a:ext>
            </a:extLst>
          </p:cNvPr>
          <p:cNvSpPr txBox="1"/>
          <p:nvPr/>
        </p:nvSpPr>
        <p:spPr>
          <a:xfrm>
            <a:off x="363335" y="969257"/>
            <a:ext cx="2903676" cy="369332"/>
          </a:xfrm>
          <a:prstGeom prst="rect">
            <a:avLst/>
          </a:prstGeom>
          <a:noFill/>
        </p:spPr>
        <p:txBody>
          <a:bodyPr wrap="square" rtlCol="0">
            <a:spAutoFit/>
          </a:bodyPr>
          <a:lstStyle/>
          <a:p>
            <a:r>
              <a:rPr lang="nb-NO"/>
              <a:t>Kort før vi begynner:</a:t>
            </a:r>
          </a:p>
        </p:txBody>
      </p:sp>
    </p:spTree>
    <p:extLst>
      <p:ext uri="{BB962C8B-B14F-4D97-AF65-F5344CB8AC3E}">
        <p14:creationId xmlns:p14="http://schemas.microsoft.com/office/powerpoint/2010/main" val="257298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05A046F-C2A3-4431-9059-86CB6D68D80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4"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D05A046F-C2A3-4431-9059-86CB6D68D8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794632-94F0-451D-972B-025EC8E86D2F}"/>
              </a:ext>
            </a:extLst>
          </p:cNvPr>
          <p:cNvSpPr>
            <a:spLocks noGrp="1"/>
          </p:cNvSpPr>
          <p:nvPr>
            <p:ph type="title"/>
          </p:nvPr>
        </p:nvSpPr>
        <p:spPr/>
        <p:txBody>
          <a:bodyPr vert="horz"/>
          <a:lstStyle/>
          <a:p>
            <a:r>
              <a:rPr lang="nb-NO"/>
              <a:t>Spørsmål og svar - </a:t>
            </a:r>
            <a:r>
              <a:rPr lang="nb-NO" err="1"/>
              <a:t>menti</a:t>
            </a:r>
            <a:endParaRPr lang="nb-NO"/>
          </a:p>
        </p:txBody>
      </p:sp>
      <p:pic>
        <p:nvPicPr>
          <p:cNvPr id="4" name="Graphic 3" descr="Questions with solid fill">
            <a:extLst>
              <a:ext uri="{FF2B5EF4-FFF2-40B4-BE49-F238E27FC236}">
                <a16:creationId xmlns:a16="http://schemas.microsoft.com/office/drawing/2014/main" id="{E1926C42-1E95-42F2-92E2-23C6EC6ECC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6394" y="967558"/>
            <a:ext cx="3322502" cy="3322502"/>
          </a:xfrm>
          <a:prstGeom prst="rect">
            <a:avLst/>
          </a:prstGeom>
        </p:spPr>
      </p:pic>
      <p:pic>
        <p:nvPicPr>
          <p:cNvPr id="7" name="Picture 6">
            <a:extLst>
              <a:ext uri="{FF2B5EF4-FFF2-40B4-BE49-F238E27FC236}">
                <a16:creationId xmlns:a16="http://schemas.microsoft.com/office/drawing/2014/main" id="{F0BC33F3-E3D4-4F50-9AF8-1E39FAC7BC78}"/>
              </a:ext>
            </a:extLst>
          </p:cNvPr>
          <p:cNvPicPr>
            <a:picLocks noChangeAspect="1"/>
          </p:cNvPicPr>
          <p:nvPr/>
        </p:nvPicPr>
        <p:blipFill>
          <a:blip r:embed="rId9"/>
          <a:stretch>
            <a:fillRect/>
          </a:stretch>
        </p:blipFill>
        <p:spPr>
          <a:xfrm>
            <a:off x="1575908" y="4175942"/>
            <a:ext cx="6868484" cy="523948"/>
          </a:xfrm>
          <a:prstGeom prst="rect">
            <a:avLst/>
          </a:prstGeom>
        </p:spPr>
      </p:pic>
    </p:spTree>
    <p:extLst>
      <p:ext uri="{BB962C8B-B14F-4D97-AF65-F5344CB8AC3E}">
        <p14:creationId xmlns:p14="http://schemas.microsoft.com/office/powerpoint/2010/main" val="244822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2735022944"/>
              </p:ext>
            </p:extLst>
          </p:nvPr>
        </p:nvGraphicFramePr>
        <p:xfrm>
          <a:off x="434198" y="1010884"/>
          <a:ext cx="7517106" cy="3646416"/>
        </p:xfrm>
        <a:graphic>
          <a:graphicData uri="http://schemas.openxmlformats.org/drawingml/2006/table">
            <a:tbl>
              <a:tblPr firstRow="1" bandRow="1">
                <a:tableStyleId>{2D5ABB26-0587-4C30-8999-92F81FD0307C}</a:tableStyleId>
              </a:tblPr>
              <a:tblGrid>
                <a:gridCol w="6088229">
                  <a:extLst>
                    <a:ext uri="{9D8B030D-6E8A-4147-A177-3AD203B41FA5}">
                      <a16:colId xmlns:a16="http://schemas.microsoft.com/office/drawing/2014/main" val="3031343381"/>
                    </a:ext>
                  </a:extLst>
                </a:gridCol>
                <a:gridCol w="1428877">
                  <a:extLst>
                    <a:ext uri="{9D8B030D-6E8A-4147-A177-3AD203B41FA5}">
                      <a16:colId xmlns:a16="http://schemas.microsoft.com/office/drawing/2014/main" val="2136914587"/>
                    </a:ext>
                  </a:extLst>
                </a:gridCol>
              </a:tblGrid>
              <a:tr h="510571">
                <a:tc>
                  <a:txBody>
                    <a:bodyPr/>
                    <a:lstStyle/>
                    <a:p>
                      <a:r>
                        <a:rPr lang="nb-NO">
                          <a:solidFill>
                            <a:schemeClr val="tx1"/>
                          </a:solidFill>
                        </a:rPr>
                        <a:t>Velkommen og mål for møtet</a:t>
                      </a:r>
                    </a:p>
                  </a:txBody>
                  <a:tcPr>
                    <a:solidFill>
                      <a:schemeClr val="bg1"/>
                    </a:solidFill>
                  </a:tcPr>
                </a:tc>
                <a:tc>
                  <a:txBody>
                    <a:bodyPr/>
                    <a:lstStyle/>
                    <a:p>
                      <a:r>
                        <a:rPr lang="nb-NO">
                          <a:solidFill>
                            <a:schemeClr val="tx1"/>
                          </a:solidFill>
                        </a:rPr>
                        <a:t>5 min</a:t>
                      </a:r>
                    </a:p>
                  </a:txBody>
                  <a:tcPr>
                    <a:solidFill>
                      <a:schemeClr val="bg1"/>
                    </a:solidFill>
                  </a:tcPr>
                </a:tc>
                <a:extLst>
                  <a:ext uri="{0D108BD9-81ED-4DB2-BD59-A6C34878D82A}">
                    <a16:rowId xmlns:a16="http://schemas.microsoft.com/office/drawing/2014/main" val="2827356267"/>
                  </a:ext>
                </a:extLst>
              </a:tr>
              <a:tr h="4107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solidFill>
                            <a:schemeClr val="tx1"/>
                          </a:solidFill>
                        </a:rPr>
                        <a:t>Info om prosjektet v/ Harald Lie, Prosjektleder BOTT ØL</a:t>
                      </a:r>
                    </a:p>
                  </a:txBody>
                  <a:tcPr>
                    <a:solidFill>
                      <a:schemeClr val="bg1"/>
                    </a:solidFill>
                  </a:tcPr>
                </a:tc>
                <a:tc>
                  <a:txBody>
                    <a:bodyPr/>
                    <a:lstStyle/>
                    <a:p>
                      <a:r>
                        <a:rPr lang="nb-NO">
                          <a:solidFill>
                            <a:schemeClr val="tx1"/>
                          </a:solidFill>
                        </a:rPr>
                        <a:t>10 min</a:t>
                      </a:r>
                    </a:p>
                  </a:txBody>
                  <a:tcPr>
                    <a:solidFill>
                      <a:schemeClr val="bg1"/>
                    </a:solidFill>
                  </a:tcPr>
                </a:tc>
                <a:extLst>
                  <a:ext uri="{0D108BD9-81ED-4DB2-BD59-A6C34878D82A}">
                    <a16:rowId xmlns:a16="http://schemas.microsoft.com/office/drawing/2014/main" val="3995385281"/>
                  </a:ext>
                </a:extLst>
              </a:tr>
              <a:tr h="639571">
                <a:tc>
                  <a:txBody>
                    <a:bodyPr/>
                    <a:lstStyle/>
                    <a:p>
                      <a:r>
                        <a:rPr lang="nb-NO" sz="1600">
                          <a:solidFill>
                            <a:schemeClr val="tx1"/>
                          </a:solidFill>
                        </a:rPr>
                        <a:t>Overordnet om innkjøpsløsning i Unit4 ERP, v/ Kristin Overvik</a:t>
                      </a:r>
                    </a:p>
                    <a:p>
                      <a:pPr marL="285750" indent="-285750">
                        <a:buFont typeface="Arial" panose="020B0604020202020204" pitchFamily="34" charset="0"/>
                        <a:buChar char="•"/>
                      </a:pPr>
                      <a:r>
                        <a:rPr lang="nb-NO" sz="1600" err="1">
                          <a:solidFill>
                            <a:schemeClr val="tx1"/>
                          </a:solidFill>
                        </a:rPr>
                        <a:t>Hovedendringer</a:t>
                      </a:r>
                      <a:r>
                        <a:rPr lang="nb-NO" sz="1600">
                          <a:solidFill>
                            <a:schemeClr val="tx1"/>
                          </a:solidFill>
                        </a:rPr>
                        <a:t> i funksjonalitet fra dagens løsning på NTNU</a:t>
                      </a:r>
                    </a:p>
                    <a:p>
                      <a:pPr marL="285750" indent="-285750">
                        <a:buFont typeface="Arial" panose="020B0604020202020204" pitchFamily="34" charset="0"/>
                        <a:buChar char="•"/>
                      </a:pPr>
                      <a:r>
                        <a:rPr lang="nb-NO" sz="1600" err="1">
                          <a:solidFill>
                            <a:schemeClr val="tx1"/>
                          </a:solidFill>
                        </a:rPr>
                        <a:t>Hovedendringer</a:t>
                      </a:r>
                      <a:r>
                        <a:rPr lang="nb-NO" sz="1600">
                          <a:solidFill>
                            <a:schemeClr val="tx1"/>
                          </a:solidFill>
                        </a:rPr>
                        <a:t> for rollene innkjøper og fagrekvirent </a:t>
                      </a:r>
                    </a:p>
                    <a:p>
                      <a:pPr marL="285750" indent="-285750">
                        <a:buFont typeface="Arial" panose="020B0604020202020204" pitchFamily="34" charset="0"/>
                        <a:buChar char="•"/>
                      </a:pPr>
                      <a:r>
                        <a:rPr lang="nb-NO" sz="1600">
                          <a:solidFill>
                            <a:schemeClr val="tx1"/>
                          </a:solidFill>
                        </a:rPr>
                        <a:t>Førsteinntrykk av løsning – fra en prosessrådgivers ståsted</a:t>
                      </a:r>
                    </a:p>
                  </a:txBody>
                  <a:tcPr>
                    <a:solidFill>
                      <a:schemeClr val="bg1"/>
                    </a:solidFill>
                  </a:tcPr>
                </a:tc>
                <a:tc>
                  <a:txBody>
                    <a:bodyPr/>
                    <a:lstStyle/>
                    <a:p>
                      <a:r>
                        <a:rPr lang="nb-NO">
                          <a:solidFill>
                            <a:schemeClr val="tx1"/>
                          </a:solidFill>
                        </a:rPr>
                        <a:t>30 min</a:t>
                      </a:r>
                    </a:p>
                  </a:txBody>
                  <a:tcPr>
                    <a:solidFill>
                      <a:schemeClr val="bg1"/>
                    </a:solidFill>
                  </a:tcPr>
                </a:tc>
                <a:extLst>
                  <a:ext uri="{0D108BD9-81ED-4DB2-BD59-A6C34878D82A}">
                    <a16:rowId xmlns:a16="http://schemas.microsoft.com/office/drawing/2014/main" val="21271162"/>
                  </a:ext>
                </a:extLst>
              </a:tr>
              <a:tr h="365760">
                <a:tc>
                  <a:txBody>
                    <a:bodyPr/>
                    <a:lstStyle/>
                    <a:p>
                      <a:r>
                        <a:rPr lang="nb-NO" sz="1600">
                          <a:solidFill>
                            <a:schemeClr val="tx1"/>
                          </a:solidFill>
                        </a:rPr>
                        <a:t>Hvor kan du finne mer informasjon </a:t>
                      </a:r>
                    </a:p>
                  </a:txBody>
                  <a:tcPr>
                    <a:solidFill>
                      <a:schemeClr val="bg1"/>
                    </a:solidFill>
                  </a:tcPr>
                </a:tc>
                <a:tc>
                  <a:txBody>
                    <a:bodyPr/>
                    <a:lstStyle/>
                    <a:p>
                      <a:r>
                        <a:rPr lang="nb-NO">
                          <a:solidFill>
                            <a:schemeClr val="tx1"/>
                          </a:solidFill>
                        </a:rPr>
                        <a:t>10 min</a:t>
                      </a:r>
                    </a:p>
                  </a:txBody>
                  <a:tcPr>
                    <a:solidFill>
                      <a:schemeClr val="bg1"/>
                    </a:solidFill>
                  </a:tcPr>
                </a:tc>
                <a:extLst>
                  <a:ext uri="{0D108BD9-81ED-4DB2-BD59-A6C34878D82A}">
                    <a16:rowId xmlns:a16="http://schemas.microsoft.com/office/drawing/2014/main" val="4003230289"/>
                  </a:ext>
                </a:extLst>
              </a:tr>
              <a:tr h="39756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b="0">
                          <a:solidFill>
                            <a:schemeClr val="tx1"/>
                          </a:solidFill>
                        </a:rPr>
                        <a:t>Mini-demo fra DFØ, v/ Sigurd Hauknes </a:t>
                      </a:r>
                    </a:p>
                  </a:txBody>
                  <a:tcPr>
                    <a:solidFill>
                      <a:schemeClr val="bg1"/>
                    </a:solidFill>
                  </a:tcPr>
                </a:tc>
                <a:tc>
                  <a:txBody>
                    <a:bodyPr/>
                    <a:lstStyle/>
                    <a:p>
                      <a:r>
                        <a:rPr lang="nb-NO">
                          <a:solidFill>
                            <a:schemeClr val="tx1"/>
                          </a:solidFill>
                        </a:rPr>
                        <a:t>10 min</a:t>
                      </a:r>
                    </a:p>
                  </a:txBody>
                  <a:tcPr>
                    <a:solidFill>
                      <a:schemeClr val="bg1"/>
                    </a:solidFill>
                  </a:tcPr>
                </a:tc>
                <a:extLst>
                  <a:ext uri="{0D108BD9-81ED-4DB2-BD59-A6C34878D82A}">
                    <a16:rowId xmlns:a16="http://schemas.microsoft.com/office/drawing/2014/main" val="117357334"/>
                  </a:ext>
                </a:extLst>
              </a:tr>
              <a:tr h="421419">
                <a:tc>
                  <a:txBody>
                    <a:bodyPr/>
                    <a:lstStyle/>
                    <a:p>
                      <a:r>
                        <a:rPr lang="nb-NO" sz="1600">
                          <a:solidFill>
                            <a:schemeClr val="tx1"/>
                          </a:solidFill>
                        </a:rPr>
                        <a:t>Spørsmål og svar </a:t>
                      </a:r>
                    </a:p>
                  </a:txBody>
                  <a:tcPr>
                    <a:solidFill>
                      <a:schemeClr val="bg1"/>
                    </a:solidFill>
                  </a:tcPr>
                </a:tc>
                <a:tc>
                  <a:txBody>
                    <a:bodyPr/>
                    <a:lstStyle/>
                    <a:p>
                      <a:r>
                        <a:rPr lang="nb-NO">
                          <a:solidFill>
                            <a:schemeClr val="tx1"/>
                          </a:solidFill>
                        </a:rPr>
                        <a:t>20 min</a:t>
                      </a:r>
                    </a:p>
                  </a:txBody>
                  <a:tcPr>
                    <a:solidFill>
                      <a:schemeClr val="bg1"/>
                    </a:solidFill>
                  </a:tcPr>
                </a:tc>
                <a:extLst>
                  <a:ext uri="{0D108BD9-81ED-4DB2-BD59-A6C34878D82A}">
                    <a16:rowId xmlns:a16="http://schemas.microsoft.com/office/drawing/2014/main" val="816943815"/>
                  </a:ext>
                </a:extLst>
              </a:tr>
              <a:tr h="473589">
                <a:tc>
                  <a:txBody>
                    <a:bodyPr/>
                    <a:lstStyle/>
                    <a:p>
                      <a:r>
                        <a:rPr lang="nb-NO" sz="1600">
                          <a:solidFill>
                            <a:schemeClr val="bg1"/>
                          </a:solidFill>
                        </a:rPr>
                        <a:t>Avslutning </a:t>
                      </a:r>
                    </a:p>
                  </a:txBody>
                  <a:tcPr>
                    <a:solidFill>
                      <a:srgbClr val="0D3475"/>
                    </a:solidFill>
                  </a:tcPr>
                </a:tc>
                <a:tc>
                  <a:txBody>
                    <a:bodyPr/>
                    <a:lstStyle/>
                    <a:p>
                      <a:r>
                        <a:rPr lang="nb-NO">
                          <a:solidFill>
                            <a:schemeClr val="bg1"/>
                          </a:solidFill>
                        </a:rPr>
                        <a:t>5 min</a:t>
                      </a:r>
                    </a:p>
                  </a:txBody>
                  <a:tcPr>
                    <a:solidFill>
                      <a:srgbClr val="0D3475"/>
                    </a:solidFill>
                  </a:tcPr>
                </a:tc>
                <a:extLst>
                  <a:ext uri="{0D108BD9-81ED-4DB2-BD59-A6C34878D82A}">
                    <a16:rowId xmlns:a16="http://schemas.microsoft.com/office/drawing/2014/main" val="2339303433"/>
                  </a:ext>
                </a:extLst>
              </a:tr>
            </a:tbl>
          </a:graphicData>
        </a:graphic>
      </p:graphicFrame>
    </p:spTree>
    <p:extLst>
      <p:ext uri="{BB962C8B-B14F-4D97-AF65-F5344CB8AC3E}">
        <p14:creationId xmlns:p14="http://schemas.microsoft.com/office/powerpoint/2010/main" val="1981287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284B70B-4CD1-438D-93D1-3AE839CA04A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9284B70B-4CD1-438D-93D1-3AE839CA04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06121E-CCC9-47B8-883C-1EB475ECD1F1}"/>
              </a:ext>
            </a:extLst>
          </p:cNvPr>
          <p:cNvSpPr>
            <a:spLocks noGrp="1"/>
          </p:cNvSpPr>
          <p:nvPr>
            <p:ph type="title"/>
          </p:nvPr>
        </p:nvSpPr>
        <p:spPr/>
        <p:txBody>
          <a:bodyPr vert="horz"/>
          <a:lstStyle/>
          <a:p>
            <a:r>
              <a:rPr lang="nb-NO"/>
              <a:t>Kontaktpersoner </a:t>
            </a:r>
            <a:r>
              <a:rPr lang="nb-NO" err="1"/>
              <a:t>btb</a:t>
            </a:r>
            <a:r>
              <a:rPr lang="nb-NO"/>
              <a:t> </a:t>
            </a:r>
          </a:p>
        </p:txBody>
      </p:sp>
      <p:sp>
        <p:nvSpPr>
          <p:cNvPr id="8" name="TextBox 7">
            <a:extLst>
              <a:ext uri="{FF2B5EF4-FFF2-40B4-BE49-F238E27FC236}">
                <a16:creationId xmlns:a16="http://schemas.microsoft.com/office/drawing/2014/main" id="{F2530058-DF58-4DC2-B376-051632FBC83C}"/>
              </a:ext>
            </a:extLst>
          </p:cNvPr>
          <p:cNvSpPr txBox="1"/>
          <p:nvPr/>
        </p:nvSpPr>
        <p:spPr>
          <a:xfrm>
            <a:off x="2426934" y="1072390"/>
            <a:ext cx="1318592" cy="261610"/>
          </a:xfrm>
          <a:prstGeom prst="rect">
            <a:avLst/>
          </a:prstGeom>
          <a:noFill/>
        </p:spPr>
        <p:txBody>
          <a:bodyPr wrap="square" rtlCol="0">
            <a:spAutoFit/>
          </a:bodyPr>
          <a:lstStyle/>
          <a:p>
            <a:r>
              <a:rPr lang="nb-NO" sz="1100" b="1"/>
              <a:t>Prosjektet: </a:t>
            </a:r>
          </a:p>
        </p:txBody>
      </p:sp>
      <p:sp>
        <p:nvSpPr>
          <p:cNvPr id="9" name="TextBox 8">
            <a:extLst>
              <a:ext uri="{FF2B5EF4-FFF2-40B4-BE49-F238E27FC236}">
                <a16:creationId xmlns:a16="http://schemas.microsoft.com/office/drawing/2014/main" id="{1011DD68-1936-47D3-BD18-D31D07349EDD}"/>
              </a:ext>
            </a:extLst>
          </p:cNvPr>
          <p:cNvSpPr txBox="1"/>
          <p:nvPr/>
        </p:nvSpPr>
        <p:spPr>
          <a:xfrm>
            <a:off x="326573" y="1072390"/>
            <a:ext cx="2160105" cy="261610"/>
          </a:xfrm>
          <a:prstGeom prst="rect">
            <a:avLst/>
          </a:prstGeom>
          <a:noFill/>
        </p:spPr>
        <p:txBody>
          <a:bodyPr wrap="square" rtlCol="0">
            <a:spAutoFit/>
          </a:bodyPr>
          <a:lstStyle/>
          <a:p>
            <a:r>
              <a:rPr lang="nb-NO" sz="1100" b="1"/>
              <a:t>Prosessansvarlig: </a:t>
            </a:r>
          </a:p>
        </p:txBody>
      </p:sp>
      <p:sp>
        <p:nvSpPr>
          <p:cNvPr id="10" name="TextBox 9">
            <a:extLst>
              <a:ext uri="{FF2B5EF4-FFF2-40B4-BE49-F238E27FC236}">
                <a16:creationId xmlns:a16="http://schemas.microsoft.com/office/drawing/2014/main" id="{F8290180-82C2-4316-BA04-E7060D533275}"/>
              </a:ext>
            </a:extLst>
          </p:cNvPr>
          <p:cNvSpPr txBox="1"/>
          <p:nvPr/>
        </p:nvSpPr>
        <p:spPr>
          <a:xfrm>
            <a:off x="326573" y="2256041"/>
            <a:ext cx="2688297" cy="261610"/>
          </a:xfrm>
          <a:prstGeom prst="rect">
            <a:avLst/>
          </a:prstGeom>
          <a:noFill/>
        </p:spPr>
        <p:txBody>
          <a:bodyPr wrap="square" rtlCol="0">
            <a:spAutoFit/>
          </a:bodyPr>
          <a:lstStyle/>
          <a:p>
            <a:r>
              <a:rPr lang="nb-NO" sz="1100" b="1"/>
              <a:t>Prosessrådgivere:   </a:t>
            </a:r>
          </a:p>
        </p:txBody>
      </p:sp>
      <p:pic>
        <p:nvPicPr>
          <p:cNvPr id="10242" name="Picture 2" descr="profileimage">
            <a:extLst>
              <a:ext uri="{FF2B5EF4-FFF2-40B4-BE49-F238E27FC236}">
                <a16:creationId xmlns:a16="http://schemas.microsoft.com/office/drawing/2014/main" id="{D40C4EF8-CF72-4BD4-A932-DEDD39F6DC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444" y="1386605"/>
            <a:ext cx="571394" cy="5713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4E5F2DA-533E-47B1-ADB4-920AEC27EEF1}"/>
              </a:ext>
            </a:extLst>
          </p:cNvPr>
          <p:cNvSpPr txBox="1"/>
          <p:nvPr/>
        </p:nvSpPr>
        <p:spPr>
          <a:xfrm>
            <a:off x="1073426" y="1444487"/>
            <a:ext cx="1941444" cy="507831"/>
          </a:xfrm>
          <a:prstGeom prst="rect">
            <a:avLst/>
          </a:prstGeom>
          <a:noFill/>
        </p:spPr>
        <p:txBody>
          <a:bodyPr wrap="square" rtlCol="0">
            <a:spAutoFit/>
          </a:bodyPr>
          <a:lstStyle/>
          <a:p>
            <a:r>
              <a:rPr lang="nb-NO" sz="900" b="1"/>
              <a:t>Kristin Overvik</a:t>
            </a:r>
            <a:br>
              <a:rPr lang="nb-NO" sz="900"/>
            </a:br>
            <a:r>
              <a:rPr lang="nb-NO" sz="900"/>
              <a:t>Prosessansvarlig </a:t>
            </a:r>
            <a:r>
              <a:rPr lang="nb-NO" sz="900" err="1"/>
              <a:t>btb</a:t>
            </a:r>
            <a:r>
              <a:rPr lang="nb-NO" sz="900"/>
              <a:t> </a:t>
            </a:r>
            <a:br>
              <a:rPr lang="nb-NO" sz="900"/>
            </a:br>
            <a:r>
              <a:rPr lang="nb-NO" sz="900"/>
              <a:t>(fungerende )</a:t>
            </a:r>
          </a:p>
        </p:txBody>
      </p:sp>
      <p:sp>
        <p:nvSpPr>
          <p:cNvPr id="13" name="TextBox 12">
            <a:extLst>
              <a:ext uri="{FF2B5EF4-FFF2-40B4-BE49-F238E27FC236}">
                <a16:creationId xmlns:a16="http://schemas.microsoft.com/office/drawing/2014/main" id="{2AF9002D-993A-4378-9128-AAE005858092}"/>
              </a:ext>
            </a:extLst>
          </p:cNvPr>
          <p:cNvSpPr txBox="1"/>
          <p:nvPr/>
        </p:nvSpPr>
        <p:spPr>
          <a:xfrm>
            <a:off x="3099458" y="1375237"/>
            <a:ext cx="1941444" cy="369332"/>
          </a:xfrm>
          <a:prstGeom prst="rect">
            <a:avLst/>
          </a:prstGeom>
          <a:noFill/>
        </p:spPr>
        <p:txBody>
          <a:bodyPr wrap="square" rtlCol="0">
            <a:spAutoFit/>
          </a:bodyPr>
          <a:lstStyle/>
          <a:p>
            <a:r>
              <a:rPr lang="nb-NO" sz="900" b="1"/>
              <a:t>Gry-Lene Johansen</a:t>
            </a:r>
            <a:r>
              <a:rPr lang="nb-NO" sz="900"/>
              <a:t> </a:t>
            </a:r>
          </a:p>
          <a:p>
            <a:r>
              <a:rPr lang="nb-NO" sz="900"/>
              <a:t>Prosjektleder P2 </a:t>
            </a:r>
          </a:p>
        </p:txBody>
      </p:sp>
      <p:pic>
        <p:nvPicPr>
          <p:cNvPr id="10244" name="Picture 4" descr="profileimage">
            <a:extLst>
              <a:ext uri="{FF2B5EF4-FFF2-40B4-BE49-F238E27FC236}">
                <a16:creationId xmlns:a16="http://schemas.microsoft.com/office/drawing/2014/main" id="{D9320971-8F30-4151-AFB2-27BEADA100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836" y="1389500"/>
            <a:ext cx="571394" cy="5713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F8CF278-C86E-4535-B3F9-DF1C542E2A2F}"/>
              </a:ext>
            </a:extLst>
          </p:cNvPr>
          <p:cNvSpPr txBox="1"/>
          <p:nvPr/>
        </p:nvSpPr>
        <p:spPr>
          <a:xfrm>
            <a:off x="5461322" y="1361167"/>
            <a:ext cx="1270782" cy="646331"/>
          </a:xfrm>
          <a:prstGeom prst="rect">
            <a:avLst/>
          </a:prstGeom>
          <a:noFill/>
        </p:spPr>
        <p:txBody>
          <a:bodyPr wrap="square" rtlCol="0">
            <a:spAutoFit/>
          </a:bodyPr>
          <a:lstStyle/>
          <a:p>
            <a:r>
              <a:rPr lang="nb-NO" sz="900" b="1"/>
              <a:t>Christina Horvei (</a:t>
            </a:r>
            <a:r>
              <a:rPr lang="nb-NO" sz="900" b="1" err="1"/>
              <a:t>Deloitte</a:t>
            </a:r>
            <a:r>
              <a:rPr lang="nb-NO" sz="900" b="1"/>
              <a:t>) </a:t>
            </a:r>
          </a:p>
          <a:p>
            <a:r>
              <a:rPr lang="nb-NO" sz="900"/>
              <a:t>Prosjektressurs P2</a:t>
            </a:r>
          </a:p>
          <a:p>
            <a:r>
              <a:rPr lang="nb-NO" sz="900"/>
              <a:t> </a:t>
            </a:r>
          </a:p>
        </p:txBody>
      </p:sp>
      <p:pic>
        <p:nvPicPr>
          <p:cNvPr id="10248" name="Picture 8" descr="profileimage">
            <a:extLst>
              <a:ext uri="{FF2B5EF4-FFF2-40B4-BE49-F238E27FC236}">
                <a16:creationId xmlns:a16="http://schemas.microsoft.com/office/drawing/2014/main" id="{C93419C7-EA02-4870-BF98-14C4F9917F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836" y="255364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96EFC2A-38BE-4E7C-A558-F5F18D5A8A2C}"/>
              </a:ext>
            </a:extLst>
          </p:cNvPr>
          <p:cNvSpPr txBox="1"/>
          <p:nvPr/>
        </p:nvSpPr>
        <p:spPr>
          <a:xfrm>
            <a:off x="3090836" y="2513157"/>
            <a:ext cx="1680887" cy="507831"/>
          </a:xfrm>
          <a:prstGeom prst="rect">
            <a:avLst/>
          </a:prstGeom>
          <a:noFill/>
        </p:spPr>
        <p:txBody>
          <a:bodyPr wrap="square" rtlCol="0">
            <a:spAutoFit/>
          </a:bodyPr>
          <a:lstStyle/>
          <a:p>
            <a:r>
              <a:rPr lang="nb-NO" sz="900" b="1"/>
              <a:t>Wenche Wilhelmsen Finseth</a:t>
            </a:r>
            <a:r>
              <a:rPr lang="nb-NO" sz="900"/>
              <a:t> </a:t>
            </a:r>
          </a:p>
          <a:p>
            <a:r>
              <a:rPr lang="nb-NO" sz="900"/>
              <a:t>Prosessrådgiver IV</a:t>
            </a:r>
          </a:p>
        </p:txBody>
      </p:sp>
      <p:sp>
        <p:nvSpPr>
          <p:cNvPr id="20" name="TextBox 19">
            <a:extLst>
              <a:ext uri="{FF2B5EF4-FFF2-40B4-BE49-F238E27FC236}">
                <a16:creationId xmlns:a16="http://schemas.microsoft.com/office/drawing/2014/main" id="{AE1744C0-F0DC-441B-BC79-B87E74D5D221}"/>
              </a:ext>
            </a:extLst>
          </p:cNvPr>
          <p:cNvSpPr txBox="1"/>
          <p:nvPr/>
        </p:nvSpPr>
        <p:spPr>
          <a:xfrm>
            <a:off x="7525104" y="3243296"/>
            <a:ext cx="1941444" cy="369332"/>
          </a:xfrm>
          <a:prstGeom prst="rect">
            <a:avLst/>
          </a:prstGeom>
          <a:noFill/>
        </p:spPr>
        <p:txBody>
          <a:bodyPr wrap="square" rtlCol="0">
            <a:spAutoFit/>
          </a:bodyPr>
          <a:lstStyle/>
          <a:p>
            <a:r>
              <a:rPr lang="nb-NO" sz="900" b="1"/>
              <a:t>Marianne Storset</a:t>
            </a:r>
            <a:endParaRPr lang="nb-NO" sz="900"/>
          </a:p>
          <a:p>
            <a:r>
              <a:rPr lang="nb-NO" sz="900"/>
              <a:t>Prosessrådgiver MH</a:t>
            </a:r>
          </a:p>
        </p:txBody>
      </p:sp>
      <p:pic>
        <p:nvPicPr>
          <p:cNvPr id="10250" name="Picture 10" descr="profileimage">
            <a:extLst>
              <a:ext uri="{FF2B5EF4-FFF2-40B4-BE49-F238E27FC236}">
                <a16:creationId xmlns:a16="http://schemas.microsoft.com/office/drawing/2014/main" id="{09AAC7DC-D167-474C-8656-BAA3A14503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41" y="255364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73B5C00-B533-47B1-9A3F-3C016CFF4803}"/>
              </a:ext>
            </a:extLst>
          </p:cNvPr>
          <p:cNvSpPr txBox="1"/>
          <p:nvPr/>
        </p:nvSpPr>
        <p:spPr>
          <a:xfrm>
            <a:off x="1019948" y="2527810"/>
            <a:ext cx="1466730" cy="646331"/>
          </a:xfrm>
          <a:prstGeom prst="rect">
            <a:avLst/>
          </a:prstGeom>
          <a:noFill/>
        </p:spPr>
        <p:txBody>
          <a:bodyPr wrap="square" rtlCol="0">
            <a:spAutoFit/>
          </a:bodyPr>
          <a:lstStyle/>
          <a:p>
            <a:r>
              <a:rPr lang="nb-NO" sz="900" b="1"/>
              <a:t>Kristin Brevik Antonsen</a:t>
            </a:r>
            <a:endParaRPr lang="nb-NO" sz="900"/>
          </a:p>
          <a:p>
            <a:r>
              <a:rPr lang="nb-NO" sz="900"/>
              <a:t>Prosessrådgiver Felles adm.</a:t>
            </a:r>
          </a:p>
        </p:txBody>
      </p:sp>
      <p:sp>
        <p:nvSpPr>
          <p:cNvPr id="23" name="TextBox 22">
            <a:extLst>
              <a:ext uri="{FF2B5EF4-FFF2-40B4-BE49-F238E27FC236}">
                <a16:creationId xmlns:a16="http://schemas.microsoft.com/office/drawing/2014/main" id="{D3C3425A-DD74-4EB1-9978-72B808175916}"/>
              </a:ext>
            </a:extLst>
          </p:cNvPr>
          <p:cNvSpPr txBox="1"/>
          <p:nvPr/>
        </p:nvSpPr>
        <p:spPr>
          <a:xfrm>
            <a:off x="5504147" y="2513157"/>
            <a:ext cx="1344622" cy="369332"/>
          </a:xfrm>
          <a:prstGeom prst="rect">
            <a:avLst/>
          </a:prstGeom>
          <a:noFill/>
        </p:spPr>
        <p:txBody>
          <a:bodyPr wrap="square" rtlCol="0">
            <a:spAutoFit/>
          </a:bodyPr>
          <a:lstStyle/>
          <a:p>
            <a:r>
              <a:rPr lang="nb-NO" sz="900" b="1"/>
              <a:t>Randi Leikvold</a:t>
            </a:r>
            <a:endParaRPr lang="nb-NO" sz="900"/>
          </a:p>
          <a:p>
            <a:r>
              <a:rPr lang="nb-NO" sz="900"/>
              <a:t>Prosessrådgiver ØK</a:t>
            </a:r>
          </a:p>
        </p:txBody>
      </p:sp>
      <p:pic>
        <p:nvPicPr>
          <p:cNvPr id="10252" name="Picture 12" descr="profileimage">
            <a:extLst>
              <a:ext uri="{FF2B5EF4-FFF2-40B4-BE49-F238E27FC236}">
                <a16:creationId xmlns:a16="http://schemas.microsoft.com/office/drawing/2014/main" id="{8A16C6DA-003A-40DE-9D0B-FF396ED94D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838" y="332313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A993E49-D03F-4B0D-AD25-2240CF25C60A}"/>
              </a:ext>
            </a:extLst>
          </p:cNvPr>
          <p:cNvSpPr txBox="1"/>
          <p:nvPr/>
        </p:nvSpPr>
        <p:spPr>
          <a:xfrm>
            <a:off x="1019948" y="3293326"/>
            <a:ext cx="1941444" cy="369332"/>
          </a:xfrm>
          <a:prstGeom prst="rect">
            <a:avLst/>
          </a:prstGeom>
          <a:noFill/>
        </p:spPr>
        <p:txBody>
          <a:bodyPr wrap="square" rtlCol="0">
            <a:spAutoFit/>
          </a:bodyPr>
          <a:lstStyle/>
          <a:p>
            <a:r>
              <a:rPr lang="nb-NO" sz="900" b="1"/>
              <a:t>Anna Gulla</a:t>
            </a:r>
          </a:p>
          <a:p>
            <a:r>
              <a:rPr lang="nb-NO" sz="900"/>
              <a:t>Prosessrådgiver VM</a:t>
            </a:r>
          </a:p>
        </p:txBody>
      </p:sp>
      <p:pic>
        <p:nvPicPr>
          <p:cNvPr id="10254" name="Picture 14" descr="profileimage">
            <a:extLst>
              <a:ext uri="{FF2B5EF4-FFF2-40B4-BE49-F238E27FC236}">
                <a16:creationId xmlns:a16="http://schemas.microsoft.com/office/drawing/2014/main" id="{2BBD268E-29E7-4107-9289-9D9F5B666A8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33734" y="3321338"/>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C54433A-3E46-4EA5-A04A-C6D2BD078269}"/>
              </a:ext>
            </a:extLst>
          </p:cNvPr>
          <p:cNvSpPr txBox="1"/>
          <p:nvPr/>
        </p:nvSpPr>
        <p:spPr>
          <a:xfrm>
            <a:off x="5461322" y="3285773"/>
            <a:ext cx="1941444" cy="369332"/>
          </a:xfrm>
          <a:prstGeom prst="rect">
            <a:avLst/>
          </a:prstGeom>
          <a:noFill/>
        </p:spPr>
        <p:txBody>
          <a:bodyPr wrap="square" rtlCol="0">
            <a:spAutoFit/>
          </a:bodyPr>
          <a:lstStyle/>
          <a:p>
            <a:r>
              <a:rPr lang="nb-NO" sz="900" b="1"/>
              <a:t>Cecilie Heimdal</a:t>
            </a:r>
            <a:endParaRPr lang="nb-NO" sz="900"/>
          </a:p>
          <a:p>
            <a:r>
              <a:rPr lang="nb-NO" sz="900"/>
              <a:t>Prosessrådgiver HF</a:t>
            </a:r>
          </a:p>
        </p:txBody>
      </p:sp>
      <p:pic>
        <p:nvPicPr>
          <p:cNvPr id="10256" name="Picture 16" descr="profileimage">
            <a:extLst>
              <a:ext uri="{FF2B5EF4-FFF2-40B4-BE49-F238E27FC236}">
                <a16:creationId xmlns:a16="http://schemas.microsoft.com/office/drawing/2014/main" id="{25B79EF7-4FD9-4AC1-A0B4-1D06A820655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34083" y="409262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FEC821B-6892-41AC-9CFE-951B094BBDEC}"/>
              </a:ext>
            </a:extLst>
          </p:cNvPr>
          <p:cNvSpPr txBox="1"/>
          <p:nvPr/>
        </p:nvSpPr>
        <p:spPr>
          <a:xfrm>
            <a:off x="5378327" y="4053468"/>
            <a:ext cx="1941444" cy="369332"/>
          </a:xfrm>
          <a:prstGeom prst="rect">
            <a:avLst/>
          </a:prstGeom>
          <a:noFill/>
        </p:spPr>
        <p:txBody>
          <a:bodyPr wrap="square" rtlCol="0">
            <a:spAutoFit/>
          </a:bodyPr>
          <a:lstStyle/>
          <a:p>
            <a:r>
              <a:rPr lang="nb-NO" sz="900" b="1"/>
              <a:t>Anne-Grethe Nilsen</a:t>
            </a:r>
          </a:p>
          <a:p>
            <a:r>
              <a:rPr lang="nb-NO" sz="900"/>
              <a:t>Prosessrådgiver NV</a:t>
            </a:r>
          </a:p>
        </p:txBody>
      </p:sp>
      <p:sp>
        <p:nvSpPr>
          <p:cNvPr id="30" name="TextBox 29">
            <a:extLst>
              <a:ext uri="{FF2B5EF4-FFF2-40B4-BE49-F238E27FC236}">
                <a16:creationId xmlns:a16="http://schemas.microsoft.com/office/drawing/2014/main" id="{0915A4E5-EAFD-4F36-8216-4284E9096B25}"/>
              </a:ext>
            </a:extLst>
          </p:cNvPr>
          <p:cNvSpPr txBox="1"/>
          <p:nvPr/>
        </p:nvSpPr>
        <p:spPr>
          <a:xfrm>
            <a:off x="3142424" y="4053468"/>
            <a:ext cx="1941444" cy="369332"/>
          </a:xfrm>
          <a:prstGeom prst="rect">
            <a:avLst/>
          </a:prstGeom>
          <a:noFill/>
        </p:spPr>
        <p:txBody>
          <a:bodyPr wrap="square" rtlCol="0">
            <a:spAutoFit/>
          </a:bodyPr>
          <a:lstStyle/>
          <a:p>
            <a:r>
              <a:rPr lang="nb-NO" sz="900" b="1" err="1"/>
              <a:t>Yana</a:t>
            </a:r>
            <a:r>
              <a:rPr lang="nb-NO" sz="900" b="1"/>
              <a:t> </a:t>
            </a:r>
            <a:r>
              <a:rPr lang="nb-NO" sz="900" b="1" err="1"/>
              <a:t>Bezdudna</a:t>
            </a:r>
            <a:endParaRPr lang="nb-NO" sz="900" b="1"/>
          </a:p>
          <a:p>
            <a:r>
              <a:rPr lang="nb-NO" sz="900"/>
              <a:t>Prosessrådgiver AD</a:t>
            </a:r>
          </a:p>
        </p:txBody>
      </p:sp>
      <p:pic>
        <p:nvPicPr>
          <p:cNvPr id="10258" name="Picture 18" descr="profileimage">
            <a:extLst>
              <a:ext uri="{FF2B5EF4-FFF2-40B4-BE49-F238E27FC236}">
                <a16:creationId xmlns:a16="http://schemas.microsoft.com/office/drawing/2014/main" id="{48E64775-A9B7-4087-923C-B22A9CDE15F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836" y="4092594"/>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profileimage">
            <a:extLst>
              <a:ext uri="{FF2B5EF4-FFF2-40B4-BE49-F238E27FC236}">
                <a16:creationId xmlns:a16="http://schemas.microsoft.com/office/drawing/2014/main" id="{0EF70D19-F4ED-4524-A8AD-AEFAFD6F985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49935" y="255364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4E4DEBF-BC79-4108-B28F-86CF32A8E368}"/>
              </a:ext>
            </a:extLst>
          </p:cNvPr>
          <p:cNvSpPr txBox="1"/>
          <p:nvPr/>
        </p:nvSpPr>
        <p:spPr>
          <a:xfrm>
            <a:off x="7472805" y="2506672"/>
            <a:ext cx="1344622" cy="369332"/>
          </a:xfrm>
          <a:prstGeom prst="rect">
            <a:avLst/>
          </a:prstGeom>
          <a:noFill/>
        </p:spPr>
        <p:txBody>
          <a:bodyPr wrap="square" rtlCol="0">
            <a:spAutoFit/>
          </a:bodyPr>
          <a:lstStyle/>
          <a:p>
            <a:r>
              <a:rPr lang="nb-NO" sz="900" b="1"/>
              <a:t>Maren Ellingsberg</a:t>
            </a:r>
            <a:endParaRPr lang="nb-NO" sz="900"/>
          </a:p>
          <a:p>
            <a:r>
              <a:rPr lang="nb-NO" sz="900"/>
              <a:t>Prosessrådgiver MH</a:t>
            </a:r>
          </a:p>
        </p:txBody>
      </p:sp>
      <p:sp>
        <p:nvSpPr>
          <p:cNvPr id="34" name="TextBox 33">
            <a:extLst>
              <a:ext uri="{FF2B5EF4-FFF2-40B4-BE49-F238E27FC236}">
                <a16:creationId xmlns:a16="http://schemas.microsoft.com/office/drawing/2014/main" id="{663C604E-77A8-46D0-AF24-EA0FA6B04909}"/>
              </a:ext>
            </a:extLst>
          </p:cNvPr>
          <p:cNvSpPr txBox="1"/>
          <p:nvPr/>
        </p:nvSpPr>
        <p:spPr>
          <a:xfrm>
            <a:off x="3075221" y="3287568"/>
            <a:ext cx="1742898" cy="369332"/>
          </a:xfrm>
          <a:prstGeom prst="rect">
            <a:avLst/>
          </a:prstGeom>
          <a:noFill/>
        </p:spPr>
        <p:txBody>
          <a:bodyPr wrap="square" rtlCol="0">
            <a:spAutoFit/>
          </a:bodyPr>
          <a:lstStyle/>
          <a:p>
            <a:r>
              <a:rPr lang="nb-NO" sz="900" b="1"/>
              <a:t>Silje Storsul</a:t>
            </a:r>
            <a:endParaRPr lang="nb-NO" sz="900"/>
          </a:p>
          <a:p>
            <a:r>
              <a:rPr lang="nb-NO" sz="900"/>
              <a:t>Prosessrådgiver IV</a:t>
            </a:r>
          </a:p>
        </p:txBody>
      </p:sp>
      <p:pic>
        <p:nvPicPr>
          <p:cNvPr id="10262" name="Picture 22" descr="profileimage">
            <a:extLst>
              <a:ext uri="{FF2B5EF4-FFF2-40B4-BE49-F238E27FC236}">
                <a16:creationId xmlns:a16="http://schemas.microsoft.com/office/drawing/2014/main" id="{66292979-2FD5-42C3-A040-CCCEB802A4F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7034" y="2550636"/>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3EB982FB-B70D-46F5-BC46-9B5CCF5779E2}"/>
              </a:ext>
            </a:extLst>
          </p:cNvPr>
          <p:cNvSpPr txBox="1"/>
          <p:nvPr/>
        </p:nvSpPr>
        <p:spPr>
          <a:xfrm>
            <a:off x="1009223" y="4126929"/>
            <a:ext cx="1941444" cy="369332"/>
          </a:xfrm>
          <a:prstGeom prst="rect">
            <a:avLst/>
          </a:prstGeom>
          <a:noFill/>
        </p:spPr>
        <p:txBody>
          <a:bodyPr wrap="square" rtlCol="0">
            <a:spAutoFit/>
          </a:bodyPr>
          <a:lstStyle/>
          <a:p>
            <a:r>
              <a:rPr lang="nb-NO" sz="900" b="1"/>
              <a:t>Åse Vibeke Belsvik</a:t>
            </a:r>
          </a:p>
          <a:p>
            <a:r>
              <a:rPr lang="nb-NO" sz="900"/>
              <a:t>Prosessrådgiver IE</a:t>
            </a:r>
          </a:p>
        </p:txBody>
      </p:sp>
      <p:pic>
        <p:nvPicPr>
          <p:cNvPr id="10264" name="Picture 24" descr="profileimage">
            <a:extLst>
              <a:ext uri="{FF2B5EF4-FFF2-40B4-BE49-F238E27FC236}">
                <a16:creationId xmlns:a16="http://schemas.microsoft.com/office/drawing/2014/main" id="{B3FBB334-78F1-4C1C-9A8C-7D57517C29B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97034" y="4092594"/>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2ECFC784-016A-4F73-8486-F8E30E02B145}"/>
              </a:ext>
            </a:extLst>
          </p:cNvPr>
          <p:cNvSpPr txBox="1"/>
          <p:nvPr/>
        </p:nvSpPr>
        <p:spPr>
          <a:xfrm>
            <a:off x="7525104" y="4053468"/>
            <a:ext cx="1941444" cy="369332"/>
          </a:xfrm>
          <a:prstGeom prst="rect">
            <a:avLst/>
          </a:prstGeom>
          <a:noFill/>
        </p:spPr>
        <p:txBody>
          <a:bodyPr wrap="square" rtlCol="0">
            <a:spAutoFit/>
          </a:bodyPr>
          <a:lstStyle/>
          <a:p>
            <a:r>
              <a:rPr lang="nb-NO" sz="900" b="1"/>
              <a:t>Aud Marit Lervik</a:t>
            </a:r>
            <a:endParaRPr lang="nb-NO" sz="900"/>
          </a:p>
          <a:p>
            <a:r>
              <a:rPr lang="nb-NO" sz="900"/>
              <a:t>Prosessrådgiver SU</a:t>
            </a:r>
          </a:p>
        </p:txBody>
      </p:sp>
      <p:pic>
        <p:nvPicPr>
          <p:cNvPr id="10266" name="Picture 26" descr="profileimage">
            <a:extLst>
              <a:ext uri="{FF2B5EF4-FFF2-40B4-BE49-F238E27FC236}">
                <a16:creationId xmlns:a16="http://schemas.microsoft.com/office/drawing/2014/main" id="{B9073208-E508-4B4B-A54C-EE2F786B41D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14836" y="3293467"/>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C8A24DC-D8C1-4806-A264-29F759864BD0}"/>
              </a:ext>
            </a:extLst>
          </p:cNvPr>
          <p:cNvSpPr/>
          <p:nvPr/>
        </p:nvSpPr>
        <p:spPr>
          <a:xfrm>
            <a:off x="412838" y="4181061"/>
            <a:ext cx="576000" cy="576000"/>
          </a:xfrm>
          <a:prstGeom prst="rect">
            <a:avLst/>
          </a:prstGeom>
          <a:solidFill>
            <a:schemeClr val="bg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1" name="Rectangle 40">
            <a:extLst>
              <a:ext uri="{FF2B5EF4-FFF2-40B4-BE49-F238E27FC236}">
                <a16:creationId xmlns:a16="http://schemas.microsoft.com/office/drawing/2014/main" id="{755BD314-E573-4FE8-BFFE-F580DB83C9CB}"/>
              </a:ext>
            </a:extLst>
          </p:cNvPr>
          <p:cNvSpPr/>
          <p:nvPr/>
        </p:nvSpPr>
        <p:spPr>
          <a:xfrm>
            <a:off x="6899801" y="3280842"/>
            <a:ext cx="576000" cy="576000"/>
          </a:xfrm>
          <a:prstGeom prst="rect">
            <a:avLst/>
          </a:prstGeom>
          <a:solidFill>
            <a:schemeClr val="bg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2" name="TextBox 41">
            <a:extLst>
              <a:ext uri="{FF2B5EF4-FFF2-40B4-BE49-F238E27FC236}">
                <a16:creationId xmlns:a16="http://schemas.microsoft.com/office/drawing/2014/main" id="{AC5EDDFB-1150-4801-84D4-65ECB4AB9ED2}"/>
              </a:ext>
            </a:extLst>
          </p:cNvPr>
          <p:cNvSpPr txBox="1"/>
          <p:nvPr/>
        </p:nvSpPr>
        <p:spPr>
          <a:xfrm>
            <a:off x="7472804" y="1392373"/>
            <a:ext cx="1344621" cy="646331"/>
          </a:xfrm>
          <a:prstGeom prst="rect">
            <a:avLst/>
          </a:prstGeom>
          <a:noFill/>
        </p:spPr>
        <p:txBody>
          <a:bodyPr wrap="square" rtlCol="0">
            <a:spAutoFit/>
          </a:bodyPr>
          <a:lstStyle/>
          <a:p>
            <a:r>
              <a:rPr lang="nb-NO" sz="900" b="1"/>
              <a:t>Aina Ahmed (</a:t>
            </a:r>
            <a:r>
              <a:rPr lang="nb-NO" sz="900" b="1" err="1"/>
              <a:t>Deloitte</a:t>
            </a:r>
            <a:r>
              <a:rPr lang="nb-NO" sz="900" b="1"/>
              <a:t>) </a:t>
            </a:r>
          </a:p>
          <a:p>
            <a:r>
              <a:rPr lang="nb-NO" sz="900"/>
              <a:t>Opplæringsansvarlig </a:t>
            </a:r>
          </a:p>
          <a:p>
            <a:r>
              <a:rPr lang="nb-NO" sz="900"/>
              <a:t> </a:t>
            </a:r>
          </a:p>
        </p:txBody>
      </p:sp>
      <p:pic>
        <p:nvPicPr>
          <p:cNvPr id="17" name="Picture 16">
            <a:extLst>
              <a:ext uri="{FF2B5EF4-FFF2-40B4-BE49-F238E27FC236}">
                <a16:creationId xmlns:a16="http://schemas.microsoft.com/office/drawing/2014/main" id="{89932574-B47A-4D5E-92F7-D18556BC1974}"/>
              </a:ext>
            </a:extLst>
          </p:cNvPr>
          <p:cNvPicPr>
            <a:picLocks noChangeAspect="1"/>
          </p:cNvPicPr>
          <p:nvPr>
            <p:custDataLst>
              <p:tags r:id="rId3"/>
            </p:custDataLst>
          </p:nvPr>
        </p:nvPicPr>
        <p:blipFill rotWithShape="1">
          <a:blip r:embed="rId20"/>
          <a:srcRect/>
          <a:stretch/>
        </p:blipFill>
        <p:spPr>
          <a:xfrm>
            <a:off x="4849935" y="1386605"/>
            <a:ext cx="576000" cy="576000"/>
          </a:xfrm>
          <a:prstGeom prst="rect">
            <a:avLst/>
          </a:prstGeom>
        </p:spPr>
      </p:pic>
      <p:pic>
        <p:nvPicPr>
          <p:cNvPr id="10268" name="Picture 28" descr="1400+ &quot;Ahmed&quot; profiles | LinkedIn">
            <a:extLst>
              <a:ext uri="{FF2B5EF4-FFF2-40B4-BE49-F238E27FC236}">
                <a16:creationId xmlns:a16="http://schemas.microsoft.com/office/drawing/2014/main" id="{629E2991-0AD0-4B6D-AC82-DD11F11627A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05957" y="1382444"/>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99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2380-6CA1-492C-94DF-216A8AE32532}"/>
              </a:ext>
            </a:extLst>
          </p:cNvPr>
          <p:cNvSpPr>
            <a:spLocks noGrp="1"/>
          </p:cNvSpPr>
          <p:nvPr>
            <p:ph type="title"/>
          </p:nvPr>
        </p:nvSpPr>
        <p:spPr>
          <a:xfrm>
            <a:off x="457200" y="205980"/>
            <a:ext cx="8229600" cy="1200329"/>
          </a:xfrm>
        </p:spPr>
        <p:txBody>
          <a:bodyPr/>
          <a:lstStyle/>
          <a:p>
            <a:r>
              <a:rPr lang="nb-NO"/>
              <a:t>Mål for møtet</a:t>
            </a:r>
            <a:br>
              <a:rPr lang="nb-NO"/>
            </a:br>
            <a:endParaRPr lang="nb-NO"/>
          </a:p>
        </p:txBody>
      </p:sp>
      <p:sp>
        <p:nvSpPr>
          <p:cNvPr id="6" name="TextBox 5">
            <a:extLst>
              <a:ext uri="{FF2B5EF4-FFF2-40B4-BE49-F238E27FC236}">
                <a16:creationId xmlns:a16="http://schemas.microsoft.com/office/drawing/2014/main" id="{D22C879B-C79A-4758-9213-30729E474039}"/>
              </a:ext>
            </a:extLst>
          </p:cNvPr>
          <p:cNvSpPr txBox="1"/>
          <p:nvPr/>
        </p:nvSpPr>
        <p:spPr>
          <a:xfrm>
            <a:off x="1865315" y="2110205"/>
            <a:ext cx="4114799" cy="1477328"/>
          </a:xfrm>
          <a:prstGeom prst="rect">
            <a:avLst/>
          </a:prstGeom>
          <a:noFill/>
        </p:spPr>
        <p:txBody>
          <a:bodyPr wrap="square" rtlCol="0">
            <a:spAutoFit/>
          </a:bodyPr>
          <a:lstStyle/>
          <a:p>
            <a:pPr marL="285743" indent="-285743" defTabSz="457189">
              <a:buFont typeface="Arial" panose="020B0604020202020204" pitchFamily="34" charset="0"/>
              <a:buChar char="•"/>
              <a:defRPr/>
            </a:pPr>
            <a:r>
              <a:rPr lang="nb-NO">
                <a:solidFill>
                  <a:srgbClr val="FFFFFF"/>
                </a:solidFill>
                <a:latin typeface="Arial" panose="020B0604020202020204"/>
              </a:rPr>
              <a:t>Få en felles forståelse for BOTT ØL</a:t>
            </a:r>
          </a:p>
          <a:p>
            <a:pPr marL="285743" indent="-285743" defTabSz="457189">
              <a:buFont typeface="Arial" panose="020B0604020202020204" pitchFamily="34" charset="0"/>
              <a:buChar char="•"/>
              <a:defRPr/>
            </a:pPr>
            <a:r>
              <a:rPr lang="nb-NO">
                <a:solidFill>
                  <a:srgbClr val="FFFFFF"/>
                </a:solidFill>
                <a:latin typeface="Arial" panose="020B0604020202020204"/>
              </a:rPr>
              <a:t>Innspill til ambisjonsnivå</a:t>
            </a:r>
          </a:p>
          <a:p>
            <a:pPr marL="457189" lvl="1" defTabSz="457189">
              <a:defRPr/>
            </a:pPr>
            <a:r>
              <a:rPr lang="nb-NO">
                <a:solidFill>
                  <a:srgbClr val="FFFFFF"/>
                </a:solidFill>
                <a:latin typeface="Arial" panose="020B0604020202020204"/>
              </a:rPr>
              <a:t>- For 2021</a:t>
            </a:r>
          </a:p>
          <a:p>
            <a:pPr marL="457189" lvl="1" defTabSz="457189">
              <a:defRPr/>
            </a:pPr>
            <a:r>
              <a:rPr lang="nb-NO">
                <a:solidFill>
                  <a:srgbClr val="FFFFFF"/>
                </a:solidFill>
                <a:latin typeface="Arial" panose="020B0604020202020204"/>
              </a:rPr>
              <a:t>- Fram til 2025</a:t>
            </a:r>
          </a:p>
          <a:p>
            <a:pPr defTabSz="457189">
              <a:defRPr/>
            </a:pPr>
            <a:endParaRPr lang="nb-NO">
              <a:solidFill>
                <a:srgbClr val="000000"/>
              </a:solidFill>
              <a:latin typeface="Arial" panose="020B0604020202020204"/>
            </a:endParaRPr>
          </a:p>
        </p:txBody>
      </p:sp>
      <p:pic>
        <p:nvPicPr>
          <p:cNvPr id="7" name="Picture 7" descr="A close up of a person&#10;&#10;Description automatically generated">
            <a:extLst>
              <a:ext uri="{FF2B5EF4-FFF2-40B4-BE49-F238E27FC236}">
                <a16:creationId xmlns:a16="http://schemas.microsoft.com/office/drawing/2014/main" id="{A866E86E-CDF0-44EA-B7FB-B2DADCCCD4A5}"/>
              </a:ext>
            </a:extLst>
          </p:cNvPr>
          <p:cNvPicPr>
            <a:picLocks noChangeAspect="1"/>
          </p:cNvPicPr>
          <p:nvPr/>
        </p:nvPicPr>
        <p:blipFill>
          <a:blip r:embed="rId3"/>
          <a:stretch>
            <a:fillRect/>
          </a:stretch>
        </p:blipFill>
        <p:spPr>
          <a:xfrm>
            <a:off x="564595" y="806658"/>
            <a:ext cx="8121477" cy="3855437"/>
          </a:xfrm>
          <a:prstGeom prst="rect">
            <a:avLst/>
          </a:prstGeom>
        </p:spPr>
      </p:pic>
      <p:sp>
        <p:nvSpPr>
          <p:cNvPr id="8" name="Oval 7">
            <a:extLst>
              <a:ext uri="{FF2B5EF4-FFF2-40B4-BE49-F238E27FC236}">
                <a16:creationId xmlns:a16="http://schemas.microsoft.com/office/drawing/2014/main" id="{BDCB3128-E062-42F9-8C82-A46881858251}"/>
              </a:ext>
            </a:extLst>
          </p:cNvPr>
          <p:cNvSpPr/>
          <p:nvPr/>
        </p:nvSpPr>
        <p:spPr>
          <a:xfrm>
            <a:off x="3028585" y="879676"/>
            <a:ext cx="5187430" cy="3560496"/>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defRPr/>
            </a:pPr>
            <a:endParaRPr lang="en-US">
              <a:solidFill>
                <a:srgbClr val="FFFFFF"/>
              </a:solidFill>
              <a:latin typeface="Arial" panose="020B0604020202020204"/>
            </a:endParaRPr>
          </a:p>
        </p:txBody>
      </p:sp>
      <p:sp>
        <p:nvSpPr>
          <p:cNvPr id="9" name="TextBox 8">
            <a:extLst>
              <a:ext uri="{FF2B5EF4-FFF2-40B4-BE49-F238E27FC236}">
                <a16:creationId xmlns:a16="http://schemas.microsoft.com/office/drawing/2014/main" id="{064FEDE8-BA72-4241-B240-0F6E538EDC9C}"/>
              </a:ext>
            </a:extLst>
          </p:cNvPr>
          <p:cNvSpPr txBox="1"/>
          <p:nvPr/>
        </p:nvSpPr>
        <p:spPr>
          <a:xfrm>
            <a:off x="3222648" y="1955754"/>
            <a:ext cx="4872845" cy="109260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endParaRPr lang="nb-NO" sz="2000">
              <a:solidFill>
                <a:srgbClr val="000000"/>
              </a:solidFill>
              <a:latin typeface="Arial" panose="020B0604020202020204"/>
              <a:ea typeface="+mn-lt"/>
              <a:cs typeface="Arial" panose="020B0604020202020204"/>
            </a:endParaRPr>
          </a:p>
          <a:p>
            <a:pPr algn="ctr" defTabSz="457189">
              <a:defRPr/>
            </a:pPr>
            <a:r>
              <a:rPr lang="en-US" sz="1500" err="1">
                <a:cs typeface="Arial"/>
              </a:rPr>
              <a:t>Informere</a:t>
            </a:r>
            <a:r>
              <a:rPr lang="en-US" sz="1500">
                <a:cs typeface="Arial"/>
              </a:rPr>
              <a:t> om </a:t>
            </a:r>
            <a:r>
              <a:rPr lang="en-US" sz="1500" err="1">
                <a:cs typeface="Arial"/>
              </a:rPr>
              <a:t>ny</a:t>
            </a:r>
            <a:r>
              <a:rPr lang="en-US" sz="1500">
                <a:cs typeface="Arial"/>
              </a:rPr>
              <a:t> </a:t>
            </a:r>
            <a:r>
              <a:rPr lang="en-US" sz="1500" err="1">
                <a:cs typeface="Arial"/>
              </a:rPr>
              <a:t>løsning</a:t>
            </a:r>
            <a:r>
              <a:rPr lang="en-US" sz="1500">
                <a:cs typeface="Arial"/>
              </a:rPr>
              <a:t> </a:t>
            </a:r>
            <a:r>
              <a:rPr lang="en-US" sz="1500" err="1">
                <a:cs typeface="Arial"/>
              </a:rPr>
              <a:t>innen</a:t>
            </a:r>
            <a:r>
              <a:rPr lang="en-US" sz="1500">
                <a:cs typeface="Arial"/>
              </a:rPr>
              <a:t> </a:t>
            </a:r>
            <a:r>
              <a:rPr lang="en-US" sz="1500" err="1">
                <a:cs typeface="Arial"/>
              </a:rPr>
              <a:t>Behov</a:t>
            </a:r>
            <a:r>
              <a:rPr lang="en-US" sz="1500">
                <a:cs typeface="Arial"/>
              </a:rPr>
              <a:t> til </a:t>
            </a:r>
            <a:r>
              <a:rPr lang="en-US" sz="1500" err="1">
                <a:cs typeface="Arial"/>
              </a:rPr>
              <a:t>betaling</a:t>
            </a:r>
            <a:endParaRPr lang="en-US" sz="1500">
              <a:cs typeface="Arial"/>
            </a:endParaRPr>
          </a:p>
          <a:p>
            <a:pPr algn="ctr" defTabSz="457189">
              <a:defRPr/>
            </a:pPr>
            <a:endParaRPr lang="en-US" sz="1500">
              <a:cs typeface="Arial"/>
            </a:endParaRPr>
          </a:p>
          <a:p>
            <a:pPr algn="ctr" defTabSz="457189">
              <a:defRPr/>
            </a:pPr>
            <a:r>
              <a:rPr lang="en-US" sz="1500" err="1">
                <a:solidFill>
                  <a:srgbClr val="000000"/>
                </a:solidFill>
                <a:latin typeface="Arial" panose="020B0604020202020204"/>
                <a:cs typeface="Arial"/>
              </a:rPr>
              <a:t>Få</a:t>
            </a:r>
            <a:r>
              <a:rPr lang="en-US" sz="1500">
                <a:solidFill>
                  <a:srgbClr val="000000"/>
                </a:solidFill>
                <a:latin typeface="Arial" panose="020B0604020202020204"/>
                <a:cs typeface="Arial"/>
              </a:rPr>
              <a:t> </a:t>
            </a:r>
            <a:r>
              <a:rPr lang="en-US" sz="1500" err="1">
                <a:solidFill>
                  <a:srgbClr val="000000"/>
                </a:solidFill>
                <a:latin typeface="Arial" panose="020B0604020202020204"/>
                <a:cs typeface="Arial"/>
              </a:rPr>
              <a:t>råd</a:t>
            </a:r>
            <a:r>
              <a:rPr lang="en-US" sz="1500">
                <a:solidFill>
                  <a:srgbClr val="000000"/>
                </a:solidFill>
                <a:latin typeface="Arial" panose="020B0604020202020204"/>
                <a:cs typeface="Arial"/>
              </a:rPr>
              <a:t> og </a:t>
            </a:r>
            <a:r>
              <a:rPr lang="en-US" sz="1500" err="1">
                <a:solidFill>
                  <a:srgbClr val="000000"/>
                </a:solidFill>
                <a:latin typeface="Arial" panose="020B0604020202020204"/>
                <a:cs typeface="Arial"/>
              </a:rPr>
              <a:t>svare</a:t>
            </a:r>
            <a:r>
              <a:rPr lang="en-US" sz="1500">
                <a:solidFill>
                  <a:srgbClr val="000000"/>
                </a:solidFill>
                <a:latin typeface="Arial" panose="020B0604020202020204"/>
                <a:cs typeface="Arial"/>
              </a:rPr>
              <a:t> </a:t>
            </a:r>
            <a:r>
              <a:rPr lang="en-US" sz="1500" err="1">
                <a:solidFill>
                  <a:srgbClr val="000000"/>
                </a:solidFill>
                <a:latin typeface="Arial" panose="020B0604020202020204"/>
                <a:cs typeface="Arial"/>
              </a:rPr>
              <a:t>på</a:t>
            </a:r>
            <a:r>
              <a:rPr lang="en-US" sz="1500">
                <a:solidFill>
                  <a:srgbClr val="000000"/>
                </a:solidFill>
                <a:latin typeface="Arial" panose="020B0604020202020204"/>
                <a:cs typeface="Arial"/>
              </a:rPr>
              <a:t> </a:t>
            </a:r>
            <a:r>
              <a:rPr lang="en-US" sz="1500" err="1">
                <a:solidFill>
                  <a:srgbClr val="000000"/>
                </a:solidFill>
                <a:latin typeface="Arial" panose="020B0604020202020204"/>
                <a:cs typeface="Arial"/>
              </a:rPr>
              <a:t>spørsmål</a:t>
            </a:r>
            <a:endParaRPr lang="en-US" sz="1500">
              <a:solidFill>
                <a:srgbClr val="000000"/>
              </a:solidFill>
              <a:latin typeface="Arial" panose="020B0604020202020204"/>
              <a:cs typeface="Arial"/>
            </a:endParaRPr>
          </a:p>
        </p:txBody>
      </p:sp>
    </p:spTree>
    <p:extLst>
      <p:ext uri="{BB962C8B-B14F-4D97-AF65-F5344CB8AC3E}">
        <p14:creationId xmlns:p14="http://schemas.microsoft.com/office/powerpoint/2010/main" val="168997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981477984"/>
              </p:ext>
            </p:extLst>
          </p:nvPr>
        </p:nvGraphicFramePr>
        <p:xfrm>
          <a:off x="434198" y="1010884"/>
          <a:ext cx="7517106" cy="3646416"/>
        </p:xfrm>
        <a:graphic>
          <a:graphicData uri="http://schemas.openxmlformats.org/drawingml/2006/table">
            <a:tbl>
              <a:tblPr firstRow="1" bandRow="1">
                <a:tableStyleId>{2D5ABB26-0587-4C30-8999-92F81FD0307C}</a:tableStyleId>
              </a:tblPr>
              <a:tblGrid>
                <a:gridCol w="6088229">
                  <a:extLst>
                    <a:ext uri="{9D8B030D-6E8A-4147-A177-3AD203B41FA5}">
                      <a16:colId xmlns:a16="http://schemas.microsoft.com/office/drawing/2014/main" val="3031343381"/>
                    </a:ext>
                  </a:extLst>
                </a:gridCol>
                <a:gridCol w="1428877">
                  <a:extLst>
                    <a:ext uri="{9D8B030D-6E8A-4147-A177-3AD203B41FA5}">
                      <a16:colId xmlns:a16="http://schemas.microsoft.com/office/drawing/2014/main" val="2136914587"/>
                    </a:ext>
                  </a:extLst>
                </a:gridCol>
              </a:tblGrid>
              <a:tr h="510571">
                <a:tc>
                  <a:txBody>
                    <a:bodyPr/>
                    <a:lstStyle/>
                    <a:p>
                      <a:r>
                        <a:rPr lang="nb-NO">
                          <a:solidFill>
                            <a:schemeClr val="bg1"/>
                          </a:solidFill>
                        </a:rPr>
                        <a:t>Velkommen og mål for møtet</a:t>
                      </a:r>
                    </a:p>
                  </a:txBody>
                  <a:tcPr>
                    <a:solidFill>
                      <a:schemeClr val="accent2">
                        <a:lumMod val="75000"/>
                      </a:schemeClr>
                    </a:solidFill>
                  </a:tcPr>
                </a:tc>
                <a:tc>
                  <a:txBody>
                    <a:bodyPr/>
                    <a:lstStyle/>
                    <a:p>
                      <a:r>
                        <a:rPr lang="nb-NO">
                          <a:solidFill>
                            <a:schemeClr val="bg1"/>
                          </a:solidFill>
                        </a:rPr>
                        <a:t>5 min</a:t>
                      </a:r>
                    </a:p>
                  </a:txBody>
                  <a:tcPr>
                    <a:solidFill>
                      <a:schemeClr val="accent2">
                        <a:lumMod val="75000"/>
                      </a:schemeClr>
                    </a:solidFill>
                  </a:tcPr>
                </a:tc>
                <a:extLst>
                  <a:ext uri="{0D108BD9-81ED-4DB2-BD59-A6C34878D82A}">
                    <a16:rowId xmlns:a16="http://schemas.microsoft.com/office/drawing/2014/main" val="2827356267"/>
                  </a:ext>
                </a:extLst>
              </a:tr>
              <a:tr h="4107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t>Info om prosjektet v/ Harald Lie, Prosjektleder BOTT ØL</a:t>
                      </a:r>
                    </a:p>
                  </a:txBody>
                  <a:tcPr/>
                </a:tc>
                <a:tc>
                  <a:txBody>
                    <a:bodyPr/>
                    <a:lstStyle/>
                    <a:p>
                      <a:r>
                        <a:rPr lang="nb-NO"/>
                        <a:t>10 min</a:t>
                      </a:r>
                    </a:p>
                  </a:txBody>
                  <a:tcPr/>
                </a:tc>
                <a:extLst>
                  <a:ext uri="{0D108BD9-81ED-4DB2-BD59-A6C34878D82A}">
                    <a16:rowId xmlns:a16="http://schemas.microsoft.com/office/drawing/2014/main" val="3995385281"/>
                  </a:ext>
                </a:extLst>
              </a:tr>
              <a:tr h="639571">
                <a:tc>
                  <a:txBody>
                    <a:bodyPr/>
                    <a:lstStyle/>
                    <a:p>
                      <a:r>
                        <a:rPr lang="nb-NO" sz="1600"/>
                        <a:t>Overordnet om innkjøpsløsning i Unit4 ERP, v/ Kristin Overvik</a:t>
                      </a:r>
                    </a:p>
                    <a:p>
                      <a:pPr marL="285750" indent="-285750">
                        <a:buFont typeface="Arial" panose="020B0604020202020204" pitchFamily="34" charset="0"/>
                        <a:buChar char="•"/>
                      </a:pPr>
                      <a:r>
                        <a:rPr lang="nb-NO" sz="1600" err="1"/>
                        <a:t>Hovedendringer</a:t>
                      </a:r>
                      <a:r>
                        <a:rPr lang="nb-NO" sz="1600"/>
                        <a:t> i funksjonalitet fra dagens løsning på NTNU</a:t>
                      </a:r>
                    </a:p>
                    <a:p>
                      <a:pPr marL="285750" indent="-285750">
                        <a:buFont typeface="Arial" panose="020B0604020202020204" pitchFamily="34" charset="0"/>
                        <a:buChar char="•"/>
                      </a:pPr>
                      <a:r>
                        <a:rPr lang="nb-NO" sz="1600" err="1"/>
                        <a:t>Hovedendringer</a:t>
                      </a:r>
                      <a:r>
                        <a:rPr lang="nb-NO" sz="1600"/>
                        <a:t> for rollene innkjøper og fagrekvirent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a:t>Førsteinntrykk av løsning – fra en prosessrådgivers ståsted</a:t>
                      </a:r>
                    </a:p>
                  </a:txBody>
                  <a:tcPr/>
                </a:tc>
                <a:tc>
                  <a:txBody>
                    <a:bodyPr/>
                    <a:lstStyle/>
                    <a:p>
                      <a:r>
                        <a:rPr lang="nb-NO"/>
                        <a:t>30 min</a:t>
                      </a:r>
                    </a:p>
                  </a:txBody>
                  <a:tcPr/>
                </a:tc>
                <a:extLst>
                  <a:ext uri="{0D108BD9-81ED-4DB2-BD59-A6C34878D82A}">
                    <a16:rowId xmlns:a16="http://schemas.microsoft.com/office/drawing/2014/main" val="21271162"/>
                  </a:ext>
                </a:extLst>
              </a:tr>
              <a:tr h="365760">
                <a:tc>
                  <a:txBody>
                    <a:bodyPr/>
                    <a:lstStyle/>
                    <a:p>
                      <a:r>
                        <a:rPr lang="nb-NO" sz="1600" dirty="0"/>
                        <a:t>Hvor kan du finne mer informasjon </a:t>
                      </a:r>
                    </a:p>
                  </a:txBody>
                  <a:tcPr/>
                </a:tc>
                <a:tc>
                  <a:txBody>
                    <a:bodyPr/>
                    <a:lstStyle/>
                    <a:p>
                      <a:r>
                        <a:rPr lang="nb-NO"/>
                        <a:t>10 min</a:t>
                      </a:r>
                    </a:p>
                  </a:txBody>
                  <a:tcPr/>
                </a:tc>
                <a:extLst>
                  <a:ext uri="{0D108BD9-81ED-4DB2-BD59-A6C34878D82A}">
                    <a16:rowId xmlns:a16="http://schemas.microsoft.com/office/drawing/2014/main" val="4003230289"/>
                  </a:ext>
                </a:extLst>
              </a:tr>
              <a:tr h="39756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b="0"/>
                        <a:t>Mini-demo fra DFØ, v/ Sigurd Hauknes </a:t>
                      </a:r>
                    </a:p>
                  </a:txBody>
                  <a:tcPr/>
                </a:tc>
                <a:tc>
                  <a:txBody>
                    <a:bodyPr/>
                    <a:lstStyle/>
                    <a:p>
                      <a:r>
                        <a:rPr lang="nb-NO"/>
                        <a:t>10 min</a:t>
                      </a:r>
                    </a:p>
                  </a:txBody>
                  <a:tcPr/>
                </a:tc>
                <a:extLst>
                  <a:ext uri="{0D108BD9-81ED-4DB2-BD59-A6C34878D82A}">
                    <a16:rowId xmlns:a16="http://schemas.microsoft.com/office/drawing/2014/main" val="117357334"/>
                  </a:ext>
                </a:extLst>
              </a:tr>
              <a:tr h="421419">
                <a:tc>
                  <a:txBody>
                    <a:bodyPr/>
                    <a:lstStyle/>
                    <a:p>
                      <a:r>
                        <a:rPr lang="nb-NO" sz="1600"/>
                        <a:t>Spørsmål og svar </a:t>
                      </a:r>
                    </a:p>
                  </a:txBody>
                  <a:tcPr/>
                </a:tc>
                <a:tc>
                  <a:txBody>
                    <a:bodyPr/>
                    <a:lstStyle/>
                    <a:p>
                      <a:r>
                        <a:rPr lang="nb-NO"/>
                        <a:t>20 min</a:t>
                      </a:r>
                    </a:p>
                  </a:txBody>
                  <a:tcPr/>
                </a:tc>
                <a:extLst>
                  <a:ext uri="{0D108BD9-81ED-4DB2-BD59-A6C34878D82A}">
                    <a16:rowId xmlns:a16="http://schemas.microsoft.com/office/drawing/2014/main" val="816943815"/>
                  </a:ext>
                </a:extLst>
              </a:tr>
              <a:tr h="473589">
                <a:tc>
                  <a:txBody>
                    <a:bodyPr/>
                    <a:lstStyle/>
                    <a:p>
                      <a:r>
                        <a:rPr lang="nb-NO" sz="1600"/>
                        <a:t>Avslutning </a:t>
                      </a:r>
                    </a:p>
                  </a:txBody>
                  <a:tcPr/>
                </a:tc>
                <a:tc>
                  <a:txBody>
                    <a:bodyPr/>
                    <a:lstStyle/>
                    <a:p>
                      <a:r>
                        <a:rPr lang="nb-NO" dirty="0"/>
                        <a:t>5 min</a:t>
                      </a:r>
                    </a:p>
                  </a:txBody>
                  <a:tcPr/>
                </a:tc>
                <a:extLst>
                  <a:ext uri="{0D108BD9-81ED-4DB2-BD59-A6C34878D82A}">
                    <a16:rowId xmlns:a16="http://schemas.microsoft.com/office/drawing/2014/main" val="2339303433"/>
                  </a:ext>
                </a:extLst>
              </a:tr>
            </a:tbl>
          </a:graphicData>
        </a:graphic>
      </p:graphicFrame>
    </p:spTree>
    <p:extLst>
      <p:ext uri="{BB962C8B-B14F-4D97-AF65-F5344CB8AC3E}">
        <p14:creationId xmlns:p14="http://schemas.microsoft.com/office/powerpoint/2010/main" val="73254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05A046F-C2A3-4431-9059-86CB6D68D804}"/>
              </a:ext>
            </a:extLst>
          </p:cNvPr>
          <p:cNvGraphicFramePr>
            <a:graphicFrameLocks noChangeAspect="1"/>
          </p:cNvGraphicFramePr>
          <p:nvPr>
            <p:custDataLst>
              <p:tags r:id="rId2"/>
            </p:custDataLst>
            <p:extLst>
              <p:ext uri="{D42A27DB-BD31-4B8C-83A1-F6EECF244321}">
                <p14:modId xmlns:p14="http://schemas.microsoft.com/office/powerpoint/2010/main" val="875417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D05A046F-C2A3-4431-9059-86CB6D68D8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794632-94F0-451D-972B-025EC8E86D2F}"/>
              </a:ext>
            </a:extLst>
          </p:cNvPr>
          <p:cNvSpPr>
            <a:spLocks noGrp="1"/>
          </p:cNvSpPr>
          <p:nvPr>
            <p:ph type="title"/>
          </p:nvPr>
        </p:nvSpPr>
        <p:spPr/>
        <p:txBody>
          <a:bodyPr vert="horz"/>
          <a:lstStyle/>
          <a:p>
            <a:r>
              <a:rPr lang="nb-NO"/>
              <a:t>Spørsmål og svar - </a:t>
            </a:r>
            <a:r>
              <a:rPr lang="nb-NO" err="1"/>
              <a:t>menti</a:t>
            </a:r>
            <a:endParaRPr lang="nb-NO"/>
          </a:p>
        </p:txBody>
      </p:sp>
      <p:pic>
        <p:nvPicPr>
          <p:cNvPr id="4" name="Graphic 3" descr="Questions with solid fill">
            <a:extLst>
              <a:ext uri="{FF2B5EF4-FFF2-40B4-BE49-F238E27FC236}">
                <a16:creationId xmlns:a16="http://schemas.microsoft.com/office/drawing/2014/main" id="{E1926C42-1E95-42F2-92E2-23C6EC6ECC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6394" y="967558"/>
            <a:ext cx="3322502" cy="3322502"/>
          </a:xfrm>
          <a:prstGeom prst="rect">
            <a:avLst/>
          </a:prstGeom>
        </p:spPr>
      </p:pic>
      <p:pic>
        <p:nvPicPr>
          <p:cNvPr id="7" name="Picture 6">
            <a:extLst>
              <a:ext uri="{FF2B5EF4-FFF2-40B4-BE49-F238E27FC236}">
                <a16:creationId xmlns:a16="http://schemas.microsoft.com/office/drawing/2014/main" id="{FFEE10F0-6512-4A01-AEDA-C53230FFCEBE}"/>
              </a:ext>
            </a:extLst>
          </p:cNvPr>
          <p:cNvPicPr>
            <a:picLocks noChangeAspect="1"/>
          </p:cNvPicPr>
          <p:nvPr/>
        </p:nvPicPr>
        <p:blipFill>
          <a:blip r:embed="rId9"/>
          <a:stretch>
            <a:fillRect/>
          </a:stretch>
        </p:blipFill>
        <p:spPr>
          <a:xfrm>
            <a:off x="1575908" y="4175942"/>
            <a:ext cx="6868484" cy="523948"/>
          </a:xfrm>
          <a:prstGeom prst="rect">
            <a:avLst/>
          </a:prstGeom>
        </p:spPr>
      </p:pic>
    </p:spTree>
    <p:extLst>
      <p:ext uri="{BB962C8B-B14F-4D97-AF65-F5344CB8AC3E}">
        <p14:creationId xmlns:p14="http://schemas.microsoft.com/office/powerpoint/2010/main" val="53496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249517645"/>
              </p:ext>
            </p:extLst>
          </p:nvPr>
        </p:nvGraphicFramePr>
        <p:xfrm>
          <a:off x="434198" y="1010884"/>
          <a:ext cx="7517106" cy="3646416"/>
        </p:xfrm>
        <a:graphic>
          <a:graphicData uri="http://schemas.openxmlformats.org/drawingml/2006/table">
            <a:tbl>
              <a:tblPr firstRow="1" bandRow="1">
                <a:tableStyleId>{2D5ABB26-0587-4C30-8999-92F81FD0307C}</a:tableStyleId>
              </a:tblPr>
              <a:tblGrid>
                <a:gridCol w="6088229">
                  <a:extLst>
                    <a:ext uri="{9D8B030D-6E8A-4147-A177-3AD203B41FA5}">
                      <a16:colId xmlns:a16="http://schemas.microsoft.com/office/drawing/2014/main" val="3031343381"/>
                    </a:ext>
                  </a:extLst>
                </a:gridCol>
                <a:gridCol w="1428877">
                  <a:extLst>
                    <a:ext uri="{9D8B030D-6E8A-4147-A177-3AD203B41FA5}">
                      <a16:colId xmlns:a16="http://schemas.microsoft.com/office/drawing/2014/main" val="2136914587"/>
                    </a:ext>
                  </a:extLst>
                </a:gridCol>
              </a:tblGrid>
              <a:tr h="510571">
                <a:tc>
                  <a:txBody>
                    <a:bodyPr/>
                    <a:lstStyle/>
                    <a:p>
                      <a:r>
                        <a:rPr lang="nb-NO">
                          <a:solidFill>
                            <a:schemeClr val="tx1"/>
                          </a:solidFill>
                        </a:rPr>
                        <a:t>Velkommen og mål for møtet</a:t>
                      </a:r>
                    </a:p>
                  </a:txBody>
                  <a:tcPr>
                    <a:solidFill>
                      <a:schemeClr val="bg1"/>
                    </a:solidFill>
                  </a:tcPr>
                </a:tc>
                <a:tc>
                  <a:txBody>
                    <a:bodyPr/>
                    <a:lstStyle/>
                    <a:p>
                      <a:r>
                        <a:rPr lang="nb-NO">
                          <a:solidFill>
                            <a:schemeClr val="tx1"/>
                          </a:solidFill>
                        </a:rPr>
                        <a:t>5 min</a:t>
                      </a:r>
                    </a:p>
                  </a:txBody>
                  <a:tcPr>
                    <a:solidFill>
                      <a:schemeClr val="bg1"/>
                    </a:solidFill>
                  </a:tcPr>
                </a:tc>
                <a:extLst>
                  <a:ext uri="{0D108BD9-81ED-4DB2-BD59-A6C34878D82A}">
                    <a16:rowId xmlns:a16="http://schemas.microsoft.com/office/drawing/2014/main" val="2827356267"/>
                  </a:ext>
                </a:extLst>
              </a:tr>
              <a:tr h="4107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solidFill>
                            <a:schemeClr val="bg1"/>
                          </a:solidFill>
                        </a:rPr>
                        <a:t>Info om prosjektet v/ Harald Lie, Prosjektleder BOTT ØL</a:t>
                      </a:r>
                    </a:p>
                  </a:txBody>
                  <a:tcPr>
                    <a:solidFill>
                      <a:srgbClr val="0D3475"/>
                    </a:solidFill>
                  </a:tcPr>
                </a:tc>
                <a:tc>
                  <a:txBody>
                    <a:bodyPr/>
                    <a:lstStyle/>
                    <a:p>
                      <a:r>
                        <a:rPr lang="nb-NO">
                          <a:solidFill>
                            <a:schemeClr val="bg1"/>
                          </a:solidFill>
                        </a:rPr>
                        <a:t>10 min</a:t>
                      </a:r>
                    </a:p>
                  </a:txBody>
                  <a:tcPr>
                    <a:solidFill>
                      <a:srgbClr val="0D3475"/>
                    </a:solidFill>
                  </a:tcPr>
                </a:tc>
                <a:extLst>
                  <a:ext uri="{0D108BD9-81ED-4DB2-BD59-A6C34878D82A}">
                    <a16:rowId xmlns:a16="http://schemas.microsoft.com/office/drawing/2014/main" val="3995385281"/>
                  </a:ext>
                </a:extLst>
              </a:tr>
              <a:tr h="639571">
                <a:tc>
                  <a:txBody>
                    <a:bodyPr/>
                    <a:lstStyle/>
                    <a:p>
                      <a:r>
                        <a:rPr lang="nb-NO" sz="1600"/>
                        <a:t>Overordnet om innkjøpsløsning i Unit4 ERP, v/ Kristin Overvik</a:t>
                      </a:r>
                    </a:p>
                    <a:p>
                      <a:pPr marL="285750" indent="-285750">
                        <a:buFont typeface="Arial" panose="020B0604020202020204" pitchFamily="34" charset="0"/>
                        <a:buChar char="•"/>
                      </a:pPr>
                      <a:r>
                        <a:rPr lang="nb-NO" sz="1600" err="1"/>
                        <a:t>Hovedendringer</a:t>
                      </a:r>
                      <a:r>
                        <a:rPr lang="nb-NO" sz="1600"/>
                        <a:t> i funksjonalitet fra dagens løsning på NTNU</a:t>
                      </a:r>
                    </a:p>
                    <a:p>
                      <a:pPr marL="285750" indent="-285750">
                        <a:buFont typeface="Arial" panose="020B0604020202020204" pitchFamily="34" charset="0"/>
                        <a:buChar char="•"/>
                      </a:pPr>
                      <a:r>
                        <a:rPr lang="nb-NO" sz="1600" err="1"/>
                        <a:t>Hovedendringer</a:t>
                      </a:r>
                      <a:r>
                        <a:rPr lang="nb-NO" sz="1600"/>
                        <a:t> for rollene innkjøper og fagrekvirent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a:t>Førsteinntrykk av løsning – fra en prosessrådgivers ståsted</a:t>
                      </a:r>
                    </a:p>
                  </a:txBody>
                  <a:tcPr/>
                </a:tc>
                <a:tc>
                  <a:txBody>
                    <a:bodyPr/>
                    <a:lstStyle/>
                    <a:p>
                      <a:r>
                        <a:rPr lang="nb-NO"/>
                        <a:t>30 min</a:t>
                      </a:r>
                    </a:p>
                  </a:txBody>
                  <a:tcPr/>
                </a:tc>
                <a:extLst>
                  <a:ext uri="{0D108BD9-81ED-4DB2-BD59-A6C34878D82A}">
                    <a16:rowId xmlns:a16="http://schemas.microsoft.com/office/drawing/2014/main" val="21271162"/>
                  </a:ext>
                </a:extLst>
              </a:tr>
              <a:tr h="365760">
                <a:tc>
                  <a:txBody>
                    <a:bodyPr/>
                    <a:lstStyle/>
                    <a:p>
                      <a:r>
                        <a:rPr lang="nb-NO" sz="1600"/>
                        <a:t>Hvor kan du finne mer informasjon </a:t>
                      </a:r>
                    </a:p>
                  </a:txBody>
                  <a:tcPr/>
                </a:tc>
                <a:tc>
                  <a:txBody>
                    <a:bodyPr/>
                    <a:lstStyle/>
                    <a:p>
                      <a:r>
                        <a:rPr lang="nb-NO"/>
                        <a:t>10 min</a:t>
                      </a:r>
                    </a:p>
                  </a:txBody>
                  <a:tcPr/>
                </a:tc>
                <a:extLst>
                  <a:ext uri="{0D108BD9-81ED-4DB2-BD59-A6C34878D82A}">
                    <a16:rowId xmlns:a16="http://schemas.microsoft.com/office/drawing/2014/main" val="4003230289"/>
                  </a:ext>
                </a:extLst>
              </a:tr>
              <a:tr h="39756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b="0"/>
                        <a:t>Mini-demo fra DFØ, v/ Sigurd Hauknes </a:t>
                      </a:r>
                    </a:p>
                  </a:txBody>
                  <a:tcPr/>
                </a:tc>
                <a:tc>
                  <a:txBody>
                    <a:bodyPr/>
                    <a:lstStyle/>
                    <a:p>
                      <a:r>
                        <a:rPr lang="nb-NO"/>
                        <a:t>10 min</a:t>
                      </a:r>
                    </a:p>
                  </a:txBody>
                  <a:tcPr/>
                </a:tc>
                <a:extLst>
                  <a:ext uri="{0D108BD9-81ED-4DB2-BD59-A6C34878D82A}">
                    <a16:rowId xmlns:a16="http://schemas.microsoft.com/office/drawing/2014/main" val="117357334"/>
                  </a:ext>
                </a:extLst>
              </a:tr>
              <a:tr h="421419">
                <a:tc>
                  <a:txBody>
                    <a:bodyPr/>
                    <a:lstStyle/>
                    <a:p>
                      <a:r>
                        <a:rPr lang="nb-NO" sz="1600"/>
                        <a:t>Spørsmål og svar </a:t>
                      </a:r>
                    </a:p>
                  </a:txBody>
                  <a:tcPr/>
                </a:tc>
                <a:tc>
                  <a:txBody>
                    <a:bodyPr/>
                    <a:lstStyle/>
                    <a:p>
                      <a:r>
                        <a:rPr lang="nb-NO"/>
                        <a:t>20 min</a:t>
                      </a:r>
                    </a:p>
                  </a:txBody>
                  <a:tcPr/>
                </a:tc>
                <a:extLst>
                  <a:ext uri="{0D108BD9-81ED-4DB2-BD59-A6C34878D82A}">
                    <a16:rowId xmlns:a16="http://schemas.microsoft.com/office/drawing/2014/main" val="816943815"/>
                  </a:ext>
                </a:extLst>
              </a:tr>
              <a:tr h="473589">
                <a:tc>
                  <a:txBody>
                    <a:bodyPr/>
                    <a:lstStyle/>
                    <a:p>
                      <a:r>
                        <a:rPr lang="nb-NO" sz="1600"/>
                        <a:t>Avslutning </a:t>
                      </a:r>
                    </a:p>
                  </a:txBody>
                  <a:tcPr/>
                </a:tc>
                <a:tc>
                  <a:txBody>
                    <a:bodyPr/>
                    <a:lstStyle/>
                    <a:p>
                      <a:r>
                        <a:rPr lang="nb-NO"/>
                        <a:t>5 min</a:t>
                      </a:r>
                    </a:p>
                  </a:txBody>
                  <a:tcPr/>
                </a:tc>
                <a:extLst>
                  <a:ext uri="{0D108BD9-81ED-4DB2-BD59-A6C34878D82A}">
                    <a16:rowId xmlns:a16="http://schemas.microsoft.com/office/drawing/2014/main" val="2339303433"/>
                  </a:ext>
                </a:extLst>
              </a:tr>
            </a:tbl>
          </a:graphicData>
        </a:graphic>
      </p:graphicFrame>
    </p:spTree>
    <p:extLst>
      <p:ext uri="{BB962C8B-B14F-4D97-AF65-F5344CB8AC3E}">
        <p14:creationId xmlns:p14="http://schemas.microsoft.com/office/powerpoint/2010/main" val="381005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2727-40A5-585C-D549-9B2F7D268929}"/>
              </a:ext>
            </a:extLst>
          </p:cNvPr>
          <p:cNvSpPr>
            <a:spLocks noGrp="1"/>
          </p:cNvSpPr>
          <p:nvPr>
            <p:ph type="title"/>
          </p:nvPr>
        </p:nvSpPr>
        <p:spPr/>
        <p:txBody>
          <a:bodyPr/>
          <a:lstStyle/>
          <a:p>
            <a:r>
              <a:rPr lang="en-US" err="1"/>
              <a:t>Innledning</a:t>
            </a:r>
          </a:p>
        </p:txBody>
      </p:sp>
      <p:sp>
        <p:nvSpPr>
          <p:cNvPr id="3" name="Content Placeholder 2">
            <a:extLst>
              <a:ext uri="{FF2B5EF4-FFF2-40B4-BE49-F238E27FC236}">
                <a16:creationId xmlns:a16="http://schemas.microsoft.com/office/drawing/2014/main" id="{ABFAE1FD-D489-984F-5DE8-438A664F82EB}"/>
              </a:ext>
            </a:extLst>
          </p:cNvPr>
          <p:cNvSpPr>
            <a:spLocks noGrp="1"/>
          </p:cNvSpPr>
          <p:nvPr>
            <p:ph idx="1"/>
          </p:nvPr>
        </p:nvSpPr>
        <p:spPr/>
        <p:txBody>
          <a:bodyPr vert="horz" lIns="91440" tIns="45720" rIns="91440" bIns="45720" rtlCol="0" anchor="t">
            <a:normAutofit/>
          </a:bodyPr>
          <a:lstStyle/>
          <a:p>
            <a:r>
              <a:rPr lang="en-US"/>
              <a:t>Kort om status </a:t>
            </a:r>
            <a:r>
              <a:rPr lang="en-US" err="1"/>
              <a:t>i</a:t>
            </a:r>
            <a:r>
              <a:rPr lang="en-US"/>
              <a:t> </a:t>
            </a:r>
            <a:r>
              <a:rPr lang="en-US" err="1"/>
              <a:t>prosjektet</a:t>
            </a:r>
            <a:endParaRPr lang="en-US"/>
          </a:p>
          <a:p>
            <a:r>
              <a:rPr lang="en-US" err="1"/>
              <a:t>Btb</a:t>
            </a:r>
            <a:endParaRPr lang="en-US"/>
          </a:p>
          <a:p>
            <a:pPr lvl="1"/>
            <a:r>
              <a:rPr lang="en-US"/>
              <a:t>En del </a:t>
            </a:r>
            <a:r>
              <a:rPr lang="en-US" err="1"/>
              <a:t>utfordringer</a:t>
            </a:r>
            <a:r>
              <a:rPr lang="en-US"/>
              <a:t> for </a:t>
            </a:r>
            <a:r>
              <a:rPr lang="en-US" err="1"/>
              <a:t>andre</a:t>
            </a:r>
            <a:r>
              <a:rPr lang="en-US"/>
              <a:t> BOTT</a:t>
            </a:r>
          </a:p>
          <a:p>
            <a:pPr lvl="1"/>
            <a:r>
              <a:rPr lang="en-US" err="1"/>
              <a:t>Omfattende</a:t>
            </a:r>
            <a:r>
              <a:rPr lang="en-US"/>
              <a:t> </a:t>
            </a:r>
            <a:r>
              <a:rPr lang="en-US" err="1"/>
              <a:t>arbeid</a:t>
            </a:r>
            <a:r>
              <a:rPr lang="en-US"/>
              <a:t> med å </a:t>
            </a:r>
            <a:r>
              <a:rPr lang="en-US" err="1"/>
              <a:t>forbedre</a:t>
            </a:r>
            <a:r>
              <a:rPr lang="en-US"/>
              <a:t> </a:t>
            </a:r>
            <a:r>
              <a:rPr lang="en-US" err="1"/>
              <a:t>løsningen</a:t>
            </a:r>
            <a:endParaRPr lang="en-US"/>
          </a:p>
          <a:p>
            <a:pPr lvl="1"/>
            <a:r>
              <a:rPr lang="en-US"/>
              <a:t>Mer </a:t>
            </a:r>
            <a:r>
              <a:rPr lang="en-US" err="1"/>
              <a:t>kompleks</a:t>
            </a:r>
            <a:r>
              <a:rPr lang="en-US"/>
              <a:t> system </a:t>
            </a:r>
            <a:r>
              <a:rPr lang="en-US" err="1"/>
              <a:t>som</a:t>
            </a:r>
            <a:r>
              <a:rPr lang="en-US"/>
              <a:t> </a:t>
            </a:r>
            <a:r>
              <a:rPr lang="en-US" err="1"/>
              <a:t>krever</a:t>
            </a:r>
            <a:r>
              <a:rPr lang="en-US"/>
              <a:t> </a:t>
            </a:r>
            <a:r>
              <a:rPr lang="en-US" err="1"/>
              <a:t>innsikt</a:t>
            </a:r>
            <a:r>
              <a:rPr lang="en-US"/>
              <a:t> </a:t>
            </a:r>
            <a:r>
              <a:rPr lang="en-US" err="1"/>
              <a:t>og</a:t>
            </a:r>
            <a:r>
              <a:rPr lang="en-US"/>
              <a:t> </a:t>
            </a:r>
            <a:r>
              <a:rPr lang="en-US" err="1"/>
              <a:t>trening</a:t>
            </a:r>
          </a:p>
          <a:p>
            <a:pPr lvl="1"/>
            <a:r>
              <a:rPr lang="en-US" err="1"/>
              <a:t>Trenger</a:t>
            </a:r>
            <a:r>
              <a:rPr lang="en-US"/>
              <a:t> </a:t>
            </a:r>
            <a:r>
              <a:rPr lang="en-US" err="1"/>
              <a:t>kompetanse</a:t>
            </a:r>
            <a:r>
              <a:rPr lang="en-US"/>
              <a:t>, </a:t>
            </a:r>
            <a:r>
              <a:rPr lang="en-US" err="1"/>
              <a:t>innsikt</a:t>
            </a:r>
            <a:r>
              <a:rPr lang="en-US"/>
              <a:t> </a:t>
            </a:r>
            <a:r>
              <a:rPr lang="en-US" err="1"/>
              <a:t>og</a:t>
            </a:r>
            <a:r>
              <a:rPr lang="en-US"/>
              <a:t> veiledere </a:t>
            </a:r>
          </a:p>
        </p:txBody>
      </p:sp>
    </p:spTree>
    <p:extLst>
      <p:ext uri="{BB962C8B-B14F-4D97-AF65-F5344CB8AC3E}">
        <p14:creationId xmlns:p14="http://schemas.microsoft.com/office/powerpoint/2010/main" val="312114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307814738"/>
              </p:ext>
            </p:extLst>
          </p:nvPr>
        </p:nvGraphicFramePr>
        <p:xfrm>
          <a:off x="434198" y="1010884"/>
          <a:ext cx="7517106" cy="3646416"/>
        </p:xfrm>
        <a:graphic>
          <a:graphicData uri="http://schemas.openxmlformats.org/drawingml/2006/table">
            <a:tbl>
              <a:tblPr firstRow="1" bandRow="1">
                <a:tableStyleId>{2D5ABB26-0587-4C30-8999-92F81FD0307C}</a:tableStyleId>
              </a:tblPr>
              <a:tblGrid>
                <a:gridCol w="6088229">
                  <a:extLst>
                    <a:ext uri="{9D8B030D-6E8A-4147-A177-3AD203B41FA5}">
                      <a16:colId xmlns:a16="http://schemas.microsoft.com/office/drawing/2014/main" val="3031343381"/>
                    </a:ext>
                  </a:extLst>
                </a:gridCol>
                <a:gridCol w="1428877">
                  <a:extLst>
                    <a:ext uri="{9D8B030D-6E8A-4147-A177-3AD203B41FA5}">
                      <a16:colId xmlns:a16="http://schemas.microsoft.com/office/drawing/2014/main" val="2136914587"/>
                    </a:ext>
                  </a:extLst>
                </a:gridCol>
              </a:tblGrid>
              <a:tr h="510571">
                <a:tc>
                  <a:txBody>
                    <a:bodyPr/>
                    <a:lstStyle/>
                    <a:p>
                      <a:r>
                        <a:rPr lang="nb-NO">
                          <a:solidFill>
                            <a:schemeClr val="tx1"/>
                          </a:solidFill>
                        </a:rPr>
                        <a:t>Velkommen og mål for møtet</a:t>
                      </a:r>
                    </a:p>
                  </a:txBody>
                  <a:tcPr>
                    <a:solidFill>
                      <a:schemeClr val="bg1"/>
                    </a:solidFill>
                  </a:tcPr>
                </a:tc>
                <a:tc>
                  <a:txBody>
                    <a:bodyPr/>
                    <a:lstStyle/>
                    <a:p>
                      <a:r>
                        <a:rPr lang="nb-NO">
                          <a:solidFill>
                            <a:schemeClr val="tx1"/>
                          </a:solidFill>
                        </a:rPr>
                        <a:t>5 min</a:t>
                      </a:r>
                    </a:p>
                  </a:txBody>
                  <a:tcPr>
                    <a:solidFill>
                      <a:schemeClr val="bg1"/>
                    </a:solidFill>
                  </a:tcPr>
                </a:tc>
                <a:extLst>
                  <a:ext uri="{0D108BD9-81ED-4DB2-BD59-A6C34878D82A}">
                    <a16:rowId xmlns:a16="http://schemas.microsoft.com/office/drawing/2014/main" val="2827356267"/>
                  </a:ext>
                </a:extLst>
              </a:tr>
              <a:tr h="4107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a:solidFill>
                            <a:schemeClr val="tx1"/>
                          </a:solidFill>
                        </a:rPr>
                        <a:t>Info om prosjektet v/ Harald Lie, Prosjektleder BOTT ØL</a:t>
                      </a:r>
                    </a:p>
                  </a:txBody>
                  <a:tcPr>
                    <a:solidFill>
                      <a:schemeClr val="bg1"/>
                    </a:solidFill>
                  </a:tcPr>
                </a:tc>
                <a:tc>
                  <a:txBody>
                    <a:bodyPr/>
                    <a:lstStyle/>
                    <a:p>
                      <a:r>
                        <a:rPr lang="nb-NO">
                          <a:solidFill>
                            <a:schemeClr val="tx1"/>
                          </a:solidFill>
                        </a:rPr>
                        <a:t>10 min</a:t>
                      </a:r>
                    </a:p>
                  </a:txBody>
                  <a:tcPr>
                    <a:solidFill>
                      <a:schemeClr val="bg1"/>
                    </a:solidFill>
                  </a:tcPr>
                </a:tc>
                <a:extLst>
                  <a:ext uri="{0D108BD9-81ED-4DB2-BD59-A6C34878D82A}">
                    <a16:rowId xmlns:a16="http://schemas.microsoft.com/office/drawing/2014/main" val="3995385281"/>
                  </a:ext>
                </a:extLst>
              </a:tr>
              <a:tr h="639571">
                <a:tc>
                  <a:txBody>
                    <a:bodyPr/>
                    <a:lstStyle/>
                    <a:p>
                      <a:r>
                        <a:rPr lang="nb-NO" sz="1600">
                          <a:solidFill>
                            <a:schemeClr val="bg1"/>
                          </a:solidFill>
                        </a:rPr>
                        <a:t>Overordnet om innkjøpsløsning i Unit4 ERP, v/ Kristin Overvik</a:t>
                      </a:r>
                    </a:p>
                    <a:p>
                      <a:pPr marL="285750" indent="-285750">
                        <a:buFont typeface="Arial" panose="020B0604020202020204" pitchFamily="34" charset="0"/>
                        <a:buChar char="•"/>
                      </a:pPr>
                      <a:r>
                        <a:rPr lang="nb-NO" sz="1600" err="1">
                          <a:solidFill>
                            <a:schemeClr val="bg1"/>
                          </a:solidFill>
                        </a:rPr>
                        <a:t>Hovedendringer</a:t>
                      </a:r>
                      <a:r>
                        <a:rPr lang="nb-NO" sz="1600">
                          <a:solidFill>
                            <a:schemeClr val="bg1"/>
                          </a:solidFill>
                        </a:rPr>
                        <a:t> i funksjonalitet fra dagens løsning på NTNU</a:t>
                      </a:r>
                    </a:p>
                    <a:p>
                      <a:pPr marL="285750" indent="-285750">
                        <a:buFont typeface="Arial" panose="020B0604020202020204" pitchFamily="34" charset="0"/>
                        <a:buChar char="•"/>
                      </a:pPr>
                      <a:r>
                        <a:rPr lang="nb-NO" sz="1600" err="1">
                          <a:solidFill>
                            <a:schemeClr val="bg1"/>
                          </a:solidFill>
                        </a:rPr>
                        <a:t>Hovedendringer</a:t>
                      </a:r>
                      <a:r>
                        <a:rPr lang="nb-NO" sz="1600">
                          <a:solidFill>
                            <a:schemeClr val="bg1"/>
                          </a:solidFill>
                        </a:rPr>
                        <a:t> for rollene innkjøper og fagrekvirent </a:t>
                      </a:r>
                    </a:p>
                    <a:p>
                      <a:pPr marL="285750" indent="-285750">
                        <a:buFont typeface="Arial" panose="020B0604020202020204" pitchFamily="34" charset="0"/>
                        <a:buChar char="•"/>
                      </a:pPr>
                      <a:r>
                        <a:rPr lang="nb-NO" sz="1600">
                          <a:solidFill>
                            <a:schemeClr val="bg1"/>
                          </a:solidFill>
                        </a:rPr>
                        <a:t>Førsteinntrykk av løsning – fra en prosessrådgivers ståsted</a:t>
                      </a:r>
                    </a:p>
                  </a:txBody>
                  <a:tcPr>
                    <a:solidFill>
                      <a:srgbClr val="0D3475"/>
                    </a:solidFill>
                  </a:tcPr>
                </a:tc>
                <a:tc>
                  <a:txBody>
                    <a:bodyPr/>
                    <a:lstStyle/>
                    <a:p>
                      <a:r>
                        <a:rPr lang="nb-NO">
                          <a:solidFill>
                            <a:schemeClr val="bg1"/>
                          </a:solidFill>
                        </a:rPr>
                        <a:t>30 min</a:t>
                      </a:r>
                    </a:p>
                  </a:txBody>
                  <a:tcPr>
                    <a:solidFill>
                      <a:srgbClr val="0D3475"/>
                    </a:solidFill>
                  </a:tcPr>
                </a:tc>
                <a:extLst>
                  <a:ext uri="{0D108BD9-81ED-4DB2-BD59-A6C34878D82A}">
                    <a16:rowId xmlns:a16="http://schemas.microsoft.com/office/drawing/2014/main" val="21271162"/>
                  </a:ext>
                </a:extLst>
              </a:tr>
              <a:tr h="365760">
                <a:tc>
                  <a:txBody>
                    <a:bodyPr/>
                    <a:lstStyle/>
                    <a:p>
                      <a:r>
                        <a:rPr lang="nb-NO" sz="1600"/>
                        <a:t>Hvor kan du finne mer informasjon </a:t>
                      </a:r>
                    </a:p>
                  </a:txBody>
                  <a:tcPr/>
                </a:tc>
                <a:tc>
                  <a:txBody>
                    <a:bodyPr/>
                    <a:lstStyle/>
                    <a:p>
                      <a:r>
                        <a:rPr lang="nb-NO"/>
                        <a:t>10 min</a:t>
                      </a:r>
                    </a:p>
                  </a:txBody>
                  <a:tcPr/>
                </a:tc>
                <a:extLst>
                  <a:ext uri="{0D108BD9-81ED-4DB2-BD59-A6C34878D82A}">
                    <a16:rowId xmlns:a16="http://schemas.microsoft.com/office/drawing/2014/main" val="4003230289"/>
                  </a:ext>
                </a:extLst>
              </a:tr>
              <a:tr h="39756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600" b="0"/>
                        <a:t>Mini-demo fra DFØ, v/ Sigurd Hauknes </a:t>
                      </a:r>
                    </a:p>
                  </a:txBody>
                  <a:tcPr/>
                </a:tc>
                <a:tc>
                  <a:txBody>
                    <a:bodyPr/>
                    <a:lstStyle/>
                    <a:p>
                      <a:r>
                        <a:rPr lang="nb-NO"/>
                        <a:t>10 min</a:t>
                      </a:r>
                    </a:p>
                  </a:txBody>
                  <a:tcPr/>
                </a:tc>
                <a:extLst>
                  <a:ext uri="{0D108BD9-81ED-4DB2-BD59-A6C34878D82A}">
                    <a16:rowId xmlns:a16="http://schemas.microsoft.com/office/drawing/2014/main" val="117357334"/>
                  </a:ext>
                </a:extLst>
              </a:tr>
              <a:tr h="421419">
                <a:tc>
                  <a:txBody>
                    <a:bodyPr/>
                    <a:lstStyle/>
                    <a:p>
                      <a:r>
                        <a:rPr lang="nb-NO" sz="1600"/>
                        <a:t>Spørsmål og svar </a:t>
                      </a:r>
                    </a:p>
                  </a:txBody>
                  <a:tcPr/>
                </a:tc>
                <a:tc>
                  <a:txBody>
                    <a:bodyPr/>
                    <a:lstStyle/>
                    <a:p>
                      <a:r>
                        <a:rPr lang="nb-NO"/>
                        <a:t>20 min</a:t>
                      </a:r>
                    </a:p>
                  </a:txBody>
                  <a:tcPr/>
                </a:tc>
                <a:extLst>
                  <a:ext uri="{0D108BD9-81ED-4DB2-BD59-A6C34878D82A}">
                    <a16:rowId xmlns:a16="http://schemas.microsoft.com/office/drawing/2014/main" val="816943815"/>
                  </a:ext>
                </a:extLst>
              </a:tr>
              <a:tr h="473589">
                <a:tc>
                  <a:txBody>
                    <a:bodyPr/>
                    <a:lstStyle/>
                    <a:p>
                      <a:r>
                        <a:rPr lang="nb-NO" sz="1600"/>
                        <a:t>Avslutning </a:t>
                      </a:r>
                    </a:p>
                  </a:txBody>
                  <a:tcPr/>
                </a:tc>
                <a:tc>
                  <a:txBody>
                    <a:bodyPr/>
                    <a:lstStyle/>
                    <a:p>
                      <a:r>
                        <a:rPr lang="nb-NO"/>
                        <a:t>5 min</a:t>
                      </a:r>
                    </a:p>
                  </a:txBody>
                  <a:tcPr/>
                </a:tc>
                <a:extLst>
                  <a:ext uri="{0D108BD9-81ED-4DB2-BD59-A6C34878D82A}">
                    <a16:rowId xmlns:a16="http://schemas.microsoft.com/office/drawing/2014/main" val="2339303433"/>
                  </a:ext>
                </a:extLst>
              </a:tr>
            </a:tbl>
          </a:graphicData>
        </a:graphic>
      </p:graphicFrame>
    </p:spTree>
    <p:extLst>
      <p:ext uri="{BB962C8B-B14F-4D97-AF65-F5344CB8AC3E}">
        <p14:creationId xmlns:p14="http://schemas.microsoft.com/office/powerpoint/2010/main" val="190048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7B8EBA6-A4E8-4D12-8A2B-8E7E340207C6}"/>
              </a:ext>
            </a:extLst>
          </p:cNvPr>
          <p:cNvGraphicFramePr>
            <a:graphicFrameLocks noChangeAspect="1"/>
          </p:cNvGraphicFramePr>
          <p:nvPr>
            <p:custDataLst>
              <p:tags r:id="rId2"/>
            </p:custDataLst>
            <p:extLst>
              <p:ext uri="{D42A27DB-BD31-4B8C-83A1-F6EECF244321}">
                <p14:modId xmlns:p14="http://schemas.microsoft.com/office/powerpoint/2010/main" val="664992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47B8EBA6-A4E8-4D12-8A2B-8E7E340207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7395ED3-BC73-4AC5-996F-BB403F708EF8}"/>
              </a:ext>
            </a:extLst>
          </p:cNvPr>
          <p:cNvSpPr>
            <a:spLocks noGrp="1"/>
          </p:cNvSpPr>
          <p:nvPr>
            <p:ph type="title"/>
          </p:nvPr>
        </p:nvSpPr>
        <p:spPr>
          <a:xfrm>
            <a:off x="326573" y="205979"/>
            <a:ext cx="8381997" cy="400110"/>
          </a:xfrm>
        </p:spPr>
        <p:txBody>
          <a:bodyPr vert="horz"/>
          <a:lstStyle/>
          <a:p>
            <a:r>
              <a:rPr lang="nb-NO" sz="2000" err="1"/>
              <a:t>Hovedendringer</a:t>
            </a:r>
            <a:r>
              <a:rPr lang="nb-NO" sz="2000"/>
              <a:t> fra dagens innkjøpsløsning </a:t>
            </a:r>
          </a:p>
        </p:txBody>
      </p:sp>
      <p:sp>
        <p:nvSpPr>
          <p:cNvPr id="17" name="Speech Bubble: Rectangle 16">
            <a:extLst>
              <a:ext uri="{FF2B5EF4-FFF2-40B4-BE49-F238E27FC236}">
                <a16:creationId xmlns:a16="http://schemas.microsoft.com/office/drawing/2014/main" id="{FAC4F33F-D6A9-4222-8DD7-36F3A078CC26}"/>
              </a:ext>
            </a:extLst>
          </p:cNvPr>
          <p:cNvSpPr/>
          <p:nvPr/>
        </p:nvSpPr>
        <p:spPr>
          <a:xfrm>
            <a:off x="421486" y="877484"/>
            <a:ext cx="493486" cy="312516"/>
          </a:xfrm>
          <a:prstGeom prst="wedgeRectCallout">
            <a:avLst/>
          </a:prstGeom>
          <a:solidFill>
            <a:srgbClr val="0D347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Speech Bubble: Rectangle 19">
            <a:extLst>
              <a:ext uri="{FF2B5EF4-FFF2-40B4-BE49-F238E27FC236}">
                <a16:creationId xmlns:a16="http://schemas.microsoft.com/office/drawing/2014/main" id="{B50CA045-F0DF-4A88-B2D4-8B3CA4BE0493}"/>
              </a:ext>
            </a:extLst>
          </p:cNvPr>
          <p:cNvSpPr/>
          <p:nvPr/>
        </p:nvSpPr>
        <p:spPr>
          <a:xfrm>
            <a:off x="421486" y="4000611"/>
            <a:ext cx="493486" cy="312516"/>
          </a:xfrm>
          <a:prstGeom prst="wedgeRectCallout">
            <a:avLst/>
          </a:prstGeom>
          <a:solidFill>
            <a:srgbClr val="0D347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D1A92C47-C09C-4389-94FA-36888DF3B63B}"/>
              </a:ext>
            </a:extLst>
          </p:cNvPr>
          <p:cNvSpPr txBox="1"/>
          <p:nvPr/>
        </p:nvSpPr>
        <p:spPr>
          <a:xfrm>
            <a:off x="1165685" y="830373"/>
            <a:ext cx="4152044" cy="181588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Områder me</a:t>
            </a:r>
            <a:r>
              <a:rPr lang="nb-NO" sz="1400">
                <a:solidFill>
                  <a:srgbClr val="000000"/>
                </a:solidFill>
                <a:latin typeface="Arial" panose="020B0604020202020204"/>
              </a:rPr>
              <a:t>d ø</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kt funksjonalitet </a:t>
            </a:r>
            <a:r>
              <a:rPr kumimoji="0" lang="nb-NO" sz="1400" b="0" i="0" u="none" strike="noStrike" kern="1200" cap="none" spc="0" normalizeH="0" baseline="0" noProof="0" err="1">
                <a:ln>
                  <a:noFill/>
                </a:ln>
                <a:solidFill>
                  <a:srgbClr val="000000"/>
                </a:solidFill>
                <a:effectLst/>
                <a:uLnTx/>
                <a:uFillTx/>
                <a:latin typeface="Arial" panose="020B0604020202020204"/>
                <a:ea typeface="+mn-ea"/>
                <a:cs typeface="+mn-cs"/>
              </a:rPr>
              <a:t>ift</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i dag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Plankjøp</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Leveringsadresser</a:t>
            </a:r>
            <a:endParaRPr lang="nb-NO" sz="1400" b="0" i="0" u="none" strike="noStrike" kern="1200" cap="none" spc="0" normalizeH="0" baseline="0" noProof="0">
              <a:ln>
                <a:noFill/>
              </a:ln>
              <a:solidFill>
                <a:srgbClr val="000000"/>
              </a:solidFill>
              <a:effectLst/>
              <a:uLnTx/>
              <a:uFillTx/>
              <a:latin typeface="Arial" panose="020B0604020202020204"/>
              <a:ea typeface="+mn-lt"/>
              <a:cs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Tilknytning til avtale</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285750" indent="-285750">
              <a:buFont typeface="Arial" panose="020B0604020202020204" pitchFamily="34" charset="0"/>
              <a:buChar char="•"/>
              <a:defRPr/>
            </a:pPr>
            <a:r>
              <a:rPr lang="nb-NO" sz="1400" err="1">
                <a:solidFill>
                  <a:srgbClr val="000000"/>
                </a:solidFill>
                <a:latin typeface="Arial" panose="020B0604020202020204"/>
                <a:cs typeface="Arial" panose="020B0604020202020204"/>
              </a:rPr>
              <a:t>Varemottaker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Arial" panose="020B0604020202020204"/>
              </a:rPr>
              <a:t>Periodisering</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err="1">
                <a:ln>
                  <a:noFill/>
                </a:ln>
                <a:solidFill>
                  <a:srgbClr val="000000"/>
                </a:solidFill>
                <a:effectLst/>
                <a:uLnTx/>
                <a:uFillTx/>
                <a:latin typeface="Arial" panose="020B0604020202020204"/>
                <a:ea typeface="+mn-lt"/>
                <a:cs typeface="Arial" panose="020B0604020202020204"/>
              </a:rPr>
              <a:t>Hovedbokstekst</a:t>
            </a:r>
            <a:endParaRPr lang="nb-NO" sz="1400" b="0" i="0" u="none" strike="noStrike" kern="1200" cap="none" spc="0" normalizeH="0" baseline="0" noProof="0">
              <a:ln>
                <a:noFill/>
              </a:ln>
              <a:solidFill>
                <a:srgbClr val="000000"/>
              </a:solidFill>
              <a:effectLst/>
              <a:uLnTx/>
              <a:uFillTx/>
              <a:latin typeface="Arial" panose="020B0604020202020204"/>
              <a:ea typeface="+mn-lt"/>
              <a:cs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Periodisk faktura</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25" name="TextBox 24">
            <a:extLst>
              <a:ext uri="{FF2B5EF4-FFF2-40B4-BE49-F238E27FC236}">
                <a16:creationId xmlns:a16="http://schemas.microsoft.com/office/drawing/2014/main" id="{844A4946-3D3A-47DE-B023-F1747D295566}"/>
              </a:ext>
            </a:extLst>
          </p:cNvPr>
          <p:cNvSpPr txBox="1"/>
          <p:nvPr/>
        </p:nvSpPr>
        <p:spPr>
          <a:xfrm>
            <a:off x="1168675" y="2343358"/>
            <a:ext cx="7287280" cy="73866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Økt funksjonalitet medfører også flere felter å forholde seg til og mer klikking mellom vinduer som kan oppleves mer komplisert enn i dag </a:t>
            </a:r>
          </a:p>
        </p:txBody>
      </p:sp>
      <p:sp>
        <p:nvSpPr>
          <p:cNvPr id="26" name="TextBox 25">
            <a:extLst>
              <a:ext uri="{FF2B5EF4-FFF2-40B4-BE49-F238E27FC236}">
                <a16:creationId xmlns:a16="http://schemas.microsoft.com/office/drawing/2014/main" id="{8AD5AB50-0319-4A08-A3F6-00B1F6EABF7C}"/>
              </a:ext>
            </a:extLst>
          </p:cNvPr>
          <p:cNvSpPr txBox="1"/>
          <p:nvPr/>
        </p:nvSpPr>
        <p:spPr>
          <a:xfrm>
            <a:off x="1165685" y="3943795"/>
            <a:ext cx="728728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Ett heldigitalt system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Samme inngang uavhengig av behov, samt systemflyter hvor oppgangen styres av koststed og definerte roller i flyten</a:t>
            </a:r>
          </a:p>
        </p:txBody>
      </p:sp>
      <p:sp>
        <p:nvSpPr>
          <p:cNvPr id="10" name="Speech Bubble: Rectangle 9">
            <a:extLst>
              <a:ext uri="{FF2B5EF4-FFF2-40B4-BE49-F238E27FC236}">
                <a16:creationId xmlns:a16="http://schemas.microsoft.com/office/drawing/2014/main" id="{91BDD120-DAE3-4BA5-A371-BF6872AB560B}"/>
              </a:ext>
            </a:extLst>
          </p:cNvPr>
          <p:cNvSpPr/>
          <p:nvPr/>
        </p:nvSpPr>
        <p:spPr>
          <a:xfrm>
            <a:off x="421486" y="2638268"/>
            <a:ext cx="493486" cy="312516"/>
          </a:xfrm>
          <a:prstGeom prst="wedgeRectCallout">
            <a:avLst/>
          </a:prstGeom>
          <a:solidFill>
            <a:srgbClr val="0D347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Speech Bubble: Rectangle 12">
            <a:extLst>
              <a:ext uri="{FF2B5EF4-FFF2-40B4-BE49-F238E27FC236}">
                <a16:creationId xmlns:a16="http://schemas.microsoft.com/office/drawing/2014/main" id="{8D67A4F0-3A2B-49AD-8CAE-C6CE3CAD348D}"/>
              </a:ext>
            </a:extLst>
          </p:cNvPr>
          <p:cNvSpPr/>
          <p:nvPr/>
        </p:nvSpPr>
        <p:spPr>
          <a:xfrm>
            <a:off x="421486" y="3200392"/>
            <a:ext cx="493486" cy="312516"/>
          </a:xfrm>
          <a:prstGeom prst="wedgeRectCallout">
            <a:avLst/>
          </a:prstGeom>
          <a:solidFill>
            <a:srgbClr val="0D3475"/>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2E0E9947-3EBD-49F4-9FDB-E8E38AFD197D}"/>
              </a:ext>
            </a:extLst>
          </p:cNvPr>
          <p:cNvSpPr txBox="1"/>
          <p:nvPr/>
        </p:nvSpPr>
        <p:spPr>
          <a:xfrm>
            <a:off x="1165685" y="3143576"/>
            <a:ext cx="72872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a:solidFill>
                  <a:srgbClr val="000000"/>
                </a:solidFill>
                <a:latin typeface="Arial" panose="020B0604020202020204"/>
              </a:rPr>
              <a:t>Endret matchelogikk – fra sum match til linjematch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Enda viktigere at input er </a:t>
            </a:r>
            <a:r>
              <a:rPr kumimoji="0" lang="nb-NO" sz="1400" b="0" i="0" u="none" strike="noStrike" kern="1200" cap="none" spc="0" normalizeH="0" baseline="0" noProof="0" err="1">
                <a:ln>
                  <a:noFill/>
                </a:ln>
                <a:solidFill>
                  <a:srgbClr val="000000"/>
                </a:solidFill>
                <a:effectLst/>
                <a:uLnTx/>
                <a:uFillTx/>
                <a:latin typeface="Arial" panose="020B0604020202020204"/>
                <a:ea typeface="+mn-ea"/>
                <a:cs typeface="+mn-cs"/>
              </a:rPr>
              <a:t>korrek</a:t>
            </a:r>
            <a:r>
              <a:rPr lang="nb-NO" sz="1400">
                <a:solidFill>
                  <a:srgbClr val="000000"/>
                </a:solidFill>
                <a:latin typeface="Arial" panose="020B0604020202020204"/>
              </a:rPr>
              <a:t>t fra starten</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86596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4hIB77P0CxpZ68A1ZDQj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CONTAINEDIMAGEPATH" val="C:\Users\chorvei\AppData\Local\Temp\Templafy\PowerPointVsto\Assets\chorvei.jp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CONTAINEDIMAGEPATH" val="C:\Users\chorvei\AppData\Local\Temp\Templafy\PowerPointVsto\Assets\chorvei.j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2uOrJMhjojhWkhTfzHKTG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nn_16_9" id="{4910B9C1-D771-E44C-AB7F-12A684D03AF5}" vid="{81D91624-0E0F-3E4C-94FB-A3058ED54ED7}"/>
    </a:ext>
  </a:extLst>
</a:theme>
</file>

<file path=ppt/theme/theme2.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nn_16_9" id="{4910B9C1-D771-E44C-AB7F-12A684D03AF5}" vid="{81D91624-0E0F-3E4C-94FB-A3058ED54ED7}"/>
    </a:ext>
  </a:extLst>
</a:theme>
</file>

<file path=ppt/theme/theme3.xml><?xml version="1.0" encoding="utf-8"?>
<a:theme xmlns:a="http://schemas.openxmlformats.org/drawingml/2006/main" name="2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3987837ADE74090AD97B0CCC60E48" ma:contentTypeVersion="2" ma:contentTypeDescription="Create a new document." ma:contentTypeScope="" ma:versionID="7ac83262105ef4022bec8cb9cb45b3b3">
  <xsd:schema xmlns:xsd="http://www.w3.org/2001/XMLSchema" xmlns:xs="http://www.w3.org/2001/XMLSchema" xmlns:p="http://schemas.microsoft.com/office/2006/metadata/properties" xmlns:ns2="a721d4ee-56ba-4602-b601-c0a6631817c5" targetNamespace="http://schemas.microsoft.com/office/2006/metadata/properties" ma:root="true" ma:fieldsID="936efd7d5cb81959b9e2a1febd2aba26" ns2:_="">
    <xsd:import namespace="a721d4ee-56ba-4602-b601-c0a6631817c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1d4ee-56ba-4602-b601-c0a663181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DF6821-C8D2-4193-BB47-37084F2B7307}">
  <ds:schemaRefs>
    <ds:schemaRef ds:uri="a721d4ee-56ba-4602-b601-c0a6631817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D9C836-F99A-4B96-81F2-35EA25B4E157}">
  <ds:schemaRefs>
    <ds:schemaRef ds:uri="http://schemas.microsoft.com/sharepoint/v3/contenttype/forms"/>
  </ds:schemaRefs>
</ds:datastoreItem>
</file>

<file path=customXml/itemProps3.xml><?xml version="1.0" encoding="utf-8"?>
<ds:datastoreItem xmlns:ds="http://schemas.openxmlformats.org/officeDocument/2006/customXml" ds:itemID="{D083F270-11ED-4F08-A7D9-D3F9906BA1B0}">
  <ds:schemaRefs>
    <ds:schemaRef ds:uri="a721d4ee-56ba-4602-b601-c0a6631817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ntnu_nn_16_9</Template>
  <TotalTime>0</TotalTime>
  <Words>2111</Words>
  <Application>Microsoft Office PowerPoint</Application>
  <PresentationFormat>On-screen Show (16:9)</PresentationFormat>
  <Paragraphs>389</Paragraphs>
  <Slides>22</Slides>
  <Notes>19</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Poppins</vt:lpstr>
      <vt:lpstr>Office-tema</vt:lpstr>
      <vt:lpstr>1_Office-tema</vt:lpstr>
      <vt:lpstr>2_Office-tema</vt:lpstr>
      <vt:lpstr>3_Office-tema</vt:lpstr>
      <vt:lpstr>4_Office-tema</vt:lpstr>
      <vt:lpstr>think-cell Slide</vt:lpstr>
      <vt:lpstr>PowerPoint Presentation</vt:lpstr>
      <vt:lpstr>PowerPoint Presentation</vt:lpstr>
      <vt:lpstr>Mål for møtet </vt:lpstr>
      <vt:lpstr>Agenda</vt:lpstr>
      <vt:lpstr>Spørsmål og svar - menti</vt:lpstr>
      <vt:lpstr>Agenda</vt:lpstr>
      <vt:lpstr>Innledning</vt:lpstr>
      <vt:lpstr>Agenda</vt:lpstr>
      <vt:lpstr>Hovedendringer fra dagens innkjøpsløsning </vt:lpstr>
      <vt:lpstr>PowerPoint Presentation</vt:lpstr>
      <vt:lpstr>PowerPoint Presentation</vt:lpstr>
      <vt:lpstr>PowerPoint Presentation</vt:lpstr>
      <vt:lpstr>Hovedendringer fra dagens rolle - fagrekvirent</vt:lpstr>
      <vt:lpstr>Agenda</vt:lpstr>
      <vt:lpstr>Hvor kan du finne informasjon</vt:lpstr>
      <vt:lpstr>Prosessdokumentasjon i BOTT</vt:lpstr>
      <vt:lpstr>Kontaktpersoner btb </vt:lpstr>
      <vt:lpstr>Agenda</vt:lpstr>
      <vt:lpstr>Agenda</vt:lpstr>
      <vt:lpstr>Spørsmål og svar - menti</vt:lpstr>
      <vt:lpstr>Agenda</vt:lpstr>
      <vt:lpstr>Kontaktpersoner btb </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Åpningsside</dc:title>
  <dc:creator>Gry-Lene Johansen</dc:creator>
  <cp:lastModifiedBy>Merete Aagesen</cp:lastModifiedBy>
  <cp:revision>2</cp:revision>
  <cp:lastPrinted>2022-04-05T07:41:04Z</cp:lastPrinted>
  <dcterms:created xsi:type="dcterms:W3CDTF">2022-03-25T07:38:29Z</dcterms:created>
  <dcterms:modified xsi:type="dcterms:W3CDTF">2022-06-08T07:03:42Z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0x0101002603987837ADE74090AD97B0CCC60E48</vt:lpwstr>
  </property>
  <property fmtid="{D5CDD505-2E9C-101B-9397-08002B2CF9AE}" pid="3" name="MSIP_Label_ea60d57e-af5b-4752-ac57-3e4f28ca11dc_Enabled">
    <vt:lpwstr>true</vt:lpwstr>
  </property>
  <property fmtid="{D5CDD505-2E9C-101B-9397-08002B2CF9AE}" pid="4" name="MSIP_Label_ea60d57e-af5b-4752-ac57-3e4f28ca11dc_SetDate">
    <vt:lpwstr>2022-04-27T09:36:24Z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07bf267c-82bd-486a-8860-ea7de6759f39</vt:lpwstr>
  </property>
  <property fmtid="{D5CDD505-2E9C-101B-9397-08002B2CF9AE}" pid="9" name="MSIP_Label_ea60d57e-af5b-4752-ac57-3e4f28ca11dc_ContentBits">
    <vt:lpwstr>0</vt:lpwstr>
  </property>
</Properties>
</file>