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8" r:id="rId6"/>
    <p:sldId id="261" r:id="rId7"/>
    <p:sldId id="260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9144000" cy="6858000" type="screen4x3"/>
  <p:notesSz cx="6858000" cy="914400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3475"/>
    <a:srgbClr val="BBAC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94"/>
  </p:normalViewPr>
  <p:slideViewPr>
    <p:cSldViewPr snapToGrid="0" snapToObjects="1">
      <p:cViewPr varScale="1">
        <p:scale>
          <a:sx n="162" d="100"/>
          <a:sy n="162" d="100"/>
        </p:scale>
        <p:origin x="4302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14753" y="2677415"/>
            <a:ext cx="7772400" cy="901094"/>
          </a:xfrm>
        </p:spPr>
        <p:txBody>
          <a:bodyPr anchor="t" anchorCtr="0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14753" y="3645154"/>
            <a:ext cx="7772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00159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983850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1017750" y="274638"/>
            <a:ext cx="5459249" cy="5851525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31831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lysbildenummer 5"/>
          <p:cNvSpPr txBox="1">
            <a:spLocks/>
          </p:cNvSpPr>
          <p:nvPr userDrawn="1"/>
        </p:nvSpPr>
        <p:spPr>
          <a:xfrm>
            <a:off x="-1" y="6421247"/>
            <a:ext cx="862779" cy="365125"/>
          </a:xfrm>
          <a:prstGeom prst="rect">
            <a:avLst/>
          </a:prstGeom>
        </p:spPr>
        <p:txBody>
          <a:bodyPr/>
          <a:lstStyle>
            <a:defPPr>
              <a:defRPr lang="nb-NO"/>
            </a:defPPr>
            <a:lvl1pPr marL="0" algn="l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1853A39-49B3-554A-AE82-85611CEBD8E3}" type="slidenum">
              <a:rPr lang="nb-NO" b="1" i="0" smtClean="0">
                <a:latin typeface="Arial"/>
                <a:cs typeface="Arial"/>
              </a:rPr>
              <a:pPr algn="ctr"/>
              <a:t>‹#›</a:t>
            </a:fld>
            <a:endParaRPr lang="nb-NO" b="1" i="0" dirty="0">
              <a:latin typeface="Arial"/>
              <a:cs typeface="Arial"/>
            </a:endParaRPr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3FDADA50-9BEE-6246-AA16-1729DA45E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628" y="274638"/>
            <a:ext cx="7407404" cy="646331"/>
          </a:xfrm>
        </p:spPr>
        <p:txBody>
          <a:bodyPr anchor="t" anchorCtr="0">
            <a:sp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5F486B6F-A89E-CF41-ABF1-BCC6ABDB2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4628" y="1063487"/>
            <a:ext cx="7407404" cy="5357759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60019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35765" y="4406900"/>
            <a:ext cx="7458948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35765" y="2906713"/>
            <a:ext cx="7458948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982460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95551" y="274638"/>
            <a:ext cx="7407404" cy="114300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114711" y="1600200"/>
            <a:ext cx="366784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305711" y="1600200"/>
            <a:ext cx="367394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72914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59523" y="274638"/>
            <a:ext cx="740740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69676" y="1535113"/>
            <a:ext cx="376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1069676" y="2174875"/>
            <a:ext cx="376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5257502" y="1535113"/>
            <a:ext cx="38122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5257501" y="2174875"/>
            <a:ext cx="381221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702236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172249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9718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464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142491" y="273050"/>
            <a:ext cx="476508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02464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596486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532236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194628" y="274638"/>
            <a:ext cx="7407404" cy="6463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194628" y="1043610"/>
            <a:ext cx="7407404" cy="55397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6" name="Bilde 5" descr="stripe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02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hyperlink" Target="https://lovdata.no/forskrift/2006-06-30-859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hyperlink" Target="https://innsida.ntnu.no/wiki/-/wiki/Norsk/skikkethetsvurderi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267185" y="1467214"/>
            <a:ext cx="7772400" cy="1200329"/>
          </a:xfrm>
        </p:spPr>
        <p:txBody>
          <a:bodyPr/>
          <a:lstStyle/>
          <a:p>
            <a:r>
              <a:rPr lang="nb-NO" dirty="0"/>
              <a:t>Skikkethetsvurdering i høyere utdanning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267185" y="2104667"/>
            <a:ext cx="7772400" cy="1752600"/>
          </a:xfrm>
        </p:spPr>
        <p:txBody>
          <a:bodyPr>
            <a:normAutofit/>
          </a:bodyPr>
          <a:lstStyle/>
          <a:p>
            <a:endParaRPr lang="nb-NO" dirty="0"/>
          </a:p>
          <a:p>
            <a:endParaRPr lang="nb-NO" dirty="0">
              <a:solidFill>
                <a:schemeClr val="tx1"/>
              </a:solidFill>
            </a:endParaRPr>
          </a:p>
          <a:p>
            <a:r>
              <a:rPr lang="nb-NO" dirty="0">
                <a:solidFill>
                  <a:schemeClr val="tx1"/>
                </a:solidFill>
              </a:rPr>
              <a:t>Institusjonsansvarlig Bernt Nicolai </a:t>
            </a:r>
            <a:r>
              <a:rPr lang="nb-NO" dirty="0" err="1">
                <a:solidFill>
                  <a:schemeClr val="tx1"/>
                </a:solidFill>
              </a:rPr>
              <a:t>Særsten</a:t>
            </a:r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5213D219-FE5E-A142-8D89-370DA72D0EE7}"/>
              </a:ext>
            </a:extLst>
          </p:cNvPr>
          <p:cNvSpPr txBox="1"/>
          <p:nvPr/>
        </p:nvSpPr>
        <p:spPr>
          <a:xfrm rot="16200000">
            <a:off x="-1251027" y="2958567"/>
            <a:ext cx="3277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Kunnskap for en bedre verden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985" y="4782205"/>
            <a:ext cx="2548349" cy="1633870"/>
          </a:xfrm>
          <a:prstGeom prst="rect">
            <a:avLst/>
          </a:prstGeom>
        </p:spPr>
      </p:pic>
      <p:pic>
        <p:nvPicPr>
          <p:cNvPr id="6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39836" y="401493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10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274638"/>
            <a:ext cx="7407404" cy="523220"/>
          </a:xfrm>
        </p:spPr>
        <p:txBody>
          <a:bodyPr/>
          <a:lstStyle/>
          <a:p>
            <a:r>
              <a:rPr lang="nb-NO" sz="2800" dirty="0"/>
              <a:t>Eksempler på innhold i tvilsmeldinger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955965" y="797858"/>
            <a:ext cx="8021780" cy="5997797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nb-NO" sz="4800" b="1" dirty="0"/>
          </a:p>
          <a:p>
            <a:pPr marL="0" indent="0">
              <a:buNone/>
            </a:pPr>
            <a:r>
              <a:rPr lang="nb-NO" sz="5600" b="1" dirty="0"/>
              <a:t>FAGLIGE MANGLER OG/ELLER ARROGANTE HOLDNINGER</a:t>
            </a:r>
          </a:p>
          <a:p>
            <a:pPr marL="0" indent="0">
              <a:buNone/>
            </a:pPr>
            <a:r>
              <a:rPr lang="nb-NO" sz="5600" dirty="0"/>
              <a:t>Gjentatt episoder hvor studenten gjør feil i forbindelse med prosedyrer og arbeidsoppgaver i praksis, for eksempel ved administrering av medikamenter. Det blir ingen bedring til tross av veiledning</a:t>
            </a:r>
          </a:p>
          <a:p>
            <a:pPr marL="0" indent="0">
              <a:buNone/>
            </a:pPr>
            <a:endParaRPr lang="nb-NO" sz="5600" dirty="0"/>
          </a:p>
          <a:p>
            <a:pPr marL="0" indent="0">
              <a:buNone/>
            </a:pPr>
            <a:r>
              <a:rPr lang="nb-NO" sz="5600" dirty="0"/>
              <a:t>Går ut over sin kompetanse og unnlater å innhente veiledning eller godkjenning ved utførelse av prosedyrer i praksis – opptrer som en «verdensmester» </a:t>
            </a:r>
          </a:p>
          <a:p>
            <a:pPr marL="0" indent="0">
              <a:buNone/>
            </a:pPr>
            <a:endParaRPr lang="nb-NO" sz="5600" dirty="0"/>
          </a:p>
          <a:p>
            <a:pPr marL="0" indent="0">
              <a:buNone/>
            </a:pPr>
            <a:r>
              <a:rPr lang="nb-NO" sz="5600" dirty="0"/>
              <a:t>Mangler kunnskaper eller klarer ikke å omsette kunnskap til praksis – setter pasient/brukere i fare.</a:t>
            </a:r>
          </a:p>
          <a:p>
            <a:pPr marL="0" indent="0">
              <a:buNone/>
            </a:pPr>
            <a:r>
              <a:rPr lang="nb-NO" sz="5600" dirty="0"/>
              <a:t>Psykisk sykdom – liten selvinnsikt</a:t>
            </a:r>
          </a:p>
          <a:p>
            <a:pPr marL="0" indent="0">
              <a:buNone/>
            </a:pPr>
            <a:endParaRPr lang="nb-NO" sz="4800" dirty="0"/>
          </a:p>
          <a:p>
            <a:pPr marL="0" indent="0">
              <a:buNone/>
            </a:pPr>
            <a:endParaRPr lang="nb-NO" sz="4800" dirty="0"/>
          </a:p>
          <a:p>
            <a:pPr marL="0" indent="0">
              <a:buNone/>
            </a:pPr>
            <a:endParaRPr lang="nb-NO" sz="4800" b="1" dirty="0"/>
          </a:p>
          <a:p>
            <a:pPr marL="0" indent="0">
              <a:buNone/>
            </a:pPr>
            <a:endParaRPr lang="nb-NO" sz="4800" b="1" dirty="0"/>
          </a:p>
          <a:p>
            <a:pPr marL="0" indent="0">
              <a:buNone/>
            </a:pPr>
            <a:endParaRPr lang="nb-NO" sz="4800" b="1" dirty="0"/>
          </a:p>
          <a:p>
            <a:pPr marL="0" indent="0">
              <a:buNone/>
            </a:pPr>
            <a:endParaRPr lang="nb-NO" sz="4800" b="1" dirty="0"/>
          </a:p>
          <a:p>
            <a:pPr marL="0" indent="0">
              <a:buNone/>
            </a:pPr>
            <a:endParaRPr lang="nb-NO" sz="4800" b="1" dirty="0"/>
          </a:p>
          <a:p>
            <a:pPr marL="0" indent="0">
              <a:buNone/>
            </a:pPr>
            <a:endParaRPr lang="nb-NO" sz="4800" b="1" dirty="0"/>
          </a:p>
          <a:p>
            <a:pPr marL="0" indent="0">
              <a:buNone/>
            </a:pPr>
            <a:endParaRPr lang="nb-NO" sz="4800" b="1" dirty="0"/>
          </a:p>
          <a:p>
            <a:pPr marL="0" indent="0">
              <a:buNone/>
            </a:pPr>
            <a:r>
              <a:rPr lang="nb-NO" sz="5600" b="1" dirty="0"/>
              <a:t>SAMARBEIDSPROBLEM</a:t>
            </a:r>
          </a:p>
          <a:p>
            <a:pPr marL="0" indent="0">
              <a:buNone/>
            </a:pPr>
            <a:r>
              <a:rPr lang="nb-NO" sz="5600" dirty="0"/>
              <a:t>Manglende evne til å etablere tillit eller relasjon til pasienter/brukere eller samarbeidsparter. Skaper ofte uro, utrygghet i arbeidsmiljø/studiemiljø</a:t>
            </a:r>
          </a:p>
          <a:p>
            <a:pPr marL="0" indent="0">
              <a:buNone/>
            </a:pPr>
            <a:endParaRPr lang="nb-NO" sz="4800" dirty="0"/>
          </a:p>
          <a:p>
            <a:pPr marL="0" indent="0">
              <a:buNone/>
            </a:pPr>
            <a:endParaRPr lang="nb-NO" sz="4800" dirty="0"/>
          </a:p>
          <a:p>
            <a:pPr marL="0" indent="0">
              <a:buNone/>
            </a:pPr>
            <a:r>
              <a:rPr lang="nb-NO" sz="5600" b="1" dirty="0"/>
              <a:t>SPRÅK</a:t>
            </a:r>
          </a:p>
          <a:p>
            <a:pPr marL="0" indent="0">
              <a:buNone/>
            </a:pPr>
            <a:r>
              <a:rPr lang="nb-NO" sz="5600" dirty="0"/>
              <a:t>Studenten har en kommunikasjonsform som stadig medfører misforståelser, eller har store språklige utfordringer, der studenten ikke oppfatter hva som blir sagt og andre har problemer med å forstå hva studenten formidler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4" name="Bilde 3" descr="Bilderesultat for arroganse">
            <a:extLst>
              <a:ext uri="{FF2B5EF4-FFF2-40B4-BE49-F238E27FC236}">
                <a16:creationId xmlns:a16="http://schemas.microsoft.com/office/drawing/2014/main" id="{56752955-FA05-4FC7-B361-C4714C194A61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0" t="3545" r="20140"/>
          <a:stretch/>
        </p:blipFill>
        <p:spPr bwMode="auto">
          <a:xfrm>
            <a:off x="6131276" y="2856003"/>
            <a:ext cx="1551940" cy="18815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69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0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274638"/>
            <a:ext cx="7407404" cy="523220"/>
          </a:xfrm>
        </p:spPr>
        <p:txBody>
          <a:bodyPr/>
          <a:lstStyle/>
          <a:p>
            <a:r>
              <a:rPr lang="nb-NO" sz="2800" dirty="0"/>
              <a:t>Eksempler på innhold i tvilsmeldinger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26987" y="797858"/>
            <a:ext cx="8021780" cy="5997797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endParaRPr lang="nb-NO" sz="4800" dirty="0"/>
          </a:p>
          <a:p>
            <a:pPr marL="0" indent="0">
              <a:buNone/>
            </a:pPr>
            <a:r>
              <a:rPr lang="nb-NO" sz="4800" b="1" dirty="0"/>
              <a:t>AVVIKENDE FØLELSESUTTRYKK</a:t>
            </a:r>
          </a:p>
          <a:p>
            <a:pPr marL="0" indent="0">
              <a:buNone/>
            </a:pPr>
            <a:r>
              <a:rPr lang="nb-NO" sz="4800" dirty="0"/>
              <a:t>Manglende empati og evne til å sette seg inn i pasienter/brukeres situasjon</a:t>
            </a:r>
          </a:p>
          <a:p>
            <a:pPr marL="0" indent="0">
              <a:buNone/>
            </a:pPr>
            <a:r>
              <a:rPr lang="nb-NO" sz="4800" dirty="0"/>
              <a:t>Maktutøvelse </a:t>
            </a:r>
          </a:p>
          <a:p>
            <a:endParaRPr lang="nb-NO" sz="4800" b="1" dirty="0"/>
          </a:p>
          <a:p>
            <a:pPr marL="0" indent="0">
              <a:buNone/>
            </a:pPr>
            <a:r>
              <a:rPr lang="nb-NO" sz="4800" b="1" dirty="0"/>
              <a:t>BRUDD PÅ TAUSHETSPLIKT</a:t>
            </a:r>
          </a:p>
          <a:p>
            <a:pPr marL="0" indent="0">
              <a:buNone/>
            </a:pPr>
            <a:r>
              <a:rPr lang="nb-NO" sz="4800" dirty="0"/>
              <a:t>Tatt i å lese pasientjournaler</a:t>
            </a:r>
          </a:p>
          <a:p>
            <a:pPr marL="0" indent="0">
              <a:buNone/>
            </a:pPr>
            <a:r>
              <a:rPr lang="nb-NO" sz="4800" dirty="0"/>
              <a:t>Videreformidle taushetsbelagt informasjon om pasienter/brukere</a:t>
            </a:r>
          </a:p>
          <a:p>
            <a:pPr marL="0" indent="0">
              <a:buNone/>
            </a:pPr>
            <a:endParaRPr lang="nb-NO" sz="4800" dirty="0"/>
          </a:p>
          <a:p>
            <a:pPr marL="0" indent="0">
              <a:buNone/>
            </a:pPr>
            <a:r>
              <a:rPr lang="nb-NO" sz="4800" b="1" dirty="0"/>
              <a:t>RUS</a:t>
            </a:r>
          </a:p>
          <a:p>
            <a:pPr marL="0" indent="0">
              <a:buNone/>
            </a:pPr>
            <a:r>
              <a:rPr lang="nb-NO" sz="4800" dirty="0"/>
              <a:t>Bruk av rusmidler, enten på fritiden eller i </a:t>
            </a:r>
            <a:r>
              <a:rPr lang="nb-NO" sz="4800" dirty="0" err="1"/>
              <a:t>studiestituasjonen</a:t>
            </a:r>
            <a:r>
              <a:rPr lang="nb-NO" sz="4800" dirty="0"/>
              <a:t> som påvirker studiene og kan sette pasienter/brukere i fare</a:t>
            </a:r>
          </a:p>
          <a:p>
            <a:pPr marL="0" indent="0">
              <a:buNone/>
            </a:pPr>
            <a:endParaRPr lang="nb-NO" sz="4800" dirty="0"/>
          </a:p>
          <a:p>
            <a:endParaRPr lang="nb-NO" sz="4800" dirty="0"/>
          </a:p>
          <a:p>
            <a:pPr marL="0" indent="0">
              <a:buNone/>
            </a:pPr>
            <a:endParaRPr lang="nb-NO" sz="4800" b="1" dirty="0"/>
          </a:p>
          <a:p>
            <a:pPr marL="0" indent="0">
              <a:buNone/>
            </a:pPr>
            <a:endParaRPr lang="nb-NO" sz="4800" b="1" dirty="0"/>
          </a:p>
          <a:p>
            <a:pPr marL="0" indent="0">
              <a:buNone/>
            </a:pPr>
            <a:endParaRPr lang="nb-NO" sz="4800" b="1" dirty="0"/>
          </a:p>
          <a:p>
            <a:pPr marL="0" indent="0">
              <a:buNone/>
            </a:pPr>
            <a:endParaRPr lang="nb-NO" sz="4800" b="1" dirty="0"/>
          </a:p>
          <a:p>
            <a:pPr marL="0" indent="0">
              <a:buNone/>
            </a:pPr>
            <a:r>
              <a:rPr lang="nb-NO" sz="4800" b="1" dirty="0"/>
              <a:t>SEKSUALISERT ADFERD</a:t>
            </a:r>
          </a:p>
          <a:p>
            <a:pPr marL="0" indent="0">
              <a:buNone/>
            </a:pPr>
            <a:r>
              <a:rPr lang="nb-NO" sz="4800" dirty="0"/>
              <a:t>Har en flørtende/seksualisert kommunikasjon til pasienter/brukere</a:t>
            </a:r>
          </a:p>
          <a:p>
            <a:pPr marL="0" indent="0">
              <a:buNone/>
            </a:pPr>
            <a:r>
              <a:rPr lang="nb-NO" sz="4800" dirty="0"/>
              <a:t>Utvikler en kjærlighetslignende relasjon til pasient/bruker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8924" y="3604333"/>
            <a:ext cx="2219037" cy="1349407"/>
          </a:xfrm>
          <a:prstGeom prst="rect">
            <a:avLst/>
          </a:prstGeom>
        </p:spPr>
      </p:pic>
      <p:pic>
        <p:nvPicPr>
          <p:cNvPr id="4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66309" y="412663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56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9C2DF06-FA29-054B-A82C-AFD78D8D4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628" y="274638"/>
            <a:ext cx="7407404" cy="461665"/>
          </a:xfrm>
        </p:spPr>
        <p:txBody>
          <a:bodyPr/>
          <a:lstStyle/>
          <a:p>
            <a:r>
              <a:rPr lang="nb-NO" sz="2400" dirty="0"/>
              <a:t>Skikkethet - definisjon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0AE7864-DA55-D84C-914D-A7337440D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0341" y="965832"/>
            <a:ext cx="7407404" cy="5357759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Forskriften skal sikre at en student har de nødvendige faglige og personlige forutsetninger for å kunne utøve yrket.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En student som utgjør en mulig fare for liv, fysisk og psykisk helse, rettigheter og sikkerhet for pasienter,  brukere, barnehagebarn, elever, eller andre som studenten vil komme i kontakt med under praksisstudier eller under fremtidig yrkesutøvelse, er ikke skikket for yrket.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>
                <a:hlinkClick r:id="rId4"/>
              </a:rPr>
              <a:t>Lov om skikkethetsvurdering i høyere utdanning § 2</a:t>
            </a: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4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85628" y="475210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91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Skikkethetsvurdering - formål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Skal avdekke om studenten har de nødvendige faglige og personlige forutsetninger for å kunne fungere i yrket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Skal sikre at pasienter, klienter, brukere og andre blir tatt hånd om av en skikket person</a:t>
            </a:r>
          </a:p>
          <a:p>
            <a:endParaRPr lang="nb-NO" dirty="0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0983" y="3685308"/>
            <a:ext cx="4835235" cy="2834553"/>
          </a:xfrm>
          <a:prstGeom prst="rect">
            <a:avLst/>
          </a:prstGeom>
        </p:spPr>
      </p:pic>
      <p:pic>
        <p:nvPicPr>
          <p:cNvPr id="4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24325" y="424641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94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274638"/>
            <a:ext cx="7407404" cy="830997"/>
          </a:xfrm>
        </p:spPr>
        <p:txBody>
          <a:bodyPr/>
          <a:lstStyle/>
          <a:p>
            <a:r>
              <a:rPr lang="nb-NO" sz="2400" dirty="0"/>
              <a:t>Hvilke helse- og sosialfaglige utdanninger ved NTNU omfattes av ordningen?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4628" y="1105636"/>
            <a:ext cx="7407404" cy="5399073"/>
          </a:xfrm>
        </p:spPr>
        <p:txBody>
          <a:bodyPr>
            <a:noAutofit/>
          </a:bodyPr>
          <a:lstStyle/>
          <a:p>
            <a:pPr lvl="1"/>
            <a:r>
              <a:rPr lang="nb-NO" sz="1800" dirty="0"/>
              <a:t>Bachelor i audiologi (audiograf)</a:t>
            </a:r>
          </a:p>
          <a:p>
            <a:pPr lvl="1"/>
            <a:r>
              <a:rPr lang="nb-NO" sz="1800" dirty="0"/>
              <a:t>Bachelor i barnevern</a:t>
            </a:r>
          </a:p>
          <a:p>
            <a:pPr lvl="1"/>
            <a:r>
              <a:rPr lang="nb-NO" sz="1800" dirty="0"/>
              <a:t>Bachelor i bioingeniør</a:t>
            </a:r>
          </a:p>
          <a:p>
            <a:pPr lvl="1"/>
            <a:r>
              <a:rPr lang="nb-NO" sz="1800" dirty="0"/>
              <a:t>Bachelor i ergoterapi</a:t>
            </a:r>
          </a:p>
          <a:p>
            <a:pPr lvl="1"/>
            <a:r>
              <a:rPr lang="nb-NO" sz="1800" dirty="0"/>
              <a:t>Bachelor i fysioterapi</a:t>
            </a:r>
          </a:p>
          <a:p>
            <a:pPr lvl="1"/>
            <a:r>
              <a:rPr lang="nb-NO" sz="1800" dirty="0"/>
              <a:t>Bachelor i </a:t>
            </a:r>
            <a:r>
              <a:rPr lang="nb-NO" sz="1800" dirty="0" err="1"/>
              <a:t>paramedic</a:t>
            </a:r>
            <a:endParaRPr lang="nb-NO" sz="1800" dirty="0"/>
          </a:p>
          <a:p>
            <a:pPr lvl="1"/>
            <a:r>
              <a:rPr lang="nb-NO" sz="1800" dirty="0"/>
              <a:t>Bachelor i radiografi</a:t>
            </a:r>
          </a:p>
          <a:p>
            <a:pPr lvl="1"/>
            <a:r>
              <a:rPr lang="nb-NO" sz="1800" dirty="0"/>
              <a:t>Bachelor i sosialt arbeid (sosionom)</a:t>
            </a:r>
          </a:p>
          <a:p>
            <a:pPr lvl="1"/>
            <a:r>
              <a:rPr lang="nb-NO" sz="1800" dirty="0"/>
              <a:t>Bachelor i sykepleie</a:t>
            </a:r>
          </a:p>
          <a:p>
            <a:pPr lvl="1"/>
            <a:r>
              <a:rPr lang="nb-NO" sz="1800" dirty="0"/>
              <a:t>Bachelor i vernepleie</a:t>
            </a:r>
          </a:p>
          <a:p>
            <a:pPr lvl="1"/>
            <a:r>
              <a:rPr lang="nb-NO" sz="1800" dirty="0"/>
              <a:t>Master i farmasi </a:t>
            </a:r>
          </a:p>
          <a:p>
            <a:pPr lvl="1"/>
            <a:r>
              <a:rPr lang="nb-NO" sz="1800" dirty="0"/>
              <a:t>Master i jordmorfag</a:t>
            </a:r>
          </a:p>
          <a:p>
            <a:pPr lvl="1"/>
            <a:r>
              <a:rPr lang="nb-NO" sz="1800" dirty="0"/>
              <a:t>Master i logopedi</a:t>
            </a:r>
          </a:p>
          <a:p>
            <a:pPr lvl="1"/>
            <a:r>
              <a:rPr lang="nb-NO" sz="1800" dirty="0"/>
              <a:t>Profesjonsstudiet i medisin</a:t>
            </a:r>
          </a:p>
          <a:p>
            <a:pPr lvl="1"/>
            <a:r>
              <a:rPr lang="nb-NO" sz="1800" dirty="0"/>
              <a:t>Profesjonsstudiet i psykolog</a:t>
            </a:r>
          </a:p>
          <a:p>
            <a:pPr lvl="1"/>
            <a:r>
              <a:rPr lang="nb-NO" sz="1800" dirty="0"/>
              <a:t>Tegnspråk og tolkning</a:t>
            </a:r>
          </a:p>
          <a:p>
            <a:pPr lvl="1"/>
            <a:endParaRPr lang="nb-NO" sz="1200" b="1" dirty="0"/>
          </a:p>
          <a:p>
            <a:pPr lvl="1"/>
            <a:endParaRPr lang="nb-NO" sz="1200" b="1" dirty="0"/>
          </a:p>
        </p:txBody>
      </p:sp>
      <p:pic>
        <p:nvPicPr>
          <p:cNvPr id="5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18563" y="483523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937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Vurderingskriterier § 4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628650" lvl="1" indent="-228600">
              <a:buAutoNum type="alphaLcParenR"/>
            </a:pPr>
            <a:r>
              <a:rPr lang="nb-NO" sz="1400" dirty="0"/>
              <a:t>studenten viser </a:t>
            </a:r>
            <a:r>
              <a:rPr lang="nb-NO" sz="1400" b="1" dirty="0"/>
              <a:t>manglende vilje eller evne til omsorg, forståelse og respekt </a:t>
            </a:r>
            <a:r>
              <a:rPr lang="nb-NO" sz="1400" dirty="0"/>
              <a:t>for elever, pasienter, klienter eller brukere. </a:t>
            </a:r>
          </a:p>
          <a:p>
            <a:pPr marL="400050" lvl="1" indent="0">
              <a:buNone/>
            </a:pPr>
            <a:endParaRPr lang="nb-NO" sz="1400" dirty="0"/>
          </a:p>
          <a:p>
            <a:pPr marL="400050" lvl="1" indent="0">
              <a:buNone/>
            </a:pPr>
            <a:r>
              <a:rPr lang="nb-NO" sz="1400" dirty="0"/>
              <a:t>b) studenten viser </a:t>
            </a:r>
            <a:r>
              <a:rPr lang="nb-NO" sz="1400" b="1" dirty="0"/>
              <a:t>manglende vilje eller evne til å samarbeide og til å etablere tillitsforhold og kommunisere</a:t>
            </a:r>
            <a:r>
              <a:rPr lang="nb-NO" sz="1400" dirty="0"/>
              <a:t> med elever, pasienter, klienter, brukere, pårørende og samarbeidspartnere. </a:t>
            </a:r>
          </a:p>
          <a:p>
            <a:pPr marL="400050" lvl="1" indent="0">
              <a:buNone/>
            </a:pPr>
            <a:endParaRPr lang="nb-NO" sz="1400" dirty="0"/>
          </a:p>
          <a:p>
            <a:pPr marL="400050" lvl="1" indent="0">
              <a:buNone/>
            </a:pPr>
            <a:r>
              <a:rPr lang="nb-NO" sz="1400" dirty="0"/>
              <a:t>c) studenten viser </a:t>
            </a:r>
            <a:r>
              <a:rPr lang="nb-NO" sz="1400" b="1" dirty="0"/>
              <a:t>truende eller krenkende atferd </a:t>
            </a:r>
            <a:r>
              <a:rPr lang="nb-NO" sz="1400" dirty="0"/>
              <a:t>i studiesituasjonen. </a:t>
            </a:r>
          </a:p>
          <a:p>
            <a:pPr marL="400050" lvl="1" indent="0">
              <a:buNone/>
            </a:pPr>
            <a:endParaRPr lang="nb-NO" sz="1400" dirty="0"/>
          </a:p>
          <a:p>
            <a:pPr marL="400050" lvl="1" indent="0">
              <a:buNone/>
            </a:pPr>
            <a:r>
              <a:rPr lang="nb-NO" sz="1400" dirty="0"/>
              <a:t>d) studenten </a:t>
            </a:r>
            <a:r>
              <a:rPr lang="nb-NO" sz="1400" b="1" dirty="0"/>
              <a:t>misbruker rusmidler </a:t>
            </a:r>
            <a:r>
              <a:rPr lang="nb-NO" sz="1400" dirty="0"/>
              <a:t>eller </a:t>
            </a:r>
            <a:r>
              <a:rPr lang="nb-NO" sz="1400" b="1" dirty="0"/>
              <a:t>tilegner seg medikamenter på ulovlig vis. </a:t>
            </a:r>
          </a:p>
          <a:p>
            <a:pPr marL="400050" lvl="1" indent="0">
              <a:buNone/>
            </a:pPr>
            <a:endParaRPr lang="nb-NO" sz="1400" b="1" dirty="0"/>
          </a:p>
          <a:p>
            <a:pPr marL="400050" lvl="1" indent="0">
              <a:buNone/>
            </a:pPr>
            <a:r>
              <a:rPr lang="nb-NO" sz="1400" dirty="0"/>
              <a:t>e) studenten </a:t>
            </a:r>
            <a:r>
              <a:rPr lang="nb-NO" sz="1400" b="1" dirty="0"/>
              <a:t>har problemer av en slik art at han/hun fungerer svært dårlig </a:t>
            </a:r>
            <a:r>
              <a:rPr lang="nb-NO" sz="1400" dirty="0"/>
              <a:t>i forhold til sine omgivelser. </a:t>
            </a:r>
          </a:p>
          <a:p>
            <a:pPr marL="400050" lvl="1" indent="0">
              <a:buNone/>
            </a:pPr>
            <a:endParaRPr lang="nb-NO" sz="1400" dirty="0"/>
          </a:p>
          <a:p>
            <a:pPr marL="400050" lvl="1" indent="0">
              <a:buNone/>
            </a:pPr>
            <a:r>
              <a:rPr lang="nb-NO" sz="1400" dirty="0"/>
              <a:t>f) studenten viser </a:t>
            </a:r>
            <a:r>
              <a:rPr lang="nb-NO" sz="1400" b="1" dirty="0"/>
              <a:t>for liten grad av selvinnsikt</a:t>
            </a:r>
            <a:r>
              <a:rPr lang="nb-NO" sz="1400" dirty="0"/>
              <a:t> i forbindelse med oppgaver i studiet og kommende yrkesrolle. </a:t>
            </a:r>
          </a:p>
          <a:p>
            <a:pPr marL="400050" lvl="1" indent="0">
              <a:buNone/>
            </a:pPr>
            <a:endParaRPr lang="nb-NO" sz="1400" dirty="0"/>
          </a:p>
          <a:p>
            <a:pPr marL="400050" lvl="1" indent="0">
              <a:buNone/>
            </a:pPr>
            <a:r>
              <a:rPr lang="nb-NO" sz="1400" dirty="0"/>
              <a:t>g) studenten </a:t>
            </a:r>
            <a:r>
              <a:rPr lang="nb-NO" sz="1400" b="1" dirty="0"/>
              <a:t>viser uaktsomhet og uansvarlighet </a:t>
            </a:r>
            <a:r>
              <a:rPr lang="nb-NO" sz="1400" dirty="0"/>
              <a:t>som kan medføre </a:t>
            </a:r>
            <a:r>
              <a:rPr lang="nb-NO" sz="1400" b="1" dirty="0"/>
              <a:t>risiko for skade</a:t>
            </a:r>
            <a:r>
              <a:rPr lang="nb-NO" sz="1400" dirty="0"/>
              <a:t> av elever, pasienter, klienter eller brukere. </a:t>
            </a:r>
          </a:p>
          <a:p>
            <a:pPr marL="400050" lvl="1" indent="0">
              <a:buNone/>
            </a:pPr>
            <a:endParaRPr lang="nb-NO" sz="1400" dirty="0"/>
          </a:p>
          <a:p>
            <a:pPr marL="400050" lvl="1" indent="0">
              <a:buNone/>
            </a:pPr>
            <a:r>
              <a:rPr lang="nb-NO" sz="1400" dirty="0"/>
              <a:t>h) studenten viser </a:t>
            </a:r>
            <a:r>
              <a:rPr lang="nb-NO" sz="1400" b="1" dirty="0"/>
              <a:t>manglende vilje eller evne til å endre uakseptabel adferd </a:t>
            </a:r>
            <a:r>
              <a:rPr lang="nb-NO" sz="1400" dirty="0"/>
              <a:t>i samsvar med veiledning.</a:t>
            </a:r>
          </a:p>
          <a:p>
            <a:pPr marL="400050" lvl="1" indent="0">
              <a:buNone/>
            </a:pPr>
            <a:endParaRPr lang="nb-NO" sz="1600" b="1" dirty="0"/>
          </a:p>
        </p:txBody>
      </p:sp>
      <p:pic>
        <p:nvPicPr>
          <p:cNvPr id="6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34745" y="2459181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53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Løpende skikkethetsvurdering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4628" y="1063487"/>
            <a:ext cx="7776190" cy="5649041"/>
          </a:xfrm>
        </p:spPr>
        <p:txBody>
          <a:bodyPr/>
          <a:lstStyle/>
          <a:p>
            <a:pPr marL="0" indent="0">
              <a:buNone/>
            </a:pPr>
            <a:r>
              <a:rPr lang="nb-NO" sz="1800" dirty="0"/>
              <a:t>Skal foregå gjennom hele studiet</a:t>
            </a:r>
          </a:p>
          <a:p>
            <a:pPr lvl="1"/>
            <a:r>
              <a:rPr lang="nb-NO" sz="1400" dirty="0"/>
              <a:t>Veiledning i form av samtaler</a:t>
            </a:r>
          </a:p>
          <a:p>
            <a:pPr lvl="1"/>
            <a:r>
              <a:rPr lang="nb-NO" sz="1400" dirty="0"/>
              <a:t>Vurdering av praksisstudier – bestått eller ikke bestått</a:t>
            </a:r>
          </a:p>
          <a:p>
            <a:pPr lvl="1"/>
            <a:r>
              <a:rPr lang="nb-NO" sz="1400" dirty="0"/>
              <a:t>Eksamener </a:t>
            </a:r>
          </a:p>
          <a:p>
            <a:pPr lvl="1"/>
            <a:r>
              <a:rPr lang="nb-NO" sz="1400" dirty="0"/>
              <a:t>Å veilede ut av studiet </a:t>
            </a:r>
          </a:p>
          <a:p>
            <a:pPr lvl="1"/>
            <a:endParaRPr lang="nb-NO" sz="1400" dirty="0"/>
          </a:p>
          <a:p>
            <a:pPr marL="0" indent="0">
              <a:buNone/>
            </a:pPr>
            <a:r>
              <a:rPr lang="nb-NO" sz="1800" dirty="0"/>
              <a:t>Den løpende skikkethetsvurderingen skjer på studieprogrammet og involverer alle lærere, veiledere og andre ansatte, og krever i mindre grad en streng formell saksgang.</a:t>
            </a:r>
          </a:p>
          <a:p>
            <a:pPr marL="0" indent="0">
              <a:buNone/>
            </a:pPr>
            <a:endParaRPr lang="nb-NO" sz="1800" dirty="0"/>
          </a:p>
          <a:p>
            <a:pPr marL="0" indent="0">
              <a:buNone/>
            </a:pPr>
            <a:r>
              <a:rPr lang="nb-NO" sz="1800" dirty="0"/>
              <a:t>Dokumentasjon er viktig!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1436" y="3408218"/>
            <a:ext cx="3782291" cy="3096491"/>
          </a:xfrm>
          <a:prstGeom prst="rect">
            <a:avLst/>
          </a:prstGeom>
        </p:spPr>
      </p:pic>
      <p:pic>
        <p:nvPicPr>
          <p:cNvPr id="6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62200" y="511232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15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9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Særskilt skikkethetsvurdering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b-NO" sz="1600" dirty="0"/>
              <a:t>Starter først når institusjonsansvarlig mottar tvilsmelding, og det opprettes en særskilt skikkethetssak. Tvilsmeldingen kan som hovedregel ikke være anonym! </a:t>
            </a:r>
          </a:p>
          <a:p>
            <a:pPr marL="0" indent="0">
              <a:buNone/>
            </a:pPr>
            <a:endParaRPr lang="nb-NO" sz="1600" dirty="0"/>
          </a:p>
          <a:p>
            <a:pPr marL="0" indent="0">
              <a:buNone/>
            </a:pPr>
            <a:r>
              <a:rPr lang="nb-NO" sz="1600" dirty="0"/>
              <a:t>Kartleggings- og vurderingssamtale gjennomføres</a:t>
            </a:r>
          </a:p>
          <a:p>
            <a:pPr lvl="1"/>
            <a:r>
              <a:rPr lang="nb-NO" sz="1400" dirty="0"/>
              <a:t>Studenten kan ta med seg en støtteperson</a:t>
            </a:r>
          </a:p>
          <a:p>
            <a:pPr lvl="1"/>
            <a:r>
              <a:rPr lang="nb-NO" sz="1400" dirty="0"/>
              <a:t>Tvilsmeldingen med vedlegg er sendt ut til studenten på forhånd, eller overleveres på møtet</a:t>
            </a:r>
          </a:p>
          <a:p>
            <a:pPr lvl="1"/>
            <a:r>
              <a:rPr lang="nb-NO" sz="1400" dirty="0"/>
              <a:t>Går gjennom hendelsesforløpet – studentens versjon – studentens mulighet for kontradiksjon</a:t>
            </a:r>
          </a:p>
          <a:p>
            <a:pPr lvl="1"/>
            <a:r>
              <a:rPr lang="nb-NO" sz="1400" dirty="0"/>
              <a:t>Det skrives et referat som studenten får lese gjennom og ev korrigere eller studenten kan velge å be om at et eget skriv legges ved. Både studenten og institusjonsansvarlig skal skrive under på godkjenning av referatet</a:t>
            </a:r>
          </a:p>
          <a:p>
            <a:pPr lvl="1"/>
            <a:endParaRPr lang="nb-NO" sz="1400" dirty="0"/>
          </a:p>
          <a:p>
            <a:pPr marL="0" lvl="0" indent="0">
              <a:buNone/>
            </a:pPr>
            <a:r>
              <a:rPr lang="nb-NO" sz="1700" dirty="0">
                <a:solidFill>
                  <a:prstClr val="black"/>
                </a:solidFill>
              </a:rPr>
              <a:t>Utvidet oppfølging og veiledning</a:t>
            </a:r>
          </a:p>
          <a:p>
            <a:pPr lvl="1"/>
            <a:r>
              <a:rPr lang="nb-NO" sz="1400" dirty="0">
                <a:solidFill>
                  <a:prstClr val="black"/>
                </a:solidFill>
              </a:rPr>
              <a:t>Studenten skal ha en reell mulighet til å korrigere sin atferd</a:t>
            </a:r>
          </a:p>
          <a:p>
            <a:pPr lvl="1"/>
            <a:endParaRPr lang="nb-NO" sz="14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nb-NO" sz="1700" dirty="0">
                <a:solidFill>
                  <a:prstClr val="black"/>
                </a:solidFill>
              </a:rPr>
              <a:t>Dersom nødvendig kan det vedtas å utsette praksisperioder inntil utvidet veiledning er gjennomført eller saken er avgjort – dersom man anser det som uforsvarlig å la studenten gå ut i praksis</a:t>
            </a:r>
          </a:p>
          <a:p>
            <a:pPr marL="0" lvl="0" indent="0">
              <a:buNone/>
            </a:pPr>
            <a:endParaRPr lang="nb-NO" sz="17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nb-NO" sz="1700" b="1" dirty="0">
                <a:solidFill>
                  <a:prstClr val="black"/>
                </a:solidFill>
              </a:rPr>
              <a:t>Dokumentasjon av hendelser og samtaler helt avgjørende</a:t>
            </a:r>
          </a:p>
          <a:p>
            <a:pPr marL="0" lvl="0" indent="0">
              <a:buNone/>
            </a:pPr>
            <a:endParaRPr lang="nb-NO" sz="17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nb-NO" sz="1700" dirty="0">
                <a:solidFill>
                  <a:prstClr val="black"/>
                </a:solidFill>
              </a:rPr>
              <a:t>Hvis nødvendig endring og utvikling hos studenten uteblir – fremmes saken for NTNUs skikkethetsnemnd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5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11291" y="35814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222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Studentens rettigheter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nb-NO" dirty="0"/>
              <a:t>Opplysninger i saken er taushetsbelagt</a:t>
            </a:r>
          </a:p>
          <a:p>
            <a:pPr marL="0" indent="0">
              <a:buNone/>
            </a:pPr>
            <a:r>
              <a:rPr lang="nb-NO" dirty="0"/>
              <a:t>Rett til innsyn og kontradiksjon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Rett til advokatbistand utløses dersom saken sendes til skikkethetsnemda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Skikkethetsnemda behandler saken, og innstiller overfor klagenemda ved NTNU som gjør vedtak om ev utestenging i inntil 5 år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Studenten kan påklages til nasjonal klagenemnd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I utestengingsperioden kan studenten </a:t>
            </a:r>
            <a:r>
              <a:rPr lang="nb-NO" b="1" dirty="0"/>
              <a:t>ikke søke eller ta i mot studieplass på samme utdanning</a:t>
            </a:r>
            <a:r>
              <a:rPr lang="nb-NO" dirty="0"/>
              <a:t> ved andre utdanningsinstitusjoner i Norge, og må søke opptak på nytt dersom studiet skal gjenopptas etter avsluttet periode</a:t>
            </a:r>
          </a:p>
          <a:p>
            <a:endParaRPr lang="nb-NO" dirty="0"/>
          </a:p>
          <a:p>
            <a:pPr marL="0" indent="0">
              <a:buNone/>
            </a:pPr>
            <a:r>
              <a:rPr lang="nb-NO" dirty="0"/>
              <a:t>Saken kan ende opp i rettsapparatet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4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25145" y="115685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15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Hvordan melde tvil?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Alle som har kontakt med en student kan melde tvil.</a:t>
            </a:r>
          </a:p>
          <a:p>
            <a:pPr marL="0" indent="0">
              <a:buNone/>
            </a:pPr>
            <a:r>
              <a:rPr lang="nb-NO" dirty="0"/>
              <a:t>Tvilsmeldingen må knyttes til en eller flere av vurderingskriteriene.</a:t>
            </a:r>
          </a:p>
          <a:p>
            <a:pPr marL="0" indent="0">
              <a:buNone/>
            </a:pPr>
            <a:r>
              <a:rPr lang="nb-NO" dirty="0"/>
              <a:t>Tvilsmeldingen sendes på eget skjema som finnes på:</a:t>
            </a:r>
          </a:p>
          <a:p>
            <a:pPr marL="0" indent="0">
              <a:buNone/>
            </a:pPr>
            <a:r>
              <a:rPr lang="nb-NO" dirty="0">
                <a:hlinkClick r:id="rId4"/>
              </a:rPr>
              <a:t>Skikkethetsvurdering - Wiki - innsida.ntnu.no</a:t>
            </a:r>
            <a:endParaRPr lang="nb-NO" dirty="0"/>
          </a:p>
          <a:p>
            <a:pPr marL="0" indent="0">
              <a:buNone/>
            </a:pPr>
            <a:r>
              <a:rPr lang="nb-NO" dirty="0"/>
              <a:t>Er du usikker – ta kontakt med meg</a:t>
            </a:r>
          </a:p>
          <a:p>
            <a:pPr marL="0" indent="0">
              <a:buNone/>
            </a:pPr>
            <a:r>
              <a:rPr lang="nb-NO" dirty="0"/>
              <a:t>Treffes på 73 55 90 45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0764" y="4412673"/>
            <a:ext cx="5350897" cy="2202872"/>
          </a:xfrm>
          <a:prstGeom prst="rect">
            <a:avLst/>
          </a:prstGeom>
        </p:spPr>
      </p:pic>
      <p:pic>
        <p:nvPicPr>
          <p:cNvPr id="6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40781" y="426027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46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NTNU FARGER UU">
      <a:dk1>
        <a:srgbClr val="000000"/>
      </a:dk1>
      <a:lt1>
        <a:srgbClr val="FFFFFF"/>
      </a:lt1>
      <a:dk2>
        <a:srgbClr val="014693"/>
      </a:dk2>
      <a:lt2>
        <a:srgbClr val="D6D7D6"/>
      </a:lt2>
      <a:accent1>
        <a:srgbClr val="B6C8E9"/>
      </a:accent1>
      <a:accent2>
        <a:srgbClr val="014693"/>
      </a:accent2>
      <a:accent3>
        <a:srgbClr val="BCD024"/>
      </a:accent3>
      <a:accent4>
        <a:srgbClr val="B01B81"/>
      </a:accent4>
      <a:accent5>
        <a:srgbClr val="F7D019"/>
      </a:accent5>
      <a:accent6>
        <a:srgbClr val="ED8013"/>
      </a:accent6>
      <a:hlink>
        <a:srgbClr val="3D2A68"/>
      </a:hlink>
      <a:folHlink>
        <a:srgbClr val="338C8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3B7B0"/>
        </a:solidFill>
        <a:ln>
          <a:noFill/>
        </a:ln>
        <a:effectLst>
          <a:outerShdw blurRad="114300" dist="12700" dir="5400000" rotWithShape="0">
            <a:srgbClr val="000000">
              <a:alpha val="35000"/>
            </a:srgbClr>
          </a:outerShdw>
        </a:effec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tnu_blaa_stripe" id="{291AEDDE-44B1-3444-847C-C6962C4834E9}" vid="{4C8C7E22-3078-2F45-9EA6-474534AEDCF5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458dd40-2273-43ee-a6f5-a016f07cacc7">
      <Terms xmlns="http://schemas.microsoft.com/office/infopath/2007/PartnerControls"/>
    </lcf76f155ced4ddcb4097134ff3c332f>
    <TaxCatchAll xmlns="68cdd2d9-17e0-456e-90fd-7bff2e4e3a22" xsi:nil="true"/>
    <SharedWithUsers xmlns="68cdd2d9-17e0-456e-90fd-7bff2e4e3a22">
      <UserInfo>
        <DisplayName/>
        <AccountId xsi:nil="true"/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3E6453B6750664798B8F59446F384A1" ma:contentTypeVersion="14" ma:contentTypeDescription="Create a new document." ma:contentTypeScope="" ma:versionID="8bd344ed5faa6cf6cc78810de441289f">
  <xsd:schema xmlns:xsd="http://www.w3.org/2001/XMLSchema" xmlns:xs="http://www.w3.org/2001/XMLSchema" xmlns:p="http://schemas.microsoft.com/office/2006/metadata/properties" xmlns:ns2="3458dd40-2273-43ee-a6f5-a016f07cacc7" xmlns:ns3="68cdd2d9-17e0-456e-90fd-7bff2e4e3a22" targetNamespace="http://schemas.microsoft.com/office/2006/metadata/properties" ma:root="true" ma:fieldsID="93fc30be1b285a93e2381f7155336347" ns2:_="" ns3:_="">
    <xsd:import namespace="3458dd40-2273-43ee-a6f5-a016f07cacc7"/>
    <xsd:import namespace="68cdd2d9-17e0-456e-90fd-7bff2e4e3a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58dd40-2273-43ee-a6f5-a016f07cac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6e7bc199-5fe5-462f-a3d8-26f806c1f49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cdd2d9-17e0-456e-90fd-7bff2e4e3a2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1c733d14-a091-4a96-87ec-d8e0e383f6a8}" ma:internalName="TaxCatchAll" ma:showField="CatchAllData" ma:web="68cdd2d9-17e0-456e-90fd-7bff2e4e3a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1F1BF0-7210-4733-8D37-B48CD65D836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1DB508B-85D3-4026-B3F8-FB800CC5374B}">
  <ds:schemaRefs>
    <ds:schemaRef ds:uri="3458dd40-2273-43ee-a6f5-a016f07cacc7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68cdd2d9-17e0-456e-90fd-7bff2e4e3a22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9D8EF72-49F1-4EB7-97D5-0DDD994E6B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58dd40-2273-43ee-a6f5-a016f07cacc7"/>
    <ds:schemaRef ds:uri="68cdd2d9-17e0-456e-90fd-7bff2e4e3a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ntnu_blaa_stripe</Template>
  <TotalTime>0</TotalTime>
  <Words>948</Words>
  <Application>Microsoft Office PowerPoint</Application>
  <PresentationFormat>Skjermfremvisning (4:3)</PresentationFormat>
  <Paragraphs>141</Paragraphs>
  <Slides>11</Slides>
  <Notes>0</Notes>
  <HiddenSlides>0</HiddenSlides>
  <MMClips>11</MMClips>
  <ScaleCrop>false</ScaleCrop>
  <HeadingPairs>
    <vt:vector size="6" baseType="variant">
      <vt:variant>
        <vt:lpstr>Brukte skrifter</vt:lpstr>
      </vt:variant>
      <vt:variant>
        <vt:i4>1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11</vt:i4>
      </vt:variant>
    </vt:vector>
  </HeadingPairs>
  <TitlesOfParts>
    <vt:vector size="13" baseType="lpstr">
      <vt:lpstr>Arial</vt:lpstr>
      <vt:lpstr>Office-tema</vt:lpstr>
      <vt:lpstr>Skikkethetsvurdering i høyere utdanning</vt:lpstr>
      <vt:lpstr>Skikkethet - definisjon</vt:lpstr>
      <vt:lpstr>Skikkethetsvurdering - formål</vt:lpstr>
      <vt:lpstr>Hvilke helse- og sosialfaglige utdanninger ved NTNU omfattes av ordningen?</vt:lpstr>
      <vt:lpstr>Vurderingskriterier § 4</vt:lpstr>
      <vt:lpstr>Løpende skikkethetsvurdering</vt:lpstr>
      <vt:lpstr>Særskilt skikkethetsvurdering</vt:lpstr>
      <vt:lpstr>Studentens rettigheter</vt:lpstr>
      <vt:lpstr>Hvordan melde tvil?</vt:lpstr>
      <vt:lpstr>Eksempler på innhold i tvilsmeldinger</vt:lpstr>
      <vt:lpstr>Eksempler på innhold i tvilsmeldinger</vt:lpstr>
    </vt:vector>
  </TitlesOfParts>
  <Company>NTNU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Tittel</dc:title>
  <dc:creator>Bernt Nicolai Særsten</dc:creator>
  <cp:lastModifiedBy>Anne Siri Stornes</cp:lastModifiedBy>
  <cp:revision>30</cp:revision>
  <dcterms:created xsi:type="dcterms:W3CDTF">2021-09-03T06:39:29Z</dcterms:created>
  <dcterms:modified xsi:type="dcterms:W3CDTF">2023-12-20T11:56:58Z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0x01010083E6453B6750664798B8F59446F384A1</vt:lpwstr>
  </property>
  <property fmtid="{D5CDD505-2E9C-101B-9397-08002B2CF9AE}" pid="3" name="Order">
    <vt:lpwstr>16500.0000000000</vt:lpwstr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Signature">
    <vt:lpwstr/>
  </property>
</Properties>
</file>