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94"/>
  </p:normalViewPr>
  <p:slideViewPr>
    <p:cSldViewPr snapToGrid="0" snapToObjects="1">
      <p:cViewPr varScale="1">
        <p:scale>
          <a:sx n="162" d="100"/>
          <a:sy n="162" d="100"/>
        </p:scale>
        <p:origin x="430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7750" y="274638"/>
            <a:ext cx="5459249" cy="5851525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FDADA50-9BEE-6246-AA16-1729DA45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</p:spPr>
        <p:txBody>
          <a:bodyPr anchor="t" anchorCtr="0">
            <a:sp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F486B6F-A89E-CF41-ABF1-BCC6ABDB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1063487"/>
            <a:ext cx="7407404" cy="535775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5765" y="4406900"/>
            <a:ext cx="74589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35765" y="2906713"/>
            <a:ext cx="74589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043610"/>
            <a:ext cx="7407404" cy="5539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hyperlink" Target="https://lovdata.no/forskrift/2006-06-30-8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hyperlink" Target="https://innsida.ntnu.no/wiki/-/wiki/Norsk/skikkethetsvurde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7185" y="1467214"/>
            <a:ext cx="7772400" cy="1200329"/>
          </a:xfrm>
        </p:spPr>
        <p:txBody>
          <a:bodyPr/>
          <a:lstStyle/>
          <a:p>
            <a:r>
              <a:rPr lang="nb-NO" dirty="0"/>
              <a:t>Skikkethetsvurdering i høyere utdanning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7185" y="2104667"/>
            <a:ext cx="7772400" cy="1752600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>
              <a:solidFill>
                <a:schemeClr val="tx1"/>
              </a:solidFill>
            </a:endParaRPr>
          </a:p>
          <a:p>
            <a:r>
              <a:rPr lang="nb-NO" dirty="0">
                <a:solidFill>
                  <a:schemeClr val="tx1"/>
                </a:solidFill>
              </a:rPr>
              <a:t>Institusjonsansvarlig Bernt Nicolai </a:t>
            </a:r>
            <a:r>
              <a:rPr lang="nb-NO" dirty="0" err="1">
                <a:solidFill>
                  <a:schemeClr val="tx1"/>
                </a:solidFill>
              </a:rPr>
              <a:t>Særsten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213D219-FE5E-A142-8D89-370DA72D0EE7}"/>
              </a:ext>
            </a:extLst>
          </p:cNvPr>
          <p:cNvSpPr txBox="1"/>
          <p:nvPr/>
        </p:nvSpPr>
        <p:spPr>
          <a:xfrm rot="16200000">
            <a:off x="-1251027" y="2958567"/>
            <a:ext cx="327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Kunnskap for en bedre verden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985" y="4782205"/>
            <a:ext cx="2548349" cy="1633870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9836" y="4014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523220"/>
          </a:xfrm>
        </p:spPr>
        <p:txBody>
          <a:bodyPr/>
          <a:lstStyle/>
          <a:p>
            <a:r>
              <a:rPr lang="nb-NO" sz="2800" dirty="0"/>
              <a:t>Eksempler på innhold i tvilsmeldinger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55965" y="797858"/>
            <a:ext cx="8021780" cy="599779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5600" b="1" dirty="0"/>
              <a:t>FAGLIGE MANGLER OG/ELLER ARROGANTE HOLDNINGER</a:t>
            </a:r>
          </a:p>
          <a:p>
            <a:pPr marL="0" indent="0">
              <a:buNone/>
            </a:pPr>
            <a:r>
              <a:rPr lang="nb-NO" sz="5600" dirty="0"/>
              <a:t>Gjentatt episoder hvor studenten gjør feil i forbindelse med prosedyrer og arbeidsoppgaver i praksis, for eksempel ved administrering av medikamenter. Det blir ingen bedring til tross av veiledning</a:t>
            </a:r>
          </a:p>
          <a:p>
            <a:pPr marL="0" indent="0">
              <a:buNone/>
            </a:pPr>
            <a:endParaRPr lang="nb-NO" sz="5600" dirty="0"/>
          </a:p>
          <a:p>
            <a:pPr marL="0" indent="0">
              <a:buNone/>
            </a:pPr>
            <a:r>
              <a:rPr lang="nb-NO" sz="5600" dirty="0"/>
              <a:t>Går ut over sin kompetanse og unnlater å innhente veiledning eller godkjenning ved utførelse av prosedyrer i praksis – opptrer som en «verdensmester» </a:t>
            </a:r>
          </a:p>
          <a:p>
            <a:pPr marL="0" indent="0">
              <a:buNone/>
            </a:pPr>
            <a:endParaRPr lang="nb-NO" sz="5600" dirty="0"/>
          </a:p>
          <a:p>
            <a:pPr marL="0" indent="0">
              <a:buNone/>
            </a:pPr>
            <a:r>
              <a:rPr lang="nb-NO" sz="5600" dirty="0"/>
              <a:t>Mangler kunnskaper eller klarer ikke å omsette kunnskap til praksis – setter pasient/brukere i fare.</a:t>
            </a:r>
          </a:p>
          <a:p>
            <a:pPr marL="0" indent="0">
              <a:buNone/>
            </a:pPr>
            <a:r>
              <a:rPr lang="nb-NO" sz="5600" dirty="0"/>
              <a:t>Psykisk sykdom – liten selvinnsikt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5600" b="1" dirty="0"/>
              <a:t>SAMARBEIDSPROBLEM</a:t>
            </a:r>
          </a:p>
          <a:p>
            <a:pPr marL="0" indent="0">
              <a:buNone/>
            </a:pPr>
            <a:r>
              <a:rPr lang="nb-NO" sz="5600" dirty="0"/>
              <a:t>Manglende evne til å etablere tillit eller relasjon til pasienter/brukere eller samarbeidsparter. Skaper ofte uro, utrygghet i arbeidsmiljø/studiemiljø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5600" b="1" dirty="0"/>
              <a:t>SPRÅK</a:t>
            </a:r>
          </a:p>
          <a:p>
            <a:pPr marL="0" indent="0">
              <a:buNone/>
            </a:pPr>
            <a:r>
              <a:rPr lang="nb-NO" sz="5600" dirty="0"/>
              <a:t>Studenten har en kommunikasjonsform som stadig medfører misforståelser, eller har store språklige utfordringer, der studenten ikke oppfatter hva som blir sagt og andre har problemer med å forstå hva studenten formidler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 descr="Bilderesultat for arroganse">
            <a:extLst>
              <a:ext uri="{FF2B5EF4-FFF2-40B4-BE49-F238E27FC236}">
                <a16:creationId xmlns:a16="http://schemas.microsoft.com/office/drawing/2014/main" id="{56752955-FA05-4FC7-B361-C4714C194A6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t="3545" r="20140"/>
          <a:stretch/>
        </p:blipFill>
        <p:spPr bwMode="auto">
          <a:xfrm>
            <a:off x="6131276" y="2856003"/>
            <a:ext cx="1551940" cy="1881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9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523220"/>
          </a:xfrm>
        </p:spPr>
        <p:txBody>
          <a:bodyPr/>
          <a:lstStyle/>
          <a:p>
            <a:r>
              <a:rPr lang="nb-NO" sz="2800" dirty="0"/>
              <a:t>Eksempler på innhold i tvilsmeldinger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6987" y="797858"/>
            <a:ext cx="8021780" cy="5997797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b="1" dirty="0"/>
              <a:t>AVVIKENDE FØLELSESUTTRYKK</a:t>
            </a:r>
          </a:p>
          <a:p>
            <a:pPr marL="0" indent="0">
              <a:buNone/>
            </a:pPr>
            <a:r>
              <a:rPr lang="nb-NO" sz="4800" dirty="0"/>
              <a:t>Manglende empati og evne til å sette seg inn i pasienter/brukeres situasjon</a:t>
            </a:r>
          </a:p>
          <a:p>
            <a:pPr marL="0" indent="0">
              <a:buNone/>
            </a:pPr>
            <a:r>
              <a:rPr lang="nb-NO" sz="4800" dirty="0"/>
              <a:t>Maktutøvelse </a:t>
            </a:r>
          </a:p>
          <a:p>
            <a:endParaRPr lang="nb-NO" sz="4800" b="1" dirty="0"/>
          </a:p>
          <a:p>
            <a:pPr marL="0" indent="0">
              <a:buNone/>
            </a:pPr>
            <a:r>
              <a:rPr lang="nb-NO" sz="4800" b="1" dirty="0"/>
              <a:t>BRUDD PÅ TAUSHETSPLIKT</a:t>
            </a:r>
          </a:p>
          <a:p>
            <a:pPr marL="0" indent="0">
              <a:buNone/>
            </a:pPr>
            <a:r>
              <a:rPr lang="nb-NO" sz="4800" dirty="0"/>
              <a:t>Tatt i å lese pasientjournaler</a:t>
            </a:r>
          </a:p>
          <a:p>
            <a:pPr marL="0" indent="0">
              <a:buNone/>
            </a:pPr>
            <a:r>
              <a:rPr lang="nb-NO" sz="4800" dirty="0"/>
              <a:t>Videreformidle taushetsbelagt informasjon om pasienter/brukere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b="1" dirty="0"/>
              <a:t>RUS</a:t>
            </a:r>
          </a:p>
          <a:p>
            <a:pPr marL="0" indent="0">
              <a:buNone/>
            </a:pPr>
            <a:r>
              <a:rPr lang="nb-NO" sz="4800" dirty="0"/>
              <a:t>Bruk av rusmidler, enten på fritiden eller i </a:t>
            </a:r>
            <a:r>
              <a:rPr lang="nb-NO" sz="4800" dirty="0" err="1"/>
              <a:t>studiestituasjonen</a:t>
            </a:r>
            <a:r>
              <a:rPr lang="nb-NO" sz="4800" dirty="0"/>
              <a:t> som påvirker studiene og kan sette pasienter/brukere i fare</a:t>
            </a:r>
          </a:p>
          <a:p>
            <a:pPr marL="0" indent="0">
              <a:buNone/>
            </a:pPr>
            <a:endParaRPr lang="nb-NO" sz="4800" dirty="0"/>
          </a:p>
          <a:p>
            <a:endParaRPr lang="nb-NO" sz="4800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4800" b="1" dirty="0"/>
              <a:t>SEKSUALISERT ADFERD</a:t>
            </a:r>
          </a:p>
          <a:p>
            <a:pPr marL="0" indent="0">
              <a:buNone/>
            </a:pPr>
            <a:r>
              <a:rPr lang="nb-NO" sz="4800" dirty="0"/>
              <a:t>Har en flørtende/seksualisert kommunikasjon til pasienter/brukere</a:t>
            </a:r>
          </a:p>
          <a:p>
            <a:pPr marL="0" indent="0">
              <a:buNone/>
            </a:pPr>
            <a:r>
              <a:rPr lang="nb-NO" sz="4800" dirty="0"/>
              <a:t>Utvikler en kjærlighetslignende relasjon til pasient/bruker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924" y="3604333"/>
            <a:ext cx="2219037" cy="1349407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6309" y="41266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C2DF06-FA29-054B-A82C-AFD78D8D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461665"/>
          </a:xfrm>
        </p:spPr>
        <p:txBody>
          <a:bodyPr/>
          <a:lstStyle/>
          <a:p>
            <a:r>
              <a:rPr lang="nb-NO" sz="2400" dirty="0"/>
              <a:t>Skikkethet - definisjon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AE7864-DA55-D84C-914D-A7337440D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341" y="965832"/>
            <a:ext cx="7407404" cy="535775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Forskriften skal sikre at en student har de nødvendige faglige og personlige forutsetninger for å kunne utøve yrket.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En student som utgjør en mulig fare for liv, fysisk og psykisk helse, rettigheter og sikkerhet for pasienter,  brukere, barnehagebarn, elever, eller andre som studenten vil komme i kontakt med under praksisstudier eller under fremtidig yrkesutøvelse, er ikke skikket for yrket.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>
                <a:hlinkClick r:id="rId4"/>
              </a:rPr>
              <a:t>Lov om skikkethetsvurdering i høyere utdanning § 2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5628" y="475210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1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Skikkethetsvurdering - formål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Skal avdekke om studenten har de nødvendige faglige og personlige forutsetninger for å kunne fungere i yrket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Skal sikre at pasienter, klienter, brukere og andre blir tatt hånd om av en skikket person</a:t>
            </a:r>
          </a:p>
          <a:p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983" y="3685308"/>
            <a:ext cx="4835235" cy="2834553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4325" y="4246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830997"/>
          </a:xfrm>
        </p:spPr>
        <p:txBody>
          <a:bodyPr/>
          <a:lstStyle/>
          <a:p>
            <a:r>
              <a:rPr lang="nb-NO" sz="2400" dirty="0"/>
              <a:t>Hvilke helse- og sosialfaglige utdanninger ved NTNU omfattes av ordningen?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105636"/>
            <a:ext cx="7407404" cy="5399073"/>
          </a:xfrm>
        </p:spPr>
        <p:txBody>
          <a:bodyPr>
            <a:noAutofit/>
          </a:bodyPr>
          <a:lstStyle/>
          <a:p>
            <a:pPr lvl="1"/>
            <a:r>
              <a:rPr lang="nb-NO" sz="1800" dirty="0"/>
              <a:t>Bachelor i audiologi (audiograf)</a:t>
            </a:r>
          </a:p>
          <a:p>
            <a:pPr lvl="1"/>
            <a:r>
              <a:rPr lang="nb-NO" sz="1800" dirty="0"/>
              <a:t>Bachelor i barnevern</a:t>
            </a:r>
          </a:p>
          <a:p>
            <a:pPr lvl="1"/>
            <a:r>
              <a:rPr lang="nb-NO" sz="1800" dirty="0"/>
              <a:t>Bachelor i bioingeniør</a:t>
            </a:r>
          </a:p>
          <a:p>
            <a:pPr lvl="1"/>
            <a:r>
              <a:rPr lang="nb-NO" sz="1800" dirty="0"/>
              <a:t>Bachelor i ergoterapi</a:t>
            </a:r>
          </a:p>
          <a:p>
            <a:pPr lvl="1"/>
            <a:r>
              <a:rPr lang="nb-NO" sz="1800" dirty="0"/>
              <a:t>Bachelor i fysioterapi</a:t>
            </a:r>
          </a:p>
          <a:p>
            <a:pPr lvl="1"/>
            <a:r>
              <a:rPr lang="nb-NO" sz="1800" dirty="0"/>
              <a:t>Bachelor i </a:t>
            </a:r>
            <a:r>
              <a:rPr lang="nb-NO" sz="1800" dirty="0" err="1"/>
              <a:t>paramedic</a:t>
            </a:r>
            <a:endParaRPr lang="nb-NO" sz="1800" dirty="0"/>
          </a:p>
          <a:p>
            <a:pPr lvl="1"/>
            <a:r>
              <a:rPr lang="nb-NO" sz="1800" dirty="0"/>
              <a:t>Bachelor i radiografi</a:t>
            </a:r>
          </a:p>
          <a:p>
            <a:pPr lvl="1"/>
            <a:r>
              <a:rPr lang="nb-NO" sz="1800" dirty="0"/>
              <a:t>Bachelor i sosialt arbeid (sosionom)</a:t>
            </a:r>
          </a:p>
          <a:p>
            <a:pPr lvl="1"/>
            <a:r>
              <a:rPr lang="nb-NO" sz="1800" dirty="0"/>
              <a:t>Bachelor i sykepleie</a:t>
            </a:r>
          </a:p>
          <a:p>
            <a:pPr lvl="1"/>
            <a:r>
              <a:rPr lang="nb-NO" sz="1800" dirty="0"/>
              <a:t>Bachelor i vernepleie</a:t>
            </a:r>
          </a:p>
          <a:p>
            <a:pPr lvl="1"/>
            <a:r>
              <a:rPr lang="nb-NO" sz="1800" dirty="0"/>
              <a:t>Master i farmasi </a:t>
            </a:r>
          </a:p>
          <a:p>
            <a:pPr lvl="1"/>
            <a:r>
              <a:rPr lang="nb-NO" sz="1800" dirty="0"/>
              <a:t>Master i jordmorfag</a:t>
            </a:r>
          </a:p>
          <a:p>
            <a:pPr lvl="1"/>
            <a:r>
              <a:rPr lang="nb-NO" sz="1800" dirty="0"/>
              <a:t>Master i logopedi</a:t>
            </a:r>
          </a:p>
          <a:p>
            <a:pPr lvl="1"/>
            <a:r>
              <a:rPr lang="nb-NO" sz="1800" dirty="0"/>
              <a:t>Profesjonsstudiet i medisin</a:t>
            </a:r>
          </a:p>
          <a:p>
            <a:pPr lvl="1"/>
            <a:r>
              <a:rPr lang="nb-NO" sz="1800" dirty="0"/>
              <a:t>Profesjonsstudiet i psykolog</a:t>
            </a:r>
          </a:p>
          <a:p>
            <a:pPr lvl="1"/>
            <a:r>
              <a:rPr lang="nb-NO" sz="1800" dirty="0"/>
              <a:t>Tegnspråk og tolkning</a:t>
            </a:r>
          </a:p>
          <a:p>
            <a:pPr lvl="1"/>
            <a:endParaRPr lang="nb-NO" sz="1200" b="1" dirty="0"/>
          </a:p>
          <a:p>
            <a:pPr lvl="1"/>
            <a:endParaRPr lang="nb-NO" sz="1200" b="1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8563" y="48352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Vurderingskriterier § 4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28650" lvl="1" indent="-228600">
              <a:buAutoNum type="alphaLcParenR"/>
            </a:pPr>
            <a:r>
              <a:rPr lang="nb-NO" sz="1400" dirty="0"/>
              <a:t>studenten viser </a:t>
            </a:r>
            <a:r>
              <a:rPr lang="nb-NO" sz="1400" b="1" dirty="0"/>
              <a:t>manglende vilje eller evne til omsorg, forståelse og respekt </a:t>
            </a:r>
            <a:r>
              <a:rPr lang="nb-NO" sz="1400" dirty="0"/>
              <a:t>for elever, pasienter, klienter eller brukere.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b) studenten viser </a:t>
            </a:r>
            <a:r>
              <a:rPr lang="nb-NO" sz="1400" b="1" dirty="0"/>
              <a:t>manglende vilje eller evne til å samarbeide og til å etablere tillitsforhold og kommunisere</a:t>
            </a:r>
            <a:r>
              <a:rPr lang="nb-NO" sz="1400" dirty="0"/>
              <a:t> med elever, pasienter, klienter, brukere, pårørende og samarbeidspartnere.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c) studenten viser </a:t>
            </a:r>
            <a:r>
              <a:rPr lang="nb-NO" sz="1400" b="1" dirty="0"/>
              <a:t>truende eller krenkende atferd </a:t>
            </a:r>
            <a:r>
              <a:rPr lang="nb-NO" sz="1400" dirty="0"/>
              <a:t>i studiesituasjonen.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d) studenten </a:t>
            </a:r>
            <a:r>
              <a:rPr lang="nb-NO" sz="1400" b="1" dirty="0"/>
              <a:t>misbruker rusmidler </a:t>
            </a:r>
            <a:r>
              <a:rPr lang="nb-NO" sz="1400" dirty="0"/>
              <a:t>eller </a:t>
            </a:r>
            <a:r>
              <a:rPr lang="nb-NO" sz="1400" b="1" dirty="0"/>
              <a:t>tilegner seg medikamenter på ulovlig vis. </a:t>
            </a:r>
          </a:p>
          <a:p>
            <a:pPr marL="400050" lvl="1" indent="0">
              <a:buNone/>
            </a:pPr>
            <a:endParaRPr lang="nb-NO" sz="1400" b="1" dirty="0"/>
          </a:p>
          <a:p>
            <a:pPr marL="400050" lvl="1" indent="0">
              <a:buNone/>
            </a:pPr>
            <a:r>
              <a:rPr lang="nb-NO" sz="1400" dirty="0"/>
              <a:t>e) studenten </a:t>
            </a:r>
            <a:r>
              <a:rPr lang="nb-NO" sz="1400" b="1" dirty="0"/>
              <a:t>har problemer av en slik art at han/hun fungerer svært dårlig </a:t>
            </a:r>
            <a:r>
              <a:rPr lang="nb-NO" sz="1400" dirty="0"/>
              <a:t>i forhold til sine omgivelser.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f) studenten viser </a:t>
            </a:r>
            <a:r>
              <a:rPr lang="nb-NO" sz="1400" b="1" dirty="0"/>
              <a:t>for liten grad av selvinnsikt</a:t>
            </a:r>
            <a:r>
              <a:rPr lang="nb-NO" sz="1400" dirty="0"/>
              <a:t> i forbindelse med oppgaver i studiet og kommende yrkesrolle.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g) studenten </a:t>
            </a:r>
            <a:r>
              <a:rPr lang="nb-NO" sz="1400" b="1" dirty="0"/>
              <a:t>viser uaktsomhet og uansvarlighet </a:t>
            </a:r>
            <a:r>
              <a:rPr lang="nb-NO" sz="1400" dirty="0"/>
              <a:t>som kan medføre </a:t>
            </a:r>
            <a:r>
              <a:rPr lang="nb-NO" sz="1400" b="1" dirty="0"/>
              <a:t>risiko for skade</a:t>
            </a:r>
            <a:r>
              <a:rPr lang="nb-NO" sz="1400" dirty="0"/>
              <a:t> av elever, pasienter, klienter eller brukere.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h) studenten viser </a:t>
            </a:r>
            <a:r>
              <a:rPr lang="nb-NO" sz="1400" b="1" dirty="0"/>
              <a:t>manglende vilje eller evne til å endre uakseptabel adferd </a:t>
            </a:r>
            <a:r>
              <a:rPr lang="nb-NO" sz="1400" dirty="0"/>
              <a:t>i samsvar med veiledning.</a:t>
            </a:r>
          </a:p>
          <a:p>
            <a:pPr marL="400050" lvl="1" indent="0">
              <a:buNone/>
            </a:pPr>
            <a:endParaRPr lang="nb-NO" sz="1600" b="1" dirty="0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4745" y="245918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3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063487"/>
            <a:ext cx="7776190" cy="5649041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/>
              <a:t>Skal foregå gjennom hele studiet</a:t>
            </a:r>
          </a:p>
          <a:p>
            <a:pPr lvl="1"/>
            <a:r>
              <a:rPr lang="nb-NO" sz="1400" dirty="0"/>
              <a:t>Veiledning i form av samtaler</a:t>
            </a:r>
          </a:p>
          <a:p>
            <a:pPr lvl="1"/>
            <a:r>
              <a:rPr lang="nb-NO" sz="1400" dirty="0"/>
              <a:t>Vurdering av praksisstudier – bestått eller ikke bestått</a:t>
            </a:r>
          </a:p>
          <a:p>
            <a:pPr lvl="1"/>
            <a:r>
              <a:rPr lang="nb-NO" sz="1400" dirty="0"/>
              <a:t>Eksamener </a:t>
            </a:r>
          </a:p>
          <a:p>
            <a:pPr lvl="1"/>
            <a:r>
              <a:rPr lang="nb-NO" sz="1400" dirty="0"/>
              <a:t>Å veilede ut av studiet </a:t>
            </a:r>
          </a:p>
          <a:p>
            <a:pPr lvl="1"/>
            <a:endParaRPr lang="nb-NO" sz="1400" dirty="0"/>
          </a:p>
          <a:p>
            <a:pPr marL="0" indent="0">
              <a:buNone/>
            </a:pPr>
            <a:r>
              <a:rPr lang="nb-NO" sz="1800" dirty="0"/>
              <a:t>Den løpende skikkethetsvurderingen skjer på studieprogrammet og involverer alle lærere, veiledere og andre ansatte, og krever i mindre grad en streng formell saksgang.</a:t>
            </a: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Dokumentasjon er viktig!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36" y="3408218"/>
            <a:ext cx="3782291" cy="3096491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112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5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Særskilt skikkethetsvurdering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1600" dirty="0"/>
              <a:t>Starter først når institusjonsansvarlig mottar tvilsmelding, og det opprettes en særskilt skikkethetssak. Tvilsmeldingen kan som hovedregel ikke være anonym! 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dirty="0"/>
              <a:t>Kartleggings- og vurderingssamtale gjennomføres</a:t>
            </a:r>
          </a:p>
          <a:p>
            <a:pPr lvl="1"/>
            <a:r>
              <a:rPr lang="nb-NO" sz="1400" dirty="0"/>
              <a:t>Studenten kan ta med seg en støtteperson</a:t>
            </a:r>
          </a:p>
          <a:p>
            <a:pPr lvl="1"/>
            <a:r>
              <a:rPr lang="nb-NO" sz="1400" dirty="0"/>
              <a:t>Tvilsmeldingen med vedlegg er sendt ut til studenten på forhånd, eller overleveres på møtet</a:t>
            </a:r>
          </a:p>
          <a:p>
            <a:pPr lvl="1"/>
            <a:r>
              <a:rPr lang="nb-NO" sz="1400" dirty="0"/>
              <a:t>Går gjennom hendelsesforløpet – studentens versjon – studentens mulighet for kontradiksjon</a:t>
            </a:r>
          </a:p>
          <a:p>
            <a:pPr lvl="1"/>
            <a:r>
              <a:rPr lang="nb-NO" sz="1400" dirty="0"/>
              <a:t>Det skrives et referat som studenten får lese gjennom og ev korrigere eller studenten kan velge å be om at et eget skriv legges ved. Både studenten og institusjonsansvarlig skal skrive under på godkjenning av referatet</a:t>
            </a:r>
          </a:p>
          <a:p>
            <a:pPr lvl="1"/>
            <a:endParaRPr lang="nb-NO" sz="1400" dirty="0"/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Utvidet oppfølging og veiledning</a:t>
            </a:r>
          </a:p>
          <a:p>
            <a:pPr lvl="1"/>
            <a:r>
              <a:rPr lang="nb-NO" sz="1400" dirty="0">
                <a:solidFill>
                  <a:prstClr val="black"/>
                </a:solidFill>
              </a:rPr>
              <a:t>Studenten skal ha en reell mulighet til å korrigere sin atferd</a:t>
            </a:r>
          </a:p>
          <a:p>
            <a:pPr lvl="1"/>
            <a:endParaRPr lang="nb-NO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Dersom nødvendig kan det vedtas å utsette praksisperioder inntil utvidet veiledning er gjennomført eller saken er avgjort – dersom man anser det som uforsvarlig å la studenten gå ut i praksis</a:t>
            </a:r>
          </a:p>
          <a:p>
            <a:pPr marL="0" lvl="0" indent="0">
              <a:buNone/>
            </a:pPr>
            <a:endParaRPr lang="nb-NO" sz="17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b="1" dirty="0">
                <a:solidFill>
                  <a:prstClr val="black"/>
                </a:solidFill>
              </a:rPr>
              <a:t>Dokumentasjon av hendelser og samtaler helt avgjørende</a:t>
            </a:r>
          </a:p>
          <a:p>
            <a:pPr marL="0" lvl="0" indent="0">
              <a:buNone/>
            </a:pPr>
            <a:endParaRPr lang="nb-NO" sz="17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Hvis nødvendig endring og utvikling hos studenten uteblir – fremmes saken for NTNUs skikkethetsnemnd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1291" y="3581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Studentens rettigheter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/>
              <a:t>Opplysninger i saken er taushetsbelagt</a:t>
            </a:r>
          </a:p>
          <a:p>
            <a:pPr marL="0" indent="0">
              <a:buNone/>
            </a:pPr>
            <a:r>
              <a:rPr lang="nb-NO" dirty="0"/>
              <a:t>Rett til innsyn og kontradiksjon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Rett til advokatbistand utløses dersom saken sendes til skikkethetsnemda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Skikkethetsnemda behandler saken, og innstiller overfor klagenemda ved NTNU som gjør vedtak om ev utestenging i inntil 5 år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Studenten kan påklages til nasjonal klagenemnd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I utestengingsperioden kan studenten </a:t>
            </a:r>
            <a:r>
              <a:rPr lang="nb-NO" b="1" dirty="0"/>
              <a:t>ikke søke eller ta i mot studieplass på samme utdanning</a:t>
            </a:r>
            <a:r>
              <a:rPr lang="nb-NO" dirty="0"/>
              <a:t> ved andre utdanningsinstitusjoner i Norge, og må søke opptak på nytt dersom studiet skal gjenopptas etter avsluttet periode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Saken kan ende opp i rettsapparatet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5145" y="11568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melde tvil?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Alle som har kontakt med en student kan melde tvil.</a:t>
            </a:r>
          </a:p>
          <a:p>
            <a:pPr marL="0" indent="0">
              <a:buNone/>
            </a:pPr>
            <a:r>
              <a:rPr lang="nb-NO" dirty="0"/>
              <a:t>Tvilsmeldingen må knyttes til en eller flere av vurderingskriteriene.</a:t>
            </a:r>
          </a:p>
          <a:p>
            <a:pPr marL="0" indent="0">
              <a:buNone/>
            </a:pPr>
            <a:r>
              <a:rPr lang="nb-NO" dirty="0"/>
              <a:t>Tvilsmeldingen sendes på eget skjema som finnes på:</a:t>
            </a:r>
          </a:p>
          <a:p>
            <a:pPr marL="0" indent="0">
              <a:buNone/>
            </a:pPr>
            <a:r>
              <a:rPr lang="nb-NO" dirty="0">
                <a:hlinkClick r:id="rId4"/>
              </a:rPr>
              <a:t>Skikkethetsvurdering - Wiki - innsida.ntnu.no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Er du usikker – ta kontakt med meg</a:t>
            </a:r>
          </a:p>
          <a:p>
            <a:pPr marL="0" indent="0">
              <a:buNone/>
            </a:pPr>
            <a:r>
              <a:rPr lang="nb-NO" dirty="0"/>
              <a:t>Treffes på 73 55 90 45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764" y="4412673"/>
            <a:ext cx="5350897" cy="2202872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0781" y="426027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blaa_stripe" id="{291AEDDE-44B1-3444-847C-C6962C4834E9}" vid="{4C8C7E22-3078-2F45-9EA6-474534AEDC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85D1910E18104F8AC228C5CD4B1632" ma:contentTypeVersion="16" ma:contentTypeDescription="Opprett et nytt dokument." ma:contentTypeScope="" ma:versionID="4a63bd4e92a37fa5ec6ecbe46dc82552">
  <xsd:schema xmlns:xsd="http://www.w3.org/2001/XMLSchema" xmlns:xs="http://www.w3.org/2001/XMLSchema" xmlns:p="http://schemas.microsoft.com/office/2006/metadata/properties" xmlns:ns2="a3860dc3-27c1-4bbd-bf45-c071188984fb" xmlns:ns3="733a2754-39b4-4273-bf91-ddfd862064ee" targetNamespace="http://schemas.microsoft.com/office/2006/metadata/properties" ma:root="true" ma:fieldsID="0d85af4b3273773d96cf55560760e6ba" ns2:_="" ns3:_="">
    <xsd:import namespace="a3860dc3-27c1-4bbd-bf45-c071188984fb"/>
    <xsd:import namespace="733a2754-39b4-4273-bf91-ddfd862064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860dc3-27c1-4bbd-bf45-c07118898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6e7bc199-5fe5-462f-a3d8-26f806c1f4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a2754-39b4-4273-bf91-ddfd86206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b3ec55b-b727-4f34-8644-4b4a1a4d707e}" ma:internalName="TaxCatchAll" ma:showField="CatchAllData" ma:web="733a2754-39b4-4273-bf91-ddfd862064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AC0611-D35B-45E2-872D-5686540C668D}"/>
</file>

<file path=customXml/itemProps2.xml><?xml version="1.0" encoding="utf-8"?>
<ds:datastoreItem xmlns:ds="http://schemas.openxmlformats.org/officeDocument/2006/customXml" ds:itemID="{CADDCEA0-0E21-4E3A-BD3D-BD96B8F4ED39}"/>
</file>

<file path=docProps/app.xml><?xml version="1.0" encoding="utf-8"?>
<Properties xmlns="http://schemas.openxmlformats.org/officeDocument/2006/extended-properties" xmlns:vt="http://schemas.openxmlformats.org/officeDocument/2006/docPropsVTypes">
  <Template>ntnu_blaa_stripe</Template>
  <TotalTime>0</TotalTime>
  <Words>948</Words>
  <Application>Microsoft Office PowerPoint</Application>
  <PresentationFormat>Skjermfremvisning (4:3)</PresentationFormat>
  <Paragraphs>141</Paragraphs>
  <Slides>11</Slides>
  <Notes>0</Notes>
  <HiddenSlides>0</HiddenSlides>
  <MMClips>11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3" baseType="lpstr">
      <vt:lpstr>Arial</vt:lpstr>
      <vt:lpstr>Office-tema</vt:lpstr>
      <vt:lpstr>Skikkethetsvurdering i høyere utdanning</vt:lpstr>
      <vt:lpstr>Skikkethet - definisjon</vt:lpstr>
      <vt:lpstr>Skikkethetsvurdering - formål</vt:lpstr>
      <vt:lpstr>Hvilke helse- og sosialfaglige utdanninger ved NTNU omfattes av ordningen?</vt:lpstr>
      <vt:lpstr>Vurderingskriterier § 4</vt:lpstr>
      <vt:lpstr>Løpende skikkethetsvurdering</vt:lpstr>
      <vt:lpstr>Særskilt skikkethetsvurdering</vt:lpstr>
      <vt:lpstr>Studentens rettigheter</vt:lpstr>
      <vt:lpstr>Hvordan melde tvil?</vt:lpstr>
      <vt:lpstr>Eksempler på innhold i tvilsmeldinger</vt:lpstr>
      <vt:lpstr>Eksempler på innhold i tvilsmeldinger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</dc:title>
  <dc:creator>Bernt Nicolai Særsten</dc:creator>
  <cp:lastModifiedBy>Anne Siri Stornes</cp:lastModifiedBy>
  <cp:revision>30</cp:revision>
  <dcterms:created xsi:type="dcterms:W3CDTF">2021-09-03T06:39:29Z</dcterms:created>
  <dcterms:modified xsi:type="dcterms:W3CDTF">2022-08-19T08:49:47Z</dcterms:modified>
</cp:coreProperties>
</file>