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3" r:id="rId3"/>
    <p:sldId id="264" r:id="rId4"/>
    <p:sldId id="265" r:id="rId5"/>
    <p:sldId id="269" r:id="rId6"/>
    <p:sldId id="284" r:id="rId7"/>
    <p:sldId id="257" r:id="rId8"/>
    <p:sldId id="285" r:id="rId9"/>
    <p:sldId id="260" r:id="rId10"/>
    <p:sldId id="280" r:id="rId11"/>
    <p:sldId id="286" r:id="rId12"/>
    <p:sldId id="281" r:id="rId13"/>
    <p:sldId id="282" r:id="rId14"/>
    <p:sldId id="275" r:id="rId15"/>
    <p:sldId id="278" r:id="rId16"/>
    <p:sldId id="277" r:id="rId17"/>
    <p:sldId id="279" r:id="rId18"/>
  </p:sldIdLst>
  <p:sldSz cx="9144000" cy="6858000" type="screen4x3"/>
  <p:notesSz cx="6718300" cy="98552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36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8A427-6B05-4D27-86B2-5886C93C52DD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051D4-30D2-4960-9F9C-8AE47C2A6F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92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smtClean="0"/>
          </a:p>
          <a:p>
            <a:endParaRPr lang="nb-NO" altLang="nb-NO" smtClean="0"/>
          </a:p>
        </p:txBody>
      </p:sp>
      <p:sp>
        <p:nvSpPr>
          <p:cNvPr id="3174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86880CC-F651-41BF-AF1A-4BA7B51E55AE}" type="slidenum">
              <a:rPr lang="nn-NO" altLang="nb-NO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nn-NO" altLang="nb-NO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3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78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639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55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mtClean="0">
                <a:solidFill>
                  <a:prstClr val="black"/>
                </a:solidFill>
                <a:latin typeface="Arial"/>
                <a:cs typeface="Arial"/>
              </a:rPr>
              <a:pPr algn="ctr"/>
              <a:t>‹#›</a:t>
            </a:fld>
            <a:endParaRPr lang="nb-NO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75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1609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21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65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870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614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1196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78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4953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278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26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7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26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967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53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9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69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47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21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nb-NO" sz="2000" dirty="0" smtClean="0"/>
              <a:t>Introduksjon og </a:t>
            </a:r>
            <a:r>
              <a:rPr lang="nb-NO" sz="2000" dirty="0" smtClean="0"/>
              <a:t>repetisjon</a:t>
            </a:r>
          </a:p>
          <a:p>
            <a:endParaRPr lang="nb-NO" sz="2000" dirty="0" smtClean="0"/>
          </a:p>
          <a:p>
            <a:r>
              <a:rPr lang="nb-NO" sz="2000" dirty="0" smtClean="0"/>
              <a:t>Jobbe med caser </a:t>
            </a:r>
            <a:r>
              <a:rPr lang="nb-NO" sz="2000" dirty="0" smtClean="0"/>
              <a:t>sammen </a:t>
            </a:r>
            <a:r>
              <a:rPr lang="nb-NO" sz="2000" dirty="0" smtClean="0"/>
              <a:t>– husk lagre. </a:t>
            </a:r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 smtClean="0"/>
              <a:t>Refleksjon over egen </a:t>
            </a:r>
            <a:r>
              <a:rPr lang="nb-NO" sz="2000" dirty="0" smtClean="0"/>
              <a:t>læring</a:t>
            </a:r>
          </a:p>
          <a:p>
            <a:endParaRPr lang="nb-NO" sz="2000" dirty="0" smtClean="0"/>
          </a:p>
          <a:p>
            <a:r>
              <a:rPr lang="nb-NO" sz="2000" dirty="0" smtClean="0"/>
              <a:t>Jobbe med caser individuelt – husk </a:t>
            </a:r>
            <a:r>
              <a:rPr lang="nb-NO" sz="2000" dirty="0" smtClean="0"/>
              <a:t>lagre</a:t>
            </a:r>
          </a:p>
          <a:p>
            <a:endParaRPr lang="nb-NO" sz="2000" dirty="0" smtClean="0"/>
          </a:p>
          <a:p>
            <a:r>
              <a:rPr lang="nb-NO" sz="2000" dirty="0" smtClean="0"/>
              <a:t>Presentasjoner av </a:t>
            </a:r>
            <a:r>
              <a:rPr lang="nb-NO" sz="2000" dirty="0" smtClean="0"/>
              <a:t>individuelle caser i plenum</a:t>
            </a:r>
          </a:p>
          <a:p>
            <a:endParaRPr lang="nb-NO" sz="2000" dirty="0" smtClean="0"/>
          </a:p>
          <a:p>
            <a:r>
              <a:rPr lang="nb-NO" sz="2000" dirty="0" smtClean="0"/>
              <a:t>Evaluering </a:t>
            </a: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Agenda: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89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b-NO" dirty="0" smtClean="0"/>
              <a:t>Case 4: Rekruttering og opptak 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Utvikling av antall kvinner møtt ved IME fakultetet 2010-2013. </a:t>
            </a:r>
          </a:p>
          <a:p>
            <a:pPr lvl="1"/>
            <a:r>
              <a:rPr lang="nb-NO" dirty="0" smtClean="0"/>
              <a:t>Bruk IME som filter og ikke dimensjon. </a:t>
            </a:r>
          </a:p>
          <a:p>
            <a:endParaRPr lang="nb-NO" dirty="0"/>
          </a:p>
          <a:p>
            <a:r>
              <a:rPr lang="nb-NO" dirty="0" smtClean="0"/>
              <a:t>Lag en utregning som viser kvinneandel i prosent. </a:t>
            </a:r>
          </a:p>
          <a:p>
            <a:endParaRPr lang="nb-NO" dirty="0"/>
          </a:p>
          <a:p>
            <a:r>
              <a:rPr lang="nb-NO" dirty="0" smtClean="0"/>
              <a:t>Hvilket institutt ved IME har minst kvinneandel på møtte studenter i 2013? </a:t>
            </a:r>
          </a:p>
          <a:p>
            <a:pPr lvl="1"/>
            <a:r>
              <a:rPr lang="nb-NO" dirty="0" smtClean="0"/>
              <a:t>Dra IME fra filter til rad eller kolonne. </a:t>
            </a:r>
          </a:p>
          <a:p>
            <a:pPr lvl="1"/>
            <a:r>
              <a:rPr lang="nb-NO" dirty="0" smtClean="0"/>
              <a:t>Dra År (liste) fra rad/kolonne til filter og velg 2013. 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76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Case </a:t>
            </a:r>
            <a:r>
              <a:rPr lang="nb-NO" sz="3600" dirty="0" smtClean="0"/>
              <a:t>5: </a:t>
            </a:r>
            <a:r>
              <a:rPr lang="nb-NO" sz="3600" dirty="0" smtClean="0"/>
              <a:t>generert inntekt for NTNU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Åpne kuben «studiepoeng» og se hva din enhet genererer av inntekt fra studiepoengproduksjon. </a:t>
            </a:r>
          </a:p>
          <a:p>
            <a:r>
              <a:rPr lang="nb-NO" sz="2000" dirty="0" smtClean="0"/>
              <a:t>Hvilket studieprogram har hatt størst vekst i inntekt i KDs finansieringsmodell fra 2010?</a:t>
            </a:r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r>
              <a:rPr lang="nb-NO" sz="2000" dirty="0" smtClean="0"/>
              <a:t>Bytt ut «studiepoengbevilgning NTNU» med et produksjonstall. Drill opp og ned for å se utvikling. </a:t>
            </a:r>
            <a:endParaRPr lang="nb-NO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73" y="2989236"/>
            <a:ext cx="4896544" cy="144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0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Case </a:t>
            </a:r>
            <a:r>
              <a:rPr lang="nb-NO" dirty="0" smtClean="0"/>
              <a:t>6: </a:t>
            </a:r>
            <a:r>
              <a:rPr lang="nb-NO" dirty="0" smtClean="0"/>
              <a:t>Kreativ øvelse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Frioppgave: Statusrapport egen enhet</a:t>
            </a:r>
          </a:p>
          <a:p>
            <a:pPr>
              <a:buFontTx/>
              <a:buChar char="-"/>
            </a:pPr>
            <a:r>
              <a:rPr lang="nb-NO" dirty="0" smtClean="0"/>
              <a:t>Hva trenger min leder?</a:t>
            </a:r>
          </a:p>
          <a:p>
            <a:pPr>
              <a:buFontTx/>
              <a:buChar char="-"/>
            </a:pPr>
            <a:endParaRPr lang="nb-NO" i="1" dirty="0" smtClean="0"/>
          </a:p>
          <a:p>
            <a:pPr marL="0" indent="0">
              <a:buNone/>
            </a:pPr>
            <a:r>
              <a:rPr lang="nb-NO" b="1" dirty="0" smtClean="0"/>
              <a:t>Vi </a:t>
            </a:r>
            <a:r>
              <a:rPr lang="nb-NO" b="1" dirty="0" smtClean="0"/>
              <a:t>gjennomgår denne casen på rapportkurset med formål om å gjøre den mer presentabel i et rapportverktøy.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  </a:t>
            </a:r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093296"/>
            <a:ext cx="32861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8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Kjekt å vite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dirty="0" smtClean="0">
                <a:latin typeface="Calibri"/>
                <a:ea typeface="Calibri"/>
                <a:cs typeface="Times New Roman"/>
              </a:rPr>
              <a:t>Øverst </a:t>
            </a:r>
            <a:r>
              <a:rPr lang="nb-NO" dirty="0">
                <a:latin typeface="Calibri"/>
                <a:ea typeface="Calibri"/>
                <a:cs typeface="Times New Roman"/>
              </a:rPr>
              <a:t>er en verktøylinje, som gir rask tilgang til </a:t>
            </a:r>
            <a:r>
              <a:rPr lang="nb-NO" dirty="0" smtClean="0">
                <a:latin typeface="Calibri"/>
                <a:ea typeface="Calibri"/>
                <a:cs typeface="Times New Roman"/>
              </a:rPr>
              <a:t>nyttige funksjoner.</a:t>
            </a:r>
            <a:br>
              <a:rPr lang="nb-NO" dirty="0" smtClean="0">
                <a:latin typeface="Calibri"/>
                <a:ea typeface="Calibri"/>
                <a:cs typeface="Times New Roman"/>
              </a:rPr>
            </a:br>
            <a:r>
              <a:rPr lang="nb-NO" sz="1400" u="sng" dirty="0" smtClean="0">
                <a:latin typeface="Calibri"/>
                <a:ea typeface="Calibri"/>
                <a:cs typeface="Times New Roman"/>
              </a:rPr>
              <a:t>Mest brukt: </a:t>
            </a:r>
            <a:r>
              <a:rPr lang="nb-NO" sz="1400" dirty="0" smtClean="0">
                <a:latin typeface="Calibri"/>
                <a:ea typeface="Calibri"/>
                <a:cs typeface="Times New Roman"/>
              </a:rPr>
              <a:t>frem og tilbake, kjør, skjule nullverdier og bytte rad-kolonne </a:t>
            </a:r>
            <a:endParaRPr lang="nb-NO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dirty="0" smtClean="0">
                <a:latin typeface="Calibri"/>
                <a:ea typeface="Calibri"/>
                <a:cs typeface="Times New Roman"/>
              </a:rPr>
              <a:t>En </a:t>
            </a:r>
            <a:r>
              <a:rPr lang="nb-NO" dirty="0">
                <a:latin typeface="Calibri"/>
                <a:ea typeface="Calibri"/>
                <a:cs typeface="Times New Roman"/>
              </a:rPr>
              <a:t>kan ikke gjøre noe feil, med unntak av om en lagrer over en analyse andre har lagret på felles </a:t>
            </a:r>
            <a:r>
              <a:rPr lang="nb-NO" dirty="0" smtClean="0">
                <a:latin typeface="Calibri"/>
                <a:ea typeface="Calibri"/>
                <a:cs typeface="Times New Roman"/>
              </a:rPr>
              <a:t>arbeidsområde.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dirty="0" smtClean="0">
                <a:latin typeface="Calibri"/>
                <a:ea typeface="Calibri"/>
                <a:cs typeface="Times New Roman"/>
              </a:rPr>
              <a:t>Beste måten å lære seg verktøyet på: Learning-by-</a:t>
            </a:r>
            <a:r>
              <a:rPr lang="nb-NO" dirty="0" err="1" smtClean="0">
                <a:latin typeface="Calibri"/>
                <a:ea typeface="Calibri"/>
                <a:cs typeface="Times New Roman"/>
              </a:rPr>
              <a:t>doing</a:t>
            </a:r>
            <a:r>
              <a:rPr lang="nb-NO" dirty="0" smtClean="0">
                <a:latin typeface="Calibri"/>
                <a:ea typeface="Calibri"/>
                <a:cs typeface="Times New Roman"/>
              </a:rPr>
              <a:t>. Flere har opplevd at de kommer til en «terskel» (møter veggen) – men kommer en seg forbi den biten ser en mulighetsrommet.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5536" y="1340768"/>
            <a:ext cx="8280920" cy="41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0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8614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nb-NO" sz="4400" b="0" dirty="0" smtClean="0"/>
              <a:t>Kube: Kandidatproduksjon</a:t>
            </a:r>
            <a:endParaRPr lang="nb-NO" sz="44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78800" y="1052736"/>
            <a:ext cx="6593367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200" b="1" dirty="0" smtClean="0"/>
              <a:t>Tid: </a:t>
            </a:r>
            <a:r>
              <a:rPr lang="nb-NO" sz="1200" dirty="0" smtClean="0"/>
              <a:t>År og/eller semester. Må benyttes i alle analyser for at tall skal gi mening. </a:t>
            </a:r>
          </a:p>
          <a:p>
            <a:pPr marL="0" indent="0">
              <a:buNone/>
            </a:pPr>
            <a:endParaRPr lang="nb-NO" sz="1200" b="1" dirty="0" smtClean="0"/>
          </a:p>
          <a:p>
            <a:pPr marL="0" indent="0">
              <a:buNone/>
            </a:pPr>
            <a:r>
              <a:rPr lang="nb-NO" sz="1200" b="1" dirty="0" smtClean="0"/>
              <a:t>Organisasjon:</a:t>
            </a:r>
            <a:r>
              <a:rPr lang="nb-NO" sz="1200" dirty="0" smtClean="0"/>
              <a:t> Til instituttnivå. Samsvarer med NTNUs offisielle organisasjonsstruktur. Alle tall er koblet til dagens organisasjonsstruktur (tall på gamle enheter rapporteres dermed på hvor disse er koblet i dag). Eks. Bevegelsesvitenskap er flyttet fra SVT til DMF. 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200" b="1" dirty="0" smtClean="0"/>
              <a:t>Finansieringskategori: </a:t>
            </a:r>
            <a:r>
              <a:rPr lang="nb-NO" sz="1200" dirty="0" smtClean="0"/>
              <a:t>Viser antall kandidater i ulike </a:t>
            </a:r>
            <a:br>
              <a:rPr lang="nb-NO" sz="1200" dirty="0" smtClean="0"/>
            </a:br>
            <a:r>
              <a:rPr lang="nb-NO" sz="1200" dirty="0" smtClean="0"/>
              <a:t>finansieringskategorier (KD) pr. år. </a:t>
            </a:r>
            <a:br>
              <a:rPr lang="nb-NO" sz="1200" dirty="0" smtClean="0"/>
            </a:br>
            <a:r>
              <a:rPr lang="nb-NO" sz="1200" dirty="0" smtClean="0"/>
              <a:t>(for beløp se studiepoeng kuben). 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200" b="1" dirty="0"/>
              <a:t>Kjønn: </a:t>
            </a:r>
            <a:r>
              <a:rPr lang="nb-NO" sz="1200" dirty="0"/>
              <a:t>Kvinner og menn</a:t>
            </a:r>
          </a:p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r>
              <a:rPr lang="nb-NO" sz="1200" b="1" dirty="0"/>
              <a:t>Org rollestyring: </a:t>
            </a:r>
            <a:r>
              <a:rPr lang="nb-NO" sz="1200" dirty="0" smtClean="0"/>
              <a:t>Brukeres organisasjonstilknytning </a:t>
            </a:r>
            <a:r>
              <a:rPr lang="nb-NO" sz="1200" dirty="0"/>
              <a:t>(filter). 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200" b="1" dirty="0" smtClean="0"/>
              <a:t>Kvalifikasjon </a:t>
            </a:r>
            <a:r>
              <a:rPr lang="nb-NO" sz="1200" dirty="0" smtClean="0"/>
              <a:t>og </a:t>
            </a:r>
            <a:r>
              <a:rPr lang="nb-NO" sz="1200" b="1" dirty="0" smtClean="0"/>
              <a:t>Studieprogram – Studienivå</a:t>
            </a:r>
            <a:r>
              <a:rPr lang="nb-NO" sz="1200" dirty="0" smtClean="0"/>
              <a:t>: Dimensjoner som må beskrives av fagekspertise. </a:t>
            </a:r>
          </a:p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endParaRPr lang="nb-NO" sz="1100" dirty="0" smtClean="0"/>
          </a:p>
          <a:p>
            <a:pPr marL="0" indent="0">
              <a:buNone/>
            </a:pPr>
            <a:endParaRPr lang="nb-NO" sz="1100" dirty="0"/>
          </a:p>
          <a:p>
            <a:pPr marL="0" indent="0">
              <a:buNone/>
            </a:pPr>
            <a:r>
              <a:rPr lang="nb-NO" sz="1400" b="1" dirty="0" smtClean="0"/>
              <a:t>Måltall: </a:t>
            </a:r>
            <a:r>
              <a:rPr lang="nb-NO" sz="1100" dirty="0" smtClean="0"/>
              <a:t>Antall egen og eksternfinansierte kandidater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057"/>
            <a:ext cx="2389904" cy="183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99771"/>
            <a:ext cx="2040830" cy="152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9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8614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nb-NO" sz="4400" b="0" dirty="0" smtClean="0"/>
              <a:t>Kube: </a:t>
            </a:r>
            <a:r>
              <a:rPr lang="nb-NO" sz="4400" b="0" dirty="0" err="1" smtClean="0"/>
              <a:t>RekrutteringOpptak</a:t>
            </a:r>
            <a:endParaRPr lang="nb-NO" sz="44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78800" y="1052736"/>
            <a:ext cx="6593367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200" b="1" dirty="0" smtClean="0"/>
              <a:t>Tid: </a:t>
            </a:r>
            <a:r>
              <a:rPr lang="nb-NO" sz="1200" dirty="0" smtClean="0"/>
              <a:t>År og/eller semester. Må benyttes i alle analyser for at tall skal gi mening. </a:t>
            </a:r>
          </a:p>
          <a:p>
            <a:pPr marL="0" indent="0">
              <a:buNone/>
            </a:pPr>
            <a:endParaRPr lang="nb-NO" sz="1200" b="1" dirty="0" smtClean="0"/>
          </a:p>
          <a:p>
            <a:pPr marL="0" indent="0">
              <a:buNone/>
            </a:pPr>
            <a:r>
              <a:rPr lang="nb-NO" sz="1200" b="1" dirty="0" smtClean="0"/>
              <a:t>Organisasjon:</a:t>
            </a:r>
            <a:r>
              <a:rPr lang="nb-NO" sz="1200" dirty="0" smtClean="0"/>
              <a:t> Til instituttnivå. Samsvarer med NTNUs offisielle organisasjonsstruktur. Alle tall er koblet til dagens organisasjonsstruktur (tall på gamle enheter rapporteres dermed på hvor disse er koblet i dag). Eks. Bevegelsesvitenskap er flyttet fra SVT til DMF. </a:t>
            </a:r>
          </a:p>
          <a:p>
            <a:pPr marL="0" indent="0">
              <a:buNone/>
            </a:pPr>
            <a:endParaRPr lang="nb-NO" sz="1200" b="1" dirty="0" smtClean="0"/>
          </a:p>
          <a:p>
            <a:pPr marL="0" indent="0">
              <a:buNone/>
            </a:pPr>
            <a:r>
              <a:rPr lang="nb-NO" sz="1200" b="1" dirty="0" err="1" smtClean="0"/>
              <a:t>Opptakstudieprogram</a:t>
            </a:r>
            <a:r>
              <a:rPr lang="nb-NO" sz="1200" b="1" dirty="0" smtClean="0"/>
              <a:t> </a:t>
            </a:r>
            <a:r>
              <a:rPr lang="nb-NO" sz="1200" dirty="0" smtClean="0"/>
              <a:t>og </a:t>
            </a:r>
            <a:r>
              <a:rPr lang="nb-NO" sz="1200" b="1" dirty="0" smtClean="0"/>
              <a:t>Studieprogram – Studienivå</a:t>
            </a:r>
            <a:r>
              <a:rPr lang="nb-NO" sz="1200" dirty="0" smtClean="0"/>
              <a:t>: Dimensjoner som må beskrives av fagekspertise. </a:t>
            </a:r>
          </a:p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200" b="1" dirty="0" smtClean="0"/>
              <a:t>Aldersgruppe: </a:t>
            </a:r>
            <a:r>
              <a:rPr lang="nb-NO" sz="1200" dirty="0" smtClean="0"/>
              <a:t>Delt inn i intervaller i datavarehuset, </a:t>
            </a:r>
            <a:r>
              <a:rPr lang="nb-NO" sz="1200" dirty="0" err="1" smtClean="0"/>
              <a:t>drillbar</a:t>
            </a:r>
            <a:r>
              <a:rPr lang="nb-NO" sz="1200" dirty="0" smtClean="0"/>
              <a:t> til år. </a:t>
            </a:r>
          </a:p>
          <a:p>
            <a:pPr marL="0" indent="0">
              <a:buNone/>
            </a:pPr>
            <a:r>
              <a:rPr lang="nb-NO" sz="1200" b="1" dirty="0" err="1" smtClean="0"/>
              <a:t>Geo</a:t>
            </a:r>
            <a:r>
              <a:rPr lang="nb-NO" sz="1200" b="1" dirty="0" smtClean="0"/>
              <a:t> Norge: </a:t>
            </a:r>
            <a:r>
              <a:rPr lang="nb-NO" sz="1200" dirty="0" smtClean="0"/>
              <a:t>Fylker og kommuner</a:t>
            </a:r>
          </a:p>
          <a:p>
            <a:pPr marL="0" indent="0">
              <a:buNone/>
            </a:pPr>
            <a:r>
              <a:rPr lang="nb-NO" sz="1200" b="1" dirty="0" smtClean="0"/>
              <a:t>Kjønn: </a:t>
            </a:r>
            <a:r>
              <a:rPr lang="nb-NO" sz="1200" dirty="0" smtClean="0"/>
              <a:t>Kvinner og menn</a:t>
            </a:r>
          </a:p>
          <a:p>
            <a:pPr marL="0" indent="0">
              <a:buNone/>
            </a:pPr>
            <a:r>
              <a:rPr lang="nb-NO" sz="1200" b="1" dirty="0" smtClean="0"/>
              <a:t>Prioritet: </a:t>
            </a:r>
            <a:r>
              <a:rPr lang="nb-NO" sz="1200" dirty="0" smtClean="0"/>
              <a:t>Oppdelt i 1-5 og 6+. </a:t>
            </a:r>
          </a:p>
          <a:p>
            <a:pPr marL="0" indent="0">
              <a:buNone/>
            </a:pPr>
            <a:r>
              <a:rPr lang="nb-NO" sz="1200" b="1" dirty="0" smtClean="0"/>
              <a:t>Oppmøte: </a:t>
            </a:r>
            <a:r>
              <a:rPr lang="nb-NO" sz="1200" dirty="0" smtClean="0"/>
              <a:t>Møtt/ikke møtt (for filterbruk)</a:t>
            </a:r>
            <a:endParaRPr lang="nb-NO" sz="1200" dirty="0"/>
          </a:p>
          <a:p>
            <a:pPr marL="0" indent="0">
              <a:buNone/>
            </a:pPr>
            <a:r>
              <a:rPr lang="nb-NO" sz="1200" b="1" dirty="0" smtClean="0"/>
              <a:t>Land </a:t>
            </a:r>
            <a:r>
              <a:rPr lang="nb-NO" sz="1200" b="1" dirty="0" err="1" smtClean="0"/>
              <a:t>norden</a:t>
            </a:r>
            <a:r>
              <a:rPr lang="nb-NO" sz="1200" b="1" dirty="0"/>
              <a:t>: </a:t>
            </a:r>
            <a:r>
              <a:rPr lang="nb-NO" sz="1200" dirty="0"/>
              <a:t>O</a:t>
            </a:r>
            <a:r>
              <a:rPr lang="nb-NO" sz="1200" dirty="0" smtClean="0"/>
              <a:t>ppdeling til rapportformål </a:t>
            </a:r>
            <a:r>
              <a:rPr lang="nb-NO" sz="1100" dirty="0"/>
              <a:t>(eks. Rapport på norske/nordiske søkere til de internasjonale </a:t>
            </a:r>
            <a:r>
              <a:rPr lang="nb-NO" sz="1100" dirty="0" smtClean="0"/>
              <a:t>masterprogram)</a:t>
            </a:r>
          </a:p>
          <a:p>
            <a:pPr marL="0" indent="0">
              <a:buNone/>
            </a:pPr>
            <a:r>
              <a:rPr lang="nb-NO" sz="1100" b="1" dirty="0" smtClean="0"/>
              <a:t>Land Verdensdel: </a:t>
            </a:r>
            <a:r>
              <a:rPr lang="nb-NO" sz="1100" dirty="0" smtClean="0"/>
              <a:t>Oppdeling til rapportformål (må testes før bruk)</a:t>
            </a:r>
          </a:p>
          <a:p>
            <a:pPr marL="0" indent="0">
              <a:buNone/>
            </a:pPr>
            <a:r>
              <a:rPr lang="nb-NO" sz="1100" b="1" dirty="0" smtClean="0"/>
              <a:t>Org rollestyring: </a:t>
            </a:r>
            <a:r>
              <a:rPr lang="nb-NO" sz="1100" dirty="0" smtClean="0"/>
              <a:t>Koblet til den enkelte brukers organisasjonstilknytning (filter). </a:t>
            </a:r>
          </a:p>
          <a:p>
            <a:pPr marL="0" indent="0">
              <a:buNone/>
            </a:pPr>
            <a:endParaRPr lang="nb-NO" sz="1100" dirty="0"/>
          </a:p>
          <a:p>
            <a:pPr marL="0" indent="0">
              <a:buNone/>
            </a:pPr>
            <a:r>
              <a:rPr lang="nb-NO" sz="1400" b="1" dirty="0" smtClean="0"/>
              <a:t>Måltall: </a:t>
            </a:r>
            <a:r>
              <a:rPr lang="nb-NO" sz="1100" dirty="0" smtClean="0"/>
              <a:t>Karakterpoeng, tilbud, ja-svar, møtt, søknader etc.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1240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27" y="2633499"/>
            <a:ext cx="4115959" cy="66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27" y="3246363"/>
            <a:ext cx="4144661" cy="82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8614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nb-NO" sz="4400" b="0" dirty="0" smtClean="0"/>
              <a:t>Kube: Studiepoeng</a:t>
            </a:r>
            <a:endParaRPr lang="nb-NO" sz="44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78800" y="1052736"/>
            <a:ext cx="6593367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200" b="1" dirty="0" smtClean="0"/>
              <a:t>Tid: </a:t>
            </a:r>
            <a:r>
              <a:rPr lang="nb-NO" sz="1200" dirty="0" smtClean="0"/>
              <a:t>År og/eller semester. Må benyttes i alle analyser for at tall skal gi mening. </a:t>
            </a:r>
          </a:p>
          <a:p>
            <a:pPr marL="0" indent="0">
              <a:buNone/>
            </a:pPr>
            <a:endParaRPr lang="nb-NO" sz="1200" b="1" dirty="0" smtClean="0"/>
          </a:p>
          <a:p>
            <a:pPr marL="0" indent="0">
              <a:buNone/>
            </a:pPr>
            <a:r>
              <a:rPr lang="nb-NO" sz="1200" b="1" dirty="0" smtClean="0"/>
              <a:t>Emne: </a:t>
            </a:r>
            <a:r>
              <a:rPr lang="nb-NO" sz="1200" dirty="0" smtClean="0"/>
              <a:t>En vanskelig dimensjon, viser alle emner. Kan benyttes mot andre dimensjoner, men egner seg dårlig alene (</a:t>
            </a:r>
            <a:r>
              <a:rPr lang="nb-NO" sz="1200" u="sng" dirty="0" smtClean="0"/>
              <a:t>Videreutvikling</a:t>
            </a:r>
            <a:r>
              <a:rPr lang="nb-NO" sz="1200" dirty="0" smtClean="0"/>
              <a:t>: Gruppere for å unngå at alle hentes opp i hver «spørring»). </a:t>
            </a:r>
            <a:endParaRPr lang="nb-NO" sz="1200" dirty="0"/>
          </a:p>
          <a:p>
            <a:pPr marL="0" indent="0">
              <a:buNone/>
            </a:pPr>
            <a:endParaRPr lang="nb-NO" sz="1200" b="1" dirty="0" smtClean="0"/>
          </a:p>
          <a:p>
            <a:pPr marL="0" indent="0">
              <a:buNone/>
            </a:pPr>
            <a:r>
              <a:rPr lang="nb-NO" sz="1200" b="1" dirty="0" smtClean="0"/>
              <a:t>Emnets </a:t>
            </a:r>
            <a:r>
              <a:rPr lang="nb-NO" sz="1200" b="1" dirty="0" err="1" smtClean="0"/>
              <a:t>org.tilhørighet</a:t>
            </a:r>
            <a:r>
              <a:rPr lang="nb-NO" sz="1200" b="1" dirty="0"/>
              <a:t> </a:t>
            </a:r>
            <a:r>
              <a:rPr lang="nb-NO" sz="1200" b="1" dirty="0" smtClean="0"/>
              <a:t>og studieprogrammets </a:t>
            </a:r>
            <a:r>
              <a:rPr lang="nb-NO" sz="1200" b="1" dirty="0" err="1" smtClean="0"/>
              <a:t>org.tilhørighet</a:t>
            </a:r>
            <a:r>
              <a:rPr lang="nb-NO" sz="1200" b="1" dirty="0" smtClean="0"/>
              <a:t>: </a:t>
            </a:r>
            <a:r>
              <a:rPr lang="nb-NO" sz="1200" dirty="0" smtClean="0"/>
              <a:t>Samme organisasjonsstruktur, men avhenger om en vil se «måltall» mot emner eller studieprogram. </a:t>
            </a:r>
          </a:p>
          <a:p>
            <a:pPr marL="0" indent="0">
              <a:buNone/>
            </a:pPr>
            <a:endParaRPr lang="nb-NO" sz="1200" b="1" dirty="0"/>
          </a:p>
          <a:p>
            <a:pPr marL="0" indent="0">
              <a:buNone/>
            </a:pPr>
            <a:r>
              <a:rPr lang="nb-NO" sz="1200" b="1" dirty="0" smtClean="0"/>
              <a:t>Finansieringskategori: </a:t>
            </a:r>
            <a:r>
              <a:rPr lang="nb-NO" sz="1200" dirty="0" smtClean="0"/>
              <a:t>Finansieringskategorier (KD) pr. år. Kan benyttes til å se hvor mye en enhet genererer av inntekt fra studiepoeng i KDs finansieringsmodell. NTNU har en egen fordelingsmodell (inntektsfordelingsmodellen) som kan gi en andre beløp til enhetene. 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200" b="1" dirty="0"/>
              <a:t>Kjønn: </a:t>
            </a:r>
            <a:r>
              <a:rPr lang="nb-NO" sz="1200" dirty="0"/>
              <a:t>Kvinner og menn</a:t>
            </a:r>
          </a:p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r>
              <a:rPr lang="nb-NO" sz="1200" b="1" dirty="0" smtClean="0"/>
              <a:t>Emnets studieprogramtilknytning og studentens studieprogramtilknytning</a:t>
            </a:r>
            <a:r>
              <a:rPr lang="nb-NO" sz="1200" dirty="0" smtClean="0"/>
              <a:t>: Samme struktur, men avhenger om en vil se «måltall» mot emner eller studenters tilknytning. </a:t>
            </a:r>
          </a:p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r>
              <a:rPr lang="nb-NO" sz="1200" b="1" dirty="0" smtClean="0"/>
              <a:t>Studentkategori</a:t>
            </a:r>
            <a:r>
              <a:rPr lang="nb-NO" sz="1200" dirty="0" smtClean="0"/>
              <a:t>: Studenter med og uten studierett. </a:t>
            </a:r>
            <a:endParaRPr lang="nb-NO" sz="1200" dirty="0"/>
          </a:p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r>
              <a:rPr lang="nb-NO" sz="1200" b="1" dirty="0"/>
              <a:t>Org rollestyring: </a:t>
            </a:r>
            <a:r>
              <a:rPr lang="nb-NO" sz="1200" dirty="0" smtClean="0"/>
              <a:t>Brukeres organisasjonstilknytning </a:t>
            </a:r>
            <a:r>
              <a:rPr lang="nb-NO" sz="1200" dirty="0"/>
              <a:t>(filter). 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400" b="1" dirty="0" smtClean="0"/>
              <a:t>Måltall: </a:t>
            </a:r>
            <a:r>
              <a:rPr lang="nb-NO" sz="1100" dirty="0" smtClean="0"/>
              <a:t>Eksamens. Produksjons og bevilgningsrelatert.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303077" cy="43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0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dirty="0" smtClean="0"/>
              <a:t>Forskjeller og sammenhenger mellom kuber, områderapporter og lederrapporter. </a:t>
            </a:r>
          </a:p>
          <a:p>
            <a:pPr marL="0" indent="0">
              <a:buNone/>
            </a:pPr>
            <a:endParaRPr lang="nb-NO" sz="3200" dirty="0" smtClean="0"/>
          </a:p>
          <a:p>
            <a:pPr marL="0" indent="0">
              <a:buNone/>
            </a:pPr>
            <a:r>
              <a:rPr lang="nb-NO" sz="1600" i="1" dirty="0" smtClean="0"/>
              <a:t>«snakk med sidemannen i 2 minutter»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50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kebent trekant 3"/>
          <p:cNvSpPr/>
          <p:nvPr/>
        </p:nvSpPr>
        <p:spPr>
          <a:xfrm>
            <a:off x="2484438" y="1628775"/>
            <a:ext cx="5400675" cy="453707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cxnSp>
        <p:nvCxnSpPr>
          <p:cNvPr id="8" name="Rett linje 7"/>
          <p:cNvCxnSpPr/>
          <p:nvPr/>
        </p:nvCxnSpPr>
        <p:spPr>
          <a:xfrm>
            <a:off x="4140200" y="3429000"/>
            <a:ext cx="20875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3248025" y="4868863"/>
            <a:ext cx="38449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kstSylinder 12"/>
          <p:cNvSpPr txBox="1">
            <a:spLocks noChangeArrowheads="1"/>
          </p:cNvSpPr>
          <p:nvPr/>
        </p:nvSpPr>
        <p:spPr bwMode="auto">
          <a:xfrm>
            <a:off x="4471988" y="2492375"/>
            <a:ext cx="1323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2800">
                <a:solidFill>
                  <a:srgbClr val="000000"/>
                </a:solidFill>
              </a:rPr>
              <a:t>Leder-</a:t>
            </a:r>
            <a:endParaRPr lang="nb-NO" altLang="nb-NO" sz="3600">
              <a:solidFill>
                <a:srgbClr val="000000"/>
              </a:solidFill>
            </a:endParaRP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2800">
                <a:solidFill>
                  <a:srgbClr val="000000"/>
                </a:solidFill>
              </a:rPr>
              <a:t>rapport</a:t>
            </a:r>
            <a:endParaRPr lang="nb-NO" altLang="nb-NO" sz="3600">
              <a:solidFill>
                <a:srgbClr val="000000"/>
              </a:solidFill>
            </a:endParaRPr>
          </a:p>
        </p:txBody>
      </p:sp>
      <p:sp>
        <p:nvSpPr>
          <p:cNvPr id="10247" name="TekstSylinder 13"/>
          <p:cNvSpPr txBox="1">
            <a:spLocks noChangeArrowheads="1"/>
          </p:cNvSpPr>
          <p:nvPr/>
        </p:nvSpPr>
        <p:spPr bwMode="auto">
          <a:xfrm>
            <a:off x="4211638" y="3644900"/>
            <a:ext cx="1844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3200">
                <a:solidFill>
                  <a:srgbClr val="000000"/>
                </a:solidFill>
              </a:rPr>
              <a:t>Område-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3200">
                <a:solidFill>
                  <a:srgbClr val="000000"/>
                </a:solidFill>
              </a:rPr>
              <a:t>rapporter</a:t>
            </a:r>
          </a:p>
        </p:txBody>
      </p:sp>
      <p:sp>
        <p:nvSpPr>
          <p:cNvPr id="10248" name="TekstSylinder 14"/>
          <p:cNvSpPr txBox="1">
            <a:spLocks noChangeArrowheads="1"/>
          </p:cNvSpPr>
          <p:nvPr/>
        </p:nvSpPr>
        <p:spPr bwMode="auto">
          <a:xfrm>
            <a:off x="4572000" y="5008563"/>
            <a:ext cx="1871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3600">
                <a:solidFill>
                  <a:srgbClr val="000000"/>
                </a:solidFill>
              </a:rPr>
              <a:t>Kuber</a:t>
            </a:r>
          </a:p>
        </p:txBody>
      </p:sp>
      <p:sp>
        <p:nvSpPr>
          <p:cNvPr id="20" name="Pil venstre 19"/>
          <p:cNvSpPr/>
          <p:nvPr/>
        </p:nvSpPr>
        <p:spPr>
          <a:xfrm>
            <a:off x="7235825" y="2149475"/>
            <a:ext cx="1655763" cy="1008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b-NO" sz="1050" dirty="0">
                <a:solidFill>
                  <a:srgbClr val="000000"/>
                </a:solidFill>
              </a:rPr>
              <a:t>Primær målgruppe: ledere</a:t>
            </a:r>
          </a:p>
        </p:txBody>
      </p:sp>
      <p:sp>
        <p:nvSpPr>
          <p:cNvPr id="21" name="Pil venstre 20"/>
          <p:cNvSpPr/>
          <p:nvPr/>
        </p:nvSpPr>
        <p:spPr>
          <a:xfrm>
            <a:off x="7235825" y="3573463"/>
            <a:ext cx="1655763" cy="1008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b-NO" sz="1050" dirty="0">
                <a:solidFill>
                  <a:srgbClr val="000000"/>
                </a:solidFill>
              </a:rPr>
              <a:t>Primær målgruppe: lederstøtte</a:t>
            </a:r>
          </a:p>
        </p:txBody>
      </p:sp>
      <p:sp>
        <p:nvSpPr>
          <p:cNvPr id="22" name="Pil venstre 21"/>
          <p:cNvSpPr/>
          <p:nvPr/>
        </p:nvSpPr>
        <p:spPr>
          <a:xfrm>
            <a:off x="7092950" y="5013325"/>
            <a:ext cx="1800225" cy="1008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b-NO" sz="1050" dirty="0">
                <a:solidFill>
                  <a:srgbClr val="000000"/>
                </a:solidFill>
              </a:rPr>
              <a:t>Primær målgruppe: superbrukere og lederstøtte</a:t>
            </a:r>
          </a:p>
        </p:txBody>
      </p:sp>
      <p:sp>
        <p:nvSpPr>
          <p:cNvPr id="2" name="Pil opp og ned 1"/>
          <p:cNvSpPr/>
          <p:nvPr/>
        </p:nvSpPr>
        <p:spPr bwMode="auto">
          <a:xfrm>
            <a:off x="3076575" y="1619250"/>
            <a:ext cx="1135063" cy="4537075"/>
          </a:xfrm>
          <a:prstGeom prst="up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/>
          <a:lstStyle/>
          <a:p>
            <a:pPr defTabSz="457200">
              <a:defRPr/>
            </a:pPr>
            <a:r>
              <a:rPr lang="nb-NO" sz="1600" dirty="0">
                <a:solidFill>
                  <a:srgbClr val="FFFFFF"/>
                </a:solidFill>
              </a:rPr>
              <a:t>Forskning, utdanning, HR, økonomi</a:t>
            </a:r>
          </a:p>
        </p:txBody>
      </p:sp>
      <p:sp>
        <p:nvSpPr>
          <p:cNvPr id="13" name="Pil høyre 12"/>
          <p:cNvSpPr/>
          <p:nvPr/>
        </p:nvSpPr>
        <p:spPr>
          <a:xfrm>
            <a:off x="293688" y="4868863"/>
            <a:ext cx="2628900" cy="12969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b-NO" sz="1200" dirty="0">
                <a:solidFill>
                  <a:srgbClr val="000000"/>
                </a:solidFill>
              </a:rPr>
              <a:t>Høy detaljeringsgrad, stor fleksibilitet, krav til kompetanse for å finne informasjon</a:t>
            </a:r>
          </a:p>
        </p:txBody>
      </p:sp>
      <p:sp>
        <p:nvSpPr>
          <p:cNvPr id="14" name="Pil høyre 13"/>
          <p:cNvSpPr/>
          <p:nvPr/>
        </p:nvSpPr>
        <p:spPr>
          <a:xfrm>
            <a:off x="293688" y="1989138"/>
            <a:ext cx="2628900" cy="1295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b-NO" sz="1200" dirty="0">
                <a:solidFill>
                  <a:srgbClr val="000000"/>
                </a:solidFill>
              </a:rPr>
              <a:t>Høy standardiseringsgrad, lav detaljeringsgrad, rask tilgjengelig informasjon</a:t>
            </a:r>
          </a:p>
        </p:txBody>
      </p:sp>
      <p:sp>
        <p:nvSpPr>
          <p:cNvPr id="15" name="Pil høyre 14"/>
          <p:cNvSpPr/>
          <p:nvPr/>
        </p:nvSpPr>
        <p:spPr>
          <a:xfrm>
            <a:off x="293688" y="3429000"/>
            <a:ext cx="2628900" cy="1295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b-NO" sz="1200" dirty="0">
                <a:solidFill>
                  <a:srgbClr val="000000"/>
                </a:solidFill>
              </a:rPr>
              <a:t>Høy detaljeringsgrad, noe mulighet til tilpassing av parameter, rask tilgjengelig informasjon</a:t>
            </a:r>
          </a:p>
        </p:txBody>
      </p:sp>
      <p:pic>
        <p:nvPicPr>
          <p:cNvPr id="112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73050"/>
            <a:ext cx="30257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0" name="TekstSylinder 2"/>
          <p:cNvSpPr txBox="1">
            <a:spLocks noChangeArrowheads="1"/>
          </p:cNvSpPr>
          <p:nvPr/>
        </p:nvSpPr>
        <p:spPr bwMode="auto">
          <a:xfrm>
            <a:off x="5795963" y="1811338"/>
            <a:ext cx="2455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FF0000"/>
                </a:solidFill>
              </a:rPr>
              <a:t>Dekaner, instituttledere</a:t>
            </a:r>
          </a:p>
        </p:txBody>
      </p:sp>
      <p:sp>
        <p:nvSpPr>
          <p:cNvPr id="11281" name="TekstSylinder 4"/>
          <p:cNvSpPr txBox="1">
            <a:spLocks noChangeArrowheads="1"/>
          </p:cNvSpPr>
          <p:nvPr/>
        </p:nvSpPr>
        <p:spPr bwMode="auto">
          <a:xfrm>
            <a:off x="6253163" y="3203575"/>
            <a:ext cx="2922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FF0000"/>
                </a:solidFill>
              </a:rPr>
              <a:t>Seksjonssjefer, kontorsjefer</a:t>
            </a:r>
          </a:p>
        </p:txBody>
      </p:sp>
      <p:sp>
        <p:nvSpPr>
          <p:cNvPr id="11282" name="TekstSylinder 5"/>
          <p:cNvSpPr txBox="1">
            <a:spLocks noChangeArrowheads="1"/>
          </p:cNvSpPr>
          <p:nvPr/>
        </p:nvSpPr>
        <p:spPr bwMode="auto">
          <a:xfrm>
            <a:off x="6461125" y="4746625"/>
            <a:ext cx="269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FF0000"/>
                </a:solidFill>
              </a:rPr>
              <a:t>Superbrukere, controllere</a:t>
            </a:r>
          </a:p>
        </p:txBody>
      </p:sp>
    </p:spTree>
    <p:extLst>
      <p:ext uri="{BB962C8B-B14F-4D97-AF65-F5344CB8AC3E}">
        <p14:creationId xmlns:p14="http://schemas.microsoft.com/office/powerpoint/2010/main" val="36037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46" grpId="0"/>
      <p:bldP spid="10247" grpId="0"/>
      <p:bldP spid="10248" grpId="0"/>
      <p:bldP spid="20" grpId="0" animBg="1"/>
      <p:bldP spid="21" grpId="0" animBg="1"/>
      <p:bldP spid="22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Hvordan bør </a:t>
            </a:r>
            <a:r>
              <a:rPr lang="nb-NO" dirty="0" smtClean="0"/>
              <a:t>dimensjonene brukes </a:t>
            </a:r>
            <a:r>
              <a:rPr lang="nb-NO" dirty="0" smtClean="0"/>
              <a:t>i forhold til rad, kolonne og filter?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Hvilke </a:t>
            </a:r>
            <a:r>
              <a:rPr lang="nb-NO" dirty="0" smtClean="0"/>
              <a:t>muligheter gir de ulike valgene av dimensjoner i forhold til rad, kolonne og filter oss?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1800" i="1" dirty="0" smtClean="0"/>
              <a:t>«Snakk sammen med sidemannen i 2 minutter»</a:t>
            </a:r>
          </a:p>
        </p:txBody>
      </p:sp>
    </p:spTree>
    <p:extLst>
      <p:ext uri="{BB962C8B-B14F-4D97-AF65-F5344CB8AC3E}">
        <p14:creationId xmlns:p14="http://schemas.microsoft.com/office/powerpoint/2010/main" val="42329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Se og lær + Caser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Alle logger inn</a:t>
            </a:r>
          </a:p>
          <a:p>
            <a:r>
              <a:rPr lang="nb-NO" dirty="0" smtClean="0"/>
              <a:t>Tar de første 2-3 casene sammen</a:t>
            </a:r>
          </a:p>
        </p:txBody>
      </p:sp>
    </p:spTree>
    <p:extLst>
      <p:ext uri="{BB962C8B-B14F-4D97-AF65-F5344CB8AC3E}">
        <p14:creationId xmlns:p14="http://schemas.microsoft.com/office/powerpoint/2010/main" val="24855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Case 1: Kandidatproduksjon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1484784"/>
            <a:ext cx="80648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Åpne verktøyet: </a:t>
            </a:r>
            <a:r>
              <a:rPr lang="nb-NO" dirty="0" smtClean="0"/>
              <a:t>Analyse studio</a:t>
            </a:r>
          </a:p>
          <a:p>
            <a:r>
              <a:rPr lang="nb-NO" b="1" dirty="0" smtClean="0"/>
              <a:t>Åpne pakken: </a:t>
            </a:r>
            <a:r>
              <a:rPr lang="nb-NO" dirty="0" smtClean="0"/>
              <a:t>Kandidatproduksjon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sz="1600" dirty="0" smtClean="0"/>
              <a:t>Case: Sett opp en oversikt over antall egenfinansierte kandidater i 2013. </a:t>
            </a:r>
          </a:p>
          <a:p>
            <a:endParaRPr lang="nb-NO" sz="1600" dirty="0"/>
          </a:p>
          <a:p>
            <a:r>
              <a:rPr lang="nb-NO" sz="1200" b="1" dirty="0" smtClean="0"/>
              <a:t>Dimensjon: </a:t>
            </a:r>
            <a:r>
              <a:rPr lang="nb-NO" sz="1200" dirty="0" smtClean="0"/>
              <a:t>År</a:t>
            </a:r>
            <a:endParaRPr lang="nb-NO" sz="1200" dirty="0" smtClean="0"/>
          </a:p>
          <a:p>
            <a:r>
              <a:rPr lang="nb-NO" sz="1200" b="1" dirty="0"/>
              <a:t>M</a:t>
            </a:r>
            <a:r>
              <a:rPr lang="nb-NO" sz="1200" b="1" dirty="0" smtClean="0"/>
              <a:t>åltallet </a:t>
            </a:r>
            <a:r>
              <a:rPr lang="nb-NO" sz="1200" dirty="0" smtClean="0"/>
              <a:t>egenfinansierte kandidater	</a:t>
            </a:r>
          </a:p>
          <a:p>
            <a:r>
              <a:rPr lang="nb-NO" sz="1200" b="1" dirty="0" smtClean="0"/>
              <a:t>Tips</a:t>
            </a:r>
            <a:r>
              <a:rPr lang="nb-NO" sz="1200" b="1" dirty="0" smtClean="0"/>
              <a:t>: </a:t>
            </a:r>
            <a:r>
              <a:rPr lang="nb-NO" sz="1200" dirty="0" smtClean="0"/>
              <a:t>Benytt «utelat rader og kolonner» på verktøylinjen for å skjule tomme rader/kolonner</a:t>
            </a:r>
            <a:endParaRPr lang="nb-NO" sz="1200" dirty="0"/>
          </a:p>
          <a:p>
            <a:r>
              <a:rPr lang="nb-NO" sz="1200" dirty="0" smtClean="0"/>
              <a:t>Gjør du noe feil kan du alltid trykke på «tilbakeknappen» på verktøylinjen</a:t>
            </a:r>
          </a:p>
          <a:p>
            <a:endParaRPr lang="nb-NO" sz="1600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70912"/>
            <a:ext cx="1138812" cy="89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69" y="1268760"/>
            <a:ext cx="2694501" cy="117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70" y="3466611"/>
            <a:ext cx="260772" cy="25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611560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Lagre </a:t>
            </a:r>
            <a:r>
              <a:rPr lang="nb-NO" dirty="0" smtClean="0">
                <a:solidFill>
                  <a:srgbClr val="FF0000"/>
                </a:solidFill>
              </a:rPr>
              <a:t>i </a:t>
            </a:r>
            <a:r>
              <a:rPr lang="nb-NO" dirty="0" smtClean="0">
                <a:solidFill>
                  <a:srgbClr val="FF0000"/>
                </a:solidFill>
              </a:rPr>
              <a:t>«egne mapper»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43318"/>
            <a:ext cx="385764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9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Case 2: Kandidatproduksjon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Lag en oversikt over egenfinansiert produksjon for egen enhet for 2013. </a:t>
            </a:r>
          </a:p>
          <a:p>
            <a:endParaRPr lang="nb-NO" dirty="0"/>
          </a:p>
          <a:p>
            <a:r>
              <a:rPr lang="nb-NO" dirty="0" smtClean="0"/>
              <a:t>Slett 2013 og legg inn årene 2012 og 2013. Lag et regnestykke 2013 minus 2012 for å vise utvikling siste år.  </a:t>
            </a:r>
          </a:p>
        </p:txBody>
      </p:sp>
    </p:spTree>
    <p:extLst>
      <p:ext uri="{BB962C8B-B14F-4D97-AF65-F5344CB8AC3E}">
        <p14:creationId xmlns:p14="http://schemas.microsoft.com/office/powerpoint/2010/main" val="40843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Hjelp/hint case 1: </a:t>
            </a:r>
            <a:endParaRPr lang="nb-NO" sz="32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95536" y="141277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prstClr val="black"/>
                </a:solidFill>
              </a:rPr>
              <a:t>Utregning: </a:t>
            </a:r>
          </a:p>
          <a:p>
            <a:pPr marL="342900" indent="-342900">
              <a:buFontTx/>
              <a:buAutoNum type="arabicPeriod"/>
            </a:pPr>
            <a:r>
              <a:rPr lang="nb-NO" sz="1600" dirty="0">
                <a:solidFill>
                  <a:prstClr val="black"/>
                </a:solidFill>
              </a:rPr>
              <a:t>Velg raden/kolonnen du vil starte regnestykket på, trykk på denne sånn at den blir markert. </a:t>
            </a:r>
          </a:p>
          <a:p>
            <a:pPr marL="342900" indent="-342900">
              <a:buFontTx/>
              <a:buAutoNum type="arabicPeriod"/>
            </a:pPr>
            <a:r>
              <a:rPr lang="nb-NO" sz="1600" dirty="0">
                <a:solidFill>
                  <a:prstClr val="black"/>
                </a:solidFill>
              </a:rPr>
              <a:t>Hold inn «CTRL» tasten og velg den neste raden/kolonnen du vil ha med i regnestykket. </a:t>
            </a:r>
          </a:p>
          <a:p>
            <a:pPr marL="342900" indent="-342900">
              <a:buFontTx/>
              <a:buAutoNum type="arabicPeriod"/>
            </a:pPr>
            <a:r>
              <a:rPr lang="nb-NO" sz="1600" dirty="0">
                <a:solidFill>
                  <a:prstClr val="black"/>
                </a:solidFill>
              </a:rPr>
              <a:t>Klikk høyre musknapp (eller bruk verktøylinjen) og «</a:t>
            </a:r>
            <a:r>
              <a:rPr lang="nb-NO" sz="1600" dirty="0" err="1">
                <a:solidFill>
                  <a:prstClr val="black"/>
                </a:solidFill>
              </a:rPr>
              <a:t>Beregn</a:t>
            </a:r>
            <a:r>
              <a:rPr lang="nb-NO" sz="1600" dirty="0">
                <a:solidFill>
                  <a:prstClr val="black"/>
                </a:solidFill>
              </a:rPr>
              <a:t>». Velg regnestykket du vil benytte. </a:t>
            </a:r>
          </a:p>
          <a:p>
            <a:pPr marL="342900" indent="-342900">
              <a:buFontTx/>
              <a:buAutoNum type="arabicPeriod"/>
            </a:pPr>
            <a:endParaRPr lang="nb-NO" dirty="0">
              <a:solidFill>
                <a:prstClr val="black"/>
              </a:solidFill>
            </a:endParaRPr>
          </a:p>
          <a:p>
            <a:endParaRPr lang="nb-NO" sz="1200" dirty="0">
              <a:solidFill>
                <a:prstClr val="black"/>
              </a:solidFill>
            </a:endParaRPr>
          </a:p>
          <a:p>
            <a:endParaRPr lang="nb-NO" sz="1200" dirty="0">
              <a:solidFill>
                <a:prstClr val="black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3" y="3068960"/>
            <a:ext cx="62293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918905" y="5628683"/>
            <a:ext cx="555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Rekkefølgen er markerer kolonnene på vil styre hvordan regnestykket blir </a:t>
            </a:r>
          </a:p>
          <a:p>
            <a:r>
              <a:rPr lang="nb-NO" sz="1400" dirty="0" smtClean="0"/>
              <a:t>Eks. 2012 først vil gi 2012 først også i regnestykket.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6393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Case </a:t>
            </a:r>
            <a:r>
              <a:rPr lang="nb-NO" dirty="0" smtClean="0"/>
              <a:t>3:Rekruttering og opptak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/>
          </a:bodyPr>
          <a:lstStyle/>
          <a:p>
            <a:r>
              <a:rPr lang="nb-NO" sz="2000" dirty="0" smtClean="0"/>
              <a:t>Nå </a:t>
            </a:r>
            <a:r>
              <a:rPr lang="nb-NO" sz="2000" dirty="0" smtClean="0"/>
              <a:t>ønsker </a:t>
            </a:r>
            <a:r>
              <a:rPr lang="nb-NO" sz="2000" dirty="0" smtClean="0"/>
              <a:t>vi å </a:t>
            </a:r>
            <a:r>
              <a:rPr lang="nb-NO" sz="2000" dirty="0" smtClean="0"/>
              <a:t>se på en annen </a:t>
            </a:r>
            <a:r>
              <a:rPr lang="nb-NO" sz="2000" dirty="0" smtClean="0"/>
              <a:t>pakke/kube (</a:t>
            </a:r>
            <a:r>
              <a:rPr lang="nb-NO" sz="2000" dirty="0" err="1" smtClean="0"/>
              <a:t>RekrutteringOpptak</a:t>
            </a:r>
            <a:r>
              <a:rPr lang="nb-NO" sz="2000" dirty="0" smtClean="0"/>
              <a:t>) </a:t>
            </a:r>
          </a:p>
          <a:p>
            <a:r>
              <a:rPr lang="nb-NO" sz="2000" dirty="0" smtClean="0"/>
              <a:t>Lukk «Analyse Studio», åpne verktøyet på nytt og åpne den nye pakken.</a:t>
            </a:r>
          </a:p>
          <a:p>
            <a:endParaRPr lang="nb-NO" sz="2000" dirty="0" smtClean="0"/>
          </a:p>
          <a:p>
            <a:r>
              <a:rPr lang="nb-NO" sz="2000" dirty="0" smtClean="0"/>
              <a:t>Lag en oversikt tilsvarende som den under! </a:t>
            </a:r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 smtClean="0"/>
          </a:p>
          <a:p>
            <a:r>
              <a:rPr lang="nb-NO" sz="2000" dirty="0" smtClean="0"/>
              <a:t>Drill ned i organisasjonsstrukturen (venstre museknapp) og drill opp igjen (høyre museknapp + drill opp). </a:t>
            </a:r>
          </a:p>
          <a:p>
            <a:endParaRPr lang="nb-NO" sz="2000" dirty="0"/>
          </a:p>
          <a:p>
            <a:r>
              <a:rPr lang="nb-NO" sz="2000" dirty="0" smtClean="0"/>
              <a:t>Sorter tabellen fra flest møtt til færrest møtt. 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63690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Skjermfremvisning (4:3)</PresentationFormat>
  <Paragraphs>188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18" baseType="lpstr">
      <vt:lpstr>Office-tema</vt:lpstr>
      <vt:lpstr>1_Office-tema</vt:lpstr>
      <vt:lpstr>Agenda: </vt:lpstr>
      <vt:lpstr>PowerPoint-presentasjon</vt:lpstr>
      <vt:lpstr>PowerPoint-presentasjon</vt:lpstr>
      <vt:lpstr>PowerPoint-presentasjon</vt:lpstr>
      <vt:lpstr>Se og lær + Caser</vt:lpstr>
      <vt:lpstr>Case 1: Kandidatproduksjon</vt:lpstr>
      <vt:lpstr>Case 2: Kandidatproduksjon</vt:lpstr>
      <vt:lpstr>Hjelp/hint case 1: </vt:lpstr>
      <vt:lpstr>Case 3:Rekruttering og opptak</vt:lpstr>
      <vt:lpstr>Case 4: Rekruttering og opptak </vt:lpstr>
      <vt:lpstr>Case 5: generert inntekt for NTNU</vt:lpstr>
      <vt:lpstr>Case 6: Kreativ øvelse</vt:lpstr>
      <vt:lpstr>Kjekt å vite</vt:lpstr>
      <vt:lpstr>Kube: Kandidatproduksjon</vt:lpstr>
      <vt:lpstr>Kube: RekrutteringOpptak</vt:lpstr>
      <vt:lpstr>Kube: Studiepoeng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arbeidsmøte med Oddvar</dc:title>
  <dc:creator>Tomas Hermansen</dc:creator>
  <cp:lastModifiedBy>Tomas Hermansen</cp:lastModifiedBy>
  <cp:revision>40</cp:revision>
  <cp:lastPrinted>2014-09-23T09:32:15Z</cp:lastPrinted>
  <dcterms:created xsi:type="dcterms:W3CDTF">2014-09-17T07:04:42Z</dcterms:created>
  <dcterms:modified xsi:type="dcterms:W3CDTF">2014-09-23T10:24:36Z</dcterms:modified>
</cp:coreProperties>
</file>