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77" r:id="rId3"/>
    <p:sldId id="263" r:id="rId4"/>
    <p:sldId id="264" r:id="rId5"/>
    <p:sldId id="265" r:id="rId6"/>
    <p:sldId id="269" r:id="rId7"/>
    <p:sldId id="274" r:id="rId8"/>
    <p:sldId id="275" r:id="rId9"/>
    <p:sldId id="276" r:id="rId10"/>
    <p:sldId id="257" r:id="rId11"/>
    <p:sldId id="258" r:id="rId12"/>
    <p:sldId id="259" r:id="rId13"/>
    <p:sldId id="261" r:id="rId14"/>
    <p:sldId id="262" r:id="rId1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20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8A427-6B05-4D27-86B2-5886C93C52DD}" type="datetimeFigureOut">
              <a:rPr lang="nb-NO" smtClean="0"/>
              <a:t>25.09.2014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051D4-30D2-4960-9F9C-8AE47C2A6F91}" type="slidenum">
              <a:rPr lang="nb-NO" smtClean="0"/>
              <a:t>‹#›</a:t>
            </a:fld>
            <a:endParaRPr lang="nb-NO"/>
          </a:p>
        </p:txBody>
      </p:sp>
    </p:spTree>
    <p:extLst>
      <p:ext uri="{BB962C8B-B14F-4D97-AF65-F5344CB8AC3E}">
        <p14:creationId xmlns:p14="http://schemas.microsoft.com/office/powerpoint/2010/main" val="329492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p:cNvSpPr>
            <a:spLocks noGrp="1" noRot="1" noChangeAspect="1" noTextEdit="1"/>
          </p:cNvSpPr>
          <p:nvPr>
            <p:ph type="sldImg"/>
          </p:nvPr>
        </p:nvSpPr>
        <p:spPr>
          <a:ln/>
        </p:spPr>
      </p:sp>
      <p:sp>
        <p:nvSpPr>
          <p:cNvPr id="31747" name="Plassholder for notater 2"/>
          <p:cNvSpPr>
            <a:spLocks noGrp="1"/>
          </p:cNvSpPr>
          <p:nvPr>
            <p:ph type="body" idx="1"/>
          </p:nvPr>
        </p:nvSpPr>
        <p:spPr>
          <a:noFill/>
        </p:spPr>
        <p:txBody>
          <a:bodyPr/>
          <a:lstStyle/>
          <a:p>
            <a:endParaRPr lang="nb-NO" altLang="nb-NO" smtClean="0"/>
          </a:p>
          <a:p>
            <a:endParaRPr lang="nb-NO" altLang="nb-NO" smtClean="0"/>
          </a:p>
        </p:txBody>
      </p:sp>
      <p:sp>
        <p:nvSpPr>
          <p:cNvPr id="31748" name="Plassholder for lysbildenummer 3"/>
          <p:cNvSpPr>
            <a:spLocks noGrp="1"/>
          </p:cNvSpPr>
          <p:nvPr>
            <p:ph type="sldNum" sz="quarter" idx="5"/>
          </p:nvPr>
        </p:nvSpPr>
        <p:spPr>
          <a:noFill/>
        </p:spPr>
        <p:txBody>
          <a:bodyPr/>
          <a:lstStyle>
            <a:lvl1pPr defTabSz="928688">
              <a:spcBef>
                <a:spcPct val="30000"/>
              </a:spcBef>
              <a:defRPr sz="1200">
                <a:solidFill>
                  <a:schemeClr val="tx1"/>
                </a:solidFill>
                <a:latin typeface="Arial" charset="0"/>
              </a:defRPr>
            </a:lvl1pPr>
            <a:lvl2pPr marL="742950" indent="-285750" defTabSz="928688">
              <a:spcBef>
                <a:spcPct val="30000"/>
              </a:spcBef>
              <a:defRPr sz="1200">
                <a:solidFill>
                  <a:schemeClr val="tx1"/>
                </a:solidFill>
                <a:latin typeface="Arial" charset="0"/>
              </a:defRPr>
            </a:lvl2pPr>
            <a:lvl3pPr marL="1143000" indent="-228600" defTabSz="928688">
              <a:spcBef>
                <a:spcPct val="30000"/>
              </a:spcBef>
              <a:defRPr sz="1200">
                <a:solidFill>
                  <a:schemeClr val="tx1"/>
                </a:solidFill>
                <a:latin typeface="Arial" charset="0"/>
              </a:defRPr>
            </a:lvl3pPr>
            <a:lvl4pPr marL="1600200" indent="-228600" defTabSz="928688">
              <a:spcBef>
                <a:spcPct val="30000"/>
              </a:spcBef>
              <a:defRPr sz="1200">
                <a:solidFill>
                  <a:schemeClr val="tx1"/>
                </a:solidFill>
                <a:latin typeface="Arial" charset="0"/>
              </a:defRPr>
            </a:lvl4pPr>
            <a:lvl5pPr marL="2057400" indent="-228600" defTabSz="928688">
              <a:spcBef>
                <a:spcPct val="30000"/>
              </a:spcBef>
              <a:defRPr sz="1200">
                <a:solidFill>
                  <a:schemeClr val="tx1"/>
                </a:solidFill>
                <a:latin typeface="Arial" charset="0"/>
              </a:defRPr>
            </a:lvl5pPr>
            <a:lvl6pPr marL="2514600" indent="-228600" defTabSz="928688" eaLnBrk="0" fontAlgn="base" hangingPunct="0">
              <a:spcBef>
                <a:spcPct val="30000"/>
              </a:spcBef>
              <a:spcAft>
                <a:spcPct val="0"/>
              </a:spcAft>
              <a:defRPr sz="1200">
                <a:solidFill>
                  <a:schemeClr val="tx1"/>
                </a:solidFill>
                <a:latin typeface="Arial" charset="0"/>
              </a:defRPr>
            </a:lvl6pPr>
            <a:lvl7pPr marL="2971800" indent="-228600" defTabSz="928688" eaLnBrk="0" fontAlgn="base" hangingPunct="0">
              <a:spcBef>
                <a:spcPct val="30000"/>
              </a:spcBef>
              <a:spcAft>
                <a:spcPct val="0"/>
              </a:spcAft>
              <a:defRPr sz="1200">
                <a:solidFill>
                  <a:schemeClr val="tx1"/>
                </a:solidFill>
                <a:latin typeface="Arial" charset="0"/>
              </a:defRPr>
            </a:lvl7pPr>
            <a:lvl8pPr marL="3429000" indent="-228600" defTabSz="928688" eaLnBrk="0" fontAlgn="base" hangingPunct="0">
              <a:spcBef>
                <a:spcPct val="30000"/>
              </a:spcBef>
              <a:spcAft>
                <a:spcPct val="0"/>
              </a:spcAft>
              <a:defRPr sz="1200">
                <a:solidFill>
                  <a:schemeClr val="tx1"/>
                </a:solidFill>
                <a:latin typeface="Arial" charset="0"/>
              </a:defRPr>
            </a:lvl8pPr>
            <a:lvl9pPr marL="3886200" indent="-228600" defTabSz="928688" eaLnBrk="0" fontAlgn="base" hangingPunct="0">
              <a:spcBef>
                <a:spcPct val="30000"/>
              </a:spcBef>
              <a:spcAft>
                <a:spcPct val="0"/>
              </a:spcAft>
              <a:defRPr sz="1200">
                <a:solidFill>
                  <a:schemeClr val="tx1"/>
                </a:solidFill>
                <a:latin typeface="Arial" charset="0"/>
              </a:defRPr>
            </a:lvl9pPr>
          </a:lstStyle>
          <a:p>
            <a:pPr>
              <a:spcBef>
                <a:spcPct val="0"/>
              </a:spcBef>
            </a:pPr>
            <a:fld id="{D86880CC-F651-41BF-AF1A-4BA7B51E55AE}" type="slidenum">
              <a:rPr lang="nn-NO" altLang="nb-NO" smtClean="0">
                <a:solidFill>
                  <a:srgbClr val="000000"/>
                </a:solidFill>
              </a:rPr>
              <a:pPr>
                <a:spcBef>
                  <a:spcPct val="0"/>
                </a:spcBef>
              </a:pPr>
              <a:t>4</a:t>
            </a:fld>
            <a:endParaRPr lang="nn-NO" altLang="nb-NO"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F7051D4-30D2-4960-9F9C-8AE47C2A6F91}" type="slidenum">
              <a:rPr lang="nb-NO" smtClean="0"/>
              <a:t>10</a:t>
            </a:fld>
            <a:endParaRPr lang="nb-NO"/>
          </a:p>
        </p:txBody>
      </p:sp>
    </p:spTree>
    <p:extLst>
      <p:ext uri="{BB962C8B-B14F-4D97-AF65-F5344CB8AC3E}">
        <p14:creationId xmlns:p14="http://schemas.microsoft.com/office/powerpoint/2010/main" val="65756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2FF56A72-41EC-4D0A-957C-9CF975A35A80}" type="datetimeFigureOut">
              <a:rPr lang="nb-NO" smtClean="0"/>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24D5D3-A06C-431B-AECB-454A4A19BD56}" type="slidenum">
              <a:rPr lang="nb-NO" smtClean="0"/>
              <a:t>‹#›</a:t>
            </a:fld>
            <a:endParaRPr lang="nb-NO"/>
          </a:p>
        </p:txBody>
      </p:sp>
    </p:spTree>
    <p:extLst>
      <p:ext uri="{BB962C8B-B14F-4D97-AF65-F5344CB8AC3E}">
        <p14:creationId xmlns:p14="http://schemas.microsoft.com/office/powerpoint/2010/main" val="28723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FF56A72-41EC-4D0A-957C-9CF975A35A80}" type="datetimeFigureOut">
              <a:rPr lang="nb-NO" smtClean="0"/>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24D5D3-A06C-431B-AECB-454A4A19BD56}" type="slidenum">
              <a:rPr lang="nb-NO" smtClean="0"/>
              <a:t>‹#›</a:t>
            </a:fld>
            <a:endParaRPr lang="nb-NO"/>
          </a:p>
        </p:txBody>
      </p:sp>
    </p:spTree>
    <p:extLst>
      <p:ext uri="{BB962C8B-B14F-4D97-AF65-F5344CB8AC3E}">
        <p14:creationId xmlns:p14="http://schemas.microsoft.com/office/powerpoint/2010/main" val="340278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FF56A72-41EC-4D0A-957C-9CF975A35A80}" type="datetimeFigureOut">
              <a:rPr lang="nb-NO" smtClean="0"/>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24D5D3-A06C-431B-AECB-454A4A19BD56}" type="slidenum">
              <a:rPr lang="nb-NO" smtClean="0"/>
              <a:t>‹#›</a:t>
            </a:fld>
            <a:endParaRPr lang="nb-NO"/>
          </a:p>
        </p:txBody>
      </p:sp>
    </p:spTree>
    <p:extLst>
      <p:ext uri="{BB962C8B-B14F-4D97-AF65-F5344CB8AC3E}">
        <p14:creationId xmlns:p14="http://schemas.microsoft.com/office/powerpoint/2010/main" val="2522639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dirty="0" smtClean="0"/>
              <a:t>Klikk for å redigere tittelstil</a:t>
            </a:r>
            <a:endParaRPr lang="nb-NO" dirty="0"/>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171855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pic>
        <p:nvPicPr>
          <p:cNvPr id="7" name="Bilde 6"/>
          <p:cNvPicPr>
            <a:picLocks noChangeAspect="1"/>
          </p:cNvPicPr>
          <p:nvPr userDrawn="1"/>
        </p:nvPicPr>
        <p:blipFill>
          <a:blip r:embed="rId2"/>
          <a:stretch>
            <a:fillRect/>
          </a:stretch>
        </p:blipFill>
        <p:spPr>
          <a:xfrm>
            <a:off x="4241800" y="3073400"/>
            <a:ext cx="647700" cy="698500"/>
          </a:xfrm>
          <a:prstGeom prst="rect">
            <a:avLst/>
          </a:prstGeom>
        </p:spPr>
      </p:pic>
      <p:pic>
        <p:nvPicPr>
          <p:cNvPr id="8" name="Bilde 7"/>
          <p:cNvPicPr>
            <a:picLocks noChangeAspect="1"/>
          </p:cNvPicPr>
          <p:nvPr userDrawn="1"/>
        </p:nvPicPr>
        <p:blipFill>
          <a:blip r:embed="rId2"/>
          <a:stretch>
            <a:fillRect/>
          </a:stretch>
        </p:blipFill>
        <p:spPr>
          <a:xfrm>
            <a:off x="4241800" y="3073400"/>
            <a:ext cx="647700" cy="698500"/>
          </a:xfrm>
          <a:prstGeom prst="rect">
            <a:avLst/>
          </a:prstGeom>
        </p:spPr>
      </p:pic>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mtClean="0">
                <a:solidFill>
                  <a:prstClr val="black"/>
                </a:solidFill>
                <a:latin typeface="Arial"/>
                <a:cs typeface="Arial"/>
              </a:rPr>
              <a:pPr algn="ctr"/>
              <a:t>‹#›</a:t>
            </a:fld>
            <a:endParaRPr lang="nb-NO" dirty="0">
              <a:solidFill>
                <a:prstClr val="black"/>
              </a:solidFill>
              <a:latin typeface="Arial"/>
              <a:cs typeface="Arial"/>
            </a:endParaRPr>
          </a:p>
        </p:txBody>
      </p:sp>
    </p:spTree>
    <p:extLst>
      <p:ext uri="{BB962C8B-B14F-4D97-AF65-F5344CB8AC3E}">
        <p14:creationId xmlns:p14="http://schemas.microsoft.com/office/powerpoint/2010/main" val="123675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2016098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820211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282659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1224870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614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91196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FF56A72-41EC-4D0A-957C-9CF975A35A80}" type="datetimeFigureOut">
              <a:rPr lang="nb-NO" smtClean="0"/>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24D5D3-A06C-431B-AECB-454A4A19BD56}" type="slidenum">
              <a:rPr lang="nb-NO" smtClean="0"/>
              <a:t>‹#›</a:t>
            </a:fld>
            <a:endParaRPr lang="nb-NO"/>
          </a:p>
        </p:txBody>
      </p:sp>
    </p:spTree>
    <p:extLst>
      <p:ext uri="{BB962C8B-B14F-4D97-AF65-F5344CB8AC3E}">
        <p14:creationId xmlns:p14="http://schemas.microsoft.com/office/powerpoint/2010/main" val="62178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4249539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851278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91226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2FF56A72-41EC-4D0A-957C-9CF975A35A80}" type="datetimeFigureOut">
              <a:rPr lang="nb-NO" smtClean="0"/>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24D5D3-A06C-431B-AECB-454A4A19BD56}" type="slidenum">
              <a:rPr lang="nb-NO" smtClean="0"/>
              <a:t>‹#›</a:t>
            </a:fld>
            <a:endParaRPr lang="nb-NO"/>
          </a:p>
        </p:txBody>
      </p:sp>
    </p:spTree>
    <p:extLst>
      <p:ext uri="{BB962C8B-B14F-4D97-AF65-F5344CB8AC3E}">
        <p14:creationId xmlns:p14="http://schemas.microsoft.com/office/powerpoint/2010/main" val="406947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2FF56A72-41EC-4D0A-957C-9CF975A35A80}" type="datetimeFigureOut">
              <a:rPr lang="nb-NO" smtClean="0"/>
              <a:t>25.09.2014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824D5D3-A06C-431B-AECB-454A4A19BD56}" type="slidenum">
              <a:rPr lang="nb-NO" smtClean="0"/>
              <a:t>‹#›</a:t>
            </a:fld>
            <a:endParaRPr lang="nb-NO"/>
          </a:p>
        </p:txBody>
      </p:sp>
    </p:spTree>
    <p:extLst>
      <p:ext uri="{BB962C8B-B14F-4D97-AF65-F5344CB8AC3E}">
        <p14:creationId xmlns:p14="http://schemas.microsoft.com/office/powerpoint/2010/main" val="260726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2FF56A72-41EC-4D0A-957C-9CF975A35A80}" type="datetimeFigureOut">
              <a:rPr lang="nb-NO" smtClean="0"/>
              <a:t>25.09.2014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824D5D3-A06C-431B-AECB-454A4A19BD56}" type="slidenum">
              <a:rPr lang="nb-NO" smtClean="0"/>
              <a:t>‹#›</a:t>
            </a:fld>
            <a:endParaRPr lang="nb-NO"/>
          </a:p>
        </p:txBody>
      </p:sp>
    </p:spTree>
    <p:extLst>
      <p:ext uri="{BB962C8B-B14F-4D97-AF65-F5344CB8AC3E}">
        <p14:creationId xmlns:p14="http://schemas.microsoft.com/office/powerpoint/2010/main" val="62967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2FF56A72-41EC-4D0A-957C-9CF975A35A80}" type="datetimeFigureOut">
              <a:rPr lang="nb-NO" smtClean="0"/>
              <a:t>25.09.2014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824D5D3-A06C-431B-AECB-454A4A19BD56}" type="slidenum">
              <a:rPr lang="nb-NO" smtClean="0"/>
              <a:t>‹#›</a:t>
            </a:fld>
            <a:endParaRPr lang="nb-NO"/>
          </a:p>
        </p:txBody>
      </p:sp>
    </p:spTree>
    <p:extLst>
      <p:ext uri="{BB962C8B-B14F-4D97-AF65-F5344CB8AC3E}">
        <p14:creationId xmlns:p14="http://schemas.microsoft.com/office/powerpoint/2010/main" val="375253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FF56A72-41EC-4D0A-957C-9CF975A35A80}" type="datetimeFigureOut">
              <a:rPr lang="nb-NO" smtClean="0"/>
              <a:t>25.09.2014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824D5D3-A06C-431B-AECB-454A4A19BD56}" type="slidenum">
              <a:rPr lang="nb-NO" smtClean="0"/>
              <a:t>‹#›</a:t>
            </a:fld>
            <a:endParaRPr lang="nb-NO"/>
          </a:p>
        </p:txBody>
      </p:sp>
    </p:spTree>
    <p:extLst>
      <p:ext uri="{BB962C8B-B14F-4D97-AF65-F5344CB8AC3E}">
        <p14:creationId xmlns:p14="http://schemas.microsoft.com/office/powerpoint/2010/main" val="14349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FF56A72-41EC-4D0A-957C-9CF975A35A80}" type="datetimeFigureOut">
              <a:rPr lang="nb-NO" smtClean="0"/>
              <a:t>25.09.2014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824D5D3-A06C-431B-AECB-454A4A19BD56}" type="slidenum">
              <a:rPr lang="nb-NO" smtClean="0"/>
              <a:t>‹#›</a:t>
            </a:fld>
            <a:endParaRPr lang="nb-NO"/>
          </a:p>
        </p:txBody>
      </p:sp>
    </p:spTree>
    <p:extLst>
      <p:ext uri="{BB962C8B-B14F-4D97-AF65-F5344CB8AC3E}">
        <p14:creationId xmlns:p14="http://schemas.microsoft.com/office/powerpoint/2010/main" val="194069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FF56A72-41EC-4D0A-957C-9CF975A35A80}" type="datetimeFigureOut">
              <a:rPr lang="nb-NO" smtClean="0"/>
              <a:t>25.09.2014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824D5D3-A06C-431B-AECB-454A4A19BD56}" type="slidenum">
              <a:rPr lang="nb-NO" smtClean="0"/>
              <a:t>‹#›</a:t>
            </a:fld>
            <a:endParaRPr lang="nb-NO"/>
          </a:p>
        </p:txBody>
      </p:sp>
    </p:spTree>
    <p:extLst>
      <p:ext uri="{BB962C8B-B14F-4D97-AF65-F5344CB8AC3E}">
        <p14:creationId xmlns:p14="http://schemas.microsoft.com/office/powerpoint/2010/main" val="29514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56A72-41EC-4D0A-957C-9CF975A35A80}" type="datetimeFigureOut">
              <a:rPr lang="nb-NO" smtClean="0"/>
              <a:t>25.09.2014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4D5D3-A06C-431B-AECB-454A4A19BD56}" type="slidenum">
              <a:rPr lang="nb-NO" smtClean="0"/>
              <a:t>‹#›</a:t>
            </a:fld>
            <a:endParaRPr lang="nb-NO"/>
          </a:p>
        </p:txBody>
      </p:sp>
    </p:spTree>
    <p:extLst>
      <p:ext uri="{BB962C8B-B14F-4D97-AF65-F5344CB8AC3E}">
        <p14:creationId xmlns:p14="http://schemas.microsoft.com/office/powerpoint/2010/main" val="260821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4" name="Bilde 3" descr="sirkler.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r="18451"/>
          <a:stretch/>
        </p:blipFill>
        <p:spPr>
          <a:xfrm>
            <a:off x="7993703" y="511250"/>
            <a:ext cx="1151994" cy="1148515"/>
          </a:xfrm>
          <a:prstGeom prst="rect">
            <a:avLst/>
          </a:prstGeom>
        </p:spPr>
      </p:pic>
    </p:spTree>
    <p:extLst>
      <p:ext uri="{BB962C8B-B14F-4D97-AF65-F5344CB8AC3E}">
        <p14:creationId xmlns:p14="http://schemas.microsoft.com/office/powerpoint/2010/main" val="1835217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prstClr val="white"/>
              </a:solidFill>
            </a:endParaRPr>
          </a:p>
        </p:txBody>
      </p:sp>
      <p:sp>
        <p:nvSpPr>
          <p:cNvPr id="2" name="Tittel 1"/>
          <p:cNvSpPr>
            <a:spLocks noGrp="1"/>
          </p:cNvSpPr>
          <p:nvPr>
            <p:ph type="ctrTitle"/>
          </p:nvPr>
        </p:nvSpPr>
        <p:spPr>
          <a:xfrm>
            <a:off x="517126" y="2505216"/>
            <a:ext cx="7772400" cy="901094"/>
          </a:xfrm>
        </p:spPr>
        <p:txBody>
          <a:bodyPr/>
          <a:lstStyle/>
          <a:p>
            <a:r>
              <a:rPr lang="nb-NO" dirty="0" smtClean="0"/>
              <a:t>BEVISST</a:t>
            </a:r>
            <a:endParaRPr lang="nb-NO" dirty="0"/>
          </a:p>
        </p:txBody>
      </p:sp>
      <p:sp>
        <p:nvSpPr>
          <p:cNvPr id="3" name="Undertittel 2"/>
          <p:cNvSpPr>
            <a:spLocks noGrp="1"/>
          </p:cNvSpPr>
          <p:nvPr>
            <p:ph type="subTitle" idx="1"/>
          </p:nvPr>
        </p:nvSpPr>
        <p:spPr>
          <a:xfrm>
            <a:off x="517126" y="3168794"/>
            <a:ext cx="7772400" cy="1752600"/>
          </a:xfrm>
        </p:spPr>
        <p:txBody>
          <a:bodyPr>
            <a:normAutofit/>
          </a:bodyPr>
          <a:lstStyle/>
          <a:p>
            <a:r>
              <a:rPr lang="nb-NO" dirty="0"/>
              <a:t>A</a:t>
            </a:r>
            <a:r>
              <a:rPr lang="nb-NO" dirty="0" smtClean="0"/>
              <a:t>nalysekurs HR 26.09.2014</a:t>
            </a:r>
            <a:endParaRPr lang="nb-NO" sz="2400" dirty="0"/>
          </a:p>
        </p:txBody>
      </p:sp>
      <p:grpSp>
        <p:nvGrpSpPr>
          <p:cNvPr id="6" name="Gruppe 5"/>
          <p:cNvGrpSpPr/>
          <p:nvPr/>
        </p:nvGrpSpPr>
        <p:grpSpPr>
          <a:xfrm>
            <a:off x="6517094" y="359678"/>
            <a:ext cx="2155389" cy="1751325"/>
            <a:chOff x="6429510" y="337780"/>
            <a:chExt cx="2155389" cy="1751325"/>
          </a:xfrm>
        </p:grpSpPr>
        <p:sp>
          <p:nvSpPr>
            <p:cNvPr id="5" name="Ellipse 4"/>
            <p:cNvSpPr/>
            <p:nvPr/>
          </p:nvSpPr>
          <p:spPr>
            <a:xfrm>
              <a:off x="7596009" y="337780"/>
              <a:ext cx="988890" cy="988890"/>
            </a:xfrm>
            <a:prstGeom prst="ellipse">
              <a:avLst/>
            </a:prstGeom>
            <a:solidFill>
              <a:srgbClr val="0D347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2" name="Ellipse 11"/>
            <p:cNvSpPr/>
            <p:nvPr/>
          </p:nvSpPr>
          <p:spPr>
            <a:xfrm>
              <a:off x="6815720" y="641606"/>
              <a:ext cx="475240" cy="475240"/>
            </a:xfrm>
            <a:prstGeom prst="ellipse">
              <a:avLst/>
            </a:prstGeom>
            <a:solidFill>
              <a:srgbClr val="0D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4" name="Ellipse 13"/>
            <p:cNvSpPr/>
            <p:nvPr/>
          </p:nvSpPr>
          <p:spPr>
            <a:xfrm>
              <a:off x="6995176" y="1326670"/>
              <a:ext cx="762435" cy="762435"/>
            </a:xfrm>
            <a:prstGeom prst="ellipse">
              <a:avLst/>
            </a:prstGeom>
            <a:solidFill>
              <a:srgbClr val="BBA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5" name="Ellipse 14"/>
            <p:cNvSpPr/>
            <p:nvPr/>
          </p:nvSpPr>
          <p:spPr>
            <a:xfrm>
              <a:off x="6429510" y="1339986"/>
              <a:ext cx="218266" cy="218266"/>
            </a:xfrm>
            <a:prstGeom prst="ellipse">
              <a:avLst/>
            </a:prstGeom>
            <a:solidFill>
              <a:srgbClr val="BBAC7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grpSp>
      <p:pic>
        <p:nvPicPr>
          <p:cNvPr id="16" name="Bilde 15" descr="n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601" y="603260"/>
            <a:ext cx="3139440" cy="893064"/>
          </a:xfrm>
          <a:prstGeom prst="rect">
            <a:avLst/>
          </a:prstGeom>
        </p:spPr>
      </p:pic>
    </p:spTree>
    <p:extLst>
      <p:ext uri="{BB962C8B-B14F-4D97-AF65-F5344CB8AC3E}">
        <p14:creationId xmlns:p14="http://schemas.microsoft.com/office/powerpoint/2010/main" val="1630017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Case 2: Utvikling årsverk</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smtClean="0"/>
              <a:t>Legg inn 2013 og 2014 som rad eller kolonne</a:t>
            </a:r>
          </a:p>
          <a:p>
            <a:pPr lvl="1"/>
            <a:r>
              <a:rPr lang="nb-NO" dirty="0" smtClean="0"/>
              <a:t>Skjul «totalkolonne» (høyre musknapp)</a:t>
            </a:r>
          </a:p>
          <a:p>
            <a:r>
              <a:rPr lang="nb-NO" dirty="0" smtClean="0"/>
              <a:t>Legg inn måltallet «årsverk»</a:t>
            </a:r>
          </a:p>
          <a:p>
            <a:r>
              <a:rPr lang="nb-NO" dirty="0" smtClean="0"/>
              <a:t>Husk måned som filter (vil da gjelde for både 2013 og 2014). </a:t>
            </a:r>
          </a:p>
          <a:p>
            <a:pPr lvl="1"/>
            <a:endParaRPr lang="nb-NO" dirty="0"/>
          </a:p>
          <a:p>
            <a:pPr marL="0" indent="0">
              <a:buNone/>
            </a:pPr>
            <a:r>
              <a:rPr lang="nb-NO" dirty="0" smtClean="0"/>
              <a:t>Utregning: 2014 minus 2013</a:t>
            </a:r>
          </a:p>
          <a:p>
            <a:pPr marL="0" indent="0">
              <a:buNone/>
            </a:pPr>
            <a:r>
              <a:rPr lang="nb-NO" dirty="0" smtClean="0"/>
              <a:t>Endre navn på den nye raden/kolonnen</a:t>
            </a:r>
          </a:p>
          <a:p>
            <a:pPr marL="0" indent="0">
              <a:buNone/>
            </a:pPr>
            <a:endParaRPr lang="nb-NO" dirty="0"/>
          </a:p>
          <a:p>
            <a:pPr marL="0" indent="0">
              <a:buNone/>
            </a:pPr>
            <a:r>
              <a:rPr lang="nb-NO" dirty="0" smtClean="0"/>
              <a:t>Lagre</a:t>
            </a:r>
          </a:p>
        </p:txBody>
      </p:sp>
    </p:spTree>
    <p:extLst>
      <p:ext uri="{BB962C8B-B14F-4D97-AF65-F5344CB8AC3E}">
        <p14:creationId xmlns:p14="http://schemas.microsoft.com/office/powerpoint/2010/main" val="1173207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Case 3: Fordeling årsverk</a:t>
            </a:r>
            <a:endParaRPr lang="nb-NO" dirty="0"/>
          </a:p>
        </p:txBody>
      </p:sp>
      <p:sp>
        <p:nvSpPr>
          <p:cNvPr id="3" name="Plassholder for innhold 2"/>
          <p:cNvSpPr>
            <a:spLocks noGrp="1"/>
          </p:cNvSpPr>
          <p:nvPr>
            <p:ph idx="1"/>
          </p:nvPr>
        </p:nvSpPr>
        <p:spPr/>
        <p:txBody>
          <a:bodyPr/>
          <a:lstStyle/>
          <a:p>
            <a:r>
              <a:rPr lang="nb-NO" dirty="0" smtClean="0"/>
              <a:t>Vis årsverksutvikling fra en måned i 2013 til samme </a:t>
            </a:r>
            <a:r>
              <a:rPr lang="nb-NO" dirty="0"/>
              <a:t>måned 2014 </a:t>
            </a:r>
            <a:r>
              <a:rPr lang="nb-NO" dirty="0" smtClean="0"/>
              <a:t>for egen enhet per DBH-kategori (stillingskode). </a:t>
            </a:r>
          </a:p>
          <a:p>
            <a:pPr lvl="1"/>
            <a:r>
              <a:rPr lang="nb-NO" dirty="0" smtClean="0"/>
              <a:t>Skjul nullverdier</a:t>
            </a:r>
          </a:p>
          <a:p>
            <a:pPr lvl="1"/>
            <a:r>
              <a:rPr lang="nb-NO" dirty="0" smtClean="0"/>
              <a:t>Drill opp og ned i strukturen </a:t>
            </a:r>
          </a:p>
          <a:p>
            <a:pPr marL="457200" lvl="1" indent="0">
              <a:buNone/>
            </a:pPr>
            <a:endParaRPr lang="nb-NO" dirty="0"/>
          </a:p>
          <a:p>
            <a:pPr marL="457200" lvl="1" indent="0">
              <a:buNone/>
            </a:pPr>
            <a:endParaRPr lang="nb-NO" dirty="0" smtClean="0"/>
          </a:p>
          <a:p>
            <a:pPr marL="457200" lvl="1" indent="0">
              <a:buNone/>
            </a:pPr>
            <a:endParaRPr lang="nb-NO" dirty="0"/>
          </a:p>
        </p:txBody>
      </p:sp>
    </p:spTree>
    <p:extLst>
      <p:ext uri="{BB962C8B-B14F-4D97-AF65-F5344CB8AC3E}">
        <p14:creationId xmlns:p14="http://schemas.microsoft.com/office/powerpoint/2010/main" val="464272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Case 4: Førstestillinger på mitt fakultet</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Sett opp en oversikt over førstestillinger på mitt fakultet (evt. institutt) pr. september 2014. </a:t>
            </a:r>
          </a:p>
          <a:p>
            <a:r>
              <a:rPr lang="nb-NO" dirty="0" smtClean="0"/>
              <a:t>Sett opp en oversikt som viser prosentvis fordeling av førstestillinger på kjønn for min enhet. </a:t>
            </a:r>
          </a:p>
          <a:p>
            <a:pPr lvl="1"/>
            <a:r>
              <a:rPr lang="nb-NO" dirty="0" smtClean="0"/>
              <a:t>Tips: % (kvinne/Person(all)) og tilsvarende for menn.</a:t>
            </a:r>
          </a:p>
          <a:p>
            <a:pPr lvl="1"/>
            <a:r>
              <a:rPr lang="nb-NO" dirty="0" smtClean="0"/>
              <a:t>Skjul de kolonnene som ikke vil benyttes. </a:t>
            </a:r>
          </a:p>
          <a:p>
            <a:r>
              <a:rPr lang="nb-NO" dirty="0" smtClean="0"/>
              <a:t>Vis prosentvis kvinnelige førstestillinger på mitt fakultet for årene 2011, 2012, 2013 og 2014 pr. september. </a:t>
            </a:r>
          </a:p>
          <a:p>
            <a:endParaRPr lang="nb-NO" dirty="0" smtClean="0"/>
          </a:p>
          <a:p>
            <a:endParaRPr lang="nb-NO" dirty="0" smtClean="0"/>
          </a:p>
        </p:txBody>
      </p:sp>
    </p:spTree>
    <p:extLst>
      <p:ext uri="{BB962C8B-B14F-4D97-AF65-F5344CB8AC3E}">
        <p14:creationId xmlns:p14="http://schemas.microsoft.com/office/powerpoint/2010/main" val="2509181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Case 5: Kreativ øvelse</a:t>
            </a:r>
            <a:endParaRPr lang="nb-NO" dirty="0"/>
          </a:p>
        </p:txBody>
      </p:sp>
      <p:sp>
        <p:nvSpPr>
          <p:cNvPr id="3" name="Plassholder for innhold 2"/>
          <p:cNvSpPr>
            <a:spLocks noGrp="1"/>
          </p:cNvSpPr>
          <p:nvPr>
            <p:ph idx="1"/>
          </p:nvPr>
        </p:nvSpPr>
        <p:spPr/>
        <p:txBody>
          <a:bodyPr>
            <a:normAutofit fontScale="92500" lnSpcReduction="10000"/>
          </a:bodyPr>
          <a:lstStyle/>
          <a:p>
            <a:pPr marL="0" indent="0">
              <a:buNone/>
            </a:pPr>
            <a:r>
              <a:rPr lang="nb-NO" dirty="0" smtClean="0"/>
              <a:t>Frioppgave: Statusrapport egen enhet</a:t>
            </a:r>
          </a:p>
          <a:p>
            <a:pPr>
              <a:buFontTx/>
              <a:buChar char="-"/>
            </a:pPr>
            <a:r>
              <a:rPr lang="nb-NO" dirty="0" smtClean="0"/>
              <a:t>Hva trenger min leder? </a:t>
            </a:r>
          </a:p>
          <a:p>
            <a:pPr>
              <a:buFontTx/>
              <a:buChar char="-"/>
            </a:pPr>
            <a:endParaRPr lang="nb-NO" dirty="0"/>
          </a:p>
          <a:p>
            <a:pPr marL="0" indent="0">
              <a:buNone/>
            </a:pPr>
            <a:r>
              <a:rPr lang="nb-NO" b="1" dirty="0" smtClean="0"/>
              <a:t>Vi gjennomgår denne casen på rapportkurset med formål om å gjøre den mer presentabel i et rapportverktøy. </a:t>
            </a:r>
          </a:p>
          <a:p>
            <a:pPr marL="0" indent="0">
              <a:buNone/>
            </a:pPr>
            <a:endParaRPr lang="nb-NO" dirty="0"/>
          </a:p>
          <a:p>
            <a:pPr marL="0" indent="0">
              <a:buNone/>
            </a:pPr>
            <a:endParaRPr lang="nb-NO" dirty="0"/>
          </a:p>
          <a:p>
            <a:pPr marL="0" indent="0">
              <a:buNone/>
            </a:pPr>
            <a:r>
              <a:rPr lang="nb-NO" dirty="0" smtClean="0"/>
              <a:t>  </a:t>
            </a:r>
            <a:endParaRPr lang="nb-N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6021288"/>
            <a:ext cx="7985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54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67544" y="1628800"/>
            <a:ext cx="8229600" cy="4525963"/>
          </a:xfrm>
        </p:spPr>
        <p:txBody>
          <a:bodyPr>
            <a:normAutofit/>
          </a:bodyPr>
          <a:lstStyle/>
          <a:p>
            <a:pPr marL="0" indent="0">
              <a:buNone/>
            </a:pPr>
            <a:r>
              <a:rPr lang="nb-NO" sz="2000" dirty="0" smtClean="0"/>
              <a:t>09.00 – 09.25 Introduksjon og repetisjon</a:t>
            </a:r>
          </a:p>
          <a:p>
            <a:pPr marL="0" indent="0">
              <a:buNone/>
            </a:pPr>
            <a:r>
              <a:rPr lang="nb-NO" sz="2000" dirty="0" smtClean="0"/>
              <a:t>09.25 – 09.55 Jobbe med caser individuelt – husk lagre. </a:t>
            </a:r>
          </a:p>
          <a:p>
            <a:pPr marL="0" indent="0">
              <a:buNone/>
            </a:pPr>
            <a:r>
              <a:rPr lang="nb-NO" sz="2000" dirty="0" smtClean="0"/>
              <a:t>09.55 – 10.05 Refleksjon over egen læring</a:t>
            </a:r>
          </a:p>
          <a:p>
            <a:pPr marL="0" indent="0">
              <a:buNone/>
            </a:pPr>
            <a:r>
              <a:rPr lang="nb-NO" sz="2000" dirty="0" smtClean="0"/>
              <a:t>10.05 – 10.25 Jobbe med caser individuelt – husk lagre</a:t>
            </a:r>
          </a:p>
          <a:p>
            <a:pPr marL="0" indent="0">
              <a:buNone/>
            </a:pPr>
            <a:r>
              <a:rPr lang="nb-NO" sz="2000" dirty="0" smtClean="0"/>
              <a:t>10.25 – 10.50 Presentasjoner av case i plenum</a:t>
            </a:r>
          </a:p>
          <a:p>
            <a:pPr marL="0" indent="0">
              <a:buNone/>
            </a:pPr>
            <a:r>
              <a:rPr lang="nb-NO" sz="2000" dirty="0" smtClean="0"/>
              <a:t>10.50 – 11.00 Evaluering </a:t>
            </a:r>
            <a:endParaRPr lang="nb-NO" sz="2000" dirty="0"/>
          </a:p>
          <a:p>
            <a:pPr marL="0" indent="0">
              <a:buNone/>
            </a:pPr>
            <a:endParaRPr lang="nb-NO" sz="2000" dirty="0" smtClean="0"/>
          </a:p>
          <a:p>
            <a:pPr marL="0" indent="0">
              <a:buNone/>
            </a:pPr>
            <a:endParaRPr lang="nb-NO" sz="2000" dirty="0" smtClean="0"/>
          </a:p>
          <a:p>
            <a:pPr marL="0" indent="0">
              <a:buNone/>
            </a:pPr>
            <a:endParaRPr lang="nb-NO" dirty="0"/>
          </a:p>
          <a:p>
            <a:pPr marL="0" indent="0">
              <a:buNone/>
            </a:pPr>
            <a:endParaRPr lang="nb-NO" dirty="0" smtClean="0"/>
          </a:p>
          <a:p>
            <a:pPr marL="0" indent="0">
              <a:buNone/>
            </a:pPr>
            <a:endParaRPr lang="nb-NO" dirty="0" smtClean="0"/>
          </a:p>
          <a:p>
            <a:pPr marL="0" indent="0">
              <a:buNone/>
            </a:pPr>
            <a:endParaRPr lang="nb-NO" dirty="0" smtClean="0"/>
          </a:p>
          <a:p>
            <a:pPr marL="0" indent="0">
              <a:buNone/>
            </a:pPr>
            <a:endParaRPr lang="nb-NO" dirty="0"/>
          </a:p>
          <a:p>
            <a:pPr marL="0" indent="0">
              <a:buNone/>
            </a:pPr>
            <a:endParaRPr lang="nb-NO" dirty="0" smtClean="0"/>
          </a:p>
        </p:txBody>
      </p:sp>
      <p:sp>
        <p:nvSpPr>
          <p:cNvPr id="4" name="Tittel 1"/>
          <p:cNvSpPr>
            <a:spLocks noGrp="1"/>
          </p:cNvSpPr>
          <p:nvPr>
            <p:ph type="title"/>
          </p:nvPr>
        </p:nvSpPr>
        <p:spPr/>
        <p:txBody>
          <a:bodyPr/>
          <a:lstStyle/>
          <a:p>
            <a:r>
              <a:rPr lang="nb-NO" dirty="0" smtClean="0"/>
              <a:t>Agenda: </a:t>
            </a:r>
            <a:endParaRPr lang="nb-NO" dirty="0"/>
          </a:p>
        </p:txBody>
      </p:sp>
    </p:spTree>
    <p:extLst>
      <p:ext uri="{BB962C8B-B14F-4D97-AF65-F5344CB8AC3E}">
        <p14:creationId xmlns:p14="http://schemas.microsoft.com/office/powerpoint/2010/main" val="170893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buNone/>
            </a:pPr>
            <a:r>
              <a:rPr lang="nb-NO" sz="3200" dirty="0" smtClean="0"/>
              <a:t>Forskjeller og sammenhenger mellom kuber, områderapporter og lederrapporter. </a:t>
            </a:r>
          </a:p>
          <a:p>
            <a:pPr marL="0" indent="0">
              <a:buNone/>
            </a:pPr>
            <a:endParaRPr lang="nb-NO" sz="3200" dirty="0" smtClean="0"/>
          </a:p>
          <a:p>
            <a:pPr marL="0" indent="0">
              <a:buNone/>
            </a:pPr>
            <a:r>
              <a:rPr lang="nb-NO" sz="1600" i="1" dirty="0" smtClean="0"/>
              <a:t>«snakk med sidemannen i 2 minutter»</a:t>
            </a:r>
          </a:p>
          <a:p>
            <a:pPr marL="0" indent="0">
              <a:buNone/>
            </a:pPr>
            <a:endParaRPr lang="nb-NO" dirty="0" smtClean="0"/>
          </a:p>
          <a:p>
            <a:pPr marL="0" indent="0">
              <a:buNone/>
            </a:pPr>
            <a:endParaRPr lang="nb-NO" dirty="0"/>
          </a:p>
          <a:p>
            <a:pPr marL="0" indent="0">
              <a:buNone/>
            </a:pPr>
            <a:endParaRPr lang="nb-NO" dirty="0"/>
          </a:p>
          <a:p>
            <a:pPr marL="0" indent="0">
              <a:buNone/>
            </a:pPr>
            <a:endParaRPr lang="nb-NO" dirty="0" smtClean="0"/>
          </a:p>
          <a:p>
            <a:pPr marL="0" indent="0">
              <a:buNone/>
            </a:pPr>
            <a:endParaRPr lang="nb-NO" dirty="0"/>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endParaRPr lang="nb-NO" dirty="0"/>
          </a:p>
        </p:txBody>
      </p:sp>
    </p:spTree>
    <p:extLst>
      <p:ext uri="{BB962C8B-B14F-4D97-AF65-F5344CB8AC3E}">
        <p14:creationId xmlns:p14="http://schemas.microsoft.com/office/powerpoint/2010/main" val="123505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kebent trekant 3"/>
          <p:cNvSpPr/>
          <p:nvPr/>
        </p:nvSpPr>
        <p:spPr>
          <a:xfrm>
            <a:off x="2484438" y="1628775"/>
            <a:ext cx="5400675" cy="453707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b-NO" dirty="0">
              <a:solidFill>
                <a:srgbClr val="FFFFFF"/>
              </a:solidFill>
            </a:endParaRPr>
          </a:p>
        </p:txBody>
      </p:sp>
      <p:cxnSp>
        <p:nvCxnSpPr>
          <p:cNvPr id="8" name="Rett linje 7"/>
          <p:cNvCxnSpPr/>
          <p:nvPr/>
        </p:nvCxnSpPr>
        <p:spPr>
          <a:xfrm>
            <a:off x="4140200" y="3429000"/>
            <a:ext cx="20875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a:off x="3248025" y="4868863"/>
            <a:ext cx="38449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246" name="TekstSylinder 12"/>
          <p:cNvSpPr txBox="1">
            <a:spLocks noChangeArrowheads="1"/>
          </p:cNvSpPr>
          <p:nvPr/>
        </p:nvSpPr>
        <p:spPr bwMode="auto">
          <a:xfrm>
            <a:off x="4471988" y="2492375"/>
            <a:ext cx="1323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defRPr>
            </a:lvl1pPr>
            <a:lvl2pPr marL="742950" indent="-285750">
              <a:spcBef>
                <a:spcPct val="20000"/>
              </a:spcBef>
              <a:buChar char="–"/>
              <a:defRPr>
                <a:solidFill>
                  <a:schemeClr val="tx1"/>
                </a:solidFill>
                <a:latin typeface="Arial" charset="0"/>
              </a:defRPr>
            </a:lvl2pPr>
            <a:lvl3pPr marL="1143000" indent="-228600">
              <a:spcBef>
                <a:spcPct val="20000"/>
              </a:spcBef>
              <a:buChar char="•"/>
              <a:defRPr sz="1600">
                <a:solidFill>
                  <a:schemeClr val="tx1"/>
                </a:solidFill>
                <a:latin typeface="Arial" charset="0"/>
              </a:defRPr>
            </a:lvl3pPr>
            <a:lvl4pPr marL="1600200" indent="-228600">
              <a:spcBef>
                <a:spcPct val="20000"/>
              </a:spcBef>
              <a:buChar char="–"/>
              <a:defRPr sz="1600">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defTabSz="457200">
              <a:spcBef>
                <a:spcPct val="0"/>
              </a:spcBef>
              <a:buFontTx/>
              <a:buNone/>
            </a:pPr>
            <a:r>
              <a:rPr lang="nb-NO" altLang="nb-NO" sz="2800">
                <a:solidFill>
                  <a:srgbClr val="000000"/>
                </a:solidFill>
              </a:rPr>
              <a:t>Leder-</a:t>
            </a:r>
            <a:endParaRPr lang="nb-NO" altLang="nb-NO" sz="3600">
              <a:solidFill>
                <a:srgbClr val="000000"/>
              </a:solidFill>
            </a:endParaRPr>
          </a:p>
          <a:p>
            <a:pPr defTabSz="457200">
              <a:spcBef>
                <a:spcPct val="0"/>
              </a:spcBef>
              <a:buFontTx/>
              <a:buNone/>
            </a:pPr>
            <a:r>
              <a:rPr lang="nb-NO" altLang="nb-NO" sz="2800">
                <a:solidFill>
                  <a:srgbClr val="000000"/>
                </a:solidFill>
              </a:rPr>
              <a:t>rapport</a:t>
            </a:r>
            <a:endParaRPr lang="nb-NO" altLang="nb-NO" sz="3600">
              <a:solidFill>
                <a:srgbClr val="000000"/>
              </a:solidFill>
            </a:endParaRPr>
          </a:p>
        </p:txBody>
      </p:sp>
      <p:sp>
        <p:nvSpPr>
          <p:cNvPr id="10247" name="TekstSylinder 13"/>
          <p:cNvSpPr txBox="1">
            <a:spLocks noChangeArrowheads="1"/>
          </p:cNvSpPr>
          <p:nvPr/>
        </p:nvSpPr>
        <p:spPr bwMode="auto">
          <a:xfrm>
            <a:off x="4211638" y="3644900"/>
            <a:ext cx="1844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defRPr>
            </a:lvl1pPr>
            <a:lvl2pPr marL="742950" indent="-285750">
              <a:spcBef>
                <a:spcPct val="20000"/>
              </a:spcBef>
              <a:buChar char="–"/>
              <a:defRPr>
                <a:solidFill>
                  <a:schemeClr val="tx1"/>
                </a:solidFill>
                <a:latin typeface="Arial" charset="0"/>
              </a:defRPr>
            </a:lvl2pPr>
            <a:lvl3pPr marL="1143000" indent="-228600">
              <a:spcBef>
                <a:spcPct val="20000"/>
              </a:spcBef>
              <a:buChar char="•"/>
              <a:defRPr sz="1600">
                <a:solidFill>
                  <a:schemeClr val="tx1"/>
                </a:solidFill>
                <a:latin typeface="Arial" charset="0"/>
              </a:defRPr>
            </a:lvl3pPr>
            <a:lvl4pPr marL="1600200" indent="-228600">
              <a:spcBef>
                <a:spcPct val="20000"/>
              </a:spcBef>
              <a:buChar char="–"/>
              <a:defRPr sz="1600">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defTabSz="457200">
              <a:spcBef>
                <a:spcPct val="0"/>
              </a:spcBef>
              <a:buFontTx/>
              <a:buNone/>
            </a:pPr>
            <a:r>
              <a:rPr lang="nb-NO" altLang="nb-NO" sz="3200">
                <a:solidFill>
                  <a:srgbClr val="000000"/>
                </a:solidFill>
              </a:rPr>
              <a:t>Område-</a:t>
            </a:r>
          </a:p>
          <a:p>
            <a:pPr defTabSz="457200">
              <a:spcBef>
                <a:spcPct val="0"/>
              </a:spcBef>
              <a:buFontTx/>
              <a:buNone/>
            </a:pPr>
            <a:r>
              <a:rPr lang="nb-NO" altLang="nb-NO" sz="3200">
                <a:solidFill>
                  <a:srgbClr val="000000"/>
                </a:solidFill>
              </a:rPr>
              <a:t>rapporter</a:t>
            </a:r>
          </a:p>
        </p:txBody>
      </p:sp>
      <p:sp>
        <p:nvSpPr>
          <p:cNvPr id="10248" name="TekstSylinder 14"/>
          <p:cNvSpPr txBox="1">
            <a:spLocks noChangeArrowheads="1"/>
          </p:cNvSpPr>
          <p:nvPr/>
        </p:nvSpPr>
        <p:spPr bwMode="auto">
          <a:xfrm>
            <a:off x="4572000" y="5008563"/>
            <a:ext cx="1871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defRPr>
            </a:lvl1pPr>
            <a:lvl2pPr marL="742950" indent="-285750">
              <a:spcBef>
                <a:spcPct val="20000"/>
              </a:spcBef>
              <a:buChar char="–"/>
              <a:defRPr>
                <a:solidFill>
                  <a:schemeClr val="tx1"/>
                </a:solidFill>
                <a:latin typeface="Arial" charset="0"/>
              </a:defRPr>
            </a:lvl2pPr>
            <a:lvl3pPr marL="1143000" indent="-228600">
              <a:spcBef>
                <a:spcPct val="20000"/>
              </a:spcBef>
              <a:buChar char="•"/>
              <a:defRPr sz="1600">
                <a:solidFill>
                  <a:schemeClr val="tx1"/>
                </a:solidFill>
                <a:latin typeface="Arial" charset="0"/>
              </a:defRPr>
            </a:lvl3pPr>
            <a:lvl4pPr marL="1600200" indent="-228600">
              <a:spcBef>
                <a:spcPct val="20000"/>
              </a:spcBef>
              <a:buChar char="–"/>
              <a:defRPr sz="1600">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defTabSz="457200">
              <a:spcBef>
                <a:spcPct val="0"/>
              </a:spcBef>
              <a:buFontTx/>
              <a:buNone/>
            </a:pPr>
            <a:r>
              <a:rPr lang="nb-NO" altLang="nb-NO" sz="3600">
                <a:solidFill>
                  <a:srgbClr val="000000"/>
                </a:solidFill>
              </a:rPr>
              <a:t>Kuber</a:t>
            </a:r>
          </a:p>
        </p:txBody>
      </p:sp>
      <p:sp>
        <p:nvSpPr>
          <p:cNvPr id="20" name="Pil venstre 19"/>
          <p:cNvSpPr/>
          <p:nvPr/>
        </p:nvSpPr>
        <p:spPr>
          <a:xfrm>
            <a:off x="7235825" y="2149475"/>
            <a:ext cx="1655763" cy="10080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b-NO" sz="1050" dirty="0">
                <a:solidFill>
                  <a:srgbClr val="000000"/>
                </a:solidFill>
              </a:rPr>
              <a:t>Primær målgruppe: ledere</a:t>
            </a:r>
          </a:p>
        </p:txBody>
      </p:sp>
      <p:sp>
        <p:nvSpPr>
          <p:cNvPr id="21" name="Pil venstre 20"/>
          <p:cNvSpPr/>
          <p:nvPr/>
        </p:nvSpPr>
        <p:spPr>
          <a:xfrm>
            <a:off x="7235825" y="3573463"/>
            <a:ext cx="1655763" cy="10080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b-NO" sz="1050" dirty="0">
                <a:solidFill>
                  <a:srgbClr val="000000"/>
                </a:solidFill>
              </a:rPr>
              <a:t>Primær målgruppe: lederstøtte</a:t>
            </a:r>
          </a:p>
        </p:txBody>
      </p:sp>
      <p:sp>
        <p:nvSpPr>
          <p:cNvPr id="22" name="Pil venstre 21"/>
          <p:cNvSpPr/>
          <p:nvPr/>
        </p:nvSpPr>
        <p:spPr>
          <a:xfrm>
            <a:off x="7092950" y="5013325"/>
            <a:ext cx="1800225" cy="10080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b-NO" sz="1050" dirty="0">
                <a:solidFill>
                  <a:srgbClr val="000000"/>
                </a:solidFill>
              </a:rPr>
              <a:t>Primær målgruppe: superbrukere og lederstøtte</a:t>
            </a:r>
          </a:p>
        </p:txBody>
      </p:sp>
      <p:sp>
        <p:nvSpPr>
          <p:cNvPr id="2" name="Pil opp og ned 1"/>
          <p:cNvSpPr/>
          <p:nvPr/>
        </p:nvSpPr>
        <p:spPr bwMode="auto">
          <a:xfrm>
            <a:off x="3076575" y="1619250"/>
            <a:ext cx="1135063" cy="4537075"/>
          </a:xfrm>
          <a:prstGeom prst="upDownArrow">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vert"/>
          <a:lstStyle/>
          <a:p>
            <a:pPr defTabSz="457200">
              <a:defRPr/>
            </a:pPr>
            <a:r>
              <a:rPr lang="nb-NO" sz="1600" dirty="0">
                <a:solidFill>
                  <a:srgbClr val="FFFFFF"/>
                </a:solidFill>
              </a:rPr>
              <a:t>Forskning, utdanning, HR, økonomi</a:t>
            </a:r>
          </a:p>
        </p:txBody>
      </p:sp>
      <p:sp>
        <p:nvSpPr>
          <p:cNvPr id="13" name="Pil høyre 12"/>
          <p:cNvSpPr/>
          <p:nvPr/>
        </p:nvSpPr>
        <p:spPr>
          <a:xfrm>
            <a:off x="293688" y="4868863"/>
            <a:ext cx="2628900" cy="1296987"/>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a:defRPr/>
            </a:pPr>
            <a:r>
              <a:rPr lang="nb-NO" sz="1200" dirty="0">
                <a:solidFill>
                  <a:srgbClr val="000000"/>
                </a:solidFill>
              </a:rPr>
              <a:t>Høy detaljeringsgrad, stor fleksibilitet, krav til kompetanse for å finne informasjon</a:t>
            </a:r>
          </a:p>
        </p:txBody>
      </p:sp>
      <p:sp>
        <p:nvSpPr>
          <p:cNvPr id="14" name="Pil høyre 13"/>
          <p:cNvSpPr/>
          <p:nvPr/>
        </p:nvSpPr>
        <p:spPr>
          <a:xfrm>
            <a:off x="293688" y="1989138"/>
            <a:ext cx="2628900" cy="1295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a:defRPr/>
            </a:pPr>
            <a:r>
              <a:rPr lang="nb-NO" sz="1200" dirty="0">
                <a:solidFill>
                  <a:srgbClr val="000000"/>
                </a:solidFill>
              </a:rPr>
              <a:t>Høy standardiseringsgrad, lav detaljeringsgrad, rask tilgjengelig informasjon</a:t>
            </a:r>
          </a:p>
        </p:txBody>
      </p:sp>
      <p:sp>
        <p:nvSpPr>
          <p:cNvPr id="15" name="Pil høyre 14"/>
          <p:cNvSpPr/>
          <p:nvPr/>
        </p:nvSpPr>
        <p:spPr>
          <a:xfrm>
            <a:off x="293688" y="3429000"/>
            <a:ext cx="2628900" cy="1295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a:defRPr/>
            </a:pPr>
            <a:r>
              <a:rPr lang="nb-NO" sz="1200" dirty="0">
                <a:solidFill>
                  <a:srgbClr val="000000"/>
                </a:solidFill>
              </a:rPr>
              <a:t>Høy detaljeringsgrad, noe mulighet til tilpassing av parameter, rask tilgjengelig informasjon</a:t>
            </a:r>
          </a:p>
        </p:txBody>
      </p:sp>
      <p:pic>
        <p:nvPicPr>
          <p:cNvPr id="112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273050"/>
            <a:ext cx="3025775" cy="11033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80" name="TekstSylinder 2"/>
          <p:cNvSpPr txBox="1">
            <a:spLocks noChangeArrowheads="1"/>
          </p:cNvSpPr>
          <p:nvPr/>
        </p:nvSpPr>
        <p:spPr bwMode="auto">
          <a:xfrm>
            <a:off x="5795963" y="1811338"/>
            <a:ext cx="2455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defRPr>
            </a:lvl1pPr>
            <a:lvl2pPr marL="742950" indent="-285750">
              <a:spcBef>
                <a:spcPct val="20000"/>
              </a:spcBef>
              <a:buChar char="–"/>
              <a:defRPr>
                <a:solidFill>
                  <a:schemeClr val="tx1"/>
                </a:solidFill>
                <a:latin typeface="Arial" charset="0"/>
              </a:defRPr>
            </a:lvl2pPr>
            <a:lvl3pPr marL="1143000" indent="-228600">
              <a:spcBef>
                <a:spcPct val="20000"/>
              </a:spcBef>
              <a:buChar char="•"/>
              <a:defRPr sz="1600">
                <a:solidFill>
                  <a:schemeClr val="tx1"/>
                </a:solidFill>
                <a:latin typeface="Arial" charset="0"/>
              </a:defRPr>
            </a:lvl3pPr>
            <a:lvl4pPr marL="1600200" indent="-228600">
              <a:spcBef>
                <a:spcPct val="20000"/>
              </a:spcBef>
              <a:buChar char="–"/>
              <a:defRPr sz="1600">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defTabSz="457200">
              <a:spcBef>
                <a:spcPct val="0"/>
              </a:spcBef>
              <a:buFontTx/>
              <a:buNone/>
            </a:pPr>
            <a:r>
              <a:rPr lang="nb-NO" altLang="nb-NO" sz="1600" b="1">
                <a:solidFill>
                  <a:srgbClr val="FF0000"/>
                </a:solidFill>
              </a:rPr>
              <a:t>Dekaner, instituttledere</a:t>
            </a:r>
          </a:p>
        </p:txBody>
      </p:sp>
      <p:sp>
        <p:nvSpPr>
          <p:cNvPr id="11281" name="TekstSylinder 4"/>
          <p:cNvSpPr txBox="1">
            <a:spLocks noChangeArrowheads="1"/>
          </p:cNvSpPr>
          <p:nvPr/>
        </p:nvSpPr>
        <p:spPr bwMode="auto">
          <a:xfrm>
            <a:off x="6253163" y="3203575"/>
            <a:ext cx="29225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defRPr>
            </a:lvl1pPr>
            <a:lvl2pPr marL="742950" indent="-285750">
              <a:spcBef>
                <a:spcPct val="20000"/>
              </a:spcBef>
              <a:buChar char="–"/>
              <a:defRPr>
                <a:solidFill>
                  <a:schemeClr val="tx1"/>
                </a:solidFill>
                <a:latin typeface="Arial" charset="0"/>
              </a:defRPr>
            </a:lvl2pPr>
            <a:lvl3pPr marL="1143000" indent="-228600">
              <a:spcBef>
                <a:spcPct val="20000"/>
              </a:spcBef>
              <a:buChar char="•"/>
              <a:defRPr sz="1600">
                <a:solidFill>
                  <a:schemeClr val="tx1"/>
                </a:solidFill>
                <a:latin typeface="Arial" charset="0"/>
              </a:defRPr>
            </a:lvl3pPr>
            <a:lvl4pPr marL="1600200" indent="-228600">
              <a:spcBef>
                <a:spcPct val="20000"/>
              </a:spcBef>
              <a:buChar char="–"/>
              <a:defRPr sz="1600">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defTabSz="457200">
              <a:spcBef>
                <a:spcPct val="0"/>
              </a:spcBef>
              <a:buFontTx/>
              <a:buNone/>
            </a:pPr>
            <a:r>
              <a:rPr lang="nb-NO" altLang="nb-NO" sz="1600" b="1">
                <a:solidFill>
                  <a:srgbClr val="FF0000"/>
                </a:solidFill>
              </a:rPr>
              <a:t>Seksjonssjefer, kontorsjefer</a:t>
            </a:r>
          </a:p>
        </p:txBody>
      </p:sp>
      <p:sp>
        <p:nvSpPr>
          <p:cNvPr id="11282" name="TekstSylinder 5"/>
          <p:cNvSpPr txBox="1">
            <a:spLocks noChangeArrowheads="1"/>
          </p:cNvSpPr>
          <p:nvPr/>
        </p:nvSpPr>
        <p:spPr bwMode="auto">
          <a:xfrm>
            <a:off x="6461125" y="4746625"/>
            <a:ext cx="269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defRPr>
            </a:lvl1pPr>
            <a:lvl2pPr marL="742950" indent="-285750">
              <a:spcBef>
                <a:spcPct val="20000"/>
              </a:spcBef>
              <a:buChar char="–"/>
              <a:defRPr>
                <a:solidFill>
                  <a:schemeClr val="tx1"/>
                </a:solidFill>
                <a:latin typeface="Arial" charset="0"/>
              </a:defRPr>
            </a:lvl2pPr>
            <a:lvl3pPr marL="1143000" indent="-228600">
              <a:spcBef>
                <a:spcPct val="20000"/>
              </a:spcBef>
              <a:buChar char="•"/>
              <a:defRPr sz="1600">
                <a:solidFill>
                  <a:schemeClr val="tx1"/>
                </a:solidFill>
                <a:latin typeface="Arial" charset="0"/>
              </a:defRPr>
            </a:lvl3pPr>
            <a:lvl4pPr marL="1600200" indent="-228600">
              <a:spcBef>
                <a:spcPct val="20000"/>
              </a:spcBef>
              <a:buChar char="–"/>
              <a:defRPr sz="1600">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defTabSz="457200">
              <a:spcBef>
                <a:spcPct val="0"/>
              </a:spcBef>
              <a:buFontTx/>
              <a:buNone/>
            </a:pPr>
            <a:r>
              <a:rPr lang="nb-NO" altLang="nb-NO" sz="1600" b="1">
                <a:solidFill>
                  <a:srgbClr val="FF0000"/>
                </a:solidFill>
              </a:rPr>
              <a:t>Superbrukere, controllere</a:t>
            </a:r>
          </a:p>
        </p:txBody>
      </p:sp>
    </p:spTree>
    <p:extLst>
      <p:ext uri="{BB962C8B-B14F-4D97-AF65-F5344CB8AC3E}">
        <p14:creationId xmlns:p14="http://schemas.microsoft.com/office/powerpoint/2010/main" val="3603791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246" grpId="0"/>
      <p:bldP spid="10247" grpId="0"/>
      <p:bldP spid="10248" grpId="0"/>
      <p:bldP spid="20" grpId="0" animBg="1"/>
      <p:bldP spid="21" grpId="0" animBg="1"/>
      <p:bldP spid="22" grpId="0" animBg="1"/>
      <p:bldP spid="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r>
              <a:rPr lang="nb-NO" dirty="0" smtClean="0"/>
              <a:t>Hvordan bør dimensjonene brukes i forhold til rad, kolonne og filter? </a:t>
            </a:r>
          </a:p>
          <a:p>
            <a:r>
              <a:rPr lang="nb-NO" dirty="0" smtClean="0"/>
              <a:t>Hvilke muligheter gir de ulike valgene av dimensjoner i forhold til rad, kolonne og filter oss?</a:t>
            </a:r>
          </a:p>
          <a:p>
            <a:endParaRPr lang="nb-NO" dirty="0"/>
          </a:p>
          <a:p>
            <a:pPr marL="0" indent="0">
              <a:buNone/>
            </a:pPr>
            <a:r>
              <a:rPr lang="nb-NO" sz="1800" i="1" dirty="0" smtClean="0"/>
              <a:t>«Snakk sammen med sidemannen i 2 minutter»</a:t>
            </a:r>
          </a:p>
        </p:txBody>
      </p:sp>
    </p:spTree>
    <p:extLst>
      <p:ext uri="{BB962C8B-B14F-4D97-AF65-F5344CB8AC3E}">
        <p14:creationId xmlns:p14="http://schemas.microsoft.com/office/powerpoint/2010/main" val="423299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232736"/>
            <a:ext cx="8229600" cy="1143000"/>
          </a:xfrm>
        </p:spPr>
        <p:txBody>
          <a:bodyPr>
            <a:normAutofit/>
          </a:bodyPr>
          <a:lstStyle/>
          <a:p>
            <a:r>
              <a:rPr lang="nb-NO" sz="2400" dirty="0" smtClean="0"/>
              <a:t>Kubeverktøy – det finnes ingen fasit</a:t>
            </a:r>
            <a:endParaRPr lang="nb-NO" sz="2400" dirty="0"/>
          </a:p>
        </p:txBody>
      </p:sp>
      <p:sp>
        <p:nvSpPr>
          <p:cNvPr id="5" name="TekstSylinder 4"/>
          <p:cNvSpPr txBox="1"/>
          <p:nvPr/>
        </p:nvSpPr>
        <p:spPr>
          <a:xfrm>
            <a:off x="164953" y="4005064"/>
            <a:ext cx="8064896" cy="3724096"/>
          </a:xfrm>
          <a:prstGeom prst="rect">
            <a:avLst/>
          </a:prstGeom>
          <a:noFill/>
        </p:spPr>
        <p:txBody>
          <a:bodyPr wrap="square" rtlCol="0">
            <a:spAutoFit/>
          </a:bodyPr>
          <a:lstStyle/>
          <a:p>
            <a:pPr marL="285750" indent="-285750">
              <a:buFontTx/>
              <a:buChar char="-"/>
            </a:pPr>
            <a:r>
              <a:rPr lang="nb-NO" b="1" dirty="0">
                <a:solidFill>
                  <a:prstClr val="black"/>
                </a:solidFill>
              </a:rPr>
              <a:t>Filter: </a:t>
            </a:r>
            <a:r>
              <a:rPr lang="nb-NO" dirty="0">
                <a:solidFill>
                  <a:prstClr val="black"/>
                </a:solidFill>
              </a:rPr>
              <a:t>Mindre datasett å jobbe på, noe som kan bli mer oversiktlig. </a:t>
            </a:r>
            <a:r>
              <a:rPr lang="nb-NO" sz="1600" i="1" dirty="0">
                <a:solidFill>
                  <a:prstClr val="black"/>
                </a:solidFill>
              </a:rPr>
              <a:t>Forutsetter at en snakker om et bestemt tidsbegrep (2014, januar etc.), en bestemt kontostruktur (resultat, kostnader etc.), en bestemt prosjektserie (RT, RD, NFR etc.) eller et bestemt sted (62, en bestemt analyse etc.). </a:t>
            </a:r>
          </a:p>
          <a:p>
            <a:endParaRPr lang="nb-NO" sz="1600" i="1" dirty="0">
              <a:solidFill>
                <a:prstClr val="black"/>
              </a:solidFill>
            </a:endParaRPr>
          </a:p>
          <a:p>
            <a:pPr marL="285750" indent="-285750">
              <a:buFontTx/>
              <a:buChar char="-"/>
            </a:pPr>
            <a:r>
              <a:rPr lang="nb-NO" b="1" dirty="0">
                <a:solidFill>
                  <a:prstClr val="black"/>
                </a:solidFill>
              </a:rPr>
              <a:t>Rad/kolonne: </a:t>
            </a:r>
            <a:r>
              <a:rPr lang="nb-NO" dirty="0">
                <a:solidFill>
                  <a:prstClr val="black"/>
                </a:solidFill>
              </a:rPr>
              <a:t>Snakker en om flere begrep som tidsperioder </a:t>
            </a:r>
            <a:r>
              <a:rPr lang="nb-NO" sz="1600" i="1" dirty="0">
                <a:solidFill>
                  <a:prstClr val="black"/>
                </a:solidFill>
              </a:rPr>
              <a:t>(eks. 2011-2012-2013), kontostrukturer (gruppe 3, 4, 5, 6, 7, 8 og 9), prosjektgrupper (eks RD, RSO og RF) eller flere steder (eks. alle instituttene under et fakultet) kan en med fordel benytte rad eller kolonne. </a:t>
            </a:r>
          </a:p>
          <a:p>
            <a:pPr marL="285750" indent="-285750">
              <a:buFontTx/>
              <a:buChar char="-"/>
            </a:pPr>
            <a:endParaRPr lang="nb-NO" sz="1600" i="1" dirty="0">
              <a:solidFill>
                <a:prstClr val="black"/>
              </a:solidFill>
            </a:endParaRPr>
          </a:p>
          <a:p>
            <a:pPr marL="285750" indent="-285750">
              <a:buFontTx/>
              <a:buChar char="-"/>
            </a:pPr>
            <a:r>
              <a:rPr lang="nb-NO" sz="1600" b="1" i="1" dirty="0">
                <a:solidFill>
                  <a:prstClr val="black"/>
                </a:solidFill>
              </a:rPr>
              <a:t>Måltall: </a:t>
            </a:r>
            <a:r>
              <a:rPr lang="nb-NO" sz="1600" i="1" dirty="0">
                <a:solidFill>
                  <a:prstClr val="black"/>
                </a:solidFill>
              </a:rPr>
              <a:t>Kan være hensiktsmessig å dra inn til sist for å redusere ventetid på datahenting. </a:t>
            </a:r>
          </a:p>
          <a:p>
            <a:pPr marL="285750" indent="-285750">
              <a:buFontTx/>
              <a:buChar char="-"/>
            </a:pPr>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6861026" cy="313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17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Kjekt å vite</a:t>
            </a:r>
            <a:endParaRPr lang="nb-NO" dirty="0"/>
          </a:p>
        </p:txBody>
      </p:sp>
      <p:sp>
        <p:nvSpPr>
          <p:cNvPr id="3" name="Plassholder for innhold 2"/>
          <p:cNvSpPr>
            <a:spLocks noGrp="1"/>
          </p:cNvSpPr>
          <p:nvPr>
            <p:ph idx="1"/>
          </p:nvPr>
        </p:nvSpPr>
        <p:spPr>
          <a:xfrm>
            <a:off x="467544" y="1988840"/>
            <a:ext cx="8229600" cy="4525963"/>
          </a:xfrm>
        </p:spPr>
        <p:txBody>
          <a:bodyPr>
            <a:normAutofit/>
          </a:bodyPr>
          <a:lstStyle/>
          <a:p>
            <a:pPr>
              <a:lnSpc>
                <a:spcPct val="115000"/>
              </a:lnSpc>
              <a:spcAft>
                <a:spcPts val="1000"/>
              </a:spcAft>
            </a:pPr>
            <a:r>
              <a:rPr lang="nb-NO" dirty="0" smtClean="0">
                <a:latin typeface="Calibri"/>
                <a:ea typeface="Calibri"/>
                <a:cs typeface="Times New Roman"/>
              </a:rPr>
              <a:t>Øverst </a:t>
            </a:r>
            <a:r>
              <a:rPr lang="nb-NO" dirty="0">
                <a:latin typeface="Calibri"/>
                <a:ea typeface="Calibri"/>
                <a:cs typeface="Times New Roman"/>
              </a:rPr>
              <a:t>er en verktøylinje, som gir rask tilgang til </a:t>
            </a:r>
            <a:r>
              <a:rPr lang="nb-NO" dirty="0" smtClean="0">
                <a:latin typeface="Calibri"/>
                <a:ea typeface="Calibri"/>
                <a:cs typeface="Times New Roman"/>
              </a:rPr>
              <a:t>nyttige funksjoner.</a:t>
            </a:r>
            <a:br>
              <a:rPr lang="nb-NO" dirty="0" smtClean="0">
                <a:latin typeface="Calibri"/>
                <a:ea typeface="Calibri"/>
                <a:cs typeface="Times New Roman"/>
              </a:rPr>
            </a:br>
            <a:r>
              <a:rPr lang="nb-NO" sz="1400" u="sng" dirty="0" smtClean="0">
                <a:latin typeface="Calibri"/>
                <a:ea typeface="Calibri"/>
                <a:cs typeface="Times New Roman"/>
              </a:rPr>
              <a:t>Mest brukt: </a:t>
            </a:r>
            <a:r>
              <a:rPr lang="nb-NO" sz="1400" dirty="0" smtClean="0">
                <a:latin typeface="Calibri"/>
                <a:ea typeface="Calibri"/>
                <a:cs typeface="Times New Roman"/>
              </a:rPr>
              <a:t>frem og tilbake, kjør, skjule nullverdier og bytte rad-kolonne </a:t>
            </a:r>
            <a:endParaRPr lang="nb-NO" sz="1400" dirty="0">
              <a:latin typeface="Calibri"/>
              <a:ea typeface="Calibri"/>
              <a:cs typeface="Times New Roman"/>
            </a:endParaRPr>
          </a:p>
          <a:p>
            <a:pPr>
              <a:lnSpc>
                <a:spcPct val="115000"/>
              </a:lnSpc>
              <a:spcAft>
                <a:spcPts val="1000"/>
              </a:spcAft>
            </a:pPr>
            <a:r>
              <a:rPr lang="nb-NO" dirty="0" smtClean="0">
                <a:latin typeface="Calibri"/>
                <a:ea typeface="Calibri"/>
                <a:cs typeface="Times New Roman"/>
              </a:rPr>
              <a:t>En </a:t>
            </a:r>
            <a:r>
              <a:rPr lang="nb-NO" dirty="0">
                <a:latin typeface="Calibri"/>
                <a:ea typeface="Calibri"/>
                <a:cs typeface="Times New Roman"/>
              </a:rPr>
              <a:t>kan ikke gjøre noe feil, med unntak av om en lagrer over en analyse andre har lagret på felles </a:t>
            </a:r>
            <a:r>
              <a:rPr lang="nb-NO" dirty="0" smtClean="0">
                <a:latin typeface="Calibri"/>
                <a:ea typeface="Calibri"/>
                <a:cs typeface="Times New Roman"/>
              </a:rPr>
              <a:t>arbeidsområde.</a:t>
            </a:r>
          </a:p>
          <a:p>
            <a:pPr>
              <a:lnSpc>
                <a:spcPct val="115000"/>
              </a:lnSpc>
              <a:spcAft>
                <a:spcPts val="1000"/>
              </a:spcAft>
            </a:pPr>
            <a:r>
              <a:rPr lang="nb-NO" dirty="0" smtClean="0">
                <a:latin typeface="Calibri"/>
                <a:ea typeface="Calibri"/>
                <a:cs typeface="Times New Roman"/>
              </a:rPr>
              <a:t>Beste måten å lære seg verktøyet på: Learning-by-</a:t>
            </a:r>
            <a:r>
              <a:rPr lang="nb-NO" dirty="0" err="1" smtClean="0">
                <a:latin typeface="Calibri"/>
                <a:ea typeface="Calibri"/>
                <a:cs typeface="Times New Roman"/>
              </a:rPr>
              <a:t>doing</a:t>
            </a:r>
            <a:r>
              <a:rPr lang="nb-NO" dirty="0" smtClean="0">
                <a:latin typeface="Calibri"/>
                <a:ea typeface="Calibri"/>
                <a:cs typeface="Times New Roman"/>
              </a:rPr>
              <a:t>. Flere har opplevd at de kommer til en «terskel» (møter veggen) – men kommer en seg forbi den biten ser en mulighetsrommet.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28092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01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La oss prøve……</a:t>
            </a:r>
            <a:endParaRPr lang="nb-NO" dirty="0"/>
          </a:p>
        </p:txBody>
      </p:sp>
      <p:sp>
        <p:nvSpPr>
          <p:cNvPr id="3" name="Plassholder for innhold 2"/>
          <p:cNvSpPr>
            <a:spLocks noGrp="1"/>
          </p:cNvSpPr>
          <p:nvPr>
            <p:ph idx="1"/>
          </p:nvPr>
        </p:nvSpPr>
        <p:spPr/>
        <p:txBody>
          <a:bodyPr/>
          <a:lstStyle/>
          <a:p>
            <a:r>
              <a:rPr lang="nb-NO" dirty="0" smtClean="0"/>
              <a:t>Casearbeid</a:t>
            </a:r>
            <a:endParaRPr lang="nb-NO" dirty="0"/>
          </a:p>
        </p:txBody>
      </p:sp>
    </p:spTree>
    <p:extLst>
      <p:ext uri="{BB962C8B-B14F-4D97-AF65-F5344CB8AC3E}">
        <p14:creationId xmlns:p14="http://schemas.microsoft.com/office/powerpoint/2010/main" val="330553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Case 1: Status årsverk</a:t>
            </a:r>
            <a:endParaRPr lang="nb-NO" dirty="0"/>
          </a:p>
        </p:txBody>
      </p:sp>
      <p:sp>
        <p:nvSpPr>
          <p:cNvPr id="3" name="Plassholder for innhold 2"/>
          <p:cNvSpPr>
            <a:spLocks noGrp="1"/>
          </p:cNvSpPr>
          <p:nvPr>
            <p:ph idx="1"/>
          </p:nvPr>
        </p:nvSpPr>
        <p:spPr/>
        <p:txBody>
          <a:bodyPr>
            <a:normAutofit/>
          </a:bodyPr>
          <a:lstStyle/>
          <a:p>
            <a:r>
              <a:rPr lang="nb-NO" dirty="0" smtClean="0"/>
              <a:t>Hvor mange årsverk er det på din enhet pr. siste mnd. </a:t>
            </a:r>
          </a:p>
          <a:p>
            <a:pPr lvl="1"/>
            <a:r>
              <a:rPr lang="nb-NO" dirty="0" smtClean="0"/>
              <a:t>Bruk minst 1 dimensjon + måltallet «årsverk»</a:t>
            </a:r>
          </a:p>
          <a:p>
            <a:pPr lvl="1"/>
            <a:endParaRPr lang="nb-NO" dirty="0" smtClean="0"/>
          </a:p>
          <a:p>
            <a:pPr lvl="1"/>
            <a:endParaRPr lang="nb-NO" dirty="0"/>
          </a:p>
          <a:p>
            <a:pPr marL="457200" lvl="1" indent="0">
              <a:buNone/>
            </a:pPr>
            <a:r>
              <a:rPr lang="nb-NO" dirty="0" smtClean="0"/>
              <a:t>Lagre</a:t>
            </a:r>
          </a:p>
          <a:p>
            <a:pPr marL="457200" lvl="1" indent="0">
              <a:buNone/>
            </a:pPr>
            <a:endParaRPr lang="nb-NO" dirty="0" smtClean="0"/>
          </a:p>
          <a:p>
            <a:pPr marL="0" indent="0">
              <a:buNone/>
            </a:pPr>
            <a:endParaRPr lang="nb-NO" dirty="0" smtClean="0"/>
          </a:p>
        </p:txBody>
      </p:sp>
    </p:spTree>
    <p:extLst>
      <p:ext uri="{BB962C8B-B14F-4D97-AF65-F5344CB8AC3E}">
        <p14:creationId xmlns:p14="http://schemas.microsoft.com/office/powerpoint/2010/main" val="118991223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577</Words>
  <Application>Microsoft Office PowerPoint</Application>
  <PresentationFormat>Skjermfremvisning (4:3)</PresentationFormat>
  <Paragraphs>97</Paragraphs>
  <Slides>13</Slides>
  <Notes>2</Notes>
  <HiddenSlides>0</HiddenSlides>
  <MMClips>0</MMClips>
  <ScaleCrop>false</ScaleCrop>
  <HeadingPairs>
    <vt:vector size="4" baseType="variant">
      <vt:variant>
        <vt:lpstr>Tema</vt:lpstr>
      </vt:variant>
      <vt:variant>
        <vt:i4>2</vt:i4>
      </vt:variant>
      <vt:variant>
        <vt:lpstr>Lysbildetitler</vt:lpstr>
      </vt:variant>
      <vt:variant>
        <vt:i4>13</vt:i4>
      </vt:variant>
    </vt:vector>
  </HeadingPairs>
  <TitlesOfParts>
    <vt:vector size="15" baseType="lpstr">
      <vt:lpstr>Office-tema</vt:lpstr>
      <vt:lpstr>1_Office-tema</vt:lpstr>
      <vt:lpstr>BEVISST</vt:lpstr>
      <vt:lpstr>Agenda: </vt:lpstr>
      <vt:lpstr>PowerPoint-presentasjon</vt:lpstr>
      <vt:lpstr>PowerPoint-presentasjon</vt:lpstr>
      <vt:lpstr>PowerPoint-presentasjon</vt:lpstr>
      <vt:lpstr>Kubeverktøy – det finnes ingen fasit</vt:lpstr>
      <vt:lpstr>Kjekt å vite</vt:lpstr>
      <vt:lpstr>La oss prøve……</vt:lpstr>
      <vt:lpstr>Case 1: Status årsverk</vt:lpstr>
      <vt:lpstr>Case 2: Utvikling årsverk</vt:lpstr>
      <vt:lpstr>Case 3: Fordeling årsverk</vt:lpstr>
      <vt:lpstr>Case 4: Førstestillinger på mitt fakultet</vt:lpstr>
      <vt:lpstr>Case 5: Kreativ øvelse</vt:lpstr>
    </vt:vector>
  </TitlesOfParts>
  <Company>NTNU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arbeidsmøte med Oddvar</dc:title>
  <dc:creator>Tomas Hermansen</dc:creator>
  <cp:lastModifiedBy>Oddvar Åmot</cp:lastModifiedBy>
  <cp:revision>18</cp:revision>
  <dcterms:created xsi:type="dcterms:W3CDTF">2014-09-17T07:04:42Z</dcterms:created>
  <dcterms:modified xsi:type="dcterms:W3CDTF">2014-09-25T12:33:53Z</dcterms:modified>
</cp:coreProperties>
</file>