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3" r:id="rId3"/>
    <p:sldId id="264" r:id="rId4"/>
    <p:sldId id="265" r:id="rId5"/>
    <p:sldId id="269" r:id="rId6"/>
    <p:sldId id="274" r:id="rId7"/>
    <p:sldId id="270" r:id="rId8"/>
    <p:sldId id="275" r:id="rId9"/>
    <p:sldId id="276" r:id="rId10"/>
    <p:sldId id="257" r:id="rId11"/>
    <p:sldId id="258" r:id="rId12"/>
    <p:sldId id="260" r:id="rId13"/>
    <p:sldId id="259" r:id="rId14"/>
    <p:sldId id="261" r:id="rId15"/>
    <p:sldId id="262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8A427-6B05-4D27-86B2-5886C93C52DD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051D4-30D2-4960-9F9C-8AE47C2A6F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92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smtClean="0"/>
          </a:p>
          <a:p>
            <a:endParaRPr lang="nb-NO" altLang="nb-NO" smtClean="0"/>
          </a:p>
        </p:txBody>
      </p:sp>
      <p:sp>
        <p:nvSpPr>
          <p:cNvPr id="3174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86880CC-F651-41BF-AF1A-4BA7B51E55AE}" type="slidenum">
              <a:rPr lang="nn-NO" altLang="nb-NO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nn-NO" altLang="nb-NO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23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78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639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55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mtClean="0">
                <a:solidFill>
                  <a:prstClr val="black"/>
                </a:solidFill>
                <a:latin typeface="Arial"/>
                <a:cs typeface="Arial"/>
              </a:rPr>
              <a:pPr algn="ctr"/>
              <a:t>‹#›</a:t>
            </a:fld>
            <a:endParaRPr lang="nb-NO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75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1609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21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65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870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614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1196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78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49539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278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226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7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26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967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53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9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69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47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56A72-41EC-4D0A-957C-9CF975A35A80}" type="datetimeFigureOut">
              <a:rPr lang="nb-NO" smtClean="0"/>
              <a:t>23.09.2014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D5D3-A06C-431B-AECB-454A4A19BD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21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nb-NO" sz="2000" dirty="0" smtClean="0"/>
              <a:t>Introduksjon </a:t>
            </a:r>
            <a:r>
              <a:rPr lang="nb-NO" sz="2000" dirty="0" smtClean="0"/>
              <a:t>og repetisjon</a:t>
            </a:r>
          </a:p>
          <a:p>
            <a:r>
              <a:rPr lang="nb-NO" sz="2000" dirty="0" smtClean="0"/>
              <a:t>Jobbe </a:t>
            </a:r>
            <a:r>
              <a:rPr lang="nb-NO" sz="2000" dirty="0" smtClean="0"/>
              <a:t>med caser individuelt – husk lagre. </a:t>
            </a:r>
          </a:p>
          <a:p>
            <a:r>
              <a:rPr lang="nb-NO" sz="2000" dirty="0" smtClean="0"/>
              <a:t>Refleksjon </a:t>
            </a:r>
            <a:r>
              <a:rPr lang="nb-NO" sz="2000" dirty="0" smtClean="0"/>
              <a:t>over egen læring</a:t>
            </a:r>
          </a:p>
          <a:p>
            <a:r>
              <a:rPr lang="nb-NO" sz="2000" dirty="0" smtClean="0"/>
              <a:t>Jobbe </a:t>
            </a:r>
            <a:r>
              <a:rPr lang="nb-NO" sz="2000" dirty="0" smtClean="0"/>
              <a:t>med caser individuelt – husk lagre</a:t>
            </a:r>
          </a:p>
          <a:p>
            <a:r>
              <a:rPr lang="nb-NO" sz="2000" dirty="0" smtClean="0"/>
              <a:t>Presentasjoner </a:t>
            </a:r>
            <a:r>
              <a:rPr lang="nb-NO" sz="2000" dirty="0" smtClean="0"/>
              <a:t>av case i plenum</a:t>
            </a:r>
          </a:p>
          <a:p>
            <a:r>
              <a:rPr lang="nb-NO" sz="2000" dirty="0" smtClean="0"/>
              <a:t>Evaluering </a:t>
            </a: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Agenda: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893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Case 2: Utvikling </a:t>
            </a:r>
            <a:r>
              <a:rPr lang="nb-NO" dirty="0" smtClean="0"/>
              <a:t>doktorgrader din enhet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Legg inn 2013 og 2012 som rad eller kolonne </a:t>
            </a:r>
            <a:r>
              <a:rPr lang="nb-NO" sz="1800" dirty="0" smtClean="0"/>
              <a:t>(for å dra inn begge; marker først 2013, hold nede </a:t>
            </a:r>
            <a:r>
              <a:rPr lang="nb-NO" sz="1800" dirty="0" err="1" smtClean="0"/>
              <a:t>ctrl</a:t>
            </a:r>
            <a:r>
              <a:rPr lang="nb-NO" sz="1800" dirty="0" smtClean="0"/>
              <a:t>, marker 2012, og dra inn i tabellen)</a:t>
            </a:r>
          </a:p>
          <a:p>
            <a:pPr lvl="1"/>
            <a:r>
              <a:rPr lang="nb-NO" dirty="0" smtClean="0"/>
              <a:t>Lag en kolonne som viser endring fra 2012 til 2013 (tips på neste side) </a:t>
            </a:r>
          </a:p>
          <a:p>
            <a:pPr lvl="1"/>
            <a:r>
              <a:rPr lang="nb-NO" dirty="0" smtClean="0"/>
              <a:t>Skjul «totalkolonne» (høyre musknapp)</a:t>
            </a:r>
          </a:p>
          <a:p>
            <a:r>
              <a:rPr lang="nb-NO" dirty="0" smtClean="0"/>
              <a:t>Legg inn måltallet «antall doktorgrader»</a:t>
            </a:r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Utregning: 2013 minus 2012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Endre navn på den nye raden/kolonnen til «Økning antall disputerte </a:t>
            </a:r>
            <a:r>
              <a:rPr lang="nb-NO" dirty="0" err="1" smtClean="0"/>
              <a:t>doktorgader</a:t>
            </a:r>
            <a:r>
              <a:rPr lang="nb-NO" dirty="0" smtClean="0"/>
              <a:t> fra 2012-2013»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Lagre</a:t>
            </a:r>
          </a:p>
        </p:txBody>
      </p:sp>
    </p:spTree>
    <p:extLst>
      <p:ext uri="{BB962C8B-B14F-4D97-AF65-F5344CB8AC3E}">
        <p14:creationId xmlns:p14="http://schemas.microsoft.com/office/powerpoint/2010/main" val="11732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Hjelp/hint case 1: </a:t>
            </a:r>
            <a:endParaRPr lang="nb-NO" sz="32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95536" y="1412776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prstClr val="black"/>
                </a:solidFill>
              </a:rPr>
              <a:t>Utregning: </a:t>
            </a:r>
          </a:p>
          <a:p>
            <a:pPr marL="342900" indent="-342900">
              <a:buFontTx/>
              <a:buAutoNum type="arabicPeriod"/>
            </a:pPr>
            <a:r>
              <a:rPr lang="nb-NO" sz="1600" dirty="0">
                <a:solidFill>
                  <a:prstClr val="black"/>
                </a:solidFill>
              </a:rPr>
              <a:t>Velg raden/kolonnen du vil starte regnestykket </a:t>
            </a:r>
            <a:r>
              <a:rPr lang="nb-NO" sz="1600" dirty="0" smtClean="0">
                <a:solidFill>
                  <a:prstClr val="black"/>
                </a:solidFill>
              </a:rPr>
              <a:t>på (2013), </a:t>
            </a:r>
            <a:r>
              <a:rPr lang="nb-NO" sz="1600" dirty="0">
                <a:solidFill>
                  <a:prstClr val="black"/>
                </a:solidFill>
              </a:rPr>
              <a:t>trykk på denne sånn at den blir markert. </a:t>
            </a:r>
          </a:p>
          <a:p>
            <a:pPr marL="342900" indent="-342900">
              <a:buFontTx/>
              <a:buAutoNum type="arabicPeriod"/>
            </a:pPr>
            <a:r>
              <a:rPr lang="nb-NO" sz="1600" dirty="0">
                <a:solidFill>
                  <a:prstClr val="black"/>
                </a:solidFill>
              </a:rPr>
              <a:t>Hold inn «CTRL» tasten og velg den neste raden/kolonnen du vil ha med i </a:t>
            </a:r>
            <a:r>
              <a:rPr lang="nb-NO" sz="1600" dirty="0" smtClean="0">
                <a:solidFill>
                  <a:prstClr val="black"/>
                </a:solidFill>
              </a:rPr>
              <a:t>regnestykket</a:t>
            </a:r>
            <a:r>
              <a:rPr lang="nb-NO" sz="1600" dirty="0">
                <a:solidFill>
                  <a:prstClr val="black"/>
                </a:solidFill>
              </a:rPr>
              <a:t> </a:t>
            </a:r>
            <a:r>
              <a:rPr lang="nb-NO" sz="1600" dirty="0" smtClean="0">
                <a:solidFill>
                  <a:prstClr val="black"/>
                </a:solidFill>
              </a:rPr>
              <a:t>(2012)</a:t>
            </a:r>
            <a:endParaRPr lang="nb-NO" sz="16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nb-NO" sz="1600" dirty="0">
                <a:solidFill>
                  <a:prstClr val="black"/>
                </a:solidFill>
              </a:rPr>
              <a:t>Klikk høyre musknapp (eller bruk verktøylinjen) og «</a:t>
            </a:r>
            <a:r>
              <a:rPr lang="nb-NO" sz="1600" dirty="0" err="1">
                <a:solidFill>
                  <a:prstClr val="black"/>
                </a:solidFill>
              </a:rPr>
              <a:t>Beregn</a:t>
            </a:r>
            <a:r>
              <a:rPr lang="nb-NO" sz="1600" dirty="0">
                <a:solidFill>
                  <a:prstClr val="black"/>
                </a:solidFill>
              </a:rPr>
              <a:t>». Velg regnestykket du vil benytte. </a:t>
            </a:r>
            <a:r>
              <a:rPr lang="nb-NO" sz="1600" dirty="0" smtClean="0">
                <a:solidFill>
                  <a:prstClr val="black"/>
                </a:solidFill>
              </a:rPr>
              <a:t>(2013-2012)</a:t>
            </a:r>
            <a:endParaRPr lang="nb-NO" sz="16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nb-NO" dirty="0">
              <a:solidFill>
                <a:prstClr val="black"/>
              </a:solidFill>
            </a:endParaRPr>
          </a:p>
          <a:p>
            <a:r>
              <a:rPr lang="nb-NO" dirty="0" smtClean="0">
                <a:solidFill>
                  <a:prstClr val="black"/>
                </a:solidFill>
              </a:rPr>
              <a:t>Velger </a:t>
            </a:r>
            <a:r>
              <a:rPr lang="nb-NO" dirty="0">
                <a:solidFill>
                  <a:prstClr val="black"/>
                </a:solidFill>
              </a:rPr>
              <a:t>en den nye raden/kolonnen og trykker høyre musknapp kan en endre navn. </a:t>
            </a:r>
          </a:p>
          <a:p>
            <a:endParaRPr lang="nb-NO" dirty="0">
              <a:solidFill>
                <a:prstClr val="black"/>
              </a:solidFill>
            </a:endParaRPr>
          </a:p>
          <a:p>
            <a:r>
              <a:rPr lang="nb-NO" sz="1200" dirty="0" smtClean="0">
                <a:solidFill>
                  <a:prstClr val="black"/>
                </a:solidFill>
              </a:rPr>
              <a:t>Etter </a:t>
            </a:r>
            <a:r>
              <a:rPr lang="nb-NO" sz="1200" dirty="0">
                <a:solidFill>
                  <a:prstClr val="black"/>
                </a:solidFill>
              </a:rPr>
              <a:t>en beregning kan en slette rader/kolonner</a:t>
            </a:r>
            <a:br>
              <a:rPr lang="nb-NO" sz="1200" dirty="0">
                <a:solidFill>
                  <a:prstClr val="black"/>
                </a:solidFill>
              </a:rPr>
            </a:br>
            <a:r>
              <a:rPr lang="nb-NO" sz="1200" dirty="0">
                <a:solidFill>
                  <a:prstClr val="black"/>
                </a:solidFill>
              </a:rPr>
              <a:t>som er benyttet uten at en ødelegger regnestykket. </a:t>
            </a:r>
          </a:p>
          <a:p>
            <a:endParaRPr lang="nb-NO" sz="1200" dirty="0">
              <a:solidFill>
                <a:prstClr val="black"/>
              </a:solidFill>
            </a:endParaRPr>
          </a:p>
          <a:p>
            <a:r>
              <a:rPr lang="nb-NO" sz="1200" dirty="0">
                <a:solidFill>
                  <a:prstClr val="black"/>
                </a:solidFill>
              </a:rPr>
              <a:t>En kan regne videre på nye utregnede rader/kolonner</a:t>
            </a:r>
          </a:p>
          <a:p>
            <a:endParaRPr lang="nb-NO" sz="1200" dirty="0">
              <a:solidFill>
                <a:prstClr val="black"/>
              </a:solidFill>
            </a:endParaRPr>
          </a:p>
          <a:p>
            <a:endParaRPr lang="nb-NO" sz="12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267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3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Case 3: Fordeling publikasjonspoeng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Vis utvikling i publikasjonspoeng-produksjon for din enhet pr år fra 2008-2013</a:t>
            </a:r>
          </a:p>
          <a:p>
            <a:pPr lvl="1"/>
            <a:r>
              <a:rPr lang="nb-NO" dirty="0" smtClean="0"/>
              <a:t>Vis fordeling på nivå 1 og nivå 2</a:t>
            </a:r>
          </a:p>
          <a:p>
            <a:pPr lvl="1"/>
            <a:r>
              <a:rPr lang="nb-NO" dirty="0" smtClean="0"/>
              <a:t>Skjul nullverdier fra tabellen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4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Case 4: Doktorgrader kjønn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Sett opp en oversikt over doktorgrader produsert på mitt fakultet (evt. institutt) i 2013</a:t>
            </a:r>
          </a:p>
          <a:p>
            <a:r>
              <a:rPr lang="nb-NO" dirty="0" smtClean="0"/>
              <a:t>Sett opp en oversikt som viser prosentvis fordeling av doktorgrader på kjønn for min enhet. </a:t>
            </a:r>
          </a:p>
          <a:p>
            <a:pPr lvl="1"/>
            <a:r>
              <a:rPr lang="nb-NO" dirty="0" smtClean="0"/>
              <a:t>Tips: % (kvinne/Person(all)) og tilsvarende for menn.</a:t>
            </a:r>
          </a:p>
          <a:p>
            <a:pPr lvl="1"/>
            <a:r>
              <a:rPr lang="nb-NO" dirty="0" smtClean="0"/>
              <a:t>Skjul de kolonnene som ikke vil benyttes. </a:t>
            </a:r>
          </a:p>
          <a:p>
            <a:r>
              <a:rPr lang="nb-NO" dirty="0" smtClean="0"/>
              <a:t>Vis prosentvis kvinnelige doktorgrader på mitt fakultet for årene 2010, 2011, 2012, og 2013</a:t>
            </a:r>
          </a:p>
        </p:txBody>
      </p:sp>
    </p:spTree>
    <p:extLst>
      <p:ext uri="{BB962C8B-B14F-4D97-AF65-F5344CB8AC3E}">
        <p14:creationId xmlns:p14="http://schemas.microsoft.com/office/powerpoint/2010/main" val="25091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Case 5: Kreativ øvelse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Frioppgave: Statusrapport egen enhet</a:t>
            </a:r>
          </a:p>
          <a:p>
            <a:pPr>
              <a:buFontTx/>
              <a:buChar char="-"/>
            </a:pPr>
            <a:r>
              <a:rPr lang="nb-NO" dirty="0" smtClean="0"/>
              <a:t>Hva trenger </a:t>
            </a:r>
            <a:r>
              <a:rPr lang="nb-NO" smtClean="0"/>
              <a:t>min leder? </a:t>
            </a:r>
            <a:endParaRPr lang="nb-NO" dirty="0" smtClean="0"/>
          </a:p>
          <a:p>
            <a:pPr>
              <a:buFontTx/>
              <a:buChar char="-"/>
            </a:pPr>
            <a:endParaRPr lang="nb-NO" dirty="0"/>
          </a:p>
          <a:p>
            <a:pPr marL="0" indent="0">
              <a:buNone/>
            </a:pPr>
            <a:r>
              <a:rPr lang="nb-NO" b="1" dirty="0" smtClean="0"/>
              <a:t>Vi gjennomgår denne casen på rapportkurset med formål om å gjøre den mer presentabel i et rapportverktøy.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  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21288"/>
            <a:ext cx="7985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200" dirty="0" smtClean="0"/>
              <a:t>Forskjeller og sammenhenger mellom kuber, områderapporter og lederrapporter. </a:t>
            </a:r>
          </a:p>
          <a:p>
            <a:pPr marL="0" indent="0">
              <a:buNone/>
            </a:pPr>
            <a:endParaRPr lang="nb-NO" sz="3200" dirty="0" smtClean="0"/>
          </a:p>
          <a:p>
            <a:pPr marL="0" indent="0">
              <a:buNone/>
            </a:pPr>
            <a:r>
              <a:rPr lang="nb-NO" sz="1600" i="1" dirty="0" smtClean="0"/>
              <a:t>«snakk med sidemannen i 2 minutter»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505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kebent trekant 3"/>
          <p:cNvSpPr/>
          <p:nvPr/>
        </p:nvSpPr>
        <p:spPr>
          <a:xfrm>
            <a:off x="2484438" y="1628775"/>
            <a:ext cx="5400675" cy="453707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cxnSp>
        <p:nvCxnSpPr>
          <p:cNvPr id="8" name="Rett linje 7"/>
          <p:cNvCxnSpPr/>
          <p:nvPr/>
        </p:nvCxnSpPr>
        <p:spPr>
          <a:xfrm>
            <a:off x="4140200" y="3429000"/>
            <a:ext cx="20875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3248025" y="4868863"/>
            <a:ext cx="38449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TekstSylinder 12"/>
          <p:cNvSpPr txBox="1">
            <a:spLocks noChangeArrowheads="1"/>
          </p:cNvSpPr>
          <p:nvPr/>
        </p:nvSpPr>
        <p:spPr bwMode="auto">
          <a:xfrm>
            <a:off x="4471988" y="2492375"/>
            <a:ext cx="1323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2800">
                <a:solidFill>
                  <a:srgbClr val="000000"/>
                </a:solidFill>
              </a:rPr>
              <a:t>Leder-</a:t>
            </a:r>
            <a:endParaRPr lang="nb-NO" altLang="nb-NO" sz="3600">
              <a:solidFill>
                <a:srgbClr val="000000"/>
              </a:solidFill>
            </a:endParaRP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2800">
                <a:solidFill>
                  <a:srgbClr val="000000"/>
                </a:solidFill>
              </a:rPr>
              <a:t>rapport</a:t>
            </a:r>
            <a:endParaRPr lang="nb-NO" altLang="nb-NO" sz="3600">
              <a:solidFill>
                <a:srgbClr val="000000"/>
              </a:solidFill>
            </a:endParaRPr>
          </a:p>
        </p:txBody>
      </p:sp>
      <p:sp>
        <p:nvSpPr>
          <p:cNvPr id="10247" name="TekstSylinder 13"/>
          <p:cNvSpPr txBox="1">
            <a:spLocks noChangeArrowheads="1"/>
          </p:cNvSpPr>
          <p:nvPr/>
        </p:nvSpPr>
        <p:spPr bwMode="auto">
          <a:xfrm>
            <a:off x="4211638" y="3644900"/>
            <a:ext cx="1844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3200">
                <a:solidFill>
                  <a:srgbClr val="000000"/>
                </a:solidFill>
              </a:rPr>
              <a:t>Område-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3200">
                <a:solidFill>
                  <a:srgbClr val="000000"/>
                </a:solidFill>
              </a:rPr>
              <a:t>rapporter</a:t>
            </a:r>
          </a:p>
        </p:txBody>
      </p:sp>
      <p:sp>
        <p:nvSpPr>
          <p:cNvPr id="10248" name="TekstSylinder 14"/>
          <p:cNvSpPr txBox="1">
            <a:spLocks noChangeArrowheads="1"/>
          </p:cNvSpPr>
          <p:nvPr/>
        </p:nvSpPr>
        <p:spPr bwMode="auto">
          <a:xfrm>
            <a:off x="4572000" y="5008563"/>
            <a:ext cx="1871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3600">
                <a:solidFill>
                  <a:srgbClr val="000000"/>
                </a:solidFill>
              </a:rPr>
              <a:t>Kuber</a:t>
            </a:r>
          </a:p>
        </p:txBody>
      </p:sp>
      <p:sp>
        <p:nvSpPr>
          <p:cNvPr id="20" name="Pil venstre 19"/>
          <p:cNvSpPr/>
          <p:nvPr/>
        </p:nvSpPr>
        <p:spPr>
          <a:xfrm>
            <a:off x="7235825" y="2149475"/>
            <a:ext cx="1655763" cy="1008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b-NO" sz="1050" dirty="0">
                <a:solidFill>
                  <a:srgbClr val="000000"/>
                </a:solidFill>
              </a:rPr>
              <a:t>Primær målgruppe: ledere</a:t>
            </a:r>
          </a:p>
        </p:txBody>
      </p:sp>
      <p:sp>
        <p:nvSpPr>
          <p:cNvPr id="21" name="Pil venstre 20"/>
          <p:cNvSpPr/>
          <p:nvPr/>
        </p:nvSpPr>
        <p:spPr>
          <a:xfrm>
            <a:off x="7235825" y="3573463"/>
            <a:ext cx="1655763" cy="1008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b-NO" sz="1050" dirty="0">
                <a:solidFill>
                  <a:srgbClr val="000000"/>
                </a:solidFill>
              </a:rPr>
              <a:t>Primær målgruppe: lederstøtte</a:t>
            </a:r>
          </a:p>
        </p:txBody>
      </p:sp>
      <p:sp>
        <p:nvSpPr>
          <p:cNvPr id="22" name="Pil venstre 21"/>
          <p:cNvSpPr/>
          <p:nvPr/>
        </p:nvSpPr>
        <p:spPr>
          <a:xfrm>
            <a:off x="7092950" y="5013325"/>
            <a:ext cx="1800225" cy="1008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b-NO" sz="1050" dirty="0">
                <a:solidFill>
                  <a:srgbClr val="000000"/>
                </a:solidFill>
              </a:rPr>
              <a:t>Primær målgruppe: superbrukere og lederstøtte</a:t>
            </a:r>
          </a:p>
        </p:txBody>
      </p:sp>
      <p:sp>
        <p:nvSpPr>
          <p:cNvPr id="2" name="Pil opp og ned 1"/>
          <p:cNvSpPr/>
          <p:nvPr/>
        </p:nvSpPr>
        <p:spPr bwMode="auto">
          <a:xfrm>
            <a:off x="3076575" y="1619250"/>
            <a:ext cx="1135063" cy="4537075"/>
          </a:xfrm>
          <a:prstGeom prst="up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/>
          <a:lstStyle/>
          <a:p>
            <a:pPr defTabSz="457200">
              <a:defRPr/>
            </a:pPr>
            <a:r>
              <a:rPr lang="nb-NO" sz="1600" dirty="0">
                <a:solidFill>
                  <a:srgbClr val="FFFFFF"/>
                </a:solidFill>
              </a:rPr>
              <a:t>Forskning, utdanning, HR, økonomi</a:t>
            </a:r>
          </a:p>
        </p:txBody>
      </p:sp>
      <p:sp>
        <p:nvSpPr>
          <p:cNvPr id="13" name="Pil høyre 12"/>
          <p:cNvSpPr/>
          <p:nvPr/>
        </p:nvSpPr>
        <p:spPr>
          <a:xfrm>
            <a:off x="293688" y="4868863"/>
            <a:ext cx="2628900" cy="12969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b-NO" sz="1200" dirty="0">
                <a:solidFill>
                  <a:srgbClr val="000000"/>
                </a:solidFill>
              </a:rPr>
              <a:t>Høy detaljeringsgrad, stor fleksibilitet, krav til kompetanse for å finne informasjon</a:t>
            </a:r>
          </a:p>
        </p:txBody>
      </p:sp>
      <p:sp>
        <p:nvSpPr>
          <p:cNvPr id="14" name="Pil høyre 13"/>
          <p:cNvSpPr/>
          <p:nvPr/>
        </p:nvSpPr>
        <p:spPr>
          <a:xfrm>
            <a:off x="293688" y="1989138"/>
            <a:ext cx="2628900" cy="1295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b-NO" sz="1200" dirty="0">
                <a:solidFill>
                  <a:srgbClr val="000000"/>
                </a:solidFill>
              </a:rPr>
              <a:t>Høy standardiseringsgrad, lav detaljeringsgrad, rask tilgjengelig informasjon</a:t>
            </a:r>
          </a:p>
        </p:txBody>
      </p:sp>
      <p:sp>
        <p:nvSpPr>
          <p:cNvPr id="15" name="Pil høyre 14"/>
          <p:cNvSpPr/>
          <p:nvPr/>
        </p:nvSpPr>
        <p:spPr>
          <a:xfrm>
            <a:off x="293688" y="3429000"/>
            <a:ext cx="2628900" cy="1295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b-NO" sz="1200" dirty="0">
                <a:solidFill>
                  <a:srgbClr val="000000"/>
                </a:solidFill>
              </a:rPr>
              <a:t>Høy detaljeringsgrad, noe mulighet til tilpassing av parameter, rask tilgjengelig informasjon</a:t>
            </a:r>
          </a:p>
        </p:txBody>
      </p:sp>
      <p:pic>
        <p:nvPicPr>
          <p:cNvPr id="112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73050"/>
            <a:ext cx="30257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0" name="TekstSylinder 2"/>
          <p:cNvSpPr txBox="1">
            <a:spLocks noChangeArrowheads="1"/>
          </p:cNvSpPr>
          <p:nvPr/>
        </p:nvSpPr>
        <p:spPr bwMode="auto">
          <a:xfrm>
            <a:off x="5795963" y="1811338"/>
            <a:ext cx="2455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1600" b="1">
                <a:solidFill>
                  <a:srgbClr val="FF0000"/>
                </a:solidFill>
              </a:rPr>
              <a:t>Dekaner, instituttledere</a:t>
            </a:r>
          </a:p>
        </p:txBody>
      </p:sp>
      <p:sp>
        <p:nvSpPr>
          <p:cNvPr id="11281" name="TekstSylinder 4"/>
          <p:cNvSpPr txBox="1">
            <a:spLocks noChangeArrowheads="1"/>
          </p:cNvSpPr>
          <p:nvPr/>
        </p:nvSpPr>
        <p:spPr bwMode="auto">
          <a:xfrm>
            <a:off x="6253163" y="3203575"/>
            <a:ext cx="2922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1600" b="1">
                <a:solidFill>
                  <a:srgbClr val="FF0000"/>
                </a:solidFill>
              </a:rPr>
              <a:t>Seksjonssjefer, kontorsjefer</a:t>
            </a:r>
          </a:p>
        </p:txBody>
      </p:sp>
      <p:sp>
        <p:nvSpPr>
          <p:cNvPr id="11282" name="TekstSylinder 5"/>
          <p:cNvSpPr txBox="1">
            <a:spLocks noChangeArrowheads="1"/>
          </p:cNvSpPr>
          <p:nvPr/>
        </p:nvSpPr>
        <p:spPr bwMode="auto">
          <a:xfrm>
            <a:off x="6461125" y="4746625"/>
            <a:ext cx="269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nb-NO" altLang="nb-NO" sz="1600" b="1">
                <a:solidFill>
                  <a:srgbClr val="FF0000"/>
                </a:solidFill>
              </a:rPr>
              <a:t>Superbrukere, controllere</a:t>
            </a:r>
          </a:p>
        </p:txBody>
      </p:sp>
    </p:spTree>
    <p:extLst>
      <p:ext uri="{BB962C8B-B14F-4D97-AF65-F5344CB8AC3E}">
        <p14:creationId xmlns:p14="http://schemas.microsoft.com/office/powerpoint/2010/main" val="36037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46" grpId="0"/>
      <p:bldP spid="10247" grpId="0"/>
      <p:bldP spid="10248" grpId="0"/>
      <p:bldP spid="20" grpId="0" animBg="1"/>
      <p:bldP spid="21" grpId="0" animBg="1"/>
      <p:bldP spid="22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Hvordan bør </a:t>
            </a:r>
            <a:r>
              <a:rPr lang="nb-NO" dirty="0" smtClean="0"/>
              <a:t>dimensjonene brukes </a:t>
            </a:r>
            <a:r>
              <a:rPr lang="nb-NO" dirty="0" smtClean="0"/>
              <a:t>i forhold til rad, kolonne og filter? </a:t>
            </a:r>
            <a:endParaRPr lang="nb-NO" dirty="0" smtClean="0"/>
          </a:p>
          <a:p>
            <a:r>
              <a:rPr lang="nb-NO" dirty="0" smtClean="0"/>
              <a:t>Hvilke </a:t>
            </a:r>
            <a:r>
              <a:rPr lang="nb-NO" dirty="0" smtClean="0"/>
              <a:t>muligheter gir de ulike valgene av dimensjoner i forhold til rad, kolonne og filter oss?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1800" i="1" dirty="0" smtClean="0"/>
              <a:t>«Snakk sammen med sidemannen i 2 minutter»</a:t>
            </a:r>
          </a:p>
        </p:txBody>
      </p:sp>
    </p:spTree>
    <p:extLst>
      <p:ext uri="{BB962C8B-B14F-4D97-AF65-F5344CB8AC3E}">
        <p14:creationId xmlns:p14="http://schemas.microsoft.com/office/powerpoint/2010/main" val="42329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-232736"/>
            <a:ext cx="8229600" cy="11430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Kubeverktøy – det finnes ingen fasit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64953" y="4005064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b="1" dirty="0">
                <a:solidFill>
                  <a:prstClr val="black"/>
                </a:solidFill>
              </a:rPr>
              <a:t>Filter: </a:t>
            </a:r>
            <a:r>
              <a:rPr lang="nb-NO" dirty="0">
                <a:solidFill>
                  <a:prstClr val="black"/>
                </a:solidFill>
              </a:rPr>
              <a:t>Mindre datasett å jobbe på, noe som kan bli mer oversiktlig. </a:t>
            </a:r>
            <a:r>
              <a:rPr lang="nb-NO" sz="1600" i="1" dirty="0">
                <a:solidFill>
                  <a:prstClr val="black"/>
                </a:solidFill>
              </a:rPr>
              <a:t>Forutsetter at en snakker om </a:t>
            </a:r>
            <a:r>
              <a:rPr lang="nb-NO" sz="1600" i="1" dirty="0" err="1" smtClean="0">
                <a:solidFill>
                  <a:prstClr val="black"/>
                </a:solidFill>
              </a:rPr>
              <a:t>f.eks</a:t>
            </a:r>
            <a:r>
              <a:rPr lang="nb-NO" sz="1600" i="1" dirty="0" smtClean="0">
                <a:solidFill>
                  <a:prstClr val="black"/>
                </a:solidFill>
              </a:rPr>
              <a:t> et </a:t>
            </a:r>
            <a:r>
              <a:rPr lang="nb-NO" sz="1600" i="1" dirty="0">
                <a:solidFill>
                  <a:prstClr val="black"/>
                </a:solidFill>
              </a:rPr>
              <a:t>bestemt tidsbegrep (2014, januar etc.), </a:t>
            </a:r>
            <a:r>
              <a:rPr lang="nb-NO" sz="1600" i="1" dirty="0" smtClean="0">
                <a:solidFill>
                  <a:prstClr val="black"/>
                </a:solidFill>
              </a:rPr>
              <a:t>et </a:t>
            </a:r>
            <a:r>
              <a:rPr lang="nb-NO" sz="1600" i="1" dirty="0">
                <a:solidFill>
                  <a:prstClr val="black"/>
                </a:solidFill>
              </a:rPr>
              <a:t>bestemt </a:t>
            </a:r>
            <a:r>
              <a:rPr lang="nb-NO" sz="1600" i="1" dirty="0" err="1" smtClean="0">
                <a:solidFill>
                  <a:prstClr val="black"/>
                </a:solidFill>
              </a:rPr>
              <a:t>org.sted</a:t>
            </a:r>
            <a:r>
              <a:rPr lang="nb-NO" sz="1600" i="1" dirty="0" smtClean="0">
                <a:solidFill>
                  <a:prstClr val="black"/>
                </a:solidFill>
              </a:rPr>
              <a:t> eller en </a:t>
            </a:r>
            <a:r>
              <a:rPr lang="nb-NO" sz="1600" i="1" dirty="0">
                <a:solidFill>
                  <a:prstClr val="black"/>
                </a:solidFill>
              </a:rPr>
              <a:t>bestemt </a:t>
            </a:r>
            <a:r>
              <a:rPr lang="nb-NO" sz="1600" i="1" dirty="0" smtClean="0">
                <a:solidFill>
                  <a:prstClr val="black"/>
                </a:solidFill>
              </a:rPr>
              <a:t>vitenskapsdisiplin</a:t>
            </a:r>
          </a:p>
          <a:p>
            <a:endParaRPr lang="nb-NO" sz="1600" i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nb-NO" b="1" dirty="0">
                <a:solidFill>
                  <a:prstClr val="black"/>
                </a:solidFill>
              </a:rPr>
              <a:t>Rad/kolonne: </a:t>
            </a:r>
            <a:r>
              <a:rPr lang="nb-NO" dirty="0">
                <a:solidFill>
                  <a:prstClr val="black"/>
                </a:solidFill>
              </a:rPr>
              <a:t>Snakker en om flere begrep som tidsperioder </a:t>
            </a:r>
            <a:r>
              <a:rPr lang="nb-NO" sz="1600" i="1" dirty="0">
                <a:solidFill>
                  <a:prstClr val="black"/>
                </a:solidFill>
              </a:rPr>
              <a:t>(eks. 2011-2012-2013), </a:t>
            </a:r>
            <a:r>
              <a:rPr lang="nb-NO" sz="1600" i="1" dirty="0" smtClean="0">
                <a:solidFill>
                  <a:prstClr val="black"/>
                </a:solidFill>
              </a:rPr>
              <a:t>flere vitenskapsdisipliner eller </a:t>
            </a:r>
            <a:r>
              <a:rPr lang="nb-NO" sz="1600" i="1" dirty="0">
                <a:solidFill>
                  <a:prstClr val="black"/>
                </a:solidFill>
              </a:rPr>
              <a:t>flere steder (eks. alle instituttene under et fakultet) kan en med fordel benytte rad eller kolonne. </a:t>
            </a:r>
          </a:p>
          <a:p>
            <a:pPr marL="285750" indent="-285750">
              <a:buFontTx/>
              <a:buChar char="-"/>
            </a:pPr>
            <a:endParaRPr lang="nb-NO" sz="1600" i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nb-NO" sz="1600" b="1" i="1" dirty="0">
                <a:solidFill>
                  <a:prstClr val="black"/>
                </a:solidFill>
              </a:rPr>
              <a:t>Måltall: </a:t>
            </a:r>
            <a:r>
              <a:rPr lang="nb-NO" sz="1600" i="1" dirty="0">
                <a:solidFill>
                  <a:prstClr val="black"/>
                </a:solidFill>
              </a:rPr>
              <a:t>Kan være hensiktsmessig å dra inn til sist for å redusere ventetid på datahenting. </a:t>
            </a:r>
          </a:p>
          <a:p>
            <a:pPr marL="285750" indent="-285750">
              <a:buFontTx/>
              <a:buChar char="-"/>
            </a:pPr>
            <a:endParaRPr lang="nb-NO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6861026" cy="313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1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400" b="0" dirty="0" smtClean="0"/>
              <a:t>Dimensjoner - doktorgradskuben</a:t>
            </a:r>
            <a:endParaRPr lang="nb-NO" sz="4400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273941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27718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2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Kjekt å vite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dirty="0" smtClean="0">
                <a:latin typeface="Calibri"/>
                <a:ea typeface="Calibri"/>
                <a:cs typeface="Times New Roman"/>
              </a:rPr>
              <a:t>Øverst </a:t>
            </a:r>
            <a:r>
              <a:rPr lang="nb-NO" dirty="0">
                <a:latin typeface="Calibri"/>
                <a:ea typeface="Calibri"/>
                <a:cs typeface="Times New Roman"/>
              </a:rPr>
              <a:t>er en verktøylinje, som gir rask tilgang til </a:t>
            </a:r>
            <a:r>
              <a:rPr lang="nb-NO" dirty="0" smtClean="0">
                <a:latin typeface="Calibri"/>
                <a:ea typeface="Calibri"/>
                <a:cs typeface="Times New Roman"/>
              </a:rPr>
              <a:t>nyttige funksjoner.</a:t>
            </a:r>
            <a:br>
              <a:rPr lang="nb-NO" dirty="0" smtClean="0">
                <a:latin typeface="Calibri"/>
                <a:ea typeface="Calibri"/>
                <a:cs typeface="Times New Roman"/>
              </a:rPr>
            </a:br>
            <a:r>
              <a:rPr lang="nb-NO" sz="1400" u="sng" dirty="0" smtClean="0">
                <a:latin typeface="Calibri"/>
                <a:ea typeface="Calibri"/>
                <a:cs typeface="Times New Roman"/>
              </a:rPr>
              <a:t>Mest brukt: </a:t>
            </a:r>
            <a:r>
              <a:rPr lang="nb-NO" sz="1400" dirty="0" smtClean="0">
                <a:latin typeface="Calibri"/>
                <a:ea typeface="Calibri"/>
                <a:cs typeface="Times New Roman"/>
              </a:rPr>
              <a:t>frem og tilbake, kjør, skjule nullverdier og bytte rad-kolonne </a:t>
            </a:r>
            <a:endParaRPr lang="nb-NO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dirty="0" smtClean="0">
                <a:latin typeface="Calibri"/>
                <a:ea typeface="Calibri"/>
                <a:cs typeface="Times New Roman"/>
              </a:rPr>
              <a:t>En </a:t>
            </a:r>
            <a:r>
              <a:rPr lang="nb-NO" dirty="0">
                <a:latin typeface="Calibri"/>
                <a:ea typeface="Calibri"/>
                <a:cs typeface="Times New Roman"/>
              </a:rPr>
              <a:t>kan ikke gjøre noe feil, med unntak av om en lagrer over en analyse andre har lagret på felles </a:t>
            </a:r>
            <a:r>
              <a:rPr lang="nb-NO" dirty="0" smtClean="0">
                <a:latin typeface="Calibri"/>
                <a:ea typeface="Calibri"/>
                <a:cs typeface="Times New Roman"/>
              </a:rPr>
              <a:t>arbeidsområde.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dirty="0" smtClean="0">
                <a:latin typeface="Calibri"/>
                <a:ea typeface="Calibri"/>
                <a:cs typeface="Times New Roman"/>
              </a:rPr>
              <a:t>Beste måten å lære seg verktøyet på: Learning-by-</a:t>
            </a:r>
            <a:r>
              <a:rPr lang="nb-NO" dirty="0" err="1" smtClean="0">
                <a:latin typeface="Calibri"/>
                <a:ea typeface="Calibri"/>
                <a:cs typeface="Times New Roman"/>
              </a:rPr>
              <a:t>doing</a:t>
            </a:r>
            <a:r>
              <a:rPr lang="nb-NO" dirty="0" smtClean="0">
                <a:latin typeface="Calibri"/>
                <a:ea typeface="Calibri"/>
                <a:cs typeface="Times New Roman"/>
              </a:rPr>
              <a:t>. Flere har opplevd at de kommer til en «terskel» (møter veggen) – men kommer en seg forbi den biten ser en mulighetsrommet.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5536" y="1340768"/>
            <a:ext cx="8280920" cy="41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0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 oss prøve……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Casearbeid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55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Case 1: Antall doktorgrader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Hvor mange doktorgrader ble produsert på din enhet i 2013? </a:t>
            </a:r>
          </a:p>
          <a:p>
            <a:pPr lvl="1"/>
            <a:r>
              <a:rPr lang="nb-NO" dirty="0" smtClean="0"/>
              <a:t>Legg </a:t>
            </a:r>
            <a:r>
              <a:rPr lang="nb-NO" dirty="0" err="1" smtClean="0"/>
              <a:t>org.sted</a:t>
            </a:r>
            <a:r>
              <a:rPr lang="nb-NO" dirty="0" smtClean="0"/>
              <a:t> som rad og måltallet «antall doktorgrader» som kolonne</a:t>
            </a:r>
          </a:p>
          <a:p>
            <a:pPr lvl="1"/>
            <a:r>
              <a:rPr lang="nb-NO" dirty="0" smtClean="0"/>
              <a:t>Husk filter på år. </a:t>
            </a:r>
          </a:p>
          <a:p>
            <a:pPr lvl="1"/>
            <a:endParaRPr lang="nb-NO" dirty="0"/>
          </a:p>
          <a:p>
            <a:pPr marL="457200" lvl="1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Lagre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1899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Skjermfremvisning (4:3)</PresentationFormat>
  <Paragraphs>109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16" baseType="lpstr">
      <vt:lpstr>Office-tema</vt:lpstr>
      <vt:lpstr>1_Office-tema</vt:lpstr>
      <vt:lpstr>Agenda: </vt:lpstr>
      <vt:lpstr>PowerPoint-presentasjon</vt:lpstr>
      <vt:lpstr>PowerPoint-presentasjon</vt:lpstr>
      <vt:lpstr>PowerPoint-presentasjon</vt:lpstr>
      <vt:lpstr>Kubeverktøy – det finnes ingen fasit</vt:lpstr>
      <vt:lpstr>Dimensjoner - doktorgradskuben</vt:lpstr>
      <vt:lpstr>Kjekt å vite</vt:lpstr>
      <vt:lpstr>La oss prøve……</vt:lpstr>
      <vt:lpstr>Case 1: Antall doktorgrader </vt:lpstr>
      <vt:lpstr>Case 2: Utvikling doktorgrader din enhet</vt:lpstr>
      <vt:lpstr>Hjelp/hint case 1: </vt:lpstr>
      <vt:lpstr>Case 3: Fordeling publikasjonspoeng</vt:lpstr>
      <vt:lpstr>Case 4: Doktorgrader kjønn</vt:lpstr>
      <vt:lpstr>Case 5: Kreativ øvelse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arbeidsmøte med Oddvar</dc:title>
  <dc:creator>Tomas Hermansen</dc:creator>
  <cp:lastModifiedBy>Hanne Bergfjord</cp:lastModifiedBy>
  <cp:revision>23</cp:revision>
  <dcterms:created xsi:type="dcterms:W3CDTF">2014-09-17T07:04:42Z</dcterms:created>
  <dcterms:modified xsi:type="dcterms:W3CDTF">2014-09-23T08:57:55Z</dcterms:modified>
</cp:coreProperties>
</file>