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3.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4.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6.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notesSlides/notesSlide7.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notesSlides/notesSlide8.xml" ContentType="application/vnd.openxmlformats-officedocument.presentationml.notesSlide+xml"/>
  <Override PartName="/ppt/charts/chart12.xml" ContentType="application/vnd.openxmlformats-officedocument.drawingml.chart+xml"/>
  <Override PartName="/ppt/theme/themeOverride11.xml" ContentType="application/vnd.openxmlformats-officedocument.themeOverride+xml"/>
  <Override PartName="/ppt/charts/chart13.xml" ContentType="application/vnd.openxmlformats-officedocument.drawingml.chart+xml"/>
  <Override PartName="/ppt/theme/themeOverride12.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8" r:id="rId2"/>
  </p:sldMasterIdLst>
  <p:notesMasterIdLst>
    <p:notesMasterId r:id="rId61"/>
  </p:notesMasterIdLst>
  <p:sldIdLst>
    <p:sldId id="276" r:id="rId3"/>
    <p:sldId id="293" r:id="rId4"/>
    <p:sldId id="298" r:id="rId5"/>
    <p:sldId id="295" r:id="rId6"/>
    <p:sldId id="296" r:id="rId7"/>
    <p:sldId id="297" r:id="rId8"/>
    <p:sldId id="303" r:id="rId9"/>
    <p:sldId id="299" r:id="rId10"/>
    <p:sldId id="300" r:id="rId11"/>
    <p:sldId id="301" r:id="rId12"/>
    <p:sldId id="302" r:id="rId13"/>
    <p:sldId id="313" r:id="rId14"/>
    <p:sldId id="314" r:id="rId15"/>
    <p:sldId id="315" r:id="rId16"/>
    <p:sldId id="316" r:id="rId17"/>
    <p:sldId id="320" r:id="rId18"/>
    <p:sldId id="343" r:id="rId19"/>
    <p:sldId id="344" r:id="rId20"/>
    <p:sldId id="345" r:id="rId21"/>
    <p:sldId id="359" r:id="rId22"/>
    <p:sldId id="346" r:id="rId23"/>
    <p:sldId id="347" r:id="rId24"/>
    <p:sldId id="348" r:id="rId25"/>
    <p:sldId id="349" r:id="rId26"/>
    <p:sldId id="350" r:id="rId27"/>
    <p:sldId id="351" r:id="rId28"/>
    <p:sldId id="352" r:id="rId29"/>
    <p:sldId id="353" r:id="rId30"/>
    <p:sldId id="358" r:id="rId31"/>
    <p:sldId id="354" r:id="rId32"/>
    <p:sldId id="355" r:id="rId33"/>
    <p:sldId id="356" r:id="rId34"/>
    <p:sldId id="321" r:id="rId35"/>
    <p:sldId id="360" r:id="rId36"/>
    <p:sldId id="322" r:id="rId37"/>
    <p:sldId id="341" r:id="rId38"/>
    <p:sldId id="340" r:id="rId39"/>
    <p:sldId id="323" r:id="rId40"/>
    <p:sldId id="331" r:id="rId41"/>
    <p:sldId id="334" r:id="rId42"/>
    <p:sldId id="332" r:id="rId43"/>
    <p:sldId id="333" r:id="rId44"/>
    <p:sldId id="335" r:id="rId45"/>
    <p:sldId id="337" r:id="rId46"/>
    <p:sldId id="336" r:id="rId47"/>
    <p:sldId id="338" r:id="rId48"/>
    <p:sldId id="324" r:id="rId49"/>
    <p:sldId id="327" r:id="rId50"/>
    <p:sldId id="326" r:id="rId51"/>
    <p:sldId id="328" r:id="rId52"/>
    <p:sldId id="329" r:id="rId53"/>
    <p:sldId id="330" r:id="rId54"/>
    <p:sldId id="361" r:id="rId55"/>
    <p:sldId id="363" r:id="rId56"/>
    <p:sldId id="364" r:id="rId57"/>
    <p:sldId id="365" r:id="rId58"/>
    <p:sldId id="366" r:id="rId59"/>
    <p:sldId id="362" r:id="rId60"/>
  </p:sldIdLst>
  <p:sldSz cx="9144000" cy="6858000" type="screen4x3"/>
  <p:notesSz cx="6858000" cy="9144000"/>
  <p:defaultTextStyle>
    <a:defPPr>
      <a:defRPr lang="nn-NO"/>
    </a:defPPr>
    <a:lvl1pPr algn="l" rtl="0" eaLnBrk="0" fontAlgn="base" hangingPunct="0">
      <a:spcBef>
        <a:spcPct val="0"/>
      </a:spcBef>
      <a:spcAft>
        <a:spcPct val="0"/>
      </a:spcAft>
      <a:defRPr sz="3600" kern="1200">
        <a:solidFill>
          <a:schemeClr val="tx1"/>
        </a:solidFill>
        <a:latin typeface="Arial" pitchFamily="34" charset="0"/>
        <a:ea typeface="Geneva" charset="-128"/>
        <a:cs typeface="+mn-cs"/>
      </a:defRPr>
    </a:lvl1pPr>
    <a:lvl2pPr marL="457200" algn="l" rtl="0" eaLnBrk="0" fontAlgn="base" hangingPunct="0">
      <a:spcBef>
        <a:spcPct val="0"/>
      </a:spcBef>
      <a:spcAft>
        <a:spcPct val="0"/>
      </a:spcAft>
      <a:defRPr sz="3600" kern="1200">
        <a:solidFill>
          <a:schemeClr val="tx1"/>
        </a:solidFill>
        <a:latin typeface="Arial" pitchFamily="34" charset="0"/>
        <a:ea typeface="Geneva" charset="-128"/>
        <a:cs typeface="+mn-cs"/>
      </a:defRPr>
    </a:lvl2pPr>
    <a:lvl3pPr marL="914400" algn="l" rtl="0" eaLnBrk="0" fontAlgn="base" hangingPunct="0">
      <a:spcBef>
        <a:spcPct val="0"/>
      </a:spcBef>
      <a:spcAft>
        <a:spcPct val="0"/>
      </a:spcAft>
      <a:defRPr sz="3600" kern="1200">
        <a:solidFill>
          <a:schemeClr val="tx1"/>
        </a:solidFill>
        <a:latin typeface="Arial" pitchFamily="34" charset="0"/>
        <a:ea typeface="Geneva" charset="-128"/>
        <a:cs typeface="+mn-cs"/>
      </a:defRPr>
    </a:lvl3pPr>
    <a:lvl4pPr marL="1371600" algn="l" rtl="0" eaLnBrk="0" fontAlgn="base" hangingPunct="0">
      <a:spcBef>
        <a:spcPct val="0"/>
      </a:spcBef>
      <a:spcAft>
        <a:spcPct val="0"/>
      </a:spcAft>
      <a:defRPr sz="3600" kern="1200">
        <a:solidFill>
          <a:schemeClr val="tx1"/>
        </a:solidFill>
        <a:latin typeface="Arial" pitchFamily="34" charset="0"/>
        <a:ea typeface="Geneva" charset="-128"/>
        <a:cs typeface="+mn-cs"/>
      </a:defRPr>
    </a:lvl4pPr>
    <a:lvl5pPr marL="1828800" algn="l" rtl="0" eaLnBrk="0" fontAlgn="base" hangingPunct="0">
      <a:spcBef>
        <a:spcPct val="0"/>
      </a:spcBef>
      <a:spcAft>
        <a:spcPct val="0"/>
      </a:spcAft>
      <a:defRPr sz="3600" kern="1200">
        <a:solidFill>
          <a:schemeClr val="tx1"/>
        </a:solidFill>
        <a:latin typeface="Arial" pitchFamily="34" charset="0"/>
        <a:ea typeface="Geneva" charset="-128"/>
        <a:cs typeface="+mn-cs"/>
      </a:defRPr>
    </a:lvl5pPr>
    <a:lvl6pPr marL="2286000" algn="l" defTabSz="914400" rtl="0" eaLnBrk="1" latinLnBrk="0" hangingPunct="1">
      <a:defRPr sz="3600" kern="1200">
        <a:solidFill>
          <a:schemeClr val="tx1"/>
        </a:solidFill>
        <a:latin typeface="Arial" pitchFamily="34" charset="0"/>
        <a:ea typeface="Geneva" charset="-128"/>
        <a:cs typeface="+mn-cs"/>
      </a:defRPr>
    </a:lvl6pPr>
    <a:lvl7pPr marL="2743200" algn="l" defTabSz="914400" rtl="0" eaLnBrk="1" latinLnBrk="0" hangingPunct="1">
      <a:defRPr sz="3600" kern="1200">
        <a:solidFill>
          <a:schemeClr val="tx1"/>
        </a:solidFill>
        <a:latin typeface="Arial" pitchFamily="34" charset="0"/>
        <a:ea typeface="Geneva" charset="-128"/>
        <a:cs typeface="+mn-cs"/>
      </a:defRPr>
    </a:lvl7pPr>
    <a:lvl8pPr marL="3200400" algn="l" defTabSz="914400" rtl="0" eaLnBrk="1" latinLnBrk="0" hangingPunct="1">
      <a:defRPr sz="3600" kern="1200">
        <a:solidFill>
          <a:schemeClr val="tx1"/>
        </a:solidFill>
        <a:latin typeface="Arial" pitchFamily="34" charset="0"/>
        <a:ea typeface="Geneva" charset="-128"/>
        <a:cs typeface="+mn-cs"/>
      </a:defRPr>
    </a:lvl8pPr>
    <a:lvl9pPr marL="3657600" algn="l" defTabSz="914400" rtl="0" eaLnBrk="1" latinLnBrk="0" hangingPunct="1">
      <a:defRPr sz="3600" kern="1200">
        <a:solidFill>
          <a:schemeClr val="tx1"/>
        </a:solidFill>
        <a:latin typeface="Arial" pitchFamily="34" charset="0"/>
        <a:ea typeface="Genev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FCC"/>
    <a:srgbClr val="034F9F"/>
    <a:srgbClr val="83A7D4"/>
    <a:srgbClr val="F5D882"/>
    <a:srgbClr val="AD208E"/>
    <a:srgbClr val="D5CDBE"/>
    <a:srgbClr val="DCD200"/>
    <a:srgbClr val="FFFFFF"/>
    <a:srgbClr val="78A2D0"/>
    <a:srgbClr val="AF0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91" autoAdjust="0"/>
  </p:normalViewPr>
  <p:slideViewPr>
    <p:cSldViewPr showGuides="1">
      <p:cViewPr varScale="1">
        <p:scale>
          <a:sx n="121" d="100"/>
          <a:sy n="121" d="100"/>
        </p:scale>
        <p:origin x="131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1" Type="http://schemas.openxmlformats.org/officeDocument/2006/relationships/oleObject" Target="file:///\\home.ansatt.ntnu.no\therers\Dokumenter\Kopi%20av%20&#197;rsrapport%20grafer.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'Ark1'!$A$3</c:f>
              <c:strCache>
                <c:ptCount val="1"/>
                <c:pt idx="0">
                  <c:v>Antall vitenskapelige publikasjoner</c:v>
                </c:pt>
              </c:strCache>
            </c:strRef>
          </c:tx>
          <c:invertIfNegative val="0"/>
          <c:cat>
            <c:numRef>
              <c:f>'Ark1'!$B$2:$F$2</c:f>
              <c:numCache>
                <c:formatCode>General</c:formatCode>
                <c:ptCount val="5"/>
                <c:pt idx="0">
                  <c:v>2010</c:v>
                </c:pt>
                <c:pt idx="1">
                  <c:v>2011</c:v>
                </c:pt>
                <c:pt idx="2">
                  <c:v>2012</c:v>
                </c:pt>
                <c:pt idx="3">
                  <c:v>2013</c:v>
                </c:pt>
                <c:pt idx="4">
                  <c:v>2014</c:v>
                </c:pt>
              </c:numCache>
            </c:numRef>
          </c:cat>
          <c:val>
            <c:numRef>
              <c:f>'Ark1'!$B$3:$F$3</c:f>
              <c:numCache>
                <c:formatCode>General</c:formatCode>
                <c:ptCount val="5"/>
                <c:pt idx="0">
                  <c:v>52</c:v>
                </c:pt>
                <c:pt idx="1">
                  <c:v>49</c:v>
                </c:pt>
                <c:pt idx="2">
                  <c:v>66</c:v>
                </c:pt>
                <c:pt idx="3">
                  <c:v>58</c:v>
                </c:pt>
                <c:pt idx="4">
                  <c:v>64</c:v>
                </c:pt>
              </c:numCache>
            </c:numRef>
          </c:val>
        </c:ser>
        <c:ser>
          <c:idx val="1"/>
          <c:order val="1"/>
          <c:tx>
            <c:strRef>
              <c:f>'Ark1'!$A$4</c:f>
              <c:strCache>
                <c:ptCount val="1"/>
                <c:pt idx="0">
                  <c:v>Antall publiserte rapporter</c:v>
                </c:pt>
              </c:strCache>
            </c:strRef>
          </c:tx>
          <c:invertIfNegative val="0"/>
          <c:cat>
            <c:numRef>
              <c:f>'Ark1'!$B$2:$F$2</c:f>
              <c:numCache>
                <c:formatCode>General</c:formatCode>
                <c:ptCount val="5"/>
                <c:pt idx="0">
                  <c:v>2010</c:v>
                </c:pt>
                <c:pt idx="1">
                  <c:v>2011</c:v>
                </c:pt>
                <c:pt idx="2">
                  <c:v>2012</c:v>
                </c:pt>
                <c:pt idx="3">
                  <c:v>2013</c:v>
                </c:pt>
                <c:pt idx="4">
                  <c:v>2014</c:v>
                </c:pt>
              </c:numCache>
            </c:numRef>
          </c:cat>
          <c:val>
            <c:numRef>
              <c:f>'Ark1'!$B$4:$F$4</c:f>
              <c:numCache>
                <c:formatCode>General</c:formatCode>
                <c:ptCount val="5"/>
                <c:pt idx="0">
                  <c:v>39</c:v>
                </c:pt>
                <c:pt idx="1">
                  <c:v>46</c:v>
                </c:pt>
                <c:pt idx="2">
                  <c:v>54</c:v>
                </c:pt>
                <c:pt idx="3">
                  <c:v>30</c:v>
                </c:pt>
                <c:pt idx="4">
                  <c:v>40</c:v>
                </c:pt>
              </c:numCache>
            </c:numRef>
          </c:val>
        </c:ser>
        <c:ser>
          <c:idx val="2"/>
          <c:order val="2"/>
          <c:tx>
            <c:strRef>
              <c:f>'Ark1'!$A$5</c:f>
              <c:strCache>
                <c:ptCount val="1"/>
                <c:pt idx="0">
                  <c:v>Totalt antall publiseringspoeng</c:v>
                </c:pt>
              </c:strCache>
            </c:strRef>
          </c:tx>
          <c:invertIfNegative val="0"/>
          <c:cat>
            <c:numRef>
              <c:f>'Ark1'!$B$2:$F$2</c:f>
              <c:numCache>
                <c:formatCode>General</c:formatCode>
                <c:ptCount val="5"/>
                <c:pt idx="0">
                  <c:v>2010</c:v>
                </c:pt>
                <c:pt idx="1">
                  <c:v>2011</c:v>
                </c:pt>
                <c:pt idx="2">
                  <c:v>2012</c:v>
                </c:pt>
                <c:pt idx="3">
                  <c:v>2013</c:v>
                </c:pt>
                <c:pt idx="4">
                  <c:v>2014</c:v>
                </c:pt>
              </c:numCache>
            </c:numRef>
          </c:cat>
          <c:val>
            <c:numRef>
              <c:f>'Ark1'!$B$5:$F$5</c:f>
              <c:numCache>
                <c:formatCode>General</c:formatCode>
                <c:ptCount val="5"/>
                <c:pt idx="0">
                  <c:v>30.9</c:v>
                </c:pt>
                <c:pt idx="1">
                  <c:v>31.2</c:v>
                </c:pt>
                <c:pt idx="2">
                  <c:v>42.9</c:v>
                </c:pt>
                <c:pt idx="3">
                  <c:v>32.92</c:v>
                </c:pt>
                <c:pt idx="4">
                  <c:v>43.8</c:v>
                </c:pt>
              </c:numCache>
            </c:numRef>
          </c:val>
        </c:ser>
        <c:ser>
          <c:idx val="3"/>
          <c:order val="3"/>
          <c:tx>
            <c:strRef>
              <c:f>'Ark1'!$A$6</c:f>
              <c:strCache>
                <c:ptCount val="1"/>
                <c:pt idx="0">
                  <c:v>Antall publiseringspoeng på nivå 2</c:v>
                </c:pt>
              </c:strCache>
            </c:strRef>
          </c:tx>
          <c:invertIfNegative val="0"/>
          <c:cat>
            <c:numRef>
              <c:f>'Ark1'!$B$2:$F$2</c:f>
              <c:numCache>
                <c:formatCode>General</c:formatCode>
                <c:ptCount val="5"/>
                <c:pt idx="0">
                  <c:v>2010</c:v>
                </c:pt>
                <c:pt idx="1">
                  <c:v>2011</c:v>
                </c:pt>
                <c:pt idx="2">
                  <c:v>2012</c:v>
                </c:pt>
                <c:pt idx="3">
                  <c:v>2013</c:v>
                </c:pt>
                <c:pt idx="4">
                  <c:v>2014</c:v>
                </c:pt>
              </c:numCache>
            </c:numRef>
          </c:cat>
          <c:val>
            <c:numRef>
              <c:f>'Ark1'!$B$6:$F$6</c:f>
              <c:numCache>
                <c:formatCode>General</c:formatCode>
                <c:ptCount val="5"/>
                <c:pt idx="0">
                  <c:v>5.2</c:v>
                </c:pt>
                <c:pt idx="1">
                  <c:v>3.33</c:v>
                </c:pt>
                <c:pt idx="2">
                  <c:v>9.4</c:v>
                </c:pt>
                <c:pt idx="3">
                  <c:v>9.5500000000000007</c:v>
                </c:pt>
                <c:pt idx="4">
                  <c:v>16.100000000000001</c:v>
                </c:pt>
              </c:numCache>
            </c:numRef>
          </c:val>
        </c:ser>
        <c:ser>
          <c:idx val="4"/>
          <c:order val="4"/>
          <c:tx>
            <c:strRef>
              <c:f>'Ark1'!$A$7</c:f>
              <c:strCache>
                <c:ptCount val="1"/>
                <c:pt idx="0">
                  <c:v>Antall presentasjoner på internasjonale konferanser</c:v>
                </c:pt>
              </c:strCache>
            </c:strRef>
          </c:tx>
          <c:invertIfNegative val="0"/>
          <c:cat>
            <c:numRef>
              <c:f>'Ark1'!$B$2:$F$2</c:f>
              <c:numCache>
                <c:formatCode>General</c:formatCode>
                <c:ptCount val="5"/>
                <c:pt idx="0">
                  <c:v>2010</c:v>
                </c:pt>
                <c:pt idx="1">
                  <c:v>2011</c:v>
                </c:pt>
                <c:pt idx="2">
                  <c:v>2012</c:v>
                </c:pt>
                <c:pt idx="3">
                  <c:v>2013</c:v>
                </c:pt>
                <c:pt idx="4">
                  <c:v>2014</c:v>
                </c:pt>
              </c:numCache>
            </c:numRef>
          </c:cat>
          <c:val>
            <c:numRef>
              <c:f>'Ark1'!$B$7:$F$7</c:f>
              <c:numCache>
                <c:formatCode>General</c:formatCode>
                <c:ptCount val="5"/>
                <c:pt idx="0">
                  <c:v>46</c:v>
                </c:pt>
                <c:pt idx="1">
                  <c:v>57</c:v>
                </c:pt>
                <c:pt idx="2">
                  <c:v>39</c:v>
                </c:pt>
                <c:pt idx="3">
                  <c:v>76</c:v>
                </c:pt>
                <c:pt idx="4">
                  <c:v>57</c:v>
                </c:pt>
              </c:numCache>
            </c:numRef>
          </c:val>
        </c:ser>
        <c:dLbls>
          <c:showLegendKey val="0"/>
          <c:showVal val="0"/>
          <c:showCatName val="0"/>
          <c:showSerName val="0"/>
          <c:showPercent val="0"/>
          <c:showBubbleSize val="0"/>
        </c:dLbls>
        <c:gapWidth val="150"/>
        <c:axId val="175001168"/>
        <c:axId val="288715928"/>
      </c:barChart>
      <c:catAx>
        <c:axId val="175001168"/>
        <c:scaling>
          <c:orientation val="minMax"/>
        </c:scaling>
        <c:delete val="0"/>
        <c:axPos val="b"/>
        <c:numFmt formatCode="General" sourceLinked="1"/>
        <c:majorTickMark val="out"/>
        <c:minorTickMark val="none"/>
        <c:tickLblPos val="nextTo"/>
        <c:txPr>
          <a:bodyPr/>
          <a:lstStyle/>
          <a:p>
            <a:pPr>
              <a:defRPr sz="1200" baseline="0"/>
            </a:pPr>
            <a:endParaRPr lang="nb-NO"/>
          </a:p>
        </c:txPr>
        <c:crossAx val="288715928"/>
        <c:crosses val="autoZero"/>
        <c:auto val="1"/>
        <c:lblAlgn val="ctr"/>
        <c:lblOffset val="100"/>
        <c:noMultiLvlLbl val="0"/>
      </c:catAx>
      <c:valAx>
        <c:axId val="288715928"/>
        <c:scaling>
          <c:orientation val="minMax"/>
        </c:scaling>
        <c:delete val="0"/>
        <c:axPos val="l"/>
        <c:majorGridlines/>
        <c:numFmt formatCode="General" sourceLinked="1"/>
        <c:majorTickMark val="out"/>
        <c:minorTickMark val="none"/>
        <c:tickLblPos val="nextTo"/>
        <c:txPr>
          <a:bodyPr/>
          <a:lstStyle/>
          <a:p>
            <a:pPr>
              <a:defRPr sz="1200" baseline="0"/>
            </a:pPr>
            <a:endParaRPr lang="nb-NO"/>
          </a:p>
        </c:txPr>
        <c:crossAx val="175001168"/>
        <c:crosses val="autoZero"/>
        <c:crossBetween val="between"/>
      </c:valAx>
    </c:plotArea>
    <c:legend>
      <c:legendPos val="b"/>
      <c:layout>
        <c:manualLayout>
          <c:xMode val="edge"/>
          <c:yMode val="edge"/>
          <c:x val="1.6832123925685782E-2"/>
          <c:y val="0.7028569718956762"/>
          <c:w val="0.94658079469470069"/>
          <c:h val="0.27494124386814256"/>
        </c:manualLayout>
      </c:layout>
      <c:overlay val="0"/>
      <c:txPr>
        <a:bodyPr/>
        <a:lstStyle/>
        <a:p>
          <a:pPr>
            <a:defRPr sz="1300" baseline="0"/>
          </a:pPr>
          <a:endParaRPr lang="nb-NO"/>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'Ark1'!$B$236</c:f>
              <c:strCache>
                <c:ptCount val="1"/>
                <c:pt idx="0">
                  <c:v>Bidrag- og oppdragsfinansiert aktivitet</c:v>
                </c:pt>
              </c:strCache>
            </c:strRef>
          </c:tx>
          <c:invertIfNegative val="0"/>
          <c:cat>
            <c:numRef>
              <c:f>'Ark1'!$A$237:$A$246</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'Ark1'!$B$237:$B$246</c:f>
              <c:numCache>
                <c:formatCode>#,##0</c:formatCode>
                <c:ptCount val="10"/>
                <c:pt idx="0">
                  <c:v>46278</c:v>
                </c:pt>
                <c:pt idx="1">
                  <c:v>41822</c:v>
                </c:pt>
                <c:pt idx="2">
                  <c:v>41169</c:v>
                </c:pt>
                <c:pt idx="3">
                  <c:v>28813</c:v>
                </c:pt>
                <c:pt idx="4">
                  <c:v>28940</c:v>
                </c:pt>
                <c:pt idx="5">
                  <c:v>44198</c:v>
                </c:pt>
                <c:pt idx="6">
                  <c:v>26551</c:v>
                </c:pt>
                <c:pt idx="7">
                  <c:v>41052</c:v>
                </c:pt>
                <c:pt idx="8">
                  <c:v>30677</c:v>
                </c:pt>
                <c:pt idx="9">
                  <c:v>39129</c:v>
                </c:pt>
              </c:numCache>
            </c:numRef>
          </c:val>
        </c:ser>
        <c:ser>
          <c:idx val="1"/>
          <c:order val="1"/>
          <c:tx>
            <c:strRef>
              <c:f>'Ark1'!$C$236</c:f>
              <c:strCache>
                <c:ptCount val="1"/>
                <c:pt idx="0">
                  <c:v>Andre bevilgninger/inntekter</c:v>
                </c:pt>
              </c:strCache>
            </c:strRef>
          </c:tx>
          <c:invertIfNegative val="0"/>
          <c:cat>
            <c:numRef>
              <c:f>'Ark1'!$A$237:$A$246</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'Ark1'!$C$237:$C$246</c:f>
              <c:numCache>
                <c:formatCode>#,##0</c:formatCode>
                <c:ptCount val="10"/>
                <c:pt idx="0">
                  <c:v>13627</c:v>
                </c:pt>
                <c:pt idx="1">
                  <c:v>15786</c:v>
                </c:pt>
                <c:pt idx="2">
                  <c:v>13260</c:v>
                </c:pt>
                <c:pt idx="3">
                  <c:v>22140</c:v>
                </c:pt>
                <c:pt idx="4">
                  <c:v>13945</c:v>
                </c:pt>
                <c:pt idx="5">
                  <c:v>16189</c:v>
                </c:pt>
                <c:pt idx="6">
                  <c:v>17904</c:v>
                </c:pt>
                <c:pt idx="7">
                  <c:v>19023</c:v>
                </c:pt>
                <c:pt idx="8">
                  <c:v>17248</c:v>
                </c:pt>
                <c:pt idx="9">
                  <c:v>15885</c:v>
                </c:pt>
              </c:numCache>
            </c:numRef>
          </c:val>
        </c:ser>
        <c:ser>
          <c:idx val="2"/>
          <c:order val="2"/>
          <c:tx>
            <c:strRef>
              <c:f>'Ark1'!$D$236</c:f>
              <c:strCache>
                <c:ptCount val="1"/>
                <c:pt idx="0">
                  <c:v>Hovedbevilgning fra NTNU</c:v>
                </c:pt>
              </c:strCache>
            </c:strRef>
          </c:tx>
          <c:invertIfNegative val="0"/>
          <c:cat>
            <c:numRef>
              <c:f>'Ark1'!$A$237:$A$246</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'Ark1'!$D$237:$D$246</c:f>
              <c:numCache>
                <c:formatCode>#,##0</c:formatCode>
                <c:ptCount val="10"/>
                <c:pt idx="0">
                  <c:v>46307</c:v>
                </c:pt>
                <c:pt idx="1">
                  <c:v>52177</c:v>
                </c:pt>
                <c:pt idx="2">
                  <c:v>55157</c:v>
                </c:pt>
                <c:pt idx="3">
                  <c:v>63198</c:v>
                </c:pt>
                <c:pt idx="4">
                  <c:v>63848</c:v>
                </c:pt>
                <c:pt idx="5">
                  <c:v>65617</c:v>
                </c:pt>
                <c:pt idx="6">
                  <c:v>66197</c:v>
                </c:pt>
                <c:pt idx="7">
                  <c:v>68284</c:v>
                </c:pt>
                <c:pt idx="8">
                  <c:v>74819</c:v>
                </c:pt>
                <c:pt idx="9">
                  <c:v>76178</c:v>
                </c:pt>
              </c:numCache>
            </c:numRef>
          </c:val>
        </c:ser>
        <c:dLbls>
          <c:showLegendKey val="0"/>
          <c:showVal val="0"/>
          <c:showCatName val="0"/>
          <c:showSerName val="0"/>
          <c:showPercent val="0"/>
          <c:showBubbleSize val="0"/>
        </c:dLbls>
        <c:gapWidth val="150"/>
        <c:overlap val="100"/>
        <c:axId val="360913000"/>
        <c:axId val="360913392"/>
      </c:barChart>
      <c:catAx>
        <c:axId val="360913000"/>
        <c:scaling>
          <c:orientation val="minMax"/>
        </c:scaling>
        <c:delete val="0"/>
        <c:axPos val="b"/>
        <c:numFmt formatCode="General" sourceLinked="1"/>
        <c:majorTickMark val="out"/>
        <c:minorTickMark val="none"/>
        <c:tickLblPos val="nextTo"/>
        <c:crossAx val="360913392"/>
        <c:crosses val="autoZero"/>
        <c:auto val="1"/>
        <c:lblAlgn val="ctr"/>
        <c:lblOffset val="100"/>
        <c:noMultiLvlLbl val="0"/>
      </c:catAx>
      <c:valAx>
        <c:axId val="360913392"/>
        <c:scaling>
          <c:orientation val="minMax"/>
        </c:scaling>
        <c:delete val="0"/>
        <c:axPos val="l"/>
        <c:majorGridlines/>
        <c:numFmt formatCode="#,##0" sourceLinked="1"/>
        <c:majorTickMark val="out"/>
        <c:minorTickMark val="none"/>
        <c:tickLblPos val="nextTo"/>
        <c:crossAx val="360913000"/>
        <c:crosses val="autoZero"/>
        <c:crossBetween val="between"/>
      </c:valAx>
    </c:plotArea>
    <c:legend>
      <c:legendPos val="b"/>
      <c:overlay val="0"/>
      <c:txPr>
        <a:bodyPr/>
        <a:lstStyle/>
        <a:p>
          <a:pPr>
            <a:defRPr sz="1400" baseline="0"/>
          </a:pPr>
          <a:endParaRPr lang="nb-NO"/>
        </a:p>
      </c:txPr>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Ark1!$A$36:$A$40</c:f>
              <c:strCache>
                <c:ptCount val="5"/>
                <c:pt idx="0">
                  <c:v>Investeringer</c:v>
                </c:pt>
                <c:pt idx="1">
                  <c:v>Lønn og sos. kostnader</c:v>
                </c:pt>
                <c:pt idx="2">
                  <c:v>Øvrige driftskostn.</c:v>
                </c:pt>
                <c:pt idx="3">
                  <c:v>Internhusleie</c:v>
                </c:pt>
                <c:pt idx="4">
                  <c:v>Interne poster</c:v>
                </c:pt>
              </c:strCache>
            </c:strRef>
          </c:cat>
          <c:val>
            <c:numRef>
              <c:f>Ark1!$B$36:$B$40</c:f>
              <c:numCache>
                <c:formatCode>#.##0</c:formatCode>
                <c:ptCount val="5"/>
                <c:pt idx="0">
                  <c:v>1503</c:v>
                </c:pt>
                <c:pt idx="1">
                  <c:v>81434</c:v>
                </c:pt>
                <c:pt idx="2">
                  <c:v>25089</c:v>
                </c:pt>
                <c:pt idx="3">
                  <c:v>19482</c:v>
                </c:pt>
                <c:pt idx="4">
                  <c:v>937</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1200"/>
          </a:pPr>
          <a:endParaRPr lang="nb-NO"/>
        </a:p>
      </c:txPr>
    </c:legend>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'Ark1'!$A$94</c:f>
              <c:strCache>
                <c:ptCount val="1"/>
                <c:pt idx="0">
                  <c:v>Oppdragsprosjekter</c:v>
                </c:pt>
              </c:strCache>
            </c:strRef>
          </c:tx>
          <c:invertIfNegative val="0"/>
          <c:cat>
            <c:numRef>
              <c:f>'Ark1'!$B$93:$F$93</c:f>
              <c:numCache>
                <c:formatCode>General</c:formatCode>
                <c:ptCount val="5"/>
                <c:pt idx="0">
                  <c:v>2010</c:v>
                </c:pt>
                <c:pt idx="1">
                  <c:v>2011</c:v>
                </c:pt>
                <c:pt idx="2">
                  <c:v>2012</c:v>
                </c:pt>
                <c:pt idx="3">
                  <c:v>2013</c:v>
                </c:pt>
                <c:pt idx="4">
                  <c:v>2014</c:v>
                </c:pt>
              </c:numCache>
            </c:numRef>
          </c:cat>
          <c:val>
            <c:numRef>
              <c:f>'Ark1'!$B$94:$F$94</c:f>
              <c:numCache>
                <c:formatCode>#,##0</c:formatCode>
                <c:ptCount val="5"/>
                <c:pt idx="0">
                  <c:v>19134</c:v>
                </c:pt>
                <c:pt idx="1">
                  <c:v>6684</c:v>
                </c:pt>
                <c:pt idx="2">
                  <c:v>10118</c:v>
                </c:pt>
                <c:pt idx="3" formatCode="General">
                  <c:v>6861</c:v>
                </c:pt>
                <c:pt idx="4" formatCode="General">
                  <c:v>8095</c:v>
                </c:pt>
              </c:numCache>
            </c:numRef>
          </c:val>
        </c:ser>
        <c:ser>
          <c:idx val="1"/>
          <c:order val="1"/>
          <c:tx>
            <c:strRef>
              <c:f>'Ark1'!$A$95</c:f>
              <c:strCache>
                <c:ptCount val="1"/>
                <c:pt idx="0">
                  <c:v>Offentlig myndighetsutøvelse</c:v>
                </c:pt>
              </c:strCache>
            </c:strRef>
          </c:tx>
          <c:invertIfNegative val="0"/>
          <c:cat>
            <c:numRef>
              <c:f>'Ark1'!$B$93:$F$93</c:f>
              <c:numCache>
                <c:formatCode>General</c:formatCode>
                <c:ptCount val="5"/>
                <c:pt idx="0">
                  <c:v>2010</c:v>
                </c:pt>
                <c:pt idx="1">
                  <c:v>2011</c:v>
                </c:pt>
                <c:pt idx="2">
                  <c:v>2012</c:v>
                </c:pt>
                <c:pt idx="3">
                  <c:v>2013</c:v>
                </c:pt>
                <c:pt idx="4">
                  <c:v>2014</c:v>
                </c:pt>
              </c:numCache>
            </c:numRef>
          </c:cat>
          <c:val>
            <c:numRef>
              <c:f>'Ark1'!$B$95:$F$95</c:f>
              <c:numCache>
                <c:formatCode>#,##0</c:formatCode>
                <c:ptCount val="5"/>
                <c:pt idx="0">
                  <c:v>12900</c:v>
                </c:pt>
                <c:pt idx="1">
                  <c:v>9690</c:v>
                </c:pt>
                <c:pt idx="2">
                  <c:v>15945</c:v>
                </c:pt>
                <c:pt idx="3" formatCode="General">
                  <c:v>11452</c:v>
                </c:pt>
                <c:pt idx="4" formatCode="General">
                  <c:v>15220</c:v>
                </c:pt>
              </c:numCache>
            </c:numRef>
          </c:val>
        </c:ser>
        <c:ser>
          <c:idx val="2"/>
          <c:order val="2"/>
          <c:tx>
            <c:strRef>
              <c:f>'Ark1'!$A$96</c:f>
              <c:strCache>
                <c:ptCount val="1"/>
                <c:pt idx="0">
                  <c:v>Prosjekter finanisert av Norges forskningsråd</c:v>
                </c:pt>
              </c:strCache>
            </c:strRef>
          </c:tx>
          <c:invertIfNegative val="0"/>
          <c:cat>
            <c:numRef>
              <c:f>'Ark1'!$B$93:$F$93</c:f>
              <c:numCache>
                <c:formatCode>General</c:formatCode>
                <c:ptCount val="5"/>
                <c:pt idx="0">
                  <c:v>2010</c:v>
                </c:pt>
                <c:pt idx="1">
                  <c:v>2011</c:v>
                </c:pt>
                <c:pt idx="2">
                  <c:v>2012</c:v>
                </c:pt>
                <c:pt idx="3">
                  <c:v>2013</c:v>
                </c:pt>
                <c:pt idx="4">
                  <c:v>2014</c:v>
                </c:pt>
              </c:numCache>
            </c:numRef>
          </c:cat>
          <c:val>
            <c:numRef>
              <c:f>'Ark1'!$B$96:$F$96</c:f>
              <c:numCache>
                <c:formatCode>#,##0</c:formatCode>
                <c:ptCount val="5"/>
                <c:pt idx="0">
                  <c:v>7753</c:v>
                </c:pt>
                <c:pt idx="1">
                  <c:v>6802</c:v>
                </c:pt>
                <c:pt idx="2">
                  <c:v>5188</c:v>
                </c:pt>
                <c:pt idx="3" formatCode="General">
                  <c:v>4213</c:v>
                </c:pt>
                <c:pt idx="4" formatCode="General">
                  <c:v>5948</c:v>
                </c:pt>
              </c:numCache>
            </c:numRef>
          </c:val>
        </c:ser>
        <c:ser>
          <c:idx val="3"/>
          <c:order val="3"/>
          <c:tx>
            <c:strRef>
              <c:f>'Ark1'!$A$97</c:f>
              <c:strCache>
                <c:ptCount val="1"/>
                <c:pt idx="0">
                  <c:v>Andre bidragsprosjekter</c:v>
                </c:pt>
              </c:strCache>
            </c:strRef>
          </c:tx>
          <c:invertIfNegative val="0"/>
          <c:cat>
            <c:numRef>
              <c:f>'Ark1'!$B$93:$F$93</c:f>
              <c:numCache>
                <c:formatCode>General</c:formatCode>
                <c:ptCount val="5"/>
                <c:pt idx="0">
                  <c:v>2010</c:v>
                </c:pt>
                <c:pt idx="1">
                  <c:v>2011</c:v>
                </c:pt>
                <c:pt idx="2">
                  <c:v>2012</c:v>
                </c:pt>
                <c:pt idx="3">
                  <c:v>2013</c:v>
                </c:pt>
                <c:pt idx="4">
                  <c:v>2014</c:v>
                </c:pt>
              </c:numCache>
            </c:numRef>
          </c:cat>
          <c:val>
            <c:numRef>
              <c:f>'Ark1'!$B$97:$F$97</c:f>
              <c:numCache>
                <c:formatCode>#,##0</c:formatCode>
                <c:ptCount val="5"/>
                <c:pt idx="0">
                  <c:v>4331</c:v>
                </c:pt>
                <c:pt idx="1">
                  <c:v>3242</c:v>
                </c:pt>
                <c:pt idx="2">
                  <c:v>9842</c:v>
                </c:pt>
                <c:pt idx="3" formatCode="General">
                  <c:v>8138</c:v>
                </c:pt>
                <c:pt idx="4" formatCode="General">
                  <c:v>9866</c:v>
                </c:pt>
              </c:numCache>
            </c:numRef>
          </c:val>
        </c:ser>
        <c:dLbls>
          <c:showLegendKey val="0"/>
          <c:showVal val="0"/>
          <c:showCatName val="0"/>
          <c:showSerName val="0"/>
          <c:showPercent val="0"/>
          <c:showBubbleSize val="0"/>
        </c:dLbls>
        <c:gapWidth val="150"/>
        <c:overlap val="100"/>
        <c:axId val="360640720"/>
        <c:axId val="360641112"/>
      </c:barChart>
      <c:catAx>
        <c:axId val="360640720"/>
        <c:scaling>
          <c:orientation val="minMax"/>
        </c:scaling>
        <c:delete val="0"/>
        <c:axPos val="b"/>
        <c:numFmt formatCode="General" sourceLinked="1"/>
        <c:majorTickMark val="out"/>
        <c:minorTickMark val="none"/>
        <c:tickLblPos val="nextTo"/>
        <c:crossAx val="360641112"/>
        <c:crosses val="autoZero"/>
        <c:auto val="1"/>
        <c:lblAlgn val="ctr"/>
        <c:lblOffset val="100"/>
        <c:noMultiLvlLbl val="0"/>
      </c:catAx>
      <c:valAx>
        <c:axId val="360641112"/>
        <c:scaling>
          <c:orientation val="minMax"/>
        </c:scaling>
        <c:delete val="0"/>
        <c:axPos val="l"/>
        <c:majorGridlines/>
        <c:numFmt formatCode="#,##0" sourceLinked="1"/>
        <c:majorTickMark val="out"/>
        <c:minorTickMark val="none"/>
        <c:tickLblPos val="nextTo"/>
        <c:crossAx val="360640720"/>
        <c:crosses val="autoZero"/>
        <c:crossBetween val="between"/>
      </c:valAx>
    </c:plotArea>
    <c:legend>
      <c:legendPos val="b"/>
      <c:overlay val="0"/>
      <c:txPr>
        <a:bodyPr/>
        <a:lstStyle/>
        <a:p>
          <a:pPr>
            <a:defRPr sz="1400" baseline="0"/>
          </a:pPr>
          <a:endParaRPr lang="nb-NO"/>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1"/>
          <c:tx>
            <c:strRef>
              <c:f>'Ark1'!$C$185:$C$186</c:f>
              <c:strCache>
                <c:ptCount val="2"/>
                <c:pt idx="0">
                  <c:v>Antall utgravingsprosjekter</c:v>
                </c:pt>
              </c:strCache>
            </c:strRef>
          </c:tx>
          <c:invertIfNegative val="0"/>
          <c:cat>
            <c:numRef>
              <c:f>'Ark1'!$A$187:$A$191</c:f>
              <c:numCache>
                <c:formatCode>@</c:formatCode>
                <c:ptCount val="5"/>
                <c:pt idx="0">
                  <c:v>2010</c:v>
                </c:pt>
                <c:pt idx="1">
                  <c:v>2011</c:v>
                </c:pt>
                <c:pt idx="2">
                  <c:v>2012</c:v>
                </c:pt>
                <c:pt idx="3">
                  <c:v>2013</c:v>
                </c:pt>
                <c:pt idx="4">
                  <c:v>2014</c:v>
                </c:pt>
              </c:numCache>
            </c:numRef>
          </c:cat>
          <c:val>
            <c:numRef>
              <c:f>'Ark1'!$C$187:$C$191</c:f>
              <c:numCache>
                <c:formatCode>General</c:formatCode>
                <c:ptCount val="5"/>
                <c:pt idx="0">
                  <c:v>55</c:v>
                </c:pt>
                <c:pt idx="1">
                  <c:v>58</c:v>
                </c:pt>
                <c:pt idx="2">
                  <c:v>50</c:v>
                </c:pt>
                <c:pt idx="3">
                  <c:v>45</c:v>
                </c:pt>
                <c:pt idx="4">
                  <c:v>37</c:v>
                </c:pt>
              </c:numCache>
            </c:numRef>
          </c:val>
        </c:ser>
        <c:dLbls>
          <c:showLegendKey val="0"/>
          <c:showVal val="0"/>
          <c:showCatName val="0"/>
          <c:showSerName val="0"/>
          <c:showPercent val="0"/>
          <c:showBubbleSize val="0"/>
        </c:dLbls>
        <c:gapWidth val="150"/>
        <c:axId val="360641896"/>
        <c:axId val="360642288"/>
      </c:barChart>
      <c:lineChart>
        <c:grouping val="standard"/>
        <c:varyColors val="0"/>
        <c:ser>
          <c:idx val="0"/>
          <c:order val="0"/>
          <c:tx>
            <c:strRef>
              <c:f>'Ark1'!$B$185:$B$186</c:f>
              <c:strCache>
                <c:ptCount val="2"/>
                <c:pt idx="0">
                  <c:v>Omsetning offentlig myndighetsutøvelse</c:v>
                </c:pt>
              </c:strCache>
            </c:strRef>
          </c:tx>
          <c:marker>
            <c:symbol val="none"/>
          </c:marker>
          <c:cat>
            <c:numRef>
              <c:f>'Ark1'!$A$187:$A$191</c:f>
              <c:numCache>
                <c:formatCode>@</c:formatCode>
                <c:ptCount val="5"/>
                <c:pt idx="0">
                  <c:v>2010</c:v>
                </c:pt>
                <c:pt idx="1">
                  <c:v>2011</c:v>
                </c:pt>
                <c:pt idx="2">
                  <c:v>2012</c:v>
                </c:pt>
                <c:pt idx="3">
                  <c:v>2013</c:v>
                </c:pt>
                <c:pt idx="4">
                  <c:v>2014</c:v>
                </c:pt>
              </c:numCache>
            </c:numRef>
          </c:cat>
          <c:val>
            <c:numRef>
              <c:f>'Ark1'!$B$187:$B$191</c:f>
              <c:numCache>
                <c:formatCode>General</c:formatCode>
                <c:ptCount val="5"/>
                <c:pt idx="0">
                  <c:v>12.9</c:v>
                </c:pt>
                <c:pt idx="1">
                  <c:v>9.6999999999999993</c:v>
                </c:pt>
                <c:pt idx="2">
                  <c:v>15.9</c:v>
                </c:pt>
                <c:pt idx="3">
                  <c:v>11.5</c:v>
                </c:pt>
                <c:pt idx="4">
                  <c:v>15.2</c:v>
                </c:pt>
              </c:numCache>
            </c:numRef>
          </c:val>
          <c:smooth val="0"/>
        </c:ser>
        <c:dLbls>
          <c:showLegendKey val="0"/>
          <c:showVal val="0"/>
          <c:showCatName val="0"/>
          <c:showSerName val="0"/>
          <c:showPercent val="0"/>
          <c:showBubbleSize val="0"/>
        </c:dLbls>
        <c:marker val="1"/>
        <c:smooth val="0"/>
        <c:axId val="360641896"/>
        <c:axId val="360642288"/>
      </c:lineChart>
      <c:catAx>
        <c:axId val="360641896"/>
        <c:scaling>
          <c:orientation val="minMax"/>
        </c:scaling>
        <c:delete val="0"/>
        <c:axPos val="b"/>
        <c:numFmt formatCode="@" sourceLinked="1"/>
        <c:majorTickMark val="out"/>
        <c:minorTickMark val="none"/>
        <c:tickLblPos val="nextTo"/>
        <c:crossAx val="360642288"/>
        <c:crosses val="autoZero"/>
        <c:auto val="1"/>
        <c:lblAlgn val="ctr"/>
        <c:lblOffset val="100"/>
        <c:noMultiLvlLbl val="0"/>
      </c:catAx>
      <c:valAx>
        <c:axId val="360642288"/>
        <c:scaling>
          <c:orientation val="minMax"/>
        </c:scaling>
        <c:delete val="0"/>
        <c:axPos val="l"/>
        <c:majorGridlines/>
        <c:numFmt formatCode="General" sourceLinked="1"/>
        <c:majorTickMark val="out"/>
        <c:minorTickMark val="none"/>
        <c:tickLblPos val="nextTo"/>
        <c:crossAx val="360641896"/>
        <c:crosses val="autoZero"/>
        <c:crossBetween val="between"/>
      </c:valAx>
    </c:plotArea>
    <c:legend>
      <c:legendPos val="b"/>
      <c:overlay val="0"/>
      <c:txPr>
        <a:bodyPr/>
        <a:lstStyle/>
        <a:p>
          <a:pPr>
            <a:defRPr sz="1400" baseline="0"/>
          </a:pPr>
          <a:endParaRPr lang="nb-NO"/>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lineChart>
        <c:grouping val="standard"/>
        <c:varyColors val="0"/>
        <c:ser>
          <c:idx val="1"/>
          <c:order val="0"/>
          <c:spPr>
            <a:ln>
              <a:solidFill>
                <a:srgbClr val="034F9F"/>
              </a:solidFill>
            </a:ln>
          </c:spPr>
          <c:marker>
            <c:symbol val="none"/>
          </c:marker>
          <c:cat>
            <c:numRef>
              <c:f>[2]Ark1!$B$180:$N$180</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[2]Ark1!$B$181:$N$181</c:f>
              <c:numCache>
                <c:formatCode>General</c:formatCode>
                <c:ptCount val="13"/>
                <c:pt idx="0">
                  <c:v>16488</c:v>
                </c:pt>
                <c:pt idx="1">
                  <c:v>22208</c:v>
                </c:pt>
                <c:pt idx="2">
                  <c:v>34122</c:v>
                </c:pt>
                <c:pt idx="3">
                  <c:v>31352</c:v>
                </c:pt>
                <c:pt idx="4">
                  <c:v>21848</c:v>
                </c:pt>
                <c:pt idx="5">
                  <c:v>20199</c:v>
                </c:pt>
                <c:pt idx="6">
                  <c:v>26069</c:v>
                </c:pt>
                <c:pt idx="7">
                  <c:v>24914</c:v>
                </c:pt>
                <c:pt idx="8">
                  <c:v>41901</c:v>
                </c:pt>
                <c:pt idx="9">
                  <c:v>31923</c:v>
                </c:pt>
                <c:pt idx="10">
                  <c:v>44145</c:v>
                </c:pt>
                <c:pt idx="11">
                  <c:v>31889</c:v>
                </c:pt>
                <c:pt idx="12">
                  <c:v>31154</c:v>
                </c:pt>
              </c:numCache>
            </c:numRef>
          </c:val>
          <c:smooth val="0"/>
        </c:ser>
        <c:dLbls>
          <c:showLegendKey val="0"/>
          <c:showVal val="0"/>
          <c:showCatName val="0"/>
          <c:showSerName val="0"/>
          <c:showPercent val="0"/>
          <c:showBubbleSize val="0"/>
        </c:dLbls>
        <c:smooth val="0"/>
        <c:axId val="174359544"/>
        <c:axId val="174359936"/>
      </c:lineChart>
      <c:catAx>
        <c:axId val="174359544"/>
        <c:scaling>
          <c:orientation val="minMax"/>
        </c:scaling>
        <c:delete val="0"/>
        <c:axPos val="b"/>
        <c:numFmt formatCode="General" sourceLinked="1"/>
        <c:majorTickMark val="out"/>
        <c:minorTickMark val="none"/>
        <c:tickLblPos val="nextTo"/>
        <c:txPr>
          <a:bodyPr/>
          <a:lstStyle/>
          <a:p>
            <a:pPr>
              <a:defRPr sz="1200" baseline="0"/>
            </a:pPr>
            <a:endParaRPr lang="nb-NO"/>
          </a:p>
        </c:txPr>
        <c:crossAx val="174359936"/>
        <c:crosses val="autoZero"/>
        <c:auto val="1"/>
        <c:lblAlgn val="ctr"/>
        <c:lblOffset val="100"/>
        <c:noMultiLvlLbl val="0"/>
      </c:catAx>
      <c:valAx>
        <c:axId val="174359936"/>
        <c:scaling>
          <c:orientation val="minMax"/>
        </c:scaling>
        <c:delete val="0"/>
        <c:axPos val="l"/>
        <c:majorGridlines/>
        <c:numFmt formatCode="General" sourceLinked="1"/>
        <c:majorTickMark val="out"/>
        <c:minorTickMark val="none"/>
        <c:tickLblPos val="nextTo"/>
        <c:crossAx val="174359544"/>
        <c:crosses val="autoZero"/>
        <c:crossBetween val="between"/>
      </c:valAx>
    </c:plotArea>
    <c:plotVisOnly val="1"/>
    <c:dispBlanksAs val="gap"/>
    <c:showDLblsOverMax val="0"/>
  </c:chart>
  <c:txPr>
    <a:bodyPr/>
    <a:lstStyle/>
    <a:p>
      <a:pPr>
        <a:defRPr sz="1200" baseline="0"/>
      </a:pPr>
      <a:endParaRPr lang="nb-N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'Ark1'!$A$306</c:f>
              <c:strCache>
                <c:ptCount val="1"/>
                <c:pt idx="0">
                  <c:v>Totalt årsverk</c:v>
                </c:pt>
              </c:strCache>
            </c:strRef>
          </c:tx>
          <c:spPr>
            <a:ln w="41275" cap="rnd">
              <a:solidFill>
                <a:schemeClr val="accent1">
                  <a:shade val="65000"/>
                </a:schemeClr>
              </a:solidFill>
              <a:round/>
            </a:ln>
            <a:effectLst/>
          </c:spPr>
          <c:marker>
            <c:symbol val="none"/>
          </c:marker>
          <c:cat>
            <c:numRef>
              <c:f>'Ark1'!$B$305:$E$305</c:f>
              <c:numCache>
                <c:formatCode>General</c:formatCode>
                <c:ptCount val="4"/>
                <c:pt idx="0">
                  <c:v>2010</c:v>
                </c:pt>
                <c:pt idx="1">
                  <c:v>2011</c:v>
                </c:pt>
                <c:pt idx="2">
                  <c:v>2012</c:v>
                </c:pt>
                <c:pt idx="3">
                  <c:v>2013</c:v>
                </c:pt>
              </c:numCache>
            </c:numRef>
          </c:cat>
          <c:val>
            <c:numRef>
              <c:f>'Ark1'!$B$306:$E$306</c:f>
              <c:numCache>
                <c:formatCode>General</c:formatCode>
                <c:ptCount val="4"/>
                <c:pt idx="0">
                  <c:v>125.3</c:v>
                </c:pt>
                <c:pt idx="1">
                  <c:v>118.1</c:v>
                </c:pt>
                <c:pt idx="2">
                  <c:v>113.4</c:v>
                </c:pt>
                <c:pt idx="3">
                  <c:v>110.6</c:v>
                </c:pt>
              </c:numCache>
            </c:numRef>
          </c:val>
          <c:smooth val="0"/>
        </c:ser>
        <c:ser>
          <c:idx val="1"/>
          <c:order val="1"/>
          <c:tx>
            <c:strRef>
              <c:f>'Ark1'!$A$307</c:f>
              <c:strCache>
                <c:ptCount val="1"/>
                <c:pt idx="0">
                  <c:v>Årsverk faste</c:v>
                </c:pt>
              </c:strCache>
            </c:strRef>
          </c:tx>
          <c:spPr>
            <a:ln w="41275" cap="rnd">
              <a:solidFill>
                <a:schemeClr val="accent1"/>
              </a:solidFill>
              <a:round/>
            </a:ln>
            <a:effectLst/>
          </c:spPr>
          <c:marker>
            <c:symbol val="none"/>
          </c:marker>
          <c:cat>
            <c:numRef>
              <c:f>'Ark1'!$B$305:$E$305</c:f>
              <c:numCache>
                <c:formatCode>General</c:formatCode>
                <c:ptCount val="4"/>
                <c:pt idx="0">
                  <c:v>2010</c:v>
                </c:pt>
                <c:pt idx="1">
                  <c:v>2011</c:v>
                </c:pt>
                <c:pt idx="2">
                  <c:v>2012</c:v>
                </c:pt>
                <c:pt idx="3">
                  <c:v>2013</c:v>
                </c:pt>
              </c:numCache>
            </c:numRef>
          </c:cat>
          <c:val>
            <c:numRef>
              <c:f>'Ark1'!$B$307:$E$307</c:f>
              <c:numCache>
                <c:formatCode>General</c:formatCode>
                <c:ptCount val="4"/>
                <c:pt idx="0">
                  <c:v>81.7</c:v>
                </c:pt>
                <c:pt idx="1">
                  <c:v>86</c:v>
                </c:pt>
                <c:pt idx="2">
                  <c:v>86.4</c:v>
                </c:pt>
                <c:pt idx="3">
                  <c:v>85.1</c:v>
                </c:pt>
              </c:numCache>
            </c:numRef>
          </c:val>
          <c:smooth val="0"/>
        </c:ser>
        <c:ser>
          <c:idx val="2"/>
          <c:order val="2"/>
          <c:tx>
            <c:strRef>
              <c:f>'Ark1'!$A$308</c:f>
              <c:strCache>
                <c:ptCount val="1"/>
                <c:pt idx="0">
                  <c:v>Årsverk midlertidige</c:v>
                </c:pt>
              </c:strCache>
            </c:strRef>
          </c:tx>
          <c:spPr>
            <a:ln w="41275" cap="rnd">
              <a:solidFill>
                <a:schemeClr val="accent1">
                  <a:tint val="65000"/>
                </a:schemeClr>
              </a:solidFill>
              <a:round/>
            </a:ln>
            <a:effectLst/>
          </c:spPr>
          <c:marker>
            <c:symbol val="none"/>
          </c:marker>
          <c:cat>
            <c:numRef>
              <c:f>'Ark1'!$B$305:$E$305</c:f>
              <c:numCache>
                <c:formatCode>General</c:formatCode>
                <c:ptCount val="4"/>
                <c:pt idx="0">
                  <c:v>2010</c:v>
                </c:pt>
                <c:pt idx="1">
                  <c:v>2011</c:v>
                </c:pt>
                <c:pt idx="2">
                  <c:v>2012</c:v>
                </c:pt>
                <c:pt idx="3">
                  <c:v>2013</c:v>
                </c:pt>
              </c:numCache>
            </c:numRef>
          </c:cat>
          <c:val>
            <c:numRef>
              <c:f>'Ark1'!$B$308:$E$308</c:f>
              <c:numCache>
                <c:formatCode>General</c:formatCode>
                <c:ptCount val="4"/>
                <c:pt idx="0">
                  <c:v>43.6</c:v>
                </c:pt>
                <c:pt idx="1">
                  <c:v>32.1</c:v>
                </c:pt>
                <c:pt idx="2">
                  <c:v>27</c:v>
                </c:pt>
                <c:pt idx="3">
                  <c:v>25.5</c:v>
                </c:pt>
              </c:numCache>
            </c:numRef>
          </c:val>
          <c:smooth val="0"/>
        </c:ser>
        <c:dLbls>
          <c:showLegendKey val="0"/>
          <c:showVal val="0"/>
          <c:showCatName val="0"/>
          <c:showSerName val="0"/>
          <c:showPercent val="0"/>
          <c:showBubbleSize val="0"/>
        </c:dLbls>
        <c:smooth val="0"/>
        <c:axId val="291313336"/>
        <c:axId val="291313728"/>
      </c:lineChart>
      <c:catAx>
        <c:axId val="291313336"/>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91313728"/>
        <c:crosses val="autoZero"/>
        <c:auto val="1"/>
        <c:lblAlgn val="ctr"/>
        <c:lblOffset val="100"/>
        <c:noMultiLvlLbl val="0"/>
      </c:catAx>
      <c:valAx>
        <c:axId val="291313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91313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'Ark1'!$A$27</c:f>
              <c:strCache>
                <c:ptCount val="1"/>
                <c:pt idx="0">
                  <c:v>Årsverk tilsatte</c:v>
                </c:pt>
              </c:strCache>
            </c:strRef>
          </c:tx>
          <c:spPr>
            <a:ln w="41275"/>
          </c:spPr>
          <c:marker>
            <c:symbol val="none"/>
          </c:marker>
          <c:val>
            <c:numRef>
              <c:f>'Ark1'!$B$27:$F$27</c:f>
              <c:numCache>
                <c:formatCode>General</c:formatCode>
                <c:ptCount val="5"/>
                <c:pt idx="0">
                  <c:v>125.2</c:v>
                </c:pt>
                <c:pt idx="1">
                  <c:v>118.1</c:v>
                </c:pt>
                <c:pt idx="2">
                  <c:v>113.4</c:v>
                </c:pt>
                <c:pt idx="3">
                  <c:v>110.6</c:v>
                </c:pt>
                <c:pt idx="4">
                  <c:v>111</c:v>
                </c:pt>
              </c:numCache>
            </c:numRef>
          </c:val>
          <c:smooth val="0"/>
        </c:ser>
        <c:ser>
          <c:idx val="1"/>
          <c:order val="1"/>
          <c:tx>
            <c:strRef>
              <c:f>'Ark1'!$A$28</c:f>
              <c:strCache>
                <c:ptCount val="1"/>
                <c:pt idx="0">
                  <c:v>Årsverk vitenskapelige stillinger</c:v>
                </c:pt>
              </c:strCache>
            </c:strRef>
          </c:tx>
          <c:spPr>
            <a:ln w="41275"/>
          </c:spPr>
          <c:marker>
            <c:symbol val="none"/>
          </c:marker>
          <c:val>
            <c:numRef>
              <c:f>'Ark1'!$B$28:$F$28</c:f>
              <c:numCache>
                <c:formatCode>General</c:formatCode>
                <c:ptCount val="5"/>
                <c:pt idx="0">
                  <c:v>39.700000000000003</c:v>
                </c:pt>
                <c:pt idx="1">
                  <c:v>39.6</c:v>
                </c:pt>
                <c:pt idx="2">
                  <c:v>38.200000000000003</c:v>
                </c:pt>
                <c:pt idx="3">
                  <c:v>39.5</c:v>
                </c:pt>
                <c:pt idx="4">
                  <c:v>41.2</c:v>
                </c:pt>
              </c:numCache>
            </c:numRef>
          </c:val>
          <c:smooth val="0"/>
        </c:ser>
        <c:ser>
          <c:idx val="2"/>
          <c:order val="2"/>
          <c:tx>
            <c:strRef>
              <c:f>'Ark1'!$A$29</c:f>
              <c:strCache>
                <c:ptCount val="1"/>
                <c:pt idx="0">
                  <c:v>Årsverk teknisk-administrative stillinger</c:v>
                </c:pt>
              </c:strCache>
            </c:strRef>
          </c:tx>
          <c:spPr>
            <a:ln w="41275"/>
          </c:spPr>
          <c:marker>
            <c:symbol val="none"/>
          </c:marker>
          <c:val>
            <c:numRef>
              <c:f>'Ark1'!$B$29:$F$29</c:f>
              <c:numCache>
                <c:formatCode>General</c:formatCode>
                <c:ptCount val="5"/>
                <c:pt idx="0">
                  <c:v>85.5</c:v>
                </c:pt>
                <c:pt idx="1">
                  <c:v>78.5</c:v>
                </c:pt>
                <c:pt idx="2">
                  <c:v>75.2</c:v>
                </c:pt>
                <c:pt idx="3">
                  <c:v>71.099999999999994</c:v>
                </c:pt>
                <c:pt idx="4">
                  <c:v>69.8</c:v>
                </c:pt>
              </c:numCache>
            </c:numRef>
          </c:val>
          <c:smooth val="0"/>
        </c:ser>
        <c:dLbls>
          <c:showLegendKey val="0"/>
          <c:showVal val="0"/>
          <c:showCatName val="0"/>
          <c:showSerName val="0"/>
          <c:showPercent val="0"/>
          <c:showBubbleSize val="0"/>
        </c:dLbls>
        <c:smooth val="0"/>
        <c:axId val="291314512"/>
        <c:axId val="291314904"/>
      </c:lineChart>
      <c:catAx>
        <c:axId val="291314512"/>
        <c:scaling>
          <c:orientation val="minMax"/>
        </c:scaling>
        <c:delete val="0"/>
        <c:axPos val="b"/>
        <c:majorTickMark val="out"/>
        <c:minorTickMark val="none"/>
        <c:tickLblPos val="nextTo"/>
        <c:crossAx val="291314904"/>
        <c:crosses val="autoZero"/>
        <c:auto val="1"/>
        <c:lblAlgn val="ctr"/>
        <c:lblOffset val="100"/>
        <c:noMultiLvlLbl val="0"/>
      </c:catAx>
      <c:valAx>
        <c:axId val="291314904"/>
        <c:scaling>
          <c:orientation val="minMax"/>
        </c:scaling>
        <c:delete val="0"/>
        <c:axPos val="l"/>
        <c:majorGridlines/>
        <c:numFmt formatCode="General" sourceLinked="1"/>
        <c:majorTickMark val="out"/>
        <c:minorTickMark val="none"/>
        <c:tickLblPos val="nextTo"/>
        <c:crossAx val="291314512"/>
        <c:crosses val="autoZero"/>
        <c:crossBetween val="between"/>
      </c:valAx>
    </c:plotArea>
    <c:legend>
      <c:legendPos val="b"/>
      <c:overlay val="0"/>
      <c:txPr>
        <a:bodyPr/>
        <a:lstStyle/>
        <a:p>
          <a:pPr>
            <a:defRPr sz="1400" baseline="0"/>
          </a:pPr>
          <a:endParaRPr lang="nb-NO"/>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'Ark1'!$A$79</c:f>
              <c:strCache>
                <c:ptCount val="1"/>
                <c:pt idx="0">
                  <c:v>Seksjon for arkeologi og kulturhistorie</c:v>
                </c:pt>
              </c:strCache>
            </c:strRef>
          </c:tx>
          <c:spPr>
            <a:ln w="41275"/>
          </c:spPr>
          <c:marker>
            <c:symbol val="none"/>
          </c:marker>
          <c:cat>
            <c:numRef>
              <c:f>'Ark1'!$B$78:$F$78</c:f>
              <c:numCache>
                <c:formatCode>@</c:formatCode>
                <c:ptCount val="5"/>
                <c:pt idx="0">
                  <c:v>2010</c:v>
                </c:pt>
                <c:pt idx="1">
                  <c:v>2011</c:v>
                </c:pt>
                <c:pt idx="2">
                  <c:v>2012</c:v>
                </c:pt>
                <c:pt idx="3">
                  <c:v>2013</c:v>
                </c:pt>
                <c:pt idx="4">
                  <c:v>2014</c:v>
                </c:pt>
              </c:numCache>
            </c:numRef>
          </c:cat>
          <c:val>
            <c:numRef>
              <c:f>'Ark1'!$B$79:$F$79</c:f>
              <c:numCache>
                <c:formatCode>#,##0.0</c:formatCode>
                <c:ptCount val="5"/>
                <c:pt idx="0">
                  <c:v>34.75</c:v>
                </c:pt>
                <c:pt idx="1">
                  <c:v>31.65</c:v>
                </c:pt>
                <c:pt idx="2">
                  <c:v>32</c:v>
                </c:pt>
                <c:pt idx="3">
                  <c:v>28.7</c:v>
                </c:pt>
                <c:pt idx="4">
                  <c:v>34.299999999999997</c:v>
                </c:pt>
              </c:numCache>
            </c:numRef>
          </c:val>
          <c:smooth val="0"/>
        </c:ser>
        <c:ser>
          <c:idx val="1"/>
          <c:order val="1"/>
          <c:tx>
            <c:strRef>
              <c:f>'Ark1'!$A$80</c:f>
              <c:strCache>
                <c:ptCount val="1"/>
                <c:pt idx="0">
                  <c:v>Seksjon for naturhistorie</c:v>
                </c:pt>
              </c:strCache>
            </c:strRef>
          </c:tx>
          <c:spPr>
            <a:ln w="41275"/>
          </c:spPr>
          <c:marker>
            <c:symbol val="none"/>
          </c:marker>
          <c:cat>
            <c:numRef>
              <c:f>'Ark1'!$B$78:$F$78</c:f>
              <c:numCache>
                <c:formatCode>@</c:formatCode>
                <c:ptCount val="5"/>
                <c:pt idx="0">
                  <c:v>2010</c:v>
                </c:pt>
                <c:pt idx="1">
                  <c:v>2011</c:v>
                </c:pt>
                <c:pt idx="2">
                  <c:v>2012</c:v>
                </c:pt>
                <c:pt idx="3">
                  <c:v>2013</c:v>
                </c:pt>
                <c:pt idx="4">
                  <c:v>2014</c:v>
                </c:pt>
              </c:numCache>
            </c:numRef>
          </c:cat>
          <c:val>
            <c:numRef>
              <c:f>'Ark1'!$B$80:$F$80</c:f>
              <c:numCache>
                <c:formatCode>#,##0.0</c:formatCode>
                <c:ptCount val="5"/>
                <c:pt idx="0">
                  <c:v>33.299999999999997</c:v>
                </c:pt>
                <c:pt idx="1">
                  <c:v>37.549999999999997</c:v>
                </c:pt>
                <c:pt idx="2">
                  <c:v>35</c:v>
                </c:pt>
                <c:pt idx="3">
                  <c:v>38</c:v>
                </c:pt>
                <c:pt idx="4">
                  <c:v>35.799999999999997</c:v>
                </c:pt>
              </c:numCache>
            </c:numRef>
          </c:val>
          <c:smooth val="0"/>
        </c:ser>
        <c:ser>
          <c:idx val="2"/>
          <c:order val="2"/>
          <c:tx>
            <c:strRef>
              <c:f>'Ark1'!$A$81</c:f>
              <c:strCache>
                <c:ptCount val="1"/>
                <c:pt idx="0">
                  <c:v>Seksjon for formidling</c:v>
                </c:pt>
              </c:strCache>
            </c:strRef>
          </c:tx>
          <c:spPr>
            <a:ln w="41275"/>
          </c:spPr>
          <c:marker>
            <c:symbol val="none"/>
          </c:marker>
          <c:cat>
            <c:numRef>
              <c:f>'Ark1'!$B$78:$F$78</c:f>
              <c:numCache>
                <c:formatCode>@</c:formatCode>
                <c:ptCount val="5"/>
                <c:pt idx="0">
                  <c:v>2010</c:v>
                </c:pt>
                <c:pt idx="1">
                  <c:v>2011</c:v>
                </c:pt>
                <c:pt idx="2">
                  <c:v>2012</c:v>
                </c:pt>
                <c:pt idx="3">
                  <c:v>2013</c:v>
                </c:pt>
                <c:pt idx="4">
                  <c:v>2014</c:v>
                </c:pt>
              </c:numCache>
            </c:numRef>
          </c:cat>
          <c:val>
            <c:numRef>
              <c:f>'Ark1'!$B$81:$F$81</c:f>
              <c:numCache>
                <c:formatCode>#,##0.0</c:formatCode>
                <c:ptCount val="5"/>
                <c:pt idx="0">
                  <c:v>11.15</c:v>
                </c:pt>
                <c:pt idx="1">
                  <c:v>11.5</c:v>
                </c:pt>
                <c:pt idx="2">
                  <c:v>11</c:v>
                </c:pt>
                <c:pt idx="3">
                  <c:v>10.4</c:v>
                </c:pt>
                <c:pt idx="4">
                  <c:v>9.4</c:v>
                </c:pt>
              </c:numCache>
            </c:numRef>
          </c:val>
          <c:smooth val="0"/>
        </c:ser>
        <c:ser>
          <c:idx val="3"/>
          <c:order val="3"/>
          <c:tx>
            <c:strRef>
              <c:f>'Ark1'!$A$82</c:f>
              <c:strCache>
                <c:ptCount val="1"/>
                <c:pt idx="0">
                  <c:v>Nasjonallaboratoriene for dateringer</c:v>
                </c:pt>
              </c:strCache>
            </c:strRef>
          </c:tx>
          <c:spPr>
            <a:ln w="41275"/>
          </c:spPr>
          <c:marker>
            <c:symbol val="none"/>
          </c:marker>
          <c:cat>
            <c:numRef>
              <c:f>'Ark1'!$B$78:$F$78</c:f>
              <c:numCache>
                <c:formatCode>@</c:formatCode>
                <c:ptCount val="5"/>
                <c:pt idx="0">
                  <c:v>2010</c:v>
                </c:pt>
                <c:pt idx="1">
                  <c:v>2011</c:v>
                </c:pt>
                <c:pt idx="2">
                  <c:v>2012</c:v>
                </c:pt>
                <c:pt idx="3">
                  <c:v>2013</c:v>
                </c:pt>
                <c:pt idx="4">
                  <c:v>2014</c:v>
                </c:pt>
              </c:numCache>
            </c:numRef>
          </c:cat>
          <c:val>
            <c:numRef>
              <c:f>'Ark1'!$B$82:$F$82</c:f>
              <c:numCache>
                <c:formatCode>#,##0.0</c:formatCode>
                <c:ptCount val="5"/>
                <c:pt idx="0">
                  <c:v>10</c:v>
                </c:pt>
                <c:pt idx="1">
                  <c:v>8.8000000000000007</c:v>
                </c:pt>
                <c:pt idx="2">
                  <c:v>7.4</c:v>
                </c:pt>
                <c:pt idx="3">
                  <c:v>6.4</c:v>
                </c:pt>
                <c:pt idx="4">
                  <c:v>7.2</c:v>
                </c:pt>
              </c:numCache>
            </c:numRef>
          </c:val>
          <c:smooth val="0"/>
        </c:ser>
        <c:ser>
          <c:idx val="4"/>
          <c:order val="4"/>
          <c:tx>
            <c:strRef>
              <c:f>'Ark1'!$A$84</c:f>
              <c:strCache>
                <c:ptCount val="1"/>
                <c:pt idx="0">
                  <c:v>Revita-prosjektet</c:v>
                </c:pt>
              </c:strCache>
            </c:strRef>
          </c:tx>
          <c:spPr>
            <a:ln w="41275"/>
          </c:spPr>
          <c:marker>
            <c:symbol val="none"/>
          </c:marker>
          <c:cat>
            <c:numRef>
              <c:f>'Ark1'!$B$78:$F$78</c:f>
              <c:numCache>
                <c:formatCode>@</c:formatCode>
                <c:ptCount val="5"/>
                <c:pt idx="0">
                  <c:v>2010</c:v>
                </c:pt>
                <c:pt idx="1">
                  <c:v>2011</c:v>
                </c:pt>
                <c:pt idx="2">
                  <c:v>2012</c:v>
                </c:pt>
                <c:pt idx="3">
                  <c:v>2013</c:v>
                </c:pt>
                <c:pt idx="4">
                  <c:v>2014</c:v>
                </c:pt>
              </c:numCache>
            </c:numRef>
          </c:cat>
          <c:val>
            <c:numRef>
              <c:f>'Ark1'!$B$84:$F$84</c:f>
              <c:numCache>
                <c:formatCode>#,##0.0</c:formatCode>
                <c:ptCount val="5"/>
                <c:pt idx="0">
                  <c:v>18</c:v>
                </c:pt>
                <c:pt idx="1">
                  <c:v>12.2</c:v>
                </c:pt>
                <c:pt idx="2">
                  <c:v>11.4</c:v>
                </c:pt>
                <c:pt idx="3">
                  <c:v>8</c:v>
                </c:pt>
                <c:pt idx="4">
                  <c:v>8.5</c:v>
                </c:pt>
              </c:numCache>
            </c:numRef>
          </c:val>
          <c:smooth val="0"/>
        </c:ser>
        <c:dLbls>
          <c:showLegendKey val="0"/>
          <c:showVal val="0"/>
          <c:showCatName val="0"/>
          <c:showSerName val="0"/>
          <c:showPercent val="0"/>
          <c:showBubbleSize val="0"/>
        </c:dLbls>
        <c:smooth val="0"/>
        <c:axId val="293740888"/>
        <c:axId val="293741280"/>
      </c:lineChart>
      <c:catAx>
        <c:axId val="293740888"/>
        <c:scaling>
          <c:orientation val="minMax"/>
        </c:scaling>
        <c:delete val="0"/>
        <c:axPos val="b"/>
        <c:numFmt formatCode="@" sourceLinked="1"/>
        <c:majorTickMark val="out"/>
        <c:minorTickMark val="none"/>
        <c:tickLblPos val="nextTo"/>
        <c:crossAx val="293741280"/>
        <c:crosses val="autoZero"/>
        <c:auto val="1"/>
        <c:lblAlgn val="ctr"/>
        <c:lblOffset val="100"/>
        <c:noMultiLvlLbl val="0"/>
      </c:catAx>
      <c:valAx>
        <c:axId val="293741280"/>
        <c:scaling>
          <c:orientation val="minMax"/>
        </c:scaling>
        <c:delete val="0"/>
        <c:axPos val="l"/>
        <c:majorGridlines/>
        <c:numFmt formatCode="#,##0.0" sourceLinked="1"/>
        <c:majorTickMark val="out"/>
        <c:minorTickMark val="none"/>
        <c:tickLblPos val="nextTo"/>
        <c:crossAx val="293740888"/>
        <c:crosses val="autoZero"/>
        <c:crossBetween val="between"/>
      </c:valAx>
    </c:plotArea>
    <c:legend>
      <c:legendPos val="b"/>
      <c:overlay val="0"/>
      <c:txPr>
        <a:bodyPr/>
        <a:lstStyle/>
        <a:p>
          <a:pPr>
            <a:defRPr sz="1400" baseline="0"/>
          </a:pPr>
          <a:endParaRPr lang="nb-NO"/>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'Ark1'!$B$145</c:f>
              <c:strCache>
                <c:ptCount val="1"/>
                <c:pt idx="0">
                  <c:v>Midlertidige tilsatte årsverk</c:v>
                </c:pt>
              </c:strCache>
            </c:strRef>
          </c:tx>
          <c:invertIfNegative val="0"/>
          <c:cat>
            <c:strRef>
              <c:f>'Ark1'!$A$146:$A$151</c:f>
              <c:strCache>
                <c:ptCount val="6"/>
                <c:pt idx="0">
                  <c:v>Seksjon for arkeologi og kulturhistorie</c:v>
                </c:pt>
                <c:pt idx="1">
                  <c:v>Seksjon for naturhistorie</c:v>
                </c:pt>
                <c:pt idx="2">
                  <c:v>Seksjon for formidling</c:v>
                </c:pt>
                <c:pt idx="3">
                  <c:v>Nasjonallaboratoriene for dateringer</c:v>
                </c:pt>
                <c:pt idx="4">
                  <c:v>Administrasjonen </c:v>
                </c:pt>
                <c:pt idx="5">
                  <c:v>Revita-prosjektet</c:v>
                </c:pt>
              </c:strCache>
            </c:strRef>
          </c:cat>
          <c:val>
            <c:numRef>
              <c:f>'Ark1'!$B$146:$B$151</c:f>
              <c:numCache>
                <c:formatCode>#,##0.0</c:formatCode>
                <c:ptCount val="6"/>
                <c:pt idx="0">
                  <c:v>11</c:v>
                </c:pt>
                <c:pt idx="1">
                  <c:v>8</c:v>
                </c:pt>
                <c:pt idx="2">
                  <c:v>1.5</c:v>
                </c:pt>
                <c:pt idx="3">
                  <c:v>2.4</c:v>
                </c:pt>
                <c:pt idx="4">
                  <c:v>0</c:v>
                </c:pt>
                <c:pt idx="5">
                  <c:v>5</c:v>
                </c:pt>
              </c:numCache>
            </c:numRef>
          </c:val>
        </c:ser>
        <c:ser>
          <c:idx val="1"/>
          <c:order val="1"/>
          <c:tx>
            <c:strRef>
              <c:f>'Ark1'!$C$145</c:f>
              <c:strCache>
                <c:ptCount val="1"/>
                <c:pt idx="0">
                  <c:v>Faste stillinger årsverk</c:v>
                </c:pt>
              </c:strCache>
            </c:strRef>
          </c:tx>
          <c:invertIfNegative val="0"/>
          <c:cat>
            <c:strRef>
              <c:f>'Ark1'!$A$146:$A$151</c:f>
              <c:strCache>
                <c:ptCount val="6"/>
                <c:pt idx="0">
                  <c:v>Seksjon for arkeologi og kulturhistorie</c:v>
                </c:pt>
                <c:pt idx="1">
                  <c:v>Seksjon for naturhistorie</c:v>
                </c:pt>
                <c:pt idx="2">
                  <c:v>Seksjon for formidling</c:v>
                </c:pt>
                <c:pt idx="3">
                  <c:v>Nasjonallaboratoriene for dateringer</c:v>
                </c:pt>
                <c:pt idx="4">
                  <c:v>Administrasjonen </c:v>
                </c:pt>
                <c:pt idx="5">
                  <c:v>Revita-prosjektet</c:v>
                </c:pt>
              </c:strCache>
            </c:strRef>
          </c:cat>
          <c:val>
            <c:numRef>
              <c:f>'Ark1'!$C$146:$C$151</c:f>
              <c:numCache>
                <c:formatCode>#,##0.0</c:formatCode>
                <c:ptCount val="6"/>
                <c:pt idx="0">
                  <c:v>22.8</c:v>
                </c:pt>
                <c:pt idx="1">
                  <c:v>27.8</c:v>
                </c:pt>
                <c:pt idx="2">
                  <c:v>8.4</c:v>
                </c:pt>
                <c:pt idx="3">
                  <c:v>4.8</c:v>
                </c:pt>
                <c:pt idx="4">
                  <c:v>15.8</c:v>
                </c:pt>
                <c:pt idx="5">
                  <c:v>3.5</c:v>
                </c:pt>
              </c:numCache>
            </c:numRef>
          </c:val>
        </c:ser>
        <c:dLbls>
          <c:showLegendKey val="0"/>
          <c:showVal val="0"/>
          <c:showCatName val="0"/>
          <c:showSerName val="0"/>
          <c:showPercent val="0"/>
          <c:showBubbleSize val="0"/>
        </c:dLbls>
        <c:gapWidth val="150"/>
        <c:overlap val="100"/>
        <c:axId val="293742064"/>
        <c:axId val="293742456"/>
      </c:barChart>
      <c:catAx>
        <c:axId val="293742064"/>
        <c:scaling>
          <c:orientation val="minMax"/>
        </c:scaling>
        <c:delete val="0"/>
        <c:axPos val="b"/>
        <c:numFmt formatCode="General" sourceLinked="1"/>
        <c:majorTickMark val="out"/>
        <c:minorTickMark val="none"/>
        <c:tickLblPos val="nextTo"/>
        <c:txPr>
          <a:bodyPr/>
          <a:lstStyle/>
          <a:p>
            <a:pPr>
              <a:defRPr sz="1200" baseline="0"/>
            </a:pPr>
            <a:endParaRPr lang="nb-NO"/>
          </a:p>
        </c:txPr>
        <c:crossAx val="293742456"/>
        <c:crosses val="autoZero"/>
        <c:auto val="1"/>
        <c:lblAlgn val="ctr"/>
        <c:lblOffset val="100"/>
        <c:noMultiLvlLbl val="0"/>
      </c:catAx>
      <c:valAx>
        <c:axId val="293742456"/>
        <c:scaling>
          <c:orientation val="minMax"/>
        </c:scaling>
        <c:delete val="0"/>
        <c:axPos val="l"/>
        <c:majorGridlines/>
        <c:numFmt formatCode="#,##0.0" sourceLinked="1"/>
        <c:majorTickMark val="out"/>
        <c:minorTickMark val="none"/>
        <c:tickLblPos val="nextTo"/>
        <c:crossAx val="293742064"/>
        <c:crosses val="autoZero"/>
        <c:crossBetween val="between"/>
      </c:valAx>
    </c:plotArea>
    <c:legend>
      <c:legendPos val="t"/>
      <c:overlay val="0"/>
      <c:txPr>
        <a:bodyPr/>
        <a:lstStyle/>
        <a:p>
          <a:pPr>
            <a:defRPr sz="1400" baseline="0"/>
          </a:pPr>
          <a:endParaRPr lang="nb-NO"/>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'Ark1'!$B$171</c:f>
              <c:strCache>
                <c:ptCount val="1"/>
                <c:pt idx="0">
                  <c:v>2012</c:v>
                </c:pt>
              </c:strCache>
            </c:strRef>
          </c:tx>
          <c:invertIfNegative val="0"/>
          <c:cat>
            <c:strRef>
              <c:f>'Ark1'!$A$172:$A$176</c:f>
              <c:strCache>
                <c:ptCount val="5"/>
                <c:pt idx="0">
                  <c:v>Seksjon for arkeologi og kulturhistorie</c:v>
                </c:pt>
                <c:pt idx="1">
                  <c:v>Seksjon for naturhistorie</c:v>
                </c:pt>
                <c:pt idx="2">
                  <c:v>Seksjon for formidling</c:v>
                </c:pt>
                <c:pt idx="3">
                  <c:v>Nasjonallaboratoriene for dateringer</c:v>
                </c:pt>
                <c:pt idx="4">
                  <c:v>Administrasjonen </c:v>
                </c:pt>
              </c:strCache>
            </c:strRef>
          </c:cat>
          <c:val>
            <c:numRef>
              <c:f>'Ark1'!$B$172:$B$176</c:f>
              <c:numCache>
                <c:formatCode>#,##0.0</c:formatCode>
                <c:ptCount val="5"/>
                <c:pt idx="0">
                  <c:v>11.3</c:v>
                </c:pt>
                <c:pt idx="1">
                  <c:v>12</c:v>
                </c:pt>
                <c:pt idx="2">
                  <c:v>0</c:v>
                </c:pt>
                <c:pt idx="3">
                  <c:v>1</c:v>
                </c:pt>
                <c:pt idx="4">
                  <c:v>3.4</c:v>
                </c:pt>
              </c:numCache>
            </c:numRef>
          </c:val>
        </c:ser>
        <c:ser>
          <c:idx val="1"/>
          <c:order val="1"/>
          <c:tx>
            <c:strRef>
              <c:f>'Ark1'!$C$171</c:f>
              <c:strCache>
                <c:ptCount val="1"/>
                <c:pt idx="0">
                  <c:v>2013</c:v>
                </c:pt>
              </c:strCache>
            </c:strRef>
          </c:tx>
          <c:invertIfNegative val="0"/>
          <c:cat>
            <c:strRef>
              <c:f>'Ark1'!$A$172:$A$176</c:f>
              <c:strCache>
                <c:ptCount val="5"/>
                <c:pt idx="0">
                  <c:v>Seksjon for arkeologi og kulturhistorie</c:v>
                </c:pt>
                <c:pt idx="1">
                  <c:v>Seksjon for naturhistorie</c:v>
                </c:pt>
                <c:pt idx="2">
                  <c:v>Seksjon for formidling</c:v>
                </c:pt>
                <c:pt idx="3">
                  <c:v>Nasjonallaboratoriene for dateringer</c:v>
                </c:pt>
                <c:pt idx="4">
                  <c:v>Administrasjonen </c:v>
                </c:pt>
              </c:strCache>
            </c:strRef>
          </c:cat>
          <c:val>
            <c:numRef>
              <c:f>'Ark1'!$C$172:$C$176</c:f>
              <c:numCache>
                <c:formatCode>#,##0.0</c:formatCode>
                <c:ptCount val="5"/>
                <c:pt idx="0">
                  <c:v>9.5</c:v>
                </c:pt>
                <c:pt idx="1">
                  <c:v>11.5</c:v>
                </c:pt>
                <c:pt idx="2">
                  <c:v>0</c:v>
                </c:pt>
                <c:pt idx="3">
                  <c:v>2</c:v>
                </c:pt>
                <c:pt idx="4">
                  <c:v>2</c:v>
                </c:pt>
              </c:numCache>
            </c:numRef>
          </c:val>
        </c:ser>
        <c:ser>
          <c:idx val="2"/>
          <c:order val="2"/>
          <c:tx>
            <c:strRef>
              <c:f>'Ark1'!$D$171</c:f>
              <c:strCache>
                <c:ptCount val="1"/>
                <c:pt idx="0">
                  <c:v>2014</c:v>
                </c:pt>
              </c:strCache>
            </c:strRef>
          </c:tx>
          <c:invertIfNegative val="0"/>
          <c:cat>
            <c:strRef>
              <c:f>'Ark1'!$A$172:$A$176</c:f>
              <c:strCache>
                <c:ptCount val="5"/>
                <c:pt idx="0">
                  <c:v>Seksjon for arkeologi og kulturhistorie</c:v>
                </c:pt>
                <c:pt idx="1">
                  <c:v>Seksjon for naturhistorie</c:v>
                </c:pt>
                <c:pt idx="2">
                  <c:v>Seksjon for formidling</c:v>
                </c:pt>
                <c:pt idx="3">
                  <c:v>Nasjonallaboratoriene for dateringer</c:v>
                </c:pt>
                <c:pt idx="4">
                  <c:v>Administrasjonen </c:v>
                </c:pt>
              </c:strCache>
            </c:strRef>
          </c:cat>
          <c:val>
            <c:numRef>
              <c:f>'Ark1'!$D$172:$D$176</c:f>
              <c:numCache>
                <c:formatCode>#,##0.0</c:formatCode>
                <c:ptCount val="5"/>
                <c:pt idx="0">
                  <c:v>14.1</c:v>
                </c:pt>
                <c:pt idx="1">
                  <c:v>10</c:v>
                </c:pt>
                <c:pt idx="2">
                  <c:v>0</c:v>
                </c:pt>
                <c:pt idx="3">
                  <c:v>2</c:v>
                </c:pt>
                <c:pt idx="4">
                  <c:v>2</c:v>
                </c:pt>
              </c:numCache>
            </c:numRef>
          </c:val>
        </c:ser>
        <c:dLbls>
          <c:showLegendKey val="0"/>
          <c:showVal val="0"/>
          <c:showCatName val="0"/>
          <c:showSerName val="0"/>
          <c:showPercent val="0"/>
          <c:showBubbleSize val="0"/>
        </c:dLbls>
        <c:gapWidth val="150"/>
        <c:axId val="293743240"/>
        <c:axId val="293743632"/>
      </c:barChart>
      <c:catAx>
        <c:axId val="293743240"/>
        <c:scaling>
          <c:orientation val="minMax"/>
        </c:scaling>
        <c:delete val="0"/>
        <c:axPos val="b"/>
        <c:numFmt formatCode="General" sourceLinked="0"/>
        <c:majorTickMark val="out"/>
        <c:minorTickMark val="none"/>
        <c:tickLblPos val="nextTo"/>
        <c:txPr>
          <a:bodyPr/>
          <a:lstStyle/>
          <a:p>
            <a:pPr>
              <a:defRPr sz="1200" baseline="0"/>
            </a:pPr>
            <a:endParaRPr lang="nb-NO"/>
          </a:p>
        </c:txPr>
        <c:crossAx val="293743632"/>
        <c:crosses val="autoZero"/>
        <c:auto val="1"/>
        <c:lblAlgn val="ctr"/>
        <c:lblOffset val="100"/>
        <c:noMultiLvlLbl val="0"/>
      </c:catAx>
      <c:valAx>
        <c:axId val="293743632"/>
        <c:scaling>
          <c:orientation val="minMax"/>
        </c:scaling>
        <c:delete val="0"/>
        <c:axPos val="l"/>
        <c:majorGridlines/>
        <c:numFmt formatCode="#,##0.0" sourceLinked="1"/>
        <c:majorTickMark val="out"/>
        <c:minorTickMark val="none"/>
        <c:tickLblPos val="nextTo"/>
        <c:txPr>
          <a:bodyPr/>
          <a:lstStyle/>
          <a:p>
            <a:pPr>
              <a:defRPr sz="1200" baseline="0"/>
            </a:pPr>
            <a:endParaRPr lang="nb-NO"/>
          </a:p>
        </c:txPr>
        <c:crossAx val="293743240"/>
        <c:crosses val="autoZero"/>
        <c:crossBetween val="between"/>
      </c:valAx>
    </c:plotArea>
    <c:legend>
      <c:legendPos val="r"/>
      <c:layout>
        <c:manualLayout>
          <c:xMode val="edge"/>
          <c:yMode val="edge"/>
          <c:x val="0.89637927532830408"/>
          <c:y val="0.22542945273445544"/>
          <c:w val="9.2470938858788695E-2"/>
          <c:h val="0.20436169515642846"/>
        </c:manualLayout>
      </c:layout>
      <c:overlay val="0"/>
      <c:txPr>
        <a:bodyPr/>
        <a:lstStyle/>
        <a:p>
          <a:pPr>
            <a:defRPr sz="1400" baseline="0"/>
          </a:pPr>
          <a:endParaRPr lang="nb-NO"/>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tx>
            <c:strRef>
              <c:f>'Ark1'!$B$59</c:f>
              <c:strCache>
                <c:ptCount val="1"/>
                <c:pt idx="0">
                  <c:v>Kvinner</c:v>
                </c:pt>
              </c:strCache>
            </c:strRef>
          </c:tx>
          <c:spPr>
            <a:solidFill>
              <a:schemeClr val="accent1">
                <a:shade val="76000"/>
              </a:schemeClr>
            </a:solidFill>
            <a:ln>
              <a:noFill/>
            </a:ln>
            <a:effectLst/>
          </c:spPr>
          <c:invertIfNegative val="0"/>
          <c:cat>
            <c:strRef>
              <c:f>'Ark1'!$A$60:$A$68</c:f>
              <c:strCache>
                <c:ptCount val="9"/>
                <c:pt idx="0">
                  <c:v>25-29</c:v>
                </c:pt>
                <c:pt idx="1">
                  <c:v>30-34</c:v>
                </c:pt>
                <c:pt idx="2">
                  <c:v>35-39</c:v>
                </c:pt>
                <c:pt idx="3">
                  <c:v>40-44</c:v>
                </c:pt>
                <c:pt idx="4">
                  <c:v>45-49</c:v>
                </c:pt>
                <c:pt idx="5">
                  <c:v>50-54</c:v>
                </c:pt>
                <c:pt idx="6">
                  <c:v>55-59</c:v>
                </c:pt>
                <c:pt idx="7">
                  <c:v>60-64</c:v>
                </c:pt>
                <c:pt idx="8">
                  <c:v>65-69</c:v>
                </c:pt>
              </c:strCache>
            </c:strRef>
          </c:cat>
          <c:val>
            <c:numRef>
              <c:f>'Ark1'!$B$60:$B$68</c:f>
              <c:numCache>
                <c:formatCode>General</c:formatCode>
                <c:ptCount val="9"/>
                <c:pt idx="0">
                  <c:v>1</c:v>
                </c:pt>
                <c:pt idx="1">
                  <c:v>11</c:v>
                </c:pt>
                <c:pt idx="2">
                  <c:v>3</c:v>
                </c:pt>
                <c:pt idx="3">
                  <c:v>10</c:v>
                </c:pt>
                <c:pt idx="4">
                  <c:v>5</c:v>
                </c:pt>
                <c:pt idx="5">
                  <c:v>6</c:v>
                </c:pt>
                <c:pt idx="6">
                  <c:v>8</c:v>
                </c:pt>
                <c:pt idx="7">
                  <c:v>7</c:v>
                </c:pt>
                <c:pt idx="8">
                  <c:v>4</c:v>
                </c:pt>
              </c:numCache>
            </c:numRef>
          </c:val>
        </c:ser>
        <c:ser>
          <c:idx val="1"/>
          <c:order val="1"/>
          <c:tx>
            <c:strRef>
              <c:f>'Ark1'!$C$59</c:f>
              <c:strCache>
                <c:ptCount val="1"/>
                <c:pt idx="0">
                  <c:v>Menn</c:v>
                </c:pt>
              </c:strCache>
            </c:strRef>
          </c:tx>
          <c:spPr>
            <a:solidFill>
              <a:schemeClr val="accent1">
                <a:tint val="77000"/>
              </a:schemeClr>
            </a:solidFill>
            <a:ln>
              <a:noFill/>
            </a:ln>
            <a:effectLst/>
          </c:spPr>
          <c:invertIfNegative val="0"/>
          <c:cat>
            <c:strRef>
              <c:f>'Ark1'!$A$60:$A$68</c:f>
              <c:strCache>
                <c:ptCount val="9"/>
                <c:pt idx="0">
                  <c:v>25-29</c:v>
                </c:pt>
                <c:pt idx="1">
                  <c:v>30-34</c:v>
                </c:pt>
                <c:pt idx="2">
                  <c:v>35-39</c:v>
                </c:pt>
                <c:pt idx="3">
                  <c:v>40-44</c:v>
                </c:pt>
                <c:pt idx="4">
                  <c:v>45-49</c:v>
                </c:pt>
                <c:pt idx="5">
                  <c:v>50-54</c:v>
                </c:pt>
                <c:pt idx="6">
                  <c:v>55-59</c:v>
                </c:pt>
                <c:pt idx="7">
                  <c:v>60-64</c:v>
                </c:pt>
                <c:pt idx="8">
                  <c:v>65-69</c:v>
                </c:pt>
              </c:strCache>
            </c:strRef>
          </c:cat>
          <c:val>
            <c:numRef>
              <c:f>'Ark1'!$C$60:$C$68</c:f>
              <c:numCache>
                <c:formatCode>General</c:formatCode>
                <c:ptCount val="9"/>
                <c:pt idx="0" formatCode="0.00">
                  <c:v>-1</c:v>
                </c:pt>
                <c:pt idx="1">
                  <c:v>-4</c:v>
                </c:pt>
                <c:pt idx="2">
                  <c:v>-6</c:v>
                </c:pt>
                <c:pt idx="3">
                  <c:v>-12</c:v>
                </c:pt>
                <c:pt idx="4">
                  <c:v>-7</c:v>
                </c:pt>
                <c:pt idx="5">
                  <c:v>-12</c:v>
                </c:pt>
                <c:pt idx="6">
                  <c:v>-5</c:v>
                </c:pt>
                <c:pt idx="7">
                  <c:v>-10</c:v>
                </c:pt>
                <c:pt idx="8">
                  <c:v>-4</c:v>
                </c:pt>
              </c:numCache>
            </c:numRef>
          </c:val>
        </c:ser>
        <c:dLbls>
          <c:showLegendKey val="0"/>
          <c:showVal val="0"/>
          <c:showCatName val="0"/>
          <c:showSerName val="0"/>
          <c:showPercent val="0"/>
          <c:showBubbleSize val="0"/>
        </c:dLbls>
        <c:gapWidth val="150"/>
        <c:axId val="360910648"/>
        <c:axId val="360911040"/>
      </c:barChart>
      <c:catAx>
        <c:axId val="360910648"/>
        <c:scaling>
          <c:orientation val="minMax"/>
        </c:scaling>
        <c:delete val="0"/>
        <c:axPos val="l"/>
        <c:numFmt formatCode="General" sourceLinked="0"/>
        <c:majorTickMark val="none"/>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60911040"/>
        <c:crosses val="autoZero"/>
        <c:auto val="1"/>
        <c:lblAlgn val="ctr"/>
        <c:lblOffset val="100"/>
        <c:noMultiLvlLbl val="0"/>
      </c:catAx>
      <c:valAx>
        <c:axId val="360911040"/>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609106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w="9525" cap="flat" cmpd="sng" algn="ctr">
      <a:noFill/>
      <a:prstDash val="solid"/>
    </a:ln>
    <a:effectLst/>
  </c:spPr>
  <c:txPr>
    <a:bodyPr/>
    <a:lstStyle/>
    <a:p>
      <a:pPr>
        <a:defRPr sz="1200" baseline="0"/>
      </a:pPr>
      <a:endParaRPr lang="nb-N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'Ark1'!$B$287</c:f>
              <c:strCache>
                <c:ptCount val="1"/>
                <c:pt idx="0">
                  <c:v>Kvinne</c:v>
                </c:pt>
              </c:strCache>
            </c:strRef>
          </c:tx>
          <c:invertIfNegative val="0"/>
          <c:cat>
            <c:strRef>
              <c:f>'Ark1'!$A$288:$A$294</c:f>
              <c:strCache>
                <c:ptCount val="7"/>
                <c:pt idx="0">
                  <c:v>Stipendiat</c:v>
                </c:pt>
                <c:pt idx="1">
                  <c:v>Postdoktor</c:v>
                </c:pt>
                <c:pt idx="2">
                  <c:v>Forsker</c:v>
                </c:pt>
                <c:pt idx="3">
                  <c:v>Førstelektor</c:v>
                </c:pt>
                <c:pt idx="4">
                  <c:v>amanuensis</c:v>
                </c:pt>
                <c:pt idx="5">
                  <c:v>Førsteamanuensis</c:v>
                </c:pt>
                <c:pt idx="6">
                  <c:v>Professor</c:v>
                </c:pt>
              </c:strCache>
            </c:strRef>
          </c:cat>
          <c:val>
            <c:numRef>
              <c:f>'Ark1'!$B$288:$B$294</c:f>
              <c:numCache>
                <c:formatCode>General</c:formatCode>
                <c:ptCount val="7"/>
                <c:pt idx="0">
                  <c:v>5</c:v>
                </c:pt>
                <c:pt idx="1">
                  <c:v>2</c:v>
                </c:pt>
                <c:pt idx="2">
                  <c:v>3</c:v>
                </c:pt>
                <c:pt idx="3">
                  <c:v>1</c:v>
                </c:pt>
                <c:pt idx="4">
                  <c:v>0</c:v>
                </c:pt>
                <c:pt idx="5">
                  <c:v>2</c:v>
                </c:pt>
                <c:pt idx="6">
                  <c:v>2</c:v>
                </c:pt>
              </c:numCache>
            </c:numRef>
          </c:val>
        </c:ser>
        <c:ser>
          <c:idx val="1"/>
          <c:order val="1"/>
          <c:tx>
            <c:strRef>
              <c:f>'Ark1'!$C$287</c:f>
              <c:strCache>
                <c:ptCount val="1"/>
                <c:pt idx="0">
                  <c:v>Mann</c:v>
                </c:pt>
              </c:strCache>
            </c:strRef>
          </c:tx>
          <c:invertIfNegative val="0"/>
          <c:cat>
            <c:strRef>
              <c:f>'Ark1'!$A$288:$A$294</c:f>
              <c:strCache>
                <c:ptCount val="7"/>
                <c:pt idx="0">
                  <c:v>Stipendiat</c:v>
                </c:pt>
                <c:pt idx="1">
                  <c:v>Postdoktor</c:v>
                </c:pt>
                <c:pt idx="2">
                  <c:v>Forsker</c:v>
                </c:pt>
                <c:pt idx="3">
                  <c:v>Førstelektor</c:v>
                </c:pt>
                <c:pt idx="4">
                  <c:v>amanuensis</c:v>
                </c:pt>
                <c:pt idx="5">
                  <c:v>Førsteamanuensis</c:v>
                </c:pt>
                <c:pt idx="6">
                  <c:v>Professor</c:v>
                </c:pt>
              </c:strCache>
            </c:strRef>
          </c:cat>
          <c:val>
            <c:numRef>
              <c:f>'Ark1'!$C$288:$C$294</c:f>
              <c:numCache>
                <c:formatCode>General</c:formatCode>
                <c:ptCount val="7"/>
                <c:pt idx="0">
                  <c:v>3</c:v>
                </c:pt>
                <c:pt idx="1">
                  <c:v>3</c:v>
                </c:pt>
                <c:pt idx="2">
                  <c:v>7</c:v>
                </c:pt>
                <c:pt idx="3">
                  <c:v>0</c:v>
                </c:pt>
                <c:pt idx="4">
                  <c:v>1</c:v>
                </c:pt>
                <c:pt idx="5">
                  <c:v>8</c:v>
                </c:pt>
                <c:pt idx="6">
                  <c:v>5</c:v>
                </c:pt>
              </c:numCache>
            </c:numRef>
          </c:val>
        </c:ser>
        <c:dLbls>
          <c:showLegendKey val="0"/>
          <c:showVal val="0"/>
          <c:showCatName val="0"/>
          <c:showSerName val="0"/>
          <c:showPercent val="0"/>
          <c:showBubbleSize val="0"/>
        </c:dLbls>
        <c:gapWidth val="150"/>
        <c:axId val="360911824"/>
        <c:axId val="360912216"/>
      </c:barChart>
      <c:catAx>
        <c:axId val="360911824"/>
        <c:scaling>
          <c:orientation val="minMax"/>
        </c:scaling>
        <c:delete val="0"/>
        <c:axPos val="b"/>
        <c:numFmt formatCode="General" sourceLinked="0"/>
        <c:majorTickMark val="out"/>
        <c:minorTickMark val="none"/>
        <c:tickLblPos val="nextTo"/>
        <c:txPr>
          <a:bodyPr/>
          <a:lstStyle/>
          <a:p>
            <a:pPr>
              <a:defRPr sz="1200" baseline="0"/>
            </a:pPr>
            <a:endParaRPr lang="nb-NO"/>
          </a:p>
        </c:txPr>
        <c:crossAx val="360912216"/>
        <c:crosses val="autoZero"/>
        <c:auto val="1"/>
        <c:lblAlgn val="ctr"/>
        <c:lblOffset val="100"/>
        <c:noMultiLvlLbl val="0"/>
      </c:catAx>
      <c:valAx>
        <c:axId val="360912216"/>
        <c:scaling>
          <c:orientation val="minMax"/>
        </c:scaling>
        <c:delete val="0"/>
        <c:axPos val="l"/>
        <c:majorGridlines/>
        <c:numFmt formatCode="General" sourceLinked="1"/>
        <c:majorTickMark val="out"/>
        <c:minorTickMark val="none"/>
        <c:tickLblPos val="nextTo"/>
        <c:txPr>
          <a:bodyPr/>
          <a:lstStyle/>
          <a:p>
            <a:pPr>
              <a:defRPr sz="1200" baseline="0"/>
            </a:pPr>
            <a:endParaRPr lang="nb-NO"/>
          </a:p>
        </c:txPr>
        <c:crossAx val="360911824"/>
        <c:crosses val="autoZero"/>
        <c:crossBetween val="between"/>
      </c:valAx>
    </c:plotArea>
    <c:legend>
      <c:legendPos val="r"/>
      <c:overlay val="0"/>
      <c:txPr>
        <a:bodyPr/>
        <a:lstStyle/>
        <a:p>
          <a:pPr>
            <a:defRPr sz="1400" baseline="0"/>
          </a:pPr>
          <a:endParaRPr lang="nb-NO"/>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7">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6.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7B4711-A13F-42C8-B5FB-E4DEE5E9296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b-NO"/>
        </a:p>
      </dgm:t>
    </dgm:pt>
    <dgm:pt modelId="{295A2CC9-EDB9-436E-B59F-47B0197A8223}">
      <dgm:prSet phldrT="[Tekst]"/>
      <dgm:spPr>
        <a:solidFill>
          <a:srgbClr val="83A7D4"/>
        </a:solidFill>
        <a:ln>
          <a:solidFill>
            <a:srgbClr val="84A8CF"/>
          </a:solidFill>
        </a:ln>
      </dgm:spPr>
      <dgm:t>
        <a:bodyPr/>
        <a:lstStyle/>
        <a:p>
          <a:r>
            <a:rPr lang="nn-NO" dirty="0" err="1" smtClean="0">
              <a:solidFill>
                <a:schemeClr val="tx1"/>
              </a:solidFill>
              <a:effectLst/>
            </a:rPr>
            <a:t>Nasjonallaboratoriene</a:t>
          </a:r>
          <a:r>
            <a:rPr lang="nn-NO" dirty="0" smtClean="0">
              <a:solidFill>
                <a:schemeClr val="tx1"/>
              </a:solidFill>
              <a:effectLst/>
            </a:rPr>
            <a:t> for datering</a:t>
          </a:r>
          <a:endParaRPr lang="nb-NO" dirty="0">
            <a:solidFill>
              <a:schemeClr val="tx1"/>
            </a:solidFill>
            <a:effectLst/>
          </a:endParaRPr>
        </a:p>
      </dgm:t>
    </dgm:pt>
    <dgm:pt modelId="{B33D7051-10BC-4572-B177-AE6639563510}" type="parTrans" cxnId="{28B3EE88-9AA4-4ABC-82B2-D6A5BDC41E3C}">
      <dgm:prSet/>
      <dgm:spPr/>
      <dgm:t>
        <a:bodyPr/>
        <a:lstStyle/>
        <a:p>
          <a:endParaRPr lang="nb-NO"/>
        </a:p>
      </dgm:t>
    </dgm:pt>
    <dgm:pt modelId="{98E6DDC0-1303-4753-BD03-780D34E5FD81}" type="sibTrans" cxnId="{28B3EE88-9AA4-4ABC-82B2-D6A5BDC41E3C}">
      <dgm:prSet/>
      <dgm:spPr/>
      <dgm:t>
        <a:bodyPr/>
        <a:lstStyle/>
        <a:p>
          <a:endParaRPr lang="nb-NO"/>
        </a:p>
      </dgm:t>
    </dgm:pt>
    <dgm:pt modelId="{9E7C399E-B820-49D0-9817-0C536BB080C5}">
      <dgm:prSet/>
      <dgm:spPr>
        <a:solidFill>
          <a:srgbClr val="84A8CF"/>
        </a:solidFill>
        <a:ln>
          <a:solidFill>
            <a:srgbClr val="84A8CF"/>
          </a:solidFill>
        </a:ln>
      </dgm:spPr>
      <dgm:t>
        <a:bodyPr/>
        <a:lstStyle/>
        <a:p>
          <a:r>
            <a:rPr lang="nn-NO" dirty="0" smtClean="0">
              <a:solidFill>
                <a:schemeClr val="tx1"/>
              </a:solidFill>
              <a:effectLst/>
            </a:rPr>
            <a:t>Seksjon for naturhistorie</a:t>
          </a:r>
          <a:endParaRPr lang="nb-NO" dirty="0">
            <a:solidFill>
              <a:schemeClr val="tx1"/>
            </a:solidFill>
            <a:effectLst/>
          </a:endParaRPr>
        </a:p>
      </dgm:t>
    </dgm:pt>
    <dgm:pt modelId="{79276C5E-629D-4B56-B25C-74034A809D7A}" type="parTrans" cxnId="{02A314F5-E183-4DEF-9114-F1CA568E5102}">
      <dgm:prSet/>
      <dgm:spPr/>
      <dgm:t>
        <a:bodyPr/>
        <a:lstStyle/>
        <a:p>
          <a:endParaRPr lang="nb-NO"/>
        </a:p>
      </dgm:t>
    </dgm:pt>
    <dgm:pt modelId="{A8A3689C-5EFC-47FF-8D5D-3101683B0D9E}" type="sibTrans" cxnId="{02A314F5-E183-4DEF-9114-F1CA568E5102}">
      <dgm:prSet/>
      <dgm:spPr/>
      <dgm:t>
        <a:bodyPr/>
        <a:lstStyle/>
        <a:p>
          <a:endParaRPr lang="nb-NO"/>
        </a:p>
      </dgm:t>
    </dgm:pt>
    <dgm:pt modelId="{676F3297-F548-4597-8BF7-DBA8F86CA766}">
      <dgm:prSet/>
      <dgm:spPr>
        <a:solidFill>
          <a:srgbClr val="D5CDBE"/>
        </a:solidFill>
        <a:ln>
          <a:solidFill>
            <a:srgbClr val="D5CDBE"/>
          </a:solidFill>
        </a:ln>
      </dgm:spPr>
      <dgm:t>
        <a:bodyPr/>
        <a:lstStyle/>
        <a:p>
          <a:r>
            <a:rPr lang="nn-NO" dirty="0" smtClean="0">
              <a:solidFill>
                <a:schemeClr val="tx1"/>
              </a:solidFill>
              <a:effectLst/>
            </a:rPr>
            <a:t>Seksjon for arkeologi og kulturhistorie</a:t>
          </a:r>
        </a:p>
      </dgm:t>
    </dgm:pt>
    <dgm:pt modelId="{BD9223D2-21C8-45BB-AD27-CE556470029D}" type="parTrans" cxnId="{89B09C22-9D5A-4A4E-A83C-45A31E7C2FBE}">
      <dgm:prSet/>
      <dgm:spPr/>
      <dgm:t>
        <a:bodyPr/>
        <a:lstStyle/>
        <a:p>
          <a:endParaRPr lang="nb-NO"/>
        </a:p>
      </dgm:t>
    </dgm:pt>
    <dgm:pt modelId="{6BA2C04F-3DB5-43AD-8D58-BBB11E1A0D5A}" type="sibTrans" cxnId="{89B09C22-9D5A-4A4E-A83C-45A31E7C2FBE}">
      <dgm:prSet/>
      <dgm:spPr/>
      <dgm:t>
        <a:bodyPr/>
        <a:lstStyle/>
        <a:p>
          <a:endParaRPr lang="nb-NO"/>
        </a:p>
      </dgm:t>
    </dgm:pt>
    <dgm:pt modelId="{DC34C51F-C3D6-4C0B-9F0D-7480A7789879}">
      <dgm:prSet/>
      <dgm:spPr>
        <a:solidFill>
          <a:srgbClr val="F5D882"/>
        </a:solidFill>
        <a:ln>
          <a:solidFill>
            <a:srgbClr val="F5D882"/>
          </a:solidFill>
        </a:ln>
      </dgm:spPr>
      <dgm:t>
        <a:bodyPr/>
        <a:lstStyle/>
        <a:p>
          <a:r>
            <a:rPr lang="nn-NO" dirty="0" smtClean="0">
              <a:solidFill>
                <a:schemeClr val="tx1"/>
              </a:solidFill>
              <a:effectLst/>
            </a:rPr>
            <a:t>Seksjon for formidling</a:t>
          </a:r>
          <a:endParaRPr lang="nb-NO" dirty="0">
            <a:solidFill>
              <a:schemeClr val="tx1"/>
            </a:solidFill>
            <a:effectLst/>
          </a:endParaRPr>
        </a:p>
      </dgm:t>
    </dgm:pt>
    <dgm:pt modelId="{616928E9-45F3-403B-9214-83C703663265}" type="parTrans" cxnId="{B6E0FE69-669F-4E98-9145-AC15FDAE7C73}">
      <dgm:prSet/>
      <dgm:spPr/>
      <dgm:t>
        <a:bodyPr/>
        <a:lstStyle/>
        <a:p>
          <a:endParaRPr lang="nb-NO"/>
        </a:p>
      </dgm:t>
    </dgm:pt>
    <dgm:pt modelId="{A8E4CBDB-C3B5-44FA-A01F-97AA82940DBC}" type="sibTrans" cxnId="{B6E0FE69-669F-4E98-9145-AC15FDAE7C73}">
      <dgm:prSet/>
      <dgm:spPr/>
      <dgm:t>
        <a:bodyPr/>
        <a:lstStyle/>
        <a:p>
          <a:endParaRPr lang="nb-NO"/>
        </a:p>
      </dgm:t>
    </dgm:pt>
    <dgm:pt modelId="{7543C81F-FA5E-4E4C-8E05-FE834CCB54D2}" type="pres">
      <dgm:prSet presAssocID="{0D7B4711-A13F-42C8-B5FB-E4DEE5E9296C}" presName="diagram" presStyleCnt="0">
        <dgm:presLayoutVars>
          <dgm:dir/>
          <dgm:resizeHandles val="exact"/>
        </dgm:presLayoutVars>
      </dgm:prSet>
      <dgm:spPr/>
      <dgm:t>
        <a:bodyPr/>
        <a:lstStyle/>
        <a:p>
          <a:endParaRPr lang="nb-NO"/>
        </a:p>
      </dgm:t>
    </dgm:pt>
    <dgm:pt modelId="{7F246205-B494-4309-ADA2-E7167471D0BB}" type="pres">
      <dgm:prSet presAssocID="{295A2CC9-EDB9-436E-B59F-47B0197A8223}" presName="node" presStyleLbl="node1" presStyleIdx="0" presStyleCnt="4" custScaleX="90909" custScaleY="90909">
        <dgm:presLayoutVars>
          <dgm:bulletEnabled val="1"/>
        </dgm:presLayoutVars>
      </dgm:prSet>
      <dgm:spPr>
        <a:prstGeom prst="roundRect">
          <a:avLst/>
        </a:prstGeom>
      </dgm:spPr>
      <dgm:t>
        <a:bodyPr/>
        <a:lstStyle/>
        <a:p>
          <a:endParaRPr lang="nb-NO"/>
        </a:p>
      </dgm:t>
    </dgm:pt>
    <dgm:pt modelId="{1A647BAC-D29D-4DE2-8A7E-92B8490C3854}" type="pres">
      <dgm:prSet presAssocID="{98E6DDC0-1303-4753-BD03-780D34E5FD81}" presName="sibTrans" presStyleCnt="0"/>
      <dgm:spPr/>
    </dgm:pt>
    <dgm:pt modelId="{533B655C-0FB0-4125-AB1A-099FB4300E06}" type="pres">
      <dgm:prSet presAssocID="{676F3297-F548-4597-8BF7-DBA8F86CA766}" presName="node" presStyleLbl="node1" presStyleIdx="1" presStyleCnt="4" custScaleX="90909" custScaleY="90909">
        <dgm:presLayoutVars>
          <dgm:bulletEnabled val="1"/>
        </dgm:presLayoutVars>
      </dgm:prSet>
      <dgm:spPr>
        <a:prstGeom prst="roundRect">
          <a:avLst/>
        </a:prstGeom>
      </dgm:spPr>
      <dgm:t>
        <a:bodyPr/>
        <a:lstStyle/>
        <a:p>
          <a:endParaRPr lang="nb-NO"/>
        </a:p>
      </dgm:t>
    </dgm:pt>
    <dgm:pt modelId="{2CC2C1B4-D04F-4A74-9D2C-D55AC5D48142}" type="pres">
      <dgm:prSet presAssocID="{6BA2C04F-3DB5-43AD-8D58-BBB11E1A0D5A}" presName="sibTrans" presStyleCnt="0"/>
      <dgm:spPr/>
    </dgm:pt>
    <dgm:pt modelId="{463F2C1C-851F-4214-AE0D-1984737389F3}" type="pres">
      <dgm:prSet presAssocID="{DC34C51F-C3D6-4C0B-9F0D-7480A7789879}" presName="node" presStyleLbl="node1" presStyleIdx="2" presStyleCnt="4" custScaleX="90909" custScaleY="90909">
        <dgm:presLayoutVars>
          <dgm:bulletEnabled val="1"/>
        </dgm:presLayoutVars>
      </dgm:prSet>
      <dgm:spPr>
        <a:prstGeom prst="roundRect">
          <a:avLst/>
        </a:prstGeom>
      </dgm:spPr>
      <dgm:t>
        <a:bodyPr/>
        <a:lstStyle/>
        <a:p>
          <a:endParaRPr lang="nb-NO"/>
        </a:p>
      </dgm:t>
    </dgm:pt>
    <dgm:pt modelId="{F2E223CD-0086-40CC-B5A5-58CB8A13E2B4}" type="pres">
      <dgm:prSet presAssocID="{A8E4CBDB-C3B5-44FA-A01F-97AA82940DBC}" presName="sibTrans" presStyleCnt="0"/>
      <dgm:spPr/>
    </dgm:pt>
    <dgm:pt modelId="{35E8A3F9-6970-4D85-9962-4CC45E84335C}" type="pres">
      <dgm:prSet presAssocID="{9E7C399E-B820-49D0-9817-0C536BB080C5}" presName="node" presStyleLbl="node1" presStyleIdx="3" presStyleCnt="4" custScaleX="90909" custScaleY="90909">
        <dgm:presLayoutVars>
          <dgm:bulletEnabled val="1"/>
        </dgm:presLayoutVars>
      </dgm:prSet>
      <dgm:spPr>
        <a:prstGeom prst="roundRect">
          <a:avLst/>
        </a:prstGeom>
      </dgm:spPr>
      <dgm:t>
        <a:bodyPr/>
        <a:lstStyle/>
        <a:p>
          <a:endParaRPr lang="nb-NO"/>
        </a:p>
      </dgm:t>
    </dgm:pt>
  </dgm:ptLst>
  <dgm:cxnLst>
    <dgm:cxn modelId="{04F908EB-563D-47AB-A6B1-E5E5FE57ABC1}" type="presOf" srcId="{DC34C51F-C3D6-4C0B-9F0D-7480A7789879}" destId="{463F2C1C-851F-4214-AE0D-1984737389F3}" srcOrd="0" destOrd="0" presId="urn:microsoft.com/office/officeart/2005/8/layout/default"/>
    <dgm:cxn modelId="{4889A437-3454-48CB-AC57-A00941321F99}" type="presOf" srcId="{9E7C399E-B820-49D0-9817-0C536BB080C5}" destId="{35E8A3F9-6970-4D85-9962-4CC45E84335C}" srcOrd="0" destOrd="0" presId="urn:microsoft.com/office/officeart/2005/8/layout/default"/>
    <dgm:cxn modelId="{B999AD50-55CE-4D73-8F91-F3E12D3A7E4C}" type="presOf" srcId="{295A2CC9-EDB9-436E-B59F-47B0197A8223}" destId="{7F246205-B494-4309-ADA2-E7167471D0BB}" srcOrd="0" destOrd="0" presId="urn:microsoft.com/office/officeart/2005/8/layout/default"/>
    <dgm:cxn modelId="{B6E0FE69-669F-4E98-9145-AC15FDAE7C73}" srcId="{0D7B4711-A13F-42C8-B5FB-E4DEE5E9296C}" destId="{DC34C51F-C3D6-4C0B-9F0D-7480A7789879}" srcOrd="2" destOrd="0" parTransId="{616928E9-45F3-403B-9214-83C703663265}" sibTransId="{A8E4CBDB-C3B5-44FA-A01F-97AA82940DBC}"/>
    <dgm:cxn modelId="{89B09C22-9D5A-4A4E-A83C-45A31E7C2FBE}" srcId="{0D7B4711-A13F-42C8-B5FB-E4DEE5E9296C}" destId="{676F3297-F548-4597-8BF7-DBA8F86CA766}" srcOrd="1" destOrd="0" parTransId="{BD9223D2-21C8-45BB-AD27-CE556470029D}" sibTransId="{6BA2C04F-3DB5-43AD-8D58-BBB11E1A0D5A}"/>
    <dgm:cxn modelId="{A581646E-E3F0-4ED9-BCAF-E85C456213CD}" type="presOf" srcId="{676F3297-F548-4597-8BF7-DBA8F86CA766}" destId="{533B655C-0FB0-4125-AB1A-099FB4300E06}" srcOrd="0" destOrd="0" presId="urn:microsoft.com/office/officeart/2005/8/layout/default"/>
    <dgm:cxn modelId="{28B3EE88-9AA4-4ABC-82B2-D6A5BDC41E3C}" srcId="{0D7B4711-A13F-42C8-B5FB-E4DEE5E9296C}" destId="{295A2CC9-EDB9-436E-B59F-47B0197A8223}" srcOrd="0" destOrd="0" parTransId="{B33D7051-10BC-4572-B177-AE6639563510}" sibTransId="{98E6DDC0-1303-4753-BD03-780D34E5FD81}"/>
    <dgm:cxn modelId="{062B0237-683C-4C46-AEDB-68C97E22E8CB}" type="presOf" srcId="{0D7B4711-A13F-42C8-B5FB-E4DEE5E9296C}" destId="{7543C81F-FA5E-4E4C-8E05-FE834CCB54D2}" srcOrd="0" destOrd="0" presId="urn:microsoft.com/office/officeart/2005/8/layout/default"/>
    <dgm:cxn modelId="{02A314F5-E183-4DEF-9114-F1CA568E5102}" srcId="{0D7B4711-A13F-42C8-B5FB-E4DEE5E9296C}" destId="{9E7C399E-B820-49D0-9817-0C536BB080C5}" srcOrd="3" destOrd="0" parTransId="{79276C5E-629D-4B56-B25C-74034A809D7A}" sibTransId="{A8A3689C-5EFC-47FF-8D5D-3101683B0D9E}"/>
    <dgm:cxn modelId="{380D44CA-B26D-4FC8-A508-8A0E8465FC91}" type="presParOf" srcId="{7543C81F-FA5E-4E4C-8E05-FE834CCB54D2}" destId="{7F246205-B494-4309-ADA2-E7167471D0BB}" srcOrd="0" destOrd="0" presId="urn:microsoft.com/office/officeart/2005/8/layout/default"/>
    <dgm:cxn modelId="{D6E2A9D2-658B-4230-A300-B02DB087D8E6}" type="presParOf" srcId="{7543C81F-FA5E-4E4C-8E05-FE834CCB54D2}" destId="{1A647BAC-D29D-4DE2-8A7E-92B8490C3854}" srcOrd="1" destOrd="0" presId="urn:microsoft.com/office/officeart/2005/8/layout/default"/>
    <dgm:cxn modelId="{7DB8752F-CF5F-4DDD-B68F-28C49FA2C3C0}" type="presParOf" srcId="{7543C81F-FA5E-4E4C-8E05-FE834CCB54D2}" destId="{533B655C-0FB0-4125-AB1A-099FB4300E06}" srcOrd="2" destOrd="0" presId="urn:microsoft.com/office/officeart/2005/8/layout/default"/>
    <dgm:cxn modelId="{3EEB2077-ABF4-4F67-8A84-B2797BCC0FC3}" type="presParOf" srcId="{7543C81F-FA5E-4E4C-8E05-FE834CCB54D2}" destId="{2CC2C1B4-D04F-4A74-9D2C-D55AC5D48142}" srcOrd="3" destOrd="0" presId="urn:microsoft.com/office/officeart/2005/8/layout/default"/>
    <dgm:cxn modelId="{9B0FC6B5-B9EC-46B6-8489-72E4BCC9E0F7}" type="presParOf" srcId="{7543C81F-FA5E-4E4C-8E05-FE834CCB54D2}" destId="{463F2C1C-851F-4214-AE0D-1984737389F3}" srcOrd="4" destOrd="0" presId="urn:microsoft.com/office/officeart/2005/8/layout/default"/>
    <dgm:cxn modelId="{2C826EDD-6D31-4B54-A0AB-417B3B5D4B7E}" type="presParOf" srcId="{7543C81F-FA5E-4E4C-8E05-FE834CCB54D2}" destId="{F2E223CD-0086-40CC-B5A5-58CB8A13E2B4}" srcOrd="5" destOrd="0" presId="urn:microsoft.com/office/officeart/2005/8/layout/default"/>
    <dgm:cxn modelId="{0691BEA6-C476-45DE-871F-80D1D2B0AA20}" type="presParOf" srcId="{7543C81F-FA5E-4E4C-8E05-FE834CCB54D2}" destId="{35E8A3F9-6970-4D85-9962-4CC45E84335C}" srcOrd="6" destOrd="0" presId="urn:microsoft.com/office/officeart/2005/8/layout/defaul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2B186DB-7966-41A6-9183-AB494680C1E1}" type="doc">
      <dgm:prSet loTypeId="urn:microsoft.com/office/officeart/2005/8/layout/venn1" loCatId="relationship" qsTypeId="urn:microsoft.com/office/officeart/2005/8/quickstyle/simple1" qsCatId="simple" csTypeId="urn:microsoft.com/office/officeart/2005/8/colors/accent1_2" csCatId="accent1" phldr="1"/>
      <dgm:spPr/>
    </dgm:pt>
    <dgm:pt modelId="{4597C263-45AF-4F7B-BF42-E546B5D9E765}">
      <dgm:prSet/>
      <dgm:spPr>
        <a:solidFill>
          <a:srgbClr val="F5D882">
            <a:alpha val="47000"/>
          </a:srgbClr>
        </a:solidFill>
      </dgm:spPr>
      <dgm:t>
        <a:bodyPr/>
        <a:lstStyle/>
        <a:p>
          <a:r>
            <a:rPr lang="nb-NO" b="1" dirty="0" smtClean="0"/>
            <a:t>NTNU Vitenskapsmuseet rommer verden </a:t>
          </a:r>
          <a:endParaRPr lang="nb-NO" b="1" dirty="0"/>
        </a:p>
      </dgm:t>
    </dgm:pt>
    <dgm:pt modelId="{6C907726-3697-4401-A17E-F89705BD45B3}" type="sibTrans" cxnId="{9B9E371D-E2ED-4F48-BB5F-AE14C752E67F}">
      <dgm:prSet/>
      <dgm:spPr/>
      <dgm:t>
        <a:bodyPr/>
        <a:lstStyle/>
        <a:p>
          <a:endParaRPr lang="nb-NO"/>
        </a:p>
      </dgm:t>
    </dgm:pt>
    <dgm:pt modelId="{1527328E-A75A-4E67-BA03-5443F6610A4D}" type="parTrans" cxnId="{9B9E371D-E2ED-4F48-BB5F-AE14C752E67F}">
      <dgm:prSet/>
      <dgm:spPr/>
      <dgm:t>
        <a:bodyPr/>
        <a:lstStyle/>
        <a:p>
          <a:endParaRPr lang="nb-NO"/>
        </a:p>
      </dgm:t>
    </dgm:pt>
    <dgm:pt modelId="{ED6D1016-4628-438C-89B1-19F588A698DE}">
      <dgm:prSet phldrT="[Tekst]"/>
      <dgm:spPr>
        <a:solidFill>
          <a:srgbClr val="78A2D0">
            <a:alpha val="47000"/>
          </a:srgbClr>
        </a:solidFill>
      </dgm:spPr>
      <dgm:t>
        <a:bodyPr/>
        <a:lstStyle/>
        <a:p>
          <a:r>
            <a:rPr lang="nb-NO" b="1" dirty="0" smtClean="0"/>
            <a:t>NTNU – Kunnskap for en bedre verden</a:t>
          </a:r>
          <a:endParaRPr lang="nb-NO" b="1" dirty="0"/>
        </a:p>
      </dgm:t>
    </dgm:pt>
    <dgm:pt modelId="{C9E969C5-2BF4-42A7-B342-964EF6D086A1}" type="sibTrans" cxnId="{D4D6FC8B-FE7A-40C0-94DB-26611D1B0B36}">
      <dgm:prSet/>
      <dgm:spPr/>
      <dgm:t>
        <a:bodyPr/>
        <a:lstStyle/>
        <a:p>
          <a:endParaRPr lang="nb-NO"/>
        </a:p>
      </dgm:t>
    </dgm:pt>
    <dgm:pt modelId="{CD8D7C7C-1006-4C54-9327-143CF4B03748}" type="parTrans" cxnId="{D4D6FC8B-FE7A-40C0-94DB-26611D1B0B36}">
      <dgm:prSet/>
      <dgm:spPr/>
      <dgm:t>
        <a:bodyPr/>
        <a:lstStyle/>
        <a:p>
          <a:endParaRPr lang="nb-NO"/>
        </a:p>
      </dgm:t>
    </dgm:pt>
    <dgm:pt modelId="{4B6FF4A8-3B03-4056-B7A8-F1E185B1A4E5}" type="pres">
      <dgm:prSet presAssocID="{02B186DB-7966-41A6-9183-AB494680C1E1}" presName="compositeShape" presStyleCnt="0">
        <dgm:presLayoutVars>
          <dgm:chMax val="7"/>
          <dgm:dir/>
          <dgm:resizeHandles val="exact"/>
        </dgm:presLayoutVars>
      </dgm:prSet>
      <dgm:spPr/>
    </dgm:pt>
    <dgm:pt modelId="{35115A6F-4578-4C5C-A464-351B10C45BB4}" type="pres">
      <dgm:prSet presAssocID="{ED6D1016-4628-438C-89B1-19F588A698DE}" presName="circ1" presStyleLbl="vennNode1" presStyleIdx="0" presStyleCnt="2"/>
      <dgm:spPr/>
      <dgm:t>
        <a:bodyPr/>
        <a:lstStyle/>
        <a:p>
          <a:endParaRPr lang="nb-NO"/>
        </a:p>
      </dgm:t>
    </dgm:pt>
    <dgm:pt modelId="{54B07AAC-C93B-401F-9FC4-9A44AA213061}" type="pres">
      <dgm:prSet presAssocID="{ED6D1016-4628-438C-89B1-19F588A698DE}" presName="circ1Tx" presStyleLbl="revTx" presStyleIdx="0" presStyleCnt="0">
        <dgm:presLayoutVars>
          <dgm:chMax val="0"/>
          <dgm:chPref val="0"/>
          <dgm:bulletEnabled val="1"/>
        </dgm:presLayoutVars>
      </dgm:prSet>
      <dgm:spPr/>
      <dgm:t>
        <a:bodyPr/>
        <a:lstStyle/>
        <a:p>
          <a:endParaRPr lang="nb-NO"/>
        </a:p>
      </dgm:t>
    </dgm:pt>
    <dgm:pt modelId="{49C6967A-0572-49DE-90C1-AC6D34DC13EE}" type="pres">
      <dgm:prSet presAssocID="{4597C263-45AF-4F7B-BF42-E546B5D9E765}" presName="circ2" presStyleLbl="vennNode1" presStyleIdx="1" presStyleCnt="2"/>
      <dgm:spPr/>
      <dgm:t>
        <a:bodyPr/>
        <a:lstStyle/>
        <a:p>
          <a:endParaRPr lang="nb-NO"/>
        </a:p>
      </dgm:t>
    </dgm:pt>
    <dgm:pt modelId="{B21B3612-D343-42DB-BD26-6B2D01661391}" type="pres">
      <dgm:prSet presAssocID="{4597C263-45AF-4F7B-BF42-E546B5D9E765}" presName="circ2Tx" presStyleLbl="revTx" presStyleIdx="0" presStyleCnt="0">
        <dgm:presLayoutVars>
          <dgm:chMax val="0"/>
          <dgm:chPref val="0"/>
          <dgm:bulletEnabled val="1"/>
        </dgm:presLayoutVars>
      </dgm:prSet>
      <dgm:spPr/>
      <dgm:t>
        <a:bodyPr/>
        <a:lstStyle/>
        <a:p>
          <a:endParaRPr lang="nb-NO"/>
        </a:p>
      </dgm:t>
    </dgm:pt>
  </dgm:ptLst>
  <dgm:cxnLst>
    <dgm:cxn modelId="{6D922003-962B-4360-AD89-3CB14CB1EEB0}" type="presOf" srcId="{ED6D1016-4628-438C-89B1-19F588A698DE}" destId="{35115A6F-4578-4C5C-A464-351B10C45BB4}" srcOrd="0" destOrd="0" presId="urn:microsoft.com/office/officeart/2005/8/layout/venn1"/>
    <dgm:cxn modelId="{4AF855A9-14EF-46FC-9FCA-2F8BCA2E8AB3}" type="presOf" srcId="{4597C263-45AF-4F7B-BF42-E546B5D9E765}" destId="{49C6967A-0572-49DE-90C1-AC6D34DC13EE}" srcOrd="0" destOrd="0" presId="urn:microsoft.com/office/officeart/2005/8/layout/venn1"/>
    <dgm:cxn modelId="{9ED38E41-7260-4BB8-8806-34285DFD06F3}" type="presOf" srcId="{02B186DB-7966-41A6-9183-AB494680C1E1}" destId="{4B6FF4A8-3B03-4056-B7A8-F1E185B1A4E5}" srcOrd="0" destOrd="0" presId="urn:microsoft.com/office/officeart/2005/8/layout/venn1"/>
    <dgm:cxn modelId="{D4D6FC8B-FE7A-40C0-94DB-26611D1B0B36}" srcId="{02B186DB-7966-41A6-9183-AB494680C1E1}" destId="{ED6D1016-4628-438C-89B1-19F588A698DE}" srcOrd="0" destOrd="0" parTransId="{CD8D7C7C-1006-4C54-9327-143CF4B03748}" sibTransId="{C9E969C5-2BF4-42A7-B342-964EF6D086A1}"/>
    <dgm:cxn modelId="{259A2E99-78A5-4386-930B-FC60A4DDE1EA}" type="presOf" srcId="{ED6D1016-4628-438C-89B1-19F588A698DE}" destId="{54B07AAC-C93B-401F-9FC4-9A44AA213061}" srcOrd="1" destOrd="0" presId="urn:microsoft.com/office/officeart/2005/8/layout/venn1"/>
    <dgm:cxn modelId="{4B12AE18-4216-4577-AF58-701E164BFFA6}" type="presOf" srcId="{4597C263-45AF-4F7B-BF42-E546B5D9E765}" destId="{B21B3612-D343-42DB-BD26-6B2D01661391}" srcOrd="1" destOrd="0" presId="urn:microsoft.com/office/officeart/2005/8/layout/venn1"/>
    <dgm:cxn modelId="{9B9E371D-E2ED-4F48-BB5F-AE14C752E67F}" srcId="{02B186DB-7966-41A6-9183-AB494680C1E1}" destId="{4597C263-45AF-4F7B-BF42-E546B5D9E765}" srcOrd="1" destOrd="0" parTransId="{1527328E-A75A-4E67-BA03-5443F6610A4D}" sibTransId="{6C907726-3697-4401-A17E-F89705BD45B3}"/>
    <dgm:cxn modelId="{DC9A1533-82A7-4348-9748-7FAAD7323D76}" type="presParOf" srcId="{4B6FF4A8-3B03-4056-B7A8-F1E185B1A4E5}" destId="{35115A6F-4578-4C5C-A464-351B10C45BB4}" srcOrd="0" destOrd="0" presId="urn:microsoft.com/office/officeart/2005/8/layout/venn1"/>
    <dgm:cxn modelId="{E068C401-B5E6-4D17-B9AF-A20B3E5CD171}" type="presParOf" srcId="{4B6FF4A8-3B03-4056-B7A8-F1E185B1A4E5}" destId="{54B07AAC-C93B-401F-9FC4-9A44AA213061}" srcOrd="1" destOrd="0" presId="urn:microsoft.com/office/officeart/2005/8/layout/venn1"/>
    <dgm:cxn modelId="{6AA654D7-EBA2-415D-A9F2-F610DB34DE8D}" type="presParOf" srcId="{4B6FF4A8-3B03-4056-B7A8-F1E185B1A4E5}" destId="{49C6967A-0572-49DE-90C1-AC6D34DC13EE}" srcOrd="2" destOrd="0" presId="urn:microsoft.com/office/officeart/2005/8/layout/venn1"/>
    <dgm:cxn modelId="{638FEBC8-EA34-4A21-90C6-3398B74E1DDE}" type="presParOf" srcId="{4B6FF4A8-3B03-4056-B7A8-F1E185B1A4E5}" destId="{B21B3612-D343-42DB-BD26-6B2D01661391}"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DC4AF3-A89E-4FC9-9CE6-F3A75C77788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nb-NO"/>
        </a:p>
      </dgm:t>
    </dgm:pt>
    <dgm:pt modelId="{45FCD0EC-FE0D-46DF-810D-D3591F67125B}">
      <dgm:prSet phldrT="[Tekst]" custT="1"/>
      <dgm:spPr>
        <a:solidFill>
          <a:srgbClr val="F5D882">
            <a:alpha val="50000"/>
          </a:srgbClr>
        </a:solidFill>
      </dgm:spPr>
      <dgm:t>
        <a:bodyPr/>
        <a:lstStyle/>
        <a:p>
          <a:pPr>
            <a:lnSpc>
              <a:spcPct val="150000"/>
            </a:lnSpc>
          </a:pPr>
          <a:r>
            <a:rPr lang="nb-NO" sz="3000" b="1" dirty="0" smtClean="0"/>
            <a:t>6 av 53</a:t>
          </a:r>
          <a:r>
            <a:rPr lang="nb-NO" sz="1400" dirty="0" smtClean="0"/>
            <a:t/>
          </a:r>
          <a:br>
            <a:rPr lang="nb-NO" sz="1400" dirty="0" smtClean="0"/>
          </a:br>
          <a:r>
            <a:rPr lang="nb-NO" sz="1900" dirty="0" smtClean="0"/>
            <a:t> vitenskapelige tilsatte </a:t>
          </a:r>
          <a:br>
            <a:rPr lang="nb-NO" sz="1900" dirty="0" smtClean="0"/>
          </a:br>
          <a:r>
            <a:rPr lang="nb-NO" sz="1900" dirty="0" smtClean="0"/>
            <a:t>stod for </a:t>
          </a:r>
          <a:r>
            <a:rPr lang="nb-NO" sz="3000" b="1" dirty="0" smtClean="0"/>
            <a:t>50 % </a:t>
          </a:r>
          <a:r>
            <a:rPr lang="nb-NO" sz="1900" dirty="0" smtClean="0"/>
            <a:t>av </a:t>
          </a:r>
          <a:r>
            <a:rPr lang="nb-NO" sz="1850" dirty="0" smtClean="0"/>
            <a:t>formidlingsproduksjonen</a:t>
          </a:r>
          <a:r>
            <a:rPr lang="nb-NO" sz="1900" dirty="0" smtClean="0"/>
            <a:t> i 2014</a:t>
          </a:r>
          <a:endParaRPr lang="nb-NO" sz="1900" dirty="0"/>
        </a:p>
      </dgm:t>
    </dgm:pt>
    <dgm:pt modelId="{DFB6F88A-5DE4-4546-8441-F700D3C89A19}" type="parTrans" cxnId="{CDE2678D-F12B-4575-8D39-3368367D18EE}">
      <dgm:prSet/>
      <dgm:spPr/>
      <dgm:t>
        <a:bodyPr/>
        <a:lstStyle/>
        <a:p>
          <a:endParaRPr lang="nb-NO"/>
        </a:p>
      </dgm:t>
    </dgm:pt>
    <dgm:pt modelId="{B159B7D6-CD79-4E35-80C6-A57ED7AB0074}" type="sibTrans" cxnId="{CDE2678D-F12B-4575-8D39-3368367D18EE}">
      <dgm:prSet/>
      <dgm:spPr/>
      <dgm:t>
        <a:bodyPr/>
        <a:lstStyle/>
        <a:p>
          <a:endParaRPr lang="nb-NO"/>
        </a:p>
      </dgm:t>
    </dgm:pt>
    <dgm:pt modelId="{303D0CF1-B8D2-4BC4-9732-75B925D72E30}">
      <dgm:prSet phldrT="[Tekst]" custT="1"/>
      <dgm:spPr>
        <a:solidFill>
          <a:srgbClr val="83A7D4">
            <a:alpha val="50000"/>
          </a:srgbClr>
        </a:solidFill>
      </dgm:spPr>
      <dgm:t>
        <a:bodyPr/>
        <a:lstStyle/>
        <a:p>
          <a:pPr>
            <a:lnSpc>
              <a:spcPct val="150000"/>
            </a:lnSpc>
          </a:pPr>
          <a:r>
            <a:rPr lang="nb-NO" sz="3000" b="1" dirty="0" smtClean="0"/>
            <a:t>15 av 53 </a:t>
          </a:r>
          <a:r>
            <a:rPr lang="nb-NO" sz="1900" dirty="0" smtClean="0"/>
            <a:t>vitenskapelige tilsatte stod for </a:t>
          </a:r>
          <a:r>
            <a:rPr lang="nb-NO" sz="3000" b="1" dirty="0" smtClean="0"/>
            <a:t>75 % </a:t>
          </a:r>
          <a:r>
            <a:rPr lang="nb-NO" sz="1900" dirty="0" smtClean="0"/>
            <a:t>av </a:t>
          </a:r>
          <a:r>
            <a:rPr lang="nb-NO" sz="1850" dirty="0" smtClean="0"/>
            <a:t>formidlingsproduksjonen</a:t>
          </a:r>
          <a:r>
            <a:rPr lang="nb-NO" sz="1900" dirty="0" smtClean="0"/>
            <a:t> i 2014</a:t>
          </a:r>
          <a:endParaRPr lang="nb-NO" sz="1900" dirty="0"/>
        </a:p>
      </dgm:t>
    </dgm:pt>
    <dgm:pt modelId="{3EFBCB0E-EC02-4304-9FF8-EBAA14695536}" type="parTrans" cxnId="{D8F3CBD1-8CC2-40DC-A70F-4435B4175D03}">
      <dgm:prSet/>
      <dgm:spPr/>
      <dgm:t>
        <a:bodyPr/>
        <a:lstStyle/>
        <a:p>
          <a:endParaRPr lang="nb-NO"/>
        </a:p>
      </dgm:t>
    </dgm:pt>
    <dgm:pt modelId="{2E410052-9E92-4FAE-8354-F204BC52835C}" type="sibTrans" cxnId="{D8F3CBD1-8CC2-40DC-A70F-4435B4175D03}">
      <dgm:prSet/>
      <dgm:spPr/>
      <dgm:t>
        <a:bodyPr/>
        <a:lstStyle/>
        <a:p>
          <a:endParaRPr lang="nb-NO"/>
        </a:p>
      </dgm:t>
    </dgm:pt>
    <dgm:pt modelId="{0B59FED6-6480-4905-80B9-F7DFC1389729}" type="pres">
      <dgm:prSet presAssocID="{7EDC4AF3-A89E-4FC9-9CE6-F3A75C77788C}" presName="Name0" presStyleCnt="0">
        <dgm:presLayoutVars>
          <dgm:dir/>
          <dgm:resizeHandles val="exact"/>
        </dgm:presLayoutVars>
      </dgm:prSet>
      <dgm:spPr/>
      <dgm:t>
        <a:bodyPr/>
        <a:lstStyle/>
        <a:p>
          <a:endParaRPr lang="nb-NO"/>
        </a:p>
      </dgm:t>
    </dgm:pt>
    <dgm:pt modelId="{DE182522-36A5-43CF-AF6A-9408B5FF2406}" type="pres">
      <dgm:prSet presAssocID="{45FCD0EC-FE0D-46DF-810D-D3591F67125B}" presName="Name5" presStyleLbl="vennNode1" presStyleIdx="0" presStyleCnt="2">
        <dgm:presLayoutVars>
          <dgm:bulletEnabled val="1"/>
        </dgm:presLayoutVars>
      </dgm:prSet>
      <dgm:spPr/>
      <dgm:t>
        <a:bodyPr/>
        <a:lstStyle/>
        <a:p>
          <a:endParaRPr lang="nb-NO"/>
        </a:p>
      </dgm:t>
    </dgm:pt>
    <dgm:pt modelId="{05C0599F-ED7C-4D0A-97CB-FAE50A116884}" type="pres">
      <dgm:prSet presAssocID="{B159B7D6-CD79-4E35-80C6-A57ED7AB0074}" presName="space" presStyleCnt="0"/>
      <dgm:spPr/>
    </dgm:pt>
    <dgm:pt modelId="{E221304E-60CF-4387-A75F-5EA9E48E5072}" type="pres">
      <dgm:prSet presAssocID="{303D0CF1-B8D2-4BC4-9732-75B925D72E30}" presName="Name5" presStyleLbl="vennNode1" presStyleIdx="1" presStyleCnt="2">
        <dgm:presLayoutVars>
          <dgm:bulletEnabled val="1"/>
        </dgm:presLayoutVars>
      </dgm:prSet>
      <dgm:spPr/>
      <dgm:t>
        <a:bodyPr/>
        <a:lstStyle/>
        <a:p>
          <a:endParaRPr lang="nb-NO"/>
        </a:p>
      </dgm:t>
    </dgm:pt>
  </dgm:ptLst>
  <dgm:cxnLst>
    <dgm:cxn modelId="{7E796D02-41AE-4CBA-8FDF-969ECD237AD6}" type="presOf" srcId="{303D0CF1-B8D2-4BC4-9732-75B925D72E30}" destId="{E221304E-60CF-4387-A75F-5EA9E48E5072}" srcOrd="0" destOrd="0" presId="urn:microsoft.com/office/officeart/2005/8/layout/venn3"/>
    <dgm:cxn modelId="{D8F3CBD1-8CC2-40DC-A70F-4435B4175D03}" srcId="{7EDC4AF3-A89E-4FC9-9CE6-F3A75C77788C}" destId="{303D0CF1-B8D2-4BC4-9732-75B925D72E30}" srcOrd="1" destOrd="0" parTransId="{3EFBCB0E-EC02-4304-9FF8-EBAA14695536}" sibTransId="{2E410052-9E92-4FAE-8354-F204BC52835C}"/>
    <dgm:cxn modelId="{F07CA41E-C73B-49FF-AAF8-27CFD8B27347}" type="presOf" srcId="{7EDC4AF3-A89E-4FC9-9CE6-F3A75C77788C}" destId="{0B59FED6-6480-4905-80B9-F7DFC1389729}" srcOrd="0" destOrd="0" presId="urn:microsoft.com/office/officeart/2005/8/layout/venn3"/>
    <dgm:cxn modelId="{735F0144-AF8C-4AEA-AE3B-5CCEC450BD6E}" type="presOf" srcId="{45FCD0EC-FE0D-46DF-810D-D3591F67125B}" destId="{DE182522-36A5-43CF-AF6A-9408B5FF2406}" srcOrd="0" destOrd="0" presId="urn:microsoft.com/office/officeart/2005/8/layout/venn3"/>
    <dgm:cxn modelId="{CDE2678D-F12B-4575-8D39-3368367D18EE}" srcId="{7EDC4AF3-A89E-4FC9-9CE6-F3A75C77788C}" destId="{45FCD0EC-FE0D-46DF-810D-D3591F67125B}" srcOrd="0" destOrd="0" parTransId="{DFB6F88A-5DE4-4546-8441-F700D3C89A19}" sibTransId="{B159B7D6-CD79-4E35-80C6-A57ED7AB0074}"/>
    <dgm:cxn modelId="{FD87B7F9-B3E7-4AD6-BF22-8E18A358328E}" type="presParOf" srcId="{0B59FED6-6480-4905-80B9-F7DFC1389729}" destId="{DE182522-36A5-43CF-AF6A-9408B5FF2406}" srcOrd="0" destOrd="0" presId="urn:microsoft.com/office/officeart/2005/8/layout/venn3"/>
    <dgm:cxn modelId="{9B9369B2-E4F7-4211-8A95-F7B196636462}" type="presParOf" srcId="{0B59FED6-6480-4905-80B9-F7DFC1389729}" destId="{05C0599F-ED7C-4D0A-97CB-FAE50A116884}" srcOrd="1" destOrd="0" presId="urn:microsoft.com/office/officeart/2005/8/layout/venn3"/>
    <dgm:cxn modelId="{D2329BAD-C1B4-4D88-AE62-895C3F03CAC8}" type="presParOf" srcId="{0B59FED6-6480-4905-80B9-F7DFC1389729}" destId="{E221304E-60CF-4387-A75F-5EA9E48E5072}"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0168FE-DD62-44D3-8C64-63C45362AEB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nb-NO"/>
        </a:p>
      </dgm:t>
    </dgm:pt>
    <dgm:pt modelId="{02347364-5B34-416B-A352-93D4BA7F4090}">
      <dgm:prSet phldrT="[Tekst]" custT="1"/>
      <dgm:spPr>
        <a:solidFill>
          <a:srgbClr val="83A7D4">
            <a:alpha val="50000"/>
          </a:srgbClr>
        </a:solidFill>
      </dgm:spPr>
      <dgm:t>
        <a:bodyPr/>
        <a:lstStyle/>
        <a:p>
          <a:pPr>
            <a:lnSpc>
              <a:spcPct val="90000"/>
            </a:lnSpc>
          </a:pPr>
          <a:r>
            <a:rPr lang="nb-NO" sz="3000" b="1" dirty="0" smtClean="0"/>
            <a:t>9 </a:t>
          </a:r>
          <a:br>
            <a:rPr lang="nb-NO" sz="3000" b="1" dirty="0" smtClean="0"/>
          </a:br>
          <a:r>
            <a:rPr lang="nb-NO" sz="2000" b="1" dirty="0" err="1" smtClean="0"/>
            <a:t>Science</a:t>
          </a:r>
          <a:r>
            <a:rPr lang="nb-NO" sz="2000" b="1" dirty="0" smtClean="0"/>
            <a:t> Nordic </a:t>
          </a:r>
          <a:endParaRPr lang="nb-NO" sz="2000" b="1" dirty="0"/>
        </a:p>
      </dgm:t>
    </dgm:pt>
    <dgm:pt modelId="{9B4D7CB1-F5F8-4ACC-BAFE-9A76002723E9}" type="parTrans" cxnId="{74337CB8-A25E-4A89-96A1-4C9EB1DEC3EB}">
      <dgm:prSet/>
      <dgm:spPr/>
      <dgm:t>
        <a:bodyPr/>
        <a:lstStyle/>
        <a:p>
          <a:endParaRPr lang="nb-NO"/>
        </a:p>
      </dgm:t>
    </dgm:pt>
    <dgm:pt modelId="{829274EC-01C4-47B2-A6DB-9BD0CD13137F}" type="sibTrans" cxnId="{74337CB8-A25E-4A89-96A1-4C9EB1DEC3EB}">
      <dgm:prSet/>
      <dgm:spPr/>
      <dgm:t>
        <a:bodyPr/>
        <a:lstStyle/>
        <a:p>
          <a:endParaRPr lang="nb-NO"/>
        </a:p>
      </dgm:t>
    </dgm:pt>
    <dgm:pt modelId="{BD14178B-E28F-43B4-B08E-A811BED55632}">
      <dgm:prSet phldrT="[Tekst]" custT="1"/>
      <dgm:spPr>
        <a:solidFill>
          <a:srgbClr val="E7DFCC">
            <a:alpha val="50000"/>
          </a:srgbClr>
        </a:solidFill>
      </dgm:spPr>
      <dgm:t>
        <a:bodyPr/>
        <a:lstStyle/>
        <a:p>
          <a:pPr>
            <a:lnSpc>
              <a:spcPct val="150000"/>
            </a:lnSpc>
          </a:pPr>
          <a:r>
            <a:rPr lang="nb-NO" sz="3000" b="1" dirty="0" smtClean="0"/>
            <a:t>16 </a:t>
          </a:r>
          <a:br>
            <a:rPr lang="nb-NO" sz="3000" b="1" dirty="0" smtClean="0"/>
          </a:br>
          <a:r>
            <a:rPr lang="nb-NO" sz="2000" b="1" dirty="0" smtClean="0"/>
            <a:t>Gemini</a:t>
          </a:r>
          <a:endParaRPr lang="nb-NO" sz="2000" dirty="0"/>
        </a:p>
      </dgm:t>
    </dgm:pt>
    <dgm:pt modelId="{31C2C90B-D3C7-4D1E-9C13-85B32DB0019B}" type="sibTrans" cxnId="{C0C8310A-766C-45BF-A731-493196B7E1F4}">
      <dgm:prSet/>
      <dgm:spPr/>
      <dgm:t>
        <a:bodyPr/>
        <a:lstStyle/>
        <a:p>
          <a:endParaRPr lang="nb-NO"/>
        </a:p>
      </dgm:t>
    </dgm:pt>
    <dgm:pt modelId="{FEEC3002-2189-445A-9AB3-24AF96B7BDC7}" type="parTrans" cxnId="{C0C8310A-766C-45BF-A731-493196B7E1F4}">
      <dgm:prSet/>
      <dgm:spPr/>
      <dgm:t>
        <a:bodyPr/>
        <a:lstStyle/>
        <a:p>
          <a:endParaRPr lang="nb-NO"/>
        </a:p>
      </dgm:t>
    </dgm:pt>
    <dgm:pt modelId="{AF413C6C-BCE9-4491-A397-154F9386BCEF}">
      <dgm:prSet phldrT="[Tekst]" custT="1"/>
      <dgm:spPr>
        <a:solidFill>
          <a:srgbClr val="F5D882">
            <a:alpha val="50000"/>
          </a:srgbClr>
        </a:solidFill>
      </dgm:spPr>
      <dgm:t>
        <a:bodyPr/>
        <a:lstStyle/>
        <a:p>
          <a:pPr algn="ctr">
            <a:lnSpc>
              <a:spcPct val="90000"/>
            </a:lnSpc>
          </a:pPr>
          <a:r>
            <a:rPr lang="nb-NO" sz="3000" b="1" dirty="0" smtClean="0"/>
            <a:t>16</a:t>
          </a:r>
          <a:r>
            <a:rPr lang="nb-NO" sz="2000" b="1" dirty="0" smtClean="0"/>
            <a:t> Forskning.no</a:t>
          </a:r>
          <a:endParaRPr lang="nb-NO" sz="1200" u="sng" dirty="0"/>
        </a:p>
      </dgm:t>
    </dgm:pt>
    <dgm:pt modelId="{B88C81FE-23C2-4508-BD6A-4DA06A8FB9F2}" type="sibTrans" cxnId="{2410A618-C7CB-473D-832E-1B6930962A13}">
      <dgm:prSet/>
      <dgm:spPr/>
      <dgm:t>
        <a:bodyPr/>
        <a:lstStyle/>
        <a:p>
          <a:endParaRPr lang="nb-NO"/>
        </a:p>
      </dgm:t>
    </dgm:pt>
    <dgm:pt modelId="{5AC24B61-8D72-4843-8068-EFF3FE775433}" type="parTrans" cxnId="{2410A618-C7CB-473D-832E-1B6930962A13}">
      <dgm:prSet/>
      <dgm:spPr/>
      <dgm:t>
        <a:bodyPr/>
        <a:lstStyle/>
        <a:p>
          <a:endParaRPr lang="nb-NO"/>
        </a:p>
      </dgm:t>
    </dgm:pt>
    <dgm:pt modelId="{9CF3E480-5AFF-415B-AA89-21C6371B1CC6}" type="pres">
      <dgm:prSet presAssocID="{D60168FE-DD62-44D3-8C64-63C45362AEB7}" presName="Name0" presStyleCnt="0">
        <dgm:presLayoutVars>
          <dgm:dir/>
          <dgm:resizeHandles val="exact"/>
        </dgm:presLayoutVars>
      </dgm:prSet>
      <dgm:spPr/>
      <dgm:t>
        <a:bodyPr/>
        <a:lstStyle/>
        <a:p>
          <a:endParaRPr lang="nb-NO"/>
        </a:p>
      </dgm:t>
    </dgm:pt>
    <dgm:pt modelId="{3141E3A0-EEA0-4372-967B-7975A26D8C96}" type="pres">
      <dgm:prSet presAssocID="{AF413C6C-BCE9-4491-A397-154F9386BCEF}" presName="Name5" presStyleLbl="vennNode1" presStyleIdx="0" presStyleCnt="3">
        <dgm:presLayoutVars>
          <dgm:bulletEnabled val="1"/>
        </dgm:presLayoutVars>
      </dgm:prSet>
      <dgm:spPr/>
      <dgm:t>
        <a:bodyPr/>
        <a:lstStyle/>
        <a:p>
          <a:endParaRPr lang="nb-NO"/>
        </a:p>
      </dgm:t>
    </dgm:pt>
    <dgm:pt modelId="{71212D68-783A-459A-9FB6-C0A96D1F2135}" type="pres">
      <dgm:prSet presAssocID="{B88C81FE-23C2-4508-BD6A-4DA06A8FB9F2}" presName="space" presStyleCnt="0"/>
      <dgm:spPr/>
    </dgm:pt>
    <dgm:pt modelId="{49CF2962-5D59-42B6-960B-AD334C010AD3}" type="pres">
      <dgm:prSet presAssocID="{02347364-5B34-416B-A352-93D4BA7F4090}" presName="Name5" presStyleLbl="vennNode1" presStyleIdx="1" presStyleCnt="3">
        <dgm:presLayoutVars>
          <dgm:bulletEnabled val="1"/>
        </dgm:presLayoutVars>
      </dgm:prSet>
      <dgm:spPr/>
      <dgm:t>
        <a:bodyPr/>
        <a:lstStyle/>
        <a:p>
          <a:endParaRPr lang="nb-NO"/>
        </a:p>
      </dgm:t>
    </dgm:pt>
    <dgm:pt modelId="{0F3AE235-1724-4346-8C51-40C2E57CEC2B}" type="pres">
      <dgm:prSet presAssocID="{829274EC-01C4-47B2-A6DB-9BD0CD13137F}" presName="space" presStyleCnt="0"/>
      <dgm:spPr/>
    </dgm:pt>
    <dgm:pt modelId="{C6ED7EB9-88C4-4DCB-8F85-9F9A79603E87}" type="pres">
      <dgm:prSet presAssocID="{BD14178B-E28F-43B4-B08E-A811BED55632}" presName="Name5" presStyleLbl="vennNode1" presStyleIdx="2" presStyleCnt="3">
        <dgm:presLayoutVars>
          <dgm:bulletEnabled val="1"/>
        </dgm:presLayoutVars>
      </dgm:prSet>
      <dgm:spPr/>
      <dgm:t>
        <a:bodyPr/>
        <a:lstStyle/>
        <a:p>
          <a:endParaRPr lang="nb-NO"/>
        </a:p>
      </dgm:t>
    </dgm:pt>
  </dgm:ptLst>
  <dgm:cxnLst>
    <dgm:cxn modelId="{89AF2A72-0A61-40E6-BB31-2F2219060E54}" type="presOf" srcId="{BD14178B-E28F-43B4-B08E-A811BED55632}" destId="{C6ED7EB9-88C4-4DCB-8F85-9F9A79603E87}" srcOrd="0" destOrd="0" presId="urn:microsoft.com/office/officeart/2005/8/layout/venn3"/>
    <dgm:cxn modelId="{9A085A48-3C4D-48C6-AECC-AA097EF4DCCA}" type="presOf" srcId="{D60168FE-DD62-44D3-8C64-63C45362AEB7}" destId="{9CF3E480-5AFF-415B-AA89-21C6371B1CC6}" srcOrd="0" destOrd="0" presId="urn:microsoft.com/office/officeart/2005/8/layout/venn3"/>
    <dgm:cxn modelId="{C0C8310A-766C-45BF-A731-493196B7E1F4}" srcId="{D60168FE-DD62-44D3-8C64-63C45362AEB7}" destId="{BD14178B-E28F-43B4-B08E-A811BED55632}" srcOrd="2" destOrd="0" parTransId="{FEEC3002-2189-445A-9AB3-24AF96B7BDC7}" sibTransId="{31C2C90B-D3C7-4D1E-9C13-85B32DB0019B}"/>
    <dgm:cxn modelId="{BE182F78-98E2-4718-A71E-E28645C498EC}" type="presOf" srcId="{AF413C6C-BCE9-4491-A397-154F9386BCEF}" destId="{3141E3A0-EEA0-4372-967B-7975A26D8C96}" srcOrd="0" destOrd="0" presId="urn:microsoft.com/office/officeart/2005/8/layout/venn3"/>
    <dgm:cxn modelId="{FC295681-6882-414F-979F-537D7E74AD63}" type="presOf" srcId="{02347364-5B34-416B-A352-93D4BA7F4090}" destId="{49CF2962-5D59-42B6-960B-AD334C010AD3}" srcOrd="0" destOrd="0" presId="urn:microsoft.com/office/officeart/2005/8/layout/venn3"/>
    <dgm:cxn modelId="{2410A618-C7CB-473D-832E-1B6930962A13}" srcId="{D60168FE-DD62-44D3-8C64-63C45362AEB7}" destId="{AF413C6C-BCE9-4491-A397-154F9386BCEF}" srcOrd="0" destOrd="0" parTransId="{5AC24B61-8D72-4843-8068-EFF3FE775433}" sibTransId="{B88C81FE-23C2-4508-BD6A-4DA06A8FB9F2}"/>
    <dgm:cxn modelId="{74337CB8-A25E-4A89-96A1-4C9EB1DEC3EB}" srcId="{D60168FE-DD62-44D3-8C64-63C45362AEB7}" destId="{02347364-5B34-416B-A352-93D4BA7F4090}" srcOrd="1" destOrd="0" parTransId="{9B4D7CB1-F5F8-4ACC-BAFE-9A76002723E9}" sibTransId="{829274EC-01C4-47B2-A6DB-9BD0CD13137F}"/>
    <dgm:cxn modelId="{3A703B07-0458-4D94-ADE8-3E6D1A5797BB}" type="presParOf" srcId="{9CF3E480-5AFF-415B-AA89-21C6371B1CC6}" destId="{3141E3A0-EEA0-4372-967B-7975A26D8C96}" srcOrd="0" destOrd="0" presId="urn:microsoft.com/office/officeart/2005/8/layout/venn3"/>
    <dgm:cxn modelId="{4FFB356E-72EC-4AD9-91B6-77B790223299}" type="presParOf" srcId="{9CF3E480-5AFF-415B-AA89-21C6371B1CC6}" destId="{71212D68-783A-459A-9FB6-C0A96D1F2135}" srcOrd="1" destOrd="0" presId="urn:microsoft.com/office/officeart/2005/8/layout/venn3"/>
    <dgm:cxn modelId="{C9A1464B-9DF0-43E2-8404-9326891AAEC4}" type="presParOf" srcId="{9CF3E480-5AFF-415B-AA89-21C6371B1CC6}" destId="{49CF2962-5D59-42B6-960B-AD334C010AD3}" srcOrd="2" destOrd="0" presId="urn:microsoft.com/office/officeart/2005/8/layout/venn3"/>
    <dgm:cxn modelId="{8D44D23B-2061-4A85-8216-CAE37F1A4B74}" type="presParOf" srcId="{9CF3E480-5AFF-415B-AA89-21C6371B1CC6}" destId="{0F3AE235-1724-4346-8C51-40C2E57CEC2B}" srcOrd="3" destOrd="0" presId="urn:microsoft.com/office/officeart/2005/8/layout/venn3"/>
    <dgm:cxn modelId="{87BD2582-8F1B-483A-8844-B3F2DEFBE1F5}" type="presParOf" srcId="{9CF3E480-5AFF-415B-AA89-21C6371B1CC6}" destId="{C6ED7EB9-88C4-4DCB-8F85-9F9A79603E87}"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168FE-DD62-44D3-8C64-63C45362AEB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nb-NO"/>
        </a:p>
      </dgm:t>
    </dgm:pt>
    <dgm:pt modelId="{02347364-5B34-416B-A352-93D4BA7F4090}">
      <dgm:prSet phldrT="[Tekst]" custT="1"/>
      <dgm:spPr>
        <a:solidFill>
          <a:srgbClr val="83A7D4">
            <a:alpha val="50000"/>
          </a:srgbClr>
        </a:solidFill>
      </dgm:spPr>
      <dgm:t>
        <a:bodyPr/>
        <a:lstStyle/>
        <a:p>
          <a:pPr>
            <a:lnSpc>
              <a:spcPct val="90000"/>
            </a:lnSpc>
          </a:pPr>
          <a:r>
            <a:rPr lang="nb-NO" sz="3000" b="1" dirty="0" smtClean="0"/>
            <a:t>23 427  </a:t>
          </a:r>
        </a:p>
        <a:p>
          <a:pPr>
            <a:lnSpc>
              <a:spcPct val="150000"/>
            </a:lnSpc>
          </a:pPr>
          <a:r>
            <a:rPr lang="nb-NO" sz="1800" dirty="0" smtClean="0"/>
            <a:t>Museets blogger</a:t>
          </a:r>
          <a:endParaRPr lang="nb-NO" sz="1800" dirty="0"/>
        </a:p>
      </dgm:t>
    </dgm:pt>
    <dgm:pt modelId="{9B4D7CB1-F5F8-4ACC-BAFE-9A76002723E9}" type="parTrans" cxnId="{74337CB8-A25E-4A89-96A1-4C9EB1DEC3EB}">
      <dgm:prSet/>
      <dgm:spPr/>
      <dgm:t>
        <a:bodyPr/>
        <a:lstStyle/>
        <a:p>
          <a:endParaRPr lang="nb-NO"/>
        </a:p>
      </dgm:t>
    </dgm:pt>
    <dgm:pt modelId="{829274EC-01C4-47B2-A6DB-9BD0CD13137F}" type="sibTrans" cxnId="{74337CB8-A25E-4A89-96A1-4C9EB1DEC3EB}">
      <dgm:prSet/>
      <dgm:spPr/>
      <dgm:t>
        <a:bodyPr/>
        <a:lstStyle/>
        <a:p>
          <a:endParaRPr lang="nb-NO"/>
        </a:p>
      </dgm:t>
    </dgm:pt>
    <dgm:pt modelId="{BD14178B-E28F-43B4-B08E-A811BED55632}">
      <dgm:prSet phldrT="[Tekst]" custT="1"/>
      <dgm:spPr>
        <a:solidFill>
          <a:srgbClr val="E7DFCC">
            <a:alpha val="50000"/>
          </a:srgbClr>
        </a:solidFill>
      </dgm:spPr>
      <dgm:t>
        <a:bodyPr/>
        <a:lstStyle/>
        <a:p>
          <a:pPr>
            <a:lnSpc>
              <a:spcPct val="150000"/>
            </a:lnSpc>
          </a:pPr>
          <a:r>
            <a:rPr lang="nb-NO" sz="3000" b="1" dirty="0" smtClean="0"/>
            <a:t>50 870</a:t>
          </a:r>
          <a:r>
            <a:rPr lang="nb-NO" sz="1900" dirty="0" smtClean="0"/>
            <a:t/>
          </a:r>
          <a:br>
            <a:rPr lang="nb-NO" sz="1900" dirty="0" smtClean="0"/>
          </a:br>
          <a:r>
            <a:rPr lang="nb-NO" sz="1900" dirty="0" smtClean="0"/>
            <a:t>Norark.no</a:t>
          </a:r>
          <a:endParaRPr lang="nb-NO" sz="1900" dirty="0"/>
        </a:p>
      </dgm:t>
    </dgm:pt>
    <dgm:pt modelId="{31C2C90B-D3C7-4D1E-9C13-85B32DB0019B}" type="sibTrans" cxnId="{C0C8310A-766C-45BF-A731-493196B7E1F4}">
      <dgm:prSet/>
      <dgm:spPr/>
      <dgm:t>
        <a:bodyPr/>
        <a:lstStyle/>
        <a:p>
          <a:endParaRPr lang="nb-NO"/>
        </a:p>
      </dgm:t>
    </dgm:pt>
    <dgm:pt modelId="{FEEC3002-2189-445A-9AB3-24AF96B7BDC7}" type="parTrans" cxnId="{C0C8310A-766C-45BF-A731-493196B7E1F4}">
      <dgm:prSet/>
      <dgm:spPr/>
      <dgm:t>
        <a:bodyPr/>
        <a:lstStyle/>
        <a:p>
          <a:endParaRPr lang="nb-NO"/>
        </a:p>
      </dgm:t>
    </dgm:pt>
    <dgm:pt modelId="{AF413C6C-BCE9-4491-A397-154F9386BCEF}">
      <dgm:prSet phldrT="[Tekst]" custT="1"/>
      <dgm:spPr>
        <a:solidFill>
          <a:srgbClr val="F5D882">
            <a:alpha val="50000"/>
          </a:srgbClr>
        </a:solidFill>
      </dgm:spPr>
      <dgm:t>
        <a:bodyPr/>
        <a:lstStyle/>
        <a:p>
          <a:pPr algn="ctr">
            <a:lnSpc>
              <a:spcPct val="90000"/>
            </a:lnSpc>
          </a:pPr>
          <a:r>
            <a:rPr lang="nb-NO" sz="3000" b="1" dirty="0" smtClean="0"/>
            <a:t>66 898</a:t>
          </a:r>
          <a:r>
            <a:rPr lang="nb-NO" sz="1900" dirty="0" smtClean="0"/>
            <a:t> </a:t>
          </a:r>
        </a:p>
        <a:p>
          <a:pPr algn="l">
            <a:lnSpc>
              <a:spcPct val="150000"/>
            </a:lnSpc>
          </a:pPr>
          <a:r>
            <a:rPr lang="nb-NO" sz="1200" u="sng" dirty="0" smtClean="0"/>
            <a:t>ntnu.no/vitenskapsmuseet</a:t>
          </a:r>
          <a:r>
            <a:rPr lang="nb-NO" sz="1200" dirty="0" smtClean="0"/>
            <a:t> og </a:t>
          </a:r>
          <a:r>
            <a:rPr lang="nb-NO" sz="1200" u="sng" dirty="0" smtClean="0"/>
            <a:t>ntnu.edu/museum</a:t>
          </a:r>
          <a:endParaRPr lang="nb-NO" sz="1200" u="sng" dirty="0"/>
        </a:p>
      </dgm:t>
    </dgm:pt>
    <dgm:pt modelId="{B88C81FE-23C2-4508-BD6A-4DA06A8FB9F2}" type="sibTrans" cxnId="{2410A618-C7CB-473D-832E-1B6930962A13}">
      <dgm:prSet/>
      <dgm:spPr/>
      <dgm:t>
        <a:bodyPr/>
        <a:lstStyle/>
        <a:p>
          <a:endParaRPr lang="nb-NO"/>
        </a:p>
      </dgm:t>
    </dgm:pt>
    <dgm:pt modelId="{5AC24B61-8D72-4843-8068-EFF3FE775433}" type="parTrans" cxnId="{2410A618-C7CB-473D-832E-1B6930962A13}">
      <dgm:prSet/>
      <dgm:spPr/>
      <dgm:t>
        <a:bodyPr/>
        <a:lstStyle/>
        <a:p>
          <a:endParaRPr lang="nb-NO"/>
        </a:p>
      </dgm:t>
    </dgm:pt>
    <dgm:pt modelId="{9CF3E480-5AFF-415B-AA89-21C6371B1CC6}" type="pres">
      <dgm:prSet presAssocID="{D60168FE-DD62-44D3-8C64-63C45362AEB7}" presName="Name0" presStyleCnt="0">
        <dgm:presLayoutVars>
          <dgm:dir/>
          <dgm:resizeHandles val="exact"/>
        </dgm:presLayoutVars>
      </dgm:prSet>
      <dgm:spPr/>
      <dgm:t>
        <a:bodyPr/>
        <a:lstStyle/>
        <a:p>
          <a:endParaRPr lang="nb-NO"/>
        </a:p>
      </dgm:t>
    </dgm:pt>
    <dgm:pt modelId="{3141E3A0-EEA0-4372-967B-7975A26D8C96}" type="pres">
      <dgm:prSet presAssocID="{AF413C6C-BCE9-4491-A397-154F9386BCEF}" presName="Name5" presStyleLbl="vennNode1" presStyleIdx="0" presStyleCnt="3">
        <dgm:presLayoutVars>
          <dgm:bulletEnabled val="1"/>
        </dgm:presLayoutVars>
      </dgm:prSet>
      <dgm:spPr/>
      <dgm:t>
        <a:bodyPr/>
        <a:lstStyle/>
        <a:p>
          <a:endParaRPr lang="nb-NO"/>
        </a:p>
      </dgm:t>
    </dgm:pt>
    <dgm:pt modelId="{71212D68-783A-459A-9FB6-C0A96D1F2135}" type="pres">
      <dgm:prSet presAssocID="{B88C81FE-23C2-4508-BD6A-4DA06A8FB9F2}" presName="space" presStyleCnt="0"/>
      <dgm:spPr/>
    </dgm:pt>
    <dgm:pt modelId="{49CF2962-5D59-42B6-960B-AD334C010AD3}" type="pres">
      <dgm:prSet presAssocID="{02347364-5B34-416B-A352-93D4BA7F4090}" presName="Name5" presStyleLbl="vennNode1" presStyleIdx="1" presStyleCnt="3">
        <dgm:presLayoutVars>
          <dgm:bulletEnabled val="1"/>
        </dgm:presLayoutVars>
      </dgm:prSet>
      <dgm:spPr/>
      <dgm:t>
        <a:bodyPr/>
        <a:lstStyle/>
        <a:p>
          <a:endParaRPr lang="nb-NO"/>
        </a:p>
      </dgm:t>
    </dgm:pt>
    <dgm:pt modelId="{0F3AE235-1724-4346-8C51-40C2E57CEC2B}" type="pres">
      <dgm:prSet presAssocID="{829274EC-01C4-47B2-A6DB-9BD0CD13137F}" presName="space" presStyleCnt="0"/>
      <dgm:spPr/>
    </dgm:pt>
    <dgm:pt modelId="{C6ED7EB9-88C4-4DCB-8F85-9F9A79603E87}" type="pres">
      <dgm:prSet presAssocID="{BD14178B-E28F-43B4-B08E-A811BED55632}" presName="Name5" presStyleLbl="vennNode1" presStyleIdx="2" presStyleCnt="3">
        <dgm:presLayoutVars>
          <dgm:bulletEnabled val="1"/>
        </dgm:presLayoutVars>
      </dgm:prSet>
      <dgm:spPr/>
      <dgm:t>
        <a:bodyPr/>
        <a:lstStyle/>
        <a:p>
          <a:endParaRPr lang="nb-NO"/>
        </a:p>
      </dgm:t>
    </dgm:pt>
  </dgm:ptLst>
  <dgm:cxnLst>
    <dgm:cxn modelId="{221202BA-F74E-428B-8292-FD9C5A31A9D4}" type="presOf" srcId="{BD14178B-E28F-43B4-B08E-A811BED55632}" destId="{C6ED7EB9-88C4-4DCB-8F85-9F9A79603E87}" srcOrd="0" destOrd="0" presId="urn:microsoft.com/office/officeart/2005/8/layout/venn3"/>
    <dgm:cxn modelId="{18C2BC14-4E9A-4FD7-9026-7AFF627F273A}" type="presOf" srcId="{AF413C6C-BCE9-4491-A397-154F9386BCEF}" destId="{3141E3A0-EEA0-4372-967B-7975A26D8C96}" srcOrd="0" destOrd="0" presId="urn:microsoft.com/office/officeart/2005/8/layout/venn3"/>
    <dgm:cxn modelId="{0E28F31D-F681-430D-B6DD-FEA311D23BDA}" type="presOf" srcId="{02347364-5B34-416B-A352-93D4BA7F4090}" destId="{49CF2962-5D59-42B6-960B-AD334C010AD3}" srcOrd="0" destOrd="0" presId="urn:microsoft.com/office/officeart/2005/8/layout/venn3"/>
    <dgm:cxn modelId="{C0C8310A-766C-45BF-A731-493196B7E1F4}" srcId="{D60168FE-DD62-44D3-8C64-63C45362AEB7}" destId="{BD14178B-E28F-43B4-B08E-A811BED55632}" srcOrd="2" destOrd="0" parTransId="{FEEC3002-2189-445A-9AB3-24AF96B7BDC7}" sibTransId="{31C2C90B-D3C7-4D1E-9C13-85B32DB0019B}"/>
    <dgm:cxn modelId="{D35B164C-9217-4649-88AE-FF341C48FF00}" type="presOf" srcId="{D60168FE-DD62-44D3-8C64-63C45362AEB7}" destId="{9CF3E480-5AFF-415B-AA89-21C6371B1CC6}" srcOrd="0" destOrd="0" presId="urn:microsoft.com/office/officeart/2005/8/layout/venn3"/>
    <dgm:cxn modelId="{2410A618-C7CB-473D-832E-1B6930962A13}" srcId="{D60168FE-DD62-44D3-8C64-63C45362AEB7}" destId="{AF413C6C-BCE9-4491-A397-154F9386BCEF}" srcOrd="0" destOrd="0" parTransId="{5AC24B61-8D72-4843-8068-EFF3FE775433}" sibTransId="{B88C81FE-23C2-4508-BD6A-4DA06A8FB9F2}"/>
    <dgm:cxn modelId="{74337CB8-A25E-4A89-96A1-4C9EB1DEC3EB}" srcId="{D60168FE-DD62-44D3-8C64-63C45362AEB7}" destId="{02347364-5B34-416B-A352-93D4BA7F4090}" srcOrd="1" destOrd="0" parTransId="{9B4D7CB1-F5F8-4ACC-BAFE-9A76002723E9}" sibTransId="{829274EC-01C4-47B2-A6DB-9BD0CD13137F}"/>
    <dgm:cxn modelId="{FD87607B-29AE-4964-B34E-162836AA0AA0}" type="presParOf" srcId="{9CF3E480-5AFF-415B-AA89-21C6371B1CC6}" destId="{3141E3A0-EEA0-4372-967B-7975A26D8C96}" srcOrd="0" destOrd="0" presId="urn:microsoft.com/office/officeart/2005/8/layout/venn3"/>
    <dgm:cxn modelId="{E971A406-C7BE-45B8-95F9-12402664E245}" type="presParOf" srcId="{9CF3E480-5AFF-415B-AA89-21C6371B1CC6}" destId="{71212D68-783A-459A-9FB6-C0A96D1F2135}" srcOrd="1" destOrd="0" presId="urn:microsoft.com/office/officeart/2005/8/layout/venn3"/>
    <dgm:cxn modelId="{153FA404-0E7A-4483-BB11-BAB7B8E9A1CB}" type="presParOf" srcId="{9CF3E480-5AFF-415B-AA89-21C6371B1CC6}" destId="{49CF2962-5D59-42B6-960B-AD334C010AD3}" srcOrd="2" destOrd="0" presId="urn:microsoft.com/office/officeart/2005/8/layout/venn3"/>
    <dgm:cxn modelId="{EC48C881-F72B-490A-8D0B-E99049C5539D}" type="presParOf" srcId="{9CF3E480-5AFF-415B-AA89-21C6371B1CC6}" destId="{0F3AE235-1724-4346-8C51-40C2E57CEC2B}" srcOrd="3" destOrd="0" presId="urn:microsoft.com/office/officeart/2005/8/layout/venn3"/>
    <dgm:cxn modelId="{6AB29C25-B947-4AE3-898F-C918FFCE65CA}" type="presParOf" srcId="{9CF3E480-5AFF-415B-AA89-21C6371B1CC6}" destId="{C6ED7EB9-88C4-4DCB-8F85-9F9A79603E87}"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D0D63C-AE06-4664-AF41-1E3C82E67756}" type="doc">
      <dgm:prSet loTypeId="urn:microsoft.com/office/officeart/2005/8/layout/radial2" loCatId="relationship" qsTypeId="urn:microsoft.com/office/officeart/2005/8/quickstyle/simple1" qsCatId="simple" csTypeId="urn:microsoft.com/office/officeart/2005/8/colors/accent6_2" csCatId="accent6" phldr="1"/>
      <dgm:spPr/>
      <dgm:t>
        <a:bodyPr/>
        <a:lstStyle/>
        <a:p>
          <a:endParaRPr lang="nb-NO"/>
        </a:p>
      </dgm:t>
    </dgm:pt>
    <dgm:pt modelId="{55BCBEAB-0F40-4128-BAEF-51BC31D6472D}">
      <dgm:prSet phldrT="[Tekst]" custT="1"/>
      <dgm:spPr>
        <a:solidFill>
          <a:srgbClr val="83A7D4"/>
        </a:solidFill>
      </dgm:spPr>
      <dgm:t>
        <a:bodyPr/>
        <a:lstStyle/>
        <a:p>
          <a:pPr algn="ctr"/>
          <a:r>
            <a:rPr lang="nb-NO" sz="1400" b="1" dirty="0" smtClean="0">
              <a:effectLst/>
            </a:rPr>
            <a:t>5 351 </a:t>
          </a:r>
          <a:r>
            <a:rPr lang="nb-NO" sz="1400" dirty="0" smtClean="0">
              <a:effectLst/>
            </a:rPr>
            <a:t/>
          </a:r>
          <a:br>
            <a:rPr lang="nb-NO" sz="1400" dirty="0" smtClean="0">
              <a:effectLst/>
            </a:rPr>
          </a:br>
          <a:r>
            <a:rPr lang="nb-NO" sz="1400" dirty="0" smtClean="0">
              <a:effectLst/>
            </a:rPr>
            <a:t>NTNU Vitenskapsmuseet</a:t>
          </a:r>
          <a:endParaRPr lang="nb-NO" sz="1400" dirty="0">
            <a:effectLst/>
          </a:endParaRPr>
        </a:p>
      </dgm:t>
    </dgm:pt>
    <dgm:pt modelId="{FCF59CEA-944C-408B-AA2C-F52179D24B88}" type="parTrans" cxnId="{EB8B64D2-F45A-49EB-B475-EFFFDFBE850D}">
      <dgm:prSet/>
      <dgm:spPr>
        <a:ln>
          <a:solidFill>
            <a:srgbClr val="034F9F"/>
          </a:solidFill>
        </a:ln>
      </dgm:spPr>
      <dgm:t>
        <a:bodyPr/>
        <a:lstStyle/>
        <a:p>
          <a:endParaRPr lang="nb-NO"/>
        </a:p>
      </dgm:t>
    </dgm:pt>
    <dgm:pt modelId="{58633858-07E4-4FC5-AB31-00B7A543921C}" type="sibTrans" cxnId="{EB8B64D2-F45A-49EB-B475-EFFFDFBE850D}">
      <dgm:prSet/>
      <dgm:spPr/>
      <dgm:t>
        <a:bodyPr/>
        <a:lstStyle/>
        <a:p>
          <a:endParaRPr lang="nb-NO"/>
        </a:p>
      </dgm:t>
    </dgm:pt>
    <dgm:pt modelId="{646411B8-999F-47A3-8917-AD63FCE696CA}">
      <dgm:prSet phldrT="[Tekst]" custT="1"/>
      <dgm:spPr>
        <a:solidFill>
          <a:srgbClr val="83A7D4"/>
        </a:solidFill>
      </dgm:spPr>
      <dgm:t>
        <a:bodyPr/>
        <a:lstStyle/>
        <a:p>
          <a:pPr algn="ctr"/>
          <a:r>
            <a:rPr lang="nb-NO" sz="1400" b="1" dirty="0" smtClean="0">
              <a:effectLst/>
            </a:rPr>
            <a:t>2 972 </a:t>
          </a:r>
          <a:r>
            <a:rPr lang="nb-NO" sz="1400" b="0" u="none" dirty="0" smtClean="0">
              <a:effectLst/>
            </a:rPr>
            <a:t>Norark.no</a:t>
          </a:r>
          <a:endParaRPr lang="nb-NO" sz="1400" b="0" u="none" dirty="0">
            <a:effectLst/>
          </a:endParaRPr>
        </a:p>
      </dgm:t>
    </dgm:pt>
    <dgm:pt modelId="{E04CF307-7B25-479E-94A9-370714C94383}" type="parTrans" cxnId="{0E012EB0-F561-4731-8772-0B105EC19D48}">
      <dgm:prSet/>
      <dgm:spPr>
        <a:ln>
          <a:solidFill>
            <a:srgbClr val="034F9F"/>
          </a:solidFill>
        </a:ln>
      </dgm:spPr>
      <dgm:t>
        <a:bodyPr/>
        <a:lstStyle/>
        <a:p>
          <a:endParaRPr lang="nb-NO"/>
        </a:p>
      </dgm:t>
    </dgm:pt>
    <dgm:pt modelId="{40DE2DDF-7163-4A72-806C-FE2002FCB749}" type="sibTrans" cxnId="{0E012EB0-F561-4731-8772-0B105EC19D48}">
      <dgm:prSet/>
      <dgm:spPr/>
      <dgm:t>
        <a:bodyPr/>
        <a:lstStyle/>
        <a:p>
          <a:endParaRPr lang="nb-NO"/>
        </a:p>
      </dgm:t>
    </dgm:pt>
    <dgm:pt modelId="{ED19450A-D62D-4AA1-88DC-04CC99F5ADF8}">
      <dgm:prSet phldrT="[Tekst]" custT="1"/>
      <dgm:spPr>
        <a:solidFill>
          <a:srgbClr val="83A7D4"/>
        </a:solidFill>
      </dgm:spPr>
      <dgm:t>
        <a:bodyPr/>
        <a:lstStyle/>
        <a:p>
          <a:r>
            <a:rPr lang="nb-NO" sz="1400" b="1" dirty="0" smtClean="0">
              <a:effectLst/>
            </a:rPr>
            <a:t>1 449 </a:t>
          </a:r>
          <a:r>
            <a:rPr lang="nb-NO" sz="1400" dirty="0" smtClean="0">
              <a:effectLst/>
            </a:rPr>
            <a:t/>
          </a:r>
          <a:br>
            <a:rPr lang="nb-NO" sz="1400" dirty="0" smtClean="0">
              <a:effectLst/>
            </a:rPr>
          </a:br>
          <a:r>
            <a:rPr lang="nb-NO" sz="1400" b="0" dirty="0" smtClean="0">
              <a:effectLst/>
            </a:rPr>
            <a:t>Ringve botaniske hage</a:t>
          </a:r>
          <a:endParaRPr lang="nb-NO" sz="1400" b="0" dirty="0">
            <a:effectLst/>
          </a:endParaRPr>
        </a:p>
      </dgm:t>
    </dgm:pt>
    <dgm:pt modelId="{1C03CACD-2039-4C1C-9A64-B0A0ABC35A42}" type="parTrans" cxnId="{BE0D1B82-AE11-4A39-821E-DA70E95F075A}">
      <dgm:prSet/>
      <dgm:spPr>
        <a:ln>
          <a:solidFill>
            <a:srgbClr val="034F9F"/>
          </a:solidFill>
        </a:ln>
      </dgm:spPr>
      <dgm:t>
        <a:bodyPr/>
        <a:lstStyle/>
        <a:p>
          <a:endParaRPr lang="nb-NO"/>
        </a:p>
      </dgm:t>
    </dgm:pt>
    <dgm:pt modelId="{68DD75E8-05F1-4AB5-8A62-366181C53D31}" type="sibTrans" cxnId="{BE0D1B82-AE11-4A39-821E-DA70E95F075A}">
      <dgm:prSet/>
      <dgm:spPr/>
      <dgm:t>
        <a:bodyPr/>
        <a:lstStyle/>
        <a:p>
          <a:endParaRPr lang="nb-NO"/>
        </a:p>
      </dgm:t>
    </dgm:pt>
    <dgm:pt modelId="{003A3940-FB84-4697-80BE-445D479440F1}">
      <dgm:prSet phldrT="[Tekst]" custT="1"/>
      <dgm:spPr/>
      <dgm:t>
        <a:bodyPr/>
        <a:lstStyle/>
        <a:p>
          <a:r>
            <a:rPr lang="nb-NO" sz="1400" b="1" dirty="0" smtClean="0">
              <a:effectLst/>
            </a:rPr>
            <a:t>31 496 </a:t>
          </a:r>
          <a:r>
            <a:rPr lang="nb-NO" sz="1400" dirty="0" smtClean="0">
              <a:effectLst/>
            </a:rPr>
            <a:t>brukerengasjeringer</a:t>
          </a:r>
        </a:p>
      </dgm:t>
    </dgm:pt>
    <dgm:pt modelId="{6F834208-CAB6-4F9D-AEC7-7FE03B05F849}" type="parTrans" cxnId="{8DE68648-5F8E-4A62-B28C-3473A9009B39}">
      <dgm:prSet/>
      <dgm:spPr/>
      <dgm:t>
        <a:bodyPr/>
        <a:lstStyle/>
        <a:p>
          <a:endParaRPr lang="nb-NO"/>
        </a:p>
      </dgm:t>
    </dgm:pt>
    <dgm:pt modelId="{0863FDC6-6B44-4E41-AF9D-58430FBD8E9A}" type="sibTrans" cxnId="{8DE68648-5F8E-4A62-B28C-3473A9009B39}">
      <dgm:prSet/>
      <dgm:spPr/>
      <dgm:t>
        <a:bodyPr/>
        <a:lstStyle/>
        <a:p>
          <a:endParaRPr lang="nb-NO"/>
        </a:p>
      </dgm:t>
    </dgm:pt>
    <dgm:pt modelId="{BA33E1FC-CAA2-4696-A7FB-983887D5FCD2}">
      <dgm:prSet phldrT="[Tekst]" custT="1"/>
      <dgm:spPr/>
      <dgm:t>
        <a:bodyPr/>
        <a:lstStyle/>
        <a:p>
          <a:r>
            <a:rPr lang="nb-NO" sz="1400" b="1" dirty="0" smtClean="0">
              <a:effectLst/>
            </a:rPr>
            <a:t>14 873 </a:t>
          </a:r>
          <a:r>
            <a:rPr lang="nb-NO" sz="1400" dirty="0" smtClean="0">
              <a:effectLst/>
            </a:rPr>
            <a:t>brukerengasjeringer</a:t>
          </a:r>
        </a:p>
      </dgm:t>
    </dgm:pt>
    <dgm:pt modelId="{2276A1A5-D78F-4E1A-910F-EE8A80EC4C1D}" type="parTrans" cxnId="{436B2427-52AF-4FB0-9C4B-7A5464E9B48E}">
      <dgm:prSet/>
      <dgm:spPr/>
      <dgm:t>
        <a:bodyPr/>
        <a:lstStyle/>
        <a:p>
          <a:endParaRPr lang="nb-NO"/>
        </a:p>
      </dgm:t>
    </dgm:pt>
    <dgm:pt modelId="{583E5525-0DF8-4501-A0D8-DA749EAB29DD}" type="sibTrans" cxnId="{436B2427-52AF-4FB0-9C4B-7A5464E9B48E}">
      <dgm:prSet/>
      <dgm:spPr/>
      <dgm:t>
        <a:bodyPr/>
        <a:lstStyle/>
        <a:p>
          <a:endParaRPr lang="nb-NO"/>
        </a:p>
      </dgm:t>
    </dgm:pt>
    <dgm:pt modelId="{E7CF953C-99EF-4F89-A7F8-5C3DB664D93B}">
      <dgm:prSet phldrT="[Tekst]" custT="1"/>
      <dgm:spPr/>
      <dgm:t>
        <a:bodyPr/>
        <a:lstStyle/>
        <a:p>
          <a:r>
            <a:rPr lang="nb-NO" sz="1400" b="1" dirty="0" smtClean="0">
              <a:effectLst/>
            </a:rPr>
            <a:t>23 111 </a:t>
          </a:r>
          <a:r>
            <a:rPr lang="nb-NO" sz="1400" dirty="0" smtClean="0">
              <a:effectLst/>
            </a:rPr>
            <a:t>brukerengasjeringer</a:t>
          </a:r>
        </a:p>
      </dgm:t>
    </dgm:pt>
    <dgm:pt modelId="{947FBF30-CDEF-44CE-B161-87C8F440CA4D}" type="parTrans" cxnId="{FF0CEA75-FB65-4B4C-A3D4-429C0BA09918}">
      <dgm:prSet/>
      <dgm:spPr/>
      <dgm:t>
        <a:bodyPr/>
        <a:lstStyle/>
        <a:p>
          <a:endParaRPr lang="nb-NO"/>
        </a:p>
      </dgm:t>
    </dgm:pt>
    <dgm:pt modelId="{31A04BD8-2A4C-454E-8870-DC1702CE8AF4}" type="sibTrans" cxnId="{FF0CEA75-FB65-4B4C-A3D4-429C0BA09918}">
      <dgm:prSet/>
      <dgm:spPr/>
      <dgm:t>
        <a:bodyPr/>
        <a:lstStyle/>
        <a:p>
          <a:endParaRPr lang="nb-NO"/>
        </a:p>
      </dgm:t>
    </dgm:pt>
    <dgm:pt modelId="{996E8AAB-6A94-4566-8681-23405452E6B5}" type="pres">
      <dgm:prSet presAssocID="{E1D0D63C-AE06-4664-AF41-1E3C82E67756}" presName="composite" presStyleCnt="0">
        <dgm:presLayoutVars>
          <dgm:chMax val="5"/>
          <dgm:dir/>
          <dgm:animLvl val="ctr"/>
          <dgm:resizeHandles val="exact"/>
        </dgm:presLayoutVars>
      </dgm:prSet>
      <dgm:spPr/>
      <dgm:t>
        <a:bodyPr/>
        <a:lstStyle/>
        <a:p>
          <a:endParaRPr lang="nb-NO"/>
        </a:p>
      </dgm:t>
    </dgm:pt>
    <dgm:pt modelId="{E0F5B97E-85AA-4B65-B289-31D62AC2A3A8}" type="pres">
      <dgm:prSet presAssocID="{E1D0D63C-AE06-4664-AF41-1E3C82E67756}" presName="cycle" presStyleCnt="0"/>
      <dgm:spPr/>
    </dgm:pt>
    <dgm:pt modelId="{99064731-D441-416A-A16B-A7A76FDC6619}" type="pres">
      <dgm:prSet presAssocID="{E1D0D63C-AE06-4664-AF41-1E3C82E67756}" presName="centerShape" presStyleCnt="0"/>
      <dgm:spPr/>
    </dgm:pt>
    <dgm:pt modelId="{919CB827-818E-42AD-AA40-00313F1E7761}" type="pres">
      <dgm:prSet presAssocID="{E1D0D63C-AE06-4664-AF41-1E3C82E67756}" presName="connSite" presStyleLbl="node1" presStyleIdx="0" presStyleCnt="4"/>
      <dgm:spPr/>
    </dgm:pt>
    <dgm:pt modelId="{7425C4D3-8166-44BA-B5FF-305C8FCD26D6}" type="pres">
      <dgm:prSet presAssocID="{E1D0D63C-AE06-4664-AF41-1E3C82E67756}" presName="visible" presStyleLbl="node1" presStyleIdx="0" presStyleCnt="4" custScaleX="113135" custScaleY="112038"/>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nb-NO"/>
        </a:p>
      </dgm:t>
    </dgm:pt>
    <dgm:pt modelId="{7D528DAF-39B2-40EF-BF9E-D2E9A967D14A}" type="pres">
      <dgm:prSet presAssocID="{FCF59CEA-944C-408B-AA2C-F52179D24B88}" presName="Name25" presStyleLbl="parChTrans1D1" presStyleIdx="0" presStyleCnt="3"/>
      <dgm:spPr/>
      <dgm:t>
        <a:bodyPr/>
        <a:lstStyle/>
        <a:p>
          <a:endParaRPr lang="nb-NO"/>
        </a:p>
      </dgm:t>
    </dgm:pt>
    <dgm:pt modelId="{19A8B9CD-C0A8-404A-902D-9A6E9514F180}" type="pres">
      <dgm:prSet presAssocID="{55BCBEAB-0F40-4128-BAEF-51BC31D6472D}" presName="node" presStyleCnt="0"/>
      <dgm:spPr/>
    </dgm:pt>
    <dgm:pt modelId="{8EA53FB2-83FC-474D-B7E9-59894ABA96CE}" type="pres">
      <dgm:prSet presAssocID="{55BCBEAB-0F40-4128-BAEF-51BC31D6472D}" presName="parentNode" presStyleLbl="node1" presStyleIdx="1" presStyleCnt="4">
        <dgm:presLayoutVars>
          <dgm:chMax val="1"/>
          <dgm:bulletEnabled val="1"/>
        </dgm:presLayoutVars>
      </dgm:prSet>
      <dgm:spPr/>
      <dgm:t>
        <a:bodyPr/>
        <a:lstStyle/>
        <a:p>
          <a:endParaRPr lang="nb-NO"/>
        </a:p>
      </dgm:t>
    </dgm:pt>
    <dgm:pt modelId="{90112C47-F5C4-4D81-BF5B-32883FCB89FA}" type="pres">
      <dgm:prSet presAssocID="{55BCBEAB-0F40-4128-BAEF-51BC31D6472D}" presName="childNode" presStyleLbl="revTx" presStyleIdx="0" presStyleCnt="3">
        <dgm:presLayoutVars>
          <dgm:bulletEnabled val="1"/>
        </dgm:presLayoutVars>
      </dgm:prSet>
      <dgm:spPr/>
      <dgm:t>
        <a:bodyPr/>
        <a:lstStyle/>
        <a:p>
          <a:endParaRPr lang="nb-NO"/>
        </a:p>
      </dgm:t>
    </dgm:pt>
    <dgm:pt modelId="{E1D5CC79-3A2C-4D5E-9FA2-C080BC788F78}" type="pres">
      <dgm:prSet presAssocID="{1C03CACD-2039-4C1C-9A64-B0A0ABC35A42}" presName="Name25" presStyleLbl="parChTrans1D1" presStyleIdx="1" presStyleCnt="3"/>
      <dgm:spPr/>
      <dgm:t>
        <a:bodyPr/>
        <a:lstStyle/>
        <a:p>
          <a:endParaRPr lang="nb-NO"/>
        </a:p>
      </dgm:t>
    </dgm:pt>
    <dgm:pt modelId="{329C42F6-FA2A-45A5-B06C-BB65DBAFF386}" type="pres">
      <dgm:prSet presAssocID="{ED19450A-D62D-4AA1-88DC-04CC99F5ADF8}" presName="node" presStyleCnt="0"/>
      <dgm:spPr/>
    </dgm:pt>
    <dgm:pt modelId="{B0991440-0BF7-4D43-8FAF-2FD8826838A4}" type="pres">
      <dgm:prSet presAssocID="{ED19450A-D62D-4AA1-88DC-04CC99F5ADF8}" presName="parentNode" presStyleLbl="node1" presStyleIdx="2" presStyleCnt="4">
        <dgm:presLayoutVars>
          <dgm:chMax val="1"/>
          <dgm:bulletEnabled val="1"/>
        </dgm:presLayoutVars>
      </dgm:prSet>
      <dgm:spPr/>
      <dgm:t>
        <a:bodyPr/>
        <a:lstStyle/>
        <a:p>
          <a:endParaRPr lang="nb-NO"/>
        </a:p>
      </dgm:t>
    </dgm:pt>
    <dgm:pt modelId="{390A4984-8317-47F5-B5A4-610ADEBB6C65}" type="pres">
      <dgm:prSet presAssocID="{ED19450A-D62D-4AA1-88DC-04CC99F5ADF8}" presName="childNode" presStyleLbl="revTx" presStyleIdx="1" presStyleCnt="3">
        <dgm:presLayoutVars>
          <dgm:bulletEnabled val="1"/>
        </dgm:presLayoutVars>
      </dgm:prSet>
      <dgm:spPr/>
      <dgm:t>
        <a:bodyPr/>
        <a:lstStyle/>
        <a:p>
          <a:endParaRPr lang="nb-NO"/>
        </a:p>
      </dgm:t>
    </dgm:pt>
    <dgm:pt modelId="{8B05F82A-24A5-4919-BB73-54EBBEDC297F}" type="pres">
      <dgm:prSet presAssocID="{E04CF307-7B25-479E-94A9-370714C94383}" presName="Name25" presStyleLbl="parChTrans1D1" presStyleIdx="2" presStyleCnt="3"/>
      <dgm:spPr/>
      <dgm:t>
        <a:bodyPr/>
        <a:lstStyle/>
        <a:p>
          <a:endParaRPr lang="nb-NO"/>
        </a:p>
      </dgm:t>
    </dgm:pt>
    <dgm:pt modelId="{5FC08606-7B8E-42E7-B9AA-A128385ED2C1}" type="pres">
      <dgm:prSet presAssocID="{646411B8-999F-47A3-8917-AD63FCE696CA}" presName="node" presStyleCnt="0"/>
      <dgm:spPr/>
    </dgm:pt>
    <dgm:pt modelId="{23C50052-CE04-411D-8AA9-FA3DCD61300F}" type="pres">
      <dgm:prSet presAssocID="{646411B8-999F-47A3-8917-AD63FCE696CA}" presName="parentNode" presStyleLbl="node1" presStyleIdx="3" presStyleCnt="4">
        <dgm:presLayoutVars>
          <dgm:chMax val="1"/>
          <dgm:bulletEnabled val="1"/>
        </dgm:presLayoutVars>
      </dgm:prSet>
      <dgm:spPr/>
      <dgm:t>
        <a:bodyPr/>
        <a:lstStyle/>
        <a:p>
          <a:endParaRPr lang="nb-NO"/>
        </a:p>
      </dgm:t>
    </dgm:pt>
    <dgm:pt modelId="{15A89845-CE34-4F7B-96DE-5B5A9EB102EC}" type="pres">
      <dgm:prSet presAssocID="{646411B8-999F-47A3-8917-AD63FCE696CA}" presName="childNode" presStyleLbl="revTx" presStyleIdx="2" presStyleCnt="3">
        <dgm:presLayoutVars>
          <dgm:bulletEnabled val="1"/>
        </dgm:presLayoutVars>
      </dgm:prSet>
      <dgm:spPr/>
      <dgm:t>
        <a:bodyPr/>
        <a:lstStyle/>
        <a:p>
          <a:endParaRPr lang="nb-NO"/>
        </a:p>
      </dgm:t>
    </dgm:pt>
  </dgm:ptLst>
  <dgm:cxnLst>
    <dgm:cxn modelId="{7DD1A81A-BC59-4010-A6FD-C43F8F2E5DD1}" type="presOf" srcId="{ED19450A-D62D-4AA1-88DC-04CC99F5ADF8}" destId="{B0991440-0BF7-4D43-8FAF-2FD8826838A4}" srcOrd="0" destOrd="0" presId="urn:microsoft.com/office/officeart/2005/8/layout/radial2"/>
    <dgm:cxn modelId="{EB8B64D2-F45A-49EB-B475-EFFFDFBE850D}" srcId="{E1D0D63C-AE06-4664-AF41-1E3C82E67756}" destId="{55BCBEAB-0F40-4128-BAEF-51BC31D6472D}" srcOrd="0" destOrd="0" parTransId="{FCF59CEA-944C-408B-AA2C-F52179D24B88}" sibTransId="{58633858-07E4-4FC5-AB31-00B7A543921C}"/>
    <dgm:cxn modelId="{239A77E9-3D69-4C0C-9281-913DA320DA61}" type="presOf" srcId="{FCF59CEA-944C-408B-AA2C-F52179D24B88}" destId="{7D528DAF-39B2-40EF-BF9E-D2E9A967D14A}" srcOrd="0" destOrd="0" presId="urn:microsoft.com/office/officeart/2005/8/layout/radial2"/>
    <dgm:cxn modelId="{BE0D1B82-AE11-4A39-821E-DA70E95F075A}" srcId="{E1D0D63C-AE06-4664-AF41-1E3C82E67756}" destId="{ED19450A-D62D-4AA1-88DC-04CC99F5ADF8}" srcOrd="1" destOrd="0" parTransId="{1C03CACD-2039-4C1C-9A64-B0A0ABC35A42}" sibTransId="{68DD75E8-05F1-4AB5-8A62-366181C53D31}"/>
    <dgm:cxn modelId="{FF0CEA75-FB65-4B4C-A3D4-429C0BA09918}" srcId="{646411B8-999F-47A3-8917-AD63FCE696CA}" destId="{E7CF953C-99EF-4F89-A7F8-5C3DB664D93B}" srcOrd="0" destOrd="0" parTransId="{947FBF30-CDEF-44CE-B161-87C8F440CA4D}" sibTransId="{31A04BD8-2A4C-454E-8870-DC1702CE8AF4}"/>
    <dgm:cxn modelId="{A21FFCD7-AD28-4365-8BA0-7C0A0EE11246}" type="presOf" srcId="{646411B8-999F-47A3-8917-AD63FCE696CA}" destId="{23C50052-CE04-411D-8AA9-FA3DCD61300F}" srcOrd="0" destOrd="0" presId="urn:microsoft.com/office/officeart/2005/8/layout/radial2"/>
    <dgm:cxn modelId="{0E012EB0-F561-4731-8772-0B105EC19D48}" srcId="{E1D0D63C-AE06-4664-AF41-1E3C82E67756}" destId="{646411B8-999F-47A3-8917-AD63FCE696CA}" srcOrd="2" destOrd="0" parTransId="{E04CF307-7B25-479E-94A9-370714C94383}" sibTransId="{40DE2DDF-7163-4A72-806C-FE2002FCB749}"/>
    <dgm:cxn modelId="{33E2DFEC-5C28-4293-A22E-7F7861497401}" type="presOf" srcId="{1C03CACD-2039-4C1C-9A64-B0A0ABC35A42}" destId="{E1D5CC79-3A2C-4D5E-9FA2-C080BC788F78}" srcOrd="0" destOrd="0" presId="urn:microsoft.com/office/officeart/2005/8/layout/radial2"/>
    <dgm:cxn modelId="{436B2427-52AF-4FB0-9C4B-7A5464E9B48E}" srcId="{ED19450A-D62D-4AA1-88DC-04CC99F5ADF8}" destId="{BA33E1FC-CAA2-4696-A7FB-983887D5FCD2}" srcOrd="0" destOrd="0" parTransId="{2276A1A5-D78F-4E1A-910F-EE8A80EC4C1D}" sibTransId="{583E5525-0DF8-4501-A0D8-DA749EAB29DD}"/>
    <dgm:cxn modelId="{F4D7DFA1-4D87-499E-B36B-A3B8B472B104}" type="presOf" srcId="{E1D0D63C-AE06-4664-AF41-1E3C82E67756}" destId="{996E8AAB-6A94-4566-8681-23405452E6B5}" srcOrd="0" destOrd="0" presId="urn:microsoft.com/office/officeart/2005/8/layout/radial2"/>
    <dgm:cxn modelId="{7BFD4FE0-9CC7-4A4A-8E34-C60DAA857426}" type="presOf" srcId="{55BCBEAB-0F40-4128-BAEF-51BC31D6472D}" destId="{8EA53FB2-83FC-474D-B7E9-59894ABA96CE}" srcOrd="0" destOrd="0" presId="urn:microsoft.com/office/officeart/2005/8/layout/radial2"/>
    <dgm:cxn modelId="{AEB9EEC1-B85C-4713-A44D-0BC6FFBAE732}" type="presOf" srcId="{003A3940-FB84-4697-80BE-445D479440F1}" destId="{90112C47-F5C4-4D81-BF5B-32883FCB89FA}" srcOrd="0" destOrd="0" presId="urn:microsoft.com/office/officeart/2005/8/layout/radial2"/>
    <dgm:cxn modelId="{8DE68648-5F8E-4A62-B28C-3473A9009B39}" srcId="{55BCBEAB-0F40-4128-BAEF-51BC31D6472D}" destId="{003A3940-FB84-4697-80BE-445D479440F1}" srcOrd="0" destOrd="0" parTransId="{6F834208-CAB6-4F9D-AEC7-7FE03B05F849}" sibTransId="{0863FDC6-6B44-4E41-AF9D-58430FBD8E9A}"/>
    <dgm:cxn modelId="{630A0D13-6E3D-41AF-8A56-A336F9FEC822}" type="presOf" srcId="{E04CF307-7B25-479E-94A9-370714C94383}" destId="{8B05F82A-24A5-4919-BB73-54EBBEDC297F}" srcOrd="0" destOrd="0" presId="urn:microsoft.com/office/officeart/2005/8/layout/radial2"/>
    <dgm:cxn modelId="{4AC8CD27-7BFF-498A-AE51-4335B4B8A25F}" type="presOf" srcId="{E7CF953C-99EF-4F89-A7F8-5C3DB664D93B}" destId="{15A89845-CE34-4F7B-96DE-5B5A9EB102EC}" srcOrd="0" destOrd="0" presId="urn:microsoft.com/office/officeart/2005/8/layout/radial2"/>
    <dgm:cxn modelId="{4A102978-4120-4AB4-8C74-1D9B46B5F8B2}" type="presOf" srcId="{BA33E1FC-CAA2-4696-A7FB-983887D5FCD2}" destId="{390A4984-8317-47F5-B5A4-610ADEBB6C65}" srcOrd="0" destOrd="0" presId="urn:microsoft.com/office/officeart/2005/8/layout/radial2"/>
    <dgm:cxn modelId="{AA2F5259-2A63-43AF-BD4C-98A7F6A4BB84}" type="presParOf" srcId="{996E8AAB-6A94-4566-8681-23405452E6B5}" destId="{E0F5B97E-85AA-4B65-B289-31D62AC2A3A8}" srcOrd="0" destOrd="0" presId="urn:microsoft.com/office/officeart/2005/8/layout/radial2"/>
    <dgm:cxn modelId="{488C4168-5EA1-401D-93B1-13F39E8E0C86}" type="presParOf" srcId="{E0F5B97E-85AA-4B65-B289-31D62AC2A3A8}" destId="{99064731-D441-416A-A16B-A7A76FDC6619}" srcOrd="0" destOrd="0" presId="urn:microsoft.com/office/officeart/2005/8/layout/radial2"/>
    <dgm:cxn modelId="{2DB3A712-3AD1-45E9-9BBB-6D8AB7F88F96}" type="presParOf" srcId="{99064731-D441-416A-A16B-A7A76FDC6619}" destId="{919CB827-818E-42AD-AA40-00313F1E7761}" srcOrd="0" destOrd="0" presId="urn:microsoft.com/office/officeart/2005/8/layout/radial2"/>
    <dgm:cxn modelId="{1C58E20D-8D2C-49C0-B902-5A01B631D133}" type="presParOf" srcId="{99064731-D441-416A-A16B-A7A76FDC6619}" destId="{7425C4D3-8166-44BA-B5FF-305C8FCD26D6}" srcOrd="1" destOrd="0" presId="urn:microsoft.com/office/officeart/2005/8/layout/radial2"/>
    <dgm:cxn modelId="{287CFB49-C560-4C57-9FFF-8DB1365D6A95}" type="presParOf" srcId="{E0F5B97E-85AA-4B65-B289-31D62AC2A3A8}" destId="{7D528DAF-39B2-40EF-BF9E-D2E9A967D14A}" srcOrd="1" destOrd="0" presId="urn:microsoft.com/office/officeart/2005/8/layout/radial2"/>
    <dgm:cxn modelId="{13CF337E-FEB9-42E2-8BC5-84F104B08454}" type="presParOf" srcId="{E0F5B97E-85AA-4B65-B289-31D62AC2A3A8}" destId="{19A8B9CD-C0A8-404A-902D-9A6E9514F180}" srcOrd="2" destOrd="0" presId="urn:microsoft.com/office/officeart/2005/8/layout/radial2"/>
    <dgm:cxn modelId="{49F4292E-E1BD-4E40-96CB-499986C1D1AE}" type="presParOf" srcId="{19A8B9CD-C0A8-404A-902D-9A6E9514F180}" destId="{8EA53FB2-83FC-474D-B7E9-59894ABA96CE}" srcOrd="0" destOrd="0" presId="urn:microsoft.com/office/officeart/2005/8/layout/radial2"/>
    <dgm:cxn modelId="{474E405A-ADFA-4B8C-8F4A-388CD68ECFEA}" type="presParOf" srcId="{19A8B9CD-C0A8-404A-902D-9A6E9514F180}" destId="{90112C47-F5C4-4D81-BF5B-32883FCB89FA}" srcOrd="1" destOrd="0" presId="urn:microsoft.com/office/officeart/2005/8/layout/radial2"/>
    <dgm:cxn modelId="{45DA7E8C-C78A-4F1D-88D5-1AB589932158}" type="presParOf" srcId="{E0F5B97E-85AA-4B65-B289-31D62AC2A3A8}" destId="{E1D5CC79-3A2C-4D5E-9FA2-C080BC788F78}" srcOrd="3" destOrd="0" presId="urn:microsoft.com/office/officeart/2005/8/layout/radial2"/>
    <dgm:cxn modelId="{CF03E572-A579-4D56-B10D-21FC0B278847}" type="presParOf" srcId="{E0F5B97E-85AA-4B65-B289-31D62AC2A3A8}" destId="{329C42F6-FA2A-45A5-B06C-BB65DBAFF386}" srcOrd="4" destOrd="0" presId="urn:microsoft.com/office/officeart/2005/8/layout/radial2"/>
    <dgm:cxn modelId="{D8A6E581-7AA3-4895-BDAC-4871992B7414}" type="presParOf" srcId="{329C42F6-FA2A-45A5-B06C-BB65DBAFF386}" destId="{B0991440-0BF7-4D43-8FAF-2FD8826838A4}" srcOrd="0" destOrd="0" presId="urn:microsoft.com/office/officeart/2005/8/layout/radial2"/>
    <dgm:cxn modelId="{5FB3ACB6-36B4-4316-8CF8-1AAE0C0C54A5}" type="presParOf" srcId="{329C42F6-FA2A-45A5-B06C-BB65DBAFF386}" destId="{390A4984-8317-47F5-B5A4-610ADEBB6C65}" srcOrd="1" destOrd="0" presId="urn:microsoft.com/office/officeart/2005/8/layout/radial2"/>
    <dgm:cxn modelId="{29438C4B-7880-404E-A26E-0589C1A24135}" type="presParOf" srcId="{E0F5B97E-85AA-4B65-B289-31D62AC2A3A8}" destId="{8B05F82A-24A5-4919-BB73-54EBBEDC297F}" srcOrd="5" destOrd="0" presId="urn:microsoft.com/office/officeart/2005/8/layout/radial2"/>
    <dgm:cxn modelId="{C33372C2-128E-4867-997A-4AE28F5219A3}" type="presParOf" srcId="{E0F5B97E-85AA-4B65-B289-31D62AC2A3A8}" destId="{5FC08606-7B8E-42E7-B9AA-A128385ED2C1}" srcOrd="6" destOrd="0" presId="urn:microsoft.com/office/officeart/2005/8/layout/radial2"/>
    <dgm:cxn modelId="{2C6A8170-997D-4461-A469-9C360736B065}" type="presParOf" srcId="{5FC08606-7B8E-42E7-B9AA-A128385ED2C1}" destId="{23C50052-CE04-411D-8AA9-FA3DCD61300F}" srcOrd="0" destOrd="0" presId="urn:microsoft.com/office/officeart/2005/8/layout/radial2"/>
    <dgm:cxn modelId="{62B6E643-A6DB-4867-8F9D-A29585401AFB}" type="presParOf" srcId="{5FC08606-7B8E-42E7-B9AA-A128385ED2C1}" destId="{15A89845-CE34-4F7B-96DE-5B5A9EB102E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168FE-DD62-44D3-8C64-63C45362AEB7}"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nb-NO"/>
        </a:p>
      </dgm:t>
    </dgm:pt>
    <dgm:pt modelId="{02347364-5B34-416B-A352-93D4BA7F4090}">
      <dgm:prSet phldrT="[Tekst]" custT="1"/>
      <dgm:spPr>
        <a:solidFill>
          <a:srgbClr val="83A7D4">
            <a:alpha val="50000"/>
          </a:srgbClr>
        </a:solidFill>
      </dgm:spPr>
      <dgm:t>
        <a:bodyPr/>
        <a:lstStyle/>
        <a:p>
          <a:pPr>
            <a:lnSpc>
              <a:spcPct val="100000"/>
            </a:lnSpc>
          </a:pPr>
          <a:r>
            <a:rPr lang="nb-NO" sz="1700" b="0" dirty="0" smtClean="0">
              <a:solidFill>
                <a:schemeClr val="tx1"/>
              </a:solidFill>
            </a:rPr>
            <a:t>NTNU Vitenskapsmuseet naturhistorisk rapport</a:t>
          </a:r>
        </a:p>
      </dgm:t>
    </dgm:pt>
    <dgm:pt modelId="{9B4D7CB1-F5F8-4ACC-BAFE-9A76002723E9}" type="parTrans" cxnId="{74337CB8-A25E-4A89-96A1-4C9EB1DEC3EB}">
      <dgm:prSet/>
      <dgm:spPr/>
      <dgm:t>
        <a:bodyPr/>
        <a:lstStyle/>
        <a:p>
          <a:endParaRPr lang="nb-NO"/>
        </a:p>
      </dgm:t>
    </dgm:pt>
    <dgm:pt modelId="{829274EC-01C4-47B2-A6DB-9BD0CD13137F}" type="sibTrans" cxnId="{74337CB8-A25E-4A89-96A1-4C9EB1DEC3EB}">
      <dgm:prSet/>
      <dgm:spPr/>
      <dgm:t>
        <a:bodyPr/>
        <a:lstStyle/>
        <a:p>
          <a:endParaRPr lang="nb-NO"/>
        </a:p>
      </dgm:t>
    </dgm:pt>
    <dgm:pt modelId="{AF413C6C-BCE9-4491-A397-154F9386BCEF}">
      <dgm:prSet phldrT="[Tekst]" custT="1"/>
      <dgm:spPr>
        <a:solidFill>
          <a:srgbClr val="F5D882">
            <a:alpha val="50000"/>
          </a:srgbClr>
        </a:solidFill>
      </dgm:spPr>
      <dgm:t>
        <a:bodyPr/>
        <a:lstStyle/>
        <a:p>
          <a:pPr algn="ctr">
            <a:lnSpc>
              <a:spcPct val="100000"/>
            </a:lnSpc>
          </a:pPr>
          <a:r>
            <a:rPr lang="nb-NO" sz="1700" b="0" dirty="0" smtClean="0">
              <a:solidFill>
                <a:schemeClr val="tx1"/>
              </a:solidFill>
            </a:rPr>
            <a:t>NTNU Vitenskapsmuseet naturhistorisk notat</a:t>
          </a:r>
          <a:endParaRPr lang="nb-NO" sz="1700" b="0" u="sng" dirty="0">
            <a:solidFill>
              <a:schemeClr val="tx1"/>
            </a:solidFill>
          </a:endParaRPr>
        </a:p>
      </dgm:t>
    </dgm:pt>
    <dgm:pt modelId="{B88C81FE-23C2-4508-BD6A-4DA06A8FB9F2}" type="sibTrans" cxnId="{2410A618-C7CB-473D-832E-1B6930962A13}">
      <dgm:prSet/>
      <dgm:spPr/>
      <dgm:t>
        <a:bodyPr/>
        <a:lstStyle/>
        <a:p>
          <a:endParaRPr lang="nb-NO"/>
        </a:p>
      </dgm:t>
    </dgm:pt>
    <dgm:pt modelId="{5AC24B61-8D72-4843-8068-EFF3FE775433}" type="parTrans" cxnId="{2410A618-C7CB-473D-832E-1B6930962A13}">
      <dgm:prSet/>
      <dgm:spPr/>
      <dgm:t>
        <a:bodyPr/>
        <a:lstStyle/>
        <a:p>
          <a:endParaRPr lang="nb-NO"/>
        </a:p>
      </dgm:t>
    </dgm:pt>
    <dgm:pt modelId="{975C4FCC-6CE7-4673-B54A-0583FDE5C898}">
      <dgm:prSet phldrT="[Tekst]" custT="1"/>
      <dgm:spPr>
        <a:solidFill>
          <a:srgbClr val="F5D882">
            <a:alpha val="50000"/>
          </a:srgbClr>
        </a:solidFill>
      </dgm:spPr>
      <dgm:t>
        <a:bodyPr/>
        <a:lstStyle/>
        <a:p>
          <a:pPr algn="ctr">
            <a:lnSpc>
              <a:spcPct val="100000"/>
            </a:lnSpc>
          </a:pPr>
          <a:r>
            <a:rPr lang="nb-NO" sz="1900" b="0" dirty="0" smtClean="0">
              <a:solidFill>
                <a:schemeClr val="tx1"/>
              </a:solidFill>
            </a:rPr>
            <a:t>Antall 2014-rapporter lagt ut: </a:t>
          </a:r>
          <a:r>
            <a:rPr lang="nb-NO" sz="1500" b="0" dirty="0" smtClean="0">
              <a:solidFill>
                <a:schemeClr val="tx1"/>
              </a:solidFill>
            </a:rPr>
            <a:t/>
          </a:r>
          <a:br>
            <a:rPr lang="nb-NO" sz="1500" b="0" dirty="0" smtClean="0">
              <a:solidFill>
                <a:schemeClr val="tx1"/>
              </a:solidFill>
            </a:rPr>
          </a:br>
          <a:r>
            <a:rPr lang="nb-NO" sz="1900" b="1" dirty="0" smtClean="0">
              <a:solidFill>
                <a:schemeClr val="tx1"/>
              </a:solidFill>
            </a:rPr>
            <a:t>14</a:t>
          </a:r>
          <a:r>
            <a:rPr lang="nb-NO" sz="1900" b="0" dirty="0" smtClean="0">
              <a:solidFill>
                <a:schemeClr val="tx1"/>
              </a:solidFill>
            </a:rPr>
            <a:t> </a:t>
          </a:r>
          <a:endParaRPr lang="nb-NO" sz="1900" b="0" u="sng" dirty="0">
            <a:solidFill>
              <a:schemeClr val="tx1"/>
            </a:solidFill>
          </a:endParaRPr>
        </a:p>
      </dgm:t>
    </dgm:pt>
    <dgm:pt modelId="{0F92F8F2-7B1F-4AED-9078-D28FFE34D117}" type="parTrans" cxnId="{2D3EAEDA-7CED-4AEA-B146-2A458463CD72}">
      <dgm:prSet/>
      <dgm:spPr/>
      <dgm:t>
        <a:bodyPr/>
        <a:lstStyle/>
        <a:p>
          <a:endParaRPr lang="nb-NO"/>
        </a:p>
      </dgm:t>
    </dgm:pt>
    <dgm:pt modelId="{DA982951-15FB-491C-AD7E-3272E6C7BB7C}" type="sibTrans" cxnId="{2D3EAEDA-7CED-4AEA-B146-2A458463CD72}">
      <dgm:prSet/>
      <dgm:spPr/>
      <dgm:t>
        <a:bodyPr/>
        <a:lstStyle/>
        <a:p>
          <a:endParaRPr lang="nb-NO"/>
        </a:p>
      </dgm:t>
    </dgm:pt>
    <dgm:pt modelId="{40D91AC0-A012-4AA8-95D9-4BBF31BAEE98}">
      <dgm:prSet phldrT="[Tekst]" custT="1"/>
      <dgm:spPr>
        <a:solidFill>
          <a:srgbClr val="F5D882">
            <a:alpha val="50000"/>
          </a:srgbClr>
        </a:solidFill>
      </dgm:spPr>
      <dgm:t>
        <a:bodyPr/>
        <a:lstStyle/>
        <a:p>
          <a:pPr algn="ctr">
            <a:lnSpc>
              <a:spcPct val="100000"/>
            </a:lnSpc>
          </a:pPr>
          <a:r>
            <a:rPr lang="nb-NO" sz="1900" b="0" dirty="0" smtClean="0">
              <a:solidFill>
                <a:schemeClr val="tx1"/>
              </a:solidFill>
            </a:rPr>
            <a:t>Antall nedlastinger: </a:t>
          </a:r>
          <a:r>
            <a:rPr lang="nb-NO" sz="1500" b="0" dirty="0" smtClean="0">
              <a:solidFill>
                <a:schemeClr val="tx1"/>
              </a:solidFill>
            </a:rPr>
            <a:t/>
          </a:r>
          <a:br>
            <a:rPr lang="nb-NO" sz="1500" b="0" dirty="0" smtClean="0">
              <a:solidFill>
                <a:schemeClr val="tx1"/>
              </a:solidFill>
            </a:rPr>
          </a:br>
          <a:r>
            <a:rPr lang="nb-NO" sz="1900" b="1" dirty="0" smtClean="0">
              <a:solidFill>
                <a:schemeClr val="tx1"/>
              </a:solidFill>
            </a:rPr>
            <a:t>3 000</a:t>
          </a:r>
          <a:endParaRPr lang="nb-NO" sz="1900" b="1" u="sng" dirty="0">
            <a:solidFill>
              <a:schemeClr val="tx1"/>
            </a:solidFill>
          </a:endParaRPr>
        </a:p>
      </dgm:t>
    </dgm:pt>
    <dgm:pt modelId="{6E8814D4-74C2-4B9C-9331-C1D395B6B5E9}" type="parTrans" cxnId="{91FD7FDF-2675-4FBB-8385-DB39F1E2D0C2}">
      <dgm:prSet/>
      <dgm:spPr/>
      <dgm:t>
        <a:bodyPr/>
        <a:lstStyle/>
        <a:p>
          <a:endParaRPr lang="nb-NO"/>
        </a:p>
      </dgm:t>
    </dgm:pt>
    <dgm:pt modelId="{C1A10FD8-A969-489E-8D57-A24D0EA3FC76}" type="sibTrans" cxnId="{91FD7FDF-2675-4FBB-8385-DB39F1E2D0C2}">
      <dgm:prSet/>
      <dgm:spPr/>
      <dgm:t>
        <a:bodyPr/>
        <a:lstStyle/>
        <a:p>
          <a:endParaRPr lang="nb-NO"/>
        </a:p>
      </dgm:t>
    </dgm:pt>
    <dgm:pt modelId="{CABFD423-5017-4D10-99CB-F61D4A6DBC82}">
      <dgm:prSet phldrT="[Tekst]" custT="1"/>
      <dgm:spPr>
        <a:solidFill>
          <a:srgbClr val="83A7D4">
            <a:alpha val="50000"/>
          </a:srgbClr>
        </a:solidFill>
      </dgm:spPr>
      <dgm:t>
        <a:bodyPr/>
        <a:lstStyle/>
        <a:p>
          <a:pPr>
            <a:lnSpc>
              <a:spcPct val="100000"/>
            </a:lnSpc>
          </a:pPr>
          <a:r>
            <a:rPr lang="nb-NO" sz="1900" b="0" dirty="0" smtClean="0">
              <a:solidFill>
                <a:schemeClr val="tx1"/>
              </a:solidFill>
            </a:rPr>
            <a:t>Antall 2014-rapporter lagt ut: </a:t>
          </a:r>
          <a:r>
            <a:rPr lang="nb-NO" sz="1500" b="0" dirty="0" smtClean="0">
              <a:solidFill>
                <a:schemeClr val="tx1"/>
              </a:solidFill>
            </a:rPr>
            <a:t/>
          </a:r>
          <a:br>
            <a:rPr lang="nb-NO" sz="1500" b="0" dirty="0" smtClean="0">
              <a:solidFill>
                <a:schemeClr val="tx1"/>
              </a:solidFill>
            </a:rPr>
          </a:br>
          <a:r>
            <a:rPr lang="nb-NO" sz="1900" b="1" dirty="0" smtClean="0">
              <a:solidFill>
                <a:schemeClr val="tx1"/>
              </a:solidFill>
            </a:rPr>
            <a:t>6</a:t>
          </a:r>
        </a:p>
      </dgm:t>
    </dgm:pt>
    <dgm:pt modelId="{703FDDF3-2641-4337-912F-B70547113749}" type="parTrans" cxnId="{781D616B-9BF2-4538-B38C-FB3DE3BC6DF7}">
      <dgm:prSet/>
      <dgm:spPr/>
      <dgm:t>
        <a:bodyPr/>
        <a:lstStyle/>
        <a:p>
          <a:endParaRPr lang="nb-NO"/>
        </a:p>
      </dgm:t>
    </dgm:pt>
    <dgm:pt modelId="{B39FB471-93AD-46AC-82BA-00ADEFE5B91E}" type="sibTrans" cxnId="{781D616B-9BF2-4538-B38C-FB3DE3BC6DF7}">
      <dgm:prSet/>
      <dgm:spPr/>
      <dgm:t>
        <a:bodyPr/>
        <a:lstStyle/>
        <a:p>
          <a:endParaRPr lang="nb-NO"/>
        </a:p>
      </dgm:t>
    </dgm:pt>
    <dgm:pt modelId="{1897AF88-C1A8-4207-AAAD-162CE18BBA9B}">
      <dgm:prSet phldrT="[Tekst]" custT="1"/>
      <dgm:spPr>
        <a:solidFill>
          <a:srgbClr val="83A7D4">
            <a:alpha val="50000"/>
          </a:srgbClr>
        </a:solidFill>
      </dgm:spPr>
      <dgm:t>
        <a:bodyPr/>
        <a:lstStyle/>
        <a:p>
          <a:pPr>
            <a:lnSpc>
              <a:spcPct val="100000"/>
            </a:lnSpc>
          </a:pPr>
          <a:r>
            <a:rPr lang="nb-NO" sz="1900" b="0" dirty="0" smtClean="0">
              <a:solidFill>
                <a:schemeClr val="tx1"/>
              </a:solidFill>
            </a:rPr>
            <a:t>Antall nedlastninger: </a:t>
          </a:r>
          <a:r>
            <a:rPr lang="nb-NO" sz="1500" b="0" dirty="0" smtClean="0">
              <a:solidFill>
                <a:schemeClr val="tx1"/>
              </a:solidFill>
            </a:rPr>
            <a:t/>
          </a:r>
          <a:br>
            <a:rPr lang="nb-NO" sz="1500" b="0" dirty="0" smtClean="0">
              <a:solidFill>
                <a:schemeClr val="tx1"/>
              </a:solidFill>
            </a:rPr>
          </a:br>
          <a:r>
            <a:rPr lang="nb-NO" sz="1900" b="1" dirty="0" smtClean="0">
              <a:solidFill>
                <a:schemeClr val="tx1"/>
              </a:solidFill>
            </a:rPr>
            <a:t>1 256</a:t>
          </a:r>
        </a:p>
      </dgm:t>
    </dgm:pt>
    <dgm:pt modelId="{9D0DAFD2-1E07-4249-96C3-91A911C6A9A1}" type="parTrans" cxnId="{27C829A0-4410-4377-8C78-41D73CED5ED8}">
      <dgm:prSet/>
      <dgm:spPr/>
      <dgm:t>
        <a:bodyPr/>
        <a:lstStyle/>
        <a:p>
          <a:endParaRPr lang="nb-NO"/>
        </a:p>
      </dgm:t>
    </dgm:pt>
    <dgm:pt modelId="{AEA8BF51-36B0-425A-85F4-E6FAA04D338E}" type="sibTrans" cxnId="{27C829A0-4410-4377-8C78-41D73CED5ED8}">
      <dgm:prSet/>
      <dgm:spPr/>
      <dgm:t>
        <a:bodyPr/>
        <a:lstStyle/>
        <a:p>
          <a:endParaRPr lang="nb-NO"/>
        </a:p>
      </dgm:t>
    </dgm:pt>
    <dgm:pt modelId="{D5E4C099-74F4-4432-B0E7-AD0810914B90}">
      <dgm:prSet phldrT="[Tekst]" custT="1"/>
      <dgm:spPr>
        <a:solidFill>
          <a:srgbClr val="E7DFCC">
            <a:alpha val="50000"/>
          </a:srgbClr>
        </a:solidFill>
      </dgm:spPr>
      <dgm:t>
        <a:bodyPr/>
        <a:lstStyle/>
        <a:p>
          <a:pPr>
            <a:lnSpc>
              <a:spcPct val="100000"/>
            </a:lnSpc>
          </a:pPr>
          <a:r>
            <a:rPr lang="nb-NO" sz="1700" b="0" dirty="0" smtClean="0">
              <a:solidFill>
                <a:schemeClr val="tx1"/>
              </a:solidFill>
            </a:rPr>
            <a:t>Arkeologisk utgravingsrapport</a:t>
          </a:r>
        </a:p>
      </dgm:t>
    </dgm:pt>
    <dgm:pt modelId="{3FFA66C8-CD6A-483C-9DAA-9593E7D4E0F2}" type="parTrans" cxnId="{707E6476-DA1C-4A71-A4A7-83B2EED9B354}">
      <dgm:prSet/>
      <dgm:spPr/>
      <dgm:t>
        <a:bodyPr/>
        <a:lstStyle/>
        <a:p>
          <a:endParaRPr lang="nb-NO"/>
        </a:p>
      </dgm:t>
    </dgm:pt>
    <dgm:pt modelId="{A703CFC4-E3E0-4144-9E00-1F20BA4DD490}" type="sibTrans" cxnId="{707E6476-DA1C-4A71-A4A7-83B2EED9B354}">
      <dgm:prSet/>
      <dgm:spPr/>
      <dgm:t>
        <a:bodyPr/>
        <a:lstStyle/>
        <a:p>
          <a:endParaRPr lang="nb-NO"/>
        </a:p>
      </dgm:t>
    </dgm:pt>
    <dgm:pt modelId="{2DE5735C-6CB6-4B91-9ED9-53320C520541}">
      <dgm:prSet custT="1"/>
      <dgm:spPr>
        <a:solidFill>
          <a:srgbClr val="E7DFCC"/>
        </a:solidFill>
      </dgm:spPr>
      <dgm:t>
        <a:bodyPr/>
        <a:lstStyle/>
        <a:p>
          <a:pPr>
            <a:lnSpc>
              <a:spcPct val="100000"/>
            </a:lnSpc>
          </a:pPr>
          <a:r>
            <a:rPr lang="nb-NO" sz="1900" b="0" dirty="0" smtClean="0">
              <a:solidFill>
                <a:schemeClr val="tx1"/>
              </a:solidFill>
            </a:rPr>
            <a:t>Antall nedlastinger: </a:t>
          </a:r>
          <a:br>
            <a:rPr lang="nb-NO" sz="1900" b="0" dirty="0" smtClean="0">
              <a:solidFill>
                <a:schemeClr val="tx1"/>
              </a:solidFill>
            </a:rPr>
          </a:br>
          <a:r>
            <a:rPr lang="nb-NO" sz="1900" b="1" dirty="0" smtClean="0">
              <a:solidFill>
                <a:schemeClr val="tx1"/>
              </a:solidFill>
            </a:rPr>
            <a:t>2 266</a:t>
          </a:r>
        </a:p>
      </dgm:t>
    </dgm:pt>
    <dgm:pt modelId="{49703F01-7CD3-4E14-9A9A-50FC5834DA10}" type="parTrans" cxnId="{EB2E91C0-3591-4642-A4FA-CF3F9B1DD01C}">
      <dgm:prSet/>
      <dgm:spPr/>
      <dgm:t>
        <a:bodyPr/>
        <a:lstStyle/>
        <a:p>
          <a:endParaRPr lang="nb-NO"/>
        </a:p>
      </dgm:t>
    </dgm:pt>
    <dgm:pt modelId="{16ADC942-A5FC-4BF5-9AA0-4F23DD7D29C5}" type="sibTrans" cxnId="{EB2E91C0-3591-4642-A4FA-CF3F9B1DD01C}">
      <dgm:prSet/>
      <dgm:spPr/>
      <dgm:t>
        <a:bodyPr/>
        <a:lstStyle/>
        <a:p>
          <a:endParaRPr lang="nb-NO"/>
        </a:p>
      </dgm:t>
    </dgm:pt>
    <dgm:pt modelId="{3C712697-3C49-4A83-8952-430B00D059AF}">
      <dgm:prSet phldrT="[Tekst]" custT="1"/>
      <dgm:spPr>
        <a:solidFill>
          <a:srgbClr val="E7DFCC">
            <a:alpha val="50000"/>
          </a:srgbClr>
        </a:solidFill>
      </dgm:spPr>
      <dgm:t>
        <a:bodyPr/>
        <a:lstStyle/>
        <a:p>
          <a:pPr>
            <a:lnSpc>
              <a:spcPct val="100000"/>
            </a:lnSpc>
          </a:pPr>
          <a:r>
            <a:rPr lang="nb-NO" sz="1500" b="0" dirty="0" smtClean="0">
              <a:solidFill>
                <a:schemeClr val="tx1"/>
              </a:solidFill>
            </a:rPr>
            <a:t> </a:t>
          </a:r>
          <a:r>
            <a:rPr lang="nb-NO" sz="1900" b="0" dirty="0" smtClean="0">
              <a:solidFill>
                <a:schemeClr val="tx1"/>
              </a:solidFill>
            </a:rPr>
            <a:t>Antall 2014-rapporter lagt ut: </a:t>
          </a:r>
          <a:r>
            <a:rPr lang="nb-NO" sz="1500" b="0" dirty="0" smtClean="0">
              <a:solidFill>
                <a:schemeClr val="tx1"/>
              </a:solidFill>
            </a:rPr>
            <a:t/>
          </a:r>
          <a:br>
            <a:rPr lang="nb-NO" sz="1500" b="0" dirty="0" smtClean="0">
              <a:solidFill>
                <a:schemeClr val="tx1"/>
              </a:solidFill>
            </a:rPr>
          </a:br>
          <a:r>
            <a:rPr lang="nb-NO" sz="1900" b="1" dirty="0" smtClean="0">
              <a:solidFill>
                <a:schemeClr val="tx1"/>
              </a:solidFill>
            </a:rPr>
            <a:t>12</a:t>
          </a:r>
        </a:p>
      </dgm:t>
    </dgm:pt>
    <dgm:pt modelId="{C7A0A811-279B-44FA-8553-D982C2527426}" type="parTrans" cxnId="{364D02B3-890A-4970-B608-8AC8D32DAAE9}">
      <dgm:prSet/>
      <dgm:spPr/>
      <dgm:t>
        <a:bodyPr/>
        <a:lstStyle/>
        <a:p>
          <a:endParaRPr lang="nb-NO"/>
        </a:p>
      </dgm:t>
    </dgm:pt>
    <dgm:pt modelId="{99567B82-CC42-4551-A565-A930D66E3621}" type="sibTrans" cxnId="{364D02B3-890A-4970-B608-8AC8D32DAAE9}">
      <dgm:prSet/>
      <dgm:spPr/>
      <dgm:t>
        <a:bodyPr/>
        <a:lstStyle/>
        <a:p>
          <a:endParaRPr lang="nb-NO"/>
        </a:p>
      </dgm:t>
    </dgm:pt>
    <dgm:pt modelId="{D7806991-BEB7-4DA7-AF98-FA2FF0B24AEC}" type="pres">
      <dgm:prSet presAssocID="{D60168FE-DD62-44D3-8C64-63C45362AEB7}" presName="theList" presStyleCnt="0">
        <dgm:presLayoutVars>
          <dgm:dir/>
          <dgm:animLvl val="lvl"/>
          <dgm:resizeHandles val="exact"/>
        </dgm:presLayoutVars>
      </dgm:prSet>
      <dgm:spPr/>
      <dgm:t>
        <a:bodyPr/>
        <a:lstStyle/>
        <a:p>
          <a:endParaRPr lang="nb-NO"/>
        </a:p>
      </dgm:t>
    </dgm:pt>
    <dgm:pt modelId="{AD46BCCA-1D6F-4E37-9803-E24887BC5F49}" type="pres">
      <dgm:prSet presAssocID="{AF413C6C-BCE9-4491-A397-154F9386BCEF}" presName="compNode" presStyleCnt="0"/>
      <dgm:spPr/>
    </dgm:pt>
    <dgm:pt modelId="{BED200BD-4BF0-41C8-9E15-5BDE299BC811}" type="pres">
      <dgm:prSet presAssocID="{AF413C6C-BCE9-4491-A397-154F9386BCEF}" presName="aNode" presStyleLbl="bgShp" presStyleIdx="0" presStyleCnt="3"/>
      <dgm:spPr/>
      <dgm:t>
        <a:bodyPr/>
        <a:lstStyle/>
        <a:p>
          <a:endParaRPr lang="nb-NO"/>
        </a:p>
      </dgm:t>
    </dgm:pt>
    <dgm:pt modelId="{9881ADA4-E126-4ACC-B910-DB97FD1155E0}" type="pres">
      <dgm:prSet presAssocID="{AF413C6C-BCE9-4491-A397-154F9386BCEF}" presName="textNode" presStyleLbl="bgShp" presStyleIdx="0" presStyleCnt="3"/>
      <dgm:spPr/>
      <dgm:t>
        <a:bodyPr/>
        <a:lstStyle/>
        <a:p>
          <a:endParaRPr lang="nb-NO"/>
        </a:p>
      </dgm:t>
    </dgm:pt>
    <dgm:pt modelId="{13F990BA-8F25-4348-BD34-146266DEDB49}" type="pres">
      <dgm:prSet presAssocID="{AF413C6C-BCE9-4491-A397-154F9386BCEF}" presName="compChildNode" presStyleCnt="0"/>
      <dgm:spPr/>
    </dgm:pt>
    <dgm:pt modelId="{7393B7BE-6E63-4C02-9EB0-F7E01A949880}" type="pres">
      <dgm:prSet presAssocID="{AF413C6C-BCE9-4491-A397-154F9386BCEF}" presName="theInnerList" presStyleCnt="0"/>
      <dgm:spPr/>
    </dgm:pt>
    <dgm:pt modelId="{6D31743D-8C2C-4710-A834-7045BB99A1AB}" type="pres">
      <dgm:prSet presAssocID="{975C4FCC-6CE7-4673-B54A-0583FDE5C898}" presName="childNode" presStyleLbl="node1" presStyleIdx="0" presStyleCnt="6">
        <dgm:presLayoutVars>
          <dgm:bulletEnabled val="1"/>
        </dgm:presLayoutVars>
      </dgm:prSet>
      <dgm:spPr/>
      <dgm:t>
        <a:bodyPr/>
        <a:lstStyle/>
        <a:p>
          <a:endParaRPr lang="nb-NO"/>
        </a:p>
      </dgm:t>
    </dgm:pt>
    <dgm:pt modelId="{77BB5BD4-CC3C-48F1-9936-242846C2822A}" type="pres">
      <dgm:prSet presAssocID="{975C4FCC-6CE7-4673-B54A-0583FDE5C898}" presName="aSpace2" presStyleCnt="0"/>
      <dgm:spPr/>
    </dgm:pt>
    <dgm:pt modelId="{89F8F653-74D2-4E9A-B995-3AABC644E85E}" type="pres">
      <dgm:prSet presAssocID="{40D91AC0-A012-4AA8-95D9-4BBF31BAEE98}" presName="childNode" presStyleLbl="node1" presStyleIdx="1" presStyleCnt="6">
        <dgm:presLayoutVars>
          <dgm:bulletEnabled val="1"/>
        </dgm:presLayoutVars>
      </dgm:prSet>
      <dgm:spPr/>
      <dgm:t>
        <a:bodyPr/>
        <a:lstStyle/>
        <a:p>
          <a:endParaRPr lang="nb-NO"/>
        </a:p>
      </dgm:t>
    </dgm:pt>
    <dgm:pt modelId="{5A858B50-A7B0-4B9D-AE8D-52A60F74C18F}" type="pres">
      <dgm:prSet presAssocID="{AF413C6C-BCE9-4491-A397-154F9386BCEF}" presName="aSpace" presStyleCnt="0"/>
      <dgm:spPr/>
    </dgm:pt>
    <dgm:pt modelId="{6220CB65-CE36-4321-8AD9-7500CE654FA0}" type="pres">
      <dgm:prSet presAssocID="{02347364-5B34-416B-A352-93D4BA7F4090}" presName="compNode" presStyleCnt="0"/>
      <dgm:spPr/>
    </dgm:pt>
    <dgm:pt modelId="{A9711DED-F9B1-4237-88A5-F5FB7C08B004}" type="pres">
      <dgm:prSet presAssocID="{02347364-5B34-416B-A352-93D4BA7F4090}" presName="aNode" presStyleLbl="bgShp" presStyleIdx="1" presStyleCnt="3"/>
      <dgm:spPr/>
      <dgm:t>
        <a:bodyPr/>
        <a:lstStyle/>
        <a:p>
          <a:endParaRPr lang="nb-NO"/>
        </a:p>
      </dgm:t>
    </dgm:pt>
    <dgm:pt modelId="{1484B5BB-A47B-4872-9CDB-32C736F39B85}" type="pres">
      <dgm:prSet presAssocID="{02347364-5B34-416B-A352-93D4BA7F4090}" presName="textNode" presStyleLbl="bgShp" presStyleIdx="1" presStyleCnt="3"/>
      <dgm:spPr/>
      <dgm:t>
        <a:bodyPr/>
        <a:lstStyle/>
        <a:p>
          <a:endParaRPr lang="nb-NO"/>
        </a:p>
      </dgm:t>
    </dgm:pt>
    <dgm:pt modelId="{67975743-B085-4F85-8195-FC8A1DE1218E}" type="pres">
      <dgm:prSet presAssocID="{02347364-5B34-416B-A352-93D4BA7F4090}" presName="compChildNode" presStyleCnt="0"/>
      <dgm:spPr/>
    </dgm:pt>
    <dgm:pt modelId="{FBD09D1E-2484-4B4C-8A6D-83308D083FAA}" type="pres">
      <dgm:prSet presAssocID="{02347364-5B34-416B-A352-93D4BA7F4090}" presName="theInnerList" presStyleCnt="0"/>
      <dgm:spPr/>
    </dgm:pt>
    <dgm:pt modelId="{1F10FF82-743C-45A9-9AB3-8A08D9544B4F}" type="pres">
      <dgm:prSet presAssocID="{CABFD423-5017-4D10-99CB-F61D4A6DBC82}" presName="childNode" presStyleLbl="node1" presStyleIdx="2" presStyleCnt="6">
        <dgm:presLayoutVars>
          <dgm:bulletEnabled val="1"/>
        </dgm:presLayoutVars>
      </dgm:prSet>
      <dgm:spPr/>
      <dgm:t>
        <a:bodyPr/>
        <a:lstStyle/>
        <a:p>
          <a:endParaRPr lang="nb-NO"/>
        </a:p>
      </dgm:t>
    </dgm:pt>
    <dgm:pt modelId="{C518452B-0BDA-4D89-A2E0-F78DE24C4392}" type="pres">
      <dgm:prSet presAssocID="{CABFD423-5017-4D10-99CB-F61D4A6DBC82}" presName="aSpace2" presStyleCnt="0"/>
      <dgm:spPr/>
    </dgm:pt>
    <dgm:pt modelId="{CE8FA3BE-F8E4-4295-B864-0385505014E0}" type="pres">
      <dgm:prSet presAssocID="{1897AF88-C1A8-4207-AAAD-162CE18BBA9B}" presName="childNode" presStyleLbl="node1" presStyleIdx="3" presStyleCnt="6">
        <dgm:presLayoutVars>
          <dgm:bulletEnabled val="1"/>
        </dgm:presLayoutVars>
      </dgm:prSet>
      <dgm:spPr/>
      <dgm:t>
        <a:bodyPr/>
        <a:lstStyle/>
        <a:p>
          <a:endParaRPr lang="nb-NO"/>
        </a:p>
      </dgm:t>
    </dgm:pt>
    <dgm:pt modelId="{5D3E64A5-EB4C-4EA3-81E0-D0E469404626}" type="pres">
      <dgm:prSet presAssocID="{02347364-5B34-416B-A352-93D4BA7F4090}" presName="aSpace" presStyleCnt="0"/>
      <dgm:spPr/>
    </dgm:pt>
    <dgm:pt modelId="{4F0CF3CC-3E16-410A-BEDB-713A2CAC817E}" type="pres">
      <dgm:prSet presAssocID="{D5E4C099-74F4-4432-B0E7-AD0810914B90}" presName="compNode" presStyleCnt="0"/>
      <dgm:spPr/>
    </dgm:pt>
    <dgm:pt modelId="{57627CEA-C578-4ACE-8555-8E6CB45EFF43}" type="pres">
      <dgm:prSet presAssocID="{D5E4C099-74F4-4432-B0E7-AD0810914B90}" presName="aNode" presStyleLbl="bgShp" presStyleIdx="2" presStyleCnt="3"/>
      <dgm:spPr/>
      <dgm:t>
        <a:bodyPr/>
        <a:lstStyle/>
        <a:p>
          <a:endParaRPr lang="nb-NO"/>
        </a:p>
      </dgm:t>
    </dgm:pt>
    <dgm:pt modelId="{CEA52034-59AC-4816-A6D9-28509A253460}" type="pres">
      <dgm:prSet presAssocID="{D5E4C099-74F4-4432-B0E7-AD0810914B90}" presName="textNode" presStyleLbl="bgShp" presStyleIdx="2" presStyleCnt="3"/>
      <dgm:spPr/>
      <dgm:t>
        <a:bodyPr/>
        <a:lstStyle/>
        <a:p>
          <a:endParaRPr lang="nb-NO"/>
        </a:p>
      </dgm:t>
    </dgm:pt>
    <dgm:pt modelId="{6DE2948A-701D-42E0-9B07-A6B02E427C75}" type="pres">
      <dgm:prSet presAssocID="{D5E4C099-74F4-4432-B0E7-AD0810914B90}" presName="compChildNode" presStyleCnt="0"/>
      <dgm:spPr/>
    </dgm:pt>
    <dgm:pt modelId="{4A81C62F-8A22-4B8B-BD85-7E4E4E416D53}" type="pres">
      <dgm:prSet presAssocID="{D5E4C099-74F4-4432-B0E7-AD0810914B90}" presName="theInnerList" presStyleCnt="0"/>
      <dgm:spPr/>
    </dgm:pt>
    <dgm:pt modelId="{54203807-7471-4712-8420-7648CBC9891E}" type="pres">
      <dgm:prSet presAssocID="{3C712697-3C49-4A83-8952-430B00D059AF}" presName="childNode" presStyleLbl="node1" presStyleIdx="4" presStyleCnt="6">
        <dgm:presLayoutVars>
          <dgm:bulletEnabled val="1"/>
        </dgm:presLayoutVars>
      </dgm:prSet>
      <dgm:spPr/>
      <dgm:t>
        <a:bodyPr/>
        <a:lstStyle/>
        <a:p>
          <a:endParaRPr lang="nb-NO"/>
        </a:p>
      </dgm:t>
    </dgm:pt>
    <dgm:pt modelId="{CDCB338C-E096-491F-8150-7FF15E672044}" type="pres">
      <dgm:prSet presAssocID="{3C712697-3C49-4A83-8952-430B00D059AF}" presName="aSpace2" presStyleCnt="0"/>
      <dgm:spPr/>
    </dgm:pt>
    <dgm:pt modelId="{9A92E869-0251-46A1-8330-4774B85B0B56}" type="pres">
      <dgm:prSet presAssocID="{2DE5735C-6CB6-4B91-9ED9-53320C520541}" presName="childNode" presStyleLbl="node1" presStyleIdx="5" presStyleCnt="6">
        <dgm:presLayoutVars>
          <dgm:bulletEnabled val="1"/>
        </dgm:presLayoutVars>
      </dgm:prSet>
      <dgm:spPr/>
      <dgm:t>
        <a:bodyPr/>
        <a:lstStyle/>
        <a:p>
          <a:endParaRPr lang="nb-NO"/>
        </a:p>
      </dgm:t>
    </dgm:pt>
  </dgm:ptLst>
  <dgm:cxnLst>
    <dgm:cxn modelId="{707E6476-DA1C-4A71-A4A7-83B2EED9B354}" srcId="{D60168FE-DD62-44D3-8C64-63C45362AEB7}" destId="{D5E4C099-74F4-4432-B0E7-AD0810914B90}" srcOrd="2" destOrd="0" parTransId="{3FFA66C8-CD6A-483C-9DAA-9593E7D4E0F2}" sibTransId="{A703CFC4-E3E0-4144-9E00-1F20BA4DD490}"/>
    <dgm:cxn modelId="{F1076E13-20CE-4B1F-8093-F5EEE4DA670A}" type="presOf" srcId="{2DE5735C-6CB6-4B91-9ED9-53320C520541}" destId="{9A92E869-0251-46A1-8330-4774B85B0B56}" srcOrd="0" destOrd="0" presId="urn:microsoft.com/office/officeart/2005/8/layout/lProcess2"/>
    <dgm:cxn modelId="{8220A5FF-407F-48BD-A497-83D2EA16CA0F}" type="presOf" srcId="{AF413C6C-BCE9-4491-A397-154F9386BCEF}" destId="{9881ADA4-E126-4ACC-B910-DB97FD1155E0}" srcOrd="1" destOrd="0" presId="urn:microsoft.com/office/officeart/2005/8/layout/lProcess2"/>
    <dgm:cxn modelId="{364D02B3-890A-4970-B608-8AC8D32DAAE9}" srcId="{D5E4C099-74F4-4432-B0E7-AD0810914B90}" destId="{3C712697-3C49-4A83-8952-430B00D059AF}" srcOrd="0" destOrd="0" parTransId="{C7A0A811-279B-44FA-8553-D982C2527426}" sibTransId="{99567B82-CC42-4551-A565-A930D66E3621}"/>
    <dgm:cxn modelId="{87999C45-AF21-44D2-922D-276C48076109}" type="presOf" srcId="{AF413C6C-BCE9-4491-A397-154F9386BCEF}" destId="{BED200BD-4BF0-41C8-9E15-5BDE299BC811}" srcOrd="0" destOrd="0" presId="urn:microsoft.com/office/officeart/2005/8/layout/lProcess2"/>
    <dgm:cxn modelId="{91FD7FDF-2675-4FBB-8385-DB39F1E2D0C2}" srcId="{AF413C6C-BCE9-4491-A397-154F9386BCEF}" destId="{40D91AC0-A012-4AA8-95D9-4BBF31BAEE98}" srcOrd="1" destOrd="0" parTransId="{6E8814D4-74C2-4B9C-9331-C1D395B6B5E9}" sibTransId="{C1A10FD8-A969-489E-8D57-A24D0EA3FC76}"/>
    <dgm:cxn modelId="{9955DCAD-6F0F-4EA9-A71B-00C28BE150D9}" type="presOf" srcId="{3C712697-3C49-4A83-8952-430B00D059AF}" destId="{54203807-7471-4712-8420-7648CBC9891E}" srcOrd="0" destOrd="0" presId="urn:microsoft.com/office/officeart/2005/8/layout/lProcess2"/>
    <dgm:cxn modelId="{27C829A0-4410-4377-8C78-41D73CED5ED8}" srcId="{02347364-5B34-416B-A352-93D4BA7F4090}" destId="{1897AF88-C1A8-4207-AAAD-162CE18BBA9B}" srcOrd="1" destOrd="0" parTransId="{9D0DAFD2-1E07-4249-96C3-91A911C6A9A1}" sibTransId="{AEA8BF51-36B0-425A-85F4-E6FAA04D338E}"/>
    <dgm:cxn modelId="{B83E8398-1A91-47F1-AFFD-7E5C0A42ACE6}" type="presOf" srcId="{D5E4C099-74F4-4432-B0E7-AD0810914B90}" destId="{CEA52034-59AC-4816-A6D9-28509A253460}" srcOrd="1" destOrd="0" presId="urn:microsoft.com/office/officeart/2005/8/layout/lProcess2"/>
    <dgm:cxn modelId="{23F237A3-C28F-4B54-94CC-F45EF0FCEFC7}" type="presOf" srcId="{D60168FE-DD62-44D3-8C64-63C45362AEB7}" destId="{D7806991-BEB7-4DA7-AF98-FA2FF0B24AEC}" srcOrd="0" destOrd="0" presId="urn:microsoft.com/office/officeart/2005/8/layout/lProcess2"/>
    <dgm:cxn modelId="{EB2E91C0-3591-4642-A4FA-CF3F9B1DD01C}" srcId="{D5E4C099-74F4-4432-B0E7-AD0810914B90}" destId="{2DE5735C-6CB6-4B91-9ED9-53320C520541}" srcOrd="1" destOrd="0" parTransId="{49703F01-7CD3-4E14-9A9A-50FC5834DA10}" sibTransId="{16ADC942-A5FC-4BF5-9AA0-4F23DD7D29C5}"/>
    <dgm:cxn modelId="{858EC3C1-D582-412D-B8BF-9E02A26BEC90}" type="presOf" srcId="{D5E4C099-74F4-4432-B0E7-AD0810914B90}" destId="{57627CEA-C578-4ACE-8555-8E6CB45EFF43}" srcOrd="0" destOrd="0" presId="urn:microsoft.com/office/officeart/2005/8/layout/lProcess2"/>
    <dgm:cxn modelId="{781D616B-9BF2-4538-B38C-FB3DE3BC6DF7}" srcId="{02347364-5B34-416B-A352-93D4BA7F4090}" destId="{CABFD423-5017-4D10-99CB-F61D4A6DBC82}" srcOrd="0" destOrd="0" parTransId="{703FDDF3-2641-4337-912F-B70547113749}" sibTransId="{B39FB471-93AD-46AC-82BA-00ADEFE5B91E}"/>
    <dgm:cxn modelId="{3EB0B1E7-810B-4D01-839C-F316F5C0392E}" type="presOf" srcId="{1897AF88-C1A8-4207-AAAD-162CE18BBA9B}" destId="{CE8FA3BE-F8E4-4295-B864-0385505014E0}" srcOrd="0" destOrd="0" presId="urn:microsoft.com/office/officeart/2005/8/layout/lProcess2"/>
    <dgm:cxn modelId="{AA9E4321-3B4E-4ACE-A114-9BEDCAD555E6}" type="presOf" srcId="{02347364-5B34-416B-A352-93D4BA7F4090}" destId="{1484B5BB-A47B-4872-9CDB-32C736F39B85}" srcOrd="1" destOrd="0" presId="urn:microsoft.com/office/officeart/2005/8/layout/lProcess2"/>
    <dgm:cxn modelId="{74337CB8-A25E-4A89-96A1-4C9EB1DEC3EB}" srcId="{D60168FE-DD62-44D3-8C64-63C45362AEB7}" destId="{02347364-5B34-416B-A352-93D4BA7F4090}" srcOrd="1" destOrd="0" parTransId="{9B4D7CB1-F5F8-4ACC-BAFE-9A76002723E9}" sibTransId="{829274EC-01C4-47B2-A6DB-9BD0CD13137F}"/>
    <dgm:cxn modelId="{ACC2ADE3-DB2B-47AF-84E0-DC81F462554F}" type="presOf" srcId="{40D91AC0-A012-4AA8-95D9-4BBF31BAEE98}" destId="{89F8F653-74D2-4E9A-B995-3AABC644E85E}" srcOrd="0" destOrd="0" presId="urn:microsoft.com/office/officeart/2005/8/layout/lProcess2"/>
    <dgm:cxn modelId="{280C05B0-8930-48FF-87A7-639D6934EB3D}" type="presOf" srcId="{975C4FCC-6CE7-4673-B54A-0583FDE5C898}" destId="{6D31743D-8C2C-4710-A834-7045BB99A1AB}" srcOrd="0" destOrd="0" presId="urn:microsoft.com/office/officeart/2005/8/layout/lProcess2"/>
    <dgm:cxn modelId="{45D6FF3F-37A8-4CFF-B998-CA4595E3FF1F}" type="presOf" srcId="{CABFD423-5017-4D10-99CB-F61D4A6DBC82}" destId="{1F10FF82-743C-45A9-9AB3-8A08D9544B4F}" srcOrd="0" destOrd="0" presId="urn:microsoft.com/office/officeart/2005/8/layout/lProcess2"/>
    <dgm:cxn modelId="{2D3EAEDA-7CED-4AEA-B146-2A458463CD72}" srcId="{AF413C6C-BCE9-4491-A397-154F9386BCEF}" destId="{975C4FCC-6CE7-4673-B54A-0583FDE5C898}" srcOrd="0" destOrd="0" parTransId="{0F92F8F2-7B1F-4AED-9078-D28FFE34D117}" sibTransId="{DA982951-15FB-491C-AD7E-3272E6C7BB7C}"/>
    <dgm:cxn modelId="{FE8325AB-633C-4B61-9FC7-EBFE72156DBB}" type="presOf" srcId="{02347364-5B34-416B-A352-93D4BA7F4090}" destId="{A9711DED-F9B1-4237-88A5-F5FB7C08B004}" srcOrd="0" destOrd="0" presId="urn:microsoft.com/office/officeart/2005/8/layout/lProcess2"/>
    <dgm:cxn modelId="{2410A618-C7CB-473D-832E-1B6930962A13}" srcId="{D60168FE-DD62-44D3-8C64-63C45362AEB7}" destId="{AF413C6C-BCE9-4491-A397-154F9386BCEF}" srcOrd="0" destOrd="0" parTransId="{5AC24B61-8D72-4843-8068-EFF3FE775433}" sibTransId="{B88C81FE-23C2-4508-BD6A-4DA06A8FB9F2}"/>
    <dgm:cxn modelId="{3628B6C8-B8BA-4648-ADFF-704AD6C6ACEB}" type="presParOf" srcId="{D7806991-BEB7-4DA7-AF98-FA2FF0B24AEC}" destId="{AD46BCCA-1D6F-4E37-9803-E24887BC5F49}" srcOrd="0" destOrd="0" presId="urn:microsoft.com/office/officeart/2005/8/layout/lProcess2"/>
    <dgm:cxn modelId="{03B5D08F-AB8E-4A28-8EC6-FC5B58E76524}" type="presParOf" srcId="{AD46BCCA-1D6F-4E37-9803-E24887BC5F49}" destId="{BED200BD-4BF0-41C8-9E15-5BDE299BC811}" srcOrd="0" destOrd="0" presId="urn:microsoft.com/office/officeart/2005/8/layout/lProcess2"/>
    <dgm:cxn modelId="{5467BEB1-1738-485F-8AAB-09B8311AA132}" type="presParOf" srcId="{AD46BCCA-1D6F-4E37-9803-E24887BC5F49}" destId="{9881ADA4-E126-4ACC-B910-DB97FD1155E0}" srcOrd="1" destOrd="0" presId="urn:microsoft.com/office/officeart/2005/8/layout/lProcess2"/>
    <dgm:cxn modelId="{31EE3154-DA0D-44AD-8898-180AD0E9CCBB}" type="presParOf" srcId="{AD46BCCA-1D6F-4E37-9803-E24887BC5F49}" destId="{13F990BA-8F25-4348-BD34-146266DEDB49}" srcOrd="2" destOrd="0" presId="urn:microsoft.com/office/officeart/2005/8/layout/lProcess2"/>
    <dgm:cxn modelId="{0F599560-23C7-445E-8AFA-F35E95514FBE}" type="presParOf" srcId="{13F990BA-8F25-4348-BD34-146266DEDB49}" destId="{7393B7BE-6E63-4C02-9EB0-F7E01A949880}" srcOrd="0" destOrd="0" presId="urn:microsoft.com/office/officeart/2005/8/layout/lProcess2"/>
    <dgm:cxn modelId="{B59000E3-63F4-4E6F-B75F-126C9B9B3A88}" type="presParOf" srcId="{7393B7BE-6E63-4C02-9EB0-F7E01A949880}" destId="{6D31743D-8C2C-4710-A834-7045BB99A1AB}" srcOrd="0" destOrd="0" presId="urn:microsoft.com/office/officeart/2005/8/layout/lProcess2"/>
    <dgm:cxn modelId="{936A3948-A1DA-4073-B20D-3BD0F674C2A6}" type="presParOf" srcId="{7393B7BE-6E63-4C02-9EB0-F7E01A949880}" destId="{77BB5BD4-CC3C-48F1-9936-242846C2822A}" srcOrd="1" destOrd="0" presId="urn:microsoft.com/office/officeart/2005/8/layout/lProcess2"/>
    <dgm:cxn modelId="{F73E0474-87D2-4085-BF3D-17C3B251ECE0}" type="presParOf" srcId="{7393B7BE-6E63-4C02-9EB0-F7E01A949880}" destId="{89F8F653-74D2-4E9A-B995-3AABC644E85E}" srcOrd="2" destOrd="0" presId="urn:microsoft.com/office/officeart/2005/8/layout/lProcess2"/>
    <dgm:cxn modelId="{63F4FF2A-07D0-4849-89CD-F83BD64D08E9}" type="presParOf" srcId="{D7806991-BEB7-4DA7-AF98-FA2FF0B24AEC}" destId="{5A858B50-A7B0-4B9D-AE8D-52A60F74C18F}" srcOrd="1" destOrd="0" presId="urn:microsoft.com/office/officeart/2005/8/layout/lProcess2"/>
    <dgm:cxn modelId="{7DF958B6-3A64-4260-BE88-D3AB2DDE7CFE}" type="presParOf" srcId="{D7806991-BEB7-4DA7-AF98-FA2FF0B24AEC}" destId="{6220CB65-CE36-4321-8AD9-7500CE654FA0}" srcOrd="2" destOrd="0" presId="urn:microsoft.com/office/officeart/2005/8/layout/lProcess2"/>
    <dgm:cxn modelId="{8CEBFFC5-E5D5-4D4B-BC44-75072075E528}" type="presParOf" srcId="{6220CB65-CE36-4321-8AD9-7500CE654FA0}" destId="{A9711DED-F9B1-4237-88A5-F5FB7C08B004}" srcOrd="0" destOrd="0" presId="urn:microsoft.com/office/officeart/2005/8/layout/lProcess2"/>
    <dgm:cxn modelId="{A4B3C38C-6F7E-47B1-8656-76FCC37802C3}" type="presParOf" srcId="{6220CB65-CE36-4321-8AD9-7500CE654FA0}" destId="{1484B5BB-A47B-4872-9CDB-32C736F39B85}" srcOrd="1" destOrd="0" presId="urn:microsoft.com/office/officeart/2005/8/layout/lProcess2"/>
    <dgm:cxn modelId="{CAA7EE59-D9C9-412C-A353-C233B0AF1F48}" type="presParOf" srcId="{6220CB65-CE36-4321-8AD9-7500CE654FA0}" destId="{67975743-B085-4F85-8195-FC8A1DE1218E}" srcOrd="2" destOrd="0" presId="urn:microsoft.com/office/officeart/2005/8/layout/lProcess2"/>
    <dgm:cxn modelId="{1ECDC87C-F9FE-4158-ADCC-574AD462006C}" type="presParOf" srcId="{67975743-B085-4F85-8195-FC8A1DE1218E}" destId="{FBD09D1E-2484-4B4C-8A6D-83308D083FAA}" srcOrd="0" destOrd="0" presId="urn:microsoft.com/office/officeart/2005/8/layout/lProcess2"/>
    <dgm:cxn modelId="{E711099B-91DD-4610-9039-F5C1D7BEB7B9}" type="presParOf" srcId="{FBD09D1E-2484-4B4C-8A6D-83308D083FAA}" destId="{1F10FF82-743C-45A9-9AB3-8A08D9544B4F}" srcOrd="0" destOrd="0" presId="urn:microsoft.com/office/officeart/2005/8/layout/lProcess2"/>
    <dgm:cxn modelId="{BCB44027-09DE-4B7D-A85C-10278F6E845D}" type="presParOf" srcId="{FBD09D1E-2484-4B4C-8A6D-83308D083FAA}" destId="{C518452B-0BDA-4D89-A2E0-F78DE24C4392}" srcOrd="1" destOrd="0" presId="urn:microsoft.com/office/officeart/2005/8/layout/lProcess2"/>
    <dgm:cxn modelId="{66DD4437-553C-4C0E-8881-367365A27DF8}" type="presParOf" srcId="{FBD09D1E-2484-4B4C-8A6D-83308D083FAA}" destId="{CE8FA3BE-F8E4-4295-B864-0385505014E0}" srcOrd="2" destOrd="0" presId="urn:microsoft.com/office/officeart/2005/8/layout/lProcess2"/>
    <dgm:cxn modelId="{E814CFF0-2A05-4A68-9B58-15D51B4A8F3A}" type="presParOf" srcId="{D7806991-BEB7-4DA7-AF98-FA2FF0B24AEC}" destId="{5D3E64A5-EB4C-4EA3-81E0-D0E469404626}" srcOrd="3" destOrd="0" presId="urn:microsoft.com/office/officeart/2005/8/layout/lProcess2"/>
    <dgm:cxn modelId="{B6AE1FCB-E217-4173-954B-705FB5F90EEA}" type="presParOf" srcId="{D7806991-BEB7-4DA7-AF98-FA2FF0B24AEC}" destId="{4F0CF3CC-3E16-410A-BEDB-713A2CAC817E}" srcOrd="4" destOrd="0" presId="urn:microsoft.com/office/officeart/2005/8/layout/lProcess2"/>
    <dgm:cxn modelId="{B2803708-44D0-41E2-8B12-2E6630263E31}" type="presParOf" srcId="{4F0CF3CC-3E16-410A-BEDB-713A2CAC817E}" destId="{57627CEA-C578-4ACE-8555-8E6CB45EFF43}" srcOrd="0" destOrd="0" presId="urn:microsoft.com/office/officeart/2005/8/layout/lProcess2"/>
    <dgm:cxn modelId="{D260D3B8-0D26-404A-8FD9-F9C4568BE82F}" type="presParOf" srcId="{4F0CF3CC-3E16-410A-BEDB-713A2CAC817E}" destId="{CEA52034-59AC-4816-A6D9-28509A253460}" srcOrd="1" destOrd="0" presId="urn:microsoft.com/office/officeart/2005/8/layout/lProcess2"/>
    <dgm:cxn modelId="{D2CDD40D-46C5-42B5-9793-259CB1DB571D}" type="presParOf" srcId="{4F0CF3CC-3E16-410A-BEDB-713A2CAC817E}" destId="{6DE2948A-701D-42E0-9B07-A6B02E427C75}" srcOrd="2" destOrd="0" presId="urn:microsoft.com/office/officeart/2005/8/layout/lProcess2"/>
    <dgm:cxn modelId="{0BDACBF2-B346-4B76-8A22-0AD202146D5C}" type="presParOf" srcId="{6DE2948A-701D-42E0-9B07-A6B02E427C75}" destId="{4A81C62F-8A22-4B8B-BD85-7E4E4E416D53}" srcOrd="0" destOrd="0" presId="urn:microsoft.com/office/officeart/2005/8/layout/lProcess2"/>
    <dgm:cxn modelId="{AE3F650A-1B64-42D8-B2C7-B47E40AA07C5}" type="presParOf" srcId="{4A81C62F-8A22-4B8B-BD85-7E4E4E416D53}" destId="{54203807-7471-4712-8420-7648CBC9891E}" srcOrd="0" destOrd="0" presId="urn:microsoft.com/office/officeart/2005/8/layout/lProcess2"/>
    <dgm:cxn modelId="{A4573216-4B2F-4AC1-AEF9-464FA2D9934C}" type="presParOf" srcId="{4A81C62F-8A22-4B8B-BD85-7E4E4E416D53}" destId="{CDCB338C-E096-491F-8150-7FF15E672044}" srcOrd="1" destOrd="0" presId="urn:microsoft.com/office/officeart/2005/8/layout/lProcess2"/>
    <dgm:cxn modelId="{3FBBD131-84EC-4AAC-9596-0C88A860E966}" type="presParOf" srcId="{4A81C62F-8A22-4B8B-BD85-7E4E4E416D53}" destId="{9A92E869-0251-46A1-8330-4774B85B0B56}"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D0D63C-AE06-4664-AF41-1E3C82E6775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b-NO"/>
        </a:p>
      </dgm:t>
    </dgm:pt>
    <dgm:pt modelId="{55BCBEAB-0F40-4128-BAEF-51BC31D6472D}">
      <dgm:prSet phldrT="[Tekst]"/>
      <dgm:spPr>
        <a:solidFill>
          <a:srgbClr val="83A7D4"/>
        </a:solidFill>
      </dgm:spPr>
      <dgm:t>
        <a:bodyPr/>
        <a:lstStyle/>
        <a:p>
          <a:pPr algn="r"/>
          <a:r>
            <a:rPr lang="nb-NO" dirty="0" smtClean="0">
              <a:solidFill>
                <a:schemeClr val="tx1"/>
              </a:solidFill>
              <a:effectLst/>
            </a:rPr>
            <a:t>1 308 765</a:t>
          </a:r>
          <a:endParaRPr lang="nb-NO" dirty="0">
            <a:solidFill>
              <a:schemeClr val="tx1"/>
            </a:solidFill>
            <a:effectLst/>
          </a:endParaRPr>
        </a:p>
      </dgm:t>
    </dgm:pt>
    <dgm:pt modelId="{FCF59CEA-944C-408B-AA2C-F52179D24B88}" type="parTrans" cxnId="{EB8B64D2-F45A-49EB-B475-EFFFDFBE850D}">
      <dgm:prSet/>
      <dgm:spPr/>
      <dgm:t>
        <a:bodyPr/>
        <a:lstStyle/>
        <a:p>
          <a:endParaRPr lang="nb-NO"/>
        </a:p>
      </dgm:t>
    </dgm:pt>
    <dgm:pt modelId="{58633858-07E4-4FC5-AB31-00B7A543921C}" type="sibTrans" cxnId="{EB8B64D2-F45A-49EB-B475-EFFFDFBE850D}">
      <dgm:prSet/>
      <dgm:spPr/>
      <dgm:t>
        <a:bodyPr/>
        <a:lstStyle/>
        <a:p>
          <a:endParaRPr lang="nb-NO"/>
        </a:p>
      </dgm:t>
    </dgm:pt>
    <dgm:pt modelId="{D65336C5-D1C2-4BF0-94D8-4E5504E07255}">
      <dgm:prSet phldrT="[Tekst]"/>
      <dgm:spPr>
        <a:solidFill>
          <a:srgbClr val="83A7D4">
            <a:alpha val="44000"/>
          </a:srgbClr>
        </a:solidFill>
        <a:ln>
          <a:solidFill>
            <a:srgbClr val="83A7D4">
              <a:alpha val="44000"/>
            </a:srgbClr>
          </a:solidFill>
        </a:ln>
      </dgm:spPr>
      <dgm:t>
        <a:bodyPr/>
        <a:lstStyle/>
        <a:p>
          <a:r>
            <a:rPr lang="nb-NO" dirty="0" smtClean="0">
              <a:solidFill>
                <a:schemeClr val="tx1"/>
              </a:solidFill>
              <a:effectLst/>
            </a:rPr>
            <a:t>Totalt antall objekter i de naturhistoriske samlingene</a:t>
          </a:r>
          <a:endParaRPr lang="nb-NO" dirty="0">
            <a:solidFill>
              <a:schemeClr val="tx1"/>
            </a:solidFill>
            <a:effectLst/>
          </a:endParaRPr>
        </a:p>
      </dgm:t>
    </dgm:pt>
    <dgm:pt modelId="{07024548-67B9-458E-807A-7E44636D3933}" type="parTrans" cxnId="{8092CCA6-3509-411D-AC83-247859340C3B}">
      <dgm:prSet/>
      <dgm:spPr/>
      <dgm:t>
        <a:bodyPr/>
        <a:lstStyle/>
        <a:p>
          <a:endParaRPr lang="nb-NO"/>
        </a:p>
      </dgm:t>
    </dgm:pt>
    <dgm:pt modelId="{519B4AAA-08C2-42F7-B686-31E0D7F837E0}" type="sibTrans" cxnId="{8092CCA6-3509-411D-AC83-247859340C3B}">
      <dgm:prSet/>
      <dgm:spPr/>
      <dgm:t>
        <a:bodyPr/>
        <a:lstStyle/>
        <a:p>
          <a:endParaRPr lang="nb-NO"/>
        </a:p>
      </dgm:t>
    </dgm:pt>
    <dgm:pt modelId="{411EC5EF-BD39-4A1C-A918-FD4104C0F3FD}">
      <dgm:prSet phldrT="[Tekst]"/>
      <dgm:spPr>
        <a:solidFill>
          <a:srgbClr val="83A7D4"/>
        </a:solidFill>
      </dgm:spPr>
      <dgm:t>
        <a:bodyPr/>
        <a:lstStyle/>
        <a:p>
          <a:pPr algn="r"/>
          <a:r>
            <a:rPr lang="nb-NO" dirty="0" smtClean="0">
              <a:solidFill>
                <a:schemeClr val="tx1"/>
              </a:solidFill>
              <a:effectLst/>
            </a:rPr>
            <a:t>27 253</a:t>
          </a:r>
          <a:endParaRPr lang="nb-NO" dirty="0">
            <a:solidFill>
              <a:schemeClr val="tx1"/>
            </a:solidFill>
            <a:effectLst/>
          </a:endParaRPr>
        </a:p>
      </dgm:t>
    </dgm:pt>
    <dgm:pt modelId="{89B9105E-80BF-4B56-ACBD-E132722AFF66}" type="parTrans" cxnId="{124B6B7B-76B5-4EA8-845E-A20F1F06DAB2}">
      <dgm:prSet/>
      <dgm:spPr/>
      <dgm:t>
        <a:bodyPr/>
        <a:lstStyle/>
        <a:p>
          <a:endParaRPr lang="nb-NO"/>
        </a:p>
      </dgm:t>
    </dgm:pt>
    <dgm:pt modelId="{15EF76DB-4A05-4037-85AA-D71D5672C87D}" type="sibTrans" cxnId="{124B6B7B-76B5-4EA8-845E-A20F1F06DAB2}">
      <dgm:prSet/>
      <dgm:spPr/>
      <dgm:t>
        <a:bodyPr/>
        <a:lstStyle/>
        <a:p>
          <a:endParaRPr lang="nb-NO"/>
        </a:p>
      </dgm:t>
    </dgm:pt>
    <dgm:pt modelId="{646411B8-999F-47A3-8917-AD63FCE696CA}">
      <dgm:prSet phldrT="[Tekst]"/>
      <dgm:spPr>
        <a:solidFill>
          <a:srgbClr val="83A7D4"/>
        </a:solidFill>
      </dgm:spPr>
      <dgm:t>
        <a:bodyPr/>
        <a:lstStyle/>
        <a:p>
          <a:pPr algn="r"/>
          <a:r>
            <a:rPr lang="nb-NO" dirty="0" smtClean="0">
              <a:solidFill>
                <a:schemeClr val="tx1"/>
              </a:solidFill>
              <a:effectLst/>
            </a:rPr>
            <a:t>1 506 491</a:t>
          </a:r>
          <a:endParaRPr lang="nb-NO" dirty="0">
            <a:solidFill>
              <a:schemeClr val="tx1"/>
            </a:solidFill>
            <a:effectLst/>
          </a:endParaRPr>
        </a:p>
      </dgm:t>
    </dgm:pt>
    <dgm:pt modelId="{E04CF307-7B25-479E-94A9-370714C94383}" type="parTrans" cxnId="{0E012EB0-F561-4731-8772-0B105EC19D48}">
      <dgm:prSet/>
      <dgm:spPr/>
      <dgm:t>
        <a:bodyPr/>
        <a:lstStyle/>
        <a:p>
          <a:endParaRPr lang="nb-NO"/>
        </a:p>
      </dgm:t>
    </dgm:pt>
    <dgm:pt modelId="{40DE2DDF-7163-4A72-806C-FE2002FCB749}" type="sibTrans" cxnId="{0E012EB0-F561-4731-8772-0B105EC19D48}">
      <dgm:prSet/>
      <dgm:spPr/>
      <dgm:t>
        <a:bodyPr/>
        <a:lstStyle/>
        <a:p>
          <a:endParaRPr lang="nb-NO"/>
        </a:p>
      </dgm:t>
    </dgm:pt>
    <dgm:pt modelId="{B1673D11-255A-45DF-A69C-D5BFF96132A9}">
      <dgm:prSet phldrT="[Tekst]"/>
      <dgm:spPr>
        <a:solidFill>
          <a:srgbClr val="83A7D4"/>
        </a:solidFill>
      </dgm:spPr>
      <dgm:t>
        <a:bodyPr/>
        <a:lstStyle/>
        <a:p>
          <a:pPr algn="r"/>
          <a:r>
            <a:rPr lang="nb-NO" dirty="0" smtClean="0">
              <a:solidFill>
                <a:schemeClr val="tx1"/>
              </a:solidFill>
              <a:effectLst/>
            </a:rPr>
            <a:t>6 007</a:t>
          </a:r>
          <a:endParaRPr lang="nb-NO" dirty="0">
            <a:solidFill>
              <a:schemeClr val="tx1"/>
            </a:solidFill>
            <a:effectLst/>
          </a:endParaRPr>
        </a:p>
      </dgm:t>
    </dgm:pt>
    <dgm:pt modelId="{2DEFFD45-E944-421F-A90C-F963F303ABAA}" type="parTrans" cxnId="{4EB024AF-3D2D-4085-8894-4E1875E69AC9}">
      <dgm:prSet/>
      <dgm:spPr/>
      <dgm:t>
        <a:bodyPr/>
        <a:lstStyle/>
        <a:p>
          <a:endParaRPr lang="nb-NO"/>
        </a:p>
      </dgm:t>
    </dgm:pt>
    <dgm:pt modelId="{4251240F-51A0-4A04-9FE3-12DADC3DE476}" type="sibTrans" cxnId="{4EB024AF-3D2D-4085-8894-4E1875E69AC9}">
      <dgm:prSet/>
      <dgm:spPr/>
      <dgm:t>
        <a:bodyPr/>
        <a:lstStyle/>
        <a:p>
          <a:endParaRPr lang="nb-NO"/>
        </a:p>
      </dgm:t>
    </dgm:pt>
    <dgm:pt modelId="{44B4BEC8-C0BB-483C-A283-00E9C493F930}">
      <dgm:prSet phldrT="[Tekst]"/>
      <dgm:spPr>
        <a:solidFill>
          <a:srgbClr val="83A7D4">
            <a:alpha val="44000"/>
          </a:srgbClr>
        </a:solidFill>
        <a:ln>
          <a:solidFill>
            <a:srgbClr val="83A7D4">
              <a:alpha val="44000"/>
            </a:srgbClr>
          </a:solidFill>
        </a:ln>
      </dgm:spPr>
      <dgm:t>
        <a:bodyPr/>
        <a:lstStyle/>
        <a:p>
          <a:r>
            <a:rPr lang="nb-NO" dirty="0" smtClean="0">
              <a:solidFill>
                <a:schemeClr val="tx1"/>
              </a:solidFill>
              <a:effectLst/>
            </a:rPr>
            <a:t>Tilvekst av antall gjenstander i de kulturhistoriske samlingene</a:t>
          </a:r>
          <a:endParaRPr lang="nb-NO" dirty="0">
            <a:solidFill>
              <a:schemeClr val="tx1"/>
            </a:solidFill>
            <a:effectLst/>
          </a:endParaRPr>
        </a:p>
      </dgm:t>
    </dgm:pt>
    <dgm:pt modelId="{75CFA226-01B9-4A43-9D49-72404A5CFD21}" type="parTrans" cxnId="{14EF0796-0D18-44CA-A275-D803A7E8D7A7}">
      <dgm:prSet/>
      <dgm:spPr/>
      <dgm:t>
        <a:bodyPr/>
        <a:lstStyle/>
        <a:p>
          <a:endParaRPr lang="nb-NO"/>
        </a:p>
      </dgm:t>
    </dgm:pt>
    <dgm:pt modelId="{B4558214-6F57-4060-85EC-57E0E18E2F6D}" type="sibTrans" cxnId="{14EF0796-0D18-44CA-A275-D803A7E8D7A7}">
      <dgm:prSet/>
      <dgm:spPr/>
      <dgm:t>
        <a:bodyPr/>
        <a:lstStyle/>
        <a:p>
          <a:endParaRPr lang="nb-NO"/>
        </a:p>
      </dgm:t>
    </dgm:pt>
    <dgm:pt modelId="{ED19450A-D62D-4AA1-88DC-04CC99F5ADF8}">
      <dgm:prSet phldrT="[Tekst]"/>
      <dgm:spPr>
        <a:solidFill>
          <a:srgbClr val="83A7D4">
            <a:alpha val="44000"/>
          </a:srgbClr>
        </a:solidFill>
        <a:ln>
          <a:solidFill>
            <a:srgbClr val="83A7D4">
              <a:alpha val="44000"/>
            </a:srgbClr>
          </a:solidFill>
        </a:ln>
      </dgm:spPr>
      <dgm:t>
        <a:bodyPr/>
        <a:lstStyle/>
        <a:p>
          <a:r>
            <a:rPr lang="nb-NO" dirty="0" smtClean="0">
              <a:solidFill>
                <a:schemeClr val="tx1"/>
              </a:solidFill>
              <a:effectLst/>
            </a:rPr>
            <a:t>Tilvekst av antall objekter i de naturhistoriske samlingene i 2014</a:t>
          </a:r>
          <a:endParaRPr lang="nb-NO" dirty="0">
            <a:solidFill>
              <a:schemeClr val="tx1"/>
            </a:solidFill>
            <a:effectLst/>
          </a:endParaRPr>
        </a:p>
      </dgm:t>
    </dgm:pt>
    <dgm:pt modelId="{1C03CACD-2039-4C1C-9A64-B0A0ABC35A42}" type="parTrans" cxnId="{BE0D1B82-AE11-4A39-821E-DA70E95F075A}">
      <dgm:prSet/>
      <dgm:spPr/>
      <dgm:t>
        <a:bodyPr/>
        <a:lstStyle/>
        <a:p>
          <a:endParaRPr lang="nb-NO"/>
        </a:p>
      </dgm:t>
    </dgm:pt>
    <dgm:pt modelId="{68DD75E8-05F1-4AB5-8A62-366181C53D31}" type="sibTrans" cxnId="{BE0D1B82-AE11-4A39-821E-DA70E95F075A}">
      <dgm:prSet/>
      <dgm:spPr/>
      <dgm:t>
        <a:bodyPr/>
        <a:lstStyle/>
        <a:p>
          <a:endParaRPr lang="nb-NO"/>
        </a:p>
      </dgm:t>
    </dgm:pt>
    <dgm:pt modelId="{2A081A56-255F-4174-9FE7-7FB949DF9EC6}">
      <dgm:prSet phldrT="[Tekst]"/>
      <dgm:spPr>
        <a:solidFill>
          <a:srgbClr val="83A7D4">
            <a:alpha val="44000"/>
          </a:srgbClr>
        </a:solidFill>
        <a:ln>
          <a:solidFill>
            <a:srgbClr val="83A7D4">
              <a:alpha val="44000"/>
            </a:srgbClr>
          </a:solidFill>
        </a:ln>
      </dgm:spPr>
      <dgm:t>
        <a:bodyPr/>
        <a:lstStyle/>
        <a:p>
          <a:r>
            <a:rPr lang="nb-NO" dirty="0" smtClean="0">
              <a:solidFill>
                <a:schemeClr val="tx1"/>
              </a:solidFill>
              <a:effectLst/>
            </a:rPr>
            <a:t>Totalt antall gjenstander i de kulturhistoriske samlingene</a:t>
          </a:r>
          <a:endParaRPr lang="nb-NO" dirty="0">
            <a:solidFill>
              <a:schemeClr val="tx1"/>
            </a:solidFill>
            <a:effectLst/>
          </a:endParaRPr>
        </a:p>
      </dgm:t>
    </dgm:pt>
    <dgm:pt modelId="{854FEF80-6087-40F6-81F9-674BC9086563}" type="parTrans" cxnId="{00CC5EEC-6853-416F-ADBA-CF38F3DE3C55}">
      <dgm:prSet/>
      <dgm:spPr/>
      <dgm:t>
        <a:bodyPr/>
        <a:lstStyle/>
        <a:p>
          <a:endParaRPr lang="nb-NO"/>
        </a:p>
      </dgm:t>
    </dgm:pt>
    <dgm:pt modelId="{02B47E7D-59E4-49C8-8D0D-455D5763F364}" type="sibTrans" cxnId="{00CC5EEC-6853-416F-ADBA-CF38F3DE3C55}">
      <dgm:prSet/>
      <dgm:spPr/>
      <dgm:t>
        <a:bodyPr/>
        <a:lstStyle/>
        <a:p>
          <a:endParaRPr lang="nb-NO"/>
        </a:p>
      </dgm:t>
    </dgm:pt>
    <dgm:pt modelId="{33684575-CB95-4B5D-9C24-02CD198D105F}" type="pres">
      <dgm:prSet presAssocID="{E1D0D63C-AE06-4664-AF41-1E3C82E67756}" presName="Name0" presStyleCnt="0">
        <dgm:presLayoutVars>
          <dgm:dir/>
          <dgm:animLvl val="lvl"/>
          <dgm:resizeHandles/>
        </dgm:presLayoutVars>
      </dgm:prSet>
      <dgm:spPr/>
      <dgm:t>
        <a:bodyPr/>
        <a:lstStyle/>
        <a:p>
          <a:endParaRPr lang="nb-NO"/>
        </a:p>
      </dgm:t>
    </dgm:pt>
    <dgm:pt modelId="{36746190-CFAB-4BE6-84AB-9048FC1EAFE8}" type="pres">
      <dgm:prSet presAssocID="{55BCBEAB-0F40-4128-BAEF-51BC31D6472D}" presName="linNode" presStyleCnt="0"/>
      <dgm:spPr/>
    </dgm:pt>
    <dgm:pt modelId="{6415E20C-82F9-41ED-881A-DCBBEE7B9340}" type="pres">
      <dgm:prSet presAssocID="{55BCBEAB-0F40-4128-BAEF-51BC31D6472D}" presName="parentShp" presStyleLbl="node1" presStyleIdx="0" presStyleCnt="4">
        <dgm:presLayoutVars>
          <dgm:bulletEnabled val="1"/>
        </dgm:presLayoutVars>
      </dgm:prSet>
      <dgm:spPr/>
      <dgm:t>
        <a:bodyPr/>
        <a:lstStyle/>
        <a:p>
          <a:endParaRPr lang="nb-NO"/>
        </a:p>
      </dgm:t>
    </dgm:pt>
    <dgm:pt modelId="{F044D333-EA8E-4555-9FB5-1AFBF7AFE17C}" type="pres">
      <dgm:prSet presAssocID="{55BCBEAB-0F40-4128-BAEF-51BC31D6472D}" presName="childShp" presStyleLbl="bgAccFollowNode1" presStyleIdx="0" presStyleCnt="4">
        <dgm:presLayoutVars>
          <dgm:bulletEnabled val="1"/>
        </dgm:presLayoutVars>
      </dgm:prSet>
      <dgm:spPr/>
      <dgm:t>
        <a:bodyPr/>
        <a:lstStyle/>
        <a:p>
          <a:endParaRPr lang="nb-NO"/>
        </a:p>
      </dgm:t>
    </dgm:pt>
    <dgm:pt modelId="{E02E45A8-7BD8-4486-9DCA-A359FB573F8C}" type="pres">
      <dgm:prSet presAssocID="{58633858-07E4-4FC5-AB31-00B7A543921C}" presName="spacing" presStyleCnt="0"/>
      <dgm:spPr/>
    </dgm:pt>
    <dgm:pt modelId="{6425FDDA-0C3D-4FBF-83CC-BBF1747DFCC8}" type="pres">
      <dgm:prSet presAssocID="{411EC5EF-BD39-4A1C-A918-FD4104C0F3FD}" presName="linNode" presStyleCnt="0"/>
      <dgm:spPr/>
    </dgm:pt>
    <dgm:pt modelId="{072F33C8-C6AF-4C56-B8DB-D4F925F7A869}" type="pres">
      <dgm:prSet presAssocID="{411EC5EF-BD39-4A1C-A918-FD4104C0F3FD}" presName="parentShp" presStyleLbl="node1" presStyleIdx="1" presStyleCnt="4">
        <dgm:presLayoutVars>
          <dgm:bulletEnabled val="1"/>
        </dgm:presLayoutVars>
      </dgm:prSet>
      <dgm:spPr/>
      <dgm:t>
        <a:bodyPr/>
        <a:lstStyle/>
        <a:p>
          <a:endParaRPr lang="nb-NO"/>
        </a:p>
      </dgm:t>
    </dgm:pt>
    <dgm:pt modelId="{62DCC41C-77A7-4AC2-8615-3A45D73A0C62}" type="pres">
      <dgm:prSet presAssocID="{411EC5EF-BD39-4A1C-A918-FD4104C0F3FD}" presName="childShp" presStyleLbl="bgAccFollowNode1" presStyleIdx="1" presStyleCnt="4">
        <dgm:presLayoutVars>
          <dgm:bulletEnabled val="1"/>
        </dgm:presLayoutVars>
      </dgm:prSet>
      <dgm:spPr/>
      <dgm:t>
        <a:bodyPr/>
        <a:lstStyle/>
        <a:p>
          <a:endParaRPr lang="nb-NO"/>
        </a:p>
      </dgm:t>
    </dgm:pt>
    <dgm:pt modelId="{6FAB89D5-62C3-43C4-B905-DDE27678BFA9}" type="pres">
      <dgm:prSet presAssocID="{15EF76DB-4A05-4037-85AA-D71D5672C87D}" presName="spacing" presStyleCnt="0"/>
      <dgm:spPr/>
    </dgm:pt>
    <dgm:pt modelId="{B5B9EC3B-3604-4280-AC4F-9365F859EA08}" type="pres">
      <dgm:prSet presAssocID="{646411B8-999F-47A3-8917-AD63FCE696CA}" presName="linNode" presStyleCnt="0"/>
      <dgm:spPr/>
    </dgm:pt>
    <dgm:pt modelId="{258CEC1E-329E-4F27-916A-C5281DEA0DEF}" type="pres">
      <dgm:prSet presAssocID="{646411B8-999F-47A3-8917-AD63FCE696CA}" presName="parentShp" presStyleLbl="node1" presStyleIdx="2" presStyleCnt="4">
        <dgm:presLayoutVars>
          <dgm:bulletEnabled val="1"/>
        </dgm:presLayoutVars>
      </dgm:prSet>
      <dgm:spPr/>
      <dgm:t>
        <a:bodyPr/>
        <a:lstStyle/>
        <a:p>
          <a:endParaRPr lang="nb-NO"/>
        </a:p>
      </dgm:t>
    </dgm:pt>
    <dgm:pt modelId="{64D2306C-E0D0-4FE2-8A00-B53FB6DAAB9D}" type="pres">
      <dgm:prSet presAssocID="{646411B8-999F-47A3-8917-AD63FCE696CA}" presName="childShp" presStyleLbl="bgAccFollowNode1" presStyleIdx="2" presStyleCnt="4">
        <dgm:presLayoutVars>
          <dgm:bulletEnabled val="1"/>
        </dgm:presLayoutVars>
      </dgm:prSet>
      <dgm:spPr/>
      <dgm:t>
        <a:bodyPr/>
        <a:lstStyle/>
        <a:p>
          <a:endParaRPr lang="nb-NO"/>
        </a:p>
      </dgm:t>
    </dgm:pt>
    <dgm:pt modelId="{B636311C-190E-4F99-A71C-67EFEC4A4133}" type="pres">
      <dgm:prSet presAssocID="{40DE2DDF-7163-4A72-806C-FE2002FCB749}" presName="spacing" presStyleCnt="0"/>
      <dgm:spPr/>
    </dgm:pt>
    <dgm:pt modelId="{B19FAC4D-24CB-457E-A3F8-F8A0C709CEC3}" type="pres">
      <dgm:prSet presAssocID="{B1673D11-255A-45DF-A69C-D5BFF96132A9}" presName="linNode" presStyleCnt="0"/>
      <dgm:spPr/>
    </dgm:pt>
    <dgm:pt modelId="{3182ACC4-24C2-4131-9BE3-821982C67348}" type="pres">
      <dgm:prSet presAssocID="{B1673D11-255A-45DF-A69C-D5BFF96132A9}" presName="parentShp" presStyleLbl="node1" presStyleIdx="3" presStyleCnt="4">
        <dgm:presLayoutVars>
          <dgm:bulletEnabled val="1"/>
        </dgm:presLayoutVars>
      </dgm:prSet>
      <dgm:spPr/>
      <dgm:t>
        <a:bodyPr/>
        <a:lstStyle/>
        <a:p>
          <a:endParaRPr lang="nb-NO"/>
        </a:p>
      </dgm:t>
    </dgm:pt>
    <dgm:pt modelId="{CC3061EB-FA55-4197-A2D1-5D92DC0786A4}" type="pres">
      <dgm:prSet presAssocID="{B1673D11-255A-45DF-A69C-D5BFF96132A9}" presName="childShp" presStyleLbl="bgAccFollowNode1" presStyleIdx="3" presStyleCnt="4">
        <dgm:presLayoutVars>
          <dgm:bulletEnabled val="1"/>
        </dgm:presLayoutVars>
      </dgm:prSet>
      <dgm:spPr/>
      <dgm:t>
        <a:bodyPr/>
        <a:lstStyle/>
        <a:p>
          <a:endParaRPr lang="nb-NO"/>
        </a:p>
      </dgm:t>
    </dgm:pt>
  </dgm:ptLst>
  <dgm:cxnLst>
    <dgm:cxn modelId="{30F76EDE-47CA-49C8-AB6D-0395FC42D857}" type="presOf" srcId="{646411B8-999F-47A3-8917-AD63FCE696CA}" destId="{258CEC1E-329E-4F27-916A-C5281DEA0DEF}" srcOrd="0" destOrd="0" presId="urn:microsoft.com/office/officeart/2005/8/layout/vList6"/>
    <dgm:cxn modelId="{00CC5EEC-6853-416F-ADBA-CF38F3DE3C55}" srcId="{646411B8-999F-47A3-8917-AD63FCE696CA}" destId="{2A081A56-255F-4174-9FE7-7FB949DF9EC6}" srcOrd="0" destOrd="0" parTransId="{854FEF80-6087-40F6-81F9-674BC9086563}" sibTransId="{02B47E7D-59E4-49C8-8D0D-455D5763F364}"/>
    <dgm:cxn modelId="{8092CCA6-3509-411D-AC83-247859340C3B}" srcId="{55BCBEAB-0F40-4128-BAEF-51BC31D6472D}" destId="{D65336C5-D1C2-4BF0-94D8-4E5504E07255}" srcOrd="0" destOrd="0" parTransId="{07024548-67B9-458E-807A-7E44636D3933}" sibTransId="{519B4AAA-08C2-42F7-B686-31E0D7F837E0}"/>
    <dgm:cxn modelId="{58074EC1-E3EC-4611-8542-2151DF31A52E}" type="presOf" srcId="{D65336C5-D1C2-4BF0-94D8-4E5504E07255}" destId="{F044D333-EA8E-4555-9FB5-1AFBF7AFE17C}" srcOrd="0" destOrd="0" presId="urn:microsoft.com/office/officeart/2005/8/layout/vList6"/>
    <dgm:cxn modelId="{4EB024AF-3D2D-4085-8894-4E1875E69AC9}" srcId="{E1D0D63C-AE06-4664-AF41-1E3C82E67756}" destId="{B1673D11-255A-45DF-A69C-D5BFF96132A9}" srcOrd="3" destOrd="0" parTransId="{2DEFFD45-E944-421F-A90C-F963F303ABAA}" sibTransId="{4251240F-51A0-4A04-9FE3-12DADC3DE476}"/>
    <dgm:cxn modelId="{0E012EB0-F561-4731-8772-0B105EC19D48}" srcId="{E1D0D63C-AE06-4664-AF41-1E3C82E67756}" destId="{646411B8-999F-47A3-8917-AD63FCE696CA}" srcOrd="2" destOrd="0" parTransId="{E04CF307-7B25-479E-94A9-370714C94383}" sibTransId="{40DE2DDF-7163-4A72-806C-FE2002FCB749}"/>
    <dgm:cxn modelId="{EB8B64D2-F45A-49EB-B475-EFFFDFBE850D}" srcId="{E1D0D63C-AE06-4664-AF41-1E3C82E67756}" destId="{55BCBEAB-0F40-4128-BAEF-51BC31D6472D}" srcOrd="0" destOrd="0" parTransId="{FCF59CEA-944C-408B-AA2C-F52179D24B88}" sibTransId="{58633858-07E4-4FC5-AB31-00B7A543921C}"/>
    <dgm:cxn modelId="{124B6B7B-76B5-4EA8-845E-A20F1F06DAB2}" srcId="{E1D0D63C-AE06-4664-AF41-1E3C82E67756}" destId="{411EC5EF-BD39-4A1C-A918-FD4104C0F3FD}" srcOrd="1" destOrd="0" parTransId="{89B9105E-80BF-4B56-ACBD-E132722AFF66}" sibTransId="{15EF76DB-4A05-4037-85AA-D71D5672C87D}"/>
    <dgm:cxn modelId="{12CC28F7-33EA-4F54-8A05-9770D93EEABF}" type="presOf" srcId="{44B4BEC8-C0BB-483C-A283-00E9C493F930}" destId="{CC3061EB-FA55-4197-A2D1-5D92DC0786A4}" srcOrd="0" destOrd="0" presId="urn:microsoft.com/office/officeart/2005/8/layout/vList6"/>
    <dgm:cxn modelId="{DA8283DD-57D0-4D1D-9C55-258E4E20F3D8}" type="presOf" srcId="{55BCBEAB-0F40-4128-BAEF-51BC31D6472D}" destId="{6415E20C-82F9-41ED-881A-DCBBEE7B9340}" srcOrd="0" destOrd="0" presId="urn:microsoft.com/office/officeart/2005/8/layout/vList6"/>
    <dgm:cxn modelId="{03CD79CA-EFD2-414F-BB4F-64FF76C6EFD2}" type="presOf" srcId="{E1D0D63C-AE06-4664-AF41-1E3C82E67756}" destId="{33684575-CB95-4B5D-9C24-02CD198D105F}" srcOrd="0" destOrd="0" presId="urn:microsoft.com/office/officeart/2005/8/layout/vList6"/>
    <dgm:cxn modelId="{BE0D1B82-AE11-4A39-821E-DA70E95F075A}" srcId="{411EC5EF-BD39-4A1C-A918-FD4104C0F3FD}" destId="{ED19450A-D62D-4AA1-88DC-04CC99F5ADF8}" srcOrd="0" destOrd="0" parTransId="{1C03CACD-2039-4C1C-9A64-B0A0ABC35A42}" sibTransId="{68DD75E8-05F1-4AB5-8A62-366181C53D31}"/>
    <dgm:cxn modelId="{6B4B7CBA-AA4D-439B-BE83-A42F82AF34C4}" type="presOf" srcId="{B1673D11-255A-45DF-A69C-D5BFF96132A9}" destId="{3182ACC4-24C2-4131-9BE3-821982C67348}" srcOrd="0" destOrd="0" presId="urn:microsoft.com/office/officeart/2005/8/layout/vList6"/>
    <dgm:cxn modelId="{AD509132-5484-4548-A817-651FBE447A9D}" type="presOf" srcId="{411EC5EF-BD39-4A1C-A918-FD4104C0F3FD}" destId="{072F33C8-C6AF-4C56-B8DB-D4F925F7A869}" srcOrd="0" destOrd="0" presId="urn:microsoft.com/office/officeart/2005/8/layout/vList6"/>
    <dgm:cxn modelId="{9D678948-513D-46F6-B235-1CD4EB7EDD80}" type="presOf" srcId="{2A081A56-255F-4174-9FE7-7FB949DF9EC6}" destId="{64D2306C-E0D0-4FE2-8A00-B53FB6DAAB9D}" srcOrd="0" destOrd="0" presId="urn:microsoft.com/office/officeart/2005/8/layout/vList6"/>
    <dgm:cxn modelId="{14EF0796-0D18-44CA-A275-D803A7E8D7A7}" srcId="{B1673D11-255A-45DF-A69C-D5BFF96132A9}" destId="{44B4BEC8-C0BB-483C-A283-00E9C493F930}" srcOrd="0" destOrd="0" parTransId="{75CFA226-01B9-4A43-9D49-72404A5CFD21}" sibTransId="{B4558214-6F57-4060-85EC-57E0E18E2F6D}"/>
    <dgm:cxn modelId="{97FC823C-7D86-4D53-805F-E36B4B131BCC}" type="presOf" srcId="{ED19450A-D62D-4AA1-88DC-04CC99F5ADF8}" destId="{62DCC41C-77A7-4AC2-8615-3A45D73A0C62}" srcOrd="0" destOrd="0" presId="urn:microsoft.com/office/officeart/2005/8/layout/vList6"/>
    <dgm:cxn modelId="{4E373FE8-3419-4045-9C6A-20B442EF943F}" type="presParOf" srcId="{33684575-CB95-4B5D-9C24-02CD198D105F}" destId="{36746190-CFAB-4BE6-84AB-9048FC1EAFE8}" srcOrd="0" destOrd="0" presId="urn:microsoft.com/office/officeart/2005/8/layout/vList6"/>
    <dgm:cxn modelId="{C875400A-5972-4905-A3A8-045311E3DF7C}" type="presParOf" srcId="{36746190-CFAB-4BE6-84AB-9048FC1EAFE8}" destId="{6415E20C-82F9-41ED-881A-DCBBEE7B9340}" srcOrd="0" destOrd="0" presId="urn:microsoft.com/office/officeart/2005/8/layout/vList6"/>
    <dgm:cxn modelId="{72598B30-DE37-48FF-8931-E7993E8423C9}" type="presParOf" srcId="{36746190-CFAB-4BE6-84AB-9048FC1EAFE8}" destId="{F044D333-EA8E-4555-9FB5-1AFBF7AFE17C}" srcOrd="1" destOrd="0" presId="urn:microsoft.com/office/officeart/2005/8/layout/vList6"/>
    <dgm:cxn modelId="{D3389B7F-39F4-4FC5-8DD1-D3DD87D26043}" type="presParOf" srcId="{33684575-CB95-4B5D-9C24-02CD198D105F}" destId="{E02E45A8-7BD8-4486-9DCA-A359FB573F8C}" srcOrd="1" destOrd="0" presId="urn:microsoft.com/office/officeart/2005/8/layout/vList6"/>
    <dgm:cxn modelId="{5CDB03EE-368A-4A5A-BBB1-3E0973E19AA4}" type="presParOf" srcId="{33684575-CB95-4B5D-9C24-02CD198D105F}" destId="{6425FDDA-0C3D-4FBF-83CC-BBF1747DFCC8}" srcOrd="2" destOrd="0" presId="urn:microsoft.com/office/officeart/2005/8/layout/vList6"/>
    <dgm:cxn modelId="{20C2C627-7DB6-461C-AD83-B0AADD93C7B2}" type="presParOf" srcId="{6425FDDA-0C3D-4FBF-83CC-BBF1747DFCC8}" destId="{072F33C8-C6AF-4C56-B8DB-D4F925F7A869}" srcOrd="0" destOrd="0" presId="urn:microsoft.com/office/officeart/2005/8/layout/vList6"/>
    <dgm:cxn modelId="{FCB6223B-45E5-4914-97D8-02FBE2425EFF}" type="presParOf" srcId="{6425FDDA-0C3D-4FBF-83CC-BBF1747DFCC8}" destId="{62DCC41C-77A7-4AC2-8615-3A45D73A0C62}" srcOrd="1" destOrd="0" presId="urn:microsoft.com/office/officeart/2005/8/layout/vList6"/>
    <dgm:cxn modelId="{5CF60E38-E825-4AFE-A102-B938467BFF3B}" type="presParOf" srcId="{33684575-CB95-4B5D-9C24-02CD198D105F}" destId="{6FAB89D5-62C3-43C4-B905-DDE27678BFA9}" srcOrd="3" destOrd="0" presId="urn:microsoft.com/office/officeart/2005/8/layout/vList6"/>
    <dgm:cxn modelId="{A07A2C95-A9C9-4C6D-BC31-F5CF3E1A8A02}" type="presParOf" srcId="{33684575-CB95-4B5D-9C24-02CD198D105F}" destId="{B5B9EC3B-3604-4280-AC4F-9365F859EA08}" srcOrd="4" destOrd="0" presId="urn:microsoft.com/office/officeart/2005/8/layout/vList6"/>
    <dgm:cxn modelId="{5DFFE1C7-F94C-4565-B52F-CF4268DC0F42}" type="presParOf" srcId="{B5B9EC3B-3604-4280-AC4F-9365F859EA08}" destId="{258CEC1E-329E-4F27-916A-C5281DEA0DEF}" srcOrd="0" destOrd="0" presId="urn:microsoft.com/office/officeart/2005/8/layout/vList6"/>
    <dgm:cxn modelId="{B8C6B63A-AFF7-4ED8-B151-A6934E3FB2EE}" type="presParOf" srcId="{B5B9EC3B-3604-4280-AC4F-9365F859EA08}" destId="{64D2306C-E0D0-4FE2-8A00-B53FB6DAAB9D}" srcOrd="1" destOrd="0" presId="urn:microsoft.com/office/officeart/2005/8/layout/vList6"/>
    <dgm:cxn modelId="{4917A19E-63D3-4003-9D95-1A798524E574}" type="presParOf" srcId="{33684575-CB95-4B5D-9C24-02CD198D105F}" destId="{B636311C-190E-4F99-A71C-67EFEC4A4133}" srcOrd="5" destOrd="0" presId="urn:microsoft.com/office/officeart/2005/8/layout/vList6"/>
    <dgm:cxn modelId="{61A36CC9-9BCE-427E-BA0F-53AB9FD73E05}" type="presParOf" srcId="{33684575-CB95-4B5D-9C24-02CD198D105F}" destId="{B19FAC4D-24CB-457E-A3F8-F8A0C709CEC3}" srcOrd="6" destOrd="0" presId="urn:microsoft.com/office/officeart/2005/8/layout/vList6"/>
    <dgm:cxn modelId="{D2EE47A1-41BD-4939-88AC-EF4107C44627}" type="presParOf" srcId="{B19FAC4D-24CB-457E-A3F8-F8A0C709CEC3}" destId="{3182ACC4-24C2-4131-9BE3-821982C67348}" srcOrd="0" destOrd="0" presId="urn:microsoft.com/office/officeart/2005/8/layout/vList6"/>
    <dgm:cxn modelId="{1AD7CF7D-68B0-46FB-A386-E78A35061C53}" type="presParOf" srcId="{B19FAC4D-24CB-457E-A3F8-F8A0C709CEC3}" destId="{CC3061EB-FA55-4197-A2D1-5D92DC0786A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0168FE-DD62-44D3-8C64-63C45362AEB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nb-NO"/>
        </a:p>
      </dgm:t>
    </dgm:pt>
    <dgm:pt modelId="{02347364-5B34-416B-A352-93D4BA7F4090}">
      <dgm:prSet phldrT="[Tekst]" custT="1"/>
      <dgm:spPr>
        <a:solidFill>
          <a:srgbClr val="83A7D4">
            <a:alpha val="50000"/>
          </a:srgbClr>
        </a:solidFill>
      </dgm:spPr>
      <dgm:t>
        <a:bodyPr/>
        <a:lstStyle/>
        <a:p>
          <a:r>
            <a:rPr lang="nb-NO" sz="3000" b="1" dirty="0" smtClean="0"/>
            <a:t>15 </a:t>
          </a:r>
        </a:p>
        <a:p>
          <a:r>
            <a:rPr lang="nb-NO" sz="1800" dirty="0" smtClean="0"/>
            <a:t>detektorfunn i Nord-Trøndelag tatt inn i samlingene</a:t>
          </a:r>
          <a:endParaRPr lang="nb-NO" sz="1800" dirty="0"/>
        </a:p>
      </dgm:t>
    </dgm:pt>
    <dgm:pt modelId="{9B4D7CB1-F5F8-4ACC-BAFE-9A76002723E9}" type="parTrans" cxnId="{74337CB8-A25E-4A89-96A1-4C9EB1DEC3EB}">
      <dgm:prSet/>
      <dgm:spPr/>
      <dgm:t>
        <a:bodyPr/>
        <a:lstStyle/>
        <a:p>
          <a:endParaRPr lang="nb-NO"/>
        </a:p>
      </dgm:t>
    </dgm:pt>
    <dgm:pt modelId="{829274EC-01C4-47B2-A6DB-9BD0CD13137F}" type="sibTrans" cxnId="{74337CB8-A25E-4A89-96A1-4C9EB1DEC3EB}">
      <dgm:prSet/>
      <dgm:spPr/>
      <dgm:t>
        <a:bodyPr/>
        <a:lstStyle/>
        <a:p>
          <a:endParaRPr lang="nb-NO"/>
        </a:p>
      </dgm:t>
    </dgm:pt>
    <dgm:pt modelId="{BD14178B-E28F-43B4-B08E-A811BED55632}">
      <dgm:prSet phldrT="[Tekst]" custT="1"/>
      <dgm:spPr>
        <a:solidFill>
          <a:srgbClr val="E7DFCC">
            <a:alpha val="50000"/>
          </a:srgbClr>
        </a:solidFill>
      </dgm:spPr>
      <dgm:t>
        <a:bodyPr/>
        <a:lstStyle/>
        <a:p>
          <a:r>
            <a:rPr lang="nb-NO" sz="3000" b="1" dirty="0" smtClean="0"/>
            <a:t>9</a:t>
          </a:r>
          <a:r>
            <a:rPr lang="nb-NO" sz="1900" dirty="0" smtClean="0"/>
            <a:t/>
          </a:r>
          <a:br>
            <a:rPr lang="nb-NO" sz="1900" dirty="0" smtClean="0"/>
          </a:br>
          <a:r>
            <a:rPr lang="nb-NO" sz="1900" dirty="0" smtClean="0"/>
            <a:t>detektorfunn i Møre og Romsdal tatt inn i samlingene</a:t>
          </a:r>
          <a:endParaRPr lang="nb-NO" sz="1900" dirty="0"/>
        </a:p>
      </dgm:t>
    </dgm:pt>
    <dgm:pt modelId="{31C2C90B-D3C7-4D1E-9C13-85B32DB0019B}" type="sibTrans" cxnId="{C0C8310A-766C-45BF-A731-493196B7E1F4}">
      <dgm:prSet/>
      <dgm:spPr/>
      <dgm:t>
        <a:bodyPr/>
        <a:lstStyle/>
        <a:p>
          <a:endParaRPr lang="nb-NO"/>
        </a:p>
      </dgm:t>
    </dgm:pt>
    <dgm:pt modelId="{FEEC3002-2189-445A-9AB3-24AF96B7BDC7}" type="parTrans" cxnId="{C0C8310A-766C-45BF-A731-493196B7E1F4}">
      <dgm:prSet/>
      <dgm:spPr/>
      <dgm:t>
        <a:bodyPr/>
        <a:lstStyle/>
        <a:p>
          <a:endParaRPr lang="nb-NO"/>
        </a:p>
      </dgm:t>
    </dgm:pt>
    <dgm:pt modelId="{AF413C6C-BCE9-4491-A397-154F9386BCEF}">
      <dgm:prSet phldrT="[Tekst]" custT="1"/>
      <dgm:spPr>
        <a:solidFill>
          <a:srgbClr val="F5D882">
            <a:alpha val="50000"/>
          </a:srgbClr>
        </a:solidFill>
      </dgm:spPr>
      <dgm:t>
        <a:bodyPr/>
        <a:lstStyle/>
        <a:p>
          <a:pPr algn="ctr"/>
          <a:r>
            <a:rPr lang="nb-NO" sz="3000" b="1" dirty="0" smtClean="0"/>
            <a:t>40</a:t>
          </a:r>
          <a:r>
            <a:rPr lang="nb-NO" sz="1900" dirty="0" smtClean="0"/>
            <a:t> </a:t>
          </a:r>
        </a:p>
        <a:p>
          <a:pPr algn="l"/>
          <a:r>
            <a:rPr lang="nb-NO" sz="1900" dirty="0" smtClean="0"/>
            <a:t>detektorfunn i Sør-Trøndelag tatt inn i samlingene</a:t>
          </a:r>
          <a:endParaRPr lang="nb-NO" sz="1900" dirty="0"/>
        </a:p>
      </dgm:t>
    </dgm:pt>
    <dgm:pt modelId="{B88C81FE-23C2-4508-BD6A-4DA06A8FB9F2}" type="sibTrans" cxnId="{2410A618-C7CB-473D-832E-1B6930962A13}">
      <dgm:prSet/>
      <dgm:spPr/>
      <dgm:t>
        <a:bodyPr/>
        <a:lstStyle/>
        <a:p>
          <a:endParaRPr lang="nb-NO"/>
        </a:p>
      </dgm:t>
    </dgm:pt>
    <dgm:pt modelId="{5AC24B61-8D72-4843-8068-EFF3FE775433}" type="parTrans" cxnId="{2410A618-C7CB-473D-832E-1B6930962A13}">
      <dgm:prSet/>
      <dgm:spPr/>
      <dgm:t>
        <a:bodyPr/>
        <a:lstStyle/>
        <a:p>
          <a:endParaRPr lang="nb-NO"/>
        </a:p>
      </dgm:t>
    </dgm:pt>
    <dgm:pt modelId="{9CF3E480-5AFF-415B-AA89-21C6371B1CC6}" type="pres">
      <dgm:prSet presAssocID="{D60168FE-DD62-44D3-8C64-63C45362AEB7}" presName="Name0" presStyleCnt="0">
        <dgm:presLayoutVars>
          <dgm:dir/>
          <dgm:resizeHandles val="exact"/>
        </dgm:presLayoutVars>
      </dgm:prSet>
      <dgm:spPr/>
      <dgm:t>
        <a:bodyPr/>
        <a:lstStyle/>
        <a:p>
          <a:endParaRPr lang="nb-NO"/>
        </a:p>
      </dgm:t>
    </dgm:pt>
    <dgm:pt modelId="{3141E3A0-EEA0-4372-967B-7975A26D8C96}" type="pres">
      <dgm:prSet presAssocID="{AF413C6C-BCE9-4491-A397-154F9386BCEF}" presName="Name5" presStyleLbl="vennNode1" presStyleIdx="0" presStyleCnt="3">
        <dgm:presLayoutVars>
          <dgm:bulletEnabled val="1"/>
        </dgm:presLayoutVars>
      </dgm:prSet>
      <dgm:spPr/>
      <dgm:t>
        <a:bodyPr/>
        <a:lstStyle/>
        <a:p>
          <a:endParaRPr lang="nb-NO"/>
        </a:p>
      </dgm:t>
    </dgm:pt>
    <dgm:pt modelId="{71212D68-783A-459A-9FB6-C0A96D1F2135}" type="pres">
      <dgm:prSet presAssocID="{B88C81FE-23C2-4508-BD6A-4DA06A8FB9F2}" presName="space" presStyleCnt="0"/>
      <dgm:spPr/>
    </dgm:pt>
    <dgm:pt modelId="{49CF2962-5D59-42B6-960B-AD334C010AD3}" type="pres">
      <dgm:prSet presAssocID="{02347364-5B34-416B-A352-93D4BA7F4090}" presName="Name5" presStyleLbl="vennNode1" presStyleIdx="1" presStyleCnt="3">
        <dgm:presLayoutVars>
          <dgm:bulletEnabled val="1"/>
        </dgm:presLayoutVars>
      </dgm:prSet>
      <dgm:spPr/>
      <dgm:t>
        <a:bodyPr/>
        <a:lstStyle/>
        <a:p>
          <a:endParaRPr lang="nb-NO"/>
        </a:p>
      </dgm:t>
    </dgm:pt>
    <dgm:pt modelId="{0F3AE235-1724-4346-8C51-40C2E57CEC2B}" type="pres">
      <dgm:prSet presAssocID="{829274EC-01C4-47B2-A6DB-9BD0CD13137F}" presName="space" presStyleCnt="0"/>
      <dgm:spPr/>
    </dgm:pt>
    <dgm:pt modelId="{C6ED7EB9-88C4-4DCB-8F85-9F9A79603E87}" type="pres">
      <dgm:prSet presAssocID="{BD14178B-E28F-43B4-B08E-A811BED55632}" presName="Name5" presStyleLbl="vennNode1" presStyleIdx="2" presStyleCnt="3">
        <dgm:presLayoutVars>
          <dgm:bulletEnabled val="1"/>
        </dgm:presLayoutVars>
      </dgm:prSet>
      <dgm:spPr/>
      <dgm:t>
        <a:bodyPr/>
        <a:lstStyle/>
        <a:p>
          <a:endParaRPr lang="nb-NO"/>
        </a:p>
      </dgm:t>
    </dgm:pt>
  </dgm:ptLst>
  <dgm:cxnLst>
    <dgm:cxn modelId="{CF32BB9D-CACE-4192-9E95-984484D7C2BA}" type="presOf" srcId="{02347364-5B34-416B-A352-93D4BA7F4090}" destId="{49CF2962-5D59-42B6-960B-AD334C010AD3}" srcOrd="0" destOrd="0" presId="urn:microsoft.com/office/officeart/2005/8/layout/venn3"/>
    <dgm:cxn modelId="{FAFF60DA-3980-4753-9E4C-F981D71DDAD1}" type="presOf" srcId="{D60168FE-DD62-44D3-8C64-63C45362AEB7}" destId="{9CF3E480-5AFF-415B-AA89-21C6371B1CC6}" srcOrd="0" destOrd="0" presId="urn:microsoft.com/office/officeart/2005/8/layout/venn3"/>
    <dgm:cxn modelId="{EC7D624C-3E18-409B-B279-6439B6E3EC99}" type="presOf" srcId="{AF413C6C-BCE9-4491-A397-154F9386BCEF}" destId="{3141E3A0-EEA0-4372-967B-7975A26D8C96}" srcOrd="0" destOrd="0" presId="urn:microsoft.com/office/officeart/2005/8/layout/venn3"/>
    <dgm:cxn modelId="{C0C8310A-766C-45BF-A731-493196B7E1F4}" srcId="{D60168FE-DD62-44D3-8C64-63C45362AEB7}" destId="{BD14178B-E28F-43B4-B08E-A811BED55632}" srcOrd="2" destOrd="0" parTransId="{FEEC3002-2189-445A-9AB3-24AF96B7BDC7}" sibTransId="{31C2C90B-D3C7-4D1E-9C13-85B32DB0019B}"/>
    <dgm:cxn modelId="{2410A618-C7CB-473D-832E-1B6930962A13}" srcId="{D60168FE-DD62-44D3-8C64-63C45362AEB7}" destId="{AF413C6C-BCE9-4491-A397-154F9386BCEF}" srcOrd="0" destOrd="0" parTransId="{5AC24B61-8D72-4843-8068-EFF3FE775433}" sibTransId="{B88C81FE-23C2-4508-BD6A-4DA06A8FB9F2}"/>
    <dgm:cxn modelId="{74337CB8-A25E-4A89-96A1-4C9EB1DEC3EB}" srcId="{D60168FE-DD62-44D3-8C64-63C45362AEB7}" destId="{02347364-5B34-416B-A352-93D4BA7F4090}" srcOrd="1" destOrd="0" parTransId="{9B4D7CB1-F5F8-4ACC-BAFE-9A76002723E9}" sibTransId="{829274EC-01C4-47B2-A6DB-9BD0CD13137F}"/>
    <dgm:cxn modelId="{198638E3-80C5-44E1-8F71-64828BBC1343}" type="presOf" srcId="{BD14178B-E28F-43B4-B08E-A811BED55632}" destId="{C6ED7EB9-88C4-4DCB-8F85-9F9A79603E87}" srcOrd="0" destOrd="0" presId="urn:microsoft.com/office/officeart/2005/8/layout/venn3"/>
    <dgm:cxn modelId="{5D028BB5-3080-4C99-96F1-C96DF0AF0D7F}" type="presParOf" srcId="{9CF3E480-5AFF-415B-AA89-21C6371B1CC6}" destId="{3141E3A0-EEA0-4372-967B-7975A26D8C96}" srcOrd="0" destOrd="0" presId="urn:microsoft.com/office/officeart/2005/8/layout/venn3"/>
    <dgm:cxn modelId="{40E85B9D-F66E-4646-8A60-AA309C778405}" type="presParOf" srcId="{9CF3E480-5AFF-415B-AA89-21C6371B1CC6}" destId="{71212D68-783A-459A-9FB6-C0A96D1F2135}" srcOrd="1" destOrd="0" presId="urn:microsoft.com/office/officeart/2005/8/layout/venn3"/>
    <dgm:cxn modelId="{327810DE-D69A-43E1-81A9-0813DAAB6599}" type="presParOf" srcId="{9CF3E480-5AFF-415B-AA89-21C6371B1CC6}" destId="{49CF2962-5D59-42B6-960B-AD334C010AD3}" srcOrd="2" destOrd="0" presId="urn:microsoft.com/office/officeart/2005/8/layout/venn3"/>
    <dgm:cxn modelId="{BEB9C3EA-BDF8-44C9-8811-2CDE4711AC5A}" type="presParOf" srcId="{9CF3E480-5AFF-415B-AA89-21C6371B1CC6}" destId="{0F3AE235-1724-4346-8C51-40C2E57CEC2B}" srcOrd="3" destOrd="0" presId="urn:microsoft.com/office/officeart/2005/8/layout/venn3"/>
    <dgm:cxn modelId="{5FD5A3E2-68C7-47FA-8558-A5942333645D}" type="presParOf" srcId="{9CF3E480-5AFF-415B-AA89-21C6371B1CC6}" destId="{C6ED7EB9-88C4-4DCB-8F85-9F9A79603E87}"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nn-NO"/>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nn-NO"/>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n-NO" noProof="0" smtClean="0"/>
              <a:t>Click to edit Master text styles</a:t>
            </a:r>
          </a:p>
          <a:p>
            <a:pPr lvl="1"/>
            <a:r>
              <a:rPr lang="nn-NO" noProof="0" smtClean="0"/>
              <a:t>Second level</a:t>
            </a:r>
          </a:p>
          <a:p>
            <a:pPr lvl="2"/>
            <a:r>
              <a:rPr lang="nn-NO" noProof="0" smtClean="0"/>
              <a:t>Third level</a:t>
            </a:r>
          </a:p>
          <a:p>
            <a:pPr lvl="3"/>
            <a:r>
              <a:rPr lang="nn-NO" noProof="0" smtClean="0"/>
              <a:t>Fourth level</a:t>
            </a:r>
          </a:p>
          <a:p>
            <a:pPr lvl="4"/>
            <a:r>
              <a:rPr lang="nn-NO"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nn-NO"/>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2F6828F6-2858-445E-A4F6-304DCDF6956B}" type="slidenum">
              <a:rPr lang="nn-NO"/>
              <a:pPr>
                <a:defRPr/>
              </a:pPr>
              <a:t>‹#›</a:t>
            </a:fld>
            <a:endParaRPr lang="nn-NO"/>
          </a:p>
        </p:txBody>
      </p:sp>
    </p:spTree>
    <p:extLst>
      <p:ext uri="{BB962C8B-B14F-4D97-AF65-F5344CB8AC3E}">
        <p14:creationId xmlns:p14="http://schemas.microsoft.com/office/powerpoint/2010/main" val="15866302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mn-cs"/>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smtClean="0">
                <a:solidFill>
                  <a:schemeClr val="tx1"/>
                </a:solidFill>
                <a:latin typeface="Arial" charset="0"/>
                <a:ea typeface="Geneva" charset="0"/>
                <a:cs typeface="Geneva" charset="0"/>
              </a:rPr>
              <a:t>Fra og med 2014 rapporteres det kun inn antall fysiske objekter for de naturhistoriske samlingene. Tidligere år har også objekter som foreligger kun som data (datasamlinger) blitt medregnet. De kulturhistoriske tallene inkluderer ikke estimater over uregistrert / </a:t>
            </a:r>
            <a:r>
              <a:rPr lang="nb-NO" sz="1200" b="0" i="0" u="none" strike="noStrike" kern="1200" baseline="0" dirty="0" err="1" smtClean="0">
                <a:solidFill>
                  <a:schemeClr val="tx1"/>
                </a:solidFill>
                <a:latin typeface="Arial" charset="0"/>
                <a:ea typeface="Geneva" charset="0"/>
                <a:cs typeface="Geneva" charset="0"/>
              </a:rPr>
              <a:t>ukatalogisert</a:t>
            </a:r>
            <a:r>
              <a:rPr lang="nb-NO" sz="1200" b="0" i="0" u="none" strike="noStrike" kern="1200" baseline="0" dirty="0" smtClean="0">
                <a:solidFill>
                  <a:schemeClr val="tx1"/>
                </a:solidFill>
                <a:latin typeface="Arial" charset="0"/>
                <a:ea typeface="Geneva" charset="0"/>
                <a:cs typeface="Geneva" charset="0"/>
              </a:rPr>
              <a:t> materiale i</a:t>
            </a:r>
          </a:p>
          <a:p>
            <a:r>
              <a:rPr lang="nb-NO" sz="1200" b="0" i="0" u="none" strike="noStrike" kern="1200" baseline="0" dirty="0" smtClean="0">
                <a:solidFill>
                  <a:schemeClr val="tx1"/>
                </a:solidFill>
                <a:latin typeface="Arial" charset="0"/>
                <a:ea typeface="Geneva" charset="0"/>
                <a:cs typeface="Geneva" charset="0"/>
              </a:rPr>
              <a:t>samlingene.</a:t>
            </a:r>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36</a:t>
            </a:fld>
            <a:endParaRPr lang="nn-NO"/>
          </a:p>
        </p:txBody>
      </p:sp>
    </p:spTree>
    <p:extLst>
      <p:ext uri="{BB962C8B-B14F-4D97-AF65-F5344CB8AC3E}">
        <p14:creationId xmlns:p14="http://schemas.microsoft.com/office/powerpoint/2010/main" val="394650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37</a:t>
            </a:fld>
            <a:endParaRPr lang="nn-NO"/>
          </a:p>
        </p:txBody>
      </p:sp>
    </p:spTree>
    <p:extLst>
      <p:ext uri="{BB962C8B-B14F-4D97-AF65-F5344CB8AC3E}">
        <p14:creationId xmlns:p14="http://schemas.microsoft.com/office/powerpoint/2010/main" val="168488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baseline="0" dirty="0" smtClean="0">
                <a:solidFill>
                  <a:schemeClr val="tx1"/>
                </a:solidFill>
                <a:latin typeface="Arial" charset="0"/>
                <a:ea typeface="Geneva" charset="0"/>
                <a:cs typeface="Geneva" charset="0"/>
              </a:rPr>
              <a:t>Eksternfinansierte inntekter </a:t>
            </a:r>
            <a:r>
              <a:rPr lang="nb-NO" sz="1200" b="0" i="0" u="none" strike="noStrike" kern="1200" baseline="0" dirty="0" smtClean="0">
                <a:solidFill>
                  <a:schemeClr val="tx1"/>
                </a:solidFill>
                <a:latin typeface="Arial" charset="0"/>
                <a:ea typeface="Geneva" charset="0"/>
                <a:cs typeface="Geneva" charset="0"/>
              </a:rPr>
              <a:t>er salg av tjenester eller aktiviteter som ikke er fullfinansiert over NTNUs grunnbevilgning fra</a:t>
            </a:r>
          </a:p>
          <a:p>
            <a:r>
              <a:rPr lang="nb-NO" sz="1200" b="0" i="0" u="none" strike="noStrike" kern="1200" baseline="0" dirty="0" smtClean="0">
                <a:solidFill>
                  <a:schemeClr val="tx1"/>
                </a:solidFill>
                <a:latin typeface="Arial" charset="0"/>
                <a:ea typeface="Geneva" charset="0"/>
                <a:cs typeface="Geneva" charset="0"/>
              </a:rPr>
              <a:t>Kunnskapsdepartementet og tilskudd fra Riksantikvaren. </a:t>
            </a:r>
          </a:p>
          <a:p>
            <a:endParaRPr lang="nb-NO" sz="1200" b="0" i="0" u="none" strike="noStrike" kern="1200" baseline="0" dirty="0" smtClean="0">
              <a:solidFill>
                <a:schemeClr val="tx1"/>
              </a:solidFill>
              <a:latin typeface="Arial" charset="0"/>
              <a:ea typeface="Geneva" charset="0"/>
              <a:cs typeface="Geneva" charset="0"/>
            </a:endParaRPr>
          </a:p>
          <a:p>
            <a:r>
              <a:rPr lang="nb-NO" sz="1200" b="1" i="0" u="none" strike="noStrike" kern="1200" baseline="0" dirty="0" smtClean="0">
                <a:solidFill>
                  <a:schemeClr val="tx1"/>
                </a:solidFill>
                <a:latin typeface="Arial" charset="0"/>
                <a:ea typeface="Geneva" charset="0"/>
                <a:cs typeface="Geneva" charset="0"/>
              </a:rPr>
              <a:t>Eksternfinansiert aktivitet </a:t>
            </a:r>
            <a:r>
              <a:rPr lang="nb-NO" sz="1200" b="0" i="0" u="none" strike="noStrike" kern="1200" baseline="0" dirty="0" smtClean="0">
                <a:solidFill>
                  <a:schemeClr val="tx1"/>
                </a:solidFill>
                <a:latin typeface="Arial" charset="0"/>
                <a:ea typeface="Geneva" charset="0"/>
                <a:cs typeface="Geneva" charset="0"/>
              </a:rPr>
              <a:t>defineres som bidrags- eller oppdragsfinansiert aktivitet. Offentlig myndighetsutøvelse, som er arkeologiske undersøkelser etter Kulturminneloven, blir ved NTNUs rapportering betraktet som en del av den oppdragsfinansierte aktiviteten.</a:t>
            </a:r>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44</a:t>
            </a:fld>
            <a:endParaRPr lang="nn-NO"/>
          </a:p>
        </p:txBody>
      </p:sp>
    </p:spTree>
    <p:extLst>
      <p:ext uri="{BB962C8B-B14F-4D97-AF65-F5344CB8AC3E}">
        <p14:creationId xmlns:p14="http://schemas.microsoft.com/office/powerpoint/2010/main" val="386558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45</a:t>
            </a:fld>
            <a:endParaRPr lang="nn-NO"/>
          </a:p>
        </p:txBody>
      </p:sp>
    </p:spTree>
    <p:extLst>
      <p:ext uri="{BB962C8B-B14F-4D97-AF65-F5344CB8AC3E}">
        <p14:creationId xmlns:p14="http://schemas.microsoft.com/office/powerpoint/2010/main" val="75591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Andelen kvinner i vitenskapelige stillinger har økt fra 24 til 35,7 % fra 2013 til 2014. </a:t>
            </a:r>
          </a:p>
          <a:p>
            <a:endParaRPr lang="nb-NO" dirty="0" smtClean="0"/>
          </a:p>
          <a:p>
            <a:r>
              <a:rPr lang="nb-NO" dirty="0" smtClean="0"/>
              <a:t>Gjennomsnittet ved NTNU er 31,7 % i 2014. </a:t>
            </a:r>
          </a:p>
          <a:p>
            <a:endParaRPr lang="nb-NO" dirty="0" smtClean="0"/>
          </a:p>
          <a:p>
            <a:r>
              <a:rPr lang="nb-NO" dirty="0" smtClean="0"/>
              <a:t>Med det antall vitenskapelige stillinger Vitenskapsmuseet har, vil selv få endringer fra ett år til et annet kunne endre kjønnsbalansen betydelig.</a:t>
            </a:r>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46</a:t>
            </a:fld>
            <a:endParaRPr lang="nn-NO"/>
          </a:p>
        </p:txBody>
      </p:sp>
    </p:spTree>
    <p:extLst>
      <p:ext uri="{BB962C8B-B14F-4D97-AF65-F5344CB8AC3E}">
        <p14:creationId xmlns:p14="http://schemas.microsoft.com/office/powerpoint/2010/main" val="304308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Vitenskapsmuseets regnskap for 2014 viser et overskudd på kr 2,64 mill. Overskuddet fordeler seg med kr 1,9 mill. fra Strategi- og omstillingsmidler (RSO) fra NTNU og kr 0,75 mill. fra museets ordinære driftsregnskap.</a:t>
            </a:r>
          </a:p>
          <a:p>
            <a:r>
              <a:rPr lang="nb-NO" dirty="0" smtClean="0"/>
              <a:t>Museets reserver ble i løpet av 2013 redusert grunnet lavere bidrags- og oppdragsomsetning enn forutsatt og aktiv bruk av midler for å styrke ansattes kompetanse.</a:t>
            </a:r>
          </a:p>
          <a:p>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48</a:t>
            </a:fld>
            <a:endParaRPr lang="nn-NO"/>
          </a:p>
        </p:txBody>
      </p:sp>
    </p:spTree>
    <p:extLst>
      <p:ext uri="{BB962C8B-B14F-4D97-AF65-F5344CB8AC3E}">
        <p14:creationId xmlns:p14="http://schemas.microsoft.com/office/powerpoint/2010/main" val="229866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smtClean="0"/>
              <a:t>Investeringer</a:t>
            </a:r>
            <a:r>
              <a:rPr lang="en-GB" dirty="0" smtClean="0"/>
              <a:t>: 1%</a:t>
            </a:r>
          </a:p>
          <a:p>
            <a:r>
              <a:rPr lang="en-GB" dirty="0" err="1" smtClean="0"/>
              <a:t>Lønn</a:t>
            </a:r>
            <a:r>
              <a:rPr lang="en-GB" dirty="0" smtClean="0"/>
              <a:t> </a:t>
            </a:r>
            <a:r>
              <a:rPr lang="en-GB" dirty="0" err="1" smtClean="0"/>
              <a:t>og</a:t>
            </a:r>
            <a:r>
              <a:rPr lang="en-GB" dirty="0" smtClean="0"/>
              <a:t> </a:t>
            </a:r>
            <a:r>
              <a:rPr lang="en-GB" dirty="0" err="1" smtClean="0"/>
              <a:t>sosiale</a:t>
            </a:r>
            <a:r>
              <a:rPr lang="en-GB" baseline="0" dirty="0" smtClean="0"/>
              <a:t> </a:t>
            </a:r>
            <a:r>
              <a:rPr lang="en-GB" baseline="0" dirty="0" err="1" smtClean="0"/>
              <a:t>kostnader</a:t>
            </a:r>
            <a:r>
              <a:rPr lang="en-GB" baseline="0" dirty="0" smtClean="0"/>
              <a:t>: 63%</a:t>
            </a:r>
          </a:p>
          <a:p>
            <a:r>
              <a:rPr lang="en-GB" baseline="0" dirty="0" err="1" smtClean="0"/>
              <a:t>Øvrige</a:t>
            </a:r>
            <a:r>
              <a:rPr lang="en-GB" baseline="0" dirty="0" smtClean="0"/>
              <a:t> </a:t>
            </a:r>
            <a:r>
              <a:rPr lang="en-GB" baseline="0" dirty="0" err="1" smtClean="0"/>
              <a:t>driftskostnader</a:t>
            </a:r>
            <a:r>
              <a:rPr lang="en-GB" baseline="0" dirty="0" smtClean="0"/>
              <a:t>: 20%</a:t>
            </a:r>
          </a:p>
          <a:p>
            <a:r>
              <a:rPr lang="en-GB" baseline="0" dirty="0" err="1" smtClean="0"/>
              <a:t>Internhusleie</a:t>
            </a:r>
            <a:r>
              <a:rPr lang="en-GB" baseline="0" dirty="0" smtClean="0"/>
              <a:t>: 15%</a:t>
            </a:r>
          </a:p>
          <a:p>
            <a:r>
              <a:rPr lang="en-GB" dirty="0" smtClean="0"/>
              <a:t>Interne poster 1%</a:t>
            </a:r>
            <a:endParaRPr lang="en-GB"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50</a:t>
            </a:fld>
            <a:endParaRPr lang="nn-NO"/>
          </a:p>
        </p:txBody>
      </p:sp>
    </p:spTree>
    <p:extLst>
      <p:ext uri="{BB962C8B-B14F-4D97-AF65-F5344CB8AC3E}">
        <p14:creationId xmlns:p14="http://schemas.microsoft.com/office/powerpoint/2010/main" val="323996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baseline="0" dirty="0" smtClean="0">
                <a:solidFill>
                  <a:schemeClr val="tx1"/>
                </a:solidFill>
                <a:latin typeface="Arial" charset="0"/>
                <a:ea typeface="Geneva" charset="0"/>
                <a:cs typeface="Geneva" charset="0"/>
              </a:rPr>
              <a:t>Eksternfinansiert aktivitet defineres </a:t>
            </a:r>
            <a:r>
              <a:rPr lang="nb-NO" sz="1200" b="0" i="0" u="none" strike="noStrike" kern="1200" baseline="0" dirty="0" smtClean="0">
                <a:solidFill>
                  <a:schemeClr val="tx1"/>
                </a:solidFill>
                <a:latin typeface="Arial" charset="0"/>
                <a:ea typeface="Geneva" charset="0"/>
                <a:cs typeface="Geneva" charset="0"/>
              </a:rPr>
              <a:t>som bidrags- eller</a:t>
            </a:r>
          </a:p>
          <a:p>
            <a:r>
              <a:rPr lang="nb-NO" sz="1200" b="0" i="0" u="none" strike="noStrike" kern="1200" baseline="0" dirty="0" smtClean="0">
                <a:solidFill>
                  <a:schemeClr val="tx1"/>
                </a:solidFill>
                <a:latin typeface="Arial" charset="0"/>
                <a:ea typeface="Geneva" charset="0"/>
                <a:cs typeface="Geneva" charset="0"/>
              </a:rPr>
              <a:t>oppdragsfinansiert aktivitet. Offentlig myndighetsutøvelse, som</a:t>
            </a:r>
          </a:p>
          <a:p>
            <a:r>
              <a:rPr lang="nb-NO" sz="1200" b="0" i="0" u="none" strike="noStrike" kern="1200" baseline="0" dirty="0" smtClean="0">
                <a:solidFill>
                  <a:schemeClr val="tx1"/>
                </a:solidFill>
                <a:latin typeface="Arial" charset="0"/>
                <a:ea typeface="Geneva" charset="0"/>
                <a:cs typeface="Geneva" charset="0"/>
              </a:rPr>
              <a:t>er arkeologiske undersøkelser etter Kulturminneloven, blir ved</a:t>
            </a:r>
          </a:p>
          <a:p>
            <a:r>
              <a:rPr lang="nb-NO" sz="1200" b="0" i="0" u="none" strike="noStrike" kern="1200" baseline="0" dirty="0" smtClean="0">
                <a:solidFill>
                  <a:schemeClr val="tx1"/>
                </a:solidFill>
                <a:latin typeface="Arial" charset="0"/>
                <a:ea typeface="Geneva" charset="0"/>
                <a:cs typeface="Geneva" charset="0"/>
              </a:rPr>
              <a:t>NTNUs rapportering betraktet som en del av den oppdragsfinansierte</a:t>
            </a:r>
          </a:p>
          <a:p>
            <a:r>
              <a:rPr lang="nb-NO" sz="1200" b="0" i="0" u="none" strike="noStrike" kern="1200" baseline="0" dirty="0" smtClean="0">
                <a:solidFill>
                  <a:schemeClr val="tx1"/>
                </a:solidFill>
                <a:latin typeface="Arial" charset="0"/>
                <a:ea typeface="Geneva" charset="0"/>
                <a:cs typeface="Geneva" charset="0"/>
              </a:rPr>
              <a:t>aktiviteten.</a:t>
            </a:r>
          </a:p>
          <a:p>
            <a:endParaRPr lang="nb-NO" sz="1200" b="0" i="0" u="none" strike="noStrike" kern="1200" baseline="0" dirty="0" smtClean="0">
              <a:solidFill>
                <a:schemeClr val="tx1"/>
              </a:solidFill>
              <a:latin typeface="Arial" charset="0"/>
              <a:ea typeface="Geneva" charset="0"/>
              <a:cs typeface="Geneva" charset="0"/>
            </a:endParaRPr>
          </a:p>
          <a:p>
            <a:r>
              <a:rPr lang="nb-NO" sz="1200" b="1" i="0" u="none" strike="noStrike" kern="1200" baseline="0" dirty="0" smtClean="0">
                <a:solidFill>
                  <a:schemeClr val="tx1"/>
                </a:solidFill>
                <a:latin typeface="Arial" charset="0"/>
                <a:ea typeface="Geneva" charset="0"/>
                <a:cs typeface="Geneva" charset="0"/>
              </a:rPr>
              <a:t>Bidragsprosjekter</a:t>
            </a:r>
            <a:r>
              <a:rPr lang="nb-NO" sz="1200" b="0" i="0" u="none" strike="noStrike" kern="1200" baseline="0" dirty="0" smtClean="0">
                <a:solidFill>
                  <a:schemeClr val="tx1"/>
                </a:solidFill>
                <a:latin typeface="Arial" charset="0"/>
                <a:ea typeface="Geneva" charset="0"/>
                <a:cs typeface="Geneva" charset="0"/>
              </a:rPr>
              <a:t> er initiert av NTNU Vitenskapsmuseet og</a:t>
            </a:r>
          </a:p>
          <a:p>
            <a:r>
              <a:rPr lang="nb-NO" sz="1200" b="0" i="0" u="none" strike="noStrike" kern="1200" baseline="0" dirty="0" smtClean="0">
                <a:solidFill>
                  <a:schemeClr val="tx1"/>
                </a:solidFill>
                <a:latin typeface="Arial" charset="0"/>
                <a:ea typeface="Geneva" charset="0"/>
                <a:cs typeface="Geneva" charset="0"/>
              </a:rPr>
              <a:t>har økonomisk støtte fra for eksempel Norges forskningsråd</a:t>
            </a:r>
          </a:p>
          <a:p>
            <a:r>
              <a:rPr lang="nb-NO" sz="1200" b="0" i="0" u="none" strike="noStrike" kern="1200" baseline="0" dirty="0" smtClean="0">
                <a:solidFill>
                  <a:schemeClr val="tx1"/>
                </a:solidFill>
                <a:latin typeface="Arial" charset="0"/>
                <a:ea typeface="Geneva" charset="0"/>
                <a:cs typeface="Geneva" charset="0"/>
              </a:rPr>
              <a:t>eller EU. Bidragsprosjekter har ofte krav om egenfinansiering</a:t>
            </a:r>
          </a:p>
          <a:p>
            <a:r>
              <a:rPr lang="nb-NO" sz="1200" b="0" i="0" u="none" strike="noStrike" kern="1200" baseline="0" dirty="0" smtClean="0">
                <a:solidFill>
                  <a:schemeClr val="tx1"/>
                </a:solidFill>
                <a:latin typeface="Arial" charset="0"/>
                <a:ea typeface="Geneva" charset="0"/>
                <a:cs typeface="Geneva" charset="0"/>
              </a:rPr>
              <a:t>av deler av prosjektkostnadene. </a:t>
            </a:r>
            <a:r>
              <a:rPr lang="nb-NO" sz="1200" b="1" i="0" u="none" strike="noStrike" kern="1200" baseline="0" dirty="0" smtClean="0">
                <a:solidFill>
                  <a:schemeClr val="tx1"/>
                </a:solidFill>
                <a:latin typeface="Arial" charset="0"/>
                <a:ea typeface="Geneva" charset="0"/>
                <a:cs typeface="Geneva" charset="0"/>
              </a:rPr>
              <a:t>Oppdragsprosjekter</a:t>
            </a:r>
            <a:r>
              <a:rPr lang="nb-NO" sz="1200" b="0" i="0" u="none" strike="noStrike" kern="1200" baseline="0" dirty="0" smtClean="0">
                <a:solidFill>
                  <a:schemeClr val="tx1"/>
                </a:solidFill>
                <a:latin typeface="Arial" charset="0"/>
                <a:ea typeface="Geneva" charset="0"/>
                <a:cs typeface="Geneva" charset="0"/>
              </a:rPr>
              <a:t> er</a:t>
            </a:r>
          </a:p>
          <a:p>
            <a:r>
              <a:rPr lang="nb-NO" sz="1200" b="0" i="0" u="none" strike="noStrike" kern="1200" baseline="0" dirty="0" smtClean="0">
                <a:solidFill>
                  <a:schemeClr val="tx1"/>
                </a:solidFill>
                <a:latin typeface="Arial" charset="0"/>
                <a:ea typeface="Geneva" charset="0"/>
                <a:cs typeface="Geneva" charset="0"/>
              </a:rPr>
              <a:t>fullfinansierte av oppdragsgiver.</a:t>
            </a:r>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51</a:t>
            </a:fld>
            <a:endParaRPr lang="nn-NO"/>
          </a:p>
        </p:txBody>
      </p:sp>
    </p:spTree>
    <p:extLst>
      <p:ext uri="{BB962C8B-B14F-4D97-AF65-F5344CB8AC3E}">
        <p14:creationId xmlns:p14="http://schemas.microsoft.com/office/powerpoint/2010/main" val="2767368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2F6828F6-2858-445E-A4F6-304DCDF6956B}" type="slidenum">
              <a:rPr lang="nn-NO" smtClean="0"/>
              <a:pPr>
                <a:defRPr/>
              </a:pPr>
              <a:t>54</a:t>
            </a:fld>
            <a:endParaRPr lang="nn-NO"/>
          </a:p>
        </p:txBody>
      </p:sp>
    </p:spTree>
    <p:extLst>
      <p:ext uri="{BB962C8B-B14F-4D97-AF65-F5344CB8AC3E}">
        <p14:creationId xmlns:p14="http://schemas.microsoft.com/office/powerpoint/2010/main" val="181526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dirty="0"/>
          </a:p>
        </p:txBody>
      </p:sp>
      <p:sp>
        <p:nvSpPr>
          <p:cNvPr id="4" name="Rectangle 107"/>
          <p:cNvSpPr>
            <a:spLocks noGrp="1" noChangeArrowheads="1"/>
          </p:cNvSpPr>
          <p:nvPr>
            <p:ph type="dt" sz="half" idx="10"/>
          </p:nvPr>
        </p:nvSpPr>
        <p:spPr>
          <a:ln/>
        </p:spPr>
        <p:txBody>
          <a:bodyPr/>
          <a:lstStyle>
            <a:lvl1pPr>
              <a:defRPr/>
            </a:lvl1pPr>
          </a:lstStyle>
          <a:p>
            <a:pPr>
              <a:defRPr/>
            </a:pPr>
            <a:endParaRPr lang="nn-NO"/>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764757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107"/>
          <p:cNvSpPr>
            <a:spLocks noGrp="1" noChangeArrowheads="1"/>
          </p:cNvSpPr>
          <p:nvPr>
            <p:ph type="dt" sz="half" idx="10"/>
          </p:nvPr>
        </p:nvSpPr>
        <p:spPr>
          <a:ln/>
        </p:spPr>
        <p:txBody>
          <a:bodyPr/>
          <a:lstStyle>
            <a:lvl1pPr>
              <a:defRPr/>
            </a:lvl1pPr>
          </a:lstStyle>
          <a:p>
            <a:pPr>
              <a:defRPr/>
            </a:pPr>
            <a:endParaRPr lang="nn-NO"/>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33151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546100" y="1971675"/>
            <a:ext cx="381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08500" y="1971675"/>
            <a:ext cx="381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107"/>
          <p:cNvSpPr>
            <a:spLocks noGrp="1" noChangeArrowheads="1"/>
          </p:cNvSpPr>
          <p:nvPr>
            <p:ph type="dt" sz="half" idx="10"/>
          </p:nvPr>
        </p:nvSpPr>
        <p:spPr>
          <a:ln/>
        </p:spPr>
        <p:txBody>
          <a:bodyPr/>
          <a:lstStyle>
            <a:lvl1pPr>
              <a:defRPr/>
            </a:lvl1pPr>
          </a:lstStyle>
          <a:p>
            <a:pPr>
              <a:defRPr/>
            </a:pPr>
            <a:endParaRPr lang="nn-NO"/>
          </a:p>
        </p:txBody>
      </p:sp>
      <p:sp>
        <p:nvSpPr>
          <p:cNvPr id="6"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13462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107"/>
          <p:cNvSpPr>
            <a:spLocks noGrp="1" noChangeArrowheads="1"/>
          </p:cNvSpPr>
          <p:nvPr>
            <p:ph type="dt" sz="half" idx="10"/>
          </p:nvPr>
        </p:nvSpPr>
        <p:spPr>
          <a:ln/>
        </p:spPr>
        <p:txBody>
          <a:bodyPr/>
          <a:lstStyle>
            <a:lvl1pPr>
              <a:defRPr/>
            </a:lvl1pPr>
          </a:lstStyle>
          <a:p>
            <a:pPr>
              <a:defRPr/>
            </a:pPr>
            <a:endParaRPr lang="nn-NO"/>
          </a:p>
        </p:txBody>
      </p:sp>
      <p:sp>
        <p:nvSpPr>
          <p:cNvPr id="8"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22316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107"/>
          <p:cNvSpPr>
            <a:spLocks noGrp="1" noChangeArrowheads="1"/>
          </p:cNvSpPr>
          <p:nvPr>
            <p:ph type="dt" sz="half" idx="10"/>
          </p:nvPr>
        </p:nvSpPr>
        <p:spPr>
          <a:ln/>
        </p:spPr>
        <p:txBody>
          <a:bodyPr/>
          <a:lstStyle>
            <a:lvl1pPr>
              <a:defRPr/>
            </a:lvl1pPr>
          </a:lstStyle>
          <a:p>
            <a:pPr>
              <a:defRPr/>
            </a:pPr>
            <a:endParaRPr lang="nn-NO"/>
          </a:p>
        </p:txBody>
      </p:sp>
      <p:sp>
        <p:nvSpPr>
          <p:cNvPr id="4"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114222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07"/>
          <p:cNvSpPr>
            <a:spLocks noGrp="1" noChangeArrowheads="1"/>
          </p:cNvSpPr>
          <p:nvPr>
            <p:ph type="dt" sz="half" idx="10"/>
          </p:nvPr>
        </p:nvSpPr>
        <p:spPr>
          <a:ln/>
        </p:spPr>
        <p:txBody>
          <a:bodyPr/>
          <a:lstStyle>
            <a:lvl1pPr>
              <a:defRPr/>
            </a:lvl1pPr>
          </a:lstStyle>
          <a:p>
            <a:pPr>
              <a:defRPr/>
            </a:pPr>
            <a:endParaRPr lang="nn-NO"/>
          </a:p>
        </p:txBody>
      </p:sp>
      <p:sp>
        <p:nvSpPr>
          <p:cNvPr id="3"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263353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107"/>
          <p:cNvSpPr>
            <a:spLocks noGrp="1" noChangeArrowheads="1"/>
          </p:cNvSpPr>
          <p:nvPr>
            <p:ph type="dt" sz="half" idx="10"/>
          </p:nvPr>
        </p:nvSpPr>
        <p:spPr>
          <a:ln/>
        </p:spPr>
        <p:txBody>
          <a:bodyPr/>
          <a:lstStyle>
            <a:lvl1pPr>
              <a:defRPr/>
            </a:lvl1pPr>
          </a:lstStyle>
          <a:p>
            <a:pPr>
              <a:defRPr/>
            </a:pPr>
            <a:endParaRPr lang="nn-NO"/>
          </a:p>
        </p:txBody>
      </p:sp>
      <p:sp>
        <p:nvSpPr>
          <p:cNvPr id="6"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33888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Rectangle 107"/>
          <p:cNvSpPr>
            <a:spLocks noGrp="1" noChangeArrowheads="1"/>
          </p:cNvSpPr>
          <p:nvPr>
            <p:ph type="dt" sz="half" idx="10"/>
          </p:nvPr>
        </p:nvSpPr>
        <p:spPr>
          <a:ln/>
        </p:spPr>
        <p:txBody>
          <a:bodyPr/>
          <a:lstStyle>
            <a:lvl1pPr>
              <a:defRPr/>
            </a:lvl1pPr>
          </a:lstStyle>
          <a:p>
            <a:pPr>
              <a:defRPr/>
            </a:pPr>
            <a:endParaRPr lang="nn-NO"/>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p>
        </p:txBody>
      </p:sp>
    </p:spTree>
    <p:extLst>
      <p:ext uri="{BB962C8B-B14F-4D97-AF65-F5344CB8AC3E}">
        <p14:creationId xmlns:p14="http://schemas.microsoft.com/office/powerpoint/2010/main" val="12481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dirty="0" smtClean="0"/>
              <a:t>Klikk for å redigere tittelstil</a:t>
            </a:r>
            <a:endParaRPr lang="nb-NO" dirty="0"/>
          </a:p>
        </p:txBody>
      </p:sp>
      <p:sp>
        <p:nvSpPr>
          <p:cNvPr id="3" name="Undertittel 2"/>
          <p:cNvSpPr>
            <a:spLocks noGrp="1"/>
          </p:cNvSpPr>
          <p:nvPr>
            <p:ph type="subTitle" idx="1"/>
          </p:nvPr>
        </p:nvSpPr>
        <p:spPr>
          <a:xfrm>
            <a:off x="683568" y="3645024"/>
            <a:ext cx="7776864" cy="1752600"/>
          </a:xfrm>
        </p:spPr>
        <p:txBody>
          <a:bodyPr>
            <a:normAutofit/>
          </a:bodyPr>
          <a:lstStyle>
            <a:lvl1pPr marL="0" indent="0" algn="ctr">
              <a:buNone/>
              <a:defRPr sz="28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212966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5"/>
          <p:cNvSpPr>
            <a:spLocks noGrp="1" noChangeArrowheads="1"/>
          </p:cNvSpPr>
          <p:nvPr>
            <p:ph type="title"/>
          </p:nvPr>
        </p:nvSpPr>
        <p:spPr bwMode="auto">
          <a:xfrm>
            <a:off x="5461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nb-NO" smtClean="0"/>
              <a:t>Klikk for å redigere tittelstil</a:t>
            </a:r>
            <a:endParaRPr lang="nn-NO" dirty="0"/>
          </a:p>
        </p:txBody>
      </p:sp>
      <p:sp>
        <p:nvSpPr>
          <p:cNvPr id="1028" name="Rectangle 106"/>
          <p:cNvSpPr>
            <a:spLocks noGrp="1" noChangeArrowheads="1"/>
          </p:cNvSpPr>
          <p:nvPr>
            <p:ph type="body" idx="1"/>
          </p:nvPr>
        </p:nvSpPr>
        <p:spPr bwMode="auto">
          <a:xfrm>
            <a:off x="546100" y="1797050"/>
            <a:ext cx="77724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1131" name="Rectangle 107"/>
          <p:cNvSpPr>
            <a:spLocks noGrp="1" noChangeArrowheads="1"/>
          </p:cNvSpPr>
          <p:nvPr>
            <p:ph type="dt" sz="half" idx="2"/>
          </p:nvPr>
        </p:nvSpPr>
        <p:spPr bwMode="auto">
          <a:xfrm>
            <a:off x="3581400" y="5732463"/>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endParaRPr lang="nn-NO"/>
          </a:p>
        </p:txBody>
      </p:sp>
      <p:sp>
        <p:nvSpPr>
          <p:cNvPr id="1132" name="Rectangle 108"/>
          <p:cNvSpPr>
            <a:spLocks noGrp="1" noChangeArrowheads="1"/>
          </p:cNvSpPr>
          <p:nvPr>
            <p:ph type="ftr" sz="quarter" idx="3"/>
          </p:nvPr>
        </p:nvSpPr>
        <p:spPr bwMode="auto">
          <a:xfrm>
            <a:off x="533400" y="573722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nn-NO"/>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txStyles>
    <p:titleStyle>
      <a:lvl1pPr algn="l" rtl="0" eaLnBrk="1" fontAlgn="base" hangingPunct="1">
        <a:spcBef>
          <a:spcPct val="0"/>
        </a:spcBef>
        <a:spcAft>
          <a:spcPct val="0"/>
        </a:spcAft>
        <a:defRPr sz="4000">
          <a:solidFill>
            <a:schemeClr val="tx2"/>
          </a:solidFill>
          <a:latin typeface="+mj-lt"/>
          <a:ea typeface="Geneva" charset="0"/>
          <a:cs typeface="Geneva" charset="0"/>
        </a:defRPr>
      </a:lvl1pPr>
      <a:lvl2pPr algn="l" rtl="0" eaLnBrk="1" fontAlgn="base" hangingPunct="1">
        <a:spcBef>
          <a:spcPct val="0"/>
        </a:spcBef>
        <a:spcAft>
          <a:spcPct val="0"/>
        </a:spcAft>
        <a:defRPr sz="4000">
          <a:solidFill>
            <a:schemeClr val="tx2"/>
          </a:solidFill>
          <a:latin typeface="Arial" charset="0"/>
          <a:ea typeface="Geneva" charset="0"/>
          <a:cs typeface="Geneva" charset="0"/>
        </a:defRPr>
      </a:lvl2pPr>
      <a:lvl3pPr algn="l" rtl="0" eaLnBrk="1" fontAlgn="base" hangingPunct="1">
        <a:spcBef>
          <a:spcPct val="0"/>
        </a:spcBef>
        <a:spcAft>
          <a:spcPct val="0"/>
        </a:spcAft>
        <a:defRPr sz="4000">
          <a:solidFill>
            <a:schemeClr val="tx2"/>
          </a:solidFill>
          <a:latin typeface="Arial" charset="0"/>
          <a:ea typeface="Geneva" charset="0"/>
          <a:cs typeface="Geneva" charset="0"/>
        </a:defRPr>
      </a:lvl3pPr>
      <a:lvl4pPr algn="l" rtl="0" eaLnBrk="1" fontAlgn="base" hangingPunct="1">
        <a:spcBef>
          <a:spcPct val="0"/>
        </a:spcBef>
        <a:spcAft>
          <a:spcPct val="0"/>
        </a:spcAft>
        <a:defRPr sz="4000">
          <a:solidFill>
            <a:schemeClr val="tx2"/>
          </a:solidFill>
          <a:latin typeface="Arial" charset="0"/>
          <a:ea typeface="Geneva" charset="0"/>
          <a:cs typeface="Geneva" charset="0"/>
        </a:defRPr>
      </a:lvl4pPr>
      <a:lvl5pPr algn="l" rtl="0" eaLnBrk="1" fontAlgn="base" hangingPunct="1">
        <a:spcBef>
          <a:spcPct val="0"/>
        </a:spcBef>
        <a:spcAft>
          <a:spcPct val="0"/>
        </a:spcAft>
        <a:defRPr sz="4000">
          <a:solidFill>
            <a:schemeClr val="tx2"/>
          </a:solidFill>
          <a:latin typeface="Arial" charset="0"/>
          <a:ea typeface="Geneva" charset="0"/>
          <a:cs typeface="Geneva"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0"/>
        </a:spcBef>
        <a:spcAft>
          <a:spcPts val="1000"/>
        </a:spcAft>
        <a:buChar char="•"/>
        <a:defRPr sz="2000">
          <a:solidFill>
            <a:schemeClr val="tx1"/>
          </a:solidFill>
          <a:latin typeface="+mn-lt"/>
          <a:ea typeface="Geneva" charset="0"/>
          <a:cs typeface="Geneva" charset="0"/>
        </a:defRPr>
      </a:lvl1pPr>
      <a:lvl2pPr marL="742950" indent="-285750" algn="l" rtl="0" eaLnBrk="1" fontAlgn="base" hangingPunct="1">
        <a:spcBef>
          <a:spcPct val="0"/>
        </a:spcBef>
        <a:spcAft>
          <a:spcPts val="1000"/>
        </a:spcAft>
        <a:buChar char="–"/>
        <a:defRPr sz="2000">
          <a:solidFill>
            <a:schemeClr val="tx1"/>
          </a:solidFill>
          <a:latin typeface="+mn-lt"/>
          <a:ea typeface="Geneva" charset="0"/>
        </a:defRPr>
      </a:lvl2pPr>
      <a:lvl3pPr marL="1143000" indent="-228600" algn="l" rtl="0" eaLnBrk="1" fontAlgn="base" hangingPunct="1">
        <a:spcBef>
          <a:spcPct val="0"/>
        </a:spcBef>
        <a:spcAft>
          <a:spcPts val="1000"/>
        </a:spcAft>
        <a:buChar char="•"/>
        <a:defRPr sz="2000">
          <a:solidFill>
            <a:schemeClr val="tx1"/>
          </a:solidFill>
          <a:latin typeface="+mn-lt"/>
          <a:ea typeface="Geneva" charset="0"/>
        </a:defRPr>
      </a:lvl3pPr>
      <a:lvl4pPr marL="1562100" indent="-228600" algn="l" rtl="0" eaLnBrk="1" fontAlgn="base" hangingPunct="1">
        <a:spcBef>
          <a:spcPct val="0"/>
        </a:spcBef>
        <a:spcAft>
          <a:spcPts val="1000"/>
        </a:spcAft>
        <a:buChar char="–"/>
        <a:defRPr sz="2000">
          <a:solidFill>
            <a:schemeClr val="tx1"/>
          </a:solidFill>
          <a:latin typeface="+mn-lt"/>
          <a:ea typeface="Geneva" charset="0"/>
        </a:defRPr>
      </a:lvl4pPr>
      <a:lvl5pPr marL="1981200" indent="-228600" algn="l" rtl="0" eaLnBrk="1" fontAlgn="base" hangingPunct="1">
        <a:spcBef>
          <a:spcPct val="0"/>
        </a:spcBef>
        <a:spcAft>
          <a:spcPts val="1000"/>
        </a:spcAft>
        <a:buChar char="•"/>
        <a:defRPr sz="2000">
          <a:solidFill>
            <a:schemeClr val="tx1"/>
          </a:solidFill>
          <a:latin typeface="+mn-lt"/>
          <a:ea typeface="Geneva" charset="0"/>
        </a:defRPr>
      </a:lvl5pPr>
      <a:lvl6pPr marL="2438400" indent="-228600" algn="l" rtl="0" eaLnBrk="1" fontAlgn="base" hangingPunct="1">
        <a:spcBef>
          <a:spcPct val="20000"/>
        </a:spcBef>
        <a:spcAft>
          <a:spcPct val="0"/>
        </a:spcAft>
        <a:buChar char="•"/>
        <a:defRPr sz="1600">
          <a:solidFill>
            <a:schemeClr val="tx1"/>
          </a:solidFill>
          <a:latin typeface="+mn-lt"/>
        </a:defRPr>
      </a:lvl6pPr>
      <a:lvl7pPr marL="2895600" indent="-228600" algn="l" rtl="0" eaLnBrk="1" fontAlgn="base" hangingPunct="1">
        <a:spcBef>
          <a:spcPct val="20000"/>
        </a:spcBef>
        <a:spcAft>
          <a:spcPct val="0"/>
        </a:spcAft>
        <a:buChar char="•"/>
        <a:defRPr sz="1600">
          <a:solidFill>
            <a:schemeClr val="tx1"/>
          </a:solidFill>
          <a:latin typeface="+mn-lt"/>
        </a:defRPr>
      </a:lvl7pPr>
      <a:lvl8pPr marL="3352800" indent="-228600" algn="l" rtl="0" eaLnBrk="1" fontAlgn="base" hangingPunct="1">
        <a:spcBef>
          <a:spcPct val="20000"/>
        </a:spcBef>
        <a:spcAft>
          <a:spcPct val="0"/>
        </a:spcAft>
        <a:buChar char="•"/>
        <a:defRPr sz="1600">
          <a:solidFill>
            <a:schemeClr val="tx1"/>
          </a:solidFill>
          <a:latin typeface="+mn-lt"/>
        </a:defRPr>
      </a:lvl8pPr>
      <a:lvl9pPr marL="3810000" indent="-228600" algn="l" rtl="0" eaLnBrk="1" fontAlgn="base" hangingPunct="1">
        <a:spcBef>
          <a:spcPct val="20000"/>
        </a:spcBef>
        <a:spcAft>
          <a:spcPct val="0"/>
        </a:spcAft>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Bild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Plassholder for tit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2052" name="Plassholder f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4" name="Plassholder for dato 3"/>
          <p:cNvSpPr>
            <a:spLocks noGrp="1"/>
          </p:cNvSpPr>
          <p:nvPr>
            <p:ph type="dt" sz="half" idx="2"/>
          </p:nvPr>
        </p:nvSpPr>
        <p:spPr>
          <a:xfrm>
            <a:off x="457200" y="558958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A70E6E2E-B853-4D14-8A88-1B4B6BFDF41B}" type="datetimeFigureOut">
              <a:rPr lang="nb-NO"/>
              <a:pPr>
                <a:defRPr/>
              </a:pPr>
              <a:t>23.07.2015</a:t>
            </a:fld>
            <a:endParaRPr lang="nb-NO"/>
          </a:p>
        </p:txBody>
      </p:sp>
      <p:sp>
        <p:nvSpPr>
          <p:cNvPr id="5" name="Plassholder for bunntekst 4"/>
          <p:cNvSpPr>
            <a:spLocks noGrp="1"/>
          </p:cNvSpPr>
          <p:nvPr>
            <p:ph type="ftr" sz="quarter" idx="3"/>
          </p:nvPr>
        </p:nvSpPr>
        <p:spPr>
          <a:xfrm>
            <a:off x="3124200" y="5589588"/>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Geneva" charset="0"/>
                <a:cs typeface="Geneva" charset="0"/>
              </a:defRPr>
            </a:lvl1pPr>
          </a:lstStyle>
          <a:p>
            <a:pPr>
              <a:defRPr/>
            </a:pPr>
            <a:endParaRPr lang="nb-NO"/>
          </a:p>
        </p:txBody>
      </p:sp>
      <p:sp>
        <p:nvSpPr>
          <p:cNvPr id="6" name="Plassholder for lysbildenummer 5"/>
          <p:cNvSpPr>
            <a:spLocks noGrp="1"/>
          </p:cNvSpPr>
          <p:nvPr>
            <p:ph type="sldNum" sz="quarter" idx="4"/>
          </p:nvPr>
        </p:nvSpPr>
        <p:spPr>
          <a:xfrm>
            <a:off x="6553200" y="55895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13FCB3C-7B70-4226-B415-0F54676EBB95}"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749" r:id="rId1"/>
  </p:sldLayoutIdLst>
  <p:txStyles>
    <p:titleStyle>
      <a:lvl1pPr algn="ctr" defTabSz="457200" rtl="0" eaLnBrk="0" fontAlgn="base" hangingPunct="0">
        <a:spcBef>
          <a:spcPct val="0"/>
        </a:spcBef>
        <a:spcAft>
          <a:spcPct val="0"/>
        </a:spcAft>
        <a:defRPr sz="4400" kern="1200">
          <a:solidFill>
            <a:schemeClr val="bg1"/>
          </a:solidFill>
          <a:latin typeface="Arial"/>
          <a:ea typeface="Geneva" charset="0"/>
          <a:cs typeface="Arial"/>
        </a:defRPr>
      </a:lvl1pPr>
      <a:lvl2pPr algn="ctr" defTabSz="457200" rtl="0" eaLnBrk="0" fontAlgn="base" hangingPunct="0">
        <a:spcBef>
          <a:spcPct val="0"/>
        </a:spcBef>
        <a:spcAft>
          <a:spcPct val="0"/>
        </a:spcAft>
        <a:defRPr sz="4400">
          <a:solidFill>
            <a:schemeClr val="bg1"/>
          </a:solidFill>
          <a:latin typeface="Arial" charset="0"/>
          <a:ea typeface="Geneva" charset="0"/>
          <a:cs typeface="Arial" pitchFamily="34" charset="0"/>
        </a:defRPr>
      </a:lvl2pPr>
      <a:lvl3pPr algn="ctr" defTabSz="457200" rtl="0" eaLnBrk="0" fontAlgn="base" hangingPunct="0">
        <a:spcBef>
          <a:spcPct val="0"/>
        </a:spcBef>
        <a:spcAft>
          <a:spcPct val="0"/>
        </a:spcAft>
        <a:defRPr sz="4400">
          <a:solidFill>
            <a:schemeClr val="bg1"/>
          </a:solidFill>
          <a:latin typeface="Arial" charset="0"/>
          <a:ea typeface="Geneva" charset="0"/>
          <a:cs typeface="Arial" pitchFamily="34" charset="0"/>
        </a:defRPr>
      </a:lvl3pPr>
      <a:lvl4pPr algn="ctr" defTabSz="457200" rtl="0" eaLnBrk="0" fontAlgn="base" hangingPunct="0">
        <a:spcBef>
          <a:spcPct val="0"/>
        </a:spcBef>
        <a:spcAft>
          <a:spcPct val="0"/>
        </a:spcAft>
        <a:defRPr sz="4400">
          <a:solidFill>
            <a:schemeClr val="bg1"/>
          </a:solidFill>
          <a:latin typeface="Arial" charset="0"/>
          <a:ea typeface="Geneva" charset="0"/>
          <a:cs typeface="Arial" pitchFamily="34" charset="0"/>
        </a:defRPr>
      </a:lvl4pPr>
      <a:lvl5pPr algn="ctr" defTabSz="457200" rtl="0" eaLnBrk="0" fontAlgn="base" hangingPunct="0">
        <a:spcBef>
          <a:spcPct val="0"/>
        </a:spcBef>
        <a:spcAft>
          <a:spcPct val="0"/>
        </a:spcAft>
        <a:defRPr sz="4400">
          <a:solidFill>
            <a:schemeClr val="bg1"/>
          </a:solidFill>
          <a:latin typeface="Arial" charset="0"/>
          <a:ea typeface="Geneva" charset="0"/>
          <a:cs typeface="Arial" pitchFamily="34" charset="0"/>
        </a:defRPr>
      </a:lvl5pPr>
      <a:lvl6pPr marL="457200" algn="ctr" defTabSz="457200" rtl="0" fontAlgn="base">
        <a:spcBef>
          <a:spcPct val="0"/>
        </a:spcBef>
        <a:spcAft>
          <a:spcPct val="0"/>
        </a:spcAft>
        <a:defRPr sz="4400">
          <a:solidFill>
            <a:schemeClr val="bg1"/>
          </a:solidFill>
          <a:latin typeface="Arial" charset="0"/>
          <a:ea typeface="Geneva" charset="0"/>
        </a:defRPr>
      </a:lvl6pPr>
      <a:lvl7pPr marL="914400" algn="ctr" defTabSz="457200" rtl="0" fontAlgn="base">
        <a:spcBef>
          <a:spcPct val="0"/>
        </a:spcBef>
        <a:spcAft>
          <a:spcPct val="0"/>
        </a:spcAft>
        <a:defRPr sz="4400">
          <a:solidFill>
            <a:schemeClr val="bg1"/>
          </a:solidFill>
          <a:latin typeface="Arial" charset="0"/>
          <a:ea typeface="Geneva" charset="0"/>
        </a:defRPr>
      </a:lvl7pPr>
      <a:lvl8pPr marL="1371600" algn="ctr" defTabSz="457200" rtl="0" fontAlgn="base">
        <a:spcBef>
          <a:spcPct val="0"/>
        </a:spcBef>
        <a:spcAft>
          <a:spcPct val="0"/>
        </a:spcAft>
        <a:defRPr sz="4400">
          <a:solidFill>
            <a:schemeClr val="bg1"/>
          </a:solidFill>
          <a:latin typeface="Arial" charset="0"/>
          <a:ea typeface="Geneva" charset="0"/>
        </a:defRPr>
      </a:lvl8pPr>
      <a:lvl9pPr marL="1828800" algn="ctr" defTabSz="457200" rtl="0" fontAlgn="base">
        <a:spcBef>
          <a:spcPct val="0"/>
        </a:spcBef>
        <a:spcAft>
          <a:spcPct val="0"/>
        </a:spcAft>
        <a:defRPr sz="4400">
          <a:solidFill>
            <a:schemeClr val="bg1"/>
          </a:solidFill>
          <a:latin typeface="Arial" charset="0"/>
          <a:ea typeface="Geneva"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Geneva" charset="0"/>
          <a:cs typeface="Geneva"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Geneva"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Geneva"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p:txBody>
          <a:bodyPr/>
          <a:lstStyle/>
          <a:p>
            <a:pPr>
              <a:defRPr/>
            </a:pPr>
            <a:endParaRPr lang="nb-NO"/>
          </a:p>
        </p:txBody>
      </p:sp>
      <p:sp>
        <p:nvSpPr>
          <p:cNvPr id="6" name="Undertittel 5"/>
          <p:cNvSpPr>
            <a:spLocks noGrp="1"/>
          </p:cNvSpPr>
          <p:nvPr>
            <p:ph type="subTitle" idx="1"/>
          </p:nvPr>
        </p:nvSpPr>
        <p:spPr/>
        <p:txBody>
          <a:bodyPr/>
          <a:lstStyle/>
          <a:p>
            <a:pPr>
              <a:defRPr/>
            </a:pPr>
            <a:endParaRPr lang="nb-NO"/>
          </a:p>
        </p:txBody>
      </p:sp>
      <p:pic>
        <p:nvPicPr>
          <p:cNvPr id="4100" name="Bilde 3" descr="storbok_gut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06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kstSylinder 6"/>
          <p:cNvSpPr txBox="1">
            <a:spLocks noChangeArrowheads="1"/>
          </p:cNvSpPr>
          <p:nvPr/>
        </p:nvSpPr>
        <p:spPr bwMode="auto">
          <a:xfrm rot="-5400000">
            <a:off x="-1397794" y="4372769"/>
            <a:ext cx="30972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itchFamily="34" charset="0"/>
                <a:ea typeface="Geneva" charset="-128"/>
              </a:defRPr>
            </a:lvl1pPr>
            <a:lvl2pPr marL="742950" indent="-285750">
              <a:defRPr sz="3600">
                <a:solidFill>
                  <a:schemeClr val="tx1"/>
                </a:solidFill>
                <a:latin typeface="Arial" pitchFamily="34" charset="0"/>
                <a:ea typeface="Geneva" charset="-128"/>
              </a:defRPr>
            </a:lvl2pPr>
            <a:lvl3pPr marL="1143000" indent="-228600">
              <a:defRPr sz="3600">
                <a:solidFill>
                  <a:schemeClr val="tx1"/>
                </a:solidFill>
                <a:latin typeface="Arial" pitchFamily="34" charset="0"/>
                <a:ea typeface="Geneva" charset="-128"/>
              </a:defRPr>
            </a:lvl3pPr>
            <a:lvl4pPr marL="1600200" indent="-228600">
              <a:defRPr sz="3600">
                <a:solidFill>
                  <a:schemeClr val="tx1"/>
                </a:solidFill>
                <a:latin typeface="Arial" pitchFamily="34" charset="0"/>
                <a:ea typeface="Geneva" charset="-128"/>
              </a:defRPr>
            </a:lvl4pPr>
            <a:lvl5pPr marL="2057400" indent="-228600">
              <a:defRPr sz="3600">
                <a:solidFill>
                  <a:schemeClr val="tx1"/>
                </a:solidFill>
                <a:latin typeface="Arial" pitchFamily="34" charset="0"/>
                <a:ea typeface="Geneva" charset="-128"/>
              </a:defRPr>
            </a:lvl5pPr>
            <a:lvl6pPr marL="2514600" indent="-228600" eaLnBrk="0" fontAlgn="base" hangingPunct="0">
              <a:spcBef>
                <a:spcPct val="0"/>
              </a:spcBef>
              <a:spcAft>
                <a:spcPct val="0"/>
              </a:spcAft>
              <a:defRPr sz="3600">
                <a:solidFill>
                  <a:schemeClr val="tx1"/>
                </a:solidFill>
                <a:latin typeface="Arial" pitchFamily="34" charset="0"/>
                <a:ea typeface="Geneva" charset="-128"/>
              </a:defRPr>
            </a:lvl6pPr>
            <a:lvl7pPr marL="2971800" indent="-228600" eaLnBrk="0" fontAlgn="base" hangingPunct="0">
              <a:spcBef>
                <a:spcPct val="0"/>
              </a:spcBef>
              <a:spcAft>
                <a:spcPct val="0"/>
              </a:spcAft>
              <a:defRPr sz="3600">
                <a:solidFill>
                  <a:schemeClr val="tx1"/>
                </a:solidFill>
                <a:latin typeface="Arial" pitchFamily="34" charset="0"/>
                <a:ea typeface="Geneva" charset="-128"/>
              </a:defRPr>
            </a:lvl7pPr>
            <a:lvl8pPr marL="3429000" indent="-228600" eaLnBrk="0" fontAlgn="base" hangingPunct="0">
              <a:spcBef>
                <a:spcPct val="0"/>
              </a:spcBef>
              <a:spcAft>
                <a:spcPct val="0"/>
              </a:spcAft>
              <a:defRPr sz="3600">
                <a:solidFill>
                  <a:schemeClr val="tx1"/>
                </a:solidFill>
                <a:latin typeface="Arial" pitchFamily="34" charset="0"/>
                <a:ea typeface="Geneva" charset="-128"/>
              </a:defRPr>
            </a:lvl8pPr>
            <a:lvl9pPr marL="3886200" indent="-228600" eaLnBrk="0" fontAlgn="base" hangingPunct="0">
              <a:spcBef>
                <a:spcPct val="0"/>
              </a:spcBef>
              <a:spcAft>
                <a:spcPct val="0"/>
              </a:spcAft>
              <a:defRPr sz="3600">
                <a:solidFill>
                  <a:schemeClr val="tx1"/>
                </a:solidFill>
                <a:latin typeface="Arial" pitchFamily="34" charset="0"/>
                <a:ea typeface="Geneva" charset="-128"/>
              </a:defRPr>
            </a:lvl9pPr>
          </a:lstStyle>
          <a:p>
            <a:r>
              <a:rPr lang="nb-NO" sz="700">
                <a:solidFill>
                  <a:srgbClr val="FFFFFF"/>
                </a:solidFill>
              </a:rPr>
              <a:t>Foto: Åge Hojem/NTNU Vitenskapsmuseet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Bilde 86"/>
          <p:cNvPicPr>
            <a:picLocks noChangeAspect="1"/>
          </p:cNvPicPr>
          <p:nvPr/>
        </p:nvPicPr>
        <p:blipFill>
          <a:blip r:embed="rId2"/>
          <a:stretch>
            <a:fillRect/>
          </a:stretch>
        </p:blipFill>
        <p:spPr>
          <a:xfrm>
            <a:off x="179512" y="548680"/>
            <a:ext cx="8836120" cy="5238239"/>
          </a:xfrm>
          <a:prstGeom prst="rect">
            <a:avLst/>
          </a:prstGeom>
        </p:spPr>
      </p:pic>
    </p:spTree>
    <p:extLst>
      <p:ext uri="{BB962C8B-B14F-4D97-AF65-F5344CB8AC3E}">
        <p14:creationId xmlns:p14="http://schemas.microsoft.com/office/powerpoint/2010/main" val="583635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Seksjonene</a:t>
            </a:r>
            <a:endParaRPr lang="nb-NO" dirty="0">
              <a:effectLst>
                <a:outerShdw blurRad="38100" dist="38100" dir="2700000" algn="tl">
                  <a:srgbClr val="000000">
                    <a:alpha val="43137"/>
                  </a:srgbClr>
                </a:outerShdw>
              </a:effectLst>
            </a:endParaRPr>
          </a:p>
        </p:txBody>
      </p:sp>
      <p:sp>
        <p:nvSpPr>
          <p:cNvPr id="6" name="Undertittel 5"/>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1263493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8899" t="1" r="37003" b="776"/>
          <a:stretch/>
        </p:blipFill>
        <p:spPr>
          <a:xfrm>
            <a:off x="683568" y="0"/>
            <a:ext cx="4032448" cy="6048672"/>
          </a:xfrm>
        </p:spPr>
      </p:pic>
      <p:sp>
        <p:nvSpPr>
          <p:cNvPr id="8" name="TekstSylinder 3"/>
          <p:cNvSpPr txBox="1">
            <a:spLocks noChangeArrowheads="1"/>
          </p:cNvSpPr>
          <p:nvPr/>
        </p:nvSpPr>
        <p:spPr bwMode="auto">
          <a:xfrm>
            <a:off x="5003800" y="692696"/>
            <a:ext cx="381635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2400" b="1" dirty="0"/>
              <a:t>Nasjonallaboratoriene for datering (SA</a:t>
            </a:r>
            <a:r>
              <a:rPr lang="nb-NO" altLang="nb-NO" sz="2400" b="1" dirty="0" smtClean="0"/>
              <a:t>)</a:t>
            </a:r>
          </a:p>
          <a:p>
            <a:r>
              <a:rPr lang="nb-NO" sz="1800" dirty="0" smtClean="0"/>
              <a:t>Daterer </a:t>
            </a:r>
            <a:r>
              <a:rPr lang="nb-NO" sz="1800" dirty="0"/>
              <a:t>arkeologisk, geologisk og organisk materiale ved hjelp av karbondatering (14C) og dendrokronologisk datering (analyse av årringer</a:t>
            </a:r>
            <a:r>
              <a:rPr lang="nb-NO" sz="1800" dirty="0" smtClean="0"/>
              <a:t>)</a:t>
            </a:r>
          </a:p>
          <a:p>
            <a:r>
              <a:rPr lang="nb-NO" sz="1800" dirty="0" smtClean="0"/>
              <a:t> </a:t>
            </a:r>
            <a:endParaRPr lang="nb-NO" sz="1800" dirty="0"/>
          </a:p>
          <a:p>
            <a:r>
              <a:rPr lang="nb-NO" sz="1800" dirty="0"/>
              <a:t>Skiftet navn fra </a:t>
            </a:r>
            <a:r>
              <a:rPr lang="nb-NO" sz="1800" dirty="0" smtClean="0"/>
              <a:t>«Seksjon </a:t>
            </a:r>
            <a:r>
              <a:rPr lang="nb-NO" sz="1800" dirty="0"/>
              <a:t>for </a:t>
            </a:r>
            <a:r>
              <a:rPr lang="nb-NO" sz="1800" dirty="0" err="1" smtClean="0"/>
              <a:t>arkeometri</a:t>
            </a:r>
            <a:r>
              <a:rPr lang="nb-NO" sz="1800" dirty="0" smtClean="0"/>
              <a:t>»</a:t>
            </a:r>
            <a:r>
              <a:rPr lang="nb-NO" sz="1800" i="1" dirty="0" smtClean="0"/>
              <a:t> </a:t>
            </a:r>
            <a:r>
              <a:rPr lang="nb-NO" sz="1800" dirty="0"/>
              <a:t>i </a:t>
            </a:r>
            <a:r>
              <a:rPr lang="nb-NO" sz="1800" dirty="0" smtClean="0"/>
              <a:t>2014.</a:t>
            </a:r>
            <a:endParaRPr lang="nb-NO" sz="1800" dirty="0"/>
          </a:p>
          <a:p>
            <a:pPr marL="0" indent="0">
              <a:buNone/>
            </a:pPr>
            <a:endParaRPr lang="nb-NO" sz="1800" dirty="0"/>
          </a:p>
        </p:txBody>
      </p:sp>
      <p:sp>
        <p:nvSpPr>
          <p:cNvPr id="10" name="TekstSylinder 3"/>
          <p:cNvSpPr txBox="1">
            <a:spLocks noChangeArrowheads="1"/>
          </p:cNvSpPr>
          <p:nvPr/>
        </p:nvSpPr>
        <p:spPr bwMode="auto">
          <a:xfrm>
            <a:off x="5003800" y="5180013"/>
            <a:ext cx="3384550" cy="738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1400" dirty="0"/>
              <a:t>I 2014 ble det hentet ut prøver for </a:t>
            </a:r>
            <a:r>
              <a:rPr lang="nb-NO" altLang="nb-NO" sz="1400" dirty="0" smtClean="0"/>
              <a:t>14C-datering fra </a:t>
            </a:r>
            <a:r>
              <a:rPr lang="nb-NO" altLang="nb-NO" sz="1400" dirty="0"/>
              <a:t>kapellet i Erkebispegården i Trondheim.</a:t>
            </a:r>
          </a:p>
        </p:txBody>
      </p:sp>
    </p:spTree>
    <p:extLst>
      <p:ext uri="{BB962C8B-B14F-4D97-AF65-F5344CB8AC3E}">
        <p14:creationId xmlns:p14="http://schemas.microsoft.com/office/powerpoint/2010/main" val="2984362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3"/>
          <p:cNvSpPr txBox="1">
            <a:spLocks noChangeArrowheads="1"/>
          </p:cNvSpPr>
          <p:nvPr/>
        </p:nvSpPr>
        <p:spPr bwMode="auto">
          <a:xfrm>
            <a:off x="4961372" y="692696"/>
            <a:ext cx="381635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n-NO" altLang="nb-NO" sz="2400" b="1" dirty="0"/>
              <a:t>Seksjon for arkeologi og </a:t>
            </a:r>
            <a:r>
              <a:rPr lang="nn-NO" altLang="nb-NO" sz="2400" b="1" dirty="0" smtClean="0"/>
              <a:t>kulturhistorie (SAK)</a:t>
            </a:r>
          </a:p>
          <a:p>
            <a:r>
              <a:rPr lang="nb-NO" sz="1800" dirty="0" smtClean="0"/>
              <a:t>forsker </a:t>
            </a:r>
            <a:r>
              <a:rPr lang="nb-NO" sz="1800" dirty="0"/>
              <a:t>på førhistorisk, historisk, maritim og samisk </a:t>
            </a:r>
            <a:r>
              <a:rPr lang="nb-NO" sz="1800" dirty="0" smtClean="0"/>
              <a:t>arkeologi. </a:t>
            </a:r>
            <a:endParaRPr lang="nb-NO" sz="1800" dirty="0"/>
          </a:p>
          <a:p>
            <a:endParaRPr lang="nb-NO" sz="1800" dirty="0" smtClean="0"/>
          </a:p>
          <a:p>
            <a:r>
              <a:rPr lang="nb-NO" sz="1800" dirty="0" smtClean="0"/>
              <a:t>Seksjonen </a:t>
            </a:r>
            <a:r>
              <a:rPr lang="nb-NO" sz="1800" dirty="0"/>
              <a:t>gjennomfører</a:t>
            </a:r>
          </a:p>
          <a:p>
            <a:r>
              <a:rPr lang="nb-NO" sz="1800" dirty="0"/>
              <a:t>arkeologiske gravinger i henhold til Lov om </a:t>
            </a:r>
            <a:r>
              <a:rPr lang="nb-NO" sz="1800" dirty="0" smtClean="0"/>
              <a:t>Kulturminner og </a:t>
            </a:r>
            <a:r>
              <a:rPr lang="nb-NO" sz="1800" dirty="0"/>
              <a:t>har</a:t>
            </a:r>
          </a:p>
          <a:p>
            <a:r>
              <a:rPr lang="nb-NO" sz="1800" dirty="0" smtClean="0"/>
              <a:t>Konserveringslaboratorium.</a:t>
            </a:r>
          </a:p>
          <a:p>
            <a:endParaRPr lang="nb-NO" sz="1800" dirty="0" smtClean="0"/>
          </a:p>
          <a:p>
            <a:r>
              <a:rPr lang="nb-NO" sz="1800" dirty="0" smtClean="0"/>
              <a:t>Har ansvaret </a:t>
            </a:r>
            <a:r>
              <a:rPr lang="nb-NO" sz="1800" dirty="0"/>
              <a:t>for de kulturhistoriske</a:t>
            </a:r>
          </a:p>
          <a:p>
            <a:r>
              <a:rPr lang="nb-NO" sz="1800" dirty="0"/>
              <a:t>samlingene og undervisning innenfor profesjonsrettet arkeologi.</a:t>
            </a:r>
          </a:p>
        </p:txBody>
      </p:sp>
      <p:sp>
        <p:nvSpPr>
          <p:cNvPr id="10" name="TekstSylinder 3"/>
          <p:cNvSpPr txBox="1">
            <a:spLocks noChangeArrowheads="1"/>
          </p:cNvSpPr>
          <p:nvPr/>
        </p:nvSpPr>
        <p:spPr bwMode="auto">
          <a:xfrm>
            <a:off x="5004122" y="4933617"/>
            <a:ext cx="3816350" cy="9541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1400" dirty="0"/>
              <a:t>Arkeologer renser et dyrkingslag fra overgangen mellom </a:t>
            </a:r>
            <a:r>
              <a:rPr lang="nb-NO" altLang="nb-NO" sz="1400" dirty="0" smtClean="0"/>
              <a:t>yngre bronsealder </a:t>
            </a:r>
            <a:r>
              <a:rPr lang="nb-NO" altLang="nb-NO" sz="1400" dirty="0"/>
              <a:t>og førromersk jernalder på </a:t>
            </a:r>
            <a:r>
              <a:rPr lang="nb-NO" altLang="nb-NO" sz="1400" dirty="0" err="1"/>
              <a:t>Sjetnan</a:t>
            </a:r>
            <a:r>
              <a:rPr lang="nb-NO" altLang="nb-NO" sz="1400" dirty="0"/>
              <a:t> øvre i </a:t>
            </a:r>
            <a:r>
              <a:rPr lang="nb-NO" altLang="nb-NO" sz="1400" dirty="0" smtClean="0"/>
              <a:t>Trondheim sommeren </a:t>
            </a:r>
            <a:r>
              <a:rPr lang="nb-NO" altLang="nb-NO" sz="1400" dirty="0"/>
              <a:t>2014.</a:t>
            </a:r>
          </a:p>
        </p:txBody>
      </p:sp>
      <p:pic>
        <p:nvPicPr>
          <p:cNvPr id="6" name="Plassholder for bilde 4"/>
          <p:cNvPicPr>
            <a:picLocks noChangeAspect="1"/>
          </p:cNvPicPr>
          <p:nvPr/>
        </p:nvPicPr>
        <p:blipFill rotWithShape="1">
          <a:blip r:embed="rId2" cstate="print">
            <a:extLst>
              <a:ext uri="{28A0092B-C50C-407E-A947-70E740481C1C}">
                <a14:useLocalDpi xmlns:a14="http://schemas.microsoft.com/office/drawing/2010/main" val="0"/>
              </a:ext>
            </a:extLst>
          </a:blip>
          <a:srcRect l="39409" r="20153"/>
          <a:stretch/>
        </p:blipFill>
        <p:spPr bwMode="auto">
          <a:xfrm>
            <a:off x="622850" y="-32900"/>
            <a:ext cx="4042800" cy="608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525493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3"/>
          <p:cNvSpPr txBox="1">
            <a:spLocks noChangeArrowheads="1"/>
          </p:cNvSpPr>
          <p:nvPr/>
        </p:nvSpPr>
        <p:spPr bwMode="auto">
          <a:xfrm>
            <a:off x="5003800" y="692696"/>
            <a:ext cx="38163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2400" b="1" dirty="0"/>
              <a:t>Seksjon for formidling (SF</a:t>
            </a:r>
            <a:r>
              <a:rPr lang="nb-NO" altLang="nb-NO" sz="2400" b="1" dirty="0" smtClean="0"/>
              <a:t>)</a:t>
            </a:r>
          </a:p>
          <a:p>
            <a:r>
              <a:rPr lang="nb-NO" sz="1800" dirty="0"/>
              <a:t>Produserer og vedlikeholder museets utstillinger, publikumsarrangementer, skoletjeneste og andre </a:t>
            </a:r>
            <a:r>
              <a:rPr lang="nb-NO" sz="1800" dirty="0" smtClean="0"/>
              <a:t>pedagogiske </a:t>
            </a:r>
            <a:r>
              <a:rPr lang="nb-NO" sz="1800" dirty="0"/>
              <a:t>opplegg </a:t>
            </a:r>
          </a:p>
          <a:p>
            <a:endParaRPr lang="nb-NO" sz="1800" dirty="0" smtClean="0"/>
          </a:p>
          <a:p>
            <a:r>
              <a:rPr lang="nb-NO" sz="1800" dirty="0" smtClean="0"/>
              <a:t>Driver </a:t>
            </a:r>
            <a:r>
              <a:rPr lang="nb-NO" sz="1800" dirty="0"/>
              <a:t>museumsbutikken</a:t>
            </a:r>
          </a:p>
          <a:p>
            <a:pPr marL="0" indent="0">
              <a:buNone/>
            </a:pPr>
            <a:endParaRPr lang="nb-NO" sz="1800" dirty="0"/>
          </a:p>
        </p:txBody>
      </p:sp>
      <p:sp>
        <p:nvSpPr>
          <p:cNvPr id="10" name="TekstSylinder 3"/>
          <p:cNvSpPr txBox="1">
            <a:spLocks noChangeArrowheads="1"/>
          </p:cNvSpPr>
          <p:nvPr/>
        </p:nvSpPr>
        <p:spPr bwMode="auto">
          <a:xfrm>
            <a:off x="5003800" y="5085184"/>
            <a:ext cx="3960688" cy="738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1400" dirty="0"/>
              <a:t>Vitenskapsmuseet markerte Grunnlovsjubileet </a:t>
            </a:r>
            <a:r>
              <a:rPr lang="nb-NO" altLang="nb-NO" sz="1400" dirty="0" smtClean="0"/>
              <a:t>med utstillingen </a:t>
            </a:r>
            <a:r>
              <a:rPr lang="nb-NO" altLang="nb-NO" sz="1400" dirty="0"/>
              <a:t>«</a:t>
            </a:r>
            <a:r>
              <a:rPr lang="nb-NO" altLang="nb-NO" sz="1400" dirty="0" err="1"/>
              <a:t>Stormaktspill</a:t>
            </a:r>
            <a:r>
              <a:rPr lang="nb-NO" altLang="nb-NO" sz="1400" dirty="0"/>
              <a:t> – Trondheim 1814» som åpnet </a:t>
            </a:r>
            <a:r>
              <a:rPr lang="nb-NO" altLang="nb-NO" sz="1400" dirty="0" smtClean="0"/>
              <a:t>15</a:t>
            </a:r>
            <a:r>
              <a:rPr lang="nb-NO" altLang="nb-NO" sz="1400" dirty="0"/>
              <a:t>. mai 2014</a:t>
            </a:r>
            <a:r>
              <a:rPr lang="nb-NO" altLang="nb-NO" sz="1400" dirty="0" smtClean="0"/>
              <a:t>.</a:t>
            </a:r>
            <a:endParaRPr lang="nb-NO" altLang="nb-NO" sz="1500" dirty="0"/>
          </a:p>
        </p:txBody>
      </p:sp>
      <p:pic>
        <p:nvPicPr>
          <p:cNvPr id="6" name="Plassholder for bilde 4"/>
          <p:cNvPicPr>
            <a:picLocks noChangeAspect="1"/>
          </p:cNvPicPr>
          <p:nvPr/>
        </p:nvPicPr>
        <p:blipFill rotWithShape="1">
          <a:blip r:embed="rId2" cstate="print">
            <a:extLst>
              <a:ext uri="{28A0092B-C50C-407E-A947-70E740481C1C}">
                <a14:useLocalDpi xmlns:a14="http://schemas.microsoft.com/office/drawing/2010/main" val="0"/>
              </a:ext>
            </a:extLst>
          </a:blip>
          <a:srcRect l="27616" t="411" r="28198" b="-411"/>
          <a:stretch/>
        </p:blipFill>
        <p:spPr bwMode="auto">
          <a:xfrm>
            <a:off x="683568" y="0"/>
            <a:ext cx="4042800" cy="608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4093138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3"/>
          <p:cNvSpPr txBox="1">
            <a:spLocks noChangeArrowheads="1"/>
          </p:cNvSpPr>
          <p:nvPr/>
        </p:nvSpPr>
        <p:spPr bwMode="auto">
          <a:xfrm>
            <a:off x="5003800" y="692696"/>
            <a:ext cx="38163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2400" b="1" dirty="0" smtClean="0"/>
              <a:t>Seksjon for naturhistorie (SN)</a:t>
            </a:r>
          </a:p>
          <a:p>
            <a:r>
              <a:rPr lang="nb-NO" sz="1800" dirty="0" smtClean="0"/>
              <a:t>Forvalter og bidrar til museets naturhistoriske samlinger</a:t>
            </a:r>
          </a:p>
          <a:p>
            <a:endParaRPr lang="nb-NO" sz="1800" dirty="0" smtClean="0"/>
          </a:p>
          <a:p>
            <a:r>
              <a:rPr lang="nb-NO" sz="1800" dirty="0" smtClean="0"/>
              <a:t>Driver forskning innenfor biogeografi, </a:t>
            </a:r>
            <a:r>
              <a:rPr lang="nb-NO" sz="1800" dirty="0" err="1" smtClean="0"/>
              <a:t>biosystematikk</a:t>
            </a:r>
            <a:r>
              <a:rPr lang="nb-NO" sz="1800" dirty="0" smtClean="0"/>
              <a:t> og økologi med vekt på bevaringsbiologi</a:t>
            </a:r>
          </a:p>
          <a:p>
            <a:endParaRPr lang="nb-NO" sz="1800" dirty="0" smtClean="0"/>
          </a:p>
          <a:p>
            <a:r>
              <a:rPr lang="nb-NO" sz="1800" dirty="0" smtClean="0"/>
              <a:t>Ansvarlig for Ringve botaniske hage og Kongsvoll fjellhage, samt Kongsvoll biologiske stasjon.</a:t>
            </a:r>
          </a:p>
          <a:p>
            <a:pPr marL="0" indent="0">
              <a:buNone/>
            </a:pPr>
            <a:endParaRPr lang="nb-NO" sz="1800" dirty="0"/>
          </a:p>
        </p:txBody>
      </p:sp>
      <p:sp>
        <p:nvSpPr>
          <p:cNvPr id="10" name="TekstSylinder 3"/>
          <p:cNvSpPr txBox="1">
            <a:spLocks noChangeArrowheads="1"/>
          </p:cNvSpPr>
          <p:nvPr/>
        </p:nvSpPr>
        <p:spPr bwMode="auto">
          <a:xfrm>
            <a:off x="5003800" y="5013176"/>
            <a:ext cx="3960688" cy="738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anose="020B0604020202020204" pitchFamily="34" charset="0"/>
                <a:ea typeface="Geneva" charset="-128"/>
              </a:defRPr>
            </a:lvl1pPr>
            <a:lvl2pPr marL="742950" indent="-285750">
              <a:defRPr sz="3600">
                <a:solidFill>
                  <a:schemeClr val="tx1"/>
                </a:solidFill>
                <a:latin typeface="Arial" panose="020B0604020202020204" pitchFamily="34" charset="0"/>
                <a:ea typeface="Geneva" charset="-128"/>
              </a:defRPr>
            </a:lvl2pPr>
            <a:lvl3pPr marL="1143000" indent="-228600">
              <a:defRPr sz="3600">
                <a:solidFill>
                  <a:schemeClr val="tx1"/>
                </a:solidFill>
                <a:latin typeface="Arial" panose="020B0604020202020204" pitchFamily="34" charset="0"/>
                <a:ea typeface="Geneva" charset="-128"/>
              </a:defRPr>
            </a:lvl3pPr>
            <a:lvl4pPr marL="1600200" indent="-228600">
              <a:defRPr sz="3600">
                <a:solidFill>
                  <a:schemeClr val="tx1"/>
                </a:solidFill>
                <a:latin typeface="Arial" panose="020B0604020202020204" pitchFamily="34" charset="0"/>
                <a:ea typeface="Geneva" charset="-128"/>
              </a:defRPr>
            </a:lvl4pPr>
            <a:lvl5pPr marL="2057400" indent="-228600">
              <a:defRPr sz="3600">
                <a:solidFill>
                  <a:schemeClr val="tx1"/>
                </a:solidFill>
                <a:latin typeface="Arial" panose="020B0604020202020204" pitchFamily="34" charset="0"/>
                <a:ea typeface="Geneva"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Geneva"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Geneva"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Geneva"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Geneva" charset="-128"/>
              </a:defRPr>
            </a:lvl9pPr>
          </a:lstStyle>
          <a:p>
            <a:r>
              <a:rPr lang="nb-NO" altLang="nb-NO" sz="1400" dirty="0"/>
              <a:t>Innsamling med FF ”Gunnerus” gjøres for å kartlegge nye områder, samt bidra med nytt forskningsmateriale til samlingene</a:t>
            </a:r>
            <a:r>
              <a:rPr lang="nb-NO" altLang="nb-NO" sz="1400" dirty="0" smtClean="0"/>
              <a:t>.</a:t>
            </a:r>
            <a:endParaRPr lang="nb-NO" altLang="nb-NO" sz="1400" dirty="0"/>
          </a:p>
        </p:txBody>
      </p:sp>
      <p:pic>
        <p:nvPicPr>
          <p:cNvPr id="5" name="Plassholder for bilde 4"/>
          <p:cNvPicPr>
            <a:picLocks noChangeAspect="1"/>
          </p:cNvPicPr>
          <p:nvPr/>
        </p:nvPicPr>
        <p:blipFill rotWithShape="1">
          <a:blip r:embed="rId2" cstate="print">
            <a:extLst>
              <a:ext uri="{28A0092B-C50C-407E-A947-70E740481C1C}">
                <a14:useLocalDpi xmlns:a14="http://schemas.microsoft.com/office/drawing/2010/main" val="0"/>
              </a:ext>
            </a:extLst>
          </a:blip>
          <a:srcRect l="33875" t="70" r="16076" b="-70"/>
          <a:stretch/>
        </p:blipFill>
        <p:spPr bwMode="auto">
          <a:xfrm>
            <a:off x="683568" y="0"/>
            <a:ext cx="4042800" cy="608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2185116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Kunnskapsdeling og forskningskommunikasjon</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9514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Vitenskapelig publikasjoner</a:t>
            </a:r>
            <a:endParaRPr lang="nb-NO" sz="2400" dirty="0"/>
          </a:p>
        </p:txBody>
      </p:sp>
      <p:sp>
        <p:nvSpPr>
          <p:cNvPr id="3" name="Plassholder for innhold 2"/>
          <p:cNvSpPr>
            <a:spLocks noGrp="1"/>
          </p:cNvSpPr>
          <p:nvPr>
            <p:ph idx="1"/>
          </p:nvPr>
        </p:nvSpPr>
        <p:spPr>
          <a:xfrm>
            <a:off x="546100" y="2132856"/>
            <a:ext cx="7772400" cy="3432175"/>
          </a:xfrm>
        </p:spPr>
        <p:txBody>
          <a:bodyPr/>
          <a:lstStyle/>
          <a:p>
            <a:r>
              <a:rPr lang="nb-NO" dirty="0"/>
              <a:t>Museets vitenskapelige publiseringspoeng økte med 30 </a:t>
            </a:r>
            <a:r>
              <a:rPr lang="nb-NO" dirty="0" smtClean="0"/>
              <a:t>% fra </a:t>
            </a:r>
            <a:r>
              <a:rPr lang="nb-NO" dirty="0"/>
              <a:t>2013 til 2014. </a:t>
            </a:r>
            <a:endParaRPr lang="nb-NO" dirty="0" smtClean="0"/>
          </a:p>
          <a:p>
            <a:r>
              <a:rPr lang="nb-NO" dirty="0" smtClean="0"/>
              <a:t>Kvaliteten</a:t>
            </a:r>
            <a:r>
              <a:rPr lang="nb-NO" dirty="0"/>
              <a:t>, målt i andel </a:t>
            </a:r>
            <a:r>
              <a:rPr lang="nb-NO" dirty="0" smtClean="0"/>
              <a:t>publikasjoner på </a:t>
            </a:r>
            <a:r>
              <a:rPr lang="nb-NO" dirty="0"/>
              <a:t>nivå 2, har økt med 20 %. </a:t>
            </a:r>
            <a:endParaRPr lang="nb-NO" dirty="0" smtClean="0"/>
          </a:p>
          <a:p>
            <a:r>
              <a:rPr lang="nb-NO" dirty="0" smtClean="0"/>
              <a:t>En </a:t>
            </a:r>
            <a:r>
              <a:rPr lang="nb-NO" dirty="0"/>
              <a:t>er godt på vei til å </a:t>
            </a:r>
            <a:r>
              <a:rPr lang="nb-NO" dirty="0" smtClean="0"/>
              <a:t>nå målsettingen </a:t>
            </a:r>
            <a:r>
              <a:rPr lang="nb-NO" dirty="0"/>
              <a:t>om at 50 % av de </a:t>
            </a:r>
            <a:r>
              <a:rPr lang="nb-NO" dirty="0" smtClean="0"/>
              <a:t> vitenskapelige publikasjonene skal </a:t>
            </a:r>
            <a:r>
              <a:rPr lang="nb-NO" dirty="0"/>
              <a:t>være basert på </a:t>
            </a:r>
            <a:r>
              <a:rPr lang="nb-NO" dirty="0" smtClean="0"/>
              <a:t> vitenskapelige samlinger eller </a:t>
            </a:r>
            <a:r>
              <a:rPr lang="nb-NO" dirty="0" err="1" smtClean="0"/>
              <a:t>langtidsserier</a:t>
            </a:r>
            <a:r>
              <a:rPr lang="nb-NO" dirty="0" smtClean="0"/>
              <a:t> </a:t>
            </a:r>
            <a:r>
              <a:rPr lang="nb-NO" dirty="0"/>
              <a:t>innen 2016.</a:t>
            </a:r>
          </a:p>
        </p:txBody>
      </p:sp>
    </p:spTree>
    <p:extLst>
      <p:ext uri="{BB962C8B-B14F-4D97-AF65-F5344CB8AC3E}">
        <p14:creationId xmlns:p14="http://schemas.microsoft.com/office/powerpoint/2010/main" val="1023151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4"/>
          <p:cNvGraphicFramePr>
            <a:graphicFrameLocks noGrp="1"/>
          </p:cNvGraphicFramePr>
          <p:nvPr>
            <p:ph idx="1"/>
            <p:extLst>
              <p:ext uri="{D42A27DB-BD31-4B8C-83A1-F6EECF244321}">
                <p14:modId xmlns:p14="http://schemas.microsoft.com/office/powerpoint/2010/main" val="1089358306"/>
              </p:ext>
            </p:extLst>
          </p:nvPr>
        </p:nvGraphicFramePr>
        <p:xfrm>
          <a:off x="515079" y="1268760"/>
          <a:ext cx="7634932" cy="45122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9916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Plassholder for innhold 7"/>
          <p:cNvGraphicFramePr>
            <a:graphicFrameLocks noGrp="1"/>
          </p:cNvGraphicFramePr>
          <p:nvPr>
            <p:ph idx="1"/>
            <p:extLst>
              <p:ext uri="{D42A27DB-BD31-4B8C-83A1-F6EECF244321}">
                <p14:modId xmlns:p14="http://schemas.microsoft.com/office/powerpoint/2010/main" val="3928630615"/>
              </p:ext>
            </p:extLst>
          </p:nvPr>
        </p:nvGraphicFramePr>
        <p:xfrm>
          <a:off x="323528" y="2060848"/>
          <a:ext cx="8692674" cy="2736305"/>
        </p:xfrm>
        <a:graphic>
          <a:graphicData uri="http://schemas.openxmlformats.org/drawingml/2006/table">
            <a:tbl>
              <a:tblPr/>
              <a:tblGrid>
                <a:gridCol w="5599426"/>
                <a:gridCol w="1149846"/>
                <a:gridCol w="971701"/>
                <a:gridCol w="971701"/>
              </a:tblGrid>
              <a:tr h="547261">
                <a:tc>
                  <a:txBody>
                    <a:bodyPr/>
                    <a:lstStyle/>
                    <a:p>
                      <a:pPr algn="ctr" fontAlgn="b"/>
                      <a:r>
                        <a:rPr lang="nb-NO" sz="1450" b="0" i="0" u="none" strike="noStrike" dirty="0">
                          <a:solidFill>
                            <a:srgbClr val="FFFFFF"/>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450" b="0" i="0" u="none" strike="noStrike">
                          <a:solidFill>
                            <a:srgbClr val="FFFFFF"/>
                          </a:solidFill>
                          <a:effectLst/>
                          <a:latin typeface="+mn-lt"/>
                        </a:rPr>
                        <a:t>Resultat 2014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450" b="0" i="0" u="none" strike="noStrike" dirty="0">
                          <a:solidFill>
                            <a:srgbClr val="FFFFFF"/>
                          </a:solidFill>
                          <a:effectLst/>
                          <a:latin typeface="+mn-lt"/>
                        </a:rPr>
                        <a:t>Mål 2014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450" b="0" i="0" u="none" strike="noStrike">
                          <a:solidFill>
                            <a:srgbClr val="FFFFFF"/>
                          </a:solidFill>
                          <a:effectLst/>
                          <a:latin typeface="+mn-lt"/>
                        </a:rPr>
                        <a:t>Mål 2015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509E"/>
                    </a:solidFill>
                  </a:tcPr>
                </a:tc>
              </a:tr>
              <a:tr h="547261">
                <a:tc>
                  <a:txBody>
                    <a:bodyPr/>
                    <a:lstStyle/>
                    <a:p>
                      <a:pPr algn="l" fontAlgn="b"/>
                      <a:r>
                        <a:rPr lang="nb-NO" sz="1450" b="0" i="0" u="none" strike="noStrike">
                          <a:solidFill>
                            <a:srgbClr val="000000"/>
                          </a:solidFill>
                          <a:effectLst/>
                          <a:latin typeface="+mn-lt"/>
                        </a:rPr>
                        <a:t>Vitenskapelige publikasjoner basert på samlinger og langtidsserier</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450" b="0" i="0" u="none" strike="noStrike">
                          <a:solidFill>
                            <a:srgbClr val="000000"/>
                          </a:solidFill>
                          <a:effectLst/>
                          <a:latin typeface="+mn-lt"/>
                        </a:rPr>
                        <a:t>45 %</a:t>
                      </a:r>
                    </a:p>
                  </a:txBody>
                  <a:tcPr marL="9525" marR="9525" marT="9525" marB="0" anchor="b">
                    <a:lnL>
                      <a:noFill/>
                    </a:lnL>
                    <a:lnR>
                      <a:noFill/>
                    </a:lnR>
                    <a:lnT>
                      <a:noFill/>
                    </a:lnT>
                    <a:lnB>
                      <a:noFill/>
                    </a:lnB>
                  </a:tcPr>
                </a:tc>
                <a:tc>
                  <a:txBody>
                    <a:bodyPr/>
                    <a:lstStyle/>
                    <a:p>
                      <a:pPr algn="ctr" fontAlgn="b"/>
                      <a:r>
                        <a:rPr lang="nb-NO" sz="1450" b="0" i="0" u="none" strike="noStrike">
                          <a:solidFill>
                            <a:srgbClr val="000000"/>
                          </a:solidFill>
                          <a:effectLst/>
                          <a:latin typeface="+mn-lt"/>
                        </a:rPr>
                        <a:t>48 %</a:t>
                      </a:r>
                    </a:p>
                  </a:txBody>
                  <a:tcPr marL="9525" marR="9525" marT="9525" marB="0" anchor="b">
                    <a:lnL>
                      <a:noFill/>
                    </a:lnL>
                    <a:lnR>
                      <a:noFill/>
                    </a:lnR>
                    <a:lnT>
                      <a:noFill/>
                    </a:lnT>
                    <a:lnB>
                      <a:noFill/>
                    </a:lnB>
                  </a:tcPr>
                </a:tc>
                <a:tc>
                  <a:txBody>
                    <a:bodyPr/>
                    <a:lstStyle/>
                    <a:p>
                      <a:pPr algn="ctr" fontAlgn="b"/>
                      <a:r>
                        <a:rPr lang="nb-NO" sz="1450" b="0" i="0" u="none" strike="noStrike">
                          <a:solidFill>
                            <a:srgbClr val="000000"/>
                          </a:solidFill>
                          <a:effectLst/>
                          <a:latin typeface="+mn-lt"/>
                        </a:rPr>
                        <a:t>50 %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47261">
                <a:tc>
                  <a:txBody>
                    <a:bodyPr/>
                    <a:lstStyle/>
                    <a:p>
                      <a:pPr algn="l" fontAlgn="b"/>
                      <a:r>
                        <a:rPr lang="nb-NO" sz="1450" b="0" i="0" u="none" strike="noStrike">
                          <a:solidFill>
                            <a:srgbClr val="000000"/>
                          </a:solidFill>
                          <a:effectLst/>
                          <a:latin typeface="+mn-lt"/>
                        </a:rPr>
                        <a:t>Arrangement med internasjonal deltakelse</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B6CCE4"/>
                    </a:solidFill>
                  </a:tcPr>
                </a:tc>
                <a:tc>
                  <a:txBody>
                    <a:bodyPr/>
                    <a:lstStyle/>
                    <a:p>
                      <a:pPr algn="ctr" fontAlgn="b"/>
                      <a:r>
                        <a:rPr lang="nb-NO" sz="1450" b="0" i="0" u="none" strike="noStrike">
                          <a:solidFill>
                            <a:srgbClr val="000000"/>
                          </a:solidFill>
                          <a:effectLst/>
                          <a:latin typeface="+mn-lt"/>
                        </a:rPr>
                        <a:t>18 %</a:t>
                      </a:r>
                    </a:p>
                  </a:txBody>
                  <a:tcPr marL="9525" marR="9525" marT="9525" marB="0" anchor="b">
                    <a:lnL>
                      <a:noFill/>
                    </a:lnL>
                    <a:lnR>
                      <a:noFill/>
                    </a:lnR>
                    <a:lnT>
                      <a:noFill/>
                    </a:lnT>
                    <a:lnB>
                      <a:noFill/>
                    </a:lnB>
                    <a:solidFill>
                      <a:srgbClr val="B6CCE4"/>
                    </a:solidFill>
                  </a:tcPr>
                </a:tc>
                <a:tc>
                  <a:txBody>
                    <a:bodyPr/>
                    <a:lstStyle/>
                    <a:p>
                      <a:pPr algn="ctr" fontAlgn="b"/>
                      <a:r>
                        <a:rPr lang="nb-NO" sz="1450" b="0" i="0" u="none" strike="noStrike">
                          <a:solidFill>
                            <a:srgbClr val="000000"/>
                          </a:solidFill>
                          <a:effectLst/>
                          <a:latin typeface="+mn-lt"/>
                        </a:rPr>
                        <a:t>19 %</a:t>
                      </a:r>
                    </a:p>
                  </a:txBody>
                  <a:tcPr marL="9525" marR="9525" marT="9525" marB="0" anchor="b">
                    <a:lnL>
                      <a:noFill/>
                    </a:lnL>
                    <a:lnR>
                      <a:noFill/>
                    </a:lnR>
                    <a:lnT>
                      <a:noFill/>
                    </a:lnT>
                    <a:lnB>
                      <a:noFill/>
                    </a:lnB>
                    <a:solidFill>
                      <a:srgbClr val="B6CCE4"/>
                    </a:solidFill>
                  </a:tcPr>
                </a:tc>
                <a:tc>
                  <a:txBody>
                    <a:bodyPr/>
                    <a:lstStyle/>
                    <a:p>
                      <a:pPr algn="ctr" fontAlgn="b"/>
                      <a:r>
                        <a:rPr lang="nb-NO" sz="1450" b="0" i="0" u="none" strike="noStrike">
                          <a:solidFill>
                            <a:srgbClr val="000000"/>
                          </a:solidFill>
                          <a:effectLst/>
                          <a:latin typeface="+mn-lt"/>
                        </a:rPr>
                        <a:t>22 %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B6CCE4"/>
                    </a:solidFill>
                  </a:tcPr>
                </a:tc>
              </a:tr>
              <a:tr h="547261">
                <a:tc>
                  <a:txBody>
                    <a:bodyPr/>
                    <a:lstStyle/>
                    <a:p>
                      <a:pPr algn="l" fontAlgn="b"/>
                      <a:r>
                        <a:rPr lang="nb-NO" sz="1450" b="0" i="0" u="none" strike="noStrike">
                          <a:solidFill>
                            <a:srgbClr val="000000"/>
                          </a:solidFill>
                          <a:effectLst/>
                          <a:latin typeface="+mn-lt"/>
                        </a:rPr>
                        <a:t>Andel av digitaliserte kulturhistoriske samlinger tilgjengeliggjort på web</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450" b="0" i="0" u="none" strike="noStrike">
                          <a:solidFill>
                            <a:srgbClr val="000000"/>
                          </a:solidFill>
                          <a:effectLst/>
                          <a:latin typeface="+mn-lt"/>
                        </a:rPr>
                        <a:t>80 %</a:t>
                      </a:r>
                    </a:p>
                  </a:txBody>
                  <a:tcPr marL="9525" marR="9525" marT="9525" marB="0" anchor="b">
                    <a:lnL>
                      <a:noFill/>
                    </a:lnL>
                    <a:lnR>
                      <a:noFill/>
                    </a:lnR>
                    <a:lnT>
                      <a:noFill/>
                    </a:lnT>
                    <a:lnB>
                      <a:noFill/>
                    </a:lnB>
                  </a:tcPr>
                </a:tc>
                <a:tc>
                  <a:txBody>
                    <a:bodyPr/>
                    <a:lstStyle/>
                    <a:p>
                      <a:pPr algn="ctr" fontAlgn="b"/>
                      <a:r>
                        <a:rPr lang="nb-NO" sz="1450" b="0" i="0" u="none" strike="noStrike">
                          <a:solidFill>
                            <a:srgbClr val="000000"/>
                          </a:solidFill>
                          <a:effectLst/>
                          <a:latin typeface="+mn-lt"/>
                        </a:rPr>
                        <a:t>88 %</a:t>
                      </a:r>
                    </a:p>
                  </a:txBody>
                  <a:tcPr marL="9525" marR="9525" marT="9525" marB="0" anchor="b">
                    <a:lnL>
                      <a:noFill/>
                    </a:lnL>
                    <a:lnR>
                      <a:noFill/>
                    </a:lnR>
                    <a:lnT>
                      <a:noFill/>
                    </a:lnT>
                    <a:lnB>
                      <a:noFill/>
                    </a:lnB>
                  </a:tcPr>
                </a:tc>
                <a:tc>
                  <a:txBody>
                    <a:bodyPr/>
                    <a:lstStyle/>
                    <a:p>
                      <a:pPr algn="ctr" fontAlgn="b"/>
                      <a:r>
                        <a:rPr lang="nb-NO" sz="1450" b="0" i="0" u="none" strike="noStrike">
                          <a:solidFill>
                            <a:srgbClr val="000000"/>
                          </a:solidFill>
                          <a:effectLst/>
                          <a:latin typeface="+mn-lt"/>
                        </a:rPr>
                        <a:t>82 %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47261">
                <a:tc>
                  <a:txBody>
                    <a:bodyPr/>
                    <a:lstStyle/>
                    <a:p>
                      <a:pPr algn="l" fontAlgn="b"/>
                      <a:r>
                        <a:rPr lang="nb-NO" sz="1450" b="0" i="0" u="none" strike="noStrike" dirty="0">
                          <a:solidFill>
                            <a:srgbClr val="000000"/>
                          </a:solidFill>
                          <a:effectLst/>
                          <a:latin typeface="+mn-lt"/>
                        </a:rPr>
                        <a:t>Andel av digitaliserte naturhistoriske samlinger tilgjengeliggjort på web</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450" b="0" i="0" u="none" strike="noStrike" dirty="0">
                          <a:solidFill>
                            <a:srgbClr val="000000"/>
                          </a:solidFill>
                          <a:effectLst/>
                          <a:latin typeface="+mn-lt"/>
                        </a:rPr>
                        <a:t>61 %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450" b="0" i="0" u="none" strike="noStrike" dirty="0">
                          <a:solidFill>
                            <a:srgbClr val="000000"/>
                          </a:solidFill>
                          <a:effectLst/>
                          <a:latin typeface="+mn-lt"/>
                        </a:rPr>
                        <a:t>62 %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450" b="0" i="0" u="none" strike="noStrike" dirty="0">
                          <a:solidFill>
                            <a:srgbClr val="000000"/>
                          </a:solidFill>
                          <a:effectLst/>
                          <a:latin typeface="+mn-lt"/>
                        </a:rPr>
                        <a:t>65 %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6CCE4"/>
                    </a:solidFill>
                  </a:tcPr>
                </a:tc>
              </a:tr>
            </a:tbl>
          </a:graphicData>
        </a:graphic>
      </p:graphicFrame>
    </p:spTree>
    <p:extLst>
      <p:ext uri="{BB962C8B-B14F-4D97-AF65-F5344CB8AC3E}">
        <p14:creationId xmlns:p14="http://schemas.microsoft.com/office/powerpoint/2010/main" val="2588265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tel 1"/>
          <p:cNvSpPr>
            <a:spLocks noGrp="1"/>
          </p:cNvSpPr>
          <p:nvPr>
            <p:ph type="ctrTitle"/>
          </p:nvPr>
        </p:nvSpPr>
        <p:spPr/>
        <p:txBody>
          <a:bodyPr/>
          <a:lstStyle/>
          <a:p>
            <a:endParaRPr lang="nb-NO" dirty="0" smtClean="0">
              <a:latin typeface="Arial" pitchFamily="34" charset="0"/>
              <a:ea typeface="Geneva" charset="-128"/>
              <a:cs typeface="Arial" pitchFamily="34" charset="0"/>
            </a:endParaRPr>
          </a:p>
        </p:txBody>
      </p:sp>
      <p:sp>
        <p:nvSpPr>
          <p:cNvPr id="5123" name="Undertittel 2"/>
          <p:cNvSpPr>
            <a:spLocks noGrp="1"/>
          </p:cNvSpPr>
          <p:nvPr>
            <p:ph type="subTitle" idx="1"/>
          </p:nvPr>
        </p:nvSpPr>
        <p:spPr>
          <a:xfrm>
            <a:off x="684213" y="3644900"/>
            <a:ext cx="7775575" cy="1752600"/>
          </a:xfrm>
        </p:spPr>
        <p:txBody>
          <a:bodyPr/>
          <a:lstStyle/>
          <a:p>
            <a:endParaRPr lang="nb-NO" dirty="0" smtClean="0">
              <a:latin typeface="Arial" pitchFamily="34" charset="0"/>
              <a:ea typeface="Geneva" charset="-128"/>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Formidling</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7163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Sammendrag</a:t>
            </a:r>
            <a:endParaRPr lang="nb-NO" sz="2400" dirty="0"/>
          </a:p>
        </p:txBody>
      </p:sp>
      <p:sp>
        <p:nvSpPr>
          <p:cNvPr id="3" name="Plassholder for innhold 2"/>
          <p:cNvSpPr>
            <a:spLocks noGrp="1"/>
          </p:cNvSpPr>
          <p:nvPr>
            <p:ph idx="1"/>
          </p:nvPr>
        </p:nvSpPr>
        <p:spPr/>
        <p:txBody>
          <a:bodyPr/>
          <a:lstStyle/>
          <a:p>
            <a:r>
              <a:rPr lang="nb-NO" dirty="0" smtClean="0"/>
              <a:t>Publikumsbesøket </a:t>
            </a:r>
            <a:r>
              <a:rPr lang="nb-NO" dirty="0"/>
              <a:t>til utstillingene </a:t>
            </a:r>
            <a:r>
              <a:rPr lang="nb-NO" dirty="0" smtClean="0"/>
              <a:t>på Kalvskinnet er uforandret fra 2013</a:t>
            </a:r>
          </a:p>
          <a:p>
            <a:r>
              <a:rPr lang="nb-NO" dirty="0" smtClean="0"/>
              <a:t>Det </a:t>
            </a:r>
            <a:r>
              <a:rPr lang="nb-NO" dirty="0"/>
              <a:t>er en god aktivitet innenfor </a:t>
            </a:r>
            <a:r>
              <a:rPr lang="nb-NO" dirty="0" smtClean="0"/>
              <a:t>skoletjenesten: </a:t>
            </a:r>
            <a:r>
              <a:rPr lang="nb-NO" dirty="0"/>
              <a:t>Omtrent 30 % av de som besøker </a:t>
            </a:r>
            <a:r>
              <a:rPr lang="nb-NO" dirty="0" smtClean="0"/>
              <a:t>utstillingene er </a:t>
            </a:r>
            <a:r>
              <a:rPr lang="nb-NO" dirty="0"/>
              <a:t>skoleelever </a:t>
            </a:r>
            <a:r>
              <a:rPr lang="nb-NO" dirty="0" smtClean="0"/>
              <a:t>gjennom </a:t>
            </a:r>
            <a:r>
              <a:rPr lang="nb-NO" dirty="0"/>
              <a:t>organiserte </a:t>
            </a:r>
            <a:r>
              <a:rPr lang="nb-NO" dirty="0" smtClean="0"/>
              <a:t>opplegg</a:t>
            </a:r>
          </a:p>
          <a:p>
            <a:r>
              <a:rPr lang="nb-NO" dirty="0" smtClean="0"/>
              <a:t>Det er fortsatt stort behov for </a:t>
            </a:r>
            <a:r>
              <a:rPr lang="nb-NO" dirty="0"/>
              <a:t>et skikkelig løft for å aktivere museet som </a:t>
            </a:r>
            <a:r>
              <a:rPr lang="nb-NO" dirty="0" smtClean="0"/>
              <a:t>formidlingsarena</a:t>
            </a:r>
          </a:p>
          <a:p>
            <a:endParaRPr lang="nb-NO" dirty="0"/>
          </a:p>
        </p:txBody>
      </p:sp>
    </p:spTree>
    <p:extLst>
      <p:ext uri="{BB962C8B-B14F-4D97-AF65-F5344CB8AC3E}">
        <p14:creationId xmlns:p14="http://schemas.microsoft.com/office/powerpoint/2010/main" val="3627047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Aktiviteter</a:t>
            </a:r>
            <a:endParaRPr lang="nb-NO" sz="2400" dirty="0"/>
          </a:p>
        </p:txBody>
      </p:sp>
      <p:sp>
        <p:nvSpPr>
          <p:cNvPr id="3" name="Plassholder for innhold 2"/>
          <p:cNvSpPr>
            <a:spLocks noGrp="1"/>
          </p:cNvSpPr>
          <p:nvPr>
            <p:ph idx="1"/>
          </p:nvPr>
        </p:nvSpPr>
        <p:spPr/>
        <p:txBody>
          <a:bodyPr/>
          <a:lstStyle/>
          <a:p>
            <a:r>
              <a:rPr lang="nb-NO" dirty="0"/>
              <a:t>F</a:t>
            </a:r>
            <a:r>
              <a:rPr lang="nb-NO" dirty="0" smtClean="0"/>
              <a:t>amiliesøndager der </a:t>
            </a:r>
            <a:r>
              <a:rPr lang="nb-NO" dirty="0"/>
              <a:t>besøkende </a:t>
            </a:r>
            <a:r>
              <a:rPr lang="nb-NO" dirty="0" smtClean="0"/>
              <a:t>har møtt </a:t>
            </a:r>
            <a:r>
              <a:rPr lang="nb-NO" dirty="0"/>
              <a:t>forskere for å få </a:t>
            </a:r>
            <a:r>
              <a:rPr lang="nb-NO" dirty="0" smtClean="0"/>
              <a:t>førstehåndsinformasjon om aktuell forskning.</a:t>
            </a:r>
          </a:p>
          <a:p>
            <a:r>
              <a:rPr lang="nb-NO" dirty="0" smtClean="0"/>
              <a:t>For femte år på rad arrangerte museet sommerskolen </a:t>
            </a:r>
            <a:r>
              <a:rPr lang="nb-NO" dirty="0"/>
              <a:t>«</a:t>
            </a:r>
            <a:r>
              <a:rPr lang="nb-NO" dirty="0" err="1" smtClean="0"/>
              <a:t>Sommerlarm</a:t>
            </a:r>
            <a:r>
              <a:rPr lang="nb-NO" dirty="0" smtClean="0"/>
              <a:t>» for barn i alderen 10 -12 år</a:t>
            </a:r>
          </a:p>
          <a:p>
            <a:r>
              <a:rPr lang="nb-NO" dirty="0"/>
              <a:t>Vitenskapsmuseet markerte Grunnlovsjubileet med </a:t>
            </a:r>
            <a:r>
              <a:rPr lang="nb-NO" dirty="0" smtClean="0"/>
              <a:t>åpningen av </a:t>
            </a:r>
            <a:r>
              <a:rPr lang="nb-NO" dirty="0"/>
              <a:t>utstillingen «Stormaktsspill – Trondheim 1814</a:t>
            </a:r>
            <a:r>
              <a:rPr lang="nb-NO" dirty="0" smtClean="0"/>
              <a:t>».</a:t>
            </a:r>
          </a:p>
          <a:p>
            <a:r>
              <a:rPr lang="nb-NO" dirty="0" smtClean="0"/>
              <a:t>Vitenskapsmuseet har vist 11 midlertidige utstillinger</a:t>
            </a:r>
            <a:endParaRPr lang="nb-NO" dirty="0"/>
          </a:p>
        </p:txBody>
      </p:sp>
    </p:spTree>
    <p:extLst>
      <p:ext uri="{BB962C8B-B14F-4D97-AF65-F5344CB8AC3E}">
        <p14:creationId xmlns:p14="http://schemas.microsoft.com/office/powerpoint/2010/main" val="2238687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Aktiviteter  - Skoletjenesten</a:t>
            </a:r>
            <a:endParaRPr lang="nb-NO" sz="2400" dirty="0"/>
          </a:p>
        </p:txBody>
      </p:sp>
      <p:sp>
        <p:nvSpPr>
          <p:cNvPr id="3" name="Plassholder for innhold 2"/>
          <p:cNvSpPr>
            <a:spLocks noGrp="1"/>
          </p:cNvSpPr>
          <p:nvPr>
            <p:ph idx="1"/>
          </p:nvPr>
        </p:nvSpPr>
        <p:spPr>
          <a:xfrm>
            <a:off x="546100" y="2060848"/>
            <a:ext cx="7772400" cy="3432175"/>
          </a:xfrm>
        </p:spPr>
        <p:txBody>
          <a:bodyPr/>
          <a:lstStyle/>
          <a:p>
            <a:r>
              <a:rPr lang="nb-NO" dirty="0" smtClean="0"/>
              <a:t>Drøyt 1000 </a:t>
            </a:r>
            <a:r>
              <a:rPr lang="nb-NO" dirty="0"/>
              <a:t>skolelever og lærere </a:t>
            </a:r>
            <a:r>
              <a:rPr lang="nb-NO" dirty="0" smtClean="0"/>
              <a:t>deltok i formidlingsopplevelsen «Velkommen </a:t>
            </a:r>
            <a:r>
              <a:rPr lang="nb-NO" dirty="0"/>
              <a:t>av havet – </a:t>
            </a:r>
            <a:r>
              <a:rPr lang="nb-NO" dirty="0" smtClean="0"/>
              <a:t>historien bak smaken»,- et samarbeid med </a:t>
            </a:r>
            <a:r>
              <a:rPr lang="nb-NO" dirty="0"/>
              <a:t>biolog Kari H. </a:t>
            </a:r>
            <a:r>
              <a:rPr lang="nb-NO" dirty="0" err="1"/>
              <a:t>Bachke</a:t>
            </a:r>
            <a:r>
              <a:rPr lang="nb-NO" dirty="0"/>
              <a:t> Andresen og Den </a:t>
            </a:r>
            <a:r>
              <a:rPr lang="nb-NO" dirty="0" smtClean="0"/>
              <a:t>kulturelle skolesekken</a:t>
            </a:r>
          </a:p>
          <a:p>
            <a:r>
              <a:rPr lang="nb-NO" dirty="0"/>
              <a:t>Omtrent 30 % av de som besøker </a:t>
            </a:r>
            <a:r>
              <a:rPr lang="nb-NO" dirty="0" smtClean="0"/>
              <a:t>utstillingene er </a:t>
            </a:r>
            <a:r>
              <a:rPr lang="nb-NO" dirty="0"/>
              <a:t>skoleelever som deltar i organiserte opplegg </a:t>
            </a:r>
            <a:r>
              <a:rPr lang="nb-NO" dirty="0" smtClean="0"/>
              <a:t>gjennom skoletjenesten</a:t>
            </a:r>
          </a:p>
          <a:p>
            <a:r>
              <a:rPr lang="nb-NO" dirty="0" smtClean="0"/>
              <a:t>527 undervisningsopplegg ble utført i 2014 </a:t>
            </a:r>
          </a:p>
          <a:p>
            <a:r>
              <a:rPr lang="nb-NO" dirty="0" smtClean="0"/>
              <a:t>62 </a:t>
            </a:r>
            <a:r>
              <a:rPr lang="nb-NO" dirty="0"/>
              <a:t>skoleklasser på 9. trinn fikk undervisning </a:t>
            </a:r>
            <a:r>
              <a:rPr lang="nb-NO" dirty="0" smtClean="0"/>
              <a:t>i Newton energirom</a:t>
            </a:r>
            <a:endParaRPr lang="nb-NO" dirty="0"/>
          </a:p>
        </p:txBody>
      </p:sp>
    </p:spTree>
    <p:extLst>
      <p:ext uri="{BB962C8B-B14F-4D97-AF65-F5344CB8AC3E}">
        <p14:creationId xmlns:p14="http://schemas.microsoft.com/office/powerpoint/2010/main" val="4044215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Publikumsbesøk </a:t>
            </a:r>
            <a:endParaRPr lang="nb-NO" sz="2400" dirty="0"/>
          </a:p>
        </p:txBody>
      </p:sp>
      <p:grpSp>
        <p:nvGrpSpPr>
          <p:cNvPr id="6" name="Gruppe 5"/>
          <p:cNvGrpSpPr/>
          <p:nvPr/>
        </p:nvGrpSpPr>
        <p:grpSpPr>
          <a:xfrm>
            <a:off x="1098575" y="1412776"/>
            <a:ext cx="6667450" cy="4276502"/>
            <a:chOff x="0" y="0"/>
            <a:chExt cx="6134100" cy="3800475"/>
          </a:xfrm>
        </p:grpSpPr>
        <p:graphicFrame>
          <p:nvGraphicFramePr>
            <p:cNvPr id="7" name="Diagram 6"/>
            <p:cNvGraphicFramePr>
              <a:graphicFrameLocks/>
            </p:cNvGraphicFramePr>
            <p:nvPr>
              <p:extLst>
                <p:ext uri="{D42A27DB-BD31-4B8C-83A1-F6EECF244321}">
                  <p14:modId xmlns:p14="http://schemas.microsoft.com/office/powerpoint/2010/main" val="2598887905"/>
                </p:ext>
              </p:extLst>
            </p:nvPr>
          </p:nvGraphicFramePr>
          <p:xfrm>
            <a:off x="0" y="0"/>
            <a:ext cx="6134100" cy="38004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kstSylinder 6"/>
            <p:cNvSpPr txBox="1"/>
            <p:nvPr/>
          </p:nvSpPr>
          <p:spPr>
            <a:xfrm rot="16200000">
              <a:off x="248741" y="1819276"/>
              <a:ext cx="2981325" cy="4000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nb-NO" sz="1100" b="0" i="0" u="none" strike="noStrike" dirty="0">
                  <a:solidFill>
                    <a:schemeClr val="dk1"/>
                  </a:solidFill>
                  <a:effectLst/>
                  <a:latin typeface="+mn-lt"/>
                  <a:ea typeface="+mn-ea"/>
                  <a:cs typeface="+mn-cs"/>
                </a:rPr>
                <a:t>Fra dødelige dinosaurer til oljealder</a:t>
              </a:r>
              <a:r>
                <a:rPr lang="nb-NO" dirty="0"/>
                <a:t> </a:t>
              </a:r>
              <a:endParaRPr lang="nb-NO" sz="1100" dirty="0"/>
            </a:p>
          </p:txBody>
        </p:sp>
        <p:sp>
          <p:nvSpPr>
            <p:cNvPr id="9" name="TekstSylinder 23"/>
            <p:cNvSpPr txBox="1"/>
            <p:nvPr/>
          </p:nvSpPr>
          <p:spPr>
            <a:xfrm rot="16200000">
              <a:off x="2884749" y="2056073"/>
              <a:ext cx="2583929" cy="4000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nb-NO" sz="1100" b="0" i="0" u="none" strike="noStrike" dirty="0">
                  <a:solidFill>
                    <a:schemeClr val="dk1"/>
                  </a:solidFill>
                  <a:effectLst/>
                  <a:latin typeface="+mn-lt"/>
                  <a:ea typeface="+mn-ea"/>
                  <a:cs typeface="+mn-cs"/>
                </a:rPr>
                <a:t> Jubileumsutstillingen Kunnskapslarm</a:t>
              </a:r>
              <a:r>
                <a:rPr lang="nb-NO" dirty="0"/>
                <a:t> </a:t>
              </a:r>
              <a:endParaRPr lang="nb-NO" sz="1100" dirty="0"/>
            </a:p>
          </p:txBody>
        </p:sp>
        <p:sp>
          <p:nvSpPr>
            <p:cNvPr id="10" name="TekstSylinder 28"/>
            <p:cNvSpPr txBox="1"/>
            <p:nvPr/>
          </p:nvSpPr>
          <p:spPr>
            <a:xfrm rot="16200000">
              <a:off x="3888581" y="2155032"/>
              <a:ext cx="2309813" cy="4000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nb-NO" sz="1100" b="0" i="0" u="none" strike="noStrike" dirty="0">
                  <a:solidFill>
                    <a:schemeClr val="dk1"/>
                  </a:solidFill>
                  <a:effectLst/>
                  <a:latin typeface="+mn-lt"/>
                  <a:ea typeface="+mn-ea"/>
                  <a:cs typeface="+mn-cs"/>
                </a:rPr>
                <a:t>Afghanistan:</a:t>
              </a:r>
              <a:r>
                <a:rPr lang="nb-NO" sz="1100" b="0" i="0" u="none" strike="noStrike" baseline="0" dirty="0">
                  <a:solidFill>
                    <a:schemeClr val="dk1"/>
                  </a:solidFill>
                  <a:effectLst/>
                  <a:latin typeface="+mn-lt"/>
                  <a:ea typeface="+mn-ea"/>
                  <a:cs typeface="+mn-cs"/>
                </a:rPr>
                <a:t> Den gjemte historien</a:t>
              </a:r>
              <a:r>
                <a:rPr lang="nb-NO" dirty="0"/>
                <a:t> </a:t>
              </a:r>
              <a:endParaRPr lang="nb-NO" sz="1100" dirty="0"/>
            </a:p>
          </p:txBody>
        </p:sp>
      </p:grpSp>
    </p:spTree>
    <p:extLst>
      <p:ext uri="{BB962C8B-B14F-4D97-AF65-F5344CB8AC3E}">
        <p14:creationId xmlns:p14="http://schemas.microsoft.com/office/powerpoint/2010/main" val="4235264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1324377741"/>
              </p:ext>
            </p:extLst>
          </p:nvPr>
        </p:nvGraphicFramePr>
        <p:xfrm>
          <a:off x="683568" y="1916832"/>
          <a:ext cx="7920880" cy="3096342"/>
        </p:xfrm>
        <a:graphic>
          <a:graphicData uri="http://schemas.openxmlformats.org/drawingml/2006/table">
            <a:tbl>
              <a:tblPr/>
              <a:tblGrid>
                <a:gridCol w="4896544"/>
                <a:gridCol w="1253482"/>
                <a:gridCol w="885427"/>
                <a:gridCol w="885427"/>
              </a:tblGrid>
              <a:tr h="516057">
                <a:tc>
                  <a:txBody>
                    <a:bodyPr/>
                    <a:lstStyle/>
                    <a:p>
                      <a:pPr algn="ctr" fontAlgn="b"/>
                      <a:r>
                        <a:rPr lang="nb-NO" sz="1100" b="0" i="0" u="none" strike="noStrike" dirty="0">
                          <a:solidFill>
                            <a:srgbClr val="FFFFFF"/>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500" b="0" i="0" u="none" strike="noStrike">
                          <a:solidFill>
                            <a:srgbClr val="FFFFFF"/>
                          </a:solidFill>
                          <a:effectLst/>
                          <a:latin typeface="+mn-lt"/>
                        </a:rPr>
                        <a:t>Resultat 2014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500" b="0" i="0" u="none" strike="noStrike">
                          <a:solidFill>
                            <a:srgbClr val="FFFFFF"/>
                          </a:solidFill>
                          <a:effectLst/>
                          <a:latin typeface="+mn-lt"/>
                        </a:rPr>
                        <a:t>Mål 2014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500" b="0" i="0" u="none" strike="noStrike">
                          <a:solidFill>
                            <a:srgbClr val="FFFFFF"/>
                          </a:solidFill>
                          <a:effectLst/>
                          <a:latin typeface="+mn-lt"/>
                        </a:rPr>
                        <a:t>Mål 2015</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509E"/>
                    </a:solidFill>
                  </a:tcPr>
                </a:tc>
              </a:tr>
              <a:tr h="516057">
                <a:tc>
                  <a:txBody>
                    <a:bodyPr/>
                    <a:lstStyle/>
                    <a:p>
                      <a:pPr algn="l" fontAlgn="b"/>
                      <a:r>
                        <a:rPr lang="nb-NO" sz="1600" b="0" i="0" u="none" strike="noStrike" dirty="0">
                          <a:solidFill>
                            <a:srgbClr val="000000"/>
                          </a:solidFill>
                          <a:effectLst/>
                          <a:latin typeface="+mn-lt"/>
                        </a:rPr>
                        <a:t>Antall publikumsbesøk</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500" b="0" i="0" u="none" strike="noStrike">
                          <a:solidFill>
                            <a:srgbClr val="000000"/>
                          </a:solidFill>
                          <a:effectLst/>
                          <a:latin typeface="+mn-lt"/>
                        </a:rPr>
                        <a:t>124 036</a:t>
                      </a:r>
                    </a:p>
                  </a:txBody>
                  <a:tcPr marL="9525" marR="9525" marT="9525" marB="0" anchor="b">
                    <a:lnL>
                      <a:noFill/>
                    </a:lnL>
                    <a:lnR>
                      <a:noFill/>
                    </a:lnR>
                    <a:lnT>
                      <a:noFill/>
                    </a:lnT>
                    <a:lnB>
                      <a:noFill/>
                    </a:lnB>
                  </a:tcPr>
                </a:tc>
                <a:tc>
                  <a:txBody>
                    <a:bodyPr/>
                    <a:lstStyle/>
                    <a:p>
                      <a:pPr algn="ctr" fontAlgn="b"/>
                      <a:r>
                        <a:rPr lang="nb-NO" sz="1500" b="0" i="0" u="none" strike="noStrike">
                          <a:solidFill>
                            <a:srgbClr val="000000"/>
                          </a:solidFill>
                          <a:effectLst/>
                          <a:latin typeface="+mn-lt"/>
                        </a:rPr>
                        <a:t>128 500</a:t>
                      </a:r>
                    </a:p>
                  </a:txBody>
                  <a:tcPr marL="9525" marR="9525" marT="9525" marB="0" anchor="b">
                    <a:lnL>
                      <a:noFill/>
                    </a:lnL>
                    <a:lnR>
                      <a:noFill/>
                    </a:lnR>
                    <a:lnT>
                      <a:noFill/>
                    </a:lnT>
                    <a:lnB>
                      <a:noFill/>
                    </a:lnB>
                  </a:tcPr>
                </a:tc>
                <a:tc>
                  <a:txBody>
                    <a:bodyPr/>
                    <a:lstStyle/>
                    <a:p>
                      <a:pPr algn="ctr" fontAlgn="b"/>
                      <a:r>
                        <a:rPr lang="nb-NO" sz="1500" b="0" i="0" u="none" strike="noStrike">
                          <a:solidFill>
                            <a:srgbClr val="000000"/>
                          </a:solidFill>
                          <a:effectLst/>
                          <a:latin typeface="+mn-lt"/>
                        </a:rPr>
                        <a:t>128 500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16057">
                <a:tc>
                  <a:txBody>
                    <a:bodyPr/>
                    <a:lstStyle/>
                    <a:p>
                      <a:pPr algn="l" fontAlgn="b"/>
                      <a:r>
                        <a:rPr lang="nb-NO" sz="1600" b="0" i="0" u="none" strike="noStrike" dirty="0">
                          <a:solidFill>
                            <a:srgbClr val="000000"/>
                          </a:solidFill>
                          <a:effectLst/>
                          <a:latin typeface="+mn-lt"/>
                        </a:rPr>
                        <a:t>Herav estimert besøk i </a:t>
                      </a:r>
                      <a:r>
                        <a:rPr lang="nb-NO" sz="1600" b="0" i="0" u="none" strike="noStrike" dirty="0" smtClean="0">
                          <a:solidFill>
                            <a:srgbClr val="000000"/>
                          </a:solidFill>
                          <a:effectLst/>
                          <a:latin typeface="+mn-lt"/>
                        </a:rPr>
                        <a:t>botaniske </a:t>
                      </a:r>
                      <a:r>
                        <a:rPr lang="nb-NO" sz="1600" b="0" i="0" u="none" strike="noStrike" dirty="0">
                          <a:solidFill>
                            <a:srgbClr val="000000"/>
                          </a:solidFill>
                          <a:effectLst/>
                          <a:latin typeface="+mn-lt"/>
                        </a:rPr>
                        <a:t>hager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500" b="0" i="0" u="none" strike="noStrike">
                          <a:solidFill>
                            <a:srgbClr val="000000"/>
                          </a:solidFill>
                          <a:effectLst/>
                          <a:latin typeface="+mn-lt"/>
                        </a:rPr>
                        <a:t>92 000</a:t>
                      </a:r>
                    </a:p>
                  </a:txBody>
                  <a:tcPr marL="9525" marR="9525" marT="9525" marB="0" anchor="b">
                    <a:lnL>
                      <a:noFill/>
                    </a:lnL>
                    <a:lnR>
                      <a:noFill/>
                    </a:lnR>
                    <a:lnT>
                      <a:noFill/>
                    </a:lnT>
                    <a:lnB>
                      <a:noFill/>
                    </a:lnB>
                  </a:tcPr>
                </a:tc>
                <a:tc>
                  <a:txBody>
                    <a:bodyPr/>
                    <a:lstStyle/>
                    <a:p>
                      <a:pPr algn="ctr" fontAlgn="b"/>
                      <a:r>
                        <a:rPr lang="nb-NO" sz="1500" b="0" i="0" u="none" strike="noStrike">
                          <a:solidFill>
                            <a:srgbClr val="000000"/>
                          </a:solidFill>
                          <a:effectLst/>
                          <a:latin typeface="+mn-lt"/>
                        </a:rPr>
                        <a:t>92 000</a:t>
                      </a:r>
                    </a:p>
                  </a:txBody>
                  <a:tcPr marL="9525" marR="9525" marT="9525" marB="0" anchor="b">
                    <a:lnL>
                      <a:noFill/>
                    </a:lnL>
                    <a:lnR>
                      <a:noFill/>
                    </a:lnR>
                    <a:lnT>
                      <a:noFill/>
                    </a:lnT>
                    <a:lnB>
                      <a:noFill/>
                    </a:lnB>
                  </a:tcPr>
                </a:tc>
                <a:tc>
                  <a:txBody>
                    <a:bodyPr/>
                    <a:lstStyle/>
                    <a:p>
                      <a:pPr algn="ctr" fontAlgn="b"/>
                      <a:r>
                        <a:rPr lang="nb-NO" sz="1500" b="0" i="0" u="none" strike="noStrike">
                          <a:solidFill>
                            <a:srgbClr val="000000"/>
                          </a:solidFill>
                          <a:effectLst/>
                          <a:latin typeface="+mn-lt"/>
                        </a:rPr>
                        <a:t>92 000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16057">
                <a:tc>
                  <a:txBody>
                    <a:bodyPr/>
                    <a:lstStyle/>
                    <a:p>
                      <a:pPr algn="l" fontAlgn="b"/>
                      <a:r>
                        <a:rPr lang="nb-NO" sz="1600" b="0" i="0" u="none" strike="noStrike" dirty="0">
                          <a:solidFill>
                            <a:srgbClr val="000000"/>
                          </a:solidFill>
                          <a:effectLst/>
                          <a:latin typeface="+mn-lt"/>
                        </a:rPr>
                        <a:t>Antall undervisningsopplegg for skoleklasser</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B6CCE4"/>
                    </a:solidFill>
                  </a:tcPr>
                </a:tc>
                <a:tc>
                  <a:txBody>
                    <a:bodyPr/>
                    <a:lstStyle/>
                    <a:p>
                      <a:pPr algn="ctr" fontAlgn="b"/>
                      <a:r>
                        <a:rPr lang="nb-NO" sz="1500" b="0" i="0" u="none" strike="noStrike">
                          <a:solidFill>
                            <a:srgbClr val="000000"/>
                          </a:solidFill>
                          <a:effectLst/>
                          <a:latin typeface="+mn-lt"/>
                        </a:rPr>
                        <a:t>527</a:t>
                      </a:r>
                    </a:p>
                  </a:txBody>
                  <a:tcPr marL="9525" marR="9525" marT="9525" marB="0" anchor="b">
                    <a:lnL>
                      <a:noFill/>
                    </a:lnL>
                    <a:lnR>
                      <a:noFill/>
                    </a:lnR>
                    <a:lnT>
                      <a:noFill/>
                    </a:lnT>
                    <a:lnB>
                      <a:noFill/>
                    </a:lnB>
                    <a:solidFill>
                      <a:srgbClr val="B6CCE4"/>
                    </a:solidFill>
                  </a:tcPr>
                </a:tc>
                <a:tc>
                  <a:txBody>
                    <a:bodyPr/>
                    <a:lstStyle/>
                    <a:p>
                      <a:pPr algn="ctr" fontAlgn="b"/>
                      <a:r>
                        <a:rPr lang="nb-NO" sz="1500" b="0" i="0" u="none" strike="noStrike">
                          <a:solidFill>
                            <a:srgbClr val="000000"/>
                          </a:solidFill>
                          <a:effectLst/>
                          <a:latin typeface="+mn-lt"/>
                        </a:rPr>
                        <a:t>560</a:t>
                      </a:r>
                    </a:p>
                  </a:txBody>
                  <a:tcPr marL="9525" marR="9525" marT="9525" marB="0" anchor="b">
                    <a:lnL>
                      <a:noFill/>
                    </a:lnL>
                    <a:lnR>
                      <a:noFill/>
                    </a:lnR>
                    <a:lnT>
                      <a:noFill/>
                    </a:lnT>
                    <a:lnB>
                      <a:noFill/>
                    </a:lnB>
                    <a:solidFill>
                      <a:srgbClr val="B6CCE4"/>
                    </a:solidFill>
                  </a:tcPr>
                </a:tc>
                <a:tc>
                  <a:txBody>
                    <a:bodyPr/>
                    <a:lstStyle/>
                    <a:p>
                      <a:pPr algn="ctr" fontAlgn="b"/>
                      <a:r>
                        <a:rPr lang="nb-NO" sz="1500" b="0" i="0" u="none" strike="noStrike">
                          <a:solidFill>
                            <a:srgbClr val="000000"/>
                          </a:solidFill>
                          <a:effectLst/>
                          <a:latin typeface="+mn-lt"/>
                        </a:rPr>
                        <a:t>535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B6CCE4"/>
                    </a:solidFill>
                  </a:tcPr>
                </a:tc>
              </a:tr>
              <a:tr h="516057">
                <a:tc>
                  <a:txBody>
                    <a:bodyPr/>
                    <a:lstStyle/>
                    <a:p>
                      <a:pPr algn="l" fontAlgn="b"/>
                      <a:r>
                        <a:rPr lang="nb-NO" sz="1600" b="0" i="0" u="none" strike="noStrike" smtClean="0">
                          <a:solidFill>
                            <a:srgbClr val="000000"/>
                          </a:solidFill>
                          <a:effectLst/>
                          <a:latin typeface="+mn-lt"/>
                        </a:rPr>
                        <a:t>Antall </a:t>
                      </a:r>
                      <a:r>
                        <a:rPr lang="nb-NO" sz="1600" b="0" i="0" u="none" strike="noStrike" dirty="0">
                          <a:solidFill>
                            <a:srgbClr val="000000"/>
                          </a:solidFill>
                          <a:effectLst/>
                          <a:latin typeface="+mn-lt"/>
                        </a:rPr>
                        <a:t>omvisninger totalt</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500" b="0" i="0" u="none" strike="noStrike">
                          <a:solidFill>
                            <a:srgbClr val="000000"/>
                          </a:solidFill>
                          <a:effectLst/>
                          <a:latin typeface="+mn-lt"/>
                        </a:rPr>
                        <a:t>720</a:t>
                      </a:r>
                    </a:p>
                  </a:txBody>
                  <a:tcPr marL="9525" marR="9525" marT="9525" marB="0" anchor="b">
                    <a:lnL>
                      <a:noFill/>
                    </a:lnL>
                    <a:lnR>
                      <a:noFill/>
                    </a:lnR>
                    <a:lnT>
                      <a:noFill/>
                    </a:lnT>
                    <a:lnB>
                      <a:noFill/>
                    </a:lnB>
                  </a:tcPr>
                </a:tc>
                <a:tc>
                  <a:txBody>
                    <a:bodyPr/>
                    <a:lstStyle/>
                    <a:p>
                      <a:pPr algn="ctr" fontAlgn="b"/>
                      <a:r>
                        <a:rPr lang="nb-NO" sz="1500" b="0" i="0" u="none" strike="noStrike">
                          <a:solidFill>
                            <a:srgbClr val="000000"/>
                          </a:solidFill>
                          <a:effectLst/>
                          <a:latin typeface="+mn-lt"/>
                        </a:rPr>
                        <a:t>770</a:t>
                      </a:r>
                    </a:p>
                  </a:txBody>
                  <a:tcPr marL="9525" marR="9525" marT="9525" marB="0" anchor="b">
                    <a:lnL>
                      <a:noFill/>
                    </a:lnL>
                    <a:lnR>
                      <a:noFill/>
                    </a:lnR>
                    <a:lnT>
                      <a:noFill/>
                    </a:lnT>
                    <a:lnB>
                      <a:noFill/>
                    </a:lnB>
                  </a:tcPr>
                </a:tc>
                <a:tc>
                  <a:txBody>
                    <a:bodyPr/>
                    <a:lstStyle/>
                    <a:p>
                      <a:pPr algn="ctr" fontAlgn="b"/>
                      <a:r>
                        <a:rPr lang="nb-NO" sz="1500" b="0" i="0" u="none" strike="noStrike">
                          <a:solidFill>
                            <a:srgbClr val="000000"/>
                          </a:solidFill>
                          <a:effectLst/>
                          <a:latin typeface="+mn-lt"/>
                        </a:rPr>
                        <a:t>715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16057">
                <a:tc>
                  <a:txBody>
                    <a:bodyPr/>
                    <a:lstStyle/>
                    <a:p>
                      <a:pPr algn="l" fontAlgn="b"/>
                      <a:r>
                        <a:rPr lang="nb-NO" sz="1600" b="0" i="0" u="none" strike="noStrike" dirty="0" smtClean="0">
                          <a:solidFill>
                            <a:srgbClr val="000000"/>
                          </a:solidFill>
                          <a:effectLst/>
                          <a:latin typeface="+mn-lt"/>
                        </a:rPr>
                        <a:t>Antall </a:t>
                      </a:r>
                      <a:r>
                        <a:rPr lang="nb-NO" sz="1600" b="0" i="0" u="none" strike="noStrike" dirty="0">
                          <a:solidFill>
                            <a:srgbClr val="000000"/>
                          </a:solidFill>
                          <a:effectLst/>
                          <a:latin typeface="+mn-lt"/>
                        </a:rPr>
                        <a:t>utstillinger (faste/midlertidige)</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500" b="0" i="0" u="none" strike="noStrike">
                          <a:solidFill>
                            <a:srgbClr val="000000"/>
                          </a:solidFill>
                          <a:effectLst/>
                          <a:latin typeface="+mn-lt"/>
                        </a:rPr>
                        <a:t>4 / 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500" b="0" i="0" u="none" strike="noStrike">
                          <a:solidFill>
                            <a:srgbClr val="000000"/>
                          </a:solidFill>
                          <a:effectLst/>
                          <a:latin typeface="+mn-lt"/>
                        </a:rPr>
                        <a:t>4 / 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500" b="0" i="0" u="none" strike="noStrike" dirty="0">
                          <a:solidFill>
                            <a:srgbClr val="000000"/>
                          </a:solidFill>
                          <a:effectLst/>
                          <a:latin typeface="+mn-lt"/>
                        </a:rPr>
                        <a:t>4 / 11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r>
            </a:tbl>
          </a:graphicData>
        </a:graphic>
      </p:graphicFrame>
    </p:spTree>
    <p:extLst>
      <p:ext uri="{BB962C8B-B14F-4D97-AF65-F5344CB8AC3E}">
        <p14:creationId xmlns:p14="http://schemas.microsoft.com/office/powerpoint/2010/main" val="358974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548680"/>
            <a:ext cx="7772400" cy="1143000"/>
          </a:xfrm>
        </p:spPr>
        <p:txBody>
          <a:bodyPr/>
          <a:lstStyle/>
          <a:p>
            <a:r>
              <a:rPr lang="nb-NO" sz="2400" dirty="0" smtClean="0"/>
              <a:t>Formidlingsproduksjon i </a:t>
            </a:r>
            <a:r>
              <a:rPr lang="nb-NO" sz="2400" dirty="0" err="1" smtClean="0"/>
              <a:t>CRISTin</a:t>
            </a:r>
            <a:endParaRPr lang="nb-NO" sz="24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982813897"/>
              </p:ext>
            </p:extLst>
          </p:nvPr>
        </p:nvGraphicFramePr>
        <p:xfrm>
          <a:off x="827584" y="1484784"/>
          <a:ext cx="7704856" cy="4368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5454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Kommunikasjon</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1264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Sammendrag</a:t>
            </a:r>
            <a:endParaRPr lang="nb-NO" sz="2400" dirty="0"/>
          </a:p>
        </p:txBody>
      </p:sp>
      <p:sp>
        <p:nvSpPr>
          <p:cNvPr id="3" name="Plassholder for innhold 2"/>
          <p:cNvSpPr>
            <a:spLocks noGrp="1"/>
          </p:cNvSpPr>
          <p:nvPr>
            <p:ph idx="1"/>
          </p:nvPr>
        </p:nvSpPr>
        <p:spPr/>
        <p:txBody>
          <a:bodyPr/>
          <a:lstStyle/>
          <a:p>
            <a:r>
              <a:rPr lang="nb-NO" dirty="0"/>
              <a:t>I 2014 startet et samarbeid med Uke-Adressa der det hver </a:t>
            </a:r>
            <a:r>
              <a:rPr lang="nb-NO" dirty="0" smtClean="0"/>
              <a:t>uke presenteres </a:t>
            </a:r>
            <a:r>
              <a:rPr lang="nb-NO" dirty="0"/>
              <a:t>en gjenstand fra de kulturhistoriske samlingene </a:t>
            </a:r>
            <a:r>
              <a:rPr lang="nb-NO" dirty="0" smtClean="0"/>
              <a:t>i Adresseavisens lørdagsmagasin</a:t>
            </a:r>
          </a:p>
          <a:p>
            <a:r>
              <a:rPr lang="nb-NO" dirty="0"/>
              <a:t>NTNU skiftet til Google </a:t>
            </a:r>
            <a:r>
              <a:rPr lang="nb-NO" dirty="0" smtClean="0"/>
              <a:t>Analytics </a:t>
            </a:r>
            <a:r>
              <a:rPr lang="nb-NO" dirty="0"/>
              <a:t>som statistikkverktøy for </a:t>
            </a:r>
            <a:r>
              <a:rPr lang="nb-NO" dirty="0" smtClean="0"/>
              <a:t>nettsida i 2014</a:t>
            </a:r>
          </a:p>
          <a:p>
            <a:r>
              <a:rPr lang="nb-NO" dirty="0" smtClean="0"/>
              <a:t>I 2014 begynte museet å legge ut arkeologiske utgravingsrapporter </a:t>
            </a:r>
            <a:r>
              <a:rPr lang="nb-NO" dirty="0"/>
              <a:t>fra inneværende år på </a:t>
            </a:r>
            <a:r>
              <a:rPr lang="nb-NO" dirty="0" smtClean="0"/>
              <a:t>nett til gratis nedlastning. Rapportene har gode nedlastningstall og blir lasta </a:t>
            </a:r>
            <a:r>
              <a:rPr lang="nb-NO" dirty="0"/>
              <a:t>ned også flere år etter at de utgis.</a:t>
            </a:r>
          </a:p>
        </p:txBody>
      </p:sp>
    </p:spTree>
    <p:extLst>
      <p:ext uri="{BB962C8B-B14F-4D97-AF65-F5344CB8AC3E}">
        <p14:creationId xmlns:p14="http://schemas.microsoft.com/office/powerpoint/2010/main" val="216837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1"/>
            <p:extLst>
              <p:ext uri="{D42A27DB-BD31-4B8C-83A1-F6EECF244321}">
                <p14:modId xmlns:p14="http://schemas.microsoft.com/office/powerpoint/2010/main" val="2085795443"/>
              </p:ext>
            </p:extLst>
          </p:nvPr>
        </p:nvGraphicFramePr>
        <p:xfrm>
          <a:off x="899592" y="4437112"/>
          <a:ext cx="7418908" cy="1080120"/>
        </p:xfrm>
        <a:graphic>
          <a:graphicData uri="http://schemas.openxmlformats.org/drawingml/2006/table">
            <a:tbl>
              <a:tblPr/>
              <a:tblGrid>
                <a:gridCol w="2749279"/>
                <a:gridCol w="828928"/>
                <a:gridCol w="1201946"/>
                <a:gridCol w="980899"/>
                <a:gridCol w="828928"/>
                <a:gridCol w="828928"/>
              </a:tblGrid>
              <a:tr h="540060">
                <a:tc>
                  <a:txBody>
                    <a:bodyPr/>
                    <a:lstStyle/>
                    <a:p>
                      <a:pPr algn="l" fontAlgn="b"/>
                      <a:r>
                        <a:rPr lang="nb-NO" sz="2000" b="0" i="0" u="none" strike="noStrike" dirty="0">
                          <a:solidFill>
                            <a:srgbClr val="FFFFFF"/>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2000" b="0" i="0" u="none" strike="noStrike">
                          <a:solidFill>
                            <a:srgbClr val="FFFFFF"/>
                          </a:solidFill>
                          <a:effectLst/>
                          <a:latin typeface="+mn-lt"/>
                        </a:rPr>
                        <a:t>2010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2000" b="0" i="0" u="none" strike="noStrike" dirty="0">
                          <a:solidFill>
                            <a:srgbClr val="FFFFFF"/>
                          </a:solidFill>
                          <a:effectLst/>
                          <a:latin typeface="+mn-lt"/>
                        </a:rPr>
                        <a:t>2011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2000" b="0" i="0" u="none" strike="noStrike">
                          <a:solidFill>
                            <a:srgbClr val="FFFFFF"/>
                          </a:solidFill>
                          <a:effectLst/>
                          <a:latin typeface="+mn-lt"/>
                        </a:rPr>
                        <a:t>2012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2000" b="0" i="0" u="none" strike="noStrike">
                          <a:solidFill>
                            <a:srgbClr val="FFFFFF"/>
                          </a:solidFill>
                          <a:effectLst/>
                          <a:latin typeface="+mn-lt"/>
                        </a:rPr>
                        <a:t>2013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2000" b="0" i="0" u="none" strike="noStrike" dirty="0">
                          <a:solidFill>
                            <a:srgbClr val="FFFFFF"/>
                          </a:solidFill>
                          <a:effectLst/>
                          <a:latin typeface="+mn-lt"/>
                        </a:rPr>
                        <a:t>2014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509E"/>
                    </a:solidFill>
                  </a:tcPr>
                </a:tc>
              </a:tr>
              <a:tr h="540060">
                <a:tc>
                  <a:txBody>
                    <a:bodyPr/>
                    <a:lstStyle/>
                    <a:p>
                      <a:pPr algn="l" fontAlgn="b"/>
                      <a:r>
                        <a:rPr lang="nb-NO" sz="2000" b="0" i="0" u="none" strike="noStrike">
                          <a:solidFill>
                            <a:srgbClr val="000000"/>
                          </a:solidFill>
                          <a:effectLst/>
                          <a:latin typeface="+mn-lt"/>
                        </a:rPr>
                        <a:t>Presseoppslag i Norge</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2000" b="0" i="0" u="none" strike="noStrike">
                          <a:solidFill>
                            <a:srgbClr val="000000"/>
                          </a:solidFill>
                          <a:effectLst/>
                          <a:latin typeface="+mn-lt"/>
                        </a:rPr>
                        <a:t>762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2000" b="0" i="0" u="none" strike="noStrike">
                          <a:solidFill>
                            <a:srgbClr val="000000"/>
                          </a:solidFill>
                          <a:effectLst/>
                          <a:latin typeface="+mn-lt"/>
                        </a:rPr>
                        <a:t>867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2000" b="0" i="0" u="none" strike="noStrike" dirty="0">
                          <a:solidFill>
                            <a:srgbClr val="000000"/>
                          </a:solidFill>
                          <a:effectLst/>
                          <a:latin typeface="+mn-lt"/>
                        </a:rPr>
                        <a:t>1064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2000" b="0" i="0" u="none" strike="noStrike">
                          <a:solidFill>
                            <a:srgbClr val="000000"/>
                          </a:solidFill>
                          <a:effectLst/>
                          <a:latin typeface="+mn-lt"/>
                        </a:rPr>
                        <a:t>723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nb-NO" sz="2000" b="0" i="0" u="none" strike="noStrike" dirty="0">
                          <a:solidFill>
                            <a:srgbClr val="000000"/>
                          </a:solidFill>
                          <a:effectLst/>
                          <a:latin typeface="+mn-lt"/>
                        </a:rPr>
                        <a:t>824</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6CCE4"/>
                    </a:solidFill>
                  </a:tcPr>
                </a:tc>
              </a:tr>
            </a:tbl>
          </a:graphicData>
        </a:graphic>
      </p:graphicFrame>
      <p:graphicFrame>
        <p:nvGraphicFramePr>
          <p:cNvPr id="8" name="Plassholder for innhold 3"/>
          <p:cNvGraphicFramePr>
            <a:graphicFrameLocks/>
          </p:cNvGraphicFramePr>
          <p:nvPr>
            <p:extLst>
              <p:ext uri="{D42A27DB-BD31-4B8C-83A1-F6EECF244321}">
                <p14:modId xmlns:p14="http://schemas.microsoft.com/office/powerpoint/2010/main" val="3716538164"/>
              </p:ext>
            </p:extLst>
          </p:nvPr>
        </p:nvGraphicFramePr>
        <p:xfrm>
          <a:off x="1115616" y="1268760"/>
          <a:ext cx="7056784" cy="3048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724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46100" y="1556792"/>
            <a:ext cx="7772400" cy="3432175"/>
          </a:xfrm>
        </p:spPr>
        <p:txBody>
          <a:bodyPr/>
          <a:lstStyle/>
          <a:p>
            <a:pPr marL="0" indent="0">
              <a:spcAft>
                <a:spcPts val="1800"/>
              </a:spcAft>
              <a:buNone/>
            </a:pPr>
            <a:r>
              <a:rPr lang="nb-NO" dirty="0"/>
              <a:t>NTNU Vitenskapsmuseet er ett av Norges seks universitetsmuseer og en del av Norges teknisk-naturvitenskapelige universitet, </a:t>
            </a:r>
            <a:r>
              <a:rPr lang="nb-NO" dirty="0" smtClean="0"/>
              <a:t>NTNU.</a:t>
            </a:r>
          </a:p>
          <a:p>
            <a:pPr marL="0" indent="0">
              <a:spcAft>
                <a:spcPts val="1800"/>
              </a:spcAft>
              <a:buNone/>
            </a:pPr>
            <a:r>
              <a:rPr lang="nb-NO" dirty="0" smtClean="0"/>
              <a:t>Vitenskapsmuseet er likestilt med fakultetene ved NTNU og består av fire seksjoner. </a:t>
            </a:r>
          </a:p>
          <a:p>
            <a:pPr marL="0" indent="0">
              <a:spcAft>
                <a:spcPts val="1800"/>
              </a:spcAft>
              <a:buNone/>
            </a:pPr>
            <a:r>
              <a:rPr lang="nb-NO" dirty="0" smtClean="0">
                <a:ea typeface="Geneva" charset="-128"/>
              </a:rPr>
              <a:t>Historien </a:t>
            </a:r>
            <a:r>
              <a:rPr lang="nb-NO" dirty="0">
                <a:ea typeface="Geneva" charset="-128"/>
              </a:rPr>
              <a:t>går over 250 år tilbake, til stiftelsen av Norges første vitenskapelige </a:t>
            </a:r>
            <a:r>
              <a:rPr lang="nb-NO" dirty="0" smtClean="0">
                <a:ea typeface="Geneva" charset="-128"/>
              </a:rPr>
              <a:t>institusjon: Det </a:t>
            </a:r>
            <a:r>
              <a:rPr lang="nb-NO" dirty="0">
                <a:ea typeface="Geneva" charset="-128"/>
              </a:rPr>
              <a:t>Kongelige Norske </a:t>
            </a:r>
            <a:r>
              <a:rPr lang="nb-NO" dirty="0" err="1">
                <a:ea typeface="Geneva" charset="-128"/>
              </a:rPr>
              <a:t>Videnskabers</a:t>
            </a:r>
            <a:r>
              <a:rPr lang="nb-NO" dirty="0">
                <a:ea typeface="Geneva" charset="-128"/>
              </a:rPr>
              <a:t> Selskab (DKNVS) i 1760</a:t>
            </a:r>
            <a:r>
              <a:rPr lang="nb-NO" dirty="0" smtClean="0">
                <a:ea typeface="Geneva" charset="-128"/>
              </a:rPr>
              <a:t>. Stiftelsen publiserte i 1761 Norges første vitenskapelige tidsskrift. </a:t>
            </a:r>
          </a:p>
          <a:p>
            <a:pPr>
              <a:spcAft>
                <a:spcPts val="1800"/>
              </a:spcAft>
              <a:defRPr/>
            </a:pPr>
            <a:endParaRPr lang="nb-NO" dirty="0" smtClean="0">
              <a:ea typeface="Geneva" charset="-128"/>
            </a:endParaRPr>
          </a:p>
          <a:p>
            <a:pPr>
              <a:spcAft>
                <a:spcPts val="1800"/>
              </a:spcAft>
              <a:defRPr/>
            </a:pPr>
            <a:endParaRPr lang="nb-NO" dirty="0">
              <a:ea typeface="Geneva" charset="-128"/>
            </a:endParaRPr>
          </a:p>
          <a:p>
            <a:pPr>
              <a:spcAft>
                <a:spcPts val="1800"/>
              </a:spcAft>
            </a:pPr>
            <a:endParaRPr lang="nb-NO" dirty="0"/>
          </a:p>
          <a:p>
            <a:pPr>
              <a:spcAft>
                <a:spcPts val="1800"/>
              </a:spcAft>
            </a:pPr>
            <a:endParaRPr lang="nb-NO" dirty="0"/>
          </a:p>
        </p:txBody>
      </p:sp>
    </p:spTree>
    <p:extLst>
      <p:ext uri="{BB962C8B-B14F-4D97-AF65-F5344CB8AC3E}">
        <p14:creationId xmlns:p14="http://schemas.microsoft.com/office/powerpoint/2010/main" val="1563090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Digitalt og sosialt 2014</a:t>
            </a:r>
            <a:endParaRPr lang="nb-NO" sz="24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168223662"/>
              </p:ext>
            </p:extLst>
          </p:nvPr>
        </p:nvGraphicFramePr>
        <p:xfrm>
          <a:off x="546100" y="1797050"/>
          <a:ext cx="7772400" cy="3432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Sylinder 4"/>
          <p:cNvSpPr txBox="1"/>
          <p:nvPr/>
        </p:nvSpPr>
        <p:spPr>
          <a:xfrm>
            <a:off x="1259632" y="5157192"/>
            <a:ext cx="7704856" cy="646331"/>
          </a:xfrm>
          <a:prstGeom prst="rect">
            <a:avLst/>
          </a:prstGeom>
          <a:noFill/>
        </p:spPr>
        <p:txBody>
          <a:bodyPr wrap="square" rtlCol="0">
            <a:spAutoFit/>
          </a:bodyPr>
          <a:lstStyle/>
          <a:p>
            <a:r>
              <a:rPr lang="nb-NO" b="1" dirty="0" smtClean="0"/>
              <a:t>107 907 </a:t>
            </a:r>
            <a:r>
              <a:rPr lang="nb-NO" sz="2400" dirty="0" smtClean="0"/>
              <a:t>unike sidevisninger på </a:t>
            </a:r>
            <a:r>
              <a:rPr lang="nb-NO" sz="2400" b="1" dirty="0" smtClean="0"/>
              <a:t>Norark.no</a:t>
            </a:r>
            <a:endParaRPr lang="nb-NO" sz="2400" b="1" dirty="0"/>
          </a:p>
        </p:txBody>
      </p:sp>
    </p:spTree>
    <p:extLst>
      <p:ext uri="{BB962C8B-B14F-4D97-AF65-F5344CB8AC3E}">
        <p14:creationId xmlns:p14="http://schemas.microsoft.com/office/powerpoint/2010/main" val="2355494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692696"/>
            <a:ext cx="7772400" cy="1143000"/>
          </a:xfrm>
        </p:spPr>
        <p:txBody>
          <a:bodyPr/>
          <a:lstStyle/>
          <a:p>
            <a:r>
              <a:rPr lang="nb-NO" sz="2400" dirty="0" err="1" smtClean="0"/>
              <a:t>Facebook-følgere</a:t>
            </a:r>
            <a:r>
              <a:rPr lang="nb-NO" sz="2400" dirty="0" smtClean="0"/>
              <a:t> </a:t>
            </a:r>
            <a:endParaRPr lang="nb-NO" sz="24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229598681"/>
              </p:ext>
            </p:extLst>
          </p:nvPr>
        </p:nvGraphicFramePr>
        <p:xfrm>
          <a:off x="1043608" y="1052736"/>
          <a:ext cx="7128792" cy="4742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3874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1359573155"/>
              </p:ext>
            </p:extLst>
          </p:nvPr>
        </p:nvGraphicFramePr>
        <p:xfrm>
          <a:off x="395536" y="1412776"/>
          <a:ext cx="8274372" cy="3864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283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Undervisning og rekruttering</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2577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4"/>
          <p:cNvGraphicFramePr>
            <a:graphicFrameLocks noGrp="1"/>
          </p:cNvGraphicFramePr>
          <p:nvPr>
            <p:ph idx="1"/>
            <p:extLst>
              <p:ext uri="{D42A27DB-BD31-4B8C-83A1-F6EECF244321}">
                <p14:modId xmlns:p14="http://schemas.microsoft.com/office/powerpoint/2010/main" val="2206263569"/>
              </p:ext>
            </p:extLst>
          </p:nvPr>
        </p:nvGraphicFramePr>
        <p:xfrm>
          <a:off x="899592" y="1916835"/>
          <a:ext cx="7323657" cy="3744412"/>
        </p:xfrm>
        <a:graphic>
          <a:graphicData uri="http://schemas.openxmlformats.org/drawingml/2006/table">
            <a:tbl>
              <a:tblPr/>
              <a:tblGrid>
                <a:gridCol w="4243242"/>
                <a:gridCol w="871353"/>
                <a:gridCol w="736354"/>
                <a:gridCol w="736354"/>
                <a:gridCol w="736354"/>
              </a:tblGrid>
              <a:tr h="534916">
                <a:tc>
                  <a:txBody>
                    <a:bodyPr/>
                    <a:lstStyle/>
                    <a:p>
                      <a:pPr algn="ctr" fontAlgn="b"/>
                      <a:r>
                        <a:rPr lang="nb-NO" sz="1600" b="0" i="0" u="none" strike="noStrike">
                          <a:solidFill>
                            <a:srgbClr val="FFFFFF"/>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600" b="0" i="0" u="none" strike="noStrike">
                          <a:solidFill>
                            <a:srgbClr val="FFFFFF"/>
                          </a:solidFill>
                          <a:effectLst/>
                          <a:latin typeface="+mn-lt"/>
                        </a:rPr>
                        <a:t>2011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600" b="0" i="0" u="none" strike="noStrike">
                          <a:solidFill>
                            <a:srgbClr val="FFFFFF"/>
                          </a:solidFill>
                          <a:effectLst/>
                          <a:latin typeface="+mn-lt"/>
                        </a:rPr>
                        <a:t>2012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600" b="0" i="0" u="none" strike="noStrike">
                          <a:solidFill>
                            <a:srgbClr val="FFFFFF"/>
                          </a:solidFill>
                          <a:effectLst/>
                          <a:latin typeface="+mn-lt"/>
                        </a:rPr>
                        <a:t>2013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00509E"/>
                    </a:solidFill>
                  </a:tcPr>
                </a:tc>
                <a:tc>
                  <a:txBody>
                    <a:bodyPr/>
                    <a:lstStyle/>
                    <a:p>
                      <a:pPr algn="ctr" fontAlgn="b"/>
                      <a:r>
                        <a:rPr lang="nb-NO" sz="1600" b="0" i="0" u="none" strike="noStrike">
                          <a:solidFill>
                            <a:srgbClr val="FFFFFF"/>
                          </a:solidFill>
                          <a:effectLst/>
                          <a:latin typeface="+mn-lt"/>
                        </a:rPr>
                        <a:t>2014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509E"/>
                    </a:solidFill>
                  </a:tcPr>
                </a:tc>
              </a:tr>
              <a:tr h="534916">
                <a:tc>
                  <a:txBody>
                    <a:bodyPr/>
                    <a:lstStyle/>
                    <a:p>
                      <a:pPr algn="l" fontAlgn="b"/>
                      <a:r>
                        <a:rPr lang="nb-NO" sz="1600" b="0" i="0" u="none" strike="noStrike">
                          <a:solidFill>
                            <a:srgbClr val="000000"/>
                          </a:solidFill>
                          <a:effectLst/>
                          <a:latin typeface="+mn-lt"/>
                        </a:rPr>
                        <a:t>Arkeologi: Antall fullførte masteroppgaver med veileder ved museet</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600" b="0" i="0" u="none" strike="noStrike">
                          <a:solidFill>
                            <a:srgbClr val="000000"/>
                          </a:solidFill>
                          <a:effectLst/>
                          <a:latin typeface="+mn-lt"/>
                        </a:rPr>
                        <a:t>3</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2</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4</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34916">
                <a:tc>
                  <a:txBody>
                    <a:bodyPr/>
                    <a:lstStyle/>
                    <a:p>
                      <a:pPr algn="l" fontAlgn="b"/>
                      <a:r>
                        <a:rPr lang="nb-NO" sz="1600" b="0" i="0" u="none" strike="noStrike">
                          <a:solidFill>
                            <a:srgbClr val="000000"/>
                          </a:solidFill>
                          <a:effectLst/>
                          <a:latin typeface="+mn-lt"/>
                        </a:rPr>
                        <a:t>Biologi: Antall fullførte masteroppgaver med veileder ed museet</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4</a:t>
                      </a:r>
                    </a:p>
                  </a:txBody>
                  <a:tcPr marL="9525" marR="9525" marT="9525" marB="0" anchor="b">
                    <a:lnL>
                      <a:noFill/>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3</a:t>
                      </a:r>
                    </a:p>
                  </a:txBody>
                  <a:tcPr marL="9525" marR="9525" marT="9525" marB="0" anchor="b">
                    <a:lnL>
                      <a:noFill/>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1</a:t>
                      </a:r>
                    </a:p>
                  </a:txBody>
                  <a:tcPr marL="9525" marR="9525" marT="9525" marB="0" anchor="b">
                    <a:lnL>
                      <a:noFill/>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6</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B6CCE4"/>
                    </a:solidFill>
                  </a:tcPr>
                </a:tc>
              </a:tr>
              <a:tr h="534916">
                <a:tc>
                  <a:txBody>
                    <a:bodyPr/>
                    <a:lstStyle/>
                    <a:p>
                      <a:pPr algn="l" fontAlgn="b"/>
                      <a:r>
                        <a:rPr lang="nb-NO" sz="1600" b="0" i="0" u="none" strike="noStrike">
                          <a:solidFill>
                            <a:srgbClr val="000000"/>
                          </a:solidFill>
                          <a:effectLst/>
                          <a:latin typeface="+mn-lt"/>
                        </a:rPr>
                        <a:t>Arkeologi: Antall feltkursdøgn</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600" b="0" i="0" u="none" strike="noStrike">
                          <a:solidFill>
                            <a:srgbClr val="000000"/>
                          </a:solidFill>
                          <a:effectLst/>
                          <a:latin typeface="+mn-lt"/>
                        </a:rPr>
                        <a:t>1824</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1716</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1300</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1135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34916">
                <a:tc>
                  <a:txBody>
                    <a:bodyPr/>
                    <a:lstStyle/>
                    <a:p>
                      <a:pPr algn="l" fontAlgn="b"/>
                      <a:r>
                        <a:rPr lang="nb-NO" sz="1600" b="0" i="0" u="none" strike="noStrike">
                          <a:solidFill>
                            <a:srgbClr val="000000"/>
                          </a:solidFill>
                          <a:effectLst/>
                          <a:latin typeface="+mn-lt"/>
                        </a:rPr>
                        <a:t>Biologi: Antall feltkursdøgn</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1220</a:t>
                      </a:r>
                    </a:p>
                  </a:txBody>
                  <a:tcPr marL="9525" marR="9525" marT="9525" marB="0" anchor="b">
                    <a:lnL>
                      <a:noFill/>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1207</a:t>
                      </a:r>
                    </a:p>
                  </a:txBody>
                  <a:tcPr marL="9525" marR="9525" marT="9525" marB="0" anchor="b">
                    <a:lnL>
                      <a:noFill/>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1072</a:t>
                      </a:r>
                    </a:p>
                  </a:txBody>
                  <a:tcPr marL="9525" marR="9525" marT="9525" marB="0" anchor="b">
                    <a:lnL>
                      <a:noFill/>
                    </a:lnL>
                    <a:lnR>
                      <a:noFill/>
                    </a:lnR>
                    <a:lnT>
                      <a:noFill/>
                    </a:lnT>
                    <a:lnB>
                      <a:noFill/>
                    </a:lnB>
                    <a:solidFill>
                      <a:srgbClr val="B6CCE4"/>
                    </a:solidFill>
                  </a:tcPr>
                </a:tc>
                <a:tc>
                  <a:txBody>
                    <a:bodyPr/>
                    <a:lstStyle/>
                    <a:p>
                      <a:pPr algn="ctr" fontAlgn="b"/>
                      <a:r>
                        <a:rPr lang="nb-NO" sz="1600" b="0" i="0" u="none" strike="noStrike">
                          <a:solidFill>
                            <a:srgbClr val="000000"/>
                          </a:solidFill>
                          <a:effectLst/>
                          <a:latin typeface="+mn-lt"/>
                        </a:rPr>
                        <a:t>1015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B6CCE4"/>
                    </a:solidFill>
                  </a:tcPr>
                </a:tc>
              </a:tr>
              <a:tr h="534916">
                <a:tc>
                  <a:txBody>
                    <a:bodyPr/>
                    <a:lstStyle/>
                    <a:p>
                      <a:pPr algn="l" fontAlgn="b"/>
                      <a:r>
                        <a:rPr lang="nb-NO" sz="1600" b="0" i="0" u="none" strike="noStrike">
                          <a:solidFill>
                            <a:srgbClr val="000000"/>
                          </a:solidFill>
                          <a:effectLst/>
                          <a:latin typeface="+mn-lt"/>
                        </a:rPr>
                        <a:t>Arkeologi: Undervisningstimer</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nb-NO" sz="1600" b="0" i="0" u="none" strike="noStrike">
                          <a:solidFill>
                            <a:srgbClr val="000000"/>
                          </a:solidFill>
                          <a:effectLst/>
                          <a:latin typeface="+mn-lt"/>
                        </a:rPr>
                        <a:t>2144</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2216</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2389,5</a:t>
                      </a:r>
                    </a:p>
                  </a:txBody>
                  <a:tcPr marL="9525" marR="9525" marT="9525" marB="0" anchor="b">
                    <a:lnL>
                      <a:noFill/>
                    </a:lnL>
                    <a:lnR>
                      <a:noFill/>
                    </a:lnR>
                    <a:lnT>
                      <a:noFill/>
                    </a:lnT>
                    <a:lnB>
                      <a:noFill/>
                    </a:lnB>
                  </a:tcPr>
                </a:tc>
                <a:tc>
                  <a:txBody>
                    <a:bodyPr/>
                    <a:lstStyle/>
                    <a:p>
                      <a:pPr algn="ctr" fontAlgn="b"/>
                      <a:r>
                        <a:rPr lang="nb-NO" sz="1600" b="0" i="0" u="none" strike="noStrike">
                          <a:solidFill>
                            <a:srgbClr val="000000"/>
                          </a:solidFill>
                          <a:effectLst/>
                          <a:latin typeface="+mn-lt"/>
                        </a:rPr>
                        <a:t>2181,5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r>
              <a:tr h="534916">
                <a:tc>
                  <a:txBody>
                    <a:bodyPr/>
                    <a:lstStyle/>
                    <a:p>
                      <a:pPr algn="l" fontAlgn="b"/>
                      <a:r>
                        <a:rPr lang="nb-NO" sz="1600" b="0" i="0" u="none" strike="noStrike">
                          <a:solidFill>
                            <a:srgbClr val="000000"/>
                          </a:solidFill>
                          <a:effectLst/>
                          <a:latin typeface="+mn-lt"/>
                        </a:rPr>
                        <a:t>Biologi: Undervisningstimer</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600" b="0" i="0" u="none" strike="noStrike">
                          <a:solidFill>
                            <a:srgbClr val="000000"/>
                          </a:solidFill>
                          <a:effectLst/>
                          <a:latin typeface="+mn-lt"/>
                        </a:rPr>
                        <a:t>1101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600" b="0" i="0" u="none" strike="noStrike">
                          <a:solidFill>
                            <a:srgbClr val="000000"/>
                          </a:solidFill>
                          <a:effectLst/>
                          <a:latin typeface="+mn-lt"/>
                        </a:rPr>
                        <a:t>1034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600" b="0" i="0" u="none" strike="noStrike">
                          <a:solidFill>
                            <a:srgbClr val="000000"/>
                          </a:solidFill>
                          <a:effectLst/>
                          <a:latin typeface="+mn-lt"/>
                        </a:rPr>
                        <a:t>1312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6CCE4"/>
                    </a:solidFill>
                  </a:tcPr>
                </a:tc>
                <a:tc>
                  <a:txBody>
                    <a:bodyPr/>
                    <a:lstStyle/>
                    <a:p>
                      <a:pPr algn="ctr" fontAlgn="b"/>
                      <a:r>
                        <a:rPr lang="nb-NO" sz="1600" b="0" i="0" u="none" strike="noStrike" dirty="0">
                          <a:solidFill>
                            <a:srgbClr val="000000"/>
                          </a:solidFill>
                          <a:effectLst/>
                          <a:latin typeface="+mn-lt"/>
                        </a:rPr>
                        <a:t>1308</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6CCE4"/>
                    </a:solidFill>
                  </a:tcPr>
                </a:tc>
              </a:tr>
            </a:tbl>
          </a:graphicData>
        </a:graphic>
      </p:graphicFrame>
    </p:spTree>
    <p:extLst>
      <p:ext uri="{BB962C8B-B14F-4D97-AF65-F5344CB8AC3E}">
        <p14:creationId xmlns:p14="http://schemas.microsoft.com/office/powerpoint/2010/main" val="477393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Vitenskapelige samlinger</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8983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3608" y="620688"/>
            <a:ext cx="7772400" cy="1143000"/>
          </a:xfrm>
        </p:spPr>
        <p:txBody>
          <a:bodyPr/>
          <a:lstStyle/>
          <a:p>
            <a:r>
              <a:rPr lang="nb-NO" sz="2400" dirty="0" smtClean="0"/>
              <a:t>Vitenskapelige samlinger</a:t>
            </a:r>
            <a:endParaRPr lang="nb-NO" sz="24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4119994232"/>
              </p:ext>
            </p:extLst>
          </p:nvPr>
        </p:nvGraphicFramePr>
        <p:xfrm>
          <a:off x="1043608" y="2204864"/>
          <a:ext cx="7200800"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804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extLst>
              <p:ext uri="{D42A27DB-BD31-4B8C-83A1-F6EECF244321}">
                <p14:modId xmlns:p14="http://schemas.microsoft.com/office/powerpoint/2010/main" val="2097015257"/>
              </p:ext>
            </p:extLst>
          </p:nvPr>
        </p:nvGraphicFramePr>
        <p:xfrm>
          <a:off x="630249" y="116632"/>
          <a:ext cx="791433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p:cNvSpPr txBox="1"/>
          <p:nvPr/>
        </p:nvSpPr>
        <p:spPr>
          <a:xfrm>
            <a:off x="1191792" y="4653136"/>
            <a:ext cx="7412656" cy="1015663"/>
          </a:xfrm>
          <a:prstGeom prst="rect">
            <a:avLst/>
          </a:prstGeom>
          <a:noFill/>
        </p:spPr>
        <p:txBody>
          <a:bodyPr wrap="square" rtlCol="0">
            <a:spAutoFit/>
          </a:bodyPr>
          <a:lstStyle/>
          <a:p>
            <a:r>
              <a:rPr lang="nb-NO" sz="3000" b="1" dirty="0" smtClean="0"/>
              <a:t>201 </a:t>
            </a:r>
            <a:r>
              <a:rPr lang="nb-NO" sz="2400" dirty="0" smtClean="0"/>
              <a:t>detektorfunn ble tatt inn til vurdering </a:t>
            </a:r>
          </a:p>
          <a:p>
            <a:r>
              <a:rPr lang="nb-NO" sz="3000" b="1" dirty="0" smtClean="0"/>
              <a:t>64</a:t>
            </a:r>
            <a:r>
              <a:rPr lang="nb-NO" sz="3000" dirty="0" smtClean="0"/>
              <a:t> </a:t>
            </a:r>
            <a:r>
              <a:rPr lang="nb-NO" sz="2400" dirty="0" smtClean="0"/>
              <a:t>av disse er blitt innregistrert i museets samlinger.</a:t>
            </a:r>
            <a:endParaRPr lang="nb-NO" sz="2400" dirty="0"/>
          </a:p>
        </p:txBody>
      </p:sp>
    </p:spTree>
    <p:extLst>
      <p:ext uri="{BB962C8B-B14F-4D97-AF65-F5344CB8AC3E}">
        <p14:creationId xmlns:p14="http://schemas.microsoft.com/office/powerpoint/2010/main" val="20661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Merarbeider og organisasjon</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6748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Sammendrag</a:t>
            </a:r>
            <a:endParaRPr lang="nb-NO" sz="2400" dirty="0"/>
          </a:p>
        </p:txBody>
      </p:sp>
      <p:sp>
        <p:nvSpPr>
          <p:cNvPr id="3" name="Plassholder for innhold 2"/>
          <p:cNvSpPr>
            <a:spLocks noGrp="1"/>
          </p:cNvSpPr>
          <p:nvPr>
            <p:ph idx="1"/>
          </p:nvPr>
        </p:nvSpPr>
        <p:spPr>
          <a:xfrm>
            <a:off x="546100" y="1591235"/>
            <a:ext cx="7772400" cy="3432175"/>
          </a:xfrm>
        </p:spPr>
        <p:txBody>
          <a:bodyPr/>
          <a:lstStyle/>
          <a:p>
            <a:r>
              <a:rPr lang="nb-NO" dirty="0"/>
              <a:t>NTNU Vitenskapsmuseet har hatt en reduksjon i </a:t>
            </a:r>
            <a:r>
              <a:rPr lang="nb-NO" dirty="0" smtClean="0"/>
              <a:t>antall årsverk </a:t>
            </a:r>
            <a:r>
              <a:rPr lang="nb-NO" dirty="0"/>
              <a:t>gjennom flere år. </a:t>
            </a:r>
            <a:r>
              <a:rPr lang="nb-NO" dirty="0" smtClean="0"/>
              <a:t>I perioden </a:t>
            </a:r>
            <a:r>
              <a:rPr lang="nb-NO" dirty="0"/>
              <a:t>2010 </a:t>
            </a:r>
            <a:r>
              <a:rPr lang="nb-NO" dirty="0" smtClean="0"/>
              <a:t>til 2014 gikk de fra </a:t>
            </a:r>
            <a:r>
              <a:rPr lang="nb-NO" dirty="0"/>
              <a:t>125,2 til 111</a:t>
            </a:r>
            <a:r>
              <a:rPr lang="nb-NO" dirty="0" smtClean="0"/>
              <a:t>.</a:t>
            </a:r>
          </a:p>
          <a:p>
            <a:r>
              <a:rPr lang="nb-NO" dirty="0" smtClean="0"/>
              <a:t>Antall tekniske- </a:t>
            </a:r>
            <a:r>
              <a:rPr lang="nb-NO" dirty="0"/>
              <a:t>og administrative </a:t>
            </a:r>
            <a:r>
              <a:rPr lang="nb-NO" dirty="0" smtClean="0"/>
              <a:t>stillinger er redusert  i sammenheng med avvikling av Revita-prosjektet. </a:t>
            </a:r>
          </a:p>
          <a:p>
            <a:r>
              <a:rPr lang="nb-NO" dirty="0" smtClean="0"/>
              <a:t>Årsverk innen vitenskapelige stillinger økte i perioden 2010-14.</a:t>
            </a:r>
          </a:p>
          <a:p>
            <a:r>
              <a:rPr lang="nb-NO" dirty="0"/>
              <a:t>NTNU gjennomførte </a:t>
            </a:r>
            <a:r>
              <a:rPr lang="nb-NO" dirty="0" smtClean="0"/>
              <a:t>en arbeidsmiljøundersøkelse i 2014 med fokus på</a:t>
            </a:r>
            <a:r>
              <a:rPr lang="nb-NO" dirty="0"/>
              <a:t> </a:t>
            </a:r>
            <a:r>
              <a:rPr lang="nb-NO" dirty="0" smtClean="0"/>
              <a:t>psykososialt </a:t>
            </a:r>
            <a:r>
              <a:rPr lang="nb-NO" dirty="0"/>
              <a:t>arbeidsmiljø </a:t>
            </a:r>
            <a:r>
              <a:rPr lang="nb-NO" dirty="0" smtClean="0"/>
              <a:t>og organisering </a:t>
            </a:r>
            <a:r>
              <a:rPr lang="nb-NO" dirty="0"/>
              <a:t>av </a:t>
            </a:r>
            <a:r>
              <a:rPr lang="nb-NO" dirty="0" smtClean="0"/>
              <a:t>arbeid. </a:t>
            </a:r>
          </a:p>
          <a:p>
            <a:r>
              <a:rPr lang="nb-NO" dirty="0"/>
              <a:t>Andelen kvinner i vitenskapelige stillinger har økt </a:t>
            </a:r>
            <a:r>
              <a:rPr lang="nb-NO" dirty="0" smtClean="0"/>
              <a:t>fra 24 </a:t>
            </a:r>
            <a:r>
              <a:rPr lang="nb-NO" dirty="0"/>
              <a:t>til 35,7 % fra 2013 til 2014</a:t>
            </a:r>
            <a:r>
              <a:rPr lang="nb-NO" dirty="0" smtClean="0"/>
              <a:t>. </a:t>
            </a:r>
            <a:endParaRPr lang="nb-NO" dirty="0"/>
          </a:p>
          <a:p>
            <a:r>
              <a:rPr lang="nb-NO" dirty="0" smtClean="0"/>
              <a:t>Kvinner stod for 46,3 % av antall årsverk i 2014</a:t>
            </a:r>
            <a:endParaRPr lang="nb-NO" dirty="0"/>
          </a:p>
        </p:txBody>
      </p:sp>
    </p:spTree>
    <p:extLst>
      <p:ext uri="{BB962C8B-B14F-4D97-AF65-F5344CB8AC3E}">
        <p14:creationId xmlns:p14="http://schemas.microsoft.com/office/powerpoint/2010/main" val="286131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tel 19"/>
          <p:cNvSpPr>
            <a:spLocks noGrp="1"/>
          </p:cNvSpPr>
          <p:nvPr>
            <p:ph type="title"/>
          </p:nvPr>
        </p:nvSpPr>
        <p:spPr/>
        <p:txBody>
          <a:bodyPr/>
          <a:lstStyle/>
          <a:p>
            <a:r>
              <a:rPr lang="nn-NO" sz="2800" dirty="0" err="1"/>
              <a:t>Vitenskapsmuseet</a:t>
            </a:r>
            <a:r>
              <a:rPr lang="nn-NO" sz="2800" dirty="0"/>
              <a:t> består av fire </a:t>
            </a:r>
            <a:r>
              <a:rPr lang="nn-NO" sz="2800" dirty="0" err="1"/>
              <a:t>fagseksjoner</a:t>
            </a:r>
            <a:r>
              <a:rPr lang="nn-NO" sz="2800" dirty="0"/>
              <a:t>: </a:t>
            </a:r>
            <a:endParaRPr lang="nb-NO" dirty="0"/>
          </a:p>
        </p:txBody>
      </p:sp>
      <p:graphicFrame>
        <p:nvGraphicFramePr>
          <p:cNvPr id="19" name="Diagram 18"/>
          <p:cNvGraphicFramePr/>
          <p:nvPr>
            <p:extLst>
              <p:ext uri="{D42A27DB-BD31-4B8C-83A1-F6EECF244321}">
                <p14:modId xmlns:p14="http://schemas.microsoft.com/office/powerpoint/2010/main" val="1852599055"/>
              </p:ext>
            </p:extLst>
          </p:nvPr>
        </p:nvGraphicFramePr>
        <p:xfrm>
          <a:off x="1619672" y="1268760"/>
          <a:ext cx="5328592" cy="4362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3696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Total antall årsverk</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3011287126"/>
              </p:ext>
            </p:extLst>
          </p:nvPr>
        </p:nvGraphicFramePr>
        <p:xfrm>
          <a:off x="1124248" y="1676400"/>
          <a:ext cx="7194252" cy="40082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79360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Årsverk: vitenskapelige og teknisk-administrative  </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3144160338"/>
              </p:ext>
            </p:extLst>
          </p:nvPr>
        </p:nvGraphicFramePr>
        <p:xfrm>
          <a:off x="1547664" y="1676400"/>
          <a:ext cx="5616624" cy="40326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4282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46100" y="533400"/>
            <a:ext cx="8130356" cy="1143000"/>
          </a:xfrm>
        </p:spPr>
        <p:txBody>
          <a:bodyPr/>
          <a:lstStyle/>
          <a:p>
            <a:r>
              <a:rPr lang="nb-NO" sz="2400" dirty="0" smtClean="0"/>
              <a:t>Årsverk på seksjoner og i administrasjonen de siste fem år</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3599639124"/>
              </p:ext>
            </p:extLst>
          </p:nvPr>
        </p:nvGraphicFramePr>
        <p:xfrm>
          <a:off x="971600" y="1484784"/>
          <a:ext cx="6840760" cy="43925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9063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400" dirty="0" smtClean="0"/>
              <a:t>Faste og midlertidige årsverk 2014 pr. seksjon og administrasjon</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209984319"/>
              </p:ext>
            </p:extLst>
          </p:nvPr>
        </p:nvGraphicFramePr>
        <p:xfrm>
          <a:off x="1115616" y="1664928"/>
          <a:ext cx="6408712" cy="4317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6228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400" dirty="0" smtClean="0"/>
              <a:t>Eksternfinansierte årsverk fordelt på seksjoner og administrasjonen</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1587608925"/>
              </p:ext>
            </p:extLst>
          </p:nvPr>
        </p:nvGraphicFramePr>
        <p:xfrm>
          <a:off x="1115616" y="1676400"/>
          <a:ext cx="6834212" cy="4272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836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Alders- og kjønnssammensetning for personalet</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609130474"/>
              </p:ext>
            </p:extLst>
          </p:nvPr>
        </p:nvGraphicFramePr>
        <p:xfrm>
          <a:off x="971600" y="1652329"/>
          <a:ext cx="7772400" cy="4200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9245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Kjønnsfordeling vitenskapelige stillinger </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1741489636"/>
              </p:ext>
            </p:extLst>
          </p:nvPr>
        </p:nvGraphicFramePr>
        <p:xfrm>
          <a:off x="1043608" y="1676400"/>
          <a:ext cx="7770316" cy="4200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7677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pPr algn="ctr"/>
            <a:r>
              <a:rPr lang="nb-NO" dirty="0" smtClean="0">
                <a:effectLst>
                  <a:outerShdw blurRad="38100" dist="38100" dir="2700000" algn="tl">
                    <a:srgbClr val="000000">
                      <a:alpha val="43137"/>
                    </a:srgbClr>
                  </a:outerShdw>
                </a:effectLst>
              </a:rPr>
              <a:t>Økonomi og infrastruktur</a:t>
            </a:r>
            <a:endParaRPr lang="nb-NO" dirty="0">
              <a:effectLst>
                <a:outerShdw blurRad="38100" dist="38100" dir="2700000" algn="tl">
                  <a:srgbClr val="000000">
                    <a:alpha val="43137"/>
                  </a:srgbClr>
                </a:outerShdw>
              </a:effectLst>
            </a:endParaRPr>
          </a:p>
        </p:txBody>
      </p:sp>
      <p:sp>
        <p:nvSpPr>
          <p:cNvPr id="5" name="Undertittel 4"/>
          <p:cNvSpPr>
            <a:spLocks noGrp="1"/>
          </p:cNvSpPr>
          <p:nvPr>
            <p:ph type="subTitle" idx="1"/>
          </p:nvPr>
        </p:nvSpPr>
        <p:spPr/>
        <p:txBody>
          <a:bodyPr/>
          <a:lstStyle/>
          <a:p>
            <a:endParaRPr lang="nb-NO"/>
          </a:p>
        </p:txBody>
      </p:sp>
    </p:spTree>
    <p:extLst>
      <p:ext uri="{BB962C8B-B14F-4D97-AF65-F5344CB8AC3E}">
        <p14:creationId xmlns:p14="http://schemas.microsoft.com/office/powerpoint/2010/main" val="15424914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Sammendrag</a:t>
            </a:r>
            <a:endParaRPr lang="nb-NO" sz="2400" dirty="0"/>
          </a:p>
        </p:txBody>
      </p:sp>
      <p:sp>
        <p:nvSpPr>
          <p:cNvPr id="3" name="Plassholder for innhold 2"/>
          <p:cNvSpPr>
            <a:spLocks noGrp="1"/>
          </p:cNvSpPr>
          <p:nvPr>
            <p:ph idx="1"/>
          </p:nvPr>
        </p:nvSpPr>
        <p:spPr>
          <a:xfrm>
            <a:off x="546100" y="2204864"/>
            <a:ext cx="7772400" cy="3432175"/>
          </a:xfrm>
        </p:spPr>
        <p:txBody>
          <a:bodyPr/>
          <a:lstStyle/>
          <a:p>
            <a:r>
              <a:rPr lang="nb-NO" dirty="0" smtClean="0"/>
              <a:t>Vitenskapsmuseets </a:t>
            </a:r>
            <a:r>
              <a:rPr lang="nb-NO" dirty="0"/>
              <a:t>regnskap for 2014 viser et overskudd </a:t>
            </a:r>
            <a:r>
              <a:rPr lang="nb-NO" dirty="0" smtClean="0"/>
              <a:t>på kr </a:t>
            </a:r>
            <a:r>
              <a:rPr lang="nb-NO" dirty="0"/>
              <a:t>2,64 mill. </a:t>
            </a:r>
            <a:endParaRPr lang="nb-NO" dirty="0" smtClean="0"/>
          </a:p>
          <a:p>
            <a:r>
              <a:rPr lang="nb-NO" dirty="0" smtClean="0"/>
              <a:t>Museets </a:t>
            </a:r>
            <a:r>
              <a:rPr lang="nb-NO" dirty="0"/>
              <a:t>reserver ble i løpet av 2013 </a:t>
            </a:r>
            <a:r>
              <a:rPr lang="nb-NO" dirty="0" smtClean="0"/>
              <a:t>redusert grunnet lavere bidrags- </a:t>
            </a:r>
            <a:r>
              <a:rPr lang="nb-NO" dirty="0"/>
              <a:t>og oppdragsomsetning enn forutsatt og aktiv </a:t>
            </a:r>
            <a:r>
              <a:rPr lang="nb-NO" dirty="0" smtClean="0"/>
              <a:t>bruk av </a:t>
            </a:r>
            <a:r>
              <a:rPr lang="nb-NO" dirty="0"/>
              <a:t>midler for å styrke ansattes kompetanse.</a:t>
            </a:r>
            <a:endParaRPr lang="nb-NO" dirty="0" smtClean="0"/>
          </a:p>
          <a:p>
            <a:r>
              <a:rPr lang="nb-NO" dirty="0"/>
              <a:t>Overførte reserver tilsvarer ca. 17 % av årets ordinære </a:t>
            </a:r>
            <a:r>
              <a:rPr lang="nb-NO" dirty="0" smtClean="0"/>
              <a:t>driftsbevilgning og ligger </a:t>
            </a:r>
            <a:r>
              <a:rPr lang="nb-NO" dirty="0"/>
              <a:t>på et akseptabelt nivå.</a:t>
            </a:r>
          </a:p>
        </p:txBody>
      </p:sp>
    </p:spTree>
    <p:extLst>
      <p:ext uri="{BB962C8B-B14F-4D97-AF65-F5344CB8AC3E}">
        <p14:creationId xmlns:p14="http://schemas.microsoft.com/office/powerpoint/2010/main" val="1429963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Inntektsfordeling </a:t>
            </a:r>
            <a:endParaRPr lang="nb-NO" sz="2400" dirty="0"/>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1942870116"/>
              </p:ext>
            </p:extLst>
          </p:nvPr>
        </p:nvGraphicFramePr>
        <p:xfrm>
          <a:off x="1043608" y="1484784"/>
          <a:ext cx="6618188" cy="41288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3885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971600" y="1268760"/>
            <a:ext cx="7772400" cy="3432175"/>
          </a:xfrm>
        </p:spPr>
        <p:txBody>
          <a:bodyPr/>
          <a:lstStyle/>
          <a:p>
            <a:r>
              <a:rPr lang="nb-NO" dirty="0" smtClean="0"/>
              <a:t>NTNU Vitenskapsmuseet er på to campuser: </a:t>
            </a:r>
          </a:p>
          <a:p>
            <a:pPr lvl="2">
              <a:buFont typeface="Courier New" panose="02070309020205020404" pitchFamily="49" charset="0"/>
              <a:buChar char="o"/>
            </a:pPr>
            <a:r>
              <a:rPr lang="nb-NO" b="1" dirty="0" smtClean="0"/>
              <a:t>Campus </a:t>
            </a:r>
            <a:r>
              <a:rPr lang="nb-NO" b="1" dirty="0"/>
              <a:t>Kalvskinnet </a:t>
            </a:r>
            <a:r>
              <a:rPr lang="nb-NO" dirty="0"/>
              <a:t>i Trondheim </a:t>
            </a:r>
            <a:r>
              <a:rPr lang="nb-NO" dirty="0" smtClean="0"/>
              <a:t>sentrum har </a:t>
            </a:r>
            <a:r>
              <a:rPr lang="nb-NO" dirty="0"/>
              <a:t>utstillinger, samlinger, museumsadministrasjon og tre av fagseksjonene. </a:t>
            </a:r>
          </a:p>
          <a:p>
            <a:pPr lvl="2">
              <a:buFont typeface="Courier New" panose="02070309020205020404" pitchFamily="49" charset="0"/>
              <a:buChar char="o"/>
            </a:pPr>
            <a:r>
              <a:rPr lang="nb-NO" dirty="0"/>
              <a:t>Nasjonallaboratoriene for datering (</a:t>
            </a:r>
            <a:r>
              <a:rPr lang="nb-NO" dirty="0" err="1"/>
              <a:t>arkeometri</a:t>
            </a:r>
            <a:r>
              <a:rPr lang="nb-NO" dirty="0"/>
              <a:t>) ligger på </a:t>
            </a:r>
            <a:r>
              <a:rPr lang="nb-NO" b="1" dirty="0"/>
              <a:t>c</a:t>
            </a:r>
            <a:r>
              <a:rPr lang="nb-NO" b="1" dirty="0" smtClean="0"/>
              <a:t>ampus Gløshaugen</a:t>
            </a:r>
            <a:r>
              <a:rPr lang="nb-NO" dirty="0"/>
              <a:t>. </a:t>
            </a:r>
          </a:p>
          <a:p>
            <a:endParaRPr lang="nb-NO" dirty="0" smtClean="0"/>
          </a:p>
          <a:p>
            <a:r>
              <a:rPr lang="nb-NO" dirty="0" smtClean="0"/>
              <a:t>Museets Seksjon for naturhistorie forvalter også to botaniske hager: </a:t>
            </a:r>
          </a:p>
          <a:p>
            <a:pPr lvl="2">
              <a:buFont typeface="Courier New" panose="02070309020205020404" pitchFamily="49" charset="0"/>
              <a:buChar char="o"/>
            </a:pPr>
            <a:r>
              <a:rPr lang="nb-NO" dirty="0" smtClean="0"/>
              <a:t>Ringve </a:t>
            </a:r>
            <a:r>
              <a:rPr lang="nb-NO" dirty="0"/>
              <a:t>botaniske hage </a:t>
            </a:r>
            <a:r>
              <a:rPr lang="nb-NO" dirty="0" smtClean="0"/>
              <a:t>på </a:t>
            </a:r>
            <a:r>
              <a:rPr lang="nb-NO" dirty="0"/>
              <a:t>Lade i Trondheim </a:t>
            </a:r>
            <a:endParaRPr lang="nb-NO" dirty="0" smtClean="0"/>
          </a:p>
          <a:p>
            <a:pPr lvl="2">
              <a:buFont typeface="Courier New" panose="02070309020205020404" pitchFamily="49" charset="0"/>
              <a:buChar char="o"/>
            </a:pPr>
            <a:r>
              <a:rPr lang="nb-NO" dirty="0" smtClean="0"/>
              <a:t>Kongsvoll </a:t>
            </a:r>
            <a:r>
              <a:rPr lang="nb-NO" dirty="0"/>
              <a:t>fjellhage på Dovre.</a:t>
            </a:r>
          </a:p>
          <a:p>
            <a:endParaRPr lang="nb-NO" dirty="0"/>
          </a:p>
        </p:txBody>
      </p:sp>
    </p:spTree>
    <p:extLst>
      <p:ext uri="{BB962C8B-B14F-4D97-AF65-F5344CB8AC3E}">
        <p14:creationId xmlns:p14="http://schemas.microsoft.com/office/powerpoint/2010/main" val="2710143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Kostnadsfordeling 2014</a:t>
            </a:r>
            <a:endParaRPr lang="nb-NO" sz="2400" dirty="0"/>
          </a:p>
        </p:txBody>
      </p:sp>
      <p:graphicFrame>
        <p:nvGraphicFramePr>
          <p:cNvPr id="8" name="Diagram 7"/>
          <p:cNvGraphicFramePr/>
          <p:nvPr>
            <p:extLst>
              <p:ext uri="{D42A27DB-BD31-4B8C-83A1-F6EECF244321}">
                <p14:modId xmlns:p14="http://schemas.microsoft.com/office/powerpoint/2010/main" val="3518824258"/>
              </p:ext>
            </p:extLst>
          </p:nvPr>
        </p:nvGraphicFramePr>
        <p:xfrm>
          <a:off x="1331640" y="1484784"/>
          <a:ext cx="6174432" cy="3819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71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2400" dirty="0" smtClean="0"/>
              <a:t>Fordeling omsetning fra ekstern-finansiert virksomhet (BOA)</a:t>
            </a:r>
            <a:endParaRPr lang="nb-NO" sz="2400"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3859357435"/>
              </p:ext>
            </p:extLst>
          </p:nvPr>
        </p:nvGraphicFramePr>
        <p:xfrm>
          <a:off x="566062" y="1916832"/>
          <a:ext cx="7772400" cy="37444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92208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smtClean="0"/>
              <a:t>Forvaltningsundersøkelser utført 2014</a:t>
            </a:r>
            <a:endParaRPr lang="nb-NO" sz="2400"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116162655"/>
              </p:ext>
            </p:extLst>
          </p:nvPr>
        </p:nvGraphicFramePr>
        <p:xfrm>
          <a:off x="1124248" y="1484784"/>
          <a:ext cx="7194252"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4952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483768" y="444408"/>
            <a:ext cx="3888432" cy="4568768"/>
          </a:xfrm>
        </p:spPr>
      </p:pic>
      <p:sp>
        <p:nvSpPr>
          <p:cNvPr id="8" name="Plassholder for innhold 7"/>
          <p:cNvSpPr>
            <a:spLocks noGrp="1"/>
          </p:cNvSpPr>
          <p:nvPr>
            <p:ph sz="quarter" idx="4"/>
          </p:nvPr>
        </p:nvSpPr>
        <p:spPr>
          <a:xfrm>
            <a:off x="827584" y="5013176"/>
            <a:ext cx="8075240" cy="940392"/>
          </a:xfrm>
        </p:spPr>
        <p:txBody>
          <a:bodyPr/>
          <a:lstStyle/>
          <a:p>
            <a:pPr marL="0" indent="0">
              <a:buNone/>
            </a:pPr>
            <a:r>
              <a:rPr lang="nb-NO" sz="1900" dirty="0"/>
              <a:t>Antall fonnfunn </a:t>
            </a:r>
            <a:r>
              <a:rPr lang="nb-NO" sz="1900" dirty="0" err="1"/>
              <a:t>fremsmelta</a:t>
            </a:r>
            <a:r>
              <a:rPr lang="nb-NO" sz="1900" dirty="0"/>
              <a:t> fra isen, som disse pilene fra Oppdalsfjella, øker betraktelig.</a:t>
            </a:r>
          </a:p>
        </p:txBody>
      </p:sp>
    </p:spTree>
    <p:extLst>
      <p:ext uri="{BB962C8B-B14F-4D97-AF65-F5344CB8AC3E}">
        <p14:creationId xmlns:p14="http://schemas.microsoft.com/office/powerpoint/2010/main" val="3542597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22002" b="30385"/>
          <a:stretch/>
        </p:blipFill>
        <p:spPr>
          <a:xfrm>
            <a:off x="-36512" y="-171400"/>
            <a:ext cx="9174685" cy="6264696"/>
          </a:xfrm>
        </p:spPr>
      </p:pic>
      <p:sp>
        <p:nvSpPr>
          <p:cNvPr id="9" name="TekstSylinder 8"/>
          <p:cNvSpPr txBox="1"/>
          <p:nvPr/>
        </p:nvSpPr>
        <p:spPr>
          <a:xfrm>
            <a:off x="1619672" y="188640"/>
            <a:ext cx="7518501" cy="646331"/>
          </a:xfrm>
          <a:prstGeom prst="rect">
            <a:avLst/>
          </a:prstGeom>
          <a:noFill/>
        </p:spPr>
        <p:txBody>
          <a:bodyPr wrap="square" rtlCol="0">
            <a:spAutoFit/>
          </a:bodyPr>
          <a:lstStyle/>
          <a:p>
            <a:r>
              <a:rPr lang="nb-NO" sz="1800" dirty="0">
                <a:solidFill>
                  <a:schemeClr val="bg1"/>
                </a:solidFill>
              </a:rPr>
              <a:t>Et rikt dekorert </a:t>
            </a:r>
            <a:r>
              <a:rPr lang="nb-NO" sz="1800" dirty="0" err="1">
                <a:solidFill>
                  <a:schemeClr val="bg1"/>
                </a:solidFill>
              </a:rPr>
              <a:t>gullblikk</a:t>
            </a:r>
            <a:r>
              <a:rPr lang="nb-NO" sz="1800" dirty="0">
                <a:solidFill>
                  <a:schemeClr val="bg1"/>
                </a:solidFill>
              </a:rPr>
              <a:t> ble funnet med metallsøker på Tornes i Fræna </a:t>
            </a:r>
            <a:r>
              <a:rPr lang="nb-NO" sz="1800" dirty="0" err="1" smtClean="0">
                <a:solidFill>
                  <a:schemeClr val="bg1"/>
                </a:solidFill>
              </a:rPr>
              <a:t>kommune,sammen</a:t>
            </a:r>
            <a:r>
              <a:rPr lang="nb-NO" sz="1800" dirty="0" smtClean="0">
                <a:solidFill>
                  <a:schemeClr val="bg1"/>
                </a:solidFill>
              </a:rPr>
              <a:t> </a:t>
            </a:r>
            <a:r>
              <a:rPr lang="nb-NO" sz="1800" dirty="0">
                <a:solidFill>
                  <a:schemeClr val="bg1"/>
                </a:solidFill>
              </a:rPr>
              <a:t>med flere gjenstander av gull</a:t>
            </a:r>
            <a:r>
              <a:rPr lang="nb-NO" sz="1800" dirty="0"/>
              <a:t>.</a:t>
            </a:r>
          </a:p>
        </p:txBody>
      </p:sp>
    </p:spTree>
    <p:extLst>
      <p:ext uri="{BB962C8B-B14F-4D97-AF65-F5344CB8AC3E}">
        <p14:creationId xmlns:p14="http://schemas.microsoft.com/office/powerpoint/2010/main" val="2113632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95" t="12452" r="-395" b="-399"/>
          <a:stretch/>
        </p:blipFill>
        <p:spPr>
          <a:xfrm>
            <a:off x="0" y="-27384"/>
            <a:ext cx="9252520" cy="6103003"/>
          </a:xfrm>
        </p:spPr>
      </p:pic>
      <p:sp>
        <p:nvSpPr>
          <p:cNvPr id="4" name="TekstSylinder 3"/>
          <p:cNvSpPr txBox="1"/>
          <p:nvPr/>
        </p:nvSpPr>
        <p:spPr>
          <a:xfrm>
            <a:off x="1583160" y="116632"/>
            <a:ext cx="7560840" cy="646331"/>
          </a:xfrm>
          <a:prstGeom prst="rect">
            <a:avLst/>
          </a:prstGeom>
          <a:noFill/>
        </p:spPr>
        <p:txBody>
          <a:bodyPr wrap="square" rtlCol="0">
            <a:spAutoFit/>
          </a:bodyPr>
          <a:lstStyle/>
          <a:p>
            <a:r>
              <a:rPr lang="nb-NO" sz="1800" dirty="0">
                <a:solidFill>
                  <a:schemeClr val="bg1"/>
                </a:solidFill>
              </a:rPr>
              <a:t>Slangestjernen </a:t>
            </a:r>
            <a:r>
              <a:rPr lang="nb-NO" sz="1800" dirty="0" err="1" smtClean="0">
                <a:solidFill>
                  <a:schemeClr val="bg1"/>
                </a:solidFill>
              </a:rPr>
              <a:t>Gorgonocephalus</a:t>
            </a:r>
            <a:r>
              <a:rPr lang="nb-NO" sz="1800" dirty="0" smtClean="0">
                <a:solidFill>
                  <a:schemeClr val="bg1"/>
                </a:solidFill>
              </a:rPr>
              <a:t> </a:t>
            </a:r>
            <a:r>
              <a:rPr lang="nb-NO" sz="1800" dirty="0" err="1" smtClean="0">
                <a:solidFill>
                  <a:schemeClr val="bg1"/>
                </a:solidFill>
              </a:rPr>
              <a:t>caputmedusae</a:t>
            </a:r>
            <a:r>
              <a:rPr lang="nb-NO" sz="1800" dirty="0" smtClean="0">
                <a:solidFill>
                  <a:schemeClr val="bg1"/>
                </a:solidFill>
              </a:rPr>
              <a:t> </a:t>
            </a:r>
            <a:r>
              <a:rPr lang="nb-NO" sz="1800" dirty="0">
                <a:solidFill>
                  <a:schemeClr val="bg1"/>
                </a:solidFill>
              </a:rPr>
              <a:t>– medusahode – er </a:t>
            </a:r>
            <a:r>
              <a:rPr lang="nb-NO" sz="1800" dirty="0" smtClean="0">
                <a:solidFill>
                  <a:schemeClr val="bg1"/>
                </a:solidFill>
              </a:rPr>
              <a:t>en særegen </a:t>
            </a:r>
            <a:r>
              <a:rPr lang="nb-NO" sz="1800" dirty="0">
                <a:solidFill>
                  <a:schemeClr val="bg1"/>
                </a:solidFill>
              </a:rPr>
              <a:t>art som lever blant koraller.</a:t>
            </a:r>
          </a:p>
        </p:txBody>
      </p:sp>
    </p:spTree>
    <p:extLst>
      <p:ext uri="{BB962C8B-B14F-4D97-AF65-F5344CB8AC3E}">
        <p14:creationId xmlns:p14="http://schemas.microsoft.com/office/powerpoint/2010/main" val="36937384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86" t="12569" r="386" b="14357"/>
          <a:stretch/>
        </p:blipFill>
        <p:spPr>
          <a:xfrm>
            <a:off x="-36512" y="-27384"/>
            <a:ext cx="9192382" cy="6120680"/>
          </a:xfrm>
        </p:spPr>
      </p:pic>
      <p:sp>
        <p:nvSpPr>
          <p:cNvPr id="4" name="TekstSylinder 3"/>
          <p:cNvSpPr txBox="1"/>
          <p:nvPr/>
        </p:nvSpPr>
        <p:spPr>
          <a:xfrm>
            <a:off x="1835696" y="116632"/>
            <a:ext cx="7548519" cy="923330"/>
          </a:xfrm>
          <a:prstGeom prst="rect">
            <a:avLst/>
          </a:prstGeom>
          <a:noFill/>
        </p:spPr>
        <p:txBody>
          <a:bodyPr wrap="square" rtlCol="0">
            <a:spAutoFit/>
          </a:bodyPr>
          <a:lstStyle/>
          <a:p>
            <a:r>
              <a:rPr lang="nb-NO" sz="1800" dirty="0">
                <a:solidFill>
                  <a:schemeClr val="bg1"/>
                </a:solidFill>
                <a:effectLst>
                  <a:outerShdw blurRad="38100" dist="38100" dir="2700000" algn="tl">
                    <a:srgbClr val="000000">
                      <a:alpha val="43137"/>
                    </a:srgbClr>
                  </a:outerShdw>
                </a:effectLst>
              </a:rPr>
              <a:t>Gullringen fra </a:t>
            </a:r>
            <a:r>
              <a:rPr lang="nb-NO" sz="1800" dirty="0" err="1">
                <a:solidFill>
                  <a:schemeClr val="bg1"/>
                </a:solidFill>
                <a:effectLst>
                  <a:outerShdw blurRad="38100" dist="38100" dir="2700000" algn="tl">
                    <a:srgbClr val="000000">
                      <a:alpha val="43137"/>
                    </a:srgbClr>
                  </a:outerShdw>
                </a:effectLst>
              </a:rPr>
              <a:t>Rimol</a:t>
            </a:r>
            <a:r>
              <a:rPr lang="nb-NO" sz="1800" dirty="0">
                <a:solidFill>
                  <a:schemeClr val="bg1"/>
                </a:solidFill>
                <a:effectLst>
                  <a:outerShdw blurRad="38100" dist="38100" dir="2700000" algn="tl">
                    <a:srgbClr val="000000">
                      <a:alpha val="43137"/>
                    </a:srgbClr>
                  </a:outerShdw>
                </a:effectLst>
              </a:rPr>
              <a:t> i Melhus, Sør-Trøndelag, er et praktfunn fra yngre romersk </a:t>
            </a:r>
            <a:r>
              <a:rPr lang="nb-NO" sz="1800" dirty="0" smtClean="0">
                <a:solidFill>
                  <a:schemeClr val="bg1"/>
                </a:solidFill>
                <a:effectLst>
                  <a:outerShdw blurRad="38100" dist="38100" dir="2700000" algn="tl">
                    <a:srgbClr val="000000">
                      <a:alpha val="43137"/>
                    </a:srgbClr>
                  </a:outerShdw>
                </a:effectLst>
              </a:rPr>
              <a:t>jernalder (fra </a:t>
            </a:r>
            <a:r>
              <a:rPr lang="nb-NO" sz="1800" dirty="0">
                <a:solidFill>
                  <a:schemeClr val="bg1"/>
                </a:solidFill>
                <a:effectLst>
                  <a:outerShdw blurRad="38100" dist="38100" dir="2700000" algn="tl">
                    <a:srgbClr val="000000">
                      <a:alpha val="43137"/>
                    </a:srgbClr>
                  </a:outerShdw>
                </a:effectLst>
              </a:rPr>
              <a:t>år 200 og til 400 e.Kr.). Ringen ble funnet og innlevert i 2014 av en </a:t>
            </a:r>
            <a:r>
              <a:rPr lang="nb-NO" sz="1800" dirty="0" smtClean="0">
                <a:solidFill>
                  <a:schemeClr val="bg1"/>
                </a:solidFill>
                <a:effectLst>
                  <a:outerShdw blurRad="38100" dist="38100" dir="2700000" algn="tl">
                    <a:srgbClr val="000000">
                      <a:alpha val="43137"/>
                    </a:srgbClr>
                  </a:outerShdw>
                </a:effectLst>
              </a:rPr>
              <a:t> privatperson som søkte med </a:t>
            </a:r>
            <a:r>
              <a:rPr lang="nb-NO" sz="1800" dirty="0">
                <a:solidFill>
                  <a:schemeClr val="bg1"/>
                </a:solidFill>
                <a:effectLst>
                  <a:outerShdw blurRad="38100" dist="38100" dir="2700000" algn="tl">
                    <a:srgbClr val="000000">
                      <a:alpha val="43137"/>
                    </a:srgbClr>
                  </a:outerShdw>
                </a:effectLst>
              </a:rPr>
              <a:t>metalldetektor</a:t>
            </a:r>
            <a:r>
              <a:rPr lang="nb-NO" sz="18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928844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578" r="5578" b="11504"/>
          <a:stretch/>
        </p:blipFill>
        <p:spPr>
          <a:xfrm>
            <a:off x="0" y="1"/>
            <a:ext cx="9144000" cy="6093295"/>
          </a:xfrm>
        </p:spPr>
      </p:pic>
      <p:sp>
        <p:nvSpPr>
          <p:cNvPr id="4" name="TekstSylinder 3"/>
          <p:cNvSpPr txBox="1"/>
          <p:nvPr/>
        </p:nvSpPr>
        <p:spPr>
          <a:xfrm>
            <a:off x="251520" y="5013176"/>
            <a:ext cx="7776864" cy="923330"/>
          </a:xfrm>
          <a:prstGeom prst="rect">
            <a:avLst/>
          </a:prstGeom>
          <a:noFill/>
        </p:spPr>
        <p:txBody>
          <a:bodyPr wrap="square" rtlCol="0">
            <a:spAutoFit/>
          </a:bodyPr>
          <a:lstStyle/>
          <a:p>
            <a:r>
              <a:rPr lang="nb-NO" sz="1800" dirty="0">
                <a:solidFill>
                  <a:schemeClr val="bg1"/>
                </a:solidFill>
                <a:effectLst>
                  <a:outerShdw blurRad="38100" dist="38100" dir="2700000" algn="tl">
                    <a:srgbClr val="000000">
                      <a:alpha val="43137"/>
                    </a:srgbClr>
                  </a:outerShdw>
                </a:effectLst>
              </a:rPr>
              <a:t>Her nedmonteres 1600-tallshimlingen fra prekestolen i Orkdal kirke, som er deponert fra </a:t>
            </a:r>
            <a:r>
              <a:rPr lang="nb-NO" sz="1800" dirty="0" smtClean="0">
                <a:solidFill>
                  <a:schemeClr val="bg1"/>
                </a:solidFill>
                <a:effectLst>
                  <a:outerShdw blurRad="38100" dist="38100" dir="2700000" algn="tl">
                    <a:srgbClr val="000000">
                      <a:alpha val="43137"/>
                    </a:srgbClr>
                  </a:outerShdw>
                </a:effectLst>
              </a:rPr>
              <a:t>Nordenfjelske Kunstindustrimuseum</a:t>
            </a:r>
            <a:r>
              <a:rPr lang="nb-NO" sz="1800" dirty="0">
                <a:solidFill>
                  <a:schemeClr val="bg1"/>
                </a:solidFill>
                <a:effectLst>
                  <a:outerShdw blurRad="38100" dist="38100" dir="2700000" algn="tl">
                    <a:srgbClr val="000000">
                      <a:alpha val="43137"/>
                    </a:srgbClr>
                  </a:outerShdw>
                </a:effectLst>
              </a:rPr>
              <a:t>, i forbindelse med det store sikringsprosjektet i kirkekunstsamlingen i 2014.</a:t>
            </a:r>
          </a:p>
        </p:txBody>
      </p:sp>
    </p:spTree>
    <p:extLst>
      <p:ext uri="{BB962C8B-B14F-4D97-AF65-F5344CB8AC3E}">
        <p14:creationId xmlns:p14="http://schemas.microsoft.com/office/powerpoint/2010/main" val="710310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tel 1"/>
          <p:cNvSpPr>
            <a:spLocks noGrp="1"/>
          </p:cNvSpPr>
          <p:nvPr>
            <p:ph type="ctrTitle"/>
          </p:nvPr>
        </p:nvSpPr>
        <p:spPr/>
        <p:txBody>
          <a:bodyPr/>
          <a:lstStyle/>
          <a:p>
            <a:endParaRPr lang="nb-NO" dirty="0" smtClean="0">
              <a:latin typeface="Arial" pitchFamily="34" charset="0"/>
              <a:ea typeface="Geneva" charset="-128"/>
              <a:cs typeface="Arial" pitchFamily="34" charset="0"/>
            </a:endParaRPr>
          </a:p>
        </p:txBody>
      </p:sp>
      <p:sp>
        <p:nvSpPr>
          <p:cNvPr id="5123" name="Undertittel 2"/>
          <p:cNvSpPr>
            <a:spLocks noGrp="1"/>
          </p:cNvSpPr>
          <p:nvPr>
            <p:ph type="subTitle" idx="1"/>
          </p:nvPr>
        </p:nvSpPr>
        <p:spPr>
          <a:xfrm>
            <a:off x="684213" y="3644900"/>
            <a:ext cx="7775575" cy="1752600"/>
          </a:xfrm>
        </p:spPr>
        <p:txBody>
          <a:bodyPr/>
          <a:lstStyle/>
          <a:p>
            <a:endParaRPr lang="nb-NO" dirty="0" smtClean="0">
              <a:latin typeface="Arial" pitchFamily="34" charset="0"/>
              <a:ea typeface="Geneva" charset="-128"/>
              <a:cs typeface="Arial" pitchFamily="34" charset="0"/>
            </a:endParaRPr>
          </a:p>
        </p:txBody>
      </p:sp>
    </p:spTree>
    <p:extLst>
      <p:ext uri="{BB962C8B-B14F-4D97-AF65-F5344CB8AC3E}">
        <p14:creationId xmlns:p14="http://schemas.microsoft.com/office/powerpoint/2010/main" val="3573867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Visjoner</a:t>
            </a:r>
            <a:endParaRPr lang="nb-NO" dirty="0"/>
          </a:p>
        </p:txBody>
      </p:sp>
      <p:graphicFrame>
        <p:nvGraphicFramePr>
          <p:cNvPr id="4" name="Diagram 3"/>
          <p:cNvGraphicFramePr/>
          <p:nvPr>
            <p:extLst>
              <p:ext uri="{D42A27DB-BD31-4B8C-83A1-F6EECF244321}">
                <p14:modId xmlns:p14="http://schemas.microsoft.com/office/powerpoint/2010/main" val="2774588628"/>
              </p:ext>
            </p:extLst>
          </p:nvPr>
        </p:nvGraphicFramePr>
        <p:xfrm>
          <a:off x="1259632" y="148478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680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Vår </a:t>
            </a:r>
            <a:r>
              <a:rPr lang="nb-NO" dirty="0" err="1" smtClean="0"/>
              <a:t>samfunnrolle</a:t>
            </a:r>
            <a:endParaRPr lang="nb-NO" dirty="0"/>
          </a:p>
        </p:txBody>
      </p:sp>
      <p:sp>
        <p:nvSpPr>
          <p:cNvPr id="3" name="Plassholder for innhold 2"/>
          <p:cNvSpPr>
            <a:spLocks noGrp="1"/>
          </p:cNvSpPr>
          <p:nvPr>
            <p:ph idx="1"/>
          </p:nvPr>
        </p:nvSpPr>
        <p:spPr>
          <a:xfrm>
            <a:off x="546100" y="1484784"/>
            <a:ext cx="7772400" cy="3432175"/>
          </a:xfrm>
        </p:spPr>
        <p:txBody>
          <a:bodyPr/>
          <a:lstStyle/>
          <a:p>
            <a:pPr marL="0" indent="0">
              <a:lnSpc>
                <a:spcPct val="200000"/>
              </a:lnSpc>
              <a:buNone/>
            </a:pPr>
            <a:endParaRPr lang="nb-NO" dirty="0" smtClean="0"/>
          </a:p>
          <a:p>
            <a:pPr marL="0" indent="0">
              <a:lnSpc>
                <a:spcPct val="200000"/>
              </a:lnSpc>
              <a:buNone/>
            </a:pPr>
            <a:r>
              <a:rPr lang="nb-NO" dirty="0" smtClean="0"/>
              <a:t>NTNU </a:t>
            </a:r>
            <a:r>
              <a:rPr lang="nb-NO" dirty="0"/>
              <a:t>Vitenskapsmuseet skal </a:t>
            </a:r>
            <a:r>
              <a:rPr lang="nb-NO" b="1" dirty="0"/>
              <a:t>utvikle og formidle kunnskap </a:t>
            </a:r>
            <a:r>
              <a:rPr lang="nb-NO" dirty="0"/>
              <a:t>om natur og kultur, samt </a:t>
            </a:r>
            <a:r>
              <a:rPr lang="nb-NO" b="1" dirty="0"/>
              <a:t>sikre, bevare</a:t>
            </a:r>
            <a:r>
              <a:rPr lang="nb-NO" dirty="0"/>
              <a:t> og </a:t>
            </a:r>
            <a:r>
              <a:rPr lang="nb-NO" b="1" dirty="0"/>
              <a:t>gjøre de </a:t>
            </a:r>
            <a:r>
              <a:rPr lang="nb-NO" b="1" dirty="0" smtClean="0"/>
              <a:t>vitenskapelige samlingene </a:t>
            </a:r>
            <a:r>
              <a:rPr lang="nb-NO" b="1" dirty="0"/>
              <a:t>tilgjengelige</a:t>
            </a:r>
            <a:r>
              <a:rPr lang="nb-NO" dirty="0"/>
              <a:t> for forskning, forvaltning og formidling.</a:t>
            </a:r>
          </a:p>
        </p:txBody>
      </p:sp>
    </p:spTree>
    <p:extLst>
      <p:ext uri="{BB962C8B-B14F-4D97-AF65-F5344CB8AC3E}">
        <p14:creationId xmlns:p14="http://schemas.microsoft.com/office/powerpoint/2010/main" val="2748172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Vårt </a:t>
            </a:r>
            <a:r>
              <a:rPr lang="nb-NO" dirty="0" err="1" smtClean="0"/>
              <a:t>målbilde</a:t>
            </a:r>
            <a:r>
              <a:rPr lang="nb-NO" dirty="0" smtClean="0"/>
              <a:t> for 2016 </a:t>
            </a:r>
            <a:endParaRPr lang="nb-NO" dirty="0"/>
          </a:p>
        </p:txBody>
      </p:sp>
      <p:sp>
        <p:nvSpPr>
          <p:cNvPr id="3" name="Plassholder for innhold 2"/>
          <p:cNvSpPr>
            <a:spLocks noGrp="1"/>
          </p:cNvSpPr>
          <p:nvPr>
            <p:ph idx="1"/>
          </p:nvPr>
        </p:nvSpPr>
        <p:spPr/>
        <p:txBody>
          <a:bodyPr/>
          <a:lstStyle/>
          <a:p>
            <a:pPr>
              <a:defRPr/>
            </a:pPr>
            <a:r>
              <a:rPr lang="nb-NO" dirty="0" smtClean="0">
                <a:ea typeface="Geneva" charset="-128"/>
              </a:rPr>
              <a:t>NTNU Vitenskapsmuseet er en aktiv kunnskapsprodusent </a:t>
            </a:r>
            <a:br>
              <a:rPr lang="nb-NO" dirty="0" smtClean="0">
                <a:ea typeface="Geneva" charset="-128"/>
              </a:rPr>
            </a:br>
            <a:r>
              <a:rPr lang="nb-NO" dirty="0" smtClean="0">
                <a:ea typeface="Geneva" charset="-128"/>
              </a:rPr>
              <a:t>for en bærekraftig kultur- og naturmiljøforvaltning, på høyt internasjonalt nivå</a:t>
            </a:r>
          </a:p>
          <a:p>
            <a:pPr>
              <a:defRPr/>
            </a:pPr>
            <a:r>
              <a:rPr lang="nb-NO" dirty="0" smtClean="0">
                <a:ea typeface="Geneva" charset="-128"/>
              </a:rPr>
              <a:t>NTNU Vitenskapsmuseet er et ledende nasjonalt miljø for kunnskapsdeling og forskningskommunikasjon, og godt synlig </a:t>
            </a:r>
            <a:br>
              <a:rPr lang="nb-NO" dirty="0" smtClean="0">
                <a:ea typeface="Geneva" charset="-128"/>
              </a:rPr>
            </a:br>
            <a:r>
              <a:rPr lang="nb-NO" dirty="0" smtClean="0">
                <a:ea typeface="Geneva" charset="-128"/>
              </a:rPr>
              <a:t>i samfunnsdebatten</a:t>
            </a:r>
          </a:p>
          <a:p>
            <a:pPr>
              <a:defRPr/>
            </a:pPr>
            <a:r>
              <a:rPr lang="nb-NO" dirty="0" smtClean="0">
                <a:ea typeface="Geneva" charset="-128"/>
              </a:rPr>
              <a:t>NTNU Vitenskapsmuseets vitenskapelige samlinger er sikret </a:t>
            </a:r>
            <a:br>
              <a:rPr lang="nb-NO" dirty="0" smtClean="0">
                <a:ea typeface="Geneva" charset="-128"/>
              </a:rPr>
            </a:br>
            <a:r>
              <a:rPr lang="nb-NO" dirty="0" smtClean="0">
                <a:ea typeface="Geneva" charset="-128"/>
              </a:rPr>
              <a:t>og gjort tilgjengelige for forskning, forvaltning og allmennhet</a:t>
            </a:r>
          </a:p>
          <a:p>
            <a:pPr>
              <a:defRPr/>
            </a:pPr>
            <a:r>
              <a:rPr lang="nb-NO" dirty="0" smtClean="0">
                <a:ea typeface="Geneva" charset="-128"/>
              </a:rPr>
              <a:t>Ringve botaniske hage er en attraktiv og velfungerende universitetshage</a:t>
            </a:r>
          </a:p>
          <a:p>
            <a:pPr>
              <a:defRPr/>
            </a:pPr>
            <a:r>
              <a:rPr lang="nb-NO" dirty="0" smtClean="0">
                <a:ea typeface="Geneva" charset="-128"/>
              </a:rPr>
              <a:t>Kalvskinnet er en profilert bydel og et vindu for NTNU</a:t>
            </a:r>
          </a:p>
          <a:p>
            <a:endParaRPr lang="nb-NO" dirty="0"/>
          </a:p>
        </p:txBody>
      </p:sp>
    </p:spTree>
    <p:extLst>
      <p:ext uri="{BB962C8B-B14F-4D97-AF65-F5344CB8AC3E}">
        <p14:creationId xmlns:p14="http://schemas.microsoft.com/office/powerpoint/2010/main" val="4264659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Organisasjonen</a:t>
            </a:r>
            <a:endParaRPr lang="nb-NO" dirty="0"/>
          </a:p>
        </p:txBody>
      </p:sp>
      <p:pic>
        <p:nvPicPr>
          <p:cNvPr id="88" name="Plassholder for innhold 8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515" y="1844824"/>
            <a:ext cx="8123235" cy="3720182"/>
          </a:xfrm>
        </p:spPr>
      </p:pic>
    </p:spTree>
    <p:extLst>
      <p:ext uri="{BB962C8B-B14F-4D97-AF65-F5344CB8AC3E}">
        <p14:creationId xmlns:p14="http://schemas.microsoft.com/office/powerpoint/2010/main" val="1704399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VitenMuseet_no_mal">
  <a:themeElements>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om_liggen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smtClean="0">
            <a:ln>
              <a:noFill/>
            </a:ln>
            <a:solidFill>
              <a:schemeClr val="tx1"/>
            </a:solidFill>
            <a:effectLst/>
            <a:latin typeface="Arial" charset="0"/>
          </a:defRPr>
        </a:defPPr>
      </a:lstStyle>
    </a:lnDef>
  </a:objectDefaults>
  <a:extraClrSchemeLst>
    <a:extraClrScheme>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m_liggen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m_liggen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m_liggen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m_liggen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m_liggen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m_liggen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VitenMuseet_no_mal</Template>
  <TotalTime>0</TotalTime>
  <Words>1734</Words>
  <Application>Microsoft Office PowerPoint</Application>
  <PresentationFormat>Skjermfremvisning (4:3)</PresentationFormat>
  <Paragraphs>293</Paragraphs>
  <Slides>58</Slides>
  <Notes>9</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58</vt:i4>
      </vt:variant>
    </vt:vector>
  </HeadingPairs>
  <TitlesOfParts>
    <vt:vector size="64" baseType="lpstr">
      <vt:lpstr>Arial</vt:lpstr>
      <vt:lpstr>Calibri</vt:lpstr>
      <vt:lpstr>Courier New</vt:lpstr>
      <vt:lpstr>Geneva</vt:lpstr>
      <vt:lpstr>VitenMuseet_no_mal</vt:lpstr>
      <vt:lpstr>Egendefinert utforming</vt:lpstr>
      <vt:lpstr>PowerPoint-presentasjon</vt:lpstr>
      <vt:lpstr>PowerPoint-presentasjon</vt:lpstr>
      <vt:lpstr>PowerPoint-presentasjon</vt:lpstr>
      <vt:lpstr>Vitenskapsmuseet består av fire fagseksjoner: </vt:lpstr>
      <vt:lpstr>PowerPoint-presentasjon</vt:lpstr>
      <vt:lpstr>Visjoner</vt:lpstr>
      <vt:lpstr>Vår samfunnrolle</vt:lpstr>
      <vt:lpstr>Vårt målbilde for 2016 </vt:lpstr>
      <vt:lpstr>Organisasjonen</vt:lpstr>
      <vt:lpstr>PowerPoint-presentasjon</vt:lpstr>
      <vt:lpstr>Seksjonene</vt:lpstr>
      <vt:lpstr>PowerPoint-presentasjon</vt:lpstr>
      <vt:lpstr>PowerPoint-presentasjon</vt:lpstr>
      <vt:lpstr>PowerPoint-presentasjon</vt:lpstr>
      <vt:lpstr>PowerPoint-presentasjon</vt:lpstr>
      <vt:lpstr>Kunnskapsdeling og forskningskommunikasjon</vt:lpstr>
      <vt:lpstr>Vitenskapelig publikasjoner</vt:lpstr>
      <vt:lpstr>PowerPoint-presentasjon</vt:lpstr>
      <vt:lpstr>PowerPoint-presentasjon</vt:lpstr>
      <vt:lpstr>Formidling</vt:lpstr>
      <vt:lpstr>Sammendrag</vt:lpstr>
      <vt:lpstr>Aktiviteter</vt:lpstr>
      <vt:lpstr>Aktiviteter  - Skoletjenesten</vt:lpstr>
      <vt:lpstr>Publikumsbesøk </vt:lpstr>
      <vt:lpstr>PowerPoint-presentasjon</vt:lpstr>
      <vt:lpstr>Formidlingsproduksjon i CRISTin</vt:lpstr>
      <vt:lpstr>Kommunikasjon</vt:lpstr>
      <vt:lpstr>Sammendrag</vt:lpstr>
      <vt:lpstr>PowerPoint-presentasjon</vt:lpstr>
      <vt:lpstr>Digitalt og sosialt 2014</vt:lpstr>
      <vt:lpstr>Facebook-følgere </vt:lpstr>
      <vt:lpstr>PowerPoint-presentasjon</vt:lpstr>
      <vt:lpstr>Undervisning og rekruttering</vt:lpstr>
      <vt:lpstr>PowerPoint-presentasjon</vt:lpstr>
      <vt:lpstr>Vitenskapelige samlinger</vt:lpstr>
      <vt:lpstr>Vitenskapelige samlinger</vt:lpstr>
      <vt:lpstr>PowerPoint-presentasjon</vt:lpstr>
      <vt:lpstr>Merarbeider og organisasjon</vt:lpstr>
      <vt:lpstr>Sammendrag</vt:lpstr>
      <vt:lpstr>Total antall årsverk</vt:lpstr>
      <vt:lpstr>Årsverk: vitenskapelige og teknisk-administrative  </vt:lpstr>
      <vt:lpstr>Årsverk på seksjoner og i administrasjonen de siste fem år</vt:lpstr>
      <vt:lpstr>Faste og midlertidige årsverk 2014 pr. seksjon og administrasjon</vt:lpstr>
      <vt:lpstr>Eksternfinansierte årsverk fordelt på seksjoner og administrasjonen</vt:lpstr>
      <vt:lpstr>Alders- og kjønnssammensetning for personalet</vt:lpstr>
      <vt:lpstr>Kjønnsfordeling vitenskapelige stillinger </vt:lpstr>
      <vt:lpstr>Økonomi og infrastruktur</vt:lpstr>
      <vt:lpstr>Sammendrag</vt:lpstr>
      <vt:lpstr>Inntektsfordeling </vt:lpstr>
      <vt:lpstr>Kostnadsfordeling 2014</vt:lpstr>
      <vt:lpstr>Fordeling omsetning fra ekstern-finansiert virksomhet (BOA)</vt:lpstr>
      <vt:lpstr>Forvaltningsundersøkelser utført 2014</vt:lpstr>
      <vt:lpstr>PowerPoint-presentasjon</vt:lpstr>
      <vt:lpstr>PowerPoint-presentasjon</vt:lpstr>
      <vt:lpstr>PowerPoint-presentasjon</vt:lpstr>
      <vt:lpstr>PowerPoint-presentasjon</vt:lpstr>
      <vt:lpstr>PowerPoint-presentasjon</vt:lpstr>
      <vt:lpstr>PowerPoint-presentasjon</vt:lpstr>
    </vt:vector>
  </TitlesOfParts>
  <Company>NTNU Vitenskapsmuseet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Tove Eivindsen</dc:creator>
  <cp:lastModifiedBy>Tove Eivindsen</cp:lastModifiedBy>
  <cp:revision>71</cp:revision>
  <cp:lastPrinted>2005-02-28T10:56:27Z</cp:lastPrinted>
  <dcterms:created xsi:type="dcterms:W3CDTF">2013-08-26T12:01:34Z</dcterms:created>
  <dcterms:modified xsi:type="dcterms:W3CDTF">2015-07-23T12:07:52Z</dcterms:modified>
</cp:coreProperties>
</file>