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3">
  <p:sldMasterIdLst>
    <p:sldMasterId id="2147483648" r:id="rId4"/>
  </p:sldMasterIdLst>
  <p:notesMasterIdLst>
    <p:notesMasterId r:id="rId49"/>
  </p:notesMasterIdLst>
  <p:handoutMasterIdLst>
    <p:handoutMasterId r:id="rId50"/>
  </p:handoutMasterIdLst>
  <p:sldIdLst>
    <p:sldId id="1127" r:id="rId5"/>
    <p:sldId id="1065" r:id="rId6"/>
    <p:sldId id="1161" r:id="rId7"/>
    <p:sldId id="1069" r:id="rId8"/>
    <p:sldId id="1162" r:id="rId9"/>
    <p:sldId id="1040" r:id="rId10"/>
    <p:sldId id="1163" r:id="rId11"/>
    <p:sldId id="1164" r:id="rId12"/>
    <p:sldId id="1165" r:id="rId13"/>
    <p:sldId id="1166" r:id="rId14"/>
    <p:sldId id="1167" r:id="rId15"/>
    <p:sldId id="1168" r:id="rId16"/>
    <p:sldId id="1169" r:id="rId17"/>
    <p:sldId id="1170" r:id="rId18"/>
    <p:sldId id="1184" r:id="rId19"/>
    <p:sldId id="1185" r:id="rId20"/>
    <p:sldId id="1171" r:id="rId21"/>
    <p:sldId id="1186" r:id="rId22"/>
    <p:sldId id="1187" r:id="rId23"/>
    <p:sldId id="1183" r:id="rId24"/>
    <p:sldId id="1191" r:id="rId25"/>
    <p:sldId id="1176" r:id="rId26"/>
    <p:sldId id="1180" r:id="rId27"/>
    <p:sldId id="1181" r:id="rId28"/>
    <p:sldId id="1182" r:id="rId29"/>
    <p:sldId id="1175" r:id="rId30"/>
    <p:sldId id="1173" r:id="rId31"/>
    <p:sldId id="1153" r:id="rId32"/>
    <p:sldId id="1194" r:id="rId33"/>
    <p:sldId id="1190" r:id="rId34"/>
    <p:sldId id="1189" r:id="rId35"/>
    <p:sldId id="1077" r:id="rId36"/>
    <p:sldId id="1078" r:id="rId37"/>
    <p:sldId id="1079" r:id="rId38"/>
    <p:sldId id="1193" r:id="rId39"/>
    <p:sldId id="1080" r:id="rId40"/>
    <p:sldId id="1081" r:id="rId41"/>
    <p:sldId id="1094" r:id="rId42"/>
    <p:sldId id="1082" r:id="rId43"/>
    <p:sldId id="1179" r:id="rId44"/>
    <p:sldId id="1095" r:id="rId45"/>
    <p:sldId id="1083" r:id="rId46"/>
    <p:sldId id="1084" r:id="rId47"/>
    <p:sldId id="1115" r:id="rId48"/>
  </p:sldIdLst>
  <p:sldSz cx="9144000" cy="6858000" type="screen4x3"/>
  <p:notesSz cx="6802438" cy="9936163"/>
  <p:defaultText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99CC"/>
    <a:srgbClr val="0D3475"/>
    <a:srgbClr val="FF9933"/>
    <a:srgbClr val="FF9999"/>
    <a:srgbClr val="BBAC7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DAE681-64E2-4952-A4C9-E82FE3FA7E49}" v="13" dt="2018-06-13T07:06:47.395"/>
    <p1510:client id="{A350B8AC-3D26-49FA-98D7-2F5C043A2068}" v="28" dt="2018-06-13T07:18:15.100"/>
  </p1510:revLst>
</p1510:revInfo>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Ingen stil, ingen rutenet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ys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Ingen stil, tabellrutenet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p:scale>
          <a:sx n="150" d="100"/>
          <a:sy n="150" d="100"/>
        </p:scale>
        <p:origin x="1296" y="252"/>
      </p:cViewPr>
      <p:guideLst>
        <p:guide orient="horz" pos="2160"/>
        <p:guide pos="2880"/>
      </p:guideLst>
    </p:cSldViewPr>
  </p:slideViewPr>
  <p:notesTextViewPr>
    <p:cViewPr>
      <p:scale>
        <a:sx n="3" d="2"/>
        <a:sy n="3" d="2"/>
      </p:scale>
      <p:origin x="0" y="0"/>
    </p:cViewPr>
  </p:notesTextViewPr>
  <p:sorterViewPr>
    <p:cViewPr>
      <p:scale>
        <a:sx n="143" d="125"/>
        <a:sy n="143" d="125"/>
      </p:scale>
      <p:origin x="0" y="0"/>
    </p:cViewPr>
  </p:sorterViewPr>
  <p:notesViewPr>
    <p:cSldViewPr snapToGrid="0">
      <p:cViewPr>
        <p:scale>
          <a:sx n="110" d="100"/>
          <a:sy n="110" d="100"/>
        </p:scale>
        <p:origin x="1440" y="-170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handoutMaster" Target="handoutMasters/handoutMaster1.xml"/><Relationship Id="rId76"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77" Type="http://schemas.microsoft.com/office/2016/11/relationships/changesInfo" Target="changesInfos/changesInfo1.xml"/><Relationship Id="rId8" Type="http://schemas.openxmlformats.org/officeDocument/2006/relationships/slide" Target="slides/slide4.xml"/><Relationship Id="rId51" Type="http://schemas.openxmlformats.org/officeDocument/2006/relationships/presProps" Target="presProps.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se Trondsen Sagdahl" userId="S::sagdahl@ntnu.no::bc7d31f5-efaf-45ce-a703-12f5ea9d57a6" providerId="AD" clId="Web-{1BE42EEC-50CC-4E78-8DBB-7591BF8D5D97}"/>
    <pc:docChg chg="modSld">
      <pc:chgData name="Lise Trondsen Sagdahl" userId="S::sagdahl@ntnu.no::bc7d31f5-efaf-45ce-a703-12f5ea9d57a6" providerId="AD" clId="Web-{1BE42EEC-50CC-4E78-8DBB-7591BF8D5D97}" dt="2018-06-13T06:01:49.026" v="2" actId="20577"/>
      <pc:docMkLst>
        <pc:docMk/>
      </pc:docMkLst>
      <pc:sldChg chg="modSp">
        <pc:chgData name="Lise Trondsen Sagdahl" userId="S::sagdahl@ntnu.no::bc7d31f5-efaf-45ce-a703-12f5ea9d57a6" providerId="AD" clId="Web-{1BE42EEC-50CC-4E78-8DBB-7591BF8D5D97}" dt="2018-06-13T06:01:49.026" v="2" actId="20577"/>
        <pc:sldMkLst>
          <pc:docMk/>
          <pc:sldMk cId="2310766256" sldId="1014"/>
        </pc:sldMkLst>
        <pc:spChg chg="mod">
          <ac:chgData name="Lise Trondsen Sagdahl" userId="S::sagdahl@ntnu.no::bc7d31f5-efaf-45ce-a703-12f5ea9d57a6" providerId="AD" clId="Web-{1BE42EEC-50CC-4E78-8DBB-7591BF8D5D97}" dt="2018-06-13T06:01:49.026" v="2" actId="20577"/>
          <ac:spMkLst>
            <pc:docMk/>
            <pc:sldMk cId="2310766256" sldId="1014"/>
            <ac:spMk id="3" creationId="{00000000-0000-0000-0000-000000000000}"/>
          </ac:spMkLst>
        </pc:spChg>
      </pc:sldChg>
    </pc:docChg>
  </pc:docChgLst>
  <pc:docChgLst>
    <pc:chgData name="Lise Trondsen Sagdahl" userId="S::sagdahl@ntnu.no::bc7d31f5-efaf-45ce-a703-12f5ea9d57a6" providerId="AD" clId="Web-{44DAE681-64E2-4952-A4C9-E82FE3FA7E49}"/>
    <pc:docChg chg="modSld">
      <pc:chgData name="Lise Trondsen Sagdahl" userId="S::sagdahl@ntnu.no::bc7d31f5-efaf-45ce-a703-12f5ea9d57a6" providerId="AD" clId="Web-{44DAE681-64E2-4952-A4C9-E82FE3FA7E49}" dt="2018-06-13T07:07:18.379" v="19"/>
      <pc:docMkLst>
        <pc:docMk/>
      </pc:docMkLst>
      <pc:sldChg chg="modSp">
        <pc:chgData name="Lise Trondsen Sagdahl" userId="S::sagdahl@ntnu.no::bc7d31f5-efaf-45ce-a703-12f5ea9d57a6" providerId="AD" clId="Web-{44DAE681-64E2-4952-A4C9-E82FE3FA7E49}" dt="2018-06-13T07:03:43.162" v="7" actId="20577"/>
        <pc:sldMkLst>
          <pc:docMk/>
          <pc:sldMk cId="2310766256" sldId="1014"/>
        </pc:sldMkLst>
        <pc:spChg chg="mod">
          <ac:chgData name="Lise Trondsen Sagdahl" userId="S::sagdahl@ntnu.no::bc7d31f5-efaf-45ce-a703-12f5ea9d57a6" providerId="AD" clId="Web-{44DAE681-64E2-4952-A4C9-E82FE3FA7E49}" dt="2018-06-13T07:03:43.162" v="7" actId="20577"/>
          <ac:spMkLst>
            <pc:docMk/>
            <pc:sldMk cId="2310766256" sldId="1014"/>
            <ac:spMk id="3" creationId="{00000000-0000-0000-0000-000000000000}"/>
          </ac:spMkLst>
        </pc:spChg>
      </pc:sldChg>
      <pc:sldChg chg="modSp modNotes">
        <pc:chgData name="Lise Trondsen Sagdahl" userId="S::sagdahl@ntnu.no::bc7d31f5-efaf-45ce-a703-12f5ea9d57a6" providerId="AD" clId="Web-{44DAE681-64E2-4952-A4C9-E82FE3FA7E49}" dt="2018-06-13T07:07:18.379" v="19"/>
        <pc:sldMkLst>
          <pc:docMk/>
          <pc:sldMk cId="3976122209" sldId="1019"/>
        </pc:sldMkLst>
        <pc:spChg chg="mod">
          <ac:chgData name="Lise Trondsen Sagdahl" userId="S::sagdahl@ntnu.no::bc7d31f5-efaf-45ce-a703-12f5ea9d57a6" providerId="AD" clId="Web-{44DAE681-64E2-4952-A4C9-E82FE3FA7E49}" dt="2018-06-13T07:06:47.395" v="12" actId="20577"/>
          <ac:spMkLst>
            <pc:docMk/>
            <pc:sldMk cId="3976122209" sldId="1019"/>
            <ac:spMk id="3" creationId="{00000000-0000-0000-0000-000000000000}"/>
          </ac:spMkLst>
        </pc:spChg>
      </pc:sldChg>
    </pc:docChg>
  </pc:docChgLst>
  <pc:docChgLst>
    <pc:chgData name="Lise Trondsen Sagdahl" userId="S::sagdahl@ntnu.no::bc7d31f5-efaf-45ce-a703-12f5ea9d57a6" providerId="AD" clId="Web-{A350B8AC-3D26-49FA-98D7-2F5C043A2068}"/>
    <pc:docChg chg="modSld">
      <pc:chgData name="Lise Trondsen Sagdahl" userId="S::sagdahl@ntnu.no::bc7d31f5-efaf-45ce-a703-12f5ea9d57a6" providerId="AD" clId="Web-{A350B8AC-3D26-49FA-98D7-2F5C043A2068}" dt="2018-06-13T07:18:15.100" v="28" actId="20577"/>
      <pc:docMkLst>
        <pc:docMk/>
      </pc:docMkLst>
      <pc:sldChg chg="modSp">
        <pc:chgData name="Lise Trondsen Sagdahl" userId="S::sagdahl@ntnu.no::bc7d31f5-efaf-45ce-a703-12f5ea9d57a6" providerId="AD" clId="Web-{A350B8AC-3D26-49FA-98D7-2F5C043A2068}" dt="2018-06-13T07:18:15.100" v="28" actId="20577"/>
        <pc:sldMkLst>
          <pc:docMk/>
          <pc:sldMk cId="4279795334" sldId="1051"/>
        </pc:sldMkLst>
        <pc:spChg chg="mod">
          <ac:chgData name="Lise Trondsen Sagdahl" userId="S::sagdahl@ntnu.no::bc7d31f5-efaf-45ce-a703-12f5ea9d57a6" providerId="AD" clId="Web-{A350B8AC-3D26-49FA-98D7-2F5C043A2068}" dt="2018-06-13T07:18:15.100" v="28" actId="20577"/>
          <ac:spMkLst>
            <pc:docMk/>
            <pc:sldMk cId="4279795334" sldId="1051"/>
            <ac:spMk id="3" creationId="{00000000-0000-0000-0000-000000000000}"/>
          </ac:spMkLst>
        </pc:spChg>
      </pc:sldChg>
    </pc:docChg>
  </pc:docChgLst>
  <pc:docChgLst>
    <pc:chgData name="Lise Trondsen Sagdahl" userId="S::sagdahl@ntnu.no::bc7d31f5-efaf-45ce-a703-12f5ea9d57a6" providerId="AD" clId="Web-{E07CE9B2-1EDF-4CC5-AA6A-C22F1902E1CB}"/>
    <pc:docChg chg="modSld">
      <pc:chgData name="Lise Trondsen Sagdahl" userId="S::sagdahl@ntnu.no::bc7d31f5-efaf-45ce-a703-12f5ea9d57a6" providerId="AD" clId="Web-{E07CE9B2-1EDF-4CC5-AA6A-C22F1902E1CB}" dt="2018-06-13T09:51:37.864" v="14" actId="20577"/>
      <pc:docMkLst>
        <pc:docMk/>
      </pc:docMkLst>
      <pc:sldChg chg="modSp">
        <pc:chgData name="Lise Trondsen Sagdahl" userId="S::sagdahl@ntnu.no::bc7d31f5-efaf-45ce-a703-12f5ea9d57a6" providerId="AD" clId="Web-{E07CE9B2-1EDF-4CC5-AA6A-C22F1902E1CB}" dt="2018-06-13T09:42:37.301" v="2" actId="20577"/>
        <pc:sldMkLst>
          <pc:docMk/>
          <pc:sldMk cId="2310766256" sldId="1014"/>
        </pc:sldMkLst>
        <pc:spChg chg="mod">
          <ac:chgData name="Lise Trondsen Sagdahl" userId="S::sagdahl@ntnu.no::bc7d31f5-efaf-45ce-a703-12f5ea9d57a6" providerId="AD" clId="Web-{E07CE9B2-1EDF-4CC5-AA6A-C22F1902E1CB}" dt="2018-06-13T09:42:37.301" v="2" actId="20577"/>
          <ac:spMkLst>
            <pc:docMk/>
            <pc:sldMk cId="2310766256" sldId="1014"/>
            <ac:spMk id="3" creationId="{00000000-0000-0000-0000-000000000000}"/>
          </ac:spMkLst>
        </pc:spChg>
      </pc:sldChg>
      <pc:sldChg chg="modSp">
        <pc:chgData name="Lise Trondsen Sagdahl" userId="S::sagdahl@ntnu.no::bc7d31f5-efaf-45ce-a703-12f5ea9d57a6" providerId="AD" clId="Web-{E07CE9B2-1EDF-4CC5-AA6A-C22F1902E1CB}" dt="2018-06-13T09:51:37.864" v="14" actId="20577"/>
        <pc:sldMkLst>
          <pc:docMk/>
          <pc:sldMk cId="3976122209" sldId="1019"/>
        </pc:sldMkLst>
        <pc:spChg chg="mod">
          <ac:chgData name="Lise Trondsen Sagdahl" userId="S::sagdahl@ntnu.no::bc7d31f5-efaf-45ce-a703-12f5ea9d57a6" providerId="AD" clId="Web-{E07CE9B2-1EDF-4CC5-AA6A-C22F1902E1CB}" dt="2018-06-13T09:51:37.864" v="14" actId="20577"/>
          <ac:spMkLst>
            <pc:docMk/>
            <pc:sldMk cId="3976122209" sldId="1019"/>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2"/>
            <a:ext cx="2947926" cy="496269"/>
          </a:xfrm>
          <a:prstGeom prst="rect">
            <a:avLst/>
          </a:prstGeom>
        </p:spPr>
        <p:txBody>
          <a:bodyPr vert="horz" lIns="88279" tIns="44139" rIns="88279" bIns="44139" rtlCol="0"/>
          <a:lstStyle>
            <a:lvl1pPr algn="l">
              <a:defRPr sz="1200"/>
            </a:lvl1pPr>
          </a:lstStyle>
          <a:p>
            <a:endParaRPr lang="nb-NO"/>
          </a:p>
        </p:txBody>
      </p:sp>
      <p:sp>
        <p:nvSpPr>
          <p:cNvPr id="3" name="Plassholder for dato 2"/>
          <p:cNvSpPr>
            <a:spLocks noGrp="1"/>
          </p:cNvSpPr>
          <p:nvPr>
            <p:ph type="dt" sz="quarter" idx="1"/>
          </p:nvPr>
        </p:nvSpPr>
        <p:spPr>
          <a:xfrm>
            <a:off x="3852992" y="2"/>
            <a:ext cx="2947926" cy="496269"/>
          </a:xfrm>
          <a:prstGeom prst="rect">
            <a:avLst/>
          </a:prstGeom>
        </p:spPr>
        <p:txBody>
          <a:bodyPr vert="horz" lIns="88279" tIns="44139" rIns="88279" bIns="44139" rtlCol="0"/>
          <a:lstStyle>
            <a:lvl1pPr algn="r">
              <a:defRPr sz="1200"/>
            </a:lvl1pPr>
          </a:lstStyle>
          <a:p>
            <a:fld id="{0418132C-AE33-44E4-8B53-D7CBD1AA12EE}" type="datetimeFigureOut">
              <a:rPr lang="nb-NO" smtClean="0"/>
              <a:t>29.11.2018</a:t>
            </a:fld>
            <a:endParaRPr lang="nb-NO"/>
          </a:p>
        </p:txBody>
      </p:sp>
      <p:sp>
        <p:nvSpPr>
          <p:cNvPr id="4" name="Plassholder for bunntekst 3"/>
          <p:cNvSpPr>
            <a:spLocks noGrp="1"/>
          </p:cNvSpPr>
          <p:nvPr>
            <p:ph type="ftr" sz="quarter" idx="2"/>
          </p:nvPr>
        </p:nvSpPr>
        <p:spPr>
          <a:xfrm>
            <a:off x="0" y="9438355"/>
            <a:ext cx="2947926" cy="496269"/>
          </a:xfrm>
          <a:prstGeom prst="rect">
            <a:avLst/>
          </a:prstGeom>
        </p:spPr>
        <p:txBody>
          <a:bodyPr vert="horz" lIns="88279" tIns="44139" rIns="88279" bIns="44139" rtlCol="0" anchor="b"/>
          <a:lstStyle>
            <a:lvl1pPr algn="l">
              <a:defRPr sz="1200"/>
            </a:lvl1pPr>
          </a:lstStyle>
          <a:p>
            <a:endParaRPr lang="nb-NO"/>
          </a:p>
        </p:txBody>
      </p:sp>
      <p:sp>
        <p:nvSpPr>
          <p:cNvPr id="5" name="Plassholder for lysbildenummer 4"/>
          <p:cNvSpPr>
            <a:spLocks noGrp="1"/>
          </p:cNvSpPr>
          <p:nvPr>
            <p:ph type="sldNum" sz="quarter" idx="3"/>
          </p:nvPr>
        </p:nvSpPr>
        <p:spPr>
          <a:xfrm>
            <a:off x="3852992" y="9438355"/>
            <a:ext cx="2947926" cy="496269"/>
          </a:xfrm>
          <a:prstGeom prst="rect">
            <a:avLst/>
          </a:prstGeom>
        </p:spPr>
        <p:txBody>
          <a:bodyPr vert="horz" lIns="88279" tIns="44139" rIns="88279" bIns="44139" rtlCol="0" anchor="b"/>
          <a:lstStyle>
            <a:lvl1pPr algn="r">
              <a:defRPr sz="1200"/>
            </a:lvl1pPr>
          </a:lstStyle>
          <a:p>
            <a:fld id="{83CC2BC7-3151-4EDB-B9D9-66ED04113656}" type="slidenum">
              <a:rPr lang="nb-NO" smtClean="0"/>
              <a:t>‹#›</a:t>
            </a:fld>
            <a:endParaRPr lang="nb-NO"/>
          </a:p>
        </p:txBody>
      </p:sp>
    </p:spTree>
    <p:extLst>
      <p:ext uri="{BB962C8B-B14F-4D97-AF65-F5344CB8AC3E}">
        <p14:creationId xmlns:p14="http://schemas.microsoft.com/office/powerpoint/2010/main" val="3712270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2"/>
            <a:ext cx="2947926" cy="496269"/>
          </a:xfrm>
          <a:prstGeom prst="rect">
            <a:avLst/>
          </a:prstGeom>
        </p:spPr>
        <p:txBody>
          <a:bodyPr vert="horz" lIns="88279" tIns="44139" rIns="88279" bIns="44139" rtlCol="0"/>
          <a:lstStyle>
            <a:lvl1pPr algn="l">
              <a:defRPr sz="1200"/>
            </a:lvl1pPr>
          </a:lstStyle>
          <a:p>
            <a:endParaRPr lang="nb-NO"/>
          </a:p>
        </p:txBody>
      </p:sp>
      <p:sp>
        <p:nvSpPr>
          <p:cNvPr id="3" name="Plassholder for dato 2"/>
          <p:cNvSpPr>
            <a:spLocks noGrp="1"/>
          </p:cNvSpPr>
          <p:nvPr>
            <p:ph type="dt" idx="1"/>
          </p:nvPr>
        </p:nvSpPr>
        <p:spPr>
          <a:xfrm>
            <a:off x="3852992" y="2"/>
            <a:ext cx="2947926" cy="496269"/>
          </a:xfrm>
          <a:prstGeom prst="rect">
            <a:avLst/>
          </a:prstGeom>
        </p:spPr>
        <p:txBody>
          <a:bodyPr vert="horz" lIns="88279" tIns="44139" rIns="88279" bIns="44139" rtlCol="0"/>
          <a:lstStyle>
            <a:lvl1pPr algn="r">
              <a:defRPr sz="1200"/>
            </a:lvl1pPr>
          </a:lstStyle>
          <a:p>
            <a:fld id="{B2030861-9F71-4AE5-A92B-D932B4A9F81E}" type="datetimeFigureOut">
              <a:rPr lang="nb-NO" smtClean="0"/>
              <a:t>29.11.2018</a:t>
            </a:fld>
            <a:endParaRPr lang="nb-NO"/>
          </a:p>
        </p:txBody>
      </p:sp>
      <p:sp>
        <p:nvSpPr>
          <p:cNvPr id="4" name="Plassholder for lysbilde 3"/>
          <p:cNvSpPr>
            <a:spLocks noGrp="1" noRot="1" noChangeAspect="1"/>
          </p:cNvSpPr>
          <p:nvPr>
            <p:ph type="sldImg" idx="2"/>
          </p:nvPr>
        </p:nvSpPr>
        <p:spPr>
          <a:xfrm>
            <a:off x="917575" y="746125"/>
            <a:ext cx="4967288" cy="3725863"/>
          </a:xfrm>
          <a:prstGeom prst="rect">
            <a:avLst/>
          </a:prstGeom>
          <a:noFill/>
          <a:ln w="12700">
            <a:solidFill>
              <a:prstClr val="black"/>
            </a:solidFill>
          </a:ln>
        </p:spPr>
        <p:txBody>
          <a:bodyPr vert="horz" lIns="88279" tIns="44139" rIns="88279" bIns="44139" rtlCol="0" anchor="ctr"/>
          <a:lstStyle/>
          <a:p>
            <a:endParaRPr lang="nb-NO"/>
          </a:p>
        </p:txBody>
      </p:sp>
      <p:sp>
        <p:nvSpPr>
          <p:cNvPr id="5" name="Plassholder for notater 4"/>
          <p:cNvSpPr>
            <a:spLocks noGrp="1"/>
          </p:cNvSpPr>
          <p:nvPr>
            <p:ph type="body" sz="quarter" idx="3"/>
          </p:nvPr>
        </p:nvSpPr>
        <p:spPr>
          <a:xfrm>
            <a:off x="679941" y="4719177"/>
            <a:ext cx="5442559" cy="4471043"/>
          </a:xfrm>
          <a:prstGeom prst="rect">
            <a:avLst/>
          </a:prstGeom>
        </p:spPr>
        <p:txBody>
          <a:bodyPr vert="horz" lIns="88279" tIns="44139" rIns="88279" bIns="44139"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438355"/>
            <a:ext cx="2947926" cy="496269"/>
          </a:xfrm>
          <a:prstGeom prst="rect">
            <a:avLst/>
          </a:prstGeom>
        </p:spPr>
        <p:txBody>
          <a:bodyPr vert="horz" lIns="88279" tIns="44139" rIns="88279" bIns="44139"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2992" y="9438355"/>
            <a:ext cx="2947926" cy="496269"/>
          </a:xfrm>
          <a:prstGeom prst="rect">
            <a:avLst/>
          </a:prstGeom>
        </p:spPr>
        <p:txBody>
          <a:bodyPr vert="horz" lIns="88279" tIns="44139" rIns="88279" bIns="44139" rtlCol="0" anchor="b"/>
          <a:lstStyle>
            <a:lvl1pPr algn="r">
              <a:defRPr sz="1200"/>
            </a:lvl1pPr>
          </a:lstStyle>
          <a:p>
            <a:fld id="{501870A5-F0F0-4B6D-A1D9-761EF963EFA6}" type="slidenum">
              <a:rPr lang="nb-NO" smtClean="0"/>
              <a:t>‹#›</a:t>
            </a:fld>
            <a:endParaRPr lang="nb-NO"/>
          </a:p>
        </p:txBody>
      </p:sp>
    </p:spTree>
    <p:extLst>
      <p:ext uri="{BB962C8B-B14F-4D97-AF65-F5344CB8AC3E}">
        <p14:creationId xmlns:p14="http://schemas.microsoft.com/office/powerpoint/2010/main" val="122018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a:xfrm>
            <a:off x="679941" y="4719177"/>
            <a:ext cx="5887503" cy="4719178"/>
          </a:xfrm>
        </p:spPr>
        <p:txBody>
          <a:bodyPr/>
          <a:lstStyle/>
          <a:p>
            <a:r>
              <a:rPr lang="nb-NO" dirty="0" smtClean="0"/>
              <a:t>Bakgrunnen for dette arbeidet er at det har vært </a:t>
            </a:r>
            <a:r>
              <a:rPr lang="nb-NO" b="1" dirty="0" smtClean="0"/>
              <a:t>uklarhet om regelverket </a:t>
            </a:r>
            <a:r>
              <a:rPr lang="nb-NO" dirty="0" smtClean="0"/>
              <a:t>for finansiering av EVU gjennom mange år.</a:t>
            </a:r>
          </a:p>
          <a:p>
            <a:endParaRPr lang="nb-NO" dirty="0"/>
          </a:p>
          <a:p>
            <a:r>
              <a:rPr lang="nb-NO" dirty="0" smtClean="0"/>
              <a:t>I fjor stilte UHR spørsmål til KD og KD ga svar som vi opplevde som for </a:t>
            </a:r>
            <a:r>
              <a:rPr lang="nb-NO" b="1" dirty="0" smtClean="0"/>
              <a:t>restriktive og uklare</a:t>
            </a:r>
            <a:r>
              <a:rPr lang="nb-NO" dirty="0" smtClean="0"/>
              <a:t>. KD pekte på at deres regelverk </a:t>
            </a:r>
            <a:r>
              <a:rPr lang="nb-NO" b="1" dirty="0" smtClean="0"/>
              <a:t>må leses i lys av andre kilder som statstrøtteregelverket.</a:t>
            </a:r>
          </a:p>
          <a:p>
            <a:endParaRPr lang="nb-NO" dirty="0"/>
          </a:p>
          <a:p>
            <a:r>
              <a:rPr lang="nb-NO" dirty="0" smtClean="0"/>
              <a:t>For å komme nærmere en </a:t>
            </a:r>
            <a:r>
              <a:rPr lang="nb-NO" b="1" dirty="0" smtClean="0"/>
              <a:t>riktig og felles forståelse </a:t>
            </a:r>
            <a:r>
              <a:rPr lang="nb-NO" dirty="0" smtClean="0"/>
              <a:t>av norsk og europeisk regelverk, tok NTNU initiativ til en </a:t>
            </a:r>
            <a:r>
              <a:rPr lang="nb-NO" b="1" dirty="0" smtClean="0"/>
              <a:t>nasjonal arbeidsgruppe i regi av UHR </a:t>
            </a:r>
            <a:r>
              <a:rPr lang="nb-NO" dirty="0" smtClean="0"/>
              <a:t>som kunne komme frem til en </a:t>
            </a:r>
            <a:r>
              <a:rPr lang="nb-NO" b="1" dirty="0" smtClean="0"/>
              <a:t>best mulig tolkning av handlingsrommet </a:t>
            </a:r>
            <a:r>
              <a:rPr lang="nb-NO" dirty="0" smtClean="0"/>
              <a:t>innenfor gjeldende regelverk. </a:t>
            </a:r>
          </a:p>
          <a:p>
            <a:endParaRPr lang="nb-NO" dirty="0"/>
          </a:p>
          <a:p>
            <a:r>
              <a:rPr lang="nb-NO" dirty="0" smtClean="0"/>
              <a:t>Vi innså at hvis vi skal </a:t>
            </a:r>
            <a:r>
              <a:rPr lang="nb-NO" b="1" dirty="0" smtClean="0"/>
              <a:t>rydde i ulovlig praksis </a:t>
            </a:r>
            <a:r>
              <a:rPr lang="nb-NO" dirty="0" smtClean="0"/>
              <a:t>så er det viktig at alle i sektoren gjør det </a:t>
            </a:r>
            <a:r>
              <a:rPr lang="nb-NO" b="1" dirty="0" smtClean="0"/>
              <a:t>samme samtidig </a:t>
            </a:r>
            <a:r>
              <a:rPr lang="nb-NO" dirty="0" smtClean="0"/>
              <a:t>for å unngå konkurransevridning.</a:t>
            </a:r>
          </a:p>
          <a:p>
            <a:endParaRPr lang="nb-NO" dirty="0"/>
          </a:p>
          <a:p>
            <a:r>
              <a:rPr lang="nb-NO" dirty="0" smtClean="0"/>
              <a:t>Jeg ledet utvalget som var </a:t>
            </a:r>
            <a:r>
              <a:rPr lang="nb-NO" b="1" dirty="0" smtClean="0"/>
              <a:t>bredt sammensatt</a:t>
            </a:r>
            <a:r>
              <a:rPr lang="nb-NO" dirty="0" smtClean="0"/>
              <a:t>, og som hadde med </a:t>
            </a:r>
            <a:r>
              <a:rPr lang="nb-NO" b="1" dirty="0" smtClean="0"/>
              <a:t>juridisk kompetanse </a:t>
            </a:r>
            <a:r>
              <a:rPr lang="nb-NO" dirty="0" smtClean="0"/>
              <a:t>både fra NTNUs Hanne Sørgjerd og en jurist fra Universitetet i Sør-øst som jobbet i KD frem til i fjor.</a:t>
            </a:r>
          </a:p>
          <a:p>
            <a:endParaRPr lang="nb-NO" dirty="0" smtClean="0"/>
          </a:p>
          <a:p>
            <a:r>
              <a:rPr lang="nb-NO" dirty="0" smtClean="0"/>
              <a:t>Vi har:</a:t>
            </a:r>
          </a:p>
          <a:p>
            <a:pPr marL="171587" indent="-171587">
              <a:buFont typeface="Arial" panose="020B0604020202020204" pitchFamily="34" charset="0"/>
              <a:buChar char="•"/>
            </a:pPr>
            <a:r>
              <a:rPr lang="nb-NO" dirty="0" smtClean="0"/>
              <a:t>satt oss inn i </a:t>
            </a:r>
            <a:r>
              <a:rPr lang="nb-NO" b="1" dirty="0" smtClean="0"/>
              <a:t>gjeldende regelverk </a:t>
            </a:r>
            <a:r>
              <a:rPr lang="nb-NO" dirty="0" smtClean="0"/>
              <a:t>og brevveksling i sektoren</a:t>
            </a:r>
          </a:p>
          <a:p>
            <a:pPr marL="171587" indent="-171587">
              <a:buFont typeface="Arial" panose="020B0604020202020204" pitchFamily="34" charset="0"/>
              <a:buChar char="•"/>
            </a:pPr>
            <a:r>
              <a:rPr lang="nb-NO" dirty="0" smtClean="0"/>
              <a:t>deltatt på et seminar om statsstøtte der det var mulig å </a:t>
            </a:r>
            <a:r>
              <a:rPr lang="nb-NO" b="1" dirty="0" smtClean="0"/>
              <a:t>drøfte problemstillingen med ledende eksperter i Europa</a:t>
            </a:r>
          </a:p>
          <a:p>
            <a:pPr marL="171587" indent="-171587">
              <a:buFont typeface="Arial" panose="020B0604020202020204" pitchFamily="34" charset="0"/>
              <a:buChar char="•"/>
            </a:pPr>
            <a:r>
              <a:rPr lang="nb-NO" dirty="0"/>
              <a:t>h</a:t>
            </a:r>
            <a:r>
              <a:rPr lang="nb-NO" dirty="0" smtClean="0"/>
              <a:t>att </a:t>
            </a:r>
            <a:r>
              <a:rPr lang="nb-NO" b="1" dirty="0" smtClean="0"/>
              <a:t>uformell dialog med KD </a:t>
            </a:r>
            <a:r>
              <a:rPr lang="nb-NO" dirty="0" smtClean="0"/>
              <a:t>som henviste til dokumenter i forbindelse behandling av UH-loven og forskriftene i Stortinget og departementet i 2005.</a:t>
            </a:r>
          </a:p>
          <a:p>
            <a:pPr marL="171587" indent="-171587">
              <a:buFont typeface="Arial" panose="020B0604020202020204" pitchFamily="34" charset="0"/>
              <a:buChar char="•"/>
            </a:pPr>
            <a:r>
              <a:rPr lang="nb-NO" b="1" dirty="0" smtClean="0"/>
              <a:t>skrevet rapport </a:t>
            </a:r>
            <a:r>
              <a:rPr lang="nb-NO" dirty="0" smtClean="0"/>
              <a:t>som nå er sendt på </a:t>
            </a:r>
            <a:r>
              <a:rPr lang="nb-NO" b="1" dirty="0" smtClean="0"/>
              <a:t>høring</a:t>
            </a:r>
            <a:r>
              <a:rPr lang="nb-NO" dirty="0" smtClean="0"/>
              <a:t> i sektoren</a:t>
            </a:r>
          </a:p>
          <a:p>
            <a:pPr marL="171587" indent="-171587">
              <a:buFont typeface="Arial" panose="020B0604020202020204" pitchFamily="34" charset="0"/>
              <a:buChar char="•"/>
            </a:pPr>
            <a:r>
              <a:rPr lang="nb-NO" dirty="0" smtClean="0"/>
              <a:t>Vi </a:t>
            </a:r>
            <a:r>
              <a:rPr lang="nb-NO" b="1" dirty="0" smtClean="0"/>
              <a:t>forventer </a:t>
            </a:r>
            <a:r>
              <a:rPr lang="nb-NO" b="1" dirty="0"/>
              <a:t>støtte for </a:t>
            </a:r>
            <a:r>
              <a:rPr lang="nb-NO" b="1" dirty="0" smtClean="0"/>
              <a:t>tolkningen </a:t>
            </a:r>
            <a:r>
              <a:rPr lang="nb-NO" dirty="0" smtClean="0"/>
              <a:t>som gir større handlingsrom enn brevet fra KD antydet.</a:t>
            </a:r>
          </a:p>
          <a:p>
            <a:endParaRPr lang="nb-NO" dirty="0" smtClean="0"/>
          </a:p>
          <a:p>
            <a:endParaRPr lang="nb-NO" dirty="0"/>
          </a:p>
        </p:txBody>
      </p:sp>
      <p:sp>
        <p:nvSpPr>
          <p:cNvPr id="4" name="Plassholder for lysbildenummer 3"/>
          <p:cNvSpPr>
            <a:spLocks noGrp="1"/>
          </p:cNvSpPr>
          <p:nvPr>
            <p:ph type="sldNum" sz="quarter" idx="10"/>
          </p:nvPr>
        </p:nvSpPr>
        <p:spPr/>
        <p:txBody>
          <a:bodyPr/>
          <a:lstStyle/>
          <a:p>
            <a:fld id="{501870A5-F0F0-4B6D-A1D9-761EF963EFA6}" type="slidenum">
              <a:rPr lang="nb-NO" smtClean="0"/>
              <a:t>1</a:t>
            </a:fld>
            <a:endParaRPr lang="nb-NO" dirty="0"/>
          </a:p>
        </p:txBody>
      </p:sp>
    </p:spTree>
    <p:extLst>
      <p:ext uri="{BB962C8B-B14F-4D97-AF65-F5344CB8AC3E}">
        <p14:creationId xmlns:p14="http://schemas.microsoft.com/office/powerpoint/2010/main" val="40681699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09E452A0-BF25-423E-9617-25E0FA14F5AC}" type="slidenum">
              <a:rPr lang="nb-NO" smtClean="0"/>
              <a:t>10</a:t>
            </a:fld>
            <a:endParaRPr lang="nb-NO"/>
          </a:p>
        </p:txBody>
      </p:sp>
    </p:spTree>
    <p:extLst>
      <p:ext uri="{BB962C8B-B14F-4D97-AF65-F5344CB8AC3E}">
        <p14:creationId xmlns:p14="http://schemas.microsoft.com/office/powerpoint/2010/main" val="2826913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09E452A0-BF25-423E-9617-25E0FA14F5AC}" type="slidenum">
              <a:rPr lang="nb-NO" smtClean="0"/>
              <a:t>11</a:t>
            </a:fld>
            <a:endParaRPr lang="nb-NO"/>
          </a:p>
        </p:txBody>
      </p:sp>
    </p:spTree>
    <p:extLst>
      <p:ext uri="{BB962C8B-B14F-4D97-AF65-F5344CB8AC3E}">
        <p14:creationId xmlns:p14="http://schemas.microsoft.com/office/powerpoint/2010/main" val="30388035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09E452A0-BF25-423E-9617-25E0FA14F5AC}" type="slidenum">
              <a:rPr lang="nb-NO" smtClean="0"/>
              <a:t>12</a:t>
            </a:fld>
            <a:endParaRPr lang="nb-NO"/>
          </a:p>
        </p:txBody>
      </p:sp>
    </p:spTree>
    <p:extLst>
      <p:ext uri="{BB962C8B-B14F-4D97-AF65-F5344CB8AC3E}">
        <p14:creationId xmlns:p14="http://schemas.microsoft.com/office/powerpoint/2010/main" val="1075559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09E452A0-BF25-423E-9617-25E0FA14F5AC}" type="slidenum">
              <a:rPr lang="nb-NO" smtClean="0"/>
              <a:t>13</a:t>
            </a:fld>
            <a:endParaRPr lang="nb-NO"/>
          </a:p>
        </p:txBody>
      </p:sp>
    </p:spTree>
    <p:extLst>
      <p:ext uri="{BB962C8B-B14F-4D97-AF65-F5344CB8AC3E}">
        <p14:creationId xmlns:p14="http://schemas.microsoft.com/office/powerpoint/2010/main" val="40952352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09E452A0-BF25-423E-9617-25E0FA14F5AC}" type="slidenum">
              <a:rPr lang="nb-NO" smtClean="0"/>
              <a:t>14</a:t>
            </a:fld>
            <a:endParaRPr lang="nb-NO"/>
          </a:p>
        </p:txBody>
      </p:sp>
    </p:spTree>
    <p:extLst>
      <p:ext uri="{BB962C8B-B14F-4D97-AF65-F5344CB8AC3E}">
        <p14:creationId xmlns:p14="http://schemas.microsoft.com/office/powerpoint/2010/main" val="6747380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09E452A0-BF25-423E-9617-25E0FA14F5AC}" type="slidenum">
              <a:rPr lang="nb-NO" smtClean="0"/>
              <a:t>15</a:t>
            </a:fld>
            <a:endParaRPr lang="nb-NO"/>
          </a:p>
        </p:txBody>
      </p:sp>
    </p:spTree>
    <p:extLst>
      <p:ext uri="{BB962C8B-B14F-4D97-AF65-F5344CB8AC3E}">
        <p14:creationId xmlns:p14="http://schemas.microsoft.com/office/powerpoint/2010/main" val="10545222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09E452A0-BF25-423E-9617-25E0FA14F5AC}" type="slidenum">
              <a:rPr lang="nb-NO" smtClean="0"/>
              <a:t>16</a:t>
            </a:fld>
            <a:endParaRPr lang="nb-NO"/>
          </a:p>
        </p:txBody>
      </p:sp>
    </p:spTree>
    <p:extLst>
      <p:ext uri="{BB962C8B-B14F-4D97-AF65-F5344CB8AC3E}">
        <p14:creationId xmlns:p14="http://schemas.microsoft.com/office/powerpoint/2010/main" val="5259412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09E452A0-BF25-423E-9617-25E0FA14F5AC}" type="slidenum">
              <a:rPr lang="nb-NO" smtClean="0"/>
              <a:t>17</a:t>
            </a:fld>
            <a:endParaRPr lang="nb-NO"/>
          </a:p>
        </p:txBody>
      </p:sp>
    </p:spTree>
    <p:extLst>
      <p:ext uri="{BB962C8B-B14F-4D97-AF65-F5344CB8AC3E}">
        <p14:creationId xmlns:p14="http://schemas.microsoft.com/office/powerpoint/2010/main" val="33957765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09E452A0-BF25-423E-9617-25E0FA14F5AC}" type="slidenum">
              <a:rPr lang="nb-NO" smtClean="0"/>
              <a:t>18</a:t>
            </a:fld>
            <a:endParaRPr lang="nb-NO"/>
          </a:p>
        </p:txBody>
      </p:sp>
    </p:spTree>
    <p:extLst>
      <p:ext uri="{BB962C8B-B14F-4D97-AF65-F5344CB8AC3E}">
        <p14:creationId xmlns:p14="http://schemas.microsoft.com/office/powerpoint/2010/main" val="9130037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09E452A0-BF25-423E-9617-25E0FA14F5AC}" type="slidenum">
              <a:rPr lang="nb-NO" smtClean="0"/>
              <a:t>19</a:t>
            </a:fld>
            <a:endParaRPr lang="nb-NO"/>
          </a:p>
        </p:txBody>
      </p:sp>
    </p:spTree>
    <p:extLst>
      <p:ext uri="{BB962C8B-B14F-4D97-AF65-F5344CB8AC3E}">
        <p14:creationId xmlns:p14="http://schemas.microsoft.com/office/powerpoint/2010/main" val="3626921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09E452A0-BF25-423E-9617-25E0FA14F5AC}" type="slidenum">
              <a:rPr lang="nb-NO" smtClean="0"/>
              <a:t>2</a:t>
            </a:fld>
            <a:endParaRPr lang="nb-NO"/>
          </a:p>
        </p:txBody>
      </p:sp>
    </p:spTree>
    <p:extLst>
      <p:ext uri="{BB962C8B-B14F-4D97-AF65-F5344CB8AC3E}">
        <p14:creationId xmlns:p14="http://schemas.microsoft.com/office/powerpoint/2010/main" val="128853204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09E452A0-BF25-423E-9617-25E0FA14F5AC}" type="slidenum">
              <a:rPr lang="nb-NO" smtClean="0"/>
              <a:t>20</a:t>
            </a:fld>
            <a:endParaRPr lang="nb-NO"/>
          </a:p>
        </p:txBody>
      </p:sp>
    </p:spTree>
    <p:extLst>
      <p:ext uri="{BB962C8B-B14F-4D97-AF65-F5344CB8AC3E}">
        <p14:creationId xmlns:p14="http://schemas.microsoft.com/office/powerpoint/2010/main" val="16105632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09E452A0-BF25-423E-9617-25E0FA14F5AC}" type="slidenum">
              <a:rPr lang="nb-NO" smtClean="0"/>
              <a:t>21</a:t>
            </a:fld>
            <a:endParaRPr lang="nb-NO"/>
          </a:p>
        </p:txBody>
      </p:sp>
    </p:spTree>
    <p:extLst>
      <p:ext uri="{BB962C8B-B14F-4D97-AF65-F5344CB8AC3E}">
        <p14:creationId xmlns:p14="http://schemas.microsoft.com/office/powerpoint/2010/main" val="17739999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09E452A0-BF25-423E-9617-25E0FA14F5AC}" type="slidenum">
              <a:rPr lang="nb-NO" smtClean="0"/>
              <a:t>22</a:t>
            </a:fld>
            <a:endParaRPr lang="nb-NO"/>
          </a:p>
        </p:txBody>
      </p:sp>
    </p:spTree>
    <p:extLst>
      <p:ext uri="{BB962C8B-B14F-4D97-AF65-F5344CB8AC3E}">
        <p14:creationId xmlns:p14="http://schemas.microsoft.com/office/powerpoint/2010/main" val="370748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09E452A0-BF25-423E-9617-25E0FA14F5AC}" type="slidenum">
              <a:rPr lang="nb-NO" smtClean="0"/>
              <a:t>23</a:t>
            </a:fld>
            <a:endParaRPr lang="nb-NO"/>
          </a:p>
        </p:txBody>
      </p:sp>
    </p:spTree>
    <p:extLst>
      <p:ext uri="{BB962C8B-B14F-4D97-AF65-F5344CB8AC3E}">
        <p14:creationId xmlns:p14="http://schemas.microsoft.com/office/powerpoint/2010/main" val="20821824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09E452A0-BF25-423E-9617-25E0FA14F5AC}" type="slidenum">
              <a:rPr lang="nb-NO" smtClean="0"/>
              <a:t>24</a:t>
            </a:fld>
            <a:endParaRPr lang="nb-NO"/>
          </a:p>
        </p:txBody>
      </p:sp>
    </p:spTree>
    <p:extLst>
      <p:ext uri="{BB962C8B-B14F-4D97-AF65-F5344CB8AC3E}">
        <p14:creationId xmlns:p14="http://schemas.microsoft.com/office/powerpoint/2010/main" val="30939960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09E452A0-BF25-423E-9617-25E0FA14F5AC}" type="slidenum">
              <a:rPr lang="nb-NO" smtClean="0"/>
              <a:t>25</a:t>
            </a:fld>
            <a:endParaRPr lang="nb-NO"/>
          </a:p>
        </p:txBody>
      </p:sp>
    </p:spTree>
    <p:extLst>
      <p:ext uri="{BB962C8B-B14F-4D97-AF65-F5344CB8AC3E}">
        <p14:creationId xmlns:p14="http://schemas.microsoft.com/office/powerpoint/2010/main" val="11956562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09E452A0-BF25-423E-9617-25E0FA14F5AC}" type="slidenum">
              <a:rPr lang="nb-NO" smtClean="0"/>
              <a:t>26</a:t>
            </a:fld>
            <a:endParaRPr lang="nb-NO"/>
          </a:p>
        </p:txBody>
      </p:sp>
    </p:spTree>
    <p:extLst>
      <p:ext uri="{BB962C8B-B14F-4D97-AF65-F5344CB8AC3E}">
        <p14:creationId xmlns:p14="http://schemas.microsoft.com/office/powerpoint/2010/main" val="21514338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09E452A0-BF25-423E-9617-25E0FA14F5AC}" type="slidenum">
              <a:rPr lang="nb-NO" smtClean="0"/>
              <a:t>27</a:t>
            </a:fld>
            <a:endParaRPr lang="nb-NO"/>
          </a:p>
        </p:txBody>
      </p:sp>
    </p:spTree>
    <p:extLst>
      <p:ext uri="{BB962C8B-B14F-4D97-AF65-F5344CB8AC3E}">
        <p14:creationId xmlns:p14="http://schemas.microsoft.com/office/powerpoint/2010/main" val="13357738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501870A5-F0F0-4B6D-A1D9-761EF963EFA6}" type="slidenum">
              <a:rPr lang="nb-NO" smtClean="0"/>
              <a:t>29</a:t>
            </a:fld>
            <a:endParaRPr lang="nb-NO"/>
          </a:p>
        </p:txBody>
      </p:sp>
    </p:spTree>
    <p:extLst>
      <p:ext uri="{BB962C8B-B14F-4D97-AF65-F5344CB8AC3E}">
        <p14:creationId xmlns:p14="http://schemas.microsoft.com/office/powerpoint/2010/main" val="17235882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a:t>Arbeidsgruppens forståelse av juss og politikk kan oppsummeres slik….</a:t>
            </a:r>
          </a:p>
        </p:txBody>
      </p:sp>
      <p:sp>
        <p:nvSpPr>
          <p:cNvPr id="4" name="Plassholder for lysbildenummer 3"/>
          <p:cNvSpPr>
            <a:spLocks noGrp="1"/>
          </p:cNvSpPr>
          <p:nvPr>
            <p:ph type="sldNum" sz="quarter" idx="10"/>
          </p:nvPr>
        </p:nvSpPr>
        <p:spPr/>
        <p:txBody>
          <a:bodyPr/>
          <a:lstStyle/>
          <a:p>
            <a:fld id="{09E452A0-BF25-423E-9617-25E0FA14F5AC}" type="slidenum">
              <a:rPr lang="nb-NO" smtClean="0"/>
              <a:t>30</a:t>
            </a:fld>
            <a:endParaRPr lang="nb-NO"/>
          </a:p>
        </p:txBody>
      </p:sp>
    </p:spTree>
    <p:extLst>
      <p:ext uri="{BB962C8B-B14F-4D97-AF65-F5344CB8AC3E}">
        <p14:creationId xmlns:p14="http://schemas.microsoft.com/office/powerpoint/2010/main" val="2635883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09E452A0-BF25-423E-9617-25E0FA14F5AC}" type="slidenum">
              <a:rPr lang="nb-NO" smtClean="0"/>
              <a:t>3</a:t>
            </a:fld>
            <a:endParaRPr lang="nb-NO"/>
          </a:p>
        </p:txBody>
      </p:sp>
    </p:spTree>
    <p:extLst>
      <p:ext uri="{BB962C8B-B14F-4D97-AF65-F5344CB8AC3E}">
        <p14:creationId xmlns:p14="http://schemas.microsoft.com/office/powerpoint/2010/main" val="63697746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a:xfrm>
            <a:off x="356442" y="4719177"/>
            <a:ext cx="6187164" cy="4471043"/>
          </a:xfrm>
        </p:spPr>
        <p:txBody>
          <a:bodyPr/>
          <a:lstStyle/>
          <a:p>
            <a:r>
              <a:rPr lang="nb-NO" sz="1400" dirty="0"/>
              <a:t>Nå er begrepene klargjort.</a:t>
            </a:r>
          </a:p>
          <a:p>
            <a:r>
              <a:rPr lang="nb-NO" sz="1400" b="1" dirty="0"/>
              <a:t>Vi kan nå oppsummere handlingsrommet </a:t>
            </a:r>
            <a:r>
              <a:rPr lang="nb-NO" sz="1400" b="1" u="sng" dirty="0"/>
              <a:t>statsstøtteregelverket gir for egenbetaling</a:t>
            </a:r>
            <a:r>
              <a:rPr lang="nb-NO" sz="1400" u="sng" dirty="0"/>
              <a:t> (dvs. jussen) </a:t>
            </a:r>
            <a:r>
              <a:rPr lang="nb-NO" sz="1400" b="1" dirty="0"/>
              <a:t>slik.</a:t>
            </a:r>
          </a:p>
          <a:p>
            <a:r>
              <a:rPr lang="nb-NO" sz="1400" i="1" dirty="0"/>
              <a:t>(Arbeidsgruppen har kommet frem til dette i dialog med eksperter og ved å studere rettspraksis)</a:t>
            </a:r>
          </a:p>
          <a:p>
            <a:endParaRPr lang="nb-NO" sz="1100" b="1" dirty="0">
              <a:solidFill>
                <a:srgbClr val="0070C0"/>
              </a:solidFill>
            </a:endParaRPr>
          </a:p>
          <a:p>
            <a:r>
              <a:rPr lang="nb-NO" sz="1600" b="1" dirty="0">
                <a:solidFill>
                  <a:srgbClr val="0070C0"/>
                </a:solidFill>
              </a:rPr>
              <a:t>Ikke-økonomisk aktivitet: </a:t>
            </a:r>
          </a:p>
          <a:p>
            <a:r>
              <a:rPr lang="nb-NO" sz="1400" dirty="0"/>
              <a:t>Utdanningstilbud som er en </a:t>
            </a:r>
            <a:r>
              <a:rPr lang="nb-NO" sz="1600" b="1" dirty="0"/>
              <a:t>del av det offentlig overvåkede og finansierte utdanningssystemet</a:t>
            </a:r>
            <a:r>
              <a:rPr lang="nb-NO" sz="1600" dirty="0"/>
              <a:t>. </a:t>
            </a:r>
            <a:r>
              <a:rPr lang="nb-NO" sz="1400" dirty="0"/>
              <a:t>(</a:t>
            </a:r>
            <a:r>
              <a:rPr lang="nb-NO" sz="1400" dirty="0" err="1"/>
              <a:t>jf</a:t>
            </a:r>
            <a:r>
              <a:rPr lang="nb-NO" sz="1400" dirty="0"/>
              <a:t> EØS definisjonen)</a:t>
            </a:r>
          </a:p>
          <a:p>
            <a:pPr marL="743544" lvl="1" indent="-285979">
              <a:buFont typeface="Arial" panose="020B0604020202020204" pitchFamily="34" charset="0"/>
              <a:buChar char="•"/>
            </a:pPr>
            <a:r>
              <a:rPr lang="nb-NO" sz="1400" dirty="0"/>
              <a:t>Innenfor det nasjonale utdanningssystemet har myndighetene </a:t>
            </a:r>
            <a:r>
              <a:rPr lang="nb-NO" sz="1600" b="1" dirty="0"/>
              <a:t>stor frihet</a:t>
            </a:r>
            <a:r>
              <a:rPr lang="nb-NO" sz="1400" b="1" dirty="0"/>
              <a:t> </a:t>
            </a:r>
            <a:r>
              <a:rPr lang="nb-NO" sz="1400" dirty="0"/>
              <a:t>til å utforme systemet slik de ønsker</a:t>
            </a:r>
          </a:p>
          <a:p>
            <a:pPr marL="743544" lvl="1" indent="-285979">
              <a:buFont typeface="Arial" panose="020B0604020202020204" pitchFamily="34" charset="0"/>
              <a:buChar char="•"/>
            </a:pPr>
            <a:r>
              <a:rPr lang="nb-NO" sz="1400" dirty="0"/>
              <a:t>Det gjelder selv om studentene/foreldrene betaler deler av kostnadene.</a:t>
            </a:r>
          </a:p>
          <a:p>
            <a:pPr marL="743544" lvl="1" indent="-285979">
              <a:buFont typeface="Arial" panose="020B0604020202020204" pitchFamily="34" charset="0"/>
              <a:buChar char="•"/>
            </a:pPr>
            <a:r>
              <a:rPr lang="nb-NO" sz="1400" dirty="0"/>
              <a:t>Staten må betale </a:t>
            </a:r>
            <a:r>
              <a:rPr lang="nb-NO" sz="1600" b="1" dirty="0"/>
              <a:t>hovedparten av kostnadene, dvs. </a:t>
            </a:r>
            <a:r>
              <a:rPr lang="nb-NO" sz="1600" b="1" u="sng" dirty="0"/>
              <a:t>minst</a:t>
            </a:r>
            <a:r>
              <a:rPr lang="nb-NO" sz="1600" u="sng" dirty="0"/>
              <a:t> </a:t>
            </a:r>
            <a:r>
              <a:rPr lang="nb-NO" sz="1600" b="1" u="sng" dirty="0"/>
              <a:t>51 %</a:t>
            </a:r>
            <a:r>
              <a:rPr lang="nb-NO" sz="1600" b="1" dirty="0"/>
              <a:t> av de faktiske kostnadene</a:t>
            </a:r>
            <a:r>
              <a:rPr lang="nb-NO" sz="1400" dirty="0"/>
              <a:t>, </a:t>
            </a:r>
            <a:r>
              <a:rPr lang="nb-NO" sz="1400" dirty="0" err="1"/>
              <a:t>jf</a:t>
            </a:r>
            <a:r>
              <a:rPr lang="nb-NO" sz="1400" dirty="0"/>
              <a:t> generaladvokatens syn i Scoula Montessori-sakene. NB! Dom kommer rett før eller etter sommeren.</a:t>
            </a:r>
          </a:p>
          <a:p>
            <a:endParaRPr lang="nb-NO" sz="1400" b="1" dirty="0">
              <a:solidFill>
                <a:srgbClr val="FF0000"/>
              </a:solidFill>
            </a:endParaRPr>
          </a:p>
          <a:p>
            <a:r>
              <a:rPr lang="nb-NO" sz="1600" b="1" dirty="0">
                <a:solidFill>
                  <a:srgbClr val="FF0000"/>
                </a:solidFill>
              </a:rPr>
              <a:t>Økonomisk aktivitet:</a:t>
            </a:r>
          </a:p>
          <a:p>
            <a:r>
              <a:rPr lang="nb-NO" sz="1400" dirty="0"/>
              <a:t>Andre undervisningsaktiviteter, særlig kursvirksomhet (med og uten studiepoeng)</a:t>
            </a:r>
          </a:p>
          <a:p>
            <a:pPr marL="743544" lvl="1" indent="-285979">
              <a:buFont typeface="Arial" panose="020B0604020202020204" pitchFamily="34" charset="0"/>
              <a:buChar char="•"/>
            </a:pPr>
            <a:r>
              <a:rPr lang="nb-NO" sz="1400" dirty="0"/>
              <a:t>Betalingen </a:t>
            </a:r>
            <a:r>
              <a:rPr lang="nb-NO" sz="1600" b="1" dirty="0"/>
              <a:t>må dekke totale kostnader, pluss en fortjeneste</a:t>
            </a:r>
          </a:p>
          <a:p>
            <a:endParaRPr lang="nb-NO" dirty="0"/>
          </a:p>
        </p:txBody>
      </p:sp>
      <p:sp>
        <p:nvSpPr>
          <p:cNvPr id="4" name="Plassholder for lysbildenummer 3"/>
          <p:cNvSpPr>
            <a:spLocks noGrp="1"/>
          </p:cNvSpPr>
          <p:nvPr>
            <p:ph type="sldNum" sz="quarter" idx="10"/>
          </p:nvPr>
        </p:nvSpPr>
        <p:spPr/>
        <p:txBody>
          <a:bodyPr/>
          <a:lstStyle/>
          <a:p>
            <a:fld id="{09E452A0-BF25-423E-9617-25E0FA14F5AC}" type="slidenum">
              <a:rPr lang="nb-NO" smtClean="0"/>
              <a:t>31</a:t>
            </a:fld>
            <a:endParaRPr lang="nb-NO"/>
          </a:p>
        </p:txBody>
      </p:sp>
    </p:spTree>
    <p:extLst>
      <p:ext uri="{BB962C8B-B14F-4D97-AF65-F5344CB8AC3E}">
        <p14:creationId xmlns:p14="http://schemas.microsoft.com/office/powerpoint/2010/main" val="129376727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501870A5-F0F0-4B6D-A1D9-761EF963EFA6}" type="slidenum">
              <a:rPr lang="nb-NO" smtClean="0"/>
              <a:t>32</a:t>
            </a:fld>
            <a:endParaRPr lang="nb-NO"/>
          </a:p>
        </p:txBody>
      </p:sp>
    </p:spTree>
    <p:extLst>
      <p:ext uri="{BB962C8B-B14F-4D97-AF65-F5344CB8AC3E}">
        <p14:creationId xmlns:p14="http://schemas.microsoft.com/office/powerpoint/2010/main" val="205993082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501870A5-F0F0-4B6D-A1D9-761EF963EFA6}" type="slidenum">
              <a:rPr lang="nb-NO" smtClean="0"/>
              <a:t>33</a:t>
            </a:fld>
            <a:endParaRPr lang="nb-NO"/>
          </a:p>
        </p:txBody>
      </p:sp>
    </p:spTree>
    <p:extLst>
      <p:ext uri="{BB962C8B-B14F-4D97-AF65-F5344CB8AC3E}">
        <p14:creationId xmlns:p14="http://schemas.microsoft.com/office/powerpoint/2010/main" val="10979480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501870A5-F0F0-4B6D-A1D9-761EF963EFA6}" type="slidenum">
              <a:rPr lang="nb-NO" smtClean="0"/>
              <a:t>34</a:t>
            </a:fld>
            <a:endParaRPr lang="nb-NO"/>
          </a:p>
        </p:txBody>
      </p:sp>
    </p:spTree>
    <p:extLst>
      <p:ext uri="{BB962C8B-B14F-4D97-AF65-F5344CB8AC3E}">
        <p14:creationId xmlns:p14="http://schemas.microsoft.com/office/powerpoint/2010/main" val="13836083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501870A5-F0F0-4B6D-A1D9-761EF963EFA6}" type="slidenum">
              <a:rPr lang="nb-NO" smtClean="0"/>
              <a:t>35</a:t>
            </a:fld>
            <a:endParaRPr lang="nb-NO"/>
          </a:p>
        </p:txBody>
      </p:sp>
    </p:spTree>
    <p:extLst>
      <p:ext uri="{BB962C8B-B14F-4D97-AF65-F5344CB8AC3E}">
        <p14:creationId xmlns:p14="http://schemas.microsoft.com/office/powerpoint/2010/main" val="73019973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501870A5-F0F0-4B6D-A1D9-761EF963EFA6}" type="slidenum">
              <a:rPr lang="nb-NO" smtClean="0"/>
              <a:t>36</a:t>
            </a:fld>
            <a:endParaRPr lang="nb-NO"/>
          </a:p>
        </p:txBody>
      </p:sp>
    </p:spTree>
    <p:extLst>
      <p:ext uri="{BB962C8B-B14F-4D97-AF65-F5344CB8AC3E}">
        <p14:creationId xmlns:p14="http://schemas.microsoft.com/office/powerpoint/2010/main" val="266495586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501870A5-F0F0-4B6D-A1D9-761EF963EFA6}" type="slidenum">
              <a:rPr lang="nb-NO" smtClean="0"/>
              <a:t>37</a:t>
            </a:fld>
            <a:endParaRPr lang="nb-NO"/>
          </a:p>
        </p:txBody>
      </p:sp>
    </p:spTree>
    <p:extLst>
      <p:ext uri="{BB962C8B-B14F-4D97-AF65-F5344CB8AC3E}">
        <p14:creationId xmlns:p14="http://schemas.microsoft.com/office/powerpoint/2010/main" val="167366749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501870A5-F0F0-4B6D-A1D9-761EF963EFA6}" type="slidenum">
              <a:rPr lang="nb-NO" smtClean="0"/>
              <a:t>38</a:t>
            </a:fld>
            <a:endParaRPr lang="nb-NO"/>
          </a:p>
        </p:txBody>
      </p:sp>
    </p:spTree>
    <p:extLst>
      <p:ext uri="{BB962C8B-B14F-4D97-AF65-F5344CB8AC3E}">
        <p14:creationId xmlns:p14="http://schemas.microsoft.com/office/powerpoint/2010/main" val="386733509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501870A5-F0F0-4B6D-A1D9-761EF963EFA6}" type="slidenum">
              <a:rPr lang="nb-NO" smtClean="0"/>
              <a:t>39</a:t>
            </a:fld>
            <a:endParaRPr lang="nb-NO"/>
          </a:p>
        </p:txBody>
      </p:sp>
    </p:spTree>
    <p:extLst>
      <p:ext uri="{BB962C8B-B14F-4D97-AF65-F5344CB8AC3E}">
        <p14:creationId xmlns:p14="http://schemas.microsoft.com/office/powerpoint/2010/main" val="99096842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501870A5-F0F0-4B6D-A1D9-761EF963EFA6}" type="slidenum">
              <a:rPr lang="nb-NO" smtClean="0"/>
              <a:t>40</a:t>
            </a:fld>
            <a:endParaRPr lang="nb-NO"/>
          </a:p>
        </p:txBody>
      </p:sp>
    </p:spTree>
    <p:extLst>
      <p:ext uri="{BB962C8B-B14F-4D97-AF65-F5344CB8AC3E}">
        <p14:creationId xmlns:p14="http://schemas.microsoft.com/office/powerpoint/2010/main" val="12286214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09E452A0-BF25-423E-9617-25E0FA14F5AC}" type="slidenum">
              <a:rPr lang="nb-NO" smtClean="0"/>
              <a:t>4</a:t>
            </a:fld>
            <a:endParaRPr lang="nb-NO"/>
          </a:p>
        </p:txBody>
      </p:sp>
    </p:spTree>
    <p:extLst>
      <p:ext uri="{BB962C8B-B14F-4D97-AF65-F5344CB8AC3E}">
        <p14:creationId xmlns:p14="http://schemas.microsoft.com/office/powerpoint/2010/main" val="377664613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501870A5-F0F0-4B6D-A1D9-761EF963EFA6}" type="slidenum">
              <a:rPr lang="nb-NO" smtClean="0"/>
              <a:t>41</a:t>
            </a:fld>
            <a:endParaRPr lang="nb-NO"/>
          </a:p>
        </p:txBody>
      </p:sp>
    </p:spTree>
    <p:extLst>
      <p:ext uri="{BB962C8B-B14F-4D97-AF65-F5344CB8AC3E}">
        <p14:creationId xmlns:p14="http://schemas.microsoft.com/office/powerpoint/2010/main" val="164763578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501870A5-F0F0-4B6D-A1D9-761EF963EFA6}" type="slidenum">
              <a:rPr lang="nb-NO" smtClean="0"/>
              <a:t>42</a:t>
            </a:fld>
            <a:endParaRPr lang="nb-NO"/>
          </a:p>
        </p:txBody>
      </p:sp>
    </p:spTree>
    <p:extLst>
      <p:ext uri="{BB962C8B-B14F-4D97-AF65-F5344CB8AC3E}">
        <p14:creationId xmlns:p14="http://schemas.microsoft.com/office/powerpoint/2010/main" val="33781554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501870A5-F0F0-4B6D-A1D9-761EF963EFA6}" type="slidenum">
              <a:rPr lang="nb-NO" smtClean="0"/>
              <a:t>43</a:t>
            </a:fld>
            <a:endParaRPr lang="nb-NO"/>
          </a:p>
        </p:txBody>
      </p:sp>
    </p:spTree>
    <p:extLst>
      <p:ext uri="{BB962C8B-B14F-4D97-AF65-F5344CB8AC3E}">
        <p14:creationId xmlns:p14="http://schemas.microsoft.com/office/powerpoint/2010/main" val="208372964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501870A5-F0F0-4B6D-A1D9-761EF963EFA6}" type="slidenum">
              <a:rPr lang="nb-NO" smtClean="0"/>
              <a:t>44</a:t>
            </a:fld>
            <a:endParaRPr lang="nb-NO"/>
          </a:p>
        </p:txBody>
      </p:sp>
    </p:spTree>
    <p:extLst>
      <p:ext uri="{BB962C8B-B14F-4D97-AF65-F5344CB8AC3E}">
        <p14:creationId xmlns:p14="http://schemas.microsoft.com/office/powerpoint/2010/main" val="19903104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09E452A0-BF25-423E-9617-25E0FA14F5AC}" type="slidenum">
              <a:rPr lang="nb-NO" smtClean="0"/>
              <a:t>5</a:t>
            </a:fld>
            <a:endParaRPr lang="nb-NO"/>
          </a:p>
        </p:txBody>
      </p:sp>
    </p:spTree>
    <p:extLst>
      <p:ext uri="{BB962C8B-B14F-4D97-AF65-F5344CB8AC3E}">
        <p14:creationId xmlns:p14="http://schemas.microsoft.com/office/powerpoint/2010/main" val="3633553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400"/>
              <a:t>Så kommer vi over i politikken.</a:t>
            </a:r>
          </a:p>
          <a:p>
            <a:r>
              <a:rPr lang="nb-NO" sz="1400"/>
              <a:t>Hva har den norske stat som politikk?</a:t>
            </a:r>
          </a:p>
          <a:p>
            <a:endParaRPr lang="nb-NO" sz="1400" b="1"/>
          </a:p>
          <a:p>
            <a:r>
              <a:rPr lang="nb-NO" sz="1400" b="1"/>
              <a:t>Hovedregel følger av universitets- og høgskoleloven § 7-1 (1)</a:t>
            </a:r>
          </a:p>
          <a:p>
            <a:endParaRPr lang="nb-NO" sz="1400" b="1"/>
          </a:p>
          <a:p>
            <a:r>
              <a:rPr lang="nb-NO" b="1"/>
              <a:t>§ 3-1.Hovedregel </a:t>
            </a:r>
            <a:r>
              <a:rPr lang="nb-NO" b="1" i="1">
                <a:solidFill>
                  <a:srgbClr val="00B050"/>
                </a:solidFill>
              </a:rPr>
              <a:t>(Gratisprinsippet)</a:t>
            </a:r>
          </a:p>
          <a:p>
            <a:pPr lvl="0"/>
            <a:r>
              <a:rPr lang="nb-NO"/>
              <a:t>Statlige institusjoner </a:t>
            </a:r>
            <a:r>
              <a:rPr lang="nb-NO" b="1"/>
              <a:t>kan ikke kreve egenbetaling </a:t>
            </a:r>
            <a:r>
              <a:rPr lang="nb-NO"/>
              <a:t>fra studenter for </a:t>
            </a:r>
            <a:r>
              <a:rPr lang="nb-NO" b="1"/>
              <a:t>studieprogrammer som fører frem til en grad eller yrkesutdanning.</a:t>
            </a:r>
          </a:p>
          <a:p>
            <a:pPr lvl="0"/>
            <a:endParaRPr lang="nb-NO" b="1"/>
          </a:p>
          <a:p>
            <a:pPr lvl="0"/>
            <a:r>
              <a:rPr lang="nb-NO"/>
              <a:t>Statlige institusjoner kan ikke kreve egenbetaling hvis institusjonen over tid ikke tilfredsstiller den aktiviteten som er lagt til grunn for bevilgningen over statsbudsjettet. Studieprogrammer, fag/emner eller kurs med egenbetaling </a:t>
            </a:r>
            <a:r>
              <a:rPr lang="nb-NO" b="1"/>
              <a:t>skal ikke gå på bekostning av institusjonens statlig finansierte utdannings- og forskningsvirksomhet. </a:t>
            </a:r>
          </a:p>
          <a:p>
            <a:endParaRPr lang="nb-NO"/>
          </a:p>
        </p:txBody>
      </p:sp>
      <p:sp>
        <p:nvSpPr>
          <p:cNvPr id="4" name="Plassholder for lysbildenummer 3"/>
          <p:cNvSpPr>
            <a:spLocks noGrp="1"/>
          </p:cNvSpPr>
          <p:nvPr>
            <p:ph type="sldNum" sz="quarter" idx="10"/>
          </p:nvPr>
        </p:nvSpPr>
        <p:spPr/>
        <p:txBody>
          <a:bodyPr/>
          <a:lstStyle/>
          <a:p>
            <a:fld id="{09E452A0-BF25-423E-9617-25E0FA14F5AC}" type="slidenum">
              <a:rPr lang="nb-NO" smtClean="0"/>
              <a:t>6</a:t>
            </a:fld>
            <a:endParaRPr lang="nb-NO"/>
          </a:p>
        </p:txBody>
      </p:sp>
    </p:spTree>
    <p:extLst>
      <p:ext uri="{BB962C8B-B14F-4D97-AF65-F5344CB8AC3E}">
        <p14:creationId xmlns:p14="http://schemas.microsoft.com/office/powerpoint/2010/main" val="21134014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09E452A0-BF25-423E-9617-25E0FA14F5AC}" type="slidenum">
              <a:rPr lang="nb-NO" smtClean="0"/>
              <a:t>7</a:t>
            </a:fld>
            <a:endParaRPr lang="nb-NO"/>
          </a:p>
        </p:txBody>
      </p:sp>
    </p:spTree>
    <p:extLst>
      <p:ext uri="{BB962C8B-B14F-4D97-AF65-F5344CB8AC3E}">
        <p14:creationId xmlns:p14="http://schemas.microsoft.com/office/powerpoint/2010/main" val="42547683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09E452A0-BF25-423E-9617-25E0FA14F5AC}" type="slidenum">
              <a:rPr lang="nb-NO" smtClean="0"/>
              <a:t>8</a:t>
            </a:fld>
            <a:endParaRPr lang="nb-NO"/>
          </a:p>
        </p:txBody>
      </p:sp>
    </p:spTree>
    <p:extLst>
      <p:ext uri="{BB962C8B-B14F-4D97-AF65-F5344CB8AC3E}">
        <p14:creationId xmlns:p14="http://schemas.microsoft.com/office/powerpoint/2010/main" val="469886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09E452A0-BF25-423E-9617-25E0FA14F5AC}" type="slidenum">
              <a:rPr lang="nb-NO" smtClean="0"/>
              <a:t>9</a:t>
            </a:fld>
            <a:endParaRPr lang="nb-NO"/>
          </a:p>
        </p:txBody>
      </p:sp>
    </p:spTree>
    <p:extLst>
      <p:ext uri="{BB962C8B-B14F-4D97-AF65-F5344CB8AC3E}">
        <p14:creationId xmlns:p14="http://schemas.microsoft.com/office/powerpoint/2010/main" val="618897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368315" y="2677415"/>
            <a:ext cx="7772400" cy="901094"/>
          </a:xfrm>
        </p:spPr>
        <p:txBody>
          <a:bodyPr anchor="t" anchorCtr="0"/>
          <a:lstStyle/>
          <a:p>
            <a:r>
              <a:rPr lang="nb-NO"/>
              <a:t>Klikk for å redigere tittelstil</a:t>
            </a:r>
          </a:p>
        </p:txBody>
      </p:sp>
      <p:sp>
        <p:nvSpPr>
          <p:cNvPr id="3" name="Undertittel 2"/>
          <p:cNvSpPr>
            <a:spLocks noGrp="1"/>
          </p:cNvSpPr>
          <p:nvPr>
            <p:ph type="subTitle" idx="1"/>
          </p:nvPr>
        </p:nvSpPr>
        <p:spPr>
          <a:xfrm>
            <a:off x="368315" y="3645154"/>
            <a:ext cx="77724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p>
        </p:txBody>
      </p:sp>
    </p:spTree>
    <p:extLst>
      <p:ext uri="{BB962C8B-B14F-4D97-AF65-F5344CB8AC3E}">
        <p14:creationId xmlns:p14="http://schemas.microsoft.com/office/powerpoint/2010/main" val="1000159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983850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031831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4" name="Plassholder for lysbildenummer 5"/>
          <p:cNvSpPr txBox="1">
            <a:spLocks/>
          </p:cNvSpPr>
          <p:nvPr userDrawn="1"/>
        </p:nvSpPr>
        <p:spPr>
          <a:xfrm>
            <a:off x="8474800" y="6421247"/>
            <a:ext cx="342081" cy="365125"/>
          </a:xfrm>
          <a:prstGeom prst="rect">
            <a:avLst/>
          </a:prstGeom>
        </p:spPr>
        <p:txBody>
          <a:bodyPr/>
          <a:lstStyle>
            <a:defPPr>
              <a:defRPr lang="nb-NO"/>
            </a:defPPr>
            <a:lvl1pPr marL="0" algn="l" defTabSz="457200" rtl="0" eaLnBrk="1" latinLnBrk="0" hangingPunct="1">
              <a:defRPr sz="10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1853A39-49B3-554A-AE82-85611CEBD8E3}" type="slidenum">
              <a:rPr lang="nb-NO" b="0" i="0" smtClean="0">
                <a:solidFill>
                  <a:schemeClr val="tx1"/>
                </a:solidFill>
                <a:latin typeface="Arial"/>
                <a:cs typeface="Arial"/>
              </a:rPr>
              <a:pPr algn="ctr"/>
              <a:t>‹#›</a:t>
            </a:fld>
            <a:endParaRPr lang="nb-NO" b="0" i="0">
              <a:solidFill>
                <a:schemeClr val="tx1"/>
              </a:solidFill>
              <a:latin typeface="Arial"/>
              <a:cs typeface="Arial"/>
            </a:endParaRPr>
          </a:p>
        </p:txBody>
      </p:sp>
    </p:spTree>
    <p:extLst>
      <p:ext uri="{BB962C8B-B14F-4D97-AF65-F5344CB8AC3E}">
        <p14:creationId xmlns:p14="http://schemas.microsoft.com/office/powerpoint/2010/main" val="2060019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7" name="Plassholder for lysbildenummer 5"/>
          <p:cNvSpPr>
            <a:spLocks noGrp="1"/>
          </p:cNvSpPr>
          <p:nvPr>
            <p:ph type="sldNum" sz="quarter" idx="12"/>
          </p:nvPr>
        </p:nvSpPr>
        <p:spPr>
          <a:xfrm>
            <a:off x="8241294" y="6421247"/>
            <a:ext cx="426966" cy="365125"/>
          </a:xfrm>
          <a:prstGeom prst="rect">
            <a:avLst/>
          </a:prstGeom>
        </p:spPr>
        <p:txBody>
          <a:bodyPr/>
          <a:lstStyle>
            <a:lvl1pPr>
              <a:defRPr sz="1000"/>
            </a:lvl1pPr>
          </a:lstStyle>
          <a:p>
            <a:pPr algn="r"/>
            <a:fld id="{91853A39-49B3-554A-AE82-85611CEBD8E3}" type="slidenum">
              <a:rPr lang="nb-NO" smtClean="0">
                <a:latin typeface="Arial"/>
                <a:cs typeface="Arial"/>
              </a:rPr>
              <a:pPr algn="r"/>
              <a:t>‹#›</a:t>
            </a:fld>
            <a:endParaRPr lang="nb-NO">
              <a:latin typeface="Arial"/>
              <a:cs typeface="Arial"/>
            </a:endParaRPr>
          </a:p>
        </p:txBody>
      </p:sp>
    </p:spTree>
    <p:extLst>
      <p:ext uri="{BB962C8B-B14F-4D97-AF65-F5344CB8AC3E}">
        <p14:creationId xmlns:p14="http://schemas.microsoft.com/office/powerpoint/2010/main" val="2982460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372914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702236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3172249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9718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Tree>
    <p:extLst>
      <p:ext uri="{BB962C8B-B14F-4D97-AF65-F5344CB8AC3E}">
        <p14:creationId xmlns:p14="http://schemas.microsoft.com/office/powerpoint/2010/main" val="1596486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Tree>
    <p:extLst>
      <p:ext uri="{BB962C8B-B14F-4D97-AF65-F5344CB8AC3E}">
        <p14:creationId xmlns:p14="http://schemas.microsoft.com/office/powerpoint/2010/main" val="3532236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TekstSylinder 4"/>
          <p:cNvSpPr txBox="1"/>
          <p:nvPr/>
        </p:nvSpPr>
        <p:spPr>
          <a:xfrm>
            <a:off x="1627359" y="6398815"/>
            <a:ext cx="3809897" cy="276999"/>
          </a:xfrm>
          <a:prstGeom prst="rect">
            <a:avLst/>
          </a:prstGeom>
          <a:noFill/>
        </p:spPr>
        <p:txBody>
          <a:bodyPr wrap="square" rtlCol="0">
            <a:spAutoFit/>
          </a:bodyPr>
          <a:lstStyle/>
          <a:p>
            <a:r>
              <a:rPr lang="nb-NO" sz="1200">
                <a:effectLst/>
                <a:latin typeface="Arial"/>
                <a:cs typeface="Arial"/>
              </a:rPr>
              <a:t>Kunnskap for en </a:t>
            </a:r>
            <a:r>
              <a:rPr lang="nb-NO" sz="1200">
                <a:solidFill>
                  <a:srgbClr val="0D3475"/>
                </a:solidFill>
                <a:effectLst/>
                <a:latin typeface="Arial"/>
                <a:cs typeface="Arial"/>
              </a:rPr>
              <a:t>bedre </a:t>
            </a:r>
            <a:r>
              <a:rPr lang="nb-NO" sz="1200">
                <a:solidFill>
                  <a:schemeClr val="tx1"/>
                </a:solidFill>
                <a:effectLst/>
                <a:latin typeface="Arial"/>
                <a:cs typeface="Arial"/>
              </a:rPr>
              <a:t>verden</a:t>
            </a:r>
          </a:p>
        </p:txBody>
      </p:sp>
      <p:pic>
        <p:nvPicPr>
          <p:cNvPr id="6" name="Bilde 5" descr="logo.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520697" y="6425083"/>
            <a:ext cx="976089" cy="183326"/>
          </a:xfrm>
          <a:prstGeom prst="rect">
            <a:avLst/>
          </a:prstGeom>
        </p:spPr>
      </p:pic>
    </p:spTree>
    <p:extLst>
      <p:ext uri="{BB962C8B-B14F-4D97-AF65-F5344CB8AC3E}">
        <p14:creationId xmlns:p14="http://schemas.microsoft.com/office/powerpoint/2010/main" val="5777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3600" b="1"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4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innsida.ntnu.no/wiki/-/wiki/Norsk/Forbedringsprogram+NTNU#section-Forbedringsprogram+NTNU-Studieplan"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ntnu.no/studier/mklinsyk"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hyperlink" Target="https://www.ntnu.no/studier/itbainfo"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hyperlink" Target="https://digit.ntnu.no/"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www.ntnu.no/videre/digitalisering-og-ledelse"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ntnu.no/studier/mvegjernb"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4" Type="http://schemas.openxmlformats.org/officeDocument/2006/relationships/hyperlink" Target="https://www.ntnu.no/studier/oampa3"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nifu.no/news/ntnu-videre-viktig-for-etter-og-videreutdanning-ved-ntnu/"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innsyn.uhr.no/wfdocument.ashx?journalpostid=2018001072&amp;dokid=40149&amp;versjon=1&amp;variant=A&amp;"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www.ntnu.no/videre/kfk"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p:cNvSpPr/>
          <p:nvPr/>
        </p:nvSpPr>
        <p:spPr>
          <a:xfrm>
            <a:off x="531795" y="1765232"/>
            <a:ext cx="8191679" cy="3170099"/>
          </a:xfrm>
          <a:prstGeom prst="rect">
            <a:avLst/>
          </a:prstGeom>
        </p:spPr>
        <p:txBody>
          <a:bodyPr wrap="square">
            <a:spAutoFit/>
          </a:bodyPr>
          <a:lstStyle/>
          <a:p>
            <a:r>
              <a:rPr lang="nb-NO" sz="3200" b="1" dirty="0">
                <a:latin typeface="Arial" panose="020B0604020202020204" pitchFamily="34" charset="0"/>
                <a:cs typeface="Arial" panose="020B0604020202020204" pitchFamily="34" charset="0"/>
              </a:rPr>
              <a:t>Framtidig utvikling og organisering av NTNUs EVU-virksomhet</a:t>
            </a:r>
          </a:p>
          <a:p>
            <a:endParaRPr lang="nb-NO" sz="3200" b="1" dirty="0">
              <a:latin typeface="Arial" panose="020B0604020202020204" pitchFamily="34" charset="0"/>
              <a:cs typeface="Arial" panose="020B0604020202020204" pitchFamily="34" charset="0"/>
            </a:endParaRPr>
          </a:p>
          <a:p>
            <a:r>
              <a:rPr lang="nb-NO" sz="2400" dirty="0">
                <a:latin typeface="Arial" panose="020B0604020202020204" pitchFamily="34" charset="0"/>
                <a:cs typeface="Arial" panose="020B0604020202020204" pitchFamily="34" charset="0"/>
              </a:rPr>
              <a:t>Rapport fra Reitan-utvalget (EVU-arbeidsgruppe 1)</a:t>
            </a:r>
          </a:p>
          <a:p>
            <a:endParaRPr lang="nb-NO" sz="2000" dirty="0" smtClean="0">
              <a:latin typeface="Arial" panose="020B0604020202020204" pitchFamily="34" charset="0"/>
              <a:cs typeface="Arial" panose="020B0604020202020204" pitchFamily="34" charset="0"/>
            </a:endParaRPr>
          </a:p>
          <a:p>
            <a:endParaRPr lang="nb-NO" sz="2000" dirty="0">
              <a:latin typeface="Arial" panose="020B0604020202020204" pitchFamily="34" charset="0"/>
              <a:cs typeface="Arial" panose="020B0604020202020204" pitchFamily="34" charset="0"/>
            </a:endParaRPr>
          </a:p>
          <a:p>
            <a:r>
              <a:rPr lang="nb-NO" sz="2000" dirty="0" smtClean="0">
                <a:latin typeface="Arial" panose="020B0604020202020204" pitchFamily="34" charset="0"/>
                <a:cs typeface="Arial" panose="020B0604020202020204" pitchFamily="34" charset="0"/>
              </a:rPr>
              <a:t>Dekanmøtet 18.12.18</a:t>
            </a:r>
          </a:p>
          <a:p>
            <a:r>
              <a:rPr lang="nb-NO" sz="2000" dirty="0" smtClean="0">
                <a:latin typeface="Arial" panose="020B0604020202020204" pitchFamily="34" charset="0"/>
                <a:cs typeface="Arial" panose="020B0604020202020204" pitchFamily="34" charset="0"/>
              </a:rPr>
              <a:t>Marit Reitan</a:t>
            </a:r>
            <a:endParaRPr lang="nb-NO"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1167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616122" cy="1143000"/>
          </a:xfrm>
        </p:spPr>
        <p:txBody>
          <a:bodyPr>
            <a:normAutofit/>
          </a:bodyPr>
          <a:lstStyle/>
          <a:p>
            <a:r>
              <a:rPr lang="nb-NO" sz="2000" dirty="0">
                <a:solidFill>
                  <a:schemeClr val="accent2">
                    <a:lumMod val="75000"/>
                  </a:schemeClr>
                </a:solidFill>
              </a:rPr>
              <a:t>Anbefalinger</a:t>
            </a:r>
            <a:r>
              <a:rPr lang="nb-NO" sz="2000" dirty="0">
                <a:solidFill>
                  <a:schemeClr val="accent2">
                    <a:lumMod val="75000"/>
                  </a:schemeClr>
                </a:solidFill>
              </a:rPr>
              <a:t> - Virksomhetsstyring</a:t>
            </a:r>
            <a:r>
              <a:rPr lang="nb-NO" sz="2000" dirty="0">
                <a:solidFill>
                  <a:schemeClr val="accent2">
                    <a:lumMod val="75000"/>
                  </a:schemeClr>
                </a:solidFill>
              </a:rPr>
              <a:t>, kvalitetsarbeid og </a:t>
            </a:r>
            <a:r>
              <a:rPr lang="nb-NO" sz="2000" dirty="0" err="1">
                <a:solidFill>
                  <a:schemeClr val="accent2">
                    <a:lumMod val="75000"/>
                  </a:schemeClr>
                </a:solidFill>
              </a:rPr>
              <a:t>årshjul</a:t>
            </a:r>
            <a:r>
              <a:rPr lang="nb-NO" sz="2000" dirty="0">
                <a:solidFill>
                  <a:schemeClr val="accent2">
                    <a:lumMod val="75000"/>
                  </a:schemeClr>
                </a:solidFill>
              </a:rPr>
              <a:t> (</a:t>
            </a:r>
            <a:r>
              <a:rPr lang="nb-NO" sz="2000" dirty="0" err="1">
                <a:solidFill>
                  <a:schemeClr val="accent2">
                    <a:lumMod val="75000"/>
                  </a:schemeClr>
                </a:solidFill>
              </a:rPr>
              <a:t>kap</a:t>
            </a:r>
            <a:r>
              <a:rPr lang="nb-NO" sz="2000" dirty="0">
                <a:solidFill>
                  <a:schemeClr val="accent2">
                    <a:lumMod val="75000"/>
                  </a:schemeClr>
                </a:solidFill>
              </a:rPr>
              <a:t>. 3) </a:t>
            </a:r>
            <a:endParaRPr lang="nb-NO" sz="2000" dirty="0">
              <a:solidFill>
                <a:schemeClr val="accent2">
                  <a:lumMod val="75000"/>
                </a:schemeClr>
              </a:solidFill>
            </a:endParaRPr>
          </a:p>
        </p:txBody>
      </p:sp>
      <p:sp>
        <p:nvSpPr>
          <p:cNvPr id="3" name="Plassholder for innhold 2"/>
          <p:cNvSpPr>
            <a:spLocks noGrp="1"/>
          </p:cNvSpPr>
          <p:nvPr>
            <p:ph idx="1"/>
          </p:nvPr>
        </p:nvSpPr>
        <p:spPr>
          <a:xfrm>
            <a:off x="457199" y="1330036"/>
            <a:ext cx="8549842" cy="4461164"/>
          </a:xfrm>
        </p:spPr>
        <p:txBody>
          <a:bodyPr>
            <a:noAutofit/>
          </a:bodyPr>
          <a:lstStyle/>
          <a:p>
            <a:pPr lvl="0">
              <a:buFont typeface="+mj-lt"/>
              <a:buAutoNum type="arabicPeriod" startAt="5"/>
            </a:pPr>
            <a:r>
              <a:rPr lang="nb-NO" sz="1800" dirty="0" smtClean="0"/>
              <a:t>En </a:t>
            </a:r>
            <a:r>
              <a:rPr lang="nb-NO" sz="1800" dirty="0"/>
              <a:t>samlet porteføljestyring må hindre utvikling av videreutdanningstilbud som er i konkurranse med hverandre. </a:t>
            </a:r>
            <a:r>
              <a:rPr lang="nb-NO" sz="1800" dirty="0"/>
              <a:t>NTNU bør fremme faglig samarbeid om videreutdanning framfor konkurranse. Overlappende tilbud bør samkjøres. </a:t>
            </a:r>
            <a:r>
              <a:rPr lang="nb-NO" sz="1800" dirty="0"/>
              <a:t>Studietilbud forankres i fagmiljøet med størst faglig aktivitet innen fagområdet, og emner gjennomført av fagmiljøer med relevant kompetanse. </a:t>
            </a:r>
            <a:endParaRPr lang="nb-NO" sz="1800" dirty="0" smtClean="0"/>
          </a:p>
          <a:p>
            <a:pPr lvl="0">
              <a:buFont typeface="+mj-lt"/>
              <a:buAutoNum type="arabicPeriod" startAt="5"/>
            </a:pPr>
            <a:endParaRPr lang="nb-NO" sz="1800" dirty="0"/>
          </a:p>
          <a:p>
            <a:pPr lvl="0">
              <a:buFont typeface="+mj-lt"/>
              <a:buAutoNum type="arabicPeriod" startAt="5"/>
            </a:pPr>
            <a:r>
              <a:rPr lang="nb-NO" sz="1800" dirty="0"/>
              <a:t>NTNUs videreutdanning (program og emner) bør som hovedregel følge det ordinære </a:t>
            </a:r>
            <a:r>
              <a:rPr lang="nb-NO" sz="1800" dirty="0" err="1"/>
              <a:t>årshjulet</a:t>
            </a:r>
            <a:r>
              <a:rPr lang="nb-NO" sz="1800" dirty="0"/>
              <a:t> både for studiekvalitet og studieplanlegging for å sikre kvalitet og unngå unødvendig administrativt merarbeid. Opprettelse av nye tilbud som krever raskere implementering for å møte eksterne behov, må begrunnes og godkjennes av dekan. Når et tilbud er i drift, bør det inn i det ordinære </a:t>
            </a:r>
            <a:r>
              <a:rPr lang="nb-NO" sz="1800" dirty="0" err="1"/>
              <a:t>årshjulet</a:t>
            </a:r>
            <a:r>
              <a:rPr lang="nb-NO" sz="1800" dirty="0"/>
              <a:t> for studieporteføljeutvikling. </a:t>
            </a:r>
            <a:r>
              <a:rPr lang="nb-NO" sz="1800" dirty="0"/>
              <a:t>Videreutdanning bør følges opp i tertialrapporter og i styringsdialoger mellom alle nivå ved NTNU</a:t>
            </a:r>
            <a:r>
              <a:rPr lang="nb-NO" sz="1800" dirty="0" smtClean="0"/>
              <a:t>.</a:t>
            </a:r>
          </a:p>
          <a:p>
            <a:pPr lvl="0">
              <a:buFont typeface="+mj-lt"/>
              <a:buAutoNum type="arabicPeriod" startAt="5"/>
            </a:pPr>
            <a:endParaRPr lang="nb-NO" sz="1800" dirty="0"/>
          </a:p>
        </p:txBody>
      </p:sp>
    </p:spTree>
    <p:extLst>
      <p:ext uri="{BB962C8B-B14F-4D97-AF65-F5344CB8AC3E}">
        <p14:creationId xmlns:p14="http://schemas.microsoft.com/office/powerpoint/2010/main" val="12595620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616122" cy="1143000"/>
          </a:xfrm>
        </p:spPr>
        <p:txBody>
          <a:bodyPr>
            <a:normAutofit/>
          </a:bodyPr>
          <a:lstStyle/>
          <a:p>
            <a:r>
              <a:rPr lang="nb-NO" sz="2000" dirty="0">
                <a:solidFill>
                  <a:schemeClr val="accent2">
                    <a:lumMod val="75000"/>
                  </a:schemeClr>
                </a:solidFill>
              </a:rPr>
              <a:t>Anbefalinger - Virksomhetsstyring</a:t>
            </a:r>
            <a:r>
              <a:rPr lang="nb-NO" sz="2000" dirty="0">
                <a:solidFill>
                  <a:schemeClr val="accent2">
                    <a:lumMod val="75000"/>
                  </a:schemeClr>
                </a:solidFill>
              </a:rPr>
              <a:t>, kvalitetsarbeid og </a:t>
            </a:r>
            <a:r>
              <a:rPr lang="nb-NO" sz="2000" dirty="0" err="1">
                <a:solidFill>
                  <a:schemeClr val="accent2">
                    <a:lumMod val="75000"/>
                  </a:schemeClr>
                </a:solidFill>
              </a:rPr>
              <a:t>årshjul</a:t>
            </a:r>
            <a:r>
              <a:rPr lang="nb-NO" sz="2000" dirty="0">
                <a:solidFill>
                  <a:schemeClr val="accent2">
                    <a:lumMod val="75000"/>
                  </a:schemeClr>
                </a:solidFill>
              </a:rPr>
              <a:t> (</a:t>
            </a:r>
            <a:r>
              <a:rPr lang="nb-NO" sz="2000" dirty="0" err="1">
                <a:solidFill>
                  <a:schemeClr val="accent2">
                    <a:lumMod val="75000"/>
                  </a:schemeClr>
                </a:solidFill>
              </a:rPr>
              <a:t>kap</a:t>
            </a:r>
            <a:r>
              <a:rPr lang="nb-NO" sz="2000" dirty="0">
                <a:solidFill>
                  <a:schemeClr val="accent2">
                    <a:lumMod val="75000"/>
                  </a:schemeClr>
                </a:solidFill>
              </a:rPr>
              <a:t>. 3) </a:t>
            </a:r>
            <a:endParaRPr lang="nb-NO" sz="2000" dirty="0">
              <a:solidFill>
                <a:schemeClr val="accent2">
                  <a:lumMod val="75000"/>
                </a:schemeClr>
              </a:solidFill>
            </a:endParaRPr>
          </a:p>
        </p:txBody>
      </p:sp>
      <p:sp>
        <p:nvSpPr>
          <p:cNvPr id="3" name="Plassholder for innhold 2"/>
          <p:cNvSpPr>
            <a:spLocks noGrp="1"/>
          </p:cNvSpPr>
          <p:nvPr>
            <p:ph idx="1"/>
          </p:nvPr>
        </p:nvSpPr>
        <p:spPr>
          <a:xfrm>
            <a:off x="457199" y="1330036"/>
            <a:ext cx="8549842" cy="4461164"/>
          </a:xfrm>
        </p:spPr>
        <p:txBody>
          <a:bodyPr>
            <a:noAutofit/>
          </a:bodyPr>
          <a:lstStyle/>
          <a:p>
            <a:pPr lvl="0">
              <a:buFont typeface="+mj-lt"/>
              <a:buAutoNum type="arabicPeriod" startAt="7"/>
            </a:pPr>
            <a:r>
              <a:rPr lang="nb-NO" sz="1800" dirty="0" smtClean="0"/>
              <a:t>NTNU </a:t>
            </a:r>
            <a:r>
              <a:rPr lang="nb-NO" sz="1800" dirty="0"/>
              <a:t>bør standardisere søknadsfrister for opptak til </a:t>
            </a:r>
            <a:r>
              <a:rPr lang="nb-NO" sz="1800" b="1" dirty="0"/>
              <a:t>videreutdanning</a:t>
            </a:r>
            <a:r>
              <a:rPr lang="nb-NO" sz="1800" dirty="0"/>
              <a:t>. </a:t>
            </a:r>
            <a:r>
              <a:rPr lang="nb-NO" sz="1800" dirty="0"/>
              <a:t>Opptaksfrister som er nær oppstart, medfører mye administrativt merarbeid, krevende ressursplanlegging og ekstrakostnader til markedsføring. NTNU bør arbeide for at UH-sektoren samkjører opptaksfrister for å unngå konkurranse basert på opptaksfrister. </a:t>
            </a:r>
            <a:r>
              <a:rPr lang="nb-NO" sz="1800" dirty="0"/>
              <a:t>Unntak fra NTNUs søknadsfrister for opptak for videreutdanning må begrunnes og godkjennes av dekan</a:t>
            </a:r>
            <a:r>
              <a:rPr lang="nb-NO" sz="1800" dirty="0" smtClean="0"/>
              <a:t>.</a:t>
            </a:r>
          </a:p>
          <a:p>
            <a:pPr lvl="0">
              <a:buFont typeface="+mj-lt"/>
              <a:buAutoNum type="arabicPeriod" startAt="7"/>
            </a:pPr>
            <a:endParaRPr lang="nb-NO" sz="1800" dirty="0"/>
          </a:p>
          <a:p>
            <a:pPr lvl="0">
              <a:buFont typeface="+mj-lt"/>
              <a:buAutoNum type="arabicPeriod" startAt="7"/>
            </a:pPr>
            <a:r>
              <a:rPr lang="nb-NO" sz="1800" dirty="0"/>
              <a:t>EVU bør være del av ordinære undervisningsoppgaver til faste ansatte ved fakultetet. </a:t>
            </a:r>
            <a:r>
              <a:rPr lang="nb-NO" sz="1800" dirty="0"/>
              <a:t>En strategisk personalplan vil være hensiktsmessig verktøy for å planlegge ressursbruk. </a:t>
            </a:r>
            <a:endParaRPr lang="nb-NO" sz="1800" dirty="0" smtClean="0"/>
          </a:p>
          <a:p>
            <a:pPr lvl="0">
              <a:buFont typeface="+mj-lt"/>
              <a:buAutoNum type="arabicPeriod" startAt="7"/>
            </a:pPr>
            <a:endParaRPr lang="nb-NO" sz="1800" dirty="0"/>
          </a:p>
          <a:p>
            <a:pPr lvl="0">
              <a:buFont typeface="+mj-lt"/>
              <a:buAutoNum type="arabicPeriod" startAt="7"/>
            </a:pPr>
            <a:r>
              <a:rPr lang="nb-NO" sz="1800" dirty="0" smtClean="0"/>
              <a:t>Ansatte </a:t>
            </a:r>
            <a:r>
              <a:rPr lang="nb-NO" sz="1800" dirty="0"/>
              <a:t>må ha godkjenning av sidegjøremål for å utføre EVU på vegne av andre private eller offentlige institusjoner. </a:t>
            </a:r>
            <a:r>
              <a:rPr lang="nb-NO" sz="1800" dirty="0"/>
              <a:t>Slik virksomhet kan komme i konkurranseforhold til NTNUs egen virksomhet. Ansatte kan ikke ta sidegjøremål som innebærer at den ansatte driver med eller medvirker til illojal konkurranse med NTNU.   </a:t>
            </a:r>
          </a:p>
          <a:p>
            <a:pPr>
              <a:buFont typeface="+mj-lt"/>
              <a:buAutoNum type="arabicPeriod" startAt="7"/>
            </a:pPr>
            <a:endParaRPr lang="nb-NO" sz="1800" dirty="0"/>
          </a:p>
        </p:txBody>
      </p:sp>
    </p:spTree>
    <p:extLst>
      <p:ext uri="{BB962C8B-B14F-4D97-AF65-F5344CB8AC3E}">
        <p14:creationId xmlns:p14="http://schemas.microsoft.com/office/powerpoint/2010/main" val="30759944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616122" cy="1143000"/>
          </a:xfrm>
        </p:spPr>
        <p:txBody>
          <a:bodyPr>
            <a:normAutofit/>
          </a:bodyPr>
          <a:lstStyle/>
          <a:p>
            <a:r>
              <a:rPr lang="nb-NO" sz="2000" dirty="0">
                <a:solidFill>
                  <a:schemeClr val="accent2">
                    <a:lumMod val="75000"/>
                  </a:schemeClr>
                </a:solidFill>
              </a:rPr>
              <a:t>Anbefalinger - Økonomiske </a:t>
            </a:r>
            <a:r>
              <a:rPr lang="nb-NO" sz="2000" dirty="0">
                <a:solidFill>
                  <a:schemeClr val="accent2">
                    <a:lumMod val="75000"/>
                  </a:schemeClr>
                </a:solidFill>
              </a:rPr>
              <a:t>og juridiske </a:t>
            </a:r>
            <a:r>
              <a:rPr lang="nb-NO" sz="2000" dirty="0">
                <a:solidFill>
                  <a:schemeClr val="accent2">
                    <a:lumMod val="75000"/>
                  </a:schemeClr>
                </a:solidFill>
              </a:rPr>
              <a:t>rammebetingelser (</a:t>
            </a:r>
            <a:r>
              <a:rPr lang="nb-NO" sz="2000" dirty="0" err="1">
                <a:solidFill>
                  <a:schemeClr val="accent2">
                    <a:lumMod val="75000"/>
                  </a:schemeClr>
                </a:solidFill>
              </a:rPr>
              <a:t>kap</a:t>
            </a:r>
            <a:r>
              <a:rPr lang="nb-NO" sz="2000" dirty="0">
                <a:solidFill>
                  <a:schemeClr val="accent2">
                    <a:lumMod val="75000"/>
                  </a:schemeClr>
                </a:solidFill>
              </a:rPr>
              <a:t>. 4) </a:t>
            </a:r>
            <a:endParaRPr lang="nb-NO" sz="2000" dirty="0">
              <a:solidFill>
                <a:schemeClr val="accent2">
                  <a:lumMod val="75000"/>
                </a:schemeClr>
              </a:solidFill>
            </a:endParaRPr>
          </a:p>
        </p:txBody>
      </p:sp>
      <p:sp>
        <p:nvSpPr>
          <p:cNvPr id="3" name="Plassholder for innhold 2"/>
          <p:cNvSpPr>
            <a:spLocks noGrp="1"/>
          </p:cNvSpPr>
          <p:nvPr>
            <p:ph idx="1"/>
          </p:nvPr>
        </p:nvSpPr>
        <p:spPr>
          <a:xfrm>
            <a:off x="457199" y="1330036"/>
            <a:ext cx="8549842" cy="4461164"/>
          </a:xfrm>
        </p:spPr>
        <p:txBody>
          <a:bodyPr>
            <a:noAutofit/>
          </a:bodyPr>
          <a:lstStyle/>
          <a:p>
            <a:pPr marL="457200" lvl="0" indent="-457200">
              <a:buFont typeface="+mj-lt"/>
              <a:buAutoNum type="arabicPeriod" startAt="10"/>
            </a:pPr>
            <a:r>
              <a:rPr lang="nb-NO" sz="1800" dirty="0"/>
              <a:t>NTNU må gå gjennom porteføljen av EVU og vurdere om ønsket aktivitet er innenfor regelverket som er gitt av egenbetalingsforskriften, statsstøtteregelverket og BOA-regelverket. NTNU må vurdere om tilbud som ikke er innenfor unntakene i egenbetalingsforskriften, skal tilbys gratis over rammebevilgningen, legges ned eller tilbys som oppdrag. </a:t>
            </a:r>
            <a:endParaRPr lang="nb-NO" sz="1800" dirty="0" smtClean="0"/>
          </a:p>
          <a:p>
            <a:pPr marL="457200" lvl="0" indent="-457200">
              <a:buFont typeface="+mj-lt"/>
              <a:buAutoNum type="arabicPeriod" startAt="10"/>
            </a:pPr>
            <a:endParaRPr lang="nb-NO" sz="1800" dirty="0"/>
          </a:p>
          <a:p>
            <a:pPr lvl="1"/>
            <a:r>
              <a:rPr lang="nb-NO" sz="1800" dirty="0"/>
              <a:t>Finansiering av</a:t>
            </a:r>
            <a:r>
              <a:rPr lang="nb-NO" sz="1800" b="1" dirty="0"/>
              <a:t> videreutdanning </a:t>
            </a:r>
            <a:r>
              <a:rPr lang="nb-NO" sz="1800" dirty="0"/>
              <a:t>bør i utgangspunktet være kostnadsdekkende gjennom fullfinansierte studieplasser, oppdragsfinansiering, bidragsfinansiering og/eller studentbetaling.</a:t>
            </a:r>
          </a:p>
          <a:p>
            <a:pPr lvl="1"/>
            <a:r>
              <a:rPr lang="nb-NO" sz="1800" dirty="0"/>
              <a:t>Finansiering av</a:t>
            </a:r>
            <a:r>
              <a:rPr lang="nb-NO" sz="1800" b="1" dirty="0"/>
              <a:t> etterutdanning </a:t>
            </a:r>
            <a:r>
              <a:rPr lang="nb-NO" sz="1800" dirty="0"/>
              <a:t>(kurs uten studiepoeng) skal være kostnadsdekkende, jf. statsstøtteregelverket. </a:t>
            </a:r>
          </a:p>
          <a:p>
            <a:pPr lvl="0">
              <a:buFont typeface="+mj-lt"/>
              <a:buAutoNum type="arabicPeriod"/>
            </a:pPr>
            <a:endParaRPr lang="nb-NO" sz="1400" dirty="0"/>
          </a:p>
        </p:txBody>
      </p:sp>
    </p:spTree>
    <p:extLst>
      <p:ext uri="{BB962C8B-B14F-4D97-AF65-F5344CB8AC3E}">
        <p14:creationId xmlns:p14="http://schemas.microsoft.com/office/powerpoint/2010/main" val="3574998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851956" cy="1143000"/>
          </a:xfrm>
        </p:spPr>
        <p:txBody>
          <a:bodyPr>
            <a:normAutofit/>
          </a:bodyPr>
          <a:lstStyle/>
          <a:p>
            <a:r>
              <a:rPr lang="nb-NO" sz="2000" dirty="0">
                <a:solidFill>
                  <a:schemeClr val="accent2">
                    <a:lumMod val="75000"/>
                  </a:schemeClr>
                </a:solidFill>
              </a:rPr>
              <a:t>Anbefalinger - Leveransemodeller </a:t>
            </a:r>
            <a:r>
              <a:rPr lang="nb-NO" sz="2000" dirty="0">
                <a:solidFill>
                  <a:schemeClr val="accent2">
                    <a:lumMod val="75000"/>
                  </a:schemeClr>
                </a:solidFill>
              </a:rPr>
              <a:t>og </a:t>
            </a:r>
            <a:r>
              <a:rPr lang="nb-NO" sz="2000" dirty="0">
                <a:solidFill>
                  <a:schemeClr val="accent2">
                    <a:lumMod val="75000"/>
                  </a:schemeClr>
                </a:solidFill>
              </a:rPr>
              <a:t>insentiver (</a:t>
            </a:r>
            <a:r>
              <a:rPr lang="nb-NO" sz="2000" dirty="0" err="1">
                <a:solidFill>
                  <a:schemeClr val="accent2">
                    <a:lumMod val="75000"/>
                  </a:schemeClr>
                </a:solidFill>
              </a:rPr>
              <a:t>kap</a:t>
            </a:r>
            <a:r>
              <a:rPr lang="nb-NO" sz="2000" dirty="0">
                <a:solidFill>
                  <a:schemeClr val="accent2">
                    <a:lumMod val="75000"/>
                  </a:schemeClr>
                </a:solidFill>
              </a:rPr>
              <a:t>. 4)</a:t>
            </a:r>
            <a:endParaRPr lang="nb-NO" sz="2000" dirty="0">
              <a:solidFill>
                <a:schemeClr val="accent2">
                  <a:lumMod val="75000"/>
                </a:schemeClr>
              </a:solidFill>
            </a:endParaRPr>
          </a:p>
        </p:txBody>
      </p:sp>
      <p:sp>
        <p:nvSpPr>
          <p:cNvPr id="3" name="Plassholder for innhold 2"/>
          <p:cNvSpPr>
            <a:spLocks noGrp="1"/>
          </p:cNvSpPr>
          <p:nvPr>
            <p:ph idx="1"/>
          </p:nvPr>
        </p:nvSpPr>
        <p:spPr>
          <a:xfrm>
            <a:off x="457199" y="1330036"/>
            <a:ext cx="8549842" cy="4461164"/>
          </a:xfrm>
        </p:spPr>
        <p:txBody>
          <a:bodyPr>
            <a:noAutofit/>
          </a:bodyPr>
          <a:lstStyle/>
          <a:p>
            <a:pPr marL="457200" lvl="0" indent="-457200">
              <a:buFont typeface="+mj-lt"/>
              <a:buAutoNum type="arabicPeriod" startAt="10"/>
            </a:pPr>
            <a:r>
              <a:rPr lang="nb-NO" sz="1800" dirty="0"/>
              <a:t>NTNU må gå gjennom porteføljen av EVU og vurdere om ønsket aktivitet er innenfor regelverket som er gitt av egenbetalingsforskriften, statsstøtteregelverket og BOA-regelverket. NTNU må vurdere om tilbud som ikke er innenfor unntakene i egenbetalingsforskriften, skal tilbys gratis over rammebevilgningen, legges ned eller tilbys som oppdrag. </a:t>
            </a:r>
            <a:endParaRPr lang="nb-NO" sz="1800" dirty="0" smtClean="0"/>
          </a:p>
          <a:p>
            <a:pPr marL="457200" lvl="0" indent="-457200">
              <a:buFont typeface="+mj-lt"/>
              <a:buAutoNum type="arabicPeriod" startAt="10"/>
            </a:pPr>
            <a:endParaRPr lang="nb-NO" sz="1800" dirty="0"/>
          </a:p>
          <a:p>
            <a:pPr lvl="1"/>
            <a:r>
              <a:rPr lang="nb-NO" sz="1800" dirty="0"/>
              <a:t>Finansiering av</a:t>
            </a:r>
            <a:r>
              <a:rPr lang="nb-NO" sz="1800" b="1" dirty="0"/>
              <a:t> videreutdanning </a:t>
            </a:r>
            <a:r>
              <a:rPr lang="nb-NO" sz="1800" dirty="0"/>
              <a:t>bør i utgangspunktet være kostnadsdekkende gjennom fullfinansierte studieplasser, oppdragsfinansiering, bidragsfinansiering og/eller studentbetaling.</a:t>
            </a:r>
          </a:p>
          <a:p>
            <a:pPr lvl="1"/>
            <a:r>
              <a:rPr lang="nb-NO" sz="1800" dirty="0"/>
              <a:t>Finansiering av</a:t>
            </a:r>
            <a:r>
              <a:rPr lang="nb-NO" sz="1800" b="1" dirty="0"/>
              <a:t> etterutdanning </a:t>
            </a:r>
            <a:r>
              <a:rPr lang="nb-NO" sz="1800" dirty="0"/>
              <a:t>(kurs uten studiepoeng) skal være kostnadsdekkende, jf. statsstøtteregelverket. </a:t>
            </a:r>
          </a:p>
          <a:p>
            <a:pPr lvl="0">
              <a:buFont typeface="+mj-lt"/>
              <a:buAutoNum type="arabicPeriod"/>
            </a:pPr>
            <a:endParaRPr lang="nb-NO" sz="1400" dirty="0"/>
          </a:p>
        </p:txBody>
      </p:sp>
    </p:spTree>
    <p:extLst>
      <p:ext uri="{BB962C8B-B14F-4D97-AF65-F5344CB8AC3E}">
        <p14:creationId xmlns:p14="http://schemas.microsoft.com/office/powerpoint/2010/main" val="37103144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851956" cy="1143000"/>
          </a:xfrm>
        </p:spPr>
        <p:txBody>
          <a:bodyPr>
            <a:normAutofit/>
          </a:bodyPr>
          <a:lstStyle/>
          <a:p>
            <a:r>
              <a:rPr lang="nb-NO" sz="2000" dirty="0">
                <a:solidFill>
                  <a:schemeClr val="accent2">
                    <a:lumMod val="75000"/>
                  </a:schemeClr>
                </a:solidFill>
              </a:rPr>
              <a:t>Anbefalinger - Leveransemodeller </a:t>
            </a:r>
            <a:r>
              <a:rPr lang="nb-NO" sz="2000" dirty="0">
                <a:solidFill>
                  <a:schemeClr val="accent2">
                    <a:lumMod val="75000"/>
                  </a:schemeClr>
                </a:solidFill>
              </a:rPr>
              <a:t>og </a:t>
            </a:r>
            <a:r>
              <a:rPr lang="nb-NO" sz="2000" dirty="0">
                <a:solidFill>
                  <a:schemeClr val="accent2">
                    <a:lumMod val="75000"/>
                  </a:schemeClr>
                </a:solidFill>
              </a:rPr>
              <a:t>insentiver (</a:t>
            </a:r>
            <a:r>
              <a:rPr lang="nb-NO" sz="2000" dirty="0" err="1">
                <a:solidFill>
                  <a:schemeClr val="accent2">
                    <a:lumMod val="75000"/>
                  </a:schemeClr>
                </a:solidFill>
              </a:rPr>
              <a:t>kap</a:t>
            </a:r>
            <a:r>
              <a:rPr lang="nb-NO" sz="2000" dirty="0">
                <a:solidFill>
                  <a:schemeClr val="accent2">
                    <a:lumMod val="75000"/>
                  </a:schemeClr>
                </a:solidFill>
              </a:rPr>
              <a:t>. 5)</a:t>
            </a:r>
            <a:endParaRPr lang="nb-NO" sz="2000" dirty="0">
              <a:solidFill>
                <a:schemeClr val="accent2">
                  <a:lumMod val="75000"/>
                </a:schemeClr>
              </a:solidFill>
            </a:endParaRPr>
          </a:p>
        </p:txBody>
      </p:sp>
      <p:sp>
        <p:nvSpPr>
          <p:cNvPr id="3" name="Plassholder for innhold 2"/>
          <p:cNvSpPr>
            <a:spLocks noGrp="1"/>
          </p:cNvSpPr>
          <p:nvPr>
            <p:ph idx="1"/>
          </p:nvPr>
        </p:nvSpPr>
        <p:spPr>
          <a:xfrm>
            <a:off x="457199" y="1330036"/>
            <a:ext cx="8549842" cy="4461164"/>
          </a:xfrm>
        </p:spPr>
        <p:txBody>
          <a:bodyPr>
            <a:noAutofit/>
          </a:bodyPr>
          <a:lstStyle/>
          <a:p>
            <a:pPr marL="457200" lvl="0" indent="-457200">
              <a:buFont typeface="+mj-lt"/>
              <a:buAutoNum type="arabicPeriod" startAt="11"/>
            </a:pPr>
            <a:r>
              <a:rPr lang="nb-NO" sz="2000" dirty="0"/>
              <a:t>Utvalget foreslår 9 leveransemodeller som er innenfor regelverket (jf. tabell 5.1). Fagmiljøene må selv vurdere hva som er hensiktsmessig modell for ulike tilbud</a:t>
            </a:r>
            <a:r>
              <a:rPr lang="nb-NO" sz="2000" dirty="0" smtClean="0"/>
              <a:t>.</a:t>
            </a:r>
          </a:p>
          <a:p>
            <a:pPr marL="457200" lvl="0" indent="-457200">
              <a:buFont typeface="+mj-lt"/>
              <a:buAutoNum type="arabicPeriod" startAt="11"/>
            </a:pPr>
            <a:endParaRPr lang="nb-NO" sz="2000" dirty="0"/>
          </a:p>
          <a:p>
            <a:pPr marL="457200" lvl="0" indent="-457200">
              <a:buFont typeface="+mj-lt"/>
              <a:buAutoNum type="arabicPeriod" startAt="11"/>
            </a:pPr>
            <a:r>
              <a:rPr lang="nb-NO" sz="2000" dirty="0"/>
              <a:t>Utvalget foreslår at hvert fakultet/institutt vurderer hva som er hensiktsmessige insentiver for utvikling og gjennomføring av EVU innenfor sine fagområder. </a:t>
            </a:r>
          </a:p>
          <a:p>
            <a:pPr marL="0" indent="0">
              <a:buNone/>
            </a:pPr>
            <a:r>
              <a:rPr lang="nb-NO" dirty="0"/>
              <a:t/>
            </a:r>
            <a:br>
              <a:rPr lang="nb-NO" dirty="0"/>
            </a:br>
            <a:r>
              <a:rPr lang="nb-NO" dirty="0"/>
              <a:t> </a:t>
            </a:r>
          </a:p>
          <a:p>
            <a:pPr lvl="0">
              <a:buFont typeface="+mj-lt"/>
              <a:buAutoNum type="arabicPeriod"/>
            </a:pPr>
            <a:endParaRPr lang="nb-NO" sz="1400" dirty="0"/>
          </a:p>
        </p:txBody>
      </p:sp>
    </p:spTree>
    <p:extLst>
      <p:ext uri="{BB962C8B-B14F-4D97-AF65-F5344CB8AC3E}">
        <p14:creationId xmlns:p14="http://schemas.microsoft.com/office/powerpoint/2010/main" val="11527257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851956" cy="1143000"/>
          </a:xfrm>
        </p:spPr>
        <p:txBody>
          <a:bodyPr>
            <a:normAutofit/>
          </a:bodyPr>
          <a:lstStyle/>
          <a:p>
            <a:r>
              <a:rPr lang="nb-NO" sz="3200" dirty="0"/>
              <a:t>Organisering av støttesystemer </a:t>
            </a:r>
            <a:r>
              <a:rPr lang="nb-NO" sz="3200" dirty="0" smtClean="0"/>
              <a:t>i dag</a:t>
            </a:r>
            <a:endParaRPr lang="nb-NO" sz="3200" dirty="0"/>
          </a:p>
        </p:txBody>
      </p:sp>
      <p:sp>
        <p:nvSpPr>
          <p:cNvPr id="3" name="Plassholder for innhold 2"/>
          <p:cNvSpPr>
            <a:spLocks noGrp="1"/>
          </p:cNvSpPr>
          <p:nvPr>
            <p:ph idx="1"/>
          </p:nvPr>
        </p:nvSpPr>
        <p:spPr>
          <a:xfrm>
            <a:off x="457199" y="1330036"/>
            <a:ext cx="8549842" cy="4461164"/>
          </a:xfrm>
        </p:spPr>
        <p:txBody>
          <a:bodyPr>
            <a:noAutofit/>
          </a:bodyPr>
          <a:lstStyle/>
          <a:p>
            <a:pPr marL="0" indent="0">
              <a:buNone/>
            </a:pPr>
            <a:r>
              <a:rPr lang="nb-NO" sz="1800" b="1" dirty="0" smtClean="0"/>
              <a:t>Mangfoldig organisering og ulike støttesystemer</a:t>
            </a:r>
          </a:p>
          <a:p>
            <a:r>
              <a:rPr lang="nb-NO" sz="1800" b="1" dirty="0" smtClean="0"/>
              <a:t>80 % vekst </a:t>
            </a:r>
            <a:r>
              <a:rPr lang="nb-NO" sz="1800" dirty="0" smtClean="0"/>
              <a:t>i videreutdanning gjennom fusjonen – mye internfinansiert</a:t>
            </a:r>
          </a:p>
          <a:p>
            <a:r>
              <a:rPr lang="nb-NO" sz="1800" dirty="0"/>
              <a:t>Seksjon for etter- og videreutdanning betjener hovedsakelig eksternfinansiert EVU ved </a:t>
            </a:r>
            <a:r>
              <a:rPr lang="nb-NO" sz="1800" b="1" dirty="0"/>
              <a:t>«gamle NTNU»</a:t>
            </a:r>
          </a:p>
          <a:p>
            <a:r>
              <a:rPr lang="nb-NO" sz="1800" b="1" dirty="0" smtClean="0"/>
              <a:t>Markedsføring </a:t>
            </a:r>
            <a:r>
              <a:rPr lang="nb-NO" sz="1800" dirty="0" smtClean="0"/>
              <a:t>under </a:t>
            </a:r>
            <a:r>
              <a:rPr lang="nb-NO" sz="1800" b="1" dirty="0" smtClean="0"/>
              <a:t>portalen «NTNU Videre» </a:t>
            </a:r>
            <a:r>
              <a:rPr lang="nb-NO" sz="1800" dirty="0" smtClean="0"/>
              <a:t>inkluderer all EVU, inkludert fulltids og gratis videreutdanninger innen sykepleie</a:t>
            </a:r>
          </a:p>
          <a:p>
            <a:r>
              <a:rPr lang="nb-NO" sz="1800" dirty="0" smtClean="0"/>
              <a:t>IE har videreført aktivitet fra gamle </a:t>
            </a:r>
            <a:r>
              <a:rPr lang="nb-NO" sz="1800" dirty="0" err="1" smtClean="0"/>
              <a:t>HiST</a:t>
            </a:r>
            <a:r>
              <a:rPr lang="nb-NO" sz="1800" dirty="0" smtClean="0"/>
              <a:t> gjennom stiftelsen </a:t>
            </a:r>
            <a:r>
              <a:rPr lang="nb-NO" sz="1800" b="1" dirty="0" smtClean="0"/>
              <a:t>TISIP</a:t>
            </a:r>
          </a:p>
          <a:p>
            <a:r>
              <a:rPr lang="nb-NO" sz="1800" b="1" dirty="0" smtClean="0"/>
              <a:t>KOMPIS</a:t>
            </a:r>
            <a:r>
              <a:rPr lang="nb-NO" sz="1800" dirty="0" smtClean="0"/>
              <a:t> </a:t>
            </a:r>
            <a:r>
              <a:rPr lang="nb-NO" sz="1800" dirty="0"/>
              <a:t>– </a:t>
            </a:r>
            <a:r>
              <a:rPr lang="nb-NO" sz="1800" dirty="0" smtClean="0"/>
              <a:t>SU administrerer </a:t>
            </a:r>
            <a:r>
              <a:rPr lang="nb-NO" sz="1800" dirty="0"/>
              <a:t>EVU mot </a:t>
            </a:r>
            <a:r>
              <a:rPr lang="nb-NO" sz="1800" dirty="0" smtClean="0"/>
              <a:t>lærere (tar betalt)</a:t>
            </a:r>
          </a:p>
          <a:p>
            <a:r>
              <a:rPr lang="nb-NO" sz="1800" b="1" dirty="0" smtClean="0"/>
              <a:t>Fagprogrammet for prosjektledelse </a:t>
            </a:r>
            <a:r>
              <a:rPr lang="nb-NO" sz="1800" dirty="0" smtClean="0"/>
              <a:t>– ekstra markedsstilling i seksjonen</a:t>
            </a:r>
          </a:p>
          <a:p>
            <a:r>
              <a:rPr lang="nb-NO" sz="1800" b="1" dirty="0" smtClean="0"/>
              <a:t>Læringsstøtte </a:t>
            </a:r>
            <a:r>
              <a:rPr lang="nb-NO" sz="1800" dirty="0" smtClean="0"/>
              <a:t>- flere aktører</a:t>
            </a:r>
            <a:r>
              <a:rPr lang="nb-NO" sz="1800" b="1" dirty="0" smtClean="0"/>
              <a:t>: </a:t>
            </a:r>
            <a:r>
              <a:rPr lang="nb-NO" sz="1800" dirty="0" smtClean="0"/>
              <a:t>NTNU Drive, Læringssenteret, </a:t>
            </a:r>
            <a:r>
              <a:rPr lang="nb-NO" sz="1800" dirty="0" err="1" smtClean="0"/>
              <a:t>Multimediasenteret</a:t>
            </a:r>
            <a:r>
              <a:rPr lang="nb-NO" sz="1800" dirty="0" smtClean="0"/>
              <a:t>, NTNU Læringsportalen</a:t>
            </a:r>
            <a:r>
              <a:rPr lang="nb-NO" sz="1800" dirty="0"/>
              <a:t/>
            </a:r>
            <a:br>
              <a:rPr lang="nb-NO" sz="1800" dirty="0"/>
            </a:br>
            <a:r>
              <a:rPr lang="nb-NO" sz="1800" dirty="0"/>
              <a:t> </a:t>
            </a:r>
          </a:p>
          <a:p>
            <a:pPr lvl="0">
              <a:buFont typeface="+mj-lt"/>
              <a:buAutoNum type="arabicPeriod"/>
            </a:pPr>
            <a:endParaRPr lang="nb-NO" sz="1800" dirty="0"/>
          </a:p>
        </p:txBody>
      </p:sp>
    </p:spTree>
    <p:extLst>
      <p:ext uri="{BB962C8B-B14F-4D97-AF65-F5344CB8AC3E}">
        <p14:creationId xmlns:p14="http://schemas.microsoft.com/office/powerpoint/2010/main" val="7512524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851956" cy="1143000"/>
          </a:xfrm>
        </p:spPr>
        <p:txBody>
          <a:bodyPr>
            <a:normAutofit/>
          </a:bodyPr>
          <a:lstStyle/>
          <a:p>
            <a:r>
              <a:rPr lang="nb-NO" sz="3200" dirty="0" smtClean="0"/>
              <a:t>Lokale støttefunksjoner ved fakultetene</a:t>
            </a:r>
            <a:endParaRPr lang="nb-NO" sz="3200" dirty="0"/>
          </a:p>
        </p:txBody>
      </p:sp>
      <p:sp>
        <p:nvSpPr>
          <p:cNvPr id="3" name="Plassholder for innhold 2"/>
          <p:cNvSpPr>
            <a:spLocks noGrp="1"/>
          </p:cNvSpPr>
          <p:nvPr>
            <p:ph idx="1"/>
          </p:nvPr>
        </p:nvSpPr>
        <p:spPr>
          <a:xfrm>
            <a:off x="457199" y="1330036"/>
            <a:ext cx="8549842" cy="4461164"/>
          </a:xfrm>
        </p:spPr>
        <p:txBody>
          <a:bodyPr>
            <a:noAutofit/>
          </a:bodyPr>
          <a:lstStyle/>
          <a:p>
            <a:pPr marL="0" indent="0">
              <a:buNone/>
            </a:pPr>
            <a:r>
              <a:rPr lang="nb-NO" sz="2000" dirty="0" smtClean="0"/>
              <a:t>Flere </a:t>
            </a:r>
            <a:r>
              <a:rPr lang="nb-NO" sz="2000" dirty="0"/>
              <a:t>faktorer </a:t>
            </a:r>
            <a:r>
              <a:rPr lang="nb-NO" sz="2000" dirty="0" smtClean="0"/>
              <a:t>forklarer </a:t>
            </a:r>
            <a:r>
              <a:rPr lang="nb-NO" sz="2000" dirty="0"/>
              <a:t>omfang og innretning på lokale </a:t>
            </a:r>
            <a:r>
              <a:rPr lang="nb-NO" sz="2000" dirty="0" smtClean="0"/>
              <a:t>støttefunksjoner</a:t>
            </a:r>
            <a:endParaRPr lang="nb-NO" sz="2000" dirty="0"/>
          </a:p>
          <a:p>
            <a:pPr lvl="0"/>
            <a:r>
              <a:rPr lang="nb-NO" sz="2000" b="1" dirty="0"/>
              <a:t>omfanget</a:t>
            </a:r>
            <a:r>
              <a:rPr lang="nb-NO" sz="2000" dirty="0"/>
              <a:t> til EVU-virksomheten </a:t>
            </a:r>
          </a:p>
          <a:p>
            <a:pPr lvl="0"/>
            <a:r>
              <a:rPr lang="nb-NO" sz="2000" b="1" dirty="0"/>
              <a:t>størrelsen </a:t>
            </a:r>
            <a:r>
              <a:rPr lang="nb-NO" sz="2000" dirty="0"/>
              <a:t>på</a:t>
            </a:r>
            <a:r>
              <a:rPr lang="nb-NO" sz="2000" b="1" dirty="0"/>
              <a:t> fakultetet</a:t>
            </a:r>
          </a:p>
          <a:p>
            <a:pPr lvl="0"/>
            <a:r>
              <a:rPr lang="nb-NO" sz="2000" b="1" dirty="0"/>
              <a:t>prioritering</a:t>
            </a:r>
            <a:r>
              <a:rPr lang="nb-NO" sz="2000" dirty="0"/>
              <a:t> og </a:t>
            </a:r>
            <a:r>
              <a:rPr lang="nb-NO" sz="2000" b="1" dirty="0"/>
              <a:t>økonomiske rammer</a:t>
            </a:r>
          </a:p>
          <a:p>
            <a:pPr lvl="0"/>
            <a:r>
              <a:rPr lang="nb-NO" sz="2000" dirty="0"/>
              <a:t>tilgangen på </a:t>
            </a:r>
            <a:r>
              <a:rPr lang="nb-NO" sz="2000" b="1" dirty="0"/>
              <a:t>ekstern finansiering </a:t>
            </a:r>
            <a:r>
              <a:rPr lang="nb-NO" sz="2000" dirty="0"/>
              <a:t>og langsiktigheten i denne</a:t>
            </a:r>
          </a:p>
          <a:p>
            <a:pPr lvl="0"/>
            <a:r>
              <a:rPr lang="nb-NO" sz="2000" dirty="0"/>
              <a:t>hvor</a:t>
            </a:r>
            <a:r>
              <a:rPr lang="nb-NO" sz="2000" b="1" dirty="0"/>
              <a:t> krevende markedsarbeidet </a:t>
            </a:r>
            <a:r>
              <a:rPr lang="nb-NO" sz="2000" dirty="0"/>
              <a:t>er </a:t>
            </a:r>
          </a:p>
          <a:p>
            <a:pPr lvl="0"/>
            <a:r>
              <a:rPr lang="nb-NO" sz="2000" dirty="0"/>
              <a:t>hvor </a:t>
            </a:r>
            <a:r>
              <a:rPr lang="nb-NO" sz="2000" b="1" dirty="0"/>
              <a:t>mye bistand de mottar </a:t>
            </a:r>
            <a:r>
              <a:rPr lang="nb-NO" sz="2000" dirty="0"/>
              <a:t>fra Seksjon for etter- og videreutdanning </a:t>
            </a:r>
          </a:p>
          <a:p>
            <a:pPr lvl="0"/>
            <a:r>
              <a:rPr lang="nb-NO" sz="2000" dirty="0"/>
              <a:t>hvor </a:t>
            </a:r>
            <a:r>
              <a:rPr lang="nb-NO" sz="2000" b="1" dirty="0"/>
              <a:t>mye </a:t>
            </a:r>
            <a:r>
              <a:rPr lang="nb-NO" sz="2000" b="1" dirty="0" smtClean="0"/>
              <a:t>arbeid </a:t>
            </a:r>
            <a:r>
              <a:rPr lang="nb-NO" sz="2000" dirty="0"/>
              <a:t>som legges ned av </a:t>
            </a:r>
            <a:r>
              <a:rPr lang="nb-NO" sz="2000" b="1" dirty="0"/>
              <a:t>faglig ansatte</a:t>
            </a:r>
          </a:p>
          <a:p>
            <a:pPr lvl="0"/>
            <a:r>
              <a:rPr lang="nb-NO" sz="2000" b="1" dirty="0" smtClean="0"/>
              <a:t>kultur</a:t>
            </a:r>
            <a:endParaRPr lang="nb-NO" sz="2000" b="1" dirty="0"/>
          </a:p>
          <a:p>
            <a:pPr marL="0" indent="0">
              <a:buNone/>
            </a:pPr>
            <a:r>
              <a:rPr lang="nb-NO" dirty="0"/>
              <a:t/>
            </a:r>
            <a:br>
              <a:rPr lang="nb-NO" dirty="0"/>
            </a:br>
            <a:r>
              <a:rPr lang="nb-NO" dirty="0"/>
              <a:t> </a:t>
            </a:r>
          </a:p>
          <a:p>
            <a:pPr lvl="0">
              <a:buFont typeface="+mj-lt"/>
              <a:buAutoNum type="arabicPeriod"/>
            </a:pPr>
            <a:endParaRPr lang="nb-NO" sz="1400" dirty="0"/>
          </a:p>
        </p:txBody>
      </p:sp>
    </p:spTree>
    <p:extLst>
      <p:ext uri="{BB962C8B-B14F-4D97-AF65-F5344CB8AC3E}">
        <p14:creationId xmlns:p14="http://schemas.microsoft.com/office/powerpoint/2010/main" val="8005224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851956" cy="1143000"/>
          </a:xfrm>
        </p:spPr>
        <p:txBody>
          <a:bodyPr>
            <a:normAutofit/>
          </a:bodyPr>
          <a:lstStyle/>
          <a:p>
            <a:r>
              <a:rPr lang="nb-NO" sz="3200" dirty="0"/>
              <a:t>Seksjon for etter- og videreutdanning</a:t>
            </a:r>
          </a:p>
        </p:txBody>
      </p:sp>
      <p:sp>
        <p:nvSpPr>
          <p:cNvPr id="3" name="Plassholder for innhold 2"/>
          <p:cNvSpPr>
            <a:spLocks noGrp="1"/>
          </p:cNvSpPr>
          <p:nvPr>
            <p:ph idx="1"/>
          </p:nvPr>
        </p:nvSpPr>
        <p:spPr>
          <a:xfrm>
            <a:off x="457199" y="1330035"/>
            <a:ext cx="8466668" cy="4846397"/>
          </a:xfrm>
        </p:spPr>
        <p:txBody>
          <a:bodyPr>
            <a:noAutofit/>
          </a:bodyPr>
          <a:lstStyle/>
          <a:p>
            <a:pPr marL="0" indent="0">
              <a:buNone/>
            </a:pPr>
            <a:r>
              <a:rPr lang="nb-NO" sz="1800" dirty="0" smtClean="0"/>
              <a:t>Seksjon for etter- og videreutdanning</a:t>
            </a:r>
          </a:p>
          <a:p>
            <a:r>
              <a:rPr lang="nb-NO" sz="1800" dirty="0" smtClean="0"/>
              <a:t>28,6 årsverk hvorav 18 arbeider med EVU</a:t>
            </a:r>
          </a:p>
          <a:p>
            <a:r>
              <a:rPr lang="nb-NO" sz="1800" dirty="0" smtClean="0"/>
              <a:t>14 MNOK i rammefinansiering dekker  </a:t>
            </a:r>
          </a:p>
          <a:p>
            <a:pPr lvl="1"/>
            <a:r>
              <a:rPr lang="nb-NO" sz="1600" dirty="0"/>
              <a:t>s</a:t>
            </a:r>
            <a:r>
              <a:rPr lang="nb-NO" sz="1600" dirty="0" smtClean="0"/>
              <a:t>eksjonens arbeid med felles </a:t>
            </a:r>
            <a:r>
              <a:rPr lang="nb-NO" sz="1600" dirty="0"/>
              <a:t>markedsføring av all EVU ved NTNU </a:t>
            </a:r>
          </a:p>
          <a:p>
            <a:pPr lvl="1"/>
            <a:r>
              <a:rPr lang="nb-NO" sz="1600" dirty="0"/>
              <a:t>s</a:t>
            </a:r>
            <a:r>
              <a:rPr lang="nb-NO" sz="1600" dirty="0" smtClean="0"/>
              <a:t>eksjonens tjenester </a:t>
            </a:r>
            <a:r>
              <a:rPr lang="nb-NO" sz="1600" dirty="0"/>
              <a:t>til fagmiljøene for EVU som klassifiseres som salg, dvs. kurs og emner rettet mot enkeltstudenter som betaler (helt eller delvis). Disse tjenestene skal være gratis for fagmiljøene.</a:t>
            </a:r>
          </a:p>
          <a:p>
            <a:r>
              <a:rPr lang="nb-NO" sz="1800" dirty="0" smtClean="0"/>
              <a:t>Tar betalt for </a:t>
            </a:r>
            <a:r>
              <a:rPr lang="nb-NO" sz="1800" dirty="0"/>
              <a:t>administrasjon i BOA-prosjekter </a:t>
            </a:r>
            <a:r>
              <a:rPr lang="nb-NO" sz="1800" dirty="0" smtClean="0"/>
              <a:t>med </a:t>
            </a:r>
            <a:r>
              <a:rPr lang="nb-NO" sz="1800" dirty="0"/>
              <a:t>faste priser </a:t>
            </a:r>
            <a:r>
              <a:rPr lang="nb-NO" sz="1800" dirty="0" smtClean="0"/>
              <a:t>per </a:t>
            </a:r>
            <a:r>
              <a:rPr lang="nb-NO" sz="1800" dirty="0"/>
              <a:t>deltaker på oppdrag </a:t>
            </a:r>
            <a:r>
              <a:rPr lang="nb-NO" sz="1800" dirty="0" smtClean="0"/>
              <a:t>(1500/1000 med og uten opptak). Inntekter fra BOA utgjorde 33 % av budsjettet i 2017</a:t>
            </a:r>
          </a:p>
          <a:p>
            <a:r>
              <a:rPr lang="nb-NO" sz="1800" dirty="0" smtClean="0"/>
              <a:t>Konferansetjenester skal fullfinansieres</a:t>
            </a:r>
          </a:p>
          <a:p>
            <a:r>
              <a:rPr lang="nb-NO" sz="1800" dirty="0" smtClean="0"/>
              <a:t>Egne verktøy og moduler av systemer for EVU</a:t>
            </a:r>
          </a:p>
          <a:p>
            <a:r>
              <a:rPr lang="nb-NO" sz="1800" dirty="0" smtClean="0"/>
              <a:t>Mye manuelt arbeid. </a:t>
            </a:r>
          </a:p>
          <a:p>
            <a:r>
              <a:rPr lang="nb-NO" sz="1800" dirty="0" smtClean="0"/>
              <a:t>Uklar arbeidsfordeling i forhold til FA og </a:t>
            </a:r>
            <a:r>
              <a:rPr lang="nb-NO" sz="1800" dirty="0" err="1" smtClean="0"/>
              <a:t>fak</a:t>
            </a:r>
            <a:r>
              <a:rPr lang="nb-NO" sz="1800" dirty="0" smtClean="0"/>
              <a:t>/</a:t>
            </a:r>
            <a:r>
              <a:rPr lang="nb-NO" sz="1800" dirty="0" err="1" smtClean="0"/>
              <a:t>inst</a:t>
            </a:r>
            <a:r>
              <a:rPr lang="nb-NO" sz="1800" dirty="0" smtClean="0"/>
              <a:t>. </a:t>
            </a:r>
            <a:r>
              <a:rPr lang="nb-NO" dirty="0"/>
              <a:t/>
            </a:r>
            <a:br>
              <a:rPr lang="nb-NO" dirty="0"/>
            </a:br>
            <a:r>
              <a:rPr lang="nb-NO" dirty="0"/>
              <a:t> </a:t>
            </a:r>
          </a:p>
          <a:p>
            <a:pPr lvl="0">
              <a:buFont typeface="+mj-lt"/>
              <a:buAutoNum type="arabicPeriod"/>
            </a:pPr>
            <a:endParaRPr lang="nb-NO" sz="1400" dirty="0"/>
          </a:p>
        </p:txBody>
      </p:sp>
      <p:pic>
        <p:nvPicPr>
          <p:cNvPr id="4" name="Bilde 3"/>
          <p:cNvPicPr>
            <a:picLocks noChangeAspect="1"/>
          </p:cNvPicPr>
          <p:nvPr/>
        </p:nvPicPr>
        <p:blipFill>
          <a:blip r:embed="rId3"/>
          <a:stretch>
            <a:fillRect/>
          </a:stretch>
        </p:blipFill>
        <p:spPr>
          <a:xfrm>
            <a:off x="5913965" y="4094770"/>
            <a:ext cx="7772781" cy="2899789"/>
          </a:xfrm>
          <a:prstGeom prst="rect">
            <a:avLst/>
          </a:prstGeom>
        </p:spPr>
      </p:pic>
    </p:spTree>
    <p:extLst>
      <p:ext uri="{BB962C8B-B14F-4D97-AF65-F5344CB8AC3E}">
        <p14:creationId xmlns:p14="http://schemas.microsoft.com/office/powerpoint/2010/main" val="19338361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851956" cy="1143000"/>
          </a:xfrm>
        </p:spPr>
        <p:txBody>
          <a:bodyPr>
            <a:normAutofit/>
          </a:bodyPr>
          <a:lstStyle/>
          <a:p>
            <a:r>
              <a:rPr lang="nb-NO" sz="3200" dirty="0"/>
              <a:t>Planlagte endringer i verktøy </a:t>
            </a:r>
            <a:endParaRPr lang="nb-NO" sz="3200" dirty="0"/>
          </a:p>
        </p:txBody>
      </p:sp>
      <p:sp>
        <p:nvSpPr>
          <p:cNvPr id="3" name="Plassholder for innhold 2"/>
          <p:cNvSpPr>
            <a:spLocks noGrp="1"/>
          </p:cNvSpPr>
          <p:nvPr>
            <p:ph idx="1"/>
          </p:nvPr>
        </p:nvSpPr>
        <p:spPr>
          <a:xfrm>
            <a:off x="457199" y="1330036"/>
            <a:ext cx="8549842" cy="4461164"/>
          </a:xfrm>
        </p:spPr>
        <p:txBody>
          <a:bodyPr>
            <a:noAutofit/>
          </a:bodyPr>
          <a:lstStyle/>
          <a:p>
            <a:r>
              <a:rPr lang="nb-NO" sz="1800" b="1" dirty="0" err="1" smtClean="0"/>
              <a:t>Maconomy</a:t>
            </a:r>
            <a:r>
              <a:rPr lang="nb-NO" sz="1800" b="1" dirty="0" smtClean="0"/>
              <a:t> </a:t>
            </a:r>
            <a:r>
              <a:rPr lang="nb-NO" sz="1800" dirty="0"/>
              <a:t>skal innføres fra 2019 slik at fakultet/institutt kan følge opp prosjektstyringen av EVU selv. Dette vil gi mulighet for å integrere EVU med annen BOA og med utdanning som er rammefinansiert (gratis for student).</a:t>
            </a:r>
          </a:p>
          <a:p>
            <a:r>
              <a:rPr lang="nb-NO" sz="1800" b="1" dirty="0"/>
              <a:t>Emner på nett (</a:t>
            </a:r>
            <a:r>
              <a:rPr lang="nb-NO" sz="1800" b="1" dirty="0" err="1"/>
              <a:t>EpN</a:t>
            </a:r>
            <a:r>
              <a:rPr lang="nb-NO" sz="1800" b="1" dirty="0"/>
              <a:t>) </a:t>
            </a:r>
            <a:r>
              <a:rPr lang="nb-NO" sz="1800" dirty="0"/>
              <a:t>tas i bruk fra høsten 2018 av fakultet/institutt slik at emnebeskrivelser legges inn direkte av fakultet/institutt.</a:t>
            </a:r>
          </a:p>
          <a:p>
            <a:r>
              <a:rPr lang="nb-NO" sz="1800" b="1" dirty="0"/>
              <a:t>Nettbutikkløsning </a:t>
            </a:r>
            <a:r>
              <a:rPr lang="nb-NO" sz="1800" dirty="0"/>
              <a:t>for NTNU skal tilrettelegges for EVU med betaling. Dette vil kunne effektivisere arbeidet med fakturering når løsningen er på plass. Integrasjon mellom økonomi- og FS-systemer er ikke på plass. </a:t>
            </a:r>
          </a:p>
          <a:p>
            <a:r>
              <a:rPr lang="nb-NO" sz="1800" b="1" dirty="0"/>
              <a:t>Digital innmelding </a:t>
            </a:r>
            <a:r>
              <a:rPr lang="nb-NO" sz="1800" dirty="0"/>
              <a:t>av praktisk informasjon og budsjett for videreutdanningstilbud.</a:t>
            </a:r>
          </a:p>
          <a:p>
            <a:pPr marL="0" indent="0">
              <a:buNone/>
            </a:pPr>
            <a:endParaRPr lang="nb-NO" sz="1800" u="sng" dirty="0" smtClean="0">
              <a:hlinkClick r:id="rId3"/>
            </a:endParaRPr>
          </a:p>
          <a:p>
            <a:pPr marL="0" indent="0">
              <a:buNone/>
            </a:pPr>
            <a:r>
              <a:rPr lang="nb-NO" sz="1800" u="sng" dirty="0" smtClean="0">
                <a:hlinkClick r:id="rId3"/>
              </a:rPr>
              <a:t>Studieplanprosjektet</a:t>
            </a:r>
            <a:r>
              <a:rPr lang="nb-NO" sz="1800" dirty="0" smtClean="0"/>
              <a:t> </a:t>
            </a:r>
            <a:r>
              <a:rPr lang="nb-NO" sz="1800" dirty="0"/>
              <a:t>som er en del av forbedringsprogrammet ved NTNU, inkluderer også EVU. Det forventes at prosjektet vil bidra til å effektivisere planleggingsarbeidet ved fakultet/institutt.</a:t>
            </a:r>
          </a:p>
          <a:p>
            <a:pPr marL="0" indent="0">
              <a:buNone/>
            </a:pPr>
            <a:r>
              <a:rPr lang="nb-NO" sz="1800" dirty="0"/>
              <a:t/>
            </a:r>
            <a:br>
              <a:rPr lang="nb-NO" sz="1800" dirty="0"/>
            </a:br>
            <a:r>
              <a:rPr lang="nb-NO" sz="1800" dirty="0"/>
              <a:t> </a:t>
            </a:r>
          </a:p>
          <a:p>
            <a:pPr lvl="0">
              <a:buFont typeface="+mj-lt"/>
              <a:buAutoNum type="arabicPeriod"/>
            </a:pPr>
            <a:endParaRPr lang="nb-NO" sz="1800" dirty="0"/>
          </a:p>
        </p:txBody>
      </p:sp>
    </p:spTree>
    <p:extLst>
      <p:ext uri="{BB962C8B-B14F-4D97-AF65-F5344CB8AC3E}">
        <p14:creationId xmlns:p14="http://schemas.microsoft.com/office/powerpoint/2010/main" val="11021622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851956" cy="1143000"/>
          </a:xfrm>
        </p:spPr>
        <p:txBody>
          <a:bodyPr>
            <a:noAutofit/>
          </a:bodyPr>
          <a:lstStyle/>
          <a:p>
            <a:r>
              <a:rPr lang="nb-NO" sz="3200" dirty="0"/>
              <a:t>Framtidig behov for </a:t>
            </a:r>
            <a:r>
              <a:rPr lang="nb-NO" sz="3200" dirty="0"/>
              <a:t>støttesystemer</a:t>
            </a:r>
            <a:endParaRPr lang="nb-NO" sz="3200" dirty="0"/>
          </a:p>
        </p:txBody>
      </p:sp>
      <p:sp>
        <p:nvSpPr>
          <p:cNvPr id="3" name="Plassholder for innhold 2"/>
          <p:cNvSpPr>
            <a:spLocks noGrp="1"/>
          </p:cNvSpPr>
          <p:nvPr>
            <p:ph idx="1"/>
          </p:nvPr>
        </p:nvSpPr>
        <p:spPr>
          <a:xfrm>
            <a:off x="457198" y="1330035"/>
            <a:ext cx="8636001" cy="4846397"/>
          </a:xfrm>
        </p:spPr>
        <p:txBody>
          <a:bodyPr>
            <a:noAutofit/>
          </a:bodyPr>
          <a:lstStyle/>
          <a:p>
            <a:pPr marL="0" indent="0">
              <a:buNone/>
            </a:pPr>
            <a:r>
              <a:rPr lang="nb-NO" sz="1800" dirty="0"/>
              <a:t>NTNU har </a:t>
            </a:r>
            <a:r>
              <a:rPr lang="nb-NO" sz="1800" b="1" dirty="0"/>
              <a:t>ikke </a:t>
            </a:r>
            <a:r>
              <a:rPr lang="nb-NO" sz="1800" dirty="0"/>
              <a:t>gjennomgått den </a:t>
            </a:r>
            <a:r>
              <a:rPr lang="nb-NO" sz="1800" b="1" dirty="0"/>
              <a:t>administrative organiseringen </a:t>
            </a:r>
            <a:r>
              <a:rPr lang="nb-NO" sz="1800" dirty="0"/>
              <a:t>av EVU-området </a:t>
            </a:r>
            <a:r>
              <a:rPr lang="nb-NO" sz="1800" b="1" dirty="0"/>
              <a:t>etter fusjonen</a:t>
            </a:r>
            <a:r>
              <a:rPr lang="nb-NO" sz="1800" dirty="0"/>
              <a:t>, og det er, etter utvalgets mening flere argumenter som begrunner et behov for gjennomgang og endring. </a:t>
            </a:r>
          </a:p>
          <a:p>
            <a:r>
              <a:rPr lang="nb-NO" sz="1800" dirty="0"/>
              <a:t>Det er et </a:t>
            </a:r>
            <a:r>
              <a:rPr lang="nb-NO" sz="1800" b="1" dirty="0"/>
              <a:t>mangfold</a:t>
            </a:r>
            <a:r>
              <a:rPr lang="nb-NO" sz="1800" dirty="0"/>
              <a:t> av </a:t>
            </a:r>
            <a:r>
              <a:rPr lang="nb-NO" sz="1800" b="1" dirty="0"/>
              <a:t>organisasjonsformer</a:t>
            </a:r>
            <a:r>
              <a:rPr lang="nb-NO" sz="1800" dirty="0"/>
              <a:t> og </a:t>
            </a:r>
            <a:r>
              <a:rPr lang="nb-NO" sz="1800" b="1" dirty="0"/>
              <a:t>støttesystemer </a:t>
            </a:r>
            <a:r>
              <a:rPr lang="nb-NO" sz="1800" dirty="0"/>
              <a:t>som </a:t>
            </a:r>
            <a:r>
              <a:rPr lang="nb-NO" sz="1800" b="1" dirty="0"/>
              <a:t>ikke framstår som effektive og samordnet. </a:t>
            </a:r>
          </a:p>
          <a:p>
            <a:r>
              <a:rPr lang="nb-NO" sz="1800" dirty="0"/>
              <a:t>NIFU-rapporten «Organisering av etter- og videreutdanningstilbudet ved NTNU» peker på at det foregår </a:t>
            </a:r>
            <a:r>
              <a:rPr lang="nb-NO" sz="1800" b="1" dirty="0"/>
              <a:t>dobbeltarbeid </a:t>
            </a:r>
            <a:r>
              <a:rPr lang="nb-NO" sz="1800" dirty="0"/>
              <a:t>og at det er </a:t>
            </a:r>
            <a:r>
              <a:rPr lang="nb-NO" sz="1800" b="1" dirty="0"/>
              <a:t>uklar rollefordeling mellom ulike nivåer.</a:t>
            </a:r>
          </a:p>
          <a:p>
            <a:r>
              <a:rPr lang="nb-NO" sz="1800" dirty="0"/>
              <a:t>Både NIFU-rapporten og utvalgets kartlegging viser at det er behov for å avklare forventninger slik at NTNUs fagmiljø vet hva (og hvor mye) som </a:t>
            </a:r>
            <a:r>
              <a:rPr lang="nb-NO" sz="1800" b="1" dirty="0"/>
              <a:t>kan forventes av sentrale støttefunksjoner og hva de selv må ta ansvar for. </a:t>
            </a:r>
          </a:p>
          <a:p>
            <a:r>
              <a:rPr lang="nb-NO" sz="1800" b="1" dirty="0"/>
              <a:t>Støttesystemet er tilpasset eksternfinansiert </a:t>
            </a:r>
            <a:r>
              <a:rPr lang="nb-NO" sz="1800" dirty="0"/>
              <a:t>etter- og videreutdanning ved gamle NTNU, men</a:t>
            </a:r>
            <a:r>
              <a:rPr lang="nb-NO" sz="1800" b="1" dirty="0"/>
              <a:t> har ikke kapasitet og innretning rettet mot gratis videreutdanning</a:t>
            </a:r>
            <a:r>
              <a:rPr lang="nb-NO" sz="1800" dirty="0"/>
              <a:t>, som det er grunn til å tro blir </a:t>
            </a:r>
            <a:r>
              <a:rPr lang="nb-NO" sz="1800" b="1" dirty="0"/>
              <a:t>stadig viktigere framover. </a:t>
            </a:r>
          </a:p>
          <a:p>
            <a:pPr marL="400050" lvl="1" indent="0">
              <a:buNone/>
            </a:pPr>
            <a:r>
              <a:rPr lang="nb-NO" sz="1400" dirty="0"/>
              <a:t/>
            </a:r>
            <a:br>
              <a:rPr lang="nb-NO" sz="1400" dirty="0"/>
            </a:br>
            <a:r>
              <a:rPr lang="nb-NO" sz="1400" dirty="0"/>
              <a:t> </a:t>
            </a:r>
          </a:p>
          <a:p>
            <a:pPr lvl="0">
              <a:buFont typeface="+mj-lt"/>
              <a:buAutoNum type="arabicPeriod"/>
            </a:pPr>
            <a:endParaRPr lang="nb-NO" sz="1100" dirty="0"/>
          </a:p>
        </p:txBody>
      </p:sp>
    </p:spTree>
    <p:extLst>
      <p:ext uri="{BB962C8B-B14F-4D97-AF65-F5344CB8AC3E}">
        <p14:creationId xmlns:p14="http://schemas.microsoft.com/office/powerpoint/2010/main" val="27597241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3200" dirty="0" smtClean="0"/>
              <a:t>Mandat</a:t>
            </a:r>
            <a:endParaRPr lang="nb-NO" sz="3200" dirty="0"/>
          </a:p>
        </p:txBody>
      </p:sp>
      <p:sp>
        <p:nvSpPr>
          <p:cNvPr id="3" name="Plassholder for innhold 2"/>
          <p:cNvSpPr>
            <a:spLocks noGrp="1"/>
          </p:cNvSpPr>
          <p:nvPr>
            <p:ph idx="1"/>
          </p:nvPr>
        </p:nvSpPr>
        <p:spPr>
          <a:xfrm>
            <a:off x="457199" y="1330035"/>
            <a:ext cx="8600608" cy="5809673"/>
          </a:xfrm>
        </p:spPr>
        <p:txBody>
          <a:bodyPr>
            <a:noAutofit/>
          </a:bodyPr>
          <a:lstStyle/>
          <a:p>
            <a:pPr marL="0" indent="0">
              <a:buNone/>
            </a:pPr>
            <a:r>
              <a:rPr lang="nb-NO" sz="1800" dirty="0" smtClean="0"/>
              <a:t>Mandatet </a:t>
            </a:r>
            <a:r>
              <a:rPr lang="nb-NO" sz="1800" dirty="0"/>
              <a:t>for dette utvalget er å utrede hvordan NTNU skal styrke EVU-virksomheten med basis i dagens EVU-politikk. Utvalget skal blant annet:</a:t>
            </a:r>
            <a:r>
              <a:rPr lang="nb-NO" sz="1800" i="1" dirty="0"/>
              <a:t> </a:t>
            </a:r>
            <a:endParaRPr lang="nb-NO" sz="1800" i="1" dirty="0" smtClean="0"/>
          </a:p>
          <a:p>
            <a:pPr marL="0" indent="0">
              <a:buNone/>
            </a:pPr>
            <a:endParaRPr lang="nb-NO" sz="1600" dirty="0"/>
          </a:p>
          <a:p>
            <a:pPr lvl="0"/>
            <a:r>
              <a:rPr lang="nb-NO" sz="1600" i="1" dirty="0"/>
              <a:t>Identifisere styrker, svakheter, muligheter og trusler for NTNUs EVU-virksomhet innen strategisk viktige fagområder for NTNU, med særskilt fokus på organisering, styring, støttefunksjoner og finansiering. </a:t>
            </a:r>
          </a:p>
          <a:p>
            <a:pPr lvl="0"/>
            <a:r>
              <a:rPr lang="nb-NO" sz="1600" i="1" dirty="0"/>
              <a:t>Foreslå tiltak som kan redusere hindringer og utnytte muligheter, herunder eventuelle behov for nye eller utvidede finansieringsordninger der markedet ikke har betalingsevne eller – vilje til å dekke totalkostnadene ved utdanningstiltak. </a:t>
            </a:r>
          </a:p>
          <a:p>
            <a:pPr lvl="0"/>
            <a:r>
              <a:rPr lang="nb-NO" sz="1600" i="1" dirty="0"/>
              <a:t>Foreslå en enhetlig modell for iverksetting av faglig styring og ledelse av EVU på linje med ordinær utdanningsvirksomhet, for å sikre en samlet og overordnet strategisk utvikling av EVU-tilbud og NTNUs øvrige studieportefølje. </a:t>
            </a:r>
          </a:p>
          <a:p>
            <a:pPr lvl="0"/>
            <a:r>
              <a:rPr lang="nb-NO" sz="1600" i="1" dirty="0"/>
              <a:t>Evaluere dagens arbeidsdeling mellom fakultet/institutt og Seksjon for etter- og videreutdanning og andre enheter på sentralt nivå, og foreslå hensiktsmessig organisering av støttefunksjoner sentralt og lokalt for EVU-virksomheten.»</a:t>
            </a:r>
          </a:p>
          <a:p>
            <a:pPr marL="0" indent="0">
              <a:buNone/>
            </a:pPr>
            <a:endParaRPr lang="nb-NO" sz="2000" dirty="0" smtClean="0"/>
          </a:p>
        </p:txBody>
      </p:sp>
    </p:spTree>
    <p:extLst>
      <p:ext uri="{BB962C8B-B14F-4D97-AF65-F5344CB8AC3E}">
        <p14:creationId xmlns:p14="http://schemas.microsoft.com/office/powerpoint/2010/main" val="39310834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851956" cy="1143000"/>
          </a:xfrm>
        </p:spPr>
        <p:txBody>
          <a:bodyPr>
            <a:normAutofit/>
          </a:bodyPr>
          <a:lstStyle/>
          <a:p>
            <a:r>
              <a:rPr lang="nb-NO" sz="3200" dirty="0"/>
              <a:t>Organisering av støttesystemer </a:t>
            </a:r>
            <a:r>
              <a:rPr lang="nb-NO" sz="3200" dirty="0" smtClean="0"/>
              <a:t>- modeller</a:t>
            </a:r>
            <a:endParaRPr lang="nb-NO" sz="3200" dirty="0"/>
          </a:p>
        </p:txBody>
      </p:sp>
      <p:sp>
        <p:nvSpPr>
          <p:cNvPr id="3" name="Plassholder for innhold 2"/>
          <p:cNvSpPr>
            <a:spLocks noGrp="1"/>
          </p:cNvSpPr>
          <p:nvPr>
            <p:ph idx="1"/>
          </p:nvPr>
        </p:nvSpPr>
        <p:spPr>
          <a:xfrm>
            <a:off x="457198" y="1330036"/>
            <a:ext cx="8221135" cy="4461164"/>
          </a:xfrm>
        </p:spPr>
        <p:txBody>
          <a:bodyPr>
            <a:noAutofit/>
          </a:bodyPr>
          <a:lstStyle/>
          <a:p>
            <a:pPr marL="0" indent="0">
              <a:buNone/>
            </a:pPr>
            <a:r>
              <a:rPr lang="nb-NO" sz="1600" b="1" dirty="0"/>
              <a:t>Strategisk </a:t>
            </a:r>
            <a:r>
              <a:rPr lang="nb-NO" sz="1600" b="1" dirty="0"/>
              <a:t>rådgivning og </a:t>
            </a:r>
            <a:r>
              <a:rPr lang="nb-NO" sz="1600" b="1" dirty="0"/>
              <a:t>utvikling</a:t>
            </a:r>
          </a:p>
          <a:p>
            <a:r>
              <a:rPr lang="nb-NO" sz="1600" dirty="0" smtClean="0"/>
              <a:t>Støttefunksjonene må </a:t>
            </a:r>
            <a:r>
              <a:rPr lang="nb-NO" sz="1600" dirty="0"/>
              <a:t>i all hovedsak </a:t>
            </a:r>
            <a:r>
              <a:rPr lang="nb-NO" sz="1600" dirty="0" smtClean="0"/>
              <a:t>ligge </a:t>
            </a:r>
            <a:r>
              <a:rPr lang="nb-NO" sz="1600" dirty="0"/>
              <a:t>på </a:t>
            </a:r>
            <a:r>
              <a:rPr lang="nb-NO" sz="1600" u="sng" dirty="0"/>
              <a:t>fakultetsnivå</a:t>
            </a:r>
            <a:r>
              <a:rPr lang="nb-NO" sz="1600" dirty="0"/>
              <a:t>. </a:t>
            </a:r>
            <a:endParaRPr lang="nb-NO" sz="1600" dirty="0" smtClean="0"/>
          </a:p>
          <a:p>
            <a:r>
              <a:rPr lang="nb-NO" sz="1600" dirty="0" smtClean="0"/>
              <a:t>FA </a:t>
            </a:r>
            <a:r>
              <a:rPr lang="nb-NO" sz="1600" dirty="0"/>
              <a:t>må bidra med </a:t>
            </a:r>
            <a:r>
              <a:rPr lang="nb-NO" sz="1600" dirty="0" smtClean="0"/>
              <a:t>økonomisk </a:t>
            </a:r>
            <a:r>
              <a:rPr lang="nb-NO" sz="1600" dirty="0"/>
              <a:t>og juridisk </a:t>
            </a:r>
            <a:r>
              <a:rPr lang="nb-NO" sz="1600" dirty="0" smtClean="0"/>
              <a:t>kompetanse (ØA, VIRK), og lederstøtte </a:t>
            </a:r>
            <a:r>
              <a:rPr lang="nb-NO" sz="1600" dirty="0"/>
              <a:t>i stab til prorektor for utdanning.</a:t>
            </a:r>
          </a:p>
          <a:p>
            <a:pPr marL="0" indent="0">
              <a:buNone/>
            </a:pPr>
            <a:r>
              <a:rPr lang="nb-NO" sz="1600" b="1" dirty="0"/>
              <a:t>Markedsføring </a:t>
            </a:r>
            <a:r>
              <a:rPr lang="nb-NO" sz="1600" b="1" dirty="0"/>
              <a:t>og </a:t>
            </a:r>
            <a:r>
              <a:rPr lang="nb-NO" sz="1600" b="1" dirty="0"/>
              <a:t>markedsarbeid</a:t>
            </a:r>
          </a:p>
          <a:p>
            <a:r>
              <a:rPr lang="nb-NO" sz="1600" dirty="0" smtClean="0"/>
              <a:t>Oppgaver må ligge på </a:t>
            </a:r>
            <a:r>
              <a:rPr lang="nb-NO" sz="1600" dirty="0"/>
              <a:t>ulike nivåer, og at det må være en </a:t>
            </a:r>
            <a:r>
              <a:rPr lang="nb-NO" sz="1600" u="sng" dirty="0"/>
              <a:t>tydeligere arbeidsdeling og samordning</a:t>
            </a:r>
            <a:r>
              <a:rPr lang="nb-NO" sz="1600" dirty="0"/>
              <a:t> mellom </a:t>
            </a:r>
            <a:r>
              <a:rPr lang="nb-NO" sz="1600" dirty="0" smtClean="0"/>
              <a:t>FA </a:t>
            </a:r>
            <a:r>
              <a:rPr lang="nb-NO" sz="1600" dirty="0"/>
              <a:t>og </a:t>
            </a:r>
            <a:r>
              <a:rPr lang="nb-NO" sz="1600" dirty="0" smtClean="0"/>
              <a:t>fakultetene, </a:t>
            </a:r>
            <a:r>
              <a:rPr lang="nb-NO" sz="1600" dirty="0"/>
              <a:t>og internt i </a:t>
            </a:r>
            <a:r>
              <a:rPr lang="nb-NO" sz="1600" dirty="0" smtClean="0"/>
              <a:t>FA, </a:t>
            </a:r>
            <a:r>
              <a:rPr lang="nb-NO" sz="1600" dirty="0"/>
              <a:t>uansett modell. </a:t>
            </a:r>
          </a:p>
          <a:p>
            <a:pPr marL="0" indent="0">
              <a:buNone/>
            </a:pPr>
            <a:r>
              <a:rPr lang="nb-NO" sz="1600" b="1" dirty="0" smtClean="0"/>
              <a:t>Studenttjenester </a:t>
            </a:r>
            <a:r>
              <a:rPr lang="nb-NO" sz="1600" b="1" dirty="0"/>
              <a:t>og </a:t>
            </a:r>
            <a:r>
              <a:rPr lang="nb-NO" sz="1600" b="1" dirty="0"/>
              <a:t>studentkontakt</a:t>
            </a:r>
          </a:p>
          <a:p>
            <a:r>
              <a:rPr lang="nb-NO" sz="1600" dirty="0" smtClean="0"/>
              <a:t>Kan </a:t>
            </a:r>
            <a:r>
              <a:rPr lang="nb-NO" sz="1600" dirty="0"/>
              <a:t>være betinget av ambisjonene og gjennomføringskraften i arbeidet med å digitalisere prosesser og </a:t>
            </a:r>
            <a:r>
              <a:rPr lang="nb-NO" sz="1600" dirty="0" smtClean="0"/>
              <a:t>tjenester</a:t>
            </a:r>
          </a:p>
          <a:p>
            <a:r>
              <a:rPr lang="nb-NO" sz="1600" dirty="0" smtClean="0"/>
              <a:t>Digital </a:t>
            </a:r>
            <a:r>
              <a:rPr lang="nb-NO" sz="1600" dirty="0"/>
              <a:t>eksamen, nettbutikk, samordning av opptaksrutiner for ordinære studier og videreutdanningsstudier og </a:t>
            </a:r>
            <a:r>
              <a:rPr lang="nb-NO" sz="1600" u="sng" dirty="0"/>
              <a:t>bedre systemer</a:t>
            </a:r>
            <a:r>
              <a:rPr lang="nb-NO" sz="1600" dirty="0"/>
              <a:t> for oppfølging av studenter via nett, vil </a:t>
            </a:r>
            <a:r>
              <a:rPr lang="nb-NO" sz="1600" u="sng" dirty="0"/>
              <a:t>gjøre det lettere å ivareta</a:t>
            </a:r>
            <a:r>
              <a:rPr lang="nb-NO" sz="1600" dirty="0"/>
              <a:t> studieadministrative oppgaver på </a:t>
            </a:r>
            <a:r>
              <a:rPr lang="nb-NO" sz="1600" u="sng" dirty="0"/>
              <a:t>fakultet og institutt</a:t>
            </a:r>
            <a:r>
              <a:rPr lang="nb-NO" sz="1600" dirty="0"/>
              <a:t>. </a:t>
            </a:r>
            <a:endParaRPr lang="nb-NO" sz="1600" dirty="0" smtClean="0"/>
          </a:p>
          <a:p>
            <a:r>
              <a:rPr lang="nb-NO" sz="1600" dirty="0"/>
              <a:t>G</a:t>
            </a:r>
            <a:r>
              <a:rPr lang="nb-NO" sz="1600" dirty="0"/>
              <a:t>jenno</a:t>
            </a:r>
            <a:r>
              <a:rPr lang="nb-NO" sz="1600" dirty="0" smtClean="0"/>
              <a:t>mføringen </a:t>
            </a:r>
            <a:r>
              <a:rPr lang="nb-NO" sz="1600" dirty="0"/>
              <a:t>av utvalgets anbefalinger når det gjelder </a:t>
            </a:r>
            <a:r>
              <a:rPr lang="nb-NO" sz="1600" u="sng" dirty="0"/>
              <a:t>studieplan- og opptaksprosesser</a:t>
            </a:r>
            <a:r>
              <a:rPr lang="nb-NO" sz="1600" dirty="0"/>
              <a:t> vil også gjøre det </a:t>
            </a:r>
            <a:r>
              <a:rPr lang="nb-NO" sz="1600" u="sng" dirty="0"/>
              <a:t>lettere å håndtere EVU som annen virksomhet</a:t>
            </a:r>
            <a:r>
              <a:rPr lang="nb-NO" sz="1600" dirty="0"/>
              <a:t>.</a:t>
            </a:r>
          </a:p>
          <a:p>
            <a:pPr marL="0" indent="0">
              <a:buNone/>
            </a:pPr>
            <a:r>
              <a:rPr lang="nb-NO" sz="1600" b="1" dirty="0" smtClean="0"/>
              <a:t>Læringsstøtte</a:t>
            </a:r>
            <a:endParaRPr lang="nb-NO" sz="1600" b="1" dirty="0"/>
          </a:p>
          <a:p>
            <a:r>
              <a:rPr lang="nb-NO" sz="1600" dirty="0" smtClean="0"/>
              <a:t>Viktig for </a:t>
            </a:r>
            <a:r>
              <a:rPr lang="nb-NO" sz="1600" dirty="0"/>
              <a:t>EVU-arbeidet </a:t>
            </a:r>
            <a:r>
              <a:rPr lang="nb-NO" sz="1600" dirty="0" smtClean="0"/>
              <a:t>framover. Må </a:t>
            </a:r>
            <a:r>
              <a:rPr lang="nb-NO" sz="1600" dirty="0"/>
              <a:t>ligge i </a:t>
            </a:r>
            <a:r>
              <a:rPr lang="nb-NO" sz="1600" dirty="0" smtClean="0"/>
              <a:t>FA. Må </a:t>
            </a:r>
            <a:r>
              <a:rPr lang="nb-NO" sz="1600" u="sng" dirty="0" smtClean="0"/>
              <a:t>samordnes!</a:t>
            </a:r>
            <a:r>
              <a:rPr lang="nb-NO" sz="1600" dirty="0"/>
              <a:t/>
            </a:r>
            <a:br>
              <a:rPr lang="nb-NO" sz="1600" dirty="0"/>
            </a:br>
            <a:r>
              <a:rPr lang="nb-NO" sz="1600" dirty="0"/>
              <a:t> </a:t>
            </a:r>
          </a:p>
          <a:p>
            <a:pPr lvl="0">
              <a:buFont typeface="+mj-lt"/>
              <a:buAutoNum type="arabicPeriod"/>
            </a:pPr>
            <a:endParaRPr lang="nb-NO" sz="1600" dirty="0"/>
          </a:p>
        </p:txBody>
      </p:sp>
    </p:spTree>
    <p:extLst>
      <p:ext uri="{BB962C8B-B14F-4D97-AF65-F5344CB8AC3E}">
        <p14:creationId xmlns:p14="http://schemas.microsoft.com/office/powerpoint/2010/main" val="5875813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851956" cy="1143000"/>
          </a:xfrm>
        </p:spPr>
        <p:txBody>
          <a:bodyPr>
            <a:normAutofit/>
          </a:bodyPr>
          <a:lstStyle/>
          <a:p>
            <a:r>
              <a:rPr lang="nb-NO" sz="3200" dirty="0"/>
              <a:t>Organisering av støttesystemer </a:t>
            </a:r>
            <a:r>
              <a:rPr lang="nb-NO" sz="3200" dirty="0" smtClean="0"/>
              <a:t>- modeller</a:t>
            </a:r>
            <a:endParaRPr lang="nb-NO" sz="3200" dirty="0"/>
          </a:p>
        </p:txBody>
      </p:sp>
      <p:sp>
        <p:nvSpPr>
          <p:cNvPr id="3" name="Plassholder for innhold 2"/>
          <p:cNvSpPr>
            <a:spLocks noGrp="1"/>
          </p:cNvSpPr>
          <p:nvPr>
            <p:ph idx="1"/>
          </p:nvPr>
        </p:nvSpPr>
        <p:spPr>
          <a:xfrm>
            <a:off x="457199" y="1330036"/>
            <a:ext cx="8549842" cy="4461164"/>
          </a:xfrm>
        </p:spPr>
        <p:txBody>
          <a:bodyPr>
            <a:noAutofit/>
          </a:bodyPr>
          <a:lstStyle/>
          <a:p>
            <a:pPr marL="0" indent="0">
              <a:buNone/>
            </a:pPr>
            <a:r>
              <a:rPr lang="nb-NO" sz="2000" dirty="0" smtClean="0"/>
              <a:t>Forslag til modeller:</a:t>
            </a:r>
            <a:endParaRPr lang="nb-NO" sz="2000" dirty="0"/>
          </a:p>
          <a:p>
            <a:pPr marL="0" indent="0">
              <a:buNone/>
            </a:pPr>
            <a:r>
              <a:rPr lang="nb-NO" dirty="0"/>
              <a:t/>
            </a:r>
            <a:br>
              <a:rPr lang="nb-NO" dirty="0"/>
            </a:br>
            <a:r>
              <a:rPr lang="nb-NO" dirty="0"/>
              <a:t> </a:t>
            </a:r>
          </a:p>
          <a:p>
            <a:pPr lvl="0">
              <a:buFont typeface="+mj-lt"/>
              <a:buAutoNum type="arabicPeriod"/>
            </a:pPr>
            <a:endParaRPr lang="nb-NO" sz="1400" dirty="0"/>
          </a:p>
        </p:txBody>
      </p:sp>
      <p:pic>
        <p:nvPicPr>
          <p:cNvPr id="4" name="Bilde 3"/>
          <p:cNvPicPr>
            <a:picLocks noChangeAspect="1"/>
          </p:cNvPicPr>
          <p:nvPr/>
        </p:nvPicPr>
        <p:blipFill>
          <a:blip r:embed="rId3"/>
          <a:stretch>
            <a:fillRect/>
          </a:stretch>
        </p:blipFill>
        <p:spPr>
          <a:xfrm>
            <a:off x="16101" y="1822604"/>
            <a:ext cx="9127899" cy="2461529"/>
          </a:xfrm>
          <a:prstGeom prst="rect">
            <a:avLst/>
          </a:prstGeom>
        </p:spPr>
      </p:pic>
    </p:spTree>
    <p:extLst>
      <p:ext uri="{BB962C8B-B14F-4D97-AF65-F5344CB8AC3E}">
        <p14:creationId xmlns:p14="http://schemas.microsoft.com/office/powerpoint/2010/main" val="437341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851956" cy="1143000"/>
          </a:xfrm>
        </p:spPr>
        <p:txBody>
          <a:bodyPr>
            <a:normAutofit/>
          </a:bodyPr>
          <a:lstStyle/>
          <a:p>
            <a:r>
              <a:rPr lang="nb-NO" sz="3200" dirty="0"/>
              <a:t>Integrert modell</a:t>
            </a:r>
            <a:endParaRPr lang="nb-NO" sz="3200" dirty="0"/>
          </a:p>
        </p:txBody>
      </p:sp>
      <p:sp>
        <p:nvSpPr>
          <p:cNvPr id="3" name="Plassholder for innhold 2"/>
          <p:cNvSpPr>
            <a:spLocks noGrp="1"/>
          </p:cNvSpPr>
          <p:nvPr>
            <p:ph idx="1"/>
          </p:nvPr>
        </p:nvSpPr>
        <p:spPr>
          <a:xfrm>
            <a:off x="122767" y="1330035"/>
            <a:ext cx="4356100" cy="4926832"/>
          </a:xfrm>
          <a:ln>
            <a:solidFill>
              <a:schemeClr val="accent1">
                <a:lumMod val="75000"/>
              </a:schemeClr>
            </a:solidFill>
          </a:ln>
        </p:spPr>
        <p:txBody>
          <a:bodyPr>
            <a:noAutofit/>
          </a:bodyPr>
          <a:lstStyle/>
          <a:p>
            <a:pPr marL="0" lvl="0" indent="0">
              <a:buNone/>
            </a:pPr>
            <a:r>
              <a:rPr lang="nb-NO" sz="1800" b="1" i="1" dirty="0" smtClean="0"/>
              <a:t>Fordeler</a:t>
            </a:r>
          </a:p>
          <a:p>
            <a:r>
              <a:rPr lang="nb-NO" sz="1600" dirty="0" smtClean="0"/>
              <a:t>Ansvaret </a:t>
            </a:r>
            <a:r>
              <a:rPr lang="nb-NO" sz="1600" dirty="0"/>
              <a:t>for EVU legges der ansvaret for annen utdanningsvirksomhet </a:t>
            </a:r>
            <a:r>
              <a:rPr lang="nb-NO" sz="1600" dirty="0" smtClean="0"/>
              <a:t>ligger</a:t>
            </a:r>
          </a:p>
          <a:p>
            <a:r>
              <a:rPr lang="nb-NO" sz="1600" dirty="0" smtClean="0"/>
              <a:t>Gir </a:t>
            </a:r>
            <a:r>
              <a:rPr lang="nb-NO" sz="1600" dirty="0"/>
              <a:t>muligheter for å rendyrke kompetansen for </a:t>
            </a:r>
            <a:r>
              <a:rPr lang="nb-NO" sz="1600" dirty="0" smtClean="0"/>
              <a:t>utdanningsvirksomheten </a:t>
            </a:r>
            <a:r>
              <a:rPr lang="nb-NO" sz="1600" dirty="0"/>
              <a:t>og integrere videreutdanning som en naturlig del av utdanningsvirksomheten på alle nivå i </a:t>
            </a:r>
            <a:r>
              <a:rPr lang="nb-NO" sz="1600" dirty="0" smtClean="0"/>
              <a:t>organisasjonen</a:t>
            </a:r>
          </a:p>
          <a:p>
            <a:r>
              <a:rPr lang="nb-NO" sz="1600" dirty="0" smtClean="0"/>
              <a:t>En </a:t>
            </a:r>
            <a:r>
              <a:rPr lang="nb-NO" sz="1600" dirty="0"/>
              <a:t>reorganisering gir nye muligheter for å lage effektive systemer og god </a:t>
            </a:r>
            <a:r>
              <a:rPr lang="nb-NO" sz="1600" dirty="0" smtClean="0"/>
              <a:t>virksomhetsstyring</a:t>
            </a:r>
          </a:p>
          <a:p>
            <a:r>
              <a:rPr lang="nb-NO" sz="1600" dirty="0" smtClean="0"/>
              <a:t>Legger </a:t>
            </a:r>
            <a:r>
              <a:rPr lang="nb-NO" sz="1600" dirty="0"/>
              <a:t>vi til rette for en helhetlig vurdering av utdanningsporteføljen, strategisk og økonomisk. </a:t>
            </a:r>
            <a:r>
              <a:rPr lang="nb-NO" sz="2000" dirty="0"/>
              <a:t/>
            </a:r>
            <a:br>
              <a:rPr lang="nb-NO" sz="2000" dirty="0"/>
            </a:br>
            <a:r>
              <a:rPr lang="nb-NO" sz="2000" dirty="0"/>
              <a:t> </a:t>
            </a:r>
          </a:p>
          <a:p>
            <a:pPr lvl="0">
              <a:buFont typeface="+mj-lt"/>
              <a:buAutoNum type="arabicPeriod"/>
            </a:pPr>
            <a:endParaRPr lang="nb-NO" sz="1200" dirty="0"/>
          </a:p>
        </p:txBody>
      </p:sp>
      <p:sp>
        <p:nvSpPr>
          <p:cNvPr id="4" name="Plassholder for innhold 2"/>
          <p:cNvSpPr txBox="1">
            <a:spLocks/>
          </p:cNvSpPr>
          <p:nvPr/>
        </p:nvSpPr>
        <p:spPr>
          <a:xfrm>
            <a:off x="4652431" y="1330035"/>
            <a:ext cx="4368802" cy="4926831"/>
          </a:xfrm>
          <a:prstGeom prst="rect">
            <a:avLst/>
          </a:prstGeom>
          <a:ln>
            <a:solidFill>
              <a:schemeClr val="accent1">
                <a:lumMod val="75000"/>
              </a:schemeClr>
            </a:solidFill>
          </a:ln>
        </p:spPr>
        <p:txBody>
          <a:bodyPr vert="horz" lIns="91440" tIns="45720" rIns="91440" bIns="45720" rtlCol="0">
            <a:noAutofit/>
          </a:bodyPr>
          <a:lstStyle>
            <a:lvl1pPr lvl="0" indent="0">
              <a:spcBef>
                <a:spcPct val="20000"/>
              </a:spcBef>
              <a:buFont typeface="Arial"/>
              <a:buNone/>
              <a:defRPr>
                <a:latin typeface="Arial"/>
                <a:cs typeface="Arial"/>
              </a:defRPr>
            </a:lvl1pPr>
            <a:lvl2pPr marL="742950" indent="-285750">
              <a:spcBef>
                <a:spcPct val="20000"/>
              </a:spcBef>
              <a:buFont typeface="Arial"/>
              <a:buChar char="–"/>
              <a:defRPr sz="2000">
                <a:latin typeface="Arial"/>
                <a:cs typeface="Arial"/>
              </a:defRPr>
            </a:lvl2pPr>
            <a:lvl3pPr marL="1143000" indent="-228600">
              <a:spcBef>
                <a:spcPct val="20000"/>
              </a:spcBef>
              <a:buFont typeface="Arial"/>
              <a:buChar char="•"/>
              <a:defRPr>
                <a:latin typeface="Arial"/>
                <a:cs typeface="Arial"/>
              </a:defRPr>
            </a:lvl3pPr>
            <a:lvl4pPr marL="1600200" indent="-228600">
              <a:spcBef>
                <a:spcPct val="20000"/>
              </a:spcBef>
              <a:buFont typeface="Arial"/>
              <a:buChar char="–"/>
              <a:defRPr sz="1600">
                <a:latin typeface="Arial"/>
                <a:cs typeface="Arial"/>
              </a:defRPr>
            </a:lvl4pPr>
            <a:lvl5pPr marL="2057400" indent="-228600">
              <a:spcBef>
                <a:spcPct val="20000"/>
              </a:spcBef>
              <a:buFont typeface="Arial"/>
              <a:buChar char="»"/>
              <a:defRPr sz="1400">
                <a:latin typeface="Arial"/>
                <a:cs typeface="Arial"/>
              </a:defRPr>
            </a:lvl5pPr>
            <a:lvl6pPr marL="2514600" indent="-228600">
              <a:spcBef>
                <a:spcPct val="20000"/>
              </a:spcBef>
              <a:buFont typeface="Arial"/>
              <a:buChar char="•"/>
              <a:defRPr sz="2000"/>
            </a:lvl6pPr>
            <a:lvl7pPr marL="2971800" indent="-228600">
              <a:spcBef>
                <a:spcPct val="20000"/>
              </a:spcBef>
              <a:buFont typeface="Arial"/>
              <a:buChar char="•"/>
              <a:defRPr sz="2000"/>
            </a:lvl7pPr>
            <a:lvl8pPr marL="3429000" indent="-228600">
              <a:spcBef>
                <a:spcPct val="20000"/>
              </a:spcBef>
              <a:buFont typeface="Arial"/>
              <a:buChar char="•"/>
              <a:defRPr sz="2000"/>
            </a:lvl8pPr>
            <a:lvl9pPr marL="3886200" indent="-228600">
              <a:spcBef>
                <a:spcPct val="20000"/>
              </a:spcBef>
              <a:buFont typeface="Arial"/>
              <a:buChar char="•"/>
              <a:defRPr sz="2000"/>
            </a:lvl9pPr>
          </a:lstStyle>
          <a:p>
            <a:r>
              <a:rPr lang="nb-NO" b="1" i="1" dirty="0"/>
              <a:t>Ulemper </a:t>
            </a:r>
          </a:p>
          <a:p>
            <a:pPr marL="342900" indent="-342900">
              <a:buFont typeface="Arial"/>
              <a:buChar char="•"/>
            </a:pPr>
            <a:r>
              <a:rPr lang="nb-NO" sz="1600" dirty="0"/>
              <a:t>Modellen forutsetter at organisasjonen kan omstille seg slik at oppgaver knyttet til EVU kan løses av de enhetene som løser tilsvarende oppgaver for resten av </a:t>
            </a:r>
            <a:r>
              <a:rPr lang="nb-NO" sz="1600" dirty="0"/>
              <a:t>utdanningsvirksomheten </a:t>
            </a:r>
            <a:endParaRPr lang="nb-NO" sz="1600" dirty="0"/>
          </a:p>
          <a:p>
            <a:pPr marL="342900" indent="-342900">
              <a:buFont typeface="Arial"/>
              <a:buChar char="•"/>
            </a:pPr>
            <a:r>
              <a:rPr lang="nb-NO" sz="1600" dirty="0" smtClean="0"/>
              <a:t>En integrert modell innebærer </a:t>
            </a:r>
            <a:r>
              <a:rPr lang="nb-NO" sz="1600" dirty="0"/>
              <a:t>en risiko for at støtteapparatet i fellesadministrasjonen oppleves som dårligere for de fagmiljø og </a:t>
            </a:r>
            <a:r>
              <a:rPr lang="nb-NO" sz="1600" dirty="0" smtClean="0"/>
              <a:t>studentgrupper </a:t>
            </a:r>
            <a:r>
              <a:rPr lang="nb-NO" sz="1600" dirty="0"/>
              <a:t>som har hatt tett oppfølging og mye </a:t>
            </a:r>
            <a:r>
              <a:rPr lang="nb-NO" sz="1600" dirty="0"/>
              <a:t>praktisk hjelp </a:t>
            </a:r>
            <a:r>
              <a:rPr lang="nb-NO" sz="1600" dirty="0"/>
              <a:t>fra Seksjon for etter- og videreutdanning. </a:t>
            </a:r>
          </a:p>
        </p:txBody>
      </p:sp>
    </p:spTree>
    <p:extLst>
      <p:ext uri="{BB962C8B-B14F-4D97-AF65-F5344CB8AC3E}">
        <p14:creationId xmlns:p14="http://schemas.microsoft.com/office/powerpoint/2010/main" val="21728765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851956" cy="1143000"/>
          </a:xfrm>
        </p:spPr>
        <p:txBody>
          <a:bodyPr>
            <a:normAutofit/>
          </a:bodyPr>
          <a:lstStyle/>
          <a:p>
            <a:r>
              <a:rPr lang="nb-NO" sz="3200" dirty="0"/>
              <a:t>Sentralisert modell</a:t>
            </a:r>
            <a:endParaRPr lang="nb-NO" sz="3200" dirty="0"/>
          </a:p>
        </p:txBody>
      </p:sp>
      <p:sp>
        <p:nvSpPr>
          <p:cNvPr id="3" name="Plassholder for innhold 2"/>
          <p:cNvSpPr>
            <a:spLocks noGrp="1"/>
          </p:cNvSpPr>
          <p:nvPr>
            <p:ph idx="1"/>
          </p:nvPr>
        </p:nvSpPr>
        <p:spPr>
          <a:xfrm>
            <a:off x="122767" y="1330035"/>
            <a:ext cx="4356100" cy="5053832"/>
          </a:xfrm>
          <a:ln>
            <a:solidFill>
              <a:schemeClr val="accent1">
                <a:lumMod val="75000"/>
              </a:schemeClr>
            </a:solidFill>
          </a:ln>
        </p:spPr>
        <p:txBody>
          <a:bodyPr>
            <a:noAutofit/>
          </a:bodyPr>
          <a:lstStyle/>
          <a:p>
            <a:pPr marL="0" lvl="0" indent="0">
              <a:buNone/>
            </a:pPr>
            <a:r>
              <a:rPr lang="nb-NO" sz="1800" b="1" i="1" dirty="0" smtClean="0"/>
              <a:t>Fordeler</a:t>
            </a:r>
          </a:p>
          <a:p>
            <a:r>
              <a:rPr lang="nb-NO" sz="1600" dirty="0" smtClean="0"/>
              <a:t>Kan videreføre </a:t>
            </a:r>
            <a:r>
              <a:rPr lang="nb-NO" sz="1600" dirty="0"/>
              <a:t>et samlet, profesjonelt støtteapparat som har spesialisert kunnskap om EVU og god kompetanse på studentoppfølging for </a:t>
            </a:r>
            <a:r>
              <a:rPr lang="nb-NO" sz="1600" dirty="0" smtClean="0"/>
              <a:t>målgruppen </a:t>
            </a:r>
          </a:p>
          <a:p>
            <a:r>
              <a:rPr lang="nb-NO" sz="1600" dirty="0" smtClean="0"/>
              <a:t>Tydelig </a:t>
            </a:r>
            <a:r>
              <a:rPr lang="nb-NO" sz="1600" dirty="0"/>
              <a:t>arbeidsdeling mellom seksjonen og fakultet/institutt kan redusere dobbeltarbeid og avklare </a:t>
            </a:r>
            <a:r>
              <a:rPr lang="nb-NO" sz="1600" dirty="0" smtClean="0"/>
              <a:t>forventninger</a:t>
            </a:r>
          </a:p>
          <a:p>
            <a:r>
              <a:rPr lang="nb-NO" sz="1600" dirty="0" smtClean="0"/>
              <a:t>En </a:t>
            </a:r>
            <a:r>
              <a:rPr lang="nb-NO" sz="1600" dirty="0"/>
              <a:t>sentral enhet å henvende seg til for alle spørsmål om </a:t>
            </a:r>
            <a:r>
              <a:rPr lang="nb-NO" sz="1600" dirty="0" smtClean="0"/>
              <a:t>EVU (eksterne, interne)</a:t>
            </a:r>
          </a:p>
          <a:p>
            <a:r>
              <a:rPr lang="nb-NO" sz="1600" dirty="0" smtClean="0"/>
              <a:t>Seksjonen vil kunne </a:t>
            </a:r>
            <a:r>
              <a:rPr lang="nb-NO" sz="1600" dirty="0"/>
              <a:t>bidra med å utvikle tilbud, skreddersy løsninger og gi spesiell tilrettelegging for ulike </a:t>
            </a:r>
            <a:r>
              <a:rPr lang="nb-NO" sz="1600" dirty="0" smtClean="0"/>
              <a:t>grupper</a:t>
            </a:r>
          </a:p>
          <a:p>
            <a:r>
              <a:rPr lang="nb-NO" sz="1600" dirty="0" smtClean="0"/>
              <a:t>Forutsatt </a:t>
            </a:r>
            <a:r>
              <a:rPr lang="nb-NO" sz="1600" dirty="0"/>
              <a:t>at kapasiteten er stor </a:t>
            </a:r>
            <a:r>
              <a:rPr lang="nb-NO" sz="1600" dirty="0" smtClean="0"/>
              <a:t>nok, </a:t>
            </a:r>
            <a:r>
              <a:rPr lang="nb-NO" sz="1600" dirty="0"/>
              <a:t>vil en sentral seksjon kunne betjene alle fagmiljø likt uavhengig av om videreutdanningen er gratis eller involverer </a:t>
            </a:r>
            <a:r>
              <a:rPr lang="nb-NO" sz="1600" dirty="0" smtClean="0"/>
              <a:t>betaling </a:t>
            </a:r>
          </a:p>
          <a:p>
            <a:r>
              <a:rPr lang="nb-NO" sz="1600" dirty="0" smtClean="0"/>
              <a:t>Totalansvar for </a:t>
            </a:r>
            <a:r>
              <a:rPr lang="nb-NO" sz="1600" dirty="0"/>
              <a:t>p</a:t>
            </a:r>
            <a:r>
              <a:rPr lang="nb-NO" sz="1600" dirty="0" smtClean="0"/>
              <a:t>rofilering og strategisk utvikling av EVU i samme enhet</a:t>
            </a:r>
            <a:r>
              <a:rPr lang="nb-NO" sz="1800" dirty="0" smtClean="0"/>
              <a:t>.</a:t>
            </a:r>
            <a:endParaRPr lang="nb-NO" sz="1400" dirty="0"/>
          </a:p>
        </p:txBody>
      </p:sp>
      <p:sp>
        <p:nvSpPr>
          <p:cNvPr id="4" name="Plassholder for innhold 2"/>
          <p:cNvSpPr txBox="1">
            <a:spLocks/>
          </p:cNvSpPr>
          <p:nvPr/>
        </p:nvSpPr>
        <p:spPr>
          <a:xfrm>
            <a:off x="4652431" y="1330035"/>
            <a:ext cx="4377269" cy="5053831"/>
          </a:xfrm>
          <a:prstGeom prst="rect">
            <a:avLst/>
          </a:prstGeom>
          <a:ln>
            <a:solidFill>
              <a:schemeClr val="accent1">
                <a:lumMod val="75000"/>
              </a:schemeClr>
            </a:solidFill>
          </a:ln>
        </p:spPr>
        <p:txBody>
          <a:bodyPr vert="horz" lIns="91440" tIns="45720" rIns="91440" bIns="45720" rtlCol="0">
            <a:noAutofit/>
          </a:bodyPr>
          <a:lstStyle>
            <a:defPPr>
              <a:defRPr lang="nb-NO"/>
            </a:defPPr>
            <a:lvl1pPr lvl="0" indent="0">
              <a:spcBef>
                <a:spcPct val="20000"/>
              </a:spcBef>
              <a:buFont typeface="Arial"/>
              <a:buNone/>
              <a:defRPr b="1" i="1">
                <a:latin typeface="Arial"/>
                <a:cs typeface="Arial"/>
              </a:defRPr>
            </a:lvl1pPr>
            <a:lvl2pPr marL="742950" indent="-285750">
              <a:spcBef>
                <a:spcPct val="20000"/>
              </a:spcBef>
              <a:buFont typeface="Arial"/>
              <a:buChar char="–"/>
              <a:defRPr sz="2000">
                <a:latin typeface="Arial"/>
                <a:cs typeface="Arial"/>
              </a:defRPr>
            </a:lvl2pPr>
            <a:lvl3pPr marL="1143000" indent="-228600">
              <a:spcBef>
                <a:spcPct val="20000"/>
              </a:spcBef>
              <a:buFont typeface="Arial"/>
              <a:buChar char="•"/>
              <a:defRPr>
                <a:latin typeface="Arial"/>
                <a:cs typeface="Arial"/>
              </a:defRPr>
            </a:lvl3pPr>
            <a:lvl4pPr marL="1600200" indent="-228600">
              <a:spcBef>
                <a:spcPct val="20000"/>
              </a:spcBef>
              <a:buFont typeface="Arial"/>
              <a:buChar char="–"/>
              <a:defRPr sz="1600">
                <a:latin typeface="Arial"/>
                <a:cs typeface="Arial"/>
              </a:defRPr>
            </a:lvl4pPr>
            <a:lvl5pPr marL="2057400" indent="-228600">
              <a:spcBef>
                <a:spcPct val="20000"/>
              </a:spcBef>
              <a:buFont typeface="Arial"/>
              <a:buChar char="»"/>
              <a:defRPr sz="1400">
                <a:latin typeface="Arial"/>
                <a:cs typeface="Arial"/>
              </a:defRPr>
            </a:lvl5pPr>
            <a:lvl6pPr marL="2514600" indent="-228600">
              <a:spcBef>
                <a:spcPct val="20000"/>
              </a:spcBef>
              <a:buFont typeface="Arial"/>
              <a:buChar char="•"/>
              <a:defRPr sz="2000"/>
            </a:lvl6pPr>
            <a:lvl7pPr marL="2971800" indent="-228600">
              <a:spcBef>
                <a:spcPct val="20000"/>
              </a:spcBef>
              <a:buFont typeface="Arial"/>
              <a:buChar char="•"/>
              <a:defRPr sz="2000"/>
            </a:lvl7pPr>
            <a:lvl8pPr marL="3429000" indent="-228600">
              <a:spcBef>
                <a:spcPct val="20000"/>
              </a:spcBef>
              <a:buFont typeface="Arial"/>
              <a:buChar char="•"/>
              <a:defRPr sz="2000"/>
            </a:lvl8pPr>
            <a:lvl9pPr marL="3886200" indent="-228600">
              <a:spcBef>
                <a:spcPct val="20000"/>
              </a:spcBef>
              <a:buFont typeface="Arial"/>
              <a:buChar char="•"/>
              <a:defRPr sz="2000"/>
            </a:lvl9pPr>
          </a:lstStyle>
          <a:p>
            <a:r>
              <a:rPr lang="nb-NO" dirty="0"/>
              <a:t>Ulemper </a:t>
            </a:r>
          </a:p>
          <a:p>
            <a:pPr marL="342900" indent="-342900">
              <a:buFont typeface="Arial"/>
              <a:buChar char="•"/>
            </a:pPr>
            <a:r>
              <a:rPr lang="nb-NO" sz="1600" b="0" i="0" dirty="0" smtClean="0"/>
              <a:t>Rollefordelingen </a:t>
            </a:r>
            <a:r>
              <a:rPr lang="nb-NO" sz="1600" b="0" i="0" dirty="0"/>
              <a:t>innenfor </a:t>
            </a:r>
            <a:r>
              <a:rPr lang="nb-NO" sz="1600" b="0" i="0" dirty="0" smtClean="0"/>
              <a:t>felles-administrasjonen </a:t>
            </a:r>
            <a:r>
              <a:rPr lang="nb-NO" sz="1600" b="0" i="0" dirty="0"/>
              <a:t>og mellom seksjonen og fakultet/institutt blir </a:t>
            </a:r>
            <a:r>
              <a:rPr lang="nb-NO" sz="1600" b="0" i="0" dirty="0" smtClean="0"/>
              <a:t>krevende </a:t>
            </a:r>
          </a:p>
          <a:p>
            <a:pPr marL="342900" indent="-342900">
              <a:buFont typeface="Arial"/>
              <a:buChar char="•"/>
            </a:pPr>
            <a:r>
              <a:rPr lang="nb-NO" sz="1600" b="0" i="0" dirty="0" smtClean="0"/>
              <a:t>Seksjonen </a:t>
            </a:r>
            <a:r>
              <a:rPr lang="nb-NO" sz="1600" b="0" i="0" dirty="0"/>
              <a:t>får ansvar for et bredt spekter av spesialiserte administrative oppgaver som er fordelt på ulike </a:t>
            </a:r>
            <a:r>
              <a:rPr lang="nb-NO" sz="1600" b="0" i="0" dirty="0" smtClean="0"/>
              <a:t>fellesadministrative </a:t>
            </a:r>
            <a:r>
              <a:rPr lang="nb-NO" sz="1600" b="0" i="0" dirty="0"/>
              <a:t>seksjoner for andre </a:t>
            </a:r>
            <a:r>
              <a:rPr lang="nb-NO" sz="1600" b="0" i="0" dirty="0" smtClean="0"/>
              <a:t>studenter</a:t>
            </a:r>
          </a:p>
          <a:p>
            <a:pPr marL="342900" indent="-342900">
              <a:buFont typeface="Arial"/>
              <a:buChar char="•"/>
            </a:pPr>
            <a:r>
              <a:rPr lang="nb-NO" sz="1600" b="0" i="0" dirty="0"/>
              <a:t>K</a:t>
            </a:r>
            <a:r>
              <a:rPr lang="nb-NO" sz="1600" b="0" i="0" dirty="0" smtClean="0"/>
              <a:t>revende </a:t>
            </a:r>
            <a:r>
              <a:rPr lang="nb-NO" sz="1600" b="0" i="0" dirty="0"/>
              <a:t>å fordele ansvaret mellom Seksjon for etter- og videreutdanning, andre fellesadministrative enheter og </a:t>
            </a:r>
            <a:r>
              <a:rPr lang="nb-NO" sz="1600" b="0" i="0" dirty="0" smtClean="0"/>
              <a:t>fakultet/institutt for deltidsstudenter (ikke klart skille mellom annen utdanning og videreutdanning)</a:t>
            </a:r>
          </a:p>
          <a:p>
            <a:pPr marL="342900" indent="-342900">
              <a:buFont typeface="Arial"/>
              <a:buChar char="•"/>
            </a:pPr>
            <a:r>
              <a:rPr lang="nb-NO" sz="1600" b="0" i="0" dirty="0" smtClean="0"/>
              <a:t>Ikke </a:t>
            </a:r>
            <a:r>
              <a:rPr lang="nb-NO" sz="1600" b="0" i="0" dirty="0"/>
              <a:t>realistisk at en sentral seksjon kan ha inngående kunnskap om alle fagområder og </a:t>
            </a:r>
            <a:r>
              <a:rPr lang="nb-NO" sz="1600" b="0" i="0" dirty="0" smtClean="0"/>
              <a:t>markeder - eierforholdet </a:t>
            </a:r>
            <a:r>
              <a:rPr lang="nb-NO" sz="1600" b="0" i="0" dirty="0"/>
              <a:t>til EVU må uansett ligge på fakultet/institutt, som kjenner sine </a:t>
            </a:r>
            <a:r>
              <a:rPr lang="nb-NO" sz="1600" b="0" i="0" dirty="0" smtClean="0"/>
              <a:t>fagområder</a:t>
            </a:r>
            <a:endParaRPr lang="nb-NO" sz="1600" b="0" i="0" dirty="0"/>
          </a:p>
        </p:txBody>
      </p:sp>
    </p:spTree>
    <p:extLst>
      <p:ext uri="{BB962C8B-B14F-4D97-AF65-F5344CB8AC3E}">
        <p14:creationId xmlns:p14="http://schemas.microsoft.com/office/powerpoint/2010/main" val="25620899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851956" cy="1143000"/>
          </a:xfrm>
        </p:spPr>
        <p:txBody>
          <a:bodyPr>
            <a:normAutofit/>
          </a:bodyPr>
          <a:lstStyle/>
          <a:p>
            <a:r>
              <a:rPr lang="nb-NO" sz="3200" dirty="0" smtClean="0"/>
              <a:t>Hybridmodell</a:t>
            </a:r>
            <a:endParaRPr lang="nb-NO" sz="3200" dirty="0"/>
          </a:p>
        </p:txBody>
      </p:sp>
      <p:sp>
        <p:nvSpPr>
          <p:cNvPr id="3" name="Plassholder for innhold 2"/>
          <p:cNvSpPr>
            <a:spLocks noGrp="1"/>
          </p:cNvSpPr>
          <p:nvPr>
            <p:ph idx="1"/>
          </p:nvPr>
        </p:nvSpPr>
        <p:spPr>
          <a:xfrm>
            <a:off x="122767" y="1330035"/>
            <a:ext cx="4356100" cy="5053832"/>
          </a:xfrm>
          <a:ln>
            <a:solidFill>
              <a:schemeClr val="accent1">
                <a:lumMod val="75000"/>
              </a:schemeClr>
            </a:solidFill>
          </a:ln>
        </p:spPr>
        <p:txBody>
          <a:bodyPr>
            <a:noAutofit/>
          </a:bodyPr>
          <a:lstStyle/>
          <a:p>
            <a:pPr marL="0" lvl="0" indent="0">
              <a:buNone/>
            </a:pPr>
            <a:r>
              <a:rPr lang="nb-NO" sz="1800" b="1" i="1" dirty="0" smtClean="0"/>
              <a:t>Fordeler</a:t>
            </a:r>
          </a:p>
          <a:p>
            <a:r>
              <a:rPr lang="nb-NO" sz="1600" dirty="0"/>
              <a:t>Som for sentralisert modell</a:t>
            </a:r>
          </a:p>
          <a:p>
            <a:r>
              <a:rPr lang="nb-NO" sz="1600" dirty="0" smtClean="0"/>
              <a:t>Ved </a:t>
            </a:r>
            <a:r>
              <a:rPr lang="nb-NO" sz="1600" dirty="0"/>
              <a:t>å legge det strategiske ansvaret der det ligger for annen utdanning, vil seksjonen i større grad bli en ren tjenesteleverandør på </a:t>
            </a:r>
            <a:r>
              <a:rPr lang="nb-NO" sz="1600" dirty="0" smtClean="0"/>
              <a:t>områdene markedsføring </a:t>
            </a:r>
            <a:r>
              <a:rPr lang="nb-NO" sz="1600" dirty="0"/>
              <a:t>og markedsarbeid, og studenttjenester og studentkontakt. </a:t>
            </a:r>
            <a:endParaRPr lang="nb-NO" sz="1600" dirty="0" smtClean="0"/>
          </a:p>
          <a:p>
            <a:r>
              <a:rPr lang="nb-NO" sz="1600" dirty="0" smtClean="0"/>
              <a:t>Forenkler </a:t>
            </a:r>
            <a:r>
              <a:rPr lang="nb-NO" sz="1600" dirty="0"/>
              <a:t>seksjonens rolle noe i forhold til den sentraliserte modellen, og seksjonens kompetanse kan spisses mot de tjenestene som seksjonen skal levere. </a:t>
            </a:r>
            <a:endParaRPr lang="nb-NO" sz="1600" dirty="0" smtClean="0"/>
          </a:p>
          <a:p>
            <a:r>
              <a:rPr lang="nb-NO" sz="1600" dirty="0" smtClean="0"/>
              <a:t>Krever </a:t>
            </a:r>
            <a:r>
              <a:rPr lang="nb-NO" sz="1600" dirty="0"/>
              <a:t>klare tjenesteavtaler for å sikre tydelig </a:t>
            </a:r>
            <a:r>
              <a:rPr lang="nb-NO" sz="1600" dirty="0" smtClean="0"/>
              <a:t>ansvars- </a:t>
            </a:r>
            <a:r>
              <a:rPr lang="nb-NO" sz="1600" dirty="0"/>
              <a:t>og oppgavefordeling. </a:t>
            </a:r>
            <a:endParaRPr lang="nb-NO" sz="1600" dirty="0" smtClean="0"/>
          </a:p>
          <a:p>
            <a:r>
              <a:rPr lang="nb-NO" sz="1600" dirty="0" smtClean="0"/>
              <a:t>Kan differensiere </a:t>
            </a:r>
            <a:r>
              <a:rPr lang="nb-NO" sz="1600" dirty="0"/>
              <a:t>tjenestene til ulike fakulteter. </a:t>
            </a:r>
            <a:r>
              <a:rPr lang="nb-NO" sz="1600" dirty="0" smtClean="0"/>
              <a:t>Tjenesteavtaler </a:t>
            </a:r>
            <a:r>
              <a:rPr lang="nb-NO" sz="1600" dirty="0"/>
              <a:t>kan skreddersys avhengig av hvilke tjenester et fakultet ønsker og er villig til å </a:t>
            </a:r>
            <a:r>
              <a:rPr lang="nb-NO" sz="1600" dirty="0" smtClean="0"/>
              <a:t>finansiere utover over en felles standard.  </a:t>
            </a:r>
            <a:endParaRPr lang="nb-NO" sz="1600" dirty="0"/>
          </a:p>
        </p:txBody>
      </p:sp>
      <p:sp>
        <p:nvSpPr>
          <p:cNvPr id="4" name="Plassholder for innhold 2"/>
          <p:cNvSpPr txBox="1">
            <a:spLocks/>
          </p:cNvSpPr>
          <p:nvPr/>
        </p:nvSpPr>
        <p:spPr>
          <a:xfrm>
            <a:off x="4652431" y="1330035"/>
            <a:ext cx="4368802" cy="5053831"/>
          </a:xfrm>
          <a:prstGeom prst="rect">
            <a:avLst/>
          </a:prstGeom>
          <a:ln>
            <a:solidFill>
              <a:schemeClr val="accent1">
                <a:lumMod val="75000"/>
              </a:schemeClr>
            </a:solidFill>
          </a:ln>
        </p:spPr>
        <p:txBody>
          <a:bodyPr vert="horz" lIns="91440" tIns="45720" rIns="91440" bIns="45720" rtlCol="0">
            <a:noAutofit/>
          </a:bodyPr>
          <a:lstStyle>
            <a:defPPr>
              <a:defRPr lang="nb-NO"/>
            </a:defPPr>
            <a:lvl1pPr lvl="0" indent="0">
              <a:spcBef>
                <a:spcPct val="20000"/>
              </a:spcBef>
              <a:buFont typeface="Arial"/>
              <a:buNone/>
              <a:defRPr b="1" i="1">
                <a:latin typeface="Arial"/>
                <a:cs typeface="Arial"/>
              </a:defRPr>
            </a:lvl1pPr>
            <a:lvl2pPr marL="742950" indent="-285750">
              <a:spcBef>
                <a:spcPct val="20000"/>
              </a:spcBef>
              <a:buFont typeface="Arial"/>
              <a:buChar char="–"/>
              <a:defRPr sz="2000">
                <a:latin typeface="Arial"/>
                <a:cs typeface="Arial"/>
              </a:defRPr>
            </a:lvl2pPr>
            <a:lvl3pPr marL="1143000" indent="-228600">
              <a:spcBef>
                <a:spcPct val="20000"/>
              </a:spcBef>
              <a:buFont typeface="Arial"/>
              <a:buChar char="•"/>
              <a:defRPr>
                <a:latin typeface="Arial"/>
                <a:cs typeface="Arial"/>
              </a:defRPr>
            </a:lvl3pPr>
            <a:lvl4pPr marL="1600200" indent="-228600">
              <a:spcBef>
                <a:spcPct val="20000"/>
              </a:spcBef>
              <a:buFont typeface="Arial"/>
              <a:buChar char="–"/>
              <a:defRPr sz="1600">
                <a:latin typeface="Arial"/>
                <a:cs typeface="Arial"/>
              </a:defRPr>
            </a:lvl4pPr>
            <a:lvl5pPr marL="2057400" indent="-228600">
              <a:spcBef>
                <a:spcPct val="20000"/>
              </a:spcBef>
              <a:buFont typeface="Arial"/>
              <a:buChar char="»"/>
              <a:defRPr sz="1400">
                <a:latin typeface="Arial"/>
                <a:cs typeface="Arial"/>
              </a:defRPr>
            </a:lvl5pPr>
            <a:lvl6pPr marL="2514600" indent="-228600">
              <a:spcBef>
                <a:spcPct val="20000"/>
              </a:spcBef>
              <a:buFont typeface="Arial"/>
              <a:buChar char="•"/>
              <a:defRPr sz="2000"/>
            </a:lvl6pPr>
            <a:lvl7pPr marL="2971800" indent="-228600">
              <a:spcBef>
                <a:spcPct val="20000"/>
              </a:spcBef>
              <a:buFont typeface="Arial"/>
              <a:buChar char="•"/>
              <a:defRPr sz="2000"/>
            </a:lvl7pPr>
            <a:lvl8pPr marL="3429000" indent="-228600">
              <a:spcBef>
                <a:spcPct val="20000"/>
              </a:spcBef>
              <a:buFont typeface="Arial"/>
              <a:buChar char="•"/>
              <a:defRPr sz="2000"/>
            </a:lvl8pPr>
            <a:lvl9pPr marL="3886200" indent="-228600">
              <a:spcBef>
                <a:spcPct val="20000"/>
              </a:spcBef>
              <a:buFont typeface="Arial"/>
              <a:buChar char="•"/>
              <a:defRPr sz="2000"/>
            </a:lvl9pPr>
          </a:lstStyle>
          <a:p>
            <a:r>
              <a:rPr lang="nb-NO" dirty="0"/>
              <a:t>Ulemper </a:t>
            </a:r>
          </a:p>
          <a:p>
            <a:pPr marL="342900" indent="-342900">
              <a:buFont typeface="Arial"/>
              <a:buChar char="•"/>
            </a:pPr>
            <a:r>
              <a:rPr lang="nb-NO" sz="1600" b="0" i="0" dirty="0" smtClean="0"/>
              <a:t>Som </a:t>
            </a:r>
            <a:r>
              <a:rPr lang="nb-NO" sz="1600" b="0" i="0" dirty="0"/>
              <a:t>for en sentralisert modell</a:t>
            </a:r>
            <a:r>
              <a:rPr lang="nb-NO" sz="1600" b="0" i="0" dirty="0" smtClean="0"/>
              <a:t>.</a:t>
            </a:r>
          </a:p>
          <a:p>
            <a:pPr marL="342900" indent="-342900">
              <a:buFont typeface="Arial"/>
              <a:buChar char="•"/>
            </a:pPr>
            <a:r>
              <a:rPr lang="nb-NO" sz="1600" b="0" i="0" dirty="0" smtClean="0"/>
              <a:t>Modellen vil kreve </a:t>
            </a:r>
            <a:r>
              <a:rPr lang="nb-NO" sz="1600" b="0" i="0" dirty="0"/>
              <a:t>betydelig koordinering mellom seksjonen og de andre enhetene i fellesadministrasjonen og mellom seksjonen og fakultet/institutt for å unngå dobbeltarbeid og ansvarspulverisering.</a:t>
            </a:r>
            <a:endParaRPr lang="nb-NO" sz="1600" b="0" i="0" dirty="0"/>
          </a:p>
        </p:txBody>
      </p:sp>
    </p:spTree>
    <p:extLst>
      <p:ext uri="{BB962C8B-B14F-4D97-AF65-F5344CB8AC3E}">
        <p14:creationId xmlns:p14="http://schemas.microsoft.com/office/powerpoint/2010/main" val="37946543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851956" cy="1143000"/>
          </a:xfrm>
        </p:spPr>
        <p:txBody>
          <a:bodyPr>
            <a:normAutofit/>
          </a:bodyPr>
          <a:lstStyle/>
          <a:p>
            <a:r>
              <a:rPr lang="nb-NO" sz="2000" dirty="0">
                <a:solidFill>
                  <a:schemeClr val="accent2">
                    <a:lumMod val="75000"/>
                  </a:schemeClr>
                </a:solidFill>
              </a:rPr>
              <a:t>Anbefalinger - Organisering </a:t>
            </a:r>
            <a:r>
              <a:rPr lang="nb-NO" sz="2000" dirty="0">
                <a:solidFill>
                  <a:schemeClr val="accent2">
                    <a:lumMod val="75000"/>
                  </a:schemeClr>
                </a:solidFill>
              </a:rPr>
              <a:t>av </a:t>
            </a:r>
            <a:r>
              <a:rPr lang="nb-NO" sz="2000" dirty="0">
                <a:solidFill>
                  <a:schemeClr val="accent2">
                    <a:lumMod val="75000"/>
                  </a:schemeClr>
                </a:solidFill>
              </a:rPr>
              <a:t>støttesystemer (</a:t>
            </a:r>
            <a:r>
              <a:rPr lang="nb-NO" sz="2000" dirty="0" err="1">
                <a:solidFill>
                  <a:schemeClr val="accent2">
                    <a:lumMod val="75000"/>
                  </a:schemeClr>
                </a:solidFill>
              </a:rPr>
              <a:t>kap</a:t>
            </a:r>
            <a:r>
              <a:rPr lang="nb-NO" sz="2000" dirty="0">
                <a:solidFill>
                  <a:schemeClr val="accent2">
                    <a:lumMod val="75000"/>
                  </a:schemeClr>
                </a:solidFill>
              </a:rPr>
              <a:t>. 6) </a:t>
            </a:r>
            <a:endParaRPr lang="nb-NO" sz="2000" dirty="0">
              <a:solidFill>
                <a:schemeClr val="accent2">
                  <a:lumMod val="75000"/>
                </a:schemeClr>
              </a:solidFill>
            </a:endParaRPr>
          </a:p>
        </p:txBody>
      </p:sp>
      <p:sp>
        <p:nvSpPr>
          <p:cNvPr id="3" name="Plassholder for innhold 2"/>
          <p:cNvSpPr>
            <a:spLocks noGrp="1"/>
          </p:cNvSpPr>
          <p:nvPr>
            <p:ph idx="1"/>
          </p:nvPr>
        </p:nvSpPr>
        <p:spPr>
          <a:xfrm>
            <a:off x="457199" y="1330036"/>
            <a:ext cx="8549842" cy="4461164"/>
          </a:xfrm>
        </p:spPr>
        <p:txBody>
          <a:bodyPr>
            <a:noAutofit/>
          </a:bodyPr>
          <a:lstStyle/>
          <a:p>
            <a:pPr marL="457200" lvl="0" indent="-457200">
              <a:buFont typeface="+mj-lt"/>
              <a:buAutoNum type="arabicPeriod" startAt="13"/>
            </a:pPr>
            <a:r>
              <a:rPr lang="nb-NO" sz="2000" dirty="0"/>
              <a:t>NTNU bør satse på videreutvikling og drift av læringsstøtteressurser som gjør det mulig å tilby EVU på tvers av NTNUs campuser og utenfor disse (nettstudier). Utvalget anbefaler bedre samhandling mellom de ulike aktørene og prosjektene i fellesadministrasjonen som har som oppgave å fremme livslang læring, tilrettelegge for fjernstudier og utvikle innovative læringsformer både for førstegangsstudenter og EVU-studenter.</a:t>
            </a:r>
          </a:p>
          <a:p>
            <a:pPr marL="457200" indent="-457200">
              <a:buFont typeface="+mj-lt"/>
              <a:buAutoNum type="arabicPeriod" startAt="13"/>
            </a:pPr>
            <a:endParaRPr lang="nb-NO" sz="2000" dirty="0"/>
          </a:p>
          <a:p>
            <a:pPr marL="457200" lvl="0" indent="-457200">
              <a:buFont typeface="+mj-lt"/>
              <a:buAutoNum type="arabicPeriod" startAt="13"/>
            </a:pPr>
            <a:r>
              <a:rPr lang="nb-NO" sz="2000" dirty="0"/>
              <a:t>NTNU bør i større grad samordne arbeidet med studentrekruttering og arbeide med informasjon om studier på NTNUs nettsider for å utvikle en helhetlig strategi for markedsarbeid rettet mot alle studenter, inkludert EVU-studenter.</a:t>
            </a:r>
          </a:p>
          <a:p>
            <a:pPr marL="0" indent="0">
              <a:buNone/>
            </a:pPr>
            <a:r>
              <a:rPr lang="nb-NO" dirty="0"/>
              <a:t/>
            </a:r>
            <a:br>
              <a:rPr lang="nb-NO" dirty="0"/>
            </a:br>
            <a:r>
              <a:rPr lang="nb-NO" dirty="0"/>
              <a:t> </a:t>
            </a:r>
          </a:p>
          <a:p>
            <a:pPr lvl="0">
              <a:buFont typeface="+mj-lt"/>
              <a:buAutoNum type="arabicPeriod"/>
            </a:pPr>
            <a:endParaRPr lang="nb-NO" sz="1400" dirty="0"/>
          </a:p>
        </p:txBody>
      </p:sp>
    </p:spTree>
    <p:extLst>
      <p:ext uri="{BB962C8B-B14F-4D97-AF65-F5344CB8AC3E}">
        <p14:creationId xmlns:p14="http://schemas.microsoft.com/office/powerpoint/2010/main" val="355227485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851956" cy="1143000"/>
          </a:xfrm>
        </p:spPr>
        <p:txBody>
          <a:bodyPr>
            <a:normAutofit/>
          </a:bodyPr>
          <a:lstStyle/>
          <a:p>
            <a:r>
              <a:rPr lang="nb-NO" sz="2000" dirty="0">
                <a:solidFill>
                  <a:schemeClr val="accent2">
                    <a:lumMod val="75000"/>
                  </a:schemeClr>
                </a:solidFill>
              </a:rPr>
              <a:t>Anbefalinger - Organisering </a:t>
            </a:r>
            <a:r>
              <a:rPr lang="nb-NO" sz="2000" dirty="0">
                <a:solidFill>
                  <a:schemeClr val="accent2">
                    <a:lumMod val="75000"/>
                  </a:schemeClr>
                </a:solidFill>
              </a:rPr>
              <a:t>av </a:t>
            </a:r>
            <a:r>
              <a:rPr lang="nb-NO" sz="2000" dirty="0">
                <a:solidFill>
                  <a:schemeClr val="accent2">
                    <a:lumMod val="75000"/>
                  </a:schemeClr>
                </a:solidFill>
              </a:rPr>
              <a:t>støttesystemer (</a:t>
            </a:r>
            <a:r>
              <a:rPr lang="nb-NO" sz="2000" dirty="0" err="1">
                <a:solidFill>
                  <a:schemeClr val="accent2">
                    <a:lumMod val="75000"/>
                  </a:schemeClr>
                </a:solidFill>
              </a:rPr>
              <a:t>kap</a:t>
            </a:r>
            <a:r>
              <a:rPr lang="nb-NO" sz="2000" dirty="0">
                <a:solidFill>
                  <a:schemeClr val="accent2">
                    <a:lumMod val="75000"/>
                  </a:schemeClr>
                </a:solidFill>
              </a:rPr>
              <a:t>. 6) </a:t>
            </a:r>
            <a:endParaRPr lang="nb-NO" sz="2000" dirty="0">
              <a:solidFill>
                <a:schemeClr val="accent2">
                  <a:lumMod val="75000"/>
                </a:schemeClr>
              </a:solidFill>
            </a:endParaRPr>
          </a:p>
        </p:txBody>
      </p:sp>
      <p:sp>
        <p:nvSpPr>
          <p:cNvPr id="3" name="Plassholder for innhold 2"/>
          <p:cNvSpPr>
            <a:spLocks noGrp="1"/>
          </p:cNvSpPr>
          <p:nvPr>
            <p:ph idx="1"/>
          </p:nvPr>
        </p:nvSpPr>
        <p:spPr>
          <a:xfrm>
            <a:off x="457199" y="1330036"/>
            <a:ext cx="8549842" cy="4461164"/>
          </a:xfrm>
        </p:spPr>
        <p:txBody>
          <a:bodyPr>
            <a:noAutofit/>
          </a:bodyPr>
          <a:lstStyle/>
          <a:p>
            <a:pPr marL="0" lvl="0" indent="0">
              <a:buNone/>
            </a:pPr>
            <a:r>
              <a:rPr lang="nb-NO" sz="2000" dirty="0" smtClean="0"/>
              <a:t>15</a:t>
            </a:r>
            <a:r>
              <a:rPr lang="nb-NO" sz="2000" dirty="0"/>
              <a:t>.	a</a:t>
            </a:r>
            <a:r>
              <a:rPr lang="nb-NO" sz="2000" dirty="0" smtClean="0"/>
              <a:t>)*</a:t>
            </a:r>
            <a:endParaRPr lang="nb-NO" sz="2000" dirty="0"/>
          </a:p>
          <a:p>
            <a:pPr marL="0" lvl="0" indent="0">
              <a:buNone/>
            </a:pPr>
            <a:r>
              <a:rPr lang="nb-NO" sz="1800" dirty="0"/>
              <a:t>Utvalget anbefaler at støttefunksjoner for etter- og videreutdanning internt ved NTNU så langt som mulig plasseres der tilsvarende oppgaver er plassert for annen utdanningsvirksomhet. Utvalget anbefaler at fellesadministrasjonen har ansvar for støttefunksjoner som er felles for hele NTNU, og organisere disse støttefunksjonene i samme avdeling/seksjon som støttefunksjoner for annen utdanningsvirksomhet. Støttefunksjoner for fakultet/institutt organiseres som for annen utdanningsvirksomhet. Alle tverrfaglige initiativ må ha et vertsfakultet.  En slik organisering vil legge grunnlag for et godt støtteapparat og klar ansvars- og rollefordeling som vil redusere dobbeltarbeid og avklare forventninger. Forslaget innebærer avvikling av Seksjon for etter- og videreutdanning i dagens form og overføring av oppgaver og ressurser til andre enheter. Dette vil gi en ny og tydeligere arbeidsdeling både internt i fellesadministrasjonen og mellom fellesadministrasjonen og fakultet/institutt-nivå. Utvalgets forslag er beskrevet detaljert under en integrert modell i kapittel 6</a:t>
            </a:r>
            <a:r>
              <a:rPr lang="nb-NO" sz="1800" dirty="0" smtClean="0"/>
              <a:t>.</a:t>
            </a:r>
          </a:p>
          <a:p>
            <a:pPr marL="0" lvl="0" indent="0">
              <a:buNone/>
            </a:pPr>
            <a:endParaRPr lang="nb-NO" sz="1800" dirty="0"/>
          </a:p>
          <a:p>
            <a:pPr marL="0" lvl="0" indent="0">
              <a:buNone/>
            </a:pPr>
            <a:r>
              <a:rPr lang="nb-NO" sz="1600" i="1" dirty="0" smtClean="0"/>
              <a:t>*Støttes av utvalgets flertall, dissens fremgår av vedlegg</a:t>
            </a:r>
            <a:endParaRPr lang="nb-NO" sz="1600" i="1" dirty="0"/>
          </a:p>
          <a:p>
            <a:pPr marL="457200" lvl="0" indent="-457200">
              <a:buFont typeface="+mj-lt"/>
              <a:buAutoNum type="arabicPeriod" startAt="13"/>
            </a:pPr>
            <a:endParaRPr lang="nb-NO" sz="1800" dirty="0"/>
          </a:p>
          <a:p>
            <a:pPr marL="0" indent="0">
              <a:buNone/>
            </a:pPr>
            <a:r>
              <a:rPr lang="nb-NO" sz="2000" dirty="0"/>
              <a:t/>
            </a:r>
            <a:br>
              <a:rPr lang="nb-NO" sz="2000" dirty="0"/>
            </a:br>
            <a:r>
              <a:rPr lang="nb-NO" sz="2000" dirty="0"/>
              <a:t> </a:t>
            </a:r>
          </a:p>
          <a:p>
            <a:pPr lvl="0">
              <a:buFont typeface="+mj-lt"/>
              <a:buAutoNum type="arabicPeriod"/>
            </a:pPr>
            <a:endParaRPr lang="nb-NO" sz="1200" dirty="0"/>
          </a:p>
        </p:txBody>
      </p:sp>
    </p:spTree>
    <p:extLst>
      <p:ext uri="{BB962C8B-B14F-4D97-AF65-F5344CB8AC3E}">
        <p14:creationId xmlns:p14="http://schemas.microsoft.com/office/powerpoint/2010/main" val="7414404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851956" cy="1143000"/>
          </a:xfrm>
        </p:spPr>
        <p:txBody>
          <a:bodyPr>
            <a:normAutofit/>
          </a:bodyPr>
          <a:lstStyle/>
          <a:p>
            <a:r>
              <a:rPr lang="nb-NO" sz="2000" dirty="0">
                <a:solidFill>
                  <a:schemeClr val="accent2">
                    <a:lumMod val="75000"/>
                  </a:schemeClr>
                </a:solidFill>
              </a:rPr>
              <a:t>Anbefalinger - Organisering </a:t>
            </a:r>
            <a:r>
              <a:rPr lang="nb-NO" sz="2000" dirty="0">
                <a:solidFill>
                  <a:schemeClr val="accent2">
                    <a:lumMod val="75000"/>
                  </a:schemeClr>
                </a:solidFill>
              </a:rPr>
              <a:t>av </a:t>
            </a:r>
            <a:r>
              <a:rPr lang="nb-NO" sz="2000" dirty="0">
                <a:solidFill>
                  <a:schemeClr val="accent2">
                    <a:lumMod val="75000"/>
                  </a:schemeClr>
                </a:solidFill>
              </a:rPr>
              <a:t>støttesystemer (</a:t>
            </a:r>
            <a:r>
              <a:rPr lang="nb-NO" sz="2000" dirty="0" err="1">
                <a:solidFill>
                  <a:schemeClr val="accent2">
                    <a:lumMod val="75000"/>
                  </a:schemeClr>
                </a:solidFill>
              </a:rPr>
              <a:t>kap</a:t>
            </a:r>
            <a:r>
              <a:rPr lang="nb-NO" sz="2000" dirty="0">
                <a:solidFill>
                  <a:schemeClr val="accent2">
                    <a:lumMod val="75000"/>
                  </a:schemeClr>
                </a:solidFill>
              </a:rPr>
              <a:t>. 6) </a:t>
            </a:r>
            <a:endParaRPr lang="nb-NO" sz="2000" dirty="0">
              <a:solidFill>
                <a:schemeClr val="accent2">
                  <a:lumMod val="75000"/>
                </a:schemeClr>
              </a:solidFill>
            </a:endParaRPr>
          </a:p>
        </p:txBody>
      </p:sp>
      <p:sp>
        <p:nvSpPr>
          <p:cNvPr id="3" name="Plassholder for innhold 2"/>
          <p:cNvSpPr>
            <a:spLocks noGrp="1"/>
          </p:cNvSpPr>
          <p:nvPr>
            <p:ph idx="1"/>
          </p:nvPr>
        </p:nvSpPr>
        <p:spPr>
          <a:xfrm>
            <a:off x="457199" y="1330036"/>
            <a:ext cx="8549842" cy="4461164"/>
          </a:xfrm>
        </p:spPr>
        <p:txBody>
          <a:bodyPr>
            <a:noAutofit/>
          </a:bodyPr>
          <a:lstStyle/>
          <a:p>
            <a:pPr marL="0" lvl="0" indent="0">
              <a:buNone/>
            </a:pPr>
            <a:r>
              <a:rPr lang="nb-NO" sz="1800" dirty="0" smtClean="0"/>
              <a:t>15   b)*</a:t>
            </a:r>
          </a:p>
          <a:p>
            <a:pPr marL="0" lvl="0" indent="0">
              <a:buNone/>
            </a:pPr>
            <a:r>
              <a:rPr lang="nb-NO" sz="1800" dirty="0" smtClean="0"/>
              <a:t>Prosessen med overføring av oppgaver fra seksjonen til andre enheter må gjennomføres i henhold til avtaleverket om medbestemmelse og omstilling. Det er viktig å ta vare på kompetansen ved Seksjon for etter- og videreutdanning. Ressurser (personell og penger) må overføres til dit oppgaver plasseres henholdsvis i fellesadministrasjonen og på fakultet/institutt for å sikre at oppgavene ivaretas godt og effektivt. Utvikling av administrative systemer som kan håndtere EVU på linje med annen utdanning, er en viktig suksessfaktor. Det er viktig med en forpliktende tidsplan for iverksetting og tilstrekkelig tid til omstilling for å sikre at viktige oppgaver løses i tide og med riktig kvalitet. Dette vil kreve god ledelse og tett samarbeid mellom aktører som kjenner EVU-området og de som skal overta oppgaver. </a:t>
            </a:r>
          </a:p>
          <a:p>
            <a:pPr marL="457200" lvl="0" indent="-457200">
              <a:buFont typeface="+mj-lt"/>
              <a:buAutoNum type="arabicPeriod" startAt="13"/>
            </a:pPr>
            <a:endParaRPr lang="nb-NO" sz="1800" dirty="0" smtClean="0"/>
          </a:p>
          <a:p>
            <a:pPr marL="457200" lvl="0" indent="-457200">
              <a:buFont typeface="+mj-lt"/>
              <a:buAutoNum type="arabicPeriod" startAt="13"/>
            </a:pPr>
            <a:endParaRPr lang="nb-NO" sz="1800" dirty="0"/>
          </a:p>
          <a:p>
            <a:pPr marL="0" indent="0">
              <a:buNone/>
            </a:pPr>
            <a:r>
              <a:rPr lang="nb-NO" sz="1600" i="1" dirty="0"/>
              <a:t>*Støttes av utvalgets </a:t>
            </a:r>
            <a:r>
              <a:rPr lang="nb-NO" sz="1600" i="1" dirty="0" smtClean="0"/>
              <a:t>flertall, dissens fremgår av vedlegg</a:t>
            </a:r>
            <a:endParaRPr lang="nb-NO" sz="1600" i="1" dirty="0"/>
          </a:p>
          <a:p>
            <a:pPr marL="0" indent="0">
              <a:buNone/>
            </a:pPr>
            <a:r>
              <a:rPr lang="nb-NO" sz="2000" dirty="0"/>
              <a:t/>
            </a:r>
            <a:br>
              <a:rPr lang="nb-NO" sz="2000" dirty="0"/>
            </a:br>
            <a:r>
              <a:rPr lang="nb-NO" sz="2000" dirty="0"/>
              <a:t> </a:t>
            </a:r>
          </a:p>
          <a:p>
            <a:pPr lvl="0">
              <a:buFont typeface="+mj-lt"/>
              <a:buAutoNum type="arabicPeriod"/>
            </a:pPr>
            <a:endParaRPr lang="nb-NO" sz="1200" dirty="0"/>
          </a:p>
        </p:txBody>
      </p:sp>
    </p:spTree>
    <p:extLst>
      <p:ext uri="{BB962C8B-B14F-4D97-AF65-F5344CB8AC3E}">
        <p14:creationId xmlns:p14="http://schemas.microsoft.com/office/powerpoint/2010/main" val="34951370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idx="1"/>
          </p:nvPr>
        </p:nvSpPr>
        <p:spPr/>
        <p:txBody>
          <a:bodyPr>
            <a:normAutofit/>
          </a:bodyPr>
          <a:lstStyle/>
          <a:p>
            <a:pPr marL="0" indent="0" algn="ctr">
              <a:buNone/>
            </a:pPr>
            <a:endParaRPr lang="nb-NO" sz="3600" b="1" dirty="0" smtClean="0"/>
          </a:p>
          <a:p>
            <a:pPr marL="0" indent="0" algn="ctr">
              <a:buNone/>
            </a:pPr>
            <a:r>
              <a:rPr lang="nb-NO" sz="3600" b="1" dirty="0" smtClean="0"/>
              <a:t>Leveransemodeller</a:t>
            </a:r>
          </a:p>
          <a:p>
            <a:pPr marL="0" indent="0" algn="ctr">
              <a:buNone/>
            </a:pPr>
            <a:r>
              <a:rPr lang="nb-NO" dirty="0" smtClean="0"/>
              <a:t>Egenbetalingsforskriften</a:t>
            </a:r>
          </a:p>
          <a:p>
            <a:pPr marL="0" indent="0" algn="ctr">
              <a:buNone/>
            </a:pPr>
            <a:r>
              <a:rPr lang="nb-NO" dirty="0" smtClean="0"/>
              <a:t>BOA-reglementet</a:t>
            </a:r>
          </a:p>
          <a:p>
            <a:pPr marL="0" indent="0" algn="ctr">
              <a:buNone/>
            </a:pPr>
            <a:r>
              <a:rPr lang="nb-NO" dirty="0" err="1" smtClean="0"/>
              <a:t>Statstøtteregelverket</a:t>
            </a:r>
            <a:endParaRPr lang="nb-NO" dirty="0" smtClean="0"/>
          </a:p>
        </p:txBody>
      </p:sp>
    </p:spTree>
    <p:extLst>
      <p:ext uri="{BB962C8B-B14F-4D97-AF65-F5344CB8AC3E}">
        <p14:creationId xmlns:p14="http://schemas.microsoft.com/office/powerpoint/2010/main" val="194281512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ssholder for innhold 3"/>
          <p:cNvPicPr>
            <a:picLocks noGrp="1" noChangeAspect="1"/>
          </p:cNvPicPr>
          <p:nvPr>
            <p:ph idx="1"/>
          </p:nvPr>
        </p:nvPicPr>
        <p:blipFill>
          <a:blip r:embed="rId3"/>
          <a:stretch>
            <a:fillRect/>
          </a:stretch>
        </p:blipFill>
        <p:spPr>
          <a:xfrm>
            <a:off x="22575" y="1058103"/>
            <a:ext cx="9140675" cy="4221819"/>
          </a:xfrm>
          <a:prstGeom prst="rect">
            <a:avLst/>
          </a:prstGeom>
        </p:spPr>
      </p:pic>
      <p:sp>
        <p:nvSpPr>
          <p:cNvPr id="2" name="TekstSylinder 1"/>
          <p:cNvSpPr txBox="1"/>
          <p:nvPr/>
        </p:nvSpPr>
        <p:spPr>
          <a:xfrm>
            <a:off x="457201" y="5518775"/>
            <a:ext cx="3281422" cy="646331"/>
          </a:xfrm>
          <a:prstGeom prst="rect">
            <a:avLst/>
          </a:prstGeom>
          <a:noFill/>
          <a:ln>
            <a:solidFill>
              <a:srgbClr val="7030A0"/>
            </a:solidFill>
          </a:ln>
        </p:spPr>
        <p:txBody>
          <a:bodyPr wrap="square" rtlCol="0">
            <a:spAutoFit/>
          </a:bodyPr>
          <a:lstStyle/>
          <a:p>
            <a:r>
              <a:rPr lang="nb-NO" dirty="0" smtClean="0"/>
              <a:t>Kostnader beregnes med ny</a:t>
            </a:r>
          </a:p>
          <a:p>
            <a:r>
              <a:rPr lang="nb-NO" dirty="0" smtClean="0"/>
              <a:t>TDI modell for utdanning fra UHR</a:t>
            </a:r>
            <a:endParaRPr lang="nb-NO" dirty="0"/>
          </a:p>
        </p:txBody>
      </p:sp>
      <p:sp>
        <p:nvSpPr>
          <p:cNvPr id="5" name="TekstSylinder 4"/>
          <p:cNvSpPr txBox="1"/>
          <p:nvPr/>
        </p:nvSpPr>
        <p:spPr>
          <a:xfrm>
            <a:off x="4459212" y="5529672"/>
            <a:ext cx="3833719" cy="646331"/>
          </a:xfrm>
          <a:prstGeom prst="rect">
            <a:avLst/>
          </a:prstGeom>
          <a:noFill/>
          <a:ln>
            <a:solidFill>
              <a:srgbClr val="7030A0"/>
            </a:solidFill>
          </a:ln>
        </p:spPr>
        <p:txBody>
          <a:bodyPr wrap="square" rtlCol="0">
            <a:spAutoFit/>
          </a:bodyPr>
          <a:lstStyle/>
          <a:p>
            <a:r>
              <a:rPr lang="nb-NO" dirty="0" smtClean="0"/>
              <a:t>Kostnader = KDs finansieringskategori</a:t>
            </a:r>
          </a:p>
          <a:p>
            <a:pPr algn="ctr"/>
            <a:r>
              <a:rPr lang="nb-NO" u="sng" dirty="0" smtClean="0"/>
              <a:t>Unntaksvis </a:t>
            </a:r>
            <a:r>
              <a:rPr lang="nb-NO" dirty="0" smtClean="0"/>
              <a:t>kan TDI modell benyttes</a:t>
            </a:r>
          </a:p>
        </p:txBody>
      </p:sp>
      <p:sp>
        <p:nvSpPr>
          <p:cNvPr id="6" name="Høyre klammeparentes 5"/>
          <p:cNvSpPr/>
          <p:nvPr/>
        </p:nvSpPr>
        <p:spPr>
          <a:xfrm rot="5400000">
            <a:off x="6040494" y="3271786"/>
            <a:ext cx="347994" cy="4156880"/>
          </a:xfrm>
          <a:prstGeom prst="rightBrac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nb-NO"/>
          </a:p>
        </p:txBody>
      </p:sp>
      <p:cxnSp>
        <p:nvCxnSpPr>
          <p:cNvPr id="9" name="Rett pilkobling 8"/>
          <p:cNvCxnSpPr/>
          <p:nvPr/>
        </p:nvCxnSpPr>
        <p:spPr>
          <a:xfrm>
            <a:off x="2042294" y="5176229"/>
            <a:ext cx="0" cy="277945"/>
          </a:xfrm>
          <a:prstGeom prst="straightConnector1">
            <a:avLst/>
          </a:prstGeom>
          <a:ln w="1270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3" name="TekstSylinder 2"/>
          <p:cNvSpPr txBox="1"/>
          <p:nvPr/>
        </p:nvSpPr>
        <p:spPr>
          <a:xfrm>
            <a:off x="177800" y="569345"/>
            <a:ext cx="9162845" cy="584775"/>
          </a:xfrm>
          <a:prstGeom prst="rect">
            <a:avLst/>
          </a:prstGeom>
          <a:noFill/>
        </p:spPr>
        <p:txBody>
          <a:bodyPr wrap="square" rtlCol="0">
            <a:spAutoFit/>
          </a:bodyPr>
          <a:lstStyle/>
          <a:p>
            <a:pPr>
              <a:spcBef>
                <a:spcPct val="0"/>
              </a:spcBef>
            </a:pPr>
            <a:r>
              <a:rPr lang="nb-NO" sz="3200" b="1" dirty="0">
                <a:latin typeface="Arial"/>
                <a:ea typeface="+mj-ea"/>
                <a:cs typeface="Arial"/>
              </a:rPr>
              <a:t>Unntakene i </a:t>
            </a:r>
            <a:r>
              <a:rPr lang="nb-NO" sz="3200" b="1" dirty="0">
                <a:latin typeface="Arial"/>
                <a:ea typeface="+mj-ea"/>
                <a:cs typeface="Arial"/>
              </a:rPr>
              <a:t>egenbetalingsforskriften</a:t>
            </a:r>
            <a:endParaRPr lang="nb-NO" sz="3200" b="1" dirty="0">
              <a:latin typeface="Arial"/>
              <a:ea typeface="+mj-ea"/>
              <a:cs typeface="Arial"/>
            </a:endParaRPr>
          </a:p>
        </p:txBody>
      </p:sp>
    </p:spTree>
    <p:extLst>
      <p:ext uri="{BB962C8B-B14F-4D97-AF65-F5344CB8AC3E}">
        <p14:creationId xmlns:p14="http://schemas.microsoft.com/office/powerpoint/2010/main" val="395960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3200" dirty="0"/>
              <a:t>Utvalget</a:t>
            </a:r>
            <a:endParaRPr lang="nb-NO" sz="3200" dirty="0"/>
          </a:p>
        </p:txBody>
      </p:sp>
      <p:sp>
        <p:nvSpPr>
          <p:cNvPr id="3" name="Plassholder for innhold 2"/>
          <p:cNvSpPr>
            <a:spLocks noGrp="1"/>
          </p:cNvSpPr>
          <p:nvPr>
            <p:ph idx="1"/>
          </p:nvPr>
        </p:nvSpPr>
        <p:spPr>
          <a:xfrm>
            <a:off x="457198" y="1330035"/>
            <a:ext cx="8801101" cy="5809673"/>
          </a:xfrm>
        </p:spPr>
        <p:txBody>
          <a:bodyPr>
            <a:noAutofit/>
          </a:bodyPr>
          <a:lstStyle/>
          <a:p>
            <a:pPr marL="0" lvl="0" indent="0">
              <a:buNone/>
            </a:pPr>
            <a:r>
              <a:rPr lang="nb-NO" sz="1400" dirty="0" smtClean="0"/>
              <a:t>Medlemmer</a:t>
            </a:r>
          </a:p>
          <a:p>
            <a:pPr lvl="0"/>
            <a:r>
              <a:rPr lang="nb-NO" sz="1600" b="1" dirty="0" smtClean="0"/>
              <a:t>Marit </a:t>
            </a:r>
            <a:r>
              <a:rPr lang="nb-NO" sz="1600" b="1" dirty="0"/>
              <a:t>Reitan </a:t>
            </a:r>
            <a:r>
              <a:rPr lang="nb-NO" sz="1600" dirty="0"/>
              <a:t>(leder</a:t>
            </a:r>
            <a:r>
              <a:rPr lang="nb-NO" sz="1600" dirty="0" smtClean="0"/>
              <a:t>), SU-fakultetet</a:t>
            </a:r>
            <a:endParaRPr lang="nb-NO" sz="1600" dirty="0"/>
          </a:p>
          <a:p>
            <a:pPr lvl="0"/>
            <a:r>
              <a:rPr lang="nb-NO" sz="1600" b="1" dirty="0"/>
              <a:t>Ragna Ann </a:t>
            </a:r>
            <a:r>
              <a:rPr lang="nb-NO" sz="1600" b="1" dirty="0" smtClean="0"/>
              <a:t>Berge</a:t>
            </a:r>
            <a:r>
              <a:rPr lang="nb-NO" sz="1600" dirty="0" smtClean="0"/>
              <a:t>, Seksjon </a:t>
            </a:r>
            <a:r>
              <a:rPr lang="nb-NO" sz="1600" dirty="0"/>
              <a:t>for etter- og videreutdanning, </a:t>
            </a:r>
            <a:r>
              <a:rPr lang="nb-NO" sz="1600" dirty="0" smtClean="0"/>
              <a:t>Avd. </a:t>
            </a:r>
            <a:r>
              <a:rPr lang="nb-NO" sz="1600" dirty="0"/>
              <a:t>for utdanningskvalitet</a:t>
            </a:r>
          </a:p>
          <a:p>
            <a:pPr lvl="0"/>
            <a:r>
              <a:rPr lang="nb-NO" sz="1600" b="1" dirty="0"/>
              <a:t>Sara Brinch</a:t>
            </a:r>
            <a:r>
              <a:rPr lang="nb-NO" sz="1600" dirty="0" smtClean="0"/>
              <a:t>, HF</a:t>
            </a:r>
            <a:endParaRPr lang="nb-NO" sz="1600" dirty="0"/>
          </a:p>
          <a:p>
            <a:pPr lvl="0"/>
            <a:r>
              <a:rPr lang="nb-NO" sz="1600" b="1" dirty="0"/>
              <a:t>Hallstein Hemmer</a:t>
            </a:r>
            <a:r>
              <a:rPr lang="nb-NO" sz="1600" dirty="0"/>
              <a:t>, </a:t>
            </a:r>
            <a:r>
              <a:rPr lang="nb-NO" sz="1600" dirty="0" smtClean="0"/>
              <a:t>Institutt </a:t>
            </a:r>
            <a:r>
              <a:rPr lang="nb-NO" sz="1600" dirty="0"/>
              <a:t>for kjemi, NV-fakultetet</a:t>
            </a:r>
          </a:p>
          <a:p>
            <a:pPr lvl="0"/>
            <a:r>
              <a:rPr lang="nb-NO" sz="1600" b="1" dirty="0"/>
              <a:t>Halvor </a:t>
            </a:r>
            <a:r>
              <a:rPr lang="nb-NO" sz="1600" b="1" dirty="0" smtClean="0"/>
              <a:t>Holtskog</a:t>
            </a:r>
            <a:r>
              <a:rPr lang="nb-NO" sz="1600" dirty="0" smtClean="0"/>
              <a:t>, Institutt </a:t>
            </a:r>
            <a:r>
              <a:rPr lang="nb-NO" sz="1600" dirty="0"/>
              <a:t>for industriell økonomi og teknologiledelse (Gjøvik), ØK-fakultetet</a:t>
            </a:r>
          </a:p>
          <a:p>
            <a:pPr lvl="0"/>
            <a:r>
              <a:rPr lang="nb-NO" sz="1600" b="1" dirty="0"/>
              <a:t>Roy Johnsen</a:t>
            </a:r>
            <a:r>
              <a:rPr lang="nb-NO" sz="1600" dirty="0"/>
              <a:t>, </a:t>
            </a:r>
            <a:r>
              <a:rPr lang="nb-NO" sz="1600" dirty="0" smtClean="0"/>
              <a:t>Institutt </a:t>
            </a:r>
            <a:r>
              <a:rPr lang="nb-NO" sz="1600" dirty="0"/>
              <a:t>for maskinteknikk og produksjon, IV-fakultetet</a:t>
            </a:r>
          </a:p>
          <a:p>
            <a:pPr lvl="0"/>
            <a:r>
              <a:rPr lang="nb-NO" sz="1600" b="1" dirty="0"/>
              <a:t>John Krogstie</a:t>
            </a:r>
            <a:r>
              <a:rPr lang="nb-NO" sz="1600" dirty="0"/>
              <a:t>, </a:t>
            </a:r>
            <a:r>
              <a:rPr lang="nb-NO" sz="1600" dirty="0" smtClean="0"/>
              <a:t>Institutt </a:t>
            </a:r>
            <a:r>
              <a:rPr lang="nb-NO" sz="1600" dirty="0"/>
              <a:t>for Datateknologi og informatikk, IE-fakultetet</a:t>
            </a:r>
          </a:p>
          <a:p>
            <a:pPr lvl="0"/>
            <a:r>
              <a:rPr lang="nb-NO" sz="1600" b="1" dirty="0"/>
              <a:t>Arve Pettersen</a:t>
            </a:r>
            <a:r>
              <a:rPr lang="nb-NO" sz="1600" dirty="0" smtClean="0"/>
              <a:t>, NTNU </a:t>
            </a:r>
            <a:r>
              <a:rPr lang="nb-NO" sz="1600" dirty="0"/>
              <a:t>Handelshøyskolen, ØK-fakultetet</a:t>
            </a:r>
          </a:p>
          <a:p>
            <a:pPr lvl="0"/>
            <a:r>
              <a:rPr lang="nb-NO" sz="1600" b="1" dirty="0"/>
              <a:t>Svanhild Schønberg</a:t>
            </a:r>
            <a:r>
              <a:rPr lang="nb-NO" sz="1600" dirty="0"/>
              <a:t>, </a:t>
            </a:r>
            <a:r>
              <a:rPr lang="nb-NO" sz="1600" dirty="0" smtClean="0"/>
              <a:t>Institutt </a:t>
            </a:r>
            <a:r>
              <a:rPr lang="nb-NO" sz="1600" dirty="0"/>
              <a:t>for helsevitenskap i </a:t>
            </a:r>
            <a:r>
              <a:rPr lang="nb-NO" sz="1600" dirty="0" smtClean="0"/>
              <a:t>Ålesund, MH-fakultetet</a:t>
            </a:r>
            <a:endParaRPr lang="nb-NO" sz="1600" dirty="0"/>
          </a:p>
          <a:p>
            <a:pPr lvl="0"/>
            <a:r>
              <a:rPr lang="nb-NO" sz="1600" b="1" dirty="0"/>
              <a:t>Elin Margrete Aasen</a:t>
            </a:r>
            <a:r>
              <a:rPr lang="nb-NO" sz="1600" dirty="0"/>
              <a:t>, </a:t>
            </a:r>
            <a:r>
              <a:rPr lang="nb-NO" sz="1600" dirty="0" smtClean="0"/>
              <a:t>Institutt </a:t>
            </a:r>
            <a:r>
              <a:rPr lang="nb-NO" sz="1600" dirty="0"/>
              <a:t>for helsevitenskap, MH-fakultetet</a:t>
            </a:r>
          </a:p>
          <a:p>
            <a:endParaRPr lang="nb-NO" sz="1400" dirty="0" smtClean="0"/>
          </a:p>
          <a:p>
            <a:pPr marL="0" indent="0">
              <a:buNone/>
            </a:pPr>
            <a:r>
              <a:rPr lang="nb-NO" sz="1400" dirty="0" smtClean="0"/>
              <a:t>Sekretariat </a:t>
            </a:r>
          </a:p>
          <a:p>
            <a:r>
              <a:rPr lang="nb-NO" sz="1400" dirty="0" smtClean="0"/>
              <a:t>Arnulf Omdal, Rektors stab</a:t>
            </a:r>
          </a:p>
          <a:p>
            <a:pPr lvl="0"/>
            <a:r>
              <a:rPr lang="nb-NO" sz="1400" dirty="0" smtClean="0"/>
              <a:t>Linda Fredriksen, SU-fakultetet (fram til mai 2018)</a:t>
            </a:r>
          </a:p>
          <a:p>
            <a:pPr lvl="0"/>
            <a:r>
              <a:rPr lang="nb-NO" sz="1400" dirty="0" smtClean="0"/>
              <a:t>Per Eivind Kjøl (fram til september 2018)</a:t>
            </a:r>
          </a:p>
          <a:p>
            <a:pPr lvl="0"/>
            <a:r>
              <a:rPr lang="nb-NO" sz="1400" dirty="0" smtClean="0"/>
              <a:t>Hanne M. Sørgjerd, Avdeling for virksomhetsstyring (juridisk rådgiver, kapittel 4 og 5)</a:t>
            </a:r>
          </a:p>
          <a:p>
            <a:pPr lvl="0"/>
            <a:r>
              <a:rPr lang="nb-NO" sz="1400" dirty="0" smtClean="0"/>
              <a:t>Lise T. Sagdahl, Avdeling for virksomhetsstyring (fra august 2018)</a:t>
            </a:r>
          </a:p>
          <a:p>
            <a:pPr marL="0" indent="0">
              <a:buNone/>
            </a:pPr>
            <a:endParaRPr lang="nb-NO" sz="1400" dirty="0" smtClean="0"/>
          </a:p>
        </p:txBody>
      </p:sp>
    </p:spTree>
    <p:extLst>
      <p:ext uri="{BB962C8B-B14F-4D97-AF65-F5344CB8AC3E}">
        <p14:creationId xmlns:p14="http://schemas.microsoft.com/office/powerpoint/2010/main" val="34629477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ktangel 6"/>
          <p:cNvSpPr/>
          <p:nvPr/>
        </p:nvSpPr>
        <p:spPr>
          <a:xfrm>
            <a:off x="513057" y="6421488"/>
            <a:ext cx="3384521" cy="32272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
        <p:nvSpPr>
          <p:cNvPr id="2" name="Tittel 1"/>
          <p:cNvSpPr>
            <a:spLocks noGrp="1"/>
          </p:cNvSpPr>
          <p:nvPr>
            <p:ph type="title"/>
          </p:nvPr>
        </p:nvSpPr>
        <p:spPr/>
        <p:txBody>
          <a:bodyPr>
            <a:normAutofit/>
          </a:bodyPr>
          <a:lstStyle/>
          <a:p>
            <a:r>
              <a:rPr lang="nb-NO" dirty="0"/>
              <a:t>Handlingsrom for </a:t>
            </a:r>
            <a:r>
              <a:rPr lang="nb-NO" dirty="0" smtClean="0"/>
              <a:t>egenbetaling EVU</a:t>
            </a:r>
            <a:endParaRPr lang="nb-NO" dirty="0"/>
          </a:p>
        </p:txBody>
      </p:sp>
      <p:graphicFrame>
        <p:nvGraphicFramePr>
          <p:cNvPr id="5" name="Plassholder for innhold 4"/>
          <p:cNvGraphicFramePr>
            <a:graphicFrameLocks noGrp="1"/>
          </p:cNvGraphicFramePr>
          <p:nvPr>
            <p:ph idx="1"/>
            <p:extLst/>
          </p:nvPr>
        </p:nvGraphicFramePr>
        <p:xfrm>
          <a:off x="553697" y="1250363"/>
          <a:ext cx="8449628" cy="4389120"/>
        </p:xfrm>
        <a:graphic>
          <a:graphicData uri="http://schemas.openxmlformats.org/drawingml/2006/table">
            <a:tbl>
              <a:tblPr firstRow="1" firstCol="1" bandRow="1">
                <a:tableStyleId>{5940675A-B579-460E-94D1-54222C63F5DA}</a:tableStyleId>
              </a:tblPr>
              <a:tblGrid>
                <a:gridCol w="3333510">
                  <a:extLst>
                    <a:ext uri="{9D8B030D-6E8A-4147-A177-3AD203B41FA5}">
                      <a16:colId xmlns:a16="http://schemas.microsoft.com/office/drawing/2014/main" val="1886120052"/>
                    </a:ext>
                  </a:extLst>
                </a:gridCol>
                <a:gridCol w="1087458">
                  <a:extLst>
                    <a:ext uri="{9D8B030D-6E8A-4147-A177-3AD203B41FA5}">
                      <a16:colId xmlns:a16="http://schemas.microsoft.com/office/drawing/2014/main" val="4074956487"/>
                    </a:ext>
                  </a:extLst>
                </a:gridCol>
                <a:gridCol w="1107908">
                  <a:extLst>
                    <a:ext uri="{9D8B030D-6E8A-4147-A177-3AD203B41FA5}">
                      <a16:colId xmlns:a16="http://schemas.microsoft.com/office/drawing/2014/main" val="4247425239"/>
                    </a:ext>
                  </a:extLst>
                </a:gridCol>
                <a:gridCol w="2920752">
                  <a:extLst>
                    <a:ext uri="{9D8B030D-6E8A-4147-A177-3AD203B41FA5}">
                      <a16:colId xmlns:a16="http://schemas.microsoft.com/office/drawing/2014/main" val="3909698480"/>
                    </a:ext>
                  </a:extLst>
                </a:gridCol>
              </a:tblGrid>
              <a:tr h="343317">
                <a:tc>
                  <a:txBody>
                    <a:bodyPr/>
                    <a:lstStyle/>
                    <a:p>
                      <a:r>
                        <a:rPr lang="nb-NO" sz="1800" b="1" dirty="0">
                          <a:effectLst/>
                        </a:rPr>
                        <a:t>Unntak </a:t>
                      </a:r>
                      <a:r>
                        <a:rPr lang="nb-NO" sz="1800" b="1" dirty="0" smtClean="0">
                          <a:effectLst/>
                        </a:rPr>
                        <a:t>i egenbetalingsforskriften </a:t>
                      </a:r>
                    </a:p>
                    <a:p>
                      <a:r>
                        <a:rPr lang="nb-NO" sz="1800" b="1" dirty="0" smtClean="0">
                          <a:effectLst/>
                        </a:rPr>
                        <a:t>§ </a:t>
                      </a:r>
                      <a:r>
                        <a:rPr lang="nb-NO" sz="1800" b="1" dirty="0">
                          <a:effectLst/>
                        </a:rPr>
                        <a:t>3-2 (1</a:t>
                      </a:r>
                      <a:r>
                        <a:rPr lang="nb-NO" sz="1800" b="1" dirty="0" smtClean="0">
                          <a:effectLst/>
                        </a:rPr>
                        <a:t>)</a:t>
                      </a:r>
                      <a:endParaRPr lang="nb-NO" sz="18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nb-NO" sz="1600" b="1">
                          <a:solidFill>
                            <a:srgbClr val="0070C0"/>
                          </a:solidFill>
                          <a:effectLst/>
                        </a:rPr>
                        <a:t>Ikke-økonomisk aktivitet</a:t>
                      </a:r>
                      <a:endParaRPr lang="nb-NO" sz="1600" b="1">
                        <a:solidFill>
                          <a:srgbClr val="0070C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nb-NO" sz="1600" b="1">
                          <a:solidFill>
                            <a:srgbClr val="FF0000"/>
                          </a:solidFill>
                          <a:effectLst/>
                        </a:rPr>
                        <a:t>Økonomisk aktivitet</a:t>
                      </a:r>
                      <a:endParaRPr lang="nb-NO" sz="1600" b="1">
                        <a:solidFill>
                          <a:srgbClr val="FF0000"/>
                        </a:solidFill>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nb-NO" sz="1600" b="1" dirty="0">
                          <a:effectLst/>
                        </a:rPr>
                        <a:t>Egenbetaling (studentbetaling)</a:t>
                      </a:r>
                      <a:endParaRPr lang="nb-NO" sz="1600" b="1"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590076030"/>
                  </a:ext>
                </a:extLst>
              </a:tr>
              <a:tr h="343317">
                <a:tc>
                  <a:txBody>
                    <a:bodyPr/>
                    <a:lstStyle/>
                    <a:p>
                      <a:pPr marL="0" lvl="0" indent="0">
                        <a:buFont typeface="+mj-lt"/>
                        <a:buNone/>
                      </a:pPr>
                      <a:r>
                        <a:rPr lang="nb-NO" sz="1600" b="1">
                          <a:effectLst/>
                        </a:rPr>
                        <a:t>a) Kurs</a:t>
                      </a:r>
                      <a:endParaRPr lang="nb-NO" sz="1600" b="1">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nb-NO" sz="1600">
                          <a:effectLst/>
                        </a:rPr>
                        <a:t> </a:t>
                      </a:r>
                      <a:endParaRPr lang="nb-NO"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nb-NO" sz="1600">
                          <a:effectLst/>
                        </a:rPr>
                        <a:t>X</a:t>
                      </a:r>
                    </a:p>
                    <a:p>
                      <a:r>
                        <a:rPr lang="nb-NO" sz="1600">
                          <a:effectLst/>
                        </a:rPr>
                        <a:t> </a:t>
                      </a:r>
                      <a:endParaRPr lang="nb-NO" sz="16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nb-NO" sz="1600" b="0" dirty="0">
                          <a:solidFill>
                            <a:schemeClr val="tx1"/>
                          </a:solidFill>
                          <a:effectLst/>
                        </a:rPr>
                        <a:t>100 % av totale kostnader pluss margin for fortjeneste </a:t>
                      </a:r>
                      <a:endParaRPr lang="nb-NO" sz="16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286810553"/>
                  </a:ext>
                </a:extLst>
              </a:tr>
              <a:tr h="791197">
                <a:tc>
                  <a:txBody>
                    <a:bodyPr/>
                    <a:lstStyle/>
                    <a:p>
                      <a:pPr marL="0" lvl="0" indent="0" algn="l" defTabSz="457200" rtl="0" eaLnBrk="1" latinLnBrk="0" hangingPunct="1">
                        <a:buFont typeface="+mj-lt"/>
                        <a:buNone/>
                      </a:pPr>
                      <a:r>
                        <a:rPr lang="nb-NO" sz="1600" b="1" kern="1200" dirty="0">
                          <a:solidFill>
                            <a:schemeClr val="tx1"/>
                          </a:solidFill>
                          <a:effectLst/>
                          <a:latin typeface="+mn-lt"/>
                          <a:ea typeface="+mn-ea"/>
                          <a:cs typeface="+mn-cs"/>
                        </a:rPr>
                        <a:t>b) Fag/emner som normalt ikke er en del av studieprogram som fører fram til grad eller yrkesutdanning</a:t>
                      </a:r>
                    </a:p>
                  </a:txBody>
                  <a:tcPr marL="68580" marR="68580" marT="0" marB="0"/>
                </a:tc>
                <a:tc>
                  <a:txBody>
                    <a:bodyPr/>
                    <a:lstStyle/>
                    <a:p>
                      <a:pPr algn="ctr"/>
                      <a:r>
                        <a:rPr lang="nb-NO" sz="1600" err="1">
                          <a:effectLst/>
                        </a:rPr>
                        <a:t>X</a:t>
                      </a:r>
                      <a:endParaRPr lang="nb-NO"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nb-NO" sz="1600" err="1">
                          <a:effectLst/>
                        </a:rPr>
                        <a:t>X</a:t>
                      </a:r>
                      <a:endParaRPr lang="nb-NO" sz="16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nb-NO" sz="1600" b="0" dirty="0">
                          <a:solidFill>
                            <a:schemeClr val="tx1"/>
                          </a:solidFill>
                          <a:effectLst/>
                        </a:rPr>
                        <a:t>Kan velge </a:t>
                      </a:r>
                      <a:r>
                        <a:rPr lang="nb-NO" sz="1600" b="0" i="1" dirty="0">
                          <a:solidFill>
                            <a:schemeClr val="tx1"/>
                          </a:solidFill>
                          <a:effectLst/>
                        </a:rPr>
                        <a:t>enten </a:t>
                      </a:r>
                      <a:r>
                        <a:rPr lang="nb-NO" sz="1600" b="1" dirty="0">
                          <a:solidFill>
                            <a:schemeClr val="tx1"/>
                          </a:solidFill>
                          <a:effectLst/>
                        </a:rPr>
                        <a:t>inntil 49 %</a:t>
                      </a:r>
                      <a:r>
                        <a:rPr lang="nb-NO" sz="1600" b="0" dirty="0">
                          <a:solidFill>
                            <a:schemeClr val="tx1"/>
                          </a:solidFill>
                          <a:effectLst/>
                        </a:rPr>
                        <a:t> av totale kostnader </a:t>
                      </a:r>
                      <a:r>
                        <a:rPr lang="nb-NO" sz="1600" b="0" dirty="0">
                          <a:solidFill>
                            <a:srgbClr val="0070C0"/>
                          </a:solidFill>
                          <a:effectLst/>
                        </a:rPr>
                        <a:t>(ikke-økonomisk aktivitet), </a:t>
                      </a:r>
                      <a:r>
                        <a:rPr lang="nb-NO" sz="1600" b="0" i="1" dirty="0">
                          <a:solidFill>
                            <a:schemeClr val="tx1"/>
                          </a:solidFill>
                          <a:effectLst/>
                        </a:rPr>
                        <a:t>eller </a:t>
                      </a:r>
                      <a:r>
                        <a:rPr lang="nb-NO" sz="1600" b="0" dirty="0">
                          <a:solidFill>
                            <a:schemeClr val="tx1"/>
                          </a:solidFill>
                          <a:effectLst/>
                        </a:rPr>
                        <a:t>100 % av totale kostnader pluss margin for fortjeneste </a:t>
                      </a:r>
                      <a:r>
                        <a:rPr lang="nb-NO" sz="1600" b="0" dirty="0">
                          <a:solidFill>
                            <a:srgbClr val="FF0000"/>
                          </a:solidFill>
                          <a:effectLst/>
                        </a:rPr>
                        <a:t>(økonomisk aktivitet).</a:t>
                      </a:r>
                      <a:endParaRPr lang="nb-NO" sz="1600" b="0"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055465589"/>
                  </a:ext>
                </a:extLst>
              </a:tr>
              <a:tr h="791197">
                <a:tc>
                  <a:txBody>
                    <a:bodyPr/>
                    <a:lstStyle/>
                    <a:p>
                      <a:pPr marL="0" lvl="0" indent="0">
                        <a:buFont typeface="+mj-lt"/>
                        <a:buNone/>
                      </a:pPr>
                      <a:r>
                        <a:rPr lang="nb-NO" sz="1600" b="1">
                          <a:effectLst/>
                        </a:rPr>
                        <a:t>c) Erfaringsbaserte mastergradsstudier</a:t>
                      </a:r>
                    </a:p>
                    <a:p>
                      <a:pPr marL="457200" indent="-457200">
                        <a:buFont typeface="+mj-lt"/>
                        <a:buAutoNum type="alphaLcPeriod"/>
                      </a:pPr>
                      <a:endParaRPr lang="nb-NO" sz="1600" b="1">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nb-NO" sz="1600">
                          <a:effectLst/>
                        </a:rPr>
                        <a:t>X</a:t>
                      </a:r>
                      <a:endParaRPr lang="nb-NO"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nb-NO" sz="1600" dirty="0" err="1">
                          <a:effectLst/>
                        </a:rPr>
                        <a:t>X</a:t>
                      </a:r>
                      <a:endParaRPr lang="nb-NO" sz="1600" dirty="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nb-NO" sz="1600" b="0">
                          <a:solidFill>
                            <a:schemeClr val="tx1"/>
                          </a:solidFill>
                          <a:effectLst/>
                        </a:rPr>
                        <a:t>Kan velge </a:t>
                      </a:r>
                      <a:r>
                        <a:rPr lang="nb-NO" sz="1600" b="0" i="1">
                          <a:solidFill>
                            <a:schemeClr val="tx1"/>
                          </a:solidFill>
                          <a:effectLst/>
                        </a:rPr>
                        <a:t>enten </a:t>
                      </a:r>
                      <a:r>
                        <a:rPr lang="nb-NO" sz="1600" b="1">
                          <a:solidFill>
                            <a:schemeClr val="tx1"/>
                          </a:solidFill>
                          <a:effectLst/>
                        </a:rPr>
                        <a:t>inntil 49 %</a:t>
                      </a:r>
                      <a:r>
                        <a:rPr lang="nb-NO" sz="1600" b="0">
                          <a:solidFill>
                            <a:schemeClr val="tx1"/>
                          </a:solidFill>
                          <a:effectLst/>
                        </a:rPr>
                        <a:t> av totale kostnader </a:t>
                      </a:r>
                      <a:r>
                        <a:rPr lang="nb-NO" sz="1600" b="0">
                          <a:solidFill>
                            <a:srgbClr val="0070C0"/>
                          </a:solidFill>
                          <a:effectLst/>
                        </a:rPr>
                        <a:t>(ikke-økonomisk aktivitet), </a:t>
                      </a:r>
                      <a:r>
                        <a:rPr lang="nb-NO" sz="1600" b="0" i="1">
                          <a:solidFill>
                            <a:schemeClr val="tx1"/>
                          </a:solidFill>
                          <a:effectLst/>
                        </a:rPr>
                        <a:t>eller </a:t>
                      </a:r>
                      <a:r>
                        <a:rPr lang="nb-NO" sz="1600" b="0">
                          <a:solidFill>
                            <a:schemeClr val="tx1"/>
                          </a:solidFill>
                          <a:effectLst/>
                        </a:rPr>
                        <a:t>100 % av totale kostnader pluss margin for fortjeneste </a:t>
                      </a:r>
                      <a:r>
                        <a:rPr lang="nb-NO" sz="1600" b="0">
                          <a:solidFill>
                            <a:srgbClr val="FF0000"/>
                          </a:solidFill>
                          <a:effectLst/>
                        </a:rPr>
                        <a:t>(økonomisk aktivitet).</a:t>
                      </a:r>
                      <a:endParaRPr lang="nb-NO" sz="1600" b="0">
                        <a:solidFill>
                          <a:srgbClr val="FF0000"/>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27562748"/>
                  </a:ext>
                </a:extLst>
              </a:tr>
              <a:tr h="632957">
                <a:tc>
                  <a:txBody>
                    <a:bodyPr/>
                    <a:lstStyle/>
                    <a:p>
                      <a:pPr marL="0" lvl="0" indent="0">
                        <a:buFont typeface="+mj-lt"/>
                        <a:buNone/>
                      </a:pPr>
                      <a:r>
                        <a:rPr lang="nb-NO" sz="1600" b="1" dirty="0">
                          <a:effectLst/>
                        </a:rPr>
                        <a:t>d) Studenter som fyller opp ledige plasser på studieprogram eller fag/emner som er oppdragsfinansiert</a:t>
                      </a:r>
                      <a:endParaRPr lang="nb-NO" sz="16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nb-NO" sz="1600">
                          <a:effectLst/>
                        </a:rPr>
                        <a:t> </a:t>
                      </a:r>
                      <a:endParaRPr lang="nb-NO" sz="16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a:r>
                        <a:rPr lang="nb-NO" sz="1600" err="1">
                          <a:effectLst/>
                        </a:rPr>
                        <a:t>X</a:t>
                      </a:r>
                      <a:endParaRPr lang="nb-NO" sz="1600">
                        <a:effectLst/>
                      </a:endParaRPr>
                    </a:p>
                    <a:p>
                      <a:pPr algn="ctr"/>
                      <a:r>
                        <a:rPr lang="nb-NO" sz="1600">
                          <a:effectLst/>
                        </a:rPr>
                        <a:t> </a:t>
                      </a:r>
                      <a:endParaRPr lang="nb-NO" sz="1600">
                        <a:effectLst/>
                        <a:latin typeface="Times New Roman" panose="02020603050405020304" pitchFamily="18" charset="0"/>
                        <a:ea typeface="Times New Roman" panose="02020603050405020304" pitchFamily="18" charset="0"/>
                      </a:endParaRPr>
                    </a:p>
                  </a:txBody>
                  <a:tcPr marL="68580" marR="68580" marT="0" marB="0"/>
                </a:tc>
                <a:tc>
                  <a:txBody>
                    <a:bodyPr/>
                    <a:lstStyle/>
                    <a:p>
                      <a:r>
                        <a:rPr lang="nb-NO" sz="1600" b="0" dirty="0">
                          <a:solidFill>
                            <a:schemeClr val="tx1"/>
                          </a:solidFill>
                          <a:effectLst/>
                        </a:rPr>
                        <a:t>100 % av totale kostnader pluss margin for fortjeneste</a:t>
                      </a:r>
                      <a:endParaRPr lang="nb-NO" sz="1600" b="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76105091"/>
                  </a:ext>
                </a:extLst>
              </a:tr>
            </a:tbl>
          </a:graphicData>
        </a:graphic>
      </p:graphicFrame>
      <p:sp>
        <p:nvSpPr>
          <p:cNvPr id="6" name="Plassholder for innhold 2"/>
          <p:cNvSpPr txBox="1">
            <a:spLocks/>
          </p:cNvSpPr>
          <p:nvPr/>
        </p:nvSpPr>
        <p:spPr>
          <a:xfrm>
            <a:off x="553697" y="5677886"/>
            <a:ext cx="8280399" cy="2213113"/>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4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endParaRPr lang="nb-NO" sz="600" dirty="0"/>
          </a:p>
          <a:p>
            <a:r>
              <a:rPr lang="nb-NO" sz="1400" dirty="0"/>
              <a:t>For </a:t>
            </a:r>
            <a:r>
              <a:rPr lang="nb-NO" sz="1400" i="1" dirty="0">
                <a:solidFill>
                  <a:srgbClr val="0070C0"/>
                </a:solidFill>
              </a:rPr>
              <a:t>ikke-økonomisk aktivitet</a:t>
            </a:r>
            <a:r>
              <a:rPr lang="nb-NO" sz="1400" dirty="0">
                <a:solidFill>
                  <a:srgbClr val="0070C0"/>
                </a:solidFill>
              </a:rPr>
              <a:t> </a:t>
            </a:r>
            <a:r>
              <a:rPr lang="nb-NO" sz="1400" dirty="0"/>
              <a:t>benyttes </a:t>
            </a:r>
            <a:r>
              <a:rPr lang="nb-NO" sz="1400" b="1" dirty="0"/>
              <a:t>KDs finansieringskategori </a:t>
            </a:r>
            <a:r>
              <a:rPr lang="nb-NO" sz="1400" dirty="0"/>
              <a:t>som anslag for kostnader.</a:t>
            </a:r>
          </a:p>
          <a:p>
            <a:r>
              <a:rPr lang="nb-NO" sz="1400" dirty="0" smtClean="0"/>
              <a:t>For </a:t>
            </a:r>
            <a:r>
              <a:rPr lang="nb-NO" sz="1400" i="1" dirty="0">
                <a:solidFill>
                  <a:srgbClr val="FF0000"/>
                </a:solidFill>
              </a:rPr>
              <a:t>økonomisk aktivitet </a:t>
            </a:r>
            <a:r>
              <a:rPr lang="nb-NO" sz="1400" u="sng" dirty="0"/>
              <a:t>uten</a:t>
            </a:r>
            <a:r>
              <a:rPr lang="nb-NO" sz="1400" dirty="0"/>
              <a:t> </a:t>
            </a:r>
            <a:r>
              <a:rPr lang="nb-NO" sz="1400" dirty="0" smtClean="0"/>
              <a:t>studiepoeng (kurs), </a:t>
            </a:r>
            <a:r>
              <a:rPr lang="nb-NO" sz="1400" dirty="0"/>
              <a:t>benyttes </a:t>
            </a:r>
            <a:r>
              <a:rPr lang="nb-NO" sz="1400" b="1" dirty="0"/>
              <a:t>TDI-modell</a:t>
            </a:r>
            <a:r>
              <a:rPr lang="nb-NO" sz="1400" dirty="0"/>
              <a:t> for kostnadsberegning</a:t>
            </a:r>
            <a:r>
              <a:rPr lang="nb-NO" sz="1400" dirty="0" smtClean="0"/>
              <a:t>.</a:t>
            </a:r>
            <a:r>
              <a:rPr lang="nb-NO" sz="1400" dirty="0"/>
              <a:t> </a:t>
            </a:r>
            <a:endParaRPr lang="nb-NO" sz="1400" dirty="0" smtClean="0"/>
          </a:p>
          <a:p>
            <a:r>
              <a:rPr lang="nb-NO" sz="1400" dirty="0" smtClean="0"/>
              <a:t>For </a:t>
            </a:r>
            <a:r>
              <a:rPr lang="nb-NO" sz="1400" i="1" dirty="0">
                <a:solidFill>
                  <a:srgbClr val="FF0000"/>
                </a:solidFill>
              </a:rPr>
              <a:t>økonomisk aktivitet </a:t>
            </a:r>
            <a:r>
              <a:rPr lang="nb-NO" sz="1400" dirty="0"/>
              <a:t>med studiepoeng </a:t>
            </a:r>
            <a:r>
              <a:rPr lang="nb-NO" sz="1400" u="sng" dirty="0"/>
              <a:t>bør</a:t>
            </a:r>
            <a:r>
              <a:rPr lang="nb-NO" sz="1400" dirty="0"/>
              <a:t> </a:t>
            </a:r>
            <a:r>
              <a:rPr lang="nb-NO" sz="1400" b="1" dirty="0"/>
              <a:t>KDs finansieringskategori </a:t>
            </a:r>
            <a:r>
              <a:rPr lang="nb-NO" sz="1400" dirty="0" smtClean="0"/>
              <a:t>benyttes som anslag. </a:t>
            </a:r>
            <a:endParaRPr lang="nb-NO" sz="1400" dirty="0"/>
          </a:p>
          <a:p>
            <a:endParaRPr lang="nb-NO" sz="1800" i="1" dirty="0"/>
          </a:p>
        </p:txBody>
      </p:sp>
      <p:pic>
        <p:nvPicPr>
          <p:cNvPr id="3" name="Bilde 2"/>
          <p:cNvPicPr>
            <a:picLocks noChangeAspect="1"/>
          </p:cNvPicPr>
          <p:nvPr/>
        </p:nvPicPr>
        <p:blipFill>
          <a:blip r:embed="rId3"/>
          <a:stretch>
            <a:fillRect/>
          </a:stretch>
        </p:blipFill>
        <p:spPr>
          <a:xfrm>
            <a:off x="0" y="2742238"/>
            <a:ext cx="520734" cy="456147"/>
          </a:xfrm>
          <a:prstGeom prst="rect">
            <a:avLst/>
          </a:prstGeom>
        </p:spPr>
      </p:pic>
    </p:spTree>
    <p:extLst>
      <p:ext uri="{BB962C8B-B14F-4D97-AF65-F5344CB8AC3E}">
        <p14:creationId xmlns:p14="http://schemas.microsoft.com/office/powerpoint/2010/main" val="15107749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tel 1"/>
          <p:cNvSpPr>
            <a:spLocks noGrp="1"/>
          </p:cNvSpPr>
          <p:nvPr>
            <p:ph type="title"/>
          </p:nvPr>
        </p:nvSpPr>
        <p:spPr>
          <a:xfrm>
            <a:off x="457199" y="274638"/>
            <a:ext cx="9056256" cy="1143000"/>
          </a:xfrm>
        </p:spPr>
        <p:txBody>
          <a:bodyPr>
            <a:noAutofit/>
          </a:bodyPr>
          <a:lstStyle/>
          <a:p>
            <a:r>
              <a:rPr lang="nb-NO"/>
              <a:t>Handlingsrom i statsstøtteregelverket</a:t>
            </a:r>
          </a:p>
        </p:txBody>
      </p:sp>
      <p:sp>
        <p:nvSpPr>
          <p:cNvPr id="3" name="Plassholder for innhold 2"/>
          <p:cNvSpPr>
            <a:spLocks noGrp="1"/>
          </p:cNvSpPr>
          <p:nvPr>
            <p:ph idx="1"/>
          </p:nvPr>
        </p:nvSpPr>
        <p:spPr>
          <a:xfrm>
            <a:off x="457198" y="1330035"/>
            <a:ext cx="8243457" cy="5033819"/>
          </a:xfrm>
        </p:spPr>
        <p:txBody>
          <a:bodyPr>
            <a:noAutofit/>
          </a:bodyPr>
          <a:lstStyle/>
          <a:p>
            <a:r>
              <a:rPr lang="nb-NO" b="1" dirty="0">
                <a:solidFill>
                  <a:srgbClr val="0070C0"/>
                </a:solidFill>
              </a:rPr>
              <a:t>Ikke-økonomisk aktivitet: </a:t>
            </a:r>
            <a:r>
              <a:rPr lang="nb-NO" sz="2000" dirty="0"/>
              <a:t>Utdanningstilbud som er en </a:t>
            </a:r>
            <a:r>
              <a:rPr lang="nb-NO" sz="2000" b="1" dirty="0"/>
              <a:t>del av det offentlig overvåkede og finansierte utdanningssystemet.</a:t>
            </a:r>
          </a:p>
          <a:p>
            <a:pPr lvl="1"/>
            <a:r>
              <a:rPr lang="nb-NO" dirty="0"/>
              <a:t>Innenfor det nasjonale utdanningssystemet har myndighetene </a:t>
            </a:r>
            <a:r>
              <a:rPr lang="nb-NO" b="1" dirty="0"/>
              <a:t>stor frihet </a:t>
            </a:r>
            <a:r>
              <a:rPr lang="nb-NO" dirty="0"/>
              <a:t>til å utforme systemet slik de </a:t>
            </a:r>
            <a:r>
              <a:rPr lang="nb-NO" dirty="0" smtClean="0"/>
              <a:t>ønsker (Norge har gratisprinsippet med 4 unntak).</a:t>
            </a:r>
            <a:endParaRPr lang="nb-NO" dirty="0"/>
          </a:p>
          <a:p>
            <a:pPr lvl="1"/>
            <a:r>
              <a:rPr lang="nb-NO" dirty="0" smtClean="0"/>
              <a:t>Staten </a:t>
            </a:r>
            <a:r>
              <a:rPr lang="nb-NO" dirty="0"/>
              <a:t>må betale </a:t>
            </a:r>
            <a:r>
              <a:rPr lang="nb-NO" b="1" dirty="0"/>
              <a:t>hovedparten av kostnadene, dvs. minst</a:t>
            </a:r>
            <a:r>
              <a:rPr lang="nb-NO" dirty="0"/>
              <a:t> </a:t>
            </a:r>
            <a:r>
              <a:rPr lang="nb-NO" b="1" dirty="0"/>
              <a:t>51 prosent av de faktiske kostnadene</a:t>
            </a:r>
            <a:r>
              <a:rPr lang="nb-NO" dirty="0"/>
              <a:t>, </a:t>
            </a:r>
            <a:r>
              <a:rPr lang="nb-NO" dirty="0" err="1"/>
              <a:t>jf</a:t>
            </a:r>
            <a:r>
              <a:rPr lang="nb-NO" dirty="0"/>
              <a:t> generaladvokatens syn i Scoula Montessori-sakene. </a:t>
            </a:r>
            <a:endParaRPr lang="nb-NO" dirty="0" smtClean="0"/>
          </a:p>
          <a:p>
            <a:pPr lvl="1"/>
            <a:endParaRPr lang="nb-NO" dirty="0"/>
          </a:p>
          <a:p>
            <a:r>
              <a:rPr lang="nb-NO" b="1" dirty="0">
                <a:solidFill>
                  <a:srgbClr val="FF0000"/>
                </a:solidFill>
              </a:rPr>
              <a:t>Økonomisk aktivitet: </a:t>
            </a:r>
            <a:r>
              <a:rPr lang="nb-NO" sz="2000" dirty="0"/>
              <a:t>Andre undervisningsaktiviteter, </a:t>
            </a:r>
            <a:r>
              <a:rPr lang="nb-NO" sz="2000" dirty="0" smtClean="0"/>
              <a:t>(</a:t>
            </a:r>
            <a:r>
              <a:rPr lang="nb-NO" sz="2000" dirty="0"/>
              <a:t>med og uten studiepoeng), særlig kursvirksomhet </a:t>
            </a:r>
          </a:p>
          <a:p>
            <a:pPr lvl="1"/>
            <a:r>
              <a:rPr lang="nb-NO" dirty="0"/>
              <a:t>Betalingen </a:t>
            </a:r>
            <a:r>
              <a:rPr lang="nb-NO" b="1" dirty="0"/>
              <a:t>må dekke totale kostnader, pluss en fortjeneste</a:t>
            </a:r>
          </a:p>
        </p:txBody>
      </p:sp>
    </p:spTree>
    <p:extLst>
      <p:ext uri="{BB962C8B-B14F-4D97-AF65-F5344CB8AC3E}">
        <p14:creationId xmlns:p14="http://schemas.microsoft.com/office/powerpoint/2010/main" val="14042487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smtClean="0"/>
              <a:t>Leveransemodell 1</a:t>
            </a:r>
            <a:endParaRPr lang="nb-NO" sz="2400" dirty="0"/>
          </a:p>
        </p:txBody>
      </p:sp>
      <p:sp>
        <p:nvSpPr>
          <p:cNvPr id="3" name="Plassholder for innhold 2"/>
          <p:cNvSpPr>
            <a:spLocks noGrp="1"/>
          </p:cNvSpPr>
          <p:nvPr>
            <p:ph idx="1"/>
          </p:nvPr>
        </p:nvSpPr>
        <p:spPr>
          <a:xfrm>
            <a:off x="457199" y="1600200"/>
            <a:ext cx="8517617" cy="4525963"/>
          </a:xfrm>
        </p:spPr>
        <p:txBody>
          <a:bodyPr>
            <a:noAutofit/>
          </a:bodyPr>
          <a:lstStyle/>
          <a:p>
            <a:pPr marL="0" indent="0">
              <a:buNone/>
            </a:pPr>
            <a:r>
              <a:rPr lang="nb-NO" b="1" dirty="0" smtClean="0"/>
              <a:t>Videreutdanning som er gratis – kan føre frem til grad</a:t>
            </a:r>
          </a:p>
          <a:p>
            <a:r>
              <a:rPr lang="nb-NO" sz="1800" dirty="0" smtClean="0"/>
              <a:t>Tilrettelagt for ulike grupper. Eksempler: </a:t>
            </a:r>
            <a:r>
              <a:rPr lang="nb-NO" sz="1800" b="1" dirty="0" smtClean="0"/>
              <a:t>deltidsstudier (dag eller kveld), samlingsbaserte tilbud, tilbud på nett, strømming av forelesninger mv </a:t>
            </a:r>
          </a:p>
          <a:p>
            <a:r>
              <a:rPr lang="nb-NO" sz="1800" dirty="0" smtClean="0"/>
              <a:t>Kan tilby emner som inngår i eksisterende grader – </a:t>
            </a:r>
            <a:r>
              <a:rPr lang="nb-NO" sz="1800" b="1" dirty="0" smtClean="0"/>
              <a:t>stor frihet til å komponere tilbud når alt tilbys gratis.</a:t>
            </a:r>
            <a:endParaRPr lang="nb-NO" sz="1800" b="1" i="1" dirty="0" smtClean="0">
              <a:solidFill>
                <a:srgbClr val="FF0000"/>
              </a:solidFill>
            </a:endParaRPr>
          </a:p>
          <a:p>
            <a:r>
              <a:rPr lang="nb-NO" sz="1800" dirty="0" smtClean="0"/>
              <a:t>Opptakskrav/adgangsbegrensning om ønskelig</a:t>
            </a:r>
          </a:p>
          <a:p>
            <a:r>
              <a:rPr lang="nb-NO" sz="1800" dirty="0" smtClean="0"/>
              <a:t>Finansiering </a:t>
            </a:r>
          </a:p>
          <a:p>
            <a:pPr lvl="1"/>
            <a:r>
              <a:rPr lang="nb-NO" sz="1800" b="1" dirty="0" smtClean="0"/>
              <a:t>100 % egenfinansiering </a:t>
            </a:r>
            <a:r>
              <a:rPr lang="nb-NO" sz="1800" dirty="0" smtClean="0"/>
              <a:t>(rammebevilgning)</a:t>
            </a:r>
          </a:p>
          <a:p>
            <a:pPr lvl="2"/>
            <a:r>
              <a:rPr lang="nb-NO" dirty="0" smtClean="0"/>
              <a:t>nye fullfinansierte studieplasser om mulig</a:t>
            </a:r>
          </a:p>
          <a:p>
            <a:pPr lvl="2"/>
            <a:r>
              <a:rPr lang="nb-NO" dirty="0" smtClean="0"/>
              <a:t>omdisponere studieplasser fra fulltid til deltid)</a:t>
            </a:r>
          </a:p>
          <a:p>
            <a:pPr lvl="2"/>
            <a:r>
              <a:rPr lang="nb-NO" dirty="0" smtClean="0"/>
              <a:t>mot resultatbevilgning hvis det er mulig (store grupper)</a:t>
            </a:r>
          </a:p>
          <a:p>
            <a:pPr marL="0" lvl="2" indent="0">
              <a:buNone/>
            </a:pPr>
            <a:r>
              <a:rPr lang="nb-NO" dirty="0"/>
              <a:t>Eksempler</a:t>
            </a:r>
          </a:p>
          <a:p>
            <a:pPr lvl="0"/>
            <a:r>
              <a:rPr lang="nb-NO" sz="1400" u="sng" dirty="0">
                <a:hlinkClick r:id="rId3"/>
              </a:rPr>
              <a:t>Master i klinisk sykepleie</a:t>
            </a:r>
            <a:r>
              <a:rPr lang="nb-NO" sz="1400" dirty="0"/>
              <a:t>. Hel- og deltidsstudium. Opptakskrav: Bachelor i sykepleie og to års praksis.</a:t>
            </a:r>
          </a:p>
          <a:p>
            <a:pPr lvl="0"/>
            <a:r>
              <a:rPr lang="nb-NO" sz="1400" u="sng" dirty="0">
                <a:hlinkClick r:id="rId4"/>
              </a:rPr>
              <a:t>Bachelor i informatikk med spesialisering i informasjonsbehandling</a:t>
            </a:r>
            <a:r>
              <a:rPr lang="nb-NO" sz="1400" dirty="0"/>
              <a:t>. Nettbasert studium, heltid.</a:t>
            </a:r>
          </a:p>
          <a:p>
            <a:endParaRPr lang="nb-NO" sz="2000" dirty="0"/>
          </a:p>
        </p:txBody>
      </p:sp>
      <p:sp>
        <p:nvSpPr>
          <p:cNvPr id="15" name="Rektangel 14"/>
          <p:cNvSpPr/>
          <p:nvPr/>
        </p:nvSpPr>
        <p:spPr>
          <a:xfrm>
            <a:off x="6275515" y="228599"/>
            <a:ext cx="2868485" cy="1323439"/>
          </a:xfrm>
          <a:prstGeom prst="rect">
            <a:avLst/>
          </a:prstGeom>
          <a:noFill/>
          <a:ln>
            <a:solidFill>
              <a:schemeClr val="bg1"/>
            </a:solidFill>
          </a:ln>
          <a:scene3d>
            <a:camera prst="obliqueTopRight">
              <a:rot lat="0" lon="0" rev="1200000"/>
            </a:camera>
            <a:lightRig rig="threePt" dir="t"/>
          </a:scene3d>
        </p:spPr>
        <p:style>
          <a:lnRef idx="0">
            <a:scrgbClr r="0" g="0" b="0"/>
          </a:lnRef>
          <a:fillRef idx="0">
            <a:scrgbClr r="0" g="0" b="0"/>
          </a:fillRef>
          <a:effectRef idx="0">
            <a:scrgbClr r="0" g="0" b="0"/>
          </a:effectRef>
          <a:fontRef idx="minor">
            <a:schemeClr val="dk1"/>
          </a:fontRef>
        </p:style>
        <p:txBody>
          <a:bodyPr wrap="square" lIns="91440" tIns="45720" rIns="91440" bIns="45720">
            <a:spAutoFit/>
          </a:bodyPr>
          <a:lstStyle/>
          <a:p>
            <a:pPr algn="ctr"/>
            <a:r>
              <a:rPr lang="nb-NO" sz="4000" b="1" dirty="0" smtClean="0">
                <a:ln w="22225">
                  <a:solidFill>
                    <a:schemeClr val="accent2"/>
                  </a:solidFill>
                  <a:prstDash val="solid"/>
                </a:ln>
                <a:solidFill>
                  <a:schemeClr val="accent2">
                    <a:lumMod val="40000"/>
                    <a:lumOff val="60000"/>
                  </a:schemeClr>
                </a:solidFill>
              </a:rPr>
              <a:t>Gratis for student</a:t>
            </a:r>
            <a:endParaRPr lang="nb-NO" sz="40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336674552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e 4"/>
          <p:cNvPicPr>
            <a:picLocks noChangeAspect="1"/>
          </p:cNvPicPr>
          <p:nvPr/>
        </p:nvPicPr>
        <p:blipFill>
          <a:blip r:embed="rId3"/>
          <a:stretch>
            <a:fillRect/>
          </a:stretch>
        </p:blipFill>
        <p:spPr>
          <a:xfrm>
            <a:off x="4781466" y="0"/>
            <a:ext cx="4501812" cy="1897626"/>
          </a:xfrm>
          <a:prstGeom prst="rect">
            <a:avLst/>
          </a:prstGeom>
        </p:spPr>
      </p:pic>
      <p:sp>
        <p:nvSpPr>
          <p:cNvPr id="2" name="Tittel 1"/>
          <p:cNvSpPr>
            <a:spLocks noGrp="1"/>
          </p:cNvSpPr>
          <p:nvPr>
            <p:ph type="title"/>
          </p:nvPr>
        </p:nvSpPr>
        <p:spPr>
          <a:xfrm>
            <a:off x="457199" y="275541"/>
            <a:ext cx="8229600" cy="1143000"/>
          </a:xfrm>
        </p:spPr>
        <p:txBody>
          <a:bodyPr>
            <a:normAutofit/>
          </a:bodyPr>
          <a:lstStyle/>
          <a:p>
            <a:r>
              <a:rPr lang="nb-NO" dirty="0" smtClean="0"/>
              <a:t>Leveransemodell 2</a:t>
            </a:r>
            <a:endParaRPr lang="nb-NO" sz="2400" dirty="0"/>
          </a:p>
        </p:txBody>
      </p:sp>
      <p:sp>
        <p:nvSpPr>
          <p:cNvPr id="3" name="Plassholder for innhold 2"/>
          <p:cNvSpPr>
            <a:spLocks noGrp="1"/>
          </p:cNvSpPr>
          <p:nvPr>
            <p:ph idx="1"/>
          </p:nvPr>
        </p:nvSpPr>
        <p:spPr>
          <a:xfrm>
            <a:off x="457199" y="1600200"/>
            <a:ext cx="8686801" cy="4699895"/>
          </a:xfrm>
        </p:spPr>
        <p:txBody>
          <a:bodyPr>
            <a:noAutofit/>
          </a:bodyPr>
          <a:lstStyle/>
          <a:p>
            <a:pPr marL="0" indent="0">
              <a:buNone/>
            </a:pPr>
            <a:r>
              <a:rPr lang="nb-NO" b="1" dirty="0" smtClean="0"/>
              <a:t>Gratis emner med tilleggstjenester</a:t>
            </a:r>
          </a:p>
          <a:p>
            <a:pPr lvl="0"/>
            <a:r>
              <a:rPr lang="nb-NO" sz="1800" b="1" dirty="0"/>
              <a:t>Gratis, åpne tilbud på nett </a:t>
            </a:r>
            <a:r>
              <a:rPr lang="nb-NO" sz="1800" dirty="0"/>
              <a:t>– modulbasert og kan tas som kurs eller </a:t>
            </a:r>
            <a:r>
              <a:rPr lang="nb-NO" sz="1800" dirty="0" smtClean="0"/>
              <a:t>emne. Ved </a:t>
            </a:r>
            <a:r>
              <a:rPr lang="nb-NO" sz="1800" dirty="0"/>
              <a:t>å klikke seg inn på emnet og registrere seg på plattformen får studenten tilgang til innholdet i emnet, diskusjonsforumet og oppgaver med automatisk tilbakemelding . </a:t>
            </a:r>
          </a:p>
          <a:p>
            <a:pPr lvl="1"/>
            <a:r>
              <a:rPr lang="nb-NO" sz="1800" b="1" dirty="0"/>
              <a:t>Mulighet for eksamen etter utførte oppgaver</a:t>
            </a:r>
          </a:p>
          <a:p>
            <a:pPr lvl="1"/>
            <a:r>
              <a:rPr lang="nb-NO" sz="1800" dirty="0"/>
              <a:t>Opptak kun for dem som vil ta eksamen, etter utførte oppgaver</a:t>
            </a:r>
          </a:p>
          <a:p>
            <a:pPr lvl="1"/>
            <a:r>
              <a:rPr lang="nb-NO" sz="1800" b="1" dirty="0"/>
              <a:t>Kursbevis </a:t>
            </a:r>
            <a:r>
              <a:rPr lang="nb-NO" sz="1800" dirty="0"/>
              <a:t>kan skrives ut (gratis) etter at oppgaver er fullført (trykker på knapp)</a:t>
            </a:r>
          </a:p>
          <a:p>
            <a:pPr lvl="0"/>
            <a:r>
              <a:rPr lang="nb-NO" sz="1800" dirty="0"/>
              <a:t>Finansiering: </a:t>
            </a:r>
          </a:p>
          <a:p>
            <a:pPr lvl="1"/>
            <a:r>
              <a:rPr lang="nb-NO" sz="1800" dirty="0"/>
              <a:t>resultatbevilgning for de studenter som består eksamen</a:t>
            </a:r>
          </a:p>
          <a:p>
            <a:pPr lvl="1"/>
            <a:r>
              <a:rPr lang="nb-NO" sz="1800" b="1" dirty="0" smtClean="0"/>
              <a:t>Institusjonen kan </a:t>
            </a:r>
            <a:r>
              <a:rPr lang="nb-NO" sz="1800" b="1" dirty="0"/>
              <a:t>tilby tilleggstjenester som oppdrag (økonomisk aktivitet).</a:t>
            </a:r>
            <a:r>
              <a:rPr lang="nb-NO" sz="1800" dirty="0"/>
              <a:t> </a:t>
            </a:r>
            <a:r>
              <a:rPr lang="nb-NO" sz="1600" dirty="0"/>
              <a:t>Eksempler: «leksehjelp», </a:t>
            </a:r>
            <a:r>
              <a:rPr lang="nb-NO" sz="1600" dirty="0" smtClean="0"/>
              <a:t>workshops, </a:t>
            </a:r>
            <a:r>
              <a:rPr lang="nb-NO" sz="1600" dirty="0" err="1" smtClean="0"/>
              <a:t>webinar</a:t>
            </a:r>
            <a:r>
              <a:rPr lang="nb-NO" sz="1600" dirty="0" smtClean="0"/>
              <a:t>, </a:t>
            </a:r>
            <a:r>
              <a:rPr lang="nb-NO" sz="1600" dirty="0" err="1" smtClean="0"/>
              <a:t>fasilitering</a:t>
            </a:r>
            <a:r>
              <a:rPr lang="nb-NO" sz="1600" dirty="0" smtClean="0"/>
              <a:t> </a:t>
            </a:r>
            <a:r>
              <a:rPr lang="nb-NO" sz="1600" dirty="0"/>
              <a:t>av læring, gruppeprosesser, foredrag som relaterer tema til en gitt virksomhet, osv. Merk at tilleggstjenester </a:t>
            </a:r>
            <a:r>
              <a:rPr lang="nb-NO" sz="1600" i="1" dirty="0"/>
              <a:t>ikke</a:t>
            </a:r>
            <a:r>
              <a:rPr lang="nb-NO" sz="1600" dirty="0"/>
              <a:t> kan være nødvendig for å fullføre eksamen</a:t>
            </a:r>
            <a:r>
              <a:rPr lang="nb-NO" sz="1600" dirty="0" smtClean="0"/>
              <a:t>.</a:t>
            </a:r>
          </a:p>
          <a:p>
            <a:pPr marL="0" indent="0">
              <a:buNone/>
            </a:pPr>
            <a:r>
              <a:rPr lang="nb-NO" sz="1600" dirty="0" smtClean="0"/>
              <a:t>Eksempel: </a:t>
            </a:r>
            <a:r>
              <a:rPr lang="nb-NO" sz="1600" dirty="0">
                <a:hlinkClick r:id="rId4"/>
              </a:rPr>
              <a:t>Digit.ntnu.no</a:t>
            </a:r>
            <a:r>
              <a:rPr lang="nb-NO" sz="1600" dirty="0"/>
              <a:t> </a:t>
            </a:r>
            <a:r>
              <a:rPr lang="nb-NO" sz="1600" dirty="0" smtClean="0"/>
              <a:t>(NTNU Drive)</a:t>
            </a:r>
            <a:endParaRPr lang="nb-NO" sz="1600" dirty="0"/>
          </a:p>
          <a:p>
            <a:pPr marL="0" indent="0">
              <a:buNone/>
            </a:pPr>
            <a:r>
              <a:rPr lang="nb-NO" sz="1600" dirty="0"/>
              <a:t> </a:t>
            </a:r>
          </a:p>
        </p:txBody>
      </p:sp>
    </p:spTree>
    <p:extLst>
      <p:ext uri="{BB962C8B-B14F-4D97-AF65-F5344CB8AC3E}">
        <p14:creationId xmlns:p14="http://schemas.microsoft.com/office/powerpoint/2010/main" val="193967131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smtClean="0"/>
              <a:t>Leveransemodell 3</a:t>
            </a:r>
            <a:endParaRPr lang="nb-NO" sz="2400" dirty="0"/>
          </a:p>
        </p:txBody>
      </p:sp>
      <p:sp>
        <p:nvSpPr>
          <p:cNvPr id="3" name="Plassholder for innhold 2"/>
          <p:cNvSpPr>
            <a:spLocks noGrp="1"/>
          </p:cNvSpPr>
          <p:nvPr>
            <p:ph idx="1"/>
          </p:nvPr>
        </p:nvSpPr>
        <p:spPr>
          <a:xfrm>
            <a:off x="457199" y="1600200"/>
            <a:ext cx="8463517" cy="4525963"/>
          </a:xfrm>
        </p:spPr>
        <p:txBody>
          <a:bodyPr>
            <a:noAutofit/>
          </a:bodyPr>
          <a:lstStyle/>
          <a:p>
            <a:pPr marL="0" indent="0">
              <a:buNone/>
            </a:pPr>
            <a:r>
              <a:rPr lang="nb-NO" b="1" dirty="0" smtClean="0"/>
              <a:t>Videreutdanning enkeltemner mot betaling (unntak b)</a:t>
            </a:r>
          </a:p>
          <a:p>
            <a:pPr lvl="0"/>
            <a:r>
              <a:rPr lang="nb-NO" sz="1800" dirty="0"/>
              <a:t>Fag/emner som </a:t>
            </a:r>
            <a:r>
              <a:rPr lang="nb-NO" sz="1800" b="1" dirty="0"/>
              <a:t>normalt ikke er del av studieprogram som fører fram til grad eller yrkesutdanning </a:t>
            </a:r>
            <a:endParaRPr lang="nb-NO" sz="1800" b="1" dirty="0" smtClean="0"/>
          </a:p>
          <a:p>
            <a:pPr lvl="0"/>
            <a:r>
              <a:rPr lang="nb-NO" sz="1800" dirty="0" smtClean="0"/>
              <a:t>Kan </a:t>
            </a:r>
            <a:r>
              <a:rPr lang="nb-NO" sz="1800" b="1" dirty="0"/>
              <a:t>ikke tilby «gratis-emner» mot betaling </a:t>
            </a:r>
            <a:r>
              <a:rPr lang="nb-NO" sz="1800" dirty="0"/>
              <a:t>– læringsutbyttebeskrivelser må være forskjellig</a:t>
            </a:r>
          </a:p>
          <a:p>
            <a:pPr lvl="0"/>
            <a:r>
              <a:rPr lang="nb-NO" sz="1800" dirty="0"/>
              <a:t>Finansiering: 2 muligheter: </a:t>
            </a:r>
          </a:p>
          <a:p>
            <a:pPr lvl="1"/>
            <a:r>
              <a:rPr lang="nb-NO" sz="1800" dirty="0"/>
              <a:t>Student betaler 100 % + margin (KDs satser = kostnader) – </a:t>
            </a:r>
            <a:r>
              <a:rPr lang="nb-NO" sz="1800" dirty="0">
                <a:solidFill>
                  <a:srgbClr val="FF0000"/>
                </a:solidFill>
              </a:rPr>
              <a:t>økonomisk aktivitet</a:t>
            </a:r>
          </a:p>
          <a:p>
            <a:pPr lvl="1"/>
            <a:r>
              <a:rPr lang="nb-NO" sz="1800" dirty="0"/>
              <a:t>Spleiselag (1-49 % egenbetaling fra student og resten egenfinansiering) – </a:t>
            </a:r>
            <a:r>
              <a:rPr lang="nb-NO" sz="1800" dirty="0">
                <a:solidFill>
                  <a:srgbClr val="0070C0"/>
                </a:solidFill>
              </a:rPr>
              <a:t>ikke-økonomisk aktivitet</a:t>
            </a:r>
            <a:r>
              <a:rPr lang="nb-NO" sz="1800" dirty="0"/>
              <a:t>. Lik pris for alle studenter (ingen rabatter). </a:t>
            </a:r>
          </a:p>
          <a:p>
            <a:pPr marL="0" indent="0">
              <a:buNone/>
            </a:pPr>
            <a:r>
              <a:rPr lang="nb-NO" sz="1800" dirty="0" smtClean="0"/>
              <a:t>Eksempel:</a:t>
            </a:r>
            <a:endParaRPr lang="nb-NO" sz="1800" dirty="0"/>
          </a:p>
          <a:p>
            <a:r>
              <a:rPr lang="nb-NO" sz="1800" u="sng" dirty="0" smtClean="0">
                <a:hlinkClick r:id="rId3"/>
              </a:rPr>
              <a:t>Digitalisering </a:t>
            </a:r>
            <a:r>
              <a:rPr lang="nb-NO" sz="1800" u="sng" dirty="0">
                <a:hlinkClick r:id="rId3"/>
              </a:rPr>
              <a:t>og ledelse</a:t>
            </a:r>
            <a:r>
              <a:rPr lang="nb-NO" sz="1800" dirty="0"/>
              <a:t>: 4 emner i en i serie. Utviklet i samarbeid med bransjeorganisasjon. Opptakskrav bachelor + to års arbeidserfaring. 100% eksternfinansiert av deltakeravgift. Ikke del av grad i dag, enkeltstående emner/emneserie på masternivå.</a:t>
            </a:r>
          </a:p>
          <a:p>
            <a:endParaRPr lang="nb-NO" sz="2200" dirty="0" smtClean="0"/>
          </a:p>
        </p:txBody>
      </p:sp>
      <p:sp>
        <p:nvSpPr>
          <p:cNvPr id="4" name="Rektangel 3"/>
          <p:cNvSpPr/>
          <p:nvPr/>
        </p:nvSpPr>
        <p:spPr>
          <a:xfrm>
            <a:off x="6275515" y="228599"/>
            <a:ext cx="2868485" cy="1323439"/>
          </a:xfrm>
          <a:prstGeom prst="rect">
            <a:avLst/>
          </a:prstGeom>
          <a:noFill/>
          <a:ln>
            <a:solidFill>
              <a:schemeClr val="bg1"/>
            </a:solidFill>
          </a:ln>
          <a:scene3d>
            <a:camera prst="obliqueTopRight">
              <a:rot lat="0" lon="0" rev="1200000"/>
            </a:camera>
            <a:lightRig rig="threePt" dir="t"/>
          </a:scene3d>
        </p:spPr>
        <p:style>
          <a:lnRef idx="0">
            <a:scrgbClr r="0" g="0" b="0"/>
          </a:lnRef>
          <a:fillRef idx="0">
            <a:scrgbClr r="0" g="0" b="0"/>
          </a:fillRef>
          <a:effectRef idx="0">
            <a:scrgbClr r="0" g="0" b="0"/>
          </a:effectRef>
          <a:fontRef idx="minor">
            <a:schemeClr val="dk1"/>
          </a:fontRef>
        </p:style>
        <p:txBody>
          <a:bodyPr wrap="square" lIns="91440" tIns="45720" rIns="91440" bIns="45720">
            <a:spAutoFit/>
          </a:bodyPr>
          <a:lstStyle/>
          <a:p>
            <a:pPr algn="ctr"/>
            <a:r>
              <a:rPr lang="nb-NO" sz="4000" b="1" dirty="0">
                <a:ln w="22225">
                  <a:solidFill>
                    <a:schemeClr val="accent2"/>
                  </a:solidFill>
                  <a:prstDash val="solid"/>
                </a:ln>
                <a:solidFill>
                  <a:schemeClr val="accent2">
                    <a:lumMod val="40000"/>
                    <a:lumOff val="60000"/>
                  </a:schemeClr>
                </a:solidFill>
              </a:rPr>
              <a:t>Student betaling</a:t>
            </a:r>
          </a:p>
        </p:txBody>
      </p:sp>
    </p:spTree>
    <p:extLst>
      <p:ext uri="{BB962C8B-B14F-4D97-AF65-F5344CB8AC3E}">
        <p14:creationId xmlns:p14="http://schemas.microsoft.com/office/powerpoint/2010/main" val="154047476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sz="3200" dirty="0"/>
              <a:t>Avgrensning av unntak b)</a:t>
            </a:r>
            <a:endParaRPr lang="nb-NO" sz="3200" dirty="0"/>
          </a:p>
        </p:txBody>
      </p:sp>
      <p:sp>
        <p:nvSpPr>
          <p:cNvPr id="3" name="Plassholder for innhold 2"/>
          <p:cNvSpPr>
            <a:spLocks noGrp="1"/>
          </p:cNvSpPr>
          <p:nvPr>
            <p:ph idx="1"/>
          </p:nvPr>
        </p:nvSpPr>
        <p:spPr>
          <a:xfrm>
            <a:off x="457200" y="1587500"/>
            <a:ext cx="8517617" cy="4525963"/>
          </a:xfrm>
        </p:spPr>
        <p:txBody>
          <a:bodyPr>
            <a:noAutofit/>
          </a:bodyPr>
          <a:lstStyle/>
          <a:p>
            <a:pPr marL="0" indent="0">
              <a:buNone/>
            </a:pPr>
            <a:r>
              <a:rPr lang="nb-NO" sz="1800" dirty="0" smtClean="0">
                <a:solidFill>
                  <a:prstClr val="black"/>
                </a:solidFill>
              </a:rPr>
              <a:t>Spørsmålet </a:t>
            </a:r>
            <a:r>
              <a:rPr lang="nb-NO" sz="1800" dirty="0">
                <a:solidFill>
                  <a:prstClr val="black"/>
                </a:solidFill>
              </a:rPr>
              <a:t>er hva ordet</a:t>
            </a:r>
            <a:r>
              <a:rPr lang="nb-NO" sz="1800" b="1" dirty="0">
                <a:solidFill>
                  <a:prstClr val="black"/>
                </a:solidFill>
              </a:rPr>
              <a:t> normalt </a:t>
            </a:r>
            <a:r>
              <a:rPr lang="nb-NO" sz="1800" dirty="0">
                <a:solidFill>
                  <a:prstClr val="black"/>
                </a:solidFill>
              </a:rPr>
              <a:t>i unntak b betyr: «Fag/emner som normalt ikke er en del av studieprogram som fører fram til grad eller yrkesutdanning». </a:t>
            </a:r>
            <a:endParaRPr lang="nb-NO" sz="1800" dirty="0" smtClean="0">
              <a:solidFill>
                <a:prstClr val="black"/>
              </a:solidFill>
            </a:endParaRPr>
          </a:p>
          <a:p>
            <a:r>
              <a:rPr lang="nb-NO" sz="1800" dirty="0" smtClean="0">
                <a:solidFill>
                  <a:prstClr val="black"/>
                </a:solidFill>
              </a:rPr>
              <a:t>Emner </a:t>
            </a:r>
            <a:r>
              <a:rPr lang="nb-NO" sz="1800" dirty="0">
                <a:solidFill>
                  <a:prstClr val="black"/>
                </a:solidFill>
              </a:rPr>
              <a:t>mot betaling </a:t>
            </a:r>
            <a:r>
              <a:rPr lang="nb-NO" sz="1800" b="1" dirty="0">
                <a:solidFill>
                  <a:prstClr val="black"/>
                </a:solidFill>
              </a:rPr>
              <a:t>under unntak b må alltid være forskjellig </a:t>
            </a:r>
            <a:r>
              <a:rPr lang="nb-NO" sz="1800" dirty="0">
                <a:solidFill>
                  <a:prstClr val="black"/>
                </a:solidFill>
              </a:rPr>
              <a:t>fra emner som tilbys </a:t>
            </a:r>
            <a:r>
              <a:rPr lang="nb-NO" sz="1800" b="1" dirty="0" smtClean="0">
                <a:solidFill>
                  <a:prstClr val="black"/>
                </a:solidFill>
              </a:rPr>
              <a:t>gratis.</a:t>
            </a:r>
            <a:endParaRPr lang="nb-NO" sz="1800" b="1" dirty="0">
              <a:solidFill>
                <a:prstClr val="black"/>
              </a:solidFill>
            </a:endParaRPr>
          </a:p>
          <a:p>
            <a:r>
              <a:rPr lang="nb-NO" sz="1800" dirty="0" smtClean="0">
                <a:solidFill>
                  <a:prstClr val="black"/>
                </a:solidFill>
              </a:rPr>
              <a:t>Kan argumentere for </a:t>
            </a:r>
            <a:r>
              <a:rPr lang="nb-NO" sz="1800" dirty="0">
                <a:solidFill>
                  <a:prstClr val="black"/>
                </a:solidFill>
              </a:rPr>
              <a:t>at så lenge det finnes et </a:t>
            </a:r>
            <a:r>
              <a:rPr lang="nb-NO" sz="1800" b="1" dirty="0">
                <a:solidFill>
                  <a:prstClr val="black"/>
                </a:solidFill>
              </a:rPr>
              <a:t>tilstrekkelig godt tilbud med gratis valgemner</a:t>
            </a:r>
            <a:r>
              <a:rPr lang="nb-NO" sz="1800" dirty="0">
                <a:solidFill>
                  <a:prstClr val="black"/>
                </a:solidFill>
              </a:rPr>
              <a:t> innenfor de studieprogrammene NTNU tilbyr, kan det </a:t>
            </a:r>
            <a:r>
              <a:rPr lang="nb-NO" sz="1800" b="1" dirty="0">
                <a:solidFill>
                  <a:prstClr val="black"/>
                </a:solidFill>
              </a:rPr>
              <a:t>i tillegg</a:t>
            </a:r>
            <a:r>
              <a:rPr lang="nb-NO" sz="1800" dirty="0">
                <a:solidFill>
                  <a:prstClr val="black"/>
                </a:solidFill>
              </a:rPr>
              <a:t> tilbys noen </a:t>
            </a:r>
            <a:r>
              <a:rPr lang="nb-NO" sz="1800" dirty="0" smtClean="0">
                <a:solidFill>
                  <a:prstClr val="black"/>
                </a:solidFill>
              </a:rPr>
              <a:t>under </a:t>
            </a:r>
            <a:r>
              <a:rPr lang="nb-NO" sz="1800" dirty="0">
                <a:solidFill>
                  <a:prstClr val="black"/>
                </a:solidFill>
              </a:rPr>
              <a:t>unntak b mot betaling. Typisk vil slike emner være rettet mot studenter som er i </a:t>
            </a:r>
            <a:r>
              <a:rPr lang="nb-NO" sz="1800" dirty="0" smtClean="0">
                <a:solidFill>
                  <a:prstClr val="black"/>
                </a:solidFill>
              </a:rPr>
              <a:t>jobb og allerede har en grad/utdanning. </a:t>
            </a:r>
          </a:p>
          <a:p>
            <a:r>
              <a:rPr lang="nb-NO" sz="1800" dirty="0" smtClean="0">
                <a:solidFill>
                  <a:prstClr val="black"/>
                </a:solidFill>
              </a:rPr>
              <a:t>Slike emner </a:t>
            </a:r>
            <a:r>
              <a:rPr lang="nb-NO" sz="1800" b="1" dirty="0" smtClean="0">
                <a:solidFill>
                  <a:prstClr val="black"/>
                </a:solidFill>
              </a:rPr>
              <a:t>kan </a:t>
            </a:r>
            <a:r>
              <a:rPr lang="nb-NO" sz="1800" dirty="0" smtClean="0">
                <a:solidFill>
                  <a:prstClr val="black"/>
                </a:solidFill>
              </a:rPr>
              <a:t>blir </a:t>
            </a:r>
            <a:r>
              <a:rPr lang="nb-NO" sz="1800" b="1" dirty="0">
                <a:solidFill>
                  <a:prstClr val="black"/>
                </a:solidFill>
              </a:rPr>
              <a:t>godkjent </a:t>
            </a:r>
            <a:r>
              <a:rPr lang="nb-NO" sz="1800" dirty="0">
                <a:solidFill>
                  <a:prstClr val="black"/>
                </a:solidFill>
              </a:rPr>
              <a:t>eller </a:t>
            </a:r>
            <a:r>
              <a:rPr lang="nb-NO" sz="1800" b="1" dirty="0" smtClean="0">
                <a:solidFill>
                  <a:prstClr val="black"/>
                </a:solidFill>
              </a:rPr>
              <a:t>innpasset</a:t>
            </a:r>
            <a:r>
              <a:rPr lang="nb-NO" sz="1800" dirty="0" smtClean="0">
                <a:solidFill>
                  <a:prstClr val="black"/>
                </a:solidFill>
              </a:rPr>
              <a:t> </a:t>
            </a:r>
            <a:r>
              <a:rPr lang="nb-NO" sz="1800" dirty="0">
                <a:solidFill>
                  <a:prstClr val="black"/>
                </a:solidFill>
              </a:rPr>
              <a:t>i ordinære grader hvis </a:t>
            </a:r>
            <a:r>
              <a:rPr lang="nb-NO" sz="1800" dirty="0" smtClean="0">
                <a:solidFill>
                  <a:prstClr val="black"/>
                </a:solidFill>
              </a:rPr>
              <a:t>studenten skulle </a:t>
            </a:r>
            <a:r>
              <a:rPr lang="nb-NO" sz="1800" dirty="0">
                <a:solidFill>
                  <a:prstClr val="black"/>
                </a:solidFill>
              </a:rPr>
              <a:t>ønske å studere videre</a:t>
            </a:r>
            <a:r>
              <a:rPr lang="nb-NO" sz="1800" dirty="0" smtClean="0">
                <a:solidFill>
                  <a:prstClr val="black"/>
                </a:solidFill>
              </a:rPr>
              <a:t>, men </a:t>
            </a:r>
            <a:r>
              <a:rPr lang="nb-NO" sz="1800" dirty="0">
                <a:solidFill>
                  <a:prstClr val="black"/>
                </a:solidFill>
              </a:rPr>
              <a:t>ingen </a:t>
            </a:r>
            <a:r>
              <a:rPr lang="nb-NO" sz="1800" dirty="0" smtClean="0">
                <a:solidFill>
                  <a:prstClr val="black"/>
                </a:solidFill>
              </a:rPr>
              <a:t>studenter tvinges </a:t>
            </a:r>
            <a:r>
              <a:rPr lang="nb-NO" sz="1800" dirty="0">
                <a:solidFill>
                  <a:prstClr val="black"/>
                </a:solidFill>
              </a:rPr>
              <a:t>til å velge betalingsemner så lenge </a:t>
            </a:r>
            <a:r>
              <a:rPr lang="nb-NO" sz="1800" b="1" dirty="0">
                <a:solidFill>
                  <a:prstClr val="black"/>
                </a:solidFill>
              </a:rPr>
              <a:t>tilbudet av gratis emner er godt </a:t>
            </a:r>
            <a:r>
              <a:rPr lang="nb-NO" sz="1800" b="1" dirty="0" smtClean="0">
                <a:solidFill>
                  <a:prstClr val="black"/>
                </a:solidFill>
              </a:rPr>
              <a:t>nok.</a:t>
            </a:r>
          </a:p>
          <a:p>
            <a:r>
              <a:rPr lang="nb-NO" sz="1800" dirty="0" smtClean="0">
                <a:solidFill>
                  <a:prstClr val="black"/>
                </a:solidFill>
              </a:rPr>
              <a:t>Andre </a:t>
            </a:r>
            <a:r>
              <a:rPr lang="nb-NO" sz="1800" dirty="0">
                <a:solidFill>
                  <a:prstClr val="black"/>
                </a:solidFill>
              </a:rPr>
              <a:t>emner som kan tilbys mot egenbetaling under unntak b vil være:</a:t>
            </a:r>
          </a:p>
          <a:p>
            <a:pPr marL="685800" lvl="1"/>
            <a:r>
              <a:rPr lang="nb-NO" sz="1600" dirty="0" smtClean="0">
                <a:solidFill>
                  <a:prstClr val="black"/>
                </a:solidFill>
              </a:rPr>
              <a:t>emner </a:t>
            </a:r>
            <a:r>
              <a:rPr lang="nb-NO" sz="1600" dirty="0">
                <a:solidFill>
                  <a:prstClr val="black"/>
                </a:solidFill>
              </a:rPr>
              <a:t>på Ba-nivå for studenter som har en Ba</a:t>
            </a:r>
          </a:p>
          <a:p>
            <a:pPr marL="685800" lvl="1"/>
            <a:r>
              <a:rPr lang="nb-NO" sz="1600" dirty="0" smtClean="0">
                <a:solidFill>
                  <a:prstClr val="black"/>
                </a:solidFill>
              </a:rPr>
              <a:t>emner </a:t>
            </a:r>
            <a:r>
              <a:rPr lang="nb-NO" sz="1600" dirty="0">
                <a:solidFill>
                  <a:prstClr val="black"/>
                </a:solidFill>
              </a:rPr>
              <a:t>på Masternivå for studenter som har en Master</a:t>
            </a:r>
          </a:p>
          <a:p>
            <a:pPr marL="0" indent="0">
              <a:buNone/>
            </a:pPr>
            <a:r>
              <a:rPr lang="nb-NO" sz="1800" dirty="0">
                <a:solidFill>
                  <a:prstClr val="black"/>
                </a:solidFill>
              </a:rPr>
              <a:t>Tilbud under unntakene i egenbetalingsforskriften skal ikke gå på bekostning av bevilgningsfinansiert utdanning og </a:t>
            </a:r>
            <a:r>
              <a:rPr lang="nb-NO" sz="1800" dirty="0" smtClean="0">
                <a:solidFill>
                  <a:prstClr val="black"/>
                </a:solidFill>
              </a:rPr>
              <a:t>forskning, jf. egenbetalingsforskriften.</a:t>
            </a:r>
            <a:endParaRPr lang="nb-NO" sz="1800" dirty="0">
              <a:solidFill>
                <a:prstClr val="black"/>
              </a:solidFill>
            </a:endParaRPr>
          </a:p>
          <a:p>
            <a:pPr marL="0" lvl="0" indent="0">
              <a:buNone/>
            </a:pPr>
            <a:endParaRPr lang="nb-NO" sz="1800" dirty="0">
              <a:solidFill>
                <a:prstClr val="black"/>
              </a:solidFill>
            </a:endParaRPr>
          </a:p>
        </p:txBody>
      </p:sp>
    </p:spTree>
    <p:extLst>
      <p:ext uri="{BB962C8B-B14F-4D97-AF65-F5344CB8AC3E}">
        <p14:creationId xmlns:p14="http://schemas.microsoft.com/office/powerpoint/2010/main" val="24222225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smtClean="0"/>
              <a:t>Leveransemodell 4</a:t>
            </a:r>
            <a:endParaRPr lang="nb-NO" sz="2400" dirty="0"/>
          </a:p>
        </p:txBody>
      </p:sp>
      <p:sp>
        <p:nvSpPr>
          <p:cNvPr id="3" name="Plassholder for innhold 2"/>
          <p:cNvSpPr>
            <a:spLocks noGrp="1"/>
          </p:cNvSpPr>
          <p:nvPr>
            <p:ph idx="1"/>
          </p:nvPr>
        </p:nvSpPr>
        <p:spPr>
          <a:xfrm>
            <a:off x="457199" y="1600200"/>
            <a:ext cx="8686801" cy="4525963"/>
          </a:xfrm>
        </p:spPr>
        <p:txBody>
          <a:bodyPr>
            <a:noAutofit/>
          </a:bodyPr>
          <a:lstStyle/>
          <a:p>
            <a:pPr marL="0" indent="0">
              <a:buNone/>
            </a:pPr>
            <a:r>
              <a:rPr lang="nb-NO" b="1" dirty="0" smtClean="0"/>
              <a:t>Videreutdanning erfaringsbasert mastergrad – unntak c)</a:t>
            </a:r>
          </a:p>
          <a:p>
            <a:r>
              <a:rPr lang="nb-NO" sz="1800" dirty="0" smtClean="0"/>
              <a:t>Regulert </a:t>
            </a:r>
            <a:r>
              <a:rPr lang="nb-NO" sz="1800" dirty="0"/>
              <a:t>av </a:t>
            </a:r>
            <a:r>
              <a:rPr lang="nb-NO" sz="1800" b="1" dirty="0"/>
              <a:t>egen </a:t>
            </a:r>
            <a:r>
              <a:rPr lang="nb-NO" sz="1800" b="1" dirty="0" smtClean="0"/>
              <a:t>forskrift: </a:t>
            </a:r>
            <a:r>
              <a:rPr lang="nb-NO" sz="1800" dirty="0" smtClean="0"/>
              <a:t>student </a:t>
            </a:r>
            <a:r>
              <a:rPr lang="nb-NO" sz="1800" dirty="0"/>
              <a:t>må ha </a:t>
            </a:r>
            <a:r>
              <a:rPr lang="nb-NO" sz="1800" b="1" dirty="0"/>
              <a:t>Ba pluss 2 års arbeidserfaring</a:t>
            </a:r>
            <a:r>
              <a:rPr lang="nb-NO" sz="1800" dirty="0"/>
              <a:t> – gjelder også for opptak til </a:t>
            </a:r>
            <a:r>
              <a:rPr lang="nb-NO" sz="1800" dirty="0" smtClean="0"/>
              <a:t>enkeltemner</a:t>
            </a:r>
            <a:endParaRPr lang="nb-NO" sz="1800" dirty="0"/>
          </a:p>
          <a:p>
            <a:r>
              <a:rPr lang="nb-NO" sz="1800" dirty="0" smtClean="0"/>
              <a:t>Kan </a:t>
            </a:r>
            <a:r>
              <a:rPr lang="nb-NO" sz="1800" dirty="0"/>
              <a:t>tilby heltid eller deltid</a:t>
            </a:r>
          </a:p>
          <a:p>
            <a:r>
              <a:rPr lang="nb-NO" sz="1800" dirty="0" smtClean="0"/>
              <a:t>Finansiering</a:t>
            </a:r>
            <a:r>
              <a:rPr lang="nb-NO" sz="1800" dirty="0"/>
              <a:t>: 3 muligheter:</a:t>
            </a:r>
          </a:p>
          <a:p>
            <a:pPr lvl="1"/>
            <a:r>
              <a:rPr lang="nb-NO" sz="1800" dirty="0" smtClean="0"/>
              <a:t>Student </a:t>
            </a:r>
            <a:r>
              <a:rPr lang="nb-NO" sz="1800" dirty="0"/>
              <a:t>betaler 100 % + margin (KDs satser = kostnader) – </a:t>
            </a:r>
            <a:r>
              <a:rPr lang="nb-NO" sz="1800" b="1" dirty="0">
                <a:solidFill>
                  <a:srgbClr val="FF0000"/>
                </a:solidFill>
              </a:rPr>
              <a:t>økonomisk aktivitet</a:t>
            </a:r>
          </a:p>
          <a:p>
            <a:pPr lvl="1"/>
            <a:r>
              <a:rPr lang="nb-NO" sz="1800" dirty="0" smtClean="0"/>
              <a:t>Spleiselag </a:t>
            </a:r>
            <a:r>
              <a:rPr lang="nb-NO" sz="1800" dirty="0"/>
              <a:t>(1-49 % egenbetaling fra student og resten egenfinansiering) – </a:t>
            </a:r>
            <a:r>
              <a:rPr lang="nb-NO" sz="1800" b="1" dirty="0">
                <a:solidFill>
                  <a:srgbClr val="0070C0"/>
                </a:solidFill>
              </a:rPr>
              <a:t>ikke-økonomisk aktivitet</a:t>
            </a:r>
            <a:r>
              <a:rPr lang="nb-NO" sz="1800" b="1" dirty="0"/>
              <a:t>. </a:t>
            </a:r>
            <a:r>
              <a:rPr lang="nb-NO" sz="1800" dirty="0"/>
              <a:t>Lik pris for alle studenter (ingen rabatter)</a:t>
            </a:r>
          </a:p>
          <a:p>
            <a:pPr lvl="1"/>
            <a:r>
              <a:rPr lang="nb-NO" sz="1800" b="1" dirty="0" smtClean="0"/>
              <a:t>Gratis</a:t>
            </a:r>
            <a:r>
              <a:rPr lang="nb-NO" sz="1800" dirty="0" smtClean="0"/>
              <a:t> </a:t>
            </a:r>
            <a:r>
              <a:rPr lang="nb-NO" sz="1800" dirty="0"/>
              <a:t>for student (100 % egenfinansiering/rammebevilgning</a:t>
            </a:r>
            <a:r>
              <a:rPr lang="nb-NO" sz="1800" dirty="0" smtClean="0"/>
              <a:t>) -</a:t>
            </a:r>
            <a:r>
              <a:rPr lang="nb-NO" sz="1800" b="1" dirty="0" smtClean="0">
                <a:solidFill>
                  <a:srgbClr val="0070C0"/>
                </a:solidFill>
              </a:rPr>
              <a:t> </a:t>
            </a:r>
            <a:r>
              <a:rPr lang="nb-NO" sz="1800" b="1" dirty="0">
                <a:solidFill>
                  <a:srgbClr val="0070C0"/>
                </a:solidFill>
              </a:rPr>
              <a:t>ikke-økonomisk aktivitet</a:t>
            </a:r>
            <a:endParaRPr lang="nb-NO" sz="1800" dirty="0"/>
          </a:p>
          <a:p>
            <a:pPr marL="0" indent="0">
              <a:buNone/>
            </a:pPr>
            <a:r>
              <a:rPr lang="nb-NO" sz="1800" dirty="0" smtClean="0"/>
              <a:t>Eksempler:</a:t>
            </a:r>
          </a:p>
          <a:p>
            <a:pPr lvl="0"/>
            <a:r>
              <a:rPr lang="nb-NO" sz="1600" u="sng" dirty="0">
                <a:hlinkClick r:id="rId3"/>
              </a:rPr>
              <a:t>Erfaringsbasert master i veg og jernbane</a:t>
            </a:r>
            <a:r>
              <a:rPr lang="nb-NO" sz="1600" dirty="0"/>
              <a:t>, 100 % eksternfinansiert.</a:t>
            </a:r>
          </a:p>
          <a:p>
            <a:pPr lvl="0"/>
            <a:r>
              <a:rPr lang="nb-NO" sz="1600" u="sng" dirty="0" smtClean="0">
                <a:hlinkClick r:id="rId4"/>
              </a:rPr>
              <a:t>Master </a:t>
            </a:r>
            <a:r>
              <a:rPr lang="nb-NO" sz="1600" u="sng" dirty="0" err="1">
                <a:hlinkClick r:id="rId4"/>
              </a:rPr>
              <a:t>of</a:t>
            </a:r>
            <a:r>
              <a:rPr lang="nb-NO" sz="1600" u="sng" dirty="0">
                <a:hlinkClick r:id="rId4"/>
              </a:rPr>
              <a:t> Public Administration</a:t>
            </a:r>
            <a:r>
              <a:rPr lang="nb-NO" sz="1600" dirty="0"/>
              <a:t>. Opptakskrav bachelor og min 3 års praksis. </a:t>
            </a:r>
          </a:p>
          <a:p>
            <a:pPr marL="0" indent="0">
              <a:buNone/>
            </a:pPr>
            <a:endParaRPr lang="nb-NO" sz="1800" dirty="0"/>
          </a:p>
        </p:txBody>
      </p:sp>
      <p:sp>
        <p:nvSpPr>
          <p:cNvPr id="6" name="Rektangel 5"/>
          <p:cNvSpPr/>
          <p:nvPr/>
        </p:nvSpPr>
        <p:spPr>
          <a:xfrm>
            <a:off x="5268434" y="299411"/>
            <a:ext cx="3545958" cy="1323439"/>
          </a:xfrm>
          <a:prstGeom prst="rect">
            <a:avLst/>
          </a:prstGeom>
          <a:noFill/>
          <a:ln>
            <a:solidFill>
              <a:schemeClr val="bg1"/>
            </a:solidFill>
          </a:ln>
          <a:scene3d>
            <a:camera prst="obliqueTopRight">
              <a:rot lat="0" lon="0" rev="1200000"/>
            </a:camera>
            <a:lightRig rig="threePt" dir="t"/>
          </a:scene3d>
        </p:spPr>
        <p:style>
          <a:lnRef idx="0">
            <a:scrgbClr r="0" g="0" b="0"/>
          </a:lnRef>
          <a:fillRef idx="0">
            <a:scrgbClr r="0" g="0" b="0"/>
          </a:fillRef>
          <a:effectRef idx="0">
            <a:scrgbClr r="0" g="0" b="0"/>
          </a:effectRef>
          <a:fontRef idx="minor">
            <a:schemeClr val="dk1"/>
          </a:fontRef>
        </p:style>
        <p:txBody>
          <a:bodyPr wrap="square" lIns="91440" tIns="45720" rIns="91440" bIns="45720">
            <a:spAutoFit/>
          </a:bodyPr>
          <a:lstStyle/>
          <a:p>
            <a:pPr algn="ctr"/>
            <a:r>
              <a:rPr lang="nb-NO" sz="4000" b="1" dirty="0">
                <a:ln w="22225">
                  <a:solidFill>
                    <a:schemeClr val="accent2"/>
                  </a:solidFill>
                  <a:prstDash val="solid"/>
                </a:ln>
                <a:solidFill>
                  <a:schemeClr val="accent2">
                    <a:lumMod val="40000"/>
                    <a:lumOff val="60000"/>
                  </a:schemeClr>
                </a:solidFill>
              </a:rPr>
              <a:t>Erfaringsbasert master</a:t>
            </a:r>
          </a:p>
        </p:txBody>
      </p:sp>
    </p:spTree>
    <p:extLst>
      <p:ext uri="{BB962C8B-B14F-4D97-AF65-F5344CB8AC3E}">
        <p14:creationId xmlns:p14="http://schemas.microsoft.com/office/powerpoint/2010/main" val="348144280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smtClean="0"/>
              <a:t>Leveransemodell 5</a:t>
            </a:r>
            <a:endParaRPr lang="nb-NO" sz="2400" dirty="0"/>
          </a:p>
        </p:txBody>
      </p:sp>
      <p:sp>
        <p:nvSpPr>
          <p:cNvPr id="3" name="Plassholder for innhold 2"/>
          <p:cNvSpPr>
            <a:spLocks noGrp="1"/>
          </p:cNvSpPr>
          <p:nvPr>
            <p:ph idx="1"/>
          </p:nvPr>
        </p:nvSpPr>
        <p:spPr>
          <a:xfrm>
            <a:off x="457199" y="1600200"/>
            <a:ext cx="8268965" cy="4525963"/>
          </a:xfrm>
        </p:spPr>
        <p:txBody>
          <a:bodyPr>
            <a:noAutofit/>
          </a:bodyPr>
          <a:lstStyle/>
          <a:p>
            <a:pPr marL="0" indent="0">
              <a:buNone/>
            </a:pPr>
            <a:r>
              <a:rPr lang="nb-NO" b="1" dirty="0" smtClean="0"/>
              <a:t>Videreutdanning som oppdrag - </a:t>
            </a:r>
            <a:r>
              <a:rPr lang="nb-NO" b="1" dirty="0" smtClean="0">
                <a:solidFill>
                  <a:srgbClr val="FF0000"/>
                </a:solidFill>
              </a:rPr>
              <a:t>økonomisk aktivitet</a:t>
            </a:r>
          </a:p>
          <a:p>
            <a:pPr lvl="0"/>
            <a:r>
              <a:rPr lang="nb-NO" sz="1800" b="1" dirty="0"/>
              <a:t>Regulert av BOA-regelverket </a:t>
            </a:r>
            <a:r>
              <a:rPr lang="nb-NO" sz="1800" dirty="0"/>
              <a:t>(rundskriv F-07-13) </a:t>
            </a:r>
          </a:p>
          <a:p>
            <a:pPr lvl="0"/>
            <a:r>
              <a:rPr lang="nb-NO" sz="1800" b="1" dirty="0"/>
              <a:t>Ordinære studietilbud og andre undervisningsaktiviteter (stor frihet til å gjenbruke gratis-emner)</a:t>
            </a:r>
          </a:p>
          <a:p>
            <a:pPr lvl="0"/>
            <a:r>
              <a:rPr lang="nb-NO" sz="1800" b="1" dirty="0"/>
              <a:t>Oppdragsgiver bestemmer hvem som skal delta </a:t>
            </a:r>
            <a:r>
              <a:rPr lang="nb-NO" sz="1800" dirty="0"/>
              <a:t>(tilbudet er ikke rettet mot enkeltstudenter, men oppdragsgiver kan rekruttere studenter fra en sektor, bransje, geografisk område, mv.).</a:t>
            </a:r>
          </a:p>
          <a:p>
            <a:pPr lvl="0"/>
            <a:r>
              <a:rPr lang="nb-NO" sz="1800" dirty="0"/>
              <a:t>Opptak nødvendig for å ta eksamen</a:t>
            </a:r>
          </a:p>
          <a:p>
            <a:pPr lvl="0"/>
            <a:r>
              <a:rPr lang="nb-NO" sz="1800" dirty="0"/>
              <a:t>Finansiering: </a:t>
            </a:r>
          </a:p>
          <a:p>
            <a:pPr lvl="1"/>
            <a:r>
              <a:rPr lang="nb-NO" sz="1800" b="1" dirty="0"/>
              <a:t>Oppdragsgiver betaler 100 % + margin for fortjeneste. </a:t>
            </a:r>
          </a:p>
          <a:p>
            <a:pPr lvl="2"/>
            <a:r>
              <a:rPr lang="nb-NO" dirty="0"/>
              <a:t>Kostnader baseres på KDs satser eller beregnes vha. TDI-modell for utdanning.</a:t>
            </a:r>
          </a:p>
          <a:p>
            <a:pPr lvl="2"/>
            <a:r>
              <a:rPr lang="nb-NO" dirty="0"/>
              <a:t>Fortjenestemargin kan variere i ulike markeder. Utviklingskostnader må medregnes</a:t>
            </a:r>
            <a:r>
              <a:rPr lang="nb-NO" dirty="0" smtClean="0"/>
              <a:t>.</a:t>
            </a:r>
          </a:p>
        </p:txBody>
      </p:sp>
      <p:sp>
        <p:nvSpPr>
          <p:cNvPr id="9" name="Rektangel 8"/>
          <p:cNvSpPr/>
          <p:nvPr/>
        </p:nvSpPr>
        <p:spPr>
          <a:xfrm>
            <a:off x="6275515" y="228599"/>
            <a:ext cx="2868485" cy="707886"/>
          </a:xfrm>
          <a:prstGeom prst="rect">
            <a:avLst/>
          </a:prstGeom>
          <a:noFill/>
          <a:ln>
            <a:solidFill>
              <a:schemeClr val="bg1"/>
            </a:solidFill>
          </a:ln>
          <a:scene3d>
            <a:camera prst="obliqueTopRight">
              <a:rot lat="0" lon="0" rev="1200000"/>
            </a:camera>
            <a:lightRig rig="threePt" dir="t"/>
          </a:scene3d>
        </p:spPr>
        <p:style>
          <a:lnRef idx="0">
            <a:scrgbClr r="0" g="0" b="0"/>
          </a:lnRef>
          <a:fillRef idx="0">
            <a:scrgbClr r="0" g="0" b="0"/>
          </a:fillRef>
          <a:effectRef idx="0">
            <a:scrgbClr r="0" g="0" b="0"/>
          </a:effectRef>
          <a:fontRef idx="minor">
            <a:schemeClr val="dk1"/>
          </a:fontRef>
        </p:style>
        <p:txBody>
          <a:bodyPr wrap="square" lIns="91440" tIns="45720" rIns="91440" bIns="45720">
            <a:spAutoFit/>
          </a:bodyPr>
          <a:lstStyle/>
          <a:p>
            <a:pPr algn="ctr"/>
            <a:r>
              <a:rPr lang="nb-NO" sz="4000" b="1" dirty="0">
                <a:ln w="22225">
                  <a:solidFill>
                    <a:schemeClr val="accent2"/>
                  </a:solidFill>
                  <a:prstDash val="solid"/>
                </a:ln>
                <a:solidFill>
                  <a:schemeClr val="accent2">
                    <a:lumMod val="40000"/>
                    <a:lumOff val="60000"/>
                  </a:schemeClr>
                </a:solidFill>
              </a:rPr>
              <a:t>Oppdrag</a:t>
            </a:r>
          </a:p>
        </p:txBody>
      </p:sp>
    </p:spTree>
    <p:extLst>
      <p:ext uri="{BB962C8B-B14F-4D97-AF65-F5344CB8AC3E}">
        <p14:creationId xmlns:p14="http://schemas.microsoft.com/office/powerpoint/2010/main" val="185878383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smtClean="0"/>
              <a:t>Leveransemodell 5, forts.</a:t>
            </a:r>
            <a:endParaRPr lang="nb-NO" sz="2400" dirty="0"/>
          </a:p>
        </p:txBody>
      </p:sp>
      <p:sp>
        <p:nvSpPr>
          <p:cNvPr id="3" name="Plassholder for innhold 2"/>
          <p:cNvSpPr>
            <a:spLocks noGrp="1"/>
          </p:cNvSpPr>
          <p:nvPr>
            <p:ph idx="1"/>
          </p:nvPr>
        </p:nvSpPr>
        <p:spPr>
          <a:xfrm>
            <a:off x="457199" y="1600200"/>
            <a:ext cx="8490156" cy="4525963"/>
          </a:xfrm>
        </p:spPr>
        <p:txBody>
          <a:bodyPr>
            <a:noAutofit/>
          </a:bodyPr>
          <a:lstStyle/>
          <a:p>
            <a:pPr marL="0" indent="0">
              <a:buNone/>
            </a:pPr>
            <a:r>
              <a:rPr lang="nb-NO" b="1" dirty="0" smtClean="0"/>
              <a:t>Videreutdanning som oppdrag - </a:t>
            </a:r>
            <a:r>
              <a:rPr lang="nb-NO" b="1" dirty="0" smtClean="0">
                <a:solidFill>
                  <a:srgbClr val="FF0000"/>
                </a:solidFill>
              </a:rPr>
              <a:t>økonomisk aktivitet</a:t>
            </a:r>
          </a:p>
          <a:p>
            <a:pPr lvl="0"/>
            <a:endParaRPr lang="nb-NO" sz="1600" dirty="0" smtClean="0"/>
          </a:p>
          <a:p>
            <a:pPr lvl="0"/>
            <a:r>
              <a:rPr lang="nb-NO" sz="1800" dirty="0" smtClean="0"/>
              <a:t>Det </a:t>
            </a:r>
            <a:r>
              <a:rPr lang="nb-NO" sz="1800" dirty="0"/>
              <a:t>er ikke noe i veien for at studenter som deltar på oppdragsfinansiert videreutdanning </a:t>
            </a:r>
            <a:r>
              <a:rPr lang="nb-NO" sz="1800" b="1" dirty="0"/>
              <a:t>kan undervises i samme rom som ordinære studenter </a:t>
            </a:r>
            <a:r>
              <a:rPr lang="nb-NO" sz="1800" dirty="0"/>
              <a:t>(gratis tilbud) i tilfeller der emnet er identisk for begge grupper og fakultet/institutt har kapasitet til dette. </a:t>
            </a:r>
            <a:endParaRPr lang="nb-NO" sz="1800" dirty="0" smtClean="0"/>
          </a:p>
          <a:p>
            <a:pPr lvl="0"/>
            <a:r>
              <a:rPr lang="nb-NO" sz="1800" dirty="0" smtClean="0"/>
              <a:t>Fakultet/institutt </a:t>
            </a:r>
            <a:r>
              <a:rPr lang="nb-NO" sz="1800" dirty="0"/>
              <a:t>må vurdere om </a:t>
            </a:r>
            <a:r>
              <a:rPr lang="nb-NO" sz="1800" dirty="0" smtClean="0"/>
              <a:t>oppdrag </a:t>
            </a:r>
            <a:r>
              <a:rPr lang="nb-NO" sz="1800" dirty="0"/>
              <a:t>er hensiktsmessig og mulig i forhold til </a:t>
            </a:r>
            <a:r>
              <a:rPr lang="nb-NO" sz="1800" b="1" dirty="0"/>
              <a:t>opptakskrav, adgangsbegrensning, kapasitet </a:t>
            </a:r>
            <a:r>
              <a:rPr lang="nb-NO" sz="1800" dirty="0"/>
              <a:t>og andre hensyn. </a:t>
            </a:r>
            <a:endParaRPr lang="nb-NO" sz="1800" dirty="0" smtClean="0"/>
          </a:p>
          <a:p>
            <a:pPr lvl="0"/>
            <a:r>
              <a:rPr lang="nb-NO" sz="1800" dirty="0" smtClean="0"/>
              <a:t>Det </a:t>
            </a:r>
            <a:r>
              <a:rPr lang="nb-NO" sz="1800" dirty="0"/>
              <a:t>må </a:t>
            </a:r>
            <a:r>
              <a:rPr lang="nb-NO" sz="1800" b="1" dirty="0"/>
              <a:t>dokumenteres at oppdragsgiver dekker kostnadene for oppdraget for å unngå kryssubsidiering. </a:t>
            </a:r>
          </a:p>
          <a:p>
            <a:r>
              <a:rPr lang="nb-NO" sz="1800" b="1" dirty="0" smtClean="0"/>
              <a:t>KDs </a:t>
            </a:r>
            <a:r>
              <a:rPr lang="nb-NO" sz="1800" b="1" dirty="0"/>
              <a:t>sats er gjennomsnitt</a:t>
            </a:r>
            <a:r>
              <a:rPr lang="nb-NO" sz="1800" dirty="0"/>
              <a:t> for alle studenter og inkluderer </a:t>
            </a:r>
            <a:r>
              <a:rPr lang="nb-NO" sz="1800" b="1" dirty="0"/>
              <a:t>alle</a:t>
            </a:r>
            <a:r>
              <a:rPr lang="nb-NO" sz="1800" dirty="0"/>
              <a:t> kostnader til undervisning, forskning, lokaler (eide og leide), indirekte kostnader, reisekostnader, servering, mv. Fortjenesten kan økes for ekstra kostnadskrevende tilbud</a:t>
            </a:r>
            <a:r>
              <a:rPr lang="nb-NO" sz="1800" dirty="0" smtClean="0"/>
              <a:t>. </a:t>
            </a:r>
          </a:p>
          <a:p>
            <a:pPr marL="0" indent="0">
              <a:buNone/>
            </a:pPr>
            <a:endParaRPr lang="nb-NO" sz="1600" dirty="0"/>
          </a:p>
          <a:p>
            <a:pPr marL="0" indent="0">
              <a:buNone/>
            </a:pPr>
            <a:endParaRPr lang="nb-NO" b="1" dirty="0" smtClean="0"/>
          </a:p>
        </p:txBody>
      </p:sp>
      <p:sp>
        <p:nvSpPr>
          <p:cNvPr id="9" name="Rektangel 8"/>
          <p:cNvSpPr/>
          <p:nvPr/>
        </p:nvSpPr>
        <p:spPr>
          <a:xfrm>
            <a:off x="6275515" y="228599"/>
            <a:ext cx="2868485" cy="707886"/>
          </a:xfrm>
          <a:prstGeom prst="rect">
            <a:avLst/>
          </a:prstGeom>
          <a:noFill/>
          <a:ln>
            <a:solidFill>
              <a:schemeClr val="bg1"/>
            </a:solidFill>
          </a:ln>
          <a:scene3d>
            <a:camera prst="obliqueTopRight">
              <a:rot lat="0" lon="0" rev="1200000"/>
            </a:camera>
            <a:lightRig rig="threePt" dir="t"/>
          </a:scene3d>
        </p:spPr>
        <p:style>
          <a:lnRef idx="0">
            <a:scrgbClr r="0" g="0" b="0"/>
          </a:lnRef>
          <a:fillRef idx="0">
            <a:scrgbClr r="0" g="0" b="0"/>
          </a:fillRef>
          <a:effectRef idx="0">
            <a:scrgbClr r="0" g="0" b="0"/>
          </a:effectRef>
          <a:fontRef idx="minor">
            <a:schemeClr val="dk1"/>
          </a:fontRef>
        </p:style>
        <p:txBody>
          <a:bodyPr wrap="square" lIns="91440" tIns="45720" rIns="91440" bIns="45720">
            <a:spAutoFit/>
          </a:bodyPr>
          <a:lstStyle/>
          <a:p>
            <a:pPr algn="ctr"/>
            <a:r>
              <a:rPr lang="nb-NO" sz="4000" b="1" dirty="0">
                <a:ln w="22225">
                  <a:solidFill>
                    <a:schemeClr val="accent2"/>
                  </a:solidFill>
                  <a:prstDash val="solid"/>
                </a:ln>
                <a:solidFill>
                  <a:schemeClr val="accent2">
                    <a:lumMod val="40000"/>
                    <a:lumOff val="60000"/>
                  </a:schemeClr>
                </a:solidFill>
              </a:rPr>
              <a:t>Oppdrag</a:t>
            </a:r>
          </a:p>
        </p:txBody>
      </p:sp>
    </p:spTree>
    <p:extLst>
      <p:ext uri="{BB962C8B-B14F-4D97-AF65-F5344CB8AC3E}">
        <p14:creationId xmlns:p14="http://schemas.microsoft.com/office/powerpoint/2010/main" val="368211656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smtClean="0"/>
              <a:t>Leveransemodell 6</a:t>
            </a:r>
            <a:endParaRPr lang="nb-NO" sz="2400" dirty="0"/>
          </a:p>
        </p:txBody>
      </p:sp>
      <p:sp>
        <p:nvSpPr>
          <p:cNvPr id="3" name="Plassholder for innhold 2"/>
          <p:cNvSpPr>
            <a:spLocks noGrp="1"/>
          </p:cNvSpPr>
          <p:nvPr>
            <p:ph idx="1"/>
          </p:nvPr>
        </p:nvSpPr>
        <p:spPr>
          <a:xfrm>
            <a:off x="457199" y="1600200"/>
            <a:ext cx="8268965" cy="4525963"/>
          </a:xfrm>
        </p:spPr>
        <p:txBody>
          <a:bodyPr>
            <a:noAutofit/>
          </a:bodyPr>
          <a:lstStyle/>
          <a:p>
            <a:pPr marL="0" indent="0">
              <a:buNone/>
            </a:pPr>
            <a:r>
              <a:rPr lang="nb-NO" b="1" dirty="0" smtClean="0"/>
              <a:t>Videreutdanning som bidragsfinansiert prosjekt </a:t>
            </a:r>
            <a:r>
              <a:rPr lang="nb-NO" b="1" dirty="0" smtClean="0">
                <a:solidFill>
                  <a:srgbClr val="0070C0"/>
                </a:solidFill>
              </a:rPr>
              <a:t>– ikke-økonomisk aktivitet</a:t>
            </a:r>
          </a:p>
          <a:p>
            <a:pPr lvl="0"/>
            <a:r>
              <a:rPr lang="nb-NO" sz="1800" b="1" dirty="0"/>
              <a:t>Regulert av BOA-regelverket </a:t>
            </a:r>
            <a:r>
              <a:rPr lang="nb-NO" sz="1800" dirty="0"/>
              <a:t>(rundskriv F-07-13) </a:t>
            </a:r>
          </a:p>
          <a:p>
            <a:pPr lvl="0"/>
            <a:r>
              <a:rPr lang="nb-NO" sz="1800" b="1" dirty="0"/>
              <a:t>Støtte</a:t>
            </a:r>
            <a:r>
              <a:rPr lang="nb-NO" sz="1800" dirty="0"/>
              <a:t> til videreutdanning med bidrag fra bidragsyter</a:t>
            </a:r>
          </a:p>
          <a:p>
            <a:pPr lvl="0"/>
            <a:r>
              <a:rPr lang="nb-NO" sz="1800" b="1" dirty="0"/>
              <a:t>Bidragsyter krever ikke kontroll </a:t>
            </a:r>
            <a:r>
              <a:rPr lang="nb-NO" sz="1800" dirty="0"/>
              <a:t>på hvem som skal tas opp på studiet</a:t>
            </a:r>
          </a:p>
          <a:p>
            <a:pPr lvl="0"/>
            <a:r>
              <a:rPr lang="nb-NO" sz="1800" dirty="0"/>
              <a:t>Opptak nødvendig for å ta eksamen</a:t>
            </a:r>
          </a:p>
          <a:p>
            <a:pPr lvl="0"/>
            <a:r>
              <a:rPr lang="nb-NO" sz="1800" dirty="0"/>
              <a:t>Finansiering: </a:t>
            </a:r>
          </a:p>
          <a:p>
            <a:pPr lvl="1"/>
            <a:r>
              <a:rPr lang="nb-NO" sz="1800" dirty="0"/>
              <a:t>Institusjonen kan inngå samarbeid med eksterne interessenter og partnere om å tilby videreutdanning finansiert som et </a:t>
            </a:r>
            <a:r>
              <a:rPr lang="nb-NO" sz="1800" b="1" dirty="0"/>
              <a:t>spleiselag</a:t>
            </a:r>
            <a:r>
              <a:rPr lang="nb-NO" sz="1800" dirty="0"/>
              <a:t> mellom eksterne partnere og </a:t>
            </a:r>
            <a:r>
              <a:rPr lang="nb-NO" sz="1800" dirty="0" smtClean="0"/>
              <a:t>institusjonen, </a:t>
            </a:r>
            <a:r>
              <a:rPr lang="nb-NO" sz="1800" dirty="0"/>
              <a:t>organisert som et bidragsprosjekt </a:t>
            </a:r>
            <a:endParaRPr lang="nb-NO" sz="1800" dirty="0" smtClean="0"/>
          </a:p>
          <a:p>
            <a:pPr lvl="1"/>
            <a:r>
              <a:rPr lang="nb-NO" sz="1800" b="1" dirty="0"/>
              <a:t>Bidrag fra eksterne kan kombineres med studentbetaling hvis unntak b eller c i egenbetalingsforskriften er oppfylt </a:t>
            </a:r>
            <a:r>
              <a:rPr lang="nb-NO" sz="1800" dirty="0"/>
              <a:t> (kombinasjon med modell 3 eller 4, hvis ikke bidraget dekker 100 % av </a:t>
            </a:r>
            <a:r>
              <a:rPr lang="nb-NO" sz="1800" dirty="0" smtClean="0"/>
              <a:t>kostnadene. Kan </a:t>
            </a:r>
            <a:r>
              <a:rPr lang="nb-NO" sz="1800" dirty="0"/>
              <a:t>ikke ha overskudd på bidragsprosjekt)</a:t>
            </a:r>
          </a:p>
          <a:p>
            <a:pPr lvl="1"/>
            <a:endParaRPr lang="nb-NO" sz="1800" dirty="0" smtClean="0"/>
          </a:p>
        </p:txBody>
      </p:sp>
      <p:sp>
        <p:nvSpPr>
          <p:cNvPr id="9" name="Rektangel 8"/>
          <p:cNvSpPr/>
          <p:nvPr/>
        </p:nvSpPr>
        <p:spPr>
          <a:xfrm>
            <a:off x="6275515" y="228599"/>
            <a:ext cx="2868485" cy="707886"/>
          </a:xfrm>
          <a:prstGeom prst="rect">
            <a:avLst/>
          </a:prstGeom>
          <a:noFill/>
          <a:ln>
            <a:solidFill>
              <a:schemeClr val="bg1"/>
            </a:solidFill>
          </a:ln>
          <a:scene3d>
            <a:camera prst="obliqueTopRight">
              <a:rot lat="0" lon="0" rev="1200000"/>
            </a:camera>
            <a:lightRig rig="threePt" dir="t"/>
          </a:scene3d>
        </p:spPr>
        <p:style>
          <a:lnRef idx="0">
            <a:scrgbClr r="0" g="0" b="0"/>
          </a:lnRef>
          <a:fillRef idx="0">
            <a:scrgbClr r="0" g="0" b="0"/>
          </a:fillRef>
          <a:effectRef idx="0">
            <a:scrgbClr r="0" g="0" b="0"/>
          </a:effectRef>
          <a:fontRef idx="minor">
            <a:schemeClr val="dk1"/>
          </a:fontRef>
        </p:style>
        <p:txBody>
          <a:bodyPr wrap="square" lIns="91440" tIns="45720" rIns="91440" bIns="45720">
            <a:spAutoFit/>
          </a:bodyPr>
          <a:lstStyle/>
          <a:p>
            <a:pPr algn="ctr"/>
            <a:r>
              <a:rPr lang="nb-NO" sz="4000" b="1" dirty="0" smtClean="0">
                <a:ln w="22225">
                  <a:solidFill>
                    <a:schemeClr val="accent2"/>
                  </a:solidFill>
                  <a:prstDash val="solid"/>
                </a:ln>
                <a:solidFill>
                  <a:schemeClr val="accent2">
                    <a:lumMod val="40000"/>
                    <a:lumOff val="60000"/>
                  </a:schemeClr>
                </a:solidFill>
              </a:rPr>
              <a:t>Bidrag</a:t>
            </a:r>
            <a:endParaRPr lang="nb-NO" sz="40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37554997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616122" cy="1143000"/>
          </a:xfrm>
        </p:spPr>
        <p:txBody>
          <a:bodyPr>
            <a:normAutofit/>
          </a:bodyPr>
          <a:lstStyle/>
          <a:p>
            <a:r>
              <a:rPr lang="nb-NO" sz="3200" dirty="0"/>
              <a:t>Arbeidsform</a:t>
            </a:r>
            <a:endParaRPr lang="nb-NO" sz="3200" dirty="0"/>
          </a:p>
        </p:txBody>
      </p:sp>
      <p:sp>
        <p:nvSpPr>
          <p:cNvPr id="3" name="Plassholder for innhold 2"/>
          <p:cNvSpPr>
            <a:spLocks noGrp="1"/>
          </p:cNvSpPr>
          <p:nvPr>
            <p:ph idx="1"/>
          </p:nvPr>
        </p:nvSpPr>
        <p:spPr>
          <a:xfrm>
            <a:off x="457199" y="1330036"/>
            <a:ext cx="8549842" cy="4461164"/>
          </a:xfrm>
        </p:spPr>
        <p:txBody>
          <a:bodyPr>
            <a:noAutofit/>
          </a:bodyPr>
          <a:lstStyle/>
          <a:p>
            <a:r>
              <a:rPr lang="nb-NO" sz="1800" dirty="0"/>
              <a:t>12 møter</a:t>
            </a:r>
          </a:p>
          <a:p>
            <a:r>
              <a:rPr lang="nb-NO" sz="1800" dirty="0"/>
              <a:t>Intern kartlegging </a:t>
            </a:r>
            <a:r>
              <a:rPr lang="nb-NO" sz="1800" dirty="0" smtClean="0"/>
              <a:t>av </a:t>
            </a:r>
            <a:r>
              <a:rPr lang="nb-NO" sz="1800" dirty="0"/>
              <a:t>styring og ledelse av EVU-virksomheten ved NTNUs fakulteter </a:t>
            </a:r>
            <a:r>
              <a:rPr lang="nb-NO" sz="1800" dirty="0" smtClean="0"/>
              <a:t>(studieportefølje </a:t>
            </a:r>
            <a:r>
              <a:rPr lang="nb-NO" sz="1800" dirty="0"/>
              <a:t>og </a:t>
            </a:r>
            <a:r>
              <a:rPr lang="nb-NO" sz="1800" dirty="0" smtClean="0"/>
              <a:t>kvalitetsarbeid)  </a:t>
            </a:r>
            <a:endParaRPr lang="nb-NO" sz="1800" dirty="0"/>
          </a:p>
          <a:p>
            <a:r>
              <a:rPr lang="nb-NO" sz="1800" dirty="0"/>
              <a:t>NIFU – ekstern </a:t>
            </a:r>
            <a:r>
              <a:rPr lang="nb-NO" sz="1800" dirty="0" smtClean="0"/>
              <a:t>kartlegging - </a:t>
            </a:r>
            <a:r>
              <a:rPr lang="nb-NO" sz="1800" dirty="0" smtClean="0">
                <a:hlinkClick r:id="rId3"/>
              </a:rPr>
              <a:t>Organisering </a:t>
            </a:r>
            <a:r>
              <a:rPr lang="nb-NO" sz="1800" dirty="0">
                <a:hlinkClick r:id="rId3"/>
              </a:rPr>
              <a:t>av etter- og videreutdanningstilbudet ved NTNU</a:t>
            </a:r>
            <a:endParaRPr lang="nb-NO" sz="1800" dirty="0" smtClean="0"/>
          </a:p>
          <a:p>
            <a:r>
              <a:rPr lang="nb-NO" sz="1800" dirty="0" smtClean="0"/>
              <a:t>Bygget på rammebetingelser i UHR-rapporten </a:t>
            </a:r>
            <a:r>
              <a:rPr lang="nb-NO" sz="1800" dirty="0" smtClean="0">
                <a:hlinkClick r:id="rId4"/>
              </a:rPr>
              <a:t>Tolkning av regelverket for finansiering av etter- og videreutdanning</a:t>
            </a:r>
            <a:r>
              <a:rPr lang="nb-NO" sz="1800" dirty="0" smtClean="0"/>
              <a:t>, som er presentert i dekanmøtet og i alle ledergrupper</a:t>
            </a:r>
          </a:p>
          <a:p>
            <a:r>
              <a:rPr lang="nb-NO" sz="1800" dirty="0" smtClean="0"/>
              <a:t>Utvalget har underveis </a:t>
            </a:r>
            <a:r>
              <a:rPr lang="nb-NO" sz="1800" dirty="0"/>
              <a:t>hatt kontakt </a:t>
            </a:r>
            <a:r>
              <a:rPr lang="nb-NO" sz="1800" dirty="0" smtClean="0"/>
              <a:t>med:</a:t>
            </a:r>
          </a:p>
          <a:p>
            <a:pPr lvl="1"/>
            <a:r>
              <a:rPr lang="nb-NO" sz="1800" dirty="0" smtClean="0"/>
              <a:t>utvalget </a:t>
            </a:r>
            <a:r>
              <a:rPr lang="nb-NO" sz="1800" dirty="0"/>
              <a:t>som har arbeidet med politikk for studieporteføljeutvikling </a:t>
            </a:r>
            <a:endParaRPr lang="nb-NO" sz="1800" dirty="0" smtClean="0"/>
          </a:p>
          <a:p>
            <a:pPr lvl="1"/>
            <a:r>
              <a:rPr lang="nb-NO" sz="1800" dirty="0" smtClean="0"/>
              <a:t>det nasjonale </a:t>
            </a:r>
            <a:r>
              <a:rPr lang="nb-NO" sz="1800" dirty="0"/>
              <a:t>ekspertutvalget for etter- og videreutdanning, «Lære hele livet</a:t>
            </a:r>
            <a:r>
              <a:rPr lang="nb-NO" sz="1800" dirty="0" smtClean="0"/>
              <a:t>», ved </a:t>
            </a:r>
            <a:r>
              <a:rPr lang="nb-NO" sz="1800" dirty="0"/>
              <a:t>Berit </a:t>
            </a:r>
            <a:r>
              <a:rPr lang="nb-NO" sz="1800" dirty="0" smtClean="0"/>
              <a:t>Kjelstad</a:t>
            </a:r>
          </a:p>
          <a:p>
            <a:pPr lvl="1"/>
            <a:r>
              <a:rPr lang="nb-NO" sz="1800" dirty="0" smtClean="0"/>
              <a:t>kompetansebehovsutvalget ved Hildegunn Stokke</a:t>
            </a:r>
          </a:p>
          <a:p>
            <a:pPr lvl="1"/>
            <a:r>
              <a:rPr lang="nb-NO" sz="1800" dirty="0"/>
              <a:t>EVU-arbeidsgruppe 2 </a:t>
            </a:r>
          </a:p>
          <a:p>
            <a:r>
              <a:rPr lang="nb-NO" sz="1800" dirty="0" smtClean="0"/>
              <a:t>Seksjon for etter- og videreutdanning - dialog</a:t>
            </a:r>
          </a:p>
          <a:p>
            <a:r>
              <a:rPr lang="nb-NO" sz="1800" dirty="0" smtClean="0"/>
              <a:t>LOSAM</a:t>
            </a:r>
            <a:endParaRPr lang="nb-NO" sz="1800" dirty="0"/>
          </a:p>
        </p:txBody>
      </p:sp>
    </p:spTree>
    <p:extLst>
      <p:ext uri="{BB962C8B-B14F-4D97-AF65-F5344CB8AC3E}">
        <p14:creationId xmlns:p14="http://schemas.microsoft.com/office/powerpoint/2010/main" val="284342761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smtClean="0"/>
              <a:t>Leveransemodell </a:t>
            </a:r>
            <a:r>
              <a:rPr lang="nb-NO" dirty="0" smtClean="0"/>
              <a:t>7</a:t>
            </a:r>
            <a:endParaRPr lang="nb-NO" sz="2400" dirty="0"/>
          </a:p>
        </p:txBody>
      </p:sp>
      <p:sp>
        <p:nvSpPr>
          <p:cNvPr id="3" name="Plassholder for innhold 2"/>
          <p:cNvSpPr>
            <a:spLocks noGrp="1"/>
          </p:cNvSpPr>
          <p:nvPr>
            <p:ph idx="1"/>
          </p:nvPr>
        </p:nvSpPr>
        <p:spPr>
          <a:xfrm>
            <a:off x="457199" y="1600200"/>
            <a:ext cx="8268965" cy="4525963"/>
          </a:xfrm>
        </p:spPr>
        <p:txBody>
          <a:bodyPr>
            <a:noAutofit/>
          </a:bodyPr>
          <a:lstStyle/>
          <a:p>
            <a:pPr marL="0" indent="0">
              <a:buNone/>
            </a:pPr>
            <a:r>
              <a:rPr lang="nb-NO" b="1" dirty="0" smtClean="0"/>
              <a:t>Etterutdanning </a:t>
            </a:r>
            <a:r>
              <a:rPr lang="nb-NO" b="1" dirty="0" smtClean="0"/>
              <a:t>som bidragsfinansiert prosjekt </a:t>
            </a:r>
            <a:r>
              <a:rPr lang="nb-NO" b="1" dirty="0" smtClean="0">
                <a:solidFill>
                  <a:srgbClr val="0070C0"/>
                </a:solidFill>
              </a:rPr>
              <a:t>– ikke-økonomisk aktivitet</a:t>
            </a:r>
          </a:p>
          <a:p>
            <a:pPr lvl="0"/>
            <a:r>
              <a:rPr lang="nb-NO" sz="1800" b="1" dirty="0"/>
              <a:t>Regulert av BOA-regelverket </a:t>
            </a:r>
            <a:r>
              <a:rPr lang="nb-NO" sz="1800" dirty="0"/>
              <a:t>(rundskriv F-07-13) </a:t>
            </a:r>
          </a:p>
          <a:p>
            <a:pPr lvl="0"/>
            <a:r>
              <a:rPr lang="nb-NO" sz="1800" dirty="0"/>
              <a:t>Støtte til </a:t>
            </a:r>
            <a:r>
              <a:rPr lang="nb-NO" sz="1800" dirty="0" smtClean="0"/>
              <a:t>etterutdanning </a:t>
            </a:r>
            <a:r>
              <a:rPr lang="nb-NO" sz="1800" dirty="0"/>
              <a:t>med bidrag fra bidragsyter</a:t>
            </a:r>
          </a:p>
          <a:p>
            <a:pPr lvl="0"/>
            <a:r>
              <a:rPr lang="nb-NO" sz="1800" b="1" dirty="0"/>
              <a:t>Bidragsyter krever ikke kontroll </a:t>
            </a:r>
            <a:r>
              <a:rPr lang="nb-NO" sz="1800" dirty="0"/>
              <a:t>på hvem som skal tas opp på </a:t>
            </a:r>
            <a:r>
              <a:rPr lang="nb-NO" sz="1800" dirty="0" smtClean="0"/>
              <a:t>kurset</a:t>
            </a:r>
          </a:p>
          <a:p>
            <a:pPr lvl="0"/>
            <a:r>
              <a:rPr lang="nb-NO" sz="1800" dirty="0" smtClean="0"/>
              <a:t>Kurset må være </a:t>
            </a:r>
            <a:r>
              <a:rPr lang="nb-NO" sz="1800" b="1" dirty="0" smtClean="0"/>
              <a:t>gratis for deltaker</a:t>
            </a:r>
            <a:endParaRPr lang="nb-NO" sz="1800" b="1" dirty="0"/>
          </a:p>
          <a:p>
            <a:pPr lvl="0"/>
            <a:r>
              <a:rPr lang="nb-NO" sz="1800" dirty="0"/>
              <a:t>Finansiering: </a:t>
            </a:r>
          </a:p>
          <a:p>
            <a:pPr lvl="1"/>
            <a:r>
              <a:rPr lang="nb-NO" sz="1800" dirty="0"/>
              <a:t>Institusjonen kan inngå samarbeid med eksterne interessenter og partnere om å tilby etterutdanning finansiert som et spleiselag mellom eksterne partnere og NTNU, organisert som et bidragsprosjekt </a:t>
            </a:r>
          </a:p>
          <a:p>
            <a:pPr lvl="1"/>
            <a:r>
              <a:rPr lang="nb-NO" sz="1800" dirty="0"/>
              <a:t>Finansieringen fra eksterne partnere kan dekke deler eller totale kostnader som prosjektet fører med seg. Alle kostnader skal synliggjøres på prosjektet. Kostnader baseres på TDI-modellen. </a:t>
            </a:r>
          </a:p>
        </p:txBody>
      </p:sp>
      <p:sp>
        <p:nvSpPr>
          <p:cNvPr id="9" name="Rektangel 8"/>
          <p:cNvSpPr/>
          <p:nvPr/>
        </p:nvSpPr>
        <p:spPr>
          <a:xfrm>
            <a:off x="6275515" y="228599"/>
            <a:ext cx="2868485" cy="707886"/>
          </a:xfrm>
          <a:prstGeom prst="rect">
            <a:avLst/>
          </a:prstGeom>
          <a:noFill/>
          <a:ln>
            <a:solidFill>
              <a:schemeClr val="bg1"/>
            </a:solidFill>
          </a:ln>
          <a:scene3d>
            <a:camera prst="obliqueTopRight">
              <a:rot lat="0" lon="0" rev="1200000"/>
            </a:camera>
            <a:lightRig rig="threePt" dir="t"/>
          </a:scene3d>
        </p:spPr>
        <p:style>
          <a:lnRef idx="0">
            <a:scrgbClr r="0" g="0" b="0"/>
          </a:lnRef>
          <a:fillRef idx="0">
            <a:scrgbClr r="0" g="0" b="0"/>
          </a:fillRef>
          <a:effectRef idx="0">
            <a:scrgbClr r="0" g="0" b="0"/>
          </a:effectRef>
          <a:fontRef idx="minor">
            <a:schemeClr val="dk1"/>
          </a:fontRef>
        </p:style>
        <p:txBody>
          <a:bodyPr wrap="square" lIns="91440" tIns="45720" rIns="91440" bIns="45720">
            <a:spAutoFit/>
          </a:bodyPr>
          <a:lstStyle/>
          <a:p>
            <a:pPr algn="ctr"/>
            <a:r>
              <a:rPr lang="nb-NO" sz="4000" b="1" dirty="0" smtClean="0">
                <a:ln w="22225">
                  <a:solidFill>
                    <a:schemeClr val="accent2"/>
                  </a:solidFill>
                  <a:prstDash val="solid"/>
                </a:ln>
                <a:solidFill>
                  <a:schemeClr val="accent2">
                    <a:lumMod val="40000"/>
                    <a:lumOff val="60000"/>
                  </a:schemeClr>
                </a:solidFill>
              </a:rPr>
              <a:t>Bidrag</a:t>
            </a:r>
            <a:endParaRPr lang="nb-NO" sz="40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331416005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a:t>Leveransemodell </a:t>
            </a:r>
            <a:r>
              <a:rPr lang="nb-NO" dirty="0" smtClean="0"/>
              <a:t>6 – forts.</a:t>
            </a:r>
            <a:endParaRPr lang="nb-NO" sz="2400" dirty="0"/>
          </a:p>
        </p:txBody>
      </p:sp>
      <p:sp>
        <p:nvSpPr>
          <p:cNvPr id="3" name="Plassholder for innhold 2"/>
          <p:cNvSpPr>
            <a:spLocks noGrp="1"/>
          </p:cNvSpPr>
          <p:nvPr>
            <p:ph idx="1"/>
          </p:nvPr>
        </p:nvSpPr>
        <p:spPr>
          <a:xfrm>
            <a:off x="457199" y="1600200"/>
            <a:ext cx="8626378" cy="4525963"/>
          </a:xfrm>
        </p:spPr>
        <p:txBody>
          <a:bodyPr>
            <a:noAutofit/>
          </a:bodyPr>
          <a:lstStyle/>
          <a:p>
            <a:pPr marL="0" indent="0">
              <a:buNone/>
            </a:pPr>
            <a:r>
              <a:rPr lang="nb-NO" sz="2000" b="1" dirty="0" smtClean="0"/>
              <a:t>Finansiering, fortsettelse</a:t>
            </a:r>
            <a:endParaRPr lang="nb-NO" b="1" dirty="0"/>
          </a:p>
          <a:p>
            <a:pPr lvl="1"/>
            <a:r>
              <a:rPr lang="nb-NO" sz="1800" dirty="0" smtClean="0"/>
              <a:t>Finansieringen </a:t>
            </a:r>
            <a:r>
              <a:rPr lang="nb-NO" sz="1800" dirty="0"/>
              <a:t>fra eksterne partnere </a:t>
            </a:r>
            <a:r>
              <a:rPr lang="nb-NO" sz="1800" b="1" dirty="0"/>
              <a:t>kan dekke deler eller totale kostnader som prosjektet fører med seg</a:t>
            </a:r>
            <a:r>
              <a:rPr lang="nb-NO" sz="1800" dirty="0"/>
              <a:t>. Alle kostnader skal synliggjøres på prosjektet. Kostnader baseres på KDs satser. </a:t>
            </a:r>
          </a:p>
          <a:p>
            <a:pPr lvl="1"/>
            <a:r>
              <a:rPr lang="nb-NO" sz="1800" b="1" dirty="0"/>
              <a:t>Bidrag til drift av utdanningstilbudet fratrekkes ved beregning av egenfinansiering prosent. </a:t>
            </a:r>
            <a:r>
              <a:rPr lang="nb-NO" sz="1800" dirty="0"/>
              <a:t>Et bidrag som er 100 % finansiert av bidragsytere, vil ikke gi resultatuttelling i KDs modell.  </a:t>
            </a:r>
          </a:p>
          <a:p>
            <a:pPr lvl="1"/>
            <a:r>
              <a:rPr lang="nb-NO" sz="1800" dirty="0"/>
              <a:t>Merk at ekstern finansiering til oppstart og prosjektutvikling skal</a:t>
            </a:r>
            <a:r>
              <a:rPr lang="nb-NO" sz="1800" i="1" dirty="0"/>
              <a:t> ikke </a:t>
            </a:r>
            <a:r>
              <a:rPr lang="nb-NO" sz="1800" dirty="0"/>
              <a:t>tas med i denne beregningen, det er kun eksterne midler til drift av studiet som skal medregnes</a:t>
            </a:r>
            <a:r>
              <a:rPr lang="nb-NO" sz="1800" dirty="0" smtClean="0"/>
              <a:t>.</a:t>
            </a:r>
          </a:p>
          <a:p>
            <a:pPr marL="57150" indent="0">
              <a:buNone/>
            </a:pPr>
            <a:r>
              <a:rPr lang="nb-NO" sz="1800" dirty="0" smtClean="0"/>
              <a:t>Eksempel:</a:t>
            </a:r>
          </a:p>
          <a:p>
            <a:pPr marL="57150" indent="0">
              <a:buNone/>
            </a:pPr>
            <a:r>
              <a:rPr lang="nb-NO" sz="1600" u="sng" dirty="0">
                <a:hlinkClick r:id="rId3"/>
              </a:rPr>
              <a:t>Kompetanse for kvalitet (</a:t>
            </a:r>
            <a:r>
              <a:rPr lang="nb-NO" sz="1600" u="sng" dirty="0" err="1">
                <a:hlinkClick r:id="rId3"/>
              </a:rPr>
              <a:t>KfK</a:t>
            </a:r>
            <a:r>
              <a:rPr lang="nb-NO" sz="1600" u="sng" dirty="0">
                <a:hlinkClick r:id="rId3"/>
              </a:rPr>
              <a:t>)</a:t>
            </a:r>
            <a:r>
              <a:rPr lang="nb-NO" sz="1600" dirty="0"/>
              <a:t> finansiert av </a:t>
            </a:r>
            <a:r>
              <a:rPr lang="nb-NO" sz="1600" dirty="0" err="1"/>
              <a:t>Udir</a:t>
            </a:r>
            <a:r>
              <a:rPr lang="nb-NO" sz="1600" dirty="0"/>
              <a:t>. Regnes som 100 % eksternfinansiert med bidrag.</a:t>
            </a:r>
          </a:p>
          <a:p>
            <a:pPr marL="57150" indent="0">
              <a:buNone/>
            </a:pPr>
            <a:endParaRPr lang="nb-NO" sz="1800" dirty="0"/>
          </a:p>
        </p:txBody>
      </p:sp>
      <p:sp>
        <p:nvSpPr>
          <p:cNvPr id="9" name="Rektangel 8"/>
          <p:cNvSpPr/>
          <p:nvPr/>
        </p:nvSpPr>
        <p:spPr>
          <a:xfrm>
            <a:off x="6275515" y="228599"/>
            <a:ext cx="2868485" cy="707886"/>
          </a:xfrm>
          <a:prstGeom prst="rect">
            <a:avLst/>
          </a:prstGeom>
          <a:noFill/>
          <a:ln>
            <a:solidFill>
              <a:schemeClr val="bg1"/>
            </a:solidFill>
          </a:ln>
          <a:scene3d>
            <a:camera prst="obliqueTopRight">
              <a:rot lat="0" lon="0" rev="1200000"/>
            </a:camera>
            <a:lightRig rig="threePt" dir="t"/>
          </a:scene3d>
        </p:spPr>
        <p:style>
          <a:lnRef idx="0">
            <a:scrgbClr r="0" g="0" b="0"/>
          </a:lnRef>
          <a:fillRef idx="0">
            <a:scrgbClr r="0" g="0" b="0"/>
          </a:fillRef>
          <a:effectRef idx="0">
            <a:scrgbClr r="0" g="0" b="0"/>
          </a:effectRef>
          <a:fontRef idx="minor">
            <a:schemeClr val="dk1"/>
          </a:fontRef>
        </p:style>
        <p:txBody>
          <a:bodyPr wrap="square" lIns="91440" tIns="45720" rIns="91440" bIns="45720">
            <a:spAutoFit/>
          </a:bodyPr>
          <a:lstStyle/>
          <a:p>
            <a:pPr algn="ctr"/>
            <a:r>
              <a:rPr lang="nb-NO" sz="4000" b="1" dirty="0" smtClean="0">
                <a:ln w="22225">
                  <a:solidFill>
                    <a:schemeClr val="accent2"/>
                  </a:solidFill>
                  <a:prstDash val="solid"/>
                </a:ln>
                <a:solidFill>
                  <a:schemeClr val="accent2">
                    <a:lumMod val="40000"/>
                    <a:lumOff val="60000"/>
                  </a:schemeClr>
                </a:solidFill>
              </a:rPr>
              <a:t>Bidrag</a:t>
            </a:r>
            <a:endParaRPr lang="nb-NO" sz="40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242305920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smtClean="0"/>
              <a:t>Leveransemodell </a:t>
            </a:r>
            <a:r>
              <a:rPr lang="nb-NO" dirty="0" smtClean="0"/>
              <a:t>8</a:t>
            </a:r>
            <a:endParaRPr lang="nb-NO" sz="2400" dirty="0"/>
          </a:p>
        </p:txBody>
      </p:sp>
      <p:sp>
        <p:nvSpPr>
          <p:cNvPr id="3" name="Plassholder for innhold 2"/>
          <p:cNvSpPr>
            <a:spLocks noGrp="1"/>
          </p:cNvSpPr>
          <p:nvPr>
            <p:ph idx="1"/>
          </p:nvPr>
        </p:nvSpPr>
        <p:spPr>
          <a:xfrm>
            <a:off x="457199" y="1600200"/>
            <a:ext cx="8517617" cy="4525963"/>
          </a:xfrm>
        </p:spPr>
        <p:txBody>
          <a:bodyPr>
            <a:noAutofit/>
          </a:bodyPr>
          <a:lstStyle/>
          <a:p>
            <a:pPr marL="0" indent="0">
              <a:buNone/>
            </a:pPr>
            <a:r>
              <a:rPr lang="nb-NO" b="1" dirty="0" smtClean="0"/>
              <a:t>Etterutdanning/kurs – som salg -  </a:t>
            </a:r>
            <a:r>
              <a:rPr lang="nb-NO" b="1" dirty="0" smtClean="0">
                <a:solidFill>
                  <a:srgbClr val="FF0000"/>
                </a:solidFill>
              </a:rPr>
              <a:t>økonomisk aktivitet</a:t>
            </a:r>
          </a:p>
          <a:p>
            <a:pPr lvl="0"/>
            <a:r>
              <a:rPr lang="nb-NO" sz="1800" dirty="0"/>
              <a:t>Kan </a:t>
            </a:r>
            <a:r>
              <a:rPr lang="nb-NO" sz="1800" b="1" dirty="0"/>
              <a:t>låne innhold fra ordinær utdanning</a:t>
            </a:r>
            <a:r>
              <a:rPr lang="nb-NO" sz="1800" dirty="0"/>
              <a:t>, men kurs gir </a:t>
            </a:r>
            <a:r>
              <a:rPr lang="nb-NO" sz="1800" b="1" dirty="0"/>
              <a:t>ikke studiepoeng</a:t>
            </a:r>
          </a:p>
          <a:p>
            <a:pPr lvl="0"/>
            <a:r>
              <a:rPr lang="nb-NO" sz="1800" dirty="0"/>
              <a:t>Finansiering:</a:t>
            </a:r>
          </a:p>
          <a:p>
            <a:pPr lvl="1"/>
            <a:r>
              <a:rPr lang="nb-NO" sz="1800" dirty="0"/>
              <a:t>Student (eller den som betaler for student) betaler </a:t>
            </a:r>
            <a:r>
              <a:rPr lang="nb-NO" sz="1800" b="1" dirty="0"/>
              <a:t>100 % + margin for fortjeneste</a:t>
            </a:r>
            <a:r>
              <a:rPr lang="nb-NO" sz="1800" dirty="0"/>
              <a:t>. Kostnader beregnes med </a:t>
            </a:r>
            <a:r>
              <a:rPr lang="nb-NO" sz="1800" b="1" dirty="0"/>
              <a:t>TDI-modell</a:t>
            </a:r>
            <a:r>
              <a:rPr lang="nb-NO" sz="1800" dirty="0"/>
              <a:t> for utdanning.</a:t>
            </a:r>
          </a:p>
          <a:p>
            <a:pPr marL="0" indent="0">
              <a:buNone/>
            </a:pPr>
            <a:endParaRPr lang="nb-NO" b="1" dirty="0" smtClean="0"/>
          </a:p>
          <a:p>
            <a:pPr marL="0" indent="0">
              <a:buNone/>
            </a:pPr>
            <a:r>
              <a:rPr lang="nb-NO" sz="1800" dirty="0" smtClean="0"/>
              <a:t>Eksempel:</a:t>
            </a:r>
          </a:p>
          <a:p>
            <a:pPr marL="0" indent="0">
              <a:buNone/>
            </a:pPr>
            <a:r>
              <a:rPr lang="nb-NO" sz="1800" dirty="0"/>
              <a:t>Oppdateringskurs i klinisk </a:t>
            </a:r>
            <a:r>
              <a:rPr lang="nb-NO" sz="1800" dirty="0" smtClean="0"/>
              <a:t>cytologi. Pris: 6</a:t>
            </a:r>
            <a:r>
              <a:rPr lang="nb-NO" sz="1800" dirty="0"/>
              <a:t> 500 kr.</a:t>
            </a:r>
          </a:p>
          <a:p>
            <a:pPr marL="0" indent="0">
              <a:buNone/>
            </a:pPr>
            <a:endParaRPr lang="nb-NO" sz="1800" dirty="0"/>
          </a:p>
        </p:txBody>
      </p:sp>
      <p:sp>
        <p:nvSpPr>
          <p:cNvPr id="10" name="Rektangel 9"/>
          <p:cNvSpPr/>
          <p:nvPr/>
        </p:nvSpPr>
        <p:spPr>
          <a:xfrm>
            <a:off x="5268434" y="299411"/>
            <a:ext cx="3545958" cy="707886"/>
          </a:xfrm>
          <a:prstGeom prst="rect">
            <a:avLst/>
          </a:prstGeom>
          <a:noFill/>
          <a:ln>
            <a:solidFill>
              <a:schemeClr val="bg1"/>
            </a:solidFill>
          </a:ln>
          <a:scene3d>
            <a:camera prst="obliqueTopRight">
              <a:rot lat="0" lon="0" rev="1200000"/>
            </a:camera>
            <a:lightRig rig="threePt" dir="t"/>
          </a:scene3d>
        </p:spPr>
        <p:style>
          <a:lnRef idx="0">
            <a:scrgbClr r="0" g="0" b="0"/>
          </a:lnRef>
          <a:fillRef idx="0">
            <a:scrgbClr r="0" g="0" b="0"/>
          </a:fillRef>
          <a:effectRef idx="0">
            <a:scrgbClr r="0" g="0" b="0"/>
          </a:effectRef>
          <a:fontRef idx="minor">
            <a:schemeClr val="dk1"/>
          </a:fontRef>
        </p:style>
        <p:txBody>
          <a:bodyPr wrap="square" lIns="91440" tIns="45720" rIns="91440" bIns="45720">
            <a:spAutoFit/>
          </a:bodyPr>
          <a:lstStyle/>
          <a:p>
            <a:pPr algn="ctr"/>
            <a:r>
              <a:rPr lang="nb-NO" sz="4000" b="1" dirty="0" smtClean="0">
                <a:ln w="22225">
                  <a:solidFill>
                    <a:schemeClr val="accent2"/>
                  </a:solidFill>
                  <a:prstDash val="solid"/>
                </a:ln>
                <a:solidFill>
                  <a:schemeClr val="accent2">
                    <a:lumMod val="40000"/>
                    <a:lumOff val="60000"/>
                  </a:schemeClr>
                </a:solidFill>
              </a:rPr>
              <a:t>Kurs - salg</a:t>
            </a:r>
            <a:endParaRPr lang="nb-NO" sz="40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21206769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smtClean="0"/>
              <a:t>Leveransemodell </a:t>
            </a:r>
            <a:r>
              <a:rPr lang="nb-NO" dirty="0" smtClean="0"/>
              <a:t>9</a:t>
            </a:r>
            <a:endParaRPr lang="nb-NO" sz="2400" dirty="0"/>
          </a:p>
        </p:txBody>
      </p:sp>
      <p:sp>
        <p:nvSpPr>
          <p:cNvPr id="3" name="Plassholder for innhold 2"/>
          <p:cNvSpPr>
            <a:spLocks noGrp="1"/>
          </p:cNvSpPr>
          <p:nvPr>
            <p:ph idx="1"/>
          </p:nvPr>
        </p:nvSpPr>
        <p:spPr>
          <a:xfrm>
            <a:off x="457199" y="1600200"/>
            <a:ext cx="8469279" cy="4525963"/>
          </a:xfrm>
        </p:spPr>
        <p:txBody>
          <a:bodyPr>
            <a:noAutofit/>
          </a:bodyPr>
          <a:lstStyle/>
          <a:p>
            <a:pPr marL="0" indent="0">
              <a:buNone/>
            </a:pPr>
            <a:r>
              <a:rPr lang="nb-NO" b="1" dirty="0" smtClean="0"/>
              <a:t>Etterutdanning/kurs – som oppdrag - </a:t>
            </a:r>
            <a:r>
              <a:rPr lang="nb-NO" b="1" dirty="0" smtClean="0">
                <a:solidFill>
                  <a:srgbClr val="FF0000"/>
                </a:solidFill>
              </a:rPr>
              <a:t>økonomisk aktivitet</a:t>
            </a:r>
          </a:p>
          <a:p>
            <a:pPr lvl="0"/>
            <a:r>
              <a:rPr lang="nb-NO" sz="1800" dirty="0"/>
              <a:t>Kan </a:t>
            </a:r>
            <a:r>
              <a:rPr lang="nb-NO" sz="1800" b="1" dirty="0"/>
              <a:t>låne innhold fra ordinær utdanning</a:t>
            </a:r>
            <a:r>
              <a:rPr lang="nb-NO" sz="1800" dirty="0"/>
              <a:t>, men gir </a:t>
            </a:r>
            <a:r>
              <a:rPr lang="nb-NO" sz="1800" b="1" dirty="0"/>
              <a:t>ikke studiepoeng</a:t>
            </a:r>
          </a:p>
          <a:p>
            <a:pPr lvl="0"/>
            <a:r>
              <a:rPr lang="nb-NO" sz="1800" dirty="0"/>
              <a:t>Finansiering:</a:t>
            </a:r>
          </a:p>
          <a:p>
            <a:pPr lvl="1"/>
            <a:r>
              <a:rPr lang="nb-NO" sz="1800" dirty="0"/>
              <a:t>Oppdragsgiver betaler </a:t>
            </a:r>
            <a:r>
              <a:rPr lang="nb-NO" sz="1800" b="1" dirty="0"/>
              <a:t>100 % + margin for fortjeneste</a:t>
            </a:r>
            <a:r>
              <a:rPr lang="nb-NO" sz="1800" dirty="0"/>
              <a:t>. Kostnader beregnes vha. </a:t>
            </a:r>
            <a:r>
              <a:rPr lang="nb-NO" sz="1800" b="1" dirty="0"/>
              <a:t>TDI-modell </a:t>
            </a:r>
            <a:r>
              <a:rPr lang="nb-NO" sz="1800" dirty="0"/>
              <a:t>for utdanning. Fortjenestemargin kan variere i ulike markeder)</a:t>
            </a:r>
          </a:p>
          <a:p>
            <a:pPr marL="0" indent="0">
              <a:buNone/>
            </a:pPr>
            <a:endParaRPr lang="nb-NO" b="1" dirty="0"/>
          </a:p>
          <a:p>
            <a:pPr marL="0" indent="0">
              <a:buNone/>
            </a:pPr>
            <a:endParaRPr lang="nb-NO" sz="1800" dirty="0" smtClean="0"/>
          </a:p>
        </p:txBody>
      </p:sp>
      <p:sp>
        <p:nvSpPr>
          <p:cNvPr id="10" name="Rektangel 9"/>
          <p:cNvSpPr/>
          <p:nvPr/>
        </p:nvSpPr>
        <p:spPr>
          <a:xfrm>
            <a:off x="5268434" y="299411"/>
            <a:ext cx="3545958" cy="707886"/>
          </a:xfrm>
          <a:prstGeom prst="rect">
            <a:avLst/>
          </a:prstGeom>
          <a:noFill/>
          <a:ln>
            <a:solidFill>
              <a:schemeClr val="bg1"/>
            </a:solidFill>
          </a:ln>
          <a:scene3d>
            <a:camera prst="obliqueTopRight">
              <a:rot lat="0" lon="0" rev="1200000"/>
            </a:camera>
            <a:lightRig rig="threePt" dir="t"/>
          </a:scene3d>
        </p:spPr>
        <p:style>
          <a:lnRef idx="0">
            <a:scrgbClr r="0" g="0" b="0"/>
          </a:lnRef>
          <a:fillRef idx="0">
            <a:scrgbClr r="0" g="0" b="0"/>
          </a:fillRef>
          <a:effectRef idx="0">
            <a:scrgbClr r="0" g="0" b="0"/>
          </a:effectRef>
          <a:fontRef idx="minor">
            <a:schemeClr val="dk1"/>
          </a:fontRef>
        </p:style>
        <p:txBody>
          <a:bodyPr wrap="square" lIns="91440" tIns="45720" rIns="91440" bIns="45720">
            <a:spAutoFit/>
          </a:bodyPr>
          <a:lstStyle/>
          <a:p>
            <a:pPr algn="ctr"/>
            <a:r>
              <a:rPr lang="nb-NO" sz="4000" b="1" dirty="0" smtClean="0">
                <a:ln w="22225">
                  <a:solidFill>
                    <a:schemeClr val="accent2"/>
                  </a:solidFill>
                  <a:prstDash val="solid"/>
                </a:ln>
                <a:solidFill>
                  <a:schemeClr val="accent2">
                    <a:lumMod val="40000"/>
                    <a:lumOff val="60000"/>
                  </a:schemeClr>
                </a:solidFill>
              </a:rPr>
              <a:t>Kurs - oppdrag</a:t>
            </a:r>
            <a:endParaRPr lang="nb-NO" sz="4000" b="1" dirty="0">
              <a:ln w="22225">
                <a:solidFill>
                  <a:schemeClr val="accent2"/>
                </a:solidFill>
                <a:prstDash val="solid"/>
              </a:ln>
              <a:solidFill>
                <a:schemeClr val="accent2">
                  <a:lumMod val="40000"/>
                  <a:lumOff val="60000"/>
                </a:schemeClr>
              </a:solidFill>
            </a:endParaRPr>
          </a:p>
        </p:txBody>
      </p:sp>
    </p:spTree>
    <p:extLst>
      <p:ext uri="{BB962C8B-B14F-4D97-AF65-F5344CB8AC3E}">
        <p14:creationId xmlns:p14="http://schemas.microsoft.com/office/powerpoint/2010/main" val="372210009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smtClean="0"/>
              <a:t>Videre arbeid</a:t>
            </a:r>
            <a:endParaRPr lang="nb-NO" sz="2400" dirty="0"/>
          </a:p>
        </p:txBody>
      </p:sp>
      <p:sp>
        <p:nvSpPr>
          <p:cNvPr id="3" name="Plassholder for innhold 2"/>
          <p:cNvSpPr>
            <a:spLocks noGrp="1"/>
          </p:cNvSpPr>
          <p:nvPr>
            <p:ph idx="1"/>
          </p:nvPr>
        </p:nvSpPr>
        <p:spPr>
          <a:xfrm>
            <a:off x="457199" y="1600200"/>
            <a:ext cx="8517617" cy="4525963"/>
          </a:xfrm>
        </p:spPr>
        <p:txBody>
          <a:bodyPr>
            <a:noAutofit/>
          </a:bodyPr>
          <a:lstStyle/>
          <a:p>
            <a:r>
              <a:rPr lang="nb-NO" sz="2000" b="1" dirty="0" smtClean="0"/>
              <a:t>Høring</a:t>
            </a:r>
            <a:r>
              <a:rPr lang="nb-NO" sz="2000" dirty="0" smtClean="0"/>
              <a:t>, utsendelse 3.1 med frist 13.2</a:t>
            </a:r>
          </a:p>
          <a:p>
            <a:r>
              <a:rPr lang="nb-NO" sz="2000" dirty="0" smtClean="0"/>
              <a:t>I </a:t>
            </a:r>
            <a:r>
              <a:rPr lang="nb-NO" sz="2000" dirty="0"/>
              <a:t>løpet av </a:t>
            </a:r>
            <a:r>
              <a:rPr lang="nb-NO" sz="2000" dirty="0" smtClean="0"/>
              <a:t>2018-2019 bør </a:t>
            </a:r>
            <a:r>
              <a:rPr lang="nb-NO" sz="2000" dirty="0"/>
              <a:t>alle </a:t>
            </a:r>
            <a:r>
              <a:rPr lang="nb-NO" sz="2000" dirty="0" smtClean="0"/>
              <a:t>fakulteter </a:t>
            </a:r>
            <a:r>
              <a:rPr lang="nb-NO" sz="2000" dirty="0"/>
              <a:t>gå gjennom emner der de tar betaling </a:t>
            </a:r>
            <a:r>
              <a:rPr lang="nb-NO" sz="2000" dirty="0" smtClean="0"/>
              <a:t>og sikre at</a:t>
            </a:r>
            <a:endParaRPr lang="nb-NO" sz="2000" dirty="0"/>
          </a:p>
          <a:p>
            <a:pPr lvl="1"/>
            <a:r>
              <a:rPr lang="nb-NO" dirty="0" smtClean="0"/>
              <a:t>Kurs og emner der det tas betaling er innenfor </a:t>
            </a:r>
            <a:r>
              <a:rPr lang="nb-NO" dirty="0"/>
              <a:t>unntak </a:t>
            </a:r>
            <a:r>
              <a:rPr lang="nb-NO" dirty="0" smtClean="0"/>
              <a:t>a-d i egenbetalingsforskriften</a:t>
            </a:r>
          </a:p>
          <a:p>
            <a:pPr lvl="1"/>
            <a:r>
              <a:rPr lang="nb-NO" dirty="0" smtClean="0"/>
              <a:t>St</a:t>
            </a:r>
            <a:r>
              <a:rPr lang="nb-NO" dirty="0" smtClean="0"/>
              <a:t>udentbetalingen er innenfor </a:t>
            </a:r>
            <a:r>
              <a:rPr lang="nb-NO" dirty="0" smtClean="0"/>
              <a:t>lovverket</a:t>
            </a:r>
          </a:p>
          <a:p>
            <a:pPr lvl="1"/>
            <a:r>
              <a:rPr lang="nb-NO" dirty="0" smtClean="0"/>
              <a:t>Oppdrag finansiert med 100 % + margin for fortjeneste</a:t>
            </a:r>
          </a:p>
          <a:p>
            <a:pPr marL="457200" lvl="1" indent="0">
              <a:buNone/>
            </a:pPr>
            <a:r>
              <a:rPr lang="nb-NO" dirty="0" smtClean="0"/>
              <a:t>Leveransemodeller </a:t>
            </a:r>
            <a:r>
              <a:rPr lang="nb-NO" dirty="0"/>
              <a:t>vurderes. </a:t>
            </a:r>
            <a:endParaRPr lang="nb-NO" dirty="0" smtClean="0"/>
          </a:p>
          <a:p>
            <a:pPr marL="457200" lvl="1" indent="0">
              <a:buNone/>
            </a:pPr>
            <a:r>
              <a:rPr lang="nb-NO" dirty="0" smtClean="0"/>
              <a:t>Bestilling </a:t>
            </a:r>
            <a:r>
              <a:rPr lang="nb-NO" dirty="0"/>
              <a:t>sendes i januar. </a:t>
            </a:r>
            <a:endParaRPr lang="nb-NO" sz="2000" dirty="0"/>
          </a:p>
          <a:p>
            <a:endParaRPr lang="nb-NO" sz="2000" dirty="0"/>
          </a:p>
          <a:p>
            <a:endParaRPr lang="nb-NO" sz="2000" dirty="0"/>
          </a:p>
        </p:txBody>
      </p:sp>
    </p:spTree>
    <p:extLst>
      <p:ext uri="{BB962C8B-B14F-4D97-AF65-F5344CB8AC3E}">
        <p14:creationId xmlns:p14="http://schemas.microsoft.com/office/powerpoint/2010/main" val="25896380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616122" cy="1143000"/>
          </a:xfrm>
        </p:spPr>
        <p:txBody>
          <a:bodyPr>
            <a:normAutofit/>
          </a:bodyPr>
          <a:lstStyle/>
          <a:p>
            <a:r>
              <a:rPr lang="nb-NO" sz="3200" dirty="0"/>
              <a:t>Etterutdanning og videreutdanning</a:t>
            </a:r>
          </a:p>
        </p:txBody>
      </p:sp>
      <p:sp>
        <p:nvSpPr>
          <p:cNvPr id="3" name="Plassholder for innhold 2"/>
          <p:cNvSpPr>
            <a:spLocks noGrp="1"/>
          </p:cNvSpPr>
          <p:nvPr>
            <p:ph idx="1"/>
          </p:nvPr>
        </p:nvSpPr>
        <p:spPr>
          <a:xfrm>
            <a:off x="457199" y="1330036"/>
            <a:ext cx="8337827" cy="4461164"/>
          </a:xfrm>
        </p:spPr>
        <p:txBody>
          <a:bodyPr>
            <a:noAutofit/>
          </a:bodyPr>
          <a:lstStyle/>
          <a:p>
            <a:pPr marL="0" indent="0">
              <a:buNone/>
            </a:pPr>
            <a:r>
              <a:rPr lang="nb-NO" sz="1800" b="1" dirty="0" smtClean="0"/>
              <a:t>Videreutdanning</a:t>
            </a:r>
            <a:r>
              <a:rPr lang="nb-NO" sz="1800" b="1" dirty="0"/>
              <a:t>: </a:t>
            </a:r>
          </a:p>
          <a:p>
            <a:pPr marL="0" indent="0">
              <a:buNone/>
            </a:pPr>
            <a:r>
              <a:rPr lang="nb-NO" sz="1800" b="1" dirty="0" smtClean="0"/>
              <a:t>fag/emner</a:t>
            </a:r>
            <a:r>
              <a:rPr lang="nb-NO" sz="1800" dirty="0" smtClean="0"/>
              <a:t> </a:t>
            </a:r>
            <a:r>
              <a:rPr lang="nb-NO" sz="1800" dirty="0"/>
              <a:t>som </a:t>
            </a:r>
            <a:r>
              <a:rPr lang="nb-NO" sz="1800" b="1" dirty="0"/>
              <a:t>gir</a:t>
            </a:r>
            <a:r>
              <a:rPr lang="nb-NO" sz="1800" dirty="0"/>
              <a:t> </a:t>
            </a:r>
            <a:r>
              <a:rPr lang="nb-NO" sz="1800" b="1" dirty="0"/>
              <a:t>formell kompetanse </a:t>
            </a:r>
            <a:r>
              <a:rPr lang="nb-NO" sz="1800" dirty="0"/>
              <a:t>på universitets- eller høyskolenivå og </a:t>
            </a:r>
            <a:r>
              <a:rPr lang="nb-NO" sz="1800" b="1" dirty="0"/>
              <a:t>studiepoeng</a:t>
            </a:r>
            <a:r>
              <a:rPr lang="nb-NO" sz="1800" dirty="0"/>
              <a:t> innenfor eller utenfor gradssystemet. Videreutdanninger er ment å tilpasses samfunnet og arbeidslivets behov, og tar opp kvalifiserte kandidater på eget opptak. Videreutdanning kan f.eks. være frittstående enkeltemner, fagprogram med en serie eller samling av fag/emner rettet mot en bestemt målgruppe eller fagområde eller </a:t>
            </a:r>
            <a:r>
              <a:rPr lang="nb-NO" sz="1800" dirty="0" err="1"/>
              <a:t>erfaringsbaserte</a:t>
            </a:r>
            <a:r>
              <a:rPr lang="nb-NO" sz="1800" dirty="0"/>
              <a:t> masterprogrammer.</a:t>
            </a:r>
          </a:p>
          <a:p>
            <a:pPr marL="0" indent="0">
              <a:buNone/>
            </a:pPr>
            <a:endParaRPr lang="nb-NO" sz="1800" b="1" dirty="0" smtClean="0"/>
          </a:p>
          <a:p>
            <a:pPr marL="0" indent="0">
              <a:buNone/>
            </a:pPr>
            <a:r>
              <a:rPr lang="nb-NO" sz="1800" b="1" dirty="0" smtClean="0"/>
              <a:t>Etterutdanning</a:t>
            </a:r>
            <a:r>
              <a:rPr lang="nb-NO" sz="1800" b="1" dirty="0"/>
              <a:t>:</a:t>
            </a:r>
            <a:r>
              <a:rPr lang="nb-NO" sz="1800" dirty="0"/>
              <a:t> </a:t>
            </a:r>
          </a:p>
          <a:p>
            <a:pPr marL="0" indent="0">
              <a:buNone/>
            </a:pPr>
            <a:r>
              <a:rPr lang="nb-NO" sz="1800" b="1" dirty="0"/>
              <a:t>kurs</a:t>
            </a:r>
            <a:r>
              <a:rPr lang="nb-NO" sz="1800" b="1" i="1" dirty="0"/>
              <a:t> </a:t>
            </a:r>
            <a:r>
              <a:rPr lang="nb-NO" sz="1800" dirty="0"/>
              <a:t>som gir vedlikehold og oppdatering på kompetanse innenfor et område eller stilling </a:t>
            </a:r>
            <a:r>
              <a:rPr lang="nb-NO" sz="1800" b="1" dirty="0"/>
              <a:t>uten å gi formell kompetanse</a:t>
            </a:r>
            <a:r>
              <a:rPr lang="nb-NO" sz="1800" dirty="0"/>
              <a:t>. Etterutdanning er kortere kurs som ikke avsluttes med eksamen eller gir studiepoeng, og som ikke inngår i et gradssystem. </a:t>
            </a:r>
          </a:p>
          <a:p>
            <a:pPr marL="0" indent="0">
              <a:buNone/>
            </a:pPr>
            <a:endParaRPr lang="nb-NO" sz="2000" b="1" dirty="0">
              <a:solidFill>
                <a:schemeClr val="bg1">
                  <a:lumMod val="50000"/>
                </a:schemeClr>
              </a:solidFill>
            </a:endParaRPr>
          </a:p>
        </p:txBody>
      </p:sp>
      <p:sp>
        <p:nvSpPr>
          <p:cNvPr id="8" name="Rektangel 7"/>
          <p:cNvSpPr/>
          <p:nvPr/>
        </p:nvSpPr>
        <p:spPr>
          <a:xfrm>
            <a:off x="457201" y="1272209"/>
            <a:ext cx="8337825" cy="4306955"/>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nb-NO"/>
          </a:p>
        </p:txBody>
      </p:sp>
    </p:spTree>
    <p:extLst>
      <p:ext uri="{BB962C8B-B14F-4D97-AF65-F5344CB8AC3E}">
        <p14:creationId xmlns:p14="http://schemas.microsoft.com/office/powerpoint/2010/main" val="20214372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199" y="274638"/>
            <a:ext cx="8568813" cy="1143000"/>
          </a:xfrm>
        </p:spPr>
        <p:txBody>
          <a:bodyPr>
            <a:normAutofit/>
          </a:bodyPr>
          <a:lstStyle/>
          <a:p>
            <a:r>
              <a:rPr lang="nb-NO" sz="3200" dirty="0"/>
              <a:t>Egenbetalingsforskriften </a:t>
            </a:r>
            <a:r>
              <a:rPr lang="nb-NO" sz="3200" dirty="0"/>
              <a:t>EVU</a:t>
            </a:r>
            <a:endParaRPr lang="nb-NO" sz="3200" dirty="0"/>
          </a:p>
        </p:txBody>
      </p:sp>
      <p:sp>
        <p:nvSpPr>
          <p:cNvPr id="3" name="Plassholder for innhold 2"/>
          <p:cNvSpPr>
            <a:spLocks noGrp="1"/>
          </p:cNvSpPr>
          <p:nvPr>
            <p:ph idx="1"/>
          </p:nvPr>
        </p:nvSpPr>
        <p:spPr>
          <a:xfrm>
            <a:off x="420458" y="1330036"/>
            <a:ext cx="8573351" cy="4958298"/>
          </a:xfrm>
        </p:spPr>
        <p:txBody>
          <a:bodyPr>
            <a:noAutofit/>
          </a:bodyPr>
          <a:lstStyle/>
          <a:p>
            <a:pPr marL="0" indent="0">
              <a:buNone/>
            </a:pPr>
            <a:r>
              <a:rPr lang="nb-NO" sz="2200" b="1" dirty="0"/>
              <a:t>Hovedregel følger av universitets- og høgskoleloven § 7-1 (1)</a:t>
            </a:r>
          </a:p>
          <a:p>
            <a:pPr marL="0" indent="0">
              <a:buNone/>
            </a:pPr>
            <a:endParaRPr lang="nb-NO" sz="2200" b="1" dirty="0"/>
          </a:p>
          <a:p>
            <a:pPr marL="0" indent="0">
              <a:buNone/>
            </a:pPr>
            <a:r>
              <a:rPr lang="nb-NO" sz="2000" b="1" dirty="0"/>
              <a:t>§ 3-1.Hovedregel </a:t>
            </a:r>
            <a:r>
              <a:rPr lang="nb-NO" sz="2000" b="1" i="1" dirty="0">
                <a:solidFill>
                  <a:srgbClr val="00B050"/>
                </a:solidFill>
              </a:rPr>
              <a:t>(Gratisprinsippet)</a:t>
            </a:r>
          </a:p>
          <a:p>
            <a:pPr marL="0" lvl="0" indent="0">
              <a:buNone/>
            </a:pPr>
            <a:r>
              <a:rPr lang="nb-NO" sz="2000" dirty="0" smtClean="0"/>
              <a:t>(1) Statlige </a:t>
            </a:r>
            <a:r>
              <a:rPr lang="nb-NO" sz="2000" dirty="0"/>
              <a:t>institusjoner </a:t>
            </a:r>
            <a:r>
              <a:rPr lang="nb-NO" sz="2000" b="1" dirty="0"/>
              <a:t>kan ikke kreve egenbetaling </a:t>
            </a:r>
            <a:r>
              <a:rPr lang="nb-NO" sz="2000" dirty="0"/>
              <a:t>fra studenter for </a:t>
            </a:r>
            <a:r>
              <a:rPr lang="nb-NO" sz="2000" b="1" dirty="0"/>
              <a:t>studieprogrammer som fører frem til en grad eller yrkesutdanning.</a:t>
            </a:r>
          </a:p>
          <a:p>
            <a:pPr marL="0" lvl="0" indent="0">
              <a:buNone/>
            </a:pPr>
            <a:endParaRPr lang="nb-NO" sz="2000" dirty="0"/>
          </a:p>
          <a:p>
            <a:pPr marL="0" lvl="0" indent="0">
              <a:buNone/>
            </a:pPr>
            <a:r>
              <a:rPr lang="nb-NO" sz="2000" dirty="0"/>
              <a:t>(2) Statlige institusjoner kan ikke kreve egenbetaling hvis institusjonen over tid ikke tilfredsstiller den aktiviteten som er lagt til grunn for bevilgningen over statsbudsjettet. Studieprogrammer, fag/emner eller kurs med egenbetaling </a:t>
            </a:r>
            <a:r>
              <a:rPr lang="nb-NO" sz="2000" b="1" dirty="0"/>
              <a:t>skal ikke gå på bekostning av institusjonens statlig finansierte utdannings- og forskningsvirksomhet</a:t>
            </a:r>
            <a:r>
              <a:rPr lang="nb-NO" sz="2000" dirty="0"/>
              <a:t>.</a:t>
            </a:r>
          </a:p>
        </p:txBody>
      </p:sp>
      <p:sp>
        <p:nvSpPr>
          <p:cNvPr id="14" name="Rektangel 13"/>
          <p:cNvSpPr/>
          <p:nvPr/>
        </p:nvSpPr>
        <p:spPr>
          <a:xfrm>
            <a:off x="420459" y="1330036"/>
            <a:ext cx="8573350" cy="4958298"/>
          </a:xfrm>
          <a:prstGeom prst="rect">
            <a:avLst/>
          </a:prstGeom>
          <a:noFill/>
          <a:ln w="1905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b-NO"/>
          </a:p>
        </p:txBody>
      </p:sp>
    </p:spTree>
    <p:extLst>
      <p:ext uri="{BB962C8B-B14F-4D97-AF65-F5344CB8AC3E}">
        <p14:creationId xmlns:p14="http://schemas.microsoft.com/office/powerpoint/2010/main" val="29274397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199" y="274638"/>
            <a:ext cx="8754533" cy="1143000"/>
          </a:xfrm>
        </p:spPr>
        <p:txBody>
          <a:bodyPr>
            <a:normAutofit/>
          </a:bodyPr>
          <a:lstStyle/>
          <a:p>
            <a:r>
              <a:rPr lang="nb-NO" sz="2000" dirty="0" smtClean="0">
                <a:solidFill>
                  <a:schemeClr val="accent2">
                    <a:lumMod val="75000"/>
                  </a:schemeClr>
                </a:solidFill>
              </a:rPr>
              <a:t>Anbefalinger - Trender</a:t>
            </a:r>
            <a:r>
              <a:rPr lang="nb-NO" sz="2000" dirty="0">
                <a:solidFill>
                  <a:schemeClr val="accent2">
                    <a:lumMod val="75000"/>
                  </a:schemeClr>
                </a:solidFill>
              </a:rPr>
              <a:t>, samfunnsbehov og strategiske </a:t>
            </a:r>
            <a:r>
              <a:rPr lang="nb-NO" sz="2000" dirty="0" smtClean="0">
                <a:solidFill>
                  <a:schemeClr val="accent2">
                    <a:lumMod val="75000"/>
                  </a:schemeClr>
                </a:solidFill>
              </a:rPr>
              <a:t>veivalg (</a:t>
            </a:r>
            <a:r>
              <a:rPr lang="nb-NO" sz="2000" dirty="0" err="1" smtClean="0">
                <a:solidFill>
                  <a:schemeClr val="accent2">
                    <a:lumMod val="75000"/>
                  </a:schemeClr>
                </a:solidFill>
              </a:rPr>
              <a:t>kap</a:t>
            </a:r>
            <a:r>
              <a:rPr lang="nb-NO" sz="2000" dirty="0" smtClean="0">
                <a:solidFill>
                  <a:schemeClr val="accent2">
                    <a:lumMod val="75000"/>
                  </a:schemeClr>
                </a:solidFill>
              </a:rPr>
              <a:t>. 2)</a:t>
            </a:r>
            <a:endParaRPr lang="nb-NO" sz="2000" dirty="0">
              <a:solidFill>
                <a:schemeClr val="accent2">
                  <a:lumMod val="75000"/>
                </a:schemeClr>
              </a:solidFill>
            </a:endParaRPr>
          </a:p>
        </p:txBody>
      </p:sp>
      <p:sp>
        <p:nvSpPr>
          <p:cNvPr id="3" name="Plassholder for innhold 2"/>
          <p:cNvSpPr>
            <a:spLocks noGrp="1"/>
          </p:cNvSpPr>
          <p:nvPr>
            <p:ph idx="1"/>
          </p:nvPr>
        </p:nvSpPr>
        <p:spPr>
          <a:xfrm>
            <a:off x="457199" y="1330036"/>
            <a:ext cx="8549842" cy="4461164"/>
          </a:xfrm>
        </p:spPr>
        <p:txBody>
          <a:bodyPr>
            <a:noAutofit/>
          </a:bodyPr>
          <a:lstStyle/>
          <a:p>
            <a:pPr lvl="0">
              <a:buFont typeface="+mj-lt"/>
              <a:buAutoNum type="arabicPeriod"/>
            </a:pPr>
            <a:r>
              <a:rPr lang="nb-NO" sz="1800" dirty="0"/>
              <a:t>NTNU bør integrere EVU (EVU) som del av den totale utdanningsvirksomheten. Videreutdanningsvirksomheten skal være integrert i studieprogramporteføljen ved fakulteter og institutter. </a:t>
            </a:r>
          </a:p>
          <a:p>
            <a:pPr lvl="0">
              <a:buFont typeface="+mj-lt"/>
              <a:buAutoNum type="arabicPeriod"/>
            </a:pPr>
            <a:endParaRPr lang="nb-NO" sz="1800" dirty="0" smtClean="0"/>
          </a:p>
          <a:p>
            <a:pPr lvl="0">
              <a:buFont typeface="+mj-lt"/>
              <a:buAutoNum type="arabicPeriod"/>
            </a:pPr>
            <a:r>
              <a:rPr lang="nb-NO" sz="1800" dirty="0" smtClean="0"/>
              <a:t>EVU </a:t>
            </a:r>
            <a:r>
              <a:rPr lang="nb-NO" sz="1800" dirty="0"/>
              <a:t>bør være forankret i enhetenes strategier. Kvaliteten på videreutdanning skal tilfredsstille de samme kvalitetskrav som for annen utdanning (</a:t>
            </a:r>
            <a:r>
              <a:rPr lang="nb-NO" sz="1800" dirty="0" err="1"/>
              <a:t>Studietilsynsforskriften</a:t>
            </a:r>
            <a:r>
              <a:rPr lang="nb-NO" sz="1800" dirty="0"/>
              <a:t>). Faglig interesse, adgangsbegrensning, ressursplanlegging og vurdering av etterspørsel og behov i samfunnet bør i størst mulig grad være den samme for all utdanning uavhengig av om det er mulighet til å hente inn eksterne midler fra studenter eller oppdragsgiver, eller om tilbudet finansieres over rammebevilgningen. Strategiene bør fungere som faglig prioriteringsverktøy ved fakultetene og gjøre det mulig å ta raske beslutninger ved behov. </a:t>
            </a:r>
          </a:p>
        </p:txBody>
      </p:sp>
    </p:spTree>
    <p:extLst>
      <p:ext uri="{BB962C8B-B14F-4D97-AF65-F5344CB8AC3E}">
        <p14:creationId xmlns:p14="http://schemas.microsoft.com/office/powerpoint/2010/main" val="42407288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686800" cy="1143000"/>
          </a:xfrm>
        </p:spPr>
        <p:txBody>
          <a:bodyPr>
            <a:normAutofit/>
          </a:bodyPr>
          <a:lstStyle/>
          <a:p>
            <a:r>
              <a:rPr lang="nb-NO" sz="2000" dirty="0">
                <a:solidFill>
                  <a:schemeClr val="accent2">
                    <a:lumMod val="75000"/>
                  </a:schemeClr>
                </a:solidFill>
              </a:rPr>
              <a:t>Anbefalinger - Trender, samfunnsbehov og strategiske veivalg (</a:t>
            </a:r>
            <a:r>
              <a:rPr lang="nb-NO" sz="2000" dirty="0" err="1" smtClean="0">
                <a:solidFill>
                  <a:schemeClr val="accent2">
                    <a:lumMod val="75000"/>
                  </a:schemeClr>
                </a:solidFill>
              </a:rPr>
              <a:t>kap</a:t>
            </a:r>
            <a:r>
              <a:rPr lang="nb-NO" sz="2000" dirty="0" smtClean="0">
                <a:solidFill>
                  <a:schemeClr val="accent2">
                    <a:lumMod val="75000"/>
                  </a:schemeClr>
                </a:solidFill>
              </a:rPr>
              <a:t>. </a:t>
            </a:r>
            <a:r>
              <a:rPr lang="nb-NO" sz="2000" dirty="0">
                <a:solidFill>
                  <a:schemeClr val="accent2">
                    <a:lumMod val="75000"/>
                  </a:schemeClr>
                </a:solidFill>
              </a:rPr>
              <a:t>2)</a:t>
            </a:r>
          </a:p>
        </p:txBody>
      </p:sp>
      <p:sp>
        <p:nvSpPr>
          <p:cNvPr id="3" name="Plassholder for innhold 2"/>
          <p:cNvSpPr>
            <a:spLocks noGrp="1"/>
          </p:cNvSpPr>
          <p:nvPr>
            <p:ph idx="1"/>
          </p:nvPr>
        </p:nvSpPr>
        <p:spPr>
          <a:xfrm>
            <a:off x="457199" y="1330036"/>
            <a:ext cx="8549842" cy="4461164"/>
          </a:xfrm>
        </p:spPr>
        <p:txBody>
          <a:bodyPr>
            <a:noAutofit/>
          </a:bodyPr>
          <a:lstStyle/>
          <a:p>
            <a:pPr marL="0" lvl="0" indent="0">
              <a:buNone/>
            </a:pPr>
            <a:r>
              <a:rPr lang="nb-NO" sz="1800" dirty="0" smtClean="0"/>
              <a:t>3.   a) </a:t>
            </a:r>
            <a:endParaRPr lang="nb-NO" sz="1800" dirty="0"/>
          </a:p>
          <a:p>
            <a:pPr marL="400050" lvl="1" indent="0">
              <a:buNone/>
            </a:pPr>
            <a:r>
              <a:rPr lang="nb-NO" sz="1800" dirty="0"/>
              <a:t>NTNU bør i hovedsak anvende sine ressurser på </a:t>
            </a:r>
            <a:r>
              <a:rPr lang="nb-NO" sz="1800" b="1" dirty="0"/>
              <a:t>videreutdanning</a:t>
            </a:r>
            <a:r>
              <a:rPr lang="nb-NO" sz="1800" dirty="0"/>
              <a:t> som</a:t>
            </a:r>
          </a:p>
          <a:p>
            <a:pPr marL="1085850" lvl="2"/>
            <a:r>
              <a:rPr lang="nb-NO" dirty="0" smtClean="0"/>
              <a:t>inngår </a:t>
            </a:r>
            <a:r>
              <a:rPr lang="nb-NO" dirty="0"/>
              <a:t>i eller kan innpasses i gradsgivende program, fortrinnsvis master og erfaringsbasert master</a:t>
            </a:r>
          </a:p>
          <a:p>
            <a:pPr marL="1085850" lvl="2"/>
            <a:r>
              <a:rPr lang="nb-NO" dirty="0" smtClean="0"/>
              <a:t>gir </a:t>
            </a:r>
            <a:r>
              <a:rPr lang="nb-NO" dirty="0"/>
              <a:t>tilleggskompetanse for kandidater som har fullført bachelorgrad eller mastergrad </a:t>
            </a:r>
          </a:p>
          <a:p>
            <a:pPr marL="400050" lvl="1" indent="0">
              <a:buNone/>
            </a:pPr>
            <a:endParaRPr lang="nb-NO" sz="1800" dirty="0" smtClean="0"/>
          </a:p>
          <a:p>
            <a:pPr marL="400050" lvl="1" indent="0">
              <a:buNone/>
            </a:pPr>
            <a:r>
              <a:rPr lang="nb-NO" sz="1800" dirty="0" smtClean="0"/>
              <a:t>b</a:t>
            </a:r>
            <a:r>
              <a:rPr lang="nb-NO" sz="1800" dirty="0"/>
              <a:t>) </a:t>
            </a:r>
          </a:p>
          <a:p>
            <a:pPr marL="400050" lvl="1" indent="0">
              <a:buNone/>
            </a:pPr>
            <a:r>
              <a:rPr lang="nb-NO" sz="1800" b="1" dirty="0"/>
              <a:t>Etterutdanning</a:t>
            </a:r>
            <a:r>
              <a:rPr lang="nb-NO" sz="1800" dirty="0"/>
              <a:t> kan være strategisk viktig innenfor noen fagområder og sektorer der behovet for kompetanseheving kan løses best gjennom kortere kurs. Etterutdanning kan lede flere inn mot videreutdanning. En gjennomgang av dagens etterutdanningsportefølje på fakultet og institutt kan være hensiktsmessig i lys av mål, funksjon og kvalitet.</a:t>
            </a:r>
          </a:p>
          <a:p>
            <a:pPr lvl="1">
              <a:buFont typeface="+mj-lt"/>
              <a:buAutoNum type="arabicPeriod"/>
            </a:pPr>
            <a:endParaRPr lang="nb-NO" sz="1600" dirty="0"/>
          </a:p>
        </p:txBody>
      </p:sp>
    </p:spTree>
    <p:extLst>
      <p:ext uri="{BB962C8B-B14F-4D97-AF65-F5344CB8AC3E}">
        <p14:creationId xmlns:p14="http://schemas.microsoft.com/office/powerpoint/2010/main" val="6362447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686800" cy="1143000"/>
          </a:xfrm>
        </p:spPr>
        <p:txBody>
          <a:bodyPr>
            <a:normAutofit/>
          </a:bodyPr>
          <a:lstStyle/>
          <a:p>
            <a:r>
              <a:rPr lang="nb-NO" sz="2000" dirty="0">
                <a:solidFill>
                  <a:schemeClr val="accent2">
                    <a:lumMod val="75000"/>
                  </a:schemeClr>
                </a:solidFill>
              </a:rPr>
              <a:t>Anbefalinger - Trender, samfunnsbehov og strategiske veivalg (</a:t>
            </a:r>
            <a:r>
              <a:rPr lang="nb-NO" sz="2000" dirty="0" err="1" smtClean="0">
                <a:solidFill>
                  <a:schemeClr val="accent2">
                    <a:lumMod val="75000"/>
                  </a:schemeClr>
                </a:solidFill>
              </a:rPr>
              <a:t>kap</a:t>
            </a:r>
            <a:r>
              <a:rPr lang="nb-NO" sz="2000" dirty="0" smtClean="0">
                <a:solidFill>
                  <a:schemeClr val="accent2">
                    <a:lumMod val="75000"/>
                  </a:schemeClr>
                </a:solidFill>
              </a:rPr>
              <a:t>. </a:t>
            </a:r>
            <a:r>
              <a:rPr lang="nb-NO" sz="2000" dirty="0">
                <a:solidFill>
                  <a:schemeClr val="accent2">
                    <a:lumMod val="75000"/>
                  </a:schemeClr>
                </a:solidFill>
              </a:rPr>
              <a:t>2)</a:t>
            </a:r>
          </a:p>
        </p:txBody>
      </p:sp>
      <p:sp>
        <p:nvSpPr>
          <p:cNvPr id="3" name="Plassholder for innhold 2"/>
          <p:cNvSpPr>
            <a:spLocks noGrp="1"/>
          </p:cNvSpPr>
          <p:nvPr>
            <p:ph idx="1"/>
          </p:nvPr>
        </p:nvSpPr>
        <p:spPr>
          <a:xfrm>
            <a:off x="457199" y="1330036"/>
            <a:ext cx="8549842" cy="4461164"/>
          </a:xfrm>
        </p:spPr>
        <p:txBody>
          <a:bodyPr>
            <a:noAutofit/>
          </a:bodyPr>
          <a:lstStyle/>
          <a:p>
            <a:pPr lvl="0">
              <a:buFont typeface="+mj-lt"/>
              <a:buAutoNum type="arabicPeriod" startAt="4"/>
            </a:pPr>
            <a:r>
              <a:rPr lang="nb-NO" sz="1800" dirty="0" err="1" smtClean="0"/>
              <a:t>Hovedcampusene</a:t>
            </a:r>
            <a:r>
              <a:rPr lang="nb-NO" sz="1800" dirty="0" smtClean="0"/>
              <a:t> </a:t>
            </a:r>
            <a:r>
              <a:rPr lang="nb-NO" sz="1800" dirty="0"/>
              <a:t>vil bli en ressurs som gir alle NTNU-studenter muligheter for å bygge nettverk med andre studenter, fagmiljøer og arbeidslivsrepresentanter. Fysiske samlinger på EVU bør derfor legges til campus der det er faglig relevant og hensiktsmessig. Fysiske samlinger vil styrke muligheten for å videreutvikle generiske ferdigheter.</a:t>
            </a:r>
          </a:p>
          <a:p>
            <a:pPr>
              <a:buFont typeface="+mj-lt"/>
              <a:buAutoNum type="arabicPeriod" startAt="4"/>
            </a:pPr>
            <a:endParaRPr lang="nb-NO" sz="1800" dirty="0"/>
          </a:p>
        </p:txBody>
      </p:sp>
    </p:spTree>
    <p:extLst>
      <p:ext uri="{BB962C8B-B14F-4D97-AF65-F5344CB8AC3E}">
        <p14:creationId xmlns:p14="http://schemas.microsoft.com/office/powerpoint/2010/main" val="39126702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Blå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eamSiteName xmlns="3011bd27-670b-40e8-bfc7-267b8eb171af">EVU UHR</TeamSiteNam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68380143CAE72E41AE4F5B8E0C31F0BB" ma:contentTypeVersion="" ma:contentTypeDescription="Opprett et nytt dokument." ma:contentTypeScope="" ma:versionID="bfdbc7df895effe6140d95be5b87b4b6">
  <xsd:schema xmlns:xsd="http://www.w3.org/2001/XMLSchema" xmlns:xs="http://www.w3.org/2001/XMLSchema" xmlns:p="http://schemas.microsoft.com/office/2006/metadata/properties" xmlns:ns2="3011bd27-670b-40e8-bfc7-267b8eb171af" xmlns:ns3="468613be-f3a0-4015-ab9c-98bf79d7d01b" targetNamespace="http://schemas.microsoft.com/office/2006/metadata/properties" ma:root="true" ma:fieldsID="1873a2915a9322773855132f19ef6a9a" ns2:_="" ns3:_="">
    <xsd:import namespace="3011bd27-670b-40e8-bfc7-267b8eb171af"/>
    <xsd:import namespace="468613be-f3a0-4015-ab9c-98bf79d7d01b"/>
    <xsd:element name="properties">
      <xsd:complexType>
        <xsd:sequence>
          <xsd:element name="documentManagement">
            <xsd:complexType>
              <xsd:all>
                <xsd:element ref="ns2:TeamSiteName"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11bd27-670b-40e8-bfc7-267b8eb171af" elementFormDefault="qualified">
    <xsd:import namespace="http://schemas.microsoft.com/office/2006/documentManagement/types"/>
    <xsd:import namespace="http://schemas.microsoft.com/office/infopath/2007/PartnerControls"/>
    <xsd:element name="TeamSiteName" ma:index="8" nillable="true" ma:displayName="TeamSite" ma:default="EVU UHR" ma:internalName="TeamSiteNam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68613be-f3a0-4015-ab9c-98bf79d7d01b" elementFormDefault="qualified">
    <xsd:import namespace="http://schemas.microsoft.com/office/2006/documentManagement/types"/>
    <xsd:import namespace="http://schemas.microsoft.com/office/infopath/2007/PartnerControls"/>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8E3A366-FA75-4539-B03F-CE89C3FFC5A4}">
  <ds:schemaRefs>
    <ds:schemaRef ds:uri="http://schemas.microsoft.com/sharepoint/v3/contenttype/forms"/>
  </ds:schemaRefs>
</ds:datastoreItem>
</file>

<file path=customXml/itemProps2.xml><?xml version="1.0" encoding="utf-8"?>
<ds:datastoreItem xmlns:ds="http://schemas.openxmlformats.org/officeDocument/2006/customXml" ds:itemID="{B1C75D76-0B61-4165-BAB1-198994577E86}">
  <ds:schemaRefs>
    <ds:schemaRef ds:uri="http://purl.org/dc/elements/1.1/"/>
    <ds:schemaRef ds:uri="http://schemas.microsoft.com/office/2006/metadata/properties"/>
    <ds:schemaRef ds:uri="http://purl.org/dc/terms/"/>
    <ds:schemaRef ds:uri="3011bd27-670b-40e8-bfc7-267b8eb171af"/>
    <ds:schemaRef ds:uri="http://schemas.microsoft.com/office/infopath/2007/PartnerControls"/>
    <ds:schemaRef ds:uri="http://schemas.microsoft.com/office/2006/documentManagement/types"/>
    <ds:schemaRef ds:uri="http://schemas.openxmlformats.org/package/2006/metadata/core-properties"/>
    <ds:schemaRef ds:uri="468613be-f3a0-4015-ab9c-98bf79d7d01b"/>
    <ds:schemaRef ds:uri="http://www.w3.org/XML/1998/namespace"/>
    <ds:schemaRef ds:uri="http://purl.org/dc/dcmitype/"/>
  </ds:schemaRefs>
</ds:datastoreItem>
</file>

<file path=customXml/itemProps3.xml><?xml version="1.0" encoding="utf-8"?>
<ds:datastoreItem xmlns:ds="http://schemas.openxmlformats.org/officeDocument/2006/customXml" ds:itemID="{839FB3E3-8604-4752-B005-DA57E4422B05}">
  <ds:schemaRefs>
    <ds:schemaRef ds:uri="3011bd27-670b-40e8-bfc7-267b8eb171af"/>
    <ds:schemaRef ds:uri="468613be-f3a0-4015-ab9c-98bf79d7d01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4792</Words>
  <Application>Microsoft Office PowerPoint</Application>
  <PresentationFormat>Skjermfremvisning (4:3)</PresentationFormat>
  <Paragraphs>462</Paragraphs>
  <Slides>44</Slides>
  <Notes>43</Notes>
  <HiddenSlides>1</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44</vt:i4>
      </vt:variant>
    </vt:vector>
  </HeadingPairs>
  <TitlesOfParts>
    <vt:vector size="48" baseType="lpstr">
      <vt:lpstr>Arial</vt:lpstr>
      <vt:lpstr>Calibri</vt:lpstr>
      <vt:lpstr>Times New Roman</vt:lpstr>
      <vt:lpstr>Office-tema</vt:lpstr>
      <vt:lpstr>PowerPoint-presentasjon</vt:lpstr>
      <vt:lpstr>Mandat</vt:lpstr>
      <vt:lpstr>Utvalget</vt:lpstr>
      <vt:lpstr>Arbeidsform</vt:lpstr>
      <vt:lpstr>Etterutdanning og videreutdanning</vt:lpstr>
      <vt:lpstr>Egenbetalingsforskriften EVU</vt:lpstr>
      <vt:lpstr>Anbefalinger - Trender, samfunnsbehov og strategiske veivalg (kap. 2)</vt:lpstr>
      <vt:lpstr>Anbefalinger - Trender, samfunnsbehov og strategiske veivalg (kap. 2)</vt:lpstr>
      <vt:lpstr>Anbefalinger - Trender, samfunnsbehov og strategiske veivalg (kap. 2)</vt:lpstr>
      <vt:lpstr>Anbefalinger - Virksomhetsstyring, kvalitetsarbeid og årshjul (kap. 3) </vt:lpstr>
      <vt:lpstr>Anbefalinger - Virksomhetsstyring, kvalitetsarbeid og årshjul (kap. 3) </vt:lpstr>
      <vt:lpstr>Anbefalinger - Økonomiske og juridiske rammebetingelser (kap. 4) </vt:lpstr>
      <vt:lpstr>Anbefalinger - Leveransemodeller og insentiver (kap. 4)</vt:lpstr>
      <vt:lpstr>Anbefalinger - Leveransemodeller og insentiver (kap. 5)</vt:lpstr>
      <vt:lpstr>Organisering av støttesystemer i dag</vt:lpstr>
      <vt:lpstr>Lokale støttefunksjoner ved fakultetene</vt:lpstr>
      <vt:lpstr>Seksjon for etter- og videreutdanning</vt:lpstr>
      <vt:lpstr>Planlagte endringer i verktøy </vt:lpstr>
      <vt:lpstr>Framtidig behov for støttesystemer</vt:lpstr>
      <vt:lpstr>Organisering av støttesystemer - modeller</vt:lpstr>
      <vt:lpstr>Organisering av støttesystemer - modeller</vt:lpstr>
      <vt:lpstr>Integrert modell</vt:lpstr>
      <vt:lpstr>Sentralisert modell</vt:lpstr>
      <vt:lpstr>Hybridmodell</vt:lpstr>
      <vt:lpstr>Anbefalinger - Organisering av støttesystemer (kap. 6) </vt:lpstr>
      <vt:lpstr>Anbefalinger - Organisering av støttesystemer (kap. 6) </vt:lpstr>
      <vt:lpstr>Anbefalinger - Organisering av støttesystemer (kap. 6) </vt:lpstr>
      <vt:lpstr>PowerPoint-presentasjon</vt:lpstr>
      <vt:lpstr>PowerPoint-presentasjon</vt:lpstr>
      <vt:lpstr>Handlingsrom for egenbetaling EVU</vt:lpstr>
      <vt:lpstr>Handlingsrom i statsstøtteregelverket</vt:lpstr>
      <vt:lpstr>Leveransemodell 1</vt:lpstr>
      <vt:lpstr>Leveransemodell 2</vt:lpstr>
      <vt:lpstr>Leveransemodell 3</vt:lpstr>
      <vt:lpstr>Avgrensning av unntak b)</vt:lpstr>
      <vt:lpstr>Leveransemodell 4</vt:lpstr>
      <vt:lpstr>Leveransemodell 5</vt:lpstr>
      <vt:lpstr>Leveransemodell 5, forts.</vt:lpstr>
      <vt:lpstr>Leveransemodell 6</vt:lpstr>
      <vt:lpstr>Leveransemodell 7</vt:lpstr>
      <vt:lpstr>Leveransemodell 6 – forts.</vt:lpstr>
      <vt:lpstr>Leveransemodell 8</vt:lpstr>
      <vt:lpstr>Leveransemodell 9</vt:lpstr>
      <vt:lpstr>Videre arbeid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Lise Trondsen Sagdahl</dc:creator>
  <cp:lastModifiedBy>Lise Trondsen Sagdahl</cp:lastModifiedBy>
  <cp:revision>216</cp:revision>
  <cp:lastPrinted>2018-11-18T14:58:07Z</cp:lastPrinted>
  <dcterms:modified xsi:type="dcterms:W3CDTF">2018-11-29T11:43:11Z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0x01010068380143CAE72E41AE4F5B8E0C31F0BB</vt:lpwstr>
  </property>
</Properties>
</file>