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500" r:id="rId5"/>
    <p:sldId id="501" r:id="rId6"/>
    <p:sldId id="502" r:id="rId7"/>
    <p:sldId id="516" r:id="rId8"/>
    <p:sldId id="508" r:id="rId9"/>
    <p:sldId id="509" r:id="rId10"/>
    <p:sldId id="515" r:id="rId11"/>
    <p:sldId id="520" r:id="rId12"/>
    <p:sldId id="518" r:id="rId13"/>
    <p:sldId id="519" r:id="rId14"/>
    <p:sldId id="512" r:id="rId15"/>
    <p:sldId id="517" r:id="rId16"/>
    <p:sldId id="521" r:id="rId17"/>
    <p:sldId id="522" r:id="rId18"/>
    <p:sldId id="523" r:id="rId19"/>
    <p:sldId id="513" r:id="rId20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1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CA18C-4E18-0045-9862-4B8596744505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703EB-E569-B547-843F-39B238351F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57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381BA-4D2A-D04E-9393-07178F75AE66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364E-362C-9747-89F1-AA403227BD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437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1FA92-A7A8-4986-83DD-793E293B5B4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810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 i ingeniørfag, automatisering og intelligente systemer;</a:t>
            </a:r>
            <a:r>
              <a:rPr lang="nb-NO" dirty="0"/>
              <a:t> </a:t>
            </a:r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 i ingeniørfag, elektrifisering og digitalisering;</a:t>
            </a:r>
            <a:r>
              <a:rPr lang="nb-NO" dirty="0"/>
              <a:t> </a:t>
            </a:r>
            <a:r>
              <a:rPr lang="nb-NO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Bachelor i ingeniørfag, elektronisk systemingeniør</a:t>
            </a:r>
            <a:r>
              <a:rPr lang="nb-NO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5364E-362C-9747-89F1-AA403227BD03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215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 descr="sirkl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/>
        </p:blipFill>
        <p:spPr>
          <a:xfrm>
            <a:off x="7993703" y="511250"/>
            <a:ext cx="1151994" cy="11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Elektro-SPR møte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14.00-16.00</a:t>
            </a:r>
          </a:p>
          <a:p>
            <a:r>
              <a:rPr lang="nb-NO" dirty="0"/>
              <a:t>20/9-2022</a:t>
            </a:r>
          </a:p>
          <a:p>
            <a:r>
              <a:rPr lang="nb-NO" dirty="0"/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58184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3935" y="1045029"/>
            <a:ext cx="8229600" cy="55237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b="1" dirty="0"/>
              <a:t>Valgmodul A: Optimering</a:t>
            </a:r>
          </a:p>
          <a:p>
            <a:pPr lvl="0"/>
            <a:r>
              <a:rPr lang="nb-NO" dirty="0"/>
              <a:t>Uten </a:t>
            </a:r>
            <a:r>
              <a:rPr lang="nb-NO" dirty="0" err="1"/>
              <a:t>bibetingelser</a:t>
            </a:r>
            <a:r>
              <a:rPr lang="nb-NO" dirty="0"/>
              <a:t>. Metoder som bruker den deriverte og iterative metoder. Kritiske punkter. Iterative metoder, bl.a. gradient </a:t>
            </a:r>
            <a:r>
              <a:rPr lang="nb-NO" dirty="0" err="1"/>
              <a:t>descentmetoden</a:t>
            </a:r>
            <a:r>
              <a:rPr lang="nb-NO" dirty="0"/>
              <a:t>. Minste kvadraters metode, både lineær og ikke-lineær. </a:t>
            </a:r>
          </a:p>
          <a:p>
            <a:pPr lvl="0"/>
            <a:r>
              <a:rPr lang="nb-NO" dirty="0"/>
              <a:t>Med </a:t>
            </a:r>
            <a:r>
              <a:rPr lang="nb-NO" dirty="0" err="1"/>
              <a:t>bibetingelser</a:t>
            </a:r>
            <a:r>
              <a:rPr lang="nb-NO" dirty="0"/>
              <a:t>. Lagrange multiplikatorer. Lineærprogrammering. </a:t>
            </a:r>
            <a:r>
              <a:rPr lang="nb-NO" dirty="0" err="1"/>
              <a:t>Dualt</a:t>
            </a:r>
            <a:r>
              <a:rPr lang="nb-NO" dirty="0"/>
              <a:t> problem. Løsninger med simpleks-metode på datamaskin. Heltallsprogrammering.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b="1" dirty="0"/>
              <a:t>Valgmodul B: Spektralanalyse </a:t>
            </a:r>
            <a:r>
              <a:rPr lang="nb-NO" b="1" dirty="0">
                <a:solidFill>
                  <a:srgbClr val="92D050"/>
                </a:solidFill>
              </a:rPr>
              <a:t>(ELEKTRO)</a:t>
            </a:r>
          </a:p>
          <a:p>
            <a:pPr lvl="0"/>
            <a:r>
              <a:rPr lang="nb-NO" dirty="0"/>
              <a:t>Taylorrekker og Taylors teorem med restledd. Estimering av feil med bruk av restledd.</a:t>
            </a:r>
          </a:p>
          <a:p>
            <a:pPr lvl="0"/>
            <a:r>
              <a:rPr lang="nb-NO" dirty="0"/>
              <a:t>Trigonometriske rekker og </a:t>
            </a:r>
            <a:r>
              <a:rPr lang="nb-NO" dirty="0" err="1"/>
              <a:t>Fourierrekker</a:t>
            </a:r>
            <a:r>
              <a:rPr lang="nb-NO" dirty="0"/>
              <a:t>. Anvendelser på 1d-bølgeligning med separasjon av variabler</a:t>
            </a:r>
          </a:p>
          <a:p>
            <a:pPr lvl="0"/>
            <a:r>
              <a:rPr lang="nb-NO" dirty="0" err="1"/>
              <a:t>Fouriertransformasjoner</a:t>
            </a:r>
            <a:r>
              <a:rPr lang="nb-NO" dirty="0"/>
              <a:t>. Utregning for hånd og med datamaskin</a:t>
            </a:r>
          </a:p>
          <a:p>
            <a:pPr lvl="0"/>
            <a:r>
              <a:rPr lang="nb-NO" dirty="0"/>
              <a:t>Anvendelser av </a:t>
            </a:r>
            <a:r>
              <a:rPr lang="nb-NO" dirty="0" err="1"/>
              <a:t>fouriertransformasjoner</a:t>
            </a:r>
            <a:r>
              <a:rPr lang="nb-NO" dirty="0"/>
              <a:t>. Differensialligninger, og harmoniske svingninger (med ekstern periodisk kraft).</a:t>
            </a:r>
          </a:p>
          <a:p>
            <a:pPr lvl="0"/>
            <a:r>
              <a:rPr lang="nb-NO" dirty="0" err="1"/>
              <a:t>Laplacetransformasjon</a:t>
            </a:r>
            <a:r>
              <a:rPr lang="nb-NO" dirty="0"/>
              <a:t> og anvendelser på differensialligninger. Sammenligning av </a:t>
            </a:r>
            <a:r>
              <a:rPr lang="nb-NO" dirty="0" err="1"/>
              <a:t>fourier</a:t>
            </a:r>
            <a:r>
              <a:rPr lang="nb-NO" dirty="0"/>
              <a:t>- og </a:t>
            </a:r>
            <a:r>
              <a:rPr lang="nb-NO" dirty="0" err="1"/>
              <a:t>laplacetransformasjoner</a:t>
            </a:r>
            <a:r>
              <a:rPr lang="nb-NO" dirty="0"/>
              <a:t>.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b="1" dirty="0"/>
              <a:t>Valgmodul C: Diskret matematikk</a:t>
            </a:r>
          </a:p>
          <a:p>
            <a:pPr lvl="0"/>
            <a:r>
              <a:rPr lang="nb-NO" dirty="0"/>
              <a:t>Mengdelære. Mengdeoperasjoner og begreper som snitt og union, Venn-diagrammer</a:t>
            </a:r>
          </a:p>
          <a:p>
            <a:pPr lvl="0"/>
            <a:r>
              <a:rPr lang="nb-NO" dirty="0"/>
              <a:t>Utsagnslogikk. Påstander, </a:t>
            </a:r>
            <a:r>
              <a:rPr lang="nb-NO" dirty="0" err="1"/>
              <a:t>konnektiver</a:t>
            </a:r>
            <a:r>
              <a:rPr lang="nb-NO" dirty="0"/>
              <a:t>, disjunktiv normalform.</a:t>
            </a:r>
          </a:p>
          <a:p>
            <a:pPr lvl="0"/>
            <a:r>
              <a:rPr lang="nb-NO" dirty="0"/>
              <a:t>Predikatlogikk og kvantorer</a:t>
            </a:r>
          </a:p>
          <a:p>
            <a:pPr lvl="0"/>
            <a:r>
              <a:rPr lang="nb-NO" dirty="0"/>
              <a:t>Bevis, inkl. Induksjon. Slutningsregler og gyldige argumenter.</a:t>
            </a:r>
          </a:p>
          <a:p>
            <a:pPr lvl="0"/>
            <a:r>
              <a:rPr lang="nb-NO" dirty="0"/>
              <a:t>Grunnleggende grafteori. Viktige typer grafer, bl.a. trær, og tilhørende algoritmer som bredde-først-søk og dybde-første-søk.</a:t>
            </a:r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379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Eventuelt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320040" y="1417638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Studentrepresentanter</a:t>
            </a:r>
          </a:p>
          <a:p>
            <a:pPr lvl="2"/>
            <a:r>
              <a:rPr lang="nb-NO" dirty="0"/>
              <a:t>5 min innspill – fra neste møte</a:t>
            </a:r>
          </a:p>
          <a:p>
            <a:pPr lvl="1"/>
            <a:r>
              <a:rPr lang="nb-NO" dirty="0"/>
              <a:t>Heldagsmøte?</a:t>
            </a:r>
          </a:p>
          <a:p>
            <a:pPr lvl="2"/>
            <a:r>
              <a:rPr lang="nb-NO" dirty="0"/>
              <a:t>Aktuelle datoer?</a:t>
            </a:r>
          </a:p>
          <a:p>
            <a:pPr lvl="3"/>
            <a:r>
              <a:rPr lang="nb-NO" dirty="0"/>
              <a:t>Januar?</a:t>
            </a:r>
          </a:p>
          <a:p>
            <a:pPr lvl="1"/>
            <a:r>
              <a:rPr lang="nb-NO" dirty="0"/>
              <a:t>Utsatt eksamen for 3. årskurs BIELEKTRO</a:t>
            </a:r>
          </a:p>
          <a:p>
            <a:pPr lvl="1"/>
            <a:r>
              <a:rPr lang="nb-NO" dirty="0"/>
              <a:t>Innspill opptaksrammer</a:t>
            </a:r>
          </a:p>
          <a:p>
            <a:pPr lvl="1"/>
            <a:r>
              <a:rPr lang="nb-NO" dirty="0"/>
              <a:t>Neste møte</a:t>
            </a:r>
          </a:p>
          <a:p>
            <a:pPr lvl="2"/>
            <a:r>
              <a:rPr lang="nb-NO" dirty="0"/>
              <a:t>18/10 klokken 14.00-16.00</a:t>
            </a:r>
          </a:p>
          <a:p>
            <a:pPr lvl="1"/>
            <a:r>
              <a:rPr lang="nb-NO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186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Utsatt eksamen for 3. årskurs – BIELEKTRO – </a:t>
            </a:r>
            <a:r>
              <a:rPr lang="nb-NO" sz="2200" dirty="0">
                <a:solidFill>
                  <a:srgbClr val="92D050"/>
                </a:solidFill>
              </a:rPr>
              <a:t>side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Følgende info ble sendt ut til 3. års studenter i Trondheim 12. september:</a:t>
            </a:r>
          </a:p>
          <a:p>
            <a:pPr marL="0" indent="0">
              <a:buNone/>
            </a:pPr>
            <a:r>
              <a:rPr lang="nb-NO" sz="1800" dirty="0"/>
              <a:t>Hei!</a:t>
            </a:r>
          </a:p>
          <a:p>
            <a:pPr marL="0" indent="0">
              <a:buNone/>
            </a:pPr>
            <a:r>
              <a:rPr lang="nb-NO" sz="1700" dirty="0"/>
              <a:t>Denne eposten går til studenter registrert i 3. årskurs BIELEKTRO i Trondheim.</a:t>
            </a:r>
          </a:p>
          <a:p>
            <a:pPr marL="0" indent="0">
              <a:buNone/>
            </a:pPr>
            <a:r>
              <a:rPr lang="nb-NO" sz="1700" dirty="0"/>
              <a:t>De </a:t>
            </a:r>
            <a:r>
              <a:rPr lang="nb-NO" sz="1700" dirty="0" err="1"/>
              <a:t>valgemnene</a:t>
            </a:r>
            <a:r>
              <a:rPr lang="nb-NO" sz="1700" dirty="0"/>
              <a:t> du velger i høst kan ha betydning for om du får vitnemål i juni 2023 eller ikke.</a:t>
            </a:r>
          </a:p>
          <a:p>
            <a:pPr marL="0" indent="0">
              <a:buNone/>
            </a:pPr>
            <a:r>
              <a:rPr lang="nb-NO" sz="1700" dirty="0"/>
              <a:t>Om du skulle bli syk på en eksamen i et valgemne - eller stryke i dette emnet - så er dette kritisk om utsatt eksamen ikke tilbys før i august 2023. </a:t>
            </a:r>
          </a:p>
          <a:p>
            <a:pPr marL="0" indent="0">
              <a:buNone/>
            </a:pPr>
            <a:r>
              <a:rPr lang="nb-NO" sz="1700" dirty="0"/>
              <a:t>Om utsatt eksamen er i august vil du ikke ha fullført bachelorgraden din før opptaket til 2.årig master blir kjørt i juli 2023 - og vil </a:t>
            </a:r>
            <a:r>
              <a:rPr lang="nb-NO" sz="1700" dirty="0" err="1"/>
              <a:t>isåfall</a:t>
            </a:r>
            <a:r>
              <a:rPr lang="nb-NO" sz="1700" dirty="0"/>
              <a:t> ikke være kvalifisert </a:t>
            </a:r>
            <a:r>
              <a:rPr lang="nb-NO" sz="1700" dirty="0" err="1"/>
              <a:t>tl</a:t>
            </a:r>
            <a:r>
              <a:rPr lang="nb-NO" sz="1700" dirty="0"/>
              <a:t> studieplass  høsten 2023.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700" dirty="0"/>
              <a:t>For de ulike studieretningene ser dette slik ut:</a:t>
            </a:r>
          </a:p>
          <a:p>
            <a:pPr marL="0" indent="0">
              <a:buNone/>
            </a:pPr>
            <a:endParaRPr lang="nb-NO" sz="1700" b="1" dirty="0"/>
          </a:p>
          <a:p>
            <a:pPr marL="0" indent="0">
              <a:buNone/>
            </a:pPr>
            <a:r>
              <a:rPr lang="nb-NO" sz="1700" b="1" dirty="0"/>
              <a:t>Automatisering og robotikk:</a:t>
            </a:r>
            <a:endParaRPr lang="nb-NO" sz="1700" dirty="0"/>
          </a:p>
          <a:p>
            <a:pPr marL="0" indent="0">
              <a:buNone/>
            </a:pPr>
            <a:r>
              <a:rPr lang="nb-NO" sz="1700" dirty="0"/>
              <a:t>M2A (må velge minst to av):</a:t>
            </a:r>
          </a:p>
          <a:p>
            <a:pPr marL="0" indent="0">
              <a:buNone/>
            </a:pPr>
            <a:r>
              <a:rPr lang="nb-NO" sz="1700" dirty="0"/>
              <a:t>IELET2106 Industriell instrumentering – utsatt eksamen: Mars</a:t>
            </a:r>
          </a:p>
          <a:p>
            <a:pPr marL="0" indent="0">
              <a:buNone/>
            </a:pPr>
            <a:r>
              <a:rPr lang="nb-NO" sz="1700" dirty="0"/>
              <a:t>IELET2107 Robotikk - utsatt eksamen: Mars</a:t>
            </a:r>
          </a:p>
          <a:p>
            <a:pPr marL="0" indent="0">
              <a:buNone/>
            </a:pPr>
            <a:r>
              <a:rPr lang="nb-NO" sz="1700" dirty="0"/>
              <a:t>TTK4225 Systemteori, grunnkurs – </a:t>
            </a:r>
            <a:r>
              <a:rPr lang="nb-NO" sz="1700" dirty="0">
                <a:solidFill>
                  <a:srgbClr val="92D050"/>
                </a:solidFill>
              </a:rPr>
              <a:t>utsatt eksamen: August</a:t>
            </a:r>
          </a:p>
          <a:p>
            <a:endParaRPr lang="nb-NO" sz="1700" dirty="0"/>
          </a:p>
          <a:p>
            <a:pPr marL="0" indent="0">
              <a:buNone/>
            </a:pPr>
            <a:r>
              <a:rPr lang="nb-NO" sz="1700" dirty="0"/>
              <a:t>Øvrige valgemner (V):</a:t>
            </a:r>
          </a:p>
          <a:p>
            <a:pPr marL="0" indent="0">
              <a:buNone/>
            </a:pPr>
            <a:r>
              <a:rPr lang="nb-NO" sz="1700" dirty="0"/>
              <a:t>IMAT2100 Matematiske metoder 3 - utsatt eksamen: Mars</a:t>
            </a:r>
          </a:p>
          <a:p>
            <a:pPr marL="0" indent="0">
              <a:buNone/>
            </a:pPr>
            <a:r>
              <a:rPr lang="nb-NO" sz="1700" dirty="0"/>
              <a:t>INGT2011 Fornybar energi, valgfag - utsatt eksamen: Mars</a:t>
            </a:r>
          </a:p>
          <a:p>
            <a:pPr marL="0" indent="0">
              <a:buNone/>
            </a:pPr>
            <a:r>
              <a:rPr lang="nb-NO" sz="1700" dirty="0"/>
              <a:t>TLOG2007 Prosjektledelse - utsatt eksamen: Mars</a:t>
            </a:r>
          </a:p>
          <a:p>
            <a:pPr marL="0" indent="0">
              <a:buNone/>
            </a:pPr>
            <a:r>
              <a:rPr lang="nb-NO" sz="1700" dirty="0"/>
              <a:t>TPK4120 Industriell sikkerhet og pålitelighet - </a:t>
            </a:r>
            <a:r>
              <a:rPr lang="nb-NO" sz="1700" dirty="0">
                <a:solidFill>
                  <a:srgbClr val="92D050"/>
                </a:solidFill>
              </a:rPr>
              <a:t>utsatt eksamen: Mars/ august</a:t>
            </a:r>
          </a:p>
          <a:p>
            <a:pPr marL="0" indent="0">
              <a:buNone/>
            </a:pPr>
            <a:r>
              <a:rPr lang="nb-NO" sz="1700" dirty="0"/>
              <a:t> </a:t>
            </a:r>
          </a:p>
          <a:p>
            <a:pPr marL="0" indent="0">
              <a:buNone/>
            </a:pPr>
            <a:r>
              <a:rPr lang="nb-NO" sz="1700" dirty="0"/>
              <a:t>Studenter som velger emner utover disse må påregne at utsatt eksamen er i august.</a:t>
            </a:r>
          </a:p>
          <a:p>
            <a:pPr marL="0" indent="0">
              <a:buNone/>
            </a:pPr>
            <a:endParaRPr lang="nb-NO" sz="1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2552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Utsatt eksamen for 3. årskurs – BIELEKTRO – </a:t>
            </a:r>
            <a:r>
              <a:rPr lang="nb-NO" sz="2200" dirty="0">
                <a:solidFill>
                  <a:srgbClr val="92D050"/>
                </a:solidFill>
              </a:rPr>
              <a:t>side 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b="1" dirty="0"/>
              <a:t>Elkraft og bærekraftig energi: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M2A (må velge minst to av):</a:t>
            </a:r>
          </a:p>
          <a:p>
            <a:pPr marL="0" indent="0">
              <a:buNone/>
            </a:pPr>
            <a:r>
              <a:rPr lang="nb-NO" dirty="0"/>
              <a:t>FENT2314 Energilagring 2 – utsatt eksamen: Mars</a:t>
            </a:r>
          </a:p>
          <a:p>
            <a:pPr marL="0" indent="0">
              <a:buNone/>
            </a:pPr>
            <a:r>
              <a:rPr lang="nb-NO" dirty="0"/>
              <a:t>IELEG3399 Høgspenningsnett og anlegg - utsatt eksamen: Vår</a:t>
            </a:r>
          </a:p>
          <a:p>
            <a:pPr marL="0" indent="0">
              <a:buNone/>
            </a:pPr>
            <a:r>
              <a:rPr lang="nb-NO" dirty="0"/>
              <a:t>TET4165 Lys og belysning - </a:t>
            </a:r>
            <a:r>
              <a:rPr lang="nb-NO" dirty="0">
                <a:solidFill>
                  <a:srgbClr val="92D050"/>
                </a:solidFill>
              </a:rPr>
              <a:t>utsatt eksamen: August</a:t>
            </a:r>
          </a:p>
          <a:p>
            <a:pPr marL="0" indent="0">
              <a:buNone/>
            </a:pPr>
            <a:r>
              <a:rPr lang="nb-NO" dirty="0"/>
              <a:t>TET5100 Numerisk elektromagnetisk analyse  - utsatt eksamen: Det er mappevurdering – ved stryk kan rapporten rettes opp og leveres på nytt.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Øvrige valgemner (V):</a:t>
            </a:r>
          </a:p>
          <a:p>
            <a:pPr marL="0" indent="0">
              <a:buNone/>
            </a:pPr>
            <a:r>
              <a:rPr lang="nb-NO" dirty="0"/>
              <a:t>IMAT2100 Matematiske metoder 3 - utsatt eksamen: Mars</a:t>
            </a:r>
          </a:p>
          <a:p>
            <a:pPr marL="0" indent="0">
              <a:buNone/>
            </a:pPr>
            <a:r>
              <a:rPr lang="nb-NO" dirty="0"/>
              <a:t>INGT2011 Fornybar energi, valgfag - utsatt eksamen: Mars</a:t>
            </a:r>
          </a:p>
          <a:p>
            <a:pPr marL="0" indent="0">
              <a:buNone/>
            </a:pPr>
            <a:r>
              <a:rPr lang="nb-NO" dirty="0"/>
              <a:t>TLOG2007 Prosjektledelse - utsatt eksamen: Mars</a:t>
            </a:r>
          </a:p>
          <a:p>
            <a:pPr marL="0" indent="0">
              <a:buNone/>
            </a:pPr>
            <a:r>
              <a:rPr lang="nb-NO" dirty="0"/>
              <a:t>TPK4120 Industriell sikkerhet og pålitelighet - </a:t>
            </a:r>
            <a:r>
              <a:rPr lang="nb-NO" dirty="0">
                <a:solidFill>
                  <a:srgbClr val="92D050"/>
                </a:solidFill>
              </a:rPr>
              <a:t>utsatt eksamen: Mars/ august</a:t>
            </a:r>
          </a:p>
          <a:p>
            <a:pPr marL="0" indent="0">
              <a:buNone/>
            </a:pPr>
            <a:r>
              <a:rPr lang="nb-NO" dirty="0"/>
              <a:t>FENT2321 Vindenergi og design av vindturbin - utsatt eksamen: Rapport og presentasjon gir karakter – ikke utsatt eksamen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Studenter som velger emner utover disse må påregne at utsatt eksamen er i august.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139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Utsatt eksamen for 3. årskurs – BIELEKTRO – </a:t>
            </a:r>
            <a:r>
              <a:rPr lang="nb-NO" sz="2200" dirty="0">
                <a:solidFill>
                  <a:srgbClr val="92D050"/>
                </a:solidFill>
              </a:rPr>
              <a:t>side 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864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b="1" dirty="0"/>
              <a:t>Elektronikk og sensorsystemer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M2A (må velge minst to av):</a:t>
            </a:r>
          </a:p>
          <a:p>
            <a:pPr marL="0" indent="0">
              <a:buNone/>
            </a:pPr>
            <a:r>
              <a:rPr lang="nb-NO" dirty="0"/>
              <a:t>IELET2113 Programmerbare kretser - utsatt eksamen: Mars</a:t>
            </a:r>
          </a:p>
          <a:p>
            <a:pPr marL="0" indent="0">
              <a:buNone/>
            </a:pPr>
            <a:r>
              <a:rPr lang="nb-NO" dirty="0"/>
              <a:t>IELET3004 Trådløs kommunikasjon - utsatt eksamen: Mars</a:t>
            </a:r>
          </a:p>
          <a:p>
            <a:pPr marL="0" indent="0">
              <a:buNone/>
            </a:pPr>
            <a:r>
              <a:rPr lang="nb-NO" dirty="0"/>
              <a:t>IELET3109 Avanserte sensorsystemer - utsatt eksamen: Mars</a:t>
            </a:r>
          </a:p>
          <a:p>
            <a:pPr marL="0" indent="0">
              <a:buNone/>
            </a:pPr>
            <a:br>
              <a:rPr lang="nb-NO" dirty="0"/>
            </a:br>
            <a:r>
              <a:rPr lang="nb-NO" dirty="0"/>
              <a:t>Øvrige valgemner (V):</a:t>
            </a:r>
          </a:p>
          <a:p>
            <a:pPr marL="0" indent="0">
              <a:buNone/>
            </a:pPr>
            <a:r>
              <a:rPr lang="nb-NO" dirty="0"/>
              <a:t>IMAT2100 Matematiske metoder 3 - utsatt eksamen: Mars</a:t>
            </a:r>
          </a:p>
          <a:p>
            <a:pPr marL="0" indent="0">
              <a:buNone/>
            </a:pPr>
            <a:r>
              <a:rPr lang="nb-NO" dirty="0"/>
              <a:t>TLOG2007 Prosjektledelse - utsatt eksamen: Mars</a:t>
            </a:r>
          </a:p>
          <a:p>
            <a:pPr marL="0" indent="0">
              <a:buNone/>
            </a:pPr>
            <a:r>
              <a:rPr lang="nb-NO" dirty="0"/>
              <a:t>IIKG3000 Intro til informasjonssikkerhet og personvern - utsatt eksamen: Det er mappevurdering – ved stryk må hele mappen tas på nytt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Studenter som velger emner utover disse må påregne at utsatt eksamen er i august.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17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Innspill opptaksrammer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BIELEKTRO – Trondheim (140 plasser):</a:t>
            </a:r>
          </a:p>
          <a:p>
            <a:pPr lvl="1"/>
            <a:r>
              <a:rPr lang="nb-NO" dirty="0"/>
              <a:t>Fordelt til tre «nye» studieprogram (opptak: ORD):</a:t>
            </a:r>
          </a:p>
          <a:p>
            <a:pPr lvl="2"/>
            <a:r>
              <a:rPr lang="nb-NO" dirty="0"/>
              <a:t>IES – BIELSYS: 46 plasser</a:t>
            </a:r>
          </a:p>
          <a:p>
            <a:pPr lvl="2"/>
            <a:r>
              <a:rPr lang="nb-NO" dirty="0"/>
              <a:t>IEL – BIELDIG: 47 plasser</a:t>
            </a:r>
          </a:p>
          <a:p>
            <a:pPr lvl="2"/>
            <a:r>
              <a:rPr lang="nb-NO" dirty="0"/>
              <a:t>ITK – BIAIS: 47 plasser</a:t>
            </a:r>
          </a:p>
          <a:p>
            <a:r>
              <a:rPr lang="nb-NO" dirty="0"/>
              <a:t>BIELEKTRO – Gjøvik</a:t>
            </a:r>
          </a:p>
          <a:p>
            <a:pPr lvl="2"/>
            <a:r>
              <a:rPr lang="nb-NO" dirty="0"/>
              <a:t>TRES: 10 plasser</a:t>
            </a:r>
          </a:p>
          <a:p>
            <a:pPr lvl="2"/>
            <a:r>
              <a:rPr lang="nb-NO" dirty="0"/>
              <a:t>Y-VEI: 20 plasser</a:t>
            </a:r>
          </a:p>
          <a:p>
            <a:pPr lvl="2"/>
            <a:r>
              <a:rPr lang="nb-NO" dirty="0"/>
              <a:t>ORD: 20 plasser</a:t>
            </a:r>
          </a:p>
          <a:p>
            <a:r>
              <a:rPr lang="nb-NO" dirty="0"/>
              <a:t>BIAIS – Ålesund</a:t>
            </a:r>
          </a:p>
          <a:p>
            <a:pPr lvl="2"/>
            <a:r>
              <a:rPr lang="nb-NO" dirty="0"/>
              <a:t>TRES: 20 plasser</a:t>
            </a:r>
          </a:p>
          <a:p>
            <a:pPr lvl="2"/>
            <a:r>
              <a:rPr lang="nb-NO" dirty="0"/>
              <a:t>Y-VEI: 20 plasser</a:t>
            </a:r>
          </a:p>
          <a:p>
            <a:pPr lvl="2"/>
            <a:r>
              <a:rPr lang="nb-NO" dirty="0"/>
              <a:t>ORD: 35 plasser</a:t>
            </a:r>
          </a:p>
          <a:p>
            <a:endParaRPr lang="nb-NO" dirty="0"/>
          </a:p>
          <a:p>
            <a:r>
              <a:rPr lang="nb-NO" dirty="0"/>
              <a:t>Kommentarer???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0401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SLUTT og vel hjem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52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752029"/>
              </p:ext>
            </p:extLst>
          </p:nvPr>
        </p:nvGraphicFramePr>
        <p:xfrm>
          <a:off x="413597" y="1207616"/>
          <a:ext cx="8316806" cy="4166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453">
                  <a:extLst>
                    <a:ext uri="{9D8B030D-6E8A-4147-A177-3AD203B41FA5}">
                      <a16:colId xmlns:a16="http://schemas.microsoft.com/office/drawing/2014/main" val="632077335"/>
                    </a:ext>
                  </a:extLst>
                </a:gridCol>
                <a:gridCol w="3006628">
                  <a:extLst>
                    <a:ext uri="{9D8B030D-6E8A-4147-A177-3AD203B41FA5}">
                      <a16:colId xmlns:a16="http://schemas.microsoft.com/office/drawing/2014/main" val="3018997182"/>
                    </a:ext>
                  </a:extLst>
                </a:gridCol>
                <a:gridCol w="3434725">
                  <a:extLst>
                    <a:ext uri="{9D8B030D-6E8A-4147-A177-3AD203B41FA5}">
                      <a16:colId xmlns:a16="http://schemas.microsoft.com/office/drawing/2014/main" val="3020669624"/>
                    </a:ext>
                  </a:extLst>
                </a:gridCol>
              </a:tblGrid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Stilling</a:t>
                      </a:r>
                    </a:p>
                  </a:txBody>
                  <a:tcPr marL="5715" marR="5715" marT="571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Navn </a:t>
                      </a:r>
                    </a:p>
                  </a:txBody>
                  <a:tcPr marL="5715" marR="5715" marT="571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Firma/Retning</a:t>
                      </a:r>
                    </a:p>
                  </a:txBody>
                  <a:tcPr marL="5715" marR="5715" marT="571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8572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Eksterne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(Tom Christian Dahl)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0" i="0" u="none" strike="noStrike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Cflow</a:t>
                      </a:r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/Automatisering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45714447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Morten Solli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Autronica</a:t>
                      </a:r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 Fire (Carrier)/Elektronikk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544138116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(Tone Bleken Rud)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Elvia</a:t>
                      </a:r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 (Eidsiva Nett AS)/Elkraft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46502343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13152769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Leder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Halgeir</a:t>
                      </a:r>
                      <a:r>
                        <a:rPr lang="nb-NO" sz="15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 Leiknes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43439291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Adm.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Pål Risan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266408184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39454231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</a:rPr>
                        <a:t>Studenter: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Lars</a:t>
                      </a:r>
                      <a:r>
                        <a:rPr lang="nb-NO" sz="15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 Kristian </a:t>
                      </a:r>
                      <a:r>
                        <a:rPr lang="nb-NO" sz="15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Lerås</a:t>
                      </a:r>
                      <a:r>
                        <a:rPr lang="nb-NO" sz="15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nb-NO" sz="15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Arial Rounded MT Bold" panose="020F0704030504030204" pitchFamily="34" charset="0"/>
                        </a:rPr>
                        <a:t>Furhovde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Trondheim (Elektronikk – 2. året)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264096052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Sander</a:t>
                      </a:r>
                      <a:r>
                        <a:rPr lang="nb-NO" sz="1500" b="0" u="none" strike="noStrike" baseline="0" dirty="0">
                          <a:effectLst/>
                          <a:latin typeface="Arial Rounded MT Bold" panose="020F0704030504030204" pitchFamily="34" charset="0"/>
                        </a:rPr>
                        <a:t> Watland Nordvik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Gjøvik (Elkraft – 2.året)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86506552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Kevin</a:t>
                      </a:r>
                      <a:r>
                        <a:rPr lang="nb-NO" sz="1500" b="0" u="none" strike="noStrike" baseline="0" dirty="0">
                          <a:effectLst/>
                          <a:latin typeface="Arial Rounded MT Bold" panose="020F0704030504030204" pitchFamily="34" charset="0"/>
                        </a:rPr>
                        <a:t> </a:t>
                      </a:r>
                      <a:r>
                        <a:rPr lang="nb-NO" sz="1500" b="0" u="none" strike="noStrike" baseline="0" dirty="0" err="1">
                          <a:effectLst/>
                          <a:latin typeface="Arial Rounded MT Bold" panose="020F0704030504030204" pitchFamily="34" charset="0"/>
                        </a:rPr>
                        <a:t>Silbernagel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Ålesund (BIAIS – 1. året)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94149308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l" fontAlgn="b"/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 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49435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r>
                        <a:rPr lang="nb-NO" sz="1500" b="0" dirty="0">
                          <a:latin typeface="Arial Rounded MT Bold" panose="020F0704030504030204" pitchFamily="34" charset="0"/>
                        </a:rPr>
                        <a:t>Ansatte (SPL/LPA):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Arne Midjo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Elektronikk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217471265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endParaRPr lang="nb-NO" sz="1800" b="0"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(Steve Voller)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Elkraft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3656610523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endParaRPr lang="nb-NO" sz="1800" b="0"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(Torleif Anstensrud)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Kybernetikk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874416593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endParaRPr lang="nb-NO" sz="1800" b="0"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Robin T Bye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AIS/Elektro-Ålesund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1558745215"/>
                  </a:ext>
                </a:extLst>
              </a:tr>
              <a:tr h="280035">
                <a:tc>
                  <a:txBody>
                    <a:bodyPr/>
                    <a:lstStyle/>
                    <a:p>
                      <a:endParaRPr lang="nb-NO" sz="1800" b="0" dirty="0"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Knut Wold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500" b="0" u="none" strike="noStrike" dirty="0">
                          <a:effectLst/>
                          <a:latin typeface="Arial Rounded MT Bold" panose="020F0704030504030204" pitchFamily="34" charset="0"/>
                        </a:rPr>
                        <a:t>Elektro-Gjøvik</a:t>
                      </a:r>
                      <a:endParaRPr lang="nb-NO" sz="15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val="284241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54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5322" y="315599"/>
            <a:ext cx="7886700" cy="537920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5747" y="1040131"/>
            <a:ext cx="8046275" cy="512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/>
              <a:t>Velkommen til nye Studentrepresentanter </a:t>
            </a:r>
          </a:p>
          <a:p>
            <a:pPr lvl="0"/>
            <a:r>
              <a:rPr lang="nb-NO" dirty="0"/>
              <a:t>Status opptak 2022</a:t>
            </a:r>
          </a:p>
          <a:p>
            <a:pPr lvl="0"/>
            <a:r>
              <a:rPr lang="nb-NO" dirty="0"/>
              <a:t>Status nye (og gamle) studieprogram</a:t>
            </a:r>
          </a:p>
          <a:p>
            <a:pPr lvl="0"/>
            <a:r>
              <a:rPr lang="nb-NO" dirty="0"/>
              <a:t>Matematikk-emnet i nye emnevegg – status</a:t>
            </a:r>
          </a:p>
          <a:p>
            <a:pPr lvl="0"/>
            <a:r>
              <a:rPr lang="nb-NO" dirty="0"/>
              <a:t>Eventuelt/orientering</a:t>
            </a:r>
          </a:p>
          <a:p>
            <a:pPr lvl="1"/>
            <a:r>
              <a:rPr lang="nb-NO" dirty="0"/>
              <a:t>Heldagsmøte? </a:t>
            </a:r>
            <a:endParaRPr lang="nb-NO" b="1" dirty="0"/>
          </a:p>
          <a:p>
            <a:pPr lvl="1"/>
            <a:r>
              <a:rPr lang="nb-NO" dirty="0"/>
              <a:t>Utsatt eksamen for 3. årskurs BIELEKTRO</a:t>
            </a:r>
            <a:endParaRPr lang="nb-NO" b="1" dirty="0"/>
          </a:p>
          <a:p>
            <a:pPr lvl="1"/>
            <a:r>
              <a:rPr lang="nb-NO" dirty="0"/>
              <a:t>Innspill opptaksrammer </a:t>
            </a:r>
            <a:endParaRPr lang="nb-NO" b="1" dirty="0"/>
          </a:p>
          <a:p>
            <a:pPr lvl="1"/>
            <a:r>
              <a:rPr lang="nb-NO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3682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Velkommen til nye Studentrepresentanter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"/>
            <a:r>
              <a:rPr lang="nb-NO" dirty="0"/>
              <a:t>Lars Kristian </a:t>
            </a:r>
            <a:r>
              <a:rPr lang="nb-NO" dirty="0" err="1"/>
              <a:t>Lerås</a:t>
            </a:r>
            <a:r>
              <a:rPr lang="nb-NO" dirty="0"/>
              <a:t> </a:t>
            </a:r>
            <a:r>
              <a:rPr lang="nb-NO" dirty="0" err="1"/>
              <a:t>Furhovde</a:t>
            </a:r>
            <a:endParaRPr lang="nb-NO" dirty="0"/>
          </a:p>
          <a:p>
            <a:pPr lvl="1" fontAlgn="b"/>
            <a:r>
              <a:rPr lang="nb-NO" dirty="0"/>
              <a:t>Trondheim (Elektronikk – 2. året)</a:t>
            </a:r>
          </a:p>
          <a:p>
            <a:pPr fontAlgn="b"/>
            <a:r>
              <a:rPr lang="nb-NO" dirty="0"/>
              <a:t>Sander Watland Nordvik</a:t>
            </a:r>
          </a:p>
          <a:p>
            <a:pPr lvl="1" fontAlgn="b"/>
            <a:r>
              <a:rPr lang="nb-NO" dirty="0"/>
              <a:t>Gjøvik (Elkraft – 2.året)</a:t>
            </a:r>
          </a:p>
          <a:p>
            <a:pPr fontAlgn="b"/>
            <a:r>
              <a:rPr lang="nb-NO" dirty="0"/>
              <a:t>Kevin </a:t>
            </a:r>
            <a:r>
              <a:rPr lang="nb-NO" dirty="0" err="1"/>
              <a:t>Silbernagel</a:t>
            </a:r>
            <a:endParaRPr lang="nb-NO" dirty="0"/>
          </a:p>
          <a:p>
            <a:pPr lvl="1" fontAlgn="b"/>
            <a:r>
              <a:rPr lang="nb-NO" dirty="0"/>
              <a:t>Ålesund (BIAIS – 1. året)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311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Status opptak v/Pål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Forkurs</a:t>
            </a:r>
          </a:p>
          <a:p>
            <a:r>
              <a:rPr lang="nb-NO" dirty="0"/>
              <a:t>TRES/Y-VEI</a:t>
            </a:r>
          </a:p>
          <a:p>
            <a:r>
              <a:rPr lang="nb-NO" dirty="0"/>
              <a:t>AIS</a:t>
            </a:r>
          </a:p>
          <a:p>
            <a:r>
              <a:rPr lang="nb-NO" dirty="0"/>
              <a:t>BIELEKTRO</a:t>
            </a:r>
          </a:p>
          <a:p>
            <a:pPr lvl="1"/>
            <a:r>
              <a:rPr lang="nb-NO" dirty="0"/>
              <a:t>Trondheim &amp; Gjøvik</a:t>
            </a:r>
          </a:p>
        </p:txBody>
      </p:sp>
    </p:spTree>
    <p:extLst>
      <p:ext uri="{BB962C8B-B14F-4D97-AF65-F5344CB8AC3E}">
        <p14:creationId xmlns:p14="http://schemas.microsoft.com/office/powerpoint/2010/main" val="331931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721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/>
              <a:t>Status nye (og gamle) studieprogram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05940"/>
            <a:ext cx="8229600" cy="4320223"/>
          </a:xfrm>
        </p:spPr>
        <p:txBody>
          <a:bodyPr/>
          <a:lstStyle/>
          <a:p>
            <a:r>
              <a:rPr lang="nb-NO" dirty="0"/>
              <a:t>Hvordan går det med omlegging til nye program:</a:t>
            </a:r>
          </a:p>
          <a:p>
            <a:pPr lvl="1"/>
            <a:r>
              <a:rPr lang="nb-NO" dirty="0"/>
              <a:t>Trondheim – Elektronikk (Arne)</a:t>
            </a:r>
          </a:p>
          <a:p>
            <a:pPr lvl="1"/>
            <a:r>
              <a:rPr lang="nb-NO" dirty="0"/>
              <a:t>Trondheim – </a:t>
            </a:r>
            <a:r>
              <a:rPr lang="nb-NO" dirty="0" err="1"/>
              <a:t>Eldig</a:t>
            </a:r>
            <a:r>
              <a:rPr lang="nb-NO" dirty="0"/>
              <a:t>/Elkraft (Steve/Pål K)</a:t>
            </a:r>
          </a:p>
          <a:p>
            <a:pPr lvl="1"/>
            <a:r>
              <a:rPr lang="nb-NO" dirty="0"/>
              <a:t>Trondheim/ Ålesund – Automatisering (Torleif/ Robin)</a:t>
            </a:r>
          </a:p>
          <a:p>
            <a:pPr lvl="1"/>
            <a:r>
              <a:rPr lang="nb-NO" dirty="0"/>
              <a:t>Gjøvik – BIELEKTRO (Knut)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37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Matematikk-emnet i nye emnevegg </a:t>
            </a:r>
            <a:br>
              <a:rPr lang="nb-NO" dirty="0"/>
            </a:br>
            <a:r>
              <a:rPr lang="nb-NO" dirty="0"/>
              <a:t>– status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Matematikk for ingeniørfag 1</a:t>
            </a:r>
          </a:p>
          <a:p>
            <a:pPr lvl="1"/>
            <a:r>
              <a:rPr lang="nb-NO" sz="2600" dirty="0"/>
              <a:t>Likt for alle SP (Elektro, Data, Bygg, ..)</a:t>
            </a:r>
          </a:p>
          <a:p>
            <a:r>
              <a:rPr lang="nb-NO" sz="3000" dirty="0"/>
              <a:t>Matematikk for ingeniørfag 2 – A/B/C</a:t>
            </a:r>
          </a:p>
          <a:p>
            <a:pPr lvl="1"/>
            <a:r>
              <a:rPr lang="nb-NO" sz="2600" dirty="0"/>
              <a:t>Delt i 3 valgmoduler, der SP </a:t>
            </a:r>
            <a:r>
              <a:rPr lang="nb-NO" sz="2600" u="sng" dirty="0"/>
              <a:t>velger EN</a:t>
            </a:r>
            <a:r>
              <a:rPr lang="nb-NO" sz="2600" dirty="0"/>
              <a:t>!</a:t>
            </a:r>
          </a:p>
          <a:p>
            <a:pPr lvl="2"/>
            <a:r>
              <a:rPr lang="nb-NO" sz="2400" dirty="0"/>
              <a:t>A: </a:t>
            </a:r>
            <a:r>
              <a:rPr lang="nb-NO" dirty="0"/>
              <a:t>Optimering</a:t>
            </a:r>
          </a:p>
          <a:p>
            <a:pPr lvl="2"/>
            <a:r>
              <a:rPr lang="nb-NO" sz="2400" dirty="0"/>
              <a:t>B: </a:t>
            </a:r>
            <a:r>
              <a:rPr lang="nb-NO" dirty="0"/>
              <a:t>Spektralanalyse</a:t>
            </a:r>
          </a:p>
          <a:p>
            <a:pPr lvl="2"/>
            <a:r>
              <a:rPr lang="nb-NO" sz="2400" dirty="0"/>
              <a:t>C: </a:t>
            </a:r>
            <a:r>
              <a:rPr lang="nb-NO" dirty="0"/>
              <a:t>Diskret matematikk</a:t>
            </a:r>
            <a:endParaRPr lang="nb-NO" sz="2400" dirty="0"/>
          </a:p>
          <a:p>
            <a:endParaRPr lang="nb-NO" sz="3000" b="1" dirty="0"/>
          </a:p>
          <a:p>
            <a:pPr marL="0" indent="0">
              <a:buNone/>
            </a:pPr>
            <a:endParaRPr lang="nb-NO" sz="3000" b="1" dirty="0"/>
          </a:p>
        </p:txBody>
      </p:sp>
    </p:spTree>
    <p:extLst>
      <p:ext uri="{BB962C8B-B14F-4D97-AF65-F5344CB8AC3E}">
        <p14:creationId xmlns:p14="http://schemas.microsoft.com/office/powerpoint/2010/main" val="51321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Matematikk for ingeniørfag 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/>
              <a:t>Faglig innhold</a:t>
            </a:r>
          </a:p>
          <a:p>
            <a:r>
              <a:rPr lang="nb-NO" b="1" dirty="0"/>
              <a:t>Lineær algebra</a:t>
            </a:r>
          </a:p>
          <a:p>
            <a:pPr lvl="1"/>
            <a:r>
              <a:rPr lang="nb-NO" dirty="0"/>
              <a:t>Løsning av ligningssystemer</a:t>
            </a:r>
          </a:p>
          <a:p>
            <a:pPr lvl="1"/>
            <a:r>
              <a:rPr lang="nb-NO" dirty="0"/>
              <a:t>Enkel matriseregning og lineære transformasjoner</a:t>
            </a:r>
          </a:p>
          <a:p>
            <a:pPr lvl="1"/>
            <a:r>
              <a:rPr lang="nb-NO" dirty="0"/>
              <a:t>Vektorrom, underrom, basis, lineær avhengighet</a:t>
            </a:r>
          </a:p>
          <a:p>
            <a:pPr lvl="1"/>
            <a:r>
              <a:rPr lang="nb-NO" dirty="0"/>
              <a:t>Egenverdier og egenvektorer</a:t>
            </a:r>
          </a:p>
          <a:p>
            <a:r>
              <a:rPr lang="nb-NO" b="1" dirty="0" err="1"/>
              <a:t>Kalkulus</a:t>
            </a:r>
            <a:endParaRPr lang="nb-NO" b="1" dirty="0"/>
          </a:p>
          <a:p>
            <a:pPr lvl="1"/>
            <a:r>
              <a:rPr lang="nb-NO" dirty="0"/>
              <a:t>Derivasjon og integrasjon</a:t>
            </a:r>
          </a:p>
          <a:p>
            <a:pPr lvl="1"/>
            <a:r>
              <a:rPr lang="nb-NO" dirty="0"/>
              <a:t>1. ordens ordinære differensialligninger</a:t>
            </a:r>
          </a:p>
          <a:p>
            <a:pPr lvl="1"/>
            <a:r>
              <a:rPr lang="nb-NO" dirty="0"/>
              <a:t>2. ordens og systemer av 1. ordens ordinære differensialligninger</a:t>
            </a:r>
          </a:p>
          <a:p>
            <a:r>
              <a:rPr lang="nb-NO" b="1" dirty="0"/>
              <a:t>Komplekse tall</a:t>
            </a:r>
          </a:p>
          <a:p>
            <a:pPr lvl="1"/>
            <a:r>
              <a:rPr lang="nb-NO" dirty="0"/>
              <a:t>Kartesisk og polarform</a:t>
            </a:r>
          </a:p>
          <a:p>
            <a:pPr lvl="1"/>
            <a:r>
              <a:rPr lang="nb-NO" dirty="0"/>
              <a:t>Anvendelser mot egenverdier og 2. ordens differensialligninger</a:t>
            </a:r>
          </a:p>
        </p:txBody>
      </p:sp>
    </p:spTree>
    <p:extLst>
      <p:ext uri="{BB962C8B-B14F-4D97-AF65-F5344CB8AC3E}">
        <p14:creationId xmlns:p14="http://schemas.microsoft.com/office/powerpoint/2010/main" val="3672003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6" y="209323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/>
              <a:t>Matematikk for ingeniørfag 2 – A/B/C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9249" y="1273628"/>
            <a:ext cx="8229600" cy="50991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/>
              <a:t>Emnet består av en fellesmodul i differensialligninger og en valgmodul med tre varianter:</a:t>
            </a:r>
          </a:p>
          <a:p>
            <a:pPr lvl="0"/>
            <a:r>
              <a:rPr lang="nb-NO" dirty="0"/>
              <a:t>Optimering</a:t>
            </a:r>
          </a:p>
          <a:p>
            <a:pPr lvl="0"/>
            <a:r>
              <a:rPr lang="nb-NO" dirty="0"/>
              <a:t>Spektralanalyse</a:t>
            </a:r>
          </a:p>
          <a:p>
            <a:pPr lvl="0"/>
            <a:r>
              <a:rPr lang="nb-NO" dirty="0"/>
              <a:t>Diskret matematikk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b="1" dirty="0"/>
              <a:t>Faglig innhold </a:t>
            </a:r>
          </a:p>
          <a:p>
            <a:pPr marL="0" indent="0">
              <a:buNone/>
            </a:pPr>
            <a:r>
              <a:rPr lang="nb-NO" b="1" dirty="0"/>
              <a:t> </a:t>
            </a:r>
            <a:endParaRPr lang="nb-NO" dirty="0"/>
          </a:p>
          <a:p>
            <a:pPr marL="0" indent="0">
              <a:buNone/>
            </a:pPr>
            <a:r>
              <a:rPr lang="nb-NO" b="1" dirty="0"/>
              <a:t>Fellesmodul differensialligninger</a:t>
            </a:r>
          </a:p>
          <a:p>
            <a:pPr lvl="0"/>
            <a:r>
              <a:rPr lang="nb-NO" dirty="0"/>
              <a:t>Funksjoner av flere variabler. Partiell derivasjon, gradient. Kritiske punkter. </a:t>
            </a:r>
          </a:p>
          <a:p>
            <a:pPr lvl="0"/>
            <a:r>
              <a:rPr lang="nb-NO" dirty="0"/>
              <a:t>Partielle differensialligninger: oppsetting og løsning.</a:t>
            </a:r>
          </a:p>
          <a:p>
            <a:pPr lvl="0"/>
            <a:r>
              <a:rPr lang="nb-NO" dirty="0"/>
              <a:t>Tidsavhengige systemer med uendelig hastighet. Eksempel: Varmeligningen. Løsning med datamaskin.</a:t>
            </a:r>
          </a:p>
          <a:p>
            <a:pPr lvl="0"/>
            <a:r>
              <a:rPr lang="nb-NO" dirty="0"/>
              <a:t>Likevektligninger. Eksempler: </a:t>
            </a:r>
            <a:r>
              <a:rPr lang="nb-NO" dirty="0" err="1"/>
              <a:t>Laplace</a:t>
            </a:r>
            <a:r>
              <a:rPr lang="nb-NO" dirty="0"/>
              <a:t>- og Poissonligningene. Løsning med datamaskin ved hjelp av lineær algebra. Iterative numeriske løsningsmetoder som konvergerer mot en likevektstilstand.</a:t>
            </a:r>
          </a:p>
          <a:p>
            <a:pPr lvl="0"/>
            <a:r>
              <a:rPr lang="nb-NO" dirty="0"/>
              <a:t>Tidsavhengige systemer med endelig hastighet. Eksempler: Adveksjons-/bølgeligningene. Løsning med datamaskin.</a:t>
            </a:r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534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B756B8586DB04F8BCB9F5652B5686E" ma:contentTypeVersion="12" ma:contentTypeDescription="Create a new document." ma:contentTypeScope="" ma:versionID="da30d8386f6b6a83a6ec066f19945a7b">
  <xsd:schema xmlns:xsd="http://www.w3.org/2001/XMLSchema" xmlns:xs="http://www.w3.org/2001/XMLSchema" xmlns:p="http://schemas.microsoft.com/office/2006/metadata/properties" xmlns:ns2="feb90b57-0c6a-42c4-a3ea-7c85ca262aea" xmlns:ns3="5d5c1377-623f-40c5-b802-d0dc5d2bcc03" targetNamespace="http://schemas.microsoft.com/office/2006/metadata/properties" ma:root="true" ma:fieldsID="b5729fffc1ed26fe6363192c615fe161" ns2:_="" ns3:_="">
    <xsd:import namespace="feb90b57-0c6a-42c4-a3ea-7c85ca262aea"/>
    <xsd:import namespace="5d5c1377-623f-40c5-b802-d0dc5d2bc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90b57-0c6a-42c4-a3ea-7c85ca262a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5c1377-623f-40c5-b802-d0dc5d2bc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5c1377-623f-40c5-b802-d0dc5d2bcc0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D72D739-BE2D-496A-A61D-319E071C90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0A09BD-9DD6-47D5-88A5-99924E392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b90b57-0c6a-42c4-a3ea-7c85ca262aea"/>
    <ds:schemaRef ds:uri="5d5c1377-623f-40c5-b802-d0dc5d2bcc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1E8608-A534-4457-B5B9-F9C63FA878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d5c1377-623f-40c5-b802-d0dc5d2bcc03"/>
    <ds:schemaRef ds:uri="http://purl.org/dc/elements/1.1/"/>
    <ds:schemaRef ds:uri="http://schemas.microsoft.com/office/2006/metadata/properties"/>
    <ds:schemaRef ds:uri="feb90b57-0c6a-42c4-a3ea-7c85ca262ae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1280</Words>
  <Application>Microsoft Office PowerPoint</Application>
  <PresentationFormat>Skjermfremvisning (4:3)</PresentationFormat>
  <Paragraphs>202</Paragraphs>
  <Slides>16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Arial Rounded MT Bold</vt:lpstr>
      <vt:lpstr>Calibri</vt:lpstr>
      <vt:lpstr>Office-tema</vt:lpstr>
      <vt:lpstr>Elektro-SPR møte</vt:lpstr>
      <vt:lpstr>PowerPoint-presentasjon</vt:lpstr>
      <vt:lpstr>Agenda</vt:lpstr>
      <vt:lpstr>Velkommen til nye Studentrepresentanter </vt:lpstr>
      <vt:lpstr>Status opptak v/Pål</vt:lpstr>
      <vt:lpstr>Status nye (og gamle) studieprogram</vt:lpstr>
      <vt:lpstr>Matematikk-emnet i nye emnevegg  – status</vt:lpstr>
      <vt:lpstr>Matematikk for ingeniørfag 1</vt:lpstr>
      <vt:lpstr>Matematikk for ingeniørfag 2 – A/B/C</vt:lpstr>
      <vt:lpstr>PowerPoint-presentasjon</vt:lpstr>
      <vt:lpstr>Eventuelt</vt:lpstr>
      <vt:lpstr>Utsatt eksamen for 3. årskurs – BIELEKTRO – side 1</vt:lpstr>
      <vt:lpstr>Utsatt eksamen for 3. årskurs – BIELEKTRO – side 2</vt:lpstr>
      <vt:lpstr>Utsatt eksamen for 3. årskurs – BIELEKTRO – side 3</vt:lpstr>
      <vt:lpstr>Innspill opptaksrammer</vt:lpstr>
      <vt:lpstr>SLUTT og vel hjem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Studieutvalget IE</dc:title>
  <dc:creator>Vegard Rønning</dc:creator>
  <cp:lastModifiedBy>Pål Risan</cp:lastModifiedBy>
  <cp:revision>79</cp:revision>
  <cp:lastPrinted>2022-09-20T08:00:33Z</cp:lastPrinted>
  <dcterms:modified xsi:type="dcterms:W3CDTF">2022-09-20T14:21:51Z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0x0101003FB756B8586DB04F8BCB9F5652B5686E</vt:lpwstr>
  </property>
  <property fmtid="{D5CDD505-2E9C-101B-9397-08002B2CF9AE}" pid="3" name="_ip_UnifiedCompliancePolicyProperties">
    <vt:lpwstr/>
  </property>
  <property fmtid="{D5CDD505-2E9C-101B-9397-08002B2CF9AE}" pid="4" name="xd_Signature">
    <vt:bool>false</vt:bool>
  </property>
  <property fmtid="{D5CDD505-2E9C-101B-9397-08002B2CF9AE}" pid="5" name="SharedWithUsers">
    <vt:lpwstr/>
  </property>
  <property fmtid="{D5CDD505-2E9C-101B-9397-08002B2CF9AE}" pid="6" name="xd_ProgID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ip_UnifiedCompliancePolicyUIAction">
    <vt:lpwstr/>
  </property>
  <property fmtid="{D5CDD505-2E9C-101B-9397-08002B2CF9AE}" pid="10" name="AuthorIds_UIVersion_512">
    <vt:lpwstr>12</vt:lpwstr>
  </property>
</Properties>
</file>