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ags/tag14.xml" ContentType="application/vnd.openxmlformats-officedocument.presentationml.tags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10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6.xml" ContentType="application/vnd.openxmlformats-officedocument.presentationml.tags+xml"/>
  <Override PartName="/ppt/notesSlides/notesSlide4.xml" ContentType="application/vnd.openxmlformats-officedocument.presentationml.notesSlide+xml"/>
  <Override PartName="/ppt/tags/tag27.xml" ContentType="application/vnd.openxmlformats-officedocument.presentationml.tags+xml"/>
  <Override PartName="/ppt/notesSlides/notesSlide5.xml" ContentType="application/vnd.openxmlformats-officedocument.presentationml.notesSlide+xml"/>
  <Override PartName="/ppt/tags/tag28.xml" ContentType="application/vnd.openxmlformats-officedocument.presentationml.tags+xml"/>
  <Override PartName="/ppt/notesSlides/notesSlide6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9.xml" ContentType="application/vnd.openxmlformats-officedocument.presentationml.notesSlide+xml"/>
  <Override PartName="/ppt/tags/tag33.xml" ContentType="application/vnd.openxmlformats-officedocument.presentationml.tags+xml"/>
  <Override PartName="/ppt/notesSlides/notesSlide10.xml" ContentType="application/vnd.openxmlformats-officedocument.presentationml.notesSlide+xml"/>
  <Override PartName="/ppt/tags/tag34.xml" ContentType="application/vnd.openxmlformats-officedocument.presentationml.tags+xml"/>
  <Override PartName="/ppt/notesSlides/notesSlide11.xml" ContentType="application/vnd.openxmlformats-officedocument.presentationml.notesSlide+xml"/>
  <Override PartName="/ppt/tags/tag35.xml" ContentType="application/vnd.openxmlformats-officedocument.presentationml.tags+xml"/>
  <Override PartName="/ppt/notesSlides/notesSlide12.xml" ContentType="application/vnd.openxmlformats-officedocument.presentationml.notesSlide+xml"/>
  <Override PartName="/ppt/tags/tag36.xml" ContentType="application/vnd.openxmlformats-officedocument.presentationml.tags+xml"/>
  <Override PartName="/ppt/notesSlides/notesSlide13.xml" ContentType="application/vnd.openxmlformats-officedocument.presentationml.notesSlide+xml"/>
  <Override PartName="/ppt/tags/tag37.xml" ContentType="application/vnd.openxmlformats-officedocument.presentationml.tags+xml"/>
  <Override PartName="/ppt/notesSlides/notesSlide14.xml" ContentType="application/vnd.openxmlformats-officedocument.presentationml.notesSlide+xml"/>
  <Override PartName="/ppt/tags/tag38.xml" ContentType="application/vnd.openxmlformats-officedocument.presentationml.tags+xml"/>
  <Override PartName="/ppt/notesSlides/notesSlide15.xml" ContentType="application/vnd.openxmlformats-officedocument.presentationml.notesSlide+xml"/>
  <Override PartName="/ppt/tags/tag39.xml" ContentType="application/vnd.openxmlformats-officedocument.presentationml.tags+xml"/>
  <Override PartName="/ppt/notesSlides/notesSlide16.xml" ContentType="application/vnd.openxmlformats-officedocument.presentationml.notesSlide+xml"/>
  <Override PartName="/ppt/tags/tag40.xml" ContentType="application/vnd.openxmlformats-officedocument.presentationml.tags+xml"/>
  <Override PartName="/ppt/notesSlides/notesSlide17.xml" ContentType="application/vnd.openxmlformats-officedocument.presentationml.notesSlide+xml"/>
  <Override PartName="/ppt/tags/tag41.xml" ContentType="application/vnd.openxmlformats-officedocument.presentationml.tags+xml"/>
  <Override PartName="/ppt/notesSlides/notesSlide18.xml" ContentType="application/vnd.openxmlformats-officedocument.presentationml.notesSlide+xml"/>
  <Override PartName="/ppt/tags/tag42.xml" ContentType="application/vnd.openxmlformats-officedocument.presentationml.tags+xml"/>
  <Override PartName="/ppt/notesSlides/notesSlide19.xml" ContentType="application/vnd.openxmlformats-officedocument.presentationml.notesSlide+xml"/>
  <Override PartName="/ppt/tags/tag43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44.xml" ContentType="application/vnd.openxmlformats-officedocument.presentationml.tags+xml"/>
  <Override PartName="/ppt/notesSlides/notesSlide30.xml" ContentType="application/vnd.openxmlformats-officedocument.presentationml.notesSlide+xml"/>
  <Override PartName="/ppt/tags/tag45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46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47" r:id="rId5"/>
    <p:sldMasterId id="2147483673" r:id="rId6"/>
    <p:sldMasterId id="2147483686" r:id="rId7"/>
    <p:sldMasterId id="2147483698" r:id="rId8"/>
    <p:sldMasterId id="2147483660" r:id="rId9"/>
    <p:sldMasterId id="2147483759" r:id="rId10"/>
    <p:sldMasterId id="2147483771" r:id="rId11"/>
    <p:sldMasterId id="2147483784" r:id="rId12"/>
  </p:sldMasterIdLst>
  <p:notesMasterIdLst>
    <p:notesMasterId r:id="rId52"/>
  </p:notesMasterIdLst>
  <p:sldIdLst>
    <p:sldId id="256" r:id="rId13"/>
    <p:sldId id="3536" r:id="rId14"/>
    <p:sldId id="263" r:id="rId15"/>
    <p:sldId id="2147309310" r:id="rId16"/>
    <p:sldId id="5196" r:id="rId17"/>
    <p:sldId id="2147309254" r:id="rId18"/>
    <p:sldId id="2147309296" r:id="rId19"/>
    <p:sldId id="2147309316" r:id="rId20"/>
    <p:sldId id="2147309323" r:id="rId21"/>
    <p:sldId id="2147309312" r:id="rId22"/>
    <p:sldId id="265" r:id="rId23"/>
    <p:sldId id="2147309281" r:id="rId24"/>
    <p:sldId id="645" r:id="rId25"/>
    <p:sldId id="2147309218" r:id="rId26"/>
    <p:sldId id="2147309308" r:id="rId27"/>
    <p:sldId id="2147309307" r:id="rId28"/>
    <p:sldId id="2147309299" r:id="rId29"/>
    <p:sldId id="2147309313" r:id="rId30"/>
    <p:sldId id="2147309300" r:id="rId31"/>
    <p:sldId id="2147309314" r:id="rId32"/>
    <p:sldId id="2147309301" r:id="rId33"/>
    <p:sldId id="2147309315" r:id="rId34"/>
    <p:sldId id="2147309311" r:id="rId35"/>
    <p:sldId id="6883" r:id="rId36"/>
    <p:sldId id="2147309264" r:id="rId37"/>
    <p:sldId id="2147309327" r:id="rId38"/>
    <p:sldId id="2147309267" r:id="rId39"/>
    <p:sldId id="2147309320" r:id="rId40"/>
    <p:sldId id="2147309319" r:id="rId41"/>
    <p:sldId id="2147309322" r:id="rId42"/>
    <p:sldId id="2147309297" r:id="rId43"/>
    <p:sldId id="2147309271" r:id="rId44"/>
    <p:sldId id="2147309326" r:id="rId45"/>
    <p:sldId id="2147309179" r:id="rId46"/>
    <p:sldId id="2147309177" r:id="rId47"/>
    <p:sldId id="2147309325" r:id="rId48"/>
    <p:sldId id="667" r:id="rId49"/>
    <p:sldId id="2147309293" r:id="rId50"/>
    <p:sldId id="2147309294" r:id="rId51"/>
  </p:sldIdLst>
  <p:sldSz cx="9144000" cy="5143500" type="screen16x9"/>
  <p:notesSz cx="6797675" cy="9926638"/>
  <p:custDataLst>
    <p:tags r:id="rId53"/>
  </p:custDataLst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60CE740-D2B5-4EBF-B8EC-3179E4579064}">
          <p14:sldIdLst>
            <p14:sldId id="256"/>
            <p14:sldId id="3536"/>
            <p14:sldId id="263"/>
            <p14:sldId id="2147309310"/>
            <p14:sldId id="5196"/>
            <p14:sldId id="2147309254"/>
            <p14:sldId id="2147309296"/>
            <p14:sldId id="2147309316"/>
            <p14:sldId id="2147309323"/>
            <p14:sldId id="2147309312"/>
            <p14:sldId id="265"/>
            <p14:sldId id="2147309281"/>
            <p14:sldId id="645"/>
            <p14:sldId id="2147309218"/>
            <p14:sldId id="2147309308"/>
            <p14:sldId id="2147309307"/>
            <p14:sldId id="2147309299"/>
            <p14:sldId id="2147309313"/>
            <p14:sldId id="2147309300"/>
            <p14:sldId id="2147309314"/>
            <p14:sldId id="2147309301"/>
            <p14:sldId id="2147309315"/>
            <p14:sldId id="2147309311"/>
            <p14:sldId id="6883"/>
            <p14:sldId id="2147309264"/>
            <p14:sldId id="2147309327"/>
            <p14:sldId id="2147309267"/>
            <p14:sldId id="2147309320"/>
            <p14:sldId id="2147309319"/>
            <p14:sldId id="2147309322"/>
            <p14:sldId id="2147309297"/>
            <p14:sldId id="2147309271"/>
            <p14:sldId id="2147309326"/>
            <p14:sldId id="2147309179"/>
            <p14:sldId id="2147309177"/>
            <p14:sldId id="2147309325"/>
            <p14:sldId id="667"/>
            <p14:sldId id="2147309293"/>
            <p14:sldId id="2147309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273F832-6C13-68EF-6B7B-ABA9C5EDE550}" name="Gry-Lene Johansen" initials="GLJ" userId="S::grylj@ntnu.no::acbf094c-51cb-4117-b367-2a5f9274475b" providerId="AD"/>
  <p188:author id="{BD64E2F5-DE5F-9D2F-522B-67584DCD03ED}" name="Christina Horvei" initials="CH" userId="S::chrihorv@ntnu.no::a883ca73-a3a6-4204-991d-57d11551949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in Kårøy Overvik" initials="KO" lastIdx="9" clrIdx="0">
    <p:extLst>
      <p:ext uri="{19B8F6BF-5375-455C-9EA6-DF929625EA0E}">
        <p15:presenceInfo xmlns:p15="http://schemas.microsoft.com/office/powerpoint/2012/main" userId="S::kristo@ntnu.no::9f32c53a-86e1-4034-b7b9-1fcc4812f6dd" providerId="AD"/>
      </p:ext>
    </p:extLst>
  </p:cmAuthor>
  <p:cmAuthor id="2" name="Horvei, Christina" initials="HC" lastIdx="5" clrIdx="1">
    <p:extLst>
      <p:ext uri="{19B8F6BF-5375-455C-9EA6-DF929625EA0E}">
        <p15:presenceInfo xmlns:p15="http://schemas.microsoft.com/office/powerpoint/2012/main" userId="S::chorvei@deloitte.no::cd24bc57-60b2-4e37-aa14-cf0aa018956c" providerId="AD"/>
      </p:ext>
    </p:extLst>
  </p:cmAuthor>
  <p:cmAuthor id="3" name="Christina" initials="C" lastIdx="1" clrIdx="2">
    <p:extLst>
      <p:ext uri="{19B8F6BF-5375-455C-9EA6-DF929625EA0E}">
        <p15:presenceInfo xmlns:p15="http://schemas.microsoft.com/office/powerpoint/2012/main" userId="Christina" providerId="None"/>
      </p:ext>
    </p:extLst>
  </p:cmAuthor>
  <p:cmAuthor id="4" name="Christina Horvei" initials="CH" lastIdx="1" clrIdx="3">
    <p:extLst>
      <p:ext uri="{19B8F6BF-5375-455C-9EA6-DF929625EA0E}">
        <p15:presenceInfo xmlns:p15="http://schemas.microsoft.com/office/powerpoint/2012/main" userId="S::chrihorv@ntnu.no::a883ca73-a3a6-4204-991d-57d11551949a" providerId="AD"/>
      </p:ext>
    </p:extLst>
  </p:cmAuthor>
  <p:cmAuthor id="5" name="Gry-Lene Johansen" initials="GLJ" lastIdx="4" clrIdx="4">
    <p:extLst>
      <p:ext uri="{19B8F6BF-5375-455C-9EA6-DF929625EA0E}">
        <p15:presenceInfo xmlns:p15="http://schemas.microsoft.com/office/powerpoint/2012/main" userId="S::grylj@ntnu.no::acbf094c-51cb-4117-b367-2a5f9274475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475"/>
    <a:srgbClr val="00509E"/>
    <a:srgbClr val="6E91B9"/>
    <a:srgbClr val="BBA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397" autoAdjust="0"/>
  </p:normalViewPr>
  <p:slideViewPr>
    <p:cSldViewPr snapToGrid="0">
      <p:cViewPr varScale="1">
        <p:scale>
          <a:sx n="119" d="100"/>
          <a:sy n="119" d="100"/>
        </p:scale>
        <p:origin x="137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tags" Target="tags/tag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9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899751-E627-443E-86C2-E1F8E53D4523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C9EFFB27-0EB2-416B-AC91-600A41FCF8B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nb-NO" sz="1200" b="1">
              <a:solidFill>
                <a:schemeClr val="bg1"/>
              </a:solidFill>
            </a:rPr>
            <a:t>Opplæringsplan</a:t>
          </a:r>
        </a:p>
        <a:p>
          <a:endParaRPr lang="nb-NO" sz="1200" b="1">
            <a:solidFill>
              <a:schemeClr val="bg1"/>
            </a:solidFill>
          </a:endParaRPr>
        </a:p>
        <a:p>
          <a:endParaRPr lang="nb-NO" sz="1200" b="1">
            <a:solidFill>
              <a:schemeClr val="bg1"/>
            </a:solidFill>
          </a:endParaRPr>
        </a:p>
      </dgm:t>
    </dgm:pt>
    <dgm:pt modelId="{DDC05AC6-6FDE-45D5-B6D0-91F63CFA3D0B}" type="parTrans" cxnId="{5EB6997E-2515-4492-9ED9-DD997A465287}">
      <dgm:prSet/>
      <dgm:spPr/>
      <dgm:t>
        <a:bodyPr/>
        <a:lstStyle/>
        <a:p>
          <a:endParaRPr lang="nb-NO" sz="1200"/>
        </a:p>
      </dgm:t>
    </dgm:pt>
    <dgm:pt modelId="{7D514737-E564-49EC-B82C-C49065456AFE}" type="sibTrans" cxnId="{5EB6997E-2515-4492-9ED9-DD997A465287}">
      <dgm:prSet/>
      <dgm:spPr/>
      <dgm:t>
        <a:bodyPr/>
        <a:lstStyle/>
        <a:p>
          <a:endParaRPr lang="nb-NO" sz="1200"/>
        </a:p>
      </dgm:t>
    </dgm:pt>
    <dgm:pt modelId="{A0E0BC68-5B44-44FC-9DDD-9A5AFD158759}">
      <dgm:prSet phldrT="[Text]" custT="1"/>
      <dgm:spPr>
        <a:solidFill>
          <a:schemeClr val="accent1">
            <a:lumMod val="90000"/>
          </a:schemeClr>
        </a:solidFill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  <a:buNone/>
          </a:pPr>
          <a:endParaRPr lang="nb-NO" sz="1200"/>
        </a:p>
        <a:p>
          <a:pPr>
            <a:lnSpc>
              <a:spcPct val="90000"/>
            </a:lnSpc>
            <a:spcAft>
              <a:spcPct val="35000"/>
            </a:spcAft>
            <a:buNone/>
          </a:pPr>
          <a:r>
            <a:rPr lang="nb-NO" sz="1200" b="1"/>
            <a:t>Brukerstøtte</a:t>
          </a:r>
        </a:p>
        <a:p>
          <a:pPr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nb-NO" sz="1200"/>
            <a:t>- Ekstra brukerstøtte ved oppstart</a:t>
          </a:r>
        </a:p>
        <a:p>
          <a:pPr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nb-NO" sz="1200"/>
            <a:t>- Teams-rom/ kanaler for utvalgte roller </a:t>
          </a:r>
        </a:p>
        <a:p>
          <a:pPr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nb-NO" sz="1200"/>
            <a:t>- Nettsider</a:t>
          </a:r>
        </a:p>
        <a:p>
          <a:pPr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nb-NO" sz="1200"/>
            <a:t>- Mulighet for </a:t>
          </a:r>
          <a:r>
            <a:rPr lang="nb-NO" sz="1200" err="1"/>
            <a:t>webinarer</a:t>
          </a:r>
          <a:r>
            <a:rPr lang="nb-NO" sz="1200"/>
            <a:t> for utvalgte tema</a:t>
          </a:r>
        </a:p>
      </dgm:t>
    </dgm:pt>
    <dgm:pt modelId="{EDA9A6F0-DCBB-4DA8-9FF3-1738EE242D9C}" type="parTrans" cxnId="{4E76275F-998F-4C50-813D-EBB38F6E743A}">
      <dgm:prSet/>
      <dgm:spPr/>
      <dgm:t>
        <a:bodyPr/>
        <a:lstStyle/>
        <a:p>
          <a:endParaRPr lang="nb-NO" sz="1200"/>
        </a:p>
      </dgm:t>
    </dgm:pt>
    <dgm:pt modelId="{F8BBE20C-11CE-4858-85E6-8D8C11B01E73}" type="sibTrans" cxnId="{4E76275F-998F-4C50-813D-EBB38F6E743A}">
      <dgm:prSet/>
      <dgm:spPr/>
      <dgm:t>
        <a:bodyPr/>
        <a:lstStyle/>
        <a:p>
          <a:endParaRPr lang="nb-NO" sz="1200"/>
        </a:p>
      </dgm:t>
    </dgm:pt>
    <dgm:pt modelId="{ACB6EBE2-8678-4135-983A-A50260ADE38B}">
      <dgm:prSet phldrT="[Text]" custT="1"/>
      <dgm:spPr>
        <a:solidFill>
          <a:schemeClr val="accent1">
            <a:lumMod val="90000"/>
          </a:schemeClr>
        </a:solidFill>
      </dgm:spPr>
      <dgm:t>
        <a:bodyPr/>
        <a:lstStyle/>
        <a:p>
          <a:endParaRPr lang="nb-NO" sz="1200"/>
        </a:p>
        <a:p>
          <a:endParaRPr lang="nb-NO" sz="1200"/>
        </a:p>
        <a:p>
          <a:r>
            <a:rPr lang="nb-NO" sz="1200" b="1"/>
            <a:t>NTNU Spesifikt</a:t>
          </a:r>
        </a:p>
        <a:p>
          <a:r>
            <a:rPr lang="nb-NO" sz="1200"/>
            <a:t>- NTNU Kurs før og etter DFØ systemopplæring</a:t>
          </a:r>
        </a:p>
        <a:p>
          <a:r>
            <a:rPr lang="nb-NO" sz="1200" b="0">
              <a:latin typeface="Arial" panose="020B0604020202020204"/>
            </a:rPr>
            <a:t>- Informasjonsmøter og </a:t>
          </a:r>
          <a:r>
            <a:rPr lang="nb-NO" sz="1200" b="0" err="1">
              <a:latin typeface="Arial" panose="020B0604020202020204"/>
            </a:rPr>
            <a:t>webinarer</a:t>
          </a:r>
          <a:r>
            <a:rPr lang="nb-NO" sz="1200" b="0">
              <a:latin typeface="Arial" panose="020B0604020202020204"/>
            </a:rPr>
            <a:t> om spesielle tema</a:t>
          </a:r>
        </a:p>
        <a:p>
          <a:endParaRPr lang="nb-NO" sz="1200" b="0">
            <a:latin typeface="Arial" panose="020B0604020202020204"/>
          </a:endParaRPr>
        </a:p>
        <a:p>
          <a:endParaRPr lang="nb-NO" sz="1200" b="0">
            <a:latin typeface="Arial" panose="020B0604020202020204"/>
          </a:endParaRPr>
        </a:p>
      </dgm:t>
    </dgm:pt>
    <dgm:pt modelId="{14E0E4D6-713C-4368-BBA4-48B82212E626}" type="parTrans" cxnId="{6ACC1866-D71F-4F59-ADA9-6F6E6720F719}">
      <dgm:prSet/>
      <dgm:spPr/>
      <dgm:t>
        <a:bodyPr/>
        <a:lstStyle/>
        <a:p>
          <a:endParaRPr lang="nb-NO" sz="1200"/>
        </a:p>
      </dgm:t>
    </dgm:pt>
    <dgm:pt modelId="{DBDD4AFB-E753-4B96-B280-EFD60741C05C}" type="sibTrans" cxnId="{6ACC1866-D71F-4F59-ADA9-6F6E6720F719}">
      <dgm:prSet/>
      <dgm:spPr/>
      <dgm:t>
        <a:bodyPr/>
        <a:lstStyle/>
        <a:p>
          <a:endParaRPr lang="nb-NO" sz="1200"/>
        </a:p>
      </dgm:t>
    </dgm:pt>
    <dgm:pt modelId="{6E13336A-1061-4597-829A-457963054662}">
      <dgm:prSet phldrT="[Text]" custT="1"/>
      <dgm:spPr>
        <a:solidFill>
          <a:schemeClr val="accent1">
            <a:lumMod val="90000"/>
          </a:schemeClr>
        </a:solidFill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nb-NO" sz="1200" b="1" strike="sngStrike" baseline="0"/>
            <a:t>DFØ Systemopplæring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nb-NO" sz="1200" b="0" strike="sngStrike" baseline="0"/>
            <a:t>- Webinarer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nb-NO" sz="1200" b="0" strike="sngStrike" baseline="0"/>
            <a:t>- Trykkekurs for noen roller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nb-NO" sz="1200"/>
        </a:p>
      </dgm:t>
    </dgm:pt>
    <dgm:pt modelId="{0F6F06C4-C879-4D38-A2F6-C248597D04B8}" type="parTrans" cxnId="{A0B73495-747A-4C3F-A337-3E262EE9F610}">
      <dgm:prSet/>
      <dgm:spPr/>
      <dgm:t>
        <a:bodyPr/>
        <a:lstStyle/>
        <a:p>
          <a:endParaRPr lang="nb-NO" sz="1200"/>
        </a:p>
      </dgm:t>
    </dgm:pt>
    <dgm:pt modelId="{C5353622-0F71-47C8-845F-B9F64907EAA9}" type="sibTrans" cxnId="{A0B73495-747A-4C3F-A337-3E262EE9F610}">
      <dgm:prSet/>
      <dgm:spPr/>
      <dgm:t>
        <a:bodyPr/>
        <a:lstStyle/>
        <a:p>
          <a:endParaRPr lang="nb-NO" sz="1200"/>
        </a:p>
      </dgm:t>
    </dgm:pt>
    <dgm:pt modelId="{6A239C10-29D5-4CE5-B783-1125FD68868F}">
      <dgm:prSet phldrT="[Text]" custT="1"/>
      <dgm:spPr>
        <a:solidFill>
          <a:schemeClr val="accent1">
            <a:lumMod val="90000"/>
          </a:schemeClr>
        </a:solidFill>
      </dgm:spPr>
      <dgm:t>
        <a:bodyPr/>
        <a:lstStyle/>
        <a:p>
          <a:pPr>
            <a:spcAft>
              <a:spcPct val="35000"/>
            </a:spcAft>
          </a:pPr>
          <a:r>
            <a:rPr lang="nb-NO" sz="1200" b="1"/>
            <a:t>Egenlæring</a:t>
          </a:r>
        </a:p>
        <a:p>
          <a:pPr>
            <a:spcAft>
              <a:spcPts val="0"/>
            </a:spcAft>
          </a:pPr>
          <a:r>
            <a:rPr lang="nb-NO" sz="1200"/>
            <a:t>- BOTT ØL e-læring</a:t>
          </a:r>
        </a:p>
        <a:p>
          <a:pPr>
            <a:spcAft>
              <a:spcPts val="0"/>
            </a:spcAft>
          </a:pPr>
          <a:r>
            <a:rPr lang="nb-NO" sz="1200"/>
            <a:t>- DFØ Systemvideoer</a:t>
          </a:r>
          <a:br>
            <a:rPr lang="nb-NO" sz="1200"/>
          </a:br>
          <a:r>
            <a:rPr lang="nb-NO" sz="1200"/>
            <a:t>- DFØ e-læring</a:t>
          </a:r>
          <a:br>
            <a:rPr lang="nb-NO" sz="1200"/>
          </a:br>
          <a:r>
            <a:rPr lang="nb-NO" sz="1200"/>
            <a:t>- NTNU videokurs</a:t>
          </a:r>
        </a:p>
      </dgm:t>
    </dgm:pt>
    <dgm:pt modelId="{849EF6D6-C63A-4E4B-B8BF-05070F945AEF}" type="parTrans" cxnId="{D2D1D463-5007-4DDC-8F36-4C982BCFB9C3}">
      <dgm:prSet/>
      <dgm:spPr/>
      <dgm:t>
        <a:bodyPr/>
        <a:lstStyle/>
        <a:p>
          <a:endParaRPr lang="nb-NO" sz="1200"/>
        </a:p>
      </dgm:t>
    </dgm:pt>
    <dgm:pt modelId="{5B4C81A0-08F9-402C-AC69-2CFDF13AF752}" type="sibTrans" cxnId="{D2D1D463-5007-4DDC-8F36-4C982BCFB9C3}">
      <dgm:prSet/>
      <dgm:spPr/>
      <dgm:t>
        <a:bodyPr/>
        <a:lstStyle/>
        <a:p>
          <a:endParaRPr lang="nb-NO" sz="1200"/>
        </a:p>
      </dgm:t>
    </dgm:pt>
    <dgm:pt modelId="{18C14600-A4AE-4ED2-BBC8-91E08359B20F}" type="pres">
      <dgm:prSet presAssocID="{F6899751-E627-443E-86C2-E1F8E53D4523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16AB38C-CFDC-4DB6-B676-4DAF679346F9}" type="pres">
      <dgm:prSet presAssocID="{F6899751-E627-443E-86C2-E1F8E53D4523}" presName="matrix" presStyleCnt="0"/>
      <dgm:spPr/>
    </dgm:pt>
    <dgm:pt modelId="{59AE269F-53FC-4308-A828-F361FB26BBFE}" type="pres">
      <dgm:prSet presAssocID="{F6899751-E627-443E-86C2-E1F8E53D4523}" presName="tile1" presStyleLbl="node1" presStyleIdx="0" presStyleCnt="4"/>
      <dgm:spPr/>
    </dgm:pt>
    <dgm:pt modelId="{5E81395F-1121-45A0-BC8B-7C1D973BE623}" type="pres">
      <dgm:prSet presAssocID="{F6899751-E627-443E-86C2-E1F8E53D452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641786F-1105-4E7D-B43F-59DDA91D0A9C}" type="pres">
      <dgm:prSet presAssocID="{F6899751-E627-443E-86C2-E1F8E53D4523}" presName="tile2" presStyleLbl="node1" presStyleIdx="1" presStyleCnt="4" custLinFactNeighborX="-446" custLinFactNeighborY="-26733"/>
      <dgm:spPr/>
    </dgm:pt>
    <dgm:pt modelId="{17729412-17DD-495B-9324-66D116D07F43}" type="pres">
      <dgm:prSet presAssocID="{F6899751-E627-443E-86C2-E1F8E53D452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552DEAA-B732-4475-A930-7DF6F868DE27}" type="pres">
      <dgm:prSet presAssocID="{F6899751-E627-443E-86C2-E1F8E53D4523}" presName="tile3" presStyleLbl="node1" presStyleIdx="2" presStyleCnt="4" custLinFactNeighborX="-1656" custLinFactNeighborY="-414"/>
      <dgm:spPr/>
    </dgm:pt>
    <dgm:pt modelId="{BC0ABCDE-F2CB-4E53-8646-385B81A90F34}" type="pres">
      <dgm:prSet presAssocID="{F6899751-E627-443E-86C2-E1F8E53D452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33116BF-33AC-40D9-ABAB-F1408D18153E}" type="pres">
      <dgm:prSet presAssocID="{F6899751-E627-443E-86C2-E1F8E53D4523}" presName="tile4" presStyleLbl="node1" presStyleIdx="3" presStyleCnt="4"/>
      <dgm:spPr/>
    </dgm:pt>
    <dgm:pt modelId="{B29EB35F-0CC2-429B-A8D3-3984220EE9D3}" type="pres">
      <dgm:prSet presAssocID="{F6899751-E627-443E-86C2-E1F8E53D452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1375138-22FA-4DF7-935E-8921C252465F}" type="pres">
      <dgm:prSet presAssocID="{F6899751-E627-443E-86C2-E1F8E53D4523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B884D408-3C55-4250-B759-64DA334E0359}" type="presOf" srcId="{C9EFFB27-0EB2-416B-AC91-600A41FCF8BE}" destId="{81375138-22FA-4DF7-935E-8921C252465F}" srcOrd="0" destOrd="0" presId="urn:microsoft.com/office/officeart/2005/8/layout/matrix1"/>
    <dgm:cxn modelId="{6BD1DC0C-22D7-467D-B119-C57331DF7FA8}" type="presOf" srcId="{6A239C10-29D5-4CE5-B783-1125FD68868F}" destId="{733116BF-33AC-40D9-ABAB-F1408D18153E}" srcOrd="0" destOrd="0" presId="urn:microsoft.com/office/officeart/2005/8/layout/matrix1"/>
    <dgm:cxn modelId="{94799E12-8515-4421-AA37-9D018CE6BDA1}" type="presOf" srcId="{F6899751-E627-443E-86C2-E1F8E53D4523}" destId="{18C14600-A4AE-4ED2-BBC8-91E08359B20F}" srcOrd="0" destOrd="0" presId="urn:microsoft.com/office/officeart/2005/8/layout/matrix1"/>
    <dgm:cxn modelId="{A78CC640-3497-4D15-8FDC-B5450E179A7C}" type="presOf" srcId="{ACB6EBE2-8678-4135-983A-A50260ADE38B}" destId="{C641786F-1105-4E7D-B43F-59DDA91D0A9C}" srcOrd="0" destOrd="0" presId="urn:microsoft.com/office/officeart/2005/8/layout/matrix1"/>
    <dgm:cxn modelId="{4E76275F-998F-4C50-813D-EBB38F6E743A}" srcId="{C9EFFB27-0EB2-416B-AC91-600A41FCF8BE}" destId="{A0E0BC68-5B44-44FC-9DDD-9A5AFD158759}" srcOrd="0" destOrd="0" parTransId="{EDA9A6F0-DCBB-4DA8-9FF3-1738EE242D9C}" sibTransId="{F8BBE20C-11CE-4858-85E6-8D8C11B01E73}"/>
    <dgm:cxn modelId="{D2D1D463-5007-4DDC-8F36-4C982BCFB9C3}" srcId="{C9EFFB27-0EB2-416B-AC91-600A41FCF8BE}" destId="{6A239C10-29D5-4CE5-B783-1125FD68868F}" srcOrd="3" destOrd="0" parTransId="{849EF6D6-C63A-4E4B-B8BF-05070F945AEF}" sibTransId="{5B4C81A0-08F9-402C-AC69-2CFDF13AF752}"/>
    <dgm:cxn modelId="{6ACC1866-D71F-4F59-ADA9-6F6E6720F719}" srcId="{C9EFFB27-0EB2-416B-AC91-600A41FCF8BE}" destId="{ACB6EBE2-8678-4135-983A-A50260ADE38B}" srcOrd="1" destOrd="0" parTransId="{14E0E4D6-713C-4368-BBA4-48B82212E626}" sibTransId="{DBDD4AFB-E753-4B96-B280-EFD60741C05C}"/>
    <dgm:cxn modelId="{D2032A6B-0BB6-4DA8-9D47-089D06243E48}" type="presOf" srcId="{6E13336A-1061-4597-829A-457963054662}" destId="{B552DEAA-B732-4475-A930-7DF6F868DE27}" srcOrd="0" destOrd="0" presId="urn:microsoft.com/office/officeart/2005/8/layout/matrix1"/>
    <dgm:cxn modelId="{5EB6997E-2515-4492-9ED9-DD997A465287}" srcId="{F6899751-E627-443E-86C2-E1F8E53D4523}" destId="{C9EFFB27-0EB2-416B-AC91-600A41FCF8BE}" srcOrd="0" destOrd="0" parTransId="{DDC05AC6-6FDE-45D5-B6D0-91F63CFA3D0B}" sibTransId="{7D514737-E564-49EC-B82C-C49065456AFE}"/>
    <dgm:cxn modelId="{A0B73495-747A-4C3F-A337-3E262EE9F610}" srcId="{C9EFFB27-0EB2-416B-AC91-600A41FCF8BE}" destId="{6E13336A-1061-4597-829A-457963054662}" srcOrd="2" destOrd="0" parTransId="{0F6F06C4-C879-4D38-A2F6-C248597D04B8}" sibTransId="{C5353622-0F71-47C8-845F-B9F64907EAA9}"/>
    <dgm:cxn modelId="{FC0A52B2-EE2D-4397-9E82-A492AB2B3528}" type="presOf" srcId="{A0E0BC68-5B44-44FC-9DDD-9A5AFD158759}" destId="{59AE269F-53FC-4308-A828-F361FB26BBFE}" srcOrd="0" destOrd="0" presId="urn:microsoft.com/office/officeart/2005/8/layout/matrix1"/>
    <dgm:cxn modelId="{15DCA0C9-4251-48EA-AEC7-A5B21208CC30}" type="presOf" srcId="{6A239C10-29D5-4CE5-B783-1125FD68868F}" destId="{B29EB35F-0CC2-429B-A8D3-3984220EE9D3}" srcOrd="1" destOrd="0" presId="urn:microsoft.com/office/officeart/2005/8/layout/matrix1"/>
    <dgm:cxn modelId="{94E730DA-FB50-4708-9F1D-D963070A7A31}" type="presOf" srcId="{6E13336A-1061-4597-829A-457963054662}" destId="{BC0ABCDE-F2CB-4E53-8646-385B81A90F34}" srcOrd="1" destOrd="0" presId="urn:microsoft.com/office/officeart/2005/8/layout/matrix1"/>
    <dgm:cxn modelId="{EE2391E0-0D47-4F7F-A7E9-1669DD21C3D6}" type="presOf" srcId="{A0E0BC68-5B44-44FC-9DDD-9A5AFD158759}" destId="{5E81395F-1121-45A0-BC8B-7C1D973BE623}" srcOrd="1" destOrd="0" presId="urn:microsoft.com/office/officeart/2005/8/layout/matrix1"/>
    <dgm:cxn modelId="{6E17CCE1-40D5-4EF4-87E2-10746512F8D8}" type="presOf" srcId="{ACB6EBE2-8678-4135-983A-A50260ADE38B}" destId="{17729412-17DD-495B-9324-66D116D07F43}" srcOrd="1" destOrd="0" presId="urn:microsoft.com/office/officeart/2005/8/layout/matrix1"/>
    <dgm:cxn modelId="{245845D6-CC7C-40FD-A7C6-AD34D3E91428}" type="presParOf" srcId="{18C14600-A4AE-4ED2-BBC8-91E08359B20F}" destId="{616AB38C-CFDC-4DB6-B676-4DAF679346F9}" srcOrd="0" destOrd="0" presId="urn:microsoft.com/office/officeart/2005/8/layout/matrix1"/>
    <dgm:cxn modelId="{80116A87-1209-4181-893F-9EAC53131393}" type="presParOf" srcId="{616AB38C-CFDC-4DB6-B676-4DAF679346F9}" destId="{59AE269F-53FC-4308-A828-F361FB26BBFE}" srcOrd="0" destOrd="0" presId="urn:microsoft.com/office/officeart/2005/8/layout/matrix1"/>
    <dgm:cxn modelId="{31F437C1-68DE-4FEC-AA8E-F723D9E60B0D}" type="presParOf" srcId="{616AB38C-CFDC-4DB6-B676-4DAF679346F9}" destId="{5E81395F-1121-45A0-BC8B-7C1D973BE623}" srcOrd="1" destOrd="0" presId="urn:microsoft.com/office/officeart/2005/8/layout/matrix1"/>
    <dgm:cxn modelId="{A869D1D5-8966-4DD0-84A3-314EB05462F3}" type="presParOf" srcId="{616AB38C-CFDC-4DB6-B676-4DAF679346F9}" destId="{C641786F-1105-4E7D-B43F-59DDA91D0A9C}" srcOrd="2" destOrd="0" presId="urn:microsoft.com/office/officeart/2005/8/layout/matrix1"/>
    <dgm:cxn modelId="{D24040CC-799E-4208-9E7A-D7576AAC1D1B}" type="presParOf" srcId="{616AB38C-CFDC-4DB6-B676-4DAF679346F9}" destId="{17729412-17DD-495B-9324-66D116D07F43}" srcOrd="3" destOrd="0" presId="urn:microsoft.com/office/officeart/2005/8/layout/matrix1"/>
    <dgm:cxn modelId="{C82ACA8A-BD41-43BB-B027-E15550AC70BB}" type="presParOf" srcId="{616AB38C-CFDC-4DB6-B676-4DAF679346F9}" destId="{B552DEAA-B732-4475-A930-7DF6F868DE27}" srcOrd="4" destOrd="0" presId="urn:microsoft.com/office/officeart/2005/8/layout/matrix1"/>
    <dgm:cxn modelId="{5828148D-2D41-4755-ADBB-104315127780}" type="presParOf" srcId="{616AB38C-CFDC-4DB6-B676-4DAF679346F9}" destId="{BC0ABCDE-F2CB-4E53-8646-385B81A90F34}" srcOrd="5" destOrd="0" presId="urn:microsoft.com/office/officeart/2005/8/layout/matrix1"/>
    <dgm:cxn modelId="{59D10E7A-A302-4477-B1F3-280DC13F24C5}" type="presParOf" srcId="{616AB38C-CFDC-4DB6-B676-4DAF679346F9}" destId="{733116BF-33AC-40D9-ABAB-F1408D18153E}" srcOrd="6" destOrd="0" presId="urn:microsoft.com/office/officeart/2005/8/layout/matrix1"/>
    <dgm:cxn modelId="{5E8F580E-415A-444F-A00E-8D7E4230AC6E}" type="presParOf" srcId="{616AB38C-CFDC-4DB6-B676-4DAF679346F9}" destId="{B29EB35F-0CC2-429B-A8D3-3984220EE9D3}" srcOrd="7" destOrd="0" presId="urn:microsoft.com/office/officeart/2005/8/layout/matrix1"/>
    <dgm:cxn modelId="{C0B748F6-3F1C-45FE-83CF-0C8141043241}" type="presParOf" srcId="{18C14600-A4AE-4ED2-BBC8-91E08359B20F}" destId="{81375138-22FA-4DF7-935E-8921C252465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E269F-53FC-4308-A828-F361FB26BBFE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1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kern="120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/>
            <a:t>Brukerstøtte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nb-NO" sz="1200" kern="1200"/>
            <a:t>- Ekstra brukerstøtte ved oppstart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nb-NO" sz="1200" kern="1200"/>
            <a:t>- Teams-rom/ kanaler for utvalgte roller 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nb-NO" sz="1200" kern="1200"/>
            <a:t>- Nettsider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nb-NO" sz="1200" kern="1200"/>
            <a:t>- Mulighet for </a:t>
          </a:r>
          <a:r>
            <a:rPr lang="nb-NO" sz="1200" kern="1200" err="1"/>
            <a:t>webinarer</a:t>
          </a:r>
          <a:r>
            <a:rPr lang="nb-NO" sz="1200" kern="1200"/>
            <a:t> for utvalgte tema</a:t>
          </a:r>
        </a:p>
      </dsp:txBody>
      <dsp:txXfrm rot="5400000">
        <a:off x="0" y="0"/>
        <a:ext cx="3048000" cy="1524000"/>
      </dsp:txXfrm>
    </dsp:sp>
    <dsp:sp modelId="{C641786F-1105-4E7D-B43F-59DDA91D0A9C}">
      <dsp:nvSpPr>
        <dsp:cNvPr id="0" name=""/>
        <dsp:cNvSpPr/>
      </dsp:nvSpPr>
      <dsp:spPr>
        <a:xfrm>
          <a:off x="3034405" y="0"/>
          <a:ext cx="3048000" cy="2032000"/>
        </a:xfrm>
        <a:prstGeom prst="round1Rect">
          <a:avLst/>
        </a:prstGeom>
        <a:solidFill>
          <a:schemeClr val="accent1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kern="120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kern="120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/>
            <a:t>NTNU Spesifikt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- NTNU Kurs før og etter DFØ systemopplæring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0" kern="1200">
              <a:latin typeface="Arial" panose="020B0604020202020204"/>
            </a:rPr>
            <a:t>- Informasjonsmøter og </a:t>
          </a:r>
          <a:r>
            <a:rPr lang="nb-NO" sz="1200" b="0" kern="1200" err="1">
              <a:latin typeface="Arial" panose="020B0604020202020204"/>
            </a:rPr>
            <a:t>webinarer</a:t>
          </a:r>
          <a:r>
            <a:rPr lang="nb-NO" sz="1200" b="0" kern="1200">
              <a:latin typeface="Arial" panose="020B0604020202020204"/>
            </a:rPr>
            <a:t> om spesielle tema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b="0" kern="1200">
            <a:latin typeface="Arial" panose="020B0604020202020204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b="0" kern="1200">
            <a:latin typeface="Arial" panose="020B0604020202020204"/>
          </a:endParaRPr>
        </a:p>
      </dsp:txBody>
      <dsp:txXfrm>
        <a:off x="3034405" y="0"/>
        <a:ext cx="3048000" cy="1524000"/>
      </dsp:txXfrm>
    </dsp:sp>
    <dsp:sp modelId="{B552DEAA-B732-4475-A930-7DF6F868DE27}">
      <dsp:nvSpPr>
        <dsp:cNvPr id="0" name=""/>
        <dsp:cNvSpPr/>
      </dsp:nvSpPr>
      <dsp:spPr>
        <a:xfrm rot="10800000">
          <a:off x="0" y="2023587"/>
          <a:ext cx="3048000" cy="2032000"/>
        </a:xfrm>
        <a:prstGeom prst="round1Rect">
          <a:avLst/>
        </a:prstGeom>
        <a:solidFill>
          <a:schemeClr val="accent1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strike="sngStrike" kern="1200" baseline="0"/>
            <a:t>DFØ Systemopplæring 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nb-NO" sz="1200" b="0" strike="sngStrike" kern="1200" baseline="0"/>
            <a:t>- Webinarer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nb-NO" sz="1200" b="0" strike="sngStrike" kern="1200" baseline="0"/>
            <a:t>- Trykkekurs for noen roller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kern="1200"/>
        </a:p>
      </dsp:txBody>
      <dsp:txXfrm rot="10800000">
        <a:off x="0" y="2531587"/>
        <a:ext cx="3048000" cy="1524000"/>
      </dsp:txXfrm>
    </dsp:sp>
    <dsp:sp modelId="{733116BF-33AC-40D9-ABAB-F1408D18153E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1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/>
            <a:t>Egenlæring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nb-NO" sz="1200" kern="1200"/>
            <a:t>- BOTT ØL e-læring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nb-NO" sz="1200" kern="1200"/>
            <a:t>- DFØ Systemvideoer</a:t>
          </a:r>
          <a:br>
            <a:rPr lang="nb-NO" sz="1200" kern="1200"/>
          </a:br>
          <a:r>
            <a:rPr lang="nb-NO" sz="1200" kern="1200"/>
            <a:t>- DFØ e-læring</a:t>
          </a:r>
          <a:br>
            <a:rPr lang="nb-NO" sz="1200" kern="1200"/>
          </a:br>
          <a:r>
            <a:rPr lang="nb-NO" sz="1200" kern="1200"/>
            <a:t>- NTNU videokurs</a:t>
          </a:r>
        </a:p>
      </dsp:txBody>
      <dsp:txXfrm rot="-5400000">
        <a:off x="3048000" y="2539999"/>
        <a:ext cx="3048000" cy="1524000"/>
      </dsp:txXfrm>
    </dsp:sp>
    <dsp:sp modelId="{81375138-22FA-4DF7-935E-8921C252465F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>
              <a:solidFill>
                <a:schemeClr val="bg1"/>
              </a:solidFill>
            </a:rPr>
            <a:t>Opplæringsplan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b="1" kern="1200">
            <a:solidFill>
              <a:schemeClr val="bg1"/>
            </a:solidFill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b="1" kern="1200">
            <a:solidFill>
              <a:schemeClr val="bg1"/>
            </a:solidFill>
          </a:endParaRPr>
        </a:p>
      </dsp:txBody>
      <dsp:txXfrm>
        <a:off x="2183197" y="1573596"/>
        <a:ext cx="1729606" cy="916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F8443-3C72-40AB-B7EA-888C701B667F}" type="datetimeFigureOut">
              <a:rPr lang="nb-NO" smtClean="0"/>
              <a:t>25.10.2022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073E2-DE77-4445-980F-3DE415846D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607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347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C1D193-156D-49E0-8F8B-B7BDA735AEBD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667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23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C1D193-156D-49E0-8F8B-B7BDA735AEBD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925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2171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46618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C1D193-156D-49E0-8F8B-B7BDA735AEBD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7864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11189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C1D193-156D-49E0-8F8B-B7BDA735AEBD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5205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95153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C1D193-156D-49E0-8F8B-B7BDA735AEBD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870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294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13973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5244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B9380-F281-4D6C-8840-6EA95F8EE5CD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02711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46971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36144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34067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73578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10645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02035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5299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88819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52769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073E2-DE77-4445-980F-3DE415846DB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0122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06803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073E2-DE77-4445-980F-3DE415846DB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7451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2240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7194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50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A06FE-FD85-4F94-A508-555A8DF5A76A}" type="slidenum"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50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781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E2E074-5176-4753-9A9B-4C8257B90D1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8463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46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3234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6554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slideMaster" Target="../slideMasters/slideMaster9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tags" Target="../tags/tag20.xml"/><Relationship Id="rId16" Type="http://schemas.openxmlformats.org/officeDocument/2006/relationships/image" Target="../media/image16.png"/><Relationship Id="rId1" Type="http://schemas.openxmlformats.org/officeDocument/2006/relationships/tags" Target="../tags/tag19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.emf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11.bin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21.xml"/><Relationship Id="rId4" Type="http://schemas.openxmlformats.org/officeDocument/2006/relationships/image" Target="../media/image5.emf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1.svg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4" Type="http://schemas.openxmlformats.org/officeDocument/2006/relationships/image" Target="../media/image5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091909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2" y="368439"/>
            <a:ext cx="3008313" cy="70788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0263309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25395"/>
            <a:ext cx="5486400" cy="40011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12882127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7393678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394139" y="205980"/>
            <a:ext cx="1292662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99949270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13639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54FDAE8-DF3E-44A6-923F-86A696327F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48656842"/>
              </p:ext>
            </p:ext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54FDAE8-DF3E-44A6-923F-86A696327F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7488BDF-9175-4966-A647-FC041BAA931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12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8C0102-FC34-45E7-8E35-623BE49293AE}"/>
              </a:ext>
            </a:extLst>
          </p:cNvPr>
          <p:cNvSpPr/>
          <p:nvPr userDrawn="1"/>
        </p:nvSpPr>
        <p:spPr>
          <a:xfrm>
            <a:off x="0" y="4727448"/>
            <a:ext cx="3557016" cy="4160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800"/>
          </a:p>
        </p:txBody>
      </p:sp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EE11B015-140A-4EE1-8811-57B5E1373A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1386" y="114189"/>
            <a:ext cx="5883515" cy="18466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1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C742E48F-4190-4404-AEDD-90284A200F72}"/>
              </a:ext>
            </a:extLst>
          </p:cNvPr>
          <p:cNvSpPr txBox="1">
            <a:spLocks/>
          </p:cNvSpPr>
          <p:nvPr userDrawn="1"/>
        </p:nvSpPr>
        <p:spPr>
          <a:xfrm>
            <a:off x="6281767" y="1190246"/>
            <a:ext cx="2682473" cy="10387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1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675"/>
              <a:t>Roller: Prosjektidé til Prosjektavslutning</a:t>
            </a:r>
          </a:p>
        </p:txBody>
      </p:sp>
      <p:graphicFrame>
        <p:nvGraphicFramePr>
          <p:cNvPr id="20" name="Table 110">
            <a:extLst>
              <a:ext uri="{FF2B5EF4-FFF2-40B4-BE49-F238E27FC236}">
                <a16:creationId xmlns:a16="http://schemas.microsoft.com/office/drawing/2014/main" id="{632A8FB1-4961-4E60-AC48-25161350F02A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03800323"/>
              </p:ext>
            </p:extLst>
          </p:nvPr>
        </p:nvGraphicFramePr>
        <p:xfrm>
          <a:off x="6506177" y="1350972"/>
          <a:ext cx="993491" cy="14401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93491">
                  <a:extLst>
                    <a:ext uri="{9D8B030D-6E8A-4147-A177-3AD203B41FA5}">
                      <a16:colId xmlns:a16="http://schemas.microsoft.com/office/drawing/2014/main" val="3063217908"/>
                    </a:ext>
                  </a:extLst>
                </a:gridCol>
              </a:tblGrid>
              <a:tr h="160020">
                <a:tc>
                  <a:txBody>
                    <a:bodyPr/>
                    <a:lstStyle/>
                    <a:p>
                      <a:r>
                        <a:rPr lang="nb-NO" sz="600"/>
                        <a:t>Prosjekteier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01882745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r>
                        <a:rPr lang="nb-NO" sz="600"/>
                        <a:t>Prosessansvarlig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55330143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r>
                        <a:rPr lang="nb-NO" sz="600"/>
                        <a:t>Prosjektleder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07558929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r>
                        <a:rPr lang="nb-NO" sz="600"/>
                        <a:t>Prosjektøkonom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50330320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r>
                        <a:rPr lang="nb-NO" sz="600"/>
                        <a:t>Systemansvarlig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64514237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r>
                        <a:rPr lang="nb-NO" sz="600"/>
                        <a:t>Prosessrådgiver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31219657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r>
                        <a:rPr lang="nb-NO" sz="600"/>
                        <a:t>Prosjektressurs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63140890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r>
                        <a:rPr lang="nb-NO" sz="600"/>
                        <a:t>Søknadsregistrerer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29777931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endParaRPr lang="nb-NO" sz="6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87904666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092312DA-9D03-4025-B709-0D186BEDB0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407623" y="2179716"/>
            <a:ext cx="94059" cy="120395"/>
          </a:xfrm>
          <a:prstGeom prst="rect">
            <a:avLst/>
          </a:prstGeom>
        </p:spPr>
      </p:pic>
      <p:graphicFrame>
        <p:nvGraphicFramePr>
          <p:cNvPr id="28" name="Table 110">
            <a:extLst>
              <a:ext uri="{FF2B5EF4-FFF2-40B4-BE49-F238E27FC236}">
                <a16:creationId xmlns:a16="http://schemas.microsoft.com/office/drawing/2014/main" id="{FC287426-C61C-4E5A-BFC9-ABA3C884F236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760762284"/>
              </p:ext>
            </p:extLst>
          </p:nvPr>
        </p:nvGraphicFramePr>
        <p:xfrm>
          <a:off x="7751434" y="1358564"/>
          <a:ext cx="1279404" cy="144047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79404">
                  <a:extLst>
                    <a:ext uri="{9D8B030D-6E8A-4147-A177-3AD203B41FA5}">
                      <a16:colId xmlns:a16="http://schemas.microsoft.com/office/drawing/2014/main" val="3063217908"/>
                    </a:ext>
                  </a:extLst>
                </a:gridCol>
              </a:tblGrid>
              <a:tr h="160166">
                <a:tc>
                  <a:txBody>
                    <a:bodyPr/>
                    <a:lstStyle/>
                    <a:p>
                      <a:r>
                        <a:rPr lang="nb-NO" sz="600"/>
                        <a:t>Fakturaansvarlig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01882745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r>
                        <a:rPr lang="nb-NO" sz="600" err="1"/>
                        <a:t>Kunderegistrerer</a:t>
                      </a:r>
                      <a:endParaRPr lang="nb-NO" sz="6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55330143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r>
                        <a:rPr lang="nb-NO" sz="600"/>
                        <a:t>Bilagsbehandler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07558929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r>
                        <a:rPr lang="nb-NO" sz="600"/>
                        <a:t>Behovshaver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50330320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r>
                        <a:rPr lang="nb-NO" sz="600"/>
                        <a:t>Kostnadsgodkjenner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64514237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endParaRPr lang="nb-NO" sz="6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31219657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endParaRPr lang="nb-NO" sz="6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63140890"/>
                  </a:ext>
                </a:extLst>
              </a:tr>
              <a:tr h="160166">
                <a:tc>
                  <a:txBody>
                    <a:bodyPr/>
                    <a:lstStyle/>
                    <a:p>
                      <a:endParaRPr lang="nb-NO" sz="6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29777931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endParaRPr lang="nb-NO" sz="6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87904666"/>
                  </a:ext>
                </a:extLst>
              </a:tr>
            </a:tbl>
          </a:graphicData>
        </a:graphic>
      </p:graphicFrame>
      <p:pic>
        <p:nvPicPr>
          <p:cNvPr id="44" name="Picture 43">
            <a:extLst>
              <a:ext uri="{FF2B5EF4-FFF2-40B4-BE49-F238E27FC236}">
                <a16:creationId xmlns:a16="http://schemas.microsoft.com/office/drawing/2014/main" id="{187526CE-92D3-4C58-A7C8-E69F20EE89C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612125" y="1823534"/>
            <a:ext cx="159416" cy="1690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AF08A5-E50E-4E92-8C8C-71DC2CF30DF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31636" y="1989050"/>
            <a:ext cx="120395" cy="142969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06A4408C-846E-4EC1-AB4B-B7115CE625F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39" y="1326136"/>
            <a:ext cx="162227" cy="172061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DF0132DC-E209-48C1-9B43-2F2970CD7F1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39" y="1496852"/>
            <a:ext cx="162227" cy="172061"/>
          </a:xfrm>
          <a:prstGeom prst="rect">
            <a:avLst/>
          </a:prstGeom>
        </p:spPr>
      </p:pic>
      <p:pic>
        <p:nvPicPr>
          <p:cNvPr id="43" name="Picture 42" descr="A picture containing clock&#10;&#10;Description automatically generated">
            <a:extLst>
              <a:ext uri="{FF2B5EF4-FFF2-40B4-BE49-F238E27FC236}">
                <a16:creationId xmlns:a16="http://schemas.microsoft.com/office/drawing/2014/main" id="{8632E72F-7DA2-463A-9565-7AB5E2E2CA9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39" y="1667568"/>
            <a:ext cx="162227" cy="172061"/>
          </a:xfrm>
          <a:prstGeom prst="rect">
            <a:avLst/>
          </a:prstGeom>
        </p:spPr>
      </p:pic>
      <p:pic>
        <p:nvPicPr>
          <p:cNvPr id="56" name="Picture 55" descr="Icon&#10;&#10;Description automatically generated">
            <a:extLst>
              <a:ext uri="{FF2B5EF4-FFF2-40B4-BE49-F238E27FC236}">
                <a16:creationId xmlns:a16="http://schemas.microsoft.com/office/drawing/2014/main" id="{3E62124C-8F35-445F-A124-3364652AC25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39" y="1838284"/>
            <a:ext cx="162227" cy="172061"/>
          </a:xfrm>
          <a:prstGeom prst="rect">
            <a:avLst/>
          </a:prstGeom>
        </p:spPr>
      </p:pic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C69A7F78-771D-44AB-9F9E-4AA30658598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720" y="1320979"/>
            <a:ext cx="162227" cy="172061"/>
          </a:xfrm>
          <a:prstGeom prst="rect">
            <a:avLst/>
          </a:prstGeom>
        </p:spPr>
      </p:pic>
      <p:pic>
        <p:nvPicPr>
          <p:cNvPr id="58" name="Picture 57" descr="Icon&#10;&#10;Description automatically generated">
            <a:extLst>
              <a:ext uri="{FF2B5EF4-FFF2-40B4-BE49-F238E27FC236}">
                <a16:creationId xmlns:a16="http://schemas.microsoft.com/office/drawing/2014/main" id="{019B735C-66AF-4DA9-84B5-CC3CD762E31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728" y="1503527"/>
            <a:ext cx="130211" cy="138103"/>
          </a:xfrm>
          <a:prstGeom prst="rect">
            <a:avLst/>
          </a:prstGeom>
        </p:spPr>
      </p:pic>
      <p:pic>
        <p:nvPicPr>
          <p:cNvPr id="59" name="Picture 58" descr="Icon&#10;&#10;Description automatically generated">
            <a:extLst>
              <a:ext uri="{FF2B5EF4-FFF2-40B4-BE49-F238E27FC236}">
                <a16:creationId xmlns:a16="http://schemas.microsoft.com/office/drawing/2014/main" id="{81A8E31D-6295-4413-9863-671CE940263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608" y="1637828"/>
            <a:ext cx="178450" cy="189267"/>
          </a:xfrm>
          <a:prstGeom prst="rect">
            <a:avLst/>
          </a:prstGeom>
        </p:spPr>
      </p:pic>
      <p:pic>
        <p:nvPicPr>
          <p:cNvPr id="60" name="Picture 59" descr="Icon&#10;&#10;Description automatically generated">
            <a:extLst>
              <a:ext uri="{FF2B5EF4-FFF2-40B4-BE49-F238E27FC236}">
                <a16:creationId xmlns:a16="http://schemas.microsoft.com/office/drawing/2014/main" id="{F20A5A48-F715-41FD-9262-B92CA326EE8E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39" y="2009000"/>
            <a:ext cx="162227" cy="172061"/>
          </a:xfrm>
          <a:prstGeom prst="rect">
            <a:avLst/>
          </a:prstGeom>
        </p:spPr>
      </p:pic>
      <p:pic>
        <p:nvPicPr>
          <p:cNvPr id="61" name="Picture 60" descr="A picture containing icon&#10;&#10;Description automatically generated">
            <a:extLst>
              <a:ext uri="{FF2B5EF4-FFF2-40B4-BE49-F238E27FC236}">
                <a16:creationId xmlns:a16="http://schemas.microsoft.com/office/drawing/2014/main" id="{7616EE9F-308B-49D8-B505-53F402B5F4DE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39" y="2298766"/>
            <a:ext cx="162227" cy="172061"/>
          </a:xfrm>
          <a:prstGeom prst="rect">
            <a:avLst/>
          </a:prstGeom>
        </p:spPr>
      </p:pic>
      <p:pic>
        <p:nvPicPr>
          <p:cNvPr id="62" name="Picture 61" descr="A picture containing shirt, clock&#10;&#10;Description automatically generated">
            <a:extLst>
              <a:ext uri="{FF2B5EF4-FFF2-40B4-BE49-F238E27FC236}">
                <a16:creationId xmlns:a16="http://schemas.microsoft.com/office/drawing/2014/main" id="{114CC527-A9EA-4F08-A6B6-8D0538D0776F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39" y="2469483"/>
            <a:ext cx="162227" cy="172061"/>
          </a:xfrm>
          <a:prstGeom prst="rect">
            <a:avLst/>
          </a:prstGeom>
        </p:spPr>
      </p:pic>
      <p:graphicFrame>
        <p:nvGraphicFramePr>
          <p:cNvPr id="33" name="Table 3">
            <a:extLst>
              <a:ext uri="{FF2B5EF4-FFF2-40B4-BE49-F238E27FC236}">
                <a16:creationId xmlns:a16="http://schemas.microsoft.com/office/drawing/2014/main" id="{719CF642-2603-4806-AF28-28757D4AE6A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53562456"/>
              </p:ext>
            </p:extLst>
          </p:nvPr>
        </p:nvGraphicFramePr>
        <p:xfrm>
          <a:off x="301386" y="1038926"/>
          <a:ext cx="5883515" cy="3777012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537611">
                  <a:extLst>
                    <a:ext uri="{9D8B030D-6E8A-4147-A177-3AD203B41FA5}">
                      <a16:colId xmlns:a16="http://schemas.microsoft.com/office/drawing/2014/main" val="3468370360"/>
                    </a:ext>
                  </a:extLst>
                </a:gridCol>
                <a:gridCol w="5345904">
                  <a:extLst>
                    <a:ext uri="{9D8B030D-6E8A-4147-A177-3AD203B41FA5}">
                      <a16:colId xmlns:a16="http://schemas.microsoft.com/office/drawing/2014/main" val="1816011080"/>
                    </a:ext>
                  </a:extLst>
                </a:gridCol>
              </a:tblGrid>
              <a:tr h="1259004">
                <a:tc>
                  <a:txBody>
                    <a:bodyPr/>
                    <a:lstStyle/>
                    <a:p>
                      <a:r>
                        <a:rPr lang="nb-NO" sz="900" b="0"/>
                        <a:t>Nivå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303592"/>
                  </a:ext>
                </a:extLst>
              </a:tr>
              <a:tr h="1259004">
                <a:tc>
                  <a:txBody>
                    <a:bodyPr/>
                    <a:lstStyle/>
                    <a:p>
                      <a:r>
                        <a:rPr lang="nb-NO" sz="900" b="0"/>
                        <a:t>Nivå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064660"/>
                  </a:ext>
                </a:extLst>
              </a:tr>
              <a:tr h="1259004">
                <a:tc>
                  <a:txBody>
                    <a:bodyPr/>
                    <a:lstStyle/>
                    <a:p>
                      <a:r>
                        <a:rPr lang="nb-NO" sz="900" b="0"/>
                        <a:t>Nivå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092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015000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pag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98474636"/>
              </p:ext>
            </p:ext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702084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8D720E-9728-9048-900E-3A6CB272C027}"/>
              </a:ext>
            </a:extLst>
          </p:cNvPr>
          <p:cNvSpPr/>
          <p:nvPr userDrawn="1"/>
        </p:nvSpPr>
        <p:spPr>
          <a:xfrm>
            <a:off x="7018809" y="0"/>
            <a:ext cx="2125192" cy="5170154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446F71E2-D40A-B346-8644-1450E9BD33C2}"/>
              </a:ext>
            </a:extLst>
          </p:cNvPr>
          <p:cNvSpPr/>
          <p:nvPr userDrawn="1"/>
        </p:nvSpPr>
        <p:spPr>
          <a:xfrm>
            <a:off x="-4341" y="-8682"/>
            <a:ext cx="8387027" cy="5175941"/>
          </a:xfrm>
          <a:custGeom>
            <a:avLst/>
            <a:gdLst>
              <a:gd name="connsiteX0" fmla="*/ 0 w 12192000"/>
              <a:gd name="connsiteY0" fmla="*/ 0 h 6893538"/>
              <a:gd name="connsiteX1" fmla="*/ 12192000 w 12192000"/>
              <a:gd name="connsiteY1" fmla="*/ 0 h 6893538"/>
              <a:gd name="connsiteX2" fmla="*/ 12192000 w 12192000"/>
              <a:gd name="connsiteY2" fmla="*/ 6893538 h 6893538"/>
              <a:gd name="connsiteX3" fmla="*/ 0 w 12192000"/>
              <a:gd name="connsiteY3" fmla="*/ 6893538 h 6893538"/>
              <a:gd name="connsiteX4" fmla="*/ 0 w 12192000"/>
              <a:gd name="connsiteY4" fmla="*/ 0 h 6893538"/>
              <a:gd name="connsiteX0" fmla="*/ 0 w 12192000"/>
              <a:gd name="connsiteY0" fmla="*/ 0 h 6893538"/>
              <a:gd name="connsiteX1" fmla="*/ 11145170 w 12192000"/>
              <a:gd name="connsiteY1" fmla="*/ 6306 h 6893538"/>
              <a:gd name="connsiteX2" fmla="*/ 12192000 w 12192000"/>
              <a:gd name="connsiteY2" fmla="*/ 6893538 h 6893538"/>
              <a:gd name="connsiteX3" fmla="*/ 0 w 12192000"/>
              <a:gd name="connsiteY3" fmla="*/ 6893538 h 6893538"/>
              <a:gd name="connsiteX4" fmla="*/ 0 w 12192000"/>
              <a:gd name="connsiteY4" fmla="*/ 0 h 6893538"/>
              <a:gd name="connsiteX0" fmla="*/ 0 w 11145170"/>
              <a:gd name="connsiteY0" fmla="*/ 0 h 6893538"/>
              <a:gd name="connsiteX1" fmla="*/ 11145170 w 11145170"/>
              <a:gd name="connsiteY1" fmla="*/ 6306 h 6893538"/>
              <a:gd name="connsiteX2" fmla="*/ 9398350 w 11145170"/>
              <a:gd name="connsiteY2" fmla="*/ 6893538 h 6893538"/>
              <a:gd name="connsiteX3" fmla="*/ 0 w 11145170"/>
              <a:gd name="connsiteY3" fmla="*/ 6893538 h 6893538"/>
              <a:gd name="connsiteX4" fmla="*/ 0 w 11145170"/>
              <a:gd name="connsiteY4" fmla="*/ 0 h 6893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5170" h="6893538">
                <a:moveTo>
                  <a:pt x="0" y="0"/>
                </a:moveTo>
                <a:lnTo>
                  <a:pt x="11145170" y="6306"/>
                </a:lnTo>
                <a:lnTo>
                  <a:pt x="9398350" y="6893538"/>
                </a:lnTo>
                <a:lnTo>
                  <a:pt x="0" y="689353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59000">
                <a:schemeClr val="tx2"/>
              </a:gs>
              <a:gs pos="99000">
                <a:schemeClr val="tx2">
                  <a:lumMod val="80000"/>
                </a:schemeClr>
              </a:gs>
            </a:gsLst>
            <a:lin ang="5400000" scaled="1"/>
          </a:gra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O" sz="135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188A1F-4814-FE4E-AF70-22B66EFE7F43}"/>
              </a:ext>
            </a:extLst>
          </p:cNvPr>
          <p:cNvCxnSpPr/>
          <p:nvPr userDrawn="1"/>
        </p:nvCxnSpPr>
        <p:spPr>
          <a:xfrm>
            <a:off x="1314769" y="2570378"/>
            <a:ext cx="325465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8C0CE6A-8767-8A41-8C5A-DE6C38FD5F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1522" y="2806369"/>
            <a:ext cx="3254657" cy="14708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Tema/overskrift</a:t>
            </a:r>
          </a:p>
        </p:txBody>
      </p:sp>
      <p:grpSp>
        <p:nvGrpSpPr>
          <p:cNvPr id="17" name="Group 16" descr="Bilde av Hovedbygningen fra Trondheim, Gneis-bygget i Gjøvik og Ankeret i Ålesund">
            <a:extLst>
              <a:ext uri="{FF2B5EF4-FFF2-40B4-BE49-F238E27FC236}">
                <a16:creationId xmlns:a16="http://schemas.microsoft.com/office/drawing/2014/main" id="{EFE48AA9-33DE-0049-923F-811972B1BB9E}"/>
              </a:ext>
            </a:extLst>
          </p:cNvPr>
          <p:cNvGrpSpPr/>
          <p:nvPr userDrawn="1"/>
        </p:nvGrpSpPr>
        <p:grpSpPr>
          <a:xfrm>
            <a:off x="5117738" y="0"/>
            <a:ext cx="3264949" cy="5231936"/>
            <a:chOff x="6850553" y="-11576"/>
            <a:chExt cx="4353265" cy="69759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C75F9CF-9BFC-D849-9DC7-B8C7E29891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6858340" y="4609"/>
              <a:ext cx="4345478" cy="6891507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2889CAC-BCCA-2740-B035-B66AEC2C0D29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6850553" y="-11576"/>
              <a:ext cx="1758320" cy="691668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E110452-FD0F-2446-ACB3-A546FA77C17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426366" y="-1830"/>
              <a:ext cx="1758320" cy="696616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Graphic 15" descr="NTNU logo, kunnskap for en bedre verden">
            <a:extLst>
              <a:ext uri="{FF2B5EF4-FFF2-40B4-BE49-F238E27FC236}">
                <a16:creationId xmlns:a16="http://schemas.microsoft.com/office/drawing/2014/main" id="{8AEC5E4B-C24E-234D-8C52-2C6E356DDF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148" y="1113945"/>
            <a:ext cx="4031852" cy="104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39269"/>
      </p:ext>
    </p:extLst>
  </p:cSld>
  <p:clrMapOvr>
    <a:masterClrMapping/>
  </p:clrMapOvr>
  <p:transition spd="slow">
    <p:cover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e, overskrift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">
            <a:extLst>
              <a:ext uri="{FF2B5EF4-FFF2-40B4-BE49-F238E27FC236}">
                <a16:creationId xmlns:a16="http://schemas.microsoft.com/office/drawing/2014/main" id="{D111164C-74E9-CD42-8B94-00226077207E}"/>
              </a:ext>
            </a:extLst>
          </p:cNvPr>
          <p:cNvSpPr/>
          <p:nvPr userDrawn="1"/>
        </p:nvSpPr>
        <p:spPr>
          <a:xfrm>
            <a:off x="3436495" y="427294"/>
            <a:ext cx="621562" cy="4350115"/>
          </a:xfrm>
          <a:custGeom>
            <a:avLst/>
            <a:gdLst>
              <a:gd name="connsiteX0" fmla="*/ 0 w 1244184"/>
              <a:gd name="connsiteY0" fmla="*/ 2885607 h 5771213"/>
              <a:gd name="connsiteX1" fmla="*/ 622092 w 1244184"/>
              <a:gd name="connsiteY1" fmla="*/ 0 h 5771213"/>
              <a:gd name="connsiteX2" fmla="*/ 1244184 w 1244184"/>
              <a:gd name="connsiteY2" fmla="*/ 2885607 h 5771213"/>
              <a:gd name="connsiteX3" fmla="*/ 622092 w 1244184"/>
              <a:gd name="connsiteY3" fmla="*/ 5771214 h 5771213"/>
              <a:gd name="connsiteX4" fmla="*/ 0 w 1244184"/>
              <a:gd name="connsiteY4" fmla="*/ 2885607 h 5771213"/>
              <a:gd name="connsiteX0" fmla="*/ 0 w 1244184"/>
              <a:gd name="connsiteY0" fmla="*/ 2885639 h 5771246"/>
              <a:gd name="connsiteX1" fmla="*/ 622092 w 1244184"/>
              <a:gd name="connsiteY1" fmla="*/ 32 h 5771246"/>
              <a:gd name="connsiteX2" fmla="*/ 1244184 w 1244184"/>
              <a:gd name="connsiteY2" fmla="*/ 2885639 h 5771246"/>
              <a:gd name="connsiteX3" fmla="*/ 622092 w 1244184"/>
              <a:gd name="connsiteY3" fmla="*/ 5771246 h 5771246"/>
              <a:gd name="connsiteX4" fmla="*/ 0 w 1244184"/>
              <a:gd name="connsiteY4" fmla="*/ 2885639 h 5771246"/>
              <a:gd name="connsiteX0" fmla="*/ 0 w 1244184"/>
              <a:gd name="connsiteY0" fmla="*/ 2885639 h 5771246"/>
              <a:gd name="connsiteX1" fmla="*/ 622092 w 1244184"/>
              <a:gd name="connsiteY1" fmla="*/ 32 h 5771246"/>
              <a:gd name="connsiteX2" fmla="*/ 1244184 w 1244184"/>
              <a:gd name="connsiteY2" fmla="*/ 2885639 h 5771246"/>
              <a:gd name="connsiteX3" fmla="*/ 622092 w 1244184"/>
              <a:gd name="connsiteY3" fmla="*/ 5771246 h 5771246"/>
              <a:gd name="connsiteX4" fmla="*/ 0 w 1244184"/>
              <a:gd name="connsiteY4" fmla="*/ 2885639 h 5771246"/>
              <a:gd name="connsiteX0" fmla="*/ 0 w 1244184"/>
              <a:gd name="connsiteY0" fmla="*/ 2885607 h 5771214"/>
              <a:gd name="connsiteX1" fmla="*/ 622092 w 1244184"/>
              <a:gd name="connsiteY1" fmla="*/ 0 h 5771214"/>
              <a:gd name="connsiteX2" fmla="*/ 1244184 w 1244184"/>
              <a:gd name="connsiteY2" fmla="*/ 2885607 h 5771214"/>
              <a:gd name="connsiteX3" fmla="*/ 622092 w 1244184"/>
              <a:gd name="connsiteY3" fmla="*/ 5771214 h 5771214"/>
              <a:gd name="connsiteX4" fmla="*/ 0 w 1244184"/>
              <a:gd name="connsiteY4" fmla="*/ 2885607 h 5771214"/>
              <a:gd name="connsiteX0" fmla="*/ 0 w 1244184"/>
              <a:gd name="connsiteY0" fmla="*/ 2885607 h 5771214"/>
              <a:gd name="connsiteX1" fmla="*/ 622092 w 1244184"/>
              <a:gd name="connsiteY1" fmla="*/ 0 h 5771214"/>
              <a:gd name="connsiteX2" fmla="*/ 1244184 w 1244184"/>
              <a:gd name="connsiteY2" fmla="*/ 2885607 h 5771214"/>
              <a:gd name="connsiteX3" fmla="*/ 622092 w 1244184"/>
              <a:gd name="connsiteY3" fmla="*/ 5771214 h 5771214"/>
              <a:gd name="connsiteX4" fmla="*/ 0 w 1244184"/>
              <a:gd name="connsiteY4" fmla="*/ 2885607 h 5771214"/>
              <a:gd name="connsiteX0" fmla="*/ 0 w 1244184"/>
              <a:gd name="connsiteY0" fmla="*/ 2885607 h 5771214"/>
              <a:gd name="connsiteX1" fmla="*/ 622092 w 1244184"/>
              <a:gd name="connsiteY1" fmla="*/ 0 h 5771214"/>
              <a:gd name="connsiteX2" fmla="*/ 1244184 w 1244184"/>
              <a:gd name="connsiteY2" fmla="*/ 2885607 h 5771214"/>
              <a:gd name="connsiteX3" fmla="*/ 622092 w 1244184"/>
              <a:gd name="connsiteY3" fmla="*/ 5771214 h 5771214"/>
              <a:gd name="connsiteX4" fmla="*/ 0 w 1244184"/>
              <a:gd name="connsiteY4" fmla="*/ 2885607 h 5771214"/>
              <a:gd name="connsiteX0" fmla="*/ 0 w 1244184"/>
              <a:gd name="connsiteY0" fmla="*/ 2885607 h 5771214"/>
              <a:gd name="connsiteX1" fmla="*/ 622092 w 1244184"/>
              <a:gd name="connsiteY1" fmla="*/ 0 h 5771214"/>
              <a:gd name="connsiteX2" fmla="*/ 1244184 w 1244184"/>
              <a:gd name="connsiteY2" fmla="*/ 2885607 h 5771214"/>
              <a:gd name="connsiteX3" fmla="*/ 622092 w 1244184"/>
              <a:gd name="connsiteY3" fmla="*/ 5771214 h 5771214"/>
              <a:gd name="connsiteX4" fmla="*/ 0 w 1244184"/>
              <a:gd name="connsiteY4" fmla="*/ 2885607 h 5771214"/>
              <a:gd name="connsiteX0" fmla="*/ 0 w 742865"/>
              <a:gd name="connsiteY0" fmla="*/ 2885607 h 5771214"/>
              <a:gd name="connsiteX1" fmla="*/ 622092 w 742865"/>
              <a:gd name="connsiteY1" fmla="*/ 0 h 5771214"/>
              <a:gd name="connsiteX2" fmla="*/ 639595 w 742865"/>
              <a:gd name="connsiteY2" fmla="*/ 2885607 h 5771214"/>
              <a:gd name="connsiteX3" fmla="*/ 622092 w 742865"/>
              <a:gd name="connsiteY3" fmla="*/ 5771214 h 5771214"/>
              <a:gd name="connsiteX4" fmla="*/ 0 w 742865"/>
              <a:gd name="connsiteY4" fmla="*/ 2885607 h 5771214"/>
              <a:gd name="connsiteX0" fmla="*/ 0 w 739540"/>
              <a:gd name="connsiteY0" fmla="*/ 2885607 h 5771214"/>
              <a:gd name="connsiteX1" fmla="*/ 622092 w 739540"/>
              <a:gd name="connsiteY1" fmla="*/ 0 h 5771214"/>
              <a:gd name="connsiteX2" fmla="*/ 639595 w 739540"/>
              <a:gd name="connsiteY2" fmla="*/ 2885607 h 5771214"/>
              <a:gd name="connsiteX3" fmla="*/ 622092 w 739540"/>
              <a:gd name="connsiteY3" fmla="*/ 5771214 h 5771214"/>
              <a:gd name="connsiteX4" fmla="*/ 0 w 739540"/>
              <a:gd name="connsiteY4" fmla="*/ 2885607 h 5771214"/>
              <a:gd name="connsiteX0" fmla="*/ 2958 w 856947"/>
              <a:gd name="connsiteY0" fmla="*/ 2833141 h 5718748"/>
              <a:gd name="connsiteX1" fmla="*/ 856947 w 856947"/>
              <a:gd name="connsiteY1" fmla="*/ 0 h 5718748"/>
              <a:gd name="connsiteX2" fmla="*/ 642553 w 856947"/>
              <a:gd name="connsiteY2" fmla="*/ 2833141 h 5718748"/>
              <a:gd name="connsiteX3" fmla="*/ 625050 w 856947"/>
              <a:gd name="connsiteY3" fmla="*/ 5718748 h 5718748"/>
              <a:gd name="connsiteX4" fmla="*/ 2958 w 856947"/>
              <a:gd name="connsiteY4" fmla="*/ 2833141 h 5718748"/>
              <a:gd name="connsiteX0" fmla="*/ 2958 w 856947"/>
              <a:gd name="connsiteY0" fmla="*/ 2833141 h 5718748"/>
              <a:gd name="connsiteX1" fmla="*/ 856947 w 856947"/>
              <a:gd name="connsiteY1" fmla="*/ 0 h 5718748"/>
              <a:gd name="connsiteX2" fmla="*/ 642553 w 856947"/>
              <a:gd name="connsiteY2" fmla="*/ 2833141 h 5718748"/>
              <a:gd name="connsiteX3" fmla="*/ 625050 w 856947"/>
              <a:gd name="connsiteY3" fmla="*/ 5718748 h 5718748"/>
              <a:gd name="connsiteX4" fmla="*/ 2958 w 856947"/>
              <a:gd name="connsiteY4" fmla="*/ 2833141 h 5718748"/>
              <a:gd name="connsiteX0" fmla="*/ 244 w 937054"/>
              <a:gd name="connsiteY0" fmla="*/ 2833141 h 5711253"/>
              <a:gd name="connsiteX1" fmla="*/ 854233 w 937054"/>
              <a:gd name="connsiteY1" fmla="*/ 0 h 5711253"/>
              <a:gd name="connsiteX2" fmla="*/ 639839 w 937054"/>
              <a:gd name="connsiteY2" fmla="*/ 2833141 h 5711253"/>
              <a:gd name="connsiteX3" fmla="*/ 937054 w 937054"/>
              <a:gd name="connsiteY3" fmla="*/ 5711253 h 5711253"/>
              <a:gd name="connsiteX4" fmla="*/ 244 w 937054"/>
              <a:gd name="connsiteY4" fmla="*/ 2833141 h 5711253"/>
              <a:gd name="connsiteX0" fmla="*/ 244 w 937054"/>
              <a:gd name="connsiteY0" fmla="*/ 2833141 h 5711253"/>
              <a:gd name="connsiteX1" fmla="*/ 854233 w 937054"/>
              <a:gd name="connsiteY1" fmla="*/ 0 h 5711253"/>
              <a:gd name="connsiteX2" fmla="*/ 548736 w 937054"/>
              <a:gd name="connsiteY2" fmla="*/ 2833141 h 5711253"/>
              <a:gd name="connsiteX3" fmla="*/ 937054 w 937054"/>
              <a:gd name="connsiteY3" fmla="*/ 5711253 h 5711253"/>
              <a:gd name="connsiteX4" fmla="*/ 244 w 937054"/>
              <a:gd name="connsiteY4" fmla="*/ 2833141 h 5711253"/>
              <a:gd name="connsiteX0" fmla="*/ 244 w 937054"/>
              <a:gd name="connsiteY0" fmla="*/ 2833141 h 5711253"/>
              <a:gd name="connsiteX1" fmla="*/ 854233 w 937054"/>
              <a:gd name="connsiteY1" fmla="*/ 0 h 5711253"/>
              <a:gd name="connsiteX2" fmla="*/ 548736 w 937054"/>
              <a:gd name="connsiteY2" fmla="*/ 2833141 h 5711253"/>
              <a:gd name="connsiteX3" fmla="*/ 937054 w 937054"/>
              <a:gd name="connsiteY3" fmla="*/ 5711253 h 5711253"/>
              <a:gd name="connsiteX4" fmla="*/ 244 w 937054"/>
              <a:gd name="connsiteY4" fmla="*/ 2833141 h 5711253"/>
              <a:gd name="connsiteX0" fmla="*/ 134 w 936944"/>
              <a:gd name="connsiteY0" fmla="*/ 2829966 h 5708078"/>
              <a:gd name="connsiteX1" fmla="*/ 875174 w 936944"/>
              <a:gd name="connsiteY1" fmla="*/ 0 h 5708078"/>
              <a:gd name="connsiteX2" fmla="*/ 548626 w 936944"/>
              <a:gd name="connsiteY2" fmla="*/ 2829966 h 5708078"/>
              <a:gd name="connsiteX3" fmla="*/ 936944 w 936944"/>
              <a:gd name="connsiteY3" fmla="*/ 5708078 h 5708078"/>
              <a:gd name="connsiteX4" fmla="*/ 134 w 936944"/>
              <a:gd name="connsiteY4" fmla="*/ 2829966 h 5708078"/>
              <a:gd name="connsiteX0" fmla="*/ 133 w 936943"/>
              <a:gd name="connsiteY0" fmla="*/ 2829966 h 5708078"/>
              <a:gd name="connsiteX1" fmla="*/ 875173 w 936943"/>
              <a:gd name="connsiteY1" fmla="*/ 0 h 5708078"/>
              <a:gd name="connsiteX2" fmla="*/ 548625 w 936943"/>
              <a:gd name="connsiteY2" fmla="*/ 2829966 h 5708078"/>
              <a:gd name="connsiteX3" fmla="*/ 936943 w 936943"/>
              <a:gd name="connsiteY3" fmla="*/ 5708078 h 5708078"/>
              <a:gd name="connsiteX4" fmla="*/ 133 w 936943"/>
              <a:gd name="connsiteY4" fmla="*/ 2829966 h 5708078"/>
              <a:gd name="connsiteX0" fmla="*/ 39 w 936849"/>
              <a:gd name="connsiteY0" fmla="*/ 2912516 h 5790628"/>
              <a:gd name="connsiteX1" fmla="*/ 903145 w 936849"/>
              <a:gd name="connsiteY1" fmla="*/ 0 h 5790628"/>
              <a:gd name="connsiteX2" fmla="*/ 548531 w 936849"/>
              <a:gd name="connsiteY2" fmla="*/ 2912516 h 5790628"/>
              <a:gd name="connsiteX3" fmla="*/ 936849 w 936849"/>
              <a:gd name="connsiteY3" fmla="*/ 5790628 h 5790628"/>
              <a:gd name="connsiteX4" fmla="*/ 39 w 936849"/>
              <a:gd name="connsiteY4" fmla="*/ 2912516 h 5790628"/>
              <a:gd name="connsiteX0" fmla="*/ 39 w 936849"/>
              <a:gd name="connsiteY0" fmla="*/ 2912516 h 5790628"/>
              <a:gd name="connsiteX1" fmla="*/ 903145 w 936849"/>
              <a:gd name="connsiteY1" fmla="*/ 0 h 5790628"/>
              <a:gd name="connsiteX2" fmla="*/ 534497 w 936849"/>
              <a:gd name="connsiteY2" fmla="*/ 2868066 h 5790628"/>
              <a:gd name="connsiteX3" fmla="*/ 936849 w 936849"/>
              <a:gd name="connsiteY3" fmla="*/ 5790628 h 5790628"/>
              <a:gd name="connsiteX4" fmla="*/ 39 w 936849"/>
              <a:gd name="connsiteY4" fmla="*/ 2912516 h 5790628"/>
              <a:gd name="connsiteX0" fmla="*/ 6 w 915766"/>
              <a:gd name="connsiteY0" fmla="*/ 2912516 h 5800153"/>
              <a:gd name="connsiteX1" fmla="*/ 903112 w 915766"/>
              <a:gd name="connsiteY1" fmla="*/ 0 h 5800153"/>
              <a:gd name="connsiteX2" fmla="*/ 534464 w 915766"/>
              <a:gd name="connsiteY2" fmla="*/ 2868066 h 5800153"/>
              <a:gd name="connsiteX3" fmla="*/ 915766 w 915766"/>
              <a:gd name="connsiteY3" fmla="*/ 5800153 h 5800153"/>
              <a:gd name="connsiteX4" fmla="*/ 6 w 915766"/>
              <a:gd name="connsiteY4" fmla="*/ 2912516 h 5800153"/>
              <a:gd name="connsiteX0" fmla="*/ 6 w 915766"/>
              <a:gd name="connsiteY0" fmla="*/ 2912516 h 5800153"/>
              <a:gd name="connsiteX1" fmla="*/ 903112 w 915766"/>
              <a:gd name="connsiteY1" fmla="*/ 0 h 5800153"/>
              <a:gd name="connsiteX2" fmla="*/ 534464 w 915766"/>
              <a:gd name="connsiteY2" fmla="*/ 2868066 h 5800153"/>
              <a:gd name="connsiteX3" fmla="*/ 915766 w 915766"/>
              <a:gd name="connsiteY3" fmla="*/ 5800153 h 5800153"/>
              <a:gd name="connsiteX4" fmla="*/ 6 w 915766"/>
              <a:gd name="connsiteY4" fmla="*/ 2912516 h 5800153"/>
              <a:gd name="connsiteX0" fmla="*/ 6 w 915766"/>
              <a:gd name="connsiteY0" fmla="*/ 2912516 h 5800153"/>
              <a:gd name="connsiteX1" fmla="*/ 903112 w 915766"/>
              <a:gd name="connsiteY1" fmla="*/ 0 h 5800153"/>
              <a:gd name="connsiteX2" fmla="*/ 502889 w 915766"/>
              <a:gd name="connsiteY2" fmla="*/ 2858541 h 5800153"/>
              <a:gd name="connsiteX3" fmla="*/ 915766 w 915766"/>
              <a:gd name="connsiteY3" fmla="*/ 5800153 h 5800153"/>
              <a:gd name="connsiteX4" fmla="*/ 6 w 915766"/>
              <a:gd name="connsiteY4" fmla="*/ 2912516 h 5800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766" h="5800153">
                <a:moveTo>
                  <a:pt x="6" y="2912516"/>
                </a:moveTo>
                <a:cubicBezTo>
                  <a:pt x="-2103" y="1945824"/>
                  <a:pt x="612006" y="434715"/>
                  <a:pt x="903112" y="0"/>
                </a:cubicBezTo>
                <a:cubicBezTo>
                  <a:pt x="826515" y="351019"/>
                  <a:pt x="502889" y="1264864"/>
                  <a:pt x="502889" y="2858541"/>
                </a:cubicBezTo>
                <a:cubicBezTo>
                  <a:pt x="502889" y="4452218"/>
                  <a:pt x="761623" y="5250982"/>
                  <a:pt x="915766" y="5800153"/>
                </a:cubicBezTo>
                <a:cubicBezTo>
                  <a:pt x="602175" y="5297982"/>
                  <a:pt x="2115" y="3879208"/>
                  <a:pt x="6" y="291251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8FC2BC-32E9-144F-A493-1C7DD92781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381" y="70066"/>
            <a:ext cx="4172719" cy="4972415"/>
          </a:xfrm>
          <a:custGeom>
            <a:avLst/>
            <a:gdLst>
              <a:gd name="connsiteX0" fmla="*/ 0 w 5554663"/>
              <a:gd name="connsiteY0" fmla="*/ 0 h 4162425"/>
              <a:gd name="connsiteX1" fmla="*/ 5554663 w 5554663"/>
              <a:gd name="connsiteY1" fmla="*/ 0 h 4162425"/>
              <a:gd name="connsiteX2" fmla="*/ 5554663 w 5554663"/>
              <a:gd name="connsiteY2" fmla="*/ 4162425 h 4162425"/>
              <a:gd name="connsiteX3" fmla="*/ 0 w 5554663"/>
              <a:gd name="connsiteY3" fmla="*/ 4162425 h 4162425"/>
              <a:gd name="connsiteX4" fmla="*/ 0 w 5554663"/>
              <a:gd name="connsiteY4" fmla="*/ 0 h 4162425"/>
              <a:gd name="connsiteX0" fmla="*/ 0 w 5554663"/>
              <a:gd name="connsiteY0" fmla="*/ 0 h 6135909"/>
              <a:gd name="connsiteX1" fmla="*/ 5554663 w 5554663"/>
              <a:gd name="connsiteY1" fmla="*/ 0 h 6135909"/>
              <a:gd name="connsiteX2" fmla="*/ 5554663 w 5554663"/>
              <a:gd name="connsiteY2" fmla="*/ 4162425 h 6135909"/>
              <a:gd name="connsiteX3" fmla="*/ 0 w 5554663"/>
              <a:gd name="connsiteY3" fmla="*/ 6135909 h 6135909"/>
              <a:gd name="connsiteX4" fmla="*/ 0 w 5554663"/>
              <a:gd name="connsiteY4" fmla="*/ 0 h 6135909"/>
              <a:gd name="connsiteX0" fmla="*/ 0 w 5560450"/>
              <a:gd name="connsiteY0" fmla="*/ 231493 h 6367402"/>
              <a:gd name="connsiteX1" fmla="*/ 5560450 w 5560450"/>
              <a:gd name="connsiteY1" fmla="*/ 0 h 6367402"/>
              <a:gd name="connsiteX2" fmla="*/ 5554663 w 5560450"/>
              <a:gd name="connsiteY2" fmla="*/ 4393918 h 6367402"/>
              <a:gd name="connsiteX3" fmla="*/ 0 w 5560450"/>
              <a:gd name="connsiteY3" fmla="*/ 6367402 h 6367402"/>
              <a:gd name="connsiteX4" fmla="*/ 0 w 5560450"/>
              <a:gd name="connsiteY4" fmla="*/ 231493 h 6367402"/>
              <a:gd name="connsiteX0" fmla="*/ 0 w 5560450"/>
              <a:gd name="connsiteY0" fmla="*/ 244108 h 6380017"/>
              <a:gd name="connsiteX1" fmla="*/ 5560450 w 5560450"/>
              <a:gd name="connsiteY1" fmla="*/ 12615 h 6380017"/>
              <a:gd name="connsiteX2" fmla="*/ 5554663 w 5560450"/>
              <a:gd name="connsiteY2" fmla="*/ 4406533 h 6380017"/>
              <a:gd name="connsiteX3" fmla="*/ 0 w 5560450"/>
              <a:gd name="connsiteY3" fmla="*/ 6380017 h 6380017"/>
              <a:gd name="connsiteX4" fmla="*/ 0 w 5560450"/>
              <a:gd name="connsiteY4" fmla="*/ 244108 h 6380017"/>
              <a:gd name="connsiteX0" fmla="*/ 0 w 5560450"/>
              <a:gd name="connsiteY0" fmla="*/ 252469 h 6388378"/>
              <a:gd name="connsiteX1" fmla="*/ 5560450 w 5560450"/>
              <a:gd name="connsiteY1" fmla="*/ 20976 h 6388378"/>
              <a:gd name="connsiteX2" fmla="*/ 5554663 w 5560450"/>
              <a:gd name="connsiteY2" fmla="*/ 4414894 h 6388378"/>
              <a:gd name="connsiteX3" fmla="*/ 0 w 5560450"/>
              <a:gd name="connsiteY3" fmla="*/ 6388378 h 6388378"/>
              <a:gd name="connsiteX4" fmla="*/ 0 w 5560450"/>
              <a:gd name="connsiteY4" fmla="*/ 252469 h 6388378"/>
              <a:gd name="connsiteX0" fmla="*/ 0 w 5563625"/>
              <a:gd name="connsiteY0" fmla="*/ 189244 h 6401353"/>
              <a:gd name="connsiteX1" fmla="*/ 5563625 w 5563625"/>
              <a:gd name="connsiteY1" fmla="*/ 33951 h 6401353"/>
              <a:gd name="connsiteX2" fmla="*/ 5557838 w 5563625"/>
              <a:gd name="connsiteY2" fmla="*/ 4427869 h 6401353"/>
              <a:gd name="connsiteX3" fmla="*/ 3175 w 5563625"/>
              <a:gd name="connsiteY3" fmla="*/ 6401353 h 6401353"/>
              <a:gd name="connsiteX4" fmla="*/ 0 w 5563625"/>
              <a:gd name="connsiteY4" fmla="*/ 189244 h 6401353"/>
              <a:gd name="connsiteX0" fmla="*/ 0 w 5563625"/>
              <a:gd name="connsiteY0" fmla="*/ 249661 h 6461770"/>
              <a:gd name="connsiteX1" fmla="*/ 5563625 w 5563625"/>
              <a:gd name="connsiteY1" fmla="*/ 21343 h 6461770"/>
              <a:gd name="connsiteX2" fmla="*/ 5557838 w 5563625"/>
              <a:gd name="connsiteY2" fmla="*/ 4488286 h 6461770"/>
              <a:gd name="connsiteX3" fmla="*/ 3175 w 5563625"/>
              <a:gd name="connsiteY3" fmla="*/ 6461770 h 6461770"/>
              <a:gd name="connsiteX4" fmla="*/ 0 w 5563625"/>
              <a:gd name="connsiteY4" fmla="*/ 249661 h 6461770"/>
              <a:gd name="connsiteX0" fmla="*/ 0 w 5563625"/>
              <a:gd name="connsiteY0" fmla="*/ 228318 h 6440427"/>
              <a:gd name="connsiteX1" fmla="*/ 5563625 w 5563625"/>
              <a:gd name="connsiteY1" fmla="*/ 0 h 6440427"/>
              <a:gd name="connsiteX2" fmla="*/ 5557838 w 5563625"/>
              <a:gd name="connsiteY2" fmla="*/ 4466943 h 6440427"/>
              <a:gd name="connsiteX3" fmla="*/ 3175 w 5563625"/>
              <a:gd name="connsiteY3" fmla="*/ 6440427 h 6440427"/>
              <a:gd name="connsiteX4" fmla="*/ 0 w 5563625"/>
              <a:gd name="connsiteY4" fmla="*/ 228318 h 6440427"/>
              <a:gd name="connsiteX0" fmla="*/ 0 w 5563625"/>
              <a:gd name="connsiteY0" fmla="*/ 235436 h 6447545"/>
              <a:gd name="connsiteX1" fmla="*/ 5563625 w 5563625"/>
              <a:gd name="connsiteY1" fmla="*/ 7118 h 6447545"/>
              <a:gd name="connsiteX2" fmla="*/ 5557838 w 5563625"/>
              <a:gd name="connsiteY2" fmla="*/ 4474061 h 6447545"/>
              <a:gd name="connsiteX3" fmla="*/ 3175 w 5563625"/>
              <a:gd name="connsiteY3" fmla="*/ 6447545 h 6447545"/>
              <a:gd name="connsiteX4" fmla="*/ 0 w 5563625"/>
              <a:gd name="connsiteY4" fmla="*/ 235436 h 6447545"/>
              <a:gd name="connsiteX0" fmla="*/ 0 w 5563625"/>
              <a:gd name="connsiteY0" fmla="*/ 231804 h 6443913"/>
              <a:gd name="connsiteX1" fmla="*/ 5563625 w 5563625"/>
              <a:gd name="connsiteY1" fmla="*/ 3486 h 6443913"/>
              <a:gd name="connsiteX2" fmla="*/ 5557838 w 5563625"/>
              <a:gd name="connsiteY2" fmla="*/ 4470429 h 6443913"/>
              <a:gd name="connsiteX3" fmla="*/ 3175 w 5563625"/>
              <a:gd name="connsiteY3" fmla="*/ 6443913 h 6443913"/>
              <a:gd name="connsiteX4" fmla="*/ 0 w 5563625"/>
              <a:gd name="connsiteY4" fmla="*/ 231804 h 6443913"/>
              <a:gd name="connsiteX0" fmla="*/ 0 w 5563625"/>
              <a:gd name="connsiteY0" fmla="*/ 235436 h 6447545"/>
              <a:gd name="connsiteX1" fmla="*/ 5563625 w 5563625"/>
              <a:gd name="connsiteY1" fmla="*/ 7118 h 6447545"/>
              <a:gd name="connsiteX2" fmla="*/ 5557838 w 5563625"/>
              <a:gd name="connsiteY2" fmla="*/ 4474061 h 6447545"/>
              <a:gd name="connsiteX3" fmla="*/ 3175 w 5563625"/>
              <a:gd name="connsiteY3" fmla="*/ 6447545 h 6447545"/>
              <a:gd name="connsiteX4" fmla="*/ 0 w 5563625"/>
              <a:gd name="connsiteY4" fmla="*/ 235436 h 6447545"/>
              <a:gd name="connsiteX0" fmla="*/ 0 w 5563625"/>
              <a:gd name="connsiteY0" fmla="*/ 235436 h 6511045"/>
              <a:gd name="connsiteX1" fmla="*/ 5563625 w 5563625"/>
              <a:gd name="connsiteY1" fmla="*/ 7118 h 6511045"/>
              <a:gd name="connsiteX2" fmla="*/ 5557838 w 5563625"/>
              <a:gd name="connsiteY2" fmla="*/ 4474061 h 6511045"/>
              <a:gd name="connsiteX3" fmla="*/ 3175 w 5563625"/>
              <a:gd name="connsiteY3" fmla="*/ 6511045 h 6511045"/>
              <a:gd name="connsiteX4" fmla="*/ 0 w 5563625"/>
              <a:gd name="connsiteY4" fmla="*/ 235436 h 6511045"/>
              <a:gd name="connsiteX0" fmla="*/ 0 w 5563625"/>
              <a:gd name="connsiteY0" fmla="*/ 235436 h 6629886"/>
              <a:gd name="connsiteX1" fmla="*/ 5563625 w 5563625"/>
              <a:gd name="connsiteY1" fmla="*/ 7118 h 6629886"/>
              <a:gd name="connsiteX2" fmla="*/ 5561013 w 5563625"/>
              <a:gd name="connsiteY2" fmla="*/ 6629886 h 6629886"/>
              <a:gd name="connsiteX3" fmla="*/ 3175 w 5563625"/>
              <a:gd name="connsiteY3" fmla="*/ 6511045 h 6629886"/>
              <a:gd name="connsiteX4" fmla="*/ 0 w 5563625"/>
              <a:gd name="connsiteY4" fmla="*/ 235436 h 6629886"/>
              <a:gd name="connsiteX0" fmla="*/ 0 w 5563625"/>
              <a:gd name="connsiteY0" fmla="*/ 235436 h 6629886"/>
              <a:gd name="connsiteX1" fmla="*/ 5563625 w 5563625"/>
              <a:gd name="connsiteY1" fmla="*/ 7118 h 6629886"/>
              <a:gd name="connsiteX2" fmla="*/ 5561013 w 5563625"/>
              <a:gd name="connsiteY2" fmla="*/ 6629886 h 6629886"/>
              <a:gd name="connsiteX3" fmla="*/ 3175 w 5563625"/>
              <a:gd name="connsiteY3" fmla="*/ 6511045 h 6629886"/>
              <a:gd name="connsiteX4" fmla="*/ 0 w 5563625"/>
              <a:gd name="connsiteY4" fmla="*/ 235436 h 6629886"/>
              <a:gd name="connsiteX0" fmla="*/ 0 w 5563625"/>
              <a:gd name="connsiteY0" fmla="*/ 235436 h 6629886"/>
              <a:gd name="connsiteX1" fmla="*/ 5563625 w 5563625"/>
              <a:gd name="connsiteY1" fmla="*/ 7118 h 6629886"/>
              <a:gd name="connsiteX2" fmla="*/ 5561013 w 5563625"/>
              <a:gd name="connsiteY2" fmla="*/ 6629886 h 6629886"/>
              <a:gd name="connsiteX3" fmla="*/ 3175 w 5563625"/>
              <a:gd name="connsiteY3" fmla="*/ 6511045 h 6629886"/>
              <a:gd name="connsiteX4" fmla="*/ 0 w 5563625"/>
              <a:gd name="connsiteY4" fmla="*/ 235436 h 6629886"/>
              <a:gd name="connsiteX0" fmla="*/ 0 w 5563625"/>
              <a:gd name="connsiteY0" fmla="*/ 235436 h 6629886"/>
              <a:gd name="connsiteX1" fmla="*/ 5563625 w 5563625"/>
              <a:gd name="connsiteY1" fmla="*/ 7118 h 6629886"/>
              <a:gd name="connsiteX2" fmla="*/ 5561013 w 5563625"/>
              <a:gd name="connsiteY2" fmla="*/ 6629886 h 6629886"/>
              <a:gd name="connsiteX3" fmla="*/ 3175 w 5563625"/>
              <a:gd name="connsiteY3" fmla="*/ 6511045 h 6629886"/>
              <a:gd name="connsiteX4" fmla="*/ 0 w 5563625"/>
              <a:gd name="connsiteY4" fmla="*/ 235436 h 6629886"/>
              <a:gd name="connsiteX0" fmla="*/ 0 w 5563625"/>
              <a:gd name="connsiteY0" fmla="*/ 235436 h 6629886"/>
              <a:gd name="connsiteX1" fmla="*/ 5563625 w 5563625"/>
              <a:gd name="connsiteY1" fmla="*/ 7118 h 6629886"/>
              <a:gd name="connsiteX2" fmla="*/ 5561013 w 5563625"/>
              <a:gd name="connsiteY2" fmla="*/ 6629886 h 6629886"/>
              <a:gd name="connsiteX3" fmla="*/ 3175 w 5563625"/>
              <a:gd name="connsiteY3" fmla="*/ 6511045 h 6629886"/>
              <a:gd name="connsiteX4" fmla="*/ 0 w 5563625"/>
              <a:gd name="connsiteY4" fmla="*/ 235436 h 6629886"/>
              <a:gd name="connsiteX0" fmla="*/ 0 w 5563625"/>
              <a:gd name="connsiteY0" fmla="*/ 235436 h 6629886"/>
              <a:gd name="connsiteX1" fmla="*/ 5563625 w 5563625"/>
              <a:gd name="connsiteY1" fmla="*/ 7118 h 6629886"/>
              <a:gd name="connsiteX2" fmla="*/ 5561013 w 5563625"/>
              <a:gd name="connsiteY2" fmla="*/ 6629886 h 6629886"/>
              <a:gd name="connsiteX3" fmla="*/ 3175 w 5563625"/>
              <a:gd name="connsiteY3" fmla="*/ 6511045 h 6629886"/>
              <a:gd name="connsiteX4" fmla="*/ 0 w 5563625"/>
              <a:gd name="connsiteY4" fmla="*/ 235436 h 6629886"/>
              <a:gd name="connsiteX0" fmla="*/ 0 w 5563625"/>
              <a:gd name="connsiteY0" fmla="*/ 235436 h 6629886"/>
              <a:gd name="connsiteX1" fmla="*/ 5563625 w 5563625"/>
              <a:gd name="connsiteY1" fmla="*/ 7118 h 6629886"/>
              <a:gd name="connsiteX2" fmla="*/ 5561013 w 5563625"/>
              <a:gd name="connsiteY2" fmla="*/ 6629886 h 6629886"/>
              <a:gd name="connsiteX3" fmla="*/ 3175 w 5563625"/>
              <a:gd name="connsiteY3" fmla="*/ 6511045 h 6629886"/>
              <a:gd name="connsiteX4" fmla="*/ 0 w 5563625"/>
              <a:gd name="connsiteY4" fmla="*/ 235436 h 6629886"/>
              <a:gd name="connsiteX0" fmla="*/ 0 w 5563625"/>
              <a:gd name="connsiteY0" fmla="*/ 235436 h 6629886"/>
              <a:gd name="connsiteX1" fmla="*/ 5563625 w 5563625"/>
              <a:gd name="connsiteY1" fmla="*/ 7118 h 6629886"/>
              <a:gd name="connsiteX2" fmla="*/ 5561013 w 5563625"/>
              <a:gd name="connsiteY2" fmla="*/ 6629886 h 6629886"/>
              <a:gd name="connsiteX3" fmla="*/ 3175 w 5563625"/>
              <a:gd name="connsiteY3" fmla="*/ 6511045 h 6629886"/>
              <a:gd name="connsiteX4" fmla="*/ 0 w 5563625"/>
              <a:gd name="connsiteY4" fmla="*/ 235436 h 662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3625" h="6629886">
                <a:moveTo>
                  <a:pt x="0" y="235436"/>
                </a:moveTo>
                <a:cubicBezTo>
                  <a:pt x="1801879" y="36738"/>
                  <a:pt x="3376164" y="-22302"/>
                  <a:pt x="5563625" y="7118"/>
                </a:cubicBezTo>
                <a:cubicBezTo>
                  <a:pt x="4678334" y="2387094"/>
                  <a:pt x="4587523" y="4452277"/>
                  <a:pt x="5561013" y="6629886"/>
                </a:cubicBezTo>
                <a:cubicBezTo>
                  <a:pt x="3530600" y="6564872"/>
                  <a:pt x="1646238" y="6509384"/>
                  <a:pt x="3175" y="6511045"/>
                </a:cubicBezTo>
                <a:cubicBezTo>
                  <a:pt x="2117" y="4440342"/>
                  <a:pt x="1058" y="2306139"/>
                  <a:pt x="0" y="235436"/>
                </a:cubicBezTo>
                <a:close/>
              </a:path>
            </a:pathLst>
          </a:custGeom>
          <a:pattFill prst="lgCheck">
            <a:fgClr>
              <a:schemeClr val="bg2"/>
            </a:fgClr>
            <a:bgClr>
              <a:schemeClr val="bg1"/>
            </a:bgClr>
          </a:pattFill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   Trykk på ikonet</a:t>
            </a:r>
            <a:br>
              <a:rPr lang="nb-NO"/>
            </a:br>
            <a:r>
              <a:rPr lang="nb-NO"/>
              <a:t>   for å sette inn bilde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8AD7188-E77F-AE4D-97BE-DD42B6A838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60479" y="1611277"/>
            <a:ext cx="4172719" cy="65728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7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872A55-73BC-D24A-8AAD-88CEF13262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60479" y="2278915"/>
            <a:ext cx="4172719" cy="15132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Mengde tekst bør begrenses. Brukt notatfeltet aktivt. Tenk på at mottaker skal lytte istedenfor å lese. Tenk også på lesbarheten, bruk helst ikke mindre skriftstørrelse enn 20.</a:t>
            </a:r>
            <a:br>
              <a:rPr lang="nb-NO"/>
            </a:br>
            <a:r>
              <a:rPr lang="nb-NO"/>
              <a:t>Husk alternativ tekst og fotokreditering på bildet.</a:t>
            </a:r>
          </a:p>
        </p:txBody>
      </p:sp>
    </p:spTree>
    <p:extLst>
      <p:ext uri="{BB962C8B-B14F-4D97-AF65-F5344CB8AC3E}">
        <p14:creationId xmlns:p14="http://schemas.microsoft.com/office/powerpoint/2010/main" val="3277925943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e venstre, overskrift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">
            <a:extLst>
              <a:ext uri="{FF2B5EF4-FFF2-40B4-BE49-F238E27FC236}">
                <a16:creationId xmlns:a16="http://schemas.microsoft.com/office/drawing/2014/main" id="{D111164C-74E9-CD42-8B94-00226077207E}"/>
              </a:ext>
            </a:extLst>
          </p:cNvPr>
          <p:cNvSpPr/>
          <p:nvPr userDrawn="1"/>
        </p:nvSpPr>
        <p:spPr>
          <a:xfrm flipH="1">
            <a:off x="5023728" y="358123"/>
            <a:ext cx="677129" cy="4439801"/>
          </a:xfrm>
          <a:custGeom>
            <a:avLst/>
            <a:gdLst>
              <a:gd name="connsiteX0" fmla="*/ 0 w 1244184"/>
              <a:gd name="connsiteY0" fmla="*/ 2885607 h 5771213"/>
              <a:gd name="connsiteX1" fmla="*/ 622092 w 1244184"/>
              <a:gd name="connsiteY1" fmla="*/ 0 h 5771213"/>
              <a:gd name="connsiteX2" fmla="*/ 1244184 w 1244184"/>
              <a:gd name="connsiteY2" fmla="*/ 2885607 h 5771213"/>
              <a:gd name="connsiteX3" fmla="*/ 622092 w 1244184"/>
              <a:gd name="connsiteY3" fmla="*/ 5771214 h 5771213"/>
              <a:gd name="connsiteX4" fmla="*/ 0 w 1244184"/>
              <a:gd name="connsiteY4" fmla="*/ 2885607 h 5771213"/>
              <a:gd name="connsiteX0" fmla="*/ 0 w 1244184"/>
              <a:gd name="connsiteY0" fmla="*/ 2885639 h 5771246"/>
              <a:gd name="connsiteX1" fmla="*/ 622092 w 1244184"/>
              <a:gd name="connsiteY1" fmla="*/ 32 h 5771246"/>
              <a:gd name="connsiteX2" fmla="*/ 1244184 w 1244184"/>
              <a:gd name="connsiteY2" fmla="*/ 2885639 h 5771246"/>
              <a:gd name="connsiteX3" fmla="*/ 622092 w 1244184"/>
              <a:gd name="connsiteY3" fmla="*/ 5771246 h 5771246"/>
              <a:gd name="connsiteX4" fmla="*/ 0 w 1244184"/>
              <a:gd name="connsiteY4" fmla="*/ 2885639 h 5771246"/>
              <a:gd name="connsiteX0" fmla="*/ 0 w 1244184"/>
              <a:gd name="connsiteY0" fmla="*/ 2885639 h 5771246"/>
              <a:gd name="connsiteX1" fmla="*/ 622092 w 1244184"/>
              <a:gd name="connsiteY1" fmla="*/ 32 h 5771246"/>
              <a:gd name="connsiteX2" fmla="*/ 1244184 w 1244184"/>
              <a:gd name="connsiteY2" fmla="*/ 2885639 h 5771246"/>
              <a:gd name="connsiteX3" fmla="*/ 622092 w 1244184"/>
              <a:gd name="connsiteY3" fmla="*/ 5771246 h 5771246"/>
              <a:gd name="connsiteX4" fmla="*/ 0 w 1244184"/>
              <a:gd name="connsiteY4" fmla="*/ 2885639 h 5771246"/>
              <a:gd name="connsiteX0" fmla="*/ 0 w 1244184"/>
              <a:gd name="connsiteY0" fmla="*/ 2885607 h 5771214"/>
              <a:gd name="connsiteX1" fmla="*/ 622092 w 1244184"/>
              <a:gd name="connsiteY1" fmla="*/ 0 h 5771214"/>
              <a:gd name="connsiteX2" fmla="*/ 1244184 w 1244184"/>
              <a:gd name="connsiteY2" fmla="*/ 2885607 h 5771214"/>
              <a:gd name="connsiteX3" fmla="*/ 622092 w 1244184"/>
              <a:gd name="connsiteY3" fmla="*/ 5771214 h 5771214"/>
              <a:gd name="connsiteX4" fmla="*/ 0 w 1244184"/>
              <a:gd name="connsiteY4" fmla="*/ 2885607 h 5771214"/>
              <a:gd name="connsiteX0" fmla="*/ 0 w 1244184"/>
              <a:gd name="connsiteY0" fmla="*/ 2885607 h 5771214"/>
              <a:gd name="connsiteX1" fmla="*/ 622092 w 1244184"/>
              <a:gd name="connsiteY1" fmla="*/ 0 h 5771214"/>
              <a:gd name="connsiteX2" fmla="*/ 1244184 w 1244184"/>
              <a:gd name="connsiteY2" fmla="*/ 2885607 h 5771214"/>
              <a:gd name="connsiteX3" fmla="*/ 622092 w 1244184"/>
              <a:gd name="connsiteY3" fmla="*/ 5771214 h 5771214"/>
              <a:gd name="connsiteX4" fmla="*/ 0 w 1244184"/>
              <a:gd name="connsiteY4" fmla="*/ 2885607 h 5771214"/>
              <a:gd name="connsiteX0" fmla="*/ 0 w 1244184"/>
              <a:gd name="connsiteY0" fmla="*/ 2885607 h 5771214"/>
              <a:gd name="connsiteX1" fmla="*/ 622092 w 1244184"/>
              <a:gd name="connsiteY1" fmla="*/ 0 h 5771214"/>
              <a:gd name="connsiteX2" fmla="*/ 1244184 w 1244184"/>
              <a:gd name="connsiteY2" fmla="*/ 2885607 h 5771214"/>
              <a:gd name="connsiteX3" fmla="*/ 622092 w 1244184"/>
              <a:gd name="connsiteY3" fmla="*/ 5771214 h 5771214"/>
              <a:gd name="connsiteX4" fmla="*/ 0 w 1244184"/>
              <a:gd name="connsiteY4" fmla="*/ 2885607 h 5771214"/>
              <a:gd name="connsiteX0" fmla="*/ 0 w 1244184"/>
              <a:gd name="connsiteY0" fmla="*/ 2885607 h 5771214"/>
              <a:gd name="connsiteX1" fmla="*/ 622092 w 1244184"/>
              <a:gd name="connsiteY1" fmla="*/ 0 h 5771214"/>
              <a:gd name="connsiteX2" fmla="*/ 1244184 w 1244184"/>
              <a:gd name="connsiteY2" fmla="*/ 2885607 h 5771214"/>
              <a:gd name="connsiteX3" fmla="*/ 622092 w 1244184"/>
              <a:gd name="connsiteY3" fmla="*/ 5771214 h 5771214"/>
              <a:gd name="connsiteX4" fmla="*/ 0 w 1244184"/>
              <a:gd name="connsiteY4" fmla="*/ 2885607 h 5771214"/>
              <a:gd name="connsiteX0" fmla="*/ 0 w 742865"/>
              <a:gd name="connsiteY0" fmla="*/ 2885607 h 5771214"/>
              <a:gd name="connsiteX1" fmla="*/ 622092 w 742865"/>
              <a:gd name="connsiteY1" fmla="*/ 0 h 5771214"/>
              <a:gd name="connsiteX2" fmla="*/ 639595 w 742865"/>
              <a:gd name="connsiteY2" fmla="*/ 2885607 h 5771214"/>
              <a:gd name="connsiteX3" fmla="*/ 622092 w 742865"/>
              <a:gd name="connsiteY3" fmla="*/ 5771214 h 5771214"/>
              <a:gd name="connsiteX4" fmla="*/ 0 w 742865"/>
              <a:gd name="connsiteY4" fmla="*/ 2885607 h 5771214"/>
              <a:gd name="connsiteX0" fmla="*/ 0 w 739540"/>
              <a:gd name="connsiteY0" fmla="*/ 2885607 h 5771214"/>
              <a:gd name="connsiteX1" fmla="*/ 622092 w 739540"/>
              <a:gd name="connsiteY1" fmla="*/ 0 h 5771214"/>
              <a:gd name="connsiteX2" fmla="*/ 639595 w 739540"/>
              <a:gd name="connsiteY2" fmla="*/ 2885607 h 5771214"/>
              <a:gd name="connsiteX3" fmla="*/ 622092 w 739540"/>
              <a:gd name="connsiteY3" fmla="*/ 5771214 h 5771214"/>
              <a:gd name="connsiteX4" fmla="*/ 0 w 739540"/>
              <a:gd name="connsiteY4" fmla="*/ 2885607 h 5771214"/>
              <a:gd name="connsiteX0" fmla="*/ 2958 w 856947"/>
              <a:gd name="connsiteY0" fmla="*/ 2833141 h 5718748"/>
              <a:gd name="connsiteX1" fmla="*/ 856947 w 856947"/>
              <a:gd name="connsiteY1" fmla="*/ 0 h 5718748"/>
              <a:gd name="connsiteX2" fmla="*/ 642553 w 856947"/>
              <a:gd name="connsiteY2" fmla="*/ 2833141 h 5718748"/>
              <a:gd name="connsiteX3" fmla="*/ 625050 w 856947"/>
              <a:gd name="connsiteY3" fmla="*/ 5718748 h 5718748"/>
              <a:gd name="connsiteX4" fmla="*/ 2958 w 856947"/>
              <a:gd name="connsiteY4" fmla="*/ 2833141 h 5718748"/>
              <a:gd name="connsiteX0" fmla="*/ 2958 w 856947"/>
              <a:gd name="connsiteY0" fmla="*/ 2833141 h 5718748"/>
              <a:gd name="connsiteX1" fmla="*/ 856947 w 856947"/>
              <a:gd name="connsiteY1" fmla="*/ 0 h 5718748"/>
              <a:gd name="connsiteX2" fmla="*/ 642553 w 856947"/>
              <a:gd name="connsiteY2" fmla="*/ 2833141 h 5718748"/>
              <a:gd name="connsiteX3" fmla="*/ 625050 w 856947"/>
              <a:gd name="connsiteY3" fmla="*/ 5718748 h 5718748"/>
              <a:gd name="connsiteX4" fmla="*/ 2958 w 856947"/>
              <a:gd name="connsiteY4" fmla="*/ 2833141 h 5718748"/>
              <a:gd name="connsiteX0" fmla="*/ 244 w 937054"/>
              <a:gd name="connsiteY0" fmla="*/ 2833141 h 5711253"/>
              <a:gd name="connsiteX1" fmla="*/ 854233 w 937054"/>
              <a:gd name="connsiteY1" fmla="*/ 0 h 5711253"/>
              <a:gd name="connsiteX2" fmla="*/ 639839 w 937054"/>
              <a:gd name="connsiteY2" fmla="*/ 2833141 h 5711253"/>
              <a:gd name="connsiteX3" fmla="*/ 937054 w 937054"/>
              <a:gd name="connsiteY3" fmla="*/ 5711253 h 5711253"/>
              <a:gd name="connsiteX4" fmla="*/ 244 w 937054"/>
              <a:gd name="connsiteY4" fmla="*/ 2833141 h 5711253"/>
              <a:gd name="connsiteX0" fmla="*/ 244 w 937054"/>
              <a:gd name="connsiteY0" fmla="*/ 2833141 h 5711253"/>
              <a:gd name="connsiteX1" fmla="*/ 854233 w 937054"/>
              <a:gd name="connsiteY1" fmla="*/ 0 h 5711253"/>
              <a:gd name="connsiteX2" fmla="*/ 548736 w 937054"/>
              <a:gd name="connsiteY2" fmla="*/ 2833141 h 5711253"/>
              <a:gd name="connsiteX3" fmla="*/ 937054 w 937054"/>
              <a:gd name="connsiteY3" fmla="*/ 5711253 h 5711253"/>
              <a:gd name="connsiteX4" fmla="*/ 244 w 937054"/>
              <a:gd name="connsiteY4" fmla="*/ 2833141 h 5711253"/>
              <a:gd name="connsiteX0" fmla="*/ 244 w 937054"/>
              <a:gd name="connsiteY0" fmla="*/ 2833141 h 5711253"/>
              <a:gd name="connsiteX1" fmla="*/ 854233 w 937054"/>
              <a:gd name="connsiteY1" fmla="*/ 0 h 5711253"/>
              <a:gd name="connsiteX2" fmla="*/ 548736 w 937054"/>
              <a:gd name="connsiteY2" fmla="*/ 2833141 h 5711253"/>
              <a:gd name="connsiteX3" fmla="*/ 937054 w 937054"/>
              <a:gd name="connsiteY3" fmla="*/ 5711253 h 5711253"/>
              <a:gd name="connsiteX4" fmla="*/ 244 w 937054"/>
              <a:gd name="connsiteY4" fmla="*/ 2833141 h 5711253"/>
              <a:gd name="connsiteX0" fmla="*/ 244 w 937054"/>
              <a:gd name="connsiteY0" fmla="*/ 2833141 h 5711253"/>
              <a:gd name="connsiteX1" fmla="*/ 854233 w 937054"/>
              <a:gd name="connsiteY1" fmla="*/ 0 h 5711253"/>
              <a:gd name="connsiteX2" fmla="*/ 548736 w 937054"/>
              <a:gd name="connsiteY2" fmla="*/ 2833141 h 5711253"/>
              <a:gd name="connsiteX3" fmla="*/ 937054 w 937054"/>
              <a:gd name="connsiteY3" fmla="*/ 5711253 h 5711253"/>
              <a:gd name="connsiteX4" fmla="*/ 244 w 937054"/>
              <a:gd name="connsiteY4" fmla="*/ 2833141 h 5711253"/>
              <a:gd name="connsiteX0" fmla="*/ 708 w 998143"/>
              <a:gd name="connsiteY0" fmla="*/ 2833141 h 5703937"/>
              <a:gd name="connsiteX1" fmla="*/ 854697 w 998143"/>
              <a:gd name="connsiteY1" fmla="*/ 0 h 5703937"/>
              <a:gd name="connsiteX2" fmla="*/ 549200 w 998143"/>
              <a:gd name="connsiteY2" fmla="*/ 2833141 h 5703937"/>
              <a:gd name="connsiteX3" fmla="*/ 998143 w 998143"/>
              <a:gd name="connsiteY3" fmla="*/ 5703937 h 5703937"/>
              <a:gd name="connsiteX4" fmla="*/ 708 w 998143"/>
              <a:gd name="connsiteY4" fmla="*/ 2833141 h 5703937"/>
              <a:gd name="connsiteX0" fmla="*/ 708 w 998143"/>
              <a:gd name="connsiteY0" fmla="*/ 2833141 h 5703937"/>
              <a:gd name="connsiteX1" fmla="*/ 854697 w 998143"/>
              <a:gd name="connsiteY1" fmla="*/ 0 h 5703937"/>
              <a:gd name="connsiteX2" fmla="*/ 549200 w 998143"/>
              <a:gd name="connsiteY2" fmla="*/ 2833141 h 5703937"/>
              <a:gd name="connsiteX3" fmla="*/ 998143 w 998143"/>
              <a:gd name="connsiteY3" fmla="*/ 5703937 h 5703937"/>
              <a:gd name="connsiteX4" fmla="*/ 708 w 998143"/>
              <a:gd name="connsiteY4" fmla="*/ 2833141 h 5703937"/>
              <a:gd name="connsiteX0" fmla="*/ 708 w 998143"/>
              <a:gd name="connsiteY0" fmla="*/ 2833141 h 5703937"/>
              <a:gd name="connsiteX1" fmla="*/ 854697 w 998143"/>
              <a:gd name="connsiteY1" fmla="*/ 0 h 5703937"/>
              <a:gd name="connsiteX2" fmla="*/ 516867 w 998143"/>
              <a:gd name="connsiteY2" fmla="*/ 2734386 h 5703937"/>
              <a:gd name="connsiteX3" fmla="*/ 998143 w 998143"/>
              <a:gd name="connsiteY3" fmla="*/ 5703937 h 5703937"/>
              <a:gd name="connsiteX4" fmla="*/ 708 w 998143"/>
              <a:gd name="connsiteY4" fmla="*/ 2833141 h 5703937"/>
              <a:gd name="connsiteX0" fmla="*/ 410 w 997845"/>
              <a:gd name="connsiteY0" fmla="*/ 2928238 h 5799034"/>
              <a:gd name="connsiteX1" fmla="*/ 886731 w 997845"/>
              <a:gd name="connsiteY1" fmla="*/ 0 h 5799034"/>
              <a:gd name="connsiteX2" fmla="*/ 516569 w 997845"/>
              <a:gd name="connsiteY2" fmla="*/ 2829483 h 5799034"/>
              <a:gd name="connsiteX3" fmla="*/ 997845 w 997845"/>
              <a:gd name="connsiteY3" fmla="*/ 5799034 h 5799034"/>
              <a:gd name="connsiteX4" fmla="*/ 410 w 997845"/>
              <a:gd name="connsiteY4" fmla="*/ 2928238 h 5799034"/>
              <a:gd name="connsiteX0" fmla="*/ 511 w 997946"/>
              <a:gd name="connsiteY0" fmla="*/ 2928238 h 5799034"/>
              <a:gd name="connsiteX1" fmla="*/ 874707 w 997946"/>
              <a:gd name="connsiteY1" fmla="*/ 0 h 5799034"/>
              <a:gd name="connsiteX2" fmla="*/ 516670 w 997946"/>
              <a:gd name="connsiteY2" fmla="*/ 2829483 h 5799034"/>
              <a:gd name="connsiteX3" fmla="*/ 997946 w 997946"/>
              <a:gd name="connsiteY3" fmla="*/ 5799034 h 5799034"/>
              <a:gd name="connsiteX4" fmla="*/ 511 w 997946"/>
              <a:gd name="connsiteY4" fmla="*/ 2928238 h 5799034"/>
              <a:gd name="connsiteX0" fmla="*/ 199 w 997634"/>
              <a:gd name="connsiteY0" fmla="*/ 3048938 h 5919734"/>
              <a:gd name="connsiteX1" fmla="*/ 918852 w 997634"/>
              <a:gd name="connsiteY1" fmla="*/ 0 h 5919734"/>
              <a:gd name="connsiteX2" fmla="*/ 516358 w 997634"/>
              <a:gd name="connsiteY2" fmla="*/ 2950183 h 5919734"/>
              <a:gd name="connsiteX3" fmla="*/ 997634 w 997634"/>
              <a:gd name="connsiteY3" fmla="*/ 5919734 h 5919734"/>
              <a:gd name="connsiteX4" fmla="*/ 199 w 997634"/>
              <a:gd name="connsiteY4" fmla="*/ 3048938 h 5919734"/>
              <a:gd name="connsiteX0" fmla="*/ 199 w 997634"/>
              <a:gd name="connsiteY0" fmla="*/ 3048938 h 5919734"/>
              <a:gd name="connsiteX1" fmla="*/ 918852 w 997634"/>
              <a:gd name="connsiteY1" fmla="*/ 0 h 5919734"/>
              <a:gd name="connsiteX2" fmla="*/ 516358 w 997634"/>
              <a:gd name="connsiteY2" fmla="*/ 2950183 h 5919734"/>
              <a:gd name="connsiteX3" fmla="*/ 997634 w 997634"/>
              <a:gd name="connsiteY3" fmla="*/ 5919734 h 5919734"/>
              <a:gd name="connsiteX4" fmla="*/ 199 w 997634"/>
              <a:gd name="connsiteY4" fmla="*/ 3048938 h 591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634" h="5919734">
                <a:moveTo>
                  <a:pt x="199" y="3048938"/>
                </a:moveTo>
                <a:cubicBezTo>
                  <a:pt x="-12931" y="2062316"/>
                  <a:pt x="627746" y="434715"/>
                  <a:pt x="918852" y="0"/>
                </a:cubicBezTo>
                <a:cubicBezTo>
                  <a:pt x="849889" y="324806"/>
                  <a:pt x="516358" y="1356506"/>
                  <a:pt x="516358" y="2950183"/>
                </a:cubicBezTo>
                <a:cubicBezTo>
                  <a:pt x="516358" y="4543860"/>
                  <a:pt x="838159" y="5413006"/>
                  <a:pt x="997634" y="5919734"/>
                </a:cubicBezTo>
                <a:cubicBezTo>
                  <a:pt x="684043" y="5417563"/>
                  <a:pt x="13329" y="4035560"/>
                  <a:pt x="199" y="304893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8AD7188-E77F-AE4D-97BE-DD42B6A838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804" y="1496209"/>
            <a:ext cx="4062181" cy="657284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37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872A55-73BC-D24A-8AAD-88CEF13262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804" y="2163847"/>
            <a:ext cx="4062181" cy="151327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Mengde tekst bør begrenses. Brukt notatfeltet aktivt. Tenk på at mottaker skal lytte istedenfor å lese. Tenk også på lesbarheten, bruk helst ikke mindre skriftstørrelse enn 20.</a:t>
            </a:r>
            <a:br>
              <a:rPr lang="nb-NO"/>
            </a:br>
            <a:r>
              <a:rPr lang="nb-NO"/>
              <a:t>Husk alternativ tekst og fotokreditering på bildet.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DF7AC50-5F34-E246-B5AC-ECB2A589D2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16138" y="93441"/>
            <a:ext cx="4235006" cy="4973319"/>
          </a:xfrm>
          <a:custGeom>
            <a:avLst/>
            <a:gdLst>
              <a:gd name="connsiteX0" fmla="*/ 91440 w 5646674"/>
              <a:gd name="connsiteY0" fmla="*/ 0 h 6631092"/>
              <a:gd name="connsiteX1" fmla="*/ 4230624 w 5646674"/>
              <a:gd name="connsiteY1" fmla="*/ 81848 h 6631092"/>
              <a:gd name="connsiteX2" fmla="*/ 4230624 w 5646674"/>
              <a:gd name="connsiteY2" fmla="*/ 932104 h 6631092"/>
              <a:gd name="connsiteX3" fmla="*/ 4297548 w 5646674"/>
              <a:gd name="connsiteY3" fmla="*/ 999028 h 6631092"/>
              <a:gd name="connsiteX4" fmla="*/ 5079592 w 5646674"/>
              <a:gd name="connsiteY4" fmla="*/ 999028 h 6631092"/>
              <a:gd name="connsiteX5" fmla="*/ 5146516 w 5646674"/>
              <a:gd name="connsiteY5" fmla="*/ 932104 h 6631092"/>
              <a:gd name="connsiteX6" fmla="*/ 5146516 w 5646674"/>
              <a:gd name="connsiteY6" fmla="*/ 99959 h 6631092"/>
              <a:gd name="connsiteX7" fmla="*/ 5640578 w 5646674"/>
              <a:gd name="connsiteY7" fmla="*/ 109728 h 6631092"/>
              <a:gd name="connsiteX8" fmla="*/ 5646674 w 5646674"/>
              <a:gd name="connsiteY8" fmla="*/ 6407531 h 6631092"/>
              <a:gd name="connsiteX9" fmla="*/ 2930525 w 5646674"/>
              <a:gd name="connsiteY9" fmla="*/ 6611493 h 6631092"/>
              <a:gd name="connsiteX10" fmla="*/ 0 w 5646674"/>
              <a:gd name="connsiteY10" fmla="*/ 6620891 h 6631092"/>
              <a:gd name="connsiteX11" fmla="*/ 91440 w 5646674"/>
              <a:gd name="connsiteY11" fmla="*/ 0 h 6631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46674" h="6631092">
                <a:moveTo>
                  <a:pt x="91440" y="0"/>
                </a:moveTo>
                <a:lnTo>
                  <a:pt x="4230624" y="81848"/>
                </a:lnTo>
                <a:lnTo>
                  <a:pt x="4230624" y="932104"/>
                </a:lnTo>
                <a:cubicBezTo>
                  <a:pt x="4230624" y="969065"/>
                  <a:pt x="4260587" y="999028"/>
                  <a:pt x="4297548" y="999028"/>
                </a:cubicBezTo>
                <a:lnTo>
                  <a:pt x="5079592" y="999028"/>
                </a:lnTo>
                <a:cubicBezTo>
                  <a:pt x="5116553" y="999028"/>
                  <a:pt x="5146516" y="969065"/>
                  <a:pt x="5146516" y="932104"/>
                </a:cubicBezTo>
                <a:lnTo>
                  <a:pt x="5146516" y="99959"/>
                </a:lnTo>
                <a:lnTo>
                  <a:pt x="5640578" y="109728"/>
                </a:lnTo>
                <a:lnTo>
                  <a:pt x="5646674" y="6407531"/>
                </a:lnTo>
                <a:cubicBezTo>
                  <a:pt x="4779899" y="6479582"/>
                  <a:pt x="4583684" y="6557730"/>
                  <a:pt x="2930525" y="6611493"/>
                </a:cubicBezTo>
                <a:cubicBezTo>
                  <a:pt x="1892723" y="6651202"/>
                  <a:pt x="976842" y="6617758"/>
                  <a:pt x="0" y="6620891"/>
                </a:cubicBezTo>
                <a:cubicBezTo>
                  <a:pt x="1048512" y="4176183"/>
                  <a:pt x="883920" y="2261828"/>
                  <a:pt x="91440" y="0"/>
                </a:cubicBezTo>
                <a:close/>
              </a:path>
            </a:pathLst>
          </a:custGeom>
          <a:pattFill prst="lgCheck">
            <a:fgClr>
              <a:schemeClr val="bg2"/>
            </a:fgClr>
            <a:bgClr>
              <a:schemeClr val="bg1"/>
            </a:bgClr>
          </a:pattFill>
          <a:effectLst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158320227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465439-915F-46E9-9A3B-6F5F62264217}"/>
              </a:ext>
            </a:extLst>
          </p:cNvPr>
          <p:cNvSpPr txBox="1"/>
          <p:nvPr userDrawn="1"/>
        </p:nvSpPr>
        <p:spPr>
          <a:xfrm>
            <a:off x="228600" y="4663217"/>
            <a:ext cx="21753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75">
                <a:solidFill>
                  <a:schemeClr val="bg1">
                    <a:lumMod val="50000"/>
                  </a:schemeClr>
                </a:solidFill>
                <a:latin typeface="Poppins"/>
              </a:rPr>
              <a:t>Roller 4.1.3 Forvalte økonomimodell</a:t>
            </a:r>
          </a:p>
          <a:p>
            <a:r>
              <a:rPr lang="nb-NO" sz="675" err="1">
                <a:solidFill>
                  <a:schemeClr val="bg1">
                    <a:lumMod val="50000"/>
                  </a:schemeClr>
                </a:solidFill>
                <a:latin typeface="Poppins"/>
              </a:rPr>
              <a:t>Ver</a:t>
            </a:r>
            <a:r>
              <a:rPr lang="nb-NO" sz="675">
                <a:solidFill>
                  <a:schemeClr val="bg1">
                    <a:lumMod val="50000"/>
                  </a:schemeClr>
                </a:solidFill>
                <a:latin typeface="Poppins"/>
              </a:rPr>
              <a:t>. 1.1 02.10.2020</a:t>
            </a:r>
          </a:p>
        </p:txBody>
      </p:sp>
    </p:spTree>
    <p:extLst>
      <p:ext uri="{BB962C8B-B14F-4D97-AF65-F5344CB8AC3E}">
        <p14:creationId xmlns:p14="http://schemas.microsoft.com/office/powerpoint/2010/main" val="3483902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2"/>
            <a:ext cx="7772400" cy="64633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672998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819788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32343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0552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430206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80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20" y="1444343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6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6" y="1444343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9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528777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300139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077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2344BB71-0781-BE4B-991A-D131BC6BE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64633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8AF6411C-65FD-A24C-9C3D-9E5091552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3" y="928914"/>
            <a:ext cx="8381997" cy="366570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2" y="368439"/>
            <a:ext cx="3008313" cy="70788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13848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25395"/>
            <a:ext cx="5486400" cy="40011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2552416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077617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394139" y="205980"/>
            <a:ext cx="1292662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142582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pag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768277"/>
              </p:ext>
            </p:ext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75595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2"/>
            <a:ext cx="7772400" cy="64633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6793913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447759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32343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6725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226999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80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20" y="1444343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6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6" y="1444343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9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2395766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5103732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4857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2" y="368439"/>
            <a:ext cx="3008313" cy="70788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5648533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25395"/>
            <a:ext cx="5486400" cy="40011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222486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587427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394139" y="205980"/>
            <a:ext cx="1292662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233349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9" y="488701"/>
            <a:ext cx="8371762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35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9" y="238125"/>
            <a:ext cx="8371762" cy="5238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275160"/>
            <a:ext cx="8374062" cy="35092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3FFE4A-BC3E-4A6F-A2F7-DAF075A045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A7409F-6336-4A34-BB77-9D5FCA08C53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3CCE21-0F43-465D-A95C-235E160BA0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66943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3"/>
            <a:ext cx="7772400" cy="64633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7537940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6470759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32343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8206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1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715146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81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21" y="1444344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7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7" y="1444344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20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6645991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1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3229494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597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2" y="368439"/>
            <a:ext cx="3008313" cy="70788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0850480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25395"/>
            <a:ext cx="5486400" cy="40011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242953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1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366120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394139" y="205980"/>
            <a:ext cx="1292662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547067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2"/>
            <a:ext cx="7772400" cy="64633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8003571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5842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E56B820D-AB7F-5A44-8020-5D09944AA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AE7B768E-548A-B44A-978C-328D3FD09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37E158BE-6530-394F-B377-3FE8EA1DC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9F076E42-9075-F143-9FC0-531C50D54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BF3EDB8E-E4B3-2B49-9493-A3FEF0A85B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32343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76726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5661438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80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20" y="1444343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6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6" y="1444343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9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27081107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5409308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9217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2" y="368439"/>
            <a:ext cx="3008313" cy="70788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452358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25395"/>
            <a:ext cx="5486400" cy="40011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259320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48518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394139" y="205980"/>
            <a:ext cx="1292662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4829628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9" y="488701"/>
            <a:ext cx="8371762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35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9" y="238125"/>
            <a:ext cx="8371762" cy="5238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275160"/>
            <a:ext cx="8374062" cy="35092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3FFE4A-BC3E-4A6F-A2F7-DAF075A045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A7409F-6336-4A34-BB77-9D5FCA08C53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3CCE21-0F43-465D-A95C-235E160BA0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96164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2"/>
            <a:ext cx="7772400" cy="64633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27455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365061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32343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37322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325069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80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20" y="1444343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6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6" y="1444343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9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41939187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150938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73602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2" y="368439"/>
            <a:ext cx="3008313" cy="70788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525176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25395"/>
            <a:ext cx="5486400" cy="40011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884437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6908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394139" y="205980"/>
            <a:ext cx="1292662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8032927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42716944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2344BB71-0781-BE4B-991A-D131BC6BE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64633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8AF6411C-65FD-A24C-9C3D-9E5091552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3" y="928914"/>
            <a:ext cx="8381997" cy="366570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703607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75069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4388715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E56B820D-AB7F-5A44-8020-5D09944AA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AE7B768E-548A-B44A-978C-328D3FD09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37E158BE-6530-394F-B377-3FE8EA1DC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9F076E42-9075-F143-9FC0-531C50D54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BF3EDB8E-E4B3-2B49-9493-A3FEF0A85B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121531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8951726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1524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390977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11170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889447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344399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2"/>
            <a:ext cx="7772400" cy="64633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21953941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31073893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32343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41219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78462222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80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20" y="1444343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6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6" y="1444343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9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3735653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8411372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5785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2" y="368439"/>
            <a:ext cx="3008313" cy="70788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9548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25395"/>
            <a:ext cx="5486400" cy="40011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33400560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21998866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394139" y="205980"/>
            <a:ext cx="1292662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7472184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2"/>
            <a:ext cx="7772400" cy="64633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218290306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5251970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60752794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32343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75073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5521878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80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20" y="1444343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6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6" y="1444343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9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250623579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046682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6.xml"/><Relationship Id="rId16" Type="http://schemas.openxmlformats.org/officeDocument/2006/relationships/oleObject" Target="../embeddings/oleObject4.bin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ags" Target="../tags/tag7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ags" Target="../tags/tag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ags" Target="../tags/tag8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oleObject" Target="../embeddings/oleObject5.bin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ags" Target="../tags/tag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49.xml"/><Relationship Id="rId16" Type="http://schemas.openxmlformats.org/officeDocument/2006/relationships/oleObject" Target="../embeddings/oleObject6.bin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ags" Target="../tags/tag11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ags" Target="../tags/tag1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ags" Target="../tags/tag1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61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oleObject" Target="../embeddings/oleObject7.bin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ags" Target="../tags/tag1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ags" Target="../tags/tag14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oleObject" Target="../embeddings/oleObject8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ags" Target="../tags/tag15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83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oleObject" Target="../embeddings/oleObject9.bin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tags" Target="../tags/tag1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1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95.xml"/><Relationship Id="rId21" Type="http://schemas.openxmlformats.org/officeDocument/2006/relationships/tags" Target="../tags/tag18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20" Type="http://schemas.openxmlformats.org/officeDocument/2006/relationships/tags" Target="../tags/tag17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24" Type="http://schemas.openxmlformats.org/officeDocument/2006/relationships/image" Target="../media/image4.jpeg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2.xml"/><Relationship Id="rId19" Type="http://schemas.openxmlformats.org/officeDocument/2006/relationships/theme" Target="../theme/theme9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Relationship Id="rId22" Type="http://schemas.openxmlformats.org/officeDocument/2006/relationships/oleObject" Target="../embeddings/oleObject10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4394623-160E-4BDA-8166-722D8E8F922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8278734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395" imgH="394" progId="TCLayout.ActiveDocument.1">
                  <p:embed/>
                </p:oleObj>
              </mc:Choice>
              <mc:Fallback>
                <p:oleObj name="think-cell Slide" r:id="rId15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4394623-160E-4BDA-8166-722D8E8F92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304299"/>
            <a:ext cx="82296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025501"/>
            <a:ext cx="8229600" cy="3813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 descr="sirkler.jpg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379170"/>
            <a:ext cx="1151994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83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F553F2-CB7D-46D6-A6A5-D16CF29D07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587843601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592" imgH="591" progId="TCLayout.ActiveDocument.1">
                  <p:embed/>
                </p:oleObj>
              </mc:Choice>
              <mc:Fallback>
                <p:oleObj name="think-cell Slide" r:id="rId1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F553F2-CB7D-46D6-A6A5-D16CF29D0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29948F-3307-473B-885D-E9EEF3840228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36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23849" y="205980"/>
            <a:ext cx="8458815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3849" y="936523"/>
            <a:ext cx="8458815" cy="365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23181" y="4800919"/>
            <a:ext cx="2520045" cy="204809"/>
          </a:xfrm>
          <a:prstGeom prst="rect">
            <a:avLst/>
          </a:prstGeom>
        </p:spPr>
      </p:pic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FE08F9A8-C6B7-4BAE-BD6C-8CDE0653CD72}"/>
              </a:ext>
            </a:extLst>
          </p:cNvPr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792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672" r:id="rId12"/>
  </p:sldLayoutIdLst>
  <p:txStyles>
    <p:titleStyle>
      <a:lvl1pPr algn="l" defTabSz="457189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F553F2-CB7D-46D6-A6A5-D16CF29D07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739744777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592" imgH="591" progId="TCLayout.ActiveDocument.1">
                  <p:embed/>
                </p:oleObj>
              </mc:Choice>
              <mc:Fallback>
                <p:oleObj name="think-cell Slide" r:id="rId1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F553F2-CB7D-46D6-A6A5-D16CF29D0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29948F-3307-473B-885D-E9EEF3840228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36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23849" y="205980"/>
            <a:ext cx="8458815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3849" y="936523"/>
            <a:ext cx="8458815" cy="365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23181" y="4800919"/>
            <a:ext cx="2520045" cy="204809"/>
          </a:xfrm>
          <a:prstGeom prst="rect">
            <a:avLst/>
          </a:prstGeom>
        </p:spPr>
      </p:pic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FE08F9A8-C6B7-4BAE-BD6C-8CDE0653CD72}"/>
              </a:ext>
            </a:extLst>
          </p:cNvPr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232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457189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F553F2-CB7D-46D6-A6A5-D16CF29D07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208704948"/>
              </p:ext>
            </p:ext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592" imgH="591" progId="TCLayout.ActiveDocument.1">
                  <p:embed/>
                </p:oleObj>
              </mc:Choice>
              <mc:Fallback>
                <p:oleObj name="think-cell Slide" r:id="rId15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F553F2-CB7D-46D6-A6A5-D16CF29D0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29948F-3307-473B-885D-E9EEF3840228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36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23849" y="205981"/>
            <a:ext cx="8458815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3849" y="936523"/>
            <a:ext cx="8458815" cy="365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23182" y="4800920"/>
            <a:ext cx="2520045" cy="20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7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457178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884" indent="-342884" algn="l" defTabSz="45717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13" indent="-285736" algn="l" defTabSz="45717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2944" indent="-228588" algn="l" defTabSz="457178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120" indent="-228588" algn="l" defTabSz="457178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297" indent="-228588" algn="l" defTabSz="457178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474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F553F2-CB7D-46D6-A6A5-D16CF29D07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683357008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592" imgH="591" progId="TCLayout.ActiveDocument.1">
                  <p:embed/>
                </p:oleObj>
              </mc:Choice>
              <mc:Fallback>
                <p:oleObj name="think-cell Slide" r:id="rId1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F553F2-CB7D-46D6-A6A5-D16CF29D0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29948F-3307-473B-885D-E9EEF3840228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36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23849" y="205980"/>
            <a:ext cx="8458815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3849" y="936523"/>
            <a:ext cx="8458815" cy="365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23181" y="4800919"/>
            <a:ext cx="2520045" cy="204809"/>
          </a:xfrm>
          <a:prstGeom prst="rect">
            <a:avLst/>
          </a:prstGeom>
        </p:spPr>
      </p:pic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FE08F9A8-C6B7-4BAE-BD6C-8CDE0653CD72}"/>
              </a:ext>
            </a:extLst>
          </p:cNvPr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074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defTabSz="457189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F553F2-CB7D-46D6-A6A5-D16CF29D07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907472055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592" imgH="591" progId="TCLayout.ActiveDocument.1">
                  <p:embed/>
                </p:oleObj>
              </mc:Choice>
              <mc:Fallback>
                <p:oleObj name="think-cell Slide" r:id="rId15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F553F2-CB7D-46D6-A6A5-D16CF29D0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29948F-3307-473B-885D-E9EEF3840228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36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23849" y="205980"/>
            <a:ext cx="8458815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3849" y="936523"/>
            <a:ext cx="8458815" cy="365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23181" y="4800919"/>
            <a:ext cx="2520045" cy="20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4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189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3A59599-34AF-4416-9B68-E8C695306F0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4833493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95" imgH="394" progId="TCLayout.ActiveDocument.1">
                  <p:embed/>
                </p:oleObj>
              </mc:Choice>
              <mc:Fallback>
                <p:oleObj name="think-cell Slide" r:id="rId1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3A59599-34AF-4416-9B68-E8C695306F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304299"/>
            <a:ext cx="82296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025501"/>
            <a:ext cx="8229600" cy="3813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 descr="sirkler.jpg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379170"/>
            <a:ext cx="1151994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8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F553F2-CB7D-46D6-A6A5-D16CF29D07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923234970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592" imgH="591" progId="TCLayout.ActiveDocument.1">
                  <p:embed/>
                </p:oleObj>
              </mc:Choice>
              <mc:Fallback>
                <p:oleObj name="think-cell Slide" r:id="rId15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F553F2-CB7D-46D6-A6A5-D16CF29D0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29948F-3307-473B-885D-E9EEF3840228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36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23849" y="205980"/>
            <a:ext cx="8458815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3849" y="936523"/>
            <a:ext cx="8458815" cy="365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23181" y="4800919"/>
            <a:ext cx="2520045" cy="204809"/>
          </a:xfrm>
          <a:prstGeom prst="rect">
            <a:avLst/>
          </a:prstGeom>
        </p:spPr>
      </p:pic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FE08F9A8-C6B7-4BAE-BD6C-8CDE0653CD72}"/>
              </a:ext>
            </a:extLst>
          </p:cNvPr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Arrow: Pentagon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F64A65D-DBE3-45A0-B220-920A9128E8E2}"/>
              </a:ext>
            </a:extLst>
          </p:cNvPr>
          <p:cNvSpPr/>
          <p:nvPr userDrawn="1"/>
        </p:nvSpPr>
        <p:spPr>
          <a:xfrm>
            <a:off x="8415756" y="97660"/>
            <a:ext cx="593661" cy="149228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900"/>
              <a:t>Frem</a:t>
            </a:r>
          </a:p>
        </p:txBody>
      </p:sp>
      <p:sp>
        <p:nvSpPr>
          <p:cNvPr id="9" name="Arrow: Pentagon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D848AF9-5415-435D-A009-F83A4F185669}"/>
              </a:ext>
            </a:extLst>
          </p:cNvPr>
          <p:cNvSpPr/>
          <p:nvPr userDrawn="1"/>
        </p:nvSpPr>
        <p:spPr>
          <a:xfrm flipH="1">
            <a:off x="7214618" y="95544"/>
            <a:ext cx="538105" cy="149228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900"/>
              <a:t>Tilbake</a:t>
            </a:r>
          </a:p>
        </p:txBody>
      </p:sp>
      <p:sp>
        <p:nvSpPr>
          <p:cNvPr id="10" name="Rectangle 9">
            <a:hlinkClick r:id="" action="ppaction://noaction"/>
            <a:extLst>
              <a:ext uri="{FF2B5EF4-FFF2-40B4-BE49-F238E27FC236}">
                <a16:creationId xmlns:a16="http://schemas.microsoft.com/office/drawing/2014/main" id="{1DFF4362-C0AC-4D85-8AD5-1DBF54291986}"/>
              </a:ext>
            </a:extLst>
          </p:cNvPr>
          <p:cNvSpPr/>
          <p:nvPr userDrawn="1"/>
        </p:nvSpPr>
        <p:spPr>
          <a:xfrm>
            <a:off x="7860233" y="102473"/>
            <a:ext cx="460892" cy="14922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750"/>
              <a:t>Meny</a:t>
            </a:r>
          </a:p>
        </p:txBody>
      </p:sp>
    </p:spTree>
    <p:extLst>
      <p:ext uri="{BB962C8B-B14F-4D97-AF65-F5344CB8AC3E}">
        <p14:creationId xmlns:p14="http://schemas.microsoft.com/office/powerpoint/2010/main" val="271424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defTabSz="457189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F553F2-CB7D-46D6-A6A5-D16CF29D07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2112530238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2" imgW="592" imgH="591" progId="TCLayout.ActiveDocument.1">
                  <p:embed/>
                </p:oleObj>
              </mc:Choice>
              <mc:Fallback>
                <p:oleObj name="think-cell Slide" r:id="rId22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F553F2-CB7D-46D6-A6A5-D16CF29D0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29948F-3307-473B-885D-E9EEF3840228}"/>
              </a:ext>
            </a:extLst>
          </p:cNvPr>
          <p:cNvSpPr/>
          <p:nvPr userDrawn="1">
            <p:custDataLst>
              <p:tags r:id="rId21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36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23849" y="205980"/>
            <a:ext cx="8458815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3849" y="936523"/>
            <a:ext cx="8458815" cy="365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423181" y="4800919"/>
            <a:ext cx="2520045" cy="204809"/>
          </a:xfrm>
          <a:prstGeom prst="rect">
            <a:avLst/>
          </a:prstGeom>
        </p:spPr>
      </p:pic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FE08F9A8-C6B7-4BAE-BD6C-8CDE0653CD72}"/>
              </a:ext>
            </a:extLst>
          </p:cNvPr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763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</p:sldLayoutIdLst>
  <p:txStyles>
    <p:titleStyle>
      <a:lvl1pPr algn="l" defTabSz="457189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22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3.xml"/><Relationship Id="rId1" Type="http://schemas.openxmlformats.org/officeDocument/2006/relationships/tags" Target="../tags/tag3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image" Target="../media/image2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3.xml"/><Relationship Id="rId6" Type="http://schemas.openxmlformats.org/officeDocument/2006/relationships/image" Target="../media/image3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4.xml"/><Relationship Id="rId6" Type="http://schemas.openxmlformats.org/officeDocument/2006/relationships/image" Target="../media/image4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2.png"/><Relationship Id="rId18" Type="http://schemas.openxmlformats.org/officeDocument/2006/relationships/image" Target="../media/image54.png"/><Relationship Id="rId3" Type="http://schemas.openxmlformats.org/officeDocument/2006/relationships/notesSlide" Target="../notesSlides/notesSlide12.xml"/><Relationship Id="rId7" Type="http://schemas.openxmlformats.org/officeDocument/2006/relationships/hyperlink" Target="https://universityofbergen.sharepoint.com/:b:/s/KvalitetsrammeverkokonomioglonnBOTT/EYGJAI0C_C9OnEtHw1KfTFwBGZRIqIXHx1gan4sNZEWD_g?e=RfdVxW" TargetMode="External"/><Relationship Id="rId12" Type="http://schemas.openxmlformats.org/officeDocument/2006/relationships/hyperlink" Target="https://universityofbergen.sharepoint.com/:b:/s/KvalitetsrammeverkokonomioglonnBOTT/EUP527PPsGBFrzVR58EEONkBl_5emb080f_836ItNIcS7Q?e=rlsi1o" TargetMode="External"/><Relationship Id="rId17" Type="http://schemas.openxmlformats.org/officeDocument/2006/relationships/hyperlink" Target="https://www.bott-samarbeidet.no/okonomi/opplering/okonomi/periodeavslutning/" TargetMode="External"/><Relationship Id="rId2" Type="http://schemas.openxmlformats.org/officeDocument/2006/relationships/slideLayout" Target="../slideLayouts/slideLayout82.xml"/><Relationship Id="rId16" Type="http://schemas.openxmlformats.org/officeDocument/2006/relationships/hyperlink" Target="https://www.bott-samarbeidet.no/okonomi/opplering/okonomi/regnskap/" TargetMode="External"/><Relationship Id="rId1" Type="http://schemas.openxmlformats.org/officeDocument/2006/relationships/tags" Target="../tags/tag35.xml"/><Relationship Id="rId6" Type="http://schemas.openxmlformats.org/officeDocument/2006/relationships/hyperlink" Target="https://www.bott-samarbeidet.no/okonomi/opplering/styring-og-rapportering/budsjettering/" TargetMode="External"/><Relationship Id="rId11" Type="http://schemas.openxmlformats.org/officeDocument/2006/relationships/hyperlink" Target="https://universityofbergen.sharepoint.com/:b:/s/KvalitetsrammeverkokonomioglonnBOTT/EZLxkr--9t9PqmJ6DuNoLVIByDpWAYvxwlJIb7b30HZaRg?e=qqSzGT" TargetMode="External"/><Relationship Id="rId5" Type="http://schemas.openxmlformats.org/officeDocument/2006/relationships/image" Target="../media/image1.emf"/><Relationship Id="rId15" Type="http://schemas.openxmlformats.org/officeDocument/2006/relationships/hyperlink" Target="https://www.bott-samarbeidet.no/okonomi/opplering/okonomi/anleggsmidler/" TargetMode="External"/><Relationship Id="rId10" Type="http://schemas.openxmlformats.org/officeDocument/2006/relationships/image" Target="../media/image51.png"/><Relationship Id="rId19" Type="http://schemas.openxmlformats.org/officeDocument/2006/relationships/image" Target="../media/image55.svg"/><Relationship Id="rId4" Type="http://schemas.openxmlformats.org/officeDocument/2006/relationships/oleObject" Target="../embeddings/oleObject23.bin"/><Relationship Id="rId9" Type="http://schemas.openxmlformats.org/officeDocument/2006/relationships/hyperlink" Target="https://universityofbergen.sharepoint.com/:b:/s/KvalitetsrammeverkokonomioglonnBOTT/Edf7o052jZ5LtUH7aXMozTMBgTRTXJGqw6DG65iXcy59aw?e=ZQsTIe" TargetMode="External"/><Relationship Id="rId1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6.x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2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2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8.xml"/><Relationship Id="rId6" Type="http://schemas.openxmlformats.org/officeDocument/2006/relationships/hyperlink" Target="https://universityofbergen.sharepoint.com/:b:/s/KvalitetsrammeverkokonomioglonnBOTT/Edf7o052jZ5LtUH7aXMozTMBgTRTXJGqw6DG65iXcy59aw?e=ZQsTIe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9.x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2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0.xml"/><Relationship Id="rId6" Type="http://schemas.openxmlformats.org/officeDocument/2006/relationships/hyperlink" Target="https://universityofbergen.sharepoint.com/:b:/s/KvalitetsrammeverkokonomioglonnBOTT/EUP527PPsGBFrzVR58EEONkBl_5emb080f_836ItNIcS7Q?e=rlsi1o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.emf"/><Relationship Id="rId11" Type="http://schemas.openxmlformats.org/officeDocument/2006/relationships/image" Target="../media/image27.png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6.sv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1.x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2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2.xml"/><Relationship Id="rId6" Type="http://schemas.openxmlformats.org/officeDocument/2006/relationships/hyperlink" Target="https://universityofbergen.sharepoint.com/:b:/s/KvalitetsrammeverkokonomioglonnBOTT/EZLxkr--9t9PqmJ6DuNoLVIByDpWAYvxwlJIb7b30HZaRg?e=qqSzGT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3.x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31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7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i.ntnu.no/wiki/-/wiki/Norsk/BOTT+-+Oppl%C3%A6ring+i+nytt+%C3%B8konomisystem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i.ntnu.no/documents/portlet_file_entry/1305837853/Veiledning+p%C3%A5logging+Canvas.pdf/1152f416-d177-1c08-dbe5-e703b96eb1c6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i.ntnu.no/wiki/-/wiki/Norsk/BOTT+-+%C3%98konomimodellen+-+Brukerst%C3%B8tte#section-BOTT+-+%C3%98konomimodellen+-+Brukerst%C3%B8tte-Oppl%C3%A6ring+i+%C3%B8konomimodellen+-+juni+2021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mitt.uib.no/enroll/98C9J6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mitt.uib.no/enroll/KNJ73M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mitt.uib.no/enroll/MWWB6C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i.ntnu.no/documents/portlet_file_entry/1305837853/Veiledning+p%C3%A5logging+Canvas.pdf/1152f416-d177-1c08-dbe5-e703b96eb1c6" TargetMode="Externa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i.ntnu.no/wiki/-/wiki/Norsk/BOTT+%C3%98konomi+og+l%C3%B8nn+innf%C3%B8ringsprosjekt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Opplaering-bott-ol@ntnu.no" TargetMode="External"/><Relationship Id="rId4" Type="http://schemas.openxmlformats.org/officeDocument/2006/relationships/hyperlink" Target="https://i.ntnu.no/wiki/-/wiki/Norsk/Bott+%C3%B8konomi+og+l%C3%B8nn+-+Oppl%C3%A6ring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ott-samarbeidet.no/okonomi/opplering/index.html" TargetMode="External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68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6" Type="http://schemas.openxmlformats.org/officeDocument/2006/relationships/image" Target="../media/image67.png"/><Relationship Id="rId11" Type="http://schemas.openxmlformats.org/officeDocument/2006/relationships/hyperlink" Target="mailto:opplaering-bott-ol@ntnu.no" TargetMode="External"/><Relationship Id="rId5" Type="http://schemas.openxmlformats.org/officeDocument/2006/relationships/image" Target="../media/image1.emf"/><Relationship Id="rId10" Type="http://schemas.openxmlformats.org/officeDocument/2006/relationships/hyperlink" Target="https://i.ntnu.no/wiki/-/wiki/Norsk/Bott+%C3%B8konomi+og+l%C3%B8nn+-+Oppl%C3%A6ring" TargetMode="External"/><Relationship Id="rId4" Type="http://schemas.openxmlformats.org/officeDocument/2006/relationships/oleObject" Target="../embeddings/oleObject32.bin"/><Relationship Id="rId9" Type="http://schemas.openxmlformats.org/officeDocument/2006/relationships/hyperlink" Target="https://i.ntnu.no/wiki/-/wiki/Norsk/BOTT+%C3%98konomi+og+l%C3%B8nn+innf%C3%B8ringsprosjekt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2.xml"/><Relationship Id="rId1" Type="http://schemas.openxmlformats.org/officeDocument/2006/relationships/tags" Target="../tags/tag4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70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6" Type="http://schemas.openxmlformats.org/officeDocument/2006/relationships/image" Target="../media/image6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opplaering-bott-ol@ntnu.no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2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27.xml"/><Relationship Id="rId6" Type="http://schemas.openxmlformats.org/officeDocument/2006/relationships/image" Target="../media/image3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5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4.png"/><Relationship Id="rId1" Type="http://schemas.openxmlformats.org/officeDocument/2006/relationships/tags" Target="../tags/tag28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1.emf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C2907E4-33AC-47EE-90CC-08CBE65B9E3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6284460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C2907E4-33AC-47EE-90CC-08CBE65B9E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03CB462-D9E6-48BE-AF21-E78169557E7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nb-NO" sz="405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0" y="1"/>
            <a:ext cx="9144000" cy="52741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nb-NO" sz="12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458956" y="1434007"/>
            <a:ext cx="8114088" cy="2308324"/>
          </a:xfrm>
        </p:spPr>
        <p:txBody>
          <a:bodyPr vert="horz"/>
          <a:lstStyle/>
          <a:p>
            <a:r>
              <a:rPr lang="nb-NO" dirty="0">
                <a:solidFill>
                  <a:schemeClr val="bg1"/>
                </a:solidFill>
              </a:rPr>
              <a:t>Informasjonsmøte om opplæring for </a:t>
            </a:r>
            <a:r>
              <a:rPr lang="nb-NO" dirty="0" err="1">
                <a:solidFill>
                  <a:schemeClr val="bg1"/>
                </a:solidFill>
              </a:rPr>
              <a:t>controller</a:t>
            </a:r>
            <a:r>
              <a:rPr lang="nb-NO" dirty="0">
                <a:solidFill>
                  <a:schemeClr val="bg1"/>
                </a:solidFill>
              </a:rPr>
              <a:t>, </a:t>
            </a:r>
            <a:r>
              <a:rPr lang="nb-NO" dirty="0" err="1">
                <a:solidFill>
                  <a:schemeClr val="bg1"/>
                </a:solidFill>
              </a:rPr>
              <a:t>periodeavslutter</a:t>
            </a:r>
            <a:r>
              <a:rPr lang="nb-NO" dirty="0">
                <a:solidFill>
                  <a:schemeClr val="bg1"/>
                </a:solidFill>
              </a:rPr>
              <a:t> enhet, anleggshåndterer og bilagsbehandler</a:t>
            </a:r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584434" y="3784365"/>
            <a:ext cx="8114089" cy="598097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nb-NO" sz="2700">
                <a:solidFill>
                  <a:schemeClr val="bg1"/>
                </a:solidFill>
              </a:rPr>
              <a:t>BOTT ØL Innføring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89D61C2-2E0E-8541-A434-8E4817E38E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506" y="444335"/>
            <a:ext cx="5406359" cy="4332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91FC646-4967-4503-A60F-7C8FA1187E7C}"/>
              </a:ext>
            </a:extLst>
          </p:cNvPr>
          <p:cNvSpPr/>
          <p:nvPr/>
        </p:nvSpPr>
        <p:spPr>
          <a:xfrm>
            <a:off x="6641526" y="4756215"/>
            <a:ext cx="2413321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 defTabSz="457189">
              <a:defRPr/>
            </a:pPr>
            <a:r>
              <a:rPr lang="nb-NO">
                <a:solidFill>
                  <a:srgbClr val="FFFFFF"/>
                </a:solidFill>
                <a:latin typeface="Arial" panose="020B0604020202020204"/>
              </a:rPr>
              <a:t>25. oktober 2022</a:t>
            </a:r>
            <a:endParaRPr lang="nb-NO" sz="150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BA62F96E-5969-3157-AB7D-0F72D15CA43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41887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BA62F96E-5969-3157-AB7D-0F72D15CA4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74535EF-F463-972B-3A46-C9C8AE065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E7A56-4D64-0895-2193-6C88BCA522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3447047"/>
            <a:ext cx="4038600" cy="114757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b-NO"/>
              <a:t>Laila Strypet</a:t>
            </a:r>
            <a:br>
              <a:rPr lang="nb-NO"/>
            </a:br>
            <a:r>
              <a:rPr lang="nb-NO"/>
              <a:t>Prosessansvarlig regnskap &amp; andre økonomiprosesser</a:t>
            </a:r>
            <a:br>
              <a:rPr lang="nb-NO"/>
            </a:br>
            <a:r>
              <a:rPr lang="nb-NO"/>
              <a:t>Seksjon for regnskap og prosjektøkonomi</a:t>
            </a:r>
            <a:br>
              <a:rPr lang="nb-NO"/>
            </a:br>
            <a:r>
              <a:rPr lang="nb-NO"/>
              <a:t>Økonomiavdelingen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7B3C20-E080-9832-85EA-DDDA96B22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3447045"/>
            <a:ext cx="4038600" cy="1147577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>
              <a:buNone/>
            </a:pPr>
            <a:r>
              <a:rPr lang="nb-NO"/>
              <a:t>Erlend Holtan Lakså</a:t>
            </a:r>
            <a:br>
              <a:rPr lang="nb-NO"/>
            </a:br>
            <a:r>
              <a:rPr lang="nb-NO"/>
              <a:t>Prosessansvarlig PBO</a:t>
            </a:r>
            <a:br>
              <a:rPr lang="nb-NO"/>
            </a:br>
            <a:br>
              <a:rPr lang="nb-NO"/>
            </a:br>
            <a:r>
              <a:rPr lang="nb-NO"/>
              <a:t>Avdeling for virksomhetsstyring</a:t>
            </a:r>
          </a:p>
          <a:p>
            <a:pPr marL="0" indent="0">
              <a:buNone/>
            </a:pPr>
            <a:r>
              <a:rPr lang="nb-NO"/>
              <a:t>Prosesseier PBO</a:t>
            </a:r>
          </a:p>
        </p:txBody>
      </p:sp>
      <p:pic>
        <p:nvPicPr>
          <p:cNvPr id="1026" name="Picture 2" descr="profileimage">
            <a:extLst>
              <a:ext uri="{FF2B5EF4-FFF2-40B4-BE49-F238E27FC236}">
                <a16:creationId xmlns:a16="http://schemas.microsoft.com/office/drawing/2014/main" id="{F5532CBE-7624-0DBF-12C9-8A74F1526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61" y="1278354"/>
            <a:ext cx="2036345" cy="203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fileimage">
            <a:extLst>
              <a:ext uri="{FF2B5EF4-FFF2-40B4-BE49-F238E27FC236}">
                <a16:creationId xmlns:a16="http://schemas.microsoft.com/office/drawing/2014/main" id="{53DDE816-C51E-569F-BF0A-6D4F13DC8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339" y="1278353"/>
            <a:ext cx="2036345" cy="203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543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5FE2C19-1B9A-46A3-864B-AA04A0F0C1C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108599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5FE2C19-1B9A-46A3-864B-AA04A0F0C1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8E4C28B-F1B0-402B-9DE8-288274C06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461665"/>
          </a:xfrm>
        </p:spPr>
        <p:txBody>
          <a:bodyPr vert="horz"/>
          <a:lstStyle/>
          <a:p>
            <a:r>
              <a:rPr lang="nb-NO" sz="2400"/>
              <a:t>Intro til roller i BOTT ØL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FF2FF6-95C9-47CD-9766-C9A91CC59E1B}"/>
              </a:ext>
            </a:extLst>
          </p:cNvPr>
          <p:cNvSpPr txBox="1"/>
          <p:nvPr/>
        </p:nvSpPr>
        <p:spPr>
          <a:xfrm>
            <a:off x="326573" y="939849"/>
            <a:ext cx="762745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/>
              <a:t>Mange som tildeles rollen </a:t>
            </a:r>
            <a:r>
              <a:rPr lang="nb-NO" err="1"/>
              <a:t>controller</a:t>
            </a:r>
            <a:r>
              <a:rPr lang="nb-NO"/>
              <a:t> vil også tildeles andre roller som de trer inn i for å utføre sine oppgaver. Disse vil typisk være:  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B96EE9-AE9A-4987-80EF-16C76EF8026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015" r="4833" b="3332"/>
          <a:stretch/>
        </p:blipFill>
        <p:spPr>
          <a:xfrm>
            <a:off x="5115485" y="1938176"/>
            <a:ext cx="1100281" cy="13029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62ABA2-A59E-44CC-A66E-19FEDD74527A}"/>
              </a:ext>
            </a:extLst>
          </p:cNvPr>
          <p:cNvSpPr txBox="1"/>
          <p:nvPr/>
        </p:nvSpPr>
        <p:spPr>
          <a:xfrm>
            <a:off x="4956237" y="3277952"/>
            <a:ext cx="186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/>
              <a:t>Bilagsbehandler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D70540-0377-447A-A1D7-E8EED5E07AF2}"/>
              </a:ext>
            </a:extLst>
          </p:cNvPr>
          <p:cNvSpPr txBox="1"/>
          <p:nvPr/>
        </p:nvSpPr>
        <p:spPr>
          <a:xfrm>
            <a:off x="2539073" y="3260046"/>
            <a:ext cx="186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err="1"/>
              <a:t>Periodeavslutter</a:t>
            </a:r>
            <a:r>
              <a:rPr lang="nb-NO" sz="1200" b="1"/>
              <a:t> enhet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08F6E6-C8B0-4E40-A677-20EBE4EF954C}"/>
              </a:ext>
            </a:extLst>
          </p:cNvPr>
          <p:cNvSpPr txBox="1"/>
          <p:nvPr/>
        </p:nvSpPr>
        <p:spPr>
          <a:xfrm>
            <a:off x="4956237" y="3603564"/>
            <a:ext cx="18694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b="1"/>
              <a:t>Formål: </a:t>
            </a:r>
            <a:r>
              <a:rPr lang="nb-NO" sz="1000"/>
              <a:t>Utarbeide hovedbokbilag og sikre at bilaget blir korrekt bokført innenfor gitte frister. </a:t>
            </a:r>
          </a:p>
          <a:p>
            <a:endParaRPr lang="nb-NO" sz="10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E1E1731-4927-485D-90C8-79BA0DF2D88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865" r="7051" b="4580"/>
          <a:stretch/>
        </p:blipFill>
        <p:spPr>
          <a:xfrm>
            <a:off x="2894671" y="1927754"/>
            <a:ext cx="1100281" cy="125048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87B71CD-8F7E-4031-852D-61F75AFCFF9F}"/>
              </a:ext>
            </a:extLst>
          </p:cNvPr>
          <p:cNvSpPr txBox="1"/>
          <p:nvPr/>
        </p:nvSpPr>
        <p:spPr>
          <a:xfrm>
            <a:off x="587634" y="3273006"/>
            <a:ext cx="186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/>
              <a:t>Controller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20FDBD-DAA1-408A-8562-2199C3A00021}"/>
              </a:ext>
            </a:extLst>
          </p:cNvPr>
          <p:cNvSpPr txBox="1"/>
          <p:nvPr/>
        </p:nvSpPr>
        <p:spPr>
          <a:xfrm>
            <a:off x="6905413" y="3273006"/>
            <a:ext cx="186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/>
              <a:t>Anleggshåndterer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B8DB01E-DA1E-4554-8671-AA8CBB2C3FB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346" t="4341" r="7808" b="7203"/>
          <a:stretch/>
        </p:blipFill>
        <p:spPr>
          <a:xfrm>
            <a:off x="872730" y="2088121"/>
            <a:ext cx="991824" cy="118488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D0EA39A-F416-462C-98C3-A54DD129CFD4}"/>
              </a:ext>
            </a:extLst>
          </p:cNvPr>
          <p:cNvSpPr txBox="1"/>
          <p:nvPr/>
        </p:nvSpPr>
        <p:spPr>
          <a:xfrm>
            <a:off x="2551506" y="3585658"/>
            <a:ext cx="208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b="1"/>
              <a:t>Formål:</a:t>
            </a:r>
            <a:r>
              <a:rPr lang="nb-NO" sz="1000"/>
              <a:t> Sikre at regnskapsinformasjon for enhet ved periodeslutt er korrekt og iht. gjeldende regelverk og innen gitte frister.</a:t>
            </a:r>
          </a:p>
          <a:p>
            <a:endParaRPr lang="nb-NO" sz="10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8D91C3-832D-408F-8ACD-41B19BAD80EF}"/>
              </a:ext>
            </a:extLst>
          </p:cNvPr>
          <p:cNvSpPr txBox="1"/>
          <p:nvPr/>
        </p:nvSpPr>
        <p:spPr>
          <a:xfrm>
            <a:off x="637877" y="3575927"/>
            <a:ext cx="1704490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1000" b="1"/>
              <a:t>Formål: </a:t>
            </a:r>
            <a:r>
              <a:rPr lang="nb-NO" sz="1000"/>
              <a:t>Støtte enhetsleder i virksomhetsstyringen (PBO-prosessen). </a:t>
            </a:r>
          </a:p>
          <a:p>
            <a:endParaRPr lang="nb-NO" sz="10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550984-0C51-461C-AED9-0379392E456E}"/>
              </a:ext>
            </a:extLst>
          </p:cNvPr>
          <p:cNvSpPr txBox="1"/>
          <p:nvPr/>
        </p:nvSpPr>
        <p:spPr>
          <a:xfrm>
            <a:off x="6905413" y="3603564"/>
            <a:ext cx="201938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1000" b="1"/>
              <a:t>Formål: </a:t>
            </a:r>
            <a:r>
              <a:rPr lang="nb-NO" sz="1000"/>
              <a:t>Følge opp at anleggsregister til enhver tid er </a:t>
            </a:r>
            <a:r>
              <a:rPr lang="nb-NO" sz="1000" err="1"/>
              <a:t>ajour</a:t>
            </a:r>
            <a:r>
              <a:rPr lang="nb-NO" sz="1000"/>
              <a:t> for den enkelte enhet. </a:t>
            </a:r>
          </a:p>
          <a:p>
            <a:endParaRPr lang="nb-NO" sz="100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E034924-2D5E-4382-B8DB-4AA7A6593C6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816" r="10376"/>
          <a:stretch/>
        </p:blipFill>
        <p:spPr>
          <a:xfrm>
            <a:off x="7071878" y="1927754"/>
            <a:ext cx="1133940" cy="138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57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713B360-6832-4579-9F39-37C46A2B0E6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0713B360-6832-4579-9F39-37C46A2B0E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ktangel 7">
            <a:extLst>
              <a:ext uri="{FF2B5EF4-FFF2-40B4-BE49-F238E27FC236}">
                <a16:creationId xmlns:a16="http://schemas.microsoft.com/office/drawing/2014/main" id="{7C8AA404-1545-4DC3-8463-E58A155F88BE}"/>
              </a:ext>
            </a:extLst>
          </p:cNvPr>
          <p:cNvSpPr/>
          <p:nvPr/>
        </p:nvSpPr>
        <p:spPr>
          <a:xfrm>
            <a:off x="470307" y="2022628"/>
            <a:ext cx="1608586" cy="20385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6D1DD5A1-4DE5-429C-A09D-6777DDAC2252}"/>
              </a:ext>
            </a:extLst>
          </p:cNvPr>
          <p:cNvSpPr/>
          <p:nvPr/>
        </p:nvSpPr>
        <p:spPr>
          <a:xfrm>
            <a:off x="460611" y="1017328"/>
            <a:ext cx="8168132" cy="537328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Formålet med rollen </a:t>
            </a:r>
            <a:r>
              <a:rPr kumimoji="0" lang="nb-NO" sz="13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Controller </a:t>
            </a:r>
            <a:r>
              <a:rPr kumimoji="0" lang="nb-NO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er </a:t>
            </a:r>
            <a:r>
              <a:rPr lang="nb-NO" sz="1350">
                <a:solidFill>
                  <a:srgbClr val="FFFFFF"/>
                </a:solidFill>
                <a:latin typeface="Arial" panose="020B0604020202020204"/>
              </a:rPr>
              <a:t>å støtte enhetsleder i PBO-prosessen</a:t>
            </a:r>
          </a:p>
        </p:txBody>
      </p:sp>
      <p:sp>
        <p:nvSpPr>
          <p:cNvPr id="7" name="TekstSylinder 2">
            <a:extLst>
              <a:ext uri="{FF2B5EF4-FFF2-40B4-BE49-F238E27FC236}">
                <a16:creationId xmlns:a16="http://schemas.microsoft.com/office/drawing/2014/main" id="{F8527C33-0580-43A1-869B-461B68DC2AAA}"/>
              </a:ext>
            </a:extLst>
          </p:cNvPr>
          <p:cNvSpPr txBox="1"/>
          <p:nvPr/>
        </p:nvSpPr>
        <p:spPr>
          <a:xfrm>
            <a:off x="2069197" y="1735079"/>
            <a:ext cx="20313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Sentrale oppgaver for rollen*</a:t>
            </a:r>
          </a:p>
        </p:txBody>
      </p:sp>
      <p:sp>
        <p:nvSpPr>
          <p:cNvPr id="8" name="Rektangel 19">
            <a:extLst>
              <a:ext uri="{FF2B5EF4-FFF2-40B4-BE49-F238E27FC236}">
                <a16:creationId xmlns:a16="http://schemas.microsoft.com/office/drawing/2014/main" id="{81AF0185-6617-442A-9C9B-48221C870153}"/>
              </a:ext>
            </a:extLst>
          </p:cNvPr>
          <p:cNvSpPr/>
          <p:nvPr/>
        </p:nvSpPr>
        <p:spPr>
          <a:xfrm>
            <a:off x="2157259" y="2033427"/>
            <a:ext cx="4145570" cy="322864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defTabSz="914378">
              <a:defRPr/>
            </a:pPr>
            <a:r>
              <a:rPr lang="nb-NO" sz="1050">
                <a:solidFill>
                  <a:schemeClr val="tx1"/>
                </a:solidFill>
                <a:latin typeface="Arial"/>
              </a:rPr>
              <a:t>Tilrettelegge, </a:t>
            </a: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koordinere og være lederstøtte for</a:t>
            </a:r>
            <a:r>
              <a:rPr lang="nb-NO" sz="1050">
                <a:solidFill>
                  <a:schemeClr val="tx1"/>
                </a:solidFill>
                <a:latin typeface="Arial"/>
              </a:rPr>
              <a:t> virksomhetsstyringen </a:t>
            </a: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ved egen enhet</a:t>
            </a:r>
            <a:endParaRPr lang="nb-NO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0" name="Rektangel 19">
            <a:extLst>
              <a:ext uri="{FF2B5EF4-FFF2-40B4-BE49-F238E27FC236}">
                <a16:creationId xmlns:a16="http://schemas.microsoft.com/office/drawing/2014/main" id="{A5B67B4C-07CC-4FC2-B350-46A63A6ACA6D}"/>
              </a:ext>
            </a:extLst>
          </p:cNvPr>
          <p:cNvSpPr/>
          <p:nvPr/>
        </p:nvSpPr>
        <p:spPr>
          <a:xfrm>
            <a:off x="2157259" y="2438082"/>
            <a:ext cx="4145570" cy="339883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50">
                <a:solidFill>
                  <a:prstClr val="black"/>
                </a:solidFill>
                <a:latin typeface="Arial"/>
              </a:rPr>
              <a:t>Tilrettelegge, </a:t>
            </a: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koordinere og være lederstøtte for leveransene i PBO-prosessen</a:t>
            </a:r>
          </a:p>
        </p:txBody>
      </p:sp>
      <p:sp>
        <p:nvSpPr>
          <p:cNvPr id="11" name="Rektangel 19">
            <a:extLst>
              <a:ext uri="{FF2B5EF4-FFF2-40B4-BE49-F238E27FC236}">
                <a16:creationId xmlns:a16="http://schemas.microsoft.com/office/drawing/2014/main" id="{D4061D49-3770-4E9E-A5D3-877C04449426}"/>
              </a:ext>
            </a:extLst>
          </p:cNvPr>
          <p:cNvSpPr/>
          <p:nvPr/>
        </p:nvSpPr>
        <p:spPr>
          <a:xfrm>
            <a:off x="2157259" y="2859756"/>
            <a:ext cx="4145570" cy="339883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Oppfølging og rapportering av regnskap iht. </a:t>
            </a:r>
            <a:r>
              <a:rPr kumimoji="0" lang="nb-NO" sz="105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budsjet</a:t>
            </a:r>
            <a:r>
              <a:rPr lang="nb-NO" sz="1050">
                <a:solidFill>
                  <a:prstClr val="black"/>
                </a:solidFill>
                <a:latin typeface="Arial"/>
              </a:rPr>
              <a:t>t og plan for enhetens totaløkonomi</a:t>
            </a: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ktangel 19">
            <a:extLst>
              <a:ext uri="{FF2B5EF4-FFF2-40B4-BE49-F238E27FC236}">
                <a16:creationId xmlns:a16="http://schemas.microsoft.com/office/drawing/2014/main" id="{F4658979-7B79-4F9D-9605-BB77F332F10A}"/>
              </a:ext>
            </a:extLst>
          </p:cNvPr>
          <p:cNvSpPr/>
          <p:nvPr/>
        </p:nvSpPr>
        <p:spPr>
          <a:xfrm>
            <a:off x="2152655" y="3281431"/>
            <a:ext cx="4141076" cy="339883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50">
                <a:solidFill>
                  <a:prstClr val="black"/>
                </a:solidFill>
                <a:latin typeface="Arial"/>
              </a:rPr>
              <a:t>Prognosearbeid ifb. enhetens totaløkonomi</a:t>
            </a: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55B4A8-2215-478F-864E-8BDAD7E454DC}"/>
              </a:ext>
            </a:extLst>
          </p:cNvPr>
          <p:cNvSpPr txBox="1"/>
          <p:nvPr/>
        </p:nvSpPr>
        <p:spPr>
          <a:xfrm>
            <a:off x="6367493" y="4093901"/>
            <a:ext cx="228759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900">
                <a:solidFill>
                  <a:srgbClr val="000000"/>
                </a:solidFill>
                <a:latin typeface="Arial" panose="020B0604020202020204"/>
              </a:rPr>
              <a:t>Anbefaling: Fortrinnsvis en ansatt som jobber helhetlig med plan, budsjett og oppfølging. Dette bør utgjøre en betydelig del av stillingen. </a:t>
            </a:r>
            <a:endParaRPr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D6677F5-520C-4463-987D-9A62AEC94A32}"/>
              </a:ext>
            </a:extLst>
          </p:cNvPr>
          <p:cNvSpPr txBox="1">
            <a:spLocks/>
          </p:cNvSpPr>
          <p:nvPr/>
        </p:nvSpPr>
        <p:spPr>
          <a:xfrm>
            <a:off x="371347" y="268226"/>
            <a:ext cx="8418747" cy="394051"/>
          </a:xfrm>
          <a:prstGeom prst="rect">
            <a:avLst/>
          </a:prstGeom>
        </p:spPr>
        <p:txBody>
          <a:bodyPr vert="horz" wrap="square" lIns="67500" tIns="35100" rIns="67500" bIns="35100" rtlCol="0" anchor="t" anchorCtr="0">
            <a:sp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100">
                <a:solidFill>
                  <a:srgbClr val="000000"/>
                </a:solidFill>
              </a:rPr>
              <a:t>Controller</a:t>
            </a:r>
            <a:endParaRPr kumimoji="0" lang="nb-NO" sz="2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7" name="Rektangel 7">
            <a:extLst>
              <a:ext uri="{FF2B5EF4-FFF2-40B4-BE49-F238E27FC236}">
                <a16:creationId xmlns:a16="http://schemas.microsoft.com/office/drawing/2014/main" id="{2BE1C12F-E477-4C6D-9542-ECC8442B8901}"/>
              </a:ext>
            </a:extLst>
          </p:cNvPr>
          <p:cNvSpPr/>
          <p:nvPr/>
        </p:nvSpPr>
        <p:spPr>
          <a:xfrm>
            <a:off x="6377189" y="2033428"/>
            <a:ext cx="2248125" cy="20277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Kunnskap om 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Interne rutiner, retningslinjer og føringer innenfor budsjettprosessen 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Relevante lover og regler for økonomiforvaltning i staten 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BEVISST plan og BEVISST innsikt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Økonomimodellen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Kjennskap til</a:t>
            </a:r>
          </a:p>
          <a:p>
            <a:pPr marL="585788" lvl="1" indent="-128588" defTabSz="685800">
              <a:buFont typeface="Arial" panose="020B0604020202020204" pitchFamily="34" charset="0"/>
              <a:buChar char="•"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Mål, strategi og planer</a:t>
            </a:r>
          </a:p>
          <a:p>
            <a:pPr marL="585788" lvl="1" indent="-128588" defTabSz="685800">
              <a:buFont typeface="Arial" panose="020B0604020202020204" pitchFamily="34" charset="0"/>
              <a:buChar char="•"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TDI-modellen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Skal ha </a:t>
            </a:r>
            <a:r>
              <a:rPr kumimoji="0" lang="nb-NO" sz="1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økonomikompetanse</a:t>
            </a: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TekstSylinder 2">
            <a:extLst>
              <a:ext uri="{FF2B5EF4-FFF2-40B4-BE49-F238E27FC236}">
                <a16:creationId xmlns:a16="http://schemas.microsoft.com/office/drawing/2014/main" id="{E8A051A5-33D8-463D-AF17-966FB96BFE66}"/>
              </a:ext>
            </a:extLst>
          </p:cNvPr>
          <p:cNvSpPr txBox="1"/>
          <p:nvPr/>
        </p:nvSpPr>
        <p:spPr>
          <a:xfrm>
            <a:off x="6309360" y="1768711"/>
            <a:ext cx="12731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Kompetansekrav</a:t>
            </a:r>
          </a:p>
        </p:txBody>
      </p:sp>
      <p:sp>
        <p:nvSpPr>
          <p:cNvPr id="21" name="Rektangel 7">
            <a:extLst>
              <a:ext uri="{FF2B5EF4-FFF2-40B4-BE49-F238E27FC236}">
                <a16:creationId xmlns:a16="http://schemas.microsoft.com/office/drawing/2014/main" id="{34287469-F5F6-4BEB-979D-DA92EA9FBED5}"/>
              </a:ext>
            </a:extLst>
          </p:cNvPr>
          <p:cNvSpPr/>
          <p:nvPr/>
        </p:nvSpPr>
        <p:spPr>
          <a:xfrm>
            <a:off x="621533" y="2211449"/>
            <a:ext cx="1306134" cy="1670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F05A4B-E2E0-4FF5-82C3-BCC9E5C3503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346" t="4341" r="7808" b="7203"/>
          <a:stretch/>
        </p:blipFill>
        <p:spPr>
          <a:xfrm>
            <a:off x="742003" y="2356291"/>
            <a:ext cx="1185664" cy="1416456"/>
          </a:xfrm>
          <a:prstGeom prst="rect">
            <a:avLst/>
          </a:prstGeom>
        </p:spPr>
      </p:pic>
      <p:sp>
        <p:nvSpPr>
          <p:cNvPr id="19" name="Rektangel 19">
            <a:extLst>
              <a:ext uri="{FF2B5EF4-FFF2-40B4-BE49-F238E27FC236}">
                <a16:creationId xmlns:a16="http://schemas.microsoft.com/office/drawing/2014/main" id="{2F550B46-6326-428C-8BF1-F5612DEB84A2}"/>
              </a:ext>
            </a:extLst>
          </p:cNvPr>
          <p:cNvSpPr/>
          <p:nvPr/>
        </p:nvSpPr>
        <p:spPr>
          <a:xfrm>
            <a:off x="2152655" y="3700306"/>
            <a:ext cx="4141076" cy="339883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50">
                <a:solidFill>
                  <a:prstClr val="black"/>
                </a:solidFill>
                <a:latin typeface="Arial"/>
              </a:rPr>
              <a:t>Tilrettelegge for leders oppfølging og iverksette beslutninger</a:t>
            </a: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ktangel 19">
            <a:extLst>
              <a:ext uri="{FF2B5EF4-FFF2-40B4-BE49-F238E27FC236}">
                <a16:creationId xmlns:a16="http://schemas.microsoft.com/office/drawing/2014/main" id="{B6D19EEB-0777-0E21-E85C-841F8C240D34}"/>
              </a:ext>
            </a:extLst>
          </p:cNvPr>
          <p:cNvSpPr/>
          <p:nvPr/>
        </p:nvSpPr>
        <p:spPr>
          <a:xfrm>
            <a:off x="2152655" y="4098754"/>
            <a:ext cx="4141076" cy="592288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Delta i lokalt PBO-nettverk og samarbeide med enhetsleder, prosessrådgiver og ressurser fra andre fagområder og enheter for å sikre god kvalitet i PBO-prosessen</a:t>
            </a:r>
          </a:p>
        </p:txBody>
      </p:sp>
    </p:spTree>
    <p:extLst>
      <p:ext uri="{BB962C8B-B14F-4D97-AF65-F5344CB8AC3E}">
        <p14:creationId xmlns:p14="http://schemas.microsoft.com/office/powerpoint/2010/main" val="4018150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81C1B8D-EFF8-4B6A-B122-DC8F227B84C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80035212"/>
              </p:ext>
            </p:ext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81C1B8D-EFF8-4B6A-B122-DC8F227B84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" name="Google Shape;250;p17">
            <a:extLst>
              <a:ext uri="{FF2B5EF4-FFF2-40B4-BE49-F238E27FC236}">
                <a16:creationId xmlns:a16="http://schemas.microsoft.com/office/drawing/2014/main" id="{4AFC8306-4EA8-4017-B814-9BDCB27787B4}"/>
              </a:ext>
            </a:extLst>
          </p:cNvPr>
          <p:cNvSpPr/>
          <p:nvPr/>
        </p:nvSpPr>
        <p:spPr>
          <a:xfrm>
            <a:off x="120375" y="777901"/>
            <a:ext cx="2932500" cy="697609"/>
          </a:xfrm>
          <a:prstGeom prst="rect">
            <a:avLst/>
          </a:prstGeom>
          <a:solidFill>
            <a:srgbClr val="EEEEEE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latin typeface="Arial"/>
              <a:cs typeface="Arial"/>
              <a:sym typeface="Arial"/>
            </a:endParaRPr>
          </a:p>
        </p:txBody>
      </p:sp>
      <p:grpSp>
        <p:nvGrpSpPr>
          <p:cNvPr id="158" name="Google Shape;251;p17">
            <a:extLst>
              <a:ext uri="{FF2B5EF4-FFF2-40B4-BE49-F238E27FC236}">
                <a16:creationId xmlns:a16="http://schemas.microsoft.com/office/drawing/2014/main" id="{D2F69DB9-AB78-4647-879E-08F3532EB864}"/>
              </a:ext>
            </a:extLst>
          </p:cNvPr>
          <p:cNvGrpSpPr/>
          <p:nvPr/>
        </p:nvGrpSpPr>
        <p:grpSpPr>
          <a:xfrm>
            <a:off x="247361" y="899252"/>
            <a:ext cx="193942" cy="196476"/>
            <a:chOff x="1666956" y="1240325"/>
            <a:chExt cx="303984" cy="308004"/>
          </a:xfrm>
        </p:grpSpPr>
        <p:sp>
          <p:nvSpPr>
            <p:cNvPr id="159" name="Google Shape;252;p17">
              <a:extLst>
                <a:ext uri="{FF2B5EF4-FFF2-40B4-BE49-F238E27FC236}">
                  <a16:creationId xmlns:a16="http://schemas.microsoft.com/office/drawing/2014/main" id="{0A2AF585-DB45-419E-BED8-B9229D9C96FE}"/>
                </a:ext>
              </a:extLst>
            </p:cNvPr>
            <p:cNvSpPr/>
            <p:nvPr/>
          </p:nvSpPr>
          <p:spPr>
            <a:xfrm>
              <a:off x="1727507" y="1291970"/>
              <a:ext cx="175198" cy="231781"/>
            </a:xfrm>
            <a:custGeom>
              <a:avLst/>
              <a:gdLst/>
              <a:ahLst/>
              <a:cxnLst/>
              <a:rect l="l" t="t" r="r" b="b"/>
              <a:pathLst>
                <a:path w="570" h="745" extrusionOk="0">
                  <a:moveTo>
                    <a:pt x="383" y="1"/>
                  </a:moveTo>
                  <a:cubicBezTo>
                    <a:pt x="357" y="1"/>
                    <a:pt x="293" y="1"/>
                    <a:pt x="238" y="40"/>
                  </a:cubicBezTo>
                  <a:cubicBezTo>
                    <a:pt x="80" y="43"/>
                    <a:pt x="56" y="119"/>
                    <a:pt x="56" y="191"/>
                  </a:cubicBezTo>
                  <a:cubicBezTo>
                    <a:pt x="56" y="212"/>
                    <a:pt x="61" y="251"/>
                    <a:pt x="64" y="272"/>
                  </a:cubicBezTo>
                  <a:cubicBezTo>
                    <a:pt x="53" y="278"/>
                    <a:pt x="43" y="283"/>
                    <a:pt x="38" y="291"/>
                  </a:cubicBezTo>
                  <a:cubicBezTo>
                    <a:pt x="27" y="299"/>
                    <a:pt x="22" y="317"/>
                    <a:pt x="24" y="333"/>
                  </a:cubicBezTo>
                  <a:lnTo>
                    <a:pt x="35" y="409"/>
                  </a:lnTo>
                  <a:cubicBezTo>
                    <a:pt x="38" y="433"/>
                    <a:pt x="56" y="452"/>
                    <a:pt x="80" y="454"/>
                  </a:cubicBezTo>
                  <a:cubicBezTo>
                    <a:pt x="88" y="507"/>
                    <a:pt x="114" y="560"/>
                    <a:pt x="148" y="599"/>
                  </a:cubicBezTo>
                  <a:lnTo>
                    <a:pt x="135" y="660"/>
                  </a:lnTo>
                  <a:lnTo>
                    <a:pt x="14" y="712"/>
                  </a:lnTo>
                  <a:cubicBezTo>
                    <a:pt x="3" y="718"/>
                    <a:pt x="1" y="726"/>
                    <a:pt x="3" y="733"/>
                  </a:cubicBezTo>
                  <a:cubicBezTo>
                    <a:pt x="9" y="742"/>
                    <a:pt x="14" y="745"/>
                    <a:pt x="20" y="745"/>
                  </a:cubicBezTo>
                  <a:cubicBezTo>
                    <a:pt x="22" y="745"/>
                    <a:pt x="25" y="745"/>
                    <a:pt x="27" y="744"/>
                  </a:cubicBezTo>
                  <a:lnTo>
                    <a:pt x="159" y="689"/>
                  </a:lnTo>
                  <a:cubicBezTo>
                    <a:pt x="167" y="689"/>
                    <a:pt x="169" y="686"/>
                    <a:pt x="169" y="678"/>
                  </a:cubicBezTo>
                  <a:lnTo>
                    <a:pt x="188" y="602"/>
                  </a:lnTo>
                  <a:cubicBezTo>
                    <a:pt x="193" y="596"/>
                    <a:pt x="188" y="589"/>
                    <a:pt x="185" y="586"/>
                  </a:cubicBezTo>
                  <a:cubicBezTo>
                    <a:pt x="146" y="549"/>
                    <a:pt x="119" y="494"/>
                    <a:pt x="117" y="441"/>
                  </a:cubicBezTo>
                  <a:cubicBezTo>
                    <a:pt x="117" y="430"/>
                    <a:pt x="109" y="425"/>
                    <a:pt x="101" y="425"/>
                  </a:cubicBezTo>
                  <a:lnTo>
                    <a:pt x="93" y="425"/>
                  </a:lnTo>
                  <a:cubicBezTo>
                    <a:pt x="82" y="425"/>
                    <a:pt x="75" y="415"/>
                    <a:pt x="75" y="404"/>
                  </a:cubicBezTo>
                  <a:lnTo>
                    <a:pt x="64" y="330"/>
                  </a:lnTo>
                  <a:cubicBezTo>
                    <a:pt x="64" y="322"/>
                    <a:pt x="67" y="317"/>
                    <a:pt x="69" y="312"/>
                  </a:cubicBezTo>
                  <a:cubicBezTo>
                    <a:pt x="75" y="309"/>
                    <a:pt x="80" y="307"/>
                    <a:pt x="88" y="307"/>
                  </a:cubicBezTo>
                  <a:lnTo>
                    <a:pt x="90" y="307"/>
                  </a:lnTo>
                  <a:cubicBezTo>
                    <a:pt x="96" y="307"/>
                    <a:pt x="101" y="304"/>
                    <a:pt x="104" y="301"/>
                  </a:cubicBezTo>
                  <a:cubicBezTo>
                    <a:pt x="106" y="296"/>
                    <a:pt x="106" y="291"/>
                    <a:pt x="106" y="285"/>
                  </a:cubicBezTo>
                  <a:cubicBezTo>
                    <a:pt x="106" y="283"/>
                    <a:pt x="96" y="214"/>
                    <a:pt x="96" y="191"/>
                  </a:cubicBezTo>
                  <a:cubicBezTo>
                    <a:pt x="96" y="127"/>
                    <a:pt x="109" y="72"/>
                    <a:pt x="251" y="72"/>
                  </a:cubicBezTo>
                  <a:cubicBezTo>
                    <a:pt x="254" y="72"/>
                    <a:pt x="259" y="72"/>
                    <a:pt x="262" y="69"/>
                  </a:cubicBezTo>
                  <a:cubicBezTo>
                    <a:pt x="304" y="38"/>
                    <a:pt x="351" y="32"/>
                    <a:pt x="391" y="32"/>
                  </a:cubicBezTo>
                  <a:cubicBezTo>
                    <a:pt x="446" y="32"/>
                    <a:pt x="483" y="51"/>
                    <a:pt x="504" y="83"/>
                  </a:cubicBezTo>
                  <a:cubicBezTo>
                    <a:pt x="530" y="122"/>
                    <a:pt x="523" y="146"/>
                    <a:pt x="509" y="159"/>
                  </a:cubicBezTo>
                  <a:lnTo>
                    <a:pt x="488" y="177"/>
                  </a:lnTo>
                  <a:cubicBezTo>
                    <a:pt x="488" y="183"/>
                    <a:pt x="486" y="185"/>
                    <a:pt x="486" y="188"/>
                  </a:cubicBezTo>
                  <a:lnTo>
                    <a:pt x="483" y="283"/>
                  </a:lnTo>
                  <a:cubicBezTo>
                    <a:pt x="483" y="291"/>
                    <a:pt x="483" y="293"/>
                    <a:pt x="486" y="296"/>
                  </a:cubicBezTo>
                  <a:cubicBezTo>
                    <a:pt x="488" y="301"/>
                    <a:pt x="496" y="304"/>
                    <a:pt x="499" y="304"/>
                  </a:cubicBezTo>
                  <a:cubicBezTo>
                    <a:pt x="504" y="304"/>
                    <a:pt x="512" y="307"/>
                    <a:pt x="515" y="309"/>
                  </a:cubicBezTo>
                  <a:cubicBezTo>
                    <a:pt x="523" y="314"/>
                    <a:pt x="523" y="320"/>
                    <a:pt x="523" y="328"/>
                  </a:cubicBezTo>
                  <a:lnTo>
                    <a:pt x="512" y="401"/>
                  </a:lnTo>
                  <a:cubicBezTo>
                    <a:pt x="512" y="412"/>
                    <a:pt x="501" y="423"/>
                    <a:pt x="488" y="423"/>
                  </a:cubicBezTo>
                  <a:cubicBezTo>
                    <a:pt x="478" y="423"/>
                    <a:pt x="472" y="428"/>
                    <a:pt x="472" y="438"/>
                  </a:cubicBezTo>
                  <a:cubicBezTo>
                    <a:pt x="470" y="494"/>
                    <a:pt x="438" y="552"/>
                    <a:pt x="399" y="586"/>
                  </a:cubicBezTo>
                  <a:cubicBezTo>
                    <a:pt x="396" y="591"/>
                    <a:pt x="396" y="596"/>
                    <a:pt x="396" y="604"/>
                  </a:cubicBezTo>
                  <a:lnTo>
                    <a:pt x="412" y="676"/>
                  </a:lnTo>
                  <a:cubicBezTo>
                    <a:pt x="412" y="678"/>
                    <a:pt x="420" y="683"/>
                    <a:pt x="422" y="686"/>
                  </a:cubicBezTo>
                  <a:lnTo>
                    <a:pt x="554" y="741"/>
                  </a:lnTo>
                  <a:lnTo>
                    <a:pt x="562" y="741"/>
                  </a:lnTo>
                  <a:cubicBezTo>
                    <a:pt x="567" y="741"/>
                    <a:pt x="570" y="739"/>
                    <a:pt x="562" y="733"/>
                  </a:cubicBezTo>
                  <a:cubicBezTo>
                    <a:pt x="565" y="726"/>
                    <a:pt x="562" y="715"/>
                    <a:pt x="552" y="712"/>
                  </a:cubicBezTo>
                  <a:lnTo>
                    <a:pt x="430" y="660"/>
                  </a:lnTo>
                  <a:lnTo>
                    <a:pt x="417" y="604"/>
                  </a:lnTo>
                  <a:cubicBezTo>
                    <a:pt x="457" y="565"/>
                    <a:pt x="483" y="512"/>
                    <a:pt x="488" y="454"/>
                  </a:cubicBezTo>
                  <a:cubicBezTo>
                    <a:pt x="507" y="449"/>
                    <a:pt x="525" y="433"/>
                    <a:pt x="528" y="409"/>
                  </a:cubicBezTo>
                  <a:lnTo>
                    <a:pt x="538" y="333"/>
                  </a:lnTo>
                  <a:cubicBezTo>
                    <a:pt x="541" y="317"/>
                    <a:pt x="536" y="304"/>
                    <a:pt x="525" y="291"/>
                  </a:cubicBezTo>
                  <a:cubicBezTo>
                    <a:pt x="517" y="283"/>
                    <a:pt x="512" y="278"/>
                    <a:pt x="501" y="272"/>
                  </a:cubicBezTo>
                  <a:lnTo>
                    <a:pt x="504" y="199"/>
                  </a:lnTo>
                  <a:lnTo>
                    <a:pt x="523" y="180"/>
                  </a:lnTo>
                  <a:cubicBezTo>
                    <a:pt x="544" y="162"/>
                    <a:pt x="562" y="122"/>
                    <a:pt x="525" y="67"/>
                  </a:cubicBezTo>
                  <a:cubicBezTo>
                    <a:pt x="499" y="22"/>
                    <a:pt x="449" y="1"/>
                    <a:pt x="383" y="1"/>
                  </a:cubicBezTo>
                  <a:close/>
                </a:path>
              </a:pathLst>
            </a:custGeom>
            <a:solidFill>
              <a:srgbClr val="BCCCA8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253;p17">
              <a:extLst>
                <a:ext uri="{FF2B5EF4-FFF2-40B4-BE49-F238E27FC236}">
                  <a16:creationId xmlns:a16="http://schemas.microsoft.com/office/drawing/2014/main" id="{9CAD335E-0D41-4D1B-AA1A-EA9AC8321BC7}"/>
                </a:ext>
              </a:extLst>
            </p:cNvPr>
            <p:cNvSpPr/>
            <p:nvPr/>
          </p:nvSpPr>
          <p:spPr>
            <a:xfrm>
              <a:off x="1666956" y="1240325"/>
              <a:ext cx="303984" cy="308004"/>
            </a:xfrm>
            <a:custGeom>
              <a:avLst/>
              <a:gdLst/>
              <a:ahLst/>
              <a:cxnLst/>
              <a:rect l="l" t="t" r="r" b="b"/>
              <a:pathLst>
                <a:path w="989" h="990" extrusionOk="0">
                  <a:moveTo>
                    <a:pt x="496" y="35"/>
                  </a:moveTo>
                  <a:cubicBezTo>
                    <a:pt x="749" y="35"/>
                    <a:pt x="957" y="243"/>
                    <a:pt x="957" y="496"/>
                  </a:cubicBezTo>
                  <a:cubicBezTo>
                    <a:pt x="957" y="749"/>
                    <a:pt x="749" y="957"/>
                    <a:pt x="496" y="957"/>
                  </a:cubicBezTo>
                  <a:cubicBezTo>
                    <a:pt x="240" y="957"/>
                    <a:pt x="34" y="749"/>
                    <a:pt x="34" y="496"/>
                  </a:cubicBezTo>
                  <a:cubicBezTo>
                    <a:pt x="34" y="243"/>
                    <a:pt x="240" y="35"/>
                    <a:pt x="496" y="35"/>
                  </a:cubicBezTo>
                  <a:close/>
                  <a:moveTo>
                    <a:pt x="496" y="1"/>
                  </a:moveTo>
                  <a:cubicBezTo>
                    <a:pt x="221" y="1"/>
                    <a:pt x="0" y="222"/>
                    <a:pt x="0" y="496"/>
                  </a:cubicBezTo>
                  <a:cubicBezTo>
                    <a:pt x="0" y="770"/>
                    <a:pt x="221" y="989"/>
                    <a:pt x="496" y="989"/>
                  </a:cubicBezTo>
                  <a:cubicBezTo>
                    <a:pt x="764" y="989"/>
                    <a:pt x="988" y="770"/>
                    <a:pt x="988" y="496"/>
                  </a:cubicBezTo>
                  <a:cubicBezTo>
                    <a:pt x="988" y="222"/>
                    <a:pt x="767" y="1"/>
                    <a:pt x="496" y="1"/>
                  </a:cubicBezTo>
                  <a:close/>
                </a:path>
              </a:pathLst>
            </a:custGeom>
            <a:solidFill>
              <a:srgbClr val="BCCCA8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1" name="Google Shape;254;p17">
            <a:extLst>
              <a:ext uri="{FF2B5EF4-FFF2-40B4-BE49-F238E27FC236}">
                <a16:creationId xmlns:a16="http://schemas.microsoft.com/office/drawing/2014/main" id="{B7487ABA-9399-445D-A7D8-6966DCE420FB}"/>
              </a:ext>
            </a:extLst>
          </p:cNvPr>
          <p:cNvSpPr txBox="1"/>
          <p:nvPr/>
        </p:nvSpPr>
        <p:spPr>
          <a:xfrm>
            <a:off x="656429" y="868038"/>
            <a:ext cx="9282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r>
              <a:rPr lang="en" sz="1300" kern="0">
                <a:latin typeface="Arial"/>
                <a:cs typeface="Arial"/>
                <a:sym typeface="Arial"/>
              </a:rPr>
              <a:t>Formål</a:t>
            </a:r>
            <a:endParaRPr sz="1300" kern="0">
              <a:latin typeface="Arial"/>
              <a:cs typeface="Arial"/>
              <a:sym typeface="Arial"/>
            </a:endParaRPr>
          </a:p>
        </p:txBody>
      </p:sp>
      <p:sp>
        <p:nvSpPr>
          <p:cNvPr id="162" name="Google Shape;255;p17">
            <a:extLst>
              <a:ext uri="{FF2B5EF4-FFF2-40B4-BE49-F238E27FC236}">
                <a16:creationId xmlns:a16="http://schemas.microsoft.com/office/drawing/2014/main" id="{0605C6AF-376D-4ECD-94E5-509AC869EA59}"/>
              </a:ext>
            </a:extLst>
          </p:cNvPr>
          <p:cNvSpPr txBox="1"/>
          <p:nvPr/>
        </p:nvSpPr>
        <p:spPr>
          <a:xfrm>
            <a:off x="159999" y="1050750"/>
            <a:ext cx="335863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43" indent="-228594" defTabSz="914378">
              <a:buClr>
                <a:srgbClr val="32756D"/>
              </a:buClr>
              <a:buSzPts val="900"/>
              <a:buFont typeface="Arial"/>
              <a:buChar char="●"/>
            </a:pPr>
            <a:r>
              <a:rPr lang="nb-NO" sz="750" kern="0">
                <a:latin typeface="Arial"/>
                <a:cs typeface="Arial"/>
                <a:sym typeface="Arial"/>
              </a:rPr>
              <a:t>Være rådgivende og serviceytende overfor ledelsen</a:t>
            </a:r>
          </a:p>
          <a:p>
            <a:pPr marL="285743" indent="-228594" defTabSz="914378">
              <a:buClr>
                <a:srgbClr val="32756D"/>
              </a:buClr>
              <a:buSzPts val="900"/>
              <a:buFont typeface="Arial"/>
              <a:buChar char="●"/>
            </a:pPr>
            <a:r>
              <a:rPr lang="nb-NO" sz="750" kern="0">
                <a:latin typeface="Arial"/>
                <a:cs typeface="Arial"/>
                <a:sym typeface="Arial"/>
              </a:rPr>
              <a:t>Legge til rette for bedre og mer effektive beslutningsprosesser</a:t>
            </a:r>
          </a:p>
          <a:p>
            <a:pPr marL="285743" indent="-228594" defTabSz="914378">
              <a:buClr>
                <a:srgbClr val="32756D"/>
              </a:buClr>
              <a:buSzPts val="900"/>
              <a:buFont typeface="Arial"/>
              <a:buChar char="●"/>
            </a:pPr>
            <a:r>
              <a:rPr lang="nb-NO" sz="750" kern="0">
                <a:latin typeface="Arial"/>
                <a:cs typeface="Arial"/>
                <a:sym typeface="Arial"/>
              </a:rPr>
              <a:t>Legge til rette for bedre kvalitet i PBO-prosessen</a:t>
            </a:r>
          </a:p>
          <a:p>
            <a:pPr marL="285743" indent="-228594" defTabSz="914378">
              <a:buClr>
                <a:srgbClr val="32756D"/>
              </a:buClr>
              <a:buSzPts val="900"/>
              <a:buFont typeface="Arial"/>
              <a:buChar char="●"/>
            </a:pPr>
            <a:r>
              <a:rPr lang="nb-NO" sz="750" kern="0">
                <a:latin typeface="Arial"/>
                <a:cs typeface="Arial"/>
                <a:sym typeface="Arial"/>
              </a:rPr>
              <a:t>Legge til rette for oppfølging av virksomhetsstyringen</a:t>
            </a:r>
          </a:p>
          <a:p>
            <a:pPr marL="285743" indent="-228594" defTabSz="914378">
              <a:buClr>
                <a:srgbClr val="32756D"/>
              </a:buClr>
              <a:buSzPts val="900"/>
              <a:buFont typeface="Arial"/>
              <a:buChar char="●"/>
            </a:pPr>
            <a:r>
              <a:rPr lang="nb-NO" sz="750" kern="0">
                <a:latin typeface="Arial"/>
                <a:cs typeface="Arial"/>
                <a:sym typeface="Arial"/>
              </a:rPr>
              <a:t>Koordinere PBO-prosessen i samarbeid med enhetsleder</a:t>
            </a:r>
            <a:endParaRPr sz="750" kern="0">
              <a:latin typeface="Arial"/>
              <a:cs typeface="Arial"/>
              <a:sym typeface="Arial"/>
            </a:endParaRPr>
          </a:p>
        </p:txBody>
      </p:sp>
      <p:sp>
        <p:nvSpPr>
          <p:cNvPr id="163" name="Google Shape;257;p17">
            <a:extLst>
              <a:ext uri="{FF2B5EF4-FFF2-40B4-BE49-F238E27FC236}">
                <a16:creationId xmlns:a16="http://schemas.microsoft.com/office/drawing/2014/main" id="{58BADD8A-CD83-4018-8362-526351F50132}"/>
              </a:ext>
            </a:extLst>
          </p:cNvPr>
          <p:cNvSpPr/>
          <p:nvPr/>
        </p:nvSpPr>
        <p:spPr>
          <a:xfrm>
            <a:off x="667933" y="203827"/>
            <a:ext cx="589800" cy="52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latin typeface="Arial"/>
              <a:cs typeface="Arial"/>
              <a:sym typeface="Arial"/>
            </a:endParaRPr>
          </a:p>
        </p:txBody>
      </p:sp>
      <p:sp>
        <p:nvSpPr>
          <p:cNvPr id="164" name="Google Shape;262;p17">
            <a:extLst>
              <a:ext uri="{FF2B5EF4-FFF2-40B4-BE49-F238E27FC236}">
                <a16:creationId xmlns:a16="http://schemas.microsoft.com/office/drawing/2014/main" id="{1BC074EB-02D5-4AB1-A67B-181D5E02E01D}"/>
              </a:ext>
            </a:extLst>
          </p:cNvPr>
          <p:cNvSpPr/>
          <p:nvPr/>
        </p:nvSpPr>
        <p:spPr>
          <a:xfrm>
            <a:off x="3078010" y="4369061"/>
            <a:ext cx="5920480" cy="671700"/>
          </a:xfrm>
          <a:prstGeom prst="rect">
            <a:avLst/>
          </a:prstGeom>
          <a:solidFill>
            <a:srgbClr val="EEEEEE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latin typeface="Arial"/>
              <a:cs typeface="Arial"/>
              <a:sym typeface="Arial"/>
            </a:endParaRPr>
          </a:p>
        </p:txBody>
      </p:sp>
      <p:sp>
        <p:nvSpPr>
          <p:cNvPr id="165" name="Google Shape;263;p17">
            <a:extLst>
              <a:ext uri="{FF2B5EF4-FFF2-40B4-BE49-F238E27FC236}">
                <a16:creationId xmlns:a16="http://schemas.microsoft.com/office/drawing/2014/main" id="{790E3DBF-68EC-4D9D-8A8B-CACA1A49CAFC}"/>
              </a:ext>
            </a:extLst>
          </p:cNvPr>
          <p:cNvSpPr/>
          <p:nvPr/>
        </p:nvSpPr>
        <p:spPr>
          <a:xfrm>
            <a:off x="3314783" y="4417699"/>
            <a:ext cx="193950" cy="187133"/>
          </a:xfrm>
          <a:custGeom>
            <a:avLst/>
            <a:gdLst/>
            <a:ahLst/>
            <a:cxnLst/>
            <a:rect l="l" t="t" r="r" b="b"/>
            <a:pathLst>
              <a:path w="995" h="960" extrusionOk="0">
                <a:moveTo>
                  <a:pt x="541" y="43"/>
                </a:moveTo>
                <a:cubicBezTo>
                  <a:pt x="562" y="43"/>
                  <a:pt x="625" y="101"/>
                  <a:pt x="625" y="174"/>
                </a:cubicBezTo>
                <a:cubicBezTo>
                  <a:pt x="625" y="246"/>
                  <a:pt x="586" y="348"/>
                  <a:pt x="586" y="348"/>
                </a:cubicBezTo>
                <a:cubicBezTo>
                  <a:pt x="583" y="356"/>
                  <a:pt x="583" y="362"/>
                  <a:pt x="586" y="364"/>
                </a:cubicBezTo>
                <a:cubicBezTo>
                  <a:pt x="588" y="369"/>
                  <a:pt x="594" y="372"/>
                  <a:pt x="599" y="372"/>
                </a:cubicBezTo>
                <a:lnTo>
                  <a:pt x="886" y="372"/>
                </a:lnTo>
                <a:cubicBezTo>
                  <a:pt x="920" y="372"/>
                  <a:pt x="955" y="401"/>
                  <a:pt x="957" y="438"/>
                </a:cubicBezTo>
                <a:cubicBezTo>
                  <a:pt x="957" y="464"/>
                  <a:pt x="944" y="493"/>
                  <a:pt x="926" y="507"/>
                </a:cubicBezTo>
                <a:cubicBezTo>
                  <a:pt x="923" y="507"/>
                  <a:pt x="918" y="514"/>
                  <a:pt x="918" y="520"/>
                </a:cubicBezTo>
                <a:cubicBezTo>
                  <a:pt x="918" y="528"/>
                  <a:pt x="923" y="530"/>
                  <a:pt x="928" y="533"/>
                </a:cubicBezTo>
                <a:cubicBezTo>
                  <a:pt x="944" y="543"/>
                  <a:pt x="957" y="562"/>
                  <a:pt x="957" y="583"/>
                </a:cubicBezTo>
                <a:cubicBezTo>
                  <a:pt x="957" y="612"/>
                  <a:pt x="939" y="636"/>
                  <a:pt x="910" y="638"/>
                </a:cubicBezTo>
                <a:cubicBezTo>
                  <a:pt x="902" y="638"/>
                  <a:pt x="899" y="641"/>
                  <a:pt x="897" y="649"/>
                </a:cubicBezTo>
                <a:cubicBezTo>
                  <a:pt x="891" y="654"/>
                  <a:pt x="897" y="662"/>
                  <a:pt x="899" y="665"/>
                </a:cubicBezTo>
                <a:cubicBezTo>
                  <a:pt x="910" y="678"/>
                  <a:pt x="915" y="691"/>
                  <a:pt x="915" y="707"/>
                </a:cubicBezTo>
                <a:cubicBezTo>
                  <a:pt x="915" y="733"/>
                  <a:pt x="891" y="760"/>
                  <a:pt x="865" y="765"/>
                </a:cubicBezTo>
                <a:cubicBezTo>
                  <a:pt x="860" y="765"/>
                  <a:pt x="857" y="767"/>
                  <a:pt x="852" y="773"/>
                </a:cubicBezTo>
                <a:cubicBezTo>
                  <a:pt x="849" y="781"/>
                  <a:pt x="852" y="789"/>
                  <a:pt x="857" y="791"/>
                </a:cubicBezTo>
                <a:cubicBezTo>
                  <a:pt x="873" y="807"/>
                  <a:pt x="878" y="836"/>
                  <a:pt x="862" y="868"/>
                </a:cubicBezTo>
                <a:cubicBezTo>
                  <a:pt x="852" y="883"/>
                  <a:pt x="834" y="894"/>
                  <a:pt x="810" y="894"/>
                </a:cubicBezTo>
                <a:lnTo>
                  <a:pt x="430" y="894"/>
                </a:lnTo>
                <a:cubicBezTo>
                  <a:pt x="401" y="894"/>
                  <a:pt x="346" y="875"/>
                  <a:pt x="322" y="857"/>
                </a:cubicBezTo>
                <a:cubicBezTo>
                  <a:pt x="320" y="849"/>
                  <a:pt x="312" y="844"/>
                  <a:pt x="306" y="844"/>
                </a:cubicBezTo>
                <a:cubicBezTo>
                  <a:pt x="296" y="844"/>
                  <a:pt x="291" y="849"/>
                  <a:pt x="291" y="860"/>
                </a:cubicBezTo>
                <a:cubicBezTo>
                  <a:pt x="291" y="897"/>
                  <a:pt x="259" y="926"/>
                  <a:pt x="225" y="926"/>
                </a:cubicBezTo>
                <a:lnTo>
                  <a:pt x="82" y="926"/>
                </a:lnTo>
                <a:cubicBezTo>
                  <a:pt x="56" y="926"/>
                  <a:pt x="32" y="902"/>
                  <a:pt x="32" y="875"/>
                </a:cubicBezTo>
                <a:lnTo>
                  <a:pt x="32" y="449"/>
                </a:lnTo>
                <a:cubicBezTo>
                  <a:pt x="32" y="422"/>
                  <a:pt x="56" y="398"/>
                  <a:pt x="82" y="398"/>
                </a:cubicBezTo>
                <a:lnTo>
                  <a:pt x="82" y="409"/>
                </a:lnTo>
                <a:lnTo>
                  <a:pt x="254" y="409"/>
                </a:lnTo>
                <a:cubicBezTo>
                  <a:pt x="280" y="409"/>
                  <a:pt x="304" y="430"/>
                  <a:pt x="304" y="456"/>
                </a:cubicBezTo>
                <a:lnTo>
                  <a:pt x="304" y="493"/>
                </a:lnTo>
                <a:cubicBezTo>
                  <a:pt x="304" y="496"/>
                  <a:pt x="306" y="504"/>
                  <a:pt x="309" y="507"/>
                </a:cubicBezTo>
                <a:cubicBezTo>
                  <a:pt x="313" y="508"/>
                  <a:pt x="316" y="508"/>
                  <a:pt x="318" y="508"/>
                </a:cubicBezTo>
                <a:cubicBezTo>
                  <a:pt x="320" y="508"/>
                  <a:pt x="322" y="508"/>
                  <a:pt x="325" y="507"/>
                </a:cubicBezTo>
                <a:lnTo>
                  <a:pt x="364" y="488"/>
                </a:lnTo>
                <a:cubicBezTo>
                  <a:pt x="367" y="488"/>
                  <a:pt x="372" y="483"/>
                  <a:pt x="372" y="480"/>
                </a:cubicBezTo>
                <a:lnTo>
                  <a:pt x="496" y="211"/>
                </a:lnTo>
                <a:lnTo>
                  <a:pt x="496" y="203"/>
                </a:lnTo>
                <a:lnTo>
                  <a:pt x="496" y="58"/>
                </a:lnTo>
                <a:cubicBezTo>
                  <a:pt x="504" y="53"/>
                  <a:pt x="520" y="43"/>
                  <a:pt x="541" y="43"/>
                </a:cubicBezTo>
                <a:close/>
                <a:moveTo>
                  <a:pt x="536" y="1"/>
                </a:moveTo>
                <a:cubicBezTo>
                  <a:pt x="494" y="1"/>
                  <a:pt x="465" y="30"/>
                  <a:pt x="465" y="30"/>
                </a:cubicBezTo>
                <a:cubicBezTo>
                  <a:pt x="465" y="32"/>
                  <a:pt x="462" y="40"/>
                  <a:pt x="462" y="43"/>
                </a:cubicBezTo>
                <a:lnTo>
                  <a:pt x="462" y="190"/>
                </a:lnTo>
                <a:lnTo>
                  <a:pt x="343" y="451"/>
                </a:lnTo>
                <a:lnTo>
                  <a:pt x="330" y="459"/>
                </a:lnTo>
                <a:lnTo>
                  <a:pt x="330" y="449"/>
                </a:lnTo>
                <a:cubicBezTo>
                  <a:pt x="330" y="401"/>
                  <a:pt x="293" y="367"/>
                  <a:pt x="246" y="367"/>
                </a:cubicBezTo>
                <a:lnTo>
                  <a:pt x="82" y="367"/>
                </a:lnTo>
                <a:cubicBezTo>
                  <a:pt x="35" y="367"/>
                  <a:pt x="1" y="401"/>
                  <a:pt x="1" y="449"/>
                </a:cubicBezTo>
                <a:lnTo>
                  <a:pt x="1" y="875"/>
                </a:lnTo>
                <a:cubicBezTo>
                  <a:pt x="1" y="923"/>
                  <a:pt x="35" y="960"/>
                  <a:pt x="82" y="960"/>
                </a:cubicBezTo>
                <a:lnTo>
                  <a:pt x="225" y="960"/>
                </a:lnTo>
                <a:cubicBezTo>
                  <a:pt x="267" y="960"/>
                  <a:pt x="304" y="933"/>
                  <a:pt x="317" y="889"/>
                </a:cubicBezTo>
                <a:cubicBezTo>
                  <a:pt x="351" y="910"/>
                  <a:pt x="401" y="923"/>
                  <a:pt x="430" y="923"/>
                </a:cubicBezTo>
                <a:lnTo>
                  <a:pt x="810" y="923"/>
                </a:lnTo>
                <a:cubicBezTo>
                  <a:pt x="847" y="923"/>
                  <a:pt x="876" y="907"/>
                  <a:pt x="891" y="881"/>
                </a:cubicBezTo>
                <a:cubicBezTo>
                  <a:pt x="913" y="846"/>
                  <a:pt x="910" y="810"/>
                  <a:pt x="897" y="783"/>
                </a:cubicBezTo>
                <a:cubicBezTo>
                  <a:pt x="926" y="770"/>
                  <a:pt x="949" y="738"/>
                  <a:pt x="949" y="702"/>
                </a:cubicBezTo>
                <a:cubicBezTo>
                  <a:pt x="949" y="688"/>
                  <a:pt x="944" y="673"/>
                  <a:pt x="939" y="659"/>
                </a:cubicBezTo>
                <a:cubicBezTo>
                  <a:pt x="968" y="644"/>
                  <a:pt x="992" y="612"/>
                  <a:pt x="992" y="578"/>
                </a:cubicBezTo>
                <a:cubicBezTo>
                  <a:pt x="992" y="551"/>
                  <a:pt x="981" y="528"/>
                  <a:pt x="963" y="512"/>
                </a:cubicBezTo>
                <a:cubicBezTo>
                  <a:pt x="981" y="488"/>
                  <a:pt x="994" y="454"/>
                  <a:pt x="992" y="425"/>
                </a:cubicBezTo>
                <a:cubicBezTo>
                  <a:pt x="984" y="372"/>
                  <a:pt x="939" y="330"/>
                  <a:pt x="886" y="330"/>
                </a:cubicBezTo>
                <a:lnTo>
                  <a:pt x="623" y="330"/>
                </a:lnTo>
                <a:cubicBezTo>
                  <a:pt x="633" y="293"/>
                  <a:pt x="654" y="225"/>
                  <a:pt x="654" y="164"/>
                </a:cubicBezTo>
                <a:cubicBezTo>
                  <a:pt x="654" y="82"/>
                  <a:pt x="586" y="1"/>
                  <a:pt x="536" y="1"/>
                </a:cubicBezTo>
                <a:close/>
              </a:path>
            </a:pathLst>
          </a:custGeom>
          <a:solidFill>
            <a:srgbClr val="BCCCA8"/>
          </a:solidFill>
          <a:ln w="9525" cap="flat" cmpd="sng">
            <a:solidFill>
              <a:srgbClr val="BCCC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latin typeface="Arial"/>
              <a:cs typeface="Arial"/>
              <a:sym typeface="Arial"/>
            </a:endParaRPr>
          </a:p>
        </p:txBody>
      </p:sp>
      <p:sp>
        <p:nvSpPr>
          <p:cNvPr id="166" name="Google Shape;264;p17">
            <a:extLst>
              <a:ext uri="{FF2B5EF4-FFF2-40B4-BE49-F238E27FC236}">
                <a16:creationId xmlns:a16="http://schemas.microsoft.com/office/drawing/2014/main" id="{522B8CA4-CF89-4C2E-89BB-ADB2E0229B29}"/>
              </a:ext>
            </a:extLst>
          </p:cNvPr>
          <p:cNvSpPr/>
          <p:nvPr/>
        </p:nvSpPr>
        <p:spPr>
          <a:xfrm>
            <a:off x="3107254" y="777901"/>
            <a:ext cx="2931000" cy="1803122"/>
          </a:xfrm>
          <a:prstGeom prst="rect">
            <a:avLst/>
          </a:prstGeom>
          <a:solidFill>
            <a:srgbClr val="EEEEEE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latin typeface="Arial"/>
              <a:cs typeface="Arial"/>
              <a:sym typeface="Arial"/>
            </a:endParaRPr>
          </a:p>
        </p:txBody>
      </p:sp>
      <p:sp>
        <p:nvSpPr>
          <p:cNvPr id="167" name="Google Shape;265;p17">
            <a:extLst>
              <a:ext uri="{FF2B5EF4-FFF2-40B4-BE49-F238E27FC236}">
                <a16:creationId xmlns:a16="http://schemas.microsoft.com/office/drawing/2014/main" id="{0D81565A-B0EB-4E03-9B14-DA8587C6ABDE}"/>
              </a:ext>
            </a:extLst>
          </p:cNvPr>
          <p:cNvSpPr/>
          <p:nvPr/>
        </p:nvSpPr>
        <p:spPr>
          <a:xfrm>
            <a:off x="120375" y="2290765"/>
            <a:ext cx="2931000" cy="2731856"/>
          </a:xfrm>
          <a:prstGeom prst="rect">
            <a:avLst/>
          </a:prstGeom>
          <a:solidFill>
            <a:srgbClr val="EEEEEE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latin typeface="Arial"/>
              <a:cs typeface="Arial"/>
              <a:sym typeface="Arial"/>
            </a:endParaRPr>
          </a:p>
        </p:txBody>
      </p:sp>
      <p:sp>
        <p:nvSpPr>
          <p:cNvPr id="168" name="Google Shape;266;p17">
            <a:extLst>
              <a:ext uri="{FF2B5EF4-FFF2-40B4-BE49-F238E27FC236}">
                <a16:creationId xmlns:a16="http://schemas.microsoft.com/office/drawing/2014/main" id="{03988299-35A0-4ADF-AD0B-AE526E11E34F}"/>
              </a:ext>
            </a:extLst>
          </p:cNvPr>
          <p:cNvSpPr txBox="1">
            <a:spLocks/>
          </p:cNvSpPr>
          <p:nvPr/>
        </p:nvSpPr>
        <p:spPr>
          <a:xfrm>
            <a:off x="677225" y="213400"/>
            <a:ext cx="7744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78">
              <a:buClr>
                <a:srgbClr val="000000"/>
              </a:buClr>
            </a:pPr>
            <a:r>
              <a:rPr lang="nb-NO" sz="2300" kern="0">
                <a:solidFill>
                  <a:schemeClr val="tx1"/>
                </a:solidFill>
              </a:rPr>
              <a:t>Controller</a:t>
            </a:r>
          </a:p>
        </p:txBody>
      </p:sp>
      <p:grpSp>
        <p:nvGrpSpPr>
          <p:cNvPr id="169" name="Google Shape;267;p17">
            <a:extLst>
              <a:ext uri="{FF2B5EF4-FFF2-40B4-BE49-F238E27FC236}">
                <a16:creationId xmlns:a16="http://schemas.microsoft.com/office/drawing/2014/main" id="{DB4DF18F-4918-4B22-8391-CBC489A9FA0C}"/>
              </a:ext>
            </a:extLst>
          </p:cNvPr>
          <p:cNvGrpSpPr/>
          <p:nvPr/>
        </p:nvGrpSpPr>
        <p:grpSpPr>
          <a:xfrm>
            <a:off x="3243919" y="946962"/>
            <a:ext cx="193953" cy="95236"/>
            <a:chOff x="4686520" y="2612923"/>
            <a:chExt cx="305486" cy="149977"/>
          </a:xfrm>
        </p:grpSpPr>
        <p:sp>
          <p:nvSpPr>
            <p:cNvPr id="170" name="Google Shape;268;p17">
              <a:extLst>
                <a:ext uri="{FF2B5EF4-FFF2-40B4-BE49-F238E27FC236}">
                  <a16:creationId xmlns:a16="http://schemas.microsoft.com/office/drawing/2014/main" id="{F6E2543E-E587-401D-854D-A09CB9301F0B}"/>
                </a:ext>
              </a:extLst>
            </p:cNvPr>
            <p:cNvSpPr/>
            <p:nvPr/>
          </p:nvSpPr>
          <p:spPr>
            <a:xfrm>
              <a:off x="4686520" y="2612923"/>
              <a:ext cx="74681" cy="125083"/>
            </a:xfrm>
            <a:custGeom>
              <a:avLst/>
              <a:gdLst/>
              <a:ahLst/>
              <a:cxnLst/>
              <a:rect l="l" t="t" r="r" b="b"/>
              <a:pathLst>
                <a:path w="243" h="407" extrusionOk="0">
                  <a:moveTo>
                    <a:pt x="32" y="32"/>
                  </a:moveTo>
                  <a:cubicBezTo>
                    <a:pt x="95" y="37"/>
                    <a:pt x="179" y="48"/>
                    <a:pt x="206" y="63"/>
                  </a:cubicBezTo>
                  <a:cubicBezTo>
                    <a:pt x="193" y="158"/>
                    <a:pt x="140" y="327"/>
                    <a:pt x="127" y="374"/>
                  </a:cubicBezTo>
                  <a:lnTo>
                    <a:pt x="32" y="374"/>
                  </a:lnTo>
                  <a:lnTo>
                    <a:pt x="32" y="32"/>
                  </a:lnTo>
                  <a:close/>
                  <a:moveTo>
                    <a:pt x="19" y="0"/>
                  </a:moveTo>
                  <a:cubicBezTo>
                    <a:pt x="13" y="0"/>
                    <a:pt x="8" y="0"/>
                    <a:pt x="6" y="5"/>
                  </a:cubicBezTo>
                  <a:cubicBezTo>
                    <a:pt x="3" y="8"/>
                    <a:pt x="0" y="13"/>
                    <a:pt x="0" y="19"/>
                  </a:cubicBezTo>
                  <a:lnTo>
                    <a:pt x="0" y="390"/>
                  </a:lnTo>
                  <a:cubicBezTo>
                    <a:pt x="0" y="401"/>
                    <a:pt x="6" y="406"/>
                    <a:pt x="16" y="406"/>
                  </a:cubicBezTo>
                  <a:lnTo>
                    <a:pt x="140" y="406"/>
                  </a:lnTo>
                  <a:cubicBezTo>
                    <a:pt x="148" y="406"/>
                    <a:pt x="153" y="403"/>
                    <a:pt x="161" y="396"/>
                  </a:cubicBezTo>
                  <a:cubicBezTo>
                    <a:pt x="161" y="388"/>
                    <a:pt x="232" y="169"/>
                    <a:pt x="243" y="61"/>
                  </a:cubicBezTo>
                  <a:cubicBezTo>
                    <a:pt x="243" y="58"/>
                    <a:pt x="240" y="50"/>
                    <a:pt x="237" y="48"/>
                  </a:cubicBezTo>
                  <a:cubicBezTo>
                    <a:pt x="201" y="13"/>
                    <a:pt x="48" y="5"/>
                    <a:pt x="19" y="0"/>
                  </a:cubicBezTo>
                  <a:close/>
                </a:path>
              </a:pathLst>
            </a:custGeom>
            <a:solidFill>
              <a:srgbClr val="BCCCA8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269;p17">
              <a:extLst>
                <a:ext uri="{FF2B5EF4-FFF2-40B4-BE49-F238E27FC236}">
                  <a16:creationId xmlns:a16="http://schemas.microsoft.com/office/drawing/2014/main" id="{ED9F7398-C872-49A8-A8D5-09A676F63937}"/>
                </a:ext>
              </a:extLst>
            </p:cNvPr>
            <p:cNvSpPr/>
            <p:nvPr/>
          </p:nvSpPr>
          <p:spPr>
            <a:xfrm>
              <a:off x="4731083" y="2684531"/>
              <a:ext cx="260309" cy="78369"/>
            </a:xfrm>
            <a:custGeom>
              <a:avLst/>
              <a:gdLst/>
              <a:ahLst/>
              <a:cxnLst/>
              <a:rect l="l" t="t" r="r" b="b"/>
              <a:pathLst>
                <a:path w="847" h="255" extrusionOk="0">
                  <a:moveTo>
                    <a:pt x="724" y="0"/>
                  </a:moveTo>
                  <a:cubicBezTo>
                    <a:pt x="713" y="0"/>
                    <a:pt x="702" y="1"/>
                    <a:pt x="691" y="4"/>
                  </a:cubicBezTo>
                  <a:lnTo>
                    <a:pt x="533" y="44"/>
                  </a:lnTo>
                  <a:cubicBezTo>
                    <a:pt x="522" y="49"/>
                    <a:pt x="517" y="54"/>
                    <a:pt x="519" y="65"/>
                  </a:cubicBezTo>
                  <a:cubicBezTo>
                    <a:pt x="522" y="74"/>
                    <a:pt x="527" y="79"/>
                    <a:pt x="535" y="79"/>
                  </a:cubicBezTo>
                  <a:cubicBezTo>
                    <a:pt x="537" y="79"/>
                    <a:pt x="539" y="79"/>
                    <a:pt x="540" y="78"/>
                  </a:cubicBezTo>
                  <a:lnTo>
                    <a:pt x="699" y="39"/>
                  </a:lnTo>
                  <a:cubicBezTo>
                    <a:pt x="708" y="36"/>
                    <a:pt x="717" y="35"/>
                    <a:pt x="727" y="35"/>
                  </a:cubicBezTo>
                  <a:cubicBezTo>
                    <a:pt x="758" y="35"/>
                    <a:pt x="786" y="49"/>
                    <a:pt x="804" y="76"/>
                  </a:cubicBezTo>
                  <a:lnTo>
                    <a:pt x="593" y="170"/>
                  </a:lnTo>
                  <a:cubicBezTo>
                    <a:pt x="489" y="212"/>
                    <a:pt x="445" y="228"/>
                    <a:pt x="408" y="228"/>
                  </a:cubicBezTo>
                  <a:cubicBezTo>
                    <a:pt x="385" y="228"/>
                    <a:pt x="365" y="221"/>
                    <a:pt x="335" y="210"/>
                  </a:cubicBezTo>
                  <a:lnTo>
                    <a:pt x="21" y="105"/>
                  </a:lnTo>
                  <a:cubicBezTo>
                    <a:pt x="20" y="104"/>
                    <a:pt x="19" y="104"/>
                    <a:pt x="17" y="104"/>
                  </a:cubicBezTo>
                  <a:cubicBezTo>
                    <a:pt x="11" y="104"/>
                    <a:pt x="5" y="107"/>
                    <a:pt x="3" y="115"/>
                  </a:cubicBezTo>
                  <a:cubicBezTo>
                    <a:pt x="0" y="120"/>
                    <a:pt x="3" y="131"/>
                    <a:pt x="13" y="134"/>
                  </a:cubicBezTo>
                  <a:lnTo>
                    <a:pt x="322" y="236"/>
                  </a:lnTo>
                  <a:cubicBezTo>
                    <a:pt x="359" y="249"/>
                    <a:pt x="382" y="255"/>
                    <a:pt x="409" y="255"/>
                  </a:cubicBezTo>
                  <a:cubicBezTo>
                    <a:pt x="448" y="255"/>
                    <a:pt x="496" y="236"/>
                    <a:pt x="606" y="202"/>
                  </a:cubicBezTo>
                  <a:lnTo>
                    <a:pt x="833" y="97"/>
                  </a:lnTo>
                  <a:cubicBezTo>
                    <a:pt x="838" y="94"/>
                    <a:pt x="844" y="91"/>
                    <a:pt x="844" y="89"/>
                  </a:cubicBezTo>
                  <a:cubicBezTo>
                    <a:pt x="846" y="83"/>
                    <a:pt x="846" y="78"/>
                    <a:pt x="844" y="76"/>
                  </a:cubicBezTo>
                  <a:cubicBezTo>
                    <a:pt x="818" y="28"/>
                    <a:pt x="772" y="0"/>
                    <a:pt x="724" y="0"/>
                  </a:cubicBezTo>
                  <a:close/>
                </a:path>
              </a:pathLst>
            </a:custGeom>
            <a:solidFill>
              <a:srgbClr val="BCCCA8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270;p17">
              <a:extLst>
                <a:ext uri="{FF2B5EF4-FFF2-40B4-BE49-F238E27FC236}">
                  <a16:creationId xmlns:a16="http://schemas.microsoft.com/office/drawing/2014/main" id="{4C5AC3F1-3EF2-49B8-8B8A-B631269D13F3}"/>
                </a:ext>
              </a:extLst>
            </p:cNvPr>
            <p:cNvSpPr/>
            <p:nvPr/>
          </p:nvSpPr>
          <p:spPr>
            <a:xfrm>
              <a:off x="4751367" y="2638739"/>
              <a:ext cx="149977" cy="73145"/>
            </a:xfrm>
            <a:custGeom>
              <a:avLst/>
              <a:gdLst/>
              <a:ahLst/>
              <a:cxnLst/>
              <a:rect l="l" t="t" r="r" b="b"/>
              <a:pathLst>
                <a:path w="488" h="238" extrusionOk="0">
                  <a:moveTo>
                    <a:pt x="19" y="1"/>
                  </a:moveTo>
                  <a:cubicBezTo>
                    <a:pt x="8" y="1"/>
                    <a:pt x="3" y="3"/>
                    <a:pt x="0" y="14"/>
                  </a:cubicBezTo>
                  <a:cubicBezTo>
                    <a:pt x="0" y="22"/>
                    <a:pt x="3" y="30"/>
                    <a:pt x="13" y="32"/>
                  </a:cubicBezTo>
                  <a:lnTo>
                    <a:pt x="385" y="114"/>
                  </a:lnTo>
                  <a:cubicBezTo>
                    <a:pt x="435" y="127"/>
                    <a:pt x="451" y="148"/>
                    <a:pt x="453" y="190"/>
                  </a:cubicBezTo>
                  <a:lnTo>
                    <a:pt x="411" y="201"/>
                  </a:lnTo>
                  <a:cubicBezTo>
                    <a:pt x="405" y="202"/>
                    <a:pt x="397" y="203"/>
                    <a:pt x="389" y="203"/>
                  </a:cubicBezTo>
                  <a:cubicBezTo>
                    <a:pt x="382" y="203"/>
                    <a:pt x="373" y="202"/>
                    <a:pt x="364" y="201"/>
                  </a:cubicBezTo>
                  <a:lnTo>
                    <a:pt x="185" y="164"/>
                  </a:lnTo>
                  <a:cubicBezTo>
                    <a:pt x="174" y="164"/>
                    <a:pt x="166" y="167"/>
                    <a:pt x="163" y="177"/>
                  </a:cubicBezTo>
                  <a:cubicBezTo>
                    <a:pt x="163" y="188"/>
                    <a:pt x="166" y="193"/>
                    <a:pt x="177" y="198"/>
                  </a:cubicBezTo>
                  <a:lnTo>
                    <a:pt x="359" y="232"/>
                  </a:lnTo>
                  <a:cubicBezTo>
                    <a:pt x="364" y="238"/>
                    <a:pt x="374" y="238"/>
                    <a:pt x="385" y="238"/>
                  </a:cubicBezTo>
                  <a:cubicBezTo>
                    <a:pt x="395" y="238"/>
                    <a:pt x="409" y="238"/>
                    <a:pt x="416" y="230"/>
                  </a:cubicBezTo>
                  <a:lnTo>
                    <a:pt x="474" y="217"/>
                  </a:lnTo>
                  <a:cubicBezTo>
                    <a:pt x="480" y="214"/>
                    <a:pt x="488" y="206"/>
                    <a:pt x="488" y="201"/>
                  </a:cubicBezTo>
                  <a:lnTo>
                    <a:pt x="488" y="193"/>
                  </a:lnTo>
                  <a:cubicBezTo>
                    <a:pt x="488" y="135"/>
                    <a:pt x="456" y="98"/>
                    <a:pt x="390" y="82"/>
                  </a:cubicBezTo>
                  <a:lnTo>
                    <a:pt x="19" y="1"/>
                  </a:lnTo>
                  <a:close/>
                </a:path>
              </a:pathLst>
            </a:custGeom>
            <a:solidFill>
              <a:srgbClr val="BCCCA8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271;p17">
              <a:extLst>
                <a:ext uri="{FF2B5EF4-FFF2-40B4-BE49-F238E27FC236}">
                  <a16:creationId xmlns:a16="http://schemas.microsoft.com/office/drawing/2014/main" id="{66804E38-4EF1-4903-A815-13ED38F1A0EC}"/>
                </a:ext>
              </a:extLst>
            </p:cNvPr>
            <p:cNvSpPr/>
            <p:nvPr/>
          </p:nvSpPr>
          <p:spPr>
            <a:xfrm>
              <a:off x="4801462" y="2681765"/>
              <a:ext cx="190545" cy="31040"/>
            </a:xfrm>
            <a:custGeom>
              <a:avLst/>
              <a:gdLst/>
              <a:ahLst/>
              <a:cxnLst/>
              <a:rect l="l" t="t" r="r" b="b"/>
              <a:pathLst>
                <a:path w="620" h="101" extrusionOk="0">
                  <a:moveTo>
                    <a:pt x="500" y="0"/>
                  </a:moveTo>
                  <a:cubicBezTo>
                    <a:pt x="488" y="0"/>
                    <a:pt x="476" y="2"/>
                    <a:pt x="464" y="5"/>
                  </a:cubicBezTo>
                  <a:lnTo>
                    <a:pt x="319" y="40"/>
                  </a:lnTo>
                  <a:cubicBezTo>
                    <a:pt x="317" y="38"/>
                    <a:pt x="314" y="37"/>
                    <a:pt x="310" y="37"/>
                  </a:cubicBezTo>
                  <a:cubicBezTo>
                    <a:pt x="304" y="37"/>
                    <a:pt x="297" y="41"/>
                    <a:pt x="293" y="48"/>
                  </a:cubicBezTo>
                  <a:lnTo>
                    <a:pt x="248" y="58"/>
                  </a:lnTo>
                  <a:cubicBezTo>
                    <a:pt x="242" y="60"/>
                    <a:pt x="234" y="60"/>
                    <a:pt x="226" y="60"/>
                  </a:cubicBezTo>
                  <a:cubicBezTo>
                    <a:pt x="219" y="60"/>
                    <a:pt x="210" y="60"/>
                    <a:pt x="201" y="58"/>
                  </a:cubicBezTo>
                  <a:lnTo>
                    <a:pt x="22" y="21"/>
                  </a:lnTo>
                  <a:cubicBezTo>
                    <a:pt x="11" y="21"/>
                    <a:pt x="3" y="24"/>
                    <a:pt x="0" y="34"/>
                  </a:cubicBezTo>
                  <a:cubicBezTo>
                    <a:pt x="0" y="45"/>
                    <a:pt x="3" y="50"/>
                    <a:pt x="14" y="53"/>
                  </a:cubicBezTo>
                  <a:lnTo>
                    <a:pt x="196" y="90"/>
                  </a:lnTo>
                  <a:cubicBezTo>
                    <a:pt x="205" y="92"/>
                    <a:pt x="215" y="94"/>
                    <a:pt x="226" y="94"/>
                  </a:cubicBezTo>
                  <a:cubicBezTo>
                    <a:pt x="237" y="94"/>
                    <a:pt x="248" y="92"/>
                    <a:pt x="259" y="90"/>
                  </a:cubicBezTo>
                  <a:lnTo>
                    <a:pt x="314" y="77"/>
                  </a:lnTo>
                  <a:lnTo>
                    <a:pt x="472" y="37"/>
                  </a:lnTo>
                  <a:cubicBezTo>
                    <a:pt x="480" y="35"/>
                    <a:pt x="488" y="34"/>
                    <a:pt x="495" y="34"/>
                  </a:cubicBezTo>
                  <a:cubicBezTo>
                    <a:pt x="532" y="34"/>
                    <a:pt x="568" y="55"/>
                    <a:pt x="583" y="90"/>
                  </a:cubicBezTo>
                  <a:cubicBezTo>
                    <a:pt x="583" y="98"/>
                    <a:pt x="591" y="100"/>
                    <a:pt x="596" y="100"/>
                  </a:cubicBezTo>
                  <a:cubicBezTo>
                    <a:pt x="601" y="100"/>
                    <a:pt x="604" y="100"/>
                    <a:pt x="609" y="95"/>
                  </a:cubicBezTo>
                  <a:cubicBezTo>
                    <a:pt x="617" y="90"/>
                    <a:pt x="620" y="79"/>
                    <a:pt x="617" y="74"/>
                  </a:cubicBezTo>
                  <a:cubicBezTo>
                    <a:pt x="594" y="29"/>
                    <a:pt x="548" y="0"/>
                    <a:pt x="500" y="0"/>
                  </a:cubicBezTo>
                  <a:close/>
                </a:path>
              </a:pathLst>
            </a:custGeom>
            <a:solidFill>
              <a:srgbClr val="BCCCA8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4" name="Google Shape;272;p17">
            <a:extLst>
              <a:ext uri="{FF2B5EF4-FFF2-40B4-BE49-F238E27FC236}">
                <a16:creationId xmlns:a16="http://schemas.microsoft.com/office/drawing/2014/main" id="{69F0CED7-3EC8-4B9A-A2A0-09E700328F0A}"/>
              </a:ext>
            </a:extLst>
          </p:cNvPr>
          <p:cNvSpPr txBox="1"/>
          <p:nvPr/>
        </p:nvSpPr>
        <p:spPr>
          <a:xfrm>
            <a:off x="506282" y="2335575"/>
            <a:ext cx="16308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r>
              <a:rPr lang="en" sz="1300" kern="0">
                <a:latin typeface="Arial"/>
                <a:cs typeface="Arial"/>
                <a:sym typeface="Arial"/>
              </a:rPr>
              <a:t>Kompetansekrav</a:t>
            </a:r>
            <a:endParaRPr sz="1300" kern="0">
              <a:latin typeface="Arial"/>
              <a:cs typeface="Arial"/>
              <a:sym typeface="Arial"/>
            </a:endParaRPr>
          </a:p>
        </p:txBody>
      </p:sp>
      <p:sp>
        <p:nvSpPr>
          <p:cNvPr id="175" name="Google Shape;273;p17">
            <a:extLst>
              <a:ext uri="{FF2B5EF4-FFF2-40B4-BE49-F238E27FC236}">
                <a16:creationId xmlns:a16="http://schemas.microsoft.com/office/drawing/2014/main" id="{AB7143AD-E150-4593-BE2C-EE3AEAA251E5}"/>
              </a:ext>
            </a:extLst>
          </p:cNvPr>
          <p:cNvSpPr txBox="1"/>
          <p:nvPr/>
        </p:nvSpPr>
        <p:spPr>
          <a:xfrm>
            <a:off x="3146875" y="1050750"/>
            <a:ext cx="2842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49" defTabSz="914378">
              <a:buClr>
                <a:srgbClr val="32756D"/>
              </a:buClr>
              <a:buSzPts val="900"/>
            </a:pPr>
            <a:r>
              <a:rPr lang="nb-NO" sz="900" kern="0">
                <a:latin typeface="Arial"/>
                <a:cs typeface="Arial"/>
                <a:sym typeface="Arial"/>
              </a:rPr>
              <a:t>Ansvar</a:t>
            </a:r>
          </a:p>
          <a:p>
            <a:pPr marL="285743" indent="-228594" defTabSz="914378">
              <a:buClr>
                <a:srgbClr val="32756D"/>
              </a:buClr>
              <a:buSzPts val="900"/>
              <a:buFont typeface="Arial"/>
              <a:buChar char="●"/>
            </a:pPr>
            <a:r>
              <a:rPr lang="nb-NO" sz="750" kern="0">
                <a:latin typeface="Arial"/>
                <a:cs typeface="Arial"/>
                <a:sym typeface="Arial"/>
              </a:rPr>
              <a:t>Holde seg oppdatert på gjeldende lover, regler og rutiner og sikre etterlevelse av disse</a:t>
            </a:r>
          </a:p>
          <a:p>
            <a:pPr marL="285743" indent="-228594" defTabSz="914378">
              <a:buClr>
                <a:srgbClr val="32756D"/>
              </a:buClr>
              <a:buSzPts val="900"/>
              <a:buFont typeface="Arial"/>
              <a:buChar char="●"/>
            </a:pPr>
            <a:r>
              <a:rPr lang="nb-NO" sz="750" kern="0">
                <a:latin typeface="Arial"/>
                <a:cs typeface="Arial"/>
                <a:sym typeface="Arial"/>
              </a:rPr>
              <a:t>Operativt ansvar for at de konkrete arbeidsoppgavene tillagt rollen blir utført</a:t>
            </a:r>
          </a:p>
          <a:p>
            <a:pPr marL="285743" indent="-228594" defTabSz="914378">
              <a:buClr>
                <a:srgbClr val="32756D"/>
              </a:buClr>
              <a:buSzPts val="900"/>
              <a:buFont typeface="Arial"/>
              <a:buChar char="●"/>
            </a:pPr>
            <a:r>
              <a:rPr lang="nb-NO" sz="750" kern="0">
                <a:latin typeface="Arial"/>
                <a:cs typeface="Arial"/>
                <a:sym typeface="Arial"/>
              </a:rPr>
              <a:t>Controller fungerer som rådgiver for ledelsen innen PBO-området, og har videre operativt ansvar for at de konkrete arbeidsoppgavene tillagt rollen blir utført</a:t>
            </a:r>
          </a:p>
        </p:txBody>
      </p:sp>
      <p:sp>
        <p:nvSpPr>
          <p:cNvPr id="176" name="Google Shape;274;p17">
            <a:extLst>
              <a:ext uri="{FF2B5EF4-FFF2-40B4-BE49-F238E27FC236}">
                <a16:creationId xmlns:a16="http://schemas.microsoft.com/office/drawing/2014/main" id="{EF5B4B24-867D-40C4-8F07-55FD9CFAD671}"/>
              </a:ext>
            </a:extLst>
          </p:cNvPr>
          <p:cNvSpPr txBox="1"/>
          <p:nvPr/>
        </p:nvSpPr>
        <p:spPr>
          <a:xfrm>
            <a:off x="3544825" y="868038"/>
            <a:ext cx="19857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r>
              <a:rPr lang="en" sz="1300" kern="0">
                <a:latin typeface="Arial"/>
                <a:cs typeface="Arial"/>
                <a:sym typeface="Arial"/>
              </a:rPr>
              <a:t>Ansvar og myndighet</a:t>
            </a:r>
            <a:endParaRPr sz="1300" kern="0">
              <a:latin typeface="Arial"/>
              <a:cs typeface="Arial"/>
              <a:sym typeface="Arial"/>
            </a:endParaRPr>
          </a:p>
        </p:txBody>
      </p:sp>
      <p:grpSp>
        <p:nvGrpSpPr>
          <p:cNvPr id="177" name="Google Shape;275;p17">
            <a:extLst>
              <a:ext uri="{FF2B5EF4-FFF2-40B4-BE49-F238E27FC236}">
                <a16:creationId xmlns:a16="http://schemas.microsoft.com/office/drawing/2014/main" id="{162C80F5-33B5-4E01-B702-A800BB8E8A4D}"/>
              </a:ext>
            </a:extLst>
          </p:cNvPr>
          <p:cNvGrpSpPr/>
          <p:nvPr/>
        </p:nvGrpSpPr>
        <p:grpSpPr>
          <a:xfrm>
            <a:off x="302361" y="2332000"/>
            <a:ext cx="144099" cy="167727"/>
            <a:chOff x="2626351" y="1211626"/>
            <a:chExt cx="144099" cy="167727"/>
          </a:xfrm>
        </p:grpSpPr>
        <p:sp>
          <p:nvSpPr>
            <p:cNvPr id="178" name="Google Shape;276;p17">
              <a:extLst>
                <a:ext uri="{FF2B5EF4-FFF2-40B4-BE49-F238E27FC236}">
                  <a16:creationId xmlns:a16="http://schemas.microsoft.com/office/drawing/2014/main" id="{EA29D3C3-18F9-4C8E-A299-170F1EE8E186}"/>
                </a:ext>
              </a:extLst>
            </p:cNvPr>
            <p:cNvSpPr/>
            <p:nvPr/>
          </p:nvSpPr>
          <p:spPr>
            <a:xfrm>
              <a:off x="2708789" y="1334411"/>
              <a:ext cx="51105" cy="44942"/>
            </a:xfrm>
            <a:custGeom>
              <a:avLst/>
              <a:gdLst/>
              <a:ahLst/>
              <a:cxnLst/>
              <a:rect l="l" t="t" r="r" b="b"/>
              <a:pathLst>
                <a:path w="305" h="265" extrusionOk="0">
                  <a:moveTo>
                    <a:pt x="288" y="1"/>
                  </a:moveTo>
                  <a:cubicBezTo>
                    <a:pt x="288" y="1"/>
                    <a:pt x="270" y="1"/>
                    <a:pt x="262" y="12"/>
                  </a:cubicBezTo>
                  <a:cubicBezTo>
                    <a:pt x="254" y="19"/>
                    <a:pt x="249" y="25"/>
                    <a:pt x="249" y="40"/>
                  </a:cubicBezTo>
                  <a:cubicBezTo>
                    <a:pt x="249" y="59"/>
                    <a:pt x="251" y="67"/>
                    <a:pt x="257" y="75"/>
                  </a:cubicBezTo>
                  <a:cubicBezTo>
                    <a:pt x="265" y="80"/>
                    <a:pt x="267" y="88"/>
                    <a:pt x="267" y="104"/>
                  </a:cubicBezTo>
                  <a:cubicBezTo>
                    <a:pt x="267" y="122"/>
                    <a:pt x="254" y="138"/>
                    <a:pt x="178" y="151"/>
                  </a:cubicBezTo>
                  <a:cubicBezTo>
                    <a:pt x="120" y="159"/>
                    <a:pt x="1" y="207"/>
                    <a:pt x="1" y="249"/>
                  </a:cubicBezTo>
                  <a:cubicBezTo>
                    <a:pt x="1" y="259"/>
                    <a:pt x="9" y="265"/>
                    <a:pt x="17" y="265"/>
                  </a:cubicBezTo>
                  <a:cubicBezTo>
                    <a:pt x="25" y="265"/>
                    <a:pt x="35" y="259"/>
                    <a:pt x="33" y="249"/>
                  </a:cubicBezTo>
                  <a:cubicBezTo>
                    <a:pt x="41" y="233"/>
                    <a:pt x="117" y="193"/>
                    <a:pt x="185" y="180"/>
                  </a:cubicBezTo>
                  <a:cubicBezTo>
                    <a:pt x="249" y="170"/>
                    <a:pt x="301" y="156"/>
                    <a:pt x="301" y="101"/>
                  </a:cubicBezTo>
                  <a:cubicBezTo>
                    <a:pt x="301" y="75"/>
                    <a:pt x="291" y="62"/>
                    <a:pt x="283" y="51"/>
                  </a:cubicBezTo>
                  <a:cubicBezTo>
                    <a:pt x="278" y="46"/>
                    <a:pt x="278" y="46"/>
                    <a:pt x="278" y="38"/>
                  </a:cubicBezTo>
                  <a:cubicBezTo>
                    <a:pt x="278" y="35"/>
                    <a:pt x="280" y="35"/>
                    <a:pt x="280" y="35"/>
                  </a:cubicBezTo>
                  <a:cubicBezTo>
                    <a:pt x="282" y="36"/>
                    <a:pt x="284" y="36"/>
                    <a:pt x="286" y="36"/>
                  </a:cubicBezTo>
                  <a:cubicBezTo>
                    <a:pt x="294" y="36"/>
                    <a:pt x="301" y="31"/>
                    <a:pt x="301" y="22"/>
                  </a:cubicBezTo>
                  <a:cubicBezTo>
                    <a:pt x="304" y="12"/>
                    <a:pt x="296" y="1"/>
                    <a:pt x="28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277;p17">
              <a:extLst>
                <a:ext uri="{FF2B5EF4-FFF2-40B4-BE49-F238E27FC236}">
                  <a16:creationId xmlns:a16="http://schemas.microsoft.com/office/drawing/2014/main" id="{FDD82F32-2374-4AB9-98CE-B8937391B9FA}"/>
                </a:ext>
              </a:extLst>
            </p:cNvPr>
            <p:cNvSpPr/>
            <p:nvPr/>
          </p:nvSpPr>
          <p:spPr>
            <a:xfrm>
              <a:off x="2626351" y="1211626"/>
              <a:ext cx="144099" cy="167727"/>
            </a:xfrm>
            <a:custGeom>
              <a:avLst/>
              <a:gdLst/>
              <a:ahLst/>
              <a:cxnLst/>
              <a:rect l="l" t="t" r="r" b="b"/>
              <a:pathLst>
                <a:path w="860" h="989" extrusionOk="0">
                  <a:moveTo>
                    <a:pt x="388" y="0"/>
                  </a:moveTo>
                  <a:cubicBezTo>
                    <a:pt x="119" y="0"/>
                    <a:pt x="0" y="206"/>
                    <a:pt x="0" y="351"/>
                  </a:cubicBezTo>
                  <a:cubicBezTo>
                    <a:pt x="0" y="451"/>
                    <a:pt x="58" y="556"/>
                    <a:pt x="108" y="643"/>
                  </a:cubicBezTo>
                  <a:cubicBezTo>
                    <a:pt x="137" y="693"/>
                    <a:pt x="164" y="738"/>
                    <a:pt x="164" y="764"/>
                  </a:cubicBezTo>
                  <a:cubicBezTo>
                    <a:pt x="164" y="820"/>
                    <a:pt x="77" y="925"/>
                    <a:pt x="45" y="962"/>
                  </a:cubicBezTo>
                  <a:cubicBezTo>
                    <a:pt x="40" y="970"/>
                    <a:pt x="40" y="978"/>
                    <a:pt x="45" y="986"/>
                  </a:cubicBezTo>
                  <a:cubicBezTo>
                    <a:pt x="48" y="989"/>
                    <a:pt x="50" y="989"/>
                    <a:pt x="55" y="989"/>
                  </a:cubicBezTo>
                  <a:cubicBezTo>
                    <a:pt x="58" y="989"/>
                    <a:pt x="66" y="986"/>
                    <a:pt x="71" y="986"/>
                  </a:cubicBezTo>
                  <a:cubicBezTo>
                    <a:pt x="84" y="973"/>
                    <a:pt x="200" y="844"/>
                    <a:pt x="200" y="770"/>
                  </a:cubicBezTo>
                  <a:cubicBezTo>
                    <a:pt x="200" y="736"/>
                    <a:pt x="174" y="691"/>
                    <a:pt x="140" y="630"/>
                  </a:cubicBezTo>
                  <a:cubicBezTo>
                    <a:pt x="95" y="548"/>
                    <a:pt x="34" y="446"/>
                    <a:pt x="34" y="353"/>
                  </a:cubicBezTo>
                  <a:cubicBezTo>
                    <a:pt x="34" y="251"/>
                    <a:pt x="124" y="37"/>
                    <a:pt x="390" y="37"/>
                  </a:cubicBezTo>
                  <a:cubicBezTo>
                    <a:pt x="659" y="37"/>
                    <a:pt x="746" y="251"/>
                    <a:pt x="746" y="311"/>
                  </a:cubicBezTo>
                  <a:cubicBezTo>
                    <a:pt x="746" y="374"/>
                    <a:pt x="735" y="409"/>
                    <a:pt x="735" y="409"/>
                  </a:cubicBezTo>
                  <a:cubicBezTo>
                    <a:pt x="735" y="417"/>
                    <a:pt x="735" y="419"/>
                    <a:pt x="741" y="422"/>
                  </a:cubicBezTo>
                  <a:cubicBezTo>
                    <a:pt x="783" y="496"/>
                    <a:pt x="830" y="585"/>
                    <a:pt x="830" y="601"/>
                  </a:cubicBezTo>
                  <a:cubicBezTo>
                    <a:pt x="830" y="612"/>
                    <a:pt x="801" y="620"/>
                    <a:pt x="780" y="627"/>
                  </a:cubicBezTo>
                  <a:cubicBezTo>
                    <a:pt x="775" y="627"/>
                    <a:pt x="772" y="630"/>
                    <a:pt x="770" y="633"/>
                  </a:cubicBezTo>
                  <a:lnTo>
                    <a:pt x="770" y="646"/>
                  </a:lnTo>
                  <a:lnTo>
                    <a:pt x="786" y="699"/>
                  </a:lnTo>
                  <a:lnTo>
                    <a:pt x="772" y="712"/>
                  </a:lnTo>
                  <a:cubicBezTo>
                    <a:pt x="767" y="720"/>
                    <a:pt x="767" y="730"/>
                    <a:pt x="772" y="736"/>
                  </a:cubicBezTo>
                  <a:cubicBezTo>
                    <a:pt x="776" y="739"/>
                    <a:pt x="781" y="741"/>
                    <a:pt x="785" y="741"/>
                  </a:cubicBezTo>
                  <a:cubicBezTo>
                    <a:pt x="789" y="741"/>
                    <a:pt x="793" y="739"/>
                    <a:pt x="796" y="736"/>
                  </a:cubicBezTo>
                  <a:lnTo>
                    <a:pt x="817" y="717"/>
                  </a:lnTo>
                  <a:cubicBezTo>
                    <a:pt x="820" y="712"/>
                    <a:pt x="822" y="707"/>
                    <a:pt x="820" y="699"/>
                  </a:cubicBezTo>
                  <a:lnTo>
                    <a:pt x="804" y="654"/>
                  </a:lnTo>
                  <a:cubicBezTo>
                    <a:pt x="825" y="646"/>
                    <a:pt x="859" y="630"/>
                    <a:pt x="859" y="601"/>
                  </a:cubicBezTo>
                  <a:cubicBezTo>
                    <a:pt x="859" y="572"/>
                    <a:pt x="796" y="454"/>
                    <a:pt x="770" y="409"/>
                  </a:cubicBezTo>
                  <a:cubicBezTo>
                    <a:pt x="770" y="396"/>
                    <a:pt x="778" y="361"/>
                    <a:pt x="778" y="309"/>
                  </a:cubicBezTo>
                  <a:cubicBezTo>
                    <a:pt x="778" y="222"/>
                    <a:pt x="662" y="0"/>
                    <a:pt x="38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278;p17">
              <a:extLst>
                <a:ext uri="{FF2B5EF4-FFF2-40B4-BE49-F238E27FC236}">
                  <a16:creationId xmlns:a16="http://schemas.microsoft.com/office/drawing/2014/main" id="{62DF563B-1F6D-41CD-BF4D-2418435B48DE}"/>
                </a:ext>
              </a:extLst>
            </p:cNvPr>
            <p:cNvSpPr/>
            <p:nvPr/>
          </p:nvSpPr>
          <p:spPr>
            <a:xfrm>
              <a:off x="2657684" y="1240626"/>
              <a:ext cx="68531" cy="66311"/>
            </a:xfrm>
            <a:custGeom>
              <a:avLst/>
              <a:gdLst/>
              <a:ahLst/>
              <a:cxnLst/>
              <a:rect l="l" t="t" r="r" b="b"/>
              <a:pathLst>
                <a:path w="409" h="391" extrusionOk="0">
                  <a:moveTo>
                    <a:pt x="208" y="159"/>
                  </a:moveTo>
                  <a:cubicBezTo>
                    <a:pt x="224" y="159"/>
                    <a:pt x="240" y="172"/>
                    <a:pt x="240" y="193"/>
                  </a:cubicBezTo>
                  <a:cubicBezTo>
                    <a:pt x="240" y="211"/>
                    <a:pt x="227" y="225"/>
                    <a:pt x="208" y="225"/>
                  </a:cubicBezTo>
                  <a:cubicBezTo>
                    <a:pt x="187" y="225"/>
                    <a:pt x="174" y="211"/>
                    <a:pt x="174" y="193"/>
                  </a:cubicBezTo>
                  <a:cubicBezTo>
                    <a:pt x="174" y="172"/>
                    <a:pt x="187" y="159"/>
                    <a:pt x="208" y="159"/>
                  </a:cubicBezTo>
                  <a:close/>
                  <a:moveTo>
                    <a:pt x="208" y="127"/>
                  </a:moveTo>
                  <a:cubicBezTo>
                    <a:pt x="172" y="127"/>
                    <a:pt x="143" y="156"/>
                    <a:pt x="143" y="193"/>
                  </a:cubicBezTo>
                  <a:cubicBezTo>
                    <a:pt x="143" y="230"/>
                    <a:pt x="172" y="259"/>
                    <a:pt x="208" y="259"/>
                  </a:cubicBezTo>
                  <a:cubicBezTo>
                    <a:pt x="243" y="259"/>
                    <a:pt x="274" y="230"/>
                    <a:pt x="274" y="193"/>
                  </a:cubicBezTo>
                  <a:cubicBezTo>
                    <a:pt x="274" y="156"/>
                    <a:pt x="243" y="127"/>
                    <a:pt x="208" y="127"/>
                  </a:cubicBezTo>
                  <a:close/>
                  <a:moveTo>
                    <a:pt x="235" y="14"/>
                  </a:moveTo>
                  <a:lnTo>
                    <a:pt x="240" y="56"/>
                  </a:lnTo>
                  <a:cubicBezTo>
                    <a:pt x="240" y="64"/>
                    <a:pt x="243" y="66"/>
                    <a:pt x="251" y="69"/>
                  </a:cubicBezTo>
                  <a:cubicBezTo>
                    <a:pt x="264" y="77"/>
                    <a:pt x="274" y="80"/>
                    <a:pt x="280" y="87"/>
                  </a:cubicBezTo>
                  <a:cubicBezTo>
                    <a:pt x="283" y="89"/>
                    <a:pt x="287" y="91"/>
                    <a:pt x="291" y="91"/>
                  </a:cubicBezTo>
                  <a:cubicBezTo>
                    <a:pt x="292" y="91"/>
                    <a:pt x="294" y="91"/>
                    <a:pt x="295" y="90"/>
                  </a:cubicBezTo>
                  <a:lnTo>
                    <a:pt x="335" y="74"/>
                  </a:lnTo>
                  <a:lnTo>
                    <a:pt x="364" y="127"/>
                  </a:lnTo>
                  <a:lnTo>
                    <a:pt x="332" y="153"/>
                  </a:lnTo>
                  <a:cubicBezTo>
                    <a:pt x="330" y="156"/>
                    <a:pt x="324" y="161"/>
                    <a:pt x="324" y="169"/>
                  </a:cubicBezTo>
                  <a:lnTo>
                    <a:pt x="324" y="185"/>
                  </a:lnTo>
                  <a:lnTo>
                    <a:pt x="324" y="201"/>
                  </a:lnTo>
                  <a:cubicBezTo>
                    <a:pt x="324" y="209"/>
                    <a:pt x="330" y="214"/>
                    <a:pt x="332" y="219"/>
                  </a:cubicBezTo>
                  <a:lnTo>
                    <a:pt x="364" y="246"/>
                  </a:lnTo>
                  <a:lnTo>
                    <a:pt x="335" y="298"/>
                  </a:lnTo>
                  <a:lnTo>
                    <a:pt x="295" y="280"/>
                  </a:lnTo>
                  <a:cubicBezTo>
                    <a:pt x="290" y="280"/>
                    <a:pt x="282" y="280"/>
                    <a:pt x="280" y="285"/>
                  </a:cubicBezTo>
                  <a:cubicBezTo>
                    <a:pt x="274" y="290"/>
                    <a:pt x="264" y="298"/>
                    <a:pt x="253" y="301"/>
                  </a:cubicBezTo>
                  <a:cubicBezTo>
                    <a:pt x="248" y="304"/>
                    <a:pt x="243" y="309"/>
                    <a:pt x="243" y="314"/>
                  </a:cubicBezTo>
                  <a:lnTo>
                    <a:pt x="237" y="356"/>
                  </a:lnTo>
                  <a:lnTo>
                    <a:pt x="174" y="356"/>
                  </a:lnTo>
                  <a:lnTo>
                    <a:pt x="164" y="312"/>
                  </a:lnTo>
                  <a:cubicBezTo>
                    <a:pt x="164" y="304"/>
                    <a:pt x="161" y="301"/>
                    <a:pt x="156" y="298"/>
                  </a:cubicBezTo>
                  <a:cubicBezTo>
                    <a:pt x="145" y="290"/>
                    <a:pt x="135" y="288"/>
                    <a:pt x="129" y="280"/>
                  </a:cubicBezTo>
                  <a:cubicBezTo>
                    <a:pt x="124" y="278"/>
                    <a:pt x="121" y="276"/>
                    <a:pt x="117" y="276"/>
                  </a:cubicBezTo>
                  <a:cubicBezTo>
                    <a:pt x="115" y="276"/>
                    <a:pt x="113" y="276"/>
                    <a:pt x="111" y="277"/>
                  </a:cubicBezTo>
                  <a:lnTo>
                    <a:pt x="71" y="293"/>
                  </a:lnTo>
                  <a:lnTo>
                    <a:pt x="42" y="240"/>
                  </a:lnTo>
                  <a:lnTo>
                    <a:pt x="77" y="214"/>
                  </a:lnTo>
                  <a:cubicBezTo>
                    <a:pt x="79" y="211"/>
                    <a:pt x="82" y="206"/>
                    <a:pt x="82" y="198"/>
                  </a:cubicBezTo>
                  <a:lnTo>
                    <a:pt x="82" y="182"/>
                  </a:lnTo>
                  <a:lnTo>
                    <a:pt x="82" y="169"/>
                  </a:lnTo>
                  <a:cubicBezTo>
                    <a:pt x="82" y="161"/>
                    <a:pt x="82" y="156"/>
                    <a:pt x="77" y="153"/>
                  </a:cubicBezTo>
                  <a:lnTo>
                    <a:pt x="42" y="127"/>
                  </a:lnTo>
                  <a:lnTo>
                    <a:pt x="71" y="74"/>
                  </a:lnTo>
                  <a:lnTo>
                    <a:pt x="111" y="90"/>
                  </a:lnTo>
                  <a:cubicBezTo>
                    <a:pt x="119" y="90"/>
                    <a:pt x="124" y="90"/>
                    <a:pt x="129" y="87"/>
                  </a:cubicBezTo>
                  <a:cubicBezTo>
                    <a:pt x="135" y="80"/>
                    <a:pt x="145" y="74"/>
                    <a:pt x="156" y="69"/>
                  </a:cubicBezTo>
                  <a:cubicBezTo>
                    <a:pt x="161" y="66"/>
                    <a:pt x="164" y="64"/>
                    <a:pt x="164" y="56"/>
                  </a:cubicBezTo>
                  <a:lnTo>
                    <a:pt x="172" y="14"/>
                  </a:lnTo>
                  <a:close/>
                  <a:moveTo>
                    <a:pt x="164" y="1"/>
                  </a:moveTo>
                  <a:cubicBezTo>
                    <a:pt x="150" y="1"/>
                    <a:pt x="137" y="11"/>
                    <a:pt x="137" y="24"/>
                  </a:cubicBezTo>
                  <a:lnTo>
                    <a:pt x="132" y="64"/>
                  </a:lnTo>
                  <a:lnTo>
                    <a:pt x="111" y="74"/>
                  </a:lnTo>
                  <a:lnTo>
                    <a:pt x="71" y="56"/>
                  </a:lnTo>
                  <a:cubicBezTo>
                    <a:pt x="69" y="54"/>
                    <a:pt x="67" y="54"/>
                    <a:pt x="64" y="54"/>
                  </a:cubicBezTo>
                  <a:cubicBezTo>
                    <a:pt x="57" y="54"/>
                    <a:pt x="48" y="59"/>
                    <a:pt x="42" y="66"/>
                  </a:cubicBezTo>
                  <a:lnTo>
                    <a:pt x="6" y="130"/>
                  </a:lnTo>
                  <a:cubicBezTo>
                    <a:pt x="0" y="140"/>
                    <a:pt x="3" y="153"/>
                    <a:pt x="13" y="161"/>
                  </a:cubicBezTo>
                  <a:lnTo>
                    <a:pt x="45" y="185"/>
                  </a:lnTo>
                  <a:lnTo>
                    <a:pt x="45" y="196"/>
                  </a:lnTo>
                  <a:lnTo>
                    <a:pt x="45" y="206"/>
                  </a:lnTo>
                  <a:lnTo>
                    <a:pt x="13" y="232"/>
                  </a:lnTo>
                  <a:cubicBezTo>
                    <a:pt x="3" y="243"/>
                    <a:pt x="0" y="254"/>
                    <a:pt x="6" y="264"/>
                  </a:cubicBezTo>
                  <a:lnTo>
                    <a:pt x="42" y="327"/>
                  </a:lnTo>
                  <a:cubicBezTo>
                    <a:pt x="50" y="335"/>
                    <a:pt x="59" y="339"/>
                    <a:pt x="68" y="339"/>
                  </a:cubicBezTo>
                  <a:cubicBezTo>
                    <a:pt x="71" y="339"/>
                    <a:pt x="74" y="338"/>
                    <a:pt x="77" y="338"/>
                  </a:cubicBezTo>
                  <a:lnTo>
                    <a:pt x="116" y="319"/>
                  </a:lnTo>
                  <a:lnTo>
                    <a:pt x="135" y="330"/>
                  </a:lnTo>
                  <a:lnTo>
                    <a:pt x="143" y="369"/>
                  </a:lnTo>
                  <a:cubicBezTo>
                    <a:pt x="145" y="380"/>
                    <a:pt x="156" y="391"/>
                    <a:pt x="169" y="391"/>
                  </a:cubicBezTo>
                  <a:lnTo>
                    <a:pt x="243" y="391"/>
                  </a:lnTo>
                  <a:cubicBezTo>
                    <a:pt x="256" y="391"/>
                    <a:pt x="266" y="380"/>
                    <a:pt x="269" y="364"/>
                  </a:cubicBezTo>
                  <a:lnTo>
                    <a:pt x="277" y="325"/>
                  </a:lnTo>
                  <a:lnTo>
                    <a:pt x="295" y="314"/>
                  </a:lnTo>
                  <a:lnTo>
                    <a:pt x="335" y="330"/>
                  </a:lnTo>
                  <a:cubicBezTo>
                    <a:pt x="338" y="332"/>
                    <a:pt x="341" y="333"/>
                    <a:pt x="344" y="333"/>
                  </a:cubicBezTo>
                  <a:cubicBezTo>
                    <a:pt x="353" y="333"/>
                    <a:pt x="361" y="327"/>
                    <a:pt x="367" y="319"/>
                  </a:cubicBezTo>
                  <a:lnTo>
                    <a:pt x="401" y="259"/>
                  </a:lnTo>
                  <a:cubicBezTo>
                    <a:pt x="409" y="248"/>
                    <a:pt x="406" y="235"/>
                    <a:pt x="396" y="225"/>
                  </a:cubicBezTo>
                  <a:lnTo>
                    <a:pt x="361" y="203"/>
                  </a:lnTo>
                  <a:lnTo>
                    <a:pt x="361" y="193"/>
                  </a:lnTo>
                  <a:lnTo>
                    <a:pt x="361" y="182"/>
                  </a:lnTo>
                  <a:lnTo>
                    <a:pt x="396" y="159"/>
                  </a:lnTo>
                  <a:cubicBezTo>
                    <a:pt x="406" y="153"/>
                    <a:pt x="409" y="138"/>
                    <a:pt x="401" y="127"/>
                  </a:cubicBezTo>
                  <a:lnTo>
                    <a:pt x="367" y="64"/>
                  </a:lnTo>
                  <a:cubicBezTo>
                    <a:pt x="359" y="56"/>
                    <a:pt x="350" y="52"/>
                    <a:pt x="341" y="52"/>
                  </a:cubicBezTo>
                  <a:cubicBezTo>
                    <a:pt x="338" y="52"/>
                    <a:pt x="335" y="53"/>
                    <a:pt x="332" y="53"/>
                  </a:cubicBezTo>
                  <a:lnTo>
                    <a:pt x="293" y="72"/>
                  </a:lnTo>
                  <a:lnTo>
                    <a:pt x="274" y="61"/>
                  </a:lnTo>
                  <a:lnTo>
                    <a:pt x="266" y="22"/>
                  </a:lnTo>
                  <a:cubicBezTo>
                    <a:pt x="264" y="11"/>
                    <a:pt x="253" y="1"/>
                    <a:pt x="24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1" name="Google Shape;279;p17">
            <a:extLst>
              <a:ext uri="{FF2B5EF4-FFF2-40B4-BE49-F238E27FC236}">
                <a16:creationId xmlns:a16="http://schemas.microsoft.com/office/drawing/2014/main" id="{7D262F73-008B-4B19-9125-0DF549A425A6}"/>
              </a:ext>
            </a:extLst>
          </p:cNvPr>
          <p:cNvSpPr txBox="1"/>
          <p:nvPr/>
        </p:nvSpPr>
        <p:spPr>
          <a:xfrm>
            <a:off x="104989" y="2611127"/>
            <a:ext cx="2748600" cy="2021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49" defTabSz="914378">
              <a:buClr>
                <a:srgbClr val="32756D"/>
              </a:buClr>
              <a:buSzPts val="900"/>
            </a:pPr>
            <a:r>
              <a:rPr lang="nb-NO" sz="750" kern="0">
                <a:latin typeface="Arial"/>
                <a:cs typeface="Arial"/>
                <a:sym typeface="Arial"/>
              </a:rPr>
              <a:t>Kunnskap om </a:t>
            </a:r>
          </a:p>
          <a:p>
            <a:pPr marL="285743" indent="-228594" defTabSz="914378">
              <a:buClr>
                <a:srgbClr val="32756D"/>
              </a:buClr>
              <a:buSzPts val="900"/>
              <a:buFont typeface="Arial"/>
              <a:buChar char="●"/>
            </a:pPr>
            <a:r>
              <a:rPr lang="nb-NO" sz="750" kern="0">
                <a:latin typeface="Arial"/>
                <a:cs typeface="Arial"/>
                <a:sym typeface="Arial"/>
              </a:rPr>
              <a:t>Interne rutiner, retningslinjer og føringer innenfor budsjettprosessen </a:t>
            </a:r>
          </a:p>
          <a:p>
            <a:pPr marL="285743" indent="-228594" defTabSz="914378">
              <a:buClr>
                <a:srgbClr val="32756D"/>
              </a:buClr>
              <a:buSzPts val="900"/>
              <a:buFont typeface="Arial"/>
              <a:buChar char="●"/>
            </a:pPr>
            <a:r>
              <a:rPr lang="nb-NO" sz="750" kern="0">
                <a:latin typeface="Arial"/>
                <a:cs typeface="Arial"/>
                <a:sym typeface="Arial"/>
              </a:rPr>
              <a:t>Relevante lover og regler for økonomiforvaltning i staten </a:t>
            </a:r>
          </a:p>
          <a:p>
            <a:pPr marL="285743" indent="-228594" defTabSz="914378">
              <a:buClr>
                <a:srgbClr val="32756D"/>
              </a:buClr>
              <a:buSzPts val="900"/>
              <a:buFont typeface="Arial"/>
              <a:buChar char="●"/>
            </a:pPr>
            <a:r>
              <a:rPr lang="nb-NO" sz="750" kern="0">
                <a:latin typeface="Arial"/>
                <a:cs typeface="Arial"/>
                <a:sym typeface="Arial"/>
              </a:rPr>
              <a:t>BEVISST plan, BEVISST innsikt</a:t>
            </a:r>
          </a:p>
          <a:p>
            <a:pPr marL="285743" indent="-228594" defTabSz="914378">
              <a:buClr>
                <a:srgbClr val="32756D"/>
              </a:buClr>
              <a:buSzPts val="900"/>
              <a:buFont typeface="Arial"/>
              <a:buChar char="●"/>
            </a:pPr>
            <a:r>
              <a:rPr lang="nb-NO" sz="750" kern="0">
                <a:latin typeface="Arial"/>
                <a:cs typeface="Arial"/>
                <a:sym typeface="Arial"/>
              </a:rPr>
              <a:t>Økonomimodellen</a:t>
            </a:r>
          </a:p>
          <a:p>
            <a:pPr marL="57149" defTabSz="914378">
              <a:buClr>
                <a:srgbClr val="32756D"/>
              </a:buClr>
              <a:buSzPts val="900"/>
            </a:pPr>
            <a:endParaRPr lang="nb-NO" sz="900" kern="0">
              <a:latin typeface="Arial"/>
              <a:cs typeface="Arial"/>
              <a:sym typeface="Arial"/>
            </a:endParaRPr>
          </a:p>
          <a:p>
            <a:pPr marL="57149" defTabSz="914378">
              <a:buClr>
                <a:srgbClr val="32756D"/>
              </a:buClr>
              <a:buSzPts val="900"/>
            </a:pPr>
            <a:r>
              <a:rPr lang="nb-NO" sz="750" kern="0">
                <a:latin typeface="Arial"/>
                <a:cs typeface="Arial"/>
                <a:sym typeface="Arial"/>
              </a:rPr>
              <a:t>Kjennskap til</a:t>
            </a:r>
          </a:p>
          <a:p>
            <a:pPr marL="285743" indent="-228594" defTabSz="914378">
              <a:buClr>
                <a:srgbClr val="32756D"/>
              </a:buClr>
              <a:buSzPts val="900"/>
              <a:buFont typeface="Arial"/>
              <a:buChar char="●"/>
            </a:pPr>
            <a:r>
              <a:rPr lang="nb-NO" sz="750" kern="0">
                <a:latin typeface="Arial"/>
                <a:cs typeface="Arial"/>
                <a:sym typeface="Arial"/>
              </a:rPr>
              <a:t>Mål, strategi og planer</a:t>
            </a:r>
          </a:p>
          <a:p>
            <a:pPr marL="285743" indent="-228594" defTabSz="914378">
              <a:buClr>
                <a:srgbClr val="32756D"/>
              </a:buClr>
              <a:buSzPts val="900"/>
              <a:buFont typeface="Arial"/>
              <a:buChar char="●"/>
            </a:pPr>
            <a:r>
              <a:rPr lang="nb-NO" sz="750" kern="0">
                <a:latin typeface="Arial"/>
                <a:cs typeface="Arial"/>
                <a:sym typeface="Arial"/>
              </a:rPr>
              <a:t>TDI-modellen</a:t>
            </a:r>
          </a:p>
          <a:p>
            <a:pPr marL="57149" defTabSz="914378">
              <a:buClr>
                <a:srgbClr val="32756D"/>
              </a:buClr>
              <a:buSzPts val="900"/>
            </a:pPr>
            <a:endParaRPr lang="nb-NO" sz="750" kern="0">
              <a:latin typeface="Arial"/>
              <a:cs typeface="Arial"/>
              <a:sym typeface="Arial"/>
            </a:endParaRPr>
          </a:p>
          <a:p>
            <a:pPr marL="57149" defTabSz="914378">
              <a:buClr>
                <a:srgbClr val="32756D"/>
              </a:buClr>
              <a:buSzPts val="900"/>
            </a:pPr>
            <a:r>
              <a:rPr lang="nb-NO" sz="750" kern="0">
                <a:latin typeface="Arial"/>
                <a:cs typeface="Arial"/>
                <a:sym typeface="Arial"/>
              </a:rPr>
              <a:t>Skal ha </a:t>
            </a:r>
            <a:r>
              <a:rPr lang="nb-NO" sz="750" kern="0" err="1">
                <a:latin typeface="Arial"/>
                <a:cs typeface="Arial"/>
                <a:sym typeface="Arial"/>
              </a:rPr>
              <a:t>økonomikompetanse</a:t>
            </a:r>
            <a:br>
              <a:rPr lang="nb-NO" sz="750" kern="0">
                <a:latin typeface="Arial"/>
                <a:cs typeface="Arial"/>
                <a:sym typeface="Arial"/>
              </a:rPr>
            </a:br>
            <a:endParaRPr lang="nb-NO" sz="750" kern="0">
              <a:latin typeface="Arial"/>
              <a:cs typeface="Arial"/>
              <a:sym typeface="Arial"/>
            </a:endParaRPr>
          </a:p>
          <a:p>
            <a:pPr marL="185736" indent="-128588" defTabSz="914378">
              <a:buClr>
                <a:srgbClr val="32756D"/>
              </a:buClr>
              <a:buSzPts val="900"/>
              <a:buFont typeface="Arial" panose="020B0604020202020204" pitchFamily="34" charset="0"/>
              <a:buChar char="•"/>
            </a:pPr>
            <a:r>
              <a:rPr lang="nb-NO" sz="750" kern="0">
                <a:latin typeface="Arial"/>
                <a:cs typeface="Arial"/>
                <a:sym typeface="Arial"/>
              </a:rPr>
              <a:t>Utdanning: Minimum bachelorgrad innen økonomi</a:t>
            </a:r>
          </a:p>
          <a:p>
            <a:pPr marL="185736" indent="-128588" defTabSz="914378">
              <a:buClr>
                <a:srgbClr val="32756D"/>
              </a:buClr>
              <a:buSzPts val="900"/>
              <a:buFont typeface="Arial" panose="020B0604020202020204" pitchFamily="34" charset="0"/>
              <a:buChar char="•"/>
            </a:pPr>
            <a:r>
              <a:rPr lang="nb-NO" sz="750" kern="0">
                <a:latin typeface="Arial"/>
                <a:cs typeface="Arial"/>
                <a:sym typeface="Arial"/>
              </a:rPr>
              <a:t>Personlige egenskaper: Proaktiv, dyktig til å oppnå samhandling og kunne se sammenhenger og helhet</a:t>
            </a:r>
          </a:p>
          <a:p>
            <a:pPr marL="185736" indent="-128588" defTabSz="914378">
              <a:buClr>
                <a:srgbClr val="32756D"/>
              </a:buClr>
              <a:buSzPts val="900"/>
              <a:buFont typeface="Arial" panose="020B0604020202020204" pitchFamily="34" charset="0"/>
              <a:buChar char="•"/>
            </a:pPr>
            <a:r>
              <a:rPr lang="nb-NO" sz="750" kern="0">
                <a:latin typeface="Arial"/>
                <a:cs typeface="Arial"/>
                <a:sym typeface="Arial"/>
              </a:rPr>
              <a:t>Motivert, imøtekommende, selvstendig, analytisk, ha god fremstillingsevne og pedagogiske evner </a:t>
            </a:r>
          </a:p>
        </p:txBody>
      </p:sp>
      <p:sp>
        <p:nvSpPr>
          <p:cNvPr id="182" name="Google Shape;284;p17">
            <a:extLst>
              <a:ext uri="{FF2B5EF4-FFF2-40B4-BE49-F238E27FC236}">
                <a16:creationId xmlns:a16="http://schemas.microsoft.com/office/drawing/2014/main" id="{8EF697C8-B4DE-4F3C-87C0-ABF90FE2EF3B}"/>
              </a:ext>
            </a:extLst>
          </p:cNvPr>
          <p:cNvSpPr/>
          <p:nvPr/>
        </p:nvSpPr>
        <p:spPr>
          <a:xfrm>
            <a:off x="6101138" y="460755"/>
            <a:ext cx="2932500" cy="3579552"/>
          </a:xfrm>
          <a:prstGeom prst="rect">
            <a:avLst/>
          </a:prstGeom>
          <a:solidFill>
            <a:srgbClr val="EEEEEE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285;p17">
            <a:extLst>
              <a:ext uri="{FF2B5EF4-FFF2-40B4-BE49-F238E27FC236}">
                <a16:creationId xmlns:a16="http://schemas.microsoft.com/office/drawing/2014/main" id="{5860591E-26DA-4BF7-9491-89E3EF3B6A8F}"/>
              </a:ext>
            </a:extLst>
          </p:cNvPr>
          <p:cNvGrpSpPr/>
          <p:nvPr/>
        </p:nvGrpSpPr>
        <p:grpSpPr>
          <a:xfrm>
            <a:off x="6244412" y="484006"/>
            <a:ext cx="144082" cy="196479"/>
            <a:chOff x="1062548" y="1906915"/>
            <a:chExt cx="223176" cy="304336"/>
          </a:xfrm>
        </p:grpSpPr>
        <p:sp>
          <p:nvSpPr>
            <p:cNvPr id="184" name="Google Shape;286;p17">
              <a:extLst>
                <a:ext uri="{FF2B5EF4-FFF2-40B4-BE49-F238E27FC236}">
                  <a16:creationId xmlns:a16="http://schemas.microsoft.com/office/drawing/2014/main" id="{12BD47DC-2160-4C19-B82E-3FFFFAECC52E}"/>
                </a:ext>
              </a:extLst>
            </p:cNvPr>
            <p:cNvSpPr/>
            <p:nvPr/>
          </p:nvSpPr>
          <p:spPr>
            <a:xfrm>
              <a:off x="1103127" y="2008363"/>
              <a:ext cx="142021" cy="9837"/>
            </a:xfrm>
            <a:custGeom>
              <a:avLst/>
              <a:gdLst/>
              <a:ahLst/>
              <a:cxnLst/>
              <a:rect l="l" t="t" r="r" b="b"/>
              <a:pathLst>
                <a:path w="462" h="32" extrusionOk="0">
                  <a:moveTo>
                    <a:pt x="16" y="0"/>
                  </a:moveTo>
                  <a:cubicBezTo>
                    <a:pt x="8" y="0"/>
                    <a:pt x="0" y="5"/>
                    <a:pt x="0" y="16"/>
                  </a:cubicBezTo>
                  <a:cubicBezTo>
                    <a:pt x="0" y="27"/>
                    <a:pt x="8" y="32"/>
                    <a:pt x="16" y="32"/>
                  </a:cubicBezTo>
                  <a:lnTo>
                    <a:pt x="446" y="32"/>
                  </a:lnTo>
                  <a:cubicBezTo>
                    <a:pt x="456" y="32"/>
                    <a:pt x="462" y="27"/>
                    <a:pt x="462" y="16"/>
                  </a:cubicBezTo>
                  <a:cubicBezTo>
                    <a:pt x="462" y="5"/>
                    <a:pt x="456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287;p17">
              <a:extLst>
                <a:ext uri="{FF2B5EF4-FFF2-40B4-BE49-F238E27FC236}">
                  <a16:creationId xmlns:a16="http://schemas.microsoft.com/office/drawing/2014/main" id="{CC2D364A-3331-4233-AEA5-3AD798A98F7E}"/>
                </a:ext>
              </a:extLst>
            </p:cNvPr>
            <p:cNvSpPr/>
            <p:nvPr/>
          </p:nvSpPr>
          <p:spPr>
            <a:xfrm>
              <a:off x="1174447" y="1967784"/>
              <a:ext cx="70703" cy="10145"/>
            </a:xfrm>
            <a:custGeom>
              <a:avLst/>
              <a:gdLst/>
              <a:ahLst/>
              <a:cxnLst/>
              <a:rect l="l" t="t" r="r" b="b"/>
              <a:pathLst>
                <a:path w="230" h="33" extrusionOk="0">
                  <a:moveTo>
                    <a:pt x="16" y="0"/>
                  </a:moveTo>
                  <a:cubicBezTo>
                    <a:pt x="5" y="0"/>
                    <a:pt x="0" y="6"/>
                    <a:pt x="0" y="16"/>
                  </a:cubicBezTo>
                  <a:cubicBezTo>
                    <a:pt x="0" y="27"/>
                    <a:pt x="5" y="32"/>
                    <a:pt x="16" y="32"/>
                  </a:cubicBezTo>
                  <a:lnTo>
                    <a:pt x="214" y="32"/>
                  </a:lnTo>
                  <a:cubicBezTo>
                    <a:pt x="224" y="32"/>
                    <a:pt x="230" y="27"/>
                    <a:pt x="230" y="16"/>
                  </a:cubicBezTo>
                  <a:cubicBezTo>
                    <a:pt x="230" y="6"/>
                    <a:pt x="224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288;p17">
              <a:extLst>
                <a:ext uri="{FF2B5EF4-FFF2-40B4-BE49-F238E27FC236}">
                  <a16:creationId xmlns:a16="http://schemas.microsoft.com/office/drawing/2014/main" id="{3941570A-2A35-4BA1-A521-7A621F222F9A}"/>
                </a:ext>
              </a:extLst>
            </p:cNvPr>
            <p:cNvSpPr/>
            <p:nvPr/>
          </p:nvSpPr>
          <p:spPr>
            <a:xfrm>
              <a:off x="1062548" y="1906915"/>
              <a:ext cx="223176" cy="304336"/>
            </a:xfrm>
            <a:custGeom>
              <a:avLst/>
              <a:gdLst/>
              <a:ahLst/>
              <a:cxnLst/>
              <a:rect l="l" t="t" r="r" b="b"/>
              <a:pathLst>
                <a:path w="726" h="990" extrusionOk="0">
                  <a:moveTo>
                    <a:pt x="694" y="32"/>
                  </a:moveTo>
                  <a:lnTo>
                    <a:pt x="694" y="955"/>
                  </a:lnTo>
                  <a:lnTo>
                    <a:pt x="35" y="955"/>
                  </a:lnTo>
                  <a:lnTo>
                    <a:pt x="35" y="288"/>
                  </a:lnTo>
                  <a:lnTo>
                    <a:pt x="288" y="32"/>
                  </a:lnTo>
                  <a:close/>
                  <a:moveTo>
                    <a:pt x="280" y="1"/>
                  </a:moveTo>
                  <a:cubicBezTo>
                    <a:pt x="275" y="1"/>
                    <a:pt x="272" y="1"/>
                    <a:pt x="267" y="3"/>
                  </a:cubicBezTo>
                  <a:lnTo>
                    <a:pt x="3" y="267"/>
                  </a:lnTo>
                  <a:cubicBezTo>
                    <a:pt x="3" y="270"/>
                    <a:pt x="1" y="277"/>
                    <a:pt x="1" y="280"/>
                  </a:cubicBezTo>
                  <a:lnTo>
                    <a:pt x="1" y="973"/>
                  </a:lnTo>
                  <a:cubicBezTo>
                    <a:pt x="1" y="981"/>
                    <a:pt x="8" y="989"/>
                    <a:pt x="16" y="989"/>
                  </a:cubicBezTo>
                  <a:lnTo>
                    <a:pt x="709" y="989"/>
                  </a:lnTo>
                  <a:cubicBezTo>
                    <a:pt x="720" y="989"/>
                    <a:pt x="725" y="981"/>
                    <a:pt x="725" y="973"/>
                  </a:cubicBezTo>
                  <a:lnTo>
                    <a:pt x="725" y="17"/>
                  </a:lnTo>
                  <a:cubicBezTo>
                    <a:pt x="725" y="6"/>
                    <a:pt x="720" y="1"/>
                    <a:pt x="70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289;p17">
              <a:extLst>
                <a:ext uri="{FF2B5EF4-FFF2-40B4-BE49-F238E27FC236}">
                  <a16:creationId xmlns:a16="http://schemas.microsoft.com/office/drawing/2014/main" id="{CFE48AD9-6616-479D-BCDA-D1F757BD6A04}"/>
                </a:ext>
              </a:extLst>
            </p:cNvPr>
            <p:cNvSpPr/>
            <p:nvPr/>
          </p:nvSpPr>
          <p:spPr>
            <a:xfrm>
              <a:off x="1062548" y="1906915"/>
              <a:ext cx="91914" cy="90993"/>
            </a:xfrm>
            <a:custGeom>
              <a:avLst/>
              <a:gdLst/>
              <a:ahLst/>
              <a:cxnLst/>
              <a:rect l="l" t="t" r="r" b="b"/>
              <a:pathLst>
                <a:path w="299" h="296" extrusionOk="0">
                  <a:moveTo>
                    <a:pt x="280" y="1"/>
                  </a:moveTo>
                  <a:cubicBezTo>
                    <a:pt x="272" y="1"/>
                    <a:pt x="264" y="6"/>
                    <a:pt x="264" y="17"/>
                  </a:cubicBezTo>
                  <a:lnTo>
                    <a:pt x="264" y="264"/>
                  </a:lnTo>
                  <a:lnTo>
                    <a:pt x="16" y="264"/>
                  </a:lnTo>
                  <a:cubicBezTo>
                    <a:pt x="8" y="264"/>
                    <a:pt x="1" y="270"/>
                    <a:pt x="1" y="280"/>
                  </a:cubicBezTo>
                  <a:cubicBezTo>
                    <a:pt x="1" y="291"/>
                    <a:pt x="8" y="296"/>
                    <a:pt x="16" y="296"/>
                  </a:cubicBezTo>
                  <a:lnTo>
                    <a:pt x="280" y="296"/>
                  </a:lnTo>
                  <a:cubicBezTo>
                    <a:pt x="290" y="296"/>
                    <a:pt x="298" y="291"/>
                    <a:pt x="298" y="280"/>
                  </a:cubicBezTo>
                  <a:lnTo>
                    <a:pt x="298" y="17"/>
                  </a:lnTo>
                  <a:cubicBezTo>
                    <a:pt x="298" y="6"/>
                    <a:pt x="290" y="1"/>
                    <a:pt x="28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290;p17">
              <a:extLst>
                <a:ext uri="{FF2B5EF4-FFF2-40B4-BE49-F238E27FC236}">
                  <a16:creationId xmlns:a16="http://schemas.microsoft.com/office/drawing/2014/main" id="{BC920EFA-A388-4759-B867-858A82D5A34C}"/>
                </a:ext>
              </a:extLst>
            </p:cNvPr>
            <p:cNvSpPr/>
            <p:nvPr/>
          </p:nvSpPr>
          <p:spPr>
            <a:xfrm>
              <a:off x="1103127" y="2048635"/>
              <a:ext cx="142021" cy="10145"/>
            </a:xfrm>
            <a:custGeom>
              <a:avLst/>
              <a:gdLst/>
              <a:ahLst/>
              <a:cxnLst/>
              <a:rect l="l" t="t" r="r" b="b"/>
              <a:pathLst>
                <a:path w="462" h="33" extrusionOk="0">
                  <a:moveTo>
                    <a:pt x="16" y="1"/>
                  </a:moveTo>
                  <a:cubicBezTo>
                    <a:pt x="8" y="1"/>
                    <a:pt x="0" y="6"/>
                    <a:pt x="0" y="17"/>
                  </a:cubicBezTo>
                  <a:cubicBezTo>
                    <a:pt x="0" y="27"/>
                    <a:pt x="8" y="33"/>
                    <a:pt x="16" y="33"/>
                  </a:cubicBezTo>
                  <a:lnTo>
                    <a:pt x="446" y="33"/>
                  </a:lnTo>
                  <a:cubicBezTo>
                    <a:pt x="456" y="33"/>
                    <a:pt x="462" y="27"/>
                    <a:pt x="462" y="17"/>
                  </a:cubicBezTo>
                  <a:cubicBezTo>
                    <a:pt x="462" y="6"/>
                    <a:pt x="456" y="1"/>
                    <a:pt x="44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291;p17">
              <a:extLst>
                <a:ext uri="{FF2B5EF4-FFF2-40B4-BE49-F238E27FC236}">
                  <a16:creationId xmlns:a16="http://schemas.microsoft.com/office/drawing/2014/main" id="{0ECCEE54-B2F0-42A7-BB72-35869A971D2E}"/>
                </a:ext>
              </a:extLst>
            </p:cNvPr>
            <p:cNvSpPr/>
            <p:nvPr/>
          </p:nvSpPr>
          <p:spPr>
            <a:xfrm>
              <a:off x="1103127" y="2089214"/>
              <a:ext cx="142021" cy="10145"/>
            </a:xfrm>
            <a:custGeom>
              <a:avLst/>
              <a:gdLst/>
              <a:ahLst/>
              <a:cxnLst/>
              <a:rect l="l" t="t" r="r" b="b"/>
              <a:pathLst>
                <a:path w="462" h="33" extrusionOk="0">
                  <a:moveTo>
                    <a:pt x="16" y="1"/>
                  </a:moveTo>
                  <a:cubicBezTo>
                    <a:pt x="8" y="1"/>
                    <a:pt x="0" y="6"/>
                    <a:pt x="0" y="17"/>
                  </a:cubicBezTo>
                  <a:cubicBezTo>
                    <a:pt x="0" y="27"/>
                    <a:pt x="8" y="32"/>
                    <a:pt x="16" y="32"/>
                  </a:cubicBezTo>
                  <a:lnTo>
                    <a:pt x="446" y="32"/>
                  </a:lnTo>
                  <a:cubicBezTo>
                    <a:pt x="456" y="32"/>
                    <a:pt x="462" y="27"/>
                    <a:pt x="462" y="17"/>
                  </a:cubicBezTo>
                  <a:cubicBezTo>
                    <a:pt x="462" y="6"/>
                    <a:pt x="456" y="1"/>
                    <a:pt x="44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292;p17">
              <a:extLst>
                <a:ext uri="{FF2B5EF4-FFF2-40B4-BE49-F238E27FC236}">
                  <a16:creationId xmlns:a16="http://schemas.microsoft.com/office/drawing/2014/main" id="{42258953-A3D7-46B7-B332-C3CDAE45E099}"/>
                </a:ext>
              </a:extLst>
            </p:cNvPr>
            <p:cNvSpPr/>
            <p:nvPr/>
          </p:nvSpPr>
          <p:spPr>
            <a:xfrm>
              <a:off x="1103127" y="2129794"/>
              <a:ext cx="142021" cy="10145"/>
            </a:xfrm>
            <a:custGeom>
              <a:avLst/>
              <a:gdLst/>
              <a:ahLst/>
              <a:cxnLst/>
              <a:rect l="l" t="t" r="r" b="b"/>
              <a:pathLst>
                <a:path w="462" h="33" extrusionOk="0">
                  <a:moveTo>
                    <a:pt x="16" y="0"/>
                  </a:moveTo>
                  <a:cubicBezTo>
                    <a:pt x="8" y="0"/>
                    <a:pt x="0" y="6"/>
                    <a:pt x="0" y="16"/>
                  </a:cubicBezTo>
                  <a:cubicBezTo>
                    <a:pt x="0" y="27"/>
                    <a:pt x="8" y="32"/>
                    <a:pt x="16" y="32"/>
                  </a:cubicBezTo>
                  <a:lnTo>
                    <a:pt x="446" y="32"/>
                  </a:lnTo>
                  <a:cubicBezTo>
                    <a:pt x="456" y="32"/>
                    <a:pt x="462" y="27"/>
                    <a:pt x="462" y="16"/>
                  </a:cubicBezTo>
                  <a:cubicBezTo>
                    <a:pt x="462" y="6"/>
                    <a:pt x="456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293;p17">
              <a:extLst>
                <a:ext uri="{FF2B5EF4-FFF2-40B4-BE49-F238E27FC236}">
                  <a16:creationId xmlns:a16="http://schemas.microsoft.com/office/drawing/2014/main" id="{59793271-FF84-4840-AF88-FCF4E5D71631}"/>
                </a:ext>
              </a:extLst>
            </p:cNvPr>
            <p:cNvSpPr/>
            <p:nvPr/>
          </p:nvSpPr>
          <p:spPr>
            <a:xfrm>
              <a:off x="1103127" y="2170373"/>
              <a:ext cx="142021" cy="9837"/>
            </a:xfrm>
            <a:custGeom>
              <a:avLst/>
              <a:gdLst/>
              <a:ahLst/>
              <a:cxnLst/>
              <a:rect l="l" t="t" r="r" b="b"/>
              <a:pathLst>
                <a:path w="462" h="32" extrusionOk="0">
                  <a:moveTo>
                    <a:pt x="16" y="0"/>
                  </a:moveTo>
                  <a:cubicBezTo>
                    <a:pt x="8" y="0"/>
                    <a:pt x="0" y="6"/>
                    <a:pt x="0" y="16"/>
                  </a:cubicBezTo>
                  <a:cubicBezTo>
                    <a:pt x="0" y="27"/>
                    <a:pt x="8" y="32"/>
                    <a:pt x="16" y="32"/>
                  </a:cubicBezTo>
                  <a:lnTo>
                    <a:pt x="446" y="32"/>
                  </a:lnTo>
                  <a:cubicBezTo>
                    <a:pt x="456" y="32"/>
                    <a:pt x="462" y="27"/>
                    <a:pt x="462" y="16"/>
                  </a:cubicBezTo>
                  <a:cubicBezTo>
                    <a:pt x="462" y="6"/>
                    <a:pt x="456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2" name="Google Shape;294;p17">
            <a:extLst>
              <a:ext uri="{FF2B5EF4-FFF2-40B4-BE49-F238E27FC236}">
                <a16:creationId xmlns:a16="http://schemas.microsoft.com/office/drawing/2014/main" id="{07F717D9-2489-40B0-A2F7-06B126715E7D}"/>
              </a:ext>
            </a:extLst>
          </p:cNvPr>
          <p:cNvSpPr txBox="1"/>
          <p:nvPr/>
        </p:nvSpPr>
        <p:spPr>
          <a:xfrm>
            <a:off x="6132125" y="635496"/>
            <a:ext cx="2632200" cy="326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49" defTabSz="914378">
              <a:buClr>
                <a:srgbClr val="32756D"/>
              </a:buClr>
              <a:buSzPts val="900"/>
            </a:pPr>
            <a:r>
              <a:rPr lang="nb-NO" sz="750" kern="0">
                <a:latin typeface="Arial"/>
                <a:cs typeface="Arial"/>
                <a:sym typeface="Arial"/>
              </a:rPr>
              <a:t>Planarbeid:</a:t>
            </a:r>
          </a:p>
          <a:p>
            <a:pPr marL="185736" indent="-128588" defTabSz="914378">
              <a:buClr>
                <a:srgbClr val="32756D"/>
              </a:buClr>
              <a:buSzPts val="900"/>
              <a:buFont typeface="Arial" panose="020B0604020202020204" pitchFamily="34" charset="0"/>
              <a:buChar char="•"/>
            </a:pPr>
            <a:r>
              <a:rPr lang="nb-NO" sz="750" kern="0">
                <a:latin typeface="Arial"/>
                <a:cs typeface="Arial"/>
              </a:rPr>
              <a:t>Legge til rette for og koordinere planarbeidet slik at det blir organisert og gjennomført iht. gjeldende retningslinjer. Være lederstøtte i planarbeidet og virksomhetsstyringen, dvs. bistå i arbeidet med strategi og overordnede mål, resultatmål og handlingsplaner, samt årlige aktivitetsplaner</a:t>
            </a:r>
            <a:endParaRPr lang="nb-NO" sz="750" kern="0">
              <a:latin typeface="Arial"/>
              <a:cs typeface="Arial"/>
              <a:sym typeface="Arial"/>
            </a:endParaRPr>
          </a:p>
          <a:p>
            <a:pPr marL="57149" defTabSz="914378">
              <a:buClr>
                <a:srgbClr val="32756D"/>
              </a:buClr>
              <a:buSzPts val="900"/>
            </a:pPr>
            <a:r>
              <a:rPr lang="nb-NO" sz="750" kern="0">
                <a:latin typeface="Arial"/>
                <a:cs typeface="Arial"/>
                <a:sym typeface="Arial"/>
              </a:rPr>
              <a:t>Budsjettarbeid:</a:t>
            </a:r>
          </a:p>
          <a:p>
            <a:pPr marL="185736" indent="-128588" defTabSz="914378">
              <a:buClr>
                <a:srgbClr val="32756D"/>
              </a:buClr>
              <a:buSzPts val="900"/>
              <a:buFont typeface="Arial" panose="020B0604020202020204" pitchFamily="34" charset="0"/>
              <a:buChar char="•"/>
            </a:pPr>
            <a:r>
              <a:rPr lang="nb-NO" sz="750" kern="0">
                <a:latin typeface="Arial"/>
                <a:cs typeface="Arial"/>
                <a:sym typeface="Arial"/>
              </a:rPr>
              <a:t>Legge til rette for at ledelsen skal kunne foreta fordeling av bevilgede midler. Tallfeste planer, lage budsjettfordeling, budsjettere og periodisere for enhetens totaløkonomi</a:t>
            </a:r>
          </a:p>
          <a:p>
            <a:pPr marL="57149" defTabSz="914378">
              <a:buClr>
                <a:srgbClr val="32756D"/>
              </a:buClr>
              <a:buSzPts val="900"/>
            </a:pPr>
            <a:r>
              <a:rPr lang="nb-NO" sz="750" kern="0">
                <a:latin typeface="Arial"/>
                <a:cs typeface="Arial"/>
                <a:sym typeface="Arial"/>
              </a:rPr>
              <a:t>Oppfølging/rapportering/prognoser:</a:t>
            </a:r>
          </a:p>
          <a:p>
            <a:pPr marL="185736" indent="-128588" defTabSz="914378">
              <a:buClr>
                <a:srgbClr val="32756D"/>
              </a:buClr>
              <a:buSzPts val="900"/>
              <a:buFont typeface="Arial" panose="020B0604020202020204" pitchFamily="34" charset="0"/>
              <a:buChar char="•"/>
            </a:pPr>
            <a:r>
              <a:rPr lang="nb-NO" sz="750" kern="0">
                <a:latin typeface="Arial"/>
                <a:cs typeface="Arial"/>
                <a:sym typeface="Arial"/>
              </a:rPr>
              <a:t>Oppfølging/rapportering av regnskap </a:t>
            </a:r>
            <a:r>
              <a:rPr lang="nb-NO" sz="750" kern="0" err="1">
                <a:latin typeface="Arial"/>
                <a:cs typeface="Arial"/>
                <a:sym typeface="Arial"/>
              </a:rPr>
              <a:t>iht</a:t>
            </a:r>
            <a:r>
              <a:rPr lang="nb-NO" sz="750" kern="0">
                <a:latin typeface="Arial"/>
                <a:cs typeface="Arial"/>
                <a:sym typeface="Arial"/>
              </a:rPr>
              <a:t> budsjett av enhetens totaløkonomi, herunder utføre oppgaver som ligger i rollene</a:t>
            </a:r>
          </a:p>
          <a:p>
            <a:pPr marL="528636" lvl="1" indent="-128588" defTabSz="914378">
              <a:buClr>
                <a:srgbClr val="32756D"/>
              </a:buClr>
              <a:buSzPts val="900"/>
              <a:buFont typeface="Arial" panose="020B0604020202020204" pitchFamily="34" charset="0"/>
              <a:buChar char="•"/>
            </a:pPr>
            <a:r>
              <a:rPr lang="nb-NO" sz="750" kern="0">
                <a:latin typeface="Arial"/>
                <a:cs typeface="Arial"/>
                <a:sym typeface="Arial"/>
              </a:rPr>
              <a:t>Bilagsbehandler</a:t>
            </a:r>
          </a:p>
          <a:p>
            <a:pPr marL="528636" lvl="1" indent="-128588" defTabSz="914378">
              <a:buClr>
                <a:srgbClr val="32756D"/>
              </a:buClr>
              <a:buSzPts val="900"/>
              <a:buFont typeface="Arial" panose="020B0604020202020204" pitchFamily="34" charset="0"/>
              <a:buChar char="•"/>
            </a:pPr>
            <a:r>
              <a:rPr lang="nb-NO" sz="750" kern="0" err="1">
                <a:latin typeface="Arial"/>
                <a:cs typeface="Arial"/>
                <a:sym typeface="Arial"/>
              </a:rPr>
              <a:t>Periodeavslutter</a:t>
            </a:r>
            <a:r>
              <a:rPr lang="nb-NO" sz="750" kern="0">
                <a:latin typeface="Arial"/>
                <a:cs typeface="Arial"/>
                <a:sym typeface="Arial"/>
              </a:rPr>
              <a:t> enhet</a:t>
            </a:r>
          </a:p>
          <a:p>
            <a:pPr marL="528636" lvl="1" indent="-128588" defTabSz="914378">
              <a:buClr>
                <a:srgbClr val="32756D"/>
              </a:buClr>
              <a:buSzPts val="900"/>
              <a:buFont typeface="Arial" panose="020B0604020202020204" pitchFamily="34" charset="0"/>
              <a:buChar char="•"/>
            </a:pPr>
            <a:r>
              <a:rPr lang="nb-NO" sz="750" kern="0">
                <a:latin typeface="Arial"/>
                <a:cs typeface="Arial"/>
                <a:sym typeface="Arial"/>
              </a:rPr>
              <a:t>(Anleggshåndterer)</a:t>
            </a:r>
          </a:p>
          <a:p>
            <a:pPr marL="185736" indent="-128588" defTabSz="914378">
              <a:buClr>
                <a:srgbClr val="32756D"/>
              </a:buClr>
              <a:buSzPts val="900"/>
              <a:buFont typeface="Arial" panose="020B0604020202020204" pitchFamily="34" charset="0"/>
              <a:buChar char="•"/>
            </a:pPr>
            <a:r>
              <a:rPr lang="nb-NO" sz="750" kern="0">
                <a:latin typeface="Arial"/>
                <a:cs typeface="Arial"/>
                <a:sym typeface="Arial"/>
              </a:rPr>
              <a:t>Prognosearbeid </a:t>
            </a:r>
            <a:r>
              <a:rPr lang="nb-NO" sz="750" kern="0" err="1">
                <a:latin typeface="Arial"/>
                <a:cs typeface="Arial"/>
                <a:sym typeface="Arial"/>
              </a:rPr>
              <a:t>ifb</a:t>
            </a:r>
            <a:r>
              <a:rPr lang="nb-NO" sz="750" kern="0">
                <a:latin typeface="Arial"/>
                <a:cs typeface="Arial"/>
                <a:sym typeface="Arial"/>
              </a:rPr>
              <a:t> med enhetens totaløkonomi</a:t>
            </a:r>
          </a:p>
          <a:p>
            <a:pPr marL="185736" indent="-128588" defTabSz="914378">
              <a:buClr>
                <a:srgbClr val="32756D"/>
              </a:buClr>
              <a:buSzPts val="900"/>
              <a:buFont typeface="Arial" panose="020B0604020202020204" pitchFamily="34" charset="0"/>
              <a:buChar char="•"/>
            </a:pPr>
            <a:r>
              <a:rPr lang="nb-NO" sz="750" kern="0">
                <a:latin typeface="Arial"/>
                <a:cs typeface="Arial"/>
                <a:sym typeface="Arial"/>
              </a:rPr>
              <a:t>Tilrettelegge for leders oppfølging. Utføre rapportering og utrede konsekvenser av tiltak</a:t>
            </a:r>
          </a:p>
          <a:p>
            <a:pPr marL="185736" indent="-128588" defTabSz="914378">
              <a:buClr>
                <a:srgbClr val="32756D"/>
              </a:buClr>
              <a:buSzPts val="900"/>
              <a:buFont typeface="Arial" panose="020B0604020202020204" pitchFamily="34" charset="0"/>
              <a:buChar char="•"/>
            </a:pPr>
            <a:r>
              <a:rPr lang="nb-NO" sz="750" kern="0">
                <a:latin typeface="Arial"/>
                <a:cs typeface="Arial"/>
                <a:sym typeface="Arial"/>
              </a:rPr>
              <a:t>Iverksette tiltak som leder har vedtatt. Forslag til omdisponering av bevilgning.</a:t>
            </a:r>
          </a:p>
          <a:p>
            <a:pPr marL="57149" defTabSz="914378">
              <a:buClr>
                <a:srgbClr val="32756D"/>
              </a:buClr>
              <a:buSzPts val="900"/>
            </a:pPr>
            <a:endParaRPr lang="nb-NO" sz="750" kern="0">
              <a:highlight>
                <a:srgbClr val="FFFF00"/>
              </a:highlight>
              <a:latin typeface="Arial"/>
              <a:cs typeface="Arial"/>
              <a:sym typeface="Arial"/>
            </a:endParaRPr>
          </a:p>
          <a:p>
            <a:pPr marL="57149" defTabSz="914378">
              <a:buClr>
                <a:srgbClr val="32756D"/>
              </a:buClr>
              <a:buSzPts val="900"/>
            </a:pPr>
            <a:r>
              <a:rPr lang="nb-NO" sz="750" kern="0">
                <a:latin typeface="Arial"/>
                <a:cs typeface="Arial"/>
                <a:sym typeface="Arial"/>
              </a:rPr>
              <a:t>Bistå leder med analyser av scenarioer, risiko og usikkerhet. Utføre internkontroll ved egen enhet.</a:t>
            </a:r>
          </a:p>
          <a:p>
            <a:pPr marL="57149" defTabSz="914378">
              <a:buClr>
                <a:srgbClr val="32756D"/>
              </a:buClr>
              <a:buSzPts val="900"/>
            </a:pPr>
            <a:endParaRPr lang="nb-NO" sz="750" kern="0">
              <a:latin typeface="Arial"/>
              <a:cs typeface="Arial"/>
              <a:sym typeface="Arial"/>
            </a:endParaRPr>
          </a:p>
          <a:p>
            <a:pPr marL="57149" defTabSz="914378">
              <a:buClr>
                <a:srgbClr val="32756D"/>
              </a:buClr>
              <a:buSzPts val="900"/>
            </a:pPr>
            <a:r>
              <a:rPr lang="nb-NO" sz="750" kern="0">
                <a:latin typeface="Arial"/>
                <a:cs typeface="Arial"/>
                <a:sym typeface="Arial"/>
              </a:rPr>
              <a:t>Delta i PBO-nettverk ved egen enhet.</a:t>
            </a:r>
            <a:br>
              <a:rPr lang="nb-NO" sz="750" kern="0">
                <a:latin typeface="Arial"/>
                <a:cs typeface="Arial"/>
                <a:sym typeface="Arial"/>
              </a:rPr>
            </a:br>
            <a:endParaRPr lang="nb-NO" sz="750" kern="0">
              <a:latin typeface="Arial"/>
              <a:cs typeface="Arial"/>
              <a:sym typeface="Arial"/>
            </a:endParaRPr>
          </a:p>
          <a:p>
            <a:pPr marL="57149" defTabSz="914378">
              <a:buClr>
                <a:srgbClr val="32756D"/>
              </a:buClr>
              <a:buSzPts val="900"/>
            </a:pPr>
            <a:r>
              <a:rPr lang="nb-NO" sz="750" kern="0">
                <a:latin typeface="Arial"/>
                <a:cs typeface="Arial"/>
                <a:sym typeface="Arial"/>
              </a:rPr>
              <a:t>Samarbeide med enhetsleder, prosessrådgiver PBO og </a:t>
            </a:r>
            <a:r>
              <a:rPr lang="nb-NO" sz="750" kern="0">
                <a:cs typeface="Arial"/>
                <a:sym typeface="Arial"/>
              </a:rPr>
              <a:t>ressurser fra andre fagområder og enheter som er nødvendig for å sikre god kvalitet i PBO-prosessen.</a:t>
            </a:r>
          </a:p>
          <a:p>
            <a:pPr marL="57149" defTabSz="914378">
              <a:buClr>
                <a:srgbClr val="32756D"/>
              </a:buClr>
              <a:buSzPts val="900"/>
            </a:pPr>
            <a:endParaRPr lang="nb-NO" sz="750" kern="0">
              <a:latin typeface="Arial"/>
              <a:cs typeface="Arial"/>
              <a:sym typeface="Arial"/>
            </a:endParaRPr>
          </a:p>
          <a:p>
            <a:pPr marL="57149" defTabSz="914378">
              <a:buClr>
                <a:srgbClr val="32756D"/>
              </a:buClr>
              <a:buSzPts val="900"/>
            </a:pPr>
            <a:endParaRPr lang="nb-NO" sz="750" kern="0">
              <a:latin typeface="Arial"/>
              <a:cs typeface="Arial"/>
              <a:sym typeface="Arial"/>
            </a:endParaRPr>
          </a:p>
          <a:p>
            <a:pPr marL="57149" defTabSz="914378">
              <a:buClr>
                <a:srgbClr val="32756D"/>
              </a:buClr>
              <a:buSzPts val="900"/>
            </a:pPr>
            <a:endParaRPr lang="nb-NO" sz="750" kern="0">
              <a:latin typeface="Arial"/>
              <a:cs typeface="Arial"/>
              <a:sym typeface="Arial"/>
            </a:endParaRPr>
          </a:p>
        </p:txBody>
      </p:sp>
      <p:sp>
        <p:nvSpPr>
          <p:cNvPr id="193" name="Google Shape;295;p17">
            <a:extLst>
              <a:ext uri="{FF2B5EF4-FFF2-40B4-BE49-F238E27FC236}">
                <a16:creationId xmlns:a16="http://schemas.microsoft.com/office/drawing/2014/main" id="{4E4A5993-FA53-466E-ACC0-A729F8F48087}"/>
              </a:ext>
            </a:extLst>
          </p:cNvPr>
          <p:cNvSpPr txBox="1"/>
          <p:nvPr/>
        </p:nvSpPr>
        <p:spPr>
          <a:xfrm>
            <a:off x="6544388" y="452795"/>
            <a:ext cx="19857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r>
              <a:rPr lang="en" sz="1300" kern="0">
                <a:latin typeface="Arial"/>
                <a:cs typeface="Arial"/>
                <a:sym typeface="Arial"/>
              </a:rPr>
              <a:t>Arbeidsoppgaver</a:t>
            </a:r>
            <a:endParaRPr sz="1300" kern="0">
              <a:latin typeface="Arial"/>
              <a:cs typeface="Arial"/>
              <a:sym typeface="Arial"/>
            </a:endParaRPr>
          </a:p>
        </p:txBody>
      </p:sp>
      <p:sp>
        <p:nvSpPr>
          <p:cNvPr id="194" name="Google Shape;256;p17">
            <a:extLst>
              <a:ext uri="{FF2B5EF4-FFF2-40B4-BE49-F238E27FC236}">
                <a16:creationId xmlns:a16="http://schemas.microsoft.com/office/drawing/2014/main" id="{7B0B50C7-BEC8-4DCF-8ED4-55EB6E2D2DCF}"/>
              </a:ext>
            </a:extLst>
          </p:cNvPr>
          <p:cNvSpPr/>
          <p:nvPr/>
        </p:nvSpPr>
        <p:spPr>
          <a:xfrm>
            <a:off x="3105750" y="2639772"/>
            <a:ext cx="2932500" cy="1703352"/>
          </a:xfrm>
          <a:prstGeom prst="rect">
            <a:avLst/>
          </a:prstGeom>
          <a:solidFill>
            <a:srgbClr val="EEEEEE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latin typeface="Arial"/>
              <a:cs typeface="Arial"/>
              <a:sym typeface="Arial"/>
            </a:endParaRPr>
          </a:p>
        </p:txBody>
      </p:sp>
      <p:grpSp>
        <p:nvGrpSpPr>
          <p:cNvPr id="195" name="Google Shape;258;p17">
            <a:extLst>
              <a:ext uri="{FF2B5EF4-FFF2-40B4-BE49-F238E27FC236}">
                <a16:creationId xmlns:a16="http://schemas.microsoft.com/office/drawing/2014/main" id="{D2719E80-9B44-48F7-BDA7-EC20550CD615}"/>
              </a:ext>
            </a:extLst>
          </p:cNvPr>
          <p:cNvGrpSpPr/>
          <p:nvPr/>
        </p:nvGrpSpPr>
        <p:grpSpPr>
          <a:xfrm>
            <a:off x="3243924" y="2771418"/>
            <a:ext cx="193943" cy="214315"/>
            <a:chOff x="2846355" y="2693001"/>
            <a:chExt cx="275018" cy="303907"/>
          </a:xfrm>
        </p:grpSpPr>
        <p:sp>
          <p:nvSpPr>
            <p:cNvPr id="196" name="Google Shape;259;p17">
              <a:extLst>
                <a:ext uri="{FF2B5EF4-FFF2-40B4-BE49-F238E27FC236}">
                  <a16:creationId xmlns:a16="http://schemas.microsoft.com/office/drawing/2014/main" id="{EC766C4F-EED7-4C15-A1B3-3496A17B4FEB}"/>
                </a:ext>
              </a:extLst>
            </p:cNvPr>
            <p:cNvSpPr/>
            <p:nvPr/>
          </p:nvSpPr>
          <p:spPr>
            <a:xfrm>
              <a:off x="2946836" y="2805161"/>
              <a:ext cx="80508" cy="60536"/>
            </a:xfrm>
            <a:custGeom>
              <a:avLst/>
              <a:gdLst/>
              <a:ahLst/>
              <a:cxnLst/>
              <a:rect l="l" t="t" r="r" b="b"/>
              <a:pathLst>
                <a:path w="262" h="197" extrusionOk="0">
                  <a:moveTo>
                    <a:pt x="244" y="0"/>
                  </a:moveTo>
                  <a:cubicBezTo>
                    <a:pt x="240" y="0"/>
                    <a:pt x="236" y="2"/>
                    <a:pt x="232" y="4"/>
                  </a:cubicBezTo>
                  <a:lnTo>
                    <a:pt x="82" y="157"/>
                  </a:lnTo>
                  <a:lnTo>
                    <a:pt x="30" y="104"/>
                  </a:lnTo>
                  <a:cubicBezTo>
                    <a:pt x="26" y="100"/>
                    <a:pt x="21" y="98"/>
                    <a:pt x="17" y="98"/>
                  </a:cubicBezTo>
                  <a:cubicBezTo>
                    <a:pt x="12" y="98"/>
                    <a:pt x="8" y="100"/>
                    <a:pt x="6" y="104"/>
                  </a:cubicBezTo>
                  <a:cubicBezTo>
                    <a:pt x="1" y="110"/>
                    <a:pt x="1" y="120"/>
                    <a:pt x="6" y="128"/>
                  </a:cubicBezTo>
                  <a:lnTo>
                    <a:pt x="72" y="194"/>
                  </a:lnTo>
                  <a:cubicBezTo>
                    <a:pt x="74" y="197"/>
                    <a:pt x="82" y="197"/>
                    <a:pt x="85" y="197"/>
                  </a:cubicBezTo>
                  <a:cubicBezTo>
                    <a:pt x="88" y="197"/>
                    <a:pt x="93" y="194"/>
                    <a:pt x="90" y="194"/>
                  </a:cubicBezTo>
                  <a:lnTo>
                    <a:pt x="256" y="28"/>
                  </a:lnTo>
                  <a:cubicBezTo>
                    <a:pt x="261" y="23"/>
                    <a:pt x="261" y="12"/>
                    <a:pt x="256" y="4"/>
                  </a:cubicBezTo>
                  <a:cubicBezTo>
                    <a:pt x="252" y="2"/>
                    <a:pt x="248" y="0"/>
                    <a:pt x="244" y="0"/>
                  </a:cubicBezTo>
                  <a:close/>
                </a:path>
              </a:pathLst>
            </a:custGeom>
            <a:solidFill>
              <a:srgbClr val="9EC5AB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260;p17">
              <a:extLst>
                <a:ext uri="{FF2B5EF4-FFF2-40B4-BE49-F238E27FC236}">
                  <a16:creationId xmlns:a16="http://schemas.microsoft.com/office/drawing/2014/main" id="{BE812049-C17F-4F51-9F1D-270D84CF0A45}"/>
                </a:ext>
              </a:extLst>
            </p:cNvPr>
            <p:cNvSpPr/>
            <p:nvPr/>
          </p:nvSpPr>
          <p:spPr>
            <a:xfrm>
              <a:off x="2846355" y="2693001"/>
              <a:ext cx="275018" cy="303907"/>
            </a:xfrm>
            <a:custGeom>
              <a:avLst/>
              <a:gdLst/>
              <a:ahLst/>
              <a:cxnLst/>
              <a:rect l="l" t="t" r="r" b="b"/>
              <a:pathLst>
                <a:path w="895" h="989" extrusionOk="0">
                  <a:moveTo>
                    <a:pt x="446" y="34"/>
                  </a:moveTo>
                  <a:lnTo>
                    <a:pt x="857" y="158"/>
                  </a:lnTo>
                  <a:lnTo>
                    <a:pt x="857" y="598"/>
                  </a:lnTo>
                  <a:cubicBezTo>
                    <a:pt x="857" y="746"/>
                    <a:pt x="617" y="901"/>
                    <a:pt x="446" y="954"/>
                  </a:cubicBezTo>
                  <a:cubicBezTo>
                    <a:pt x="275" y="901"/>
                    <a:pt x="32" y="746"/>
                    <a:pt x="32" y="598"/>
                  </a:cubicBezTo>
                  <a:lnTo>
                    <a:pt x="32" y="158"/>
                  </a:lnTo>
                  <a:lnTo>
                    <a:pt x="446" y="34"/>
                  </a:lnTo>
                  <a:close/>
                  <a:moveTo>
                    <a:pt x="441" y="0"/>
                  </a:moveTo>
                  <a:lnTo>
                    <a:pt x="14" y="132"/>
                  </a:lnTo>
                  <a:cubicBezTo>
                    <a:pt x="3" y="137"/>
                    <a:pt x="1" y="142"/>
                    <a:pt x="1" y="150"/>
                  </a:cubicBezTo>
                  <a:lnTo>
                    <a:pt x="1" y="601"/>
                  </a:lnTo>
                  <a:cubicBezTo>
                    <a:pt x="1" y="783"/>
                    <a:pt x="288" y="944"/>
                    <a:pt x="441" y="988"/>
                  </a:cubicBezTo>
                  <a:lnTo>
                    <a:pt x="451" y="988"/>
                  </a:lnTo>
                  <a:cubicBezTo>
                    <a:pt x="607" y="944"/>
                    <a:pt x="894" y="783"/>
                    <a:pt x="894" y="601"/>
                  </a:cubicBezTo>
                  <a:lnTo>
                    <a:pt x="894" y="150"/>
                  </a:lnTo>
                  <a:cubicBezTo>
                    <a:pt x="894" y="142"/>
                    <a:pt x="886" y="137"/>
                    <a:pt x="881" y="132"/>
                  </a:cubicBezTo>
                  <a:lnTo>
                    <a:pt x="451" y="0"/>
                  </a:lnTo>
                  <a:close/>
                </a:path>
              </a:pathLst>
            </a:custGeom>
            <a:solidFill>
              <a:srgbClr val="9EC5AB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261;p17">
              <a:extLst>
                <a:ext uri="{FF2B5EF4-FFF2-40B4-BE49-F238E27FC236}">
                  <a16:creationId xmlns:a16="http://schemas.microsoft.com/office/drawing/2014/main" id="{A3E915EA-8532-41B6-8BE0-4CA8C7683B79}"/>
                </a:ext>
              </a:extLst>
            </p:cNvPr>
            <p:cNvSpPr/>
            <p:nvPr/>
          </p:nvSpPr>
          <p:spPr>
            <a:xfrm>
              <a:off x="2917030" y="2764292"/>
              <a:ext cx="132131" cy="131519"/>
            </a:xfrm>
            <a:custGeom>
              <a:avLst/>
              <a:gdLst/>
              <a:ahLst/>
              <a:cxnLst/>
              <a:rect l="l" t="t" r="r" b="b"/>
              <a:pathLst>
                <a:path w="430" h="428" extrusionOk="0">
                  <a:moveTo>
                    <a:pt x="216" y="32"/>
                  </a:moveTo>
                  <a:cubicBezTo>
                    <a:pt x="314" y="32"/>
                    <a:pt x="395" y="116"/>
                    <a:pt x="395" y="214"/>
                  </a:cubicBezTo>
                  <a:cubicBezTo>
                    <a:pt x="395" y="314"/>
                    <a:pt x="314" y="395"/>
                    <a:pt x="216" y="395"/>
                  </a:cubicBezTo>
                  <a:cubicBezTo>
                    <a:pt x="116" y="395"/>
                    <a:pt x="34" y="314"/>
                    <a:pt x="34" y="214"/>
                  </a:cubicBezTo>
                  <a:cubicBezTo>
                    <a:pt x="34" y="116"/>
                    <a:pt x="116" y="32"/>
                    <a:pt x="216" y="32"/>
                  </a:cubicBezTo>
                  <a:close/>
                  <a:moveTo>
                    <a:pt x="216" y="0"/>
                  </a:moveTo>
                  <a:cubicBezTo>
                    <a:pt x="98" y="0"/>
                    <a:pt x="0" y="95"/>
                    <a:pt x="0" y="214"/>
                  </a:cubicBezTo>
                  <a:cubicBezTo>
                    <a:pt x="0" y="332"/>
                    <a:pt x="98" y="427"/>
                    <a:pt x="216" y="427"/>
                  </a:cubicBezTo>
                  <a:cubicBezTo>
                    <a:pt x="329" y="427"/>
                    <a:pt x="430" y="332"/>
                    <a:pt x="430" y="214"/>
                  </a:cubicBezTo>
                  <a:cubicBezTo>
                    <a:pt x="430" y="95"/>
                    <a:pt x="335" y="0"/>
                    <a:pt x="216" y="0"/>
                  </a:cubicBezTo>
                  <a:close/>
                </a:path>
              </a:pathLst>
            </a:custGeom>
            <a:solidFill>
              <a:srgbClr val="9EC5AB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9" name="Google Shape;280;p17">
            <a:extLst>
              <a:ext uri="{FF2B5EF4-FFF2-40B4-BE49-F238E27FC236}">
                <a16:creationId xmlns:a16="http://schemas.microsoft.com/office/drawing/2014/main" id="{CCBC9E43-0091-45CA-BB26-F02F1E7D8257}"/>
              </a:ext>
            </a:extLst>
          </p:cNvPr>
          <p:cNvSpPr txBox="1"/>
          <p:nvPr/>
        </p:nvSpPr>
        <p:spPr>
          <a:xfrm>
            <a:off x="3576040" y="2597429"/>
            <a:ext cx="16308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r>
              <a:rPr lang="en" sz="1300" kern="0">
                <a:latin typeface="Arial"/>
                <a:cs typeface="Arial"/>
                <a:sym typeface="Arial"/>
              </a:rPr>
              <a:t>Systemtilganger</a:t>
            </a:r>
            <a:endParaRPr sz="1300" kern="0">
              <a:latin typeface="Arial"/>
              <a:cs typeface="Arial"/>
              <a:sym typeface="Arial"/>
            </a:endParaRPr>
          </a:p>
        </p:txBody>
      </p:sp>
      <p:sp>
        <p:nvSpPr>
          <p:cNvPr id="200" name="Google Shape;296;p17">
            <a:extLst>
              <a:ext uri="{FF2B5EF4-FFF2-40B4-BE49-F238E27FC236}">
                <a16:creationId xmlns:a16="http://schemas.microsoft.com/office/drawing/2014/main" id="{3AEBAECB-79CE-4F32-BAAA-D7802A26FCF3}"/>
              </a:ext>
            </a:extLst>
          </p:cNvPr>
          <p:cNvSpPr txBox="1"/>
          <p:nvPr/>
        </p:nvSpPr>
        <p:spPr>
          <a:xfrm>
            <a:off x="3168638" y="2792845"/>
            <a:ext cx="2632200" cy="1518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892" indent="-285743" defTabSz="914378">
              <a:buClr>
                <a:srgbClr val="32756D"/>
              </a:buClr>
              <a:buSzPts val="900"/>
              <a:buFont typeface="Arial"/>
              <a:buChar char="●"/>
            </a:pPr>
            <a:r>
              <a:rPr lang="nb-NO" sz="750" kern="0">
                <a:latin typeface="Arial"/>
                <a:cs typeface="Arial"/>
                <a:sym typeface="Arial"/>
              </a:rPr>
              <a:t>BEVISST plan, BEVISST innsikt, UNIT4</a:t>
            </a:r>
          </a:p>
          <a:p>
            <a:pPr marL="57149" defTabSz="914378">
              <a:buClr>
                <a:srgbClr val="32756D"/>
              </a:buClr>
              <a:buSzPts val="900"/>
            </a:pPr>
            <a:endParaRPr lang="nb-NO" sz="750" kern="0">
              <a:latin typeface="Arial"/>
              <a:cs typeface="Arial"/>
              <a:sym typeface="Arial"/>
            </a:endParaRPr>
          </a:p>
          <a:p>
            <a:pPr marL="57149" defTabSz="914378">
              <a:buClr>
                <a:srgbClr val="32756D"/>
              </a:buClr>
              <a:buSzPts val="900"/>
            </a:pPr>
            <a:r>
              <a:rPr lang="nb-NO" sz="750" kern="0">
                <a:latin typeface="Arial"/>
                <a:cs typeface="Arial"/>
                <a:sym typeface="Arial"/>
              </a:rPr>
              <a:t>Støtte</a:t>
            </a:r>
          </a:p>
          <a:p>
            <a:pPr marL="285743" indent="-228594" defTabSz="914378">
              <a:buClr>
                <a:srgbClr val="32756D"/>
              </a:buClr>
              <a:buSzPts val="900"/>
              <a:buFont typeface="Arial"/>
              <a:buChar char="●"/>
            </a:pPr>
            <a:r>
              <a:rPr lang="nb-NO" sz="750" kern="0">
                <a:latin typeface="Arial"/>
                <a:cs typeface="Arial"/>
                <a:sym typeface="Arial"/>
              </a:rPr>
              <a:t>Samarbeid med/støtte fra enhetsleder, prosjektøkonom, prosessrådgiver PBO, HR og andre relevante roller</a:t>
            </a:r>
          </a:p>
          <a:p>
            <a:pPr marL="285743" indent="-228594" defTabSz="914378">
              <a:buClr>
                <a:srgbClr val="32756D"/>
              </a:buClr>
              <a:buSzPts val="900"/>
              <a:buFont typeface="Arial"/>
              <a:buChar char="●"/>
            </a:pPr>
            <a:r>
              <a:rPr lang="nb-NO" sz="750" kern="0">
                <a:latin typeface="Arial"/>
                <a:cs typeface="Arial"/>
                <a:sym typeface="Arial"/>
              </a:rPr>
              <a:t>Gode rapporter</a:t>
            </a:r>
          </a:p>
          <a:p>
            <a:pPr marL="285743" indent="-228594" defTabSz="914378">
              <a:buClr>
                <a:srgbClr val="32756D"/>
              </a:buClr>
              <a:buSzPts val="900"/>
              <a:buFont typeface="Arial"/>
              <a:buChar char="●"/>
            </a:pPr>
            <a:r>
              <a:rPr lang="nb-NO" sz="750" kern="0">
                <a:latin typeface="Arial"/>
                <a:cs typeface="Arial"/>
                <a:sym typeface="Arial"/>
              </a:rPr>
              <a:t>Et godt virksomhetsstyringsverktøy</a:t>
            </a:r>
          </a:p>
          <a:p>
            <a:pPr marL="285743" indent="-228594" defTabSz="914378">
              <a:buClr>
                <a:srgbClr val="32756D"/>
              </a:buClr>
              <a:buSzPts val="900"/>
              <a:buFont typeface="Arial"/>
              <a:buChar char="●"/>
            </a:pPr>
            <a:r>
              <a:rPr lang="nb-NO" sz="750" kern="0">
                <a:latin typeface="Arial"/>
                <a:cs typeface="Arial"/>
                <a:sym typeface="Arial"/>
              </a:rPr>
              <a:t>Oppfølgingsverktøy</a:t>
            </a:r>
          </a:p>
          <a:p>
            <a:pPr marL="285743" indent="-228594" defTabSz="914378">
              <a:buClr>
                <a:srgbClr val="32756D"/>
              </a:buClr>
              <a:buSzPts val="900"/>
              <a:buFont typeface="Arial"/>
              <a:buChar char="●"/>
            </a:pPr>
            <a:r>
              <a:rPr lang="nb-NO" sz="750" kern="0">
                <a:latin typeface="Arial"/>
                <a:cs typeface="Arial"/>
                <a:sym typeface="Arial"/>
              </a:rPr>
              <a:t>Budsjettverktøy</a:t>
            </a:r>
          </a:p>
          <a:p>
            <a:pPr marL="285743" indent="-228594" defTabSz="914378">
              <a:buClr>
                <a:srgbClr val="32756D"/>
              </a:buClr>
              <a:buSzPts val="900"/>
              <a:buFont typeface="Arial"/>
              <a:buChar char="●"/>
            </a:pPr>
            <a:r>
              <a:rPr lang="nb-NO" sz="750" kern="0">
                <a:latin typeface="Arial"/>
                <a:cs typeface="Arial"/>
                <a:sym typeface="Arial"/>
              </a:rPr>
              <a:t>Datavarehus</a:t>
            </a:r>
          </a:p>
          <a:p>
            <a:pPr marL="285743" indent="-228594" defTabSz="914378">
              <a:buClr>
                <a:srgbClr val="32756D"/>
              </a:buClr>
              <a:buSzPts val="900"/>
              <a:buFont typeface="Arial"/>
              <a:buChar char="●"/>
            </a:pPr>
            <a:r>
              <a:rPr lang="nb-NO" sz="750" kern="0">
                <a:latin typeface="Arial"/>
                <a:cs typeface="Arial"/>
                <a:sym typeface="Arial"/>
              </a:rPr>
              <a:t>Samhandlingsorientert ledelse</a:t>
            </a:r>
          </a:p>
          <a:p>
            <a:pPr marL="57149" defTabSz="914378">
              <a:buClr>
                <a:srgbClr val="32756D"/>
              </a:buClr>
              <a:buSzPts val="900"/>
            </a:pPr>
            <a:endParaRPr lang="nb-NO" sz="750" kern="0">
              <a:latin typeface="Arial"/>
              <a:cs typeface="Arial"/>
              <a:sym typeface="Arial"/>
            </a:endParaRPr>
          </a:p>
        </p:txBody>
      </p:sp>
      <p:grpSp>
        <p:nvGrpSpPr>
          <p:cNvPr id="204" name="Google Shape;297;p17">
            <a:extLst>
              <a:ext uri="{FF2B5EF4-FFF2-40B4-BE49-F238E27FC236}">
                <a16:creationId xmlns:a16="http://schemas.microsoft.com/office/drawing/2014/main" id="{94C33A63-1534-4327-81FF-32CF5E27CDF8}"/>
              </a:ext>
            </a:extLst>
          </p:cNvPr>
          <p:cNvGrpSpPr/>
          <p:nvPr/>
        </p:nvGrpSpPr>
        <p:grpSpPr>
          <a:xfrm>
            <a:off x="247361" y="4079678"/>
            <a:ext cx="193942" cy="190553"/>
            <a:chOff x="6012428" y="3657253"/>
            <a:chExt cx="303984" cy="298671"/>
          </a:xfrm>
        </p:grpSpPr>
        <p:sp>
          <p:nvSpPr>
            <p:cNvPr id="205" name="Google Shape;298;p17">
              <a:extLst>
                <a:ext uri="{FF2B5EF4-FFF2-40B4-BE49-F238E27FC236}">
                  <a16:creationId xmlns:a16="http://schemas.microsoft.com/office/drawing/2014/main" id="{79CB67A2-7252-4E9D-8B84-5451D4833B6E}"/>
                </a:ext>
              </a:extLst>
            </p:cNvPr>
            <p:cNvSpPr/>
            <p:nvPr/>
          </p:nvSpPr>
          <p:spPr>
            <a:xfrm>
              <a:off x="6184860" y="3823699"/>
              <a:ext cx="131552" cy="132224"/>
            </a:xfrm>
            <a:custGeom>
              <a:avLst/>
              <a:gdLst/>
              <a:ahLst/>
              <a:cxnLst/>
              <a:rect l="l" t="t" r="r" b="b"/>
              <a:pathLst>
                <a:path w="428" h="425" extrusionOk="0">
                  <a:moveTo>
                    <a:pt x="259" y="24"/>
                  </a:moveTo>
                  <a:cubicBezTo>
                    <a:pt x="280" y="24"/>
                    <a:pt x="296" y="29"/>
                    <a:pt x="303" y="42"/>
                  </a:cubicBezTo>
                  <a:cubicBezTo>
                    <a:pt x="311" y="58"/>
                    <a:pt x="309" y="63"/>
                    <a:pt x="306" y="66"/>
                  </a:cubicBezTo>
                  <a:lnTo>
                    <a:pt x="296" y="77"/>
                  </a:lnTo>
                  <a:cubicBezTo>
                    <a:pt x="296" y="79"/>
                    <a:pt x="293" y="82"/>
                    <a:pt x="293" y="84"/>
                  </a:cubicBezTo>
                  <a:lnTo>
                    <a:pt x="288" y="129"/>
                  </a:lnTo>
                  <a:cubicBezTo>
                    <a:pt x="285" y="135"/>
                    <a:pt x="288" y="137"/>
                    <a:pt x="293" y="142"/>
                  </a:cubicBezTo>
                  <a:cubicBezTo>
                    <a:pt x="296" y="145"/>
                    <a:pt x="301" y="148"/>
                    <a:pt x="306" y="148"/>
                  </a:cubicBezTo>
                  <a:lnTo>
                    <a:pt x="298" y="185"/>
                  </a:lnTo>
                  <a:cubicBezTo>
                    <a:pt x="288" y="185"/>
                    <a:pt x="282" y="190"/>
                    <a:pt x="282" y="200"/>
                  </a:cubicBezTo>
                  <a:cubicBezTo>
                    <a:pt x="280" y="224"/>
                    <a:pt x="269" y="245"/>
                    <a:pt x="253" y="261"/>
                  </a:cubicBezTo>
                  <a:cubicBezTo>
                    <a:pt x="245" y="264"/>
                    <a:pt x="245" y="272"/>
                    <a:pt x="245" y="277"/>
                  </a:cubicBezTo>
                  <a:lnTo>
                    <a:pt x="253" y="311"/>
                  </a:lnTo>
                  <a:cubicBezTo>
                    <a:pt x="256" y="316"/>
                    <a:pt x="259" y="322"/>
                    <a:pt x="267" y="322"/>
                  </a:cubicBezTo>
                  <a:lnTo>
                    <a:pt x="338" y="340"/>
                  </a:lnTo>
                  <a:cubicBezTo>
                    <a:pt x="364" y="345"/>
                    <a:pt x="385" y="366"/>
                    <a:pt x="390" y="393"/>
                  </a:cubicBezTo>
                  <a:lnTo>
                    <a:pt x="32" y="393"/>
                  </a:lnTo>
                  <a:cubicBezTo>
                    <a:pt x="40" y="366"/>
                    <a:pt x="58" y="345"/>
                    <a:pt x="82" y="332"/>
                  </a:cubicBezTo>
                  <a:lnTo>
                    <a:pt x="153" y="316"/>
                  </a:lnTo>
                  <a:cubicBezTo>
                    <a:pt x="161" y="314"/>
                    <a:pt x="166" y="308"/>
                    <a:pt x="166" y="303"/>
                  </a:cubicBezTo>
                  <a:lnTo>
                    <a:pt x="177" y="269"/>
                  </a:lnTo>
                  <a:cubicBezTo>
                    <a:pt x="180" y="264"/>
                    <a:pt x="177" y="256"/>
                    <a:pt x="174" y="253"/>
                  </a:cubicBezTo>
                  <a:cubicBezTo>
                    <a:pt x="158" y="237"/>
                    <a:pt x="148" y="216"/>
                    <a:pt x="145" y="195"/>
                  </a:cubicBezTo>
                  <a:cubicBezTo>
                    <a:pt x="145" y="185"/>
                    <a:pt x="137" y="177"/>
                    <a:pt x="127" y="177"/>
                  </a:cubicBezTo>
                  <a:lnTo>
                    <a:pt x="124" y="177"/>
                  </a:lnTo>
                  <a:lnTo>
                    <a:pt x="122" y="142"/>
                  </a:lnTo>
                  <a:cubicBezTo>
                    <a:pt x="127" y="142"/>
                    <a:pt x="129" y="137"/>
                    <a:pt x="135" y="135"/>
                  </a:cubicBezTo>
                  <a:cubicBezTo>
                    <a:pt x="137" y="132"/>
                    <a:pt x="137" y="124"/>
                    <a:pt x="137" y="121"/>
                  </a:cubicBezTo>
                  <a:cubicBezTo>
                    <a:pt x="137" y="111"/>
                    <a:pt x="135" y="90"/>
                    <a:pt x="135" y="82"/>
                  </a:cubicBezTo>
                  <a:cubicBezTo>
                    <a:pt x="135" y="63"/>
                    <a:pt x="135" y="40"/>
                    <a:pt x="195" y="40"/>
                  </a:cubicBezTo>
                  <a:cubicBezTo>
                    <a:pt x="201" y="40"/>
                    <a:pt x="203" y="40"/>
                    <a:pt x="206" y="37"/>
                  </a:cubicBezTo>
                  <a:cubicBezTo>
                    <a:pt x="227" y="24"/>
                    <a:pt x="248" y="24"/>
                    <a:pt x="259" y="24"/>
                  </a:cubicBezTo>
                  <a:close/>
                  <a:moveTo>
                    <a:pt x="259" y="0"/>
                  </a:moveTo>
                  <a:cubicBezTo>
                    <a:pt x="245" y="0"/>
                    <a:pt x="216" y="0"/>
                    <a:pt x="190" y="16"/>
                  </a:cubicBezTo>
                  <a:cubicBezTo>
                    <a:pt x="111" y="19"/>
                    <a:pt x="101" y="58"/>
                    <a:pt x="101" y="92"/>
                  </a:cubicBezTo>
                  <a:cubicBezTo>
                    <a:pt x="101" y="98"/>
                    <a:pt x="106" y="111"/>
                    <a:pt x="106" y="121"/>
                  </a:cubicBezTo>
                  <a:cubicBezTo>
                    <a:pt x="101" y="121"/>
                    <a:pt x="98" y="124"/>
                    <a:pt x="95" y="129"/>
                  </a:cubicBezTo>
                  <a:cubicBezTo>
                    <a:pt x="93" y="135"/>
                    <a:pt x="87" y="145"/>
                    <a:pt x="87" y="156"/>
                  </a:cubicBezTo>
                  <a:lnTo>
                    <a:pt x="93" y="187"/>
                  </a:lnTo>
                  <a:cubicBezTo>
                    <a:pt x="95" y="200"/>
                    <a:pt x="101" y="211"/>
                    <a:pt x="114" y="214"/>
                  </a:cubicBezTo>
                  <a:cubicBezTo>
                    <a:pt x="116" y="235"/>
                    <a:pt x="127" y="256"/>
                    <a:pt x="143" y="274"/>
                  </a:cubicBezTo>
                  <a:lnTo>
                    <a:pt x="140" y="290"/>
                  </a:lnTo>
                  <a:lnTo>
                    <a:pt x="77" y="306"/>
                  </a:lnTo>
                  <a:cubicBezTo>
                    <a:pt x="32" y="319"/>
                    <a:pt x="0" y="359"/>
                    <a:pt x="0" y="409"/>
                  </a:cubicBezTo>
                  <a:cubicBezTo>
                    <a:pt x="0" y="414"/>
                    <a:pt x="0" y="422"/>
                    <a:pt x="3" y="422"/>
                  </a:cubicBezTo>
                  <a:cubicBezTo>
                    <a:pt x="6" y="422"/>
                    <a:pt x="11" y="424"/>
                    <a:pt x="16" y="424"/>
                  </a:cubicBezTo>
                  <a:lnTo>
                    <a:pt x="411" y="424"/>
                  </a:lnTo>
                  <a:cubicBezTo>
                    <a:pt x="419" y="424"/>
                    <a:pt x="427" y="419"/>
                    <a:pt x="427" y="409"/>
                  </a:cubicBezTo>
                  <a:cubicBezTo>
                    <a:pt x="427" y="359"/>
                    <a:pt x="393" y="319"/>
                    <a:pt x="348" y="306"/>
                  </a:cubicBezTo>
                  <a:lnTo>
                    <a:pt x="285" y="290"/>
                  </a:lnTo>
                  <a:lnTo>
                    <a:pt x="282" y="277"/>
                  </a:lnTo>
                  <a:cubicBezTo>
                    <a:pt x="298" y="261"/>
                    <a:pt x="311" y="237"/>
                    <a:pt x="314" y="214"/>
                  </a:cubicBezTo>
                  <a:cubicBezTo>
                    <a:pt x="325" y="211"/>
                    <a:pt x="335" y="200"/>
                    <a:pt x="335" y="187"/>
                  </a:cubicBezTo>
                  <a:lnTo>
                    <a:pt x="338" y="156"/>
                  </a:lnTo>
                  <a:cubicBezTo>
                    <a:pt x="340" y="145"/>
                    <a:pt x="338" y="135"/>
                    <a:pt x="332" y="129"/>
                  </a:cubicBezTo>
                  <a:cubicBezTo>
                    <a:pt x="332" y="124"/>
                    <a:pt x="327" y="124"/>
                    <a:pt x="325" y="121"/>
                  </a:cubicBezTo>
                  <a:lnTo>
                    <a:pt x="325" y="98"/>
                  </a:lnTo>
                  <a:lnTo>
                    <a:pt x="327" y="95"/>
                  </a:lnTo>
                  <a:cubicBezTo>
                    <a:pt x="338" y="84"/>
                    <a:pt x="351" y="66"/>
                    <a:pt x="332" y="32"/>
                  </a:cubicBezTo>
                  <a:cubicBezTo>
                    <a:pt x="322" y="16"/>
                    <a:pt x="303" y="0"/>
                    <a:pt x="259" y="0"/>
                  </a:cubicBezTo>
                  <a:close/>
                </a:path>
              </a:pathLst>
            </a:custGeom>
            <a:solidFill>
              <a:srgbClr val="BCCCA8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99;p17">
              <a:extLst>
                <a:ext uri="{FF2B5EF4-FFF2-40B4-BE49-F238E27FC236}">
                  <a16:creationId xmlns:a16="http://schemas.microsoft.com/office/drawing/2014/main" id="{4BB5694B-DE2F-419F-AD21-97CED4574D9F}"/>
                </a:ext>
              </a:extLst>
            </p:cNvPr>
            <p:cNvSpPr/>
            <p:nvPr/>
          </p:nvSpPr>
          <p:spPr>
            <a:xfrm>
              <a:off x="6012428" y="3657253"/>
              <a:ext cx="292611" cy="247648"/>
            </a:xfrm>
            <a:custGeom>
              <a:avLst/>
              <a:gdLst/>
              <a:ahLst/>
              <a:cxnLst/>
              <a:rect l="l" t="t" r="r" b="b"/>
              <a:pathLst>
                <a:path w="952" h="796" extrusionOk="0">
                  <a:moveTo>
                    <a:pt x="100" y="0"/>
                  </a:moveTo>
                  <a:cubicBezTo>
                    <a:pt x="45" y="0"/>
                    <a:pt x="0" y="48"/>
                    <a:pt x="0" y="103"/>
                  </a:cubicBezTo>
                  <a:lnTo>
                    <a:pt x="0" y="693"/>
                  </a:lnTo>
                  <a:cubicBezTo>
                    <a:pt x="0" y="749"/>
                    <a:pt x="42" y="796"/>
                    <a:pt x="100" y="796"/>
                  </a:cubicBezTo>
                  <a:lnTo>
                    <a:pt x="609" y="796"/>
                  </a:lnTo>
                  <a:cubicBezTo>
                    <a:pt x="617" y="796"/>
                    <a:pt x="627" y="788"/>
                    <a:pt x="627" y="780"/>
                  </a:cubicBezTo>
                  <a:cubicBezTo>
                    <a:pt x="627" y="770"/>
                    <a:pt x="619" y="762"/>
                    <a:pt x="609" y="762"/>
                  </a:cubicBezTo>
                  <a:lnTo>
                    <a:pt x="100" y="762"/>
                  </a:lnTo>
                  <a:cubicBezTo>
                    <a:pt x="63" y="762"/>
                    <a:pt x="34" y="730"/>
                    <a:pt x="34" y="693"/>
                  </a:cubicBezTo>
                  <a:lnTo>
                    <a:pt x="34" y="103"/>
                  </a:lnTo>
                  <a:cubicBezTo>
                    <a:pt x="34" y="63"/>
                    <a:pt x="63" y="34"/>
                    <a:pt x="100" y="34"/>
                  </a:cubicBezTo>
                  <a:lnTo>
                    <a:pt x="854" y="34"/>
                  </a:lnTo>
                  <a:cubicBezTo>
                    <a:pt x="891" y="34"/>
                    <a:pt x="920" y="66"/>
                    <a:pt x="920" y="103"/>
                  </a:cubicBezTo>
                  <a:lnTo>
                    <a:pt x="920" y="480"/>
                  </a:lnTo>
                  <a:cubicBezTo>
                    <a:pt x="920" y="488"/>
                    <a:pt x="925" y="496"/>
                    <a:pt x="936" y="496"/>
                  </a:cubicBezTo>
                  <a:cubicBezTo>
                    <a:pt x="946" y="496"/>
                    <a:pt x="951" y="488"/>
                    <a:pt x="951" y="480"/>
                  </a:cubicBezTo>
                  <a:lnTo>
                    <a:pt x="951" y="103"/>
                  </a:lnTo>
                  <a:cubicBezTo>
                    <a:pt x="951" y="48"/>
                    <a:pt x="909" y="0"/>
                    <a:pt x="854" y="0"/>
                  </a:cubicBezTo>
                  <a:close/>
                </a:path>
              </a:pathLst>
            </a:custGeom>
            <a:solidFill>
              <a:srgbClr val="BCCCA8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300;p17">
              <a:extLst>
                <a:ext uri="{FF2B5EF4-FFF2-40B4-BE49-F238E27FC236}">
                  <a16:creationId xmlns:a16="http://schemas.microsoft.com/office/drawing/2014/main" id="{F0E45A0B-2A60-435F-ADD8-C5A4106CB2E0}"/>
                </a:ext>
              </a:extLst>
            </p:cNvPr>
            <p:cNvSpPr/>
            <p:nvPr/>
          </p:nvSpPr>
          <p:spPr>
            <a:xfrm>
              <a:off x="6052694" y="3914546"/>
              <a:ext cx="122024" cy="41378"/>
            </a:xfrm>
            <a:custGeom>
              <a:avLst/>
              <a:gdLst/>
              <a:ahLst/>
              <a:cxnLst/>
              <a:rect l="l" t="t" r="r" b="b"/>
              <a:pathLst>
                <a:path w="397" h="133" extrusionOk="0">
                  <a:moveTo>
                    <a:pt x="133" y="1"/>
                  </a:moveTo>
                  <a:cubicBezTo>
                    <a:pt x="69" y="1"/>
                    <a:pt x="1" y="61"/>
                    <a:pt x="1" y="117"/>
                  </a:cubicBezTo>
                  <a:cubicBezTo>
                    <a:pt x="1" y="127"/>
                    <a:pt x="9" y="132"/>
                    <a:pt x="17" y="132"/>
                  </a:cubicBezTo>
                  <a:lnTo>
                    <a:pt x="346" y="132"/>
                  </a:lnTo>
                  <a:cubicBezTo>
                    <a:pt x="354" y="132"/>
                    <a:pt x="364" y="127"/>
                    <a:pt x="364" y="117"/>
                  </a:cubicBezTo>
                  <a:cubicBezTo>
                    <a:pt x="364" y="106"/>
                    <a:pt x="357" y="101"/>
                    <a:pt x="346" y="101"/>
                  </a:cubicBezTo>
                  <a:lnTo>
                    <a:pt x="38" y="101"/>
                  </a:lnTo>
                  <a:cubicBezTo>
                    <a:pt x="46" y="67"/>
                    <a:pt x="90" y="35"/>
                    <a:pt x="133" y="35"/>
                  </a:cubicBezTo>
                  <a:lnTo>
                    <a:pt x="380" y="35"/>
                  </a:lnTo>
                  <a:cubicBezTo>
                    <a:pt x="391" y="35"/>
                    <a:pt x="396" y="27"/>
                    <a:pt x="396" y="19"/>
                  </a:cubicBezTo>
                  <a:cubicBezTo>
                    <a:pt x="396" y="9"/>
                    <a:pt x="391" y="1"/>
                    <a:pt x="380" y="1"/>
                  </a:cubicBezTo>
                  <a:close/>
                </a:path>
              </a:pathLst>
            </a:custGeom>
            <a:solidFill>
              <a:srgbClr val="BCCCA8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301;p17">
              <a:extLst>
                <a:ext uri="{FF2B5EF4-FFF2-40B4-BE49-F238E27FC236}">
                  <a16:creationId xmlns:a16="http://schemas.microsoft.com/office/drawing/2014/main" id="{99C138EE-2585-4B75-A8A6-CD5B9B5362E2}"/>
                </a:ext>
              </a:extLst>
            </p:cNvPr>
            <p:cNvSpPr/>
            <p:nvPr/>
          </p:nvSpPr>
          <p:spPr>
            <a:xfrm>
              <a:off x="6012429" y="3852945"/>
              <a:ext cx="182267" cy="11200"/>
            </a:xfrm>
            <a:custGeom>
              <a:avLst/>
              <a:gdLst/>
              <a:ahLst/>
              <a:cxnLst/>
              <a:rect l="l" t="t" r="r" b="b"/>
              <a:pathLst>
                <a:path w="593" h="36" extrusionOk="0">
                  <a:moveTo>
                    <a:pt x="16" y="1"/>
                  </a:moveTo>
                  <a:cubicBezTo>
                    <a:pt x="8" y="1"/>
                    <a:pt x="0" y="9"/>
                    <a:pt x="0" y="19"/>
                  </a:cubicBezTo>
                  <a:cubicBezTo>
                    <a:pt x="0" y="27"/>
                    <a:pt x="8" y="35"/>
                    <a:pt x="16" y="35"/>
                  </a:cubicBezTo>
                  <a:lnTo>
                    <a:pt x="577" y="35"/>
                  </a:lnTo>
                  <a:cubicBezTo>
                    <a:pt x="582" y="35"/>
                    <a:pt x="593" y="27"/>
                    <a:pt x="593" y="19"/>
                  </a:cubicBezTo>
                  <a:cubicBezTo>
                    <a:pt x="593" y="9"/>
                    <a:pt x="588" y="1"/>
                    <a:pt x="577" y="1"/>
                  </a:cubicBezTo>
                  <a:close/>
                </a:path>
              </a:pathLst>
            </a:custGeom>
            <a:solidFill>
              <a:srgbClr val="BCCCA8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302;p17">
              <a:extLst>
                <a:ext uri="{FF2B5EF4-FFF2-40B4-BE49-F238E27FC236}">
                  <a16:creationId xmlns:a16="http://schemas.microsoft.com/office/drawing/2014/main" id="{E80F6079-283E-4CEE-96D3-444BC037EF4E}"/>
                </a:ext>
              </a:extLst>
            </p:cNvPr>
            <p:cNvSpPr/>
            <p:nvPr/>
          </p:nvSpPr>
          <p:spPr>
            <a:xfrm>
              <a:off x="6252173" y="3865389"/>
              <a:ext cx="10758" cy="10889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9" y="1"/>
                  </a:moveTo>
                  <a:cubicBezTo>
                    <a:pt x="8" y="1"/>
                    <a:pt x="0" y="8"/>
                    <a:pt x="0" y="16"/>
                  </a:cubicBezTo>
                  <a:cubicBezTo>
                    <a:pt x="0" y="27"/>
                    <a:pt x="8" y="35"/>
                    <a:pt x="19" y="35"/>
                  </a:cubicBezTo>
                  <a:cubicBezTo>
                    <a:pt x="26" y="35"/>
                    <a:pt x="34" y="27"/>
                    <a:pt x="34" y="16"/>
                  </a:cubicBezTo>
                  <a:cubicBezTo>
                    <a:pt x="34" y="8"/>
                    <a:pt x="26" y="1"/>
                    <a:pt x="19" y="1"/>
                  </a:cubicBezTo>
                  <a:close/>
                </a:path>
              </a:pathLst>
            </a:custGeom>
            <a:solidFill>
              <a:srgbClr val="BCCCA8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303;p17">
              <a:extLst>
                <a:ext uri="{FF2B5EF4-FFF2-40B4-BE49-F238E27FC236}">
                  <a16:creationId xmlns:a16="http://schemas.microsoft.com/office/drawing/2014/main" id="{106F7B3A-95F3-4979-BABC-11C8A5E733CF}"/>
                </a:ext>
              </a:extLst>
            </p:cNvPr>
            <p:cNvSpPr/>
            <p:nvPr/>
          </p:nvSpPr>
          <p:spPr>
            <a:xfrm>
              <a:off x="6133838" y="3894012"/>
              <a:ext cx="10758" cy="31423"/>
            </a:xfrm>
            <a:custGeom>
              <a:avLst/>
              <a:gdLst/>
              <a:ahLst/>
              <a:cxnLst/>
              <a:rect l="l" t="t" r="r" b="b"/>
              <a:pathLst>
                <a:path w="35" h="101" extrusionOk="0">
                  <a:moveTo>
                    <a:pt x="16" y="1"/>
                  </a:moveTo>
                  <a:cubicBezTo>
                    <a:pt x="8" y="1"/>
                    <a:pt x="0" y="9"/>
                    <a:pt x="0" y="19"/>
                  </a:cubicBezTo>
                  <a:lnTo>
                    <a:pt x="0" y="85"/>
                  </a:lnTo>
                  <a:cubicBezTo>
                    <a:pt x="0" y="93"/>
                    <a:pt x="8" y="101"/>
                    <a:pt x="16" y="101"/>
                  </a:cubicBezTo>
                  <a:cubicBezTo>
                    <a:pt x="24" y="101"/>
                    <a:pt x="35" y="93"/>
                    <a:pt x="35" y="85"/>
                  </a:cubicBezTo>
                  <a:lnTo>
                    <a:pt x="35" y="19"/>
                  </a:lnTo>
                  <a:cubicBezTo>
                    <a:pt x="35" y="9"/>
                    <a:pt x="27" y="1"/>
                    <a:pt x="16" y="1"/>
                  </a:cubicBezTo>
                  <a:close/>
                </a:path>
              </a:pathLst>
            </a:custGeom>
            <a:solidFill>
              <a:srgbClr val="BCCCA8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304;p17">
              <a:extLst>
                <a:ext uri="{FF2B5EF4-FFF2-40B4-BE49-F238E27FC236}">
                  <a16:creationId xmlns:a16="http://schemas.microsoft.com/office/drawing/2014/main" id="{7929062D-291A-464E-B651-E667EA110D69}"/>
                </a:ext>
              </a:extLst>
            </p:cNvPr>
            <p:cNvSpPr/>
            <p:nvPr/>
          </p:nvSpPr>
          <p:spPr>
            <a:xfrm>
              <a:off x="6174410" y="3894012"/>
              <a:ext cx="10758" cy="20845"/>
            </a:xfrm>
            <a:custGeom>
              <a:avLst/>
              <a:gdLst/>
              <a:ahLst/>
              <a:cxnLst/>
              <a:rect l="l" t="t" r="r" b="b"/>
              <a:pathLst>
                <a:path w="35" h="67" extrusionOk="0">
                  <a:moveTo>
                    <a:pt x="16" y="1"/>
                  </a:moveTo>
                  <a:cubicBezTo>
                    <a:pt x="8" y="1"/>
                    <a:pt x="0" y="9"/>
                    <a:pt x="0" y="19"/>
                  </a:cubicBezTo>
                  <a:lnTo>
                    <a:pt x="0" y="51"/>
                  </a:lnTo>
                  <a:cubicBezTo>
                    <a:pt x="0" y="61"/>
                    <a:pt x="8" y="67"/>
                    <a:pt x="16" y="67"/>
                  </a:cubicBezTo>
                  <a:cubicBezTo>
                    <a:pt x="24" y="67"/>
                    <a:pt x="34" y="61"/>
                    <a:pt x="34" y="51"/>
                  </a:cubicBezTo>
                  <a:lnTo>
                    <a:pt x="34" y="19"/>
                  </a:lnTo>
                  <a:cubicBezTo>
                    <a:pt x="34" y="9"/>
                    <a:pt x="26" y="1"/>
                    <a:pt x="16" y="1"/>
                  </a:cubicBezTo>
                  <a:close/>
                </a:path>
              </a:pathLst>
            </a:custGeom>
            <a:solidFill>
              <a:srgbClr val="BCCCA8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2" name="Google Shape;305;p17">
            <a:extLst>
              <a:ext uri="{FF2B5EF4-FFF2-40B4-BE49-F238E27FC236}">
                <a16:creationId xmlns:a16="http://schemas.microsoft.com/office/drawing/2014/main" id="{B9F14F11-A58E-4BC9-9134-44E04B7B4140}"/>
              </a:ext>
            </a:extLst>
          </p:cNvPr>
          <p:cNvSpPr txBox="1"/>
          <p:nvPr/>
        </p:nvSpPr>
        <p:spPr>
          <a:xfrm>
            <a:off x="3145376" y="4131658"/>
            <a:ext cx="5973551" cy="30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892" indent="-285743" defTabSz="914378">
              <a:buClr>
                <a:srgbClr val="32756D"/>
              </a:buClr>
              <a:buSzPts val="900"/>
              <a:buFont typeface="Arial"/>
              <a:buChar char="●"/>
            </a:pPr>
            <a:endParaRPr sz="900" kern="0">
              <a:latin typeface="Arial"/>
              <a:cs typeface="Arial"/>
              <a:sym typeface="Arial"/>
            </a:endParaRPr>
          </a:p>
        </p:txBody>
      </p:sp>
      <p:sp>
        <p:nvSpPr>
          <p:cNvPr id="213" name="Google Shape;306;p17">
            <a:extLst>
              <a:ext uri="{FF2B5EF4-FFF2-40B4-BE49-F238E27FC236}">
                <a16:creationId xmlns:a16="http://schemas.microsoft.com/office/drawing/2014/main" id="{AA73E0AF-0FD9-482A-B56C-4C75813ACD00}"/>
              </a:ext>
            </a:extLst>
          </p:cNvPr>
          <p:cNvSpPr txBox="1"/>
          <p:nvPr/>
        </p:nvSpPr>
        <p:spPr>
          <a:xfrm>
            <a:off x="3630011" y="4454666"/>
            <a:ext cx="16308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r>
              <a:rPr lang="en" sz="1300" kern="0">
                <a:latin typeface="Arial"/>
                <a:cs typeface="Arial"/>
                <a:sym typeface="Arial"/>
              </a:rPr>
              <a:t>Anbefaling</a:t>
            </a:r>
            <a:endParaRPr sz="1300" kern="0">
              <a:latin typeface="Arial"/>
              <a:cs typeface="Arial"/>
              <a:sym typeface="Arial"/>
            </a:endParaRPr>
          </a:p>
        </p:txBody>
      </p:sp>
      <p:sp>
        <p:nvSpPr>
          <p:cNvPr id="214" name="Google Shape;282;p17">
            <a:extLst>
              <a:ext uri="{FF2B5EF4-FFF2-40B4-BE49-F238E27FC236}">
                <a16:creationId xmlns:a16="http://schemas.microsoft.com/office/drawing/2014/main" id="{854E4DE0-5BA3-450D-8448-F0BFD7B6E0CC}"/>
              </a:ext>
            </a:extLst>
          </p:cNvPr>
          <p:cNvSpPr txBox="1"/>
          <p:nvPr/>
        </p:nvSpPr>
        <p:spPr>
          <a:xfrm>
            <a:off x="3136295" y="4603625"/>
            <a:ext cx="5803911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265" indent="-285115" defTabSz="914378">
              <a:buClr>
                <a:srgbClr val="32756D"/>
              </a:buClr>
              <a:buSzPts val="900"/>
              <a:buFont typeface="Arial"/>
              <a:buChar char="●"/>
            </a:pPr>
            <a:r>
              <a:rPr lang="nb-NO" sz="750" kern="0">
                <a:latin typeface="Arial"/>
                <a:cs typeface="Arial"/>
                <a:sym typeface="Arial"/>
              </a:rPr>
              <a:t>Fortrinnsvis en ansatt som jobber helhetlig med plan, budsjett og oppfølging. Dette bør utgjøre en betydelig del av stillingen. </a:t>
            </a:r>
            <a:endParaRPr lang="en-US" sz="750"/>
          </a:p>
        </p:txBody>
      </p:sp>
      <p:pic>
        <p:nvPicPr>
          <p:cNvPr id="215" name="Picture 214">
            <a:extLst>
              <a:ext uri="{FF2B5EF4-FFF2-40B4-BE49-F238E27FC236}">
                <a16:creationId xmlns:a16="http://schemas.microsoft.com/office/drawing/2014/main" id="{DA7DA1AA-14EF-4D05-9974-E9F3D26F0A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945" y="221106"/>
            <a:ext cx="413056" cy="48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9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Rectangle 270">
            <a:extLst>
              <a:ext uri="{FF2B5EF4-FFF2-40B4-BE49-F238E27FC236}">
                <a16:creationId xmlns:a16="http://schemas.microsoft.com/office/drawing/2014/main" id="{46483B6E-7410-4382-B306-D3016A78A91F}"/>
              </a:ext>
            </a:extLst>
          </p:cNvPr>
          <p:cNvSpPr/>
          <p:nvPr/>
        </p:nvSpPr>
        <p:spPr>
          <a:xfrm>
            <a:off x="6129534" y="1418495"/>
            <a:ext cx="2813793" cy="20284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>
              <a:defRPr/>
            </a:pPr>
            <a:endParaRPr lang="nb-NO" sz="825">
              <a:solidFill>
                <a:srgbClr val="000000"/>
              </a:solidFill>
              <a:latin typeface="Arial" panose="020B0604020202020204"/>
            </a:endParaRPr>
          </a:p>
          <a:p>
            <a:pPr defTabSz="685800">
              <a:defRPr/>
            </a:pPr>
            <a:endParaRPr lang="nb-NO" sz="825" b="1">
              <a:solidFill>
                <a:srgbClr val="000000"/>
              </a:solidFill>
              <a:latin typeface="Arial" panose="020B0604020202020204"/>
            </a:endParaRPr>
          </a:p>
          <a:p>
            <a:pPr defTabSz="685800">
              <a:defRPr/>
            </a:pPr>
            <a:r>
              <a:rPr lang="nb-NO" sz="800" b="1">
                <a:solidFill>
                  <a:srgbClr val="000000"/>
                </a:solidFill>
                <a:latin typeface="Arial" panose="020B0604020202020204"/>
              </a:rPr>
              <a:t>Spesielt fokus i overgang</a:t>
            </a:r>
            <a:endParaRPr lang="nb-NO" sz="800">
              <a:solidFill>
                <a:srgbClr val="000000"/>
              </a:solidFill>
              <a:latin typeface="Arial" panose="020B0604020202020204"/>
            </a:endParaRPr>
          </a:p>
          <a:p>
            <a:pPr marL="128270" indent="-128270" defTabSz="685800">
              <a:buFont typeface="Arial,Sans-Serif" panose="020B0604020202020204" pitchFamily="34" charset="0"/>
              <a:buChar char="•"/>
              <a:defRPr/>
            </a:pPr>
            <a:r>
              <a:rPr lang="nb-NO" sz="80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Levering på frister i forhold til rydding, konvertering, overgang til nytt system og årsavslutning</a:t>
            </a:r>
            <a:endParaRPr lang="en-US" sz="800">
              <a:ea typeface="+mn-lt"/>
              <a:cs typeface="+mn-lt"/>
            </a:endParaRPr>
          </a:p>
          <a:p>
            <a:pPr marL="128270" indent="-128270" defTabSz="685800">
              <a:buFont typeface="Arial" panose="020B0604020202020204" pitchFamily="34" charset="0"/>
              <a:buChar char="•"/>
              <a:defRPr/>
            </a:pPr>
            <a:r>
              <a:rPr lang="nb-NO" sz="80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Fokus på å styre de første månedene i 2023 før budsjettet ferdigstilles, opprettholde aktivitet</a:t>
            </a:r>
          </a:p>
          <a:p>
            <a:pPr marL="128270" indent="-128270" defTabSz="685800">
              <a:buFont typeface="Arial" panose="020B0604020202020204" pitchFamily="34" charset="0"/>
              <a:buChar char="•"/>
              <a:defRPr/>
            </a:pPr>
            <a:r>
              <a:rPr lang="nb-NO" sz="800">
                <a:solidFill>
                  <a:srgbClr val="000000"/>
                </a:solidFill>
                <a:latin typeface="Arial" panose="020B0604020202020204"/>
              </a:rPr>
              <a:t>Budsjettet vil utarbeides på grunnlag av ny økonomimodell og budsjettfrist blir senere enn ordinært</a:t>
            </a:r>
            <a:endParaRPr lang="nb-NO"/>
          </a:p>
          <a:p>
            <a:pPr marL="128270" indent="-128270" defTabSz="685800">
              <a:buFont typeface="Arial" panose="020B0604020202020204" pitchFamily="34" charset="0"/>
              <a:buChar char="•"/>
              <a:defRPr/>
            </a:pPr>
            <a:r>
              <a:rPr lang="nb-NO" sz="800">
                <a:solidFill>
                  <a:srgbClr val="000000"/>
                </a:solidFill>
                <a:latin typeface="Arial" panose="020B0604020202020204"/>
                <a:cs typeface="Arial"/>
              </a:rPr>
              <a:t>Ingen bemanningsplan tilgjengelig for budsjettering og oppfølging av lønnskostnader før i 2023</a:t>
            </a:r>
          </a:p>
          <a:p>
            <a:pPr marL="128270" indent="-128270" defTabSz="685800">
              <a:buFont typeface="Arial" panose="020B0604020202020204" pitchFamily="34" charset="0"/>
              <a:buChar char="•"/>
              <a:defRPr/>
            </a:pPr>
            <a:r>
              <a:rPr lang="nb-NO" sz="800">
                <a:solidFill>
                  <a:srgbClr val="000000"/>
                </a:solidFill>
                <a:latin typeface="Arial" panose="020B0604020202020204"/>
                <a:cs typeface="Arial"/>
              </a:rPr>
              <a:t>Med systemet følger formaliserte prosesser og roller for håndtering av bilag og periodeavslutning</a:t>
            </a:r>
            <a:endParaRPr lang="nb-NO" sz="800">
              <a:solidFill>
                <a:srgbClr val="000000"/>
              </a:solidFill>
              <a:cs typeface="Arial"/>
            </a:endParaRPr>
          </a:p>
          <a:p>
            <a:pPr marL="128270" indent="-128270" defTabSz="685800">
              <a:buFont typeface="Arial" panose="020B0604020202020204" pitchFamily="34" charset="0"/>
              <a:buChar char="•"/>
              <a:defRPr/>
            </a:pPr>
            <a:r>
              <a:rPr lang="nb-NO" sz="800">
                <a:solidFill>
                  <a:srgbClr val="000000"/>
                </a:solidFill>
                <a:latin typeface="Arial" panose="020B0604020202020204"/>
                <a:cs typeface="Arial"/>
              </a:rPr>
              <a:t>Ny håndtering av investeringer og avskrivninger</a:t>
            </a:r>
            <a:endParaRPr lang="nb-NO" sz="800">
              <a:solidFill>
                <a:srgbClr val="000000"/>
              </a:solidFill>
              <a:cs typeface="Arial"/>
            </a:endParaRPr>
          </a:p>
          <a:p>
            <a:pPr marL="128270" indent="-128270" defTabSz="685800">
              <a:buFont typeface="Arial" panose="020B0604020202020204" pitchFamily="34" charset="0"/>
              <a:buChar char="•"/>
              <a:defRPr/>
            </a:pPr>
            <a:r>
              <a:rPr lang="nb-NO" sz="800">
                <a:solidFill>
                  <a:srgbClr val="000000"/>
                </a:solidFill>
                <a:cs typeface="Arial"/>
              </a:rPr>
              <a:t>Ny rolle for håndtering av anleggsmidler</a:t>
            </a:r>
          </a:p>
          <a:p>
            <a:pPr marL="128270" indent="-128270" defTabSz="685800">
              <a:buFont typeface="Arial" panose="020B0604020202020204" pitchFamily="34" charset="0"/>
              <a:buChar char="•"/>
              <a:defRPr/>
            </a:pPr>
            <a:endParaRPr lang="nb-NO" sz="800">
              <a:solidFill>
                <a:srgbClr val="000000"/>
              </a:solidFill>
              <a:latin typeface="Arial" panose="020B0604020202020204"/>
            </a:endParaRPr>
          </a:p>
          <a:p>
            <a:pPr defTabSz="685800">
              <a:defRPr/>
            </a:pPr>
            <a:endParaRPr lang="nb-NO" sz="825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 defTabSz="685800">
              <a:defRPr/>
            </a:pPr>
            <a:endParaRPr lang="nb-NO" sz="825">
              <a:solidFill>
                <a:srgbClr val="000000"/>
              </a:solidFill>
              <a:latin typeface="Arial" panose="020B0604020202020204"/>
            </a:endParaRP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85CB456-B878-472C-A60A-33EF45B11AB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9816251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85CB456-B878-472C-A60A-33EF45B11A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2168CD55-CDE3-49F6-8410-4E6AEB7A9188}"/>
              </a:ext>
            </a:extLst>
          </p:cNvPr>
          <p:cNvSpPr/>
          <p:nvPr/>
        </p:nvSpPr>
        <p:spPr>
          <a:xfrm>
            <a:off x="144824" y="466533"/>
            <a:ext cx="3064160" cy="155957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nb-NO" sz="135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7F0077F-5922-41AA-AEF4-71F8D5A337EE}"/>
              </a:ext>
            </a:extLst>
          </p:cNvPr>
          <p:cNvSpPr txBox="1"/>
          <p:nvPr/>
        </p:nvSpPr>
        <p:spPr>
          <a:xfrm>
            <a:off x="793852" y="608609"/>
            <a:ext cx="2207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b-NO" sz="1200">
                <a:solidFill>
                  <a:srgbClr val="FFFFFF"/>
                </a:solidFill>
                <a:latin typeface="Arial" panose="020B0604020202020204"/>
              </a:rPr>
              <a:t>Carl Controller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3CD4D47D-E9F0-438C-BFDC-7B47B830BB8C}"/>
              </a:ext>
            </a:extLst>
          </p:cNvPr>
          <p:cNvSpPr txBox="1"/>
          <p:nvPr/>
        </p:nvSpPr>
        <p:spPr>
          <a:xfrm>
            <a:off x="210148" y="895024"/>
            <a:ext cx="2891894" cy="12815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685800">
              <a:defRPr/>
            </a:pPr>
            <a:r>
              <a:rPr lang="nb-NO" sz="750">
                <a:solidFill>
                  <a:srgbClr val="FFFFFF"/>
                </a:solidFill>
                <a:latin typeface="Arial" panose="020B0604020202020204"/>
                <a:cs typeface="Arial"/>
              </a:rPr>
              <a:t>Carl jobber som </a:t>
            </a:r>
            <a:r>
              <a:rPr lang="nb-NO" sz="750" err="1">
                <a:solidFill>
                  <a:srgbClr val="FFFFFF"/>
                </a:solidFill>
                <a:latin typeface="Arial" panose="020B0604020202020204"/>
                <a:cs typeface="Arial"/>
              </a:rPr>
              <a:t>controller</a:t>
            </a:r>
            <a:r>
              <a:rPr lang="nb-NO" sz="750">
                <a:solidFill>
                  <a:srgbClr val="FFFFFF"/>
                </a:solidFill>
                <a:latin typeface="Arial" panose="020B0604020202020204"/>
                <a:cs typeface="Arial"/>
              </a:rPr>
              <a:t> på et NV-institutt. Han er ansvarlig for å understøtte virksomhetsstyringen ved sitt institutt, herunder støtte enhetsleder i utarbeidelse og oppfølging av budsjett og planer.</a:t>
            </a:r>
          </a:p>
          <a:p>
            <a:pPr defTabSz="685800">
              <a:defRPr/>
            </a:pPr>
            <a:endParaRPr lang="nb-NO" sz="788">
              <a:solidFill>
                <a:srgbClr val="FFFFFF"/>
              </a:solidFill>
              <a:latin typeface="Arial" panose="020B0604020202020204"/>
              <a:cs typeface="Arial"/>
            </a:endParaRPr>
          </a:p>
          <a:p>
            <a:pPr defTabSz="685800">
              <a:defRPr/>
            </a:pPr>
            <a:r>
              <a:rPr lang="nb-NO" sz="750">
                <a:solidFill>
                  <a:srgbClr val="FFFFFF"/>
                </a:solidFill>
                <a:latin typeface="Arial" panose="020B0604020202020204"/>
              </a:rPr>
              <a:t>I tillegg til endringene beskrevet her, vil Carl i kraft av å være administrativ ansatt på NTNU også treffes av endringene beskrevet for Truls teknisk-administrativ ansatt.</a:t>
            </a:r>
            <a:endParaRPr lang="nb-NO" sz="750">
              <a:solidFill>
                <a:srgbClr val="FFFFFF"/>
              </a:solidFill>
              <a:latin typeface="Arial" panose="020B0604020202020204"/>
              <a:cs typeface="Arial"/>
            </a:endParaRPr>
          </a:p>
          <a:p>
            <a:pPr defTabSz="685800">
              <a:defRPr/>
            </a:pPr>
            <a:endParaRPr lang="nb-NO" sz="788">
              <a:solidFill>
                <a:srgbClr val="FFFFFF"/>
              </a:solidFill>
              <a:latin typeface="Arial" panose="020B0604020202020204"/>
              <a:cs typeface="Arial"/>
            </a:endParaRPr>
          </a:p>
          <a:p>
            <a:pPr defTabSz="685800">
              <a:defRPr/>
            </a:pPr>
            <a:endParaRPr lang="nb-NO" sz="788">
              <a:solidFill>
                <a:srgbClr val="FFFFFF"/>
              </a:solidFill>
              <a:latin typeface="Arial" panose="020B0604020202020204"/>
              <a:cs typeface="Arial"/>
            </a:endParaRP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A33AE5DF-717E-495F-AD25-F0976E9C6116}"/>
              </a:ext>
            </a:extLst>
          </p:cNvPr>
          <p:cNvSpPr/>
          <p:nvPr/>
        </p:nvSpPr>
        <p:spPr>
          <a:xfrm>
            <a:off x="156021" y="2107516"/>
            <a:ext cx="3068582" cy="26256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endParaRPr lang="nb-NO" sz="90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D620E20C-4947-45B6-82F8-DE5C7F833DF3}"/>
              </a:ext>
            </a:extLst>
          </p:cNvPr>
          <p:cNvSpPr/>
          <p:nvPr/>
        </p:nvSpPr>
        <p:spPr>
          <a:xfrm>
            <a:off x="3259203" y="460832"/>
            <a:ext cx="2823712" cy="8959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>
              <a:defRPr/>
            </a:pPr>
            <a:r>
              <a:rPr lang="nb-NO" sz="800" b="1">
                <a:solidFill>
                  <a:srgbClr val="000000"/>
                </a:solidFill>
                <a:latin typeface="Arial" panose="020B0604020202020204"/>
              </a:rPr>
              <a:t>Dagens systemer</a:t>
            </a:r>
          </a:p>
          <a:p>
            <a:pPr defTabSz="685800">
              <a:defRPr/>
            </a:pPr>
            <a:endParaRPr lang="nb-NO" sz="825">
              <a:solidFill>
                <a:srgbClr val="000000"/>
              </a:solidFill>
              <a:latin typeface="Arial" panose="020B0604020202020204"/>
            </a:endParaRPr>
          </a:p>
          <a:p>
            <a:pPr marL="128270" indent="-128270" defTabSz="685800">
              <a:buFont typeface="Arial" panose="020B0604020202020204" pitchFamily="34" charset="0"/>
              <a:buChar char="•"/>
              <a:defRPr/>
            </a:pPr>
            <a:r>
              <a:rPr lang="nb-NO" sz="800">
                <a:solidFill>
                  <a:srgbClr val="000000"/>
                </a:solidFill>
                <a:latin typeface="Arial" panose="020B0604020202020204"/>
              </a:rPr>
              <a:t>Bevisst (Innsikt og Plan)</a:t>
            </a:r>
            <a:endParaRPr lang="nb-NO" sz="800">
              <a:solidFill>
                <a:srgbClr val="000000"/>
              </a:solidFill>
              <a:latin typeface="Arial" panose="020B0604020202020204"/>
              <a:cs typeface="Arial"/>
            </a:endParaRPr>
          </a:p>
          <a:p>
            <a:pPr marL="128270" indent="-128270" defTabSz="685800">
              <a:buFont typeface="Arial" panose="020B0604020202020204" pitchFamily="34" charset="0"/>
              <a:buChar char="•"/>
              <a:defRPr/>
            </a:pPr>
            <a:r>
              <a:rPr lang="nb-NO" sz="800">
                <a:solidFill>
                  <a:srgbClr val="000000"/>
                </a:solidFill>
                <a:latin typeface="Arial" panose="020B0604020202020204"/>
              </a:rPr>
              <a:t>Web-skjema (opprettelse og avslutning av prosjekter)</a:t>
            </a:r>
            <a:endParaRPr lang="nb-NO" sz="800">
              <a:solidFill>
                <a:srgbClr val="000000"/>
              </a:solidFill>
              <a:latin typeface="Arial" panose="020B0604020202020204"/>
              <a:cs typeface="Arial"/>
            </a:endParaRPr>
          </a:p>
          <a:p>
            <a:pPr marL="128270" indent="-128270" defTabSz="685800">
              <a:buFont typeface="Arial" panose="020B0604020202020204" pitchFamily="34" charset="0"/>
              <a:buChar char="•"/>
              <a:defRPr/>
            </a:pPr>
            <a:r>
              <a:rPr lang="nb-NO" sz="800">
                <a:solidFill>
                  <a:srgbClr val="000000"/>
                </a:solidFill>
                <a:latin typeface="Arial" panose="020B0604020202020204"/>
              </a:rPr>
              <a:t>ADI-bilag (ompostering)</a:t>
            </a:r>
            <a:br>
              <a:rPr lang="nb-NO" sz="800">
                <a:latin typeface="Arial" panose="020B0604020202020204"/>
              </a:rPr>
            </a:br>
            <a:endParaRPr lang="nb-NO" sz="825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E22CB4BE-C58C-4AC8-BE9F-676731D31441}"/>
              </a:ext>
            </a:extLst>
          </p:cNvPr>
          <p:cNvGrpSpPr/>
          <p:nvPr/>
        </p:nvGrpSpPr>
        <p:grpSpPr>
          <a:xfrm>
            <a:off x="5685081" y="494148"/>
            <a:ext cx="382868" cy="366046"/>
            <a:chOff x="7650163" y="5060950"/>
            <a:chExt cx="565150" cy="541338"/>
          </a:xfrm>
          <a:solidFill>
            <a:srgbClr val="253A55"/>
          </a:solidFill>
        </p:grpSpPr>
        <p:sp>
          <p:nvSpPr>
            <p:cNvPr id="216" name="Freeform 460">
              <a:extLst>
                <a:ext uri="{FF2B5EF4-FFF2-40B4-BE49-F238E27FC236}">
                  <a16:creationId xmlns:a16="http://schemas.microsoft.com/office/drawing/2014/main" id="{71619537-AFCD-4987-8C71-4E28F15FF8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26388" y="5060950"/>
              <a:ext cx="288925" cy="288925"/>
            </a:xfrm>
            <a:custGeom>
              <a:avLst/>
              <a:gdLst>
                <a:gd name="T0" fmla="*/ 44 w 49"/>
                <a:gd name="T1" fmla="*/ 27 h 49"/>
                <a:gd name="T2" fmla="*/ 45 w 49"/>
                <a:gd name="T3" fmla="*/ 37 h 49"/>
                <a:gd name="T4" fmla="*/ 36 w 49"/>
                <a:gd name="T5" fmla="*/ 40 h 49"/>
                <a:gd name="T6" fmla="*/ 29 w 49"/>
                <a:gd name="T7" fmla="*/ 48 h 49"/>
                <a:gd name="T8" fmla="*/ 20 w 49"/>
                <a:gd name="T9" fmla="*/ 43 h 49"/>
                <a:gd name="T10" fmla="*/ 9 w 49"/>
                <a:gd name="T11" fmla="*/ 43 h 49"/>
                <a:gd name="T12" fmla="*/ 5 w 49"/>
                <a:gd name="T13" fmla="*/ 28 h 49"/>
                <a:gd name="T14" fmla="*/ 6 w 49"/>
                <a:gd name="T15" fmla="*/ 19 h 49"/>
                <a:gd name="T16" fmla="*/ 6 w 49"/>
                <a:gd name="T17" fmla="*/ 10 h 49"/>
                <a:gd name="T18" fmla="*/ 14 w 49"/>
                <a:gd name="T19" fmla="*/ 8 h 49"/>
                <a:gd name="T20" fmla="*/ 20 w 49"/>
                <a:gd name="T21" fmla="*/ 0 h 49"/>
                <a:gd name="T22" fmla="*/ 29 w 49"/>
                <a:gd name="T23" fmla="*/ 5 h 49"/>
                <a:gd name="T24" fmla="*/ 38 w 49"/>
                <a:gd name="T25" fmla="*/ 4 h 49"/>
                <a:gd name="T26" fmla="*/ 40 w 49"/>
                <a:gd name="T27" fmla="*/ 13 h 49"/>
                <a:gd name="T28" fmla="*/ 49 w 49"/>
                <a:gd name="T29" fmla="*/ 18 h 49"/>
                <a:gd name="T30" fmla="*/ 41 w 49"/>
                <a:gd name="T31" fmla="*/ 24 h 49"/>
                <a:gd name="T32" fmla="*/ 41 w 49"/>
                <a:gd name="T33" fmla="*/ 24 h 49"/>
                <a:gd name="T34" fmla="*/ 40 w 49"/>
                <a:gd name="T35" fmla="*/ 39 h 49"/>
                <a:gd name="T36" fmla="*/ 38 w 49"/>
                <a:gd name="T37" fmla="*/ 13 h 49"/>
                <a:gd name="T38" fmla="*/ 36 w 49"/>
                <a:gd name="T39" fmla="*/ 8 h 49"/>
                <a:gd name="T40" fmla="*/ 35 w 49"/>
                <a:gd name="T41" fmla="*/ 15 h 49"/>
                <a:gd name="T42" fmla="*/ 35 w 49"/>
                <a:gd name="T43" fmla="*/ 15 h 49"/>
                <a:gd name="T44" fmla="*/ 34 w 49"/>
                <a:gd name="T45" fmla="*/ 22 h 49"/>
                <a:gd name="T46" fmla="*/ 35 w 49"/>
                <a:gd name="T47" fmla="*/ 22 h 49"/>
                <a:gd name="T48" fmla="*/ 33 w 49"/>
                <a:gd name="T49" fmla="*/ 36 h 49"/>
                <a:gd name="T50" fmla="*/ 34 w 49"/>
                <a:gd name="T51" fmla="*/ 36 h 49"/>
                <a:gd name="T52" fmla="*/ 33 w 49"/>
                <a:gd name="T53" fmla="*/ 26 h 49"/>
                <a:gd name="T54" fmla="*/ 33 w 49"/>
                <a:gd name="T55" fmla="*/ 26 h 49"/>
                <a:gd name="T56" fmla="*/ 18 w 49"/>
                <a:gd name="T57" fmla="*/ 26 h 49"/>
                <a:gd name="T58" fmla="*/ 29 w 49"/>
                <a:gd name="T59" fmla="*/ 23 h 49"/>
                <a:gd name="T60" fmla="*/ 28 w 49"/>
                <a:gd name="T61" fmla="*/ 17 h 49"/>
                <a:gd name="T62" fmla="*/ 24 w 49"/>
                <a:gd name="T63" fmla="*/ 6 h 49"/>
                <a:gd name="T64" fmla="*/ 22 w 49"/>
                <a:gd name="T65" fmla="*/ 31 h 49"/>
                <a:gd name="T66" fmla="*/ 22 w 49"/>
                <a:gd name="T67" fmla="*/ 31 h 49"/>
                <a:gd name="T68" fmla="*/ 23 w 49"/>
                <a:gd name="T69" fmla="*/ 16 h 49"/>
                <a:gd name="T70" fmla="*/ 23 w 49"/>
                <a:gd name="T71" fmla="*/ 39 h 49"/>
                <a:gd name="T72" fmla="*/ 22 w 49"/>
                <a:gd name="T73" fmla="*/ 4 h 49"/>
                <a:gd name="T74" fmla="*/ 19 w 49"/>
                <a:gd name="T75" fmla="*/ 41 h 49"/>
                <a:gd name="T76" fmla="*/ 19 w 49"/>
                <a:gd name="T77" fmla="*/ 41 h 49"/>
                <a:gd name="T78" fmla="*/ 21 w 49"/>
                <a:gd name="T79" fmla="*/ 30 h 49"/>
                <a:gd name="T80" fmla="*/ 20 w 49"/>
                <a:gd name="T81" fmla="*/ 38 h 49"/>
                <a:gd name="T82" fmla="*/ 17 w 49"/>
                <a:gd name="T83" fmla="*/ 20 h 49"/>
                <a:gd name="T84" fmla="*/ 18 w 49"/>
                <a:gd name="T85" fmla="*/ 20 h 49"/>
                <a:gd name="T86" fmla="*/ 17 w 49"/>
                <a:gd name="T87" fmla="*/ 27 h 49"/>
                <a:gd name="T88" fmla="*/ 15 w 49"/>
                <a:gd name="T89" fmla="*/ 39 h 49"/>
                <a:gd name="T90" fmla="*/ 14 w 49"/>
                <a:gd name="T91" fmla="*/ 10 h 49"/>
                <a:gd name="T92" fmla="*/ 14 w 49"/>
                <a:gd name="T93" fmla="*/ 10 h 49"/>
                <a:gd name="T94" fmla="*/ 10 w 49"/>
                <a:gd name="T95" fmla="*/ 7 h 49"/>
                <a:gd name="T96" fmla="*/ 10 w 49"/>
                <a:gd name="T97" fmla="*/ 1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" h="49">
                  <a:moveTo>
                    <a:pt x="48" y="28"/>
                  </a:moveTo>
                  <a:cubicBezTo>
                    <a:pt x="47" y="29"/>
                    <a:pt x="45" y="27"/>
                    <a:pt x="44" y="27"/>
                  </a:cubicBezTo>
                  <a:cubicBezTo>
                    <a:pt x="43" y="29"/>
                    <a:pt x="43" y="32"/>
                    <a:pt x="42" y="34"/>
                  </a:cubicBezTo>
                  <a:cubicBezTo>
                    <a:pt x="43" y="35"/>
                    <a:pt x="45" y="35"/>
                    <a:pt x="45" y="37"/>
                  </a:cubicBezTo>
                  <a:cubicBezTo>
                    <a:pt x="44" y="39"/>
                    <a:pt x="42" y="41"/>
                    <a:pt x="41" y="43"/>
                  </a:cubicBezTo>
                  <a:cubicBezTo>
                    <a:pt x="39" y="42"/>
                    <a:pt x="38" y="41"/>
                    <a:pt x="36" y="40"/>
                  </a:cubicBezTo>
                  <a:cubicBezTo>
                    <a:pt x="34" y="41"/>
                    <a:pt x="31" y="42"/>
                    <a:pt x="29" y="42"/>
                  </a:cubicBezTo>
                  <a:cubicBezTo>
                    <a:pt x="29" y="44"/>
                    <a:pt x="30" y="46"/>
                    <a:pt x="29" y="48"/>
                  </a:cubicBezTo>
                  <a:cubicBezTo>
                    <a:pt x="26" y="48"/>
                    <a:pt x="24" y="49"/>
                    <a:pt x="21" y="49"/>
                  </a:cubicBezTo>
                  <a:cubicBezTo>
                    <a:pt x="20" y="47"/>
                    <a:pt x="20" y="44"/>
                    <a:pt x="20" y="43"/>
                  </a:cubicBezTo>
                  <a:cubicBezTo>
                    <a:pt x="16" y="42"/>
                    <a:pt x="15" y="40"/>
                    <a:pt x="13" y="39"/>
                  </a:cubicBezTo>
                  <a:cubicBezTo>
                    <a:pt x="11" y="40"/>
                    <a:pt x="11" y="42"/>
                    <a:pt x="9" y="43"/>
                  </a:cubicBezTo>
                  <a:cubicBezTo>
                    <a:pt x="7" y="42"/>
                    <a:pt x="5" y="40"/>
                    <a:pt x="4" y="38"/>
                  </a:cubicBezTo>
                  <a:cubicBezTo>
                    <a:pt x="7" y="36"/>
                    <a:pt x="6" y="32"/>
                    <a:pt x="5" y="28"/>
                  </a:cubicBezTo>
                  <a:cubicBezTo>
                    <a:pt x="0" y="31"/>
                    <a:pt x="0" y="25"/>
                    <a:pt x="0" y="20"/>
                  </a:cubicBezTo>
                  <a:cubicBezTo>
                    <a:pt x="3" y="21"/>
                    <a:pt x="3" y="20"/>
                    <a:pt x="6" y="19"/>
                  </a:cubicBezTo>
                  <a:cubicBezTo>
                    <a:pt x="6" y="17"/>
                    <a:pt x="7" y="15"/>
                    <a:pt x="8" y="13"/>
                  </a:cubicBezTo>
                  <a:cubicBezTo>
                    <a:pt x="8" y="12"/>
                    <a:pt x="6" y="12"/>
                    <a:pt x="6" y="10"/>
                  </a:cubicBezTo>
                  <a:cubicBezTo>
                    <a:pt x="5" y="7"/>
                    <a:pt x="9" y="6"/>
                    <a:pt x="11" y="4"/>
                  </a:cubicBezTo>
                  <a:cubicBezTo>
                    <a:pt x="13" y="5"/>
                    <a:pt x="13" y="7"/>
                    <a:pt x="14" y="8"/>
                  </a:cubicBezTo>
                  <a:cubicBezTo>
                    <a:pt x="17" y="8"/>
                    <a:pt x="18" y="6"/>
                    <a:pt x="21" y="5"/>
                  </a:cubicBezTo>
                  <a:cubicBezTo>
                    <a:pt x="21" y="3"/>
                    <a:pt x="19" y="2"/>
                    <a:pt x="20" y="0"/>
                  </a:cubicBezTo>
                  <a:cubicBezTo>
                    <a:pt x="23" y="0"/>
                    <a:pt x="25" y="0"/>
                    <a:pt x="28" y="0"/>
                  </a:cubicBezTo>
                  <a:cubicBezTo>
                    <a:pt x="29" y="1"/>
                    <a:pt x="29" y="3"/>
                    <a:pt x="29" y="5"/>
                  </a:cubicBezTo>
                  <a:cubicBezTo>
                    <a:pt x="30" y="6"/>
                    <a:pt x="32" y="7"/>
                    <a:pt x="34" y="8"/>
                  </a:cubicBezTo>
                  <a:cubicBezTo>
                    <a:pt x="36" y="7"/>
                    <a:pt x="36" y="5"/>
                    <a:pt x="38" y="4"/>
                  </a:cubicBezTo>
                  <a:cubicBezTo>
                    <a:pt x="39" y="7"/>
                    <a:pt x="42" y="8"/>
                    <a:pt x="42" y="10"/>
                  </a:cubicBezTo>
                  <a:cubicBezTo>
                    <a:pt x="42" y="12"/>
                    <a:pt x="41" y="11"/>
                    <a:pt x="40" y="13"/>
                  </a:cubicBezTo>
                  <a:cubicBezTo>
                    <a:pt x="41" y="15"/>
                    <a:pt x="42" y="16"/>
                    <a:pt x="42" y="18"/>
                  </a:cubicBezTo>
                  <a:cubicBezTo>
                    <a:pt x="45" y="19"/>
                    <a:pt x="46" y="19"/>
                    <a:pt x="49" y="18"/>
                  </a:cubicBezTo>
                  <a:cubicBezTo>
                    <a:pt x="49" y="21"/>
                    <a:pt x="49" y="25"/>
                    <a:pt x="48" y="28"/>
                  </a:cubicBezTo>
                  <a:close/>
                  <a:moveTo>
                    <a:pt x="41" y="24"/>
                  </a:moveTo>
                  <a:cubicBezTo>
                    <a:pt x="40" y="25"/>
                    <a:pt x="42" y="25"/>
                    <a:pt x="42" y="24"/>
                  </a:cubicBezTo>
                  <a:cubicBezTo>
                    <a:pt x="41" y="24"/>
                    <a:pt x="41" y="24"/>
                    <a:pt x="41" y="24"/>
                  </a:cubicBezTo>
                  <a:close/>
                  <a:moveTo>
                    <a:pt x="40" y="40"/>
                  </a:moveTo>
                  <a:cubicBezTo>
                    <a:pt x="40" y="40"/>
                    <a:pt x="41" y="39"/>
                    <a:pt x="40" y="39"/>
                  </a:cubicBezTo>
                  <a:cubicBezTo>
                    <a:pt x="40" y="40"/>
                    <a:pt x="40" y="40"/>
                    <a:pt x="40" y="40"/>
                  </a:cubicBezTo>
                  <a:close/>
                  <a:moveTo>
                    <a:pt x="38" y="13"/>
                  </a:moveTo>
                  <a:cubicBezTo>
                    <a:pt x="38" y="14"/>
                    <a:pt x="38" y="13"/>
                    <a:pt x="38" y="13"/>
                  </a:cubicBezTo>
                  <a:close/>
                  <a:moveTo>
                    <a:pt x="36" y="8"/>
                  </a:moveTo>
                  <a:cubicBezTo>
                    <a:pt x="36" y="8"/>
                    <a:pt x="36" y="8"/>
                    <a:pt x="36" y="8"/>
                  </a:cubicBezTo>
                  <a:close/>
                  <a:moveTo>
                    <a:pt x="35" y="15"/>
                  </a:moveTo>
                  <a:cubicBezTo>
                    <a:pt x="35" y="15"/>
                    <a:pt x="37" y="16"/>
                    <a:pt x="36" y="15"/>
                  </a:cubicBezTo>
                  <a:cubicBezTo>
                    <a:pt x="36" y="15"/>
                    <a:pt x="35" y="15"/>
                    <a:pt x="35" y="15"/>
                  </a:cubicBezTo>
                  <a:close/>
                  <a:moveTo>
                    <a:pt x="34" y="22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5" y="22"/>
                    <a:pt x="35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4" y="22"/>
                    <a:pt x="34" y="21"/>
                    <a:pt x="34" y="22"/>
                  </a:cubicBezTo>
                  <a:close/>
                  <a:moveTo>
                    <a:pt x="33" y="36"/>
                  </a:move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3" y="36"/>
                    <a:pt x="33" y="36"/>
                  </a:cubicBezTo>
                  <a:close/>
                  <a:moveTo>
                    <a:pt x="33" y="26"/>
                  </a:moveTo>
                  <a:cubicBezTo>
                    <a:pt x="33" y="26"/>
                    <a:pt x="33" y="25"/>
                    <a:pt x="33" y="25"/>
                  </a:cubicBezTo>
                  <a:cubicBezTo>
                    <a:pt x="33" y="26"/>
                    <a:pt x="33" y="26"/>
                    <a:pt x="33" y="26"/>
                  </a:cubicBezTo>
                  <a:close/>
                  <a:moveTo>
                    <a:pt x="24" y="18"/>
                  </a:moveTo>
                  <a:cubicBezTo>
                    <a:pt x="21" y="18"/>
                    <a:pt x="17" y="22"/>
                    <a:pt x="18" y="26"/>
                  </a:cubicBezTo>
                  <a:cubicBezTo>
                    <a:pt x="19" y="28"/>
                    <a:pt x="23" y="30"/>
                    <a:pt x="25" y="30"/>
                  </a:cubicBezTo>
                  <a:cubicBezTo>
                    <a:pt x="28" y="30"/>
                    <a:pt x="30" y="27"/>
                    <a:pt x="29" y="23"/>
                  </a:cubicBezTo>
                  <a:cubicBezTo>
                    <a:pt x="28" y="20"/>
                    <a:pt x="27" y="18"/>
                    <a:pt x="24" y="18"/>
                  </a:cubicBezTo>
                  <a:close/>
                  <a:moveTo>
                    <a:pt x="28" y="17"/>
                  </a:moveTo>
                  <a:cubicBezTo>
                    <a:pt x="27" y="17"/>
                    <a:pt x="29" y="17"/>
                    <a:pt x="28" y="17"/>
                  </a:cubicBezTo>
                  <a:close/>
                  <a:moveTo>
                    <a:pt x="24" y="6"/>
                  </a:moveTo>
                  <a:cubicBezTo>
                    <a:pt x="24" y="6"/>
                    <a:pt x="24" y="6"/>
                    <a:pt x="24" y="6"/>
                  </a:cubicBezTo>
                  <a:close/>
                  <a:moveTo>
                    <a:pt x="22" y="31"/>
                  </a:moveTo>
                  <a:cubicBezTo>
                    <a:pt x="22" y="32"/>
                    <a:pt x="24" y="32"/>
                    <a:pt x="24" y="31"/>
                  </a:cubicBezTo>
                  <a:cubicBezTo>
                    <a:pt x="23" y="32"/>
                    <a:pt x="23" y="31"/>
                    <a:pt x="22" y="31"/>
                  </a:cubicBezTo>
                  <a:close/>
                  <a:moveTo>
                    <a:pt x="22" y="17"/>
                  </a:moveTo>
                  <a:cubicBezTo>
                    <a:pt x="23" y="17"/>
                    <a:pt x="23" y="17"/>
                    <a:pt x="23" y="16"/>
                  </a:cubicBezTo>
                  <a:cubicBezTo>
                    <a:pt x="23" y="16"/>
                    <a:pt x="22" y="16"/>
                    <a:pt x="22" y="17"/>
                  </a:cubicBezTo>
                  <a:close/>
                  <a:moveTo>
                    <a:pt x="23" y="39"/>
                  </a:moveTo>
                  <a:cubicBezTo>
                    <a:pt x="23" y="39"/>
                    <a:pt x="23" y="39"/>
                    <a:pt x="23" y="39"/>
                  </a:cubicBezTo>
                  <a:close/>
                  <a:moveTo>
                    <a:pt x="22" y="4"/>
                  </a:moveTo>
                  <a:cubicBezTo>
                    <a:pt x="22" y="5"/>
                    <a:pt x="22" y="4"/>
                    <a:pt x="22" y="4"/>
                  </a:cubicBezTo>
                  <a:close/>
                  <a:moveTo>
                    <a:pt x="19" y="41"/>
                  </a:moveTo>
                  <a:cubicBezTo>
                    <a:pt x="21" y="41"/>
                    <a:pt x="21" y="42"/>
                    <a:pt x="22" y="41"/>
                  </a:cubicBezTo>
                  <a:cubicBezTo>
                    <a:pt x="22" y="41"/>
                    <a:pt x="19" y="40"/>
                    <a:pt x="19" y="41"/>
                  </a:cubicBezTo>
                  <a:close/>
                  <a:moveTo>
                    <a:pt x="21" y="30"/>
                  </a:moveTo>
                  <a:cubicBezTo>
                    <a:pt x="20" y="30"/>
                    <a:pt x="22" y="30"/>
                    <a:pt x="21" y="30"/>
                  </a:cubicBezTo>
                  <a:close/>
                  <a:moveTo>
                    <a:pt x="20" y="38"/>
                  </a:moveTo>
                  <a:cubicBezTo>
                    <a:pt x="20" y="38"/>
                    <a:pt x="20" y="38"/>
                    <a:pt x="20" y="38"/>
                  </a:cubicBezTo>
                  <a:close/>
                  <a:moveTo>
                    <a:pt x="17" y="20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7" y="20"/>
                    <a:pt x="17" y="20"/>
                  </a:cubicBezTo>
                  <a:close/>
                  <a:moveTo>
                    <a:pt x="17" y="27"/>
                  </a:moveTo>
                  <a:cubicBezTo>
                    <a:pt x="17" y="27"/>
                    <a:pt x="18" y="27"/>
                    <a:pt x="17" y="27"/>
                  </a:cubicBezTo>
                  <a:close/>
                  <a:moveTo>
                    <a:pt x="15" y="39"/>
                  </a:moveTo>
                  <a:cubicBezTo>
                    <a:pt x="15" y="38"/>
                    <a:pt x="16" y="40"/>
                    <a:pt x="15" y="39"/>
                  </a:cubicBezTo>
                  <a:close/>
                  <a:moveTo>
                    <a:pt x="14" y="10"/>
                  </a:moveTo>
                  <a:cubicBezTo>
                    <a:pt x="15" y="10"/>
                    <a:pt x="16" y="9"/>
                    <a:pt x="15" y="9"/>
                  </a:cubicBezTo>
                  <a:cubicBezTo>
                    <a:pt x="15" y="10"/>
                    <a:pt x="14" y="10"/>
                    <a:pt x="14" y="10"/>
                  </a:cubicBezTo>
                  <a:close/>
                  <a:moveTo>
                    <a:pt x="10" y="7"/>
                  </a:moveTo>
                  <a:cubicBezTo>
                    <a:pt x="10" y="7"/>
                    <a:pt x="10" y="7"/>
                    <a:pt x="10" y="7"/>
                  </a:cubicBezTo>
                  <a:close/>
                  <a:moveTo>
                    <a:pt x="10" y="18"/>
                  </a:moveTo>
                  <a:cubicBezTo>
                    <a:pt x="9" y="19"/>
                    <a:pt x="11" y="19"/>
                    <a:pt x="1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17" name="Freeform 461">
              <a:extLst>
                <a:ext uri="{FF2B5EF4-FFF2-40B4-BE49-F238E27FC236}">
                  <a16:creationId xmlns:a16="http://schemas.microsoft.com/office/drawing/2014/main" id="{FD130DF9-B842-4161-B60D-854DCF6F7B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21638" y="5356225"/>
              <a:ext cx="152400" cy="134938"/>
            </a:xfrm>
            <a:custGeom>
              <a:avLst/>
              <a:gdLst>
                <a:gd name="T0" fmla="*/ 26 w 26"/>
                <a:gd name="T1" fmla="*/ 9 h 23"/>
                <a:gd name="T2" fmla="*/ 25 w 26"/>
                <a:gd name="T3" fmla="*/ 14 h 23"/>
                <a:gd name="T4" fmla="*/ 23 w 26"/>
                <a:gd name="T5" fmla="*/ 14 h 23"/>
                <a:gd name="T6" fmla="*/ 22 w 26"/>
                <a:gd name="T7" fmla="*/ 17 h 23"/>
                <a:gd name="T8" fmla="*/ 24 w 26"/>
                <a:gd name="T9" fmla="*/ 19 h 23"/>
                <a:gd name="T10" fmla="*/ 21 w 26"/>
                <a:gd name="T11" fmla="*/ 23 h 23"/>
                <a:gd name="T12" fmla="*/ 16 w 26"/>
                <a:gd name="T13" fmla="*/ 23 h 23"/>
                <a:gd name="T14" fmla="*/ 11 w 26"/>
                <a:gd name="T15" fmla="*/ 23 h 23"/>
                <a:gd name="T16" fmla="*/ 10 w 26"/>
                <a:gd name="T17" fmla="*/ 21 h 23"/>
                <a:gd name="T18" fmla="*/ 8 w 26"/>
                <a:gd name="T19" fmla="*/ 20 h 23"/>
                <a:gd name="T20" fmla="*/ 5 w 26"/>
                <a:gd name="T21" fmla="*/ 22 h 23"/>
                <a:gd name="T22" fmla="*/ 2 w 26"/>
                <a:gd name="T23" fmla="*/ 19 h 23"/>
                <a:gd name="T24" fmla="*/ 1 w 26"/>
                <a:gd name="T25" fmla="*/ 13 h 23"/>
                <a:gd name="T26" fmla="*/ 0 w 26"/>
                <a:gd name="T27" fmla="*/ 9 h 23"/>
                <a:gd name="T28" fmla="*/ 3 w 26"/>
                <a:gd name="T29" fmla="*/ 8 h 23"/>
                <a:gd name="T30" fmla="*/ 2 w 26"/>
                <a:gd name="T31" fmla="*/ 4 h 23"/>
                <a:gd name="T32" fmla="*/ 6 w 26"/>
                <a:gd name="T33" fmla="*/ 1 h 23"/>
                <a:gd name="T34" fmla="*/ 9 w 26"/>
                <a:gd name="T35" fmla="*/ 3 h 23"/>
                <a:gd name="T36" fmla="*/ 10 w 26"/>
                <a:gd name="T37" fmla="*/ 1 h 23"/>
                <a:gd name="T38" fmla="*/ 14 w 26"/>
                <a:gd name="T39" fmla="*/ 0 h 23"/>
                <a:gd name="T40" fmla="*/ 14 w 26"/>
                <a:gd name="T41" fmla="*/ 2 h 23"/>
                <a:gd name="T42" fmla="*/ 18 w 26"/>
                <a:gd name="T43" fmla="*/ 1 h 23"/>
                <a:gd name="T44" fmla="*/ 22 w 26"/>
                <a:gd name="T45" fmla="*/ 3 h 23"/>
                <a:gd name="T46" fmla="*/ 22 w 26"/>
                <a:gd name="T47" fmla="*/ 8 h 23"/>
                <a:gd name="T48" fmla="*/ 26 w 26"/>
                <a:gd name="T49" fmla="*/ 9 h 23"/>
                <a:gd name="T50" fmla="*/ 12 w 26"/>
                <a:gd name="T51" fmla="*/ 10 h 23"/>
                <a:gd name="T52" fmla="*/ 11 w 26"/>
                <a:gd name="T53" fmla="*/ 13 h 23"/>
                <a:gd name="T54" fmla="*/ 15 w 26"/>
                <a:gd name="T55" fmla="*/ 14 h 23"/>
                <a:gd name="T56" fmla="*/ 12 w 26"/>
                <a:gd name="T57" fmla="*/ 10 h 23"/>
                <a:gd name="T58" fmla="*/ 5 w 26"/>
                <a:gd name="T59" fmla="*/ 14 h 23"/>
                <a:gd name="T60" fmla="*/ 6 w 26"/>
                <a:gd name="T61" fmla="*/ 15 h 23"/>
                <a:gd name="T62" fmla="*/ 5 w 26"/>
                <a:gd name="T63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" h="23">
                  <a:moveTo>
                    <a:pt x="26" y="9"/>
                  </a:moveTo>
                  <a:cubicBezTo>
                    <a:pt x="26" y="10"/>
                    <a:pt x="26" y="13"/>
                    <a:pt x="25" y="14"/>
                  </a:cubicBezTo>
                  <a:cubicBezTo>
                    <a:pt x="25" y="14"/>
                    <a:pt x="24" y="14"/>
                    <a:pt x="23" y="14"/>
                  </a:cubicBezTo>
                  <a:cubicBezTo>
                    <a:pt x="23" y="15"/>
                    <a:pt x="23" y="16"/>
                    <a:pt x="22" y="17"/>
                  </a:cubicBezTo>
                  <a:cubicBezTo>
                    <a:pt x="22" y="18"/>
                    <a:pt x="24" y="18"/>
                    <a:pt x="24" y="19"/>
                  </a:cubicBezTo>
                  <a:cubicBezTo>
                    <a:pt x="23" y="21"/>
                    <a:pt x="22" y="22"/>
                    <a:pt x="21" y="23"/>
                  </a:cubicBezTo>
                  <a:cubicBezTo>
                    <a:pt x="20" y="21"/>
                    <a:pt x="16" y="19"/>
                    <a:pt x="16" y="23"/>
                  </a:cubicBezTo>
                  <a:cubicBezTo>
                    <a:pt x="14" y="23"/>
                    <a:pt x="13" y="23"/>
                    <a:pt x="11" y="23"/>
                  </a:cubicBezTo>
                  <a:cubicBezTo>
                    <a:pt x="11" y="23"/>
                    <a:pt x="10" y="22"/>
                    <a:pt x="10" y="21"/>
                  </a:cubicBezTo>
                  <a:cubicBezTo>
                    <a:pt x="10" y="20"/>
                    <a:pt x="9" y="20"/>
                    <a:pt x="8" y="20"/>
                  </a:cubicBezTo>
                  <a:cubicBezTo>
                    <a:pt x="7" y="20"/>
                    <a:pt x="7" y="22"/>
                    <a:pt x="5" y="22"/>
                  </a:cubicBezTo>
                  <a:cubicBezTo>
                    <a:pt x="4" y="21"/>
                    <a:pt x="3" y="20"/>
                    <a:pt x="2" y="19"/>
                  </a:cubicBezTo>
                  <a:cubicBezTo>
                    <a:pt x="4" y="17"/>
                    <a:pt x="5" y="13"/>
                    <a:pt x="1" y="13"/>
                  </a:cubicBezTo>
                  <a:cubicBezTo>
                    <a:pt x="0" y="12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ubicBezTo>
                    <a:pt x="4" y="6"/>
                    <a:pt x="3" y="6"/>
                    <a:pt x="2" y="4"/>
                  </a:cubicBezTo>
                  <a:cubicBezTo>
                    <a:pt x="3" y="3"/>
                    <a:pt x="5" y="2"/>
                    <a:pt x="6" y="1"/>
                  </a:cubicBezTo>
                  <a:cubicBezTo>
                    <a:pt x="7" y="1"/>
                    <a:pt x="7" y="3"/>
                    <a:pt x="9" y="3"/>
                  </a:cubicBezTo>
                  <a:cubicBezTo>
                    <a:pt x="10" y="2"/>
                    <a:pt x="9" y="1"/>
                    <a:pt x="10" y="1"/>
                  </a:cubicBezTo>
                  <a:cubicBezTo>
                    <a:pt x="11" y="0"/>
                    <a:pt x="12" y="0"/>
                    <a:pt x="14" y="0"/>
                  </a:cubicBezTo>
                  <a:cubicBezTo>
                    <a:pt x="14" y="1"/>
                    <a:pt x="14" y="2"/>
                    <a:pt x="14" y="2"/>
                  </a:cubicBezTo>
                  <a:cubicBezTo>
                    <a:pt x="17" y="3"/>
                    <a:pt x="17" y="1"/>
                    <a:pt x="18" y="1"/>
                  </a:cubicBezTo>
                  <a:cubicBezTo>
                    <a:pt x="20" y="1"/>
                    <a:pt x="21" y="2"/>
                    <a:pt x="22" y="3"/>
                  </a:cubicBezTo>
                  <a:cubicBezTo>
                    <a:pt x="20" y="5"/>
                    <a:pt x="22" y="7"/>
                    <a:pt x="22" y="8"/>
                  </a:cubicBezTo>
                  <a:cubicBezTo>
                    <a:pt x="24" y="8"/>
                    <a:pt x="25" y="8"/>
                    <a:pt x="26" y="9"/>
                  </a:cubicBezTo>
                  <a:close/>
                  <a:moveTo>
                    <a:pt x="12" y="10"/>
                  </a:moveTo>
                  <a:cubicBezTo>
                    <a:pt x="11" y="10"/>
                    <a:pt x="11" y="11"/>
                    <a:pt x="11" y="13"/>
                  </a:cubicBezTo>
                  <a:cubicBezTo>
                    <a:pt x="12" y="13"/>
                    <a:pt x="14" y="13"/>
                    <a:pt x="15" y="14"/>
                  </a:cubicBezTo>
                  <a:cubicBezTo>
                    <a:pt x="17" y="12"/>
                    <a:pt x="15" y="9"/>
                    <a:pt x="12" y="10"/>
                  </a:cubicBezTo>
                  <a:close/>
                  <a:moveTo>
                    <a:pt x="5" y="14"/>
                  </a:moveTo>
                  <a:cubicBezTo>
                    <a:pt x="5" y="15"/>
                    <a:pt x="6" y="15"/>
                    <a:pt x="6" y="15"/>
                  </a:cubicBezTo>
                  <a:cubicBezTo>
                    <a:pt x="6" y="15"/>
                    <a:pt x="6" y="14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18" name="Freeform 462">
              <a:extLst>
                <a:ext uri="{FF2B5EF4-FFF2-40B4-BE49-F238E27FC236}">
                  <a16:creationId xmlns:a16="http://schemas.microsoft.com/office/drawing/2014/main" id="{F7AD16A8-F2E7-463B-A443-C4A721B349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50163" y="5256213"/>
              <a:ext cx="358775" cy="346075"/>
            </a:xfrm>
            <a:custGeom>
              <a:avLst/>
              <a:gdLst>
                <a:gd name="T0" fmla="*/ 53 w 61"/>
                <a:gd name="T1" fmla="*/ 33 h 59"/>
                <a:gd name="T2" fmla="*/ 54 w 61"/>
                <a:gd name="T3" fmla="*/ 47 h 59"/>
                <a:gd name="T4" fmla="*/ 42 w 61"/>
                <a:gd name="T5" fmla="*/ 49 h 59"/>
                <a:gd name="T6" fmla="*/ 35 w 61"/>
                <a:gd name="T7" fmla="*/ 58 h 59"/>
                <a:gd name="T8" fmla="*/ 25 w 61"/>
                <a:gd name="T9" fmla="*/ 53 h 59"/>
                <a:gd name="T10" fmla="*/ 13 w 61"/>
                <a:gd name="T11" fmla="*/ 53 h 59"/>
                <a:gd name="T12" fmla="*/ 5 w 61"/>
                <a:gd name="T13" fmla="*/ 46 h 59"/>
                <a:gd name="T14" fmla="*/ 6 w 61"/>
                <a:gd name="T15" fmla="*/ 35 h 59"/>
                <a:gd name="T16" fmla="*/ 1 w 61"/>
                <a:gd name="T17" fmla="*/ 25 h 59"/>
                <a:gd name="T18" fmla="*/ 9 w 61"/>
                <a:gd name="T19" fmla="*/ 18 h 59"/>
                <a:gd name="T20" fmla="*/ 12 w 61"/>
                <a:gd name="T21" fmla="*/ 6 h 59"/>
                <a:gd name="T22" fmla="*/ 25 w 61"/>
                <a:gd name="T23" fmla="*/ 7 h 59"/>
                <a:gd name="T24" fmla="*/ 25 w 61"/>
                <a:gd name="T25" fmla="*/ 1 h 59"/>
                <a:gd name="T26" fmla="*/ 35 w 61"/>
                <a:gd name="T27" fmla="*/ 7 h 59"/>
                <a:gd name="T28" fmla="*/ 53 w 61"/>
                <a:gd name="T29" fmla="*/ 12 h 59"/>
                <a:gd name="T30" fmla="*/ 58 w 61"/>
                <a:gd name="T31" fmla="*/ 23 h 59"/>
                <a:gd name="T32" fmla="*/ 51 w 61"/>
                <a:gd name="T33" fmla="*/ 23 h 59"/>
                <a:gd name="T34" fmla="*/ 51 w 61"/>
                <a:gd name="T35" fmla="*/ 23 h 59"/>
                <a:gd name="T36" fmla="*/ 49 w 61"/>
                <a:gd name="T37" fmla="*/ 41 h 59"/>
                <a:gd name="T38" fmla="*/ 46 w 61"/>
                <a:gd name="T39" fmla="*/ 37 h 59"/>
                <a:gd name="T40" fmla="*/ 44 w 61"/>
                <a:gd name="T41" fmla="*/ 48 h 59"/>
                <a:gd name="T42" fmla="*/ 45 w 61"/>
                <a:gd name="T43" fmla="*/ 48 h 59"/>
                <a:gd name="T44" fmla="*/ 44 w 61"/>
                <a:gd name="T45" fmla="*/ 48 h 59"/>
                <a:gd name="T46" fmla="*/ 44 w 61"/>
                <a:gd name="T47" fmla="*/ 46 h 59"/>
                <a:gd name="T48" fmla="*/ 43 w 61"/>
                <a:gd name="T49" fmla="*/ 13 h 59"/>
                <a:gd name="T50" fmla="*/ 37 w 61"/>
                <a:gd name="T51" fmla="*/ 22 h 59"/>
                <a:gd name="T52" fmla="*/ 37 w 61"/>
                <a:gd name="T53" fmla="*/ 22 h 59"/>
                <a:gd name="T54" fmla="*/ 37 w 61"/>
                <a:gd name="T55" fmla="*/ 34 h 59"/>
                <a:gd name="T56" fmla="*/ 23 w 61"/>
                <a:gd name="T57" fmla="*/ 36 h 59"/>
                <a:gd name="T58" fmla="*/ 34 w 61"/>
                <a:gd name="T59" fmla="*/ 39 h 59"/>
                <a:gd name="T60" fmla="*/ 34 w 61"/>
                <a:gd name="T61" fmla="*/ 39 h 59"/>
                <a:gd name="T62" fmla="*/ 35 w 61"/>
                <a:gd name="T63" fmla="*/ 51 h 59"/>
                <a:gd name="T64" fmla="*/ 34 w 61"/>
                <a:gd name="T65" fmla="*/ 56 h 59"/>
                <a:gd name="T66" fmla="*/ 29 w 61"/>
                <a:gd name="T67" fmla="*/ 44 h 59"/>
                <a:gd name="T68" fmla="*/ 30 w 61"/>
                <a:gd name="T69" fmla="*/ 45 h 59"/>
                <a:gd name="T70" fmla="*/ 29 w 61"/>
                <a:gd name="T71" fmla="*/ 44 h 59"/>
                <a:gd name="T72" fmla="*/ 28 w 61"/>
                <a:gd name="T73" fmla="*/ 16 h 59"/>
                <a:gd name="T74" fmla="*/ 28 w 61"/>
                <a:gd name="T75" fmla="*/ 45 h 59"/>
                <a:gd name="T76" fmla="*/ 27 w 61"/>
                <a:gd name="T77" fmla="*/ 17 h 59"/>
                <a:gd name="T78" fmla="*/ 26 w 61"/>
                <a:gd name="T79" fmla="*/ 3 h 59"/>
                <a:gd name="T80" fmla="*/ 26 w 61"/>
                <a:gd name="T81" fmla="*/ 3 h 59"/>
                <a:gd name="T82" fmla="*/ 26 w 61"/>
                <a:gd name="T83" fmla="*/ 38 h 59"/>
                <a:gd name="T84" fmla="*/ 25 w 61"/>
                <a:gd name="T85" fmla="*/ 51 h 59"/>
                <a:gd name="T86" fmla="*/ 26 w 61"/>
                <a:gd name="T87" fmla="*/ 50 h 59"/>
                <a:gd name="T88" fmla="*/ 21 w 61"/>
                <a:gd name="T89" fmla="*/ 25 h 59"/>
                <a:gd name="T90" fmla="*/ 21 w 61"/>
                <a:gd name="T91" fmla="*/ 25 h 59"/>
                <a:gd name="T92" fmla="*/ 20 w 61"/>
                <a:gd name="T93" fmla="*/ 48 h 59"/>
                <a:gd name="T94" fmla="*/ 15 w 61"/>
                <a:gd name="T95" fmla="*/ 41 h 59"/>
                <a:gd name="T96" fmla="*/ 15 w 61"/>
                <a:gd name="T97" fmla="*/ 41 h 59"/>
                <a:gd name="T98" fmla="*/ 10 w 61"/>
                <a:gd name="T99" fmla="*/ 43 h 59"/>
                <a:gd name="T100" fmla="*/ 10 w 61"/>
                <a:gd name="T101" fmla="*/ 42 h 59"/>
                <a:gd name="T102" fmla="*/ 6 w 61"/>
                <a:gd name="T103" fmla="*/ 26 h 59"/>
                <a:gd name="T104" fmla="*/ 6 w 61"/>
                <a:gd name="T105" fmla="*/ 26 h 59"/>
                <a:gd name="T106" fmla="*/ 5 w 61"/>
                <a:gd name="T107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" h="59">
                  <a:moveTo>
                    <a:pt x="58" y="34"/>
                  </a:moveTo>
                  <a:cubicBezTo>
                    <a:pt x="56" y="34"/>
                    <a:pt x="55" y="33"/>
                    <a:pt x="53" y="33"/>
                  </a:cubicBezTo>
                  <a:cubicBezTo>
                    <a:pt x="52" y="36"/>
                    <a:pt x="52" y="39"/>
                    <a:pt x="50" y="42"/>
                  </a:cubicBezTo>
                  <a:cubicBezTo>
                    <a:pt x="52" y="43"/>
                    <a:pt x="53" y="45"/>
                    <a:pt x="54" y="47"/>
                  </a:cubicBezTo>
                  <a:cubicBezTo>
                    <a:pt x="52" y="50"/>
                    <a:pt x="50" y="52"/>
                    <a:pt x="47" y="54"/>
                  </a:cubicBezTo>
                  <a:cubicBezTo>
                    <a:pt x="45" y="53"/>
                    <a:pt x="44" y="51"/>
                    <a:pt x="42" y="49"/>
                  </a:cubicBezTo>
                  <a:cubicBezTo>
                    <a:pt x="40" y="50"/>
                    <a:pt x="39" y="52"/>
                    <a:pt x="36" y="52"/>
                  </a:cubicBezTo>
                  <a:cubicBezTo>
                    <a:pt x="35" y="54"/>
                    <a:pt x="36" y="57"/>
                    <a:pt x="35" y="58"/>
                  </a:cubicBezTo>
                  <a:cubicBezTo>
                    <a:pt x="32" y="59"/>
                    <a:pt x="27" y="59"/>
                    <a:pt x="25" y="57"/>
                  </a:cubicBezTo>
                  <a:cubicBezTo>
                    <a:pt x="25" y="56"/>
                    <a:pt x="25" y="54"/>
                    <a:pt x="25" y="53"/>
                  </a:cubicBezTo>
                  <a:cubicBezTo>
                    <a:pt x="22" y="52"/>
                    <a:pt x="18" y="51"/>
                    <a:pt x="16" y="49"/>
                  </a:cubicBezTo>
                  <a:cubicBezTo>
                    <a:pt x="14" y="50"/>
                    <a:pt x="14" y="52"/>
                    <a:pt x="13" y="53"/>
                  </a:cubicBezTo>
                  <a:cubicBezTo>
                    <a:pt x="11" y="53"/>
                    <a:pt x="10" y="51"/>
                    <a:pt x="9" y="50"/>
                  </a:cubicBezTo>
                  <a:cubicBezTo>
                    <a:pt x="8" y="50"/>
                    <a:pt x="5" y="48"/>
                    <a:pt x="5" y="46"/>
                  </a:cubicBezTo>
                  <a:cubicBezTo>
                    <a:pt x="5" y="44"/>
                    <a:pt x="8" y="43"/>
                    <a:pt x="8" y="42"/>
                  </a:cubicBezTo>
                  <a:cubicBezTo>
                    <a:pt x="9" y="39"/>
                    <a:pt x="6" y="38"/>
                    <a:pt x="6" y="35"/>
                  </a:cubicBezTo>
                  <a:cubicBezTo>
                    <a:pt x="4" y="34"/>
                    <a:pt x="3" y="35"/>
                    <a:pt x="0" y="35"/>
                  </a:cubicBezTo>
                  <a:cubicBezTo>
                    <a:pt x="0" y="32"/>
                    <a:pt x="0" y="27"/>
                    <a:pt x="1" y="25"/>
                  </a:cubicBezTo>
                  <a:cubicBezTo>
                    <a:pt x="3" y="24"/>
                    <a:pt x="5" y="25"/>
                    <a:pt x="6" y="24"/>
                  </a:cubicBezTo>
                  <a:cubicBezTo>
                    <a:pt x="7" y="22"/>
                    <a:pt x="7" y="19"/>
                    <a:pt x="9" y="18"/>
                  </a:cubicBezTo>
                  <a:cubicBezTo>
                    <a:pt x="8" y="16"/>
                    <a:pt x="6" y="15"/>
                    <a:pt x="5" y="14"/>
                  </a:cubicBezTo>
                  <a:cubicBezTo>
                    <a:pt x="6" y="10"/>
                    <a:pt x="9" y="8"/>
                    <a:pt x="12" y="6"/>
                  </a:cubicBezTo>
                  <a:cubicBezTo>
                    <a:pt x="13" y="8"/>
                    <a:pt x="14" y="9"/>
                    <a:pt x="15" y="10"/>
                  </a:cubicBezTo>
                  <a:cubicBezTo>
                    <a:pt x="19" y="10"/>
                    <a:pt x="21" y="7"/>
                    <a:pt x="25" y="7"/>
                  </a:cubicBezTo>
                  <a:cubicBezTo>
                    <a:pt x="25" y="5"/>
                    <a:pt x="24" y="3"/>
                    <a:pt x="24" y="1"/>
                  </a:cubicBezTo>
                  <a:cubicBezTo>
                    <a:pt x="24" y="1"/>
                    <a:pt x="25" y="1"/>
                    <a:pt x="25" y="1"/>
                  </a:cubicBezTo>
                  <a:cubicBezTo>
                    <a:pt x="27" y="1"/>
                    <a:pt x="31" y="1"/>
                    <a:pt x="34" y="0"/>
                  </a:cubicBezTo>
                  <a:cubicBezTo>
                    <a:pt x="34" y="3"/>
                    <a:pt x="34" y="5"/>
                    <a:pt x="35" y="7"/>
                  </a:cubicBezTo>
                  <a:cubicBezTo>
                    <a:pt x="38" y="8"/>
                    <a:pt x="42" y="10"/>
                    <a:pt x="44" y="6"/>
                  </a:cubicBezTo>
                  <a:cubicBezTo>
                    <a:pt x="48" y="5"/>
                    <a:pt x="53" y="8"/>
                    <a:pt x="53" y="12"/>
                  </a:cubicBezTo>
                  <a:cubicBezTo>
                    <a:pt x="48" y="15"/>
                    <a:pt x="50" y="20"/>
                    <a:pt x="53" y="23"/>
                  </a:cubicBezTo>
                  <a:cubicBezTo>
                    <a:pt x="54" y="23"/>
                    <a:pt x="56" y="24"/>
                    <a:pt x="58" y="23"/>
                  </a:cubicBezTo>
                  <a:cubicBezTo>
                    <a:pt x="61" y="24"/>
                    <a:pt x="59" y="31"/>
                    <a:pt x="58" y="34"/>
                  </a:cubicBezTo>
                  <a:close/>
                  <a:moveTo>
                    <a:pt x="51" y="23"/>
                  </a:moveTo>
                  <a:cubicBezTo>
                    <a:pt x="51" y="22"/>
                    <a:pt x="51" y="22"/>
                    <a:pt x="50" y="22"/>
                  </a:cubicBezTo>
                  <a:cubicBezTo>
                    <a:pt x="50" y="22"/>
                    <a:pt x="50" y="23"/>
                    <a:pt x="51" y="23"/>
                  </a:cubicBezTo>
                  <a:close/>
                  <a:moveTo>
                    <a:pt x="48" y="42"/>
                  </a:moveTo>
                  <a:cubicBezTo>
                    <a:pt x="49" y="42"/>
                    <a:pt x="49" y="42"/>
                    <a:pt x="49" y="41"/>
                  </a:cubicBezTo>
                  <a:cubicBezTo>
                    <a:pt x="48" y="41"/>
                    <a:pt x="48" y="42"/>
                    <a:pt x="48" y="42"/>
                  </a:cubicBezTo>
                  <a:close/>
                  <a:moveTo>
                    <a:pt x="46" y="37"/>
                  </a:moveTo>
                  <a:cubicBezTo>
                    <a:pt x="45" y="37"/>
                    <a:pt x="46" y="37"/>
                    <a:pt x="46" y="37"/>
                  </a:cubicBezTo>
                  <a:close/>
                  <a:moveTo>
                    <a:pt x="44" y="48"/>
                  </a:moveTo>
                  <a:cubicBezTo>
                    <a:pt x="44" y="48"/>
                    <a:pt x="44" y="48"/>
                    <a:pt x="44" y="48"/>
                  </a:cubicBezTo>
                  <a:cubicBezTo>
                    <a:pt x="44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4" y="48"/>
                    <a:pt x="44" y="48"/>
                  </a:cubicBezTo>
                  <a:close/>
                  <a:moveTo>
                    <a:pt x="44" y="46"/>
                  </a:moveTo>
                  <a:cubicBezTo>
                    <a:pt x="43" y="47"/>
                    <a:pt x="45" y="47"/>
                    <a:pt x="44" y="46"/>
                  </a:cubicBezTo>
                  <a:close/>
                  <a:moveTo>
                    <a:pt x="43" y="12"/>
                  </a:move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2"/>
                    <a:pt x="43" y="12"/>
                  </a:cubicBezTo>
                  <a:close/>
                  <a:moveTo>
                    <a:pt x="37" y="22"/>
                  </a:moveTo>
                  <a:cubicBezTo>
                    <a:pt x="36" y="23"/>
                    <a:pt x="37" y="24"/>
                    <a:pt x="37" y="24"/>
                  </a:cubicBezTo>
                  <a:cubicBezTo>
                    <a:pt x="38" y="23"/>
                    <a:pt x="37" y="22"/>
                    <a:pt x="37" y="22"/>
                  </a:cubicBezTo>
                  <a:close/>
                  <a:moveTo>
                    <a:pt x="28" y="38"/>
                  </a:moveTo>
                  <a:cubicBezTo>
                    <a:pt x="32" y="37"/>
                    <a:pt x="36" y="37"/>
                    <a:pt x="37" y="34"/>
                  </a:cubicBezTo>
                  <a:cubicBezTo>
                    <a:pt x="41" y="24"/>
                    <a:pt x="29" y="17"/>
                    <a:pt x="23" y="24"/>
                  </a:cubicBezTo>
                  <a:cubicBezTo>
                    <a:pt x="20" y="27"/>
                    <a:pt x="20" y="32"/>
                    <a:pt x="23" y="36"/>
                  </a:cubicBezTo>
                  <a:cubicBezTo>
                    <a:pt x="25" y="36"/>
                    <a:pt x="26" y="38"/>
                    <a:pt x="28" y="38"/>
                  </a:cubicBezTo>
                  <a:close/>
                  <a:moveTo>
                    <a:pt x="34" y="39"/>
                  </a:moveTo>
                  <a:cubicBezTo>
                    <a:pt x="34" y="40"/>
                    <a:pt x="35" y="40"/>
                    <a:pt x="35" y="39"/>
                  </a:cubicBezTo>
                  <a:cubicBezTo>
                    <a:pt x="35" y="39"/>
                    <a:pt x="34" y="39"/>
                    <a:pt x="34" y="39"/>
                  </a:cubicBezTo>
                  <a:close/>
                  <a:moveTo>
                    <a:pt x="35" y="51"/>
                  </a:moveTo>
                  <a:cubicBezTo>
                    <a:pt x="34" y="51"/>
                    <a:pt x="35" y="50"/>
                    <a:pt x="35" y="51"/>
                  </a:cubicBezTo>
                  <a:close/>
                  <a:moveTo>
                    <a:pt x="33" y="57"/>
                  </a:moveTo>
                  <a:cubicBezTo>
                    <a:pt x="33" y="57"/>
                    <a:pt x="34" y="57"/>
                    <a:pt x="34" y="56"/>
                  </a:cubicBezTo>
                  <a:cubicBezTo>
                    <a:pt x="33" y="56"/>
                    <a:pt x="33" y="56"/>
                    <a:pt x="33" y="57"/>
                  </a:cubicBezTo>
                  <a:close/>
                  <a:moveTo>
                    <a:pt x="29" y="44"/>
                  </a:moveTo>
                  <a:cubicBezTo>
                    <a:pt x="29" y="44"/>
                    <a:pt x="29" y="45"/>
                    <a:pt x="29" y="45"/>
                  </a:cubicBezTo>
                  <a:cubicBezTo>
                    <a:pt x="29" y="45"/>
                    <a:pt x="30" y="45"/>
                    <a:pt x="30" y="45"/>
                  </a:cubicBezTo>
                  <a:cubicBezTo>
                    <a:pt x="30" y="45"/>
                    <a:pt x="30" y="44"/>
                    <a:pt x="30" y="44"/>
                  </a:cubicBezTo>
                  <a:cubicBezTo>
                    <a:pt x="30" y="44"/>
                    <a:pt x="29" y="44"/>
                    <a:pt x="29" y="44"/>
                  </a:cubicBezTo>
                  <a:close/>
                  <a:moveTo>
                    <a:pt x="28" y="16"/>
                  </a:moveTo>
                  <a:cubicBezTo>
                    <a:pt x="28" y="17"/>
                    <a:pt x="28" y="16"/>
                    <a:pt x="28" y="16"/>
                  </a:cubicBezTo>
                  <a:close/>
                  <a:moveTo>
                    <a:pt x="28" y="45"/>
                  </a:moveTo>
                  <a:cubicBezTo>
                    <a:pt x="28" y="43"/>
                    <a:pt x="27" y="45"/>
                    <a:pt x="28" y="45"/>
                  </a:cubicBezTo>
                  <a:close/>
                  <a:moveTo>
                    <a:pt x="27" y="17"/>
                  </a:moveTo>
                  <a:cubicBezTo>
                    <a:pt x="27" y="17"/>
                    <a:pt x="27" y="18"/>
                    <a:pt x="27" y="17"/>
                  </a:cubicBezTo>
                  <a:cubicBezTo>
                    <a:pt x="28" y="17"/>
                    <a:pt x="27" y="17"/>
                    <a:pt x="27" y="17"/>
                  </a:cubicBezTo>
                  <a:close/>
                  <a:moveTo>
                    <a:pt x="26" y="3"/>
                  </a:moveTo>
                  <a:cubicBezTo>
                    <a:pt x="26" y="4"/>
                    <a:pt x="25" y="5"/>
                    <a:pt x="26" y="5"/>
                  </a:cubicBezTo>
                  <a:cubicBezTo>
                    <a:pt x="26" y="4"/>
                    <a:pt x="26" y="3"/>
                    <a:pt x="26" y="3"/>
                  </a:cubicBezTo>
                  <a:close/>
                  <a:moveTo>
                    <a:pt x="26" y="38"/>
                  </a:moveTo>
                  <a:cubicBezTo>
                    <a:pt x="25" y="38"/>
                    <a:pt x="27" y="38"/>
                    <a:pt x="26" y="38"/>
                  </a:cubicBezTo>
                  <a:close/>
                  <a:moveTo>
                    <a:pt x="25" y="50"/>
                  </a:moveTo>
                  <a:cubicBezTo>
                    <a:pt x="25" y="50"/>
                    <a:pt x="25" y="51"/>
                    <a:pt x="25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0"/>
                    <a:pt x="26" y="50"/>
                  </a:cubicBezTo>
                  <a:cubicBezTo>
                    <a:pt x="26" y="50"/>
                    <a:pt x="26" y="50"/>
                    <a:pt x="25" y="50"/>
                  </a:cubicBezTo>
                  <a:close/>
                  <a:moveTo>
                    <a:pt x="21" y="25"/>
                  </a:moveTo>
                  <a:cubicBezTo>
                    <a:pt x="21" y="25"/>
                    <a:pt x="21" y="23"/>
                    <a:pt x="21" y="23"/>
                  </a:cubicBezTo>
                  <a:cubicBezTo>
                    <a:pt x="21" y="24"/>
                    <a:pt x="20" y="25"/>
                    <a:pt x="21" y="25"/>
                  </a:cubicBezTo>
                  <a:close/>
                  <a:moveTo>
                    <a:pt x="20" y="46"/>
                  </a:moveTo>
                  <a:cubicBezTo>
                    <a:pt x="20" y="46"/>
                    <a:pt x="20" y="47"/>
                    <a:pt x="20" y="48"/>
                  </a:cubicBezTo>
                  <a:cubicBezTo>
                    <a:pt x="21" y="48"/>
                    <a:pt x="21" y="45"/>
                    <a:pt x="20" y="46"/>
                  </a:cubicBezTo>
                  <a:close/>
                  <a:moveTo>
                    <a:pt x="15" y="41"/>
                  </a:move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lose/>
                  <a:moveTo>
                    <a:pt x="10" y="42"/>
                  </a:moveTo>
                  <a:cubicBezTo>
                    <a:pt x="10" y="42"/>
                    <a:pt x="10" y="42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lose/>
                  <a:moveTo>
                    <a:pt x="6" y="26"/>
                  </a:move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lose/>
                  <a:moveTo>
                    <a:pt x="5" y="32"/>
                  </a:moveTo>
                  <a:cubicBezTo>
                    <a:pt x="5" y="32"/>
                    <a:pt x="6" y="32"/>
                    <a:pt x="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19" name="Freeform 463">
              <a:extLst>
                <a:ext uri="{FF2B5EF4-FFF2-40B4-BE49-F238E27FC236}">
                  <a16:creationId xmlns:a16="http://schemas.microsoft.com/office/drawing/2014/main" id="{0EC820B5-E07D-446F-B77F-8D3EABEC52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32713" y="5067300"/>
              <a:ext cx="188913" cy="188913"/>
            </a:xfrm>
            <a:custGeom>
              <a:avLst/>
              <a:gdLst>
                <a:gd name="T0" fmla="*/ 31 w 32"/>
                <a:gd name="T1" fmla="*/ 19 h 32"/>
                <a:gd name="T2" fmla="*/ 26 w 32"/>
                <a:gd name="T3" fmla="*/ 22 h 32"/>
                <a:gd name="T4" fmla="*/ 28 w 32"/>
                <a:gd name="T5" fmla="*/ 24 h 32"/>
                <a:gd name="T6" fmla="*/ 24 w 32"/>
                <a:gd name="T7" fmla="*/ 28 h 32"/>
                <a:gd name="T8" fmla="*/ 21 w 32"/>
                <a:gd name="T9" fmla="*/ 26 h 32"/>
                <a:gd name="T10" fmla="*/ 18 w 32"/>
                <a:gd name="T11" fmla="*/ 27 h 32"/>
                <a:gd name="T12" fmla="*/ 18 w 32"/>
                <a:gd name="T13" fmla="*/ 31 h 32"/>
                <a:gd name="T14" fmla="*/ 12 w 32"/>
                <a:gd name="T15" fmla="*/ 32 h 32"/>
                <a:gd name="T16" fmla="*/ 11 w 32"/>
                <a:gd name="T17" fmla="*/ 26 h 32"/>
                <a:gd name="T18" fmla="*/ 7 w 32"/>
                <a:gd name="T19" fmla="*/ 28 h 32"/>
                <a:gd name="T20" fmla="*/ 4 w 32"/>
                <a:gd name="T21" fmla="*/ 25 h 32"/>
                <a:gd name="T22" fmla="*/ 1 w 32"/>
                <a:gd name="T23" fmla="*/ 19 h 32"/>
                <a:gd name="T24" fmla="*/ 1 w 32"/>
                <a:gd name="T25" fmla="*/ 13 h 32"/>
                <a:gd name="T26" fmla="*/ 4 w 32"/>
                <a:gd name="T27" fmla="*/ 13 h 32"/>
                <a:gd name="T28" fmla="*/ 3 w 32"/>
                <a:gd name="T29" fmla="*/ 8 h 32"/>
                <a:gd name="T30" fmla="*/ 6 w 32"/>
                <a:gd name="T31" fmla="*/ 4 h 32"/>
                <a:gd name="T32" fmla="*/ 9 w 32"/>
                <a:gd name="T33" fmla="*/ 6 h 32"/>
                <a:gd name="T34" fmla="*/ 13 w 32"/>
                <a:gd name="T35" fmla="*/ 4 h 32"/>
                <a:gd name="T36" fmla="*/ 13 w 32"/>
                <a:gd name="T37" fmla="*/ 0 h 32"/>
                <a:gd name="T38" fmla="*/ 18 w 32"/>
                <a:gd name="T39" fmla="*/ 1 h 32"/>
                <a:gd name="T40" fmla="*/ 18 w 32"/>
                <a:gd name="T41" fmla="*/ 4 h 32"/>
                <a:gd name="T42" fmla="*/ 23 w 32"/>
                <a:gd name="T43" fmla="*/ 3 h 32"/>
                <a:gd name="T44" fmla="*/ 27 w 32"/>
                <a:gd name="T45" fmla="*/ 9 h 32"/>
                <a:gd name="T46" fmla="*/ 28 w 32"/>
                <a:gd name="T47" fmla="*/ 13 h 32"/>
                <a:gd name="T48" fmla="*/ 31 w 32"/>
                <a:gd name="T49" fmla="*/ 19 h 32"/>
                <a:gd name="T50" fmla="*/ 22 w 32"/>
                <a:gd name="T51" fmla="*/ 8 h 32"/>
                <a:gd name="T52" fmla="*/ 21 w 32"/>
                <a:gd name="T53" fmla="*/ 7 h 32"/>
                <a:gd name="T54" fmla="*/ 22 w 32"/>
                <a:gd name="T55" fmla="*/ 8 h 32"/>
                <a:gd name="T56" fmla="*/ 20 w 32"/>
                <a:gd name="T57" fmla="*/ 25 h 32"/>
                <a:gd name="T58" fmla="*/ 20 w 32"/>
                <a:gd name="T59" fmla="*/ 25 h 32"/>
                <a:gd name="T60" fmla="*/ 14 w 32"/>
                <a:gd name="T61" fmla="*/ 13 h 32"/>
                <a:gd name="T62" fmla="*/ 13 w 32"/>
                <a:gd name="T63" fmla="*/ 18 h 32"/>
                <a:gd name="T64" fmla="*/ 14 w 32"/>
                <a:gd name="T65" fmla="*/ 13 h 32"/>
                <a:gd name="T66" fmla="*/ 16 w 32"/>
                <a:gd name="T67" fmla="*/ 28 h 32"/>
                <a:gd name="T68" fmla="*/ 16 w 32"/>
                <a:gd name="T69" fmla="*/ 28 h 32"/>
                <a:gd name="T70" fmla="*/ 13 w 32"/>
                <a:gd name="T71" fmla="*/ 28 h 32"/>
                <a:gd name="T72" fmla="*/ 14 w 32"/>
                <a:gd name="T73" fmla="*/ 29 h 32"/>
                <a:gd name="T74" fmla="*/ 13 w 32"/>
                <a:gd name="T75" fmla="*/ 28 h 32"/>
                <a:gd name="T76" fmla="*/ 6 w 32"/>
                <a:gd name="T77" fmla="*/ 19 h 32"/>
                <a:gd name="T78" fmla="*/ 6 w 32"/>
                <a:gd name="T79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" h="32">
                  <a:moveTo>
                    <a:pt x="31" y="19"/>
                  </a:moveTo>
                  <a:cubicBezTo>
                    <a:pt x="29" y="18"/>
                    <a:pt x="27" y="20"/>
                    <a:pt x="26" y="22"/>
                  </a:cubicBezTo>
                  <a:cubicBezTo>
                    <a:pt x="26" y="23"/>
                    <a:pt x="28" y="23"/>
                    <a:pt x="28" y="24"/>
                  </a:cubicBezTo>
                  <a:cubicBezTo>
                    <a:pt x="27" y="26"/>
                    <a:pt x="26" y="27"/>
                    <a:pt x="24" y="28"/>
                  </a:cubicBezTo>
                  <a:cubicBezTo>
                    <a:pt x="23" y="28"/>
                    <a:pt x="22" y="27"/>
                    <a:pt x="21" y="26"/>
                  </a:cubicBezTo>
                  <a:cubicBezTo>
                    <a:pt x="20" y="27"/>
                    <a:pt x="19" y="27"/>
                    <a:pt x="18" y="27"/>
                  </a:cubicBezTo>
                  <a:cubicBezTo>
                    <a:pt x="18" y="28"/>
                    <a:pt x="18" y="30"/>
                    <a:pt x="18" y="31"/>
                  </a:cubicBezTo>
                  <a:cubicBezTo>
                    <a:pt x="16" y="32"/>
                    <a:pt x="14" y="31"/>
                    <a:pt x="12" y="32"/>
                  </a:cubicBezTo>
                  <a:cubicBezTo>
                    <a:pt x="11" y="30"/>
                    <a:pt x="13" y="26"/>
                    <a:pt x="11" y="26"/>
                  </a:cubicBezTo>
                  <a:cubicBezTo>
                    <a:pt x="9" y="26"/>
                    <a:pt x="9" y="28"/>
                    <a:pt x="7" y="28"/>
                  </a:cubicBezTo>
                  <a:cubicBezTo>
                    <a:pt x="7" y="26"/>
                    <a:pt x="5" y="26"/>
                    <a:pt x="4" y="25"/>
                  </a:cubicBezTo>
                  <a:cubicBezTo>
                    <a:pt x="5" y="22"/>
                    <a:pt x="5" y="18"/>
                    <a:pt x="1" y="19"/>
                  </a:cubicBezTo>
                  <a:cubicBezTo>
                    <a:pt x="0" y="18"/>
                    <a:pt x="1" y="15"/>
                    <a:pt x="1" y="13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6" y="12"/>
                    <a:pt x="4" y="9"/>
                    <a:pt x="3" y="8"/>
                  </a:cubicBezTo>
                  <a:cubicBezTo>
                    <a:pt x="3" y="6"/>
                    <a:pt x="5" y="6"/>
                    <a:pt x="6" y="4"/>
                  </a:cubicBezTo>
                  <a:cubicBezTo>
                    <a:pt x="8" y="4"/>
                    <a:pt x="8" y="5"/>
                    <a:pt x="9" y="6"/>
                  </a:cubicBezTo>
                  <a:cubicBezTo>
                    <a:pt x="10" y="5"/>
                    <a:pt x="11" y="4"/>
                    <a:pt x="13" y="4"/>
                  </a:cubicBezTo>
                  <a:cubicBezTo>
                    <a:pt x="13" y="3"/>
                    <a:pt x="11" y="1"/>
                    <a:pt x="13" y="0"/>
                  </a:cubicBezTo>
                  <a:cubicBezTo>
                    <a:pt x="15" y="1"/>
                    <a:pt x="17" y="0"/>
                    <a:pt x="18" y="1"/>
                  </a:cubicBezTo>
                  <a:cubicBezTo>
                    <a:pt x="18" y="3"/>
                    <a:pt x="18" y="3"/>
                    <a:pt x="18" y="4"/>
                  </a:cubicBezTo>
                  <a:cubicBezTo>
                    <a:pt x="20" y="6"/>
                    <a:pt x="22" y="4"/>
                    <a:pt x="23" y="3"/>
                  </a:cubicBezTo>
                  <a:cubicBezTo>
                    <a:pt x="26" y="4"/>
                    <a:pt x="30" y="6"/>
                    <a:pt x="27" y="9"/>
                  </a:cubicBezTo>
                  <a:cubicBezTo>
                    <a:pt x="27" y="10"/>
                    <a:pt x="27" y="12"/>
                    <a:pt x="28" y="13"/>
                  </a:cubicBezTo>
                  <a:cubicBezTo>
                    <a:pt x="32" y="12"/>
                    <a:pt x="32" y="16"/>
                    <a:pt x="31" y="19"/>
                  </a:cubicBezTo>
                  <a:close/>
                  <a:moveTo>
                    <a:pt x="22" y="8"/>
                  </a:moveTo>
                  <a:cubicBezTo>
                    <a:pt x="22" y="7"/>
                    <a:pt x="22" y="7"/>
                    <a:pt x="21" y="7"/>
                  </a:cubicBezTo>
                  <a:cubicBezTo>
                    <a:pt x="22" y="7"/>
                    <a:pt x="21" y="8"/>
                    <a:pt x="22" y="8"/>
                  </a:cubicBezTo>
                  <a:close/>
                  <a:moveTo>
                    <a:pt x="20" y="25"/>
                  </a:moveTo>
                  <a:cubicBezTo>
                    <a:pt x="19" y="25"/>
                    <a:pt x="20" y="25"/>
                    <a:pt x="20" y="25"/>
                  </a:cubicBezTo>
                  <a:close/>
                  <a:moveTo>
                    <a:pt x="14" y="13"/>
                  </a:moveTo>
                  <a:cubicBezTo>
                    <a:pt x="13" y="13"/>
                    <a:pt x="12" y="16"/>
                    <a:pt x="13" y="18"/>
                  </a:cubicBezTo>
                  <a:cubicBezTo>
                    <a:pt x="18" y="21"/>
                    <a:pt x="20" y="12"/>
                    <a:pt x="14" y="13"/>
                  </a:cubicBezTo>
                  <a:close/>
                  <a:moveTo>
                    <a:pt x="16" y="28"/>
                  </a:moveTo>
                  <a:cubicBezTo>
                    <a:pt x="16" y="29"/>
                    <a:pt x="16" y="28"/>
                    <a:pt x="16" y="28"/>
                  </a:cubicBezTo>
                  <a:close/>
                  <a:moveTo>
                    <a:pt x="13" y="28"/>
                  </a:moveTo>
                  <a:cubicBezTo>
                    <a:pt x="13" y="29"/>
                    <a:pt x="13" y="29"/>
                    <a:pt x="14" y="29"/>
                  </a:cubicBezTo>
                  <a:cubicBezTo>
                    <a:pt x="14" y="29"/>
                    <a:pt x="14" y="28"/>
                    <a:pt x="13" y="28"/>
                  </a:cubicBezTo>
                  <a:close/>
                  <a:moveTo>
                    <a:pt x="6" y="19"/>
                  </a:moveTo>
                  <a:cubicBezTo>
                    <a:pt x="6" y="19"/>
                    <a:pt x="6" y="19"/>
                    <a:pt x="6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sp>
        <p:nvSpPr>
          <p:cNvPr id="263" name="Rectangle 262">
            <a:extLst>
              <a:ext uri="{FF2B5EF4-FFF2-40B4-BE49-F238E27FC236}">
                <a16:creationId xmlns:a16="http://schemas.microsoft.com/office/drawing/2014/main" id="{26CDBE41-0CE0-4839-9F21-A35F23CA57A0}"/>
              </a:ext>
            </a:extLst>
          </p:cNvPr>
          <p:cNvSpPr/>
          <p:nvPr/>
        </p:nvSpPr>
        <p:spPr>
          <a:xfrm>
            <a:off x="3262124" y="1419718"/>
            <a:ext cx="2813793" cy="33090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>
              <a:defRPr/>
            </a:pPr>
            <a:endParaRPr lang="nb-NO" sz="825" b="1">
              <a:solidFill>
                <a:schemeClr val="tx1"/>
              </a:solidFill>
              <a:latin typeface="Arial" panose="020B0604020202020204"/>
            </a:endParaRPr>
          </a:p>
          <a:p>
            <a:pPr defTabSz="685800">
              <a:defRPr/>
            </a:pPr>
            <a:r>
              <a:rPr lang="nb-NO" sz="800" b="1">
                <a:solidFill>
                  <a:schemeClr val="tx1"/>
                </a:solidFill>
                <a:latin typeface="Arial" panose="020B0604020202020204"/>
              </a:rPr>
              <a:t>Forventede fordeler</a:t>
            </a:r>
            <a:br>
              <a:rPr lang="nb-NO" sz="800" b="1">
                <a:latin typeface="Arial" panose="020B0604020202020204"/>
              </a:rPr>
            </a:br>
            <a:endParaRPr lang="nb-NO" sz="825" b="1">
              <a:solidFill>
                <a:schemeClr val="tx1"/>
              </a:solidFill>
              <a:latin typeface="Arial" panose="020B0604020202020204"/>
            </a:endParaRPr>
          </a:p>
          <a:p>
            <a:pPr marL="128270" indent="-128270" defTabSz="685800">
              <a:buFont typeface="Arial" panose="020B0604020202020204" pitchFamily="34" charset="0"/>
              <a:buChar char="•"/>
              <a:defRPr/>
            </a:pPr>
            <a:r>
              <a:rPr lang="nb-NO" sz="800">
                <a:solidFill>
                  <a:schemeClr val="tx1"/>
                </a:solidFill>
                <a:latin typeface="Arial" panose="020B0604020202020204"/>
              </a:rPr>
              <a:t>Carl vil oppleve at den nye økonomimodellen vil gi nye muligheter for styringsinformasjon, rapporter og analyser</a:t>
            </a:r>
            <a:br>
              <a:rPr lang="nb-NO" sz="800">
                <a:latin typeface="Arial" panose="020B0604020202020204"/>
              </a:rPr>
            </a:br>
            <a:endParaRPr lang="nb-NO" sz="825">
              <a:solidFill>
                <a:schemeClr val="tx1"/>
              </a:solidFill>
              <a:latin typeface="Arial" panose="020B0604020202020204"/>
              <a:cs typeface="Arial" panose="020B0604020202020204"/>
            </a:endParaRPr>
          </a:p>
          <a:p>
            <a:pPr marL="128270" indent="-128270" defTabSz="685800">
              <a:buFont typeface="Arial" panose="020B0604020202020204" pitchFamily="34" charset="0"/>
              <a:buChar char="•"/>
              <a:defRPr/>
            </a:pPr>
            <a:r>
              <a:rPr lang="nb-NO" sz="800">
                <a:solidFill>
                  <a:schemeClr val="tx1"/>
                </a:solidFill>
                <a:latin typeface="Arial" panose="020B0604020202020204"/>
              </a:rPr>
              <a:t>Rapporter fra innkjøp- og fakturaløsningen gir et bedre grunnlag for periodisert regnskap </a:t>
            </a:r>
            <a:endParaRPr lang="nb-NO" sz="800">
              <a:solidFill>
                <a:schemeClr val="tx1"/>
              </a:solidFill>
              <a:latin typeface="Arial" panose="020B0604020202020204"/>
              <a:cs typeface="Arial"/>
            </a:endParaRPr>
          </a:p>
          <a:p>
            <a:pPr marL="128270" indent="-128270" defTabSz="685800">
              <a:buFont typeface="Arial" panose="020B0604020202020204" pitchFamily="34" charset="0"/>
              <a:buChar char="•"/>
              <a:defRPr/>
            </a:pPr>
            <a:endParaRPr lang="nb-NO" sz="800">
              <a:solidFill>
                <a:schemeClr val="tx1"/>
              </a:solidFill>
              <a:latin typeface="Arial" panose="020B0604020202020204"/>
            </a:endParaRPr>
          </a:p>
          <a:p>
            <a:pPr marL="128270" indent="-128270" defTabSz="685800">
              <a:buFont typeface="Arial" panose="020B0604020202020204" pitchFamily="34" charset="0"/>
              <a:buChar char="•"/>
              <a:defRPr/>
            </a:pPr>
            <a:r>
              <a:rPr lang="nb-NO" sz="800">
                <a:solidFill>
                  <a:schemeClr val="tx1"/>
                </a:solidFill>
                <a:latin typeface="Arial" panose="020B0604020202020204"/>
              </a:rPr>
              <a:t>Data fra </a:t>
            </a:r>
            <a:r>
              <a:rPr lang="nb-NO" sz="800" err="1">
                <a:solidFill>
                  <a:schemeClr val="tx1"/>
                </a:solidFill>
                <a:latin typeface="Arial" panose="020B0604020202020204"/>
              </a:rPr>
              <a:t>preaward</a:t>
            </a:r>
            <a:r>
              <a:rPr lang="nb-NO" sz="800">
                <a:solidFill>
                  <a:schemeClr val="tx1"/>
                </a:solidFill>
                <a:latin typeface="Arial" panose="020B0604020202020204"/>
              </a:rPr>
              <a:t> vil etter hvert gi bedre grunnlag for porteføljestyring av BOA</a:t>
            </a:r>
            <a:endParaRPr lang="nb-NO" sz="800">
              <a:solidFill>
                <a:schemeClr val="tx1"/>
              </a:solidFill>
              <a:latin typeface="Arial" panose="020B0604020202020204"/>
              <a:cs typeface="Arial"/>
            </a:endParaRPr>
          </a:p>
          <a:p>
            <a:pPr marL="128270" indent="-128270" defTabSz="685800">
              <a:buFont typeface="Arial" panose="020B0604020202020204" pitchFamily="34" charset="0"/>
              <a:buChar char="•"/>
              <a:defRPr/>
            </a:pPr>
            <a:endParaRPr lang="nb-NO" sz="800">
              <a:solidFill>
                <a:schemeClr val="tx1"/>
              </a:solidFill>
              <a:latin typeface="Arial" panose="020B0604020202020204"/>
            </a:endParaRPr>
          </a:p>
          <a:p>
            <a:pPr marL="128270" indent="-128270" defTabSz="685800">
              <a:buFont typeface="Arial" panose="020B0604020202020204" pitchFamily="34" charset="0"/>
              <a:buChar char="•"/>
              <a:defRPr/>
            </a:pPr>
            <a:r>
              <a:rPr lang="nb-NO" sz="800">
                <a:solidFill>
                  <a:schemeClr val="tx1"/>
                </a:solidFill>
                <a:latin typeface="Arial" panose="020B0604020202020204"/>
              </a:rPr>
              <a:t>Tilgang til UNIT4</a:t>
            </a:r>
            <a:br>
              <a:rPr lang="nb-NO" sz="800">
                <a:solidFill>
                  <a:schemeClr val="tx1"/>
                </a:solidFill>
                <a:latin typeface="Arial" panose="020B0604020202020204"/>
              </a:rPr>
            </a:br>
            <a:endParaRPr lang="nb-NO" sz="800">
              <a:solidFill>
                <a:schemeClr val="tx1"/>
              </a:solidFill>
              <a:latin typeface="Arial" panose="020B0604020202020204"/>
              <a:cs typeface="Arial"/>
            </a:endParaRPr>
          </a:p>
          <a:p>
            <a:pPr marL="128270" indent="-128270" defTabSz="685800">
              <a:buFont typeface="Arial" panose="020B0604020202020204" pitchFamily="34" charset="0"/>
              <a:buChar char="•"/>
              <a:defRPr/>
            </a:pPr>
            <a:r>
              <a:rPr lang="nb-NO" sz="800">
                <a:solidFill>
                  <a:schemeClr val="tx1"/>
                </a:solidFill>
                <a:latin typeface="Arial" panose="020B0604020202020204"/>
              </a:rPr>
              <a:t>Han vil også oppleve å få en bedre oversikt over anleggsregisteret</a:t>
            </a:r>
            <a:endParaRPr lang="nb-NO" sz="800">
              <a:solidFill>
                <a:schemeClr val="tx1"/>
              </a:solidFill>
              <a:latin typeface="Arial" panose="020B0604020202020204"/>
              <a:cs typeface="Arial" panose="020B0604020202020204"/>
            </a:endParaRPr>
          </a:p>
          <a:p>
            <a:pPr marL="128270" indent="-128270" defTabSz="685800">
              <a:buFont typeface="Arial" panose="020B0604020202020204" pitchFamily="34" charset="0"/>
              <a:buChar char="•"/>
              <a:defRPr/>
            </a:pPr>
            <a:endParaRPr lang="nb-NO" sz="825">
              <a:solidFill>
                <a:schemeClr val="tx1"/>
              </a:solidFill>
              <a:latin typeface="Arial" panose="020B0604020202020204"/>
              <a:cs typeface="Arial" panose="020B0604020202020204"/>
            </a:endParaRPr>
          </a:p>
          <a:p>
            <a:pPr marL="128270" indent="-128270" defTabSz="685800">
              <a:buFont typeface="Arial" panose="020B0604020202020204" pitchFamily="34" charset="0"/>
              <a:buChar char="•"/>
              <a:defRPr/>
            </a:pPr>
            <a:r>
              <a:rPr lang="nb-NO" sz="800">
                <a:solidFill>
                  <a:schemeClr val="tx1"/>
                </a:solidFill>
                <a:latin typeface="Arial" panose="020B0604020202020204"/>
              </a:rPr>
              <a:t>Digital arbeidsflyt for omposteringsløsningen</a:t>
            </a:r>
            <a:endParaRPr lang="nb-NO" sz="800">
              <a:solidFill>
                <a:schemeClr val="tx1"/>
              </a:solidFill>
              <a:latin typeface="Arial" panose="020B0604020202020204"/>
              <a:cs typeface="Arial" panose="020B0604020202020204"/>
            </a:endParaRPr>
          </a:p>
          <a:p>
            <a:pPr defTabSz="685800">
              <a:defRPr/>
            </a:pPr>
            <a:endParaRPr lang="nb-NO" sz="825" b="1">
              <a:solidFill>
                <a:schemeClr val="tx1"/>
              </a:solidFill>
              <a:latin typeface="Arial" panose="020B0604020202020204"/>
            </a:endParaRPr>
          </a:p>
          <a:p>
            <a:pPr defTabSz="685800">
              <a:defRPr/>
            </a:pPr>
            <a:endParaRPr lang="nb-NO" sz="825">
              <a:solidFill>
                <a:schemeClr val="tx1"/>
              </a:solidFill>
              <a:latin typeface="Arial" panose="020B0604020202020204"/>
            </a:endParaRPr>
          </a:p>
          <a:p>
            <a:pPr marL="128270" indent="-128270" defTabSz="685800">
              <a:buFont typeface="Arial" panose="020B0604020202020204" pitchFamily="34" charset="0"/>
              <a:buChar char="•"/>
              <a:defRPr/>
            </a:pPr>
            <a:endParaRPr lang="nb-NO" sz="825">
              <a:solidFill>
                <a:schemeClr val="tx1"/>
              </a:solidFill>
              <a:latin typeface="Arial" panose="020B0604020202020204"/>
              <a:cs typeface="Arial" panose="020B0604020202020204"/>
            </a:endParaRPr>
          </a:p>
          <a:p>
            <a:pPr marL="128270" indent="-128270" defTabSz="685800">
              <a:buFont typeface="Arial" panose="020B0604020202020204" pitchFamily="34" charset="0"/>
              <a:buChar char="•"/>
              <a:defRPr/>
            </a:pPr>
            <a:endParaRPr lang="nb-NO" sz="825">
              <a:solidFill>
                <a:schemeClr val="tx1"/>
              </a:solidFill>
              <a:latin typeface="Arial" panose="020B0604020202020204"/>
              <a:cs typeface="Arial" panose="020B0604020202020204"/>
            </a:endParaRPr>
          </a:p>
          <a:p>
            <a:pPr marL="128270" indent="-128270" defTabSz="685800">
              <a:buFont typeface="Arial" panose="020B0604020202020204" pitchFamily="34" charset="0"/>
              <a:buChar char="•"/>
              <a:defRPr/>
            </a:pPr>
            <a:endParaRPr lang="nb-NO" sz="825">
              <a:solidFill>
                <a:schemeClr val="tx1"/>
              </a:solidFill>
              <a:latin typeface="Arial" panose="020B0604020202020204"/>
              <a:cs typeface="Arial" panose="020B0604020202020204"/>
            </a:endParaRPr>
          </a:p>
          <a:p>
            <a:pPr marL="128270" indent="-128270" defTabSz="685800">
              <a:buFont typeface="Arial" panose="020B0604020202020204" pitchFamily="34" charset="0"/>
              <a:buChar char="•"/>
              <a:defRPr/>
            </a:pPr>
            <a:endParaRPr lang="nb-NO" sz="825">
              <a:solidFill>
                <a:schemeClr val="tx1"/>
              </a:solidFill>
              <a:latin typeface="Arial" panose="020B0604020202020204"/>
              <a:cs typeface="Arial" panose="020B0604020202020204"/>
            </a:endParaRPr>
          </a:p>
          <a:p>
            <a:pPr marL="128270" indent="-128270" defTabSz="685800">
              <a:buFont typeface="Arial" panose="020B0604020202020204" pitchFamily="34" charset="0"/>
              <a:buChar char="•"/>
              <a:defRPr/>
            </a:pPr>
            <a:endParaRPr lang="nb-NO" sz="825">
              <a:solidFill>
                <a:schemeClr val="tx1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64" name="Freeform 364">
            <a:extLst>
              <a:ext uri="{FF2B5EF4-FFF2-40B4-BE49-F238E27FC236}">
                <a16:creationId xmlns:a16="http://schemas.microsoft.com/office/drawing/2014/main" id="{53A89A28-FFD9-42E6-B27B-336EDAA339D7}"/>
              </a:ext>
            </a:extLst>
          </p:cNvPr>
          <p:cNvSpPr>
            <a:spLocks noEditPoints="1"/>
          </p:cNvSpPr>
          <p:nvPr/>
        </p:nvSpPr>
        <p:spPr bwMode="auto">
          <a:xfrm>
            <a:off x="5766063" y="1419718"/>
            <a:ext cx="288430" cy="317219"/>
          </a:xfrm>
          <a:custGeom>
            <a:avLst/>
            <a:gdLst>
              <a:gd name="T0" fmla="*/ 83 w 89"/>
              <a:gd name="T1" fmla="*/ 18 h 81"/>
              <a:gd name="T2" fmla="*/ 46 w 89"/>
              <a:gd name="T3" fmla="*/ 80 h 81"/>
              <a:gd name="T4" fmla="*/ 5 w 89"/>
              <a:gd name="T5" fmla="*/ 59 h 81"/>
              <a:gd name="T6" fmla="*/ 13 w 89"/>
              <a:gd name="T7" fmla="*/ 32 h 81"/>
              <a:gd name="T8" fmla="*/ 38 w 89"/>
              <a:gd name="T9" fmla="*/ 2 h 81"/>
              <a:gd name="T10" fmla="*/ 40 w 89"/>
              <a:gd name="T11" fmla="*/ 29 h 81"/>
              <a:gd name="T12" fmla="*/ 40 w 89"/>
              <a:gd name="T13" fmla="*/ 38 h 81"/>
              <a:gd name="T14" fmla="*/ 57 w 89"/>
              <a:gd name="T15" fmla="*/ 58 h 81"/>
              <a:gd name="T16" fmla="*/ 66 w 89"/>
              <a:gd name="T17" fmla="*/ 35 h 81"/>
              <a:gd name="T18" fmla="*/ 58 w 89"/>
              <a:gd name="T19" fmla="*/ 22 h 81"/>
              <a:gd name="T20" fmla="*/ 35 w 89"/>
              <a:gd name="T21" fmla="*/ 12 h 81"/>
              <a:gd name="T22" fmla="*/ 34 w 89"/>
              <a:gd name="T23" fmla="*/ 13 h 81"/>
              <a:gd name="T24" fmla="*/ 31 w 89"/>
              <a:gd name="T25" fmla="*/ 17 h 81"/>
              <a:gd name="T26" fmla="*/ 33 w 89"/>
              <a:gd name="T27" fmla="*/ 14 h 81"/>
              <a:gd name="T28" fmla="*/ 35 w 89"/>
              <a:gd name="T29" fmla="*/ 12 h 81"/>
              <a:gd name="T30" fmla="*/ 36 w 89"/>
              <a:gd name="T31" fmla="*/ 15 h 81"/>
              <a:gd name="T32" fmla="*/ 31 w 89"/>
              <a:gd name="T33" fmla="*/ 23 h 81"/>
              <a:gd name="T34" fmla="*/ 32 w 89"/>
              <a:gd name="T35" fmla="*/ 21 h 81"/>
              <a:gd name="T36" fmla="*/ 34 w 89"/>
              <a:gd name="T37" fmla="*/ 25 h 81"/>
              <a:gd name="T38" fmla="*/ 12 w 89"/>
              <a:gd name="T39" fmla="*/ 38 h 81"/>
              <a:gd name="T40" fmla="*/ 14 w 89"/>
              <a:gd name="T41" fmla="*/ 33 h 81"/>
              <a:gd name="T42" fmla="*/ 65 w 89"/>
              <a:gd name="T43" fmla="*/ 40 h 81"/>
              <a:gd name="T44" fmla="*/ 69 w 89"/>
              <a:gd name="T45" fmla="*/ 46 h 81"/>
              <a:gd name="T46" fmla="*/ 7 w 89"/>
              <a:gd name="T47" fmla="*/ 52 h 81"/>
              <a:gd name="T48" fmla="*/ 7 w 89"/>
              <a:gd name="T49" fmla="*/ 52 h 81"/>
              <a:gd name="T50" fmla="*/ 19 w 89"/>
              <a:gd name="T51" fmla="*/ 55 h 81"/>
              <a:gd name="T52" fmla="*/ 12 w 89"/>
              <a:gd name="T53" fmla="*/ 55 h 81"/>
              <a:gd name="T54" fmla="*/ 28 w 89"/>
              <a:gd name="T55" fmla="*/ 55 h 81"/>
              <a:gd name="T56" fmla="*/ 61 w 89"/>
              <a:gd name="T57" fmla="*/ 50 h 81"/>
              <a:gd name="T58" fmla="*/ 61 w 89"/>
              <a:gd name="T59" fmla="*/ 50 h 81"/>
              <a:gd name="T60" fmla="*/ 31 w 89"/>
              <a:gd name="T61" fmla="*/ 44 h 81"/>
              <a:gd name="T62" fmla="*/ 38 w 89"/>
              <a:gd name="T63" fmla="*/ 48 h 81"/>
              <a:gd name="T64" fmla="*/ 18 w 89"/>
              <a:gd name="T65" fmla="*/ 51 h 81"/>
              <a:gd name="T66" fmla="*/ 25 w 89"/>
              <a:gd name="T67" fmla="*/ 54 h 81"/>
              <a:gd name="T68" fmla="*/ 27 w 89"/>
              <a:gd name="T69" fmla="*/ 51 h 81"/>
              <a:gd name="T70" fmla="*/ 16 w 89"/>
              <a:gd name="T71" fmla="*/ 55 h 81"/>
              <a:gd name="T72" fmla="*/ 35 w 89"/>
              <a:gd name="T73" fmla="*/ 59 h 81"/>
              <a:gd name="T74" fmla="*/ 33 w 89"/>
              <a:gd name="T75" fmla="*/ 57 h 81"/>
              <a:gd name="T76" fmla="*/ 35 w 89"/>
              <a:gd name="T77" fmla="*/ 64 h 81"/>
              <a:gd name="T78" fmla="*/ 44 w 89"/>
              <a:gd name="T79" fmla="*/ 67 h 81"/>
              <a:gd name="T80" fmla="*/ 46 w 89"/>
              <a:gd name="T81" fmla="*/ 68 h 81"/>
              <a:gd name="T82" fmla="*/ 51 w 89"/>
              <a:gd name="T83" fmla="*/ 68 h 81"/>
              <a:gd name="T84" fmla="*/ 47 w 89"/>
              <a:gd name="T85" fmla="*/ 75 h 81"/>
              <a:gd name="T86" fmla="*/ 51 w 89"/>
              <a:gd name="T87" fmla="*/ 68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81">
                <a:moveTo>
                  <a:pt x="58" y="0"/>
                </a:moveTo>
                <a:cubicBezTo>
                  <a:pt x="59" y="6"/>
                  <a:pt x="58" y="14"/>
                  <a:pt x="61" y="19"/>
                </a:cubicBezTo>
                <a:cubicBezTo>
                  <a:pt x="70" y="20"/>
                  <a:pt x="75" y="19"/>
                  <a:pt x="83" y="18"/>
                </a:cubicBezTo>
                <a:cubicBezTo>
                  <a:pt x="89" y="36"/>
                  <a:pt x="73" y="48"/>
                  <a:pt x="64" y="57"/>
                </a:cubicBezTo>
                <a:cubicBezTo>
                  <a:pt x="62" y="57"/>
                  <a:pt x="63" y="55"/>
                  <a:pt x="60" y="56"/>
                </a:cubicBezTo>
                <a:cubicBezTo>
                  <a:pt x="59" y="67"/>
                  <a:pt x="51" y="72"/>
                  <a:pt x="46" y="80"/>
                </a:cubicBezTo>
                <a:cubicBezTo>
                  <a:pt x="41" y="79"/>
                  <a:pt x="37" y="81"/>
                  <a:pt x="32" y="78"/>
                </a:cubicBezTo>
                <a:cubicBezTo>
                  <a:pt x="34" y="72"/>
                  <a:pt x="31" y="64"/>
                  <a:pt x="30" y="58"/>
                </a:cubicBezTo>
                <a:cubicBezTo>
                  <a:pt x="22" y="57"/>
                  <a:pt x="13" y="59"/>
                  <a:pt x="5" y="59"/>
                </a:cubicBezTo>
                <a:cubicBezTo>
                  <a:pt x="3" y="57"/>
                  <a:pt x="4" y="51"/>
                  <a:pt x="1" y="50"/>
                </a:cubicBezTo>
                <a:cubicBezTo>
                  <a:pt x="0" y="42"/>
                  <a:pt x="7" y="39"/>
                  <a:pt x="9" y="32"/>
                </a:cubicBezTo>
                <a:cubicBezTo>
                  <a:pt x="11" y="31"/>
                  <a:pt x="12" y="31"/>
                  <a:pt x="13" y="32"/>
                </a:cubicBezTo>
                <a:cubicBezTo>
                  <a:pt x="13" y="30"/>
                  <a:pt x="13" y="27"/>
                  <a:pt x="15" y="27"/>
                </a:cubicBezTo>
                <a:cubicBezTo>
                  <a:pt x="18" y="27"/>
                  <a:pt x="21" y="26"/>
                  <a:pt x="24" y="25"/>
                </a:cubicBezTo>
                <a:cubicBezTo>
                  <a:pt x="23" y="13"/>
                  <a:pt x="33" y="10"/>
                  <a:pt x="38" y="2"/>
                </a:cubicBezTo>
                <a:cubicBezTo>
                  <a:pt x="45" y="2"/>
                  <a:pt x="51" y="1"/>
                  <a:pt x="58" y="0"/>
                </a:cubicBezTo>
                <a:close/>
                <a:moveTo>
                  <a:pt x="41" y="5"/>
                </a:moveTo>
                <a:cubicBezTo>
                  <a:pt x="39" y="12"/>
                  <a:pt x="43" y="22"/>
                  <a:pt x="40" y="29"/>
                </a:cubicBezTo>
                <a:cubicBezTo>
                  <a:pt x="33" y="26"/>
                  <a:pt x="26" y="30"/>
                  <a:pt x="17" y="29"/>
                </a:cubicBezTo>
                <a:cubicBezTo>
                  <a:pt x="16" y="31"/>
                  <a:pt x="17" y="36"/>
                  <a:pt x="18" y="39"/>
                </a:cubicBezTo>
                <a:cubicBezTo>
                  <a:pt x="26" y="39"/>
                  <a:pt x="32" y="38"/>
                  <a:pt x="40" y="38"/>
                </a:cubicBezTo>
                <a:cubicBezTo>
                  <a:pt x="44" y="41"/>
                  <a:pt x="40" y="49"/>
                  <a:pt x="42" y="55"/>
                </a:cubicBezTo>
                <a:cubicBezTo>
                  <a:pt x="42" y="57"/>
                  <a:pt x="46" y="57"/>
                  <a:pt x="43" y="59"/>
                </a:cubicBezTo>
                <a:cubicBezTo>
                  <a:pt x="47" y="57"/>
                  <a:pt x="54" y="63"/>
                  <a:pt x="57" y="58"/>
                </a:cubicBezTo>
                <a:cubicBezTo>
                  <a:pt x="57" y="56"/>
                  <a:pt x="54" y="57"/>
                  <a:pt x="54" y="55"/>
                </a:cubicBezTo>
                <a:cubicBezTo>
                  <a:pt x="60" y="52"/>
                  <a:pt x="54" y="40"/>
                  <a:pt x="58" y="36"/>
                </a:cubicBezTo>
                <a:cubicBezTo>
                  <a:pt x="61" y="37"/>
                  <a:pt x="64" y="36"/>
                  <a:pt x="66" y="35"/>
                </a:cubicBezTo>
                <a:cubicBezTo>
                  <a:pt x="70" y="38"/>
                  <a:pt x="75" y="37"/>
                  <a:pt x="79" y="36"/>
                </a:cubicBezTo>
                <a:cubicBezTo>
                  <a:pt x="81" y="32"/>
                  <a:pt x="81" y="28"/>
                  <a:pt x="81" y="22"/>
                </a:cubicBezTo>
                <a:cubicBezTo>
                  <a:pt x="74" y="21"/>
                  <a:pt x="65" y="22"/>
                  <a:pt x="58" y="22"/>
                </a:cubicBezTo>
                <a:cubicBezTo>
                  <a:pt x="57" y="17"/>
                  <a:pt x="56" y="10"/>
                  <a:pt x="56" y="4"/>
                </a:cubicBezTo>
                <a:cubicBezTo>
                  <a:pt x="51" y="3"/>
                  <a:pt x="45" y="4"/>
                  <a:pt x="41" y="5"/>
                </a:cubicBezTo>
                <a:close/>
                <a:moveTo>
                  <a:pt x="35" y="12"/>
                </a:moveTo>
                <a:cubicBezTo>
                  <a:pt x="35" y="12"/>
                  <a:pt x="35" y="12"/>
                  <a:pt x="35" y="12"/>
                </a:cubicBezTo>
                <a:cubicBezTo>
                  <a:pt x="34" y="12"/>
                  <a:pt x="34" y="12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3" y="13"/>
                  <a:pt x="33" y="14"/>
                  <a:pt x="33" y="14"/>
                </a:cubicBezTo>
                <a:cubicBezTo>
                  <a:pt x="33" y="14"/>
                  <a:pt x="33" y="14"/>
                  <a:pt x="32" y="14"/>
                </a:cubicBezTo>
                <a:cubicBezTo>
                  <a:pt x="32" y="16"/>
                  <a:pt x="30" y="15"/>
                  <a:pt x="31" y="17"/>
                </a:cubicBezTo>
                <a:cubicBezTo>
                  <a:pt x="29" y="18"/>
                  <a:pt x="26" y="21"/>
                  <a:pt x="28" y="23"/>
                </a:cubicBezTo>
                <a:cubicBezTo>
                  <a:pt x="28" y="21"/>
                  <a:pt x="30" y="20"/>
                  <a:pt x="31" y="17"/>
                </a:cubicBezTo>
                <a:cubicBezTo>
                  <a:pt x="32" y="16"/>
                  <a:pt x="33" y="16"/>
                  <a:pt x="33" y="14"/>
                </a:cubicBezTo>
                <a:cubicBezTo>
                  <a:pt x="34" y="14"/>
                  <a:pt x="34" y="14"/>
                  <a:pt x="34" y="13"/>
                </a:cubicBezTo>
                <a:cubicBezTo>
                  <a:pt x="35" y="13"/>
                  <a:pt x="35" y="13"/>
                  <a:pt x="35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1"/>
                  <a:pt x="35" y="11"/>
                  <a:pt x="35" y="12"/>
                </a:cubicBezTo>
                <a:close/>
                <a:moveTo>
                  <a:pt x="36" y="15"/>
                </a:moveTo>
                <a:cubicBezTo>
                  <a:pt x="37" y="15"/>
                  <a:pt x="36" y="15"/>
                  <a:pt x="36" y="15"/>
                </a:cubicBezTo>
                <a:close/>
                <a:moveTo>
                  <a:pt x="32" y="21"/>
                </a:moveTo>
                <a:cubicBezTo>
                  <a:pt x="32" y="21"/>
                  <a:pt x="31" y="21"/>
                  <a:pt x="31" y="21"/>
                </a:cubicBezTo>
                <a:cubicBezTo>
                  <a:pt x="31" y="21"/>
                  <a:pt x="30" y="23"/>
                  <a:pt x="31" y="23"/>
                </a:cubicBezTo>
                <a:cubicBezTo>
                  <a:pt x="32" y="22"/>
                  <a:pt x="32" y="22"/>
                  <a:pt x="32" y="21"/>
                </a:cubicBezTo>
                <a:cubicBezTo>
                  <a:pt x="33" y="21"/>
                  <a:pt x="34" y="19"/>
                  <a:pt x="34" y="18"/>
                </a:cubicBezTo>
                <a:cubicBezTo>
                  <a:pt x="33" y="18"/>
                  <a:pt x="32" y="20"/>
                  <a:pt x="32" y="21"/>
                </a:cubicBezTo>
                <a:close/>
                <a:moveTo>
                  <a:pt x="34" y="25"/>
                </a:moveTo>
                <a:cubicBezTo>
                  <a:pt x="34" y="23"/>
                  <a:pt x="39" y="22"/>
                  <a:pt x="37" y="19"/>
                </a:cubicBezTo>
                <a:cubicBezTo>
                  <a:pt x="36" y="21"/>
                  <a:pt x="32" y="23"/>
                  <a:pt x="34" y="25"/>
                </a:cubicBezTo>
                <a:close/>
                <a:moveTo>
                  <a:pt x="30" y="24"/>
                </a:moveTo>
                <a:cubicBezTo>
                  <a:pt x="30" y="25"/>
                  <a:pt x="29" y="24"/>
                  <a:pt x="30" y="24"/>
                </a:cubicBezTo>
                <a:close/>
                <a:moveTo>
                  <a:pt x="12" y="38"/>
                </a:moveTo>
                <a:cubicBezTo>
                  <a:pt x="9" y="40"/>
                  <a:pt x="5" y="44"/>
                  <a:pt x="6" y="48"/>
                </a:cubicBezTo>
                <a:cubicBezTo>
                  <a:pt x="7" y="45"/>
                  <a:pt x="11" y="42"/>
                  <a:pt x="12" y="38"/>
                </a:cubicBezTo>
                <a:cubicBezTo>
                  <a:pt x="14" y="37"/>
                  <a:pt x="14" y="35"/>
                  <a:pt x="14" y="33"/>
                </a:cubicBezTo>
                <a:cubicBezTo>
                  <a:pt x="11" y="34"/>
                  <a:pt x="13" y="37"/>
                  <a:pt x="12" y="38"/>
                </a:cubicBezTo>
                <a:close/>
                <a:moveTo>
                  <a:pt x="60" y="48"/>
                </a:moveTo>
                <a:cubicBezTo>
                  <a:pt x="61" y="45"/>
                  <a:pt x="64" y="43"/>
                  <a:pt x="65" y="40"/>
                </a:cubicBezTo>
                <a:cubicBezTo>
                  <a:pt x="61" y="40"/>
                  <a:pt x="58" y="45"/>
                  <a:pt x="60" y="48"/>
                </a:cubicBezTo>
                <a:close/>
                <a:moveTo>
                  <a:pt x="63" y="53"/>
                </a:moveTo>
                <a:cubicBezTo>
                  <a:pt x="66" y="52"/>
                  <a:pt x="67" y="49"/>
                  <a:pt x="69" y="46"/>
                </a:cubicBezTo>
                <a:cubicBezTo>
                  <a:pt x="71" y="44"/>
                  <a:pt x="74" y="42"/>
                  <a:pt x="73" y="40"/>
                </a:cubicBezTo>
                <a:cubicBezTo>
                  <a:pt x="70" y="44"/>
                  <a:pt x="65" y="48"/>
                  <a:pt x="63" y="53"/>
                </a:cubicBezTo>
                <a:close/>
                <a:moveTo>
                  <a:pt x="7" y="52"/>
                </a:moveTo>
                <a:cubicBezTo>
                  <a:pt x="11" y="50"/>
                  <a:pt x="13" y="44"/>
                  <a:pt x="15" y="41"/>
                </a:cubicBezTo>
                <a:cubicBezTo>
                  <a:pt x="15" y="40"/>
                  <a:pt x="15" y="40"/>
                  <a:pt x="14" y="40"/>
                </a:cubicBezTo>
                <a:cubicBezTo>
                  <a:pt x="12" y="45"/>
                  <a:pt x="8" y="47"/>
                  <a:pt x="7" y="52"/>
                </a:cubicBezTo>
                <a:close/>
                <a:moveTo>
                  <a:pt x="19" y="55"/>
                </a:moveTo>
                <a:cubicBezTo>
                  <a:pt x="23" y="54"/>
                  <a:pt x="27" y="45"/>
                  <a:pt x="28" y="41"/>
                </a:cubicBezTo>
                <a:cubicBezTo>
                  <a:pt x="25" y="46"/>
                  <a:pt x="21" y="50"/>
                  <a:pt x="19" y="55"/>
                </a:cubicBezTo>
                <a:close/>
                <a:moveTo>
                  <a:pt x="12" y="55"/>
                </a:moveTo>
                <a:cubicBezTo>
                  <a:pt x="14" y="51"/>
                  <a:pt x="20" y="45"/>
                  <a:pt x="20" y="42"/>
                </a:cubicBezTo>
                <a:cubicBezTo>
                  <a:pt x="17" y="46"/>
                  <a:pt x="11" y="50"/>
                  <a:pt x="12" y="55"/>
                </a:cubicBezTo>
                <a:close/>
                <a:moveTo>
                  <a:pt x="28" y="55"/>
                </a:moveTo>
                <a:cubicBezTo>
                  <a:pt x="32" y="51"/>
                  <a:pt x="35" y="47"/>
                  <a:pt x="38" y="42"/>
                </a:cubicBezTo>
                <a:cubicBezTo>
                  <a:pt x="32" y="44"/>
                  <a:pt x="30" y="49"/>
                  <a:pt x="28" y="55"/>
                </a:cubicBezTo>
                <a:close/>
                <a:moveTo>
                  <a:pt x="67" y="42"/>
                </a:moveTo>
                <a:cubicBezTo>
                  <a:pt x="67" y="42"/>
                  <a:pt x="67" y="42"/>
                  <a:pt x="66" y="42"/>
                </a:cubicBezTo>
                <a:cubicBezTo>
                  <a:pt x="65" y="45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1" y="51"/>
                  <a:pt x="59" y="52"/>
                  <a:pt x="60" y="53"/>
                </a:cubicBezTo>
                <a:cubicBezTo>
                  <a:pt x="60" y="52"/>
                  <a:pt x="61" y="52"/>
                  <a:pt x="61" y="50"/>
                </a:cubicBezTo>
                <a:cubicBezTo>
                  <a:pt x="64" y="48"/>
                  <a:pt x="65" y="45"/>
                  <a:pt x="67" y="42"/>
                </a:cubicBezTo>
                <a:cubicBezTo>
                  <a:pt x="68" y="42"/>
                  <a:pt x="67" y="42"/>
                  <a:pt x="67" y="42"/>
                </a:cubicBezTo>
                <a:close/>
                <a:moveTo>
                  <a:pt x="31" y="44"/>
                </a:moveTo>
                <a:cubicBezTo>
                  <a:pt x="32" y="46"/>
                  <a:pt x="32" y="41"/>
                  <a:pt x="31" y="44"/>
                </a:cubicBezTo>
                <a:close/>
                <a:moveTo>
                  <a:pt x="37" y="51"/>
                </a:moveTo>
                <a:cubicBezTo>
                  <a:pt x="37" y="50"/>
                  <a:pt x="38" y="49"/>
                  <a:pt x="38" y="48"/>
                </a:cubicBezTo>
                <a:cubicBezTo>
                  <a:pt x="37" y="48"/>
                  <a:pt x="36" y="51"/>
                  <a:pt x="37" y="51"/>
                </a:cubicBezTo>
                <a:close/>
                <a:moveTo>
                  <a:pt x="18" y="51"/>
                </a:moveTo>
                <a:cubicBezTo>
                  <a:pt x="18" y="51"/>
                  <a:pt x="18" y="50"/>
                  <a:pt x="18" y="51"/>
                </a:cubicBezTo>
                <a:close/>
                <a:moveTo>
                  <a:pt x="27" y="51"/>
                </a:moveTo>
                <a:cubicBezTo>
                  <a:pt x="26" y="51"/>
                  <a:pt x="26" y="51"/>
                  <a:pt x="26" y="51"/>
                </a:cubicBezTo>
                <a:cubicBezTo>
                  <a:pt x="25" y="51"/>
                  <a:pt x="23" y="53"/>
                  <a:pt x="25" y="54"/>
                </a:cubicBezTo>
                <a:cubicBezTo>
                  <a:pt x="25" y="53"/>
                  <a:pt x="26" y="53"/>
                  <a:pt x="26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8" y="50"/>
                  <a:pt x="27" y="50"/>
                  <a:pt x="27" y="51"/>
                </a:cubicBezTo>
                <a:close/>
                <a:moveTo>
                  <a:pt x="16" y="55"/>
                </a:moveTo>
                <a:cubicBezTo>
                  <a:pt x="16" y="54"/>
                  <a:pt x="20" y="52"/>
                  <a:pt x="17" y="51"/>
                </a:cubicBezTo>
                <a:cubicBezTo>
                  <a:pt x="17" y="53"/>
                  <a:pt x="14" y="54"/>
                  <a:pt x="16" y="55"/>
                </a:cubicBezTo>
                <a:close/>
                <a:moveTo>
                  <a:pt x="35" y="59"/>
                </a:moveTo>
                <a:cubicBezTo>
                  <a:pt x="35" y="57"/>
                  <a:pt x="40" y="54"/>
                  <a:pt x="38" y="52"/>
                </a:cubicBezTo>
                <a:cubicBezTo>
                  <a:pt x="38" y="55"/>
                  <a:pt x="33" y="57"/>
                  <a:pt x="35" y="59"/>
                </a:cubicBezTo>
                <a:close/>
                <a:moveTo>
                  <a:pt x="33" y="57"/>
                </a:moveTo>
                <a:cubicBezTo>
                  <a:pt x="34" y="56"/>
                  <a:pt x="34" y="55"/>
                  <a:pt x="35" y="53"/>
                </a:cubicBezTo>
                <a:cubicBezTo>
                  <a:pt x="33" y="53"/>
                  <a:pt x="32" y="56"/>
                  <a:pt x="33" y="57"/>
                </a:cubicBezTo>
                <a:close/>
                <a:moveTo>
                  <a:pt x="35" y="64"/>
                </a:moveTo>
                <a:cubicBezTo>
                  <a:pt x="37" y="63"/>
                  <a:pt x="40" y="60"/>
                  <a:pt x="39" y="58"/>
                </a:cubicBezTo>
                <a:cubicBezTo>
                  <a:pt x="38" y="60"/>
                  <a:pt x="36" y="61"/>
                  <a:pt x="35" y="64"/>
                </a:cubicBezTo>
                <a:close/>
                <a:moveTo>
                  <a:pt x="44" y="67"/>
                </a:moveTo>
                <a:cubicBezTo>
                  <a:pt x="44" y="66"/>
                  <a:pt x="48" y="63"/>
                  <a:pt x="45" y="63"/>
                </a:cubicBezTo>
                <a:cubicBezTo>
                  <a:pt x="46" y="65"/>
                  <a:pt x="42" y="66"/>
                  <a:pt x="44" y="67"/>
                </a:cubicBezTo>
                <a:close/>
                <a:moveTo>
                  <a:pt x="46" y="68"/>
                </a:moveTo>
                <a:cubicBezTo>
                  <a:pt x="45" y="69"/>
                  <a:pt x="43" y="72"/>
                  <a:pt x="44" y="73"/>
                </a:cubicBezTo>
                <a:cubicBezTo>
                  <a:pt x="45" y="72"/>
                  <a:pt x="46" y="71"/>
                  <a:pt x="46" y="68"/>
                </a:cubicBezTo>
                <a:cubicBezTo>
                  <a:pt x="48" y="69"/>
                  <a:pt x="49" y="66"/>
                  <a:pt x="47" y="66"/>
                </a:cubicBezTo>
                <a:cubicBezTo>
                  <a:pt x="47" y="67"/>
                  <a:pt x="47" y="67"/>
                  <a:pt x="46" y="68"/>
                </a:cubicBezTo>
                <a:close/>
                <a:moveTo>
                  <a:pt x="51" y="68"/>
                </a:moveTo>
                <a:cubicBezTo>
                  <a:pt x="51" y="68"/>
                  <a:pt x="51" y="68"/>
                  <a:pt x="50" y="68"/>
                </a:cubicBezTo>
                <a:cubicBezTo>
                  <a:pt x="50" y="69"/>
                  <a:pt x="48" y="69"/>
                  <a:pt x="49" y="72"/>
                </a:cubicBezTo>
                <a:cubicBezTo>
                  <a:pt x="48" y="72"/>
                  <a:pt x="45" y="74"/>
                  <a:pt x="47" y="75"/>
                </a:cubicBezTo>
                <a:cubicBezTo>
                  <a:pt x="47" y="73"/>
                  <a:pt x="49" y="73"/>
                  <a:pt x="49" y="72"/>
                </a:cubicBezTo>
                <a:cubicBezTo>
                  <a:pt x="50" y="71"/>
                  <a:pt x="50" y="69"/>
                  <a:pt x="51" y="68"/>
                </a:cubicBezTo>
                <a:cubicBezTo>
                  <a:pt x="52" y="67"/>
                  <a:pt x="51" y="67"/>
                  <a:pt x="51" y="68"/>
                </a:cubicBezTo>
                <a:close/>
              </a:path>
            </a:pathLst>
          </a:custGeom>
          <a:solidFill>
            <a:srgbClr val="253A5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endParaRPr lang="en-US" sz="1800">
              <a:solidFill>
                <a:srgbClr val="000000"/>
              </a:solidFill>
              <a:latin typeface="Arial" panose="020B0604020202020204"/>
            </a:endParaRPr>
          </a:p>
        </p:txBody>
      </p: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83A88826-705D-466C-A203-459D9670C9C6}"/>
              </a:ext>
            </a:extLst>
          </p:cNvPr>
          <p:cNvGrpSpPr/>
          <p:nvPr/>
        </p:nvGrpSpPr>
        <p:grpSpPr>
          <a:xfrm>
            <a:off x="2898731" y="2157378"/>
            <a:ext cx="251944" cy="459338"/>
            <a:chOff x="1702451" y="3025396"/>
            <a:chExt cx="1902897" cy="3816252"/>
          </a:xfrm>
          <a:solidFill>
            <a:srgbClr val="253A55"/>
          </a:solidFill>
        </p:grpSpPr>
        <p:sp>
          <p:nvSpPr>
            <p:cNvPr id="267" name="Freeform 2619">
              <a:extLst>
                <a:ext uri="{FF2B5EF4-FFF2-40B4-BE49-F238E27FC236}">
                  <a16:creationId xmlns:a16="http://schemas.microsoft.com/office/drawing/2014/main" id="{4FD548FC-66AA-44F9-A39E-883EDA5E6E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2451" y="3025396"/>
              <a:ext cx="1902897" cy="3816252"/>
            </a:xfrm>
            <a:custGeom>
              <a:avLst/>
              <a:gdLst>
                <a:gd name="T0" fmla="*/ 101 w 288"/>
                <a:gd name="T1" fmla="*/ 436 h 577"/>
                <a:gd name="T2" fmla="*/ 67 w 288"/>
                <a:gd name="T3" fmla="*/ 560 h 577"/>
                <a:gd name="T4" fmla="*/ 26 w 288"/>
                <a:gd name="T5" fmla="*/ 556 h 577"/>
                <a:gd name="T6" fmla="*/ 50 w 288"/>
                <a:gd name="T7" fmla="*/ 540 h 577"/>
                <a:gd name="T8" fmla="*/ 48 w 288"/>
                <a:gd name="T9" fmla="*/ 356 h 577"/>
                <a:gd name="T10" fmla="*/ 66 w 288"/>
                <a:gd name="T11" fmla="*/ 207 h 577"/>
                <a:gd name="T12" fmla="*/ 4 w 288"/>
                <a:gd name="T13" fmla="*/ 217 h 577"/>
                <a:gd name="T14" fmla="*/ 33 w 288"/>
                <a:gd name="T15" fmla="*/ 151 h 577"/>
                <a:gd name="T16" fmla="*/ 62 w 288"/>
                <a:gd name="T17" fmla="*/ 105 h 577"/>
                <a:gd name="T18" fmla="*/ 65 w 288"/>
                <a:gd name="T19" fmla="*/ 90 h 577"/>
                <a:gd name="T20" fmla="*/ 92 w 288"/>
                <a:gd name="T21" fmla="*/ 19 h 577"/>
                <a:gd name="T22" fmla="*/ 139 w 288"/>
                <a:gd name="T23" fmla="*/ 5 h 577"/>
                <a:gd name="T24" fmla="*/ 89 w 288"/>
                <a:gd name="T25" fmla="*/ 63 h 577"/>
                <a:gd name="T26" fmla="*/ 158 w 288"/>
                <a:gd name="T27" fmla="*/ 88 h 577"/>
                <a:gd name="T28" fmla="*/ 156 w 288"/>
                <a:gd name="T29" fmla="*/ 13 h 577"/>
                <a:gd name="T30" fmla="*/ 173 w 288"/>
                <a:gd name="T31" fmla="*/ 83 h 577"/>
                <a:gd name="T32" fmla="*/ 89 w 288"/>
                <a:gd name="T33" fmla="*/ 97 h 577"/>
                <a:gd name="T34" fmla="*/ 77 w 288"/>
                <a:gd name="T35" fmla="*/ 100 h 577"/>
                <a:gd name="T36" fmla="*/ 82 w 288"/>
                <a:gd name="T37" fmla="*/ 118 h 577"/>
                <a:gd name="T38" fmla="*/ 67 w 288"/>
                <a:gd name="T39" fmla="*/ 152 h 577"/>
                <a:gd name="T40" fmla="*/ 94 w 288"/>
                <a:gd name="T41" fmla="*/ 121 h 577"/>
                <a:gd name="T42" fmla="*/ 113 w 288"/>
                <a:gd name="T43" fmla="*/ 127 h 577"/>
                <a:gd name="T44" fmla="*/ 136 w 288"/>
                <a:gd name="T45" fmla="*/ 128 h 577"/>
                <a:gd name="T46" fmla="*/ 151 w 288"/>
                <a:gd name="T47" fmla="*/ 124 h 577"/>
                <a:gd name="T48" fmla="*/ 178 w 288"/>
                <a:gd name="T49" fmla="*/ 166 h 577"/>
                <a:gd name="T50" fmla="*/ 204 w 288"/>
                <a:gd name="T51" fmla="*/ 231 h 577"/>
                <a:gd name="T52" fmla="*/ 181 w 288"/>
                <a:gd name="T53" fmla="*/ 165 h 577"/>
                <a:gd name="T54" fmla="*/ 190 w 288"/>
                <a:gd name="T55" fmla="*/ 169 h 577"/>
                <a:gd name="T56" fmla="*/ 254 w 288"/>
                <a:gd name="T57" fmla="*/ 277 h 577"/>
                <a:gd name="T58" fmla="*/ 287 w 288"/>
                <a:gd name="T59" fmla="*/ 303 h 577"/>
                <a:gd name="T60" fmla="*/ 277 w 288"/>
                <a:gd name="T61" fmla="*/ 309 h 577"/>
                <a:gd name="T62" fmla="*/ 244 w 288"/>
                <a:gd name="T63" fmla="*/ 311 h 577"/>
                <a:gd name="T64" fmla="*/ 187 w 288"/>
                <a:gd name="T65" fmla="*/ 223 h 577"/>
                <a:gd name="T66" fmla="*/ 188 w 288"/>
                <a:gd name="T67" fmla="*/ 269 h 577"/>
                <a:gd name="T68" fmla="*/ 210 w 288"/>
                <a:gd name="T69" fmla="*/ 469 h 577"/>
                <a:gd name="T70" fmla="*/ 223 w 288"/>
                <a:gd name="T71" fmla="*/ 553 h 577"/>
                <a:gd name="T72" fmla="*/ 217 w 288"/>
                <a:gd name="T73" fmla="*/ 577 h 577"/>
                <a:gd name="T74" fmla="*/ 185 w 288"/>
                <a:gd name="T75" fmla="*/ 553 h 577"/>
                <a:gd name="T76" fmla="*/ 158 w 288"/>
                <a:gd name="T77" fmla="*/ 452 h 577"/>
                <a:gd name="T78" fmla="*/ 120 w 288"/>
                <a:gd name="T79" fmla="*/ 401 h 577"/>
                <a:gd name="T80" fmla="*/ 63 w 288"/>
                <a:gd name="T81" fmla="*/ 533 h 577"/>
                <a:gd name="T82" fmla="*/ 106 w 288"/>
                <a:gd name="T83" fmla="*/ 399 h 577"/>
                <a:gd name="T84" fmla="*/ 151 w 288"/>
                <a:gd name="T85" fmla="*/ 418 h 577"/>
                <a:gd name="T86" fmla="*/ 200 w 288"/>
                <a:gd name="T87" fmla="*/ 540 h 577"/>
                <a:gd name="T88" fmla="*/ 202 w 288"/>
                <a:gd name="T89" fmla="*/ 525 h 577"/>
                <a:gd name="T90" fmla="*/ 186 w 288"/>
                <a:gd name="T91" fmla="*/ 345 h 577"/>
                <a:gd name="T92" fmla="*/ 166 w 288"/>
                <a:gd name="T93" fmla="*/ 171 h 577"/>
                <a:gd name="T94" fmla="*/ 133 w 288"/>
                <a:gd name="T95" fmla="*/ 160 h 577"/>
                <a:gd name="T96" fmla="*/ 111 w 288"/>
                <a:gd name="T97" fmla="*/ 144 h 577"/>
                <a:gd name="T98" fmla="*/ 82 w 288"/>
                <a:gd name="T99" fmla="*/ 187 h 577"/>
                <a:gd name="T100" fmla="*/ 62 w 288"/>
                <a:gd name="T101" fmla="*/ 340 h 577"/>
                <a:gd name="T102" fmla="*/ 149 w 288"/>
                <a:gd name="T103" fmla="*/ 349 h 577"/>
                <a:gd name="T104" fmla="*/ 175 w 288"/>
                <a:gd name="T105" fmla="*/ 342 h 577"/>
                <a:gd name="T106" fmla="*/ 137 w 288"/>
                <a:gd name="T107" fmla="*/ 362 h 577"/>
                <a:gd name="T108" fmla="*/ 56 w 288"/>
                <a:gd name="T109" fmla="*/ 376 h 577"/>
                <a:gd name="T110" fmla="*/ 60 w 288"/>
                <a:gd name="T111" fmla="*/ 533 h 577"/>
                <a:gd name="T112" fmla="*/ 14 w 288"/>
                <a:gd name="T113" fmla="*/ 206 h 577"/>
                <a:gd name="T114" fmla="*/ 79 w 288"/>
                <a:gd name="T115" fmla="*/ 157 h 577"/>
                <a:gd name="T116" fmla="*/ 219 w 288"/>
                <a:gd name="T117" fmla="*/ 567 h 577"/>
                <a:gd name="T118" fmla="*/ 198 w 288"/>
                <a:gd name="T119" fmla="*/ 564 h 577"/>
                <a:gd name="T120" fmla="*/ 58 w 288"/>
                <a:gd name="T121" fmla="*/ 556 h 577"/>
                <a:gd name="T122" fmla="*/ 58 w 288"/>
                <a:gd name="T123" fmla="*/ 56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8" h="577">
                  <a:moveTo>
                    <a:pt x="120" y="401"/>
                  </a:moveTo>
                  <a:cubicBezTo>
                    <a:pt x="106" y="410"/>
                    <a:pt x="105" y="424"/>
                    <a:pt x="101" y="436"/>
                  </a:cubicBezTo>
                  <a:cubicBezTo>
                    <a:pt x="91" y="464"/>
                    <a:pt x="84" y="493"/>
                    <a:pt x="77" y="521"/>
                  </a:cubicBezTo>
                  <a:cubicBezTo>
                    <a:pt x="73" y="534"/>
                    <a:pt x="71" y="547"/>
                    <a:pt x="67" y="560"/>
                  </a:cubicBezTo>
                  <a:cubicBezTo>
                    <a:pt x="64" y="571"/>
                    <a:pt x="39" y="577"/>
                    <a:pt x="31" y="569"/>
                  </a:cubicBezTo>
                  <a:cubicBezTo>
                    <a:pt x="28" y="566"/>
                    <a:pt x="24" y="559"/>
                    <a:pt x="26" y="556"/>
                  </a:cubicBezTo>
                  <a:cubicBezTo>
                    <a:pt x="28" y="550"/>
                    <a:pt x="34" y="546"/>
                    <a:pt x="39" y="542"/>
                  </a:cubicBezTo>
                  <a:cubicBezTo>
                    <a:pt x="41" y="540"/>
                    <a:pt x="45" y="541"/>
                    <a:pt x="50" y="540"/>
                  </a:cubicBezTo>
                  <a:cubicBezTo>
                    <a:pt x="49" y="522"/>
                    <a:pt x="47" y="504"/>
                    <a:pt x="47" y="486"/>
                  </a:cubicBezTo>
                  <a:cubicBezTo>
                    <a:pt x="47" y="443"/>
                    <a:pt x="47" y="399"/>
                    <a:pt x="48" y="356"/>
                  </a:cubicBezTo>
                  <a:cubicBezTo>
                    <a:pt x="48" y="332"/>
                    <a:pt x="56" y="310"/>
                    <a:pt x="58" y="286"/>
                  </a:cubicBezTo>
                  <a:cubicBezTo>
                    <a:pt x="61" y="260"/>
                    <a:pt x="63" y="233"/>
                    <a:pt x="66" y="207"/>
                  </a:cubicBezTo>
                  <a:cubicBezTo>
                    <a:pt x="49" y="211"/>
                    <a:pt x="33" y="216"/>
                    <a:pt x="16" y="220"/>
                  </a:cubicBezTo>
                  <a:cubicBezTo>
                    <a:pt x="12" y="221"/>
                    <a:pt x="6" y="219"/>
                    <a:pt x="4" y="217"/>
                  </a:cubicBezTo>
                  <a:cubicBezTo>
                    <a:pt x="1" y="213"/>
                    <a:pt x="0" y="207"/>
                    <a:pt x="2" y="203"/>
                  </a:cubicBezTo>
                  <a:cubicBezTo>
                    <a:pt x="8" y="183"/>
                    <a:pt x="19" y="166"/>
                    <a:pt x="33" y="151"/>
                  </a:cubicBezTo>
                  <a:cubicBezTo>
                    <a:pt x="43" y="140"/>
                    <a:pt x="53" y="129"/>
                    <a:pt x="63" y="118"/>
                  </a:cubicBezTo>
                  <a:cubicBezTo>
                    <a:pt x="68" y="113"/>
                    <a:pt x="69" y="110"/>
                    <a:pt x="62" y="105"/>
                  </a:cubicBezTo>
                  <a:cubicBezTo>
                    <a:pt x="60" y="104"/>
                    <a:pt x="58" y="99"/>
                    <a:pt x="58" y="97"/>
                  </a:cubicBezTo>
                  <a:cubicBezTo>
                    <a:pt x="59" y="94"/>
                    <a:pt x="62" y="91"/>
                    <a:pt x="65" y="90"/>
                  </a:cubicBezTo>
                  <a:cubicBezTo>
                    <a:pt x="70" y="88"/>
                    <a:pt x="76" y="87"/>
                    <a:pt x="81" y="86"/>
                  </a:cubicBezTo>
                  <a:cubicBezTo>
                    <a:pt x="72" y="62"/>
                    <a:pt x="77" y="40"/>
                    <a:pt x="92" y="19"/>
                  </a:cubicBezTo>
                  <a:cubicBezTo>
                    <a:pt x="100" y="8"/>
                    <a:pt x="107" y="0"/>
                    <a:pt x="120" y="0"/>
                  </a:cubicBezTo>
                  <a:cubicBezTo>
                    <a:pt x="126" y="0"/>
                    <a:pt x="132" y="3"/>
                    <a:pt x="139" y="5"/>
                  </a:cubicBezTo>
                  <a:cubicBezTo>
                    <a:pt x="137" y="8"/>
                    <a:pt x="137" y="9"/>
                    <a:pt x="137" y="9"/>
                  </a:cubicBezTo>
                  <a:cubicBezTo>
                    <a:pt x="102" y="9"/>
                    <a:pt x="89" y="38"/>
                    <a:pt x="89" y="63"/>
                  </a:cubicBezTo>
                  <a:cubicBezTo>
                    <a:pt x="88" y="82"/>
                    <a:pt x="97" y="94"/>
                    <a:pt x="113" y="100"/>
                  </a:cubicBezTo>
                  <a:cubicBezTo>
                    <a:pt x="129" y="105"/>
                    <a:pt x="147" y="100"/>
                    <a:pt x="158" y="88"/>
                  </a:cubicBezTo>
                  <a:cubicBezTo>
                    <a:pt x="180" y="64"/>
                    <a:pt x="167" y="30"/>
                    <a:pt x="143" y="18"/>
                  </a:cubicBezTo>
                  <a:cubicBezTo>
                    <a:pt x="145" y="10"/>
                    <a:pt x="151" y="10"/>
                    <a:pt x="156" y="13"/>
                  </a:cubicBezTo>
                  <a:cubicBezTo>
                    <a:pt x="161" y="16"/>
                    <a:pt x="165" y="21"/>
                    <a:pt x="168" y="26"/>
                  </a:cubicBezTo>
                  <a:cubicBezTo>
                    <a:pt x="182" y="44"/>
                    <a:pt x="181" y="63"/>
                    <a:pt x="173" y="83"/>
                  </a:cubicBezTo>
                  <a:cubicBezTo>
                    <a:pt x="165" y="102"/>
                    <a:pt x="143" y="115"/>
                    <a:pt x="122" y="112"/>
                  </a:cubicBezTo>
                  <a:cubicBezTo>
                    <a:pt x="109" y="111"/>
                    <a:pt x="98" y="107"/>
                    <a:pt x="89" y="97"/>
                  </a:cubicBezTo>
                  <a:cubicBezTo>
                    <a:pt x="87" y="95"/>
                    <a:pt x="81" y="97"/>
                    <a:pt x="77" y="98"/>
                  </a:cubicBezTo>
                  <a:cubicBezTo>
                    <a:pt x="77" y="99"/>
                    <a:pt x="77" y="99"/>
                    <a:pt x="77" y="100"/>
                  </a:cubicBezTo>
                  <a:cubicBezTo>
                    <a:pt x="79" y="101"/>
                    <a:pt x="80" y="103"/>
                    <a:pt x="81" y="103"/>
                  </a:cubicBezTo>
                  <a:cubicBezTo>
                    <a:pt x="89" y="108"/>
                    <a:pt x="90" y="113"/>
                    <a:pt x="82" y="118"/>
                  </a:cubicBezTo>
                  <a:cubicBezTo>
                    <a:pt x="62" y="132"/>
                    <a:pt x="45" y="149"/>
                    <a:pt x="35" y="173"/>
                  </a:cubicBezTo>
                  <a:cubicBezTo>
                    <a:pt x="46" y="166"/>
                    <a:pt x="57" y="159"/>
                    <a:pt x="67" y="152"/>
                  </a:cubicBezTo>
                  <a:cubicBezTo>
                    <a:pt x="65" y="142"/>
                    <a:pt x="74" y="143"/>
                    <a:pt x="79" y="138"/>
                  </a:cubicBezTo>
                  <a:cubicBezTo>
                    <a:pt x="84" y="133"/>
                    <a:pt x="90" y="127"/>
                    <a:pt x="94" y="121"/>
                  </a:cubicBezTo>
                  <a:cubicBezTo>
                    <a:pt x="100" y="114"/>
                    <a:pt x="106" y="114"/>
                    <a:pt x="110" y="123"/>
                  </a:cubicBezTo>
                  <a:cubicBezTo>
                    <a:pt x="111" y="124"/>
                    <a:pt x="112" y="126"/>
                    <a:pt x="113" y="127"/>
                  </a:cubicBezTo>
                  <a:cubicBezTo>
                    <a:pt x="117" y="133"/>
                    <a:pt x="122" y="140"/>
                    <a:pt x="126" y="147"/>
                  </a:cubicBezTo>
                  <a:cubicBezTo>
                    <a:pt x="134" y="142"/>
                    <a:pt x="135" y="135"/>
                    <a:pt x="136" y="128"/>
                  </a:cubicBezTo>
                  <a:cubicBezTo>
                    <a:pt x="137" y="125"/>
                    <a:pt x="140" y="121"/>
                    <a:pt x="142" y="121"/>
                  </a:cubicBezTo>
                  <a:cubicBezTo>
                    <a:pt x="145" y="120"/>
                    <a:pt x="149" y="122"/>
                    <a:pt x="151" y="124"/>
                  </a:cubicBezTo>
                  <a:cubicBezTo>
                    <a:pt x="159" y="132"/>
                    <a:pt x="167" y="141"/>
                    <a:pt x="175" y="150"/>
                  </a:cubicBezTo>
                  <a:cubicBezTo>
                    <a:pt x="179" y="154"/>
                    <a:pt x="183" y="157"/>
                    <a:pt x="178" y="166"/>
                  </a:cubicBezTo>
                  <a:cubicBezTo>
                    <a:pt x="174" y="171"/>
                    <a:pt x="178" y="182"/>
                    <a:pt x="177" y="190"/>
                  </a:cubicBezTo>
                  <a:cubicBezTo>
                    <a:pt x="176" y="210"/>
                    <a:pt x="192" y="219"/>
                    <a:pt x="204" y="231"/>
                  </a:cubicBezTo>
                  <a:cubicBezTo>
                    <a:pt x="214" y="240"/>
                    <a:pt x="224" y="249"/>
                    <a:pt x="234" y="258"/>
                  </a:cubicBezTo>
                  <a:cubicBezTo>
                    <a:pt x="218" y="226"/>
                    <a:pt x="193" y="199"/>
                    <a:pt x="181" y="165"/>
                  </a:cubicBezTo>
                  <a:cubicBezTo>
                    <a:pt x="182" y="164"/>
                    <a:pt x="183" y="164"/>
                    <a:pt x="184" y="163"/>
                  </a:cubicBezTo>
                  <a:cubicBezTo>
                    <a:pt x="186" y="165"/>
                    <a:pt x="189" y="167"/>
                    <a:pt x="190" y="169"/>
                  </a:cubicBezTo>
                  <a:cubicBezTo>
                    <a:pt x="208" y="198"/>
                    <a:pt x="225" y="227"/>
                    <a:pt x="242" y="255"/>
                  </a:cubicBezTo>
                  <a:cubicBezTo>
                    <a:pt x="246" y="262"/>
                    <a:pt x="251" y="269"/>
                    <a:pt x="254" y="277"/>
                  </a:cubicBezTo>
                  <a:cubicBezTo>
                    <a:pt x="259" y="291"/>
                    <a:pt x="270" y="295"/>
                    <a:pt x="283" y="296"/>
                  </a:cubicBezTo>
                  <a:cubicBezTo>
                    <a:pt x="284" y="298"/>
                    <a:pt x="286" y="300"/>
                    <a:pt x="287" y="303"/>
                  </a:cubicBezTo>
                  <a:cubicBezTo>
                    <a:pt x="288" y="308"/>
                    <a:pt x="286" y="311"/>
                    <a:pt x="281" y="310"/>
                  </a:cubicBezTo>
                  <a:cubicBezTo>
                    <a:pt x="279" y="310"/>
                    <a:pt x="278" y="309"/>
                    <a:pt x="277" y="309"/>
                  </a:cubicBezTo>
                  <a:cubicBezTo>
                    <a:pt x="266" y="305"/>
                    <a:pt x="255" y="297"/>
                    <a:pt x="246" y="314"/>
                  </a:cubicBezTo>
                  <a:cubicBezTo>
                    <a:pt x="245" y="313"/>
                    <a:pt x="245" y="312"/>
                    <a:pt x="244" y="311"/>
                  </a:cubicBezTo>
                  <a:cubicBezTo>
                    <a:pt x="245" y="305"/>
                    <a:pt x="246" y="298"/>
                    <a:pt x="248" y="289"/>
                  </a:cubicBezTo>
                  <a:cubicBezTo>
                    <a:pt x="229" y="268"/>
                    <a:pt x="208" y="246"/>
                    <a:pt x="187" y="223"/>
                  </a:cubicBezTo>
                  <a:cubicBezTo>
                    <a:pt x="186" y="224"/>
                    <a:pt x="185" y="224"/>
                    <a:pt x="184" y="225"/>
                  </a:cubicBezTo>
                  <a:cubicBezTo>
                    <a:pt x="185" y="240"/>
                    <a:pt x="187" y="254"/>
                    <a:pt x="188" y="269"/>
                  </a:cubicBezTo>
                  <a:cubicBezTo>
                    <a:pt x="192" y="310"/>
                    <a:pt x="195" y="352"/>
                    <a:pt x="200" y="393"/>
                  </a:cubicBezTo>
                  <a:cubicBezTo>
                    <a:pt x="202" y="419"/>
                    <a:pt x="208" y="443"/>
                    <a:pt x="210" y="469"/>
                  </a:cubicBezTo>
                  <a:cubicBezTo>
                    <a:pt x="212" y="490"/>
                    <a:pt x="212" y="512"/>
                    <a:pt x="211" y="534"/>
                  </a:cubicBezTo>
                  <a:cubicBezTo>
                    <a:pt x="211" y="544"/>
                    <a:pt x="213" y="550"/>
                    <a:pt x="223" y="553"/>
                  </a:cubicBezTo>
                  <a:cubicBezTo>
                    <a:pt x="230" y="555"/>
                    <a:pt x="236" y="561"/>
                    <a:pt x="232" y="568"/>
                  </a:cubicBezTo>
                  <a:cubicBezTo>
                    <a:pt x="229" y="573"/>
                    <a:pt x="222" y="577"/>
                    <a:pt x="217" y="577"/>
                  </a:cubicBezTo>
                  <a:cubicBezTo>
                    <a:pt x="208" y="577"/>
                    <a:pt x="198" y="575"/>
                    <a:pt x="190" y="572"/>
                  </a:cubicBezTo>
                  <a:cubicBezTo>
                    <a:pt x="180" y="569"/>
                    <a:pt x="180" y="562"/>
                    <a:pt x="185" y="553"/>
                  </a:cubicBezTo>
                  <a:cubicBezTo>
                    <a:pt x="188" y="549"/>
                    <a:pt x="190" y="542"/>
                    <a:pt x="189" y="537"/>
                  </a:cubicBezTo>
                  <a:cubicBezTo>
                    <a:pt x="179" y="508"/>
                    <a:pt x="170" y="480"/>
                    <a:pt x="158" y="452"/>
                  </a:cubicBezTo>
                  <a:cubicBezTo>
                    <a:pt x="152" y="438"/>
                    <a:pt x="143" y="426"/>
                    <a:pt x="134" y="414"/>
                  </a:cubicBezTo>
                  <a:cubicBezTo>
                    <a:pt x="131" y="409"/>
                    <a:pt x="124" y="405"/>
                    <a:pt x="120" y="401"/>
                  </a:cubicBezTo>
                  <a:moveTo>
                    <a:pt x="60" y="533"/>
                  </a:moveTo>
                  <a:cubicBezTo>
                    <a:pt x="61" y="533"/>
                    <a:pt x="62" y="533"/>
                    <a:pt x="63" y="533"/>
                  </a:cubicBezTo>
                  <a:cubicBezTo>
                    <a:pt x="69" y="507"/>
                    <a:pt x="75" y="482"/>
                    <a:pt x="83" y="457"/>
                  </a:cubicBezTo>
                  <a:cubicBezTo>
                    <a:pt x="89" y="437"/>
                    <a:pt x="97" y="418"/>
                    <a:pt x="106" y="399"/>
                  </a:cubicBezTo>
                  <a:cubicBezTo>
                    <a:pt x="110" y="389"/>
                    <a:pt x="118" y="388"/>
                    <a:pt x="127" y="394"/>
                  </a:cubicBezTo>
                  <a:cubicBezTo>
                    <a:pt x="136" y="401"/>
                    <a:pt x="145" y="409"/>
                    <a:pt x="151" y="418"/>
                  </a:cubicBezTo>
                  <a:cubicBezTo>
                    <a:pt x="167" y="445"/>
                    <a:pt x="180" y="472"/>
                    <a:pt x="188" y="502"/>
                  </a:cubicBezTo>
                  <a:cubicBezTo>
                    <a:pt x="191" y="514"/>
                    <a:pt x="195" y="526"/>
                    <a:pt x="200" y="540"/>
                  </a:cubicBezTo>
                  <a:cubicBezTo>
                    <a:pt x="201" y="537"/>
                    <a:pt x="201" y="535"/>
                    <a:pt x="201" y="534"/>
                  </a:cubicBezTo>
                  <a:cubicBezTo>
                    <a:pt x="202" y="531"/>
                    <a:pt x="202" y="528"/>
                    <a:pt x="202" y="525"/>
                  </a:cubicBezTo>
                  <a:cubicBezTo>
                    <a:pt x="201" y="499"/>
                    <a:pt x="199" y="473"/>
                    <a:pt x="197" y="446"/>
                  </a:cubicBezTo>
                  <a:cubicBezTo>
                    <a:pt x="194" y="413"/>
                    <a:pt x="189" y="379"/>
                    <a:pt x="186" y="345"/>
                  </a:cubicBezTo>
                  <a:cubicBezTo>
                    <a:pt x="183" y="321"/>
                    <a:pt x="181" y="296"/>
                    <a:pt x="178" y="272"/>
                  </a:cubicBezTo>
                  <a:cubicBezTo>
                    <a:pt x="174" y="238"/>
                    <a:pt x="170" y="205"/>
                    <a:pt x="166" y="171"/>
                  </a:cubicBezTo>
                  <a:cubicBezTo>
                    <a:pt x="164" y="157"/>
                    <a:pt x="159" y="145"/>
                    <a:pt x="145" y="139"/>
                  </a:cubicBezTo>
                  <a:cubicBezTo>
                    <a:pt x="141" y="146"/>
                    <a:pt x="138" y="153"/>
                    <a:pt x="133" y="160"/>
                  </a:cubicBezTo>
                  <a:cubicBezTo>
                    <a:pt x="128" y="167"/>
                    <a:pt x="124" y="166"/>
                    <a:pt x="119" y="159"/>
                  </a:cubicBezTo>
                  <a:cubicBezTo>
                    <a:pt x="117" y="153"/>
                    <a:pt x="114" y="148"/>
                    <a:pt x="111" y="144"/>
                  </a:cubicBezTo>
                  <a:cubicBezTo>
                    <a:pt x="108" y="140"/>
                    <a:pt x="104" y="136"/>
                    <a:pt x="100" y="131"/>
                  </a:cubicBezTo>
                  <a:cubicBezTo>
                    <a:pt x="93" y="152"/>
                    <a:pt x="85" y="169"/>
                    <a:pt x="82" y="187"/>
                  </a:cubicBezTo>
                  <a:cubicBezTo>
                    <a:pt x="73" y="235"/>
                    <a:pt x="67" y="284"/>
                    <a:pt x="60" y="333"/>
                  </a:cubicBezTo>
                  <a:cubicBezTo>
                    <a:pt x="60" y="335"/>
                    <a:pt x="61" y="339"/>
                    <a:pt x="62" y="340"/>
                  </a:cubicBezTo>
                  <a:cubicBezTo>
                    <a:pt x="71" y="345"/>
                    <a:pt x="80" y="350"/>
                    <a:pt x="90" y="352"/>
                  </a:cubicBezTo>
                  <a:cubicBezTo>
                    <a:pt x="110" y="358"/>
                    <a:pt x="130" y="354"/>
                    <a:pt x="149" y="349"/>
                  </a:cubicBezTo>
                  <a:cubicBezTo>
                    <a:pt x="155" y="348"/>
                    <a:pt x="160" y="346"/>
                    <a:pt x="166" y="345"/>
                  </a:cubicBezTo>
                  <a:cubicBezTo>
                    <a:pt x="169" y="344"/>
                    <a:pt x="174" y="341"/>
                    <a:pt x="175" y="342"/>
                  </a:cubicBezTo>
                  <a:cubicBezTo>
                    <a:pt x="178" y="345"/>
                    <a:pt x="179" y="350"/>
                    <a:pt x="181" y="353"/>
                  </a:cubicBezTo>
                  <a:cubicBezTo>
                    <a:pt x="165" y="356"/>
                    <a:pt x="151" y="360"/>
                    <a:pt x="137" y="362"/>
                  </a:cubicBezTo>
                  <a:cubicBezTo>
                    <a:pt x="118" y="365"/>
                    <a:pt x="99" y="368"/>
                    <a:pt x="80" y="360"/>
                  </a:cubicBezTo>
                  <a:cubicBezTo>
                    <a:pt x="54" y="350"/>
                    <a:pt x="57" y="347"/>
                    <a:pt x="56" y="376"/>
                  </a:cubicBezTo>
                  <a:cubicBezTo>
                    <a:pt x="54" y="408"/>
                    <a:pt x="54" y="439"/>
                    <a:pt x="55" y="470"/>
                  </a:cubicBezTo>
                  <a:cubicBezTo>
                    <a:pt x="55" y="491"/>
                    <a:pt x="58" y="512"/>
                    <a:pt x="60" y="533"/>
                  </a:cubicBezTo>
                  <a:moveTo>
                    <a:pt x="79" y="157"/>
                  </a:moveTo>
                  <a:cubicBezTo>
                    <a:pt x="59" y="175"/>
                    <a:pt x="31" y="181"/>
                    <a:pt x="14" y="206"/>
                  </a:cubicBezTo>
                  <a:cubicBezTo>
                    <a:pt x="32" y="209"/>
                    <a:pt x="45" y="203"/>
                    <a:pt x="58" y="197"/>
                  </a:cubicBezTo>
                  <a:cubicBezTo>
                    <a:pt x="75" y="189"/>
                    <a:pt x="73" y="171"/>
                    <a:pt x="79" y="157"/>
                  </a:cubicBezTo>
                  <a:moveTo>
                    <a:pt x="198" y="564"/>
                  </a:moveTo>
                  <a:cubicBezTo>
                    <a:pt x="205" y="565"/>
                    <a:pt x="212" y="566"/>
                    <a:pt x="219" y="567"/>
                  </a:cubicBezTo>
                  <a:cubicBezTo>
                    <a:pt x="219" y="566"/>
                    <a:pt x="219" y="565"/>
                    <a:pt x="220" y="563"/>
                  </a:cubicBezTo>
                  <a:cubicBezTo>
                    <a:pt x="213" y="559"/>
                    <a:pt x="206" y="556"/>
                    <a:pt x="198" y="564"/>
                  </a:cubicBezTo>
                  <a:moveTo>
                    <a:pt x="58" y="560"/>
                  </a:moveTo>
                  <a:cubicBezTo>
                    <a:pt x="58" y="558"/>
                    <a:pt x="58" y="557"/>
                    <a:pt x="58" y="556"/>
                  </a:cubicBezTo>
                  <a:cubicBezTo>
                    <a:pt x="51" y="558"/>
                    <a:pt x="44" y="547"/>
                    <a:pt x="37" y="560"/>
                  </a:cubicBezTo>
                  <a:lnTo>
                    <a:pt x="58" y="5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68" name="Freeform 2620">
              <a:extLst>
                <a:ext uri="{FF2B5EF4-FFF2-40B4-BE49-F238E27FC236}">
                  <a16:creationId xmlns:a16="http://schemas.microsoft.com/office/drawing/2014/main" id="{901FD8A5-741D-44D1-89CA-3460FA338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5245" y="3474978"/>
              <a:ext cx="219568" cy="125466"/>
            </a:xfrm>
            <a:custGeom>
              <a:avLst/>
              <a:gdLst>
                <a:gd name="T0" fmla="*/ 0 w 33"/>
                <a:gd name="T1" fmla="*/ 17 h 20"/>
                <a:gd name="T2" fmla="*/ 24 w 33"/>
                <a:gd name="T3" fmla="*/ 0 h 20"/>
                <a:gd name="T4" fmla="*/ 25 w 33"/>
                <a:gd name="T5" fmla="*/ 17 h 20"/>
                <a:gd name="T6" fmla="*/ 14 w 33"/>
                <a:gd name="T7" fmla="*/ 20 h 20"/>
                <a:gd name="T8" fmla="*/ 1 w 33"/>
                <a:gd name="T9" fmla="*/ 20 h 20"/>
                <a:gd name="T10" fmla="*/ 0 w 33"/>
                <a:gd name="T11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0">
                  <a:moveTo>
                    <a:pt x="0" y="17"/>
                  </a:moveTo>
                  <a:cubicBezTo>
                    <a:pt x="8" y="11"/>
                    <a:pt x="16" y="5"/>
                    <a:pt x="24" y="0"/>
                  </a:cubicBezTo>
                  <a:cubicBezTo>
                    <a:pt x="33" y="5"/>
                    <a:pt x="26" y="12"/>
                    <a:pt x="25" y="17"/>
                  </a:cubicBezTo>
                  <a:cubicBezTo>
                    <a:pt x="25" y="19"/>
                    <a:pt x="18" y="19"/>
                    <a:pt x="14" y="20"/>
                  </a:cubicBezTo>
                  <a:cubicBezTo>
                    <a:pt x="10" y="20"/>
                    <a:pt x="6" y="20"/>
                    <a:pt x="1" y="20"/>
                  </a:cubicBezTo>
                  <a:cubicBezTo>
                    <a:pt x="1" y="19"/>
                    <a:pt x="1" y="18"/>
                    <a:pt x="0" y="1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69" name="Freeform 2625">
              <a:extLst>
                <a:ext uri="{FF2B5EF4-FFF2-40B4-BE49-F238E27FC236}">
                  <a16:creationId xmlns:a16="http://schemas.microsoft.com/office/drawing/2014/main" id="{AFE084BF-7860-4950-83A7-F7281CEDC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6608" y="4342786"/>
              <a:ext cx="94103" cy="794616"/>
            </a:xfrm>
            <a:custGeom>
              <a:avLst/>
              <a:gdLst>
                <a:gd name="T0" fmla="*/ 10 w 15"/>
                <a:gd name="T1" fmla="*/ 2 h 121"/>
                <a:gd name="T2" fmla="*/ 12 w 15"/>
                <a:gd name="T3" fmla="*/ 52 h 121"/>
                <a:gd name="T4" fmla="*/ 14 w 15"/>
                <a:gd name="T5" fmla="*/ 102 h 121"/>
                <a:gd name="T6" fmla="*/ 14 w 15"/>
                <a:gd name="T7" fmla="*/ 112 h 121"/>
                <a:gd name="T8" fmla="*/ 10 w 15"/>
                <a:gd name="T9" fmla="*/ 121 h 121"/>
                <a:gd name="T10" fmla="*/ 4 w 15"/>
                <a:gd name="T11" fmla="*/ 111 h 121"/>
                <a:gd name="T12" fmla="*/ 0 w 15"/>
                <a:gd name="T13" fmla="*/ 11 h 121"/>
                <a:gd name="T14" fmla="*/ 5 w 15"/>
                <a:gd name="T15" fmla="*/ 0 h 121"/>
                <a:gd name="T16" fmla="*/ 10 w 15"/>
                <a:gd name="T17" fmla="*/ 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21">
                  <a:moveTo>
                    <a:pt x="10" y="2"/>
                  </a:moveTo>
                  <a:cubicBezTo>
                    <a:pt x="11" y="19"/>
                    <a:pt x="11" y="35"/>
                    <a:pt x="12" y="52"/>
                  </a:cubicBezTo>
                  <a:cubicBezTo>
                    <a:pt x="13" y="68"/>
                    <a:pt x="13" y="85"/>
                    <a:pt x="14" y="102"/>
                  </a:cubicBezTo>
                  <a:cubicBezTo>
                    <a:pt x="14" y="105"/>
                    <a:pt x="15" y="108"/>
                    <a:pt x="14" y="112"/>
                  </a:cubicBezTo>
                  <a:cubicBezTo>
                    <a:pt x="14" y="115"/>
                    <a:pt x="11" y="118"/>
                    <a:pt x="10" y="121"/>
                  </a:cubicBezTo>
                  <a:cubicBezTo>
                    <a:pt x="8" y="117"/>
                    <a:pt x="4" y="114"/>
                    <a:pt x="4" y="111"/>
                  </a:cubicBezTo>
                  <a:cubicBezTo>
                    <a:pt x="2" y="78"/>
                    <a:pt x="1" y="44"/>
                    <a:pt x="0" y="11"/>
                  </a:cubicBezTo>
                  <a:cubicBezTo>
                    <a:pt x="0" y="7"/>
                    <a:pt x="3" y="4"/>
                    <a:pt x="5" y="0"/>
                  </a:cubicBezTo>
                  <a:cubicBezTo>
                    <a:pt x="6" y="1"/>
                    <a:pt x="8" y="1"/>
                    <a:pt x="10" y="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sp>
        <p:nvSpPr>
          <p:cNvPr id="302" name="Freeform 176">
            <a:extLst>
              <a:ext uri="{FF2B5EF4-FFF2-40B4-BE49-F238E27FC236}">
                <a16:creationId xmlns:a16="http://schemas.microsoft.com/office/drawing/2014/main" id="{F58B2346-2D28-4D11-BA8A-70169A2D7F4F}"/>
              </a:ext>
            </a:extLst>
          </p:cNvPr>
          <p:cNvSpPr>
            <a:spLocks noEditPoints="1"/>
          </p:cNvSpPr>
          <p:nvPr/>
        </p:nvSpPr>
        <p:spPr bwMode="auto">
          <a:xfrm>
            <a:off x="8598327" y="1375284"/>
            <a:ext cx="313135" cy="432197"/>
          </a:xfrm>
          <a:custGeom>
            <a:avLst/>
            <a:gdLst>
              <a:gd name="T0" fmla="*/ 10 w 71"/>
              <a:gd name="T1" fmla="*/ 83 h 98"/>
              <a:gd name="T2" fmla="*/ 22 w 71"/>
              <a:gd name="T3" fmla="*/ 85 h 98"/>
              <a:gd name="T4" fmla="*/ 36 w 71"/>
              <a:gd name="T5" fmla="*/ 84 h 98"/>
              <a:gd name="T6" fmla="*/ 56 w 71"/>
              <a:gd name="T7" fmla="*/ 82 h 98"/>
              <a:gd name="T8" fmla="*/ 60 w 71"/>
              <a:gd name="T9" fmla="*/ 21 h 98"/>
              <a:gd name="T10" fmla="*/ 31 w 71"/>
              <a:gd name="T11" fmla="*/ 33 h 98"/>
              <a:gd name="T12" fmla="*/ 31 w 71"/>
              <a:gd name="T13" fmla="*/ 36 h 98"/>
              <a:gd name="T14" fmla="*/ 28 w 71"/>
              <a:gd name="T15" fmla="*/ 34 h 98"/>
              <a:gd name="T16" fmla="*/ 4 w 71"/>
              <a:gd name="T17" fmla="*/ 33 h 98"/>
              <a:gd name="T18" fmla="*/ 4 w 71"/>
              <a:gd name="T19" fmla="*/ 78 h 98"/>
              <a:gd name="T20" fmla="*/ 10 w 71"/>
              <a:gd name="T21" fmla="*/ 83 h 98"/>
              <a:gd name="T22" fmla="*/ 1 w 71"/>
              <a:gd name="T23" fmla="*/ 80 h 98"/>
              <a:gd name="T24" fmla="*/ 2 w 71"/>
              <a:gd name="T25" fmla="*/ 55 h 98"/>
              <a:gd name="T26" fmla="*/ 3 w 71"/>
              <a:gd name="T27" fmla="*/ 36 h 98"/>
              <a:gd name="T28" fmla="*/ 2 w 71"/>
              <a:gd name="T29" fmla="*/ 31 h 98"/>
              <a:gd name="T30" fmla="*/ 25 w 71"/>
              <a:gd name="T31" fmla="*/ 32 h 98"/>
              <a:gd name="T32" fmla="*/ 24 w 71"/>
              <a:gd name="T33" fmla="*/ 28 h 98"/>
              <a:gd name="T34" fmla="*/ 11 w 71"/>
              <a:gd name="T35" fmla="*/ 23 h 98"/>
              <a:gd name="T36" fmla="*/ 10 w 71"/>
              <a:gd name="T37" fmla="*/ 14 h 98"/>
              <a:gd name="T38" fmla="*/ 8 w 71"/>
              <a:gd name="T39" fmla="*/ 15 h 98"/>
              <a:gd name="T40" fmla="*/ 3 w 71"/>
              <a:gd name="T41" fmla="*/ 12 h 98"/>
              <a:gd name="T42" fmla="*/ 14 w 71"/>
              <a:gd name="T43" fmla="*/ 0 h 98"/>
              <a:gd name="T44" fmla="*/ 17 w 71"/>
              <a:gd name="T45" fmla="*/ 8 h 98"/>
              <a:gd name="T46" fmla="*/ 21 w 71"/>
              <a:gd name="T47" fmla="*/ 13 h 98"/>
              <a:gd name="T48" fmla="*/ 28 w 71"/>
              <a:gd name="T49" fmla="*/ 24 h 98"/>
              <a:gd name="T50" fmla="*/ 30 w 71"/>
              <a:gd name="T51" fmla="*/ 30 h 98"/>
              <a:gd name="T52" fmla="*/ 63 w 71"/>
              <a:gd name="T53" fmla="*/ 18 h 98"/>
              <a:gd name="T54" fmla="*/ 62 w 71"/>
              <a:gd name="T55" fmla="*/ 27 h 98"/>
              <a:gd name="T56" fmla="*/ 70 w 71"/>
              <a:gd name="T57" fmla="*/ 28 h 98"/>
              <a:gd name="T58" fmla="*/ 66 w 71"/>
              <a:gd name="T59" fmla="*/ 53 h 98"/>
              <a:gd name="T60" fmla="*/ 69 w 71"/>
              <a:gd name="T61" fmla="*/ 89 h 98"/>
              <a:gd name="T62" fmla="*/ 70 w 71"/>
              <a:gd name="T63" fmla="*/ 98 h 98"/>
              <a:gd name="T64" fmla="*/ 41 w 71"/>
              <a:gd name="T65" fmla="*/ 94 h 98"/>
              <a:gd name="T66" fmla="*/ 41 w 71"/>
              <a:gd name="T67" fmla="*/ 93 h 98"/>
              <a:gd name="T68" fmla="*/ 40 w 71"/>
              <a:gd name="T69" fmla="*/ 94 h 98"/>
              <a:gd name="T70" fmla="*/ 14 w 71"/>
              <a:gd name="T71" fmla="*/ 95 h 98"/>
              <a:gd name="T72" fmla="*/ 10 w 71"/>
              <a:gd name="T73" fmla="*/ 83 h 98"/>
              <a:gd name="T74" fmla="*/ 7 w 71"/>
              <a:gd name="T75" fmla="*/ 13 h 98"/>
              <a:gd name="T76" fmla="*/ 7 w 71"/>
              <a:gd name="T77" fmla="*/ 13 h 98"/>
              <a:gd name="T78" fmla="*/ 17 w 71"/>
              <a:gd name="T79" fmla="*/ 4 h 98"/>
              <a:gd name="T80" fmla="*/ 5 w 71"/>
              <a:gd name="T81" fmla="*/ 12 h 98"/>
              <a:gd name="T82" fmla="*/ 7 w 71"/>
              <a:gd name="T83" fmla="*/ 13 h 98"/>
              <a:gd name="T84" fmla="*/ 13 w 71"/>
              <a:gd name="T85" fmla="*/ 13 h 98"/>
              <a:gd name="T86" fmla="*/ 21 w 71"/>
              <a:gd name="T87" fmla="*/ 16 h 98"/>
              <a:gd name="T88" fmla="*/ 13 w 71"/>
              <a:gd name="T89" fmla="*/ 13 h 98"/>
              <a:gd name="T90" fmla="*/ 22 w 71"/>
              <a:gd name="T91" fmla="*/ 15 h 98"/>
              <a:gd name="T92" fmla="*/ 23 w 71"/>
              <a:gd name="T93" fmla="*/ 17 h 98"/>
              <a:gd name="T94" fmla="*/ 17 w 71"/>
              <a:gd name="T95" fmla="*/ 22 h 98"/>
              <a:gd name="T96" fmla="*/ 14 w 71"/>
              <a:gd name="T97" fmla="*/ 20 h 98"/>
              <a:gd name="T98" fmla="*/ 16 w 71"/>
              <a:gd name="T99" fmla="*/ 27 h 98"/>
              <a:gd name="T100" fmla="*/ 22 w 71"/>
              <a:gd name="T101" fmla="*/ 15 h 98"/>
              <a:gd name="T102" fmla="*/ 16 w 71"/>
              <a:gd name="T103" fmla="*/ 87 h 98"/>
              <a:gd name="T104" fmla="*/ 16 w 71"/>
              <a:gd name="T105" fmla="*/ 87 h 98"/>
              <a:gd name="T106" fmla="*/ 67 w 71"/>
              <a:gd name="T107" fmla="*/ 91 h 98"/>
              <a:gd name="T108" fmla="*/ 67 w 71"/>
              <a:gd name="T109" fmla="*/ 89 h 98"/>
              <a:gd name="T110" fmla="*/ 67 w 71"/>
              <a:gd name="T111" fmla="*/ 91 h 98"/>
              <a:gd name="T112" fmla="*/ 37 w 71"/>
              <a:gd name="T113" fmla="*/ 93 h 98"/>
              <a:gd name="T114" fmla="*/ 37 w 71"/>
              <a:gd name="T115" fmla="*/ 93 h 98"/>
              <a:gd name="T116" fmla="*/ 56 w 71"/>
              <a:gd name="T117" fmla="*/ 93 h 98"/>
              <a:gd name="T118" fmla="*/ 55 w 71"/>
              <a:gd name="T119" fmla="*/ 93 h 98"/>
              <a:gd name="T120" fmla="*/ 56 w 71"/>
              <a:gd name="T121" fmla="*/ 93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1" h="98">
                <a:moveTo>
                  <a:pt x="10" y="83"/>
                </a:moveTo>
                <a:cubicBezTo>
                  <a:pt x="14" y="83"/>
                  <a:pt x="17" y="85"/>
                  <a:pt x="22" y="85"/>
                </a:cubicBezTo>
                <a:cubicBezTo>
                  <a:pt x="27" y="86"/>
                  <a:pt x="31" y="85"/>
                  <a:pt x="36" y="84"/>
                </a:cubicBezTo>
                <a:cubicBezTo>
                  <a:pt x="43" y="84"/>
                  <a:pt x="50" y="84"/>
                  <a:pt x="56" y="82"/>
                </a:cubicBezTo>
                <a:cubicBezTo>
                  <a:pt x="67" y="67"/>
                  <a:pt x="59" y="41"/>
                  <a:pt x="60" y="21"/>
                </a:cubicBezTo>
                <a:cubicBezTo>
                  <a:pt x="51" y="25"/>
                  <a:pt x="43" y="31"/>
                  <a:pt x="31" y="33"/>
                </a:cubicBezTo>
                <a:cubicBezTo>
                  <a:pt x="30" y="33"/>
                  <a:pt x="32" y="35"/>
                  <a:pt x="31" y="36"/>
                </a:cubicBezTo>
                <a:cubicBezTo>
                  <a:pt x="29" y="37"/>
                  <a:pt x="29" y="34"/>
                  <a:pt x="28" y="34"/>
                </a:cubicBezTo>
                <a:cubicBezTo>
                  <a:pt x="21" y="35"/>
                  <a:pt x="10" y="36"/>
                  <a:pt x="4" y="33"/>
                </a:cubicBezTo>
                <a:cubicBezTo>
                  <a:pt x="0" y="48"/>
                  <a:pt x="7" y="63"/>
                  <a:pt x="4" y="78"/>
                </a:cubicBezTo>
                <a:cubicBezTo>
                  <a:pt x="6" y="80"/>
                  <a:pt x="8" y="82"/>
                  <a:pt x="10" y="83"/>
                </a:cubicBezTo>
                <a:cubicBezTo>
                  <a:pt x="6" y="84"/>
                  <a:pt x="4" y="81"/>
                  <a:pt x="1" y="80"/>
                </a:cubicBezTo>
                <a:cubicBezTo>
                  <a:pt x="5" y="73"/>
                  <a:pt x="3" y="64"/>
                  <a:pt x="2" y="55"/>
                </a:cubicBezTo>
                <a:cubicBezTo>
                  <a:pt x="1" y="48"/>
                  <a:pt x="3" y="42"/>
                  <a:pt x="3" y="36"/>
                </a:cubicBezTo>
                <a:cubicBezTo>
                  <a:pt x="3" y="34"/>
                  <a:pt x="1" y="32"/>
                  <a:pt x="2" y="31"/>
                </a:cubicBezTo>
                <a:cubicBezTo>
                  <a:pt x="8" y="33"/>
                  <a:pt x="17" y="34"/>
                  <a:pt x="25" y="32"/>
                </a:cubicBezTo>
                <a:cubicBezTo>
                  <a:pt x="26" y="30"/>
                  <a:pt x="24" y="29"/>
                  <a:pt x="24" y="28"/>
                </a:cubicBezTo>
                <a:cubicBezTo>
                  <a:pt x="18" y="31"/>
                  <a:pt x="11" y="29"/>
                  <a:pt x="11" y="23"/>
                </a:cubicBezTo>
                <a:cubicBezTo>
                  <a:pt x="11" y="19"/>
                  <a:pt x="14" y="16"/>
                  <a:pt x="10" y="14"/>
                </a:cubicBezTo>
                <a:cubicBezTo>
                  <a:pt x="9" y="14"/>
                  <a:pt x="8" y="15"/>
                  <a:pt x="8" y="15"/>
                </a:cubicBezTo>
                <a:cubicBezTo>
                  <a:pt x="7" y="15"/>
                  <a:pt x="5" y="13"/>
                  <a:pt x="3" y="12"/>
                </a:cubicBezTo>
                <a:cubicBezTo>
                  <a:pt x="4" y="5"/>
                  <a:pt x="9" y="3"/>
                  <a:pt x="14" y="0"/>
                </a:cubicBezTo>
                <a:cubicBezTo>
                  <a:pt x="18" y="1"/>
                  <a:pt x="20" y="5"/>
                  <a:pt x="17" y="8"/>
                </a:cubicBezTo>
                <a:cubicBezTo>
                  <a:pt x="18" y="10"/>
                  <a:pt x="20" y="12"/>
                  <a:pt x="21" y="13"/>
                </a:cubicBezTo>
                <a:cubicBezTo>
                  <a:pt x="30" y="10"/>
                  <a:pt x="33" y="20"/>
                  <a:pt x="28" y="24"/>
                </a:cubicBezTo>
                <a:cubicBezTo>
                  <a:pt x="28" y="27"/>
                  <a:pt x="30" y="28"/>
                  <a:pt x="30" y="30"/>
                </a:cubicBezTo>
                <a:cubicBezTo>
                  <a:pt x="44" y="30"/>
                  <a:pt x="51" y="21"/>
                  <a:pt x="63" y="18"/>
                </a:cubicBezTo>
                <a:cubicBezTo>
                  <a:pt x="64" y="21"/>
                  <a:pt x="62" y="24"/>
                  <a:pt x="62" y="27"/>
                </a:cubicBezTo>
                <a:cubicBezTo>
                  <a:pt x="64" y="28"/>
                  <a:pt x="67" y="28"/>
                  <a:pt x="70" y="28"/>
                </a:cubicBezTo>
                <a:cubicBezTo>
                  <a:pt x="69" y="36"/>
                  <a:pt x="65" y="44"/>
                  <a:pt x="66" y="53"/>
                </a:cubicBezTo>
                <a:cubicBezTo>
                  <a:pt x="67" y="65"/>
                  <a:pt x="68" y="77"/>
                  <a:pt x="69" y="89"/>
                </a:cubicBezTo>
                <a:cubicBezTo>
                  <a:pt x="70" y="92"/>
                  <a:pt x="71" y="95"/>
                  <a:pt x="70" y="98"/>
                </a:cubicBezTo>
                <a:cubicBezTo>
                  <a:pt x="62" y="95"/>
                  <a:pt x="53" y="94"/>
                  <a:pt x="41" y="94"/>
                </a:cubicBezTo>
                <a:cubicBezTo>
                  <a:pt x="40" y="94"/>
                  <a:pt x="42" y="93"/>
                  <a:pt x="41" y="93"/>
                </a:cubicBezTo>
                <a:cubicBezTo>
                  <a:pt x="39" y="93"/>
                  <a:pt x="41" y="94"/>
                  <a:pt x="40" y="94"/>
                </a:cubicBezTo>
                <a:cubicBezTo>
                  <a:pt x="31" y="95"/>
                  <a:pt x="24" y="95"/>
                  <a:pt x="14" y="95"/>
                </a:cubicBezTo>
                <a:cubicBezTo>
                  <a:pt x="11" y="92"/>
                  <a:pt x="15" y="84"/>
                  <a:pt x="10" y="83"/>
                </a:cubicBezTo>
                <a:close/>
                <a:moveTo>
                  <a:pt x="7" y="13"/>
                </a:moveTo>
                <a:cubicBezTo>
                  <a:pt x="7" y="14"/>
                  <a:pt x="7" y="13"/>
                  <a:pt x="7" y="13"/>
                </a:cubicBezTo>
                <a:cubicBezTo>
                  <a:pt x="10" y="10"/>
                  <a:pt x="18" y="11"/>
                  <a:pt x="17" y="4"/>
                </a:cubicBezTo>
                <a:cubicBezTo>
                  <a:pt x="11" y="1"/>
                  <a:pt x="5" y="7"/>
                  <a:pt x="5" y="12"/>
                </a:cubicBezTo>
                <a:cubicBezTo>
                  <a:pt x="5" y="13"/>
                  <a:pt x="6" y="13"/>
                  <a:pt x="7" y="13"/>
                </a:cubicBezTo>
                <a:close/>
                <a:moveTo>
                  <a:pt x="13" y="13"/>
                </a:moveTo>
                <a:cubicBezTo>
                  <a:pt x="12" y="16"/>
                  <a:pt x="19" y="21"/>
                  <a:pt x="21" y="16"/>
                </a:cubicBezTo>
                <a:cubicBezTo>
                  <a:pt x="20" y="14"/>
                  <a:pt x="13" y="7"/>
                  <a:pt x="13" y="13"/>
                </a:cubicBezTo>
                <a:close/>
                <a:moveTo>
                  <a:pt x="22" y="15"/>
                </a:moveTo>
                <a:cubicBezTo>
                  <a:pt x="22" y="15"/>
                  <a:pt x="24" y="16"/>
                  <a:pt x="23" y="17"/>
                </a:cubicBezTo>
                <a:cubicBezTo>
                  <a:pt x="22" y="19"/>
                  <a:pt x="19" y="20"/>
                  <a:pt x="17" y="22"/>
                </a:cubicBezTo>
                <a:cubicBezTo>
                  <a:pt x="15" y="22"/>
                  <a:pt x="16" y="20"/>
                  <a:pt x="14" y="20"/>
                </a:cubicBezTo>
                <a:cubicBezTo>
                  <a:pt x="12" y="22"/>
                  <a:pt x="14" y="26"/>
                  <a:pt x="16" y="27"/>
                </a:cubicBezTo>
                <a:cubicBezTo>
                  <a:pt x="25" y="29"/>
                  <a:pt x="35" y="14"/>
                  <a:pt x="22" y="15"/>
                </a:cubicBezTo>
                <a:close/>
                <a:moveTo>
                  <a:pt x="16" y="87"/>
                </a:moveTo>
                <a:cubicBezTo>
                  <a:pt x="17" y="87"/>
                  <a:pt x="16" y="86"/>
                  <a:pt x="16" y="87"/>
                </a:cubicBezTo>
                <a:close/>
                <a:moveTo>
                  <a:pt x="67" y="91"/>
                </a:moveTo>
                <a:cubicBezTo>
                  <a:pt x="67" y="90"/>
                  <a:pt x="68" y="89"/>
                  <a:pt x="67" y="89"/>
                </a:cubicBezTo>
                <a:cubicBezTo>
                  <a:pt x="67" y="90"/>
                  <a:pt x="67" y="91"/>
                  <a:pt x="67" y="91"/>
                </a:cubicBezTo>
                <a:close/>
                <a:moveTo>
                  <a:pt x="37" y="93"/>
                </a:moveTo>
                <a:cubicBezTo>
                  <a:pt x="36" y="92"/>
                  <a:pt x="36" y="95"/>
                  <a:pt x="37" y="93"/>
                </a:cubicBezTo>
                <a:close/>
                <a:moveTo>
                  <a:pt x="56" y="93"/>
                </a:moveTo>
                <a:cubicBezTo>
                  <a:pt x="55" y="93"/>
                  <a:pt x="55" y="93"/>
                  <a:pt x="55" y="93"/>
                </a:cubicBezTo>
                <a:cubicBezTo>
                  <a:pt x="55" y="93"/>
                  <a:pt x="56" y="93"/>
                  <a:pt x="56" y="93"/>
                </a:cubicBezTo>
                <a:close/>
              </a:path>
            </a:pathLst>
          </a:custGeom>
          <a:solidFill>
            <a:srgbClr val="253A5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US" sz="135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5160EB55-1128-44FE-8E83-AE5D460C8574}"/>
              </a:ext>
            </a:extLst>
          </p:cNvPr>
          <p:cNvSpPr/>
          <p:nvPr/>
        </p:nvSpPr>
        <p:spPr>
          <a:xfrm>
            <a:off x="6129534" y="464639"/>
            <a:ext cx="2835000" cy="8860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13995" indent="-129540" defTabSz="685800">
              <a:buFont typeface="Arial" panose="020B0604020202020204" pitchFamily="34" charset="0"/>
              <a:buChar char="•"/>
              <a:defRPr/>
            </a:pPr>
            <a:endParaRPr lang="nb-NO" sz="825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 marL="84455" defTabSz="685800">
              <a:defRPr/>
            </a:pPr>
            <a:endParaRPr lang="nb-NO" sz="825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 defTabSz="685800">
              <a:defRPr/>
            </a:pPr>
            <a:r>
              <a:rPr lang="nb-NO" sz="800" b="1">
                <a:solidFill>
                  <a:srgbClr val="000000"/>
                </a:solidFill>
                <a:latin typeface="Arial" panose="020B0604020202020204"/>
              </a:rPr>
              <a:t>Systemer etter 01.01.23</a:t>
            </a:r>
            <a:endParaRPr lang="nb-NO" sz="800">
              <a:solidFill>
                <a:srgbClr val="000000"/>
              </a:solidFill>
              <a:latin typeface="Arial" panose="020B0604020202020204"/>
            </a:endParaRPr>
          </a:p>
          <a:p>
            <a:pPr marL="128270" indent="-128270" defTabSz="685800">
              <a:buFont typeface="Arial" panose="020B0604020202020204" pitchFamily="34" charset="0"/>
              <a:buChar char="•"/>
              <a:defRPr/>
            </a:pPr>
            <a:r>
              <a:rPr lang="nb-NO" sz="800">
                <a:solidFill>
                  <a:srgbClr val="000000"/>
                </a:solidFill>
                <a:latin typeface="Arial" panose="020B0604020202020204"/>
              </a:rPr>
              <a:t>Bevisst (Innsikt og Plan)</a:t>
            </a:r>
            <a:endParaRPr lang="nb-NO" sz="800">
              <a:solidFill>
                <a:srgbClr val="000000"/>
              </a:solidFill>
              <a:latin typeface="Arial" panose="020B0604020202020204"/>
              <a:cs typeface="Arial"/>
            </a:endParaRPr>
          </a:p>
          <a:p>
            <a:pPr marL="128270" indent="-128270" defTabSz="685800">
              <a:buFont typeface="Arial" panose="020B0604020202020204" pitchFamily="34" charset="0"/>
              <a:buChar char="•"/>
              <a:defRPr/>
            </a:pPr>
            <a:r>
              <a:rPr lang="nb-NO" sz="800">
                <a:solidFill>
                  <a:srgbClr val="000000"/>
                </a:solidFill>
                <a:latin typeface="Arial" panose="020B0604020202020204"/>
              </a:rPr>
              <a:t>Web-skjema (opprettelse og avslutning av prosjekter)</a:t>
            </a:r>
            <a:endParaRPr lang="nb-NO" sz="800">
              <a:solidFill>
                <a:srgbClr val="000000"/>
              </a:solidFill>
              <a:latin typeface="Arial" panose="020B0604020202020204"/>
              <a:cs typeface="Arial"/>
            </a:endParaRPr>
          </a:p>
          <a:p>
            <a:pPr marL="128270" indent="-128270" defTabSz="685800">
              <a:buFont typeface="Arial" panose="020B0604020202020204" pitchFamily="34" charset="0"/>
              <a:buChar char="•"/>
              <a:defRPr/>
            </a:pPr>
            <a:r>
              <a:rPr lang="nb-NO" sz="800">
                <a:solidFill>
                  <a:srgbClr val="000000"/>
                </a:solidFill>
                <a:latin typeface="Arial" panose="020B0604020202020204"/>
              </a:rPr>
              <a:t>Ny omposteringsløsning</a:t>
            </a:r>
            <a:endParaRPr lang="nb-NO" sz="800">
              <a:solidFill>
                <a:srgbClr val="000000"/>
              </a:solidFill>
              <a:latin typeface="Arial" panose="020B0604020202020204"/>
              <a:cs typeface="Arial"/>
            </a:endParaRPr>
          </a:p>
          <a:p>
            <a:pPr marL="128270" indent="-128270" defTabSz="685800">
              <a:buFont typeface="Arial" panose="020B0604020202020204" pitchFamily="34" charset="0"/>
              <a:buChar char="•"/>
              <a:defRPr/>
            </a:pPr>
            <a:r>
              <a:rPr lang="nb-NO" sz="800">
                <a:solidFill>
                  <a:srgbClr val="000000"/>
                </a:solidFill>
                <a:latin typeface="Arial" panose="020B0604020202020204"/>
              </a:rPr>
              <a:t>Spørretilgang til data fra regnskap (inkl. anlegg) og bestilling (Unit4 ERP)*</a:t>
            </a:r>
            <a:endParaRPr lang="nb-NO" sz="800">
              <a:solidFill>
                <a:srgbClr val="000000"/>
              </a:solidFill>
              <a:latin typeface="Arial" panose="020B0604020202020204"/>
              <a:cs typeface="Arial"/>
            </a:endParaRPr>
          </a:p>
          <a:p>
            <a:pPr marL="427355" lvl="1" defTabSz="685800">
              <a:defRPr/>
            </a:pPr>
            <a:endParaRPr lang="nb-NO" sz="825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 marL="213995" indent="-129540" algn="ctr" defTabSz="685800">
              <a:buFont typeface="Arial" panose="020B0604020202020204" pitchFamily="34" charset="0"/>
              <a:buChar char="•"/>
              <a:defRPr/>
            </a:pPr>
            <a:endParaRPr lang="nb-NO" sz="825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0246D392-E73B-4843-9565-02554130AB00}"/>
              </a:ext>
            </a:extLst>
          </p:cNvPr>
          <p:cNvSpPr txBox="1"/>
          <p:nvPr/>
        </p:nvSpPr>
        <p:spPr>
          <a:xfrm>
            <a:off x="113409" y="2103096"/>
            <a:ext cx="28170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b-NO" sz="900" b="1">
                <a:solidFill>
                  <a:srgbClr val="000000"/>
                </a:solidFill>
                <a:latin typeface="Arial" panose="020B0604020202020204"/>
              </a:rPr>
              <a:t>Mulige BOTT-roller og prosesser etter 01.01.23</a:t>
            </a:r>
            <a:endParaRPr lang="nb-NO" sz="1200" b="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05" name="Arrow: Pentagon 204">
            <a:hlinkClick r:id="rId6"/>
            <a:extLst>
              <a:ext uri="{FF2B5EF4-FFF2-40B4-BE49-F238E27FC236}">
                <a16:creationId xmlns:a16="http://schemas.microsoft.com/office/drawing/2014/main" id="{B3D29656-3842-418D-8C2E-946A41E00497}"/>
              </a:ext>
            </a:extLst>
          </p:cNvPr>
          <p:cNvSpPr/>
          <p:nvPr/>
        </p:nvSpPr>
        <p:spPr>
          <a:xfrm>
            <a:off x="195371" y="2378151"/>
            <a:ext cx="955467" cy="459338"/>
          </a:xfrm>
          <a:prstGeom prst="homePlat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nb-NO" sz="750">
                <a:solidFill>
                  <a:srgbClr val="FFFFFF"/>
                </a:solidFill>
                <a:latin typeface="Arial" panose="020B0604020202020204"/>
                <a:cs typeface="Poppins"/>
              </a:rPr>
              <a:t>PBO-prosessen</a:t>
            </a:r>
            <a:endParaRPr lang="en-US"/>
          </a:p>
        </p:txBody>
      </p: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E32DF703-BB2B-44BA-9F46-9384802DFDAB}"/>
              </a:ext>
            </a:extLst>
          </p:cNvPr>
          <p:cNvGrpSpPr/>
          <p:nvPr/>
        </p:nvGrpSpPr>
        <p:grpSpPr>
          <a:xfrm flipV="1">
            <a:off x="860346" y="828106"/>
            <a:ext cx="2185717" cy="34289"/>
            <a:chOff x="814388" y="4745038"/>
            <a:chExt cx="7493000" cy="112713"/>
          </a:xfrm>
          <a:solidFill>
            <a:schemeClr val="bg1"/>
          </a:solidFill>
        </p:grpSpPr>
        <p:sp>
          <p:nvSpPr>
            <p:cNvPr id="221" name="Freeform 12">
              <a:extLst>
                <a:ext uri="{FF2B5EF4-FFF2-40B4-BE49-F238E27FC236}">
                  <a16:creationId xmlns:a16="http://schemas.microsoft.com/office/drawing/2014/main" id="{E6CB075B-E35F-43D8-8151-3A58FECA5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63" y="4813301"/>
              <a:ext cx="22225" cy="11113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43" name="Freeform 13">
              <a:extLst>
                <a:ext uri="{FF2B5EF4-FFF2-40B4-BE49-F238E27FC236}">
                  <a16:creationId xmlns:a16="http://schemas.microsoft.com/office/drawing/2014/main" id="{79337003-7398-4FAB-80C4-F989A6220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5788" y="4802188"/>
              <a:ext cx="79375" cy="22225"/>
            </a:xfrm>
            <a:custGeom>
              <a:avLst/>
              <a:gdLst>
                <a:gd name="T0" fmla="*/ 2 w 7"/>
                <a:gd name="T1" fmla="*/ 0 h 2"/>
                <a:gd name="T2" fmla="*/ 0 w 7"/>
                <a:gd name="T3" fmla="*/ 2 h 2"/>
                <a:gd name="T4" fmla="*/ 3 w 7"/>
                <a:gd name="T5" fmla="*/ 0 h 2"/>
                <a:gd name="T6" fmla="*/ 5 w 7"/>
                <a:gd name="T7" fmla="*/ 1 h 2"/>
                <a:gd name="T8" fmla="*/ 7 w 7"/>
                <a:gd name="T9" fmla="*/ 1 h 2"/>
                <a:gd name="T10" fmla="*/ 2 w 7"/>
                <a:gd name="T11" fmla="*/ 0 h 2"/>
                <a:gd name="T12" fmla="*/ 2 w 7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5" y="0"/>
                    <a:pt x="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44" name="Freeform 14">
              <a:extLst>
                <a:ext uri="{FF2B5EF4-FFF2-40B4-BE49-F238E27FC236}">
                  <a16:creationId xmlns:a16="http://schemas.microsoft.com/office/drawing/2014/main" id="{9E57F9C7-BB97-4B0A-8CAF-7CCE687D2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9150" y="4778376"/>
              <a:ext cx="11113" cy="1111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45" name="Freeform 15">
              <a:extLst>
                <a:ext uri="{FF2B5EF4-FFF2-40B4-BE49-F238E27FC236}">
                  <a16:creationId xmlns:a16="http://schemas.microsoft.com/office/drawing/2014/main" id="{BD410D98-262A-44BD-B55F-C9152BB55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0" y="47783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59" name="Freeform 16">
              <a:extLst>
                <a:ext uri="{FF2B5EF4-FFF2-40B4-BE49-F238E27FC236}">
                  <a16:creationId xmlns:a16="http://schemas.microsoft.com/office/drawing/2014/main" id="{03E9740D-7AFA-4E60-9304-F1E473D4A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2388" y="47672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60" name="Freeform 17">
              <a:extLst>
                <a:ext uri="{FF2B5EF4-FFF2-40B4-BE49-F238E27FC236}">
                  <a16:creationId xmlns:a16="http://schemas.microsoft.com/office/drawing/2014/main" id="{D038B893-5ED3-4979-9C1B-332E15A72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6925" y="4778376"/>
              <a:ext cx="22225" cy="0"/>
            </a:xfrm>
            <a:custGeom>
              <a:avLst/>
              <a:gdLst>
                <a:gd name="T0" fmla="*/ 2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61" name="Freeform 18">
              <a:extLst>
                <a:ext uri="{FF2B5EF4-FFF2-40B4-BE49-F238E27FC236}">
                  <a16:creationId xmlns:a16="http://schemas.microsoft.com/office/drawing/2014/main" id="{4678F797-7B0C-46F9-B2FD-6C17D8C33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1963" y="4824413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62" name="Freeform 19">
              <a:extLst>
                <a:ext uri="{FF2B5EF4-FFF2-40B4-BE49-F238E27FC236}">
                  <a16:creationId xmlns:a16="http://schemas.microsoft.com/office/drawing/2014/main" id="{3B163707-BFE3-4DA0-9F12-6BB98FE88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2838" y="4767263"/>
              <a:ext cx="11113" cy="1111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70" name="Freeform 20">
              <a:extLst>
                <a:ext uri="{FF2B5EF4-FFF2-40B4-BE49-F238E27FC236}">
                  <a16:creationId xmlns:a16="http://schemas.microsoft.com/office/drawing/2014/main" id="{5EE37D9D-D2CA-434E-B8B9-143FB9A93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5563" y="4778376"/>
              <a:ext cx="12700" cy="1111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72" name="Freeform 21">
              <a:extLst>
                <a:ext uri="{FF2B5EF4-FFF2-40B4-BE49-F238E27FC236}">
                  <a16:creationId xmlns:a16="http://schemas.microsoft.com/office/drawing/2014/main" id="{BAB0477E-F718-4C89-B40F-8E687FCA0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7513" y="47894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73" name="Freeform 22">
              <a:extLst>
                <a:ext uri="{FF2B5EF4-FFF2-40B4-BE49-F238E27FC236}">
                  <a16:creationId xmlns:a16="http://schemas.microsoft.com/office/drawing/2014/main" id="{3E0C28DC-FDB2-46C5-B969-9027BBB12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5" y="4767263"/>
              <a:ext cx="11113" cy="1111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75" name="Freeform 23">
              <a:extLst>
                <a:ext uri="{FF2B5EF4-FFF2-40B4-BE49-F238E27FC236}">
                  <a16:creationId xmlns:a16="http://schemas.microsoft.com/office/drawing/2014/main" id="{CEFC8446-8F8F-43E6-B1D4-576085D03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4263" y="48355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76" name="Freeform 24">
              <a:extLst>
                <a:ext uri="{FF2B5EF4-FFF2-40B4-BE49-F238E27FC236}">
                  <a16:creationId xmlns:a16="http://schemas.microsoft.com/office/drawing/2014/main" id="{9DCEF495-6647-4F8B-99B2-7DD285B0B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500" y="4789488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77" name="Freeform 25">
              <a:extLst>
                <a:ext uri="{FF2B5EF4-FFF2-40B4-BE49-F238E27FC236}">
                  <a16:creationId xmlns:a16="http://schemas.microsoft.com/office/drawing/2014/main" id="{6D7B00B0-1017-450D-8A82-B04BC732B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0775" y="47561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78" name="Freeform 26">
              <a:extLst>
                <a:ext uri="{FF2B5EF4-FFF2-40B4-BE49-F238E27FC236}">
                  <a16:creationId xmlns:a16="http://schemas.microsoft.com/office/drawing/2014/main" id="{A37FB4AE-6C71-49A8-AD60-FEB1F5625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3550" y="4767263"/>
              <a:ext cx="66675" cy="11113"/>
            </a:xfrm>
            <a:custGeom>
              <a:avLst/>
              <a:gdLst>
                <a:gd name="T0" fmla="*/ 3 w 6"/>
                <a:gd name="T1" fmla="*/ 0 h 1"/>
                <a:gd name="T2" fmla="*/ 3 w 6"/>
                <a:gd name="T3" fmla="*/ 1 h 1"/>
                <a:gd name="T4" fmla="*/ 3 w 6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">
                  <a:moveTo>
                    <a:pt x="3" y="0"/>
                  </a:moveTo>
                  <a:cubicBezTo>
                    <a:pt x="5" y="0"/>
                    <a:pt x="0" y="0"/>
                    <a:pt x="3" y="1"/>
                  </a:cubicBezTo>
                  <a:cubicBezTo>
                    <a:pt x="3" y="1"/>
                    <a:pt x="6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79" name="Freeform 27">
              <a:extLst>
                <a:ext uri="{FF2B5EF4-FFF2-40B4-BE49-F238E27FC236}">
                  <a16:creationId xmlns:a16="http://schemas.microsoft.com/office/drawing/2014/main" id="{3BEDAA0D-78A6-47B4-87DA-88856CC4D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0850" y="4824413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80" name="Freeform 28">
              <a:extLst>
                <a:ext uri="{FF2B5EF4-FFF2-40B4-BE49-F238E27FC236}">
                  <a16:creationId xmlns:a16="http://schemas.microsoft.com/office/drawing/2014/main" id="{BDEFF951-9E9E-4F21-B720-DBD89C26B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888" y="47783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81" name="Freeform 29">
              <a:extLst>
                <a:ext uri="{FF2B5EF4-FFF2-40B4-BE49-F238E27FC236}">
                  <a16:creationId xmlns:a16="http://schemas.microsoft.com/office/drawing/2014/main" id="{E4A9F09F-C0FB-4AB1-A34C-66F576DBF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7700" y="4756151"/>
              <a:ext cx="0" cy="11113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82" name="Freeform 30">
              <a:extLst>
                <a:ext uri="{FF2B5EF4-FFF2-40B4-BE49-F238E27FC236}">
                  <a16:creationId xmlns:a16="http://schemas.microsoft.com/office/drawing/2014/main" id="{3939911D-C06E-49BF-AB75-1D7DCC8F3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4250" y="4767263"/>
              <a:ext cx="12700" cy="1111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83" name="Freeform 31">
              <a:extLst>
                <a:ext uri="{FF2B5EF4-FFF2-40B4-BE49-F238E27FC236}">
                  <a16:creationId xmlns:a16="http://schemas.microsoft.com/office/drawing/2014/main" id="{DC7C2A5C-1FC8-4BBC-A44C-7065E9D33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500" y="4767263"/>
              <a:ext cx="11113" cy="1111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84" name="Freeform 32">
              <a:extLst>
                <a:ext uri="{FF2B5EF4-FFF2-40B4-BE49-F238E27FC236}">
                  <a16:creationId xmlns:a16="http://schemas.microsoft.com/office/drawing/2014/main" id="{6FE1DE7A-7E10-4617-A8B5-4C914B2B9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638" y="47783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85" name="Freeform 33">
              <a:extLst>
                <a:ext uri="{FF2B5EF4-FFF2-40B4-BE49-F238E27FC236}">
                  <a16:creationId xmlns:a16="http://schemas.microsoft.com/office/drawing/2014/main" id="{B625D74B-22A3-49B0-9C2F-81347D245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5600" y="4824413"/>
              <a:ext cx="33338" cy="11113"/>
            </a:xfrm>
            <a:custGeom>
              <a:avLst/>
              <a:gdLst>
                <a:gd name="T0" fmla="*/ 3 w 3"/>
                <a:gd name="T1" fmla="*/ 1 h 1"/>
                <a:gd name="T2" fmla="*/ 3 w 3"/>
                <a:gd name="T3" fmla="*/ 0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1"/>
                    <a:pt x="0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86" name="Freeform 34">
              <a:extLst>
                <a:ext uri="{FF2B5EF4-FFF2-40B4-BE49-F238E27FC236}">
                  <a16:creationId xmlns:a16="http://schemas.microsoft.com/office/drawing/2014/main" id="{61391665-F860-4C60-9A9F-4C4D6B15A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1963" y="4824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87" name="Freeform 35">
              <a:extLst>
                <a:ext uri="{FF2B5EF4-FFF2-40B4-BE49-F238E27FC236}">
                  <a16:creationId xmlns:a16="http://schemas.microsoft.com/office/drawing/2014/main" id="{ECD10460-6F88-43B7-A218-ECDF4AE2F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2275" y="4835526"/>
              <a:ext cx="33338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88" name="Freeform 36">
              <a:extLst>
                <a:ext uri="{FF2B5EF4-FFF2-40B4-BE49-F238E27FC236}">
                  <a16:creationId xmlns:a16="http://schemas.microsoft.com/office/drawing/2014/main" id="{51793603-4EFB-4707-B921-2C69C5374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600" y="4835526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89" name="Freeform 37">
              <a:extLst>
                <a:ext uri="{FF2B5EF4-FFF2-40B4-BE49-F238E27FC236}">
                  <a16:creationId xmlns:a16="http://schemas.microsoft.com/office/drawing/2014/main" id="{6FD77EB1-AA6C-4A8C-92C8-E8CCE83D8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9563" y="4835526"/>
              <a:ext cx="22225" cy="0"/>
            </a:xfrm>
            <a:custGeom>
              <a:avLst/>
              <a:gdLst>
                <a:gd name="T0" fmla="*/ 2 w 2"/>
                <a:gd name="T1" fmla="*/ 1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90" name="Freeform 38">
              <a:extLst>
                <a:ext uri="{FF2B5EF4-FFF2-40B4-BE49-F238E27FC236}">
                  <a16:creationId xmlns:a16="http://schemas.microsoft.com/office/drawing/2014/main" id="{93148246-5DA1-4FA2-9EC6-1DD1483BC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8938" y="4824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91" name="Freeform 39">
              <a:extLst>
                <a:ext uri="{FF2B5EF4-FFF2-40B4-BE49-F238E27FC236}">
                  <a16:creationId xmlns:a16="http://schemas.microsoft.com/office/drawing/2014/main" id="{75D8B2D7-2F50-49B8-AD3C-59AFE257D1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4388" y="4745038"/>
              <a:ext cx="7380288" cy="112713"/>
            </a:xfrm>
            <a:custGeom>
              <a:avLst/>
              <a:gdLst>
                <a:gd name="T0" fmla="*/ 75 w 655"/>
                <a:gd name="T1" fmla="*/ 7 h 10"/>
                <a:gd name="T2" fmla="*/ 80 w 655"/>
                <a:gd name="T3" fmla="*/ 7 h 10"/>
                <a:gd name="T4" fmla="*/ 97 w 655"/>
                <a:gd name="T5" fmla="*/ 8 h 10"/>
                <a:gd name="T6" fmla="*/ 133 w 655"/>
                <a:gd name="T7" fmla="*/ 8 h 10"/>
                <a:gd name="T8" fmla="*/ 156 w 655"/>
                <a:gd name="T9" fmla="*/ 7 h 10"/>
                <a:gd name="T10" fmla="*/ 193 w 655"/>
                <a:gd name="T11" fmla="*/ 7 h 10"/>
                <a:gd name="T12" fmla="*/ 208 w 655"/>
                <a:gd name="T13" fmla="*/ 8 h 10"/>
                <a:gd name="T14" fmla="*/ 229 w 655"/>
                <a:gd name="T15" fmla="*/ 7 h 10"/>
                <a:gd name="T16" fmla="*/ 250 w 655"/>
                <a:gd name="T17" fmla="*/ 7 h 10"/>
                <a:gd name="T18" fmla="*/ 274 w 655"/>
                <a:gd name="T19" fmla="*/ 7 h 10"/>
                <a:gd name="T20" fmla="*/ 326 w 655"/>
                <a:gd name="T21" fmla="*/ 8 h 10"/>
                <a:gd name="T22" fmla="*/ 385 w 655"/>
                <a:gd name="T23" fmla="*/ 8 h 10"/>
                <a:gd name="T24" fmla="*/ 412 w 655"/>
                <a:gd name="T25" fmla="*/ 7 h 10"/>
                <a:gd name="T26" fmla="*/ 456 w 655"/>
                <a:gd name="T27" fmla="*/ 7 h 10"/>
                <a:gd name="T28" fmla="*/ 474 w 655"/>
                <a:gd name="T29" fmla="*/ 8 h 10"/>
                <a:gd name="T30" fmla="*/ 496 w 655"/>
                <a:gd name="T31" fmla="*/ 6 h 10"/>
                <a:gd name="T32" fmla="*/ 505 w 655"/>
                <a:gd name="T33" fmla="*/ 6 h 10"/>
                <a:gd name="T34" fmla="*/ 521 w 655"/>
                <a:gd name="T35" fmla="*/ 6 h 10"/>
                <a:gd name="T36" fmla="*/ 547 w 655"/>
                <a:gd name="T37" fmla="*/ 6 h 10"/>
                <a:gd name="T38" fmla="*/ 569 w 655"/>
                <a:gd name="T39" fmla="*/ 6 h 10"/>
                <a:gd name="T40" fmla="*/ 593 w 655"/>
                <a:gd name="T41" fmla="*/ 6 h 10"/>
                <a:gd name="T42" fmla="*/ 604 w 655"/>
                <a:gd name="T43" fmla="*/ 6 h 10"/>
                <a:gd name="T44" fmla="*/ 620 w 655"/>
                <a:gd name="T45" fmla="*/ 7 h 10"/>
                <a:gd name="T46" fmla="*/ 645 w 655"/>
                <a:gd name="T47" fmla="*/ 6 h 10"/>
                <a:gd name="T48" fmla="*/ 654 w 655"/>
                <a:gd name="T49" fmla="*/ 6 h 10"/>
                <a:gd name="T50" fmla="*/ 641 w 655"/>
                <a:gd name="T51" fmla="*/ 4 h 10"/>
                <a:gd name="T52" fmla="*/ 628 w 655"/>
                <a:gd name="T53" fmla="*/ 3 h 10"/>
                <a:gd name="T54" fmla="*/ 615 w 655"/>
                <a:gd name="T55" fmla="*/ 3 h 10"/>
                <a:gd name="T56" fmla="*/ 590 w 655"/>
                <a:gd name="T57" fmla="*/ 3 h 10"/>
                <a:gd name="T58" fmla="*/ 580 w 655"/>
                <a:gd name="T59" fmla="*/ 4 h 10"/>
                <a:gd name="T60" fmla="*/ 570 w 655"/>
                <a:gd name="T61" fmla="*/ 3 h 10"/>
                <a:gd name="T62" fmla="*/ 552 w 655"/>
                <a:gd name="T63" fmla="*/ 4 h 10"/>
                <a:gd name="T64" fmla="*/ 532 w 655"/>
                <a:gd name="T65" fmla="*/ 2 h 10"/>
                <a:gd name="T66" fmla="*/ 509 w 655"/>
                <a:gd name="T67" fmla="*/ 3 h 10"/>
                <a:gd name="T68" fmla="*/ 504 w 655"/>
                <a:gd name="T69" fmla="*/ 2 h 10"/>
                <a:gd name="T70" fmla="*/ 485 w 655"/>
                <a:gd name="T71" fmla="*/ 1 h 10"/>
                <a:gd name="T72" fmla="*/ 477 w 655"/>
                <a:gd name="T73" fmla="*/ 1 h 10"/>
                <a:gd name="T74" fmla="*/ 465 w 655"/>
                <a:gd name="T75" fmla="*/ 3 h 10"/>
                <a:gd name="T76" fmla="*/ 453 w 655"/>
                <a:gd name="T77" fmla="*/ 3 h 10"/>
                <a:gd name="T78" fmla="*/ 437 w 655"/>
                <a:gd name="T79" fmla="*/ 3 h 10"/>
                <a:gd name="T80" fmla="*/ 418 w 655"/>
                <a:gd name="T81" fmla="*/ 3 h 10"/>
                <a:gd name="T82" fmla="*/ 390 w 655"/>
                <a:gd name="T83" fmla="*/ 4 h 10"/>
                <a:gd name="T84" fmla="*/ 369 w 655"/>
                <a:gd name="T85" fmla="*/ 3 h 10"/>
                <a:gd name="T86" fmla="*/ 355 w 655"/>
                <a:gd name="T87" fmla="*/ 4 h 10"/>
                <a:gd name="T88" fmla="*/ 339 w 655"/>
                <a:gd name="T89" fmla="*/ 4 h 10"/>
                <a:gd name="T90" fmla="*/ 304 w 655"/>
                <a:gd name="T91" fmla="*/ 0 h 10"/>
                <a:gd name="T92" fmla="*/ 272 w 655"/>
                <a:gd name="T93" fmla="*/ 2 h 10"/>
                <a:gd name="T94" fmla="*/ 249 w 655"/>
                <a:gd name="T95" fmla="*/ 1 h 10"/>
                <a:gd name="T96" fmla="*/ 207 w 655"/>
                <a:gd name="T97" fmla="*/ 1 h 10"/>
                <a:gd name="T98" fmla="*/ 172 w 655"/>
                <a:gd name="T99" fmla="*/ 3 h 10"/>
                <a:gd name="T100" fmla="*/ 141 w 655"/>
                <a:gd name="T101" fmla="*/ 3 h 10"/>
                <a:gd name="T102" fmla="*/ 128 w 655"/>
                <a:gd name="T103" fmla="*/ 3 h 10"/>
                <a:gd name="T104" fmla="*/ 116 w 655"/>
                <a:gd name="T105" fmla="*/ 2 h 10"/>
                <a:gd name="T106" fmla="*/ 110 w 655"/>
                <a:gd name="T107" fmla="*/ 2 h 10"/>
                <a:gd name="T108" fmla="*/ 92 w 655"/>
                <a:gd name="T109" fmla="*/ 2 h 10"/>
                <a:gd name="T110" fmla="*/ 34 w 655"/>
                <a:gd name="T111" fmla="*/ 4 h 10"/>
                <a:gd name="T112" fmla="*/ 14 w 655"/>
                <a:gd name="T113" fmla="*/ 3 h 10"/>
                <a:gd name="T114" fmla="*/ 7 w 655"/>
                <a:gd name="T115" fmla="*/ 7 h 10"/>
                <a:gd name="T116" fmla="*/ 14 w 655"/>
                <a:gd name="T117" fmla="*/ 7 h 10"/>
                <a:gd name="T118" fmla="*/ 41 w 655"/>
                <a:gd name="T119" fmla="*/ 7 h 10"/>
                <a:gd name="T120" fmla="*/ 55 w 655"/>
                <a:gd name="T121" fmla="*/ 7 h 10"/>
                <a:gd name="T122" fmla="*/ 122 w 655"/>
                <a:gd name="T123" fmla="*/ 7 h 10"/>
                <a:gd name="T124" fmla="*/ 111 w 655"/>
                <a:gd name="T12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5" h="10">
                  <a:moveTo>
                    <a:pt x="57" y="9"/>
                  </a:moveTo>
                  <a:cubicBezTo>
                    <a:pt x="60" y="9"/>
                    <a:pt x="58" y="8"/>
                    <a:pt x="59" y="7"/>
                  </a:cubicBezTo>
                  <a:cubicBezTo>
                    <a:pt x="62" y="7"/>
                    <a:pt x="60" y="8"/>
                    <a:pt x="61" y="9"/>
                  </a:cubicBezTo>
                  <a:cubicBezTo>
                    <a:pt x="63" y="8"/>
                    <a:pt x="65" y="7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8" y="7"/>
                    <a:pt x="72" y="8"/>
                    <a:pt x="74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4" y="7"/>
                    <a:pt x="74" y="6"/>
                    <a:pt x="74" y="6"/>
                  </a:cubicBezTo>
                  <a:cubicBezTo>
                    <a:pt x="75" y="6"/>
                    <a:pt x="76" y="5"/>
                    <a:pt x="77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8" y="7"/>
                    <a:pt x="75" y="6"/>
                    <a:pt x="75" y="7"/>
                  </a:cubicBezTo>
                  <a:cubicBezTo>
                    <a:pt x="78" y="7"/>
                    <a:pt x="80" y="6"/>
                    <a:pt x="82" y="6"/>
                  </a:cubicBezTo>
                  <a:cubicBezTo>
                    <a:pt x="83" y="7"/>
                    <a:pt x="78" y="7"/>
                    <a:pt x="80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80" y="8"/>
                    <a:pt x="76" y="7"/>
                    <a:pt x="78" y="8"/>
                  </a:cubicBezTo>
                  <a:cubicBezTo>
                    <a:pt x="82" y="9"/>
                    <a:pt x="82" y="8"/>
                    <a:pt x="86" y="8"/>
                  </a:cubicBezTo>
                  <a:cubicBezTo>
                    <a:pt x="86" y="8"/>
                    <a:pt x="85" y="7"/>
                    <a:pt x="86" y="7"/>
                  </a:cubicBezTo>
                  <a:cubicBezTo>
                    <a:pt x="91" y="6"/>
                    <a:pt x="90" y="9"/>
                    <a:pt x="94" y="8"/>
                  </a:cubicBezTo>
                  <a:cubicBezTo>
                    <a:pt x="95" y="7"/>
                    <a:pt x="95" y="6"/>
                    <a:pt x="98" y="7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101" y="8"/>
                    <a:pt x="99" y="6"/>
                    <a:pt x="103" y="7"/>
                  </a:cubicBezTo>
                  <a:cubicBezTo>
                    <a:pt x="102" y="8"/>
                    <a:pt x="100" y="7"/>
                    <a:pt x="101" y="8"/>
                  </a:cubicBezTo>
                  <a:cubicBezTo>
                    <a:pt x="103" y="8"/>
                    <a:pt x="102" y="7"/>
                    <a:pt x="104" y="7"/>
                  </a:cubicBezTo>
                  <a:cubicBezTo>
                    <a:pt x="105" y="8"/>
                    <a:pt x="105" y="8"/>
                    <a:pt x="105" y="8"/>
                  </a:cubicBezTo>
                  <a:cubicBezTo>
                    <a:pt x="108" y="8"/>
                    <a:pt x="113" y="7"/>
                    <a:pt x="117" y="7"/>
                  </a:cubicBezTo>
                  <a:cubicBezTo>
                    <a:pt x="116" y="7"/>
                    <a:pt x="116" y="7"/>
                    <a:pt x="117" y="8"/>
                  </a:cubicBezTo>
                  <a:cubicBezTo>
                    <a:pt x="122" y="7"/>
                    <a:pt x="128" y="8"/>
                    <a:pt x="133" y="8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5" y="8"/>
                    <a:pt x="136" y="8"/>
                    <a:pt x="135" y="8"/>
                  </a:cubicBezTo>
                  <a:cubicBezTo>
                    <a:pt x="137" y="8"/>
                    <a:pt x="135" y="8"/>
                    <a:pt x="136" y="7"/>
                  </a:cubicBezTo>
                  <a:cubicBezTo>
                    <a:pt x="138" y="7"/>
                    <a:pt x="138" y="8"/>
                    <a:pt x="137" y="8"/>
                  </a:cubicBezTo>
                  <a:cubicBezTo>
                    <a:pt x="141" y="7"/>
                    <a:pt x="147" y="7"/>
                    <a:pt x="151" y="7"/>
                  </a:cubicBezTo>
                  <a:cubicBezTo>
                    <a:pt x="150" y="8"/>
                    <a:pt x="150" y="8"/>
                    <a:pt x="150" y="8"/>
                  </a:cubicBezTo>
                  <a:cubicBezTo>
                    <a:pt x="153" y="8"/>
                    <a:pt x="153" y="6"/>
                    <a:pt x="156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62" y="7"/>
                    <a:pt x="169" y="7"/>
                    <a:pt x="173" y="8"/>
                  </a:cubicBezTo>
                  <a:cubicBezTo>
                    <a:pt x="174" y="7"/>
                    <a:pt x="179" y="8"/>
                    <a:pt x="180" y="7"/>
                  </a:cubicBezTo>
                  <a:cubicBezTo>
                    <a:pt x="183" y="7"/>
                    <a:pt x="182" y="8"/>
                    <a:pt x="187" y="8"/>
                  </a:cubicBezTo>
                  <a:cubicBezTo>
                    <a:pt x="189" y="8"/>
                    <a:pt x="189" y="7"/>
                    <a:pt x="191" y="7"/>
                  </a:cubicBezTo>
                  <a:cubicBezTo>
                    <a:pt x="191" y="8"/>
                    <a:pt x="191" y="8"/>
                    <a:pt x="191" y="8"/>
                  </a:cubicBezTo>
                  <a:cubicBezTo>
                    <a:pt x="193" y="7"/>
                    <a:pt x="193" y="7"/>
                    <a:pt x="193" y="7"/>
                  </a:cubicBezTo>
                  <a:cubicBezTo>
                    <a:pt x="194" y="8"/>
                    <a:pt x="194" y="8"/>
                    <a:pt x="194" y="8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5" y="8"/>
                    <a:pt x="195" y="7"/>
                    <a:pt x="195" y="7"/>
                  </a:cubicBezTo>
                  <a:cubicBezTo>
                    <a:pt x="197" y="7"/>
                    <a:pt x="201" y="8"/>
                    <a:pt x="201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6" y="8"/>
                    <a:pt x="205" y="8"/>
                    <a:pt x="205" y="8"/>
                  </a:cubicBezTo>
                  <a:cubicBezTo>
                    <a:pt x="208" y="7"/>
                    <a:pt x="205" y="9"/>
                    <a:pt x="208" y="8"/>
                  </a:cubicBezTo>
                  <a:cubicBezTo>
                    <a:pt x="208" y="8"/>
                    <a:pt x="208" y="8"/>
                    <a:pt x="208" y="8"/>
                  </a:cubicBezTo>
                  <a:cubicBezTo>
                    <a:pt x="210" y="8"/>
                    <a:pt x="213" y="8"/>
                    <a:pt x="215" y="8"/>
                  </a:cubicBezTo>
                  <a:cubicBezTo>
                    <a:pt x="215" y="8"/>
                    <a:pt x="215" y="8"/>
                    <a:pt x="215" y="8"/>
                  </a:cubicBezTo>
                  <a:cubicBezTo>
                    <a:pt x="219" y="9"/>
                    <a:pt x="224" y="8"/>
                    <a:pt x="228" y="8"/>
                  </a:cubicBezTo>
                  <a:cubicBezTo>
                    <a:pt x="227" y="8"/>
                    <a:pt x="227" y="7"/>
                    <a:pt x="229" y="7"/>
                  </a:cubicBezTo>
                  <a:cubicBezTo>
                    <a:pt x="229" y="8"/>
                    <a:pt x="229" y="8"/>
                    <a:pt x="229" y="8"/>
                  </a:cubicBezTo>
                  <a:cubicBezTo>
                    <a:pt x="230" y="7"/>
                    <a:pt x="228" y="7"/>
                    <a:pt x="229" y="7"/>
                  </a:cubicBezTo>
                  <a:cubicBezTo>
                    <a:pt x="231" y="7"/>
                    <a:pt x="231" y="8"/>
                    <a:pt x="230" y="8"/>
                  </a:cubicBezTo>
                  <a:cubicBezTo>
                    <a:pt x="232" y="8"/>
                    <a:pt x="232" y="8"/>
                    <a:pt x="232" y="8"/>
                  </a:cubicBezTo>
                  <a:cubicBezTo>
                    <a:pt x="232" y="8"/>
                    <a:pt x="231" y="8"/>
                    <a:pt x="231" y="8"/>
                  </a:cubicBezTo>
                  <a:cubicBezTo>
                    <a:pt x="232" y="8"/>
                    <a:pt x="235" y="9"/>
                    <a:pt x="236" y="8"/>
                  </a:cubicBezTo>
                  <a:cubicBezTo>
                    <a:pt x="236" y="9"/>
                    <a:pt x="236" y="9"/>
                    <a:pt x="236" y="9"/>
                  </a:cubicBezTo>
                  <a:cubicBezTo>
                    <a:pt x="241" y="9"/>
                    <a:pt x="243" y="8"/>
                    <a:pt x="247" y="8"/>
                  </a:cubicBezTo>
                  <a:cubicBezTo>
                    <a:pt x="247" y="8"/>
                    <a:pt x="249" y="8"/>
                    <a:pt x="250" y="7"/>
                  </a:cubicBezTo>
                  <a:cubicBezTo>
                    <a:pt x="253" y="7"/>
                    <a:pt x="256" y="8"/>
                    <a:pt x="259" y="8"/>
                  </a:cubicBezTo>
                  <a:cubicBezTo>
                    <a:pt x="262" y="8"/>
                    <a:pt x="260" y="7"/>
                    <a:pt x="261" y="7"/>
                  </a:cubicBezTo>
                  <a:cubicBezTo>
                    <a:pt x="261" y="7"/>
                    <a:pt x="265" y="7"/>
                    <a:pt x="263" y="8"/>
                  </a:cubicBezTo>
                  <a:cubicBezTo>
                    <a:pt x="267" y="8"/>
                    <a:pt x="268" y="8"/>
                    <a:pt x="274" y="7"/>
                  </a:cubicBezTo>
                  <a:cubicBezTo>
                    <a:pt x="273" y="7"/>
                    <a:pt x="272" y="7"/>
                    <a:pt x="273" y="7"/>
                  </a:cubicBezTo>
                  <a:cubicBezTo>
                    <a:pt x="274" y="6"/>
                    <a:pt x="275" y="7"/>
                    <a:pt x="275" y="7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80" y="6"/>
                    <a:pt x="288" y="9"/>
                    <a:pt x="293" y="8"/>
                  </a:cubicBezTo>
                  <a:cubicBezTo>
                    <a:pt x="292" y="8"/>
                    <a:pt x="292" y="8"/>
                    <a:pt x="292" y="8"/>
                  </a:cubicBezTo>
                  <a:cubicBezTo>
                    <a:pt x="297" y="7"/>
                    <a:pt x="297" y="7"/>
                    <a:pt x="297" y="7"/>
                  </a:cubicBezTo>
                  <a:cubicBezTo>
                    <a:pt x="299" y="7"/>
                    <a:pt x="296" y="8"/>
                    <a:pt x="297" y="8"/>
                  </a:cubicBezTo>
                  <a:cubicBezTo>
                    <a:pt x="303" y="7"/>
                    <a:pt x="306" y="8"/>
                    <a:pt x="310" y="8"/>
                  </a:cubicBezTo>
                  <a:cubicBezTo>
                    <a:pt x="313" y="10"/>
                    <a:pt x="322" y="7"/>
                    <a:pt x="326" y="9"/>
                  </a:cubicBezTo>
                  <a:cubicBezTo>
                    <a:pt x="326" y="8"/>
                    <a:pt x="326" y="8"/>
                    <a:pt x="326" y="8"/>
                  </a:cubicBezTo>
                  <a:cubicBezTo>
                    <a:pt x="327" y="8"/>
                    <a:pt x="327" y="8"/>
                    <a:pt x="328" y="9"/>
                  </a:cubicBezTo>
                  <a:cubicBezTo>
                    <a:pt x="328" y="8"/>
                    <a:pt x="327" y="8"/>
                    <a:pt x="328" y="8"/>
                  </a:cubicBezTo>
                  <a:cubicBezTo>
                    <a:pt x="338" y="7"/>
                    <a:pt x="348" y="9"/>
                    <a:pt x="358" y="9"/>
                  </a:cubicBezTo>
                  <a:cubicBezTo>
                    <a:pt x="362" y="9"/>
                    <a:pt x="360" y="7"/>
                    <a:pt x="365" y="8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71" y="8"/>
                    <a:pt x="379" y="9"/>
                    <a:pt x="386" y="8"/>
                  </a:cubicBezTo>
                  <a:cubicBezTo>
                    <a:pt x="386" y="8"/>
                    <a:pt x="386" y="8"/>
                    <a:pt x="385" y="8"/>
                  </a:cubicBezTo>
                  <a:cubicBezTo>
                    <a:pt x="386" y="9"/>
                    <a:pt x="390" y="8"/>
                    <a:pt x="391" y="8"/>
                  </a:cubicBezTo>
                  <a:cubicBezTo>
                    <a:pt x="392" y="8"/>
                    <a:pt x="391" y="8"/>
                    <a:pt x="391" y="8"/>
                  </a:cubicBezTo>
                  <a:cubicBezTo>
                    <a:pt x="393" y="9"/>
                    <a:pt x="395" y="8"/>
                    <a:pt x="396" y="8"/>
                  </a:cubicBezTo>
                  <a:cubicBezTo>
                    <a:pt x="396" y="8"/>
                    <a:pt x="396" y="8"/>
                    <a:pt x="395" y="8"/>
                  </a:cubicBezTo>
                  <a:cubicBezTo>
                    <a:pt x="396" y="8"/>
                    <a:pt x="400" y="9"/>
                    <a:pt x="399" y="8"/>
                  </a:cubicBezTo>
                  <a:cubicBezTo>
                    <a:pt x="402" y="8"/>
                    <a:pt x="404" y="8"/>
                    <a:pt x="407" y="8"/>
                  </a:cubicBezTo>
                  <a:cubicBezTo>
                    <a:pt x="408" y="7"/>
                    <a:pt x="411" y="8"/>
                    <a:pt x="412" y="7"/>
                  </a:cubicBezTo>
                  <a:cubicBezTo>
                    <a:pt x="412" y="8"/>
                    <a:pt x="416" y="8"/>
                    <a:pt x="418" y="8"/>
                  </a:cubicBezTo>
                  <a:cubicBezTo>
                    <a:pt x="418" y="8"/>
                    <a:pt x="420" y="8"/>
                    <a:pt x="419" y="8"/>
                  </a:cubicBezTo>
                  <a:cubicBezTo>
                    <a:pt x="421" y="8"/>
                    <a:pt x="423" y="8"/>
                    <a:pt x="422" y="8"/>
                  </a:cubicBezTo>
                  <a:cubicBezTo>
                    <a:pt x="426" y="9"/>
                    <a:pt x="430" y="6"/>
                    <a:pt x="432" y="8"/>
                  </a:cubicBezTo>
                  <a:cubicBezTo>
                    <a:pt x="438" y="8"/>
                    <a:pt x="443" y="7"/>
                    <a:pt x="448" y="7"/>
                  </a:cubicBezTo>
                  <a:cubicBezTo>
                    <a:pt x="448" y="8"/>
                    <a:pt x="443" y="7"/>
                    <a:pt x="443" y="8"/>
                  </a:cubicBezTo>
                  <a:cubicBezTo>
                    <a:pt x="448" y="8"/>
                    <a:pt x="451" y="7"/>
                    <a:pt x="456" y="7"/>
                  </a:cubicBezTo>
                  <a:cubicBezTo>
                    <a:pt x="457" y="7"/>
                    <a:pt x="455" y="8"/>
                    <a:pt x="454" y="8"/>
                  </a:cubicBezTo>
                  <a:cubicBezTo>
                    <a:pt x="459" y="7"/>
                    <a:pt x="464" y="8"/>
                    <a:pt x="468" y="7"/>
                  </a:cubicBezTo>
                  <a:cubicBezTo>
                    <a:pt x="468" y="7"/>
                    <a:pt x="468" y="7"/>
                    <a:pt x="468" y="8"/>
                  </a:cubicBezTo>
                  <a:cubicBezTo>
                    <a:pt x="468" y="8"/>
                    <a:pt x="470" y="8"/>
                    <a:pt x="469" y="7"/>
                  </a:cubicBezTo>
                  <a:cubicBezTo>
                    <a:pt x="469" y="7"/>
                    <a:pt x="469" y="7"/>
                    <a:pt x="469" y="7"/>
                  </a:cubicBezTo>
                  <a:cubicBezTo>
                    <a:pt x="467" y="7"/>
                    <a:pt x="472" y="6"/>
                    <a:pt x="472" y="5"/>
                  </a:cubicBezTo>
                  <a:cubicBezTo>
                    <a:pt x="471" y="7"/>
                    <a:pt x="477" y="6"/>
                    <a:pt x="474" y="8"/>
                  </a:cubicBezTo>
                  <a:cubicBezTo>
                    <a:pt x="475" y="8"/>
                    <a:pt x="476" y="7"/>
                    <a:pt x="475" y="7"/>
                  </a:cubicBezTo>
                  <a:cubicBezTo>
                    <a:pt x="476" y="7"/>
                    <a:pt x="477" y="7"/>
                    <a:pt x="476" y="8"/>
                  </a:cubicBezTo>
                  <a:cubicBezTo>
                    <a:pt x="479" y="7"/>
                    <a:pt x="478" y="7"/>
                    <a:pt x="481" y="7"/>
                  </a:cubicBezTo>
                  <a:cubicBezTo>
                    <a:pt x="481" y="7"/>
                    <a:pt x="480" y="7"/>
                    <a:pt x="480" y="7"/>
                  </a:cubicBezTo>
                  <a:cubicBezTo>
                    <a:pt x="481" y="7"/>
                    <a:pt x="483" y="6"/>
                    <a:pt x="485" y="7"/>
                  </a:cubicBezTo>
                  <a:cubicBezTo>
                    <a:pt x="485" y="7"/>
                    <a:pt x="485" y="7"/>
                    <a:pt x="484" y="7"/>
                  </a:cubicBezTo>
                  <a:cubicBezTo>
                    <a:pt x="489" y="7"/>
                    <a:pt x="491" y="6"/>
                    <a:pt x="496" y="6"/>
                  </a:cubicBezTo>
                  <a:cubicBezTo>
                    <a:pt x="495" y="7"/>
                    <a:pt x="497" y="7"/>
                    <a:pt x="498" y="8"/>
                  </a:cubicBezTo>
                  <a:cubicBezTo>
                    <a:pt x="500" y="7"/>
                    <a:pt x="500" y="7"/>
                    <a:pt x="500" y="7"/>
                  </a:cubicBezTo>
                  <a:cubicBezTo>
                    <a:pt x="499" y="7"/>
                    <a:pt x="499" y="7"/>
                    <a:pt x="499" y="7"/>
                  </a:cubicBezTo>
                  <a:cubicBezTo>
                    <a:pt x="501" y="7"/>
                    <a:pt x="503" y="6"/>
                    <a:pt x="505" y="6"/>
                  </a:cubicBezTo>
                  <a:cubicBezTo>
                    <a:pt x="503" y="7"/>
                    <a:pt x="503" y="7"/>
                    <a:pt x="503" y="7"/>
                  </a:cubicBezTo>
                  <a:cubicBezTo>
                    <a:pt x="507" y="7"/>
                    <a:pt x="507" y="7"/>
                    <a:pt x="507" y="7"/>
                  </a:cubicBezTo>
                  <a:cubicBezTo>
                    <a:pt x="505" y="6"/>
                    <a:pt x="505" y="6"/>
                    <a:pt x="505" y="6"/>
                  </a:cubicBezTo>
                  <a:cubicBezTo>
                    <a:pt x="507" y="6"/>
                    <a:pt x="505" y="5"/>
                    <a:pt x="508" y="5"/>
                  </a:cubicBezTo>
                  <a:cubicBezTo>
                    <a:pt x="507" y="5"/>
                    <a:pt x="510" y="5"/>
                    <a:pt x="511" y="6"/>
                  </a:cubicBezTo>
                  <a:cubicBezTo>
                    <a:pt x="511" y="6"/>
                    <a:pt x="511" y="6"/>
                    <a:pt x="511" y="6"/>
                  </a:cubicBezTo>
                  <a:cubicBezTo>
                    <a:pt x="512" y="5"/>
                    <a:pt x="513" y="5"/>
                    <a:pt x="515" y="5"/>
                  </a:cubicBezTo>
                  <a:cubicBezTo>
                    <a:pt x="515" y="6"/>
                    <a:pt x="514" y="7"/>
                    <a:pt x="515" y="7"/>
                  </a:cubicBezTo>
                  <a:cubicBezTo>
                    <a:pt x="516" y="6"/>
                    <a:pt x="520" y="6"/>
                    <a:pt x="521" y="6"/>
                  </a:cubicBezTo>
                  <a:cubicBezTo>
                    <a:pt x="521" y="6"/>
                    <a:pt x="520" y="6"/>
                    <a:pt x="521" y="6"/>
                  </a:cubicBezTo>
                  <a:cubicBezTo>
                    <a:pt x="522" y="6"/>
                    <a:pt x="522" y="6"/>
                    <a:pt x="522" y="6"/>
                  </a:cubicBezTo>
                  <a:cubicBezTo>
                    <a:pt x="522" y="6"/>
                    <a:pt x="523" y="6"/>
                    <a:pt x="522" y="7"/>
                  </a:cubicBezTo>
                  <a:cubicBezTo>
                    <a:pt x="525" y="7"/>
                    <a:pt x="522" y="5"/>
                    <a:pt x="525" y="6"/>
                  </a:cubicBezTo>
                  <a:cubicBezTo>
                    <a:pt x="525" y="6"/>
                    <a:pt x="525" y="6"/>
                    <a:pt x="524" y="6"/>
                  </a:cubicBezTo>
                  <a:cubicBezTo>
                    <a:pt x="528" y="6"/>
                    <a:pt x="531" y="6"/>
                    <a:pt x="534" y="6"/>
                  </a:cubicBezTo>
                  <a:cubicBezTo>
                    <a:pt x="535" y="7"/>
                    <a:pt x="532" y="6"/>
                    <a:pt x="533" y="7"/>
                  </a:cubicBezTo>
                  <a:cubicBezTo>
                    <a:pt x="537" y="7"/>
                    <a:pt x="542" y="6"/>
                    <a:pt x="547" y="6"/>
                  </a:cubicBezTo>
                  <a:cubicBezTo>
                    <a:pt x="546" y="6"/>
                    <a:pt x="546" y="6"/>
                    <a:pt x="546" y="6"/>
                  </a:cubicBezTo>
                  <a:cubicBezTo>
                    <a:pt x="547" y="5"/>
                    <a:pt x="549" y="7"/>
                    <a:pt x="552" y="6"/>
                  </a:cubicBezTo>
                  <a:cubicBezTo>
                    <a:pt x="551" y="6"/>
                    <a:pt x="551" y="7"/>
                    <a:pt x="551" y="7"/>
                  </a:cubicBezTo>
                  <a:cubicBezTo>
                    <a:pt x="554" y="7"/>
                    <a:pt x="558" y="6"/>
                    <a:pt x="562" y="6"/>
                  </a:cubicBezTo>
                  <a:cubicBezTo>
                    <a:pt x="562" y="6"/>
                    <a:pt x="562" y="6"/>
                    <a:pt x="562" y="6"/>
                  </a:cubicBezTo>
                  <a:cubicBezTo>
                    <a:pt x="563" y="7"/>
                    <a:pt x="566" y="6"/>
                    <a:pt x="568" y="7"/>
                  </a:cubicBezTo>
                  <a:cubicBezTo>
                    <a:pt x="569" y="6"/>
                    <a:pt x="570" y="6"/>
                    <a:pt x="569" y="6"/>
                  </a:cubicBezTo>
                  <a:cubicBezTo>
                    <a:pt x="576" y="8"/>
                    <a:pt x="581" y="5"/>
                    <a:pt x="586" y="6"/>
                  </a:cubicBezTo>
                  <a:cubicBezTo>
                    <a:pt x="586" y="6"/>
                    <a:pt x="585" y="7"/>
                    <a:pt x="585" y="7"/>
                  </a:cubicBezTo>
                  <a:cubicBezTo>
                    <a:pt x="590" y="6"/>
                    <a:pt x="590" y="6"/>
                    <a:pt x="590" y="6"/>
                  </a:cubicBezTo>
                  <a:cubicBezTo>
                    <a:pt x="590" y="6"/>
                    <a:pt x="589" y="6"/>
                    <a:pt x="588" y="5"/>
                  </a:cubicBezTo>
                  <a:cubicBezTo>
                    <a:pt x="589" y="5"/>
                    <a:pt x="590" y="5"/>
                    <a:pt x="592" y="5"/>
                  </a:cubicBezTo>
                  <a:cubicBezTo>
                    <a:pt x="589" y="5"/>
                    <a:pt x="592" y="6"/>
                    <a:pt x="592" y="6"/>
                  </a:cubicBezTo>
                  <a:cubicBezTo>
                    <a:pt x="592" y="6"/>
                    <a:pt x="593" y="6"/>
                    <a:pt x="593" y="6"/>
                  </a:cubicBezTo>
                  <a:cubicBezTo>
                    <a:pt x="595" y="7"/>
                    <a:pt x="593" y="4"/>
                    <a:pt x="596" y="5"/>
                  </a:cubicBezTo>
                  <a:cubicBezTo>
                    <a:pt x="596" y="5"/>
                    <a:pt x="596" y="5"/>
                    <a:pt x="596" y="5"/>
                  </a:cubicBezTo>
                  <a:cubicBezTo>
                    <a:pt x="597" y="5"/>
                    <a:pt x="598" y="5"/>
                    <a:pt x="600" y="5"/>
                  </a:cubicBezTo>
                  <a:cubicBezTo>
                    <a:pt x="600" y="6"/>
                    <a:pt x="598" y="5"/>
                    <a:pt x="598" y="6"/>
                  </a:cubicBezTo>
                  <a:cubicBezTo>
                    <a:pt x="600" y="6"/>
                    <a:pt x="602" y="4"/>
                    <a:pt x="604" y="5"/>
                  </a:cubicBezTo>
                  <a:cubicBezTo>
                    <a:pt x="603" y="5"/>
                    <a:pt x="602" y="5"/>
                    <a:pt x="601" y="6"/>
                  </a:cubicBezTo>
                  <a:cubicBezTo>
                    <a:pt x="603" y="6"/>
                    <a:pt x="603" y="6"/>
                    <a:pt x="604" y="6"/>
                  </a:cubicBezTo>
                  <a:cubicBezTo>
                    <a:pt x="604" y="6"/>
                    <a:pt x="604" y="6"/>
                    <a:pt x="604" y="6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9" y="5"/>
                    <a:pt x="611" y="6"/>
                    <a:pt x="614" y="5"/>
                  </a:cubicBezTo>
                  <a:cubicBezTo>
                    <a:pt x="611" y="6"/>
                    <a:pt x="614" y="6"/>
                    <a:pt x="614" y="6"/>
                  </a:cubicBezTo>
                  <a:cubicBezTo>
                    <a:pt x="615" y="7"/>
                    <a:pt x="616" y="7"/>
                    <a:pt x="615" y="7"/>
                  </a:cubicBezTo>
                  <a:cubicBezTo>
                    <a:pt x="617" y="6"/>
                    <a:pt x="618" y="8"/>
                    <a:pt x="620" y="7"/>
                  </a:cubicBezTo>
                  <a:cubicBezTo>
                    <a:pt x="620" y="7"/>
                    <a:pt x="622" y="7"/>
                    <a:pt x="621" y="7"/>
                  </a:cubicBezTo>
                  <a:cubicBezTo>
                    <a:pt x="623" y="7"/>
                    <a:pt x="621" y="7"/>
                    <a:pt x="621" y="7"/>
                  </a:cubicBezTo>
                  <a:cubicBezTo>
                    <a:pt x="624" y="6"/>
                    <a:pt x="628" y="8"/>
                    <a:pt x="632" y="6"/>
                  </a:cubicBezTo>
                  <a:cubicBezTo>
                    <a:pt x="636" y="6"/>
                    <a:pt x="637" y="5"/>
                    <a:pt x="640" y="5"/>
                  </a:cubicBezTo>
                  <a:cubicBezTo>
                    <a:pt x="641" y="5"/>
                    <a:pt x="639" y="6"/>
                    <a:pt x="639" y="6"/>
                  </a:cubicBezTo>
                  <a:cubicBezTo>
                    <a:pt x="641" y="6"/>
                    <a:pt x="642" y="6"/>
                    <a:pt x="644" y="6"/>
                  </a:cubicBezTo>
                  <a:cubicBezTo>
                    <a:pt x="644" y="6"/>
                    <a:pt x="644" y="6"/>
                    <a:pt x="645" y="6"/>
                  </a:cubicBezTo>
                  <a:cubicBezTo>
                    <a:pt x="646" y="6"/>
                    <a:pt x="646" y="5"/>
                    <a:pt x="647" y="6"/>
                  </a:cubicBezTo>
                  <a:cubicBezTo>
                    <a:pt x="647" y="6"/>
                    <a:pt x="647" y="6"/>
                    <a:pt x="646" y="7"/>
                  </a:cubicBezTo>
                  <a:cubicBezTo>
                    <a:pt x="648" y="6"/>
                    <a:pt x="649" y="6"/>
                    <a:pt x="651" y="6"/>
                  </a:cubicBezTo>
                  <a:cubicBezTo>
                    <a:pt x="651" y="6"/>
                    <a:pt x="650" y="6"/>
                    <a:pt x="649" y="7"/>
                  </a:cubicBezTo>
                  <a:cubicBezTo>
                    <a:pt x="651" y="7"/>
                    <a:pt x="654" y="6"/>
                    <a:pt x="655" y="6"/>
                  </a:cubicBezTo>
                  <a:cubicBezTo>
                    <a:pt x="654" y="5"/>
                    <a:pt x="654" y="5"/>
                    <a:pt x="654" y="5"/>
                  </a:cubicBezTo>
                  <a:cubicBezTo>
                    <a:pt x="654" y="5"/>
                    <a:pt x="654" y="6"/>
                    <a:pt x="654" y="6"/>
                  </a:cubicBezTo>
                  <a:cubicBezTo>
                    <a:pt x="652" y="7"/>
                    <a:pt x="651" y="6"/>
                    <a:pt x="651" y="6"/>
                  </a:cubicBezTo>
                  <a:cubicBezTo>
                    <a:pt x="652" y="5"/>
                    <a:pt x="652" y="5"/>
                    <a:pt x="652" y="5"/>
                  </a:cubicBezTo>
                  <a:cubicBezTo>
                    <a:pt x="651" y="4"/>
                    <a:pt x="647" y="6"/>
                    <a:pt x="645" y="6"/>
                  </a:cubicBezTo>
                  <a:cubicBezTo>
                    <a:pt x="646" y="4"/>
                    <a:pt x="646" y="4"/>
                    <a:pt x="646" y="4"/>
                  </a:cubicBezTo>
                  <a:cubicBezTo>
                    <a:pt x="643" y="5"/>
                    <a:pt x="643" y="5"/>
                    <a:pt x="643" y="5"/>
                  </a:cubicBezTo>
                  <a:cubicBezTo>
                    <a:pt x="643" y="5"/>
                    <a:pt x="643" y="4"/>
                    <a:pt x="644" y="4"/>
                  </a:cubicBezTo>
                  <a:cubicBezTo>
                    <a:pt x="642" y="4"/>
                    <a:pt x="642" y="5"/>
                    <a:pt x="641" y="4"/>
                  </a:cubicBezTo>
                  <a:cubicBezTo>
                    <a:pt x="641" y="4"/>
                    <a:pt x="641" y="4"/>
                    <a:pt x="641" y="4"/>
                  </a:cubicBezTo>
                  <a:cubicBezTo>
                    <a:pt x="639" y="4"/>
                    <a:pt x="639" y="4"/>
                    <a:pt x="639" y="4"/>
                  </a:cubicBezTo>
                  <a:cubicBezTo>
                    <a:pt x="639" y="4"/>
                    <a:pt x="639" y="3"/>
                    <a:pt x="640" y="4"/>
                  </a:cubicBezTo>
                  <a:cubicBezTo>
                    <a:pt x="637" y="3"/>
                    <a:pt x="635" y="4"/>
                    <a:pt x="634" y="4"/>
                  </a:cubicBezTo>
                  <a:cubicBezTo>
                    <a:pt x="634" y="4"/>
                    <a:pt x="634" y="4"/>
                    <a:pt x="634" y="4"/>
                  </a:cubicBezTo>
                  <a:cubicBezTo>
                    <a:pt x="630" y="4"/>
                    <a:pt x="633" y="4"/>
                    <a:pt x="630" y="5"/>
                  </a:cubicBezTo>
                  <a:cubicBezTo>
                    <a:pt x="628" y="3"/>
                    <a:pt x="628" y="3"/>
                    <a:pt x="628" y="3"/>
                  </a:cubicBezTo>
                  <a:cubicBezTo>
                    <a:pt x="628" y="4"/>
                    <a:pt x="628" y="4"/>
                    <a:pt x="628" y="4"/>
                  </a:cubicBezTo>
                  <a:cubicBezTo>
                    <a:pt x="627" y="4"/>
                    <a:pt x="626" y="4"/>
                    <a:pt x="627" y="4"/>
                  </a:cubicBezTo>
                  <a:cubicBezTo>
                    <a:pt x="625" y="4"/>
                    <a:pt x="627" y="4"/>
                    <a:pt x="626" y="5"/>
                  </a:cubicBezTo>
                  <a:cubicBezTo>
                    <a:pt x="624" y="4"/>
                    <a:pt x="620" y="5"/>
                    <a:pt x="619" y="4"/>
                  </a:cubicBezTo>
                  <a:cubicBezTo>
                    <a:pt x="619" y="4"/>
                    <a:pt x="622" y="4"/>
                    <a:pt x="619" y="5"/>
                  </a:cubicBezTo>
                  <a:cubicBezTo>
                    <a:pt x="619" y="3"/>
                    <a:pt x="617" y="5"/>
                    <a:pt x="615" y="4"/>
                  </a:cubicBezTo>
                  <a:cubicBezTo>
                    <a:pt x="615" y="3"/>
                    <a:pt x="617" y="4"/>
                    <a:pt x="615" y="3"/>
                  </a:cubicBezTo>
                  <a:cubicBezTo>
                    <a:pt x="614" y="4"/>
                    <a:pt x="611" y="3"/>
                    <a:pt x="610" y="3"/>
                  </a:cubicBezTo>
                  <a:cubicBezTo>
                    <a:pt x="610" y="4"/>
                    <a:pt x="606" y="4"/>
                    <a:pt x="603" y="4"/>
                  </a:cubicBezTo>
                  <a:cubicBezTo>
                    <a:pt x="604" y="4"/>
                    <a:pt x="598" y="3"/>
                    <a:pt x="596" y="3"/>
                  </a:cubicBezTo>
                  <a:cubicBezTo>
                    <a:pt x="596" y="3"/>
                    <a:pt x="596" y="3"/>
                    <a:pt x="596" y="3"/>
                  </a:cubicBezTo>
                  <a:cubicBezTo>
                    <a:pt x="595" y="4"/>
                    <a:pt x="593" y="4"/>
                    <a:pt x="591" y="4"/>
                  </a:cubicBezTo>
                  <a:cubicBezTo>
                    <a:pt x="591" y="3"/>
                    <a:pt x="591" y="3"/>
                    <a:pt x="592" y="3"/>
                  </a:cubicBezTo>
                  <a:cubicBezTo>
                    <a:pt x="590" y="3"/>
                    <a:pt x="590" y="3"/>
                    <a:pt x="590" y="3"/>
                  </a:cubicBezTo>
                  <a:cubicBezTo>
                    <a:pt x="590" y="3"/>
                    <a:pt x="589" y="3"/>
                    <a:pt x="588" y="3"/>
                  </a:cubicBezTo>
                  <a:cubicBezTo>
                    <a:pt x="589" y="3"/>
                    <a:pt x="589" y="3"/>
                    <a:pt x="589" y="3"/>
                  </a:cubicBezTo>
                  <a:cubicBezTo>
                    <a:pt x="586" y="3"/>
                    <a:pt x="584" y="3"/>
                    <a:pt x="581" y="3"/>
                  </a:cubicBezTo>
                  <a:cubicBezTo>
                    <a:pt x="580" y="4"/>
                    <a:pt x="583" y="5"/>
                    <a:pt x="580" y="5"/>
                  </a:cubicBezTo>
                  <a:cubicBezTo>
                    <a:pt x="580" y="5"/>
                    <a:pt x="580" y="4"/>
                    <a:pt x="580" y="4"/>
                  </a:cubicBezTo>
                  <a:cubicBezTo>
                    <a:pt x="580" y="4"/>
                    <a:pt x="579" y="4"/>
                    <a:pt x="579" y="4"/>
                  </a:cubicBezTo>
                  <a:cubicBezTo>
                    <a:pt x="580" y="4"/>
                    <a:pt x="580" y="4"/>
                    <a:pt x="580" y="4"/>
                  </a:cubicBezTo>
                  <a:cubicBezTo>
                    <a:pt x="579" y="3"/>
                    <a:pt x="579" y="4"/>
                    <a:pt x="578" y="4"/>
                  </a:cubicBezTo>
                  <a:cubicBezTo>
                    <a:pt x="578" y="4"/>
                    <a:pt x="577" y="4"/>
                    <a:pt x="578" y="3"/>
                  </a:cubicBezTo>
                  <a:cubicBezTo>
                    <a:pt x="578" y="3"/>
                    <a:pt x="579" y="4"/>
                    <a:pt x="579" y="3"/>
                  </a:cubicBezTo>
                  <a:cubicBezTo>
                    <a:pt x="578" y="3"/>
                    <a:pt x="576" y="3"/>
                    <a:pt x="576" y="3"/>
                  </a:cubicBezTo>
                  <a:cubicBezTo>
                    <a:pt x="576" y="3"/>
                    <a:pt x="576" y="3"/>
                    <a:pt x="575" y="3"/>
                  </a:cubicBezTo>
                  <a:cubicBezTo>
                    <a:pt x="572" y="3"/>
                    <a:pt x="574" y="3"/>
                    <a:pt x="572" y="2"/>
                  </a:cubicBezTo>
                  <a:cubicBezTo>
                    <a:pt x="572" y="3"/>
                    <a:pt x="570" y="2"/>
                    <a:pt x="570" y="3"/>
                  </a:cubicBezTo>
                  <a:cubicBezTo>
                    <a:pt x="570" y="3"/>
                    <a:pt x="569" y="3"/>
                    <a:pt x="569" y="3"/>
                  </a:cubicBezTo>
                  <a:cubicBezTo>
                    <a:pt x="568" y="3"/>
                    <a:pt x="563" y="3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1" y="4"/>
                    <a:pt x="556" y="3"/>
                    <a:pt x="552" y="4"/>
                  </a:cubicBezTo>
                  <a:cubicBezTo>
                    <a:pt x="552" y="3"/>
                    <a:pt x="552" y="3"/>
                    <a:pt x="552" y="3"/>
                  </a:cubicBezTo>
                  <a:cubicBezTo>
                    <a:pt x="550" y="4"/>
                    <a:pt x="547" y="3"/>
                    <a:pt x="545" y="4"/>
                  </a:cubicBezTo>
                  <a:cubicBezTo>
                    <a:pt x="544" y="4"/>
                    <a:pt x="544" y="4"/>
                    <a:pt x="544" y="3"/>
                  </a:cubicBezTo>
                  <a:cubicBezTo>
                    <a:pt x="542" y="3"/>
                    <a:pt x="542" y="4"/>
                    <a:pt x="539" y="3"/>
                  </a:cubicBezTo>
                  <a:cubicBezTo>
                    <a:pt x="541" y="3"/>
                    <a:pt x="538" y="3"/>
                    <a:pt x="541" y="3"/>
                  </a:cubicBezTo>
                  <a:cubicBezTo>
                    <a:pt x="539" y="3"/>
                    <a:pt x="538" y="2"/>
                    <a:pt x="535" y="3"/>
                  </a:cubicBezTo>
                  <a:cubicBezTo>
                    <a:pt x="536" y="2"/>
                    <a:pt x="534" y="2"/>
                    <a:pt x="532" y="2"/>
                  </a:cubicBezTo>
                  <a:cubicBezTo>
                    <a:pt x="534" y="3"/>
                    <a:pt x="534" y="3"/>
                    <a:pt x="534" y="3"/>
                  </a:cubicBezTo>
                  <a:cubicBezTo>
                    <a:pt x="533" y="3"/>
                    <a:pt x="532" y="3"/>
                    <a:pt x="531" y="3"/>
                  </a:cubicBezTo>
                  <a:cubicBezTo>
                    <a:pt x="531" y="2"/>
                    <a:pt x="531" y="2"/>
                    <a:pt x="531" y="2"/>
                  </a:cubicBezTo>
                  <a:cubicBezTo>
                    <a:pt x="526" y="1"/>
                    <a:pt x="522" y="4"/>
                    <a:pt x="519" y="2"/>
                  </a:cubicBezTo>
                  <a:cubicBezTo>
                    <a:pt x="517" y="3"/>
                    <a:pt x="521" y="2"/>
                    <a:pt x="520" y="3"/>
                  </a:cubicBezTo>
                  <a:cubicBezTo>
                    <a:pt x="518" y="3"/>
                    <a:pt x="515" y="2"/>
                    <a:pt x="515" y="2"/>
                  </a:cubicBezTo>
                  <a:cubicBezTo>
                    <a:pt x="512" y="1"/>
                    <a:pt x="512" y="3"/>
                    <a:pt x="509" y="3"/>
                  </a:cubicBezTo>
                  <a:cubicBezTo>
                    <a:pt x="509" y="3"/>
                    <a:pt x="509" y="4"/>
                    <a:pt x="507" y="4"/>
                  </a:cubicBezTo>
                  <a:cubicBezTo>
                    <a:pt x="505" y="4"/>
                    <a:pt x="504" y="3"/>
                    <a:pt x="506" y="3"/>
                  </a:cubicBezTo>
                  <a:cubicBezTo>
                    <a:pt x="506" y="3"/>
                    <a:pt x="506" y="3"/>
                    <a:pt x="506" y="3"/>
                  </a:cubicBezTo>
                  <a:cubicBezTo>
                    <a:pt x="507" y="3"/>
                    <a:pt x="508" y="3"/>
                    <a:pt x="507" y="2"/>
                  </a:cubicBezTo>
                  <a:cubicBezTo>
                    <a:pt x="507" y="3"/>
                    <a:pt x="507" y="3"/>
                    <a:pt x="507" y="3"/>
                  </a:cubicBezTo>
                  <a:cubicBezTo>
                    <a:pt x="506" y="2"/>
                    <a:pt x="503" y="2"/>
                    <a:pt x="503" y="2"/>
                  </a:cubicBezTo>
                  <a:cubicBezTo>
                    <a:pt x="502" y="2"/>
                    <a:pt x="503" y="2"/>
                    <a:pt x="504" y="2"/>
                  </a:cubicBezTo>
                  <a:cubicBezTo>
                    <a:pt x="501" y="2"/>
                    <a:pt x="499" y="2"/>
                    <a:pt x="496" y="2"/>
                  </a:cubicBezTo>
                  <a:cubicBezTo>
                    <a:pt x="497" y="2"/>
                    <a:pt x="497" y="3"/>
                    <a:pt x="497" y="3"/>
                  </a:cubicBezTo>
                  <a:cubicBezTo>
                    <a:pt x="492" y="2"/>
                    <a:pt x="495" y="3"/>
                    <a:pt x="492" y="3"/>
                  </a:cubicBezTo>
                  <a:cubicBezTo>
                    <a:pt x="490" y="3"/>
                    <a:pt x="493" y="2"/>
                    <a:pt x="490" y="3"/>
                  </a:cubicBezTo>
                  <a:cubicBezTo>
                    <a:pt x="488" y="2"/>
                    <a:pt x="489" y="2"/>
                    <a:pt x="490" y="1"/>
                  </a:cubicBezTo>
                  <a:cubicBezTo>
                    <a:pt x="487" y="2"/>
                    <a:pt x="485" y="1"/>
                    <a:pt x="483" y="1"/>
                  </a:cubicBezTo>
                  <a:cubicBezTo>
                    <a:pt x="485" y="1"/>
                    <a:pt x="485" y="1"/>
                    <a:pt x="485" y="1"/>
                  </a:cubicBezTo>
                  <a:cubicBezTo>
                    <a:pt x="484" y="1"/>
                    <a:pt x="483" y="1"/>
                    <a:pt x="482" y="1"/>
                  </a:cubicBezTo>
                  <a:cubicBezTo>
                    <a:pt x="483" y="2"/>
                    <a:pt x="483" y="2"/>
                    <a:pt x="483" y="2"/>
                  </a:cubicBezTo>
                  <a:cubicBezTo>
                    <a:pt x="482" y="1"/>
                    <a:pt x="482" y="1"/>
                    <a:pt x="482" y="1"/>
                  </a:cubicBezTo>
                  <a:cubicBezTo>
                    <a:pt x="481" y="2"/>
                    <a:pt x="482" y="2"/>
                    <a:pt x="481" y="3"/>
                  </a:cubicBezTo>
                  <a:cubicBezTo>
                    <a:pt x="479" y="2"/>
                    <a:pt x="477" y="3"/>
                    <a:pt x="477" y="2"/>
                  </a:cubicBezTo>
                  <a:cubicBezTo>
                    <a:pt x="480" y="3"/>
                    <a:pt x="476" y="1"/>
                    <a:pt x="479" y="1"/>
                  </a:cubicBezTo>
                  <a:cubicBezTo>
                    <a:pt x="479" y="1"/>
                    <a:pt x="478" y="1"/>
                    <a:pt x="477" y="1"/>
                  </a:cubicBezTo>
                  <a:cubicBezTo>
                    <a:pt x="477" y="1"/>
                    <a:pt x="477" y="1"/>
                    <a:pt x="478" y="1"/>
                  </a:cubicBezTo>
                  <a:cubicBezTo>
                    <a:pt x="474" y="0"/>
                    <a:pt x="476" y="2"/>
                    <a:pt x="473" y="2"/>
                  </a:cubicBezTo>
                  <a:cubicBezTo>
                    <a:pt x="473" y="1"/>
                    <a:pt x="472" y="1"/>
                    <a:pt x="471" y="1"/>
                  </a:cubicBezTo>
                  <a:cubicBezTo>
                    <a:pt x="473" y="1"/>
                    <a:pt x="472" y="2"/>
                    <a:pt x="471" y="2"/>
                  </a:cubicBezTo>
                  <a:cubicBezTo>
                    <a:pt x="468" y="2"/>
                    <a:pt x="468" y="3"/>
                    <a:pt x="467" y="3"/>
                  </a:cubicBezTo>
                  <a:cubicBezTo>
                    <a:pt x="468" y="3"/>
                    <a:pt x="468" y="3"/>
                    <a:pt x="468" y="3"/>
                  </a:cubicBezTo>
                  <a:cubicBezTo>
                    <a:pt x="468" y="3"/>
                    <a:pt x="467" y="3"/>
                    <a:pt x="465" y="3"/>
                  </a:cubicBezTo>
                  <a:cubicBezTo>
                    <a:pt x="465" y="3"/>
                    <a:pt x="467" y="3"/>
                    <a:pt x="466" y="3"/>
                  </a:cubicBezTo>
                  <a:cubicBezTo>
                    <a:pt x="464" y="4"/>
                    <a:pt x="462" y="2"/>
                    <a:pt x="460" y="3"/>
                  </a:cubicBezTo>
                  <a:cubicBezTo>
                    <a:pt x="458" y="2"/>
                    <a:pt x="460" y="2"/>
                    <a:pt x="459" y="1"/>
                  </a:cubicBezTo>
                  <a:cubicBezTo>
                    <a:pt x="456" y="2"/>
                    <a:pt x="456" y="1"/>
                    <a:pt x="453" y="1"/>
                  </a:cubicBezTo>
                  <a:cubicBezTo>
                    <a:pt x="454" y="2"/>
                    <a:pt x="454" y="2"/>
                    <a:pt x="452" y="2"/>
                  </a:cubicBezTo>
                  <a:cubicBezTo>
                    <a:pt x="456" y="2"/>
                    <a:pt x="456" y="2"/>
                    <a:pt x="456" y="2"/>
                  </a:cubicBezTo>
                  <a:cubicBezTo>
                    <a:pt x="453" y="3"/>
                    <a:pt x="453" y="3"/>
                    <a:pt x="453" y="3"/>
                  </a:cubicBezTo>
                  <a:cubicBezTo>
                    <a:pt x="455" y="3"/>
                    <a:pt x="456" y="2"/>
                    <a:pt x="457" y="3"/>
                  </a:cubicBezTo>
                  <a:cubicBezTo>
                    <a:pt x="456" y="3"/>
                    <a:pt x="456" y="3"/>
                    <a:pt x="457" y="3"/>
                  </a:cubicBezTo>
                  <a:cubicBezTo>
                    <a:pt x="455" y="3"/>
                    <a:pt x="453" y="4"/>
                    <a:pt x="450" y="3"/>
                  </a:cubicBezTo>
                  <a:cubicBezTo>
                    <a:pt x="451" y="2"/>
                    <a:pt x="451" y="2"/>
                    <a:pt x="451" y="2"/>
                  </a:cubicBezTo>
                  <a:cubicBezTo>
                    <a:pt x="447" y="1"/>
                    <a:pt x="445" y="3"/>
                    <a:pt x="440" y="2"/>
                  </a:cubicBezTo>
                  <a:cubicBezTo>
                    <a:pt x="442" y="3"/>
                    <a:pt x="442" y="3"/>
                    <a:pt x="442" y="3"/>
                  </a:cubicBezTo>
                  <a:cubicBezTo>
                    <a:pt x="441" y="3"/>
                    <a:pt x="439" y="3"/>
                    <a:pt x="437" y="3"/>
                  </a:cubicBezTo>
                  <a:cubicBezTo>
                    <a:pt x="438" y="2"/>
                    <a:pt x="437" y="2"/>
                    <a:pt x="436" y="2"/>
                  </a:cubicBezTo>
                  <a:cubicBezTo>
                    <a:pt x="436" y="2"/>
                    <a:pt x="433" y="2"/>
                    <a:pt x="432" y="3"/>
                  </a:cubicBezTo>
                  <a:cubicBezTo>
                    <a:pt x="431" y="2"/>
                    <a:pt x="431" y="2"/>
                    <a:pt x="431" y="2"/>
                  </a:cubicBezTo>
                  <a:cubicBezTo>
                    <a:pt x="427" y="2"/>
                    <a:pt x="426" y="4"/>
                    <a:pt x="423" y="3"/>
                  </a:cubicBezTo>
                  <a:cubicBezTo>
                    <a:pt x="424" y="3"/>
                    <a:pt x="423" y="3"/>
                    <a:pt x="425" y="2"/>
                  </a:cubicBezTo>
                  <a:cubicBezTo>
                    <a:pt x="424" y="2"/>
                    <a:pt x="423" y="2"/>
                    <a:pt x="423" y="2"/>
                  </a:cubicBezTo>
                  <a:cubicBezTo>
                    <a:pt x="422" y="2"/>
                    <a:pt x="420" y="3"/>
                    <a:pt x="418" y="3"/>
                  </a:cubicBezTo>
                  <a:cubicBezTo>
                    <a:pt x="418" y="3"/>
                    <a:pt x="418" y="3"/>
                    <a:pt x="417" y="3"/>
                  </a:cubicBezTo>
                  <a:cubicBezTo>
                    <a:pt x="416" y="3"/>
                    <a:pt x="417" y="3"/>
                    <a:pt x="417" y="3"/>
                  </a:cubicBezTo>
                  <a:cubicBezTo>
                    <a:pt x="417" y="3"/>
                    <a:pt x="415" y="3"/>
                    <a:pt x="416" y="4"/>
                  </a:cubicBezTo>
                  <a:cubicBezTo>
                    <a:pt x="412" y="2"/>
                    <a:pt x="406" y="4"/>
                    <a:pt x="403" y="3"/>
                  </a:cubicBezTo>
                  <a:cubicBezTo>
                    <a:pt x="400" y="3"/>
                    <a:pt x="397" y="3"/>
                    <a:pt x="395" y="3"/>
                  </a:cubicBezTo>
                  <a:cubicBezTo>
                    <a:pt x="395" y="3"/>
                    <a:pt x="395" y="3"/>
                    <a:pt x="396" y="3"/>
                  </a:cubicBezTo>
                  <a:cubicBezTo>
                    <a:pt x="392" y="2"/>
                    <a:pt x="394" y="4"/>
                    <a:pt x="390" y="4"/>
                  </a:cubicBezTo>
                  <a:cubicBezTo>
                    <a:pt x="388" y="3"/>
                    <a:pt x="392" y="3"/>
                    <a:pt x="391" y="3"/>
                  </a:cubicBezTo>
                  <a:cubicBezTo>
                    <a:pt x="390" y="1"/>
                    <a:pt x="387" y="3"/>
                    <a:pt x="384" y="2"/>
                  </a:cubicBezTo>
                  <a:cubicBezTo>
                    <a:pt x="385" y="2"/>
                    <a:pt x="385" y="2"/>
                    <a:pt x="385" y="2"/>
                  </a:cubicBezTo>
                  <a:cubicBezTo>
                    <a:pt x="383" y="2"/>
                    <a:pt x="380" y="3"/>
                    <a:pt x="377" y="3"/>
                  </a:cubicBezTo>
                  <a:cubicBezTo>
                    <a:pt x="377" y="3"/>
                    <a:pt x="378" y="3"/>
                    <a:pt x="377" y="2"/>
                  </a:cubicBezTo>
                  <a:cubicBezTo>
                    <a:pt x="375" y="3"/>
                    <a:pt x="372" y="4"/>
                    <a:pt x="369" y="4"/>
                  </a:cubicBezTo>
                  <a:cubicBezTo>
                    <a:pt x="370" y="3"/>
                    <a:pt x="370" y="4"/>
                    <a:pt x="369" y="3"/>
                  </a:cubicBezTo>
                  <a:cubicBezTo>
                    <a:pt x="368" y="3"/>
                    <a:pt x="370" y="4"/>
                    <a:pt x="367" y="4"/>
                  </a:cubicBezTo>
                  <a:cubicBezTo>
                    <a:pt x="366" y="4"/>
                    <a:pt x="365" y="3"/>
                    <a:pt x="364" y="3"/>
                  </a:cubicBezTo>
                  <a:cubicBezTo>
                    <a:pt x="367" y="3"/>
                    <a:pt x="367" y="3"/>
                    <a:pt x="367" y="3"/>
                  </a:cubicBezTo>
                  <a:cubicBezTo>
                    <a:pt x="366" y="2"/>
                    <a:pt x="364" y="3"/>
                    <a:pt x="362" y="3"/>
                  </a:cubicBezTo>
                  <a:cubicBezTo>
                    <a:pt x="363" y="2"/>
                    <a:pt x="363" y="2"/>
                    <a:pt x="363" y="2"/>
                  </a:cubicBezTo>
                  <a:cubicBezTo>
                    <a:pt x="359" y="2"/>
                    <a:pt x="359" y="3"/>
                    <a:pt x="355" y="3"/>
                  </a:cubicBezTo>
                  <a:cubicBezTo>
                    <a:pt x="355" y="4"/>
                    <a:pt x="355" y="4"/>
                    <a:pt x="355" y="4"/>
                  </a:cubicBezTo>
                  <a:cubicBezTo>
                    <a:pt x="353" y="5"/>
                    <a:pt x="353" y="3"/>
                    <a:pt x="351" y="4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49" y="3"/>
                    <a:pt x="346" y="4"/>
                    <a:pt x="343" y="4"/>
                  </a:cubicBezTo>
                  <a:cubicBezTo>
                    <a:pt x="344" y="3"/>
                    <a:pt x="347" y="3"/>
                    <a:pt x="349" y="2"/>
                  </a:cubicBezTo>
                  <a:cubicBezTo>
                    <a:pt x="348" y="2"/>
                    <a:pt x="344" y="2"/>
                    <a:pt x="344" y="3"/>
                  </a:cubicBezTo>
                  <a:cubicBezTo>
                    <a:pt x="344" y="3"/>
                    <a:pt x="345" y="2"/>
                    <a:pt x="346" y="3"/>
                  </a:cubicBezTo>
                  <a:cubicBezTo>
                    <a:pt x="344" y="3"/>
                    <a:pt x="342" y="4"/>
                    <a:pt x="339" y="4"/>
                  </a:cubicBezTo>
                  <a:cubicBezTo>
                    <a:pt x="339" y="2"/>
                    <a:pt x="331" y="3"/>
                    <a:pt x="329" y="2"/>
                  </a:cubicBezTo>
                  <a:cubicBezTo>
                    <a:pt x="324" y="3"/>
                    <a:pt x="319" y="1"/>
                    <a:pt x="314" y="2"/>
                  </a:cubicBezTo>
                  <a:cubicBezTo>
                    <a:pt x="316" y="3"/>
                    <a:pt x="312" y="2"/>
                    <a:pt x="312" y="3"/>
                  </a:cubicBezTo>
                  <a:cubicBezTo>
                    <a:pt x="311" y="3"/>
                    <a:pt x="310" y="3"/>
                    <a:pt x="310" y="3"/>
                  </a:cubicBezTo>
                  <a:cubicBezTo>
                    <a:pt x="306" y="2"/>
                    <a:pt x="306" y="2"/>
                    <a:pt x="306" y="2"/>
                  </a:cubicBezTo>
                  <a:cubicBezTo>
                    <a:pt x="305" y="2"/>
                    <a:pt x="307" y="2"/>
                    <a:pt x="307" y="1"/>
                  </a:cubicBezTo>
                  <a:cubicBezTo>
                    <a:pt x="304" y="1"/>
                    <a:pt x="306" y="1"/>
                    <a:pt x="304" y="0"/>
                  </a:cubicBezTo>
                  <a:cubicBezTo>
                    <a:pt x="304" y="1"/>
                    <a:pt x="303" y="1"/>
                    <a:pt x="301" y="1"/>
                  </a:cubicBezTo>
                  <a:cubicBezTo>
                    <a:pt x="304" y="2"/>
                    <a:pt x="304" y="2"/>
                    <a:pt x="304" y="2"/>
                  </a:cubicBezTo>
                  <a:cubicBezTo>
                    <a:pt x="300" y="3"/>
                    <a:pt x="300" y="0"/>
                    <a:pt x="296" y="1"/>
                  </a:cubicBezTo>
                  <a:cubicBezTo>
                    <a:pt x="297" y="1"/>
                    <a:pt x="297" y="1"/>
                    <a:pt x="297" y="1"/>
                  </a:cubicBezTo>
                  <a:cubicBezTo>
                    <a:pt x="295" y="1"/>
                    <a:pt x="289" y="1"/>
                    <a:pt x="287" y="2"/>
                  </a:cubicBezTo>
                  <a:cubicBezTo>
                    <a:pt x="287" y="2"/>
                    <a:pt x="286" y="1"/>
                    <a:pt x="287" y="1"/>
                  </a:cubicBezTo>
                  <a:cubicBezTo>
                    <a:pt x="282" y="1"/>
                    <a:pt x="276" y="3"/>
                    <a:pt x="272" y="2"/>
                  </a:cubicBezTo>
                  <a:cubicBezTo>
                    <a:pt x="272" y="1"/>
                    <a:pt x="272" y="1"/>
                    <a:pt x="272" y="1"/>
                  </a:cubicBezTo>
                  <a:cubicBezTo>
                    <a:pt x="271" y="2"/>
                    <a:pt x="271" y="2"/>
                    <a:pt x="269" y="2"/>
                  </a:cubicBezTo>
                  <a:cubicBezTo>
                    <a:pt x="269" y="2"/>
                    <a:pt x="270" y="1"/>
                    <a:pt x="269" y="1"/>
                  </a:cubicBezTo>
                  <a:cubicBezTo>
                    <a:pt x="269" y="2"/>
                    <a:pt x="267" y="2"/>
                    <a:pt x="265" y="2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62" y="1"/>
                    <a:pt x="259" y="2"/>
                    <a:pt x="255" y="3"/>
                  </a:cubicBezTo>
                  <a:cubicBezTo>
                    <a:pt x="255" y="2"/>
                    <a:pt x="251" y="1"/>
                    <a:pt x="249" y="1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3" y="1"/>
                    <a:pt x="239" y="2"/>
                    <a:pt x="234" y="2"/>
                  </a:cubicBezTo>
                  <a:cubicBezTo>
                    <a:pt x="230" y="1"/>
                    <a:pt x="222" y="2"/>
                    <a:pt x="217" y="1"/>
                  </a:cubicBezTo>
                  <a:cubicBezTo>
                    <a:pt x="218" y="1"/>
                    <a:pt x="217" y="2"/>
                    <a:pt x="216" y="2"/>
                  </a:cubicBezTo>
                  <a:cubicBezTo>
                    <a:pt x="214" y="2"/>
                    <a:pt x="212" y="3"/>
                    <a:pt x="212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2" y="1"/>
                    <a:pt x="209" y="1"/>
                    <a:pt x="207" y="1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2" y="0"/>
                    <a:pt x="193" y="3"/>
                    <a:pt x="190" y="1"/>
                  </a:cubicBezTo>
                  <a:cubicBezTo>
                    <a:pt x="189" y="2"/>
                    <a:pt x="187" y="2"/>
                    <a:pt x="186" y="2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83" y="1"/>
                    <a:pt x="181" y="1"/>
                    <a:pt x="176" y="1"/>
                  </a:cubicBezTo>
                  <a:cubicBezTo>
                    <a:pt x="177" y="1"/>
                    <a:pt x="177" y="1"/>
                    <a:pt x="177" y="1"/>
                  </a:cubicBezTo>
                  <a:cubicBezTo>
                    <a:pt x="175" y="1"/>
                    <a:pt x="174" y="3"/>
                    <a:pt x="172" y="3"/>
                  </a:cubicBezTo>
                  <a:cubicBezTo>
                    <a:pt x="171" y="2"/>
                    <a:pt x="171" y="2"/>
                    <a:pt x="171" y="2"/>
                  </a:cubicBezTo>
                  <a:cubicBezTo>
                    <a:pt x="167" y="2"/>
                    <a:pt x="162" y="1"/>
                    <a:pt x="158" y="2"/>
                  </a:cubicBezTo>
                  <a:cubicBezTo>
                    <a:pt x="158" y="2"/>
                    <a:pt x="158" y="1"/>
                    <a:pt x="159" y="1"/>
                  </a:cubicBezTo>
                  <a:cubicBezTo>
                    <a:pt x="157" y="1"/>
                    <a:pt x="151" y="0"/>
                    <a:pt x="152" y="2"/>
                  </a:cubicBezTo>
                  <a:cubicBezTo>
                    <a:pt x="152" y="1"/>
                    <a:pt x="148" y="2"/>
                    <a:pt x="145" y="2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144" y="3"/>
                    <a:pt x="144" y="3"/>
                    <a:pt x="141" y="3"/>
                  </a:cubicBezTo>
                  <a:cubicBezTo>
                    <a:pt x="140" y="3"/>
                    <a:pt x="140" y="3"/>
                    <a:pt x="141" y="3"/>
                  </a:cubicBezTo>
                  <a:cubicBezTo>
                    <a:pt x="139" y="2"/>
                    <a:pt x="139" y="3"/>
                    <a:pt x="137" y="3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135" y="2"/>
                    <a:pt x="136" y="3"/>
                    <a:pt x="134" y="3"/>
                  </a:cubicBezTo>
                  <a:cubicBezTo>
                    <a:pt x="133" y="4"/>
                    <a:pt x="130" y="3"/>
                    <a:pt x="130" y="2"/>
                  </a:cubicBezTo>
                  <a:cubicBezTo>
                    <a:pt x="130" y="3"/>
                    <a:pt x="128" y="3"/>
                    <a:pt x="127" y="3"/>
                  </a:cubicBezTo>
                  <a:cubicBezTo>
                    <a:pt x="127" y="3"/>
                    <a:pt x="127" y="3"/>
                    <a:pt x="128" y="3"/>
                  </a:cubicBezTo>
                  <a:cubicBezTo>
                    <a:pt x="124" y="2"/>
                    <a:pt x="122" y="4"/>
                    <a:pt x="119" y="3"/>
                  </a:cubicBezTo>
                  <a:cubicBezTo>
                    <a:pt x="119" y="3"/>
                    <a:pt x="119" y="2"/>
                    <a:pt x="119" y="2"/>
                  </a:cubicBezTo>
                  <a:cubicBezTo>
                    <a:pt x="122" y="2"/>
                    <a:pt x="124" y="2"/>
                    <a:pt x="124" y="3"/>
                  </a:cubicBezTo>
                  <a:cubicBezTo>
                    <a:pt x="124" y="2"/>
                    <a:pt x="122" y="2"/>
                    <a:pt x="124" y="1"/>
                  </a:cubicBezTo>
                  <a:cubicBezTo>
                    <a:pt x="122" y="1"/>
                    <a:pt x="118" y="2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4" y="2"/>
                    <a:pt x="113" y="2"/>
                    <a:pt x="113" y="2"/>
                  </a:cubicBezTo>
                  <a:cubicBezTo>
                    <a:pt x="112" y="1"/>
                    <a:pt x="110" y="1"/>
                    <a:pt x="109" y="1"/>
                  </a:cubicBezTo>
                  <a:cubicBezTo>
                    <a:pt x="109" y="2"/>
                    <a:pt x="107" y="2"/>
                    <a:pt x="109" y="3"/>
                  </a:cubicBezTo>
                  <a:cubicBezTo>
                    <a:pt x="108" y="3"/>
                    <a:pt x="109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1" y="2"/>
                    <a:pt x="112" y="2"/>
                    <a:pt x="113" y="2"/>
                  </a:cubicBezTo>
                  <a:cubicBezTo>
                    <a:pt x="112" y="3"/>
                    <a:pt x="111" y="3"/>
                    <a:pt x="110" y="3"/>
                  </a:cubicBezTo>
                  <a:cubicBezTo>
                    <a:pt x="109" y="3"/>
                    <a:pt x="109" y="4"/>
                    <a:pt x="108" y="4"/>
                  </a:cubicBezTo>
                  <a:cubicBezTo>
                    <a:pt x="107" y="3"/>
                    <a:pt x="103" y="2"/>
                    <a:pt x="103" y="2"/>
                  </a:cubicBezTo>
                  <a:cubicBezTo>
                    <a:pt x="99" y="2"/>
                    <a:pt x="94" y="2"/>
                    <a:pt x="92" y="3"/>
                  </a:cubicBezTo>
                  <a:cubicBezTo>
                    <a:pt x="91" y="4"/>
                    <a:pt x="91" y="3"/>
                    <a:pt x="90" y="3"/>
                  </a:cubicBezTo>
                  <a:cubicBezTo>
                    <a:pt x="91" y="3"/>
                    <a:pt x="92" y="3"/>
                    <a:pt x="92" y="2"/>
                  </a:cubicBezTo>
                  <a:cubicBezTo>
                    <a:pt x="90" y="3"/>
                    <a:pt x="86" y="3"/>
                    <a:pt x="85" y="4"/>
                  </a:cubicBezTo>
                  <a:cubicBezTo>
                    <a:pt x="83" y="3"/>
                    <a:pt x="87" y="3"/>
                    <a:pt x="83" y="3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77" y="1"/>
                    <a:pt x="72" y="5"/>
                    <a:pt x="65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57" y="2"/>
                    <a:pt x="47" y="4"/>
                    <a:pt x="38" y="3"/>
                  </a:cubicBezTo>
                  <a:cubicBezTo>
                    <a:pt x="36" y="2"/>
                    <a:pt x="35" y="3"/>
                    <a:pt x="34" y="4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7" y="4"/>
                    <a:pt x="24" y="2"/>
                    <a:pt x="20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3"/>
                    <a:pt x="15" y="4"/>
                    <a:pt x="15" y="3"/>
                  </a:cubicBezTo>
                  <a:cubicBezTo>
                    <a:pt x="15" y="3"/>
                    <a:pt x="15" y="4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7" y="3"/>
                    <a:pt x="10" y="2"/>
                    <a:pt x="6" y="2"/>
                  </a:cubicBezTo>
                  <a:cubicBezTo>
                    <a:pt x="4" y="2"/>
                    <a:pt x="1" y="3"/>
                    <a:pt x="1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6"/>
                    <a:pt x="0" y="7"/>
                    <a:pt x="4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8"/>
                    <a:pt x="7" y="8"/>
                    <a:pt x="8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1" y="8"/>
                    <a:pt x="13" y="8"/>
                  </a:cubicBezTo>
                  <a:cubicBezTo>
                    <a:pt x="14" y="8"/>
                    <a:pt x="12" y="7"/>
                    <a:pt x="14" y="7"/>
                  </a:cubicBezTo>
                  <a:cubicBezTo>
                    <a:pt x="15" y="7"/>
                    <a:pt x="15" y="8"/>
                    <a:pt x="16" y="7"/>
                  </a:cubicBezTo>
                  <a:cubicBezTo>
                    <a:pt x="16" y="8"/>
                    <a:pt x="16" y="8"/>
                    <a:pt x="15" y="8"/>
                  </a:cubicBezTo>
                  <a:cubicBezTo>
                    <a:pt x="17" y="8"/>
                    <a:pt x="19" y="8"/>
                    <a:pt x="20" y="7"/>
                  </a:cubicBezTo>
                  <a:cubicBezTo>
                    <a:pt x="21" y="8"/>
                    <a:pt x="24" y="7"/>
                    <a:pt x="24" y="8"/>
                  </a:cubicBezTo>
                  <a:cubicBezTo>
                    <a:pt x="25" y="8"/>
                    <a:pt x="27" y="7"/>
                    <a:pt x="28" y="7"/>
                  </a:cubicBezTo>
                  <a:cubicBezTo>
                    <a:pt x="25" y="9"/>
                    <a:pt x="32" y="7"/>
                    <a:pt x="32" y="9"/>
                  </a:cubicBezTo>
                  <a:cubicBezTo>
                    <a:pt x="34" y="7"/>
                    <a:pt x="38" y="8"/>
                    <a:pt x="41" y="7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42" y="8"/>
                    <a:pt x="42" y="8"/>
                    <a:pt x="43" y="8"/>
                  </a:cubicBezTo>
                  <a:cubicBezTo>
                    <a:pt x="44" y="7"/>
                    <a:pt x="46" y="7"/>
                    <a:pt x="48" y="6"/>
                  </a:cubicBezTo>
                  <a:cubicBezTo>
                    <a:pt x="50" y="7"/>
                    <a:pt x="46" y="8"/>
                    <a:pt x="47" y="9"/>
                  </a:cubicBezTo>
                  <a:cubicBezTo>
                    <a:pt x="47" y="8"/>
                    <a:pt x="51" y="8"/>
                    <a:pt x="50" y="7"/>
                  </a:cubicBezTo>
                  <a:cubicBezTo>
                    <a:pt x="52" y="8"/>
                    <a:pt x="51" y="7"/>
                    <a:pt x="52" y="8"/>
                  </a:cubicBezTo>
                  <a:cubicBezTo>
                    <a:pt x="52" y="7"/>
                    <a:pt x="54" y="8"/>
                    <a:pt x="55" y="7"/>
                  </a:cubicBezTo>
                  <a:cubicBezTo>
                    <a:pt x="57" y="8"/>
                    <a:pt x="56" y="8"/>
                    <a:pt x="58" y="8"/>
                  </a:cubicBezTo>
                  <a:cubicBezTo>
                    <a:pt x="59" y="8"/>
                    <a:pt x="57" y="9"/>
                    <a:pt x="57" y="9"/>
                  </a:cubicBezTo>
                  <a:close/>
                  <a:moveTo>
                    <a:pt x="117" y="7"/>
                  </a:moveTo>
                  <a:cubicBezTo>
                    <a:pt x="117" y="7"/>
                    <a:pt x="117" y="7"/>
                    <a:pt x="117" y="7"/>
                  </a:cubicBezTo>
                  <a:cubicBezTo>
                    <a:pt x="116" y="7"/>
                    <a:pt x="116" y="7"/>
                    <a:pt x="115" y="7"/>
                  </a:cubicBezTo>
                  <a:cubicBezTo>
                    <a:pt x="116" y="7"/>
                    <a:pt x="116" y="7"/>
                    <a:pt x="117" y="7"/>
                  </a:cubicBezTo>
                  <a:close/>
                  <a:moveTo>
                    <a:pt x="122" y="7"/>
                  </a:moveTo>
                  <a:cubicBezTo>
                    <a:pt x="121" y="7"/>
                    <a:pt x="120" y="7"/>
                    <a:pt x="120" y="7"/>
                  </a:cubicBezTo>
                  <a:cubicBezTo>
                    <a:pt x="119" y="6"/>
                    <a:pt x="120" y="6"/>
                    <a:pt x="120" y="6"/>
                  </a:cubicBezTo>
                  <a:cubicBezTo>
                    <a:pt x="120" y="6"/>
                    <a:pt x="121" y="6"/>
                    <a:pt x="122" y="7"/>
                  </a:cubicBezTo>
                  <a:close/>
                  <a:moveTo>
                    <a:pt x="111" y="1"/>
                  </a:moveTo>
                  <a:cubicBezTo>
                    <a:pt x="112" y="1"/>
                    <a:pt x="112" y="2"/>
                    <a:pt x="112" y="2"/>
                  </a:cubicBezTo>
                  <a:cubicBezTo>
                    <a:pt x="112" y="2"/>
                    <a:pt x="111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11" y="2"/>
                    <a:pt x="111" y="2"/>
                    <a:pt x="1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92" name="Freeform 40">
              <a:extLst>
                <a:ext uri="{FF2B5EF4-FFF2-40B4-BE49-F238E27FC236}">
                  <a16:creationId xmlns:a16="http://schemas.microsoft.com/office/drawing/2014/main" id="{18199453-E846-446F-AF9B-97C08389A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113" y="4767263"/>
              <a:ext cx="11113" cy="1111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93" name="Freeform 41">
              <a:extLst>
                <a:ext uri="{FF2B5EF4-FFF2-40B4-BE49-F238E27FC236}">
                  <a16:creationId xmlns:a16="http://schemas.microsoft.com/office/drawing/2014/main" id="{D1CD8878-F223-4437-B64B-AD774C191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0263" y="47894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6EDE89FD-644D-45C0-A100-66C36D81B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7038" y="4835526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95" name="Freeform 43">
              <a:extLst>
                <a:ext uri="{FF2B5EF4-FFF2-40B4-BE49-F238E27FC236}">
                  <a16:creationId xmlns:a16="http://schemas.microsoft.com/office/drawing/2014/main" id="{75B8585F-4196-44B0-BE6B-AF9490B39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063" y="4813301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96" name="Freeform 44">
              <a:extLst>
                <a:ext uri="{FF2B5EF4-FFF2-40B4-BE49-F238E27FC236}">
                  <a16:creationId xmlns:a16="http://schemas.microsoft.com/office/drawing/2014/main" id="{6A418B69-F0B4-4A4F-A488-459C87F60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0000" y="4813301"/>
              <a:ext cx="22225" cy="1111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97" name="Freeform 45">
              <a:extLst>
                <a:ext uri="{FF2B5EF4-FFF2-40B4-BE49-F238E27FC236}">
                  <a16:creationId xmlns:a16="http://schemas.microsoft.com/office/drawing/2014/main" id="{271332AE-83AE-43A8-872E-A007CFA18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2713" y="4813301"/>
              <a:ext cx="0" cy="11113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98" name="Freeform 46">
              <a:extLst>
                <a:ext uri="{FF2B5EF4-FFF2-40B4-BE49-F238E27FC236}">
                  <a16:creationId xmlns:a16="http://schemas.microsoft.com/office/drawing/2014/main" id="{814FBB21-D565-43E4-B6E9-713C2E5F7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4250" y="4835526"/>
              <a:ext cx="23813" cy="0"/>
            </a:xfrm>
            <a:custGeom>
              <a:avLst/>
              <a:gdLst>
                <a:gd name="T0" fmla="*/ 2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99" name="Freeform 47">
              <a:extLst>
                <a:ext uri="{FF2B5EF4-FFF2-40B4-BE49-F238E27FC236}">
                  <a16:creationId xmlns:a16="http://schemas.microsoft.com/office/drawing/2014/main" id="{CB74B830-5F56-48D8-A617-7386CE463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1138" y="4813301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300" name="Freeform 48">
              <a:extLst>
                <a:ext uri="{FF2B5EF4-FFF2-40B4-BE49-F238E27FC236}">
                  <a16:creationId xmlns:a16="http://schemas.microsoft.com/office/drawing/2014/main" id="{EF30C7B3-102B-482D-8883-F29996236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613" y="48355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301" name="Freeform 49">
              <a:extLst>
                <a:ext uri="{FF2B5EF4-FFF2-40B4-BE49-F238E27FC236}">
                  <a16:creationId xmlns:a16="http://schemas.microsoft.com/office/drawing/2014/main" id="{2C26A48B-88CC-44C9-A519-031A369F5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8913" y="4813301"/>
              <a:ext cx="2222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304" name="Freeform 50">
              <a:extLst>
                <a:ext uri="{FF2B5EF4-FFF2-40B4-BE49-F238E27FC236}">
                  <a16:creationId xmlns:a16="http://schemas.microsoft.com/office/drawing/2014/main" id="{991C1D23-03B0-4749-92A2-BFDD4A464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2450" y="4824413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305" name="Freeform 51">
              <a:extLst>
                <a:ext uri="{FF2B5EF4-FFF2-40B4-BE49-F238E27FC236}">
                  <a16:creationId xmlns:a16="http://schemas.microsoft.com/office/drawing/2014/main" id="{C180BB0A-6AE3-4138-8DB6-6D3806B9F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3563" y="4824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306" name="Freeform 52">
              <a:extLst>
                <a:ext uri="{FF2B5EF4-FFF2-40B4-BE49-F238E27FC236}">
                  <a16:creationId xmlns:a16="http://schemas.microsoft.com/office/drawing/2014/main" id="{1DB075AC-C95F-487C-B683-695DBD124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3563" y="4824413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307" name="Freeform 53">
              <a:extLst>
                <a:ext uri="{FF2B5EF4-FFF2-40B4-BE49-F238E27FC236}">
                  <a16:creationId xmlns:a16="http://schemas.microsoft.com/office/drawing/2014/main" id="{29149A05-ACE6-4B10-92AE-0939C079C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7513" y="4824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308" name="Freeform 54">
              <a:extLst>
                <a:ext uri="{FF2B5EF4-FFF2-40B4-BE49-F238E27FC236}">
                  <a16:creationId xmlns:a16="http://schemas.microsoft.com/office/drawing/2014/main" id="{177DCDC3-A3B2-4BFD-BD90-ECFF98940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2588" y="4813301"/>
              <a:ext cx="34925" cy="11113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1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309" name="Freeform 55">
              <a:extLst>
                <a:ext uri="{FF2B5EF4-FFF2-40B4-BE49-F238E27FC236}">
                  <a16:creationId xmlns:a16="http://schemas.microsoft.com/office/drawing/2014/main" id="{EC29BF16-6B01-4C63-A4D2-93BAC3BEB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2088" y="4767263"/>
              <a:ext cx="55563" cy="22225"/>
            </a:xfrm>
            <a:custGeom>
              <a:avLst/>
              <a:gdLst>
                <a:gd name="T0" fmla="*/ 1 w 5"/>
                <a:gd name="T1" fmla="*/ 1 h 2"/>
                <a:gd name="T2" fmla="*/ 4 w 5"/>
                <a:gd name="T3" fmla="*/ 2 h 2"/>
                <a:gd name="T4" fmla="*/ 4 w 5"/>
                <a:gd name="T5" fmla="*/ 1 h 2"/>
                <a:gd name="T6" fmla="*/ 1 w 5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1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1"/>
                    <a:pt x="4" y="1"/>
                  </a:cubicBezTo>
                  <a:cubicBezTo>
                    <a:pt x="0" y="0"/>
                    <a:pt x="5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310" name="Freeform 56">
              <a:extLst>
                <a:ext uri="{FF2B5EF4-FFF2-40B4-BE49-F238E27FC236}">
                  <a16:creationId xmlns:a16="http://schemas.microsoft.com/office/drawing/2014/main" id="{666AD6F4-3AB0-410C-81BC-77D6F0023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75" y="4767263"/>
              <a:ext cx="33338" cy="11113"/>
            </a:xfrm>
            <a:custGeom>
              <a:avLst/>
              <a:gdLst>
                <a:gd name="T0" fmla="*/ 1 w 3"/>
                <a:gd name="T1" fmla="*/ 1 h 1"/>
                <a:gd name="T2" fmla="*/ 2 w 3"/>
                <a:gd name="T3" fmla="*/ 0 h 1"/>
                <a:gd name="T4" fmla="*/ 1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3" y="1"/>
                    <a:pt x="1" y="1"/>
                    <a:pt x="2" y="0"/>
                  </a:cubicBezTo>
                  <a:cubicBezTo>
                    <a:pt x="1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311" name="Freeform 57">
              <a:extLst>
                <a:ext uri="{FF2B5EF4-FFF2-40B4-BE49-F238E27FC236}">
                  <a16:creationId xmlns:a16="http://schemas.microsoft.com/office/drawing/2014/main" id="{81B1D321-E6EA-4BEA-8D38-B1B3F7C1B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1500" y="4767263"/>
              <a:ext cx="11113" cy="1111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312" name="Freeform 58">
              <a:extLst>
                <a:ext uri="{FF2B5EF4-FFF2-40B4-BE49-F238E27FC236}">
                  <a16:creationId xmlns:a16="http://schemas.microsoft.com/office/drawing/2014/main" id="{52EECCDD-F1E6-4D43-A876-5FB49564C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813301"/>
              <a:ext cx="22225" cy="11113"/>
            </a:xfrm>
            <a:custGeom>
              <a:avLst/>
              <a:gdLst>
                <a:gd name="T0" fmla="*/ 0 w 14"/>
                <a:gd name="T1" fmla="*/ 7 h 7"/>
                <a:gd name="T2" fmla="*/ 7 w 14"/>
                <a:gd name="T3" fmla="*/ 7 h 7"/>
                <a:gd name="T4" fmla="*/ 14 w 14"/>
                <a:gd name="T5" fmla="*/ 0 h 7"/>
                <a:gd name="T6" fmla="*/ 0 w 14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7">
                  <a:moveTo>
                    <a:pt x="0" y="7"/>
                  </a:moveTo>
                  <a:lnTo>
                    <a:pt x="7" y="7"/>
                  </a:lnTo>
                  <a:lnTo>
                    <a:pt x="14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313" name="Freeform 59">
              <a:extLst>
                <a:ext uri="{FF2B5EF4-FFF2-40B4-BE49-F238E27FC236}">
                  <a16:creationId xmlns:a16="http://schemas.microsoft.com/office/drawing/2014/main" id="{32689E05-D8F2-4519-BB93-B574F29BA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3850" y="4767263"/>
              <a:ext cx="33338" cy="0"/>
            </a:xfrm>
            <a:custGeom>
              <a:avLst/>
              <a:gdLst>
                <a:gd name="T0" fmla="*/ 14 w 21"/>
                <a:gd name="T1" fmla="*/ 21 w 21"/>
                <a:gd name="T2" fmla="*/ 0 w 21"/>
                <a:gd name="T3" fmla="*/ 14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">
                  <a:moveTo>
                    <a:pt x="14" y="0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314" name="Freeform 60">
              <a:extLst>
                <a:ext uri="{FF2B5EF4-FFF2-40B4-BE49-F238E27FC236}">
                  <a16:creationId xmlns:a16="http://schemas.microsoft.com/office/drawing/2014/main" id="{5E3513F5-B9FB-456B-9A32-960295E04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9563" y="4767263"/>
              <a:ext cx="11113" cy="1111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315" name="Freeform 61">
              <a:extLst>
                <a:ext uri="{FF2B5EF4-FFF2-40B4-BE49-F238E27FC236}">
                  <a16:creationId xmlns:a16="http://schemas.microsoft.com/office/drawing/2014/main" id="{F6302304-0F99-41EE-A416-90B981398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963" y="4767263"/>
              <a:ext cx="34925" cy="11113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316" name="Freeform 62">
              <a:extLst>
                <a:ext uri="{FF2B5EF4-FFF2-40B4-BE49-F238E27FC236}">
                  <a16:creationId xmlns:a16="http://schemas.microsoft.com/office/drawing/2014/main" id="{C98CD976-5DA4-4E5D-B75E-00F864E61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3088" y="4756151"/>
              <a:ext cx="11113" cy="0"/>
            </a:xfrm>
            <a:custGeom>
              <a:avLst/>
              <a:gdLst>
                <a:gd name="T0" fmla="*/ 0 w 7"/>
                <a:gd name="T1" fmla="*/ 7 w 7"/>
                <a:gd name="T2" fmla="*/ 0 w 7"/>
                <a:gd name="T3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F26D4404-220C-4371-B9C9-49C2B17244DC}"/>
              </a:ext>
            </a:extLst>
          </p:cNvPr>
          <p:cNvGrpSpPr/>
          <p:nvPr/>
        </p:nvGrpSpPr>
        <p:grpSpPr>
          <a:xfrm>
            <a:off x="8528632" y="433376"/>
            <a:ext cx="382868" cy="349966"/>
            <a:chOff x="7526338" y="5778500"/>
            <a:chExt cx="406400" cy="371475"/>
          </a:xfrm>
          <a:solidFill>
            <a:srgbClr val="253A55"/>
          </a:solidFill>
        </p:grpSpPr>
        <p:sp>
          <p:nvSpPr>
            <p:cNvPr id="225" name="Freeform 413">
              <a:extLst>
                <a:ext uri="{FF2B5EF4-FFF2-40B4-BE49-F238E27FC236}">
                  <a16:creationId xmlns:a16="http://schemas.microsoft.com/office/drawing/2014/main" id="{1A0A9889-F793-4F53-92EA-8C22FB5E9C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26338" y="5778500"/>
              <a:ext cx="406400" cy="371475"/>
            </a:xfrm>
            <a:custGeom>
              <a:avLst/>
              <a:gdLst>
                <a:gd name="T0" fmla="*/ 66 w 69"/>
                <a:gd name="T1" fmla="*/ 6 h 63"/>
                <a:gd name="T2" fmla="*/ 67 w 69"/>
                <a:gd name="T3" fmla="*/ 46 h 63"/>
                <a:gd name="T4" fmla="*/ 64 w 69"/>
                <a:gd name="T5" fmla="*/ 7 h 63"/>
                <a:gd name="T6" fmla="*/ 5 w 69"/>
                <a:gd name="T7" fmla="*/ 6 h 63"/>
                <a:gd name="T8" fmla="*/ 6 w 69"/>
                <a:gd name="T9" fmla="*/ 36 h 63"/>
                <a:gd name="T10" fmla="*/ 20 w 69"/>
                <a:gd name="T11" fmla="*/ 7 h 63"/>
                <a:gd name="T12" fmla="*/ 21 w 69"/>
                <a:gd name="T13" fmla="*/ 15 h 63"/>
                <a:gd name="T14" fmla="*/ 14 w 69"/>
                <a:gd name="T15" fmla="*/ 34 h 63"/>
                <a:gd name="T16" fmla="*/ 12 w 69"/>
                <a:gd name="T17" fmla="*/ 37 h 63"/>
                <a:gd name="T18" fmla="*/ 13 w 69"/>
                <a:gd name="T19" fmla="*/ 30 h 63"/>
                <a:gd name="T20" fmla="*/ 6 w 69"/>
                <a:gd name="T21" fmla="*/ 41 h 63"/>
                <a:gd name="T22" fmla="*/ 54 w 69"/>
                <a:gd name="T23" fmla="*/ 44 h 63"/>
                <a:gd name="T24" fmla="*/ 37 w 69"/>
                <a:gd name="T25" fmla="*/ 46 h 63"/>
                <a:gd name="T26" fmla="*/ 41 w 69"/>
                <a:gd name="T27" fmla="*/ 57 h 63"/>
                <a:gd name="T28" fmla="*/ 48 w 69"/>
                <a:gd name="T29" fmla="*/ 60 h 63"/>
                <a:gd name="T30" fmla="*/ 22 w 69"/>
                <a:gd name="T31" fmla="*/ 62 h 63"/>
                <a:gd name="T32" fmla="*/ 25 w 69"/>
                <a:gd name="T33" fmla="*/ 58 h 63"/>
                <a:gd name="T34" fmla="*/ 33 w 69"/>
                <a:gd name="T35" fmla="*/ 58 h 63"/>
                <a:gd name="T36" fmla="*/ 5 w 69"/>
                <a:gd name="T37" fmla="*/ 48 h 63"/>
                <a:gd name="T38" fmla="*/ 1 w 69"/>
                <a:gd name="T39" fmla="*/ 43 h 63"/>
                <a:gd name="T40" fmla="*/ 2 w 69"/>
                <a:gd name="T41" fmla="*/ 7 h 63"/>
                <a:gd name="T42" fmla="*/ 0 w 69"/>
                <a:gd name="T43" fmla="*/ 4 h 63"/>
                <a:gd name="T44" fmla="*/ 33 w 69"/>
                <a:gd name="T45" fmla="*/ 2 h 63"/>
                <a:gd name="T46" fmla="*/ 66 w 69"/>
                <a:gd name="T47" fmla="*/ 11 h 63"/>
                <a:gd name="T48" fmla="*/ 66 w 69"/>
                <a:gd name="T49" fmla="*/ 11 h 63"/>
                <a:gd name="T50" fmla="*/ 45 w 69"/>
                <a:gd name="T51" fmla="*/ 4 h 63"/>
                <a:gd name="T52" fmla="*/ 64 w 69"/>
                <a:gd name="T53" fmla="*/ 4 h 63"/>
                <a:gd name="T54" fmla="*/ 10 w 69"/>
                <a:gd name="T55" fmla="*/ 44 h 63"/>
                <a:gd name="T56" fmla="*/ 19 w 69"/>
                <a:gd name="T57" fmla="*/ 45 h 63"/>
                <a:gd name="T58" fmla="*/ 18 w 69"/>
                <a:gd name="T59" fmla="*/ 43 h 63"/>
                <a:gd name="T60" fmla="*/ 8 w 69"/>
                <a:gd name="T61" fmla="*/ 34 h 63"/>
                <a:gd name="T62" fmla="*/ 5 w 69"/>
                <a:gd name="T63" fmla="*/ 14 h 63"/>
                <a:gd name="T64" fmla="*/ 5 w 69"/>
                <a:gd name="T65" fmla="*/ 14 h 63"/>
                <a:gd name="T66" fmla="*/ 4 w 69"/>
                <a:gd name="T67" fmla="*/ 17 h 63"/>
                <a:gd name="T68" fmla="*/ 4 w 69"/>
                <a:gd name="T69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9" h="63">
                  <a:moveTo>
                    <a:pt x="68" y="4"/>
                  </a:moveTo>
                  <a:cubicBezTo>
                    <a:pt x="69" y="6"/>
                    <a:pt x="67" y="4"/>
                    <a:pt x="66" y="6"/>
                  </a:cubicBezTo>
                  <a:cubicBezTo>
                    <a:pt x="68" y="7"/>
                    <a:pt x="68" y="9"/>
                    <a:pt x="68" y="12"/>
                  </a:cubicBezTo>
                  <a:cubicBezTo>
                    <a:pt x="67" y="22"/>
                    <a:pt x="69" y="36"/>
                    <a:pt x="67" y="46"/>
                  </a:cubicBezTo>
                  <a:cubicBezTo>
                    <a:pt x="65" y="45"/>
                    <a:pt x="64" y="41"/>
                    <a:pt x="64" y="38"/>
                  </a:cubicBezTo>
                  <a:cubicBezTo>
                    <a:pt x="63" y="29"/>
                    <a:pt x="63" y="16"/>
                    <a:pt x="64" y="7"/>
                  </a:cubicBezTo>
                  <a:cubicBezTo>
                    <a:pt x="60" y="8"/>
                    <a:pt x="55" y="6"/>
                    <a:pt x="51" y="6"/>
                  </a:cubicBezTo>
                  <a:cubicBezTo>
                    <a:pt x="36" y="4"/>
                    <a:pt x="19" y="6"/>
                    <a:pt x="5" y="6"/>
                  </a:cubicBezTo>
                  <a:cubicBezTo>
                    <a:pt x="5" y="7"/>
                    <a:pt x="7" y="6"/>
                    <a:pt x="7" y="7"/>
                  </a:cubicBezTo>
                  <a:cubicBezTo>
                    <a:pt x="6" y="19"/>
                    <a:pt x="6" y="25"/>
                    <a:pt x="6" y="36"/>
                  </a:cubicBezTo>
                  <a:cubicBezTo>
                    <a:pt x="10" y="29"/>
                    <a:pt x="13" y="21"/>
                    <a:pt x="15" y="13"/>
                  </a:cubicBezTo>
                  <a:cubicBezTo>
                    <a:pt x="17" y="12"/>
                    <a:pt x="17" y="7"/>
                    <a:pt x="20" y="7"/>
                  </a:cubicBezTo>
                  <a:cubicBezTo>
                    <a:pt x="16" y="16"/>
                    <a:pt x="12" y="24"/>
                    <a:pt x="9" y="33"/>
                  </a:cubicBezTo>
                  <a:cubicBezTo>
                    <a:pt x="13" y="28"/>
                    <a:pt x="17" y="21"/>
                    <a:pt x="21" y="15"/>
                  </a:cubicBezTo>
                  <a:cubicBezTo>
                    <a:pt x="22" y="13"/>
                    <a:pt x="23" y="10"/>
                    <a:pt x="25" y="9"/>
                  </a:cubicBezTo>
                  <a:cubicBezTo>
                    <a:pt x="21" y="17"/>
                    <a:pt x="17" y="25"/>
                    <a:pt x="14" y="34"/>
                  </a:cubicBezTo>
                  <a:cubicBezTo>
                    <a:pt x="16" y="33"/>
                    <a:pt x="17" y="29"/>
                    <a:pt x="20" y="27"/>
                  </a:cubicBezTo>
                  <a:cubicBezTo>
                    <a:pt x="17" y="30"/>
                    <a:pt x="16" y="35"/>
                    <a:pt x="12" y="37"/>
                  </a:cubicBezTo>
                  <a:cubicBezTo>
                    <a:pt x="12" y="32"/>
                    <a:pt x="15" y="28"/>
                    <a:pt x="17" y="24"/>
                  </a:cubicBezTo>
                  <a:cubicBezTo>
                    <a:pt x="16" y="25"/>
                    <a:pt x="14" y="27"/>
                    <a:pt x="13" y="30"/>
                  </a:cubicBezTo>
                  <a:cubicBezTo>
                    <a:pt x="10" y="31"/>
                    <a:pt x="9" y="34"/>
                    <a:pt x="8" y="37"/>
                  </a:cubicBezTo>
                  <a:cubicBezTo>
                    <a:pt x="7" y="38"/>
                    <a:pt x="5" y="39"/>
                    <a:pt x="6" y="41"/>
                  </a:cubicBezTo>
                  <a:cubicBezTo>
                    <a:pt x="14" y="42"/>
                    <a:pt x="23" y="42"/>
                    <a:pt x="31" y="42"/>
                  </a:cubicBezTo>
                  <a:cubicBezTo>
                    <a:pt x="39" y="41"/>
                    <a:pt x="46" y="43"/>
                    <a:pt x="54" y="44"/>
                  </a:cubicBezTo>
                  <a:cubicBezTo>
                    <a:pt x="58" y="44"/>
                    <a:pt x="63" y="43"/>
                    <a:pt x="65" y="46"/>
                  </a:cubicBezTo>
                  <a:cubicBezTo>
                    <a:pt x="55" y="48"/>
                    <a:pt x="47" y="46"/>
                    <a:pt x="37" y="46"/>
                  </a:cubicBezTo>
                  <a:cubicBezTo>
                    <a:pt x="35" y="49"/>
                    <a:pt x="36" y="54"/>
                    <a:pt x="37" y="57"/>
                  </a:cubicBezTo>
                  <a:cubicBezTo>
                    <a:pt x="38" y="57"/>
                    <a:pt x="40" y="57"/>
                    <a:pt x="41" y="57"/>
                  </a:cubicBezTo>
                  <a:cubicBezTo>
                    <a:pt x="42" y="58"/>
                    <a:pt x="41" y="58"/>
                    <a:pt x="41" y="60"/>
                  </a:cubicBezTo>
                  <a:cubicBezTo>
                    <a:pt x="43" y="60"/>
                    <a:pt x="45" y="60"/>
                    <a:pt x="48" y="60"/>
                  </a:cubicBezTo>
                  <a:cubicBezTo>
                    <a:pt x="47" y="63"/>
                    <a:pt x="41" y="61"/>
                    <a:pt x="37" y="61"/>
                  </a:cubicBezTo>
                  <a:cubicBezTo>
                    <a:pt x="33" y="62"/>
                    <a:pt x="25" y="62"/>
                    <a:pt x="22" y="62"/>
                  </a:cubicBezTo>
                  <a:cubicBezTo>
                    <a:pt x="25" y="59"/>
                    <a:pt x="31" y="60"/>
                    <a:pt x="35" y="60"/>
                  </a:cubicBezTo>
                  <a:cubicBezTo>
                    <a:pt x="34" y="58"/>
                    <a:pt x="27" y="60"/>
                    <a:pt x="25" y="58"/>
                  </a:cubicBezTo>
                  <a:cubicBezTo>
                    <a:pt x="24" y="56"/>
                    <a:pt x="29" y="58"/>
                    <a:pt x="29" y="56"/>
                  </a:cubicBezTo>
                  <a:cubicBezTo>
                    <a:pt x="29" y="57"/>
                    <a:pt x="31" y="58"/>
                    <a:pt x="33" y="58"/>
                  </a:cubicBezTo>
                  <a:cubicBezTo>
                    <a:pt x="33" y="54"/>
                    <a:pt x="32" y="49"/>
                    <a:pt x="33" y="46"/>
                  </a:cubicBezTo>
                  <a:cubicBezTo>
                    <a:pt x="24" y="46"/>
                    <a:pt x="15" y="47"/>
                    <a:pt x="5" y="48"/>
                  </a:cubicBezTo>
                  <a:cubicBezTo>
                    <a:pt x="4" y="48"/>
                    <a:pt x="4" y="49"/>
                    <a:pt x="3" y="49"/>
                  </a:cubicBezTo>
                  <a:cubicBezTo>
                    <a:pt x="2" y="48"/>
                    <a:pt x="2" y="44"/>
                    <a:pt x="1" y="43"/>
                  </a:cubicBezTo>
                  <a:cubicBezTo>
                    <a:pt x="1" y="42"/>
                    <a:pt x="2" y="42"/>
                    <a:pt x="2" y="40"/>
                  </a:cubicBezTo>
                  <a:cubicBezTo>
                    <a:pt x="2" y="28"/>
                    <a:pt x="2" y="17"/>
                    <a:pt x="2" y="7"/>
                  </a:cubicBezTo>
                  <a:cubicBezTo>
                    <a:pt x="3" y="6"/>
                    <a:pt x="4" y="7"/>
                    <a:pt x="4" y="6"/>
                  </a:cubicBezTo>
                  <a:cubicBezTo>
                    <a:pt x="4" y="5"/>
                    <a:pt x="0" y="6"/>
                    <a:pt x="0" y="4"/>
                  </a:cubicBezTo>
                  <a:cubicBezTo>
                    <a:pt x="2" y="3"/>
                    <a:pt x="6" y="4"/>
                    <a:pt x="7" y="3"/>
                  </a:cubicBezTo>
                  <a:cubicBezTo>
                    <a:pt x="13" y="3"/>
                    <a:pt x="25" y="2"/>
                    <a:pt x="33" y="2"/>
                  </a:cubicBezTo>
                  <a:cubicBezTo>
                    <a:pt x="44" y="2"/>
                    <a:pt x="59" y="0"/>
                    <a:pt x="68" y="4"/>
                  </a:cubicBezTo>
                  <a:close/>
                  <a:moveTo>
                    <a:pt x="66" y="11"/>
                  </a:moveTo>
                  <a:cubicBezTo>
                    <a:pt x="65" y="14"/>
                    <a:pt x="64" y="19"/>
                    <a:pt x="66" y="21"/>
                  </a:cubicBezTo>
                  <a:cubicBezTo>
                    <a:pt x="66" y="18"/>
                    <a:pt x="66" y="14"/>
                    <a:pt x="66" y="11"/>
                  </a:cubicBezTo>
                  <a:close/>
                  <a:moveTo>
                    <a:pt x="64" y="4"/>
                  </a:moveTo>
                  <a:cubicBezTo>
                    <a:pt x="59" y="3"/>
                    <a:pt x="50" y="3"/>
                    <a:pt x="45" y="4"/>
                  </a:cubicBezTo>
                  <a:cubicBezTo>
                    <a:pt x="51" y="4"/>
                    <a:pt x="58" y="7"/>
                    <a:pt x="64" y="5"/>
                  </a:cubicBezTo>
                  <a:cubicBezTo>
                    <a:pt x="64" y="5"/>
                    <a:pt x="64" y="5"/>
                    <a:pt x="64" y="4"/>
                  </a:cubicBezTo>
                  <a:close/>
                  <a:moveTo>
                    <a:pt x="18" y="43"/>
                  </a:moveTo>
                  <a:cubicBezTo>
                    <a:pt x="15" y="43"/>
                    <a:pt x="12" y="43"/>
                    <a:pt x="10" y="44"/>
                  </a:cubicBezTo>
                  <a:cubicBezTo>
                    <a:pt x="8" y="44"/>
                    <a:pt x="5" y="44"/>
                    <a:pt x="4" y="45"/>
                  </a:cubicBezTo>
                  <a:cubicBezTo>
                    <a:pt x="8" y="48"/>
                    <a:pt x="14" y="45"/>
                    <a:pt x="19" y="45"/>
                  </a:cubicBezTo>
                  <a:cubicBezTo>
                    <a:pt x="28" y="44"/>
                    <a:pt x="37" y="44"/>
                    <a:pt x="44" y="44"/>
                  </a:cubicBezTo>
                  <a:cubicBezTo>
                    <a:pt x="36" y="43"/>
                    <a:pt x="27" y="43"/>
                    <a:pt x="18" y="43"/>
                  </a:cubicBezTo>
                  <a:close/>
                  <a:moveTo>
                    <a:pt x="8" y="35"/>
                  </a:moveTo>
                  <a:cubicBezTo>
                    <a:pt x="8" y="35"/>
                    <a:pt x="9" y="34"/>
                    <a:pt x="8" y="34"/>
                  </a:cubicBezTo>
                  <a:cubicBezTo>
                    <a:pt x="8" y="34"/>
                    <a:pt x="8" y="34"/>
                    <a:pt x="8" y="35"/>
                  </a:cubicBezTo>
                  <a:close/>
                  <a:moveTo>
                    <a:pt x="5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lose/>
                  <a:moveTo>
                    <a:pt x="4" y="16"/>
                  </a:moveTo>
                  <a:cubicBezTo>
                    <a:pt x="4" y="16"/>
                    <a:pt x="4" y="16"/>
                    <a:pt x="4" y="17"/>
                  </a:cubicBezTo>
                  <a:cubicBezTo>
                    <a:pt x="3" y="21"/>
                    <a:pt x="4" y="25"/>
                    <a:pt x="4" y="29"/>
                  </a:cubicBezTo>
                  <a:cubicBezTo>
                    <a:pt x="4" y="34"/>
                    <a:pt x="3" y="38"/>
                    <a:pt x="4" y="41"/>
                  </a:cubicBezTo>
                  <a:cubicBezTo>
                    <a:pt x="4" y="33"/>
                    <a:pt x="5" y="24"/>
                    <a:pt x="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26" name="Freeform 414">
              <a:extLst>
                <a:ext uri="{FF2B5EF4-FFF2-40B4-BE49-F238E27FC236}">
                  <a16:creationId xmlns:a16="http://schemas.microsoft.com/office/drawing/2014/main" id="{96EEA061-E31B-4E4A-883C-8004B1C68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5263" y="5873750"/>
              <a:ext cx="58738" cy="111125"/>
            </a:xfrm>
            <a:custGeom>
              <a:avLst/>
              <a:gdLst>
                <a:gd name="T0" fmla="*/ 7 w 10"/>
                <a:gd name="T1" fmla="*/ 2 h 19"/>
                <a:gd name="T2" fmla="*/ 10 w 10"/>
                <a:gd name="T3" fmla="*/ 0 h 19"/>
                <a:gd name="T4" fmla="*/ 4 w 10"/>
                <a:gd name="T5" fmla="*/ 13 h 19"/>
                <a:gd name="T6" fmla="*/ 8 w 10"/>
                <a:gd name="T7" fmla="*/ 9 h 19"/>
                <a:gd name="T8" fmla="*/ 7 w 10"/>
                <a:gd name="T9" fmla="*/ 17 h 19"/>
                <a:gd name="T10" fmla="*/ 5 w 10"/>
                <a:gd name="T11" fmla="*/ 15 h 19"/>
                <a:gd name="T12" fmla="*/ 2 w 10"/>
                <a:gd name="T13" fmla="*/ 19 h 19"/>
                <a:gd name="T14" fmla="*/ 2 w 10"/>
                <a:gd name="T15" fmla="*/ 13 h 19"/>
                <a:gd name="T16" fmla="*/ 9 w 10"/>
                <a:gd name="T17" fmla="*/ 2 h 19"/>
                <a:gd name="T18" fmla="*/ 7 w 10"/>
                <a:gd name="T1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9">
                  <a:moveTo>
                    <a:pt x="7" y="2"/>
                  </a:moveTo>
                  <a:cubicBezTo>
                    <a:pt x="8" y="1"/>
                    <a:pt x="9" y="0"/>
                    <a:pt x="10" y="0"/>
                  </a:cubicBezTo>
                  <a:cubicBezTo>
                    <a:pt x="10" y="5"/>
                    <a:pt x="5" y="8"/>
                    <a:pt x="4" y="13"/>
                  </a:cubicBezTo>
                  <a:cubicBezTo>
                    <a:pt x="5" y="13"/>
                    <a:pt x="6" y="10"/>
                    <a:pt x="8" y="9"/>
                  </a:cubicBezTo>
                  <a:cubicBezTo>
                    <a:pt x="10" y="11"/>
                    <a:pt x="4" y="14"/>
                    <a:pt x="7" y="17"/>
                  </a:cubicBezTo>
                  <a:cubicBezTo>
                    <a:pt x="5" y="18"/>
                    <a:pt x="4" y="17"/>
                    <a:pt x="5" y="15"/>
                  </a:cubicBezTo>
                  <a:cubicBezTo>
                    <a:pt x="3" y="16"/>
                    <a:pt x="3" y="18"/>
                    <a:pt x="2" y="19"/>
                  </a:cubicBezTo>
                  <a:cubicBezTo>
                    <a:pt x="0" y="17"/>
                    <a:pt x="2" y="14"/>
                    <a:pt x="2" y="13"/>
                  </a:cubicBezTo>
                  <a:cubicBezTo>
                    <a:pt x="4" y="9"/>
                    <a:pt x="8" y="5"/>
                    <a:pt x="9" y="2"/>
                  </a:cubicBezTo>
                  <a:cubicBezTo>
                    <a:pt x="9" y="1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27" name="Freeform 415">
              <a:extLst>
                <a:ext uri="{FF2B5EF4-FFF2-40B4-BE49-F238E27FC236}">
                  <a16:creationId xmlns:a16="http://schemas.microsoft.com/office/drawing/2014/main" id="{BCF07BC6-62CF-491D-92C8-5162E71ED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1450" y="5832475"/>
              <a:ext cx="76200" cy="134938"/>
            </a:xfrm>
            <a:custGeom>
              <a:avLst/>
              <a:gdLst>
                <a:gd name="T0" fmla="*/ 4 w 13"/>
                <a:gd name="T1" fmla="*/ 19 h 23"/>
                <a:gd name="T2" fmla="*/ 2 w 13"/>
                <a:gd name="T3" fmla="*/ 23 h 23"/>
                <a:gd name="T4" fmla="*/ 1 w 13"/>
                <a:gd name="T5" fmla="*/ 19 h 23"/>
                <a:gd name="T6" fmla="*/ 10 w 13"/>
                <a:gd name="T7" fmla="*/ 4 h 23"/>
                <a:gd name="T8" fmla="*/ 12 w 13"/>
                <a:gd name="T9" fmla="*/ 2 h 23"/>
                <a:gd name="T10" fmla="*/ 8 w 13"/>
                <a:gd name="T11" fmla="*/ 5 h 23"/>
                <a:gd name="T12" fmla="*/ 13 w 13"/>
                <a:gd name="T13" fmla="*/ 0 h 23"/>
                <a:gd name="T14" fmla="*/ 10 w 13"/>
                <a:gd name="T15" fmla="*/ 6 h 23"/>
                <a:gd name="T16" fmla="*/ 6 w 13"/>
                <a:gd name="T17" fmla="*/ 12 h 23"/>
                <a:gd name="T18" fmla="*/ 4 w 13"/>
                <a:gd name="T19" fmla="*/ 15 h 23"/>
                <a:gd name="T20" fmla="*/ 3 w 13"/>
                <a:gd name="T21" fmla="*/ 20 h 23"/>
                <a:gd name="T22" fmla="*/ 4 w 13"/>
                <a:gd name="T23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23">
                  <a:moveTo>
                    <a:pt x="4" y="19"/>
                  </a:moveTo>
                  <a:cubicBezTo>
                    <a:pt x="3" y="21"/>
                    <a:pt x="3" y="22"/>
                    <a:pt x="2" y="23"/>
                  </a:cubicBezTo>
                  <a:cubicBezTo>
                    <a:pt x="0" y="23"/>
                    <a:pt x="1" y="20"/>
                    <a:pt x="1" y="19"/>
                  </a:cubicBezTo>
                  <a:cubicBezTo>
                    <a:pt x="3" y="14"/>
                    <a:pt x="8" y="9"/>
                    <a:pt x="10" y="4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0" y="2"/>
                    <a:pt x="9" y="4"/>
                    <a:pt x="8" y="5"/>
                  </a:cubicBezTo>
                  <a:cubicBezTo>
                    <a:pt x="9" y="3"/>
                    <a:pt x="11" y="1"/>
                    <a:pt x="13" y="0"/>
                  </a:cubicBezTo>
                  <a:cubicBezTo>
                    <a:pt x="13" y="2"/>
                    <a:pt x="11" y="4"/>
                    <a:pt x="10" y="6"/>
                  </a:cubicBezTo>
                  <a:cubicBezTo>
                    <a:pt x="8" y="8"/>
                    <a:pt x="7" y="10"/>
                    <a:pt x="6" y="12"/>
                  </a:cubicBezTo>
                  <a:cubicBezTo>
                    <a:pt x="6" y="14"/>
                    <a:pt x="5" y="14"/>
                    <a:pt x="4" y="15"/>
                  </a:cubicBezTo>
                  <a:cubicBezTo>
                    <a:pt x="4" y="17"/>
                    <a:pt x="3" y="18"/>
                    <a:pt x="3" y="20"/>
                  </a:cubicBezTo>
                  <a:cubicBezTo>
                    <a:pt x="3" y="21"/>
                    <a:pt x="3" y="19"/>
                    <a:pt x="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28" name="Freeform 416">
              <a:extLst>
                <a:ext uri="{FF2B5EF4-FFF2-40B4-BE49-F238E27FC236}">
                  <a16:creationId xmlns:a16="http://schemas.microsoft.com/office/drawing/2014/main" id="{9F6EF9A7-0565-4725-9213-CCB71B135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6538" y="5884863"/>
              <a:ext cx="0" cy="6350"/>
            </a:xfrm>
            <a:custGeom>
              <a:avLst/>
              <a:gdLst>
                <a:gd name="T0" fmla="*/ 0 h 1"/>
                <a:gd name="T1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29" name="Freeform 417">
              <a:extLst>
                <a:ext uri="{FF2B5EF4-FFF2-40B4-BE49-F238E27FC236}">
                  <a16:creationId xmlns:a16="http://schemas.microsoft.com/office/drawing/2014/main" id="{01D752CA-7577-4D75-8B4E-9280DC8F0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5861050"/>
              <a:ext cx="17463" cy="23813"/>
            </a:xfrm>
            <a:custGeom>
              <a:avLst/>
              <a:gdLst>
                <a:gd name="T0" fmla="*/ 3 w 3"/>
                <a:gd name="T1" fmla="*/ 0 h 4"/>
                <a:gd name="T2" fmla="*/ 0 w 3"/>
                <a:gd name="T3" fmla="*/ 4 h 4"/>
                <a:gd name="T4" fmla="*/ 3 w 3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2"/>
                    <a:pt x="1" y="3"/>
                    <a:pt x="0" y="4"/>
                  </a:cubicBezTo>
                  <a:cubicBezTo>
                    <a:pt x="0" y="2"/>
                    <a:pt x="1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30" name="Freeform 418">
              <a:extLst>
                <a:ext uri="{FF2B5EF4-FFF2-40B4-BE49-F238E27FC236}">
                  <a16:creationId xmlns:a16="http://schemas.microsoft.com/office/drawing/2014/main" id="{B1D99CCB-15A8-4EE9-8F3B-7DC592C66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2713" y="5826125"/>
              <a:ext cx="93663" cy="165100"/>
            </a:xfrm>
            <a:custGeom>
              <a:avLst/>
              <a:gdLst>
                <a:gd name="T0" fmla="*/ 12 w 16"/>
                <a:gd name="T1" fmla="*/ 13 h 28"/>
                <a:gd name="T2" fmla="*/ 1 w 16"/>
                <a:gd name="T3" fmla="*/ 28 h 28"/>
                <a:gd name="T4" fmla="*/ 6 w 16"/>
                <a:gd name="T5" fmla="*/ 15 h 28"/>
                <a:gd name="T6" fmla="*/ 0 w 16"/>
                <a:gd name="T7" fmla="*/ 22 h 28"/>
                <a:gd name="T8" fmla="*/ 16 w 16"/>
                <a:gd name="T9" fmla="*/ 0 h 28"/>
                <a:gd name="T10" fmla="*/ 2 w 16"/>
                <a:gd name="T11" fmla="*/ 25 h 28"/>
                <a:gd name="T12" fmla="*/ 12 w 16"/>
                <a:gd name="T13" fmla="*/ 13 h 28"/>
                <a:gd name="T14" fmla="*/ 12 w 16"/>
                <a:gd name="T15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8">
                  <a:moveTo>
                    <a:pt x="12" y="13"/>
                  </a:moveTo>
                  <a:cubicBezTo>
                    <a:pt x="8" y="17"/>
                    <a:pt x="5" y="25"/>
                    <a:pt x="1" y="28"/>
                  </a:cubicBezTo>
                  <a:cubicBezTo>
                    <a:pt x="1" y="23"/>
                    <a:pt x="4" y="19"/>
                    <a:pt x="6" y="15"/>
                  </a:cubicBezTo>
                  <a:cubicBezTo>
                    <a:pt x="3" y="17"/>
                    <a:pt x="2" y="21"/>
                    <a:pt x="0" y="22"/>
                  </a:cubicBezTo>
                  <a:cubicBezTo>
                    <a:pt x="5" y="15"/>
                    <a:pt x="10" y="7"/>
                    <a:pt x="16" y="0"/>
                  </a:cubicBezTo>
                  <a:cubicBezTo>
                    <a:pt x="11" y="8"/>
                    <a:pt x="6" y="16"/>
                    <a:pt x="2" y="25"/>
                  </a:cubicBezTo>
                  <a:cubicBezTo>
                    <a:pt x="5" y="22"/>
                    <a:pt x="9" y="16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31" name="Freeform 419">
              <a:extLst>
                <a:ext uri="{FF2B5EF4-FFF2-40B4-BE49-F238E27FC236}">
                  <a16:creationId xmlns:a16="http://schemas.microsoft.com/office/drawing/2014/main" id="{AB2736A9-D2F6-4BBB-8258-064E59E17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5932488"/>
              <a:ext cx="4763" cy="0"/>
            </a:xfrm>
            <a:custGeom>
              <a:avLst/>
              <a:gdLst>
                <a:gd name="T0" fmla="*/ 0 w 1"/>
                <a:gd name="T1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32" name="Freeform 420">
              <a:extLst>
                <a:ext uri="{FF2B5EF4-FFF2-40B4-BE49-F238E27FC236}">
                  <a16:creationId xmlns:a16="http://schemas.microsoft.com/office/drawing/2014/main" id="{C9E5A20E-2244-4056-A56B-F816A2B10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59324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33" name="Freeform 421">
              <a:extLst>
                <a:ext uri="{FF2B5EF4-FFF2-40B4-BE49-F238E27FC236}">
                  <a16:creationId xmlns:a16="http://schemas.microsoft.com/office/drawing/2014/main" id="{3E5D57B4-D729-4924-B6E9-AEEB84924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5932488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34" name="Freeform 422">
              <a:extLst>
                <a:ext uri="{FF2B5EF4-FFF2-40B4-BE49-F238E27FC236}">
                  <a16:creationId xmlns:a16="http://schemas.microsoft.com/office/drawing/2014/main" id="{EAE014B4-09A3-412F-AF72-B2055493B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5263" y="5937250"/>
              <a:ext cx="63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35" name="Freeform 423">
              <a:extLst>
                <a:ext uri="{FF2B5EF4-FFF2-40B4-BE49-F238E27FC236}">
                  <a16:creationId xmlns:a16="http://schemas.microsoft.com/office/drawing/2014/main" id="{1652846E-5F51-4453-9A7F-6E664695B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913" y="5884863"/>
              <a:ext cx="12700" cy="6350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36" name="Freeform 424">
              <a:extLst>
                <a:ext uri="{FF2B5EF4-FFF2-40B4-BE49-F238E27FC236}">
                  <a16:creationId xmlns:a16="http://schemas.microsoft.com/office/drawing/2014/main" id="{7FEEF828-DDA2-4D23-9440-1B3100414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5263" y="5937250"/>
              <a:ext cx="0" cy="635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37" name="Freeform 425">
              <a:extLst>
                <a:ext uri="{FF2B5EF4-FFF2-40B4-BE49-F238E27FC236}">
                  <a16:creationId xmlns:a16="http://schemas.microsoft.com/office/drawing/2014/main" id="{AD6E027C-080E-4D97-A1DF-2883DAC8D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913" y="5891213"/>
              <a:ext cx="0" cy="6350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38" name="Freeform 426">
              <a:extLst>
                <a:ext uri="{FF2B5EF4-FFF2-40B4-BE49-F238E27FC236}">
                  <a16:creationId xmlns:a16="http://schemas.microsoft.com/office/drawing/2014/main" id="{36DBC596-4333-412A-8FEB-42CA68A43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2563" y="5897563"/>
              <a:ext cx="63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39" name="Freeform 427">
              <a:extLst>
                <a:ext uri="{FF2B5EF4-FFF2-40B4-BE49-F238E27FC236}">
                  <a16:creationId xmlns:a16="http://schemas.microsoft.com/office/drawing/2014/main" id="{F79A58E8-D537-40B6-ABF6-3BDAE1F17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2563" y="5897563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40" name="Freeform 428">
              <a:extLst>
                <a:ext uri="{FF2B5EF4-FFF2-40B4-BE49-F238E27FC236}">
                  <a16:creationId xmlns:a16="http://schemas.microsoft.com/office/drawing/2014/main" id="{19332B38-C60E-4715-92AC-D030701DA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1438" y="5837238"/>
              <a:ext cx="93663" cy="165100"/>
            </a:xfrm>
            <a:custGeom>
              <a:avLst/>
              <a:gdLst>
                <a:gd name="T0" fmla="*/ 7 w 16"/>
                <a:gd name="T1" fmla="*/ 20 h 28"/>
                <a:gd name="T2" fmla="*/ 0 w 16"/>
                <a:gd name="T3" fmla="*/ 28 h 28"/>
                <a:gd name="T4" fmla="*/ 6 w 16"/>
                <a:gd name="T5" fmla="*/ 14 h 28"/>
                <a:gd name="T6" fmla="*/ 6 w 16"/>
                <a:gd name="T7" fmla="*/ 14 h 28"/>
                <a:gd name="T8" fmla="*/ 6 w 16"/>
                <a:gd name="T9" fmla="*/ 14 h 28"/>
                <a:gd name="T10" fmla="*/ 5 w 16"/>
                <a:gd name="T11" fmla="*/ 14 h 28"/>
                <a:gd name="T12" fmla="*/ 10 w 16"/>
                <a:gd name="T13" fmla="*/ 6 h 28"/>
                <a:gd name="T14" fmla="*/ 16 w 16"/>
                <a:gd name="T15" fmla="*/ 0 h 28"/>
                <a:gd name="T16" fmla="*/ 2 w 16"/>
                <a:gd name="T17" fmla="*/ 26 h 28"/>
                <a:gd name="T18" fmla="*/ 6 w 16"/>
                <a:gd name="T19" fmla="*/ 20 h 28"/>
                <a:gd name="T20" fmla="*/ 7 w 16"/>
                <a:gd name="T21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8">
                  <a:moveTo>
                    <a:pt x="7" y="20"/>
                  </a:moveTo>
                  <a:cubicBezTo>
                    <a:pt x="5" y="23"/>
                    <a:pt x="3" y="27"/>
                    <a:pt x="0" y="28"/>
                  </a:cubicBezTo>
                  <a:cubicBezTo>
                    <a:pt x="0" y="23"/>
                    <a:pt x="4" y="19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4"/>
                    <a:pt x="6" y="14"/>
                  </a:cubicBezTo>
                  <a:cubicBezTo>
                    <a:pt x="6" y="14"/>
                    <a:pt x="5" y="14"/>
                    <a:pt x="5" y="14"/>
                  </a:cubicBezTo>
                  <a:cubicBezTo>
                    <a:pt x="7" y="11"/>
                    <a:pt x="8" y="9"/>
                    <a:pt x="10" y="6"/>
                  </a:cubicBezTo>
                  <a:cubicBezTo>
                    <a:pt x="12" y="4"/>
                    <a:pt x="13" y="1"/>
                    <a:pt x="16" y="0"/>
                  </a:cubicBezTo>
                  <a:cubicBezTo>
                    <a:pt x="11" y="8"/>
                    <a:pt x="5" y="15"/>
                    <a:pt x="2" y="26"/>
                  </a:cubicBezTo>
                  <a:cubicBezTo>
                    <a:pt x="4" y="24"/>
                    <a:pt x="5" y="22"/>
                    <a:pt x="6" y="20"/>
                  </a:cubicBezTo>
                  <a:cubicBezTo>
                    <a:pt x="6" y="20"/>
                    <a:pt x="7" y="20"/>
                    <a:pt x="7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41" name="Freeform 429">
              <a:extLst>
                <a:ext uri="{FF2B5EF4-FFF2-40B4-BE49-F238E27FC236}">
                  <a16:creationId xmlns:a16="http://schemas.microsoft.com/office/drawing/2014/main" id="{0FAC0E21-FC2F-4FF8-AA33-71A9A18A97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62863" y="5861050"/>
              <a:ext cx="69850" cy="136525"/>
            </a:xfrm>
            <a:custGeom>
              <a:avLst/>
              <a:gdLst>
                <a:gd name="T0" fmla="*/ 3 w 12"/>
                <a:gd name="T1" fmla="*/ 20 h 23"/>
                <a:gd name="T2" fmla="*/ 0 w 12"/>
                <a:gd name="T3" fmla="*/ 22 h 23"/>
                <a:gd name="T4" fmla="*/ 7 w 12"/>
                <a:gd name="T5" fmla="*/ 7 h 23"/>
                <a:gd name="T6" fmla="*/ 5 w 12"/>
                <a:gd name="T7" fmla="*/ 9 h 23"/>
                <a:gd name="T8" fmla="*/ 12 w 12"/>
                <a:gd name="T9" fmla="*/ 0 h 23"/>
                <a:gd name="T10" fmla="*/ 1 w 12"/>
                <a:gd name="T11" fmla="*/ 20 h 23"/>
                <a:gd name="T12" fmla="*/ 3 w 12"/>
                <a:gd name="T13" fmla="*/ 20 h 23"/>
                <a:gd name="T14" fmla="*/ 8 w 12"/>
                <a:gd name="T15" fmla="*/ 5 h 23"/>
                <a:gd name="T16" fmla="*/ 8 w 12"/>
                <a:gd name="T1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3">
                  <a:moveTo>
                    <a:pt x="3" y="20"/>
                  </a:moveTo>
                  <a:cubicBezTo>
                    <a:pt x="3" y="21"/>
                    <a:pt x="2" y="23"/>
                    <a:pt x="0" y="22"/>
                  </a:cubicBezTo>
                  <a:cubicBezTo>
                    <a:pt x="0" y="16"/>
                    <a:pt x="5" y="12"/>
                    <a:pt x="7" y="7"/>
                  </a:cubicBezTo>
                  <a:cubicBezTo>
                    <a:pt x="6" y="7"/>
                    <a:pt x="6" y="8"/>
                    <a:pt x="5" y="9"/>
                  </a:cubicBezTo>
                  <a:cubicBezTo>
                    <a:pt x="6" y="6"/>
                    <a:pt x="9" y="2"/>
                    <a:pt x="12" y="0"/>
                  </a:cubicBezTo>
                  <a:cubicBezTo>
                    <a:pt x="9" y="7"/>
                    <a:pt x="4" y="12"/>
                    <a:pt x="1" y="20"/>
                  </a:cubicBezTo>
                  <a:cubicBezTo>
                    <a:pt x="2" y="21"/>
                    <a:pt x="3" y="20"/>
                    <a:pt x="3" y="20"/>
                  </a:cubicBezTo>
                  <a:close/>
                  <a:moveTo>
                    <a:pt x="8" y="5"/>
                  </a:moveTo>
                  <a:cubicBezTo>
                    <a:pt x="7" y="6"/>
                    <a:pt x="8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42" name="Freeform 430">
              <a:extLst>
                <a:ext uri="{FF2B5EF4-FFF2-40B4-BE49-F238E27FC236}">
                  <a16:creationId xmlns:a16="http://schemas.microsoft.com/office/drawing/2014/main" id="{A207AE4F-24F0-4954-90E5-436FE3143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5250" y="5919788"/>
              <a:ext cx="6350" cy="635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46" name="Freeform 431">
              <a:extLst>
                <a:ext uri="{FF2B5EF4-FFF2-40B4-BE49-F238E27FC236}">
                  <a16:creationId xmlns:a16="http://schemas.microsoft.com/office/drawing/2014/main" id="{83879562-C107-45DF-86B4-BC150DA2A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5250" y="59261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532CE893-ACF1-4ECE-A994-03EC02AA3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5250" y="5926138"/>
              <a:ext cx="158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48" name="Freeform 433">
              <a:extLst>
                <a:ext uri="{FF2B5EF4-FFF2-40B4-BE49-F238E27FC236}">
                  <a16:creationId xmlns:a16="http://schemas.microsoft.com/office/drawing/2014/main" id="{913BD293-36AE-48D1-B538-21B8BE377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2550" y="5943600"/>
              <a:ext cx="6350" cy="0"/>
            </a:xfrm>
            <a:custGeom>
              <a:avLst/>
              <a:gdLst>
                <a:gd name="T0" fmla="*/ 0 w 1"/>
                <a:gd name="T1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49" name="Freeform 434">
              <a:extLst>
                <a:ext uri="{FF2B5EF4-FFF2-40B4-BE49-F238E27FC236}">
                  <a16:creationId xmlns:a16="http://schemas.microsoft.com/office/drawing/2014/main" id="{80E54B46-5D1A-430A-B63E-3CFC9A51DE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39050" y="5849938"/>
              <a:ext cx="63500" cy="123825"/>
            </a:xfrm>
            <a:custGeom>
              <a:avLst/>
              <a:gdLst>
                <a:gd name="T0" fmla="*/ 6 w 11"/>
                <a:gd name="T1" fmla="*/ 15 h 21"/>
                <a:gd name="T2" fmla="*/ 0 w 11"/>
                <a:gd name="T3" fmla="*/ 21 h 21"/>
                <a:gd name="T4" fmla="*/ 5 w 11"/>
                <a:gd name="T5" fmla="*/ 9 h 21"/>
                <a:gd name="T6" fmla="*/ 2 w 11"/>
                <a:gd name="T7" fmla="*/ 13 h 21"/>
                <a:gd name="T8" fmla="*/ 11 w 11"/>
                <a:gd name="T9" fmla="*/ 0 h 21"/>
                <a:gd name="T10" fmla="*/ 1 w 11"/>
                <a:gd name="T11" fmla="*/ 19 h 21"/>
                <a:gd name="T12" fmla="*/ 5 w 11"/>
                <a:gd name="T13" fmla="*/ 15 h 21"/>
                <a:gd name="T14" fmla="*/ 6 w 11"/>
                <a:gd name="T15" fmla="*/ 15 h 21"/>
                <a:gd name="T16" fmla="*/ 5 w 11"/>
                <a:gd name="T17" fmla="*/ 9 h 21"/>
                <a:gd name="T18" fmla="*/ 5 w 11"/>
                <a:gd name="T1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21">
                  <a:moveTo>
                    <a:pt x="6" y="15"/>
                  </a:moveTo>
                  <a:cubicBezTo>
                    <a:pt x="4" y="17"/>
                    <a:pt x="3" y="21"/>
                    <a:pt x="0" y="21"/>
                  </a:cubicBezTo>
                  <a:cubicBezTo>
                    <a:pt x="0" y="17"/>
                    <a:pt x="4" y="13"/>
                    <a:pt x="5" y="9"/>
                  </a:cubicBezTo>
                  <a:cubicBezTo>
                    <a:pt x="3" y="10"/>
                    <a:pt x="3" y="12"/>
                    <a:pt x="2" y="13"/>
                  </a:cubicBezTo>
                  <a:cubicBezTo>
                    <a:pt x="5" y="8"/>
                    <a:pt x="7" y="3"/>
                    <a:pt x="11" y="0"/>
                  </a:cubicBezTo>
                  <a:cubicBezTo>
                    <a:pt x="9" y="7"/>
                    <a:pt x="4" y="12"/>
                    <a:pt x="1" y="19"/>
                  </a:cubicBezTo>
                  <a:cubicBezTo>
                    <a:pt x="3" y="18"/>
                    <a:pt x="4" y="16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lose/>
                  <a:moveTo>
                    <a:pt x="5" y="9"/>
                  </a:moveTo>
                  <a:cubicBezTo>
                    <a:pt x="5" y="9"/>
                    <a:pt x="5" y="8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50" name="Freeform 435">
              <a:extLst>
                <a:ext uri="{FF2B5EF4-FFF2-40B4-BE49-F238E27FC236}">
                  <a16:creationId xmlns:a16="http://schemas.microsoft.com/office/drawing/2014/main" id="{0E5FD5CA-29D4-47B6-BDF9-5837CC61C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1438" y="5956300"/>
              <a:ext cx="6350" cy="476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51" name="Freeform 436">
              <a:extLst>
                <a:ext uri="{FF2B5EF4-FFF2-40B4-BE49-F238E27FC236}">
                  <a16:creationId xmlns:a16="http://schemas.microsoft.com/office/drawing/2014/main" id="{29E47EC4-546A-45B0-8892-97BD2F4B2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1438" y="59610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52" name="Freeform 437">
              <a:extLst>
                <a:ext uri="{FF2B5EF4-FFF2-40B4-BE49-F238E27FC236}">
                  <a16:creationId xmlns:a16="http://schemas.microsoft.com/office/drawing/2014/main" id="{C73AFDD6-BCA3-478D-9D2A-80D05443E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0325" y="5961063"/>
              <a:ext cx="11113" cy="1746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2 w 2"/>
                <a:gd name="T5" fmla="*/ 0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53" name="Freeform 438">
              <a:extLst>
                <a:ext uri="{FF2B5EF4-FFF2-40B4-BE49-F238E27FC236}">
                  <a16:creationId xmlns:a16="http://schemas.microsoft.com/office/drawing/2014/main" id="{E3A40923-3FE6-4DB6-BBE9-BC9F27A3A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5088" y="5915025"/>
              <a:ext cx="6350" cy="476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54" name="Freeform 439">
              <a:extLst>
                <a:ext uri="{FF2B5EF4-FFF2-40B4-BE49-F238E27FC236}">
                  <a16:creationId xmlns:a16="http://schemas.microsoft.com/office/drawing/2014/main" id="{7907B1B4-C0ED-44AE-8FE2-465BE8B4C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3975" y="5919788"/>
              <a:ext cx="11113" cy="6350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0"/>
                    <a:pt x="1" y="1"/>
                  </a:cubicBezTo>
                  <a:cubicBezTo>
                    <a:pt x="0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55" name="Freeform 440">
              <a:extLst>
                <a:ext uri="{FF2B5EF4-FFF2-40B4-BE49-F238E27FC236}">
                  <a16:creationId xmlns:a16="http://schemas.microsoft.com/office/drawing/2014/main" id="{B8B17B24-ED08-4348-8595-44A5062A1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0325" y="5973763"/>
              <a:ext cx="0" cy="4763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0CD372DB-684F-4B42-9AFC-F4AAE7126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3975" y="5932488"/>
              <a:ext cx="158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57" name="Freeform 442">
              <a:extLst>
                <a:ext uri="{FF2B5EF4-FFF2-40B4-BE49-F238E27FC236}">
                  <a16:creationId xmlns:a16="http://schemas.microsoft.com/office/drawing/2014/main" id="{BB3395A1-8136-4FCB-B1E7-331E6DEB1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3813" y="5926138"/>
              <a:ext cx="6350" cy="635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58" name="Freeform 443">
              <a:extLst>
                <a:ext uri="{FF2B5EF4-FFF2-40B4-BE49-F238E27FC236}">
                  <a16:creationId xmlns:a16="http://schemas.microsoft.com/office/drawing/2014/main" id="{2C2E1941-D38B-4F21-8C04-EC81CC35E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9050" y="5932488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sp>
        <p:nvSpPr>
          <p:cNvPr id="303" name="Freeform 220">
            <a:extLst>
              <a:ext uri="{FF2B5EF4-FFF2-40B4-BE49-F238E27FC236}">
                <a16:creationId xmlns:a16="http://schemas.microsoft.com/office/drawing/2014/main" id="{EDB93CF5-DAAF-4FDB-A881-07CA3A3AA8AD}"/>
              </a:ext>
            </a:extLst>
          </p:cNvPr>
          <p:cNvSpPr>
            <a:spLocks/>
          </p:cNvSpPr>
          <p:nvPr/>
        </p:nvSpPr>
        <p:spPr bwMode="auto">
          <a:xfrm>
            <a:off x="5440949" y="1094306"/>
            <a:ext cx="728094" cy="227810"/>
          </a:xfrm>
          <a:custGeom>
            <a:avLst/>
            <a:gdLst>
              <a:gd name="T0" fmla="*/ 77 w 162"/>
              <a:gd name="T1" fmla="*/ 36 h 51"/>
              <a:gd name="T2" fmla="*/ 61 w 162"/>
              <a:gd name="T3" fmla="*/ 36 h 51"/>
              <a:gd name="T4" fmla="*/ 50 w 162"/>
              <a:gd name="T5" fmla="*/ 35 h 51"/>
              <a:gd name="T6" fmla="*/ 41 w 162"/>
              <a:gd name="T7" fmla="*/ 35 h 51"/>
              <a:gd name="T8" fmla="*/ 14 w 162"/>
              <a:gd name="T9" fmla="*/ 29 h 51"/>
              <a:gd name="T10" fmla="*/ 14 w 162"/>
              <a:gd name="T11" fmla="*/ 29 h 51"/>
              <a:gd name="T12" fmla="*/ 6 w 162"/>
              <a:gd name="T13" fmla="*/ 19 h 51"/>
              <a:gd name="T14" fmla="*/ 11 w 162"/>
              <a:gd name="T15" fmla="*/ 19 h 51"/>
              <a:gd name="T16" fmla="*/ 15 w 162"/>
              <a:gd name="T17" fmla="*/ 21 h 51"/>
              <a:gd name="T18" fmla="*/ 26 w 162"/>
              <a:gd name="T19" fmla="*/ 23 h 51"/>
              <a:gd name="T20" fmla="*/ 41 w 162"/>
              <a:gd name="T21" fmla="*/ 25 h 51"/>
              <a:gd name="T22" fmla="*/ 43 w 162"/>
              <a:gd name="T23" fmla="*/ 26 h 51"/>
              <a:gd name="T24" fmla="*/ 62 w 162"/>
              <a:gd name="T25" fmla="*/ 27 h 51"/>
              <a:gd name="T26" fmla="*/ 63 w 162"/>
              <a:gd name="T27" fmla="*/ 27 h 51"/>
              <a:gd name="T28" fmla="*/ 81 w 162"/>
              <a:gd name="T29" fmla="*/ 27 h 51"/>
              <a:gd name="T30" fmla="*/ 81 w 162"/>
              <a:gd name="T31" fmla="*/ 27 h 51"/>
              <a:gd name="T32" fmla="*/ 105 w 162"/>
              <a:gd name="T33" fmla="*/ 23 h 51"/>
              <a:gd name="T34" fmla="*/ 106 w 162"/>
              <a:gd name="T35" fmla="*/ 23 h 51"/>
              <a:gd name="T36" fmla="*/ 126 w 162"/>
              <a:gd name="T37" fmla="*/ 18 h 51"/>
              <a:gd name="T38" fmla="*/ 108 w 162"/>
              <a:gd name="T39" fmla="*/ 10 h 51"/>
              <a:gd name="T40" fmla="*/ 107 w 162"/>
              <a:gd name="T41" fmla="*/ 8 h 51"/>
              <a:gd name="T42" fmla="*/ 107 w 162"/>
              <a:gd name="T43" fmla="*/ 7 h 51"/>
              <a:gd name="T44" fmla="*/ 113 w 162"/>
              <a:gd name="T45" fmla="*/ 0 h 51"/>
              <a:gd name="T46" fmla="*/ 126 w 162"/>
              <a:gd name="T47" fmla="*/ 4 h 51"/>
              <a:gd name="T48" fmla="*/ 126 w 162"/>
              <a:gd name="T49" fmla="*/ 4 h 51"/>
              <a:gd name="T50" fmla="*/ 137 w 162"/>
              <a:gd name="T51" fmla="*/ 6 h 51"/>
              <a:gd name="T52" fmla="*/ 138 w 162"/>
              <a:gd name="T53" fmla="*/ 6 h 51"/>
              <a:gd name="T54" fmla="*/ 138 w 162"/>
              <a:gd name="T55" fmla="*/ 7 h 51"/>
              <a:gd name="T56" fmla="*/ 156 w 162"/>
              <a:gd name="T57" fmla="*/ 4 h 51"/>
              <a:gd name="T58" fmla="*/ 157 w 162"/>
              <a:gd name="T59" fmla="*/ 4 h 51"/>
              <a:gd name="T60" fmla="*/ 160 w 162"/>
              <a:gd name="T61" fmla="*/ 17 h 51"/>
              <a:gd name="T62" fmla="*/ 160 w 162"/>
              <a:gd name="T63" fmla="*/ 18 h 51"/>
              <a:gd name="T64" fmla="*/ 150 w 162"/>
              <a:gd name="T65" fmla="*/ 24 h 51"/>
              <a:gd name="T66" fmla="*/ 149 w 162"/>
              <a:gd name="T67" fmla="*/ 24 h 51"/>
              <a:gd name="T68" fmla="*/ 127 w 162"/>
              <a:gd name="T69" fmla="*/ 51 h 51"/>
              <a:gd name="T70" fmla="*/ 123 w 162"/>
              <a:gd name="T71" fmla="*/ 46 h 51"/>
              <a:gd name="T72" fmla="*/ 123 w 162"/>
              <a:gd name="T73" fmla="*/ 45 h 51"/>
              <a:gd name="T74" fmla="*/ 124 w 162"/>
              <a:gd name="T75" fmla="*/ 45 h 51"/>
              <a:gd name="T76" fmla="*/ 133 w 162"/>
              <a:gd name="T77" fmla="*/ 26 h 51"/>
              <a:gd name="T78" fmla="*/ 126 w 162"/>
              <a:gd name="T79" fmla="*/ 28 h 51"/>
              <a:gd name="T80" fmla="*/ 126 w 162"/>
              <a:gd name="T81" fmla="*/ 28 h 51"/>
              <a:gd name="T82" fmla="*/ 77 w 162"/>
              <a:gd name="T83" fmla="*/ 36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2" h="51">
                <a:moveTo>
                  <a:pt x="77" y="36"/>
                </a:moveTo>
                <a:cubicBezTo>
                  <a:pt x="73" y="38"/>
                  <a:pt x="68" y="35"/>
                  <a:pt x="61" y="36"/>
                </a:cubicBezTo>
                <a:cubicBezTo>
                  <a:pt x="58" y="34"/>
                  <a:pt x="52" y="35"/>
                  <a:pt x="50" y="35"/>
                </a:cubicBezTo>
                <a:cubicBezTo>
                  <a:pt x="46" y="34"/>
                  <a:pt x="44" y="37"/>
                  <a:pt x="41" y="35"/>
                </a:cubicBezTo>
                <a:cubicBezTo>
                  <a:pt x="33" y="33"/>
                  <a:pt x="21" y="30"/>
                  <a:pt x="14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11" y="27"/>
                  <a:pt x="0" y="25"/>
                  <a:pt x="6" y="19"/>
                </a:cubicBezTo>
                <a:cubicBezTo>
                  <a:pt x="8" y="19"/>
                  <a:pt x="9" y="19"/>
                  <a:pt x="11" y="19"/>
                </a:cubicBezTo>
                <a:cubicBezTo>
                  <a:pt x="12" y="21"/>
                  <a:pt x="14" y="21"/>
                  <a:pt x="15" y="21"/>
                </a:cubicBezTo>
                <a:cubicBezTo>
                  <a:pt x="17" y="23"/>
                  <a:pt x="24" y="24"/>
                  <a:pt x="26" y="23"/>
                </a:cubicBezTo>
                <a:cubicBezTo>
                  <a:pt x="32" y="23"/>
                  <a:pt x="37" y="26"/>
                  <a:pt x="41" y="25"/>
                </a:cubicBezTo>
                <a:cubicBezTo>
                  <a:pt x="41" y="26"/>
                  <a:pt x="42" y="26"/>
                  <a:pt x="43" y="26"/>
                </a:cubicBezTo>
                <a:cubicBezTo>
                  <a:pt x="50" y="27"/>
                  <a:pt x="56" y="28"/>
                  <a:pt x="62" y="27"/>
                </a:cubicBezTo>
                <a:cubicBezTo>
                  <a:pt x="63" y="27"/>
                  <a:pt x="63" y="27"/>
                  <a:pt x="63" y="27"/>
                </a:cubicBezTo>
                <a:cubicBezTo>
                  <a:pt x="67" y="28"/>
                  <a:pt x="77" y="28"/>
                  <a:pt x="81" y="27"/>
                </a:cubicBezTo>
                <a:cubicBezTo>
                  <a:pt x="81" y="27"/>
                  <a:pt x="81" y="27"/>
                  <a:pt x="81" y="27"/>
                </a:cubicBezTo>
                <a:cubicBezTo>
                  <a:pt x="87" y="27"/>
                  <a:pt x="99" y="25"/>
                  <a:pt x="105" y="23"/>
                </a:cubicBezTo>
                <a:cubicBezTo>
                  <a:pt x="106" y="23"/>
                  <a:pt x="106" y="23"/>
                  <a:pt x="106" y="23"/>
                </a:cubicBezTo>
                <a:cubicBezTo>
                  <a:pt x="113" y="23"/>
                  <a:pt x="120" y="20"/>
                  <a:pt x="126" y="18"/>
                </a:cubicBezTo>
                <a:cubicBezTo>
                  <a:pt x="122" y="13"/>
                  <a:pt x="114" y="13"/>
                  <a:pt x="108" y="10"/>
                </a:cubicBezTo>
                <a:cubicBezTo>
                  <a:pt x="108" y="10"/>
                  <a:pt x="108" y="8"/>
                  <a:pt x="107" y="8"/>
                </a:cubicBezTo>
                <a:cubicBezTo>
                  <a:pt x="107" y="8"/>
                  <a:pt x="107" y="8"/>
                  <a:pt x="107" y="7"/>
                </a:cubicBezTo>
                <a:cubicBezTo>
                  <a:pt x="110" y="6"/>
                  <a:pt x="107" y="0"/>
                  <a:pt x="113" y="0"/>
                </a:cubicBezTo>
                <a:cubicBezTo>
                  <a:pt x="116" y="2"/>
                  <a:pt x="123" y="4"/>
                  <a:pt x="126" y="4"/>
                </a:cubicBezTo>
                <a:cubicBezTo>
                  <a:pt x="126" y="4"/>
                  <a:pt x="126" y="4"/>
                  <a:pt x="126" y="4"/>
                </a:cubicBezTo>
                <a:cubicBezTo>
                  <a:pt x="129" y="5"/>
                  <a:pt x="136" y="6"/>
                  <a:pt x="137" y="6"/>
                </a:cubicBezTo>
                <a:cubicBezTo>
                  <a:pt x="138" y="6"/>
                  <a:pt x="138" y="6"/>
                  <a:pt x="138" y="6"/>
                </a:cubicBezTo>
                <a:cubicBezTo>
                  <a:pt x="138" y="6"/>
                  <a:pt x="138" y="6"/>
                  <a:pt x="138" y="7"/>
                </a:cubicBezTo>
                <a:cubicBezTo>
                  <a:pt x="146" y="5"/>
                  <a:pt x="150" y="7"/>
                  <a:pt x="156" y="4"/>
                </a:cubicBezTo>
                <a:cubicBezTo>
                  <a:pt x="156" y="4"/>
                  <a:pt x="156" y="4"/>
                  <a:pt x="157" y="4"/>
                </a:cubicBezTo>
                <a:cubicBezTo>
                  <a:pt x="162" y="5"/>
                  <a:pt x="159" y="14"/>
                  <a:pt x="160" y="17"/>
                </a:cubicBezTo>
                <a:cubicBezTo>
                  <a:pt x="160" y="17"/>
                  <a:pt x="160" y="17"/>
                  <a:pt x="160" y="18"/>
                </a:cubicBezTo>
                <a:cubicBezTo>
                  <a:pt x="157" y="20"/>
                  <a:pt x="152" y="20"/>
                  <a:pt x="150" y="24"/>
                </a:cubicBezTo>
                <a:cubicBezTo>
                  <a:pt x="150" y="24"/>
                  <a:pt x="150" y="24"/>
                  <a:pt x="149" y="24"/>
                </a:cubicBezTo>
                <a:cubicBezTo>
                  <a:pt x="141" y="28"/>
                  <a:pt x="137" y="44"/>
                  <a:pt x="127" y="51"/>
                </a:cubicBezTo>
                <a:cubicBezTo>
                  <a:pt x="125" y="50"/>
                  <a:pt x="124" y="47"/>
                  <a:pt x="123" y="46"/>
                </a:cubicBezTo>
                <a:cubicBezTo>
                  <a:pt x="123" y="46"/>
                  <a:pt x="123" y="45"/>
                  <a:pt x="123" y="45"/>
                </a:cubicBezTo>
                <a:cubicBezTo>
                  <a:pt x="123" y="45"/>
                  <a:pt x="123" y="45"/>
                  <a:pt x="124" y="45"/>
                </a:cubicBezTo>
                <a:cubicBezTo>
                  <a:pt x="127" y="39"/>
                  <a:pt x="133" y="32"/>
                  <a:pt x="133" y="26"/>
                </a:cubicBezTo>
                <a:cubicBezTo>
                  <a:pt x="131" y="26"/>
                  <a:pt x="128" y="26"/>
                  <a:pt x="126" y="28"/>
                </a:cubicBezTo>
                <a:cubicBezTo>
                  <a:pt x="126" y="28"/>
                  <a:pt x="126" y="28"/>
                  <a:pt x="126" y="28"/>
                </a:cubicBezTo>
                <a:cubicBezTo>
                  <a:pt x="113" y="31"/>
                  <a:pt x="92" y="35"/>
                  <a:pt x="77" y="36"/>
                </a:cubicBezTo>
                <a:close/>
              </a:path>
            </a:pathLst>
          </a:custGeom>
          <a:solidFill>
            <a:srgbClr val="253A5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endParaRPr lang="en-US" sz="180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" name="Arrow: Pentagon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616B35-A437-4B06-9B9A-EA4E3AAB58B2}"/>
              </a:ext>
            </a:extLst>
          </p:cNvPr>
          <p:cNvSpPr/>
          <p:nvPr/>
        </p:nvSpPr>
        <p:spPr>
          <a:xfrm>
            <a:off x="8415756" y="97660"/>
            <a:ext cx="593661" cy="149228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nb-NO" sz="900">
                <a:solidFill>
                  <a:srgbClr val="FFFFFF"/>
                </a:solidFill>
                <a:latin typeface="Arial" panose="020B0604020202020204"/>
              </a:rPr>
              <a:t>Frem</a:t>
            </a:r>
          </a:p>
        </p:txBody>
      </p:sp>
      <p:sp>
        <p:nvSpPr>
          <p:cNvPr id="134" name="Arrow: Pentagon 1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07E8048-5978-41B3-8F65-AFF8D5155E08}"/>
              </a:ext>
            </a:extLst>
          </p:cNvPr>
          <p:cNvSpPr/>
          <p:nvPr/>
        </p:nvSpPr>
        <p:spPr>
          <a:xfrm flipH="1">
            <a:off x="7214618" y="95544"/>
            <a:ext cx="538105" cy="149228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nb-NO" sz="800">
                <a:solidFill>
                  <a:srgbClr val="FFFFFF"/>
                </a:solidFill>
                <a:latin typeface="Arial" panose="020B0604020202020204"/>
              </a:rPr>
              <a:t>Tilbake</a:t>
            </a:r>
          </a:p>
        </p:txBody>
      </p:sp>
      <p:sp>
        <p:nvSpPr>
          <p:cNvPr id="3" name="Rectangle 2">
            <a:hlinkClick r:id="" action="ppaction://noaction"/>
            <a:extLst>
              <a:ext uri="{FF2B5EF4-FFF2-40B4-BE49-F238E27FC236}">
                <a16:creationId xmlns:a16="http://schemas.microsoft.com/office/drawing/2014/main" id="{DC741516-33D9-4E78-969F-F66C67658931}"/>
              </a:ext>
            </a:extLst>
          </p:cNvPr>
          <p:cNvSpPr/>
          <p:nvPr/>
        </p:nvSpPr>
        <p:spPr>
          <a:xfrm>
            <a:off x="7860233" y="102473"/>
            <a:ext cx="460892" cy="14922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nb-NO" sz="750">
                <a:solidFill>
                  <a:srgbClr val="FFFFFF"/>
                </a:solidFill>
                <a:latin typeface="Arial" panose="020B0604020202020204"/>
              </a:rPr>
              <a:t>Meny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A3CF64A-C426-4F61-B3D5-56448F1DB97C}"/>
              </a:ext>
            </a:extLst>
          </p:cNvPr>
          <p:cNvSpPr/>
          <p:nvPr/>
        </p:nvSpPr>
        <p:spPr>
          <a:xfrm>
            <a:off x="6130271" y="3527490"/>
            <a:ext cx="2813793" cy="12012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>
              <a:defRPr/>
            </a:pPr>
            <a:endParaRPr lang="nb-NO" sz="825">
              <a:solidFill>
                <a:srgbClr val="000000"/>
              </a:solidFill>
              <a:latin typeface="Arial" panose="020B0604020202020204"/>
            </a:endParaRPr>
          </a:p>
          <a:p>
            <a:pPr defTabSz="685800">
              <a:defRPr/>
            </a:pPr>
            <a:endParaRPr lang="nb-NO" sz="825" b="1">
              <a:solidFill>
                <a:srgbClr val="000000"/>
              </a:solidFill>
              <a:latin typeface="Arial" panose="020B0604020202020204"/>
            </a:endParaRPr>
          </a:p>
          <a:p>
            <a:pPr defTabSz="685800">
              <a:defRPr/>
            </a:pPr>
            <a:endParaRPr lang="nb-NO" sz="825" b="1">
              <a:solidFill>
                <a:srgbClr val="000000"/>
              </a:solidFill>
              <a:latin typeface="Arial" panose="020B0604020202020204"/>
            </a:endParaRPr>
          </a:p>
          <a:p>
            <a:pPr defTabSz="685800">
              <a:defRPr/>
            </a:pPr>
            <a:endParaRPr lang="nb-NO" sz="825" b="1">
              <a:solidFill>
                <a:srgbClr val="000000"/>
              </a:solidFill>
              <a:latin typeface="Arial" panose="020B0604020202020204"/>
            </a:endParaRPr>
          </a:p>
          <a:p>
            <a:pPr defTabSz="685800">
              <a:defRPr/>
            </a:pPr>
            <a:r>
              <a:rPr lang="nb-NO" sz="800" b="1">
                <a:solidFill>
                  <a:srgbClr val="000000"/>
                </a:solidFill>
                <a:latin typeface="Arial" panose="020B0604020202020204"/>
              </a:rPr>
              <a:t>Anbefalte tiltak</a:t>
            </a:r>
            <a:endParaRPr lang="nb-NO" sz="800">
              <a:solidFill>
                <a:srgbClr val="000000"/>
              </a:solidFill>
              <a:latin typeface="Arial" panose="020B0604020202020204"/>
            </a:endParaRPr>
          </a:p>
          <a:p>
            <a:pPr marL="128270" indent="-128270" defTabSz="685800">
              <a:buFont typeface="Arial" panose="020B0604020202020204" pitchFamily="34" charset="0"/>
              <a:buChar char="•"/>
              <a:defRPr/>
            </a:pPr>
            <a:r>
              <a:rPr lang="nb-NO" sz="800">
                <a:solidFill>
                  <a:srgbClr val="000000"/>
                </a:solidFill>
                <a:latin typeface="Arial" panose="020B0604020202020204"/>
                <a:cs typeface="Arial"/>
              </a:rPr>
              <a:t>Prosjektet tilbyr kurs og vil dermed sikre at Carl får tilbud om opplæring i de nye systemene og prosessene, samt ny økonomimodell. Både Carl og hans leder må sikre at disse kursene blir gjennomført.</a:t>
            </a:r>
          </a:p>
          <a:p>
            <a:pPr marL="128270" indent="-128270" defTabSz="685800">
              <a:buFont typeface="Arial" panose="020B0604020202020204" pitchFamily="34" charset="0"/>
              <a:buChar char="•"/>
              <a:defRPr/>
            </a:pPr>
            <a:r>
              <a:rPr lang="nb-NO" sz="800">
                <a:solidFill>
                  <a:srgbClr val="000000"/>
                </a:solidFill>
                <a:latin typeface="Arial" panose="020B0604020202020204"/>
              </a:rPr>
              <a:t>Carl bør jobbe helhetlig med plan, budsjett og oppfølging. Dette bør utgjøre en betydelig del av hans stilling ved NTNU. </a:t>
            </a:r>
            <a:endParaRPr lang="nb-NO" sz="800">
              <a:solidFill>
                <a:srgbClr val="000000"/>
              </a:solidFill>
              <a:latin typeface="Arial" panose="020B0604020202020204"/>
              <a:cs typeface="Arial"/>
            </a:endParaRPr>
          </a:p>
          <a:p>
            <a:pPr defTabSz="685800">
              <a:defRPr/>
            </a:pPr>
            <a:endParaRPr lang="nb-NO" sz="825">
              <a:solidFill>
                <a:srgbClr val="000000"/>
              </a:solidFill>
              <a:latin typeface="Arial" panose="020B0604020202020204"/>
            </a:endParaRPr>
          </a:p>
          <a:p>
            <a:pPr marL="128270" indent="-128270" defTabSz="685800">
              <a:buFont typeface="Arial" panose="020B0604020202020204" pitchFamily="34" charset="0"/>
              <a:buChar char="•"/>
              <a:defRPr/>
            </a:pPr>
            <a:endParaRPr lang="nb-NO" sz="825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 defTabSz="685800">
              <a:defRPr/>
            </a:pPr>
            <a:endParaRPr lang="nb-NO" sz="825">
              <a:solidFill>
                <a:srgbClr val="000000"/>
              </a:solidFill>
              <a:latin typeface="Arial" panose="020B0604020202020204"/>
            </a:endParaRPr>
          </a:p>
          <a:p>
            <a:pPr defTabSz="685800">
              <a:defRPr/>
            </a:pPr>
            <a:endParaRPr lang="nb-NO" sz="825">
              <a:solidFill>
                <a:srgbClr val="000000"/>
              </a:solidFill>
              <a:latin typeface="Arial" panose="020B0604020202020204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1A56FA7-FD96-45A6-B416-5580FD3A0BBE}"/>
              </a:ext>
            </a:extLst>
          </p:cNvPr>
          <p:cNvGrpSpPr/>
          <p:nvPr/>
        </p:nvGrpSpPr>
        <p:grpSpPr>
          <a:xfrm>
            <a:off x="8655107" y="3537338"/>
            <a:ext cx="253043" cy="261701"/>
            <a:chOff x="7307263" y="3144838"/>
            <a:chExt cx="550863" cy="609601"/>
          </a:xfrm>
          <a:solidFill>
            <a:schemeClr val="accent2">
              <a:lumMod val="50000"/>
            </a:schemeClr>
          </a:solidFill>
        </p:grpSpPr>
        <p:sp>
          <p:nvSpPr>
            <p:cNvPr id="120" name="Freeform 616">
              <a:extLst>
                <a:ext uri="{FF2B5EF4-FFF2-40B4-BE49-F238E27FC236}">
                  <a16:creationId xmlns:a16="http://schemas.microsoft.com/office/drawing/2014/main" id="{2B1493FD-0DA7-42FD-B609-7B3E448A96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07263" y="3144838"/>
              <a:ext cx="550863" cy="579438"/>
            </a:xfrm>
            <a:custGeom>
              <a:avLst/>
              <a:gdLst>
                <a:gd name="T0" fmla="*/ 120 w 140"/>
                <a:gd name="T1" fmla="*/ 42 h 147"/>
                <a:gd name="T2" fmla="*/ 119 w 140"/>
                <a:gd name="T3" fmla="*/ 51 h 147"/>
                <a:gd name="T4" fmla="*/ 112 w 140"/>
                <a:gd name="T5" fmla="*/ 53 h 147"/>
                <a:gd name="T6" fmla="*/ 107 w 140"/>
                <a:gd name="T7" fmla="*/ 52 h 147"/>
                <a:gd name="T8" fmla="*/ 82 w 140"/>
                <a:gd name="T9" fmla="*/ 51 h 147"/>
                <a:gd name="T10" fmla="*/ 69 w 140"/>
                <a:gd name="T11" fmla="*/ 51 h 147"/>
                <a:gd name="T12" fmla="*/ 46 w 140"/>
                <a:gd name="T13" fmla="*/ 51 h 147"/>
                <a:gd name="T14" fmla="*/ 22 w 140"/>
                <a:gd name="T15" fmla="*/ 49 h 147"/>
                <a:gd name="T16" fmla="*/ 15 w 140"/>
                <a:gd name="T17" fmla="*/ 44 h 147"/>
                <a:gd name="T18" fmla="*/ 15 w 140"/>
                <a:gd name="T19" fmla="*/ 37 h 147"/>
                <a:gd name="T20" fmla="*/ 6 w 140"/>
                <a:gd name="T21" fmla="*/ 40 h 147"/>
                <a:gd name="T22" fmla="*/ 7 w 140"/>
                <a:gd name="T23" fmla="*/ 67 h 147"/>
                <a:gd name="T24" fmla="*/ 7 w 140"/>
                <a:gd name="T25" fmla="*/ 83 h 147"/>
                <a:gd name="T26" fmla="*/ 9 w 140"/>
                <a:gd name="T27" fmla="*/ 108 h 147"/>
                <a:gd name="T28" fmla="*/ 11 w 140"/>
                <a:gd name="T29" fmla="*/ 131 h 147"/>
                <a:gd name="T30" fmla="*/ 12 w 140"/>
                <a:gd name="T31" fmla="*/ 141 h 147"/>
                <a:gd name="T32" fmla="*/ 10 w 140"/>
                <a:gd name="T33" fmla="*/ 147 h 147"/>
                <a:gd name="T34" fmla="*/ 7 w 140"/>
                <a:gd name="T35" fmla="*/ 140 h 147"/>
                <a:gd name="T36" fmla="*/ 5 w 140"/>
                <a:gd name="T37" fmla="*/ 115 h 147"/>
                <a:gd name="T38" fmla="*/ 2 w 140"/>
                <a:gd name="T39" fmla="*/ 61 h 147"/>
                <a:gd name="T40" fmla="*/ 0 w 140"/>
                <a:gd name="T41" fmla="*/ 39 h 147"/>
                <a:gd name="T42" fmla="*/ 9 w 140"/>
                <a:gd name="T43" fmla="*/ 33 h 147"/>
                <a:gd name="T44" fmla="*/ 15 w 140"/>
                <a:gd name="T45" fmla="*/ 32 h 147"/>
                <a:gd name="T46" fmla="*/ 27 w 140"/>
                <a:gd name="T47" fmla="*/ 22 h 147"/>
                <a:gd name="T48" fmla="*/ 38 w 140"/>
                <a:gd name="T49" fmla="*/ 18 h 147"/>
                <a:gd name="T50" fmla="*/ 48 w 140"/>
                <a:gd name="T51" fmla="*/ 15 h 147"/>
                <a:gd name="T52" fmla="*/ 56 w 140"/>
                <a:gd name="T53" fmla="*/ 3 h 147"/>
                <a:gd name="T54" fmla="*/ 71 w 140"/>
                <a:gd name="T55" fmla="*/ 1 h 147"/>
                <a:gd name="T56" fmla="*/ 83 w 140"/>
                <a:gd name="T57" fmla="*/ 9 h 147"/>
                <a:gd name="T58" fmla="*/ 90 w 140"/>
                <a:gd name="T59" fmla="*/ 19 h 147"/>
                <a:gd name="T60" fmla="*/ 104 w 140"/>
                <a:gd name="T61" fmla="*/ 21 h 147"/>
                <a:gd name="T62" fmla="*/ 116 w 140"/>
                <a:gd name="T63" fmla="*/ 30 h 147"/>
                <a:gd name="T64" fmla="*/ 133 w 140"/>
                <a:gd name="T65" fmla="*/ 30 h 147"/>
                <a:gd name="T66" fmla="*/ 140 w 140"/>
                <a:gd name="T67" fmla="*/ 34 h 147"/>
                <a:gd name="T68" fmla="*/ 137 w 140"/>
                <a:gd name="T69" fmla="*/ 36 h 147"/>
                <a:gd name="T70" fmla="*/ 118 w 140"/>
                <a:gd name="T71" fmla="*/ 35 h 147"/>
                <a:gd name="T72" fmla="*/ 115 w 140"/>
                <a:gd name="T73" fmla="*/ 41 h 147"/>
                <a:gd name="T74" fmla="*/ 109 w 140"/>
                <a:gd name="T75" fmla="*/ 30 h 147"/>
                <a:gd name="T76" fmla="*/ 92 w 140"/>
                <a:gd name="T77" fmla="*/ 24 h 147"/>
                <a:gd name="T78" fmla="*/ 86 w 140"/>
                <a:gd name="T79" fmla="*/ 25 h 147"/>
                <a:gd name="T80" fmla="*/ 79 w 140"/>
                <a:gd name="T81" fmla="*/ 14 h 147"/>
                <a:gd name="T82" fmla="*/ 74 w 140"/>
                <a:gd name="T83" fmla="*/ 9 h 147"/>
                <a:gd name="T84" fmla="*/ 55 w 140"/>
                <a:gd name="T85" fmla="*/ 14 h 147"/>
                <a:gd name="T86" fmla="*/ 45 w 140"/>
                <a:gd name="T87" fmla="*/ 24 h 147"/>
                <a:gd name="T88" fmla="*/ 37 w 140"/>
                <a:gd name="T89" fmla="*/ 24 h 147"/>
                <a:gd name="T90" fmla="*/ 28 w 140"/>
                <a:gd name="T91" fmla="*/ 29 h 147"/>
                <a:gd name="T92" fmla="*/ 18 w 140"/>
                <a:gd name="T93" fmla="*/ 44 h 147"/>
                <a:gd name="T94" fmla="*/ 23 w 140"/>
                <a:gd name="T95" fmla="*/ 43 h 147"/>
                <a:gd name="T96" fmla="*/ 52 w 140"/>
                <a:gd name="T97" fmla="*/ 47 h 147"/>
                <a:gd name="T98" fmla="*/ 84 w 140"/>
                <a:gd name="T99" fmla="*/ 46 h 147"/>
                <a:gd name="T100" fmla="*/ 95 w 140"/>
                <a:gd name="T101" fmla="*/ 46 h 147"/>
                <a:gd name="T102" fmla="*/ 113 w 140"/>
                <a:gd name="T103" fmla="*/ 4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0" h="147">
                  <a:moveTo>
                    <a:pt x="118" y="35"/>
                  </a:moveTo>
                  <a:cubicBezTo>
                    <a:pt x="119" y="38"/>
                    <a:pt x="119" y="40"/>
                    <a:pt x="120" y="42"/>
                  </a:cubicBezTo>
                  <a:cubicBezTo>
                    <a:pt x="121" y="44"/>
                    <a:pt x="121" y="46"/>
                    <a:pt x="121" y="48"/>
                  </a:cubicBezTo>
                  <a:cubicBezTo>
                    <a:pt x="121" y="49"/>
                    <a:pt x="120" y="50"/>
                    <a:pt x="119" y="51"/>
                  </a:cubicBezTo>
                  <a:cubicBezTo>
                    <a:pt x="118" y="50"/>
                    <a:pt x="117" y="51"/>
                    <a:pt x="116" y="52"/>
                  </a:cubicBezTo>
                  <a:cubicBezTo>
                    <a:pt x="115" y="53"/>
                    <a:pt x="114" y="54"/>
                    <a:pt x="112" y="53"/>
                  </a:cubicBezTo>
                  <a:cubicBezTo>
                    <a:pt x="111" y="52"/>
                    <a:pt x="110" y="52"/>
                    <a:pt x="109" y="52"/>
                  </a:cubicBezTo>
                  <a:cubicBezTo>
                    <a:pt x="109" y="52"/>
                    <a:pt x="108" y="52"/>
                    <a:pt x="107" y="52"/>
                  </a:cubicBezTo>
                  <a:cubicBezTo>
                    <a:pt x="105" y="51"/>
                    <a:pt x="102" y="51"/>
                    <a:pt x="99" y="51"/>
                  </a:cubicBezTo>
                  <a:cubicBezTo>
                    <a:pt x="94" y="52"/>
                    <a:pt x="88" y="52"/>
                    <a:pt x="82" y="51"/>
                  </a:cubicBezTo>
                  <a:cubicBezTo>
                    <a:pt x="80" y="51"/>
                    <a:pt x="78" y="51"/>
                    <a:pt x="76" y="51"/>
                  </a:cubicBezTo>
                  <a:cubicBezTo>
                    <a:pt x="74" y="51"/>
                    <a:pt x="71" y="51"/>
                    <a:pt x="69" y="51"/>
                  </a:cubicBezTo>
                  <a:cubicBezTo>
                    <a:pt x="66" y="52"/>
                    <a:pt x="63" y="52"/>
                    <a:pt x="60" y="52"/>
                  </a:cubicBezTo>
                  <a:cubicBezTo>
                    <a:pt x="55" y="51"/>
                    <a:pt x="51" y="51"/>
                    <a:pt x="46" y="51"/>
                  </a:cubicBezTo>
                  <a:cubicBezTo>
                    <a:pt x="41" y="51"/>
                    <a:pt x="37" y="50"/>
                    <a:pt x="32" y="50"/>
                  </a:cubicBezTo>
                  <a:cubicBezTo>
                    <a:pt x="29" y="50"/>
                    <a:pt x="26" y="49"/>
                    <a:pt x="22" y="49"/>
                  </a:cubicBezTo>
                  <a:cubicBezTo>
                    <a:pt x="21" y="49"/>
                    <a:pt x="20" y="49"/>
                    <a:pt x="19" y="49"/>
                  </a:cubicBezTo>
                  <a:cubicBezTo>
                    <a:pt x="16" y="49"/>
                    <a:pt x="15" y="47"/>
                    <a:pt x="15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9"/>
                    <a:pt x="15" y="38"/>
                    <a:pt x="15" y="37"/>
                  </a:cubicBezTo>
                  <a:cubicBezTo>
                    <a:pt x="12" y="38"/>
                    <a:pt x="9" y="39"/>
                    <a:pt x="7" y="39"/>
                  </a:cubicBezTo>
                  <a:cubicBezTo>
                    <a:pt x="6" y="39"/>
                    <a:pt x="6" y="40"/>
                    <a:pt x="6" y="40"/>
                  </a:cubicBezTo>
                  <a:cubicBezTo>
                    <a:pt x="6" y="43"/>
                    <a:pt x="5" y="46"/>
                    <a:pt x="6" y="49"/>
                  </a:cubicBezTo>
                  <a:cubicBezTo>
                    <a:pt x="6" y="55"/>
                    <a:pt x="6" y="61"/>
                    <a:pt x="7" y="67"/>
                  </a:cubicBezTo>
                  <a:cubicBezTo>
                    <a:pt x="7" y="70"/>
                    <a:pt x="7" y="73"/>
                    <a:pt x="7" y="77"/>
                  </a:cubicBezTo>
                  <a:cubicBezTo>
                    <a:pt x="7" y="79"/>
                    <a:pt x="7" y="81"/>
                    <a:pt x="7" y="83"/>
                  </a:cubicBezTo>
                  <a:cubicBezTo>
                    <a:pt x="7" y="88"/>
                    <a:pt x="8" y="93"/>
                    <a:pt x="8" y="98"/>
                  </a:cubicBezTo>
                  <a:cubicBezTo>
                    <a:pt x="8" y="101"/>
                    <a:pt x="9" y="105"/>
                    <a:pt x="9" y="108"/>
                  </a:cubicBezTo>
                  <a:cubicBezTo>
                    <a:pt x="9" y="111"/>
                    <a:pt x="9" y="115"/>
                    <a:pt x="10" y="118"/>
                  </a:cubicBezTo>
                  <a:cubicBezTo>
                    <a:pt x="10" y="122"/>
                    <a:pt x="10" y="127"/>
                    <a:pt x="11" y="131"/>
                  </a:cubicBezTo>
                  <a:cubicBezTo>
                    <a:pt x="11" y="133"/>
                    <a:pt x="11" y="135"/>
                    <a:pt x="11" y="137"/>
                  </a:cubicBezTo>
                  <a:cubicBezTo>
                    <a:pt x="11" y="138"/>
                    <a:pt x="12" y="139"/>
                    <a:pt x="12" y="141"/>
                  </a:cubicBezTo>
                  <a:cubicBezTo>
                    <a:pt x="12" y="142"/>
                    <a:pt x="12" y="144"/>
                    <a:pt x="12" y="145"/>
                  </a:cubicBezTo>
                  <a:cubicBezTo>
                    <a:pt x="12" y="146"/>
                    <a:pt x="11" y="147"/>
                    <a:pt x="10" y="147"/>
                  </a:cubicBezTo>
                  <a:cubicBezTo>
                    <a:pt x="9" y="147"/>
                    <a:pt x="8" y="146"/>
                    <a:pt x="7" y="145"/>
                  </a:cubicBezTo>
                  <a:cubicBezTo>
                    <a:pt x="7" y="144"/>
                    <a:pt x="7" y="142"/>
                    <a:pt x="7" y="140"/>
                  </a:cubicBezTo>
                  <a:cubicBezTo>
                    <a:pt x="7" y="136"/>
                    <a:pt x="6" y="131"/>
                    <a:pt x="6" y="127"/>
                  </a:cubicBezTo>
                  <a:cubicBezTo>
                    <a:pt x="6" y="123"/>
                    <a:pt x="6" y="119"/>
                    <a:pt x="5" y="115"/>
                  </a:cubicBezTo>
                  <a:cubicBezTo>
                    <a:pt x="5" y="103"/>
                    <a:pt x="4" y="91"/>
                    <a:pt x="3" y="79"/>
                  </a:cubicBezTo>
                  <a:cubicBezTo>
                    <a:pt x="3" y="73"/>
                    <a:pt x="2" y="67"/>
                    <a:pt x="2" y="61"/>
                  </a:cubicBezTo>
                  <a:cubicBezTo>
                    <a:pt x="2" y="55"/>
                    <a:pt x="1" y="49"/>
                    <a:pt x="1" y="42"/>
                  </a:cubicBezTo>
                  <a:cubicBezTo>
                    <a:pt x="1" y="41"/>
                    <a:pt x="1" y="40"/>
                    <a:pt x="0" y="39"/>
                  </a:cubicBezTo>
                  <a:cubicBezTo>
                    <a:pt x="0" y="36"/>
                    <a:pt x="0" y="36"/>
                    <a:pt x="3" y="35"/>
                  </a:cubicBezTo>
                  <a:cubicBezTo>
                    <a:pt x="5" y="34"/>
                    <a:pt x="7" y="34"/>
                    <a:pt x="9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2" y="33"/>
                    <a:pt x="14" y="33"/>
                    <a:pt x="15" y="32"/>
                  </a:cubicBezTo>
                  <a:cubicBezTo>
                    <a:pt x="18" y="32"/>
                    <a:pt x="19" y="30"/>
                    <a:pt x="21" y="28"/>
                  </a:cubicBezTo>
                  <a:cubicBezTo>
                    <a:pt x="22" y="26"/>
                    <a:pt x="25" y="24"/>
                    <a:pt x="27" y="22"/>
                  </a:cubicBezTo>
                  <a:cubicBezTo>
                    <a:pt x="28" y="21"/>
                    <a:pt x="30" y="20"/>
                    <a:pt x="32" y="20"/>
                  </a:cubicBezTo>
                  <a:cubicBezTo>
                    <a:pt x="34" y="19"/>
                    <a:pt x="36" y="18"/>
                    <a:pt x="38" y="18"/>
                  </a:cubicBezTo>
                  <a:cubicBezTo>
                    <a:pt x="39" y="18"/>
                    <a:pt x="40" y="18"/>
                    <a:pt x="41" y="18"/>
                  </a:cubicBezTo>
                  <a:cubicBezTo>
                    <a:pt x="43" y="17"/>
                    <a:pt x="46" y="16"/>
                    <a:pt x="48" y="15"/>
                  </a:cubicBezTo>
                  <a:cubicBezTo>
                    <a:pt x="50" y="13"/>
                    <a:pt x="51" y="11"/>
                    <a:pt x="52" y="9"/>
                  </a:cubicBezTo>
                  <a:cubicBezTo>
                    <a:pt x="54" y="7"/>
                    <a:pt x="55" y="5"/>
                    <a:pt x="56" y="3"/>
                  </a:cubicBezTo>
                  <a:cubicBezTo>
                    <a:pt x="57" y="3"/>
                    <a:pt x="58" y="3"/>
                    <a:pt x="59" y="3"/>
                  </a:cubicBezTo>
                  <a:cubicBezTo>
                    <a:pt x="63" y="1"/>
                    <a:pt x="66" y="0"/>
                    <a:pt x="71" y="1"/>
                  </a:cubicBezTo>
                  <a:cubicBezTo>
                    <a:pt x="73" y="1"/>
                    <a:pt x="75" y="1"/>
                    <a:pt x="77" y="3"/>
                  </a:cubicBezTo>
                  <a:cubicBezTo>
                    <a:pt x="80" y="5"/>
                    <a:pt x="81" y="7"/>
                    <a:pt x="83" y="9"/>
                  </a:cubicBezTo>
                  <a:cubicBezTo>
                    <a:pt x="84" y="12"/>
                    <a:pt x="85" y="15"/>
                    <a:pt x="87" y="17"/>
                  </a:cubicBezTo>
                  <a:cubicBezTo>
                    <a:pt x="88" y="18"/>
                    <a:pt x="89" y="18"/>
                    <a:pt x="90" y="19"/>
                  </a:cubicBezTo>
                  <a:cubicBezTo>
                    <a:pt x="91" y="19"/>
                    <a:pt x="93" y="19"/>
                    <a:pt x="95" y="19"/>
                  </a:cubicBezTo>
                  <a:cubicBezTo>
                    <a:pt x="98" y="20"/>
                    <a:pt x="101" y="20"/>
                    <a:pt x="104" y="21"/>
                  </a:cubicBezTo>
                  <a:cubicBezTo>
                    <a:pt x="108" y="23"/>
                    <a:pt x="112" y="25"/>
                    <a:pt x="115" y="29"/>
                  </a:cubicBezTo>
                  <a:cubicBezTo>
                    <a:pt x="115" y="29"/>
                    <a:pt x="115" y="30"/>
                    <a:pt x="116" y="30"/>
                  </a:cubicBezTo>
                  <a:cubicBezTo>
                    <a:pt x="118" y="30"/>
                    <a:pt x="121" y="30"/>
                    <a:pt x="123" y="30"/>
                  </a:cubicBezTo>
                  <a:cubicBezTo>
                    <a:pt x="126" y="30"/>
                    <a:pt x="130" y="31"/>
                    <a:pt x="133" y="30"/>
                  </a:cubicBezTo>
                  <a:cubicBezTo>
                    <a:pt x="135" y="30"/>
                    <a:pt x="137" y="31"/>
                    <a:pt x="138" y="32"/>
                  </a:cubicBezTo>
                  <a:cubicBezTo>
                    <a:pt x="139" y="32"/>
                    <a:pt x="140" y="33"/>
                    <a:pt x="140" y="34"/>
                  </a:cubicBezTo>
                  <a:cubicBezTo>
                    <a:pt x="140" y="35"/>
                    <a:pt x="140" y="36"/>
                    <a:pt x="139" y="36"/>
                  </a:cubicBezTo>
                  <a:cubicBezTo>
                    <a:pt x="139" y="37"/>
                    <a:pt x="138" y="36"/>
                    <a:pt x="137" y="36"/>
                  </a:cubicBezTo>
                  <a:cubicBezTo>
                    <a:pt x="134" y="36"/>
                    <a:pt x="131" y="35"/>
                    <a:pt x="127" y="35"/>
                  </a:cubicBezTo>
                  <a:cubicBezTo>
                    <a:pt x="124" y="35"/>
                    <a:pt x="121" y="35"/>
                    <a:pt x="118" y="35"/>
                  </a:cubicBezTo>
                  <a:close/>
                  <a:moveTo>
                    <a:pt x="116" y="45"/>
                  </a:moveTo>
                  <a:cubicBezTo>
                    <a:pt x="116" y="44"/>
                    <a:pt x="115" y="43"/>
                    <a:pt x="115" y="41"/>
                  </a:cubicBezTo>
                  <a:cubicBezTo>
                    <a:pt x="115" y="41"/>
                    <a:pt x="114" y="40"/>
                    <a:pt x="114" y="39"/>
                  </a:cubicBezTo>
                  <a:cubicBezTo>
                    <a:pt x="113" y="36"/>
                    <a:pt x="112" y="33"/>
                    <a:pt x="109" y="30"/>
                  </a:cubicBezTo>
                  <a:cubicBezTo>
                    <a:pt x="108" y="29"/>
                    <a:pt x="106" y="29"/>
                    <a:pt x="104" y="28"/>
                  </a:cubicBezTo>
                  <a:cubicBezTo>
                    <a:pt x="100" y="25"/>
                    <a:pt x="96" y="25"/>
                    <a:pt x="92" y="24"/>
                  </a:cubicBezTo>
                  <a:cubicBezTo>
                    <a:pt x="91" y="24"/>
                    <a:pt x="90" y="25"/>
                    <a:pt x="90" y="25"/>
                  </a:cubicBezTo>
                  <a:cubicBezTo>
                    <a:pt x="88" y="25"/>
                    <a:pt x="87" y="25"/>
                    <a:pt x="86" y="25"/>
                  </a:cubicBezTo>
                  <a:cubicBezTo>
                    <a:pt x="83" y="25"/>
                    <a:pt x="81" y="24"/>
                    <a:pt x="81" y="21"/>
                  </a:cubicBezTo>
                  <a:cubicBezTo>
                    <a:pt x="80" y="18"/>
                    <a:pt x="80" y="16"/>
                    <a:pt x="79" y="14"/>
                  </a:cubicBezTo>
                  <a:cubicBezTo>
                    <a:pt x="79" y="12"/>
                    <a:pt x="77" y="10"/>
                    <a:pt x="76" y="10"/>
                  </a:cubicBezTo>
                  <a:cubicBezTo>
                    <a:pt x="75" y="9"/>
                    <a:pt x="75" y="9"/>
                    <a:pt x="74" y="9"/>
                  </a:cubicBezTo>
                  <a:cubicBezTo>
                    <a:pt x="70" y="6"/>
                    <a:pt x="65" y="5"/>
                    <a:pt x="60" y="8"/>
                  </a:cubicBezTo>
                  <a:cubicBezTo>
                    <a:pt x="58" y="9"/>
                    <a:pt x="56" y="11"/>
                    <a:pt x="55" y="14"/>
                  </a:cubicBezTo>
                  <a:cubicBezTo>
                    <a:pt x="54" y="17"/>
                    <a:pt x="52" y="20"/>
                    <a:pt x="49" y="23"/>
                  </a:cubicBezTo>
                  <a:cubicBezTo>
                    <a:pt x="48" y="25"/>
                    <a:pt x="47" y="25"/>
                    <a:pt x="45" y="24"/>
                  </a:cubicBezTo>
                  <a:cubicBezTo>
                    <a:pt x="44" y="23"/>
                    <a:pt x="43" y="23"/>
                    <a:pt x="43" y="23"/>
                  </a:cubicBezTo>
                  <a:cubicBezTo>
                    <a:pt x="41" y="23"/>
                    <a:pt x="39" y="23"/>
                    <a:pt x="37" y="24"/>
                  </a:cubicBezTo>
                  <a:cubicBezTo>
                    <a:pt x="35" y="24"/>
                    <a:pt x="33" y="24"/>
                    <a:pt x="31" y="26"/>
                  </a:cubicBezTo>
                  <a:cubicBezTo>
                    <a:pt x="30" y="27"/>
                    <a:pt x="29" y="28"/>
                    <a:pt x="28" y="29"/>
                  </a:cubicBezTo>
                  <a:cubicBezTo>
                    <a:pt x="24" y="31"/>
                    <a:pt x="21" y="35"/>
                    <a:pt x="20" y="39"/>
                  </a:cubicBezTo>
                  <a:cubicBezTo>
                    <a:pt x="19" y="41"/>
                    <a:pt x="19" y="43"/>
                    <a:pt x="18" y="44"/>
                  </a:cubicBezTo>
                  <a:cubicBezTo>
                    <a:pt x="18" y="44"/>
                    <a:pt x="19" y="44"/>
                    <a:pt x="19" y="45"/>
                  </a:cubicBezTo>
                  <a:cubicBezTo>
                    <a:pt x="20" y="43"/>
                    <a:pt x="21" y="43"/>
                    <a:pt x="23" y="43"/>
                  </a:cubicBezTo>
                  <a:cubicBezTo>
                    <a:pt x="27" y="44"/>
                    <a:pt x="32" y="45"/>
                    <a:pt x="37" y="45"/>
                  </a:cubicBezTo>
                  <a:cubicBezTo>
                    <a:pt x="42" y="46"/>
                    <a:pt x="47" y="46"/>
                    <a:pt x="52" y="47"/>
                  </a:cubicBezTo>
                  <a:cubicBezTo>
                    <a:pt x="56" y="47"/>
                    <a:pt x="60" y="47"/>
                    <a:pt x="64" y="47"/>
                  </a:cubicBezTo>
                  <a:cubicBezTo>
                    <a:pt x="71" y="46"/>
                    <a:pt x="78" y="46"/>
                    <a:pt x="84" y="46"/>
                  </a:cubicBezTo>
                  <a:cubicBezTo>
                    <a:pt x="85" y="46"/>
                    <a:pt x="86" y="46"/>
                    <a:pt x="87" y="46"/>
                  </a:cubicBezTo>
                  <a:cubicBezTo>
                    <a:pt x="90" y="46"/>
                    <a:pt x="92" y="47"/>
                    <a:pt x="95" y="46"/>
                  </a:cubicBezTo>
                  <a:cubicBezTo>
                    <a:pt x="98" y="46"/>
                    <a:pt x="100" y="46"/>
                    <a:pt x="103" y="46"/>
                  </a:cubicBezTo>
                  <a:cubicBezTo>
                    <a:pt x="107" y="46"/>
                    <a:pt x="110" y="46"/>
                    <a:pt x="113" y="45"/>
                  </a:cubicBezTo>
                  <a:cubicBezTo>
                    <a:pt x="114" y="45"/>
                    <a:pt x="115" y="45"/>
                    <a:pt x="116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21" name="Freeform 617">
              <a:extLst>
                <a:ext uri="{FF2B5EF4-FFF2-40B4-BE49-F238E27FC236}">
                  <a16:creationId xmlns:a16="http://schemas.microsoft.com/office/drawing/2014/main" id="{B4FB45FA-9583-46D8-8CA3-65850C48E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0" y="3314701"/>
              <a:ext cx="511175" cy="439738"/>
            </a:xfrm>
            <a:custGeom>
              <a:avLst/>
              <a:gdLst>
                <a:gd name="T0" fmla="*/ 3 w 130"/>
                <a:gd name="T1" fmla="*/ 111 h 112"/>
                <a:gd name="T2" fmla="*/ 3 w 130"/>
                <a:gd name="T3" fmla="*/ 111 h 112"/>
                <a:gd name="T4" fmla="*/ 2 w 130"/>
                <a:gd name="T5" fmla="*/ 106 h 112"/>
                <a:gd name="T6" fmla="*/ 4 w 130"/>
                <a:gd name="T7" fmla="*/ 106 h 112"/>
                <a:gd name="T8" fmla="*/ 15 w 130"/>
                <a:gd name="T9" fmla="*/ 107 h 112"/>
                <a:gd name="T10" fmla="*/ 25 w 130"/>
                <a:gd name="T11" fmla="*/ 107 h 112"/>
                <a:gd name="T12" fmla="*/ 34 w 130"/>
                <a:gd name="T13" fmla="*/ 107 h 112"/>
                <a:gd name="T14" fmla="*/ 45 w 130"/>
                <a:gd name="T15" fmla="*/ 108 h 112"/>
                <a:gd name="T16" fmla="*/ 54 w 130"/>
                <a:gd name="T17" fmla="*/ 108 h 112"/>
                <a:gd name="T18" fmla="*/ 59 w 130"/>
                <a:gd name="T19" fmla="*/ 107 h 112"/>
                <a:gd name="T20" fmla="*/ 75 w 130"/>
                <a:gd name="T21" fmla="*/ 106 h 112"/>
                <a:gd name="T22" fmla="*/ 83 w 130"/>
                <a:gd name="T23" fmla="*/ 105 h 112"/>
                <a:gd name="T24" fmla="*/ 94 w 130"/>
                <a:gd name="T25" fmla="*/ 104 h 112"/>
                <a:gd name="T26" fmla="*/ 110 w 130"/>
                <a:gd name="T27" fmla="*/ 104 h 112"/>
                <a:gd name="T28" fmla="*/ 118 w 130"/>
                <a:gd name="T29" fmla="*/ 104 h 112"/>
                <a:gd name="T30" fmla="*/ 121 w 130"/>
                <a:gd name="T31" fmla="*/ 102 h 112"/>
                <a:gd name="T32" fmla="*/ 123 w 130"/>
                <a:gd name="T33" fmla="*/ 87 h 112"/>
                <a:gd name="T34" fmla="*/ 124 w 130"/>
                <a:gd name="T35" fmla="*/ 81 h 112"/>
                <a:gd name="T36" fmla="*/ 125 w 130"/>
                <a:gd name="T37" fmla="*/ 68 h 112"/>
                <a:gd name="T38" fmla="*/ 126 w 130"/>
                <a:gd name="T39" fmla="*/ 55 h 112"/>
                <a:gd name="T40" fmla="*/ 126 w 130"/>
                <a:gd name="T41" fmla="*/ 37 h 112"/>
                <a:gd name="T42" fmla="*/ 126 w 130"/>
                <a:gd name="T43" fmla="*/ 27 h 112"/>
                <a:gd name="T44" fmla="*/ 126 w 130"/>
                <a:gd name="T45" fmla="*/ 16 h 112"/>
                <a:gd name="T46" fmla="*/ 127 w 130"/>
                <a:gd name="T47" fmla="*/ 1 h 112"/>
                <a:gd name="T48" fmla="*/ 128 w 130"/>
                <a:gd name="T49" fmla="*/ 0 h 112"/>
                <a:gd name="T50" fmla="*/ 129 w 130"/>
                <a:gd name="T51" fmla="*/ 1 h 112"/>
                <a:gd name="T52" fmla="*/ 130 w 130"/>
                <a:gd name="T53" fmla="*/ 3 h 112"/>
                <a:gd name="T54" fmla="*/ 130 w 130"/>
                <a:gd name="T55" fmla="*/ 12 h 112"/>
                <a:gd name="T56" fmla="*/ 130 w 130"/>
                <a:gd name="T57" fmla="*/ 23 h 112"/>
                <a:gd name="T58" fmla="*/ 130 w 130"/>
                <a:gd name="T59" fmla="*/ 34 h 112"/>
                <a:gd name="T60" fmla="*/ 130 w 130"/>
                <a:gd name="T61" fmla="*/ 46 h 112"/>
                <a:gd name="T62" fmla="*/ 129 w 130"/>
                <a:gd name="T63" fmla="*/ 63 h 112"/>
                <a:gd name="T64" fmla="*/ 127 w 130"/>
                <a:gd name="T65" fmla="*/ 82 h 112"/>
                <a:gd name="T66" fmla="*/ 127 w 130"/>
                <a:gd name="T67" fmla="*/ 92 h 112"/>
                <a:gd name="T68" fmla="*/ 127 w 130"/>
                <a:gd name="T69" fmla="*/ 96 h 112"/>
                <a:gd name="T70" fmla="*/ 127 w 130"/>
                <a:gd name="T71" fmla="*/ 102 h 112"/>
                <a:gd name="T72" fmla="*/ 125 w 130"/>
                <a:gd name="T73" fmla="*/ 108 h 112"/>
                <a:gd name="T74" fmla="*/ 123 w 130"/>
                <a:gd name="T75" fmla="*/ 110 h 112"/>
                <a:gd name="T76" fmla="*/ 112 w 130"/>
                <a:gd name="T77" fmla="*/ 108 h 112"/>
                <a:gd name="T78" fmla="*/ 100 w 130"/>
                <a:gd name="T79" fmla="*/ 108 h 112"/>
                <a:gd name="T80" fmla="*/ 85 w 130"/>
                <a:gd name="T81" fmla="*/ 109 h 112"/>
                <a:gd name="T82" fmla="*/ 76 w 130"/>
                <a:gd name="T83" fmla="*/ 109 h 112"/>
                <a:gd name="T84" fmla="*/ 58 w 130"/>
                <a:gd name="T85" fmla="*/ 111 h 112"/>
                <a:gd name="T86" fmla="*/ 38 w 130"/>
                <a:gd name="T87" fmla="*/ 111 h 112"/>
                <a:gd name="T88" fmla="*/ 28 w 130"/>
                <a:gd name="T89" fmla="*/ 112 h 112"/>
                <a:gd name="T90" fmla="*/ 17 w 130"/>
                <a:gd name="T91" fmla="*/ 111 h 112"/>
                <a:gd name="T92" fmla="*/ 8 w 130"/>
                <a:gd name="T93" fmla="*/ 112 h 112"/>
                <a:gd name="T94" fmla="*/ 6 w 130"/>
                <a:gd name="T95" fmla="*/ 112 h 112"/>
                <a:gd name="T96" fmla="*/ 3 w 130"/>
                <a:gd name="T97" fmla="*/ 1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0" h="112">
                  <a:moveTo>
                    <a:pt x="3" y="111"/>
                  </a:moveTo>
                  <a:cubicBezTo>
                    <a:pt x="3" y="111"/>
                    <a:pt x="3" y="111"/>
                    <a:pt x="3" y="111"/>
                  </a:cubicBezTo>
                  <a:cubicBezTo>
                    <a:pt x="1" y="109"/>
                    <a:pt x="0" y="108"/>
                    <a:pt x="2" y="106"/>
                  </a:cubicBezTo>
                  <a:cubicBezTo>
                    <a:pt x="2" y="106"/>
                    <a:pt x="3" y="106"/>
                    <a:pt x="4" y="106"/>
                  </a:cubicBezTo>
                  <a:cubicBezTo>
                    <a:pt x="8" y="106"/>
                    <a:pt x="11" y="107"/>
                    <a:pt x="15" y="107"/>
                  </a:cubicBezTo>
                  <a:cubicBezTo>
                    <a:pt x="18" y="107"/>
                    <a:pt x="22" y="107"/>
                    <a:pt x="25" y="107"/>
                  </a:cubicBezTo>
                  <a:cubicBezTo>
                    <a:pt x="28" y="107"/>
                    <a:pt x="31" y="107"/>
                    <a:pt x="34" y="107"/>
                  </a:cubicBezTo>
                  <a:cubicBezTo>
                    <a:pt x="38" y="107"/>
                    <a:pt x="41" y="108"/>
                    <a:pt x="45" y="108"/>
                  </a:cubicBezTo>
                  <a:cubicBezTo>
                    <a:pt x="48" y="108"/>
                    <a:pt x="51" y="108"/>
                    <a:pt x="54" y="108"/>
                  </a:cubicBezTo>
                  <a:cubicBezTo>
                    <a:pt x="56" y="108"/>
                    <a:pt x="57" y="108"/>
                    <a:pt x="59" y="107"/>
                  </a:cubicBezTo>
                  <a:cubicBezTo>
                    <a:pt x="64" y="107"/>
                    <a:pt x="70" y="106"/>
                    <a:pt x="75" y="106"/>
                  </a:cubicBezTo>
                  <a:cubicBezTo>
                    <a:pt x="77" y="105"/>
                    <a:pt x="80" y="105"/>
                    <a:pt x="83" y="105"/>
                  </a:cubicBezTo>
                  <a:cubicBezTo>
                    <a:pt x="86" y="105"/>
                    <a:pt x="90" y="105"/>
                    <a:pt x="94" y="104"/>
                  </a:cubicBezTo>
                  <a:cubicBezTo>
                    <a:pt x="99" y="104"/>
                    <a:pt x="105" y="104"/>
                    <a:pt x="110" y="104"/>
                  </a:cubicBezTo>
                  <a:cubicBezTo>
                    <a:pt x="113" y="104"/>
                    <a:pt x="116" y="105"/>
                    <a:pt x="118" y="104"/>
                  </a:cubicBezTo>
                  <a:cubicBezTo>
                    <a:pt x="120" y="104"/>
                    <a:pt x="121" y="104"/>
                    <a:pt x="121" y="102"/>
                  </a:cubicBezTo>
                  <a:cubicBezTo>
                    <a:pt x="122" y="97"/>
                    <a:pt x="123" y="92"/>
                    <a:pt x="123" y="87"/>
                  </a:cubicBezTo>
                  <a:cubicBezTo>
                    <a:pt x="124" y="85"/>
                    <a:pt x="124" y="83"/>
                    <a:pt x="124" y="81"/>
                  </a:cubicBezTo>
                  <a:cubicBezTo>
                    <a:pt x="124" y="77"/>
                    <a:pt x="125" y="72"/>
                    <a:pt x="125" y="68"/>
                  </a:cubicBezTo>
                  <a:cubicBezTo>
                    <a:pt x="126" y="64"/>
                    <a:pt x="126" y="59"/>
                    <a:pt x="126" y="55"/>
                  </a:cubicBezTo>
                  <a:cubicBezTo>
                    <a:pt x="126" y="49"/>
                    <a:pt x="126" y="43"/>
                    <a:pt x="126" y="37"/>
                  </a:cubicBezTo>
                  <a:cubicBezTo>
                    <a:pt x="126" y="34"/>
                    <a:pt x="126" y="30"/>
                    <a:pt x="126" y="27"/>
                  </a:cubicBezTo>
                  <a:cubicBezTo>
                    <a:pt x="126" y="23"/>
                    <a:pt x="126" y="19"/>
                    <a:pt x="126" y="16"/>
                  </a:cubicBezTo>
                  <a:cubicBezTo>
                    <a:pt x="126" y="11"/>
                    <a:pt x="125" y="6"/>
                    <a:pt x="127" y="1"/>
                  </a:cubicBezTo>
                  <a:cubicBezTo>
                    <a:pt x="127" y="1"/>
                    <a:pt x="127" y="0"/>
                    <a:pt x="128" y="0"/>
                  </a:cubicBezTo>
                  <a:cubicBezTo>
                    <a:pt x="128" y="0"/>
                    <a:pt x="129" y="0"/>
                    <a:pt x="129" y="1"/>
                  </a:cubicBezTo>
                  <a:cubicBezTo>
                    <a:pt x="130" y="1"/>
                    <a:pt x="130" y="2"/>
                    <a:pt x="130" y="3"/>
                  </a:cubicBezTo>
                  <a:cubicBezTo>
                    <a:pt x="130" y="6"/>
                    <a:pt x="130" y="9"/>
                    <a:pt x="130" y="12"/>
                  </a:cubicBezTo>
                  <a:cubicBezTo>
                    <a:pt x="130" y="16"/>
                    <a:pt x="130" y="20"/>
                    <a:pt x="130" y="23"/>
                  </a:cubicBezTo>
                  <a:cubicBezTo>
                    <a:pt x="130" y="27"/>
                    <a:pt x="130" y="30"/>
                    <a:pt x="130" y="34"/>
                  </a:cubicBezTo>
                  <a:cubicBezTo>
                    <a:pt x="130" y="38"/>
                    <a:pt x="129" y="42"/>
                    <a:pt x="130" y="46"/>
                  </a:cubicBezTo>
                  <a:cubicBezTo>
                    <a:pt x="130" y="52"/>
                    <a:pt x="129" y="57"/>
                    <a:pt x="129" y="63"/>
                  </a:cubicBezTo>
                  <a:cubicBezTo>
                    <a:pt x="129" y="69"/>
                    <a:pt x="128" y="76"/>
                    <a:pt x="127" y="82"/>
                  </a:cubicBezTo>
                  <a:cubicBezTo>
                    <a:pt x="127" y="85"/>
                    <a:pt x="127" y="88"/>
                    <a:pt x="127" y="92"/>
                  </a:cubicBezTo>
                  <a:cubicBezTo>
                    <a:pt x="127" y="93"/>
                    <a:pt x="127" y="94"/>
                    <a:pt x="127" y="96"/>
                  </a:cubicBezTo>
                  <a:cubicBezTo>
                    <a:pt x="126" y="98"/>
                    <a:pt x="126" y="100"/>
                    <a:pt x="127" y="102"/>
                  </a:cubicBezTo>
                  <a:cubicBezTo>
                    <a:pt x="128" y="104"/>
                    <a:pt x="127" y="107"/>
                    <a:pt x="125" y="108"/>
                  </a:cubicBezTo>
                  <a:cubicBezTo>
                    <a:pt x="125" y="109"/>
                    <a:pt x="124" y="109"/>
                    <a:pt x="123" y="110"/>
                  </a:cubicBezTo>
                  <a:cubicBezTo>
                    <a:pt x="120" y="109"/>
                    <a:pt x="116" y="108"/>
                    <a:pt x="112" y="108"/>
                  </a:cubicBezTo>
                  <a:cubicBezTo>
                    <a:pt x="108" y="108"/>
                    <a:pt x="104" y="107"/>
                    <a:pt x="100" y="108"/>
                  </a:cubicBezTo>
                  <a:cubicBezTo>
                    <a:pt x="95" y="108"/>
                    <a:pt x="90" y="108"/>
                    <a:pt x="85" y="109"/>
                  </a:cubicBezTo>
                  <a:cubicBezTo>
                    <a:pt x="82" y="109"/>
                    <a:pt x="79" y="109"/>
                    <a:pt x="76" y="109"/>
                  </a:cubicBezTo>
                  <a:cubicBezTo>
                    <a:pt x="70" y="110"/>
                    <a:pt x="64" y="110"/>
                    <a:pt x="58" y="111"/>
                  </a:cubicBezTo>
                  <a:cubicBezTo>
                    <a:pt x="52" y="111"/>
                    <a:pt x="45" y="112"/>
                    <a:pt x="38" y="111"/>
                  </a:cubicBezTo>
                  <a:cubicBezTo>
                    <a:pt x="35" y="111"/>
                    <a:pt x="31" y="112"/>
                    <a:pt x="28" y="112"/>
                  </a:cubicBezTo>
                  <a:cubicBezTo>
                    <a:pt x="24" y="112"/>
                    <a:pt x="20" y="111"/>
                    <a:pt x="17" y="111"/>
                  </a:cubicBezTo>
                  <a:cubicBezTo>
                    <a:pt x="14" y="111"/>
                    <a:pt x="11" y="112"/>
                    <a:pt x="8" y="112"/>
                  </a:cubicBezTo>
                  <a:cubicBezTo>
                    <a:pt x="7" y="112"/>
                    <a:pt x="6" y="112"/>
                    <a:pt x="6" y="112"/>
                  </a:cubicBezTo>
                  <a:cubicBezTo>
                    <a:pt x="5" y="111"/>
                    <a:pt x="4" y="111"/>
                    <a:pt x="3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22" name="Freeform 618">
              <a:extLst>
                <a:ext uri="{FF2B5EF4-FFF2-40B4-BE49-F238E27FC236}">
                  <a16:creationId xmlns:a16="http://schemas.microsoft.com/office/drawing/2014/main" id="{1BBCBD03-B5CA-42E9-98CB-4959498E23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1875" y="3376613"/>
              <a:ext cx="169863" cy="130175"/>
            </a:xfrm>
            <a:custGeom>
              <a:avLst/>
              <a:gdLst>
                <a:gd name="T0" fmla="*/ 3 w 43"/>
                <a:gd name="T1" fmla="*/ 12 h 33"/>
                <a:gd name="T2" fmla="*/ 7 w 43"/>
                <a:gd name="T3" fmla="*/ 26 h 33"/>
                <a:gd name="T4" fmla="*/ 6 w 43"/>
                <a:gd name="T5" fmla="*/ 28 h 33"/>
                <a:gd name="T6" fmla="*/ 2 w 43"/>
                <a:gd name="T7" fmla="*/ 23 h 33"/>
                <a:gd name="T8" fmla="*/ 0 w 43"/>
                <a:gd name="T9" fmla="*/ 16 h 33"/>
                <a:gd name="T10" fmla="*/ 1 w 43"/>
                <a:gd name="T11" fmla="*/ 8 h 33"/>
                <a:gd name="T12" fmla="*/ 4 w 43"/>
                <a:gd name="T13" fmla="*/ 7 h 33"/>
                <a:gd name="T14" fmla="*/ 10 w 43"/>
                <a:gd name="T15" fmla="*/ 7 h 33"/>
                <a:gd name="T16" fmla="*/ 18 w 43"/>
                <a:gd name="T17" fmla="*/ 5 h 33"/>
                <a:gd name="T18" fmla="*/ 25 w 43"/>
                <a:gd name="T19" fmla="*/ 4 h 33"/>
                <a:gd name="T20" fmla="*/ 27 w 43"/>
                <a:gd name="T21" fmla="*/ 7 h 33"/>
                <a:gd name="T22" fmla="*/ 28 w 43"/>
                <a:gd name="T23" fmla="*/ 7 h 33"/>
                <a:gd name="T24" fmla="*/ 33 w 43"/>
                <a:gd name="T25" fmla="*/ 2 h 33"/>
                <a:gd name="T26" fmla="*/ 37 w 43"/>
                <a:gd name="T27" fmla="*/ 0 h 33"/>
                <a:gd name="T28" fmla="*/ 40 w 43"/>
                <a:gd name="T29" fmla="*/ 0 h 33"/>
                <a:gd name="T30" fmla="*/ 43 w 43"/>
                <a:gd name="T31" fmla="*/ 3 h 33"/>
                <a:gd name="T32" fmla="*/ 41 w 43"/>
                <a:gd name="T33" fmla="*/ 5 h 33"/>
                <a:gd name="T34" fmla="*/ 39 w 43"/>
                <a:gd name="T35" fmla="*/ 6 h 33"/>
                <a:gd name="T36" fmla="*/ 35 w 43"/>
                <a:gd name="T37" fmla="*/ 9 h 33"/>
                <a:gd name="T38" fmla="*/ 28 w 43"/>
                <a:gd name="T39" fmla="*/ 14 h 33"/>
                <a:gd name="T40" fmla="*/ 28 w 43"/>
                <a:gd name="T41" fmla="*/ 15 h 33"/>
                <a:gd name="T42" fmla="*/ 30 w 43"/>
                <a:gd name="T43" fmla="*/ 27 h 33"/>
                <a:gd name="T44" fmla="*/ 27 w 43"/>
                <a:gd name="T45" fmla="*/ 33 h 33"/>
                <a:gd name="T46" fmla="*/ 23 w 43"/>
                <a:gd name="T47" fmla="*/ 32 h 33"/>
                <a:gd name="T48" fmla="*/ 16 w 43"/>
                <a:gd name="T49" fmla="*/ 31 h 33"/>
                <a:gd name="T50" fmla="*/ 16 w 43"/>
                <a:gd name="T51" fmla="*/ 31 h 33"/>
                <a:gd name="T52" fmla="*/ 10 w 43"/>
                <a:gd name="T53" fmla="*/ 32 h 33"/>
                <a:gd name="T54" fmla="*/ 8 w 43"/>
                <a:gd name="T55" fmla="*/ 31 h 33"/>
                <a:gd name="T56" fmla="*/ 7 w 43"/>
                <a:gd name="T57" fmla="*/ 27 h 33"/>
                <a:gd name="T58" fmla="*/ 10 w 43"/>
                <a:gd name="T59" fmla="*/ 25 h 33"/>
                <a:gd name="T60" fmla="*/ 12 w 43"/>
                <a:gd name="T61" fmla="*/ 25 h 33"/>
                <a:gd name="T62" fmla="*/ 11 w 43"/>
                <a:gd name="T63" fmla="*/ 21 h 33"/>
                <a:gd name="T64" fmla="*/ 9 w 43"/>
                <a:gd name="T65" fmla="*/ 17 h 33"/>
                <a:gd name="T66" fmla="*/ 10 w 43"/>
                <a:gd name="T67" fmla="*/ 14 h 33"/>
                <a:gd name="T68" fmla="*/ 14 w 43"/>
                <a:gd name="T69" fmla="*/ 14 h 33"/>
                <a:gd name="T70" fmla="*/ 16 w 43"/>
                <a:gd name="T71" fmla="*/ 16 h 33"/>
                <a:gd name="T72" fmla="*/ 20 w 43"/>
                <a:gd name="T73" fmla="*/ 13 h 33"/>
                <a:gd name="T74" fmla="*/ 22 w 43"/>
                <a:gd name="T75" fmla="*/ 12 h 33"/>
                <a:gd name="T76" fmla="*/ 23 w 43"/>
                <a:gd name="T77" fmla="*/ 11 h 33"/>
                <a:gd name="T78" fmla="*/ 21 w 43"/>
                <a:gd name="T79" fmla="*/ 10 h 33"/>
                <a:gd name="T80" fmla="*/ 11 w 43"/>
                <a:gd name="T81" fmla="*/ 12 h 33"/>
                <a:gd name="T82" fmla="*/ 3 w 43"/>
                <a:gd name="T83" fmla="*/ 12 h 33"/>
                <a:gd name="T84" fmla="*/ 25 w 43"/>
                <a:gd name="T85" fmla="*/ 27 h 33"/>
                <a:gd name="T86" fmla="*/ 24 w 43"/>
                <a:gd name="T87" fmla="*/ 18 h 33"/>
                <a:gd name="T88" fmla="*/ 17 w 43"/>
                <a:gd name="T89" fmla="*/ 25 h 33"/>
                <a:gd name="T90" fmla="*/ 17 w 43"/>
                <a:gd name="T91" fmla="*/ 25 h 33"/>
                <a:gd name="T92" fmla="*/ 20 w 43"/>
                <a:gd name="T93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" h="33">
                  <a:moveTo>
                    <a:pt x="3" y="12"/>
                  </a:moveTo>
                  <a:cubicBezTo>
                    <a:pt x="5" y="17"/>
                    <a:pt x="6" y="21"/>
                    <a:pt x="7" y="26"/>
                  </a:cubicBezTo>
                  <a:cubicBezTo>
                    <a:pt x="7" y="26"/>
                    <a:pt x="6" y="27"/>
                    <a:pt x="6" y="28"/>
                  </a:cubicBezTo>
                  <a:cubicBezTo>
                    <a:pt x="3" y="27"/>
                    <a:pt x="2" y="27"/>
                    <a:pt x="2" y="23"/>
                  </a:cubicBezTo>
                  <a:cubicBezTo>
                    <a:pt x="2" y="21"/>
                    <a:pt x="0" y="18"/>
                    <a:pt x="0" y="16"/>
                  </a:cubicBezTo>
                  <a:cubicBezTo>
                    <a:pt x="0" y="13"/>
                    <a:pt x="0" y="10"/>
                    <a:pt x="1" y="8"/>
                  </a:cubicBezTo>
                  <a:cubicBezTo>
                    <a:pt x="1" y="7"/>
                    <a:pt x="3" y="7"/>
                    <a:pt x="4" y="7"/>
                  </a:cubicBezTo>
                  <a:cubicBezTo>
                    <a:pt x="6" y="6"/>
                    <a:pt x="8" y="7"/>
                    <a:pt x="10" y="7"/>
                  </a:cubicBezTo>
                  <a:cubicBezTo>
                    <a:pt x="12" y="6"/>
                    <a:pt x="15" y="5"/>
                    <a:pt x="18" y="5"/>
                  </a:cubicBezTo>
                  <a:cubicBezTo>
                    <a:pt x="20" y="5"/>
                    <a:pt x="22" y="5"/>
                    <a:pt x="25" y="4"/>
                  </a:cubicBezTo>
                  <a:cubicBezTo>
                    <a:pt x="26" y="4"/>
                    <a:pt x="28" y="4"/>
                    <a:pt x="27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0" y="5"/>
                    <a:pt x="31" y="4"/>
                    <a:pt x="33" y="2"/>
                  </a:cubicBezTo>
                  <a:cubicBezTo>
                    <a:pt x="34" y="1"/>
                    <a:pt x="35" y="1"/>
                    <a:pt x="37" y="0"/>
                  </a:cubicBezTo>
                  <a:cubicBezTo>
                    <a:pt x="38" y="0"/>
                    <a:pt x="39" y="0"/>
                    <a:pt x="40" y="0"/>
                  </a:cubicBezTo>
                  <a:cubicBezTo>
                    <a:pt x="41" y="0"/>
                    <a:pt x="42" y="1"/>
                    <a:pt x="43" y="3"/>
                  </a:cubicBezTo>
                  <a:cubicBezTo>
                    <a:pt x="43" y="4"/>
                    <a:pt x="42" y="4"/>
                    <a:pt x="41" y="5"/>
                  </a:cubicBezTo>
                  <a:cubicBezTo>
                    <a:pt x="41" y="5"/>
                    <a:pt x="40" y="6"/>
                    <a:pt x="39" y="6"/>
                  </a:cubicBezTo>
                  <a:cubicBezTo>
                    <a:pt x="38" y="8"/>
                    <a:pt x="36" y="9"/>
                    <a:pt x="35" y="9"/>
                  </a:cubicBezTo>
                  <a:cubicBezTo>
                    <a:pt x="32" y="10"/>
                    <a:pt x="30" y="12"/>
                    <a:pt x="28" y="14"/>
                  </a:cubicBezTo>
                  <a:cubicBezTo>
                    <a:pt x="28" y="14"/>
                    <a:pt x="28" y="15"/>
                    <a:pt x="28" y="15"/>
                  </a:cubicBezTo>
                  <a:cubicBezTo>
                    <a:pt x="29" y="19"/>
                    <a:pt x="29" y="23"/>
                    <a:pt x="30" y="27"/>
                  </a:cubicBezTo>
                  <a:cubicBezTo>
                    <a:pt x="30" y="29"/>
                    <a:pt x="29" y="33"/>
                    <a:pt x="27" y="33"/>
                  </a:cubicBezTo>
                  <a:cubicBezTo>
                    <a:pt x="26" y="33"/>
                    <a:pt x="24" y="33"/>
                    <a:pt x="23" y="32"/>
                  </a:cubicBezTo>
                  <a:cubicBezTo>
                    <a:pt x="21" y="31"/>
                    <a:pt x="19" y="30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4" y="31"/>
                    <a:pt x="12" y="31"/>
                    <a:pt x="10" y="32"/>
                  </a:cubicBezTo>
                  <a:cubicBezTo>
                    <a:pt x="9" y="32"/>
                    <a:pt x="8" y="31"/>
                    <a:pt x="8" y="31"/>
                  </a:cubicBezTo>
                  <a:cubicBezTo>
                    <a:pt x="7" y="30"/>
                    <a:pt x="7" y="28"/>
                    <a:pt x="7" y="27"/>
                  </a:cubicBezTo>
                  <a:cubicBezTo>
                    <a:pt x="8" y="26"/>
                    <a:pt x="8" y="25"/>
                    <a:pt x="10" y="25"/>
                  </a:cubicBezTo>
                  <a:cubicBezTo>
                    <a:pt x="11" y="26"/>
                    <a:pt x="11" y="25"/>
                    <a:pt x="12" y="25"/>
                  </a:cubicBezTo>
                  <a:cubicBezTo>
                    <a:pt x="11" y="23"/>
                    <a:pt x="11" y="22"/>
                    <a:pt x="11" y="21"/>
                  </a:cubicBezTo>
                  <a:cubicBezTo>
                    <a:pt x="11" y="19"/>
                    <a:pt x="10" y="18"/>
                    <a:pt x="9" y="17"/>
                  </a:cubicBezTo>
                  <a:cubicBezTo>
                    <a:pt x="9" y="16"/>
                    <a:pt x="10" y="14"/>
                    <a:pt x="10" y="14"/>
                  </a:cubicBezTo>
                  <a:cubicBezTo>
                    <a:pt x="11" y="13"/>
                    <a:pt x="13" y="13"/>
                    <a:pt x="14" y="14"/>
                  </a:cubicBezTo>
                  <a:cubicBezTo>
                    <a:pt x="15" y="15"/>
                    <a:pt x="15" y="15"/>
                    <a:pt x="16" y="16"/>
                  </a:cubicBezTo>
                  <a:cubicBezTo>
                    <a:pt x="18" y="15"/>
                    <a:pt x="19" y="14"/>
                    <a:pt x="20" y="13"/>
                  </a:cubicBezTo>
                  <a:cubicBezTo>
                    <a:pt x="21" y="13"/>
                    <a:pt x="21" y="13"/>
                    <a:pt x="22" y="12"/>
                  </a:cubicBezTo>
                  <a:cubicBezTo>
                    <a:pt x="22" y="12"/>
                    <a:pt x="22" y="11"/>
                    <a:pt x="23" y="11"/>
                  </a:cubicBezTo>
                  <a:cubicBezTo>
                    <a:pt x="22" y="11"/>
                    <a:pt x="22" y="10"/>
                    <a:pt x="21" y="10"/>
                  </a:cubicBezTo>
                  <a:cubicBezTo>
                    <a:pt x="18" y="11"/>
                    <a:pt x="14" y="11"/>
                    <a:pt x="11" y="12"/>
                  </a:cubicBezTo>
                  <a:cubicBezTo>
                    <a:pt x="9" y="12"/>
                    <a:pt x="6" y="12"/>
                    <a:pt x="3" y="12"/>
                  </a:cubicBezTo>
                  <a:close/>
                  <a:moveTo>
                    <a:pt x="25" y="27"/>
                  </a:moveTo>
                  <a:cubicBezTo>
                    <a:pt x="24" y="24"/>
                    <a:pt x="24" y="21"/>
                    <a:pt x="24" y="18"/>
                  </a:cubicBezTo>
                  <a:cubicBezTo>
                    <a:pt x="21" y="20"/>
                    <a:pt x="19" y="22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8" y="25"/>
                    <a:pt x="19" y="25"/>
                    <a:pt x="20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23" name="Freeform 619">
              <a:extLst>
                <a:ext uri="{FF2B5EF4-FFF2-40B4-BE49-F238E27FC236}">
                  <a16:creationId xmlns:a16="http://schemas.microsoft.com/office/drawing/2014/main" id="{08483568-EC90-4994-9F3C-BC8C52C420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9813" y="3538538"/>
              <a:ext cx="114300" cy="106363"/>
            </a:xfrm>
            <a:custGeom>
              <a:avLst/>
              <a:gdLst>
                <a:gd name="T0" fmla="*/ 28 w 29"/>
                <a:gd name="T1" fmla="*/ 25 h 27"/>
                <a:gd name="T2" fmla="*/ 20 w 29"/>
                <a:gd name="T3" fmla="*/ 26 h 27"/>
                <a:gd name="T4" fmla="*/ 11 w 29"/>
                <a:gd name="T5" fmla="*/ 27 h 27"/>
                <a:gd name="T6" fmla="*/ 7 w 29"/>
                <a:gd name="T7" fmla="*/ 23 h 27"/>
                <a:gd name="T8" fmla="*/ 3 w 29"/>
                <a:gd name="T9" fmla="*/ 19 h 27"/>
                <a:gd name="T10" fmla="*/ 1 w 29"/>
                <a:gd name="T11" fmla="*/ 9 h 27"/>
                <a:gd name="T12" fmla="*/ 3 w 29"/>
                <a:gd name="T13" fmla="*/ 0 h 27"/>
                <a:gd name="T14" fmla="*/ 5 w 29"/>
                <a:gd name="T15" fmla="*/ 2 h 27"/>
                <a:gd name="T16" fmla="*/ 5 w 29"/>
                <a:gd name="T17" fmla="*/ 1 h 27"/>
                <a:gd name="T18" fmla="*/ 8 w 29"/>
                <a:gd name="T19" fmla="*/ 1 h 27"/>
                <a:gd name="T20" fmla="*/ 21 w 29"/>
                <a:gd name="T21" fmla="*/ 0 h 27"/>
                <a:gd name="T22" fmla="*/ 26 w 29"/>
                <a:gd name="T23" fmla="*/ 4 h 27"/>
                <a:gd name="T24" fmla="*/ 29 w 29"/>
                <a:gd name="T25" fmla="*/ 18 h 27"/>
                <a:gd name="T26" fmla="*/ 28 w 29"/>
                <a:gd name="T27" fmla="*/ 25 h 27"/>
                <a:gd name="T28" fmla="*/ 5 w 29"/>
                <a:gd name="T29" fmla="*/ 6 h 27"/>
                <a:gd name="T30" fmla="*/ 9 w 29"/>
                <a:gd name="T31" fmla="*/ 20 h 27"/>
                <a:gd name="T32" fmla="*/ 23 w 29"/>
                <a:gd name="T33" fmla="*/ 21 h 27"/>
                <a:gd name="T34" fmla="*/ 25 w 29"/>
                <a:gd name="T35" fmla="*/ 21 h 27"/>
                <a:gd name="T36" fmla="*/ 25 w 29"/>
                <a:gd name="T37" fmla="*/ 19 h 27"/>
                <a:gd name="T38" fmla="*/ 24 w 29"/>
                <a:gd name="T39" fmla="*/ 18 h 27"/>
                <a:gd name="T40" fmla="*/ 23 w 29"/>
                <a:gd name="T41" fmla="*/ 10 h 27"/>
                <a:gd name="T42" fmla="*/ 19 w 29"/>
                <a:gd name="T43" fmla="*/ 7 h 27"/>
                <a:gd name="T44" fmla="*/ 12 w 29"/>
                <a:gd name="T45" fmla="*/ 7 h 27"/>
                <a:gd name="T46" fmla="*/ 5 w 29"/>
                <a:gd name="T47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27">
                  <a:moveTo>
                    <a:pt x="28" y="25"/>
                  </a:moveTo>
                  <a:cubicBezTo>
                    <a:pt x="25" y="26"/>
                    <a:pt x="22" y="26"/>
                    <a:pt x="20" y="26"/>
                  </a:cubicBezTo>
                  <a:cubicBezTo>
                    <a:pt x="17" y="26"/>
                    <a:pt x="14" y="27"/>
                    <a:pt x="11" y="27"/>
                  </a:cubicBezTo>
                  <a:cubicBezTo>
                    <a:pt x="8" y="27"/>
                    <a:pt x="7" y="25"/>
                    <a:pt x="7" y="23"/>
                  </a:cubicBezTo>
                  <a:cubicBezTo>
                    <a:pt x="4" y="23"/>
                    <a:pt x="4" y="22"/>
                    <a:pt x="3" y="19"/>
                  </a:cubicBezTo>
                  <a:cubicBezTo>
                    <a:pt x="3" y="16"/>
                    <a:pt x="1" y="12"/>
                    <a:pt x="1" y="9"/>
                  </a:cubicBezTo>
                  <a:cubicBezTo>
                    <a:pt x="1" y="6"/>
                    <a:pt x="0" y="3"/>
                    <a:pt x="3" y="0"/>
                  </a:cubicBezTo>
                  <a:cubicBezTo>
                    <a:pt x="4" y="1"/>
                    <a:pt x="4" y="1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7" y="1"/>
                    <a:pt x="8" y="1"/>
                  </a:cubicBezTo>
                  <a:cubicBezTo>
                    <a:pt x="12" y="1"/>
                    <a:pt x="17" y="2"/>
                    <a:pt x="21" y="0"/>
                  </a:cubicBezTo>
                  <a:cubicBezTo>
                    <a:pt x="23" y="0"/>
                    <a:pt x="26" y="1"/>
                    <a:pt x="26" y="4"/>
                  </a:cubicBezTo>
                  <a:cubicBezTo>
                    <a:pt x="27" y="9"/>
                    <a:pt x="28" y="14"/>
                    <a:pt x="29" y="18"/>
                  </a:cubicBezTo>
                  <a:cubicBezTo>
                    <a:pt x="29" y="21"/>
                    <a:pt x="29" y="23"/>
                    <a:pt x="28" y="25"/>
                  </a:cubicBezTo>
                  <a:close/>
                  <a:moveTo>
                    <a:pt x="5" y="6"/>
                  </a:moveTo>
                  <a:cubicBezTo>
                    <a:pt x="7" y="12"/>
                    <a:pt x="8" y="16"/>
                    <a:pt x="9" y="20"/>
                  </a:cubicBezTo>
                  <a:cubicBezTo>
                    <a:pt x="14" y="21"/>
                    <a:pt x="18" y="21"/>
                    <a:pt x="23" y="21"/>
                  </a:cubicBezTo>
                  <a:cubicBezTo>
                    <a:pt x="24" y="21"/>
                    <a:pt x="24" y="21"/>
                    <a:pt x="25" y="21"/>
                  </a:cubicBezTo>
                  <a:cubicBezTo>
                    <a:pt x="25" y="20"/>
                    <a:pt x="25" y="19"/>
                    <a:pt x="25" y="19"/>
                  </a:cubicBezTo>
                  <a:cubicBezTo>
                    <a:pt x="24" y="19"/>
                    <a:pt x="24" y="18"/>
                    <a:pt x="24" y="18"/>
                  </a:cubicBezTo>
                  <a:cubicBezTo>
                    <a:pt x="24" y="16"/>
                    <a:pt x="23" y="13"/>
                    <a:pt x="23" y="10"/>
                  </a:cubicBezTo>
                  <a:cubicBezTo>
                    <a:pt x="22" y="8"/>
                    <a:pt x="21" y="7"/>
                    <a:pt x="19" y="7"/>
                  </a:cubicBezTo>
                  <a:cubicBezTo>
                    <a:pt x="17" y="7"/>
                    <a:pt x="14" y="7"/>
                    <a:pt x="12" y="7"/>
                  </a:cubicBezTo>
                  <a:cubicBezTo>
                    <a:pt x="10" y="6"/>
                    <a:pt x="8" y="6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24" name="Freeform 620">
              <a:extLst>
                <a:ext uri="{FF2B5EF4-FFF2-40B4-BE49-F238E27FC236}">
                  <a16:creationId xmlns:a16="http://schemas.microsoft.com/office/drawing/2014/main" id="{605A681C-C877-44D7-9C2F-49F204ED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9038" y="3440113"/>
              <a:ext cx="188913" cy="34925"/>
            </a:xfrm>
            <a:custGeom>
              <a:avLst/>
              <a:gdLst>
                <a:gd name="T0" fmla="*/ 3 w 48"/>
                <a:gd name="T1" fmla="*/ 9 h 9"/>
                <a:gd name="T2" fmla="*/ 0 w 48"/>
                <a:gd name="T3" fmla="*/ 3 h 9"/>
                <a:gd name="T4" fmla="*/ 2 w 48"/>
                <a:gd name="T5" fmla="*/ 0 h 9"/>
                <a:gd name="T6" fmla="*/ 4 w 48"/>
                <a:gd name="T7" fmla="*/ 1 h 9"/>
                <a:gd name="T8" fmla="*/ 7 w 48"/>
                <a:gd name="T9" fmla="*/ 0 h 9"/>
                <a:gd name="T10" fmla="*/ 12 w 48"/>
                <a:gd name="T11" fmla="*/ 1 h 9"/>
                <a:gd name="T12" fmla="*/ 22 w 48"/>
                <a:gd name="T13" fmla="*/ 0 h 9"/>
                <a:gd name="T14" fmla="*/ 29 w 48"/>
                <a:gd name="T15" fmla="*/ 2 h 9"/>
                <a:gd name="T16" fmla="*/ 40 w 48"/>
                <a:gd name="T17" fmla="*/ 2 h 9"/>
                <a:gd name="T18" fmla="*/ 47 w 48"/>
                <a:gd name="T19" fmla="*/ 3 h 9"/>
                <a:gd name="T20" fmla="*/ 48 w 48"/>
                <a:gd name="T21" fmla="*/ 4 h 9"/>
                <a:gd name="T22" fmla="*/ 47 w 48"/>
                <a:gd name="T23" fmla="*/ 7 h 9"/>
                <a:gd name="T24" fmla="*/ 43 w 48"/>
                <a:gd name="T25" fmla="*/ 8 h 9"/>
                <a:gd name="T26" fmla="*/ 28 w 48"/>
                <a:gd name="T27" fmla="*/ 8 h 9"/>
                <a:gd name="T28" fmla="*/ 20 w 48"/>
                <a:gd name="T29" fmla="*/ 7 h 9"/>
                <a:gd name="T30" fmla="*/ 18 w 48"/>
                <a:gd name="T31" fmla="*/ 7 h 9"/>
                <a:gd name="T32" fmla="*/ 9 w 48"/>
                <a:gd name="T33" fmla="*/ 6 h 9"/>
                <a:gd name="T34" fmla="*/ 3 w 48"/>
                <a:gd name="T3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9">
                  <a:moveTo>
                    <a:pt x="3" y="9"/>
                  </a:moveTo>
                  <a:cubicBezTo>
                    <a:pt x="0" y="8"/>
                    <a:pt x="0" y="6"/>
                    <a:pt x="0" y="3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6" y="1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6" y="2"/>
                    <a:pt x="19" y="2"/>
                    <a:pt x="22" y="0"/>
                  </a:cubicBezTo>
                  <a:cubicBezTo>
                    <a:pt x="23" y="2"/>
                    <a:pt x="26" y="3"/>
                    <a:pt x="29" y="2"/>
                  </a:cubicBezTo>
                  <a:cubicBezTo>
                    <a:pt x="33" y="2"/>
                    <a:pt x="36" y="1"/>
                    <a:pt x="40" y="2"/>
                  </a:cubicBezTo>
                  <a:cubicBezTo>
                    <a:pt x="42" y="3"/>
                    <a:pt x="44" y="3"/>
                    <a:pt x="47" y="3"/>
                  </a:cubicBezTo>
                  <a:cubicBezTo>
                    <a:pt x="47" y="3"/>
                    <a:pt x="48" y="4"/>
                    <a:pt x="48" y="4"/>
                  </a:cubicBezTo>
                  <a:cubicBezTo>
                    <a:pt x="48" y="5"/>
                    <a:pt x="48" y="7"/>
                    <a:pt x="47" y="7"/>
                  </a:cubicBezTo>
                  <a:cubicBezTo>
                    <a:pt x="46" y="8"/>
                    <a:pt x="44" y="8"/>
                    <a:pt x="43" y="8"/>
                  </a:cubicBezTo>
                  <a:cubicBezTo>
                    <a:pt x="38" y="7"/>
                    <a:pt x="33" y="6"/>
                    <a:pt x="28" y="8"/>
                  </a:cubicBezTo>
                  <a:cubicBezTo>
                    <a:pt x="26" y="8"/>
                    <a:pt x="22" y="9"/>
                    <a:pt x="20" y="7"/>
                  </a:cubicBezTo>
                  <a:cubicBezTo>
                    <a:pt x="19" y="7"/>
                    <a:pt x="19" y="7"/>
                    <a:pt x="18" y="7"/>
                  </a:cubicBezTo>
                  <a:cubicBezTo>
                    <a:pt x="15" y="7"/>
                    <a:pt x="12" y="7"/>
                    <a:pt x="9" y="6"/>
                  </a:cubicBezTo>
                  <a:cubicBezTo>
                    <a:pt x="7" y="6"/>
                    <a:pt x="5" y="8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25" name="Freeform 621">
              <a:extLst>
                <a:ext uri="{FF2B5EF4-FFF2-40B4-BE49-F238E27FC236}">
                  <a16:creationId xmlns:a16="http://schemas.microsoft.com/office/drawing/2014/main" id="{8F438E31-382F-46EA-9EE9-C71628FEA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3800" y="3570288"/>
              <a:ext cx="188913" cy="26988"/>
            </a:xfrm>
            <a:custGeom>
              <a:avLst/>
              <a:gdLst>
                <a:gd name="T0" fmla="*/ 10 w 48"/>
                <a:gd name="T1" fmla="*/ 1 h 7"/>
                <a:gd name="T2" fmla="*/ 20 w 48"/>
                <a:gd name="T3" fmla="*/ 0 h 7"/>
                <a:gd name="T4" fmla="*/ 27 w 48"/>
                <a:gd name="T5" fmla="*/ 1 h 7"/>
                <a:gd name="T6" fmla="*/ 33 w 48"/>
                <a:gd name="T7" fmla="*/ 2 h 7"/>
                <a:gd name="T8" fmla="*/ 44 w 48"/>
                <a:gd name="T9" fmla="*/ 2 h 7"/>
                <a:gd name="T10" fmla="*/ 48 w 48"/>
                <a:gd name="T11" fmla="*/ 3 h 7"/>
                <a:gd name="T12" fmla="*/ 48 w 48"/>
                <a:gd name="T13" fmla="*/ 5 h 7"/>
                <a:gd name="T14" fmla="*/ 46 w 48"/>
                <a:gd name="T15" fmla="*/ 6 h 7"/>
                <a:gd name="T16" fmla="*/ 34 w 48"/>
                <a:gd name="T17" fmla="*/ 7 h 7"/>
                <a:gd name="T18" fmla="*/ 27 w 48"/>
                <a:gd name="T19" fmla="*/ 7 h 7"/>
                <a:gd name="T20" fmla="*/ 21 w 48"/>
                <a:gd name="T21" fmla="*/ 6 h 7"/>
                <a:gd name="T22" fmla="*/ 16 w 48"/>
                <a:gd name="T23" fmla="*/ 7 h 7"/>
                <a:gd name="T24" fmla="*/ 13 w 48"/>
                <a:gd name="T25" fmla="*/ 6 h 7"/>
                <a:gd name="T26" fmla="*/ 4 w 48"/>
                <a:gd name="T27" fmla="*/ 7 h 7"/>
                <a:gd name="T28" fmla="*/ 1 w 48"/>
                <a:gd name="T29" fmla="*/ 6 h 7"/>
                <a:gd name="T30" fmla="*/ 2 w 48"/>
                <a:gd name="T31" fmla="*/ 3 h 7"/>
                <a:gd name="T32" fmla="*/ 9 w 48"/>
                <a:gd name="T33" fmla="*/ 0 h 7"/>
                <a:gd name="T34" fmla="*/ 10 w 48"/>
                <a:gd name="T3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7">
                  <a:moveTo>
                    <a:pt x="10" y="1"/>
                  </a:moveTo>
                  <a:cubicBezTo>
                    <a:pt x="13" y="0"/>
                    <a:pt x="17" y="0"/>
                    <a:pt x="20" y="0"/>
                  </a:cubicBezTo>
                  <a:cubicBezTo>
                    <a:pt x="22" y="0"/>
                    <a:pt x="25" y="1"/>
                    <a:pt x="27" y="1"/>
                  </a:cubicBezTo>
                  <a:cubicBezTo>
                    <a:pt x="29" y="1"/>
                    <a:pt x="31" y="1"/>
                    <a:pt x="33" y="2"/>
                  </a:cubicBezTo>
                  <a:cubicBezTo>
                    <a:pt x="37" y="3"/>
                    <a:pt x="41" y="1"/>
                    <a:pt x="44" y="2"/>
                  </a:cubicBezTo>
                  <a:cubicBezTo>
                    <a:pt x="46" y="2"/>
                    <a:pt x="47" y="2"/>
                    <a:pt x="48" y="3"/>
                  </a:cubicBezTo>
                  <a:cubicBezTo>
                    <a:pt x="48" y="3"/>
                    <a:pt x="48" y="4"/>
                    <a:pt x="48" y="5"/>
                  </a:cubicBezTo>
                  <a:cubicBezTo>
                    <a:pt x="48" y="5"/>
                    <a:pt x="47" y="6"/>
                    <a:pt x="46" y="6"/>
                  </a:cubicBezTo>
                  <a:cubicBezTo>
                    <a:pt x="42" y="7"/>
                    <a:pt x="38" y="7"/>
                    <a:pt x="34" y="7"/>
                  </a:cubicBezTo>
                  <a:cubicBezTo>
                    <a:pt x="32" y="7"/>
                    <a:pt x="29" y="7"/>
                    <a:pt x="27" y="7"/>
                  </a:cubicBezTo>
                  <a:cubicBezTo>
                    <a:pt x="25" y="6"/>
                    <a:pt x="23" y="6"/>
                    <a:pt x="21" y="6"/>
                  </a:cubicBezTo>
                  <a:cubicBezTo>
                    <a:pt x="19" y="6"/>
                    <a:pt x="17" y="6"/>
                    <a:pt x="16" y="7"/>
                  </a:cubicBezTo>
                  <a:cubicBezTo>
                    <a:pt x="15" y="7"/>
                    <a:pt x="14" y="6"/>
                    <a:pt x="13" y="6"/>
                  </a:cubicBezTo>
                  <a:cubicBezTo>
                    <a:pt x="10" y="5"/>
                    <a:pt x="7" y="6"/>
                    <a:pt x="4" y="7"/>
                  </a:cubicBezTo>
                  <a:cubicBezTo>
                    <a:pt x="2" y="7"/>
                    <a:pt x="1" y="7"/>
                    <a:pt x="1" y="6"/>
                  </a:cubicBezTo>
                  <a:cubicBezTo>
                    <a:pt x="1" y="5"/>
                    <a:pt x="0" y="3"/>
                    <a:pt x="2" y="3"/>
                  </a:cubicBezTo>
                  <a:cubicBezTo>
                    <a:pt x="4" y="2"/>
                    <a:pt x="7" y="1"/>
                    <a:pt x="9" y="0"/>
                  </a:cubicBezTo>
                  <a:cubicBezTo>
                    <a:pt x="9" y="0"/>
                    <a:pt x="10" y="0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26" name="Freeform 622">
              <a:extLst>
                <a:ext uri="{FF2B5EF4-FFF2-40B4-BE49-F238E27FC236}">
                  <a16:creationId xmlns:a16="http://schemas.microsoft.com/office/drawing/2014/main" id="{A52146F8-CE49-4EC7-9EC2-A769355387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35863" y="3192463"/>
              <a:ext cx="58738" cy="66675"/>
            </a:xfrm>
            <a:custGeom>
              <a:avLst/>
              <a:gdLst>
                <a:gd name="T0" fmla="*/ 10 w 15"/>
                <a:gd name="T1" fmla="*/ 0 h 17"/>
                <a:gd name="T2" fmla="*/ 14 w 15"/>
                <a:gd name="T3" fmla="*/ 2 h 17"/>
                <a:gd name="T4" fmla="*/ 15 w 15"/>
                <a:gd name="T5" fmla="*/ 7 h 17"/>
                <a:gd name="T6" fmla="*/ 7 w 15"/>
                <a:gd name="T7" fmla="*/ 16 h 17"/>
                <a:gd name="T8" fmla="*/ 0 w 15"/>
                <a:gd name="T9" fmla="*/ 12 h 17"/>
                <a:gd name="T10" fmla="*/ 5 w 15"/>
                <a:gd name="T11" fmla="*/ 1 h 17"/>
                <a:gd name="T12" fmla="*/ 10 w 15"/>
                <a:gd name="T13" fmla="*/ 0 h 17"/>
                <a:gd name="T14" fmla="*/ 10 w 15"/>
                <a:gd name="T15" fmla="*/ 7 h 17"/>
                <a:gd name="T16" fmla="*/ 5 w 15"/>
                <a:gd name="T17" fmla="*/ 9 h 17"/>
                <a:gd name="T18" fmla="*/ 8 w 15"/>
                <a:gd name="T19" fmla="*/ 11 h 17"/>
                <a:gd name="T20" fmla="*/ 10 w 15"/>
                <a:gd name="T21" fmla="*/ 8 h 17"/>
                <a:gd name="T22" fmla="*/ 10 w 15"/>
                <a:gd name="T23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7">
                  <a:moveTo>
                    <a:pt x="10" y="0"/>
                  </a:moveTo>
                  <a:cubicBezTo>
                    <a:pt x="11" y="1"/>
                    <a:pt x="13" y="1"/>
                    <a:pt x="14" y="2"/>
                  </a:cubicBezTo>
                  <a:cubicBezTo>
                    <a:pt x="15" y="3"/>
                    <a:pt x="15" y="5"/>
                    <a:pt x="15" y="7"/>
                  </a:cubicBezTo>
                  <a:cubicBezTo>
                    <a:pt x="15" y="11"/>
                    <a:pt x="11" y="16"/>
                    <a:pt x="7" y="16"/>
                  </a:cubicBezTo>
                  <a:cubicBezTo>
                    <a:pt x="5" y="17"/>
                    <a:pt x="1" y="15"/>
                    <a:pt x="0" y="12"/>
                  </a:cubicBezTo>
                  <a:cubicBezTo>
                    <a:pt x="0" y="8"/>
                    <a:pt x="2" y="3"/>
                    <a:pt x="5" y="1"/>
                  </a:cubicBezTo>
                  <a:cubicBezTo>
                    <a:pt x="6" y="1"/>
                    <a:pt x="8" y="1"/>
                    <a:pt x="10" y="0"/>
                  </a:cubicBezTo>
                  <a:close/>
                  <a:moveTo>
                    <a:pt x="10" y="7"/>
                  </a:moveTo>
                  <a:cubicBezTo>
                    <a:pt x="6" y="7"/>
                    <a:pt x="5" y="8"/>
                    <a:pt x="5" y="9"/>
                  </a:cubicBezTo>
                  <a:cubicBezTo>
                    <a:pt x="5" y="11"/>
                    <a:pt x="6" y="12"/>
                    <a:pt x="8" y="11"/>
                  </a:cubicBezTo>
                  <a:cubicBezTo>
                    <a:pt x="9" y="11"/>
                    <a:pt x="10" y="9"/>
                    <a:pt x="10" y="8"/>
                  </a:cubicBezTo>
                  <a:cubicBezTo>
                    <a:pt x="11" y="8"/>
                    <a:pt x="10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pic>
        <p:nvPicPr>
          <p:cNvPr id="9" name="Picture 8" descr="Icon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35502B62-8385-4EB7-8F8F-9FF17BF586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239" y="2310845"/>
            <a:ext cx="432772" cy="459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52D96F-9997-4217-88C6-8231769A9F13}"/>
              </a:ext>
            </a:extLst>
          </p:cNvPr>
          <p:cNvSpPr txBox="1"/>
          <p:nvPr/>
        </p:nvSpPr>
        <p:spPr>
          <a:xfrm>
            <a:off x="1652037" y="2502204"/>
            <a:ext cx="1073020" cy="1962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685800">
              <a:defRPr/>
            </a:pPr>
            <a:r>
              <a:rPr lang="nb-NO" sz="650">
                <a:solidFill>
                  <a:srgbClr val="000000"/>
                </a:solidFill>
                <a:latin typeface="Arial" panose="020B0604020202020204"/>
              </a:rPr>
              <a:t>Controller</a:t>
            </a:r>
          </a:p>
        </p:txBody>
      </p:sp>
      <p:pic>
        <p:nvPicPr>
          <p:cNvPr id="7" name="Picture 6" descr="Icon&#10;&#10;Description automatically generated">
            <a:hlinkClick r:id="rId9"/>
            <a:extLst>
              <a:ext uri="{FF2B5EF4-FFF2-40B4-BE49-F238E27FC236}">
                <a16:creationId xmlns:a16="http://schemas.microsoft.com/office/drawing/2014/main" id="{5A019FC3-EB15-480C-A7F7-F421F131359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105" y="4126883"/>
            <a:ext cx="432772" cy="459000"/>
          </a:xfrm>
          <a:prstGeom prst="rect">
            <a:avLst/>
          </a:prstGeom>
        </p:spPr>
      </p:pic>
      <p:sp>
        <p:nvSpPr>
          <p:cNvPr id="132" name="TextBox 131">
            <a:extLst>
              <a:ext uri="{FF2B5EF4-FFF2-40B4-BE49-F238E27FC236}">
                <a16:creationId xmlns:a16="http://schemas.microsoft.com/office/drawing/2014/main" id="{B07619CA-B1F7-49CF-885C-167419A1AF6E}"/>
              </a:ext>
            </a:extLst>
          </p:cNvPr>
          <p:cNvSpPr txBox="1"/>
          <p:nvPr/>
        </p:nvSpPr>
        <p:spPr>
          <a:xfrm>
            <a:off x="1633157" y="4321048"/>
            <a:ext cx="107302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b-NO" sz="675">
                <a:solidFill>
                  <a:srgbClr val="000000"/>
                </a:solidFill>
                <a:latin typeface="Arial" panose="020B0604020202020204"/>
                <a:hlinkClick r:id="rId9"/>
              </a:rPr>
              <a:t>Bilagsbehandler</a:t>
            </a:r>
            <a:endParaRPr lang="nb-NO" sz="675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398D7F6-E031-4D75-ABC5-13B317A7F0F0}"/>
              </a:ext>
            </a:extLst>
          </p:cNvPr>
          <p:cNvSpPr txBox="1"/>
          <p:nvPr/>
        </p:nvSpPr>
        <p:spPr>
          <a:xfrm>
            <a:off x="1633157" y="3120416"/>
            <a:ext cx="107302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b-NO" sz="675">
                <a:solidFill>
                  <a:srgbClr val="000000"/>
                </a:solidFill>
                <a:latin typeface="Arial" panose="020B0604020202020204"/>
                <a:hlinkClick r:id="rId11"/>
              </a:rPr>
              <a:t>Anleggshåndterer</a:t>
            </a:r>
            <a:endParaRPr lang="nb-NO" sz="675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C86E98DD-1560-4EB6-8A99-A95ACB6C1CA2}"/>
              </a:ext>
            </a:extLst>
          </p:cNvPr>
          <p:cNvSpPr txBox="1"/>
          <p:nvPr/>
        </p:nvSpPr>
        <p:spPr>
          <a:xfrm>
            <a:off x="1633157" y="3702836"/>
            <a:ext cx="107302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b-NO" sz="675">
                <a:solidFill>
                  <a:srgbClr val="000000"/>
                </a:solidFill>
                <a:latin typeface="Arial" panose="020B0604020202020204"/>
                <a:hlinkClick r:id="rId12"/>
              </a:rPr>
              <a:t>Periodeavslutter enhet </a:t>
            </a:r>
            <a:endParaRPr lang="nb-NO" sz="675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11" name="Picture 10">
            <a:hlinkClick r:id="rId12"/>
            <a:extLst>
              <a:ext uri="{FF2B5EF4-FFF2-40B4-BE49-F238E27FC236}">
                <a16:creationId xmlns:a16="http://schemas.microsoft.com/office/drawing/2014/main" id="{4EC0BC23-3811-4BFB-8D85-D784D01171C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454" y="3524944"/>
            <a:ext cx="431391" cy="459000"/>
          </a:xfrm>
          <a:prstGeom prst="rect">
            <a:avLst/>
          </a:prstGeom>
        </p:spPr>
      </p:pic>
      <p:pic>
        <p:nvPicPr>
          <p:cNvPr id="15" name="Picture 14" descr="Icon&#10;&#10;Description automatically generated with medium confidence">
            <a:hlinkClick r:id="rId11"/>
            <a:extLst>
              <a:ext uri="{FF2B5EF4-FFF2-40B4-BE49-F238E27FC236}">
                <a16:creationId xmlns:a16="http://schemas.microsoft.com/office/drawing/2014/main" id="{A94E8537-922E-490F-88EE-D9AA5908CA6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116" y="2987584"/>
            <a:ext cx="433117" cy="459000"/>
          </a:xfrm>
          <a:prstGeom prst="rect">
            <a:avLst/>
          </a:prstGeom>
        </p:spPr>
      </p:pic>
      <p:sp>
        <p:nvSpPr>
          <p:cNvPr id="140" name="Arrow: Pentagon 139">
            <a:hlinkClick r:id="rId15"/>
            <a:extLst>
              <a:ext uri="{FF2B5EF4-FFF2-40B4-BE49-F238E27FC236}">
                <a16:creationId xmlns:a16="http://schemas.microsoft.com/office/drawing/2014/main" id="{00F180F6-18C7-469F-821F-B67F31AEA56B}"/>
              </a:ext>
            </a:extLst>
          </p:cNvPr>
          <p:cNvSpPr/>
          <p:nvPr/>
        </p:nvSpPr>
        <p:spPr>
          <a:xfrm>
            <a:off x="206912" y="2979853"/>
            <a:ext cx="955467" cy="459338"/>
          </a:xfrm>
          <a:prstGeom prst="homePlat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nb-NO" sz="750">
                <a:solidFill>
                  <a:srgbClr val="FFFFFF"/>
                </a:solidFill>
                <a:latin typeface="Arial" panose="020B0604020202020204"/>
                <a:cs typeface="Poppins" panose="00000500000000000000" pitchFamily="50" charset="0"/>
              </a:rPr>
              <a:t>Anleggsmidler</a:t>
            </a:r>
          </a:p>
        </p:txBody>
      </p:sp>
      <p:sp>
        <p:nvSpPr>
          <p:cNvPr id="141" name="Arrow: Pentagon 140">
            <a:hlinkClick r:id="rId16"/>
            <a:extLst>
              <a:ext uri="{FF2B5EF4-FFF2-40B4-BE49-F238E27FC236}">
                <a16:creationId xmlns:a16="http://schemas.microsoft.com/office/drawing/2014/main" id="{BCA2292B-5525-4F72-8CA6-9F39DF5C8648}"/>
              </a:ext>
            </a:extLst>
          </p:cNvPr>
          <p:cNvSpPr/>
          <p:nvPr/>
        </p:nvSpPr>
        <p:spPr>
          <a:xfrm>
            <a:off x="211283" y="3581556"/>
            <a:ext cx="955467" cy="459338"/>
          </a:xfrm>
          <a:prstGeom prst="homePlat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nb-NO" sz="750">
                <a:solidFill>
                  <a:srgbClr val="FFFFFF"/>
                </a:solidFill>
                <a:latin typeface="Arial" panose="020B0604020202020204"/>
                <a:cs typeface="Arial"/>
              </a:rPr>
              <a:t>Periode-avslutning</a:t>
            </a:r>
            <a:endParaRPr lang="en-US"/>
          </a:p>
        </p:txBody>
      </p:sp>
      <p:sp>
        <p:nvSpPr>
          <p:cNvPr id="142" name="Arrow: Pentagon 141">
            <a:hlinkClick r:id="rId17"/>
            <a:extLst>
              <a:ext uri="{FF2B5EF4-FFF2-40B4-BE49-F238E27FC236}">
                <a16:creationId xmlns:a16="http://schemas.microsoft.com/office/drawing/2014/main" id="{6685408D-720B-44D8-ABD1-F3F4D5DA5644}"/>
              </a:ext>
            </a:extLst>
          </p:cNvPr>
          <p:cNvSpPr/>
          <p:nvPr/>
        </p:nvSpPr>
        <p:spPr>
          <a:xfrm>
            <a:off x="206912" y="4183259"/>
            <a:ext cx="955467" cy="459338"/>
          </a:xfrm>
          <a:prstGeom prst="homePlat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br>
              <a:rPr lang="nb-NO" sz="750">
                <a:solidFill>
                  <a:srgbClr val="FFFFFF"/>
                </a:solidFill>
                <a:latin typeface="Arial" panose="020B0604020202020204"/>
                <a:cs typeface="Poppins"/>
              </a:rPr>
            </a:br>
            <a:r>
              <a:rPr lang="nb-NO" sz="750">
                <a:solidFill>
                  <a:srgbClr val="FFFFFF"/>
                </a:solidFill>
                <a:latin typeface="Arial" panose="020B0604020202020204"/>
                <a:cs typeface="Arial"/>
              </a:rPr>
              <a:t>Andre økonomi-prosesser</a:t>
            </a:r>
            <a:endParaRPr lang="nb-NO" sz="750">
              <a:ea typeface="+mn-lt"/>
              <a:cs typeface="+mn-lt"/>
            </a:endParaRPr>
          </a:p>
          <a:p>
            <a:pPr algn="ctr" defTabSz="685800">
              <a:defRPr/>
            </a:pPr>
            <a:endParaRPr lang="nb-NO" sz="750">
              <a:latin typeface="Arial" panose="020B0604020202020204"/>
              <a:cs typeface="Poppins" panose="00000500000000000000" pitchFamily="50" charset="0"/>
            </a:endParaRPr>
          </a:p>
        </p:txBody>
      </p:sp>
      <p:pic>
        <p:nvPicPr>
          <p:cNvPr id="133" name="Graphic 132" descr="Man wearing a hoodie">
            <a:extLst>
              <a:ext uri="{FF2B5EF4-FFF2-40B4-BE49-F238E27FC236}">
                <a16:creationId xmlns:a16="http://schemas.microsoft.com/office/drawing/2014/main" id="{70FEDC92-D3D1-468C-9037-0E85F0B4A1C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59509" y="159630"/>
            <a:ext cx="554761" cy="747900"/>
          </a:xfrm>
          <a:prstGeom prst="rect">
            <a:avLst/>
          </a:prstGeom>
        </p:spPr>
      </p:pic>
      <p:sp>
        <p:nvSpPr>
          <p:cNvPr id="135" name="TextBox 134">
            <a:extLst>
              <a:ext uri="{FF2B5EF4-FFF2-40B4-BE49-F238E27FC236}">
                <a16:creationId xmlns:a16="http://schemas.microsoft.com/office/drawing/2014/main" id="{1917B3A5-CB32-4BF9-B501-832D12D16FF9}"/>
              </a:ext>
            </a:extLst>
          </p:cNvPr>
          <p:cNvSpPr txBox="1"/>
          <p:nvPr/>
        </p:nvSpPr>
        <p:spPr>
          <a:xfrm>
            <a:off x="7601197" y="4844820"/>
            <a:ext cx="1363337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nb-NO" sz="825">
                <a:solidFill>
                  <a:srgbClr val="000000"/>
                </a:solidFill>
                <a:latin typeface="Arial" panose="020B0604020202020204"/>
              </a:rPr>
              <a:t>*Under avklaring </a:t>
            </a:r>
          </a:p>
        </p:txBody>
      </p:sp>
    </p:spTree>
    <p:extLst>
      <p:ext uri="{BB962C8B-B14F-4D97-AF65-F5344CB8AC3E}">
        <p14:creationId xmlns:p14="http://schemas.microsoft.com/office/powerpoint/2010/main" val="8180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7DD6A31-89EE-5B95-24EA-7D692395F59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458954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7DD6A31-89EE-5B95-24EA-7D692395F5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6DB3940-061C-AFB5-E38B-8D05483E8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 err="1"/>
              <a:t>Hovedendringer</a:t>
            </a:r>
            <a:r>
              <a:rPr lang="nb-NO"/>
              <a:t> for </a:t>
            </a:r>
            <a:r>
              <a:rPr lang="nb-NO" err="1"/>
              <a:t>controller</a:t>
            </a:r>
            <a:endParaRPr lang="nb-NO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DB50D5-A579-0966-39DC-83FE66237A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/>
              <a:t>Ny </a:t>
            </a:r>
            <a:r>
              <a:rPr lang="en-US" err="1"/>
              <a:t>økonomimodell</a:t>
            </a:r>
            <a:endParaRPr lang="en-US"/>
          </a:p>
          <a:p>
            <a:pPr lvl="1"/>
            <a:r>
              <a:rPr lang="en-US" err="1"/>
              <a:t>Definerte</a:t>
            </a:r>
            <a:r>
              <a:rPr lang="en-US"/>
              <a:t> </a:t>
            </a:r>
            <a:r>
              <a:rPr lang="en-US" err="1"/>
              <a:t>standarder</a:t>
            </a:r>
            <a:r>
              <a:rPr lang="en-US"/>
              <a:t> og </a:t>
            </a:r>
            <a:r>
              <a:rPr lang="en-US" err="1"/>
              <a:t>anbefalinger</a:t>
            </a:r>
            <a:r>
              <a:rPr lang="en-US"/>
              <a:t> for bruk av </a:t>
            </a:r>
            <a:r>
              <a:rPr lang="en-US" err="1"/>
              <a:t>økonomimodellen</a:t>
            </a:r>
            <a:endParaRPr lang="en-US"/>
          </a:p>
          <a:p>
            <a:pPr lvl="1"/>
            <a:r>
              <a:rPr lang="en-US" err="1"/>
              <a:t>Hierarki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delprosjekt</a:t>
            </a:r>
            <a:r>
              <a:rPr lang="en-US"/>
              <a:t>, </a:t>
            </a:r>
            <a:r>
              <a:rPr lang="en-US" err="1"/>
              <a:t>prosjekt</a:t>
            </a:r>
            <a:r>
              <a:rPr lang="en-US"/>
              <a:t> og </a:t>
            </a:r>
            <a:r>
              <a:rPr lang="en-US" err="1"/>
              <a:t>hovedprosjekt</a:t>
            </a:r>
            <a:endParaRPr lang="en-US"/>
          </a:p>
          <a:p>
            <a:pPr lvl="1"/>
            <a:r>
              <a:rPr lang="en-US"/>
              <a:t>Ny </a:t>
            </a:r>
            <a:r>
              <a:rPr lang="en-US" err="1"/>
              <a:t>kontostreng</a:t>
            </a:r>
            <a:r>
              <a:rPr lang="en-US"/>
              <a:t>: </a:t>
            </a:r>
            <a:r>
              <a:rPr lang="en-US" err="1"/>
              <a:t>ny</a:t>
            </a:r>
            <a:r>
              <a:rPr lang="en-US"/>
              <a:t> </a:t>
            </a:r>
            <a:r>
              <a:rPr lang="en-US" err="1"/>
              <a:t>kontoplan</a:t>
            </a:r>
            <a:r>
              <a:rPr lang="en-US"/>
              <a:t>, nye </a:t>
            </a:r>
            <a:r>
              <a:rPr lang="en-US" err="1"/>
              <a:t>koststeder</a:t>
            </a:r>
            <a:r>
              <a:rPr lang="en-US"/>
              <a:t> og nye </a:t>
            </a:r>
            <a:r>
              <a:rPr lang="en-US" err="1"/>
              <a:t>delprosjektnummer</a:t>
            </a:r>
            <a:endParaRPr lang="en-US"/>
          </a:p>
          <a:p>
            <a:pPr lvl="2"/>
            <a:r>
              <a:rPr lang="en-US" err="1"/>
              <a:t>Analysenr</a:t>
            </a:r>
            <a:r>
              <a:rPr lang="en-US"/>
              <a:t> </a:t>
            </a:r>
            <a:r>
              <a:rPr lang="en-US" err="1"/>
              <a:t>utgår</a:t>
            </a:r>
            <a:endParaRPr lang="en-US"/>
          </a:p>
          <a:p>
            <a:r>
              <a:rPr lang="en-US" err="1"/>
              <a:t>Prosjektøkonomi</a:t>
            </a:r>
            <a:r>
              <a:rPr lang="en-US"/>
              <a:t> BOA</a:t>
            </a:r>
          </a:p>
          <a:p>
            <a:pPr lvl="1"/>
            <a:r>
              <a:rPr lang="en-US"/>
              <a:t>Data fra </a:t>
            </a:r>
            <a:r>
              <a:rPr lang="en-US" err="1"/>
              <a:t>preaward</a:t>
            </a:r>
            <a:r>
              <a:rPr lang="en-US"/>
              <a:t> </a:t>
            </a:r>
            <a:r>
              <a:rPr lang="en-US" err="1"/>
              <a:t>vil</a:t>
            </a:r>
            <a:r>
              <a:rPr lang="en-US"/>
              <a:t> </a:t>
            </a:r>
            <a:r>
              <a:rPr lang="en-US" err="1"/>
              <a:t>etterhvert</a:t>
            </a:r>
            <a:r>
              <a:rPr lang="en-US"/>
              <a:t> </a:t>
            </a:r>
            <a:r>
              <a:rPr lang="en-US" err="1"/>
              <a:t>gi</a:t>
            </a:r>
            <a:r>
              <a:rPr lang="en-US"/>
              <a:t> </a:t>
            </a:r>
            <a:r>
              <a:rPr lang="en-US" err="1"/>
              <a:t>bedre</a:t>
            </a:r>
            <a:r>
              <a:rPr lang="en-US"/>
              <a:t> </a:t>
            </a:r>
            <a:r>
              <a:rPr lang="en-US" err="1"/>
              <a:t>oversikt</a:t>
            </a:r>
            <a:r>
              <a:rPr lang="en-US"/>
              <a:t> over </a:t>
            </a:r>
            <a:r>
              <a:rPr lang="en-US" err="1"/>
              <a:t>prosjektsøknader</a:t>
            </a:r>
            <a:r>
              <a:rPr lang="en-US"/>
              <a:t> – </a:t>
            </a:r>
            <a:r>
              <a:rPr lang="en-US" err="1"/>
              <a:t>understøtte</a:t>
            </a:r>
            <a:r>
              <a:rPr lang="en-US"/>
              <a:t> </a:t>
            </a:r>
            <a:r>
              <a:rPr lang="en-US" err="1"/>
              <a:t>porteføljestyringen</a:t>
            </a:r>
            <a:r>
              <a:rPr lang="en-US"/>
              <a:t> BOA</a:t>
            </a:r>
          </a:p>
          <a:p>
            <a:pPr lvl="1"/>
            <a:r>
              <a:rPr lang="en-US" err="1"/>
              <a:t>Håndtering</a:t>
            </a:r>
            <a:r>
              <a:rPr lang="en-US"/>
              <a:t> av </a:t>
            </a:r>
            <a:r>
              <a:rPr lang="en-US" err="1"/>
              <a:t>sentral</a:t>
            </a:r>
            <a:r>
              <a:rPr lang="en-US"/>
              <a:t> </a:t>
            </a:r>
            <a:r>
              <a:rPr lang="en-US" err="1"/>
              <a:t>egenfinansieringsdelprosjekt</a:t>
            </a:r>
            <a:endParaRPr lang="en-US"/>
          </a:p>
          <a:p>
            <a:pPr lvl="1"/>
            <a:r>
              <a:rPr lang="en-US" err="1"/>
              <a:t>Håndtering</a:t>
            </a:r>
            <a:r>
              <a:rPr lang="en-US"/>
              <a:t> av </a:t>
            </a:r>
            <a:r>
              <a:rPr lang="en-US" err="1"/>
              <a:t>overforbruk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BOA</a:t>
            </a:r>
          </a:p>
          <a:p>
            <a:pPr lvl="1"/>
            <a:r>
              <a:rPr lang="en-US" err="1"/>
              <a:t>Håndtering</a:t>
            </a:r>
            <a:r>
              <a:rPr lang="en-US"/>
              <a:t> av </a:t>
            </a:r>
            <a:r>
              <a:rPr lang="en-US" err="1"/>
              <a:t>lønnskostnader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utløpte</a:t>
            </a:r>
            <a:r>
              <a:rPr lang="en-US"/>
              <a:t> </a:t>
            </a:r>
            <a:r>
              <a:rPr lang="en-US" err="1"/>
              <a:t>delprosjekt</a:t>
            </a:r>
            <a:endParaRPr lang="en-US"/>
          </a:p>
          <a:p>
            <a:pPr lvl="1"/>
            <a:r>
              <a:rPr lang="en-US" err="1"/>
              <a:t>Felles</a:t>
            </a:r>
            <a:r>
              <a:rPr lang="en-US"/>
              <a:t> </a:t>
            </a:r>
            <a:r>
              <a:rPr lang="en-US" err="1"/>
              <a:t>delprosjekt</a:t>
            </a:r>
            <a:r>
              <a:rPr lang="en-US"/>
              <a:t> for </a:t>
            </a:r>
            <a:r>
              <a:rPr lang="en-US" err="1"/>
              <a:t>avregning</a:t>
            </a:r>
            <a:r>
              <a:rPr lang="en-US"/>
              <a:t> og </a:t>
            </a:r>
            <a:r>
              <a:rPr lang="en-US" err="1"/>
              <a:t>virksomhetskapital</a:t>
            </a:r>
            <a:endParaRPr lang="en-US"/>
          </a:p>
          <a:p>
            <a:r>
              <a:rPr lang="en-US" err="1"/>
              <a:t>Håndtering</a:t>
            </a:r>
            <a:r>
              <a:rPr lang="en-US"/>
              <a:t> av </a:t>
            </a:r>
            <a:r>
              <a:rPr lang="en-US" err="1"/>
              <a:t>investeringer</a:t>
            </a:r>
            <a:endParaRPr lang="en-US"/>
          </a:p>
          <a:p>
            <a:pPr lvl="1"/>
            <a:r>
              <a:rPr lang="en-US" err="1"/>
              <a:t>Endret</a:t>
            </a:r>
            <a:r>
              <a:rPr lang="en-US"/>
              <a:t> </a:t>
            </a:r>
            <a:r>
              <a:rPr lang="en-US" err="1"/>
              <a:t>håndtering</a:t>
            </a:r>
            <a:r>
              <a:rPr lang="en-US"/>
              <a:t> av </a:t>
            </a:r>
            <a:r>
              <a:rPr lang="en-US" err="1"/>
              <a:t>regnskapsføring</a:t>
            </a:r>
            <a:r>
              <a:rPr lang="en-US"/>
              <a:t>, </a:t>
            </a:r>
            <a:r>
              <a:rPr lang="en-US" err="1"/>
              <a:t>budsjettering</a:t>
            </a:r>
            <a:r>
              <a:rPr lang="en-US"/>
              <a:t> og </a:t>
            </a:r>
            <a:r>
              <a:rPr lang="en-US" err="1"/>
              <a:t>oppfølging</a:t>
            </a:r>
            <a:r>
              <a:rPr lang="en-US"/>
              <a:t> av </a:t>
            </a:r>
            <a:r>
              <a:rPr lang="en-US" err="1"/>
              <a:t>investeringer</a:t>
            </a:r>
            <a:endParaRPr lang="en-US"/>
          </a:p>
          <a:p>
            <a:pPr lvl="1"/>
            <a:r>
              <a:rPr lang="en-US" err="1"/>
              <a:t>Aktivering</a:t>
            </a:r>
            <a:r>
              <a:rPr lang="en-US"/>
              <a:t> og </a:t>
            </a:r>
            <a:r>
              <a:rPr lang="en-US" err="1"/>
              <a:t>avskriving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enhetsnivå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C58AED-6CCC-E5F2-CFF6-BC2A3C9189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/>
              <a:t>EVU</a:t>
            </a:r>
          </a:p>
          <a:p>
            <a:pPr lvl="1"/>
            <a:r>
              <a:rPr lang="en-US" err="1"/>
              <a:t>Løsning</a:t>
            </a:r>
            <a:r>
              <a:rPr lang="en-US"/>
              <a:t> </a:t>
            </a:r>
            <a:r>
              <a:rPr lang="en-US" err="1"/>
              <a:t>kommer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BOTT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gjør</a:t>
            </a:r>
            <a:r>
              <a:rPr lang="en-US"/>
              <a:t> at EVU-</a:t>
            </a:r>
            <a:r>
              <a:rPr lang="en-US" err="1"/>
              <a:t>rammen</a:t>
            </a:r>
            <a:r>
              <a:rPr lang="en-US"/>
              <a:t> </a:t>
            </a:r>
            <a:r>
              <a:rPr lang="en-US" err="1"/>
              <a:t>skal</a:t>
            </a:r>
            <a:r>
              <a:rPr lang="en-US"/>
              <a:t> </a:t>
            </a:r>
            <a:r>
              <a:rPr lang="en-US" err="1"/>
              <a:t>følges</a:t>
            </a:r>
            <a:r>
              <a:rPr lang="en-US"/>
              <a:t> </a:t>
            </a:r>
            <a:r>
              <a:rPr lang="en-US" err="1"/>
              <a:t>opp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før</a:t>
            </a:r>
            <a:endParaRPr lang="en-US"/>
          </a:p>
          <a:p>
            <a:endParaRPr lang="en-US"/>
          </a:p>
          <a:p>
            <a:r>
              <a:rPr lang="en-US" err="1"/>
              <a:t>Formalisert</a:t>
            </a:r>
            <a:r>
              <a:rPr lang="en-US"/>
              <a:t> </a:t>
            </a:r>
            <a:r>
              <a:rPr lang="en-US" err="1"/>
              <a:t>rolle</a:t>
            </a:r>
            <a:r>
              <a:rPr lang="en-US"/>
              <a:t> og </a:t>
            </a:r>
            <a:r>
              <a:rPr lang="en-US" err="1"/>
              <a:t>prosess</a:t>
            </a:r>
            <a:r>
              <a:rPr lang="en-US"/>
              <a:t> for</a:t>
            </a:r>
          </a:p>
          <a:p>
            <a:pPr lvl="1"/>
            <a:r>
              <a:rPr lang="en-US" err="1"/>
              <a:t>Bilagshåndtering</a:t>
            </a:r>
            <a:r>
              <a:rPr lang="en-US"/>
              <a:t> (</a:t>
            </a:r>
            <a:r>
              <a:rPr lang="en-US" err="1"/>
              <a:t>ompostering</a:t>
            </a:r>
            <a:r>
              <a:rPr lang="en-US"/>
              <a:t>)</a:t>
            </a:r>
          </a:p>
          <a:p>
            <a:pPr lvl="1"/>
            <a:r>
              <a:rPr lang="en-US" err="1"/>
              <a:t>Periodeavslutning</a:t>
            </a:r>
            <a:r>
              <a:rPr lang="en-US"/>
              <a:t> </a:t>
            </a:r>
            <a:r>
              <a:rPr lang="en-US" err="1"/>
              <a:t>ved</a:t>
            </a:r>
            <a:r>
              <a:rPr lang="en-US"/>
              <a:t> </a:t>
            </a:r>
            <a:r>
              <a:rPr lang="en-US" err="1"/>
              <a:t>enhet</a:t>
            </a:r>
            <a:r>
              <a:rPr lang="en-US"/>
              <a:t> – </a:t>
            </a:r>
            <a:r>
              <a:rPr lang="en-US" err="1"/>
              <a:t>økt</a:t>
            </a:r>
            <a:r>
              <a:rPr lang="en-US"/>
              <a:t> </a:t>
            </a:r>
            <a:r>
              <a:rPr lang="en-US" err="1"/>
              <a:t>fokus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periodisering</a:t>
            </a:r>
            <a:r>
              <a:rPr lang="en-US"/>
              <a:t> av </a:t>
            </a:r>
            <a:r>
              <a:rPr lang="en-US" err="1"/>
              <a:t>påløpte</a:t>
            </a:r>
            <a:r>
              <a:rPr lang="en-US"/>
              <a:t> </a:t>
            </a:r>
            <a:r>
              <a:rPr lang="en-US" err="1"/>
              <a:t>kostnader</a:t>
            </a:r>
            <a:r>
              <a:rPr lang="en-US"/>
              <a:t> og </a:t>
            </a:r>
            <a:r>
              <a:rPr lang="en-US" err="1"/>
              <a:t>inntekter</a:t>
            </a:r>
            <a:endParaRPr lang="en-US"/>
          </a:p>
          <a:p>
            <a:pPr lvl="1"/>
            <a:r>
              <a:rPr lang="en-US" err="1"/>
              <a:t>Håndtering</a:t>
            </a:r>
            <a:r>
              <a:rPr lang="en-US"/>
              <a:t> av </a:t>
            </a:r>
            <a:r>
              <a:rPr lang="en-US" err="1"/>
              <a:t>anleggsmidler</a:t>
            </a:r>
            <a:endParaRPr lang="en-US"/>
          </a:p>
          <a:p>
            <a:endParaRPr lang="en-US"/>
          </a:p>
          <a:p>
            <a:r>
              <a:rPr lang="en-US"/>
              <a:t>BEVISST </a:t>
            </a:r>
            <a:r>
              <a:rPr lang="en-US" err="1"/>
              <a:t>innsikt</a:t>
            </a:r>
            <a:r>
              <a:rPr lang="en-US"/>
              <a:t> og BEVISST plan </a:t>
            </a:r>
            <a:r>
              <a:rPr lang="en-US" err="1"/>
              <a:t>bygges</a:t>
            </a:r>
            <a:r>
              <a:rPr lang="en-US"/>
              <a:t> om og </a:t>
            </a:r>
            <a:r>
              <a:rPr lang="en-US" err="1"/>
              <a:t>skal</a:t>
            </a:r>
            <a:r>
              <a:rPr lang="en-US"/>
              <a:t> </a:t>
            </a:r>
            <a:r>
              <a:rPr lang="en-US" err="1"/>
              <a:t>benyttes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samme</a:t>
            </a:r>
            <a:r>
              <a:rPr lang="en-US"/>
              <a:t> </a:t>
            </a:r>
            <a:r>
              <a:rPr lang="en-US" err="1"/>
              <a:t>formål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før</a:t>
            </a:r>
            <a:endParaRPr lang="en-US"/>
          </a:p>
          <a:p>
            <a:endParaRPr lang="en-US"/>
          </a:p>
          <a:p>
            <a:r>
              <a:rPr lang="en-US"/>
              <a:t>Nye system</a:t>
            </a:r>
          </a:p>
          <a:p>
            <a:pPr lvl="1"/>
            <a:r>
              <a:rPr lang="en-US" err="1"/>
              <a:t>Tilgang</a:t>
            </a:r>
            <a:r>
              <a:rPr lang="en-US"/>
              <a:t> UNIT4 ink. </a:t>
            </a:r>
            <a:r>
              <a:rPr lang="en-US" err="1"/>
              <a:t>spørretilgang</a:t>
            </a:r>
            <a:r>
              <a:rPr lang="en-US"/>
              <a:t> og </a:t>
            </a:r>
            <a:r>
              <a:rPr lang="en-US" err="1"/>
              <a:t>rapporter</a:t>
            </a:r>
            <a:endParaRPr lang="en-US"/>
          </a:p>
          <a:p>
            <a:pPr lvl="1"/>
            <a:r>
              <a:rPr lang="en-US"/>
              <a:t>Ny </a:t>
            </a:r>
            <a:r>
              <a:rPr lang="en-US" err="1"/>
              <a:t>håndtering</a:t>
            </a:r>
            <a:r>
              <a:rPr lang="en-US"/>
              <a:t> av </a:t>
            </a:r>
            <a:r>
              <a:rPr lang="en-US" err="1"/>
              <a:t>omposteringsbilag</a:t>
            </a:r>
            <a:r>
              <a:rPr lang="en-US"/>
              <a:t> –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flyt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UNIT4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7836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5D1B077-6DE9-FE2D-369E-13685D3F5A7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197649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5D1B077-6DE9-FE2D-369E-13685D3F5A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13272D2-0294-A766-E48B-0969F11F3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37" y="205979"/>
            <a:ext cx="8951495" cy="1169551"/>
          </a:xfrm>
        </p:spPr>
        <p:txBody>
          <a:bodyPr vert="horz"/>
          <a:lstStyle/>
          <a:p>
            <a:r>
              <a:rPr lang="nb-NO" sz="2400"/>
              <a:t>Bilagsbehandler, </a:t>
            </a:r>
            <a:r>
              <a:rPr lang="nb-NO" sz="2400" err="1"/>
              <a:t>periodeavslutter</a:t>
            </a:r>
            <a:r>
              <a:rPr lang="nb-NO" sz="2400"/>
              <a:t> enhet, anleggshåndterer</a:t>
            </a:r>
            <a:br>
              <a:rPr lang="nb-NO" sz="2800"/>
            </a:br>
            <a:r>
              <a:rPr lang="nb-NO" sz="1800"/>
              <a:t>Nye formaliserte roller og prosesser</a:t>
            </a:r>
            <a:br>
              <a:rPr lang="nb-NO" sz="2800"/>
            </a:br>
            <a:endParaRPr lang="nb-NO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27D43-2D8E-B26C-45F9-ACFBF4F22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3" y="1118206"/>
            <a:ext cx="8381997" cy="3665709"/>
          </a:xfrm>
        </p:spPr>
        <p:txBody>
          <a:bodyPr>
            <a:normAutofit/>
          </a:bodyPr>
          <a:lstStyle/>
          <a:p>
            <a:r>
              <a:rPr lang="nb-NO" sz="2000"/>
              <a:t>Oppgavene bilagsbehandler og </a:t>
            </a:r>
            <a:r>
              <a:rPr lang="nb-NO" sz="2000" err="1"/>
              <a:t>periodeavslutter</a:t>
            </a:r>
            <a:r>
              <a:rPr lang="nb-NO" sz="2000"/>
              <a:t> enhet skal utføre er ikke nye, men rollene og prosessene er formalisert i nytt system</a:t>
            </a:r>
          </a:p>
          <a:p>
            <a:endParaRPr lang="nb-NO" sz="2000"/>
          </a:p>
          <a:p>
            <a:r>
              <a:rPr lang="nb-NO" sz="2000"/>
              <a:t>Endret håndtering av investering gjør at mange vil få rollen anleggshåndterer, som skal følge opp anlegg &amp; avskrivninger.</a:t>
            </a:r>
          </a:p>
        </p:txBody>
      </p:sp>
    </p:spTree>
    <p:extLst>
      <p:ext uri="{BB962C8B-B14F-4D97-AF65-F5344CB8AC3E}">
        <p14:creationId xmlns:p14="http://schemas.microsoft.com/office/powerpoint/2010/main" val="1422155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713B360-6832-4579-9F39-37C46A2B0E6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0713B360-6832-4579-9F39-37C46A2B0E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ktangel 7">
            <a:extLst>
              <a:ext uri="{FF2B5EF4-FFF2-40B4-BE49-F238E27FC236}">
                <a16:creationId xmlns:a16="http://schemas.microsoft.com/office/drawing/2014/main" id="{7C8AA404-1545-4DC3-8463-E58A155F88BE}"/>
              </a:ext>
            </a:extLst>
          </p:cNvPr>
          <p:cNvSpPr/>
          <p:nvPr/>
        </p:nvSpPr>
        <p:spPr>
          <a:xfrm>
            <a:off x="470307" y="1937788"/>
            <a:ext cx="1608586" cy="19306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6D1DD5A1-4DE5-429C-A09D-6777DDAC2252}"/>
              </a:ext>
            </a:extLst>
          </p:cNvPr>
          <p:cNvSpPr/>
          <p:nvPr/>
        </p:nvSpPr>
        <p:spPr>
          <a:xfrm>
            <a:off x="460611" y="1017328"/>
            <a:ext cx="8168132" cy="537328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Formålet med rollen </a:t>
            </a:r>
            <a:r>
              <a:rPr kumimoji="0" lang="nb-NO" sz="13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Bilagsbehandler </a:t>
            </a:r>
            <a:r>
              <a:rPr kumimoji="0" lang="nb-NO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er </a:t>
            </a:r>
            <a:r>
              <a:rPr lang="nb-NO" sz="1350">
                <a:solidFill>
                  <a:srgbClr val="FFFFFF"/>
                </a:solidFill>
                <a:latin typeface="Arial" panose="020B0604020202020204"/>
              </a:rPr>
              <a:t>å utarbeide hovedbokbilag og sikre at bilaget blir korrekt bokført innenfor gitte frister. </a:t>
            </a:r>
            <a:endParaRPr kumimoji="0" lang="nb-NO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kstSylinder 2">
            <a:extLst>
              <a:ext uri="{FF2B5EF4-FFF2-40B4-BE49-F238E27FC236}">
                <a16:creationId xmlns:a16="http://schemas.microsoft.com/office/drawing/2014/main" id="{F8527C33-0580-43A1-869B-461B68DC2AAA}"/>
              </a:ext>
            </a:extLst>
          </p:cNvPr>
          <p:cNvSpPr txBox="1"/>
          <p:nvPr/>
        </p:nvSpPr>
        <p:spPr>
          <a:xfrm>
            <a:off x="2069197" y="1650239"/>
            <a:ext cx="20313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Sentrale oppgaver for rollen*</a:t>
            </a:r>
          </a:p>
        </p:txBody>
      </p:sp>
      <p:sp>
        <p:nvSpPr>
          <p:cNvPr id="8" name="Rektangel 19">
            <a:extLst>
              <a:ext uri="{FF2B5EF4-FFF2-40B4-BE49-F238E27FC236}">
                <a16:creationId xmlns:a16="http://schemas.microsoft.com/office/drawing/2014/main" id="{81AF0185-6617-442A-9C9B-48221C870153}"/>
              </a:ext>
            </a:extLst>
          </p:cNvPr>
          <p:cNvSpPr/>
          <p:nvPr/>
        </p:nvSpPr>
        <p:spPr>
          <a:xfrm>
            <a:off x="2155256" y="1948588"/>
            <a:ext cx="4145570" cy="322864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50">
                <a:solidFill>
                  <a:prstClr val="black"/>
                </a:solidFill>
                <a:latin typeface="Arial"/>
              </a:rPr>
              <a:t>Utarbeide </a:t>
            </a:r>
            <a:r>
              <a:rPr lang="nb-NO" sz="1050" err="1">
                <a:solidFill>
                  <a:prstClr val="black"/>
                </a:solidFill>
                <a:latin typeface="Arial"/>
              </a:rPr>
              <a:t>hovedboksbilag</a:t>
            </a:r>
            <a:r>
              <a:rPr lang="nb-NO" sz="1050">
                <a:solidFill>
                  <a:prstClr val="black"/>
                </a:solidFill>
                <a:latin typeface="Arial"/>
              </a:rPr>
              <a:t> i omposteringsløsning</a:t>
            </a:r>
          </a:p>
        </p:txBody>
      </p:sp>
      <p:sp>
        <p:nvSpPr>
          <p:cNvPr id="10" name="Rektangel 19">
            <a:extLst>
              <a:ext uri="{FF2B5EF4-FFF2-40B4-BE49-F238E27FC236}">
                <a16:creationId xmlns:a16="http://schemas.microsoft.com/office/drawing/2014/main" id="{A5B67B4C-07CC-4FC2-B350-46A63A6ACA6D}"/>
              </a:ext>
            </a:extLst>
          </p:cNvPr>
          <p:cNvSpPr/>
          <p:nvPr/>
        </p:nvSpPr>
        <p:spPr>
          <a:xfrm>
            <a:off x="2155256" y="2486910"/>
            <a:ext cx="4145570" cy="339883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Hente bilag i Unit4ERP for å legge til vedlegg og attestasjon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55B4A8-2215-478F-864E-8BDAD7E454DC}"/>
              </a:ext>
            </a:extLst>
          </p:cNvPr>
          <p:cNvSpPr txBox="1"/>
          <p:nvPr/>
        </p:nvSpPr>
        <p:spPr>
          <a:xfrm>
            <a:off x="415978" y="4003758"/>
            <a:ext cx="8209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 b="1" err="1">
                <a:solidFill>
                  <a:srgbClr val="000000"/>
                </a:solidFill>
                <a:latin typeface="Arial" panose="020B0604020202020204"/>
              </a:rPr>
              <a:t>Hovedendringer</a:t>
            </a:r>
            <a:r>
              <a:rPr lang="nb-NO" sz="1100" b="1">
                <a:solidFill>
                  <a:srgbClr val="000000"/>
                </a:solidFill>
                <a:latin typeface="Arial" panose="020B0604020202020204"/>
              </a:rPr>
              <a:t>: 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100">
                <a:solidFill>
                  <a:srgbClr val="000000"/>
                </a:solidFill>
                <a:latin typeface="Arial" panose="020B0604020202020204"/>
              </a:rPr>
              <a:t>Digitale bilag som går på flyt til </a:t>
            </a:r>
            <a:r>
              <a:rPr lang="nb-NO" sz="1100" err="1">
                <a:solidFill>
                  <a:srgbClr val="000000"/>
                </a:solidFill>
                <a:latin typeface="Arial" panose="020B0604020202020204"/>
              </a:rPr>
              <a:t>kostnadsgodkjenner</a:t>
            </a:r>
            <a:r>
              <a:rPr lang="nb-NO" sz="1100">
                <a:solidFill>
                  <a:srgbClr val="000000"/>
                </a:solidFill>
                <a:latin typeface="Arial" panose="020B0604020202020204"/>
              </a:rPr>
              <a:t> (BDM)</a:t>
            </a:r>
          </a:p>
          <a:p>
            <a:pPr marL="171450" indent="-171450" defTabSz="685800">
              <a:buFont typeface="Arial" panose="020B0604020202020204" pitchFamily="34" charset="0"/>
              <a:buChar char="•"/>
              <a:defRPr/>
            </a:pPr>
            <a:r>
              <a:rPr lang="nb-NO" sz="1100" u="sng">
                <a:solidFill>
                  <a:srgbClr val="000000"/>
                </a:solidFill>
                <a:latin typeface="Arial" panose="020B0604020202020204"/>
              </a:rPr>
              <a:t>Ny omposteringsløsning som innebærer at overholdelse  av frister blir enda viktigere enn tidligere </a:t>
            </a:r>
            <a:endParaRPr kumimoji="0" lang="nb-NO" sz="11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D6677F5-520C-4463-987D-9A62AEC94A32}"/>
              </a:ext>
            </a:extLst>
          </p:cNvPr>
          <p:cNvSpPr txBox="1">
            <a:spLocks/>
          </p:cNvSpPr>
          <p:nvPr/>
        </p:nvSpPr>
        <p:spPr>
          <a:xfrm>
            <a:off x="371347" y="268226"/>
            <a:ext cx="8418747" cy="394051"/>
          </a:xfrm>
          <a:prstGeom prst="rect">
            <a:avLst/>
          </a:prstGeom>
        </p:spPr>
        <p:txBody>
          <a:bodyPr vert="horz" wrap="square" lIns="67500" tIns="35100" rIns="67500" bIns="35100" rtlCol="0" anchor="t" anchorCtr="0">
            <a:sp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Bilagsbehandler</a:t>
            </a:r>
          </a:p>
        </p:txBody>
      </p:sp>
      <p:sp>
        <p:nvSpPr>
          <p:cNvPr id="17" name="Rektangel 7">
            <a:extLst>
              <a:ext uri="{FF2B5EF4-FFF2-40B4-BE49-F238E27FC236}">
                <a16:creationId xmlns:a16="http://schemas.microsoft.com/office/drawing/2014/main" id="{2BE1C12F-E477-4C6D-9542-ECC8442B8901}"/>
              </a:ext>
            </a:extLst>
          </p:cNvPr>
          <p:cNvSpPr/>
          <p:nvPr/>
        </p:nvSpPr>
        <p:spPr>
          <a:xfrm>
            <a:off x="6377189" y="1948588"/>
            <a:ext cx="2248125" cy="19198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Grunnleggende kunnskap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BOTT økonomimodell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Andre regnskap-, lønn- og økonomiprosesser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Statens økonomireglement og andre aktuelle lover og regler innenfor gjeldende fagområde</a:t>
            </a:r>
            <a:b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Inngående kunnskap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Omposteringsløsningen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Rutiner, retningslinjer og føringer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innenfor prosess for Hovedbokbilag</a:t>
            </a:r>
          </a:p>
        </p:txBody>
      </p:sp>
      <p:sp>
        <p:nvSpPr>
          <p:cNvPr id="18" name="TekstSylinder 2">
            <a:extLst>
              <a:ext uri="{FF2B5EF4-FFF2-40B4-BE49-F238E27FC236}">
                <a16:creationId xmlns:a16="http://schemas.microsoft.com/office/drawing/2014/main" id="{E8A051A5-33D8-463D-AF17-966FB96BFE66}"/>
              </a:ext>
            </a:extLst>
          </p:cNvPr>
          <p:cNvSpPr txBox="1"/>
          <p:nvPr/>
        </p:nvSpPr>
        <p:spPr>
          <a:xfrm>
            <a:off x="6309360" y="1683871"/>
            <a:ext cx="12731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Kompetansekrav</a:t>
            </a:r>
          </a:p>
        </p:txBody>
      </p:sp>
      <p:sp>
        <p:nvSpPr>
          <p:cNvPr id="21" name="Rektangel 7">
            <a:extLst>
              <a:ext uri="{FF2B5EF4-FFF2-40B4-BE49-F238E27FC236}">
                <a16:creationId xmlns:a16="http://schemas.microsoft.com/office/drawing/2014/main" id="{34287469-F5F6-4BEB-979D-DA92EA9FBED5}"/>
              </a:ext>
            </a:extLst>
          </p:cNvPr>
          <p:cNvSpPr/>
          <p:nvPr/>
        </p:nvSpPr>
        <p:spPr>
          <a:xfrm>
            <a:off x="660807" y="2146990"/>
            <a:ext cx="1215406" cy="1512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6D631D-1D7C-4B3D-961F-8AB273F27901}"/>
              </a:ext>
            </a:extLst>
          </p:cNvPr>
          <p:cNvSpPr txBox="1"/>
          <p:nvPr/>
        </p:nvSpPr>
        <p:spPr>
          <a:xfrm>
            <a:off x="5672190" y="4824422"/>
            <a:ext cx="4578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</a:t>
            </a:r>
            <a:r>
              <a:rPr kumimoji="0" lang="nb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6"/>
              </a:rPr>
              <a:t>Se fullstendige beskrivelse av oppgaver i rollebeskrivelse </a:t>
            </a:r>
            <a:endParaRPr kumimoji="0" lang="nb-NO" sz="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9319B5-2050-4C92-AB8F-41DD649E646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015" r="4833" b="3332"/>
          <a:stretch/>
        </p:blipFill>
        <p:spPr>
          <a:xfrm>
            <a:off x="745067" y="2229161"/>
            <a:ext cx="1100281" cy="130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78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CDA44B2-DDC3-309C-5A19-FC2F65793E7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663365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CDA44B2-DDC3-309C-5A19-FC2F65793E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38D7F1D-E9E2-A847-414B-8C9E2FBEA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 err="1"/>
              <a:t>Hovedendring</a:t>
            </a:r>
            <a:r>
              <a:rPr lang="nb-NO"/>
              <a:t> ompostering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D8856-B1FF-B9E7-DE7A-438073847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Formalisert rolle og prosess</a:t>
            </a:r>
          </a:p>
          <a:p>
            <a:r>
              <a:rPr lang="nb-NO" err="1"/>
              <a:t>Systemstøtte</a:t>
            </a:r>
            <a:r>
              <a:rPr lang="nb-NO"/>
              <a:t> og bilag på flyt</a:t>
            </a:r>
          </a:p>
          <a:p>
            <a:r>
              <a:rPr lang="nb-NO"/>
              <a:t>Kan hefte på vedlegg i systemet</a:t>
            </a:r>
          </a:p>
          <a:p>
            <a:r>
              <a:rPr lang="nb-NO"/>
              <a:t>Avhengig av at </a:t>
            </a:r>
            <a:r>
              <a:rPr lang="nb-NO" err="1"/>
              <a:t>kostnadsgodkjenner</a:t>
            </a:r>
            <a:r>
              <a:rPr lang="nb-NO"/>
              <a:t> er inne i systemet og anviser innen de ulike fristene</a:t>
            </a:r>
          </a:p>
          <a:p>
            <a:r>
              <a:rPr lang="nb-NO"/>
              <a:t>Flere maler hvor man må velge riktig mal basert på hva man ønsker å ompostere</a:t>
            </a:r>
          </a:p>
        </p:txBody>
      </p:sp>
    </p:spTree>
    <p:extLst>
      <p:ext uri="{BB962C8B-B14F-4D97-AF65-F5344CB8AC3E}">
        <p14:creationId xmlns:p14="http://schemas.microsoft.com/office/powerpoint/2010/main" val="2788357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713B360-6832-4579-9F39-37C46A2B0E6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0713B360-6832-4579-9F39-37C46A2B0E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ktangel 7">
            <a:extLst>
              <a:ext uri="{FF2B5EF4-FFF2-40B4-BE49-F238E27FC236}">
                <a16:creationId xmlns:a16="http://schemas.microsoft.com/office/drawing/2014/main" id="{7C8AA404-1545-4DC3-8463-E58A155F88BE}"/>
              </a:ext>
            </a:extLst>
          </p:cNvPr>
          <p:cNvSpPr/>
          <p:nvPr/>
        </p:nvSpPr>
        <p:spPr>
          <a:xfrm>
            <a:off x="470307" y="2022628"/>
            <a:ext cx="1608586" cy="20385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6D1DD5A1-4DE5-429C-A09D-6777DDAC2252}"/>
              </a:ext>
            </a:extLst>
          </p:cNvPr>
          <p:cNvSpPr/>
          <p:nvPr/>
        </p:nvSpPr>
        <p:spPr>
          <a:xfrm>
            <a:off x="460611" y="1017328"/>
            <a:ext cx="8168132" cy="537328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Formålet med rollen </a:t>
            </a:r>
            <a:r>
              <a:rPr kumimoji="0" lang="nb-NO" sz="135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Periodeavslutter</a:t>
            </a:r>
            <a:r>
              <a:rPr kumimoji="0" lang="nb-NO" sz="13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enhet </a:t>
            </a:r>
            <a:r>
              <a:rPr kumimoji="0" lang="nb-NO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er </a:t>
            </a:r>
            <a:r>
              <a:rPr lang="nb-NO" sz="1350">
                <a:solidFill>
                  <a:srgbClr val="FFFFFF"/>
                </a:solidFill>
                <a:latin typeface="Arial" panose="020B0604020202020204"/>
              </a:rPr>
              <a:t>å sikre at regnskapsinformasjon for enhet ved periodeslutt er korrekt og iht. gjeldende regelverk og innen gitte frister.</a:t>
            </a:r>
            <a:endParaRPr kumimoji="0" lang="nb-NO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kstSylinder 2">
            <a:extLst>
              <a:ext uri="{FF2B5EF4-FFF2-40B4-BE49-F238E27FC236}">
                <a16:creationId xmlns:a16="http://schemas.microsoft.com/office/drawing/2014/main" id="{F8527C33-0580-43A1-869B-461B68DC2AAA}"/>
              </a:ext>
            </a:extLst>
          </p:cNvPr>
          <p:cNvSpPr txBox="1"/>
          <p:nvPr/>
        </p:nvSpPr>
        <p:spPr>
          <a:xfrm>
            <a:off x="2069197" y="1735079"/>
            <a:ext cx="20313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Sentrale oppgaver for rollen*</a:t>
            </a:r>
          </a:p>
        </p:txBody>
      </p:sp>
      <p:sp>
        <p:nvSpPr>
          <p:cNvPr id="8" name="Rektangel 19">
            <a:extLst>
              <a:ext uri="{FF2B5EF4-FFF2-40B4-BE49-F238E27FC236}">
                <a16:creationId xmlns:a16="http://schemas.microsoft.com/office/drawing/2014/main" id="{81AF0185-6617-442A-9C9B-48221C870153}"/>
              </a:ext>
            </a:extLst>
          </p:cNvPr>
          <p:cNvSpPr/>
          <p:nvPr/>
        </p:nvSpPr>
        <p:spPr>
          <a:xfrm>
            <a:off x="2157259" y="2033427"/>
            <a:ext cx="4145570" cy="322864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Forberede periodeavslutning for enhet og sikre utførelse </a:t>
            </a:r>
            <a:r>
              <a:rPr kumimoji="0" lang="nb-NO" sz="105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iht</a:t>
            </a: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fristkalender​</a:t>
            </a:r>
          </a:p>
        </p:txBody>
      </p:sp>
      <p:sp>
        <p:nvSpPr>
          <p:cNvPr id="10" name="Rektangel 19">
            <a:extLst>
              <a:ext uri="{FF2B5EF4-FFF2-40B4-BE49-F238E27FC236}">
                <a16:creationId xmlns:a16="http://schemas.microsoft.com/office/drawing/2014/main" id="{A5B67B4C-07CC-4FC2-B350-46A63A6ACA6D}"/>
              </a:ext>
            </a:extLst>
          </p:cNvPr>
          <p:cNvSpPr/>
          <p:nvPr/>
        </p:nvSpPr>
        <p:spPr>
          <a:xfrm>
            <a:off x="2157259" y="2438082"/>
            <a:ext cx="4145570" cy="339883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50">
                <a:solidFill>
                  <a:prstClr val="black"/>
                </a:solidFill>
                <a:latin typeface="Arial"/>
              </a:rPr>
              <a:t>Vesentlighetsvurderinger tilknyttet behov for avsetninger fra innkjøps og fakturaløsning​</a:t>
            </a: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ktangel 19">
            <a:extLst>
              <a:ext uri="{FF2B5EF4-FFF2-40B4-BE49-F238E27FC236}">
                <a16:creationId xmlns:a16="http://schemas.microsoft.com/office/drawing/2014/main" id="{D4061D49-3770-4E9E-A5D3-877C04449426}"/>
              </a:ext>
            </a:extLst>
          </p:cNvPr>
          <p:cNvSpPr/>
          <p:nvPr/>
        </p:nvSpPr>
        <p:spPr>
          <a:xfrm>
            <a:off x="2163790" y="3219016"/>
            <a:ext cx="4145570" cy="452872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Rimelighetsvurdering av varelagerverdien og vurdere ukurans (VM og fisk Ålesund)​</a:t>
            </a:r>
          </a:p>
        </p:txBody>
      </p:sp>
      <p:sp>
        <p:nvSpPr>
          <p:cNvPr id="12" name="Rektangel 19">
            <a:extLst>
              <a:ext uri="{FF2B5EF4-FFF2-40B4-BE49-F238E27FC236}">
                <a16:creationId xmlns:a16="http://schemas.microsoft.com/office/drawing/2014/main" id="{F4658979-7B79-4F9D-9605-BB77F332F10A}"/>
              </a:ext>
            </a:extLst>
          </p:cNvPr>
          <p:cNvSpPr/>
          <p:nvPr/>
        </p:nvSpPr>
        <p:spPr>
          <a:xfrm>
            <a:off x="2159506" y="2829797"/>
            <a:ext cx="4141076" cy="339883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50">
                <a:solidFill>
                  <a:prstClr val="black"/>
                </a:solidFill>
                <a:latin typeface="Arial"/>
              </a:rPr>
              <a:t>Vesentlighetsvurderinger tilknyttet behov for avsetning av opptjente, ikke fakturerte inntekter</a:t>
            </a: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55B4A8-2215-478F-864E-8BDAD7E454DC}"/>
              </a:ext>
            </a:extLst>
          </p:cNvPr>
          <p:cNvSpPr txBox="1"/>
          <p:nvPr/>
        </p:nvSpPr>
        <p:spPr>
          <a:xfrm>
            <a:off x="371347" y="4304308"/>
            <a:ext cx="8257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Rollen bør innehas av ansatt innen regnskaps-/økonomifunksjonen for enhet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D6677F5-520C-4463-987D-9A62AEC94A32}"/>
              </a:ext>
            </a:extLst>
          </p:cNvPr>
          <p:cNvSpPr txBox="1">
            <a:spLocks/>
          </p:cNvSpPr>
          <p:nvPr/>
        </p:nvSpPr>
        <p:spPr>
          <a:xfrm>
            <a:off x="371347" y="268226"/>
            <a:ext cx="8418747" cy="394051"/>
          </a:xfrm>
          <a:prstGeom prst="rect">
            <a:avLst/>
          </a:prstGeom>
        </p:spPr>
        <p:txBody>
          <a:bodyPr vert="horz" wrap="square" lIns="67500" tIns="35100" rIns="67500" bIns="35100" rtlCol="0" anchor="t" anchorCtr="0">
            <a:sp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100">
                <a:solidFill>
                  <a:srgbClr val="000000"/>
                </a:solidFill>
              </a:rPr>
              <a:t>Periodeavslutter enhet</a:t>
            </a:r>
            <a:endParaRPr kumimoji="0" lang="nb-NO" sz="2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7" name="Rektangel 7">
            <a:extLst>
              <a:ext uri="{FF2B5EF4-FFF2-40B4-BE49-F238E27FC236}">
                <a16:creationId xmlns:a16="http://schemas.microsoft.com/office/drawing/2014/main" id="{2BE1C12F-E477-4C6D-9542-ECC8442B8901}"/>
              </a:ext>
            </a:extLst>
          </p:cNvPr>
          <p:cNvSpPr/>
          <p:nvPr/>
        </p:nvSpPr>
        <p:spPr>
          <a:xfrm>
            <a:off x="6377189" y="2033428"/>
            <a:ext cx="2248125" cy="20277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b-NO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Grunnleggende kunnskap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Statlige regnskapsstandarder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Statens økonomireglement og andre aktuelle lover og regler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Andre økonomi-, lønn og regnskapsprosesser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Kontrollrutiner i tilknytning til regnskapsprosesser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b-NO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Inngående kunnskap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Rutiner, retningslinjer og føringer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innenfor Periodeavslutning som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gjelder for enheten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BOTT økonomimodell</a:t>
            </a: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TekstSylinder 2">
            <a:extLst>
              <a:ext uri="{FF2B5EF4-FFF2-40B4-BE49-F238E27FC236}">
                <a16:creationId xmlns:a16="http://schemas.microsoft.com/office/drawing/2014/main" id="{E8A051A5-33D8-463D-AF17-966FB96BFE66}"/>
              </a:ext>
            </a:extLst>
          </p:cNvPr>
          <p:cNvSpPr txBox="1"/>
          <p:nvPr/>
        </p:nvSpPr>
        <p:spPr>
          <a:xfrm>
            <a:off x="6309360" y="1768711"/>
            <a:ext cx="12731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Kompetansekrav</a:t>
            </a:r>
          </a:p>
        </p:txBody>
      </p:sp>
      <p:sp>
        <p:nvSpPr>
          <p:cNvPr id="21" name="Rektangel 7">
            <a:extLst>
              <a:ext uri="{FF2B5EF4-FFF2-40B4-BE49-F238E27FC236}">
                <a16:creationId xmlns:a16="http://schemas.microsoft.com/office/drawing/2014/main" id="{34287469-F5F6-4BEB-979D-DA92EA9FBED5}"/>
              </a:ext>
            </a:extLst>
          </p:cNvPr>
          <p:cNvSpPr/>
          <p:nvPr/>
        </p:nvSpPr>
        <p:spPr>
          <a:xfrm>
            <a:off x="621533" y="2211449"/>
            <a:ext cx="1306134" cy="1670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6D631D-1D7C-4B3D-961F-8AB273F27901}"/>
              </a:ext>
            </a:extLst>
          </p:cNvPr>
          <p:cNvSpPr txBox="1"/>
          <p:nvPr/>
        </p:nvSpPr>
        <p:spPr>
          <a:xfrm>
            <a:off x="5672190" y="4824422"/>
            <a:ext cx="4578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</a:t>
            </a:r>
            <a:r>
              <a:rPr kumimoji="0" lang="nb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6"/>
              </a:rPr>
              <a:t>Se fullstendige beskrivelse av oppgaver i rollebeskrivelse </a:t>
            </a:r>
            <a:endParaRPr kumimoji="0" lang="nb-NO" sz="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Rektangel 19">
            <a:extLst>
              <a:ext uri="{FF2B5EF4-FFF2-40B4-BE49-F238E27FC236}">
                <a16:creationId xmlns:a16="http://schemas.microsoft.com/office/drawing/2014/main" id="{2F550B46-6326-428C-8BF1-F5612DEB84A2}"/>
              </a:ext>
            </a:extLst>
          </p:cNvPr>
          <p:cNvSpPr/>
          <p:nvPr/>
        </p:nvSpPr>
        <p:spPr>
          <a:xfrm>
            <a:off x="2159506" y="3752752"/>
            <a:ext cx="4141076" cy="339883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50">
                <a:solidFill>
                  <a:prstClr val="black"/>
                </a:solidFill>
                <a:latin typeface="Arial"/>
              </a:rPr>
              <a:t>Utarbeide grunnlag til bilag for påløpte kostnader​, opptjent ikke-fakturert inntekt​, samt varelagerjustering (</a:t>
            </a: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VM og fisk i Ålesund)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56E895-3768-4074-BE83-DA91394CE45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865" r="7051" b="4580"/>
          <a:stretch/>
        </p:blipFill>
        <p:spPr>
          <a:xfrm>
            <a:off x="695479" y="2415319"/>
            <a:ext cx="1158241" cy="131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97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7DBF71E-D659-4F0B-86F3-C11FE961E19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66158318"/>
              </p:ext>
            </p:extLst>
          </p:nvPr>
        </p:nvGraphicFramePr>
        <p:xfrm>
          <a:off x="1192" y="119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7DBF71E-D659-4F0B-86F3-C11FE961E1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EDC01C2-5FC1-4942-AAAD-071CC20A94C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19063" cy="119063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6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BD5E1B-33C2-438B-ADF1-B1B19A71D65F}"/>
              </a:ext>
            </a:extLst>
          </p:cNvPr>
          <p:cNvGrpSpPr/>
          <p:nvPr/>
        </p:nvGrpSpPr>
        <p:grpSpPr>
          <a:xfrm>
            <a:off x="363335" y="1441351"/>
            <a:ext cx="2685529" cy="1804498"/>
            <a:chOff x="317191" y="1620719"/>
            <a:chExt cx="3580704" cy="2405997"/>
          </a:xfrm>
        </p:grpSpPr>
        <p:pic>
          <p:nvPicPr>
            <p:cNvPr id="7" name="Graphic 6" descr="Information">
              <a:extLst>
                <a:ext uri="{FF2B5EF4-FFF2-40B4-BE49-F238E27FC236}">
                  <a16:creationId xmlns:a16="http://schemas.microsoft.com/office/drawing/2014/main" id="{C05648B7-7E93-4424-ADCA-A2A638BE1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21577" y="1620719"/>
              <a:ext cx="1791442" cy="179144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4D2262-1BF8-41B7-A62B-C3953D60E089}"/>
                </a:ext>
              </a:extLst>
            </p:cNvPr>
            <p:cNvSpPr/>
            <p:nvPr/>
          </p:nvSpPr>
          <p:spPr>
            <a:xfrm>
              <a:off x="317191" y="3380386"/>
              <a:ext cx="3580704" cy="646330"/>
            </a:xfrm>
            <a:prstGeom prst="rect">
              <a:avLst/>
            </a:prstGeom>
          </p:spPr>
          <p:txBody>
            <a:bodyPr wrap="square" lIns="68580" tIns="34290" rIns="68580" bIns="34290" anchor="t">
              <a:spAutoFit/>
            </a:bodyPr>
            <a:lstStyle/>
            <a:p>
              <a:pPr algn="ctr"/>
              <a:r>
                <a:rPr lang="nb-NO" sz="1350"/>
                <a:t>Vi skal dele mye informasjon med dere i dag.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7D8ED19-9960-4B74-B005-A4B46ABE50F3}"/>
              </a:ext>
            </a:extLst>
          </p:cNvPr>
          <p:cNvGrpSpPr/>
          <p:nvPr/>
        </p:nvGrpSpPr>
        <p:grpSpPr>
          <a:xfrm>
            <a:off x="6179704" y="1441351"/>
            <a:ext cx="2685529" cy="1596749"/>
            <a:chOff x="8406858" y="1620719"/>
            <a:chExt cx="3580704" cy="2128998"/>
          </a:xfrm>
        </p:grpSpPr>
        <p:pic>
          <p:nvPicPr>
            <p:cNvPr id="9" name="Graphic 8" descr="Web cam">
              <a:extLst>
                <a:ext uri="{FF2B5EF4-FFF2-40B4-BE49-F238E27FC236}">
                  <a16:creationId xmlns:a16="http://schemas.microsoft.com/office/drawing/2014/main" id="{917E1E28-4D47-441C-BF02-80995E9F3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295479" y="1620719"/>
              <a:ext cx="1791442" cy="1791441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C8B9C46-76B4-4278-89A2-5D0051F2489D}"/>
                </a:ext>
              </a:extLst>
            </p:cNvPr>
            <p:cNvSpPr/>
            <p:nvPr/>
          </p:nvSpPr>
          <p:spPr>
            <a:xfrm>
              <a:off x="8406858" y="3380385"/>
              <a:ext cx="3580704" cy="369332"/>
            </a:xfrm>
            <a:prstGeom prst="rect">
              <a:avLst/>
            </a:prstGeom>
          </p:spPr>
          <p:txBody>
            <a:bodyPr wrap="square" lIns="68580" tIns="34290" rIns="68580" bIns="34290" anchor="t">
              <a:spAutoFit/>
            </a:bodyPr>
            <a:lstStyle/>
            <a:p>
              <a:pPr algn="ctr"/>
              <a:r>
                <a:rPr lang="nb-NO" sz="1350"/>
                <a:t>Vi vil gjøre opptak  av møtet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2BFAB41-6732-4893-AFB9-3D7DC5223560}"/>
              </a:ext>
            </a:extLst>
          </p:cNvPr>
          <p:cNvGrpSpPr/>
          <p:nvPr/>
        </p:nvGrpSpPr>
        <p:grpSpPr>
          <a:xfrm>
            <a:off x="3271521" y="1441351"/>
            <a:ext cx="2685529" cy="1827579"/>
            <a:chOff x="4362024" y="1620719"/>
            <a:chExt cx="3580704" cy="2436774"/>
          </a:xfrm>
        </p:grpSpPr>
        <p:pic>
          <p:nvPicPr>
            <p:cNvPr id="11" name="Graphic 10" descr="Radio microphone">
              <a:extLst>
                <a:ext uri="{FF2B5EF4-FFF2-40B4-BE49-F238E27FC236}">
                  <a16:creationId xmlns:a16="http://schemas.microsoft.com/office/drawing/2014/main" id="{72B72DDA-A44F-47A9-A947-702CD79AC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256655" y="1620719"/>
              <a:ext cx="1791442" cy="1791441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D2C2CD8-3CCB-46AC-8E7D-8FE36AD32298}"/>
                </a:ext>
              </a:extLst>
            </p:cNvPr>
            <p:cNvSpPr/>
            <p:nvPr/>
          </p:nvSpPr>
          <p:spPr>
            <a:xfrm>
              <a:off x="4362024" y="3380385"/>
              <a:ext cx="3580704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1350"/>
                <a:t>Vi er mange deltagere – husk å dempe mikrofonen. 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4749654-D5E7-4FB6-B9BF-F35DC6D47528}"/>
                </a:ext>
              </a:extLst>
            </p:cNvPr>
            <p:cNvCxnSpPr/>
            <p:nvPr/>
          </p:nvCxnSpPr>
          <p:spPr>
            <a:xfrm flipV="1">
              <a:off x="5533251" y="1881427"/>
              <a:ext cx="1238250" cy="12382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C6BD5F5-1ABF-4FD6-B1DD-61505B400A76}"/>
              </a:ext>
            </a:extLst>
          </p:cNvPr>
          <p:cNvSpPr txBox="1"/>
          <p:nvPr/>
        </p:nvSpPr>
        <p:spPr>
          <a:xfrm>
            <a:off x="363335" y="969257"/>
            <a:ext cx="2903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Kort før vi begynner:</a:t>
            </a:r>
          </a:p>
        </p:txBody>
      </p:sp>
    </p:spTree>
    <p:extLst>
      <p:ext uri="{BB962C8B-B14F-4D97-AF65-F5344CB8AC3E}">
        <p14:creationId xmlns:p14="http://schemas.microsoft.com/office/powerpoint/2010/main" val="2572989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CDA44B2-DDC3-309C-5A19-FC2F65793E7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885278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CDA44B2-DDC3-309C-5A19-FC2F65793E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38D7F1D-E9E2-A847-414B-8C9E2FBEA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 err="1"/>
              <a:t>Hovedendring</a:t>
            </a:r>
            <a:r>
              <a:rPr lang="nb-NO"/>
              <a:t> periodeavslutning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D8856-B1FF-B9E7-DE7A-438073847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Formalisert rolle og prosess</a:t>
            </a:r>
          </a:p>
          <a:p>
            <a:r>
              <a:rPr lang="nb-NO"/>
              <a:t>Skal utføres og kvitteres ut innen angitt frist</a:t>
            </a:r>
          </a:p>
          <a:p>
            <a:r>
              <a:rPr lang="nb-NO" err="1"/>
              <a:t>Systemstøtte</a:t>
            </a:r>
            <a:r>
              <a:rPr lang="nb-NO"/>
              <a:t> med tilgang til støtterapporter</a:t>
            </a:r>
          </a:p>
        </p:txBody>
      </p:sp>
    </p:spTree>
    <p:extLst>
      <p:ext uri="{BB962C8B-B14F-4D97-AF65-F5344CB8AC3E}">
        <p14:creationId xmlns:p14="http://schemas.microsoft.com/office/powerpoint/2010/main" val="1379145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713B360-6832-4579-9F39-37C46A2B0E6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0713B360-6832-4579-9F39-37C46A2B0E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ktangel 7">
            <a:extLst>
              <a:ext uri="{FF2B5EF4-FFF2-40B4-BE49-F238E27FC236}">
                <a16:creationId xmlns:a16="http://schemas.microsoft.com/office/drawing/2014/main" id="{7C8AA404-1545-4DC3-8463-E58A155F88BE}"/>
              </a:ext>
            </a:extLst>
          </p:cNvPr>
          <p:cNvSpPr/>
          <p:nvPr/>
        </p:nvSpPr>
        <p:spPr>
          <a:xfrm>
            <a:off x="470307" y="2022628"/>
            <a:ext cx="1608586" cy="20385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6D1DD5A1-4DE5-429C-A09D-6777DDAC2252}"/>
              </a:ext>
            </a:extLst>
          </p:cNvPr>
          <p:cNvSpPr/>
          <p:nvPr/>
        </p:nvSpPr>
        <p:spPr>
          <a:xfrm>
            <a:off x="460611" y="1017328"/>
            <a:ext cx="8168132" cy="537328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Formålet med rollen </a:t>
            </a:r>
            <a:r>
              <a:rPr kumimoji="0" lang="nb-NO" sz="13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Anleggshåndterer </a:t>
            </a:r>
            <a:r>
              <a:rPr kumimoji="0" lang="nb-NO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er </a:t>
            </a:r>
            <a:r>
              <a:rPr lang="nb-NO" sz="1350">
                <a:solidFill>
                  <a:srgbClr val="FFFFFF"/>
                </a:solidFill>
                <a:latin typeface="Arial" panose="020B0604020202020204"/>
              </a:rPr>
              <a:t>å følge opp at anleggsregister til enhver tid er </a:t>
            </a:r>
            <a:r>
              <a:rPr lang="nb-NO" sz="1350" err="1">
                <a:solidFill>
                  <a:srgbClr val="FFFFFF"/>
                </a:solidFill>
                <a:latin typeface="Arial" panose="020B0604020202020204"/>
              </a:rPr>
              <a:t>ajour</a:t>
            </a:r>
            <a:r>
              <a:rPr lang="nb-NO" sz="1350">
                <a:solidFill>
                  <a:srgbClr val="FFFFFF"/>
                </a:solidFill>
                <a:latin typeface="Arial" panose="020B0604020202020204"/>
              </a:rPr>
              <a:t> for den enkelte enhet </a:t>
            </a:r>
            <a:endParaRPr kumimoji="0" lang="nb-NO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kstSylinder 2">
            <a:extLst>
              <a:ext uri="{FF2B5EF4-FFF2-40B4-BE49-F238E27FC236}">
                <a16:creationId xmlns:a16="http://schemas.microsoft.com/office/drawing/2014/main" id="{F8527C33-0580-43A1-869B-461B68DC2AAA}"/>
              </a:ext>
            </a:extLst>
          </p:cNvPr>
          <p:cNvSpPr txBox="1"/>
          <p:nvPr/>
        </p:nvSpPr>
        <p:spPr>
          <a:xfrm>
            <a:off x="2069197" y="1735079"/>
            <a:ext cx="20313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Sentrale oppgaver for rollen*</a:t>
            </a:r>
          </a:p>
        </p:txBody>
      </p:sp>
      <p:sp>
        <p:nvSpPr>
          <p:cNvPr id="8" name="Rektangel 19">
            <a:extLst>
              <a:ext uri="{FF2B5EF4-FFF2-40B4-BE49-F238E27FC236}">
                <a16:creationId xmlns:a16="http://schemas.microsoft.com/office/drawing/2014/main" id="{81AF0185-6617-442A-9C9B-48221C870153}"/>
              </a:ext>
            </a:extLst>
          </p:cNvPr>
          <p:cNvSpPr/>
          <p:nvPr/>
        </p:nvSpPr>
        <p:spPr>
          <a:xfrm>
            <a:off x="2157259" y="2033427"/>
            <a:ext cx="4145570" cy="322864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Innhente og oversende nødvendig informasjon for aktivering av anlegg</a:t>
            </a:r>
          </a:p>
        </p:txBody>
      </p:sp>
      <p:sp>
        <p:nvSpPr>
          <p:cNvPr id="10" name="Rektangel 19">
            <a:extLst>
              <a:ext uri="{FF2B5EF4-FFF2-40B4-BE49-F238E27FC236}">
                <a16:creationId xmlns:a16="http://schemas.microsoft.com/office/drawing/2014/main" id="{A5B67B4C-07CC-4FC2-B350-46A63A6ACA6D}"/>
              </a:ext>
            </a:extLst>
          </p:cNvPr>
          <p:cNvSpPr/>
          <p:nvPr/>
        </p:nvSpPr>
        <p:spPr>
          <a:xfrm>
            <a:off x="2157259" y="2447327"/>
            <a:ext cx="4145570" cy="339883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50">
                <a:solidFill>
                  <a:prstClr val="black"/>
                </a:solidFill>
                <a:latin typeface="Arial"/>
              </a:rPr>
              <a:t>Følge opp anlegg under utførelse</a:t>
            </a: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ktangel 19">
            <a:extLst>
              <a:ext uri="{FF2B5EF4-FFF2-40B4-BE49-F238E27FC236}">
                <a16:creationId xmlns:a16="http://schemas.microsoft.com/office/drawing/2014/main" id="{D4061D49-3770-4E9E-A5D3-877C04449426}"/>
              </a:ext>
            </a:extLst>
          </p:cNvPr>
          <p:cNvSpPr/>
          <p:nvPr/>
        </p:nvSpPr>
        <p:spPr>
          <a:xfrm>
            <a:off x="2157259" y="2859756"/>
            <a:ext cx="4145570" cy="339883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Fylle ut og oversende digitalt skjema ved endring av anlegg og relasjonsverdier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55B4A8-2215-478F-864E-8BDAD7E454DC}"/>
              </a:ext>
            </a:extLst>
          </p:cNvPr>
          <p:cNvSpPr txBox="1"/>
          <p:nvPr/>
        </p:nvSpPr>
        <p:spPr>
          <a:xfrm>
            <a:off x="415979" y="4232979"/>
            <a:ext cx="825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Anbefaling: Ansatt som har totaloversikt over alle anlegg for aktuell enhet, herunder investeringer i anlegg, endringer, salg og utrangering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D6677F5-520C-4463-987D-9A62AEC94A32}"/>
              </a:ext>
            </a:extLst>
          </p:cNvPr>
          <p:cNvSpPr txBox="1">
            <a:spLocks/>
          </p:cNvSpPr>
          <p:nvPr/>
        </p:nvSpPr>
        <p:spPr>
          <a:xfrm>
            <a:off x="371347" y="268226"/>
            <a:ext cx="8418747" cy="394051"/>
          </a:xfrm>
          <a:prstGeom prst="rect">
            <a:avLst/>
          </a:prstGeom>
        </p:spPr>
        <p:txBody>
          <a:bodyPr vert="horz" wrap="square" lIns="67500" tIns="35100" rIns="67500" bIns="35100" rtlCol="0" anchor="t" anchorCtr="0">
            <a:sp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100">
                <a:solidFill>
                  <a:srgbClr val="000000"/>
                </a:solidFill>
              </a:rPr>
              <a:t>Anleggshåndterer</a:t>
            </a:r>
            <a:endParaRPr kumimoji="0" lang="nb-NO" sz="2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7" name="Rektangel 7">
            <a:extLst>
              <a:ext uri="{FF2B5EF4-FFF2-40B4-BE49-F238E27FC236}">
                <a16:creationId xmlns:a16="http://schemas.microsoft.com/office/drawing/2014/main" id="{2BE1C12F-E477-4C6D-9542-ECC8442B8901}"/>
              </a:ext>
            </a:extLst>
          </p:cNvPr>
          <p:cNvSpPr/>
          <p:nvPr/>
        </p:nvSpPr>
        <p:spPr>
          <a:xfrm>
            <a:off x="6377189" y="2033428"/>
            <a:ext cx="2248125" cy="20277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b-NO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Grunnleggende kunnskap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SRS 17 Anleggsmidler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Statens økonomireglement og andre aktuelle lover og regler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FtI</a:t>
            </a: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-prosessen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Inngående kunnskap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BtB</a:t>
            </a: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-prosessen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BOTT økonomimodell 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Rutiner, retningslinjer og føringer innenfor Anleggsprosesser regnskap </a:t>
            </a: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TekstSylinder 2">
            <a:extLst>
              <a:ext uri="{FF2B5EF4-FFF2-40B4-BE49-F238E27FC236}">
                <a16:creationId xmlns:a16="http://schemas.microsoft.com/office/drawing/2014/main" id="{E8A051A5-33D8-463D-AF17-966FB96BFE66}"/>
              </a:ext>
            </a:extLst>
          </p:cNvPr>
          <p:cNvSpPr txBox="1"/>
          <p:nvPr/>
        </p:nvSpPr>
        <p:spPr>
          <a:xfrm>
            <a:off x="6309360" y="1768711"/>
            <a:ext cx="12731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Kompetansekrav</a:t>
            </a:r>
          </a:p>
        </p:txBody>
      </p:sp>
      <p:sp>
        <p:nvSpPr>
          <p:cNvPr id="21" name="Rektangel 7">
            <a:extLst>
              <a:ext uri="{FF2B5EF4-FFF2-40B4-BE49-F238E27FC236}">
                <a16:creationId xmlns:a16="http://schemas.microsoft.com/office/drawing/2014/main" id="{34287469-F5F6-4BEB-979D-DA92EA9FBED5}"/>
              </a:ext>
            </a:extLst>
          </p:cNvPr>
          <p:cNvSpPr/>
          <p:nvPr/>
        </p:nvSpPr>
        <p:spPr>
          <a:xfrm>
            <a:off x="621533" y="2211449"/>
            <a:ext cx="1306134" cy="1670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6D631D-1D7C-4B3D-961F-8AB273F27901}"/>
              </a:ext>
            </a:extLst>
          </p:cNvPr>
          <p:cNvSpPr txBox="1"/>
          <p:nvPr/>
        </p:nvSpPr>
        <p:spPr>
          <a:xfrm>
            <a:off x="5672190" y="4824422"/>
            <a:ext cx="4578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</a:t>
            </a:r>
            <a:r>
              <a:rPr kumimoji="0" lang="nb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6"/>
              </a:rPr>
              <a:t>Se fullstendige beskrivelse av oppgaver i rollebeskrivelse </a:t>
            </a:r>
            <a:endParaRPr kumimoji="0" lang="nb-NO" sz="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Rektangel 19">
            <a:extLst>
              <a:ext uri="{FF2B5EF4-FFF2-40B4-BE49-F238E27FC236}">
                <a16:creationId xmlns:a16="http://schemas.microsoft.com/office/drawing/2014/main" id="{2F550B46-6326-428C-8BF1-F5612DEB84A2}"/>
              </a:ext>
            </a:extLst>
          </p:cNvPr>
          <p:cNvSpPr/>
          <p:nvPr/>
        </p:nvSpPr>
        <p:spPr>
          <a:xfrm>
            <a:off x="2153253" y="3340600"/>
            <a:ext cx="4141076" cy="339883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50">
                <a:solidFill>
                  <a:prstClr val="black"/>
                </a:solidFill>
                <a:latin typeface="Arial"/>
              </a:rPr>
              <a:t>Kontrollere anlegg i anleggsregister for enheten og vurdere behov for korrigering</a:t>
            </a: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80514F-C1D4-43E2-AE48-0F1D2EF4F2E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816" r="10376"/>
          <a:stretch/>
        </p:blipFill>
        <p:spPr>
          <a:xfrm>
            <a:off x="748030" y="2380701"/>
            <a:ext cx="1133940" cy="138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3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42F28C7-BD9E-069B-A6D9-366D3EA574A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727192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42F28C7-BD9E-069B-A6D9-366D3EA574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F2F6D73-0221-BB87-F96E-A7CA754A8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Ny rolle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85295-65F7-7118-A813-543ACF2D3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Formalisert rolle og prosess</a:t>
            </a:r>
          </a:p>
          <a:p>
            <a:r>
              <a:rPr lang="nb-NO"/>
              <a:t>Endret prinsipper for håndtering av investeringer og anlegg</a:t>
            </a:r>
          </a:p>
          <a:p>
            <a:r>
              <a:rPr lang="nb-NO"/>
              <a:t>Aktivering og avskrivning synligjøres på enhetsnivå</a:t>
            </a:r>
          </a:p>
          <a:p>
            <a:pPr lvl="1"/>
            <a:r>
              <a:rPr lang="nb-NO"/>
              <a:t>Håndteres sentralt i gammelt system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5023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D3C8-9491-4823-8333-44B69CC4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b-NO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4C2FC-6200-440B-85E5-FF627608D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488" y="3602725"/>
            <a:ext cx="6435960" cy="1628238"/>
          </a:xfrm>
        </p:spPr>
        <p:txBody>
          <a:bodyPr>
            <a:normAutofit/>
          </a:bodyPr>
          <a:lstStyle/>
          <a:p>
            <a:pPr lvl="1"/>
            <a:endParaRPr lang="nb-NO"/>
          </a:p>
          <a:p>
            <a:endParaRPr lang="nb-NO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CEC64A9-177F-4F35-BFC9-924D07234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539410"/>
              </p:ext>
            </p:extLst>
          </p:nvPr>
        </p:nvGraphicFramePr>
        <p:xfrm>
          <a:off x="409650" y="994346"/>
          <a:ext cx="7362750" cy="32663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62750">
                  <a:extLst>
                    <a:ext uri="{9D8B030D-6E8A-4147-A177-3AD203B41FA5}">
                      <a16:colId xmlns:a16="http://schemas.microsoft.com/office/drawing/2014/main" val="3031343381"/>
                    </a:ext>
                  </a:extLst>
                </a:gridCol>
              </a:tblGrid>
              <a:tr h="318298">
                <a:tc>
                  <a:txBody>
                    <a:bodyPr/>
                    <a:lstStyle/>
                    <a:p>
                      <a:r>
                        <a:rPr lang="nb-NO" sz="160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Velkommen</a:t>
                      </a:r>
                      <a:r>
                        <a:rPr lang="nb-NO" sz="1600">
                          <a:solidFill>
                            <a:schemeClr val="bg1"/>
                          </a:solidFill>
                        </a:rPr>
                        <a:t> </a:t>
                      </a:r>
                    </a:p>
                    <a:p>
                      <a:r>
                        <a:rPr lang="nb-NO" sz="1600" i="1">
                          <a:solidFill>
                            <a:schemeClr val="bg1"/>
                          </a:solidFill>
                        </a:rPr>
                        <a:t> </a:t>
                      </a:r>
                      <a:r>
                        <a:rPr lang="nb-NO" sz="160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Hvorfor BOTT ØL?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356267"/>
                  </a:ext>
                </a:extLst>
              </a:tr>
              <a:tr h="489216">
                <a:tc>
                  <a:txBody>
                    <a:bodyPr/>
                    <a:lstStyle/>
                    <a:p>
                      <a:r>
                        <a:rPr lang="nb-NO" sz="1600" i="0"/>
                        <a:t>Introduksjon til rollene og oppgaver med BOTT ØL 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0"/>
                        <a:t>Hovedendringer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lang="nb-NO" sz="1600" i="0"/>
                        <a:t>Roller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165729"/>
                  </a:ext>
                </a:extLst>
              </a:tr>
              <a:tr h="489216">
                <a:tc>
                  <a:txBody>
                    <a:bodyPr/>
                    <a:lstStyle/>
                    <a:p>
                      <a:r>
                        <a:rPr lang="nb-NO" sz="1600" i="0">
                          <a:solidFill>
                            <a:schemeClr val="bg1"/>
                          </a:solidFill>
                        </a:rPr>
                        <a:t>Informasjon om opplæring </a:t>
                      </a:r>
                    </a:p>
                    <a:p>
                      <a:r>
                        <a:rPr lang="nb-NO" sz="1600" i="0">
                          <a:solidFill>
                            <a:schemeClr val="bg1"/>
                          </a:solidFill>
                        </a:rPr>
                        <a:t> - Struktur for opplæringsløp</a:t>
                      </a:r>
                    </a:p>
                    <a:p>
                      <a:r>
                        <a:rPr lang="nb-NO" sz="1600" i="0">
                          <a:solidFill>
                            <a:schemeClr val="bg1"/>
                          </a:solidFill>
                        </a:rPr>
                        <a:t> - Praktisk info om opplæring</a:t>
                      </a:r>
                    </a:p>
                    <a:p>
                      <a:r>
                        <a:rPr lang="nb-NO" sz="1600" i="0">
                          <a:solidFill>
                            <a:schemeClr val="bg1"/>
                          </a:solidFill>
                        </a:rPr>
                        <a:t> - Opplæring for de ulike rollene</a:t>
                      </a:r>
                    </a:p>
                  </a:txBody>
                  <a:tcPr>
                    <a:solidFill>
                      <a:srgbClr val="0D34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177042"/>
                  </a:ext>
                </a:extLst>
              </a:tr>
              <a:tr h="398719">
                <a:tc>
                  <a:txBody>
                    <a:bodyPr/>
                    <a:lstStyle/>
                    <a:p>
                      <a:r>
                        <a:rPr lang="nb-NO" sz="1600"/>
                        <a:t>Hvor kan du finne mer informasjon?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807107"/>
                  </a:ext>
                </a:extLst>
              </a:tr>
              <a:tr h="398719">
                <a:tc>
                  <a:txBody>
                    <a:bodyPr/>
                    <a:lstStyle/>
                    <a:p>
                      <a:r>
                        <a:rPr lang="nb-NO" sz="1600"/>
                        <a:t>Spørsmål og svar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241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4967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A165952-38CD-4D86-8DEC-D7905CA9C2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1839534"/>
              </p:ext>
            </p:extLst>
          </p:nvPr>
        </p:nvGraphicFramePr>
        <p:xfrm>
          <a:off x="146685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Graphic 7" descr="Group brainstorm outline">
            <a:extLst>
              <a:ext uri="{FF2B5EF4-FFF2-40B4-BE49-F238E27FC236}">
                <a16:creationId xmlns:a16="http://schemas.microsoft.com/office/drawing/2014/main" id="{3DA5C5A7-04F2-D008-FFE1-E2EF873EA9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56893" y="2368325"/>
            <a:ext cx="698725" cy="69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67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AD35FE8-414E-2A9E-06EE-38126FF73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9" y="46755"/>
            <a:ext cx="8229600" cy="646331"/>
          </a:xfrm>
        </p:spPr>
        <p:txBody>
          <a:bodyPr anchor="t">
            <a:normAutofit/>
          </a:bodyPr>
          <a:lstStyle/>
          <a:p>
            <a:r>
              <a:rPr lang="nb-NO" sz="2800" b="0">
                <a:hlinkClick r:id="rId3"/>
              </a:rPr>
              <a:t>BOTT ØL - Opplæringsside</a:t>
            </a:r>
            <a:endParaRPr lang="nb-NO" sz="2800" b="0"/>
          </a:p>
        </p:txBody>
      </p:sp>
      <p:pic>
        <p:nvPicPr>
          <p:cNvPr id="5" name="Picture Placeholder 5" descr="Bott økonomi og lønn - Opplæring - Kunnskapsbasen - NTNU">
            <a:extLst>
              <a:ext uri="{FF2B5EF4-FFF2-40B4-BE49-F238E27FC236}">
                <a16:creationId xmlns:a16="http://schemas.microsoft.com/office/drawing/2014/main" id="{D149C881-023E-369F-8A6C-49B97A7483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427" y="693086"/>
            <a:ext cx="3152633" cy="4274758"/>
          </a:xfrm>
          <a:prstGeom prst="rect">
            <a:avLst/>
          </a:prstGeom>
          <a:noFill/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A78499C1-64FA-1468-EF18-211CD8376918}"/>
              </a:ext>
            </a:extLst>
          </p:cNvPr>
          <p:cNvSpPr txBox="1"/>
          <p:nvPr/>
        </p:nvSpPr>
        <p:spPr>
          <a:xfrm>
            <a:off x="5732060" y="2743200"/>
            <a:ext cx="20680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highlight>
                  <a:srgbClr val="FFFF00"/>
                </a:highlight>
              </a:rPr>
              <a:t>NB! Kan bli endringer for i forhold til at vi deler opp i flere kurs</a:t>
            </a:r>
          </a:p>
        </p:txBody>
      </p:sp>
    </p:spTree>
    <p:extLst>
      <p:ext uri="{BB962C8B-B14F-4D97-AF65-F5344CB8AC3E}">
        <p14:creationId xmlns:p14="http://schemas.microsoft.com/office/powerpoint/2010/main" val="36046776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BD569-504C-10CF-DCD2-4FD71A92F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NTNU kurs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DA02C-E829-91C1-62AF-7C46FDD5C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9. desember </a:t>
            </a:r>
            <a:r>
              <a:rPr lang="nb-NO" dirty="0" err="1"/>
              <a:t>kl</a:t>
            </a:r>
            <a:r>
              <a:rPr lang="nb-NO" dirty="0"/>
              <a:t>  9-11.30</a:t>
            </a:r>
          </a:p>
          <a:p>
            <a:pPr lvl="1"/>
            <a:r>
              <a:rPr lang="nb-NO" dirty="0"/>
              <a:t>Innkalling kommer</a:t>
            </a:r>
          </a:p>
          <a:p>
            <a:pPr lvl="1"/>
            <a:r>
              <a:rPr lang="nb-NO" dirty="0"/>
              <a:t>Controller, anleggshåndterer og </a:t>
            </a:r>
            <a:r>
              <a:rPr lang="nb-NO" dirty="0" err="1"/>
              <a:t>periodeavslutter</a:t>
            </a:r>
            <a:r>
              <a:rPr lang="nb-NO" dirty="0"/>
              <a:t> enhet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1634FA-5080-5C59-54A2-529A4792A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24" y="2453440"/>
            <a:ext cx="700087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910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BE1A714-A592-DAEC-6575-DA2498F2E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299"/>
            <a:ext cx="8229600" cy="461665"/>
          </a:xfrm>
        </p:spPr>
        <p:txBody>
          <a:bodyPr/>
          <a:lstStyle/>
          <a:p>
            <a:r>
              <a:rPr lang="en-US" sz="2400" b="0" err="1">
                <a:solidFill>
                  <a:schemeClr val="accent2">
                    <a:lumMod val="50000"/>
                  </a:schemeClr>
                </a:solidFill>
              </a:rPr>
              <a:t>Egenlæring</a:t>
            </a:r>
            <a:endParaRPr lang="en-US" sz="2400" b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15A3A7-F2E9-12F2-2AFC-FD837461FD23}"/>
              </a:ext>
            </a:extLst>
          </p:cNvPr>
          <p:cNvSpPr txBox="1"/>
          <p:nvPr/>
        </p:nvSpPr>
        <p:spPr>
          <a:xfrm>
            <a:off x="576072" y="1835777"/>
            <a:ext cx="8229599" cy="2218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nb-NO" sz="1600" b="1">
                <a:latin typeface="Arial"/>
                <a:cs typeface="Arial"/>
              </a:rPr>
              <a:t>BOTT ØL  e-læring: Du tar kurset som gjelder din rolle (mer på de neste sidene)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nb-NO" sz="1600"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nb-NO" sz="1600" u="sng">
                <a:latin typeface="Arial"/>
                <a:cs typeface="Arial"/>
              </a:rPr>
              <a:t>BOTT ØL e-læring for Controller budsjett – ikke aktuelt for NTNU – dekkes i Controller-opplæringen </a:t>
            </a:r>
            <a:endParaRPr lang="nb-NO" sz="1600"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nb-NO" sz="1600">
              <a:latin typeface="Arial"/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1600">
                <a:latin typeface="Arial"/>
                <a:cs typeface="Arial"/>
              </a:rPr>
              <a:t>Kursene kan tas så mange ganger du ønsker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1600">
                <a:latin typeface="Arial"/>
                <a:cs typeface="Arial"/>
              </a:rPr>
              <a:t>Modul-oppbygget 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1600">
                <a:latin typeface="Arial"/>
                <a:cs typeface="Arial"/>
              </a:rPr>
              <a:t>Quiz etter gjennomføringen</a:t>
            </a:r>
            <a:endParaRPr lang="nb-NO"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/>
            </a:pPr>
            <a:endParaRPr lang="nb-NO"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219E0A-E2E6-DD43-2193-5A35F0666EFC}"/>
              </a:ext>
            </a:extLst>
          </p:cNvPr>
          <p:cNvSpPr txBox="1"/>
          <p:nvPr/>
        </p:nvSpPr>
        <p:spPr>
          <a:xfrm>
            <a:off x="576072" y="4469869"/>
            <a:ext cx="5275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>
                <a:hlinkClick r:id="rId3"/>
              </a:rPr>
              <a:t>Veiledning til pålogging</a:t>
            </a:r>
            <a:r>
              <a:rPr lang="nb-NO"/>
              <a:t> for å ta BOTT ØL e-læring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EC03FB7F-CC2A-1A4C-836E-8DF91F5D4E7E}"/>
              </a:ext>
            </a:extLst>
          </p:cNvPr>
          <p:cNvSpPr txBox="1"/>
          <p:nvPr/>
        </p:nvSpPr>
        <p:spPr>
          <a:xfrm>
            <a:off x="576071" y="1089271"/>
            <a:ext cx="7717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Video-kurs om </a:t>
            </a:r>
            <a:r>
              <a:rPr lang="nb-NO">
                <a:hlinkClick r:id="rId4"/>
              </a:rPr>
              <a:t>Økonomimodell ved NTNU</a:t>
            </a:r>
            <a:endParaRPr lang="nb-NO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CD7CBB5-2D16-1257-E730-E727A4303651}"/>
              </a:ext>
            </a:extLst>
          </p:cNvPr>
          <p:cNvSpPr txBox="1"/>
          <p:nvPr/>
        </p:nvSpPr>
        <p:spPr>
          <a:xfrm rot="20890972">
            <a:off x="171633" y="4133139"/>
            <a:ext cx="808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>
                <a:solidFill>
                  <a:srgbClr val="FF0000"/>
                </a:solidFill>
              </a:rPr>
              <a:t>Viktig!</a:t>
            </a:r>
          </a:p>
        </p:txBody>
      </p:sp>
    </p:spTree>
    <p:extLst>
      <p:ext uri="{BB962C8B-B14F-4D97-AF65-F5344CB8AC3E}">
        <p14:creationId xmlns:p14="http://schemas.microsoft.com/office/powerpoint/2010/main" val="38820885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7D0B1E-44A8-69D7-A5C1-7BFB1CC0A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8194"/>
            <a:ext cx="8229600" cy="584775"/>
          </a:xfrm>
        </p:spPr>
        <p:txBody>
          <a:bodyPr/>
          <a:lstStyle/>
          <a:p>
            <a:r>
              <a:rPr lang="nb-NO" sz="3200"/>
              <a:t>Egenlæring: </a:t>
            </a:r>
            <a:r>
              <a:rPr lang="nb-NO" sz="3200">
                <a:hlinkClick r:id="rId3"/>
              </a:rPr>
              <a:t>Anleggshåndterer</a:t>
            </a:r>
            <a:endParaRPr lang="nb-NO" sz="3200"/>
          </a:p>
        </p:txBody>
      </p:sp>
      <p:pic>
        <p:nvPicPr>
          <p:cNvPr id="5" name="Plassholder for bilde 5" descr="Window">
            <a:extLst>
              <a:ext uri="{FF2B5EF4-FFF2-40B4-BE49-F238E27FC236}">
                <a16:creationId xmlns:a16="http://schemas.microsoft.com/office/drawing/2014/main" id="{A9D0C79B-AC8D-6259-7087-7136275F9E7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59776" y="1028699"/>
            <a:ext cx="1204547" cy="3629387"/>
          </a:xfrm>
          <a:prstGeom prst="rect">
            <a:avLst/>
          </a:prstGeom>
        </p:spPr>
      </p:pic>
      <p:pic>
        <p:nvPicPr>
          <p:cNvPr id="6" name="Plassholder for bilde 5" descr="Window">
            <a:extLst>
              <a:ext uri="{FF2B5EF4-FFF2-40B4-BE49-F238E27FC236}">
                <a16:creationId xmlns:a16="http://schemas.microsoft.com/office/drawing/2014/main" id="{69B908F1-8A77-67F1-B44F-15A26FD922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8081" y="1028700"/>
            <a:ext cx="4164274" cy="4006606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1CFE87C6-C04D-DFE8-95D0-59E49A93F651}"/>
              </a:ext>
            </a:extLst>
          </p:cNvPr>
          <p:cNvSpPr/>
          <p:nvPr/>
        </p:nvSpPr>
        <p:spPr>
          <a:xfrm>
            <a:off x="1764323" y="950630"/>
            <a:ext cx="3862754" cy="35063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9881E049-C378-024F-013D-307EC9B74E72}"/>
              </a:ext>
            </a:extLst>
          </p:cNvPr>
          <p:cNvSpPr txBox="1"/>
          <p:nvPr/>
        </p:nvSpPr>
        <p:spPr>
          <a:xfrm>
            <a:off x="6181074" y="3386050"/>
            <a:ext cx="2658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Estimert tid: 1 -2 timer</a:t>
            </a:r>
          </a:p>
        </p:txBody>
      </p:sp>
    </p:spTree>
    <p:extLst>
      <p:ext uri="{BB962C8B-B14F-4D97-AF65-F5344CB8AC3E}">
        <p14:creationId xmlns:p14="http://schemas.microsoft.com/office/powerpoint/2010/main" val="41305392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2B61031-C018-0219-FA40-22ABA5CE5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27" y="151899"/>
            <a:ext cx="8229600" cy="584775"/>
          </a:xfrm>
        </p:spPr>
        <p:txBody>
          <a:bodyPr/>
          <a:lstStyle/>
          <a:p>
            <a:r>
              <a:rPr lang="nb-NO" sz="3200"/>
              <a:t>Egenlæring: </a:t>
            </a:r>
            <a:r>
              <a:rPr lang="nb-NO" sz="3200">
                <a:hlinkClick r:id="rId3"/>
              </a:rPr>
              <a:t>Bilagsbehandler</a:t>
            </a:r>
            <a:endParaRPr lang="nb-NO" sz="3200"/>
          </a:p>
        </p:txBody>
      </p:sp>
      <p:pic>
        <p:nvPicPr>
          <p:cNvPr id="5" name="Plassholder for bilde 5" descr="Andre økonomiprosesser - BOTT and 4 more pages - Work - Microsoft​ Edge">
            <a:extLst>
              <a:ext uri="{FF2B5EF4-FFF2-40B4-BE49-F238E27FC236}">
                <a16:creationId xmlns:a16="http://schemas.microsoft.com/office/drawing/2014/main" id="{F32A434B-5513-3F02-4409-E178B9C9645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7200" y="1028700"/>
            <a:ext cx="1122218" cy="3749040"/>
          </a:xfrm>
          <a:prstGeom prst="rect">
            <a:avLst/>
          </a:prstGeom>
        </p:spPr>
      </p:pic>
      <p:pic>
        <p:nvPicPr>
          <p:cNvPr id="6" name="Plassholder for bilde 5" descr="Andre økonomiprosesser - BOTT and 4 more pages - Work - Microsoft​ Edge">
            <a:extLst>
              <a:ext uri="{FF2B5EF4-FFF2-40B4-BE49-F238E27FC236}">
                <a16:creationId xmlns:a16="http://schemas.microsoft.com/office/drawing/2014/main" id="{F33342FC-FB52-18B2-FD86-205F7005EF2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944688" y="1520391"/>
            <a:ext cx="5486400" cy="1051359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2E94555B-C032-1D5E-C8A3-1671D0A5C3FF}"/>
              </a:ext>
            </a:extLst>
          </p:cNvPr>
          <p:cNvSpPr/>
          <p:nvPr/>
        </p:nvSpPr>
        <p:spPr>
          <a:xfrm>
            <a:off x="4091886" y="2046070"/>
            <a:ext cx="3862754" cy="35063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E0E455CE-8CFA-E6FE-FFD9-79BE467C4A6A}"/>
              </a:ext>
            </a:extLst>
          </p:cNvPr>
          <p:cNvSpPr txBox="1"/>
          <p:nvPr/>
        </p:nvSpPr>
        <p:spPr>
          <a:xfrm>
            <a:off x="1944688" y="2903220"/>
            <a:ext cx="4434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Estimert tid: 1 time</a:t>
            </a:r>
          </a:p>
        </p:txBody>
      </p:sp>
    </p:spTree>
    <p:extLst>
      <p:ext uri="{BB962C8B-B14F-4D97-AF65-F5344CB8AC3E}">
        <p14:creationId xmlns:p14="http://schemas.microsoft.com/office/powerpoint/2010/main" val="2509749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D3C8-9491-4823-8333-44B69CC4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b-NO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4C2FC-6200-440B-85E5-FF627608D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488" y="3602725"/>
            <a:ext cx="6435960" cy="1628238"/>
          </a:xfrm>
        </p:spPr>
        <p:txBody>
          <a:bodyPr>
            <a:normAutofit/>
          </a:bodyPr>
          <a:lstStyle/>
          <a:p>
            <a:pPr lvl="1"/>
            <a:endParaRPr lang="nb-NO"/>
          </a:p>
          <a:p>
            <a:endParaRPr lang="nb-NO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CEC64A9-177F-4F35-BFC9-924D07234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436233"/>
              </p:ext>
            </p:extLst>
          </p:nvPr>
        </p:nvGraphicFramePr>
        <p:xfrm>
          <a:off x="409650" y="994346"/>
          <a:ext cx="7362750" cy="32663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62750">
                  <a:extLst>
                    <a:ext uri="{9D8B030D-6E8A-4147-A177-3AD203B41FA5}">
                      <a16:colId xmlns:a16="http://schemas.microsoft.com/office/drawing/2014/main" val="3031343381"/>
                    </a:ext>
                  </a:extLst>
                </a:gridCol>
              </a:tblGrid>
              <a:tr h="318298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chemeClr val="bg1"/>
                          </a:solidFill>
                        </a:rPr>
                        <a:t>Velkommen </a:t>
                      </a:r>
                    </a:p>
                    <a:p>
                      <a:r>
                        <a:rPr lang="nb-NO" sz="1600" i="1">
                          <a:solidFill>
                            <a:schemeClr val="bg1"/>
                          </a:solidFill>
                        </a:rPr>
                        <a:t> - </a:t>
                      </a:r>
                      <a:r>
                        <a:rPr lang="nb-NO" sz="1600" i="0">
                          <a:solidFill>
                            <a:schemeClr val="bg1"/>
                          </a:solidFill>
                        </a:rPr>
                        <a:t>Hvorfor BOTT ØL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356267"/>
                  </a:ext>
                </a:extLst>
              </a:tr>
              <a:tr h="489216">
                <a:tc>
                  <a:txBody>
                    <a:bodyPr/>
                    <a:lstStyle/>
                    <a:p>
                      <a:r>
                        <a:rPr lang="nb-NO" sz="1600" i="0"/>
                        <a:t>Introduksjon til rollene og oppgaver med BOTT ØL 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0"/>
                        <a:t>Hovedendringer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lang="nb-NO" sz="1600" i="0"/>
                        <a:t>Roller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165729"/>
                  </a:ext>
                </a:extLst>
              </a:tr>
              <a:tr h="489216">
                <a:tc>
                  <a:txBody>
                    <a:bodyPr/>
                    <a:lstStyle/>
                    <a:p>
                      <a:r>
                        <a:rPr lang="nb-NO" sz="1600" i="0"/>
                        <a:t>Informasjon om opplæring </a:t>
                      </a:r>
                    </a:p>
                    <a:p>
                      <a:r>
                        <a:rPr lang="nb-NO" sz="1600" i="0"/>
                        <a:t> - Struktur for opplæringsløp</a:t>
                      </a:r>
                    </a:p>
                    <a:p>
                      <a:r>
                        <a:rPr lang="nb-NO" sz="1600" i="0"/>
                        <a:t> - Praktisk info om opplæring</a:t>
                      </a:r>
                    </a:p>
                    <a:p>
                      <a:r>
                        <a:rPr lang="nb-NO" sz="1600" i="0"/>
                        <a:t> - Opplæring for de ulike rollene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177042"/>
                  </a:ext>
                </a:extLst>
              </a:tr>
              <a:tr h="398719">
                <a:tc>
                  <a:txBody>
                    <a:bodyPr/>
                    <a:lstStyle/>
                    <a:p>
                      <a:r>
                        <a:rPr lang="nb-NO" sz="1600"/>
                        <a:t>Hvor kan du finne mer informasjon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807107"/>
                  </a:ext>
                </a:extLst>
              </a:tr>
              <a:tr h="398719">
                <a:tc>
                  <a:txBody>
                    <a:bodyPr/>
                    <a:lstStyle/>
                    <a:p>
                      <a:r>
                        <a:rPr lang="nb-NO" sz="1600" dirty="0"/>
                        <a:t>Spørsmål og svar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241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5407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F0480E-C21E-BE2A-600B-D710AB886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8348"/>
            <a:ext cx="8229600" cy="584775"/>
          </a:xfrm>
        </p:spPr>
        <p:txBody>
          <a:bodyPr/>
          <a:lstStyle/>
          <a:p>
            <a:r>
              <a:rPr lang="nb-NO" sz="3200"/>
              <a:t>Egenlæring: </a:t>
            </a:r>
            <a:r>
              <a:rPr lang="nb-NO" sz="3200" err="1">
                <a:hlinkClick r:id="rId3"/>
              </a:rPr>
              <a:t>Periodeavslutter</a:t>
            </a:r>
            <a:r>
              <a:rPr lang="nb-NO" sz="3200">
                <a:hlinkClick r:id="rId3"/>
              </a:rPr>
              <a:t> enhet</a:t>
            </a:r>
            <a:endParaRPr lang="nb-NO" sz="3200"/>
          </a:p>
        </p:txBody>
      </p:sp>
      <p:pic>
        <p:nvPicPr>
          <p:cNvPr id="5" name="Plassholder for bilde 5" descr="Periodeavslutning - BOTT and 2 more pages - Work - Microsoft​ Edge">
            <a:extLst>
              <a:ext uri="{FF2B5EF4-FFF2-40B4-BE49-F238E27FC236}">
                <a16:creationId xmlns:a16="http://schemas.microsoft.com/office/drawing/2014/main" id="{D6CBF1A4-237B-E836-5649-1FA8292D433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830746" y="1014983"/>
            <a:ext cx="6344096" cy="2350009"/>
          </a:xfrm>
          <a:prstGeom prst="rect">
            <a:avLst/>
          </a:prstGeom>
        </p:spPr>
      </p:pic>
      <p:pic>
        <p:nvPicPr>
          <p:cNvPr id="8" name="Plassholder for bilde 5" descr="Periodeavslutning - BOTT and 2 more pages - Work - Microsoft​ Edge">
            <a:extLst>
              <a:ext uri="{FF2B5EF4-FFF2-40B4-BE49-F238E27FC236}">
                <a16:creationId xmlns:a16="http://schemas.microsoft.com/office/drawing/2014/main" id="{B1B69C3D-D82A-8C86-FB09-6FD1CCC31A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073"/>
          <a:stretch/>
        </p:blipFill>
        <p:spPr>
          <a:xfrm>
            <a:off x="457200" y="1014983"/>
            <a:ext cx="1187092" cy="3824217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CA90D4E9-0608-1711-1C03-D24F22E0C117}"/>
              </a:ext>
            </a:extLst>
          </p:cNvPr>
          <p:cNvSpPr/>
          <p:nvPr/>
        </p:nvSpPr>
        <p:spPr>
          <a:xfrm>
            <a:off x="4101776" y="1133510"/>
            <a:ext cx="4073066" cy="37525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6C6E3178-EDBF-F40B-82E3-B81D3F509FC6}"/>
              </a:ext>
            </a:extLst>
          </p:cNvPr>
          <p:cNvSpPr txBox="1"/>
          <p:nvPr/>
        </p:nvSpPr>
        <p:spPr>
          <a:xfrm>
            <a:off x="1830746" y="3566159"/>
            <a:ext cx="4434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Estimert tid: 1 time</a:t>
            </a:r>
          </a:p>
        </p:txBody>
      </p:sp>
    </p:spTree>
    <p:extLst>
      <p:ext uri="{BB962C8B-B14F-4D97-AF65-F5344CB8AC3E}">
        <p14:creationId xmlns:p14="http://schemas.microsoft.com/office/powerpoint/2010/main" val="9934729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C16A1725-8576-303B-767C-EB61E2D82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59" y="85281"/>
            <a:ext cx="8229600" cy="646331"/>
          </a:xfrm>
        </p:spPr>
        <p:txBody>
          <a:bodyPr/>
          <a:lstStyle/>
          <a:p>
            <a:r>
              <a:rPr lang="en-US" sz="2400" b="0" err="1">
                <a:solidFill>
                  <a:schemeClr val="accent2">
                    <a:lumMod val="50000"/>
                  </a:schemeClr>
                </a:solidFill>
              </a:rPr>
              <a:t>Gjennomføre</a:t>
            </a:r>
            <a:r>
              <a:rPr lang="en-US"/>
              <a:t> </a:t>
            </a:r>
            <a:r>
              <a:rPr lang="en-US" sz="2400" b="0">
                <a:solidFill>
                  <a:schemeClr val="accent2">
                    <a:lumMod val="50000"/>
                  </a:schemeClr>
                </a:solidFill>
              </a:rPr>
              <a:t>BOTT</a:t>
            </a:r>
            <a:r>
              <a:rPr lang="en-US"/>
              <a:t> </a:t>
            </a:r>
            <a:r>
              <a:rPr lang="en-US" sz="2400" b="0">
                <a:solidFill>
                  <a:schemeClr val="accent2">
                    <a:lumMod val="50000"/>
                  </a:schemeClr>
                </a:solidFill>
              </a:rPr>
              <a:t>e-</a:t>
            </a:r>
            <a:r>
              <a:rPr lang="en-US" sz="2400" b="0" err="1">
                <a:solidFill>
                  <a:schemeClr val="accent2">
                    <a:lumMod val="50000"/>
                  </a:schemeClr>
                </a:solidFill>
              </a:rPr>
              <a:t>læring</a:t>
            </a:r>
            <a:endParaRPr lang="en-US" sz="2400" b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Placeholder 5" descr="Fagrekvirent - behov til betaling">
            <a:extLst>
              <a:ext uri="{FF2B5EF4-FFF2-40B4-BE49-F238E27FC236}">
                <a16:creationId xmlns:a16="http://schemas.microsoft.com/office/drawing/2014/main" id="{AC899FC9-27AB-507F-483B-312FDF471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38893"/>
            <a:ext cx="3216262" cy="3394472"/>
          </a:xfrm>
          <a:prstGeom prst="rect">
            <a:avLst/>
          </a:prstGeom>
          <a:noFill/>
        </p:spPr>
      </p:pic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9426DCB7-6C3F-9D04-85A4-803A1E10C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004013"/>
            <a:ext cx="4038600" cy="2590609"/>
          </a:xfrm>
        </p:spPr>
        <p:txBody>
          <a:bodyPr/>
          <a:lstStyle/>
          <a:p>
            <a:r>
              <a:rPr lang="en-US" sz="2000" err="1"/>
              <a:t>Kursene</a:t>
            </a:r>
            <a:r>
              <a:rPr lang="en-US" sz="2000"/>
              <a:t> ligger </a:t>
            </a:r>
            <a:r>
              <a:rPr lang="en-US" sz="2000" err="1"/>
              <a:t>på</a:t>
            </a:r>
            <a:r>
              <a:rPr lang="en-US" sz="2000"/>
              <a:t> </a:t>
            </a:r>
            <a:r>
              <a:rPr lang="en-US" sz="2000" err="1"/>
              <a:t>læringsplattformen</a:t>
            </a:r>
            <a:r>
              <a:rPr lang="en-US" sz="2000"/>
              <a:t> Canvas hos </a:t>
            </a:r>
            <a:r>
              <a:rPr lang="en-US" sz="2000" err="1"/>
              <a:t>UiB</a:t>
            </a:r>
            <a:endParaRPr lang="en-US" sz="2000"/>
          </a:p>
          <a:p>
            <a:endParaRPr lang="en-US" sz="2000"/>
          </a:p>
          <a:p>
            <a:r>
              <a:rPr lang="en-US" sz="2000"/>
              <a:t>Du logger </a:t>
            </a:r>
            <a:r>
              <a:rPr lang="en-US" sz="2000" err="1"/>
              <a:t>på</a:t>
            </a:r>
            <a:r>
              <a:rPr lang="en-US" sz="2000"/>
              <a:t> med din NTNU </a:t>
            </a:r>
            <a:r>
              <a:rPr lang="en-US" sz="2000" err="1"/>
              <a:t>Feide-bruker</a:t>
            </a:r>
            <a:r>
              <a:rPr lang="en-US" sz="2000"/>
              <a:t> (se </a:t>
            </a:r>
            <a:r>
              <a:rPr lang="en-US" sz="2000" err="1"/>
              <a:t>oppskrift</a:t>
            </a:r>
            <a:r>
              <a:rPr lang="en-US" sz="2000"/>
              <a:t>)</a:t>
            </a:r>
          </a:p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8810C80-CFA0-ACD3-999E-A3174696A3F4}"/>
              </a:ext>
            </a:extLst>
          </p:cNvPr>
          <p:cNvSpPr/>
          <p:nvPr/>
        </p:nvSpPr>
        <p:spPr>
          <a:xfrm>
            <a:off x="1007483" y="1123494"/>
            <a:ext cx="1308632" cy="317576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C0BB56-9762-47A1-B5A7-FC67C3E94F4D}"/>
              </a:ext>
            </a:extLst>
          </p:cNvPr>
          <p:cNvSpPr txBox="1"/>
          <p:nvPr/>
        </p:nvSpPr>
        <p:spPr>
          <a:xfrm>
            <a:off x="3567989" y="4534415"/>
            <a:ext cx="5275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>
                <a:hlinkClick r:id="rId3"/>
              </a:rPr>
              <a:t>Veiledning til pålogging</a:t>
            </a:r>
            <a:r>
              <a:rPr lang="nb-NO"/>
              <a:t> for å ta BOTT ØL e-læring</a:t>
            </a:r>
          </a:p>
        </p:txBody>
      </p:sp>
    </p:spTree>
    <p:extLst>
      <p:ext uri="{BB962C8B-B14F-4D97-AF65-F5344CB8AC3E}">
        <p14:creationId xmlns:p14="http://schemas.microsoft.com/office/powerpoint/2010/main" val="35238641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9585CFF-6FFA-D3A8-979C-5CE3260DB8E3}"/>
              </a:ext>
            </a:extLst>
          </p:cNvPr>
          <p:cNvSpPr txBox="1">
            <a:spLocks/>
          </p:cNvSpPr>
          <p:nvPr/>
        </p:nvSpPr>
        <p:spPr>
          <a:xfrm>
            <a:off x="292608" y="1689615"/>
            <a:ext cx="82296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nb-NO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5E6C041-3B17-9A6F-98CE-45DC65CA8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68819"/>
            <a:ext cx="8381997" cy="562117"/>
          </a:xfrm>
        </p:spPr>
        <p:txBody>
          <a:bodyPr/>
          <a:lstStyle/>
          <a:p>
            <a:r>
              <a:rPr lang="nb-NO"/>
              <a:t>Spørsmål om opplæring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7690808-70AE-28C2-4D2B-5A026C554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3" y="758952"/>
            <a:ext cx="8381997" cy="4178808"/>
          </a:xfrm>
        </p:spPr>
        <p:txBody>
          <a:bodyPr>
            <a:normAutofit fontScale="47500" lnSpcReduction="20000"/>
          </a:bodyPr>
          <a:lstStyle/>
          <a:p>
            <a:r>
              <a:rPr lang="nb-NO"/>
              <a:t>Hvilken rolle har jeg?</a:t>
            </a:r>
          </a:p>
          <a:p>
            <a:pPr lvl="1"/>
            <a:r>
              <a:rPr lang="nb-NO"/>
              <a:t>Ta kontakt med nærmeste leder eller innføringsleder på din enhet </a:t>
            </a:r>
          </a:p>
          <a:p>
            <a:pPr lvl="1"/>
            <a:r>
              <a:rPr lang="nb-NO"/>
              <a:t>Oversikt over innføringsledere finnes på </a:t>
            </a:r>
            <a:r>
              <a:rPr lang="nb-NO">
                <a:hlinkClick r:id="rId3"/>
              </a:rPr>
              <a:t>BOTT ØL Innføring – Lokal innføring på enhetene</a:t>
            </a:r>
            <a:r>
              <a:rPr lang="nb-NO"/>
              <a:t> </a:t>
            </a:r>
          </a:p>
          <a:p>
            <a:pPr marL="457200" lvl="1" indent="0">
              <a:buNone/>
            </a:pPr>
            <a:endParaRPr lang="nb-NO"/>
          </a:p>
          <a:p>
            <a:r>
              <a:rPr lang="nb-NO"/>
              <a:t>Når skal jeg på kurs?</a:t>
            </a:r>
          </a:p>
          <a:p>
            <a:pPr lvl="1"/>
            <a:r>
              <a:rPr lang="nb-NO"/>
              <a:t>Oppdaterte kursdatoer vil hele tiden ligge på </a:t>
            </a:r>
            <a:r>
              <a:rPr lang="nb-NO">
                <a:hlinkClick r:id="rId4"/>
              </a:rPr>
              <a:t>BOTT ØL- opplæring</a:t>
            </a:r>
            <a:endParaRPr lang="nb-NO"/>
          </a:p>
          <a:p>
            <a:pPr lvl="1"/>
            <a:r>
              <a:rPr lang="nb-NO"/>
              <a:t>Du får kalenderinvitasjon til alle kurs du skal på</a:t>
            </a:r>
          </a:p>
          <a:p>
            <a:pPr marL="457200" lvl="1" indent="0">
              <a:buNone/>
            </a:pPr>
            <a:endParaRPr lang="nb-NO"/>
          </a:p>
          <a:p>
            <a:r>
              <a:rPr lang="nb-NO"/>
              <a:t>Hvilken egenlæring skal jeg gjennomføre?</a:t>
            </a:r>
          </a:p>
          <a:p>
            <a:pPr lvl="1"/>
            <a:r>
              <a:rPr lang="nb-NO"/>
              <a:t>For alle rollene er det spesifisert hvilke egenlæring som skal gjennomgås på opplæringssidene </a:t>
            </a:r>
          </a:p>
          <a:p>
            <a:pPr lvl="1"/>
            <a:r>
              <a:rPr lang="nb-NO"/>
              <a:t>Alle bør gjennomføre Basiskurs i ny økonomimodell </a:t>
            </a:r>
          </a:p>
          <a:p>
            <a:pPr lvl="1"/>
            <a:r>
              <a:rPr lang="nb-NO"/>
              <a:t>Så lenge rollen din har BOTT e-læring skal denne gjennomføres </a:t>
            </a:r>
          </a:p>
          <a:p>
            <a:pPr lvl="1"/>
            <a:r>
              <a:rPr lang="nb-NO"/>
              <a:t>For noen roller/oppgaver ligger har DFØ lagt ut videoer som er aktuelle, i opplæringsløpet for hver rolle er det lenker til aktuelle videoer</a:t>
            </a:r>
          </a:p>
          <a:p>
            <a:pPr marL="457200" lvl="1" indent="0">
              <a:buNone/>
            </a:pPr>
            <a:endParaRPr lang="nb-NO"/>
          </a:p>
          <a:p>
            <a:r>
              <a:rPr lang="nb-NO"/>
              <a:t>Hvor lang tid må jeg bruke?</a:t>
            </a:r>
          </a:p>
          <a:p>
            <a:pPr lvl="1"/>
            <a:r>
              <a:rPr lang="nb-NO"/>
              <a:t>De er det veldig vanskelig å svare på  - det vil avhenge av både av hvilken rolle du skal ha og erfaringsbakgrunn. Estimert tid for gjennomføring av e-læring er spesifisert i kursinformasjonen. Det anbefales også å sette av tid til gjennomgang og diskusjoner med kollegaer.</a:t>
            </a:r>
          </a:p>
          <a:p>
            <a:pPr lvl="1"/>
            <a:r>
              <a:rPr lang="nb-NO"/>
              <a:t>Opplæringsmateriell ligge tilgjengelig fra Innsida også etter kurs</a:t>
            </a:r>
          </a:p>
          <a:p>
            <a:pPr lvl="1"/>
            <a:r>
              <a:rPr lang="nb-NO"/>
              <a:t>Kan være lurt å gjennomføre egenlæring også etter oppgang for oppfrisking og nytt perspektiv</a:t>
            </a:r>
          </a:p>
          <a:p>
            <a:pPr marL="457200" lvl="1" indent="0">
              <a:buNone/>
            </a:pPr>
            <a:endParaRPr lang="nb-NO"/>
          </a:p>
          <a:p>
            <a:r>
              <a:rPr lang="nb-NO"/>
              <a:t>Jeg har problemer med påmelding eller gjennomføring av BOTT ØL e-læring</a:t>
            </a:r>
          </a:p>
          <a:p>
            <a:pPr lvl="1"/>
            <a:r>
              <a:rPr lang="nb-NO"/>
              <a:t>Husk å opprette bruker på Canvas først før du melder deg på kurs. Brukerveiledning ligger på opplæringssidene</a:t>
            </a:r>
          </a:p>
          <a:p>
            <a:pPr lvl="1"/>
            <a:r>
              <a:rPr lang="nb-NO"/>
              <a:t>Fortsatt problemer? Ta kontakt på: </a:t>
            </a:r>
            <a:r>
              <a:rPr lang="nb-NO">
                <a:hlinkClick r:id="rId5"/>
              </a:rPr>
              <a:t>Opplaering-bott-ol@ntnu.no</a:t>
            </a:r>
            <a:r>
              <a:rPr lang="nb-NO"/>
              <a:t> 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7B03DA14-C030-61F3-51E8-85A2FE2CD541}"/>
              </a:ext>
            </a:extLst>
          </p:cNvPr>
          <p:cNvSpPr txBox="1">
            <a:spLocks/>
          </p:cNvSpPr>
          <p:nvPr/>
        </p:nvSpPr>
        <p:spPr>
          <a:xfrm>
            <a:off x="457200" y="1621035"/>
            <a:ext cx="82296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3709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D3C8-9491-4823-8333-44B69CC4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b-NO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4C2FC-6200-440B-85E5-FF627608D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488" y="3602725"/>
            <a:ext cx="6435960" cy="1628238"/>
          </a:xfrm>
        </p:spPr>
        <p:txBody>
          <a:bodyPr>
            <a:normAutofit/>
          </a:bodyPr>
          <a:lstStyle/>
          <a:p>
            <a:pPr lvl="1"/>
            <a:endParaRPr lang="nb-NO"/>
          </a:p>
          <a:p>
            <a:endParaRPr lang="nb-NO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CEC64A9-177F-4F35-BFC9-924D07234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49970"/>
              </p:ext>
            </p:extLst>
          </p:nvPr>
        </p:nvGraphicFramePr>
        <p:xfrm>
          <a:off x="409650" y="994346"/>
          <a:ext cx="7362750" cy="32663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62750">
                  <a:extLst>
                    <a:ext uri="{9D8B030D-6E8A-4147-A177-3AD203B41FA5}">
                      <a16:colId xmlns:a16="http://schemas.microsoft.com/office/drawing/2014/main" val="3031343381"/>
                    </a:ext>
                  </a:extLst>
                </a:gridCol>
              </a:tblGrid>
              <a:tr h="318298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Velkommen </a:t>
                      </a:r>
                    </a:p>
                    <a:p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 - </a:t>
                      </a:r>
                      <a:r>
                        <a:rPr lang="nb-NO" sz="1600" i="0">
                          <a:solidFill>
                            <a:schemeClr val="tx1"/>
                          </a:solidFill>
                        </a:rPr>
                        <a:t>Hvorfor BOTT ØL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356267"/>
                  </a:ext>
                </a:extLst>
              </a:tr>
              <a:tr h="489216">
                <a:tc>
                  <a:txBody>
                    <a:bodyPr/>
                    <a:lstStyle/>
                    <a:p>
                      <a:r>
                        <a:rPr lang="nb-NO" sz="1600" i="0">
                          <a:solidFill>
                            <a:schemeClr val="tx1"/>
                          </a:solidFill>
                        </a:rPr>
                        <a:t>Introduksjon til rollene og oppgaver med BOTT ØL 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0">
                          <a:solidFill>
                            <a:schemeClr val="tx1"/>
                          </a:solidFill>
                        </a:rPr>
                        <a:t>Hovedendringer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lang="nb-NO" sz="1600" i="0">
                          <a:solidFill>
                            <a:schemeClr val="tx1"/>
                          </a:solidFill>
                        </a:rPr>
                        <a:t>Roller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165729"/>
                  </a:ext>
                </a:extLst>
              </a:tr>
              <a:tr h="489216">
                <a:tc>
                  <a:txBody>
                    <a:bodyPr/>
                    <a:lstStyle/>
                    <a:p>
                      <a:r>
                        <a:rPr lang="nb-NO" sz="1600" i="0">
                          <a:solidFill>
                            <a:schemeClr val="tx1"/>
                          </a:solidFill>
                        </a:rPr>
                        <a:t>Informasjon om opplæring </a:t>
                      </a:r>
                    </a:p>
                    <a:p>
                      <a:r>
                        <a:rPr lang="nb-NO" sz="1600" i="0">
                          <a:solidFill>
                            <a:schemeClr val="tx1"/>
                          </a:solidFill>
                        </a:rPr>
                        <a:t> - Struktur for opplæringsløp</a:t>
                      </a:r>
                    </a:p>
                    <a:p>
                      <a:r>
                        <a:rPr lang="nb-NO" sz="1600" i="0">
                          <a:solidFill>
                            <a:schemeClr val="tx1"/>
                          </a:solidFill>
                        </a:rPr>
                        <a:t> - Praktisk info om opplæring</a:t>
                      </a:r>
                    </a:p>
                    <a:p>
                      <a:r>
                        <a:rPr lang="nb-NO" sz="1600" i="0">
                          <a:solidFill>
                            <a:schemeClr val="tx1"/>
                          </a:solidFill>
                        </a:rPr>
                        <a:t> - Opplæring for de ulike rollene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177042"/>
                  </a:ext>
                </a:extLst>
              </a:tr>
              <a:tr h="398719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chemeClr val="bg1"/>
                          </a:solidFill>
                        </a:rPr>
                        <a:t>Hvor kan du finne mer informasjon </a:t>
                      </a:r>
                    </a:p>
                  </a:txBody>
                  <a:tcPr>
                    <a:solidFill>
                      <a:srgbClr val="0D34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807107"/>
                  </a:ext>
                </a:extLst>
              </a:tr>
              <a:tr h="398719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Spørsmål og svar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241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1815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0809FA4-B265-439C-A1D1-65847F8572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193845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0809FA4-B265-439C-A1D1-65847F8572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Graphic 10" descr="Information outline">
            <a:extLst>
              <a:ext uri="{FF2B5EF4-FFF2-40B4-BE49-F238E27FC236}">
                <a16:creationId xmlns:a16="http://schemas.microsoft.com/office/drawing/2014/main" id="{EBBBD0AB-E3F5-4444-9615-1E30919B4A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82006" y="2987504"/>
            <a:ext cx="1950017" cy="19500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720FB8-DC71-4AAD-8500-79831D043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523220"/>
          </a:xfrm>
        </p:spPr>
        <p:txBody>
          <a:bodyPr vert="horz"/>
          <a:lstStyle/>
          <a:p>
            <a:r>
              <a:rPr lang="nb-NO" sz="2800"/>
              <a:t>Hvor kan du finne mer informasjon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3C999-4171-48C8-970D-6FE7968043D0}"/>
              </a:ext>
            </a:extLst>
          </p:cNvPr>
          <p:cNvSpPr txBox="1"/>
          <p:nvPr/>
        </p:nvSpPr>
        <p:spPr>
          <a:xfrm>
            <a:off x="481631" y="1109844"/>
            <a:ext cx="7294259" cy="36009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1400" b="1">
                <a:hlinkClick r:id="rId8"/>
              </a:rPr>
              <a:t>BOTT-samarbeidet.no </a:t>
            </a:r>
            <a:r>
              <a:rPr lang="nb-NO" sz="1400"/>
              <a:t>– Alt tilgjengelig materiale utarbeidet av BOTT. Inkluderer prosesskart, rutinebeskrivelse, rollebeskrivelser, lenker til e-læringskurs og brukerskjemaer </a:t>
            </a:r>
            <a:endParaRPr lang="en-US"/>
          </a:p>
          <a:p>
            <a:pPr marL="742950" lvl="1" indent="-285750">
              <a:buFont typeface="Arial"/>
              <a:buChar char="•"/>
            </a:pPr>
            <a:r>
              <a:rPr lang="nb-NO" sz="1200">
                <a:cs typeface="Arial"/>
              </a:rPr>
              <a:t>NB: E-læringskurs </a:t>
            </a:r>
            <a:r>
              <a:rPr lang="nb-NO" sz="1200" err="1">
                <a:cs typeface="Arial"/>
              </a:rPr>
              <a:t>controller</a:t>
            </a:r>
            <a:r>
              <a:rPr lang="nb-NO" sz="1200">
                <a:cs typeface="Arial"/>
              </a:rPr>
              <a:t> skal ikke benyttes ved NTNU</a:t>
            </a:r>
          </a:p>
          <a:p>
            <a:endParaRPr lang="nb-NO" sz="1400"/>
          </a:p>
          <a:p>
            <a:r>
              <a:rPr lang="nb-NO" sz="1400" b="1">
                <a:hlinkClick r:id="rId9"/>
              </a:rPr>
              <a:t>NTNU Intranettside for innføringsprosjekt </a:t>
            </a:r>
            <a:r>
              <a:rPr lang="nb-NO" sz="1400"/>
              <a:t>– Siste nytt, generell informasjon om prosjektet, informasjonspakker </a:t>
            </a:r>
            <a:r>
              <a:rPr lang="nb-NO" sz="1400" err="1"/>
              <a:t>osv</a:t>
            </a:r>
            <a:endParaRPr lang="nb-NO" sz="1400"/>
          </a:p>
          <a:p>
            <a:endParaRPr lang="nb-NO" sz="1400"/>
          </a:p>
          <a:p>
            <a:r>
              <a:rPr lang="nb-NO" sz="1400" b="1">
                <a:hlinkClick r:id="rId10"/>
              </a:rPr>
              <a:t>NTNU Intranettside for opplæring</a:t>
            </a:r>
            <a:r>
              <a:rPr lang="nb-NO" sz="1400"/>
              <a:t> – Info om opplæringsstruktur, aktuell opplæring per rolle og info om registrering for e-læringskurs</a:t>
            </a:r>
            <a:endParaRPr lang="nb-NO" sz="1400">
              <a:cs typeface="Arial"/>
            </a:endParaRPr>
          </a:p>
          <a:p>
            <a:endParaRPr lang="nb-NO" sz="1400"/>
          </a:p>
          <a:p>
            <a:endParaRPr lang="nb-NO" sz="1400"/>
          </a:p>
          <a:p>
            <a:r>
              <a:rPr lang="nb-NO" sz="1400"/>
              <a:t>Spørsmål om opplæring sendes til: </a:t>
            </a:r>
            <a:r>
              <a:rPr lang="nb-NO" sz="1800" b="0" i="0" u="sng">
                <a:solidFill>
                  <a:srgbClr val="0000FF"/>
                </a:solidFill>
                <a:effectLst/>
                <a:latin typeface="Calibri"/>
                <a:ea typeface="Calibri"/>
                <a:cs typeface="Calibri"/>
                <a:hlinkClick r:id="rId11"/>
              </a:rPr>
              <a:t>opplaering-bott-ol@ntnu.no</a:t>
            </a:r>
            <a:r>
              <a:rPr lang="nb-NO" sz="1400" b="0" i="0">
                <a:solidFill>
                  <a:srgbClr val="323130"/>
                </a:solidFill>
                <a:effectLst/>
                <a:latin typeface="Calibri"/>
                <a:ea typeface="Calibri"/>
                <a:cs typeface="Calibri"/>
              </a:rPr>
              <a:t> </a:t>
            </a:r>
            <a:endParaRPr lang="nb-NO" sz="1400">
              <a:latin typeface="Calibri"/>
              <a:ea typeface="Calibri"/>
              <a:cs typeface="Calibri"/>
            </a:endParaRPr>
          </a:p>
          <a:p>
            <a:endParaRPr lang="nb-NO" sz="1400"/>
          </a:p>
          <a:p>
            <a:endParaRPr lang="nb-NO" sz="1400"/>
          </a:p>
          <a:p>
            <a:endParaRPr lang="nb-NO" sz="1400"/>
          </a:p>
        </p:txBody>
      </p:sp>
    </p:spTree>
    <p:extLst>
      <p:ext uri="{BB962C8B-B14F-4D97-AF65-F5344CB8AC3E}">
        <p14:creationId xmlns:p14="http://schemas.microsoft.com/office/powerpoint/2010/main" val="35273197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284B70B-4CD1-438D-93D1-3AE839CA04A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235699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284B70B-4CD1-438D-93D1-3AE839CA04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E06121E-CCC9-47B8-883C-1EB475ECD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Kontaktpersoner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0C28D6-630C-B0CB-354E-28562A78FB7A}"/>
              </a:ext>
            </a:extLst>
          </p:cNvPr>
          <p:cNvSpPr txBox="1"/>
          <p:nvPr/>
        </p:nvSpPr>
        <p:spPr>
          <a:xfrm>
            <a:off x="326574" y="1050821"/>
            <a:ext cx="4245426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Arial"/>
              </a:rPr>
              <a:t>PBO</a:t>
            </a:r>
          </a:p>
          <a:p>
            <a:pPr marL="285750" indent="-285750">
              <a:buFont typeface="Arial"/>
              <a:buChar char="•"/>
            </a:pPr>
            <a:r>
              <a:rPr lang="en-US" err="1">
                <a:cs typeface="Arial"/>
              </a:rPr>
              <a:t>Fakultetscontroller</a:t>
            </a:r>
            <a:r>
              <a:rPr lang="en-US">
                <a:cs typeface="Arial"/>
              </a:rPr>
              <a:t> (</a:t>
            </a:r>
            <a:r>
              <a:rPr lang="en-US" err="1">
                <a:cs typeface="Arial"/>
              </a:rPr>
              <a:t>prosessrådgiver</a:t>
            </a:r>
            <a:r>
              <a:rPr lang="en-US">
                <a:cs typeface="Arial"/>
              </a:rPr>
              <a:t> for PBO) er </a:t>
            </a:r>
            <a:r>
              <a:rPr lang="en-US" err="1">
                <a:cs typeface="Arial"/>
              </a:rPr>
              <a:t>førstelinjekontakt</a:t>
            </a:r>
            <a:r>
              <a:rPr lang="en-US">
                <a:cs typeface="Arial"/>
              </a:rPr>
              <a:t> </a:t>
            </a:r>
            <a:endParaRPr lang="en-US"/>
          </a:p>
          <a:p>
            <a:pPr marL="285750" indent="-285750">
              <a:buFont typeface="Arial"/>
              <a:buChar char="•"/>
            </a:pPr>
            <a:endParaRPr lang="en-US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err="1">
                <a:cs typeface="Arial"/>
              </a:rPr>
              <a:t>Fakultetene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etablerer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egne</a:t>
            </a:r>
            <a:r>
              <a:rPr lang="en-US">
                <a:cs typeface="Arial"/>
              </a:rPr>
              <a:t> PBO-</a:t>
            </a:r>
            <a:r>
              <a:rPr lang="en-US" err="1">
                <a:cs typeface="Arial"/>
              </a:rPr>
              <a:t>nettverk</a:t>
            </a:r>
            <a:endParaRPr lang="en-US"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err="1">
                <a:cs typeface="Arial"/>
              </a:rPr>
              <a:t>Fakultetscontrollerforum</a:t>
            </a:r>
            <a:r>
              <a:rPr lang="en-US">
                <a:cs typeface="Arial"/>
              </a:rPr>
              <a:t> – NTNUs PBO-</a:t>
            </a:r>
            <a:r>
              <a:rPr lang="en-US" err="1">
                <a:cs typeface="Arial"/>
              </a:rPr>
              <a:t>nettverk</a:t>
            </a:r>
            <a:r>
              <a:rPr lang="en-US">
                <a:cs typeface="Arial"/>
              </a:rPr>
              <a:t> - </a:t>
            </a:r>
            <a:r>
              <a:rPr lang="en-US" err="1">
                <a:cs typeface="Arial"/>
              </a:rPr>
              <a:t>koordineres</a:t>
            </a:r>
            <a:r>
              <a:rPr lang="en-US">
                <a:cs typeface="Arial"/>
              </a:rPr>
              <a:t> av </a:t>
            </a:r>
            <a:r>
              <a:rPr lang="en-US" err="1">
                <a:cs typeface="Arial"/>
              </a:rPr>
              <a:t>Avdeling</a:t>
            </a:r>
            <a:r>
              <a:rPr lang="en-US">
                <a:cs typeface="Arial"/>
              </a:rPr>
              <a:t> for </a:t>
            </a:r>
            <a:r>
              <a:rPr lang="en-US" err="1">
                <a:cs typeface="Arial"/>
              </a:rPr>
              <a:t>virksomhetsstyring</a:t>
            </a:r>
            <a:r>
              <a:rPr lang="en-US">
                <a:cs typeface="Arial"/>
              </a:rPr>
              <a:t> (</a:t>
            </a:r>
            <a:r>
              <a:rPr lang="en-US" err="1">
                <a:cs typeface="Arial"/>
              </a:rPr>
              <a:t>prosesseier</a:t>
            </a:r>
            <a:r>
              <a:rPr lang="en-US">
                <a:cs typeface="Arial"/>
              </a:rPr>
              <a:t> PBO)</a:t>
            </a:r>
            <a:br>
              <a:rPr lang="en-US">
                <a:cs typeface="Arial"/>
              </a:rPr>
            </a:br>
            <a:endParaRPr lang="en-US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cs typeface="Arial"/>
              </a:rPr>
              <a:t>Prosessansvarlig Erlend Holtan Lakså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87F01-EA9C-494D-80CF-B8EE4F706EF2}"/>
              </a:ext>
            </a:extLst>
          </p:cNvPr>
          <p:cNvSpPr txBox="1"/>
          <p:nvPr/>
        </p:nvSpPr>
        <p:spPr>
          <a:xfrm>
            <a:off x="4860778" y="1050821"/>
            <a:ext cx="3705321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Arial"/>
              </a:rPr>
              <a:t>Regnskap og </a:t>
            </a:r>
            <a:r>
              <a:rPr lang="en-US" b="1" err="1">
                <a:cs typeface="Arial"/>
              </a:rPr>
              <a:t>andre</a:t>
            </a:r>
            <a:r>
              <a:rPr lang="en-US" b="1">
                <a:cs typeface="Arial"/>
              </a:rPr>
              <a:t> </a:t>
            </a:r>
            <a:r>
              <a:rPr lang="en-US" b="1" err="1">
                <a:cs typeface="Arial"/>
              </a:rPr>
              <a:t>økonomiprosesser</a:t>
            </a:r>
            <a:r>
              <a:rPr lang="en-US" b="1">
                <a:cs typeface="Arial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err="1">
                <a:cs typeface="Arial"/>
              </a:rPr>
              <a:t>Periodeavslutter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enhet</a:t>
            </a:r>
            <a:r>
              <a:rPr lang="en-US">
                <a:cs typeface="Arial"/>
              </a:rPr>
              <a:t> og </a:t>
            </a:r>
            <a:r>
              <a:rPr lang="en-US" err="1">
                <a:cs typeface="Arial"/>
              </a:rPr>
              <a:t>anleggshåndterer</a:t>
            </a:r>
            <a:r>
              <a:rPr lang="en-US">
                <a:cs typeface="Arial"/>
              </a:rPr>
              <a:t> er </a:t>
            </a:r>
            <a:r>
              <a:rPr lang="en-US" err="1">
                <a:cs typeface="Arial"/>
              </a:rPr>
              <a:t>førstelinjekontakt</a:t>
            </a:r>
            <a:r>
              <a:rPr lang="en-US">
                <a:cs typeface="Arial"/>
              </a:rPr>
              <a:t> </a:t>
            </a:r>
          </a:p>
          <a:p>
            <a:pPr marL="285750" indent="-285750">
              <a:buFont typeface="Arial"/>
              <a:buChar char="•"/>
            </a:pPr>
            <a:endParaRPr lang="en-US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err="1">
                <a:cs typeface="Arial"/>
              </a:rPr>
              <a:t>Prosessansvarlig</a:t>
            </a:r>
            <a:r>
              <a:rPr lang="en-US">
                <a:cs typeface="Arial"/>
              </a:rPr>
              <a:t> Laila Strypet</a:t>
            </a:r>
            <a:br>
              <a:rPr lang="en-US">
                <a:cs typeface="Arial"/>
              </a:rPr>
            </a:br>
            <a:endParaRPr lang="en-US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err="1">
                <a:cs typeface="Arial"/>
              </a:rPr>
              <a:t>Prosessrådgiver</a:t>
            </a:r>
            <a:r>
              <a:rPr lang="en-US">
                <a:cs typeface="Arial"/>
              </a:rPr>
              <a:t> Berit Sagosen</a:t>
            </a:r>
          </a:p>
        </p:txBody>
      </p:sp>
    </p:spTree>
    <p:extLst>
      <p:ext uri="{BB962C8B-B14F-4D97-AF65-F5344CB8AC3E}">
        <p14:creationId xmlns:p14="http://schemas.microsoft.com/office/powerpoint/2010/main" val="33947510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D3C8-9491-4823-8333-44B69CC4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b-NO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4C2FC-6200-440B-85E5-FF627608D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488" y="3602725"/>
            <a:ext cx="6435960" cy="1628238"/>
          </a:xfrm>
        </p:spPr>
        <p:txBody>
          <a:bodyPr>
            <a:normAutofit/>
          </a:bodyPr>
          <a:lstStyle/>
          <a:p>
            <a:pPr lvl="1"/>
            <a:endParaRPr lang="nb-NO"/>
          </a:p>
          <a:p>
            <a:endParaRPr lang="nb-NO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CEC64A9-177F-4F35-BFC9-924D07234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413075"/>
              </p:ext>
            </p:extLst>
          </p:nvPr>
        </p:nvGraphicFramePr>
        <p:xfrm>
          <a:off x="409650" y="994346"/>
          <a:ext cx="7362750" cy="32663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62750">
                  <a:extLst>
                    <a:ext uri="{9D8B030D-6E8A-4147-A177-3AD203B41FA5}">
                      <a16:colId xmlns:a16="http://schemas.microsoft.com/office/drawing/2014/main" val="3031343381"/>
                    </a:ext>
                  </a:extLst>
                </a:gridCol>
              </a:tblGrid>
              <a:tr h="318298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Velkommen </a:t>
                      </a:r>
                    </a:p>
                    <a:p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nb-NO" sz="1600" i="0">
                          <a:solidFill>
                            <a:schemeClr val="tx1"/>
                          </a:solidFill>
                        </a:rPr>
                        <a:t>- Hvorfor BOTT ØL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356267"/>
                  </a:ext>
                </a:extLst>
              </a:tr>
              <a:tr h="489216">
                <a:tc>
                  <a:txBody>
                    <a:bodyPr/>
                    <a:lstStyle/>
                    <a:p>
                      <a:r>
                        <a:rPr lang="nb-NO" sz="1600" i="0">
                          <a:solidFill>
                            <a:schemeClr val="tx1"/>
                          </a:solidFill>
                        </a:rPr>
                        <a:t>Introduksjon til rollene og oppgaver med BOTT ØL 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0">
                          <a:solidFill>
                            <a:schemeClr val="tx1"/>
                          </a:solidFill>
                        </a:rPr>
                        <a:t>Hovedendringer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lang="nb-NO" sz="1600" i="0">
                          <a:solidFill>
                            <a:schemeClr val="tx1"/>
                          </a:solidFill>
                        </a:rPr>
                        <a:t>Roller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165729"/>
                  </a:ext>
                </a:extLst>
              </a:tr>
              <a:tr h="489216">
                <a:tc>
                  <a:txBody>
                    <a:bodyPr/>
                    <a:lstStyle/>
                    <a:p>
                      <a:r>
                        <a:rPr lang="nb-NO" sz="1600" i="0">
                          <a:solidFill>
                            <a:schemeClr val="tx1"/>
                          </a:solidFill>
                        </a:rPr>
                        <a:t>Informasjon om opplæring </a:t>
                      </a:r>
                    </a:p>
                    <a:p>
                      <a:r>
                        <a:rPr lang="nb-NO" sz="1600" i="0">
                          <a:solidFill>
                            <a:schemeClr val="tx1"/>
                          </a:solidFill>
                        </a:rPr>
                        <a:t> - Struktur for opplæringsløp</a:t>
                      </a:r>
                    </a:p>
                    <a:p>
                      <a:r>
                        <a:rPr lang="nb-NO" sz="1600" i="0">
                          <a:solidFill>
                            <a:schemeClr val="tx1"/>
                          </a:solidFill>
                        </a:rPr>
                        <a:t> - Praktisk info om opplæring</a:t>
                      </a:r>
                    </a:p>
                    <a:p>
                      <a:r>
                        <a:rPr lang="nb-NO" sz="1600" i="0">
                          <a:solidFill>
                            <a:schemeClr val="tx1"/>
                          </a:solidFill>
                        </a:rPr>
                        <a:t> - Opplæring for de ulike rollene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177042"/>
                  </a:ext>
                </a:extLst>
              </a:tr>
              <a:tr h="398719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Hvor kan du finne mer informasjon 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807107"/>
                  </a:ext>
                </a:extLst>
              </a:tr>
              <a:tr h="398719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chemeClr val="bg1"/>
                          </a:solidFill>
                        </a:rPr>
                        <a:t>Spørsmål og svar</a:t>
                      </a:r>
                    </a:p>
                  </a:txBody>
                  <a:tcPr>
                    <a:solidFill>
                      <a:srgbClr val="0D34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241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89560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05A046F-C2A3-4431-9059-86CB6D68D80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05A046F-C2A3-4431-9059-86CB6D68D8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9794632-94F0-451D-972B-025EC8E8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Spørsmål og svar</a:t>
            </a:r>
          </a:p>
        </p:txBody>
      </p:sp>
      <p:pic>
        <p:nvPicPr>
          <p:cNvPr id="4" name="Graphic 3" descr="Questions with solid fill">
            <a:extLst>
              <a:ext uri="{FF2B5EF4-FFF2-40B4-BE49-F238E27FC236}">
                <a16:creationId xmlns:a16="http://schemas.microsoft.com/office/drawing/2014/main" id="{E1926C42-1E95-42F2-92E2-23C6EC6ECC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48794" y="1125958"/>
            <a:ext cx="3322502" cy="33225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13F58B-14C9-8BC6-7959-E28EDE9CCABB}"/>
              </a:ext>
            </a:extLst>
          </p:cNvPr>
          <p:cNvSpPr txBox="1"/>
          <p:nvPr/>
        </p:nvSpPr>
        <p:spPr>
          <a:xfrm>
            <a:off x="439200" y="1728000"/>
            <a:ext cx="3614400" cy="2476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Gå til menti.com</a:t>
            </a:r>
          </a:p>
          <a:p>
            <a:endParaRPr lang="nb-NO" sz="32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3200" dirty="0"/>
              <a:t>Kode: </a:t>
            </a:r>
            <a:r>
              <a:rPr lang="nb-NO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88886734</a:t>
            </a:r>
          </a:p>
          <a:p>
            <a:endParaRPr lang="nb-NO" sz="32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349616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BDACA-D9DD-215B-555F-3511BAD28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Spørsmål om opplæring?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2A335D-041A-E56B-3AD3-F1C3AF854E98}"/>
              </a:ext>
            </a:extLst>
          </p:cNvPr>
          <p:cNvSpPr txBox="1"/>
          <p:nvPr/>
        </p:nvSpPr>
        <p:spPr>
          <a:xfrm>
            <a:off x="326573" y="1818871"/>
            <a:ext cx="78824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/>
              <a:t>Spørsmål om opplæring sendes til: </a:t>
            </a:r>
            <a:r>
              <a:rPr lang="nb-NO" sz="2400" b="0" i="0" u="sng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3"/>
              </a:rPr>
              <a:t>opplaering-bott-ol@ntnu.no</a:t>
            </a:r>
            <a:r>
              <a:rPr lang="nb-NO" sz="1800" b="0" i="0">
                <a:solidFill>
                  <a:srgbClr val="323130"/>
                </a:solidFill>
                <a:effectLst/>
                <a:latin typeface="Calibri" panose="020F0502020204030204" pitchFamily="34" charset="0"/>
              </a:rPr>
              <a:t> </a:t>
            </a:r>
            <a:endParaRPr lang="nb-NO" sz="1800"/>
          </a:p>
        </p:txBody>
      </p:sp>
    </p:spTree>
    <p:extLst>
      <p:ext uri="{BB962C8B-B14F-4D97-AF65-F5344CB8AC3E}">
        <p14:creationId xmlns:p14="http://schemas.microsoft.com/office/powerpoint/2010/main" val="21988197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DEBCE-FA23-1B21-D1B3-27155F645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807F6-AA24-04E0-FF05-1EF7F4860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37E4B1-A3C7-29E3-5D9C-2D3D7D7EB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696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899909-58CD-0475-EEA6-EACE6BC5D404}"/>
              </a:ext>
            </a:extLst>
          </p:cNvPr>
          <p:cNvSpPr txBox="1"/>
          <p:nvPr/>
        </p:nvSpPr>
        <p:spPr>
          <a:xfrm>
            <a:off x="1637211" y="1254034"/>
            <a:ext cx="6766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b="1">
                <a:solidFill>
                  <a:schemeClr val="bg1"/>
                </a:solidFill>
              </a:rPr>
              <a:t>Takk for deltakelsen!</a:t>
            </a:r>
          </a:p>
        </p:txBody>
      </p:sp>
    </p:spTree>
    <p:extLst>
      <p:ext uri="{BB962C8B-B14F-4D97-AF65-F5344CB8AC3E}">
        <p14:creationId xmlns:p14="http://schemas.microsoft.com/office/powerpoint/2010/main" val="3858406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5FE2C19-1B9A-46A3-864B-AA04A0F0C1C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5FE2C19-1B9A-46A3-864B-AA04A0F0C1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8E4C28B-F1B0-402B-9DE8-288274C06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461665"/>
          </a:xfrm>
        </p:spPr>
        <p:txBody>
          <a:bodyPr vert="horz"/>
          <a:lstStyle/>
          <a:p>
            <a:r>
              <a:rPr lang="nb-NO" sz="2400"/>
              <a:t>Hvem som deltar på møtet og hvorfor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B96EE9-AE9A-4987-80EF-16C76EF8026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015" r="4833" b="3332"/>
          <a:stretch/>
        </p:blipFill>
        <p:spPr>
          <a:xfrm>
            <a:off x="5115485" y="1938176"/>
            <a:ext cx="1100281" cy="13029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62ABA2-A59E-44CC-A66E-19FEDD74527A}"/>
              </a:ext>
            </a:extLst>
          </p:cNvPr>
          <p:cNvSpPr txBox="1"/>
          <p:nvPr/>
        </p:nvSpPr>
        <p:spPr>
          <a:xfrm>
            <a:off x="4956237" y="3277952"/>
            <a:ext cx="186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/>
              <a:t>Bilagsbehandler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D70540-0377-447A-A1D7-E8EED5E07AF2}"/>
              </a:ext>
            </a:extLst>
          </p:cNvPr>
          <p:cNvSpPr txBox="1"/>
          <p:nvPr/>
        </p:nvSpPr>
        <p:spPr>
          <a:xfrm>
            <a:off x="2539073" y="3260046"/>
            <a:ext cx="186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err="1"/>
              <a:t>Periodeavslutter</a:t>
            </a:r>
            <a:r>
              <a:rPr lang="nb-NO" sz="1200" b="1"/>
              <a:t> enhet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E1E1731-4927-485D-90C8-79BA0DF2D88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865" r="7051" b="4580"/>
          <a:stretch/>
        </p:blipFill>
        <p:spPr>
          <a:xfrm>
            <a:off x="2894671" y="1927754"/>
            <a:ext cx="1100281" cy="125048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87B71CD-8F7E-4031-852D-61F75AFCFF9F}"/>
              </a:ext>
            </a:extLst>
          </p:cNvPr>
          <p:cNvSpPr txBox="1"/>
          <p:nvPr/>
        </p:nvSpPr>
        <p:spPr>
          <a:xfrm>
            <a:off x="872730" y="3273006"/>
            <a:ext cx="186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/>
              <a:t>Controller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20FDBD-DAA1-408A-8562-2199C3A00021}"/>
              </a:ext>
            </a:extLst>
          </p:cNvPr>
          <p:cNvSpPr txBox="1"/>
          <p:nvPr/>
        </p:nvSpPr>
        <p:spPr>
          <a:xfrm>
            <a:off x="6905413" y="3273006"/>
            <a:ext cx="186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/>
              <a:t>Anleggshåndterer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B8DB01E-DA1E-4554-8671-AA8CBB2C3FB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346" t="4341" r="7808" b="7203"/>
          <a:stretch/>
        </p:blipFill>
        <p:spPr>
          <a:xfrm>
            <a:off x="872730" y="2088121"/>
            <a:ext cx="991824" cy="11848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E034924-2D5E-4382-B8DB-4AA7A6593C6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816" r="10376"/>
          <a:stretch/>
        </p:blipFill>
        <p:spPr>
          <a:xfrm>
            <a:off x="7071878" y="1927754"/>
            <a:ext cx="1133940" cy="138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32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C5A01102-A4A1-4791-B7B0-EA1AC396472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835869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C5A01102-A4A1-4791-B7B0-EA1AC39647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722380-6CA1-492C-94DF-216A8AE32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1"/>
            <a:ext cx="8229600" cy="954107"/>
          </a:xfrm>
        </p:spPr>
        <p:txBody>
          <a:bodyPr vert="horz"/>
          <a:lstStyle/>
          <a:p>
            <a:r>
              <a:rPr lang="nb-NO" sz="2800"/>
              <a:t>Mål for møtet</a:t>
            </a:r>
            <a:br>
              <a:rPr lang="nb-NO" sz="2800"/>
            </a:br>
            <a:endParaRPr lang="nb-NO" sz="2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2C879B-C79A-4758-9213-30729E474039}"/>
              </a:ext>
            </a:extLst>
          </p:cNvPr>
          <p:cNvSpPr txBox="1"/>
          <p:nvPr/>
        </p:nvSpPr>
        <p:spPr>
          <a:xfrm>
            <a:off x="1865316" y="2110205"/>
            <a:ext cx="41147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6" indent="-285736" defTabSz="457178">
              <a:buFont typeface="Arial" panose="020B0604020202020204" pitchFamily="34" charset="0"/>
              <a:buChar char="•"/>
              <a:defRPr/>
            </a:pPr>
            <a:r>
              <a:rPr lang="nb-NO">
                <a:solidFill>
                  <a:srgbClr val="FFFFFF"/>
                </a:solidFill>
                <a:latin typeface="Arial" panose="020B0604020202020204"/>
              </a:rPr>
              <a:t>Få en felles forståelse for BOTT ØL</a:t>
            </a:r>
          </a:p>
          <a:p>
            <a:pPr marL="285736" indent="-285736" defTabSz="457178">
              <a:buFont typeface="Arial" panose="020B0604020202020204" pitchFamily="34" charset="0"/>
              <a:buChar char="•"/>
              <a:defRPr/>
            </a:pPr>
            <a:r>
              <a:rPr lang="nb-NO">
                <a:solidFill>
                  <a:srgbClr val="FFFFFF"/>
                </a:solidFill>
                <a:latin typeface="Arial" panose="020B0604020202020204"/>
              </a:rPr>
              <a:t>Innspill til ambisjonsnivå</a:t>
            </a:r>
          </a:p>
          <a:p>
            <a:pPr marL="457178" lvl="1" defTabSz="457178">
              <a:defRPr/>
            </a:pPr>
            <a:r>
              <a:rPr lang="nb-NO">
                <a:solidFill>
                  <a:srgbClr val="FFFFFF"/>
                </a:solidFill>
                <a:latin typeface="Arial" panose="020B0604020202020204"/>
              </a:rPr>
              <a:t>- For 2021</a:t>
            </a:r>
          </a:p>
          <a:p>
            <a:pPr marL="457178" lvl="1" defTabSz="457178">
              <a:defRPr/>
            </a:pPr>
            <a:r>
              <a:rPr lang="nb-NO">
                <a:solidFill>
                  <a:srgbClr val="FFFFFF"/>
                </a:solidFill>
                <a:latin typeface="Arial" panose="020B0604020202020204"/>
              </a:rPr>
              <a:t>- Fram til 2025</a:t>
            </a:r>
          </a:p>
          <a:p>
            <a:pPr defTabSz="457178">
              <a:defRPr/>
            </a:pPr>
            <a:endParaRPr lang="nb-NO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7" name="Picture 7" descr="A close up of a person&#10;&#10;Description automatically generated">
            <a:extLst>
              <a:ext uri="{FF2B5EF4-FFF2-40B4-BE49-F238E27FC236}">
                <a16:creationId xmlns:a16="http://schemas.microsoft.com/office/drawing/2014/main" id="{A866E86E-CDF0-44EA-B7FB-B2DADCCCD4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596" y="806659"/>
            <a:ext cx="8121477" cy="385543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DCB3128-E062-42F9-8C82-A46881858251}"/>
              </a:ext>
            </a:extLst>
          </p:cNvPr>
          <p:cNvSpPr/>
          <p:nvPr/>
        </p:nvSpPr>
        <p:spPr>
          <a:xfrm>
            <a:off x="3000665" y="841294"/>
            <a:ext cx="5187430" cy="3560496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78">
              <a:defRPr/>
            </a:pPr>
            <a:endParaRPr lang="en-US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4FEDE8-BA72-4241-B240-0F6E538EDC9C}"/>
              </a:ext>
            </a:extLst>
          </p:cNvPr>
          <p:cNvSpPr txBox="1"/>
          <p:nvPr/>
        </p:nvSpPr>
        <p:spPr>
          <a:xfrm>
            <a:off x="3520576" y="1273245"/>
            <a:ext cx="4203448" cy="50783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endParaRPr lang="nb-NO" sz="1425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/>
            <a:endParaRPr lang="nb-NO" sz="1275" b="1">
              <a:solidFill>
                <a:srgbClr val="242424"/>
              </a:solidFill>
              <a:latin typeface="Arial" panose="020B060402020202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CBA1E8-C827-0929-C3AD-DF6E405E4BBF}"/>
              </a:ext>
            </a:extLst>
          </p:cNvPr>
          <p:cNvSpPr txBox="1"/>
          <p:nvPr/>
        </p:nvSpPr>
        <p:spPr>
          <a:xfrm>
            <a:off x="3279431" y="1833207"/>
            <a:ext cx="4535424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685800"/>
            <a:r>
              <a:rPr lang="nb-NO" sz="2400">
                <a:solidFill>
                  <a:srgbClr val="000000"/>
                </a:solidFill>
                <a:latin typeface="Arial" panose="020B0604020202020204"/>
              </a:rPr>
              <a:t>Informere om </a:t>
            </a:r>
            <a:r>
              <a:rPr lang="nb-NO" sz="2400" err="1">
                <a:solidFill>
                  <a:srgbClr val="000000"/>
                </a:solidFill>
                <a:latin typeface="Arial" panose="020B0604020202020204"/>
              </a:rPr>
              <a:t>hovedendringer</a:t>
            </a:r>
            <a:r>
              <a:rPr lang="nb-NO" sz="2400">
                <a:solidFill>
                  <a:srgbClr val="000000"/>
                </a:solidFill>
                <a:latin typeface="Arial" panose="020B0604020202020204"/>
              </a:rPr>
              <a:t> og </a:t>
            </a:r>
            <a:r>
              <a:rPr lang="nb-NO" sz="2400">
                <a:latin typeface="Arial" panose="020B0604020202020204"/>
              </a:rPr>
              <a:t>opplæringsløp</a:t>
            </a:r>
            <a:r>
              <a:rPr lang="nb-NO" sz="2400">
                <a:solidFill>
                  <a:srgbClr val="000000"/>
                </a:solidFill>
                <a:latin typeface="Arial" panose="020B0604020202020204"/>
              </a:rPr>
              <a:t> for </a:t>
            </a:r>
            <a:r>
              <a:rPr lang="nb-NO" sz="2400" err="1">
                <a:solidFill>
                  <a:srgbClr val="000000"/>
                </a:solidFill>
                <a:latin typeface="Arial" panose="020B0604020202020204"/>
              </a:rPr>
              <a:t>controller</a:t>
            </a:r>
            <a:r>
              <a:rPr lang="nb-NO" sz="2400">
                <a:solidFill>
                  <a:srgbClr val="000000"/>
                </a:solidFill>
                <a:latin typeface="Arial" panose="020B0604020202020204"/>
              </a:rPr>
              <a:t>, samt rollene bilagsbehandler, </a:t>
            </a:r>
            <a:r>
              <a:rPr lang="nb-NO" sz="2400" err="1">
                <a:solidFill>
                  <a:srgbClr val="000000"/>
                </a:solidFill>
                <a:latin typeface="Arial" panose="020B0604020202020204"/>
              </a:rPr>
              <a:t>periodeavslutter</a:t>
            </a:r>
            <a:r>
              <a:rPr lang="nb-NO" sz="2400">
                <a:solidFill>
                  <a:srgbClr val="000000"/>
                </a:solidFill>
                <a:latin typeface="Arial" panose="020B0604020202020204"/>
              </a:rPr>
              <a:t> enhet og anleggshåndterer</a:t>
            </a:r>
            <a:endParaRPr lang="nb-NO" sz="2400">
              <a:solidFill>
                <a:srgbClr val="000000"/>
              </a:solidFill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7870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16456CD-9A51-4369-B624-AB0324D6E7B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95643087"/>
              </p:ext>
            </p:extLst>
          </p:nvPr>
        </p:nvGraphicFramePr>
        <p:xfrm>
          <a:off x="1192" y="119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16456CD-9A51-4369-B624-AB0324D6E7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3297F30B-D24D-4EE9-AF1A-452C8D09F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398" y="25578"/>
            <a:ext cx="8418747" cy="1110177"/>
          </a:xfrm>
        </p:spPr>
        <p:txBody>
          <a:bodyPr vert="horz"/>
          <a:lstStyle/>
          <a:p>
            <a:pPr algn="ctr">
              <a:spcBef>
                <a:spcPct val="20000"/>
              </a:spcBef>
            </a:pPr>
            <a:r>
              <a:rPr lang="nb-NO">
                <a:solidFill>
                  <a:schemeClr val="tx2"/>
                </a:solidFill>
              </a:rPr>
              <a:t>Hvorfor BOTT ØL</a:t>
            </a:r>
            <a:br>
              <a:rPr lang="nb-NO"/>
            </a:br>
            <a:r>
              <a:rPr lang="nb-NO" sz="1500" b="0" i="1">
                <a:solidFill>
                  <a:srgbClr val="000000"/>
                </a:solidFill>
              </a:rPr>
              <a:t>Innføringen av nye økonomi- og lønnssystemer vil gi NTNU mange fordeler både i et fag- og brukerperspektiv</a:t>
            </a:r>
            <a:endParaRPr lang="nb-NO" sz="150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F5520E2-E70E-421E-853F-DFBEDAC60221}"/>
              </a:ext>
            </a:extLst>
          </p:cNvPr>
          <p:cNvGrpSpPr/>
          <p:nvPr/>
        </p:nvGrpSpPr>
        <p:grpSpPr>
          <a:xfrm>
            <a:off x="4524005" y="1355260"/>
            <a:ext cx="1890522" cy="1210630"/>
            <a:chOff x="3255959" y="1713774"/>
            <a:chExt cx="2520696" cy="161417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193DF72-A128-4DE5-8927-07C75A014018}"/>
                </a:ext>
              </a:extLst>
            </p:cNvPr>
            <p:cNvSpPr txBox="1"/>
            <p:nvPr/>
          </p:nvSpPr>
          <p:spPr>
            <a:xfrm>
              <a:off x="3255959" y="2589284"/>
              <a:ext cx="2520696" cy="738665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 defTabSz="685783">
                <a:defRPr/>
              </a:pPr>
              <a:r>
                <a:rPr lang="nb-NO" sz="1050">
                  <a:solidFill>
                    <a:srgbClr val="000000"/>
                  </a:solidFill>
                  <a:latin typeface="Arial" panose="020B0604020202020204"/>
                </a:rPr>
                <a:t>Vi får roller, systemer og prosesser som er laget for å fungere i lag</a:t>
              </a:r>
            </a:p>
          </p:txBody>
        </p:sp>
        <p:pic>
          <p:nvPicPr>
            <p:cNvPr id="19" name="Graphic 18" descr="Rope Knot with solid fill">
              <a:extLst>
                <a:ext uri="{FF2B5EF4-FFF2-40B4-BE49-F238E27FC236}">
                  <a16:creationId xmlns:a16="http://schemas.microsoft.com/office/drawing/2014/main" id="{0E113155-786B-45E5-B000-32C7D82CF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136623" y="1713774"/>
              <a:ext cx="914400" cy="914400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8609F01-EA0B-4A82-84AE-4747634045FE}"/>
              </a:ext>
            </a:extLst>
          </p:cNvPr>
          <p:cNvGrpSpPr/>
          <p:nvPr/>
        </p:nvGrpSpPr>
        <p:grpSpPr>
          <a:xfrm>
            <a:off x="399450" y="1355260"/>
            <a:ext cx="1890522" cy="1232548"/>
            <a:chOff x="532600" y="1684550"/>
            <a:chExt cx="2520696" cy="164339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9D253B3-4076-4EAB-AB1F-E800F4C61DFA}"/>
                </a:ext>
              </a:extLst>
            </p:cNvPr>
            <p:cNvSpPr txBox="1"/>
            <p:nvPr/>
          </p:nvSpPr>
          <p:spPr>
            <a:xfrm>
              <a:off x="532600" y="2589284"/>
              <a:ext cx="2520696" cy="738665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 defTabSz="685783">
                <a:defRPr/>
              </a:pPr>
              <a:r>
                <a:rPr lang="nb-NO" sz="1050">
                  <a:solidFill>
                    <a:srgbClr val="000000"/>
                  </a:solidFill>
                  <a:latin typeface="Arial" panose="020B0604020202020204"/>
                </a:rPr>
                <a:t>Vi erstatter utdaterte systemer med nye som vil være i kontinuerlig forbedring</a:t>
              </a:r>
            </a:p>
          </p:txBody>
        </p:sp>
        <p:pic>
          <p:nvPicPr>
            <p:cNvPr id="23" name="Graphic 22" descr="Building Brick Wall with solid fill">
              <a:extLst>
                <a:ext uri="{FF2B5EF4-FFF2-40B4-BE49-F238E27FC236}">
                  <a16:creationId xmlns:a16="http://schemas.microsoft.com/office/drawing/2014/main" id="{FAE93033-7CDC-43DE-A92F-FE06CB68B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335748" y="1684550"/>
              <a:ext cx="914400" cy="914400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EB019A2-F5DB-4119-8012-AAF09EEF25AE}"/>
              </a:ext>
            </a:extLst>
          </p:cNvPr>
          <p:cNvGrpSpPr/>
          <p:nvPr/>
        </p:nvGrpSpPr>
        <p:grpSpPr>
          <a:xfrm>
            <a:off x="6666298" y="1355260"/>
            <a:ext cx="2111329" cy="1371401"/>
            <a:chOff x="8888395" y="1714857"/>
            <a:chExt cx="2815105" cy="182853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89CD5BA-9163-41DE-AB24-051B36CFE8EB}"/>
                </a:ext>
              </a:extLst>
            </p:cNvPr>
            <p:cNvSpPr txBox="1"/>
            <p:nvPr/>
          </p:nvSpPr>
          <p:spPr>
            <a:xfrm>
              <a:off x="8888395" y="2589283"/>
              <a:ext cx="2815105" cy="954108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 defTabSz="685783">
                <a:defRPr/>
              </a:pPr>
              <a:r>
                <a:rPr lang="nb-NO" sz="1050">
                  <a:solidFill>
                    <a:srgbClr val="000000"/>
                  </a:solidFill>
                  <a:latin typeface="Arial" panose="020B0604020202020204"/>
                </a:rPr>
                <a:t>Vi får økt funksjonalitet innen flere områder som pre-</a:t>
              </a:r>
              <a:r>
                <a:rPr lang="nb-NO" sz="1050" err="1">
                  <a:solidFill>
                    <a:srgbClr val="000000"/>
                  </a:solidFill>
                  <a:latin typeface="Arial" panose="020B0604020202020204"/>
                </a:rPr>
                <a:t>award</a:t>
              </a:r>
              <a:r>
                <a:rPr lang="nb-NO" sz="1050">
                  <a:solidFill>
                    <a:srgbClr val="000000"/>
                  </a:solidFill>
                  <a:latin typeface="Arial" panose="020B0604020202020204"/>
                </a:rPr>
                <a:t> (prosjektøkonomi) og selvbetjeningsløsninger</a:t>
              </a:r>
              <a:endParaRPr lang="nb-NO" sz="1050">
                <a:solidFill>
                  <a:srgbClr val="000000"/>
                </a:solidFill>
                <a:latin typeface="Arial" panose="020B0604020202020204"/>
                <a:cs typeface="Arial"/>
              </a:endParaRPr>
            </a:p>
          </p:txBody>
        </p:sp>
        <p:pic>
          <p:nvPicPr>
            <p:cNvPr id="31" name="Graphic 30" descr="Escalator Up with solid fill">
              <a:extLst>
                <a:ext uri="{FF2B5EF4-FFF2-40B4-BE49-F238E27FC236}">
                  <a16:creationId xmlns:a16="http://schemas.microsoft.com/office/drawing/2014/main" id="{1866CD66-A329-4B8E-89A1-151482746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899361" y="1714857"/>
              <a:ext cx="914400" cy="914400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960AEB2-C9C3-442D-BFAF-E77D8CCBB632}"/>
              </a:ext>
            </a:extLst>
          </p:cNvPr>
          <p:cNvGrpSpPr/>
          <p:nvPr/>
        </p:nvGrpSpPr>
        <p:grpSpPr>
          <a:xfrm>
            <a:off x="322358" y="2948501"/>
            <a:ext cx="1890522" cy="1637921"/>
            <a:chOff x="429810" y="3931334"/>
            <a:chExt cx="2520696" cy="2183895"/>
          </a:xfrm>
        </p:grpSpPr>
        <p:pic>
          <p:nvPicPr>
            <p:cNvPr id="27" name="Graphic 26" descr="Blockchain with solid fill">
              <a:extLst>
                <a:ext uri="{FF2B5EF4-FFF2-40B4-BE49-F238E27FC236}">
                  <a16:creationId xmlns:a16="http://schemas.microsoft.com/office/drawing/2014/main" id="{12A2C270-3BD3-40B6-B20C-F29C81F2D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10098" y="3931334"/>
              <a:ext cx="914400" cy="9144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BACB568-D257-4038-985A-54928EB38F51}"/>
                </a:ext>
              </a:extLst>
            </p:cNvPr>
            <p:cNvSpPr txBox="1"/>
            <p:nvPr/>
          </p:nvSpPr>
          <p:spPr>
            <a:xfrm>
              <a:off x="429810" y="4945678"/>
              <a:ext cx="2520696" cy="1169551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 defTabSz="685783">
                <a:defRPr/>
              </a:pPr>
              <a:r>
                <a:rPr lang="nb-NO" sz="1050">
                  <a:solidFill>
                    <a:srgbClr val="000000"/>
                  </a:solidFill>
                  <a:latin typeface="Arial" panose="020B0604020202020204"/>
                </a:rPr>
                <a:t>Vi får prosessansvarlige, prosessrådgivere og fagbrukere i tett samarbeid som gir bedre kvalitet i tjenestene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9B7BBCF-A287-4B0B-888B-C318BD14F1BF}"/>
              </a:ext>
            </a:extLst>
          </p:cNvPr>
          <p:cNvGrpSpPr/>
          <p:nvPr/>
        </p:nvGrpSpPr>
        <p:grpSpPr>
          <a:xfrm>
            <a:off x="2445971" y="2955666"/>
            <a:ext cx="1890522" cy="1630760"/>
            <a:chOff x="3261295" y="3940885"/>
            <a:chExt cx="2520696" cy="217434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F1D2489-C699-487F-BA98-BA32D112E53D}"/>
                </a:ext>
              </a:extLst>
            </p:cNvPr>
            <p:cNvSpPr txBox="1"/>
            <p:nvPr/>
          </p:nvSpPr>
          <p:spPr>
            <a:xfrm>
              <a:off x="3261295" y="4945679"/>
              <a:ext cx="2520696" cy="1169549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 defTabSz="685783">
                <a:defRPr/>
              </a:pPr>
              <a:r>
                <a:rPr lang="nb-NO" sz="1050">
                  <a:solidFill>
                    <a:srgbClr val="000000"/>
                  </a:solidFill>
                  <a:latin typeface="Arial" panose="020B0604020202020204"/>
                </a:rPr>
                <a:t>Vi vil følge lover, avtaler og regler da de er bygd inn i systemene (i delvis motsetning til dagens situasjon)</a:t>
              </a:r>
            </a:p>
          </p:txBody>
        </p:sp>
        <p:pic>
          <p:nvPicPr>
            <p:cNvPr id="38" name="Graphic 37" descr="Document with solid fill">
              <a:extLst>
                <a:ext uri="{FF2B5EF4-FFF2-40B4-BE49-F238E27FC236}">
                  <a16:creationId xmlns:a16="http://schemas.microsoft.com/office/drawing/2014/main" id="{1DB95787-A7AB-4B0C-822E-5CC753BDF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154789" y="3940885"/>
              <a:ext cx="914400" cy="914400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1B6FA6A-97F1-4D79-8D19-EF2F60D64CCE}"/>
              </a:ext>
            </a:extLst>
          </p:cNvPr>
          <p:cNvGrpSpPr/>
          <p:nvPr/>
        </p:nvGrpSpPr>
        <p:grpSpPr>
          <a:xfrm>
            <a:off x="6860971" y="2941857"/>
            <a:ext cx="1890522" cy="1321393"/>
            <a:chOff x="9147961" y="3922484"/>
            <a:chExt cx="2520696" cy="1761860"/>
          </a:xfrm>
        </p:grpSpPr>
        <p:sp>
          <p:nvSpPr>
            <p:cNvPr id="21" name="TextBox 35">
              <a:extLst>
                <a:ext uri="{FF2B5EF4-FFF2-40B4-BE49-F238E27FC236}">
                  <a16:creationId xmlns:a16="http://schemas.microsoft.com/office/drawing/2014/main" id="{032E671C-DFA4-8846-7F87-10E71B0CCBB5}"/>
                </a:ext>
              </a:extLst>
            </p:cNvPr>
            <p:cNvSpPr txBox="1"/>
            <p:nvPr/>
          </p:nvSpPr>
          <p:spPr>
            <a:xfrm>
              <a:off x="9147961" y="4945679"/>
              <a:ext cx="2520696" cy="738665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 defTabSz="685783">
                <a:defRPr/>
              </a:pPr>
              <a:r>
                <a:rPr lang="nb-NO" sz="1050">
                  <a:solidFill>
                    <a:srgbClr val="000000"/>
                  </a:solidFill>
                  <a:latin typeface="Arial" panose="020B0604020202020204"/>
                </a:rPr>
                <a:t>Vi får systemer, prosesser og roller som bidrar til å realisere Ett NTNU</a:t>
              </a:r>
              <a:endParaRPr lang="nb-NO" sz="12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pic>
          <p:nvPicPr>
            <p:cNvPr id="22" name="Graphic 37" descr="Bank with solid fill">
              <a:extLst>
                <a:ext uri="{FF2B5EF4-FFF2-40B4-BE49-F238E27FC236}">
                  <a16:creationId xmlns:a16="http://schemas.microsoft.com/office/drawing/2014/main" id="{831D87C1-1ED9-16FC-D740-EEC5CCCF1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951109" y="3922484"/>
              <a:ext cx="914400" cy="914400"/>
            </a:xfrm>
            <a:prstGeom prst="rect">
              <a:avLst/>
            </a:prstGeom>
          </p:spPr>
        </p:pic>
      </p:grpSp>
      <p:sp>
        <p:nvSpPr>
          <p:cNvPr id="28" name="Freeform 114">
            <a:extLst>
              <a:ext uri="{FF2B5EF4-FFF2-40B4-BE49-F238E27FC236}">
                <a16:creationId xmlns:a16="http://schemas.microsoft.com/office/drawing/2014/main" id="{91755F43-BBE2-4091-9123-99234591EB5F}"/>
              </a:ext>
            </a:extLst>
          </p:cNvPr>
          <p:cNvSpPr>
            <a:spLocks noEditPoints="1"/>
          </p:cNvSpPr>
          <p:nvPr/>
        </p:nvSpPr>
        <p:spPr bwMode="auto">
          <a:xfrm>
            <a:off x="5324611" y="3062026"/>
            <a:ext cx="616003" cy="524774"/>
          </a:xfrm>
          <a:custGeom>
            <a:avLst/>
            <a:gdLst>
              <a:gd name="T0" fmla="*/ 288 w 320"/>
              <a:gd name="T1" fmla="*/ 203 h 267"/>
              <a:gd name="T2" fmla="*/ 277 w 320"/>
              <a:gd name="T3" fmla="*/ 128 h 267"/>
              <a:gd name="T4" fmla="*/ 171 w 320"/>
              <a:gd name="T5" fmla="*/ 75 h 267"/>
              <a:gd name="T6" fmla="*/ 203 w 320"/>
              <a:gd name="T7" fmla="*/ 64 h 267"/>
              <a:gd name="T8" fmla="*/ 192 w 320"/>
              <a:gd name="T9" fmla="*/ 0 h 267"/>
              <a:gd name="T10" fmla="*/ 117 w 320"/>
              <a:gd name="T11" fmla="*/ 11 h 267"/>
              <a:gd name="T12" fmla="*/ 128 w 320"/>
              <a:gd name="T13" fmla="*/ 75 h 267"/>
              <a:gd name="T14" fmla="*/ 149 w 320"/>
              <a:gd name="T15" fmla="*/ 128 h 267"/>
              <a:gd name="T16" fmla="*/ 32 w 320"/>
              <a:gd name="T17" fmla="*/ 139 h 267"/>
              <a:gd name="T18" fmla="*/ 11 w 320"/>
              <a:gd name="T19" fmla="*/ 203 h 267"/>
              <a:gd name="T20" fmla="*/ 0 w 320"/>
              <a:gd name="T21" fmla="*/ 256 h 267"/>
              <a:gd name="T22" fmla="*/ 75 w 320"/>
              <a:gd name="T23" fmla="*/ 267 h 267"/>
              <a:gd name="T24" fmla="*/ 85 w 320"/>
              <a:gd name="T25" fmla="*/ 214 h 267"/>
              <a:gd name="T26" fmla="*/ 53 w 320"/>
              <a:gd name="T27" fmla="*/ 203 h 267"/>
              <a:gd name="T28" fmla="*/ 149 w 320"/>
              <a:gd name="T29" fmla="*/ 150 h 267"/>
              <a:gd name="T30" fmla="*/ 128 w 320"/>
              <a:gd name="T31" fmla="*/ 203 h 267"/>
              <a:gd name="T32" fmla="*/ 117 w 320"/>
              <a:gd name="T33" fmla="*/ 256 h 267"/>
              <a:gd name="T34" fmla="*/ 192 w 320"/>
              <a:gd name="T35" fmla="*/ 267 h 267"/>
              <a:gd name="T36" fmla="*/ 203 w 320"/>
              <a:gd name="T37" fmla="*/ 214 h 267"/>
              <a:gd name="T38" fmla="*/ 171 w 320"/>
              <a:gd name="T39" fmla="*/ 203 h 267"/>
              <a:gd name="T40" fmla="*/ 267 w 320"/>
              <a:gd name="T41" fmla="*/ 150 h 267"/>
              <a:gd name="T42" fmla="*/ 245 w 320"/>
              <a:gd name="T43" fmla="*/ 203 h 267"/>
              <a:gd name="T44" fmla="*/ 235 w 320"/>
              <a:gd name="T45" fmla="*/ 256 h 267"/>
              <a:gd name="T46" fmla="*/ 309 w 320"/>
              <a:gd name="T47" fmla="*/ 267 h 267"/>
              <a:gd name="T48" fmla="*/ 320 w 320"/>
              <a:gd name="T49" fmla="*/ 214 h 267"/>
              <a:gd name="T50" fmla="*/ 139 w 320"/>
              <a:gd name="T51" fmla="*/ 22 h 267"/>
              <a:gd name="T52" fmla="*/ 181 w 320"/>
              <a:gd name="T53" fmla="*/ 54 h 267"/>
              <a:gd name="T54" fmla="*/ 139 w 320"/>
              <a:gd name="T55" fmla="*/ 22 h 267"/>
              <a:gd name="T56" fmla="*/ 21 w 320"/>
              <a:gd name="T57" fmla="*/ 246 h 267"/>
              <a:gd name="T58" fmla="*/ 64 w 320"/>
              <a:gd name="T59" fmla="*/ 224 h 267"/>
              <a:gd name="T60" fmla="*/ 181 w 320"/>
              <a:gd name="T61" fmla="*/ 246 h 267"/>
              <a:gd name="T62" fmla="*/ 139 w 320"/>
              <a:gd name="T63" fmla="*/ 224 h 267"/>
              <a:gd name="T64" fmla="*/ 181 w 320"/>
              <a:gd name="T65" fmla="*/ 246 h 267"/>
              <a:gd name="T66" fmla="*/ 256 w 320"/>
              <a:gd name="T67" fmla="*/ 246 h 267"/>
              <a:gd name="T68" fmla="*/ 299 w 320"/>
              <a:gd name="T69" fmla="*/ 224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20" h="267">
                <a:moveTo>
                  <a:pt x="309" y="203"/>
                </a:moveTo>
                <a:cubicBezTo>
                  <a:pt x="288" y="203"/>
                  <a:pt x="288" y="203"/>
                  <a:pt x="288" y="203"/>
                </a:cubicBezTo>
                <a:cubicBezTo>
                  <a:pt x="288" y="139"/>
                  <a:pt x="288" y="139"/>
                  <a:pt x="288" y="139"/>
                </a:cubicBezTo>
                <a:cubicBezTo>
                  <a:pt x="288" y="133"/>
                  <a:pt x="283" y="128"/>
                  <a:pt x="277" y="128"/>
                </a:cubicBezTo>
                <a:cubicBezTo>
                  <a:pt x="171" y="128"/>
                  <a:pt x="171" y="128"/>
                  <a:pt x="171" y="128"/>
                </a:cubicBezTo>
                <a:cubicBezTo>
                  <a:pt x="171" y="75"/>
                  <a:pt x="171" y="75"/>
                  <a:pt x="171" y="75"/>
                </a:cubicBezTo>
                <a:cubicBezTo>
                  <a:pt x="192" y="75"/>
                  <a:pt x="192" y="75"/>
                  <a:pt x="192" y="75"/>
                </a:cubicBezTo>
                <a:cubicBezTo>
                  <a:pt x="198" y="75"/>
                  <a:pt x="203" y="70"/>
                  <a:pt x="203" y="64"/>
                </a:cubicBezTo>
                <a:cubicBezTo>
                  <a:pt x="203" y="11"/>
                  <a:pt x="203" y="11"/>
                  <a:pt x="203" y="11"/>
                </a:cubicBezTo>
                <a:cubicBezTo>
                  <a:pt x="203" y="5"/>
                  <a:pt x="198" y="0"/>
                  <a:pt x="192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2" y="0"/>
                  <a:pt x="117" y="5"/>
                  <a:pt x="117" y="11"/>
                </a:cubicBezTo>
                <a:cubicBezTo>
                  <a:pt x="117" y="64"/>
                  <a:pt x="117" y="64"/>
                  <a:pt x="117" y="64"/>
                </a:cubicBezTo>
                <a:cubicBezTo>
                  <a:pt x="117" y="70"/>
                  <a:pt x="122" y="75"/>
                  <a:pt x="128" y="75"/>
                </a:cubicBezTo>
                <a:cubicBezTo>
                  <a:pt x="149" y="75"/>
                  <a:pt x="149" y="75"/>
                  <a:pt x="149" y="75"/>
                </a:cubicBezTo>
                <a:cubicBezTo>
                  <a:pt x="149" y="128"/>
                  <a:pt x="149" y="128"/>
                  <a:pt x="149" y="128"/>
                </a:cubicBezTo>
                <a:cubicBezTo>
                  <a:pt x="43" y="128"/>
                  <a:pt x="43" y="128"/>
                  <a:pt x="43" y="128"/>
                </a:cubicBezTo>
                <a:cubicBezTo>
                  <a:pt x="37" y="128"/>
                  <a:pt x="32" y="133"/>
                  <a:pt x="32" y="139"/>
                </a:cubicBezTo>
                <a:cubicBezTo>
                  <a:pt x="32" y="203"/>
                  <a:pt x="32" y="203"/>
                  <a:pt x="32" y="203"/>
                </a:cubicBezTo>
                <a:cubicBezTo>
                  <a:pt x="11" y="203"/>
                  <a:pt x="11" y="203"/>
                  <a:pt x="11" y="203"/>
                </a:cubicBezTo>
                <a:cubicBezTo>
                  <a:pt x="5" y="203"/>
                  <a:pt x="0" y="208"/>
                  <a:pt x="0" y="214"/>
                </a:cubicBezTo>
                <a:cubicBezTo>
                  <a:pt x="0" y="256"/>
                  <a:pt x="0" y="256"/>
                  <a:pt x="0" y="256"/>
                </a:cubicBezTo>
                <a:cubicBezTo>
                  <a:pt x="0" y="262"/>
                  <a:pt x="5" y="267"/>
                  <a:pt x="11" y="267"/>
                </a:cubicBezTo>
                <a:cubicBezTo>
                  <a:pt x="75" y="267"/>
                  <a:pt x="75" y="267"/>
                  <a:pt x="75" y="267"/>
                </a:cubicBezTo>
                <a:cubicBezTo>
                  <a:pt x="81" y="267"/>
                  <a:pt x="85" y="262"/>
                  <a:pt x="85" y="256"/>
                </a:cubicBezTo>
                <a:cubicBezTo>
                  <a:pt x="85" y="214"/>
                  <a:pt x="85" y="214"/>
                  <a:pt x="85" y="214"/>
                </a:cubicBezTo>
                <a:cubicBezTo>
                  <a:pt x="85" y="208"/>
                  <a:pt x="81" y="203"/>
                  <a:pt x="75" y="203"/>
                </a:cubicBezTo>
                <a:cubicBezTo>
                  <a:pt x="53" y="203"/>
                  <a:pt x="53" y="203"/>
                  <a:pt x="53" y="203"/>
                </a:cubicBezTo>
                <a:cubicBezTo>
                  <a:pt x="53" y="150"/>
                  <a:pt x="53" y="150"/>
                  <a:pt x="53" y="150"/>
                </a:cubicBezTo>
                <a:cubicBezTo>
                  <a:pt x="149" y="150"/>
                  <a:pt x="149" y="150"/>
                  <a:pt x="149" y="150"/>
                </a:cubicBezTo>
                <a:cubicBezTo>
                  <a:pt x="149" y="203"/>
                  <a:pt x="149" y="203"/>
                  <a:pt x="149" y="203"/>
                </a:cubicBezTo>
                <a:cubicBezTo>
                  <a:pt x="128" y="203"/>
                  <a:pt x="128" y="203"/>
                  <a:pt x="128" y="203"/>
                </a:cubicBezTo>
                <a:cubicBezTo>
                  <a:pt x="122" y="203"/>
                  <a:pt x="117" y="208"/>
                  <a:pt x="117" y="214"/>
                </a:cubicBezTo>
                <a:cubicBezTo>
                  <a:pt x="117" y="256"/>
                  <a:pt x="117" y="256"/>
                  <a:pt x="117" y="256"/>
                </a:cubicBezTo>
                <a:cubicBezTo>
                  <a:pt x="117" y="262"/>
                  <a:pt x="122" y="267"/>
                  <a:pt x="128" y="267"/>
                </a:cubicBezTo>
                <a:cubicBezTo>
                  <a:pt x="192" y="267"/>
                  <a:pt x="192" y="267"/>
                  <a:pt x="192" y="267"/>
                </a:cubicBezTo>
                <a:cubicBezTo>
                  <a:pt x="198" y="267"/>
                  <a:pt x="203" y="262"/>
                  <a:pt x="203" y="256"/>
                </a:cubicBezTo>
                <a:cubicBezTo>
                  <a:pt x="203" y="214"/>
                  <a:pt x="203" y="214"/>
                  <a:pt x="203" y="214"/>
                </a:cubicBezTo>
                <a:cubicBezTo>
                  <a:pt x="203" y="208"/>
                  <a:pt x="198" y="203"/>
                  <a:pt x="192" y="203"/>
                </a:cubicBezTo>
                <a:cubicBezTo>
                  <a:pt x="171" y="203"/>
                  <a:pt x="171" y="203"/>
                  <a:pt x="171" y="203"/>
                </a:cubicBezTo>
                <a:cubicBezTo>
                  <a:pt x="171" y="150"/>
                  <a:pt x="171" y="150"/>
                  <a:pt x="171" y="150"/>
                </a:cubicBezTo>
                <a:cubicBezTo>
                  <a:pt x="267" y="150"/>
                  <a:pt x="267" y="150"/>
                  <a:pt x="267" y="150"/>
                </a:cubicBezTo>
                <a:cubicBezTo>
                  <a:pt x="267" y="203"/>
                  <a:pt x="267" y="203"/>
                  <a:pt x="267" y="203"/>
                </a:cubicBezTo>
                <a:cubicBezTo>
                  <a:pt x="245" y="203"/>
                  <a:pt x="245" y="203"/>
                  <a:pt x="245" y="203"/>
                </a:cubicBezTo>
                <a:cubicBezTo>
                  <a:pt x="239" y="203"/>
                  <a:pt x="235" y="208"/>
                  <a:pt x="235" y="214"/>
                </a:cubicBezTo>
                <a:cubicBezTo>
                  <a:pt x="235" y="256"/>
                  <a:pt x="235" y="256"/>
                  <a:pt x="235" y="256"/>
                </a:cubicBezTo>
                <a:cubicBezTo>
                  <a:pt x="235" y="262"/>
                  <a:pt x="239" y="267"/>
                  <a:pt x="245" y="267"/>
                </a:cubicBezTo>
                <a:cubicBezTo>
                  <a:pt x="309" y="267"/>
                  <a:pt x="309" y="267"/>
                  <a:pt x="309" y="267"/>
                </a:cubicBezTo>
                <a:cubicBezTo>
                  <a:pt x="315" y="267"/>
                  <a:pt x="320" y="262"/>
                  <a:pt x="320" y="256"/>
                </a:cubicBezTo>
                <a:cubicBezTo>
                  <a:pt x="320" y="214"/>
                  <a:pt x="320" y="214"/>
                  <a:pt x="320" y="214"/>
                </a:cubicBezTo>
                <a:cubicBezTo>
                  <a:pt x="320" y="208"/>
                  <a:pt x="315" y="203"/>
                  <a:pt x="309" y="203"/>
                </a:cubicBezTo>
                <a:close/>
                <a:moveTo>
                  <a:pt x="139" y="22"/>
                </a:moveTo>
                <a:cubicBezTo>
                  <a:pt x="181" y="22"/>
                  <a:pt x="181" y="22"/>
                  <a:pt x="181" y="22"/>
                </a:cubicBezTo>
                <a:cubicBezTo>
                  <a:pt x="181" y="54"/>
                  <a:pt x="181" y="54"/>
                  <a:pt x="181" y="54"/>
                </a:cubicBezTo>
                <a:cubicBezTo>
                  <a:pt x="139" y="54"/>
                  <a:pt x="139" y="54"/>
                  <a:pt x="139" y="54"/>
                </a:cubicBezTo>
                <a:lnTo>
                  <a:pt x="139" y="22"/>
                </a:lnTo>
                <a:close/>
                <a:moveTo>
                  <a:pt x="64" y="246"/>
                </a:moveTo>
                <a:cubicBezTo>
                  <a:pt x="21" y="246"/>
                  <a:pt x="21" y="246"/>
                  <a:pt x="21" y="246"/>
                </a:cubicBezTo>
                <a:cubicBezTo>
                  <a:pt x="21" y="224"/>
                  <a:pt x="21" y="224"/>
                  <a:pt x="21" y="224"/>
                </a:cubicBezTo>
                <a:cubicBezTo>
                  <a:pt x="64" y="224"/>
                  <a:pt x="64" y="224"/>
                  <a:pt x="64" y="224"/>
                </a:cubicBezTo>
                <a:lnTo>
                  <a:pt x="64" y="246"/>
                </a:lnTo>
                <a:close/>
                <a:moveTo>
                  <a:pt x="181" y="246"/>
                </a:moveTo>
                <a:cubicBezTo>
                  <a:pt x="139" y="246"/>
                  <a:pt x="139" y="246"/>
                  <a:pt x="139" y="246"/>
                </a:cubicBezTo>
                <a:cubicBezTo>
                  <a:pt x="139" y="224"/>
                  <a:pt x="139" y="224"/>
                  <a:pt x="139" y="224"/>
                </a:cubicBezTo>
                <a:cubicBezTo>
                  <a:pt x="181" y="224"/>
                  <a:pt x="181" y="224"/>
                  <a:pt x="181" y="224"/>
                </a:cubicBezTo>
                <a:lnTo>
                  <a:pt x="181" y="246"/>
                </a:lnTo>
                <a:close/>
                <a:moveTo>
                  <a:pt x="299" y="246"/>
                </a:moveTo>
                <a:cubicBezTo>
                  <a:pt x="256" y="246"/>
                  <a:pt x="256" y="246"/>
                  <a:pt x="256" y="246"/>
                </a:cubicBezTo>
                <a:cubicBezTo>
                  <a:pt x="256" y="224"/>
                  <a:pt x="256" y="224"/>
                  <a:pt x="256" y="224"/>
                </a:cubicBezTo>
                <a:cubicBezTo>
                  <a:pt x="299" y="224"/>
                  <a:pt x="299" y="224"/>
                  <a:pt x="299" y="224"/>
                </a:cubicBezTo>
                <a:lnTo>
                  <a:pt x="299" y="2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p14="http://schemas.microsoft.com/office/powerpoint/2010/main" xmlns:mc="http://schemas.openxmlformats.org/markup-compatibility/2006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085" tIns="45542" rIns="91085" bIns="45542" numCol="1" anchor="t" anchorCtr="0" compatLnSpc="1">
            <a:prstTxWarp prst="textNoShape">
              <a:avLst/>
            </a:prstTxWarp>
          </a:bodyPr>
          <a:lstStyle/>
          <a:p>
            <a:pPr defTabSz="685783">
              <a:defRPr/>
            </a:pPr>
            <a:endParaRPr lang="en-GB" sz="239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9" name="TextBox 35">
            <a:extLst>
              <a:ext uri="{FF2B5EF4-FFF2-40B4-BE49-F238E27FC236}">
                <a16:creationId xmlns:a16="http://schemas.microsoft.com/office/drawing/2014/main" id="{29D72AC3-89A2-4F29-8C7C-BD57342D100A}"/>
              </a:ext>
            </a:extLst>
          </p:cNvPr>
          <p:cNvSpPr txBox="1"/>
          <p:nvPr/>
        </p:nvSpPr>
        <p:spPr>
          <a:xfrm>
            <a:off x="4737357" y="3709258"/>
            <a:ext cx="1890522" cy="55399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 defTabSz="685783">
              <a:defRPr/>
            </a:pPr>
            <a:r>
              <a:rPr lang="nb-NO" sz="1050">
                <a:solidFill>
                  <a:srgbClr val="000000"/>
                </a:solidFill>
                <a:latin typeface="Arial" panose="020B0604020202020204"/>
              </a:rPr>
              <a:t>Vi få ny økonomimodell som gir muligheter for god økonomistyring</a:t>
            </a:r>
            <a:endParaRPr lang="nb-NO" sz="1200">
              <a:solidFill>
                <a:srgbClr val="000000"/>
              </a:solidFill>
              <a:latin typeface="Arial" panose="020B0604020202020204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2E0CF9A-CC3C-4C1E-AAFC-9ABC96A9F638}"/>
              </a:ext>
            </a:extLst>
          </p:cNvPr>
          <p:cNvGrpSpPr/>
          <p:nvPr/>
        </p:nvGrpSpPr>
        <p:grpSpPr>
          <a:xfrm>
            <a:off x="2381716" y="1500408"/>
            <a:ext cx="1890523" cy="1209065"/>
            <a:chOff x="6178994" y="2113353"/>
            <a:chExt cx="2520696" cy="1612088"/>
          </a:xfrm>
        </p:grpSpPr>
        <p:sp>
          <p:nvSpPr>
            <p:cNvPr id="39" name="Freeform 933">
              <a:extLst>
                <a:ext uri="{FF2B5EF4-FFF2-40B4-BE49-F238E27FC236}">
                  <a16:creationId xmlns:a16="http://schemas.microsoft.com/office/drawing/2014/main" id="{C80A5DF4-476F-4241-8534-0A2D1F007B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05195" y="2113353"/>
              <a:ext cx="668293" cy="527335"/>
            </a:xfrm>
            <a:custGeom>
              <a:avLst/>
              <a:gdLst>
                <a:gd name="T0" fmla="*/ 313 w 320"/>
                <a:gd name="T1" fmla="*/ 54 h 224"/>
                <a:gd name="T2" fmla="*/ 163 w 320"/>
                <a:gd name="T3" fmla="*/ 1 h 224"/>
                <a:gd name="T4" fmla="*/ 156 w 320"/>
                <a:gd name="T5" fmla="*/ 1 h 224"/>
                <a:gd name="T6" fmla="*/ 7 w 320"/>
                <a:gd name="T7" fmla="*/ 54 h 224"/>
                <a:gd name="T8" fmla="*/ 0 w 320"/>
                <a:gd name="T9" fmla="*/ 64 h 224"/>
                <a:gd name="T10" fmla="*/ 6 w 320"/>
                <a:gd name="T11" fmla="*/ 74 h 224"/>
                <a:gd name="T12" fmla="*/ 63 w 320"/>
                <a:gd name="T13" fmla="*/ 98 h 224"/>
                <a:gd name="T14" fmla="*/ 53 w 320"/>
                <a:gd name="T15" fmla="*/ 170 h 224"/>
                <a:gd name="T16" fmla="*/ 54 w 320"/>
                <a:gd name="T17" fmla="*/ 176 h 224"/>
                <a:gd name="T18" fmla="*/ 160 w 320"/>
                <a:gd name="T19" fmla="*/ 224 h 224"/>
                <a:gd name="T20" fmla="*/ 264 w 320"/>
                <a:gd name="T21" fmla="*/ 178 h 224"/>
                <a:gd name="T22" fmla="*/ 266 w 320"/>
                <a:gd name="T23" fmla="*/ 170 h 224"/>
                <a:gd name="T24" fmla="*/ 257 w 320"/>
                <a:gd name="T25" fmla="*/ 98 h 224"/>
                <a:gd name="T26" fmla="*/ 288 w 320"/>
                <a:gd name="T27" fmla="*/ 85 h 224"/>
                <a:gd name="T28" fmla="*/ 288 w 320"/>
                <a:gd name="T29" fmla="*/ 214 h 224"/>
                <a:gd name="T30" fmla="*/ 298 w 320"/>
                <a:gd name="T31" fmla="*/ 224 h 224"/>
                <a:gd name="T32" fmla="*/ 309 w 320"/>
                <a:gd name="T33" fmla="*/ 214 h 224"/>
                <a:gd name="T34" fmla="*/ 309 w 320"/>
                <a:gd name="T35" fmla="*/ 76 h 224"/>
                <a:gd name="T36" fmla="*/ 313 w 320"/>
                <a:gd name="T37" fmla="*/ 74 h 224"/>
                <a:gd name="T38" fmla="*/ 320 w 320"/>
                <a:gd name="T39" fmla="*/ 64 h 224"/>
                <a:gd name="T40" fmla="*/ 313 w 320"/>
                <a:gd name="T41" fmla="*/ 54 h 224"/>
                <a:gd name="T42" fmla="*/ 244 w 320"/>
                <a:gd name="T43" fmla="*/ 167 h 224"/>
                <a:gd name="T44" fmla="*/ 160 w 320"/>
                <a:gd name="T45" fmla="*/ 203 h 224"/>
                <a:gd name="T46" fmla="*/ 75 w 320"/>
                <a:gd name="T47" fmla="*/ 168 h 224"/>
                <a:gd name="T48" fmla="*/ 83 w 320"/>
                <a:gd name="T49" fmla="*/ 107 h 224"/>
                <a:gd name="T50" fmla="*/ 155 w 320"/>
                <a:gd name="T51" fmla="*/ 138 h 224"/>
                <a:gd name="T52" fmla="*/ 160 w 320"/>
                <a:gd name="T53" fmla="*/ 139 h 224"/>
                <a:gd name="T54" fmla="*/ 164 w 320"/>
                <a:gd name="T55" fmla="*/ 138 h 224"/>
                <a:gd name="T56" fmla="*/ 236 w 320"/>
                <a:gd name="T57" fmla="*/ 107 h 224"/>
                <a:gd name="T58" fmla="*/ 244 w 320"/>
                <a:gd name="T59" fmla="*/ 167 h 224"/>
                <a:gd name="T60" fmla="*/ 160 w 320"/>
                <a:gd name="T61" fmla="*/ 117 h 224"/>
                <a:gd name="T62" fmla="*/ 40 w 320"/>
                <a:gd name="T63" fmla="*/ 65 h 224"/>
                <a:gd name="T64" fmla="*/ 160 w 320"/>
                <a:gd name="T65" fmla="*/ 22 h 224"/>
                <a:gd name="T66" fmla="*/ 280 w 320"/>
                <a:gd name="T67" fmla="*/ 65 h 224"/>
                <a:gd name="T68" fmla="*/ 160 w 320"/>
                <a:gd name="T69" fmla="*/ 117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224">
                  <a:moveTo>
                    <a:pt x="313" y="54"/>
                  </a:moveTo>
                  <a:cubicBezTo>
                    <a:pt x="163" y="1"/>
                    <a:pt x="163" y="1"/>
                    <a:pt x="163" y="1"/>
                  </a:cubicBezTo>
                  <a:cubicBezTo>
                    <a:pt x="161" y="0"/>
                    <a:pt x="158" y="0"/>
                    <a:pt x="156" y="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3" y="56"/>
                    <a:pt x="0" y="60"/>
                    <a:pt x="0" y="64"/>
                  </a:cubicBezTo>
                  <a:cubicBezTo>
                    <a:pt x="0" y="68"/>
                    <a:pt x="2" y="72"/>
                    <a:pt x="6" y="74"/>
                  </a:cubicBezTo>
                  <a:cubicBezTo>
                    <a:pt x="63" y="98"/>
                    <a:pt x="63" y="98"/>
                    <a:pt x="63" y="98"/>
                  </a:cubicBezTo>
                  <a:cubicBezTo>
                    <a:pt x="53" y="170"/>
                    <a:pt x="53" y="170"/>
                    <a:pt x="53" y="170"/>
                  </a:cubicBezTo>
                  <a:cubicBezTo>
                    <a:pt x="53" y="172"/>
                    <a:pt x="53" y="174"/>
                    <a:pt x="54" y="176"/>
                  </a:cubicBezTo>
                  <a:cubicBezTo>
                    <a:pt x="56" y="178"/>
                    <a:pt x="83" y="224"/>
                    <a:pt x="160" y="224"/>
                  </a:cubicBezTo>
                  <a:cubicBezTo>
                    <a:pt x="223" y="224"/>
                    <a:pt x="262" y="180"/>
                    <a:pt x="264" y="178"/>
                  </a:cubicBezTo>
                  <a:cubicBezTo>
                    <a:pt x="266" y="176"/>
                    <a:pt x="267" y="173"/>
                    <a:pt x="266" y="170"/>
                  </a:cubicBezTo>
                  <a:cubicBezTo>
                    <a:pt x="257" y="98"/>
                    <a:pt x="257" y="98"/>
                    <a:pt x="257" y="98"/>
                  </a:cubicBezTo>
                  <a:cubicBezTo>
                    <a:pt x="288" y="85"/>
                    <a:pt x="288" y="85"/>
                    <a:pt x="288" y="85"/>
                  </a:cubicBezTo>
                  <a:cubicBezTo>
                    <a:pt x="288" y="214"/>
                    <a:pt x="288" y="214"/>
                    <a:pt x="288" y="214"/>
                  </a:cubicBezTo>
                  <a:cubicBezTo>
                    <a:pt x="288" y="220"/>
                    <a:pt x="292" y="224"/>
                    <a:pt x="298" y="224"/>
                  </a:cubicBezTo>
                  <a:cubicBezTo>
                    <a:pt x="304" y="224"/>
                    <a:pt x="309" y="220"/>
                    <a:pt x="309" y="214"/>
                  </a:cubicBezTo>
                  <a:cubicBezTo>
                    <a:pt x="309" y="76"/>
                    <a:pt x="309" y="76"/>
                    <a:pt x="309" y="76"/>
                  </a:cubicBezTo>
                  <a:cubicBezTo>
                    <a:pt x="313" y="74"/>
                    <a:pt x="313" y="74"/>
                    <a:pt x="313" y="74"/>
                  </a:cubicBezTo>
                  <a:cubicBezTo>
                    <a:pt x="317" y="72"/>
                    <a:pt x="320" y="68"/>
                    <a:pt x="320" y="64"/>
                  </a:cubicBezTo>
                  <a:cubicBezTo>
                    <a:pt x="320" y="60"/>
                    <a:pt x="317" y="56"/>
                    <a:pt x="313" y="54"/>
                  </a:cubicBezTo>
                  <a:close/>
                  <a:moveTo>
                    <a:pt x="244" y="167"/>
                  </a:moveTo>
                  <a:cubicBezTo>
                    <a:pt x="235" y="177"/>
                    <a:pt x="203" y="203"/>
                    <a:pt x="160" y="203"/>
                  </a:cubicBezTo>
                  <a:cubicBezTo>
                    <a:pt x="105" y="203"/>
                    <a:pt x="81" y="177"/>
                    <a:pt x="75" y="168"/>
                  </a:cubicBezTo>
                  <a:cubicBezTo>
                    <a:pt x="83" y="107"/>
                    <a:pt x="83" y="107"/>
                    <a:pt x="83" y="107"/>
                  </a:cubicBezTo>
                  <a:cubicBezTo>
                    <a:pt x="155" y="138"/>
                    <a:pt x="155" y="138"/>
                    <a:pt x="155" y="138"/>
                  </a:cubicBezTo>
                  <a:cubicBezTo>
                    <a:pt x="157" y="139"/>
                    <a:pt x="158" y="139"/>
                    <a:pt x="160" y="139"/>
                  </a:cubicBezTo>
                  <a:cubicBezTo>
                    <a:pt x="161" y="139"/>
                    <a:pt x="163" y="139"/>
                    <a:pt x="164" y="138"/>
                  </a:cubicBezTo>
                  <a:cubicBezTo>
                    <a:pt x="236" y="107"/>
                    <a:pt x="236" y="107"/>
                    <a:pt x="236" y="107"/>
                  </a:cubicBezTo>
                  <a:lnTo>
                    <a:pt x="244" y="167"/>
                  </a:lnTo>
                  <a:close/>
                  <a:moveTo>
                    <a:pt x="160" y="117"/>
                  </a:moveTo>
                  <a:cubicBezTo>
                    <a:pt x="40" y="65"/>
                    <a:pt x="40" y="65"/>
                    <a:pt x="40" y="65"/>
                  </a:cubicBezTo>
                  <a:cubicBezTo>
                    <a:pt x="160" y="22"/>
                    <a:pt x="160" y="22"/>
                    <a:pt x="160" y="22"/>
                  </a:cubicBezTo>
                  <a:cubicBezTo>
                    <a:pt x="280" y="65"/>
                    <a:pt x="280" y="65"/>
                    <a:pt x="280" y="65"/>
                  </a:cubicBezTo>
                  <a:lnTo>
                    <a:pt x="160" y="117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085" tIns="45542" rIns="91085" bIns="45542" numCol="1" anchor="t" anchorCtr="0" compatLnSpc="1">
              <a:prstTxWarp prst="textNoShape">
                <a:avLst/>
              </a:prstTxWarp>
            </a:bodyPr>
            <a:lstStyle/>
            <a:p>
              <a:pPr defTabSz="685783">
                <a:defRPr/>
              </a:pPr>
              <a:endParaRPr lang="en-GB" sz="239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B3688B7-FAE0-4969-BBCA-4A70A8828926}"/>
                </a:ext>
              </a:extLst>
            </p:cNvPr>
            <p:cNvSpPr txBox="1"/>
            <p:nvPr/>
          </p:nvSpPr>
          <p:spPr>
            <a:xfrm>
              <a:off x="6178994" y="2771333"/>
              <a:ext cx="2520696" cy="954108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 defTabSz="685783">
                <a:defRPr/>
              </a:pPr>
              <a:r>
                <a:rPr lang="nb-NO" sz="1050">
                  <a:solidFill>
                    <a:srgbClr val="000000"/>
                  </a:solidFill>
                  <a:latin typeface="Arial" panose="020B0604020202020204"/>
                </a:rPr>
                <a:t>Samarbeid på tvers av UH-sektoren gir mulighet for å lære av hverandre og bli gode sammen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4961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F26029E-C611-41FA-9019-9F604A21976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15968235"/>
              </p:ext>
            </p:extLst>
          </p:nvPr>
        </p:nvGraphicFramePr>
        <p:xfrm>
          <a:off x="1193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F26029E-C611-41FA-9019-9F604A2197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3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3F654825-8769-4EA3-B378-EADA0944C684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2" y="2"/>
            <a:ext cx="119063" cy="119063"/>
          </a:xfrm>
          <a:prstGeom prst="rect">
            <a:avLst/>
          </a:prstGeom>
          <a:solidFill>
            <a:srgbClr val="01509D"/>
          </a:solidFill>
          <a:ln>
            <a:noFill/>
          </a:ln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914333"/>
            <a:endParaRPr lang="nb-NO" sz="20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4" name="Rektangel 21">
            <a:extLst>
              <a:ext uri="{FF2B5EF4-FFF2-40B4-BE49-F238E27FC236}">
                <a16:creationId xmlns:a16="http://schemas.microsoft.com/office/drawing/2014/main" id="{B257A21C-A005-4B9E-A4F6-D844B4D9A125}"/>
              </a:ext>
            </a:extLst>
          </p:cNvPr>
          <p:cNvSpPr/>
          <p:nvPr/>
        </p:nvSpPr>
        <p:spPr>
          <a:xfrm>
            <a:off x="3440818" y="1018626"/>
            <a:ext cx="3203555" cy="413380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r>
              <a:rPr lang="nb-NO" sz="1800" b="1">
                <a:solidFill>
                  <a:prstClr val="white"/>
                </a:solidFill>
                <a:latin typeface="Calibri"/>
              </a:rPr>
              <a:t>System </a:t>
            </a:r>
            <a:r>
              <a:rPr lang="nb-NO" sz="1800" b="1" err="1">
                <a:solidFill>
                  <a:prstClr val="white"/>
                </a:solidFill>
                <a:latin typeface="Calibri"/>
              </a:rPr>
              <a:t>idag</a:t>
            </a:r>
            <a:endParaRPr lang="nb-NO" sz="18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Rektangel 22">
            <a:extLst>
              <a:ext uri="{FF2B5EF4-FFF2-40B4-BE49-F238E27FC236}">
                <a16:creationId xmlns:a16="http://schemas.microsoft.com/office/drawing/2014/main" id="{4C228A11-273B-49D5-B50F-DE91906B23B1}"/>
              </a:ext>
            </a:extLst>
          </p:cNvPr>
          <p:cNvSpPr/>
          <p:nvPr/>
        </p:nvSpPr>
        <p:spPr>
          <a:xfrm>
            <a:off x="6644374" y="1018628"/>
            <a:ext cx="2126785" cy="41338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r>
              <a:rPr lang="nb-NO" sz="1800" b="1">
                <a:solidFill>
                  <a:prstClr val="white"/>
                </a:solidFill>
                <a:latin typeface="Calibri"/>
              </a:rPr>
              <a:t>  System 2023</a:t>
            </a:r>
          </a:p>
        </p:txBody>
      </p:sp>
      <p:sp>
        <p:nvSpPr>
          <p:cNvPr id="46" name="Rektangel 23">
            <a:extLst>
              <a:ext uri="{FF2B5EF4-FFF2-40B4-BE49-F238E27FC236}">
                <a16:creationId xmlns:a16="http://schemas.microsoft.com/office/drawing/2014/main" id="{E09DA501-C388-45F9-B349-50770D777ED2}"/>
              </a:ext>
            </a:extLst>
          </p:cNvPr>
          <p:cNvSpPr/>
          <p:nvPr/>
        </p:nvSpPr>
        <p:spPr>
          <a:xfrm>
            <a:off x="314554" y="1018566"/>
            <a:ext cx="3133940" cy="413569"/>
          </a:xfrm>
          <a:prstGeom prst="rect">
            <a:avLst/>
          </a:prstGeom>
          <a:solidFill>
            <a:srgbClr val="01509D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r>
              <a:rPr lang="nb-NO" sz="1800" b="1">
                <a:solidFill>
                  <a:prstClr val="white"/>
                </a:solidFill>
                <a:latin typeface="Calibri"/>
              </a:rPr>
              <a:t>Våre oppgaver i dag</a:t>
            </a:r>
          </a:p>
        </p:txBody>
      </p:sp>
      <p:sp>
        <p:nvSpPr>
          <p:cNvPr id="34" name="Rektangel 8">
            <a:extLst>
              <a:ext uri="{FF2B5EF4-FFF2-40B4-BE49-F238E27FC236}">
                <a16:creationId xmlns:a16="http://schemas.microsoft.com/office/drawing/2014/main" id="{4BB5B19D-25BD-4DEB-B966-94CE1A9D3641}"/>
              </a:ext>
            </a:extLst>
          </p:cNvPr>
          <p:cNvSpPr/>
          <p:nvPr/>
        </p:nvSpPr>
        <p:spPr>
          <a:xfrm>
            <a:off x="3448498" y="1688820"/>
            <a:ext cx="3230834" cy="837000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accent1"/>
              </a:gs>
              <a:gs pos="100000">
                <a:srgbClr val="4F81BD"/>
              </a:gs>
            </a:gsLst>
            <a:lin ang="0" scaled="1"/>
            <a:tileRect/>
          </a:gra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r>
              <a:rPr lang="nb-NO" sz="1050">
                <a:solidFill>
                  <a:prstClr val="white"/>
                </a:solidFill>
                <a:latin typeface="Calibri"/>
              </a:rPr>
              <a:t>BEVISST plan</a:t>
            </a:r>
            <a:br>
              <a:rPr lang="nb-NO" sz="1050">
                <a:solidFill>
                  <a:prstClr val="white"/>
                </a:solidFill>
                <a:latin typeface="Calibri"/>
              </a:rPr>
            </a:br>
            <a:r>
              <a:rPr lang="nb-NO" sz="1050">
                <a:solidFill>
                  <a:prstClr val="white"/>
                </a:solidFill>
                <a:latin typeface="Calibri"/>
              </a:rPr>
              <a:t>BEVISST innsikt</a:t>
            </a:r>
          </a:p>
        </p:txBody>
      </p:sp>
      <p:sp>
        <p:nvSpPr>
          <p:cNvPr id="40" name="Rektangel 15">
            <a:extLst>
              <a:ext uri="{FF2B5EF4-FFF2-40B4-BE49-F238E27FC236}">
                <a16:creationId xmlns:a16="http://schemas.microsoft.com/office/drawing/2014/main" id="{2205FD27-F466-47EC-B421-E3C682CCF646}"/>
              </a:ext>
            </a:extLst>
          </p:cNvPr>
          <p:cNvSpPr/>
          <p:nvPr/>
        </p:nvSpPr>
        <p:spPr>
          <a:xfrm>
            <a:off x="6652053" y="1688820"/>
            <a:ext cx="2119108" cy="837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154"/>
            <a:r>
              <a:rPr lang="nb-NO" sz="1050">
                <a:solidFill>
                  <a:prstClr val="white"/>
                </a:solidFill>
                <a:latin typeface="Calibri"/>
              </a:rPr>
              <a:t>	BEVISST plan</a:t>
            </a:r>
            <a:br>
              <a:rPr lang="nb-NO" sz="1050">
                <a:solidFill>
                  <a:prstClr val="white"/>
                </a:solidFill>
                <a:latin typeface="Calibri"/>
              </a:rPr>
            </a:br>
            <a:r>
              <a:rPr lang="nb-NO" sz="1050">
                <a:solidFill>
                  <a:prstClr val="white"/>
                </a:solidFill>
                <a:latin typeface="Calibri"/>
              </a:rPr>
              <a:t>	BEVISST innsikt</a:t>
            </a:r>
          </a:p>
        </p:txBody>
      </p:sp>
      <p:sp>
        <p:nvSpPr>
          <p:cNvPr id="41" name="Rektangel 12">
            <a:extLst>
              <a:ext uri="{FF2B5EF4-FFF2-40B4-BE49-F238E27FC236}">
                <a16:creationId xmlns:a16="http://schemas.microsoft.com/office/drawing/2014/main" id="{B1483B8B-BD0C-42DB-9B30-4D3F03F2887E}"/>
              </a:ext>
            </a:extLst>
          </p:cNvPr>
          <p:cNvSpPr/>
          <p:nvPr/>
        </p:nvSpPr>
        <p:spPr>
          <a:xfrm>
            <a:off x="326992" y="1653102"/>
            <a:ext cx="3121502" cy="837000"/>
          </a:xfrm>
          <a:prstGeom prst="rect">
            <a:avLst/>
          </a:prstGeom>
          <a:solidFill>
            <a:srgbClr val="01509D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r>
              <a:rPr lang="nb-NO" sz="1050">
                <a:solidFill>
                  <a:prstClr val="white"/>
                </a:solidFill>
                <a:latin typeface="Calibri"/>
              </a:rPr>
              <a:t>Budsjettering, </a:t>
            </a:r>
            <a:br>
              <a:rPr lang="nb-NO" sz="1050">
                <a:solidFill>
                  <a:prstClr val="white"/>
                </a:solidFill>
                <a:latin typeface="Calibri"/>
              </a:rPr>
            </a:br>
            <a:r>
              <a:rPr lang="nb-NO" sz="1050">
                <a:solidFill>
                  <a:prstClr val="white"/>
                </a:solidFill>
                <a:latin typeface="Calibri"/>
              </a:rPr>
              <a:t>bemanningsplan, </a:t>
            </a:r>
            <a:br>
              <a:rPr lang="nb-NO" sz="1050">
                <a:solidFill>
                  <a:prstClr val="white"/>
                </a:solidFill>
                <a:latin typeface="Calibri"/>
              </a:rPr>
            </a:br>
            <a:r>
              <a:rPr lang="nb-NO" sz="1050">
                <a:solidFill>
                  <a:prstClr val="white"/>
                </a:solidFill>
                <a:latin typeface="Calibri"/>
              </a:rPr>
              <a:t>virksomhetsrapporter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0219A8E-A26A-4C77-A28C-3823EB3254BA}"/>
              </a:ext>
            </a:extLst>
          </p:cNvPr>
          <p:cNvSpPr/>
          <p:nvPr/>
        </p:nvSpPr>
        <p:spPr bwMode="auto">
          <a:xfrm>
            <a:off x="6138200" y="1919759"/>
            <a:ext cx="952389" cy="348045"/>
          </a:xfrm>
          <a:prstGeom prst="rightArrow">
            <a:avLst/>
          </a:prstGeom>
          <a:pattFill prst="wdUpDiag">
            <a:fgClr>
              <a:srgbClr val="92D050"/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endParaRPr lang="nb-NO" sz="18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ktangel 7">
            <a:extLst>
              <a:ext uri="{FF2B5EF4-FFF2-40B4-BE49-F238E27FC236}">
                <a16:creationId xmlns:a16="http://schemas.microsoft.com/office/drawing/2014/main" id="{1EFAC45C-EAC9-4514-9BAF-56B972A8DBA9}"/>
              </a:ext>
            </a:extLst>
          </p:cNvPr>
          <p:cNvSpPr/>
          <p:nvPr/>
        </p:nvSpPr>
        <p:spPr>
          <a:xfrm>
            <a:off x="3448498" y="3875514"/>
            <a:ext cx="3203551" cy="837000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r>
              <a:rPr lang="nb-NO" sz="1050">
                <a:solidFill>
                  <a:prstClr val="white"/>
                </a:solidFill>
                <a:latin typeface="Calibri"/>
              </a:rPr>
              <a:t>HR-portalen / PAGA</a:t>
            </a:r>
          </a:p>
        </p:txBody>
      </p:sp>
      <p:sp>
        <p:nvSpPr>
          <p:cNvPr id="39" name="Rektangel 14">
            <a:extLst>
              <a:ext uri="{FF2B5EF4-FFF2-40B4-BE49-F238E27FC236}">
                <a16:creationId xmlns:a16="http://schemas.microsoft.com/office/drawing/2014/main" id="{EA6742D3-FEC7-4478-A4D1-031B0C3938BE}"/>
              </a:ext>
            </a:extLst>
          </p:cNvPr>
          <p:cNvSpPr/>
          <p:nvPr/>
        </p:nvSpPr>
        <p:spPr>
          <a:xfrm>
            <a:off x="6652050" y="3875512"/>
            <a:ext cx="2119108" cy="837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154"/>
            <a:r>
              <a:rPr lang="nb-NO" sz="1050">
                <a:solidFill>
                  <a:prstClr val="white"/>
                </a:solidFill>
                <a:latin typeface="Calibri"/>
              </a:rPr>
              <a:t>	SAP – DFØ + selvbetjeningsportal</a:t>
            </a:r>
          </a:p>
        </p:txBody>
      </p:sp>
      <p:sp>
        <p:nvSpPr>
          <p:cNvPr id="43" name="Rektangel 17">
            <a:extLst>
              <a:ext uri="{FF2B5EF4-FFF2-40B4-BE49-F238E27FC236}">
                <a16:creationId xmlns:a16="http://schemas.microsoft.com/office/drawing/2014/main" id="{CB71C00E-70D4-4DB3-AA2B-0313C158BEC8}"/>
              </a:ext>
            </a:extLst>
          </p:cNvPr>
          <p:cNvSpPr/>
          <p:nvPr/>
        </p:nvSpPr>
        <p:spPr>
          <a:xfrm>
            <a:off x="326992" y="3839794"/>
            <a:ext cx="3121502" cy="837000"/>
          </a:xfrm>
          <a:prstGeom prst="rect">
            <a:avLst/>
          </a:prstGeom>
          <a:solidFill>
            <a:srgbClr val="01509D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r>
              <a:rPr lang="nb-NO" sz="1050">
                <a:solidFill>
                  <a:prstClr val="white"/>
                </a:solidFill>
                <a:latin typeface="Calibri"/>
              </a:rPr>
              <a:t>Lønn, </a:t>
            </a:r>
            <a:br>
              <a:rPr lang="nb-NO" sz="1050">
                <a:solidFill>
                  <a:prstClr val="white"/>
                </a:solidFill>
                <a:latin typeface="Calibri"/>
              </a:rPr>
            </a:br>
            <a:r>
              <a:rPr lang="nb-NO" sz="1050">
                <a:solidFill>
                  <a:prstClr val="white"/>
                </a:solidFill>
                <a:latin typeface="Calibri"/>
              </a:rPr>
              <a:t>timeføring, </a:t>
            </a:r>
            <a:br>
              <a:rPr lang="nb-NO" sz="1050">
                <a:solidFill>
                  <a:prstClr val="white"/>
                </a:solidFill>
                <a:latin typeface="Calibri"/>
              </a:rPr>
            </a:br>
            <a:r>
              <a:rPr lang="nb-NO" sz="1050">
                <a:solidFill>
                  <a:prstClr val="white"/>
                </a:solidFill>
                <a:latin typeface="Calibri"/>
              </a:rPr>
              <a:t>fravær, </a:t>
            </a:r>
            <a:br>
              <a:rPr lang="nb-NO" sz="1050">
                <a:solidFill>
                  <a:prstClr val="white"/>
                </a:solidFill>
                <a:latin typeface="Calibri"/>
              </a:rPr>
            </a:br>
            <a:r>
              <a:rPr lang="nb-NO" sz="1050">
                <a:solidFill>
                  <a:prstClr val="white"/>
                </a:solidFill>
                <a:latin typeface="Calibri"/>
              </a:rPr>
              <a:t>ferie</a:t>
            </a:r>
          </a:p>
        </p:txBody>
      </p:sp>
      <p:sp>
        <p:nvSpPr>
          <p:cNvPr id="78" name="Arrow: Right 77">
            <a:extLst>
              <a:ext uri="{FF2B5EF4-FFF2-40B4-BE49-F238E27FC236}">
                <a16:creationId xmlns:a16="http://schemas.microsoft.com/office/drawing/2014/main" id="{7565877A-8937-4C6F-B6BE-D91C5E80C90C}"/>
              </a:ext>
            </a:extLst>
          </p:cNvPr>
          <p:cNvSpPr/>
          <p:nvPr/>
        </p:nvSpPr>
        <p:spPr bwMode="auto">
          <a:xfrm>
            <a:off x="6138200" y="4124741"/>
            <a:ext cx="952389" cy="348045"/>
          </a:xfrm>
          <a:prstGeom prst="rightArrow">
            <a:avLst/>
          </a:prstGeom>
          <a:pattFill prst="wdUpDiag">
            <a:fgClr>
              <a:srgbClr val="92D050"/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endParaRPr lang="nb-NO" sz="18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ktangel 4">
            <a:extLst>
              <a:ext uri="{FF2B5EF4-FFF2-40B4-BE49-F238E27FC236}">
                <a16:creationId xmlns:a16="http://schemas.microsoft.com/office/drawing/2014/main" id="{067053EE-2C4B-4F0A-AF5B-126AA5CEC0C2}"/>
              </a:ext>
            </a:extLst>
          </p:cNvPr>
          <p:cNvSpPr/>
          <p:nvPr/>
        </p:nvSpPr>
        <p:spPr>
          <a:xfrm>
            <a:off x="3448498" y="2782167"/>
            <a:ext cx="3203551" cy="837000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r>
              <a:rPr lang="nb-NO" sz="1050">
                <a:solidFill>
                  <a:prstClr val="white"/>
                </a:solidFill>
                <a:latin typeface="Calibri"/>
              </a:rPr>
              <a:t>Oracle</a:t>
            </a:r>
          </a:p>
          <a:p>
            <a:pPr defTabSz="457154"/>
            <a:r>
              <a:rPr lang="nb-NO" sz="1050" err="1">
                <a:solidFill>
                  <a:prstClr val="white"/>
                </a:solidFill>
                <a:latin typeface="Calibri"/>
              </a:rPr>
              <a:t>Basware</a:t>
            </a:r>
            <a:r>
              <a:rPr lang="nb-NO" sz="1050">
                <a:solidFill>
                  <a:prstClr val="white"/>
                </a:solidFill>
                <a:latin typeface="Calibri"/>
              </a:rPr>
              <a:t> PM/IP/CM</a:t>
            </a:r>
          </a:p>
          <a:p>
            <a:pPr defTabSz="457154"/>
            <a:r>
              <a:rPr lang="nb-NO" sz="1050" err="1">
                <a:solidFill>
                  <a:prstClr val="white"/>
                </a:solidFill>
                <a:latin typeface="Calibri"/>
              </a:rPr>
              <a:t>Maconomy</a:t>
            </a:r>
            <a:endParaRPr lang="nb-NO" sz="1050">
              <a:solidFill>
                <a:prstClr val="white"/>
              </a:solidFill>
              <a:latin typeface="Calibri"/>
            </a:endParaRPr>
          </a:p>
          <a:p>
            <a:pPr defTabSz="457154"/>
            <a:r>
              <a:rPr lang="nb-NO" sz="1050" err="1">
                <a:solidFill>
                  <a:prstClr val="white"/>
                </a:solidFill>
                <a:latin typeface="Calibri"/>
              </a:rPr>
              <a:t>ResearchPro</a:t>
            </a:r>
            <a:endParaRPr lang="nb-NO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ektangel 13">
            <a:extLst>
              <a:ext uri="{FF2B5EF4-FFF2-40B4-BE49-F238E27FC236}">
                <a16:creationId xmlns:a16="http://schemas.microsoft.com/office/drawing/2014/main" id="{92433074-3C90-4637-9376-358A48B0930F}"/>
              </a:ext>
            </a:extLst>
          </p:cNvPr>
          <p:cNvSpPr/>
          <p:nvPr/>
        </p:nvSpPr>
        <p:spPr>
          <a:xfrm>
            <a:off x="6652050" y="2782167"/>
            <a:ext cx="2119108" cy="837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154"/>
            <a:r>
              <a:rPr lang="nb-NO" sz="1050">
                <a:solidFill>
                  <a:prstClr val="white"/>
                </a:solidFill>
                <a:latin typeface="Calibri"/>
              </a:rPr>
              <a:t>	Unit 4 ERP - DFØ</a:t>
            </a:r>
          </a:p>
        </p:txBody>
      </p:sp>
      <p:sp>
        <p:nvSpPr>
          <p:cNvPr id="42" name="Rektangel 16">
            <a:extLst>
              <a:ext uri="{FF2B5EF4-FFF2-40B4-BE49-F238E27FC236}">
                <a16:creationId xmlns:a16="http://schemas.microsoft.com/office/drawing/2014/main" id="{789E1960-7FBF-4205-A656-E2575931BA35}"/>
              </a:ext>
            </a:extLst>
          </p:cNvPr>
          <p:cNvSpPr/>
          <p:nvPr/>
        </p:nvSpPr>
        <p:spPr>
          <a:xfrm>
            <a:off x="326992" y="2746448"/>
            <a:ext cx="3121502" cy="837000"/>
          </a:xfrm>
          <a:prstGeom prst="rect">
            <a:avLst/>
          </a:prstGeom>
          <a:solidFill>
            <a:srgbClr val="01509D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r>
              <a:rPr lang="nb-NO" sz="1050">
                <a:solidFill>
                  <a:prstClr val="white"/>
                </a:solidFill>
                <a:latin typeface="Calibri"/>
              </a:rPr>
              <a:t>Regnskap, </a:t>
            </a:r>
            <a:br>
              <a:rPr lang="nb-NO" sz="1050">
                <a:solidFill>
                  <a:prstClr val="white"/>
                </a:solidFill>
                <a:latin typeface="Calibri"/>
              </a:rPr>
            </a:br>
            <a:r>
              <a:rPr lang="nb-NO" sz="1050">
                <a:solidFill>
                  <a:prstClr val="white"/>
                </a:solidFill>
                <a:latin typeface="Calibri"/>
              </a:rPr>
              <a:t>bestilling, </a:t>
            </a:r>
            <a:br>
              <a:rPr lang="nb-NO" sz="1050">
                <a:solidFill>
                  <a:prstClr val="white"/>
                </a:solidFill>
                <a:latin typeface="Calibri"/>
              </a:rPr>
            </a:br>
            <a:r>
              <a:rPr lang="nb-NO" sz="1050">
                <a:solidFill>
                  <a:prstClr val="white"/>
                </a:solidFill>
                <a:latin typeface="Calibri"/>
              </a:rPr>
              <a:t>prosjekt,</a:t>
            </a:r>
          </a:p>
        </p:txBody>
      </p:sp>
      <p:sp>
        <p:nvSpPr>
          <p:cNvPr id="79" name="Arrow: Right 78">
            <a:extLst>
              <a:ext uri="{FF2B5EF4-FFF2-40B4-BE49-F238E27FC236}">
                <a16:creationId xmlns:a16="http://schemas.microsoft.com/office/drawing/2014/main" id="{4D04558B-79F1-44DD-83B6-14CD62C3C568}"/>
              </a:ext>
            </a:extLst>
          </p:cNvPr>
          <p:cNvSpPr/>
          <p:nvPr/>
        </p:nvSpPr>
        <p:spPr bwMode="auto">
          <a:xfrm>
            <a:off x="6138200" y="3041510"/>
            <a:ext cx="952389" cy="348045"/>
          </a:xfrm>
          <a:prstGeom prst="rightArrow">
            <a:avLst/>
          </a:prstGeom>
          <a:pattFill prst="wdUpDiag">
            <a:fgClr>
              <a:srgbClr val="92D050"/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endParaRPr lang="nb-NO" sz="18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E3C48161-C21F-7DF8-6E7F-522A6E08501A}"/>
              </a:ext>
            </a:extLst>
          </p:cNvPr>
          <p:cNvSpPr txBox="1">
            <a:spLocks/>
          </p:cNvSpPr>
          <p:nvPr/>
        </p:nvSpPr>
        <p:spPr>
          <a:xfrm>
            <a:off x="288398" y="25578"/>
            <a:ext cx="8418747" cy="1110177"/>
          </a:xfrm>
          <a:prstGeom prst="rect">
            <a:avLst/>
          </a:prstGeom>
        </p:spPr>
        <p:txBody>
          <a:bodyPr vert="horz" lIns="91440" tIns="45720" rIns="91440" bIns="45720" anchor="t"/>
          <a:lstStyle>
            <a:lvl1pPr algn="l" defTabSz="457178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spcBef>
                <a:spcPct val="20000"/>
              </a:spcBef>
            </a:pPr>
            <a:r>
              <a:rPr lang="nb-NO">
                <a:solidFill>
                  <a:schemeClr val="tx2"/>
                </a:solidFill>
              </a:rPr>
              <a:t>Hva fører BOTT ØL med seg?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848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73F7D-6DA9-E5DB-9619-7A1D7D293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Hva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vi 01.01.2023?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25B0B-33E7-5D1E-6865-A29CAF4282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67500" tIns="35100" rIns="67500" bIns="35100" rtlCol="0" anchor="t">
            <a:noAutofit/>
          </a:bodyPr>
          <a:lstStyle/>
          <a:p>
            <a:pPr marL="342424" indent="-342424"/>
            <a:r>
              <a:rPr lang="en-US" sz="1500" err="1"/>
              <a:t>testede</a:t>
            </a:r>
            <a:r>
              <a:rPr lang="en-US" sz="1500"/>
              <a:t> </a:t>
            </a:r>
            <a:r>
              <a:rPr lang="en-US" sz="1500" err="1"/>
              <a:t>og</a:t>
            </a:r>
            <a:r>
              <a:rPr lang="en-US" sz="1500"/>
              <a:t> </a:t>
            </a:r>
            <a:r>
              <a:rPr lang="en-US" sz="1500" err="1"/>
              <a:t>fungerende</a:t>
            </a:r>
            <a:r>
              <a:rPr lang="en-US" sz="1500"/>
              <a:t> </a:t>
            </a:r>
            <a:r>
              <a:rPr lang="en-US" sz="1500" err="1"/>
              <a:t>løsninger</a:t>
            </a:r>
            <a:r>
              <a:rPr lang="en-US" sz="1500"/>
              <a:t> </a:t>
            </a:r>
            <a:r>
              <a:rPr lang="en-US" sz="1500" err="1"/>
              <a:t>innen</a:t>
            </a:r>
            <a:r>
              <a:rPr lang="en-US" sz="1500"/>
              <a:t> </a:t>
            </a:r>
            <a:r>
              <a:rPr lang="en-US" sz="1500" err="1"/>
              <a:t>lønns</a:t>
            </a:r>
            <a:r>
              <a:rPr lang="en-US" sz="1500"/>
              <a:t> </a:t>
            </a:r>
            <a:r>
              <a:rPr lang="en-US" sz="1500" err="1"/>
              <a:t>og</a:t>
            </a:r>
            <a:r>
              <a:rPr lang="en-US" sz="1500"/>
              <a:t> </a:t>
            </a:r>
            <a:r>
              <a:rPr lang="en-US" sz="1500" err="1"/>
              <a:t>økonomiområdet</a:t>
            </a:r>
            <a:r>
              <a:rPr lang="en-US" sz="1500"/>
              <a:t> (Unit4 </a:t>
            </a:r>
            <a:r>
              <a:rPr lang="en-US" sz="1500" err="1"/>
              <a:t>og</a:t>
            </a:r>
            <a:r>
              <a:rPr lang="en-US" sz="1500"/>
              <a:t> SAP)</a:t>
            </a:r>
          </a:p>
          <a:p>
            <a:pPr marL="342424" indent="-342424"/>
            <a:r>
              <a:rPr lang="en-US" sz="1500" err="1"/>
              <a:t>bedre</a:t>
            </a:r>
            <a:r>
              <a:rPr lang="en-US" sz="1500"/>
              <a:t> </a:t>
            </a:r>
            <a:r>
              <a:rPr lang="en-US" sz="1500" err="1"/>
              <a:t>selvbetjeningsløsninger</a:t>
            </a:r>
            <a:endParaRPr lang="en-US" sz="1500"/>
          </a:p>
          <a:p>
            <a:pPr marL="342424" indent="-342424"/>
            <a:r>
              <a:rPr lang="en-US" sz="1500" err="1"/>
              <a:t>en</a:t>
            </a:r>
            <a:r>
              <a:rPr lang="en-US" sz="1500"/>
              <a:t> </a:t>
            </a:r>
            <a:r>
              <a:rPr lang="en-US" sz="1500" err="1"/>
              <a:t>ny</a:t>
            </a:r>
            <a:r>
              <a:rPr lang="en-US" sz="1500"/>
              <a:t> </a:t>
            </a:r>
            <a:r>
              <a:rPr lang="en-US" sz="1500" err="1"/>
              <a:t>økonomimodell</a:t>
            </a:r>
            <a:r>
              <a:rPr lang="en-US" sz="1500"/>
              <a:t> med </a:t>
            </a:r>
            <a:r>
              <a:rPr lang="en-US" sz="1500" err="1"/>
              <a:t>flere</a:t>
            </a:r>
            <a:r>
              <a:rPr lang="en-US" sz="1500"/>
              <a:t> </a:t>
            </a:r>
            <a:r>
              <a:rPr lang="en-US" sz="1500" err="1"/>
              <a:t>muligheter</a:t>
            </a:r>
            <a:endParaRPr lang="en-US" sz="1500"/>
          </a:p>
          <a:p>
            <a:pPr marL="342424" indent="-342424"/>
            <a:r>
              <a:rPr lang="en-US" sz="1500" err="1"/>
              <a:t>sikker</a:t>
            </a:r>
            <a:r>
              <a:rPr lang="en-US" sz="1500"/>
              <a:t> drift </a:t>
            </a:r>
            <a:r>
              <a:rPr lang="en-US" sz="1500" err="1"/>
              <a:t>i</a:t>
            </a:r>
            <a:r>
              <a:rPr lang="en-US" sz="1500"/>
              <a:t> </a:t>
            </a:r>
            <a:r>
              <a:rPr lang="en-US" sz="1500" err="1"/>
              <a:t>overgang</a:t>
            </a:r>
            <a:endParaRPr lang="en-US" sz="1500"/>
          </a:p>
          <a:p>
            <a:pPr marL="342424" indent="-342424"/>
            <a:r>
              <a:rPr lang="en-US" sz="1500" err="1"/>
              <a:t>gode</a:t>
            </a:r>
            <a:r>
              <a:rPr lang="en-US" sz="1500"/>
              <a:t> planer for inn- </a:t>
            </a:r>
            <a:r>
              <a:rPr lang="en-US" sz="1500" err="1"/>
              <a:t>og</a:t>
            </a:r>
            <a:r>
              <a:rPr lang="en-US" sz="1500"/>
              <a:t> </a:t>
            </a:r>
            <a:r>
              <a:rPr lang="en-US" sz="1500" err="1"/>
              <a:t>utfasing</a:t>
            </a:r>
            <a:endParaRPr lang="en-US" sz="1500"/>
          </a:p>
          <a:p>
            <a:pPr marL="342424" indent="-342424"/>
            <a:r>
              <a:rPr lang="en-US" sz="1500" err="1"/>
              <a:t>prosesser</a:t>
            </a:r>
            <a:r>
              <a:rPr lang="en-US" sz="1500"/>
              <a:t>, </a:t>
            </a:r>
            <a:r>
              <a:rPr lang="en-US" sz="1500" err="1"/>
              <a:t>systemer</a:t>
            </a:r>
            <a:r>
              <a:rPr lang="en-US" sz="1500"/>
              <a:t> </a:t>
            </a:r>
            <a:r>
              <a:rPr lang="en-US" sz="1500" err="1"/>
              <a:t>og</a:t>
            </a:r>
            <a:r>
              <a:rPr lang="en-US" sz="1500"/>
              <a:t> roller </a:t>
            </a:r>
            <a:r>
              <a:rPr lang="en-US" sz="1500" err="1"/>
              <a:t>som</a:t>
            </a:r>
            <a:r>
              <a:rPr lang="en-US" sz="1500"/>
              <a:t> </a:t>
            </a:r>
            <a:r>
              <a:rPr lang="en-US" sz="1500" err="1"/>
              <a:t>henger</a:t>
            </a:r>
            <a:r>
              <a:rPr lang="en-US" sz="1500"/>
              <a:t> </a:t>
            </a:r>
            <a:r>
              <a:rPr lang="en-US" sz="1500" err="1"/>
              <a:t>sammen</a:t>
            </a:r>
            <a:r>
              <a:rPr lang="en-US" sz="1500"/>
              <a:t> </a:t>
            </a:r>
            <a:r>
              <a:rPr lang="en-US" sz="1500" err="1"/>
              <a:t>på</a:t>
            </a:r>
            <a:r>
              <a:rPr lang="en-US" sz="1500"/>
              <a:t> </a:t>
            </a:r>
            <a:r>
              <a:rPr lang="en-US" sz="1500" err="1"/>
              <a:t>tvers</a:t>
            </a:r>
            <a:r>
              <a:rPr lang="en-US" sz="1500"/>
              <a:t> av BOTT</a:t>
            </a:r>
          </a:p>
          <a:p>
            <a:pPr marL="342424" indent="-342424"/>
            <a:r>
              <a:rPr lang="en-US" sz="1500" err="1"/>
              <a:t>en</a:t>
            </a:r>
            <a:r>
              <a:rPr lang="en-US" sz="1500"/>
              <a:t> god rigg </a:t>
            </a:r>
            <a:r>
              <a:rPr lang="en-US" sz="1500" err="1"/>
              <a:t>rundt</a:t>
            </a:r>
            <a:r>
              <a:rPr lang="en-US" sz="1500"/>
              <a:t> </a:t>
            </a:r>
            <a:r>
              <a:rPr lang="en-US" sz="1500" err="1"/>
              <a:t>byttetidspunktet</a:t>
            </a:r>
            <a:r>
              <a:rPr lang="en-US" sz="1500"/>
              <a:t> med </a:t>
            </a:r>
            <a:r>
              <a:rPr lang="en-US" sz="1500" err="1"/>
              <a:t>brukerstøtte</a:t>
            </a:r>
            <a:r>
              <a:rPr lang="en-US" sz="1500"/>
              <a:t> </a:t>
            </a:r>
            <a:r>
              <a:rPr lang="en-US" sz="1500" err="1"/>
              <a:t>og</a:t>
            </a:r>
            <a:r>
              <a:rPr lang="en-US" sz="1500"/>
              <a:t> </a:t>
            </a:r>
            <a:r>
              <a:rPr lang="en-US" sz="1500" err="1"/>
              <a:t>beredskap</a:t>
            </a:r>
            <a:endParaRPr lang="en-US" sz="1500"/>
          </a:p>
          <a:p>
            <a:pPr marL="342424" indent="-342424"/>
            <a:endParaRPr lang="en-US" sz="1500"/>
          </a:p>
          <a:p>
            <a:pPr marL="342424" indent="-342424"/>
            <a:endParaRPr lang="en-US" sz="1500"/>
          </a:p>
          <a:p>
            <a:pPr marL="342424" indent="-342424"/>
            <a:endParaRPr lang="en-US" sz="1500"/>
          </a:p>
        </p:txBody>
      </p:sp>
      <p:sp>
        <p:nvSpPr>
          <p:cNvPr id="4" name="Plasshaldar for tekst 3">
            <a:extLst>
              <a:ext uri="{FF2B5EF4-FFF2-40B4-BE49-F238E27FC236}">
                <a16:creationId xmlns:a16="http://schemas.microsoft.com/office/drawing/2014/main" id="{38BDB191-7C72-8D02-7FAF-8BB87BCE8D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125" y="964522"/>
            <a:ext cx="4595227" cy="479822"/>
          </a:xfrm>
        </p:spPr>
        <p:txBody>
          <a:bodyPr vert="horz" lIns="68580" tIns="34290" rIns="68580" bIns="34290" rtlCol="0" anchor="t" anchorCtr="0">
            <a:noAutofit/>
          </a:bodyPr>
          <a:lstStyle/>
          <a:p>
            <a:r>
              <a:rPr lang="nn-NO" sz="2100" err="1"/>
              <a:t>Hva</a:t>
            </a:r>
            <a:r>
              <a:rPr lang="nn-NO" sz="2100"/>
              <a:t> </a:t>
            </a:r>
            <a:r>
              <a:rPr lang="nn-NO" sz="2100" err="1"/>
              <a:t>jobber</a:t>
            </a:r>
            <a:r>
              <a:rPr lang="nn-NO" sz="2100"/>
              <a:t> vi videre med i 2023:</a:t>
            </a:r>
            <a:endParaRPr lang="nb-NO" sz="2100"/>
          </a:p>
        </p:txBody>
      </p:sp>
      <p:sp>
        <p:nvSpPr>
          <p:cNvPr id="5" name="Plasshaldar for innhald 4">
            <a:extLst>
              <a:ext uri="{FF2B5EF4-FFF2-40B4-BE49-F238E27FC236}">
                <a16:creationId xmlns:a16="http://schemas.microsoft.com/office/drawing/2014/main" id="{895FAD13-FD15-31A9-7C2F-AFD88F7819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6" y="1444343"/>
            <a:ext cx="4041775" cy="2613538"/>
          </a:xfrm>
        </p:spPr>
        <p:txBody>
          <a:bodyPr vert="horz" lIns="68580" tIns="34290" rIns="68580" bIns="34290" rtlCol="0" anchor="t">
            <a:normAutofit lnSpcReduction="10000"/>
          </a:bodyPr>
          <a:lstStyle/>
          <a:p>
            <a:pPr marL="342424" indent="-342424"/>
            <a:r>
              <a:rPr lang="nn-NO" sz="1500"/>
              <a:t>permanent </a:t>
            </a:r>
            <a:r>
              <a:rPr lang="nn-NO" sz="1500" err="1"/>
              <a:t>løsning</a:t>
            </a:r>
            <a:r>
              <a:rPr lang="nn-NO" sz="1500"/>
              <a:t> for historiske data</a:t>
            </a:r>
          </a:p>
          <a:p>
            <a:pPr marL="342424" indent="-342424"/>
            <a:r>
              <a:rPr lang="nn-NO" sz="1500"/>
              <a:t>modul for EVU</a:t>
            </a:r>
          </a:p>
          <a:p>
            <a:pPr marL="342424" indent="-342424"/>
            <a:r>
              <a:rPr lang="nn-NO" sz="1500" err="1"/>
              <a:t>ombygginger</a:t>
            </a:r>
            <a:r>
              <a:rPr lang="nn-NO" sz="1500"/>
              <a:t> i BEVISST Plan,  Bemanningsplan og BEVISST HR Innsikt samt lansere ny </a:t>
            </a:r>
            <a:r>
              <a:rPr lang="nn-NO" sz="1500" err="1"/>
              <a:t>prosjektlederportal</a:t>
            </a:r>
            <a:r>
              <a:rPr lang="nn-NO" sz="1500"/>
              <a:t> i BEVISST Innsikt </a:t>
            </a:r>
          </a:p>
          <a:p>
            <a:pPr marL="342424" indent="-342424"/>
            <a:r>
              <a:rPr lang="nn-NO" sz="1500"/>
              <a:t>fokus på "behov" i </a:t>
            </a:r>
            <a:r>
              <a:rPr lang="nn-NO" sz="1500" err="1"/>
              <a:t>BtB</a:t>
            </a:r>
            <a:endParaRPr lang="nn-NO" sz="1500"/>
          </a:p>
          <a:p>
            <a:pPr marL="342424" indent="-342424"/>
            <a:r>
              <a:rPr lang="nn-NO" sz="1500"/>
              <a:t>ev. utvikling av enkelte </a:t>
            </a:r>
            <a:r>
              <a:rPr lang="nn-NO" sz="1500" err="1"/>
              <a:t>integrasjoner</a:t>
            </a:r>
            <a:endParaRPr lang="nn-NO" sz="1500"/>
          </a:p>
          <a:p>
            <a:pPr marL="342424" indent="-342424"/>
            <a:r>
              <a:rPr lang="nn-NO" sz="1500"/>
              <a:t>innsikt i HR-data</a:t>
            </a:r>
          </a:p>
          <a:p>
            <a:pPr marL="342424" indent="-342424"/>
            <a:r>
              <a:rPr lang="nn-NO" sz="1500"/>
              <a:t>ta i bruk </a:t>
            </a:r>
            <a:r>
              <a:rPr lang="nn-NO" sz="1500" err="1"/>
              <a:t>PreAward</a:t>
            </a:r>
            <a:endParaRPr lang="nn-NO" sz="1500"/>
          </a:p>
          <a:p>
            <a:pPr marL="342424" indent="-342424"/>
            <a:endParaRPr lang="nn-NO" sz="1500"/>
          </a:p>
          <a:p>
            <a:pPr marL="342424" indent="-342424"/>
            <a:endParaRPr lang="nn-NO" sz="1500"/>
          </a:p>
          <a:p>
            <a:pPr marL="342424" indent="-342424"/>
            <a:endParaRPr lang="nn-NO" sz="1500"/>
          </a:p>
          <a:p>
            <a:pPr marL="342424" indent="-342424"/>
            <a:endParaRPr lang="nn-NO" sz="1500"/>
          </a:p>
        </p:txBody>
      </p:sp>
      <p:sp>
        <p:nvSpPr>
          <p:cNvPr id="6" name="Plasshaldar for tekst 5">
            <a:extLst>
              <a:ext uri="{FF2B5EF4-FFF2-40B4-BE49-F238E27FC236}">
                <a16:creationId xmlns:a16="http://schemas.microsoft.com/office/drawing/2014/main" id="{CB4CB093-725D-D208-3564-71C03F67A1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nn-NO" sz="2100"/>
              <a:t>BOTT ØL gir oss 01.01.23: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A043E6A-AA61-83BE-5CA3-AFE73D2E0835}"/>
              </a:ext>
            </a:extLst>
          </p:cNvPr>
          <p:cNvSpPr/>
          <p:nvPr/>
        </p:nvSpPr>
        <p:spPr>
          <a:xfrm>
            <a:off x="439522" y="4378644"/>
            <a:ext cx="8229212" cy="295154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nn-NO" sz="1350">
                <a:solidFill>
                  <a:srgbClr val="FFFFFF"/>
                </a:solidFill>
                <a:latin typeface="Arial" panose="020B0604020202020204"/>
                <a:cs typeface="Arial"/>
              </a:rPr>
              <a:t>Og husk at BOTT-samarbeidet gir oss "</a:t>
            </a:r>
            <a:r>
              <a:rPr lang="nn-NO" sz="1350" err="1">
                <a:solidFill>
                  <a:srgbClr val="FFFFFF"/>
                </a:solidFill>
                <a:latin typeface="Arial" panose="020B0604020202020204"/>
                <a:cs typeface="Arial"/>
              </a:rPr>
              <a:t>kontinuerlig</a:t>
            </a:r>
            <a:r>
              <a:rPr lang="nn-NO" sz="1350">
                <a:solidFill>
                  <a:srgbClr val="FFFFFF"/>
                </a:solidFill>
                <a:latin typeface="Arial" panose="020B0604020202020204"/>
                <a:cs typeface="Arial"/>
              </a:rPr>
              <a:t> </a:t>
            </a:r>
            <a:r>
              <a:rPr lang="nn-NO" sz="1350" err="1">
                <a:solidFill>
                  <a:srgbClr val="FFFFFF"/>
                </a:solidFill>
                <a:latin typeface="Arial" panose="020B0604020202020204"/>
                <a:cs typeface="Arial"/>
              </a:rPr>
              <a:t>forbedring</a:t>
            </a:r>
            <a:r>
              <a:rPr lang="nn-NO" sz="1350">
                <a:solidFill>
                  <a:srgbClr val="FFFFFF"/>
                </a:solidFill>
                <a:latin typeface="Arial" panose="020B0604020202020204"/>
                <a:cs typeface="Arial"/>
              </a:rPr>
              <a:t>"! </a:t>
            </a:r>
            <a:r>
              <a:rPr lang="nn-NO" sz="1350" err="1">
                <a:solidFill>
                  <a:srgbClr val="FFFFFF"/>
                </a:solidFill>
                <a:latin typeface="Arial" panose="020B0604020202020204"/>
                <a:cs typeface="Arial"/>
              </a:rPr>
              <a:t>Løsningene</a:t>
            </a:r>
            <a:r>
              <a:rPr lang="nn-NO" sz="1350">
                <a:solidFill>
                  <a:srgbClr val="FFFFFF"/>
                </a:solidFill>
                <a:latin typeface="Arial" panose="020B0604020202020204"/>
                <a:cs typeface="Arial"/>
              </a:rPr>
              <a:t> vil bli litt og litt </a:t>
            </a:r>
            <a:r>
              <a:rPr lang="nn-NO" sz="1350" err="1">
                <a:solidFill>
                  <a:srgbClr val="FFFFFF"/>
                </a:solidFill>
                <a:latin typeface="Arial" panose="020B0604020202020204"/>
                <a:cs typeface="Arial"/>
              </a:rPr>
              <a:t>bedre</a:t>
            </a:r>
            <a:r>
              <a:rPr lang="nn-NO" sz="1350">
                <a:solidFill>
                  <a:srgbClr val="FFFFFF"/>
                </a:solidFill>
                <a:latin typeface="Arial" panose="020B0604020202020204"/>
                <a:cs typeface="Arial"/>
              </a:rPr>
              <a:t>!</a:t>
            </a:r>
            <a:endParaRPr lang="nn-NO" sz="1350">
              <a:solidFill>
                <a:srgbClr val="FFFFFF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22854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D3C8-9491-4823-8333-44B69CC4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b-NO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4C2FC-6200-440B-85E5-FF627608D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488" y="3602725"/>
            <a:ext cx="6435960" cy="1628238"/>
          </a:xfrm>
        </p:spPr>
        <p:txBody>
          <a:bodyPr>
            <a:normAutofit/>
          </a:bodyPr>
          <a:lstStyle/>
          <a:p>
            <a:pPr lvl="1"/>
            <a:endParaRPr lang="nb-NO"/>
          </a:p>
          <a:p>
            <a:endParaRPr lang="nb-NO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CEC64A9-177F-4F35-BFC9-924D07234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959644"/>
              </p:ext>
            </p:extLst>
          </p:nvPr>
        </p:nvGraphicFramePr>
        <p:xfrm>
          <a:off x="409650" y="994346"/>
          <a:ext cx="7362750" cy="32663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62750">
                  <a:extLst>
                    <a:ext uri="{9D8B030D-6E8A-4147-A177-3AD203B41FA5}">
                      <a16:colId xmlns:a16="http://schemas.microsoft.com/office/drawing/2014/main" val="3031343381"/>
                    </a:ext>
                  </a:extLst>
                </a:gridCol>
              </a:tblGrid>
              <a:tr h="318298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Velkommen </a:t>
                      </a:r>
                    </a:p>
                    <a:p>
                      <a:r>
                        <a:rPr lang="nb-NO" sz="1600" i="0">
                          <a:solidFill>
                            <a:schemeClr val="tx1"/>
                          </a:solidFill>
                        </a:rPr>
                        <a:t> - Hvorfor BOTT ØL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356267"/>
                  </a:ext>
                </a:extLst>
              </a:tr>
              <a:tr h="489216">
                <a:tc>
                  <a:txBody>
                    <a:bodyPr/>
                    <a:lstStyle/>
                    <a:p>
                      <a:r>
                        <a:rPr lang="nb-NO" sz="1600" i="0">
                          <a:solidFill>
                            <a:schemeClr val="bg1"/>
                          </a:solidFill>
                        </a:rPr>
                        <a:t>Introduksjon til rollene og oppgaver med BOTT ØL 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0">
                          <a:solidFill>
                            <a:schemeClr val="bg1"/>
                          </a:solidFill>
                        </a:rPr>
                        <a:t>Hovedendringer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lang="nb-NO" sz="1600" i="0">
                          <a:solidFill>
                            <a:schemeClr val="bg1"/>
                          </a:solidFill>
                        </a:rPr>
                        <a:t>Roller</a:t>
                      </a:r>
                    </a:p>
                  </a:txBody>
                  <a:tcPr>
                    <a:solidFill>
                      <a:srgbClr val="0D34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165729"/>
                  </a:ext>
                </a:extLst>
              </a:tr>
              <a:tr h="489216">
                <a:tc>
                  <a:txBody>
                    <a:bodyPr/>
                    <a:lstStyle/>
                    <a:p>
                      <a:r>
                        <a:rPr lang="nb-NO" sz="1600" i="0">
                          <a:solidFill>
                            <a:schemeClr val="tx1"/>
                          </a:solidFill>
                        </a:rPr>
                        <a:t>Informasjon om opplæring </a:t>
                      </a:r>
                    </a:p>
                    <a:p>
                      <a:r>
                        <a:rPr lang="nb-NO" sz="1600" i="0">
                          <a:solidFill>
                            <a:schemeClr val="tx1"/>
                          </a:solidFill>
                        </a:rPr>
                        <a:t> - Struktur for opplæringsløp</a:t>
                      </a:r>
                    </a:p>
                    <a:p>
                      <a:r>
                        <a:rPr lang="nb-NO" sz="1600" i="0">
                          <a:solidFill>
                            <a:schemeClr val="tx1"/>
                          </a:solidFill>
                        </a:rPr>
                        <a:t> - Praktisk info om opplæring</a:t>
                      </a:r>
                    </a:p>
                    <a:p>
                      <a:r>
                        <a:rPr lang="nb-NO" sz="1600" i="0">
                          <a:solidFill>
                            <a:schemeClr val="tx1"/>
                          </a:solidFill>
                        </a:rPr>
                        <a:t> - Opplæring for de ulike rollene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177042"/>
                  </a:ext>
                </a:extLst>
              </a:tr>
              <a:tr h="398719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Hvor kan du finne mer informasjon 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807107"/>
                  </a:ext>
                </a:extLst>
              </a:tr>
              <a:tr h="398719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Spørsmål og svar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241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29714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aKSskg._JnrYXWlrABv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aKSskg._JnrYXWlrABv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aKSskg._JnrYXWlrABv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aKSskg._JnrYXWlrABv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xDk624likt.gBdsneV2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22nc0QvwiZ3znuOrOGd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hIB77P0CxpZ68A1ZDQjT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oceC9aenCddoR5plWKyu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aKSskg._JnrYXWlrABv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aKSskg._JnrYXWlrABv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aKSskg._JnrYXWlrABvw"/>
</p:tagLst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_nn_16_9" id="{4910B9C1-D771-E44C-AB7F-12A684D03AF5}" vid="{81D91624-0E0F-3E4C-94FB-A3058ED54ED7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8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_nn_16_9" id="{4910B9C1-D771-E44C-AB7F-12A684D03AF5}" vid="{81D91624-0E0F-3E4C-94FB-A3058ED54ED7}"/>
    </a:ext>
  </a:extLst>
</a:theme>
</file>

<file path=ppt/theme/theme8.xml><?xml version="1.0" encoding="utf-8"?>
<a:theme xmlns:a="http://schemas.openxmlformats.org/drawingml/2006/main" name="5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D5007D4960C04FABF7CEA7C1807523" ma:contentTypeVersion="17" ma:contentTypeDescription="Create a new document." ma:contentTypeScope="" ma:versionID="7dfea05eb712fcac0687887c432bca01">
  <xsd:schema xmlns:xsd="http://www.w3.org/2001/XMLSchema" xmlns:xs="http://www.w3.org/2001/XMLSchema" xmlns:p="http://schemas.microsoft.com/office/2006/metadata/properties" xmlns:ns2="92f31348-0739-4467-8087-a9e650b26e61" xmlns:ns3="5a015d52-1a8c-45a9-b108-712092158594" targetNamespace="http://schemas.microsoft.com/office/2006/metadata/properties" ma:root="true" ma:fieldsID="831fca681fd83310759626df4217888b" ns2:_="" ns3:_="">
    <xsd:import namespace="92f31348-0739-4467-8087-a9e650b26e61"/>
    <xsd:import namespace="5a015d52-1a8c-45a9-b108-712092158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Komment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f31348-0739-4467-8087-a9e650b26e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e7bc199-5fe5-462f-a3d8-26f806c1f4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Kommentar" ma:index="24" nillable="true" ma:displayName="Kommentar" ma:format="Dropdown" ma:internalName="Kommenta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015d52-1a8c-45a9-b108-712092158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9d8c2a-daee-47eb-bde9-bb910d7de7ac}" ma:internalName="TaxCatchAll" ma:showField="CatchAllData" ma:web="5a015d52-1a8c-45a9-b108-7120921585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2f31348-0739-4467-8087-a9e650b26e61">
      <Terms xmlns="http://schemas.microsoft.com/office/infopath/2007/PartnerControls"/>
    </lcf76f155ced4ddcb4097134ff3c332f>
    <Kommentar xmlns="92f31348-0739-4467-8087-a9e650b26e61" xsi:nil="true"/>
    <TaxCatchAll xmlns="5a015d52-1a8c-45a9-b108-712092158594" xsi:nil="true"/>
    <SharedWithUsers xmlns="5a015d52-1a8c-45a9-b108-712092158594">
      <UserInfo>
        <DisplayName>Nina Melum</DisplayName>
        <AccountId>63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3706DB7-D589-483A-988C-EF803A425D9E}">
  <ds:schemaRefs>
    <ds:schemaRef ds:uri="5a015d52-1a8c-45a9-b108-712092158594"/>
    <ds:schemaRef ds:uri="92f31348-0739-4467-8087-a9e650b26e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3D9C836-F99A-4B96-81F2-35EA25B4E1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83F270-11ED-4F08-A7D9-D3F9906BA1B0}">
  <ds:schemaRefs>
    <ds:schemaRef ds:uri="5a015d52-1a8c-45a9-b108-712092158594"/>
    <ds:schemaRef ds:uri="92f31348-0739-4467-8087-a9e650b26e6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ntnu_nn_16_9</Template>
  <TotalTime>0</TotalTime>
  <Words>3067</Words>
  <Application>Microsoft Office PowerPoint</Application>
  <PresentationFormat>On-screen Show (16:9)</PresentationFormat>
  <Paragraphs>521</Paragraphs>
  <Slides>39</Slides>
  <Notes>34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3" baseType="lpstr">
      <vt:lpstr>Arial</vt:lpstr>
      <vt:lpstr>Arial,Sans-Serif</vt:lpstr>
      <vt:lpstr>Calibri</vt:lpstr>
      <vt:lpstr>Poppins</vt:lpstr>
      <vt:lpstr>Office-tema</vt:lpstr>
      <vt:lpstr>1_Office-tema</vt:lpstr>
      <vt:lpstr>2_Office-tema</vt:lpstr>
      <vt:lpstr>8_Office-tema</vt:lpstr>
      <vt:lpstr>3_Office-tema</vt:lpstr>
      <vt:lpstr>1_Office-tema</vt:lpstr>
      <vt:lpstr>4_Office-tema</vt:lpstr>
      <vt:lpstr>5_Office-tema</vt:lpstr>
      <vt:lpstr>6_Office-tema</vt:lpstr>
      <vt:lpstr>think-cell Slide</vt:lpstr>
      <vt:lpstr>Informasjonsmøte om opplæring for controller, periodeavslutter enhet, anleggshåndterer og bilagsbehandler</vt:lpstr>
      <vt:lpstr>PowerPoint Presentation</vt:lpstr>
      <vt:lpstr>Agenda</vt:lpstr>
      <vt:lpstr>Hvem som deltar på møtet og hvorfor</vt:lpstr>
      <vt:lpstr>Mål for møtet </vt:lpstr>
      <vt:lpstr>Hvorfor BOTT ØL Innføringen av nye økonomi- og lønnssystemer vil gi NTNU mange fordeler både i et fag- og brukerperspektiv</vt:lpstr>
      <vt:lpstr>PowerPoint Presentation</vt:lpstr>
      <vt:lpstr>Hva får vi 01.01.2023?</vt:lpstr>
      <vt:lpstr>Agenda</vt:lpstr>
      <vt:lpstr>PowerPoint Presentation</vt:lpstr>
      <vt:lpstr>Intro til roller i BOTT ØL</vt:lpstr>
      <vt:lpstr>PowerPoint Presentation</vt:lpstr>
      <vt:lpstr>PowerPoint Presentation</vt:lpstr>
      <vt:lpstr>PowerPoint Presentation</vt:lpstr>
      <vt:lpstr>Hovedendringer for controller</vt:lpstr>
      <vt:lpstr>Bilagsbehandler, periodeavslutter enhet, anleggshåndterer Nye formaliserte roller og prosesser </vt:lpstr>
      <vt:lpstr>PowerPoint Presentation</vt:lpstr>
      <vt:lpstr>Hovedendring ompostering</vt:lpstr>
      <vt:lpstr>PowerPoint Presentation</vt:lpstr>
      <vt:lpstr>Hovedendring periodeavslutning</vt:lpstr>
      <vt:lpstr>PowerPoint Presentation</vt:lpstr>
      <vt:lpstr>Ny rolle</vt:lpstr>
      <vt:lpstr>Agenda</vt:lpstr>
      <vt:lpstr>PowerPoint Presentation</vt:lpstr>
      <vt:lpstr>BOTT ØL - Opplæringsside</vt:lpstr>
      <vt:lpstr>NTNU kurs 2</vt:lpstr>
      <vt:lpstr>Egenlæring</vt:lpstr>
      <vt:lpstr>Egenlæring: Anleggshåndterer</vt:lpstr>
      <vt:lpstr>Egenlæring: Bilagsbehandler</vt:lpstr>
      <vt:lpstr>Egenlæring: Periodeavslutter enhet</vt:lpstr>
      <vt:lpstr>Gjennomføre BOTT e-læring</vt:lpstr>
      <vt:lpstr>Spørsmål om opplæring</vt:lpstr>
      <vt:lpstr>Agenda</vt:lpstr>
      <vt:lpstr>Hvor kan du finne mer informasjon</vt:lpstr>
      <vt:lpstr>Kontaktpersoner  </vt:lpstr>
      <vt:lpstr>Agenda</vt:lpstr>
      <vt:lpstr>Spørsmål og svar</vt:lpstr>
      <vt:lpstr>Spørsmål om opplæring?</vt:lpstr>
      <vt:lpstr>PowerPoint Presentation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Åpningsside</dc:title>
  <dc:creator>Gry-Lene Johansen</dc:creator>
  <cp:lastModifiedBy>Merete Aagesen</cp:lastModifiedBy>
  <cp:revision>4</cp:revision>
  <cp:lastPrinted>2022-09-20T06:30:30Z</cp:lastPrinted>
  <dcterms:created xsi:type="dcterms:W3CDTF">2022-03-25T07:38:29Z</dcterms:created>
  <dcterms:modified xsi:type="dcterms:W3CDTF">2022-10-25T13:15:53Z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0x0101004DD5007D4960C04FABF7CEA7C1807523</vt:lpwstr>
  </property>
  <property fmtid="{D5CDD505-2E9C-101B-9397-08002B2CF9AE}" pid="3" name="MSIP_Label_ea60d57e-af5b-4752-ac57-3e4f28ca11dc_Enabled">
    <vt:lpwstr>true</vt:lpwstr>
  </property>
  <property fmtid="{D5CDD505-2E9C-101B-9397-08002B2CF9AE}" pid="4" name="MSIP_Label_ea60d57e-af5b-4752-ac57-3e4f28ca11dc_SetDate">
    <vt:lpwstr>2022-04-27T09:36:24Z</vt:lpwstr>
  </property>
  <property fmtid="{D5CDD505-2E9C-101B-9397-08002B2CF9AE}" pid="5" name="MSIP_Label_ea60d57e-af5b-4752-ac57-3e4f28ca11dc_Method">
    <vt:lpwstr>Standard</vt:lpwstr>
  </property>
  <property fmtid="{D5CDD505-2E9C-101B-9397-08002B2CF9AE}" pid="6" name="MSIP_Label_ea60d57e-af5b-4752-ac57-3e4f28ca11dc_Name">
    <vt:lpwstr>ea60d57e-af5b-4752-ac57-3e4f28ca11dc</vt:lpwstr>
  </property>
  <property fmtid="{D5CDD505-2E9C-101B-9397-08002B2CF9AE}" pid="7" name="MSIP_Label_ea60d57e-af5b-4752-ac57-3e4f28ca11dc_SiteId">
    <vt:lpwstr>36da45f1-dd2c-4d1f-af13-5abe46b99921</vt:lpwstr>
  </property>
  <property fmtid="{D5CDD505-2E9C-101B-9397-08002B2CF9AE}" pid="8" name="MSIP_Label_ea60d57e-af5b-4752-ac57-3e4f28ca11dc_ActionId">
    <vt:lpwstr>07bf267c-82bd-486a-8860-ea7de6759f39</vt:lpwstr>
  </property>
  <property fmtid="{D5CDD505-2E9C-101B-9397-08002B2CF9AE}" pid="9" name="MSIP_Label_ea60d57e-af5b-4752-ac57-3e4f28ca11dc_ContentBits">
    <vt:lpwstr>0</vt:lpwstr>
  </property>
  <property fmtid="{D5CDD505-2E9C-101B-9397-08002B2CF9AE}" pid="10" name="MediaServiceImageTags">
    <vt:lpwstr/>
  </property>
</Properties>
</file>