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71" r:id="rId5"/>
    <p:sldId id="2591" r:id="rId6"/>
    <p:sldId id="2592" r:id="rId7"/>
    <p:sldId id="2594" r:id="rId8"/>
    <p:sldId id="2593" r:id="rId9"/>
    <p:sldId id="2595" r:id="rId10"/>
    <p:sldId id="2602" r:id="rId11"/>
    <p:sldId id="2596" r:id="rId12"/>
    <p:sldId id="2597" r:id="rId13"/>
    <p:sldId id="2598" r:id="rId14"/>
    <p:sldId id="2603" r:id="rId15"/>
    <p:sldId id="2599" r:id="rId16"/>
    <p:sldId id="2608" r:id="rId17"/>
    <p:sldId id="2604" r:id="rId18"/>
    <p:sldId id="2607" r:id="rId19"/>
    <p:sldId id="2605" r:id="rId20"/>
    <p:sldId id="2600" r:id="rId21"/>
    <p:sldId id="2601" r:id="rId22"/>
    <p:sldId id="2559" r:id="rId23"/>
  </p:sldIdLst>
  <p:sldSz cx="9144000" cy="5143500" type="screen16x9"/>
  <p:notesSz cx="6858000" cy="9144000"/>
  <p:custDataLst>
    <p:tags r:id="rId25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B3AD25-6746-36B8-DD50-CD9E23AAFC3E}" name="Trude Wictoria Bersvendsen" initials="TWB" userId="S::trudeber@ntnu.no::b0bd4654-ae9e-4d2a-ac5e-f9ef4df2258d" providerId="AD"/>
  <p188:author id="{2273F832-6C13-68EF-6B7B-ABA9C5EDE550}" name="Gry-Lene Johansen" initials="GLJ" userId="S::grylj@ntnu.no::acbf094c-51cb-4117-b367-2a5f9274475b" providerId="AD"/>
  <p188:author id="{0253D886-51DB-0CF5-8922-6F1F11B73059}" name="Stine Maurstad (NO)" initials="SM(" userId="S::stine.maurstad@pwc.com::60b50b37-f56b-49af-98da-7bac2f714b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1B9"/>
    <a:srgbClr val="C0C2C0"/>
    <a:srgbClr val="014592"/>
    <a:srgbClr val="6A6D6A"/>
    <a:srgbClr val="00A64C"/>
    <a:srgbClr val="E30404"/>
    <a:srgbClr val="D90000"/>
    <a:srgbClr val="158D4C"/>
    <a:srgbClr val="246B44"/>
    <a:srgbClr val="0C4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B1AA5-E735-4655-9D37-9E2684F379D8}" v="937" dt="2023-06-21T10:43:49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4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73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5D82C-7217-421E-8966-BD08DD81E3E3}" type="datetimeFigureOut">
              <a:rPr lang="nb-NO" smtClean="0"/>
              <a:t>28.06.2023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B546F-30E5-4A52-998D-58A14E86B4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69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B546F-30E5-4A52-998D-58A14E86B42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1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C1FC5A-DA4B-4AA1-9C50-947FDE66C8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0002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C1FC5A-DA4B-4AA1-9C50-947FDE66C8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298339"/>
            <a:ext cx="7615382" cy="463846"/>
          </a:xfrm>
          <a:prstGeom prst="rect">
            <a:avLst/>
          </a:prstGeom>
        </p:spPr>
        <p:txBody>
          <a:bodyPr vert="horz" lIns="90000" tIns="46800" rIns="90000" bIns="46800" anchor="t" anchorCtr="0">
            <a:sp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8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39618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2830353-B302-4B57-9CB1-4A481D5AA8DF}"/>
              </a:ext>
            </a:extLst>
          </p:cNvPr>
          <p:cNvSpPr/>
          <p:nvPr userDrawn="1"/>
        </p:nvSpPr>
        <p:spPr>
          <a:xfrm rot="16200000">
            <a:off x="4013536" y="13033"/>
            <a:ext cx="3844088" cy="6416843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186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">
  <p:cSld name="Title and Full Conte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332185" y="324001"/>
            <a:ext cx="8479631" cy="104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332185" y="1577340"/>
            <a:ext cx="8479631" cy="305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476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4765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sldNum" idx="12"/>
          </p:nvPr>
        </p:nvSpPr>
        <p:spPr>
          <a:xfrm>
            <a:off x="6163867" y="4869180"/>
            <a:ext cx="2647950" cy="10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41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6BF2AC8-B5DA-4EA6-9C65-CDCD49796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748521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6BF2AC8-B5DA-4EA6-9C65-CDCD49796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BCCB8FE-BF0C-4311-8A45-51F2BB02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455877" cy="64633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8285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400A14B-3944-45D5-B6DD-707A59E2A4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444684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84" imgH="486" progId="TCLayout.ActiveDocument.1">
                  <p:embed/>
                </p:oleObj>
              </mc:Choice>
              <mc:Fallback>
                <p:oleObj name="think-cell Slide" r:id="rId19" imgW="484" imgH="48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400A14B-3944-45D5-B6DD-707A59E2A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0" r:id="rId13"/>
    <p:sldLayoutId id="2147483661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5" Type="http://schemas.openxmlformats.org/officeDocument/2006/relationships/hyperlink" Target="https://paw02.it.ntnu.no/?perspective=dashboard&amp;id=4ba690a9-2651-4016-afe8-17799d71bc06" TargetMode="Externa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dfo.no/mga/sps/authsvc?PolicyId=urn:ibm:security:authentication:asf:dfolandingpag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jelp.ntnu.no/tas/public/ssp/content/serviceflow?unid=cf04c07fc11e44a68e9d06391bdba478&amp;from=b129e9a6-fac3-4cce-bda0-619942e66256&amp;openedFromService=true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s://i.ntnu.no/wiki/-/wiki/Norsk/BOTT+-+%C3%98konomimodellen+-+Brukerst%C3%B8tte" TargetMode="Externa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ityofbergen.sharepoint.com/sites/KvalitetsrammeverkokonomioglonnBOTT/Kvalitetsrammeverk/Systemadministrator%20prosjekt%c3%b8konomi%20-%20Rollebeskrivelse.pdf?ga=1" TargetMode="External"/><Relationship Id="rId3" Type="http://schemas.openxmlformats.org/officeDocument/2006/relationships/oleObject" Target="../embeddings/oleObject9.bin"/><Relationship Id="rId7" Type="http://schemas.openxmlformats.org/officeDocument/2006/relationships/hyperlink" Target="https://universityofbergen.sharepoint.com/sites/KvalitetsrammeverkokonomioglonnBOTT/Kvalitetsrammeverk/Controller%20interne%20prosjekter%20-%20Rollebeskrivelse.pdf?ga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Visio_Drawing.vsdx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06026B5-0D27-4E83-9CF0-117F6C2166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0489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06026B5-0D27-4E83-9CF0-117F6C216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5" y="2180363"/>
            <a:ext cx="7772401" cy="1077218"/>
          </a:xfrm>
        </p:spPr>
        <p:txBody>
          <a:bodyPr vert="horz"/>
          <a:lstStyle/>
          <a:p>
            <a:r>
              <a:rPr lang="nb-NO" sz="3200" dirty="0"/>
              <a:t>Rutine for oppretting og endring av internt prosjekt og delprosjekt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5" y="3561027"/>
            <a:ext cx="7772400" cy="95647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nb-NO" dirty="0"/>
              <a:t>Onsdag, den 21.06.2023 kl. 13-15</a:t>
            </a:r>
          </a:p>
          <a:p>
            <a:endParaRPr lang="nb-NO" dirty="0"/>
          </a:p>
          <a:p>
            <a:r>
              <a:rPr lang="nb-NO" dirty="0"/>
              <a:t>Nina Melum, VIRK, NTNU</a:t>
            </a:r>
          </a:p>
          <a:p>
            <a:r>
              <a:rPr lang="nb-NO" dirty="0"/>
              <a:t>Astrid Berg, DFØ</a:t>
            </a:r>
          </a:p>
          <a:p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CE5A49-D6E2-7B9E-32C8-E21810ABC4C5}"/>
              </a:ext>
            </a:extLst>
          </p:cNvPr>
          <p:cNvSpPr/>
          <p:nvPr/>
        </p:nvSpPr>
        <p:spPr>
          <a:xfrm rot="1586249">
            <a:off x="6402857" y="345820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Opptak</a:t>
            </a:r>
          </a:p>
        </p:txBody>
      </p:sp>
    </p:spTree>
    <p:extLst>
      <p:ext uri="{BB962C8B-B14F-4D97-AF65-F5344CB8AC3E}">
        <p14:creationId xmlns:p14="http://schemas.microsoft.com/office/powerpoint/2010/main" val="37590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F29795A-D22D-1888-2E2A-88EE6B9CC6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0176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29795A-D22D-1888-2E2A-88EE6B9CC6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8DA6C7-B45F-0B9F-82C7-BB0A426BB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6391513" cy="1200329"/>
          </a:xfrm>
        </p:spPr>
        <p:txBody>
          <a:bodyPr vert="horz"/>
          <a:lstStyle/>
          <a:p>
            <a:r>
              <a:rPr lang="nb-NO"/>
              <a:t>Gjennomgang av rutinen steg for steg</a:t>
            </a:r>
          </a:p>
        </p:txBody>
      </p:sp>
    </p:spTree>
    <p:extLst>
      <p:ext uri="{BB962C8B-B14F-4D97-AF65-F5344CB8AC3E}">
        <p14:creationId xmlns:p14="http://schemas.microsoft.com/office/powerpoint/2010/main" val="327840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7B196A5-4542-E24F-A081-12A0C9CFFD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917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B196A5-4542-E24F-A081-12A0C9CFF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3A95B2-5E54-D61E-D81A-9DEFA5BE2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50" y="1971585"/>
            <a:ext cx="7453423" cy="1200329"/>
          </a:xfrm>
        </p:spPr>
        <p:txBody>
          <a:bodyPr vert="horz"/>
          <a:lstStyle/>
          <a:p>
            <a:r>
              <a:rPr lang="nb-NO"/>
              <a:t>Gjennomgang av innmeldings-skjema i BEVISST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A826E-7C91-1769-3B4F-1A6145366866}"/>
              </a:ext>
            </a:extLst>
          </p:cNvPr>
          <p:cNvSpPr txBox="1"/>
          <p:nvPr/>
        </p:nvSpPr>
        <p:spPr>
          <a:xfrm>
            <a:off x="388050" y="3371353"/>
            <a:ext cx="51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5"/>
              </a:rPr>
              <a:t>Opprette og endre interne prosjekt og delprosjekt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432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3AA75BC-FC08-6419-5B44-F5282C40E2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8176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AA75BC-FC08-6419-5B44-F5282C40E2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1D06F7-9AA5-99D1-2981-1161F139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070301" cy="1200329"/>
          </a:xfrm>
        </p:spPr>
        <p:txBody>
          <a:bodyPr vert="horz"/>
          <a:lstStyle/>
          <a:p>
            <a:r>
              <a:rPr lang="nb-NO" dirty="0"/>
              <a:t>Gjennomgang registrering i Unit4</a:t>
            </a:r>
          </a:p>
        </p:txBody>
      </p:sp>
    </p:spTree>
    <p:extLst>
      <p:ext uri="{BB962C8B-B14F-4D97-AF65-F5344CB8AC3E}">
        <p14:creationId xmlns:p14="http://schemas.microsoft.com/office/powerpoint/2010/main" val="285927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525F6-B4DD-0F72-B311-079A8ED1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32" y="1691034"/>
            <a:ext cx="6462781" cy="3015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5276AB-6F33-9AE3-9D4F-1ECC1D98D4E1}"/>
              </a:ext>
            </a:extLst>
          </p:cNvPr>
          <p:cNvSpPr txBox="1"/>
          <p:nvPr/>
        </p:nvSpPr>
        <p:spPr>
          <a:xfrm>
            <a:off x="457200" y="673359"/>
            <a:ext cx="384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linkClick r:id="rId3"/>
              </a:rPr>
              <a:t>Unit4  ERP Prosjektmodul</a:t>
            </a:r>
            <a:endParaRPr lang="nb-NO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71E49-02B3-7C82-7C01-D6A06061DD26}"/>
              </a:ext>
            </a:extLst>
          </p:cNvPr>
          <p:cNvSpPr txBox="1"/>
          <p:nvPr/>
        </p:nvSpPr>
        <p:spPr>
          <a:xfrm>
            <a:off x="457200" y="3452466"/>
            <a:ext cx="294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Produksjonsmiljø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5F4795-6E2A-56F3-D542-437249089CF5}"/>
              </a:ext>
            </a:extLst>
          </p:cNvPr>
          <p:cNvSpPr txBox="1"/>
          <p:nvPr/>
        </p:nvSpPr>
        <p:spPr>
          <a:xfrm>
            <a:off x="457200" y="3805895"/>
            <a:ext cx="294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Test/utforskningsmiljø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EEED1E-E469-B183-F1B3-3BA2F3C72F23}"/>
              </a:ext>
            </a:extLst>
          </p:cNvPr>
          <p:cNvCxnSpPr>
            <a:cxnSpLocks/>
          </p:cNvCxnSpPr>
          <p:nvPr/>
        </p:nvCxnSpPr>
        <p:spPr>
          <a:xfrm>
            <a:off x="2776330" y="3637132"/>
            <a:ext cx="38033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CAA377-F932-9C50-8B85-1584BFFE7268}"/>
              </a:ext>
            </a:extLst>
          </p:cNvPr>
          <p:cNvCxnSpPr>
            <a:cxnSpLocks/>
          </p:cNvCxnSpPr>
          <p:nvPr/>
        </p:nvCxnSpPr>
        <p:spPr>
          <a:xfrm>
            <a:off x="2776330" y="3990561"/>
            <a:ext cx="38033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10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511DCA0-5892-1DB9-2441-1AA3F5B1FB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3692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11DCA0-5892-1DB9-2441-1AA3F5B1FB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F47DC9-5BCB-D560-78F7-76C5C4D3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 vert="horz"/>
          <a:lstStyle/>
          <a:p>
            <a:r>
              <a:rPr lang="nb-NO"/>
              <a:t>Teams-kanal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3DFB5F-9942-F095-02EE-C5EE6CE2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09" y="205978"/>
            <a:ext cx="69634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42BF6C-9D20-8AA1-10CB-9904FD7C3DD2}"/>
              </a:ext>
            </a:extLst>
          </p:cNvPr>
          <p:cNvSpPr txBox="1"/>
          <p:nvPr/>
        </p:nvSpPr>
        <p:spPr>
          <a:xfrm>
            <a:off x="363102" y="2243933"/>
            <a:ext cx="8471710" cy="16773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400" b="1"/>
              <a:t>Opprette og endre interne prosjekter og delprosjekter</a:t>
            </a:r>
            <a:endParaRPr lang="nb-NO" sz="2400" b="1">
              <a:cs typeface="Arial"/>
            </a:endParaRPr>
          </a:p>
          <a:p>
            <a:pPr algn="ctr"/>
            <a:endParaRPr lang="nb-NO" sz="700"/>
          </a:p>
          <a:p>
            <a:pPr algn="ctr"/>
            <a:r>
              <a:rPr lang="nb-NO" sz="1800" i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 kanal for dem som har rollen </a:t>
            </a:r>
            <a:r>
              <a:rPr lang="nb-NO" sz="1800" i="1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controller</a:t>
            </a:r>
            <a:r>
              <a:rPr lang="nb-NO" sz="1800" i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interne prosjekter</a:t>
            </a:r>
          </a:p>
          <a:p>
            <a:pPr algn="ctr"/>
            <a:endParaRPr lang="nb-NO" i="1">
              <a:latin typeface="Calibri"/>
              <a:ea typeface="Calibri"/>
              <a:cs typeface="Calibri"/>
            </a:endParaRPr>
          </a:p>
          <a:p>
            <a:pPr algn="ctr"/>
            <a:r>
              <a:rPr lang="nb-NO" i="1">
                <a:latin typeface="Calibri"/>
                <a:ea typeface="Calibri"/>
                <a:cs typeface="Calibri"/>
              </a:rPr>
              <a:t>Formål: Informasjons- og erfaringsdeling</a:t>
            </a:r>
            <a:endParaRPr lang="nb-NO"/>
          </a:p>
          <a:p>
            <a:pPr algn="ctr"/>
            <a:endParaRPr lang="nb-NO">
              <a:cs typeface="Arial" panose="020B0604020202020204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335868B-D457-E7B6-5E1E-0A2C13001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01" y="952853"/>
            <a:ext cx="4438878" cy="10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5E28-CC1E-90EB-2F08-04643F1F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 dirty="0"/>
              <a:t>Skjema for endring av verdier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8AE0B-EFE3-6779-0DF3-6ADB7E76BB2A}"/>
              </a:ext>
            </a:extLst>
          </p:cNvPr>
          <p:cNvSpPr txBox="1"/>
          <p:nvPr/>
        </p:nvSpPr>
        <p:spPr>
          <a:xfrm>
            <a:off x="457200" y="954548"/>
            <a:ext cx="695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2"/>
              </a:rPr>
              <a:t>Interne prosjekt og delprosjekt – endring av verdier</a:t>
            </a:r>
            <a:endParaRPr lang="nb-NO" dirty="0"/>
          </a:p>
          <a:p>
            <a:r>
              <a:rPr lang="nb-NO" sz="1400" dirty="0"/>
              <a:t>NB: Ingen validering av prosjekt- og delprosjektnummer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39B95-7CAD-F421-07B8-442DC665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16" y="1617202"/>
            <a:ext cx="4429923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918DC1-60F4-3630-1073-5A15DCABB291}"/>
              </a:ext>
            </a:extLst>
          </p:cNvPr>
          <p:cNvSpPr txBox="1"/>
          <p:nvPr/>
        </p:nvSpPr>
        <p:spPr>
          <a:xfrm>
            <a:off x="457200" y="1863176"/>
            <a:ext cx="3688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Gjelder endring av følgende verdier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Prosjekt: Strategisk satsning og Sentertype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Delprosjekt: Aktivitetstype og Aktivitet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r>
              <a:rPr lang="nb-NO" sz="1600" dirty="0"/>
              <a:t>Alle øvrige tillatte endringer gjøres av Controller interne prosjekter direkte i Unit4</a:t>
            </a:r>
          </a:p>
        </p:txBody>
      </p:sp>
    </p:spTree>
    <p:extLst>
      <p:ext uri="{BB962C8B-B14F-4D97-AF65-F5344CB8AC3E}">
        <p14:creationId xmlns:p14="http://schemas.microsoft.com/office/powerpoint/2010/main" val="88980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FE912AD-6DBE-5A40-DC0F-7B40BEE44E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0311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FE912AD-6DBE-5A40-DC0F-7B40BEE44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794826-9373-2D44-D498-169498E1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Informasjon til behovshavere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3E417-35D2-9E20-6151-9B783B6768E2}"/>
              </a:ext>
            </a:extLst>
          </p:cNvPr>
          <p:cNvSpPr txBox="1"/>
          <p:nvPr/>
        </p:nvSpPr>
        <p:spPr>
          <a:xfrm>
            <a:off x="457200" y="1114236"/>
            <a:ext cx="72940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Controller interne prosjekter blir førstelinje brukerstøtte/superbrukere for opprettelse og endring av interne prosjekt og delprosjekt, inkl. behovsskjema i BEVISST Plan.</a:t>
            </a:r>
          </a:p>
          <a:p>
            <a:endParaRPr lang="nb-NO" dirty="0"/>
          </a:p>
          <a:p>
            <a:r>
              <a:rPr lang="nb-NO" dirty="0"/>
              <a:t>Informasjon til behovshavere om innmeldingsskjema BEVISST og ny rutine:</a:t>
            </a:r>
          </a:p>
          <a:p>
            <a:pPr marL="285750" indent="-285750">
              <a:buFontTx/>
              <a:buChar char="-"/>
            </a:pPr>
            <a:r>
              <a:rPr lang="nb-NO" dirty="0"/>
              <a:t>Legges ut på fakultetenes BEVISST-</a:t>
            </a:r>
            <a:r>
              <a:rPr lang="nb-NO" dirty="0" err="1"/>
              <a:t>teamskanaler</a:t>
            </a:r>
            <a:r>
              <a:rPr lang="nb-NO" dirty="0"/>
              <a:t> (NB: ikke for VM, HF og FA)</a:t>
            </a:r>
          </a:p>
          <a:p>
            <a:pPr marL="285750" indent="-285750">
              <a:buFontTx/>
              <a:buChar char="-"/>
            </a:pPr>
            <a:r>
              <a:rPr lang="nb-NO" dirty="0"/>
              <a:t>Controller interne prosjekter formidler informasjon til alle aktuelle ved sin enhet</a:t>
            </a:r>
          </a:p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81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B0666D0-8F36-75D3-CF0E-1898F4068C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5536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0666D0-8F36-75D3-CF0E-1898F4068C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2783BC60-A4AE-6F46-8E9A-BC289C00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8584"/>
            <a:ext cx="8229600" cy="1015663"/>
          </a:xfrm>
        </p:spPr>
        <p:txBody>
          <a:bodyPr vert="horz"/>
          <a:lstStyle/>
          <a:p>
            <a:pPr algn="ctr"/>
            <a:r>
              <a:rPr lang="nb-NO" sz="600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127404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CC60176-90C7-B607-545F-429525D52F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8153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C60176-90C7-B607-545F-429525D52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60BFC2-2183-E7C0-C61F-9CB120E4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8584"/>
            <a:ext cx="8229600" cy="1015663"/>
          </a:xfrm>
        </p:spPr>
        <p:txBody>
          <a:bodyPr vert="horz"/>
          <a:lstStyle/>
          <a:p>
            <a:pPr algn="ctr"/>
            <a:r>
              <a:rPr lang="nb-NO" sz="6000"/>
              <a:t>Takk for oss!</a:t>
            </a:r>
          </a:p>
        </p:txBody>
      </p:sp>
    </p:spTree>
    <p:extLst>
      <p:ext uri="{BB962C8B-B14F-4D97-AF65-F5344CB8AC3E}">
        <p14:creationId xmlns:p14="http://schemas.microsoft.com/office/powerpoint/2010/main" val="107690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D18321E-28DA-48D0-81A0-DB0D854C95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6744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D18321E-28DA-48D0-81A0-DB0D854C95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4C06343-167B-4806-BECA-CDD264D16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15" y="1265541"/>
            <a:ext cx="7772400" cy="954107"/>
          </a:xfrm>
        </p:spPr>
        <p:txBody>
          <a:bodyPr vert="horz"/>
          <a:lstStyle/>
          <a:p>
            <a:r>
              <a:rPr lang="nb-NO" dirty="0"/>
              <a:t>Vedlegg </a:t>
            </a:r>
            <a:r>
              <a:rPr lang="nb-NO" sz="2000" dirty="0"/>
              <a:t>- tilgjengelig på </a:t>
            </a:r>
            <a:r>
              <a:rPr lang="nb-NO" sz="2000" dirty="0" err="1"/>
              <a:t>Teamskalen</a:t>
            </a:r>
            <a:r>
              <a:rPr lang="nb-NO" sz="2000" dirty="0"/>
              <a:t> Opprette og endre interne prosjekter og delprosjekter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DDF77D-E142-43DF-AF9B-5BC68B209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Rutinebeskrivelse NTNU-4.1.3.6 Opprette og endre interne prosjekt og delprosjekt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Hvordan registrere internt prosjekt og delprosjekt i Unit4</a:t>
            </a:r>
          </a:p>
        </p:txBody>
      </p:sp>
    </p:spTree>
    <p:extLst>
      <p:ext uri="{BB962C8B-B14F-4D97-AF65-F5344CB8AC3E}">
        <p14:creationId xmlns:p14="http://schemas.microsoft.com/office/powerpoint/2010/main" val="83469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9D75C05-A11F-CE8E-39A6-4806126165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78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9D75C05-A11F-CE8E-39A6-480612616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tel 3">
            <a:extLst>
              <a:ext uri="{FF2B5EF4-FFF2-40B4-BE49-F238E27FC236}">
                <a16:creationId xmlns:a16="http://schemas.microsoft.com/office/drawing/2014/main" id="{6178D278-04F7-C8A7-48AD-9685716D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710067"/>
          </a:xfrm>
        </p:spPr>
        <p:txBody>
          <a:bodyPr vert="horz"/>
          <a:lstStyle/>
          <a:p>
            <a:r>
              <a:rPr lang="nb-NO" sz="4000"/>
              <a:t>Agenda for møtet</a:t>
            </a:r>
            <a:endParaRPr lang="en-US" sz="440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EAAFDA4-FC8C-ECE0-D6BD-3F7FBF1F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944" y="1265498"/>
            <a:ext cx="5199769" cy="3423380"/>
          </a:xfrm>
        </p:spPr>
        <p:txBody>
          <a:bodyPr vert="horz" lIns="90000" tIns="46800" rIns="90000" bIns="46800" rtlCol="0" anchor="t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Hensikt og retningslinjer for rutinen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Nøkkelroller og flytskjema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Rutinen steg for steg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Innmeldingsskjema i BEVISST Plan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Gjennomgang registrering i Unit4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Endring av særskilte verdier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Videre kommunikasjon</a:t>
            </a:r>
          </a:p>
        </p:txBody>
      </p:sp>
      <p:grpSp>
        <p:nvGrpSpPr>
          <p:cNvPr id="2" name="Google Shape;1974;p94">
            <a:extLst>
              <a:ext uri="{FF2B5EF4-FFF2-40B4-BE49-F238E27FC236}">
                <a16:creationId xmlns:a16="http://schemas.microsoft.com/office/drawing/2014/main" id="{CA7FADDC-EE78-B84F-258F-B654E320EC94}"/>
              </a:ext>
            </a:extLst>
          </p:cNvPr>
          <p:cNvGrpSpPr/>
          <p:nvPr/>
        </p:nvGrpSpPr>
        <p:grpSpPr>
          <a:xfrm rot="21072114">
            <a:off x="912632" y="1617848"/>
            <a:ext cx="1838283" cy="2138500"/>
            <a:chOff x="6107714" y="3209603"/>
            <a:chExt cx="448211" cy="527397"/>
          </a:xfrm>
        </p:grpSpPr>
        <p:sp>
          <p:nvSpPr>
            <p:cNvPr id="6" name="Google Shape;1975;p94">
              <a:extLst>
                <a:ext uri="{FF2B5EF4-FFF2-40B4-BE49-F238E27FC236}">
                  <a16:creationId xmlns:a16="http://schemas.microsoft.com/office/drawing/2014/main" id="{A77A258E-7BC5-108F-152D-F6F6AE65F4DC}"/>
                </a:ext>
              </a:extLst>
            </p:cNvPr>
            <p:cNvSpPr/>
            <p:nvPr/>
          </p:nvSpPr>
          <p:spPr>
            <a:xfrm>
              <a:off x="6150934" y="3323291"/>
              <a:ext cx="326235" cy="413709"/>
            </a:xfrm>
            <a:custGeom>
              <a:avLst/>
              <a:gdLst/>
              <a:ahLst/>
              <a:cxnLst/>
              <a:rect l="l" t="t" r="r" b="b"/>
              <a:pathLst>
                <a:path w="11375" h="14425" extrusionOk="0">
                  <a:moveTo>
                    <a:pt x="5037" y="6028"/>
                  </a:moveTo>
                  <a:cubicBezTo>
                    <a:pt x="5099" y="6172"/>
                    <a:pt x="5141" y="6338"/>
                    <a:pt x="5120" y="6482"/>
                  </a:cubicBezTo>
                  <a:cubicBezTo>
                    <a:pt x="4955" y="6379"/>
                    <a:pt x="4955" y="6379"/>
                    <a:pt x="5017" y="6028"/>
                  </a:cubicBezTo>
                  <a:close/>
                  <a:moveTo>
                    <a:pt x="6978" y="5223"/>
                  </a:moveTo>
                  <a:cubicBezTo>
                    <a:pt x="7267" y="5574"/>
                    <a:pt x="7164" y="5925"/>
                    <a:pt x="7164" y="6255"/>
                  </a:cubicBezTo>
                  <a:cubicBezTo>
                    <a:pt x="7184" y="6379"/>
                    <a:pt x="7102" y="6523"/>
                    <a:pt x="6978" y="6565"/>
                  </a:cubicBezTo>
                  <a:cubicBezTo>
                    <a:pt x="6833" y="6482"/>
                    <a:pt x="6751" y="6317"/>
                    <a:pt x="6771" y="6152"/>
                  </a:cubicBezTo>
                  <a:cubicBezTo>
                    <a:pt x="6771" y="5904"/>
                    <a:pt x="6813" y="5636"/>
                    <a:pt x="6854" y="5388"/>
                  </a:cubicBezTo>
                  <a:cubicBezTo>
                    <a:pt x="6875" y="5347"/>
                    <a:pt x="6916" y="5305"/>
                    <a:pt x="6978" y="5223"/>
                  </a:cubicBezTo>
                  <a:close/>
                  <a:moveTo>
                    <a:pt x="5718" y="240"/>
                  </a:moveTo>
                  <a:cubicBezTo>
                    <a:pt x="6054" y="240"/>
                    <a:pt x="6396" y="277"/>
                    <a:pt x="6730" y="351"/>
                  </a:cubicBezTo>
                  <a:cubicBezTo>
                    <a:pt x="6978" y="392"/>
                    <a:pt x="7205" y="454"/>
                    <a:pt x="7453" y="516"/>
                  </a:cubicBezTo>
                  <a:cubicBezTo>
                    <a:pt x="7680" y="557"/>
                    <a:pt x="7886" y="640"/>
                    <a:pt x="8093" y="764"/>
                  </a:cubicBezTo>
                  <a:cubicBezTo>
                    <a:pt x="8299" y="888"/>
                    <a:pt x="8526" y="991"/>
                    <a:pt x="8733" y="1115"/>
                  </a:cubicBezTo>
                  <a:cubicBezTo>
                    <a:pt x="9909" y="1879"/>
                    <a:pt x="10673" y="3138"/>
                    <a:pt x="10838" y="4542"/>
                  </a:cubicBezTo>
                  <a:cubicBezTo>
                    <a:pt x="10879" y="5223"/>
                    <a:pt x="10818" y="5925"/>
                    <a:pt x="10652" y="6585"/>
                  </a:cubicBezTo>
                  <a:cubicBezTo>
                    <a:pt x="10446" y="7308"/>
                    <a:pt x="10054" y="7948"/>
                    <a:pt x="9496" y="8443"/>
                  </a:cubicBezTo>
                  <a:cubicBezTo>
                    <a:pt x="9393" y="8546"/>
                    <a:pt x="9269" y="8670"/>
                    <a:pt x="9166" y="8794"/>
                  </a:cubicBezTo>
                  <a:cubicBezTo>
                    <a:pt x="9001" y="8980"/>
                    <a:pt x="8794" y="9145"/>
                    <a:pt x="8588" y="9290"/>
                  </a:cubicBezTo>
                  <a:cubicBezTo>
                    <a:pt x="8464" y="9372"/>
                    <a:pt x="8361" y="9496"/>
                    <a:pt x="8237" y="9579"/>
                  </a:cubicBezTo>
                  <a:cubicBezTo>
                    <a:pt x="8155" y="9620"/>
                    <a:pt x="8072" y="9682"/>
                    <a:pt x="7989" y="9723"/>
                  </a:cubicBezTo>
                  <a:cubicBezTo>
                    <a:pt x="7969" y="9393"/>
                    <a:pt x="8010" y="9083"/>
                    <a:pt x="8113" y="8774"/>
                  </a:cubicBezTo>
                  <a:cubicBezTo>
                    <a:pt x="8278" y="8196"/>
                    <a:pt x="8423" y="7597"/>
                    <a:pt x="8505" y="6998"/>
                  </a:cubicBezTo>
                  <a:cubicBezTo>
                    <a:pt x="8567" y="6647"/>
                    <a:pt x="8588" y="6296"/>
                    <a:pt x="8547" y="5966"/>
                  </a:cubicBezTo>
                  <a:lnTo>
                    <a:pt x="8547" y="5574"/>
                  </a:lnTo>
                  <a:cubicBezTo>
                    <a:pt x="8526" y="5285"/>
                    <a:pt x="8423" y="4996"/>
                    <a:pt x="8237" y="4769"/>
                  </a:cubicBezTo>
                  <a:cubicBezTo>
                    <a:pt x="8090" y="4578"/>
                    <a:pt x="7849" y="4460"/>
                    <a:pt x="7603" y="4460"/>
                  </a:cubicBezTo>
                  <a:cubicBezTo>
                    <a:pt x="7504" y="4460"/>
                    <a:pt x="7403" y="4479"/>
                    <a:pt x="7308" y="4521"/>
                  </a:cubicBezTo>
                  <a:cubicBezTo>
                    <a:pt x="7246" y="4544"/>
                    <a:pt x="7181" y="4556"/>
                    <a:pt x="7116" y="4556"/>
                  </a:cubicBezTo>
                  <a:cubicBezTo>
                    <a:pt x="7007" y="4556"/>
                    <a:pt x="6895" y="4524"/>
                    <a:pt x="6792" y="4459"/>
                  </a:cubicBezTo>
                  <a:cubicBezTo>
                    <a:pt x="6619" y="4339"/>
                    <a:pt x="6411" y="4271"/>
                    <a:pt x="6197" y="4271"/>
                  </a:cubicBezTo>
                  <a:cubicBezTo>
                    <a:pt x="6079" y="4271"/>
                    <a:pt x="5959" y="4291"/>
                    <a:pt x="5842" y="4335"/>
                  </a:cubicBezTo>
                  <a:cubicBezTo>
                    <a:pt x="5574" y="4376"/>
                    <a:pt x="5326" y="4500"/>
                    <a:pt x="5120" y="4686"/>
                  </a:cubicBezTo>
                  <a:cubicBezTo>
                    <a:pt x="5079" y="4707"/>
                    <a:pt x="5017" y="4748"/>
                    <a:pt x="4975" y="4769"/>
                  </a:cubicBezTo>
                  <a:cubicBezTo>
                    <a:pt x="4760" y="4553"/>
                    <a:pt x="4495" y="4498"/>
                    <a:pt x="4221" y="4498"/>
                  </a:cubicBezTo>
                  <a:cubicBezTo>
                    <a:pt x="4101" y="4498"/>
                    <a:pt x="3980" y="4508"/>
                    <a:pt x="3861" y="4521"/>
                  </a:cubicBezTo>
                  <a:cubicBezTo>
                    <a:pt x="3695" y="4542"/>
                    <a:pt x="3551" y="4604"/>
                    <a:pt x="3448" y="4727"/>
                  </a:cubicBezTo>
                  <a:cubicBezTo>
                    <a:pt x="3179" y="4955"/>
                    <a:pt x="3014" y="5264"/>
                    <a:pt x="2973" y="5615"/>
                  </a:cubicBezTo>
                  <a:cubicBezTo>
                    <a:pt x="2932" y="6028"/>
                    <a:pt x="2952" y="6441"/>
                    <a:pt x="3014" y="6854"/>
                  </a:cubicBezTo>
                  <a:cubicBezTo>
                    <a:pt x="3117" y="7494"/>
                    <a:pt x="3262" y="8113"/>
                    <a:pt x="3386" y="8753"/>
                  </a:cubicBezTo>
                  <a:cubicBezTo>
                    <a:pt x="3427" y="8939"/>
                    <a:pt x="3448" y="9145"/>
                    <a:pt x="3489" y="9331"/>
                  </a:cubicBezTo>
                  <a:cubicBezTo>
                    <a:pt x="3510" y="9393"/>
                    <a:pt x="3510" y="9434"/>
                    <a:pt x="3530" y="9475"/>
                  </a:cubicBezTo>
                  <a:cubicBezTo>
                    <a:pt x="3551" y="9537"/>
                    <a:pt x="3572" y="9620"/>
                    <a:pt x="3675" y="9620"/>
                  </a:cubicBezTo>
                  <a:cubicBezTo>
                    <a:pt x="3778" y="9620"/>
                    <a:pt x="3881" y="9537"/>
                    <a:pt x="3881" y="9434"/>
                  </a:cubicBezTo>
                  <a:cubicBezTo>
                    <a:pt x="3902" y="9063"/>
                    <a:pt x="3861" y="8691"/>
                    <a:pt x="3778" y="8340"/>
                  </a:cubicBezTo>
                  <a:cubicBezTo>
                    <a:pt x="3675" y="7927"/>
                    <a:pt x="3613" y="7494"/>
                    <a:pt x="3530" y="7081"/>
                  </a:cubicBezTo>
                  <a:cubicBezTo>
                    <a:pt x="3510" y="6998"/>
                    <a:pt x="3489" y="6936"/>
                    <a:pt x="3489" y="6874"/>
                  </a:cubicBezTo>
                  <a:cubicBezTo>
                    <a:pt x="3386" y="6420"/>
                    <a:pt x="3386" y="5966"/>
                    <a:pt x="3448" y="5533"/>
                  </a:cubicBezTo>
                  <a:cubicBezTo>
                    <a:pt x="3489" y="5264"/>
                    <a:pt x="3613" y="5016"/>
                    <a:pt x="3819" y="4831"/>
                  </a:cubicBezTo>
                  <a:cubicBezTo>
                    <a:pt x="3889" y="4761"/>
                    <a:pt x="3988" y="4719"/>
                    <a:pt x="4090" y="4719"/>
                  </a:cubicBezTo>
                  <a:cubicBezTo>
                    <a:pt x="4137" y="4719"/>
                    <a:pt x="4186" y="4728"/>
                    <a:pt x="4232" y="4748"/>
                  </a:cubicBezTo>
                  <a:cubicBezTo>
                    <a:pt x="4418" y="4789"/>
                    <a:pt x="4583" y="4913"/>
                    <a:pt x="4666" y="5078"/>
                  </a:cubicBezTo>
                  <a:cubicBezTo>
                    <a:pt x="4707" y="5140"/>
                    <a:pt x="4707" y="5223"/>
                    <a:pt x="4707" y="5285"/>
                  </a:cubicBezTo>
                  <a:cubicBezTo>
                    <a:pt x="4686" y="5367"/>
                    <a:pt x="4645" y="5471"/>
                    <a:pt x="4604" y="5553"/>
                  </a:cubicBezTo>
                  <a:cubicBezTo>
                    <a:pt x="4521" y="5822"/>
                    <a:pt x="4501" y="6111"/>
                    <a:pt x="4542" y="6400"/>
                  </a:cubicBezTo>
                  <a:cubicBezTo>
                    <a:pt x="4563" y="6606"/>
                    <a:pt x="4666" y="6812"/>
                    <a:pt x="4831" y="6936"/>
                  </a:cubicBezTo>
                  <a:cubicBezTo>
                    <a:pt x="4918" y="7011"/>
                    <a:pt x="5019" y="7048"/>
                    <a:pt x="5127" y="7048"/>
                  </a:cubicBezTo>
                  <a:cubicBezTo>
                    <a:pt x="5198" y="7048"/>
                    <a:pt x="5273" y="7031"/>
                    <a:pt x="5347" y="6998"/>
                  </a:cubicBezTo>
                  <a:cubicBezTo>
                    <a:pt x="5533" y="6936"/>
                    <a:pt x="5657" y="6812"/>
                    <a:pt x="5636" y="6627"/>
                  </a:cubicBezTo>
                  <a:cubicBezTo>
                    <a:pt x="5595" y="6214"/>
                    <a:pt x="5512" y="5822"/>
                    <a:pt x="5368" y="5429"/>
                  </a:cubicBezTo>
                  <a:cubicBezTo>
                    <a:pt x="5223" y="5182"/>
                    <a:pt x="5326" y="4851"/>
                    <a:pt x="5595" y="4727"/>
                  </a:cubicBezTo>
                  <a:cubicBezTo>
                    <a:pt x="5615" y="4707"/>
                    <a:pt x="5657" y="4686"/>
                    <a:pt x="5698" y="4665"/>
                  </a:cubicBezTo>
                  <a:cubicBezTo>
                    <a:pt x="5905" y="4590"/>
                    <a:pt x="6026" y="4532"/>
                    <a:pt x="6138" y="4532"/>
                  </a:cubicBezTo>
                  <a:cubicBezTo>
                    <a:pt x="6271" y="4532"/>
                    <a:pt x="6391" y="4615"/>
                    <a:pt x="6627" y="4851"/>
                  </a:cubicBezTo>
                  <a:cubicBezTo>
                    <a:pt x="6606" y="4893"/>
                    <a:pt x="6606" y="4955"/>
                    <a:pt x="6565" y="4996"/>
                  </a:cubicBezTo>
                  <a:cubicBezTo>
                    <a:pt x="6400" y="5347"/>
                    <a:pt x="6297" y="5718"/>
                    <a:pt x="6297" y="6090"/>
                  </a:cubicBezTo>
                  <a:cubicBezTo>
                    <a:pt x="6297" y="6317"/>
                    <a:pt x="6359" y="6544"/>
                    <a:pt x="6503" y="6709"/>
                  </a:cubicBezTo>
                  <a:cubicBezTo>
                    <a:pt x="6565" y="6771"/>
                    <a:pt x="6648" y="6833"/>
                    <a:pt x="6751" y="6874"/>
                  </a:cubicBezTo>
                  <a:cubicBezTo>
                    <a:pt x="6833" y="6916"/>
                    <a:pt x="6921" y="6935"/>
                    <a:pt x="7008" y="6935"/>
                  </a:cubicBezTo>
                  <a:cubicBezTo>
                    <a:pt x="7267" y="6935"/>
                    <a:pt x="7515" y="6761"/>
                    <a:pt x="7577" y="6482"/>
                  </a:cubicBezTo>
                  <a:cubicBezTo>
                    <a:pt x="7721" y="6090"/>
                    <a:pt x="7721" y="5636"/>
                    <a:pt x="7535" y="5223"/>
                  </a:cubicBezTo>
                  <a:cubicBezTo>
                    <a:pt x="7473" y="5099"/>
                    <a:pt x="7411" y="4975"/>
                    <a:pt x="7349" y="4831"/>
                  </a:cubicBezTo>
                  <a:cubicBezTo>
                    <a:pt x="7411" y="4789"/>
                    <a:pt x="7453" y="4769"/>
                    <a:pt x="7494" y="4769"/>
                  </a:cubicBezTo>
                  <a:cubicBezTo>
                    <a:pt x="7556" y="4769"/>
                    <a:pt x="7618" y="4789"/>
                    <a:pt x="7659" y="4810"/>
                  </a:cubicBezTo>
                  <a:cubicBezTo>
                    <a:pt x="7824" y="4934"/>
                    <a:pt x="7927" y="5120"/>
                    <a:pt x="7969" y="5305"/>
                  </a:cubicBezTo>
                  <a:cubicBezTo>
                    <a:pt x="8072" y="5780"/>
                    <a:pt x="8093" y="6276"/>
                    <a:pt x="8031" y="6751"/>
                  </a:cubicBezTo>
                  <a:cubicBezTo>
                    <a:pt x="7948" y="7287"/>
                    <a:pt x="7845" y="7824"/>
                    <a:pt x="7742" y="8361"/>
                  </a:cubicBezTo>
                  <a:cubicBezTo>
                    <a:pt x="7638" y="8836"/>
                    <a:pt x="7535" y="9290"/>
                    <a:pt x="7432" y="9764"/>
                  </a:cubicBezTo>
                  <a:cubicBezTo>
                    <a:pt x="7432" y="9826"/>
                    <a:pt x="7432" y="9888"/>
                    <a:pt x="7453" y="9950"/>
                  </a:cubicBezTo>
                  <a:lnTo>
                    <a:pt x="7762" y="9992"/>
                  </a:lnTo>
                  <a:cubicBezTo>
                    <a:pt x="7783" y="10033"/>
                    <a:pt x="7804" y="10033"/>
                    <a:pt x="7804" y="10053"/>
                  </a:cubicBezTo>
                  <a:cubicBezTo>
                    <a:pt x="7824" y="10239"/>
                    <a:pt x="7969" y="10384"/>
                    <a:pt x="8155" y="10425"/>
                  </a:cubicBezTo>
                  <a:cubicBezTo>
                    <a:pt x="8237" y="10446"/>
                    <a:pt x="8258" y="10549"/>
                    <a:pt x="8175" y="10632"/>
                  </a:cubicBezTo>
                  <a:cubicBezTo>
                    <a:pt x="8010" y="10776"/>
                    <a:pt x="7845" y="10921"/>
                    <a:pt x="7659" y="11065"/>
                  </a:cubicBezTo>
                  <a:cubicBezTo>
                    <a:pt x="6506" y="10979"/>
                    <a:pt x="5340" y="10936"/>
                    <a:pt x="4158" y="10936"/>
                  </a:cubicBezTo>
                  <a:cubicBezTo>
                    <a:pt x="3922" y="10936"/>
                    <a:pt x="3685" y="10938"/>
                    <a:pt x="3448" y="10941"/>
                  </a:cubicBezTo>
                  <a:cubicBezTo>
                    <a:pt x="3365" y="11106"/>
                    <a:pt x="3468" y="11210"/>
                    <a:pt x="3592" y="11313"/>
                  </a:cubicBezTo>
                  <a:cubicBezTo>
                    <a:pt x="4682" y="11313"/>
                    <a:pt x="5772" y="11339"/>
                    <a:pt x="6873" y="11339"/>
                  </a:cubicBezTo>
                  <a:cubicBezTo>
                    <a:pt x="7148" y="11339"/>
                    <a:pt x="7424" y="11338"/>
                    <a:pt x="7700" y="11333"/>
                  </a:cubicBezTo>
                  <a:lnTo>
                    <a:pt x="7700" y="11333"/>
                  </a:lnTo>
                  <a:cubicBezTo>
                    <a:pt x="7927" y="11622"/>
                    <a:pt x="7824" y="12035"/>
                    <a:pt x="7494" y="12200"/>
                  </a:cubicBezTo>
                  <a:lnTo>
                    <a:pt x="7246" y="12200"/>
                  </a:lnTo>
                  <a:cubicBezTo>
                    <a:pt x="6847" y="12152"/>
                    <a:pt x="6448" y="12132"/>
                    <a:pt x="6049" y="12132"/>
                  </a:cubicBezTo>
                  <a:cubicBezTo>
                    <a:pt x="5767" y="12132"/>
                    <a:pt x="5485" y="12142"/>
                    <a:pt x="5202" y="12159"/>
                  </a:cubicBezTo>
                  <a:cubicBezTo>
                    <a:pt x="5128" y="12163"/>
                    <a:pt x="5052" y="12165"/>
                    <a:pt x="4976" y="12165"/>
                  </a:cubicBezTo>
                  <a:cubicBezTo>
                    <a:pt x="4653" y="12165"/>
                    <a:pt x="4322" y="12135"/>
                    <a:pt x="4005" y="12118"/>
                  </a:cubicBezTo>
                  <a:cubicBezTo>
                    <a:pt x="3778" y="12118"/>
                    <a:pt x="3551" y="12097"/>
                    <a:pt x="3324" y="12077"/>
                  </a:cubicBezTo>
                  <a:lnTo>
                    <a:pt x="2828" y="11313"/>
                  </a:lnTo>
                  <a:cubicBezTo>
                    <a:pt x="2870" y="11148"/>
                    <a:pt x="3014" y="11065"/>
                    <a:pt x="3117" y="10941"/>
                  </a:cubicBezTo>
                  <a:cubicBezTo>
                    <a:pt x="3221" y="10859"/>
                    <a:pt x="3241" y="10714"/>
                    <a:pt x="3159" y="10611"/>
                  </a:cubicBezTo>
                  <a:lnTo>
                    <a:pt x="2994" y="10301"/>
                  </a:lnTo>
                  <a:cubicBezTo>
                    <a:pt x="3056" y="10227"/>
                    <a:pt x="3088" y="10190"/>
                    <a:pt x="3117" y="10190"/>
                  </a:cubicBezTo>
                  <a:cubicBezTo>
                    <a:pt x="3136" y="10190"/>
                    <a:pt x="3155" y="10206"/>
                    <a:pt x="3179" y="10239"/>
                  </a:cubicBezTo>
                  <a:cubicBezTo>
                    <a:pt x="3305" y="10329"/>
                    <a:pt x="3462" y="10388"/>
                    <a:pt x="3624" y="10388"/>
                  </a:cubicBezTo>
                  <a:cubicBezTo>
                    <a:pt x="3647" y="10388"/>
                    <a:pt x="3671" y="10386"/>
                    <a:pt x="3695" y="10384"/>
                  </a:cubicBezTo>
                  <a:lnTo>
                    <a:pt x="4356" y="10384"/>
                  </a:lnTo>
                  <a:cubicBezTo>
                    <a:pt x="4583" y="10404"/>
                    <a:pt x="4831" y="10446"/>
                    <a:pt x="5058" y="10446"/>
                  </a:cubicBezTo>
                  <a:cubicBezTo>
                    <a:pt x="5657" y="10466"/>
                    <a:pt x="6276" y="10466"/>
                    <a:pt x="6875" y="10466"/>
                  </a:cubicBezTo>
                  <a:cubicBezTo>
                    <a:pt x="6998" y="10466"/>
                    <a:pt x="7102" y="10446"/>
                    <a:pt x="7226" y="10425"/>
                  </a:cubicBezTo>
                  <a:cubicBezTo>
                    <a:pt x="7370" y="10404"/>
                    <a:pt x="7391" y="10322"/>
                    <a:pt x="7370" y="10136"/>
                  </a:cubicBezTo>
                  <a:cubicBezTo>
                    <a:pt x="7137" y="10121"/>
                    <a:pt x="6903" y="10107"/>
                    <a:pt x="6669" y="10107"/>
                  </a:cubicBezTo>
                  <a:cubicBezTo>
                    <a:pt x="6573" y="10107"/>
                    <a:pt x="6476" y="10109"/>
                    <a:pt x="6379" y="10115"/>
                  </a:cubicBezTo>
                  <a:cubicBezTo>
                    <a:pt x="6252" y="10121"/>
                    <a:pt x="6123" y="10124"/>
                    <a:pt x="5994" y="10124"/>
                  </a:cubicBezTo>
                  <a:cubicBezTo>
                    <a:pt x="5640" y="10124"/>
                    <a:pt x="5282" y="10104"/>
                    <a:pt x="4934" y="10074"/>
                  </a:cubicBezTo>
                  <a:cubicBezTo>
                    <a:pt x="4501" y="10033"/>
                    <a:pt x="4067" y="10012"/>
                    <a:pt x="3654" y="9992"/>
                  </a:cubicBezTo>
                  <a:lnTo>
                    <a:pt x="3468" y="9992"/>
                  </a:lnTo>
                  <a:cubicBezTo>
                    <a:pt x="3179" y="9992"/>
                    <a:pt x="3138" y="9909"/>
                    <a:pt x="3324" y="9641"/>
                  </a:cubicBezTo>
                  <a:cubicBezTo>
                    <a:pt x="3241" y="9537"/>
                    <a:pt x="3179" y="9455"/>
                    <a:pt x="3076" y="9372"/>
                  </a:cubicBezTo>
                  <a:cubicBezTo>
                    <a:pt x="2684" y="9021"/>
                    <a:pt x="2312" y="8629"/>
                    <a:pt x="2003" y="8196"/>
                  </a:cubicBezTo>
                  <a:cubicBezTo>
                    <a:pt x="1817" y="8010"/>
                    <a:pt x="1672" y="7803"/>
                    <a:pt x="1528" y="7597"/>
                  </a:cubicBezTo>
                  <a:cubicBezTo>
                    <a:pt x="1363" y="7329"/>
                    <a:pt x="1218" y="7060"/>
                    <a:pt x="1094" y="6792"/>
                  </a:cubicBezTo>
                  <a:cubicBezTo>
                    <a:pt x="867" y="6317"/>
                    <a:pt x="702" y="5801"/>
                    <a:pt x="599" y="5285"/>
                  </a:cubicBezTo>
                  <a:cubicBezTo>
                    <a:pt x="558" y="5140"/>
                    <a:pt x="558" y="4955"/>
                    <a:pt x="537" y="4769"/>
                  </a:cubicBezTo>
                  <a:cubicBezTo>
                    <a:pt x="537" y="4727"/>
                    <a:pt x="537" y="4665"/>
                    <a:pt x="537" y="4604"/>
                  </a:cubicBezTo>
                  <a:cubicBezTo>
                    <a:pt x="475" y="4170"/>
                    <a:pt x="537" y="3737"/>
                    <a:pt x="702" y="3344"/>
                  </a:cubicBezTo>
                  <a:cubicBezTo>
                    <a:pt x="805" y="3055"/>
                    <a:pt x="950" y="2766"/>
                    <a:pt x="1115" y="2498"/>
                  </a:cubicBezTo>
                  <a:cubicBezTo>
                    <a:pt x="1239" y="2333"/>
                    <a:pt x="1383" y="2168"/>
                    <a:pt x="1528" y="2023"/>
                  </a:cubicBezTo>
                  <a:cubicBezTo>
                    <a:pt x="1920" y="1672"/>
                    <a:pt x="2354" y="1363"/>
                    <a:pt x="2787" y="1094"/>
                  </a:cubicBezTo>
                  <a:cubicBezTo>
                    <a:pt x="2973" y="970"/>
                    <a:pt x="3159" y="888"/>
                    <a:pt x="3345" y="805"/>
                  </a:cubicBezTo>
                  <a:cubicBezTo>
                    <a:pt x="3881" y="557"/>
                    <a:pt x="4459" y="392"/>
                    <a:pt x="5058" y="289"/>
                  </a:cubicBezTo>
                  <a:cubicBezTo>
                    <a:pt x="5273" y="256"/>
                    <a:pt x="5494" y="240"/>
                    <a:pt x="5718" y="240"/>
                  </a:cubicBezTo>
                  <a:close/>
                  <a:moveTo>
                    <a:pt x="7370" y="12469"/>
                  </a:moveTo>
                  <a:cubicBezTo>
                    <a:pt x="7473" y="12613"/>
                    <a:pt x="7535" y="12778"/>
                    <a:pt x="7515" y="12944"/>
                  </a:cubicBezTo>
                  <a:cubicBezTo>
                    <a:pt x="7535" y="13047"/>
                    <a:pt x="7453" y="13109"/>
                    <a:pt x="7329" y="13109"/>
                  </a:cubicBezTo>
                  <a:lnTo>
                    <a:pt x="5161" y="13109"/>
                  </a:lnTo>
                  <a:cubicBezTo>
                    <a:pt x="4624" y="13088"/>
                    <a:pt x="4108" y="13067"/>
                    <a:pt x="3592" y="13026"/>
                  </a:cubicBezTo>
                  <a:lnTo>
                    <a:pt x="3427" y="13026"/>
                  </a:lnTo>
                  <a:cubicBezTo>
                    <a:pt x="3324" y="13026"/>
                    <a:pt x="3221" y="12923"/>
                    <a:pt x="3221" y="12820"/>
                  </a:cubicBezTo>
                  <a:cubicBezTo>
                    <a:pt x="3200" y="12758"/>
                    <a:pt x="3200" y="12717"/>
                    <a:pt x="3221" y="12675"/>
                  </a:cubicBezTo>
                  <a:cubicBezTo>
                    <a:pt x="3221" y="12572"/>
                    <a:pt x="3303" y="12489"/>
                    <a:pt x="3406" y="12469"/>
                  </a:cubicBezTo>
                  <a:lnTo>
                    <a:pt x="3778" y="12469"/>
                  </a:lnTo>
                  <a:cubicBezTo>
                    <a:pt x="4253" y="12489"/>
                    <a:pt x="4769" y="12531"/>
                    <a:pt x="5223" y="12531"/>
                  </a:cubicBezTo>
                  <a:cubicBezTo>
                    <a:pt x="5657" y="12531"/>
                    <a:pt x="6090" y="12489"/>
                    <a:pt x="6544" y="12469"/>
                  </a:cubicBezTo>
                  <a:close/>
                  <a:moveTo>
                    <a:pt x="4542" y="13480"/>
                  </a:moveTo>
                  <a:cubicBezTo>
                    <a:pt x="4831" y="13491"/>
                    <a:pt x="5115" y="13496"/>
                    <a:pt x="5399" y="13496"/>
                  </a:cubicBezTo>
                  <a:cubicBezTo>
                    <a:pt x="5682" y="13496"/>
                    <a:pt x="5966" y="13491"/>
                    <a:pt x="6255" y="13480"/>
                  </a:cubicBezTo>
                  <a:lnTo>
                    <a:pt x="6255" y="13480"/>
                  </a:lnTo>
                  <a:cubicBezTo>
                    <a:pt x="6235" y="13563"/>
                    <a:pt x="6235" y="13625"/>
                    <a:pt x="6214" y="13666"/>
                  </a:cubicBezTo>
                  <a:cubicBezTo>
                    <a:pt x="6111" y="13790"/>
                    <a:pt x="5987" y="13893"/>
                    <a:pt x="5884" y="14017"/>
                  </a:cubicBezTo>
                  <a:lnTo>
                    <a:pt x="4913" y="14017"/>
                  </a:lnTo>
                  <a:cubicBezTo>
                    <a:pt x="4810" y="14017"/>
                    <a:pt x="4728" y="13955"/>
                    <a:pt x="4666" y="13893"/>
                  </a:cubicBezTo>
                  <a:lnTo>
                    <a:pt x="4356" y="13542"/>
                  </a:lnTo>
                  <a:cubicBezTo>
                    <a:pt x="4397" y="13501"/>
                    <a:pt x="4397" y="13501"/>
                    <a:pt x="4397" y="13501"/>
                  </a:cubicBezTo>
                  <a:cubicBezTo>
                    <a:pt x="4439" y="13480"/>
                    <a:pt x="4501" y="13480"/>
                    <a:pt x="4542" y="13480"/>
                  </a:cubicBezTo>
                  <a:close/>
                  <a:moveTo>
                    <a:pt x="5430" y="0"/>
                  </a:moveTo>
                  <a:cubicBezTo>
                    <a:pt x="5037" y="0"/>
                    <a:pt x="4624" y="62"/>
                    <a:pt x="4253" y="186"/>
                  </a:cubicBezTo>
                  <a:cubicBezTo>
                    <a:pt x="4046" y="248"/>
                    <a:pt x="3840" y="330"/>
                    <a:pt x="3654" y="372"/>
                  </a:cubicBezTo>
                  <a:cubicBezTo>
                    <a:pt x="2705" y="681"/>
                    <a:pt x="1838" y="1177"/>
                    <a:pt x="1136" y="1879"/>
                  </a:cubicBezTo>
                  <a:cubicBezTo>
                    <a:pt x="434" y="2519"/>
                    <a:pt x="21" y="3427"/>
                    <a:pt x="0" y="4397"/>
                  </a:cubicBezTo>
                  <a:cubicBezTo>
                    <a:pt x="0" y="4810"/>
                    <a:pt x="42" y="5244"/>
                    <a:pt x="165" y="5656"/>
                  </a:cubicBezTo>
                  <a:cubicBezTo>
                    <a:pt x="331" y="6338"/>
                    <a:pt x="599" y="6998"/>
                    <a:pt x="971" y="7576"/>
                  </a:cubicBezTo>
                  <a:cubicBezTo>
                    <a:pt x="1445" y="8319"/>
                    <a:pt x="2003" y="8980"/>
                    <a:pt x="2663" y="9558"/>
                  </a:cubicBezTo>
                  <a:cubicBezTo>
                    <a:pt x="2725" y="9620"/>
                    <a:pt x="2787" y="9703"/>
                    <a:pt x="2849" y="9764"/>
                  </a:cubicBezTo>
                  <a:cubicBezTo>
                    <a:pt x="2498" y="10053"/>
                    <a:pt x="2581" y="10363"/>
                    <a:pt x="2746" y="10673"/>
                  </a:cubicBezTo>
                  <a:cubicBezTo>
                    <a:pt x="2705" y="10714"/>
                    <a:pt x="2663" y="10776"/>
                    <a:pt x="2601" y="10817"/>
                  </a:cubicBezTo>
                  <a:cubicBezTo>
                    <a:pt x="2519" y="10900"/>
                    <a:pt x="2457" y="11003"/>
                    <a:pt x="2457" y="11148"/>
                  </a:cubicBezTo>
                  <a:cubicBezTo>
                    <a:pt x="2457" y="11271"/>
                    <a:pt x="2498" y="11416"/>
                    <a:pt x="2581" y="11540"/>
                  </a:cubicBezTo>
                  <a:cubicBezTo>
                    <a:pt x="2705" y="11684"/>
                    <a:pt x="2808" y="11849"/>
                    <a:pt x="2890" y="11994"/>
                  </a:cubicBezTo>
                  <a:cubicBezTo>
                    <a:pt x="2973" y="12097"/>
                    <a:pt x="2994" y="12221"/>
                    <a:pt x="2932" y="12324"/>
                  </a:cubicBezTo>
                  <a:cubicBezTo>
                    <a:pt x="2767" y="12531"/>
                    <a:pt x="2767" y="12840"/>
                    <a:pt x="2952" y="13026"/>
                  </a:cubicBezTo>
                  <a:cubicBezTo>
                    <a:pt x="2973" y="13067"/>
                    <a:pt x="2994" y="13088"/>
                    <a:pt x="2994" y="13129"/>
                  </a:cubicBezTo>
                  <a:cubicBezTo>
                    <a:pt x="3056" y="13336"/>
                    <a:pt x="3221" y="13398"/>
                    <a:pt x="3448" y="13418"/>
                  </a:cubicBezTo>
                  <a:cubicBezTo>
                    <a:pt x="3902" y="13460"/>
                    <a:pt x="3902" y="13480"/>
                    <a:pt x="4191" y="13769"/>
                  </a:cubicBezTo>
                  <a:cubicBezTo>
                    <a:pt x="4274" y="13852"/>
                    <a:pt x="4377" y="13976"/>
                    <a:pt x="4439" y="14038"/>
                  </a:cubicBezTo>
                  <a:cubicBezTo>
                    <a:pt x="4501" y="14120"/>
                    <a:pt x="4563" y="14203"/>
                    <a:pt x="4624" y="14285"/>
                  </a:cubicBezTo>
                  <a:cubicBezTo>
                    <a:pt x="4686" y="14378"/>
                    <a:pt x="4783" y="14425"/>
                    <a:pt x="4889" y="14425"/>
                  </a:cubicBezTo>
                  <a:cubicBezTo>
                    <a:pt x="4924" y="14425"/>
                    <a:pt x="4960" y="14420"/>
                    <a:pt x="4996" y="14409"/>
                  </a:cubicBezTo>
                  <a:cubicBezTo>
                    <a:pt x="5132" y="14375"/>
                    <a:pt x="5263" y="14360"/>
                    <a:pt x="5393" y="14360"/>
                  </a:cubicBezTo>
                  <a:cubicBezTo>
                    <a:pt x="5500" y="14360"/>
                    <a:pt x="5607" y="14370"/>
                    <a:pt x="5719" y="14389"/>
                  </a:cubicBezTo>
                  <a:cubicBezTo>
                    <a:pt x="5801" y="14399"/>
                    <a:pt x="5879" y="14404"/>
                    <a:pt x="5956" y="14404"/>
                  </a:cubicBezTo>
                  <a:cubicBezTo>
                    <a:pt x="6033" y="14404"/>
                    <a:pt x="6111" y="14399"/>
                    <a:pt x="6193" y="14389"/>
                  </a:cubicBezTo>
                  <a:lnTo>
                    <a:pt x="6937" y="13522"/>
                  </a:lnTo>
                  <a:cubicBezTo>
                    <a:pt x="7040" y="13501"/>
                    <a:pt x="7143" y="13491"/>
                    <a:pt x="7246" y="13491"/>
                  </a:cubicBezTo>
                  <a:cubicBezTo>
                    <a:pt x="7349" y="13491"/>
                    <a:pt x="7453" y="13501"/>
                    <a:pt x="7556" y="13522"/>
                  </a:cubicBezTo>
                  <a:cubicBezTo>
                    <a:pt x="7586" y="13530"/>
                    <a:pt x="7617" y="13534"/>
                    <a:pt x="7648" y="13534"/>
                  </a:cubicBezTo>
                  <a:cubicBezTo>
                    <a:pt x="7765" y="13534"/>
                    <a:pt x="7878" y="13475"/>
                    <a:pt x="7927" y="13377"/>
                  </a:cubicBezTo>
                  <a:lnTo>
                    <a:pt x="7783" y="12613"/>
                  </a:lnTo>
                  <a:cubicBezTo>
                    <a:pt x="7804" y="12572"/>
                    <a:pt x="7845" y="12531"/>
                    <a:pt x="7866" y="12489"/>
                  </a:cubicBezTo>
                  <a:cubicBezTo>
                    <a:pt x="8196" y="12283"/>
                    <a:pt x="8278" y="11849"/>
                    <a:pt x="8072" y="11519"/>
                  </a:cubicBezTo>
                  <a:cubicBezTo>
                    <a:pt x="8010" y="11437"/>
                    <a:pt x="8051" y="11313"/>
                    <a:pt x="8134" y="11271"/>
                  </a:cubicBezTo>
                  <a:lnTo>
                    <a:pt x="8258" y="11168"/>
                  </a:lnTo>
                  <a:cubicBezTo>
                    <a:pt x="8733" y="10797"/>
                    <a:pt x="8733" y="10508"/>
                    <a:pt x="8299" y="10074"/>
                  </a:cubicBezTo>
                  <a:cubicBezTo>
                    <a:pt x="8299" y="10074"/>
                    <a:pt x="8299" y="10053"/>
                    <a:pt x="8299" y="10012"/>
                  </a:cubicBezTo>
                  <a:cubicBezTo>
                    <a:pt x="8629" y="9723"/>
                    <a:pt x="9001" y="9455"/>
                    <a:pt x="9311" y="9145"/>
                  </a:cubicBezTo>
                  <a:cubicBezTo>
                    <a:pt x="9765" y="8753"/>
                    <a:pt x="10198" y="8299"/>
                    <a:pt x="10549" y="7803"/>
                  </a:cubicBezTo>
                  <a:cubicBezTo>
                    <a:pt x="10962" y="7267"/>
                    <a:pt x="11210" y="6627"/>
                    <a:pt x="11272" y="5945"/>
                  </a:cubicBezTo>
                  <a:cubicBezTo>
                    <a:pt x="11272" y="5842"/>
                    <a:pt x="11292" y="5760"/>
                    <a:pt x="11292" y="5656"/>
                  </a:cubicBezTo>
                  <a:cubicBezTo>
                    <a:pt x="11334" y="5388"/>
                    <a:pt x="11375" y="5120"/>
                    <a:pt x="11375" y="4851"/>
                  </a:cubicBezTo>
                  <a:cubicBezTo>
                    <a:pt x="11354" y="4005"/>
                    <a:pt x="11086" y="3179"/>
                    <a:pt x="10632" y="2477"/>
                  </a:cubicBezTo>
                  <a:cubicBezTo>
                    <a:pt x="10033" y="1486"/>
                    <a:pt x="9104" y="826"/>
                    <a:pt x="7948" y="372"/>
                  </a:cubicBezTo>
                  <a:cubicBezTo>
                    <a:pt x="7597" y="227"/>
                    <a:pt x="7226" y="206"/>
                    <a:pt x="6875" y="103"/>
                  </a:cubicBezTo>
                  <a:cubicBezTo>
                    <a:pt x="6606" y="21"/>
                    <a:pt x="6317" y="0"/>
                    <a:pt x="60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976;p94">
              <a:extLst>
                <a:ext uri="{FF2B5EF4-FFF2-40B4-BE49-F238E27FC236}">
                  <a16:creationId xmlns:a16="http://schemas.microsoft.com/office/drawing/2014/main" id="{63E74B72-99BF-CE3A-9551-1642609E2ACD}"/>
                </a:ext>
              </a:extLst>
            </p:cNvPr>
            <p:cNvSpPr/>
            <p:nvPr/>
          </p:nvSpPr>
          <p:spPr>
            <a:xfrm>
              <a:off x="6164557" y="3330145"/>
              <a:ext cx="298415" cy="343070"/>
            </a:xfrm>
            <a:custGeom>
              <a:avLst/>
              <a:gdLst/>
              <a:ahLst/>
              <a:cxnLst/>
              <a:rect l="l" t="t" r="r" b="b"/>
              <a:pathLst>
                <a:path w="10405" h="11962" extrusionOk="0">
                  <a:moveTo>
                    <a:pt x="5237" y="1"/>
                  </a:moveTo>
                  <a:cubicBezTo>
                    <a:pt x="5012" y="1"/>
                    <a:pt x="4785" y="17"/>
                    <a:pt x="4562" y="50"/>
                  </a:cubicBezTo>
                  <a:cubicBezTo>
                    <a:pt x="3984" y="174"/>
                    <a:pt x="3406" y="339"/>
                    <a:pt x="2870" y="566"/>
                  </a:cubicBezTo>
                  <a:cubicBezTo>
                    <a:pt x="2684" y="649"/>
                    <a:pt x="2498" y="752"/>
                    <a:pt x="2312" y="855"/>
                  </a:cubicBezTo>
                  <a:cubicBezTo>
                    <a:pt x="1858" y="1124"/>
                    <a:pt x="1445" y="1454"/>
                    <a:pt x="1053" y="1805"/>
                  </a:cubicBezTo>
                  <a:cubicBezTo>
                    <a:pt x="908" y="1949"/>
                    <a:pt x="764" y="2114"/>
                    <a:pt x="640" y="2280"/>
                  </a:cubicBezTo>
                  <a:cubicBezTo>
                    <a:pt x="454" y="2527"/>
                    <a:pt x="310" y="2816"/>
                    <a:pt x="227" y="3126"/>
                  </a:cubicBezTo>
                  <a:cubicBezTo>
                    <a:pt x="62" y="3518"/>
                    <a:pt x="0" y="3952"/>
                    <a:pt x="41" y="4365"/>
                  </a:cubicBezTo>
                  <a:cubicBezTo>
                    <a:pt x="62" y="4426"/>
                    <a:pt x="62" y="4488"/>
                    <a:pt x="41" y="4550"/>
                  </a:cubicBezTo>
                  <a:cubicBezTo>
                    <a:pt x="62" y="4716"/>
                    <a:pt x="83" y="4881"/>
                    <a:pt x="124" y="5066"/>
                  </a:cubicBezTo>
                  <a:cubicBezTo>
                    <a:pt x="227" y="5583"/>
                    <a:pt x="392" y="6078"/>
                    <a:pt x="619" y="6553"/>
                  </a:cubicBezTo>
                  <a:cubicBezTo>
                    <a:pt x="743" y="6842"/>
                    <a:pt x="888" y="7110"/>
                    <a:pt x="1032" y="7358"/>
                  </a:cubicBezTo>
                  <a:cubicBezTo>
                    <a:pt x="1177" y="7564"/>
                    <a:pt x="1342" y="7771"/>
                    <a:pt x="1507" y="7957"/>
                  </a:cubicBezTo>
                  <a:cubicBezTo>
                    <a:pt x="1837" y="8390"/>
                    <a:pt x="2209" y="8782"/>
                    <a:pt x="2601" y="9133"/>
                  </a:cubicBezTo>
                  <a:cubicBezTo>
                    <a:pt x="2684" y="9216"/>
                    <a:pt x="2766" y="9319"/>
                    <a:pt x="2828" y="9422"/>
                  </a:cubicBezTo>
                  <a:cubicBezTo>
                    <a:pt x="2663" y="9670"/>
                    <a:pt x="2704" y="9773"/>
                    <a:pt x="2993" y="9773"/>
                  </a:cubicBezTo>
                  <a:lnTo>
                    <a:pt x="3159" y="9773"/>
                  </a:lnTo>
                  <a:cubicBezTo>
                    <a:pt x="3592" y="9794"/>
                    <a:pt x="4026" y="9794"/>
                    <a:pt x="4438" y="9835"/>
                  </a:cubicBezTo>
                  <a:cubicBezTo>
                    <a:pt x="4913" y="9876"/>
                    <a:pt x="5409" y="9897"/>
                    <a:pt x="5884" y="9897"/>
                  </a:cubicBezTo>
                  <a:cubicBezTo>
                    <a:pt x="6049" y="9887"/>
                    <a:pt x="6214" y="9882"/>
                    <a:pt x="6382" y="9882"/>
                  </a:cubicBezTo>
                  <a:cubicBezTo>
                    <a:pt x="6549" y="9882"/>
                    <a:pt x="6720" y="9887"/>
                    <a:pt x="6895" y="9897"/>
                  </a:cubicBezTo>
                  <a:cubicBezTo>
                    <a:pt x="6895" y="10103"/>
                    <a:pt x="6874" y="10165"/>
                    <a:pt x="6730" y="10186"/>
                  </a:cubicBezTo>
                  <a:cubicBezTo>
                    <a:pt x="6627" y="10227"/>
                    <a:pt x="6503" y="10227"/>
                    <a:pt x="6379" y="10227"/>
                  </a:cubicBezTo>
                  <a:cubicBezTo>
                    <a:pt x="5780" y="10227"/>
                    <a:pt x="5182" y="10227"/>
                    <a:pt x="4583" y="10207"/>
                  </a:cubicBezTo>
                  <a:cubicBezTo>
                    <a:pt x="4335" y="10207"/>
                    <a:pt x="4088" y="10165"/>
                    <a:pt x="3860" y="10165"/>
                  </a:cubicBezTo>
                  <a:lnTo>
                    <a:pt x="3220" y="10165"/>
                  </a:lnTo>
                  <a:cubicBezTo>
                    <a:pt x="3197" y="10168"/>
                    <a:pt x="3173" y="10169"/>
                    <a:pt x="3150" y="10169"/>
                  </a:cubicBezTo>
                  <a:cubicBezTo>
                    <a:pt x="2988" y="10169"/>
                    <a:pt x="2831" y="10108"/>
                    <a:pt x="2704" y="10000"/>
                  </a:cubicBezTo>
                  <a:cubicBezTo>
                    <a:pt x="2672" y="9976"/>
                    <a:pt x="2649" y="9961"/>
                    <a:pt x="2627" y="9961"/>
                  </a:cubicBezTo>
                  <a:cubicBezTo>
                    <a:pt x="2593" y="9961"/>
                    <a:pt x="2560" y="9996"/>
                    <a:pt x="2498" y="10083"/>
                  </a:cubicBezTo>
                  <a:lnTo>
                    <a:pt x="2684" y="10393"/>
                  </a:lnTo>
                  <a:cubicBezTo>
                    <a:pt x="2746" y="10496"/>
                    <a:pt x="2725" y="10640"/>
                    <a:pt x="2622" y="10702"/>
                  </a:cubicBezTo>
                  <a:cubicBezTo>
                    <a:pt x="2519" y="10826"/>
                    <a:pt x="2374" y="10929"/>
                    <a:pt x="2353" y="11074"/>
                  </a:cubicBezTo>
                  <a:lnTo>
                    <a:pt x="2828" y="11858"/>
                  </a:lnTo>
                  <a:cubicBezTo>
                    <a:pt x="3055" y="11858"/>
                    <a:pt x="3282" y="11899"/>
                    <a:pt x="3509" y="11899"/>
                  </a:cubicBezTo>
                  <a:cubicBezTo>
                    <a:pt x="3902" y="11920"/>
                    <a:pt x="4315" y="11941"/>
                    <a:pt x="4707" y="11941"/>
                  </a:cubicBezTo>
                  <a:cubicBezTo>
                    <a:pt x="4992" y="11915"/>
                    <a:pt x="5278" y="11903"/>
                    <a:pt x="5563" y="11903"/>
                  </a:cubicBezTo>
                  <a:cubicBezTo>
                    <a:pt x="5959" y="11903"/>
                    <a:pt x="6355" y="11925"/>
                    <a:pt x="6751" y="11961"/>
                  </a:cubicBezTo>
                  <a:lnTo>
                    <a:pt x="6998" y="11961"/>
                  </a:lnTo>
                  <a:cubicBezTo>
                    <a:pt x="7349" y="11817"/>
                    <a:pt x="7452" y="11383"/>
                    <a:pt x="7225" y="11094"/>
                  </a:cubicBezTo>
                  <a:lnTo>
                    <a:pt x="7225" y="11094"/>
                  </a:lnTo>
                  <a:cubicBezTo>
                    <a:pt x="6880" y="11105"/>
                    <a:pt x="6535" y="11109"/>
                    <a:pt x="6192" y="11109"/>
                  </a:cubicBezTo>
                  <a:cubicBezTo>
                    <a:pt x="5161" y="11109"/>
                    <a:pt x="4139" y="11074"/>
                    <a:pt x="3117" y="11074"/>
                  </a:cubicBezTo>
                  <a:cubicBezTo>
                    <a:pt x="2993" y="10971"/>
                    <a:pt x="2890" y="10888"/>
                    <a:pt x="2952" y="10723"/>
                  </a:cubicBezTo>
                  <a:cubicBezTo>
                    <a:pt x="3257" y="10714"/>
                    <a:pt x="3561" y="10710"/>
                    <a:pt x="3865" y="10710"/>
                  </a:cubicBezTo>
                  <a:cubicBezTo>
                    <a:pt x="4983" y="10710"/>
                    <a:pt x="6097" y="10765"/>
                    <a:pt x="7184" y="10847"/>
                  </a:cubicBezTo>
                  <a:cubicBezTo>
                    <a:pt x="7370" y="10682"/>
                    <a:pt x="7535" y="10537"/>
                    <a:pt x="7700" y="10393"/>
                  </a:cubicBezTo>
                  <a:cubicBezTo>
                    <a:pt x="7783" y="10331"/>
                    <a:pt x="7762" y="10207"/>
                    <a:pt x="7659" y="10186"/>
                  </a:cubicBezTo>
                  <a:cubicBezTo>
                    <a:pt x="7494" y="10165"/>
                    <a:pt x="7349" y="10021"/>
                    <a:pt x="7329" y="9835"/>
                  </a:cubicBezTo>
                  <a:cubicBezTo>
                    <a:pt x="7329" y="9814"/>
                    <a:pt x="7308" y="9794"/>
                    <a:pt x="7287" y="9773"/>
                  </a:cubicBezTo>
                  <a:lnTo>
                    <a:pt x="6978" y="9711"/>
                  </a:lnTo>
                  <a:cubicBezTo>
                    <a:pt x="6957" y="9649"/>
                    <a:pt x="6957" y="9587"/>
                    <a:pt x="6957" y="9525"/>
                  </a:cubicBezTo>
                  <a:cubicBezTo>
                    <a:pt x="7040" y="9071"/>
                    <a:pt x="7143" y="8597"/>
                    <a:pt x="7246" y="8142"/>
                  </a:cubicBezTo>
                  <a:cubicBezTo>
                    <a:pt x="7370" y="7606"/>
                    <a:pt x="7473" y="7069"/>
                    <a:pt x="7535" y="6532"/>
                  </a:cubicBezTo>
                  <a:cubicBezTo>
                    <a:pt x="7618" y="6037"/>
                    <a:pt x="7597" y="5562"/>
                    <a:pt x="7494" y="5087"/>
                  </a:cubicBezTo>
                  <a:cubicBezTo>
                    <a:pt x="7452" y="4881"/>
                    <a:pt x="7349" y="4716"/>
                    <a:pt x="7184" y="4592"/>
                  </a:cubicBezTo>
                  <a:cubicBezTo>
                    <a:pt x="7143" y="4550"/>
                    <a:pt x="7081" y="4530"/>
                    <a:pt x="6998" y="4530"/>
                  </a:cubicBezTo>
                  <a:cubicBezTo>
                    <a:pt x="6957" y="4530"/>
                    <a:pt x="6916" y="4571"/>
                    <a:pt x="6874" y="4592"/>
                  </a:cubicBezTo>
                  <a:cubicBezTo>
                    <a:pt x="6936" y="4736"/>
                    <a:pt x="6998" y="4881"/>
                    <a:pt x="7060" y="5005"/>
                  </a:cubicBezTo>
                  <a:cubicBezTo>
                    <a:pt x="7246" y="5397"/>
                    <a:pt x="7246" y="5851"/>
                    <a:pt x="7102" y="6264"/>
                  </a:cubicBezTo>
                  <a:cubicBezTo>
                    <a:pt x="7024" y="6526"/>
                    <a:pt x="6785" y="6696"/>
                    <a:pt x="6532" y="6696"/>
                  </a:cubicBezTo>
                  <a:cubicBezTo>
                    <a:pt x="6446" y="6696"/>
                    <a:pt x="6359" y="6677"/>
                    <a:pt x="6276" y="6635"/>
                  </a:cubicBezTo>
                  <a:cubicBezTo>
                    <a:pt x="6173" y="6615"/>
                    <a:pt x="6090" y="6553"/>
                    <a:pt x="6028" y="6470"/>
                  </a:cubicBezTo>
                  <a:cubicBezTo>
                    <a:pt x="5884" y="6305"/>
                    <a:pt x="5801" y="6099"/>
                    <a:pt x="5822" y="5872"/>
                  </a:cubicBezTo>
                  <a:cubicBezTo>
                    <a:pt x="5822" y="5479"/>
                    <a:pt x="5925" y="5108"/>
                    <a:pt x="6090" y="4757"/>
                  </a:cubicBezTo>
                  <a:cubicBezTo>
                    <a:pt x="6111" y="4716"/>
                    <a:pt x="6131" y="4674"/>
                    <a:pt x="6152" y="4612"/>
                  </a:cubicBezTo>
                  <a:cubicBezTo>
                    <a:pt x="5919" y="4380"/>
                    <a:pt x="5799" y="4302"/>
                    <a:pt x="5665" y="4302"/>
                  </a:cubicBezTo>
                  <a:cubicBezTo>
                    <a:pt x="5549" y="4302"/>
                    <a:pt x="5422" y="4360"/>
                    <a:pt x="5202" y="4426"/>
                  </a:cubicBezTo>
                  <a:cubicBezTo>
                    <a:pt x="5182" y="4447"/>
                    <a:pt x="5140" y="4468"/>
                    <a:pt x="5120" y="4488"/>
                  </a:cubicBezTo>
                  <a:cubicBezTo>
                    <a:pt x="4831" y="4612"/>
                    <a:pt x="4727" y="4943"/>
                    <a:pt x="4893" y="5211"/>
                  </a:cubicBezTo>
                  <a:cubicBezTo>
                    <a:pt x="5037" y="5583"/>
                    <a:pt x="5120" y="5995"/>
                    <a:pt x="5140" y="6388"/>
                  </a:cubicBezTo>
                  <a:cubicBezTo>
                    <a:pt x="5161" y="6594"/>
                    <a:pt x="5037" y="6697"/>
                    <a:pt x="4851" y="6780"/>
                  </a:cubicBezTo>
                  <a:cubicBezTo>
                    <a:pt x="4792" y="6802"/>
                    <a:pt x="4727" y="6814"/>
                    <a:pt x="4662" y="6814"/>
                  </a:cubicBezTo>
                  <a:cubicBezTo>
                    <a:pt x="4546" y="6814"/>
                    <a:pt x="4428" y="6777"/>
                    <a:pt x="4335" y="6697"/>
                  </a:cubicBezTo>
                  <a:cubicBezTo>
                    <a:pt x="4170" y="6573"/>
                    <a:pt x="4067" y="6388"/>
                    <a:pt x="4046" y="6181"/>
                  </a:cubicBezTo>
                  <a:cubicBezTo>
                    <a:pt x="4026" y="5892"/>
                    <a:pt x="4046" y="5603"/>
                    <a:pt x="4129" y="5335"/>
                  </a:cubicBezTo>
                  <a:cubicBezTo>
                    <a:pt x="4170" y="5232"/>
                    <a:pt x="4191" y="5149"/>
                    <a:pt x="4211" y="5046"/>
                  </a:cubicBezTo>
                  <a:cubicBezTo>
                    <a:pt x="4232" y="4984"/>
                    <a:pt x="4232" y="4922"/>
                    <a:pt x="4191" y="4860"/>
                  </a:cubicBezTo>
                  <a:cubicBezTo>
                    <a:pt x="4088" y="4695"/>
                    <a:pt x="3922" y="4571"/>
                    <a:pt x="3737" y="4509"/>
                  </a:cubicBezTo>
                  <a:cubicBezTo>
                    <a:pt x="3699" y="4497"/>
                    <a:pt x="3658" y="4490"/>
                    <a:pt x="3616" y="4490"/>
                  </a:cubicBezTo>
                  <a:cubicBezTo>
                    <a:pt x="3518" y="4490"/>
                    <a:pt x="3416" y="4526"/>
                    <a:pt x="3344" y="4612"/>
                  </a:cubicBezTo>
                  <a:cubicBezTo>
                    <a:pt x="3138" y="4777"/>
                    <a:pt x="3014" y="5025"/>
                    <a:pt x="2973" y="5294"/>
                  </a:cubicBezTo>
                  <a:cubicBezTo>
                    <a:pt x="2890" y="5748"/>
                    <a:pt x="2911" y="6202"/>
                    <a:pt x="2993" y="6635"/>
                  </a:cubicBezTo>
                  <a:cubicBezTo>
                    <a:pt x="3014" y="6718"/>
                    <a:pt x="3035" y="6780"/>
                    <a:pt x="3035" y="6842"/>
                  </a:cubicBezTo>
                  <a:cubicBezTo>
                    <a:pt x="3138" y="7275"/>
                    <a:pt x="3200" y="7688"/>
                    <a:pt x="3303" y="8101"/>
                  </a:cubicBezTo>
                  <a:cubicBezTo>
                    <a:pt x="3386" y="8473"/>
                    <a:pt x="3406" y="8844"/>
                    <a:pt x="3386" y="9195"/>
                  </a:cubicBezTo>
                  <a:cubicBezTo>
                    <a:pt x="3386" y="9306"/>
                    <a:pt x="3319" y="9384"/>
                    <a:pt x="3231" y="9384"/>
                  </a:cubicBezTo>
                  <a:cubicBezTo>
                    <a:pt x="3221" y="9384"/>
                    <a:pt x="3210" y="9383"/>
                    <a:pt x="3200" y="9381"/>
                  </a:cubicBezTo>
                  <a:cubicBezTo>
                    <a:pt x="3097" y="9381"/>
                    <a:pt x="3076" y="9319"/>
                    <a:pt x="3055" y="9236"/>
                  </a:cubicBezTo>
                  <a:cubicBezTo>
                    <a:pt x="3035" y="9195"/>
                    <a:pt x="3014" y="9154"/>
                    <a:pt x="3014" y="9113"/>
                  </a:cubicBezTo>
                  <a:cubicBezTo>
                    <a:pt x="2973" y="8906"/>
                    <a:pt x="2952" y="8720"/>
                    <a:pt x="2911" y="8514"/>
                  </a:cubicBezTo>
                  <a:cubicBezTo>
                    <a:pt x="2787" y="7874"/>
                    <a:pt x="2642" y="7255"/>
                    <a:pt x="2539" y="6615"/>
                  </a:cubicBezTo>
                  <a:cubicBezTo>
                    <a:pt x="2477" y="6222"/>
                    <a:pt x="2457" y="5789"/>
                    <a:pt x="2498" y="5376"/>
                  </a:cubicBezTo>
                  <a:cubicBezTo>
                    <a:pt x="2539" y="5046"/>
                    <a:pt x="2704" y="4716"/>
                    <a:pt x="2952" y="4488"/>
                  </a:cubicBezTo>
                  <a:cubicBezTo>
                    <a:pt x="3076" y="4385"/>
                    <a:pt x="3220" y="4323"/>
                    <a:pt x="3365" y="4303"/>
                  </a:cubicBezTo>
                  <a:cubicBezTo>
                    <a:pt x="3493" y="4283"/>
                    <a:pt x="3618" y="4270"/>
                    <a:pt x="3741" y="4270"/>
                  </a:cubicBezTo>
                  <a:cubicBezTo>
                    <a:pt x="4014" y="4270"/>
                    <a:pt x="4272" y="4336"/>
                    <a:pt x="4500" y="4550"/>
                  </a:cubicBezTo>
                  <a:cubicBezTo>
                    <a:pt x="4542" y="4509"/>
                    <a:pt x="4583" y="4488"/>
                    <a:pt x="4624" y="4447"/>
                  </a:cubicBezTo>
                  <a:cubicBezTo>
                    <a:pt x="4851" y="4282"/>
                    <a:pt x="5099" y="4158"/>
                    <a:pt x="5367" y="4096"/>
                  </a:cubicBezTo>
                  <a:cubicBezTo>
                    <a:pt x="5485" y="4059"/>
                    <a:pt x="5606" y="4041"/>
                    <a:pt x="5725" y="4041"/>
                  </a:cubicBezTo>
                  <a:cubicBezTo>
                    <a:pt x="5938" y="4041"/>
                    <a:pt x="6145" y="4101"/>
                    <a:pt x="6317" y="4220"/>
                  </a:cubicBezTo>
                  <a:cubicBezTo>
                    <a:pt x="6404" y="4294"/>
                    <a:pt x="6513" y="4332"/>
                    <a:pt x="6622" y="4332"/>
                  </a:cubicBezTo>
                  <a:cubicBezTo>
                    <a:pt x="6694" y="4332"/>
                    <a:pt x="6767" y="4315"/>
                    <a:pt x="6833" y="4282"/>
                  </a:cubicBezTo>
                  <a:cubicBezTo>
                    <a:pt x="6926" y="4247"/>
                    <a:pt x="7021" y="4230"/>
                    <a:pt x="7116" y="4230"/>
                  </a:cubicBezTo>
                  <a:cubicBezTo>
                    <a:pt x="7358" y="4230"/>
                    <a:pt x="7593" y="4342"/>
                    <a:pt x="7741" y="4550"/>
                  </a:cubicBezTo>
                  <a:cubicBezTo>
                    <a:pt x="7948" y="4777"/>
                    <a:pt x="8051" y="5046"/>
                    <a:pt x="8051" y="5335"/>
                  </a:cubicBezTo>
                  <a:cubicBezTo>
                    <a:pt x="8051" y="5479"/>
                    <a:pt x="8051" y="5603"/>
                    <a:pt x="8051" y="5727"/>
                  </a:cubicBezTo>
                  <a:cubicBezTo>
                    <a:pt x="8113" y="6078"/>
                    <a:pt x="8092" y="6429"/>
                    <a:pt x="8030" y="6759"/>
                  </a:cubicBezTo>
                  <a:cubicBezTo>
                    <a:pt x="7927" y="7358"/>
                    <a:pt x="7803" y="7957"/>
                    <a:pt x="7618" y="8535"/>
                  </a:cubicBezTo>
                  <a:cubicBezTo>
                    <a:pt x="7535" y="8844"/>
                    <a:pt x="7494" y="9175"/>
                    <a:pt x="7494" y="9484"/>
                  </a:cubicBezTo>
                  <a:cubicBezTo>
                    <a:pt x="7597" y="9443"/>
                    <a:pt x="7680" y="9402"/>
                    <a:pt x="7762" y="9340"/>
                  </a:cubicBezTo>
                  <a:cubicBezTo>
                    <a:pt x="7886" y="9257"/>
                    <a:pt x="7989" y="9154"/>
                    <a:pt x="8113" y="9051"/>
                  </a:cubicBezTo>
                  <a:cubicBezTo>
                    <a:pt x="8319" y="8927"/>
                    <a:pt x="8505" y="8741"/>
                    <a:pt x="8691" y="8555"/>
                  </a:cubicBezTo>
                  <a:cubicBezTo>
                    <a:pt x="8794" y="8431"/>
                    <a:pt x="8898" y="8328"/>
                    <a:pt x="9021" y="8204"/>
                  </a:cubicBezTo>
                  <a:cubicBezTo>
                    <a:pt x="9558" y="7709"/>
                    <a:pt x="9971" y="7069"/>
                    <a:pt x="10157" y="6367"/>
                  </a:cubicBezTo>
                  <a:cubicBezTo>
                    <a:pt x="10343" y="5686"/>
                    <a:pt x="10404" y="5005"/>
                    <a:pt x="10343" y="4303"/>
                  </a:cubicBezTo>
                  <a:cubicBezTo>
                    <a:pt x="10198" y="2920"/>
                    <a:pt x="9414" y="1660"/>
                    <a:pt x="8258" y="896"/>
                  </a:cubicBezTo>
                  <a:cubicBezTo>
                    <a:pt x="8051" y="752"/>
                    <a:pt x="7824" y="649"/>
                    <a:pt x="7597" y="525"/>
                  </a:cubicBezTo>
                  <a:cubicBezTo>
                    <a:pt x="7411" y="422"/>
                    <a:pt x="7205" y="339"/>
                    <a:pt x="6978" y="277"/>
                  </a:cubicBezTo>
                  <a:cubicBezTo>
                    <a:pt x="6730" y="215"/>
                    <a:pt x="6503" y="153"/>
                    <a:pt x="6234" y="112"/>
                  </a:cubicBezTo>
                  <a:cubicBezTo>
                    <a:pt x="5912" y="38"/>
                    <a:pt x="5576" y="1"/>
                    <a:pt x="5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977;p94">
              <a:extLst>
                <a:ext uri="{FF2B5EF4-FFF2-40B4-BE49-F238E27FC236}">
                  <a16:creationId xmlns:a16="http://schemas.microsoft.com/office/drawing/2014/main" id="{383DD9FA-4C62-D20A-741C-DB5E16664FCD}"/>
                </a:ext>
              </a:extLst>
            </p:cNvPr>
            <p:cNvSpPr/>
            <p:nvPr/>
          </p:nvSpPr>
          <p:spPr>
            <a:xfrm>
              <a:off x="6243284" y="3680873"/>
              <a:ext cx="123783" cy="19244"/>
            </a:xfrm>
            <a:custGeom>
              <a:avLst/>
              <a:gdLst/>
              <a:ahLst/>
              <a:cxnLst/>
              <a:rect l="l" t="t" r="r" b="b"/>
              <a:pathLst>
                <a:path w="4316" h="671" extrusionOk="0">
                  <a:moveTo>
                    <a:pt x="4150" y="1"/>
                  </a:moveTo>
                  <a:cubicBezTo>
                    <a:pt x="3882" y="1"/>
                    <a:pt x="3613" y="1"/>
                    <a:pt x="3324" y="21"/>
                  </a:cubicBezTo>
                  <a:cubicBezTo>
                    <a:pt x="2891" y="42"/>
                    <a:pt x="2478" y="83"/>
                    <a:pt x="2003" y="83"/>
                  </a:cubicBezTo>
                  <a:cubicBezTo>
                    <a:pt x="1528" y="63"/>
                    <a:pt x="1033" y="42"/>
                    <a:pt x="558" y="21"/>
                  </a:cubicBezTo>
                  <a:lnTo>
                    <a:pt x="207" y="21"/>
                  </a:lnTo>
                  <a:cubicBezTo>
                    <a:pt x="104" y="21"/>
                    <a:pt x="21" y="104"/>
                    <a:pt x="1" y="228"/>
                  </a:cubicBezTo>
                  <a:cubicBezTo>
                    <a:pt x="1" y="269"/>
                    <a:pt x="1" y="310"/>
                    <a:pt x="1" y="352"/>
                  </a:cubicBezTo>
                  <a:cubicBezTo>
                    <a:pt x="21" y="476"/>
                    <a:pt x="104" y="558"/>
                    <a:pt x="228" y="579"/>
                  </a:cubicBezTo>
                  <a:lnTo>
                    <a:pt x="372" y="579"/>
                  </a:lnTo>
                  <a:cubicBezTo>
                    <a:pt x="909" y="599"/>
                    <a:pt x="1425" y="641"/>
                    <a:pt x="1941" y="661"/>
                  </a:cubicBezTo>
                  <a:cubicBezTo>
                    <a:pt x="1976" y="668"/>
                    <a:pt x="2012" y="671"/>
                    <a:pt x="2050" y="671"/>
                  </a:cubicBezTo>
                  <a:cubicBezTo>
                    <a:pt x="2125" y="671"/>
                    <a:pt x="2203" y="661"/>
                    <a:pt x="2271" y="661"/>
                  </a:cubicBezTo>
                  <a:lnTo>
                    <a:pt x="4109" y="661"/>
                  </a:lnTo>
                  <a:cubicBezTo>
                    <a:pt x="4253" y="661"/>
                    <a:pt x="4315" y="599"/>
                    <a:pt x="4315" y="496"/>
                  </a:cubicBezTo>
                  <a:cubicBezTo>
                    <a:pt x="4315" y="310"/>
                    <a:pt x="4274" y="145"/>
                    <a:pt x="4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978;p94">
              <a:extLst>
                <a:ext uri="{FF2B5EF4-FFF2-40B4-BE49-F238E27FC236}">
                  <a16:creationId xmlns:a16="http://schemas.microsoft.com/office/drawing/2014/main" id="{D70871B4-665F-39A6-9499-7CDF83D89005}"/>
                </a:ext>
              </a:extLst>
            </p:cNvPr>
            <p:cNvSpPr/>
            <p:nvPr/>
          </p:nvSpPr>
          <p:spPr>
            <a:xfrm>
              <a:off x="6275865" y="3709295"/>
              <a:ext cx="55066" cy="16032"/>
            </a:xfrm>
            <a:custGeom>
              <a:avLst/>
              <a:gdLst/>
              <a:ahLst/>
              <a:cxnLst/>
              <a:rect l="l" t="t" r="r" b="b"/>
              <a:pathLst>
                <a:path w="1920" h="559" extrusionOk="0">
                  <a:moveTo>
                    <a:pt x="207" y="1"/>
                  </a:moveTo>
                  <a:cubicBezTo>
                    <a:pt x="165" y="1"/>
                    <a:pt x="103" y="21"/>
                    <a:pt x="62" y="21"/>
                  </a:cubicBezTo>
                  <a:cubicBezTo>
                    <a:pt x="41" y="21"/>
                    <a:pt x="41" y="42"/>
                    <a:pt x="0" y="83"/>
                  </a:cubicBezTo>
                  <a:lnTo>
                    <a:pt x="330" y="414"/>
                  </a:lnTo>
                  <a:cubicBezTo>
                    <a:pt x="392" y="496"/>
                    <a:pt x="475" y="537"/>
                    <a:pt x="578" y="558"/>
                  </a:cubicBezTo>
                  <a:lnTo>
                    <a:pt x="1548" y="558"/>
                  </a:lnTo>
                  <a:cubicBezTo>
                    <a:pt x="1652" y="434"/>
                    <a:pt x="1775" y="310"/>
                    <a:pt x="1879" y="186"/>
                  </a:cubicBezTo>
                  <a:cubicBezTo>
                    <a:pt x="1899" y="145"/>
                    <a:pt x="1899" y="83"/>
                    <a:pt x="1920" y="1"/>
                  </a:cubicBezTo>
                  <a:lnTo>
                    <a:pt x="1920" y="1"/>
                  </a:lnTo>
                  <a:cubicBezTo>
                    <a:pt x="1631" y="21"/>
                    <a:pt x="1347" y="32"/>
                    <a:pt x="1063" y="32"/>
                  </a:cubicBezTo>
                  <a:cubicBezTo>
                    <a:pt x="779" y="32"/>
                    <a:pt x="496" y="2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979;p94">
              <a:extLst>
                <a:ext uri="{FF2B5EF4-FFF2-40B4-BE49-F238E27FC236}">
                  <a16:creationId xmlns:a16="http://schemas.microsoft.com/office/drawing/2014/main" id="{27F25BE9-DAD5-73D7-A971-7EBB5CA2EE40}"/>
                </a:ext>
              </a:extLst>
            </p:cNvPr>
            <p:cNvSpPr/>
            <p:nvPr/>
          </p:nvSpPr>
          <p:spPr>
            <a:xfrm>
              <a:off x="6345127" y="3473058"/>
              <a:ext cx="14225" cy="39120"/>
            </a:xfrm>
            <a:custGeom>
              <a:avLst/>
              <a:gdLst/>
              <a:ahLst/>
              <a:cxnLst/>
              <a:rect l="l" t="t" r="r" b="b"/>
              <a:pathLst>
                <a:path w="496" h="1364" extrusionOk="0">
                  <a:moveTo>
                    <a:pt x="207" y="1"/>
                  </a:moveTo>
                  <a:cubicBezTo>
                    <a:pt x="145" y="83"/>
                    <a:pt x="104" y="125"/>
                    <a:pt x="104" y="166"/>
                  </a:cubicBezTo>
                  <a:cubicBezTo>
                    <a:pt x="42" y="434"/>
                    <a:pt x="21" y="682"/>
                    <a:pt x="0" y="950"/>
                  </a:cubicBezTo>
                  <a:cubicBezTo>
                    <a:pt x="0" y="1116"/>
                    <a:pt x="62" y="1260"/>
                    <a:pt x="207" y="1363"/>
                  </a:cubicBezTo>
                  <a:cubicBezTo>
                    <a:pt x="331" y="1301"/>
                    <a:pt x="413" y="1178"/>
                    <a:pt x="393" y="1033"/>
                  </a:cubicBezTo>
                  <a:cubicBezTo>
                    <a:pt x="393" y="703"/>
                    <a:pt x="496" y="352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80;p94">
              <a:extLst>
                <a:ext uri="{FF2B5EF4-FFF2-40B4-BE49-F238E27FC236}">
                  <a16:creationId xmlns:a16="http://schemas.microsoft.com/office/drawing/2014/main" id="{FAFD6BD7-7E4D-DAD5-D3D0-325B59E44950}"/>
                </a:ext>
              </a:extLst>
            </p:cNvPr>
            <p:cNvSpPr/>
            <p:nvPr/>
          </p:nvSpPr>
          <p:spPr>
            <a:xfrm>
              <a:off x="6293015" y="3496145"/>
              <a:ext cx="5363" cy="13078"/>
            </a:xfrm>
            <a:custGeom>
              <a:avLst/>
              <a:gdLst/>
              <a:ahLst/>
              <a:cxnLst/>
              <a:rect l="l" t="t" r="r" b="b"/>
              <a:pathLst>
                <a:path w="187" h="456" extrusionOk="0">
                  <a:moveTo>
                    <a:pt x="83" y="1"/>
                  </a:moveTo>
                  <a:lnTo>
                    <a:pt x="83" y="1"/>
                  </a:lnTo>
                  <a:cubicBezTo>
                    <a:pt x="1" y="352"/>
                    <a:pt x="1" y="352"/>
                    <a:pt x="166" y="455"/>
                  </a:cubicBezTo>
                  <a:cubicBezTo>
                    <a:pt x="187" y="311"/>
                    <a:pt x="145" y="145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981;p94">
              <a:extLst>
                <a:ext uri="{FF2B5EF4-FFF2-40B4-BE49-F238E27FC236}">
                  <a16:creationId xmlns:a16="http://schemas.microsoft.com/office/drawing/2014/main" id="{226BE520-676D-BD8E-CB25-960EE4697B5D}"/>
                </a:ext>
              </a:extLst>
            </p:cNvPr>
            <p:cNvSpPr/>
            <p:nvPr/>
          </p:nvSpPr>
          <p:spPr>
            <a:xfrm>
              <a:off x="6476567" y="3303157"/>
              <a:ext cx="79358" cy="44425"/>
            </a:xfrm>
            <a:custGeom>
              <a:avLst/>
              <a:gdLst/>
              <a:ahLst/>
              <a:cxnLst/>
              <a:rect l="l" t="t" r="r" b="b"/>
              <a:pathLst>
                <a:path w="2767" h="1549" extrusionOk="0">
                  <a:moveTo>
                    <a:pt x="2663" y="0"/>
                  </a:moveTo>
                  <a:lnTo>
                    <a:pt x="2663" y="0"/>
                  </a:lnTo>
                  <a:cubicBezTo>
                    <a:pt x="2519" y="21"/>
                    <a:pt x="2395" y="41"/>
                    <a:pt x="2271" y="124"/>
                  </a:cubicBezTo>
                  <a:cubicBezTo>
                    <a:pt x="2085" y="186"/>
                    <a:pt x="1920" y="269"/>
                    <a:pt x="1755" y="330"/>
                  </a:cubicBezTo>
                  <a:cubicBezTo>
                    <a:pt x="1198" y="558"/>
                    <a:pt x="682" y="805"/>
                    <a:pt x="165" y="1115"/>
                  </a:cubicBezTo>
                  <a:cubicBezTo>
                    <a:pt x="104" y="1156"/>
                    <a:pt x="42" y="1197"/>
                    <a:pt x="0" y="1259"/>
                  </a:cubicBezTo>
                  <a:cubicBezTo>
                    <a:pt x="83" y="1404"/>
                    <a:pt x="145" y="1528"/>
                    <a:pt x="331" y="1548"/>
                  </a:cubicBezTo>
                  <a:cubicBezTo>
                    <a:pt x="372" y="1528"/>
                    <a:pt x="393" y="1528"/>
                    <a:pt x="413" y="1507"/>
                  </a:cubicBezTo>
                  <a:cubicBezTo>
                    <a:pt x="971" y="1156"/>
                    <a:pt x="1569" y="847"/>
                    <a:pt x="2168" y="578"/>
                  </a:cubicBezTo>
                  <a:cubicBezTo>
                    <a:pt x="2292" y="537"/>
                    <a:pt x="2416" y="475"/>
                    <a:pt x="2519" y="413"/>
                  </a:cubicBezTo>
                  <a:cubicBezTo>
                    <a:pt x="2684" y="310"/>
                    <a:pt x="2767" y="186"/>
                    <a:pt x="2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82;p94">
              <a:extLst>
                <a:ext uri="{FF2B5EF4-FFF2-40B4-BE49-F238E27FC236}">
                  <a16:creationId xmlns:a16="http://schemas.microsoft.com/office/drawing/2014/main" id="{8D15B12C-7F69-20FA-D031-23EC0CB0E068}"/>
                </a:ext>
              </a:extLst>
            </p:cNvPr>
            <p:cNvSpPr/>
            <p:nvPr/>
          </p:nvSpPr>
          <p:spPr>
            <a:xfrm>
              <a:off x="6107714" y="3273703"/>
              <a:ext cx="64559" cy="54234"/>
            </a:xfrm>
            <a:custGeom>
              <a:avLst/>
              <a:gdLst/>
              <a:ahLst/>
              <a:cxnLst/>
              <a:rect l="l" t="t" r="r" b="b"/>
              <a:pathLst>
                <a:path w="2251" h="1891" extrusionOk="0">
                  <a:moveTo>
                    <a:pt x="154" y="0"/>
                  </a:moveTo>
                  <a:cubicBezTo>
                    <a:pt x="103" y="0"/>
                    <a:pt x="52" y="5"/>
                    <a:pt x="0" y="16"/>
                  </a:cubicBezTo>
                  <a:cubicBezTo>
                    <a:pt x="21" y="57"/>
                    <a:pt x="42" y="98"/>
                    <a:pt x="62" y="139"/>
                  </a:cubicBezTo>
                  <a:cubicBezTo>
                    <a:pt x="496" y="573"/>
                    <a:pt x="909" y="1007"/>
                    <a:pt x="1363" y="1440"/>
                  </a:cubicBezTo>
                  <a:cubicBezTo>
                    <a:pt x="1507" y="1585"/>
                    <a:pt x="1652" y="1708"/>
                    <a:pt x="1817" y="1832"/>
                  </a:cubicBezTo>
                  <a:cubicBezTo>
                    <a:pt x="1865" y="1872"/>
                    <a:pt x="1920" y="1891"/>
                    <a:pt x="1973" y="1891"/>
                  </a:cubicBezTo>
                  <a:cubicBezTo>
                    <a:pt x="2057" y="1891"/>
                    <a:pt x="2138" y="1846"/>
                    <a:pt x="2189" y="1770"/>
                  </a:cubicBezTo>
                  <a:cubicBezTo>
                    <a:pt x="2209" y="1729"/>
                    <a:pt x="2230" y="1667"/>
                    <a:pt x="2250" y="1626"/>
                  </a:cubicBezTo>
                  <a:cubicBezTo>
                    <a:pt x="1899" y="1296"/>
                    <a:pt x="1590" y="986"/>
                    <a:pt x="1260" y="697"/>
                  </a:cubicBezTo>
                  <a:cubicBezTo>
                    <a:pt x="1032" y="490"/>
                    <a:pt x="785" y="325"/>
                    <a:pt x="558" y="139"/>
                  </a:cubicBezTo>
                  <a:cubicBezTo>
                    <a:pt x="449" y="47"/>
                    <a:pt x="306" y="0"/>
                    <a:pt x="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983;p94">
              <a:extLst>
                <a:ext uri="{FF2B5EF4-FFF2-40B4-BE49-F238E27FC236}">
                  <a16:creationId xmlns:a16="http://schemas.microsoft.com/office/drawing/2014/main" id="{CF3B90F4-DA46-2631-7760-B97AD7F98011}"/>
                </a:ext>
              </a:extLst>
            </p:cNvPr>
            <p:cNvSpPr/>
            <p:nvPr/>
          </p:nvSpPr>
          <p:spPr>
            <a:xfrm>
              <a:off x="6333884" y="3209603"/>
              <a:ext cx="24894" cy="85667"/>
            </a:xfrm>
            <a:custGeom>
              <a:avLst/>
              <a:gdLst/>
              <a:ahLst/>
              <a:cxnLst/>
              <a:rect l="l" t="t" r="r" b="b"/>
              <a:pathLst>
                <a:path w="868" h="2987" extrusionOk="0">
                  <a:moveTo>
                    <a:pt x="599" y="0"/>
                  </a:moveTo>
                  <a:cubicBezTo>
                    <a:pt x="496" y="145"/>
                    <a:pt x="434" y="310"/>
                    <a:pt x="413" y="496"/>
                  </a:cubicBezTo>
                  <a:cubicBezTo>
                    <a:pt x="207" y="1280"/>
                    <a:pt x="62" y="2085"/>
                    <a:pt x="0" y="2891"/>
                  </a:cubicBezTo>
                  <a:cubicBezTo>
                    <a:pt x="65" y="2955"/>
                    <a:pt x="152" y="2986"/>
                    <a:pt x="241" y="2986"/>
                  </a:cubicBezTo>
                  <a:cubicBezTo>
                    <a:pt x="323" y="2986"/>
                    <a:pt x="406" y="2960"/>
                    <a:pt x="475" y="2911"/>
                  </a:cubicBezTo>
                  <a:cubicBezTo>
                    <a:pt x="578" y="2313"/>
                    <a:pt x="661" y="1755"/>
                    <a:pt x="743" y="1198"/>
                  </a:cubicBezTo>
                  <a:cubicBezTo>
                    <a:pt x="785" y="929"/>
                    <a:pt x="805" y="640"/>
                    <a:pt x="826" y="372"/>
                  </a:cubicBezTo>
                  <a:cubicBezTo>
                    <a:pt x="867" y="207"/>
                    <a:pt x="764" y="42"/>
                    <a:pt x="5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47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D0C4E2C-8AD7-7664-B7E5-2449513DF3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089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0C4E2C-8AD7-7664-B7E5-2449513DF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894893-C081-770C-CA96-21602625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Hensikt med rutinen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F62F-06E7-08F0-2DC5-6B69C7BD7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204"/>
            <a:ext cx="8229600" cy="361873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dirty="0"/>
              <a:t>Å sikre at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Prosjektdetaljer er korrekt registrert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dirty="0"/>
              <a:t>Prosjektstruktur for interne prosjekter opprettes iht. standarder i NTNUs økonomimodell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B9C58-5C72-7FEA-59D0-75064668F1CD}"/>
              </a:ext>
            </a:extLst>
          </p:cNvPr>
          <p:cNvSpPr txBox="1"/>
          <p:nvPr/>
        </p:nvSpPr>
        <p:spPr>
          <a:xfrm>
            <a:off x="728770" y="3286340"/>
            <a:ext cx="7686460" cy="1200329"/>
          </a:xfrm>
          <a:prstGeom prst="rect">
            <a:avLst/>
          </a:prstGeom>
          <a:noFill/>
          <a:ln w="28575">
            <a:solidFill>
              <a:srgbClr val="6E91B9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Prosjekt og delprosjekt med feil verdier/feilregistrering blir ekskludert fra BEVISST Plan og gir feil i rapportering. </a:t>
            </a:r>
          </a:p>
          <a:p>
            <a:endParaRPr lang="nb-NO" dirty="0"/>
          </a:p>
          <a:p>
            <a:r>
              <a:rPr lang="nb-NO" dirty="0"/>
              <a:t>Feil gir merarbeid med korreksjoner på alle nivå.</a:t>
            </a:r>
          </a:p>
        </p:txBody>
      </p:sp>
    </p:spTree>
    <p:extLst>
      <p:ext uri="{BB962C8B-B14F-4D97-AF65-F5344CB8AC3E}">
        <p14:creationId xmlns:p14="http://schemas.microsoft.com/office/powerpoint/2010/main" val="24675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D049E29-B758-98FA-CA70-86C60D4080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197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049E29-B758-98FA-CA70-86C60D408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66E778-EC52-22E9-A8D2-51D61B86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Retningslinjer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1B91-48DE-77B4-019F-C53D44955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052"/>
            <a:ext cx="8229600" cy="3566883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Reglement for økonomistyring i staten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Bestemmelser om økonomistyring i staten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NTNUs økonomimodell </a:t>
            </a:r>
            <a:endParaRPr lang="nb-NO" sz="1800">
              <a:effectLst/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 rutiner og retningslinjer for interne prosjekter</a:t>
            </a:r>
          </a:p>
        </p:txBody>
      </p:sp>
    </p:spTree>
    <p:extLst>
      <p:ext uri="{BB962C8B-B14F-4D97-AF65-F5344CB8AC3E}">
        <p14:creationId xmlns:p14="http://schemas.microsoft.com/office/powerpoint/2010/main" val="134712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BA2009E-B960-2268-E08B-C2AFD0A534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7995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A2009E-B960-2268-E08B-C2AFD0A53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FFED746-0CA4-9455-82BE-B0AF6070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Retningslinjer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A39EB-4FD5-0CAC-2FA2-0706491E7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7905"/>
            <a:ext cx="7390614" cy="354803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dirty="0"/>
              <a:t>Rutinen gjelder kun prosjekt og delprosjekt på RD og RSO (med unntak av Sentral egenfinansieringsdelprosjekt)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1600" dirty="0"/>
              <a:t>EVU-BFV-prosjekt og delprosjekt for Sentral egenfinansiering opprettes og endres av Prosjektøkonomer i Unit4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dirty="0"/>
              <a:t>Ved behov for opprettelse av nytt </a:t>
            </a:r>
            <a:r>
              <a:rPr lang="nb-NO" sz="2000" i="1" dirty="0"/>
              <a:t>hovedprosjekt </a:t>
            </a:r>
            <a:r>
              <a:rPr lang="nb-NO" sz="2000" dirty="0"/>
              <a:t>sendes melding via NTNU hjelp</a:t>
            </a:r>
            <a:endParaRPr lang="nb-NO" sz="20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A8279-F9DA-889D-B594-56B203EBF07C}"/>
              </a:ext>
            </a:extLst>
          </p:cNvPr>
          <p:cNvSpPr txBox="1"/>
          <p:nvPr/>
        </p:nvSpPr>
        <p:spPr>
          <a:xfrm>
            <a:off x="882298" y="3918661"/>
            <a:ext cx="6765185" cy="646331"/>
          </a:xfrm>
          <a:prstGeom prst="rect">
            <a:avLst/>
          </a:prstGeom>
          <a:noFill/>
          <a:ln w="28575">
            <a:solidFill>
              <a:srgbClr val="6E91B9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Automatkontroller på verdier gjennomføres på alle prosjekt og delprosjekt, også EVU-BFV og Sentral egenfinansiering. </a:t>
            </a:r>
          </a:p>
        </p:txBody>
      </p:sp>
    </p:spTree>
    <p:extLst>
      <p:ext uri="{BB962C8B-B14F-4D97-AF65-F5344CB8AC3E}">
        <p14:creationId xmlns:p14="http://schemas.microsoft.com/office/powerpoint/2010/main" val="28607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6758BD2-D884-9C6E-B126-4A73C0C453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8110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758BD2-D884-9C6E-B126-4A73C0C453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080E7B-4EDF-B79B-DA1C-2BB31196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Nøkkelroller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0C13A-D020-57F0-D835-F5F869BF3E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12" b="9360"/>
          <a:stretch/>
        </p:blipFill>
        <p:spPr>
          <a:xfrm>
            <a:off x="1906194" y="1542448"/>
            <a:ext cx="1106475" cy="1085403"/>
          </a:xfrm>
          <a:prstGeom prst="ellipse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5A570F-7E26-CBAA-BDE5-D9AC40E6D2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27" r="14353" b="5856"/>
          <a:stretch/>
        </p:blipFill>
        <p:spPr>
          <a:xfrm>
            <a:off x="5648070" y="1542447"/>
            <a:ext cx="1123991" cy="1085403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82C14C-A04C-FC51-B685-F69EC3C876FC}"/>
              </a:ext>
            </a:extLst>
          </p:cNvPr>
          <p:cNvSpPr txBox="1"/>
          <p:nvPr/>
        </p:nvSpPr>
        <p:spPr>
          <a:xfrm>
            <a:off x="640210" y="2763409"/>
            <a:ext cx="3646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>
                <a:hlinkClick r:id="rId7"/>
              </a:rPr>
              <a:t>Controller interne prosjekt</a:t>
            </a:r>
            <a:endParaRPr lang="nb-NO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99778F-C61B-AF9B-BD09-72573D4ED0F3}"/>
              </a:ext>
            </a:extLst>
          </p:cNvPr>
          <p:cNvSpPr txBox="1"/>
          <p:nvPr/>
        </p:nvSpPr>
        <p:spPr>
          <a:xfrm>
            <a:off x="4386876" y="2763409"/>
            <a:ext cx="3646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>
                <a:hlinkClick r:id="rId8"/>
              </a:rPr>
              <a:t>Systemadmin. prosjektøkonomi</a:t>
            </a:r>
            <a:endParaRPr lang="nb-NO" sz="7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FE12A-5139-CA80-B8CA-6E64348EFBD0}"/>
              </a:ext>
            </a:extLst>
          </p:cNvPr>
          <p:cNvSpPr txBox="1"/>
          <p:nvPr/>
        </p:nvSpPr>
        <p:spPr>
          <a:xfrm>
            <a:off x="1181331" y="3141797"/>
            <a:ext cx="27647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nb-NO" sz="1200" i="1"/>
              <a:t>Kvalitetssikre at innmelding av interne prosjekter er iht. standarder i økonomimodellen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nb-NO" sz="1200" i="1"/>
              <a:t>Oppretter interne prosjekter i Unit4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nb-NO" sz="1200" i="1"/>
              <a:t>Førstelinje brukerstøtte opprettelse og endring av interne prosjekt og delprosjekt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B06AF0-1710-1A6E-B2BC-ECF1C2EBE847}"/>
              </a:ext>
            </a:extLst>
          </p:cNvPr>
          <p:cNvSpPr txBox="1"/>
          <p:nvPr/>
        </p:nvSpPr>
        <p:spPr>
          <a:xfrm>
            <a:off x="4827711" y="3141797"/>
            <a:ext cx="2764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nb-NO" sz="1200" i="1"/>
              <a:t>Bistår controller interne prosjekt med å korrigere feil og gjøre endringer på prosjekter i UNIT4</a:t>
            </a:r>
          </a:p>
        </p:txBody>
      </p:sp>
    </p:spTree>
    <p:extLst>
      <p:ext uri="{BB962C8B-B14F-4D97-AF65-F5344CB8AC3E}">
        <p14:creationId xmlns:p14="http://schemas.microsoft.com/office/powerpoint/2010/main" val="72280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6272E8B-B443-E1D0-4A7A-8E5CA24F7C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5252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272E8B-B443-E1D0-4A7A-8E5CA24F7C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24DDCC1-E9C5-4D29-BBF1-E7BFB516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246"/>
            <a:ext cx="9144000" cy="45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8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DE1A834-F322-3551-5817-201DF15258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3224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E1A834-F322-3551-5817-201DF1525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43BF3E1-6816-7A1C-CC73-B9B45F94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Verktøy og relevante moduler</a:t>
            </a:r>
          </a:p>
        </p:txBody>
      </p:sp>
      <p:grpSp>
        <p:nvGrpSpPr>
          <p:cNvPr id="10" name="Google Shape;881;p90">
            <a:extLst>
              <a:ext uri="{FF2B5EF4-FFF2-40B4-BE49-F238E27FC236}">
                <a16:creationId xmlns:a16="http://schemas.microsoft.com/office/drawing/2014/main" id="{CB2A6D4F-2323-ADAA-7977-D77B99746392}"/>
              </a:ext>
            </a:extLst>
          </p:cNvPr>
          <p:cNvGrpSpPr/>
          <p:nvPr/>
        </p:nvGrpSpPr>
        <p:grpSpPr>
          <a:xfrm>
            <a:off x="6316840" y="1832953"/>
            <a:ext cx="970989" cy="808012"/>
            <a:chOff x="3488815" y="3703294"/>
            <a:chExt cx="303902" cy="252893"/>
          </a:xfrm>
          <a:solidFill>
            <a:schemeClr val="accent6"/>
          </a:solidFill>
        </p:grpSpPr>
        <p:sp>
          <p:nvSpPr>
            <p:cNvPr id="11" name="Google Shape;882;p90">
              <a:extLst>
                <a:ext uri="{FF2B5EF4-FFF2-40B4-BE49-F238E27FC236}">
                  <a16:creationId xmlns:a16="http://schemas.microsoft.com/office/drawing/2014/main" id="{BCE21EE6-D5BF-227B-D70C-405F5E0612DF}"/>
                </a:ext>
              </a:extLst>
            </p:cNvPr>
            <p:cNvSpPr/>
            <p:nvPr/>
          </p:nvSpPr>
          <p:spPr>
            <a:xfrm>
              <a:off x="3488815" y="3804390"/>
              <a:ext cx="303902" cy="90956"/>
            </a:xfrm>
            <a:custGeom>
              <a:avLst/>
              <a:gdLst/>
              <a:ahLst/>
              <a:cxnLst/>
              <a:rect l="l" t="t" r="r" b="b"/>
              <a:pathLst>
                <a:path w="989" h="296" extrusionOk="0">
                  <a:moveTo>
                    <a:pt x="904" y="32"/>
                  </a:moveTo>
                  <a:cubicBezTo>
                    <a:pt x="930" y="32"/>
                    <a:pt x="954" y="56"/>
                    <a:pt x="954" y="82"/>
                  </a:cubicBezTo>
                  <a:lnTo>
                    <a:pt x="954" y="214"/>
                  </a:lnTo>
                  <a:cubicBezTo>
                    <a:pt x="954" y="240"/>
                    <a:pt x="930" y="264"/>
                    <a:pt x="904" y="264"/>
                  </a:cubicBezTo>
                  <a:lnTo>
                    <a:pt x="82" y="264"/>
                  </a:lnTo>
                  <a:cubicBezTo>
                    <a:pt x="55" y="264"/>
                    <a:pt x="32" y="240"/>
                    <a:pt x="32" y="214"/>
                  </a:cubicBezTo>
                  <a:lnTo>
                    <a:pt x="32" y="82"/>
                  </a:lnTo>
                  <a:cubicBezTo>
                    <a:pt x="32" y="56"/>
                    <a:pt x="55" y="32"/>
                    <a:pt x="82" y="32"/>
                  </a:cubicBezTo>
                  <a:close/>
                  <a:moveTo>
                    <a:pt x="82" y="1"/>
                  </a:moveTo>
                  <a:cubicBezTo>
                    <a:pt x="34" y="1"/>
                    <a:pt x="0" y="35"/>
                    <a:pt x="0" y="82"/>
                  </a:cubicBezTo>
                  <a:lnTo>
                    <a:pt x="0" y="214"/>
                  </a:lnTo>
                  <a:cubicBezTo>
                    <a:pt x="0" y="259"/>
                    <a:pt x="34" y="296"/>
                    <a:pt x="82" y="296"/>
                  </a:cubicBezTo>
                  <a:lnTo>
                    <a:pt x="904" y="296"/>
                  </a:lnTo>
                  <a:cubicBezTo>
                    <a:pt x="952" y="296"/>
                    <a:pt x="988" y="259"/>
                    <a:pt x="988" y="214"/>
                  </a:cubicBezTo>
                  <a:lnTo>
                    <a:pt x="988" y="82"/>
                  </a:lnTo>
                  <a:cubicBezTo>
                    <a:pt x="988" y="35"/>
                    <a:pt x="952" y="1"/>
                    <a:pt x="9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Google Shape;883;p90">
              <a:extLst>
                <a:ext uri="{FF2B5EF4-FFF2-40B4-BE49-F238E27FC236}">
                  <a16:creationId xmlns:a16="http://schemas.microsoft.com/office/drawing/2014/main" id="{5733A9DE-5C91-91BD-3BE4-A78CBD91B054}"/>
                </a:ext>
              </a:extLst>
            </p:cNvPr>
            <p:cNvSpPr/>
            <p:nvPr/>
          </p:nvSpPr>
          <p:spPr>
            <a:xfrm>
              <a:off x="3518621" y="3829587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32"/>
                  </a:moveTo>
                  <a:cubicBezTo>
                    <a:pt x="88" y="32"/>
                    <a:pt x="101" y="45"/>
                    <a:pt x="101" y="66"/>
                  </a:cubicBezTo>
                  <a:cubicBezTo>
                    <a:pt x="101" y="85"/>
                    <a:pt x="88" y="98"/>
                    <a:pt x="67" y="98"/>
                  </a:cubicBezTo>
                  <a:cubicBezTo>
                    <a:pt x="48" y="98"/>
                    <a:pt x="35" y="85"/>
                    <a:pt x="35" y="66"/>
                  </a:cubicBezTo>
                  <a:cubicBezTo>
                    <a:pt x="35" y="45"/>
                    <a:pt x="48" y="32"/>
                    <a:pt x="67" y="32"/>
                  </a:cubicBezTo>
                  <a:close/>
                  <a:moveTo>
                    <a:pt x="67" y="0"/>
                  </a:moveTo>
                  <a:cubicBezTo>
                    <a:pt x="30" y="0"/>
                    <a:pt x="1" y="29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Google Shape;884;p90">
              <a:extLst>
                <a:ext uri="{FF2B5EF4-FFF2-40B4-BE49-F238E27FC236}">
                  <a16:creationId xmlns:a16="http://schemas.microsoft.com/office/drawing/2014/main" id="{7580E959-4997-0603-8583-57177AD8E412}"/>
                </a:ext>
              </a:extLst>
            </p:cNvPr>
            <p:cNvSpPr/>
            <p:nvPr/>
          </p:nvSpPr>
          <p:spPr>
            <a:xfrm>
              <a:off x="3741401" y="3824670"/>
              <a:ext cx="10755" cy="50394"/>
            </a:xfrm>
            <a:custGeom>
              <a:avLst/>
              <a:gdLst/>
              <a:ahLst/>
              <a:cxnLst/>
              <a:rect l="l" t="t" r="r" b="b"/>
              <a:pathLst>
                <a:path w="35" h="164" extrusionOk="0">
                  <a:moveTo>
                    <a:pt x="16" y="0"/>
                  </a:moveTo>
                  <a:cubicBezTo>
                    <a:pt x="8" y="0"/>
                    <a:pt x="0" y="6"/>
                    <a:pt x="0" y="16"/>
                  </a:cubicBezTo>
                  <a:lnTo>
                    <a:pt x="0" y="148"/>
                  </a:lnTo>
                  <a:cubicBezTo>
                    <a:pt x="0" y="159"/>
                    <a:pt x="8" y="164"/>
                    <a:pt x="16" y="164"/>
                  </a:cubicBezTo>
                  <a:cubicBezTo>
                    <a:pt x="27" y="164"/>
                    <a:pt x="35" y="159"/>
                    <a:pt x="35" y="148"/>
                  </a:cubicBezTo>
                  <a:lnTo>
                    <a:pt x="35" y="16"/>
                  </a:lnTo>
                  <a:cubicBezTo>
                    <a:pt x="35" y="6"/>
                    <a:pt x="2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Google Shape;885;p90">
              <a:extLst>
                <a:ext uri="{FF2B5EF4-FFF2-40B4-BE49-F238E27FC236}">
                  <a16:creationId xmlns:a16="http://schemas.microsoft.com/office/drawing/2014/main" id="{35C3B897-CC86-E8C0-6F2D-E3178728D5F5}"/>
                </a:ext>
              </a:extLst>
            </p:cNvPr>
            <p:cNvSpPr/>
            <p:nvPr/>
          </p:nvSpPr>
          <p:spPr>
            <a:xfrm>
              <a:off x="3721120" y="3824670"/>
              <a:ext cx="10755" cy="50394"/>
            </a:xfrm>
            <a:custGeom>
              <a:avLst/>
              <a:gdLst/>
              <a:ahLst/>
              <a:cxnLst/>
              <a:rect l="l" t="t" r="r" b="b"/>
              <a:pathLst>
                <a:path w="35" h="164" extrusionOk="0">
                  <a:moveTo>
                    <a:pt x="16" y="0"/>
                  </a:moveTo>
                  <a:cubicBezTo>
                    <a:pt x="8" y="0"/>
                    <a:pt x="1" y="6"/>
                    <a:pt x="1" y="16"/>
                  </a:cubicBezTo>
                  <a:lnTo>
                    <a:pt x="1" y="148"/>
                  </a:lnTo>
                  <a:cubicBezTo>
                    <a:pt x="1" y="159"/>
                    <a:pt x="8" y="164"/>
                    <a:pt x="16" y="164"/>
                  </a:cubicBezTo>
                  <a:cubicBezTo>
                    <a:pt x="27" y="164"/>
                    <a:pt x="35" y="159"/>
                    <a:pt x="35" y="148"/>
                  </a:cubicBezTo>
                  <a:lnTo>
                    <a:pt x="35" y="16"/>
                  </a:lnTo>
                  <a:cubicBezTo>
                    <a:pt x="35" y="6"/>
                    <a:pt x="2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Google Shape;886;p90">
              <a:extLst>
                <a:ext uri="{FF2B5EF4-FFF2-40B4-BE49-F238E27FC236}">
                  <a16:creationId xmlns:a16="http://schemas.microsoft.com/office/drawing/2014/main" id="{9A3EA12C-84BD-6C50-D4DD-8B10809EA157}"/>
                </a:ext>
              </a:extLst>
            </p:cNvPr>
            <p:cNvSpPr/>
            <p:nvPr/>
          </p:nvSpPr>
          <p:spPr>
            <a:xfrm>
              <a:off x="3691314" y="3824670"/>
              <a:ext cx="9833" cy="50394"/>
            </a:xfrm>
            <a:custGeom>
              <a:avLst/>
              <a:gdLst/>
              <a:ahLst/>
              <a:cxnLst/>
              <a:rect l="l" t="t" r="r" b="b"/>
              <a:pathLst>
                <a:path w="32" h="164" extrusionOk="0">
                  <a:moveTo>
                    <a:pt x="16" y="0"/>
                  </a:moveTo>
                  <a:cubicBezTo>
                    <a:pt x="5" y="0"/>
                    <a:pt x="0" y="6"/>
                    <a:pt x="0" y="16"/>
                  </a:cubicBezTo>
                  <a:lnTo>
                    <a:pt x="0" y="148"/>
                  </a:lnTo>
                  <a:cubicBezTo>
                    <a:pt x="0" y="159"/>
                    <a:pt x="5" y="164"/>
                    <a:pt x="16" y="164"/>
                  </a:cubicBezTo>
                  <a:cubicBezTo>
                    <a:pt x="26" y="164"/>
                    <a:pt x="32" y="159"/>
                    <a:pt x="32" y="148"/>
                  </a:cubicBezTo>
                  <a:lnTo>
                    <a:pt x="32" y="16"/>
                  </a:lnTo>
                  <a:cubicBezTo>
                    <a:pt x="32" y="6"/>
                    <a:pt x="2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Google Shape;887;p90">
              <a:extLst>
                <a:ext uri="{FF2B5EF4-FFF2-40B4-BE49-F238E27FC236}">
                  <a16:creationId xmlns:a16="http://schemas.microsoft.com/office/drawing/2014/main" id="{C51DFDCD-7D09-3D8F-7A02-11B50686AC56}"/>
                </a:ext>
              </a:extLst>
            </p:cNvPr>
            <p:cNvSpPr/>
            <p:nvPr/>
          </p:nvSpPr>
          <p:spPr>
            <a:xfrm>
              <a:off x="3671033" y="3824670"/>
              <a:ext cx="9833" cy="50394"/>
            </a:xfrm>
            <a:custGeom>
              <a:avLst/>
              <a:gdLst/>
              <a:ahLst/>
              <a:cxnLst/>
              <a:rect l="l" t="t" r="r" b="b"/>
              <a:pathLst>
                <a:path w="32" h="164" extrusionOk="0">
                  <a:moveTo>
                    <a:pt x="16" y="0"/>
                  </a:moveTo>
                  <a:cubicBezTo>
                    <a:pt x="5" y="0"/>
                    <a:pt x="0" y="6"/>
                    <a:pt x="0" y="16"/>
                  </a:cubicBezTo>
                  <a:lnTo>
                    <a:pt x="0" y="148"/>
                  </a:lnTo>
                  <a:cubicBezTo>
                    <a:pt x="0" y="159"/>
                    <a:pt x="5" y="164"/>
                    <a:pt x="16" y="164"/>
                  </a:cubicBezTo>
                  <a:cubicBezTo>
                    <a:pt x="26" y="164"/>
                    <a:pt x="32" y="159"/>
                    <a:pt x="32" y="148"/>
                  </a:cubicBezTo>
                  <a:lnTo>
                    <a:pt x="32" y="16"/>
                  </a:lnTo>
                  <a:cubicBezTo>
                    <a:pt x="32" y="6"/>
                    <a:pt x="2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Google Shape;888;p90">
              <a:extLst>
                <a:ext uri="{FF2B5EF4-FFF2-40B4-BE49-F238E27FC236}">
                  <a16:creationId xmlns:a16="http://schemas.microsoft.com/office/drawing/2014/main" id="{42DA50F7-44B9-15A6-73F6-59EA717D3524}"/>
                </a:ext>
              </a:extLst>
            </p:cNvPr>
            <p:cNvSpPr/>
            <p:nvPr/>
          </p:nvSpPr>
          <p:spPr>
            <a:xfrm>
              <a:off x="3488815" y="3703294"/>
              <a:ext cx="303902" cy="90956"/>
            </a:xfrm>
            <a:custGeom>
              <a:avLst/>
              <a:gdLst/>
              <a:ahLst/>
              <a:cxnLst/>
              <a:rect l="l" t="t" r="r" b="b"/>
              <a:pathLst>
                <a:path w="989" h="296" extrusionOk="0">
                  <a:moveTo>
                    <a:pt x="904" y="32"/>
                  </a:moveTo>
                  <a:cubicBezTo>
                    <a:pt x="930" y="32"/>
                    <a:pt x="954" y="55"/>
                    <a:pt x="954" y="82"/>
                  </a:cubicBezTo>
                  <a:lnTo>
                    <a:pt x="954" y="214"/>
                  </a:lnTo>
                  <a:cubicBezTo>
                    <a:pt x="954" y="240"/>
                    <a:pt x="930" y="264"/>
                    <a:pt x="904" y="264"/>
                  </a:cubicBezTo>
                  <a:lnTo>
                    <a:pt x="82" y="264"/>
                  </a:lnTo>
                  <a:cubicBezTo>
                    <a:pt x="55" y="264"/>
                    <a:pt x="32" y="240"/>
                    <a:pt x="32" y="214"/>
                  </a:cubicBezTo>
                  <a:lnTo>
                    <a:pt x="32" y="82"/>
                  </a:lnTo>
                  <a:cubicBezTo>
                    <a:pt x="32" y="55"/>
                    <a:pt x="55" y="32"/>
                    <a:pt x="82" y="32"/>
                  </a:cubicBezTo>
                  <a:close/>
                  <a:moveTo>
                    <a:pt x="82" y="0"/>
                  </a:moveTo>
                  <a:cubicBezTo>
                    <a:pt x="34" y="0"/>
                    <a:pt x="0" y="34"/>
                    <a:pt x="0" y="82"/>
                  </a:cubicBezTo>
                  <a:lnTo>
                    <a:pt x="0" y="214"/>
                  </a:lnTo>
                  <a:cubicBezTo>
                    <a:pt x="0" y="258"/>
                    <a:pt x="34" y="295"/>
                    <a:pt x="82" y="295"/>
                  </a:cubicBezTo>
                  <a:lnTo>
                    <a:pt x="904" y="295"/>
                  </a:lnTo>
                  <a:cubicBezTo>
                    <a:pt x="952" y="295"/>
                    <a:pt x="988" y="258"/>
                    <a:pt x="988" y="214"/>
                  </a:cubicBezTo>
                  <a:lnTo>
                    <a:pt x="988" y="82"/>
                  </a:lnTo>
                  <a:cubicBezTo>
                    <a:pt x="988" y="34"/>
                    <a:pt x="952" y="0"/>
                    <a:pt x="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" name="Google Shape;889;p90">
              <a:extLst>
                <a:ext uri="{FF2B5EF4-FFF2-40B4-BE49-F238E27FC236}">
                  <a16:creationId xmlns:a16="http://schemas.microsoft.com/office/drawing/2014/main" id="{D6FBAD11-B04C-7A1A-D021-C4A2678EE46A}"/>
                </a:ext>
              </a:extLst>
            </p:cNvPr>
            <p:cNvSpPr/>
            <p:nvPr/>
          </p:nvSpPr>
          <p:spPr>
            <a:xfrm>
              <a:off x="3518621" y="3728184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32"/>
                  </a:moveTo>
                  <a:cubicBezTo>
                    <a:pt x="88" y="32"/>
                    <a:pt x="101" y="46"/>
                    <a:pt x="101" y="67"/>
                  </a:cubicBezTo>
                  <a:cubicBezTo>
                    <a:pt x="101" y="85"/>
                    <a:pt x="88" y="98"/>
                    <a:pt x="67" y="98"/>
                  </a:cubicBezTo>
                  <a:cubicBezTo>
                    <a:pt x="48" y="98"/>
                    <a:pt x="35" y="85"/>
                    <a:pt x="35" y="67"/>
                  </a:cubicBezTo>
                  <a:cubicBezTo>
                    <a:pt x="35" y="46"/>
                    <a:pt x="48" y="32"/>
                    <a:pt x="67" y="32"/>
                  </a:cubicBezTo>
                  <a:close/>
                  <a:moveTo>
                    <a:pt x="67" y="1"/>
                  </a:moveTo>
                  <a:cubicBezTo>
                    <a:pt x="30" y="1"/>
                    <a:pt x="1" y="30"/>
                    <a:pt x="1" y="67"/>
                  </a:cubicBezTo>
                  <a:cubicBezTo>
                    <a:pt x="1" y="104"/>
                    <a:pt x="30" y="133"/>
                    <a:pt x="67" y="133"/>
                  </a:cubicBezTo>
                  <a:cubicBezTo>
                    <a:pt x="103" y="133"/>
                    <a:pt x="132" y="104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Google Shape;890;p90">
              <a:extLst>
                <a:ext uri="{FF2B5EF4-FFF2-40B4-BE49-F238E27FC236}">
                  <a16:creationId xmlns:a16="http://schemas.microsoft.com/office/drawing/2014/main" id="{A2ACBAAD-F928-FEEB-EB4E-B89C8A2483E6}"/>
                </a:ext>
              </a:extLst>
            </p:cNvPr>
            <p:cNvSpPr/>
            <p:nvPr/>
          </p:nvSpPr>
          <p:spPr>
            <a:xfrm>
              <a:off x="3741401" y="3723574"/>
              <a:ext cx="10755" cy="50394"/>
            </a:xfrm>
            <a:custGeom>
              <a:avLst/>
              <a:gdLst/>
              <a:ahLst/>
              <a:cxnLst/>
              <a:rect l="l" t="t" r="r" b="b"/>
              <a:pathLst>
                <a:path w="35" h="164" extrusionOk="0">
                  <a:moveTo>
                    <a:pt x="16" y="0"/>
                  </a:moveTo>
                  <a:cubicBezTo>
                    <a:pt x="8" y="0"/>
                    <a:pt x="0" y="5"/>
                    <a:pt x="0" y="16"/>
                  </a:cubicBezTo>
                  <a:lnTo>
                    <a:pt x="0" y="148"/>
                  </a:lnTo>
                  <a:cubicBezTo>
                    <a:pt x="0" y="158"/>
                    <a:pt x="8" y="163"/>
                    <a:pt x="16" y="163"/>
                  </a:cubicBezTo>
                  <a:cubicBezTo>
                    <a:pt x="27" y="163"/>
                    <a:pt x="35" y="158"/>
                    <a:pt x="35" y="148"/>
                  </a:cubicBezTo>
                  <a:lnTo>
                    <a:pt x="35" y="16"/>
                  </a:lnTo>
                  <a:cubicBezTo>
                    <a:pt x="35" y="5"/>
                    <a:pt x="2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Google Shape;891;p90">
              <a:extLst>
                <a:ext uri="{FF2B5EF4-FFF2-40B4-BE49-F238E27FC236}">
                  <a16:creationId xmlns:a16="http://schemas.microsoft.com/office/drawing/2014/main" id="{7AF5A6E0-D551-1CC7-EA99-0FF80243C530}"/>
                </a:ext>
              </a:extLst>
            </p:cNvPr>
            <p:cNvSpPr/>
            <p:nvPr/>
          </p:nvSpPr>
          <p:spPr>
            <a:xfrm>
              <a:off x="3721120" y="3723574"/>
              <a:ext cx="10755" cy="50394"/>
            </a:xfrm>
            <a:custGeom>
              <a:avLst/>
              <a:gdLst/>
              <a:ahLst/>
              <a:cxnLst/>
              <a:rect l="l" t="t" r="r" b="b"/>
              <a:pathLst>
                <a:path w="35" h="164" extrusionOk="0">
                  <a:moveTo>
                    <a:pt x="16" y="0"/>
                  </a:moveTo>
                  <a:cubicBezTo>
                    <a:pt x="8" y="0"/>
                    <a:pt x="1" y="5"/>
                    <a:pt x="1" y="16"/>
                  </a:cubicBezTo>
                  <a:lnTo>
                    <a:pt x="1" y="148"/>
                  </a:lnTo>
                  <a:cubicBezTo>
                    <a:pt x="1" y="158"/>
                    <a:pt x="8" y="163"/>
                    <a:pt x="16" y="163"/>
                  </a:cubicBezTo>
                  <a:cubicBezTo>
                    <a:pt x="27" y="163"/>
                    <a:pt x="35" y="158"/>
                    <a:pt x="35" y="148"/>
                  </a:cubicBezTo>
                  <a:lnTo>
                    <a:pt x="35" y="16"/>
                  </a:lnTo>
                  <a:cubicBezTo>
                    <a:pt x="35" y="5"/>
                    <a:pt x="2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" name="Google Shape;892;p90">
              <a:extLst>
                <a:ext uri="{FF2B5EF4-FFF2-40B4-BE49-F238E27FC236}">
                  <a16:creationId xmlns:a16="http://schemas.microsoft.com/office/drawing/2014/main" id="{C9639F35-F589-9DB6-C6AB-D70D7B8E7782}"/>
                </a:ext>
              </a:extLst>
            </p:cNvPr>
            <p:cNvSpPr/>
            <p:nvPr/>
          </p:nvSpPr>
          <p:spPr>
            <a:xfrm>
              <a:off x="3691314" y="3723574"/>
              <a:ext cx="9833" cy="50394"/>
            </a:xfrm>
            <a:custGeom>
              <a:avLst/>
              <a:gdLst/>
              <a:ahLst/>
              <a:cxnLst/>
              <a:rect l="l" t="t" r="r" b="b"/>
              <a:pathLst>
                <a:path w="32" h="164" extrusionOk="0">
                  <a:moveTo>
                    <a:pt x="16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0" y="148"/>
                  </a:lnTo>
                  <a:cubicBezTo>
                    <a:pt x="0" y="158"/>
                    <a:pt x="5" y="163"/>
                    <a:pt x="16" y="163"/>
                  </a:cubicBezTo>
                  <a:cubicBezTo>
                    <a:pt x="26" y="163"/>
                    <a:pt x="32" y="158"/>
                    <a:pt x="32" y="148"/>
                  </a:cubicBezTo>
                  <a:lnTo>
                    <a:pt x="32" y="16"/>
                  </a:lnTo>
                  <a:cubicBezTo>
                    <a:pt x="32" y="5"/>
                    <a:pt x="2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Google Shape;893;p90">
              <a:extLst>
                <a:ext uri="{FF2B5EF4-FFF2-40B4-BE49-F238E27FC236}">
                  <a16:creationId xmlns:a16="http://schemas.microsoft.com/office/drawing/2014/main" id="{AE1487F3-2AF1-93A9-A930-E8E552810063}"/>
                </a:ext>
              </a:extLst>
            </p:cNvPr>
            <p:cNvSpPr/>
            <p:nvPr/>
          </p:nvSpPr>
          <p:spPr>
            <a:xfrm>
              <a:off x="3671033" y="3723574"/>
              <a:ext cx="9833" cy="50394"/>
            </a:xfrm>
            <a:custGeom>
              <a:avLst/>
              <a:gdLst/>
              <a:ahLst/>
              <a:cxnLst/>
              <a:rect l="l" t="t" r="r" b="b"/>
              <a:pathLst>
                <a:path w="32" h="164" extrusionOk="0">
                  <a:moveTo>
                    <a:pt x="16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0" y="148"/>
                  </a:lnTo>
                  <a:cubicBezTo>
                    <a:pt x="0" y="158"/>
                    <a:pt x="5" y="163"/>
                    <a:pt x="16" y="163"/>
                  </a:cubicBezTo>
                  <a:cubicBezTo>
                    <a:pt x="26" y="163"/>
                    <a:pt x="32" y="158"/>
                    <a:pt x="32" y="148"/>
                  </a:cubicBezTo>
                  <a:lnTo>
                    <a:pt x="32" y="16"/>
                  </a:lnTo>
                  <a:cubicBezTo>
                    <a:pt x="32" y="5"/>
                    <a:pt x="2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Google Shape;894;p90">
              <a:extLst>
                <a:ext uri="{FF2B5EF4-FFF2-40B4-BE49-F238E27FC236}">
                  <a16:creationId xmlns:a16="http://schemas.microsoft.com/office/drawing/2014/main" id="{7487530F-E47D-9588-5C00-73C9CA36D583}"/>
                </a:ext>
              </a:extLst>
            </p:cNvPr>
            <p:cNvSpPr/>
            <p:nvPr/>
          </p:nvSpPr>
          <p:spPr>
            <a:xfrm>
              <a:off x="3599744" y="3784109"/>
              <a:ext cx="10755" cy="30421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8" y="1"/>
                    <a:pt x="0" y="6"/>
                    <a:pt x="0" y="16"/>
                  </a:cubicBezTo>
                  <a:lnTo>
                    <a:pt x="0" y="82"/>
                  </a:lnTo>
                  <a:cubicBezTo>
                    <a:pt x="0" y="93"/>
                    <a:pt x="8" y="98"/>
                    <a:pt x="16" y="98"/>
                  </a:cubicBezTo>
                  <a:cubicBezTo>
                    <a:pt x="27" y="98"/>
                    <a:pt x="34" y="93"/>
                    <a:pt x="34" y="82"/>
                  </a:cubicBezTo>
                  <a:lnTo>
                    <a:pt x="34" y="16"/>
                  </a:lnTo>
                  <a:cubicBezTo>
                    <a:pt x="34" y="6"/>
                    <a:pt x="27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Google Shape;895;p90">
              <a:extLst>
                <a:ext uri="{FF2B5EF4-FFF2-40B4-BE49-F238E27FC236}">
                  <a16:creationId xmlns:a16="http://schemas.microsoft.com/office/drawing/2014/main" id="{DC350143-FF8C-6293-655D-03841DEB4B8D}"/>
                </a:ext>
              </a:extLst>
            </p:cNvPr>
            <p:cNvSpPr/>
            <p:nvPr/>
          </p:nvSpPr>
          <p:spPr>
            <a:xfrm>
              <a:off x="3569630" y="3905485"/>
              <a:ext cx="70675" cy="50702"/>
            </a:xfrm>
            <a:custGeom>
              <a:avLst/>
              <a:gdLst/>
              <a:ahLst/>
              <a:cxnLst/>
              <a:rect l="l" t="t" r="r" b="b"/>
              <a:pathLst>
                <a:path w="230" h="165" extrusionOk="0">
                  <a:moveTo>
                    <a:pt x="164" y="33"/>
                  </a:moveTo>
                  <a:lnTo>
                    <a:pt x="164" y="48"/>
                  </a:lnTo>
                  <a:cubicBezTo>
                    <a:pt x="164" y="59"/>
                    <a:pt x="172" y="67"/>
                    <a:pt x="180" y="67"/>
                  </a:cubicBezTo>
                  <a:lnTo>
                    <a:pt x="198" y="67"/>
                  </a:lnTo>
                  <a:lnTo>
                    <a:pt x="198" y="133"/>
                  </a:lnTo>
                  <a:lnTo>
                    <a:pt x="32" y="133"/>
                  </a:lnTo>
                  <a:lnTo>
                    <a:pt x="32" y="67"/>
                  </a:lnTo>
                  <a:lnTo>
                    <a:pt x="48" y="67"/>
                  </a:lnTo>
                  <a:cubicBezTo>
                    <a:pt x="59" y="67"/>
                    <a:pt x="67" y="59"/>
                    <a:pt x="67" y="48"/>
                  </a:cubicBezTo>
                  <a:lnTo>
                    <a:pt x="67" y="33"/>
                  </a:lnTo>
                  <a:close/>
                  <a:moveTo>
                    <a:pt x="48" y="1"/>
                  </a:moveTo>
                  <a:cubicBezTo>
                    <a:pt x="40" y="1"/>
                    <a:pt x="32" y="6"/>
                    <a:pt x="32" y="17"/>
                  </a:cubicBezTo>
                  <a:lnTo>
                    <a:pt x="32" y="33"/>
                  </a:lnTo>
                  <a:lnTo>
                    <a:pt x="17" y="33"/>
                  </a:lnTo>
                  <a:cubicBezTo>
                    <a:pt x="6" y="33"/>
                    <a:pt x="1" y="41"/>
                    <a:pt x="1" y="48"/>
                  </a:cubicBezTo>
                  <a:lnTo>
                    <a:pt x="1" y="149"/>
                  </a:lnTo>
                  <a:cubicBezTo>
                    <a:pt x="1" y="159"/>
                    <a:pt x="6" y="164"/>
                    <a:pt x="17" y="164"/>
                  </a:cubicBezTo>
                  <a:lnTo>
                    <a:pt x="214" y="164"/>
                  </a:lnTo>
                  <a:cubicBezTo>
                    <a:pt x="225" y="164"/>
                    <a:pt x="230" y="159"/>
                    <a:pt x="230" y="149"/>
                  </a:cubicBezTo>
                  <a:lnTo>
                    <a:pt x="230" y="48"/>
                  </a:lnTo>
                  <a:cubicBezTo>
                    <a:pt x="230" y="41"/>
                    <a:pt x="225" y="33"/>
                    <a:pt x="214" y="33"/>
                  </a:cubicBezTo>
                  <a:lnTo>
                    <a:pt x="198" y="33"/>
                  </a:lnTo>
                  <a:lnTo>
                    <a:pt x="198" y="17"/>
                  </a:lnTo>
                  <a:cubicBezTo>
                    <a:pt x="198" y="6"/>
                    <a:pt x="190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Google Shape;896;p90">
              <a:extLst>
                <a:ext uri="{FF2B5EF4-FFF2-40B4-BE49-F238E27FC236}">
                  <a16:creationId xmlns:a16="http://schemas.microsoft.com/office/drawing/2014/main" id="{69E4EE29-AEE8-1DE1-8AE0-9DD04F4D74E0}"/>
                </a:ext>
              </a:extLst>
            </p:cNvPr>
            <p:cNvSpPr/>
            <p:nvPr/>
          </p:nvSpPr>
          <p:spPr>
            <a:xfrm>
              <a:off x="3599744" y="3885512"/>
              <a:ext cx="10755" cy="30114"/>
            </a:xfrm>
            <a:custGeom>
              <a:avLst/>
              <a:gdLst/>
              <a:ahLst/>
              <a:cxnLst/>
              <a:rect l="l" t="t" r="r" b="b"/>
              <a:pathLst>
                <a:path w="35" h="98" extrusionOk="0">
                  <a:moveTo>
                    <a:pt x="16" y="0"/>
                  </a:moveTo>
                  <a:cubicBezTo>
                    <a:pt x="8" y="0"/>
                    <a:pt x="0" y="5"/>
                    <a:pt x="0" y="16"/>
                  </a:cubicBezTo>
                  <a:lnTo>
                    <a:pt x="0" y="82"/>
                  </a:lnTo>
                  <a:cubicBezTo>
                    <a:pt x="0" y="92"/>
                    <a:pt x="8" y="98"/>
                    <a:pt x="16" y="98"/>
                  </a:cubicBezTo>
                  <a:cubicBezTo>
                    <a:pt x="27" y="98"/>
                    <a:pt x="34" y="92"/>
                    <a:pt x="34" y="82"/>
                  </a:cubicBezTo>
                  <a:lnTo>
                    <a:pt x="34" y="16"/>
                  </a:lnTo>
                  <a:cubicBezTo>
                    <a:pt x="34" y="5"/>
                    <a:pt x="2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Google Shape;897;p90">
              <a:extLst>
                <a:ext uri="{FF2B5EF4-FFF2-40B4-BE49-F238E27FC236}">
                  <a16:creationId xmlns:a16="http://schemas.microsoft.com/office/drawing/2014/main" id="{C49D9F5D-12F6-4C95-1B20-02C0E223B4E6}"/>
                </a:ext>
              </a:extLst>
            </p:cNvPr>
            <p:cNvSpPr/>
            <p:nvPr/>
          </p:nvSpPr>
          <p:spPr>
            <a:xfrm>
              <a:off x="3630472" y="3935599"/>
              <a:ext cx="81123" cy="10755"/>
            </a:xfrm>
            <a:custGeom>
              <a:avLst/>
              <a:gdLst/>
              <a:ahLst/>
              <a:cxnLst/>
              <a:rect l="l" t="t" r="r" b="b"/>
              <a:pathLst>
                <a:path w="264" h="35" extrusionOk="0">
                  <a:moveTo>
                    <a:pt x="16" y="1"/>
                  </a:moveTo>
                  <a:cubicBezTo>
                    <a:pt x="6" y="1"/>
                    <a:pt x="0" y="8"/>
                    <a:pt x="0" y="16"/>
                  </a:cubicBezTo>
                  <a:cubicBezTo>
                    <a:pt x="0" y="27"/>
                    <a:pt x="6" y="35"/>
                    <a:pt x="16" y="35"/>
                  </a:cubicBezTo>
                  <a:lnTo>
                    <a:pt x="245" y="35"/>
                  </a:lnTo>
                  <a:cubicBezTo>
                    <a:pt x="256" y="35"/>
                    <a:pt x="264" y="27"/>
                    <a:pt x="264" y="16"/>
                  </a:cubicBezTo>
                  <a:cubicBezTo>
                    <a:pt x="264" y="8"/>
                    <a:pt x="256" y="1"/>
                    <a:pt x="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Google Shape;898;p90">
              <a:extLst>
                <a:ext uri="{FF2B5EF4-FFF2-40B4-BE49-F238E27FC236}">
                  <a16:creationId xmlns:a16="http://schemas.microsoft.com/office/drawing/2014/main" id="{A0E79521-A6C7-DB7C-9854-831D040A6EBF}"/>
                </a:ext>
              </a:extLst>
            </p:cNvPr>
            <p:cNvSpPr/>
            <p:nvPr/>
          </p:nvSpPr>
          <p:spPr>
            <a:xfrm>
              <a:off x="3509096" y="3935599"/>
              <a:ext cx="70675" cy="10755"/>
            </a:xfrm>
            <a:custGeom>
              <a:avLst/>
              <a:gdLst/>
              <a:ahLst/>
              <a:cxnLst/>
              <a:rect l="l" t="t" r="r" b="b"/>
              <a:pathLst>
                <a:path w="230" h="35" extrusionOk="0">
                  <a:moveTo>
                    <a:pt x="16" y="1"/>
                  </a:moveTo>
                  <a:cubicBezTo>
                    <a:pt x="5" y="1"/>
                    <a:pt x="0" y="8"/>
                    <a:pt x="0" y="16"/>
                  </a:cubicBezTo>
                  <a:cubicBezTo>
                    <a:pt x="0" y="27"/>
                    <a:pt x="5" y="35"/>
                    <a:pt x="16" y="35"/>
                  </a:cubicBezTo>
                  <a:lnTo>
                    <a:pt x="214" y="35"/>
                  </a:lnTo>
                  <a:cubicBezTo>
                    <a:pt x="224" y="35"/>
                    <a:pt x="229" y="27"/>
                    <a:pt x="229" y="16"/>
                  </a:cubicBezTo>
                  <a:cubicBezTo>
                    <a:pt x="229" y="8"/>
                    <a:pt x="224" y="1"/>
                    <a:pt x="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134F3D2-8C4C-B7C0-C7BD-773251011F48}"/>
              </a:ext>
            </a:extLst>
          </p:cNvPr>
          <p:cNvSpPr txBox="1"/>
          <p:nvPr/>
        </p:nvSpPr>
        <p:spPr>
          <a:xfrm>
            <a:off x="651089" y="2849494"/>
            <a:ext cx="163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BEVISST Plan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C8E948-30F9-BF5D-1005-6E840351ED88}"/>
              </a:ext>
            </a:extLst>
          </p:cNvPr>
          <p:cNvSpPr txBox="1"/>
          <p:nvPr/>
        </p:nvSpPr>
        <p:spPr>
          <a:xfrm>
            <a:off x="3110475" y="2849494"/>
            <a:ext cx="2189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Unit4 ERP Prosjektmodul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11041C-31B7-3BAD-4B35-920EB123C79A}"/>
              </a:ext>
            </a:extLst>
          </p:cNvPr>
          <p:cNvSpPr txBox="1"/>
          <p:nvPr/>
        </p:nvSpPr>
        <p:spPr>
          <a:xfrm>
            <a:off x="5799180" y="2845785"/>
            <a:ext cx="2003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BEVISST Datavarehus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1E752D9-E080-8321-D2A8-978AA1A5920F}"/>
              </a:ext>
            </a:extLst>
          </p:cNvPr>
          <p:cNvGrpSpPr/>
          <p:nvPr/>
        </p:nvGrpSpPr>
        <p:grpSpPr>
          <a:xfrm>
            <a:off x="3560900" y="1819971"/>
            <a:ext cx="1189501" cy="757689"/>
            <a:chOff x="6427131" y="1823824"/>
            <a:chExt cx="1189501" cy="75768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4012660-04FD-3C93-96BF-225C1D976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7558"/>
            <a:stretch/>
          </p:blipFill>
          <p:spPr>
            <a:xfrm>
              <a:off x="6427131" y="1823824"/>
              <a:ext cx="701227" cy="74470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73E510A-21F5-C641-24C4-A0986AECE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2555"/>
            <a:stretch/>
          </p:blipFill>
          <p:spPr>
            <a:xfrm>
              <a:off x="7071545" y="1836806"/>
              <a:ext cx="545087" cy="74470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C36FB6-528B-9D5C-9F9E-83B958C7644B}"/>
              </a:ext>
            </a:extLst>
          </p:cNvPr>
          <p:cNvSpPr txBox="1"/>
          <p:nvPr/>
        </p:nvSpPr>
        <p:spPr>
          <a:xfrm>
            <a:off x="721923" y="3589928"/>
            <a:ext cx="1494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Innmeldingsskjema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DA703-3E3B-9122-866B-AC493E212974}"/>
              </a:ext>
            </a:extLst>
          </p:cNvPr>
          <p:cNvSpPr txBox="1"/>
          <p:nvPr/>
        </p:nvSpPr>
        <p:spPr>
          <a:xfrm>
            <a:off x="5983014" y="3589929"/>
            <a:ext cx="1635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Automatkontroller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44357-AB1B-5BF5-488D-578D7578AFF8}"/>
              </a:ext>
            </a:extLst>
          </p:cNvPr>
          <p:cNvSpPr txBox="1"/>
          <p:nvPr/>
        </p:nvSpPr>
        <p:spPr>
          <a:xfrm>
            <a:off x="3224480" y="3589929"/>
            <a:ext cx="196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Registrering av prosjekt og delprosjekt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B409D-6862-9DFB-7F34-89A7E753C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44" y="1639630"/>
            <a:ext cx="1236867" cy="1113591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39546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5026BAB-C101-6EB5-72F8-718B9D75D5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249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26BAB-C101-6EB5-72F8-718B9D75D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BC55B5DA-CE45-A02E-0FD0-12E6981BC4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7955" y="0"/>
            <a:ext cx="73616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E12D0D-8C90-D9F7-6F8A-77100DE83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16750"/>
              </p:ext>
            </p:extLst>
          </p:nvPr>
        </p:nvGraphicFramePr>
        <p:xfrm>
          <a:off x="90090" y="174315"/>
          <a:ext cx="8916904" cy="464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1178207" imgH="6126480" progId="Visio.Drawing.15">
                  <p:embed/>
                </p:oleObj>
              </mc:Choice>
              <mc:Fallback>
                <p:oleObj name="Visio" r:id="rId5" imgW="11178207" imgH="612648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E12D0D-8C90-D9F7-6F8A-77100DE832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90" y="174315"/>
                        <a:ext cx="8916904" cy="4645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180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17e9db2e-8ebd-4897-8996-b5c720a974f1"/>
  <p:tag name="EE4P_AGENDAWIZARD" val="&lt;ee4p&gt;&lt;layouts&gt;&lt;layout name=&quot;PwC Line&quot; id=&quot;549_1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shadow visible=&quot;0&quot; /&gt;&lt;/standard&gt;&lt;agenda name=&quot;New Agenda&quot; title=&quot;Agenda&quot; subtitle=&quot;&quot; sizingModeId=&quot;2&quot; fontSize=&quot;16&quot; fontSizeAuto=&quot;1&quot; startTime=&quot;540&quot; timeFormatId=&quot;2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25.000001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position left=&quot;34.87504&quot; top=&quot;165.6&quot; width=&quot;890.25&quot; height=&quot;320.77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|10.5|11|12|14|16|18&quot; allowedTimeFormatIds=&quot;1|2|3&quot; slideLayout=&quot;11&quot; customLayoutName=&quot;Title Only&quot; customLayoutIndex=&quot;&quot; showBreak=&quot;1&quot; singleAgendaSlideSelected=&quot;0&quot; backupSlideTitle=&quot;Backup: %agendaName%&quot; topMargin=&quot;0&quot; leftMargin=&quot;0&quot; allowedLevels=&quot;4&quot; itemNoFormats=&quot;{1}.¦{1}.{2}¦{3:alphaLC}¦{3:alphaLC}.{4:alphaLC}&quot; /&gt;&lt;!-- Agenda item formats --&gt;&lt;cases&gt;&lt;case level=&quot;1&quot; selected=&quot;0&quot; break=&quot;0&quot; topMinSpacing=&quot;5&quot; topMaxSpacing=&quot;5&quot; bottomMinSpacing=&quot;0&quot; bottomMaxSpacing=&quot;0&quot;&gt;&lt;element field=&quot;itemno&quot; type=&quot;autoshape&quot; autoShapeType=&quot;1&quot;&gt;&lt;textframe marginLeft=&quot;6&quot; marginRight=&quot;0&quot; /&gt;&lt;paragraphformat alignment=&quot;1&quot; /&gt;&lt;/element&gt;&lt;element field=&quot;topic&quot; type=&quot;autoshape&quot; autoShapeType=&quot;1&quot;&gt;&lt;paragraphformat alignment=&quot;1&quot; /&gt;&lt;textframe marginLeft=&quot;0&quot; /&gt;&lt;/element&gt;&lt;element field=&quot;responsible&quot; type=&quot;autoshape&quot; autoShapeType=&quot;1&quot;&gt;&lt;paragraphformat alignment=&quot;1&quot; /&gt;&lt;/element&gt;&lt;element field=&quot;freecolumn&quot; type=&quot;autoshape&quot; autoShape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5&quot; topMaxSpacing=&quot;5&quot; bottomMinSpacing=&quot;0&quot; bottomMaxSpacing=&quot;0&quot;&gt;&lt;element type=&quot;line&quot; value=&quot;&quot;&gt;&lt;position left=&quot;0&quot; top=&quot;itemHeight&quot; width=&quot;agendaWidth&quot; height=&quot;0&quot; /&gt;&lt;line style=&quot;1&quot; dashStyle=&quot;1&quot; foreColor=&quot;5&quot; transparency=&quot;0&quot; visible=&quot;1&quot; weight=&quot;0.75&quot; /&gt;&lt;/element&gt;&lt;element type=&quot;line&quot; value=&quot;&quot;&gt;&lt;position left=&quot;0&quot; top=&quot;0&quot; width=&quot;agendaWidth&quot; height=&quot;0&quot; /&gt;&lt;line style=&quot;1&quot; dashStyle=&quot;1&quot; foreColor=&quot;5&quot; transparency=&quot;0&quot; visible=&quot;1&quot; weight=&quot;0.75&quot; /&gt;&lt;/element&gt;&lt;element field=&quot;itemno&quot; type=&quot;autoshape&quot; autoShapeType=&quot;1&quot;&gt;&lt;textframe marginLeft=&quot;6&quot; marginRight=&quot;0&quot; /&gt;&lt;paragraphformat alignment=&quot;1&quot; /&gt;&lt;font color=&quot;5&quot; /&gt;&lt;/element&gt;&lt;element field=&quot;topic&quot; type=&quot;autoshape&quot; autoShapeType=&quot;1&quot;&gt;&lt;paragraphformat alignment=&quot;1&quot; /&gt;&lt;font color=&quot;5&quot; /&gt;&lt;textframe marginLeft=&quot;0&quot; /&gt;&lt;/element&gt;&lt;element field=&quot;responsible&quot; type=&quot;autoshape&quot; autoShapeType=&quot;1&quot;&gt;&lt;paragraphformat alignment=&quot;1&quot; /&gt;&lt;font color=&quot;5&quot; /&gt;&lt;/element&gt;&lt;element field=&quot;freecolumn&quot; type=&quot;autoshape&quot; autoShapeType=&quot;1&quot;&gt;&lt;paragraphformat alignment=&quot;1&quot; /&gt;&lt;font color=&quot;5&quot; /&gt;&lt;/element&gt;&lt;element field=&quot;timeslot&quot; type=&quot;autoshape&quot; autoShapeType=&quot;1&quot;&gt;&lt;paragraphformat alignment=&quot;1&quot; /&gt;&lt;font color=&quot;5&quot; /&gt;&lt;/element&gt;&lt;element field=&quot;pageno&quot; type=&quot;autoshape&quot; autoShapeType=&quot;1&quot;&gt;&lt;paragraphformat alignment=&quot;3&quot; /&gt;&lt;font color=&quot;5&quot; /&gt;&lt;/element&gt;&lt;/case&gt;&lt;case level=&quot;2&quot; selected=&quot;0&quot; break=&quot;0&quot; topMinSpacing=&quot;5&quot; topMaxSpacing=&quot;5&quot; bottomMinSpacing=&quot;0&quot; bottomMaxSpacing=&quot;0&quot;&gt;&lt;element field=&quot;itemno&quot; type=&quot;autoshape&quot; autoShapeType=&quot;1&quot; indent=&quot;(level-1)*(itemSingleHeight*25/31.50472+topicLeftSpacing) &quot; indentType=&quot;1&quot;&gt;&lt;textframe marginLeft=&quot;0&quot; marginRight=&quot;0&quot; /&gt;&lt;paragraphformat alignment=&quot;1&quot; /&gt;&lt;/element&gt;&lt;element field=&quot;topic&quot; type=&quot;autoshape&quot; autoShapeType=&quot;1&quot; indent=&quot;(level-1)*(itemSingleHeight*25/31.50472+topicLeftSpacing) &quot; indentType=&quot;2&quot;&gt;&lt;paragraphformat alignment=&quot;1&quot; /&gt;&lt;textframe marginLeft=&quot;0&quot; /&gt;&lt;/element&gt;&lt;element field=&quot;responsible&quot; type=&quot;autoshape&quot; autoShapeType=&quot;1&quot; indent=&quot;(level-1)*(itemSingleHeight*25/31.50472+topicLeftSpacing) &quot; indentType=&quot;1&quot;&gt;&lt;paragraphformat alignment=&quot;1&quot; /&gt;&lt;/element&gt;&lt;element field=&quot;freecolumn&quot; type=&quot;autoshape&quot; autoShapeType=&quot;1&quot; indent=&quot;(level-1)*(itemSingleHeight*25/31.50472+topicLeftSpacing) 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2&quot; selected=&quot;1&quot; break=&quot;0&quot; topMinSpacing=&quot;5&quot; topMaxSpacing=&quot;5&quot; bottomMinSpacing=&quot;0&quot; bottomMaxSpacing=&quot;0&quot;&gt;&lt;element type=&quot;line&quot; value=&quot;&quot;&gt;&lt;position left=&quot;0&quot; top=&quot;itemHeight&quot; width=&quot;agendaWidth&quot; height=&quot;0&quot; /&gt;&lt;line style=&quot;1&quot; dashStyle=&quot;1&quot; foreColor=&quot;5&quot; transparency=&quot;0&quot; visible=&quot;1&quot; weight=&quot;0.75&quot; /&gt;&lt;/element&gt;&lt;element type=&quot;line&quot; value=&quot;&quot;&gt;&lt;position left=&quot;0&quot; top=&quot;0&quot; width=&quot;agendaWidth&quot; height=&quot;0&quot; /&gt;&lt;line style=&quot;1&quot; dashStyle=&quot;1&quot; foreColor=&quot;5&quot; transparency=&quot;0&quot; visible=&quot;1&quot; weight=&quot;0.75&quot; /&gt;&lt;/element&gt;&lt;element field=&quot;itemno&quot; type=&quot;autoshape&quot; autoShapeType=&quot;1&quot; indent=&quot;(level-1)*(itemSingleHeight*25/31.50472+topicLeftSpacing) &quot; indentType=&quot;1&quot;&gt;&lt;textframe marginLeft=&quot;0&quot; marginRight=&quot;0&quot; /&gt;&lt;paragraphformat alignment=&quot;1&quot; /&gt;&lt;font color=&quot;5&quot; /&gt;&lt;/element&gt;&lt;element field=&quot;topic&quot; type=&quot;autoshape&quot; autoShapeType=&quot;1&quot; indent=&quot;(level-1)*(itemSingleHeight*25/31.50472+topicLeftSpacing) &quot; indentType=&quot;2&quot;&gt;&lt;paragraphformat alignment=&quot;1&quot; /&gt;&lt;font color=&quot;5&quot; /&gt;&lt;textframe marginLeft=&quot;0&quot; /&gt;&lt;/element&gt;&lt;element field=&quot;responsible&quot; type=&quot;autoshape&quot; autoShapeType=&quot;1&quot; indent=&quot;(level-1)*(itemSingleHeight*25/31.50472+topicLeftSpacing) &quot; indentType=&quot;1&quot;&gt;&lt;paragraphformat alignment=&quot;1&quot; /&gt;&lt;font color=&quot;5&quot; /&gt;&lt;/element&gt;&lt;element field=&quot;freecolumn&quot; type=&quot;autoshape&quot; autoShapeType=&quot;1&quot; indent=&quot;(level-1)*(itemSingleHeight*25/31.50472+topicLeftSpacing) &quot; indentType=&quot;1&quot;&gt;&lt;paragraphformat alignment=&quot;1&quot; /&gt;&lt;font color=&quot;5&quot; /&gt;&lt;/element&gt;&lt;element field=&quot;timeslot&quot; type=&quot;autoshape&quot; autoShapeType=&quot;1&quot;&gt;&lt;paragraphformat alignment=&quot;1&quot; /&gt;&lt;font color=&quot;5&quot; /&gt;&lt;/element&gt;&lt;element field=&quot;pageno&quot; type=&quot;autoshape&quot; autoShapeType=&quot;1&quot;&gt;&lt;paragraphformat alignment=&quot;3&quot; /&gt;&lt;font color=&quot;5&quot; /&gt;&lt;/element&gt;&lt;/case&gt;&lt;case level=&quot;1&quot; selected=&quot;0&quot; break=&quot;1&quot; topMinSpacing=&quot;5&quot; topMaxSpacing=&quot;5&quot; bottomMinSpacing=&quot;0&quot; bottomMaxSpacing=&quot;0&quot;&gt;&lt;element field=&quot;topic&quot; type=&quot;autoshape&quot; autoShapeType=&quot;1&quot; indent=&quot;(level-1)*(itemSingleHeight*25/31.50472+topicLeftSpacing) &quot; indentType=&quot;2&quot;&gt;&lt;paragraphformat alignment=&quot;1&quot; /&gt;&lt;font italic=&quot;1&quot; /&gt;&lt;/element&gt;&lt;element field=&quot;responsible&quot; type=&quot;autoshape&quot; autoShapeType=&quot;1&quot; indent=&quot;(level-1)*(itemSingleHeight*25/31.50472+topicLeftSpacing) &quot; indentType=&quot;1&quot;&gt;&lt;paragraphformat alignment=&quot;1&quot; /&gt;&lt;font italic=&quot;1&quot; /&gt;&lt;/element&gt;&lt;element field=&quot;freecolumn&quot; type=&quot;autoshape&quot; autoShapeType=&quot;1&quot; indent=&quot;(level-1)*(itemSingleHeight*25/31.50472+topicLeftSpacing) 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1&quot; selected=&quot;1&quot; break=&quot;1&quot; topMinSpacing=&quot;5&quot; topMaxSpacing=&quot;5&quot; bottomMinSpacing=&quot;0&quot; bottomMaxSpacing=&quot;0&quot;&gt;&lt;element type=&quot;line&quot; value=&quot;&quot;&gt;&lt;position left=&quot;0&quot; top=&quot;itemHeight&quot; width=&quot;agendaWidth&quot; height=&quot;0&quot; /&gt;&lt;line style=&quot;1&quot; dashStyle=&quot;1&quot; foreColor=&quot;5&quot; transparency=&quot;0&quot; visible=&quot;1&quot; weight=&quot;0.75&quot; /&gt;&lt;/element&gt;&lt;element type=&quot;line&quot; value=&quot;&quot;&gt;&lt;position left=&quot;0&quot; top=&quot;0&quot; width=&quot;agendaWidth&quot; height=&quot;0&quot; /&gt;&lt;line style=&quot;1&quot; dashStyle=&quot;1&quot; foreColor=&quot;5&quot; transparency=&quot;0&quot; visible=&quot;1&quot; weight=&quot;0.75&quot; /&gt;&lt;/element&gt;&lt;element field=&quot;topic&quot; type=&quot;autoshape&quot; autoShapeType=&quot;1&quot; indent=&quot;(level-1)*(itemSingleHeight*25/31.50472+topicLeftSpacing) &quot; indentType=&quot;2&quot;&gt;&lt;paragraphformat alignment=&quot;1&quot; /&gt;&lt;font color=&quot;5&quot; italic=&quot;1&quot; /&gt;&lt;/element&gt;&lt;element field=&quot;responsible&quot; type=&quot;autoshape&quot; autoShapeType=&quot;1&quot; indent=&quot;(level-1)*(itemSingleHeight*25/31.50472+topicLeftSpacing) &quot; indentType=&quot;1&quot;&gt;&lt;paragraphformat alignment=&quot;1&quot; /&gt;&lt;font color=&quot;5&quot; italic=&quot;1&quot; /&gt;&lt;/element&gt;&lt;element field=&quot;freecolumn&quot; type=&quot;autoshape&quot; autoShapeType=&quot;1&quot; indent=&quot;(level-1)*(itemSingleHeight*25/31.50472+topicLeftSpacing) &quot; indentType=&quot;1&quot;&gt;&lt;paragraphformat alignment=&quot;1&quot; /&gt;&lt;font color=&quot;5&quot; italic=&quot;1&quot; /&gt;&lt;/element&gt;&lt;element field=&quot;timeslot&quot; type=&quot;autoshape&quot; autoShapeType=&quot;1&quot;&gt;&lt;paragraphformat alignment=&quot;1&quot; /&gt;&lt;font color=&quot;5&quot; italic=&quot;1&quot; /&gt;&lt;/element&gt;&lt;element field=&quot;pageno&quot; type=&quot;autoshape&quot; autoShapeType=&quot;1&quot;&gt;&lt;paragraphformat alignment=&quot;3&quot; /&gt;&lt;font color=&quot;5&quot; italic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6&quot; fontSizeAuto=&quot;1&quot; startTime=&quot;540&quot; timeFormatId=&quot;2&quot; startItemNo=&quot;1&quot; createSingleAgendaSlide=&quot;1&quot; createSeparatingSlides=&quot;1&quot; createBackupSlide=&quot;1&quot; layoutId=&quot;549_1&quot; hideSeparatingSlides=&quot;0&quot; createSections=&quot;0&quot; singleSlideId=&quot;8a886b76-9848-4c1e-afca-ecdf2fbbf874&quot; backupSlideId=&quot;a3a99825-5cf8-4551-91a2-5151afed1dba&quot;&gt;&lt;columns leftSpacing=&quot;0&quot; rightSpacing=&quot;0&quot;&gt;&lt;column field=&quot;itemno&quot; label=&quot;No.&quot; checked=&quot;1&quot; leftSpacing=&quot;0&quot; rightSpacing=&quot;0&quot; dock=&quot;1&quot; fixedWidth=&quot;25.000001&quot; /&gt;&lt;column field=&quot;topic&quot; label=&quot;Topic&quot; leftSpacing=&quot;5&quot; rightDistribute=&quot;1&quot; dock=&quot;1&quot; rightSpacing=&quot;414.5646&quot; /&gt;&lt;column field=&quot;responsible&quot; label=&quot;Responsible&quot; visible=&quot;1&quot; checked=&quot;0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0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&gt;&lt;item duration=&quot;30&quot; id=&quot;ad6ae1ae-c627-4bcf-b2dc-0002f2f9614a&quot; parentId=&quot;&quot; level=&quot;1&quot; generateAgendaSlide=&quot;1&quot; showAgendaItem=&quot;1&quot; isBreak=&quot;0&quot; topic=&quot;Kort presentasjon av forståelse av struktur for NTNU forvalting&quot; agendaSlideId=&quot;9681d66c-0736-44af-b84e-dbfd69ee9394&quot; /&gt;&lt;item duration=&quot;30&quot; id=&quot;0e185be9-857e-456f-bb66-495c4e10ba4b&quot; parentId=&quot;&quot; level=&quot;1&quot; generateAgendaSlide=&quot;1&quot; showAgendaItem=&quot;1&quot; isBreak=&quot;0&quot; topic=&quot;Forslag til mandat&quot; agendaSlideId=&quot;36863428-5878-47d3-9133-823ee6fd4506&quot; /&gt;&lt;item duration=&quot;30&quot; id=&quot;d6b9dd15-0e29-4eee-a518-664648fd1e6c&quot; parentId=&quot;&quot; level=&quot;1&quot; generateAgendaSlide=&quot;1&quot; showAgendaItem=&quot;1&quot; isBreak=&quot;0&quot; topic=&quot;Innledende tanker rundt omfang aktiviteter&quot; agendaSlideId=&quot;fdb91e9b-d3ca-497e-8d27-2b1117031ca7&quot; /&gt;&lt;item duration=&quot;30&quot; id=&quot;56b55a33-0b64-4ad5-b411-448720d75f91&quot; parentId=&quot;&quot; level=&quot;1&quot; generateAgendaSlide=&quot;1&quot; showAgendaItem=&quot;1&quot; isBreak=&quot;0&quot; topic=&quot;Fremdriftsplan og organisering&quot; agendaSlideId=&quot;7d8d6b26-d3f6-42ec-b2bc-8aa1c3ed3b37&quot; /&gt;&lt;item duration=&quot;30&quot; id=&quot;aace788f-55e4-4d5b-8ca4-45fa99463030&quot; parentId=&quot;&quot; level=&quot;1&quot; generateAgendaSlide=&quot;1&quot; showAgendaItem=&quot;1&quot; isBreak=&quot;0&quot; topic=&quot;Neste steg&quot; agendaSlideId=&quot;fea3ed65-641a-4ce4-8d1c-a684efb8b3d5&quot; /&gt;&lt;/items&gt;&lt;/agenda&gt;&lt;/contents&gt;&lt;/ee4p&gt;"/>
  <p:tag name="THINKCELLPRESENTATIONDONOTDELETE" val="&lt;?xml version=&quot;1.0&quot; encoding=&quot;UTF-16&quot; standalone=&quot;yes&quot;?&gt;&lt;root reqver=&quot;27037&quot;&gt;&lt;version val=&quot;3295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GRUNT-HP-4DEPG2" val="cwAAAA=="/>
  <p:tag name="GRUNT-HP-VRWAZL" val="VgMAAA==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16_9" id="{85FF4AD1-7FE2-7C44-B48B-6970A3AAF856}" vid="{2428F606-780E-0346-BA3B-59B224E3FC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BB4BC362BAC34B948B73F92E262FC1" ma:contentTypeVersion="4" ma:contentTypeDescription="Create a new document." ma:contentTypeScope="" ma:versionID="e20d6efea51c3abbf4caeddfdfb70295">
  <xsd:schema xmlns:xsd="http://www.w3.org/2001/XMLSchema" xmlns:xs="http://www.w3.org/2001/XMLSchema" xmlns:p="http://schemas.microsoft.com/office/2006/metadata/properties" xmlns:ns2="4b20fa23-ff57-4c07-a2f0-bc7770020260" xmlns:ns3="07916e5e-4c5b-4e4e-9c4e-77365b2368d7" targetNamespace="http://schemas.microsoft.com/office/2006/metadata/properties" ma:root="true" ma:fieldsID="66bb53249b729933fe9fe4c85f3a5661" ns2:_="" ns3:_="">
    <xsd:import namespace="4b20fa23-ff57-4c07-a2f0-bc7770020260"/>
    <xsd:import namespace="07916e5e-4c5b-4e4e-9c4e-77365b236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0fa23-ff57-4c07-a2f0-bc7770020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16e5e-4c5b-4e4e-9c4e-77365b2368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4F2BB-60B6-4832-8411-3D4ABA2C74A3}">
  <ds:schemaRefs>
    <ds:schemaRef ds:uri="http://schemas.microsoft.com/office/infopath/2007/PartnerControls"/>
    <ds:schemaRef ds:uri="4b20fa23-ff57-4c07-a2f0-bc777002026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07916e5e-4c5b-4e4e-9c4e-77365b2368d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BED443-2435-4610-9A7D-989B05AD4690}">
  <ds:schemaRefs>
    <ds:schemaRef ds:uri="07916e5e-4c5b-4e4e-9c4e-77365b2368d7"/>
    <ds:schemaRef ds:uri="4b20fa23-ff57-4c07-a2f0-bc7770020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AFF1E7-AEED-4E08-BD04-E9515A0D8F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</Words>
  <Application>Microsoft Office PowerPoint</Application>
  <PresentationFormat>On-screen Show (16:9)</PresentationFormat>
  <Paragraphs>79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Georgia</vt:lpstr>
      <vt:lpstr>Poppins</vt:lpstr>
      <vt:lpstr>Symbol</vt:lpstr>
      <vt:lpstr>Wingdings</vt:lpstr>
      <vt:lpstr>Office-tema</vt:lpstr>
      <vt:lpstr>think-cell Slide</vt:lpstr>
      <vt:lpstr>Visio</vt:lpstr>
      <vt:lpstr>Rutine for oppretting og endring av internt prosjekt og delprosjekt</vt:lpstr>
      <vt:lpstr>Agenda for møtet</vt:lpstr>
      <vt:lpstr>Hensikt med rutinen</vt:lpstr>
      <vt:lpstr>Retningslinjer</vt:lpstr>
      <vt:lpstr>Retningslinjer</vt:lpstr>
      <vt:lpstr>Nøkkelroller</vt:lpstr>
      <vt:lpstr>PowerPoint Presentation</vt:lpstr>
      <vt:lpstr>Verktøy og relevante moduler</vt:lpstr>
      <vt:lpstr>PowerPoint Presentation</vt:lpstr>
      <vt:lpstr>Gjennomgang av rutinen steg for steg</vt:lpstr>
      <vt:lpstr>Gjennomgang av innmeldings-skjema i BEVISST Plan</vt:lpstr>
      <vt:lpstr>Gjennomgang registrering i Unit4</vt:lpstr>
      <vt:lpstr>PowerPoint Presentation</vt:lpstr>
      <vt:lpstr>Teams-kanal </vt:lpstr>
      <vt:lpstr>Skjema for endring av verdier </vt:lpstr>
      <vt:lpstr>Informasjon til behovshavere</vt:lpstr>
      <vt:lpstr>Spørsmål?</vt:lpstr>
      <vt:lpstr>Takk for oss!</vt:lpstr>
      <vt:lpstr>Vedlegg - tilgjengelig på Teamskalen Opprette og endre interne prosjekter og delprosjekter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Ingrid Volden</dc:creator>
  <cp:lastModifiedBy>Nina Melum</cp:lastModifiedBy>
  <cp:revision>2</cp:revision>
  <dcterms:created xsi:type="dcterms:W3CDTF">2023-01-17T09:14:30Z</dcterms:created>
  <dcterms:modified xsi:type="dcterms:W3CDTF">2023-06-30T11:03:18Z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0x0101002CBB4BC362BAC34B948B73F92E262FC1</vt:lpwstr>
  </property>
</Properties>
</file>