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33"/>
  </p:notesMasterIdLst>
  <p:sldIdLst>
    <p:sldId id="2147309357" r:id="rId6"/>
    <p:sldId id="2147309295" r:id="rId7"/>
    <p:sldId id="2147309296" r:id="rId8"/>
    <p:sldId id="2147309305" r:id="rId9"/>
    <p:sldId id="2147309302" r:id="rId10"/>
    <p:sldId id="5059" r:id="rId11"/>
    <p:sldId id="2147309308" r:id="rId12"/>
    <p:sldId id="2147309309" r:id="rId13"/>
    <p:sldId id="2147309298" r:id="rId14"/>
    <p:sldId id="3453" r:id="rId15"/>
    <p:sldId id="2147309310" r:id="rId16"/>
    <p:sldId id="2147309311" r:id="rId17"/>
    <p:sldId id="2147309312" r:id="rId18"/>
    <p:sldId id="2147309313" r:id="rId19"/>
    <p:sldId id="2147309342" r:id="rId20"/>
    <p:sldId id="2147309315" r:id="rId21"/>
    <p:sldId id="2147309343" r:id="rId22"/>
    <p:sldId id="2147309344" r:id="rId23"/>
    <p:sldId id="2147309314" r:id="rId24"/>
    <p:sldId id="2147309345" r:id="rId25"/>
    <p:sldId id="2147309347" r:id="rId26"/>
    <p:sldId id="2147309348" r:id="rId27"/>
    <p:sldId id="2147309349" r:id="rId28"/>
    <p:sldId id="2147309354" r:id="rId29"/>
    <p:sldId id="2147309306" r:id="rId30"/>
    <p:sldId id="2147309307" r:id="rId31"/>
    <p:sldId id="2147309294" r:id="rId32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59254F-F991-4E4C-95BB-9CE6FB7ED955}">
          <p14:sldIdLst>
            <p14:sldId id="2147309357"/>
            <p14:sldId id="2147309295"/>
            <p14:sldId id="2147309296"/>
            <p14:sldId id="2147309305"/>
            <p14:sldId id="2147309302"/>
            <p14:sldId id="5059"/>
            <p14:sldId id="2147309308"/>
            <p14:sldId id="2147309309"/>
            <p14:sldId id="2147309298"/>
            <p14:sldId id="3453"/>
            <p14:sldId id="2147309310"/>
            <p14:sldId id="2147309311"/>
            <p14:sldId id="2147309312"/>
            <p14:sldId id="2147309313"/>
            <p14:sldId id="2147309342"/>
            <p14:sldId id="2147309315"/>
            <p14:sldId id="2147309343"/>
            <p14:sldId id="2147309344"/>
            <p14:sldId id="2147309314"/>
            <p14:sldId id="2147309345"/>
            <p14:sldId id="2147309347"/>
            <p14:sldId id="2147309348"/>
            <p14:sldId id="2147309349"/>
            <p14:sldId id="2147309354"/>
            <p14:sldId id="2147309306"/>
            <p14:sldId id="2147309307"/>
            <p14:sldId id="2147309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5B8"/>
    <a:srgbClr val="C7B98A"/>
    <a:srgbClr val="0C4788"/>
    <a:srgbClr val="014693"/>
    <a:srgbClr val="F2F2F2"/>
    <a:srgbClr val="FFFFFF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216" autoAdjust="0"/>
  </p:normalViewPr>
  <p:slideViewPr>
    <p:cSldViewPr snapToGrid="0">
      <p:cViewPr varScale="1">
        <p:scale>
          <a:sx n="80" d="100"/>
          <a:sy n="80" d="100"/>
        </p:scale>
        <p:origin x="56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Kristin Antonsen" userId="bde19a52-55f1-43bd-811b-e9a6e105a932" providerId="ADAL" clId="{4411FB7D-8A50-4694-8D22-519F8AAE99CB}"/>
    <pc:docChg chg="delSld modSld modSection">
      <pc:chgData name="Ida Kristin Antonsen" userId="bde19a52-55f1-43bd-811b-e9a6e105a932" providerId="ADAL" clId="{4411FB7D-8A50-4694-8D22-519F8AAE99CB}" dt="2023-09-07T06:55:54.576" v="4" actId="6549"/>
      <pc:docMkLst>
        <pc:docMk/>
      </pc:docMkLst>
      <pc:sldChg chg="del">
        <pc:chgData name="Ida Kristin Antonsen" userId="bde19a52-55f1-43bd-811b-e9a6e105a932" providerId="ADAL" clId="{4411FB7D-8A50-4694-8D22-519F8AAE99CB}" dt="2023-09-07T06:55:01.418" v="0" actId="47"/>
        <pc:sldMkLst>
          <pc:docMk/>
          <pc:sldMk cId="3243102052" sldId="256"/>
        </pc:sldMkLst>
      </pc:sldChg>
      <pc:sldChg chg="modNotesTx">
        <pc:chgData name="Ida Kristin Antonsen" userId="bde19a52-55f1-43bd-811b-e9a6e105a932" providerId="ADAL" clId="{4411FB7D-8A50-4694-8D22-519F8AAE99CB}" dt="2023-09-07T06:55:54.576" v="4" actId="6549"/>
        <pc:sldMkLst>
          <pc:docMk/>
          <pc:sldMk cId="1332948336" sldId="5059"/>
        </pc:sldMkLst>
      </pc:sldChg>
      <pc:sldChg chg="del">
        <pc:chgData name="Ida Kristin Antonsen" userId="bde19a52-55f1-43bd-811b-e9a6e105a932" providerId="ADAL" clId="{4411FB7D-8A50-4694-8D22-519F8AAE99CB}" dt="2023-09-07T06:55:04.875" v="1" actId="47"/>
        <pc:sldMkLst>
          <pc:docMk/>
          <pc:sldMk cId="1660987745" sldId="2147309334"/>
        </pc:sldMkLst>
      </pc:sldChg>
      <pc:sldChg chg="del">
        <pc:chgData name="Ida Kristin Antonsen" userId="bde19a52-55f1-43bd-811b-e9a6e105a932" providerId="ADAL" clId="{4411FB7D-8A50-4694-8D22-519F8AAE99CB}" dt="2023-09-07T06:55:21.597" v="2" actId="47"/>
        <pc:sldMkLst>
          <pc:docMk/>
          <pc:sldMk cId="2267179187" sldId="2147309355"/>
        </pc:sldMkLst>
      </pc:sldChg>
      <pc:sldChg chg="del">
        <pc:chgData name="Ida Kristin Antonsen" userId="bde19a52-55f1-43bd-811b-e9a6e105a932" providerId="ADAL" clId="{4411FB7D-8A50-4694-8D22-519F8AAE99CB}" dt="2023-09-07T06:55:23.008" v="3" actId="47"/>
        <pc:sldMkLst>
          <pc:docMk/>
          <pc:sldMk cId="445581692" sldId="214730935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4:13:38.00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1,'23'1,"0"2,0 0,-1 2,1 0,-1 2,0 0,42 21,-23-11,-20-9,0-2,1 0,0-1,0-2,38 3,-7-5,67-8,-110 6,1-1,-1 0,1-1,-1 0,0-1,0 0,0 0,0-1,-1-1,0 1,10-10,4-3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4:40:43.18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0,'1040'0,"-1007"2,0 1,33 8,-33-5,61 3,-62-8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4:40:47.85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0 186,'0'-4,"0"0,0 0,1 0,-1 0,1-1,-1 1,1 0,1 0,-1 0,1 1,-1-1,1 0,0 0,4-5,0 3,0 1,1-1,0 1,0 1,0-1,10-4,9-4,-1 1,2 1,-1 1,1 1,1 2,0 1,0 1,52-2,-44 6,-1 3,1 1,-1 1,0 2,0 2,56 19,2 7,-66-27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4:40:51.77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93,'0'-1,"1"0,-1-1,1 1,-1 0,1-1,0 1,0 0,0 0,-1 0,1 0,0 0,0 0,1 0,-1 0,0 0,0 0,0 0,1 1,-1-1,0 0,1 1,-1-1,1 1,-1 0,0-1,1 1,2 0,46-6,-44 6,287 0,32-2,-231-12,-61 8,53-3,46-7,-91 10,62-3,384 10,-463 0,0 2,40 9,-39-7,1-1,27 2,170-8,69 4,-162 21,-104-19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4:41:00.56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4:41:03.14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30,'1105'0,"-1081"-1,0-2,38-8,10-1,-46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4:43:43.8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1,'1041'0,"-1014"0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4:45:04.05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0,'48'4,"0"2,-1 2,0 2,0 2,54 22,70 17,-84-32,0-3,1-5,142 2,-182-14,1-1,1 3,-1 1,85 16,-81-10,0-2,0-2,106-7,-44 0,1551 3,-1641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97E4-CD5F-4A8C-8305-69557C005411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ADE3-8973-4C12-8C9B-E99FE5D26C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873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660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7"/>
            <a:ext cx="10363200" cy="64633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0289738" y="274641"/>
            <a:ext cx="1292662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20"/>
            <a:ext cx="103632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43917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8" y="6421251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397785"/>
            <a:ext cx="11224996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1206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70788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51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38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4"/>
            <a:ext cx="109728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159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4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8" y="1925795"/>
            <a:ext cx="5386917" cy="4484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8" y="1286032"/>
            <a:ext cx="5389033" cy="63976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8" y="1925795"/>
            <a:ext cx="5389033" cy="4484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9" y="1286032"/>
            <a:ext cx="5389033" cy="63976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81307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4"/>
            <a:ext cx="109728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7514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50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6" y="1034990"/>
            <a:ext cx="4011084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327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0"/>
            <a:ext cx="8636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0"/>
            <a:ext cx="8636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50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B00AE52-E9C6-4743-97C1-BA307B7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0" y="274641"/>
            <a:ext cx="10972800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D591F58-54D5-E14F-820C-12FC2A7C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0" y="1053551"/>
            <a:ext cx="10972800" cy="53676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967230"/>
            <a:ext cx="73152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94437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4"/>
            <a:ext cx="109728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4242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0289739" y="274643"/>
            <a:ext cx="1292662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31420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5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3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943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42CF-C2FE-4549-959D-87B3375F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Overskrift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B436-9D23-4505-9B44-AD95411B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EE42-E8F8-4F45-A3D5-4DE234EC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fld id="{B1575B2A-4417-4CB9-B999-3FDF04E2281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82CFA6A-5ACF-4874-B267-D837407A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487147"/>
            <a:ext cx="3505200" cy="1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6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043611"/>
            <a:ext cx="10972800" cy="53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10658271" y="511253"/>
            <a:ext cx="1535992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2120" y="2122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20" y="2122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1" y="4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802" y="274644"/>
            <a:ext cx="1127842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802" y="1248700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4243" y="6401229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8" y="6421251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42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5.xml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fo.no/sites/default/files/2023-05/Brukerdokumentasjon_Prosjekt%C3%B8konomi%20-%20S%C3%B8ke%20finansiering%20og%20forhandle%20avtale%20versjon%201.0.pdf" TargetMode="External"/><Relationship Id="rId2" Type="http://schemas.openxmlformats.org/officeDocument/2006/relationships/hyperlink" Target="https://universityofbergen.sharepoint.com/:b:/s/KvalitetsrammeverkokonomioglonnBOTT/EWEIqf7wDBlEm413Yt1_pfIByyfvIQEZQp5ZSfPX5evLHw?e=YKbsA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.ntnu.no/wiki/-/wiki/Norsk/NTNU+%C3%B8konomi+og+l%C3%B8nn+forvaltning" TargetMode="External"/><Relationship Id="rId5" Type="http://schemas.openxmlformats.org/officeDocument/2006/relationships/hyperlink" Target="https://mitt.uib.no/enroll/L9TP96" TargetMode="External"/><Relationship Id="rId4" Type="http://schemas.openxmlformats.org/officeDocument/2006/relationships/hyperlink" Target="https://universityofbergen.sharepoint.com/:b:/s/KvalitetsrammeverkokonomioglonnBOTT/EcUhbR7Xvz1Eg8Oo10nTMvwBwCam7BCUdnLsCSMdPa-XoA?e=bRHHc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i.ntnu.no/wiki/-/wiki/Norsk/Prosessr%C3%A5dgivere+-+%C3%B8konomi+og+l%C3%B8nn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1050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versityofbergen.sharepoint.com/sites/KvalitetsrammeverkokonomioglonnBOTT/Kvalitetsrammeverk/S%c3%b8ke%20finansiering%20-%20Rutinebeskrivelse.pdf?ga=1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0">
            <a:extLst>
              <a:ext uri="{FF2B5EF4-FFF2-40B4-BE49-F238E27FC236}">
                <a16:creationId xmlns:a16="http://schemas.microsoft.com/office/drawing/2014/main" id="{03B292C8-F781-4EFA-84F0-49A6EA70A0CF}"/>
              </a:ext>
            </a:extLst>
          </p:cNvPr>
          <p:cNvSpPr/>
          <p:nvPr/>
        </p:nvSpPr>
        <p:spPr>
          <a:xfrm>
            <a:off x="187287" y="227122"/>
            <a:ext cx="11821100" cy="6466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>
              <a:solidFill>
                <a:srgbClr val="014693"/>
              </a:solidFill>
              <a:latin typeface="Arial" panose="020B0604020202020204"/>
            </a:endParaRPr>
          </a:p>
        </p:txBody>
      </p:sp>
      <p:pic>
        <p:nvPicPr>
          <p:cNvPr id="17" name="Bilde 4">
            <a:extLst>
              <a:ext uri="{FF2B5EF4-FFF2-40B4-BE49-F238E27FC236}">
                <a16:creationId xmlns:a16="http://schemas.microsoft.com/office/drawing/2014/main" id="{1CD37F94-91AA-40A8-ADAA-B2FFF515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41" y="725642"/>
            <a:ext cx="5929693" cy="475240"/>
          </a:xfrm>
          <a:prstGeom prst="rect">
            <a:avLst/>
          </a:prstGeom>
        </p:spPr>
      </p:pic>
      <p:grpSp>
        <p:nvGrpSpPr>
          <p:cNvPr id="6" name="Gruppe 5"/>
          <p:cNvGrpSpPr/>
          <p:nvPr/>
        </p:nvGrpSpPr>
        <p:grpSpPr>
          <a:xfrm>
            <a:off x="8041097" y="359681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8159" y="2274838"/>
            <a:ext cx="9802617" cy="2308324"/>
          </a:xfrm>
        </p:spPr>
        <p:txBody>
          <a:bodyPr/>
          <a:lstStyle/>
          <a:p>
            <a:r>
              <a:rPr lang="nb-NO" sz="4800">
                <a:solidFill>
                  <a:schemeClr val="bg1"/>
                </a:solidFill>
              </a:rPr>
              <a:t>Prosjektsøknadsmodulen - Opplæring</a:t>
            </a:r>
            <a:br>
              <a:rPr lang="nb-NO" sz="4800">
                <a:solidFill>
                  <a:schemeClr val="bg1"/>
                </a:solidFill>
              </a:rPr>
            </a:br>
            <a:r>
              <a:rPr lang="nb-NO" sz="4800">
                <a:solidFill>
                  <a:schemeClr val="bg1"/>
                </a:solidFill>
              </a:rPr>
              <a:t>Kostnadsgodkjenner (BDM)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458900" y="6031667"/>
            <a:ext cx="7772400" cy="17526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bg1"/>
                </a:solidFill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77062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9810-33CA-4F79-99CC-986ECE22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397785"/>
            <a:ext cx="11224996" cy="648512"/>
          </a:xfrm>
        </p:spPr>
        <p:txBody>
          <a:bodyPr/>
          <a:lstStyle/>
          <a:p>
            <a:pPr defTabSz="457200"/>
            <a:r>
              <a:rPr lang="nb-NO"/>
              <a:t>Ny oppgave – godkjenning av kostnadskalkyle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F8CB5-5630-4774-ACAE-88002EA2D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3274" y="1347788"/>
            <a:ext cx="4221940" cy="481806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A8B09-E38D-4FFE-0288-D001CED3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890" y="5562304"/>
            <a:ext cx="3323005" cy="19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C59CB-E557-10B2-7845-2A7D9327691A}"/>
              </a:ext>
            </a:extLst>
          </p:cNvPr>
          <p:cNvSpPr txBox="1"/>
          <p:nvPr/>
        </p:nvSpPr>
        <p:spPr>
          <a:xfrm>
            <a:off x="9351390" y="2375555"/>
            <a:ext cx="21587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u="none" strike="noStrike" baseline="0">
                <a:latin typeface="+mj-lt"/>
                <a:cs typeface="Poppins" panose="00000500000000000000" pitchFamily="2" charset="0"/>
              </a:rPr>
              <a:t>For å behandle kostnadskalkylen på arbeidsflyt navigerer du til kostnadskalkylen via varslingslisten</a:t>
            </a:r>
            <a:br>
              <a:rPr lang="nb-NO" sz="1400" b="0" i="0" u="none" strike="noStrike" baseline="0">
                <a:latin typeface="+mj-lt"/>
                <a:cs typeface="Poppins" panose="00000500000000000000" pitchFamily="2" charset="0"/>
              </a:rPr>
            </a:br>
            <a:r>
              <a:rPr lang="nb-NO" sz="1400" b="0" i="0" u="none" strike="noStrike" baseline="0">
                <a:latin typeface="+mj-lt"/>
                <a:cs typeface="Poppins" panose="00000500000000000000" pitchFamily="2" charset="0"/>
              </a:rPr>
              <a:t>oppe i høyre hjørne av skjermen</a:t>
            </a:r>
            <a:endParaRPr lang="nb-NO" sz="140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2943-E5CB-55A2-1488-3B0E82C8266A}"/>
              </a:ext>
            </a:extLst>
          </p:cNvPr>
          <p:cNvSpPr/>
          <p:nvPr/>
        </p:nvSpPr>
        <p:spPr>
          <a:xfrm>
            <a:off x="4095890" y="5799211"/>
            <a:ext cx="1381083" cy="26378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52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33D6-8441-913A-4246-C3B5573E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100163"/>
            <a:ext cx="11224996" cy="648512"/>
          </a:xfrm>
        </p:spPr>
        <p:txBody>
          <a:bodyPr/>
          <a:lstStyle/>
          <a:p>
            <a:r>
              <a:rPr lang="nb-NO"/>
              <a:t>Behandle oppgaven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AC17-2EBA-C018-663D-B9ECD888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73565"/>
            <a:ext cx="11224996" cy="4818365"/>
          </a:xfrm>
        </p:spPr>
        <p:txBody>
          <a:bodyPr/>
          <a:lstStyle/>
          <a:p>
            <a:r>
              <a:rPr lang="nb-NO"/>
              <a:t>I Oppgavebehandling ser det slik ut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Klikker du på linjen over kommer du til følgende bilde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9EFF8-B88C-6B77-1B70-6A69352E8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72" y="1698316"/>
            <a:ext cx="8830907" cy="10669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9B40DE-35F7-8D08-B071-D14F5A088769}"/>
              </a:ext>
            </a:extLst>
          </p:cNvPr>
          <p:cNvSpPr/>
          <p:nvPr/>
        </p:nvSpPr>
        <p:spPr>
          <a:xfrm>
            <a:off x="8031637" y="2333594"/>
            <a:ext cx="1381083" cy="26378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F66FB6-F441-5E96-C806-7EAA7FF0E55E}"/>
                  </a:ext>
                </a:extLst>
              </p14:cNvPr>
              <p14:cNvContentPartPr/>
              <p14:nvPr/>
            </p14:nvContentPartPr>
            <p14:xfrm>
              <a:off x="4392583" y="2450388"/>
              <a:ext cx="272520" cy="4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F66FB6-F441-5E96-C806-7EAA7FF0E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6583" y="2378388"/>
                <a:ext cx="344160" cy="1839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FBA9BF1-1B75-626C-D11E-F4C93FEF37F4}"/>
              </a:ext>
            </a:extLst>
          </p:cNvPr>
          <p:cNvSpPr txBox="1"/>
          <p:nvPr/>
        </p:nvSpPr>
        <p:spPr>
          <a:xfrm>
            <a:off x="9700354" y="1234347"/>
            <a:ext cx="1589392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0" i="0" u="none" strike="noStrike" baseline="0">
                <a:latin typeface="+mj-lt"/>
                <a:cs typeface="Poppins" panose="00000500000000000000" pitchFamily="2" charset="0"/>
              </a:rPr>
              <a:t>Allerede her ser du f.eks. hvor mye det søkes om (på denne kalkylen)</a:t>
            </a:r>
            <a:endParaRPr lang="nb-NO" sz="140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E670F3-B763-49F0-56B1-7F173AA84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11" y="3243120"/>
            <a:ext cx="8837228" cy="2973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DA84DF-F8E1-607E-9FEC-7D3B1EE20FE2}"/>
              </a:ext>
            </a:extLst>
          </p:cNvPr>
          <p:cNvSpPr txBox="1"/>
          <p:nvPr/>
        </p:nvSpPr>
        <p:spPr>
          <a:xfrm>
            <a:off x="5156462" y="3915428"/>
            <a:ext cx="156485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0" i="0" u="none" strike="noStrike" baseline="0">
                <a:latin typeface="+mj-lt"/>
                <a:cs typeface="Poppins" panose="00000500000000000000" pitchFamily="2" charset="0"/>
              </a:rPr>
              <a:t>Kommentarer lagt inn tidligere i prosessen vises</a:t>
            </a:r>
            <a:endParaRPr lang="nb-NO" sz="1400">
              <a:latin typeface="+mj-lt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572BB8A-63C8-E6E7-02E0-211A98394795}"/>
              </a:ext>
            </a:extLst>
          </p:cNvPr>
          <p:cNvSpPr/>
          <p:nvPr/>
        </p:nvSpPr>
        <p:spPr>
          <a:xfrm flipV="1">
            <a:off x="4873659" y="4270342"/>
            <a:ext cx="282804" cy="150828"/>
          </a:xfrm>
          <a:prstGeom prst="leftArrow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17F70-8640-F35D-2190-DBDC8679F566}"/>
              </a:ext>
            </a:extLst>
          </p:cNvPr>
          <p:cNvSpPr txBox="1"/>
          <p:nvPr/>
        </p:nvSpPr>
        <p:spPr>
          <a:xfrm>
            <a:off x="5191025" y="4756652"/>
            <a:ext cx="297247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0" i="0" u="none" strike="noStrike" baseline="0">
                <a:latin typeface="+mj-lt"/>
                <a:cs typeface="Poppins" panose="00000500000000000000" pitchFamily="2" charset="0"/>
              </a:rPr>
              <a:t>Du kan legge inn en kommentar som følger kalkylen videre i flyten</a:t>
            </a:r>
            <a:endParaRPr lang="nb-NO" sz="1400">
              <a:latin typeface="+mj-lt"/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A28CD55-4020-752D-7BE7-2271EB9F8571}"/>
              </a:ext>
            </a:extLst>
          </p:cNvPr>
          <p:cNvSpPr/>
          <p:nvPr/>
        </p:nvSpPr>
        <p:spPr>
          <a:xfrm flipV="1">
            <a:off x="3630517" y="4810888"/>
            <a:ext cx="1513838" cy="256437"/>
          </a:xfrm>
          <a:prstGeom prst="leftArrow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7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094AE-74A6-9AB3-43BD-D1285933B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04" y="1223391"/>
            <a:ext cx="10736173" cy="110505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C6C54-494C-2356-63B7-A3E448D8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Du kan se alle detaljer på kalkylen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58161-302F-4E1C-E318-7D2224903CDA}"/>
              </a:ext>
            </a:extLst>
          </p:cNvPr>
          <p:cNvSpPr/>
          <p:nvPr/>
        </p:nvSpPr>
        <p:spPr>
          <a:xfrm>
            <a:off x="4499023" y="1906020"/>
            <a:ext cx="722974" cy="26378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A5C9200-856D-C9A8-C124-C9777459198F}"/>
              </a:ext>
            </a:extLst>
          </p:cNvPr>
          <p:cNvSpPr txBox="1">
            <a:spLocks/>
          </p:cNvSpPr>
          <p:nvPr/>
        </p:nvSpPr>
        <p:spPr>
          <a:xfrm>
            <a:off x="644221" y="1223391"/>
            <a:ext cx="11224996" cy="481836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r>
              <a:rPr lang="nb-NO" sz="1600"/>
              <a:t>						Se neste side for bildet du ser da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03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6E8EFF9-C89B-04F6-DD66-747F54E4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0" y="1113306"/>
            <a:ext cx="9248926" cy="544625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C6C54-494C-2356-63B7-A3E448D8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Kalkylen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80F2C9-77FC-A379-C271-404EC115E5D9}"/>
              </a:ext>
            </a:extLst>
          </p:cNvPr>
          <p:cNvSpPr/>
          <p:nvPr/>
        </p:nvSpPr>
        <p:spPr>
          <a:xfrm>
            <a:off x="505645" y="3944039"/>
            <a:ext cx="6765487" cy="24265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159C0-C013-0E99-7A15-A19C064BE131}"/>
              </a:ext>
            </a:extLst>
          </p:cNvPr>
          <p:cNvSpPr/>
          <p:nvPr/>
        </p:nvSpPr>
        <p:spPr>
          <a:xfrm>
            <a:off x="542073" y="3660765"/>
            <a:ext cx="6101097" cy="26124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CDDD92-A2BD-0136-EFD6-B8729202DA65}"/>
              </a:ext>
            </a:extLst>
          </p:cNvPr>
          <p:cNvSpPr/>
          <p:nvPr/>
        </p:nvSpPr>
        <p:spPr>
          <a:xfrm flipV="1">
            <a:off x="7821975" y="4032345"/>
            <a:ext cx="2710150" cy="2752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3151FD-3F50-00A9-BC3F-03F7A0321FF4}"/>
              </a:ext>
            </a:extLst>
          </p:cNvPr>
          <p:cNvSpPr/>
          <p:nvPr/>
        </p:nvSpPr>
        <p:spPr>
          <a:xfrm flipV="1">
            <a:off x="7821975" y="4500472"/>
            <a:ext cx="2710150" cy="402033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514CB-4471-F0BB-7C27-42373E3734EC}"/>
                  </a:ext>
                </a:extLst>
              </p14:cNvPr>
              <p14:cNvContentPartPr/>
              <p14:nvPr/>
            </p14:nvContentPartPr>
            <p14:xfrm>
              <a:off x="583256" y="4043099"/>
              <a:ext cx="479520" cy="1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514CB-4471-F0BB-7C27-42373E3734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256" y="3973281"/>
                <a:ext cx="551160" cy="15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1F8043D-7575-0977-DC5E-7F84735AD409}"/>
                  </a:ext>
                </a:extLst>
              </p14:cNvPr>
              <p14:cNvContentPartPr/>
              <p14:nvPr/>
            </p14:nvContentPartPr>
            <p14:xfrm>
              <a:off x="4439576" y="3986939"/>
              <a:ext cx="285840" cy="67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1F8043D-7575-0977-DC5E-7F84735AD4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3621" y="3914939"/>
                <a:ext cx="35739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86E055-4DCC-11AE-A87A-6D21A31E9217}"/>
                  </a:ext>
                </a:extLst>
              </p14:cNvPr>
              <p14:cNvContentPartPr/>
              <p14:nvPr/>
            </p14:nvContentPartPr>
            <p14:xfrm>
              <a:off x="4758896" y="4031579"/>
              <a:ext cx="925200" cy="33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86E055-4DCC-11AE-A87A-6D21A31E92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2896" y="3958805"/>
                <a:ext cx="996840" cy="179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C12560-3A38-D7F9-6211-F8FDF6B69F4F}"/>
                  </a:ext>
                </a:extLst>
              </p14:cNvPr>
              <p14:cNvContentPartPr/>
              <p14:nvPr/>
            </p14:nvContentPartPr>
            <p14:xfrm>
              <a:off x="1178336" y="397685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C12560-3A38-D7F9-6211-F8FDF6B69F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2336" y="3904859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AACFF5F-4590-8E18-3CC7-DAF22062BAA2}"/>
                  </a:ext>
                </a:extLst>
              </p14:cNvPr>
              <p14:cNvContentPartPr/>
              <p14:nvPr/>
            </p14:nvContentPartPr>
            <p14:xfrm>
              <a:off x="1156376" y="4032299"/>
              <a:ext cx="47268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AACFF5F-4590-8E18-3CC7-DAF22062BA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0403" y="3957899"/>
                <a:ext cx="544265" cy="159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E8242A7-9B43-9B8E-F4E7-799308DEFE86}"/>
                  </a:ext>
                </a:extLst>
              </p14:cNvPr>
              <p14:cNvContentPartPr/>
              <p14:nvPr/>
            </p14:nvContentPartPr>
            <p14:xfrm>
              <a:off x="9705656" y="5464019"/>
              <a:ext cx="38448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E8242A7-9B43-9B8E-F4E7-799308DEFE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69690" y="5392019"/>
                <a:ext cx="456053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87CB08-739B-55C4-E33E-E25B2DDE6339}"/>
              </a:ext>
            </a:extLst>
          </p:cNvPr>
          <p:cNvSpPr txBox="1"/>
          <p:nvPr/>
        </p:nvSpPr>
        <p:spPr>
          <a:xfrm>
            <a:off x="7603197" y="4012106"/>
            <a:ext cx="2928928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nb-NO" sz="1400" b="0" i="0" u="none" strike="noStrike" baseline="0">
                <a:latin typeface="+mj-lt"/>
                <a:cs typeface="Poppins" panose="00000500000000000000" pitchFamily="2" charset="0"/>
              </a:rPr>
              <a:t>Du kan kun se, ikke endre noe</a:t>
            </a:r>
            <a:br>
              <a:rPr lang="nb-NO" sz="1400" b="0" i="0" u="none" strike="noStrike" baseline="0">
                <a:latin typeface="+mj-lt"/>
                <a:cs typeface="Poppins" panose="00000500000000000000" pitchFamily="2" charset="0"/>
              </a:rPr>
            </a:br>
            <a:endParaRPr lang="nb-NO" sz="1400" b="0" i="0" u="none" strike="noStrike" baseline="0">
              <a:latin typeface="+mj-lt"/>
              <a:cs typeface="Poppins" panose="00000500000000000000" pitchFamily="2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nb-NO" sz="1400">
                <a:latin typeface="+mj-lt"/>
                <a:cs typeface="Poppins" panose="00000500000000000000" pitchFamily="2" charset="0"/>
              </a:rPr>
              <a:t>MEN, hvis aktuelt kan du se andre kalkyler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nb-NO" sz="1400">
              <a:latin typeface="+mj-lt"/>
              <a:cs typeface="Poppins" panose="00000500000000000000" pitchFamily="2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nb-NO" sz="1400">
                <a:latin typeface="+mj-lt"/>
                <a:cs typeface="Poppins" panose="00000500000000000000" pitchFamily="2" charset="0"/>
              </a:rPr>
              <a:t>De antakelig mest interessante fanene er markert med gult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nb-NO" sz="1400">
              <a:latin typeface="+mj-lt"/>
              <a:cs typeface="Poppins" panose="00000500000000000000" pitchFamily="2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nb-NO" sz="1400" err="1">
                <a:latin typeface="+mj-lt"/>
                <a:cs typeface="Poppins" panose="00000500000000000000" pitchFamily="2" charset="0"/>
              </a:rPr>
              <a:t>Personnelfanen</a:t>
            </a:r>
            <a:r>
              <a:rPr lang="nb-NO" sz="1400">
                <a:latin typeface="+mj-lt"/>
                <a:cs typeface="Poppins" panose="00000500000000000000" pitchFamily="2" charset="0"/>
              </a:rPr>
              <a:t> gir detaljinfo om personressurser på kalkylen (se neste side)</a:t>
            </a:r>
            <a:endParaRPr lang="nb-NO" sz="140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2D5668E-BA59-1EAE-A3CC-F402F0ADCD2D}"/>
                  </a:ext>
                </a:extLst>
              </p14:cNvPr>
              <p14:cNvContentPartPr/>
              <p14:nvPr/>
            </p14:nvContentPartPr>
            <p14:xfrm>
              <a:off x="7876856" y="5861099"/>
              <a:ext cx="1244160" cy="79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D5668E-BA59-1EAE-A3CC-F402F0ADCD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40856" y="5789099"/>
                <a:ext cx="1315800" cy="2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991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A611-263A-8685-3EBD-07174BF3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Personelldetaljer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593F-2589-DD25-E3DB-12D8E9100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52192-7ABF-9ADE-3A73-B71A85DE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0" y="1132357"/>
            <a:ext cx="10903027" cy="4159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46FC87-D7ED-2B18-4040-AABE0A0B8896}"/>
              </a:ext>
            </a:extLst>
          </p:cNvPr>
          <p:cNvSpPr txBox="1"/>
          <p:nvPr/>
        </p:nvSpPr>
        <p:spPr>
          <a:xfrm>
            <a:off x="8514646" y="3889853"/>
            <a:ext cx="268950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>
                <a:latin typeface="+mj-lt"/>
                <a:cs typeface="Poppins" panose="00000500000000000000" pitchFamily="2" charset="0"/>
              </a:rPr>
              <a:t>Når du markerer en av linjene (personene) kan du ser mer detaljer nederst.</a:t>
            </a:r>
          </a:p>
          <a:p>
            <a:endParaRPr lang="nb-NO" sz="1400">
              <a:latin typeface="+mj-lt"/>
              <a:cs typeface="Poppins" panose="00000500000000000000" pitchFamily="2" charset="0"/>
            </a:endParaRPr>
          </a:p>
          <a:p>
            <a:r>
              <a:rPr lang="nb-NO" sz="1400">
                <a:latin typeface="+mj-lt"/>
                <a:cs typeface="Poppins" panose="00000500000000000000" pitchFamily="2" charset="0"/>
              </a:rPr>
              <a:t>På linjen over vises kun direkte personalkostnad, mens totalkostnad (inkl. IK) vises i detaljene</a:t>
            </a:r>
            <a:endParaRPr lang="nb-NO" sz="14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3150A-6FDA-13C8-D68A-B95C973FCD59}"/>
              </a:ext>
            </a:extLst>
          </p:cNvPr>
          <p:cNvSpPr/>
          <p:nvPr/>
        </p:nvSpPr>
        <p:spPr>
          <a:xfrm>
            <a:off x="10499075" y="3187534"/>
            <a:ext cx="705079" cy="26378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FE288-3BF6-A539-AFB3-EE9AC4C025AC}"/>
              </a:ext>
            </a:extLst>
          </p:cNvPr>
          <p:cNvSpPr/>
          <p:nvPr/>
        </p:nvSpPr>
        <p:spPr>
          <a:xfrm>
            <a:off x="4691349" y="4798995"/>
            <a:ext cx="1004371" cy="37893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9D00B-C6C2-5E25-EB2A-9B3B78E3056B}"/>
              </a:ext>
            </a:extLst>
          </p:cNvPr>
          <p:cNvSpPr/>
          <p:nvPr/>
        </p:nvSpPr>
        <p:spPr>
          <a:xfrm>
            <a:off x="3872428" y="3129958"/>
            <a:ext cx="3751244" cy="48357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827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24F3-8E45-BACA-3EF2-7D64FFCC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6" y="243998"/>
            <a:ext cx="11224996" cy="620310"/>
          </a:xfrm>
        </p:spPr>
        <p:txBody>
          <a:bodyPr/>
          <a:lstStyle/>
          <a:p>
            <a:r>
              <a:rPr lang="nb-NO"/>
              <a:t>Godkjenningsrapport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9CA7-EFD9-EEB1-17E9-867C11D1D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27522"/>
            <a:ext cx="11224996" cy="5392131"/>
          </a:xfrm>
        </p:spPr>
        <p:txBody>
          <a:bodyPr/>
          <a:lstStyle/>
          <a:p>
            <a:r>
              <a:rPr lang="nb-NO"/>
              <a:t>Uansett om du velger å se detaljer i kalkylen eller ikke </a:t>
            </a:r>
            <a:r>
              <a:rPr lang="nb-NO" b="1"/>
              <a:t>SKAL </a:t>
            </a:r>
            <a:r>
              <a:rPr lang="nb-NO"/>
              <a:t>du kjøre og vurdere Godkjenningsrapport</a:t>
            </a:r>
          </a:p>
          <a:p>
            <a:pPr lvl="1"/>
            <a:r>
              <a:rPr lang="nb-NO"/>
              <a:t>Tilsvarer (omtrent) «Samspill BOA – BFV» fra Excel-mal</a:t>
            </a:r>
          </a:p>
          <a:p>
            <a:pPr lvl="1"/>
            <a:r>
              <a:rPr lang="nb-NO"/>
              <a:t>Har bekreftelsesspørsmålene (svarene på disse) som egen fane</a:t>
            </a:r>
          </a:p>
          <a:p>
            <a:endParaRPr lang="nb-NO"/>
          </a:p>
          <a:p>
            <a:r>
              <a:rPr lang="nb-NO"/>
              <a:t>Ved å kjøre godkjenningsrapport skal </a:t>
            </a:r>
            <a:r>
              <a:rPr lang="nb-NO" err="1"/>
              <a:t>kostnadsgodkjenner</a:t>
            </a:r>
            <a:r>
              <a:rPr lang="nb-NO"/>
              <a:t> ha nok informasjon til å godkjenne (eller avvise) at søknad sendes</a:t>
            </a:r>
          </a:p>
          <a:p>
            <a:pPr lvl="1"/>
            <a:r>
              <a:rPr lang="nb-NO"/>
              <a:t>Inneholder </a:t>
            </a:r>
            <a:r>
              <a:rPr lang="nb-NO" err="1"/>
              <a:t>disclaimere</a:t>
            </a:r>
            <a:r>
              <a:rPr lang="nb-NO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i="1"/>
              <a:t>Hva går </a:t>
            </a:r>
            <a:r>
              <a:rPr lang="nb-NO" i="1" err="1"/>
              <a:t>kostnadsgodkjenner</a:t>
            </a:r>
            <a:r>
              <a:rPr lang="nb-NO" i="1"/>
              <a:t> god for ved å godkjenne kostnadskalkylen?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A4192-30AA-234A-1816-D8FA7BE02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76"/>
          <a:stretch/>
        </p:blipFill>
        <p:spPr>
          <a:xfrm>
            <a:off x="1381225" y="2597164"/>
            <a:ext cx="2896004" cy="401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E3F60-28DC-7269-570D-53B250CF9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17"/>
          <a:stretch/>
        </p:blipFill>
        <p:spPr>
          <a:xfrm>
            <a:off x="5399151" y="2568586"/>
            <a:ext cx="3038899" cy="401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EE534-74EE-18D7-7FF3-13DF3C7A5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417" y="4872900"/>
            <a:ext cx="8773749" cy="704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D6766-929D-2567-0ED9-00432A085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417" y="5827238"/>
            <a:ext cx="4782217" cy="4953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F0C165-F335-D291-DED9-002730B6C27E}"/>
              </a:ext>
            </a:extLst>
          </p:cNvPr>
          <p:cNvSpPr txBox="1"/>
          <p:nvPr/>
        </p:nvSpPr>
        <p:spPr>
          <a:xfrm>
            <a:off x="812735" y="5000015"/>
            <a:ext cx="942634" cy="30777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0488" lvl="2"/>
            <a:r>
              <a:rPr lang="nb-NO" sz="1400" b="1"/>
              <a:t>Bidrag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8C3B7-1B7A-92B7-599A-904868AA212E}"/>
              </a:ext>
            </a:extLst>
          </p:cNvPr>
          <p:cNvSpPr txBox="1"/>
          <p:nvPr/>
        </p:nvSpPr>
        <p:spPr>
          <a:xfrm>
            <a:off x="812735" y="5868822"/>
            <a:ext cx="1022550" cy="30777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0488" lvl="2"/>
            <a:r>
              <a:rPr lang="nb-NO" sz="1400" b="1"/>
              <a:t>Oppdrag</a:t>
            </a:r>
          </a:p>
        </p:txBody>
      </p:sp>
    </p:spTree>
    <p:extLst>
      <p:ext uri="{BB962C8B-B14F-4D97-AF65-F5344CB8AC3E}">
        <p14:creationId xmlns:p14="http://schemas.microsoft.com/office/powerpoint/2010/main" val="79266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74C2-A71A-E3D4-3371-C5416587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Kjør – «Godkjenningsrapport»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946B48-5E51-30E8-0FB2-FAAA5B4D5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50" y="1327719"/>
            <a:ext cx="9392599" cy="334120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6259F-1387-1D48-75CD-48BC176FB3D4}"/>
              </a:ext>
            </a:extLst>
          </p:cNvPr>
          <p:cNvSpPr/>
          <p:nvPr/>
        </p:nvSpPr>
        <p:spPr>
          <a:xfrm>
            <a:off x="6096000" y="4260176"/>
            <a:ext cx="715214" cy="31031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D33FB-DF35-39B3-6B6D-2E53CF0A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468" y="3895931"/>
            <a:ext cx="4479138" cy="2473436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B8C1DF42-9924-74D9-A4FA-B13BC5A9DB3E}"/>
              </a:ext>
            </a:extLst>
          </p:cNvPr>
          <p:cNvSpPr/>
          <p:nvPr/>
        </p:nvSpPr>
        <p:spPr>
          <a:xfrm rot="10800000" flipV="1">
            <a:off x="6854336" y="4371417"/>
            <a:ext cx="669304" cy="139462"/>
          </a:xfrm>
          <a:prstGeom prst="leftArrow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68B4B-A65A-808A-8955-17D52836E9F6}"/>
              </a:ext>
            </a:extLst>
          </p:cNvPr>
          <p:cNvSpPr txBox="1"/>
          <p:nvPr/>
        </p:nvSpPr>
        <p:spPr>
          <a:xfrm>
            <a:off x="6659515" y="4630476"/>
            <a:ext cx="86412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>
                <a:latin typeface="+mj-lt"/>
                <a:cs typeface="Poppins" panose="00000500000000000000" pitchFamily="2" charset="0"/>
              </a:rPr>
              <a:t>Velg riktig rapport</a:t>
            </a:r>
          </a:p>
          <a:p>
            <a:pPr marL="84138" indent="-84138">
              <a:buFontTx/>
              <a:buChar char="-"/>
            </a:pPr>
            <a:r>
              <a:rPr lang="nb-NO" sz="1200">
                <a:latin typeface="+mj-lt"/>
                <a:cs typeface="Poppins" panose="00000500000000000000" pitchFamily="2" charset="0"/>
              </a:rPr>
              <a:t>Bidrag</a:t>
            </a:r>
          </a:p>
          <a:p>
            <a:pPr marL="84138" indent="-84138">
              <a:buFontTx/>
              <a:buChar char="-"/>
            </a:pPr>
            <a:r>
              <a:rPr lang="nb-NO" sz="1200">
                <a:latin typeface="+mj-lt"/>
                <a:cs typeface="Poppins" panose="00000500000000000000" pitchFamily="2" charset="0"/>
              </a:rPr>
              <a:t>Oppdrag</a:t>
            </a:r>
            <a:endParaRPr lang="nb-NO" sz="120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E116F7-189D-DBB7-3CB2-EFEA9B8B6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631" y="5895041"/>
            <a:ext cx="2333951" cy="724001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6528D57F-0A8B-77C8-9C14-AFAA1123BD69}"/>
              </a:ext>
            </a:extLst>
          </p:cNvPr>
          <p:cNvSpPr/>
          <p:nvPr/>
        </p:nvSpPr>
        <p:spPr>
          <a:xfrm rot="16200000" flipV="1">
            <a:off x="6807691" y="5608978"/>
            <a:ext cx="311593" cy="137811"/>
          </a:xfrm>
          <a:prstGeom prst="leftArrow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8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292D-FCFB-8B5F-68F7-E3AA44AC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Godkjenningsrapport bidrag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C8BEE-3D1A-49D6-8A0B-BB9DD603AB55}"/>
              </a:ext>
            </a:extLst>
          </p:cNvPr>
          <p:cNvSpPr txBox="1"/>
          <p:nvPr/>
        </p:nvSpPr>
        <p:spPr>
          <a:xfrm>
            <a:off x="7196232" y="1961625"/>
            <a:ext cx="3497708" cy="14157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200"/>
              <a:t>Viser altså økonomiske data for instituttet og hele NTNU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200"/>
              <a:t>Viser også – hvis aktuelt – hvor mye det totalt søkes om, og hvor stor andel NTNU i tilfelle har</a:t>
            </a:r>
          </a:p>
          <a:p>
            <a:pPr marL="358775" lvl="1" indent="-174625">
              <a:buFont typeface="Arial" panose="020B0604020202020204" pitchFamily="34" charset="0"/>
              <a:buChar char="•"/>
            </a:pPr>
            <a:r>
              <a:rPr lang="nb-NO" sz="1200"/>
              <a:t>Her NTNU 4,5 av totalt 6,0 </a:t>
            </a:r>
            <a:r>
              <a:rPr lang="nb-NO" sz="1200" err="1"/>
              <a:t>mill</a:t>
            </a:r>
            <a:endParaRPr lang="nb-NO" sz="1200"/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8AB4E9-E9ED-5A7A-8C6A-AADDA7CBA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7" y="1130714"/>
            <a:ext cx="6394976" cy="53007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AB59D5-D1AD-25F8-198A-620C45D331C6}"/>
              </a:ext>
            </a:extLst>
          </p:cNvPr>
          <p:cNvSpPr/>
          <p:nvPr/>
        </p:nvSpPr>
        <p:spPr>
          <a:xfrm>
            <a:off x="148497" y="5070142"/>
            <a:ext cx="6363749" cy="18927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5FCF0-7177-B468-4C45-2E02EA39E3B1}"/>
              </a:ext>
            </a:extLst>
          </p:cNvPr>
          <p:cNvSpPr txBox="1"/>
          <p:nvPr/>
        </p:nvSpPr>
        <p:spPr>
          <a:xfrm>
            <a:off x="6512245" y="5120336"/>
            <a:ext cx="4865907" cy="52322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 b="1"/>
              <a:t>NB: Fokuser på nettobidrag (ikke egenfinansiering)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0015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277A-E9BC-F955-1173-14D57848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Bekreftelsesspørsmål i rapport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2F8FAF-0E5A-9786-06E2-0B1DA5B66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50" y="1488939"/>
            <a:ext cx="11225212" cy="2650397"/>
          </a:xfrm>
        </p:spPr>
      </p:pic>
    </p:spTree>
    <p:extLst>
      <p:ext uri="{BB962C8B-B14F-4D97-AF65-F5344CB8AC3E}">
        <p14:creationId xmlns:p14="http://schemas.microsoft.com/office/powerpoint/2010/main" val="185536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157E-D40E-9C53-3683-9EFD9D97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Tilbake til godkjenning av kostnadskalkyle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4BDC9-E9F4-DA71-E3AD-4F641454A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BC1A8-1084-C763-0EB7-106542B7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0" y="1113306"/>
            <a:ext cx="9248926" cy="5446258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6F1CE5-A383-4A30-FD82-62B9E9D910E8}"/>
              </a:ext>
            </a:extLst>
          </p:cNvPr>
          <p:cNvSpPr/>
          <p:nvPr/>
        </p:nvSpPr>
        <p:spPr>
          <a:xfrm>
            <a:off x="3890070" y="6183245"/>
            <a:ext cx="1596330" cy="37632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0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B472-9CA8-EEEB-2F74-3C4A3927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17572-22BA-CE1C-89DA-457E73B66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cxnSp>
        <p:nvCxnSpPr>
          <p:cNvPr id="4" name="Rett linje 13">
            <a:extLst>
              <a:ext uri="{FF2B5EF4-FFF2-40B4-BE49-F238E27FC236}">
                <a16:creationId xmlns:a16="http://schemas.microsoft.com/office/drawing/2014/main" id="{4332209A-AC55-2E0B-857B-70F4EC9614B1}"/>
              </a:ext>
            </a:extLst>
          </p:cNvPr>
          <p:cNvCxnSpPr>
            <a:cxnSpLocks/>
          </p:cNvCxnSpPr>
          <p:nvPr/>
        </p:nvCxnSpPr>
        <p:spPr>
          <a:xfrm>
            <a:off x="1045369" y="1989363"/>
            <a:ext cx="0" cy="2948397"/>
          </a:xfrm>
          <a:prstGeom prst="line">
            <a:avLst/>
          </a:prstGeom>
          <a:ln w="38100">
            <a:solidFill>
              <a:srgbClr val="DCD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79F40D04-FA93-BEE9-69C0-6D4E9CD84881}"/>
              </a:ext>
            </a:extLst>
          </p:cNvPr>
          <p:cNvSpPr/>
          <p:nvPr/>
        </p:nvSpPr>
        <p:spPr>
          <a:xfrm>
            <a:off x="838200" y="2199680"/>
            <a:ext cx="414337" cy="414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>
                <a:solidFill>
                  <a:srgbClr val="0C478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C4788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E92B29D-BFE5-513B-D3E7-2020E861823B}"/>
              </a:ext>
            </a:extLst>
          </p:cNvPr>
          <p:cNvSpPr/>
          <p:nvPr/>
        </p:nvSpPr>
        <p:spPr>
          <a:xfrm>
            <a:off x="838200" y="2708672"/>
            <a:ext cx="414337" cy="414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>
                <a:solidFill>
                  <a:srgbClr val="0C478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762CCF8-AAE4-0F30-0349-93EF514CBDC7}"/>
              </a:ext>
            </a:extLst>
          </p:cNvPr>
          <p:cNvSpPr/>
          <p:nvPr/>
        </p:nvSpPr>
        <p:spPr>
          <a:xfrm>
            <a:off x="838200" y="3217664"/>
            <a:ext cx="414337" cy="414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>
                <a:solidFill>
                  <a:srgbClr val="0C478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C52CFC4-0987-21F8-BE24-728DAF6DF492}"/>
              </a:ext>
            </a:extLst>
          </p:cNvPr>
          <p:cNvSpPr/>
          <p:nvPr/>
        </p:nvSpPr>
        <p:spPr>
          <a:xfrm>
            <a:off x="838200" y="3726656"/>
            <a:ext cx="414337" cy="414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>
                <a:solidFill>
                  <a:srgbClr val="0C478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C4788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TekstSylinder 17">
            <a:extLst>
              <a:ext uri="{FF2B5EF4-FFF2-40B4-BE49-F238E27FC236}">
                <a16:creationId xmlns:a16="http://schemas.microsoft.com/office/drawing/2014/main" id="{B68F07AF-179C-9D47-A188-F35A6C680EE8}"/>
              </a:ext>
            </a:extLst>
          </p:cNvPr>
          <p:cNvSpPr txBox="1"/>
          <p:nvPr/>
        </p:nvSpPr>
        <p:spPr>
          <a:xfrm>
            <a:off x="1600189" y="2237571"/>
            <a:ext cx="8410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Velko</a:t>
            </a:r>
            <a:r>
              <a:rPr lang="nb-NO" sz="160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mmen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TekstSylinder 21">
            <a:extLst>
              <a:ext uri="{FF2B5EF4-FFF2-40B4-BE49-F238E27FC236}">
                <a16:creationId xmlns:a16="http://schemas.microsoft.com/office/drawing/2014/main" id="{509FC43F-010C-0E71-3876-17AB47B6DA00}"/>
              </a:ext>
            </a:extLst>
          </p:cNvPr>
          <p:cNvSpPr txBox="1"/>
          <p:nvPr/>
        </p:nvSpPr>
        <p:spPr>
          <a:xfrm>
            <a:off x="1600189" y="3248685"/>
            <a:ext cx="8410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Introduksjon til rollen som Kostnadsgodkjenner for BOA-prosjekter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TekstSylinder 23">
            <a:extLst>
              <a:ext uri="{FF2B5EF4-FFF2-40B4-BE49-F238E27FC236}">
                <a16:creationId xmlns:a16="http://schemas.microsoft.com/office/drawing/2014/main" id="{B6015537-A424-E936-A170-4F6D68DB8A54}"/>
              </a:ext>
            </a:extLst>
          </p:cNvPr>
          <p:cNvSpPr txBox="1"/>
          <p:nvPr/>
        </p:nvSpPr>
        <p:spPr>
          <a:xfrm>
            <a:off x="1600189" y="3764547"/>
            <a:ext cx="8410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Systemopplæring</a:t>
            </a:r>
          </a:p>
        </p:txBody>
      </p:sp>
      <p:sp>
        <p:nvSpPr>
          <p:cNvPr id="12" name="Ellipse 16">
            <a:extLst>
              <a:ext uri="{FF2B5EF4-FFF2-40B4-BE49-F238E27FC236}">
                <a16:creationId xmlns:a16="http://schemas.microsoft.com/office/drawing/2014/main" id="{C7353AA6-D1EC-3A43-71E0-AEA16598D188}"/>
              </a:ext>
            </a:extLst>
          </p:cNvPr>
          <p:cNvSpPr/>
          <p:nvPr/>
        </p:nvSpPr>
        <p:spPr>
          <a:xfrm>
            <a:off x="838200" y="4235647"/>
            <a:ext cx="414337" cy="414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C4788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5</a:t>
            </a:r>
          </a:p>
        </p:txBody>
      </p:sp>
      <p:sp>
        <p:nvSpPr>
          <p:cNvPr id="13" name="TekstSylinder 19">
            <a:extLst>
              <a:ext uri="{FF2B5EF4-FFF2-40B4-BE49-F238E27FC236}">
                <a16:creationId xmlns:a16="http://schemas.microsoft.com/office/drawing/2014/main" id="{4C50CF6C-E2FF-5C35-DD7F-0B1EEAD038C1}"/>
              </a:ext>
            </a:extLst>
          </p:cNvPr>
          <p:cNvSpPr txBox="1"/>
          <p:nvPr/>
        </p:nvSpPr>
        <p:spPr>
          <a:xfrm>
            <a:off x="1600187" y="4281876"/>
            <a:ext cx="8410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Brukerstøtte og veien videre</a:t>
            </a:r>
          </a:p>
        </p:txBody>
      </p:sp>
      <p:sp>
        <p:nvSpPr>
          <p:cNvPr id="18" name="TekstSylinder 21">
            <a:extLst>
              <a:ext uri="{FF2B5EF4-FFF2-40B4-BE49-F238E27FC236}">
                <a16:creationId xmlns:a16="http://schemas.microsoft.com/office/drawing/2014/main" id="{FFD6DAE8-354A-3279-272B-E4EB7061C701}"/>
              </a:ext>
            </a:extLst>
          </p:cNvPr>
          <p:cNvSpPr txBox="1"/>
          <p:nvPr/>
        </p:nvSpPr>
        <p:spPr>
          <a:xfrm>
            <a:off x="1600189" y="2736427"/>
            <a:ext cx="8410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Formål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88E1-2996-A2A4-B898-8D31E772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Godkjenner du kostnadskalkylen?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B23219-7115-3D4E-B47F-AAE90FCCC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43" y="1354908"/>
            <a:ext cx="10545647" cy="480127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3D5B1A-ECA2-D1BE-D84A-A4C8EDD93552}"/>
              </a:ext>
            </a:extLst>
          </p:cNvPr>
          <p:cNvSpPr/>
          <p:nvPr/>
        </p:nvSpPr>
        <p:spPr>
          <a:xfrm>
            <a:off x="3487919" y="5806926"/>
            <a:ext cx="1121788" cy="34925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3D154-B3BD-EF2E-1D9A-B856473E0E67}"/>
              </a:ext>
            </a:extLst>
          </p:cNvPr>
          <p:cNvSpPr/>
          <p:nvPr/>
        </p:nvSpPr>
        <p:spPr>
          <a:xfrm>
            <a:off x="2592373" y="5806926"/>
            <a:ext cx="829557" cy="34925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4C500F-3981-D0B4-B5C6-118480476AF8}"/>
              </a:ext>
            </a:extLst>
          </p:cNvPr>
          <p:cNvSpPr/>
          <p:nvPr/>
        </p:nvSpPr>
        <p:spPr>
          <a:xfrm>
            <a:off x="1885361" y="5797486"/>
            <a:ext cx="641023" cy="38575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971263-E3A0-ED18-446A-38A74B9BA50F}"/>
              </a:ext>
            </a:extLst>
          </p:cNvPr>
          <p:cNvSpPr/>
          <p:nvPr/>
        </p:nvSpPr>
        <p:spPr>
          <a:xfrm>
            <a:off x="585974" y="5797486"/>
            <a:ext cx="1233398" cy="3857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48BA7-C863-4850-F721-EC97F94B46F1}"/>
              </a:ext>
            </a:extLst>
          </p:cNvPr>
          <p:cNvSpPr txBox="1"/>
          <p:nvPr/>
        </p:nvSpPr>
        <p:spPr>
          <a:xfrm>
            <a:off x="530924" y="3462275"/>
            <a:ext cx="2251494" cy="163121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/>
              <a:t>4 alternativer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b-NO" sz="1100"/>
              <a:t>Avansert modus vil gi deg mulighet til å behandle de individuelle kostnadskalkylene(hvis du har mer enn 1 til godkjenning) innenfor en søknad hver for seg, mens de andre valgene behandler alle samlet</a:t>
            </a:r>
            <a:endParaRPr lang="nb-NO" sz="1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877419-1E0D-7897-9C87-7C7CA7DE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20" y="2504442"/>
            <a:ext cx="4172532" cy="1076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883B46-131C-4C36-D2FE-892A99BA9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02" y="3754996"/>
            <a:ext cx="4066650" cy="17889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FABAD4-9E8E-B1BC-44EE-226998340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863" y="3286422"/>
            <a:ext cx="4020111" cy="21148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C60EA70-8BE7-B6FA-17AF-E310746AA181}"/>
              </a:ext>
            </a:extLst>
          </p:cNvPr>
          <p:cNvSpPr/>
          <p:nvPr/>
        </p:nvSpPr>
        <p:spPr>
          <a:xfrm>
            <a:off x="401849" y="5797485"/>
            <a:ext cx="4317295" cy="3857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1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FDEA-931B-BABD-9696-21F14AFF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196747"/>
            <a:ext cx="11224996" cy="503645"/>
          </a:xfrm>
        </p:spPr>
        <p:txBody>
          <a:bodyPr/>
          <a:lstStyle/>
          <a:p>
            <a:r>
              <a:rPr lang="nb-NO"/>
              <a:t>Hva skjer videre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BA1F-3F63-C12B-B446-A05AFF2B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936050"/>
            <a:ext cx="11224996" cy="4818365"/>
          </a:xfrm>
        </p:spPr>
        <p:txBody>
          <a:bodyPr/>
          <a:lstStyle/>
          <a:p>
            <a:r>
              <a:rPr lang="nb-NO" err="1"/>
              <a:t>Kostnadsgodkjenner</a:t>
            </a:r>
            <a:r>
              <a:rPr lang="nb-NO"/>
              <a:t> på alle involverte enheter godkjenner sine respektive kalkyler</a:t>
            </a:r>
          </a:p>
          <a:p>
            <a:pPr lvl="1"/>
            <a:r>
              <a:rPr lang="nb-NO"/>
              <a:t>Hovedavdelingens </a:t>
            </a:r>
            <a:r>
              <a:rPr lang="nb-NO" err="1"/>
              <a:t>kostnadsgodkjenner</a:t>
            </a:r>
            <a:r>
              <a:rPr lang="nb-NO"/>
              <a:t> (eller dekan/prorektor hvis delegasjonsreglementet krever det) godkjenner NTNUs samlede søknad</a:t>
            </a:r>
          </a:p>
          <a:p>
            <a:endParaRPr lang="nb-NO"/>
          </a:p>
          <a:p>
            <a:r>
              <a:rPr lang="nb-NO"/>
              <a:t>Når </a:t>
            </a:r>
            <a:r>
              <a:rPr lang="nb-NO" err="1"/>
              <a:t>kostnadsgodkjenner</a:t>
            </a:r>
            <a:r>
              <a:rPr lang="nb-NO"/>
              <a:t>(e) har godkjent kan søknad sendes </a:t>
            </a:r>
            <a:r>
              <a:rPr lang="nb-NO" err="1"/>
              <a:t>finansiør</a:t>
            </a:r>
            <a:endParaRPr lang="nb-NO"/>
          </a:p>
          <a:p>
            <a:pPr lvl="1"/>
            <a:r>
              <a:rPr lang="nb-NO"/>
              <a:t>Gjøres av prosjektleder/prosjektøkonom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19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94F-324D-B09F-85DC-50405E98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videre prosess etter at søknad er sendt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3F22-7A01-46BF-0451-3C486515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Resultat kommer fra </a:t>
            </a:r>
            <a:r>
              <a:rPr lang="nb-NO" err="1"/>
              <a:t>finansiør</a:t>
            </a:r>
            <a:endParaRPr lang="nb-NO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1D1DC-7356-AA57-52C1-A60CB9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1" y="1815830"/>
            <a:ext cx="7475592" cy="417297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D8E436-74AC-6288-7110-F53C09B94B11}"/>
              </a:ext>
            </a:extLst>
          </p:cNvPr>
          <p:cNvSpPr/>
          <p:nvPr/>
        </p:nvSpPr>
        <p:spPr>
          <a:xfrm>
            <a:off x="6271098" y="3429000"/>
            <a:ext cx="1666672" cy="175908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41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5E7C-13A0-0CCC-C424-3F262D67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397785"/>
            <a:ext cx="11224996" cy="1202510"/>
          </a:xfrm>
        </p:spPr>
        <p:txBody>
          <a:bodyPr/>
          <a:lstStyle/>
          <a:p>
            <a:r>
              <a:rPr lang="nb-NO"/>
              <a:t>Hvis søknad er godkjent – ny fase (og prosess)</a:t>
            </a:r>
            <a:br>
              <a:rPr lang="nb-NO"/>
            </a:br>
            <a:r>
              <a:rPr lang="nb-NO"/>
              <a:t>Forhandling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E486D-EEB9-039F-D534-15D725228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55" y="1660727"/>
            <a:ext cx="10013959" cy="43624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14328C-26B9-0AD7-003E-6AFDDE22C8F6}"/>
              </a:ext>
            </a:extLst>
          </p:cNvPr>
          <p:cNvSpPr/>
          <p:nvPr/>
        </p:nvSpPr>
        <p:spPr>
          <a:xfrm>
            <a:off x="6579909" y="4920792"/>
            <a:ext cx="3796260" cy="9293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0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B654-8E43-735E-A820-33323FBE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Forhandlingsfasen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2BDF-0CE7-6FF3-A04F-DBDEAA5F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63" y="1299217"/>
            <a:ext cx="11388073" cy="4842180"/>
          </a:xfrm>
        </p:spPr>
        <p:txBody>
          <a:bodyPr/>
          <a:lstStyle/>
          <a:p>
            <a:r>
              <a:rPr lang="nb-NO"/>
              <a:t>Hvis nødvendig revideres budsjettet</a:t>
            </a:r>
          </a:p>
          <a:p>
            <a:endParaRPr lang="nb-NO" sz="2000"/>
          </a:p>
          <a:p>
            <a:r>
              <a:rPr lang="nb-NO" sz="2000"/>
              <a:t>Når alt er klart skal også forhandlingskalkylen(e) sendes </a:t>
            </a:r>
            <a:r>
              <a:rPr lang="nb-NO" sz="2000" err="1"/>
              <a:t>kostnadsgodkjenner</a:t>
            </a:r>
            <a:r>
              <a:rPr lang="nb-NO" sz="2000"/>
              <a:t>(e)</a:t>
            </a:r>
          </a:p>
          <a:p>
            <a:pPr lvl="2"/>
            <a:endParaRPr lang="nb-NO" sz="1600"/>
          </a:p>
          <a:p>
            <a:r>
              <a:rPr lang="nb-NO" sz="2000"/>
              <a:t>Hvis det ikke er endringer i budsjett/finansiering blir forhandlingsversjon automatisk godkjent</a:t>
            </a:r>
          </a:p>
          <a:p>
            <a:pPr lvl="1"/>
            <a:r>
              <a:rPr lang="nb-NO" sz="1600"/>
              <a:t>Er formelt på arbeidsflyt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800"/>
              <a:t>Går til opprettelse i prosjektmodulen</a:t>
            </a:r>
          </a:p>
          <a:p>
            <a:endParaRPr lang="nb-NO" sz="2000"/>
          </a:p>
          <a:p>
            <a:r>
              <a:rPr lang="nb-NO" sz="2000"/>
              <a:t>Hvis endringer blir det samme arbeidsflyt som for søknad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800"/>
              <a:t>Når godkjent går den til opprettelse i prosjektmodulen</a:t>
            </a:r>
          </a:p>
        </p:txBody>
      </p:sp>
    </p:spTree>
    <p:extLst>
      <p:ext uri="{BB962C8B-B14F-4D97-AF65-F5344CB8AC3E}">
        <p14:creationId xmlns:p14="http://schemas.microsoft.com/office/powerpoint/2010/main" val="375824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6169-1DF6-0826-F14F-D23ABB06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finner du mer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F175-D66C-6D74-29FE-D9C64C3E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marL="342265" indent="-342265"/>
            <a:r>
              <a:rPr lang="nb-NO" b="1"/>
              <a:t>Kort veileder: </a:t>
            </a:r>
            <a:r>
              <a:rPr lang="nb-NO" b="1" i="0" u="sng">
                <a:solidFill>
                  <a:srgbClr val="9A00B7"/>
                </a:solidFill>
                <a:effectLst/>
                <a:latin typeface="Poppins" panose="00000500000000000000" pitchFamily="2" charset="0"/>
                <a:hlinkClick r:id="rId2"/>
              </a:rPr>
              <a:t>Enkel veileder - Kostnadsgodkjenner (prosjektsøknadsmodulen</a:t>
            </a:r>
            <a:r>
              <a:rPr lang="nb-NO" b="1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)</a:t>
            </a:r>
            <a:endParaRPr lang="nb-NO" b="1"/>
          </a:p>
          <a:p>
            <a:pPr marL="342265" indent="-342265"/>
            <a:r>
              <a:rPr lang="nb-NO"/>
              <a:t>DFØ brukerveiledning om </a:t>
            </a:r>
            <a:r>
              <a:rPr lang="nb-NO">
                <a:hlinkClick r:id="rId3"/>
              </a:rPr>
              <a:t>Søke finansiering og forhandle avtale</a:t>
            </a:r>
            <a:endParaRPr lang="nb-NO"/>
          </a:p>
          <a:p>
            <a:pPr marL="342265" indent="-342265"/>
            <a:r>
              <a:rPr lang="nb-NO"/>
              <a:t>BOTT rutine – </a:t>
            </a:r>
            <a:r>
              <a:rPr lang="nb-NO">
                <a:hlinkClick r:id="rId4"/>
              </a:rPr>
              <a:t>Søke finansiering</a:t>
            </a:r>
            <a:endParaRPr lang="nb-NO"/>
          </a:p>
          <a:p>
            <a:pPr marL="342265" indent="-342265"/>
            <a:r>
              <a:rPr lang="nb-NO"/>
              <a:t>BOTT E-læringskurs om </a:t>
            </a:r>
            <a:r>
              <a:rPr lang="nb-NO" b="0" i="0" u="none" strike="noStrike">
                <a:solidFill>
                  <a:srgbClr val="9A00B7"/>
                </a:solidFill>
                <a:effectLst/>
                <a:latin typeface="Poppins"/>
                <a:hlinkClick r:id="rId5"/>
              </a:rPr>
              <a:t>rollen Kostnadsgodkjenner</a:t>
            </a:r>
            <a:endParaRPr lang="nb-NO"/>
          </a:p>
          <a:p>
            <a:pPr marL="342265" indent="-342265"/>
            <a:r>
              <a:rPr lang="nb-NO">
                <a:solidFill>
                  <a:srgbClr val="000000"/>
                </a:solidFill>
              </a:rPr>
              <a:t>NTNU Wiki: </a:t>
            </a:r>
            <a:r>
              <a:rPr lang="nb-NO">
                <a:hlinkClick r:id="rId6"/>
              </a:rPr>
              <a:t>NTNU økonomi og lønn forvaltning - Kunnskapsbasen - NTNU</a:t>
            </a:r>
          </a:p>
          <a:p>
            <a:pPr marL="742315" lvl="1" indent="-285115"/>
            <a:r>
              <a:rPr lang="nb-NO"/>
              <a:t>Veiledere</a:t>
            </a:r>
          </a:p>
          <a:p>
            <a:pPr marL="742315" lvl="1" indent="-285115"/>
            <a:r>
              <a:rPr lang="nb-NO"/>
              <a:t>Informasjon om videre opplæring</a:t>
            </a:r>
          </a:p>
          <a:p>
            <a:pPr marL="457200" lvl="1" indent="0">
              <a:buNone/>
            </a:pPr>
            <a:endParaRPr lang="nb-NO"/>
          </a:p>
          <a:p>
            <a:pPr marL="342265" indent="-342265"/>
            <a:endParaRPr lang="nb-NO"/>
          </a:p>
          <a:p>
            <a:pPr marL="342265" indent="-342265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00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9502-345C-D0EF-25E4-80E4F287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326490"/>
            <a:ext cx="11224996" cy="648512"/>
          </a:xfrm>
        </p:spPr>
        <p:txBody>
          <a:bodyPr/>
          <a:lstStyle/>
          <a:p>
            <a:r>
              <a:rPr lang="nb-NO"/>
              <a:t>Brukerstøtte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0099-927D-25C9-3AAA-A141149C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44" y="1270277"/>
            <a:ext cx="6696403" cy="18775985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2000" b="1"/>
              <a:t>Brukerstøtte prosjektsøknadsmodulen i UNIT4 ERP</a:t>
            </a:r>
          </a:p>
          <a:p>
            <a:r>
              <a:rPr lang="nb-NO" sz="2000"/>
              <a:t>Spør først din prosjektøkonom, men ellers er</a:t>
            </a:r>
          </a:p>
          <a:p>
            <a:pPr marL="342265" indent="-342265"/>
            <a:r>
              <a:rPr lang="nb-NO" sz="2000">
                <a:hlinkClick r:id="rId2"/>
              </a:rPr>
              <a:t>Din lokale prosessrådgiver</a:t>
            </a:r>
            <a:r>
              <a:rPr lang="nb-NO" sz="2000"/>
              <a:t> 1.linjestøtte.</a:t>
            </a:r>
          </a:p>
          <a:p>
            <a:pPr marL="742315" lvl="1" indent="-285115"/>
            <a:endParaRPr lang="nb-NO" sz="1600"/>
          </a:p>
          <a:p>
            <a:pPr marL="342265" indent="-342265"/>
            <a:endParaRPr lang="nb-NO" sz="2000"/>
          </a:p>
        </p:txBody>
      </p:sp>
      <p:pic>
        <p:nvPicPr>
          <p:cNvPr id="8" name="Picture 7" descr="A person wearing headphones and a headset&#10;&#10;Description automatically generated with low confidence">
            <a:extLst>
              <a:ext uri="{FF2B5EF4-FFF2-40B4-BE49-F238E27FC236}">
                <a16:creationId xmlns:a16="http://schemas.microsoft.com/office/drawing/2014/main" id="{435F62A7-ABA7-4D1C-4262-D35372864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772" y="3213976"/>
            <a:ext cx="3136024" cy="31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10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7E4B1-A3C7-29E3-5D9C-2D3D7D7EB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17" b="6517"/>
          <a:stretch/>
        </p:blipFill>
        <p:spPr>
          <a:xfrm>
            <a:off x="-2382564" y="-202223"/>
            <a:ext cx="14763802" cy="72221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DEBCE-FA23-1B21-D1B3-27155F6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3408872"/>
            <a:ext cx="7461504" cy="293622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nb-NO" sz="54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</a:rPr>
              <a:t>Takk for deltakelsen!</a:t>
            </a:r>
          </a:p>
        </p:txBody>
      </p:sp>
    </p:spTree>
    <p:extLst>
      <p:ext uri="{BB962C8B-B14F-4D97-AF65-F5344CB8AC3E}">
        <p14:creationId xmlns:p14="http://schemas.microsoft.com/office/powerpoint/2010/main" val="385840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6AB8-252B-74EC-FAFD-079AE0B3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92DF-4834-744E-5E47-3ACF8A05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0" y="1053551"/>
            <a:ext cx="8527508" cy="5367699"/>
          </a:xfrm>
        </p:spPr>
        <p:txBody>
          <a:bodyPr/>
          <a:lstStyle/>
          <a:p>
            <a:r>
              <a:rPr lang="nb-NO"/>
              <a:t>Gi deltakerne en systemopplæring og forståelse for nye rutiner som er relevante for rollen</a:t>
            </a:r>
          </a:p>
          <a:p>
            <a:r>
              <a:rPr lang="nb-NO"/>
              <a:t>Gi deltakerne den nødvendige kunnskapen og ferdighetene for å utføre sin rolle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0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CB2F-C6C9-B832-ACDA-AABAA6B1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0" y="274641"/>
            <a:ext cx="10972800" cy="646331"/>
          </a:xfrm>
        </p:spPr>
        <p:txBody>
          <a:bodyPr/>
          <a:lstStyle/>
          <a:p>
            <a:r>
              <a:rPr lang="en-US"/>
              <a:t>BOTT-roller </a:t>
            </a:r>
            <a:r>
              <a:rPr lang="en-US" err="1"/>
              <a:t>i</a:t>
            </a:r>
            <a:r>
              <a:rPr lang="en-US"/>
              <a:t> prosjektsøknadsmodulen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D1C9-7F90-A3CA-F815-3628D4D4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25" y="1634341"/>
            <a:ext cx="10972800" cy="4624876"/>
          </a:xfrm>
        </p:spPr>
        <p:txBody>
          <a:bodyPr/>
          <a:lstStyle/>
          <a:p>
            <a:pPr marL="0" indent="0">
              <a:buNone/>
            </a:pPr>
            <a:endParaRPr lang="nb-NO"/>
          </a:p>
        </p:txBody>
      </p:sp>
      <p:pic>
        <p:nvPicPr>
          <p:cNvPr id="4" name="Bilde 21">
            <a:extLst>
              <a:ext uri="{FF2B5EF4-FFF2-40B4-BE49-F238E27FC236}">
                <a16:creationId xmlns:a16="http://schemas.microsoft.com/office/drawing/2014/main" id="{89029491-5B67-34DE-7A51-794F5863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67" y="4421272"/>
            <a:ext cx="3327400" cy="2247900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21E7CF4-009F-13E4-5E77-E7E0C7BD78D7}"/>
              </a:ext>
            </a:extLst>
          </p:cNvPr>
          <p:cNvSpPr txBox="1">
            <a:spLocks/>
          </p:cNvSpPr>
          <p:nvPr/>
        </p:nvSpPr>
        <p:spPr>
          <a:xfrm>
            <a:off x="948108" y="3730868"/>
            <a:ext cx="3239924" cy="228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1600" b="1"/>
              <a:t>Søknadsregistrerer</a:t>
            </a:r>
            <a:endParaRPr lang="nb-NO" sz="1600"/>
          </a:p>
          <a:p>
            <a:pPr marL="0" indent="0">
              <a:buFont typeface="Arial"/>
              <a:buNone/>
            </a:pPr>
            <a:r>
              <a:rPr lang="nb-NO" sz="1400"/>
              <a:t>Denne rollen er startpunktet for den digitale prosessen. </a:t>
            </a:r>
            <a:br>
              <a:rPr lang="nb-NO" sz="1400"/>
            </a:br>
            <a:r>
              <a:rPr lang="nb-NO" sz="1400"/>
              <a:t>Rollen vil innehas av forskningsrådgiver eller prosjektøkonom (evt. andre)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2063E00-2683-AC1B-0D76-05BB1CEB0322}"/>
              </a:ext>
            </a:extLst>
          </p:cNvPr>
          <p:cNvSpPr txBox="1"/>
          <p:nvPr/>
        </p:nvSpPr>
        <p:spPr>
          <a:xfrm>
            <a:off x="7858800" y="3730868"/>
            <a:ext cx="35150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Kostnadsgodkjenner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Denne rollen godkjenner budsjettene som inngår i prosjektsøknadene, og godkjenner samtidig bekreftelsesspørsmålene.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Dette er en av mange oppgaver som denne prosessrollen har i forhold til budsjettdisponering.</a:t>
            </a:r>
          </a:p>
        </p:txBody>
      </p:sp>
      <p:sp>
        <p:nvSpPr>
          <p:cNvPr id="7" name="TekstSylinder 7">
            <a:extLst>
              <a:ext uri="{FF2B5EF4-FFF2-40B4-BE49-F238E27FC236}">
                <a16:creationId xmlns:a16="http://schemas.microsoft.com/office/drawing/2014/main" id="{8B65E857-C388-C4B1-3D99-3CF03436DAAD}"/>
              </a:ext>
            </a:extLst>
          </p:cNvPr>
          <p:cNvSpPr txBox="1"/>
          <p:nvPr/>
        </p:nvSpPr>
        <p:spPr>
          <a:xfrm>
            <a:off x="4376309" y="3730868"/>
            <a:ext cx="323992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Prosjektøkonom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Denne rollen er selve navet i løsningen.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Lager budsjettet i systemet, i  samarbeid med prosjektleder og ledelse</a:t>
            </a:r>
          </a:p>
        </p:txBody>
      </p:sp>
      <p:pic>
        <p:nvPicPr>
          <p:cNvPr id="8" name="Bilde 13">
            <a:extLst>
              <a:ext uri="{FF2B5EF4-FFF2-40B4-BE49-F238E27FC236}">
                <a16:creationId xmlns:a16="http://schemas.microsoft.com/office/drawing/2014/main" id="{5FCD8F9C-7031-566D-E258-93EBE307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315" y="2264255"/>
            <a:ext cx="1261912" cy="1336692"/>
          </a:xfrm>
          <a:prstGeom prst="rect">
            <a:avLst/>
          </a:prstGeom>
        </p:spPr>
      </p:pic>
      <p:pic>
        <p:nvPicPr>
          <p:cNvPr id="9" name="Bilde 15">
            <a:extLst>
              <a:ext uri="{FF2B5EF4-FFF2-40B4-BE49-F238E27FC236}">
                <a16:creationId xmlns:a16="http://schemas.microsoft.com/office/drawing/2014/main" id="{500E0A40-BE5E-0890-A535-A1BFCF127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33" y="2162184"/>
            <a:ext cx="1189379" cy="1438763"/>
          </a:xfrm>
          <a:prstGeom prst="rect">
            <a:avLst/>
          </a:prstGeom>
        </p:spPr>
      </p:pic>
      <p:pic>
        <p:nvPicPr>
          <p:cNvPr id="10" name="Bilde 17">
            <a:extLst>
              <a:ext uri="{FF2B5EF4-FFF2-40B4-BE49-F238E27FC236}">
                <a16:creationId xmlns:a16="http://schemas.microsoft.com/office/drawing/2014/main" id="{2BD700F7-F625-D075-6C49-D38D72C62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930" y="2250887"/>
            <a:ext cx="1388837" cy="1318389"/>
          </a:xfrm>
          <a:prstGeom prst="rect">
            <a:avLst/>
          </a:prstGeom>
        </p:spPr>
      </p:pic>
      <p:sp>
        <p:nvSpPr>
          <p:cNvPr id="11" name="TekstSylinder 22">
            <a:extLst>
              <a:ext uri="{FF2B5EF4-FFF2-40B4-BE49-F238E27FC236}">
                <a16:creationId xmlns:a16="http://schemas.microsoft.com/office/drawing/2014/main" id="{10B3F0E2-312A-064E-3845-85E392AF25E2}"/>
              </a:ext>
            </a:extLst>
          </p:cNvPr>
          <p:cNvSpPr txBox="1"/>
          <p:nvPr/>
        </p:nvSpPr>
        <p:spPr>
          <a:xfrm>
            <a:off x="741975" y="5941117"/>
            <a:ext cx="261090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Kilde</a:t>
            </a: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BOTT, </a:t>
            </a:r>
            <a:r>
              <a:rPr kumimoji="0" lang="en-US" sz="1467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rollekombinasjoner</a:t>
            </a:r>
            <a:endParaRPr kumimoji="0" lang="nb-NO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5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106F-EBA4-2F90-380B-92F4DB3E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0F5AD1-4B54-99D1-6E21-898D8FFC3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951497"/>
              </p:ext>
            </p:extLst>
          </p:nvPr>
        </p:nvGraphicFramePr>
        <p:xfrm>
          <a:off x="-100361" y="-68184"/>
          <a:ext cx="12292362" cy="6926183"/>
        </p:xfrm>
        <a:graphic>
          <a:graphicData uri="http://schemas.openxmlformats.org/drawingml/2006/table">
            <a:tbl>
              <a:tblPr/>
              <a:tblGrid>
                <a:gridCol w="2655613">
                  <a:extLst>
                    <a:ext uri="{9D8B030D-6E8A-4147-A177-3AD203B41FA5}">
                      <a16:colId xmlns:a16="http://schemas.microsoft.com/office/drawing/2014/main" val="1824375553"/>
                    </a:ext>
                  </a:extLst>
                </a:gridCol>
                <a:gridCol w="4581323">
                  <a:extLst>
                    <a:ext uri="{9D8B030D-6E8A-4147-A177-3AD203B41FA5}">
                      <a16:colId xmlns:a16="http://schemas.microsoft.com/office/drawing/2014/main" val="2557585233"/>
                    </a:ext>
                  </a:extLst>
                </a:gridCol>
                <a:gridCol w="5055426">
                  <a:extLst>
                    <a:ext uri="{9D8B030D-6E8A-4147-A177-3AD203B41FA5}">
                      <a16:colId xmlns:a16="http://schemas.microsoft.com/office/drawing/2014/main" val="159162301"/>
                    </a:ext>
                  </a:extLst>
                </a:gridCol>
              </a:tblGrid>
              <a:tr h="836615">
                <a:tc rowSpan="3">
                  <a:txBody>
                    <a:bodyPr/>
                    <a:lstStyle/>
                    <a:p>
                      <a:pPr algn="ctr"/>
                      <a:r>
                        <a:rPr lang="nb-NO" sz="2000" b="0">
                          <a:solidFill>
                            <a:srgbClr val="32756D"/>
                          </a:solidFill>
                          <a:effectLst/>
                          <a:latin typeface="Lato Extended"/>
                        </a:rPr>
                        <a:t>Kostnadsgodkjenner</a:t>
                      </a:r>
                      <a:endParaRPr lang="nb-NO" sz="1100" b="0">
                        <a:effectLst/>
                        <a:latin typeface="Lato Extended"/>
                      </a:endParaRPr>
                    </a:p>
                    <a:p>
                      <a:pPr algn="ctr"/>
                      <a:r>
                        <a:rPr lang="nb-NO" sz="1100">
                          <a:effectLst/>
                        </a:rPr>
                        <a:t>  </a:t>
                      </a:r>
                    </a:p>
                  </a:txBody>
                  <a:tcPr marL="32648" marR="32648" marT="32648" marB="326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b-NO" sz="900">
                          <a:effectLst/>
                        </a:rPr>
                        <a:t>       </a:t>
                      </a:r>
                    </a:p>
                  </a:txBody>
                  <a:tcPr marL="32648" marR="32648" marT="32648" marB="326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nb-NO" sz="1200">
                        <a:effectLst/>
                      </a:endParaRPr>
                    </a:p>
                  </a:txBody>
                  <a:tcPr marL="32648" marR="32648" marT="32648" marB="326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05194"/>
                  </a:ext>
                </a:extLst>
              </a:tr>
              <a:tr h="29487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b-NO" sz="900">
                          <a:effectLst/>
                        </a:rPr>
                        <a:t>        </a:t>
                      </a:r>
                    </a:p>
                  </a:txBody>
                  <a:tcPr marL="32648" marR="32648" marT="32648" marB="326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nb-NO" sz="1200" b="1">
                        <a:solidFill>
                          <a:srgbClr val="32756D"/>
                        </a:solidFill>
                        <a:effectLst/>
                      </a:endParaRPr>
                    </a:p>
                  </a:txBody>
                  <a:tcPr marL="32648" marR="32648" marT="32648" marB="326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4559"/>
                  </a:ext>
                </a:extLst>
              </a:tr>
              <a:tr h="314079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b-NO" sz="900">
                          <a:effectLst/>
                        </a:rPr>
                        <a:t>          </a:t>
                      </a:r>
                    </a:p>
                  </a:txBody>
                  <a:tcPr marL="32648" marR="32648" marT="32648" marB="326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nb-NO" sz="1200">
                        <a:effectLst/>
                      </a:endParaRPr>
                    </a:p>
                  </a:txBody>
                  <a:tcPr marL="32648" marR="32648" marT="32648" marB="326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45227"/>
                  </a:ext>
                </a:extLst>
              </a:tr>
            </a:tbl>
          </a:graphicData>
        </a:graphic>
      </p:graphicFrame>
      <p:sp>
        <p:nvSpPr>
          <p:cNvPr id="5" name="AutoShape 1">
            <a:extLst>
              <a:ext uri="{FF2B5EF4-FFF2-40B4-BE49-F238E27FC236}">
                <a16:creationId xmlns:a16="http://schemas.microsoft.com/office/drawing/2014/main" id="{5D66549B-B319-7F57-9AFD-D31ECC1F8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34704" y="779409"/>
            <a:ext cx="4473680" cy="24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7B13322-B59F-B97F-0112-10A3B4DA44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88779" y="779409"/>
            <a:ext cx="2334093" cy="12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A7E623F-80CF-802C-7EDC-9BCB0BBD8B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7364" y="779409"/>
            <a:ext cx="2479975" cy="12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0418EF56-CCD2-8DAC-1504-789C98DDCD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0192" y="779409"/>
            <a:ext cx="2188214" cy="12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" name="Picture 11" descr="A green circle with a person's head&#10;&#10;Description automatically generated with low confidence">
            <a:extLst>
              <a:ext uri="{FF2B5EF4-FFF2-40B4-BE49-F238E27FC236}">
                <a16:creationId xmlns:a16="http://schemas.microsoft.com/office/drawing/2014/main" id="{B207CA6F-FED6-518C-1C96-8633E93FE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779" y="379737"/>
            <a:ext cx="1088021" cy="1082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0A5296-B70B-A82C-E168-882ABDB9E3E5}"/>
              </a:ext>
            </a:extLst>
          </p:cNvPr>
          <p:cNvSpPr txBox="1"/>
          <p:nvPr/>
        </p:nvSpPr>
        <p:spPr>
          <a:xfrm>
            <a:off x="4303707" y="274641"/>
            <a:ext cx="63175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800" b="1">
                <a:solidFill>
                  <a:srgbClr val="32756D"/>
                </a:solidFill>
                <a:effectLst/>
              </a:rPr>
              <a:t>Formål</a:t>
            </a:r>
            <a:endParaRPr lang="nb-NO" b="1">
              <a:solidFill>
                <a:srgbClr val="32756D"/>
              </a:solidFill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b-NO" sz="1400">
                <a:effectLst/>
              </a:rPr>
              <a:t>Sikre at disposisjoner, avtaler og krav som medfører økonomiske forpliktelser for universitetet, er i tråd med gjeldende lover, regler og retningslinjer/rutiner</a:t>
            </a:r>
          </a:p>
          <a:p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3A96A-E6CD-783F-B379-44F31D588653}"/>
              </a:ext>
            </a:extLst>
          </p:cNvPr>
          <p:cNvSpPr txBox="1"/>
          <p:nvPr/>
        </p:nvSpPr>
        <p:spPr>
          <a:xfrm>
            <a:off x="4266199" y="1739767"/>
            <a:ext cx="7551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b="1">
                <a:solidFill>
                  <a:srgbClr val="32756D"/>
                </a:solidFill>
                <a:effectLst/>
              </a:rPr>
              <a:t>Ansvar og myndighet</a:t>
            </a:r>
            <a:endParaRPr lang="nb-NO">
              <a:effectLst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Ansvar for å sikre at det er hjemmel for disposisjonen i stortingsvedtak, tildelingsbrev eller andre vedtak og at disposisjonen ellers er i overensstemmelse med gjeldende lover, regler og rutiner, og at disposisjonen er økonomisk forsvarlig​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Ansvar for å sikre at det er budsjettmessig dekning for utbetalingen og at kostnaden er belastet korrekt koststed, og delprosjekt​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Ansvar for å sikre at eventuelle universitetsspesifikke bestemmelser for utøvelse av budsjettdisponeringsmyndighet (</a:t>
            </a:r>
            <a:r>
              <a:rPr lang="nb-NO" sz="1200" err="1">
                <a:effectLst/>
              </a:rPr>
              <a:t>bdm</a:t>
            </a:r>
            <a:r>
              <a:rPr lang="nb-NO" sz="1200">
                <a:effectLst/>
              </a:rPr>
              <a:t>) er overholdt​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Er delegert </a:t>
            </a:r>
            <a:r>
              <a:rPr lang="nb-NO" sz="1200" err="1">
                <a:effectLst/>
              </a:rPr>
              <a:t>bdm</a:t>
            </a:r>
            <a:r>
              <a:rPr lang="nb-NO" sz="1200">
                <a:effectLst/>
              </a:rPr>
              <a:t> iht. internt reglement (universitetsspesifikt)​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Kan ved behov delegere fullmakter til en stedfortreder</a:t>
            </a:r>
          </a:p>
          <a:p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FD884-9628-414A-9B2B-FAC94256351D}"/>
              </a:ext>
            </a:extLst>
          </p:cNvPr>
          <p:cNvSpPr txBox="1"/>
          <p:nvPr/>
        </p:nvSpPr>
        <p:spPr>
          <a:xfrm>
            <a:off x="4387590" y="4089242"/>
            <a:ext cx="7334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b="1">
                <a:solidFill>
                  <a:srgbClr val="32756D"/>
                </a:solidFill>
                <a:effectLst/>
              </a:rPr>
              <a:t>Arbeidsoppgaver</a:t>
            </a:r>
            <a:endParaRPr lang="nb-NO">
              <a:effectLst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Vurdere og godkjenne​: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  <a:latin typeface="inherit"/>
              </a:rPr>
              <a:t>time,- oppdrag og månedskontrakter</a:t>
            </a:r>
            <a:endParaRPr lang="nb-NO" sz="1200">
              <a:effectLst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reiseregninger, </a:t>
            </a:r>
            <a:r>
              <a:rPr lang="nb-NO" sz="1200" err="1">
                <a:effectLst/>
              </a:rPr>
              <a:t>utgiftsrefusjoner</a:t>
            </a:r>
            <a:r>
              <a:rPr lang="nb-NO" sz="1200">
                <a:effectLst/>
              </a:rPr>
              <a:t> og godtgjørelser​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periodeavslutningsbilag​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bilag i </a:t>
            </a:r>
            <a:r>
              <a:rPr lang="nb-NO" sz="1200" err="1">
                <a:effectLst/>
              </a:rPr>
              <a:t>fti</a:t>
            </a:r>
            <a:r>
              <a:rPr lang="nb-NO" sz="1200">
                <a:effectLst/>
              </a:rPr>
              <a:t>-prosessen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​oversendelse til inkassator og særskilt oppfølging av forfalte krav​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innkjøpsforespørsler, innkjøpsplaner, periodisk faktura og bilag i </a:t>
            </a:r>
            <a:r>
              <a:rPr lang="nb-NO" sz="1200" err="1">
                <a:effectLst/>
              </a:rPr>
              <a:t>BtB</a:t>
            </a:r>
            <a:r>
              <a:rPr lang="nb-NO" sz="1200">
                <a:effectLst/>
              </a:rPr>
              <a:t>-prosessen​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bilag i anleggsmiddel-prosessen​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søknadsbudsjett og revidert prosjektbudsjett dersom endret nettobidrag​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prispenger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lønnsforskudd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nb-NO" sz="1200">
                <a:effectLst/>
              </a:rPr>
              <a:t>Aktivere egen stedfortreder i selvbetjeningsportalen</a:t>
            </a:r>
          </a:p>
          <a:p>
            <a:endParaRPr lang="nb-NO"/>
          </a:p>
        </p:txBody>
      </p:sp>
      <p:pic>
        <p:nvPicPr>
          <p:cNvPr id="18" name="Picture 17" descr="A hand in a circle&#10;&#10;Description automatically generated with medium confidence">
            <a:extLst>
              <a:ext uri="{FF2B5EF4-FFF2-40B4-BE49-F238E27FC236}">
                <a16:creationId xmlns:a16="http://schemas.microsoft.com/office/drawing/2014/main" id="{FF936564-82E4-F2BE-A5C8-3258D37D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364" y="2323241"/>
            <a:ext cx="1199611" cy="1141377"/>
          </a:xfrm>
          <a:prstGeom prst="rect">
            <a:avLst/>
          </a:prstGeom>
        </p:spPr>
      </p:pic>
      <p:pic>
        <p:nvPicPr>
          <p:cNvPr id="20" name="Picture 19" descr="A picture containing sketch, circle, design, pattern&#10;&#10;Description automatically generated">
            <a:extLst>
              <a:ext uri="{FF2B5EF4-FFF2-40B4-BE49-F238E27FC236}">
                <a16:creationId xmlns:a16="http://schemas.microsoft.com/office/drawing/2014/main" id="{D68E8023-786C-CE95-D8A8-BA2281A26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49" y="4832361"/>
            <a:ext cx="1134069" cy="12462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390380-3121-FDC2-F0E1-51D71B935D38}"/>
              </a:ext>
            </a:extLst>
          </p:cNvPr>
          <p:cNvSpPr/>
          <p:nvPr/>
        </p:nvSpPr>
        <p:spPr>
          <a:xfrm>
            <a:off x="4910405" y="5880395"/>
            <a:ext cx="5175316" cy="1679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88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016241-4661-47A4-A00A-91EA9EFB1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82860" y="68263"/>
            <a:ext cx="10934105" cy="6264275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732E76-6C1E-3FA6-8DBB-F7441CC02FD2}"/>
              </a:ext>
            </a:extLst>
          </p:cNvPr>
          <p:cNvSpPr/>
          <p:nvPr/>
        </p:nvSpPr>
        <p:spPr>
          <a:xfrm>
            <a:off x="3798228" y="2567152"/>
            <a:ext cx="1639614" cy="9774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4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F487-F322-2B55-27B5-B7D9EE80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«Kostnadskalkyle»?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E178-32A7-EAF1-1A59-3FC2A0DBB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92419"/>
            <a:ext cx="11224996" cy="4818365"/>
          </a:xfrm>
        </p:spPr>
        <p:txBody>
          <a:bodyPr/>
          <a:lstStyle/>
          <a:p>
            <a:r>
              <a:rPr lang="nb-NO" sz="2000"/>
              <a:t>I søknadsmodulen er «kostnadskalkyle» søknadsbudsjett samt bekreftelsesspørsmål (tidligere «Sjekkliste»)</a:t>
            </a:r>
          </a:p>
          <a:p>
            <a:r>
              <a:rPr lang="nb-NO" sz="2000" err="1"/>
              <a:t>Kostnadsgodkjenner</a:t>
            </a:r>
            <a:r>
              <a:rPr lang="nb-NO" sz="2000"/>
              <a:t> skal godkjenne kostnadskalkylen </a:t>
            </a:r>
          </a:p>
          <a:p>
            <a:pPr lvl="1"/>
            <a:r>
              <a:rPr lang="nb-NO" sz="1800"/>
              <a:t>dvs. Godkjenning (i Unit4) godkjenner både budsjett og svar på bekreftelsesspørsmål</a:t>
            </a:r>
          </a:p>
          <a:p>
            <a:endParaRPr lang="nb-NO" sz="2000"/>
          </a:p>
          <a:p>
            <a:r>
              <a:rPr lang="nb-NO" sz="2000"/>
              <a:t>I modulen opprettes det egne kalkyler for alle institutter og for alle </a:t>
            </a:r>
            <a:r>
              <a:rPr lang="nb-NO" sz="2000" err="1"/>
              <a:t>finansiører</a:t>
            </a:r>
            <a:endParaRPr lang="nb-NO" sz="2000"/>
          </a:p>
          <a:p>
            <a:pPr lvl="1"/>
            <a:r>
              <a:rPr lang="nb-NO" sz="1800"/>
              <a:t>Totalt antall kostnadskalkyler = ant. </a:t>
            </a:r>
            <a:r>
              <a:rPr lang="nb-NO" sz="1800" err="1"/>
              <a:t>Finansiører</a:t>
            </a:r>
            <a:r>
              <a:rPr lang="nb-NO" sz="1800"/>
              <a:t> * ant. Institutter</a:t>
            </a:r>
          </a:p>
          <a:p>
            <a:endParaRPr lang="nb-NO" sz="2000"/>
          </a:p>
          <a:p>
            <a:r>
              <a:rPr lang="nb-NO" sz="2000" err="1"/>
              <a:t>Kostnadsgodkjenner</a:t>
            </a:r>
            <a:r>
              <a:rPr lang="nb-NO" sz="2000"/>
              <a:t> skal godkjenne de kostnadskalkylene som vedrører eget institutt</a:t>
            </a:r>
          </a:p>
          <a:p>
            <a:pPr lvl="1"/>
            <a:r>
              <a:rPr lang="nb-NO" sz="1800"/>
              <a:t>I tillegg (hvis flere institutter): </a:t>
            </a:r>
            <a:br>
              <a:rPr lang="nb-NO" sz="1800"/>
            </a:br>
            <a:r>
              <a:rPr lang="nb-NO" sz="1800" err="1"/>
              <a:t>Kostnadsgodkjenner</a:t>
            </a:r>
            <a:r>
              <a:rPr lang="nb-NO" sz="1800"/>
              <a:t> på </a:t>
            </a:r>
            <a:r>
              <a:rPr lang="nb-NO" sz="1800" err="1"/>
              <a:t>hovedinstitutt</a:t>
            </a:r>
            <a:r>
              <a:rPr lang="nb-NO" sz="1800"/>
              <a:t> godkjenner på hele søknaden (på vegne av NTNU) etter at alle involverte </a:t>
            </a:r>
            <a:r>
              <a:rPr lang="nb-NO" sz="1800" err="1"/>
              <a:t>kostnadsgodkjennere</a:t>
            </a:r>
            <a:r>
              <a:rPr lang="nb-NO" sz="1800"/>
              <a:t> har godkjent sin(e) kostnadskalkyle(r) </a:t>
            </a:r>
          </a:p>
          <a:p>
            <a:pPr lvl="1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405132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462D-E53D-6839-C67D-A2453F7F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Arbeidsflyt for godkjenning av kostnadskalkyler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7DFFA-EC1E-A968-C2F2-6E5C5E36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/>
              <a:t>Delegasjonsreglement er (i all vesentlighet) bygd inn i modulen</a:t>
            </a:r>
          </a:p>
          <a:p>
            <a:pPr lvl="1"/>
            <a:r>
              <a:rPr lang="nb-NO" sz="1800"/>
              <a:t>Søknader &gt; 15 </a:t>
            </a:r>
            <a:r>
              <a:rPr lang="nb-NO" sz="1800" err="1"/>
              <a:t>mill</a:t>
            </a:r>
            <a:r>
              <a:rPr lang="nb-NO" sz="1800"/>
              <a:t> går til dekan</a:t>
            </a:r>
          </a:p>
          <a:p>
            <a:pPr lvl="1"/>
            <a:r>
              <a:rPr lang="nb-NO" sz="1800"/>
              <a:t>EU-søknader går til Prorektor forskning (som har delegert til FIE)</a:t>
            </a:r>
          </a:p>
          <a:p>
            <a:pPr lvl="1"/>
            <a:endParaRPr lang="nb-NO" sz="1800">
              <a:solidFill>
                <a:srgbClr val="FF0000"/>
              </a:solidFill>
            </a:endParaRPr>
          </a:p>
          <a:p>
            <a:pPr lvl="1"/>
            <a:r>
              <a:rPr lang="nb-NO" sz="1800">
                <a:solidFill>
                  <a:srgbClr val="FF0000"/>
                </a:solidFill>
              </a:rPr>
              <a:t>Mangler automatikk på:</a:t>
            </a:r>
          </a:p>
          <a:p>
            <a:pPr lvl="2"/>
            <a:r>
              <a:rPr lang="nb-NO" sz="1600"/>
              <a:t>Senter (som skal ledes av NTNU) skal </a:t>
            </a:r>
            <a:r>
              <a:rPr lang="nb-NO" sz="1600" err="1"/>
              <a:t>ihht</a:t>
            </a:r>
            <a:r>
              <a:rPr lang="nb-NO" sz="1600"/>
              <a:t>. Delegasjonsreglement godkjennes av Prorektor forskning (FIE)</a:t>
            </a:r>
          </a:p>
          <a:p>
            <a:pPr lvl="3"/>
            <a:r>
              <a:rPr lang="nb-NO" sz="1400"/>
              <a:t>Hvis instituttleder eller dekan får en slik søknad til seg må den videresendes</a:t>
            </a:r>
          </a:p>
          <a:p>
            <a:pPr lvl="2"/>
            <a:endParaRPr lang="nb-NO" sz="1600"/>
          </a:p>
          <a:p>
            <a:r>
              <a:rPr lang="nb-NO" sz="2200"/>
              <a:t>Prinsipielt bør kostnadskalkyler godkjennes av Instituttleder (ikke kontorsjef etc.)</a:t>
            </a:r>
          </a:p>
          <a:p>
            <a:pPr lvl="1"/>
            <a:r>
              <a:rPr lang="nb-NO" sz="1800"/>
              <a:t>Som alle andre godkjenninger går den først til BDM1</a:t>
            </a:r>
          </a:p>
          <a:p>
            <a:pPr lvl="1"/>
            <a:r>
              <a:rPr lang="nb-NO" sz="1800"/>
              <a:t>Dersom kontorsjef e.l. er BDM1 og mottar en kostnadskalkyle til godkjenning </a:t>
            </a:r>
            <a:r>
              <a:rPr lang="nb-NO" sz="1800" u="sng"/>
              <a:t>bør den</a:t>
            </a:r>
            <a:r>
              <a:rPr lang="nb-NO" sz="1800"/>
              <a:t> videresendes til instituttleder</a:t>
            </a:r>
          </a:p>
          <a:p>
            <a:pPr lvl="2"/>
            <a:r>
              <a:rPr lang="nb-NO" sz="1600"/>
              <a:t>Hvis da ikke instituttet har klart avtalt at kontorsjef skal godkjenne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63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64F39E1-BB58-3DC7-5523-835433767866}"/>
              </a:ext>
            </a:extLst>
          </p:cNvPr>
          <p:cNvSpPr txBox="1">
            <a:spLocks/>
          </p:cNvSpPr>
          <p:nvPr/>
        </p:nvSpPr>
        <p:spPr>
          <a:xfrm>
            <a:off x="838200" y="2372601"/>
            <a:ext cx="10515600" cy="1202510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>
                <a:latin typeface="Poppins" panose="00000500000000000000" pitchFamily="2" charset="0"/>
                <a:cs typeface="Poppins" panose="00000500000000000000" pitchFamily="2" charset="0"/>
              </a:rPr>
              <a:t>Systemdemo – </a:t>
            </a:r>
            <a:r>
              <a:rPr lang="nb-NO" err="1">
                <a:latin typeface="Poppins" panose="00000500000000000000" pitchFamily="2" charset="0"/>
                <a:cs typeface="Poppins" panose="00000500000000000000" pitchFamily="2" charset="0"/>
              </a:rPr>
              <a:t>Kostnadsgodkjenners</a:t>
            </a:r>
            <a:r>
              <a:rPr lang="nb-NO">
                <a:latin typeface="Poppins" panose="00000500000000000000" pitchFamily="2" charset="0"/>
                <a:cs typeface="Poppins" panose="00000500000000000000" pitchFamily="2" charset="0"/>
              </a:rPr>
              <a:t> rolle i Unit4 Prosjektsøknadsmodul</a:t>
            </a:r>
          </a:p>
        </p:txBody>
      </p:sp>
    </p:spTree>
    <p:extLst>
      <p:ext uri="{BB962C8B-B14F-4D97-AF65-F5344CB8AC3E}">
        <p14:creationId xmlns:p14="http://schemas.microsoft.com/office/powerpoint/2010/main" val="295596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" id="{6D98CCF0-7271-2E46-BB2F-356B8018FF56}" vid="{A59936E1-C24B-F74D-8276-E89D85B1C7A3}"/>
    </a:ext>
  </a:extLst>
</a:theme>
</file>

<file path=ppt/theme/theme2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207DB6B5D4A4FBB5511EFC0E37EA8" ma:contentTypeVersion="28" ma:contentTypeDescription="Opprett et nytt dokument." ma:contentTypeScope="" ma:versionID="694a2e78b9e3db031cfd41829acef317">
  <xsd:schema xmlns:xsd="http://www.w3.org/2001/XMLSchema" xmlns:xs="http://www.w3.org/2001/XMLSchema" xmlns:p="http://schemas.microsoft.com/office/2006/metadata/properties" xmlns:ns2="39305c67-9142-496e-8c16-332a734d5b4b" xmlns:ns3="c625bf1d-6d7f-4ff0-b55a-2fa261e23531" xmlns:ns4="4a688d42-d923-4f06-9c11-bb83d725936f" targetNamespace="http://schemas.microsoft.com/office/2006/metadata/properties" ma:root="true" ma:fieldsID="d522511992aa18a51ad7e5359fce10a3" ns2:_="" ns3:_="" ns4:_="">
    <xsd:import namespace="39305c67-9142-496e-8c16-332a734d5b4b"/>
    <xsd:import namespace="c625bf1d-6d7f-4ff0-b55a-2fa261e23531"/>
    <xsd:import namespace="4a688d42-d923-4f06-9c11-bb83d7259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Prosesskategori" minOccurs="0"/>
                <xsd:element ref="ns2:BOTT_x002d_referanser" minOccurs="0"/>
                <xsd:element ref="ns2:MediaServiceObjectDetectorVersions" minOccurs="0"/>
                <xsd:element ref="ns2:DF_x00d8_saksnr" minOccurs="0"/>
                <xsd:element ref="ns2:Hovedprosess" minOccurs="0"/>
                <xsd:element ref="ns2:StatusKP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05c67-9142-496e-8c16-332a734d5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osesskategori" ma:index="24" nillable="true" ma:displayName="Prosesskategori" ma:description="Velg prosesskategori" ma:format="Dropdown" ma:indexed="true" ma:internalName="Prosesskategori">
      <xsd:simpleType>
        <xsd:restriction base="dms:Choice">
          <xsd:enumeration value="Administrasjon"/>
          <xsd:enumeration value="Lønn"/>
          <xsd:enumeration value="Økonomi"/>
          <xsd:enumeration value="Styring og rapportering"/>
          <xsd:enumeration value="Felles rammeverk"/>
        </xsd:restriction>
      </xsd:simpleType>
    </xsd:element>
    <xsd:element name="BOTT_x002d_referanser" ma:index="25" nillable="true" ma:displayName="BOTT-referanser" ma:description="Referanse til REST-nr, Jira og BOT nummer fra utviklingsfasen" ma:format="Dropdown" ma:internalName="BOTT_x002d_referanser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F_x00d8_saksnr" ma:index="27" nillable="true" ma:displayName="DFØ saksnr" ma:description="Saksnummer i DFØ kundesenter på nett. Primært på BOTT kunden" ma:format="Dropdown" ma:internalName="DF_x00d8_saksnr">
      <xsd:simpleType>
        <xsd:restriction base="dms:Text">
          <xsd:maxLength value="20"/>
        </xsd:restriction>
      </xsd:simpleType>
    </xsd:element>
    <xsd:element name="Hovedprosess" ma:index="28" nillable="true" ma:displayName="Hovedprosess" ma:description="Velg hovedprosess" ma:format="Dropdown" ma:internalName="Hovedprose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0.1 Adm. av prosessroller"/>
                    <xsd:enumeration value="2.1 Ansettelse til avgang"/>
                    <xsd:enumeration value="2.2 Organisasjon"/>
                    <xsd:enumeration value="2.3 Utbetaling og off.rapportering"/>
                    <xsd:enumeration value="2.4 Lønnsrefusjoner"/>
                    <xsd:enumeration value="2.5 Reiser og utlegg"/>
                    <xsd:enumeration value="2.6 Tid og ferie"/>
                    <xsd:enumeration value="3.1 Behov til betaling"/>
                    <xsd:enumeration value="3.2 Anleggsmidler"/>
                    <xsd:enumeration value="3.3 Fordring til innbetaling"/>
                    <xsd:enumeration value="3.4 Prosjektøkonomi"/>
                    <xsd:enumeration value="3.5 Andre økonomiprosesser"/>
                    <xsd:enumeration value="3.6 Periodeavslutnng"/>
                    <xsd:enumeration value="3.7 Finansregnskapsrapportering"/>
                    <xsd:enumeration value="4.1 Strategi og mål"/>
                    <xsd:enumeration value="4.2 Økonomisk ramme"/>
                    <xsd:enumeration value="4.3 Budsjettering"/>
                    <xsd:enumeration value="5.0 Systemforvaltning"/>
                    <xsd:enumeration value="5.1 BOTT-INT"/>
                    <xsd:enumeration value="Valg 21"/>
                  </xsd:restriction>
                </xsd:simpleType>
              </xsd:element>
            </xsd:sequence>
          </xsd:extension>
        </xsd:complexContent>
      </xsd:complexType>
    </xsd:element>
    <xsd:element name="StatusKPN" ma:index="29" nillable="true" ma:displayName="Status KPN" ma:description="Hvilken status saken har i DFØ kundesenter på nett" ma:format="Dropdown" ma:internalName="StatusKPN">
      <xsd:simpleType>
        <xsd:restriction base="dms:Choice">
          <xsd:enumeration value="Aktiv"/>
          <xsd:enumeration value="Under arbeid"/>
          <xsd:enumeration value="Venter på kunde"/>
          <xsd:enumeration value="Avsluttet"/>
          <xsd:enumeration value="Utsat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5bf1d-6d7f-4ff0-b55a-2fa261e23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88d42-d923-4f06-9c11-bb83d725936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02e6b76-d6fa-4b9b-a3e9-54ad3d051efb}" ma:internalName="TaxCatchAll" ma:showField="CatchAllData" ma:web="4a688d42-d923-4f06-9c11-bb83d72593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esskategori xmlns="39305c67-9142-496e-8c16-332a734d5b4b" xsi:nil="true"/>
    <TaxCatchAll xmlns="4a688d42-d923-4f06-9c11-bb83d725936f" xsi:nil="true"/>
    <lcf76f155ced4ddcb4097134ff3c332f xmlns="39305c67-9142-496e-8c16-332a734d5b4b">
      <Terms xmlns="http://schemas.microsoft.com/office/infopath/2007/PartnerControls"/>
    </lcf76f155ced4ddcb4097134ff3c332f>
    <BOTT_x002d_referanser xmlns="39305c67-9142-496e-8c16-332a734d5b4b" xsi:nil="true"/>
    <Hovedprosess xmlns="39305c67-9142-496e-8c16-332a734d5b4b" xsi:nil="true"/>
    <DF_x00d8_saksnr xmlns="39305c67-9142-496e-8c16-332a734d5b4b" xsi:nil="true"/>
    <StatusKPN xmlns="39305c67-9142-496e-8c16-332a734d5b4b" xsi:nil="true"/>
  </documentManagement>
</p:properties>
</file>

<file path=customXml/itemProps1.xml><?xml version="1.0" encoding="utf-8"?>
<ds:datastoreItem xmlns:ds="http://schemas.openxmlformats.org/officeDocument/2006/customXml" ds:itemID="{9E15881B-A907-4375-B831-71DC50F25FB0}">
  <ds:schemaRefs>
    <ds:schemaRef ds:uri="39305c67-9142-496e-8c16-332a734d5b4b"/>
    <ds:schemaRef ds:uri="4a688d42-d923-4f06-9c11-bb83d725936f"/>
    <ds:schemaRef ds:uri="c625bf1d-6d7f-4ff0-b55a-2fa261e235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CC00AA-E53E-43C2-9812-74F4F157D2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C78618-A379-4562-90EB-F7AFE3346DBF}">
  <ds:schemaRefs>
    <ds:schemaRef ds:uri="c625bf1d-6d7f-4ff0-b55a-2fa261e23531"/>
    <ds:schemaRef ds:uri="39305c67-9142-496e-8c16-332a734d5b4b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a688d42-d923-4f06-9c11-bb83d725936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1130</Words>
  <Application>Microsoft Office PowerPoint</Application>
  <PresentationFormat>Widescreen</PresentationFormat>
  <Paragraphs>163</Paragraphs>
  <Slides>27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6" baseType="lpstr">
      <vt:lpstr>Arial</vt:lpstr>
      <vt:lpstr>Calibri</vt:lpstr>
      <vt:lpstr>inherit</vt:lpstr>
      <vt:lpstr>Lato Extended</vt:lpstr>
      <vt:lpstr>Poppins</vt:lpstr>
      <vt:lpstr>Wingdings</vt:lpstr>
      <vt:lpstr>Office-tema</vt:lpstr>
      <vt:lpstr>2_Office-tema</vt:lpstr>
      <vt:lpstr>think-cell Slide</vt:lpstr>
      <vt:lpstr>Prosjektsøknadsmodulen - Opplæring Kostnadsgodkjenner (BDM)</vt:lpstr>
      <vt:lpstr>Agenda</vt:lpstr>
      <vt:lpstr>Formål</vt:lpstr>
      <vt:lpstr>BOTT-roller i prosjektsøknadsmodulen</vt:lpstr>
      <vt:lpstr>PowerPoint-presentasjon</vt:lpstr>
      <vt:lpstr>PowerPoint-presentasjon</vt:lpstr>
      <vt:lpstr>Hva er «Kostnadskalkyle»?</vt:lpstr>
      <vt:lpstr>Arbeidsflyt for godkjenning av kostnadskalkyler</vt:lpstr>
      <vt:lpstr>PowerPoint-presentasjon</vt:lpstr>
      <vt:lpstr>Ny oppgave – godkjenning av kostnadskalkyle</vt:lpstr>
      <vt:lpstr>Behandle oppgaven</vt:lpstr>
      <vt:lpstr>Du kan se alle detaljer på kalkylen</vt:lpstr>
      <vt:lpstr>Kalkylen</vt:lpstr>
      <vt:lpstr>Personelldetaljer</vt:lpstr>
      <vt:lpstr>Godkjenningsrapport </vt:lpstr>
      <vt:lpstr>Kjør – «Godkjenningsrapport»</vt:lpstr>
      <vt:lpstr>Godkjenningsrapport bidrag</vt:lpstr>
      <vt:lpstr>Bekreftelsesspørsmål i rapport</vt:lpstr>
      <vt:lpstr>Tilbake til godkjenning av kostnadskalkyle</vt:lpstr>
      <vt:lpstr>Godkjenner du kostnadskalkylen?</vt:lpstr>
      <vt:lpstr>Hva skjer videre</vt:lpstr>
      <vt:lpstr>Hva er videre prosess etter at søknad er sendt</vt:lpstr>
      <vt:lpstr>Hvis søknad er godkjent – ny fase (og prosess) Forhandling</vt:lpstr>
      <vt:lpstr>Forhandlingsfasen</vt:lpstr>
      <vt:lpstr>Hvor finner du mer info</vt:lpstr>
      <vt:lpstr>Brukerstøtte</vt:lpstr>
      <vt:lpstr>Takk for deltakelsen!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Ida Kristin Antonsen</dc:creator>
  <cp:lastModifiedBy>Ida Kristin Antonsen</cp:lastModifiedBy>
  <cp:revision>2</cp:revision>
  <dcterms:created xsi:type="dcterms:W3CDTF">2023-03-31T11:10:37Z</dcterms:created>
  <dcterms:modified xsi:type="dcterms:W3CDTF">2023-09-07T06:56:01Z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0x010100BEB207DB6B5D4A4FBB5511EFC0E37EA8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2023-03-31T11:18:17Z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5b0b2b8b-05f8-4eb9-9718-bbe4ed0b7bfa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  <property fmtid="{D5CDD505-2E9C-101B-9397-08002B2CF9AE}" pid="11" name="Hovedansvarlig">
    <vt:lpwstr/>
  </property>
</Properties>
</file>